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23" r:id="rId269"/>
    <p:sldId id="524" r:id="rId270"/>
    <p:sldId id="525" r:id="rId271"/>
    <p:sldId id="526" r:id="rId272"/>
    <p:sldId id="527" r:id="rId273"/>
    <p:sldId id="528" r:id="rId274"/>
    <p:sldId id="529" r:id="rId275"/>
    <p:sldId id="530" r:id="rId276"/>
    <p:sldId id="531" r:id="rId277"/>
    <p:sldId id="532" r:id="rId278"/>
    <p:sldId id="533" r:id="rId279"/>
    <p:sldId id="534" r:id="rId280"/>
    <p:sldId id="535" r:id="rId281"/>
    <p:sldId id="536" r:id="rId282"/>
    <p:sldId id="537" r:id="rId283"/>
    <p:sldId id="538" r:id="rId284"/>
    <p:sldId id="539" r:id="rId285"/>
    <p:sldId id="540" r:id="rId286"/>
    <p:sldId id="541" r:id="rId287"/>
    <p:sldId id="542" r:id="rId288"/>
    <p:sldId id="543" r:id="rId289"/>
    <p:sldId id="544" r:id="rId290"/>
    <p:sldId id="545" r:id="rId291"/>
    <p:sldId id="546" r:id="rId292"/>
    <p:sldId id="547" r:id="rId293"/>
    <p:sldId id="548" r:id="rId294"/>
    <p:sldId id="549" r:id="rId295"/>
    <p:sldId id="550" r:id="rId296"/>
    <p:sldId id="551" r:id="rId297"/>
    <p:sldId id="552" r:id="rId298"/>
    <p:sldId id="553" r:id="rId299"/>
    <p:sldId id="554" r:id="rId300"/>
    <p:sldId id="555" r:id="rId301"/>
    <p:sldId id="556" r:id="rId302"/>
    <p:sldId id="557" r:id="rId303"/>
    <p:sldId id="558" r:id="rId304"/>
    <p:sldId id="559" r:id="rId305"/>
    <p:sldId id="560" r:id="rId306"/>
    <p:sldId id="561" r:id="rId307"/>
    <p:sldId id="562" r:id="rId308"/>
    <p:sldId id="563" r:id="rId309"/>
    <p:sldId id="564" r:id="rId310"/>
    <p:sldId id="565" r:id="rId311"/>
    <p:sldId id="566" r:id="rId312"/>
    <p:sldId id="567" r:id="rId313"/>
    <p:sldId id="568" r:id="rId314"/>
    <p:sldId id="569" r:id="rId315"/>
    <p:sldId id="570" r:id="rId316"/>
    <p:sldId id="571" r:id="rId317"/>
    <p:sldId id="572" r:id="rId318"/>
    <p:sldId id="573" r:id="rId319"/>
    <p:sldId id="574" r:id="rId320"/>
    <p:sldId id="575" r:id="rId321"/>
    <p:sldId id="576" r:id="rId322"/>
    <p:sldId id="577" r:id="rId323"/>
    <p:sldId id="578" r:id="rId324"/>
    <p:sldId id="579" r:id="rId325"/>
    <p:sldId id="580" r:id="rId326"/>
    <p:sldId id="581" r:id="rId327"/>
    <p:sldId id="582" r:id="rId328"/>
    <p:sldId id="583" r:id="rId329"/>
    <p:sldId id="584" r:id="rId330"/>
    <p:sldId id="585" r:id="rId331"/>
    <p:sldId id="586" r:id="rId332"/>
    <p:sldId id="587" r:id="rId333"/>
    <p:sldId id="588" r:id="rId334"/>
    <p:sldId id="589" r:id="rId335"/>
    <p:sldId id="590" r:id="rId336"/>
    <p:sldId id="591" r:id="rId337"/>
    <p:sldId id="592" r:id="rId338"/>
    <p:sldId id="593" r:id="rId339"/>
    <p:sldId id="594" r:id="rId340"/>
    <p:sldId id="595" r:id="rId341"/>
    <p:sldId id="596" r:id="rId342"/>
    <p:sldId id="597" r:id="rId343"/>
    <p:sldId id="598" r:id="rId344"/>
    <p:sldId id="599" r:id="rId345"/>
    <p:sldId id="600" r:id="rId346"/>
    <p:sldId id="601" r:id="rId347"/>
    <p:sldId id="602" r:id="rId348"/>
    <p:sldId id="603" r:id="rId349"/>
    <p:sldId id="604" r:id="rId350"/>
    <p:sldId id="605" r:id="rId351"/>
    <p:sldId id="606" r:id="rId352"/>
    <p:sldId id="607" r:id="rId353"/>
    <p:sldId id="608" r:id="rId354"/>
    <p:sldId id="609" r:id="rId355"/>
    <p:sldId id="610" r:id="rId356"/>
    <p:sldId id="611" r:id="rId357"/>
    <p:sldId id="612" r:id="rId358"/>
    <p:sldId id="613" r:id="rId359"/>
    <p:sldId id="614" r:id="rId360"/>
    <p:sldId id="615" r:id="rId361"/>
    <p:sldId id="616" r:id="rId362"/>
    <p:sldId id="617" r:id="rId363"/>
    <p:sldId id="618" r:id="rId364"/>
    <p:sldId id="619" r:id="rId365"/>
    <p:sldId id="620" r:id="rId366"/>
    <p:sldId id="621" r:id="rId367"/>
    <p:sldId id="622" r:id="rId368"/>
    <p:sldId id="623" r:id="rId369"/>
    <p:sldId id="624" r:id="rId370"/>
    <p:sldId id="625" r:id="rId371"/>
    <p:sldId id="626" r:id="rId372"/>
    <p:sldId id="627" r:id="rId373"/>
    <p:sldId id="628" r:id="rId374"/>
    <p:sldId id="629" r:id="rId375"/>
    <p:sldId id="630" r:id="rId376"/>
    <p:sldId id="631" r:id="rId377"/>
    <p:sldId id="632" r:id="rId378"/>
    <p:sldId id="633" r:id="rId379"/>
    <p:sldId id="634" r:id="rId380"/>
    <p:sldId id="635" r:id="rId381"/>
    <p:sldId id="636" r:id="rId382"/>
    <p:sldId id="637" r:id="rId383"/>
    <p:sldId id="638" r:id="rId384"/>
    <p:sldId id="639" r:id="rId385"/>
    <p:sldId id="640" r:id="rId386"/>
    <p:sldId id="641" r:id="rId387"/>
    <p:sldId id="642" r:id="rId388"/>
    <p:sldId id="643" r:id="rId389"/>
    <p:sldId id="644" r:id="rId390"/>
    <p:sldId id="645" r:id="rId391"/>
    <p:sldId id="646" r:id="rId392"/>
    <p:sldId id="647" r:id="rId393"/>
    <p:sldId id="648" r:id="rId394"/>
    <p:sldId id="649" r:id="rId395"/>
    <p:sldId id="650" r:id="rId396"/>
    <p:sldId id="651" r:id="rId397"/>
    <p:sldId id="652" r:id="rId398"/>
    <p:sldId id="653" r:id="rId399"/>
    <p:sldId id="654" r:id="rId400"/>
    <p:sldId id="655" r:id="rId401"/>
    <p:sldId id="656" r:id="rId402"/>
    <p:sldId id="657" r:id="rId403"/>
    <p:sldId id="658" r:id="rId404"/>
    <p:sldId id="659" r:id="rId405"/>
    <p:sldId id="660" r:id="rId406"/>
    <p:sldId id="661" r:id="rId407"/>
    <p:sldId id="662" r:id="rId408"/>
    <p:sldId id="663" r:id="rId409"/>
    <p:sldId id="664" r:id="rId410"/>
    <p:sldId id="665" r:id="rId411"/>
    <p:sldId id="666" r:id="rId412"/>
    <p:sldId id="667" r:id="rId413"/>
    <p:sldId id="668" r:id="rId414"/>
    <p:sldId id="669" r:id="rId415"/>
    <p:sldId id="670" r:id="rId416"/>
    <p:sldId id="671" r:id="rId417"/>
    <p:sldId id="672" r:id="rId418"/>
    <p:sldId id="673" r:id="rId419"/>
    <p:sldId id="674" r:id="rId420"/>
    <p:sldId id="675" r:id="rId421"/>
    <p:sldId id="676" r:id="rId422"/>
    <p:sldId id="677" r:id="rId423"/>
    <p:sldId id="678" r:id="rId424"/>
    <p:sldId id="679" r:id="rId425"/>
    <p:sldId id="680" r:id="rId426"/>
    <p:sldId id="681" r:id="rId427"/>
    <p:sldId id="682" r:id="rId428"/>
    <p:sldId id="683" r:id="rId429"/>
    <p:sldId id="684" r:id="rId430"/>
    <p:sldId id="685" r:id="rId431"/>
    <p:sldId id="686" r:id="rId432"/>
    <p:sldId id="687" r:id="rId433"/>
    <p:sldId id="688" r:id="rId434"/>
    <p:sldId id="689" r:id="rId435"/>
    <p:sldId id="690" r:id="rId436"/>
    <p:sldId id="691" r:id="rId437"/>
    <p:sldId id="692" r:id="rId438"/>
    <p:sldId id="693" r:id="rId439"/>
    <p:sldId id="694" r:id="rId440"/>
    <p:sldId id="695" r:id="rId441"/>
    <p:sldId id="696" r:id="rId442"/>
    <p:sldId id="697" r:id="rId443"/>
    <p:sldId id="698" r:id="rId444"/>
    <p:sldId id="699" r:id="rId445"/>
    <p:sldId id="700" r:id="rId446"/>
    <p:sldId id="701" r:id="rId447"/>
    <p:sldId id="702" r:id="rId448"/>
    <p:sldId id="703" r:id="rId449"/>
    <p:sldId id="704" r:id="rId450"/>
    <p:sldId id="705" r:id="rId451"/>
    <p:sldId id="706" r:id="rId452"/>
    <p:sldId id="707" r:id="rId453"/>
    <p:sldId id="708" r:id="rId454"/>
    <p:sldId id="709" r:id="rId455"/>
    <p:sldId id="710" r:id="rId456"/>
    <p:sldId id="711" r:id="rId457"/>
    <p:sldId id="712" r:id="rId458"/>
    <p:sldId id="713" r:id="rId459"/>
    <p:sldId id="714" r:id="rId460"/>
    <p:sldId id="715" r:id="rId461"/>
    <p:sldId id="716" r:id="rId462"/>
    <p:sldId id="717" r:id="rId463"/>
    <p:sldId id="718" r:id="rId464"/>
    <p:sldId id="719" r:id="rId465"/>
    <p:sldId id="720" r:id="rId466"/>
    <p:sldId id="721" r:id="rId467"/>
    <p:sldId id="722" r:id="rId468"/>
    <p:sldId id="723" r:id="rId469"/>
    <p:sldId id="724" r:id="rId470"/>
    <p:sldId id="725" r:id="rId471"/>
    <p:sldId id="726" r:id="rId472"/>
    <p:sldId id="727" r:id="rId473"/>
    <p:sldId id="728" r:id="rId474"/>
    <p:sldId id="729" r:id="rId475"/>
    <p:sldId id="730" r:id="rId476"/>
    <p:sldId id="731" r:id="rId477"/>
    <p:sldId id="732" r:id="rId478"/>
    <p:sldId id="733" r:id="rId479"/>
    <p:sldId id="734" r:id="rId480"/>
    <p:sldId id="735" r:id="rId481"/>
    <p:sldId id="736" r:id="rId482"/>
    <p:sldId id="737" r:id="rId483"/>
    <p:sldId id="738" r:id="rId484"/>
    <p:sldId id="739" r:id="rId485"/>
    <p:sldId id="740" r:id="rId486"/>
    <p:sldId id="741" r:id="rId487"/>
    <p:sldId id="742" r:id="rId488"/>
    <p:sldId id="743" r:id="rId489"/>
    <p:sldId id="744" r:id="rId490"/>
    <p:sldId id="745" r:id="rId491"/>
    <p:sldId id="746" r:id="rId492"/>
    <p:sldId id="747" r:id="rId493"/>
    <p:sldId id="748" r:id="rId494"/>
    <p:sldId id="749" r:id="rId495"/>
    <p:sldId id="750" r:id="rId496"/>
    <p:sldId id="751" r:id="rId497"/>
    <p:sldId id="752" r:id="rId498"/>
    <p:sldId id="753" r:id="rId499"/>
    <p:sldId id="754" r:id="rId500"/>
    <p:sldId id="755" r:id="rId501"/>
    <p:sldId id="756" r:id="rId502"/>
    <p:sldId id="757" r:id="rId503"/>
    <p:sldId id="758" r:id="rId504"/>
    <p:sldId id="759" r:id="rId505"/>
    <p:sldId id="760" r:id="rId506"/>
    <p:sldId id="761" r:id="rId507"/>
    <p:sldId id="762" r:id="rId508"/>
    <p:sldId id="763" r:id="rId509"/>
    <p:sldId id="764" r:id="rId510"/>
    <p:sldId id="765" r:id="rId511"/>
    <p:sldId id="766" r:id="rId512"/>
    <p:sldId id="767" r:id="rId513"/>
    <p:sldId id="768" r:id="rId514"/>
    <p:sldId id="769" r:id="rId515"/>
    <p:sldId id="770" r:id="rId516"/>
    <p:sldId id="771" r:id="rId517"/>
    <p:sldId id="772" r:id="rId518"/>
    <p:sldId id="773" r:id="rId519"/>
    <p:sldId id="774" r:id="rId520"/>
    <p:sldId id="775" r:id="rId521"/>
    <p:sldId id="776" r:id="rId522"/>
    <p:sldId id="777" r:id="rId523"/>
    <p:sldId id="778" r:id="rId524"/>
    <p:sldId id="779" r:id="rId525"/>
    <p:sldId id="780" r:id="rId526"/>
    <p:sldId id="781" r:id="rId527"/>
    <p:sldId id="782" r:id="rId528"/>
    <p:sldId id="783" r:id="rId529"/>
    <p:sldId id="784" r:id="rId530"/>
    <p:sldId id="785" r:id="rId531"/>
    <p:sldId id="786" r:id="rId532"/>
    <p:sldId id="787" r:id="rId533"/>
    <p:sldId id="788" r:id="rId534"/>
    <p:sldId id="789" r:id="rId535"/>
    <p:sldId id="790" r:id="rId536"/>
    <p:sldId id="791" r:id="rId537"/>
    <p:sldId id="792" r:id="rId538"/>
    <p:sldId id="793" r:id="rId539"/>
    <p:sldId id="794" r:id="rId540"/>
    <p:sldId id="795" r:id="rId541"/>
    <p:sldId id="796" r:id="rId542"/>
    <p:sldId id="797" r:id="rId543"/>
    <p:sldId id="798" r:id="rId544"/>
    <p:sldId id="799" r:id="rId545"/>
    <p:sldId id="800" r:id="rId546"/>
    <p:sldId id="801" r:id="rId547"/>
    <p:sldId id="802" r:id="rId548"/>
    <p:sldId id="803" r:id="rId549"/>
    <p:sldId id="804" r:id="rId550"/>
    <p:sldId id="805" r:id="rId551"/>
    <p:sldId id="806" r:id="rId552"/>
    <p:sldId id="807" r:id="rId553"/>
    <p:sldId id="808" r:id="rId554"/>
    <p:sldId id="809" r:id="rId555"/>
    <p:sldId id="810" r:id="rId556"/>
    <p:sldId id="811" r:id="rId557"/>
    <p:sldId id="812" r:id="rId558"/>
    <p:sldId id="813" r:id="rId559"/>
    <p:sldId id="814" r:id="rId560"/>
    <p:sldId id="815" r:id="rId561"/>
    <p:sldId id="816" r:id="rId562"/>
    <p:sldId id="817" r:id="rId563"/>
    <p:sldId id="818" r:id="rId564"/>
    <p:sldId id="819" r:id="rId565"/>
    <p:sldId id="820" r:id="rId566"/>
    <p:sldId id="821" r:id="rId567"/>
    <p:sldId id="822" r:id="rId568"/>
    <p:sldId id="823" r:id="rId569"/>
    <p:sldId id="824" r:id="rId570"/>
    <p:sldId id="825" r:id="rId571"/>
    <p:sldId id="826" r:id="rId572"/>
    <p:sldId id="827" r:id="rId573"/>
    <p:sldId id="828" r:id="rId574"/>
    <p:sldId id="829" r:id="rId575"/>
    <p:sldId id="830" r:id="rId576"/>
    <p:sldId id="831" r:id="rId577"/>
    <p:sldId id="832" r:id="rId578"/>
    <p:sldId id="833" r:id="rId579"/>
    <p:sldId id="834" r:id="rId580"/>
    <p:sldId id="835" r:id="rId581"/>
    <p:sldId id="836" r:id="rId582"/>
    <p:sldId id="837" r:id="rId583"/>
    <p:sldId id="838" r:id="rId584"/>
    <p:sldId id="839" r:id="rId585"/>
    <p:sldId id="840" r:id="rId586"/>
    <p:sldId id="841" r:id="rId587"/>
    <p:sldId id="842" r:id="rId588"/>
    <p:sldId id="843" r:id="rId589"/>
    <p:sldId id="844" r:id="rId590"/>
    <p:sldId id="845" r:id="rId591"/>
    <p:sldId id="846" r:id="rId592"/>
    <p:sldId id="847" r:id="rId593"/>
    <p:sldId id="848" r:id="rId594"/>
    <p:sldId id="849" r:id="rId595"/>
    <p:sldId id="850" r:id="rId596"/>
    <p:sldId id="851" r:id="rId597"/>
    <p:sldId id="852" r:id="rId598"/>
    <p:sldId id="853" r:id="rId599"/>
    <p:sldId id="854" r:id="rId600"/>
    <p:sldId id="855" r:id="rId601"/>
    <p:sldId id="856" r:id="rId602"/>
    <p:sldId id="857" r:id="rId603"/>
    <p:sldId id="858" r:id="rId604"/>
    <p:sldId id="859" r:id="rId605"/>
    <p:sldId id="860" r:id="rId606"/>
    <p:sldId id="861" r:id="rId607"/>
    <p:sldId id="862" r:id="rId608"/>
    <p:sldId id="863" r:id="rId609"/>
    <p:sldId id="864" r:id="rId610"/>
    <p:sldId id="865" r:id="rId611"/>
    <p:sldId id="866" r:id="rId612"/>
    <p:sldId id="867" r:id="rId613"/>
    <p:sldId id="868" r:id="rId614"/>
    <p:sldId id="869" r:id="rId615"/>
    <p:sldId id="870" r:id="rId616"/>
    <p:sldId id="871" r:id="rId617"/>
    <p:sldId id="872" r:id="rId618"/>
    <p:sldId id="873" r:id="rId619"/>
    <p:sldId id="874" r:id="rId620"/>
    <p:sldId id="875" r:id="rId621"/>
    <p:sldId id="876" r:id="rId622"/>
    <p:sldId id="877" r:id="rId623"/>
    <p:sldId id="878" r:id="rId624"/>
    <p:sldId id="879" r:id="rId625"/>
    <p:sldId id="880" r:id="rId626"/>
    <p:sldId id="881" r:id="rId627"/>
    <p:sldId id="882" r:id="rId628"/>
    <p:sldId id="883" r:id="rId629"/>
    <p:sldId id="884" r:id="rId630"/>
    <p:sldId id="885" r:id="rId631"/>
    <p:sldId id="886" r:id="rId632"/>
    <p:sldId id="887" r:id="rId633"/>
    <p:sldId id="888" r:id="rId634"/>
    <p:sldId id="889" r:id="rId635"/>
    <p:sldId id="890" r:id="rId636"/>
    <p:sldId id="891" r:id="rId637"/>
    <p:sldId id="892" r:id="rId638"/>
    <p:sldId id="893" r:id="rId639"/>
    <p:sldId id="894" r:id="rId640"/>
    <p:sldId id="895" r:id="rId641"/>
  </p:sldIdLst>
  <p:sldSz cx="10693400" cy="11163300"/>
  <p:notesSz cx="10693400" cy="111633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2550"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620" Type="http://schemas.openxmlformats.org/officeDocument/2006/relationships/slide" Target="slides/slide619.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424" Type="http://schemas.openxmlformats.org/officeDocument/2006/relationships/slide" Target="slides/slide423.xml"/><Relationship Id="rId631" Type="http://schemas.openxmlformats.org/officeDocument/2006/relationships/slide" Target="slides/slide630.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presProps" Target="presProps.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292" Type="http://schemas.openxmlformats.org/officeDocument/2006/relationships/slide" Target="slides/slide291.xml"/><Relationship Id="rId306" Type="http://schemas.openxmlformats.org/officeDocument/2006/relationships/slide" Target="slides/slide305.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152" Type="http://schemas.openxmlformats.org/officeDocument/2006/relationships/slide" Target="slides/slide151.xml"/><Relationship Id="rId457" Type="http://schemas.openxmlformats.org/officeDocument/2006/relationships/slide" Target="slides/slide456.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624" Type="http://schemas.openxmlformats.org/officeDocument/2006/relationships/slide" Target="slides/slide623.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635" Type="http://schemas.openxmlformats.org/officeDocument/2006/relationships/slide" Target="slides/slide634.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579" Type="http://schemas.openxmlformats.org/officeDocument/2006/relationships/slide" Target="slides/slide578.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590" Type="http://schemas.openxmlformats.org/officeDocument/2006/relationships/slide" Target="slides/slide589.xml"/><Relationship Id="rId604" Type="http://schemas.openxmlformats.org/officeDocument/2006/relationships/slide" Target="slides/slide603.xml"/><Relationship Id="rId646" Type="http://schemas.openxmlformats.org/officeDocument/2006/relationships/customXml" Target="../customXml/item1.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slide" Target="slides/slide547.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559" Type="http://schemas.openxmlformats.org/officeDocument/2006/relationships/slide" Target="slides/slide558.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570" Type="http://schemas.openxmlformats.org/officeDocument/2006/relationships/slide" Target="slides/slide569.xml"/><Relationship Id="rId626" Type="http://schemas.openxmlformats.org/officeDocument/2006/relationships/slide" Target="slides/slide625.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37" Type="http://schemas.openxmlformats.org/officeDocument/2006/relationships/slide" Target="slides/slide636.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648" Type="http://schemas.openxmlformats.org/officeDocument/2006/relationships/customXml" Target="../customXml/item3.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viewProps" Target="viewProps.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tableStyles" Target="tableStyles.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customXml" Target="../customXml/item2.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226" Type="http://schemas.openxmlformats.org/officeDocument/2006/relationships/slide" Target="slides/slide225.xml"/><Relationship Id="rId433" Type="http://schemas.openxmlformats.org/officeDocument/2006/relationships/slide" Target="slides/slide432.xml"/><Relationship Id="rId640" Type="http://schemas.openxmlformats.org/officeDocument/2006/relationships/slide" Target="slides/slide639.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259" Type="http://schemas.openxmlformats.org/officeDocument/2006/relationships/slide" Target="slides/slide258.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132" Type="http://schemas.openxmlformats.org/officeDocument/2006/relationships/slide" Target="slides/slide131.xml"/><Relationship Id="rId437" Type="http://schemas.openxmlformats.org/officeDocument/2006/relationships/slide" Target="slides/slide436.xml"/><Relationship Id="rId644" Type="http://schemas.openxmlformats.org/officeDocument/2006/relationships/theme" Target="theme/theme1.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21030" y="3460623"/>
            <a:ext cx="7038340" cy="234429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242060" y="6251448"/>
            <a:ext cx="5796280" cy="279082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tx1"/>
                </a:solidFill>
                <a:latin typeface="Calibri"/>
                <a:cs typeface="Calibri"/>
              </a:defRPr>
            </a:lvl1pPr>
          </a:lstStyle>
          <a:p>
            <a:endParaRPr/>
          </a:p>
        </p:txBody>
      </p:sp>
      <p:sp>
        <p:nvSpPr>
          <p:cNvPr id="3" name="Holder 3"/>
          <p:cNvSpPr>
            <a:spLocks noGrp="1"/>
          </p:cNvSpPr>
          <p:nvPr>
            <p:ph sz="half" idx="2"/>
          </p:nvPr>
        </p:nvSpPr>
        <p:spPr>
          <a:xfrm>
            <a:off x="414020" y="2567559"/>
            <a:ext cx="3601974" cy="736777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264406" y="2567559"/>
            <a:ext cx="3601974" cy="736777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99714" y="4703190"/>
            <a:ext cx="2680970" cy="756920"/>
          </a:xfrm>
          <a:prstGeom prst="rect">
            <a:avLst/>
          </a:prstGeom>
        </p:spPr>
        <p:txBody>
          <a:bodyPr wrap="square" lIns="0" tIns="0" rIns="0" bIns="0">
            <a:spAutoFit/>
          </a:bodyPr>
          <a:lstStyle>
            <a:lvl1pPr>
              <a:defRPr sz="4800" b="1" i="0">
                <a:solidFill>
                  <a:schemeClr val="tx1"/>
                </a:solidFill>
                <a:latin typeface="Calibri"/>
                <a:cs typeface="Calibri"/>
              </a:defRPr>
            </a:lvl1pPr>
          </a:lstStyle>
          <a:p>
            <a:endParaRPr/>
          </a:p>
        </p:txBody>
      </p:sp>
      <p:sp>
        <p:nvSpPr>
          <p:cNvPr id="3" name="Holder 3"/>
          <p:cNvSpPr>
            <a:spLocks noGrp="1"/>
          </p:cNvSpPr>
          <p:nvPr>
            <p:ph type="body" idx="1"/>
          </p:nvPr>
        </p:nvSpPr>
        <p:spPr>
          <a:xfrm>
            <a:off x="414020" y="2567559"/>
            <a:ext cx="7452360" cy="736777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815336" y="10381869"/>
            <a:ext cx="2649728" cy="55816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14020" y="10381869"/>
            <a:ext cx="1904492" cy="55816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1/14/2020</a:t>
            </a:fld>
            <a:endParaRPr lang="en-US"/>
          </a:p>
        </p:txBody>
      </p:sp>
      <p:sp>
        <p:nvSpPr>
          <p:cNvPr id="6" name="Holder 6"/>
          <p:cNvSpPr>
            <a:spLocks noGrp="1"/>
          </p:cNvSpPr>
          <p:nvPr>
            <p:ph type="sldNum" sz="quarter" idx="7"/>
          </p:nvPr>
        </p:nvSpPr>
        <p:spPr>
          <a:xfrm>
            <a:off x="5961888" y="10381869"/>
            <a:ext cx="1904492" cy="55816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224.jpg"/><Relationship Id="rId7" Type="http://schemas.openxmlformats.org/officeDocument/2006/relationships/image" Target="../media/image17.jpg"/><Relationship Id="rId2" Type="http://schemas.openxmlformats.org/officeDocument/2006/relationships/image" Target="../media/image223.jpg"/><Relationship Id="rId1" Type="http://schemas.openxmlformats.org/officeDocument/2006/relationships/slideLayout" Target="../slideLayouts/slideLayout5.xml"/><Relationship Id="rId6" Type="http://schemas.openxmlformats.org/officeDocument/2006/relationships/image" Target="../media/image56.jpg"/><Relationship Id="rId5" Type="http://schemas.openxmlformats.org/officeDocument/2006/relationships/image" Target="../media/image226.jpg"/><Relationship Id="rId4" Type="http://schemas.openxmlformats.org/officeDocument/2006/relationships/image" Target="../media/image225.png"/></Relationships>
</file>

<file path=ppt/slides/_rels/slide10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image" Target="../media/image228.jpg"/><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230.jpg"/></Relationships>
</file>

<file path=ppt/slides/_rels/slide103.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12" Type="http://schemas.openxmlformats.org/officeDocument/2006/relationships/image" Target="../media/image17.jpg"/><Relationship Id="rId2" Type="http://schemas.openxmlformats.org/officeDocument/2006/relationships/image" Target="../media/image231.jpg"/><Relationship Id="rId1" Type="http://schemas.openxmlformats.org/officeDocument/2006/relationships/slideLayout" Target="../slideLayouts/slideLayout5.xml"/><Relationship Id="rId6" Type="http://schemas.openxmlformats.org/officeDocument/2006/relationships/image" Target="../media/image235.png"/><Relationship Id="rId11" Type="http://schemas.openxmlformats.org/officeDocument/2006/relationships/image" Target="../media/image240.jpg"/><Relationship Id="rId5" Type="http://schemas.openxmlformats.org/officeDocument/2006/relationships/image" Target="../media/image234.png"/><Relationship Id="rId10" Type="http://schemas.openxmlformats.org/officeDocument/2006/relationships/image" Target="../media/image239.jpg"/><Relationship Id="rId4" Type="http://schemas.openxmlformats.org/officeDocument/2006/relationships/image" Target="../media/image233.png"/><Relationship Id="rId9" Type="http://schemas.openxmlformats.org/officeDocument/2006/relationships/image" Target="../media/image238.jpg"/></Relationships>
</file>

<file path=ppt/slides/_rels/slide104.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image" Target="../media/image241.jp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05.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image" Target="../media/image243.jp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06.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image" Target="../media/image245.jpg"/><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247.jpg"/></Relationships>
</file>

<file path=ppt/slides/_rels/slide107.xml.rels><?xml version="1.0" encoding="UTF-8" standalone="yes"?>
<Relationships xmlns="http://schemas.openxmlformats.org/package/2006/relationships"><Relationship Id="rId3" Type="http://schemas.openxmlformats.org/officeDocument/2006/relationships/image" Target="../media/image248.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50.jpg"/></Relationships>
</file>

<file path=ppt/slides/_rels/slide10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253.jpg"/><Relationship Id="rId4" Type="http://schemas.openxmlformats.org/officeDocument/2006/relationships/image" Target="../media/image2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image" Target="../media/image254.jp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11.xml.rels><?xml version="1.0" encoding="UTF-8" standalone="yes"?>
<Relationships xmlns="http://schemas.openxmlformats.org/package/2006/relationships"><Relationship Id="rId3" Type="http://schemas.openxmlformats.org/officeDocument/2006/relationships/image" Target="../media/image257.jpg"/><Relationship Id="rId2" Type="http://schemas.openxmlformats.org/officeDocument/2006/relationships/image" Target="../media/image256.jp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12.xml.rels><?xml version="1.0" encoding="UTF-8" standalone="yes"?>
<Relationships xmlns="http://schemas.openxmlformats.org/package/2006/relationships"><Relationship Id="rId3" Type="http://schemas.openxmlformats.org/officeDocument/2006/relationships/image" Target="../media/image258.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60.jpg"/></Relationships>
</file>

<file path=ppt/slides/_rels/slide114.xml.rels><?xml version="1.0" encoding="UTF-8" standalone="yes"?>
<Relationships xmlns="http://schemas.openxmlformats.org/package/2006/relationships"><Relationship Id="rId3" Type="http://schemas.openxmlformats.org/officeDocument/2006/relationships/image" Target="../media/image261.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26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265.jpg"/><Relationship Id="rId4" Type="http://schemas.openxmlformats.org/officeDocument/2006/relationships/image" Target="../media/image264.png"/></Relationships>
</file>

<file path=ppt/slides/_rels/slide117.xml.rels><?xml version="1.0" encoding="UTF-8" standalone="yes"?>
<Relationships xmlns="http://schemas.openxmlformats.org/package/2006/relationships"><Relationship Id="rId3" Type="http://schemas.openxmlformats.org/officeDocument/2006/relationships/image" Target="../media/image266.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67.jpg"/></Relationships>
</file>

<file path=ppt/slides/_rels/slide118.xml.rels><?xml version="1.0" encoding="UTF-8" standalone="yes"?>
<Relationships xmlns="http://schemas.openxmlformats.org/package/2006/relationships"><Relationship Id="rId3" Type="http://schemas.openxmlformats.org/officeDocument/2006/relationships/image" Target="../media/image26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69.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hyperlink" Target="http://www.cilentonotizie.it/localita/?Localita=Cilento"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271.jpg"/><Relationship Id="rId5" Type="http://schemas.openxmlformats.org/officeDocument/2006/relationships/image" Target="../media/image270.jpg"/><Relationship Id="rId4" Type="http://schemas.openxmlformats.org/officeDocument/2006/relationships/hyperlink" Target="http://www.cilentonotizie.it/categoria/?Categoria=Cultura" TargetMode="External"/></Relationships>
</file>

<file path=ppt/slides/_rels/slide1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27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27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74.png"/></Relationships>
</file>

<file path=ppt/slides/_rels/slide12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277.png"/><Relationship Id="rId4" Type="http://schemas.openxmlformats.org/officeDocument/2006/relationships/hyperlink" Target="http://fidestnews.blog.com/archives/23969/"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27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78.png"/></Relationships>
</file>

<file path=ppt/slides/_rels/slide127.xml.rels><?xml version="1.0" encoding="UTF-8" standalone="yes"?>
<Relationships xmlns="http://schemas.openxmlformats.org/package/2006/relationships"><Relationship Id="rId3" Type="http://schemas.openxmlformats.org/officeDocument/2006/relationships/hyperlink" Target="http://www.borsaitaliana.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280.png"/><Relationship Id="rId4" Type="http://schemas.openxmlformats.org/officeDocument/2006/relationships/image" Target="../media/image279.jpg"/></Relationships>
</file>

<file path=ppt/slides/_rels/slide128.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82.jpg"/></Relationships>
</file>

<file path=ppt/slides/_rels/slide129.xml.rels><?xml version="1.0" encoding="UTF-8" standalone="yes"?>
<Relationships xmlns="http://schemas.openxmlformats.org/package/2006/relationships"><Relationship Id="rId3" Type="http://schemas.openxmlformats.org/officeDocument/2006/relationships/image" Target="../media/image28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8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286.jpg"/></Relationships>
</file>

<file path=ppt/slides/_rels/slide132.xml.rels><?xml version="1.0" encoding="UTF-8" standalone="yes"?>
<Relationships xmlns="http://schemas.openxmlformats.org/package/2006/relationships"><Relationship Id="rId3" Type="http://schemas.openxmlformats.org/officeDocument/2006/relationships/hyperlink" Target="http://www.arezzoweb.it/2015/con-80-eventi-in-60-citta-torna-il-festival-della-cultura-creativa-targato-abi-289905.html"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87.jpg"/></Relationships>
</file>

<file path=ppt/slides/_rels/slide133.xml.rels><?xml version="1.0" encoding="UTF-8" standalone="yes"?>
<Relationships xmlns="http://schemas.openxmlformats.org/package/2006/relationships"><Relationship Id="rId3" Type="http://schemas.openxmlformats.org/officeDocument/2006/relationships/image" Target="../media/image28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89.jpg"/></Relationships>
</file>

<file path=ppt/slides/_rels/slide134.xml.rels><?xml version="1.0" encoding="UTF-8" standalone="yes"?>
<Relationships xmlns="http://schemas.openxmlformats.org/package/2006/relationships"><Relationship Id="rId3" Type="http://schemas.openxmlformats.org/officeDocument/2006/relationships/image" Target="../media/image27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90.jpg"/></Relationships>
</file>

<file path=ppt/slides/_rels/slide135.xml.rels><?xml version="1.0" encoding="UTF-8" standalone="yes"?>
<Relationships xmlns="http://schemas.openxmlformats.org/package/2006/relationships"><Relationship Id="rId3" Type="http://schemas.openxmlformats.org/officeDocument/2006/relationships/image" Target="../media/image291.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27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92.png"/></Relationships>
</file>

<file path=ppt/slides/_rels/slide1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94.jpg"/></Relationships>
</file>

<file path=ppt/slides/_rels/slide139.xml.rels><?xml version="1.0" encoding="UTF-8" standalone="yes"?>
<Relationships xmlns="http://schemas.openxmlformats.org/package/2006/relationships"><Relationship Id="rId3" Type="http://schemas.openxmlformats.org/officeDocument/2006/relationships/image" Target="../media/image295.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296.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298.jpg"/><Relationship Id="rId4" Type="http://schemas.openxmlformats.org/officeDocument/2006/relationships/image" Target="../media/image297.png"/></Relationships>
</file>

<file path=ppt/slides/_rels/slide1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01.png"/><Relationship Id="rId4" Type="http://schemas.openxmlformats.org/officeDocument/2006/relationships/image" Target="../media/image300.png"/></Relationships>
</file>

<file path=ppt/slides/_rels/slide143.xml.rels><?xml version="1.0" encoding="UTF-8" standalone="yes"?>
<Relationships xmlns="http://schemas.openxmlformats.org/package/2006/relationships"><Relationship Id="rId3" Type="http://schemas.openxmlformats.org/officeDocument/2006/relationships/image" Target="../media/image296.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02.png"/><Relationship Id="rId4" Type="http://schemas.openxmlformats.org/officeDocument/2006/relationships/image" Target="../media/image300.png"/></Relationships>
</file>

<file path=ppt/slides/_rels/slide144.xml.rels><?xml version="1.0" encoding="UTF-8" standalone="yes"?>
<Relationships xmlns="http://schemas.openxmlformats.org/package/2006/relationships"><Relationship Id="rId3" Type="http://schemas.openxmlformats.org/officeDocument/2006/relationships/image" Target="../media/image296.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304.jpg"/><Relationship Id="rId5" Type="http://schemas.openxmlformats.org/officeDocument/2006/relationships/image" Target="../media/image303.png"/><Relationship Id="rId4" Type="http://schemas.openxmlformats.org/officeDocument/2006/relationships/image" Target="../media/image300.png"/></Relationships>
</file>

<file path=ppt/slides/_rels/slide1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299.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05.png"/><Relationship Id="rId4" Type="http://schemas.openxmlformats.org/officeDocument/2006/relationships/image" Target="../media/image300.png"/></Relationships>
</file>

<file path=ppt/slides/_rels/slide147.xml.rels><?xml version="1.0" encoding="UTF-8" standalone="yes"?>
<Relationships xmlns="http://schemas.openxmlformats.org/package/2006/relationships"><Relationship Id="rId3" Type="http://schemas.openxmlformats.org/officeDocument/2006/relationships/image" Target="../media/image306.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07.jpg"/><Relationship Id="rId4" Type="http://schemas.openxmlformats.org/officeDocument/2006/relationships/hyperlink" Target="http://ilcorrieredelweb.blogspot.it/2015/03/presentata-la-ii-edizione-del-festival.html"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09.jpg"/></Relationships>
</file>

<file path=ppt/slides/_rels/slide14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310.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312.jpg"/><Relationship Id="rId5" Type="http://schemas.openxmlformats.org/officeDocument/2006/relationships/hyperlink" Target="http://www.festivalculturacreativa.it/" TargetMode="External"/><Relationship Id="rId4" Type="http://schemas.openxmlformats.org/officeDocument/2006/relationships/image" Target="../media/image311.jpg"/></Relationships>
</file>

<file path=ppt/slides/_rels/slide152.xml.rels><?xml version="1.0" encoding="UTF-8" standalone="yes"?>
<Relationships xmlns="http://schemas.openxmlformats.org/package/2006/relationships"><Relationship Id="rId3" Type="http://schemas.openxmlformats.org/officeDocument/2006/relationships/image" Target="../media/image313.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16.jpg"/><Relationship Id="rId4" Type="http://schemas.openxmlformats.org/officeDocument/2006/relationships/image" Target="../media/image315.png"/></Relationships>
</file>

<file path=ppt/slides/_rels/slide154.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18.jpg"/><Relationship Id="rId4" Type="http://schemas.openxmlformats.org/officeDocument/2006/relationships/image" Target="../media/image317.jpg"/></Relationships>
</file>

<file path=ppt/slides/_rels/slide1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image" Target="../media/image284.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19.jpg"/></Relationships>
</file>

<file path=ppt/slides/_rels/slide158.xml.rels><?xml version="1.0" encoding="UTF-8" standalone="yes"?>
<Relationships xmlns="http://schemas.openxmlformats.org/package/2006/relationships"><Relationship Id="rId8" Type="http://schemas.openxmlformats.org/officeDocument/2006/relationships/hyperlink" Target="http://www.informazione.it/d/B023396B-E515-4D11-94D6-42B0950D63DE/Bnl-partecipa-a-Festival-della-cultura-creativa-2015-Abi" TargetMode="External"/><Relationship Id="rId3" Type="http://schemas.openxmlformats.org/officeDocument/2006/relationships/hyperlink" Target="http://www.informazione.it/d/7F374411-9BDB-4F3D-9004-0D415436B06E/PATUELLI-20-ADESIONI-A-FESTIVAL-CULTURA-CREATIVA" TargetMode="External"/><Relationship Id="rId7" Type="http://schemas.openxmlformats.org/officeDocument/2006/relationships/hyperlink" Target="http://www.informazione.it/d/C5E8CE07-8F1B-40B9-AEC7-59A04D1F235A/Agenda-economica-gli-appuntamenti-di-mercoledi-4-marzo" TargetMode="External"/><Relationship Id="rId12" Type="http://schemas.openxmlformats.org/officeDocument/2006/relationships/image" Target="../media/image320.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informazione.it/d/F291C8C6-F590-46F9-8059-A64E04F5C398/ABI-SABATINI-IMPEGNO-DELLE-BANCHE-SU-CULTURA-E-GIOVANI" TargetMode="External"/><Relationship Id="rId11" Type="http://schemas.openxmlformats.org/officeDocument/2006/relationships/hyperlink" Target="http://www.informazione.it/d/DDDEF208-C61E-48CD-934B-107461DD3C67/Dedicato-ai-ragazzi-il-Festival-della-Cultura-Creativa" TargetMode="External"/><Relationship Id="rId5" Type="http://schemas.openxmlformats.org/officeDocument/2006/relationships/hyperlink" Target="http://www.informazione.it/e/corriere-della-sera" TargetMode="External"/><Relationship Id="rId10" Type="http://schemas.openxmlformats.org/officeDocument/2006/relationships/hyperlink" Target="http://www.informazione.it/e/bnp-paribas" TargetMode="External"/><Relationship Id="rId4" Type="http://schemas.openxmlformats.org/officeDocument/2006/relationships/hyperlink" Target="http://www.informazione.it/d/FEE15581-6692-4870-94F2-B3E80D98142E/Abi-torna-il-Festival-della-cultura-creativa" TargetMode="External"/><Relationship Id="rId9" Type="http://schemas.openxmlformats.org/officeDocument/2006/relationships/hyperlink" Target="http://www.informazione.it/e/associazione-sportiva-roma"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32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323.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25.jpg"/><Relationship Id="rId4" Type="http://schemas.openxmlformats.org/officeDocument/2006/relationships/image" Target="../media/image324.jpg"/></Relationships>
</file>

<file path=ppt/slides/_rels/slide16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326.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27.jpg"/></Relationships>
</file>

<file path=ppt/slides/_rels/slide1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hyperlink" Target="http://www.ladiscussione.com/cultura.html"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329.jpg"/><Relationship Id="rId5" Type="http://schemas.openxmlformats.org/officeDocument/2006/relationships/image" Target="../media/image328.jpg"/><Relationship Id="rId4" Type="http://schemas.openxmlformats.org/officeDocument/2006/relationships/hyperlink" Target="http://www.festivalculturacreativa.it/"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33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24.jpg"/></Relationships>
</file>

<file path=ppt/slides/_rels/slide16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333.jpg"/><Relationship Id="rId5" Type="http://schemas.openxmlformats.org/officeDocument/2006/relationships/image" Target="../media/image332.jpg"/><Relationship Id="rId4" Type="http://schemas.openxmlformats.org/officeDocument/2006/relationships/image" Target="../media/image331.jpg"/></Relationships>
</file>

<file path=ppt/slides/_rels/slide16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334.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image" Target="../media/image334.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37.jpg"/><Relationship Id="rId4" Type="http://schemas.openxmlformats.org/officeDocument/2006/relationships/image" Target="../media/image336.png"/></Relationships>
</file>

<file path=ppt/slides/_rels/slide17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294.jpg"/><Relationship Id="rId5" Type="http://schemas.openxmlformats.org/officeDocument/2006/relationships/image" Target="../media/image340.jpg"/><Relationship Id="rId4" Type="http://schemas.openxmlformats.org/officeDocument/2006/relationships/image" Target="../media/image339.jpg"/></Relationships>
</file>

<file path=ppt/slides/_rels/slide176.xml.rels><?xml version="1.0" encoding="UTF-8" standalone="yes"?>
<Relationships xmlns="http://schemas.openxmlformats.org/package/2006/relationships"><Relationship Id="rId3" Type="http://schemas.openxmlformats.org/officeDocument/2006/relationships/image" Target="../media/image295.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34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42.jpg"/></Relationships>
</file>

<file path=ppt/slides/_rels/slide1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image" Target="../media/image34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3" Type="http://schemas.openxmlformats.org/officeDocument/2006/relationships/hyperlink" Target="http://www.omniamagazine.it/author/luciolussi"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46.jpg"/><Relationship Id="rId4" Type="http://schemas.openxmlformats.org/officeDocument/2006/relationships/image" Target="../media/image345.jpg"/></Relationships>
</file>

<file path=ppt/slides/_rels/slide183.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hyperlink" Target="http://padovanews.it/news/cultura-e-societa/344766-con-80-eventi-in-60-citta-torna-il-festival-della-cultura-creativa-targato-abi.html"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48.jpg"/><Relationship Id="rId4" Type="http://schemas.openxmlformats.org/officeDocument/2006/relationships/image" Target="../media/image347.jpg"/></Relationships>
</file>

<file path=ppt/slides/_rels/slide185.xml.rels><?xml version="1.0" encoding="UTF-8" standalone="yes"?>
<Relationships xmlns="http://schemas.openxmlformats.org/package/2006/relationships"><Relationship Id="rId3" Type="http://schemas.openxmlformats.org/officeDocument/2006/relationships/image" Target="../media/image349.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50.jpg"/><Relationship Id="rId4" Type="http://schemas.openxmlformats.org/officeDocument/2006/relationships/hyperlink" Target="http://www.piemontenewsonline.it/index.php/cultura/canali-tematici/cinema/1570-bnl-bnp-paribas-per-il-festival-della-cultura-creativa"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351.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52.jpg"/><Relationship Id="rId4" Type="http://schemas.openxmlformats.org/officeDocument/2006/relationships/hyperlink" Target="http://www.pittorica.org/2015/03/04/festival-della-cultura-creativa-palazzo-altieri-roma/"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54.png"/></Relationships>
</file>

<file path=ppt/slides/_rels/slide188.xml.rels><?xml version="1.0" encoding="UTF-8" standalone="yes"?>
<Relationships xmlns="http://schemas.openxmlformats.org/package/2006/relationships"><Relationship Id="rId3" Type="http://schemas.openxmlformats.org/officeDocument/2006/relationships/image" Target="../media/image355.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58.jpg"/><Relationship Id="rId4" Type="http://schemas.openxmlformats.org/officeDocument/2006/relationships/image" Target="../media/image3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59.jpg"/><Relationship Id="rId4" Type="http://schemas.openxmlformats.org/officeDocument/2006/relationships/hyperlink" Target="http://www.repubblica.it/cultura/2014/05/06/news/un_museo_immaginario_per_una_cultura_creativa-85445198/"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www.madrenapoli.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repubblica.it/scuola/2015/03/03/news/riforma_della_scuola_in_cdm_il_nodo_dei_precari-108686211/" TargetMode="External"/></Relationships>
</file>

<file path=ppt/slides/_rels/slide192.xml.rels><?xml version="1.0" encoding="UTF-8" standalone="yes"?>
<Relationships xmlns="http://schemas.openxmlformats.org/package/2006/relationships"><Relationship Id="rId3" Type="http://schemas.openxmlformats.org/officeDocument/2006/relationships/image" Target="../media/image360.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62.jpg"/><Relationship Id="rId4" Type="http://schemas.openxmlformats.org/officeDocument/2006/relationships/image" Target="../media/image361.jpg"/></Relationships>
</file>

<file path=ppt/slides/_rels/slide19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3" Type="http://schemas.openxmlformats.org/officeDocument/2006/relationships/image" Target="../media/image363.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57.png"/><Relationship Id="rId4" Type="http://schemas.openxmlformats.org/officeDocument/2006/relationships/image" Target="../media/image364.jpg"/></Relationships>
</file>

<file path=ppt/slides/_rels/slide195.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58.jpg"/><Relationship Id="rId4" Type="http://schemas.openxmlformats.org/officeDocument/2006/relationships/hyperlink" Target="http://www.repubblica.it/cultura/2014/05/06/news/un_museo_immaginario_per_una_cultura_creativa-85445198/"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359.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3" Type="http://schemas.openxmlformats.org/officeDocument/2006/relationships/hyperlink" Target="http://www.madrenapoli.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repubblica.it/scuola/2015/03/03/news/riforma_della_scuola_in_cdm_il_nodo_dei_precari-108686211/"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365.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66.png"/><Relationship Id="rId4" Type="http://schemas.openxmlformats.org/officeDocument/2006/relationships/image" Target="../media/image357.png"/></Relationships>
</file>

<file path=ppt/slides/_rels/slide199.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58.jpg"/><Relationship Id="rId4" Type="http://schemas.openxmlformats.org/officeDocument/2006/relationships/hyperlink" Target="http://www.repubblica.it/cultura/2014/05/06/news/un_museo_immaginario_per_una_cultura_creativa-8544519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359.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3" Type="http://schemas.openxmlformats.org/officeDocument/2006/relationships/hyperlink" Target="http://www.madrenapoli.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repubblica.it/scuola/2015/03/03/news/riforma_della_scuola_in_cdm_il_nodo_dei_precari-108686211/"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367.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68.jpg"/></Relationships>
</file>

<file path=ppt/slides/_rels/slide20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3" Type="http://schemas.openxmlformats.org/officeDocument/2006/relationships/image" Target="../media/image36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70.jpg"/></Relationships>
</file>

<file path=ppt/slides/_rels/slide20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3" Type="http://schemas.openxmlformats.org/officeDocument/2006/relationships/hyperlink" Target="http://www.terninrete.it/Notizie-di-Terni/author/54716/RSS-Adnkronos"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72.png"/><Relationship Id="rId4" Type="http://schemas.openxmlformats.org/officeDocument/2006/relationships/image" Target="../media/image371.jpg"/></Relationships>
</file>

<file path=ppt/slides/_rels/slide207.xml.rels><?xml version="1.0" encoding="UTF-8" standalone="yes"?>
<Relationships xmlns="http://schemas.openxmlformats.org/package/2006/relationships"><Relationship Id="rId8" Type="http://schemas.openxmlformats.org/officeDocument/2006/relationships/image" Target="../media/image374.jpg"/><Relationship Id="rId3" Type="http://schemas.openxmlformats.org/officeDocument/2006/relationships/image" Target="../media/image306.jpg"/><Relationship Id="rId7" Type="http://schemas.openxmlformats.org/officeDocument/2006/relationships/image" Target="../media/image373.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ilcorrieredelweb.blogspot.it/2015/03/presentata-la-ii-edizione-del-festival.html" TargetMode="External"/><Relationship Id="rId5" Type="http://schemas.openxmlformats.org/officeDocument/2006/relationships/hyperlink" Target="http://www.youfeed.it/cronaca" TargetMode="External"/><Relationship Id="rId4" Type="http://schemas.openxmlformats.org/officeDocument/2006/relationships/hyperlink" Target="http://www.youfeed.it/go/151.6145277-festival-della-cultura-creativa-l-imperativoe-raccontare"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308.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3" Type="http://schemas.openxmlformats.org/officeDocument/2006/relationships/image" Target="../media/image309.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3" Type="http://schemas.openxmlformats.org/officeDocument/2006/relationships/image" Target="../media/image375.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76.jpg"/></Relationships>
</file>

<file path=ppt/slides/_rels/slide2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78.jpg"/></Relationships>
</file>

<file path=ppt/slides/_rels/slide2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8" Type="http://schemas.openxmlformats.org/officeDocument/2006/relationships/hyperlink" Target="http://www.abi.it/" TargetMode="External"/><Relationship Id="rId3" Type="http://schemas.openxmlformats.org/officeDocument/2006/relationships/hyperlink" Target="http://www.festivalculturacreativa.it/" TargetMode="External"/><Relationship Id="rId7" Type="http://schemas.openxmlformats.org/officeDocument/2006/relationships/hyperlink" Target="mailto:salastampa@abi.it"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delosrp.it/" TargetMode="External"/><Relationship Id="rId5" Type="http://schemas.openxmlformats.org/officeDocument/2006/relationships/hyperlink" Target="mailto:delos@delosrp.it" TargetMode="External"/><Relationship Id="rId4" Type="http://schemas.openxmlformats.org/officeDocument/2006/relationships/hyperlink" Target="http://bit.ly/1EqRz5K" TargetMode="External"/></Relationships>
</file>

<file path=ppt/slides/_rels/slide216.xml.rels><?xml version="1.0" encoding="UTF-8" standalone="yes"?>
<Relationships xmlns="http://schemas.openxmlformats.org/package/2006/relationships"><Relationship Id="rId3" Type="http://schemas.openxmlformats.org/officeDocument/2006/relationships/image" Target="../media/image37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80.png"/></Relationships>
</file>

<file path=ppt/slides/_rels/slide217.xml.rels><?xml version="1.0" encoding="UTF-8" standalone="yes"?>
<Relationships xmlns="http://schemas.openxmlformats.org/package/2006/relationships"><Relationship Id="rId3" Type="http://schemas.openxmlformats.org/officeDocument/2006/relationships/image" Target="../media/image38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82.jpg"/></Relationships>
</file>

<file path=ppt/slides/_rels/slide218.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83.jpg"/><Relationship Id="rId4" Type="http://schemas.openxmlformats.org/officeDocument/2006/relationships/hyperlink" Target="https://plus.google.com/111893502897564400798"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384.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85.jpg"/></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3" Type="http://schemas.openxmlformats.org/officeDocument/2006/relationships/hyperlink" Target="https://eventiculturalimagazine.files.wordpress.com/2015/03/immagine-festival-della-cultura-creativa-2015.jpg"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87.jpg"/><Relationship Id="rId4" Type="http://schemas.openxmlformats.org/officeDocument/2006/relationships/image" Target="../media/image386.jpg"/></Relationships>
</file>

<file path=ppt/slides/_rels/slide221.xml.rels><?xml version="1.0" encoding="UTF-8" standalone="yes"?>
<Relationships xmlns="http://schemas.openxmlformats.org/package/2006/relationships"><Relationship Id="rId3" Type="http://schemas.openxmlformats.org/officeDocument/2006/relationships/image" Target="../media/image388.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7" Type="http://schemas.openxmlformats.org/officeDocument/2006/relationships/hyperlink" Target="http://www.abi.it/"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mailto:salastampa@abi.it" TargetMode="External"/><Relationship Id="rId5" Type="http://schemas.openxmlformats.org/officeDocument/2006/relationships/hyperlink" Target="http://www.delosrp.it/" TargetMode="External"/><Relationship Id="rId4" Type="http://schemas.openxmlformats.org/officeDocument/2006/relationships/hyperlink" Target="mailto:delos@delosrp.it"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38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90.png"/></Relationships>
</file>

<file path=ppt/slides/_rels/slide224.xml.rels><?xml version="1.0" encoding="UTF-8" standalone="yes"?>
<Relationships xmlns="http://schemas.openxmlformats.org/package/2006/relationships"><Relationship Id="rId3" Type="http://schemas.openxmlformats.org/officeDocument/2006/relationships/image" Target="../media/image391.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3" Type="http://schemas.openxmlformats.org/officeDocument/2006/relationships/hyperlink" Target="http://www.eventiesagre.it/eventi_culturali/21139644_www%2Bknow%2Bthe%2Bworld%2Bwith%2Bwords.html"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http://www.festivalculturacreativa.it/" TargetMode="External"/><Relationship Id="rId4" Type="http://schemas.openxmlformats.org/officeDocument/2006/relationships/hyperlink" Target="http://www.eventiesagre.it/eventi_culturali/21139645_reinventare%2Bl%2Bapprendimento.html"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3" Type="http://schemas.openxmlformats.org/officeDocument/2006/relationships/image" Target="../media/image271.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8" Type="http://schemas.openxmlformats.org/officeDocument/2006/relationships/image" Target="../media/image394.jpg"/><Relationship Id="rId3" Type="http://schemas.openxmlformats.org/officeDocument/2006/relationships/hyperlink" Target="http://www.west-info.eu/it/torna-il-festival-della-cultura-creativa/" TargetMode="External"/><Relationship Id="rId7" Type="http://schemas.openxmlformats.org/officeDocument/2006/relationships/image" Target="../media/image393.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festivalculturacreativa.it/" TargetMode="External"/><Relationship Id="rId5" Type="http://schemas.openxmlformats.org/officeDocument/2006/relationships/hyperlink" Target="http://www.west-info.eu/it/torna-il-festival-della-cultura-creativa/print/" TargetMode="External"/><Relationship Id="rId4" Type="http://schemas.openxmlformats.org/officeDocument/2006/relationships/hyperlink" Target="http://www.west-info.eu/i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3" Type="http://schemas.openxmlformats.org/officeDocument/2006/relationships/image" Target="../media/image395.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96.jpg"/></Relationships>
</file>

<file path=ppt/slides/_rels/slide231.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99.jpg"/></Relationships>
</file>

<file path=ppt/slides/_rels/slide2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3" Type="http://schemas.openxmlformats.org/officeDocument/2006/relationships/hyperlink" Target="http://www.italiasera.it/cultura/cultura/spettacolo/16276-torna-il-festival-della-cultura-creativa-michelle-zeppieri"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00.jpg"/></Relationships>
</file>

<file path=ppt/slides/_rels/slide235.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01.png"/></Relationships>
</file>

<file path=ppt/slides/_rels/slide2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37.xml.rels><?xml version="1.0" encoding="UTF-8" standalone="yes"?>
<Relationships xmlns="http://schemas.openxmlformats.org/package/2006/relationships"><Relationship Id="rId3" Type="http://schemas.openxmlformats.org/officeDocument/2006/relationships/hyperlink" Target="http://www.lindiependente.it/author/eleonora-danese/"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03.jpg"/><Relationship Id="rId5" Type="http://schemas.openxmlformats.org/officeDocument/2006/relationships/image" Target="../media/image402.jpg"/><Relationship Id="rId4" Type="http://schemas.openxmlformats.org/officeDocument/2006/relationships/hyperlink" Target="http://www.lindiependente.it/category/cultura/" TargetMode="External"/></Relationships>
</file>

<file path=ppt/slides/_rels/slide238.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3" Type="http://schemas.openxmlformats.org/officeDocument/2006/relationships/image" Target="../media/image40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406.jpg"/><Relationship Id="rId4" Type="http://schemas.openxmlformats.org/officeDocument/2006/relationships/image" Target="../media/image405.jp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2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3" Type="http://schemas.openxmlformats.org/officeDocument/2006/relationships/image" Target="../media/image396.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07.jpg"/></Relationships>
</file>

<file path=ppt/slides/_rels/slide2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44.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3" Type="http://schemas.openxmlformats.org/officeDocument/2006/relationships/hyperlink" Target="http://www.news24web.it/author/francescociro/"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08.png"/></Relationships>
</file>

<file path=ppt/slides/_rels/slide246.xml.rels><?xml version="1.0" encoding="UTF-8" standalone="yes"?>
<Relationships xmlns="http://schemas.openxmlformats.org/package/2006/relationships"><Relationship Id="rId3" Type="http://schemas.openxmlformats.org/officeDocument/2006/relationships/image" Target="../media/image409.png"/><Relationship Id="rId7" Type="http://schemas.openxmlformats.org/officeDocument/2006/relationships/image" Target="../media/image411.pn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festivalculturacreativa.it/" TargetMode="External"/><Relationship Id="rId5" Type="http://schemas.openxmlformats.org/officeDocument/2006/relationships/hyperlink" Target="http://www.orgoglionerd.it/news/2015/03/arriva-il-festival-della-cultura-creativa" TargetMode="External"/><Relationship Id="rId4" Type="http://schemas.openxmlformats.org/officeDocument/2006/relationships/image" Target="../media/image410.jpg"/></Relationships>
</file>

<file path=ppt/slides/_rels/slide247.xml.rels><?xml version="1.0" encoding="UTF-8" standalone="yes"?>
<Relationships xmlns="http://schemas.openxmlformats.org/package/2006/relationships"><Relationship Id="rId3" Type="http://schemas.openxmlformats.org/officeDocument/2006/relationships/hyperlink" Target="http://www.padania.org/padania/giovani-e-lavoro/554760-lalfabeto-della-cultura-creativa-si-mette-in-mostra.html" TargetMode="External"/><Relationship Id="rId7" Type="http://schemas.openxmlformats.org/officeDocument/2006/relationships/image" Target="../media/image399.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12.png"/><Relationship Id="rId5" Type="http://schemas.openxmlformats.org/officeDocument/2006/relationships/hyperlink" Target="http://www.iltempo.it/cultura-spettacoli/2015/03/05/l-alfabeto-della-cultura-creativa-si-mette-in-mostra-1.1386080?localLinksEnabled=false" TargetMode="External"/><Relationship Id="rId4" Type="http://schemas.openxmlformats.org/officeDocument/2006/relationships/hyperlink" Target="http://www.padania.org/economia/banche.html" TargetMode="External"/></Relationships>
</file>

<file path=ppt/slides/_rels/slide2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49.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14.jpg"/></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3" Type="http://schemas.openxmlformats.org/officeDocument/2006/relationships/hyperlink" Target="http://www.evamontanari.com/"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3" Type="http://schemas.openxmlformats.org/officeDocument/2006/relationships/image" Target="../media/image415.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16.jpg"/></Relationships>
</file>

<file path=ppt/slides/_rels/slide2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54.xml.rels><?xml version="1.0" encoding="UTF-8" standalone="yes"?>
<Relationships xmlns="http://schemas.openxmlformats.org/package/2006/relationships"><Relationship Id="rId3" Type="http://schemas.openxmlformats.org/officeDocument/2006/relationships/hyperlink" Target="http://www.scuola24.ilsole24ore.com/archivio/scuola/famiglie-e-studenti/"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17.png"/></Relationships>
</file>

<file path=ppt/slides/_rels/slide2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3" Type="http://schemas.openxmlformats.org/officeDocument/2006/relationships/image" Target="../media/image418.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19.png"/><Relationship Id="rId5" Type="http://schemas.openxmlformats.org/officeDocument/2006/relationships/hyperlink" Target="http://www.iltempo.it/cultura-spettacoli/2015/03/05/l-alfabeto-della-cultura-creativa-si-mette-in-mostra-1.1386080" TargetMode="External"/><Relationship Id="rId4" Type="http://schemas.openxmlformats.org/officeDocument/2006/relationships/image" Target="../media/image399.jpg"/></Relationships>
</file>

<file path=ppt/slides/_rels/slide2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421.jpg"/><Relationship Id="rId4" Type="http://schemas.openxmlformats.org/officeDocument/2006/relationships/image" Target="../media/image420.jpg"/></Relationships>
</file>

<file path=ppt/slides/_rels/slide259.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06.jpg"/></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60.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24.png"/><Relationship Id="rId5" Type="http://schemas.openxmlformats.org/officeDocument/2006/relationships/image" Target="../media/image333.jpg"/><Relationship Id="rId4" Type="http://schemas.openxmlformats.org/officeDocument/2006/relationships/image" Target="../media/image332.jpg"/></Relationships>
</file>

<file path=ppt/slides/_rels/slide261.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62.xml.rels><?xml version="1.0" encoding="UTF-8" standalone="yes"?>
<Relationships xmlns="http://schemas.openxmlformats.org/package/2006/relationships"><Relationship Id="rId3" Type="http://schemas.openxmlformats.org/officeDocument/2006/relationships/hyperlink" Target="http://www.west-info.eu/it/torna-il-festival-della-cultura-creativa/print/" TargetMode="External"/><Relationship Id="rId7" Type="http://schemas.openxmlformats.org/officeDocument/2006/relationships/image" Target="../media/image394.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25.jpg"/><Relationship Id="rId5" Type="http://schemas.openxmlformats.org/officeDocument/2006/relationships/hyperlink" Target="http://www.festivalculturacreativa.it/" TargetMode="External"/><Relationship Id="rId4" Type="http://schemas.openxmlformats.org/officeDocument/2006/relationships/hyperlink" Target="http://www.west-info.eu/it/torna-il-festival-della-cultura-creativa/" TargetMode="External"/></Relationships>
</file>

<file path=ppt/slides/_rels/slide263.xml.rels><?xml version="1.0" encoding="UTF-8" standalone="yes"?>
<Relationships xmlns="http://schemas.openxmlformats.org/package/2006/relationships"><Relationship Id="rId3" Type="http://schemas.openxmlformats.org/officeDocument/2006/relationships/image" Target="../media/image395.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96.jpg"/></Relationships>
</file>

<file path=ppt/slides/_rels/slide264.xml.rels><?xml version="1.0" encoding="UTF-8" standalone="yes"?>
<Relationships xmlns="http://schemas.openxmlformats.org/package/2006/relationships"><Relationship Id="rId3" Type="http://schemas.openxmlformats.org/officeDocument/2006/relationships/image" Target="../media/image426.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27.jpg"/></Relationships>
</file>

<file path=ppt/slides/_rels/slide2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66.xml.rels><?xml version="1.0" encoding="UTF-8" standalone="yes"?>
<Relationships xmlns="http://schemas.openxmlformats.org/package/2006/relationships"><Relationship Id="rId3" Type="http://schemas.openxmlformats.org/officeDocument/2006/relationships/hyperlink" Target="http://www.bambinidiroma.com/festival-cultura-creativa/"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30.jpg"/><Relationship Id="rId5" Type="http://schemas.openxmlformats.org/officeDocument/2006/relationships/image" Target="../media/image429.jpg"/><Relationship Id="rId4" Type="http://schemas.openxmlformats.org/officeDocument/2006/relationships/image" Target="../media/image428.jpg"/></Relationships>
</file>

<file path=ppt/slides/_rels/slide267.xml.rels><?xml version="1.0" encoding="UTF-8" standalone="yes"?>
<Relationships xmlns="http://schemas.openxmlformats.org/package/2006/relationships"><Relationship Id="rId3" Type="http://schemas.openxmlformats.org/officeDocument/2006/relationships/hyperlink" Target="http://www.bambinidiroma.com/festival-cultura-creativa/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68.xml.rels><?xml version="1.0" encoding="UTF-8" standalone="yes"?>
<Relationships xmlns="http://schemas.openxmlformats.org/package/2006/relationships"><Relationship Id="rId3" Type="http://schemas.openxmlformats.org/officeDocument/2006/relationships/image" Target="../media/image43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84.jpg"/></Relationships>
</file>

<file path=ppt/slides/_rels/slide26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70.xml.rels><?xml version="1.0" encoding="UTF-8" standalone="yes"?>
<Relationships xmlns="http://schemas.openxmlformats.org/package/2006/relationships"><Relationship Id="rId3" Type="http://schemas.openxmlformats.org/officeDocument/2006/relationships/image" Target="../media/image43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sportiamoci.it/news/acqua/38712-bnl-gruppo-bnp-paribas-per-il-festival-della-cultura-creativa.html" TargetMode="External"/></Relationships>
</file>

<file path=ppt/slides/_rels/slide271.xml.rels><?xml version="1.0" encoding="UTF-8" standalone="yes"?>
<Relationships xmlns="http://schemas.openxmlformats.org/package/2006/relationships"><Relationship Id="rId3" Type="http://schemas.openxmlformats.org/officeDocument/2006/relationships/image" Target="../media/image433.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festivalculturacreativa.it/" TargetMode="External"/><Relationship Id="rId5" Type="http://schemas.openxmlformats.org/officeDocument/2006/relationships/hyperlink" Target="http://www.touringclub.it/notizie-di-viaggio/in-tutta-italia-e-il-momento-del-festival-della-cultura-creativa" TargetMode="External"/><Relationship Id="rId4" Type="http://schemas.openxmlformats.org/officeDocument/2006/relationships/hyperlink" Target="http://www.touringclub.it/notizie-di-viaggio" TargetMode="External"/></Relationships>
</file>

<file path=ppt/slides/_rels/slide272.xml.rels><?xml version="1.0" encoding="UTF-8" standalone="yes"?>
<Relationships xmlns="http://schemas.openxmlformats.org/package/2006/relationships"><Relationship Id="rId3" Type="http://schemas.openxmlformats.org/officeDocument/2006/relationships/image" Target="../media/image434.jpg"/><Relationship Id="rId7" Type="http://schemas.openxmlformats.org/officeDocument/2006/relationships/image" Target="../media/image438.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37.jpg"/><Relationship Id="rId5" Type="http://schemas.openxmlformats.org/officeDocument/2006/relationships/image" Target="../media/image436.jpg"/><Relationship Id="rId4" Type="http://schemas.openxmlformats.org/officeDocument/2006/relationships/image" Target="../media/image435.jpg"/></Relationships>
</file>

<file path=ppt/slides/_rels/slide273.xml.rels><?xml version="1.0" encoding="UTF-8" standalone="yes"?>
<Relationships xmlns="http://schemas.openxmlformats.org/package/2006/relationships"><Relationship Id="rId3" Type="http://schemas.openxmlformats.org/officeDocument/2006/relationships/image" Target="../media/image439.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74.xml.rels><?xml version="1.0" encoding="UTF-8" standalone="yes"?>
<Relationships xmlns="http://schemas.openxmlformats.org/package/2006/relationships"><Relationship Id="rId3" Type="http://schemas.openxmlformats.org/officeDocument/2006/relationships/image" Target="../media/image440.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7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76.xml.rels><?xml version="1.0" encoding="UTF-8" standalone="yes"?>
<Relationships xmlns="http://schemas.openxmlformats.org/package/2006/relationships"><Relationship Id="rId3" Type="http://schemas.openxmlformats.org/officeDocument/2006/relationships/image" Target="../media/image284.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41.jpg"/></Relationships>
</file>

<file path=ppt/slides/_rels/slide2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78.xml.rels><?xml version="1.0" encoding="UTF-8" standalone="yes"?>
<Relationships xmlns="http://schemas.openxmlformats.org/package/2006/relationships"><Relationship Id="rId3" Type="http://schemas.openxmlformats.org/officeDocument/2006/relationships/image" Target="../media/image44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43.png"/></Relationships>
</file>

<file path=ppt/slides/_rels/slide27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80.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446.jpg"/><Relationship Id="rId4" Type="http://schemas.openxmlformats.org/officeDocument/2006/relationships/image" Target="../media/image445.jpg"/></Relationships>
</file>

<file path=ppt/slides/_rels/slide28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82.xml.rels><?xml version="1.0" encoding="UTF-8" standalone="yes"?>
<Relationships xmlns="http://schemas.openxmlformats.org/package/2006/relationships"><Relationship Id="rId3" Type="http://schemas.openxmlformats.org/officeDocument/2006/relationships/image" Target="../media/image447.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48.jpg"/></Relationships>
</file>

<file path=ppt/slides/_rels/slide283.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mailto:festival@abi.it" TargetMode="External"/></Relationships>
</file>

<file path=ppt/slides/_rels/slide284.xml.rels><?xml version="1.0" encoding="UTF-8" standalone="yes"?>
<Relationships xmlns="http://schemas.openxmlformats.org/package/2006/relationships"><Relationship Id="rId3" Type="http://schemas.openxmlformats.org/officeDocument/2006/relationships/image" Target="../media/image449.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450.jpg"/><Relationship Id="rId4" Type="http://schemas.openxmlformats.org/officeDocument/2006/relationships/hyperlink" Target="http://www.festivalculturacreativa.it/" TargetMode="External"/></Relationships>
</file>

<file path=ppt/slides/_rels/slide28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86.xml.rels><?xml version="1.0" encoding="UTF-8" standalone="yes"?>
<Relationships xmlns="http://schemas.openxmlformats.org/package/2006/relationships"><Relationship Id="rId3" Type="http://schemas.openxmlformats.org/officeDocument/2006/relationships/image" Target="../media/image45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52.png"/></Relationships>
</file>

<file path=ppt/slides/_rels/slide287.xml.rels><?xml version="1.0" encoding="UTF-8" standalone="yes"?>
<Relationships xmlns="http://schemas.openxmlformats.org/package/2006/relationships"><Relationship Id="rId3" Type="http://schemas.openxmlformats.org/officeDocument/2006/relationships/hyperlink" Target="mailto:delos@delosrp.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festivalculturacreativa.it/" TargetMode="External"/></Relationships>
</file>

<file path=ppt/slides/_rels/slide28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89.xml.rels><?xml version="1.0" encoding="UTF-8" standalone="yes"?>
<Relationships xmlns="http://schemas.openxmlformats.org/package/2006/relationships"><Relationship Id="rId3" Type="http://schemas.openxmlformats.org/officeDocument/2006/relationships/image" Target="../media/image45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95.jp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9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91.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92.xml.rels><?xml version="1.0" encoding="UTF-8" standalone="yes"?>
<Relationships xmlns="http://schemas.openxmlformats.org/package/2006/relationships"><Relationship Id="rId3" Type="http://schemas.openxmlformats.org/officeDocument/2006/relationships/image" Target="../media/image45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456.jpg"/><Relationship Id="rId4" Type="http://schemas.openxmlformats.org/officeDocument/2006/relationships/image" Target="../media/image455.jpg"/></Relationships>
</file>

<file path=ppt/slides/_rels/slide293.xml.rels><?xml version="1.0" encoding="UTF-8" standalone="yes"?>
<Relationships xmlns="http://schemas.openxmlformats.org/package/2006/relationships"><Relationship Id="rId3" Type="http://schemas.openxmlformats.org/officeDocument/2006/relationships/image" Target="../media/image457.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459.png"/><Relationship Id="rId4" Type="http://schemas.openxmlformats.org/officeDocument/2006/relationships/image" Target="../media/image458.jpg"/></Relationships>
</file>

<file path=ppt/slides/_rels/slide294.xml.rels><?xml version="1.0" encoding="UTF-8" standalone="yes"?>
<Relationships xmlns="http://schemas.openxmlformats.org/package/2006/relationships"><Relationship Id="rId3" Type="http://schemas.openxmlformats.org/officeDocument/2006/relationships/image" Target="../media/image46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61.jpg"/></Relationships>
</file>

<file path=ppt/slides/_rels/slide295.xml.rels><?xml version="1.0" encoding="UTF-8" standalone="yes"?>
<Relationships xmlns="http://schemas.openxmlformats.org/package/2006/relationships"><Relationship Id="rId8" Type="http://schemas.openxmlformats.org/officeDocument/2006/relationships/hyperlink" Target="http://www.scuoladirobotica.it/" TargetMode="External"/><Relationship Id="rId3" Type="http://schemas.openxmlformats.org/officeDocument/2006/relationships/image" Target="../media/image462.jpg"/><Relationship Id="rId7" Type="http://schemas.openxmlformats.org/officeDocument/2006/relationships/image" Target="../media/image466.pn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65.jpg"/><Relationship Id="rId5" Type="http://schemas.openxmlformats.org/officeDocument/2006/relationships/image" Target="../media/image464.jpg"/><Relationship Id="rId4" Type="http://schemas.openxmlformats.org/officeDocument/2006/relationships/image" Target="../media/image463.jpg"/><Relationship Id="rId9" Type="http://schemas.openxmlformats.org/officeDocument/2006/relationships/hyperlink" Target="http://www.festivalculturacreativa.it/" TargetMode="External"/></Relationships>
</file>

<file path=ppt/slides/_rels/slide29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9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98.xml.rels><?xml version="1.0" encoding="UTF-8" standalone="yes"?>
<Relationships xmlns="http://schemas.openxmlformats.org/package/2006/relationships"><Relationship Id="rId3" Type="http://schemas.openxmlformats.org/officeDocument/2006/relationships/image" Target="../media/image467.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bit.ly/1C1FuVt" TargetMode="External"/><Relationship Id="rId5" Type="http://schemas.openxmlformats.org/officeDocument/2006/relationships/image" Target="../media/image469.png"/><Relationship Id="rId4" Type="http://schemas.openxmlformats.org/officeDocument/2006/relationships/image" Target="../media/image468.png"/></Relationships>
</file>

<file path=ppt/slides/_rels/slide299.xml.rels><?xml version="1.0" encoding="UTF-8" standalone="yes"?>
<Relationships xmlns="http://schemas.openxmlformats.org/package/2006/relationships"><Relationship Id="rId3" Type="http://schemas.openxmlformats.org/officeDocument/2006/relationships/hyperlink" Target="http://www.kidpass.it/le-strutture/napoli/museo/fondazione-donnaregina-museo-madre"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00.xml.rels><?xml version="1.0" encoding="UTF-8" standalone="yes"?>
<Relationships xmlns="http://schemas.openxmlformats.org/package/2006/relationships"><Relationship Id="rId3" Type="http://schemas.openxmlformats.org/officeDocument/2006/relationships/image" Target="../media/image470.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471.jpg"/><Relationship Id="rId4" Type="http://schemas.openxmlformats.org/officeDocument/2006/relationships/hyperlink" Target="http://WWW.FESTIVALCULTURACREATIVA.IT/" TargetMode="External"/></Relationships>
</file>

<file path=ppt/slides/_rels/slide301.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8" Type="http://schemas.openxmlformats.org/officeDocument/2006/relationships/image" Target="../media/image476.png"/><Relationship Id="rId3" Type="http://schemas.openxmlformats.org/officeDocument/2006/relationships/image" Target="../media/image472.png"/><Relationship Id="rId7" Type="http://schemas.openxmlformats.org/officeDocument/2006/relationships/hyperlink" Target="http://www.festivalculturacreativa.it/citta-e-banche-2015/"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75.jpg"/><Relationship Id="rId5" Type="http://schemas.openxmlformats.org/officeDocument/2006/relationships/image" Target="../media/image474.jpg"/><Relationship Id="rId4" Type="http://schemas.openxmlformats.org/officeDocument/2006/relationships/image" Target="../media/image473.jpg"/></Relationships>
</file>

<file path=ppt/slides/_rels/slide303.xml.rels><?xml version="1.0" encoding="UTF-8" standalone="yes"?>
<Relationships xmlns="http://schemas.openxmlformats.org/package/2006/relationships"><Relationship Id="rId3" Type="http://schemas.openxmlformats.org/officeDocument/2006/relationships/image" Target="../media/image477.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78.jpg"/></Relationships>
</file>

<file path=ppt/slides/_rels/slide30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05.xml.rels><?xml version="1.0" encoding="UTF-8" standalone="yes"?>
<Relationships xmlns="http://schemas.openxmlformats.org/package/2006/relationships"><Relationship Id="rId8" Type="http://schemas.openxmlformats.org/officeDocument/2006/relationships/hyperlink" Target="http://www.abi.it/" TargetMode="External"/><Relationship Id="rId3" Type="http://schemas.openxmlformats.org/officeDocument/2006/relationships/hyperlink" Target="http://www.festivalculturacreativa.it/" TargetMode="External"/><Relationship Id="rId7" Type="http://schemas.openxmlformats.org/officeDocument/2006/relationships/hyperlink" Target="mailto:salastampa@abi.it"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delosrp.it/" TargetMode="External"/><Relationship Id="rId5" Type="http://schemas.openxmlformats.org/officeDocument/2006/relationships/hyperlink" Target="mailto:delos@delosrp.it" TargetMode="External"/><Relationship Id="rId4" Type="http://schemas.openxmlformats.org/officeDocument/2006/relationships/hyperlink" Target="http://bit.ly/1EqRz5K" TargetMode="External"/></Relationships>
</file>

<file path=ppt/slides/_rels/slide306.xml.rels><?xml version="1.0" encoding="UTF-8" standalone="yes"?>
<Relationships xmlns="http://schemas.openxmlformats.org/package/2006/relationships"><Relationship Id="rId3" Type="http://schemas.openxmlformats.org/officeDocument/2006/relationships/image" Target="../media/image479.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07.xml.rels><?xml version="1.0" encoding="UTF-8" standalone="yes"?>
<Relationships xmlns="http://schemas.openxmlformats.org/package/2006/relationships"><Relationship Id="rId3" Type="http://schemas.openxmlformats.org/officeDocument/2006/relationships/hyperlink" Target="http://www.okarte.it/index.php/ultime-notizie/32833-festival-della-cultura-creativa-2015-l%E2%80%99alfabeto-del-mondo-leggiamo-i-segni-intorno-a-noi-e-raccontiamo"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481.jpg"/><Relationship Id="rId4" Type="http://schemas.openxmlformats.org/officeDocument/2006/relationships/image" Target="../media/image480.png"/></Relationships>
</file>

<file path=ppt/slides/_rels/slide308.xml.rels><?xml version="1.0" encoding="UTF-8" standalone="yes"?>
<Relationships xmlns="http://schemas.openxmlformats.org/package/2006/relationships"><Relationship Id="rId3" Type="http://schemas.openxmlformats.org/officeDocument/2006/relationships/image" Target="../media/image451.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http://www.festivalculturacreativa.it/" TargetMode="External"/><Relationship Id="rId4" Type="http://schemas.openxmlformats.org/officeDocument/2006/relationships/hyperlink" Target="mailto:delos@delosrp.it" TargetMode="External"/></Relationships>
</file>

<file path=ppt/slides/_rels/slide30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11.xml.rels><?xml version="1.0" encoding="UTF-8" standalone="yes"?>
<Relationships xmlns="http://schemas.openxmlformats.org/package/2006/relationships"><Relationship Id="rId3" Type="http://schemas.openxmlformats.org/officeDocument/2006/relationships/image" Target="../media/image482.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484.jpg"/><Relationship Id="rId4" Type="http://schemas.openxmlformats.org/officeDocument/2006/relationships/image" Target="../media/image483.jpg"/></Relationships>
</file>

<file path=ppt/slides/_rels/slide312.xml.rels><?xml version="1.0" encoding="UTF-8" standalone="yes"?>
<Relationships xmlns="http://schemas.openxmlformats.org/package/2006/relationships"><Relationship Id="rId3" Type="http://schemas.openxmlformats.org/officeDocument/2006/relationships/image" Target="../media/image485.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87.jpg"/><Relationship Id="rId5" Type="http://schemas.openxmlformats.org/officeDocument/2006/relationships/hyperlink" Target="http://www.quimamme.it/con-la-tribu/2014/06/18/le-fiabe-piu-belle-inventiamole-assieme/" TargetMode="External"/><Relationship Id="rId4" Type="http://schemas.openxmlformats.org/officeDocument/2006/relationships/image" Target="../media/image486.png"/></Relationships>
</file>

<file path=ppt/slides/_rels/slide313.xml.rels><?xml version="1.0" encoding="UTF-8" standalone="yes"?>
<Relationships xmlns="http://schemas.openxmlformats.org/package/2006/relationships"><Relationship Id="rId3" Type="http://schemas.openxmlformats.org/officeDocument/2006/relationships/hyperlink" Target="http://www.quimamme.it/con-la-tribu/2014/04/23/giornata-del-libro-parla-lo-scrittore-gianni-biondillo/"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mailto:info@palazzobranciforte.it" TargetMode="External"/><Relationship Id="rId5" Type="http://schemas.openxmlformats.org/officeDocument/2006/relationships/hyperlink" Target="mailto:givingeventsartmgmt@unicredit.eu" TargetMode="External"/><Relationship Id="rId4" Type="http://schemas.openxmlformats.org/officeDocument/2006/relationships/hyperlink" Target="http://www.quimamme.it/con-la-tribu/2014/12/23/favole-vietato-censurarle/" TargetMode="External"/></Relationships>
</file>

<file path=ppt/slides/_rels/slide314.xml.rels><?xml version="1.0" encoding="UTF-8" standalone="yes"?>
<Relationships xmlns="http://schemas.openxmlformats.org/package/2006/relationships"><Relationship Id="rId3" Type="http://schemas.openxmlformats.org/officeDocument/2006/relationships/hyperlink" Target="http://www.radiosapienza.net/2013/news/eventi/2266-festival-della-cultura-creativa.html"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489.jpg"/><Relationship Id="rId4" Type="http://schemas.openxmlformats.org/officeDocument/2006/relationships/image" Target="../media/image488.jpg"/></Relationships>
</file>

<file path=ppt/slides/_rels/slide3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16.xml.rels><?xml version="1.0" encoding="UTF-8" standalone="yes"?>
<Relationships xmlns="http://schemas.openxmlformats.org/package/2006/relationships"><Relationship Id="rId3" Type="http://schemas.openxmlformats.org/officeDocument/2006/relationships/image" Target="../media/image490.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91.jpg"/><Relationship Id="rId5" Type="http://schemas.openxmlformats.org/officeDocument/2006/relationships/hyperlink" Target="http://www.repubblica.it/cultura/2015/03/04/news/festival_della_cultura_creativa_l_imperativo_raccontare_la_cultura_creativa_passa_dall_alfabeto_del_mondo-108733716/" TargetMode="External"/><Relationship Id="rId4" Type="http://schemas.openxmlformats.org/officeDocument/2006/relationships/hyperlink" Target="http://terzapagina.blog.kataweb.it/2015/03/09/festival-della-cultura-creativa-limperativo-e-raccontare/" TargetMode="External"/></Relationships>
</file>

<file path=ppt/slides/_rels/slide317.xml.rels><?xml version="1.0" encoding="UTF-8" standalone="yes"?>
<Relationships xmlns="http://schemas.openxmlformats.org/package/2006/relationships"><Relationship Id="rId3" Type="http://schemas.openxmlformats.org/officeDocument/2006/relationships/image" Target="../media/image358.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357.png"/><Relationship Id="rId4" Type="http://schemas.openxmlformats.org/officeDocument/2006/relationships/hyperlink" Target="http://www.festivalculturacreativa.it/" TargetMode="External"/></Relationships>
</file>

<file path=ppt/slides/_rels/slide318.xml.rels><?xml version="1.0" encoding="UTF-8" standalone="yes"?>
<Relationships xmlns="http://schemas.openxmlformats.org/package/2006/relationships"><Relationship Id="rId3" Type="http://schemas.openxmlformats.org/officeDocument/2006/relationships/hyperlink" Target="http://www.repubblica.it/cultura/2014/05/06/news/un_museo_immaginario_per_una_cultura_creativa-85445198/"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59.jpg"/></Relationships>
</file>

<file path=ppt/slides/_rels/slide319.xml.rels><?xml version="1.0" encoding="UTF-8" standalone="yes"?>
<Relationships xmlns="http://schemas.openxmlformats.org/package/2006/relationships"><Relationship Id="rId3" Type="http://schemas.openxmlformats.org/officeDocument/2006/relationships/hyperlink" Target="http://www.madrenapoli.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repubblica.it/scuola/2015/03/03/news/riforma_della_scuola_in_cdm_il_nodo_dei_precari-108686211/"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20.xml.rels><?xml version="1.0" encoding="UTF-8" standalone="yes"?>
<Relationships xmlns="http://schemas.openxmlformats.org/package/2006/relationships"><Relationship Id="rId3" Type="http://schemas.openxmlformats.org/officeDocument/2006/relationships/hyperlink" Target="http://www.aise.it/cultura/la-cultura-del-martedi/197152-lalfabeto-del-mondo-torna-in-tutta-italia-il-festival-della-cultura-creativa.html"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92.jpg"/></Relationships>
</file>

<file path=ppt/slides/_rels/slide321.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22.xml.rels><?xml version="1.0" encoding="UTF-8" standalone="yes"?>
<Relationships xmlns="http://schemas.openxmlformats.org/package/2006/relationships"><Relationship Id="rId3" Type="http://schemas.openxmlformats.org/officeDocument/2006/relationships/image" Target="../media/image493.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494.jpg"/></Relationships>
</file>

<file path=ppt/slides/_rels/slide3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24.xml.rels><?xml version="1.0" encoding="UTF-8" standalone="yes"?>
<Relationships xmlns="http://schemas.openxmlformats.org/package/2006/relationships"><Relationship Id="rId3" Type="http://schemas.openxmlformats.org/officeDocument/2006/relationships/hyperlink" Target="http://www.clarusonline.it/" TargetMode="External"/><Relationship Id="rId7" Type="http://schemas.openxmlformats.org/officeDocument/2006/relationships/image" Target="../media/image496.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95.jpg"/><Relationship Id="rId5" Type="http://schemas.openxmlformats.org/officeDocument/2006/relationships/hyperlink" Target="http://www.clarusonline.it/category/scuola1/" TargetMode="External"/><Relationship Id="rId4" Type="http://schemas.openxmlformats.org/officeDocument/2006/relationships/hyperlink" Target="http://www.clarusonline.it/category/arte-e-cultura/" TargetMode="External"/></Relationships>
</file>

<file path=ppt/slides/_rels/slide325.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26.xml.rels><?xml version="1.0" encoding="UTF-8" standalone="yes"?>
<Relationships xmlns="http://schemas.openxmlformats.org/package/2006/relationships"><Relationship Id="rId3" Type="http://schemas.openxmlformats.org/officeDocument/2006/relationships/image" Target="../media/image497.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499.png"/><Relationship Id="rId5" Type="http://schemas.openxmlformats.org/officeDocument/2006/relationships/image" Target="../media/image498.jpg"/><Relationship Id="rId4" Type="http://schemas.openxmlformats.org/officeDocument/2006/relationships/hyperlink" Target="http://www.festivalculturacreativa.it/" TargetMode="External"/></Relationships>
</file>

<file path=ppt/slides/_rels/slide327.xml.rels><?xml version="1.0" encoding="UTF-8" standalone="yes"?>
<Relationships xmlns="http://schemas.openxmlformats.org/package/2006/relationships"><Relationship Id="rId3" Type="http://schemas.openxmlformats.org/officeDocument/2006/relationships/image" Target="../media/image50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01.jpg"/></Relationships>
</file>

<file path=ppt/slides/_rels/slide328.xml.rels><?xml version="1.0" encoding="UTF-8" standalone="yes"?>
<Relationships xmlns="http://schemas.openxmlformats.org/package/2006/relationships"><Relationship Id="rId8" Type="http://schemas.openxmlformats.org/officeDocument/2006/relationships/hyperlink" Target="http://www.comune.vicenza.it/vicenza/eventi/evento.php/123154" TargetMode="External"/><Relationship Id="rId3" Type="http://schemas.openxmlformats.org/officeDocument/2006/relationships/hyperlink" Target="mailto:info@palazzomontanari.com" TargetMode="External"/><Relationship Id="rId7" Type="http://schemas.openxmlformats.org/officeDocument/2006/relationships/hyperlink" Target="http://www.comune.vicenza.it/vicenza/eventi/evento.php/123151" TargetMode="External"/><Relationship Id="rId12" Type="http://schemas.openxmlformats.org/officeDocument/2006/relationships/hyperlink" Target="http://www.comune.vicenza.it/vicenza/eventi/evento.php/123188"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comune.vicenza.it/vicenza/eventi/evento.php/123157" TargetMode="External"/><Relationship Id="rId11" Type="http://schemas.openxmlformats.org/officeDocument/2006/relationships/hyperlink" Target="http://www.comune.vicenza.it/vicenza/eventi/evento.php/123145" TargetMode="External"/><Relationship Id="rId5" Type="http://schemas.openxmlformats.org/officeDocument/2006/relationships/hyperlink" Target="http://www.comune.vicenza.it/file-eventi/123150-480_-_cartolina_festival_cultura_b-n.pdf" TargetMode="External"/><Relationship Id="rId10" Type="http://schemas.openxmlformats.org/officeDocument/2006/relationships/hyperlink" Target="http://www.comune.vicenza.it/vicenza/eventi/evento.php/123156" TargetMode="External"/><Relationship Id="rId4" Type="http://schemas.openxmlformats.org/officeDocument/2006/relationships/hyperlink" Target="http://www.gallerieditalia.com/" TargetMode="External"/><Relationship Id="rId9" Type="http://schemas.openxmlformats.org/officeDocument/2006/relationships/hyperlink" Target="http://www.comune.vicenza.it/vicenza/eventi/evento.php/123153" TargetMode="External"/></Relationships>
</file>

<file path=ppt/slides/_rels/slide329.xml.rels><?xml version="1.0" encoding="UTF-8" standalone="yes"?>
<Relationships xmlns="http://schemas.openxmlformats.org/package/2006/relationships"><Relationship Id="rId3" Type="http://schemas.openxmlformats.org/officeDocument/2006/relationships/image" Target="../media/image50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03.jpg"/></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30.xml.rels><?xml version="1.0" encoding="UTF-8" standalone="yes"?>
<Relationships xmlns="http://schemas.openxmlformats.org/package/2006/relationships"><Relationship Id="rId3" Type="http://schemas.openxmlformats.org/officeDocument/2006/relationships/hyperlink" Target="http://www.festivalculturacreativa.it/category/campania/"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31.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490.jpg"/><Relationship Id="rId4" Type="http://schemas.openxmlformats.org/officeDocument/2006/relationships/image" Target="../media/image504.jpg"/></Relationships>
</file>

<file path=ppt/slides/_rels/slide332.xml.rels><?xml version="1.0" encoding="UTF-8" standalone="yes"?>
<Relationships xmlns="http://schemas.openxmlformats.org/package/2006/relationships"><Relationship Id="rId3" Type="http://schemas.openxmlformats.org/officeDocument/2006/relationships/hyperlink" Target="http://www.repubblica.it/cultura/2014/05/06/news/un_museo_immaginario_per_una_cultura_creativa-85445198/"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05.jpg"/></Relationships>
</file>

<file path=ppt/slides/_rels/slide333.xml.rels><?xml version="1.0" encoding="UTF-8" standalone="yes"?>
<Relationships xmlns="http://schemas.openxmlformats.org/package/2006/relationships"><Relationship Id="rId3" Type="http://schemas.openxmlformats.org/officeDocument/2006/relationships/hyperlink" Target="http://www.madrenapoli.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repubblica.it/scuola/2015/03/03/news/riforma_della_scuola_in_cdm_il_nodo_dei_precari-108686211/" TargetMode="External"/></Relationships>
</file>

<file path=ppt/slides/_rels/slide334.xml.rels><?xml version="1.0" encoding="UTF-8" standalone="yes"?>
<Relationships xmlns="http://schemas.openxmlformats.org/package/2006/relationships"><Relationship Id="rId8" Type="http://schemas.openxmlformats.org/officeDocument/2006/relationships/image" Target="../media/image507.png"/><Relationship Id="rId3" Type="http://schemas.openxmlformats.org/officeDocument/2006/relationships/hyperlink" Target="http://www.clarusonline.it/" TargetMode="External"/><Relationship Id="rId7" Type="http://schemas.openxmlformats.org/officeDocument/2006/relationships/image" Target="../media/image506.pn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clarusonline.it/category/arte-e-cultura/" TargetMode="External"/><Relationship Id="rId5" Type="http://schemas.openxmlformats.org/officeDocument/2006/relationships/hyperlink" Target="http://www.clarusonline.it/2015/03/10/festival-della-cultura-creativa-2015-tutto-pronto-per-le-scuole-matesine/" TargetMode="External"/><Relationship Id="rId4" Type="http://schemas.openxmlformats.org/officeDocument/2006/relationships/hyperlink" Target="http://it.geosnews.com/l/it/campania/ce_185" TargetMode="External"/><Relationship Id="rId9" Type="http://schemas.openxmlformats.org/officeDocument/2006/relationships/image" Target="../media/image496.jpg"/></Relationships>
</file>

<file path=ppt/slides/_rels/slide335.xml.rels><?xml version="1.0" encoding="UTF-8" standalone="yes"?>
<Relationships xmlns="http://schemas.openxmlformats.org/package/2006/relationships"><Relationship Id="rId3" Type="http://schemas.openxmlformats.org/officeDocument/2006/relationships/hyperlink" Target="http://www.clarusonline.it/category/arte-e-cultura/"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http://www.festivalculturacreativa.it/" TargetMode="External"/><Relationship Id="rId4" Type="http://schemas.openxmlformats.org/officeDocument/2006/relationships/hyperlink" Target="http://www.clarusonline.it/category/scuola1/" TargetMode="External"/></Relationships>
</file>

<file path=ppt/slides/_rels/slide336.xml.rels><?xml version="1.0" encoding="UTF-8" standalone="yes"?>
<Relationships xmlns="http://schemas.openxmlformats.org/package/2006/relationships"><Relationship Id="rId3" Type="http://schemas.openxmlformats.org/officeDocument/2006/relationships/image" Target="../media/image50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09.jpg"/></Relationships>
</file>

<file path=ppt/slides/_rels/slide3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39.xml.rels><?xml version="1.0" encoding="UTF-8" standalone="yes"?>
<Relationships xmlns="http://schemas.openxmlformats.org/package/2006/relationships"><Relationship Id="rId8" Type="http://schemas.openxmlformats.org/officeDocument/2006/relationships/hyperlink" Target="http://www.abi.it/" TargetMode="External"/><Relationship Id="rId3" Type="http://schemas.openxmlformats.org/officeDocument/2006/relationships/hyperlink" Target="http://www.festivalculturacreativa.it/" TargetMode="External"/><Relationship Id="rId7" Type="http://schemas.openxmlformats.org/officeDocument/2006/relationships/hyperlink" Target="mailto:salastampa@abi.it"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delosrp.it/" TargetMode="External"/><Relationship Id="rId5" Type="http://schemas.openxmlformats.org/officeDocument/2006/relationships/hyperlink" Target="mailto:delos@delosrp.it" TargetMode="External"/><Relationship Id="rId4" Type="http://schemas.openxmlformats.org/officeDocument/2006/relationships/hyperlink" Target="http://bit.ly/1EqRz5K"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40.xml.rels><?xml version="1.0" encoding="UTF-8" standalone="yes"?>
<Relationships xmlns="http://schemas.openxmlformats.org/package/2006/relationships"><Relationship Id="rId3" Type="http://schemas.openxmlformats.org/officeDocument/2006/relationships/image" Target="../media/image51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11.jpg"/></Relationships>
</file>

<file path=ppt/slides/_rels/slide3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42.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43.xml.rels><?xml version="1.0" encoding="UTF-8" standalone="yes"?>
<Relationships xmlns="http://schemas.openxmlformats.org/package/2006/relationships"><Relationship Id="rId3" Type="http://schemas.openxmlformats.org/officeDocument/2006/relationships/image" Target="../media/image51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13.jpg"/></Relationships>
</file>

<file path=ppt/slides/_rels/slide344.xml.rels><?xml version="1.0" encoding="UTF-8" standalone="yes"?>
<Relationships xmlns="http://schemas.openxmlformats.org/package/2006/relationships"><Relationship Id="rId3" Type="http://schemas.openxmlformats.org/officeDocument/2006/relationships/hyperlink" Target="http://www.tuttomamma.com/tag/eventi-per-bambini/"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45.xml.rels><?xml version="1.0" encoding="UTF-8" standalone="yes"?>
<Relationships xmlns="http://schemas.openxmlformats.org/package/2006/relationships"><Relationship Id="rId3" Type="http://schemas.openxmlformats.org/officeDocument/2006/relationships/image" Target="../media/image51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16.jpg"/><Relationship Id="rId4" Type="http://schemas.openxmlformats.org/officeDocument/2006/relationships/image" Target="../media/image515.jpg"/></Relationships>
</file>

<file path=ppt/slides/_rels/slide3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47.xml.rels><?xml version="1.0" encoding="UTF-8" standalone="yes"?>
<Relationships xmlns="http://schemas.openxmlformats.org/package/2006/relationships"><Relationship Id="rId3" Type="http://schemas.openxmlformats.org/officeDocument/2006/relationships/hyperlink" Target="http://www.bassanopiu.com/utente/profile/EdoardoPepe"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518.jpg"/><Relationship Id="rId5" Type="http://schemas.openxmlformats.org/officeDocument/2006/relationships/image" Target="../media/image517.jpg"/><Relationship Id="rId4" Type="http://schemas.openxmlformats.org/officeDocument/2006/relationships/hyperlink" Target="http://www.bassanopiu.com/leggi/bpvi-partecipa-al-festival-della-cultura-creativa-2015-promosso-dallabi#comments" TargetMode="External"/></Relationships>
</file>

<file path=ppt/slides/_rels/slide3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49.xml.rels><?xml version="1.0" encoding="UTF-8" standalone="yes"?>
<Relationships xmlns="http://schemas.openxmlformats.org/package/2006/relationships"><Relationship Id="rId3" Type="http://schemas.openxmlformats.org/officeDocument/2006/relationships/image" Target="../media/image519.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21.jpg"/><Relationship Id="rId4" Type="http://schemas.openxmlformats.org/officeDocument/2006/relationships/image" Target="../media/image520.jpg"/></Relationships>
</file>

<file path=ppt/slides/_rels/slide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50.xml.rels><?xml version="1.0" encoding="UTF-8" standalone="yes"?>
<Relationships xmlns="http://schemas.openxmlformats.org/package/2006/relationships"><Relationship Id="rId3" Type="http://schemas.openxmlformats.org/officeDocument/2006/relationships/image" Target="../media/image52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23.jpg"/></Relationships>
</file>

<file path=ppt/slides/_rels/slide351.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24.jpg"/></Relationships>
</file>

<file path=ppt/slides/_rels/slide352.xml.rels><?xml version="1.0" encoding="UTF-8" standalone="yes"?>
<Relationships xmlns="http://schemas.openxmlformats.org/package/2006/relationships"><Relationship Id="rId3" Type="http://schemas.openxmlformats.org/officeDocument/2006/relationships/image" Target="../media/image525.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26.jpg"/></Relationships>
</file>

<file path=ppt/slides/_rels/slide353.xml.rels><?xml version="1.0" encoding="UTF-8" standalone="yes"?>
<Relationships xmlns="http://schemas.openxmlformats.org/package/2006/relationships"><Relationship Id="rId3" Type="http://schemas.openxmlformats.org/officeDocument/2006/relationships/image" Target="../media/image527.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54.xml.rels><?xml version="1.0" encoding="UTF-8" standalone="yes"?>
<Relationships xmlns="http://schemas.openxmlformats.org/package/2006/relationships"><Relationship Id="rId3" Type="http://schemas.openxmlformats.org/officeDocument/2006/relationships/image" Target="../media/image528.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55.xml.rels><?xml version="1.0" encoding="UTF-8" standalone="yes"?>
<Relationships xmlns="http://schemas.openxmlformats.org/package/2006/relationships"><Relationship Id="rId3" Type="http://schemas.openxmlformats.org/officeDocument/2006/relationships/hyperlink" Target="http://www.evamontanari.com/"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festivalculturacreativa.it/" TargetMode="External"/></Relationships>
</file>

<file path=ppt/slides/_rels/slide356.xml.rels><?xml version="1.0" encoding="UTF-8" standalone="yes"?>
<Relationships xmlns="http://schemas.openxmlformats.org/package/2006/relationships"><Relationship Id="rId3" Type="http://schemas.openxmlformats.org/officeDocument/2006/relationships/image" Target="../media/image52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30.jpg"/></Relationships>
</file>

<file path=ppt/slides/_rels/slide357.xml.rels><?xml version="1.0" encoding="UTF-8" standalone="yes"?>
<Relationships xmlns="http://schemas.openxmlformats.org/package/2006/relationships"><Relationship Id="rId3" Type="http://schemas.openxmlformats.org/officeDocument/2006/relationships/image" Target="../media/image53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32.jpg"/></Relationships>
</file>

<file path=ppt/slides/_rels/slide358.xml.rels><?xml version="1.0" encoding="UTF-8" standalone="yes"?>
<Relationships xmlns="http://schemas.openxmlformats.org/package/2006/relationships"><Relationship Id="rId3" Type="http://schemas.openxmlformats.org/officeDocument/2006/relationships/image" Target="../media/image533.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http://www.festivalculturacreativa.it/" TargetMode="External"/><Relationship Id="rId4" Type="http://schemas.openxmlformats.org/officeDocument/2006/relationships/hyperlink" Target="mailto:festival@abi.it" TargetMode="External"/></Relationships>
</file>

<file path=ppt/slides/_rels/slide359.xml.rels><?xml version="1.0" encoding="UTF-8" standalone="yes"?>
<Relationships xmlns="http://schemas.openxmlformats.org/package/2006/relationships"><Relationship Id="rId3" Type="http://schemas.openxmlformats.org/officeDocument/2006/relationships/image" Target="../media/image53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36.jpg"/><Relationship Id="rId4" Type="http://schemas.openxmlformats.org/officeDocument/2006/relationships/image" Target="../media/image535.jpg"/></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60.xml.rels><?xml version="1.0" encoding="UTF-8" standalone="yes"?>
<Relationships xmlns="http://schemas.openxmlformats.org/package/2006/relationships"><Relationship Id="rId3" Type="http://schemas.openxmlformats.org/officeDocument/2006/relationships/image" Target="../media/image537.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38.jpg"/></Relationships>
</file>

<file path=ppt/slides/_rels/slide36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62.xml.rels><?xml version="1.0" encoding="UTF-8" standalone="yes"?>
<Relationships xmlns="http://schemas.openxmlformats.org/package/2006/relationships"><Relationship Id="rId3" Type="http://schemas.openxmlformats.org/officeDocument/2006/relationships/image" Target="../media/image53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40.jpg"/></Relationships>
</file>

<file path=ppt/slides/_rels/slide363.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http://www.festivalculturacreativa.it/" TargetMode="External"/><Relationship Id="rId4" Type="http://schemas.openxmlformats.org/officeDocument/2006/relationships/image" Target="../media/image358.jpg"/></Relationships>
</file>

<file path=ppt/slides/_rels/slide364.xml.rels><?xml version="1.0" encoding="UTF-8" standalone="yes"?>
<Relationships xmlns="http://schemas.openxmlformats.org/package/2006/relationships"><Relationship Id="rId3" Type="http://schemas.openxmlformats.org/officeDocument/2006/relationships/hyperlink" Target="http://www.repubblica.it/cultura/2014/05/06/news/un_museo_immaginario_per_una_cultura_creativa-85445198/"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359.jpg"/></Relationships>
</file>

<file path=ppt/slides/_rels/slide365.xml.rels><?xml version="1.0" encoding="UTF-8" standalone="yes"?>
<Relationships xmlns="http://schemas.openxmlformats.org/package/2006/relationships"><Relationship Id="rId3" Type="http://schemas.openxmlformats.org/officeDocument/2006/relationships/hyperlink" Target="http://www.madrenapoli.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repubblica.it/scuola/2015/03/03/news/riforma_della_scuola_in_cdm_il_nodo_dei_precari-108686211/" TargetMode="External"/></Relationships>
</file>

<file path=ppt/slides/_rels/slide366.xml.rels><?xml version="1.0" encoding="UTF-8" standalone="yes"?>
<Relationships xmlns="http://schemas.openxmlformats.org/package/2006/relationships"><Relationship Id="rId3" Type="http://schemas.openxmlformats.org/officeDocument/2006/relationships/image" Target="../media/image541.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542.jpg"/><Relationship Id="rId5" Type="http://schemas.openxmlformats.org/officeDocument/2006/relationships/hyperlink" Target="http://www.festivalculturacreativa.it/category/eventi-2015/" TargetMode="External"/><Relationship Id="rId4" Type="http://schemas.openxmlformats.org/officeDocument/2006/relationships/hyperlink" Target="http://www.festivalculturacreativa.it/" TargetMode="External"/></Relationships>
</file>

<file path=ppt/slides/_rels/slide367.xml.rels><?xml version="1.0" encoding="UTF-8" standalone="yes"?>
<Relationships xmlns="http://schemas.openxmlformats.org/package/2006/relationships"><Relationship Id="rId3" Type="http://schemas.openxmlformats.org/officeDocument/2006/relationships/image" Target="../media/image518.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43.jpg"/><Relationship Id="rId4" Type="http://schemas.openxmlformats.org/officeDocument/2006/relationships/hyperlink" Target="http://www.vicenzapiu.com/utente/profile/EdoardoPepe" TargetMode="External"/></Relationships>
</file>

<file path=ppt/slides/_rels/slide36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69.xml.rels><?xml version="1.0" encoding="UTF-8" standalone="yes"?>
<Relationships xmlns="http://schemas.openxmlformats.org/package/2006/relationships"><Relationship Id="rId3" Type="http://schemas.openxmlformats.org/officeDocument/2006/relationships/image" Target="../media/image54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46.png"/><Relationship Id="rId4" Type="http://schemas.openxmlformats.org/officeDocument/2006/relationships/image" Target="../media/image545.jpg"/></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70.xml.rels><?xml version="1.0" encoding="UTF-8" standalone="yes"?>
<Relationships xmlns="http://schemas.openxmlformats.org/package/2006/relationships"><Relationship Id="rId3" Type="http://schemas.openxmlformats.org/officeDocument/2006/relationships/image" Target="../media/image547.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48.jpg"/></Relationships>
</file>

<file path=ppt/slides/_rels/slide371.xml.rels><?xml version="1.0" encoding="UTF-8" standalone="yes"?>
<Relationships xmlns="http://schemas.openxmlformats.org/package/2006/relationships"><Relationship Id="rId3" Type="http://schemas.openxmlformats.org/officeDocument/2006/relationships/image" Target="../media/image549.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51.jpg"/><Relationship Id="rId4" Type="http://schemas.openxmlformats.org/officeDocument/2006/relationships/image" Target="../media/image550.jpg"/></Relationships>
</file>

<file path=ppt/slides/_rels/slide37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73.xml.rels><?xml version="1.0" encoding="UTF-8" standalone="yes"?>
<Relationships xmlns="http://schemas.openxmlformats.org/package/2006/relationships"><Relationship Id="rId3" Type="http://schemas.openxmlformats.org/officeDocument/2006/relationships/image" Target="../media/image55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74.xml.rels><?xml version="1.0" encoding="UTF-8" standalone="yes"?>
<Relationships xmlns="http://schemas.openxmlformats.org/package/2006/relationships"><Relationship Id="rId3" Type="http://schemas.openxmlformats.org/officeDocument/2006/relationships/image" Target="../media/image553.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55.jpg"/><Relationship Id="rId4" Type="http://schemas.openxmlformats.org/officeDocument/2006/relationships/image" Target="../media/image554.jpg"/></Relationships>
</file>

<file path=ppt/slides/_rels/slide375.xml.rels><?xml version="1.0" encoding="UTF-8" standalone="yes"?>
<Relationships xmlns="http://schemas.openxmlformats.org/package/2006/relationships"><Relationship Id="rId3" Type="http://schemas.openxmlformats.org/officeDocument/2006/relationships/hyperlink" Target="http://cilentochannel.com/2015/03/12/la-bcc-dei-comuni-cilentani-aderisce-al-festival-della-cultura-creativa/"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557.jpg"/><Relationship Id="rId5" Type="http://schemas.openxmlformats.org/officeDocument/2006/relationships/image" Target="../media/image556.png"/><Relationship Id="rId4" Type="http://schemas.openxmlformats.org/officeDocument/2006/relationships/hyperlink" Target="http://cilentochannel.com/author/cilentochannel/" TargetMode="External"/></Relationships>
</file>

<file path=ppt/slides/_rels/slide37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77.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bcccomunicilentani.it/" TargetMode="External"/></Relationships>
</file>

<file path=ppt/slides/_rels/slide378.xml.rels><?xml version="1.0" encoding="UTF-8" standalone="yes"?>
<Relationships xmlns="http://schemas.openxmlformats.org/package/2006/relationships"><Relationship Id="rId3" Type="http://schemas.openxmlformats.org/officeDocument/2006/relationships/image" Target="../media/image558.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60.jpg"/><Relationship Id="rId4" Type="http://schemas.openxmlformats.org/officeDocument/2006/relationships/image" Target="../media/image559.jpg"/></Relationships>
</file>

<file path=ppt/slides/_rels/slide37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80.xml.rels><?xml version="1.0" encoding="UTF-8" standalone="yes"?>
<Relationships xmlns="http://schemas.openxmlformats.org/package/2006/relationships"><Relationship Id="rId3" Type="http://schemas.openxmlformats.org/officeDocument/2006/relationships/image" Target="../media/image561.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81.xml.rels><?xml version="1.0" encoding="UTF-8" standalone="yes"?>
<Relationships xmlns="http://schemas.openxmlformats.org/package/2006/relationships"><Relationship Id="rId3" Type="http://schemas.openxmlformats.org/officeDocument/2006/relationships/image" Target="../media/image562.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mailto:MuseoReception@comune.sondrio.it" TargetMode="External"/><Relationship Id="rId4" Type="http://schemas.openxmlformats.org/officeDocument/2006/relationships/image" Target="../media/image563.jpg"/></Relationships>
</file>

<file path=ppt/slides/_rels/slide382.xml.rels><?xml version="1.0" encoding="UTF-8" standalone="yes"?>
<Relationships xmlns="http://schemas.openxmlformats.org/package/2006/relationships"><Relationship Id="rId3" Type="http://schemas.openxmlformats.org/officeDocument/2006/relationships/image" Target="../media/image56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66.jpg"/><Relationship Id="rId4" Type="http://schemas.openxmlformats.org/officeDocument/2006/relationships/image" Target="../media/image565.jpg"/></Relationships>
</file>

<file path=ppt/slides/_rels/slide383.xml.rels><?xml version="1.0" encoding="UTF-8" standalone="yes"?>
<Relationships xmlns="http://schemas.openxmlformats.org/package/2006/relationships"><Relationship Id="rId3" Type="http://schemas.openxmlformats.org/officeDocument/2006/relationships/image" Target="../media/image567.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69.jpg"/><Relationship Id="rId4" Type="http://schemas.openxmlformats.org/officeDocument/2006/relationships/image" Target="../media/image568.jpg"/></Relationships>
</file>

<file path=ppt/slides/_rels/slide384.xml.rels><?xml version="1.0" encoding="UTF-8" standalone="yes"?>
<Relationships xmlns="http://schemas.openxmlformats.org/package/2006/relationships"><Relationship Id="rId3" Type="http://schemas.openxmlformats.org/officeDocument/2006/relationships/hyperlink" Target="mailto:b.manzardo@castellodirivoli.org"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mailto:didattica@madrenapoli.it" TargetMode="External"/><Relationship Id="rId4" Type="http://schemas.openxmlformats.org/officeDocument/2006/relationships/hyperlink" Target="mailto:info@madrenapoli.it" TargetMode="External"/></Relationships>
</file>

<file path=ppt/slides/_rels/slide385.xml.rels><?xml version="1.0" encoding="UTF-8" standalone="yes"?>
<Relationships xmlns="http://schemas.openxmlformats.org/package/2006/relationships"><Relationship Id="rId3" Type="http://schemas.openxmlformats.org/officeDocument/2006/relationships/image" Target="../media/image57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71.jpg"/></Relationships>
</file>

<file path=ppt/slides/_rels/slide386.xml.rels><?xml version="1.0" encoding="UTF-8" standalone="yes"?>
<Relationships xmlns="http://schemas.openxmlformats.org/package/2006/relationships"><Relationship Id="rId3" Type="http://schemas.openxmlformats.org/officeDocument/2006/relationships/image" Target="../media/image572.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74.png"/><Relationship Id="rId4" Type="http://schemas.openxmlformats.org/officeDocument/2006/relationships/image" Target="../media/image573.jpg"/></Relationships>
</file>

<file path=ppt/slides/_rels/slide387.xml.rels><?xml version="1.0" encoding="UTF-8" standalone="yes"?>
<Relationships xmlns="http://schemas.openxmlformats.org/package/2006/relationships"><Relationship Id="rId3" Type="http://schemas.openxmlformats.org/officeDocument/2006/relationships/image" Target="../media/image575.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88.xml.rels><?xml version="1.0" encoding="UTF-8" standalone="yes"?>
<Relationships xmlns="http://schemas.openxmlformats.org/package/2006/relationships"><Relationship Id="rId3" Type="http://schemas.openxmlformats.org/officeDocument/2006/relationships/image" Target="../media/image576.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78.jpg"/><Relationship Id="rId4" Type="http://schemas.openxmlformats.org/officeDocument/2006/relationships/image" Target="../media/image577.jpg"/></Relationships>
</file>

<file path=ppt/slides/_rels/slide389.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bcccomunicilentani.it/"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90.xml.rels><?xml version="1.0" encoding="UTF-8" standalone="yes"?>
<Relationships xmlns="http://schemas.openxmlformats.org/package/2006/relationships"><Relationship Id="rId3" Type="http://schemas.openxmlformats.org/officeDocument/2006/relationships/image" Target="../media/image57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80.png"/></Relationships>
</file>

<file path=ppt/slides/_rels/slide391.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92.xml.rels><?xml version="1.0" encoding="UTF-8" standalone="yes"?>
<Relationships xmlns="http://schemas.openxmlformats.org/package/2006/relationships"><Relationship Id="rId3" Type="http://schemas.openxmlformats.org/officeDocument/2006/relationships/image" Target="../media/image58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83.jpg"/></Relationships>
</file>

<file path=ppt/slides/_rels/slide39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94.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bit.ly/1EqRz5K" TargetMode="External"/></Relationships>
</file>

<file path=ppt/slides/_rels/slide395.xml.rels><?xml version="1.0" encoding="UTF-8" standalone="yes"?>
<Relationships xmlns="http://schemas.openxmlformats.org/package/2006/relationships"><Relationship Id="rId3" Type="http://schemas.openxmlformats.org/officeDocument/2006/relationships/image" Target="../media/image584.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85.jpg"/></Relationships>
</file>

<file path=ppt/slides/_rels/slide39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397.xml.rels><?xml version="1.0" encoding="UTF-8" standalone="yes"?>
<Relationships xmlns="http://schemas.openxmlformats.org/package/2006/relationships"><Relationship Id="rId3" Type="http://schemas.openxmlformats.org/officeDocument/2006/relationships/image" Target="../media/image49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86.jpg"/></Relationships>
</file>

<file path=ppt/slides/_rels/slide398.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bcccomunicilentani.it/" TargetMode="External"/></Relationships>
</file>

<file path=ppt/slides/_rels/slide399.xml.rels><?xml version="1.0" encoding="UTF-8" standalone="yes"?>
<Relationships xmlns="http://schemas.openxmlformats.org/package/2006/relationships"><Relationship Id="rId3" Type="http://schemas.openxmlformats.org/officeDocument/2006/relationships/image" Target="../media/image587.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590.jpg"/><Relationship Id="rId5" Type="http://schemas.openxmlformats.org/officeDocument/2006/relationships/image" Target="../media/image589.jpg"/><Relationship Id="rId4" Type="http://schemas.openxmlformats.org/officeDocument/2006/relationships/image" Target="../media/image5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0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01.xml.rels><?xml version="1.0" encoding="UTF-8" standalone="yes"?>
<Relationships xmlns="http://schemas.openxmlformats.org/package/2006/relationships"><Relationship Id="rId3" Type="http://schemas.openxmlformats.org/officeDocument/2006/relationships/hyperlink" Target="http://www.ttardia.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mailto:teresa@ttardia.it" TargetMode="External"/><Relationship Id="rId4" Type="http://schemas.openxmlformats.org/officeDocument/2006/relationships/hyperlink" Target="http://it.linkedin.com/pub/teresa-tardia/54/ba9/a18" TargetMode="External"/></Relationships>
</file>

<file path=ppt/slides/_rels/slide402.xml.rels><?xml version="1.0" encoding="UTF-8" standalone="yes"?>
<Relationships xmlns="http://schemas.openxmlformats.org/package/2006/relationships"><Relationship Id="rId3" Type="http://schemas.openxmlformats.org/officeDocument/2006/relationships/image" Target="../media/image591.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93.jpg"/><Relationship Id="rId4" Type="http://schemas.openxmlformats.org/officeDocument/2006/relationships/image" Target="../media/image592.jpg"/></Relationships>
</file>

<file path=ppt/slides/_rels/slide403.xml.rels><?xml version="1.0" encoding="UTF-8" standalone="yes"?>
<Relationships xmlns="http://schemas.openxmlformats.org/package/2006/relationships"><Relationship Id="rId3" Type="http://schemas.openxmlformats.org/officeDocument/2006/relationships/image" Target="../media/image59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95.jpg"/><Relationship Id="rId4" Type="http://schemas.openxmlformats.org/officeDocument/2006/relationships/hyperlink" Target="http://www.lastampadelmezzogiorno.it/mostra-e-pittura/15677-festival-cultura-creativa%2C-alfabeto-del-mondo%2C-napoli%2C-16-22-marzo.html" TargetMode="External"/></Relationships>
</file>

<file path=ppt/slides/_rels/slide40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0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06.xml.rels><?xml version="1.0" encoding="UTF-8" standalone="yes"?>
<Relationships xmlns="http://schemas.openxmlformats.org/package/2006/relationships"><Relationship Id="rId3" Type="http://schemas.openxmlformats.org/officeDocument/2006/relationships/hyperlink" Target="http://www.milanofinanza.it/quotazioni/ricerca?searchtitle=INTESA&amp;amp;codicestrumento=2ae"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596.jpg"/></Relationships>
</file>

<file path=ppt/slides/_rels/slide407.xml.rels><?xml version="1.0" encoding="UTF-8" standalone="yes"?>
<Relationships xmlns="http://schemas.openxmlformats.org/package/2006/relationships"><Relationship Id="rId3" Type="http://schemas.openxmlformats.org/officeDocument/2006/relationships/hyperlink" Target="http://www.milanofinanza.it/quotazioni/ricerca?searchtitle=INTESA&amp;amp;codicestrumento=2ae"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08.xml.rels><?xml version="1.0" encoding="UTF-8" standalone="yes"?>
<Relationships xmlns="http://schemas.openxmlformats.org/package/2006/relationships"><Relationship Id="rId3" Type="http://schemas.openxmlformats.org/officeDocument/2006/relationships/image" Target="../media/image597.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599.jpg"/><Relationship Id="rId4" Type="http://schemas.openxmlformats.org/officeDocument/2006/relationships/image" Target="../media/image598.jpg"/></Relationships>
</file>

<file path=ppt/slides/_rels/slide409.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10.xml.rels><?xml version="1.0" encoding="UTF-8" standalone="yes"?>
<Relationships xmlns="http://schemas.openxmlformats.org/package/2006/relationships"><Relationship Id="rId3" Type="http://schemas.openxmlformats.org/officeDocument/2006/relationships/image" Target="../media/image60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02.jpg"/></Relationships>
</file>

<file path=ppt/slides/_rels/slide4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12.xml.rels><?xml version="1.0" encoding="UTF-8" standalone="yes"?>
<Relationships xmlns="http://schemas.openxmlformats.org/package/2006/relationships"><Relationship Id="rId3" Type="http://schemas.openxmlformats.org/officeDocument/2006/relationships/hyperlink" Target="mailto:b.manzardo@castellodirivoli.org"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mailto:didattica@madrenapoli.it" TargetMode="External"/><Relationship Id="rId4" Type="http://schemas.openxmlformats.org/officeDocument/2006/relationships/hyperlink" Target="mailto:info@madrenapoli.it" TargetMode="External"/></Relationships>
</file>

<file path=ppt/slides/_rels/slide413.xml.rels><?xml version="1.0" encoding="UTF-8" standalone="yes"?>
<Relationships xmlns="http://schemas.openxmlformats.org/package/2006/relationships"><Relationship Id="rId3" Type="http://schemas.openxmlformats.org/officeDocument/2006/relationships/image" Target="../media/image60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04.png"/></Relationships>
</file>

<file path=ppt/slides/_rels/slide414.xml.rels><?xml version="1.0" encoding="UTF-8" standalone="yes"?>
<Relationships xmlns="http://schemas.openxmlformats.org/package/2006/relationships"><Relationship Id="rId3" Type="http://schemas.openxmlformats.org/officeDocument/2006/relationships/image" Target="../media/image605.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15.xml.rels><?xml version="1.0" encoding="UTF-8" standalone="yes"?>
<Relationships xmlns="http://schemas.openxmlformats.org/package/2006/relationships"><Relationship Id="rId3" Type="http://schemas.openxmlformats.org/officeDocument/2006/relationships/image" Target="../media/image606.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16.xml.rels><?xml version="1.0" encoding="UTF-8" standalone="yes"?>
<Relationships xmlns="http://schemas.openxmlformats.org/package/2006/relationships"><Relationship Id="rId3" Type="http://schemas.openxmlformats.org/officeDocument/2006/relationships/image" Target="../media/image607.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08.png"/></Relationships>
</file>

<file path=ppt/slides/_rels/slide417.xml.rels><?xml version="1.0" encoding="UTF-8" standalone="yes"?>
<Relationships xmlns="http://schemas.openxmlformats.org/package/2006/relationships"><Relationship Id="rId3" Type="http://schemas.openxmlformats.org/officeDocument/2006/relationships/image" Target="../media/image609.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10.png"/><Relationship Id="rId4" Type="http://schemas.openxmlformats.org/officeDocument/2006/relationships/hyperlink" Target="http://www.giornaledimontesilvano.com/politica/laquila/86-laquila/31111-festival-della-cultura-creativa.html" TargetMode="External"/></Relationships>
</file>

<file path=ppt/slides/_rels/slide418.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12.jpg"/><Relationship Id="rId4" Type="http://schemas.openxmlformats.org/officeDocument/2006/relationships/hyperlink" Target="http://ilmanifesto.info/sezioni/alias/" TargetMode="External"/></Relationships>
</file>

<file path=ppt/slides/_rels/slide4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21.xml.rels><?xml version="1.0" encoding="UTF-8" standalone="yes"?>
<Relationships xmlns="http://schemas.openxmlformats.org/package/2006/relationships"><Relationship Id="rId3" Type="http://schemas.openxmlformats.org/officeDocument/2006/relationships/hyperlink" Target="http://www.ilroma.net/news/cultura/piccoli-artisti-crescono"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14.jpg"/><Relationship Id="rId4" Type="http://schemas.openxmlformats.org/officeDocument/2006/relationships/image" Target="../media/image613.jpg"/></Relationships>
</file>

<file path=ppt/slides/_rels/slide4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23.xml.rels><?xml version="1.0" encoding="UTF-8" standalone="yes"?>
<Relationships xmlns="http://schemas.openxmlformats.org/package/2006/relationships"><Relationship Id="rId3" Type="http://schemas.openxmlformats.org/officeDocument/2006/relationships/image" Target="../media/image615.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17.jpg"/><Relationship Id="rId4" Type="http://schemas.openxmlformats.org/officeDocument/2006/relationships/image" Target="../media/image616.jpg"/></Relationships>
</file>

<file path=ppt/slides/_rels/slide424.xml.rels><?xml version="1.0" encoding="UTF-8" standalone="yes"?>
<Relationships xmlns="http://schemas.openxmlformats.org/package/2006/relationships"><Relationship Id="rId3" Type="http://schemas.openxmlformats.org/officeDocument/2006/relationships/image" Target="../media/image618.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25.xml.rels><?xml version="1.0" encoding="UTF-8" standalone="yes"?>
<Relationships xmlns="http://schemas.openxmlformats.org/package/2006/relationships"><Relationship Id="rId3" Type="http://schemas.openxmlformats.org/officeDocument/2006/relationships/image" Target="../media/image61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20.jpg"/></Relationships>
</file>

<file path=ppt/slides/_rels/slide426.xml.rels><?xml version="1.0" encoding="UTF-8" standalone="yes"?>
<Relationships xmlns="http://schemas.openxmlformats.org/package/2006/relationships"><Relationship Id="rId3" Type="http://schemas.openxmlformats.org/officeDocument/2006/relationships/image" Target="../media/image62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festivalculturacreativa.it/" TargetMode="External"/></Relationships>
</file>

<file path=ppt/slides/_rels/slide427.xml.rels><?xml version="1.0" encoding="UTF-8" standalone="yes"?>
<Relationships xmlns="http://schemas.openxmlformats.org/package/2006/relationships"><Relationship Id="rId3" Type="http://schemas.openxmlformats.org/officeDocument/2006/relationships/image" Target="../media/image62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23.jpg"/></Relationships>
</file>

<file path=ppt/slides/_rels/slide4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29.xml.rels><?xml version="1.0" encoding="UTF-8" standalone="yes"?>
<Relationships xmlns="http://schemas.openxmlformats.org/package/2006/relationships"><Relationship Id="rId3" Type="http://schemas.openxmlformats.org/officeDocument/2006/relationships/image" Target="../media/image624.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25.png"/></Relationships>
</file>

<file path=ppt/slides/_rels/slide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30.xml.rels><?xml version="1.0" encoding="UTF-8" standalone="yes"?>
<Relationships xmlns="http://schemas.openxmlformats.org/package/2006/relationships"><Relationship Id="rId3" Type="http://schemas.openxmlformats.org/officeDocument/2006/relationships/image" Target="../media/image626.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27.png"/></Relationships>
</file>

<file path=ppt/slides/_rels/slide431.xml.rels><?xml version="1.0" encoding="UTF-8" standalone="yes"?>
<Relationships xmlns="http://schemas.openxmlformats.org/package/2006/relationships"><Relationship Id="rId3" Type="http://schemas.openxmlformats.org/officeDocument/2006/relationships/image" Target="../media/image628.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30.png"/><Relationship Id="rId4" Type="http://schemas.openxmlformats.org/officeDocument/2006/relationships/image" Target="../media/image629.png"/></Relationships>
</file>

<file path=ppt/slides/_rels/slide432.xml.rels><?xml version="1.0" encoding="UTF-8" standalone="yes"?>
<Relationships xmlns="http://schemas.openxmlformats.org/package/2006/relationships"><Relationship Id="rId3" Type="http://schemas.openxmlformats.org/officeDocument/2006/relationships/image" Target="../media/image63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32.jpg"/></Relationships>
</file>

<file path=ppt/slides/_rels/slide433.xml.rels><?xml version="1.0" encoding="UTF-8" standalone="yes"?>
<Relationships xmlns="http://schemas.openxmlformats.org/package/2006/relationships"><Relationship Id="rId3" Type="http://schemas.openxmlformats.org/officeDocument/2006/relationships/image" Target="../media/image633.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35.jpg"/><Relationship Id="rId4" Type="http://schemas.openxmlformats.org/officeDocument/2006/relationships/image" Target="../media/image634.jpg"/></Relationships>
</file>

<file path=ppt/slides/_rels/slide4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35.xml.rels><?xml version="1.0" encoding="UTF-8" standalone="yes"?>
<Relationships xmlns="http://schemas.openxmlformats.org/package/2006/relationships"><Relationship Id="rId3" Type="http://schemas.openxmlformats.org/officeDocument/2006/relationships/hyperlink" Target="http://www.undo.net/it/?d=16&amp;amp;m=3&amp;amp;Y=2015"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37.jpg"/><Relationship Id="rId4" Type="http://schemas.openxmlformats.org/officeDocument/2006/relationships/image" Target="../media/image636.jpg"/></Relationships>
</file>

<file path=ppt/slides/_rels/slide4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38.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7" Type="http://schemas.openxmlformats.org/officeDocument/2006/relationships/hyperlink" Target="http://www.abi.it/"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mailto:salastampa@abi.it" TargetMode="External"/><Relationship Id="rId5" Type="http://schemas.openxmlformats.org/officeDocument/2006/relationships/hyperlink" Target="http://www.delosrp.it/" TargetMode="External"/><Relationship Id="rId4" Type="http://schemas.openxmlformats.org/officeDocument/2006/relationships/hyperlink" Target="mailto:delos@delosrp.it" TargetMode="External"/></Relationships>
</file>

<file path=ppt/slides/_rels/slide439.xml.rels><?xml version="1.0" encoding="UTF-8" standalone="yes"?>
<Relationships xmlns="http://schemas.openxmlformats.org/package/2006/relationships"><Relationship Id="rId3" Type="http://schemas.openxmlformats.org/officeDocument/2006/relationships/image" Target="../media/image638.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40.jpg"/><Relationship Id="rId4" Type="http://schemas.openxmlformats.org/officeDocument/2006/relationships/image" Target="../media/image639.jpg"/></Relationships>
</file>

<file path=ppt/slides/_rels/slide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40.xml.rels><?xml version="1.0" encoding="UTF-8" standalone="yes"?>
<Relationships xmlns="http://schemas.openxmlformats.org/package/2006/relationships"><Relationship Id="rId3" Type="http://schemas.openxmlformats.org/officeDocument/2006/relationships/image" Target="../media/image641.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43.jpg"/><Relationship Id="rId4" Type="http://schemas.openxmlformats.org/officeDocument/2006/relationships/image" Target="../media/image642.png"/></Relationships>
</file>

<file path=ppt/slides/_rels/slide441.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42.xml.rels><?xml version="1.0" encoding="UTF-8" standalone="yes"?>
<Relationships xmlns="http://schemas.openxmlformats.org/package/2006/relationships"><Relationship Id="rId3" Type="http://schemas.openxmlformats.org/officeDocument/2006/relationships/image" Target="../media/image64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45.jpg"/><Relationship Id="rId4" Type="http://schemas.openxmlformats.org/officeDocument/2006/relationships/image" Target="../media/image643.jpg"/></Relationships>
</file>

<file path=ppt/slides/_rels/slide4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44.xml.rels><?xml version="1.0" encoding="UTF-8" standalone="yes"?>
<Relationships xmlns="http://schemas.openxmlformats.org/package/2006/relationships"><Relationship Id="rId3" Type="http://schemas.openxmlformats.org/officeDocument/2006/relationships/image" Target="../media/image646.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47.jpg"/></Relationships>
</file>

<file path=ppt/slides/_rels/slide445.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46.xml.rels><?xml version="1.0" encoding="UTF-8" standalone="yes"?>
<Relationships xmlns="http://schemas.openxmlformats.org/package/2006/relationships"><Relationship Id="rId3" Type="http://schemas.openxmlformats.org/officeDocument/2006/relationships/image" Target="../media/image648.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50.jpg"/><Relationship Id="rId4" Type="http://schemas.openxmlformats.org/officeDocument/2006/relationships/image" Target="../media/image649.png"/></Relationships>
</file>

<file path=ppt/slides/_rels/slide447.xml.rels><?xml version="1.0" encoding="UTF-8" standalone="yes"?>
<Relationships xmlns="http://schemas.openxmlformats.org/package/2006/relationships"><Relationship Id="rId3" Type="http://schemas.openxmlformats.org/officeDocument/2006/relationships/image" Target="../media/image651.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53.png"/><Relationship Id="rId4" Type="http://schemas.openxmlformats.org/officeDocument/2006/relationships/image" Target="../media/image652.jpg"/></Relationships>
</file>

<file path=ppt/slides/_rels/slide4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49.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abi.it/"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50.xml.rels><?xml version="1.0" encoding="UTF-8" standalone="yes"?>
<Relationships xmlns="http://schemas.openxmlformats.org/package/2006/relationships"><Relationship Id="rId3" Type="http://schemas.openxmlformats.org/officeDocument/2006/relationships/image" Target="../media/image65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56.jpg"/><Relationship Id="rId4" Type="http://schemas.openxmlformats.org/officeDocument/2006/relationships/image" Target="../media/image655.jpg"/></Relationships>
</file>

<file path=ppt/slides/_rels/slide45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53.xml.rels><?xml version="1.0" encoding="UTF-8" standalone="yes"?>
<Relationships xmlns="http://schemas.openxmlformats.org/package/2006/relationships"><Relationship Id="rId3" Type="http://schemas.openxmlformats.org/officeDocument/2006/relationships/image" Target="../media/image657.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58.jpg"/></Relationships>
</file>

<file path=ppt/slides/_rels/slide4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55.xml.rels><?xml version="1.0" encoding="UTF-8" standalone="yes"?>
<Relationships xmlns="http://schemas.openxmlformats.org/package/2006/relationships"><Relationship Id="rId3" Type="http://schemas.openxmlformats.org/officeDocument/2006/relationships/image" Target="../media/image659.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61.jpg"/><Relationship Id="rId4" Type="http://schemas.openxmlformats.org/officeDocument/2006/relationships/image" Target="../media/image660.jpg"/></Relationships>
</file>

<file path=ppt/slides/_rels/slide4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57.xml.rels><?xml version="1.0" encoding="UTF-8" standalone="yes"?>
<Relationships xmlns="http://schemas.openxmlformats.org/package/2006/relationships"><Relationship Id="rId3" Type="http://schemas.openxmlformats.org/officeDocument/2006/relationships/image" Target="../media/image66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63.jpg"/></Relationships>
</file>

<file path=ppt/slides/_rels/slide458.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59.xml.rels><?xml version="1.0" encoding="UTF-8" standalone="yes"?>
<Relationships xmlns="http://schemas.openxmlformats.org/package/2006/relationships"><Relationship Id="rId3" Type="http://schemas.openxmlformats.org/officeDocument/2006/relationships/image" Target="../media/image664.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65.png"/></Relationships>
</file>

<file path=ppt/slides/_rels/slide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60.xml.rels><?xml version="1.0" encoding="UTF-8" standalone="yes"?>
<Relationships xmlns="http://schemas.openxmlformats.org/package/2006/relationships"><Relationship Id="rId3" Type="http://schemas.openxmlformats.org/officeDocument/2006/relationships/image" Target="../media/image666.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67.jpg"/></Relationships>
</file>

<file path=ppt/slides/_rels/slide461.xml.rels><?xml version="1.0" encoding="UTF-8" standalone="yes"?>
<Relationships xmlns="http://schemas.openxmlformats.org/package/2006/relationships"><Relationship Id="rId3" Type="http://schemas.openxmlformats.org/officeDocument/2006/relationships/image" Target="../media/image66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69.jpg"/></Relationships>
</file>

<file path=ppt/slides/_rels/slide462.xml.rels><?xml version="1.0" encoding="UTF-8" standalone="yes"?>
<Relationships xmlns="http://schemas.openxmlformats.org/package/2006/relationships"><Relationship Id="rId3" Type="http://schemas.openxmlformats.org/officeDocument/2006/relationships/image" Target="../media/image67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71.jpg"/></Relationships>
</file>

<file path=ppt/slides/_rels/slide463.xml.rels><?xml version="1.0" encoding="UTF-8" standalone="yes"?>
<Relationships xmlns="http://schemas.openxmlformats.org/package/2006/relationships"><Relationship Id="rId3" Type="http://schemas.openxmlformats.org/officeDocument/2006/relationships/image" Target="../media/image67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73.jpg"/></Relationships>
</file>

<file path=ppt/slides/_rels/slide464.xml.rels><?xml version="1.0" encoding="UTF-8" standalone="yes"?>
<Relationships xmlns="http://schemas.openxmlformats.org/package/2006/relationships"><Relationship Id="rId3" Type="http://schemas.openxmlformats.org/officeDocument/2006/relationships/image" Target="../media/image67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76.jpg"/><Relationship Id="rId4" Type="http://schemas.openxmlformats.org/officeDocument/2006/relationships/image" Target="../media/image675.jpg"/></Relationships>
</file>

<file path=ppt/slides/_rels/slide465.xml.rels><?xml version="1.0" encoding="UTF-8" standalone="yes"?>
<Relationships xmlns="http://schemas.openxmlformats.org/package/2006/relationships"><Relationship Id="rId3" Type="http://schemas.openxmlformats.org/officeDocument/2006/relationships/image" Target="../media/image677.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78.jpg"/></Relationships>
</file>

<file path=ppt/slides/_rels/slide466.xml.rels><?xml version="1.0" encoding="UTF-8" standalone="yes"?>
<Relationships xmlns="http://schemas.openxmlformats.org/package/2006/relationships"><Relationship Id="rId3" Type="http://schemas.openxmlformats.org/officeDocument/2006/relationships/image" Target="../media/image67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80.jpg"/></Relationships>
</file>

<file path=ppt/slides/_rels/slide467.xml.rels><?xml version="1.0" encoding="UTF-8" standalone="yes"?>
<Relationships xmlns="http://schemas.openxmlformats.org/package/2006/relationships"><Relationship Id="rId3" Type="http://schemas.openxmlformats.org/officeDocument/2006/relationships/image" Target="../media/image68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82.jpg"/></Relationships>
</file>

<file path=ppt/slides/_rels/slide468.xml.rels><?xml version="1.0" encoding="UTF-8" standalone="yes"?>
<Relationships xmlns="http://schemas.openxmlformats.org/package/2006/relationships"><Relationship Id="rId3" Type="http://schemas.openxmlformats.org/officeDocument/2006/relationships/image" Target="../media/image683.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85.jpg"/><Relationship Id="rId4" Type="http://schemas.openxmlformats.org/officeDocument/2006/relationships/image" Target="../media/image684.jpg"/></Relationships>
</file>

<file path=ppt/slides/_rels/slide469.xml.rels><?xml version="1.0" encoding="UTF-8" standalone="yes"?>
<Relationships xmlns="http://schemas.openxmlformats.org/package/2006/relationships"><Relationship Id="rId3" Type="http://schemas.openxmlformats.org/officeDocument/2006/relationships/image" Target="../media/image686.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87.jpg"/></Relationships>
</file>

<file path=ppt/slides/_rels/slide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70.xml.rels><?xml version="1.0" encoding="UTF-8" standalone="yes"?>
<Relationships xmlns="http://schemas.openxmlformats.org/package/2006/relationships"><Relationship Id="rId3" Type="http://schemas.openxmlformats.org/officeDocument/2006/relationships/image" Target="../media/image68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89.jpg"/></Relationships>
</file>

<file path=ppt/slides/_rels/slide471.xml.rels><?xml version="1.0" encoding="UTF-8" standalone="yes"?>
<Relationships xmlns="http://schemas.openxmlformats.org/package/2006/relationships"><Relationship Id="rId3" Type="http://schemas.openxmlformats.org/officeDocument/2006/relationships/image" Target="../media/image69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91.jpg"/></Relationships>
</file>

<file path=ppt/slides/_rels/slide472.xml.rels><?xml version="1.0" encoding="UTF-8" standalone="yes"?>
<Relationships xmlns="http://schemas.openxmlformats.org/package/2006/relationships"><Relationship Id="rId3" Type="http://schemas.openxmlformats.org/officeDocument/2006/relationships/image" Target="../media/image692.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93.jpg"/></Relationships>
</file>

<file path=ppt/slides/_rels/slide473.xml.rels><?xml version="1.0" encoding="UTF-8" standalone="yes"?>
<Relationships xmlns="http://schemas.openxmlformats.org/package/2006/relationships"><Relationship Id="rId3" Type="http://schemas.openxmlformats.org/officeDocument/2006/relationships/image" Target="../media/image69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96.png"/><Relationship Id="rId4" Type="http://schemas.openxmlformats.org/officeDocument/2006/relationships/image" Target="../media/image695.jpg"/></Relationships>
</file>

<file path=ppt/slides/_rels/slide474.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75.xml.rels><?xml version="1.0" encoding="UTF-8" standalone="yes"?>
<Relationships xmlns="http://schemas.openxmlformats.org/package/2006/relationships"><Relationship Id="rId3" Type="http://schemas.openxmlformats.org/officeDocument/2006/relationships/image" Target="../media/image697.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99.png"/><Relationship Id="rId4" Type="http://schemas.openxmlformats.org/officeDocument/2006/relationships/image" Target="../media/image698.jpg"/></Relationships>
</file>

<file path=ppt/slides/_rels/slide47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77.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78.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699.png"/><Relationship Id="rId5" Type="http://schemas.openxmlformats.org/officeDocument/2006/relationships/hyperlink" Target="mailto:info@palazzobranciforte.it" TargetMode="External"/><Relationship Id="rId4" Type="http://schemas.openxmlformats.org/officeDocument/2006/relationships/hyperlink" Target="mailto:givingeventsartmgmt@unicredit.eu" TargetMode="External"/></Relationships>
</file>

<file path=ppt/slides/_rels/slide479.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80.xml.rels><?xml version="1.0" encoding="UTF-8" standalone="yes"?>
<Relationships xmlns="http://schemas.openxmlformats.org/package/2006/relationships"><Relationship Id="rId3" Type="http://schemas.openxmlformats.org/officeDocument/2006/relationships/image" Target="../media/image645.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01.jpg"/></Relationships>
</file>

<file path=ppt/slides/_rels/slide48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82.xml.rels><?xml version="1.0" encoding="UTF-8" standalone="yes"?>
<Relationships xmlns="http://schemas.openxmlformats.org/package/2006/relationships"><Relationship Id="rId3" Type="http://schemas.openxmlformats.org/officeDocument/2006/relationships/image" Target="../media/image70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03.jpg"/></Relationships>
</file>

<file path=ppt/slides/_rels/slide48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84.xml.rels><?xml version="1.0" encoding="UTF-8" standalone="yes"?>
<Relationships xmlns="http://schemas.openxmlformats.org/package/2006/relationships"><Relationship Id="rId3" Type="http://schemas.openxmlformats.org/officeDocument/2006/relationships/image" Target="../media/image704.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05.jpg"/></Relationships>
</file>

<file path=ppt/slides/_rels/slide485.xml.rels><?xml version="1.0" encoding="UTF-8" standalone="yes"?>
<Relationships xmlns="http://schemas.openxmlformats.org/package/2006/relationships"><Relationship Id="rId3" Type="http://schemas.openxmlformats.org/officeDocument/2006/relationships/image" Target="../media/image706.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08.jpg"/><Relationship Id="rId4" Type="http://schemas.openxmlformats.org/officeDocument/2006/relationships/image" Target="../media/image707.jpg"/></Relationships>
</file>

<file path=ppt/slides/_rels/slide486.xml.rels><?xml version="1.0" encoding="UTF-8" standalone="yes"?>
<Relationships xmlns="http://schemas.openxmlformats.org/package/2006/relationships"><Relationship Id="rId3" Type="http://schemas.openxmlformats.org/officeDocument/2006/relationships/image" Target="../media/image70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10.jpg"/></Relationships>
</file>

<file path=ppt/slides/_rels/slide48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88.xml.rels><?xml version="1.0" encoding="UTF-8" standalone="yes"?>
<Relationships xmlns="http://schemas.openxmlformats.org/package/2006/relationships"><Relationship Id="rId3" Type="http://schemas.openxmlformats.org/officeDocument/2006/relationships/hyperlink" Target="mailto:info@palazzobranciforte.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http://www.palazzobranciforte.it/" TargetMode="External"/><Relationship Id="rId4" Type="http://schemas.openxmlformats.org/officeDocument/2006/relationships/hyperlink" Target="http://www.festivalculturacreativa.it/" TargetMode="External"/></Relationships>
</file>

<file path=ppt/slides/_rels/slide489.xml.rels><?xml version="1.0" encoding="UTF-8" standalone="yes"?>
<Relationships xmlns="http://schemas.openxmlformats.org/package/2006/relationships"><Relationship Id="rId3" Type="http://schemas.openxmlformats.org/officeDocument/2006/relationships/image" Target="../media/image71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12.jpg"/></Relationships>
</file>

<file path=ppt/slides/_rels/slide4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5.xml"/><Relationship Id="rId6" Type="http://schemas.openxmlformats.org/officeDocument/2006/relationships/image" Target="../media/image23.jpg"/><Relationship Id="rId5" Type="http://schemas.openxmlformats.org/officeDocument/2006/relationships/image" Target="../media/image22.jpg"/><Relationship Id="rId10" Type="http://schemas.openxmlformats.org/officeDocument/2006/relationships/image" Target="../media/image17.jpg"/><Relationship Id="rId4" Type="http://schemas.openxmlformats.org/officeDocument/2006/relationships/image" Target="../media/image21.png"/><Relationship Id="rId9" Type="http://schemas.openxmlformats.org/officeDocument/2006/relationships/image" Target="../media/image26.jpg"/></Relationships>
</file>

<file path=ppt/slides/_rels/slide49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91.xml.rels><?xml version="1.0" encoding="UTF-8" standalone="yes"?>
<Relationships xmlns="http://schemas.openxmlformats.org/package/2006/relationships"><Relationship Id="rId3" Type="http://schemas.openxmlformats.org/officeDocument/2006/relationships/hyperlink" Target="https://www.abi.it/Pagine/default.aspx"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14.jpg"/><Relationship Id="rId4" Type="http://schemas.openxmlformats.org/officeDocument/2006/relationships/image" Target="../media/image713.jpg"/></Relationships>
</file>

<file path=ppt/slides/_rels/slide49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93.xml.rels><?xml version="1.0" encoding="UTF-8" standalone="yes"?>
<Relationships xmlns="http://schemas.openxmlformats.org/package/2006/relationships"><Relationship Id="rId3" Type="http://schemas.openxmlformats.org/officeDocument/2006/relationships/image" Target="../media/image715.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17.jpg"/><Relationship Id="rId4" Type="http://schemas.openxmlformats.org/officeDocument/2006/relationships/image" Target="../media/image716.jpg"/></Relationships>
</file>

<file path=ppt/slides/_rels/slide494.xml.rels><?xml version="1.0" encoding="UTF-8" standalone="yes"?>
<Relationships xmlns="http://schemas.openxmlformats.org/package/2006/relationships"><Relationship Id="rId3" Type="http://schemas.openxmlformats.org/officeDocument/2006/relationships/image" Target="../media/image71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41.jpg"/></Relationships>
</file>

<file path=ppt/slides/_rels/slide495.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96.xml.rels><?xml version="1.0" encoding="UTF-8" standalone="yes"?>
<Relationships xmlns="http://schemas.openxmlformats.org/package/2006/relationships"><Relationship Id="rId3" Type="http://schemas.openxmlformats.org/officeDocument/2006/relationships/image" Target="../media/image71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20.png"/></Relationships>
</file>

<file path=ppt/slides/_rels/slide497.xml.rels><?xml version="1.0" encoding="UTF-8" standalone="yes"?>
<Relationships xmlns="http://schemas.openxmlformats.org/package/2006/relationships"><Relationship Id="rId3" Type="http://schemas.openxmlformats.org/officeDocument/2006/relationships/image" Target="../media/image721.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23.png"/><Relationship Id="rId4" Type="http://schemas.openxmlformats.org/officeDocument/2006/relationships/image" Target="../media/image722.jpg"/></Relationships>
</file>

<file path=ppt/slides/_rels/slide498.xml.rels><?xml version="1.0" encoding="UTF-8" standalone="yes"?>
<Relationships xmlns="http://schemas.openxmlformats.org/package/2006/relationships"><Relationship Id="rId3" Type="http://schemas.openxmlformats.org/officeDocument/2006/relationships/image" Target="../media/image724.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55.jpg"/><Relationship Id="rId4" Type="http://schemas.openxmlformats.org/officeDocument/2006/relationships/image" Target="../media/image725.jpg"/></Relationships>
</file>

<file path=ppt/slides/_rels/slide499.xml.rels><?xml version="1.0" encoding="UTF-8" standalone="yes"?>
<Relationships xmlns="http://schemas.openxmlformats.org/package/2006/relationships"><Relationship Id="rId3" Type="http://schemas.openxmlformats.org/officeDocument/2006/relationships/image" Target="../media/image726.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17.jpg"/><Relationship Id="rId2" Type="http://schemas.openxmlformats.org/officeDocument/2006/relationships/image" Target="../media/image27.jpg"/><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g"/></Relationships>
</file>

<file path=ppt/slides/_rels/slide500.xml.rels><?xml version="1.0" encoding="UTF-8" standalone="yes"?>
<Relationships xmlns="http://schemas.openxmlformats.org/package/2006/relationships"><Relationship Id="rId3" Type="http://schemas.openxmlformats.org/officeDocument/2006/relationships/image" Target="../media/image727.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29.png"/><Relationship Id="rId4" Type="http://schemas.openxmlformats.org/officeDocument/2006/relationships/image" Target="../media/image728.jpg"/></Relationships>
</file>

<file path=ppt/slides/_rels/slide50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02.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mailto:givingeventsartmgmt@unicredit.eu" TargetMode="External"/></Relationships>
</file>

<file path=ppt/slides/_rels/slide503.xml.rels><?xml version="1.0" encoding="UTF-8" standalone="yes"?>
<Relationships xmlns="http://schemas.openxmlformats.org/package/2006/relationships"><Relationship Id="rId3" Type="http://schemas.openxmlformats.org/officeDocument/2006/relationships/image" Target="../media/image731.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04.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http://www.forumguidomonzani.it/" TargetMode="External"/></Relationships>
</file>

<file path=ppt/slides/_rels/slide505.xml.rels><?xml version="1.0" encoding="UTF-8" standalone="yes"?>
<Relationships xmlns="http://schemas.openxmlformats.org/package/2006/relationships"><Relationship Id="rId3" Type="http://schemas.openxmlformats.org/officeDocument/2006/relationships/hyperlink" Target="http://www.etribuna.com/aas/it/banche-e-credito-othermenu-81/54882-bnl-adesione-al-festival-della-cultura-creativa.html"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32.jpg"/></Relationships>
</file>

<file path=ppt/slides/_rels/slide506.xml.rels><?xml version="1.0" encoding="UTF-8" standalone="yes"?>
<Relationships xmlns="http://schemas.openxmlformats.org/package/2006/relationships"><Relationship Id="rId3" Type="http://schemas.openxmlformats.org/officeDocument/2006/relationships/image" Target="../media/image733.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736.png"/><Relationship Id="rId5" Type="http://schemas.openxmlformats.org/officeDocument/2006/relationships/image" Target="../media/image735.jpg"/><Relationship Id="rId4" Type="http://schemas.openxmlformats.org/officeDocument/2006/relationships/image" Target="../media/image734.png"/></Relationships>
</file>

<file path=ppt/slides/_rels/slide507.xml.rels><?xml version="1.0" encoding="UTF-8" standalone="yes"?>
<Relationships xmlns="http://schemas.openxmlformats.org/package/2006/relationships"><Relationship Id="rId3" Type="http://schemas.openxmlformats.org/officeDocument/2006/relationships/hyperlink" Target="mailto:anticopalazzodeivescovi@operalaboratori.com"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08.xml.rels><?xml version="1.0" encoding="UTF-8" standalone="yes"?>
<Relationships xmlns="http://schemas.openxmlformats.org/package/2006/relationships"><Relationship Id="rId3" Type="http://schemas.openxmlformats.org/officeDocument/2006/relationships/hyperlink" Target="mailto:laura.doretto@mps.it"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hyperlink" Target="mailto:bruno.interlandi@mps.it" TargetMode="External"/></Relationships>
</file>

<file path=ppt/slides/_rels/slide509.xml.rels><?xml version="1.0" encoding="UTF-8" standalone="yes"?>
<Relationships xmlns="http://schemas.openxmlformats.org/package/2006/relationships"><Relationship Id="rId3" Type="http://schemas.openxmlformats.org/officeDocument/2006/relationships/image" Target="../media/image737.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39.png"/><Relationship Id="rId4" Type="http://schemas.openxmlformats.org/officeDocument/2006/relationships/image" Target="../media/image738.jp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35.jpg"/><Relationship Id="rId4" Type="http://schemas.openxmlformats.org/officeDocument/2006/relationships/image" Target="../media/image34.jpg"/></Relationships>
</file>

<file path=ppt/slides/_rels/slide510.xml.rels><?xml version="1.0" encoding="UTF-8" standalone="yes"?>
<Relationships xmlns="http://schemas.openxmlformats.org/package/2006/relationships"><Relationship Id="rId3" Type="http://schemas.openxmlformats.org/officeDocument/2006/relationships/image" Target="../media/image740.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42.png"/><Relationship Id="rId4" Type="http://schemas.openxmlformats.org/officeDocument/2006/relationships/image" Target="../media/image741.jpg"/></Relationships>
</file>

<file path=ppt/slides/_rels/slide511.xml.rels><?xml version="1.0" encoding="UTF-8" standalone="yes"?>
<Relationships xmlns="http://schemas.openxmlformats.org/package/2006/relationships"><Relationship Id="rId3" Type="http://schemas.openxmlformats.org/officeDocument/2006/relationships/image" Target="../media/image743.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45.png"/><Relationship Id="rId4" Type="http://schemas.openxmlformats.org/officeDocument/2006/relationships/image" Target="../media/image744.jpg"/></Relationships>
</file>

<file path=ppt/slides/_rels/slide512.xml.rels><?xml version="1.0" encoding="UTF-8" standalone="yes"?>
<Relationships xmlns="http://schemas.openxmlformats.org/package/2006/relationships"><Relationship Id="rId3" Type="http://schemas.openxmlformats.org/officeDocument/2006/relationships/image" Target="../media/image746.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forumguidomonzani.it/" TargetMode="External"/><Relationship Id="rId5" Type="http://schemas.openxmlformats.org/officeDocument/2006/relationships/hyperlink" Target="http://www.festivalculturacreativa.it/" TargetMode="External"/><Relationship Id="rId4" Type="http://schemas.openxmlformats.org/officeDocument/2006/relationships/image" Target="../media/image747.jpg"/></Relationships>
</file>

<file path=ppt/slides/_rels/slide513.xml.rels><?xml version="1.0" encoding="UTF-8" standalone="yes"?>
<Relationships xmlns="http://schemas.openxmlformats.org/package/2006/relationships"><Relationship Id="rId3" Type="http://schemas.openxmlformats.org/officeDocument/2006/relationships/image" Target="../media/image748.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50.jpg"/><Relationship Id="rId4" Type="http://schemas.openxmlformats.org/officeDocument/2006/relationships/image" Target="../media/image749.jpg"/></Relationships>
</file>

<file path=ppt/slides/_rels/slide514.xml.rels><?xml version="1.0" encoding="UTF-8" standalone="yes"?>
<Relationships xmlns="http://schemas.openxmlformats.org/package/2006/relationships"><Relationship Id="rId3" Type="http://schemas.openxmlformats.org/officeDocument/2006/relationships/image" Target="../media/image75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52.png"/></Relationships>
</file>

<file path=ppt/slides/_rels/slide515.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mailto:eventi.forum@immobiliarenadia.it" TargetMode="External"/><Relationship Id="rId4" Type="http://schemas.openxmlformats.org/officeDocument/2006/relationships/hyperlink" Target="http://www.forumguidomonzani.it/" TargetMode="External"/></Relationships>
</file>

<file path=ppt/slides/_rels/slide516.xml.rels><?xml version="1.0" encoding="UTF-8" standalone="yes"?>
<Relationships xmlns="http://schemas.openxmlformats.org/package/2006/relationships"><Relationship Id="rId3" Type="http://schemas.openxmlformats.org/officeDocument/2006/relationships/image" Target="../media/image753.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hyperlink" Target="http://www.festivalculturacreativa.it/" TargetMode="External"/><Relationship Id="rId4" Type="http://schemas.openxmlformats.org/officeDocument/2006/relationships/image" Target="../media/image754.png"/></Relationships>
</file>

<file path=ppt/slides/_rels/slide517.xml.rels><?xml version="1.0" encoding="UTF-8" standalone="yes"?>
<Relationships xmlns="http://schemas.openxmlformats.org/package/2006/relationships"><Relationship Id="rId3" Type="http://schemas.openxmlformats.org/officeDocument/2006/relationships/hyperlink" Target="mailto:eventi@carige.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18.xml.rels><?xml version="1.0" encoding="UTF-8" standalone="yes"?>
<Relationships xmlns="http://schemas.openxmlformats.org/package/2006/relationships"><Relationship Id="rId8" Type="http://schemas.openxmlformats.org/officeDocument/2006/relationships/hyperlink" Target="https://it.wikipedia.org/wiki/Claes_Oldenburg" TargetMode="External"/><Relationship Id="rId3" Type="http://schemas.openxmlformats.org/officeDocument/2006/relationships/image" Target="../media/image755.jpg"/><Relationship Id="rId7" Type="http://schemas.openxmlformats.org/officeDocument/2006/relationships/hyperlink" Target="http://www.cittadellarte.it/" TargetMode="External"/><Relationship Id="rId12" Type="http://schemas.openxmlformats.org/officeDocument/2006/relationships/image" Target="../media/image756.pn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madrenapoli.it/" TargetMode="External"/><Relationship Id="rId11" Type="http://schemas.openxmlformats.org/officeDocument/2006/relationships/hyperlink" Target="http://it.wikipedia.org/wiki/Maria_Lai" TargetMode="External"/><Relationship Id="rId5" Type="http://schemas.openxmlformats.org/officeDocument/2006/relationships/hyperlink" Target="http://www.castellodirivoli.org/" TargetMode="External"/><Relationship Id="rId10" Type="http://schemas.openxmlformats.org/officeDocument/2006/relationships/hyperlink" Target="http://www.pistoletto.it/" TargetMode="External"/><Relationship Id="rId4" Type="http://schemas.openxmlformats.org/officeDocument/2006/relationships/hyperlink" Target="https://www.abi.it/Pagine/default.aspx" TargetMode="External"/><Relationship Id="rId9" Type="http://schemas.openxmlformats.org/officeDocument/2006/relationships/hyperlink" Target="http://en.wikipedia.org/wiki/Coosje_van_Bruggen" TargetMode="External"/></Relationships>
</file>

<file path=ppt/slides/_rels/slide519.xml.rels><?xml version="1.0" encoding="UTF-8" standalone="yes"?>
<Relationships xmlns="http://schemas.openxmlformats.org/package/2006/relationships"><Relationship Id="rId3" Type="http://schemas.openxmlformats.org/officeDocument/2006/relationships/image" Target="../media/image757.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58.jpg"/></Relationships>
</file>

<file path=ppt/slides/_rels/slide5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7.jpg"/><Relationship Id="rId4" Type="http://schemas.openxmlformats.org/officeDocument/2006/relationships/image" Target="../media/image38.png"/><Relationship Id="rId9" Type="http://schemas.openxmlformats.org/officeDocument/2006/relationships/image" Target="../media/image43.jpg"/></Relationships>
</file>

<file path=ppt/slides/_rels/slide520.xml.rels><?xml version="1.0" encoding="UTF-8" standalone="yes"?>
<Relationships xmlns="http://schemas.openxmlformats.org/package/2006/relationships"><Relationship Id="rId8" Type="http://schemas.openxmlformats.org/officeDocument/2006/relationships/hyperlink" Target="http://www.festivalculturacreativa.it/" TargetMode="External"/><Relationship Id="rId3" Type="http://schemas.openxmlformats.org/officeDocument/2006/relationships/image" Target="../media/image759.jpg"/><Relationship Id="rId7" Type="http://schemas.openxmlformats.org/officeDocument/2006/relationships/hyperlink" Target="http://www.laquilablog.it/author/red"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laquilablog.it/oggi-a-laquila" TargetMode="External"/><Relationship Id="rId5" Type="http://schemas.openxmlformats.org/officeDocument/2006/relationships/hyperlink" Target="http://www.laquilablog.it/eventi" TargetMode="External"/><Relationship Id="rId10" Type="http://schemas.openxmlformats.org/officeDocument/2006/relationships/image" Target="../media/image760.jpg"/><Relationship Id="rId4" Type="http://schemas.openxmlformats.org/officeDocument/2006/relationships/hyperlink" Target="http://www.laquilablog.it/attualita" TargetMode="External"/><Relationship Id="rId9" Type="http://schemas.openxmlformats.org/officeDocument/2006/relationships/hyperlink" Target="http://www.forumguidomonzani.it/" TargetMode="External"/></Relationships>
</file>

<file path=ppt/slides/_rels/slide521.xml.rels><?xml version="1.0" encoding="UTF-8" standalone="yes"?>
<Relationships xmlns="http://schemas.openxmlformats.org/package/2006/relationships"><Relationship Id="rId3" Type="http://schemas.openxmlformats.org/officeDocument/2006/relationships/image" Target="../media/image761.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63.png"/><Relationship Id="rId4" Type="http://schemas.openxmlformats.org/officeDocument/2006/relationships/image" Target="../media/image762.jpg"/></Relationships>
</file>

<file path=ppt/slides/_rels/slide522.xml.rels><?xml version="1.0" encoding="UTF-8" standalone="yes"?>
<Relationships xmlns="http://schemas.openxmlformats.org/package/2006/relationships"><Relationship Id="rId3" Type="http://schemas.openxmlformats.org/officeDocument/2006/relationships/image" Target="../media/image764.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65.jpg"/></Relationships>
</file>

<file path=ppt/slides/_rels/slide5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24.xml.rels><?xml version="1.0" encoding="UTF-8" standalone="yes"?>
<Relationships xmlns="http://schemas.openxmlformats.org/package/2006/relationships"><Relationship Id="rId3" Type="http://schemas.openxmlformats.org/officeDocument/2006/relationships/hyperlink" Target="http://www.milanofinanza.it/quotazioni/ricerca?searchtitle=BCA%20POP%20EMIL&amp;amp;codicestrumento=2ae"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66.jpg"/></Relationships>
</file>

<file path=ppt/slides/_rels/slide525.xml.rels><?xml version="1.0" encoding="UTF-8" standalone="yes"?>
<Relationships xmlns="http://schemas.openxmlformats.org/package/2006/relationships"><Relationship Id="rId3" Type="http://schemas.openxmlformats.org/officeDocument/2006/relationships/image" Target="../media/image767.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69.jpg"/><Relationship Id="rId4" Type="http://schemas.openxmlformats.org/officeDocument/2006/relationships/image" Target="../media/image768.jpg"/></Relationships>
</file>

<file path=ppt/slides/_rels/slide526.xml.rels><?xml version="1.0" encoding="UTF-8" standalone="yes"?>
<Relationships xmlns="http://schemas.openxmlformats.org/package/2006/relationships"><Relationship Id="rId3" Type="http://schemas.openxmlformats.org/officeDocument/2006/relationships/image" Target="../media/image77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71.png"/></Relationships>
</file>

<file path=ppt/slides/_rels/slide527.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28.xml.rels><?xml version="1.0" encoding="UTF-8" standalone="yes"?>
<Relationships xmlns="http://schemas.openxmlformats.org/package/2006/relationships"><Relationship Id="rId3" Type="http://schemas.openxmlformats.org/officeDocument/2006/relationships/image" Target="../media/image772.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74.jpg"/><Relationship Id="rId4" Type="http://schemas.openxmlformats.org/officeDocument/2006/relationships/image" Target="../media/image773.jpg"/></Relationships>
</file>

<file path=ppt/slides/_rels/slide529.xml.rels><?xml version="1.0" encoding="UTF-8" standalone="yes"?>
<Relationships xmlns="http://schemas.openxmlformats.org/package/2006/relationships"><Relationship Id="rId3" Type="http://schemas.openxmlformats.org/officeDocument/2006/relationships/image" Target="../media/image775.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76.jp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7.jpg"/><Relationship Id="rId2" Type="http://schemas.openxmlformats.org/officeDocument/2006/relationships/image" Target="../media/image44.jpg"/><Relationship Id="rId1" Type="http://schemas.openxmlformats.org/officeDocument/2006/relationships/slideLayout" Target="../slideLayouts/slideLayout5.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png"/></Relationships>
</file>

<file path=ppt/slides/_rels/slide530.xml.rels><?xml version="1.0" encoding="UTF-8" standalone="yes"?>
<Relationships xmlns="http://schemas.openxmlformats.org/package/2006/relationships"><Relationship Id="rId3" Type="http://schemas.openxmlformats.org/officeDocument/2006/relationships/image" Target="../media/image777.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78.jpg"/></Relationships>
</file>

<file path=ppt/slides/_rels/slide531.xml.rels><?xml version="1.0" encoding="UTF-8" standalone="yes"?>
<Relationships xmlns="http://schemas.openxmlformats.org/package/2006/relationships"><Relationship Id="rId3" Type="http://schemas.openxmlformats.org/officeDocument/2006/relationships/image" Target="../media/image77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80.jpg"/></Relationships>
</file>

<file path=ppt/slides/_rels/slide532.xml.rels><?xml version="1.0" encoding="UTF-8" standalone="yes"?>
<Relationships xmlns="http://schemas.openxmlformats.org/package/2006/relationships"><Relationship Id="rId3" Type="http://schemas.openxmlformats.org/officeDocument/2006/relationships/image" Target="../media/image78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82.jpg"/></Relationships>
</file>

<file path=ppt/slides/_rels/slide533.xml.rels><?xml version="1.0" encoding="UTF-8" standalone="yes"?>
<Relationships xmlns="http://schemas.openxmlformats.org/package/2006/relationships"><Relationship Id="rId3" Type="http://schemas.openxmlformats.org/officeDocument/2006/relationships/image" Target="../media/image78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84.jpg"/></Relationships>
</file>

<file path=ppt/slides/_rels/slide534.xml.rels><?xml version="1.0" encoding="UTF-8" standalone="yes"?>
<Relationships xmlns="http://schemas.openxmlformats.org/package/2006/relationships"><Relationship Id="rId3" Type="http://schemas.openxmlformats.org/officeDocument/2006/relationships/image" Target="../media/image785.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86.jpg"/></Relationships>
</file>

<file path=ppt/slides/_rels/slide535.xml.rels><?xml version="1.0" encoding="UTF-8" standalone="yes"?>
<Relationships xmlns="http://schemas.openxmlformats.org/package/2006/relationships"><Relationship Id="rId3" Type="http://schemas.openxmlformats.org/officeDocument/2006/relationships/image" Target="../media/image787.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36.xml.rels><?xml version="1.0" encoding="UTF-8" standalone="yes"?>
<Relationships xmlns="http://schemas.openxmlformats.org/package/2006/relationships"><Relationship Id="rId3" Type="http://schemas.openxmlformats.org/officeDocument/2006/relationships/image" Target="../media/image78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89.jpg"/></Relationships>
</file>

<file path=ppt/slides/_rels/slide537.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38.xml.rels><?xml version="1.0" encoding="UTF-8" standalone="yes"?>
<Relationships xmlns="http://schemas.openxmlformats.org/package/2006/relationships"><Relationship Id="rId3" Type="http://schemas.openxmlformats.org/officeDocument/2006/relationships/image" Target="../media/image79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791.jpg"/></Relationships>
</file>

<file path=ppt/slides/_rels/slide539.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52.jpg"/><Relationship Id="rId4" Type="http://schemas.openxmlformats.org/officeDocument/2006/relationships/image" Target="../media/image51.jpg"/></Relationships>
</file>

<file path=ppt/slides/_rels/slide540.xml.rels><?xml version="1.0" encoding="UTF-8" standalone="yes"?>
<Relationships xmlns="http://schemas.openxmlformats.org/package/2006/relationships"><Relationship Id="rId8" Type="http://schemas.openxmlformats.org/officeDocument/2006/relationships/image" Target="../media/image793.jpg"/><Relationship Id="rId3" Type="http://schemas.openxmlformats.org/officeDocument/2006/relationships/hyperlink" Target="http://viaggiaredigusto.com/author/vdg1416admins/" TargetMode="External"/><Relationship Id="rId7" Type="http://schemas.openxmlformats.org/officeDocument/2006/relationships/image" Target="../media/image792.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festivalculturacreativa.it/" TargetMode="External"/><Relationship Id="rId5" Type="http://schemas.openxmlformats.org/officeDocument/2006/relationships/hyperlink" Target="http://viaggiaredigusto.com/categorie/viaggiando-di-gusto/" TargetMode="External"/><Relationship Id="rId4" Type="http://schemas.openxmlformats.org/officeDocument/2006/relationships/hyperlink" Target="http://viaggiaredigusto.com/categorie/cultura-e-spettacoli/" TargetMode="External"/></Relationships>
</file>

<file path=ppt/slides/_rels/slide541.xml.rels><?xml version="1.0" encoding="UTF-8" standalone="yes"?>
<Relationships xmlns="http://schemas.openxmlformats.org/package/2006/relationships"><Relationship Id="rId3" Type="http://schemas.openxmlformats.org/officeDocument/2006/relationships/image" Target="../media/image794.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796.jpg"/><Relationship Id="rId4" Type="http://schemas.openxmlformats.org/officeDocument/2006/relationships/image" Target="../media/image795.png"/></Relationships>
</file>

<file path=ppt/slides/_rels/slide542.xml.rels><?xml version="1.0" encoding="UTF-8" standalone="yes"?>
<Relationships xmlns="http://schemas.openxmlformats.org/package/2006/relationships"><Relationship Id="rId3" Type="http://schemas.openxmlformats.org/officeDocument/2006/relationships/image" Target="../media/image797.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643.jpg"/><Relationship Id="rId4" Type="http://schemas.openxmlformats.org/officeDocument/2006/relationships/image" Target="../media/image798.jpg"/></Relationships>
</file>

<file path=ppt/slides/_rels/slide5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44.xml.rels><?xml version="1.0" encoding="UTF-8" standalone="yes"?>
<Relationships xmlns="http://schemas.openxmlformats.org/package/2006/relationships"><Relationship Id="rId3" Type="http://schemas.openxmlformats.org/officeDocument/2006/relationships/image" Target="../media/image799.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00.png"/></Relationships>
</file>

<file path=ppt/slides/_rels/slide545.xml.rels><?xml version="1.0" encoding="UTF-8" standalone="yes"?>
<Relationships xmlns="http://schemas.openxmlformats.org/package/2006/relationships"><Relationship Id="rId3" Type="http://schemas.openxmlformats.org/officeDocument/2006/relationships/image" Target="../media/image801.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02.png"/><Relationship Id="rId4" Type="http://schemas.openxmlformats.org/officeDocument/2006/relationships/image" Target="../media/image798.jpg"/></Relationships>
</file>

<file path=ppt/slides/_rels/slide5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47.xml.rels><?xml version="1.0" encoding="UTF-8" standalone="yes"?>
<Relationships xmlns="http://schemas.openxmlformats.org/package/2006/relationships"><Relationship Id="rId3" Type="http://schemas.openxmlformats.org/officeDocument/2006/relationships/image" Target="../media/image803.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05.png"/><Relationship Id="rId4" Type="http://schemas.openxmlformats.org/officeDocument/2006/relationships/image" Target="../media/image804.jpg"/></Relationships>
</file>

<file path=ppt/slides/_rels/slide548.xml.rels><?xml version="1.0" encoding="UTF-8" standalone="yes"?>
<Relationships xmlns="http://schemas.openxmlformats.org/package/2006/relationships"><Relationship Id="rId3" Type="http://schemas.openxmlformats.org/officeDocument/2006/relationships/hyperlink" Target="http://www.festivalculturacreativa.it/il-festival/"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gallerieditalia.com/it/palazzo-zevallos-stigliano/il-palazzo-e-il-percorso-espositivo/il-palazzo-1" TargetMode="External"/><Relationship Id="rId5" Type="http://schemas.openxmlformats.org/officeDocument/2006/relationships/hyperlink" Target="http://www.31icborsellino.gov.it/%23/" TargetMode="External"/><Relationship Id="rId4" Type="http://schemas.openxmlformats.org/officeDocument/2006/relationships/hyperlink" Target="http://www.associazionescarlatti.it/index.php?m=pages&amp;amp;t=view&amp;amp;id=1" TargetMode="External"/></Relationships>
</file>

<file path=ppt/slides/_rels/slide549.xml.rels><?xml version="1.0" encoding="UTF-8" standalone="yes"?>
<Relationships xmlns="http://schemas.openxmlformats.org/package/2006/relationships"><Relationship Id="rId3" Type="http://schemas.openxmlformats.org/officeDocument/2006/relationships/image" Target="../media/image806.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56.jpg"/><Relationship Id="rId4" Type="http://schemas.openxmlformats.org/officeDocument/2006/relationships/image" Target="../media/image55.jpg"/></Relationships>
</file>

<file path=ppt/slides/_rels/slide5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51.xml.rels><?xml version="1.0" encoding="UTF-8" standalone="yes"?>
<Relationships xmlns="http://schemas.openxmlformats.org/package/2006/relationships"><Relationship Id="rId3" Type="http://schemas.openxmlformats.org/officeDocument/2006/relationships/hyperlink" Target="http://www.etribuna.com/aas/it/culturaspettacoli-othermenu-94/54905-banca-mps-a-latina-il-%E2%80%9Cfestival-della-cultura-creativa-2015%E2%80%9D.html"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07.jpg"/></Relationships>
</file>

<file path=ppt/slides/_rels/slide552.xml.rels><?xml version="1.0" encoding="UTF-8" standalone="yes"?>
<Relationships xmlns="http://schemas.openxmlformats.org/package/2006/relationships"><Relationship Id="rId3" Type="http://schemas.openxmlformats.org/officeDocument/2006/relationships/image" Target="../media/image808.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10.jpg"/><Relationship Id="rId4" Type="http://schemas.openxmlformats.org/officeDocument/2006/relationships/image" Target="../media/image809.png"/></Relationships>
</file>

<file path=ppt/slides/_rels/slide553.xml.rels><?xml version="1.0" encoding="UTF-8" standalone="yes"?>
<Relationships xmlns="http://schemas.openxmlformats.org/package/2006/relationships"><Relationship Id="rId3" Type="http://schemas.openxmlformats.org/officeDocument/2006/relationships/hyperlink" Target="http://www.giornaleradiosociale.it/notizie/festival-della-cultura-creativa/"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11.jpg"/></Relationships>
</file>

<file path=ppt/slides/_rels/slide554.xml.rels><?xml version="1.0" encoding="UTF-8" standalone="yes"?>
<Relationships xmlns="http://schemas.openxmlformats.org/package/2006/relationships"><Relationship Id="rId3" Type="http://schemas.openxmlformats.org/officeDocument/2006/relationships/image" Target="../media/image81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13.png"/></Relationships>
</file>

<file path=ppt/slides/_rels/slide555.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56.xml.rels><?xml version="1.0" encoding="UTF-8" standalone="yes"?>
<Relationships xmlns="http://schemas.openxmlformats.org/package/2006/relationships"><Relationship Id="rId3" Type="http://schemas.openxmlformats.org/officeDocument/2006/relationships/image" Target="../media/image81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15.jpg"/><Relationship Id="rId4" Type="http://schemas.openxmlformats.org/officeDocument/2006/relationships/hyperlink" Target="http://www.festivalculturacreativa.it/category/eventi-2015/" TargetMode="External"/></Relationships>
</file>

<file path=ppt/slides/_rels/slide557.xml.rels><?xml version="1.0" encoding="UTF-8" standalone="yes"?>
<Relationships xmlns="http://schemas.openxmlformats.org/package/2006/relationships"><Relationship Id="rId3" Type="http://schemas.openxmlformats.org/officeDocument/2006/relationships/image" Target="../media/image816.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17.png"/></Relationships>
</file>

<file path=ppt/slides/_rels/slide558.xml.rels><?xml version="1.0" encoding="UTF-8" standalone="yes"?>
<Relationships xmlns="http://schemas.openxmlformats.org/package/2006/relationships"><Relationship Id="rId3" Type="http://schemas.openxmlformats.org/officeDocument/2006/relationships/image" Target="../media/image81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19.jpg"/></Relationships>
</file>

<file path=ppt/slides/_rels/slide559.xml.rels><?xml version="1.0" encoding="UTF-8" standalone="yes"?>
<Relationships xmlns="http://schemas.openxmlformats.org/package/2006/relationships"><Relationship Id="rId3" Type="http://schemas.openxmlformats.org/officeDocument/2006/relationships/image" Target="../media/image82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21.jp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60.jpg"/><Relationship Id="rId4" Type="http://schemas.openxmlformats.org/officeDocument/2006/relationships/image" Target="../media/image59.jpg"/></Relationships>
</file>

<file path=ppt/slides/_rels/slide56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61.xml.rels><?xml version="1.0" encoding="UTF-8" standalone="yes"?>
<Relationships xmlns="http://schemas.openxmlformats.org/package/2006/relationships"><Relationship Id="rId3" Type="http://schemas.openxmlformats.org/officeDocument/2006/relationships/image" Target="../media/image82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23.jpg"/></Relationships>
</file>

<file path=ppt/slides/_rels/slide562.xml.rels><?xml version="1.0" encoding="UTF-8" standalone="yes"?>
<Relationships xmlns="http://schemas.openxmlformats.org/package/2006/relationships"><Relationship Id="rId3" Type="http://schemas.openxmlformats.org/officeDocument/2006/relationships/image" Target="../media/image824.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25.jpg"/><Relationship Id="rId4" Type="http://schemas.openxmlformats.org/officeDocument/2006/relationships/hyperlink" Target="http://www.strettoweb.com/author/giulia-galletta/" TargetMode="External"/></Relationships>
</file>

<file path=ppt/slides/_rels/slide5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64.xml.rels><?xml version="1.0" encoding="UTF-8" standalone="yes"?>
<Relationships xmlns="http://schemas.openxmlformats.org/package/2006/relationships"><Relationship Id="rId3" Type="http://schemas.openxmlformats.org/officeDocument/2006/relationships/image" Target="../media/image826.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27.jpg"/></Relationships>
</file>

<file path=ppt/slides/_rels/slide565.xml.rels><?xml version="1.0" encoding="UTF-8" standalone="yes"?>
<Relationships xmlns="http://schemas.openxmlformats.org/package/2006/relationships"><Relationship Id="rId3" Type="http://schemas.openxmlformats.org/officeDocument/2006/relationships/image" Target="../media/image79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28.png"/></Relationships>
</file>

<file path=ppt/slides/_rels/slide56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67.xml.rels><?xml version="1.0" encoding="UTF-8" standalone="yes"?>
<Relationships xmlns="http://schemas.openxmlformats.org/package/2006/relationships"><Relationship Id="rId3" Type="http://schemas.openxmlformats.org/officeDocument/2006/relationships/hyperlink" Target="http://www.corrieredelsud.it/nsite/informazione-regionale/calabria/reggio-calabria.html"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43.jpg"/></Relationships>
</file>

<file path=ppt/slides/_rels/slide568.xml.rels><?xml version="1.0" encoding="UTF-8" standalone="yes"?>
<Relationships xmlns="http://schemas.openxmlformats.org/package/2006/relationships"><Relationship Id="rId3" Type="http://schemas.openxmlformats.org/officeDocument/2006/relationships/image" Target="../media/image82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30.jpg"/></Relationships>
</file>

<file path=ppt/slides/_rels/slide569.xml.rels><?xml version="1.0" encoding="UTF-8" standalone="yes"?>
<Relationships xmlns="http://schemas.openxmlformats.org/package/2006/relationships"><Relationship Id="rId8" Type="http://schemas.openxmlformats.org/officeDocument/2006/relationships/hyperlink" Target="http://www.festivalculturacreativa.it/2015/02/18/roma-associazione-bancaria-italiana-10/" TargetMode="External"/><Relationship Id="rId3" Type="http://schemas.openxmlformats.org/officeDocument/2006/relationships/hyperlink" Target="mailto:info@urbanexperience.it" TargetMode="External"/><Relationship Id="rId7" Type="http://schemas.openxmlformats.org/officeDocument/2006/relationships/hyperlink" Target="http://www.festivalculturacreativa.it/partecipa/"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mailto:festival@abi.it" TargetMode="External"/><Relationship Id="rId5" Type="http://schemas.openxmlformats.org/officeDocument/2006/relationships/hyperlink" Target="http://www.festivalculturacreativa.it/2015/02/18/roma-associazione-bancaria-italiana-9/" TargetMode="External"/><Relationship Id="rId4" Type="http://schemas.openxmlformats.org/officeDocument/2006/relationships/hyperlink" Target="http://www.urbanexperience.i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64.jpg"/><Relationship Id="rId4" Type="http://schemas.openxmlformats.org/officeDocument/2006/relationships/image" Target="../media/image63.jpg"/></Relationships>
</file>

<file path=ppt/slides/_rels/slide570.xml.rels><?xml version="1.0" encoding="UTF-8" standalone="yes"?>
<Relationships xmlns="http://schemas.openxmlformats.org/package/2006/relationships"><Relationship Id="rId3" Type="http://schemas.openxmlformats.org/officeDocument/2006/relationships/hyperlink" Target="mailto:bnleventiistituzionali@bnlmail.com"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festivalculturacreativa.it/2015/02/19/roma-unicredit/" TargetMode="External"/><Relationship Id="rId5" Type="http://schemas.openxmlformats.org/officeDocument/2006/relationships/hyperlink" Target="mailto:givingeventsartmgmt@unicredit.eu" TargetMode="External"/><Relationship Id="rId4" Type="http://schemas.openxmlformats.org/officeDocument/2006/relationships/hyperlink" Target="http://www.festivalculturacreativa.it/2015/02/15/roma-bnl-gruppo-bnp-paribas-2/" TargetMode="External"/></Relationships>
</file>

<file path=ppt/slides/_rels/slide571.xml.rels><?xml version="1.0" encoding="UTF-8" standalone="yes"?>
<Relationships xmlns="http://schemas.openxmlformats.org/package/2006/relationships"><Relationship Id="rId3" Type="http://schemas.openxmlformats.org/officeDocument/2006/relationships/hyperlink" Target="http://www.caiazzorinasce.net/2015/03/matesepedia-il-festival-della-cultura.html"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833.jpg"/><Relationship Id="rId5" Type="http://schemas.openxmlformats.org/officeDocument/2006/relationships/image" Target="../media/image832.jpg"/><Relationship Id="rId4" Type="http://schemas.openxmlformats.org/officeDocument/2006/relationships/image" Target="../media/image831.jpg"/></Relationships>
</file>

<file path=ppt/slides/_rels/slide572.xml.rels><?xml version="1.0" encoding="UTF-8" standalone="yes"?>
<Relationships xmlns="http://schemas.openxmlformats.org/package/2006/relationships"><Relationship Id="rId3" Type="http://schemas.openxmlformats.org/officeDocument/2006/relationships/hyperlink" Target="http://www.claudiovisentin.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35.jpg"/><Relationship Id="rId4" Type="http://schemas.openxmlformats.org/officeDocument/2006/relationships/image" Target="../media/image834.jpg"/></Relationships>
</file>

<file path=ppt/slides/_rels/slide57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74.xml.rels><?xml version="1.0" encoding="UTF-8" standalone="yes"?>
<Relationships xmlns="http://schemas.openxmlformats.org/package/2006/relationships"><Relationship Id="rId3" Type="http://schemas.openxmlformats.org/officeDocument/2006/relationships/image" Target="../media/image836.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37.png"/></Relationships>
</file>

<file path=ppt/slides/_rels/slide575.xml.rels><?xml version="1.0" encoding="UTF-8" standalone="yes"?>
<Relationships xmlns="http://schemas.openxmlformats.org/package/2006/relationships"><Relationship Id="rId3" Type="http://schemas.openxmlformats.org/officeDocument/2006/relationships/image" Target="../media/image838.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7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77.xml.rels><?xml version="1.0" encoding="UTF-8" standalone="yes"?>
<Relationships xmlns="http://schemas.openxmlformats.org/package/2006/relationships"><Relationship Id="rId3" Type="http://schemas.openxmlformats.org/officeDocument/2006/relationships/image" Target="../media/image839.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41.jpg"/><Relationship Id="rId4" Type="http://schemas.openxmlformats.org/officeDocument/2006/relationships/image" Target="../media/image840.jpg"/></Relationships>
</file>

<file path=ppt/slides/_rels/slide578.xml.rels><?xml version="1.0" encoding="UTF-8" standalone="yes"?>
<Relationships xmlns="http://schemas.openxmlformats.org/package/2006/relationships"><Relationship Id="rId3" Type="http://schemas.openxmlformats.org/officeDocument/2006/relationships/image" Target="../media/image842.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79.xml.rels><?xml version="1.0" encoding="UTF-8" standalone="yes"?>
<Relationships xmlns="http://schemas.openxmlformats.org/package/2006/relationships"><Relationship Id="rId3" Type="http://schemas.openxmlformats.org/officeDocument/2006/relationships/image" Target="../media/image84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44.png"/></Relationships>
</file>

<file path=ppt/slides/_rels/slide5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7.jpg"/><Relationship Id="rId3" Type="http://schemas.openxmlformats.org/officeDocument/2006/relationships/image" Target="../media/image66.jpg"/><Relationship Id="rId7" Type="http://schemas.openxmlformats.org/officeDocument/2006/relationships/image" Target="../media/image70.png"/><Relationship Id="rId12" Type="http://schemas.openxmlformats.org/officeDocument/2006/relationships/image" Target="../media/image75.jpg"/><Relationship Id="rId2" Type="http://schemas.openxmlformats.org/officeDocument/2006/relationships/image" Target="../media/image65.jpg"/><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74.jpg"/><Relationship Id="rId5" Type="http://schemas.openxmlformats.org/officeDocument/2006/relationships/image" Target="../media/image68.jpg"/><Relationship Id="rId10" Type="http://schemas.openxmlformats.org/officeDocument/2006/relationships/image" Target="../media/image73.png"/><Relationship Id="rId4" Type="http://schemas.openxmlformats.org/officeDocument/2006/relationships/image" Target="../media/image67.jpg"/><Relationship Id="rId9" Type="http://schemas.openxmlformats.org/officeDocument/2006/relationships/image" Target="../media/image72.png"/></Relationships>
</file>

<file path=ppt/slides/_rels/slide580.xml.rels><?xml version="1.0" encoding="UTF-8" standalone="yes"?>
<Relationships xmlns="http://schemas.openxmlformats.org/package/2006/relationships"><Relationship Id="rId3" Type="http://schemas.openxmlformats.org/officeDocument/2006/relationships/hyperlink" Target="http://www.corrieredelsud.it/nsite/informazione-regionale/calabria/reggio-calabria.html" TargetMode="External"/><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45.jpg"/></Relationships>
</file>

<file path=ppt/slides/_rels/slide581.xml.rels><?xml version="1.0" encoding="UTF-8" standalone="yes"?>
<Relationships xmlns="http://schemas.openxmlformats.org/package/2006/relationships"><Relationship Id="rId3" Type="http://schemas.openxmlformats.org/officeDocument/2006/relationships/image" Target="../media/image846.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48.jpg"/><Relationship Id="rId4" Type="http://schemas.openxmlformats.org/officeDocument/2006/relationships/image" Target="../media/image847.png"/></Relationships>
</file>

<file path=ppt/slides/_rels/slide582.xml.rels><?xml version="1.0" encoding="UTF-8" standalone="yes"?>
<Relationships xmlns="http://schemas.openxmlformats.org/package/2006/relationships"><Relationship Id="rId3" Type="http://schemas.openxmlformats.org/officeDocument/2006/relationships/image" Target="../media/image849.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8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84.xml.rels><?xml version="1.0" encoding="UTF-8" standalone="yes"?>
<Relationships xmlns="http://schemas.openxmlformats.org/package/2006/relationships"><Relationship Id="rId3" Type="http://schemas.openxmlformats.org/officeDocument/2006/relationships/image" Target="../media/image850.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51.jpg"/><Relationship Id="rId4" Type="http://schemas.openxmlformats.org/officeDocument/2006/relationships/hyperlink" Target="mailto:bottega@istitutodeglinnocenti.it" TargetMode="External"/></Relationships>
</file>

<file path=ppt/slides/_rels/slide585.xml.rels><?xml version="1.0" encoding="UTF-8" standalone="yes"?>
<Relationships xmlns="http://schemas.openxmlformats.org/package/2006/relationships"><Relationship Id="rId3" Type="http://schemas.openxmlformats.org/officeDocument/2006/relationships/image" Target="../media/image85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53.jpg"/></Relationships>
</file>

<file path=ppt/slides/_rels/slide586.xml.rels><?xml version="1.0" encoding="UTF-8" standalone="yes"?>
<Relationships xmlns="http://schemas.openxmlformats.org/package/2006/relationships"><Relationship Id="rId3" Type="http://schemas.openxmlformats.org/officeDocument/2006/relationships/hyperlink" Target="http://www.italianews24.net/category/cultura/"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855.jpg"/><Relationship Id="rId5" Type="http://schemas.openxmlformats.org/officeDocument/2006/relationships/image" Target="../media/image854.jpg"/><Relationship Id="rId4" Type="http://schemas.openxmlformats.org/officeDocument/2006/relationships/hyperlink" Target="http://www.italianews24.net/category/in-primo-piano/" TargetMode="External"/></Relationships>
</file>

<file path=ppt/slides/_rels/slide587.xml.rels><?xml version="1.0" encoding="UTF-8" standalone="yes"?>
<Relationships xmlns="http://schemas.openxmlformats.org/package/2006/relationships"><Relationship Id="rId3" Type="http://schemas.openxmlformats.org/officeDocument/2006/relationships/hyperlink" Target="http://www.claudiovisentin.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88.xml.rels><?xml version="1.0" encoding="UTF-8" standalone="yes"?>
<Relationships xmlns="http://schemas.openxmlformats.org/package/2006/relationships"><Relationship Id="rId3" Type="http://schemas.openxmlformats.org/officeDocument/2006/relationships/hyperlink" Target="mailto:bibliotecacivica.ragazzi@comune.verona.it" TargetMode="External"/><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56.jpg"/><Relationship Id="rId4" Type="http://schemas.openxmlformats.org/officeDocument/2006/relationships/hyperlink" Target="mailto:givingeventsartmgmt@unicredit.eu" TargetMode="External"/></Relationships>
</file>

<file path=ppt/slides/_rels/slide589.xml.rels><?xml version="1.0" encoding="UTF-8" standalone="yes"?>
<Relationships xmlns="http://schemas.openxmlformats.org/package/2006/relationships"><Relationship Id="rId3" Type="http://schemas.openxmlformats.org/officeDocument/2006/relationships/image" Target="../media/image857.jpg"/><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www.lavalledeitempli.net/author/admin/" TargetMode="External"/><Relationship Id="rId5" Type="http://schemas.openxmlformats.org/officeDocument/2006/relationships/hyperlink" Target="http://www.lavalledeitempli.net/category/notizie-brevi/" TargetMode="External"/><Relationship Id="rId4" Type="http://schemas.openxmlformats.org/officeDocument/2006/relationships/image" Target="../media/image858.png"/></Relationships>
</file>

<file path=ppt/slides/_rels/slide5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75.jpg"/><Relationship Id="rId4" Type="http://schemas.openxmlformats.org/officeDocument/2006/relationships/image" Target="../media/image78.jpg"/></Relationships>
</file>

<file path=ppt/slides/_rels/slide590.xml.rels><?xml version="1.0" encoding="UTF-8" standalone="yes"?>
<Relationships xmlns="http://schemas.openxmlformats.org/package/2006/relationships"><Relationship Id="rId3" Type="http://schemas.openxmlformats.org/officeDocument/2006/relationships/image" Target="../media/image85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60.png"/></Relationships>
</file>

<file path=ppt/slides/_rels/slide59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92.xml.rels><?xml version="1.0" encoding="UTF-8" standalone="yes"?>
<Relationships xmlns="http://schemas.openxmlformats.org/package/2006/relationships"><Relationship Id="rId3" Type="http://schemas.openxmlformats.org/officeDocument/2006/relationships/image" Target="../media/image86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62.jpg"/></Relationships>
</file>

<file path=ppt/slides/_rels/slide59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94.xml.rels><?xml version="1.0" encoding="UTF-8" standalone="yes"?>
<Relationships xmlns="http://schemas.openxmlformats.org/package/2006/relationships"><Relationship Id="rId3" Type="http://schemas.openxmlformats.org/officeDocument/2006/relationships/image" Target="../media/image86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64.jpg"/></Relationships>
</file>

<file path=ppt/slides/_rels/slide59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96.xml.rels><?xml version="1.0" encoding="UTF-8" standalone="yes"?>
<Relationships xmlns="http://schemas.openxmlformats.org/package/2006/relationships"><Relationship Id="rId3" Type="http://schemas.openxmlformats.org/officeDocument/2006/relationships/hyperlink" Target="http://www.claudiovisentin.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97.xml.rels><?xml version="1.0" encoding="UTF-8" standalone="yes"?>
<Relationships xmlns="http://schemas.openxmlformats.org/package/2006/relationships"><Relationship Id="rId3" Type="http://schemas.openxmlformats.org/officeDocument/2006/relationships/image" Target="../media/image865.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98.xml.rels><?xml version="1.0" encoding="UTF-8" standalone="yes"?>
<Relationships xmlns="http://schemas.openxmlformats.org/package/2006/relationships"><Relationship Id="rId3" Type="http://schemas.openxmlformats.org/officeDocument/2006/relationships/image" Target="../media/image866.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99.xml.rels><?xml version="1.0" encoding="UTF-8" standalone="yes"?>
<Relationships xmlns="http://schemas.openxmlformats.org/package/2006/relationships"><Relationship Id="rId3" Type="http://schemas.openxmlformats.org/officeDocument/2006/relationships/image" Target="../media/image867.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69.jpg"/><Relationship Id="rId4" Type="http://schemas.openxmlformats.org/officeDocument/2006/relationships/image" Target="../media/image86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7.jpg"/><Relationship Id="rId2" Type="http://schemas.openxmlformats.org/officeDocument/2006/relationships/image" Target="../media/image79.jpg"/><Relationship Id="rId1" Type="http://schemas.openxmlformats.org/officeDocument/2006/relationships/slideLayout" Target="../slideLayouts/slideLayout5.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png"/></Relationships>
</file>

<file path=ppt/slides/_rels/slide600.xml.rels><?xml version="1.0" encoding="UTF-8" standalone="yes"?>
<Relationships xmlns="http://schemas.openxmlformats.org/package/2006/relationships"><Relationship Id="rId3" Type="http://schemas.openxmlformats.org/officeDocument/2006/relationships/image" Target="../media/image870.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01.xml.rels><?xml version="1.0" encoding="UTF-8" standalone="yes"?>
<Relationships xmlns="http://schemas.openxmlformats.org/package/2006/relationships"><Relationship Id="rId3" Type="http://schemas.openxmlformats.org/officeDocument/2006/relationships/image" Target="../media/image87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72.jpg"/></Relationships>
</file>

<file path=ppt/slides/_rels/slide602.xml.rels><?xml version="1.0" encoding="UTF-8" standalone="yes"?>
<Relationships xmlns="http://schemas.openxmlformats.org/package/2006/relationships"><Relationship Id="rId3" Type="http://schemas.openxmlformats.org/officeDocument/2006/relationships/image" Target="../media/image873.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74.jpg"/></Relationships>
</file>

<file path=ppt/slides/_rels/slide60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04.xml.rels><?xml version="1.0" encoding="UTF-8" standalone="yes"?>
<Relationships xmlns="http://schemas.openxmlformats.org/package/2006/relationships"><Relationship Id="rId3" Type="http://schemas.openxmlformats.org/officeDocument/2006/relationships/image" Target="../media/image875.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76.jpg"/></Relationships>
</file>

<file path=ppt/slides/_rels/slide605.xml.rels><?xml version="1.0" encoding="UTF-8" standalone="yes"?>
<Relationships xmlns="http://schemas.openxmlformats.org/package/2006/relationships"><Relationship Id="rId3" Type="http://schemas.openxmlformats.org/officeDocument/2006/relationships/image" Target="../media/image877.pn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879.jpg"/><Relationship Id="rId4" Type="http://schemas.openxmlformats.org/officeDocument/2006/relationships/image" Target="../media/image878.jpg"/></Relationships>
</file>

<file path=ppt/slides/_rels/slide606.xml.rels><?xml version="1.0" encoding="UTF-8" standalone="yes"?>
<Relationships xmlns="http://schemas.openxmlformats.org/package/2006/relationships"><Relationship Id="rId3" Type="http://schemas.openxmlformats.org/officeDocument/2006/relationships/image" Target="../media/image64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80.jpg"/></Relationships>
</file>

<file path=ppt/slides/_rels/slide60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08.xml.rels><?xml version="1.0" encoding="UTF-8" standalone="yes"?>
<Relationships xmlns="http://schemas.openxmlformats.org/package/2006/relationships"><Relationship Id="rId3" Type="http://schemas.openxmlformats.org/officeDocument/2006/relationships/image" Target="../media/image88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82.jpg"/></Relationships>
</file>

<file path=ppt/slides/_rels/slide609.xml.rels><?xml version="1.0" encoding="UTF-8" standalone="yes"?>
<Relationships xmlns="http://schemas.openxmlformats.org/package/2006/relationships"><Relationship Id="rId3" Type="http://schemas.openxmlformats.org/officeDocument/2006/relationships/image" Target="../media/image883.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image" Target="../media/image84.jpg"/><Relationship Id="rId1" Type="http://schemas.openxmlformats.org/officeDocument/2006/relationships/slideLayout" Target="../slideLayouts/slideLayout5.xml"/><Relationship Id="rId6" Type="http://schemas.openxmlformats.org/officeDocument/2006/relationships/image" Target="../media/image88.jpg"/><Relationship Id="rId5" Type="http://schemas.openxmlformats.org/officeDocument/2006/relationships/image" Target="../media/image87.png"/><Relationship Id="rId10" Type="http://schemas.openxmlformats.org/officeDocument/2006/relationships/image" Target="../media/image17.jpg"/><Relationship Id="rId4" Type="http://schemas.openxmlformats.org/officeDocument/2006/relationships/image" Target="../media/image86.jpg"/><Relationship Id="rId9" Type="http://schemas.openxmlformats.org/officeDocument/2006/relationships/image" Target="../media/image91.jpg"/></Relationships>
</file>

<file path=ppt/slides/_rels/slide610.xml.rels><?xml version="1.0" encoding="UTF-8" standalone="yes"?>
<Relationships xmlns="http://schemas.openxmlformats.org/package/2006/relationships"><Relationship Id="rId3" Type="http://schemas.openxmlformats.org/officeDocument/2006/relationships/image" Target="../media/image884.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625.png"/></Relationships>
</file>

<file path=ppt/slides/_rels/slide611.xml.rels><?xml version="1.0" encoding="UTF-8" standalone="yes"?>
<Relationships xmlns="http://schemas.openxmlformats.org/package/2006/relationships"><Relationship Id="rId3" Type="http://schemas.openxmlformats.org/officeDocument/2006/relationships/hyperlink" Target="http://www.clarusonline.it/category/arte-e-cultura/"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887.jpg"/><Relationship Id="rId5" Type="http://schemas.openxmlformats.org/officeDocument/2006/relationships/image" Target="../media/image886.png"/><Relationship Id="rId4" Type="http://schemas.openxmlformats.org/officeDocument/2006/relationships/image" Target="../media/image885.jpg"/></Relationships>
</file>

<file path=ppt/slides/_rels/slide612.xml.rels><?xml version="1.0" encoding="UTF-8" standalone="yes"?>
<Relationships xmlns="http://schemas.openxmlformats.org/package/2006/relationships"><Relationship Id="rId3" Type="http://schemas.openxmlformats.org/officeDocument/2006/relationships/hyperlink" Target="http://www.claudiovisentin.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13.xml.rels><?xml version="1.0" encoding="UTF-8" standalone="yes"?>
<Relationships xmlns="http://schemas.openxmlformats.org/package/2006/relationships"><Relationship Id="rId3" Type="http://schemas.openxmlformats.org/officeDocument/2006/relationships/hyperlink" Target="http://gazzettadimodena.gelocal.it/tempo-libero/struttura/forum_guido_monzani-401.html"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888.jpg"/><Relationship Id="rId5" Type="http://schemas.openxmlformats.org/officeDocument/2006/relationships/image" Target="../media/image752.png"/><Relationship Id="rId4" Type="http://schemas.openxmlformats.org/officeDocument/2006/relationships/hyperlink" Target="http://gazzettadimodena.gelocal.it/tempo-libero/teatro/evento/festival_della_cultura_creativa-41712.html#map" TargetMode="External"/></Relationships>
</file>

<file path=ppt/slides/_rels/slide614.xml.rels><?xml version="1.0" encoding="UTF-8" standalone="yes"?>
<Relationships xmlns="http://schemas.openxmlformats.org/package/2006/relationships"><Relationship Id="rId3" Type="http://schemas.openxmlformats.org/officeDocument/2006/relationships/image" Target="../media/image88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90.jpg"/></Relationships>
</file>

<file path=ppt/slides/_rels/slide6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16.xml.rels><?xml version="1.0" encoding="UTF-8" standalone="yes"?>
<Relationships xmlns="http://schemas.openxmlformats.org/package/2006/relationships"><Relationship Id="rId3" Type="http://schemas.openxmlformats.org/officeDocument/2006/relationships/image" Target="../media/image89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92.jpg"/></Relationships>
</file>

<file path=ppt/slides/_rels/slide6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18.xml.rels><?xml version="1.0" encoding="UTF-8" standalone="yes"?>
<Relationships xmlns="http://schemas.openxmlformats.org/package/2006/relationships"><Relationship Id="rId3" Type="http://schemas.openxmlformats.org/officeDocument/2006/relationships/image" Target="../media/image89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94.jpg"/></Relationships>
</file>

<file path=ppt/slides/_rels/slide6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20.xml.rels><?xml version="1.0" encoding="UTF-8" standalone="yes"?>
<Relationships xmlns="http://schemas.openxmlformats.org/package/2006/relationships"><Relationship Id="rId3" Type="http://schemas.openxmlformats.org/officeDocument/2006/relationships/hyperlink" Target="http://www.clarusonline.it/category/arte-e-cultura/" TargetMode="External"/><Relationship Id="rId2"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image" Target="../media/image887.jpg"/><Relationship Id="rId5" Type="http://schemas.openxmlformats.org/officeDocument/2006/relationships/image" Target="../media/image886.png"/><Relationship Id="rId4" Type="http://schemas.openxmlformats.org/officeDocument/2006/relationships/image" Target="../media/image895.png"/></Relationships>
</file>

<file path=ppt/slides/_rels/slide621.xml.rels><?xml version="1.0" encoding="UTF-8" standalone="yes"?>
<Relationships xmlns="http://schemas.openxmlformats.org/package/2006/relationships"><Relationship Id="rId3" Type="http://schemas.openxmlformats.org/officeDocument/2006/relationships/hyperlink" Target="http://www.claudiovisentin.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22.xml.rels><?xml version="1.0" encoding="UTF-8" standalone="yes"?>
<Relationships xmlns="http://schemas.openxmlformats.org/package/2006/relationships"><Relationship Id="rId3" Type="http://schemas.openxmlformats.org/officeDocument/2006/relationships/image" Target="../media/image896.pn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97.jpg"/></Relationships>
</file>

<file path=ppt/slides/_rels/slide623.xml.rels><?xml version="1.0" encoding="UTF-8" standalone="yes"?>
<Relationships xmlns="http://schemas.openxmlformats.org/package/2006/relationships"><Relationship Id="rId3" Type="http://schemas.openxmlformats.org/officeDocument/2006/relationships/image" Target="../media/image89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80.jpg"/></Relationships>
</file>

<file path=ppt/slides/_rels/slide6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25.xml.rels><?xml version="1.0" encoding="UTF-8" standalone="yes"?>
<Relationships xmlns="http://schemas.openxmlformats.org/package/2006/relationships"><Relationship Id="rId3" Type="http://schemas.openxmlformats.org/officeDocument/2006/relationships/image" Target="../media/image899.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900.jpg"/></Relationships>
</file>

<file path=ppt/slides/_rels/slide6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27.xml.rels><?xml version="1.0" encoding="UTF-8" standalone="yes"?>
<Relationships xmlns="http://schemas.openxmlformats.org/package/2006/relationships"><Relationship Id="rId3" Type="http://schemas.openxmlformats.org/officeDocument/2006/relationships/image" Target="../media/image90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902.jpg"/></Relationships>
</file>

<file path=ppt/slides/_rels/slide628.xml.rels><?xml version="1.0" encoding="UTF-8" standalone="yes"?>
<Relationships xmlns="http://schemas.openxmlformats.org/package/2006/relationships"><Relationship Id="rId3" Type="http://schemas.openxmlformats.org/officeDocument/2006/relationships/image" Target="../media/image90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59.jpg"/></Relationships>
</file>

<file path=ppt/slides/_rels/slide6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30.xml.rels><?xml version="1.0" encoding="UTF-8" standalone="yes"?>
<Relationships xmlns="http://schemas.openxmlformats.org/package/2006/relationships"><Relationship Id="rId3" Type="http://schemas.openxmlformats.org/officeDocument/2006/relationships/image" Target="../media/image904.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905.jpg"/></Relationships>
</file>

<file path=ppt/slides/_rels/slide6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32.xml.rels><?xml version="1.0" encoding="UTF-8" standalone="yes"?>
<Relationships xmlns="http://schemas.openxmlformats.org/package/2006/relationships"><Relationship Id="rId3" Type="http://schemas.openxmlformats.org/officeDocument/2006/relationships/image" Target="../media/image906.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907.jpg"/></Relationships>
</file>

<file path=ppt/slides/_rels/slide6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34.xml.rels><?xml version="1.0" encoding="UTF-8" standalone="yes"?>
<Relationships xmlns="http://schemas.openxmlformats.org/package/2006/relationships"><Relationship Id="rId3" Type="http://schemas.openxmlformats.org/officeDocument/2006/relationships/image" Target="../media/image908.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909.jpg"/></Relationships>
</file>

<file path=ppt/slides/_rels/slide6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36.xml.rels><?xml version="1.0" encoding="UTF-8" standalone="yes"?>
<Relationships xmlns="http://schemas.openxmlformats.org/package/2006/relationships"><Relationship Id="rId3" Type="http://schemas.openxmlformats.org/officeDocument/2006/relationships/image" Target="../media/image910.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911.jpg"/></Relationships>
</file>

<file path=ppt/slides/_rels/slide637.xml.rels><?xml version="1.0" encoding="UTF-8" standalone="yes"?>
<Relationships xmlns="http://schemas.openxmlformats.org/package/2006/relationships"><Relationship Id="rId3" Type="http://schemas.openxmlformats.org/officeDocument/2006/relationships/image" Target="../media/image91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882.jpg"/></Relationships>
</file>

<file path=ppt/slides/_rels/slide638.xml.rels><?xml version="1.0" encoding="UTF-8" standalone="yes"?>
<Relationships xmlns="http://schemas.openxmlformats.org/package/2006/relationships"><Relationship Id="rId3" Type="http://schemas.openxmlformats.org/officeDocument/2006/relationships/image" Target="../media/image883.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39.xml.rels><?xml version="1.0" encoding="UTF-8" standalone="yes"?>
<Relationships xmlns="http://schemas.openxmlformats.org/package/2006/relationships"><Relationship Id="rId3" Type="http://schemas.openxmlformats.org/officeDocument/2006/relationships/image" Target="../media/image913.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914.jpg"/></Relationships>
</file>

<file path=ppt/slides/_rels/slide64.xml.rels><?xml version="1.0" encoding="UTF-8" standalone="yes"?>
<Relationships xmlns="http://schemas.openxmlformats.org/package/2006/relationships"><Relationship Id="rId3" Type="http://schemas.openxmlformats.org/officeDocument/2006/relationships/hyperlink" Target="http://www.festivalculturacreativa.it/"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40.xml.rels><?xml version="1.0" encoding="UTF-8" standalone="yes"?>
<Relationships xmlns="http://schemas.openxmlformats.org/package/2006/relationships"><Relationship Id="rId3" Type="http://schemas.openxmlformats.org/officeDocument/2006/relationships/image" Target="../media/image915.jpg"/><Relationship Id="rId2" Type="http://schemas.openxmlformats.org/officeDocument/2006/relationships/image" Target="../media/image11.jpg"/><Relationship Id="rId1" Type="http://schemas.openxmlformats.org/officeDocument/2006/relationships/slideLayout" Target="../slideLayouts/slideLayout5.xml"/><Relationship Id="rId5" Type="http://schemas.openxmlformats.org/officeDocument/2006/relationships/image" Target="../media/image917.jpg"/><Relationship Id="rId4" Type="http://schemas.openxmlformats.org/officeDocument/2006/relationships/image" Target="../media/image916.png"/></Relationships>
</file>

<file path=ppt/slides/_rels/slide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jpg"/><Relationship Id="rId7" Type="http://schemas.openxmlformats.org/officeDocument/2006/relationships/image" Target="../media/image98.png"/><Relationship Id="rId2" Type="http://schemas.openxmlformats.org/officeDocument/2006/relationships/image" Target="../media/image93.jpg"/><Relationship Id="rId1" Type="http://schemas.openxmlformats.org/officeDocument/2006/relationships/slideLayout" Target="../slideLayouts/slideLayout5.xml"/><Relationship Id="rId6" Type="http://schemas.openxmlformats.org/officeDocument/2006/relationships/image" Target="../media/image97.png"/><Relationship Id="rId11" Type="http://schemas.openxmlformats.org/officeDocument/2006/relationships/image" Target="../media/image17.jpg"/><Relationship Id="rId5" Type="http://schemas.openxmlformats.org/officeDocument/2006/relationships/image" Target="../media/image96.png"/><Relationship Id="rId10" Type="http://schemas.openxmlformats.org/officeDocument/2006/relationships/image" Target="../media/image101.jpg"/><Relationship Id="rId4" Type="http://schemas.openxmlformats.org/officeDocument/2006/relationships/image" Target="../media/image95.png"/><Relationship Id="rId9" Type="http://schemas.openxmlformats.org/officeDocument/2006/relationships/image" Target="../media/image100.jp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35.jpg"/><Relationship Id="rId4" Type="http://schemas.openxmlformats.org/officeDocument/2006/relationships/image" Target="../media/image104.jpg"/></Relationships>
</file>

<file path=ppt/slides/_rels/slide6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7.jpg"/><Relationship Id="rId2" Type="http://schemas.openxmlformats.org/officeDocument/2006/relationships/image" Target="../media/image105.jpg"/><Relationship Id="rId1" Type="http://schemas.openxmlformats.org/officeDocument/2006/relationships/slideLayout" Target="../slideLayouts/slideLayout5.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7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11.jpg"/><Relationship Id="rId7" Type="http://schemas.openxmlformats.org/officeDocument/2006/relationships/image" Target="../media/image115.jpg"/><Relationship Id="rId2" Type="http://schemas.openxmlformats.org/officeDocument/2006/relationships/image" Target="../media/image110.jpg"/><Relationship Id="rId1" Type="http://schemas.openxmlformats.org/officeDocument/2006/relationships/slideLayout" Target="../slideLayouts/slideLayout5.xml"/><Relationship Id="rId6" Type="http://schemas.openxmlformats.org/officeDocument/2006/relationships/image" Target="../media/image114.jpg"/><Relationship Id="rId5" Type="http://schemas.openxmlformats.org/officeDocument/2006/relationships/image" Target="../media/image113.png"/><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6.jp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20.jpg"/><Relationship Id="rId4" Type="http://schemas.openxmlformats.org/officeDocument/2006/relationships/image" Target="../media/image119.jpg"/></Relationships>
</file>

<file path=ppt/slides/_rels/slide7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24.jpg"/><Relationship Id="rId4" Type="http://schemas.openxmlformats.org/officeDocument/2006/relationships/image" Target="../media/image123.jpg"/></Relationships>
</file>

<file path=ppt/slides/_rels/slide76.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26.jpg"/><Relationship Id="rId7" Type="http://schemas.openxmlformats.org/officeDocument/2006/relationships/image" Target="../media/image130.jpg"/><Relationship Id="rId2" Type="http://schemas.openxmlformats.org/officeDocument/2006/relationships/image" Target="../media/image125.jpg"/><Relationship Id="rId1" Type="http://schemas.openxmlformats.org/officeDocument/2006/relationships/slideLayout" Target="../slideLayouts/slideLayout5.xml"/><Relationship Id="rId6" Type="http://schemas.openxmlformats.org/officeDocument/2006/relationships/image" Target="../media/image129.jpg"/><Relationship Id="rId5" Type="http://schemas.openxmlformats.org/officeDocument/2006/relationships/image" Target="../media/image128.png"/><Relationship Id="rId4" Type="http://schemas.openxmlformats.org/officeDocument/2006/relationships/image" Target="../media/image127.jpg"/><Relationship Id="rId9" Type="http://schemas.openxmlformats.org/officeDocument/2006/relationships/image" Target="../media/image17.jpg"/></Relationships>
</file>

<file path=ppt/slides/_rels/slide7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31.jpg"/><Relationship Id="rId4" Type="http://schemas.openxmlformats.org/officeDocument/2006/relationships/image" Target="../media/image134.jpg"/></Relationships>
</file>

<file path=ppt/slides/_rels/slide7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36.jpg"/><Relationship Id="rId7" Type="http://schemas.openxmlformats.org/officeDocument/2006/relationships/image" Target="../media/image140.jpg"/><Relationship Id="rId2" Type="http://schemas.openxmlformats.org/officeDocument/2006/relationships/image" Target="../media/image135.jpg"/><Relationship Id="rId1" Type="http://schemas.openxmlformats.org/officeDocument/2006/relationships/slideLayout" Target="../slideLayouts/slideLayout5.xml"/><Relationship Id="rId6" Type="http://schemas.openxmlformats.org/officeDocument/2006/relationships/image" Target="../media/image139.jpg"/><Relationship Id="rId5" Type="http://schemas.openxmlformats.org/officeDocument/2006/relationships/image" Target="../media/image138.png"/><Relationship Id="rId4" Type="http://schemas.openxmlformats.org/officeDocument/2006/relationships/image" Target="../media/image137.png"/></Relationships>
</file>

<file path=ppt/slides/_rels/slide7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14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46.jpg"/><Relationship Id="rId4" Type="http://schemas.openxmlformats.org/officeDocument/2006/relationships/image" Target="../media/image145.jpg"/></Relationships>
</file>

<file path=ppt/slides/_rels/slide8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48.png"/><Relationship Id="rId7" Type="http://schemas.openxmlformats.org/officeDocument/2006/relationships/image" Target="../media/image152.jpg"/><Relationship Id="rId2" Type="http://schemas.openxmlformats.org/officeDocument/2006/relationships/image" Target="../media/image147.jpg"/><Relationship Id="rId1" Type="http://schemas.openxmlformats.org/officeDocument/2006/relationships/slideLayout" Target="../slideLayouts/slideLayout5.xml"/><Relationship Id="rId6" Type="http://schemas.openxmlformats.org/officeDocument/2006/relationships/image" Target="../media/image151.jpg"/><Relationship Id="rId5" Type="http://schemas.openxmlformats.org/officeDocument/2006/relationships/image" Target="../media/image150.jpg"/><Relationship Id="rId4" Type="http://schemas.openxmlformats.org/officeDocument/2006/relationships/image" Target="../media/image149.png"/></Relationships>
</file>

<file path=ppt/slides/_rels/slide82.xml.rels><?xml version="1.0" encoding="UTF-8" standalone="yes"?>
<Relationships xmlns="http://schemas.openxmlformats.org/package/2006/relationships"><Relationship Id="rId8" Type="http://schemas.openxmlformats.org/officeDocument/2006/relationships/image" Target="../media/image159.jpg"/><Relationship Id="rId3" Type="http://schemas.openxmlformats.org/officeDocument/2006/relationships/image" Target="../media/image154.jpg"/><Relationship Id="rId7" Type="http://schemas.openxmlformats.org/officeDocument/2006/relationships/image" Target="../media/image158.jpg"/><Relationship Id="rId2" Type="http://schemas.openxmlformats.org/officeDocument/2006/relationships/image" Target="../media/image153.jpg"/><Relationship Id="rId1" Type="http://schemas.openxmlformats.org/officeDocument/2006/relationships/slideLayout" Target="../slideLayouts/slideLayout5.xml"/><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image" Target="../media/image17.jpg"/><Relationship Id="rId4" Type="http://schemas.openxmlformats.org/officeDocument/2006/relationships/image" Target="../media/image155.png"/><Relationship Id="rId9" Type="http://schemas.openxmlformats.org/officeDocument/2006/relationships/image" Target="../media/image35.jpg"/></Relationships>
</file>

<file path=ppt/slides/_rels/slide8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g"/><Relationship Id="rId1" Type="http://schemas.openxmlformats.org/officeDocument/2006/relationships/slideLayout" Target="../slideLayouts/slideLayout5.xml"/><Relationship Id="rId5" Type="http://schemas.openxmlformats.org/officeDocument/2006/relationships/image" Target="../media/image17.jpg"/><Relationship Id="rId4" Type="http://schemas.openxmlformats.org/officeDocument/2006/relationships/image" Target="../media/image162.jpg"/></Relationships>
</file>

<file path=ppt/slides/_rels/slide8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66.jpg"/><Relationship Id="rId4" Type="http://schemas.openxmlformats.org/officeDocument/2006/relationships/image" Target="../media/image165.jpg"/></Relationships>
</file>

<file path=ppt/slides/_rels/slide8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g"/><Relationship Id="rId1" Type="http://schemas.openxmlformats.org/officeDocument/2006/relationships/slideLayout" Target="../slideLayouts/slideLayout5.xml"/><Relationship Id="rId5" Type="http://schemas.openxmlformats.org/officeDocument/2006/relationships/image" Target="../media/image170.jpg"/><Relationship Id="rId4" Type="http://schemas.openxmlformats.org/officeDocument/2006/relationships/image" Target="../media/image169.jpg"/></Relationships>
</file>

<file path=ppt/slides/_rels/slide86.xml.rels><?xml version="1.0" encoding="UTF-8" standalone="yes"?>
<Relationships xmlns="http://schemas.openxmlformats.org/package/2006/relationships"><Relationship Id="rId3" Type="http://schemas.openxmlformats.org/officeDocument/2006/relationships/hyperlink" Target="http://www.milanofinanza.it/quotazioni/ricerca?searchtitle=BCA%20POP%20EMIL&amp;amp;codicestrumento=2ae" TargetMode="External"/><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74.jpg"/><Relationship Id="rId4" Type="http://schemas.openxmlformats.org/officeDocument/2006/relationships/image" Target="../media/image173.jpg"/></Relationships>
</file>

<file path=ppt/slides/_rels/slide8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78.jpg"/><Relationship Id="rId4" Type="http://schemas.openxmlformats.org/officeDocument/2006/relationships/image" Target="../media/image177.jpg"/></Relationships>
</file>

<file path=ppt/slides/_rels/slide89.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7.jpg"/><Relationship Id="rId2" Type="http://schemas.openxmlformats.org/officeDocument/2006/relationships/image" Target="../media/image179.jpg"/><Relationship Id="rId1" Type="http://schemas.openxmlformats.org/officeDocument/2006/relationships/slideLayout" Target="../slideLayouts/slideLayout5.xml"/><Relationship Id="rId6" Type="http://schemas.openxmlformats.org/officeDocument/2006/relationships/image" Target="../media/image91.jpg"/><Relationship Id="rId5" Type="http://schemas.openxmlformats.org/officeDocument/2006/relationships/image" Target="../media/image182.jpg"/><Relationship Id="rId4" Type="http://schemas.openxmlformats.org/officeDocument/2006/relationships/image" Target="../media/image1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86.jpg"/><Relationship Id="rId4" Type="http://schemas.openxmlformats.org/officeDocument/2006/relationships/image" Target="../media/image185.jpg"/></Relationships>
</file>

<file path=ppt/slides/_rels/slide9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88.png"/><Relationship Id="rId7" Type="http://schemas.openxmlformats.org/officeDocument/2006/relationships/image" Target="../media/image192.jpg"/><Relationship Id="rId2" Type="http://schemas.openxmlformats.org/officeDocument/2006/relationships/image" Target="../media/image187.jpg"/><Relationship Id="rId1" Type="http://schemas.openxmlformats.org/officeDocument/2006/relationships/slideLayout" Target="../slideLayouts/slideLayout5.xml"/><Relationship Id="rId6" Type="http://schemas.openxmlformats.org/officeDocument/2006/relationships/image" Target="../media/image191.jpg"/><Relationship Id="rId5" Type="http://schemas.openxmlformats.org/officeDocument/2006/relationships/image" Target="../media/image190.jpg"/><Relationship Id="rId4" Type="http://schemas.openxmlformats.org/officeDocument/2006/relationships/image" Target="../media/image189.png"/></Relationships>
</file>

<file path=ppt/slides/_rels/slide92.xml.rels><?xml version="1.0" encoding="UTF-8" standalone="yes"?>
<Relationships xmlns="http://schemas.openxmlformats.org/package/2006/relationships"><Relationship Id="rId8" Type="http://schemas.openxmlformats.org/officeDocument/2006/relationships/image" Target="../media/image199.jpg"/><Relationship Id="rId3" Type="http://schemas.openxmlformats.org/officeDocument/2006/relationships/image" Target="../media/image194.png"/><Relationship Id="rId7" Type="http://schemas.openxmlformats.org/officeDocument/2006/relationships/image" Target="../media/image198.jpg"/><Relationship Id="rId2" Type="http://schemas.openxmlformats.org/officeDocument/2006/relationships/image" Target="../media/image193.jpg"/><Relationship Id="rId1" Type="http://schemas.openxmlformats.org/officeDocument/2006/relationships/slideLayout" Target="../slideLayouts/slideLayout5.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 Id="rId9" Type="http://schemas.openxmlformats.org/officeDocument/2006/relationships/image" Target="../media/image17.jpg"/></Relationships>
</file>

<file path=ppt/slides/_rels/slide93.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image" Target="../media/image200.jpg"/><Relationship Id="rId1" Type="http://schemas.openxmlformats.org/officeDocument/2006/relationships/slideLayout" Target="../slideLayouts/slideLayout5.xml"/><Relationship Id="rId5" Type="http://schemas.openxmlformats.org/officeDocument/2006/relationships/image" Target="../media/image203.jpg"/><Relationship Id="rId4" Type="http://schemas.openxmlformats.org/officeDocument/2006/relationships/image" Target="../media/image202.jpg"/></Relationships>
</file>

<file path=ppt/slides/_rels/slide9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g"/><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20.jpg"/><Relationship Id="rId4" Type="http://schemas.openxmlformats.org/officeDocument/2006/relationships/image" Target="../media/image206.jpg"/></Relationships>
</file>

<file path=ppt/slides/_rels/slide95.xml.rels><?xml version="1.0" encoding="UTF-8" standalone="yes"?>
<Relationships xmlns="http://schemas.openxmlformats.org/package/2006/relationships"><Relationship Id="rId8" Type="http://schemas.openxmlformats.org/officeDocument/2006/relationships/image" Target="../media/image213.jpg"/><Relationship Id="rId3" Type="http://schemas.openxmlformats.org/officeDocument/2006/relationships/image" Target="../media/image208.jpg"/><Relationship Id="rId7" Type="http://schemas.openxmlformats.org/officeDocument/2006/relationships/image" Target="../media/image212.jpg"/><Relationship Id="rId2" Type="http://schemas.openxmlformats.org/officeDocument/2006/relationships/image" Target="../media/image207.jpg"/><Relationship Id="rId1" Type="http://schemas.openxmlformats.org/officeDocument/2006/relationships/slideLayout" Target="../slideLayouts/slideLayout5.xml"/><Relationship Id="rId6" Type="http://schemas.openxmlformats.org/officeDocument/2006/relationships/image" Target="../media/image211.png"/><Relationship Id="rId5" Type="http://schemas.openxmlformats.org/officeDocument/2006/relationships/image" Target="../media/image210.png"/><Relationship Id="rId10" Type="http://schemas.openxmlformats.org/officeDocument/2006/relationships/image" Target="../media/image17.jpg"/><Relationship Id="rId4" Type="http://schemas.openxmlformats.org/officeDocument/2006/relationships/image" Target="../media/image209.png"/><Relationship Id="rId9" Type="http://schemas.openxmlformats.org/officeDocument/2006/relationships/image" Target="../media/image214.jpg"/></Relationships>
</file>

<file path=ppt/slides/_rels/slide96.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image" Target="../media/image200.jpg"/><Relationship Id="rId1" Type="http://schemas.openxmlformats.org/officeDocument/2006/relationships/slideLayout" Target="../slideLayouts/slideLayout5.xml"/><Relationship Id="rId6" Type="http://schemas.openxmlformats.org/officeDocument/2006/relationships/image" Target="../media/image218.jpg"/><Relationship Id="rId5" Type="http://schemas.openxmlformats.org/officeDocument/2006/relationships/image" Target="../media/image217.png"/><Relationship Id="rId4" Type="http://schemas.openxmlformats.org/officeDocument/2006/relationships/image" Target="../media/image216.jpg"/></Relationships>
</file>

<file path=ppt/slides/_rels/slide97.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image" Target="../media/image200.jpg"/><Relationship Id="rId1" Type="http://schemas.openxmlformats.org/officeDocument/2006/relationships/slideLayout" Target="../slideLayouts/slideLayout5.xml"/><Relationship Id="rId6" Type="http://schemas.openxmlformats.org/officeDocument/2006/relationships/image" Target="../media/image220.jpg"/><Relationship Id="rId5" Type="http://schemas.openxmlformats.org/officeDocument/2006/relationships/image" Target="../media/image217.png"/><Relationship Id="rId4" Type="http://schemas.openxmlformats.org/officeDocument/2006/relationships/image" Target="../media/image21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22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93074" y="899934"/>
            <a:ext cx="1199791" cy="77265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38425" y="1443194"/>
            <a:ext cx="1044575" cy="214629"/>
          </a:xfrm>
          <a:custGeom>
            <a:avLst/>
            <a:gdLst/>
            <a:ahLst/>
            <a:cxnLst/>
            <a:rect l="l" t="t" r="r" b="b"/>
            <a:pathLst>
              <a:path w="1044575" h="214630">
                <a:moveTo>
                  <a:pt x="343737" y="55346"/>
                </a:moveTo>
                <a:lnTo>
                  <a:pt x="313202" y="61853"/>
                </a:lnTo>
                <a:lnTo>
                  <a:pt x="288104" y="79316"/>
                </a:lnTo>
                <a:lnTo>
                  <a:pt x="270131" y="104558"/>
                </a:lnTo>
                <a:lnTo>
                  <a:pt x="260971" y="134404"/>
                </a:lnTo>
                <a:lnTo>
                  <a:pt x="261730" y="163739"/>
                </a:lnTo>
                <a:lnTo>
                  <a:pt x="272253" y="188472"/>
                </a:lnTo>
                <a:lnTo>
                  <a:pt x="291537" y="205564"/>
                </a:lnTo>
                <a:lnTo>
                  <a:pt x="318578" y="211975"/>
                </a:lnTo>
                <a:lnTo>
                  <a:pt x="343382" y="207452"/>
                </a:lnTo>
                <a:lnTo>
                  <a:pt x="361653" y="195867"/>
                </a:lnTo>
                <a:lnTo>
                  <a:pt x="364214" y="192620"/>
                </a:lnTo>
                <a:lnTo>
                  <a:pt x="330033" y="192620"/>
                </a:lnTo>
                <a:lnTo>
                  <a:pt x="318380" y="190249"/>
                </a:lnTo>
                <a:lnTo>
                  <a:pt x="309729" y="182049"/>
                </a:lnTo>
                <a:lnTo>
                  <a:pt x="305370" y="166337"/>
                </a:lnTo>
                <a:lnTo>
                  <a:pt x="306589" y="141427"/>
                </a:lnTo>
                <a:lnTo>
                  <a:pt x="340340" y="137860"/>
                </a:lnTo>
                <a:lnTo>
                  <a:pt x="365927" y="128122"/>
                </a:lnTo>
                <a:lnTo>
                  <a:pt x="368555" y="125882"/>
                </a:lnTo>
                <a:lnTo>
                  <a:pt x="308710" y="125882"/>
                </a:lnTo>
                <a:lnTo>
                  <a:pt x="312413" y="109102"/>
                </a:lnTo>
                <a:lnTo>
                  <a:pt x="319302" y="92116"/>
                </a:lnTo>
                <a:lnTo>
                  <a:pt x="329306" y="78972"/>
                </a:lnTo>
                <a:lnTo>
                  <a:pt x="342352" y="73723"/>
                </a:lnTo>
                <a:lnTo>
                  <a:pt x="384469" y="73723"/>
                </a:lnTo>
                <a:lnTo>
                  <a:pt x="382186" y="69389"/>
                </a:lnTo>
                <a:lnTo>
                  <a:pt x="367504" y="59345"/>
                </a:lnTo>
                <a:lnTo>
                  <a:pt x="343737" y="55346"/>
                </a:lnTo>
                <a:close/>
              </a:path>
              <a:path w="1044575" h="214630">
                <a:moveTo>
                  <a:pt x="101802" y="0"/>
                </a:moveTo>
                <a:lnTo>
                  <a:pt x="34455" y="31576"/>
                </a:lnTo>
                <a:lnTo>
                  <a:pt x="11978" y="65074"/>
                </a:lnTo>
                <a:lnTo>
                  <a:pt x="87" y="104558"/>
                </a:lnTo>
                <a:lnTo>
                  <a:pt x="0" y="109102"/>
                </a:lnTo>
                <a:lnTo>
                  <a:pt x="339" y="144934"/>
                </a:lnTo>
                <a:lnTo>
                  <a:pt x="12759" y="178596"/>
                </a:lnTo>
                <a:lnTo>
                  <a:pt x="36804" y="201843"/>
                </a:lnTo>
                <a:lnTo>
                  <a:pt x="72058" y="210553"/>
                </a:lnTo>
                <a:lnTo>
                  <a:pt x="84719" y="209521"/>
                </a:lnTo>
                <a:lnTo>
                  <a:pt x="98274" y="206606"/>
                </a:lnTo>
                <a:lnTo>
                  <a:pt x="111178" y="202134"/>
                </a:lnTo>
                <a:lnTo>
                  <a:pt x="121880" y="196430"/>
                </a:lnTo>
                <a:lnTo>
                  <a:pt x="118129" y="187744"/>
                </a:lnTo>
                <a:lnTo>
                  <a:pt x="89051" y="187744"/>
                </a:lnTo>
                <a:lnTo>
                  <a:pt x="65392" y="181792"/>
                </a:lnTo>
                <a:lnTo>
                  <a:pt x="49964" y="165028"/>
                </a:lnTo>
                <a:lnTo>
                  <a:pt x="42788" y="138946"/>
                </a:lnTo>
                <a:lnTo>
                  <a:pt x="43882" y="105295"/>
                </a:lnTo>
                <a:lnTo>
                  <a:pt x="67097" y="46685"/>
                </a:lnTo>
                <a:lnTo>
                  <a:pt x="109727" y="20789"/>
                </a:lnTo>
                <a:lnTo>
                  <a:pt x="146064" y="20789"/>
                </a:lnTo>
                <a:lnTo>
                  <a:pt x="139124" y="11226"/>
                </a:lnTo>
                <a:lnTo>
                  <a:pt x="122931" y="2896"/>
                </a:lnTo>
                <a:lnTo>
                  <a:pt x="101802" y="0"/>
                </a:lnTo>
                <a:close/>
              </a:path>
              <a:path w="1044575" h="214630">
                <a:moveTo>
                  <a:pt x="202912" y="85509"/>
                </a:moveTo>
                <a:lnTo>
                  <a:pt x="161149" y="85509"/>
                </a:lnTo>
                <a:lnTo>
                  <a:pt x="164194" y="89293"/>
                </a:lnTo>
                <a:lnTo>
                  <a:pt x="164171" y="89750"/>
                </a:lnTo>
                <a:lnTo>
                  <a:pt x="163520" y="93916"/>
                </a:lnTo>
                <a:lnTo>
                  <a:pt x="147407" y="207899"/>
                </a:lnTo>
                <a:lnTo>
                  <a:pt x="187184" y="207962"/>
                </a:lnTo>
                <a:lnTo>
                  <a:pt x="199452" y="118770"/>
                </a:lnTo>
                <a:lnTo>
                  <a:pt x="209879" y="105295"/>
                </a:lnTo>
                <a:lnTo>
                  <a:pt x="213308" y="100444"/>
                </a:lnTo>
                <a:lnTo>
                  <a:pt x="216076" y="96659"/>
                </a:lnTo>
                <a:lnTo>
                  <a:pt x="218883" y="93916"/>
                </a:lnTo>
                <a:lnTo>
                  <a:pt x="262623" y="93916"/>
                </a:lnTo>
                <a:lnTo>
                  <a:pt x="265119" y="90875"/>
                </a:lnTo>
                <a:lnTo>
                  <a:pt x="265515" y="89750"/>
                </a:lnTo>
                <a:lnTo>
                  <a:pt x="203643" y="89750"/>
                </a:lnTo>
                <a:lnTo>
                  <a:pt x="202912" y="85509"/>
                </a:lnTo>
                <a:close/>
              </a:path>
              <a:path w="1044575" h="214630">
                <a:moveTo>
                  <a:pt x="364641" y="160172"/>
                </a:moveTo>
                <a:lnTo>
                  <a:pt x="360200" y="170944"/>
                </a:lnTo>
                <a:lnTo>
                  <a:pt x="352514" y="181478"/>
                </a:lnTo>
                <a:lnTo>
                  <a:pt x="342240" y="189470"/>
                </a:lnTo>
                <a:lnTo>
                  <a:pt x="330033" y="192620"/>
                </a:lnTo>
                <a:lnTo>
                  <a:pt x="364214" y="192620"/>
                </a:lnTo>
                <a:lnTo>
                  <a:pt x="373967" y="180255"/>
                </a:lnTo>
                <a:lnTo>
                  <a:pt x="380897" y="163652"/>
                </a:lnTo>
                <a:lnTo>
                  <a:pt x="364641" y="160172"/>
                </a:lnTo>
                <a:close/>
              </a:path>
              <a:path w="1044575" h="214630">
                <a:moveTo>
                  <a:pt x="115315" y="181229"/>
                </a:moveTo>
                <a:lnTo>
                  <a:pt x="107117" y="185002"/>
                </a:lnTo>
                <a:lnTo>
                  <a:pt x="101649" y="186939"/>
                </a:lnTo>
                <a:lnTo>
                  <a:pt x="96448" y="187649"/>
                </a:lnTo>
                <a:lnTo>
                  <a:pt x="89051" y="187744"/>
                </a:lnTo>
                <a:lnTo>
                  <a:pt x="118129" y="187744"/>
                </a:lnTo>
                <a:lnTo>
                  <a:pt x="115315" y="181229"/>
                </a:lnTo>
                <a:close/>
              </a:path>
              <a:path w="1044575" h="214630">
                <a:moveTo>
                  <a:pt x="384469" y="73723"/>
                </a:moveTo>
                <a:lnTo>
                  <a:pt x="349579" y="73723"/>
                </a:lnTo>
                <a:lnTo>
                  <a:pt x="352678" y="80276"/>
                </a:lnTo>
                <a:lnTo>
                  <a:pt x="351242" y="91706"/>
                </a:lnTo>
                <a:lnTo>
                  <a:pt x="347867" y="102311"/>
                </a:lnTo>
                <a:lnTo>
                  <a:pt x="339963" y="113480"/>
                </a:lnTo>
                <a:lnTo>
                  <a:pt x="327066" y="122306"/>
                </a:lnTo>
                <a:lnTo>
                  <a:pt x="308710" y="125882"/>
                </a:lnTo>
                <a:lnTo>
                  <a:pt x="368555" y="125882"/>
                </a:lnTo>
                <a:lnTo>
                  <a:pt x="382699" y="113829"/>
                </a:lnTo>
                <a:lnTo>
                  <a:pt x="390003" y="96596"/>
                </a:lnTo>
                <a:lnTo>
                  <a:pt x="389210" y="82725"/>
                </a:lnTo>
                <a:lnTo>
                  <a:pt x="384469" y="73723"/>
                </a:lnTo>
                <a:close/>
              </a:path>
              <a:path w="1044575" h="214630">
                <a:moveTo>
                  <a:pt x="262623" y="93916"/>
                </a:moveTo>
                <a:lnTo>
                  <a:pt x="218883" y="93916"/>
                </a:lnTo>
                <a:lnTo>
                  <a:pt x="221944" y="101523"/>
                </a:lnTo>
                <a:lnTo>
                  <a:pt x="229526" y="106705"/>
                </a:lnTo>
                <a:lnTo>
                  <a:pt x="239305" y="106705"/>
                </a:lnTo>
                <a:lnTo>
                  <a:pt x="249377" y="104700"/>
                </a:lnTo>
                <a:lnTo>
                  <a:pt x="258348" y="99125"/>
                </a:lnTo>
                <a:lnTo>
                  <a:pt x="262623" y="93916"/>
                </a:lnTo>
                <a:close/>
              </a:path>
              <a:path w="1044575" h="214630">
                <a:moveTo>
                  <a:pt x="173608" y="59232"/>
                </a:moveTo>
                <a:lnTo>
                  <a:pt x="138814" y="80346"/>
                </a:lnTo>
                <a:lnTo>
                  <a:pt x="132053" y="106553"/>
                </a:lnTo>
                <a:lnTo>
                  <a:pt x="144474" y="106591"/>
                </a:lnTo>
                <a:lnTo>
                  <a:pt x="146586" y="93776"/>
                </a:lnTo>
                <a:lnTo>
                  <a:pt x="147280" y="89293"/>
                </a:lnTo>
                <a:lnTo>
                  <a:pt x="151764" y="85509"/>
                </a:lnTo>
                <a:lnTo>
                  <a:pt x="202912" y="85509"/>
                </a:lnTo>
                <a:lnTo>
                  <a:pt x="201590" y="77829"/>
                </a:lnTo>
                <a:lnTo>
                  <a:pt x="195379" y="68152"/>
                </a:lnTo>
                <a:lnTo>
                  <a:pt x="185791" y="61645"/>
                </a:lnTo>
                <a:lnTo>
                  <a:pt x="173608" y="59232"/>
                </a:lnTo>
                <a:close/>
              </a:path>
              <a:path w="1044575" h="214630">
                <a:moveTo>
                  <a:pt x="246239" y="55219"/>
                </a:moveTo>
                <a:lnTo>
                  <a:pt x="208152" y="83502"/>
                </a:lnTo>
                <a:lnTo>
                  <a:pt x="203643" y="89750"/>
                </a:lnTo>
                <a:lnTo>
                  <a:pt x="265515" y="89750"/>
                </a:lnTo>
                <a:lnTo>
                  <a:pt x="268654" y="80835"/>
                </a:lnTo>
                <a:lnTo>
                  <a:pt x="267877" y="71009"/>
                </a:lnTo>
                <a:lnTo>
                  <a:pt x="263400" y="62860"/>
                </a:lnTo>
                <a:lnTo>
                  <a:pt x="255946" y="57295"/>
                </a:lnTo>
                <a:lnTo>
                  <a:pt x="246239" y="55219"/>
                </a:lnTo>
                <a:close/>
              </a:path>
              <a:path w="1044575" h="214630">
                <a:moveTo>
                  <a:pt x="146064" y="20789"/>
                </a:moveTo>
                <a:lnTo>
                  <a:pt x="109727" y="20789"/>
                </a:lnTo>
                <a:lnTo>
                  <a:pt x="111428" y="21132"/>
                </a:lnTo>
                <a:lnTo>
                  <a:pt x="113867" y="21475"/>
                </a:lnTo>
                <a:lnTo>
                  <a:pt x="108528" y="25442"/>
                </a:lnTo>
                <a:lnTo>
                  <a:pt x="104132" y="30446"/>
                </a:lnTo>
                <a:lnTo>
                  <a:pt x="100965" y="36229"/>
                </a:lnTo>
                <a:lnTo>
                  <a:pt x="99313" y="42532"/>
                </a:lnTo>
                <a:lnTo>
                  <a:pt x="99822" y="52570"/>
                </a:lnTo>
                <a:lnTo>
                  <a:pt x="104061" y="60836"/>
                </a:lnTo>
                <a:lnTo>
                  <a:pt x="111355" y="66449"/>
                </a:lnTo>
                <a:lnTo>
                  <a:pt x="121030" y="68529"/>
                </a:lnTo>
                <a:lnTo>
                  <a:pt x="131321" y="66475"/>
                </a:lnTo>
                <a:lnTo>
                  <a:pt x="140289" y="60893"/>
                </a:lnTo>
                <a:lnTo>
                  <a:pt x="146990" y="52648"/>
                </a:lnTo>
                <a:lnTo>
                  <a:pt x="150481" y="42608"/>
                </a:lnTo>
                <a:lnTo>
                  <a:pt x="148825" y="24595"/>
                </a:lnTo>
                <a:lnTo>
                  <a:pt x="146064" y="20789"/>
                </a:lnTo>
                <a:close/>
              </a:path>
              <a:path w="1044575" h="214630">
                <a:moveTo>
                  <a:pt x="551546" y="189763"/>
                </a:moveTo>
                <a:lnTo>
                  <a:pt x="486307" y="189763"/>
                </a:lnTo>
                <a:lnTo>
                  <a:pt x="489753" y="199336"/>
                </a:lnTo>
                <a:lnTo>
                  <a:pt x="496162" y="206902"/>
                </a:lnTo>
                <a:lnTo>
                  <a:pt x="504981" y="211876"/>
                </a:lnTo>
                <a:lnTo>
                  <a:pt x="515657" y="213677"/>
                </a:lnTo>
                <a:lnTo>
                  <a:pt x="529516" y="210978"/>
                </a:lnTo>
                <a:lnTo>
                  <a:pt x="541615" y="203565"/>
                </a:lnTo>
                <a:lnTo>
                  <a:pt x="550600" y="192574"/>
                </a:lnTo>
                <a:lnTo>
                  <a:pt x="551546" y="189763"/>
                </a:lnTo>
                <a:close/>
              </a:path>
              <a:path w="1044575" h="214630">
                <a:moveTo>
                  <a:pt x="465441" y="55600"/>
                </a:moveTo>
                <a:lnTo>
                  <a:pt x="423172" y="78766"/>
                </a:lnTo>
                <a:lnTo>
                  <a:pt x="399287" y="134632"/>
                </a:lnTo>
                <a:lnTo>
                  <a:pt x="399186" y="165192"/>
                </a:lnTo>
                <a:lnTo>
                  <a:pt x="407391" y="190280"/>
                </a:lnTo>
                <a:lnTo>
                  <a:pt x="422484" y="207277"/>
                </a:lnTo>
                <a:lnTo>
                  <a:pt x="443051" y="213563"/>
                </a:lnTo>
                <a:lnTo>
                  <a:pt x="454697" y="211876"/>
                </a:lnTo>
                <a:lnTo>
                  <a:pt x="465979" y="207106"/>
                </a:lnTo>
                <a:lnTo>
                  <a:pt x="476632" y="199606"/>
                </a:lnTo>
                <a:lnTo>
                  <a:pt x="486307" y="189763"/>
                </a:lnTo>
                <a:lnTo>
                  <a:pt x="551546" y="189763"/>
                </a:lnTo>
                <a:lnTo>
                  <a:pt x="552263" y="187629"/>
                </a:lnTo>
                <a:lnTo>
                  <a:pt x="460018" y="187629"/>
                </a:lnTo>
                <a:lnTo>
                  <a:pt x="451112" y="183443"/>
                </a:lnTo>
                <a:lnTo>
                  <a:pt x="444934" y="172059"/>
                </a:lnTo>
                <a:lnTo>
                  <a:pt x="441998" y="155236"/>
                </a:lnTo>
                <a:lnTo>
                  <a:pt x="442820" y="134785"/>
                </a:lnTo>
                <a:lnTo>
                  <a:pt x="447753" y="114013"/>
                </a:lnTo>
                <a:lnTo>
                  <a:pt x="455524" y="97094"/>
                </a:lnTo>
                <a:lnTo>
                  <a:pt x="465087" y="85696"/>
                </a:lnTo>
                <a:lnTo>
                  <a:pt x="475398" y="81534"/>
                </a:lnTo>
                <a:lnTo>
                  <a:pt x="539939" y="81534"/>
                </a:lnTo>
                <a:lnTo>
                  <a:pt x="540539" y="77406"/>
                </a:lnTo>
                <a:lnTo>
                  <a:pt x="500671" y="77406"/>
                </a:lnTo>
                <a:lnTo>
                  <a:pt x="493914" y="68311"/>
                </a:lnTo>
                <a:lnTo>
                  <a:pt x="485661" y="61450"/>
                </a:lnTo>
                <a:lnTo>
                  <a:pt x="476105" y="57116"/>
                </a:lnTo>
                <a:lnTo>
                  <a:pt x="465441" y="55600"/>
                </a:lnTo>
                <a:close/>
              </a:path>
              <a:path w="1044575" h="214630">
                <a:moveTo>
                  <a:pt x="539939" y="81534"/>
                </a:moveTo>
                <a:lnTo>
                  <a:pt x="475398" y="81534"/>
                </a:lnTo>
                <a:lnTo>
                  <a:pt x="484323" y="85736"/>
                </a:lnTo>
                <a:lnTo>
                  <a:pt x="490511" y="97158"/>
                </a:lnTo>
                <a:lnTo>
                  <a:pt x="493450" y="114080"/>
                </a:lnTo>
                <a:lnTo>
                  <a:pt x="492632" y="134785"/>
                </a:lnTo>
                <a:lnTo>
                  <a:pt x="487666" y="155313"/>
                </a:lnTo>
                <a:lnTo>
                  <a:pt x="479816" y="172127"/>
                </a:lnTo>
                <a:lnTo>
                  <a:pt x="470220" y="183482"/>
                </a:lnTo>
                <a:lnTo>
                  <a:pt x="460018" y="187629"/>
                </a:lnTo>
                <a:lnTo>
                  <a:pt x="552263" y="187629"/>
                </a:lnTo>
                <a:lnTo>
                  <a:pt x="552340" y="187401"/>
                </a:lnTo>
                <a:lnTo>
                  <a:pt x="528496" y="187401"/>
                </a:lnTo>
                <a:lnTo>
                  <a:pt x="525408" y="183616"/>
                </a:lnTo>
                <a:lnTo>
                  <a:pt x="525753" y="179120"/>
                </a:lnTo>
                <a:lnTo>
                  <a:pt x="539939" y="81534"/>
                </a:lnTo>
                <a:close/>
              </a:path>
              <a:path w="1044575" h="214630">
                <a:moveTo>
                  <a:pt x="544778" y="166014"/>
                </a:moveTo>
                <a:lnTo>
                  <a:pt x="542707" y="179146"/>
                </a:lnTo>
                <a:lnTo>
                  <a:pt x="542352" y="183616"/>
                </a:lnTo>
                <a:lnTo>
                  <a:pt x="537488" y="187401"/>
                </a:lnTo>
                <a:lnTo>
                  <a:pt x="552340" y="187401"/>
                </a:lnTo>
                <a:lnTo>
                  <a:pt x="555120" y="179120"/>
                </a:lnTo>
                <a:lnTo>
                  <a:pt x="557249" y="166027"/>
                </a:lnTo>
                <a:lnTo>
                  <a:pt x="544778" y="166014"/>
                </a:lnTo>
                <a:close/>
              </a:path>
              <a:path w="1044575" h="214630">
                <a:moveTo>
                  <a:pt x="523518" y="55664"/>
                </a:moveTo>
                <a:lnTo>
                  <a:pt x="500671" y="77406"/>
                </a:lnTo>
                <a:lnTo>
                  <a:pt x="540539" y="77406"/>
                </a:lnTo>
                <a:lnTo>
                  <a:pt x="540777" y="75768"/>
                </a:lnTo>
                <a:lnTo>
                  <a:pt x="540204" y="68311"/>
                </a:lnTo>
                <a:lnTo>
                  <a:pt x="540151" y="67899"/>
                </a:lnTo>
                <a:lnTo>
                  <a:pt x="536696" y="61553"/>
                </a:lnTo>
                <a:lnTo>
                  <a:pt x="530942" y="57244"/>
                </a:lnTo>
                <a:lnTo>
                  <a:pt x="523518" y="55664"/>
                </a:lnTo>
                <a:close/>
              </a:path>
              <a:path w="1044575" h="214630">
                <a:moveTo>
                  <a:pt x="681531" y="62509"/>
                </a:moveTo>
                <a:lnTo>
                  <a:pt x="665092" y="179197"/>
                </a:lnTo>
                <a:lnTo>
                  <a:pt x="665078" y="179438"/>
                </a:lnTo>
                <a:lnTo>
                  <a:pt x="665852" y="192902"/>
                </a:lnTo>
                <a:lnTo>
                  <a:pt x="671732" y="203888"/>
                </a:lnTo>
                <a:lnTo>
                  <a:pt x="681705" y="211251"/>
                </a:lnTo>
                <a:lnTo>
                  <a:pt x="694765" y="213944"/>
                </a:lnTo>
                <a:lnTo>
                  <a:pt x="708560" y="211249"/>
                </a:lnTo>
                <a:lnTo>
                  <a:pt x="720582" y="203844"/>
                </a:lnTo>
                <a:lnTo>
                  <a:pt x="729532" y="192902"/>
                </a:lnTo>
                <a:lnTo>
                  <a:pt x="729648" y="192621"/>
                </a:lnTo>
                <a:lnTo>
                  <a:pt x="731345" y="187744"/>
                </a:lnTo>
                <a:lnTo>
                  <a:pt x="716558" y="187744"/>
                </a:lnTo>
                <a:lnTo>
                  <a:pt x="707262" y="187680"/>
                </a:lnTo>
                <a:lnTo>
                  <a:pt x="704192" y="183934"/>
                </a:lnTo>
                <a:lnTo>
                  <a:pt x="704172" y="183743"/>
                </a:lnTo>
                <a:lnTo>
                  <a:pt x="704892" y="179197"/>
                </a:lnTo>
                <a:lnTo>
                  <a:pt x="721270" y="62522"/>
                </a:lnTo>
                <a:lnTo>
                  <a:pt x="681531" y="62509"/>
                </a:lnTo>
                <a:close/>
              </a:path>
              <a:path w="1044575" h="214630">
                <a:moveTo>
                  <a:pt x="560831" y="62280"/>
                </a:moveTo>
                <a:lnTo>
                  <a:pt x="558062" y="82702"/>
                </a:lnTo>
                <a:lnTo>
                  <a:pt x="588504" y="82740"/>
                </a:lnTo>
                <a:lnTo>
                  <a:pt x="574813" y="179197"/>
                </a:lnTo>
                <a:lnTo>
                  <a:pt x="575766" y="192621"/>
                </a:lnTo>
                <a:lnTo>
                  <a:pt x="581651" y="203623"/>
                </a:lnTo>
                <a:lnTo>
                  <a:pt x="591553" y="211070"/>
                </a:lnTo>
                <a:lnTo>
                  <a:pt x="604557" y="213829"/>
                </a:lnTo>
                <a:lnTo>
                  <a:pt x="618394" y="211105"/>
                </a:lnTo>
                <a:lnTo>
                  <a:pt x="630487" y="203687"/>
                </a:lnTo>
                <a:lnTo>
                  <a:pt x="639479" y="192704"/>
                </a:lnTo>
                <a:lnTo>
                  <a:pt x="641207" y="187591"/>
                </a:lnTo>
                <a:lnTo>
                  <a:pt x="617371" y="187591"/>
                </a:lnTo>
                <a:lnTo>
                  <a:pt x="614221" y="183743"/>
                </a:lnTo>
                <a:lnTo>
                  <a:pt x="614608" y="179197"/>
                </a:lnTo>
                <a:lnTo>
                  <a:pt x="628229" y="82791"/>
                </a:lnTo>
                <a:lnTo>
                  <a:pt x="668003" y="82791"/>
                </a:lnTo>
                <a:lnTo>
                  <a:pt x="671168" y="62496"/>
                </a:lnTo>
                <a:lnTo>
                  <a:pt x="631379" y="62395"/>
                </a:lnTo>
                <a:lnTo>
                  <a:pt x="591590" y="62331"/>
                </a:lnTo>
                <a:lnTo>
                  <a:pt x="560831" y="62280"/>
                </a:lnTo>
                <a:close/>
              </a:path>
              <a:path w="1044575" h="214630">
                <a:moveTo>
                  <a:pt x="723860" y="166281"/>
                </a:moveTo>
                <a:lnTo>
                  <a:pt x="721765" y="179438"/>
                </a:lnTo>
                <a:lnTo>
                  <a:pt x="721092" y="183934"/>
                </a:lnTo>
                <a:lnTo>
                  <a:pt x="716558" y="187744"/>
                </a:lnTo>
                <a:lnTo>
                  <a:pt x="731345" y="187744"/>
                </a:lnTo>
                <a:lnTo>
                  <a:pt x="734236" y="179438"/>
                </a:lnTo>
                <a:lnTo>
                  <a:pt x="736357" y="166319"/>
                </a:lnTo>
                <a:lnTo>
                  <a:pt x="723860" y="166281"/>
                </a:lnTo>
                <a:close/>
              </a:path>
              <a:path w="1044575" h="214630">
                <a:moveTo>
                  <a:pt x="646111" y="166128"/>
                </a:moveTo>
                <a:lnTo>
                  <a:pt x="633652" y="166128"/>
                </a:lnTo>
                <a:lnTo>
                  <a:pt x="631543" y="179438"/>
                </a:lnTo>
                <a:lnTo>
                  <a:pt x="631176" y="183743"/>
                </a:lnTo>
                <a:lnTo>
                  <a:pt x="626337" y="187591"/>
                </a:lnTo>
                <a:lnTo>
                  <a:pt x="641207" y="187591"/>
                </a:lnTo>
                <a:lnTo>
                  <a:pt x="643964" y="179438"/>
                </a:lnTo>
                <a:lnTo>
                  <a:pt x="644030" y="179197"/>
                </a:lnTo>
                <a:lnTo>
                  <a:pt x="646111" y="166128"/>
                </a:lnTo>
                <a:close/>
              </a:path>
              <a:path w="1044575" h="214630">
                <a:moveTo>
                  <a:pt x="668003" y="82791"/>
                </a:moveTo>
                <a:lnTo>
                  <a:pt x="628229" y="82791"/>
                </a:lnTo>
                <a:lnTo>
                  <a:pt x="667993" y="82854"/>
                </a:lnTo>
                <a:close/>
              </a:path>
              <a:path w="1044575" h="214630">
                <a:moveTo>
                  <a:pt x="596518" y="27774"/>
                </a:moveTo>
                <a:lnTo>
                  <a:pt x="591590" y="62331"/>
                </a:lnTo>
                <a:lnTo>
                  <a:pt x="631388" y="62331"/>
                </a:lnTo>
                <a:lnTo>
                  <a:pt x="636281" y="27838"/>
                </a:lnTo>
                <a:lnTo>
                  <a:pt x="596518" y="27774"/>
                </a:lnTo>
                <a:close/>
              </a:path>
              <a:path w="1044575" h="214630">
                <a:moveTo>
                  <a:pt x="709624" y="4445"/>
                </a:moveTo>
                <a:lnTo>
                  <a:pt x="701773" y="6009"/>
                </a:lnTo>
                <a:lnTo>
                  <a:pt x="694830" y="10299"/>
                </a:lnTo>
                <a:lnTo>
                  <a:pt x="689566" y="16657"/>
                </a:lnTo>
                <a:lnTo>
                  <a:pt x="686751" y="24422"/>
                </a:lnTo>
                <a:lnTo>
                  <a:pt x="687325" y="32055"/>
                </a:lnTo>
                <a:lnTo>
                  <a:pt x="690740" y="38347"/>
                </a:lnTo>
                <a:lnTo>
                  <a:pt x="696483" y="42620"/>
                </a:lnTo>
                <a:lnTo>
                  <a:pt x="704036" y="44196"/>
                </a:lnTo>
                <a:lnTo>
                  <a:pt x="711867" y="42640"/>
                </a:lnTo>
                <a:lnTo>
                  <a:pt x="718774" y="38388"/>
                </a:lnTo>
                <a:lnTo>
                  <a:pt x="723938" y="32123"/>
                </a:lnTo>
                <a:lnTo>
                  <a:pt x="726540" y="24523"/>
                </a:lnTo>
                <a:lnTo>
                  <a:pt x="726172" y="16725"/>
                </a:lnTo>
                <a:lnTo>
                  <a:pt x="722864" y="10350"/>
                </a:lnTo>
                <a:lnTo>
                  <a:pt x="717164" y="6042"/>
                </a:lnTo>
                <a:lnTo>
                  <a:pt x="709624" y="4445"/>
                </a:lnTo>
                <a:close/>
              </a:path>
              <a:path w="1044575" h="214630">
                <a:moveTo>
                  <a:pt x="812014" y="86474"/>
                </a:moveTo>
                <a:lnTo>
                  <a:pt x="761008" y="86474"/>
                </a:lnTo>
                <a:lnTo>
                  <a:pt x="770317" y="86487"/>
                </a:lnTo>
                <a:lnTo>
                  <a:pt x="773454" y="90284"/>
                </a:lnTo>
                <a:lnTo>
                  <a:pt x="772736" y="94856"/>
                </a:lnTo>
                <a:lnTo>
                  <a:pt x="761186" y="176720"/>
                </a:lnTo>
                <a:lnTo>
                  <a:pt x="761664" y="188102"/>
                </a:lnTo>
                <a:lnTo>
                  <a:pt x="766758" y="200329"/>
                </a:lnTo>
                <a:lnTo>
                  <a:pt x="777352" y="210099"/>
                </a:lnTo>
                <a:lnTo>
                  <a:pt x="794333" y="214109"/>
                </a:lnTo>
                <a:lnTo>
                  <a:pt x="825035" y="204335"/>
                </a:lnTo>
                <a:lnTo>
                  <a:pt x="848707" y="181279"/>
                </a:lnTo>
                <a:lnTo>
                  <a:pt x="803362" y="181279"/>
                </a:lnTo>
                <a:lnTo>
                  <a:pt x="801343" y="173316"/>
                </a:lnTo>
                <a:lnTo>
                  <a:pt x="802346" y="166420"/>
                </a:lnTo>
                <a:lnTo>
                  <a:pt x="812506" y="94856"/>
                </a:lnTo>
                <a:lnTo>
                  <a:pt x="812014" y="86474"/>
                </a:lnTo>
                <a:close/>
              </a:path>
              <a:path w="1044575" h="214630">
                <a:moveTo>
                  <a:pt x="881514" y="107035"/>
                </a:moveTo>
                <a:lnTo>
                  <a:pt x="861249" y="107035"/>
                </a:lnTo>
                <a:lnTo>
                  <a:pt x="854945" y="131916"/>
                </a:lnTo>
                <a:lnTo>
                  <a:pt x="843758" y="155978"/>
                </a:lnTo>
                <a:lnTo>
                  <a:pt x="829013" y="174129"/>
                </a:lnTo>
                <a:lnTo>
                  <a:pt x="812037" y="181279"/>
                </a:lnTo>
                <a:lnTo>
                  <a:pt x="848707" y="181279"/>
                </a:lnTo>
                <a:lnTo>
                  <a:pt x="852140" y="177936"/>
                </a:lnTo>
                <a:lnTo>
                  <a:pt x="873039" y="139407"/>
                </a:lnTo>
                <a:lnTo>
                  <a:pt x="881514" y="107035"/>
                </a:lnTo>
                <a:close/>
              </a:path>
              <a:path w="1044575" h="214630">
                <a:moveTo>
                  <a:pt x="862354" y="56197"/>
                </a:moveTo>
                <a:lnTo>
                  <a:pt x="852071" y="58237"/>
                </a:lnTo>
                <a:lnTo>
                  <a:pt x="843110" y="63776"/>
                </a:lnTo>
                <a:lnTo>
                  <a:pt x="836411" y="71910"/>
                </a:lnTo>
                <a:lnTo>
                  <a:pt x="832915" y="81737"/>
                </a:lnTo>
                <a:lnTo>
                  <a:pt x="833652" y="91778"/>
                </a:lnTo>
                <a:lnTo>
                  <a:pt x="838011" y="100037"/>
                </a:lnTo>
                <a:lnTo>
                  <a:pt x="845356" y="105640"/>
                </a:lnTo>
                <a:lnTo>
                  <a:pt x="855051" y="107708"/>
                </a:lnTo>
                <a:lnTo>
                  <a:pt x="857083" y="107746"/>
                </a:lnTo>
                <a:lnTo>
                  <a:pt x="859154" y="107035"/>
                </a:lnTo>
                <a:lnTo>
                  <a:pt x="881514" y="107035"/>
                </a:lnTo>
                <a:lnTo>
                  <a:pt x="885125" y="93243"/>
                </a:lnTo>
                <a:lnTo>
                  <a:pt x="885134" y="76516"/>
                </a:lnTo>
                <a:lnTo>
                  <a:pt x="880374" y="65000"/>
                </a:lnTo>
                <a:lnTo>
                  <a:pt x="872297" y="58344"/>
                </a:lnTo>
                <a:lnTo>
                  <a:pt x="862354" y="56197"/>
                </a:lnTo>
                <a:close/>
              </a:path>
              <a:path w="1044575" h="214630">
                <a:moveTo>
                  <a:pt x="782801" y="60248"/>
                </a:moveTo>
                <a:lnTo>
                  <a:pt x="748024" y="81312"/>
                </a:lnTo>
                <a:lnTo>
                  <a:pt x="741221" y="107543"/>
                </a:lnTo>
                <a:lnTo>
                  <a:pt x="753718" y="107556"/>
                </a:lnTo>
                <a:lnTo>
                  <a:pt x="755796" y="94729"/>
                </a:lnTo>
                <a:lnTo>
                  <a:pt x="756499" y="90258"/>
                </a:lnTo>
                <a:lnTo>
                  <a:pt x="761008" y="86474"/>
                </a:lnTo>
                <a:lnTo>
                  <a:pt x="812014" y="86474"/>
                </a:lnTo>
                <a:lnTo>
                  <a:pt x="811736" y="81737"/>
                </a:lnTo>
                <a:lnTo>
                  <a:pt x="811661" y="81312"/>
                </a:lnTo>
                <a:lnTo>
                  <a:pt x="805841" y="70413"/>
                </a:lnTo>
                <a:lnTo>
                  <a:pt x="795870" y="62979"/>
                </a:lnTo>
                <a:lnTo>
                  <a:pt x="782801" y="60248"/>
                </a:lnTo>
                <a:close/>
              </a:path>
              <a:path w="1044575" h="214630">
                <a:moveTo>
                  <a:pt x="1038377" y="190550"/>
                </a:moveTo>
                <a:lnTo>
                  <a:pt x="973123" y="190550"/>
                </a:lnTo>
                <a:lnTo>
                  <a:pt x="976583" y="200112"/>
                </a:lnTo>
                <a:lnTo>
                  <a:pt x="982994" y="207667"/>
                </a:lnTo>
                <a:lnTo>
                  <a:pt x="991811" y="212635"/>
                </a:lnTo>
                <a:lnTo>
                  <a:pt x="1002486" y="214439"/>
                </a:lnTo>
                <a:lnTo>
                  <a:pt x="1016321" y="211739"/>
                </a:lnTo>
                <a:lnTo>
                  <a:pt x="1028421" y="204333"/>
                </a:lnTo>
                <a:lnTo>
                  <a:pt x="1037428" y="193351"/>
                </a:lnTo>
                <a:lnTo>
                  <a:pt x="1038377" y="190550"/>
                </a:lnTo>
                <a:close/>
              </a:path>
              <a:path w="1044575" h="214630">
                <a:moveTo>
                  <a:pt x="952245" y="56349"/>
                </a:moveTo>
                <a:lnTo>
                  <a:pt x="909988" y="79530"/>
                </a:lnTo>
                <a:lnTo>
                  <a:pt x="886116" y="135420"/>
                </a:lnTo>
                <a:lnTo>
                  <a:pt x="886008" y="165968"/>
                </a:lnTo>
                <a:lnTo>
                  <a:pt x="894212" y="191054"/>
                </a:lnTo>
                <a:lnTo>
                  <a:pt x="909311" y="208045"/>
                </a:lnTo>
                <a:lnTo>
                  <a:pt x="929893" y="214312"/>
                </a:lnTo>
                <a:lnTo>
                  <a:pt x="941507" y="212657"/>
                </a:lnTo>
                <a:lnTo>
                  <a:pt x="952799" y="207879"/>
                </a:lnTo>
                <a:lnTo>
                  <a:pt x="963445" y="200378"/>
                </a:lnTo>
                <a:lnTo>
                  <a:pt x="973123" y="190550"/>
                </a:lnTo>
                <a:lnTo>
                  <a:pt x="1038377" y="190550"/>
                </a:lnTo>
                <a:lnTo>
                  <a:pt x="1039097" y="188429"/>
                </a:lnTo>
                <a:lnTo>
                  <a:pt x="946872" y="188429"/>
                </a:lnTo>
                <a:lnTo>
                  <a:pt x="937938" y="184231"/>
                </a:lnTo>
                <a:lnTo>
                  <a:pt x="931744" y="172851"/>
                </a:lnTo>
                <a:lnTo>
                  <a:pt x="928802" y="156031"/>
                </a:lnTo>
                <a:lnTo>
                  <a:pt x="929623" y="135572"/>
                </a:lnTo>
                <a:lnTo>
                  <a:pt x="942327" y="97872"/>
                </a:lnTo>
                <a:lnTo>
                  <a:pt x="1026778" y="82334"/>
                </a:lnTo>
                <a:lnTo>
                  <a:pt x="1027380" y="78193"/>
                </a:lnTo>
                <a:lnTo>
                  <a:pt x="987487" y="78193"/>
                </a:lnTo>
                <a:lnTo>
                  <a:pt x="980741" y="69078"/>
                </a:lnTo>
                <a:lnTo>
                  <a:pt x="972485" y="62209"/>
                </a:lnTo>
                <a:lnTo>
                  <a:pt x="962920" y="57871"/>
                </a:lnTo>
                <a:lnTo>
                  <a:pt x="952245" y="56349"/>
                </a:lnTo>
                <a:close/>
              </a:path>
              <a:path w="1044575" h="214630">
                <a:moveTo>
                  <a:pt x="1026778" y="82334"/>
                </a:moveTo>
                <a:lnTo>
                  <a:pt x="962239" y="82334"/>
                </a:lnTo>
                <a:lnTo>
                  <a:pt x="971154" y="86521"/>
                </a:lnTo>
                <a:lnTo>
                  <a:pt x="977340" y="97937"/>
                </a:lnTo>
                <a:lnTo>
                  <a:pt x="980277" y="114861"/>
                </a:lnTo>
                <a:lnTo>
                  <a:pt x="979448" y="135572"/>
                </a:lnTo>
                <a:lnTo>
                  <a:pt x="974481" y="156091"/>
                </a:lnTo>
                <a:lnTo>
                  <a:pt x="966642" y="172902"/>
                </a:lnTo>
                <a:lnTo>
                  <a:pt x="957061" y="184262"/>
                </a:lnTo>
                <a:lnTo>
                  <a:pt x="946872" y="188429"/>
                </a:lnTo>
                <a:lnTo>
                  <a:pt x="1039097" y="188429"/>
                </a:lnTo>
                <a:lnTo>
                  <a:pt x="1039183" y="188175"/>
                </a:lnTo>
                <a:lnTo>
                  <a:pt x="1015300" y="188175"/>
                </a:lnTo>
                <a:lnTo>
                  <a:pt x="1012214" y="184404"/>
                </a:lnTo>
                <a:lnTo>
                  <a:pt x="1012570" y="179895"/>
                </a:lnTo>
                <a:lnTo>
                  <a:pt x="1026778" y="82334"/>
                </a:lnTo>
                <a:close/>
              </a:path>
              <a:path w="1044575" h="214630">
                <a:moveTo>
                  <a:pt x="1031569" y="166776"/>
                </a:moveTo>
                <a:lnTo>
                  <a:pt x="1029523" y="179920"/>
                </a:lnTo>
                <a:lnTo>
                  <a:pt x="1029143" y="184404"/>
                </a:lnTo>
                <a:lnTo>
                  <a:pt x="1024304" y="188175"/>
                </a:lnTo>
                <a:lnTo>
                  <a:pt x="1039183" y="188175"/>
                </a:lnTo>
                <a:lnTo>
                  <a:pt x="1041987" y="179895"/>
                </a:lnTo>
                <a:lnTo>
                  <a:pt x="1044053" y="166801"/>
                </a:lnTo>
                <a:lnTo>
                  <a:pt x="1031569" y="166776"/>
                </a:lnTo>
                <a:close/>
              </a:path>
              <a:path w="1044575" h="214630">
                <a:moveTo>
                  <a:pt x="1010360" y="56426"/>
                </a:moveTo>
                <a:lnTo>
                  <a:pt x="987487" y="78193"/>
                </a:lnTo>
                <a:lnTo>
                  <a:pt x="1027380" y="78193"/>
                </a:lnTo>
                <a:lnTo>
                  <a:pt x="1027619" y="76555"/>
                </a:lnTo>
                <a:lnTo>
                  <a:pt x="1027051" y="69078"/>
                </a:lnTo>
                <a:lnTo>
                  <a:pt x="1026989" y="68659"/>
                </a:lnTo>
                <a:lnTo>
                  <a:pt x="1023538" y="62328"/>
                </a:lnTo>
                <a:lnTo>
                  <a:pt x="1017777" y="58013"/>
                </a:lnTo>
                <a:lnTo>
                  <a:pt x="1010360" y="56426"/>
                </a:lnTo>
                <a:close/>
              </a:path>
            </a:pathLst>
          </a:custGeom>
          <a:solidFill>
            <a:srgbClr val="221E1F"/>
          </a:solidFill>
        </p:spPr>
        <p:txBody>
          <a:bodyPr wrap="square" lIns="0" tIns="0" rIns="0" bIns="0" rtlCol="0"/>
          <a:lstStyle/>
          <a:p>
            <a:endParaRPr/>
          </a:p>
        </p:txBody>
      </p:sp>
      <p:sp>
        <p:nvSpPr>
          <p:cNvPr id="4" name="object 4"/>
          <p:cNvSpPr/>
          <p:nvPr/>
        </p:nvSpPr>
        <p:spPr>
          <a:xfrm>
            <a:off x="3970783" y="1182374"/>
            <a:ext cx="1578730" cy="2142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103490" y="935951"/>
            <a:ext cx="947419" cy="211454"/>
          </a:xfrm>
          <a:custGeom>
            <a:avLst/>
            <a:gdLst/>
            <a:ahLst/>
            <a:cxnLst/>
            <a:rect l="l" t="t" r="r" b="b"/>
            <a:pathLst>
              <a:path w="947420" h="211455">
                <a:moveTo>
                  <a:pt x="329196" y="48526"/>
                </a:moveTo>
                <a:lnTo>
                  <a:pt x="314978" y="51471"/>
                </a:lnTo>
                <a:lnTo>
                  <a:pt x="303452" y="59142"/>
                </a:lnTo>
                <a:lnTo>
                  <a:pt x="295362" y="69791"/>
                </a:lnTo>
                <a:lnTo>
                  <a:pt x="291452" y="81673"/>
                </a:lnTo>
                <a:lnTo>
                  <a:pt x="291532" y="91478"/>
                </a:lnTo>
                <a:lnTo>
                  <a:pt x="293752" y="98882"/>
                </a:lnTo>
                <a:lnTo>
                  <a:pt x="296365" y="103562"/>
                </a:lnTo>
                <a:lnTo>
                  <a:pt x="297624" y="105194"/>
                </a:lnTo>
                <a:lnTo>
                  <a:pt x="256057" y="163220"/>
                </a:lnTo>
                <a:lnTo>
                  <a:pt x="277999" y="198647"/>
                </a:lnTo>
                <a:lnTo>
                  <a:pt x="311657" y="211023"/>
                </a:lnTo>
                <a:lnTo>
                  <a:pt x="332214" y="208343"/>
                </a:lnTo>
                <a:lnTo>
                  <a:pt x="350459" y="200350"/>
                </a:lnTo>
                <a:lnTo>
                  <a:pt x="362003" y="189255"/>
                </a:lnTo>
                <a:lnTo>
                  <a:pt x="319277" y="189255"/>
                </a:lnTo>
                <a:lnTo>
                  <a:pt x="309943" y="189204"/>
                </a:lnTo>
                <a:lnTo>
                  <a:pt x="299392" y="187047"/>
                </a:lnTo>
                <a:lnTo>
                  <a:pt x="290637" y="181327"/>
                </a:lnTo>
                <a:lnTo>
                  <a:pt x="283767" y="173145"/>
                </a:lnTo>
                <a:lnTo>
                  <a:pt x="278866" y="163601"/>
                </a:lnTo>
                <a:lnTo>
                  <a:pt x="307632" y="124218"/>
                </a:lnTo>
                <a:lnTo>
                  <a:pt x="358619" y="124218"/>
                </a:lnTo>
                <a:lnTo>
                  <a:pt x="339826" y="93167"/>
                </a:lnTo>
                <a:lnTo>
                  <a:pt x="349529" y="85902"/>
                </a:lnTo>
                <a:lnTo>
                  <a:pt x="351281" y="74167"/>
                </a:lnTo>
                <a:lnTo>
                  <a:pt x="350572" y="64176"/>
                </a:lnTo>
                <a:lnTo>
                  <a:pt x="346216" y="56027"/>
                </a:lnTo>
                <a:lnTo>
                  <a:pt x="338871" y="50538"/>
                </a:lnTo>
                <a:lnTo>
                  <a:pt x="329196" y="48526"/>
                </a:lnTo>
                <a:close/>
              </a:path>
              <a:path w="947420" h="211455">
                <a:moveTo>
                  <a:pt x="211632" y="51460"/>
                </a:moveTo>
                <a:lnTo>
                  <a:pt x="181110" y="57944"/>
                </a:lnTo>
                <a:lnTo>
                  <a:pt x="156013" y="75395"/>
                </a:lnTo>
                <a:lnTo>
                  <a:pt x="138030" y="100639"/>
                </a:lnTo>
                <a:lnTo>
                  <a:pt x="128854" y="130505"/>
                </a:lnTo>
                <a:lnTo>
                  <a:pt x="129632" y="159816"/>
                </a:lnTo>
                <a:lnTo>
                  <a:pt x="140160" y="184545"/>
                </a:lnTo>
                <a:lnTo>
                  <a:pt x="159436" y="201637"/>
                </a:lnTo>
                <a:lnTo>
                  <a:pt x="186461" y="208038"/>
                </a:lnTo>
                <a:lnTo>
                  <a:pt x="211283" y="203524"/>
                </a:lnTo>
                <a:lnTo>
                  <a:pt x="229562" y="191936"/>
                </a:lnTo>
                <a:lnTo>
                  <a:pt x="232118" y="188696"/>
                </a:lnTo>
                <a:lnTo>
                  <a:pt x="197916" y="188696"/>
                </a:lnTo>
                <a:lnTo>
                  <a:pt x="186267" y="186326"/>
                </a:lnTo>
                <a:lnTo>
                  <a:pt x="177614" y="178119"/>
                </a:lnTo>
                <a:lnTo>
                  <a:pt x="173254" y="162398"/>
                </a:lnTo>
                <a:lnTo>
                  <a:pt x="174485" y="137490"/>
                </a:lnTo>
                <a:lnTo>
                  <a:pt x="208235" y="133929"/>
                </a:lnTo>
                <a:lnTo>
                  <a:pt x="233824" y="124194"/>
                </a:lnTo>
                <a:lnTo>
                  <a:pt x="236481" y="121932"/>
                </a:lnTo>
                <a:lnTo>
                  <a:pt x="176555" y="121932"/>
                </a:lnTo>
                <a:lnTo>
                  <a:pt x="180298" y="105176"/>
                </a:lnTo>
                <a:lnTo>
                  <a:pt x="187199" y="88199"/>
                </a:lnTo>
                <a:lnTo>
                  <a:pt x="197199" y="75050"/>
                </a:lnTo>
                <a:lnTo>
                  <a:pt x="210235" y="69773"/>
                </a:lnTo>
                <a:lnTo>
                  <a:pt x="252334" y="69773"/>
                </a:lnTo>
                <a:lnTo>
                  <a:pt x="250074" y="65487"/>
                </a:lnTo>
                <a:lnTo>
                  <a:pt x="235389" y="55446"/>
                </a:lnTo>
                <a:lnTo>
                  <a:pt x="211632" y="51460"/>
                </a:lnTo>
                <a:close/>
              </a:path>
              <a:path w="947420" h="211455">
                <a:moveTo>
                  <a:pt x="2781" y="183553"/>
                </a:moveTo>
                <a:lnTo>
                  <a:pt x="0" y="203936"/>
                </a:lnTo>
                <a:lnTo>
                  <a:pt x="68440" y="204050"/>
                </a:lnTo>
                <a:lnTo>
                  <a:pt x="71246" y="183654"/>
                </a:lnTo>
                <a:lnTo>
                  <a:pt x="57073" y="183629"/>
                </a:lnTo>
                <a:lnTo>
                  <a:pt x="17310" y="183591"/>
                </a:lnTo>
                <a:lnTo>
                  <a:pt x="2781" y="183553"/>
                </a:lnTo>
                <a:close/>
              </a:path>
              <a:path w="947420" h="211455">
                <a:moveTo>
                  <a:pt x="358619" y="124218"/>
                </a:moveTo>
                <a:lnTo>
                  <a:pt x="307632" y="124218"/>
                </a:lnTo>
                <a:lnTo>
                  <a:pt x="325208" y="155371"/>
                </a:lnTo>
                <a:lnTo>
                  <a:pt x="328294" y="161264"/>
                </a:lnTo>
                <a:lnTo>
                  <a:pt x="329691" y="168846"/>
                </a:lnTo>
                <a:lnTo>
                  <a:pt x="328993" y="174751"/>
                </a:lnTo>
                <a:lnTo>
                  <a:pt x="327596" y="183730"/>
                </a:lnTo>
                <a:lnTo>
                  <a:pt x="319277" y="189255"/>
                </a:lnTo>
                <a:lnTo>
                  <a:pt x="362003" y="189255"/>
                </a:lnTo>
                <a:lnTo>
                  <a:pt x="364175" y="187168"/>
                </a:lnTo>
                <a:lnTo>
                  <a:pt x="371144" y="168922"/>
                </a:lnTo>
                <a:lnTo>
                  <a:pt x="371658" y="159258"/>
                </a:lnTo>
                <a:lnTo>
                  <a:pt x="370127" y="149428"/>
                </a:lnTo>
                <a:lnTo>
                  <a:pt x="366717" y="139397"/>
                </a:lnTo>
                <a:lnTo>
                  <a:pt x="361594" y="129133"/>
                </a:lnTo>
                <a:lnTo>
                  <a:pt x="358619" y="124218"/>
                </a:lnTo>
                <a:close/>
              </a:path>
              <a:path w="947420" h="211455">
                <a:moveTo>
                  <a:pt x="232536" y="156260"/>
                </a:moveTo>
                <a:lnTo>
                  <a:pt x="228111" y="167020"/>
                </a:lnTo>
                <a:lnTo>
                  <a:pt x="220422" y="177550"/>
                </a:lnTo>
                <a:lnTo>
                  <a:pt x="210135" y="185544"/>
                </a:lnTo>
                <a:lnTo>
                  <a:pt x="197916" y="188696"/>
                </a:lnTo>
                <a:lnTo>
                  <a:pt x="232118" y="188696"/>
                </a:lnTo>
                <a:lnTo>
                  <a:pt x="241882" y="176322"/>
                </a:lnTo>
                <a:lnTo>
                  <a:pt x="248831" y="159727"/>
                </a:lnTo>
                <a:lnTo>
                  <a:pt x="232536" y="156260"/>
                </a:lnTo>
                <a:close/>
              </a:path>
              <a:path w="947420" h="211455">
                <a:moveTo>
                  <a:pt x="28651" y="0"/>
                </a:moveTo>
                <a:lnTo>
                  <a:pt x="26212" y="20383"/>
                </a:lnTo>
                <a:lnTo>
                  <a:pt x="40398" y="20408"/>
                </a:lnTo>
                <a:lnTo>
                  <a:pt x="17310" y="183591"/>
                </a:lnTo>
                <a:lnTo>
                  <a:pt x="57079" y="183591"/>
                </a:lnTo>
                <a:lnTo>
                  <a:pt x="67932" y="105854"/>
                </a:lnTo>
                <a:lnTo>
                  <a:pt x="119785" y="105854"/>
                </a:lnTo>
                <a:lnTo>
                  <a:pt x="122948" y="85509"/>
                </a:lnTo>
                <a:lnTo>
                  <a:pt x="71081" y="85470"/>
                </a:lnTo>
                <a:lnTo>
                  <a:pt x="80175" y="20472"/>
                </a:lnTo>
                <a:lnTo>
                  <a:pt x="147778" y="20472"/>
                </a:lnTo>
                <a:lnTo>
                  <a:pt x="150748" y="165"/>
                </a:lnTo>
                <a:lnTo>
                  <a:pt x="28651" y="0"/>
                </a:lnTo>
                <a:close/>
              </a:path>
              <a:path w="947420" h="211455">
                <a:moveTo>
                  <a:pt x="252334" y="69773"/>
                </a:moveTo>
                <a:lnTo>
                  <a:pt x="217462" y="69773"/>
                </a:lnTo>
                <a:lnTo>
                  <a:pt x="220548" y="76352"/>
                </a:lnTo>
                <a:lnTo>
                  <a:pt x="219201" y="87769"/>
                </a:lnTo>
                <a:lnTo>
                  <a:pt x="215779" y="98356"/>
                </a:lnTo>
                <a:lnTo>
                  <a:pt x="207856" y="109523"/>
                </a:lnTo>
                <a:lnTo>
                  <a:pt x="194943" y="118353"/>
                </a:lnTo>
                <a:lnTo>
                  <a:pt x="176555" y="121932"/>
                </a:lnTo>
                <a:lnTo>
                  <a:pt x="236481" y="121932"/>
                </a:lnTo>
                <a:lnTo>
                  <a:pt x="250600" y="109909"/>
                </a:lnTo>
                <a:lnTo>
                  <a:pt x="257911" y="92697"/>
                </a:lnTo>
                <a:lnTo>
                  <a:pt x="257108" y="78824"/>
                </a:lnTo>
                <a:lnTo>
                  <a:pt x="252334" y="69773"/>
                </a:lnTo>
                <a:close/>
              </a:path>
              <a:path w="947420" h="211455">
                <a:moveTo>
                  <a:pt x="119785" y="105854"/>
                </a:moveTo>
                <a:lnTo>
                  <a:pt x="67932" y="105854"/>
                </a:lnTo>
                <a:lnTo>
                  <a:pt x="119773" y="105930"/>
                </a:lnTo>
                <a:close/>
              </a:path>
              <a:path w="947420" h="211455">
                <a:moveTo>
                  <a:pt x="147778" y="20472"/>
                </a:moveTo>
                <a:lnTo>
                  <a:pt x="80175" y="20472"/>
                </a:lnTo>
                <a:lnTo>
                  <a:pt x="127546" y="20548"/>
                </a:lnTo>
                <a:lnTo>
                  <a:pt x="124028" y="43345"/>
                </a:lnTo>
                <a:lnTo>
                  <a:pt x="144424" y="43395"/>
                </a:lnTo>
                <a:lnTo>
                  <a:pt x="147778" y="20472"/>
                </a:lnTo>
                <a:close/>
              </a:path>
              <a:path w="947420" h="211455">
                <a:moveTo>
                  <a:pt x="502018" y="58483"/>
                </a:moveTo>
                <a:lnTo>
                  <a:pt x="485620" y="175196"/>
                </a:lnTo>
                <a:lnTo>
                  <a:pt x="485603" y="175463"/>
                </a:lnTo>
                <a:lnTo>
                  <a:pt x="486389" y="188909"/>
                </a:lnTo>
                <a:lnTo>
                  <a:pt x="492269" y="199883"/>
                </a:lnTo>
                <a:lnTo>
                  <a:pt x="502233" y="207245"/>
                </a:lnTo>
                <a:lnTo>
                  <a:pt x="515277" y="209956"/>
                </a:lnTo>
                <a:lnTo>
                  <a:pt x="529092" y="207245"/>
                </a:lnTo>
                <a:lnTo>
                  <a:pt x="541100" y="199848"/>
                </a:lnTo>
                <a:lnTo>
                  <a:pt x="550054" y="188909"/>
                </a:lnTo>
                <a:lnTo>
                  <a:pt x="550171" y="188619"/>
                </a:lnTo>
                <a:lnTo>
                  <a:pt x="551881" y="183718"/>
                </a:lnTo>
                <a:lnTo>
                  <a:pt x="527773" y="183718"/>
                </a:lnTo>
                <a:lnTo>
                  <a:pt x="524695" y="179920"/>
                </a:lnTo>
                <a:lnTo>
                  <a:pt x="524699" y="179743"/>
                </a:lnTo>
                <a:lnTo>
                  <a:pt x="525414" y="175196"/>
                </a:lnTo>
                <a:lnTo>
                  <a:pt x="541807" y="58559"/>
                </a:lnTo>
                <a:lnTo>
                  <a:pt x="502018" y="58483"/>
                </a:lnTo>
                <a:close/>
              </a:path>
              <a:path w="947420" h="211455">
                <a:moveTo>
                  <a:pt x="381368" y="58331"/>
                </a:moveTo>
                <a:lnTo>
                  <a:pt x="378574" y="78701"/>
                </a:lnTo>
                <a:lnTo>
                  <a:pt x="409016" y="78739"/>
                </a:lnTo>
                <a:lnTo>
                  <a:pt x="395376" y="175196"/>
                </a:lnTo>
                <a:lnTo>
                  <a:pt x="396295" y="188619"/>
                </a:lnTo>
                <a:lnTo>
                  <a:pt x="402159" y="199617"/>
                </a:lnTo>
                <a:lnTo>
                  <a:pt x="412055" y="207059"/>
                </a:lnTo>
                <a:lnTo>
                  <a:pt x="425068" y="209816"/>
                </a:lnTo>
                <a:lnTo>
                  <a:pt x="438887" y="207112"/>
                </a:lnTo>
                <a:lnTo>
                  <a:pt x="450984" y="199702"/>
                </a:lnTo>
                <a:lnTo>
                  <a:pt x="459989" y="188722"/>
                </a:lnTo>
                <a:lnTo>
                  <a:pt x="461734" y="183565"/>
                </a:lnTo>
                <a:lnTo>
                  <a:pt x="437883" y="183553"/>
                </a:lnTo>
                <a:lnTo>
                  <a:pt x="434784" y="179743"/>
                </a:lnTo>
                <a:lnTo>
                  <a:pt x="435149" y="175196"/>
                </a:lnTo>
                <a:lnTo>
                  <a:pt x="448779" y="78816"/>
                </a:lnTo>
                <a:lnTo>
                  <a:pt x="488576" y="78816"/>
                </a:lnTo>
                <a:lnTo>
                  <a:pt x="491693" y="58483"/>
                </a:lnTo>
                <a:lnTo>
                  <a:pt x="451916" y="58419"/>
                </a:lnTo>
                <a:lnTo>
                  <a:pt x="381368" y="58331"/>
                </a:lnTo>
                <a:close/>
              </a:path>
              <a:path w="947420" h="211455">
                <a:moveTo>
                  <a:pt x="544398" y="162293"/>
                </a:moveTo>
                <a:lnTo>
                  <a:pt x="541604" y="179920"/>
                </a:lnTo>
                <a:lnTo>
                  <a:pt x="537121" y="183718"/>
                </a:lnTo>
                <a:lnTo>
                  <a:pt x="551881" y="183718"/>
                </a:lnTo>
                <a:lnTo>
                  <a:pt x="554761" y="175463"/>
                </a:lnTo>
                <a:lnTo>
                  <a:pt x="556869" y="162305"/>
                </a:lnTo>
                <a:lnTo>
                  <a:pt x="544398" y="162293"/>
                </a:lnTo>
                <a:close/>
              </a:path>
              <a:path w="947420" h="211455">
                <a:moveTo>
                  <a:pt x="454164" y="162140"/>
                </a:moveTo>
                <a:lnTo>
                  <a:pt x="452079" y="175196"/>
                </a:lnTo>
                <a:lnTo>
                  <a:pt x="451713" y="179768"/>
                </a:lnTo>
                <a:lnTo>
                  <a:pt x="446874" y="183565"/>
                </a:lnTo>
                <a:lnTo>
                  <a:pt x="461738" y="183553"/>
                </a:lnTo>
                <a:lnTo>
                  <a:pt x="464476" y="175463"/>
                </a:lnTo>
                <a:lnTo>
                  <a:pt x="464546" y="175196"/>
                </a:lnTo>
                <a:lnTo>
                  <a:pt x="466623" y="162153"/>
                </a:lnTo>
                <a:lnTo>
                  <a:pt x="454164" y="162140"/>
                </a:lnTo>
                <a:close/>
              </a:path>
              <a:path w="947420" h="211455">
                <a:moveTo>
                  <a:pt x="488576" y="78816"/>
                </a:moveTo>
                <a:lnTo>
                  <a:pt x="448779" y="78816"/>
                </a:lnTo>
                <a:lnTo>
                  <a:pt x="488568" y="78866"/>
                </a:lnTo>
                <a:close/>
              </a:path>
              <a:path w="947420" h="211455">
                <a:moveTo>
                  <a:pt x="417029" y="23812"/>
                </a:moveTo>
                <a:lnTo>
                  <a:pt x="412127" y="58343"/>
                </a:lnTo>
                <a:lnTo>
                  <a:pt x="451929" y="58331"/>
                </a:lnTo>
                <a:lnTo>
                  <a:pt x="456793" y="23837"/>
                </a:lnTo>
                <a:lnTo>
                  <a:pt x="417029" y="23812"/>
                </a:lnTo>
                <a:close/>
              </a:path>
              <a:path w="947420" h="211455">
                <a:moveTo>
                  <a:pt x="530136" y="419"/>
                </a:moveTo>
                <a:lnTo>
                  <a:pt x="522301" y="1989"/>
                </a:lnTo>
                <a:lnTo>
                  <a:pt x="515362" y="6284"/>
                </a:lnTo>
                <a:lnTo>
                  <a:pt x="510105" y="12654"/>
                </a:lnTo>
                <a:lnTo>
                  <a:pt x="507314" y="20446"/>
                </a:lnTo>
                <a:lnTo>
                  <a:pt x="507853" y="28060"/>
                </a:lnTo>
                <a:lnTo>
                  <a:pt x="511254" y="34345"/>
                </a:lnTo>
                <a:lnTo>
                  <a:pt x="516993" y="38618"/>
                </a:lnTo>
                <a:lnTo>
                  <a:pt x="524548" y="40195"/>
                </a:lnTo>
                <a:lnTo>
                  <a:pt x="532420" y="38618"/>
                </a:lnTo>
                <a:lnTo>
                  <a:pt x="539297" y="34385"/>
                </a:lnTo>
                <a:lnTo>
                  <a:pt x="544445" y="28126"/>
                </a:lnTo>
                <a:lnTo>
                  <a:pt x="547027" y="20535"/>
                </a:lnTo>
                <a:lnTo>
                  <a:pt x="546697" y="12733"/>
                </a:lnTo>
                <a:lnTo>
                  <a:pt x="543406" y="6348"/>
                </a:lnTo>
                <a:lnTo>
                  <a:pt x="537702" y="2028"/>
                </a:lnTo>
                <a:lnTo>
                  <a:pt x="530136" y="419"/>
                </a:lnTo>
                <a:close/>
              </a:path>
              <a:path w="947420" h="211455">
                <a:moveTo>
                  <a:pt x="632560" y="82473"/>
                </a:moveTo>
                <a:lnTo>
                  <a:pt x="581494" y="82473"/>
                </a:lnTo>
                <a:lnTo>
                  <a:pt x="586003" y="82511"/>
                </a:lnTo>
                <a:lnTo>
                  <a:pt x="590867" y="82511"/>
                </a:lnTo>
                <a:lnTo>
                  <a:pt x="593953" y="86283"/>
                </a:lnTo>
                <a:lnTo>
                  <a:pt x="593267" y="90881"/>
                </a:lnTo>
                <a:lnTo>
                  <a:pt x="581748" y="172719"/>
                </a:lnTo>
                <a:lnTo>
                  <a:pt x="582193" y="184101"/>
                </a:lnTo>
                <a:lnTo>
                  <a:pt x="587274" y="196327"/>
                </a:lnTo>
                <a:lnTo>
                  <a:pt x="597874" y="206093"/>
                </a:lnTo>
                <a:lnTo>
                  <a:pt x="614870" y="210096"/>
                </a:lnTo>
                <a:lnTo>
                  <a:pt x="645558" y="200339"/>
                </a:lnTo>
                <a:lnTo>
                  <a:pt x="669218" y="177291"/>
                </a:lnTo>
                <a:lnTo>
                  <a:pt x="632548" y="177291"/>
                </a:lnTo>
                <a:lnTo>
                  <a:pt x="623925" y="177266"/>
                </a:lnTo>
                <a:lnTo>
                  <a:pt x="621830" y="169329"/>
                </a:lnTo>
                <a:lnTo>
                  <a:pt x="622884" y="162445"/>
                </a:lnTo>
                <a:lnTo>
                  <a:pt x="633056" y="90881"/>
                </a:lnTo>
                <a:lnTo>
                  <a:pt x="632560" y="82473"/>
                </a:lnTo>
                <a:close/>
              </a:path>
              <a:path w="947420" h="211455">
                <a:moveTo>
                  <a:pt x="702053" y="103022"/>
                </a:moveTo>
                <a:lnTo>
                  <a:pt x="679703" y="103022"/>
                </a:lnTo>
                <a:lnTo>
                  <a:pt x="681774" y="103035"/>
                </a:lnTo>
                <a:lnTo>
                  <a:pt x="675459" y="127912"/>
                </a:lnTo>
                <a:lnTo>
                  <a:pt x="664262" y="151969"/>
                </a:lnTo>
                <a:lnTo>
                  <a:pt x="649514" y="170123"/>
                </a:lnTo>
                <a:lnTo>
                  <a:pt x="632548" y="177291"/>
                </a:lnTo>
                <a:lnTo>
                  <a:pt x="669218" y="177291"/>
                </a:lnTo>
                <a:lnTo>
                  <a:pt x="672658" y="173940"/>
                </a:lnTo>
                <a:lnTo>
                  <a:pt x="693562" y="135409"/>
                </a:lnTo>
                <a:lnTo>
                  <a:pt x="702053" y="103022"/>
                </a:lnTo>
                <a:close/>
              </a:path>
              <a:path w="947420" h="211455">
                <a:moveTo>
                  <a:pt x="682878" y="52209"/>
                </a:moveTo>
                <a:lnTo>
                  <a:pt x="672602" y="54248"/>
                </a:lnTo>
                <a:lnTo>
                  <a:pt x="663652" y="59791"/>
                </a:lnTo>
                <a:lnTo>
                  <a:pt x="656963" y="67925"/>
                </a:lnTo>
                <a:lnTo>
                  <a:pt x="653465" y="77736"/>
                </a:lnTo>
                <a:lnTo>
                  <a:pt x="654169" y="87772"/>
                </a:lnTo>
                <a:lnTo>
                  <a:pt x="658515" y="96032"/>
                </a:lnTo>
                <a:lnTo>
                  <a:pt x="665854" y="101637"/>
                </a:lnTo>
                <a:lnTo>
                  <a:pt x="675538" y="103708"/>
                </a:lnTo>
                <a:lnTo>
                  <a:pt x="677608" y="103708"/>
                </a:lnTo>
                <a:lnTo>
                  <a:pt x="679703" y="103022"/>
                </a:lnTo>
                <a:lnTo>
                  <a:pt x="702053" y="103022"/>
                </a:lnTo>
                <a:lnTo>
                  <a:pt x="705662" y="89255"/>
                </a:lnTo>
                <a:lnTo>
                  <a:pt x="705658" y="72530"/>
                </a:lnTo>
                <a:lnTo>
                  <a:pt x="700886" y="61017"/>
                </a:lnTo>
                <a:lnTo>
                  <a:pt x="692805" y="54361"/>
                </a:lnTo>
                <a:lnTo>
                  <a:pt x="682878" y="52209"/>
                </a:lnTo>
                <a:close/>
              </a:path>
              <a:path w="947420" h="211455">
                <a:moveTo>
                  <a:pt x="603364" y="56210"/>
                </a:moveTo>
                <a:lnTo>
                  <a:pt x="568565" y="77318"/>
                </a:lnTo>
                <a:lnTo>
                  <a:pt x="561797" y="103555"/>
                </a:lnTo>
                <a:lnTo>
                  <a:pt x="574230" y="103555"/>
                </a:lnTo>
                <a:lnTo>
                  <a:pt x="577062" y="86271"/>
                </a:lnTo>
                <a:lnTo>
                  <a:pt x="581494" y="82473"/>
                </a:lnTo>
                <a:lnTo>
                  <a:pt x="632560" y="82473"/>
                </a:lnTo>
                <a:lnTo>
                  <a:pt x="632280" y="77736"/>
                </a:lnTo>
                <a:lnTo>
                  <a:pt x="632200" y="77318"/>
                </a:lnTo>
                <a:lnTo>
                  <a:pt x="626378" y="66420"/>
                </a:lnTo>
                <a:lnTo>
                  <a:pt x="616410" y="58970"/>
                </a:lnTo>
                <a:lnTo>
                  <a:pt x="603364" y="56210"/>
                </a:lnTo>
                <a:close/>
              </a:path>
              <a:path w="947420" h="211455">
                <a:moveTo>
                  <a:pt x="858893" y="186550"/>
                </a:moveTo>
                <a:lnTo>
                  <a:pt x="793635" y="186550"/>
                </a:lnTo>
                <a:lnTo>
                  <a:pt x="797091" y="196119"/>
                </a:lnTo>
                <a:lnTo>
                  <a:pt x="803506" y="203676"/>
                </a:lnTo>
                <a:lnTo>
                  <a:pt x="812327" y="208642"/>
                </a:lnTo>
                <a:lnTo>
                  <a:pt x="822998" y="210438"/>
                </a:lnTo>
                <a:lnTo>
                  <a:pt x="836848" y="207738"/>
                </a:lnTo>
                <a:lnTo>
                  <a:pt x="848953" y="200334"/>
                </a:lnTo>
                <a:lnTo>
                  <a:pt x="857948" y="189356"/>
                </a:lnTo>
                <a:lnTo>
                  <a:pt x="858893" y="186550"/>
                </a:lnTo>
                <a:close/>
              </a:path>
              <a:path w="947420" h="211455">
                <a:moveTo>
                  <a:pt x="772756" y="52349"/>
                </a:moveTo>
                <a:lnTo>
                  <a:pt x="730519" y="75539"/>
                </a:lnTo>
                <a:lnTo>
                  <a:pt x="706627" y="131457"/>
                </a:lnTo>
                <a:lnTo>
                  <a:pt x="706522" y="161990"/>
                </a:lnTo>
                <a:lnTo>
                  <a:pt x="714738" y="187066"/>
                </a:lnTo>
                <a:lnTo>
                  <a:pt x="729843" y="204057"/>
                </a:lnTo>
                <a:lnTo>
                  <a:pt x="750404" y="210337"/>
                </a:lnTo>
                <a:lnTo>
                  <a:pt x="762019" y="208667"/>
                </a:lnTo>
                <a:lnTo>
                  <a:pt x="773310" y="203892"/>
                </a:lnTo>
                <a:lnTo>
                  <a:pt x="783957" y="196392"/>
                </a:lnTo>
                <a:lnTo>
                  <a:pt x="793635" y="186550"/>
                </a:lnTo>
                <a:lnTo>
                  <a:pt x="858893" y="186550"/>
                </a:lnTo>
                <a:lnTo>
                  <a:pt x="859612" y="184416"/>
                </a:lnTo>
                <a:lnTo>
                  <a:pt x="767397" y="184416"/>
                </a:lnTo>
                <a:lnTo>
                  <a:pt x="758468" y="180226"/>
                </a:lnTo>
                <a:lnTo>
                  <a:pt x="752273" y="168843"/>
                </a:lnTo>
                <a:lnTo>
                  <a:pt x="749329" y="152016"/>
                </a:lnTo>
                <a:lnTo>
                  <a:pt x="750159" y="131457"/>
                </a:lnTo>
                <a:lnTo>
                  <a:pt x="755076" y="110787"/>
                </a:lnTo>
                <a:lnTo>
                  <a:pt x="762839" y="93870"/>
                </a:lnTo>
                <a:lnTo>
                  <a:pt x="772405" y="82466"/>
                </a:lnTo>
                <a:lnTo>
                  <a:pt x="782739" y="78295"/>
                </a:lnTo>
                <a:lnTo>
                  <a:pt x="847270" y="78295"/>
                </a:lnTo>
                <a:lnTo>
                  <a:pt x="847868" y="74180"/>
                </a:lnTo>
                <a:lnTo>
                  <a:pt x="808024" y="74180"/>
                </a:lnTo>
                <a:lnTo>
                  <a:pt x="801262" y="65092"/>
                </a:lnTo>
                <a:lnTo>
                  <a:pt x="792995" y="58231"/>
                </a:lnTo>
                <a:lnTo>
                  <a:pt x="783427" y="53887"/>
                </a:lnTo>
                <a:lnTo>
                  <a:pt x="772756" y="52349"/>
                </a:lnTo>
                <a:close/>
              </a:path>
              <a:path w="947420" h="211455">
                <a:moveTo>
                  <a:pt x="847270" y="78295"/>
                </a:moveTo>
                <a:lnTo>
                  <a:pt x="782739" y="78295"/>
                </a:lnTo>
                <a:lnTo>
                  <a:pt x="791661" y="82501"/>
                </a:lnTo>
                <a:lnTo>
                  <a:pt x="797850" y="93930"/>
                </a:lnTo>
                <a:lnTo>
                  <a:pt x="800789" y="110858"/>
                </a:lnTo>
                <a:lnTo>
                  <a:pt x="799960" y="131559"/>
                </a:lnTo>
                <a:lnTo>
                  <a:pt x="795009" y="152078"/>
                </a:lnTo>
                <a:lnTo>
                  <a:pt x="787169" y="168889"/>
                </a:lnTo>
                <a:lnTo>
                  <a:pt x="777584" y="180249"/>
                </a:lnTo>
                <a:lnTo>
                  <a:pt x="767397" y="184416"/>
                </a:lnTo>
                <a:lnTo>
                  <a:pt x="859612" y="184416"/>
                </a:lnTo>
                <a:lnTo>
                  <a:pt x="859685" y="184200"/>
                </a:lnTo>
                <a:lnTo>
                  <a:pt x="844842" y="184200"/>
                </a:lnTo>
                <a:lnTo>
                  <a:pt x="835863" y="184175"/>
                </a:lnTo>
                <a:lnTo>
                  <a:pt x="832747" y="180428"/>
                </a:lnTo>
                <a:lnTo>
                  <a:pt x="832741" y="180226"/>
                </a:lnTo>
                <a:lnTo>
                  <a:pt x="833107" y="175882"/>
                </a:lnTo>
                <a:lnTo>
                  <a:pt x="847270" y="78295"/>
                </a:lnTo>
                <a:close/>
              </a:path>
              <a:path w="947420" h="211455">
                <a:moveTo>
                  <a:pt x="852106" y="162788"/>
                </a:moveTo>
                <a:lnTo>
                  <a:pt x="850047" y="175933"/>
                </a:lnTo>
                <a:lnTo>
                  <a:pt x="849655" y="180428"/>
                </a:lnTo>
                <a:lnTo>
                  <a:pt x="844842" y="184200"/>
                </a:lnTo>
                <a:lnTo>
                  <a:pt x="859685" y="184200"/>
                </a:lnTo>
                <a:lnTo>
                  <a:pt x="862477" y="175882"/>
                </a:lnTo>
                <a:lnTo>
                  <a:pt x="864590" y="162801"/>
                </a:lnTo>
                <a:lnTo>
                  <a:pt x="852106" y="162788"/>
                </a:lnTo>
                <a:close/>
              </a:path>
              <a:path w="947420" h="211455">
                <a:moveTo>
                  <a:pt x="830897" y="52463"/>
                </a:moveTo>
                <a:lnTo>
                  <a:pt x="808024" y="74180"/>
                </a:lnTo>
                <a:lnTo>
                  <a:pt x="847868" y="74180"/>
                </a:lnTo>
                <a:lnTo>
                  <a:pt x="848105" y="72542"/>
                </a:lnTo>
                <a:lnTo>
                  <a:pt x="847544" y="65092"/>
                </a:lnTo>
                <a:lnTo>
                  <a:pt x="847478" y="64667"/>
                </a:lnTo>
                <a:lnTo>
                  <a:pt x="844035" y="58354"/>
                </a:lnTo>
                <a:lnTo>
                  <a:pt x="838286" y="54045"/>
                </a:lnTo>
                <a:lnTo>
                  <a:pt x="830897" y="52463"/>
                </a:lnTo>
                <a:close/>
              </a:path>
              <a:path w="947420" h="211455">
                <a:moveTo>
                  <a:pt x="900442" y="1384"/>
                </a:moveTo>
                <a:lnTo>
                  <a:pt x="875626" y="175958"/>
                </a:lnTo>
                <a:lnTo>
                  <a:pt x="876551" y="189379"/>
                </a:lnTo>
                <a:lnTo>
                  <a:pt x="882415" y="200383"/>
                </a:lnTo>
                <a:lnTo>
                  <a:pt x="892307" y="207830"/>
                </a:lnTo>
                <a:lnTo>
                  <a:pt x="905319" y="210578"/>
                </a:lnTo>
                <a:lnTo>
                  <a:pt x="919144" y="207869"/>
                </a:lnTo>
                <a:lnTo>
                  <a:pt x="931232" y="200461"/>
                </a:lnTo>
                <a:lnTo>
                  <a:pt x="940222" y="189488"/>
                </a:lnTo>
                <a:lnTo>
                  <a:pt x="941962" y="184340"/>
                </a:lnTo>
                <a:lnTo>
                  <a:pt x="918133" y="184340"/>
                </a:lnTo>
                <a:lnTo>
                  <a:pt x="914666" y="180517"/>
                </a:lnTo>
                <a:lnTo>
                  <a:pt x="915403" y="175958"/>
                </a:lnTo>
                <a:lnTo>
                  <a:pt x="940180" y="1460"/>
                </a:lnTo>
                <a:lnTo>
                  <a:pt x="900442" y="1384"/>
                </a:lnTo>
                <a:close/>
              </a:path>
              <a:path w="947420" h="211455">
                <a:moveTo>
                  <a:pt x="946861" y="162928"/>
                </a:moveTo>
                <a:lnTo>
                  <a:pt x="934389" y="162928"/>
                </a:lnTo>
                <a:lnTo>
                  <a:pt x="932292" y="176085"/>
                </a:lnTo>
                <a:lnTo>
                  <a:pt x="931976" y="180543"/>
                </a:lnTo>
                <a:lnTo>
                  <a:pt x="927138" y="184340"/>
                </a:lnTo>
                <a:lnTo>
                  <a:pt x="941962" y="184340"/>
                </a:lnTo>
                <a:lnTo>
                  <a:pt x="944752" y="176085"/>
                </a:lnTo>
                <a:lnTo>
                  <a:pt x="946861" y="162928"/>
                </a:lnTo>
                <a:close/>
              </a:path>
            </a:pathLst>
          </a:custGeom>
          <a:solidFill>
            <a:srgbClr val="221E1F"/>
          </a:solidFill>
        </p:spPr>
        <p:txBody>
          <a:bodyPr wrap="square" lIns="0" tIns="0" rIns="0" bIns="0" rtlCol="0"/>
          <a:lstStyle/>
          <a:p>
            <a:endParaRPr/>
          </a:p>
        </p:txBody>
      </p:sp>
      <p:sp>
        <p:nvSpPr>
          <p:cNvPr id="6" name="object 6"/>
          <p:cNvSpPr/>
          <p:nvPr/>
        </p:nvSpPr>
        <p:spPr>
          <a:xfrm>
            <a:off x="2754446" y="1822120"/>
            <a:ext cx="45720" cy="150495"/>
          </a:xfrm>
          <a:custGeom>
            <a:avLst/>
            <a:gdLst/>
            <a:ahLst/>
            <a:cxnLst/>
            <a:rect l="l" t="t" r="r" b="b"/>
            <a:pathLst>
              <a:path w="45719" h="150494">
                <a:moveTo>
                  <a:pt x="6078" y="0"/>
                </a:moveTo>
                <a:lnTo>
                  <a:pt x="4097" y="0"/>
                </a:lnTo>
                <a:lnTo>
                  <a:pt x="3195" y="342"/>
                </a:lnTo>
                <a:lnTo>
                  <a:pt x="1621" y="1778"/>
                </a:lnTo>
                <a:lnTo>
                  <a:pt x="1176" y="2628"/>
                </a:lnTo>
                <a:lnTo>
                  <a:pt x="1045" y="3835"/>
                </a:lnTo>
                <a:lnTo>
                  <a:pt x="600" y="27952"/>
                </a:lnTo>
                <a:lnTo>
                  <a:pt x="326" y="41219"/>
                </a:lnTo>
                <a:lnTo>
                  <a:pt x="130" y="56935"/>
                </a:lnTo>
                <a:lnTo>
                  <a:pt x="10" y="75494"/>
                </a:lnTo>
                <a:lnTo>
                  <a:pt x="0" y="142811"/>
                </a:lnTo>
                <a:lnTo>
                  <a:pt x="401" y="143662"/>
                </a:lnTo>
                <a:lnTo>
                  <a:pt x="1240" y="144513"/>
                </a:lnTo>
                <a:lnTo>
                  <a:pt x="960" y="146659"/>
                </a:lnTo>
                <a:lnTo>
                  <a:pt x="15451" y="150279"/>
                </a:lnTo>
                <a:lnTo>
                  <a:pt x="17229" y="150444"/>
                </a:lnTo>
                <a:lnTo>
                  <a:pt x="19172" y="150495"/>
                </a:lnTo>
                <a:lnTo>
                  <a:pt x="29205" y="150495"/>
                </a:lnTo>
                <a:lnTo>
                  <a:pt x="31275" y="150355"/>
                </a:lnTo>
                <a:lnTo>
                  <a:pt x="33282" y="150075"/>
                </a:lnTo>
                <a:lnTo>
                  <a:pt x="35123" y="149936"/>
                </a:lnTo>
                <a:lnTo>
                  <a:pt x="37041" y="149720"/>
                </a:lnTo>
                <a:lnTo>
                  <a:pt x="39047" y="149440"/>
                </a:lnTo>
                <a:lnTo>
                  <a:pt x="41803" y="148805"/>
                </a:lnTo>
                <a:lnTo>
                  <a:pt x="42946" y="148653"/>
                </a:lnTo>
                <a:lnTo>
                  <a:pt x="43823" y="148145"/>
                </a:lnTo>
                <a:lnTo>
                  <a:pt x="44953" y="146456"/>
                </a:lnTo>
                <a:lnTo>
                  <a:pt x="45156" y="145491"/>
                </a:lnTo>
                <a:lnTo>
                  <a:pt x="44877" y="143344"/>
                </a:lnTo>
                <a:lnTo>
                  <a:pt x="44552" y="142811"/>
                </a:lnTo>
                <a:lnTo>
                  <a:pt x="19248" y="142811"/>
                </a:lnTo>
                <a:lnTo>
                  <a:pt x="17546" y="142748"/>
                </a:lnTo>
                <a:lnTo>
                  <a:pt x="15972" y="142608"/>
                </a:lnTo>
                <a:lnTo>
                  <a:pt x="14282" y="142608"/>
                </a:lnTo>
                <a:lnTo>
                  <a:pt x="12708" y="142468"/>
                </a:lnTo>
                <a:lnTo>
                  <a:pt x="11273" y="142176"/>
                </a:lnTo>
                <a:lnTo>
                  <a:pt x="9863" y="142036"/>
                </a:lnTo>
                <a:lnTo>
                  <a:pt x="8644" y="141833"/>
                </a:lnTo>
                <a:lnTo>
                  <a:pt x="7653" y="141541"/>
                </a:lnTo>
                <a:lnTo>
                  <a:pt x="7694" y="75494"/>
                </a:lnTo>
                <a:lnTo>
                  <a:pt x="7817" y="56935"/>
                </a:lnTo>
                <a:lnTo>
                  <a:pt x="8022" y="41017"/>
                </a:lnTo>
                <a:lnTo>
                  <a:pt x="8305" y="27736"/>
                </a:lnTo>
                <a:lnTo>
                  <a:pt x="8733" y="3835"/>
                </a:lnTo>
                <a:lnTo>
                  <a:pt x="8764" y="3606"/>
                </a:lnTo>
                <a:lnTo>
                  <a:pt x="8796" y="2628"/>
                </a:lnTo>
                <a:lnTo>
                  <a:pt x="8542" y="1955"/>
                </a:lnTo>
                <a:lnTo>
                  <a:pt x="6967" y="381"/>
                </a:lnTo>
                <a:lnTo>
                  <a:pt x="6078" y="0"/>
                </a:lnTo>
                <a:close/>
              </a:path>
              <a:path w="45719" h="150494">
                <a:moveTo>
                  <a:pt x="41664" y="141173"/>
                </a:moveTo>
                <a:lnTo>
                  <a:pt x="40533" y="141325"/>
                </a:lnTo>
                <a:lnTo>
                  <a:pt x="34133" y="142303"/>
                </a:lnTo>
                <a:lnTo>
                  <a:pt x="32418" y="142608"/>
                </a:lnTo>
                <a:lnTo>
                  <a:pt x="30691" y="142748"/>
                </a:lnTo>
                <a:lnTo>
                  <a:pt x="28938" y="142811"/>
                </a:lnTo>
                <a:lnTo>
                  <a:pt x="44552" y="142811"/>
                </a:lnTo>
                <a:lnTo>
                  <a:pt x="44381" y="142532"/>
                </a:lnTo>
                <a:lnTo>
                  <a:pt x="42667" y="141401"/>
                </a:lnTo>
                <a:lnTo>
                  <a:pt x="41664" y="141173"/>
                </a:lnTo>
                <a:close/>
              </a:path>
            </a:pathLst>
          </a:custGeom>
          <a:solidFill>
            <a:srgbClr val="134B92"/>
          </a:solidFill>
        </p:spPr>
        <p:txBody>
          <a:bodyPr wrap="square" lIns="0" tIns="0" rIns="0" bIns="0" rtlCol="0"/>
          <a:lstStyle/>
          <a:p>
            <a:endParaRPr/>
          </a:p>
        </p:txBody>
      </p:sp>
      <p:sp>
        <p:nvSpPr>
          <p:cNvPr id="7" name="object 7"/>
          <p:cNvSpPr/>
          <p:nvPr/>
        </p:nvSpPr>
        <p:spPr>
          <a:xfrm>
            <a:off x="2820878" y="1821680"/>
            <a:ext cx="38100" cy="153670"/>
          </a:xfrm>
          <a:custGeom>
            <a:avLst/>
            <a:gdLst/>
            <a:ahLst/>
            <a:cxnLst/>
            <a:rect l="l" t="t" r="r" b="b"/>
            <a:pathLst>
              <a:path w="38100" h="153669">
                <a:moveTo>
                  <a:pt x="35077" y="0"/>
                </a:moveTo>
                <a:lnTo>
                  <a:pt x="17868" y="0"/>
                </a:lnTo>
                <a:lnTo>
                  <a:pt x="16509" y="63"/>
                </a:lnTo>
                <a:lnTo>
                  <a:pt x="12877" y="495"/>
                </a:lnTo>
                <a:lnTo>
                  <a:pt x="11874" y="647"/>
                </a:lnTo>
                <a:lnTo>
                  <a:pt x="10185" y="647"/>
                </a:lnTo>
                <a:lnTo>
                  <a:pt x="8331" y="787"/>
                </a:lnTo>
                <a:lnTo>
                  <a:pt x="7200" y="1854"/>
                </a:lnTo>
                <a:lnTo>
                  <a:pt x="6769" y="3848"/>
                </a:lnTo>
                <a:lnTo>
                  <a:pt x="6489" y="4406"/>
                </a:lnTo>
                <a:lnTo>
                  <a:pt x="6324" y="4991"/>
                </a:lnTo>
                <a:lnTo>
                  <a:pt x="6260" y="5918"/>
                </a:lnTo>
                <a:lnTo>
                  <a:pt x="5953" y="7696"/>
                </a:lnTo>
                <a:lnTo>
                  <a:pt x="5765" y="9613"/>
                </a:lnTo>
                <a:lnTo>
                  <a:pt x="5702" y="24764"/>
                </a:lnTo>
                <a:lnTo>
                  <a:pt x="5549" y="28613"/>
                </a:lnTo>
                <a:lnTo>
                  <a:pt x="5467" y="37591"/>
                </a:lnTo>
                <a:lnTo>
                  <a:pt x="5054" y="51879"/>
                </a:lnTo>
                <a:lnTo>
                  <a:pt x="5017" y="57518"/>
                </a:lnTo>
                <a:lnTo>
                  <a:pt x="4686" y="61988"/>
                </a:lnTo>
                <a:lnTo>
                  <a:pt x="3975" y="66814"/>
                </a:lnTo>
                <a:lnTo>
                  <a:pt x="3276" y="71805"/>
                </a:lnTo>
                <a:lnTo>
                  <a:pt x="0" y="117563"/>
                </a:lnTo>
                <a:lnTo>
                  <a:pt x="152" y="120827"/>
                </a:lnTo>
                <a:lnTo>
                  <a:pt x="279" y="124256"/>
                </a:lnTo>
                <a:lnTo>
                  <a:pt x="495" y="127457"/>
                </a:lnTo>
                <a:lnTo>
                  <a:pt x="1079" y="133426"/>
                </a:lnTo>
                <a:lnTo>
                  <a:pt x="1435" y="135915"/>
                </a:lnTo>
                <a:lnTo>
                  <a:pt x="1854" y="137934"/>
                </a:lnTo>
                <a:lnTo>
                  <a:pt x="2133" y="139776"/>
                </a:lnTo>
                <a:lnTo>
                  <a:pt x="2191" y="143827"/>
                </a:lnTo>
                <a:lnTo>
                  <a:pt x="2070" y="149656"/>
                </a:lnTo>
                <a:lnTo>
                  <a:pt x="3848" y="151587"/>
                </a:lnTo>
                <a:lnTo>
                  <a:pt x="7404" y="152438"/>
                </a:lnTo>
                <a:lnTo>
                  <a:pt x="9550" y="153009"/>
                </a:lnTo>
                <a:lnTo>
                  <a:pt x="11671" y="153149"/>
                </a:lnTo>
                <a:lnTo>
                  <a:pt x="13804" y="152869"/>
                </a:lnTo>
                <a:lnTo>
                  <a:pt x="15519" y="152717"/>
                </a:lnTo>
                <a:lnTo>
                  <a:pt x="17233" y="152514"/>
                </a:lnTo>
                <a:lnTo>
                  <a:pt x="18935" y="152222"/>
                </a:lnTo>
                <a:lnTo>
                  <a:pt x="20485" y="152082"/>
                </a:lnTo>
                <a:lnTo>
                  <a:pt x="21780" y="151930"/>
                </a:lnTo>
                <a:lnTo>
                  <a:pt x="22771" y="151790"/>
                </a:lnTo>
                <a:lnTo>
                  <a:pt x="23914" y="151790"/>
                </a:lnTo>
                <a:lnTo>
                  <a:pt x="24980" y="151726"/>
                </a:lnTo>
                <a:lnTo>
                  <a:pt x="26962" y="151434"/>
                </a:lnTo>
                <a:lnTo>
                  <a:pt x="29184" y="151155"/>
                </a:lnTo>
                <a:lnTo>
                  <a:pt x="30683" y="150939"/>
                </a:lnTo>
                <a:lnTo>
                  <a:pt x="31673" y="150660"/>
                </a:lnTo>
                <a:lnTo>
                  <a:pt x="32486" y="150088"/>
                </a:lnTo>
                <a:lnTo>
                  <a:pt x="33769" y="148374"/>
                </a:lnTo>
                <a:lnTo>
                  <a:pt x="33997" y="147421"/>
                </a:lnTo>
                <a:lnTo>
                  <a:pt x="33561" y="145326"/>
                </a:lnTo>
                <a:lnTo>
                  <a:pt x="10731" y="145326"/>
                </a:lnTo>
                <a:lnTo>
                  <a:pt x="9753" y="145173"/>
                </a:lnTo>
                <a:lnTo>
                  <a:pt x="9830" y="143687"/>
                </a:lnTo>
                <a:lnTo>
                  <a:pt x="9955" y="143116"/>
                </a:lnTo>
                <a:lnTo>
                  <a:pt x="9969" y="141198"/>
                </a:lnTo>
                <a:lnTo>
                  <a:pt x="9753" y="139128"/>
                </a:lnTo>
                <a:lnTo>
                  <a:pt x="9321" y="136855"/>
                </a:lnTo>
                <a:lnTo>
                  <a:pt x="9042" y="134861"/>
                </a:lnTo>
                <a:lnTo>
                  <a:pt x="7627" y="109740"/>
                </a:lnTo>
                <a:lnTo>
                  <a:pt x="7982" y="101384"/>
                </a:lnTo>
                <a:lnTo>
                  <a:pt x="8407" y="94868"/>
                </a:lnTo>
                <a:lnTo>
                  <a:pt x="8623" y="92582"/>
                </a:lnTo>
                <a:lnTo>
                  <a:pt x="8902" y="90309"/>
                </a:lnTo>
                <a:lnTo>
                  <a:pt x="10388" y="90106"/>
                </a:lnTo>
                <a:lnTo>
                  <a:pt x="11671" y="89801"/>
                </a:lnTo>
                <a:lnTo>
                  <a:pt x="12953" y="89598"/>
                </a:lnTo>
                <a:lnTo>
                  <a:pt x="14223" y="89446"/>
                </a:lnTo>
                <a:lnTo>
                  <a:pt x="24247" y="89446"/>
                </a:lnTo>
                <a:lnTo>
                  <a:pt x="24561" y="89395"/>
                </a:lnTo>
                <a:lnTo>
                  <a:pt x="26403" y="88823"/>
                </a:lnTo>
                <a:lnTo>
                  <a:pt x="28536" y="88391"/>
                </a:lnTo>
                <a:lnTo>
                  <a:pt x="29679" y="88112"/>
                </a:lnTo>
                <a:lnTo>
                  <a:pt x="30492" y="87502"/>
                </a:lnTo>
                <a:lnTo>
                  <a:pt x="31495" y="85648"/>
                </a:lnTo>
                <a:lnTo>
                  <a:pt x="31635" y="84683"/>
                </a:lnTo>
                <a:lnTo>
                  <a:pt x="31407" y="83692"/>
                </a:lnTo>
                <a:lnTo>
                  <a:pt x="31216" y="82689"/>
                </a:lnTo>
                <a:lnTo>
                  <a:pt x="31010" y="82410"/>
                </a:lnTo>
                <a:lnTo>
                  <a:pt x="9753" y="82410"/>
                </a:lnTo>
                <a:lnTo>
                  <a:pt x="10384" y="76860"/>
                </a:lnTo>
                <a:lnTo>
                  <a:pt x="11455" y="67894"/>
                </a:lnTo>
                <a:lnTo>
                  <a:pt x="12166" y="62776"/>
                </a:lnTo>
                <a:lnTo>
                  <a:pt x="12598" y="57518"/>
                </a:lnTo>
                <a:lnTo>
                  <a:pt x="13017" y="41859"/>
                </a:lnTo>
                <a:lnTo>
                  <a:pt x="13182" y="37591"/>
                </a:lnTo>
                <a:lnTo>
                  <a:pt x="13250" y="28613"/>
                </a:lnTo>
                <a:lnTo>
                  <a:pt x="13385" y="24764"/>
                </a:lnTo>
                <a:lnTo>
                  <a:pt x="13461" y="10185"/>
                </a:lnTo>
                <a:lnTo>
                  <a:pt x="13518" y="9613"/>
                </a:lnTo>
                <a:lnTo>
                  <a:pt x="13601" y="8115"/>
                </a:lnTo>
                <a:lnTo>
                  <a:pt x="14312" y="7988"/>
                </a:lnTo>
                <a:lnTo>
                  <a:pt x="15087" y="7899"/>
                </a:lnTo>
                <a:lnTo>
                  <a:pt x="15951" y="7899"/>
                </a:lnTo>
                <a:lnTo>
                  <a:pt x="17081" y="7759"/>
                </a:lnTo>
                <a:lnTo>
                  <a:pt x="18072" y="7696"/>
                </a:lnTo>
                <a:lnTo>
                  <a:pt x="35077" y="7696"/>
                </a:lnTo>
                <a:lnTo>
                  <a:pt x="35979" y="7327"/>
                </a:lnTo>
                <a:lnTo>
                  <a:pt x="37528" y="5918"/>
                </a:lnTo>
                <a:lnTo>
                  <a:pt x="37934" y="5016"/>
                </a:lnTo>
                <a:lnTo>
                  <a:pt x="37934" y="2882"/>
                </a:lnTo>
                <a:lnTo>
                  <a:pt x="37528" y="1955"/>
                </a:lnTo>
                <a:lnTo>
                  <a:pt x="35979" y="393"/>
                </a:lnTo>
                <a:lnTo>
                  <a:pt x="35077" y="0"/>
                </a:lnTo>
                <a:close/>
              </a:path>
              <a:path w="38100" h="153669">
                <a:moveTo>
                  <a:pt x="30378" y="143116"/>
                </a:moveTo>
                <a:lnTo>
                  <a:pt x="29400" y="143255"/>
                </a:lnTo>
                <a:lnTo>
                  <a:pt x="27673" y="143687"/>
                </a:lnTo>
                <a:lnTo>
                  <a:pt x="26669" y="143827"/>
                </a:lnTo>
                <a:lnTo>
                  <a:pt x="24231" y="144081"/>
                </a:lnTo>
                <a:lnTo>
                  <a:pt x="23329" y="144106"/>
                </a:lnTo>
                <a:lnTo>
                  <a:pt x="22351" y="144106"/>
                </a:lnTo>
                <a:lnTo>
                  <a:pt x="21208" y="144259"/>
                </a:lnTo>
                <a:lnTo>
                  <a:pt x="17868" y="144538"/>
                </a:lnTo>
                <a:lnTo>
                  <a:pt x="16154" y="144830"/>
                </a:lnTo>
                <a:lnTo>
                  <a:pt x="14452" y="145046"/>
                </a:lnTo>
                <a:lnTo>
                  <a:pt x="12750" y="145173"/>
                </a:lnTo>
                <a:lnTo>
                  <a:pt x="11747" y="145326"/>
                </a:lnTo>
                <a:lnTo>
                  <a:pt x="33561" y="145326"/>
                </a:lnTo>
                <a:lnTo>
                  <a:pt x="33019" y="144449"/>
                </a:lnTo>
                <a:lnTo>
                  <a:pt x="31318" y="143332"/>
                </a:lnTo>
                <a:lnTo>
                  <a:pt x="30378" y="143116"/>
                </a:lnTo>
                <a:close/>
              </a:path>
              <a:path w="38100" h="153669">
                <a:moveTo>
                  <a:pt x="24247" y="89446"/>
                </a:moveTo>
                <a:lnTo>
                  <a:pt x="17449" y="89446"/>
                </a:lnTo>
                <a:lnTo>
                  <a:pt x="18846" y="89598"/>
                </a:lnTo>
                <a:lnTo>
                  <a:pt x="20231" y="89661"/>
                </a:lnTo>
                <a:lnTo>
                  <a:pt x="22910" y="89661"/>
                </a:lnTo>
                <a:lnTo>
                  <a:pt x="24247" y="89446"/>
                </a:lnTo>
                <a:close/>
              </a:path>
              <a:path w="38100" h="153669">
                <a:moveTo>
                  <a:pt x="16636" y="81635"/>
                </a:moveTo>
                <a:lnTo>
                  <a:pt x="15163" y="81635"/>
                </a:lnTo>
                <a:lnTo>
                  <a:pt x="13601" y="81762"/>
                </a:lnTo>
                <a:lnTo>
                  <a:pt x="12318" y="81914"/>
                </a:lnTo>
                <a:lnTo>
                  <a:pt x="11036" y="82130"/>
                </a:lnTo>
                <a:lnTo>
                  <a:pt x="9753" y="82410"/>
                </a:lnTo>
                <a:lnTo>
                  <a:pt x="31010" y="82410"/>
                </a:lnTo>
                <a:lnTo>
                  <a:pt x="30691" y="81978"/>
                </a:lnTo>
                <a:lnTo>
                  <a:pt x="20421" y="81978"/>
                </a:lnTo>
                <a:lnTo>
                  <a:pt x="19354" y="81914"/>
                </a:lnTo>
                <a:lnTo>
                  <a:pt x="18072" y="81762"/>
                </a:lnTo>
                <a:lnTo>
                  <a:pt x="16636" y="81635"/>
                </a:lnTo>
                <a:close/>
              </a:path>
              <a:path w="38100" h="153669">
                <a:moveTo>
                  <a:pt x="27825" y="80632"/>
                </a:moveTo>
                <a:lnTo>
                  <a:pt x="24498" y="81559"/>
                </a:lnTo>
                <a:lnTo>
                  <a:pt x="23202" y="81838"/>
                </a:lnTo>
                <a:lnTo>
                  <a:pt x="22136" y="81978"/>
                </a:lnTo>
                <a:lnTo>
                  <a:pt x="30691" y="81978"/>
                </a:lnTo>
                <a:lnTo>
                  <a:pt x="28778" y="80784"/>
                </a:lnTo>
                <a:lnTo>
                  <a:pt x="27825" y="80632"/>
                </a:lnTo>
                <a:close/>
              </a:path>
            </a:pathLst>
          </a:custGeom>
          <a:solidFill>
            <a:srgbClr val="134B92"/>
          </a:solidFill>
        </p:spPr>
        <p:txBody>
          <a:bodyPr wrap="square" lIns="0" tIns="0" rIns="0" bIns="0" rtlCol="0"/>
          <a:lstStyle/>
          <a:p>
            <a:endParaRPr/>
          </a:p>
        </p:txBody>
      </p:sp>
      <p:sp>
        <p:nvSpPr>
          <p:cNvPr id="8" name="object 8"/>
          <p:cNvSpPr/>
          <p:nvPr/>
        </p:nvSpPr>
        <p:spPr>
          <a:xfrm>
            <a:off x="2925963" y="1810583"/>
            <a:ext cx="399426" cy="16652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381033" y="1810583"/>
            <a:ext cx="475437" cy="16502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3923550" y="1810450"/>
            <a:ext cx="160049" cy="166545"/>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4156930" y="1823603"/>
            <a:ext cx="0" cy="147955"/>
          </a:xfrm>
          <a:custGeom>
            <a:avLst/>
            <a:gdLst/>
            <a:ahLst/>
            <a:cxnLst/>
            <a:rect l="l" t="t" r="r" b="b"/>
            <a:pathLst>
              <a:path h="147955">
                <a:moveTo>
                  <a:pt x="0" y="0"/>
                </a:moveTo>
                <a:lnTo>
                  <a:pt x="0" y="147840"/>
                </a:lnTo>
              </a:path>
            </a:pathLst>
          </a:custGeom>
          <a:ln w="12069">
            <a:solidFill>
              <a:srgbClr val="134B92"/>
            </a:solidFill>
          </a:ln>
        </p:spPr>
        <p:txBody>
          <a:bodyPr wrap="square" lIns="0" tIns="0" rIns="0" bIns="0" rtlCol="0"/>
          <a:lstStyle/>
          <a:p>
            <a:endParaRPr/>
          </a:p>
        </p:txBody>
      </p:sp>
      <p:sp>
        <p:nvSpPr>
          <p:cNvPr id="12" name="object 12"/>
          <p:cNvSpPr/>
          <p:nvPr/>
        </p:nvSpPr>
        <p:spPr>
          <a:xfrm>
            <a:off x="4230243" y="1810583"/>
            <a:ext cx="358086" cy="168024"/>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4615859" y="1823603"/>
            <a:ext cx="0" cy="147955"/>
          </a:xfrm>
          <a:custGeom>
            <a:avLst/>
            <a:gdLst/>
            <a:ahLst/>
            <a:cxnLst/>
            <a:rect l="l" t="t" r="r" b="b"/>
            <a:pathLst>
              <a:path h="147955">
                <a:moveTo>
                  <a:pt x="0" y="0"/>
                </a:moveTo>
                <a:lnTo>
                  <a:pt x="0" y="147840"/>
                </a:lnTo>
              </a:path>
            </a:pathLst>
          </a:custGeom>
          <a:ln w="12103">
            <a:solidFill>
              <a:srgbClr val="134B92"/>
            </a:solidFill>
          </a:ln>
        </p:spPr>
        <p:txBody>
          <a:bodyPr wrap="square" lIns="0" tIns="0" rIns="0" bIns="0" rtlCol="0"/>
          <a:lstStyle/>
          <a:p>
            <a:endParaRPr/>
          </a:p>
        </p:txBody>
      </p:sp>
      <p:sp>
        <p:nvSpPr>
          <p:cNvPr id="14" name="object 14"/>
          <p:cNvSpPr/>
          <p:nvPr/>
        </p:nvSpPr>
        <p:spPr>
          <a:xfrm>
            <a:off x="4689193" y="1821680"/>
            <a:ext cx="38100" cy="153670"/>
          </a:xfrm>
          <a:custGeom>
            <a:avLst/>
            <a:gdLst/>
            <a:ahLst/>
            <a:cxnLst/>
            <a:rect l="l" t="t" r="r" b="b"/>
            <a:pathLst>
              <a:path w="38100" h="153669">
                <a:moveTo>
                  <a:pt x="35064" y="0"/>
                </a:moveTo>
                <a:lnTo>
                  <a:pt x="17856" y="0"/>
                </a:lnTo>
                <a:lnTo>
                  <a:pt x="16509" y="63"/>
                </a:lnTo>
                <a:lnTo>
                  <a:pt x="12877" y="495"/>
                </a:lnTo>
                <a:lnTo>
                  <a:pt x="11874" y="647"/>
                </a:lnTo>
                <a:lnTo>
                  <a:pt x="10185" y="647"/>
                </a:lnTo>
                <a:lnTo>
                  <a:pt x="8318" y="787"/>
                </a:lnTo>
                <a:lnTo>
                  <a:pt x="7188" y="1854"/>
                </a:lnTo>
                <a:lnTo>
                  <a:pt x="6756" y="3848"/>
                </a:lnTo>
                <a:lnTo>
                  <a:pt x="6476" y="4406"/>
                </a:lnTo>
                <a:lnTo>
                  <a:pt x="6349" y="4991"/>
                </a:lnTo>
                <a:lnTo>
                  <a:pt x="6284" y="5918"/>
                </a:lnTo>
                <a:lnTo>
                  <a:pt x="5967" y="7696"/>
                </a:lnTo>
                <a:lnTo>
                  <a:pt x="5765" y="9613"/>
                </a:lnTo>
                <a:lnTo>
                  <a:pt x="5676" y="24764"/>
                </a:lnTo>
                <a:lnTo>
                  <a:pt x="5524" y="28613"/>
                </a:lnTo>
                <a:lnTo>
                  <a:pt x="5466" y="37591"/>
                </a:lnTo>
                <a:lnTo>
                  <a:pt x="5323" y="41859"/>
                </a:lnTo>
                <a:lnTo>
                  <a:pt x="5206" y="46761"/>
                </a:lnTo>
                <a:lnTo>
                  <a:pt x="5041" y="51879"/>
                </a:lnTo>
                <a:lnTo>
                  <a:pt x="5006" y="57518"/>
                </a:lnTo>
                <a:lnTo>
                  <a:pt x="4698" y="61988"/>
                </a:lnTo>
                <a:lnTo>
                  <a:pt x="304" y="101384"/>
                </a:lnTo>
                <a:lnTo>
                  <a:pt x="0" y="117563"/>
                </a:lnTo>
                <a:lnTo>
                  <a:pt x="292" y="124256"/>
                </a:lnTo>
                <a:lnTo>
                  <a:pt x="507" y="127457"/>
                </a:lnTo>
                <a:lnTo>
                  <a:pt x="1054" y="133426"/>
                </a:lnTo>
                <a:lnTo>
                  <a:pt x="1409" y="135915"/>
                </a:lnTo>
                <a:lnTo>
                  <a:pt x="1841" y="137934"/>
                </a:lnTo>
                <a:lnTo>
                  <a:pt x="2146" y="139776"/>
                </a:lnTo>
                <a:lnTo>
                  <a:pt x="2182" y="144081"/>
                </a:lnTo>
                <a:lnTo>
                  <a:pt x="2057" y="149656"/>
                </a:lnTo>
                <a:lnTo>
                  <a:pt x="3822" y="151587"/>
                </a:lnTo>
                <a:lnTo>
                  <a:pt x="7391" y="152438"/>
                </a:lnTo>
                <a:lnTo>
                  <a:pt x="9524" y="153009"/>
                </a:lnTo>
                <a:lnTo>
                  <a:pt x="11671" y="153149"/>
                </a:lnTo>
                <a:lnTo>
                  <a:pt x="13830" y="152869"/>
                </a:lnTo>
                <a:lnTo>
                  <a:pt x="15506" y="152717"/>
                </a:lnTo>
                <a:lnTo>
                  <a:pt x="17221" y="152514"/>
                </a:lnTo>
                <a:lnTo>
                  <a:pt x="18922" y="152222"/>
                </a:lnTo>
                <a:lnTo>
                  <a:pt x="20497" y="152082"/>
                </a:lnTo>
                <a:lnTo>
                  <a:pt x="21780" y="151930"/>
                </a:lnTo>
                <a:lnTo>
                  <a:pt x="22758" y="151790"/>
                </a:lnTo>
                <a:lnTo>
                  <a:pt x="23926" y="151790"/>
                </a:lnTo>
                <a:lnTo>
                  <a:pt x="24980" y="151726"/>
                </a:lnTo>
                <a:lnTo>
                  <a:pt x="26962" y="151434"/>
                </a:lnTo>
                <a:lnTo>
                  <a:pt x="29184" y="151155"/>
                </a:lnTo>
                <a:lnTo>
                  <a:pt x="30670" y="150939"/>
                </a:lnTo>
                <a:lnTo>
                  <a:pt x="31661" y="150660"/>
                </a:lnTo>
                <a:lnTo>
                  <a:pt x="32486" y="150088"/>
                </a:lnTo>
                <a:lnTo>
                  <a:pt x="33769" y="148374"/>
                </a:lnTo>
                <a:lnTo>
                  <a:pt x="33985" y="147421"/>
                </a:lnTo>
                <a:lnTo>
                  <a:pt x="33561" y="145326"/>
                </a:lnTo>
                <a:lnTo>
                  <a:pt x="10731" y="145326"/>
                </a:lnTo>
                <a:lnTo>
                  <a:pt x="9740" y="145173"/>
                </a:lnTo>
                <a:lnTo>
                  <a:pt x="9956" y="141198"/>
                </a:lnTo>
                <a:lnTo>
                  <a:pt x="9740" y="139128"/>
                </a:lnTo>
                <a:lnTo>
                  <a:pt x="9321" y="136855"/>
                </a:lnTo>
                <a:lnTo>
                  <a:pt x="9016" y="134861"/>
                </a:lnTo>
                <a:lnTo>
                  <a:pt x="8750" y="132435"/>
                </a:lnTo>
                <a:lnTo>
                  <a:pt x="8483" y="129590"/>
                </a:lnTo>
                <a:lnTo>
                  <a:pt x="8178" y="126745"/>
                </a:lnTo>
                <a:lnTo>
                  <a:pt x="7975" y="123685"/>
                </a:lnTo>
                <a:lnTo>
                  <a:pt x="7696" y="117563"/>
                </a:lnTo>
                <a:lnTo>
                  <a:pt x="7614" y="109740"/>
                </a:lnTo>
                <a:lnTo>
                  <a:pt x="7757" y="105765"/>
                </a:lnTo>
                <a:lnTo>
                  <a:pt x="10401" y="90106"/>
                </a:lnTo>
                <a:lnTo>
                  <a:pt x="11671" y="89801"/>
                </a:lnTo>
                <a:lnTo>
                  <a:pt x="12915" y="89598"/>
                </a:lnTo>
                <a:lnTo>
                  <a:pt x="14262" y="89446"/>
                </a:lnTo>
                <a:lnTo>
                  <a:pt x="24239" y="89446"/>
                </a:lnTo>
                <a:lnTo>
                  <a:pt x="24549" y="89395"/>
                </a:lnTo>
                <a:lnTo>
                  <a:pt x="26390" y="88823"/>
                </a:lnTo>
                <a:lnTo>
                  <a:pt x="28536" y="88391"/>
                </a:lnTo>
                <a:lnTo>
                  <a:pt x="29692" y="88112"/>
                </a:lnTo>
                <a:lnTo>
                  <a:pt x="30467" y="87502"/>
                </a:lnTo>
                <a:lnTo>
                  <a:pt x="31000" y="86575"/>
                </a:lnTo>
                <a:lnTo>
                  <a:pt x="31483" y="85648"/>
                </a:lnTo>
                <a:lnTo>
                  <a:pt x="31622" y="84683"/>
                </a:lnTo>
                <a:lnTo>
                  <a:pt x="31216" y="82689"/>
                </a:lnTo>
                <a:lnTo>
                  <a:pt x="31005" y="82410"/>
                </a:lnTo>
                <a:lnTo>
                  <a:pt x="9740" y="82410"/>
                </a:lnTo>
                <a:lnTo>
                  <a:pt x="11455" y="67894"/>
                </a:lnTo>
                <a:lnTo>
                  <a:pt x="12179" y="62776"/>
                </a:lnTo>
                <a:lnTo>
                  <a:pt x="12598" y="57518"/>
                </a:lnTo>
                <a:lnTo>
                  <a:pt x="13004" y="41859"/>
                </a:lnTo>
                <a:lnTo>
                  <a:pt x="13182" y="37591"/>
                </a:lnTo>
                <a:lnTo>
                  <a:pt x="13238" y="28613"/>
                </a:lnTo>
                <a:lnTo>
                  <a:pt x="13373" y="24764"/>
                </a:lnTo>
                <a:lnTo>
                  <a:pt x="13497" y="9613"/>
                </a:lnTo>
                <a:lnTo>
                  <a:pt x="13588" y="8115"/>
                </a:lnTo>
                <a:lnTo>
                  <a:pt x="14338" y="7988"/>
                </a:lnTo>
                <a:lnTo>
                  <a:pt x="15074" y="7899"/>
                </a:lnTo>
                <a:lnTo>
                  <a:pt x="15925" y="7899"/>
                </a:lnTo>
                <a:lnTo>
                  <a:pt x="17068" y="7759"/>
                </a:lnTo>
                <a:lnTo>
                  <a:pt x="18059" y="7696"/>
                </a:lnTo>
                <a:lnTo>
                  <a:pt x="35064" y="7696"/>
                </a:lnTo>
                <a:lnTo>
                  <a:pt x="35979" y="7327"/>
                </a:lnTo>
                <a:lnTo>
                  <a:pt x="36741" y="6616"/>
                </a:lnTo>
                <a:lnTo>
                  <a:pt x="37541" y="5918"/>
                </a:lnTo>
                <a:lnTo>
                  <a:pt x="37922" y="5016"/>
                </a:lnTo>
                <a:lnTo>
                  <a:pt x="37922" y="2882"/>
                </a:lnTo>
                <a:lnTo>
                  <a:pt x="37541" y="1955"/>
                </a:lnTo>
                <a:lnTo>
                  <a:pt x="36741" y="1181"/>
                </a:lnTo>
                <a:lnTo>
                  <a:pt x="35979" y="393"/>
                </a:lnTo>
                <a:lnTo>
                  <a:pt x="35064" y="0"/>
                </a:lnTo>
                <a:close/>
              </a:path>
              <a:path w="38100" h="153669">
                <a:moveTo>
                  <a:pt x="30365" y="143116"/>
                </a:moveTo>
                <a:lnTo>
                  <a:pt x="29375" y="143255"/>
                </a:lnTo>
                <a:lnTo>
                  <a:pt x="27685" y="143687"/>
                </a:lnTo>
                <a:lnTo>
                  <a:pt x="26682" y="143827"/>
                </a:lnTo>
                <a:lnTo>
                  <a:pt x="24244" y="144081"/>
                </a:lnTo>
                <a:lnTo>
                  <a:pt x="23355" y="144106"/>
                </a:lnTo>
                <a:lnTo>
                  <a:pt x="22339" y="144106"/>
                </a:lnTo>
                <a:lnTo>
                  <a:pt x="21196" y="144259"/>
                </a:lnTo>
                <a:lnTo>
                  <a:pt x="17856" y="144538"/>
                </a:lnTo>
                <a:lnTo>
                  <a:pt x="16154" y="144830"/>
                </a:lnTo>
                <a:lnTo>
                  <a:pt x="14427" y="145046"/>
                </a:lnTo>
                <a:lnTo>
                  <a:pt x="12750" y="145173"/>
                </a:lnTo>
                <a:lnTo>
                  <a:pt x="11747" y="145326"/>
                </a:lnTo>
                <a:lnTo>
                  <a:pt x="33561" y="145326"/>
                </a:lnTo>
                <a:lnTo>
                  <a:pt x="33019" y="144449"/>
                </a:lnTo>
                <a:lnTo>
                  <a:pt x="31318" y="143332"/>
                </a:lnTo>
                <a:lnTo>
                  <a:pt x="30365" y="143116"/>
                </a:lnTo>
                <a:close/>
              </a:path>
              <a:path w="38100" h="153669">
                <a:moveTo>
                  <a:pt x="24239" y="89446"/>
                </a:moveTo>
                <a:lnTo>
                  <a:pt x="17424" y="89446"/>
                </a:lnTo>
                <a:lnTo>
                  <a:pt x="18859" y="89598"/>
                </a:lnTo>
                <a:lnTo>
                  <a:pt x="20205" y="89661"/>
                </a:lnTo>
                <a:lnTo>
                  <a:pt x="22923" y="89661"/>
                </a:lnTo>
                <a:lnTo>
                  <a:pt x="24239" y="89446"/>
                </a:lnTo>
                <a:close/>
              </a:path>
              <a:path w="38100" h="153669">
                <a:moveTo>
                  <a:pt x="16649" y="81635"/>
                </a:moveTo>
                <a:lnTo>
                  <a:pt x="15163" y="81635"/>
                </a:lnTo>
                <a:lnTo>
                  <a:pt x="13588" y="81762"/>
                </a:lnTo>
                <a:lnTo>
                  <a:pt x="12306" y="81914"/>
                </a:lnTo>
                <a:lnTo>
                  <a:pt x="11036" y="82130"/>
                </a:lnTo>
                <a:lnTo>
                  <a:pt x="9740" y="82410"/>
                </a:lnTo>
                <a:lnTo>
                  <a:pt x="31005" y="82410"/>
                </a:lnTo>
                <a:lnTo>
                  <a:pt x="30680" y="81978"/>
                </a:lnTo>
                <a:lnTo>
                  <a:pt x="20421" y="81978"/>
                </a:lnTo>
                <a:lnTo>
                  <a:pt x="19354" y="81914"/>
                </a:lnTo>
                <a:lnTo>
                  <a:pt x="18059" y="81762"/>
                </a:lnTo>
                <a:lnTo>
                  <a:pt x="16649" y="81635"/>
                </a:lnTo>
                <a:close/>
              </a:path>
              <a:path w="38100" h="153669">
                <a:moveTo>
                  <a:pt x="27838" y="80632"/>
                </a:moveTo>
                <a:lnTo>
                  <a:pt x="24472" y="81559"/>
                </a:lnTo>
                <a:lnTo>
                  <a:pt x="23190" y="81838"/>
                </a:lnTo>
                <a:lnTo>
                  <a:pt x="22123" y="81978"/>
                </a:lnTo>
                <a:lnTo>
                  <a:pt x="30680" y="81978"/>
                </a:lnTo>
                <a:lnTo>
                  <a:pt x="28790" y="80784"/>
                </a:lnTo>
                <a:lnTo>
                  <a:pt x="27838" y="80632"/>
                </a:lnTo>
                <a:close/>
              </a:path>
            </a:pathLst>
          </a:custGeom>
          <a:solidFill>
            <a:srgbClr val="134B92"/>
          </a:solidFill>
        </p:spPr>
        <p:txBody>
          <a:bodyPr wrap="square" lIns="0" tIns="0" rIns="0" bIns="0" rtlCol="0"/>
          <a:lstStyle/>
          <a:p>
            <a:endParaRPr/>
          </a:p>
        </p:txBody>
      </p:sp>
      <p:sp>
        <p:nvSpPr>
          <p:cNvPr id="15" name="object 15"/>
          <p:cNvSpPr/>
          <p:nvPr/>
        </p:nvSpPr>
        <p:spPr>
          <a:xfrm>
            <a:off x="4800315" y="1823603"/>
            <a:ext cx="0" cy="147955"/>
          </a:xfrm>
          <a:custGeom>
            <a:avLst/>
            <a:gdLst/>
            <a:ahLst/>
            <a:cxnLst/>
            <a:rect l="l" t="t" r="r" b="b"/>
            <a:pathLst>
              <a:path h="147955">
                <a:moveTo>
                  <a:pt x="0" y="0"/>
                </a:moveTo>
                <a:lnTo>
                  <a:pt x="0" y="147840"/>
                </a:lnTo>
              </a:path>
            </a:pathLst>
          </a:custGeom>
          <a:ln w="12045">
            <a:solidFill>
              <a:srgbClr val="134B92"/>
            </a:solidFill>
          </a:ln>
        </p:spPr>
        <p:txBody>
          <a:bodyPr wrap="square" lIns="0" tIns="0" rIns="0" bIns="0" rtlCol="0"/>
          <a:lstStyle/>
          <a:p>
            <a:endParaRPr/>
          </a:p>
        </p:txBody>
      </p:sp>
      <p:sp>
        <p:nvSpPr>
          <p:cNvPr id="16" name="object 16"/>
          <p:cNvSpPr/>
          <p:nvPr/>
        </p:nvSpPr>
        <p:spPr>
          <a:xfrm>
            <a:off x="4827611" y="1822120"/>
            <a:ext cx="45720" cy="150495"/>
          </a:xfrm>
          <a:custGeom>
            <a:avLst/>
            <a:gdLst/>
            <a:ahLst/>
            <a:cxnLst/>
            <a:rect l="l" t="t" r="r" b="b"/>
            <a:pathLst>
              <a:path w="45720" h="150494">
                <a:moveTo>
                  <a:pt x="6078" y="0"/>
                </a:moveTo>
                <a:lnTo>
                  <a:pt x="4084" y="0"/>
                </a:lnTo>
                <a:lnTo>
                  <a:pt x="3208" y="342"/>
                </a:lnTo>
                <a:lnTo>
                  <a:pt x="1633" y="1778"/>
                </a:lnTo>
                <a:lnTo>
                  <a:pt x="1163" y="2628"/>
                </a:lnTo>
                <a:lnTo>
                  <a:pt x="1045" y="3835"/>
                </a:lnTo>
                <a:lnTo>
                  <a:pt x="613" y="27952"/>
                </a:lnTo>
                <a:lnTo>
                  <a:pt x="326" y="41219"/>
                </a:lnTo>
                <a:lnTo>
                  <a:pt x="126" y="57096"/>
                </a:lnTo>
                <a:lnTo>
                  <a:pt x="0" y="142811"/>
                </a:lnTo>
                <a:lnTo>
                  <a:pt x="401" y="143662"/>
                </a:lnTo>
                <a:lnTo>
                  <a:pt x="1252" y="144513"/>
                </a:lnTo>
                <a:lnTo>
                  <a:pt x="960" y="146659"/>
                </a:lnTo>
                <a:lnTo>
                  <a:pt x="15438" y="150279"/>
                </a:lnTo>
                <a:lnTo>
                  <a:pt x="17229" y="150444"/>
                </a:lnTo>
                <a:lnTo>
                  <a:pt x="19185" y="150495"/>
                </a:lnTo>
                <a:lnTo>
                  <a:pt x="29205" y="150495"/>
                </a:lnTo>
                <a:lnTo>
                  <a:pt x="31288" y="150355"/>
                </a:lnTo>
                <a:lnTo>
                  <a:pt x="33282" y="150075"/>
                </a:lnTo>
                <a:lnTo>
                  <a:pt x="35136" y="149936"/>
                </a:lnTo>
                <a:lnTo>
                  <a:pt x="37041" y="149720"/>
                </a:lnTo>
                <a:lnTo>
                  <a:pt x="39035" y="149440"/>
                </a:lnTo>
                <a:lnTo>
                  <a:pt x="41816" y="148805"/>
                </a:lnTo>
                <a:lnTo>
                  <a:pt x="42959" y="148653"/>
                </a:lnTo>
                <a:lnTo>
                  <a:pt x="43810" y="148145"/>
                </a:lnTo>
                <a:lnTo>
                  <a:pt x="44940" y="146456"/>
                </a:lnTo>
                <a:lnTo>
                  <a:pt x="45169" y="145491"/>
                </a:lnTo>
                <a:lnTo>
                  <a:pt x="44877" y="143344"/>
                </a:lnTo>
                <a:lnTo>
                  <a:pt x="44543" y="142811"/>
                </a:lnTo>
                <a:lnTo>
                  <a:pt x="19248" y="142811"/>
                </a:lnTo>
                <a:lnTo>
                  <a:pt x="17521" y="142748"/>
                </a:lnTo>
                <a:lnTo>
                  <a:pt x="15959" y="142608"/>
                </a:lnTo>
                <a:lnTo>
                  <a:pt x="14270" y="142608"/>
                </a:lnTo>
                <a:lnTo>
                  <a:pt x="12695" y="142468"/>
                </a:lnTo>
                <a:lnTo>
                  <a:pt x="11273" y="142176"/>
                </a:lnTo>
                <a:lnTo>
                  <a:pt x="9850" y="142036"/>
                </a:lnTo>
                <a:lnTo>
                  <a:pt x="8656" y="141833"/>
                </a:lnTo>
                <a:lnTo>
                  <a:pt x="7653" y="141541"/>
                </a:lnTo>
                <a:lnTo>
                  <a:pt x="7696" y="75494"/>
                </a:lnTo>
                <a:lnTo>
                  <a:pt x="7822" y="56935"/>
                </a:lnTo>
                <a:lnTo>
                  <a:pt x="8027" y="41017"/>
                </a:lnTo>
                <a:lnTo>
                  <a:pt x="8304" y="27736"/>
                </a:lnTo>
                <a:lnTo>
                  <a:pt x="8720" y="3835"/>
                </a:lnTo>
                <a:lnTo>
                  <a:pt x="8755" y="3606"/>
                </a:lnTo>
                <a:lnTo>
                  <a:pt x="8796" y="2628"/>
                </a:lnTo>
                <a:lnTo>
                  <a:pt x="8542" y="1955"/>
                </a:lnTo>
                <a:lnTo>
                  <a:pt x="6980" y="381"/>
                </a:lnTo>
                <a:lnTo>
                  <a:pt x="6078" y="0"/>
                </a:lnTo>
                <a:close/>
              </a:path>
              <a:path w="45720" h="150494">
                <a:moveTo>
                  <a:pt x="41664" y="141173"/>
                </a:moveTo>
                <a:lnTo>
                  <a:pt x="40533" y="141325"/>
                </a:lnTo>
                <a:lnTo>
                  <a:pt x="34145" y="142303"/>
                </a:lnTo>
                <a:lnTo>
                  <a:pt x="32431" y="142608"/>
                </a:lnTo>
                <a:lnTo>
                  <a:pt x="30704" y="142748"/>
                </a:lnTo>
                <a:lnTo>
                  <a:pt x="28951" y="142811"/>
                </a:lnTo>
                <a:lnTo>
                  <a:pt x="44543" y="142811"/>
                </a:lnTo>
                <a:lnTo>
                  <a:pt x="44369" y="142532"/>
                </a:lnTo>
                <a:lnTo>
                  <a:pt x="43531" y="141947"/>
                </a:lnTo>
                <a:lnTo>
                  <a:pt x="42654" y="141401"/>
                </a:lnTo>
                <a:lnTo>
                  <a:pt x="41664" y="141173"/>
                </a:lnTo>
                <a:close/>
              </a:path>
            </a:pathLst>
          </a:custGeom>
          <a:solidFill>
            <a:srgbClr val="134B92"/>
          </a:solidFill>
        </p:spPr>
        <p:txBody>
          <a:bodyPr wrap="square" lIns="0" tIns="0" rIns="0" bIns="0" rtlCol="0"/>
          <a:lstStyle/>
          <a:p>
            <a:endParaRPr/>
          </a:p>
        </p:txBody>
      </p:sp>
      <p:sp>
        <p:nvSpPr>
          <p:cNvPr id="17" name="object 17"/>
          <p:cNvSpPr/>
          <p:nvPr/>
        </p:nvSpPr>
        <p:spPr>
          <a:xfrm>
            <a:off x="4939962" y="1817560"/>
            <a:ext cx="585541" cy="159828"/>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1456118" y="4919231"/>
            <a:ext cx="3635350" cy="4213035"/>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3391268" y="3790251"/>
            <a:ext cx="2824406" cy="1534236"/>
          </a:xfrm>
          <a:prstGeom prst="rect">
            <a:avLst/>
          </a:prstGeom>
          <a:blipFill>
            <a:blip r:embed="rId10" cstate="print"/>
            <a:stretch>
              <a:fillRect/>
            </a:stretch>
          </a:blipFill>
        </p:spPr>
        <p:txBody>
          <a:bodyPr wrap="square" lIns="0" tIns="0" rIns="0" bIns="0" rtlCol="0"/>
          <a:lstStyle/>
          <a:p>
            <a:endParaRPr/>
          </a:p>
        </p:txBody>
      </p:sp>
      <p:sp>
        <p:nvSpPr>
          <p:cNvPr id="20" name="object 20"/>
          <p:cNvSpPr/>
          <p:nvPr/>
        </p:nvSpPr>
        <p:spPr>
          <a:xfrm>
            <a:off x="3209631" y="10230075"/>
            <a:ext cx="1860755" cy="396725"/>
          </a:xfrm>
          <a:prstGeom prst="rect">
            <a:avLst/>
          </a:prstGeom>
          <a:blipFill>
            <a:blip r:embed="rId11" cstate="print"/>
            <a:stretch>
              <a:fillRect/>
            </a:stretch>
          </a:blipFill>
        </p:spPr>
        <p:txBody>
          <a:bodyPr wrap="square" lIns="0" tIns="0" rIns="0" bIns="0" rtlCol="0"/>
          <a:lstStyle/>
          <a:p>
            <a:endParaRPr/>
          </a:p>
        </p:txBody>
      </p:sp>
      <p:sp>
        <p:nvSpPr>
          <p:cNvPr id="21" name="object 21"/>
          <p:cNvSpPr/>
          <p:nvPr/>
        </p:nvSpPr>
        <p:spPr>
          <a:xfrm>
            <a:off x="5267261" y="8322204"/>
            <a:ext cx="1214120" cy="391160"/>
          </a:xfrm>
          <a:custGeom>
            <a:avLst/>
            <a:gdLst/>
            <a:ahLst/>
            <a:cxnLst/>
            <a:rect l="l" t="t" r="r" b="b"/>
            <a:pathLst>
              <a:path w="1214120" h="391159">
                <a:moveTo>
                  <a:pt x="1196060" y="0"/>
                </a:moveTo>
                <a:lnTo>
                  <a:pt x="0" y="66040"/>
                </a:lnTo>
                <a:lnTo>
                  <a:pt x="17932" y="390944"/>
                </a:lnTo>
                <a:lnTo>
                  <a:pt x="1213980" y="324916"/>
                </a:lnTo>
                <a:lnTo>
                  <a:pt x="1196060" y="0"/>
                </a:lnTo>
                <a:close/>
              </a:path>
            </a:pathLst>
          </a:custGeom>
          <a:solidFill>
            <a:srgbClr val="2D7B87"/>
          </a:solidFill>
        </p:spPr>
        <p:txBody>
          <a:bodyPr wrap="square" lIns="0" tIns="0" rIns="0" bIns="0" rtlCol="0"/>
          <a:lstStyle/>
          <a:p>
            <a:endParaRPr/>
          </a:p>
        </p:txBody>
      </p:sp>
      <p:sp>
        <p:nvSpPr>
          <p:cNvPr id="22" name="object 22"/>
          <p:cNvSpPr/>
          <p:nvPr/>
        </p:nvSpPr>
        <p:spPr>
          <a:xfrm>
            <a:off x="5200356" y="8292713"/>
            <a:ext cx="1292225" cy="485140"/>
          </a:xfrm>
          <a:custGeom>
            <a:avLst/>
            <a:gdLst/>
            <a:ahLst/>
            <a:cxnLst/>
            <a:rect l="l" t="t" r="r" b="b"/>
            <a:pathLst>
              <a:path w="1292225" h="485140">
                <a:moveTo>
                  <a:pt x="1186351" y="0"/>
                </a:moveTo>
                <a:lnTo>
                  <a:pt x="980200" y="918"/>
                </a:lnTo>
                <a:lnTo>
                  <a:pt x="718037" y="5817"/>
                </a:lnTo>
                <a:lnTo>
                  <a:pt x="399952" y="16462"/>
                </a:lnTo>
                <a:lnTo>
                  <a:pt x="0" y="35602"/>
                </a:lnTo>
                <a:lnTo>
                  <a:pt x="28028" y="484725"/>
                </a:lnTo>
                <a:lnTo>
                  <a:pt x="125559" y="478581"/>
                </a:lnTo>
                <a:lnTo>
                  <a:pt x="424198" y="455392"/>
                </a:lnTo>
                <a:lnTo>
                  <a:pt x="685292" y="431334"/>
                </a:lnTo>
                <a:lnTo>
                  <a:pt x="790715" y="420108"/>
                </a:lnTo>
                <a:lnTo>
                  <a:pt x="91097" y="420108"/>
                </a:lnTo>
                <a:lnTo>
                  <a:pt x="84518" y="414164"/>
                </a:lnTo>
                <a:lnTo>
                  <a:pt x="90764" y="413834"/>
                </a:lnTo>
                <a:lnTo>
                  <a:pt x="74279" y="102531"/>
                </a:lnTo>
                <a:lnTo>
                  <a:pt x="67310" y="102531"/>
                </a:lnTo>
                <a:lnTo>
                  <a:pt x="73888" y="95153"/>
                </a:lnTo>
                <a:lnTo>
                  <a:pt x="195620" y="95153"/>
                </a:lnTo>
                <a:lnTo>
                  <a:pt x="1258955" y="34004"/>
                </a:lnTo>
                <a:lnTo>
                  <a:pt x="1258709" y="29735"/>
                </a:lnTo>
                <a:lnTo>
                  <a:pt x="1291940" y="29735"/>
                </a:lnTo>
                <a:lnTo>
                  <a:pt x="1292199" y="957"/>
                </a:lnTo>
                <a:lnTo>
                  <a:pt x="1186351" y="0"/>
                </a:lnTo>
                <a:close/>
              </a:path>
              <a:path w="1292225" h="485140">
                <a:moveTo>
                  <a:pt x="90764" y="413834"/>
                </a:moveTo>
                <a:lnTo>
                  <a:pt x="84518" y="414164"/>
                </a:lnTo>
                <a:lnTo>
                  <a:pt x="91097" y="420108"/>
                </a:lnTo>
                <a:lnTo>
                  <a:pt x="90764" y="413834"/>
                </a:lnTo>
                <a:close/>
              </a:path>
              <a:path w="1292225" h="485140">
                <a:moveTo>
                  <a:pt x="1291940" y="29735"/>
                </a:moveTo>
                <a:lnTo>
                  <a:pt x="1258709" y="29735"/>
                </a:lnTo>
                <a:lnTo>
                  <a:pt x="1263180" y="33761"/>
                </a:lnTo>
                <a:lnTo>
                  <a:pt x="1258955" y="34004"/>
                </a:lnTo>
                <a:lnTo>
                  <a:pt x="1277200" y="351108"/>
                </a:lnTo>
                <a:lnTo>
                  <a:pt x="90764" y="413834"/>
                </a:lnTo>
                <a:lnTo>
                  <a:pt x="91097" y="420108"/>
                </a:lnTo>
                <a:lnTo>
                  <a:pt x="790715" y="420108"/>
                </a:lnTo>
                <a:lnTo>
                  <a:pt x="908913" y="407344"/>
                </a:lnTo>
                <a:lnTo>
                  <a:pt x="1057897" y="389424"/>
                </a:lnTo>
                <a:lnTo>
                  <a:pt x="1188127" y="371908"/>
                </a:lnTo>
                <a:lnTo>
                  <a:pt x="1284274" y="357446"/>
                </a:lnTo>
                <a:lnTo>
                  <a:pt x="1287538" y="272559"/>
                </a:lnTo>
                <a:lnTo>
                  <a:pt x="1288776" y="231762"/>
                </a:lnTo>
                <a:lnTo>
                  <a:pt x="1289199" y="211367"/>
                </a:lnTo>
                <a:lnTo>
                  <a:pt x="1289672" y="190974"/>
                </a:lnTo>
                <a:lnTo>
                  <a:pt x="1290116" y="170583"/>
                </a:lnTo>
                <a:lnTo>
                  <a:pt x="1290604" y="150185"/>
                </a:lnTo>
                <a:lnTo>
                  <a:pt x="1291013" y="129792"/>
                </a:lnTo>
                <a:lnTo>
                  <a:pt x="1291350" y="95153"/>
                </a:lnTo>
                <a:lnTo>
                  <a:pt x="1291940" y="29735"/>
                </a:lnTo>
                <a:close/>
              </a:path>
              <a:path w="1292225" h="485140">
                <a:moveTo>
                  <a:pt x="73888" y="95153"/>
                </a:moveTo>
                <a:lnTo>
                  <a:pt x="67310" y="102531"/>
                </a:lnTo>
                <a:lnTo>
                  <a:pt x="74258" y="102132"/>
                </a:lnTo>
                <a:lnTo>
                  <a:pt x="73888" y="95153"/>
                </a:lnTo>
                <a:close/>
              </a:path>
              <a:path w="1292225" h="485140">
                <a:moveTo>
                  <a:pt x="74258" y="102132"/>
                </a:moveTo>
                <a:lnTo>
                  <a:pt x="67310" y="102531"/>
                </a:lnTo>
                <a:lnTo>
                  <a:pt x="74279" y="102531"/>
                </a:lnTo>
                <a:lnTo>
                  <a:pt x="74258" y="102132"/>
                </a:lnTo>
                <a:close/>
              </a:path>
              <a:path w="1292225" h="485140">
                <a:moveTo>
                  <a:pt x="195620" y="95153"/>
                </a:moveTo>
                <a:lnTo>
                  <a:pt x="73888" y="95153"/>
                </a:lnTo>
                <a:lnTo>
                  <a:pt x="74258" y="102132"/>
                </a:lnTo>
                <a:lnTo>
                  <a:pt x="195620" y="95153"/>
                </a:lnTo>
                <a:close/>
              </a:path>
              <a:path w="1292225" h="485140">
                <a:moveTo>
                  <a:pt x="1258709" y="29735"/>
                </a:moveTo>
                <a:lnTo>
                  <a:pt x="1258955" y="34004"/>
                </a:lnTo>
                <a:lnTo>
                  <a:pt x="1263180" y="33761"/>
                </a:lnTo>
                <a:lnTo>
                  <a:pt x="1258709" y="29735"/>
                </a:lnTo>
                <a:close/>
              </a:path>
            </a:pathLst>
          </a:custGeom>
          <a:solidFill>
            <a:srgbClr val="2D7B87"/>
          </a:solidFill>
        </p:spPr>
        <p:txBody>
          <a:bodyPr wrap="square" lIns="0" tIns="0" rIns="0" bIns="0" rtlCol="0"/>
          <a:lstStyle/>
          <a:p>
            <a:endParaRPr/>
          </a:p>
        </p:txBody>
      </p:sp>
      <p:sp>
        <p:nvSpPr>
          <p:cNvPr id="23" name="object 23"/>
          <p:cNvSpPr/>
          <p:nvPr/>
        </p:nvSpPr>
        <p:spPr>
          <a:xfrm>
            <a:off x="4697573" y="8768759"/>
            <a:ext cx="2267585" cy="496570"/>
          </a:xfrm>
          <a:custGeom>
            <a:avLst/>
            <a:gdLst/>
            <a:ahLst/>
            <a:cxnLst/>
            <a:rect l="l" t="t" r="r" b="b"/>
            <a:pathLst>
              <a:path w="2267584" h="496570">
                <a:moveTo>
                  <a:pt x="2246503" y="0"/>
                </a:moveTo>
                <a:lnTo>
                  <a:pt x="0" y="124015"/>
                </a:lnTo>
                <a:lnTo>
                  <a:pt x="20523" y="496112"/>
                </a:lnTo>
                <a:lnTo>
                  <a:pt x="2267051" y="372071"/>
                </a:lnTo>
                <a:lnTo>
                  <a:pt x="2246503" y="0"/>
                </a:lnTo>
                <a:close/>
              </a:path>
            </a:pathLst>
          </a:custGeom>
          <a:solidFill>
            <a:srgbClr val="2D7B87"/>
          </a:solidFill>
        </p:spPr>
        <p:txBody>
          <a:bodyPr wrap="square" lIns="0" tIns="0" rIns="0" bIns="0" rtlCol="0"/>
          <a:lstStyle/>
          <a:p>
            <a:endParaRPr/>
          </a:p>
        </p:txBody>
      </p:sp>
      <p:sp>
        <p:nvSpPr>
          <p:cNvPr id="24" name="object 24"/>
          <p:cNvSpPr/>
          <p:nvPr/>
        </p:nvSpPr>
        <p:spPr>
          <a:xfrm>
            <a:off x="4694081" y="8703680"/>
            <a:ext cx="2337435" cy="583565"/>
          </a:xfrm>
          <a:custGeom>
            <a:avLst/>
            <a:gdLst/>
            <a:ahLst/>
            <a:cxnLst/>
            <a:rect l="l" t="t" r="r" b="b"/>
            <a:pathLst>
              <a:path w="2337434" h="583565">
                <a:moveTo>
                  <a:pt x="2307755" y="0"/>
                </a:moveTo>
                <a:lnTo>
                  <a:pt x="2036035" y="16168"/>
                </a:lnTo>
                <a:lnTo>
                  <a:pt x="1054077" y="86523"/>
                </a:lnTo>
                <a:lnTo>
                  <a:pt x="388349" y="145172"/>
                </a:lnTo>
                <a:lnTo>
                  <a:pt x="0" y="185953"/>
                </a:lnTo>
                <a:lnTo>
                  <a:pt x="50" y="282600"/>
                </a:lnTo>
                <a:lnTo>
                  <a:pt x="241" y="375869"/>
                </a:lnTo>
                <a:lnTo>
                  <a:pt x="2298" y="583514"/>
                </a:lnTo>
                <a:lnTo>
                  <a:pt x="693378" y="568326"/>
                </a:lnTo>
                <a:lnTo>
                  <a:pt x="911019" y="560984"/>
                </a:lnTo>
                <a:lnTo>
                  <a:pt x="28016" y="560984"/>
                </a:lnTo>
                <a:lnTo>
                  <a:pt x="23812" y="557187"/>
                </a:lnTo>
                <a:lnTo>
                  <a:pt x="27788" y="556962"/>
                </a:lnTo>
                <a:lnTo>
                  <a:pt x="7175" y="192417"/>
                </a:lnTo>
                <a:lnTo>
                  <a:pt x="2243818" y="71941"/>
                </a:lnTo>
                <a:lnTo>
                  <a:pt x="2243467" y="65443"/>
                </a:lnTo>
                <a:lnTo>
                  <a:pt x="2311638" y="65443"/>
                </a:lnTo>
                <a:lnTo>
                  <a:pt x="2307755" y="0"/>
                </a:lnTo>
                <a:close/>
              </a:path>
              <a:path w="2337434" h="583565">
                <a:moveTo>
                  <a:pt x="27788" y="556962"/>
                </a:moveTo>
                <a:lnTo>
                  <a:pt x="23812" y="557187"/>
                </a:lnTo>
                <a:lnTo>
                  <a:pt x="28016" y="560984"/>
                </a:lnTo>
                <a:lnTo>
                  <a:pt x="27788" y="556962"/>
                </a:lnTo>
                <a:close/>
              </a:path>
              <a:path w="2337434" h="583565">
                <a:moveTo>
                  <a:pt x="2263157" y="430569"/>
                </a:moveTo>
                <a:lnTo>
                  <a:pt x="27788" y="556962"/>
                </a:lnTo>
                <a:lnTo>
                  <a:pt x="28016" y="560984"/>
                </a:lnTo>
                <a:lnTo>
                  <a:pt x="911019" y="560984"/>
                </a:lnTo>
                <a:lnTo>
                  <a:pt x="1677136" y="530493"/>
                </a:lnTo>
                <a:lnTo>
                  <a:pt x="2337244" y="496900"/>
                </a:lnTo>
                <a:lnTo>
                  <a:pt x="2333722" y="437553"/>
                </a:lnTo>
                <a:lnTo>
                  <a:pt x="2263533" y="437553"/>
                </a:lnTo>
                <a:lnTo>
                  <a:pt x="2263157" y="430569"/>
                </a:lnTo>
                <a:close/>
              </a:path>
              <a:path w="2337434" h="583565">
                <a:moveTo>
                  <a:pt x="2270150" y="430174"/>
                </a:moveTo>
                <a:lnTo>
                  <a:pt x="2263157" y="430569"/>
                </a:lnTo>
                <a:lnTo>
                  <a:pt x="2263533" y="437553"/>
                </a:lnTo>
                <a:lnTo>
                  <a:pt x="2270150" y="430174"/>
                </a:lnTo>
                <a:close/>
              </a:path>
              <a:path w="2337434" h="583565">
                <a:moveTo>
                  <a:pt x="2333284" y="430174"/>
                </a:moveTo>
                <a:lnTo>
                  <a:pt x="2270150" y="430174"/>
                </a:lnTo>
                <a:lnTo>
                  <a:pt x="2263533" y="437553"/>
                </a:lnTo>
                <a:lnTo>
                  <a:pt x="2333722" y="437553"/>
                </a:lnTo>
                <a:lnTo>
                  <a:pt x="2333284" y="430174"/>
                </a:lnTo>
                <a:close/>
              </a:path>
              <a:path w="2337434" h="583565">
                <a:moveTo>
                  <a:pt x="2311638" y="65443"/>
                </a:moveTo>
                <a:lnTo>
                  <a:pt x="2243467" y="65443"/>
                </a:lnTo>
                <a:lnTo>
                  <a:pt x="2250351" y="71589"/>
                </a:lnTo>
                <a:lnTo>
                  <a:pt x="2243818" y="71941"/>
                </a:lnTo>
                <a:lnTo>
                  <a:pt x="2263157" y="430569"/>
                </a:lnTo>
                <a:lnTo>
                  <a:pt x="2270150" y="430174"/>
                </a:lnTo>
                <a:lnTo>
                  <a:pt x="2333284" y="430174"/>
                </a:lnTo>
                <a:lnTo>
                  <a:pt x="2311638" y="65443"/>
                </a:lnTo>
                <a:close/>
              </a:path>
              <a:path w="2337434" h="583565">
                <a:moveTo>
                  <a:pt x="2243467" y="65443"/>
                </a:moveTo>
                <a:lnTo>
                  <a:pt x="2243818" y="71941"/>
                </a:lnTo>
                <a:lnTo>
                  <a:pt x="2250351" y="71589"/>
                </a:lnTo>
                <a:lnTo>
                  <a:pt x="2243467" y="65443"/>
                </a:lnTo>
                <a:close/>
              </a:path>
            </a:pathLst>
          </a:custGeom>
          <a:solidFill>
            <a:srgbClr val="2D7B87"/>
          </a:solidFill>
        </p:spPr>
        <p:txBody>
          <a:bodyPr wrap="square" lIns="0" tIns="0" rIns="0" bIns="0" rtlCol="0"/>
          <a:lstStyle/>
          <a:p>
            <a:endParaRPr/>
          </a:p>
        </p:txBody>
      </p:sp>
      <p:sp>
        <p:nvSpPr>
          <p:cNvPr id="25" name="object 25"/>
          <p:cNvSpPr txBox="1"/>
          <p:nvPr/>
        </p:nvSpPr>
        <p:spPr>
          <a:xfrm rot="21480000">
            <a:off x="5354531" y="8441366"/>
            <a:ext cx="945975" cy="190500"/>
          </a:xfrm>
          <a:prstGeom prst="rect">
            <a:avLst/>
          </a:prstGeom>
        </p:spPr>
        <p:txBody>
          <a:bodyPr vert="horz" wrap="square" lIns="0" tIns="0" rIns="0" bIns="0" rtlCol="0">
            <a:spAutoFit/>
          </a:bodyPr>
          <a:lstStyle/>
          <a:p>
            <a:pPr>
              <a:lnSpc>
                <a:spcPts val="1500"/>
              </a:lnSpc>
            </a:pPr>
            <a:r>
              <a:rPr sz="1500" spc="35" dirty="0">
                <a:solidFill>
                  <a:srgbClr val="F8EFDD"/>
                </a:solidFill>
                <a:latin typeface="Calibri"/>
                <a:cs typeface="Calibri"/>
              </a:rPr>
              <a:t>II^</a:t>
            </a:r>
            <a:r>
              <a:rPr sz="1500" spc="-100" dirty="0">
                <a:solidFill>
                  <a:srgbClr val="F8EFDD"/>
                </a:solidFill>
                <a:latin typeface="Calibri"/>
                <a:cs typeface="Calibri"/>
              </a:rPr>
              <a:t> </a:t>
            </a:r>
            <a:r>
              <a:rPr sz="1500" spc="20" dirty="0">
                <a:solidFill>
                  <a:srgbClr val="F8EFDD"/>
                </a:solidFill>
                <a:latin typeface="Calibri"/>
                <a:cs typeface="Calibri"/>
              </a:rPr>
              <a:t>E</a:t>
            </a:r>
            <a:r>
              <a:rPr sz="2250" spc="30" baseline="1851" dirty="0">
                <a:solidFill>
                  <a:srgbClr val="F8EFDD"/>
                </a:solidFill>
                <a:latin typeface="Calibri"/>
                <a:cs typeface="Calibri"/>
              </a:rPr>
              <a:t>dizione</a:t>
            </a:r>
            <a:endParaRPr sz="2250" baseline="1851">
              <a:latin typeface="Calibri"/>
              <a:cs typeface="Calibri"/>
            </a:endParaRPr>
          </a:p>
        </p:txBody>
      </p:sp>
      <p:sp>
        <p:nvSpPr>
          <p:cNvPr id="26" name="object 26"/>
          <p:cNvSpPr txBox="1"/>
          <p:nvPr/>
        </p:nvSpPr>
        <p:spPr>
          <a:xfrm rot="21480000">
            <a:off x="4953020" y="8898208"/>
            <a:ext cx="1895716" cy="251460"/>
          </a:xfrm>
          <a:prstGeom prst="rect">
            <a:avLst/>
          </a:prstGeom>
        </p:spPr>
        <p:txBody>
          <a:bodyPr vert="horz" wrap="square" lIns="0" tIns="0" rIns="0" bIns="0" rtlCol="0">
            <a:spAutoFit/>
          </a:bodyPr>
          <a:lstStyle/>
          <a:p>
            <a:pPr>
              <a:lnSpc>
                <a:spcPts val="1980"/>
              </a:lnSpc>
            </a:pPr>
            <a:r>
              <a:rPr sz="1950" spc="20" dirty="0">
                <a:solidFill>
                  <a:srgbClr val="F3EFD8"/>
                </a:solidFill>
                <a:latin typeface="Calibri"/>
                <a:cs typeface="Calibri"/>
              </a:rPr>
              <a:t>16-22 </a:t>
            </a:r>
            <a:r>
              <a:rPr sz="2925" spc="44" baseline="1424" dirty="0">
                <a:solidFill>
                  <a:srgbClr val="F3EFD8"/>
                </a:solidFill>
                <a:latin typeface="Calibri"/>
                <a:cs typeface="Calibri"/>
              </a:rPr>
              <a:t>mar</a:t>
            </a:r>
            <a:r>
              <a:rPr sz="2925" spc="44" baseline="2849" dirty="0">
                <a:solidFill>
                  <a:srgbClr val="F3EFD8"/>
                </a:solidFill>
                <a:latin typeface="Calibri"/>
                <a:cs typeface="Calibri"/>
              </a:rPr>
              <a:t>zo</a:t>
            </a:r>
            <a:r>
              <a:rPr sz="2925" spc="-277" baseline="2849" dirty="0">
                <a:solidFill>
                  <a:srgbClr val="F3EFD8"/>
                </a:solidFill>
                <a:latin typeface="Calibri"/>
                <a:cs typeface="Calibri"/>
              </a:rPr>
              <a:t> </a:t>
            </a:r>
            <a:r>
              <a:rPr sz="2925" spc="37" baseline="4273" dirty="0">
                <a:solidFill>
                  <a:srgbClr val="F3EFD8"/>
                </a:solidFill>
                <a:latin typeface="Calibri"/>
                <a:cs typeface="Calibri"/>
              </a:rPr>
              <a:t>2015</a:t>
            </a:r>
            <a:endParaRPr sz="2925" baseline="4273">
              <a:latin typeface="Calibri"/>
              <a:cs typeface="Calibri"/>
            </a:endParaRPr>
          </a:p>
        </p:txBody>
      </p:sp>
      <p:sp>
        <p:nvSpPr>
          <p:cNvPr id="27" name="object 27"/>
          <p:cNvSpPr txBox="1"/>
          <p:nvPr/>
        </p:nvSpPr>
        <p:spPr>
          <a:xfrm rot="21420000">
            <a:off x="5140811" y="6455021"/>
            <a:ext cx="476540" cy="436245"/>
          </a:xfrm>
          <a:prstGeom prst="rect">
            <a:avLst/>
          </a:prstGeom>
        </p:spPr>
        <p:txBody>
          <a:bodyPr vert="horz" wrap="square" lIns="0" tIns="0" rIns="0" bIns="0" rtlCol="0">
            <a:spAutoFit/>
          </a:bodyPr>
          <a:lstStyle/>
          <a:p>
            <a:pPr>
              <a:lnSpc>
                <a:spcPts val="3435"/>
              </a:lnSpc>
            </a:pPr>
            <a:r>
              <a:rPr sz="2950" spc="-180" dirty="0">
                <a:solidFill>
                  <a:srgbClr val="584C2A"/>
                </a:solidFill>
                <a:latin typeface="Calibri"/>
                <a:cs typeface="Calibri"/>
              </a:rPr>
              <a:t>“</a:t>
            </a:r>
            <a:endParaRPr sz="2950">
              <a:latin typeface="Calibri"/>
              <a:cs typeface="Calibri"/>
            </a:endParaRPr>
          </a:p>
        </p:txBody>
      </p:sp>
      <p:sp>
        <p:nvSpPr>
          <p:cNvPr id="28" name="object 28"/>
          <p:cNvSpPr txBox="1"/>
          <p:nvPr/>
        </p:nvSpPr>
        <p:spPr>
          <a:xfrm rot="21420000">
            <a:off x="5480368" y="6510519"/>
            <a:ext cx="1264061" cy="177800"/>
          </a:xfrm>
          <a:prstGeom prst="rect">
            <a:avLst/>
          </a:prstGeom>
        </p:spPr>
        <p:txBody>
          <a:bodyPr vert="horz" wrap="square" lIns="0" tIns="0" rIns="0" bIns="0" rtlCol="0">
            <a:spAutoFit/>
          </a:bodyPr>
          <a:lstStyle/>
          <a:p>
            <a:pPr>
              <a:lnSpc>
                <a:spcPts val="1395"/>
              </a:lnSpc>
            </a:pPr>
            <a:r>
              <a:rPr sz="1400" spc="-10" dirty="0">
                <a:solidFill>
                  <a:srgbClr val="232322"/>
                </a:solidFill>
                <a:latin typeface="Franklin Gothic Book"/>
                <a:cs typeface="Franklin Gothic Book"/>
              </a:rPr>
              <a:t>Leggiamo </a:t>
            </a:r>
            <a:r>
              <a:rPr sz="2100" spc="-7" baseline="1984" dirty="0">
                <a:solidFill>
                  <a:srgbClr val="232322"/>
                </a:solidFill>
                <a:latin typeface="Franklin Gothic Book"/>
                <a:cs typeface="Franklin Gothic Book"/>
              </a:rPr>
              <a:t>i</a:t>
            </a:r>
            <a:r>
              <a:rPr sz="2100" spc="-97" baseline="1984" dirty="0">
                <a:solidFill>
                  <a:srgbClr val="232322"/>
                </a:solidFill>
                <a:latin typeface="Franklin Gothic Book"/>
                <a:cs typeface="Franklin Gothic Book"/>
              </a:rPr>
              <a:t> </a:t>
            </a:r>
            <a:r>
              <a:rPr sz="2100" spc="-15" baseline="1984" dirty="0">
                <a:solidFill>
                  <a:srgbClr val="232322"/>
                </a:solidFill>
                <a:latin typeface="Franklin Gothic Book"/>
                <a:cs typeface="Franklin Gothic Book"/>
              </a:rPr>
              <a:t>segni</a:t>
            </a:r>
            <a:endParaRPr sz="2100" baseline="1984">
              <a:latin typeface="Franklin Gothic Book"/>
              <a:cs typeface="Franklin Gothic Book"/>
            </a:endParaRPr>
          </a:p>
        </p:txBody>
      </p:sp>
      <p:sp>
        <p:nvSpPr>
          <p:cNvPr id="29" name="object 29"/>
          <p:cNvSpPr txBox="1"/>
          <p:nvPr/>
        </p:nvSpPr>
        <p:spPr>
          <a:xfrm rot="21420000">
            <a:off x="5646816" y="6722768"/>
            <a:ext cx="955729" cy="177800"/>
          </a:xfrm>
          <a:prstGeom prst="rect">
            <a:avLst/>
          </a:prstGeom>
        </p:spPr>
        <p:txBody>
          <a:bodyPr vert="horz" wrap="square" lIns="0" tIns="0" rIns="0" bIns="0" rtlCol="0">
            <a:spAutoFit/>
          </a:bodyPr>
          <a:lstStyle/>
          <a:p>
            <a:pPr>
              <a:lnSpc>
                <a:spcPts val="1395"/>
              </a:lnSpc>
            </a:pPr>
            <a:r>
              <a:rPr sz="1400" spc="-10" dirty="0">
                <a:solidFill>
                  <a:srgbClr val="232322"/>
                </a:solidFill>
                <a:latin typeface="Franklin Gothic Book"/>
                <a:cs typeface="Franklin Gothic Book"/>
              </a:rPr>
              <a:t>intorno </a:t>
            </a:r>
            <a:r>
              <a:rPr sz="1400" spc="-5" dirty="0">
                <a:solidFill>
                  <a:srgbClr val="232322"/>
                </a:solidFill>
                <a:latin typeface="Franklin Gothic Book"/>
                <a:cs typeface="Franklin Gothic Book"/>
              </a:rPr>
              <a:t>a</a:t>
            </a:r>
            <a:r>
              <a:rPr sz="1400" spc="-85" dirty="0">
                <a:solidFill>
                  <a:srgbClr val="232322"/>
                </a:solidFill>
                <a:latin typeface="Franklin Gothic Book"/>
                <a:cs typeface="Franklin Gothic Book"/>
              </a:rPr>
              <a:t> </a:t>
            </a:r>
            <a:r>
              <a:rPr sz="1400" spc="-10" dirty="0">
                <a:solidFill>
                  <a:srgbClr val="232322"/>
                </a:solidFill>
                <a:latin typeface="Franklin Gothic Book"/>
                <a:cs typeface="Franklin Gothic Book"/>
              </a:rPr>
              <a:t>no</a:t>
            </a:r>
            <a:r>
              <a:rPr sz="2100" spc="-15" baseline="1984" dirty="0">
                <a:solidFill>
                  <a:srgbClr val="232322"/>
                </a:solidFill>
                <a:latin typeface="Franklin Gothic Book"/>
                <a:cs typeface="Franklin Gothic Book"/>
              </a:rPr>
              <a:t>i</a:t>
            </a:r>
            <a:endParaRPr sz="2100" baseline="1984">
              <a:latin typeface="Franklin Gothic Book"/>
              <a:cs typeface="Franklin Gothic Book"/>
            </a:endParaRPr>
          </a:p>
        </p:txBody>
      </p:sp>
      <p:sp>
        <p:nvSpPr>
          <p:cNvPr id="30" name="object 30"/>
          <p:cNvSpPr txBox="1"/>
          <p:nvPr/>
        </p:nvSpPr>
        <p:spPr>
          <a:xfrm rot="21420000">
            <a:off x="5595372" y="6935002"/>
            <a:ext cx="1083290" cy="177800"/>
          </a:xfrm>
          <a:prstGeom prst="rect">
            <a:avLst/>
          </a:prstGeom>
        </p:spPr>
        <p:txBody>
          <a:bodyPr vert="horz" wrap="square" lIns="0" tIns="0" rIns="0" bIns="0" rtlCol="0">
            <a:spAutoFit/>
          </a:bodyPr>
          <a:lstStyle/>
          <a:p>
            <a:pPr>
              <a:lnSpc>
                <a:spcPts val="1395"/>
              </a:lnSpc>
            </a:pPr>
            <a:r>
              <a:rPr sz="1400" spc="-5" dirty="0">
                <a:solidFill>
                  <a:srgbClr val="232322"/>
                </a:solidFill>
                <a:latin typeface="Franklin Gothic Book"/>
                <a:cs typeface="Franklin Gothic Book"/>
              </a:rPr>
              <a:t>e</a:t>
            </a:r>
            <a:r>
              <a:rPr sz="1400" spc="-75" dirty="0">
                <a:solidFill>
                  <a:srgbClr val="232322"/>
                </a:solidFill>
                <a:latin typeface="Franklin Gothic Book"/>
                <a:cs typeface="Franklin Gothic Book"/>
              </a:rPr>
              <a:t> </a:t>
            </a:r>
            <a:r>
              <a:rPr sz="1400" spc="-5" dirty="0">
                <a:solidFill>
                  <a:srgbClr val="232322"/>
                </a:solidFill>
                <a:latin typeface="Franklin Gothic Book"/>
                <a:cs typeface="Franklin Gothic Book"/>
              </a:rPr>
              <a:t>raccontiamo</a:t>
            </a:r>
            <a:endParaRPr sz="1400">
              <a:latin typeface="Franklin Gothic Book"/>
              <a:cs typeface="Franklin Gothic Book"/>
            </a:endParaRPr>
          </a:p>
        </p:txBody>
      </p:sp>
      <p:sp>
        <p:nvSpPr>
          <p:cNvPr id="31" name="object 31"/>
          <p:cNvSpPr txBox="1"/>
          <p:nvPr/>
        </p:nvSpPr>
        <p:spPr>
          <a:xfrm rot="21420000">
            <a:off x="6600345" y="6985671"/>
            <a:ext cx="402929" cy="379095"/>
          </a:xfrm>
          <a:prstGeom prst="rect">
            <a:avLst/>
          </a:prstGeom>
        </p:spPr>
        <p:txBody>
          <a:bodyPr vert="horz" wrap="square" lIns="0" tIns="0" rIns="0" bIns="0" rtlCol="0">
            <a:spAutoFit/>
          </a:bodyPr>
          <a:lstStyle/>
          <a:p>
            <a:pPr>
              <a:lnSpc>
                <a:spcPts val="2985"/>
              </a:lnSpc>
            </a:pPr>
            <a:r>
              <a:rPr sz="2950" spc="-180" dirty="0">
                <a:solidFill>
                  <a:srgbClr val="584C2A"/>
                </a:solidFill>
                <a:latin typeface="Calibri"/>
                <a:cs typeface="Calibri"/>
              </a:rPr>
              <a:t>”</a:t>
            </a:r>
            <a:endParaRPr sz="2950">
              <a:latin typeface="Calibri"/>
              <a:cs typeface="Calibri"/>
            </a:endParaRPr>
          </a:p>
        </p:txBody>
      </p:sp>
      <p:sp>
        <p:nvSpPr>
          <p:cNvPr id="32" name="object 32"/>
          <p:cNvSpPr/>
          <p:nvPr/>
        </p:nvSpPr>
        <p:spPr>
          <a:xfrm>
            <a:off x="0" y="2608198"/>
            <a:ext cx="8280400" cy="863600"/>
          </a:xfrm>
          <a:custGeom>
            <a:avLst/>
            <a:gdLst/>
            <a:ahLst/>
            <a:cxnLst/>
            <a:rect l="l" t="t" r="r" b="b"/>
            <a:pathLst>
              <a:path w="8280400" h="863600">
                <a:moveTo>
                  <a:pt x="8280019" y="863600"/>
                </a:moveTo>
                <a:lnTo>
                  <a:pt x="0" y="863600"/>
                </a:lnTo>
                <a:lnTo>
                  <a:pt x="0" y="0"/>
                </a:lnTo>
                <a:lnTo>
                  <a:pt x="8280019" y="0"/>
                </a:lnTo>
                <a:lnTo>
                  <a:pt x="8280019" y="863600"/>
                </a:lnTo>
                <a:close/>
              </a:path>
            </a:pathLst>
          </a:custGeom>
          <a:solidFill>
            <a:srgbClr val="2D7B87"/>
          </a:solidFill>
        </p:spPr>
        <p:txBody>
          <a:bodyPr wrap="square" lIns="0" tIns="0" rIns="0" bIns="0" rtlCol="0"/>
          <a:lstStyle/>
          <a:p>
            <a:endParaRPr/>
          </a:p>
        </p:txBody>
      </p:sp>
      <p:sp>
        <p:nvSpPr>
          <p:cNvPr id="33" name="object 33"/>
          <p:cNvSpPr txBox="1"/>
          <p:nvPr/>
        </p:nvSpPr>
        <p:spPr>
          <a:xfrm>
            <a:off x="2577287" y="2804632"/>
            <a:ext cx="3123565" cy="452120"/>
          </a:xfrm>
          <a:prstGeom prst="rect">
            <a:avLst/>
          </a:prstGeom>
        </p:spPr>
        <p:txBody>
          <a:bodyPr vert="horz" wrap="square" lIns="0" tIns="12700" rIns="0" bIns="0" rtlCol="0">
            <a:spAutoFit/>
          </a:bodyPr>
          <a:lstStyle/>
          <a:p>
            <a:pPr marL="12700">
              <a:lnSpc>
                <a:spcPct val="100000"/>
              </a:lnSpc>
              <a:spcBef>
                <a:spcPts val="100"/>
              </a:spcBef>
            </a:pPr>
            <a:r>
              <a:rPr sz="2800" spc="-10" dirty="0">
                <a:solidFill>
                  <a:srgbClr val="FFFFFF"/>
                </a:solidFill>
                <a:latin typeface="Tahoma"/>
                <a:cs typeface="Tahoma"/>
              </a:rPr>
              <a:t>RASSEGNA</a:t>
            </a:r>
            <a:r>
              <a:rPr sz="2800" spc="-65" dirty="0">
                <a:solidFill>
                  <a:srgbClr val="FFFFFF"/>
                </a:solidFill>
                <a:latin typeface="Tahoma"/>
                <a:cs typeface="Tahoma"/>
              </a:rPr>
              <a:t> </a:t>
            </a:r>
            <a:r>
              <a:rPr sz="2800" spc="-40" dirty="0">
                <a:solidFill>
                  <a:srgbClr val="FFFFFF"/>
                </a:solidFill>
                <a:latin typeface="Tahoma"/>
                <a:cs typeface="Tahoma"/>
              </a:rPr>
              <a:t>STAMPA</a:t>
            </a:r>
            <a:endParaRPr sz="2800">
              <a:latin typeface="Tahoma"/>
              <a:cs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95860"/>
          <a:ext cx="5115560" cy="9006840"/>
        </p:xfrm>
        <a:graphic>
          <a:graphicData uri="http://schemas.openxmlformats.org/drawingml/2006/table">
            <a:tbl>
              <a:tblPr firstRow="1" bandRow="1">
                <a:tableStyleId>{2D5ABB26-0587-4C30-8999-92F81FD0307C}</a:tableStyleId>
              </a:tblPr>
              <a:tblGrid>
                <a:gridCol w="2395855">
                  <a:extLst>
                    <a:ext uri="{9D8B030D-6E8A-4147-A177-3AD203B41FA5}">
                      <a16:colId xmlns:a16="http://schemas.microsoft.com/office/drawing/2014/main" val="20000"/>
                    </a:ext>
                  </a:extLst>
                </a:gridCol>
                <a:gridCol w="836294">
                  <a:extLst>
                    <a:ext uri="{9D8B030D-6E8A-4147-A177-3AD203B41FA5}">
                      <a16:colId xmlns:a16="http://schemas.microsoft.com/office/drawing/2014/main" val="20001"/>
                    </a:ext>
                  </a:extLst>
                </a:gridCol>
                <a:gridCol w="1171575">
                  <a:extLst>
                    <a:ext uri="{9D8B030D-6E8A-4147-A177-3AD203B41FA5}">
                      <a16:colId xmlns:a16="http://schemas.microsoft.com/office/drawing/2014/main" val="20002"/>
                    </a:ext>
                  </a:extLst>
                </a:gridCol>
                <a:gridCol w="711835">
                  <a:extLst>
                    <a:ext uri="{9D8B030D-6E8A-4147-A177-3AD203B41FA5}">
                      <a16:colId xmlns:a16="http://schemas.microsoft.com/office/drawing/2014/main" val="20003"/>
                    </a:ext>
                  </a:extLst>
                </a:gridCol>
              </a:tblGrid>
              <a:tr h="202662">
                <a:tc>
                  <a:txBody>
                    <a:bodyPr/>
                    <a:lstStyle/>
                    <a:p>
                      <a:pPr marL="31750">
                        <a:lnSpc>
                          <a:spcPts val="1125"/>
                        </a:lnSpc>
                      </a:pPr>
                      <a:r>
                        <a:rPr sz="1000" spc="5" dirty="0">
                          <a:latin typeface="Arial"/>
                          <a:cs typeface="Arial"/>
                        </a:rPr>
                        <a:t>Ditutto.it</a:t>
                      </a:r>
                      <a:endParaRPr sz="1000">
                        <a:latin typeface="Arial"/>
                        <a:cs typeface="Arial"/>
                      </a:endParaRPr>
                    </a:p>
                  </a:txBody>
                  <a:tcPr marL="0" marR="0" marT="0" marB="0"/>
                </a:tc>
                <a:tc>
                  <a:txBody>
                    <a:bodyPr/>
                    <a:lstStyle/>
                    <a:p>
                      <a:pPr marR="268605" algn="r">
                        <a:lnSpc>
                          <a:spcPts val="1125"/>
                        </a:lnSpc>
                      </a:pPr>
                      <a:r>
                        <a:rPr sz="1000" spc="-5" dirty="0">
                          <a:latin typeface="Arial"/>
                          <a:cs typeface="Arial"/>
                        </a:rPr>
                        <a:t>13</a:t>
                      </a:r>
                      <a:endParaRPr sz="1000">
                        <a:latin typeface="Arial"/>
                        <a:cs typeface="Arial"/>
                      </a:endParaRPr>
                    </a:p>
                  </a:txBody>
                  <a:tcPr marL="0" marR="0" marT="0" marB="0"/>
                </a:tc>
                <a:tc>
                  <a:txBody>
                    <a:bodyPr/>
                    <a:lstStyle/>
                    <a:p>
                      <a:pPr marL="276225">
                        <a:lnSpc>
                          <a:spcPts val="1125"/>
                        </a:lnSpc>
                      </a:pPr>
                      <a:r>
                        <a:rPr sz="1000" spc="5" dirty="0">
                          <a:latin typeface="Arial"/>
                          <a:cs typeface="Arial"/>
                        </a:rPr>
                        <a:t>marzo</a:t>
                      </a:r>
                      <a:endParaRPr sz="1000">
                        <a:latin typeface="Arial"/>
                        <a:cs typeface="Arial"/>
                      </a:endParaRPr>
                    </a:p>
                  </a:txBody>
                  <a:tcPr marL="0" marR="0" marT="0" marB="0"/>
                </a:tc>
                <a:tc>
                  <a:txBody>
                    <a:bodyPr/>
                    <a:lstStyle/>
                    <a:p>
                      <a:pPr marR="59690" algn="r">
                        <a:lnSpc>
                          <a:spcPts val="1125"/>
                        </a:lnSpc>
                      </a:pPr>
                      <a:r>
                        <a:rPr sz="1000" dirty="0">
                          <a:latin typeface="Arial"/>
                          <a:cs typeface="Arial"/>
                        </a:rPr>
                        <a:t>3</a:t>
                      </a:r>
                      <a:endParaRPr sz="1000">
                        <a:latin typeface="Arial"/>
                        <a:cs typeface="Arial"/>
                      </a:endParaRPr>
                    </a:p>
                  </a:txBody>
                  <a:tcPr marL="0" marR="0" marT="0" marB="0"/>
                </a:tc>
                <a:extLst>
                  <a:ext uri="{0D108BD9-81ED-4DB2-BD59-A6C34878D82A}">
                    <a16:rowId xmlns:a16="http://schemas.microsoft.com/office/drawing/2014/main" val="10000"/>
                  </a:ext>
                </a:extLst>
              </a:tr>
              <a:tr h="260603">
                <a:tc>
                  <a:txBody>
                    <a:bodyPr/>
                    <a:lstStyle/>
                    <a:p>
                      <a:pPr marL="31750">
                        <a:lnSpc>
                          <a:spcPct val="100000"/>
                        </a:lnSpc>
                        <a:spcBef>
                          <a:spcPts val="380"/>
                        </a:spcBef>
                      </a:pPr>
                      <a:r>
                        <a:rPr sz="1000" spc="5" dirty="0">
                          <a:latin typeface="Arial"/>
                          <a:cs typeface="Arial"/>
                        </a:rPr>
                        <a:t>Donnainaffari.it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1"/>
                  </a:ext>
                </a:extLst>
              </a:tr>
              <a:tr h="260603">
                <a:tc>
                  <a:txBody>
                    <a:bodyPr/>
                    <a:lstStyle/>
                    <a:p>
                      <a:pPr marL="31750">
                        <a:lnSpc>
                          <a:spcPct val="100000"/>
                        </a:lnSpc>
                        <a:spcBef>
                          <a:spcPts val="380"/>
                        </a:spcBef>
                      </a:pPr>
                      <a:r>
                        <a:rPr sz="1000" spc="5" dirty="0">
                          <a:latin typeface="Arial"/>
                          <a:cs typeface="Arial"/>
                        </a:rPr>
                        <a:t>Giornaledelcilento.it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2"/>
                  </a:ext>
                </a:extLst>
              </a:tr>
              <a:tr h="260603">
                <a:tc>
                  <a:txBody>
                    <a:bodyPr/>
                    <a:lstStyle/>
                    <a:p>
                      <a:pPr marL="31750">
                        <a:lnSpc>
                          <a:spcPct val="100000"/>
                        </a:lnSpc>
                        <a:spcBef>
                          <a:spcPts val="380"/>
                        </a:spcBef>
                      </a:pPr>
                      <a:r>
                        <a:rPr sz="1000" spc="5" dirty="0">
                          <a:latin typeface="Arial"/>
                          <a:cs typeface="Arial"/>
                        </a:rPr>
                        <a:t>Giornaledellepmi.it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03"/>
                  </a:ext>
                </a:extLst>
              </a:tr>
              <a:tr h="260603">
                <a:tc>
                  <a:txBody>
                    <a:bodyPr/>
                    <a:lstStyle/>
                    <a:p>
                      <a:pPr marL="31750">
                        <a:lnSpc>
                          <a:spcPct val="100000"/>
                        </a:lnSpc>
                        <a:spcBef>
                          <a:spcPts val="380"/>
                        </a:spcBef>
                      </a:pPr>
                      <a:r>
                        <a:rPr sz="1000" spc="5" dirty="0">
                          <a:latin typeface="Arial"/>
                          <a:cs typeface="Arial"/>
                        </a:rPr>
                        <a:t>Isoradio.rai.it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4"/>
                  </a:ext>
                </a:extLst>
              </a:tr>
              <a:tr h="260794">
                <a:tc>
                  <a:txBody>
                    <a:bodyPr/>
                    <a:lstStyle/>
                    <a:p>
                      <a:pPr marL="31750">
                        <a:lnSpc>
                          <a:spcPct val="100000"/>
                        </a:lnSpc>
                        <a:spcBef>
                          <a:spcPts val="380"/>
                        </a:spcBef>
                      </a:pPr>
                      <a:r>
                        <a:rPr sz="1000" spc="5" dirty="0">
                          <a:latin typeface="Arial"/>
                          <a:cs typeface="Arial"/>
                        </a:rPr>
                        <a:t>Lastampadelmezzogiorno.it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05"/>
                  </a:ext>
                </a:extLst>
              </a:tr>
              <a:tr h="260794">
                <a:tc>
                  <a:txBody>
                    <a:bodyPr/>
                    <a:lstStyle/>
                    <a:p>
                      <a:pPr marL="31750">
                        <a:lnSpc>
                          <a:spcPct val="100000"/>
                        </a:lnSpc>
                        <a:spcBef>
                          <a:spcPts val="380"/>
                        </a:spcBef>
                      </a:pPr>
                      <a:r>
                        <a:rPr sz="1000" spc="5" dirty="0">
                          <a:latin typeface="Arial"/>
                          <a:cs typeface="Arial"/>
                        </a:rPr>
                        <a:t>Milanofinanza.it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6"/>
                  </a:ext>
                </a:extLst>
              </a:tr>
              <a:tr h="260603">
                <a:tc>
                  <a:txBody>
                    <a:bodyPr/>
                    <a:lstStyle/>
                    <a:p>
                      <a:pPr marL="31750">
                        <a:lnSpc>
                          <a:spcPct val="100000"/>
                        </a:lnSpc>
                        <a:spcBef>
                          <a:spcPts val="380"/>
                        </a:spcBef>
                      </a:pPr>
                      <a:r>
                        <a:rPr sz="1000" spc="5" dirty="0">
                          <a:latin typeface="Arial"/>
                          <a:cs typeface="Arial"/>
                        </a:rPr>
                        <a:t>Thereservoirblogs.it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5" dirty="0">
                          <a:latin typeface="Arial"/>
                          <a:cs typeface="Arial"/>
                        </a:rPr>
                        <a:t>Vomeromagazine.it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08"/>
                  </a:ext>
                </a:extLst>
              </a:tr>
              <a:tr h="260604">
                <a:tc>
                  <a:txBody>
                    <a:bodyPr/>
                    <a:lstStyle/>
                    <a:p>
                      <a:pPr marL="31750">
                        <a:lnSpc>
                          <a:spcPct val="100000"/>
                        </a:lnSpc>
                        <a:spcBef>
                          <a:spcPts val="380"/>
                        </a:spcBef>
                      </a:pPr>
                      <a:r>
                        <a:rPr sz="1000" spc="5" dirty="0">
                          <a:latin typeface="Arial"/>
                          <a:cs typeface="Arial"/>
                        </a:rPr>
                        <a:t>Domusweb.it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14</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5" dirty="0">
                          <a:latin typeface="Arial"/>
                          <a:cs typeface="Arial"/>
                        </a:rPr>
                        <a:t>Ilgiornaledimontesilvano.com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14</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0"/>
                  </a:ext>
                </a:extLst>
              </a:tr>
              <a:tr h="260603">
                <a:tc>
                  <a:txBody>
                    <a:bodyPr/>
                    <a:lstStyle/>
                    <a:p>
                      <a:pPr marL="31750">
                        <a:lnSpc>
                          <a:spcPct val="100000"/>
                        </a:lnSpc>
                        <a:spcBef>
                          <a:spcPts val="380"/>
                        </a:spcBef>
                      </a:pPr>
                      <a:r>
                        <a:rPr sz="1000" spc="5" dirty="0">
                          <a:latin typeface="Arial"/>
                          <a:cs typeface="Arial"/>
                        </a:rPr>
                        <a:t>Ilmanifesto.info</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14</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1"/>
                  </a:ext>
                </a:extLst>
              </a:tr>
              <a:tr h="260603">
                <a:tc>
                  <a:txBody>
                    <a:bodyPr/>
                    <a:lstStyle/>
                    <a:p>
                      <a:pPr marL="31750">
                        <a:lnSpc>
                          <a:spcPct val="100000"/>
                        </a:lnSpc>
                        <a:spcBef>
                          <a:spcPts val="380"/>
                        </a:spcBef>
                      </a:pPr>
                      <a:r>
                        <a:rPr sz="1000" spc="5" dirty="0">
                          <a:latin typeface="Arial"/>
                          <a:cs typeface="Arial"/>
                        </a:rPr>
                        <a:t>Ilroma.net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14</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2"/>
                  </a:ext>
                </a:extLst>
              </a:tr>
              <a:tr h="260730">
                <a:tc>
                  <a:txBody>
                    <a:bodyPr/>
                    <a:lstStyle/>
                    <a:p>
                      <a:pPr marL="31750">
                        <a:lnSpc>
                          <a:spcPct val="100000"/>
                        </a:lnSpc>
                        <a:spcBef>
                          <a:spcPts val="380"/>
                        </a:spcBef>
                      </a:pPr>
                      <a:r>
                        <a:rPr sz="1000" spc="5" dirty="0">
                          <a:latin typeface="Arial"/>
                          <a:cs typeface="Arial"/>
                        </a:rPr>
                        <a:t>Napolitime.it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14</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3"/>
                  </a:ext>
                </a:extLst>
              </a:tr>
              <a:tr h="260731">
                <a:tc>
                  <a:txBody>
                    <a:bodyPr/>
                    <a:lstStyle/>
                    <a:p>
                      <a:pPr marL="31750">
                        <a:lnSpc>
                          <a:spcPct val="100000"/>
                        </a:lnSpc>
                        <a:spcBef>
                          <a:spcPts val="380"/>
                        </a:spcBef>
                      </a:pPr>
                      <a:r>
                        <a:rPr sz="1000" spc="5" dirty="0">
                          <a:latin typeface="Arial"/>
                          <a:cs typeface="Arial"/>
                        </a:rPr>
                        <a:t>6e20.it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4"/>
                  </a:ext>
                </a:extLst>
              </a:tr>
              <a:tr h="260603">
                <a:tc>
                  <a:txBody>
                    <a:bodyPr/>
                    <a:lstStyle/>
                    <a:p>
                      <a:pPr marL="31750">
                        <a:lnSpc>
                          <a:spcPct val="100000"/>
                        </a:lnSpc>
                        <a:spcBef>
                          <a:spcPts val="380"/>
                        </a:spcBef>
                      </a:pPr>
                      <a:r>
                        <a:rPr sz="1000" spc="5" dirty="0">
                          <a:latin typeface="Arial"/>
                          <a:cs typeface="Arial"/>
                        </a:rPr>
                        <a:t>Arte.sky.it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5"/>
                  </a:ext>
                </a:extLst>
              </a:tr>
              <a:tr h="260604">
                <a:tc>
                  <a:txBody>
                    <a:bodyPr/>
                    <a:lstStyle/>
                    <a:p>
                      <a:pPr marL="31750">
                        <a:lnSpc>
                          <a:spcPct val="100000"/>
                        </a:lnSpc>
                        <a:spcBef>
                          <a:spcPts val="380"/>
                        </a:spcBef>
                      </a:pPr>
                      <a:r>
                        <a:rPr sz="1000" spc="5" dirty="0">
                          <a:latin typeface="Arial"/>
                          <a:cs typeface="Arial"/>
                        </a:rPr>
                        <a:t>Bari.repubblica.it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6"/>
                  </a:ext>
                </a:extLst>
              </a:tr>
              <a:tr h="260603">
                <a:tc>
                  <a:txBody>
                    <a:bodyPr/>
                    <a:lstStyle/>
                    <a:p>
                      <a:pPr marL="31750">
                        <a:lnSpc>
                          <a:spcPct val="100000"/>
                        </a:lnSpc>
                        <a:spcBef>
                          <a:spcPts val="380"/>
                        </a:spcBef>
                      </a:pPr>
                      <a:r>
                        <a:rPr sz="1000" spc="5" dirty="0">
                          <a:latin typeface="Arial"/>
                          <a:cs typeface="Arial"/>
                        </a:rPr>
                        <a:t>Milano.zero.eu</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7"/>
                  </a:ext>
                </a:extLst>
              </a:tr>
              <a:tr h="260603">
                <a:tc>
                  <a:txBody>
                    <a:bodyPr/>
                    <a:lstStyle/>
                    <a:p>
                      <a:pPr marL="31750">
                        <a:lnSpc>
                          <a:spcPct val="100000"/>
                        </a:lnSpc>
                        <a:spcBef>
                          <a:spcPts val="380"/>
                        </a:spcBef>
                      </a:pPr>
                      <a:r>
                        <a:rPr sz="1000" spc="5" dirty="0">
                          <a:latin typeface="Arial"/>
                          <a:cs typeface="Arial"/>
                        </a:rPr>
                        <a:t>Orgoglionerd.it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8"/>
                  </a:ext>
                </a:extLst>
              </a:tr>
              <a:tr h="260603">
                <a:tc>
                  <a:txBody>
                    <a:bodyPr/>
                    <a:lstStyle/>
                    <a:p>
                      <a:pPr marL="31750">
                        <a:lnSpc>
                          <a:spcPct val="100000"/>
                        </a:lnSpc>
                        <a:spcBef>
                          <a:spcPts val="380"/>
                        </a:spcBef>
                      </a:pPr>
                      <a:r>
                        <a:rPr sz="1000" spc="5" dirty="0">
                          <a:latin typeface="Arial"/>
                          <a:cs typeface="Arial"/>
                        </a:rPr>
                        <a:t>Regione.campania.it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9"/>
                  </a:ext>
                </a:extLst>
              </a:tr>
              <a:tr h="260604">
                <a:tc>
                  <a:txBody>
                    <a:bodyPr/>
                    <a:lstStyle/>
                    <a:p>
                      <a:pPr marL="31750">
                        <a:lnSpc>
                          <a:spcPct val="100000"/>
                        </a:lnSpc>
                        <a:spcBef>
                          <a:spcPts val="380"/>
                        </a:spcBef>
                      </a:pPr>
                      <a:r>
                        <a:rPr sz="1000" spc="5" dirty="0">
                          <a:latin typeface="Arial"/>
                          <a:cs typeface="Arial"/>
                        </a:rPr>
                        <a:t>Romadailynews.it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0"/>
                  </a:ext>
                </a:extLst>
              </a:tr>
              <a:tr h="260794">
                <a:tc>
                  <a:txBody>
                    <a:bodyPr/>
                    <a:lstStyle/>
                    <a:p>
                      <a:pPr marL="31750">
                        <a:lnSpc>
                          <a:spcPct val="100000"/>
                        </a:lnSpc>
                        <a:spcBef>
                          <a:spcPts val="380"/>
                        </a:spcBef>
                      </a:pPr>
                      <a:r>
                        <a:rPr sz="1000" spc="5" dirty="0">
                          <a:latin typeface="Arial"/>
                          <a:cs typeface="Arial"/>
                        </a:rPr>
                        <a:t>Undo.net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21"/>
                  </a:ext>
                </a:extLst>
              </a:tr>
              <a:tr h="260794">
                <a:tc>
                  <a:txBody>
                    <a:bodyPr/>
                    <a:lstStyle/>
                    <a:p>
                      <a:pPr marL="31750">
                        <a:lnSpc>
                          <a:spcPct val="100000"/>
                        </a:lnSpc>
                        <a:spcBef>
                          <a:spcPts val="380"/>
                        </a:spcBef>
                      </a:pPr>
                      <a:r>
                        <a:rPr sz="1000" spc="5" dirty="0">
                          <a:latin typeface="Arial"/>
                          <a:cs typeface="Arial"/>
                        </a:rPr>
                        <a:t>12alle12.it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2"/>
                  </a:ext>
                </a:extLst>
              </a:tr>
              <a:tr h="260603">
                <a:tc>
                  <a:txBody>
                    <a:bodyPr/>
                    <a:lstStyle/>
                    <a:p>
                      <a:pPr marL="31750">
                        <a:lnSpc>
                          <a:spcPct val="100000"/>
                        </a:lnSpc>
                        <a:spcBef>
                          <a:spcPts val="380"/>
                        </a:spcBef>
                      </a:pPr>
                      <a:r>
                        <a:rPr sz="1000" spc="5" dirty="0">
                          <a:latin typeface="Arial"/>
                          <a:cs typeface="Arial"/>
                        </a:rPr>
                        <a:t>247.libero.it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23"/>
                  </a:ext>
                </a:extLst>
              </a:tr>
              <a:tr h="260603">
                <a:tc>
                  <a:txBody>
                    <a:bodyPr/>
                    <a:lstStyle/>
                    <a:p>
                      <a:pPr marL="31750">
                        <a:lnSpc>
                          <a:spcPct val="100000"/>
                        </a:lnSpc>
                        <a:spcBef>
                          <a:spcPts val="380"/>
                        </a:spcBef>
                      </a:pPr>
                      <a:r>
                        <a:rPr sz="1000" spc="5" dirty="0">
                          <a:latin typeface="Arial"/>
                          <a:cs typeface="Arial"/>
                        </a:rPr>
                        <a:t>Approdonews.it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4"/>
                  </a:ext>
                </a:extLst>
              </a:tr>
              <a:tr h="260604">
                <a:tc>
                  <a:txBody>
                    <a:bodyPr/>
                    <a:lstStyle/>
                    <a:p>
                      <a:pPr marL="31750">
                        <a:lnSpc>
                          <a:spcPct val="100000"/>
                        </a:lnSpc>
                        <a:spcBef>
                          <a:spcPts val="380"/>
                        </a:spcBef>
                      </a:pPr>
                      <a:r>
                        <a:rPr sz="1000" spc="5" dirty="0">
                          <a:latin typeface="Arial"/>
                          <a:cs typeface="Arial"/>
                        </a:rPr>
                        <a:t>Aqbox.tv</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5"/>
                  </a:ext>
                </a:extLst>
              </a:tr>
              <a:tr h="260603">
                <a:tc>
                  <a:txBody>
                    <a:bodyPr/>
                    <a:lstStyle/>
                    <a:p>
                      <a:pPr marL="31750">
                        <a:lnSpc>
                          <a:spcPct val="100000"/>
                        </a:lnSpc>
                        <a:spcBef>
                          <a:spcPts val="380"/>
                        </a:spcBef>
                      </a:pPr>
                      <a:r>
                        <a:rPr sz="1000" spc="5" dirty="0">
                          <a:latin typeface="Arial"/>
                          <a:cs typeface="Arial"/>
                        </a:rPr>
                        <a:t>Arteventi.wordpress.com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26"/>
                  </a:ext>
                </a:extLst>
              </a:tr>
              <a:tr h="260604">
                <a:tc>
                  <a:txBody>
                    <a:bodyPr/>
                    <a:lstStyle/>
                    <a:p>
                      <a:pPr marL="31750">
                        <a:lnSpc>
                          <a:spcPct val="100000"/>
                        </a:lnSpc>
                        <a:spcBef>
                          <a:spcPts val="380"/>
                        </a:spcBef>
                      </a:pPr>
                      <a:r>
                        <a:rPr sz="1000" spc="5" dirty="0">
                          <a:latin typeface="Arial"/>
                          <a:cs typeface="Arial"/>
                        </a:rPr>
                        <a:t>Artribune.com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27"/>
                  </a:ext>
                </a:extLst>
              </a:tr>
              <a:tr h="260603">
                <a:tc>
                  <a:txBody>
                    <a:bodyPr/>
                    <a:lstStyle/>
                    <a:p>
                      <a:pPr marL="31750">
                        <a:lnSpc>
                          <a:spcPct val="100000"/>
                        </a:lnSpc>
                        <a:spcBef>
                          <a:spcPts val="380"/>
                        </a:spcBef>
                      </a:pPr>
                      <a:r>
                        <a:rPr sz="1000" spc="5" dirty="0">
                          <a:latin typeface="Arial"/>
                          <a:cs typeface="Arial"/>
                        </a:rPr>
                        <a:t>Cagliaripad.it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8"/>
                  </a:ext>
                </a:extLst>
              </a:tr>
              <a:tr h="260730">
                <a:tc>
                  <a:txBody>
                    <a:bodyPr/>
                    <a:lstStyle/>
                    <a:p>
                      <a:pPr marL="31750">
                        <a:lnSpc>
                          <a:spcPct val="100000"/>
                        </a:lnSpc>
                        <a:spcBef>
                          <a:spcPts val="380"/>
                        </a:spcBef>
                      </a:pPr>
                      <a:r>
                        <a:rPr sz="1000" spc="5" dirty="0">
                          <a:latin typeface="Arial"/>
                          <a:cs typeface="Arial"/>
                        </a:rPr>
                        <a:t>Cn24tv.it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9"/>
                  </a:ext>
                </a:extLst>
              </a:tr>
              <a:tr h="260731">
                <a:tc>
                  <a:txBody>
                    <a:bodyPr/>
                    <a:lstStyle/>
                    <a:p>
                      <a:pPr marL="31750">
                        <a:lnSpc>
                          <a:spcPct val="100000"/>
                        </a:lnSpc>
                        <a:spcBef>
                          <a:spcPts val="380"/>
                        </a:spcBef>
                      </a:pPr>
                      <a:r>
                        <a:rPr sz="1000" spc="5" dirty="0">
                          <a:latin typeface="Arial"/>
                          <a:cs typeface="Arial"/>
                        </a:rPr>
                        <a:t>Corrieredellacalabria.it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0"/>
                  </a:ext>
                </a:extLst>
              </a:tr>
              <a:tr h="260603">
                <a:tc>
                  <a:txBody>
                    <a:bodyPr/>
                    <a:lstStyle/>
                    <a:p>
                      <a:pPr marL="31750">
                        <a:lnSpc>
                          <a:spcPct val="100000"/>
                        </a:lnSpc>
                        <a:spcBef>
                          <a:spcPts val="380"/>
                        </a:spcBef>
                      </a:pPr>
                      <a:r>
                        <a:rPr sz="1000" spc="5" dirty="0">
                          <a:latin typeface="Arial"/>
                          <a:cs typeface="Arial"/>
                        </a:rPr>
                        <a:t>Corrieredelmezzogiorno.corriere.it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spc="-5" dirty="0">
                          <a:latin typeface="Arial"/>
                          <a:cs typeface="Arial"/>
                        </a:rPr>
                        <a:t>13</a:t>
                      </a:r>
                      <a:endParaRPr sz="1000">
                        <a:latin typeface="Arial"/>
                        <a:cs typeface="Arial"/>
                      </a:endParaRPr>
                    </a:p>
                  </a:txBody>
                  <a:tcPr marL="0" marR="0" marT="48260" marB="0"/>
                </a:tc>
                <a:extLst>
                  <a:ext uri="{0D108BD9-81ED-4DB2-BD59-A6C34878D82A}">
                    <a16:rowId xmlns:a16="http://schemas.microsoft.com/office/drawing/2014/main" val="10031"/>
                  </a:ext>
                </a:extLst>
              </a:tr>
              <a:tr h="260604">
                <a:tc>
                  <a:txBody>
                    <a:bodyPr/>
                    <a:lstStyle/>
                    <a:p>
                      <a:pPr marL="31750">
                        <a:lnSpc>
                          <a:spcPct val="100000"/>
                        </a:lnSpc>
                        <a:spcBef>
                          <a:spcPts val="380"/>
                        </a:spcBef>
                      </a:pPr>
                      <a:r>
                        <a:rPr sz="1000" spc="5" dirty="0">
                          <a:latin typeface="Arial"/>
                          <a:cs typeface="Arial"/>
                        </a:rPr>
                        <a:t>Etribuna.com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2"/>
                  </a:ext>
                </a:extLst>
              </a:tr>
              <a:tr h="260604">
                <a:tc>
                  <a:txBody>
                    <a:bodyPr/>
                    <a:lstStyle/>
                    <a:p>
                      <a:pPr marL="31750">
                        <a:lnSpc>
                          <a:spcPct val="100000"/>
                        </a:lnSpc>
                        <a:spcBef>
                          <a:spcPts val="380"/>
                        </a:spcBef>
                      </a:pPr>
                      <a:r>
                        <a:rPr sz="1000" spc="5" dirty="0">
                          <a:latin typeface="Arial"/>
                          <a:cs typeface="Arial"/>
                        </a:rPr>
                        <a:t>Fancityacireale.it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3"/>
                  </a:ext>
                </a:extLst>
              </a:tr>
              <a:tr h="202662">
                <a:tc>
                  <a:txBody>
                    <a:bodyPr/>
                    <a:lstStyle/>
                    <a:p>
                      <a:pPr marL="31750">
                        <a:lnSpc>
                          <a:spcPts val="1115"/>
                        </a:lnSpc>
                        <a:spcBef>
                          <a:spcPts val="380"/>
                        </a:spcBef>
                      </a:pPr>
                      <a:r>
                        <a:rPr sz="1000" spc="5" dirty="0">
                          <a:latin typeface="Arial"/>
                          <a:cs typeface="Arial"/>
                        </a:rPr>
                        <a:t>Gdapress.it</a:t>
                      </a:r>
                      <a:endParaRPr sz="1000">
                        <a:latin typeface="Arial"/>
                        <a:cs typeface="Arial"/>
                      </a:endParaRPr>
                    </a:p>
                  </a:txBody>
                  <a:tcPr marL="0" marR="0" marT="48260" marB="0"/>
                </a:tc>
                <a:tc>
                  <a:txBody>
                    <a:bodyPr/>
                    <a:lstStyle/>
                    <a:p>
                      <a:pPr marR="268605" algn="r">
                        <a:lnSpc>
                          <a:spcPts val="1115"/>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ts val="1115"/>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ts val="1115"/>
                        </a:lnSpc>
                        <a:spcBef>
                          <a:spcPts val="380"/>
                        </a:spcBef>
                      </a:pPr>
                      <a:r>
                        <a:rPr sz="1000" dirty="0">
                          <a:latin typeface="Arial"/>
                          <a:cs typeface="Arial"/>
                        </a:rPr>
                        <a:t>5</a:t>
                      </a:r>
                      <a:endParaRPr sz="1000">
                        <a:latin typeface="Arial"/>
                        <a:cs typeface="Arial"/>
                      </a:endParaRPr>
                    </a:p>
                  </a:txBody>
                  <a:tcPr marL="0" marR="0" marT="48260" marB="0"/>
                </a:tc>
                <a:extLst>
                  <a:ext uri="{0D108BD9-81ED-4DB2-BD59-A6C34878D82A}">
                    <a16:rowId xmlns:a16="http://schemas.microsoft.com/office/drawing/2014/main" val="10034"/>
                  </a:ext>
                </a:extLst>
              </a:tr>
            </a:tbl>
          </a:graphicData>
        </a:graphic>
      </p:graphicFrame>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875" y="660400"/>
            <a:ext cx="6531305" cy="29044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39923" y="1022858"/>
            <a:ext cx="1699260" cy="92468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913132" y="2023616"/>
            <a:ext cx="1762242" cy="243078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805214"/>
            <a:ext cx="952119" cy="131656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7" name="object 7"/>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403.268</a:t>
            </a:r>
            <a:endParaRPr sz="950">
              <a:latin typeface="Times New Roman"/>
              <a:cs typeface="Times New Roman"/>
            </a:endParaRPr>
          </a:p>
          <a:p>
            <a:pPr>
              <a:lnSpc>
                <a:spcPts val="1125"/>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15" dirty="0">
                <a:latin typeface="Times New Roman"/>
                <a:cs typeface="Times New Roman"/>
              </a:rPr>
              <a:t> </a:t>
            </a:r>
            <a:r>
              <a:rPr sz="950" b="1" spc="10" dirty="0">
                <a:latin typeface="Times New Roman"/>
                <a:cs typeface="Times New Roman"/>
              </a:rPr>
              <a:t>284.298</a:t>
            </a:r>
            <a:r>
              <a:rPr sz="950" b="1" dirty="0">
                <a:latin typeface="Times New Roman"/>
                <a:cs typeface="Times New Roman"/>
              </a:rPr>
              <a:t>	</a:t>
            </a:r>
            <a:r>
              <a:rPr sz="1425" b="1" spc="15" baseline="17543" dirty="0">
                <a:latin typeface="Times New Roman"/>
                <a:cs typeface="Times New Roman"/>
              </a:rPr>
              <a:t>04-MAR-2015</a:t>
            </a:r>
            <a:endParaRPr sz="1425" baseline="17543">
              <a:latin typeface="Times New Roman"/>
              <a:cs typeface="Times New Roman"/>
            </a:endParaRPr>
          </a:p>
          <a:p>
            <a:pPr>
              <a:lnSpc>
                <a:spcPts val="1130"/>
              </a:lnSpc>
              <a:tabLst>
                <a:tab pos="649605" algn="l"/>
                <a:tab pos="2894965" algn="l"/>
                <a:tab pos="5981065" algn="l"/>
              </a:tabLst>
            </a:pPr>
            <a:r>
              <a:rPr sz="950" b="1" spc="10" dirty="0">
                <a:latin typeface="Times New Roman"/>
                <a:cs typeface="Times New Roman"/>
              </a:rPr>
              <a:t>Lettori	</a:t>
            </a:r>
            <a:r>
              <a:rPr sz="950" b="1" spc="5" dirty="0">
                <a:latin typeface="Times New Roman"/>
                <a:cs typeface="Times New Roman"/>
              </a:rPr>
              <a:t>II </a:t>
            </a:r>
            <a:r>
              <a:rPr sz="950" b="1" spc="10" dirty="0">
                <a:latin typeface="Times New Roman"/>
                <a:cs typeface="Times New Roman"/>
              </a:rPr>
              <a:t>2014:  2.524.000	</a:t>
            </a:r>
            <a:r>
              <a:rPr sz="1425" b="1" spc="15" baseline="-35087" dirty="0">
                <a:latin typeface="Times New Roman"/>
                <a:cs typeface="Times New Roman"/>
              </a:rPr>
              <a:t>Dir. Resp.:  Ezio Mauro	</a:t>
            </a:r>
            <a:r>
              <a:rPr sz="1425" b="1" spc="15" baseline="-26315" dirty="0">
                <a:latin typeface="Times New Roman"/>
                <a:cs typeface="Times New Roman"/>
              </a:rPr>
              <a:t>da pag.</a:t>
            </a:r>
            <a:r>
              <a:rPr sz="1425" b="1" spc="315" baseline="-26315" dirty="0">
                <a:latin typeface="Times New Roman"/>
                <a:cs typeface="Times New Roman"/>
              </a:rPr>
              <a:t> </a:t>
            </a:r>
            <a:r>
              <a:rPr sz="1425" b="1" spc="15" baseline="-26315" dirty="0">
                <a:latin typeface="Times New Roman"/>
                <a:cs typeface="Times New Roman"/>
              </a:rPr>
              <a:t>44</a:t>
            </a:r>
            <a:endParaRPr sz="1425" baseline="-26315">
              <a:latin typeface="Times New Roman"/>
              <a:cs typeface="Times New Roman"/>
            </a:endParaRPr>
          </a:p>
          <a:p>
            <a:pPr marL="19050">
              <a:lnSpc>
                <a:spcPct val="100000"/>
              </a:lnSpc>
              <a:spcBef>
                <a:spcPts val="90"/>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8" name="object 8"/>
          <p:cNvSpPr/>
          <p:nvPr/>
        </p:nvSpPr>
        <p:spPr>
          <a:xfrm>
            <a:off x="3340100" y="30480"/>
            <a:ext cx="1121664" cy="24384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30200" y="10135869"/>
            <a:ext cx="1069848" cy="4572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1" name="object 11"/>
          <p:cNvSpPr/>
          <p:nvPr/>
        </p:nvSpPr>
        <p:spPr>
          <a:xfrm>
            <a:off x="4255008" y="3005327"/>
            <a:ext cx="378460" cy="116839"/>
          </a:xfrm>
          <a:custGeom>
            <a:avLst/>
            <a:gdLst/>
            <a:ahLst/>
            <a:cxnLst/>
            <a:rect l="l" t="t" r="r" b="b"/>
            <a:pathLst>
              <a:path w="378460" h="116839">
                <a:moveTo>
                  <a:pt x="0" y="116331"/>
                </a:moveTo>
                <a:lnTo>
                  <a:pt x="377951" y="116331"/>
                </a:lnTo>
                <a:lnTo>
                  <a:pt x="377951" y="0"/>
                </a:lnTo>
                <a:lnTo>
                  <a:pt x="0" y="0"/>
                </a:lnTo>
                <a:lnTo>
                  <a:pt x="0" y="116331"/>
                </a:lnTo>
                <a:close/>
              </a:path>
            </a:pathLst>
          </a:custGeom>
          <a:solidFill>
            <a:srgbClr val="BADBBA"/>
          </a:solidFill>
        </p:spPr>
        <p:txBody>
          <a:bodyPr wrap="square" lIns="0" tIns="0" rIns="0" bIns="0" rtlCol="0"/>
          <a:lstStyle/>
          <a:p>
            <a:endParaRPr/>
          </a:p>
        </p:txBody>
      </p:sp>
      <p:sp>
        <p:nvSpPr>
          <p:cNvPr id="12" name="object 12"/>
          <p:cNvSpPr/>
          <p:nvPr/>
        </p:nvSpPr>
        <p:spPr>
          <a:xfrm>
            <a:off x="4255008" y="3115055"/>
            <a:ext cx="378460" cy="12700"/>
          </a:xfrm>
          <a:custGeom>
            <a:avLst/>
            <a:gdLst/>
            <a:ahLst/>
            <a:cxnLst/>
            <a:rect l="l" t="t" r="r" b="b"/>
            <a:pathLst>
              <a:path w="378460" h="12700">
                <a:moveTo>
                  <a:pt x="0" y="12700"/>
                </a:moveTo>
                <a:lnTo>
                  <a:pt x="377951" y="12700"/>
                </a:lnTo>
                <a:lnTo>
                  <a:pt x="377951" y="0"/>
                </a:lnTo>
                <a:lnTo>
                  <a:pt x="0" y="0"/>
                </a:lnTo>
                <a:lnTo>
                  <a:pt x="0" y="12700"/>
                </a:lnTo>
                <a:close/>
              </a:path>
            </a:pathLst>
          </a:custGeom>
          <a:solidFill>
            <a:srgbClr val="007F00"/>
          </a:solidFill>
        </p:spPr>
        <p:txBody>
          <a:bodyPr wrap="square" lIns="0" tIns="0" rIns="0" bIns="0" rtlCol="0"/>
          <a:lstStyle/>
          <a:p>
            <a:endParaRPr/>
          </a:p>
        </p:txBody>
      </p:sp>
      <p:sp>
        <p:nvSpPr>
          <p:cNvPr id="13" name="object 13"/>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4" name="object 14"/>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2</a:t>
            </a:r>
            <a:endParaRPr sz="1200">
              <a:latin typeface="Arial"/>
              <a:cs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Vero</a:t>
            </a:r>
            <a:endParaRPr sz="1600">
              <a:latin typeface="Arial"/>
              <a:cs typeface="Arial"/>
            </a:endParaRPr>
          </a:p>
          <a:p>
            <a:pPr marL="12700">
              <a:lnSpc>
                <a:spcPts val="1880"/>
              </a:lnSpc>
            </a:pPr>
            <a:r>
              <a:rPr sz="1600" b="1" spc="-5" dirty="0">
                <a:latin typeface="Arial"/>
                <a:cs typeface="Arial"/>
              </a:rPr>
              <a:t>6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838325" y="3667124"/>
            <a:ext cx="3895725" cy="150495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36773" y="660400"/>
            <a:ext cx="1381125" cy="136270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28188" y="2301239"/>
            <a:ext cx="1541652" cy="461467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06/2014:</a:t>
            </a:r>
            <a:r>
              <a:rPr sz="950" b="1" spc="240" dirty="0">
                <a:latin typeface="Times New Roman"/>
                <a:cs typeface="Times New Roman"/>
              </a:rPr>
              <a:t> </a:t>
            </a:r>
            <a:r>
              <a:rPr sz="950" b="1" spc="10" dirty="0">
                <a:latin typeface="Times New Roman"/>
                <a:cs typeface="Times New Roman"/>
              </a:rPr>
              <a:t>78.653</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06/2014:</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57.256</a:t>
            </a:r>
            <a:r>
              <a:rPr sz="950" b="1" dirty="0">
                <a:latin typeface="Times New Roman"/>
                <a:cs typeface="Times New Roman"/>
              </a:rPr>
              <a:t>	</a:t>
            </a:r>
            <a:r>
              <a:rPr sz="1425" b="1" spc="15" baseline="17543" dirty="0">
                <a:latin typeface="Times New Roman"/>
                <a:cs typeface="Times New Roman"/>
              </a:rPr>
              <a:t>07-MAR-2015</a:t>
            </a:r>
            <a:endParaRPr sz="1425" baseline="17543">
              <a:latin typeface="Times New Roman"/>
              <a:cs typeface="Times New Roman"/>
            </a:endParaRPr>
          </a:p>
          <a:p>
            <a:pPr>
              <a:lnSpc>
                <a:spcPts val="885"/>
              </a:lnSpc>
              <a:spcBef>
                <a:spcPts val="585"/>
              </a:spcBef>
              <a:tabLst>
                <a:tab pos="2894965" algn="l"/>
                <a:tab pos="5981065" algn="l"/>
              </a:tabLst>
            </a:pPr>
            <a:r>
              <a:rPr sz="1425" b="1" spc="15" baseline="35087" dirty="0">
                <a:latin typeface="Times New Roman"/>
                <a:cs typeface="Times New Roman"/>
              </a:rPr>
              <a:t>Lettori:  </a:t>
            </a:r>
            <a:r>
              <a:rPr sz="1425" b="1" spc="359" baseline="35087" dirty="0">
                <a:latin typeface="Times New Roman"/>
                <a:cs typeface="Times New Roman"/>
              </a:rPr>
              <a:t> </a:t>
            </a:r>
            <a:r>
              <a:rPr sz="1425" b="1" spc="15" baseline="35087" dirty="0">
                <a:latin typeface="Times New Roman"/>
                <a:cs typeface="Times New Roman"/>
              </a:rPr>
              <a:t>n.d.	</a:t>
            </a:r>
            <a:r>
              <a:rPr sz="950" b="1" spc="10" dirty="0">
                <a:latin typeface="Times New Roman"/>
                <a:cs typeface="Times New Roman"/>
              </a:rPr>
              <a:t>Dir. Resp.:  Giovanni</a:t>
            </a:r>
            <a:r>
              <a:rPr sz="950" b="1" spc="15" dirty="0">
                <a:latin typeface="Times New Roman"/>
                <a:cs typeface="Times New Roman"/>
              </a:rPr>
              <a:t> </a:t>
            </a:r>
            <a:r>
              <a:rPr sz="950" b="1" spc="10" dirty="0">
                <a:latin typeface="Times New Roman"/>
                <a:cs typeface="Times New Roman"/>
              </a:rPr>
              <a:t>Maria Bellu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79</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5" name="object 5"/>
          <p:cNvSpPr/>
          <p:nvPr/>
        </p:nvSpPr>
        <p:spPr>
          <a:xfrm>
            <a:off x="3644900" y="26669"/>
            <a:ext cx="539496" cy="3048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30200" y="10135869"/>
            <a:ext cx="1069848" cy="45720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8" name="object 8"/>
          <p:cNvSpPr/>
          <p:nvPr/>
        </p:nvSpPr>
        <p:spPr>
          <a:xfrm>
            <a:off x="3569208" y="2874264"/>
            <a:ext cx="402590" cy="122555"/>
          </a:xfrm>
          <a:custGeom>
            <a:avLst/>
            <a:gdLst/>
            <a:ahLst/>
            <a:cxnLst/>
            <a:rect l="l" t="t" r="r" b="b"/>
            <a:pathLst>
              <a:path w="402589" h="122555">
                <a:moveTo>
                  <a:pt x="0" y="122427"/>
                </a:moveTo>
                <a:lnTo>
                  <a:pt x="402336" y="122427"/>
                </a:lnTo>
                <a:lnTo>
                  <a:pt x="402336" y="0"/>
                </a:lnTo>
                <a:lnTo>
                  <a:pt x="0" y="0"/>
                </a:lnTo>
                <a:lnTo>
                  <a:pt x="0" y="122427"/>
                </a:lnTo>
                <a:close/>
              </a:path>
            </a:pathLst>
          </a:custGeom>
          <a:solidFill>
            <a:srgbClr val="BADBBA"/>
          </a:solidFill>
        </p:spPr>
        <p:txBody>
          <a:bodyPr wrap="square" lIns="0" tIns="0" rIns="0" bIns="0" rtlCol="0"/>
          <a:lstStyle/>
          <a:p>
            <a:endParaRPr/>
          </a:p>
        </p:txBody>
      </p:sp>
      <p:sp>
        <p:nvSpPr>
          <p:cNvPr id="9" name="object 9"/>
          <p:cNvSpPr/>
          <p:nvPr/>
        </p:nvSpPr>
        <p:spPr>
          <a:xfrm>
            <a:off x="3569208" y="2990088"/>
            <a:ext cx="402590" cy="12700"/>
          </a:xfrm>
          <a:custGeom>
            <a:avLst/>
            <a:gdLst/>
            <a:ahLst/>
            <a:cxnLst/>
            <a:rect l="l" t="t" r="r" b="b"/>
            <a:pathLst>
              <a:path w="402589" h="12700">
                <a:moveTo>
                  <a:pt x="0" y="12700"/>
                </a:moveTo>
                <a:lnTo>
                  <a:pt x="402336" y="12700"/>
                </a:lnTo>
                <a:lnTo>
                  <a:pt x="402336" y="0"/>
                </a:lnTo>
                <a:lnTo>
                  <a:pt x="0" y="0"/>
                </a:lnTo>
                <a:lnTo>
                  <a:pt x="0" y="12700"/>
                </a:lnTo>
                <a:close/>
              </a:path>
            </a:pathLst>
          </a:custGeom>
          <a:solidFill>
            <a:srgbClr val="007F00"/>
          </a:solidFill>
        </p:spPr>
        <p:txBody>
          <a:bodyPr wrap="square" lIns="0" tIns="0" rIns="0" bIns="0" rtlCol="0"/>
          <a:lstStyle/>
          <a:p>
            <a:endParaRPr/>
          </a:p>
        </p:txBody>
      </p:sp>
      <p:sp>
        <p:nvSpPr>
          <p:cNvPr id="10" name="object 10"/>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1" name="object 11"/>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a:t>
            </a:r>
            <a:endParaRPr sz="1200">
              <a:latin typeface="Arial"/>
              <a:cs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61338" y="660400"/>
            <a:ext cx="5456351" cy="61302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32966" y="1352286"/>
            <a:ext cx="2066544" cy="20023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632968" y="3396999"/>
            <a:ext cx="2060697" cy="201294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629917" y="5445503"/>
            <a:ext cx="2057400" cy="137414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893058" y="1372372"/>
            <a:ext cx="2057400" cy="61288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896108" y="2022849"/>
            <a:ext cx="2060697" cy="20124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896108" y="4073911"/>
            <a:ext cx="2060697" cy="289837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750439" y="7041515"/>
            <a:ext cx="2078139" cy="291465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6121780" y="8805214"/>
            <a:ext cx="927705" cy="124341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12" name="object 12"/>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25"/>
              </a:lnSpc>
              <a:tabLst>
                <a:tab pos="739140" algn="l"/>
                <a:tab pos="5916930" algn="l"/>
              </a:tabLst>
            </a:pPr>
            <a:r>
              <a:rPr sz="950" b="1" spc="10" dirty="0">
                <a:latin typeface="Times New Roman"/>
                <a:cs typeface="Times New Roman"/>
              </a:rPr>
              <a:t>Diffusione:	n.d.	</a:t>
            </a:r>
            <a:r>
              <a:rPr sz="1425" b="1" spc="15" baseline="17543" dirty="0">
                <a:latin typeface="Times New Roman"/>
                <a:cs typeface="Times New Roman"/>
              </a:rPr>
              <a:t>08-MAR-2015</a:t>
            </a:r>
            <a:endParaRPr sz="1425" baseline="17543">
              <a:latin typeface="Times New Roman"/>
              <a:cs typeface="Times New Roman"/>
            </a:endParaRPr>
          </a:p>
          <a:p>
            <a:pPr>
              <a:lnSpc>
                <a:spcPts val="1130"/>
              </a:lnSpc>
              <a:tabLst>
                <a:tab pos="5981065" algn="l"/>
              </a:tabLst>
            </a:pPr>
            <a:r>
              <a:rPr sz="950" b="1" spc="10" dirty="0">
                <a:latin typeface="Times New Roman"/>
                <a:cs typeface="Times New Roman"/>
              </a:rPr>
              <a:t>Lettori:  </a:t>
            </a:r>
            <a:r>
              <a:rPr sz="950" b="1" spc="240" dirty="0">
                <a:latin typeface="Times New Roman"/>
                <a:cs typeface="Times New Roman"/>
              </a:rPr>
              <a:t> </a:t>
            </a:r>
            <a:r>
              <a:rPr sz="950" b="1" spc="10" dirty="0">
                <a:latin typeface="Times New Roman"/>
                <a:cs typeface="Times New Roman"/>
              </a:rPr>
              <a:t>n.d.	</a:t>
            </a:r>
            <a:r>
              <a:rPr sz="1425" b="1" spc="15" baseline="-26315" dirty="0">
                <a:latin typeface="Times New Roman"/>
                <a:cs typeface="Times New Roman"/>
              </a:rPr>
              <a:t>da pag.</a:t>
            </a:r>
            <a:r>
              <a:rPr sz="1425" b="1" spc="315" baseline="-26315" dirty="0">
                <a:latin typeface="Times New Roman"/>
                <a:cs typeface="Times New Roman"/>
              </a:rPr>
              <a:t> </a:t>
            </a:r>
            <a:r>
              <a:rPr sz="1425" b="1" spc="15" baseline="-26315" dirty="0">
                <a:latin typeface="Times New Roman"/>
                <a:cs typeface="Times New Roman"/>
              </a:rPr>
              <a:t>33</a:t>
            </a:r>
            <a:endParaRPr sz="1425" baseline="-26315">
              <a:latin typeface="Times New Roman"/>
              <a:cs typeface="Times New Roman"/>
            </a:endParaRPr>
          </a:p>
          <a:p>
            <a:pPr marL="19050">
              <a:lnSpc>
                <a:spcPct val="100000"/>
              </a:lnSpc>
              <a:spcBef>
                <a:spcPts val="90"/>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3" name="object 13"/>
          <p:cNvSpPr/>
          <p:nvPr/>
        </p:nvSpPr>
        <p:spPr>
          <a:xfrm>
            <a:off x="2667000" y="27432"/>
            <a:ext cx="2414016" cy="246888"/>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330200" y="10135869"/>
            <a:ext cx="1069848" cy="457200"/>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6" name="object 16"/>
          <p:cNvSpPr/>
          <p:nvPr/>
        </p:nvSpPr>
        <p:spPr>
          <a:xfrm>
            <a:off x="1743455" y="1475232"/>
            <a:ext cx="487680" cy="104139"/>
          </a:xfrm>
          <a:custGeom>
            <a:avLst/>
            <a:gdLst/>
            <a:ahLst/>
            <a:cxnLst/>
            <a:rect l="l" t="t" r="r" b="b"/>
            <a:pathLst>
              <a:path w="487680" h="104140">
                <a:moveTo>
                  <a:pt x="0" y="104140"/>
                </a:moveTo>
                <a:lnTo>
                  <a:pt x="487680" y="104140"/>
                </a:lnTo>
                <a:lnTo>
                  <a:pt x="487680" y="0"/>
                </a:lnTo>
                <a:lnTo>
                  <a:pt x="0" y="0"/>
                </a:lnTo>
                <a:lnTo>
                  <a:pt x="0" y="104140"/>
                </a:lnTo>
                <a:close/>
              </a:path>
            </a:pathLst>
          </a:custGeom>
          <a:solidFill>
            <a:srgbClr val="BADBBA"/>
          </a:solidFill>
        </p:spPr>
        <p:txBody>
          <a:bodyPr wrap="square" lIns="0" tIns="0" rIns="0" bIns="0" rtlCol="0"/>
          <a:lstStyle/>
          <a:p>
            <a:endParaRPr/>
          </a:p>
        </p:txBody>
      </p:sp>
      <p:sp>
        <p:nvSpPr>
          <p:cNvPr id="17" name="object 17"/>
          <p:cNvSpPr/>
          <p:nvPr/>
        </p:nvSpPr>
        <p:spPr>
          <a:xfrm>
            <a:off x="2261616" y="1472183"/>
            <a:ext cx="445134" cy="107314"/>
          </a:xfrm>
          <a:custGeom>
            <a:avLst/>
            <a:gdLst/>
            <a:ahLst/>
            <a:cxnLst/>
            <a:rect l="l" t="t" r="r" b="b"/>
            <a:pathLst>
              <a:path w="445135" h="107315">
                <a:moveTo>
                  <a:pt x="0" y="107188"/>
                </a:moveTo>
                <a:lnTo>
                  <a:pt x="445007" y="107188"/>
                </a:lnTo>
                <a:lnTo>
                  <a:pt x="445007" y="0"/>
                </a:lnTo>
                <a:lnTo>
                  <a:pt x="0" y="0"/>
                </a:lnTo>
                <a:lnTo>
                  <a:pt x="0" y="107188"/>
                </a:lnTo>
                <a:close/>
              </a:path>
            </a:pathLst>
          </a:custGeom>
          <a:solidFill>
            <a:srgbClr val="BADBBA"/>
          </a:solidFill>
        </p:spPr>
        <p:txBody>
          <a:bodyPr wrap="square" lIns="0" tIns="0" rIns="0" bIns="0" rtlCol="0"/>
          <a:lstStyle/>
          <a:p>
            <a:endParaRPr/>
          </a:p>
        </p:txBody>
      </p:sp>
      <p:sp>
        <p:nvSpPr>
          <p:cNvPr id="18" name="object 18"/>
          <p:cNvSpPr/>
          <p:nvPr/>
        </p:nvSpPr>
        <p:spPr>
          <a:xfrm>
            <a:off x="1898904" y="661416"/>
            <a:ext cx="241300" cy="104139"/>
          </a:xfrm>
          <a:custGeom>
            <a:avLst/>
            <a:gdLst/>
            <a:ahLst/>
            <a:cxnLst/>
            <a:rect l="l" t="t" r="r" b="b"/>
            <a:pathLst>
              <a:path w="241300" h="104140">
                <a:moveTo>
                  <a:pt x="0" y="104140"/>
                </a:moveTo>
                <a:lnTo>
                  <a:pt x="240792" y="104140"/>
                </a:lnTo>
                <a:lnTo>
                  <a:pt x="240792" y="0"/>
                </a:lnTo>
                <a:lnTo>
                  <a:pt x="0" y="0"/>
                </a:lnTo>
                <a:lnTo>
                  <a:pt x="0" y="104140"/>
                </a:lnTo>
                <a:close/>
              </a:path>
            </a:pathLst>
          </a:custGeom>
          <a:solidFill>
            <a:srgbClr val="BADBBA"/>
          </a:solidFill>
        </p:spPr>
        <p:txBody>
          <a:bodyPr wrap="square" lIns="0" tIns="0" rIns="0" bIns="0" rtlCol="0"/>
          <a:lstStyle/>
          <a:p>
            <a:endParaRPr/>
          </a:p>
        </p:txBody>
      </p:sp>
      <p:sp>
        <p:nvSpPr>
          <p:cNvPr id="19" name="object 19"/>
          <p:cNvSpPr/>
          <p:nvPr/>
        </p:nvSpPr>
        <p:spPr>
          <a:xfrm>
            <a:off x="2093976" y="1859279"/>
            <a:ext cx="161925" cy="104139"/>
          </a:xfrm>
          <a:custGeom>
            <a:avLst/>
            <a:gdLst/>
            <a:ahLst/>
            <a:cxnLst/>
            <a:rect l="l" t="t" r="r" b="b"/>
            <a:pathLst>
              <a:path w="161925" h="104139">
                <a:moveTo>
                  <a:pt x="0" y="104140"/>
                </a:moveTo>
                <a:lnTo>
                  <a:pt x="161544" y="104140"/>
                </a:lnTo>
                <a:lnTo>
                  <a:pt x="161544" y="0"/>
                </a:lnTo>
                <a:lnTo>
                  <a:pt x="0" y="0"/>
                </a:lnTo>
                <a:lnTo>
                  <a:pt x="0" y="104140"/>
                </a:lnTo>
                <a:close/>
              </a:path>
            </a:pathLst>
          </a:custGeom>
          <a:solidFill>
            <a:srgbClr val="BADBBA"/>
          </a:solidFill>
        </p:spPr>
        <p:txBody>
          <a:bodyPr wrap="square" lIns="0" tIns="0" rIns="0" bIns="0" rtlCol="0"/>
          <a:lstStyle/>
          <a:p>
            <a:endParaRPr/>
          </a:p>
        </p:txBody>
      </p:sp>
      <p:sp>
        <p:nvSpPr>
          <p:cNvPr id="20" name="object 20"/>
          <p:cNvSpPr/>
          <p:nvPr/>
        </p:nvSpPr>
        <p:spPr>
          <a:xfrm>
            <a:off x="3273552" y="6199632"/>
            <a:ext cx="372110" cy="104139"/>
          </a:xfrm>
          <a:custGeom>
            <a:avLst/>
            <a:gdLst/>
            <a:ahLst/>
            <a:cxnLst/>
            <a:rect l="l" t="t" r="r" b="b"/>
            <a:pathLst>
              <a:path w="372110" h="104139">
                <a:moveTo>
                  <a:pt x="0" y="104139"/>
                </a:moveTo>
                <a:lnTo>
                  <a:pt x="371855" y="104139"/>
                </a:lnTo>
                <a:lnTo>
                  <a:pt x="371855" y="0"/>
                </a:lnTo>
                <a:lnTo>
                  <a:pt x="0" y="0"/>
                </a:lnTo>
                <a:lnTo>
                  <a:pt x="0" y="104139"/>
                </a:lnTo>
                <a:close/>
              </a:path>
            </a:pathLst>
          </a:custGeom>
          <a:solidFill>
            <a:srgbClr val="BADBBA"/>
          </a:solidFill>
        </p:spPr>
        <p:txBody>
          <a:bodyPr wrap="square" lIns="0" tIns="0" rIns="0" bIns="0" rtlCol="0"/>
          <a:lstStyle/>
          <a:p>
            <a:endParaRPr/>
          </a:p>
        </p:txBody>
      </p:sp>
      <p:sp>
        <p:nvSpPr>
          <p:cNvPr id="21" name="object 21"/>
          <p:cNvSpPr/>
          <p:nvPr/>
        </p:nvSpPr>
        <p:spPr>
          <a:xfrm>
            <a:off x="4300728" y="5230367"/>
            <a:ext cx="161925" cy="101600"/>
          </a:xfrm>
          <a:custGeom>
            <a:avLst/>
            <a:gdLst/>
            <a:ahLst/>
            <a:cxnLst/>
            <a:rect l="l" t="t" r="r" b="b"/>
            <a:pathLst>
              <a:path w="161925" h="101600">
                <a:moveTo>
                  <a:pt x="0" y="101091"/>
                </a:moveTo>
                <a:lnTo>
                  <a:pt x="161544" y="101091"/>
                </a:lnTo>
                <a:lnTo>
                  <a:pt x="161544" y="0"/>
                </a:lnTo>
                <a:lnTo>
                  <a:pt x="0" y="0"/>
                </a:lnTo>
                <a:lnTo>
                  <a:pt x="0" y="101091"/>
                </a:lnTo>
                <a:close/>
              </a:path>
            </a:pathLst>
          </a:custGeom>
          <a:solidFill>
            <a:srgbClr val="BADBBA"/>
          </a:solidFill>
        </p:spPr>
        <p:txBody>
          <a:bodyPr wrap="square" lIns="0" tIns="0" rIns="0" bIns="0" rtlCol="0"/>
          <a:lstStyle/>
          <a:p>
            <a:endParaRPr/>
          </a:p>
        </p:txBody>
      </p:sp>
      <p:sp>
        <p:nvSpPr>
          <p:cNvPr id="22" name="object 22"/>
          <p:cNvSpPr/>
          <p:nvPr/>
        </p:nvSpPr>
        <p:spPr>
          <a:xfrm>
            <a:off x="4843271" y="6754368"/>
            <a:ext cx="152400" cy="104139"/>
          </a:xfrm>
          <a:custGeom>
            <a:avLst/>
            <a:gdLst/>
            <a:ahLst/>
            <a:cxnLst/>
            <a:rect l="l" t="t" r="r" b="b"/>
            <a:pathLst>
              <a:path w="152400" h="104140">
                <a:moveTo>
                  <a:pt x="0" y="104139"/>
                </a:moveTo>
                <a:lnTo>
                  <a:pt x="152400" y="104139"/>
                </a:lnTo>
                <a:lnTo>
                  <a:pt x="152400" y="0"/>
                </a:lnTo>
                <a:lnTo>
                  <a:pt x="0" y="0"/>
                </a:lnTo>
                <a:lnTo>
                  <a:pt x="0" y="104139"/>
                </a:lnTo>
                <a:close/>
              </a:path>
            </a:pathLst>
          </a:custGeom>
          <a:solidFill>
            <a:srgbClr val="BADBBA"/>
          </a:solidFill>
        </p:spPr>
        <p:txBody>
          <a:bodyPr wrap="square" lIns="0" tIns="0" rIns="0" bIns="0" rtlCol="0"/>
          <a:lstStyle/>
          <a:p>
            <a:endParaRPr/>
          </a:p>
        </p:txBody>
      </p:sp>
      <p:sp>
        <p:nvSpPr>
          <p:cNvPr id="23" name="object 23"/>
          <p:cNvSpPr/>
          <p:nvPr/>
        </p:nvSpPr>
        <p:spPr>
          <a:xfrm>
            <a:off x="3547871" y="9326880"/>
            <a:ext cx="381000" cy="104139"/>
          </a:xfrm>
          <a:custGeom>
            <a:avLst/>
            <a:gdLst/>
            <a:ahLst/>
            <a:cxnLst/>
            <a:rect l="l" t="t" r="r" b="b"/>
            <a:pathLst>
              <a:path w="381000" h="104140">
                <a:moveTo>
                  <a:pt x="0" y="104140"/>
                </a:moveTo>
                <a:lnTo>
                  <a:pt x="381000" y="104140"/>
                </a:lnTo>
                <a:lnTo>
                  <a:pt x="381000" y="0"/>
                </a:lnTo>
                <a:lnTo>
                  <a:pt x="0" y="0"/>
                </a:lnTo>
                <a:lnTo>
                  <a:pt x="0" y="104140"/>
                </a:lnTo>
                <a:close/>
              </a:path>
            </a:pathLst>
          </a:custGeom>
          <a:solidFill>
            <a:srgbClr val="BADBBA"/>
          </a:solidFill>
        </p:spPr>
        <p:txBody>
          <a:bodyPr wrap="square" lIns="0" tIns="0" rIns="0" bIns="0" rtlCol="0"/>
          <a:lstStyle/>
          <a:p>
            <a:endParaRPr/>
          </a:p>
        </p:txBody>
      </p:sp>
      <p:sp>
        <p:nvSpPr>
          <p:cNvPr id="24" name="object 24"/>
          <p:cNvSpPr/>
          <p:nvPr/>
        </p:nvSpPr>
        <p:spPr>
          <a:xfrm>
            <a:off x="1743455" y="1572767"/>
            <a:ext cx="487680" cy="12700"/>
          </a:xfrm>
          <a:custGeom>
            <a:avLst/>
            <a:gdLst/>
            <a:ahLst/>
            <a:cxnLst/>
            <a:rect l="l" t="t" r="r" b="b"/>
            <a:pathLst>
              <a:path w="487680" h="12700">
                <a:moveTo>
                  <a:pt x="0" y="12700"/>
                </a:moveTo>
                <a:lnTo>
                  <a:pt x="487680" y="12700"/>
                </a:lnTo>
                <a:lnTo>
                  <a:pt x="487680" y="0"/>
                </a:lnTo>
                <a:lnTo>
                  <a:pt x="0" y="0"/>
                </a:lnTo>
                <a:lnTo>
                  <a:pt x="0" y="12700"/>
                </a:lnTo>
                <a:close/>
              </a:path>
            </a:pathLst>
          </a:custGeom>
          <a:solidFill>
            <a:srgbClr val="007F00"/>
          </a:solidFill>
        </p:spPr>
        <p:txBody>
          <a:bodyPr wrap="square" lIns="0" tIns="0" rIns="0" bIns="0" rtlCol="0"/>
          <a:lstStyle/>
          <a:p>
            <a:endParaRPr/>
          </a:p>
        </p:txBody>
      </p:sp>
      <p:sp>
        <p:nvSpPr>
          <p:cNvPr id="25" name="object 25"/>
          <p:cNvSpPr/>
          <p:nvPr/>
        </p:nvSpPr>
        <p:spPr>
          <a:xfrm>
            <a:off x="2261616" y="1572767"/>
            <a:ext cx="445134" cy="12700"/>
          </a:xfrm>
          <a:custGeom>
            <a:avLst/>
            <a:gdLst/>
            <a:ahLst/>
            <a:cxnLst/>
            <a:rect l="l" t="t" r="r" b="b"/>
            <a:pathLst>
              <a:path w="445135" h="12700">
                <a:moveTo>
                  <a:pt x="0" y="12700"/>
                </a:moveTo>
                <a:lnTo>
                  <a:pt x="445007" y="12700"/>
                </a:lnTo>
                <a:lnTo>
                  <a:pt x="445007" y="0"/>
                </a:lnTo>
                <a:lnTo>
                  <a:pt x="0" y="0"/>
                </a:lnTo>
                <a:lnTo>
                  <a:pt x="0" y="12700"/>
                </a:lnTo>
                <a:close/>
              </a:path>
            </a:pathLst>
          </a:custGeom>
          <a:solidFill>
            <a:srgbClr val="007F00"/>
          </a:solidFill>
        </p:spPr>
        <p:txBody>
          <a:bodyPr wrap="square" lIns="0" tIns="0" rIns="0" bIns="0" rtlCol="0"/>
          <a:lstStyle/>
          <a:p>
            <a:endParaRPr/>
          </a:p>
        </p:txBody>
      </p:sp>
      <p:sp>
        <p:nvSpPr>
          <p:cNvPr id="26" name="object 26"/>
          <p:cNvSpPr/>
          <p:nvPr/>
        </p:nvSpPr>
        <p:spPr>
          <a:xfrm>
            <a:off x="1898904" y="758951"/>
            <a:ext cx="241300" cy="12700"/>
          </a:xfrm>
          <a:custGeom>
            <a:avLst/>
            <a:gdLst/>
            <a:ahLst/>
            <a:cxnLst/>
            <a:rect l="l" t="t" r="r" b="b"/>
            <a:pathLst>
              <a:path w="241300" h="12700">
                <a:moveTo>
                  <a:pt x="0" y="12700"/>
                </a:moveTo>
                <a:lnTo>
                  <a:pt x="240792" y="12700"/>
                </a:lnTo>
                <a:lnTo>
                  <a:pt x="240792" y="0"/>
                </a:lnTo>
                <a:lnTo>
                  <a:pt x="0" y="0"/>
                </a:lnTo>
                <a:lnTo>
                  <a:pt x="0" y="12700"/>
                </a:lnTo>
                <a:close/>
              </a:path>
            </a:pathLst>
          </a:custGeom>
          <a:solidFill>
            <a:srgbClr val="007F00"/>
          </a:solidFill>
        </p:spPr>
        <p:txBody>
          <a:bodyPr wrap="square" lIns="0" tIns="0" rIns="0" bIns="0" rtlCol="0"/>
          <a:lstStyle/>
          <a:p>
            <a:endParaRPr/>
          </a:p>
        </p:txBody>
      </p:sp>
      <p:sp>
        <p:nvSpPr>
          <p:cNvPr id="27" name="object 27"/>
          <p:cNvSpPr/>
          <p:nvPr/>
        </p:nvSpPr>
        <p:spPr>
          <a:xfrm>
            <a:off x="2093976" y="1956816"/>
            <a:ext cx="161925" cy="12700"/>
          </a:xfrm>
          <a:custGeom>
            <a:avLst/>
            <a:gdLst/>
            <a:ahLst/>
            <a:cxnLst/>
            <a:rect l="l" t="t" r="r" b="b"/>
            <a:pathLst>
              <a:path w="161925" h="12700">
                <a:moveTo>
                  <a:pt x="0" y="12700"/>
                </a:moveTo>
                <a:lnTo>
                  <a:pt x="161544" y="12700"/>
                </a:lnTo>
                <a:lnTo>
                  <a:pt x="161544" y="0"/>
                </a:lnTo>
                <a:lnTo>
                  <a:pt x="0" y="0"/>
                </a:lnTo>
                <a:lnTo>
                  <a:pt x="0" y="12700"/>
                </a:lnTo>
                <a:close/>
              </a:path>
            </a:pathLst>
          </a:custGeom>
          <a:solidFill>
            <a:srgbClr val="007F00"/>
          </a:solidFill>
        </p:spPr>
        <p:txBody>
          <a:bodyPr wrap="square" lIns="0" tIns="0" rIns="0" bIns="0" rtlCol="0"/>
          <a:lstStyle/>
          <a:p>
            <a:endParaRPr/>
          </a:p>
        </p:txBody>
      </p:sp>
      <p:sp>
        <p:nvSpPr>
          <p:cNvPr id="28" name="object 28"/>
          <p:cNvSpPr/>
          <p:nvPr/>
        </p:nvSpPr>
        <p:spPr>
          <a:xfrm>
            <a:off x="3273552" y="6297167"/>
            <a:ext cx="372110" cy="12700"/>
          </a:xfrm>
          <a:custGeom>
            <a:avLst/>
            <a:gdLst/>
            <a:ahLst/>
            <a:cxnLst/>
            <a:rect l="l" t="t" r="r" b="b"/>
            <a:pathLst>
              <a:path w="372110" h="12700">
                <a:moveTo>
                  <a:pt x="0" y="12700"/>
                </a:moveTo>
                <a:lnTo>
                  <a:pt x="371855" y="12700"/>
                </a:lnTo>
                <a:lnTo>
                  <a:pt x="371855" y="0"/>
                </a:lnTo>
                <a:lnTo>
                  <a:pt x="0" y="0"/>
                </a:lnTo>
                <a:lnTo>
                  <a:pt x="0" y="12700"/>
                </a:lnTo>
                <a:close/>
              </a:path>
            </a:pathLst>
          </a:custGeom>
          <a:solidFill>
            <a:srgbClr val="007F00"/>
          </a:solidFill>
        </p:spPr>
        <p:txBody>
          <a:bodyPr wrap="square" lIns="0" tIns="0" rIns="0" bIns="0" rtlCol="0"/>
          <a:lstStyle/>
          <a:p>
            <a:endParaRPr/>
          </a:p>
        </p:txBody>
      </p:sp>
      <p:sp>
        <p:nvSpPr>
          <p:cNvPr id="29" name="object 29"/>
          <p:cNvSpPr/>
          <p:nvPr/>
        </p:nvSpPr>
        <p:spPr>
          <a:xfrm>
            <a:off x="4300728" y="5324855"/>
            <a:ext cx="161925" cy="12700"/>
          </a:xfrm>
          <a:custGeom>
            <a:avLst/>
            <a:gdLst/>
            <a:ahLst/>
            <a:cxnLst/>
            <a:rect l="l" t="t" r="r" b="b"/>
            <a:pathLst>
              <a:path w="161925" h="12700">
                <a:moveTo>
                  <a:pt x="0" y="12700"/>
                </a:moveTo>
                <a:lnTo>
                  <a:pt x="161544" y="12700"/>
                </a:lnTo>
                <a:lnTo>
                  <a:pt x="161544" y="0"/>
                </a:lnTo>
                <a:lnTo>
                  <a:pt x="0" y="0"/>
                </a:lnTo>
                <a:lnTo>
                  <a:pt x="0" y="12700"/>
                </a:lnTo>
                <a:close/>
              </a:path>
            </a:pathLst>
          </a:custGeom>
          <a:solidFill>
            <a:srgbClr val="007F00"/>
          </a:solidFill>
        </p:spPr>
        <p:txBody>
          <a:bodyPr wrap="square" lIns="0" tIns="0" rIns="0" bIns="0" rtlCol="0"/>
          <a:lstStyle/>
          <a:p>
            <a:endParaRPr/>
          </a:p>
        </p:txBody>
      </p:sp>
      <p:sp>
        <p:nvSpPr>
          <p:cNvPr id="30" name="object 30"/>
          <p:cNvSpPr/>
          <p:nvPr/>
        </p:nvSpPr>
        <p:spPr>
          <a:xfrm>
            <a:off x="4843271" y="6851904"/>
            <a:ext cx="152400" cy="12700"/>
          </a:xfrm>
          <a:custGeom>
            <a:avLst/>
            <a:gdLst/>
            <a:ahLst/>
            <a:cxnLst/>
            <a:rect l="l" t="t" r="r" b="b"/>
            <a:pathLst>
              <a:path w="152400" h="12700">
                <a:moveTo>
                  <a:pt x="0" y="12700"/>
                </a:moveTo>
                <a:lnTo>
                  <a:pt x="152400" y="12700"/>
                </a:lnTo>
                <a:lnTo>
                  <a:pt x="152400" y="0"/>
                </a:lnTo>
                <a:lnTo>
                  <a:pt x="0" y="0"/>
                </a:lnTo>
                <a:lnTo>
                  <a:pt x="0" y="12700"/>
                </a:lnTo>
                <a:close/>
              </a:path>
            </a:pathLst>
          </a:custGeom>
          <a:solidFill>
            <a:srgbClr val="007F00"/>
          </a:solidFill>
        </p:spPr>
        <p:txBody>
          <a:bodyPr wrap="square" lIns="0" tIns="0" rIns="0" bIns="0" rtlCol="0"/>
          <a:lstStyle/>
          <a:p>
            <a:endParaRPr/>
          </a:p>
        </p:txBody>
      </p:sp>
      <p:sp>
        <p:nvSpPr>
          <p:cNvPr id="31" name="object 31"/>
          <p:cNvSpPr/>
          <p:nvPr/>
        </p:nvSpPr>
        <p:spPr>
          <a:xfrm>
            <a:off x="3547871" y="9424416"/>
            <a:ext cx="381000" cy="12700"/>
          </a:xfrm>
          <a:custGeom>
            <a:avLst/>
            <a:gdLst/>
            <a:ahLst/>
            <a:cxnLst/>
            <a:rect l="l" t="t" r="r" b="b"/>
            <a:pathLst>
              <a:path w="381000" h="12700">
                <a:moveTo>
                  <a:pt x="0" y="12699"/>
                </a:moveTo>
                <a:lnTo>
                  <a:pt x="381000" y="12699"/>
                </a:lnTo>
                <a:lnTo>
                  <a:pt x="381000" y="0"/>
                </a:lnTo>
                <a:lnTo>
                  <a:pt x="0" y="0"/>
                </a:lnTo>
                <a:lnTo>
                  <a:pt x="0" y="12699"/>
                </a:lnTo>
                <a:close/>
              </a:path>
            </a:pathLst>
          </a:custGeom>
          <a:solidFill>
            <a:srgbClr val="007F00"/>
          </a:solidFill>
        </p:spPr>
        <p:txBody>
          <a:bodyPr wrap="square" lIns="0" tIns="0" rIns="0" bIns="0" rtlCol="0"/>
          <a:lstStyle/>
          <a:p>
            <a:endParaRPr/>
          </a:p>
        </p:txBody>
      </p:sp>
      <p:sp>
        <p:nvSpPr>
          <p:cNvPr id="32" name="object 32"/>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33" name="object 33"/>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2</a:t>
            </a:r>
            <a:endParaRPr sz="1200">
              <a:latin typeface="Arial"/>
              <a:cs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63294" y="660425"/>
            <a:ext cx="4652517" cy="583244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236.390</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15" dirty="0">
                <a:latin typeface="Times New Roman"/>
                <a:cs typeface="Times New Roman"/>
              </a:rPr>
              <a:t> </a:t>
            </a:r>
            <a:r>
              <a:rPr sz="950" b="1" spc="10" dirty="0">
                <a:latin typeface="Times New Roman"/>
                <a:cs typeface="Times New Roman"/>
              </a:rPr>
              <a:t>187.321</a:t>
            </a:r>
            <a:r>
              <a:rPr sz="950" b="1" dirty="0">
                <a:latin typeface="Times New Roman"/>
                <a:cs typeface="Times New Roman"/>
              </a:rPr>
              <a:t>	</a:t>
            </a:r>
            <a:r>
              <a:rPr sz="1425" b="1" spc="15" baseline="17543" dirty="0">
                <a:latin typeface="Times New Roman"/>
                <a:cs typeface="Times New Roman"/>
              </a:rPr>
              <a:t>12-MAR-2015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1.561.000	</a:t>
            </a:r>
            <a:r>
              <a:rPr sz="950" b="1" spc="10" dirty="0">
                <a:latin typeface="Times New Roman"/>
                <a:cs typeface="Times New Roman"/>
              </a:rPr>
              <a:t>Dir. Resp.:  Luigi Vicinanza	</a:t>
            </a:r>
            <a:r>
              <a:rPr sz="1425" b="1" spc="15" baseline="8771" dirty="0">
                <a:latin typeface="Times New Roman"/>
                <a:cs typeface="Times New Roman"/>
              </a:rPr>
              <a:t>da pag.</a:t>
            </a:r>
            <a:r>
              <a:rPr sz="1425" b="1" spc="284" baseline="8771" dirty="0">
                <a:latin typeface="Times New Roman"/>
                <a:cs typeface="Times New Roman"/>
              </a:rPr>
              <a:t> </a:t>
            </a:r>
            <a:r>
              <a:rPr sz="1425" b="1" spc="15" baseline="8771" dirty="0">
                <a:latin typeface="Times New Roman"/>
                <a:cs typeface="Times New Roman"/>
              </a:rPr>
              <a:t>174</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4" name="object 4"/>
          <p:cNvSpPr/>
          <p:nvPr/>
        </p:nvSpPr>
        <p:spPr>
          <a:xfrm>
            <a:off x="3340100" y="30480"/>
            <a:ext cx="1139952" cy="24384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0200" y="10135869"/>
            <a:ext cx="1069848" cy="4572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7" name="object 7"/>
          <p:cNvSpPr/>
          <p:nvPr/>
        </p:nvSpPr>
        <p:spPr>
          <a:xfrm>
            <a:off x="4157471" y="1959864"/>
            <a:ext cx="283845" cy="149860"/>
          </a:xfrm>
          <a:custGeom>
            <a:avLst/>
            <a:gdLst/>
            <a:ahLst/>
            <a:cxnLst/>
            <a:rect l="l" t="t" r="r" b="b"/>
            <a:pathLst>
              <a:path w="283845" h="149860">
                <a:moveTo>
                  <a:pt x="0" y="149859"/>
                </a:moveTo>
                <a:lnTo>
                  <a:pt x="283463" y="149859"/>
                </a:lnTo>
                <a:lnTo>
                  <a:pt x="283463" y="0"/>
                </a:lnTo>
                <a:lnTo>
                  <a:pt x="0" y="0"/>
                </a:lnTo>
                <a:lnTo>
                  <a:pt x="0" y="149859"/>
                </a:lnTo>
                <a:close/>
              </a:path>
            </a:pathLst>
          </a:custGeom>
          <a:solidFill>
            <a:srgbClr val="BADBBA"/>
          </a:solidFill>
        </p:spPr>
        <p:txBody>
          <a:bodyPr wrap="square" lIns="0" tIns="0" rIns="0" bIns="0" rtlCol="0"/>
          <a:lstStyle/>
          <a:p>
            <a:endParaRPr/>
          </a:p>
        </p:txBody>
      </p:sp>
      <p:sp>
        <p:nvSpPr>
          <p:cNvPr id="8" name="object 8"/>
          <p:cNvSpPr/>
          <p:nvPr/>
        </p:nvSpPr>
        <p:spPr>
          <a:xfrm>
            <a:off x="4157471" y="2103120"/>
            <a:ext cx="283845" cy="12700"/>
          </a:xfrm>
          <a:custGeom>
            <a:avLst/>
            <a:gdLst/>
            <a:ahLst/>
            <a:cxnLst/>
            <a:rect l="l" t="t" r="r" b="b"/>
            <a:pathLst>
              <a:path w="283845" h="12700">
                <a:moveTo>
                  <a:pt x="0" y="12700"/>
                </a:moveTo>
                <a:lnTo>
                  <a:pt x="283463" y="12700"/>
                </a:lnTo>
                <a:lnTo>
                  <a:pt x="283463" y="0"/>
                </a:lnTo>
                <a:lnTo>
                  <a:pt x="0" y="0"/>
                </a:lnTo>
                <a:lnTo>
                  <a:pt x="0" y="12700"/>
                </a:lnTo>
                <a:close/>
              </a:path>
            </a:pathLst>
          </a:custGeom>
          <a:solidFill>
            <a:srgbClr val="007F00"/>
          </a:solidFill>
        </p:spPr>
        <p:txBody>
          <a:bodyPr wrap="square" lIns="0" tIns="0" rIns="0" bIns="0" rtlCol="0"/>
          <a:lstStyle/>
          <a:p>
            <a:endParaRPr/>
          </a:p>
        </p:txBody>
      </p:sp>
      <p:sp>
        <p:nvSpPr>
          <p:cNvPr id="9" name="object 9"/>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0" name="object 10"/>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2</a:t>
            </a:r>
            <a:endParaRPr sz="1200">
              <a:latin typeface="Arial"/>
              <a:cs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995548" y="660349"/>
            <a:ext cx="1587855" cy="2464612"/>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11/2013:</a:t>
            </a:r>
            <a:r>
              <a:rPr sz="950" b="1" dirty="0">
                <a:latin typeface="Times New Roman"/>
                <a:cs typeface="Times New Roman"/>
              </a:rPr>
              <a:t>  </a:t>
            </a:r>
            <a:r>
              <a:rPr sz="950" b="1" spc="15" dirty="0">
                <a:latin typeface="Times New Roman"/>
                <a:cs typeface="Times New Roman"/>
              </a:rPr>
              <a:t> </a:t>
            </a:r>
            <a:r>
              <a:rPr sz="950" b="1" spc="10" dirty="0">
                <a:latin typeface="Times New Roman"/>
                <a:cs typeface="Times New Roman"/>
              </a:rPr>
              <a:t>464.428</a:t>
            </a:r>
            <a:r>
              <a:rPr sz="950" b="1" dirty="0">
                <a:latin typeface="Times New Roman"/>
                <a:cs typeface="Times New Roman"/>
              </a:rPr>
              <a:t>	</a:t>
            </a:r>
            <a:r>
              <a:rPr sz="1425" b="1" spc="15" baseline="17543" dirty="0">
                <a:latin typeface="Times New Roman"/>
                <a:cs typeface="Times New Roman"/>
              </a:rPr>
              <a:t>13-MAR-2015</a:t>
            </a:r>
            <a:endParaRPr sz="1425" baseline="17543">
              <a:latin typeface="Times New Roman"/>
              <a:cs typeface="Times New Roman"/>
            </a:endParaRPr>
          </a:p>
          <a:p>
            <a:pPr>
              <a:lnSpc>
                <a:spcPts val="885"/>
              </a:lnSpc>
              <a:spcBef>
                <a:spcPts val="585"/>
              </a:spcBef>
              <a:tabLst>
                <a:tab pos="2894965" algn="l"/>
                <a:tab pos="5981065" algn="l"/>
              </a:tabLst>
            </a:pPr>
            <a:r>
              <a:rPr sz="1425" b="1" spc="15" baseline="35087" dirty="0">
                <a:latin typeface="Times New Roman"/>
                <a:cs typeface="Times New Roman"/>
              </a:rPr>
              <a:t>Lettori:  </a:t>
            </a:r>
            <a:r>
              <a:rPr sz="1425" b="1" spc="359" baseline="35087" dirty="0">
                <a:latin typeface="Times New Roman"/>
                <a:cs typeface="Times New Roman"/>
              </a:rPr>
              <a:t> </a:t>
            </a:r>
            <a:r>
              <a:rPr sz="1425" b="1" spc="15" baseline="35087" dirty="0">
                <a:latin typeface="Times New Roman"/>
                <a:cs typeface="Times New Roman"/>
              </a:rPr>
              <a:t>n.d.	</a:t>
            </a:r>
            <a:r>
              <a:rPr sz="950" b="1" spc="10" dirty="0">
                <a:latin typeface="Times New Roman"/>
                <a:cs typeface="Times New Roman"/>
              </a:rPr>
              <a:t>Dir. Resp.:  Pier</a:t>
            </a:r>
            <a:r>
              <a:rPr sz="950" b="1" spc="5" dirty="0">
                <a:latin typeface="Times New Roman"/>
                <a:cs typeface="Times New Roman"/>
              </a:rPr>
              <a:t> </a:t>
            </a:r>
            <a:r>
              <a:rPr sz="950" b="1" spc="10" dirty="0">
                <a:latin typeface="Times New Roman"/>
                <a:cs typeface="Times New Roman"/>
              </a:rPr>
              <a:t>Luigi Vercesi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95</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4" name="object 4"/>
          <p:cNvSpPr/>
          <p:nvPr/>
        </p:nvSpPr>
        <p:spPr>
          <a:xfrm>
            <a:off x="2578100" y="26669"/>
            <a:ext cx="2590800" cy="1524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0200" y="10135869"/>
            <a:ext cx="1069848" cy="4572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7" name="object 7"/>
          <p:cNvSpPr/>
          <p:nvPr/>
        </p:nvSpPr>
        <p:spPr>
          <a:xfrm>
            <a:off x="3624071" y="2185416"/>
            <a:ext cx="320040" cy="104139"/>
          </a:xfrm>
          <a:custGeom>
            <a:avLst/>
            <a:gdLst/>
            <a:ahLst/>
            <a:cxnLst/>
            <a:rect l="l" t="t" r="r" b="b"/>
            <a:pathLst>
              <a:path w="320039" h="104139">
                <a:moveTo>
                  <a:pt x="0" y="104140"/>
                </a:moveTo>
                <a:lnTo>
                  <a:pt x="320039" y="104140"/>
                </a:lnTo>
                <a:lnTo>
                  <a:pt x="320039" y="0"/>
                </a:lnTo>
                <a:lnTo>
                  <a:pt x="0" y="0"/>
                </a:lnTo>
                <a:lnTo>
                  <a:pt x="0" y="104140"/>
                </a:lnTo>
                <a:close/>
              </a:path>
            </a:pathLst>
          </a:custGeom>
          <a:solidFill>
            <a:srgbClr val="BADBBA"/>
          </a:solidFill>
        </p:spPr>
        <p:txBody>
          <a:bodyPr wrap="square" lIns="0" tIns="0" rIns="0" bIns="0" rtlCol="0"/>
          <a:lstStyle/>
          <a:p>
            <a:endParaRPr/>
          </a:p>
        </p:txBody>
      </p:sp>
      <p:sp>
        <p:nvSpPr>
          <p:cNvPr id="8" name="object 8"/>
          <p:cNvSpPr/>
          <p:nvPr/>
        </p:nvSpPr>
        <p:spPr>
          <a:xfrm>
            <a:off x="3624071" y="2282951"/>
            <a:ext cx="320040" cy="12700"/>
          </a:xfrm>
          <a:custGeom>
            <a:avLst/>
            <a:gdLst/>
            <a:ahLst/>
            <a:cxnLst/>
            <a:rect l="l" t="t" r="r" b="b"/>
            <a:pathLst>
              <a:path w="320039" h="12700">
                <a:moveTo>
                  <a:pt x="0" y="12700"/>
                </a:moveTo>
                <a:lnTo>
                  <a:pt x="320039" y="12700"/>
                </a:lnTo>
                <a:lnTo>
                  <a:pt x="320039" y="0"/>
                </a:lnTo>
                <a:lnTo>
                  <a:pt x="0" y="0"/>
                </a:lnTo>
                <a:lnTo>
                  <a:pt x="0" y="12700"/>
                </a:lnTo>
                <a:close/>
              </a:path>
            </a:pathLst>
          </a:custGeom>
          <a:solidFill>
            <a:srgbClr val="007F00"/>
          </a:solidFill>
        </p:spPr>
        <p:txBody>
          <a:bodyPr wrap="square" lIns="0" tIns="0" rIns="0" bIns="0" rtlCol="0"/>
          <a:lstStyle/>
          <a:p>
            <a:endParaRPr/>
          </a:p>
        </p:txBody>
      </p:sp>
      <p:sp>
        <p:nvSpPr>
          <p:cNvPr id="9" name="object 9"/>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0" name="object 10"/>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2</a:t>
            </a:r>
            <a:endParaRPr sz="1200">
              <a:latin typeface="Arial"/>
              <a:cs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25472" y="660400"/>
            <a:ext cx="3328035" cy="33718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121780" y="8805214"/>
            <a:ext cx="927705" cy="12190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5" name="object 5"/>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458.206</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15" dirty="0">
                <a:latin typeface="Times New Roman"/>
                <a:cs typeface="Times New Roman"/>
              </a:rPr>
              <a:t> </a:t>
            </a:r>
            <a:r>
              <a:rPr sz="950" b="1" spc="10" dirty="0">
                <a:latin typeface="Times New Roman"/>
                <a:cs typeface="Times New Roman"/>
              </a:rPr>
              <a:t>333.115</a:t>
            </a:r>
            <a:r>
              <a:rPr sz="950" b="1" dirty="0">
                <a:latin typeface="Times New Roman"/>
                <a:cs typeface="Times New Roman"/>
              </a:rPr>
              <a:t>	</a:t>
            </a:r>
            <a:r>
              <a:rPr sz="1425" b="1" spc="15" baseline="17543" dirty="0">
                <a:latin typeface="Times New Roman"/>
                <a:cs typeface="Times New Roman"/>
              </a:rPr>
              <a:t>13-MAR-2015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1.844.000	</a:t>
            </a:r>
            <a:r>
              <a:rPr sz="950" b="1" spc="10" dirty="0">
                <a:latin typeface="Times New Roman"/>
                <a:cs typeface="Times New Roman"/>
              </a:rPr>
              <a:t>Dir. Resp.: </a:t>
            </a:r>
            <a:r>
              <a:rPr sz="950" b="1" spc="20" dirty="0">
                <a:latin typeface="Times New Roman"/>
                <a:cs typeface="Times New Roman"/>
              </a:rPr>
              <a:t> </a:t>
            </a:r>
            <a:r>
              <a:rPr sz="950" b="1" spc="5" dirty="0">
                <a:latin typeface="Times New Roman"/>
                <a:cs typeface="Times New Roman"/>
              </a:rPr>
              <a:t>Attilio</a:t>
            </a:r>
            <a:r>
              <a:rPr sz="950" b="1" spc="15" dirty="0">
                <a:latin typeface="Times New Roman"/>
                <a:cs typeface="Times New Roman"/>
              </a:rPr>
              <a:t> </a:t>
            </a:r>
            <a:r>
              <a:rPr sz="950" b="1" spc="10" dirty="0">
                <a:latin typeface="Times New Roman"/>
                <a:cs typeface="Times New Roman"/>
              </a:rPr>
              <a:t>Giordano	</a:t>
            </a:r>
            <a:r>
              <a:rPr sz="1425" b="1" spc="15" baseline="8771" dirty="0">
                <a:latin typeface="Times New Roman"/>
                <a:cs typeface="Times New Roman"/>
              </a:rPr>
              <a:t>da pag.</a:t>
            </a:r>
            <a:r>
              <a:rPr sz="1425" b="1" spc="284" baseline="8771" dirty="0">
                <a:latin typeface="Times New Roman"/>
                <a:cs typeface="Times New Roman"/>
              </a:rPr>
              <a:t> </a:t>
            </a:r>
            <a:r>
              <a:rPr sz="1425" b="1" spc="15" baseline="8771" dirty="0">
                <a:latin typeface="Times New Roman"/>
                <a:cs typeface="Times New Roman"/>
              </a:rPr>
              <a:t>119</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6" name="object 6"/>
          <p:cNvSpPr/>
          <p:nvPr/>
        </p:nvSpPr>
        <p:spPr>
          <a:xfrm>
            <a:off x="3416300" y="28575"/>
            <a:ext cx="975359" cy="26822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30200" y="10135869"/>
            <a:ext cx="1069848" cy="4572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9" name="object 9"/>
          <p:cNvSpPr/>
          <p:nvPr/>
        </p:nvSpPr>
        <p:spPr>
          <a:xfrm>
            <a:off x="4779264" y="1648967"/>
            <a:ext cx="338455" cy="101600"/>
          </a:xfrm>
          <a:custGeom>
            <a:avLst/>
            <a:gdLst/>
            <a:ahLst/>
            <a:cxnLst/>
            <a:rect l="l" t="t" r="r" b="b"/>
            <a:pathLst>
              <a:path w="338454" h="101600">
                <a:moveTo>
                  <a:pt x="0" y="101092"/>
                </a:moveTo>
                <a:lnTo>
                  <a:pt x="338327" y="101092"/>
                </a:lnTo>
                <a:lnTo>
                  <a:pt x="338327" y="0"/>
                </a:lnTo>
                <a:lnTo>
                  <a:pt x="0" y="0"/>
                </a:lnTo>
                <a:lnTo>
                  <a:pt x="0" y="101092"/>
                </a:lnTo>
                <a:close/>
              </a:path>
            </a:pathLst>
          </a:custGeom>
          <a:solidFill>
            <a:srgbClr val="BADBBA"/>
          </a:solidFill>
        </p:spPr>
        <p:txBody>
          <a:bodyPr wrap="square" lIns="0" tIns="0" rIns="0" bIns="0" rtlCol="0"/>
          <a:lstStyle/>
          <a:p>
            <a:endParaRPr/>
          </a:p>
        </p:txBody>
      </p:sp>
      <p:sp>
        <p:nvSpPr>
          <p:cNvPr id="10" name="object 10"/>
          <p:cNvSpPr/>
          <p:nvPr/>
        </p:nvSpPr>
        <p:spPr>
          <a:xfrm>
            <a:off x="4779264" y="1743455"/>
            <a:ext cx="338455" cy="12700"/>
          </a:xfrm>
          <a:custGeom>
            <a:avLst/>
            <a:gdLst/>
            <a:ahLst/>
            <a:cxnLst/>
            <a:rect l="l" t="t" r="r" b="b"/>
            <a:pathLst>
              <a:path w="338454" h="12700">
                <a:moveTo>
                  <a:pt x="0" y="12700"/>
                </a:moveTo>
                <a:lnTo>
                  <a:pt x="338327" y="12700"/>
                </a:lnTo>
                <a:lnTo>
                  <a:pt x="338327" y="0"/>
                </a:lnTo>
                <a:lnTo>
                  <a:pt x="0" y="0"/>
                </a:lnTo>
                <a:lnTo>
                  <a:pt x="0" y="12700"/>
                </a:lnTo>
                <a:close/>
              </a:path>
            </a:pathLst>
          </a:custGeom>
          <a:solidFill>
            <a:srgbClr val="007F00"/>
          </a:solidFill>
        </p:spPr>
        <p:txBody>
          <a:bodyPr wrap="square" lIns="0" tIns="0" rIns="0" bIns="0" rtlCol="0"/>
          <a:lstStyle/>
          <a:p>
            <a:endParaRPr/>
          </a:p>
        </p:txBody>
      </p:sp>
      <p:sp>
        <p:nvSpPr>
          <p:cNvPr id="11" name="object 11"/>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2" name="object 12"/>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3</a:t>
            </a:r>
            <a:endParaRPr sz="1200">
              <a:latin typeface="Arial"/>
              <a:cs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Alias</a:t>
            </a:r>
            <a:endParaRPr sz="1600">
              <a:latin typeface="Arial"/>
              <a:cs typeface="Arial"/>
            </a:endParaRPr>
          </a:p>
          <a:p>
            <a:pPr marL="12700">
              <a:lnSpc>
                <a:spcPts val="1880"/>
              </a:lnSpc>
            </a:pPr>
            <a:r>
              <a:rPr sz="1600" b="1" spc="-5" dirty="0">
                <a:latin typeface="Arial"/>
                <a:cs typeface="Arial"/>
              </a:rPr>
              <a:t>14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0090" y="2119629"/>
            <a:ext cx="4819650" cy="687705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Alias</a:t>
            </a:r>
            <a:endParaRPr sz="1600">
              <a:latin typeface="Arial"/>
              <a:cs typeface="Arial"/>
            </a:endParaRPr>
          </a:p>
          <a:p>
            <a:pPr marL="12700">
              <a:lnSpc>
                <a:spcPts val="1880"/>
              </a:lnSpc>
            </a:pPr>
            <a:r>
              <a:rPr sz="1600" b="1" spc="-5" dirty="0">
                <a:latin typeface="Arial"/>
                <a:cs typeface="Arial"/>
              </a:rPr>
              <a:t>14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0090" y="2119883"/>
            <a:ext cx="1562099" cy="64669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601720" y="2128265"/>
            <a:ext cx="3181350" cy="67532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Il</a:t>
            </a:r>
            <a:r>
              <a:rPr sz="1600" b="1" spc="-10" dirty="0">
                <a:latin typeface="Arial"/>
                <a:cs typeface="Arial"/>
              </a:rPr>
              <a:t> </a:t>
            </a:r>
            <a:r>
              <a:rPr sz="1600" b="1" spc="-5" dirty="0">
                <a:latin typeface="Arial"/>
                <a:cs typeface="Arial"/>
              </a:rPr>
              <a:t>Denaro</a:t>
            </a:r>
            <a:endParaRPr sz="1600">
              <a:latin typeface="Arial"/>
              <a:cs typeface="Arial"/>
            </a:endParaRPr>
          </a:p>
          <a:p>
            <a:pPr marL="12700">
              <a:lnSpc>
                <a:spcPts val="1880"/>
              </a:lnSpc>
            </a:pPr>
            <a:r>
              <a:rPr sz="1600" b="1" spc="-5" dirty="0">
                <a:latin typeface="Arial"/>
                <a:cs typeface="Arial"/>
              </a:rPr>
              <a:t>14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77792" y="2533721"/>
            <a:ext cx="5514725" cy="39807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76325" y="3286124"/>
            <a:ext cx="5076825" cy="29241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28700" y="6772275"/>
            <a:ext cx="5181600" cy="30480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95860"/>
          <a:ext cx="5079365" cy="9006840"/>
        </p:xfrm>
        <a:graphic>
          <a:graphicData uri="http://schemas.openxmlformats.org/drawingml/2006/table">
            <a:tbl>
              <a:tblPr firstRow="1" bandRow="1">
                <a:tableStyleId>{2D5ABB26-0587-4C30-8999-92F81FD0307C}</a:tableStyleId>
              </a:tblPr>
              <a:tblGrid>
                <a:gridCol w="2236470">
                  <a:extLst>
                    <a:ext uri="{9D8B030D-6E8A-4147-A177-3AD203B41FA5}">
                      <a16:colId xmlns:a16="http://schemas.microsoft.com/office/drawing/2014/main" val="20000"/>
                    </a:ext>
                  </a:extLst>
                </a:gridCol>
                <a:gridCol w="995680">
                  <a:extLst>
                    <a:ext uri="{9D8B030D-6E8A-4147-A177-3AD203B41FA5}">
                      <a16:colId xmlns:a16="http://schemas.microsoft.com/office/drawing/2014/main" val="20001"/>
                    </a:ext>
                  </a:extLst>
                </a:gridCol>
                <a:gridCol w="1189354">
                  <a:extLst>
                    <a:ext uri="{9D8B030D-6E8A-4147-A177-3AD203B41FA5}">
                      <a16:colId xmlns:a16="http://schemas.microsoft.com/office/drawing/2014/main" val="20002"/>
                    </a:ext>
                  </a:extLst>
                </a:gridCol>
                <a:gridCol w="657860">
                  <a:extLst>
                    <a:ext uri="{9D8B030D-6E8A-4147-A177-3AD203B41FA5}">
                      <a16:colId xmlns:a16="http://schemas.microsoft.com/office/drawing/2014/main" val="20003"/>
                    </a:ext>
                  </a:extLst>
                </a:gridCol>
              </a:tblGrid>
              <a:tr h="202662">
                <a:tc>
                  <a:txBody>
                    <a:bodyPr/>
                    <a:lstStyle/>
                    <a:p>
                      <a:pPr marL="31750">
                        <a:lnSpc>
                          <a:spcPts val="1125"/>
                        </a:lnSpc>
                      </a:pPr>
                      <a:r>
                        <a:rPr sz="1000" spc="5" dirty="0">
                          <a:latin typeface="Arial"/>
                          <a:cs typeface="Arial"/>
                        </a:rPr>
                        <a:t>Ilmattino.it</a:t>
                      </a:r>
                      <a:endParaRPr sz="1000">
                        <a:latin typeface="Arial"/>
                        <a:cs typeface="Arial"/>
                      </a:endParaRPr>
                    </a:p>
                  </a:txBody>
                  <a:tcPr marL="0" marR="0" marT="0" marB="0"/>
                </a:tc>
                <a:tc>
                  <a:txBody>
                    <a:bodyPr/>
                    <a:lstStyle/>
                    <a:p>
                      <a:pPr marR="268605" algn="r">
                        <a:lnSpc>
                          <a:spcPts val="1125"/>
                        </a:lnSpc>
                      </a:pPr>
                      <a:r>
                        <a:rPr sz="1000" spc="-5" dirty="0">
                          <a:latin typeface="Arial"/>
                          <a:cs typeface="Arial"/>
                        </a:rPr>
                        <a:t>16</a:t>
                      </a:r>
                      <a:endParaRPr sz="1000">
                        <a:latin typeface="Arial"/>
                        <a:cs typeface="Arial"/>
                      </a:endParaRPr>
                    </a:p>
                  </a:txBody>
                  <a:tcPr marL="0" marR="0" marT="0" marB="0"/>
                </a:tc>
                <a:tc>
                  <a:txBody>
                    <a:bodyPr/>
                    <a:lstStyle/>
                    <a:p>
                      <a:pPr marL="276225">
                        <a:lnSpc>
                          <a:spcPts val="1125"/>
                        </a:lnSpc>
                      </a:pPr>
                      <a:r>
                        <a:rPr sz="1000" spc="5" dirty="0">
                          <a:latin typeface="Arial"/>
                          <a:cs typeface="Arial"/>
                        </a:rPr>
                        <a:t>marzo</a:t>
                      </a:r>
                      <a:endParaRPr sz="1000">
                        <a:latin typeface="Arial"/>
                        <a:cs typeface="Arial"/>
                      </a:endParaRPr>
                    </a:p>
                  </a:txBody>
                  <a:tcPr marL="0" marR="0" marT="0" marB="0"/>
                </a:tc>
                <a:tc>
                  <a:txBody>
                    <a:bodyPr/>
                    <a:lstStyle/>
                    <a:p>
                      <a:pPr marR="24130" algn="r">
                        <a:lnSpc>
                          <a:spcPts val="1125"/>
                        </a:lnSpc>
                      </a:pPr>
                      <a:r>
                        <a:rPr sz="1000" dirty="0">
                          <a:latin typeface="Arial"/>
                          <a:cs typeface="Arial"/>
                        </a:rPr>
                        <a:t>2</a:t>
                      </a:r>
                      <a:endParaRPr sz="1000">
                        <a:latin typeface="Arial"/>
                        <a:cs typeface="Arial"/>
                      </a:endParaRPr>
                    </a:p>
                  </a:txBody>
                  <a:tcPr marL="0" marR="0" marT="0" marB="0"/>
                </a:tc>
                <a:extLst>
                  <a:ext uri="{0D108BD9-81ED-4DB2-BD59-A6C34878D82A}">
                    <a16:rowId xmlns:a16="http://schemas.microsoft.com/office/drawing/2014/main" val="10000"/>
                  </a:ext>
                </a:extLst>
              </a:tr>
              <a:tr h="260603">
                <a:tc>
                  <a:txBody>
                    <a:bodyPr/>
                    <a:lstStyle/>
                    <a:p>
                      <a:pPr marL="31750">
                        <a:lnSpc>
                          <a:spcPct val="100000"/>
                        </a:lnSpc>
                        <a:spcBef>
                          <a:spcPts val="380"/>
                        </a:spcBef>
                      </a:pPr>
                      <a:r>
                        <a:rPr sz="1000" spc="5" dirty="0">
                          <a:latin typeface="Arial"/>
                          <a:cs typeface="Arial"/>
                        </a:rPr>
                        <a:t>Infocilento.it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1"/>
                  </a:ext>
                </a:extLst>
              </a:tr>
              <a:tr h="260603">
                <a:tc>
                  <a:txBody>
                    <a:bodyPr/>
                    <a:lstStyle/>
                    <a:p>
                      <a:pPr marL="31750">
                        <a:lnSpc>
                          <a:spcPct val="100000"/>
                        </a:lnSpc>
                        <a:spcBef>
                          <a:spcPts val="380"/>
                        </a:spcBef>
                      </a:pPr>
                      <a:r>
                        <a:rPr sz="1000" spc="5" dirty="0">
                          <a:latin typeface="Arial"/>
                          <a:cs typeface="Arial"/>
                        </a:rPr>
                        <a:t>Informazione.tv</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2"/>
                  </a:ext>
                </a:extLst>
              </a:tr>
              <a:tr h="260603">
                <a:tc>
                  <a:txBody>
                    <a:bodyPr/>
                    <a:lstStyle/>
                    <a:p>
                      <a:pPr marL="31750">
                        <a:lnSpc>
                          <a:spcPct val="100000"/>
                        </a:lnSpc>
                        <a:spcBef>
                          <a:spcPts val="380"/>
                        </a:spcBef>
                      </a:pPr>
                      <a:r>
                        <a:rPr sz="1000" spc="5" dirty="0">
                          <a:latin typeface="Arial"/>
                          <a:cs typeface="Arial"/>
                        </a:rPr>
                        <a:t>Kalariseventi.com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3"/>
                  </a:ext>
                </a:extLst>
              </a:tr>
              <a:tr h="260603">
                <a:tc>
                  <a:txBody>
                    <a:bodyPr/>
                    <a:lstStyle/>
                    <a:p>
                      <a:pPr marL="31750">
                        <a:lnSpc>
                          <a:spcPct val="100000"/>
                        </a:lnSpc>
                        <a:spcBef>
                          <a:spcPts val="380"/>
                        </a:spcBef>
                      </a:pPr>
                      <a:r>
                        <a:rPr sz="1000" spc="5" dirty="0">
                          <a:latin typeface="Arial"/>
                          <a:cs typeface="Arial"/>
                        </a:rPr>
                        <a:t>Palermobimbi.it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04"/>
                  </a:ext>
                </a:extLst>
              </a:tr>
              <a:tr h="260794">
                <a:tc>
                  <a:txBody>
                    <a:bodyPr/>
                    <a:lstStyle/>
                    <a:p>
                      <a:pPr marL="31750">
                        <a:lnSpc>
                          <a:spcPct val="100000"/>
                        </a:lnSpc>
                        <a:spcBef>
                          <a:spcPts val="380"/>
                        </a:spcBef>
                      </a:pPr>
                      <a:r>
                        <a:rPr sz="1000" spc="5" dirty="0">
                          <a:latin typeface="Arial"/>
                          <a:cs typeface="Arial"/>
                        </a:rPr>
                        <a:t>Romadeibambini.it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5"/>
                  </a:ext>
                </a:extLst>
              </a:tr>
              <a:tr h="260794">
                <a:tc>
                  <a:txBody>
                    <a:bodyPr/>
                    <a:lstStyle/>
                    <a:p>
                      <a:pPr marL="31750">
                        <a:lnSpc>
                          <a:spcPct val="100000"/>
                        </a:lnSpc>
                        <a:spcBef>
                          <a:spcPts val="380"/>
                        </a:spcBef>
                      </a:pPr>
                      <a:r>
                        <a:rPr sz="1000" spc="5" dirty="0">
                          <a:latin typeface="Arial"/>
                          <a:cs typeface="Arial"/>
                        </a:rPr>
                        <a:t>Rosadigiorgi.it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6"/>
                  </a:ext>
                </a:extLst>
              </a:tr>
              <a:tr h="260603">
                <a:tc>
                  <a:txBody>
                    <a:bodyPr/>
                    <a:lstStyle/>
                    <a:p>
                      <a:pPr marL="31750">
                        <a:lnSpc>
                          <a:spcPct val="100000"/>
                        </a:lnSpc>
                        <a:spcBef>
                          <a:spcPts val="380"/>
                        </a:spcBef>
                      </a:pPr>
                      <a:r>
                        <a:rPr sz="1000" spc="5" dirty="0">
                          <a:latin typeface="Arial"/>
                          <a:cs typeface="Arial"/>
                        </a:rPr>
                        <a:t>Sardanews.it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5" dirty="0">
                          <a:latin typeface="Arial"/>
                          <a:cs typeface="Arial"/>
                        </a:rPr>
                        <a:t>Strill.it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8"/>
                  </a:ext>
                </a:extLst>
              </a:tr>
              <a:tr h="260604">
                <a:tc>
                  <a:txBody>
                    <a:bodyPr/>
                    <a:lstStyle/>
                    <a:p>
                      <a:pPr marL="31750">
                        <a:lnSpc>
                          <a:spcPct val="100000"/>
                        </a:lnSpc>
                        <a:spcBef>
                          <a:spcPts val="380"/>
                        </a:spcBef>
                      </a:pPr>
                      <a:r>
                        <a:rPr sz="1000" spc="5" dirty="0">
                          <a:latin typeface="Arial"/>
                          <a:cs typeface="Arial"/>
                        </a:rPr>
                        <a:t>Adnkronos.com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5" dirty="0">
                          <a:latin typeface="Arial"/>
                          <a:cs typeface="Arial"/>
                        </a:rPr>
                        <a:t>Allevents.in</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0"/>
                  </a:ext>
                </a:extLst>
              </a:tr>
              <a:tr h="260603">
                <a:tc>
                  <a:txBody>
                    <a:bodyPr/>
                    <a:lstStyle/>
                    <a:p>
                      <a:pPr marL="31750">
                        <a:lnSpc>
                          <a:spcPct val="100000"/>
                        </a:lnSpc>
                        <a:spcBef>
                          <a:spcPts val="380"/>
                        </a:spcBef>
                      </a:pPr>
                      <a:r>
                        <a:rPr sz="1000" spc="5" dirty="0">
                          <a:latin typeface="Arial"/>
                          <a:cs typeface="Arial"/>
                        </a:rPr>
                        <a:t>Artribune.com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1"/>
                  </a:ext>
                </a:extLst>
              </a:tr>
              <a:tr h="260603">
                <a:tc>
                  <a:txBody>
                    <a:bodyPr/>
                    <a:lstStyle/>
                    <a:p>
                      <a:pPr marL="31750">
                        <a:lnSpc>
                          <a:spcPct val="100000"/>
                        </a:lnSpc>
                        <a:spcBef>
                          <a:spcPts val="380"/>
                        </a:spcBef>
                      </a:pPr>
                      <a:r>
                        <a:rPr sz="1000" spc="5" dirty="0">
                          <a:latin typeface="Arial"/>
                          <a:cs typeface="Arial"/>
                        </a:rPr>
                        <a:t>Bergamonews.it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2"/>
                  </a:ext>
                </a:extLst>
              </a:tr>
              <a:tr h="260730">
                <a:tc>
                  <a:txBody>
                    <a:bodyPr/>
                    <a:lstStyle/>
                    <a:p>
                      <a:pPr marL="31750">
                        <a:lnSpc>
                          <a:spcPct val="100000"/>
                        </a:lnSpc>
                        <a:spcBef>
                          <a:spcPts val="380"/>
                        </a:spcBef>
                      </a:pPr>
                      <a:r>
                        <a:rPr sz="1000" spc="5" dirty="0">
                          <a:latin typeface="Arial"/>
                          <a:cs typeface="Arial"/>
                        </a:rPr>
                        <a:t>Bologna.repubblica.it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3"/>
                  </a:ext>
                </a:extLst>
              </a:tr>
              <a:tr h="260731">
                <a:tc>
                  <a:txBody>
                    <a:bodyPr/>
                    <a:lstStyle/>
                    <a:p>
                      <a:pPr marL="31750">
                        <a:lnSpc>
                          <a:spcPct val="100000"/>
                        </a:lnSpc>
                        <a:spcBef>
                          <a:spcPts val="380"/>
                        </a:spcBef>
                      </a:pPr>
                      <a:r>
                        <a:rPr sz="1000" spc="5" dirty="0">
                          <a:latin typeface="Arial"/>
                          <a:cs typeface="Arial"/>
                        </a:rPr>
                        <a:t>Calabriaeconomia.it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4"/>
                  </a:ext>
                </a:extLst>
              </a:tr>
              <a:tr h="260603">
                <a:tc>
                  <a:txBody>
                    <a:bodyPr/>
                    <a:lstStyle/>
                    <a:p>
                      <a:pPr marL="31750">
                        <a:lnSpc>
                          <a:spcPct val="100000"/>
                        </a:lnSpc>
                        <a:spcBef>
                          <a:spcPts val="380"/>
                        </a:spcBef>
                      </a:pPr>
                      <a:r>
                        <a:rPr sz="1000" spc="5" dirty="0">
                          <a:latin typeface="Arial"/>
                          <a:cs typeface="Arial"/>
                        </a:rPr>
                        <a:t>Etribuna.com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5"/>
                  </a:ext>
                </a:extLst>
              </a:tr>
              <a:tr h="260604">
                <a:tc>
                  <a:txBody>
                    <a:bodyPr/>
                    <a:lstStyle/>
                    <a:p>
                      <a:pPr marL="31750">
                        <a:lnSpc>
                          <a:spcPct val="100000"/>
                        </a:lnSpc>
                        <a:spcBef>
                          <a:spcPts val="380"/>
                        </a:spcBef>
                      </a:pPr>
                      <a:r>
                        <a:rPr sz="1000" spc="5" dirty="0">
                          <a:latin typeface="Arial"/>
                          <a:cs typeface="Arial"/>
                        </a:rPr>
                        <a:t>Fiorentinisicresce.it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6"/>
                  </a:ext>
                </a:extLst>
              </a:tr>
              <a:tr h="260603">
                <a:tc>
                  <a:txBody>
                    <a:bodyPr/>
                    <a:lstStyle/>
                    <a:p>
                      <a:pPr marL="31750">
                        <a:lnSpc>
                          <a:spcPct val="100000"/>
                        </a:lnSpc>
                        <a:spcBef>
                          <a:spcPts val="380"/>
                        </a:spcBef>
                      </a:pPr>
                      <a:r>
                        <a:rPr sz="1000" spc="5" dirty="0">
                          <a:latin typeface="Arial"/>
                          <a:cs typeface="Arial"/>
                        </a:rPr>
                        <a:t>Firenzekids.it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7"/>
                  </a:ext>
                </a:extLst>
              </a:tr>
              <a:tr h="260603">
                <a:tc>
                  <a:txBody>
                    <a:bodyPr/>
                    <a:lstStyle/>
                    <a:p>
                      <a:pPr marL="31750">
                        <a:lnSpc>
                          <a:spcPct val="100000"/>
                        </a:lnSpc>
                        <a:spcBef>
                          <a:spcPts val="380"/>
                        </a:spcBef>
                      </a:pPr>
                      <a:r>
                        <a:rPr sz="1000" spc="5" dirty="0">
                          <a:latin typeface="Arial"/>
                          <a:cs typeface="Arial"/>
                        </a:rPr>
                        <a:t>Gallerieditalia.com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8"/>
                  </a:ext>
                </a:extLst>
              </a:tr>
              <a:tr h="260603">
                <a:tc>
                  <a:txBody>
                    <a:bodyPr/>
                    <a:lstStyle/>
                    <a:p>
                      <a:pPr marL="31750">
                        <a:lnSpc>
                          <a:spcPct val="100000"/>
                        </a:lnSpc>
                        <a:spcBef>
                          <a:spcPts val="380"/>
                        </a:spcBef>
                      </a:pPr>
                      <a:r>
                        <a:rPr sz="1000" spc="5" dirty="0">
                          <a:latin typeface="Arial"/>
                          <a:cs typeface="Arial"/>
                        </a:rPr>
                        <a:t>Gardaconcierge.com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9"/>
                  </a:ext>
                </a:extLst>
              </a:tr>
              <a:tr h="260604">
                <a:tc>
                  <a:txBody>
                    <a:bodyPr/>
                    <a:lstStyle/>
                    <a:p>
                      <a:pPr marL="31750">
                        <a:lnSpc>
                          <a:spcPct val="100000"/>
                        </a:lnSpc>
                        <a:spcBef>
                          <a:spcPts val="380"/>
                        </a:spcBef>
                      </a:pPr>
                      <a:r>
                        <a:rPr sz="1000" spc="5" dirty="0">
                          <a:latin typeface="Arial"/>
                          <a:cs typeface="Arial"/>
                        </a:rPr>
                        <a:t>Gazzettacommerciale.com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0"/>
                  </a:ext>
                </a:extLst>
              </a:tr>
              <a:tr h="260794">
                <a:tc>
                  <a:txBody>
                    <a:bodyPr/>
                    <a:lstStyle/>
                    <a:p>
                      <a:pPr marL="31750">
                        <a:lnSpc>
                          <a:spcPct val="100000"/>
                        </a:lnSpc>
                        <a:spcBef>
                          <a:spcPts val="380"/>
                        </a:spcBef>
                      </a:pPr>
                      <a:r>
                        <a:rPr sz="1000" dirty="0">
                          <a:latin typeface="Arial"/>
                          <a:cs typeface="Arial"/>
                        </a:rPr>
                        <a:t>Gazzettadellirpinia.it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1"/>
                  </a:ext>
                </a:extLst>
              </a:tr>
              <a:tr h="260794">
                <a:tc>
                  <a:txBody>
                    <a:bodyPr/>
                    <a:lstStyle/>
                    <a:p>
                      <a:pPr marL="31750">
                        <a:lnSpc>
                          <a:spcPct val="100000"/>
                        </a:lnSpc>
                        <a:spcBef>
                          <a:spcPts val="380"/>
                        </a:spcBef>
                      </a:pPr>
                      <a:r>
                        <a:rPr sz="1000" spc="5" dirty="0">
                          <a:latin typeface="Arial"/>
                          <a:cs typeface="Arial"/>
                        </a:rPr>
                        <a:t>Gazzettadimodena.gelocal.it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2"/>
                  </a:ext>
                </a:extLst>
              </a:tr>
              <a:tr h="260603">
                <a:tc>
                  <a:txBody>
                    <a:bodyPr/>
                    <a:lstStyle/>
                    <a:p>
                      <a:pPr marL="31750">
                        <a:lnSpc>
                          <a:spcPct val="100000"/>
                        </a:lnSpc>
                        <a:spcBef>
                          <a:spcPts val="380"/>
                        </a:spcBef>
                      </a:pPr>
                      <a:r>
                        <a:rPr sz="1000" spc="5" dirty="0">
                          <a:latin typeface="Arial"/>
                          <a:cs typeface="Arial"/>
                        </a:rPr>
                        <a:t>Genova.mentelocale.it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3"/>
                  </a:ext>
                </a:extLst>
              </a:tr>
              <a:tr h="260603">
                <a:tc>
                  <a:txBody>
                    <a:bodyPr/>
                    <a:lstStyle/>
                    <a:p>
                      <a:pPr marL="31750">
                        <a:lnSpc>
                          <a:spcPct val="100000"/>
                        </a:lnSpc>
                        <a:spcBef>
                          <a:spcPts val="380"/>
                        </a:spcBef>
                      </a:pPr>
                      <a:r>
                        <a:rPr sz="1000" spc="5" dirty="0">
                          <a:latin typeface="Arial"/>
                          <a:cs typeface="Arial"/>
                        </a:rPr>
                        <a:t>Lacooltura.com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4"/>
                  </a:ext>
                </a:extLst>
              </a:tr>
              <a:tr h="260604">
                <a:tc>
                  <a:txBody>
                    <a:bodyPr/>
                    <a:lstStyle/>
                    <a:p>
                      <a:pPr marL="31750">
                        <a:lnSpc>
                          <a:spcPct val="100000"/>
                        </a:lnSpc>
                        <a:spcBef>
                          <a:spcPts val="380"/>
                        </a:spcBef>
                      </a:pPr>
                      <a:r>
                        <a:rPr sz="1000" spc="5" dirty="0">
                          <a:latin typeface="Arial"/>
                          <a:cs typeface="Arial"/>
                        </a:rPr>
                        <a:t>Laquilablog.it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5"/>
                  </a:ext>
                </a:extLst>
              </a:tr>
              <a:tr h="260603">
                <a:tc>
                  <a:txBody>
                    <a:bodyPr/>
                    <a:lstStyle/>
                    <a:p>
                      <a:pPr marL="31750">
                        <a:lnSpc>
                          <a:spcPct val="100000"/>
                        </a:lnSpc>
                        <a:spcBef>
                          <a:spcPts val="380"/>
                        </a:spcBef>
                      </a:pPr>
                      <a:r>
                        <a:rPr sz="1000" dirty="0">
                          <a:latin typeface="Arial"/>
                          <a:cs typeface="Arial"/>
                        </a:rPr>
                        <a:t>Lazionauta.it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6"/>
                  </a:ext>
                </a:extLst>
              </a:tr>
              <a:tr h="260604">
                <a:tc>
                  <a:txBody>
                    <a:bodyPr/>
                    <a:lstStyle/>
                    <a:p>
                      <a:pPr marL="31750">
                        <a:lnSpc>
                          <a:spcPct val="100000"/>
                        </a:lnSpc>
                        <a:spcBef>
                          <a:spcPts val="380"/>
                        </a:spcBef>
                      </a:pPr>
                      <a:r>
                        <a:rPr sz="1000" spc="5" dirty="0">
                          <a:latin typeface="Arial"/>
                          <a:cs typeface="Arial"/>
                        </a:rPr>
                        <a:t>Liberocittadinopensante.it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7"/>
                  </a:ext>
                </a:extLst>
              </a:tr>
              <a:tr h="260603">
                <a:tc>
                  <a:txBody>
                    <a:bodyPr/>
                    <a:lstStyle/>
                    <a:p>
                      <a:pPr marL="31750">
                        <a:lnSpc>
                          <a:spcPct val="100000"/>
                        </a:lnSpc>
                        <a:spcBef>
                          <a:spcPts val="380"/>
                        </a:spcBef>
                      </a:pPr>
                      <a:r>
                        <a:rPr sz="1000" spc="5" dirty="0">
                          <a:latin typeface="Arial"/>
                          <a:cs typeface="Arial"/>
                        </a:rPr>
                        <a:t>Milanofinanza.it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8"/>
                  </a:ext>
                </a:extLst>
              </a:tr>
              <a:tr h="260730">
                <a:tc>
                  <a:txBody>
                    <a:bodyPr/>
                    <a:lstStyle/>
                    <a:p>
                      <a:pPr marL="31750">
                        <a:lnSpc>
                          <a:spcPct val="100000"/>
                        </a:lnSpc>
                        <a:spcBef>
                          <a:spcPts val="380"/>
                        </a:spcBef>
                      </a:pPr>
                      <a:r>
                        <a:rPr sz="1000" spc="5" dirty="0">
                          <a:latin typeface="Arial"/>
                          <a:cs typeface="Arial"/>
                        </a:rPr>
                        <a:t>Napolivillage.com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9"/>
                  </a:ext>
                </a:extLst>
              </a:tr>
              <a:tr h="260731">
                <a:tc>
                  <a:txBody>
                    <a:bodyPr/>
                    <a:lstStyle/>
                    <a:p>
                      <a:pPr marL="31750">
                        <a:lnSpc>
                          <a:spcPct val="100000"/>
                        </a:lnSpc>
                        <a:spcBef>
                          <a:spcPts val="380"/>
                        </a:spcBef>
                      </a:pPr>
                      <a:r>
                        <a:rPr sz="1000" spc="5" dirty="0">
                          <a:latin typeface="Arial"/>
                          <a:cs typeface="Arial"/>
                        </a:rPr>
                        <a:t>Ntacalabria.it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0"/>
                  </a:ext>
                </a:extLst>
              </a:tr>
              <a:tr h="260603">
                <a:tc>
                  <a:txBody>
                    <a:bodyPr/>
                    <a:lstStyle/>
                    <a:p>
                      <a:pPr marL="31750">
                        <a:lnSpc>
                          <a:spcPct val="100000"/>
                        </a:lnSpc>
                        <a:spcBef>
                          <a:spcPts val="380"/>
                        </a:spcBef>
                      </a:pPr>
                      <a:r>
                        <a:rPr sz="1000" spc="5" dirty="0">
                          <a:latin typeface="Arial"/>
                          <a:cs typeface="Arial"/>
                        </a:rPr>
                        <a:t>Panorama.it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8</a:t>
                      </a:r>
                      <a:endParaRPr sz="1000">
                        <a:latin typeface="Arial"/>
                        <a:cs typeface="Arial"/>
                      </a:endParaRPr>
                    </a:p>
                  </a:txBody>
                  <a:tcPr marL="0" marR="0" marT="48260" marB="0"/>
                </a:tc>
                <a:extLst>
                  <a:ext uri="{0D108BD9-81ED-4DB2-BD59-A6C34878D82A}">
                    <a16:rowId xmlns:a16="http://schemas.microsoft.com/office/drawing/2014/main" val="10031"/>
                  </a:ext>
                </a:extLst>
              </a:tr>
              <a:tr h="260604">
                <a:tc>
                  <a:txBody>
                    <a:bodyPr/>
                    <a:lstStyle/>
                    <a:p>
                      <a:pPr marL="31750">
                        <a:lnSpc>
                          <a:spcPct val="100000"/>
                        </a:lnSpc>
                        <a:spcBef>
                          <a:spcPts val="380"/>
                        </a:spcBef>
                      </a:pPr>
                      <a:r>
                        <a:rPr sz="1000" spc="5" dirty="0">
                          <a:latin typeface="Arial"/>
                          <a:cs typeface="Arial"/>
                        </a:rPr>
                        <a:t>Sibari.info</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2"/>
                  </a:ext>
                </a:extLst>
              </a:tr>
              <a:tr h="260604">
                <a:tc>
                  <a:txBody>
                    <a:bodyPr/>
                    <a:lstStyle/>
                    <a:p>
                      <a:pPr marL="31750">
                        <a:lnSpc>
                          <a:spcPct val="100000"/>
                        </a:lnSpc>
                        <a:spcBef>
                          <a:spcPts val="380"/>
                        </a:spcBef>
                      </a:pPr>
                      <a:r>
                        <a:rPr sz="1000" spc="5" dirty="0">
                          <a:latin typeface="Arial"/>
                          <a:cs typeface="Arial"/>
                        </a:rPr>
                        <a:t>Telecosenza.it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3"/>
                  </a:ext>
                </a:extLst>
              </a:tr>
              <a:tr h="202662">
                <a:tc>
                  <a:txBody>
                    <a:bodyPr/>
                    <a:lstStyle/>
                    <a:p>
                      <a:pPr marL="31750">
                        <a:lnSpc>
                          <a:spcPts val="1115"/>
                        </a:lnSpc>
                        <a:spcBef>
                          <a:spcPts val="380"/>
                        </a:spcBef>
                      </a:pPr>
                      <a:r>
                        <a:rPr sz="1000" spc="5" dirty="0">
                          <a:latin typeface="Arial"/>
                          <a:cs typeface="Arial"/>
                        </a:rPr>
                        <a:t>Viaggiaredigusto.com</a:t>
                      </a:r>
                      <a:endParaRPr sz="1000">
                        <a:latin typeface="Arial"/>
                        <a:cs typeface="Arial"/>
                      </a:endParaRPr>
                    </a:p>
                  </a:txBody>
                  <a:tcPr marL="0" marR="0" marT="48260" marB="0"/>
                </a:tc>
                <a:tc>
                  <a:txBody>
                    <a:bodyPr/>
                    <a:lstStyle/>
                    <a:p>
                      <a:pPr marR="268605" algn="r">
                        <a:lnSpc>
                          <a:spcPts val="1115"/>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ts val="1115"/>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ts val="1115"/>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4"/>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40355" y="660425"/>
            <a:ext cx="2898368" cy="1990064"/>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01/2015:</a:t>
            </a:r>
            <a:r>
              <a:rPr sz="950" b="1" spc="240" dirty="0">
                <a:latin typeface="Times New Roman"/>
                <a:cs typeface="Times New Roman"/>
              </a:rPr>
              <a:t> </a:t>
            </a:r>
            <a:r>
              <a:rPr sz="950" b="1" spc="10" dirty="0">
                <a:latin typeface="Times New Roman"/>
                <a:cs typeface="Times New Roman"/>
              </a:rPr>
              <a:t>340.841</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01/2015:</a:t>
            </a:r>
            <a:r>
              <a:rPr sz="950" b="1" dirty="0">
                <a:latin typeface="Times New Roman"/>
                <a:cs typeface="Times New Roman"/>
              </a:rPr>
              <a:t>  </a:t>
            </a:r>
            <a:r>
              <a:rPr sz="950" b="1" spc="15" dirty="0">
                <a:latin typeface="Times New Roman"/>
                <a:cs typeface="Times New Roman"/>
              </a:rPr>
              <a:t> </a:t>
            </a:r>
            <a:r>
              <a:rPr sz="950" b="1" spc="10" dirty="0">
                <a:latin typeface="Times New Roman"/>
                <a:cs typeface="Times New Roman"/>
              </a:rPr>
              <a:t>262.490</a:t>
            </a:r>
            <a:r>
              <a:rPr sz="950" b="1" dirty="0">
                <a:latin typeface="Times New Roman"/>
                <a:cs typeface="Times New Roman"/>
              </a:rPr>
              <a:t>	</a:t>
            </a:r>
            <a:r>
              <a:rPr sz="1425" b="1" spc="15" baseline="17543" dirty="0">
                <a:latin typeface="Times New Roman"/>
                <a:cs typeface="Times New Roman"/>
              </a:rPr>
              <a:t>14-MAR-2015</a:t>
            </a:r>
            <a:endParaRPr sz="1425" baseline="17543">
              <a:latin typeface="Times New Roman"/>
              <a:cs typeface="Times New Roman"/>
            </a:endParaRPr>
          </a:p>
          <a:p>
            <a:pPr>
              <a:lnSpc>
                <a:spcPts val="885"/>
              </a:lnSpc>
              <a:spcBef>
                <a:spcPts val="585"/>
              </a:spcBef>
              <a:tabLst>
                <a:tab pos="618490"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III</a:t>
            </a:r>
            <a:r>
              <a:rPr sz="1425" b="1" spc="15" baseline="35087" dirty="0">
                <a:latin typeface="Times New Roman"/>
                <a:cs typeface="Times New Roman"/>
              </a:rPr>
              <a:t> 2014:  1.015.000	</a:t>
            </a:r>
            <a:r>
              <a:rPr sz="950" b="1" spc="10" dirty="0">
                <a:latin typeface="Times New Roman"/>
                <a:cs typeface="Times New Roman"/>
              </a:rPr>
              <a:t>Dir. Resp.:  Diamante D'Alessio	</a:t>
            </a:r>
            <a:r>
              <a:rPr sz="1425" b="1" spc="15" baseline="8771" dirty="0">
                <a:latin typeface="Times New Roman"/>
                <a:cs typeface="Times New Roman"/>
              </a:rPr>
              <a:t>da pag.</a:t>
            </a:r>
            <a:r>
              <a:rPr sz="1425" b="1" spc="284" baseline="8771" dirty="0">
                <a:latin typeface="Times New Roman"/>
                <a:cs typeface="Times New Roman"/>
              </a:rPr>
              <a:t> </a:t>
            </a:r>
            <a:r>
              <a:rPr sz="1425" b="1" spc="15" baseline="8771" dirty="0">
                <a:latin typeface="Times New Roman"/>
                <a:cs typeface="Times New Roman"/>
              </a:rPr>
              <a:t>208</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4" name="object 4"/>
          <p:cNvSpPr/>
          <p:nvPr/>
        </p:nvSpPr>
        <p:spPr>
          <a:xfrm>
            <a:off x="3708400" y="26669"/>
            <a:ext cx="441960" cy="3048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0200" y="10135869"/>
            <a:ext cx="1069848" cy="4572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7" name="object 7"/>
          <p:cNvSpPr/>
          <p:nvPr/>
        </p:nvSpPr>
        <p:spPr>
          <a:xfrm>
            <a:off x="2947416" y="1895855"/>
            <a:ext cx="387350" cy="116839"/>
          </a:xfrm>
          <a:custGeom>
            <a:avLst/>
            <a:gdLst/>
            <a:ahLst/>
            <a:cxnLst/>
            <a:rect l="l" t="t" r="r" b="b"/>
            <a:pathLst>
              <a:path w="387350" h="116839">
                <a:moveTo>
                  <a:pt x="0" y="116331"/>
                </a:moveTo>
                <a:lnTo>
                  <a:pt x="387095" y="116331"/>
                </a:lnTo>
                <a:lnTo>
                  <a:pt x="387095" y="0"/>
                </a:lnTo>
                <a:lnTo>
                  <a:pt x="0" y="0"/>
                </a:lnTo>
                <a:lnTo>
                  <a:pt x="0" y="116331"/>
                </a:lnTo>
                <a:close/>
              </a:path>
            </a:pathLst>
          </a:custGeom>
          <a:solidFill>
            <a:srgbClr val="BADBBA"/>
          </a:solidFill>
        </p:spPr>
        <p:txBody>
          <a:bodyPr wrap="square" lIns="0" tIns="0" rIns="0" bIns="0" rtlCol="0"/>
          <a:lstStyle/>
          <a:p>
            <a:endParaRPr/>
          </a:p>
        </p:txBody>
      </p:sp>
      <p:sp>
        <p:nvSpPr>
          <p:cNvPr id="8" name="object 8"/>
          <p:cNvSpPr/>
          <p:nvPr/>
        </p:nvSpPr>
        <p:spPr>
          <a:xfrm>
            <a:off x="3078479" y="2514600"/>
            <a:ext cx="161925" cy="119380"/>
          </a:xfrm>
          <a:custGeom>
            <a:avLst/>
            <a:gdLst/>
            <a:ahLst/>
            <a:cxnLst/>
            <a:rect l="l" t="t" r="r" b="b"/>
            <a:pathLst>
              <a:path w="161925" h="119380">
                <a:moveTo>
                  <a:pt x="0" y="119379"/>
                </a:moveTo>
                <a:lnTo>
                  <a:pt x="161544" y="119379"/>
                </a:lnTo>
                <a:lnTo>
                  <a:pt x="161544" y="0"/>
                </a:lnTo>
                <a:lnTo>
                  <a:pt x="0" y="0"/>
                </a:lnTo>
                <a:lnTo>
                  <a:pt x="0" y="119379"/>
                </a:lnTo>
                <a:close/>
              </a:path>
            </a:pathLst>
          </a:custGeom>
          <a:solidFill>
            <a:srgbClr val="BADBBA"/>
          </a:solidFill>
        </p:spPr>
        <p:txBody>
          <a:bodyPr wrap="square" lIns="0" tIns="0" rIns="0" bIns="0" rtlCol="0"/>
          <a:lstStyle/>
          <a:p>
            <a:endParaRPr/>
          </a:p>
        </p:txBody>
      </p:sp>
      <p:sp>
        <p:nvSpPr>
          <p:cNvPr id="9" name="object 9"/>
          <p:cNvSpPr/>
          <p:nvPr/>
        </p:nvSpPr>
        <p:spPr>
          <a:xfrm>
            <a:off x="2947416" y="2005583"/>
            <a:ext cx="387350" cy="12700"/>
          </a:xfrm>
          <a:custGeom>
            <a:avLst/>
            <a:gdLst/>
            <a:ahLst/>
            <a:cxnLst/>
            <a:rect l="l" t="t" r="r" b="b"/>
            <a:pathLst>
              <a:path w="387350" h="12700">
                <a:moveTo>
                  <a:pt x="0" y="12700"/>
                </a:moveTo>
                <a:lnTo>
                  <a:pt x="387095" y="12700"/>
                </a:lnTo>
                <a:lnTo>
                  <a:pt x="387095" y="0"/>
                </a:lnTo>
                <a:lnTo>
                  <a:pt x="0" y="0"/>
                </a:lnTo>
                <a:lnTo>
                  <a:pt x="0" y="12700"/>
                </a:lnTo>
                <a:close/>
              </a:path>
            </a:pathLst>
          </a:custGeom>
          <a:solidFill>
            <a:srgbClr val="007F00"/>
          </a:solidFill>
        </p:spPr>
        <p:txBody>
          <a:bodyPr wrap="square" lIns="0" tIns="0" rIns="0" bIns="0" rtlCol="0"/>
          <a:lstStyle/>
          <a:p>
            <a:endParaRPr/>
          </a:p>
        </p:txBody>
      </p:sp>
      <p:sp>
        <p:nvSpPr>
          <p:cNvPr id="10" name="object 10"/>
          <p:cNvSpPr/>
          <p:nvPr/>
        </p:nvSpPr>
        <p:spPr>
          <a:xfrm>
            <a:off x="3078479" y="2627376"/>
            <a:ext cx="161925" cy="12700"/>
          </a:xfrm>
          <a:custGeom>
            <a:avLst/>
            <a:gdLst/>
            <a:ahLst/>
            <a:cxnLst/>
            <a:rect l="l" t="t" r="r" b="b"/>
            <a:pathLst>
              <a:path w="161925" h="12700">
                <a:moveTo>
                  <a:pt x="0" y="12700"/>
                </a:moveTo>
                <a:lnTo>
                  <a:pt x="161544" y="12700"/>
                </a:lnTo>
                <a:lnTo>
                  <a:pt x="161544" y="0"/>
                </a:lnTo>
                <a:lnTo>
                  <a:pt x="0" y="0"/>
                </a:lnTo>
                <a:lnTo>
                  <a:pt x="0" y="12700"/>
                </a:lnTo>
                <a:close/>
              </a:path>
            </a:pathLst>
          </a:custGeom>
          <a:solidFill>
            <a:srgbClr val="007F00"/>
          </a:solidFill>
        </p:spPr>
        <p:txBody>
          <a:bodyPr wrap="square" lIns="0" tIns="0" rIns="0" bIns="0" rtlCol="0"/>
          <a:lstStyle/>
          <a:p>
            <a:endParaRPr/>
          </a:p>
        </p:txBody>
      </p:sp>
      <p:sp>
        <p:nvSpPr>
          <p:cNvPr id="11" name="object 11"/>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2" name="object 12"/>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a:t>
            </a:r>
            <a:endParaRPr sz="1200">
              <a:latin typeface="Arial"/>
              <a:cs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51073" y="660438"/>
            <a:ext cx="2076881" cy="828937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389.074</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15" dirty="0">
                <a:latin typeface="Times New Roman"/>
                <a:cs typeface="Times New Roman"/>
              </a:rPr>
              <a:t> </a:t>
            </a:r>
            <a:r>
              <a:rPr sz="950" b="1" spc="10" dirty="0">
                <a:latin typeface="Times New Roman"/>
                <a:cs typeface="Times New Roman"/>
              </a:rPr>
              <a:t>340.784</a:t>
            </a:r>
            <a:r>
              <a:rPr sz="950" b="1" dirty="0">
                <a:latin typeface="Times New Roman"/>
                <a:cs typeface="Times New Roman"/>
              </a:rPr>
              <a:t>	</a:t>
            </a:r>
            <a:r>
              <a:rPr sz="1425" b="1" spc="15" baseline="17543" dirty="0">
                <a:latin typeface="Times New Roman"/>
                <a:cs typeface="Times New Roman"/>
              </a:rPr>
              <a:t>15-MAR-2015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1.764.000	</a:t>
            </a:r>
            <a:r>
              <a:rPr sz="950" b="1" spc="10" dirty="0">
                <a:latin typeface="Times New Roman"/>
                <a:cs typeface="Times New Roman"/>
              </a:rPr>
              <a:t>Dir. Resp.:  Antonio Sciortino	</a:t>
            </a:r>
            <a:r>
              <a:rPr sz="1425" b="1" spc="15" baseline="8771" dirty="0">
                <a:latin typeface="Times New Roman"/>
                <a:cs typeface="Times New Roman"/>
              </a:rPr>
              <a:t>da pag.</a:t>
            </a:r>
            <a:r>
              <a:rPr sz="1425" b="1" spc="284" baseline="8771" dirty="0">
                <a:latin typeface="Times New Roman"/>
                <a:cs typeface="Times New Roman"/>
              </a:rPr>
              <a:t> </a:t>
            </a:r>
            <a:r>
              <a:rPr sz="1425" b="1" spc="15" baseline="8771" dirty="0">
                <a:latin typeface="Times New Roman"/>
                <a:cs typeface="Times New Roman"/>
              </a:rPr>
              <a:t>100</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4" name="object 4"/>
          <p:cNvSpPr/>
          <p:nvPr/>
        </p:nvSpPr>
        <p:spPr>
          <a:xfrm>
            <a:off x="3492500" y="26669"/>
            <a:ext cx="838200" cy="3048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0200" y="10135869"/>
            <a:ext cx="1069848" cy="4572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7" name="object 7"/>
          <p:cNvSpPr/>
          <p:nvPr/>
        </p:nvSpPr>
        <p:spPr>
          <a:xfrm>
            <a:off x="4300728" y="6178296"/>
            <a:ext cx="381000" cy="116839"/>
          </a:xfrm>
          <a:custGeom>
            <a:avLst/>
            <a:gdLst/>
            <a:ahLst/>
            <a:cxnLst/>
            <a:rect l="l" t="t" r="r" b="b"/>
            <a:pathLst>
              <a:path w="381000" h="116839">
                <a:moveTo>
                  <a:pt x="0" y="116332"/>
                </a:moveTo>
                <a:lnTo>
                  <a:pt x="381000" y="116332"/>
                </a:lnTo>
                <a:lnTo>
                  <a:pt x="381000" y="0"/>
                </a:lnTo>
                <a:lnTo>
                  <a:pt x="0" y="0"/>
                </a:lnTo>
                <a:lnTo>
                  <a:pt x="0" y="116332"/>
                </a:lnTo>
                <a:close/>
              </a:path>
            </a:pathLst>
          </a:custGeom>
          <a:solidFill>
            <a:srgbClr val="BADBBA"/>
          </a:solidFill>
        </p:spPr>
        <p:txBody>
          <a:bodyPr wrap="square" lIns="0" tIns="0" rIns="0" bIns="0" rtlCol="0"/>
          <a:lstStyle/>
          <a:p>
            <a:endParaRPr/>
          </a:p>
        </p:txBody>
      </p:sp>
      <p:sp>
        <p:nvSpPr>
          <p:cNvPr id="8" name="object 8"/>
          <p:cNvSpPr/>
          <p:nvPr/>
        </p:nvSpPr>
        <p:spPr>
          <a:xfrm>
            <a:off x="4300728" y="6288023"/>
            <a:ext cx="381000" cy="12700"/>
          </a:xfrm>
          <a:custGeom>
            <a:avLst/>
            <a:gdLst/>
            <a:ahLst/>
            <a:cxnLst/>
            <a:rect l="l" t="t" r="r" b="b"/>
            <a:pathLst>
              <a:path w="381000" h="12700">
                <a:moveTo>
                  <a:pt x="0" y="12700"/>
                </a:moveTo>
                <a:lnTo>
                  <a:pt x="381000" y="12700"/>
                </a:lnTo>
                <a:lnTo>
                  <a:pt x="381000" y="0"/>
                </a:lnTo>
                <a:lnTo>
                  <a:pt x="0" y="0"/>
                </a:lnTo>
                <a:lnTo>
                  <a:pt x="0" y="12700"/>
                </a:lnTo>
                <a:close/>
              </a:path>
            </a:pathLst>
          </a:custGeom>
          <a:solidFill>
            <a:srgbClr val="007F00"/>
          </a:solidFill>
        </p:spPr>
        <p:txBody>
          <a:bodyPr wrap="square" lIns="0" tIns="0" rIns="0" bIns="0" rtlCol="0"/>
          <a:lstStyle/>
          <a:p>
            <a:endParaRPr/>
          </a:p>
        </p:txBody>
      </p:sp>
      <p:sp>
        <p:nvSpPr>
          <p:cNvPr id="9" name="object 9"/>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0" name="object 10"/>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2</a:t>
            </a:r>
            <a:endParaRPr sz="1200">
              <a:latin typeface="Arial"/>
              <a:cs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Nòva24</a:t>
            </a:r>
            <a:endParaRPr sz="1600">
              <a:latin typeface="Arial"/>
              <a:cs typeface="Arial"/>
            </a:endParaRPr>
          </a:p>
          <a:p>
            <a:pPr marL="12700">
              <a:lnSpc>
                <a:spcPts val="1880"/>
              </a:lnSpc>
            </a:pPr>
            <a:r>
              <a:rPr sz="1600" b="1" spc="-5" dirty="0">
                <a:latin typeface="Arial"/>
                <a:cs typeface="Arial"/>
              </a:rPr>
              <a:t>15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446530" y="2961639"/>
            <a:ext cx="4657725" cy="448627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Rocca</a:t>
            </a:r>
            <a:endParaRPr sz="1600">
              <a:latin typeface="Arial"/>
              <a:cs typeface="Arial"/>
            </a:endParaRPr>
          </a:p>
          <a:p>
            <a:pPr marL="12700">
              <a:lnSpc>
                <a:spcPts val="1880"/>
              </a:lnSpc>
            </a:pPr>
            <a:r>
              <a:rPr sz="1600" b="1" spc="-5" dirty="0">
                <a:latin typeface="Arial"/>
                <a:cs typeface="Arial"/>
              </a:rPr>
              <a:t>15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66975" y="3057524"/>
            <a:ext cx="2667000" cy="20574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66975" y="5076824"/>
            <a:ext cx="2667000" cy="6762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Vivimilano</a:t>
            </a:r>
            <a:endParaRPr sz="1600">
              <a:latin typeface="Arial"/>
              <a:cs typeface="Arial"/>
            </a:endParaRPr>
          </a:p>
          <a:p>
            <a:pPr marL="12700">
              <a:lnSpc>
                <a:spcPts val="1880"/>
              </a:lnSpc>
            </a:pPr>
            <a:r>
              <a:rPr sz="1600" b="1" spc="-5" dirty="0">
                <a:latin typeface="Arial"/>
                <a:cs typeface="Arial"/>
              </a:rPr>
              <a:t>18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62275" y="3095624"/>
            <a:ext cx="1731010" cy="16002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Nuovo</a:t>
            </a:r>
            <a:endParaRPr sz="1600">
              <a:latin typeface="Arial"/>
              <a:cs typeface="Arial"/>
            </a:endParaRPr>
          </a:p>
          <a:p>
            <a:pPr marL="12700">
              <a:lnSpc>
                <a:spcPts val="1880"/>
              </a:lnSpc>
            </a:pPr>
            <a:r>
              <a:rPr sz="1600" b="1" spc="-5" dirty="0">
                <a:latin typeface="Arial"/>
                <a:cs typeface="Arial"/>
              </a:rPr>
              <a:t>19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705100" y="2752724"/>
            <a:ext cx="2143125" cy="44958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60655">
              <a:lnSpc>
                <a:spcPts val="1839"/>
              </a:lnSpc>
            </a:pPr>
            <a:r>
              <a:rPr sz="1600" b="1" spc="-5" dirty="0">
                <a:latin typeface="Arial"/>
                <a:cs typeface="Arial"/>
              </a:rPr>
              <a:t>Viversani e</a:t>
            </a:r>
            <a:r>
              <a:rPr sz="1600" b="1" spc="-55" dirty="0">
                <a:latin typeface="Arial"/>
                <a:cs typeface="Arial"/>
              </a:rPr>
              <a:t> </a:t>
            </a:r>
            <a:r>
              <a:rPr sz="1600" b="1" spc="-5" dirty="0">
                <a:latin typeface="Arial"/>
                <a:cs typeface="Arial"/>
              </a:rPr>
              <a:t>belli  20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19200" y="4524374"/>
            <a:ext cx="4181475" cy="10858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19200" y="3790949"/>
            <a:ext cx="3609975" cy="6858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5400675" y="3790949"/>
            <a:ext cx="1283970" cy="187642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6499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Eventi Culturali  aprile-maggio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88136" y="2326639"/>
            <a:ext cx="5476240" cy="297018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21061" y="5590952"/>
            <a:ext cx="5309887" cy="448882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6499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Eventi Culturali  aprile-maggio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89827" y="6589170"/>
            <a:ext cx="5667485" cy="361156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01292" y="1935479"/>
            <a:ext cx="5233789" cy="426959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9714" y="4703190"/>
            <a:ext cx="1957705" cy="756920"/>
          </a:xfrm>
          <a:prstGeom prst="rect">
            <a:avLst/>
          </a:prstGeom>
        </p:spPr>
        <p:txBody>
          <a:bodyPr vert="horz" wrap="square" lIns="0" tIns="12700" rIns="0" bIns="0" rtlCol="0">
            <a:spAutoFit/>
          </a:bodyPr>
          <a:lstStyle/>
          <a:p>
            <a:pPr marL="12700">
              <a:lnSpc>
                <a:spcPct val="100000"/>
              </a:lnSpc>
              <a:spcBef>
                <a:spcPts val="100"/>
              </a:spcBef>
            </a:pPr>
            <a:r>
              <a:rPr spc="-5" dirty="0"/>
              <a:t>ONLINE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95860"/>
          <a:ext cx="5079365" cy="9006840"/>
        </p:xfrm>
        <a:graphic>
          <a:graphicData uri="http://schemas.openxmlformats.org/drawingml/2006/table">
            <a:tbl>
              <a:tblPr firstRow="1" bandRow="1">
                <a:tableStyleId>{2D5ABB26-0587-4C30-8999-92F81FD0307C}</a:tableStyleId>
              </a:tblPr>
              <a:tblGrid>
                <a:gridCol w="2293620">
                  <a:extLst>
                    <a:ext uri="{9D8B030D-6E8A-4147-A177-3AD203B41FA5}">
                      <a16:colId xmlns:a16="http://schemas.microsoft.com/office/drawing/2014/main" val="20000"/>
                    </a:ext>
                  </a:extLst>
                </a:gridCol>
                <a:gridCol w="938530">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657225">
                  <a:extLst>
                    <a:ext uri="{9D8B030D-6E8A-4147-A177-3AD203B41FA5}">
                      <a16:colId xmlns:a16="http://schemas.microsoft.com/office/drawing/2014/main" val="20003"/>
                    </a:ext>
                  </a:extLst>
                </a:gridCol>
              </a:tblGrid>
              <a:tr h="202662">
                <a:tc>
                  <a:txBody>
                    <a:bodyPr/>
                    <a:lstStyle/>
                    <a:p>
                      <a:pPr marL="31750">
                        <a:lnSpc>
                          <a:spcPts val="1125"/>
                        </a:lnSpc>
                      </a:pPr>
                      <a:r>
                        <a:rPr sz="1000" spc="5" dirty="0">
                          <a:latin typeface="Arial"/>
                          <a:cs typeface="Arial"/>
                        </a:rPr>
                        <a:t>Vivimilano.corriere.it</a:t>
                      </a:r>
                      <a:endParaRPr sz="1000">
                        <a:latin typeface="Arial"/>
                        <a:cs typeface="Arial"/>
                      </a:endParaRPr>
                    </a:p>
                  </a:txBody>
                  <a:tcPr marL="0" marR="0" marT="0" marB="0"/>
                </a:tc>
                <a:tc>
                  <a:txBody>
                    <a:bodyPr/>
                    <a:lstStyle/>
                    <a:p>
                      <a:pPr marR="268605" algn="r">
                        <a:lnSpc>
                          <a:spcPts val="1125"/>
                        </a:lnSpc>
                      </a:pPr>
                      <a:r>
                        <a:rPr sz="1000" spc="-5" dirty="0">
                          <a:latin typeface="Arial"/>
                          <a:cs typeface="Arial"/>
                        </a:rPr>
                        <a:t>17</a:t>
                      </a:r>
                      <a:endParaRPr sz="1000">
                        <a:latin typeface="Arial"/>
                        <a:cs typeface="Arial"/>
                      </a:endParaRPr>
                    </a:p>
                  </a:txBody>
                  <a:tcPr marL="0" marR="0" marT="0" marB="0"/>
                </a:tc>
                <a:tc>
                  <a:txBody>
                    <a:bodyPr/>
                    <a:lstStyle/>
                    <a:p>
                      <a:pPr marL="276225">
                        <a:lnSpc>
                          <a:spcPts val="1125"/>
                        </a:lnSpc>
                      </a:pPr>
                      <a:r>
                        <a:rPr sz="1000" spc="5" dirty="0">
                          <a:latin typeface="Arial"/>
                          <a:cs typeface="Arial"/>
                        </a:rPr>
                        <a:t>marzo</a:t>
                      </a:r>
                      <a:endParaRPr sz="1000">
                        <a:latin typeface="Arial"/>
                        <a:cs typeface="Arial"/>
                      </a:endParaRPr>
                    </a:p>
                  </a:txBody>
                  <a:tcPr marL="0" marR="0" marT="0" marB="0"/>
                </a:tc>
                <a:tc>
                  <a:txBody>
                    <a:bodyPr/>
                    <a:lstStyle/>
                    <a:p>
                      <a:pPr marR="24130" algn="r">
                        <a:lnSpc>
                          <a:spcPts val="1125"/>
                        </a:lnSpc>
                      </a:pPr>
                      <a:r>
                        <a:rPr sz="1000" dirty="0">
                          <a:latin typeface="Arial"/>
                          <a:cs typeface="Arial"/>
                        </a:rPr>
                        <a:t>1</a:t>
                      </a:r>
                      <a:endParaRPr sz="1000">
                        <a:latin typeface="Arial"/>
                        <a:cs typeface="Arial"/>
                      </a:endParaRPr>
                    </a:p>
                  </a:txBody>
                  <a:tcPr marL="0" marR="0" marT="0" marB="0"/>
                </a:tc>
                <a:extLst>
                  <a:ext uri="{0D108BD9-81ED-4DB2-BD59-A6C34878D82A}">
                    <a16:rowId xmlns:a16="http://schemas.microsoft.com/office/drawing/2014/main" val="10000"/>
                  </a:ext>
                </a:extLst>
              </a:tr>
              <a:tr h="260603">
                <a:tc>
                  <a:txBody>
                    <a:bodyPr/>
                    <a:lstStyle/>
                    <a:p>
                      <a:pPr marL="31750">
                        <a:lnSpc>
                          <a:spcPct val="100000"/>
                        </a:lnSpc>
                        <a:spcBef>
                          <a:spcPts val="380"/>
                        </a:spcBef>
                      </a:pPr>
                      <a:r>
                        <a:rPr sz="1000" spc="5" dirty="0">
                          <a:latin typeface="Arial"/>
                          <a:cs typeface="Arial"/>
                        </a:rPr>
                        <a:t>247.libero.it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1"/>
                  </a:ext>
                </a:extLst>
              </a:tr>
              <a:tr h="260603">
                <a:tc>
                  <a:txBody>
                    <a:bodyPr/>
                    <a:lstStyle/>
                    <a:p>
                      <a:pPr marL="31750">
                        <a:lnSpc>
                          <a:spcPct val="100000"/>
                        </a:lnSpc>
                        <a:spcBef>
                          <a:spcPts val="380"/>
                        </a:spcBef>
                      </a:pPr>
                      <a:r>
                        <a:rPr sz="1000" spc="5" dirty="0">
                          <a:latin typeface="Arial"/>
                          <a:cs typeface="Arial"/>
                        </a:rPr>
                        <a:t>Balarm.it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2"/>
                  </a:ext>
                </a:extLst>
              </a:tr>
              <a:tr h="260603">
                <a:tc>
                  <a:txBody>
                    <a:bodyPr/>
                    <a:lstStyle/>
                    <a:p>
                      <a:pPr marL="31750">
                        <a:lnSpc>
                          <a:spcPct val="100000"/>
                        </a:lnSpc>
                        <a:spcBef>
                          <a:spcPts val="380"/>
                        </a:spcBef>
                      </a:pPr>
                      <a:r>
                        <a:rPr sz="1000" spc="5" dirty="0">
                          <a:latin typeface="Arial"/>
                          <a:cs typeface="Arial"/>
                        </a:rPr>
                        <a:t>Cinisi.virgilio.it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3"/>
                  </a:ext>
                </a:extLst>
              </a:tr>
              <a:tr h="260603">
                <a:tc>
                  <a:txBody>
                    <a:bodyPr/>
                    <a:lstStyle/>
                    <a:p>
                      <a:pPr marL="31750">
                        <a:lnSpc>
                          <a:spcPct val="100000"/>
                        </a:lnSpc>
                        <a:spcBef>
                          <a:spcPts val="380"/>
                        </a:spcBef>
                      </a:pPr>
                      <a:r>
                        <a:rPr sz="1000" spc="5" dirty="0">
                          <a:latin typeface="Arial"/>
                          <a:cs typeface="Arial"/>
                        </a:rPr>
                        <a:t>Criticaclassica.wordpress.com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04"/>
                  </a:ext>
                </a:extLst>
              </a:tr>
              <a:tr h="260794">
                <a:tc>
                  <a:txBody>
                    <a:bodyPr/>
                    <a:lstStyle/>
                    <a:p>
                      <a:pPr marL="31750">
                        <a:lnSpc>
                          <a:spcPct val="100000"/>
                        </a:lnSpc>
                        <a:spcBef>
                          <a:spcPts val="380"/>
                        </a:spcBef>
                      </a:pPr>
                      <a:r>
                        <a:rPr sz="1000" spc="5" dirty="0">
                          <a:latin typeface="Arial"/>
                          <a:cs typeface="Arial"/>
                        </a:rPr>
                        <a:t>Etribuna.com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5"/>
                  </a:ext>
                </a:extLst>
              </a:tr>
              <a:tr h="260794">
                <a:tc>
                  <a:txBody>
                    <a:bodyPr/>
                    <a:lstStyle/>
                    <a:p>
                      <a:pPr marL="31750">
                        <a:lnSpc>
                          <a:spcPct val="100000"/>
                        </a:lnSpc>
                        <a:spcBef>
                          <a:spcPts val="380"/>
                        </a:spcBef>
                      </a:pPr>
                      <a:r>
                        <a:rPr sz="1000" spc="5" dirty="0">
                          <a:latin typeface="Arial"/>
                          <a:cs typeface="Arial"/>
                        </a:rPr>
                        <a:t>Gallerieditalia.com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6"/>
                  </a:ext>
                </a:extLst>
              </a:tr>
              <a:tr h="260603">
                <a:tc>
                  <a:txBody>
                    <a:bodyPr/>
                    <a:lstStyle/>
                    <a:p>
                      <a:pPr marL="31750">
                        <a:lnSpc>
                          <a:spcPct val="100000"/>
                        </a:lnSpc>
                        <a:spcBef>
                          <a:spcPts val="380"/>
                        </a:spcBef>
                      </a:pPr>
                      <a:r>
                        <a:rPr sz="1000" spc="5" dirty="0">
                          <a:latin typeface="Arial"/>
                          <a:cs typeface="Arial"/>
                        </a:rPr>
                        <a:t>Giornaleradiosociale.it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5" dirty="0">
                          <a:latin typeface="Arial"/>
                          <a:cs typeface="Arial"/>
                        </a:rPr>
                        <a:t>Ilariaborletti.it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8"/>
                  </a:ext>
                </a:extLst>
              </a:tr>
              <a:tr h="260604">
                <a:tc>
                  <a:txBody>
                    <a:bodyPr/>
                    <a:lstStyle/>
                    <a:p>
                      <a:pPr marL="31750">
                        <a:lnSpc>
                          <a:spcPct val="100000"/>
                        </a:lnSpc>
                        <a:spcBef>
                          <a:spcPts val="380"/>
                        </a:spcBef>
                      </a:pPr>
                      <a:r>
                        <a:rPr sz="1000" spc="5" dirty="0">
                          <a:latin typeface="Arial"/>
                          <a:cs typeface="Arial"/>
                        </a:rPr>
                        <a:t>Ilmacaone.it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10" dirty="0">
                          <a:latin typeface="Arial"/>
                          <a:cs typeface="Arial"/>
                        </a:rPr>
                        <a:t>Medium.com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10"/>
                  </a:ext>
                </a:extLst>
              </a:tr>
              <a:tr h="260603">
                <a:tc>
                  <a:txBody>
                    <a:bodyPr/>
                    <a:lstStyle/>
                    <a:p>
                      <a:pPr marL="31750">
                        <a:lnSpc>
                          <a:spcPct val="100000"/>
                        </a:lnSpc>
                        <a:spcBef>
                          <a:spcPts val="380"/>
                        </a:spcBef>
                      </a:pPr>
                      <a:r>
                        <a:rPr sz="1000" spc="5" dirty="0">
                          <a:latin typeface="Arial"/>
                          <a:cs typeface="Arial"/>
                        </a:rPr>
                        <a:t>Ravennanotizie.it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1"/>
                  </a:ext>
                </a:extLst>
              </a:tr>
              <a:tr h="260603">
                <a:tc>
                  <a:txBody>
                    <a:bodyPr/>
                    <a:lstStyle/>
                    <a:p>
                      <a:pPr marL="31750">
                        <a:lnSpc>
                          <a:spcPct val="100000"/>
                        </a:lnSpc>
                        <a:spcBef>
                          <a:spcPts val="380"/>
                        </a:spcBef>
                      </a:pPr>
                      <a:r>
                        <a:rPr sz="1000" spc="5" dirty="0">
                          <a:latin typeface="Arial"/>
                          <a:cs typeface="Arial"/>
                        </a:rPr>
                        <a:t>Strettoweb.com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2"/>
                  </a:ext>
                </a:extLst>
              </a:tr>
              <a:tr h="260730">
                <a:tc>
                  <a:txBody>
                    <a:bodyPr/>
                    <a:lstStyle/>
                    <a:p>
                      <a:pPr marL="31750">
                        <a:lnSpc>
                          <a:spcPct val="100000"/>
                        </a:lnSpc>
                        <a:spcBef>
                          <a:spcPts val="380"/>
                        </a:spcBef>
                      </a:pPr>
                      <a:r>
                        <a:rPr sz="1000" spc="5" dirty="0">
                          <a:latin typeface="Arial"/>
                          <a:cs typeface="Arial"/>
                        </a:rPr>
                        <a:t>Telemia.it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3"/>
                  </a:ext>
                </a:extLst>
              </a:tr>
              <a:tr h="260731">
                <a:tc>
                  <a:txBody>
                    <a:bodyPr/>
                    <a:lstStyle/>
                    <a:p>
                      <a:pPr marL="31750">
                        <a:lnSpc>
                          <a:spcPct val="100000"/>
                        </a:lnSpc>
                        <a:spcBef>
                          <a:spcPts val="380"/>
                        </a:spcBef>
                      </a:pPr>
                      <a:r>
                        <a:rPr sz="1000" spc="5" dirty="0">
                          <a:latin typeface="Arial"/>
                          <a:cs typeface="Arial"/>
                        </a:rPr>
                        <a:t>Trapaniok.it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4"/>
                  </a:ext>
                </a:extLst>
              </a:tr>
              <a:tr h="260603">
                <a:tc>
                  <a:txBody>
                    <a:bodyPr/>
                    <a:lstStyle/>
                    <a:p>
                      <a:pPr marL="31750">
                        <a:lnSpc>
                          <a:spcPct val="100000"/>
                        </a:lnSpc>
                        <a:spcBef>
                          <a:spcPts val="380"/>
                        </a:spcBef>
                      </a:pPr>
                      <a:r>
                        <a:rPr sz="1000" spc="5" dirty="0">
                          <a:latin typeface="Arial"/>
                          <a:cs typeface="Arial"/>
                        </a:rPr>
                        <a:t>247.libero.it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5"/>
                  </a:ext>
                </a:extLst>
              </a:tr>
              <a:tr h="260604">
                <a:tc>
                  <a:txBody>
                    <a:bodyPr/>
                    <a:lstStyle/>
                    <a:p>
                      <a:pPr marL="31750">
                        <a:lnSpc>
                          <a:spcPct val="100000"/>
                        </a:lnSpc>
                        <a:spcBef>
                          <a:spcPts val="380"/>
                        </a:spcBef>
                      </a:pPr>
                      <a:r>
                        <a:rPr sz="1000" spc="5" dirty="0">
                          <a:latin typeface="Arial"/>
                          <a:cs typeface="Arial"/>
                        </a:rPr>
                        <a:t>Abitarearoma.net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6"/>
                  </a:ext>
                </a:extLst>
              </a:tr>
              <a:tr h="260603">
                <a:tc>
                  <a:txBody>
                    <a:bodyPr/>
                    <a:lstStyle/>
                    <a:p>
                      <a:pPr marL="31750">
                        <a:lnSpc>
                          <a:spcPct val="100000"/>
                        </a:lnSpc>
                        <a:spcBef>
                          <a:spcPts val="380"/>
                        </a:spcBef>
                      </a:pPr>
                      <a:r>
                        <a:rPr sz="1000" spc="5" dirty="0">
                          <a:latin typeface="Arial"/>
                          <a:cs typeface="Arial"/>
                        </a:rPr>
                        <a:t>Caiazzorinasce.net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7"/>
                  </a:ext>
                </a:extLst>
              </a:tr>
              <a:tr h="260603">
                <a:tc>
                  <a:txBody>
                    <a:bodyPr/>
                    <a:lstStyle/>
                    <a:p>
                      <a:pPr marL="31750">
                        <a:lnSpc>
                          <a:spcPct val="100000"/>
                        </a:lnSpc>
                        <a:spcBef>
                          <a:spcPts val="380"/>
                        </a:spcBef>
                      </a:pPr>
                      <a:r>
                        <a:rPr sz="1000" spc="5" dirty="0">
                          <a:latin typeface="Arial"/>
                          <a:cs typeface="Arial"/>
                        </a:rPr>
                        <a:t>Cilentochannel.com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8"/>
                  </a:ext>
                </a:extLst>
              </a:tr>
              <a:tr h="260603">
                <a:tc>
                  <a:txBody>
                    <a:bodyPr/>
                    <a:lstStyle/>
                    <a:p>
                      <a:pPr marL="31750">
                        <a:lnSpc>
                          <a:spcPct val="100000"/>
                        </a:lnSpc>
                        <a:spcBef>
                          <a:spcPts val="380"/>
                        </a:spcBef>
                      </a:pPr>
                      <a:r>
                        <a:rPr sz="1000" spc="5" dirty="0">
                          <a:latin typeface="Arial"/>
                          <a:cs typeface="Arial"/>
                        </a:rPr>
                        <a:t>Closetonews.com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9"/>
                  </a:ext>
                </a:extLst>
              </a:tr>
              <a:tr h="260604">
                <a:tc>
                  <a:txBody>
                    <a:bodyPr/>
                    <a:lstStyle/>
                    <a:p>
                      <a:pPr marL="31750">
                        <a:lnSpc>
                          <a:spcPct val="100000"/>
                        </a:lnSpc>
                        <a:spcBef>
                          <a:spcPts val="380"/>
                        </a:spcBef>
                      </a:pPr>
                      <a:r>
                        <a:rPr sz="1000" spc="10" dirty="0">
                          <a:latin typeface="Arial"/>
                          <a:cs typeface="Arial"/>
                        </a:rPr>
                        <a:t>Comemisvesto.it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20"/>
                  </a:ext>
                </a:extLst>
              </a:tr>
              <a:tr h="260794">
                <a:tc>
                  <a:txBody>
                    <a:bodyPr/>
                    <a:lstStyle/>
                    <a:p>
                      <a:pPr marL="31750">
                        <a:lnSpc>
                          <a:spcPct val="100000"/>
                        </a:lnSpc>
                        <a:spcBef>
                          <a:spcPts val="380"/>
                        </a:spcBef>
                      </a:pPr>
                      <a:r>
                        <a:rPr sz="1000" spc="5" dirty="0">
                          <a:latin typeface="Arial"/>
                          <a:cs typeface="Arial"/>
                        </a:rPr>
                        <a:t>Corrieredelsud.it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1"/>
                  </a:ext>
                </a:extLst>
              </a:tr>
              <a:tr h="260794">
                <a:tc>
                  <a:txBody>
                    <a:bodyPr/>
                    <a:lstStyle/>
                    <a:p>
                      <a:pPr marL="31750">
                        <a:lnSpc>
                          <a:spcPct val="100000"/>
                        </a:lnSpc>
                        <a:spcBef>
                          <a:spcPts val="380"/>
                        </a:spcBef>
                      </a:pPr>
                      <a:r>
                        <a:rPr sz="1000" spc="5" dirty="0">
                          <a:latin typeface="Arial"/>
                          <a:cs typeface="Arial"/>
                        </a:rPr>
                        <a:t>Eventioggi.net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22"/>
                  </a:ext>
                </a:extLst>
              </a:tr>
              <a:tr h="260603">
                <a:tc>
                  <a:txBody>
                    <a:bodyPr/>
                    <a:lstStyle/>
                    <a:p>
                      <a:pPr marL="31750">
                        <a:lnSpc>
                          <a:spcPct val="100000"/>
                        </a:lnSpc>
                        <a:spcBef>
                          <a:spcPts val="380"/>
                        </a:spcBef>
                      </a:pPr>
                      <a:r>
                        <a:rPr sz="1000" spc="5" dirty="0">
                          <a:latin typeface="Arial"/>
                          <a:cs typeface="Arial"/>
                        </a:rPr>
                        <a:t>Firenzeformatofamiglia.it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3"/>
                  </a:ext>
                </a:extLst>
              </a:tr>
              <a:tr h="260603">
                <a:tc>
                  <a:txBody>
                    <a:bodyPr/>
                    <a:lstStyle/>
                    <a:p>
                      <a:pPr marL="31750">
                        <a:lnSpc>
                          <a:spcPct val="100000"/>
                        </a:lnSpc>
                        <a:spcBef>
                          <a:spcPts val="380"/>
                        </a:spcBef>
                      </a:pPr>
                      <a:r>
                        <a:rPr sz="1000" dirty="0">
                          <a:latin typeface="Arial"/>
                          <a:cs typeface="Arial"/>
                        </a:rPr>
                        <a:t>Ionionotizie.it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4"/>
                  </a:ext>
                </a:extLst>
              </a:tr>
              <a:tr h="260604">
                <a:tc>
                  <a:txBody>
                    <a:bodyPr/>
                    <a:lstStyle/>
                    <a:p>
                      <a:pPr marL="31750">
                        <a:lnSpc>
                          <a:spcPct val="100000"/>
                        </a:lnSpc>
                        <a:spcBef>
                          <a:spcPts val="380"/>
                        </a:spcBef>
                      </a:pPr>
                      <a:r>
                        <a:rPr sz="1000" spc="5" dirty="0">
                          <a:latin typeface="Arial"/>
                          <a:cs typeface="Arial"/>
                        </a:rPr>
                        <a:t>Italianews24.net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5"/>
                  </a:ext>
                </a:extLst>
              </a:tr>
              <a:tr h="260603">
                <a:tc>
                  <a:txBody>
                    <a:bodyPr/>
                    <a:lstStyle/>
                    <a:p>
                      <a:pPr marL="31750">
                        <a:lnSpc>
                          <a:spcPct val="100000"/>
                        </a:lnSpc>
                        <a:spcBef>
                          <a:spcPts val="380"/>
                        </a:spcBef>
                      </a:pPr>
                      <a:r>
                        <a:rPr sz="1000" spc="5" dirty="0">
                          <a:latin typeface="Arial"/>
                          <a:cs typeface="Arial"/>
                        </a:rPr>
                        <a:t>Larena.it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6"/>
                  </a:ext>
                </a:extLst>
              </a:tr>
              <a:tr h="260604">
                <a:tc>
                  <a:txBody>
                    <a:bodyPr/>
                    <a:lstStyle/>
                    <a:p>
                      <a:pPr marL="31750">
                        <a:lnSpc>
                          <a:spcPct val="100000"/>
                        </a:lnSpc>
                        <a:spcBef>
                          <a:spcPts val="380"/>
                        </a:spcBef>
                      </a:pPr>
                      <a:r>
                        <a:rPr sz="1000" spc="5" dirty="0">
                          <a:latin typeface="Arial"/>
                          <a:cs typeface="Arial"/>
                        </a:rPr>
                        <a:t>Lavalledeitempli.net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7"/>
                  </a:ext>
                </a:extLst>
              </a:tr>
              <a:tr h="260603">
                <a:tc>
                  <a:txBody>
                    <a:bodyPr/>
                    <a:lstStyle/>
                    <a:p>
                      <a:pPr marL="31750">
                        <a:lnSpc>
                          <a:spcPct val="100000"/>
                        </a:lnSpc>
                        <a:spcBef>
                          <a:spcPts val="380"/>
                        </a:spcBef>
                      </a:pPr>
                      <a:r>
                        <a:rPr sz="1000" spc="5" dirty="0">
                          <a:latin typeface="Arial"/>
                          <a:cs typeface="Arial"/>
                        </a:rPr>
                        <a:t>Mediakey.tv</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8"/>
                  </a:ext>
                </a:extLst>
              </a:tr>
              <a:tr h="260730">
                <a:tc>
                  <a:txBody>
                    <a:bodyPr/>
                    <a:lstStyle/>
                    <a:p>
                      <a:pPr marL="31750">
                        <a:lnSpc>
                          <a:spcPct val="100000"/>
                        </a:lnSpc>
                        <a:spcBef>
                          <a:spcPts val="380"/>
                        </a:spcBef>
                      </a:pPr>
                      <a:r>
                        <a:rPr sz="1000" spc="5" dirty="0">
                          <a:latin typeface="Arial"/>
                          <a:cs typeface="Arial"/>
                        </a:rPr>
                        <a:t>Napolisera.it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9"/>
                  </a:ext>
                </a:extLst>
              </a:tr>
              <a:tr h="260731">
                <a:tc>
                  <a:txBody>
                    <a:bodyPr/>
                    <a:lstStyle/>
                    <a:p>
                      <a:pPr marL="31750">
                        <a:lnSpc>
                          <a:spcPct val="100000"/>
                        </a:lnSpc>
                        <a:spcBef>
                          <a:spcPts val="380"/>
                        </a:spcBef>
                      </a:pPr>
                      <a:r>
                        <a:rPr sz="1000" spc="5" dirty="0">
                          <a:latin typeface="Arial"/>
                          <a:cs typeface="Arial"/>
                        </a:rPr>
                        <a:t>Ottopagine.it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5</a:t>
                      </a:r>
                      <a:endParaRPr sz="1000">
                        <a:latin typeface="Arial"/>
                        <a:cs typeface="Arial"/>
                      </a:endParaRPr>
                    </a:p>
                  </a:txBody>
                  <a:tcPr marL="0" marR="0" marT="48260" marB="0"/>
                </a:tc>
                <a:extLst>
                  <a:ext uri="{0D108BD9-81ED-4DB2-BD59-A6C34878D82A}">
                    <a16:rowId xmlns:a16="http://schemas.microsoft.com/office/drawing/2014/main" val="10030"/>
                  </a:ext>
                </a:extLst>
              </a:tr>
              <a:tr h="260603">
                <a:tc>
                  <a:txBody>
                    <a:bodyPr/>
                    <a:lstStyle/>
                    <a:p>
                      <a:pPr marL="31750">
                        <a:lnSpc>
                          <a:spcPct val="100000"/>
                        </a:lnSpc>
                        <a:spcBef>
                          <a:spcPts val="380"/>
                        </a:spcBef>
                      </a:pPr>
                      <a:r>
                        <a:rPr sz="1000" spc="5" dirty="0">
                          <a:latin typeface="Arial"/>
                          <a:cs typeface="Arial"/>
                        </a:rPr>
                        <a:t>Paesenews.it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1"/>
                  </a:ext>
                </a:extLst>
              </a:tr>
              <a:tr h="260604">
                <a:tc>
                  <a:txBody>
                    <a:bodyPr/>
                    <a:lstStyle/>
                    <a:p>
                      <a:pPr marL="31750">
                        <a:lnSpc>
                          <a:spcPct val="100000"/>
                        </a:lnSpc>
                        <a:spcBef>
                          <a:spcPts val="380"/>
                        </a:spcBef>
                      </a:pPr>
                      <a:r>
                        <a:rPr sz="1000" spc="5" dirty="0">
                          <a:latin typeface="Arial"/>
                          <a:cs typeface="Arial"/>
                        </a:rPr>
                        <a:t>Paroladivita.org</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2"/>
                  </a:ext>
                </a:extLst>
              </a:tr>
              <a:tr h="260604">
                <a:tc>
                  <a:txBody>
                    <a:bodyPr/>
                    <a:lstStyle/>
                    <a:p>
                      <a:pPr marL="31750">
                        <a:lnSpc>
                          <a:spcPct val="100000"/>
                        </a:lnSpc>
                        <a:spcBef>
                          <a:spcPts val="380"/>
                        </a:spcBef>
                      </a:pPr>
                      <a:r>
                        <a:rPr sz="1000" spc="5" dirty="0">
                          <a:latin typeface="Arial"/>
                          <a:cs typeface="Arial"/>
                        </a:rPr>
                        <a:t>Ravennanotizie.it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3"/>
                  </a:ext>
                </a:extLst>
              </a:tr>
              <a:tr h="202662">
                <a:tc>
                  <a:txBody>
                    <a:bodyPr/>
                    <a:lstStyle/>
                    <a:p>
                      <a:pPr marL="31750">
                        <a:lnSpc>
                          <a:spcPts val="1115"/>
                        </a:lnSpc>
                        <a:spcBef>
                          <a:spcPts val="380"/>
                        </a:spcBef>
                      </a:pPr>
                      <a:r>
                        <a:rPr sz="1000" spc="10" dirty="0">
                          <a:latin typeface="Arial"/>
                          <a:cs typeface="Arial"/>
                        </a:rPr>
                        <a:t>Sistemamuseo.it</a:t>
                      </a:r>
                      <a:endParaRPr sz="1000">
                        <a:latin typeface="Arial"/>
                        <a:cs typeface="Arial"/>
                      </a:endParaRPr>
                    </a:p>
                  </a:txBody>
                  <a:tcPr marL="0" marR="0" marT="48260" marB="0"/>
                </a:tc>
                <a:tc>
                  <a:txBody>
                    <a:bodyPr/>
                    <a:lstStyle/>
                    <a:p>
                      <a:pPr marR="268605" algn="r">
                        <a:lnSpc>
                          <a:spcPts val="1115"/>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ts val="1115"/>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ts val="1115"/>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4"/>
                  </a:ext>
                </a:extLst>
              </a:tr>
            </a:tbl>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88288" y="426211"/>
            <a:ext cx="171513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01600">
              <a:lnSpc>
                <a:spcPts val="1839"/>
              </a:lnSpc>
            </a:pPr>
            <a:r>
              <a:rPr sz="1600" b="1" spc="-5" dirty="0">
                <a:latin typeface="Arial"/>
                <a:cs typeface="Arial"/>
              </a:rPr>
              <a:t>Cilentonotizie.it  20 febbraio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5"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578984"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888288" y="3362680"/>
            <a:ext cx="5504180" cy="741680"/>
          </a:xfrm>
          <a:prstGeom prst="rect">
            <a:avLst/>
          </a:prstGeom>
        </p:spPr>
        <p:txBody>
          <a:bodyPr vert="horz" wrap="square" lIns="0" tIns="12700" rIns="0" bIns="0" rtlCol="0">
            <a:spAutoFit/>
          </a:bodyPr>
          <a:lstStyle/>
          <a:p>
            <a:pPr marL="12700" marR="5080">
              <a:lnSpc>
                <a:spcPct val="117500"/>
              </a:lnSpc>
              <a:spcBef>
                <a:spcPts val="100"/>
              </a:spcBef>
            </a:pPr>
            <a:r>
              <a:rPr sz="2000" b="1" dirty="0">
                <a:latin typeface="Calibri"/>
                <a:cs typeface="Calibri"/>
              </a:rPr>
              <a:t>La BCC dei </a:t>
            </a:r>
            <a:r>
              <a:rPr sz="2000" b="1" spc="-5" dirty="0">
                <a:latin typeface="Calibri"/>
                <a:cs typeface="Calibri"/>
              </a:rPr>
              <a:t>Comuni CIlentani </a:t>
            </a:r>
            <a:r>
              <a:rPr sz="2000" b="1" dirty="0">
                <a:latin typeface="Calibri"/>
                <a:cs typeface="Calibri"/>
              </a:rPr>
              <a:t>ha </a:t>
            </a:r>
            <a:r>
              <a:rPr sz="2000" b="1" spc="-5" dirty="0">
                <a:latin typeface="Calibri"/>
                <a:cs typeface="Calibri"/>
              </a:rPr>
              <a:t>aderito alla </a:t>
            </a:r>
            <a:r>
              <a:rPr sz="2000" b="1" dirty="0">
                <a:latin typeface="Calibri"/>
                <a:cs typeface="Calibri"/>
              </a:rPr>
              <a:t>Seconda  </a:t>
            </a:r>
            <a:r>
              <a:rPr sz="2000" b="1" spc="-5" dirty="0">
                <a:latin typeface="Calibri"/>
                <a:cs typeface="Calibri"/>
              </a:rPr>
              <a:t>edizione </a:t>
            </a:r>
            <a:r>
              <a:rPr sz="2000" b="1" dirty="0">
                <a:latin typeface="Calibri"/>
                <a:cs typeface="Calibri"/>
              </a:rPr>
              <a:t>del Festival della </a:t>
            </a:r>
            <a:r>
              <a:rPr sz="2000" b="1" spc="-5" dirty="0">
                <a:latin typeface="Calibri"/>
                <a:cs typeface="Calibri"/>
              </a:rPr>
              <a:t>Cultura</a:t>
            </a:r>
            <a:r>
              <a:rPr sz="2000" b="1" spc="-40" dirty="0">
                <a:latin typeface="Calibri"/>
                <a:cs typeface="Calibri"/>
              </a:rPr>
              <a:t> </a:t>
            </a:r>
            <a:r>
              <a:rPr sz="2000" b="1" spc="-5" dirty="0">
                <a:latin typeface="Calibri"/>
                <a:cs typeface="Calibri"/>
              </a:rPr>
              <a:t>Creativa</a:t>
            </a:r>
            <a:endParaRPr sz="2000">
              <a:latin typeface="Calibri"/>
              <a:cs typeface="Calibri"/>
            </a:endParaRPr>
          </a:p>
        </p:txBody>
      </p:sp>
      <p:sp>
        <p:nvSpPr>
          <p:cNvPr id="5" name="object 5"/>
          <p:cNvSpPr txBox="1"/>
          <p:nvPr/>
        </p:nvSpPr>
        <p:spPr>
          <a:xfrm>
            <a:off x="888288" y="7597520"/>
            <a:ext cx="2281555" cy="162560"/>
          </a:xfrm>
          <a:prstGeom prst="rect">
            <a:avLst/>
          </a:prstGeom>
        </p:spPr>
        <p:txBody>
          <a:bodyPr vert="horz" wrap="square" lIns="0" tIns="12700" rIns="0" bIns="0" rtlCol="0">
            <a:spAutoFit/>
          </a:bodyPr>
          <a:lstStyle/>
          <a:p>
            <a:pPr marL="12700">
              <a:lnSpc>
                <a:spcPct val="100000"/>
              </a:lnSpc>
              <a:spcBef>
                <a:spcPts val="100"/>
              </a:spcBef>
            </a:pPr>
            <a:r>
              <a:rPr sz="900" b="1" dirty="0">
                <a:solidFill>
                  <a:srgbClr val="CCCCCC"/>
                </a:solidFill>
                <a:latin typeface="Verdana"/>
                <a:cs typeface="Verdana"/>
              </a:rPr>
              <a:t>» </a:t>
            </a:r>
            <a:r>
              <a:rPr sz="900" b="1" spc="-5" dirty="0">
                <a:solidFill>
                  <a:srgbClr val="CCCCCC"/>
                </a:solidFill>
                <a:latin typeface="Verdana"/>
                <a:cs typeface="Verdana"/>
              </a:rPr>
              <a:t>Cilento Notizie </a:t>
            </a:r>
            <a:r>
              <a:rPr sz="900" b="1" dirty="0">
                <a:solidFill>
                  <a:srgbClr val="CCCCCC"/>
                </a:solidFill>
                <a:latin typeface="Verdana"/>
                <a:cs typeface="Verdana"/>
              </a:rPr>
              <a:t>› </a:t>
            </a:r>
            <a:r>
              <a:rPr sz="900" b="1" u="sng" spc="-5" dirty="0">
                <a:solidFill>
                  <a:srgbClr val="CCCCCC"/>
                </a:solidFill>
                <a:uFill>
                  <a:solidFill>
                    <a:srgbClr val="CCCCCC"/>
                  </a:solidFill>
                </a:uFill>
                <a:latin typeface="Verdana"/>
                <a:cs typeface="Verdana"/>
                <a:hlinkClick r:id="rId3"/>
              </a:rPr>
              <a:t>Cilento</a:t>
            </a:r>
            <a:r>
              <a:rPr sz="900" b="1" spc="-5" dirty="0">
                <a:solidFill>
                  <a:srgbClr val="CCCCCC"/>
                </a:solidFill>
                <a:latin typeface="Verdana"/>
                <a:cs typeface="Verdana"/>
                <a:hlinkClick r:id="rId3"/>
              </a:rPr>
              <a:t> </a:t>
            </a:r>
            <a:r>
              <a:rPr sz="900" b="1" dirty="0">
                <a:solidFill>
                  <a:srgbClr val="CCCCCC"/>
                </a:solidFill>
                <a:latin typeface="Verdana"/>
                <a:cs typeface="Verdana"/>
              </a:rPr>
              <a:t>›</a:t>
            </a:r>
            <a:r>
              <a:rPr sz="900" b="1" spc="-155" dirty="0">
                <a:solidFill>
                  <a:srgbClr val="CCCCCC"/>
                </a:solidFill>
                <a:latin typeface="Verdana"/>
                <a:cs typeface="Verdana"/>
              </a:rPr>
              <a:t> </a:t>
            </a:r>
            <a:r>
              <a:rPr sz="900" b="1" u="sng" spc="-5" dirty="0">
                <a:solidFill>
                  <a:srgbClr val="CCCCCC"/>
                </a:solidFill>
                <a:uFill>
                  <a:solidFill>
                    <a:srgbClr val="CCCCCC"/>
                  </a:solidFill>
                </a:uFill>
                <a:latin typeface="Verdana"/>
                <a:cs typeface="Verdana"/>
                <a:hlinkClick r:id="rId4"/>
              </a:rPr>
              <a:t>Cultura</a:t>
            </a:r>
            <a:endParaRPr sz="900">
              <a:latin typeface="Verdana"/>
              <a:cs typeface="Verdana"/>
            </a:endParaRPr>
          </a:p>
        </p:txBody>
      </p:sp>
      <p:sp>
        <p:nvSpPr>
          <p:cNvPr id="6" name="object 6"/>
          <p:cNvSpPr txBox="1"/>
          <p:nvPr/>
        </p:nvSpPr>
        <p:spPr>
          <a:xfrm>
            <a:off x="888288" y="8134350"/>
            <a:ext cx="5697220" cy="1661160"/>
          </a:xfrm>
          <a:prstGeom prst="rect">
            <a:avLst/>
          </a:prstGeom>
        </p:spPr>
        <p:txBody>
          <a:bodyPr vert="horz" wrap="square" lIns="0" tIns="36195" rIns="0" bIns="0" rtlCol="0">
            <a:spAutoFit/>
          </a:bodyPr>
          <a:lstStyle/>
          <a:p>
            <a:pPr marL="12700" marR="5715" algn="just">
              <a:lnSpc>
                <a:spcPts val="2330"/>
              </a:lnSpc>
              <a:spcBef>
                <a:spcPts val="285"/>
              </a:spcBef>
            </a:pPr>
            <a:r>
              <a:rPr sz="2050" i="1" dirty="0">
                <a:solidFill>
                  <a:srgbClr val="333333"/>
                </a:solidFill>
                <a:latin typeface="Georgia"/>
                <a:cs typeface="Georgia"/>
              </a:rPr>
              <a:t>È </a:t>
            </a:r>
            <a:r>
              <a:rPr sz="2050" i="1" spc="-5" dirty="0">
                <a:solidFill>
                  <a:srgbClr val="333333"/>
                </a:solidFill>
                <a:latin typeface="Georgia"/>
                <a:cs typeface="Georgia"/>
              </a:rPr>
              <a:t>il primo </a:t>
            </a:r>
            <a:r>
              <a:rPr sz="2050" i="1" dirty="0">
                <a:solidFill>
                  <a:srgbClr val="333333"/>
                </a:solidFill>
                <a:latin typeface="Georgia"/>
                <a:cs typeface="Georgia"/>
              </a:rPr>
              <a:t>festival </a:t>
            </a:r>
            <a:r>
              <a:rPr sz="2050" i="1" spc="-5" dirty="0">
                <a:solidFill>
                  <a:srgbClr val="333333"/>
                </a:solidFill>
                <a:latin typeface="Georgia"/>
                <a:cs typeface="Georgia"/>
              </a:rPr>
              <a:t>diffuso </a:t>
            </a:r>
            <a:r>
              <a:rPr sz="2050" i="1" dirty="0">
                <a:solidFill>
                  <a:srgbClr val="333333"/>
                </a:solidFill>
                <a:latin typeface="Georgia"/>
                <a:cs typeface="Georgia"/>
              </a:rPr>
              <a:t>e </a:t>
            </a:r>
            <a:r>
              <a:rPr sz="2050" i="1" spc="-5" dirty="0">
                <a:solidFill>
                  <a:srgbClr val="333333"/>
                </a:solidFill>
                <a:latin typeface="Georgia"/>
                <a:cs typeface="Georgia"/>
              </a:rPr>
              <a:t>pervasivo sul  territorio </a:t>
            </a:r>
            <a:r>
              <a:rPr sz="2050" i="1" spc="-10" dirty="0">
                <a:solidFill>
                  <a:srgbClr val="333333"/>
                </a:solidFill>
                <a:latin typeface="Georgia"/>
                <a:cs typeface="Georgia"/>
              </a:rPr>
              <a:t>italiano</a:t>
            </a:r>
            <a:endParaRPr sz="2050">
              <a:latin typeface="Georgia"/>
              <a:cs typeface="Georgia"/>
            </a:endParaRPr>
          </a:p>
          <a:p>
            <a:pPr marL="12700" marR="5080" algn="just">
              <a:lnSpc>
                <a:spcPct val="94700"/>
              </a:lnSpc>
              <a:spcBef>
                <a:spcPts val="1440"/>
              </a:spcBef>
            </a:pPr>
            <a:r>
              <a:rPr sz="1450" dirty="0">
                <a:solidFill>
                  <a:srgbClr val="333333"/>
                </a:solidFill>
                <a:latin typeface="Georgia"/>
                <a:cs typeface="Georgia"/>
              </a:rPr>
              <a:t>È </a:t>
            </a:r>
            <a:r>
              <a:rPr sz="1450" spc="-5" dirty="0">
                <a:solidFill>
                  <a:srgbClr val="333333"/>
                </a:solidFill>
                <a:latin typeface="Georgia"/>
                <a:cs typeface="Georgia"/>
              </a:rPr>
              <a:t>stato ideato dall’ABI con l’intento </a:t>
            </a:r>
            <a:r>
              <a:rPr sz="1450" dirty="0">
                <a:solidFill>
                  <a:srgbClr val="333333"/>
                </a:solidFill>
                <a:latin typeface="Georgia"/>
                <a:cs typeface="Georgia"/>
              </a:rPr>
              <a:t>di </a:t>
            </a:r>
            <a:r>
              <a:rPr sz="1450" spc="-5" dirty="0">
                <a:solidFill>
                  <a:srgbClr val="333333"/>
                </a:solidFill>
                <a:latin typeface="Georgia"/>
                <a:cs typeface="Georgia"/>
              </a:rPr>
              <a:t>avvicinare </a:t>
            </a:r>
            <a:r>
              <a:rPr sz="1450" dirty="0">
                <a:solidFill>
                  <a:srgbClr val="333333"/>
                </a:solidFill>
                <a:latin typeface="Georgia"/>
                <a:cs typeface="Georgia"/>
              </a:rPr>
              <a:t>i </a:t>
            </a:r>
            <a:r>
              <a:rPr sz="1450" spc="-5" dirty="0">
                <a:solidFill>
                  <a:srgbClr val="333333"/>
                </a:solidFill>
                <a:latin typeface="Georgia"/>
                <a:cs typeface="Georgia"/>
              </a:rPr>
              <a:t>bambini </a:t>
            </a:r>
            <a:r>
              <a:rPr sz="1450" dirty="0">
                <a:solidFill>
                  <a:srgbClr val="333333"/>
                </a:solidFill>
                <a:latin typeface="Georgia"/>
                <a:cs typeface="Georgia"/>
              </a:rPr>
              <a:t>e i ragazzi  alla </a:t>
            </a:r>
            <a:r>
              <a:rPr sz="1450" spc="-5" dirty="0">
                <a:solidFill>
                  <a:srgbClr val="333333"/>
                </a:solidFill>
                <a:latin typeface="Georgia"/>
                <a:cs typeface="Georgia"/>
              </a:rPr>
              <a:t>cultura </a:t>
            </a:r>
            <a:r>
              <a:rPr sz="1450" dirty="0">
                <a:solidFill>
                  <a:srgbClr val="333333"/>
                </a:solidFill>
                <a:latin typeface="Georgia"/>
                <a:cs typeface="Georgia"/>
              </a:rPr>
              <a:t>e </a:t>
            </a:r>
            <a:r>
              <a:rPr sz="1450" spc="-5" dirty="0">
                <a:solidFill>
                  <a:srgbClr val="333333"/>
                </a:solidFill>
                <a:latin typeface="Georgia"/>
                <a:cs typeface="Georgia"/>
              </a:rPr>
              <a:t>di stimolarne </a:t>
            </a:r>
            <a:r>
              <a:rPr sz="1450" dirty="0">
                <a:solidFill>
                  <a:srgbClr val="333333"/>
                </a:solidFill>
                <a:latin typeface="Georgia"/>
                <a:cs typeface="Georgia"/>
              </a:rPr>
              <a:t>la </a:t>
            </a:r>
            <a:r>
              <a:rPr sz="1450" spc="-5" dirty="0">
                <a:solidFill>
                  <a:srgbClr val="333333"/>
                </a:solidFill>
                <a:latin typeface="Georgia"/>
                <a:cs typeface="Georgia"/>
              </a:rPr>
              <a:t>creatività, ricorrendo </a:t>
            </a:r>
            <a:r>
              <a:rPr sz="1450" dirty="0">
                <a:solidFill>
                  <a:srgbClr val="333333"/>
                </a:solidFill>
                <a:latin typeface="Georgia"/>
                <a:cs typeface="Georgia"/>
              </a:rPr>
              <a:t>a </a:t>
            </a:r>
            <a:r>
              <a:rPr sz="1450" spc="-5" dirty="0">
                <a:solidFill>
                  <a:srgbClr val="333333"/>
                </a:solidFill>
                <a:latin typeface="Georgia"/>
                <a:cs typeface="Georgia"/>
              </a:rPr>
              <a:t>energie </a:t>
            </a:r>
            <a:r>
              <a:rPr sz="1450" dirty="0">
                <a:solidFill>
                  <a:srgbClr val="333333"/>
                </a:solidFill>
                <a:latin typeface="Georgia"/>
                <a:cs typeface="Georgia"/>
              </a:rPr>
              <a:t>attive  </a:t>
            </a:r>
            <a:r>
              <a:rPr sz="1450" spc="-10" dirty="0">
                <a:solidFill>
                  <a:srgbClr val="333333"/>
                </a:solidFill>
                <a:latin typeface="Georgia"/>
                <a:cs typeface="Georgia"/>
              </a:rPr>
              <a:t>nel </a:t>
            </a:r>
            <a:r>
              <a:rPr sz="1450" spc="-5" dirty="0">
                <a:solidFill>
                  <a:srgbClr val="333333"/>
                </a:solidFill>
                <a:latin typeface="Georgia"/>
                <a:cs typeface="Georgia"/>
              </a:rPr>
              <a:t>territorio di appartenenza di ogni banca aderente: scuole,  associazioni</a:t>
            </a:r>
            <a:r>
              <a:rPr sz="1450" spc="180" dirty="0">
                <a:solidFill>
                  <a:srgbClr val="333333"/>
                </a:solidFill>
                <a:latin typeface="Georgia"/>
                <a:cs typeface="Georgia"/>
              </a:rPr>
              <a:t> </a:t>
            </a:r>
            <a:r>
              <a:rPr sz="1450" spc="-5" dirty="0">
                <a:solidFill>
                  <a:srgbClr val="333333"/>
                </a:solidFill>
                <a:latin typeface="Georgia"/>
                <a:cs typeface="Georgia"/>
              </a:rPr>
              <a:t>culturali,</a:t>
            </a:r>
            <a:r>
              <a:rPr sz="1450" spc="190" dirty="0">
                <a:solidFill>
                  <a:srgbClr val="333333"/>
                </a:solidFill>
                <a:latin typeface="Georgia"/>
                <a:cs typeface="Georgia"/>
              </a:rPr>
              <a:t> </a:t>
            </a:r>
            <a:r>
              <a:rPr sz="1450" spc="-5" dirty="0">
                <a:solidFill>
                  <a:srgbClr val="333333"/>
                </a:solidFill>
                <a:latin typeface="Georgia"/>
                <a:cs typeface="Georgia"/>
              </a:rPr>
              <a:t>musei,</a:t>
            </a:r>
            <a:r>
              <a:rPr sz="1450" spc="190" dirty="0">
                <a:solidFill>
                  <a:srgbClr val="333333"/>
                </a:solidFill>
                <a:latin typeface="Georgia"/>
                <a:cs typeface="Georgia"/>
              </a:rPr>
              <a:t> </a:t>
            </a:r>
            <a:r>
              <a:rPr sz="1450" spc="-5" dirty="0">
                <a:solidFill>
                  <a:srgbClr val="333333"/>
                </a:solidFill>
                <a:latin typeface="Georgia"/>
                <a:cs typeface="Georgia"/>
              </a:rPr>
              <a:t>biblioteche</a:t>
            </a:r>
            <a:r>
              <a:rPr sz="1450" spc="175" dirty="0">
                <a:solidFill>
                  <a:srgbClr val="333333"/>
                </a:solidFill>
                <a:latin typeface="Georgia"/>
                <a:cs typeface="Georgia"/>
              </a:rPr>
              <a:t> </a:t>
            </a:r>
            <a:r>
              <a:rPr sz="1450" spc="-5" dirty="0">
                <a:solidFill>
                  <a:srgbClr val="333333"/>
                </a:solidFill>
                <a:latin typeface="Georgia"/>
                <a:cs typeface="Georgia"/>
              </a:rPr>
              <a:t>ecc.</a:t>
            </a:r>
            <a:r>
              <a:rPr sz="1450" spc="195" dirty="0">
                <a:solidFill>
                  <a:srgbClr val="333333"/>
                </a:solidFill>
                <a:latin typeface="Georgia"/>
                <a:cs typeface="Georgia"/>
              </a:rPr>
              <a:t> </a:t>
            </a:r>
            <a:r>
              <a:rPr sz="1450" spc="-5" dirty="0">
                <a:solidFill>
                  <a:srgbClr val="333333"/>
                </a:solidFill>
                <a:latin typeface="Georgia"/>
                <a:cs typeface="Georgia"/>
              </a:rPr>
              <a:t>Sarà</a:t>
            </a:r>
            <a:r>
              <a:rPr sz="1450" spc="185" dirty="0">
                <a:solidFill>
                  <a:srgbClr val="333333"/>
                </a:solidFill>
                <a:latin typeface="Georgia"/>
                <a:cs typeface="Georgia"/>
              </a:rPr>
              <a:t> </a:t>
            </a:r>
            <a:r>
              <a:rPr sz="1450" spc="-5" dirty="0">
                <a:solidFill>
                  <a:srgbClr val="333333"/>
                </a:solidFill>
                <a:latin typeface="Georgia"/>
                <a:cs typeface="Georgia"/>
              </a:rPr>
              <a:t>diffuso</a:t>
            </a:r>
            <a:r>
              <a:rPr sz="1450" spc="180" dirty="0">
                <a:solidFill>
                  <a:srgbClr val="333333"/>
                </a:solidFill>
                <a:latin typeface="Georgia"/>
                <a:cs typeface="Georgia"/>
              </a:rPr>
              <a:t> </a:t>
            </a:r>
            <a:r>
              <a:rPr sz="1450" spc="-5" dirty="0">
                <a:solidFill>
                  <a:srgbClr val="333333"/>
                </a:solidFill>
                <a:latin typeface="Georgia"/>
                <a:cs typeface="Georgia"/>
              </a:rPr>
              <a:t>in</a:t>
            </a:r>
            <a:r>
              <a:rPr sz="1450" spc="180" dirty="0">
                <a:solidFill>
                  <a:srgbClr val="333333"/>
                </a:solidFill>
                <a:latin typeface="Georgia"/>
                <a:cs typeface="Georgia"/>
              </a:rPr>
              <a:t> </a:t>
            </a:r>
            <a:r>
              <a:rPr sz="1450" spc="-5" dirty="0">
                <a:solidFill>
                  <a:srgbClr val="333333"/>
                </a:solidFill>
                <a:latin typeface="Georgia"/>
                <a:cs typeface="Georgia"/>
              </a:rPr>
              <a:t>quanto</a:t>
            </a:r>
            <a:endParaRPr sz="1450">
              <a:latin typeface="Georgia"/>
              <a:cs typeface="Georgia"/>
            </a:endParaRPr>
          </a:p>
        </p:txBody>
      </p:sp>
      <p:sp>
        <p:nvSpPr>
          <p:cNvPr id="7" name="object 7"/>
          <p:cNvSpPr/>
          <p:nvPr/>
        </p:nvSpPr>
        <p:spPr>
          <a:xfrm>
            <a:off x="2211704" y="2119883"/>
            <a:ext cx="3038474" cy="65671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900683" y="4283963"/>
            <a:ext cx="4872100" cy="332333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8984"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888288" y="426211"/>
            <a:ext cx="5696585" cy="944372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83050">
              <a:lnSpc>
                <a:spcPts val="1839"/>
              </a:lnSpc>
            </a:pPr>
            <a:r>
              <a:rPr sz="1600" b="1" spc="-5" dirty="0">
                <a:latin typeface="Arial"/>
                <a:cs typeface="Arial"/>
              </a:rPr>
              <a:t>Cilentonotizie.it  20 febbraio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 </a:t>
            </a:r>
            <a:r>
              <a:rPr sz="1400" b="1" dirty="0">
                <a:latin typeface="Arial"/>
                <a:cs typeface="Arial"/>
              </a:rPr>
              <a:t>3</a:t>
            </a:r>
            <a:endParaRPr sz="1400">
              <a:latin typeface="Arial"/>
              <a:cs typeface="Arial"/>
            </a:endParaRPr>
          </a:p>
          <a:p>
            <a:pPr>
              <a:lnSpc>
                <a:spcPct val="100000"/>
              </a:lnSpc>
            </a:pPr>
            <a:endParaRPr sz="1500">
              <a:latin typeface="Times New Roman"/>
              <a:cs typeface="Times New Roman"/>
            </a:endParaRPr>
          </a:p>
          <a:p>
            <a:pPr marL="12700" marR="5080" algn="just">
              <a:lnSpc>
                <a:spcPct val="94700"/>
              </a:lnSpc>
              <a:spcBef>
                <a:spcPts val="960"/>
              </a:spcBef>
            </a:pPr>
            <a:r>
              <a:rPr sz="1450" spc="-5" dirty="0">
                <a:solidFill>
                  <a:srgbClr val="333333"/>
                </a:solidFill>
                <a:latin typeface="Georgia"/>
                <a:cs typeface="Georgia"/>
              </a:rPr>
              <a:t>presente sul territorio nazionale, </a:t>
            </a:r>
            <a:r>
              <a:rPr sz="1450" dirty="0">
                <a:solidFill>
                  <a:srgbClr val="333333"/>
                </a:solidFill>
                <a:latin typeface="Georgia"/>
                <a:cs typeface="Georgia"/>
              </a:rPr>
              <a:t>ovunque </a:t>
            </a:r>
            <a:r>
              <a:rPr sz="1450" spc="-5" dirty="0">
                <a:solidFill>
                  <a:srgbClr val="333333"/>
                </a:solidFill>
                <a:latin typeface="Georgia"/>
                <a:cs typeface="Georgia"/>
              </a:rPr>
              <a:t>una banca aderirà. Sarà  pervasivo perché coinvolgerà tutte </a:t>
            </a:r>
            <a:r>
              <a:rPr sz="1450" dirty="0">
                <a:solidFill>
                  <a:srgbClr val="333333"/>
                </a:solidFill>
                <a:latin typeface="Georgia"/>
                <a:cs typeface="Georgia"/>
              </a:rPr>
              <a:t>le </a:t>
            </a:r>
            <a:r>
              <a:rPr sz="1450" spc="-5" dirty="0">
                <a:solidFill>
                  <a:srgbClr val="333333"/>
                </a:solidFill>
                <a:latin typeface="Georgia"/>
                <a:cs typeface="Georgia"/>
              </a:rPr>
              <a:t>persone </a:t>
            </a:r>
            <a:r>
              <a:rPr sz="1450" dirty="0">
                <a:solidFill>
                  <a:srgbClr val="333333"/>
                </a:solidFill>
                <a:latin typeface="Georgia"/>
                <a:cs typeface="Georgia"/>
              </a:rPr>
              <a:t>che </a:t>
            </a:r>
            <a:r>
              <a:rPr sz="1450" spc="-5" dirty="0">
                <a:solidFill>
                  <a:srgbClr val="333333"/>
                </a:solidFill>
                <a:latin typeface="Georgia"/>
                <a:cs typeface="Georgia"/>
              </a:rPr>
              <a:t>ruotano intorno </a:t>
            </a:r>
            <a:r>
              <a:rPr sz="1450" spc="5" dirty="0">
                <a:solidFill>
                  <a:srgbClr val="333333"/>
                </a:solidFill>
                <a:latin typeface="Georgia"/>
                <a:cs typeface="Georgia"/>
              </a:rPr>
              <a:t>ai  </a:t>
            </a:r>
            <a:r>
              <a:rPr sz="1450" spc="-5" dirty="0">
                <a:solidFill>
                  <a:srgbClr val="333333"/>
                </a:solidFill>
                <a:latin typeface="Georgia"/>
                <a:cs typeface="Georgia"/>
              </a:rPr>
              <a:t>bambini </a:t>
            </a:r>
            <a:r>
              <a:rPr sz="1450" dirty="0">
                <a:solidFill>
                  <a:srgbClr val="333333"/>
                </a:solidFill>
                <a:latin typeface="Georgia"/>
                <a:cs typeface="Georgia"/>
              </a:rPr>
              <a:t>e ai </a:t>
            </a:r>
            <a:r>
              <a:rPr sz="1450" spc="-5" dirty="0">
                <a:solidFill>
                  <a:srgbClr val="333333"/>
                </a:solidFill>
                <a:latin typeface="Georgia"/>
                <a:cs typeface="Georgia"/>
              </a:rPr>
              <a:t>pre-adolescenti: famiglie, operatori culturali, </a:t>
            </a:r>
            <a:r>
              <a:rPr sz="1450" spc="-10" dirty="0">
                <a:solidFill>
                  <a:srgbClr val="333333"/>
                </a:solidFill>
                <a:latin typeface="Georgia"/>
                <a:cs typeface="Georgia"/>
              </a:rPr>
              <a:t>insegnanti,  </a:t>
            </a:r>
            <a:r>
              <a:rPr sz="1450" spc="-5" dirty="0">
                <a:solidFill>
                  <a:srgbClr val="333333"/>
                </a:solidFill>
                <a:latin typeface="Georgia"/>
                <a:cs typeface="Georgia"/>
              </a:rPr>
              <a:t>artisti </a:t>
            </a:r>
            <a:r>
              <a:rPr sz="1450" dirty="0">
                <a:solidFill>
                  <a:srgbClr val="333333"/>
                </a:solidFill>
                <a:latin typeface="Georgia"/>
                <a:cs typeface="Georgia"/>
              </a:rPr>
              <a:t>– </a:t>
            </a:r>
            <a:r>
              <a:rPr sz="1450" spc="-5" dirty="0">
                <a:solidFill>
                  <a:srgbClr val="333333"/>
                </a:solidFill>
                <a:latin typeface="Georgia"/>
                <a:cs typeface="Georgia"/>
              </a:rPr>
              <a:t>generando dunque </a:t>
            </a:r>
            <a:r>
              <a:rPr sz="1450" dirty="0">
                <a:solidFill>
                  <a:srgbClr val="333333"/>
                </a:solidFill>
                <a:latin typeface="Georgia"/>
                <a:cs typeface="Georgia"/>
              </a:rPr>
              <a:t>un </a:t>
            </a:r>
            <a:r>
              <a:rPr sz="1450" spc="-5" dirty="0">
                <a:solidFill>
                  <a:srgbClr val="333333"/>
                </a:solidFill>
                <a:latin typeface="Georgia"/>
                <a:cs typeface="Georgia"/>
              </a:rPr>
              <a:t>coinvolgimento capillare. </a:t>
            </a:r>
            <a:r>
              <a:rPr sz="1450" dirty="0">
                <a:solidFill>
                  <a:srgbClr val="333333"/>
                </a:solidFill>
                <a:latin typeface="Georgia"/>
                <a:cs typeface="Georgia"/>
              </a:rPr>
              <a:t>Le </a:t>
            </a:r>
            <a:r>
              <a:rPr sz="1450" spc="-5" dirty="0">
                <a:solidFill>
                  <a:srgbClr val="333333"/>
                </a:solidFill>
                <a:latin typeface="Georgia"/>
                <a:cs typeface="Georgia"/>
              </a:rPr>
              <a:t>azioni  dureranno una settimana </a:t>
            </a:r>
            <a:r>
              <a:rPr sz="1450" dirty="0">
                <a:solidFill>
                  <a:srgbClr val="333333"/>
                </a:solidFill>
                <a:latin typeface="Georgia"/>
                <a:cs typeface="Georgia"/>
              </a:rPr>
              <a:t>e </a:t>
            </a:r>
            <a:r>
              <a:rPr sz="1450" spc="-5" dirty="0">
                <a:solidFill>
                  <a:srgbClr val="333333"/>
                </a:solidFill>
                <a:latin typeface="Georgia"/>
                <a:cs typeface="Georgia"/>
              </a:rPr>
              <a:t>riguarderanno laboratori </a:t>
            </a:r>
            <a:r>
              <a:rPr sz="1450" dirty="0">
                <a:solidFill>
                  <a:srgbClr val="333333"/>
                </a:solidFill>
                <a:latin typeface="Georgia"/>
                <a:cs typeface="Georgia"/>
              </a:rPr>
              <a:t>e </a:t>
            </a:r>
            <a:r>
              <a:rPr sz="1450" spc="-5" dirty="0">
                <a:solidFill>
                  <a:srgbClr val="333333"/>
                </a:solidFill>
                <a:latin typeface="Georgia"/>
                <a:cs typeface="Georgia"/>
              </a:rPr>
              <a:t>altre attività  (concerti, visite </a:t>
            </a:r>
            <a:r>
              <a:rPr sz="1450" dirty="0">
                <a:solidFill>
                  <a:srgbClr val="333333"/>
                </a:solidFill>
                <a:latin typeface="Georgia"/>
                <a:cs typeface="Georgia"/>
              </a:rPr>
              <a:t>a </a:t>
            </a:r>
            <a:r>
              <a:rPr sz="1450" spc="-5" dirty="0">
                <a:solidFill>
                  <a:srgbClr val="333333"/>
                </a:solidFill>
                <a:latin typeface="Georgia"/>
                <a:cs typeface="Georgia"/>
              </a:rPr>
              <a:t>musei, </a:t>
            </a:r>
            <a:r>
              <a:rPr sz="1450" spc="-10" dirty="0">
                <a:solidFill>
                  <a:srgbClr val="333333"/>
                </a:solidFill>
                <a:latin typeface="Georgia"/>
                <a:cs typeface="Georgia"/>
              </a:rPr>
              <a:t>riflessioni, </a:t>
            </a:r>
            <a:r>
              <a:rPr sz="1450" spc="-5" dirty="0">
                <a:solidFill>
                  <a:srgbClr val="333333"/>
                </a:solidFill>
                <a:latin typeface="Georgia"/>
                <a:cs typeface="Georgia"/>
              </a:rPr>
              <a:t>ecc.) in base </a:t>
            </a:r>
            <a:r>
              <a:rPr sz="1450" dirty="0">
                <a:solidFill>
                  <a:srgbClr val="333333"/>
                </a:solidFill>
                <a:latin typeface="Georgia"/>
                <a:cs typeface="Georgia"/>
              </a:rPr>
              <a:t>a un </a:t>
            </a:r>
            <a:r>
              <a:rPr sz="1450" spc="-5" dirty="0">
                <a:solidFill>
                  <a:srgbClr val="333333"/>
                </a:solidFill>
                <a:latin typeface="Georgia"/>
                <a:cs typeface="Georgia"/>
              </a:rPr>
              <a:t>tema generale,  scelto ogni anno, che ogni banca (in collaborazione con scuole,  associazioni </a:t>
            </a:r>
            <a:r>
              <a:rPr sz="1450" dirty="0">
                <a:solidFill>
                  <a:srgbClr val="333333"/>
                </a:solidFill>
                <a:latin typeface="Georgia"/>
                <a:cs typeface="Georgia"/>
              </a:rPr>
              <a:t>e </a:t>
            </a:r>
            <a:r>
              <a:rPr sz="1450" spc="-5" dirty="0">
                <a:solidFill>
                  <a:srgbClr val="333333"/>
                </a:solidFill>
                <a:latin typeface="Georgia"/>
                <a:cs typeface="Georgia"/>
              </a:rPr>
              <a:t>strutture culturali) interpreterà </a:t>
            </a:r>
            <a:r>
              <a:rPr sz="1450" spc="-10" dirty="0">
                <a:solidFill>
                  <a:srgbClr val="333333"/>
                </a:solidFill>
                <a:latin typeface="Georgia"/>
                <a:cs typeface="Georgia"/>
              </a:rPr>
              <a:t>secondo </a:t>
            </a:r>
            <a:r>
              <a:rPr sz="1450" dirty="0">
                <a:solidFill>
                  <a:srgbClr val="333333"/>
                </a:solidFill>
                <a:latin typeface="Georgia"/>
                <a:cs typeface="Georgia"/>
              </a:rPr>
              <a:t>le </a:t>
            </a:r>
            <a:r>
              <a:rPr sz="1450" spc="-5" dirty="0">
                <a:solidFill>
                  <a:srgbClr val="333333"/>
                </a:solidFill>
                <a:latin typeface="Georgia"/>
                <a:cs typeface="Georgia"/>
              </a:rPr>
              <a:t>proprie  specificità </a:t>
            </a:r>
            <a:r>
              <a:rPr sz="1450" dirty="0">
                <a:solidFill>
                  <a:srgbClr val="333333"/>
                </a:solidFill>
                <a:latin typeface="Georgia"/>
                <a:cs typeface="Georgia"/>
              </a:rPr>
              <a:t>e quelle </a:t>
            </a:r>
            <a:r>
              <a:rPr sz="1450" spc="-10" dirty="0">
                <a:solidFill>
                  <a:srgbClr val="333333"/>
                </a:solidFill>
                <a:latin typeface="Georgia"/>
                <a:cs typeface="Georgia"/>
              </a:rPr>
              <a:t>del </a:t>
            </a:r>
            <a:r>
              <a:rPr sz="1450" spc="-5" dirty="0">
                <a:solidFill>
                  <a:srgbClr val="333333"/>
                </a:solidFill>
                <a:latin typeface="Georgia"/>
                <a:cs typeface="Georgia"/>
              </a:rPr>
              <a:t>territorio in cui opera. Una delle sue cifre  importanti sarà dunque </a:t>
            </a:r>
            <a:r>
              <a:rPr sz="1450" dirty="0">
                <a:solidFill>
                  <a:srgbClr val="333333"/>
                </a:solidFill>
                <a:latin typeface="Georgia"/>
                <a:cs typeface="Georgia"/>
              </a:rPr>
              <a:t>la </a:t>
            </a:r>
            <a:r>
              <a:rPr sz="1450" spc="-5" dirty="0">
                <a:solidFill>
                  <a:srgbClr val="333333"/>
                </a:solidFill>
                <a:latin typeface="Georgia"/>
                <a:cs typeface="Georgia"/>
              </a:rPr>
              <a:t>molteplicità delle esperienze </a:t>
            </a:r>
            <a:r>
              <a:rPr sz="1450" dirty="0">
                <a:solidFill>
                  <a:srgbClr val="333333"/>
                </a:solidFill>
                <a:latin typeface="Georgia"/>
                <a:cs typeface="Georgia"/>
              </a:rPr>
              <a:t>e </a:t>
            </a:r>
            <a:r>
              <a:rPr sz="1450" spc="10" dirty="0">
                <a:solidFill>
                  <a:srgbClr val="333333"/>
                </a:solidFill>
                <a:latin typeface="Georgia"/>
                <a:cs typeface="Georgia"/>
              </a:rPr>
              <a:t>degli  </a:t>
            </a:r>
            <a:r>
              <a:rPr sz="1450" dirty="0">
                <a:solidFill>
                  <a:srgbClr val="333333"/>
                </a:solidFill>
                <a:latin typeface="Georgia"/>
                <a:cs typeface="Georgia"/>
              </a:rPr>
              <a:t>approcci, </a:t>
            </a:r>
            <a:r>
              <a:rPr sz="1450" spc="-5" dirty="0">
                <a:solidFill>
                  <a:srgbClr val="333333"/>
                </a:solidFill>
                <a:latin typeface="Georgia"/>
                <a:cs typeface="Georgia"/>
              </a:rPr>
              <a:t>sempre </a:t>
            </a:r>
            <a:r>
              <a:rPr sz="1450" dirty="0">
                <a:solidFill>
                  <a:srgbClr val="333333"/>
                </a:solidFill>
                <a:latin typeface="Georgia"/>
                <a:cs typeface="Georgia"/>
              </a:rPr>
              <a:t>in </a:t>
            </a:r>
            <a:r>
              <a:rPr sz="1450" spc="-5" dirty="0">
                <a:solidFill>
                  <a:srgbClr val="333333"/>
                </a:solidFill>
                <a:latin typeface="Georgia"/>
                <a:cs typeface="Georgia"/>
              </a:rPr>
              <a:t>base </a:t>
            </a:r>
            <a:r>
              <a:rPr sz="1450" dirty="0">
                <a:solidFill>
                  <a:srgbClr val="333333"/>
                </a:solidFill>
                <a:latin typeface="Georgia"/>
                <a:cs typeface="Georgia"/>
              </a:rPr>
              <a:t>a quelle </a:t>
            </a:r>
            <a:r>
              <a:rPr sz="1450" spc="-5" dirty="0">
                <a:solidFill>
                  <a:srgbClr val="333333"/>
                </a:solidFill>
                <a:latin typeface="Georgia"/>
                <a:cs typeface="Georgia"/>
              </a:rPr>
              <a:t>“grammatiche della fantasia” che  occorrono per realizzare </a:t>
            </a:r>
            <a:r>
              <a:rPr sz="1450" spc="-10" dirty="0">
                <a:solidFill>
                  <a:srgbClr val="333333"/>
                </a:solidFill>
                <a:latin typeface="Georgia"/>
                <a:cs typeface="Georgia"/>
              </a:rPr>
              <a:t>esperienza </a:t>
            </a:r>
            <a:r>
              <a:rPr sz="1450" spc="-5" dirty="0">
                <a:solidFill>
                  <a:srgbClr val="333333"/>
                </a:solidFill>
                <a:latin typeface="Georgia"/>
                <a:cs typeface="Georgia"/>
              </a:rPr>
              <a:t>di vera </a:t>
            </a:r>
            <a:r>
              <a:rPr sz="1450" spc="-10" dirty="0">
                <a:solidFill>
                  <a:srgbClr val="333333"/>
                </a:solidFill>
                <a:latin typeface="Georgia"/>
                <a:cs typeface="Georgia"/>
              </a:rPr>
              <a:t>crescita. </a:t>
            </a:r>
            <a:r>
              <a:rPr sz="1450" spc="-5" dirty="0">
                <a:solidFill>
                  <a:srgbClr val="333333"/>
                </a:solidFill>
                <a:latin typeface="Georgia"/>
                <a:cs typeface="Georgia"/>
              </a:rPr>
              <a:t>Altra  caratteristica che il Festival </a:t>
            </a:r>
            <a:r>
              <a:rPr sz="1450" dirty="0">
                <a:solidFill>
                  <a:srgbClr val="333333"/>
                </a:solidFill>
                <a:latin typeface="Georgia"/>
                <a:cs typeface="Georgia"/>
              </a:rPr>
              <a:t>vuole </a:t>
            </a:r>
            <a:r>
              <a:rPr sz="1450" spc="-5" dirty="0">
                <a:solidFill>
                  <a:srgbClr val="333333"/>
                </a:solidFill>
                <a:latin typeface="Georgia"/>
                <a:cs typeface="Georgia"/>
              </a:rPr>
              <a:t>incoraggiare </a:t>
            </a:r>
            <a:r>
              <a:rPr sz="1450" dirty="0">
                <a:solidFill>
                  <a:srgbClr val="333333"/>
                </a:solidFill>
                <a:latin typeface="Georgia"/>
                <a:cs typeface="Georgia"/>
              </a:rPr>
              <a:t>è </a:t>
            </a:r>
            <a:r>
              <a:rPr sz="1450" spc="-5" dirty="0">
                <a:solidFill>
                  <a:srgbClr val="333333"/>
                </a:solidFill>
                <a:latin typeface="Georgia"/>
                <a:cs typeface="Georgia"/>
              </a:rPr>
              <a:t>il principio </a:t>
            </a:r>
            <a:r>
              <a:rPr sz="1450" dirty="0">
                <a:solidFill>
                  <a:srgbClr val="333333"/>
                </a:solidFill>
                <a:latin typeface="Georgia"/>
                <a:cs typeface="Georgia"/>
              </a:rPr>
              <a:t>di  </a:t>
            </a:r>
            <a:r>
              <a:rPr sz="1450" spc="-5" dirty="0">
                <a:solidFill>
                  <a:srgbClr val="333333"/>
                </a:solidFill>
                <a:latin typeface="Georgia"/>
                <a:cs typeface="Georgia"/>
              </a:rPr>
              <a:t>protagonismo collettivo, ovvero </a:t>
            </a:r>
            <a:r>
              <a:rPr sz="1450" dirty="0">
                <a:solidFill>
                  <a:srgbClr val="333333"/>
                </a:solidFill>
                <a:latin typeface="Georgia"/>
                <a:cs typeface="Georgia"/>
              </a:rPr>
              <a:t>la </a:t>
            </a:r>
            <a:r>
              <a:rPr sz="1450" spc="-5" dirty="0">
                <a:solidFill>
                  <a:srgbClr val="333333"/>
                </a:solidFill>
                <a:latin typeface="Georgia"/>
                <a:cs typeface="Georgia"/>
              </a:rPr>
              <a:t>capacità di lavorare insieme  sentendosi tutti partecipi, dove l’accento sarà posto più sul “processo”  che sul risultato </a:t>
            </a:r>
            <a:r>
              <a:rPr sz="1450" spc="-10" dirty="0">
                <a:solidFill>
                  <a:srgbClr val="333333"/>
                </a:solidFill>
                <a:latin typeface="Georgia"/>
                <a:cs typeface="Georgia"/>
              </a:rPr>
              <a:t>finale. </a:t>
            </a:r>
            <a:r>
              <a:rPr sz="1450" dirty="0">
                <a:solidFill>
                  <a:srgbClr val="333333"/>
                </a:solidFill>
                <a:latin typeface="Georgia"/>
                <a:cs typeface="Georgia"/>
              </a:rPr>
              <a:t>In </a:t>
            </a:r>
            <a:r>
              <a:rPr sz="1450" spc="-5" dirty="0">
                <a:solidFill>
                  <a:srgbClr val="333333"/>
                </a:solidFill>
                <a:latin typeface="Georgia"/>
                <a:cs typeface="Georgia"/>
              </a:rPr>
              <a:t>sostanza, si incoraggia </a:t>
            </a:r>
            <a:r>
              <a:rPr sz="1450" dirty="0">
                <a:solidFill>
                  <a:srgbClr val="333333"/>
                </a:solidFill>
                <a:latin typeface="Georgia"/>
                <a:cs typeface="Georgia"/>
              </a:rPr>
              <a:t>un </a:t>
            </a:r>
            <a:r>
              <a:rPr sz="1450" spc="-5" dirty="0">
                <a:solidFill>
                  <a:srgbClr val="333333"/>
                </a:solidFill>
                <a:latin typeface="Georgia"/>
                <a:cs typeface="Georgia"/>
              </a:rPr>
              <a:t>atteggiamento  “aperto”, senza troppi vincoli, </a:t>
            </a:r>
            <a:r>
              <a:rPr sz="1450" dirty="0">
                <a:solidFill>
                  <a:srgbClr val="333333"/>
                </a:solidFill>
                <a:latin typeface="Georgia"/>
                <a:cs typeface="Georgia"/>
              </a:rPr>
              <a:t>con </a:t>
            </a:r>
            <a:r>
              <a:rPr sz="1450" spc="-5" dirty="0">
                <a:solidFill>
                  <a:srgbClr val="333333"/>
                </a:solidFill>
                <a:latin typeface="Georgia"/>
                <a:cs typeface="Georgia"/>
              </a:rPr>
              <a:t>il </a:t>
            </a:r>
            <a:r>
              <a:rPr sz="1450" dirty="0">
                <a:solidFill>
                  <a:srgbClr val="333333"/>
                </a:solidFill>
                <a:latin typeface="Georgia"/>
                <a:cs typeface="Georgia"/>
              </a:rPr>
              <a:t>quale i </a:t>
            </a:r>
            <a:r>
              <a:rPr sz="1450" spc="-5" dirty="0">
                <a:solidFill>
                  <a:srgbClr val="333333"/>
                </a:solidFill>
                <a:latin typeface="Georgia"/>
                <a:cs typeface="Georgia"/>
              </a:rPr>
              <a:t>diversi </a:t>
            </a:r>
            <a:r>
              <a:rPr sz="1450" dirty="0">
                <a:solidFill>
                  <a:srgbClr val="333333"/>
                </a:solidFill>
                <a:latin typeface="Georgia"/>
                <a:cs typeface="Georgia"/>
              </a:rPr>
              <a:t>attori </a:t>
            </a:r>
            <a:r>
              <a:rPr sz="1450" spc="-10" dirty="0">
                <a:solidFill>
                  <a:srgbClr val="333333"/>
                </a:solidFill>
                <a:latin typeface="Georgia"/>
                <a:cs typeface="Georgia"/>
              </a:rPr>
              <a:t>del </a:t>
            </a:r>
            <a:r>
              <a:rPr sz="1450" spc="-5" dirty="0">
                <a:solidFill>
                  <a:srgbClr val="333333"/>
                </a:solidFill>
                <a:latin typeface="Georgia"/>
                <a:cs typeface="Georgia"/>
              </a:rPr>
              <a:t>Festival  potranno interpretare il tema </a:t>
            </a:r>
            <a:r>
              <a:rPr sz="1450" dirty="0">
                <a:solidFill>
                  <a:srgbClr val="333333"/>
                </a:solidFill>
                <a:latin typeface="Georgia"/>
                <a:cs typeface="Georgia"/>
              </a:rPr>
              <a:t>scelto </a:t>
            </a:r>
            <a:r>
              <a:rPr sz="1450" spc="-5" dirty="0">
                <a:solidFill>
                  <a:srgbClr val="333333"/>
                </a:solidFill>
                <a:latin typeface="Georgia"/>
                <a:cs typeface="Georgia"/>
              </a:rPr>
              <a:t>in un’ottica </a:t>
            </a:r>
            <a:r>
              <a:rPr sz="1450" dirty="0">
                <a:solidFill>
                  <a:srgbClr val="333333"/>
                </a:solidFill>
                <a:latin typeface="Georgia"/>
                <a:cs typeface="Georgia"/>
              </a:rPr>
              <a:t>di </a:t>
            </a:r>
            <a:r>
              <a:rPr sz="1450" spc="-5" dirty="0">
                <a:solidFill>
                  <a:srgbClr val="333333"/>
                </a:solidFill>
                <a:latin typeface="Georgia"/>
                <a:cs typeface="Georgia"/>
              </a:rPr>
              <a:t>ricerca, scambio </a:t>
            </a:r>
            <a:r>
              <a:rPr sz="1450" dirty="0">
                <a:solidFill>
                  <a:srgbClr val="333333"/>
                </a:solidFill>
                <a:latin typeface="Georgia"/>
                <a:cs typeface="Georgia"/>
              </a:rPr>
              <a:t>e  </a:t>
            </a:r>
            <a:r>
              <a:rPr sz="1450" spc="-5" dirty="0">
                <a:solidFill>
                  <a:srgbClr val="333333"/>
                </a:solidFill>
                <a:latin typeface="Georgia"/>
                <a:cs typeface="Georgia"/>
              </a:rPr>
              <a:t>condivisione, sino </a:t>
            </a:r>
            <a:r>
              <a:rPr sz="1450" dirty="0">
                <a:solidFill>
                  <a:srgbClr val="333333"/>
                </a:solidFill>
                <a:latin typeface="Georgia"/>
                <a:cs typeface="Georgia"/>
              </a:rPr>
              <a:t>a </a:t>
            </a:r>
            <a:r>
              <a:rPr sz="1450" spc="-5" dirty="0">
                <a:solidFill>
                  <a:srgbClr val="333333"/>
                </a:solidFill>
                <a:latin typeface="Georgia"/>
                <a:cs typeface="Georgia"/>
              </a:rPr>
              <a:t>superare </a:t>
            </a:r>
            <a:r>
              <a:rPr sz="1450" dirty="0">
                <a:solidFill>
                  <a:srgbClr val="333333"/>
                </a:solidFill>
                <a:latin typeface="Georgia"/>
                <a:cs typeface="Georgia"/>
              </a:rPr>
              <a:t>i </a:t>
            </a:r>
            <a:r>
              <a:rPr sz="1450" spc="-5" dirty="0">
                <a:solidFill>
                  <a:srgbClr val="333333"/>
                </a:solidFill>
                <a:latin typeface="Georgia"/>
                <a:cs typeface="Georgia"/>
              </a:rPr>
              <a:t>tradizionali confini </a:t>
            </a:r>
            <a:r>
              <a:rPr sz="1450" dirty="0">
                <a:solidFill>
                  <a:srgbClr val="333333"/>
                </a:solidFill>
                <a:latin typeface="Georgia"/>
                <a:cs typeface="Georgia"/>
              </a:rPr>
              <a:t>di </a:t>
            </a:r>
            <a:r>
              <a:rPr sz="1450" spc="-5" dirty="0">
                <a:solidFill>
                  <a:srgbClr val="333333"/>
                </a:solidFill>
                <a:latin typeface="Georgia"/>
                <a:cs typeface="Georgia"/>
              </a:rPr>
              <a:t>un Festival verso  una “Festa della cultura </a:t>
            </a:r>
            <a:r>
              <a:rPr sz="1450" dirty="0">
                <a:solidFill>
                  <a:srgbClr val="333333"/>
                </a:solidFill>
                <a:latin typeface="Georgia"/>
                <a:cs typeface="Georgia"/>
              </a:rPr>
              <a:t>e </a:t>
            </a:r>
            <a:r>
              <a:rPr sz="1450" spc="-10" dirty="0">
                <a:solidFill>
                  <a:srgbClr val="333333"/>
                </a:solidFill>
                <a:latin typeface="Georgia"/>
                <a:cs typeface="Georgia"/>
              </a:rPr>
              <a:t>della</a:t>
            </a:r>
            <a:r>
              <a:rPr sz="1450" spc="85" dirty="0">
                <a:solidFill>
                  <a:srgbClr val="333333"/>
                </a:solidFill>
                <a:latin typeface="Georgia"/>
                <a:cs typeface="Georgia"/>
              </a:rPr>
              <a:t> </a:t>
            </a:r>
            <a:r>
              <a:rPr sz="1450" spc="-5" dirty="0">
                <a:solidFill>
                  <a:srgbClr val="333333"/>
                </a:solidFill>
                <a:latin typeface="Georgia"/>
                <a:cs typeface="Georgia"/>
              </a:rPr>
              <a:t>creatività”.</a:t>
            </a:r>
            <a:endParaRPr sz="1450">
              <a:latin typeface="Georgia"/>
              <a:cs typeface="Georgia"/>
            </a:endParaRPr>
          </a:p>
          <a:p>
            <a:pPr>
              <a:lnSpc>
                <a:spcPct val="100000"/>
              </a:lnSpc>
              <a:spcBef>
                <a:spcPts val="30"/>
              </a:spcBef>
            </a:pPr>
            <a:endParaRPr sz="1450">
              <a:latin typeface="Times New Roman"/>
              <a:cs typeface="Times New Roman"/>
            </a:endParaRPr>
          </a:p>
          <a:p>
            <a:pPr marL="12700" marR="5080">
              <a:lnSpc>
                <a:spcPts val="1639"/>
              </a:lnSpc>
            </a:pPr>
            <a:r>
              <a:rPr sz="1450" b="1" dirty="0">
                <a:solidFill>
                  <a:srgbClr val="333333"/>
                </a:solidFill>
                <a:latin typeface="Georgia"/>
                <a:cs typeface="Georgia"/>
              </a:rPr>
              <a:t>IL </a:t>
            </a:r>
            <a:r>
              <a:rPr sz="1450" b="1" spc="-5" dirty="0">
                <a:solidFill>
                  <a:srgbClr val="333333"/>
                </a:solidFill>
                <a:latin typeface="Georgia"/>
                <a:cs typeface="Georgia"/>
              </a:rPr>
              <a:t>TEMA </a:t>
            </a:r>
            <a:r>
              <a:rPr sz="1450" b="1" dirty="0">
                <a:solidFill>
                  <a:srgbClr val="333333"/>
                </a:solidFill>
                <a:latin typeface="Georgia"/>
                <a:cs typeface="Georgia"/>
              </a:rPr>
              <a:t>2015 </a:t>
            </a:r>
            <a:r>
              <a:rPr sz="1450" b="1" spc="-5" dirty="0">
                <a:solidFill>
                  <a:srgbClr val="333333"/>
                </a:solidFill>
                <a:latin typeface="Georgia"/>
                <a:cs typeface="Georgia"/>
              </a:rPr>
              <a:t>L’ALFABETO </a:t>
            </a:r>
            <a:r>
              <a:rPr sz="1450" b="1" spc="-10" dirty="0">
                <a:solidFill>
                  <a:srgbClr val="333333"/>
                </a:solidFill>
                <a:latin typeface="Georgia"/>
                <a:cs typeface="Georgia"/>
              </a:rPr>
              <a:t>DEL </a:t>
            </a:r>
            <a:r>
              <a:rPr sz="1450" b="1" spc="-5" dirty="0">
                <a:solidFill>
                  <a:srgbClr val="333333"/>
                </a:solidFill>
                <a:latin typeface="Georgia"/>
                <a:cs typeface="Georgia"/>
              </a:rPr>
              <a:t>MONDO </a:t>
            </a:r>
            <a:r>
              <a:rPr sz="1450" b="1" dirty="0">
                <a:solidFill>
                  <a:srgbClr val="333333"/>
                </a:solidFill>
                <a:latin typeface="Georgia"/>
                <a:cs typeface="Georgia"/>
              </a:rPr>
              <a:t>– </a:t>
            </a:r>
            <a:r>
              <a:rPr sz="1450" b="1" spc="-5" dirty="0">
                <a:solidFill>
                  <a:srgbClr val="333333"/>
                </a:solidFill>
                <a:latin typeface="Georgia"/>
                <a:cs typeface="Georgia"/>
              </a:rPr>
              <a:t>LEGGIAMO </a:t>
            </a:r>
            <a:r>
              <a:rPr sz="1450" b="1" dirty="0">
                <a:solidFill>
                  <a:srgbClr val="333333"/>
                </a:solidFill>
                <a:latin typeface="Georgia"/>
                <a:cs typeface="Georgia"/>
              </a:rPr>
              <a:t>I  </a:t>
            </a:r>
            <a:r>
              <a:rPr sz="1450" b="1" spc="-5" dirty="0">
                <a:solidFill>
                  <a:srgbClr val="333333"/>
                </a:solidFill>
                <a:latin typeface="Georgia"/>
                <a:cs typeface="Georgia"/>
              </a:rPr>
              <a:t>SEGNI  INTORNO  </a:t>
            </a:r>
            <a:r>
              <a:rPr sz="1450" b="1" dirty="0">
                <a:solidFill>
                  <a:srgbClr val="333333"/>
                </a:solidFill>
                <a:latin typeface="Georgia"/>
                <a:cs typeface="Georgia"/>
              </a:rPr>
              <a:t>A NOI E </a:t>
            </a:r>
            <a:r>
              <a:rPr sz="1450" b="1" spc="-5" dirty="0">
                <a:solidFill>
                  <a:srgbClr val="333333"/>
                </a:solidFill>
                <a:latin typeface="Georgia"/>
                <a:cs typeface="Georgia"/>
              </a:rPr>
              <a:t>RACCONTIAMO </a:t>
            </a:r>
            <a:r>
              <a:rPr sz="1450" spc="-10" dirty="0">
                <a:solidFill>
                  <a:srgbClr val="333333"/>
                </a:solidFill>
                <a:latin typeface="Georgia"/>
                <a:cs typeface="Georgia"/>
              </a:rPr>
              <a:t>Con  </a:t>
            </a:r>
            <a:r>
              <a:rPr sz="1450" dirty="0">
                <a:solidFill>
                  <a:srgbClr val="333333"/>
                </a:solidFill>
                <a:latin typeface="Georgia"/>
                <a:cs typeface="Georgia"/>
              </a:rPr>
              <a:t>le  </a:t>
            </a:r>
            <a:r>
              <a:rPr sz="1450" spc="-5" dirty="0">
                <a:solidFill>
                  <a:srgbClr val="333333"/>
                </a:solidFill>
                <a:latin typeface="Georgia"/>
                <a:cs typeface="Georgia"/>
              </a:rPr>
              <a:t>storie  </a:t>
            </a:r>
            <a:r>
              <a:rPr sz="1450" dirty="0">
                <a:solidFill>
                  <a:srgbClr val="333333"/>
                </a:solidFill>
                <a:latin typeface="Georgia"/>
                <a:cs typeface="Georgia"/>
              </a:rPr>
              <a:t>e  </a:t>
            </a:r>
            <a:r>
              <a:rPr sz="1450" spc="140" dirty="0">
                <a:solidFill>
                  <a:srgbClr val="333333"/>
                </a:solidFill>
                <a:latin typeface="Georgia"/>
                <a:cs typeface="Georgia"/>
              </a:rPr>
              <a:t> </a:t>
            </a:r>
            <a:r>
              <a:rPr sz="1450" dirty="0">
                <a:solidFill>
                  <a:srgbClr val="333333"/>
                </a:solidFill>
                <a:latin typeface="Georgia"/>
                <a:cs typeface="Georgia"/>
              </a:rPr>
              <a:t>i</a:t>
            </a:r>
            <a:endParaRPr sz="1450">
              <a:latin typeface="Georgia"/>
              <a:cs typeface="Georgia"/>
            </a:endParaRPr>
          </a:p>
          <a:p>
            <a:pPr marL="12700">
              <a:lnSpc>
                <a:spcPts val="1570"/>
              </a:lnSpc>
            </a:pPr>
            <a:r>
              <a:rPr sz="1450" spc="-5" dirty="0">
                <a:solidFill>
                  <a:srgbClr val="333333"/>
                </a:solidFill>
                <a:latin typeface="Georgia"/>
                <a:cs typeface="Georgia"/>
              </a:rPr>
              <a:t>procedimenti fantastici per produrle noi aiutiamo </a:t>
            </a:r>
            <a:r>
              <a:rPr sz="1450" dirty="0">
                <a:solidFill>
                  <a:srgbClr val="333333"/>
                </a:solidFill>
                <a:latin typeface="Georgia"/>
                <a:cs typeface="Georgia"/>
              </a:rPr>
              <a:t>i </a:t>
            </a:r>
            <a:r>
              <a:rPr sz="1450" spc="-5" dirty="0">
                <a:solidFill>
                  <a:srgbClr val="333333"/>
                </a:solidFill>
                <a:latin typeface="Georgia"/>
                <a:cs typeface="Georgia"/>
              </a:rPr>
              <a:t>bambini </a:t>
            </a:r>
            <a:r>
              <a:rPr sz="1450" dirty="0">
                <a:solidFill>
                  <a:srgbClr val="333333"/>
                </a:solidFill>
                <a:latin typeface="Georgia"/>
                <a:cs typeface="Georgia"/>
              </a:rPr>
              <a:t>a</a:t>
            </a:r>
            <a:r>
              <a:rPr sz="1450" spc="325" dirty="0">
                <a:solidFill>
                  <a:srgbClr val="333333"/>
                </a:solidFill>
                <a:latin typeface="Georgia"/>
                <a:cs typeface="Georgia"/>
              </a:rPr>
              <a:t> </a:t>
            </a:r>
            <a:r>
              <a:rPr sz="1450" spc="-5" dirty="0">
                <a:solidFill>
                  <a:srgbClr val="333333"/>
                </a:solidFill>
                <a:latin typeface="Georgia"/>
                <a:cs typeface="Georgia"/>
              </a:rPr>
              <a:t>entrare</a:t>
            </a:r>
            <a:endParaRPr sz="1450">
              <a:latin typeface="Georgia"/>
              <a:cs typeface="Georgia"/>
            </a:endParaRPr>
          </a:p>
          <a:p>
            <a:pPr marL="12700" marR="5715" algn="just">
              <a:lnSpc>
                <a:spcPct val="94700"/>
              </a:lnSpc>
              <a:spcBef>
                <a:spcPts val="50"/>
              </a:spcBef>
            </a:pPr>
            <a:r>
              <a:rPr sz="1450" spc="-5" dirty="0">
                <a:solidFill>
                  <a:srgbClr val="333333"/>
                </a:solidFill>
                <a:latin typeface="Georgia"/>
                <a:cs typeface="Georgia"/>
              </a:rPr>
              <a:t>nella realtà dalla finestra anziché dalla porta. Gianni </a:t>
            </a:r>
            <a:r>
              <a:rPr sz="1450" dirty="0">
                <a:solidFill>
                  <a:srgbClr val="333333"/>
                </a:solidFill>
                <a:latin typeface="Georgia"/>
                <a:cs typeface="Georgia"/>
              </a:rPr>
              <a:t>Rodari  </a:t>
            </a:r>
            <a:r>
              <a:rPr sz="1450" spc="-5" dirty="0">
                <a:solidFill>
                  <a:srgbClr val="333333"/>
                </a:solidFill>
                <a:latin typeface="Georgia"/>
                <a:cs typeface="Georgia"/>
              </a:rPr>
              <a:t>Raccontare </a:t>
            </a:r>
            <a:r>
              <a:rPr sz="1450" dirty="0">
                <a:solidFill>
                  <a:srgbClr val="333333"/>
                </a:solidFill>
                <a:latin typeface="Georgia"/>
                <a:cs typeface="Georgia"/>
              </a:rPr>
              <a:t>e </a:t>
            </a:r>
            <a:r>
              <a:rPr sz="1450" spc="-5" dirty="0">
                <a:solidFill>
                  <a:srgbClr val="333333"/>
                </a:solidFill>
                <a:latin typeface="Georgia"/>
                <a:cs typeface="Georgia"/>
              </a:rPr>
              <a:t>raccontarsi </a:t>
            </a:r>
            <a:r>
              <a:rPr sz="1450" dirty="0">
                <a:solidFill>
                  <a:srgbClr val="333333"/>
                </a:solidFill>
                <a:latin typeface="Georgia"/>
                <a:cs typeface="Georgia"/>
              </a:rPr>
              <a:t>è </a:t>
            </a:r>
            <a:r>
              <a:rPr sz="1450" spc="-5" dirty="0">
                <a:solidFill>
                  <a:srgbClr val="333333"/>
                </a:solidFill>
                <a:latin typeface="Georgia"/>
                <a:cs typeface="Georgia"/>
              </a:rPr>
              <a:t>un’attività che coinvolge sempre più </a:t>
            </a:r>
            <a:r>
              <a:rPr sz="1450" dirty="0">
                <a:solidFill>
                  <a:srgbClr val="333333"/>
                </a:solidFill>
                <a:latin typeface="Georgia"/>
                <a:cs typeface="Georgia"/>
              </a:rPr>
              <a:t>gli  </a:t>
            </a:r>
            <a:r>
              <a:rPr sz="1450" spc="-5" dirty="0">
                <a:solidFill>
                  <a:srgbClr val="333333"/>
                </a:solidFill>
                <a:latin typeface="Georgia"/>
                <a:cs typeface="Georgia"/>
              </a:rPr>
              <a:t>esseri umani, anche </a:t>
            </a:r>
            <a:r>
              <a:rPr sz="1450" dirty="0">
                <a:solidFill>
                  <a:srgbClr val="333333"/>
                </a:solidFill>
                <a:latin typeface="Georgia"/>
                <a:cs typeface="Georgia"/>
              </a:rPr>
              <a:t>grazie </a:t>
            </a:r>
            <a:r>
              <a:rPr sz="1450" spc="-5" dirty="0">
                <a:solidFill>
                  <a:srgbClr val="333333"/>
                </a:solidFill>
                <a:latin typeface="Georgia"/>
                <a:cs typeface="Georgia"/>
              </a:rPr>
              <a:t>alle nuove tecnologie. Ma come </a:t>
            </a:r>
            <a:r>
              <a:rPr sz="1450" dirty="0">
                <a:solidFill>
                  <a:srgbClr val="333333"/>
                </a:solidFill>
                <a:latin typeface="Georgia"/>
                <a:cs typeface="Georgia"/>
              </a:rPr>
              <a:t>lo </a:t>
            </a:r>
            <a:r>
              <a:rPr sz="1450" spc="-5" dirty="0">
                <a:solidFill>
                  <a:srgbClr val="333333"/>
                </a:solidFill>
                <a:latin typeface="Georgia"/>
                <a:cs typeface="Georgia"/>
              </a:rPr>
              <a:t>si può in  modo consapevole, pur rispettando </a:t>
            </a:r>
            <a:r>
              <a:rPr sz="1450" dirty="0">
                <a:solidFill>
                  <a:srgbClr val="333333"/>
                </a:solidFill>
                <a:latin typeface="Georgia"/>
                <a:cs typeface="Georgia"/>
              </a:rPr>
              <a:t>la </a:t>
            </a:r>
            <a:r>
              <a:rPr sz="1450" spc="-5" dirty="0">
                <a:solidFill>
                  <a:srgbClr val="333333"/>
                </a:solidFill>
                <a:latin typeface="Georgia"/>
                <a:cs typeface="Georgia"/>
              </a:rPr>
              <a:t>massima libertà creativa </a:t>
            </a:r>
            <a:r>
              <a:rPr sz="1450" spc="-10" dirty="0">
                <a:solidFill>
                  <a:srgbClr val="333333"/>
                </a:solidFill>
                <a:latin typeface="Georgia"/>
                <a:cs typeface="Georgia"/>
              </a:rPr>
              <a:t>dei  </a:t>
            </a:r>
            <a:r>
              <a:rPr sz="1450" spc="-5" dirty="0">
                <a:solidFill>
                  <a:srgbClr val="333333"/>
                </a:solidFill>
                <a:latin typeface="Georgia"/>
                <a:cs typeface="Georgia"/>
              </a:rPr>
              <a:t>bambini </a:t>
            </a:r>
            <a:r>
              <a:rPr sz="1450" dirty="0">
                <a:solidFill>
                  <a:srgbClr val="333333"/>
                </a:solidFill>
                <a:latin typeface="Georgia"/>
                <a:cs typeface="Georgia"/>
              </a:rPr>
              <a:t>e </a:t>
            </a:r>
            <a:r>
              <a:rPr sz="1450" spc="-10" dirty="0">
                <a:solidFill>
                  <a:srgbClr val="333333"/>
                </a:solidFill>
                <a:latin typeface="Georgia"/>
                <a:cs typeface="Georgia"/>
              </a:rPr>
              <a:t>dei </a:t>
            </a:r>
            <a:r>
              <a:rPr sz="1450" spc="-5" dirty="0">
                <a:solidFill>
                  <a:srgbClr val="333333"/>
                </a:solidFill>
                <a:latin typeface="Georgia"/>
                <a:cs typeface="Georgia"/>
              </a:rPr>
              <a:t>ragazzi? Come nasce </a:t>
            </a:r>
            <a:r>
              <a:rPr sz="1450" dirty="0">
                <a:solidFill>
                  <a:srgbClr val="333333"/>
                </a:solidFill>
                <a:latin typeface="Georgia"/>
                <a:cs typeface="Georgia"/>
              </a:rPr>
              <a:t>un </a:t>
            </a:r>
            <a:r>
              <a:rPr sz="1450" spc="-5" dirty="0">
                <a:solidFill>
                  <a:srgbClr val="333333"/>
                </a:solidFill>
                <a:latin typeface="Georgia"/>
                <a:cs typeface="Georgia"/>
              </a:rPr>
              <a:t>racconto? Con quali linguaggi,  strumenti </a:t>
            </a:r>
            <a:r>
              <a:rPr sz="1450" dirty="0">
                <a:solidFill>
                  <a:srgbClr val="333333"/>
                </a:solidFill>
                <a:latin typeface="Georgia"/>
                <a:cs typeface="Georgia"/>
              </a:rPr>
              <a:t>e </a:t>
            </a:r>
            <a:r>
              <a:rPr sz="1450" spc="-5" dirty="0">
                <a:solidFill>
                  <a:srgbClr val="333333"/>
                </a:solidFill>
                <a:latin typeface="Georgia"/>
                <a:cs typeface="Georgia"/>
              </a:rPr>
              <a:t>tecniche? </a:t>
            </a:r>
            <a:r>
              <a:rPr sz="1450" dirty="0">
                <a:solidFill>
                  <a:srgbClr val="333333"/>
                </a:solidFill>
                <a:latin typeface="Georgia"/>
                <a:cs typeface="Georgia"/>
              </a:rPr>
              <a:t>Quali </a:t>
            </a:r>
            <a:r>
              <a:rPr sz="1450" spc="-10" dirty="0">
                <a:solidFill>
                  <a:srgbClr val="333333"/>
                </a:solidFill>
                <a:latin typeface="Georgia"/>
                <a:cs typeface="Georgia"/>
              </a:rPr>
              <a:t>sono </a:t>
            </a:r>
            <a:r>
              <a:rPr sz="1450" dirty="0">
                <a:solidFill>
                  <a:srgbClr val="333333"/>
                </a:solidFill>
                <a:latin typeface="Georgia"/>
                <a:cs typeface="Georgia"/>
              </a:rPr>
              <a:t>le </a:t>
            </a:r>
            <a:r>
              <a:rPr sz="1450" spc="-5" dirty="0">
                <a:solidFill>
                  <a:srgbClr val="333333"/>
                </a:solidFill>
                <a:latin typeface="Georgia"/>
                <a:cs typeface="Georgia"/>
              </a:rPr>
              <a:t>sue forme? Come si può crearne  uno, cento, mille tutti diversi? Consapevoli che </a:t>
            </a:r>
            <a:r>
              <a:rPr sz="1450" dirty="0">
                <a:solidFill>
                  <a:srgbClr val="333333"/>
                </a:solidFill>
                <a:latin typeface="Georgia"/>
                <a:cs typeface="Georgia"/>
              </a:rPr>
              <a:t>le </a:t>
            </a:r>
            <a:r>
              <a:rPr sz="1450" spc="-5" dirty="0">
                <a:solidFill>
                  <a:srgbClr val="333333"/>
                </a:solidFill>
                <a:latin typeface="Georgia"/>
                <a:cs typeface="Georgia"/>
              </a:rPr>
              <a:t>storie ci arrivano  sia dal passato </a:t>
            </a:r>
            <a:r>
              <a:rPr sz="1450" spc="-10" dirty="0">
                <a:solidFill>
                  <a:srgbClr val="333333"/>
                </a:solidFill>
                <a:latin typeface="Georgia"/>
                <a:cs typeface="Georgia"/>
              </a:rPr>
              <a:t>dei </a:t>
            </a:r>
            <a:r>
              <a:rPr sz="1450" spc="-5" dirty="0">
                <a:solidFill>
                  <a:srgbClr val="333333"/>
                </a:solidFill>
                <a:latin typeface="Georgia"/>
                <a:cs typeface="Georgia"/>
              </a:rPr>
              <a:t>nostri territori </a:t>
            </a:r>
            <a:r>
              <a:rPr sz="1450" spc="-10" dirty="0">
                <a:solidFill>
                  <a:srgbClr val="333333"/>
                </a:solidFill>
                <a:latin typeface="Georgia"/>
                <a:cs typeface="Georgia"/>
              </a:rPr>
              <a:t>che </a:t>
            </a:r>
            <a:r>
              <a:rPr sz="1450" spc="-5" dirty="0">
                <a:solidFill>
                  <a:srgbClr val="333333"/>
                </a:solidFill>
                <a:latin typeface="Georgia"/>
                <a:cs typeface="Georgia"/>
              </a:rPr>
              <a:t>dal futuro fantastico </a:t>
            </a:r>
            <a:r>
              <a:rPr sz="1450" spc="-10" dirty="0">
                <a:solidFill>
                  <a:srgbClr val="333333"/>
                </a:solidFill>
                <a:latin typeface="Georgia"/>
                <a:cs typeface="Georgia"/>
              </a:rPr>
              <a:t>dei </a:t>
            </a:r>
            <a:r>
              <a:rPr sz="1450" spc="-5" dirty="0">
                <a:solidFill>
                  <a:srgbClr val="333333"/>
                </a:solidFill>
                <a:latin typeface="Georgia"/>
                <a:cs typeface="Georgia"/>
              </a:rPr>
              <a:t>nostri  sogni, invitiamo </a:t>
            </a:r>
            <a:r>
              <a:rPr sz="1450" dirty="0">
                <a:solidFill>
                  <a:srgbClr val="333333"/>
                </a:solidFill>
                <a:latin typeface="Georgia"/>
                <a:cs typeface="Georgia"/>
              </a:rPr>
              <a:t>i </a:t>
            </a:r>
            <a:r>
              <a:rPr sz="1450" spc="-5" dirty="0">
                <a:solidFill>
                  <a:srgbClr val="333333"/>
                </a:solidFill>
                <a:latin typeface="Georgia"/>
                <a:cs typeface="Georgia"/>
              </a:rPr>
              <a:t>ragazzi </a:t>
            </a:r>
            <a:r>
              <a:rPr sz="1450" dirty="0">
                <a:solidFill>
                  <a:srgbClr val="333333"/>
                </a:solidFill>
                <a:latin typeface="Georgia"/>
                <a:cs typeface="Georgia"/>
              </a:rPr>
              <a:t>a </a:t>
            </a:r>
            <a:r>
              <a:rPr sz="1450" spc="-5" dirty="0">
                <a:solidFill>
                  <a:srgbClr val="333333"/>
                </a:solidFill>
                <a:latin typeface="Georgia"/>
                <a:cs typeface="Georgia"/>
              </a:rPr>
              <a:t>guardarsi bene intorno </a:t>
            </a:r>
            <a:r>
              <a:rPr sz="1450" dirty="0">
                <a:solidFill>
                  <a:srgbClr val="333333"/>
                </a:solidFill>
                <a:latin typeface="Georgia"/>
                <a:cs typeface="Georgia"/>
              </a:rPr>
              <a:t>e con </a:t>
            </a:r>
            <a:r>
              <a:rPr sz="1450" spc="-5" dirty="0">
                <a:solidFill>
                  <a:srgbClr val="333333"/>
                </a:solidFill>
                <a:latin typeface="Georgia"/>
                <a:cs typeface="Georgia"/>
              </a:rPr>
              <a:t>l’aiuto degli  operatori culturali </a:t>
            </a:r>
            <a:r>
              <a:rPr sz="1450" dirty="0">
                <a:solidFill>
                  <a:srgbClr val="333333"/>
                </a:solidFill>
                <a:latin typeface="Georgia"/>
                <a:cs typeface="Georgia"/>
              </a:rPr>
              <a:t>a </a:t>
            </a:r>
            <a:r>
              <a:rPr sz="1450" spc="-5" dirty="0">
                <a:solidFill>
                  <a:srgbClr val="333333"/>
                </a:solidFill>
                <a:latin typeface="Georgia"/>
                <a:cs typeface="Georgia"/>
              </a:rPr>
              <a:t>riscoprire quello che il “mondo” continuamente  ci </a:t>
            </a:r>
            <a:r>
              <a:rPr sz="1450" spc="-10" dirty="0">
                <a:solidFill>
                  <a:srgbClr val="333333"/>
                </a:solidFill>
                <a:latin typeface="Georgia"/>
                <a:cs typeface="Georgia"/>
              </a:rPr>
              <a:t>dice, </a:t>
            </a:r>
            <a:r>
              <a:rPr sz="1450" spc="-5" dirty="0">
                <a:solidFill>
                  <a:srgbClr val="333333"/>
                </a:solidFill>
                <a:latin typeface="Georgia"/>
                <a:cs typeface="Georgia"/>
              </a:rPr>
              <a:t>sperimentando contemporaneamente come </a:t>
            </a:r>
            <a:r>
              <a:rPr sz="1450" dirty="0">
                <a:solidFill>
                  <a:srgbClr val="333333"/>
                </a:solidFill>
                <a:latin typeface="Georgia"/>
                <a:cs typeface="Georgia"/>
              </a:rPr>
              <a:t>lo </a:t>
            </a:r>
            <a:r>
              <a:rPr sz="1450" spc="-5" dirty="0">
                <a:solidFill>
                  <a:srgbClr val="333333"/>
                </a:solidFill>
                <a:latin typeface="Georgia"/>
                <a:cs typeface="Georgia"/>
              </a:rPr>
              <a:t>strumento  della narrazione fantastica con </a:t>
            </a:r>
            <a:r>
              <a:rPr sz="1450" dirty="0">
                <a:solidFill>
                  <a:srgbClr val="333333"/>
                </a:solidFill>
                <a:latin typeface="Georgia"/>
                <a:cs typeface="Georgia"/>
              </a:rPr>
              <a:t>i </a:t>
            </a:r>
            <a:r>
              <a:rPr sz="1450" spc="-5" dirty="0">
                <a:solidFill>
                  <a:srgbClr val="333333"/>
                </a:solidFill>
                <a:latin typeface="Georgia"/>
                <a:cs typeface="Georgia"/>
              </a:rPr>
              <a:t>suoi procedimenti, </a:t>
            </a:r>
            <a:r>
              <a:rPr sz="1450" spc="5" dirty="0">
                <a:solidFill>
                  <a:srgbClr val="333333"/>
                </a:solidFill>
                <a:latin typeface="Georgia"/>
                <a:cs typeface="Georgia"/>
              </a:rPr>
              <a:t>ci </a:t>
            </a:r>
            <a:r>
              <a:rPr sz="1450" spc="-5" dirty="0">
                <a:solidFill>
                  <a:srgbClr val="333333"/>
                </a:solidFill>
                <a:latin typeface="Georgia"/>
                <a:cs typeface="Georgia"/>
              </a:rPr>
              <a:t>permette di  entrare   nella   realtà   con   </a:t>
            </a:r>
            <a:r>
              <a:rPr sz="1450" dirty="0">
                <a:solidFill>
                  <a:srgbClr val="333333"/>
                </a:solidFill>
                <a:latin typeface="Georgia"/>
                <a:cs typeface="Georgia"/>
              </a:rPr>
              <a:t>un   </a:t>
            </a:r>
            <a:r>
              <a:rPr sz="1450" spc="-5" dirty="0">
                <a:solidFill>
                  <a:srgbClr val="333333"/>
                </a:solidFill>
                <a:latin typeface="Georgia"/>
                <a:cs typeface="Georgia"/>
              </a:rPr>
              <a:t>percorso   più   emozionante   </a:t>
            </a:r>
            <a:r>
              <a:rPr sz="1450" dirty="0">
                <a:solidFill>
                  <a:srgbClr val="333333"/>
                </a:solidFill>
                <a:latin typeface="Georgia"/>
                <a:cs typeface="Georgia"/>
              </a:rPr>
              <a:t>e</a:t>
            </a:r>
            <a:r>
              <a:rPr sz="1450" spc="240" dirty="0">
                <a:solidFill>
                  <a:srgbClr val="333333"/>
                </a:solidFill>
                <a:latin typeface="Georgia"/>
                <a:cs typeface="Georgia"/>
              </a:rPr>
              <a:t> </a:t>
            </a:r>
            <a:r>
              <a:rPr sz="1450" spc="-5" dirty="0">
                <a:solidFill>
                  <a:srgbClr val="333333"/>
                </a:solidFill>
                <a:latin typeface="Georgia"/>
                <a:cs typeface="Georgia"/>
              </a:rPr>
              <a:t>meno</a:t>
            </a:r>
            <a:endParaRPr sz="1450">
              <a:latin typeface="Georgia"/>
              <a:cs typeface="Georgia"/>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8984"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28875" y="6542404"/>
            <a:ext cx="2752725" cy="3839209"/>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888288" y="426211"/>
            <a:ext cx="5697220" cy="588645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84320">
              <a:lnSpc>
                <a:spcPts val="1839"/>
              </a:lnSpc>
            </a:pPr>
            <a:r>
              <a:rPr sz="1600" b="1" spc="-5" dirty="0">
                <a:latin typeface="Arial"/>
                <a:cs typeface="Arial"/>
              </a:rPr>
              <a:t>Cilentonotizie.it  20 febbraio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 </a:t>
            </a:r>
            <a:r>
              <a:rPr sz="1400" b="1" dirty="0">
                <a:latin typeface="Arial"/>
                <a:cs typeface="Arial"/>
              </a:rPr>
              <a:t>3</a:t>
            </a:r>
            <a:endParaRPr sz="1400">
              <a:latin typeface="Arial"/>
              <a:cs typeface="Arial"/>
            </a:endParaRPr>
          </a:p>
          <a:p>
            <a:pPr>
              <a:lnSpc>
                <a:spcPct val="100000"/>
              </a:lnSpc>
            </a:pPr>
            <a:endParaRPr sz="1500">
              <a:latin typeface="Times New Roman"/>
              <a:cs typeface="Times New Roman"/>
            </a:endParaRPr>
          </a:p>
          <a:p>
            <a:pPr marL="12700" marR="5080" algn="just">
              <a:lnSpc>
                <a:spcPct val="94700"/>
              </a:lnSpc>
              <a:spcBef>
                <a:spcPts val="960"/>
              </a:spcBef>
            </a:pPr>
            <a:r>
              <a:rPr sz="1450" spc="-5" dirty="0">
                <a:solidFill>
                  <a:srgbClr val="333333"/>
                </a:solidFill>
                <a:latin typeface="Georgia"/>
                <a:cs typeface="Georgia"/>
              </a:rPr>
              <a:t>scontato, in cui il passare dalla finestra rappresenta il punto di </a:t>
            </a:r>
            <a:r>
              <a:rPr sz="1450" spc="5" dirty="0">
                <a:solidFill>
                  <a:srgbClr val="333333"/>
                </a:solidFill>
                <a:latin typeface="Georgia"/>
                <a:cs typeface="Georgia"/>
              </a:rPr>
              <a:t>vista  </a:t>
            </a:r>
            <a:r>
              <a:rPr sz="1450" spc="-5" dirty="0">
                <a:solidFill>
                  <a:srgbClr val="333333"/>
                </a:solidFill>
                <a:latin typeface="Georgia"/>
                <a:cs typeface="Georgia"/>
              </a:rPr>
              <a:t>diverso su </a:t>
            </a:r>
            <a:r>
              <a:rPr sz="1450" dirty="0">
                <a:solidFill>
                  <a:srgbClr val="333333"/>
                </a:solidFill>
                <a:latin typeface="Georgia"/>
                <a:cs typeface="Georgia"/>
              </a:rPr>
              <a:t>ciò </a:t>
            </a:r>
            <a:r>
              <a:rPr sz="1450" spc="-5" dirty="0">
                <a:solidFill>
                  <a:srgbClr val="333333"/>
                </a:solidFill>
                <a:latin typeface="Georgia"/>
                <a:cs typeface="Georgia"/>
              </a:rPr>
              <a:t>che ci circonda, uno sguardo di profilo, </a:t>
            </a:r>
            <a:r>
              <a:rPr sz="1450" dirty="0">
                <a:solidFill>
                  <a:srgbClr val="333333"/>
                </a:solidFill>
                <a:latin typeface="Georgia"/>
                <a:cs typeface="Georgia"/>
              </a:rPr>
              <a:t>la </a:t>
            </a:r>
            <a:r>
              <a:rPr sz="1450" spc="-5" dirty="0">
                <a:solidFill>
                  <a:srgbClr val="333333"/>
                </a:solidFill>
                <a:latin typeface="Georgia"/>
                <a:cs typeface="Georgia"/>
              </a:rPr>
              <a:t>rottura di  qualche stereotipo, il tutto senza tralasciare </a:t>
            </a:r>
            <a:r>
              <a:rPr sz="1450" dirty="0">
                <a:solidFill>
                  <a:srgbClr val="333333"/>
                </a:solidFill>
                <a:latin typeface="Georgia"/>
                <a:cs typeface="Georgia"/>
              </a:rPr>
              <a:t>le </a:t>
            </a:r>
            <a:r>
              <a:rPr sz="1450" spc="-5" dirty="0">
                <a:solidFill>
                  <a:srgbClr val="333333"/>
                </a:solidFill>
                <a:latin typeface="Georgia"/>
                <a:cs typeface="Georgia"/>
              </a:rPr>
              <a:t>regole, le peculiarità </a:t>
            </a:r>
            <a:r>
              <a:rPr sz="1450" dirty="0">
                <a:solidFill>
                  <a:srgbClr val="333333"/>
                </a:solidFill>
                <a:latin typeface="Georgia"/>
                <a:cs typeface="Georgia"/>
              </a:rPr>
              <a:t>e  le </a:t>
            </a:r>
            <a:r>
              <a:rPr sz="1450" spc="-5" dirty="0">
                <a:solidFill>
                  <a:srgbClr val="333333"/>
                </a:solidFill>
                <a:latin typeface="Georgia"/>
                <a:cs typeface="Georgia"/>
              </a:rPr>
              <a:t>diversità dei linguaggi </a:t>
            </a:r>
            <a:r>
              <a:rPr sz="1450" dirty="0">
                <a:solidFill>
                  <a:srgbClr val="333333"/>
                </a:solidFill>
                <a:latin typeface="Georgia"/>
                <a:cs typeface="Georgia"/>
              </a:rPr>
              <a:t>e </a:t>
            </a:r>
            <a:r>
              <a:rPr sz="1450" spc="-5" dirty="0">
                <a:solidFill>
                  <a:srgbClr val="333333"/>
                </a:solidFill>
                <a:latin typeface="Georgia"/>
                <a:cs typeface="Georgia"/>
              </a:rPr>
              <a:t>degli strumenti, elementi essenziali per  poter creare </a:t>
            </a:r>
            <a:r>
              <a:rPr sz="1450" spc="-10" dirty="0">
                <a:solidFill>
                  <a:srgbClr val="333333"/>
                </a:solidFill>
                <a:latin typeface="Georgia"/>
                <a:cs typeface="Georgia"/>
              </a:rPr>
              <a:t>qualcosa </a:t>
            </a:r>
            <a:r>
              <a:rPr sz="1450" spc="-5" dirty="0">
                <a:solidFill>
                  <a:srgbClr val="333333"/>
                </a:solidFill>
                <a:latin typeface="Georgia"/>
                <a:cs typeface="Georgia"/>
              </a:rPr>
              <a:t>di nuovo, di personale </a:t>
            </a:r>
            <a:r>
              <a:rPr sz="1450" dirty="0">
                <a:solidFill>
                  <a:srgbClr val="333333"/>
                </a:solidFill>
                <a:latin typeface="Georgia"/>
                <a:cs typeface="Georgia"/>
              </a:rPr>
              <a:t>e </a:t>
            </a:r>
            <a:r>
              <a:rPr sz="1450" spc="-5" dirty="0">
                <a:solidFill>
                  <a:srgbClr val="333333"/>
                </a:solidFill>
                <a:latin typeface="Georgia"/>
                <a:cs typeface="Georgia"/>
              </a:rPr>
              <a:t>di condivisibile. </a:t>
            </a:r>
            <a:r>
              <a:rPr sz="1450" dirty="0">
                <a:solidFill>
                  <a:srgbClr val="333333"/>
                </a:solidFill>
                <a:latin typeface="Georgia"/>
                <a:cs typeface="Georgia"/>
              </a:rPr>
              <a:t>In  </a:t>
            </a:r>
            <a:r>
              <a:rPr sz="1450" spc="-5" dirty="0">
                <a:solidFill>
                  <a:srgbClr val="333333"/>
                </a:solidFill>
                <a:latin typeface="Georgia"/>
                <a:cs typeface="Georgia"/>
              </a:rPr>
              <a:t>questo modo si attua </a:t>
            </a:r>
            <a:r>
              <a:rPr sz="1450" dirty="0">
                <a:solidFill>
                  <a:srgbClr val="333333"/>
                </a:solidFill>
                <a:latin typeface="Georgia"/>
                <a:cs typeface="Georgia"/>
              </a:rPr>
              <a:t>un </a:t>
            </a:r>
            <a:r>
              <a:rPr sz="1450" spc="-5" dirty="0">
                <a:solidFill>
                  <a:srgbClr val="333333"/>
                </a:solidFill>
                <a:latin typeface="Georgia"/>
                <a:cs typeface="Georgia"/>
              </a:rPr>
              <a:t>circolo virtuoso: </a:t>
            </a:r>
            <a:r>
              <a:rPr sz="1450" spc="-10" dirty="0">
                <a:solidFill>
                  <a:srgbClr val="333333"/>
                </a:solidFill>
                <a:latin typeface="Georgia"/>
                <a:cs typeface="Georgia"/>
              </a:rPr>
              <a:t>per bambini </a:t>
            </a:r>
            <a:r>
              <a:rPr sz="1450" dirty="0">
                <a:solidFill>
                  <a:srgbClr val="333333"/>
                </a:solidFill>
                <a:latin typeface="Georgia"/>
                <a:cs typeface="Georgia"/>
              </a:rPr>
              <a:t>e ragazzi  </a:t>
            </a:r>
            <a:r>
              <a:rPr sz="1450" spc="-5" dirty="0">
                <a:solidFill>
                  <a:srgbClr val="333333"/>
                </a:solidFill>
                <a:latin typeface="Georgia"/>
                <a:cs typeface="Georgia"/>
              </a:rPr>
              <a:t>l’apprendimento, </a:t>
            </a:r>
            <a:r>
              <a:rPr sz="1450" spc="5" dirty="0">
                <a:solidFill>
                  <a:srgbClr val="333333"/>
                </a:solidFill>
                <a:latin typeface="Georgia"/>
                <a:cs typeface="Georgia"/>
              </a:rPr>
              <a:t>la </a:t>
            </a:r>
            <a:r>
              <a:rPr sz="1450" spc="-5" dirty="0">
                <a:solidFill>
                  <a:srgbClr val="333333"/>
                </a:solidFill>
                <a:latin typeface="Georgia"/>
                <a:cs typeface="Georgia"/>
              </a:rPr>
              <a:t>ricezione </a:t>
            </a:r>
            <a:r>
              <a:rPr sz="1450" dirty="0">
                <a:solidFill>
                  <a:srgbClr val="333333"/>
                </a:solidFill>
                <a:latin typeface="Georgia"/>
                <a:cs typeface="Georgia"/>
              </a:rPr>
              <a:t>di </a:t>
            </a:r>
            <a:r>
              <a:rPr sz="1450" spc="-5" dirty="0">
                <a:solidFill>
                  <a:srgbClr val="333333"/>
                </a:solidFill>
                <a:latin typeface="Georgia"/>
                <a:cs typeface="Georgia"/>
              </a:rPr>
              <a:t>dati inattesi (la lettura di “testi” </a:t>
            </a:r>
            <a:r>
              <a:rPr sz="1450" spc="-10" dirty="0">
                <a:solidFill>
                  <a:srgbClr val="333333"/>
                </a:solidFill>
                <a:latin typeface="Georgia"/>
                <a:cs typeface="Georgia"/>
              </a:rPr>
              <a:t>non  </a:t>
            </a:r>
            <a:r>
              <a:rPr sz="1450" spc="-5" dirty="0">
                <a:solidFill>
                  <a:srgbClr val="333333"/>
                </a:solidFill>
                <a:latin typeface="Georgia"/>
                <a:cs typeface="Georgia"/>
              </a:rPr>
              <a:t>scritti) spalanca possibilità </a:t>
            </a:r>
            <a:r>
              <a:rPr sz="1450" dirty="0">
                <a:solidFill>
                  <a:srgbClr val="333333"/>
                </a:solidFill>
                <a:latin typeface="Georgia"/>
                <a:cs typeface="Georgia"/>
              </a:rPr>
              <a:t>di </a:t>
            </a:r>
            <a:r>
              <a:rPr sz="1450" spc="-5" dirty="0">
                <a:solidFill>
                  <a:srgbClr val="333333"/>
                </a:solidFill>
                <a:latin typeface="Georgia"/>
                <a:cs typeface="Georgia"/>
              </a:rPr>
              <a:t>narrazioni diverse, </a:t>
            </a:r>
            <a:r>
              <a:rPr sz="1450" dirty="0">
                <a:solidFill>
                  <a:srgbClr val="333333"/>
                </a:solidFill>
                <a:latin typeface="Georgia"/>
                <a:cs typeface="Georgia"/>
              </a:rPr>
              <a:t>atti </a:t>
            </a:r>
            <a:r>
              <a:rPr sz="1450" spc="-5" dirty="0">
                <a:solidFill>
                  <a:srgbClr val="333333"/>
                </a:solidFill>
                <a:latin typeface="Georgia"/>
                <a:cs typeface="Georgia"/>
              </a:rPr>
              <a:t>creativi </a:t>
            </a:r>
            <a:r>
              <a:rPr sz="1450" dirty="0">
                <a:solidFill>
                  <a:srgbClr val="333333"/>
                </a:solidFill>
                <a:latin typeface="Georgia"/>
                <a:cs typeface="Georgia"/>
              </a:rPr>
              <a:t>e </a:t>
            </a:r>
            <a:r>
              <a:rPr sz="1450" spc="-5" dirty="0">
                <a:solidFill>
                  <a:srgbClr val="333333"/>
                </a:solidFill>
                <a:latin typeface="Georgia"/>
                <a:cs typeface="Georgia"/>
              </a:rPr>
              <a:t>non  puramente comunicativi. </a:t>
            </a:r>
            <a:r>
              <a:rPr sz="1450" dirty="0">
                <a:solidFill>
                  <a:srgbClr val="333333"/>
                </a:solidFill>
                <a:latin typeface="Georgia"/>
                <a:cs typeface="Georgia"/>
              </a:rPr>
              <a:t>La </a:t>
            </a:r>
            <a:r>
              <a:rPr sz="1450" spc="-5" dirty="0">
                <a:solidFill>
                  <a:srgbClr val="333333"/>
                </a:solidFill>
                <a:latin typeface="Georgia"/>
                <a:cs typeface="Georgia"/>
              </a:rPr>
              <a:t>lettura della realtà si arricchisce </a:t>
            </a:r>
            <a:r>
              <a:rPr sz="1450" dirty="0">
                <a:solidFill>
                  <a:srgbClr val="333333"/>
                </a:solidFill>
                <a:latin typeface="Georgia"/>
                <a:cs typeface="Georgia"/>
              </a:rPr>
              <a:t>e al  </a:t>
            </a:r>
            <a:r>
              <a:rPr sz="1450" spc="-5" dirty="0">
                <a:solidFill>
                  <a:srgbClr val="333333"/>
                </a:solidFill>
                <a:latin typeface="Georgia"/>
                <a:cs typeface="Georgia"/>
              </a:rPr>
              <a:t>tempo stesso </a:t>
            </a:r>
            <a:r>
              <a:rPr sz="1450" dirty="0">
                <a:solidFill>
                  <a:srgbClr val="333333"/>
                </a:solidFill>
                <a:latin typeface="Georgia"/>
                <a:cs typeface="Georgia"/>
              </a:rPr>
              <a:t>la </a:t>
            </a:r>
            <a:r>
              <a:rPr sz="1450" spc="-5" dirty="0">
                <a:solidFill>
                  <a:srgbClr val="333333"/>
                </a:solidFill>
                <a:latin typeface="Georgia"/>
                <a:cs typeface="Georgia"/>
              </a:rPr>
              <a:t>realtà </a:t>
            </a:r>
            <a:r>
              <a:rPr sz="1450" spc="-10" dirty="0">
                <a:solidFill>
                  <a:srgbClr val="333333"/>
                </a:solidFill>
                <a:latin typeface="Georgia"/>
                <a:cs typeface="Georgia"/>
              </a:rPr>
              <a:t>viene </a:t>
            </a:r>
            <a:r>
              <a:rPr sz="1450" spc="-5" dirty="0">
                <a:solidFill>
                  <a:srgbClr val="333333"/>
                </a:solidFill>
                <a:latin typeface="Georgia"/>
                <a:cs typeface="Georgia"/>
              </a:rPr>
              <a:t>arricchita. Tutto questo insieme </a:t>
            </a:r>
            <a:r>
              <a:rPr sz="1450" dirty="0">
                <a:solidFill>
                  <a:srgbClr val="333333"/>
                </a:solidFill>
                <a:latin typeface="Georgia"/>
                <a:cs typeface="Georgia"/>
              </a:rPr>
              <a:t>alle  </a:t>
            </a:r>
            <a:r>
              <a:rPr sz="1450" spc="-5" dirty="0">
                <a:solidFill>
                  <a:srgbClr val="333333"/>
                </a:solidFill>
                <a:latin typeface="Georgia"/>
                <a:cs typeface="Georgia"/>
              </a:rPr>
              <a:t>banche italiane </a:t>
            </a:r>
            <a:r>
              <a:rPr sz="1450" dirty="0">
                <a:solidFill>
                  <a:srgbClr val="333333"/>
                </a:solidFill>
                <a:latin typeface="Georgia"/>
                <a:cs typeface="Georgia"/>
              </a:rPr>
              <a:t>che </a:t>
            </a:r>
            <a:r>
              <a:rPr sz="1450" spc="-5" dirty="0">
                <a:solidFill>
                  <a:srgbClr val="333333"/>
                </a:solidFill>
                <a:latin typeface="Georgia"/>
                <a:cs typeface="Georgia"/>
              </a:rPr>
              <a:t>da sempre attente </a:t>
            </a:r>
            <a:r>
              <a:rPr sz="1450" dirty="0">
                <a:solidFill>
                  <a:srgbClr val="333333"/>
                </a:solidFill>
                <a:latin typeface="Georgia"/>
                <a:cs typeface="Georgia"/>
              </a:rPr>
              <a:t>alla </a:t>
            </a:r>
            <a:r>
              <a:rPr sz="1450" spc="-5" dirty="0">
                <a:solidFill>
                  <a:srgbClr val="333333"/>
                </a:solidFill>
                <a:latin typeface="Georgia"/>
                <a:cs typeface="Georgia"/>
              </a:rPr>
              <a:t>memoria </a:t>
            </a:r>
            <a:r>
              <a:rPr sz="1450" spc="-10" dirty="0">
                <a:solidFill>
                  <a:srgbClr val="333333"/>
                </a:solidFill>
                <a:latin typeface="Georgia"/>
                <a:cs typeface="Georgia"/>
              </a:rPr>
              <a:t>dei </a:t>
            </a:r>
            <a:r>
              <a:rPr sz="1450" spc="-5" dirty="0">
                <a:solidFill>
                  <a:srgbClr val="333333"/>
                </a:solidFill>
                <a:latin typeface="Georgia"/>
                <a:cs typeface="Georgia"/>
              </a:rPr>
              <a:t>territori </a:t>
            </a:r>
            <a:r>
              <a:rPr sz="1450" dirty="0">
                <a:solidFill>
                  <a:srgbClr val="333333"/>
                </a:solidFill>
                <a:latin typeface="Georgia"/>
                <a:cs typeface="Georgia"/>
              </a:rPr>
              <a:t>e </a:t>
            </a:r>
            <a:r>
              <a:rPr sz="1450" spc="-5" dirty="0">
                <a:solidFill>
                  <a:srgbClr val="333333"/>
                </a:solidFill>
                <a:latin typeface="Georgia"/>
                <a:cs typeface="Georgia"/>
              </a:rPr>
              <a:t>alle  intuizioni innovative </a:t>
            </a:r>
            <a:r>
              <a:rPr sz="1450" dirty="0">
                <a:solidFill>
                  <a:srgbClr val="333333"/>
                </a:solidFill>
                <a:latin typeface="Georgia"/>
                <a:cs typeface="Georgia"/>
              </a:rPr>
              <a:t>che </a:t>
            </a:r>
            <a:r>
              <a:rPr sz="1450" spc="-5" dirty="0">
                <a:solidFill>
                  <a:srgbClr val="333333"/>
                </a:solidFill>
                <a:latin typeface="Georgia"/>
                <a:cs typeface="Georgia"/>
              </a:rPr>
              <a:t>fanno nascere nuovi progetti, si  ripropongono, tramite il Festival della Cultura Creativa, come  catalizzatori di creatività sul territorio, coinvolgendo, scuole, famiglie,  musei, biblioteche, operatori culturali, in una settimana all’insegna  </a:t>
            </a:r>
            <a:r>
              <a:rPr sz="1450" spc="-10" dirty="0">
                <a:solidFill>
                  <a:srgbClr val="333333"/>
                </a:solidFill>
                <a:latin typeface="Georgia"/>
                <a:cs typeface="Georgia"/>
              </a:rPr>
              <a:t>del </a:t>
            </a:r>
            <a:r>
              <a:rPr sz="1450" spc="-5" dirty="0">
                <a:solidFill>
                  <a:srgbClr val="333333"/>
                </a:solidFill>
                <a:latin typeface="Georgia"/>
                <a:cs typeface="Georgia"/>
              </a:rPr>
              <a:t>bene comune che parte dalle mani dei nostri </a:t>
            </a:r>
            <a:r>
              <a:rPr sz="1450" dirty="0">
                <a:solidFill>
                  <a:srgbClr val="333333"/>
                </a:solidFill>
                <a:latin typeface="Georgia"/>
                <a:cs typeface="Georgia"/>
              </a:rPr>
              <a:t>bambini e </a:t>
            </a:r>
            <a:r>
              <a:rPr sz="1450" spc="-5" dirty="0">
                <a:solidFill>
                  <a:srgbClr val="333333"/>
                </a:solidFill>
                <a:latin typeface="Georgia"/>
                <a:cs typeface="Georgia"/>
              </a:rPr>
              <a:t>dei nostri  ragazzi, mani veloci che toccano il mondo per scoprirne con gioia </a:t>
            </a:r>
            <a:r>
              <a:rPr sz="1450" dirty="0">
                <a:solidFill>
                  <a:srgbClr val="333333"/>
                </a:solidFill>
                <a:latin typeface="Georgia"/>
                <a:cs typeface="Georgia"/>
              </a:rPr>
              <a:t>i  </a:t>
            </a:r>
            <a:r>
              <a:rPr sz="1450" spc="-5" dirty="0">
                <a:solidFill>
                  <a:srgbClr val="333333"/>
                </a:solidFill>
                <a:latin typeface="Georgia"/>
                <a:cs typeface="Georgia"/>
              </a:rPr>
              <a:t>sapori. Presto sarà disponibile il programma delle attività promosso  dalla </a:t>
            </a:r>
            <a:r>
              <a:rPr sz="1450" dirty="0">
                <a:solidFill>
                  <a:srgbClr val="333333"/>
                </a:solidFill>
                <a:latin typeface="Georgia"/>
                <a:cs typeface="Georgia"/>
              </a:rPr>
              <a:t>BCC </a:t>
            </a:r>
            <a:r>
              <a:rPr sz="1450" spc="-10" dirty="0">
                <a:solidFill>
                  <a:srgbClr val="333333"/>
                </a:solidFill>
                <a:latin typeface="Georgia"/>
                <a:cs typeface="Georgia"/>
              </a:rPr>
              <a:t>dei </a:t>
            </a:r>
            <a:r>
              <a:rPr sz="1450" dirty="0">
                <a:solidFill>
                  <a:srgbClr val="333333"/>
                </a:solidFill>
                <a:latin typeface="Georgia"/>
                <a:cs typeface="Georgia"/>
              </a:rPr>
              <a:t>Comuni </a:t>
            </a:r>
            <a:r>
              <a:rPr sz="1450" spc="-5" dirty="0">
                <a:solidFill>
                  <a:srgbClr val="333333"/>
                </a:solidFill>
                <a:latin typeface="Georgia"/>
                <a:cs typeface="Georgia"/>
              </a:rPr>
              <a:t>Cilentani sul territorio </a:t>
            </a:r>
            <a:r>
              <a:rPr sz="1450" spc="-10" dirty="0">
                <a:solidFill>
                  <a:srgbClr val="333333"/>
                </a:solidFill>
                <a:latin typeface="Georgia"/>
                <a:cs typeface="Georgia"/>
              </a:rPr>
              <a:t>del </a:t>
            </a:r>
            <a:r>
              <a:rPr sz="1450" spc="-5" dirty="0">
                <a:solidFill>
                  <a:srgbClr val="333333"/>
                </a:solidFill>
                <a:latin typeface="Georgia"/>
                <a:cs typeface="Georgia"/>
              </a:rPr>
              <a:t>Cilento </a:t>
            </a:r>
            <a:r>
              <a:rPr sz="1450" dirty="0">
                <a:solidFill>
                  <a:srgbClr val="333333"/>
                </a:solidFill>
                <a:latin typeface="Georgia"/>
                <a:cs typeface="Georgia"/>
              </a:rPr>
              <a:t>e Valle </a:t>
            </a:r>
            <a:r>
              <a:rPr sz="1450" spc="-10" dirty="0">
                <a:solidFill>
                  <a:srgbClr val="333333"/>
                </a:solidFill>
                <a:latin typeface="Georgia"/>
                <a:cs typeface="Georgia"/>
              </a:rPr>
              <a:t>del  </a:t>
            </a:r>
            <a:r>
              <a:rPr sz="1450" spc="-5" dirty="0">
                <a:solidFill>
                  <a:srgbClr val="333333"/>
                </a:solidFill>
                <a:latin typeface="Georgia"/>
                <a:cs typeface="Georgia"/>
              </a:rPr>
              <a:t>Sele.</a:t>
            </a:r>
            <a:endParaRPr sz="1450">
              <a:latin typeface="Georgia"/>
              <a:cs typeface="Georgia"/>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Corriere.it</a:t>
            </a:r>
            <a:endParaRPr sz="1600">
              <a:latin typeface="Arial"/>
              <a:cs typeface="Arial"/>
            </a:endParaRPr>
          </a:p>
          <a:p>
            <a:pPr marL="12700">
              <a:lnSpc>
                <a:spcPts val="1880"/>
              </a:lnSpc>
            </a:pPr>
            <a:r>
              <a:rPr sz="1600" b="1" spc="-5" dirty="0">
                <a:latin typeface="Arial"/>
                <a:cs typeface="Arial"/>
              </a:rPr>
              <a:t>27 febbraio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46251" y="6188430"/>
            <a:ext cx="6063615" cy="947419"/>
          </a:xfrm>
          <a:prstGeom prst="rect">
            <a:avLst/>
          </a:prstGeom>
        </p:spPr>
        <p:txBody>
          <a:bodyPr vert="horz" wrap="square" lIns="0" tIns="12700" rIns="0" bIns="0" rtlCol="0">
            <a:spAutoFit/>
          </a:bodyPr>
          <a:lstStyle/>
          <a:p>
            <a:pPr marL="12065" marR="5080" algn="ctr">
              <a:lnSpc>
                <a:spcPct val="110000"/>
              </a:lnSpc>
              <a:spcBef>
                <a:spcPts val="100"/>
              </a:spcBef>
            </a:pPr>
            <a:r>
              <a:rPr sz="1100" spc="-5" dirty="0">
                <a:solidFill>
                  <a:srgbClr val="212121"/>
                </a:solidFill>
                <a:latin typeface="Times New Roman"/>
                <a:cs typeface="Times New Roman"/>
              </a:rPr>
              <a:t>Roma </a:t>
            </a:r>
            <a:r>
              <a:rPr sz="1100" dirty="0">
                <a:solidFill>
                  <a:srgbClr val="212121"/>
                </a:solidFill>
                <a:latin typeface="Times New Roman"/>
                <a:cs typeface="Times New Roman"/>
              </a:rPr>
              <a:t>11h00 Abi - conferenza </a:t>
            </a:r>
            <a:r>
              <a:rPr sz="1100" spc="-5" dirty="0">
                <a:solidFill>
                  <a:srgbClr val="212121"/>
                </a:solidFill>
                <a:latin typeface="Times New Roman"/>
                <a:cs typeface="Times New Roman"/>
              </a:rPr>
              <a:t>stampa </a:t>
            </a:r>
            <a:r>
              <a:rPr sz="1100" dirty="0">
                <a:solidFill>
                  <a:srgbClr val="212121"/>
                </a:solidFill>
                <a:latin typeface="Times New Roman"/>
                <a:cs typeface="Times New Roman"/>
              </a:rPr>
              <a:t>per la </a:t>
            </a:r>
            <a:r>
              <a:rPr sz="1100" spc="-5" dirty="0">
                <a:solidFill>
                  <a:srgbClr val="212121"/>
                </a:solidFill>
                <a:latin typeface="Times New Roman"/>
                <a:cs typeface="Times New Roman"/>
              </a:rPr>
              <a:t>presentazione della seconda edizione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Festival della Cultura  Creativa </a:t>
            </a:r>
            <a:r>
              <a:rPr sz="1100" dirty="0">
                <a:solidFill>
                  <a:srgbClr val="212121"/>
                </a:solidFill>
                <a:latin typeface="Times New Roman"/>
                <a:cs typeface="Times New Roman"/>
              </a:rPr>
              <a:t>Le banche per i </a:t>
            </a:r>
            <a:r>
              <a:rPr sz="1100" spc="-5" dirty="0">
                <a:solidFill>
                  <a:srgbClr val="212121"/>
                </a:solidFill>
                <a:latin typeface="Times New Roman"/>
                <a:cs typeface="Times New Roman"/>
              </a:rPr>
              <a:t>giovani </a:t>
            </a:r>
            <a:r>
              <a:rPr sz="1100" dirty="0">
                <a:solidFill>
                  <a:srgbClr val="212121"/>
                </a:solidFill>
                <a:latin typeface="Times New Roman"/>
                <a:cs typeface="Times New Roman"/>
              </a:rPr>
              <a:t>e </a:t>
            </a:r>
            <a:r>
              <a:rPr sz="1100" spc="-5" dirty="0">
                <a:solidFill>
                  <a:srgbClr val="212121"/>
                </a:solidFill>
                <a:latin typeface="Times New Roman"/>
                <a:cs typeface="Times New Roman"/>
              </a:rPr>
              <a:t>il territorio (Piazza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Gesu' </a:t>
            </a:r>
            <a:r>
              <a:rPr sz="1100" dirty="0">
                <a:solidFill>
                  <a:srgbClr val="212121"/>
                </a:solidFill>
                <a:latin typeface="Times New Roman"/>
                <a:cs typeface="Times New Roman"/>
              </a:rPr>
              <a:t>49) </a:t>
            </a:r>
            <a:r>
              <a:rPr sz="1100" spc="-5" dirty="0">
                <a:solidFill>
                  <a:srgbClr val="212121"/>
                </a:solidFill>
                <a:latin typeface="Times New Roman"/>
                <a:cs typeface="Times New Roman"/>
              </a:rPr>
              <a:t>Alla conferenza stampa interverranno:  Antonio Patuelli, Presidente dell'Associazione Bancaria Italiana; Stefania Giannini, Ministro dell'Istruzione,  dell'Universita' </a:t>
            </a:r>
            <a:r>
              <a:rPr sz="1100" dirty="0">
                <a:solidFill>
                  <a:srgbClr val="212121"/>
                </a:solidFill>
                <a:latin typeface="Times New Roman"/>
                <a:cs typeface="Times New Roman"/>
              </a:rPr>
              <a:t>e </a:t>
            </a:r>
            <a:r>
              <a:rPr sz="1100" spc="-5" dirty="0">
                <a:solidFill>
                  <a:srgbClr val="212121"/>
                </a:solidFill>
                <a:latin typeface="Times New Roman"/>
                <a:cs typeface="Times New Roman"/>
              </a:rPr>
              <a:t>della Ricerca; Luigi Gubitosi, Direttore Generale della </a:t>
            </a:r>
            <a:r>
              <a:rPr sz="1100" spc="-10" dirty="0">
                <a:solidFill>
                  <a:srgbClr val="212121"/>
                </a:solidFill>
                <a:latin typeface="Times New Roman"/>
                <a:cs typeface="Times New Roman"/>
              </a:rPr>
              <a:t>RAI; </a:t>
            </a:r>
            <a:r>
              <a:rPr sz="1100" spc="-5" dirty="0">
                <a:solidFill>
                  <a:srgbClr val="212121"/>
                </a:solidFill>
                <a:latin typeface="Times New Roman"/>
                <a:cs typeface="Times New Roman"/>
              </a:rPr>
              <a:t>Giovanni </a:t>
            </a:r>
            <a:r>
              <a:rPr sz="1100" dirty="0">
                <a:solidFill>
                  <a:srgbClr val="212121"/>
                </a:solidFill>
                <a:latin typeface="Times New Roman"/>
                <a:cs typeface="Times New Roman"/>
              </a:rPr>
              <a:t>Puglisi, </a:t>
            </a:r>
            <a:r>
              <a:rPr sz="1100" spc="-5" dirty="0">
                <a:solidFill>
                  <a:srgbClr val="212121"/>
                </a:solidFill>
                <a:latin typeface="Times New Roman"/>
                <a:cs typeface="Times New Roman"/>
              </a:rPr>
              <a:t>Presidente  della Commissione Nazionale Italiana </a:t>
            </a:r>
            <a:r>
              <a:rPr sz="1100" dirty="0">
                <a:solidFill>
                  <a:srgbClr val="212121"/>
                </a:solidFill>
                <a:latin typeface="Times New Roman"/>
                <a:cs typeface="Times New Roman"/>
              </a:rPr>
              <a:t>per </a:t>
            </a:r>
            <a:r>
              <a:rPr sz="1100" spc="-5" dirty="0">
                <a:solidFill>
                  <a:srgbClr val="212121"/>
                </a:solidFill>
                <a:latin typeface="Times New Roman"/>
                <a:cs typeface="Times New Roman"/>
              </a:rPr>
              <a:t>l'UNESCO.</a:t>
            </a:r>
            <a:endParaRPr sz="1100">
              <a:latin typeface="Times New Roman"/>
              <a:cs typeface="Times New Roman"/>
            </a:endParaRPr>
          </a:p>
        </p:txBody>
      </p:sp>
      <p:sp>
        <p:nvSpPr>
          <p:cNvPr id="5" name="object 5"/>
          <p:cNvSpPr/>
          <p:nvPr/>
        </p:nvSpPr>
        <p:spPr>
          <a:xfrm>
            <a:off x="826769" y="2880359"/>
            <a:ext cx="5876925" cy="25717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151755" y="4183696"/>
            <a:ext cx="5209811" cy="51396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01600">
              <a:lnSpc>
                <a:spcPts val="1839"/>
              </a:lnSpc>
            </a:pPr>
            <a:r>
              <a:rPr sz="1600" b="1" spc="-5" dirty="0">
                <a:latin typeface="Arial"/>
                <a:cs typeface="Arial"/>
              </a:rPr>
              <a:t>Italiarinasce.it  27 febbraio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38400" y="2352674"/>
            <a:ext cx="2647950" cy="122872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974718"/>
            <a:ext cx="6130925" cy="4191635"/>
          </a:xfrm>
          <a:prstGeom prst="rect">
            <a:avLst/>
          </a:prstGeom>
        </p:spPr>
        <p:txBody>
          <a:bodyPr vert="horz" wrap="square" lIns="0" tIns="12700" rIns="0" bIns="0" rtlCol="0">
            <a:spAutoFit/>
          </a:bodyPr>
          <a:lstStyle/>
          <a:p>
            <a:pPr marL="12700">
              <a:lnSpc>
                <a:spcPct val="100000"/>
              </a:lnSpc>
              <a:spcBef>
                <a:spcPts val="100"/>
              </a:spcBef>
            </a:pPr>
            <a:r>
              <a:rPr sz="3200" b="1" spc="-20" dirty="0">
                <a:latin typeface="Calibri"/>
                <a:cs typeface="Calibri"/>
              </a:rPr>
              <a:t>Festival </a:t>
            </a:r>
            <a:r>
              <a:rPr sz="3200" b="1" dirty="0">
                <a:latin typeface="Calibri"/>
                <a:cs typeface="Calibri"/>
              </a:rPr>
              <a:t>della </a:t>
            </a:r>
            <a:r>
              <a:rPr sz="3200" b="1" spc="-15" dirty="0">
                <a:latin typeface="Calibri"/>
                <a:cs typeface="Calibri"/>
              </a:rPr>
              <a:t>Cultura </a:t>
            </a:r>
            <a:r>
              <a:rPr sz="3200" b="1" spc="-20" dirty="0">
                <a:latin typeface="Calibri"/>
                <a:cs typeface="Calibri"/>
              </a:rPr>
              <a:t>Creativa</a:t>
            </a:r>
            <a:r>
              <a:rPr sz="3200" b="1" spc="25" dirty="0">
                <a:latin typeface="Calibri"/>
                <a:cs typeface="Calibri"/>
              </a:rPr>
              <a:t> </a:t>
            </a:r>
            <a:r>
              <a:rPr sz="3200" b="1" spc="-5" dirty="0">
                <a:latin typeface="Calibri"/>
                <a:cs typeface="Calibri"/>
              </a:rPr>
              <a:t>2015</a:t>
            </a:r>
            <a:endParaRPr sz="3200">
              <a:latin typeface="Calibri"/>
              <a:cs typeface="Calibri"/>
            </a:endParaRPr>
          </a:p>
          <a:p>
            <a:pPr marL="12700" marR="5080">
              <a:lnSpc>
                <a:spcPct val="116199"/>
              </a:lnSpc>
              <a:spcBef>
                <a:spcPts val="1195"/>
              </a:spcBef>
            </a:pPr>
            <a:r>
              <a:rPr sz="1150" b="1" spc="-5" dirty="0">
                <a:latin typeface="Calibri"/>
                <a:cs typeface="Calibri"/>
              </a:rPr>
              <a:t>Mercoledì </a:t>
            </a:r>
            <a:r>
              <a:rPr sz="1150" b="1" dirty="0">
                <a:latin typeface="Calibri"/>
                <a:cs typeface="Calibri"/>
              </a:rPr>
              <a:t>4 </a:t>
            </a:r>
            <a:r>
              <a:rPr sz="1150" b="1" spc="-5" dirty="0">
                <a:latin typeface="Calibri"/>
                <a:cs typeface="Calibri"/>
              </a:rPr>
              <a:t>marzo 2015 </a:t>
            </a:r>
            <a:r>
              <a:rPr sz="1150" dirty="0">
                <a:latin typeface="Calibri"/>
                <a:cs typeface="Calibri"/>
              </a:rPr>
              <a:t>alle </a:t>
            </a:r>
            <a:r>
              <a:rPr sz="1150" b="1" spc="-5" dirty="0">
                <a:latin typeface="Calibri"/>
                <a:cs typeface="Calibri"/>
              </a:rPr>
              <a:t>ore 11.oo </a:t>
            </a:r>
            <a:r>
              <a:rPr sz="1150" spc="-5" dirty="0">
                <a:latin typeface="Calibri"/>
                <a:cs typeface="Calibri"/>
              </a:rPr>
              <a:t>presso Palazzo Altieri (Piazza del Gesù </a:t>
            </a:r>
            <a:r>
              <a:rPr sz="1150" dirty="0">
                <a:latin typeface="Calibri"/>
                <a:cs typeface="Calibri"/>
              </a:rPr>
              <a:t>49, </a:t>
            </a:r>
            <a:r>
              <a:rPr sz="1150" spc="-5" dirty="0">
                <a:latin typeface="Calibri"/>
                <a:cs typeface="Calibri"/>
              </a:rPr>
              <a:t>Roma) </a:t>
            </a:r>
            <a:r>
              <a:rPr sz="1150" dirty="0">
                <a:latin typeface="Calibri"/>
                <a:cs typeface="Calibri"/>
              </a:rPr>
              <a:t>si </a:t>
            </a:r>
            <a:r>
              <a:rPr sz="1150" spc="-10" dirty="0">
                <a:latin typeface="Calibri"/>
                <a:cs typeface="Calibri"/>
              </a:rPr>
              <a:t>terrà una  </a:t>
            </a:r>
            <a:r>
              <a:rPr sz="1150" spc="-5" dirty="0">
                <a:latin typeface="Calibri"/>
                <a:cs typeface="Calibri"/>
              </a:rPr>
              <a:t>conferenza stampa per </a:t>
            </a:r>
            <a:r>
              <a:rPr sz="1150" dirty="0">
                <a:latin typeface="Calibri"/>
                <a:cs typeface="Calibri"/>
              </a:rPr>
              <a:t>la </a:t>
            </a:r>
            <a:r>
              <a:rPr sz="1150" spc="-5" dirty="0">
                <a:latin typeface="Calibri"/>
                <a:cs typeface="Calibri"/>
              </a:rPr>
              <a:t>presentazione della seconda edizione del </a:t>
            </a:r>
            <a:r>
              <a:rPr sz="1150" b="1" i="1" spc="-5" dirty="0">
                <a:latin typeface="Calibri"/>
                <a:cs typeface="Calibri"/>
              </a:rPr>
              <a:t>Festival della Cultura Creativa</a:t>
            </a:r>
            <a:r>
              <a:rPr sz="1150" spc="-5" dirty="0">
                <a:latin typeface="Calibri"/>
                <a:cs typeface="Calibri"/>
              </a:rPr>
              <a:t>,  un’’ iniziativa organizzata dalle banche </a:t>
            </a:r>
            <a:r>
              <a:rPr sz="1150" dirty="0">
                <a:latin typeface="Calibri"/>
                <a:cs typeface="Calibri"/>
              </a:rPr>
              <a:t>e </a:t>
            </a:r>
            <a:r>
              <a:rPr sz="1150" spc="-5" dirty="0">
                <a:latin typeface="Calibri"/>
                <a:cs typeface="Calibri"/>
              </a:rPr>
              <a:t>coordinata dall’’ </a:t>
            </a:r>
            <a:r>
              <a:rPr sz="1150" dirty="0">
                <a:latin typeface="Calibri"/>
                <a:cs typeface="Calibri"/>
              </a:rPr>
              <a:t>ABI </a:t>
            </a:r>
            <a:r>
              <a:rPr sz="1150" spc="-5" dirty="0">
                <a:latin typeface="Calibri"/>
                <a:cs typeface="Calibri"/>
              </a:rPr>
              <a:t>(Associazione Bancaria Italiana), dedicata  </a:t>
            </a:r>
            <a:r>
              <a:rPr sz="1150" dirty="0">
                <a:latin typeface="Calibri"/>
                <a:cs typeface="Calibri"/>
              </a:rPr>
              <a:t>a </a:t>
            </a:r>
            <a:r>
              <a:rPr sz="1150" spc="-5" dirty="0">
                <a:latin typeface="Calibri"/>
                <a:cs typeface="Calibri"/>
              </a:rPr>
              <a:t>bambini </a:t>
            </a:r>
            <a:r>
              <a:rPr sz="1150" dirty="0">
                <a:latin typeface="Calibri"/>
                <a:cs typeface="Calibri"/>
              </a:rPr>
              <a:t>e</a:t>
            </a:r>
            <a:r>
              <a:rPr sz="1150" spc="5" dirty="0">
                <a:latin typeface="Calibri"/>
                <a:cs typeface="Calibri"/>
              </a:rPr>
              <a:t> </a:t>
            </a:r>
            <a:r>
              <a:rPr sz="1150" spc="-5" dirty="0">
                <a:latin typeface="Calibri"/>
                <a:cs typeface="Calibri"/>
              </a:rPr>
              <a:t>ragazzi.</a:t>
            </a:r>
            <a:endParaRPr sz="1150">
              <a:latin typeface="Calibri"/>
              <a:cs typeface="Calibri"/>
            </a:endParaRPr>
          </a:p>
          <a:p>
            <a:pPr marL="12700">
              <a:lnSpc>
                <a:spcPct val="100000"/>
              </a:lnSpc>
              <a:spcBef>
                <a:spcPts val="225"/>
              </a:spcBef>
            </a:pPr>
            <a:r>
              <a:rPr sz="1150" dirty="0">
                <a:latin typeface="Calibri"/>
                <a:cs typeface="Calibri"/>
              </a:rPr>
              <a:t>Media </a:t>
            </a:r>
            <a:r>
              <a:rPr sz="1150" spc="-5" dirty="0">
                <a:latin typeface="Calibri"/>
                <a:cs typeface="Calibri"/>
              </a:rPr>
              <a:t>partner della </a:t>
            </a:r>
            <a:r>
              <a:rPr sz="1150" dirty="0">
                <a:latin typeface="Calibri"/>
                <a:cs typeface="Calibri"/>
              </a:rPr>
              <a:t>manifestazione </a:t>
            </a:r>
            <a:r>
              <a:rPr sz="1150" spc="-5" dirty="0">
                <a:latin typeface="Calibri"/>
                <a:cs typeface="Calibri"/>
              </a:rPr>
              <a:t>quest’ anno </a:t>
            </a:r>
            <a:r>
              <a:rPr sz="1150" dirty="0">
                <a:latin typeface="Calibri"/>
                <a:cs typeface="Calibri"/>
              </a:rPr>
              <a:t>è la</a:t>
            </a:r>
            <a:r>
              <a:rPr sz="1150" spc="30" dirty="0">
                <a:latin typeface="Calibri"/>
                <a:cs typeface="Calibri"/>
              </a:rPr>
              <a:t> </a:t>
            </a:r>
            <a:r>
              <a:rPr sz="1150" dirty="0">
                <a:latin typeface="Calibri"/>
                <a:cs typeface="Calibri"/>
              </a:rPr>
              <a:t>Rai.</a:t>
            </a:r>
            <a:endParaRPr sz="1150">
              <a:latin typeface="Calibri"/>
              <a:cs typeface="Calibri"/>
            </a:endParaRPr>
          </a:p>
          <a:p>
            <a:pPr marL="12700">
              <a:lnSpc>
                <a:spcPct val="100000"/>
              </a:lnSpc>
              <a:spcBef>
                <a:spcPts val="815"/>
              </a:spcBef>
            </a:pPr>
            <a:r>
              <a:rPr sz="1150" dirty="0">
                <a:latin typeface="Calibri"/>
                <a:cs typeface="Calibri"/>
              </a:rPr>
              <a:t>Alla </a:t>
            </a:r>
            <a:r>
              <a:rPr sz="1150" spc="-5" dirty="0">
                <a:latin typeface="Calibri"/>
                <a:cs typeface="Calibri"/>
              </a:rPr>
              <a:t>conferenza interverranno:</a:t>
            </a:r>
            <a:endParaRPr sz="1150">
              <a:latin typeface="Calibri"/>
              <a:cs typeface="Calibri"/>
            </a:endParaRPr>
          </a:p>
          <a:p>
            <a:pPr marL="12700">
              <a:lnSpc>
                <a:spcPct val="100000"/>
              </a:lnSpc>
              <a:spcBef>
                <a:spcPts val="830"/>
              </a:spcBef>
            </a:pPr>
            <a:r>
              <a:rPr sz="1150" spc="-5" dirty="0">
                <a:latin typeface="Calibri"/>
                <a:cs typeface="Calibri"/>
              </a:rPr>
              <a:t>Antonio Patuelli, </a:t>
            </a:r>
            <a:r>
              <a:rPr sz="1150" i="1" spc="-5" dirty="0">
                <a:latin typeface="Calibri"/>
                <a:cs typeface="Calibri"/>
              </a:rPr>
              <a:t>Presidente di</a:t>
            </a:r>
            <a:r>
              <a:rPr sz="1150" i="1" spc="20" dirty="0">
                <a:latin typeface="Calibri"/>
                <a:cs typeface="Calibri"/>
              </a:rPr>
              <a:t> </a:t>
            </a:r>
            <a:r>
              <a:rPr sz="1150" i="1" dirty="0">
                <a:latin typeface="Calibri"/>
                <a:cs typeface="Calibri"/>
              </a:rPr>
              <a:t>ABI</a:t>
            </a:r>
            <a:endParaRPr sz="1150">
              <a:latin typeface="Calibri"/>
              <a:cs typeface="Calibri"/>
            </a:endParaRPr>
          </a:p>
          <a:p>
            <a:pPr marL="12700">
              <a:lnSpc>
                <a:spcPct val="100000"/>
              </a:lnSpc>
              <a:spcBef>
                <a:spcPts val="229"/>
              </a:spcBef>
            </a:pPr>
            <a:r>
              <a:rPr sz="1150" spc="-5" dirty="0">
                <a:latin typeface="Calibri"/>
                <a:cs typeface="Calibri"/>
              </a:rPr>
              <a:t>Stefania Giannini, </a:t>
            </a:r>
            <a:r>
              <a:rPr sz="1150" i="1" spc="-5" dirty="0">
                <a:latin typeface="Calibri"/>
                <a:cs typeface="Calibri"/>
              </a:rPr>
              <a:t>Ministro dell’’ Istruzione, dell’’ Università </a:t>
            </a:r>
            <a:r>
              <a:rPr sz="1150" i="1" dirty="0">
                <a:latin typeface="Calibri"/>
                <a:cs typeface="Calibri"/>
              </a:rPr>
              <a:t>e </a:t>
            </a:r>
            <a:r>
              <a:rPr sz="1150" i="1" spc="-5" dirty="0">
                <a:latin typeface="Calibri"/>
                <a:cs typeface="Calibri"/>
              </a:rPr>
              <a:t>della</a:t>
            </a:r>
            <a:r>
              <a:rPr sz="1150" i="1" spc="125" dirty="0">
                <a:latin typeface="Calibri"/>
                <a:cs typeface="Calibri"/>
              </a:rPr>
              <a:t> </a:t>
            </a:r>
            <a:r>
              <a:rPr sz="1150" i="1" dirty="0">
                <a:latin typeface="Calibri"/>
                <a:cs typeface="Calibri"/>
              </a:rPr>
              <a:t>Ricerca</a:t>
            </a:r>
            <a:endParaRPr sz="1150">
              <a:latin typeface="Calibri"/>
              <a:cs typeface="Calibri"/>
            </a:endParaRPr>
          </a:p>
          <a:p>
            <a:pPr marL="12700">
              <a:lnSpc>
                <a:spcPct val="100000"/>
              </a:lnSpc>
              <a:spcBef>
                <a:spcPts val="229"/>
              </a:spcBef>
            </a:pPr>
            <a:r>
              <a:rPr sz="1150" spc="-5" dirty="0">
                <a:latin typeface="Calibri"/>
                <a:cs typeface="Calibri"/>
              </a:rPr>
              <a:t>Luigi Gubitosi, </a:t>
            </a:r>
            <a:r>
              <a:rPr sz="1150" i="1" spc="-5" dirty="0">
                <a:latin typeface="Calibri"/>
                <a:cs typeface="Calibri"/>
              </a:rPr>
              <a:t>Direttore Generale della</a:t>
            </a:r>
            <a:r>
              <a:rPr sz="1150" i="1" spc="15" dirty="0">
                <a:latin typeface="Calibri"/>
                <a:cs typeface="Calibri"/>
              </a:rPr>
              <a:t> </a:t>
            </a:r>
            <a:r>
              <a:rPr sz="1150" i="1" spc="-5" dirty="0">
                <a:latin typeface="Calibri"/>
                <a:cs typeface="Calibri"/>
              </a:rPr>
              <a:t>Rai</a:t>
            </a:r>
            <a:endParaRPr sz="1150">
              <a:latin typeface="Calibri"/>
              <a:cs typeface="Calibri"/>
            </a:endParaRPr>
          </a:p>
          <a:p>
            <a:pPr marL="12700">
              <a:lnSpc>
                <a:spcPct val="100000"/>
              </a:lnSpc>
              <a:spcBef>
                <a:spcPts val="215"/>
              </a:spcBef>
            </a:pPr>
            <a:r>
              <a:rPr sz="1150" spc="-5" dirty="0">
                <a:latin typeface="Calibri"/>
                <a:cs typeface="Calibri"/>
              </a:rPr>
              <a:t>Giovanni Puglisi, </a:t>
            </a:r>
            <a:r>
              <a:rPr sz="1150" i="1" spc="-5" dirty="0">
                <a:latin typeface="Calibri"/>
                <a:cs typeface="Calibri"/>
              </a:rPr>
              <a:t>Presidente della Commissione Nazionale Italiana per</a:t>
            </a:r>
            <a:r>
              <a:rPr sz="1150" i="1" spc="50" dirty="0">
                <a:latin typeface="Calibri"/>
                <a:cs typeface="Calibri"/>
              </a:rPr>
              <a:t> </a:t>
            </a:r>
            <a:r>
              <a:rPr sz="1150" i="1" spc="-5" dirty="0">
                <a:latin typeface="Calibri"/>
                <a:cs typeface="Calibri"/>
              </a:rPr>
              <a:t>l’UNESCO</a:t>
            </a:r>
            <a:endParaRPr sz="1150">
              <a:latin typeface="Calibri"/>
              <a:cs typeface="Calibri"/>
            </a:endParaRPr>
          </a:p>
          <a:p>
            <a:pPr marL="12700" marR="553085">
              <a:lnSpc>
                <a:spcPct val="116500"/>
              </a:lnSpc>
              <a:spcBef>
                <a:spcPts val="600"/>
              </a:spcBef>
            </a:pPr>
            <a:r>
              <a:rPr sz="1150" spc="-5" dirty="0">
                <a:latin typeface="Calibri"/>
                <a:cs typeface="Calibri"/>
              </a:rPr>
              <a:t>Il </a:t>
            </a:r>
            <a:r>
              <a:rPr sz="1150" b="1" i="1" spc="-5" dirty="0">
                <a:latin typeface="Calibri"/>
                <a:cs typeface="Calibri"/>
              </a:rPr>
              <a:t>Festival della Cultura Creativa </a:t>
            </a:r>
            <a:r>
              <a:rPr sz="1150" dirty="0">
                <a:latin typeface="Calibri"/>
                <a:cs typeface="Calibri"/>
              </a:rPr>
              <a:t>è </a:t>
            </a:r>
            <a:r>
              <a:rPr sz="1150" spc="-5" dirty="0">
                <a:latin typeface="Calibri"/>
                <a:cs typeface="Calibri"/>
              </a:rPr>
              <a:t>un festival diffuso, che dal 16 </a:t>
            </a:r>
            <a:r>
              <a:rPr sz="1150" dirty="0">
                <a:latin typeface="Calibri"/>
                <a:cs typeface="Calibri"/>
              </a:rPr>
              <a:t>al 22 </a:t>
            </a:r>
            <a:r>
              <a:rPr sz="1150" spc="-5" dirty="0">
                <a:latin typeface="Calibri"/>
                <a:cs typeface="Calibri"/>
              </a:rPr>
              <a:t>marzo 2015 coinvolgerà  moltissimi centri </a:t>
            </a:r>
            <a:r>
              <a:rPr sz="1150" dirty="0">
                <a:latin typeface="Calibri"/>
                <a:cs typeface="Calibri"/>
              </a:rPr>
              <a:t>in </a:t>
            </a:r>
            <a:r>
              <a:rPr sz="1150" spc="-5" dirty="0">
                <a:latin typeface="Calibri"/>
                <a:cs typeface="Calibri"/>
              </a:rPr>
              <a:t>tutta</a:t>
            </a:r>
            <a:r>
              <a:rPr sz="1150" dirty="0">
                <a:latin typeface="Calibri"/>
                <a:cs typeface="Calibri"/>
              </a:rPr>
              <a:t> </a:t>
            </a:r>
            <a:r>
              <a:rPr sz="1150" spc="-5" dirty="0">
                <a:latin typeface="Calibri"/>
                <a:cs typeface="Calibri"/>
              </a:rPr>
              <a:t>Italia.</a:t>
            </a:r>
            <a:endParaRPr sz="1150">
              <a:latin typeface="Calibri"/>
              <a:cs typeface="Calibri"/>
            </a:endParaRPr>
          </a:p>
          <a:p>
            <a:pPr marL="12700" marR="220979">
              <a:lnSpc>
                <a:spcPct val="116500"/>
              </a:lnSpc>
            </a:pPr>
            <a:r>
              <a:rPr sz="1150" spc="-5" dirty="0">
                <a:latin typeface="Calibri"/>
                <a:cs typeface="Calibri"/>
              </a:rPr>
              <a:t>Le banche, </a:t>
            </a:r>
            <a:r>
              <a:rPr sz="1150" dirty="0">
                <a:latin typeface="Calibri"/>
                <a:cs typeface="Calibri"/>
              </a:rPr>
              <a:t>in </a:t>
            </a:r>
            <a:r>
              <a:rPr sz="1150" spc="-5" dirty="0">
                <a:latin typeface="Calibri"/>
                <a:cs typeface="Calibri"/>
              </a:rPr>
              <a:t>collaborazione </a:t>
            </a:r>
            <a:r>
              <a:rPr sz="1150" dirty="0">
                <a:latin typeface="Calibri"/>
                <a:cs typeface="Calibri"/>
              </a:rPr>
              <a:t>con </a:t>
            </a:r>
            <a:r>
              <a:rPr sz="1150" spc="-5" dirty="0">
                <a:latin typeface="Calibri"/>
                <a:cs typeface="Calibri"/>
              </a:rPr>
              <a:t>scuole, musei </a:t>
            </a:r>
            <a:r>
              <a:rPr sz="1150" dirty="0">
                <a:latin typeface="Calibri"/>
                <a:cs typeface="Calibri"/>
              </a:rPr>
              <a:t>e </a:t>
            </a:r>
            <a:r>
              <a:rPr sz="1150" spc="-5" dirty="0">
                <a:latin typeface="Calibri"/>
                <a:cs typeface="Calibri"/>
              </a:rPr>
              <a:t>associazioni del territorio, organizzeranno oltre </a:t>
            </a:r>
            <a:r>
              <a:rPr sz="1150" dirty="0">
                <a:latin typeface="Calibri"/>
                <a:cs typeface="Calibri"/>
              </a:rPr>
              <a:t>60  eventi </a:t>
            </a:r>
            <a:r>
              <a:rPr sz="1150" spc="-5" dirty="0">
                <a:latin typeface="Calibri"/>
                <a:cs typeface="Calibri"/>
              </a:rPr>
              <a:t>tra laboratori, spettacoli, visite </a:t>
            </a:r>
            <a:r>
              <a:rPr sz="1150" dirty="0">
                <a:latin typeface="Calibri"/>
                <a:cs typeface="Calibri"/>
              </a:rPr>
              <a:t>e </a:t>
            </a:r>
            <a:r>
              <a:rPr sz="1150" spc="-5" dirty="0">
                <a:latin typeface="Calibri"/>
                <a:cs typeface="Calibri"/>
              </a:rPr>
              <a:t>altre</a:t>
            </a:r>
            <a:r>
              <a:rPr sz="1150" spc="20" dirty="0">
                <a:latin typeface="Calibri"/>
                <a:cs typeface="Calibri"/>
              </a:rPr>
              <a:t> </a:t>
            </a:r>
            <a:r>
              <a:rPr sz="1150" spc="-5" dirty="0">
                <a:latin typeface="Calibri"/>
                <a:cs typeface="Calibri"/>
              </a:rPr>
              <a:t>attività.</a:t>
            </a:r>
            <a:endParaRPr sz="1150">
              <a:latin typeface="Calibri"/>
              <a:cs typeface="Calibri"/>
            </a:endParaRPr>
          </a:p>
          <a:p>
            <a:pPr>
              <a:lnSpc>
                <a:spcPct val="100000"/>
              </a:lnSpc>
            </a:pPr>
            <a:endParaRPr sz="1100">
              <a:latin typeface="Times New Roman"/>
              <a:cs typeface="Times New Roman"/>
            </a:endParaRPr>
          </a:p>
          <a:p>
            <a:pPr marL="12700">
              <a:lnSpc>
                <a:spcPct val="100000"/>
              </a:lnSpc>
              <a:spcBef>
                <a:spcPts val="910"/>
              </a:spcBef>
            </a:pPr>
            <a:r>
              <a:rPr sz="1100" spc="-5" dirty="0">
                <a:latin typeface="Calibri"/>
                <a:cs typeface="Calibri"/>
              </a:rPr>
              <a:t>Articolo del 27/02/2015 </a:t>
            </a:r>
            <a:r>
              <a:rPr sz="1100" dirty="0">
                <a:latin typeface="Calibri"/>
                <a:cs typeface="Calibri"/>
              </a:rPr>
              <a:t>in</a:t>
            </a:r>
            <a:r>
              <a:rPr sz="1100" spc="-10" dirty="0">
                <a:latin typeface="Calibri"/>
                <a:cs typeface="Calibri"/>
              </a:rPr>
              <a:t> </a:t>
            </a:r>
            <a:r>
              <a:rPr sz="1100" dirty="0">
                <a:latin typeface="Calibri"/>
                <a:cs typeface="Calibri"/>
              </a:rPr>
              <a:t>Eventi</a:t>
            </a:r>
            <a:endParaRPr sz="1100">
              <a:latin typeface="Calibri"/>
              <a:cs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Fidest.it</a:t>
            </a:r>
            <a:endParaRPr sz="1600">
              <a:latin typeface="Arial"/>
              <a:cs typeface="Arial"/>
            </a:endParaRPr>
          </a:p>
          <a:p>
            <a:pPr marL="12700">
              <a:lnSpc>
                <a:spcPts val="1880"/>
              </a:lnSpc>
            </a:pPr>
            <a:r>
              <a:rPr sz="1600" b="1" spc="-5" dirty="0">
                <a:latin typeface="Arial"/>
                <a:cs typeface="Arial"/>
              </a:rPr>
              <a:t>28 febbraio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200524"/>
            <a:ext cx="1714500" cy="155257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428745"/>
            <a:ext cx="6149340" cy="3286760"/>
          </a:xfrm>
          <a:prstGeom prst="rect">
            <a:avLst/>
          </a:prstGeom>
        </p:spPr>
        <p:txBody>
          <a:bodyPr vert="horz" wrap="square" lIns="0" tIns="13335" rIns="0" bIns="0" rtlCol="0">
            <a:spAutoFit/>
          </a:bodyPr>
          <a:lstStyle/>
          <a:p>
            <a:pPr marL="12700">
              <a:lnSpc>
                <a:spcPts val="1200"/>
              </a:lnSpc>
              <a:spcBef>
                <a:spcPts val="105"/>
              </a:spcBef>
            </a:pPr>
            <a:r>
              <a:rPr sz="1050" b="1" i="1" dirty="0">
                <a:solidFill>
                  <a:srgbClr val="897975"/>
                </a:solidFill>
                <a:latin typeface="Arial"/>
                <a:cs typeface="Arial"/>
              </a:rPr>
              <a:t>28 febbraio</a:t>
            </a:r>
            <a:r>
              <a:rPr sz="1050" b="1" i="1" spc="-10" dirty="0">
                <a:solidFill>
                  <a:srgbClr val="897975"/>
                </a:solidFill>
                <a:latin typeface="Arial"/>
                <a:cs typeface="Arial"/>
              </a:rPr>
              <a:t> </a:t>
            </a:r>
            <a:r>
              <a:rPr sz="1050" b="1" i="1" spc="-5" dirty="0">
                <a:solidFill>
                  <a:srgbClr val="897975"/>
                </a:solidFill>
                <a:latin typeface="Arial"/>
                <a:cs typeface="Arial"/>
              </a:rPr>
              <a:t>2015</a:t>
            </a:r>
            <a:endParaRPr sz="1050">
              <a:latin typeface="Arial"/>
              <a:cs typeface="Arial"/>
            </a:endParaRPr>
          </a:p>
          <a:p>
            <a:pPr marL="12700">
              <a:lnSpc>
                <a:spcPts val="2640"/>
              </a:lnSpc>
            </a:pPr>
            <a:r>
              <a:rPr sz="2250" b="1" u="heavy" dirty="0">
                <a:solidFill>
                  <a:srgbClr val="3E302D"/>
                </a:solidFill>
                <a:uFill>
                  <a:solidFill>
                    <a:srgbClr val="3E302D"/>
                  </a:solidFill>
                </a:uFill>
                <a:latin typeface="Arial"/>
                <a:cs typeface="Arial"/>
                <a:hlinkClick r:id="rId4"/>
              </a:rPr>
              <a:t>Festival </a:t>
            </a:r>
            <a:r>
              <a:rPr sz="2250" b="1" u="heavy" spc="-5" dirty="0">
                <a:solidFill>
                  <a:srgbClr val="3E302D"/>
                </a:solidFill>
                <a:uFill>
                  <a:solidFill>
                    <a:srgbClr val="3E302D"/>
                  </a:solidFill>
                </a:uFill>
                <a:latin typeface="Arial"/>
                <a:cs typeface="Arial"/>
                <a:hlinkClick r:id="rId4"/>
              </a:rPr>
              <a:t>della </a:t>
            </a:r>
            <a:r>
              <a:rPr sz="2250" b="1" u="heavy" dirty="0">
                <a:solidFill>
                  <a:srgbClr val="3E302D"/>
                </a:solidFill>
                <a:uFill>
                  <a:solidFill>
                    <a:srgbClr val="3E302D"/>
                  </a:solidFill>
                </a:uFill>
                <a:latin typeface="Arial"/>
                <a:cs typeface="Arial"/>
                <a:hlinkClick r:id="rId4"/>
              </a:rPr>
              <a:t>Cultura</a:t>
            </a:r>
            <a:r>
              <a:rPr sz="2250" b="1" u="heavy" spc="-15" dirty="0">
                <a:solidFill>
                  <a:srgbClr val="3E302D"/>
                </a:solidFill>
                <a:uFill>
                  <a:solidFill>
                    <a:srgbClr val="3E302D"/>
                  </a:solidFill>
                </a:uFill>
                <a:latin typeface="Arial"/>
                <a:cs typeface="Arial"/>
                <a:hlinkClick r:id="rId4"/>
              </a:rPr>
              <a:t> </a:t>
            </a:r>
            <a:r>
              <a:rPr sz="2250" b="1" u="heavy" dirty="0">
                <a:solidFill>
                  <a:srgbClr val="3E302D"/>
                </a:solidFill>
                <a:uFill>
                  <a:solidFill>
                    <a:srgbClr val="3E302D"/>
                  </a:solidFill>
                </a:uFill>
                <a:latin typeface="Arial"/>
                <a:cs typeface="Arial"/>
                <a:hlinkClick r:id="rId4"/>
              </a:rPr>
              <a:t>Creativa</a:t>
            </a:r>
            <a:endParaRPr sz="2250">
              <a:latin typeface="Arial"/>
              <a:cs typeface="Arial"/>
            </a:endParaRPr>
          </a:p>
          <a:p>
            <a:pPr marL="1827530" marR="6350" algn="just">
              <a:lnSpc>
                <a:spcPct val="114199"/>
              </a:lnSpc>
              <a:spcBef>
                <a:spcPts val="1350"/>
              </a:spcBef>
            </a:pPr>
            <a:r>
              <a:rPr sz="1150" dirty="0">
                <a:solidFill>
                  <a:srgbClr val="3E302D"/>
                </a:solidFill>
                <a:latin typeface="Arial"/>
                <a:cs typeface="Arial"/>
              </a:rPr>
              <a:t>Roma 4 </a:t>
            </a:r>
            <a:r>
              <a:rPr sz="1150" spc="-5" dirty="0">
                <a:solidFill>
                  <a:srgbClr val="3E302D"/>
                </a:solidFill>
                <a:latin typeface="Arial"/>
                <a:cs typeface="Arial"/>
              </a:rPr>
              <a:t>marzo 2015 alle 11 </a:t>
            </a:r>
            <a:r>
              <a:rPr sz="1150" dirty="0">
                <a:solidFill>
                  <a:srgbClr val="3E302D"/>
                </a:solidFill>
                <a:latin typeface="Arial"/>
                <a:cs typeface="Arial"/>
              </a:rPr>
              <a:t>presso Palazzo </a:t>
            </a:r>
            <a:r>
              <a:rPr sz="1150" spc="-5" dirty="0">
                <a:solidFill>
                  <a:srgbClr val="3E302D"/>
                </a:solidFill>
                <a:latin typeface="Arial"/>
                <a:cs typeface="Arial"/>
              </a:rPr>
              <a:t>Altieri (Piazza del  Gesù 49) </a:t>
            </a:r>
            <a:r>
              <a:rPr sz="1150" dirty="0">
                <a:solidFill>
                  <a:srgbClr val="3E302D"/>
                </a:solidFill>
                <a:latin typeface="Arial"/>
                <a:cs typeface="Arial"/>
              </a:rPr>
              <a:t>si </a:t>
            </a:r>
            <a:r>
              <a:rPr sz="1150" spc="-5" dirty="0">
                <a:solidFill>
                  <a:srgbClr val="3E302D"/>
                </a:solidFill>
                <a:latin typeface="Arial"/>
                <a:cs typeface="Arial"/>
              </a:rPr>
              <a:t>terrà una conferenza </a:t>
            </a:r>
            <a:r>
              <a:rPr sz="1150" dirty="0">
                <a:solidFill>
                  <a:srgbClr val="3E302D"/>
                </a:solidFill>
                <a:latin typeface="Arial"/>
                <a:cs typeface="Arial"/>
              </a:rPr>
              <a:t>stampa </a:t>
            </a:r>
            <a:r>
              <a:rPr sz="1150" spc="-5" dirty="0">
                <a:solidFill>
                  <a:srgbClr val="3E302D"/>
                </a:solidFill>
                <a:latin typeface="Arial"/>
                <a:cs typeface="Arial"/>
              </a:rPr>
              <a:t>per la presentazione  della </a:t>
            </a:r>
            <a:r>
              <a:rPr sz="1150" dirty="0">
                <a:solidFill>
                  <a:srgbClr val="3E302D"/>
                </a:solidFill>
                <a:latin typeface="Arial"/>
                <a:cs typeface="Arial"/>
              </a:rPr>
              <a:t>seconda </a:t>
            </a:r>
            <a:r>
              <a:rPr sz="1150" spc="-5" dirty="0">
                <a:solidFill>
                  <a:srgbClr val="3E302D"/>
                </a:solidFill>
                <a:latin typeface="Arial"/>
                <a:cs typeface="Arial"/>
              </a:rPr>
              <a:t>edizione del Festival della Cultura Creativa,  un’ iniziativa organizzata dalle </a:t>
            </a:r>
            <a:r>
              <a:rPr sz="1150" dirty="0">
                <a:solidFill>
                  <a:srgbClr val="3E302D"/>
                </a:solidFill>
                <a:latin typeface="Arial"/>
                <a:cs typeface="Arial"/>
              </a:rPr>
              <a:t>banche e coordinata </a:t>
            </a:r>
            <a:r>
              <a:rPr sz="1150" spc="-5" dirty="0">
                <a:solidFill>
                  <a:srgbClr val="3E302D"/>
                </a:solidFill>
                <a:latin typeface="Arial"/>
                <a:cs typeface="Arial"/>
              </a:rPr>
              <a:t>dall’ </a:t>
            </a:r>
            <a:r>
              <a:rPr sz="1150" dirty="0">
                <a:solidFill>
                  <a:srgbClr val="3E302D"/>
                </a:solidFill>
                <a:latin typeface="Arial"/>
                <a:cs typeface="Arial"/>
              </a:rPr>
              <a:t>ABI  </a:t>
            </a:r>
            <a:r>
              <a:rPr sz="1150" spc="-5" dirty="0">
                <a:solidFill>
                  <a:srgbClr val="3E302D"/>
                </a:solidFill>
                <a:latin typeface="Arial"/>
                <a:cs typeface="Arial"/>
              </a:rPr>
              <a:t>(Associazione </a:t>
            </a:r>
            <a:r>
              <a:rPr sz="1150" dirty="0">
                <a:solidFill>
                  <a:srgbClr val="3E302D"/>
                </a:solidFill>
                <a:latin typeface="Arial"/>
                <a:cs typeface="Arial"/>
              </a:rPr>
              <a:t>Bancaria </a:t>
            </a:r>
            <a:r>
              <a:rPr sz="1150" spc="-5" dirty="0">
                <a:solidFill>
                  <a:srgbClr val="3E302D"/>
                </a:solidFill>
                <a:latin typeface="Arial"/>
                <a:cs typeface="Arial"/>
              </a:rPr>
              <a:t>Italiana), dedicata </a:t>
            </a:r>
            <a:r>
              <a:rPr sz="1150" dirty="0">
                <a:solidFill>
                  <a:srgbClr val="3E302D"/>
                </a:solidFill>
                <a:latin typeface="Arial"/>
                <a:cs typeface="Arial"/>
              </a:rPr>
              <a:t>a </a:t>
            </a:r>
            <a:r>
              <a:rPr sz="1150" spc="-5" dirty="0">
                <a:solidFill>
                  <a:srgbClr val="3E302D"/>
                </a:solidFill>
                <a:latin typeface="Arial"/>
                <a:cs typeface="Arial"/>
              </a:rPr>
              <a:t>bambini </a:t>
            </a:r>
            <a:r>
              <a:rPr sz="1150" dirty="0">
                <a:solidFill>
                  <a:srgbClr val="3E302D"/>
                </a:solidFill>
                <a:latin typeface="Arial"/>
                <a:cs typeface="Arial"/>
              </a:rPr>
              <a:t>e </a:t>
            </a:r>
            <a:r>
              <a:rPr sz="1150" spc="-5" dirty="0">
                <a:solidFill>
                  <a:srgbClr val="3E302D"/>
                </a:solidFill>
                <a:latin typeface="Arial"/>
                <a:cs typeface="Arial"/>
              </a:rPr>
              <a:t>ragazzi.  Media partner della manifestazione </a:t>
            </a:r>
            <a:r>
              <a:rPr sz="1150" dirty="0">
                <a:solidFill>
                  <a:srgbClr val="3E302D"/>
                </a:solidFill>
                <a:latin typeface="Arial"/>
                <a:cs typeface="Arial"/>
              </a:rPr>
              <a:t>quest’ </a:t>
            </a:r>
            <a:r>
              <a:rPr sz="1150" spc="-5" dirty="0">
                <a:solidFill>
                  <a:srgbClr val="3E302D"/>
                </a:solidFill>
                <a:latin typeface="Arial"/>
                <a:cs typeface="Arial"/>
              </a:rPr>
              <a:t>anno </a:t>
            </a:r>
            <a:r>
              <a:rPr sz="1150" dirty="0">
                <a:solidFill>
                  <a:srgbClr val="3E302D"/>
                </a:solidFill>
                <a:latin typeface="Arial"/>
                <a:cs typeface="Arial"/>
              </a:rPr>
              <a:t>è </a:t>
            </a:r>
            <a:r>
              <a:rPr sz="1150" spc="-5" dirty="0">
                <a:solidFill>
                  <a:srgbClr val="3E302D"/>
                </a:solidFill>
                <a:latin typeface="Arial"/>
                <a:cs typeface="Arial"/>
              </a:rPr>
              <a:t>la Rai. Alla  conferenza interverranno Antonio Patuelli, Presidente </a:t>
            </a:r>
            <a:r>
              <a:rPr sz="1150" dirty="0">
                <a:solidFill>
                  <a:srgbClr val="3E302D"/>
                </a:solidFill>
                <a:latin typeface="Arial"/>
                <a:cs typeface="Arial"/>
              </a:rPr>
              <a:t>di ABI;  </a:t>
            </a:r>
            <a:r>
              <a:rPr sz="1150" spc="-5" dirty="0">
                <a:solidFill>
                  <a:srgbClr val="3E302D"/>
                </a:solidFill>
                <a:latin typeface="Arial"/>
                <a:cs typeface="Arial"/>
              </a:rPr>
              <a:t>Stefania Giannini, Ministro dell’ Istruzione, </a:t>
            </a:r>
            <a:r>
              <a:rPr sz="1150" dirty="0">
                <a:solidFill>
                  <a:srgbClr val="3E302D"/>
                </a:solidFill>
                <a:latin typeface="Arial"/>
                <a:cs typeface="Arial"/>
              </a:rPr>
              <a:t>dell’ </a:t>
            </a:r>
            <a:r>
              <a:rPr sz="1150" spc="-5" dirty="0">
                <a:solidFill>
                  <a:srgbClr val="3E302D"/>
                </a:solidFill>
                <a:latin typeface="Arial"/>
                <a:cs typeface="Arial"/>
              </a:rPr>
              <a:t>Università </a:t>
            </a:r>
            <a:r>
              <a:rPr sz="1150" dirty="0">
                <a:solidFill>
                  <a:srgbClr val="3E302D"/>
                </a:solidFill>
                <a:latin typeface="Arial"/>
                <a:cs typeface="Arial"/>
              </a:rPr>
              <a:t>e della  </a:t>
            </a:r>
            <a:r>
              <a:rPr sz="1150" spc="-5" dirty="0">
                <a:solidFill>
                  <a:srgbClr val="3E302D"/>
                </a:solidFill>
                <a:latin typeface="Arial"/>
                <a:cs typeface="Arial"/>
              </a:rPr>
              <a:t>Ricerca;</a:t>
            </a:r>
            <a:r>
              <a:rPr sz="1150" spc="215" dirty="0">
                <a:solidFill>
                  <a:srgbClr val="3E302D"/>
                </a:solidFill>
                <a:latin typeface="Arial"/>
                <a:cs typeface="Arial"/>
              </a:rPr>
              <a:t> </a:t>
            </a:r>
            <a:r>
              <a:rPr sz="1150" spc="-5" dirty="0">
                <a:solidFill>
                  <a:srgbClr val="3E302D"/>
                </a:solidFill>
                <a:latin typeface="Arial"/>
                <a:cs typeface="Arial"/>
              </a:rPr>
              <a:t>Luigi</a:t>
            </a:r>
            <a:r>
              <a:rPr sz="1150" spc="220" dirty="0">
                <a:solidFill>
                  <a:srgbClr val="3E302D"/>
                </a:solidFill>
                <a:latin typeface="Arial"/>
                <a:cs typeface="Arial"/>
              </a:rPr>
              <a:t> </a:t>
            </a:r>
            <a:r>
              <a:rPr sz="1150" spc="-5" dirty="0">
                <a:solidFill>
                  <a:srgbClr val="3E302D"/>
                </a:solidFill>
                <a:latin typeface="Arial"/>
                <a:cs typeface="Arial"/>
              </a:rPr>
              <a:t>Gubitosi,</a:t>
            </a:r>
            <a:r>
              <a:rPr sz="1150" spc="229" dirty="0">
                <a:solidFill>
                  <a:srgbClr val="3E302D"/>
                </a:solidFill>
                <a:latin typeface="Arial"/>
                <a:cs typeface="Arial"/>
              </a:rPr>
              <a:t> </a:t>
            </a:r>
            <a:r>
              <a:rPr sz="1150" spc="-5" dirty="0">
                <a:solidFill>
                  <a:srgbClr val="3E302D"/>
                </a:solidFill>
                <a:latin typeface="Arial"/>
                <a:cs typeface="Arial"/>
              </a:rPr>
              <a:t>Direttore</a:t>
            </a:r>
            <a:r>
              <a:rPr sz="1150" spc="210" dirty="0">
                <a:solidFill>
                  <a:srgbClr val="3E302D"/>
                </a:solidFill>
                <a:latin typeface="Arial"/>
                <a:cs typeface="Arial"/>
              </a:rPr>
              <a:t> </a:t>
            </a:r>
            <a:r>
              <a:rPr sz="1150" spc="-5" dirty="0">
                <a:solidFill>
                  <a:srgbClr val="3E302D"/>
                </a:solidFill>
                <a:latin typeface="Arial"/>
                <a:cs typeface="Arial"/>
              </a:rPr>
              <a:t>Generale</a:t>
            </a:r>
            <a:r>
              <a:rPr sz="1150" spc="220" dirty="0">
                <a:solidFill>
                  <a:srgbClr val="3E302D"/>
                </a:solidFill>
                <a:latin typeface="Arial"/>
                <a:cs typeface="Arial"/>
              </a:rPr>
              <a:t> </a:t>
            </a:r>
            <a:r>
              <a:rPr sz="1150" spc="-5" dirty="0">
                <a:solidFill>
                  <a:srgbClr val="3E302D"/>
                </a:solidFill>
                <a:latin typeface="Arial"/>
                <a:cs typeface="Arial"/>
              </a:rPr>
              <a:t>della</a:t>
            </a:r>
            <a:r>
              <a:rPr sz="1150" spc="210" dirty="0">
                <a:solidFill>
                  <a:srgbClr val="3E302D"/>
                </a:solidFill>
                <a:latin typeface="Arial"/>
                <a:cs typeface="Arial"/>
              </a:rPr>
              <a:t> </a:t>
            </a:r>
            <a:r>
              <a:rPr sz="1150" dirty="0">
                <a:solidFill>
                  <a:srgbClr val="3E302D"/>
                </a:solidFill>
                <a:latin typeface="Arial"/>
                <a:cs typeface="Arial"/>
              </a:rPr>
              <a:t>Rai</a:t>
            </a:r>
            <a:r>
              <a:rPr sz="1150" spc="210" dirty="0">
                <a:solidFill>
                  <a:srgbClr val="3E302D"/>
                </a:solidFill>
                <a:latin typeface="Arial"/>
                <a:cs typeface="Arial"/>
              </a:rPr>
              <a:t> </a:t>
            </a:r>
            <a:r>
              <a:rPr sz="1150" dirty="0">
                <a:solidFill>
                  <a:srgbClr val="3E302D"/>
                </a:solidFill>
                <a:latin typeface="Arial"/>
                <a:cs typeface="Arial"/>
              </a:rPr>
              <a:t>e</a:t>
            </a:r>
            <a:r>
              <a:rPr sz="1150" spc="220" dirty="0">
                <a:solidFill>
                  <a:srgbClr val="3E302D"/>
                </a:solidFill>
                <a:latin typeface="Arial"/>
                <a:cs typeface="Arial"/>
              </a:rPr>
              <a:t> </a:t>
            </a:r>
            <a:r>
              <a:rPr sz="1150" spc="-5" dirty="0">
                <a:solidFill>
                  <a:srgbClr val="3E302D"/>
                </a:solidFill>
                <a:latin typeface="Arial"/>
                <a:cs typeface="Arial"/>
              </a:rPr>
              <a:t>Giovanni</a:t>
            </a:r>
            <a:endParaRPr sz="1150">
              <a:latin typeface="Arial"/>
              <a:cs typeface="Arial"/>
            </a:endParaRPr>
          </a:p>
          <a:p>
            <a:pPr marL="12700" marR="5080">
              <a:lnSpc>
                <a:spcPct val="113900"/>
              </a:lnSpc>
            </a:pPr>
            <a:r>
              <a:rPr sz="1150" spc="-5" dirty="0">
                <a:solidFill>
                  <a:srgbClr val="3E302D"/>
                </a:solidFill>
                <a:latin typeface="Arial"/>
                <a:cs typeface="Arial"/>
              </a:rPr>
              <a:t>Puglisi, Presidente </a:t>
            </a:r>
            <a:r>
              <a:rPr sz="1150" dirty="0">
                <a:solidFill>
                  <a:srgbClr val="3E302D"/>
                </a:solidFill>
                <a:latin typeface="Arial"/>
                <a:cs typeface="Arial"/>
              </a:rPr>
              <a:t>della Commissione </a:t>
            </a:r>
            <a:r>
              <a:rPr sz="1150" spc="-5" dirty="0">
                <a:solidFill>
                  <a:srgbClr val="3E302D"/>
                </a:solidFill>
                <a:latin typeface="Arial"/>
                <a:cs typeface="Arial"/>
              </a:rPr>
              <a:t>Nazionale Italiana per l’UNESCO. </a:t>
            </a:r>
            <a:r>
              <a:rPr sz="1150" dirty="0">
                <a:solidFill>
                  <a:srgbClr val="3E302D"/>
                </a:solidFill>
                <a:latin typeface="Arial"/>
                <a:cs typeface="Arial"/>
              </a:rPr>
              <a:t>Il </a:t>
            </a:r>
            <a:r>
              <a:rPr sz="1150" spc="-5" dirty="0">
                <a:solidFill>
                  <a:srgbClr val="3E302D"/>
                </a:solidFill>
                <a:latin typeface="Arial"/>
                <a:cs typeface="Arial"/>
              </a:rPr>
              <a:t>Festival </a:t>
            </a:r>
            <a:r>
              <a:rPr sz="1150" dirty="0">
                <a:solidFill>
                  <a:srgbClr val="3E302D"/>
                </a:solidFill>
                <a:latin typeface="Arial"/>
                <a:cs typeface="Arial"/>
              </a:rPr>
              <a:t>della  </a:t>
            </a:r>
            <a:r>
              <a:rPr sz="1150" spc="-5" dirty="0">
                <a:solidFill>
                  <a:srgbClr val="3E302D"/>
                </a:solidFill>
                <a:latin typeface="Arial"/>
                <a:cs typeface="Arial"/>
              </a:rPr>
              <a:t>Cultura</a:t>
            </a:r>
            <a:r>
              <a:rPr sz="1150" spc="220" dirty="0">
                <a:solidFill>
                  <a:srgbClr val="3E302D"/>
                </a:solidFill>
                <a:latin typeface="Arial"/>
                <a:cs typeface="Arial"/>
              </a:rPr>
              <a:t> </a:t>
            </a:r>
            <a:r>
              <a:rPr sz="1150" spc="-5" dirty="0">
                <a:solidFill>
                  <a:srgbClr val="3E302D"/>
                </a:solidFill>
                <a:latin typeface="Arial"/>
                <a:cs typeface="Arial"/>
              </a:rPr>
              <a:t>Creativa</a:t>
            </a:r>
            <a:r>
              <a:rPr sz="1150" spc="215" dirty="0">
                <a:solidFill>
                  <a:srgbClr val="3E302D"/>
                </a:solidFill>
                <a:latin typeface="Arial"/>
                <a:cs typeface="Arial"/>
              </a:rPr>
              <a:t> </a:t>
            </a:r>
            <a:r>
              <a:rPr sz="1150" dirty="0">
                <a:solidFill>
                  <a:srgbClr val="3E302D"/>
                </a:solidFill>
                <a:latin typeface="Arial"/>
                <a:cs typeface="Arial"/>
              </a:rPr>
              <a:t>è</a:t>
            </a:r>
            <a:r>
              <a:rPr sz="1150" spc="220" dirty="0">
                <a:solidFill>
                  <a:srgbClr val="3E302D"/>
                </a:solidFill>
                <a:latin typeface="Arial"/>
                <a:cs typeface="Arial"/>
              </a:rPr>
              <a:t> </a:t>
            </a:r>
            <a:r>
              <a:rPr sz="1150" spc="-5" dirty="0">
                <a:solidFill>
                  <a:srgbClr val="3E302D"/>
                </a:solidFill>
                <a:latin typeface="Arial"/>
                <a:cs typeface="Arial"/>
              </a:rPr>
              <a:t>un</a:t>
            </a:r>
            <a:r>
              <a:rPr sz="1150" spc="229" dirty="0">
                <a:solidFill>
                  <a:srgbClr val="3E302D"/>
                </a:solidFill>
                <a:latin typeface="Arial"/>
                <a:cs typeface="Arial"/>
              </a:rPr>
              <a:t> </a:t>
            </a:r>
            <a:r>
              <a:rPr sz="1150" spc="-5" dirty="0">
                <a:solidFill>
                  <a:srgbClr val="3E302D"/>
                </a:solidFill>
                <a:latin typeface="Arial"/>
                <a:cs typeface="Arial"/>
              </a:rPr>
              <a:t>festival</a:t>
            </a:r>
            <a:r>
              <a:rPr sz="1150" spc="215" dirty="0">
                <a:solidFill>
                  <a:srgbClr val="3E302D"/>
                </a:solidFill>
                <a:latin typeface="Arial"/>
                <a:cs typeface="Arial"/>
              </a:rPr>
              <a:t> </a:t>
            </a:r>
            <a:r>
              <a:rPr sz="1150" dirty="0">
                <a:solidFill>
                  <a:srgbClr val="3E302D"/>
                </a:solidFill>
                <a:latin typeface="Arial"/>
                <a:cs typeface="Arial"/>
              </a:rPr>
              <a:t>diffuso,</a:t>
            </a:r>
            <a:r>
              <a:rPr sz="1150" spc="215" dirty="0">
                <a:solidFill>
                  <a:srgbClr val="3E302D"/>
                </a:solidFill>
                <a:latin typeface="Arial"/>
                <a:cs typeface="Arial"/>
              </a:rPr>
              <a:t> </a:t>
            </a:r>
            <a:r>
              <a:rPr sz="1150" spc="-5" dirty="0">
                <a:solidFill>
                  <a:srgbClr val="3E302D"/>
                </a:solidFill>
                <a:latin typeface="Arial"/>
                <a:cs typeface="Arial"/>
              </a:rPr>
              <a:t>che</a:t>
            </a:r>
            <a:r>
              <a:rPr sz="1150" spc="204" dirty="0">
                <a:solidFill>
                  <a:srgbClr val="3E302D"/>
                </a:solidFill>
                <a:latin typeface="Arial"/>
                <a:cs typeface="Arial"/>
              </a:rPr>
              <a:t> </a:t>
            </a:r>
            <a:r>
              <a:rPr sz="1150" spc="-5" dirty="0">
                <a:solidFill>
                  <a:srgbClr val="3E302D"/>
                </a:solidFill>
                <a:latin typeface="Arial"/>
                <a:cs typeface="Arial"/>
              </a:rPr>
              <a:t>dal</a:t>
            </a:r>
            <a:r>
              <a:rPr sz="1150" spc="220" dirty="0">
                <a:solidFill>
                  <a:srgbClr val="3E302D"/>
                </a:solidFill>
                <a:latin typeface="Arial"/>
                <a:cs typeface="Arial"/>
              </a:rPr>
              <a:t> </a:t>
            </a:r>
            <a:r>
              <a:rPr sz="1150" spc="-5" dirty="0">
                <a:solidFill>
                  <a:srgbClr val="3E302D"/>
                </a:solidFill>
                <a:latin typeface="Arial"/>
                <a:cs typeface="Arial"/>
              </a:rPr>
              <a:t>16</a:t>
            </a:r>
            <a:r>
              <a:rPr sz="1150" spc="215" dirty="0">
                <a:solidFill>
                  <a:srgbClr val="3E302D"/>
                </a:solidFill>
                <a:latin typeface="Arial"/>
                <a:cs typeface="Arial"/>
              </a:rPr>
              <a:t> </a:t>
            </a:r>
            <a:r>
              <a:rPr sz="1150" spc="-5" dirty="0">
                <a:solidFill>
                  <a:srgbClr val="3E302D"/>
                </a:solidFill>
                <a:latin typeface="Arial"/>
                <a:cs typeface="Arial"/>
              </a:rPr>
              <a:t>al</a:t>
            </a:r>
            <a:r>
              <a:rPr sz="1150" spc="215" dirty="0">
                <a:solidFill>
                  <a:srgbClr val="3E302D"/>
                </a:solidFill>
                <a:latin typeface="Arial"/>
                <a:cs typeface="Arial"/>
              </a:rPr>
              <a:t> </a:t>
            </a:r>
            <a:r>
              <a:rPr sz="1150" spc="-5" dirty="0">
                <a:solidFill>
                  <a:srgbClr val="3E302D"/>
                </a:solidFill>
                <a:latin typeface="Arial"/>
                <a:cs typeface="Arial"/>
              </a:rPr>
              <a:t>22</a:t>
            </a:r>
            <a:r>
              <a:rPr sz="1150" spc="220" dirty="0">
                <a:solidFill>
                  <a:srgbClr val="3E302D"/>
                </a:solidFill>
                <a:latin typeface="Arial"/>
                <a:cs typeface="Arial"/>
              </a:rPr>
              <a:t> </a:t>
            </a:r>
            <a:r>
              <a:rPr sz="1150" dirty="0">
                <a:solidFill>
                  <a:srgbClr val="3E302D"/>
                </a:solidFill>
                <a:latin typeface="Arial"/>
                <a:cs typeface="Arial"/>
              </a:rPr>
              <a:t>marzo</a:t>
            </a:r>
            <a:r>
              <a:rPr sz="1150" spc="204" dirty="0">
                <a:solidFill>
                  <a:srgbClr val="3E302D"/>
                </a:solidFill>
                <a:latin typeface="Arial"/>
                <a:cs typeface="Arial"/>
              </a:rPr>
              <a:t> </a:t>
            </a:r>
            <a:r>
              <a:rPr sz="1150" spc="-5" dirty="0">
                <a:solidFill>
                  <a:srgbClr val="3E302D"/>
                </a:solidFill>
                <a:latin typeface="Arial"/>
                <a:cs typeface="Arial"/>
              </a:rPr>
              <a:t>2015</a:t>
            </a:r>
            <a:r>
              <a:rPr sz="1150" spc="215" dirty="0">
                <a:solidFill>
                  <a:srgbClr val="3E302D"/>
                </a:solidFill>
                <a:latin typeface="Arial"/>
                <a:cs typeface="Arial"/>
              </a:rPr>
              <a:t> </a:t>
            </a:r>
            <a:r>
              <a:rPr sz="1150" spc="-5" dirty="0">
                <a:solidFill>
                  <a:srgbClr val="3E302D"/>
                </a:solidFill>
                <a:latin typeface="Arial"/>
                <a:cs typeface="Arial"/>
              </a:rPr>
              <a:t>coinvolgerà</a:t>
            </a:r>
            <a:r>
              <a:rPr sz="1150" spc="210" dirty="0">
                <a:solidFill>
                  <a:srgbClr val="3E302D"/>
                </a:solidFill>
                <a:latin typeface="Arial"/>
                <a:cs typeface="Arial"/>
              </a:rPr>
              <a:t> </a:t>
            </a:r>
            <a:r>
              <a:rPr sz="1150" spc="5" dirty="0">
                <a:solidFill>
                  <a:srgbClr val="3E302D"/>
                </a:solidFill>
                <a:latin typeface="Arial"/>
                <a:cs typeface="Arial"/>
              </a:rPr>
              <a:t>moltissimi</a:t>
            </a:r>
            <a:endParaRPr sz="1150">
              <a:latin typeface="Arial"/>
              <a:cs typeface="Arial"/>
            </a:endParaRPr>
          </a:p>
          <a:p>
            <a:pPr marL="12700" marR="13335">
              <a:lnSpc>
                <a:spcPct val="112999"/>
              </a:lnSpc>
              <a:spcBef>
                <a:spcPts val="25"/>
              </a:spcBef>
            </a:pPr>
            <a:r>
              <a:rPr sz="1150" spc="-5" dirty="0">
                <a:solidFill>
                  <a:srgbClr val="3E302D"/>
                </a:solidFill>
                <a:latin typeface="Arial"/>
                <a:cs typeface="Arial"/>
              </a:rPr>
              <a:t>centri in tutta Italia. </a:t>
            </a:r>
            <a:r>
              <a:rPr sz="1150" dirty="0">
                <a:solidFill>
                  <a:srgbClr val="3E302D"/>
                </a:solidFill>
                <a:latin typeface="Arial"/>
                <a:cs typeface="Arial"/>
              </a:rPr>
              <a:t>Le </a:t>
            </a:r>
            <a:r>
              <a:rPr sz="1150" spc="-5" dirty="0">
                <a:solidFill>
                  <a:srgbClr val="3E302D"/>
                </a:solidFill>
                <a:latin typeface="Arial"/>
                <a:cs typeface="Arial"/>
              </a:rPr>
              <a:t>banche, in collaborazione con scuole, </a:t>
            </a:r>
            <a:r>
              <a:rPr sz="1150" dirty="0">
                <a:solidFill>
                  <a:srgbClr val="3E302D"/>
                </a:solidFill>
                <a:latin typeface="Arial"/>
                <a:cs typeface="Arial"/>
              </a:rPr>
              <a:t>musei e </a:t>
            </a:r>
            <a:r>
              <a:rPr sz="1150" spc="-5" dirty="0">
                <a:solidFill>
                  <a:srgbClr val="3E302D"/>
                </a:solidFill>
                <a:latin typeface="Arial"/>
                <a:cs typeface="Arial"/>
              </a:rPr>
              <a:t>associazioni </a:t>
            </a:r>
            <a:r>
              <a:rPr sz="1150" dirty="0">
                <a:solidFill>
                  <a:srgbClr val="3E302D"/>
                </a:solidFill>
                <a:latin typeface="Arial"/>
                <a:cs typeface="Arial"/>
              </a:rPr>
              <a:t>del  </a:t>
            </a:r>
            <a:r>
              <a:rPr sz="1150" spc="-5" dirty="0">
                <a:solidFill>
                  <a:srgbClr val="3E302D"/>
                </a:solidFill>
                <a:latin typeface="Arial"/>
                <a:cs typeface="Arial"/>
              </a:rPr>
              <a:t>territorio, organizzeranno circa 70 eventi </a:t>
            </a:r>
            <a:r>
              <a:rPr sz="1150" dirty="0">
                <a:solidFill>
                  <a:srgbClr val="3E302D"/>
                </a:solidFill>
                <a:latin typeface="Arial"/>
                <a:cs typeface="Arial"/>
              </a:rPr>
              <a:t>tra </a:t>
            </a:r>
            <a:r>
              <a:rPr sz="1150" spc="-5" dirty="0">
                <a:solidFill>
                  <a:srgbClr val="3E302D"/>
                </a:solidFill>
                <a:latin typeface="Arial"/>
                <a:cs typeface="Arial"/>
              </a:rPr>
              <a:t>laboratori, spettacoli, visite </a:t>
            </a:r>
            <a:r>
              <a:rPr sz="1150" dirty="0">
                <a:solidFill>
                  <a:srgbClr val="3E302D"/>
                </a:solidFill>
                <a:latin typeface="Arial"/>
                <a:cs typeface="Arial"/>
              </a:rPr>
              <a:t>e </a:t>
            </a:r>
            <a:r>
              <a:rPr sz="1150" spc="-5" dirty="0">
                <a:solidFill>
                  <a:srgbClr val="3E302D"/>
                </a:solidFill>
                <a:latin typeface="Arial"/>
                <a:cs typeface="Arial"/>
              </a:rPr>
              <a:t>altre</a:t>
            </a:r>
            <a:r>
              <a:rPr sz="1150" spc="95" dirty="0">
                <a:solidFill>
                  <a:srgbClr val="3E302D"/>
                </a:solidFill>
                <a:latin typeface="Arial"/>
                <a:cs typeface="Arial"/>
              </a:rPr>
              <a:t> </a:t>
            </a:r>
            <a:r>
              <a:rPr sz="1150" spc="-5" dirty="0">
                <a:solidFill>
                  <a:srgbClr val="3E302D"/>
                </a:solidFill>
                <a:latin typeface="Arial"/>
                <a:cs typeface="Arial"/>
              </a:rPr>
              <a:t>attività.</a:t>
            </a:r>
            <a:endParaRPr sz="1150">
              <a:latin typeface="Arial"/>
              <a:cs typeface="Arial"/>
            </a:endParaRPr>
          </a:p>
        </p:txBody>
      </p:sp>
      <p:sp>
        <p:nvSpPr>
          <p:cNvPr id="6" name="object 6"/>
          <p:cNvSpPr/>
          <p:nvPr/>
        </p:nvSpPr>
        <p:spPr>
          <a:xfrm>
            <a:off x="2999104" y="2119883"/>
            <a:ext cx="1552574" cy="53289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Corriere.it</a:t>
            </a:r>
            <a:endParaRPr sz="1600">
              <a:latin typeface="Arial"/>
              <a:cs typeface="Arial"/>
            </a:endParaRPr>
          </a:p>
          <a:p>
            <a:pPr marL="12700">
              <a:lnSpc>
                <a:spcPts val="1880"/>
              </a:lnSpc>
            </a:pPr>
            <a:r>
              <a:rPr sz="1600" b="1" spc="-5" dirty="0">
                <a:latin typeface="Arial"/>
                <a:cs typeface="Arial"/>
              </a:rPr>
              <a:t>2 marzo</a:t>
            </a:r>
            <a:r>
              <a:rPr sz="1600" b="1" spc="-1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84351" y="5845530"/>
            <a:ext cx="5986145" cy="947419"/>
          </a:xfrm>
          <a:prstGeom prst="rect">
            <a:avLst/>
          </a:prstGeom>
        </p:spPr>
        <p:txBody>
          <a:bodyPr vert="horz" wrap="square" lIns="0" tIns="12700" rIns="0" bIns="0" rtlCol="0">
            <a:spAutoFit/>
          </a:bodyPr>
          <a:lstStyle/>
          <a:p>
            <a:pPr marL="12065" marR="5080" indent="-635" algn="ctr">
              <a:lnSpc>
                <a:spcPct val="110000"/>
              </a:lnSpc>
              <a:spcBef>
                <a:spcPts val="100"/>
              </a:spcBef>
            </a:pPr>
            <a:r>
              <a:rPr sz="1100" spc="-5" dirty="0">
                <a:solidFill>
                  <a:srgbClr val="212121"/>
                </a:solidFill>
                <a:latin typeface="Times New Roman"/>
                <a:cs typeface="Times New Roman"/>
              </a:rPr>
              <a:t>Abi </a:t>
            </a:r>
            <a:r>
              <a:rPr sz="1100" dirty="0">
                <a:solidFill>
                  <a:srgbClr val="212121"/>
                </a:solidFill>
                <a:latin typeface="Times New Roman"/>
                <a:cs typeface="Times New Roman"/>
              </a:rPr>
              <a:t>- conferenza </a:t>
            </a:r>
            <a:r>
              <a:rPr sz="1100" spc="-5" dirty="0">
                <a:solidFill>
                  <a:srgbClr val="212121"/>
                </a:solidFill>
                <a:latin typeface="Times New Roman"/>
                <a:cs typeface="Times New Roman"/>
              </a:rPr>
              <a:t>stampa per </a:t>
            </a:r>
            <a:r>
              <a:rPr sz="1100" dirty="0">
                <a:solidFill>
                  <a:srgbClr val="212121"/>
                </a:solidFill>
                <a:latin typeface="Times New Roman"/>
                <a:cs typeface="Times New Roman"/>
              </a:rPr>
              <a:t>la </a:t>
            </a:r>
            <a:r>
              <a:rPr sz="1100" spc="-5" dirty="0">
                <a:solidFill>
                  <a:srgbClr val="212121"/>
                </a:solidFill>
                <a:latin typeface="Times New Roman"/>
                <a:cs typeface="Times New Roman"/>
              </a:rPr>
              <a:t>presentazione della </a:t>
            </a:r>
            <a:r>
              <a:rPr sz="1100" dirty="0">
                <a:solidFill>
                  <a:srgbClr val="212121"/>
                </a:solidFill>
                <a:latin typeface="Times New Roman"/>
                <a:cs typeface="Times New Roman"/>
              </a:rPr>
              <a:t>seconda </a:t>
            </a:r>
            <a:r>
              <a:rPr sz="1100" spc="-5" dirty="0">
                <a:solidFill>
                  <a:srgbClr val="212121"/>
                </a:solidFill>
                <a:latin typeface="Times New Roman"/>
                <a:cs typeface="Times New Roman"/>
              </a:rPr>
              <a:t>edizione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Festival della Cultura Creativa </a:t>
            </a:r>
            <a:r>
              <a:rPr sz="1100" dirty="0">
                <a:solidFill>
                  <a:srgbClr val="212121"/>
                </a:solidFill>
                <a:latin typeface="Times New Roman"/>
                <a:cs typeface="Times New Roman"/>
              </a:rPr>
              <a:t>Le  banche per i </a:t>
            </a:r>
            <a:r>
              <a:rPr sz="1100" spc="-5" dirty="0">
                <a:solidFill>
                  <a:srgbClr val="212121"/>
                </a:solidFill>
                <a:latin typeface="Times New Roman"/>
                <a:cs typeface="Times New Roman"/>
              </a:rPr>
              <a:t>giovani </a:t>
            </a:r>
            <a:r>
              <a:rPr sz="1100" dirty="0">
                <a:solidFill>
                  <a:srgbClr val="212121"/>
                </a:solidFill>
                <a:latin typeface="Times New Roman"/>
                <a:cs typeface="Times New Roman"/>
              </a:rPr>
              <a:t>e </a:t>
            </a:r>
            <a:r>
              <a:rPr sz="1100" spc="-5" dirty="0">
                <a:solidFill>
                  <a:srgbClr val="212121"/>
                </a:solidFill>
                <a:latin typeface="Times New Roman"/>
                <a:cs typeface="Times New Roman"/>
              </a:rPr>
              <a:t>il territorio (Piazza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Gesu' </a:t>
            </a:r>
            <a:r>
              <a:rPr sz="1100" dirty="0">
                <a:solidFill>
                  <a:srgbClr val="212121"/>
                </a:solidFill>
                <a:latin typeface="Times New Roman"/>
                <a:cs typeface="Times New Roman"/>
              </a:rPr>
              <a:t>49) </a:t>
            </a:r>
            <a:r>
              <a:rPr sz="1100" spc="-5" dirty="0">
                <a:solidFill>
                  <a:srgbClr val="212121"/>
                </a:solidFill>
                <a:latin typeface="Times New Roman"/>
                <a:cs typeface="Times New Roman"/>
              </a:rPr>
              <a:t>Alla conferenza stampa interverranno: Antonio  Patuelli, Presidente dell'Associazione Bancaria Italiana; Stefania Giannini, Ministro dell'Istruzione,  dell'Universita' </a:t>
            </a:r>
            <a:r>
              <a:rPr sz="1100" dirty="0">
                <a:solidFill>
                  <a:srgbClr val="212121"/>
                </a:solidFill>
                <a:latin typeface="Times New Roman"/>
                <a:cs typeface="Times New Roman"/>
              </a:rPr>
              <a:t>e </a:t>
            </a:r>
            <a:r>
              <a:rPr sz="1100" spc="-5" dirty="0">
                <a:solidFill>
                  <a:srgbClr val="212121"/>
                </a:solidFill>
                <a:latin typeface="Times New Roman"/>
                <a:cs typeface="Times New Roman"/>
              </a:rPr>
              <a:t>della Ricerca; Luigi Gubitosi, Direttore Generale della </a:t>
            </a:r>
            <a:r>
              <a:rPr sz="1100" spc="-10" dirty="0">
                <a:solidFill>
                  <a:srgbClr val="212121"/>
                </a:solidFill>
                <a:latin typeface="Times New Roman"/>
                <a:cs typeface="Times New Roman"/>
              </a:rPr>
              <a:t>RAI; </a:t>
            </a:r>
            <a:r>
              <a:rPr sz="1100" spc="-5" dirty="0">
                <a:solidFill>
                  <a:srgbClr val="212121"/>
                </a:solidFill>
                <a:latin typeface="Times New Roman"/>
                <a:cs typeface="Times New Roman"/>
              </a:rPr>
              <a:t>Giovanni Puglisi, Presidente  della Commissione Nazionale Italiana </a:t>
            </a:r>
            <a:r>
              <a:rPr sz="1100" dirty="0">
                <a:solidFill>
                  <a:srgbClr val="212121"/>
                </a:solidFill>
                <a:latin typeface="Times New Roman"/>
                <a:cs typeface="Times New Roman"/>
              </a:rPr>
              <a:t>per </a:t>
            </a:r>
            <a:r>
              <a:rPr sz="1100" spc="-5" dirty="0">
                <a:solidFill>
                  <a:srgbClr val="212121"/>
                </a:solidFill>
                <a:latin typeface="Times New Roman"/>
                <a:cs typeface="Times New Roman"/>
              </a:rPr>
              <a:t>l'Unesco.</a:t>
            </a:r>
            <a:endParaRPr sz="1100">
              <a:latin typeface="Times New Roman"/>
              <a:cs typeface="Times New Roman"/>
            </a:endParaRPr>
          </a:p>
        </p:txBody>
      </p:sp>
      <p:sp>
        <p:nvSpPr>
          <p:cNvPr id="5" name="object 5"/>
          <p:cNvSpPr/>
          <p:nvPr/>
        </p:nvSpPr>
        <p:spPr>
          <a:xfrm>
            <a:off x="826769" y="2880359"/>
            <a:ext cx="5876925" cy="25717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932797" y="4212269"/>
            <a:ext cx="3723921" cy="51405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38125">
              <a:lnSpc>
                <a:spcPts val="1839"/>
              </a:lnSpc>
            </a:pPr>
            <a:r>
              <a:rPr sz="1600" b="1" spc="-5" dirty="0">
                <a:latin typeface="Arial"/>
                <a:cs typeface="Arial"/>
              </a:rPr>
              <a:t>Borsai</a:t>
            </a:r>
            <a:r>
              <a:rPr sz="1600" b="1" dirty="0">
                <a:latin typeface="Arial"/>
                <a:cs typeface="Arial"/>
              </a:rPr>
              <a:t>t</a:t>
            </a:r>
            <a:r>
              <a:rPr sz="1600" b="1" spc="-5" dirty="0">
                <a:latin typeface="Arial"/>
                <a:cs typeface="Arial"/>
              </a:rPr>
              <a:t>aliana</a:t>
            </a:r>
            <a:r>
              <a:rPr sz="1600" b="1" spc="5" dirty="0">
                <a:latin typeface="Arial"/>
                <a:cs typeface="Arial"/>
              </a:rPr>
              <a:t>.</a:t>
            </a:r>
            <a:r>
              <a:rPr sz="1600" b="1" spc="-5" dirty="0">
                <a:latin typeface="Arial"/>
                <a:cs typeface="Arial"/>
              </a:rPr>
              <a:t>it  3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4876317"/>
            <a:ext cx="5891530" cy="1891030"/>
          </a:xfrm>
          <a:prstGeom prst="rect">
            <a:avLst/>
          </a:prstGeom>
        </p:spPr>
        <p:txBody>
          <a:bodyPr vert="horz" wrap="square" lIns="0" tIns="12700" rIns="0" bIns="0" rtlCol="0">
            <a:spAutoFit/>
          </a:bodyPr>
          <a:lstStyle/>
          <a:p>
            <a:pPr marL="12700" marR="5080">
              <a:lnSpc>
                <a:spcPct val="118700"/>
              </a:lnSpc>
              <a:spcBef>
                <a:spcPts val="100"/>
              </a:spcBef>
            </a:pPr>
            <a:r>
              <a:rPr sz="1050" dirty="0">
                <a:latin typeface="Arial"/>
                <a:cs typeface="Arial"/>
              </a:rPr>
              <a:t>- Roma: </a:t>
            </a:r>
            <a:r>
              <a:rPr sz="1050" spc="-5" dirty="0">
                <a:latin typeface="Arial"/>
                <a:cs typeface="Arial"/>
              </a:rPr>
              <a:t>conferenza stampa </a:t>
            </a:r>
            <a:r>
              <a:rPr sz="1050" dirty="0">
                <a:latin typeface="Arial"/>
                <a:cs typeface="Arial"/>
              </a:rPr>
              <a:t>di </a:t>
            </a:r>
            <a:r>
              <a:rPr sz="1050" spc="-5" dirty="0">
                <a:latin typeface="Arial"/>
                <a:cs typeface="Arial"/>
              </a:rPr>
              <a:t>presentazione della II </a:t>
            </a:r>
            <a:r>
              <a:rPr sz="1050" dirty="0">
                <a:latin typeface="Arial"/>
                <a:cs typeface="Arial"/>
              </a:rPr>
              <a:t>edizione </a:t>
            </a:r>
            <a:r>
              <a:rPr sz="1050" spc="-5" dirty="0">
                <a:latin typeface="Arial"/>
                <a:cs typeface="Arial"/>
              </a:rPr>
              <a:t>del Festival della </a:t>
            </a:r>
            <a:r>
              <a:rPr sz="1050" dirty="0">
                <a:latin typeface="Arial"/>
                <a:cs typeface="Arial"/>
              </a:rPr>
              <a:t>cultura </a:t>
            </a:r>
            <a:r>
              <a:rPr sz="1050" spc="-5" dirty="0">
                <a:latin typeface="Arial"/>
                <a:cs typeface="Arial"/>
              </a:rPr>
              <a:t>creativa </a:t>
            </a:r>
            <a:r>
              <a:rPr sz="1050" dirty="0">
                <a:latin typeface="Arial"/>
                <a:cs typeface="Arial"/>
              </a:rPr>
              <a:t>- Le  banche per i </a:t>
            </a:r>
            <a:r>
              <a:rPr sz="1050" spc="-5" dirty="0">
                <a:latin typeface="Arial"/>
                <a:cs typeface="Arial"/>
              </a:rPr>
              <a:t>giovani </a:t>
            </a:r>
            <a:r>
              <a:rPr sz="1050" dirty="0">
                <a:latin typeface="Arial"/>
                <a:cs typeface="Arial"/>
              </a:rPr>
              <a:t>e </a:t>
            </a:r>
            <a:r>
              <a:rPr sz="1050" spc="-5" dirty="0">
                <a:latin typeface="Arial"/>
                <a:cs typeface="Arial"/>
              </a:rPr>
              <a:t>il territorio, </a:t>
            </a:r>
            <a:r>
              <a:rPr sz="1050" dirty="0">
                <a:latin typeface="Arial"/>
                <a:cs typeface="Arial"/>
              </a:rPr>
              <a:t>promosso </a:t>
            </a:r>
            <a:r>
              <a:rPr sz="1050" spc="-5" dirty="0">
                <a:latin typeface="Arial"/>
                <a:cs typeface="Arial"/>
              </a:rPr>
              <a:t>dall'Abi. Ore </a:t>
            </a:r>
            <a:r>
              <a:rPr sz="1050" dirty="0">
                <a:latin typeface="Arial"/>
                <a:cs typeface="Arial"/>
              </a:rPr>
              <a:t>11,00. </a:t>
            </a:r>
            <a:r>
              <a:rPr sz="1050" spc="-5" dirty="0">
                <a:latin typeface="Arial"/>
                <a:cs typeface="Arial"/>
              </a:rPr>
              <a:t>Partecipano, tra </a:t>
            </a:r>
            <a:r>
              <a:rPr sz="1050" dirty="0">
                <a:latin typeface="Arial"/>
                <a:cs typeface="Arial"/>
              </a:rPr>
              <a:t>gli </a:t>
            </a:r>
            <a:r>
              <a:rPr sz="1050" spc="-5" dirty="0">
                <a:latin typeface="Arial"/>
                <a:cs typeface="Arial"/>
              </a:rPr>
              <a:t>altri, Antonio  Patuelli, presidente Abi; Stefania Giannini, ministro dell'Istruzione; </a:t>
            </a:r>
            <a:r>
              <a:rPr sz="1050" dirty="0">
                <a:latin typeface="Arial"/>
                <a:cs typeface="Arial"/>
              </a:rPr>
              <a:t>Luigi </a:t>
            </a:r>
            <a:r>
              <a:rPr sz="1050" spc="-5" dirty="0">
                <a:latin typeface="Arial"/>
                <a:cs typeface="Arial"/>
              </a:rPr>
              <a:t>Gubitosi, </a:t>
            </a:r>
            <a:r>
              <a:rPr sz="1050" dirty="0">
                <a:latin typeface="Arial"/>
                <a:cs typeface="Arial"/>
              </a:rPr>
              <a:t>d.g. </a:t>
            </a:r>
            <a:r>
              <a:rPr sz="1050" spc="-5" dirty="0">
                <a:latin typeface="Arial"/>
                <a:cs typeface="Arial"/>
              </a:rPr>
              <a:t>Rai. Palazzo  Altieri, piazza </a:t>
            </a:r>
            <a:r>
              <a:rPr sz="1050" dirty="0">
                <a:latin typeface="Arial"/>
                <a:cs typeface="Arial"/>
              </a:rPr>
              <a:t>del Gesu',</a:t>
            </a:r>
            <a:r>
              <a:rPr sz="1050" spc="-20" dirty="0">
                <a:latin typeface="Arial"/>
                <a:cs typeface="Arial"/>
              </a:rPr>
              <a:t> </a:t>
            </a:r>
            <a:r>
              <a:rPr sz="1050" spc="-5" dirty="0">
                <a:latin typeface="Arial"/>
                <a:cs typeface="Arial"/>
              </a:rPr>
              <a:t>49</a:t>
            </a:r>
            <a:endParaRPr sz="1050">
              <a:latin typeface="Arial"/>
              <a:cs typeface="Arial"/>
            </a:endParaRPr>
          </a:p>
          <a:p>
            <a:pPr marL="12700" marR="2445385">
              <a:lnSpc>
                <a:spcPct val="230500"/>
              </a:lnSpc>
              <a:spcBef>
                <a:spcPts val="5"/>
              </a:spcBef>
            </a:pPr>
            <a:r>
              <a:rPr sz="1050" spc="-5" dirty="0">
                <a:latin typeface="Arial"/>
                <a:cs typeface="Arial"/>
              </a:rPr>
              <a:t>--In collaborazione con Borsa Italiana </a:t>
            </a:r>
            <a:r>
              <a:rPr sz="1050" spc="-5" dirty="0">
                <a:latin typeface="Arial"/>
                <a:cs typeface="Arial"/>
                <a:hlinkClick r:id="rId3"/>
              </a:rPr>
              <a:t>www.borsaitaliana.it </a:t>
            </a:r>
            <a:r>
              <a:rPr sz="1050" spc="-5" dirty="0">
                <a:latin typeface="Arial"/>
                <a:cs typeface="Arial"/>
              </a:rPr>
              <a:t> </a:t>
            </a:r>
            <a:r>
              <a:rPr sz="1050" dirty="0">
                <a:latin typeface="Arial"/>
                <a:cs typeface="Arial"/>
              </a:rPr>
              <a:t>Red-</a:t>
            </a:r>
            <a:endParaRPr sz="1050">
              <a:latin typeface="Arial"/>
              <a:cs typeface="Arial"/>
            </a:endParaRPr>
          </a:p>
          <a:p>
            <a:pPr>
              <a:lnSpc>
                <a:spcPct val="100000"/>
              </a:lnSpc>
              <a:spcBef>
                <a:spcPts val="20"/>
              </a:spcBef>
            </a:pPr>
            <a:endParaRPr sz="1400">
              <a:latin typeface="Times New Roman"/>
              <a:cs typeface="Times New Roman"/>
            </a:endParaRPr>
          </a:p>
          <a:p>
            <a:pPr marL="12700">
              <a:lnSpc>
                <a:spcPct val="100000"/>
              </a:lnSpc>
            </a:pPr>
            <a:r>
              <a:rPr sz="1050" spc="-5" dirty="0">
                <a:latin typeface="Arial"/>
                <a:cs typeface="Arial"/>
              </a:rPr>
              <a:t>(RADIOCOR) 03-03-15 08:01:49 (0041)PA </a:t>
            </a:r>
            <a:r>
              <a:rPr sz="1050" dirty="0">
                <a:latin typeface="Arial"/>
                <a:cs typeface="Arial"/>
              </a:rPr>
              <a:t>5</a:t>
            </a:r>
            <a:r>
              <a:rPr sz="1050" spc="-25" dirty="0">
                <a:latin typeface="Arial"/>
                <a:cs typeface="Arial"/>
              </a:rPr>
              <a:t> </a:t>
            </a:r>
            <a:r>
              <a:rPr sz="1050" spc="-5" dirty="0">
                <a:latin typeface="Arial"/>
                <a:cs typeface="Arial"/>
              </a:rPr>
              <a:t>NNNN</a:t>
            </a:r>
            <a:endParaRPr sz="1050">
              <a:latin typeface="Arial"/>
              <a:cs typeface="Arial"/>
            </a:endParaRPr>
          </a:p>
        </p:txBody>
      </p:sp>
      <p:sp>
        <p:nvSpPr>
          <p:cNvPr id="5" name="object 5"/>
          <p:cNvSpPr/>
          <p:nvPr/>
        </p:nvSpPr>
        <p:spPr>
          <a:xfrm>
            <a:off x="1580388" y="2442971"/>
            <a:ext cx="4399788" cy="101803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351407" y="4128303"/>
            <a:ext cx="4448175" cy="11440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Fabitv.it</a:t>
            </a:r>
            <a:endParaRPr sz="1600">
              <a:latin typeface="Arial"/>
              <a:cs typeface="Arial"/>
            </a:endParaRPr>
          </a:p>
          <a:p>
            <a:pPr marL="12700">
              <a:lnSpc>
                <a:spcPts val="1880"/>
              </a:lnSpc>
            </a:pPr>
            <a:r>
              <a:rPr sz="1600" b="1" spc="-5" dirty="0">
                <a:latin typeface="Arial"/>
                <a:cs typeface="Arial"/>
              </a:rPr>
              <a:t>3 marzo</a:t>
            </a:r>
            <a:r>
              <a:rPr sz="1600" b="1" spc="-1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862073" y="6121679"/>
            <a:ext cx="3836670" cy="1930400"/>
          </a:xfrm>
          <a:prstGeom prst="rect">
            <a:avLst/>
          </a:prstGeom>
        </p:spPr>
        <p:txBody>
          <a:bodyPr vert="horz" wrap="square" lIns="0" tIns="12700" rIns="0" bIns="0" rtlCol="0">
            <a:spAutoFit/>
          </a:bodyPr>
          <a:lstStyle/>
          <a:p>
            <a:pPr marL="12700" marR="5080" algn="ctr">
              <a:lnSpc>
                <a:spcPct val="119000"/>
              </a:lnSpc>
              <a:spcBef>
                <a:spcPts val="100"/>
              </a:spcBef>
            </a:pPr>
            <a:r>
              <a:rPr sz="1050" spc="-5" dirty="0">
                <a:solidFill>
                  <a:srgbClr val="333333"/>
                </a:solidFill>
                <a:latin typeface="Arial"/>
                <a:cs typeface="Arial"/>
              </a:rPr>
              <a:t>Roma </a:t>
            </a:r>
            <a:r>
              <a:rPr sz="1050" dirty="0">
                <a:solidFill>
                  <a:srgbClr val="333333"/>
                </a:solidFill>
                <a:latin typeface="Arial"/>
                <a:cs typeface="Arial"/>
              </a:rPr>
              <a:t>11h00 </a:t>
            </a:r>
            <a:r>
              <a:rPr sz="1050" spc="-5" dirty="0">
                <a:solidFill>
                  <a:srgbClr val="333333"/>
                </a:solidFill>
                <a:latin typeface="Arial"/>
                <a:cs typeface="Arial"/>
              </a:rPr>
              <a:t>Abi </a:t>
            </a:r>
            <a:r>
              <a:rPr sz="1050" dirty="0">
                <a:solidFill>
                  <a:srgbClr val="333333"/>
                </a:solidFill>
                <a:latin typeface="Arial"/>
                <a:cs typeface="Arial"/>
              </a:rPr>
              <a:t>- </a:t>
            </a:r>
            <a:r>
              <a:rPr sz="1050" spc="-5" dirty="0">
                <a:solidFill>
                  <a:srgbClr val="333333"/>
                </a:solidFill>
                <a:latin typeface="Arial"/>
                <a:cs typeface="Arial"/>
              </a:rPr>
              <a:t>conferenza stampa </a:t>
            </a:r>
            <a:r>
              <a:rPr sz="1050" dirty="0">
                <a:solidFill>
                  <a:srgbClr val="333333"/>
                </a:solidFill>
                <a:latin typeface="Arial"/>
                <a:cs typeface="Arial"/>
              </a:rPr>
              <a:t>per la </a:t>
            </a:r>
            <a:r>
              <a:rPr sz="1050" spc="-5" dirty="0">
                <a:solidFill>
                  <a:srgbClr val="333333"/>
                </a:solidFill>
                <a:latin typeface="Arial"/>
                <a:cs typeface="Arial"/>
              </a:rPr>
              <a:t>presentazione della  </a:t>
            </a:r>
            <a:r>
              <a:rPr sz="1050" dirty="0">
                <a:solidFill>
                  <a:srgbClr val="333333"/>
                </a:solidFill>
                <a:latin typeface="Arial"/>
                <a:cs typeface="Arial"/>
              </a:rPr>
              <a:t>seconda </a:t>
            </a:r>
            <a:r>
              <a:rPr sz="1050" spc="-5" dirty="0">
                <a:solidFill>
                  <a:srgbClr val="333333"/>
                </a:solidFill>
                <a:latin typeface="Arial"/>
                <a:cs typeface="Arial"/>
              </a:rPr>
              <a:t>edizione del Festival della Cultura Creativa</a:t>
            </a:r>
            <a:r>
              <a:rPr sz="1050" spc="-10" dirty="0">
                <a:solidFill>
                  <a:srgbClr val="333333"/>
                </a:solidFill>
                <a:latin typeface="Arial"/>
                <a:cs typeface="Arial"/>
              </a:rPr>
              <a:t> </a:t>
            </a:r>
            <a:r>
              <a:rPr sz="1050" dirty="0">
                <a:solidFill>
                  <a:srgbClr val="333333"/>
                </a:solidFill>
                <a:latin typeface="Arial"/>
                <a:cs typeface="Arial"/>
              </a:rPr>
              <a:t>Le</a:t>
            </a:r>
            <a:endParaRPr sz="1050">
              <a:latin typeface="Arial"/>
              <a:cs typeface="Arial"/>
            </a:endParaRPr>
          </a:p>
          <a:p>
            <a:pPr marL="426720">
              <a:lnSpc>
                <a:spcPct val="100000"/>
              </a:lnSpc>
              <a:spcBef>
                <a:spcPts val="240"/>
              </a:spcBef>
            </a:pPr>
            <a:r>
              <a:rPr sz="1050" dirty="0">
                <a:solidFill>
                  <a:srgbClr val="333333"/>
                </a:solidFill>
                <a:latin typeface="Arial"/>
                <a:cs typeface="Arial"/>
              </a:rPr>
              <a:t>banche per i </a:t>
            </a:r>
            <a:r>
              <a:rPr sz="1050" spc="-5" dirty="0">
                <a:solidFill>
                  <a:srgbClr val="333333"/>
                </a:solidFill>
                <a:latin typeface="Arial"/>
                <a:cs typeface="Arial"/>
              </a:rPr>
              <a:t>giovani </a:t>
            </a:r>
            <a:r>
              <a:rPr sz="1050" dirty="0">
                <a:solidFill>
                  <a:srgbClr val="333333"/>
                </a:solidFill>
                <a:latin typeface="Arial"/>
                <a:cs typeface="Arial"/>
              </a:rPr>
              <a:t>e </a:t>
            </a:r>
            <a:r>
              <a:rPr sz="1050" spc="-5" dirty="0">
                <a:solidFill>
                  <a:srgbClr val="333333"/>
                </a:solidFill>
                <a:latin typeface="Arial"/>
                <a:cs typeface="Arial"/>
              </a:rPr>
              <a:t>il territorio (Piazza </a:t>
            </a:r>
            <a:r>
              <a:rPr sz="1050" dirty="0">
                <a:solidFill>
                  <a:srgbClr val="333333"/>
                </a:solidFill>
                <a:latin typeface="Arial"/>
                <a:cs typeface="Arial"/>
              </a:rPr>
              <a:t>del</a:t>
            </a:r>
            <a:r>
              <a:rPr sz="1050" spc="-15" dirty="0">
                <a:solidFill>
                  <a:srgbClr val="333333"/>
                </a:solidFill>
                <a:latin typeface="Arial"/>
                <a:cs typeface="Arial"/>
              </a:rPr>
              <a:t> </a:t>
            </a:r>
            <a:r>
              <a:rPr sz="1050" dirty="0">
                <a:solidFill>
                  <a:srgbClr val="333333"/>
                </a:solidFill>
                <a:latin typeface="Arial"/>
                <a:cs typeface="Arial"/>
              </a:rPr>
              <a:t>Gesú</a:t>
            </a:r>
            <a:endParaRPr sz="1050">
              <a:latin typeface="Arial"/>
              <a:cs typeface="Arial"/>
            </a:endParaRPr>
          </a:p>
          <a:p>
            <a:pPr marL="532130" marR="424180" indent="-102235">
              <a:lnSpc>
                <a:spcPct val="119000"/>
              </a:lnSpc>
            </a:pPr>
            <a:r>
              <a:rPr sz="1050" dirty="0">
                <a:solidFill>
                  <a:srgbClr val="333333"/>
                </a:solidFill>
                <a:latin typeface="Arial"/>
                <a:cs typeface="Arial"/>
              </a:rPr>
              <a:t>49) </a:t>
            </a:r>
            <a:r>
              <a:rPr sz="1050" spc="-5" dirty="0">
                <a:solidFill>
                  <a:srgbClr val="333333"/>
                </a:solidFill>
                <a:latin typeface="Arial"/>
                <a:cs typeface="Arial"/>
              </a:rPr>
              <a:t>Alla conferenza stampa </a:t>
            </a:r>
            <a:r>
              <a:rPr sz="1050" dirty="0">
                <a:solidFill>
                  <a:srgbClr val="333333"/>
                </a:solidFill>
                <a:latin typeface="Arial"/>
                <a:cs typeface="Arial"/>
              </a:rPr>
              <a:t>interverranno: </a:t>
            </a:r>
            <a:r>
              <a:rPr sz="1050" spc="-5" dirty="0">
                <a:solidFill>
                  <a:srgbClr val="333333"/>
                </a:solidFill>
                <a:latin typeface="Arial"/>
                <a:cs typeface="Arial"/>
              </a:rPr>
              <a:t>Antonio  Patuelli, Presidente dell'Associazione</a:t>
            </a:r>
            <a:r>
              <a:rPr sz="1050" spc="15" dirty="0">
                <a:solidFill>
                  <a:srgbClr val="333333"/>
                </a:solidFill>
                <a:latin typeface="Arial"/>
                <a:cs typeface="Arial"/>
              </a:rPr>
              <a:t> </a:t>
            </a:r>
            <a:r>
              <a:rPr sz="1050" spc="-5" dirty="0">
                <a:solidFill>
                  <a:srgbClr val="333333"/>
                </a:solidFill>
                <a:latin typeface="Arial"/>
                <a:cs typeface="Arial"/>
              </a:rPr>
              <a:t>Bancaria</a:t>
            </a:r>
            <a:endParaRPr sz="1050">
              <a:latin typeface="Arial"/>
              <a:cs typeface="Arial"/>
            </a:endParaRPr>
          </a:p>
          <a:p>
            <a:pPr marL="353695" marR="347345" indent="-635" algn="ctr">
              <a:lnSpc>
                <a:spcPct val="119000"/>
              </a:lnSpc>
            </a:pPr>
            <a:r>
              <a:rPr sz="1050" spc="-5" dirty="0">
                <a:solidFill>
                  <a:srgbClr val="333333"/>
                </a:solidFill>
                <a:latin typeface="Arial"/>
                <a:cs typeface="Arial"/>
              </a:rPr>
              <a:t>Italiana; Stefania Giannini, </a:t>
            </a:r>
            <a:r>
              <a:rPr sz="1050" dirty="0">
                <a:solidFill>
                  <a:srgbClr val="333333"/>
                </a:solidFill>
                <a:latin typeface="Arial"/>
                <a:cs typeface="Arial"/>
              </a:rPr>
              <a:t>Ministro </a:t>
            </a:r>
            <a:r>
              <a:rPr sz="1050" spc="-5" dirty="0">
                <a:solidFill>
                  <a:srgbClr val="333333"/>
                </a:solidFill>
                <a:latin typeface="Arial"/>
                <a:cs typeface="Arial"/>
              </a:rPr>
              <a:t>dell'Istruzione,  dell'Universitá </a:t>
            </a:r>
            <a:r>
              <a:rPr sz="1050" dirty="0">
                <a:solidFill>
                  <a:srgbClr val="333333"/>
                </a:solidFill>
                <a:latin typeface="Arial"/>
                <a:cs typeface="Arial"/>
              </a:rPr>
              <a:t>e </a:t>
            </a:r>
            <a:r>
              <a:rPr sz="1050" spc="-5" dirty="0">
                <a:solidFill>
                  <a:srgbClr val="333333"/>
                </a:solidFill>
                <a:latin typeface="Arial"/>
                <a:cs typeface="Arial"/>
              </a:rPr>
              <a:t>della Ricerca; </a:t>
            </a:r>
            <a:r>
              <a:rPr sz="1050" dirty="0">
                <a:solidFill>
                  <a:srgbClr val="333333"/>
                </a:solidFill>
                <a:latin typeface="Arial"/>
                <a:cs typeface="Arial"/>
              </a:rPr>
              <a:t>Luigi </a:t>
            </a:r>
            <a:r>
              <a:rPr sz="1050" spc="-5" dirty="0">
                <a:solidFill>
                  <a:srgbClr val="333333"/>
                </a:solidFill>
                <a:latin typeface="Arial"/>
                <a:cs typeface="Arial"/>
              </a:rPr>
              <a:t>Gubitosi,  Direttore Generale della RAI; Giovanni Puglisi,  Presidente della Commissione Nazionale Italiana per  l'Unesco.</a:t>
            </a:r>
            <a:endParaRPr sz="1050">
              <a:latin typeface="Arial"/>
              <a:cs typeface="Arial"/>
            </a:endParaRPr>
          </a:p>
        </p:txBody>
      </p:sp>
      <p:sp>
        <p:nvSpPr>
          <p:cNvPr id="5" name="object 5"/>
          <p:cNvSpPr/>
          <p:nvPr/>
        </p:nvSpPr>
        <p:spPr>
          <a:xfrm>
            <a:off x="722376" y="2766059"/>
            <a:ext cx="6115812" cy="113233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17047" y="4403356"/>
            <a:ext cx="5869664" cy="123009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48590">
              <a:lnSpc>
                <a:spcPts val="1839"/>
              </a:lnSpc>
            </a:pPr>
            <a:r>
              <a:rPr sz="1600" b="1" spc="-30" dirty="0">
                <a:latin typeface="Arial"/>
                <a:cs typeface="Arial"/>
              </a:rPr>
              <a:t>A</a:t>
            </a:r>
            <a:r>
              <a:rPr sz="1600" b="1" dirty="0">
                <a:latin typeface="Arial"/>
                <a:cs typeface="Arial"/>
              </a:rPr>
              <a:t>dn</a:t>
            </a:r>
            <a:r>
              <a:rPr sz="1600" b="1" spc="-5" dirty="0">
                <a:latin typeface="Arial"/>
                <a:cs typeface="Arial"/>
              </a:rPr>
              <a:t>k</a:t>
            </a:r>
            <a:r>
              <a:rPr sz="1600" b="1" spc="5" dirty="0">
                <a:latin typeface="Arial"/>
                <a:cs typeface="Arial"/>
              </a:rPr>
              <a:t>r</a:t>
            </a:r>
            <a:r>
              <a:rPr sz="1600" b="1" spc="-5" dirty="0">
                <a:latin typeface="Arial"/>
                <a:cs typeface="Arial"/>
              </a:rPr>
              <a:t>onos.c</a:t>
            </a:r>
            <a:r>
              <a:rPr sz="1600" b="1" dirty="0">
                <a:latin typeface="Arial"/>
                <a:cs typeface="Arial"/>
              </a:rPr>
              <a:t>o</a:t>
            </a:r>
            <a:r>
              <a:rPr sz="1600" b="1" spc="-5" dirty="0">
                <a:latin typeface="Arial"/>
                <a:cs typeface="Arial"/>
              </a:rPr>
              <a:t>m  4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775075"/>
            <a:ext cx="6101715" cy="6136005"/>
          </a:xfrm>
          <a:prstGeom prst="rect">
            <a:avLst/>
          </a:prstGeom>
        </p:spPr>
        <p:txBody>
          <a:bodyPr vert="horz" wrap="square" lIns="0" tIns="12700" rIns="0" bIns="0" rtlCol="0">
            <a:spAutoFit/>
          </a:bodyPr>
          <a:lstStyle/>
          <a:p>
            <a:pPr marL="12700">
              <a:lnSpc>
                <a:spcPct val="100000"/>
              </a:lnSpc>
              <a:spcBef>
                <a:spcPts val="100"/>
              </a:spcBef>
            </a:pPr>
            <a:r>
              <a:rPr sz="1200" b="1" i="1" spc="-5" dirty="0">
                <a:latin typeface="Calibri"/>
                <a:cs typeface="Calibri"/>
              </a:rPr>
              <a:t>Articolo pubblicato il:</a:t>
            </a:r>
            <a:r>
              <a:rPr sz="1200" b="1" i="1" spc="10" dirty="0">
                <a:latin typeface="Calibri"/>
                <a:cs typeface="Calibri"/>
              </a:rPr>
              <a:t> </a:t>
            </a:r>
            <a:r>
              <a:rPr sz="1200" b="1" i="1" spc="-5" dirty="0">
                <a:latin typeface="Calibri"/>
                <a:cs typeface="Calibri"/>
              </a:rPr>
              <a:t>04/03/2015</a:t>
            </a:r>
            <a:endParaRPr sz="1200">
              <a:latin typeface="Calibri"/>
              <a:cs typeface="Calibri"/>
            </a:endParaRPr>
          </a:p>
          <a:p>
            <a:pPr>
              <a:lnSpc>
                <a:spcPct val="100000"/>
              </a:lnSpc>
              <a:spcBef>
                <a:spcPts val="30"/>
              </a:spcBef>
            </a:pPr>
            <a:endParaRPr sz="1050">
              <a:latin typeface="Times New Roman"/>
              <a:cs typeface="Times New Roman"/>
            </a:endParaRPr>
          </a:p>
          <a:p>
            <a:pPr marL="12700">
              <a:lnSpc>
                <a:spcPct val="100000"/>
              </a:lnSpc>
            </a:pPr>
            <a:r>
              <a:rPr sz="1400" b="1" spc="-5" dirty="0">
                <a:latin typeface="Calibri"/>
                <a:cs typeface="Calibri"/>
              </a:rPr>
              <a:t>Con 80 eventi </a:t>
            </a:r>
            <a:r>
              <a:rPr sz="1400" b="1" spc="-10" dirty="0">
                <a:latin typeface="Calibri"/>
                <a:cs typeface="Calibri"/>
              </a:rPr>
              <a:t>in </a:t>
            </a:r>
            <a:r>
              <a:rPr sz="1400" b="1" spc="-5" dirty="0">
                <a:latin typeface="Calibri"/>
                <a:cs typeface="Calibri"/>
              </a:rPr>
              <a:t>60 città, torna </a:t>
            </a:r>
            <a:r>
              <a:rPr sz="1400" b="1" dirty="0">
                <a:latin typeface="Calibri"/>
                <a:cs typeface="Calibri"/>
              </a:rPr>
              <a:t>il </a:t>
            </a:r>
            <a:r>
              <a:rPr sz="1400" b="1" spc="-5" dirty="0">
                <a:latin typeface="Calibri"/>
                <a:cs typeface="Calibri"/>
              </a:rPr>
              <a:t>Festival </a:t>
            </a:r>
            <a:r>
              <a:rPr sz="1400" b="1" dirty="0">
                <a:latin typeface="Calibri"/>
                <a:cs typeface="Calibri"/>
              </a:rPr>
              <a:t>della </a:t>
            </a:r>
            <a:r>
              <a:rPr sz="1400" b="1" spc="-5" dirty="0">
                <a:latin typeface="Calibri"/>
                <a:cs typeface="Calibri"/>
              </a:rPr>
              <a:t>cultura creativa targato</a:t>
            </a:r>
            <a:r>
              <a:rPr sz="1400" b="1" spc="35" dirty="0">
                <a:latin typeface="Calibri"/>
                <a:cs typeface="Calibri"/>
              </a:rPr>
              <a:t> </a:t>
            </a:r>
            <a:r>
              <a:rPr sz="1400" b="1" spc="-5" dirty="0">
                <a:latin typeface="Calibri"/>
                <a:cs typeface="Calibri"/>
              </a:rPr>
              <a:t>Abi</a:t>
            </a:r>
            <a:endParaRPr sz="1400">
              <a:latin typeface="Calibri"/>
              <a:cs typeface="Calibri"/>
            </a:endParaRPr>
          </a:p>
          <a:p>
            <a:pPr>
              <a:lnSpc>
                <a:spcPct val="100000"/>
              </a:lnSpc>
            </a:pPr>
            <a:endParaRPr sz="1400">
              <a:latin typeface="Times New Roman"/>
              <a:cs typeface="Times New Roman"/>
            </a:endParaRPr>
          </a:p>
          <a:p>
            <a:pPr>
              <a:lnSpc>
                <a:spcPct val="100000"/>
              </a:lnSpc>
              <a:spcBef>
                <a:spcPts val="10"/>
              </a:spcBef>
            </a:pPr>
            <a:endParaRPr sz="1200">
              <a:latin typeface="Times New Roman"/>
              <a:cs typeface="Times New Roman"/>
            </a:endParaRPr>
          </a:p>
          <a:p>
            <a:pPr marL="3632835" marR="13970">
              <a:lnSpc>
                <a:spcPct val="117100"/>
              </a:lnSpc>
              <a:spcBef>
                <a:spcPts val="5"/>
              </a:spcBef>
            </a:pPr>
            <a:r>
              <a:rPr sz="1200" spc="-5" dirty="0">
                <a:latin typeface="Calibri"/>
                <a:cs typeface="Calibri"/>
              </a:rPr>
              <a:t>Oltre 80 iniziative dedicate all'arte,  </a:t>
            </a:r>
            <a:r>
              <a:rPr sz="1200" dirty="0">
                <a:latin typeface="Calibri"/>
                <a:cs typeface="Calibri"/>
              </a:rPr>
              <a:t>all'archeologia, alla </a:t>
            </a:r>
            <a:r>
              <a:rPr sz="1200" spc="-5" dirty="0">
                <a:latin typeface="Calibri"/>
                <a:cs typeface="Calibri"/>
              </a:rPr>
              <a:t>musica, </a:t>
            </a:r>
            <a:r>
              <a:rPr sz="1200" dirty="0">
                <a:latin typeface="Calibri"/>
                <a:cs typeface="Calibri"/>
              </a:rPr>
              <a:t>al </a:t>
            </a:r>
            <a:r>
              <a:rPr sz="1200" spc="-5" dirty="0">
                <a:latin typeface="Calibri"/>
                <a:cs typeface="Calibri"/>
              </a:rPr>
              <a:t>teatro  diffuse </a:t>
            </a:r>
            <a:r>
              <a:rPr sz="1200" spc="-10" dirty="0">
                <a:latin typeface="Calibri"/>
                <a:cs typeface="Calibri"/>
              </a:rPr>
              <a:t>su </a:t>
            </a:r>
            <a:r>
              <a:rPr sz="1200" spc="-5" dirty="0">
                <a:latin typeface="Calibri"/>
                <a:cs typeface="Calibri"/>
              </a:rPr>
              <a:t>tutto </a:t>
            </a:r>
            <a:r>
              <a:rPr sz="1200" dirty="0">
                <a:latin typeface="Calibri"/>
                <a:cs typeface="Calibri"/>
              </a:rPr>
              <a:t>il </a:t>
            </a:r>
            <a:r>
              <a:rPr sz="1200" spc="-5" dirty="0">
                <a:latin typeface="Calibri"/>
                <a:cs typeface="Calibri"/>
              </a:rPr>
              <a:t>territorio nazionale.  Sessanta </a:t>
            </a:r>
            <a:r>
              <a:rPr sz="1200" dirty="0">
                <a:latin typeface="Calibri"/>
                <a:cs typeface="Calibri"/>
              </a:rPr>
              <a:t>città </a:t>
            </a:r>
            <a:r>
              <a:rPr sz="1200" spc="-5" dirty="0">
                <a:latin typeface="Calibri"/>
                <a:cs typeface="Calibri"/>
              </a:rPr>
              <a:t>coinvolte. </a:t>
            </a:r>
            <a:r>
              <a:rPr sz="1200" dirty="0">
                <a:latin typeface="Calibri"/>
                <a:cs typeface="Calibri"/>
              </a:rPr>
              <a:t>Una </a:t>
            </a:r>
            <a:r>
              <a:rPr sz="1200" spc="-5" dirty="0">
                <a:latin typeface="Calibri"/>
                <a:cs typeface="Calibri"/>
              </a:rPr>
              <a:t>ricca serie  </a:t>
            </a:r>
            <a:r>
              <a:rPr sz="1200" dirty="0">
                <a:latin typeface="Calibri"/>
                <a:cs typeface="Calibri"/>
              </a:rPr>
              <a:t>di </a:t>
            </a:r>
            <a:r>
              <a:rPr sz="1200" spc="-5" dirty="0">
                <a:latin typeface="Calibri"/>
                <a:cs typeface="Calibri"/>
              </a:rPr>
              <a:t>eventi pensati per </a:t>
            </a:r>
            <a:r>
              <a:rPr sz="1200" dirty="0">
                <a:latin typeface="Calibri"/>
                <a:cs typeface="Calibri"/>
              </a:rPr>
              <a:t>i </a:t>
            </a:r>
            <a:r>
              <a:rPr sz="1200" spc="-5" dirty="0">
                <a:latin typeface="Calibri"/>
                <a:cs typeface="Calibri"/>
              </a:rPr>
              <a:t>bambini </a:t>
            </a:r>
            <a:r>
              <a:rPr sz="1200" dirty="0">
                <a:latin typeface="Calibri"/>
                <a:cs typeface="Calibri"/>
              </a:rPr>
              <a:t>dai </a:t>
            </a:r>
            <a:r>
              <a:rPr sz="1200" spc="-5" dirty="0">
                <a:latin typeface="Calibri"/>
                <a:cs typeface="Calibri"/>
              </a:rPr>
              <a:t>sei </a:t>
            </a:r>
            <a:r>
              <a:rPr sz="1200" dirty="0">
                <a:latin typeface="Calibri"/>
                <a:cs typeface="Calibri"/>
              </a:rPr>
              <a:t>ai  </a:t>
            </a:r>
            <a:r>
              <a:rPr sz="1200" spc="-5" dirty="0">
                <a:latin typeface="Calibri"/>
                <a:cs typeface="Calibri"/>
              </a:rPr>
              <a:t>tredici anni. </a:t>
            </a:r>
            <a:r>
              <a:rPr sz="1200" dirty="0">
                <a:latin typeface="Calibri"/>
                <a:cs typeface="Calibri"/>
              </a:rPr>
              <a:t>E' il 'Festival della </a:t>
            </a:r>
            <a:r>
              <a:rPr sz="1200" spc="-5" dirty="0">
                <a:latin typeface="Calibri"/>
                <a:cs typeface="Calibri"/>
              </a:rPr>
              <a:t>cultura  </a:t>
            </a:r>
            <a:r>
              <a:rPr sz="1200" dirty="0">
                <a:latin typeface="Calibri"/>
                <a:cs typeface="Calibri"/>
              </a:rPr>
              <a:t>creativa', la </a:t>
            </a:r>
            <a:r>
              <a:rPr sz="1200" spc="-5" dirty="0">
                <a:latin typeface="Calibri"/>
                <a:cs typeface="Calibri"/>
              </a:rPr>
              <a:t>manifestazione organizzata  </a:t>
            </a:r>
            <a:r>
              <a:rPr sz="1200" dirty="0">
                <a:latin typeface="Calibri"/>
                <a:cs typeface="Calibri"/>
              </a:rPr>
              <a:t>dalle </a:t>
            </a:r>
            <a:r>
              <a:rPr sz="1200" spc="-5" dirty="0">
                <a:latin typeface="Calibri"/>
                <a:cs typeface="Calibri"/>
              </a:rPr>
              <a:t>banche con </a:t>
            </a:r>
            <a:r>
              <a:rPr sz="1200" dirty="0">
                <a:latin typeface="Calibri"/>
                <a:cs typeface="Calibri"/>
              </a:rPr>
              <a:t>il </a:t>
            </a:r>
            <a:r>
              <a:rPr sz="1200" spc="-5" dirty="0">
                <a:latin typeface="Calibri"/>
                <a:cs typeface="Calibri"/>
              </a:rPr>
              <a:t>coordinamento  </a:t>
            </a:r>
            <a:r>
              <a:rPr sz="1200" dirty="0">
                <a:latin typeface="Calibri"/>
                <a:cs typeface="Calibri"/>
              </a:rPr>
              <a:t>dell'Abi, </a:t>
            </a:r>
            <a:r>
              <a:rPr sz="1200" spc="-5" dirty="0">
                <a:latin typeface="Calibri"/>
                <a:cs typeface="Calibri"/>
              </a:rPr>
              <a:t>che quest'anno </a:t>
            </a:r>
            <a:r>
              <a:rPr sz="1200" dirty="0">
                <a:latin typeface="Calibri"/>
                <a:cs typeface="Calibri"/>
              </a:rPr>
              <a:t>avrà </a:t>
            </a:r>
            <a:r>
              <a:rPr sz="1200" spc="-5" dirty="0">
                <a:latin typeface="Calibri"/>
                <a:cs typeface="Calibri"/>
              </a:rPr>
              <a:t>come  </a:t>
            </a:r>
            <a:r>
              <a:rPr sz="1200" dirty="0">
                <a:latin typeface="Calibri"/>
                <a:cs typeface="Calibri"/>
              </a:rPr>
              <a:t>tema </a:t>
            </a:r>
            <a:r>
              <a:rPr sz="1200" spc="-5" dirty="0">
                <a:latin typeface="Calibri"/>
                <a:cs typeface="Calibri"/>
              </a:rPr>
              <a:t>'L'alfabeto </a:t>
            </a:r>
            <a:r>
              <a:rPr sz="1200" dirty="0">
                <a:latin typeface="Calibri"/>
                <a:cs typeface="Calibri"/>
              </a:rPr>
              <a:t>del </a:t>
            </a:r>
            <a:r>
              <a:rPr sz="1200" spc="-5" dirty="0">
                <a:latin typeface="Calibri"/>
                <a:cs typeface="Calibri"/>
              </a:rPr>
              <a:t>mondo. Leggiamo</a:t>
            </a:r>
            <a:r>
              <a:rPr sz="1200" spc="-35" dirty="0">
                <a:latin typeface="Calibri"/>
                <a:cs typeface="Calibri"/>
              </a:rPr>
              <a:t> </a:t>
            </a:r>
            <a:r>
              <a:rPr sz="1200" dirty="0">
                <a:latin typeface="Calibri"/>
                <a:cs typeface="Calibri"/>
              </a:rPr>
              <a:t>i</a:t>
            </a:r>
            <a:endParaRPr sz="1200">
              <a:latin typeface="Calibri"/>
              <a:cs typeface="Calibri"/>
            </a:endParaRPr>
          </a:p>
          <a:p>
            <a:pPr marL="12700">
              <a:lnSpc>
                <a:spcPct val="100000"/>
              </a:lnSpc>
              <a:spcBef>
                <a:spcPts val="240"/>
              </a:spcBef>
            </a:pPr>
            <a:r>
              <a:rPr sz="1200" spc="-5" dirty="0">
                <a:latin typeface="Calibri"/>
                <a:cs typeface="Calibri"/>
              </a:rPr>
              <a:t>segni intorno </a:t>
            </a:r>
            <a:r>
              <a:rPr sz="1200" dirty="0">
                <a:latin typeface="Calibri"/>
                <a:cs typeface="Calibri"/>
              </a:rPr>
              <a:t>a </a:t>
            </a:r>
            <a:r>
              <a:rPr sz="1200" spc="-5" dirty="0">
                <a:latin typeface="Calibri"/>
                <a:cs typeface="Calibri"/>
              </a:rPr>
              <a:t>noi </a:t>
            </a:r>
            <a:r>
              <a:rPr sz="1200" dirty="0">
                <a:latin typeface="Calibri"/>
                <a:cs typeface="Calibri"/>
              </a:rPr>
              <a:t>e</a:t>
            </a:r>
            <a:r>
              <a:rPr sz="1200" spc="-10" dirty="0">
                <a:latin typeface="Calibri"/>
                <a:cs typeface="Calibri"/>
              </a:rPr>
              <a:t> </a:t>
            </a:r>
            <a:r>
              <a:rPr sz="1200" spc="-5" dirty="0">
                <a:latin typeface="Calibri"/>
                <a:cs typeface="Calibri"/>
              </a:rPr>
              <a:t>raccontiamo'.</a:t>
            </a:r>
            <a:endParaRPr sz="1200">
              <a:latin typeface="Calibri"/>
              <a:cs typeface="Calibri"/>
            </a:endParaRPr>
          </a:p>
          <a:p>
            <a:pPr marL="12700" marR="52069">
              <a:lnSpc>
                <a:spcPct val="117000"/>
              </a:lnSpc>
              <a:spcBef>
                <a:spcPts val="1000"/>
              </a:spcBef>
            </a:pPr>
            <a:r>
              <a:rPr sz="1200" dirty="0">
                <a:latin typeface="Calibri"/>
                <a:cs typeface="Calibri"/>
              </a:rPr>
              <a:t>Il </a:t>
            </a:r>
            <a:r>
              <a:rPr sz="1200" spc="-5" dirty="0">
                <a:latin typeface="Calibri"/>
                <a:cs typeface="Calibri"/>
              </a:rPr>
              <a:t>Festival, </a:t>
            </a:r>
            <a:r>
              <a:rPr sz="1200" spc="-10" dirty="0">
                <a:latin typeface="Calibri"/>
                <a:cs typeface="Calibri"/>
              </a:rPr>
              <a:t>in </a:t>
            </a:r>
            <a:r>
              <a:rPr sz="1200" spc="-5" dirty="0">
                <a:latin typeface="Calibri"/>
                <a:cs typeface="Calibri"/>
              </a:rPr>
              <a:t>programma </a:t>
            </a:r>
            <a:r>
              <a:rPr sz="1200" dirty="0">
                <a:latin typeface="Calibri"/>
                <a:cs typeface="Calibri"/>
              </a:rPr>
              <a:t>dal 16 </a:t>
            </a:r>
            <a:r>
              <a:rPr sz="1200" spc="-10" dirty="0">
                <a:latin typeface="Calibri"/>
                <a:cs typeface="Calibri"/>
              </a:rPr>
              <a:t>al </a:t>
            </a:r>
            <a:r>
              <a:rPr sz="1200" spc="-5" dirty="0">
                <a:latin typeface="Calibri"/>
                <a:cs typeface="Calibri"/>
              </a:rPr>
              <a:t>22 marzo, </a:t>
            </a:r>
            <a:r>
              <a:rPr sz="1200" dirty="0">
                <a:latin typeface="Calibri"/>
                <a:cs typeface="Calibri"/>
              </a:rPr>
              <a:t>è </a:t>
            </a:r>
            <a:r>
              <a:rPr sz="1200" spc="-5" dirty="0">
                <a:latin typeface="Calibri"/>
                <a:cs typeface="Calibri"/>
              </a:rPr>
              <a:t>arrivato </a:t>
            </a:r>
            <a:r>
              <a:rPr sz="1200" dirty="0">
                <a:latin typeface="Calibri"/>
                <a:cs typeface="Calibri"/>
              </a:rPr>
              <a:t>alla </a:t>
            </a:r>
            <a:r>
              <a:rPr sz="1200" spc="-5" dirty="0">
                <a:latin typeface="Calibri"/>
                <a:cs typeface="Calibri"/>
              </a:rPr>
              <a:t>sua seconda </a:t>
            </a:r>
            <a:r>
              <a:rPr sz="1200" dirty="0">
                <a:latin typeface="Calibri"/>
                <a:cs typeface="Calibri"/>
              </a:rPr>
              <a:t>edizione e, </a:t>
            </a:r>
            <a:r>
              <a:rPr sz="1200" spc="-5" dirty="0">
                <a:latin typeface="Calibri"/>
                <a:cs typeface="Calibri"/>
              </a:rPr>
              <a:t>come </a:t>
            </a:r>
            <a:r>
              <a:rPr sz="1200" dirty="0">
                <a:latin typeface="Calibri"/>
                <a:cs typeface="Calibri"/>
              </a:rPr>
              <a:t>ha  spiegato il </a:t>
            </a:r>
            <a:r>
              <a:rPr sz="1200" spc="-5" dirty="0">
                <a:latin typeface="Calibri"/>
                <a:cs typeface="Calibri"/>
              </a:rPr>
              <a:t>presidente dell'Abi Antonio Patuelli, </a:t>
            </a:r>
            <a:r>
              <a:rPr sz="1200" dirty="0">
                <a:latin typeface="Calibri"/>
                <a:cs typeface="Calibri"/>
              </a:rPr>
              <a:t>"si </a:t>
            </a:r>
            <a:r>
              <a:rPr sz="1200" spc="-5" dirty="0">
                <a:latin typeface="Calibri"/>
                <a:cs typeface="Calibri"/>
              </a:rPr>
              <a:t>propone </a:t>
            </a:r>
            <a:r>
              <a:rPr sz="1200" dirty="0">
                <a:latin typeface="Calibri"/>
                <a:cs typeface="Calibri"/>
              </a:rPr>
              <a:t>di </a:t>
            </a:r>
            <a:r>
              <a:rPr sz="1200" spc="-5" dirty="0">
                <a:latin typeface="Calibri"/>
                <a:cs typeface="Calibri"/>
              </a:rPr>
              <a:t>diventare </a:t>
            </a:r>
            <a:r>
              <a:rPr sz="1200" dirty="0">
                <a:latin typeface="Calibri"/>
                <a:cs typeface="Calibri"/>
              </a:rPr>
              <a:t>un </a:t>
            </a:r>
            <a:r>
              <a:rPr sz="1200" spc="-5" dirty="0">
                <a:latin typeface="Calibri"/>
                <a:cs typeface="Calibri"/>
              </a:rPr>
              <a:t>classico, perché </a:t>
            </a:r>
            <a:r>
              <a:rPr sz="1200" dirty="0">
                <a:latin typeface="Calibri"/>
                <a:cs typeface="Calibri"/>
              </a:rPr>
              <a:t>i  numeri </a:t>
            </a:r>
            <a:r>
              <a:rPr sz="1200" spc="-5" dirty="0">
                <a:latin typeface="Calibri"/>
                <a:cs typeface="Calibri"/>
              </a:rPr>
              <a:t>evidenziano un incremento </a:t>
            </a:r>
            <a:r>
              <a:rPr sz="1200" dirty="0">
                <a:latin typeface="Calibri"/>
                <a:cs typeface="Calibri"/>
              </a:rPr>
              <a:t>di </a:t>
            </a:r>
            <a:r>
              <a:rPr sz="1200" spc="-5" dirty="0">
                <a:latin typeface="Calibri"/>
                <a:cs typeface="Calibri"/>
              </a:rPr>
              <a:t>almeno un </a:t>
            </a:r>
            <a:r>
              <a:rPr sz="1200" dirty="0">
                <a:latin typeface="Calibri"/>
                <a:cs typeface="Calibri"/>
              </a:rPr>
              <a:t>20% di </a:t>
            </a:r>
            <a:r>
              <a:rPr sz="1200" spc="-5" dirty="0">
                <a:latin typeface="Calibri"/>
                <a:cs typeface="Calibri"/>
              </a:rPr>
              <a:t>adesioni rispetto </a:t>
            </a:r>
            <a:r>
              <a:rPr sz="1200" dirty="0">
                <a:latin typeface="Calibri"/>
                <a:cs typeface="Calibri"/>
              </a:rPr>
              <a:t>all'anno </a:t>
            </a:r>
            <a:r>
              <a:rPr sz="1200" spc="-5" dirty="0">
                <a:latin typeface="Calibri"/>
                <a:cs typeface="Calibri"/>
              </a:rPr>
              <a:t>scorso. </a:t>
            </a:r>
            <a:r>
              <a:rPr sz="1200" dirty="0">
                <a:latin typeface="Calibri"/>
                <a:cs typeface="Calibri"/>
              </a:rPr>
              <a:t>Il  </a:t>
            </a:r>
            <a:r>
              <a:rPr sz="1200" spc="-5" dirty="0">
                <a:latin typeface="Calibri"/>
                <a:cs typeface="Calibri"/>
              </a:rPr>
              <a:t>Festival </a:t>
            </a:r>
            <a:r>
              <a:rPr sz="1200" dirty="0">
                <a:latin typeface="Calibri"/>
                <a:cs typeface="Calibri"/>
              </a:rPr>
              <a:t>è </a:t>
            </a:r>
            <a:r>
              <a:rPr sz="1200" spc="-5" dirty="0">
                <a:latin typeface="Calibri"/>
                <a:cs typeface="Calibri"/>
              </a:rPr>
              <a:t>policentrico, </a:t>
            </a:r>
            <a:r>
              <a:rPr sz="1200" dirty="0">
                <a:latin typeface="Calibri"/>
                <a:cs typeface="Calibri"/>
              </a:rPr>
              <a:t>a </a:t>
            </a:r>
            <a:r>
              <a:rPr sz="1200" spc="-5" dirty="0">
                <a:latin typeface="Calibri"/>
                <a:cs typeface="Calibri"/>
              </a:rPr>
              <a:t>differenza </a:t>
            </a:r>
            <a:r>
              <a:rPr sz="1200" dirty="0">
                <a:latin typeface="Calibri"/>
                <a:cs typeface="Calibri"/>
              </a:rPr>
              <a:t>di </a:t>
            </a:r>
            <a:r>
              <a:rPr sz="1200" spc="-5" dirty="0">
                <a:latin typeface="Calibri"/>
                <a:cs typeface="Calibri"/>
              </a:rPr>
              <a:t>tanti </a:t>
            </a:r>
            <a:r>
              <a:rPr sz="1200" dirty="0">
                <a:latin typeface="Calibri"/>
                <a:cs typeface="Calibri"/>
              </a:rPr>
              <a:t>altri </a:t>
            </a:r>
            <a:r>
              <a:rPr sz="1200" spc="-5" dirty="0">
                <a:latin typeface="Calibri"/>
                <a:cs typeface="Calibri"/>
              </a:rPr>
              <a:t>che sono accentrati. </a:t>
            </a:r>
            <a:r>
              <a:rPr sz="1200" dirty="0">
                <a:latin typeface="Calibri"/>
                <a:cs typeface="Calibri"/>
              </a:rPr>
              <a:t>Il </a:t>
            </a:r>
            <a:r>
              <a:rPr sz="1200" spc="-5" dirty="0">
                <a:latin typeface="Calibri"/>
                <a:cs typeface="Calibri"/>
              </a:rPr>
              <a:t>tema scelto </a:t>
            </a:r>
            <a:r>
              <a:rPr sz="1200" dirty="0">
                <a:latin typeface="Calibri"/>
                <a:cs typeface="Calibri"/>
              </a:rPr>
              <a:t>per </a:t>
            </a:r>
            <a:r>
              <a:rPr sz="1200" spc="-5" dirty="0">
                <a:latin typeface="Calibri"/>
                <a:cs typeface="Calibri"/>
              </a:rPr>
              <a:t>quest'anno  </a:t>
            </a:r>
            <a:r>
              <a:rPr sz="1200" dirty="0">
                <a:latin typeface="Calibri"/>
                <a:cs typeface="Calibri"/>
              </a:rPr>
              <a:t>ha </a:t>
            </a:r>
            <a:r>
              <a:rPr sz="1200" spc="-5" dirty="0">
                <a:latin typeface="Calibri"/>
                <a:cs typeface="Calibri"/>
              </a:rPr>
              <a:t>molti significati: </a:t>
            </a:r>
            <a:r>
              <a:rPr sz="1200" dirty="0">
                <a:latin typeface="Calibri"/>
                <a:cs typeface="Calibri"/>
              </a:rPr>
              <a:t>per me il </a:t>
            </a:r>
            <a:r>
              <a:rPr sz="1200" spc="-5" dirty="0">
                <a:latin typeface="Calibri"/>
                <a:cs typeface="Calibri"/>
              </a:rPr>
              <a:t>principale </a:t>
            </a:r>
            <a:r>
              <a:rPr sz="1200" dirty="0">
                <a:latin typeface="Calibri"/>
                <a:cs typeface="Calibri"/>
              </a:rPr>
              <a:t>è la </a:t>
            </a:r>
            <a:r>
              <a:rPr sz="1200" spc="-5" dirty="0">
                <a:latin typeface="Calibri"/>
                <a:cs typeface="Calibri"/>
              </a:rPr>
              <a:t>rialfabetizzazione </a:t>
            </a:r>
            <a:r>
              <a:rPr sz="1200" dirty="0">
                <a:latin typeface="Calibri"/>
                <a:cs typeface="Calibri"/>
              </a:rPr>
              <a:t>della </a:t>
            </a:r>
            <a:r>
              <a:rPr sz="1200" spc="-5" dirty="0">
                <a:latin typeface="Calibri"/>
                <a:cs typeface="Calibri"/>
              </a:rPr>
              <a:t>lingua </a:t>
            </a:r>
            <a:r>
              <a:rPr sz="1200" dirty="0">
                <a:latin typeface="Calibri"/>
                <a:cs typeface="Calibri"/>
              </a:rPr>
              <a:t>italiana </a:t>
            </a:r>
            <a:r>
              <a:rPr sz="1200" spc="-5" dirty="0">
                <a:latin typeface="Calibri"/>
                <a:cs typeface="Calibri"/>
              </a:rPr>
              <a:t>contro </a:t>
            </a:r>
            <a:r>
              <a:rPr sz="1200" dirty="0">
                <a:latin typeface="Calibri"/>
                <a:cs typeface="Calibri"/>
              </a:rPr>
              <a:t>il </a:t>
            </a:r>
            <a:r>
              <a:rPr sz="1200" spc="-5" dirty="0">
                <a:latin typeface="Calibri"/>
                <a:cs typeface="Calibri"/>
              </a:rPr>
              <a:t>suo  imbastardimento dovuto all'uso </a:t>
            </a:r>
            <a:r>
              <a:rPr sz="1200" dirty="0">
                <a:latin typeface="Calibri"/>
                <a:cs typeface="Calibri"/>
              </a:rPr>
              <a:t>di </a:t>
            </a:r>
            <a:r>
              <a:rPr sz="1200" spc="-5" dirty="0">
                <a:latin typeface="Calibri"/>
                <a:cs typeface="Calibri"/>
              </a:rPr>
              <a:t>termini provenienti </a:t>
            </a:r>
            <a:r>
              <a:rPr sz="1200" dirty="0">
                <a:latin typeface="Calibri"/>
                <a:cs typeface="Calibri"/>
              </a:rPr>
              <a:t>da </a:t>
            </a:r>
            <a:r>
              <a:rPr sz="1200" spc="-5" dirty="0">
                <a:latin typeface="Calibri"/>
                <a:cs typeface="Calibri"/>
              </a:rPr>
              <a:t>altre</a:t>
            </a:r>
            <a:r>
              <a:rPr sz="1200" spc="-30" dirty="0">
                <a:latin typeface="Calibri"/>
                <a:cs typeface="Calibri"/>
              </a:rPr>
              <a:t> </a:t>
            </a:r>
            <a:r>
              <a:rPr sz="1200" spc="-5" dirty="0">
                <a:latin typeface="Calibri"/>
                <a:cs typeface="Calibri"/>
              </a:rPr>
              <a:t>lingue".</a:t>
            </a:r>
            <a:endParaRPr sz="1200">
              <a:latin typeface="Calibri"/>
              <a:cs typeface="Calibri"/>
            </a:endParaRPr>
          </a:p>
          <a:p>
            <a:pPr marL="12700" marR="5080">
              <a:lnSpc>
                <a:spcPct val="116799"/>
              </a:lnSpc>
              <a:spcBef>
                <a:spcPts val="1005"/>
              </a:spcBef>
            </a:pPr>
            <a:r>
              <a:rPr sz="1200" dirty="0">
                <a:latin typeface="Calibri"/>
                <a:cs typeface="Calibri"/>
              </a:rPr>
              <a:t>Ad </a:t>
            </a:r>
            <a:r>
              <a:rPr sz="1200" spc="-5" dirty="0">
                <a:latin typeface="Calibri"/>
                <a:cs typeface="Calibri"/>
              </a:rPr>
              <a:t>essere proposti saranno laboratori che verranno realizzati </a:t>
            </a:r>
            <a:r>
              <a:rPr sz="1200" dirty="0">
                <a:latin typeface="Calibri"/>
                <a:cs typeface="Calibri"/>
              </a:rPr>
              <a:t>in </a:t>
            </a:r>
            <a:r>
              <a:rPr sz="1200" spc="-5" dirty="0">
                <a:latin typeface="Calibri"/>
                <a:cs typeface="Calibri"/>
              </a:rPr>
              <a:t>collaborazione con </a:t>
            </a:r>
            <a:r>
              <a:rPr sz="1200" dirty="0">
                <a:latin typeface="Calibri"/>
                <a:cs typeface="Calibri"/>
              </a:rPr>
              <a:t>le </a:t>
            </a:r>
            <a:r>
              <a:rPr sz="1200" spc="-5" dirty="0">
                <a:latin typeface="Calibri"/>
                <a:cs typeface="Calibri"/>
              </a:rPr>
              <a:t>scuole, </a:t>
            </a:r>
            <a:r>
              <a:rPr sz="1200" dirty="0">
                <a:latin typeface="Calibri"/>
                <a:cs typeface="Calibri"/>
              </a:rPr>
              <a:t>i  </a:t>
            </a:r>
            <a:r>
              <a:rPr sz="1200" spc="-5" dirty="0">
                <a:latin typeface="Calibri"/>
                <a:cs typeface="Calibri"/>
              </a:rPr>
              <a:t>musei, </a:t>
            </a:r>
            <a:r>
              <a:rPr sz="1200" dirty="0">
                <a:latin typeface="Calibri"/>
                <a:cs typeface="Calibri"/>
              </a:rPr>
              <a:t>le </a:t>
            </a:r>
            <a:r>
              <a:rPr sz="1200" spc="-5" dirty="0">
                <a:latin typeface="Calibri"/>
                <a:cs typeface="Calibri"/>
              </a:rPr>
              <a:t>biblioteche, </a:t>
            </a:r>
            <a:r>
              <a:rPr sz="1200" dirty="0">
                <a:latin typeface="Calibri"/>
                <a:cs typeface="Calibri"/>
              </a:rPr>
              <a:t>e </a:t>
            </a:r>
            <a:r>
              <a:rPr sz="1200" spc="-5" dirty="0">
                <a:latin typeface="Calibri"/>
                <a:cs typeface="Calibri"/>
              </a:rPr>
              <a:t>gli operatori culturali. Sulla </a:t>
            </a:r>
            <a:r>
              <a:rPr sz="1200" dirty="0">
                <a:latin typeface="Calibri"/>
                <a:cs typeface="Calibri"/>
              </a:rPr>
              <a:t>base del </a:t>
            </a:r>
            <a:r>
              <a:rPr sz="1200" spc="-5" dirty="0">
                <a:latin typeface="Calibri"/>
                <a:cs typeface="Calibri"/>
              </a:rPr>
              <a:t>tema scelto per l'edizione 2015, </a:t>
            </a:r>
            <a:r>
              <a:rPr sz="1200" dirty="0">
                <a:latin typeface="Calibri"/>
                <a:cs typeface="Calibri"/>
              </a:rPr>
              <a:t>i  </a:t>
            </a:r>
            <a:r>
              <a:rPr sz="1200" spc="-5" dirty="0">
                <a:latin typeface="Calibri"/>
                <a:cs typeface="Calibri"/>
              </a:rPr>
              <a:t>bambini verranno invitati </a:t>
            </a:r>
            <a:r>
              <a:rPr sz="1200" dirty="0">
                <a:latin typeface="Calibri"/>
                <a:cs typeface="Calibri"/>
              </a:rPr>
              <a:t>a </a:t>
            </a:r>
            <a:r>
              <a:rPr sz="1200" spc="-5" dirty="0">
                <a:latin typeface="Calibri"/>
                <a:cs typeface="Calibri"/>
              </a:rPr>
              <a:t>riflettere sulla natura </a:t>
            </a:r>
            <a:r>
              <a:rPr sz="1200" dirty="0">
                <a:latin typeface="Calibri"/>
                <a:cs typeface="Calibri"/>
              </a:rPr>
              <a:t>e </a:t>
            </a:r>
            <a:r>
              <a:rPr sz="1200" spc="-5" dirty="0">
                <a:latin typeface="Calibri"/>
                <a:cs typeface="Calibri"/>
              </a:rPr>
              <a:t>sull'opera dell'uomo. La </a:t>
            </a:r>
            <a:r>
              <a:rPr sz="1200" dirty="0">
                <a:latin typeface="Calibri"/>
                <a:cs typeface="Calibri"/>
              </a:rPr>
              <a:t>manifestazione, </a:t>
            </a:r>
            <a:r>
              <a:rPr sz="1200" spc="-10" dirty="0">
                <a:latin typeface="Calibri"/>
                <a:cs typeface="Calibri"/>
              </a:rPr>
              <a:t>che  </a:t>
            </a:r>
            <a:r>
              <a:rPr sz="1200" dirty="0">
                <a:latin typeface="Calibri"/>
                <a:cs typeface="Calibri"/>
              </a:rPr>
              <a:t>può </a:t>
            </a:r>
            <a:r>
              <a:rPr sz="1200" spc="-5" dirty="0">
                <a:latin typeface="Calibri"/>
                <a:cs typeface="Calibri"/>
              </a:rPr>
              <a:t>contare sul patrocinio dell'Unesco </a:t>
            </a:r>
            <a:r>
              <a:rPr sz="1200" dirty="0">
                <a:latin typeface="Calibri"/>
                <a:cs typeface="Calibri"/>
              </a:rPr>
              <a:t>e </a:t>
            </a:r>
            <a:r>
              <a:rPr sz="1200" spc="-5" dirty="0">
                <a:latin typeface="Calibri"/>
                <a:cs typeface="Calibri"/>
              </a:rPr>
              <a:t>del Mibact, </a:t>
            </a:r>
            <a:r>
              <a:rPr sz="1200" dirty="0">
                <a:latin typeface="Calibri"/>
                <a:cs typeface="Calibri"/>
              </a:rPr>
              <a:t>ha </a:t>
            </a:r>
            <a:r>
              <a:rPr sz="1200" spc="-5" dirty="0">
                <a:latin typeface="Calibri"/>
                <a:cs typeface="Calibri"/>
              </a:rPr>
              <a:t>ottenuto </a:t>
            </a:r>
            <a:r>
              <a:rPr sz="1200" dirty="0">
                <a:latin typeface="Calibri"/>
                <a:cs typeface="Calibri"/>
              </a:rPr>
              <a:t>nella </a:t>
            </a:r>
            <a:r>
              <a:rPr sz="1200" spc="-5" dirty="0">
                <a:latin typeface="Calibri"/>
                <a:cs typeface="Calibri"/>
              </a:rPr>
              <a:t>prima edizione </a:t>
            </a:r>
            <a:r>
              <a:rPr sz="1200" dirty="0">
                <a:latin typeface="Calibri"/>
                <a:cs typeface="Calibri"/>
              </a:rPr>
              <a:t>la </a:t>
            </a:r>
            <a:r>
              <a:rPr sz="1200" spc="-5" dirty="0">
                <a:latin typeface="Calibri"/>
                <a:cs typeface="Calibri"/>
              </a:rPr>
              <a:t>medaglia  </a:t>
            </a:r>
            <a:r>
              <a:rPr sz="1200" dirty="0">
                <a:latin typeface="Calibri"/>
                <a:cs typeface="Calibri"/>
              </a:rPr>
              <a:t>del </a:t>
            </a:r>
            <a:r>
              <a:rPr sz="1200" spc="-5" dirty="0">
                <a:latin typeface="Calibri"/>
                <a:cs typeface="Calibri"/>
              </a:rPr>
              <a:t>Presidente </a:t>
            </a:r>
            <a:r>
              <a:rPr sz="1200" dirty="0">
                <a:latin typeface="Calibri"/>
                <a:cs typeface="Calibri"/>
              </a:rPr>
              <a:t>della </a:t>
            </a:r>
            <a:r>
              <a:rPr sz="1200" spc="-5" dirty="0">
                <a:latin typeface="Calibri"/>
                <a:cs typeface="Calibri"/>
              </a:rPr>
              <a:t>Repubblica. Saranno coinvolti non solo </a:t>
            </a:r>
            <a:r>
              <a:rPr sz="1200" dirty="0">
                <a:latin typeface="Calibri"/>
                <a:cs typeface="Calibri"/>
              </a:rPr>
              <a:t>i </a:t>
            </a:r>
            <a:r>
              <a:rPr sz="1200" spc="-5" dirty="0">
                <a:latin typeface="Calibri"/>
                <a:cs typeface="Calibri"/>
              </a:rPr>
              <a:t>capoluoghi di regione </a:t>
            </a:r>
            <a:r>
              <a:rPr sz="1200" dirty="0">
                <a:latin typeface="Calibri"/>
                <a:cs typeface="Calibri"/>
              </a:rPr>
              <a:t>e </a:t>
            </a:r>
            <a:r>
              <a:rPr sz="1200" spc="-5" dirty="0">
                <a:latin typeface="Calibri"/>
                <a:cs typeface="Calibri"/>
              </a:rPr>
              <a:t>provincia, </a:t>
            </a:r>
            <a:r>
              <a:rPr sz="1200" dirty="0">
                <a:latin typeface="Calibri"/>
                <a:cs typeface="Calibri"/>
              </a:rPr>
              <a:t>ma  anche </a:t>
            </a:r>
            <a:r>
              <a:rPr sz="1200" spc="-5" dirty="0">
                <a:latin typeface="Calibri"/>
                <a:cs typeface="Calibri"/>
              </a:rPr>
              <a:t>paesi piccoli paesi </a:t>
            </a:r>
            <a:r>
              <a:rPr sz="1200" dirty="0">
                <a:latin typeface="Calibri"/>
                <a:cs typeface="Calibri"/>
              </a:rPr>
              <a:t>e il </a:t>
            </a:r>
            <a:r>
              <a:rPr sz="1200" spc="-5" dirty="0">
                <a:latin typeface="Calibri"/>
                <a:cs typeface="Calibri"/>
              </a:rPr>
              <a:t>Sud, </a:t>
            </a:r>
            <a:r>
              <a:rPr sz="1200" dirty="0">
                <a:latin typeface="Calibri"/>
                <a:cs typeface="Calibri"/>
              </a:rPr>
              <a:t>diversamente da </a:t>
            </a:r>
            <a:r>
              <a:rPr sz="1200" spc="-5" dirty="0">
                <a:latin typeface="Calibri"/>
                <a:cs typeface="Calibri"/>
              </a:rPr>
              <a:t>quello che </a:t>
            </a:r>
            <a:r>
              <a:rPr sz="1200" dirty="0">
                <a:latin typeface="Calibri"/>
                <a:cs typeface="Calibri"/>
              </a:rPr>
              <a:t>è </a:t>
            </a:r>
            <a:r>
              <a:rPr sz="1200" spc="-5" dirty="0">
                <a:latin typeface="Calibri"/>
                <a:cs typeface="Calibri"/>
              </a:rPr>
              <a:t>successo l'anno</a:t>
            </a:r>
            <a:r>
              <a:rPr sz="1200" dirty="0">
                <a:latin typeface="Calibri"/>
                <a:cs typeface="Calibri"/>
              </a:rPr>
              <a:t> </a:t>
            </a:r>
            <a:r>
              <a:rPr sz="1200" spc="-5" dirty="0">
                <a:latin typeface="Calibri"/>
                <a:cs typeface="Calibri"/>
              </a:rPr>
              <a:t>passato.</a:t>
            </a:r>
            <a:endParaRPr sz="1200">
              <a:latin typeface="Calibri"/>
              <a:cs typeface="Calibri"/>
            </a:endParaRPr>
          </a:p>
        </p:txBody>
      </p:sp>
      <p:sp>
        <p:nvSpPr>
          <p:cNvPr id="5" name="object 5"/>
          <p:cNvSpPr/>
          <p:nvPr/>
        </p:nvSpPr>
        <p:spPr>
          <a:xfrm>
            <a:off x="2370454" y="2442971"/>
            <a:ext cx="2819399" cy="86626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01040" y="4813045"/>
            <a:ext cx="3524250" cy="202628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95860"/>
          <a:ext cx="5115560" cy="5879465"/>
        </p:xfrm>
        <a:graphic>
          <a:graphicData uri="http://schemas.openxmlformats.org/drawingml/2006/table">
            <a:tbl>
              <a:tblPr firstRow="1" bandRow="1">
                <a:tableStyleId>{2D5ABB26-0587-4C30-8999-92F81FD0307C}</a:tableStyleId>
              </a:tblPr>
              <a:tblGrid>
                <a:gridCol w="2236470">
                  <a:extLst>
                    <a:ext uri="{9D8B030D-6E8A-4147-A177-3AD203B41FA5}">
                      <a16:colId xmlns:a16="http://schemas.microsoft.com/office/drawing/2014/main" val="20000"/>
                    </a:ext>
                  </a:extLst>
                </a:gridCol>
                <a:gridCol w="995680">
                  <a:extLst>
                    <a:ext uri="{9D8B030D-6E8A-4147-A177-3AD203B41FA5}">
                      <a16:colId xmlns:a16="http://schemas.microsoft.com/office/drawing/2014/main" val="20001"/>
                    </a:ext>
                  </a:extLst>
                </a:gridCol>
                <a:gridCol w="1171575">
                  <a:extLst>
                    <a:ext uri="{9D8B030D-6E8A-4147-A177-3AD203B41FA5}">
                      <a16:colId xmlns:a16="http://schemas.microsoft.com/office/drawing/2014/main" val="20002"/>
                    </a:ext>
                  </a:extLst>
                </a:gridCol>
                <a:gridCol w="711835">
                  <a:extLst>
                    <a:ext uri="{9D8B030D-6E8A-4147-A177-3AD203B41FA5}">
                      <a16:colId xmlns:a16="http://schemas.microsoft.com/office/drawing/2014/main" val="20003"/>
                    </a:ext>
                  </a:extLst>
                </a:gridCol>
              </a:tblGrid>
              <a:tr h="202662">
                <a:tc>
                  <a:txBody>
                    <a:bodyPr/>
                    <a:lstStyle/>
                    <a:p>
                      <a:pPr marL="31750">
                        <a:lnSpc>
                          <a:spcPts val="1125"/>
                        </a:lnSpc>
                      </a:pPr>
                      <a:r>
                        <a:rPr sz="1000" spc="5" dirty="0">
                          <a:latin typeface="Arial"/>
                          <a:cs typeface="Arial"/>
                        </a:rPr>
                        <a:t>Torinobimbi.it</a:t>
                      </a:r>
                      <a:endParaRPr sz="1000">
                        <a:latin typeface="Arial"/>
                        <a:cs typeface="Arial"/>
                      </a:endParaRPr>
                    </a:p>
                  </a:txBody>
                  <a:tcPr marL="0" marR="0" marT="0" marB="0"/>
                </a:tc>
                <a:tc>
                  <a:txBody>
                    <a:bodyPr/>
                    <a:lstStyle/>
                    <a:p>
                      <a:pPr marR="268605" algn="r">
                        <a:lnSpc>
                          <a:spcPts val="1125"/>
                        </a:lnSpc>
                      </a:pPr>
                      <a:r>
                        <a:rPr sz="1000" spc="-5" dirty="0">
                          <a:latin typeface="Arial"/>
                          <a:cs typeface="Arial"/>
                        </a:rPr>
                        <a:t>19</a:t>
                      </a:r>
                      <a:endParaRPr sz="1000">
                        <a:latin typeface="Arial"/>
                        <a:cs typeface="Arial"/>
                      </a:endParaRPr>
                    </a:p>
                  </a:txBody>
                  <a:tcPr marL="0" marR="0" marT="0" marB="0"/>
                </a:tc>
                <a:tc>
                  <a:txBody>
                    <a:bodyPr/>
                    <a:lstStyle/>
                    <a:p>
                      <a:pPr marL="276225">
                        <a:lnSpc>
                          <a:spcPts val="1125"/>
                        </a:lnSpc>
                      </a:pPr>
                      <a:r>
                        <a:rPr sz="1000" spc="5" dirty="0">
                          <a:latin typeface="Arial"/>
                          <a:cs typeface="Arial"/>
                        </a:rPr>
                        <a:t>marzo</a:t>
                      </a:r>
                      <a:endParaRPr sz="1000">
                        <a:latin typeface="Arial"/>
                        <a:cs typeface="Arial"/>
                      </a:endParaRPr>
                    </a:p>
                  </a:txBody>
                  <a:tcPr marL="0" marR="0" marT="0" marB="0"/>
                </a:tc>
                <a:tc>
                  <a:txBody>
                    <a:bodyPr/>
                    <a:lstStyle/>
                    <a:p>
                      <a:pPr marR="59690" algn="r">
                        <a:lnSpc>
                          <a:spcPts val="1125"/>
                        </a:lnSpc>
                      </a:pPr>
                      <a:r>
                        <a:rPr sz="1000" dirty="0">
                          <a:latin typeface="Arial"/>
                          <a:cs typeface="Arial"/>
                        </a:rPr>
                        <a:t>1</a:t>
                      </a:r>
                      <a:endParaRPr sz="1000">
                        <a:latin typeface="Arial"/>
                        <a:cs typeface="Arial"/>
                      </a:endParaRPr>
                    </a:p>
                  </a:txBody>
                  <a:tcPr marL="0" marR="0" marT="0" marB="0"/>
                </a:tc>
                <a:extLst>
                  <a:ext uri="{0D108BD9-81ED-4DB2-BD59-A6C34878D82A}">
                    <a16:rowId xmlns:a16="http://schemas.microsoft.com/office/drawing/2014/main" val="10000"/>
                  </a:ext>
                </a:extLst>
              </a:tr>
              <a:tr h="260603">
                <a:tc>
                  <a:txBody>
                    <a:bodyPr/>
                    <a:lstStyle/>
                    <a:p>
                      <a:pPr marL="31750">
                        <a:lnSpc>
                          <a:spcPct val="100000"/>
                        </a:lnSpc>
                        <a:spcBef>
                          <a:spcPts val="380"/>
                        </a:spcBef>
                      </a:pPr>
                      <a:r>
                        <a:rPr sz="1000" spc="5" dirty="0">
                          <a:latin typeface="Arial"/>
                          <a:cs typeface="Arial"/>
                        </a:rPr>
                        <a:t>247.libero.it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1"/>
                  </a:ext>
                </a:extLst>
              </a:tr>
              <a:tr h="260603">
                <a:tc>
                  <a:txBody>
                    <a:bodyPr/>
                    <a:lstStyle/>
                    <a:p>
                      <a:pPr marL="31750">
                        <a:lnSpc>
                          <a:spcPct val="100000"/>
                        </a:lnSpc>
                        <a:spcBef>
                          <a:spcPts val="380"/>
                        </a:spcBef>
                      </a:pPr>
                      <a:r>
                        <a:rPr sz="1000" spc="5" dirty="0">
                          <a:latin typeface="Arial"/>
                          <a:cs typeface="Arial"/>
                        </a:rPr>
                        <a:t>Antennaradioesse.it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2"/>
                  </a:ext>
                </a:extLst>
              </a:tr>
              <a:tr h="260603">
                <a:tc>
                  <a:txBody>
                    <a:bodyPr/>
                    <a:lstStyle/>
                    <a:p>
                      <a:pPr marL="31750">
                        <a:lnSpc>
                          <a:spcPct val="100000"/>
                        </a:lnSpc>
                        <a:spcBef>
                          <a:spcPts val="380"/>
                        </a:spcBef>
                      </a:pPr>
                      <a:r>
                        <a:rPr sz="1000" spc="5" dirty="0">
                          <a:latin typeface="Arial"/>
                          <a:cs typeface="Arial"/>
                        </a:rPr>
                        <a:t>Bari.repubblica.it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3"/>
                  </a:ext>
                </a:extLst>
              </a:tr>
              <a:tr h="260603">
                <a:tc>
                  <a:txBody>
                    <a:bodyPr/>
                    <a:lstStyle/>
                    <a:p>
                      <a:pPr marL="31750">
                        <a:lnSpc>
                          <a:spcPct val="100000"/>
                        </a:lnSpc>
                        <a:spcBef>
                          <a:spcPts val="380"/>
                        </a:spcBef>
                      </a:pPr>
                      <a:r>
                        <a:rPr sz="1000" spc="5" dirty="0">
                          <a:latin typeface="Arial"/>
                          <a:cs typeface="Arial"/>
                        </a:rPr>
                        <a:t>Clarusonline.it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4"/>
                  </a:ext>
                </a:extLst>
              </a:tr>
              <a:tr h="260794">
                <a:tc>
                  <a:txBody>
                    <a:bodyPr/>
                    <a:lstStyle/>
                    <a:p>
                      <a:pPr marL="31750">
                        <a:lnSpc>
                          <a:spcPct val="100000"/>
                        </a:lnSpc>
                        <a:spcBef>
                          <a:spcPts val="380"/>
                        </a:spcBef>
                      </a:pPr>
                      <a:r>
                        <a:rPr sz="1000" spc="5" dirty="0">
                          <a:latin typeface="Arial"/>
                          <a:cs typeface="Arial"/>
                        </a:rPr>
                        <a:t>Gazzettadimodena.gelocal.it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5"/>
                  </a:ext>
                </a:extLst>
              </a:tr>
              <a:tr h="260794">
                <a:tc>
                  <a:txBody>
                    <a:bodyPr/>
                    <a:lstStyle/>
                    <a:p>
                      <a:pPr marL="31750">
                        <a:lnSpc>
                          <a:spcPct val="100000"/>
                        </a:lnSpc>
                        <a:spcBef>
                          <a:spcPts val="380"/>
                        </a:spcBef>
                      </a:pPr>
                      <a:r>
                        <a:rPr sz="1000" spc="5" dirty="0">
                          <a:latin typeface="Arial"/>
                          <a:cs typeface="Arial"/>
                        </a:rPr>
                        <a:t>Ilcittadinoonline.it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6"/>
                  </a:ext>
                </a:extLst>
              </a:tr>
              <a:tr h="260603">
                <a:tc>
                  <a:txBody>
                    <a:bodyPr/>
                    <a:lstStyle/>
                    <a:p>
                      <a:pPr marL="31750">
                        <a:lnSpc>
                          <a:spcPct val="100000"/>
                        </a:lnSpc>
                        <a:spcBef>
                          <a:spcPts val="380"/>
                        </a:spcBef>
                      </a:pPr>
                      <a:r>
                        <a:rPr sz="1000" spc="5" dirty="0">
                          <a:latin typeface="Arial"/>
                          <a:cs typeface="Arial"/>
                        </a:rPr>
                        <a:t>Incrocinews.it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5" dirty="0">
                          <a:latin typeface="Arial"/>
                          <a:cs typeface="Arial"/>
                        </a:rPr>
                        <a:t>Industriaefinanza.com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8"/>
                  </a:ext>
                </a:extLst>
              </a:tr>
              <a:tr h="260604">
                <a:tc>
                  <a:txBody>
                    <a:bodyPr/>
                    <a:lstStyle/>
                    <a:p>
                      <a:pPr marL="31750">
                        <a:lnSpc>
                          <a:spcPct val="100000"/>
                        </a:lnSpc>
                        <a:spcBef>
                          <a:spcPts val="380"/>
                        </a:spcBef>
                      </a:pPr>
                      <a:r>
                        <a:rPr sz="1000" spc="5" dirty="0">
                          <a:latin typeface="Arial"/>
                          <a:cs typeface="Arial"/>
                        </a:rPr>
                        <a:t>It.geosnews.com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5" dirty="0">
                          <a:latin typeface="Arial"/>
                          <a:cs typeface="Arial"/>
                        </a:rPr>
                        <a:t>Newsrimini.it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0"/>
                  </a:ext>
                </a:extLst>
              </a:tr>
              <a:tr h="260603">
                <a:tc>
                  <a:txBody>
                    <a:bodyPr/>
                    <a:lstStyle/>
                    <a:p>
                      <a:pPr marL="31750">
                        <a:lnSpc>
                          <a:spcPct val="100000"/>
                        </a:lnSpc>
                        <a:spcBef>
                          <a:spcPts val="380"/>
                        </a:spcBef>
                      </a:pPr>
                      <a:r>
                        <a:rPr sz="1000" spc="5" dirty="0">
                          <a:latin typeface="Arial"/>
                          <a:cs typeface="Arial"/>
                        </a:rPr>
                        <a:t>Ravennanotizie.it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1"/>
                  </a:ext>
                </a:extLst>
              </a:tr>
              <a:tr h="260603">
                <a:tc>
                  <a:txBody>
                    <a:bodyPr/>
                    <a:lstStyle/>
                    <a:p>
                      <a:pPr marL="31750">
                        <a:lnSpc>
                          <a:spcPct val="100000"/>
                        </a:lnSpc>
                        <a:spcBef>
                          <a:spcPts val="380"/>
                        </a:spcBef>
                      </a:pPr>
                      <a:r>
                        <a:rPr sz="1000" spc="5" dirty="0">
                          <a:latin typeface="Arial"/>
                          <a:cs typeface="Arial"/>
                        </a:rPr>
                        <a:t>Ravennatg.it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2"/>
                  </a:ext>
                </a:extLst>
              </a:tr>
              <a:tr h="260730">
                <a:tc>
                  <a:txBody>
                    <a:bodyPr/>
                    <a:lstStyle/>
                    <a:p>
                      <a:pPr marL="31750">
                        <a:lnSpc>
                          <a:spcPct val="100000"/>
                        </a:lnSpc>
                        <a:spcBef>
                          <a:spcPts val="380"/>
                        </a:spcBef>
                      </a:pPr>
                      <a:r>
                        <a:rPr sz="1000" spc="5" dirty="0">
                          <a:latin typeface="Arial"/>
                          <a:cs typeface="Arial"/>
                        </a:rPr>
                        <a:t>Ravennawebtv.it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3"/>
                  </a:ext>
                </a:extLst>
              </a:tr>
              <a:tr h="260731">
                <a:tc>
                  <a:txBody>
                    <a:bodyPr/>
                    <a:lstStyle/>
                    <a:p>
                      <a:pPr marL="31750">
                        <a:lnSpc>
                          <a:spcPct val="100000"/>
                        </a:lnSpc>
                        <a:spcBef>
                          <a:spcPts val="380"/>
                        </a:spcBef>
                      </a:pPr>
                      <a:r>
                        <a:rPr sz="1000" spc="5" dirty="0">
                          <a:latin typeface="Arial"/>
                          <a:cs typeface="Arial"/>
                        </a:rPr>
                        <a:t>Saywhat.it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4"/>
                  </a:ext>
                </a:extLst>
              </a:tr>
              <a:tr h="260603">
                <a:tc>
                  <a:txBody>
                    <a:bodyPr/>
                    <a:lstStyle/>
                    <a:p>
                      <a:pPr marL="31750">
                        <a:lnSpc>
                          <a:spcPct val="100000"/>
                        </a:lnSpc>
                        <a:spcBef>
                          <a:spcPts val="380"/>
                        </a:spcBef>
                      </a:pPr>
                      <a:r>
                        <a:rPr sz="1000" spc="5" dirty="0">
                          <a:latin typeface="Arial"/>
                          <a:cs typeface="Arial"/>
                        </a:rPr>
                        <a:t>Sienanews.it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5"/>
                  </a:ext>
                </a:extLst>
              </a:tr>
              <a:tr h="260604">
                <a:tc>
                  <a:txBody>
                    <a:bodyPr/>
                    <a:lstStyle/>
                    <a:p>
                      <a:pPr marL="31750">
                        <a:lnSpc>
                          <a:spcPct val="100000"/>
                        </a:lnSpc>
                        <a:spcBef>
                          <a:spcPts val="380"/>
                        </a:spcBef>
                      </a:pPr>
                      <a:r>
                        <a:rPr sz="1000" spc="5" dirty="0">
                          <a:latin typeface="Arial"/>
                          <a:cs typeface="Arial"/>
                        </a:rPr>
                        <a:t>Piunotizie.it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6"/>
                  </a:ext>
                </a:extLst>
              </a:tr>
              <a:tr h="260603">
                <a:tc>
                  <a:txBody>
                    <a:bodyPr/>
                    <a:lstStyle/>
                    <a:p>
                      <a:pPr marL="31750">
                        <a:lnSpc>
                          <a:spcPct val="100000"/>
                        </a:lnSpc>
                        <a:spcBef>
                          <a:spcPts val="380"/>
                        </a:spcBef>
                      </a:pPr>
                      <a:r>
                        <a:rPr sz="1000" spc="5" dirty="0">
                          <a:latin typeface="Arial"/>
                          <a:cs typeface="Arial"/>
                        </a:rPr>
                        <a:t>Ravenna24ore.it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7"/>
                  </a:ext>
                </a:extLst>
              </a:tr>
              <a:tr h="260603">
                <a:tc>
                  <a:txBody>
                    <a:bodyPr/>
                    <a:lstStyle/>
                    <a:p>
                      <a:pPr marL="31750">
                        <a:lnSpc>
                          <a:spcPct val="100000"/>
                        </a:lnSpc>
                        <a:spcBef>
                          <a:spcPts val="380"/>
                        </a:spcBef>
                      </a:pPr>
                      <a:r>
                        <a:rPr sz="1000" spc="5" dirty="0">
                          <a:latin typeface="Arial"/>
                          <a:cs typeface="Arial"/>
                        </a:rPr>
                        <a:t>Faenzawebtv.it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8"/>
                  </a:ext>
                </a:extLst>
              </a:tr>
              <a:tr h="260603">
                <a:tc>
                  <a:txBody>
                    <a:bodyPr/>
                    <a:lstStyle/>
                    <a:p>
                      <a:pPr marL="31750">
                        <a:lnSpc>
                          <a:spcPct val="100000"/>
                        </a:lnSpc>
                        <a:spcBef>
                          <a:spcPts val="380"/>
                        </a:spcBef>
                      </a:pPr>
                      <a:r>
                        <a:rPr sz="1000" spc="5" dirty="0">
                          <a:latin typeface="Arial"/>
                          <a:cs typeface="Arial"/>
                        </a:rPr>
                        <a:t>Informazione.it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9"/>
                  </a:ext>
                </a:extLst>
              </a:tr>
              <a:tr h="260604">
                <a:tc>
                  <a:txBody>
                    <a:bodyPr/>
                    <a:lstStyle/>
                    <a:p>
                      <a:pPr marL="31750">
                        <a:lnSpc>
                          <a:spcPct val="100000"/>
                        </a:lnSpc>
                        <a:spcBef>
                          <a:spcPts val="380"/>
                        </a:spcBef>
                      </a:pPr>
                      <a:r>
                        <a:rPr sz="1000" spc="5" dirty="0">
                          <a:latin typeface="Arial"/>
                          <a:cs typeface="Arial"/>
                        </a:rPr>
                        <a:t>Telecosenza.it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0"/>
                  </a:ext>
                </a:extLst>
              </a:tr>
              <a:tr h="260794">
                <a:tc>
                  <a:txBody>
                    <a:bodyPr/>
                    <a:lstStyle/>
                    <a:p>
                      <a:pPr marL="31750">
                        <a:lnSpc>
                          <a:spcPct val="100000"/>
                        </a:lnSpc>
                        <a:spcBef>
                          <a:spcPts val="380"/>
                        </a:spcBef>
                      </a:pPr>
                      <a:r>
                        <a:rPr sz="1000" spc="15" dirty="0">
                          <a:latin typeface="Arial"/>
                          <a:cs typeface="Arial"/>
                        </a:rPr>
                        <a:t>Wdi.it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5969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1"/>
                  </a:ext>
                </a:extLst>
              </a:tr>
              <a:tr h="202852">
                <a:tc>
                  <a:txBody>
                    <a:bodyPr/>
                    <a:lstStyle/>
                    <a:p>
                      <a:pPr marL="31750">
                        <a:lnSpc>
                          <a:spcPts val="1115"/>
                        </a:lnSpc>
                        <a:spcBef>
                          <a:spcPts val="380"/>
                        </a:spcBef>
                      </a:pPr>
                      <a:r>
                        <a:rPr sz="1000" spc="5" dirty="0">
                          <a:latin typeface="Arial"/>
                          <a:cs typeface="Arial"/>
                        </a:rPr>
                        <a:t>Estratto di Twitter</a:t>
                      </a:r>
                      <a:endParaRPr sz="1000">
                        <a:latin typeface="Arial"/>
                        <a:cs typeface="Arial"/>
                      </a:endParaRPr>
                    </a:p>
                  </a:txBody>
                  <a:tcPr marL="0" marR="0" marT="48260"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tc>
                  <a:txBody>
                    <a:bodyPr/>
                    <a:lstStyle/>
                    <a:p>
                      <a:pPr marR="24130" algn="r">
                        <a:lnSpc>
                          <a:spcPts val="1115"/>
                        </a:lnSpc>
                        <a:spcBef>
                          <a:spcPts val="380"/>
                        </a:spcBef>
                      </a:pPr>
                      <a:r>
                        <a:rPr sz="1000" spc="-5" dirty="0">
                          <a:latin typeface="Arial"/>
                          <a:cs typeface="Arial"/>
                        </a:rPr>
                        <a:t>30</a:t>
                      </a:r>
                      <a:endParaRPr sz="1000">
                        <a:latin typeface="Arial"/>
                        <a:cs typeface="Arial"/>
                      </a:endParaRPr>
                    </a:p>
                  </a:txBody>
                  <a:tcPr marL="0" marR="0" marT="48260" marB="0"/>
                </a:tc>
                <a:extLst>
                  <a:ext uri="{0D108BD9-81ED-4DB2-BD59-A6C34878D82A}">
                    <a16:rowId xmlns:a16="http://schemas.microsoft.com/office/drawing/2014/main" val="10022"/>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049645" cy="393382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483100">
              <a:lnSpc>
                <a:spcPts val="1839"/>
              </a:lnSpc>
            </a:pPr>
            <a:r>
              <a:rPr sz="1600" b="1" spc="-30" dirty="0">
                <a:latin typeface="Arial"/>
                <a:cs typeface="Arial"/>
              </a:rPr>
              <a:t>A</a:t>
            </a:r>
            <a:r>
              <a:rPr sz="1600" b="1" dirty="0">
                <a:latin typeface="Arial"/>
                <a:cs typeface="Arial"/>
              </a:rPr>
              <a:t>dn</a:t>
            </a:r>
            <a:r>
              <a:rPr sz="1600" b="1" spc="-5" dirty="0">
                <a:latin typeface="Arial"/>
                <a:cs typeface="Arial"/>
              </a:rPr>
              <a:t>k</a:t>
            </a:r>
            <a:r>
              <a:rPr sz="1600" b="1" spc="5" dirty="0">
                <a:latin typeface="Arial"/>
                <a:cs typeface="Arial"/>
              </a:rPr>
              <a:t>r</a:t>
            </a:r>
            <a:r>
              <a:rPr sz="1600" b="1" spc="-5" dirty="0">
                <a:latin typeface="Arial"/>
                <a:cs typeface="Arial"/>
              </a:rPr>
              <a:t>onos.c</a:t>
            </a:r>
            <a:r>
              <a:rPr sz="1600" b="1" dirty="0">
                <a:latin typeface="Arial"/>
                <a:cs typeface="Arial"/>
              </a:rPr>
              <a:t>o</a:t>
            </a:r>
            <a:r>
              <a:rPr sz="1600" b="1" spc="-5" dirty="0">
                <a:latin typeface="Arial"/>
                <a:cs typeface="Arial"/>
              </a:rPr>
              <a:t>m  4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5"/>
              </a:spcBef>
            </a:pPr>
            <a:endParaRPr sz="2100">
              <a:latin typeface="Times New Roman"/>
              <a:cs typeface="Times New Roman"/>
            </a:endParaRPr>
          </a:p>
          <a:p>
            <a:pPr marL="12700" marR="9525">
              <a:lnSpc>
                <a:spcPct val="116700"/>
              </a:lnSpc>
            </a:pPr>
            <a:r>
              <a:rPr sz="1200" spc="-5" dirty="0">
                <a:latin typeface="Calibri"/>
                <a:cs typeface="Calibri"/>
              </a:rPr>
              <a:t>L'inizio della manifestazione </a:t>
            </a:r>
            <a:r>
              <a:rPr sz="1200" dirty="0">
                <a:latin typeface="Calibri"/>
                <a:cs typeface="Calibri"/>
              </a:rPr>
              <a:t>è </a:t>
            </a:r>
            <a:r>
              <a:rPr sz="1200" spc="-5" dirty="0">
                <a:latin typeface="Calibri"/>
                <a:cs typeface="Calibri"/>
              </a:rPr>
              <a:t>previsto </a:t>
            </a:r>
            <a:r>
              <a:rPr sz="1200" dirty="0">
                <a:latin typeface="Calibri"/>
                <a:cs typeface="Calibri"/>
              </a:rPr>
              <a:t>a </a:t>
            </a:r>
            <a:r>
              <a:rPr sz="1200" spc="-5" dirty="0">
                <a:latin typeface="Calibri"/>
                <a:cs typeface="Calibri"/>
              </a:rPr>
              <a:t>Napoli dove, </a:t>
            </a:r>
            <a:r>
              <a:rPr sz="1200" dirty="0">
                <a:latin typeface="Calibri"/>
                <a:cs typeface="Calibri"/>
              </a:rPr>
              <a:t>il 16 </a:t>
            </a:r>
            <a:r>
              <a:rPr sz="1200" spc="-5" dirty="0">
                <a:latin typeface="Calibri"/>
                <a:cs typeface="Calibri"/>
              </a:rPr>
              <a:t>marzo, </a:t>
            </a:r>
            <a:r>
              <a:rPr sz="1200" dirty="0">
                <a:latin typeface="Calibri"/>
                <a:cs typeface="Calibri"/>
              </a:rPr>
              <a:t>al </a:t>
            </a:r>
            <a:r>
              <a:rPr sz="1200" spc="-5" dirty="0">
                <a:latin typeface="Calibri"/>
                <a:cs typeface="Calibri"/>
              </a:rPr>
              <a:t>Museo Madre, Michelangelo  Pistoletto sarà l’ospite d’eccezione </a:t>
            </a:r>
            <a:r>
              <a:rPr sz="1200" dirty="0">
                <a:latin typeface="Calibri"/>
                <a:cs typeface="Calibri"/>
              </a:rPr>
              <a:t>di </a:t>
            </a:r>
            <a:r>
              <a:rPr sz="1200" spc="-5" dirty="0">
                <a:latin typeface="Calibri"/>
                <a:cs typeface="Calibri"/>
              </a:rPr>
              <a:t>un evento per ragazzi intitolato 'WWW </a:t>
            </a:r>
            <a:r>
              <a:rPr sz="1200" dirty="0">
                <a:latin typeface="Calibri"/>
                <a:cs typeface="Calibri"/>
              </a:rPr>
              <a:t>- </a:t>
            </a:r>
            <a:r>
              <a:rPr sz="1200" spc="-5" dirty="0">
                <a:latin typeface="Calibri"/>
                <a:cs typeface="Calibri"/>
              </a:rPr>
              <a:t>KnoW the World  with Words'. </a:t>
            </a:r>
            <a:r>
              <a:rPr sz="1200" dirty="0">
                <a:latin typeface="Calibri"/>
                <a:cs typeface="Calibri"/>
              </a:rPr>
              <a:t>Il </a:t>
            </a:r>
            <a:r>
              <a:rPr sz="1200" spc="-5" dirty="0">
                <a:latin typeface="Calibri"/>
                <a:cs typeface="Calibri"/>
              </a:rPr>
              <a:t>20 marzo, </a:t>
            </a:r>
            <a:r>
              <a:rPr sz="1200" dirty="0">
                <a:latin typeface="Calibri"/>
                <a:cs typeface="Calibri"/>
              </a:rPr>
              <a:t>a Roma, nella </a:t>
            </a:r>
            <a:r>
              <a:rPr sz="1200" spc="-5" dirty="0">
                <a:latin typeface="Calibri"/>
                <a:cs typeface="Calibri"/>
              </a:rPr>
              <a:t>sede dell’Abi, </a:t>
            </a:r>
            <a:r>
              <a:rPr sz="1200" dirty="0">
                <a:latin typeface="Calibri"/>
                <a:cs typeface="Calibri"/>
              </a:rPr>
              <a:t>le </a:t>
            </a:r>
            <a:r>
              <a:rPr sz="1200" spc="-5" dirty="0">
                <a:latin typeface="Calibri"/>
                <a:cs typeface="Calibri"/>
              </a:rPr>
              <a:t>antiche Scuderie </a:t>
            </a:r>
            <a:r>
              <a:rPr sz="1200" dirty="0">
                <a:latin typeface="Calibri"/>
                <a:cs typeface="Calibri"/>
              </a:rPr>
              <a:t>di </a:t>
            </a:r>
            <a:r>
              <a:rPr sz="1200" spc="-5" dirty="0">
                <a:latin typeface="Calibri"/>
                <a:cs typeface="Calibri"/>
              </a:rPr>
              <a:t>Palazzo</a:t>
            </a:r>
            <a:r>
              <a:rPr sz="1200" spc="45" dirty="0">
                <a:latin typeface="Calibri"/>
                <a:cs typeface="Calibri"/>
              </a:rPr>
              <a:t> </a:t>
            </a:r>
            <a:r>
              <a:rPr sz="1200" spc="-5" dirty="0">
                <a:latin typeface="Calibri"/>
                <a:cs typeface="Calibri"/>
              </a:rPr>
              <a:t>Altieri</a:t>
            </a:r>
            <a:endParaRPr sz="1200">
              <a:latin typeface="Calibri"/>
              <a:cs typeface="Calibri"/>
            </a:endParaRPr>
          </a:p>
          <a:p>
            <a:pPr marL="12700" marR="5080">
              <a:lnSpc>
                <a:spcPct val="116700"/>
              </a:lnSpc>
              <a:spcBef>
                <a:spcPts val="15"/>
              </a:spcBef>
            </a:pPr>
            <a:r>
              <a:rPr sz="1200" spc="-5" dirty="0">
                <a:latin typeface="Calibri"/>
                <a:cs typeface="Calibri"/>
              </a:rPr>
              <a:t>ospiteranno l’incontro 'Reinventare l’apprendimento </a:t>
            </a:r>
            <a:r>
              <a:rPr sz="1200" dirty="0">
                <a:latin typeface="Calibri"/>
                <a:cs typeface="Calibri"/>
              </a:rPr>
              <a:t>– </a:t>
            </a:r>
            <a:r>
              <a:rPr sz="1200" spc="-5" dirty="0">
                <a:latin typeface="Calibri"/>
                <a:cs typeface="Calibri"/>
              </a:rPr>
              <a:t>Cultura </a:t>
            </a:r>
            <a:r>
              <a:rPr sz="1200" dirty="0">
                <a:latin typeface="Calibri"/>
                <a:cs typeface="Calibri"/>
              </a:rPr>
              <a:t>e </a:t>
            </a:r>
            <a:r>
              <a:rPr sz="1200" spc="-5" dirty="0">
                <a:latin typeface="Calibri"/>
                <a:cs typeface="Calibri"/>
              </a:rPr>
              <a:t>creatività </a:t>
            </a:r>
            <a:r>
              <a:rPr sz="1200" dirty="0">
                <a:latin typeface="Calibri"/>
                <a:cs typeface="Calibri"/>
              </a:rPr>
              <a:t>tra </a:t>
            </a:r>
            <a:r>
              <a:rPr sz="1200" spc="-5" dirty="0">
                <a:latin typeface="Calibri"/>
                <a:cs typeface="Calibri"/>
              </a:rPr>
              <a:t>linguaggi, metodi </a:t>
            </a:r>
            <a:r>
              <a:rPr sz="1200" dirty="0">
                <a:latin typeface="Calibri"/>
                <a:cs typeface="Calibri"/>
              </a:rPr>
              <a:t>e  azioni'.</a:t>
            </a:r>
            <a:endParaRPr sz="1200">
              <a:latin typeface="Calibri"/>
              <a:cs typeface="Calibri"/>
            </a:endParaRPr>
          </a:p>
          <a:p>
            <a:pPr marL="12700" marR="14604">
              <a:lnSpc>
                <a:spcPct val="116900"/>
              </a:lnSpc>
              <a:spcBef>
                <a:spcPts val="1005"/>
              </a:spcBef>
            </a:pPr>
            <a:r>
              <a:rPr sz="1200" dirty="0">
                <a:latin typeface="Calibri"/>
                <a:cs typeface="Calibri"/>
              </a:rPr>
              <a:t>"Aprire i </a:t>
            </a:r>
            <a:r>
              <a:rPr sz="1200" spc="-5" dirty="0">
                <a:latin typeface="Calibri"/>
                <a:cs typeface="Calibri"/>
              </a:rPr>
              <a:t>musei </a:t>
            </a:r>
            <a:r>
              <a:rPr sz="1200" dirty="0">
                <a:latin typeface="Calibri"/>
                <a:cs typeface="Calibri"/>
              </a:rPr>
              <a:t>ai </a:t>
            </a:r>
            <a:r>
              <a:rPr sz="1200" spc="-5" dirty="0">
                <a:latin typeface="Calibri"/>
                <a:cs typeface="Calibri"/>
              </a:rPr>
              <a:t>giovani, un'idea che rientra nello spirito </a:t>
            </a:r>
            <a:r>
              <a:rPr sz="1200" dirty="0">
                <a:latin typeface="Calibri"/>
                <a:cs typeface="Calibri"/>
              </a:rPr>
              <a:t>di </a:t>
            </a:r>
            <a:r>
              <a:rPr sz="1200" spc="-5" dirty="0">
                <a:latin typeface="Calibri"/>
                <a:cs typeface="Calibri"/>
              </a:rPr>
              <a:t>questa iniziativa, </a:t>
            </a:r>
            <a:r>
              <a:rPr sz="1200" dirty="0">
                <a:latin typeface="Calibri"/>
                <a:cs typeface="Calibri"/>
              </a:rPr>
              <a:t>- ha </a:t>
            </a:r>
            <a:r>
              <a:rPr sz="1200" spc="-5" dirty="0">
                <a:latin typeface="Calibri"/>
                <a:cs typeface="Calibri"/>
              </a:rPr>
              <a:t>detto Giovanni  </a:t>
            </a:r>
            <a:r>
              <a:rPr sz="1200" dirty="0">
                <a:latin typeface="Calibri"/>
                <a:cs typeface="Calibri"/>
              </a:rPr>
              <a:t>Puglisi, </a:t>
            </a:r>
            <a:r>
              <a:rPr sz="1200" spc="-5" dirty="0">
                <a:latin typeface="Calibri"/>
                <a:cs typeface="Calibri"/>
              </a:rPr>
              <a:t>presidente </a:t>
            </a:r>
            <a:r>
              <a:rPr sz="1200" dirty="0">
                <a:latin typeface="Calibri"/>
                <a:cs typeface="Calibri"/>
              </a:rPr>
              <a:t>della </a:t>
            </a:r>
            <a:r>
              <a:rPr sz="1200" spc="-5" dirty="0">
                <a:latin typeface="Calibri"/>
                <a:cs typeface="Calibri"/>
              </a:rPr>
              <a:t>Commissione nazionale italiana per l'Unesco </a:t>
            </a:r>
            <a:r>
              <a:rPr sz="1200" dirty="0">
                <a:latin typeface="Calibri"/>
                <a:cs typeface="Calibri"/>
              </a:rPr>
              <a:t>- è </a:t>
            </a:r>
            <a:r>
              <a:rPr sz="1200" spc="-5" dirty="0">
                <a:latin typeface="Calibri"/>
                <a:cs typeface="Calibri"/>
              </a:rPr>
              <a:t>un fatto particolarmente  importante </a:t>
            </a:r>
            <a:r>
              <a:rPr sz="1200" dirty="0">
                <a:latin typeface="Calibri"/>
                <a:cs typeface="Calibri"/>
              </a:rPr>
              <a:t>perché li </a:t>
            </a:r>
            <a:r>
              <a:rPr sz="1200" spc="-5" dirty="0">
                <a:latin typeface="Calibri"/>
                <a:cs typeface="Calibri"/>
              </a:rPr>
              <a:t>abitua all'arte. La bellezza </a:t>
            </a:r>
            <a:r>
              <a:rPr sz="1200" dirty="0">
                <a:latin typeface="Calibri"/>
                <a:cs typeface="Calibri"/>
              </a:rPr>
              <a:t>fa parte </a:t>
            </a:r>
            <a:r>
              <a:rPr sz="1200" spc="-5" dirty="0">
                <a:latin typeface="Calibri"/>
                <a:cs typeface="Calibri"/>
              </a:rPr>
              <a:t>del nostro Dna, </a:t>
            </a:r>
            <a:r>
              <a:rPr sz="1200" spc="-10" dirty="0">
                <a:latin typeface="Calibri"/>
                <a:cs typeface="Calibri"/>
              </a:rPr>
              <a:t>ma </a:t>
            </a:r>
            <a:r>
              <a:rPr sz="1200" spc="-5" dirty="0">
                <a:latin typeface="Calibri"/>
                <a:cs typeface="Calibri"/>
              </a:rPr>
              <a:t>questo </a:t>
            </a:r>
            <a:r>
              <a:rPr sz="1200" dirty="0">
                <a:latin typeface="Calibri"/>
                <a:cs typeface="Calibri"/>
              </a:rPr>
              <a:t>è </a:t>
            </a:r>
            <a:r>
              <a:rPr sz="1200" spc="-5" dirty="0">
                <a:latin typeface="Calibri"/>
                <a:cs typeface="Calibri"/>
              </a:rPr>
              <a:t>anche </a:t>
            </a:r>
            <a:r>
              <a:rPr sz="1200" dirty="0">
                <a:latin typeface="Calibri"/>
                <a:cs typeface="Calibri"/>
              </a:rPr>
              <a:t>un  </a:t>
            </a:r>
            <a:r>
              <a:rPr sz="1200" spc="-5" dirty="0">
                <a:latin typeface="Calibri"/>
                <a:cs typeface="Calibri"/>
              </a:rPr>
              <a:t>handicap, </a:t>
            </a:r>
            <a:r>
              <a:rPr sz="1200" dirty="0">
                <a:latin typeface="Calibri"/>
                <a:cs typeface="Calibri"/>
              </a:rPr>
              <a:t>dal </a:t>
            </a:r>
            <a:r>
              <a:rPr sz="1200" spc="-5" dirty="0">
                <a:latin typeface="Calibri"/>
                <a:cs typeface="Calibri"/>
              </a:rPr>
              <a:t>momento che siamo troppo abituati all'arte </a:t>
            </a:r>
            <a:r>
              <a:rPr sz="1200" dirty="0">
                <a:latin typeface="Calibri"/>
                <a:cs typeface="Calibri"/>
              </a:rPr>
              <a:t>e non </a:t>
            </a:r>
            <a:r>
              <a:rPr sz="1200" spc="-5" dirty="0">
                <a:latin typeface="Calibri"/>
                <a:cs typeface="Calibri"/>
              </a:rPr>
              <a:t>ce ne accorgiamo </a:t>
            </a:r>
            <a:r>
              <a:rPr sz="1200" dirty="0">
                <a:latin typeface="Calibri"/>
                <a:cs typeface="Calibri"/>
              </a:rPr>
              <a:t>più". </a:t>
            </a:r>
            <a:r>
              <a:rPr sz="1200" spc="-5" dirty="0">
                <a:latin typeface="Calibri"/>
                <a:cs typeface="Calibri"/>
              </a:rPr>
              <a:t>Media  partner dell'evento, </a:t>
            </a:r>
            <a:r>
              <a:rPr sz="1200" dirty="0">
                <a:latin typeface="Calibri"/>
                <a:cs typeface="Calibri"/>
              </a:rPr>
              <a:t>la </a:t>
            </a:r>
            <a:r>
              <a:rPr sz="1200" spc="-5" dirty="0">
                <a:latin typeface="Calibri"/>
                <a:cs typeface="Calibri"/>
              </a:rPr>
              <a:t>cui </a:t>
            </a:r>
            <a:r>
              <a:rPr sz="1200" dirty="0">
                <a:latin typeface="Calibri"/>
                <a:cs typeface="Calibri"/>
              </a:rPr>
              <a:t>immagine </a:t>
            </a:r>
            <a:r>
              <a:rPr sz="1200" spc="-5" dirty="0">
                <a:latin typeface="Calibri"/>
                <a:cs typeface="Calibri"/>
              </a:rPr>
              <a:t>identificativa </a:t>
            </a:r>
            <a:r>
              <a:rPr sz="1200" dirty="0">
                <a:latin typeface="Calibri"/>
                <a:cs typeface="Calibri"/>
              </a:rPr>
              <a:t>è </a:t>
            </a:r>
            <a:r>
              <a:rPr sz="1200" spc="-5" dirty="0">
                <a:latin typeface="Calibri"/>
                <a:cs typeface="Calibri"/>
              </a:rPr>
              <a:t>stata realizzata </a:t>
            </a:r>
            <a:r>
              <a:rPr sz="1200" dirty="0">
                <a:latin typeface="Calibri"/>
                <a:cs typeface="Calibri"/>
              </a:rPr>
              <a:t>da </a:t>
            </a:r>
            <a:r>
              <a:rPr sz="1200" spc="-5" dirty="0">
                <a:latin typeface="Calibri"/>
                <a:cs typeface="Calibri"/>
              </a:rPr>
              <a:t>Eva Montanari, sarà </a:t>
            </a:r>
            <a:r>
              <a:rPr sz="1200" dirty="0">
                <a:latin typeface="Calibri"/>
                <a:cs typeface="Calibri"/>
              </a:rPr>
              <a:t>la</a:t>
            </a:r>
            <a:r>
              <a:rPr sz="1200" spc="75" dirty="0">
                <a:latin typeface="Calibri"/>
                <a:cs typeface="Calibri"/>
              </a:rPr>
              <a:t> </a:t>
            </a:r>
            <a:r>
              <a:rPr sz="1200" dirty="0">
                <a:latin typeface="Calibri"/>
                <a:cs typeface="Calibri"/>
              </a:rPr>
              <a:t>Rai.</a:t>
            </a:r>
            <a:endParaRPr sz="1200">
              <a:latin typeface="Calibri"/>
              <a:cs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Ansa.it</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32718" y="2813684"/>
            <a:ext cx="4380853" cy="11144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569719" y="4460747"/>
            <a:ext cx="4419600" cy="288645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560572" y="7888985"/>
            <a:ext cx="4295411" cy="127635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Arezzoweb.it  4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075405"/>
            <a:ext cx="5567045" cy="1259840"/>
          </a:xfrm>
          <a:prstGeom prst="rect">
            <a:avLst/>
          </a:prstGeom>
        </p:spPr>
        <p:txBody>
          <a:bodyPr vert="horz" wrap="square" lIns="0" tIns="12700" rIns="0" bIns="0" rtlCol="0">
            <a:spAutoFit/>
          </a:bodyPr>
          <a:lstStyle/>
          <a:p>
            <a:pPr marL="12700" marR="5080">
              <a:lnSpc>
                <a:spcPct val="117000"/>
              </a:lnSpc>
              <a:spcBef>
                <a:spcPts val="100"/>
              </a:spcBef>
            </a:pPr>
            <a:r>
              <a:rPr sz="2600" b="1" spc="-5" dirty="0">
                <a:solidFill>
                  <a:srgbClr val="333333"/>
                </a:solidFill>
                <a:latin typeface="Calibri"/>
                <a:cs typeface="Calibri"/>
              </a:rPr>
              <a:t>Con </a:t>
            </a:r>
            <a:r>
              <a:rPr sz="2600" b="1" dirty="0">
                <a:solidFill>
                  <a:srgbClr val="333333"/>
                </a:solidFill>
                <a:latin typeface="Calibri"/>
                <a:cs typeface="Calibri"/>
              </a:rPr>
              <a:t>80 </a:t>
            </a:r>
            <a:r>
              <a:rPr sz="2600" b="1" spc="-15" dirty="0">
                <a:solidFill>
                  <a:srgbClr val="333333"/>
                </a:solidFill>
                <a:latin typeface="Calibri"/>
                <a:cs typeface="Calibri"/>
              </a:rPr>
              <a:t>eventi </a:t>
            </a:r>
            <a:r>
              <a:rPr sz="2600" b="1" dirty="0">
                <a:solidFill>
                  <a:srgbClr val="333333"/>
                </a:solidFill>
                <a:latin typeface="Calibri"/>
                <a:cs typeface="Calibri"/>
              </a:rPr>
              <a:t>in 60 </a:t>
            </a:r>
            <a:r>
              <a:rPr sz="2600" b="1" spc="-15" dirty="0">
                <a:solidFill>
                  <a:srgbClr val="333333"/>
                </a:solidFill>
                <a:latin typeface="Calibri"/>
                <a:cs typeface="Calibri"/>
              </a:rPr>
              <a:t>città, </a:t>
            </a:r>
            <a:r>
              <a:rPr sz="2600" b="1" spc="-10" dirty="0">
                <a:solidFill>
                  <a:srgbClr val="333333"/>
                </a:solidFill>
                <a:latin typeface="Calibri"/>
                <a:cs typeface="Calibri"/>
              </a:rPr>
              <a:t>torna </a:t>
            </a:r>
            <a:r>
              <a:rPr sz="2600" b="1" spc="-5" dirty="0">
                <a:solidFill>
                  <a:srgbClr val="333333"/>
                </a:solidFill>
                <a:latin typeface="Calibri"/>
                <a:cs typeface="Calibri"/>
              </a:rPr>
              <a:t>il </a:t>
            </a:r>
            <a:r>
              <a:rPr sz="2600" b="1" spc="-15" dirty="0">
                <a:solidFill>
                  <a:srgbClr val="333333"/>
                </a:solidFill>
                <a:latin typeface="Calibri"/>
                <a:cs typeface="Calibri"/>
              </a:rPr>
              <a:t>Festival  </a:t>
            </a:r>
            <a:r>
              <a:rPr sz="2600" b="1" spc="-5" dirty="0">
                <a:solidFill>
                  <a:srgbClr val="333333"/>
                </a:solidFill>
                <a:latin typeface="Calibri"/>
                <a:cs typeface="Calibri"/>
              </a:rPr>
              <a:t>della </a:t>
            </a:r>
            <a:r>
              <a:rPr sz="2600" b="1" spc="-10" dirty="0">
                <a:solidFill>
                  <a:srgbClr val="333333"/>
                </a:solidFill>
                <a:latin typeface="Calibri"/>
                <a:cs typeface="Calibri"/>
              </a:rPr>
              <a:t>cultura </a:t>
            </a:r>
            <a:r>
              <a:rPr sz="2600" b="1" spc="-15" dirty="0">
                <a:solidFill>
                  <a:srgbClr val="333333"/>
                </a:solidFill>
                <a:latin typeface="Calibri"/>
                <a:cs typeface="Calibri"/>
              </a:rPr>
              <a:t>creativa </a:t>
            </a:r>
            <a:r>
              <a:rPr sz="2600" b="1" spc="-30" dirty="0">
                <a:solidFill>
                  <a:srgbClr val="333333"/>
                </a:solidFill>
                <a:latin typeface="Calibri"/>
                <a:cs typeface="Calibri"/>
              </a:rPr>
              <a:t>targato</a:t>
            </a:r>
            <a:r>
              <a:rPr sz="2600" b="1" spc="25" dirty="0">
                <a:solidFill>
                  <a:srgbClr val="333333"/>
                </a:solidFill>
                <a:latin typeface="Calibri"/>
                <a:cs typeface="Calibri"/>
              </a:rPr>
              <a:t> </a:t>
            </a:r>
            <a:r>
              <a:rPr sz="2600" b="1" dirty="0">
                <a:solidFill>
                  <a:srgbClr val="333333"/>
                </a:solidFill>
                <a:latin typeface="Calibri"/>
                <a:cs typeface="Calibri"/>
              </a:rPr>
              <a:t>Abi</a:t>
            </a:r>
            <a:endParaRPr sz="2600">
              <a:latin typeface="Calibri"/>
              <a:cs typeface="Calibri"/>
            </a:endParaRPr>
          </a:p>
          <a:p>
            <a:pPr marL="12700">
              <a:lnSpc>
                <a:spcPct val="100000"/>
              </a:lnSpc>
              <a:spcBef>
                <a:spcPts val="1215"/>
              </a:spcBef>
            </a:pPr>
            <a:r>
              <a:rPr sz="1000" spc="-5" dirty="0">
                <a:latin typeface="Calibri"/>
                <a:cs typeface="Calibri"/>
              </a:rPr>
              <a:t>Posted on </a:t>
            </a:r>
            <a:r>
              <a:rPr sz="1000" u="sng" spc="-5" dirty="0">
                <a:solidFill>
                  <a:srgbClr val="999999"/>
                </a:solidFill>
                <a:uFill>
                  <a:solidFill>
                    <a:srgbClr val="999999"/>
                  </a:solidFill>
                </a:uFill>
                <a:latin typeface="Calibri"/>
                <a:cs typeface="Calibri"/>
                <a:hlinkClick r:id="rId3"/>
              </a:rPr>
              <a:t>4 marzo</a:t>
            </a:r>
            <a:r>
              <a:rPr sz="1000" u="sng" spc="25" dirty="0">
                <a:solidFill>
                  <a:srgbClr val="999999"/>
                </a:solidFill>
                <a:uFill>
                  <a:solidFill>
                    <a:srgbClr val="999999"/>
                  </a:solidFill>
                </a:uFill>
                <a:latin typeface="Calibri"/>
                <a:cs typeface="Calibri"/>
                <a:hlinkClick r:id="rId3"/>
              </a:rPr>
              <a:t> </a:t>
            </a:r>
            <a:r>
              <a:rPr sz="1000" u="sng" spc="-10" dirty="0">
                <a:solidFill>
                  <a:srgbClr val="999999"/>
                </a:solidFill>
                <a:uFill>
                  <a:solidFill>
                    <a:srgbClr val="999999"/>
                  </a:solidFill>
                </a:uFill>
                <a:latin typeface="Calibri"/>
                <a:cs typeface="Calibri"/>
                <a:hlinkClick r:id="rId3"/>
              </a:rPr>
              <a:t>2015</a:t>
            </a:r>
            <a:endParaRPr sz="1000">
              <a:latin typeface="Calibri"/>
              <a:cs typeface="Calibri"/>
            </a:endParaRPr>
          </a:p>
        </p:txBody>
      </p:sp>
      <p:sp>
        <p:nvSpPr>
          <p:cNvPr id="5" name="object 5"/>
          <p:cNvSpPr txBox="1"/>
          <p:nvPr/>
        </p:nvSpPr>
        <p:spPr>
          <a:xfrm>
            <a:off x="706627" y="4432528"/>
            <a:ext cx="6132195" cy="5123815"/>
          </a:xfrm>
          <a:prstGeom prst="rect">
            <a:avLst/>
          </a:prstGeom>
        </p:spPr>
        <p:txBody>
          <a:bodyPr vert="horz" wrap="square" lIns="0" tIns="11430" rIns="0" bIns="0" rtlCol="0">
            <a:spAutoFit/>
          </a:bodyPr>
          <a:lstStyle/>
          <a:p>
            <a:pPr marL="12700" marR="156210">
              <a:lnSpc>
                <a:spcPct val="117000"/>
              </a:lnSpc>
              <a:spcBef>
                <a:spcPts val="90"/>
              </a:spcBef>
            </a:pPr>
            <a:r>
              <a:rPr sz="1100" dirty="0">
                <a:solidFill>
                  <a:srgbClr val="545454"/>
                </a:solidFill>
                <a:latin typeface="Calibri"/>
                <a:cs typeface="Calibri"/>
              </a:rPr>
              <a:t>Roma, 4 mar. </a:t>
            </a:r>
            <a:r>
              <a:rPr sz="1100" spc="-5" dirty="0">
                <a:solidFill>
                  <a:srgbClr val="545454"/>
                </a:solidFill>
                <a:latin typeface="Calibri"/>
                <a:cs typeface="Calibri"/>
              </a:rPr>
              <a:t>(AdnKronos) </a:t>
            </a:r>
            <a:r>
              <a:rPr sz="1100" dirty="0">
                <a:solidFill>
                  <a:srgbClr val="545454"/>
                </a:solidFill>
                <a:latin typeface="Calibri"/>
                <a:cs typeface="Calibri"/>
              </a:rPr>
              <a:t>– </a:t>
            </a:r>
            <a:r>
              <a:rPr sz="1100" spc="-5" dirty="0">
                <a:solidFill>
                  <a:srgbClr val="545454"/>
                </a:solidFill>
                <a:latin typeface="Calibri"/>
                <a:cs typeface="Calibri"/>
              </a:rPr>
              <a:t>Oltre 80 iniziative dedicate all’arte, all’archeologia, alla musica, </a:t>
            </a:r>
            <a:r>
              <a:rPr sz="1100" dirty="0">
                <a:solidFill>
                  <a:srgbClr val="545454"/>
                </a:solidFill>
                <a:latin typeface="Calibri"/>
                <a:cs typeface="Calibri"/>
              </a:rPr>
              <a:t>al </a:t>
            </a:r>
            <a:r>
              <a:rPr sz="1100" spc="-5" dirty="0">
                <a:solidFill>
                  <a:srgbClr val="545454"/>
                </a:solidFill>
                <a:latin typeface="Calibri"/>
                <a:cs typeface="Calibri"/>
              </a:rPr>
              <a:t>teatro  diffuse su tutto </a:t>
            </a:r>
            <a:r>
              <a:rPr sz="1100" dirty="0">
                <a:solidFill>
                  <a:srgbClr val="545454"/>
                </a:solidFill>
                <a:latin typeface="Calibri"/>
                <a:cs typeface="Calibri"/>
              </a:rPr>
              <a:t>il </a:t>
            </a:r>
            <a:r>
              <a:rPr sz="1100" spc="-5" dirty="0">
                <a:solidFill>
                  <a:srgbClr val="545454"/>
                </a:solidFill>
                <a:latin typeface="Calibri"/>
                <a:cs typeface="Calibri"/>
              </a:rPr>
              <a:t>territorio </a:t>
            </a:r>
            <a:r>
              <a:rPr sz="1100" dirty="0">
                <a:solidFill>
                  <a:srgbClr val="545454"/>
                </a:solidFill>
                <a:latin typeface="Calibri"/>
                <a:cs typeface="Calibri"/>
              </a:rPr>
              <a:t>nazionale. </a:t>
            </a:r>
            <a:r>
              <a:rPr sz="1100" spc="-5" dirty="0">
                <a:solidFill>
                  <a:srgbClr val="545454"/>
                </a:solidFill>
                <a:latin typeface="Calibri"/>
                <a:cs typeface="Calibri"/>
              </a:rPr>
              <a:t>Sessanta città coinvolte. </a:t>
            </a:r>
            <a:r>
              <a:rPr sz="1100" dirty="0">
                <a:solidFill>
                  <a:srgbClr val="545454"/>
                </a:solidFill>
                <a:latin typeface="Calibri"/>
                <a:cs typeface="Calibri"/>
              </a:rPr>
              <a:t>Una </a:t>
            </a:r>
            <a:r>
              <a:rPr sz="1100" spc="-5" dirty="0">
                <a:solidFill>
                  <a:srgbClr val="545454"/>
                </a:solidFill>
                <a:latin typeface="Calibri"/>
                <a:cs typeface="Calibri"/>
              </a:rPr>
              <a:t>ricca serie di </a:t>
            </a:r>
            <a:r>
              <a:rPr sz="1100" dirty="0">
                <a:solidFill>
                  <a:srgbClr val="545454"/>
                </a:solidFill>
                <a:latin typeface="Calibri"/>
                <a:cs typeface="Calibri"/>
              </a:rPr>
              <a:t>eventi </a:t>
            </a:r>
            <a:r>
              <a:rPr sz="1100" spc="-5" dirty="0">
                <a:solidFill>
                  <a:srgbClr val="545454"/>
                </a:solidFill>
                <a:latin typeface="Calibri"/>
                <a:cs typeface="Calibri"/>
              </a:rPr>
              <a:t>pensati per </a:t>
            </a:r>
            <a:r>
              <a:rPr sz="1100" dirty="0">
                <a:solidFill>
                  <a:srgbClr val="545454"/>
                </a:solidFill>
                <a:latin typeface="Calibri"/>
                <a:cs typeface="Calibri"/>
              </a:rPr>
              <a:t>i  </a:t>
            </a:r>
            <a:r>
              <a:rPr sz="1100" spc="-5" dirty="0">
                <a:solidFill>
                  <a:srgbClr val="545454"/>
                </a:solidFill>
                <a:latin typeface="Calibri"/>
                <a:cs typeface="Calibri"/>
              </a:rPr>
              <a:t>bambini dai sei </a:t>
            </a:r>
            <a:r>
              <a:rPr sz="1100" dirty="0">
                <a:solidFill>
                  <a:srgbClr val="545454"/>
                </a:solidFill>
                <a:latin typeface="Calibri"/>
                <a:cs typeface="Calibri"/>
              </a:rPr>
              <a:t>ai </a:t>
            </a:r>
            <a:r>
              <a:rPr sz="1100" spc="-5" dirty="0">
                <a:solidFill>
                  <a:srgbClr val="545454"/>
                </a:solidFill>
                <a:latin typeface="Calibri"/>
                <a:cs typeface="Calibri"/>
              </a:rPr>
              <a:t>tredici anni. </a:t>
            </a:r>
            <a:r>
              <a:rPr sz="1100" dirty="0">
                <a:solidFill>
                  <a:srgbClr val="545454"/>
                </a:solidFill>
                <a:latin typeface="Calibri"/>
                <a:cs typeface="Calibri"/>
              </a:rPr>
              <a:t>E’ il </a:t>
            </a:r>
            <a:r>
              <a:rPr sz="1100" spc="-5" dirty="0">
                <a:solidFill>
                  <a:srgbClr val="545454"/>
                </a:solidFill>
                <a:latin typeface="Calibri"/>
                <a:cs typeface="Calibri"/>
              </a:rPr>
              <a:t>‘Festival della cultura </a:t>
            </a:r>
            <a:r>
              <a:rPr sz="1100" dirty="0">
                <a:solidFill>
                  <a:srgbClr val="545454"/>
                </a:solidFill>
                <a:latin typeface="Calibri"/>
                <a:cs typeface="Calibri"/>
              </a:rPr>
              <a:t>creativa’, la </a:t>
            </a:r>
            <a:r>
              <a:rPr sz="1100" spc="-5" dirty="0">
                <a:solidFill>
                  <a:srgbClr val="545454"/>
                </a:solidFill>
                <a:latin typeface="Calibri"/>
                <a:cs typeface="Calibri"/>
              </a:rPr>
              <a:t>manifestazione organizzata dalle  </a:t>
            </a:r>
            <a:r>
              <a:rPr sz="1100" dirty="0">
                <a:solidFill>
                  <a:srgbClr val="545454"/>
                </a:solidFill>
                <a:latin typeface="Calibri"/>
                <a:cs typeface="Calibri"/>
              </a:rPr>
              <a:t>banche con il </a:t>
            </a:r>
            <a:r>
              <a:rPr sz="1100" spc="-5" dirty="0">
                <a:solidFill>
                  <a:srgbClr val="545454"/>
                </a:solidFill>
                <a:latin typeface="Calibri"/>
                <a:cs typeface="Calibri"/>
              </a:rPr>
              <a:t>coordinamento dell’Abi, </a:t>
            </a:r>
            <a:r>
              <a:rPr sz="1100" dirty="0">
                <a:solidFill>
                  <a:srgbClr val="545454"/>
                </a:solidFill>
                <a:latin typeface="Calibri"/>
                <a:cs typeface="Calibri"/>
              </a:rPr>
              <a:t>che </a:t>
            </a:r>
            <a:r>
              <a:rPr sz="1100" spc="-5" dirty="0">
                <a:solidFill>
                  <a:srgbClr val="545454"/>
                </a:solidFill>
                <a:latin typeface="Calibri"/>
                <a:cs typeface="Calibri"/>
              </a:rPr>
              <a:t>quest’anno </a:t>
            </a:r>
            <a:r>
              <a:rPr sz="1100" dirty="0">
                <a:solidFill>
                  <a:srgbClr val="545454"/>
                </a:solidFill>
                <a:latin typeface="Calibri"/>
                <a:cs typeface="Calibri"/>
              </a:rPr>
              <a:t>avrà </a:t>
            </a:r>
            <a:r>
              <a:rPr sz="1100" spc="-5" dirty="0">
                <a:solidFill>
                  <a:srgbClr val="545454"/>
                </a:solidFill>
                <a:latin typeface="Calibri"/>
                <a:cs typeface="Calibri"/>
              </a:rPr>
              <a:t>come tema ‘L’alfabeto del </a:t>
            </a:r>
            <a:r>
              <a:rPr sz="1100" dirty="0">
                <a:solidFill>
                  <a:srgbClr val="545454"/>
                </a:solidFill>
                <a:latin typeface="Calibri"/>
                <a:cs typeface="Calibri"/>
              </a:rPr>
              <a:t>mondo. </a:t>
            </a:r>
            <a:r>
              <a:rPr sz="1100" spc="-5" dirty="0">
                <a:solidFill>
                  <a:srgbClr val="545454"/>
                </a:solidFill>
                <a:latin typeface="Calibri"/>
                <a:cs typeface="Calibri"/>
              </a:rPr>
              <a:t>Leggiamo </a:t>
            </a:r>
            <a:r>
              <a:rPr sz="1100" dirty="0">
                <a:solidFill>
                  <a:srgbClr val="545454"/>
                </a:solidFill>
                <a:latin typeface="Calibri"/>
                <a:cs typeface="Calibri"/>
              </a:rPr>
              <a:t>i  </a:t>
            </a:r>
            <a:r>
              <a:rPr sz="1100" spc="-5" dirty="0">
                <a:solidFill>
                  <a:srgbClr val="545454"/>
                </a:solidFill>
                <a:latin typeface="Calibri"/>
                <a:cs typeface="Calibri"/>
              </a:rPr>
              <a:t>segni intorno </a:t>
            </a:r>
            <a:r>
              <a:rPr sz="1100" dirty="0">
                <a:solidFill>
                  <a:srgbClr val="545454"/>
                </a:solidFill>
                <a:latin typeface="Calibri"/>
                <a:cs typeface="Calibri"/>
              </a:rPr>
              <a:t>a </a:t>
            </a:r>
            <a:r>
              <a:rPr sz="1100" spc="-5" dirty="0">
                <a:solidFill>
                  <a:srgbClr val="545454"/>
                </a:solidFill>
                <a:latin typeface="Calibri"/>
                <a:cs typeface="Calibri"/>
              </a:rPr>
              <a:t>noi </a:t>
            </a:r>
            <a:r>
              <a:rPr sz="1100" dirty="0">
                <a:solidFill>
                  <a:srgbClr val="545454"/>
                </a:solidFill>
                <a:latin typeface="Calibri"/>
                <a:cs typeface="Calibri"/>
              </a:rPr>
              <a:t>e</a:t>
            </a:r>
            <a:r>
              <a:rPr sz="1100" spc="10" dirty="0">
                <a:solidFill>
                  <a:srgbClr val="545454"/>
                </a:solidFill>
                <a:latin typeface="Calibri"/>
                <a:cs typeface="Calibri"/>
              </a:rPr>
              <a:t> </a:t>
            </a:r>
            <a:r>
              <a:rPr sz="1100" spc="-5" dirty="0">
                <a:solidFill>
                  <a:srgbClr val="545454"/>
                </a:solidFill>
                <a:latin typeface="Calibri"/>
                <a:cs typeface="Calibri"/>
              </a:rPr>
              <a:t>raccontiamo’.</a:t>
            </a:r>
            <a:endParaRPr sz="1100">
              <a:latin typeface="Calibri"/>
              <a:cs typeface="Calibri"/>
            </a:endParaRPr>
          </a:p>
          <a:p>
            <a:pPr marL="12700" marR="157480">
              <a:lnSpc>
                <a:spcPts val="1550"/>
              </a:lnSpc>
              <a:spcBef>
                <a:spcPts val="75"/>
              </a:spcBef>
            </a:pPr>
            <a:r>
              <a:rPr sz="1100" dirty="0">
                <a:solidFill>
                  <a:srgbClr val="545454"/>
                </a:solidFill>
                <a:latin typeface="Calibri"/>
                <a:cs typeface="Calibri"/>
              </a:rPr>
              <a:t>Il </a:t>
            </a:r>
            <a:r>
              <a:rPr sz="1100" spc="-5" dirty="0">
                <a:solidFill>
                  <a:srgbClr val="545454"/>
                </a:solidFill>
                <a:latin typeface="Calibri"/>
                <a:cs typeface="Calibri"/>
              </a:rPr>
              <a:t>Festival, </a:t>
            </a:r>
            <a:r>
              <a:rPr sz="1100" dirty="0">
                <a:solidFill>
                  <a:srgbClr val="545454"/>
                </a:solidFill>
                <a:latin typeface="Calibri"/>
                <a:cs typeface="Calibri"/>
              </a:rPr>
              <a:t>in </a:t>
            </a:r>
            <a:r>
              <a:rPr sz="1100" spc="-5" dirty="0">
                <a:solidFill>
                  <a:srgbClr val="545454"/>
                </a:solidFill>
                <a:latin typeface="Calibri"/>
                <a:cs typeface="Calibri"/>
              </a:rPr>
              <a:t>programma dal </a:t>
            </a:r>
            <a:r>
              <a:rPr sz="1100" dirty="0">
                <a:solidFill>
                  <a:srgbClr val="545454"/>
                </a:solidFill>
                <a:latin typeface="Calibri"/>
                <a:cs typeface="Calibri"/>
              </a:rPr>
              <a:t>16 al 22 </a:t>
            </a:r>
            <a:r>
              <a:rPr sz="1100" spc="-5" dirty="0">
                <a:solidFill>
                  <a:srgbClr val="545454"/>
                </a:solidFill>
                <a:latin typeface="Calibri"/>
                <a:cs typeface="Calibri"/>
              </a:rPr>
              <a:t>marzo, </a:t>
            </a:r>
            <a:r>
              <a:rPr sz="1100" dirty="0">
                <a:solidFill>
                  <a:srgbClr val="545454"/>
                </a:solidFill>
                <a:latin typeface="Calibri"/>
                <a:cs typeface="Calibri"/>
              </a:rPr>
              <a:t>è arrivato alla </a:t>
            </a:r>
            <a:r>
              <a:rPr sz="1100" spc="-5" dirty="0">
                <a:solidFill>
                  <a:srgbClr val="545454"/>
                </a:solidFill>
                <a:latin typeface="Calibri"/>
                <a:cs typeface="Calibri"/>
              </a:rPr>
              <a:t>sua seconda edizione </a:t>
            </a:r>
            <a:r>
              <a:rPr sz="1100" dirty="0">
                <a:solidFill>
                  <a:srgbClr val="545454"/>
                </a:solidFill>
                <a:latin typeface="Calibri"/>
                <a:cs typeface="Calibri"/>
              </a:rPr>
              <a:t>e, </a:t>
            </a:r>
            <a:r>
              <a:rPr sz="1100" spc="-5" dirty="0">
                <a:solidFill>
                  <a:srgbClr val="545454"/>
                </a:solidFill>
                <a:latin typeface="Calibri"/>
                <a:cs typeface="Calibri"/>
              </a:rPr>
              <a:t>come ha spiegato </a:t>
            </a:r>
            <a:r>
              <a:rPr sz="1100" dirty="0">
                <a:solidFill>
                  <a:srgbClr val="545454"/>
                </a:solidFill>
                <a:latin typeface="Calibri"/>
                <a:cs typeface="Calibri"/>
              </a:rPr>
              <a:t>il  presidente </a:t>
            </a:r>
            <a:r>
              <a:rPr sz="1100" spc="-5" dirty="0">
                <a:solidFill>
                  <a:srgbClr val="545454"/>
                </a:solidFill>
                <a:latin typeface="Calibri"/>
                <a:cs typeface="Calibri"/>
              </a:rPr>
              <a:t>dell’Abi Antonio Patuelli, “si propone di diventare un classico, perché </a:t>
            </a:r>
            <a:r>
              <a:rPr sz="1100" dirty="0">
                <a:solidFill>
                  <a:srgbClr val="545454"/>
                </a:solidFill>
                <a:latin typeface="Calibri"/>
                <a:cs typeface="Calibri"/>
              </a:rPr>
              <a:t>i numeri </a:t>
            </a:r>
            <a:r>
              <a:rPr sz="1100" spc="-5" dirty="0">
                <a:solidFill>
                  <a:srgbClr val="545454"/>
                </a:solidFill>
                <a:latin typeface="Calibri"/>
                <a:cs typeface="Calibri"/>
              </a:rPr>
              <a:t>evidenziano</a:t>
            </a:r>
            <a:r>
              <a:rPr sz="1100" spc="180" dirty="0">
                <a:solidFill>
                  <a:srgbClr val="545454"/>
                </a:solidFill>
                <a:latin typeface="Calibri"/>
                <a:cs typeface="Calibri"/>
              </a:rPr>
              <a:t> </a:t>
            </a:r>
            <a:r>
              <a:rPr sz="1100" spc="-5" dirty="0">
                <a:solidFill>
                  <a:srgbClr val="545454"/>
                </a:solidFill>
                <a:latin typeface="Calibri"/>
                <a:cs typeface="Calibri"/>
              </a:rPr>
              <a:t>un</a:t>
            </a:r>
            <a:endParaRPr sz="1100">
              <a:latin typeface="Calibri"/>
              <a:cs typeface="Calibri"/>
            </a:endParaRPr>
          </a:p>
          <a:p>
            <a:pPr marL="12700" marR="123825">
              <a:lnSpc>
                <a:spcPts val="1540"/>
              </a:lnSpc>
              <a:spcBef>
                <a:spcPts val="5"/>
              </a:spcBef>
            </a:pPr>
            <a:r>
              <a:rPr sz="1100" dirty="0">
                <a:solidFill>
                  <a:srgbClr val="545454"/>
                </a:solidFill>
                <a:latin typeface="Calibri"/>
                <a:cs typeface="Calibri"/>
              </a:rPr>
              <a:t>incremento </a:t>
            </a:r>
            <a:r>
              <a:rPr sz="1100" spc="-5" dirty="0">
                <a:solidFill>
                  <a:srgbClr val="545454"/>
                </a:solidFill>
                <a:latin typeface="Calibri"/>
                <a:cs typeface="Calibri"/>
              </a:rPr>
              <a:t>di almeno un 20% di adesioni rispetto all’anno </a:t>
            </a:r>
            <a:r>
              <a:rPr sz="1100" dirty="0">
                <a:solidFill>
                  <a:srgbClr val="545454"/>
                </a:solidFill>
                <a:latin typeface="Calibri"/>
                <a:cs typeface="Calibri"/>
              </a:rPr>
              <a:t>scorso. Il </a:t>
            </a:r>
            <a:r>
              <a:rPr sz="1100" spc="-5" dirty="0">
                <a:solidFill>
                  <a:srgbClr val="545454"/>
                </a:solidFill>
                <a:latin typeface="Calibri"/>
                <a:cs typeface="Calibri"/>
              </a:rPr>
              <a:t>Festival </a:t>
            </a:r>
            <a:r>
              <a:rPr sz="1100" dirty="0">
                <a:solidFill>
                  <a:srgbClr val="545454"/>
                </a:solidFill>
                <a:latin typeface="Calibri"/>
                <a:cs typeface="Calibri"/>
              </a:rPr>
              <a:t>è </a:t>
            </a:r>
            <a:r>
              <a:rPr sz="1100" spc="-5" dirty="0">
                <a:solidFill>
                  <a:srgbClr val="545454"/>
                </a:solidFill>
                <a:latin typeface="Calibri"/>
                <a:cs typeface="Calibri"/>
              </a:rPr>
              <a:t>policentrico, </a:t>
            </a:r>
            <a:r>
              <a:rPr sz="1100" dirty="0">
                <a:solidFill>
                  <a:srgbClr val="545454"/>
                </a:solidFill>
                <a:latin typeface="Calibri"/>
                <a:cs typeface="Calibri"/>
              </a:rPr>
              <a:t>a </a:t>
            </a:r>
            <a:r>
              <a:rPr sz="1100" spc="-5" dirty="0">
                <a:solidFill>
                  <a:srgbClr val="545454"/>
                </a:solidFill>
                <a:latin typeface="Calibri"/>
                <a:cs typeface="Calibri"/>
              </a:rPr>
              <a:t>differenza di  </a:t>
            </a:r>
            <a:r>
              <a:rPr sz="1100" dirty="0">
                <a:solidFill>
                  <a:srgbClr val="545454"/>
                </a:solidFill>
                <a:latin typeface="Calibri"/>
                <a:cs typeface="Calibri"/>
              </a:rPr>
              <a:t>tanti altri che </a:t>
            </a:r>
            <a:r>
              <a:rPr sz="1100" spc="-5" dirty="0">
                <a:solidFill>
                  <a:srgbClr val="545454"/>
                </a:solidFill>
                <a:latin typeface="Calibri"/>
                <a:cs typeface="Calibri"/>
              </a:rPr>
              <a:t>sono accentrati. </a:t>
            </a:r>
            <a:r>
              <a:rPr sz="1100" dirty="0">
                <a:solidFill>
                  <a:srgbClr val="545454"/>
                </a:solidFill>
                <a:latin typeface="Calibri"/>
                <a:cs typeface="Calibri"/>
              </a:rPr>
              <a:t>Il </a:t>
            </a:r>
            <a:r>
              <a:rPr sz="1100" spc="-5" dirty="0">
                <a:solidFill>
                  <a:srgbClr val="545454"/>
                </a:solidFill>
                <a:latin typeface="Calibri"/>
                <a:cs typeface="Calibri"/>
              </a:rPr>
              <a:t>tema scelto per quest’anno ha molti significati: per me </a:t>
            </a:r>
            <a:r>
              <a:rPr sz="1100" dirty="0">
                <a:solidFill>
                  <a:srgbClr val="545454"/>
                </a:solidFill>
                <a:latin typeface="Calibri"/>
                <a:cs typeface="Calibri"/>
              </a:rPr>
              <a:t>il </a:t>
            </a:r>
            <a:r>
              <a:rPr sz="1100" spc="-5" dirty="0">
                <a:solidFill>
                  <a:srgbClr val="545454"/>
                </a:solidFill>
                <a:latin typeface="Calibri"/>
                <a:cs typeface="Calibri"/>
              </a:rPr>
              <a:t>principale </a:t>
            </a:r>
            <a:r>
              <a:rPr sz="1100" dirty="0">
                <a:solidFill>
                  <a:srgbClr val="545454"/>
                </a:solidFill>
                <a:latin typeface="Calibri"/>
                <a:cs typeface="Calibri"/>
              </a:rPr>
              <a:t>è</a:t>
            </a:r>
            <a:r>
              <a:rPr sz="1100" spc="140" dirty="0">
                <a:solidFill>
                  <a:srgbClr val="545454"/>
                </a:solidFill>
                <a:latin typeface="Calibri"/>
                <a:cs typeface="Calibri"/>
              </a:rPr>
              <a:t> </a:t>
            </a:r>
            <a:r>
              <a:rPr sz="1100" dirty="0">
                <a:solidFill>
                  <a:srgbClr val="545454"/>
                </a:solidFill>
                <a:latin typeface="Calibri"/>
                <a:cs typeface="Calibri"/>
              </a:rPr>
              <a:t>la</a:t>
            </a:r>
            <a:endParaRPr sz="1100">
              <a:latin typeface="Calibri"/>
              <a:cs typeface="Calibri"/>
            </a:endParaRPr>
          </a:p>
          <a:p>
            <a:pPr marL="12700">
              <a:lnSpc>
                <a:spcPct val="100000"/>
              </a:lnSpc>
              <a:spcBef>
                <a:spcPts val="135"/>
              </a:spcBef>
            </a:pPr>
            <a:r>
              <a:rPr sz="1100" spc="-5" dirty="0">
                <a:solidFill>
                  <a:srgbClr val="545454"/>
                </a:solidFill>
                <a:latin typeface="Calibri"/>
                <a:cs typeface="Calibri"/>
              </a:rPr>
              <a:t>rialfabetizzazione </a:t>
            </a:r>
            <a:r>
              <a:rPr sz="1100" dirty="0">
                <a:solidFill>
                  <a:srgbClr val="545454"/>
                </a:solidFill>
                <a:latin typeface="Calibri"/>
                <a:cs typeface="Calibri"/>
              </a:rPr>
              <a:t>della </a:t>
            </a:r>
            <a:r>
              <a:rPr sz="1100" spc="-5" dirty="0">
                <a:solidFill>
                  <a:srgbClr val="545454"/>
                </a:solidFill>
                <a:latin typeface="Calibri"/>
                <a:cs typeface="Calibri"/>
              </a:rPr>
              <a:t>lingua </a:t>
            </a:r>
            <a:r>
              <a:rPr sz="1100" dirty="0">
                <a:solidFill>
                  <a:srgbClr val="545454"/>
                </a:solidFill>
                <a:latin typeface="Calibri"/>
                <a:cs typeface="Calibri"/>
              </a:rPr>
              <a:t>italiana contro il </a:t>
            </a:r>
            <a:r>
              <a:rPr sz="1100" spc="-5" dirty="0">
                <a:solidFill>
                  <a:srgbClr val="545454"/>
                </a:solidFill>
                <a:latin typeface="Calibri"/>
                <a:cs typeface="Calibri"/>
              </a:rPr>
              <a:t>suo imbastardimento dovuto all’uso di termini</a:t>
            </a:r>
            <a:r>
              <a:rPr sz="1100" spc="150" dirty="0">
                <a:solidFill>
                  <a:srgbClr val="545454"/>
                </a:solidFill>
                <a:latin typeface="Calibri"/>
                <a:cs typeface="Calibri"/>
              </a:rPr>
              <a:t> </a:t>
            </a:r>
            <a:r>
              <a:rPr sz="1100" spc="-5" dirty="0">
                <a:solidFill>
                  <a:srgbClr val="545454"/>
                </a:solidFill>
                <a:latin typeface="Calibri"/>
                <a:cs typeface="Calibri"/>
              </a:rPr>
              <a:t>provenienti</a:t>
            </a:r>
            <a:endParaRPr sz="1100">
              <a:latin typeface="Calibri"/>
              <a:cs typeface="Calibri"/>
            </a:endParaRPr>
          </a:p>
          <a:p>
            <a:pPr marL="12700">
              <a:lnSpc>
                <a:spcPct val="100000"/>
              </a:lnSpc>
              <a:spcBef>
                <a:spcPts val="229"/>
              </a:spcBef>
            </a:pPr>
            <a:r>
              <a:rPr sz="1100" spc="-5" dirty="0">
                <a:solidFill>
                  <a:srgbClr val="545454"/>
                </a:solidFill>
                <a:latin typeface="Calibri"/>
                <a:cs typeface="Calibri"/>
              </a:rPr>
              <a:t>da </a:t>
            </a:r>
            <a:r>
              <a:rPr sz="1100" dirty="0">
                <a:solidFill>
                  <a:srgbClr val="545454"/>
                </a:solidFill>
                <a:latin typeface="Calibri"/>
                <a:cs typeface="Calibri"/>
              </a:rPr>
              <a:t>altre </a:t>
            </a:r>
            <a:r>
              <a:rPr sz="1100" spc="-5" dirty="0">
                <a:solidFill>
                  <a:srgbClr val="545454"/>
                </a:solidFill>
                <a:latin typeface="Calibri"/>
                <a:cs typeface="Calibri"/>
              </a:rPr>
              <a:t>lingue”.</a:t>
            </a:r>
            <a:endParaRPr sz="1100">
              <a:latin typeface="Calibri"/>
              <a:cs typeface="Calibri"/>
            </a:endParaRPr>
          </a:p>
          <a:p>
            <a:pPr marL="12700" marR="242570">
              <a:lnSpc>
                <a:spcPts val="1550"/>
              </a:lnSpc>
              <a:spcBef>
                <a:spcPts val="75"/>
              </a:spcBef>
            </a:pPr>
            <a:r>
              <a:rPr sz="1100" spc="-5" dirty="0">
                <a:solidFill>
                  <a:srgbClr val="545454"/>
                </a:solidFill>
                <a:latin typeface="Calibri"/>
                <a:cs typeface="Calibri"/>
              </a:rPr>
              <a:t>Ad essere proposti saranno </a:t>
            </a:r>
            <a:r>
              <a:rPr sz="1100" dirty="0">
                <a:solidFill>
                  <a:srgbClr val="545454"/>
                </a:solidFill>
                <a:latin typeface="Calibri"/>
                <a:cs typeface="Calibri"/>
              </a:rPr>
              <a:t>laboratori </a:t>
            </a:r>
            <a:r>
              <a:rPr sz="1100" spc="-5" dirty="0">
                <a:solidFill>
                  <a:srgbClr val="545454"/>
                </a:solidFill>
                <a:latin typeface="Calibri"/>
                <a:cs typeface="Calibri"/>
              </a:rPr>
              <a:t>che verranno realizzati </a:t>
            </a:r>
            <a:r>
              <a:rPr sz="1100" dirty="0">
                <a:solidFill>
                  <a:srgbClr val="545454"/>
                </a:solidFill>
                <a:latin typeface="Calibri"/>
                <a:cs typeface="Calibri"/>
              </a:rPr>
              <a:t>in </a:t>
            </a:r>
            <a:r>
              <a:rPr sz="1100" spc="-5" dirty="0">
                <a:solidFill>
                  <a:srgbClr val="545454"/>
                </a:solidFill>
                <a:latin typeface="Calibri"/>
                <a:cs typeface="Calibri"/>
              </a:rPr>
              <a:t>collaborazione con </a:t>
            </a:r>
            <a:r>
              <a:rPr sz="1100" dirty="0">
                <a:solidFill>
                  <a:srgbClr val="545454"/>
                </a:solidFill>
                <a:latin typeface="Calibri"/>
                <a:cs typeface="Calibri"/>
              </a:rPr>
              <a:t>le </a:t>
            </a:r>
            <a:r>
              <a:rPr sz="1100" spc="-5" dirty="0">
                <a:solidFill>
                  <a:srgbClr val="545454"/>
                </a:solidFill>
                <a:latin typeface="Calibri"/>
                <a:cs typeface="Calibri"/>
              </a:rPr>
              <a:t>scuole, </a:t>
            </a:r>
            <a:r>
              <a:rPr sz="1100" dirty="0">
                <a:solidFill>
                  <a:srgbClr val="545454"/>
                </a:solidFill>
                <a:latin typeface="Calibri"/>
                <a:cs typeface="Calibri"/>
              </a:rPr>
              <a:t>i </a:t>
            </a:r>
            <a:r>
              <a:rPr sz="1100" spc="-5" dirty="0">
                <a:solidFill>
                  <a:srgbClr val="545454"/>
                </a:solidFill>
                <a:latin typeface="Calibri"/>
                <a:cs typeface="Calibri"/>
              </a:rPr>
              <a:t>musei, </a:t>
            </a:r>
            <a:r>
              <a:rPr sz="1100" dirty="0">
                <a:solidFill>
                  <a:srgbClr val="545454"/>
                </a:solidFill>
                <a:latin typeface="Calibri"/>
                <a:cs typeface="Calibri"/>
              </a:rPr>
              <a:t>le  biblioteche, e </a:t>
            </a:r>
            <a:r>
              <a:rPr sz="1100" spc="-5" dirty="0">
                <a:solidFill>
                  <a:srgbClr val="545454"/>
                </a:solidFill>
                <a:latin typeface="Calibri"/>
                <a:cs typeface="Calibri"/>
              </a:rPr>
              <a:t>gli </a:t>
            </a:r>
            <a:r>
              <a:rPr sz="1100" dirty="0">
                <a:solidFill>
                  <a:srgbClr val="545454"/>
                </a:solidFill>
                <a:latin typeface="Calibri"/>
                <a:cs typeface="Calibri"/>
              </a:rPr>
              <a:t>operatori </a:t>
            </a:r>
            <a:r>
              <a:rPr sz="1100" spc="-5" dirty="0">
                <a:solidFill>
                  <a:srgbClr val="545454"/>
                </a:solidFill>
                <a:latin typeface="Calibri"/>
                <a:cs typeface="Calibri"/>
              </a:rPr>
              <a:t>culturali. Sulla base del tema scelto per l’edizione 2015, </a:t>
            </a:r>
            <a:r>
              <a:rPr sz="1100" dirty="0">
                <a:solidFill>
                  <a:srgbClr val="545454"/>
                </a:solidFill>
                <a:latin typeface="Calibri"/>
                <a:cs typeface="Calibri"/>
              </a:rPr>
              <a:t>i </a:t>
            </a:r>
            <a:r>
              <a:rPr sz="1100" spc="-5" dirty="0">
                <a:solidFill>
                  <a:srgbClr val="545454"/>
                </a:solidFill>
                <a:latin typeface="Calibri"/>
                <a:cs typeface="Calibri"/>
              </a:rPr>
              <a:t>bambini</a:t>
            </a:r>
            <a:r>
              <a:rPr sz="1100" spc="90" dirty="0">
                <a:solidFill>
                  <a:srgbClr val="545454"/>
                </a:solidFill>
                <a:latin typeface="Calibri"/>
                <a:cs typeface="Calibri"/>
              </a:rPr>
              <a:t> </a:t>
            </a:r>
            <a:r>
              <a:rPr sz="1100" spc="-5" dirty="0">
                <a:solidFill>
                  <a:srgbClr val="545454"/>
                </a:solidFill>
                <a:latin typeface="Calibri"/>
                <a:cs typeface="Calibri"/>
              </a:rPr>
              <a:t>verranno</a:t>
            </a:r>
            <a:endParaRPr sz="1100">
              <a:latin typeface="Calibri"/>
              <a:cs typeface="Calibri"/>
            </a:endParaRPr>
          </a:p>
          <a:p>
            <a:pPr marL="12700" marR="200660">
              <a:lnSpc>
                <a:spcPts val="1540"/>
              </a:lnSpc>
              <a:spcBef>
                <a:spcPts val="5"/>
              </a:spcBef>
            </a:pPr>
            <a:r>
              <a:rPr sz="1100" dirty="0">
                <a:solidFill>
                  <a:srgbClr val="545454"/>
                </a:solidFill>
                <a:latin typeface="Calibri"/>
                <a:cs typeface="Calibri"/>
              </a:rPr>
              <a:t>invitati a riflettere </a:t>
            </a:r>
            <a:r>
              <a:rPr sz="1100" spc="-5" dirty="0">
                <a:solidFill>
                  <a:srgbClr val="545454"/>
                </a:solidFill>
                <a:latin typeface="Calibri"/>
                <a:cs typeface="Calibri"/>
              </a:rPr>
              <a:t>sulla natura </a:t>
            </a:r>
            <a:r>
              <a:rPr sz="1100" dirty="0">
                <a:solidFill>
                  <a:srgbClr val="545454"/>
                </a:solidFill>
                <a:latin typeface="Calibri"/>
                <a:cs typeface="Calibri"/>
              </a:rPr>
              <a:t>e </a:t>
            </a:r>
            <a:r>
              <a:rPr sz="1100" spc="-5" dirty="0">
                <a:solidFill>
                  <a:srgbClr val="545454"/>
                </a:solidFill>
                <a:latin typeface="Calibri"/>
                <a:cs typeface="Calibri"/>
              </a:rPr>
              <a:t>sull’opera dell’uomo. </a:t>
            </a:r>
            <a:r>
              <a:rPr sz="1100" dirty="0">
                <a:solidFill>
                  <a:srgbClr val="545454"/>
                </a:solidFill>
                <a:latin typeface="Calibri"/>
                <a:cs typeface="Calibri"/>
              </a:rPr>
              <a:t>La manifestazione, che </a:t>
            </a:r>
            <a:r>
              <a:rPr sz="1100" spc="-10" dirty="0">
                <a:solidFill>
                  <a:srgbClr val="545454"/>
                </a:solidFill>
                <a:latin typeface="Calibri"/>
                <a:cs typeface="Calibri"/>
              </a:rPr>
              <a:t>può </a:t>
            </a:r>
            <a:r>
              <a:rPr sz="1100" spc="-5" dirty="0">
                <a:solidFill>
                  <a:srgbClr val="545454"/>
                </a:solidFill>
                <a:latin typeface="Calibri"/>
                <a:cs typeface="Calibri"/>
              </a:rPr>
              <a:t>contare sul patrocinio  dell’Unesco </a:t>
            </a:r>
            <a:r>
              <a:rPr sz="1100" dirty="0">
                <a:solidFill>
                  <a:srgbClr val="545454"/>
                </a:solidFill>
                <a:latin typeface="Calibri"/>
                <a:cs typeface="Calibri"/>
              </a:rPr>
              <a:t>e </a:t>
            </a:r>
            <a:r>
              <a:rPr sz="1100" spc="-5" dirty="0">
                <a:solidFill>
                  <a:srgbClr val="545454"/>
                </a:solidFill>
                <a:latin typeface="Calibri"/>
                <a:cs typeface="Calibri"/>
              </a:rPr>
              <a:t>del </a:t>
            </a:r>
            <a:r>
              <a:rPr sz="1100" dirty="0">
                <a:solidFill>
                  <a:srgbClr val="545454"/>
                </a:solidFill>
                <a:latin typeface="Calibri"/>
                <a:cs typeface="Calibri"/>
              </a:rPr>
              <a:t>Mibact, </a:t>
            </a:r>
            <a:r>
              <a:rPr sz="1100" spc="-5" dirty="0">
                <a:solidFill>
                  <a:srgbClr val="545454"/>
                </a:solidFill>
                <a:latin typeface="Calibri"/>
                <a:cs typeface="Calibri"/>
              </a:rPr>
              <a:t>ha ottenuto nella prima edizione </a:t>
            </a:r>
            <a:r>
              <a:rPr sz="1100" dirty="0">
                <a:solidFill>
                  <a:srgbClr val="545454"/>
                </a:solidFill>
                <a:latin typeface="Calibri"/>
                <a:cs typeface="Calibri"/>
              </a:rPr>
              <a:t>la </a:t>
            </a:r>
            <a:r>
              <a:rPr sz="1100" spc="-5" dirty="0">
                <a:solidFill>
                  <a:srgbClr val="545454"/>
                </a:solidFill>
                <a:latin typeface="Calibri"/>
                <a:cs typeface="Calibri"/>
              </a:rPr>
              <a:t>medaglia del Presidente </a:t>
            </a:r>
            <a:r>
              <a:rPr sz="1100" dirty="0">
                <a:solidFill>
                  <a:srgbClr val="545454"/>
                </a:solidFill>
                <a:latin typeface="Calibri"/>
                <a:cs typeface="Calibri"/>
              </a:rPr>
              <a:t>della</a:t>
            </a:r>
            <a:r>
              <a:rPr sz="1100" spc="155" dirty="0">
                <a:solidFill>
                  <a:srgbClr val="545454"/>
                </a:solidFill>
                <a:latin typeface="Calibri"/>
                <a:cs typeface="Calibri"/>
              </a:rPr>
              <a:t> </a:t>
            </a:r>
            <a:r>
              <a:rPr sz="1100" spc="-5" dirty="0">
                <a:solidFill>
                  <a:srgbClr val="545454"/>
                </a:solidFill>
                <a:latin typeface="Calibri"/>
                <a:cs typeface="Calibri"/>
              </a:rPr>
              <a:t>Repubblica.</a:t>
            </a:r>
            <a:endParaRPr sz="1100">
              <a:latin typeface="Calibri"/>
              <a:cs typeface="Calibri"/>
            </a:endParaRPr>
          </a:p>
          <a:p>
            <a:pPr marL="12700">
              <a:lnSpc>
                <a:spcPct val="100000"/>
              </a:lnSpc>
              <a:spcBef>
                <a:spcPts val="135"/>
              </a:spcBef>
            </a:pPr>
            <a:r>
              <a:rPr sz="1100" spc="-5" dirty="0">
                <a:solidFill>
                  <a:srgbClr val="545454"/>
                </a:solidFill>
                <a:latin typeface="Calibri"/>
                <a:cs typeface="Calibri"/>
              </a:rPr>
              <a:t>Saranno coinvolti non </a:t>
            </a:r>
            <a:r>
              <a:rPr sz="1100" dirty="0">
                <a:solidFill>
                  <a:srgbClr val="545454"/>
                </a:solidFill>
                <a:latin typeface="Calibri"/>
                <a:cs typeface="Calibri"/>
              </a:rPr>
              <a:t>solo i </a:t>
            </a:r>
            <a:r>
              <a:rPr sz="1100" spc="-5" dirty="0">
                <a:solidFill>
                  <a:srgbClr val="545454"/>
                </a:solidFill>
                <a:latin typeface="Calibri"/>
                <a:cs typeface="Calibri"/>
              </a:rPr>
              <a:t>capoluoghi di regione </a:t>
            </a:r>
            <a:r>
              <a:rPr sz="1100" dirty="0">
                <a:solidFill>
                  <a:srgbClr val="545454"/>
                </a:solidFill>
                <a:latin typeface="Calibri"/>
                <a:cs typeface="Calibri"/>
              </a:rPr>
              <a:t>e provincia, ma anche </a:t>
            </a:r>
            <a:r>
              <a:rPr sz="1100" spc="-5" dirty="0">
                <a:solidFill>
                  <a:srgbClr val="545454"/>
                </a:solidFill>
                <a:latin typeface="Calibri"/>
                <a:cs typeface="Calibri"/>
              </a:rPr>
              <a:t>paesi piccoli paesi </a:t>
            </a:r>
            <a:r>
              <a:rPr sz="1100" dirty="0">
                <a:solidFill>
                  <a:srgbClr val="545454"/>
                </a:solidFill>
                <a:latin typeface="Calibri"/>
                <a:cs typeface="Calibri"/>
              </a:rPr>
              <a:t>e il</a:t>
            </a:r>
            <a:r>
              <a:rPr sz="1100" spc="60" dirty="0">
                <a:solidFill>
                  <a:srgbClr val="545454"/>
                </a:solidFill>
                <a:latin typeface="Calibri"/>
                <a:cs typeface="Calibri"/>
              </a:rPr>
              <a:t> </a:t>
            </a:r>
            <a:r>
              <a:rPr sz="1100" spc="-5" dirty="0">
                <a:solidFill>
                  <a:srgbClr val="545454"/>
                </a:solidFill>
                <a:latin typeface="Calibri"/>
                <a:cs typeface="Calibri"/>
              </a:rPr>
              <a:t>Sud,</a:t>
            </a:r>
            <a:endParaRPr sz="1100">
              <a:latin typeface="Calibri"/>
              <a:cs typeface="Calibri"/>
            </a:endParaRPr>
          </a:p>
          <a:p>
            <a:pPr marL="12700">
              <a:lnSpc>
                <a:spcPct val="100000"/>
              </a:lnSpc>
              <a:spcBef>
                <a:spcPts val="229"/>
              </a:spcBef>
            </a:pPr>
            <a:r>
              <a:rPr sz="1100" spc="-5" dirty="0">
                <a:solidFill>
                  <a:srgbClr val="545454"/>
                </a:solidFill>
                <a:latin typeface="Calibri"/>
                <a:cs typeface="Calibri"/>
              </a:rPr>
              <a:t>diversamente da quello che </a:t>
            </a:r>
            <a:r>
              <a:rPr sz="1100" dirty="0">
                <a:solidFill>
                  <a:srgbClr val="545454"/>
                </a:solidFill>
                <a:latin typeface="Calibri"/>
                <a:cs typeface="Calibri"/>
              </a:rPr>
              <a:t>è </a:t>
            </a:r>
            <a:r>
              <a:rPr sz="1100" spc="-5" dirty="0">
                <a:solidFill>
                  <a:srgbClr val="545454"/>
                </a:solidFill>
                <a:latin typeface="Calibri"/>
                <a:cs typeface="Calibri"/>
              </a:rPr>
              <a:t>successo l’anno</a:t>
            </a:r>
            <a:r>
              <a:rPr sz="1100" spc="55" dirty="0">
                <a:solidFill>
                  <a:srgbClr val="545454"/>
                </a:solidFill>
                <a:latin typeface="Calibri"/>
                <a:cs typeface="Calibri"/>
              </a:rPr>
              <a:t> </a:t>
            </a:r>
            <a:r>
              <a:rPr sz="1100" spc="-5" dirty="0">
                <a:solidFill>
                  <a:srgbClr val="545454"/>
                </a:solidFill>
                <a:latin typeface="Calibri"/>
                <a:cs typeface="Calibri"/>
              </a:rPr>
              <a:t>passato.</a:t>
            </a:r>
            <a:endParaRPr sz="1100">
              <a:latin typeface="Calibri"/>
              <a:cs typeface="Calibri"/>
            </a:endParaRPr>
          </a:p>
          <a:p>
            <a:pPr marL="12700" marR="5080">
              <a:lnSpc>
                <a:spcPts val="1550"/>
              </a:lnSpc>
              <a:spcBef>
                <a:spcPts val="75"/>
              </a:spcBef>
            </a:pPr>
            <a:r>
              <a:rPr sz="1100" dirty="0">
                <a:solidFill>
                  <a:srgbClr val="545454"/>
                </a:solidFill>
                <a:latin typeface="Calibri"/>
                <a:cs typeface="Calibri"/>
              </a:rPr>
              <a:t>L’inizio </a:t>
            </a:r>
            <a:r>
              <a:rPr sz="1100" spc="-5" dirty="0">
                <a:solidFill>
                  <a:srgbClr val="545454"/>
                </a:solidFill>
                <a:latin typeface="Calibri"/>
                <a:cs typeface="Calibri"/>
              </a:rPr>
              <a:t>della manifestazione </a:t>
            </a:r>
            <a:r>
              <a:rPr sz="1100" dirty="0">
                <a:solidFill>
                  <a:srgbClr val="545454"/>
                </a:solidFill>
                <a:latin typeface="Calibri"/>
                <a:cs typeface="Calibri"/>
              </a:rPr>
              <a:t>è </a:t>
            </a:r>
            <a:r>
              <a:rPr sz="1100" spc="-5" dirty="0">
                <a:solidFill>
                  <a:srgbClr val="545454"/>
                </a:solidFill>
                <a:latin typeface="Calibri"/>
                <a:cs typeface="Calibri"/>
              </a:rPr>
              <a:t>previsto </a:t>
            </a:r>
            <a:r>
              <a:rPr sz="1100" dirty="0">
                <a:solidFill>
                  <a:srgbClr val="545454"/>
                </a:solidFill>
                <a:latin typeface="Calibri"/>
                <a:cs typeface="Calibri"/>
              </a:rPr>
              <a:t>a Napoli </a:t>
            </a:r>
            <a:r>
              <a:rPr sz="1100" spc="-5" dirty="0">
                <a:solidFill>
                  <a:srgbClr val="545454"/>
                </a:solidFill>
                <a:latin typeface="Calibri"/>
                <a:cs typeface="Calibri"/>
              </a:rPr>
              <a:t>dove, </a:t>
            </a:r>
            <a:r>
              <a:rPr sz="1100" dirty="0">
                <a:solidFill>
                  <a:srgbClr val="545454"/>
                </a:solidFill>
                <a:latin typeface="Calibri"/>
                <a:cs typeface="Calibri"/>
              </a:rPr>
              <a:t>il 16 marzo, al </a:t>
            </a:r>
            <a:r>
              <a:rPr sz="1100" spc="-5" dirty="0">
                <a:solidFill>
                  <a:srgbClr val="545454"/>
                </a:solidFill>
                <a:latin typeface="Calibri"/>
                <a:cs typeface="Calibri"/>
              </a:rPr>
              <a:t>Museo Madre, Michelangelo Pistoletto  sarà l’ospite d’eccezione di un evento per ragazzi intitolato ‘WWW </a:t>
            </a:r>
            <a:r>
              <a:rPr sz="1100" dirty="0">
                <a:solidFill>
                  <a:srgbClr val="545454"/>
                </a:solidFill>
                <a:latin typeface="Calibri"/>
                <a:cs typeface="Calibri"/>
              </a:rPr>
              <a:t>– KnoW </a:t>
            </a:r>
            <a:r>
              <a:rPr sz="1100" spc="-5" dirty="0">
                <a:solidFill>
                  <a:srgbClr val="545454"/>
                </a:solidFill>
                <a:latin typeface="Calibri"/>
                <a:cs typeface="Calibri"/>
              </a:rPr>
              <a:t>the </a:t>
            </a:r>
            <a:r>
              <a:rPr sz="1100" dirty="0">
                <a:solidFill>
                  <a:srgbClr val="545454"/>
                </a:solidFill>
                <a:latin typeface="Calibri"/>
                <a:cs typeface="Calibri"/>
              </a:rPr>
              <a:t>World with </a:t>
            </a:r>
            <a:r>
              <a:rPr sz="1100" spc="-5" dirty="0">
                <a:solidFill>
                  <a:srgbClr val="545454"/>
                </a:solidFill>
                <a:latin typeface="Calibri"/>
                <a:cs typeface="Calibri"/>
              </a:rPr>
              <a:t>Words’. </a:t>
            </a:r>
            <a:r>
              <a:rPr sz="1100" dirty="0">
                <a:solidFill>
                  <a:srgbClr val="545454"/>
                </a:solidFill>
                <a:latin typeface="Calibri"/>
                <a:cs typeface="Calibri"/>
              </a:rPr>
              <a:t>Il</a:t>
            </a:r>
            <a:r>
              <a:rPr sz="1100" spc="120" dirty="0">
                <a:solidFill>
                  <a:srgbClr val="545454"/>
                </a:solidFill>
                <a:latin typeface="Calibri"/>
                <a:cs typeface="Calibri"/>
              </a:rPr>
              <a:t> </a:t>
            </a:r>
            <a:r>
              <a:rPr sz="1100" dirty="0">
                <a:solidFill>
                  <a:srgbClr val="545454"/>
                </a:solidFill>
                <a:latin typeface="Calibri"/>
                <a:cs typeface="Calibri"/>
              </a:rPr>
              <a:t>20</a:t>
            </a:r>
            <a:endParaRPr sz="1100">
              <a:latin typeface="Calibri"/>
              <a:cs typeface="Calibri"/>
            </a:endParaRPr>
          </a:p>
          <a:p>
            <a:pPr marL="12700" marR="5080">
              <a:lnSpc>
                <a:spcPts val="1540"/>
              </a:lnSpc>
              <a:spcBef>
                <a:spcPts val="5"/>
              </a:spcBef>
            </a:pPr>
            <a:r>
              <a:rPr sz="1100" dirty="0">
                <a:solidFill>
                  <a:srgbClr val="545454"/>
                </a:solidFill>
                <a:latin typeface="Calibri"/>
                <a:cs typeface="Calibri"/>
              </a:rPr>
              <a:t>marzo, a </a:t>
            </a:r>
            <a:r>
              <a:rPr sz="1100" spc="-5" dirty="0">
                <a:solidFill>
                  <a:srgbClr val="545454"/>
                </a:solidFill>
                <a:latin typeface="Calibri"/>
                <a:cs typeface="Calibri"/>
              </a:rPr>
              <a:t>Roma, nella sede dell’Abi, </a:t>
            </a:r>
            <a:r>
              <a:rPr sz="1100" dirty="0">
                <a:solidFill>
                  <a:srgbClr val="545454"/>
                </a:solidFill>
                <a:latin typeface="Calibri"/>
                <a:cs typeface="Calibri"/>
              </a:rPr>
              <a:t>le </a:t>
            </a:r>
            <a:r>
              <a:rPr sz="1100" spc="-5" dirty="0">
                <a:solidFill>
                  <a:srgbClr val="545454"/>
                </a:solidFill>
                <a:latin typeface="Calibri"/>
                <a:cs typeface="Calibri"/>
              </a:rPr>
              <a:t>antiche Scuderie di Palazzo Altieri ospiteranno l’incontro ‘Reinventare  l’apprendimento </a:t>
            </a:r>
            <a:r>
              <a:rPr sz="1100" dirty="0">
                <a:solidFill>
                  <a:srgbClr val="545454"/>
                </a:solidFill>
                <a:latin typeface="Calibri"/>
                <a:cs typeface="Calibri"/>
              </a:rPr>
              <a:t>– </a:t>
            </a:r>
            <a:r>
              <a:rPr sz="1100" spc="-5" dirty="0">
                <a:solidFill>
                  <a:srgbClr val="545454"/>
                </a:solidFill>
                <a:latin typeface="Calibri"/>
                <a:cs typeface="Calibri"/>
              </a:rPr>
              <a:t>Cultura </a:t>
            </a:r>
            <a:r>
              <a:rPr sz="1100" dirty="0">
                <a:solidFill>
                  <a:srgbClr val="545454"/>
                </a:solidFill>
                <a:latin typeface="Calibri"/>
                <a:cs typeface="Calibri"/>
              </a:rPr>
              <a:t>e </a:t>
            </a:r>
            <a:r>
              <a:rPr sz="1100" spc="-5" dirty="0">
                <a:solidFill>
                  <a:srgbClr val="545454"/>
                </a:solidFill>
                <a:latin typeface="Calibri"/>
                <a:cs typeface="Calibri"/>
              </a:rPr>
              <a:t>creatività </a:t>
            </a:r>
            <a:r>
              <a:rPr sz="1100" dirty="0">
                <a:solidFill>
                  <a:srgbClr val="545454"/>
                </a:solidFill>
                <a:latin typeface="Calibri"/>
                <a:cs typeface="Calibri"/>
              </a:rPr>
              <a:t>tra </a:t>
            </a:r>
            <a:r>
              <a:rPr sz="1100" spc="-5" dirty="0">
                <a:solidFill>
                  <a:srgbClr val="545454"/>
                </a:solidFill>
                <a:latin typeface="Calibri"/>
                <a:cs typeface="Calibri"/>
              </a:rPr>
              <a:t>linguaggi, </a:t>
            </a:r>
            <a:r>
              <a:rPr sz="1100" dirty="0">
                <a:solidFill>
                  <a:srgbClr val="545454"/>
                </a:solidFill>
                <a:latin typeface="Calibri"/>
                <a:cs typeface="Calibri"/>
              </a:rPr>
              <a:t>metodi e</a:t>
            </a:r>
            <a:r>
              <a:rPr sz="1100" spc="-5" dirty="0">
                <a:solidFill>
                  <a:srgbClr val="545454"/>
                </a:solidFill>
                <a:latin typeface="Calibri"/>
                <a:cs typeface="Calibri"/>
              </a:rPr>
              <a:t> azioni’.</a:t>
            </a:r>
            <a:endParaRPr sz="1100">
              <a:latin typeface="Calibri"/>
              <a:cs typeface="Calibri"/>
            </a:endParaRPr>
          </a:p>
          <a:p>
            <a:pPr marL="12700">
              <a:lnSpc>
                <a:spcPct val="100000"/>
              </a:lnSpc>
              <a:spcBef>
                <a:spcPts val="140"/>
              </a:spcBef>
            </a:pPr>
            <a:r>
              <a:rPr sz="1100" dirty="0">
                <a:solidFill>
                  <a:srgbClr val="545454"/>
                </a:solidFill>
                <a:latin typeface="Calibri"/>
                <a:cs typeface="Calibri"/>
              </a:rPr>
              <a:t>“Aprire i </a:t>
            </a:r>
            <a:r>
              <a:rPr sz="1100" spc="-5" dirty="0">
                <a:solidFill>
                  <a:srgbClr val="545454"/>
                </a:solidFill>
                <a:latin typeface="Calibri"/>
                <a:cs typeface="Calibri"/>
              </a:rPr>
              <a:t>musei </a:t>
            </a:r>
            <a:r>
              <a:rPr sz="1100" dirty="0">
                <a:solidFill>
                  <a:srgbClr val="545454"/>
                </a:solidFill>
                <a:latin typeface="Calibri"/>
                <a:cs typeface="Calibri"/>
              </a:rPr>
              <a:t>ai </a:t>
            </a:r>
            <a:r>
              <a:rPr sz="1100" spc="-5" dirty="0">
                <a:solidFill>
                  <a:srgbClr val="545454"/>
                </a:solidFill>
                <a:latin typeface="Calibri"/>
                <a:cs typeface="Calibri"/>
              </a:rPr>
              <a:t>giovani, un’idea </a:t>
            </a:r>
            <a:r>
              <a:rPr sz="1100" dirty="0">
                <a:solidFill>
                  <a:srgbClr val="545454"/>
                </a:solidFill>
                <a:latin typeface="Calibri"/>
                <a:cs typeface="Calibri"/>
              </a:rPr>
              <a:t>che </a:t>
            </a:r>
            <a:r>
              <a:rPr sz="1100" spc="-5" dirty="0">
                <a:solidFill>
                  <a:srgbClr val="545454"/>
                </a:solidFill>
                <a:latin typeface="Calibri"/>
                <a:cs typeface="Calibri"/>
              </a:rPr>
              <a:t>rientra </a:t>
            </a:r>
            <a:r>
              <a:rPr sz="1100" spc="-10" dirty="0">
                <a:solidFill>
                  <a:srgbClr val="545454"/>
                </a:solidFill>
                <a:latin typeface="Calibri"/>
                <a:cs typeface="Calibri"/>
              </a:rPr>
              <a:t>nello </a:t>
            </a:r>
            <a:r>
              <a:rPr sz="1100" spc="-5" dirty="0">
                <a:solidFill>
                  <a:srgbClr val="545454"/>
                </a:solidFill>
                <a:latin typeface="Calibri"/>
                <a:cs typeface="Calibri"/>
              </a:rPr>
              <a:t>spirito di questa iniziativa, </a:t>
            </a:r>
            <a:r>
              <a:rPr sz="1100" dirty="0">
                <a:solidFill>
                  <a:srgbClr val="545454"/>
                </a:solidFill>
                <a:latin typeface="Calibri"/>
                <a:cs typeface="Calibri"/>
              </a:rPr>
              <a:t>– </a:t>
            </a:r>
            <a:r>
              <a:rPr sz="1100" spc="-5" dirty="0">
                <a:solidFill>
                  <a:srgbClr val="545454"/>
                </a:solidFill>
                <a:latin typeface="Calibri"/>
                <a:cs typeface="Calibri"/>
              </a:rPr>
              <a:t>ha detto Giovanni</a:t>
            </a:r>
            <a:r>
              <a:rPr sz="1100" spc="185" dirty="0">
                <a:solidFill>
                  <a:srgbClr val="545454"/>
                </a:solidFill>
                <a:latin typeface="Calibri"/>
                <a:cs typeface="Calibri"/>
              </a:rPr>
              <a:t> </a:t>
            </a:r>
            <a:r>
              <a:rPr sz="1100" spc="-5" dirty="0">
                <a:solidFill>
                  <a:srgbClr val="545454"/>
                </a:solidFill>
                <a:latin typeface="Calibri"/>
                <a:cs typeface="Calibri"/>
              </a:rPr>
              <a:t>Puglisi,</a:t>
            </a:r>
            <a:endParaRPr sz="1100">
              <a:latin typeface="Calibri"/>
              <a:cs typeface="Calibri"/>
            </a:endParaRPr>
          </a:p>
          <a:p>
            <a:pPr marL="12700">
              <a:lnSpc>
                <a:spcPct val="100000"/>
              </a:lnSpc>
              <a:spcBef>
                <a:spcPts val="225"/>
              </a:spcBef>
            </a:pPr>
            <a:r>
              <a:rPr sz="1100" dirty="0">
                <a:solidFill>
                  <a:srgbClr val="545454"/>
                </a:solidFill>
                <a:latin typeface="Calibri"/>
                <a:cs typeface="Calibri"/>
              </a:rPr>
              <a:t>presidente </a:t>
            </a:r>
            <a:r>
              <a:rPr sz="1100" spc="-5" dirty="0">
                <a:solidFill>
                  <a:srgbClr val="545454"/>
                </a:solidFill>
                <a:latin typeface="Calibri"/>
                <a:cs typeface="Calibri"/>
              </a:rPr>
              <a:t>della Commissione nazionale </a:t>
            </a:r>
            <a:r>
              <a:rPr sz="1100" dirty="0">
                <a:solidFill>
                  <a:srgbClr val="545454"/>
                </a:solidFill>
                <a:latin typeface="Calibri"/>
                <a:cs typeface="Calibri"/>
              </a:rPr>
              <a:t>italiana </a:t>
            </a:r>
            <a:r>
              <a:rPr sz="1100" spc="-5" dirty="0">
                <a:solidFill>
                  <a:srgbClr val="545454"/>
                </a:solidFill>
                <a:latin typeface="Calibri"/>
                <a:cs typeface="Calibri"/>
              </a:rPr>
              <a:t>per l’Unesco </a:t>
            </a:r>
            <a:r>
              <a:rPr sz="1100" dirty="0">
                <a:solidFill>
                  <a:srgbClr val="545454"/>
                </a:solidFill>
                <a:latin typeface="Calibri"/>
                <a:cs typeface="Calibri"/>
              </a:rPr>
              <a:t>– è </a:t>
            </a:r>
            <a:r>
              <a:rPr sz="1100" spc="-5" dirty="0">
                <a:solidFill>
                  <a:srgbClr val="545454"/>
                </a:solidFill>
                <a:latin typeface="Calibri"/>
                <a:cs typeface="Calibri"/>
              </a:rPr>
              <a:t>un fatto particolarmente</a:t>
            </a:r>
            <a:r>
              <a:rPr sz="1100" spc="100" dirty="0">
                <a:solidFill>
                  <a:srgbClr val="545454"/>
                </a:solidFill>
                <a:latin typeface="Calibri"/>
                <a:cs typeface="Calibri"/>
              </a:rPr>
              <a:t> </a:t>
            </a:r>
            <a:r>
              <a:rPr sz="1100" spc="-5" dirty="0">
                <a:solidFill>
                  <a:srgbClr val="545454"/>
                </a:solidFill>
                <a:latin typeface="Calibri"/>
                <a:cs typeface="Calibri"/>
              </a:rPr>
              <a:t>importante</a:t>
            </a:r>
            <a:endParaRPr sz="1100">
              <a:latin typeface="Calibri"/>
              <a:cs typeface="Calibri"/>
            </a:endParaRPr>
          </a:p>
          <a:p>
            <a:pPr marL="12700" marR="59055" algn="just">
              <a:lnSpc>
                <a:spcPts val="1550"/>
              </a:lnSpc>
              <a:spcBef>
                <a:spcPts val="75"/>
              </a:spcBef>
            </a:pPr>
            <a:r>
              <a:rPr sz="1100" dirty="0">
                <a:solidFill>
                  <a:srgbClr val="545454"/>
                </a:solidFill>
                <a:latin typeface="Calibri"/>
                <a:cs typeface="Calibri"/>
              </a:rPr>
              <a:t>perché li abitua </a:t>
            </a:r>
            <a:r>
              <a:rPr sz="1100" spc="-5" dirty="0">
                <a:solidFill>
                  <a:srgbClr val="545454"/>
                </a:solidFill>
                <a:latin typeface="Calibri"/>
                <a:cs typeface="Calibri"/>
              </a:rPr>
              <a:t>all’arte. </a:t>
            </a:r>
            <a:r>
              <a:rPr sz="1100" dirty="0">
                <a:solidFill>
                  <a:srgbClr val="545454"/>
                </a:solidFill>
                <a:latin typeface="Calibri"/>
                <a:cs typeface="Calibri"/>
              </a:rPr>
              <a:t>La </a:t>
            </a:r>
            <a:r>
              <a:rPr sz="1100" spc="-5" dirty="0">
                <a:solidFill>
                  <a:srgbClr val="545454"/>
                </a:solidFill>
                <a:latin typeface="Calibri"/>
                <a:cs typeface="Calibri"/>
              </a:rPr>
              <a:t>bellezza fa parte del nostro </a:t>
            </a:r>
            <a:r>
              <a:rPr sz="1100" dirty="0">
                <a:solidFill>
                  <a:srgbClr val="545454"/>
                </a:solidFill>
                <a:latin typeface="Calibri"/>
                <a:cs typeface="Calibri"/>
              </a:rPr>
              <a:t>Dna, ma </a:t>
            </a:r>
            <a:r>
              <a:rPr sz="1100" spc="-5" dirty="0">
                <a:solidFill>
                  <a:srgbClr val="545454"/>
                </a:solidFill>
                <a:latin typeface="Calibri"/>
                <a:cs typeface="Calibri"/>
              </a:rPr>
              <a:t>questo </a:t>
            </a:r>
            <a:r>
              <a:rPr sz="1100" dirty="0">
                <a:solidFill>
                  <a:srgbClr val="545454"/>
                </a:solidFill>
                <a:latin typeface="Calibri"/>
                <a:cs typeface="Calibri"/>
              </a:rPr>
              <a:t>è anche </a:t>
            </a:r>
            <a:r>
              <a:rPr sz="1100" spc="-10" dirty="0">
                <a:solidFill>
                  <a:srgbClr val="545454"/>
                </a:solidFill>
                <a:latin typeface="Calibri"/>
                <a:cs typeface="Calibri"/>
              </a:rPr>
              <a:t>un </a:t>
            </a:r>
            <a:r>
              <a:rPr sz="1100" dirty="0">
                <a:solidFill>
                  <a:srgbClr val="545454"/>
                </a:solidFill>
                <a:latin typeface="Calibri"/>
                <a:cs typeface="Calibri"/>
              </a:rPr>
              <a:t>handicap, </a:t>
            </a:r>
            <a:r>
              <a:rPr sz="1100" spc="-5" dirty="0">
                <a:solidFill>
                  <a:srgbClr val="545454"/>
                </a:solidFill>
                <a:latin typeface="Calibri"/>
                <a:cs typeface="Calibri"/>
              </a:rPr>
              <a:t>dal momento  </a:t>
            </a:r>
            <a:r>
              <a:rPr sz="1100" dirty="0">
                <a:solidFill>
                  <a:srgbClr val="545454"/>
                </a:solidFill>
                <a:latin typeface="Calibri"/>
                <a:cs typeface="Calibri"/>
              </a:rPr>
              <a:t>che </a:t>
            </a:r>
            <a:r>
              <a:rPr sz="1100" spc="-5" dirty="0">
                <a:solidFill>
                  <a:srgbClr val="545454"/>
                </a:solidFill>
                <a:latin typeface="Calibri"/>
                <a:cs typeface="Calibri"/>
              </a:rPr>
              <a:t>siamo troppo abituati </a:t>
            </a:r>
            <a:r>
              <a:rPr sz="1100" dirty="0">
                <a:solidFill>
                  <a:srgbClr val="545454"/>
                </a:solidFill>
                <a:latin typeface="Calibri"/>
                <a:cs typeface="Calibri"/>
              </a:rPr>
              <a:t>all’arte e non ce </a:t>
            </a:r>
            <a:r>
              <a:rPr sz="1100" spc="-10" dirty="0">
                <a:solidFill>
                  <a:srgbClr val="545454"/>
                </a:solidFill>
                <a:latin typeface="Calibri"/>
                <a:cs typeface="Calibri"/>
              </a:rPr>
              <a:t>ne </a:t>
            </a:r>
            <a:r>
              <a:rPr sz="1100" spc="-5" dirty="0">
                <a:solidFill>
                  <a:srgbClr val="545454"/>
                </a:solidFill>
                <a:latin typeface="Calibri"/>
                <a:cs typeface="Calibri"/>
              </a:rPr>
              <a:t>accorgiamo più”. </a:t>
            </a:r>
            <a:r>
              <a:rPr sz="1100" dirty="0">
                <a:solidFill>
                  <a:srgbClr val="545454"/>
                </a:solidFill>
                <a:latin typeface="Calibri"/>
                <a:cs typeface="Calibri"/>
              </a:rPr>
              <a:t>Media </a:t>
            </a:r>
            <a:r>
              <a:rPr sz="1100" spc="-5" dirty="0">
                <a:solidFill>
                  <a:srgbClr val="545454"/>
                </a:solidFill>
                <a:latin typeface="Calibri"/>
                <a:cs typeface="Calibri"/>
              </a:rPr>
              <a:t>partner dell’evento, </a:t>
            </a:r>
            <a:r>
              <a:rPr sz="1100" dirty="0">
                <a:solidFill>
                  <a:srgbClr val="545454"/>
                </a:solidFill>
                <a:latin typeface="Calibri"/>
                <a:cs typeface="Calibri"/>
              </a:rPr>
              <a:t>la cui immagine  identificativa è </a:t>
            </a:r>
            <a:r>
              <a:rPr sz="1100" spc="-5" dirty="0">
                <a:solidFill>
                  <a:srgbClr val="545454"/>
                </a:solidFill>
                <a:latin typeface="Calibri"/>
                <a:cs typeface="Calibri"/>
              </a:rPr>
              <a:t>stata realizzata da Eva Montanari, sarà </a:t>
            </a:r>
            <a:r>
              <a:rPr sz="1100" dirty="0">
                <a:solidFill>
                  <a:srgbClr val="545454"/>
                </a:solidFill>
                <a:latin typeface="Calibri"/>
                <a:cs typeface="Calibri"/>
              </a:rPr>
              <a:t>la</a:t>
            </a:r>
            <a:r>
              <a:rPr sz="1100" spc="-30" dirty="0">
                <a:solidFill>
                  <a:srgbClr val="545454"/>
                </a:solidFill>
                <a:latin typeface="Calibri"/>
                <a:cs typeface="Calibri"/>
              </a:rPr>
              <a:t> </a:t>
            </a:r>
            <a:r>
              <a:rPr sz="1100" dirty="0">
                <a:solidFill>
                  <a:srgbClr val="545454"/>
                </a:solidFill>
                <a:latin typeface="Calibri"/>
                <a:cs typeface="Calibri"/>
              </a:rPr>
              <a:t>Rai.</a:t>
            </a:r>
            <a:endParaRPr sz="1100">
              <a:latin typeface="Calibri"/>
              <a:cs typeface="Calibri"/>
            </a:endParaRPr>
          </a:p>
        </p:txBody>
      </p:sp>
      <p:sp>
        <p:nvSpPr>
          <p:cNvPr id="6" name="object 6"/>
          <p:cNvSpPr/>
          <p:nvPr/>
        </p:nvSpPr>
        <p:spPr>
          <a:xfrm>
            <a:off x="2648278" y="2357473"/>
            <a:ext cx="2201105" cy="33438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Askanews.it  4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1040" y="6301104"/>
            <a:ext cx="6158230" cy="3535045"/>
          </a:xfrm>
          <a:prstGeom prst="rect">
            <a:avLst/>
          </a:prstGeom>
          <a:solidFill>
            <a:srgbClr val="F8F8F8"/>
          </a:solidFill>
        </p:spPr>
        <p:txBody>
          <a:bodyPr vert="horz" wrap="square" lIns="0" tIns="21590" rIns="0" bIns="0" rtlCol="0">
            <a:spAutoFit/>
          </a:bodyPr>
          <a:lstStyle/>
          <a:p>
            <a:pPr marL="17780">
              <a:lnSpc>
                <a:spcPct val="100000"/>
              </a:lnSpc>
              <a:spcBef>
                <a:spcPts val="170"/>
              </a:spcBef>
            </a:pPr>
            <a:r>
              <a:rPr sz="1150" spc="-5" dirty="0">
                <a:solidFill>
                  <a:srgbClr val="767676"/>
                </a:solidFill>
                <a:latin typeface="Arial"/>
                <a:cs typeface="Arial"/>
              </a:rPr>
              <a:t>Roma, </a:t>
            </a:r>
            <a:r>
              <a:rPr sz="1150" dirty="0">
                <a:solidFill>
                  <a:srgbClr val="767676"/>
                </a:solidFill>
                <a:latin typeface="Arial"/>
                <a:cs typeface="Arial"/>
              </a:rPr>
              <a:t>4 mar. </a:t>
            </a:r>
            <a:r>
              <a:rPr sz="1150" spc="-5" dirty="0">
                <a:solidFill>
                  <a:srgbClr val="767676"/>
                </a:solidFill>
                <a:latin typeface="Arial"/>
                <a:cs typeface="Arial"/>
              </a:rPr>
              <a:t>(askanews) </a:t>
            </a:r>
            <a:r>
              <a:rPr sz="1150" dirty="0">
                <a:solidFill>
                  <a:srgbClr val="767676"/>
                </a:solidFill>
                <a:latin typeface="Arial"/>
                <a:cs typeface="Arial"/>
              </a:rPr>
              <a:t>- </a:t>
            </a:r>
            <a:r>
              <a:rPr sz="1150" spc="-5" dirty="0">
                <a:solidFill>
                  <a:srgbClr val="767676"/>
                </a:solidFill>
                <a:latin typeface="Arial"/>
                <a:cs typeface="Arial"/>
              </a:rPr>
              <a:t>Bnl Gruppo Bnp Paribas partecipa, per il secondo</a:t>
            </a:r>
            <a:r>
              <a:rPr sz="1150" spc="70" dirty="0">
                <a:solidFill>
                  <a:srgbClr val="767676"/>
                </a:solidFill>
                <a:latin typeface="Arial"/>
                <a:cs typeface="Arial"/>
              </a:rPr>
              <a:t> </a:t>
            </a:r>
            <a:r>
              <a:rPr sz="1150" spc="-5" dirty="0">
                <a:solidFill>
                  <a:srgbClr val="767676"/>
                </a:solidFill>
                <a:latin typeface="Arial"/>
                <a:cs typeface="Arial"/>
              </a:rPr>
              <a:t>anno</a:t>
            </a:r>
            <a:endParaRPr sz="1150">
              <a:latin typeface="Arial"/>
              <a:cs typeface="Arial"/>
            </a:endParaRPr>
          </a:p>
          <a:p>
            <a:pPr marL="17780" marR="81915">
              <a:lnSpc>
                <a:spcPct val="113900"/>
              </a:lnSpc>
              <a:spcBef>
                <a:spcPts val="10"/>
              </a:spcBef>
            </a:pPr>
            <a:r>
              <a:rPr sz="1150" spc="-5" dirty="0">
                <a:solidFill>
                  <a:srgbClr val="767676"/>
                </a:solidFill>
                <a:latin typeface="Arial"/>
                <a:cs typeface="Arial"/>
              </a:rPr>
              <a:t>consecutivo, al Festival della Cultura Creativa </a:t>
            </a:r>
            <a:r>
              <a:rPr sz="1150" dirty="0">
                <a:solidFill>
                  <a:srgbClr val="767676"/>
                </a:solidFill>
                <a:latin typeface="Arial"/>
                <a:cs typeface="Arial"/>
              </a:rPr>
              <a:t>promosso e </a:t>
            </a:r>
            <a:r>
              <a:rPr sz="1150" spc="-5" dirty="0">
                <a:solidFill>
                  <a:srgbClr val="767676"/>
                </a:solidFill>
                <a:latin typeface="Arial"/>
                <a:cs typeface="Arial"/>
              </a:rPr>
              <a:t>realizzato dalle banche, grazie al  coordinamento dell'ABI "confermando il proprio impegno </a:t>
            </a:r>
            <a:r>
              <a:rPr sz="1150" dirty="0">
                <a:solidFill>
                  <a:srgbClr val="767676"/>
                </a:solidFill>
                <a:latin typeface="Arial"/>
                <a:cs typeface="Arial"/>
              </a:rPr>
              <a:t>a </a:t>
            </a:r>
            <a:r>
              <a:rPr sz="1150" spc="-5" dirty="0">
                <a:solidFill>
                  <a:srgbClr val="767676"/>
                </a:solidFill>
                <a:latin typeface="Arial"/>
                <a:cs typeface="Arial"/>
              </a:rPr>
              <a:t>favore della diffusione della </a:t>
            </a:r>
            <a:r>
              <a:rPr sz="1150" dirty="0">
                <a:solidFill>
                  <a:srgbClr val="767676"/>
                </a:solidFill>
                <a:latin typeface="Arial"/>
                <a:cs typeface="Arial"/>
              </a:rPr>
              <a:t>cultura  e </a:t>
            </a:r>
            <a:r>
              <a:rPr sz="1150" spc="-5" dirty="0">
                <a:solidFill>
                  <a:srgbClr val="767676"/>
                </a:solidFill>
                <a:latin typeface="Arial"/>
                <a:cs typeface="Arial"/>
              </a:rPr>
              <a:t>l'attenzione verso le giovani</a:t>
            </a:r>
            <a:r>
              <a:rPr sz="1150" spc="-10" dirty="0">
                <a:solidFill>
                  <a:srgbClr val="767676"/>
                </a:solidFill>
                <a:latin typeface="Arial"/>
                <a:cs typeface="Arial"/>
              </a:rPr>
              <a:t> </a:t>
            </a:r>
            <a:r>
              <a:rPr sz="1150" spc="-5" dirty="0">
                <a:solidFill>
                  <a:srgbClr val="767676"/>
                </a:solidFill>
                <a:latin typeface="Arial"/>
                <a:cs typeface="Arial"/>
              </a:rPr>
              <a:t>generazioni".</a:t>
            </a:r>
            <a:endParaRPr sz="1150">
              <a:latin typeface="Arial"/>
              <a:cs typeface="Arial"/>
            </a:endParaRPr>
          </a:p>
          <a:p>
            <a:pPr>
              <a:lnSpc>
                <a:spcPct val="100000"/>
              </a:lnSpc>
              <a:spcBef>
                <a:spcPts val="25"/>
              </a:spcBef>
            </a:pPr>
            <a:endParaRPr sz="1200">
              <a:latin typeface="Times New Roman"/>
              <a:cs typeface="Times New Roman"/>
            </a:endParaRPr>
          </a:p>
          <a:p>
            <a:pPr marL="17780" marR="287020">
              <a:lnSpc>
                <a:spcPct val="113900"/>
              </a:lnSpc>
            </a:pPr>
            <a:r>
              <a:rPr sz="1150" spc="-5" dirty="0">
                <a:solidFill>
                  <a:srgbClr val="767676"/>
                </a:solidFill>
                <a:latin typeface="Arial"/>
                <a:cs typeface="Arial"/>
              </a:rPr>
              <a:t>L'iniziativa, ricorda l'Istituto, </a:t>
            </a:r>
            <a:r>
              <a:rPr sz="1150" dirty="0">
                <a:solidFill>
                  <a:srgbClr val="767676"/>
                </a:solidFill>
                <a:latin typeface="Arial"/>
                <a:cs typeface="Arial"/>
              </a:rPr>
              <a:t>si svolgerà </a:t>
            </a:r>
            <a:r>
              <a:rPr sz="1150" spc="-5" dirty="0">
                <a:solidFill>
                  <a:srgbClr val="767676"/>
                </a:solidFill>
                <a:latin typeface="Arial"/>
                <a:cs typeface="Arial"/>
              </a:rPr>
              <a:t>nella </a:t>
            </a:r>
            <a:r>
              <a:rPr sz="1150" dirty="0">
                <a:solidFill>
                  <a:srgbClr val="767676"/>
                </a:solidFill>
                <a:latin typeface="Arial"/>
                <a:cs typeface="Arial"/>
              </a:rPr>
              <a:t>settimana </a:t>
            </a:r>
            <a:r>
              <a:rPr sz="1150" spc="-5" dirty="0">
                <a:solidFill>
                  <a:srgbClr val="767676"/>
                </a:solidFill>
                <a:latin typeface="Arial"/>
                <a:cs typeface="Arial"/>
              </a:rPr>
              <a:t>dal 16 al 22 marzo con l'obiettivo </a:t>
            </a:r>
            <a:r>
              <a:rPr sz="1150" dirty="0">
                <a:solidFill>
                  <a:srgbClr val="767676"/>
                </a:solidFill>
                <a:latin typeface="Arial"/>
                <a:cs typeface="Arial"/>
              </a:rPr>
              <a:t>di  </a:t>
            </a:r>
            <a:r>
              <a:rPr sz="1150" spc="-5" dirty="0">
                <a:solidFill>
                  <a:srgbClr val="767676"/>
                </a:solidFill>
                <a:latin typeface="Arial"/>
                <a:cs typeface="Arial"/>
              </a:rPr>
              <a:t>stimolare la creatività </a:t>
            </a:r>
            <a:r>
              <a:rPr sz="1150" dirty="0">
                <a:solidFill>
                  <a:srgbClr val="767676"/>
                </a:solidFill>
                <a:latin typeface="Arial"/>
                <a:cs typeface="Arial"/>
              </a:rPr>
              <a:t>dei </a:t>
            </a:r>
            <a:r>
              <a:rPr sz="1150" spc="-5" dirty="0">
                <a:solidFill>
                  <a:srgbClr val="767676"/>
                </a:solidFill>
                <a:latin typeface="Arial"/>
                <a:cs typeface="Arial"/>
              </a:rPr>
              <a:t>ragazzi delle </a:t>
            </a:r>
            <a:r>
              <a:rPr sz="1150" dirty="0">
                <a:solidFill>
                  <a:srgbClr val="767676"/>
                </a:solidFill>
                <a:latin typeface="Arial"/>
                <a:cs typeface="Arial"/>
              </a:rPr>
              <a:t>scuole </a:t>
            </a:r>
            <a:r>
              <a:rPr sz="1150" spc="-5" dirty="0">
                <a:solidFill>
                  <a:srgbClr val="767676"/>
                </a:solidFill>
                <a:latin typeface="Arial"/>
                <a:cs typeface="Arial"/>
              </a:rPr>
              <a:t>elementari </a:t>
            </a:r>
            <a:r>
              <a:rPr sz="1150" dirty="0">
                <a:solidFill>
                  <a:srgbClr val="767676"/>
                </a:solidFill>
                <a:latin typeface="Arial"/>
                <a:cs typeface="Arial"/>
              </a:rPr>
              <a:t>e medie </a:t>
            </a:r>
            <a:r>
              <a:rPr sz="1150" spc="-5" dirty="0">
                <a:solidFill>
                  <a:srgbClr val="767676"/>
                </a:solidFill>
                <a:latin typeface="Arial"/>
                <a:cs typeface="Arial"/>
              </a:rPr>
              <a:t>attraverso </a:t>
            </a:r>
            <a:r>
              <a:rPr sz="1150" dirty="0">
                <a:solidFill>
                  <a:srgbClr val="767676"/>
                </a:solidFill>
                <a:latin typeface="Arial"/>
                <a:cs typeface="Arial"/>
              </a:rPr>
              <a:t>le </a:t>
            </a:r>
            <a:r>
              <a:rPr sz="1150" spc="-5" dirty="0">
                <a:solidFill>
                  <a:srgbClr val="767676"/>
                </a:solidFill>
                <a:latin typeface="Arial"/>
                <a:cs typeface="Arial"/>
              </a:rPr>
              <a:t>diverse  modalità di espressione </a:t>
            </a:r>
            <a:r>
              <a:rPr sz="1150" dirty="0">
                <a:solidFill>
                  <a:srgbClr val="767676"/>
                </a:solidFill>
                <a:latin typeface="Arial"/>
                <a:cs typeface="Arial"/>
              </a:rPr>
              <a:t>come, </a:t>
            </a:r>
            <a:r>
              <a:rPr sz="1150" spc="-5" dirty="0">
                <a:solidFill>
                  <a:srgbClr val="767676"/>
                </a:solidFill>
                <a:latin typeface="Arial"/>
                <a:cs typeface="Arial"/>
              </a:rPr>
              <a:t>per esempio, l'arte, il teatro, la fotografia, il cinema </a:t>
            </a:r>
            <a:r>
              <a:rPr sz="1150" dirty="0">
                <a:solidFill>
                  <a:srgbClr val="767676"/>
                </a:solidFill>
                <a:latin typeface="Arial"/>
                <a:cs typeface="Arial"/>
              </a:rPr>
              <a:t>e </a:t>
            </a:r>
            <a:r>
              <a:rPr sz="1150" spc="-5" dirty="0">
                <a:solidFill>
                  <a:srgbClr val="767676"/>
                </a:solidFill>
                <a:latin typeface="Arial"/>
                <a:cs typeface="Arial"/>
              </a:rPr>
              <a:t>le  tecnologie</a:t>
            </a:r>
            <a:r>
              <a:rPr sz="1150" spc="-10" dirty="0">
                <a:solidFill>
                  <a:srgbClr val="767676"/>
                </a:solidFill>
                <a:latin typeface="Arial"/>
                <a:cs typeface="Arial"/>
              </a:rPr>
              <a:t> </a:t>
            </a:r>
            <a:r>
              <a:rPr sz="1150" spc="-5" dirty="0">
                <a:solidFill>
                  <a:srgbClr val="767676"/>
                </a:solidFill>
                <a:latin typeface="Arial"/>
                <a:cs typeface="Arial"/>
              </a:rPr>
              <a:t>digitali.</a:t>
            </a:r>
            <a:endParaRPr sz="1150">
              <a:latin typeface="Arial"/>
              <a:cs typeface="Arial"/>
            </a:endParaRPr>
          </a:p>
          <a:p>
            <a:pPr>
              <a:lnSpc>
                <a:spcPct val="100000"/>
              </a:lnSpc>
              <a:spcBef>
                <a:spcPts val="40"/>
              </a:spcBef>
            </a:pPr>
            <a:endParaRPr sz="1200">
              <a:latin typeface="Times New Roman"/>
              <a:cs typeface="Times New Roman"/>
            </a:endParaRPr>
          </a:p>
          <a:p>
            <a:pPr marL="17780" marR="41910">
              <a:lnSpc>
                <a:spcPct val="113900"/>
              </a:lnSpc>
            </a:pPr>
            <a:r>
              <a:rPr sz="1150" dirty="0">
                <a:solidFill>
                  <a:srgbClr val="767676"/>
                </a:solidFill>
                <a:latin typeface="Arial"/>
                <a:cs typeface="Arial"/>
              </a:rPr>
              <a:t>Il tema </a:t>
            </a:r>
            <a:r>
              <a:rPr sz="1150" spc="-5" dirty="0">
                <a:solidFill>
                  <a:srgbClr val="767676"/>
                </a:solidFill>
                <a:latin typeface="Arial"/>
                <a:cs typeface="Arial"/>
              </a:rPr>
              <a:t>scelto dall'Abi </a:t>
            </a:r>
            <a:r>
              <a:rPr sz="1150" dirty="0">
                <a:solidFill>
                  <a:srgbClr val="767676"/>
                </a:solidFill>
                <a:latin typeface="Arial"/>
                <a:cs typeface="Arial"/>
              </a:rPr>
              <a:t>per </a:t>
            </a:r>
            <a:r>
              <a:rPr sz="1150" spc="-5" dirty="0">
                <a:solidFill>
                  <a:srgbClr val="767676"/>
                </a:solidFill>
                <a:latin typeface="Arial"/>
                <a:cs typeface="Arial"/>
              </a:rPr>
              <a:t>la seconda edizione del Festival </a:t>
            </a:r>
            <a:r>
              <a:rPr sz="1150" dirty="0">
                <a:solidFill>
                  <a:srgbClr val="767676"/>
                </a:solidFill>
                <a:latin typeface="Arial"/>
                <a:cs typeface="Arial"/>
              </a:rPr>
              <a:t>è </a:t>
            </a:r>
            <a:r>
              <a:rPr sz="1150" spc="-5" dirty="0">
                <a:solidFill>
                  <a:srgbClr val="767676"/>
                </a:solidFill>
                <a:latin typeface="Arial"/>
                <a:cs typeface="Arial"/>
              </a:rPr>
              <a:t>L'alfabeto del </a:t>
            </a:r>
            <a:r>
              <a:rPr sz="1150" dirty="0">
                <a:solidFill>
                  <a:srgbClr val="767676"/>
                </a:solidFill>
                <a:latin typeface="Arial"/>
                <a:cs typeface="Arial"/>
              </a:rPr>
              <a:t>mondo - </a:t>
            </a:r>
            <a:r>
              <a:rPr sz="1150" spc="-5" dirty="0">
                <a:solidFill>
                  <a:srgbClr val="767676"/>
                </a:solidFill>
                <a:latin typeface="Arial"/>
                <a:cs typeface="Arial"/>
              </a:rPr>
              <a:t>Leggiamo </a:t>
            </a:r>
            <a:r>
              <a:rPr sz="1150" dirty="0">
                <a:solidFill>
                  <a:srgbClr val="767676"/>
                </a:solidFill>
                <a:latin typeface="Arial"/>
                <a:cs typeface="Arial"/>
              </a:rPr>
              <a:t>i  </a:t>
            </a:r>
            <a:r>
              <a:rPr sz="1150" spc="-5" dirty="0">
                <a:solidFill>
                  <a:srgbClr val="767676"/>
                </a:solidFill>
                <a:latin typeface="Arial"/>
                <a:cs typeface="Arial"/>
              </a:rPr>
              <a:t>segni intorno </a:t>
            </a:r>
            <a:r>
              <a:rPr sz="1150" dirty="0">
                <a:solidFill>
                  <a:srgbClr val="767676"/>
                </a:solidFill>
                <a:latin typeface="Arial"/>
                <a:cs typeface="Arial"/>
              </a:rPr>
              <a:t>a </a:t>
            </a:r>
            <a:r>
              <a:rPr sz="1150" spc="-5" dirty="0">
                <a:solidFill>
                  <a:srgbClr val="767676"/>
                </a:solidFill>
                <a:latin typeface="Arial"/>
                <a:cs typeface="Arial"/>
              </a:rPr>
              <a:t>noi </a:t>
            </a:r>
            <a:r>
              <a:rPr sz="1150" dirty="0">
                <a:solidFill>
                  <a:srgbClr val="767676"/>
                </a:solidFill>
                <a:latin typeface="Arial"/>
                <a:cs typeface="Arial"/>
              </a:rPr>
              <a:t>e raccontiamo, </a:t>
            </a:r>
            <a:r>
              <a:rPr sz="1150" spc="-5" dirty="0">
                <a:solidFill>
                  <a:srgbClr val="767676"/>
                </a:solidFill>
                <a:latin typeface="Arial"/>
                <a:cs typeface="Arial"/>
              </a:rPr>
              <a:t>un </a:t>
            </a:r>
            <a:r>
              <a:rPr sz="1150" dirty="0">
                <a:solidFill>
                  <a:srgbClr val="767676"/>
                </a:solidFill>
                <a:latin typeface="Arial"/>
                <a:cs typeface="Arial"/>
              </a:rPr>
              <a:t>filo </a:t>
            </a:r>
            <a:r>
              <a:rPr sz="1150" spc="-5" dirty="0">
                <a:solidFill>
                  <a:srgbClr val="767676"/>
                </a:solidFill>
                <a:latin typeface="Arial"/>
                <a:cs typeface="Arial"/>
              </a:rPr>
              <a:t>rosso che collegherà idealmente tutte le iniziative  proposte (laboratori, concerti, visite </a:t>
            </a:r>
            <a:r>
              <a:rPr sz="1150" dirty="0">
                <a:solidFill>
                  <a:srgbClr val="767676"/>
                </a:solidFill>
                <a:latin typeface="Arial"/>
                <a:cs typeface="Arial"/>
              </a:rPr>
              <a:t>a musei, </a:t>
            </a:r>
            <a:r>
              <a:rPr sz="1150" spc="-5" dirty="0">
                <a:solidFill>
                  <a:srgbClr val="767676"/>
                </a:solidFill>
                <a:latin typeface="Arial"/>
                <a:cs typeface="Arial"/>
              </a:rPr>
              <a:t>teatro, ecc.) </a:t>
            </a:r>
            <a:r>
              <a:rPr sz="1150" dirty="0">
                <a:solidFill>
                  <a:srgbClr val="767676"/>
                </a:solidFill>
                <a:latin typeface="Arial"/>
                <a:cs typeface="Arial"/>
              </a:rPr>
              <a:t>e </a:t>
            </a:r>
            <a:r>
              <a:rPr sz="1150" spc="-5" dirty="0">
                <a:solidFill>
                  <a:srgbClr val="767676"/>
                </a:solidFill>
                <a:latin typeface="Arial"/>
                <a:cs typeface="Arial"/>
              </a:rPr>
              <a:t>organizzate dalle banche </a:t>
            </a:r>
            <a:r>
              <a:rPr sz="1150" dirty="0">
                <a:solidFill>
                  <a:srgbClr val="767676"/>
                </a:solidFill>
                <a:latin typeface="Arial"/>
                <a:cs typeface="Arial"/>
              </a:rPr>
              <a:t>che  </a:t>
            </a:r>
            <a:r>
              <a:rPr sz="1150" spc="-5" dirty="0">
                <a:solidFill>
                  <a:srgbClr val="767676"/>
                </a:solidFill>
                <a:latin typeface="Arial"/>
                <a:cs typeface="Arial"/>
              </a:rPr>
              <a:t>aderiscono alla</a:t>
            </a:r>
            <a:r>
              <a:rPr sz="1150" spc="-15" dirty="0">
                <a:solidFill>
                  <a:srgbClr val="767676"/>
                </a:solidFill>
                <a:latin typeface="Arial"/>
                <a:cs typeface="Arial"/>
              </a:rPr>
              <a:t> </a:t>
            </a:r>
            <a:r>
              <a:rPr sz="1150" spc="-5" dirty="0">
                <a:solidFill>
                  <a:srgbClr val="767676"/>
                </a:solidFill>
                <a:latin typeface="Arial"/>
                <a:cs typeface="Arial"/>
              </a:rPr>
              <a:t>manifestazione.</a:t>
            </a:r>
            <a:endParaRPr sz="1150">
              <a:latin typeface="Arial"/>
              <a:cs typeface="Arial"/>
            </a:endParaRPr>
          </a:p>
          <a:p>
            <a:pPr>
              <a:lnSpc>
                <a:spcPct val="100000"/>
              </a:lnSpc>
              <a:spcBef>
                <a:spcPts val="40"/>
              </a:spcBef>
            </a:pPr>
            <a:endParaRPr sz="1200">
              <a:latin typeface="Times New Roman"/>
              <a:cs typeface="Times New Roman"/>
            </a:endParaRPr>
          </a:p>
          <a:p>
            <a:pPr marL="17780" marR="122555">
              <a:lnSpc>
                <a:spcPct val="113500"/>
              </a:lnSpc>
            </a:pPr>
            <a:r>
              <a:rPr sz="1150" spc="-5" dirty="0">
                <a:solidFill>
                  <a:srgbClr val="767676"/>
                </a:solidFill>
                <a:latin typeface="Arial"/>
                <a:cs typeface="Arial"/>
              </a:rPr>
              <a:t>Bnl, in particolare, ha </a:t>
            </a:r>
            <a:r>
              <a:rPr sz="1150" dirty="0">
                <a:solidFill>
                  <a:srgbClr val="767676"/>
                </a:solidFill>
                <a:latin typeface="Arial"/>
                <a:cs typeface="Arial"/>
              </a:rPr>
              <a:t>scelto </a:t>
            </a:r>
            <a:r>
              <a:rPr sz="1150" spc="-5" dirty="0">
                <a:solidFill>
                  <a:srgbClr val="767676"/>
                </a:solidFill>
                <a:latin typeface="Arial"/>
                <a:cs typeface="Arial"/>
              </a:rPr>
              <a:t>di promuovere una serie di laboratori </a:t>
            </a:r>
            <a:r>
              <a:rPr sz="1150" dirty="0">
                <a:solidFill>
                  <a:srgbClr val="767676"/>
                </a:solidFill>
                <a:latin typeface="Arial"/>
                <a:cs typeface="Arial"/>
              </a:rPr>
              <a:t>in quattro </a:t>
            </a:r>
            <a:r>
              <a:rPr sz="1150" spc="-5" dirty="0">
                <a:solidFill>
                  <a:srgbClr val="767676"/>
                </a:solidFill>
                <a:latin typeface="Arial"/>
                <a:cs typeface="Arial"/>
              </a:rPr>
              <a:t>città italiane  chiedendo </a:t>
            </a:r>
            <a:r>
              <a:rPr sz="1150" dirty="0">
                <a:solidFill>
                  <a:srgbClr val="767676"/>
                </a:solidFill>
                <a:latin typeface="Arial"/>
                <a:cs typeface="Arial"/>
              </a:rPr>
              <a:t>ai </a:t>
            </a:r>
            <a:r>
              <a:rPr sz="1150" spc="-5" dirty="0">
                <a:solidFill>
                  <a:srgbClr val="767676"/>
                </a:solidFill>
                <a:latin typeface="Arial"/>
                <a:cs typeface="Arial"/>
              </a:rPr>
              <a:t>ragazzi di leggere </a:t>
            </a:r>
            <a:r>
              <a:rPr sz="1150" dirty="0">
                <a:solidFill>
                  <a:srgbClr val="767676"/>
                </a:solidFill>
                <a:latin typeface="Arial"/>
                <a:cs typeface="Arial"/>
              </a:rPr>
              <a:t>e </a:t>
            </a:r>
            <a:r>
              <a:rPr sz="1150" spc="-5" dirty="0">
                <a:solidFill>
                  <a:srgbClr val="767676"/>
                </a:solidFill>
                <a:latin typeface="Arial"/>
                <a:cs typeface="Arial"/>
              </a:rPr>
              <a:t>di raccontare </a:t>
            </a:r>
            <a:r>
              <a:rPr sz="1150" dirty="0">
                <a:solidFill>
                  <a:srgbClr val="767676"/>
                </a:solidFill>
                <a:latin typeface="Arial"/>
                <a:cs typeface="Arial"/>
              </a:rPr>
              <a:t>i </a:t>
            </a:r>
            <a:r>
              <a:rPr sz="1150" spc="-5" dirty="0">
                <a:solidFill>
                  <a:srgbClr val="767676"/>
                </a:solidFill>
                <a:latin typeface="Arial"/>
                <a:cs typeface="Arial"/>
              </a:rPr>
              <a:t>segni della multiculturalità presenti </a:t>
            </a:r>
            <a:r>
              <a:rPr sz="1150" spc="5" dirty="0">
                <a:solidFill>
                  <a:srgbClr val="767676"/>
                </a:solidFill>
                <a:latin typeface="Arial"/>
                <a:cs typeface="Arial"/>
              </a:rPr>
              <a:t>nella </a:t>
            </a:r>
            <a:r>
              <a:rPr sz="1150" dirty="0">
                <a:solidFill>
                  <a:srgbClr val="767676"/>
                </a:solidFill>
                <a:latin typeface="Arial"/>
                <a:cs typeface="Arial"/>
              </a:rPr>
              <a:t>loro  </a:t>
            </a:r>
            <a:r>
              <a:rPr sz="1150" spc="-5" dirty="0">
                <a:solidFill>
                  <a:srgbClr val="767676"/>
                </a:solidFill>
                <a:latin typeface="Arial"/>
                <a:cs typeface="Arial"/>
              </a:rPr>
              <a:t>vita quotidiana </a:t>
            </a:r>
            <a:r>
              <a:rPr sz="1150" dirty="0">
                <a:solidFill>
                  <a:srgbClr val="767676"/>
                </a:solidFill>
                <a:latin typeface="Arial"/>
                <a:cs typeface="Arial"/>
              </a:rPr>
              <a:t>attraverso </a:t>
            </a:r>
            <a:r>
              <a:rPr sz="1150" spc="-5" dirty="0">
                <a:solidFill>
                  <a:srgbClr val="767676"/>
                </a:solidFill>
                <a:latin typeface="Arial"/>
                <a:cs typeface="Arial"/>
              </a:rPr>
              <a:t>il linguaggio cinematografico.(Segue)</a:t>
            </a:r>
            <a:endParaRPr sz="1150">
              <a:latin typeface="Arial"/>
              <a:cs typeface="Arial"/>
            </a:endParaRPr>
          </a:p>
        </p:txBody>
      </p:sp>
      <p:sp>
        <p:nvSpPr>
          <p:cNvPr id="5" name="object 5"/>
          <p:cNvSpPr/>
          <p:nvPr/>
        </p:nvSpPr>
        <p:spPr>
          <a:xfrm>
            <a:off x="1085088" y="2766059"/>
            <a:ext cx="5381244" cy="108508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2376" y="4326635"/>
            <a:ext cx="6115812" cy="14478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38125">
              <a:lnSpc>
                <a:spcPts val="1839"/>
              </a:lnSpc>
            </a:pPr>
            <a:r>
              <a:rPr sz="1600" b="1" spc="-5" dirty="0">
                <a:latin typeface="Arial"/>
                <a:cs typeface="Arial"/>
              </a:rPr>
              <a:t>Borsai</a:t>
            </a:r>
            <a:r>
              <a:rPr sz="1600" b="1" dirty="0">
                <a:latin typeface="Arial"/>
                <a:cs typeface="Arial"/>
              </a:rPr>
              <a:t>t</a:t>
            </a:r>
            <a:r>
              <a:rPr sz="1600" b="1" spc="-5" dirty="0">
                <a:latin typeface="Arial"/>
                <a:cs typeface="Arial"/>
              </a:rPr>
              <a:t>aliana</a:t>
            </a:r>
            <a:r>
              <a:rPr sz="1600" b="1" spc="5" dirty="0">
                <a:latin typeface="Arial"/>
                <a:cs typeface="Arial"/>
              </a:rPr>
              <a:t>.</a:t>
            </a:r>
            <a:r>
              <a:rPr sz="1600" b="1" spc="-5" dirty="0">
                <a:latin typeface="Arial"/>
                <a:cs typeface="Arial"/>
              </a:rPr>
              <a:t>it  4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40155" y="5600217"/>
            <a:ext cx="6078220" cy="556260"/>
          </a:xfrm>
          <a:prstGeom prst="rect">
            <a:avLst/>
          </a:prstGeom>
        </p:spPr>
        <p:txBody>
          <a:bodyPr vert="horz" wrap="square" lIns="0" tIns="12065" rIns="0" bIns="0" rtlCol="0">
            <a:spAutoFit/>
          </a:bodyPr>
          <a:lstStyle/>
          <a:p>
            <a:pPr marL="12065" marR="5080" indent="-2540" algn="ctr">
              <a:lnSpc>
                <a:spcPct val="110600"/>
              </a:lnSpc>
              <a:spcBef>
                <a:spcPts val="95"/>
              </a:spcBef>
            </a:pPr>
            <a:r>
              <a:rPr sz="1050" spc="-5" dirty="0">
                <a:latin typeface="Arial"/>
                <a:cs typeface="Arial"/>
              </a:rPr>
              <a:t>(Il </a:t>
            </a:r>
            <a:r>
              <a:rPr sz="1050" dirty="0">
                <a:latin typeface="Arial"/>
                <a:cs typeface="Arial"/>
              </a:rPr>
              <a:t>Sole 24 </a:t>
            </a:r>
            <a:r>
              <a:rPr sz="1050" spc="-5" dirty="0">
                <a:latin typeface="Arial"/>
                <a:cs typeface="Arial"/>
              </a:rPr>
              <a:t>Ore </a:t>
            </a:r>
            <a:r>
              <a:rPr sz="1050" dirty="0">
                <a:latin typeface="Arial"/>
                <a:cs typeface="Arial"/>
              </a:rPr>
              <a:t>Radiocor) - Roma: </a:t>
            </a:r>
            <a:r>
              <a:rPr sz="1050" spc="-5" dirty="0">
                <a:latin typeface="Arial"/>
                <a:cs typeface="Arial"/>
              </a:rPr>
              <a:t>conferenza stampa </a:t>
            </a:r>
            <a:r>
              <a:rPr sz="1050" dirty="0">
                <a:latin typeface="Arial"/>
                <a:cs typeface="Arial"/>
              </a:rPr>
              <a:t>di </a:t>
            </a:r>
            <a:r>
              <a:rPr sz="1050" spc="-5" dirty="0">
                <a:latin typeface="Arial"/>
                <a:cs typeface="Arial"/>
              </a:rPr>
              <a:t>presentazione della II edizione del Festival  </a:t>
            </a:r>
            <a:r>
              <a:rPr sz="1050" dirty="0">
                <a:latin typeface="Arial"/>
                <a:cs typeface="Arial"/>
              </a:rPr>
              <a:t>della </a:t>
            </a:r>
            <a:r>
              <a:rPr sz="1050" spc="-5" dirty="0">
                <a:latin typeface="Arial"/>
                <a:cs typeface="Arial"/>
              </a:rPr>
              <a:t>cultura creativa </a:t>
            </a:r>
            <a:r>
              <a:rPr sz="1050" dirty="0">
                <a:latin typeface="Arial"/>
                <a:cs typeface="Arial"/>
              </a:rPr>
              <a:t>- Le banche per i </a:t>
            </a:r>
            <a:r>
              <a:rPr sz="1050" spc="-5" dirty="0">
                <a:latin typeface="Arial"/>
                <a:cs typeface="Arial"/>
              </a:rPr>
              <a:t>giovani </a:t>
            </a:r>
            <a:r>
              <a:rPr sz="1050" dirty="0">
                <a:latin typeface="Arial"/>
                <a:cs typeface="Arial"/>
              </a:rPr>
              <a:t>e </a:t>
            </a:r>
            <a:r>
              <a:rPr sz="1050" spc="-5" dirty="0">
                <a:latin typeface="Arial"/>
                <a:cs typeface="Arial"/>
              </a:rPr>
              <a:t>il territorio, </a:t>
            </a:r>
            <a:r>
              <a:rPr sz="1050" dirty="0">
                <a:latin typeface="Arial"/>
                <a:cs typeface="Arial"/>
              </a:rPr>
              <a:t>promosso </a:t>
            </a:r>
            <a:r>
              <a:rPr sz="1050" spc="-5" dirty="0">
                <a:latin typeface="Arial"/>
                <a:cs typeface="Arial"/>
              </a:rPr>
              <a:t>dall'Abi. </a:t>
            </a:r>
            <a:r>
              <a:rPr sz="1050" dirty="0">
                <a:latin typeface="Arial"/>
                <a:cs typeface="Arial"/>
              </a:rPr>
              <a:t>Partecipano, </a:t>
            </a:r>
            <a:r>
              <a:rPr sz="1050" spc="-5" dirty="0">
                <a:latin typeface="Arial"/>
                <a:cs typeface="Arial"/>
              </a:rPr>
              <a:t>tra </a:t>
            </a:r>
            <a:r>
              <a:rPr sz="1050" dirty="0">
                <a:latin typeface="Arial"/>
                <a:cs typeface="Arial"/>
              </a:rPr>
              <a:t>gli </a:t>
            </a:r>
            <a:r>
              <a:rPr sz="1050" spc="-5" dirty="0">
                <a:latin typeface="Arial"/>
                <a:cs typeface="Arial"/>
              </a:rPr>
              <a:t>altri,  </a:t>
            </a:r>
            <a:r>
              <a:rPr sz="1050" dirty="0">
                <a:latin typeface="Arial"/>
                <a:cs typeface="Arial"/>
              </a:rPr>
              <a:t>Antonio </a:t>
            </a:r>
            <a:r>
              <a:rPr sz="1050" spc="-5" dirty="0">
                <a:latin typeface="Arial"/>
                <a:cs typeface="Arial"/>
              </a:rPr>
              <a:t>Patuelli, presidente Abi; </a:t>
            </a:r>
            <a:r>
              <a:rPr sz="1050" dirty="0">
                <a:latin typeface="Arial"/>
                <a:cs typeface="Arial"/>
              </a:rPr>
              <a:t>Stefania </a:t>
            </a:r>
            <a:r>
              <a:rPr sz="1050" spc="-5" dirty="0">
                <a:latin typeface="Arial"/>
                <a:cs typeface="Arial"/>
              </a:rPr>
              <a:t>Giannini, ministro dell'Istruzione; Luigi Gubitosi, </a:t>
            </a:r>
            <a:r>
              <a:rPr sz="1050" dirty="0">
                <a:latin typeface="Arial"/>
                <a:cs typeface="Arial"/>
              </a:rPr>
              <a:t>d.g.</a:t>
            </a:r>
            <a:r>
              <a:rPr sz="1050" spc="55" dirty="0">
                <a:latin typeface="Arial"/>
                <a:cs typeface="Arial"/>
              </a:rPr>
              <a:t> </a:t>
            </a:r>
            <a:r>
              <a:rPr sz="1050" dirty="0">
                <a:latin typeface="Arial"/>
                <a:cs typeface="Arial"/>
              </a:rPr>
              <a:t>Rai</a:t>
            </a:r>
            <a:endParaRPr sz="1050">
              <a:latin typeface="Arial"/>
              <a:cs typeface="Arial"/>
            </a:endParaRPr>
          </a:p>
        </p:txBody>
      </p:sp>
      <p:sp>
        <p:nvSpPr>
          <p:cNvPr id="5" name="object 5"/>
          <p:cNvSpPr/>
          <p:nvPr/>
        </p:nvSpPr>
        <p:spPr>
          <a:xfrm>
            <a:off x="1580388" y="2442971"/>
            <a:ext cx="4399788" cy="101803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70638" y="4353207"/>
            <a:ext cx="5810021" cy="36870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38760">
              <a:lnSpc>
                <a:spcPts val="1839"/>
              </a:lnSpc>
            </a:pPr>
            <a:r>
              <a:rPr sz="1600" b="1" spc="-5" dirty="0">
                <a:latin typeface="Arial"/>
                <a:cs typeface="Arial"/>
              </a:rPr>
              <a:t>Borsai</a:t>
            </a:r>
            <a:r>
              <a:rPr sz="1600" b="1" dirty="0">
                <a:latin typeface="Arial"/>
                <a:cs typeface="Arial"/>
              </a:rPr>
              <a:t>t</a:t>
            </a:r>
            <a:r>
              <a:rPr sz="1600" b="1" spc="-5" dirty="0">
                <a:latin typeface="Arial"/>
                <a:cs typeface="Arial"/>
              </a:rPr>
              <a:t>aliana</a:t>
            </a:r>
            <a:r>
              <a:rPr sz="1600" b="1" dirty="0">
                <a:latin typeface="Arial"/>
                <a:cs typeface="Arial"/>
              </a:rPr>
              <a:t>.</a:t>
            </a:r>
            <a:r>
              <a:rPr sz="1600" b="1" spc="-5" dirty="0">
                <a:latin typeface="Arial"/>
                <a:cs typeface="Arial"/>
              </a:rPr>
              <a:t>it  4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4434966"/>
            <a:ext cx="6079490" cy="383540"/>
          </a:xfrm>
          <a:prstGeom prst="rect">
            <a:avLst/>
          </a:prstGeom>
        </p:spPr>
        <p:txBody>
          <a:bodyPr vert="horz" wrap="square" lIns="0" tIns="24765" rIns="0" bIns="0" rtlCol="0">
            <a:spAutoFit/>
          </a:bodyPr>
          <a:lstStyle/>
          <a:p>
            <a:pPr marL="12700" marR="5080">
              <a:lnSpc>
                <a:spcPts val="1380"/>
              </a:lnSpc>
              <a:spcBef>
                <a:spcPts val="195"/>
              </a:spcBef>
            </a:pPr>
            <a:r>
              <a:rPr sz="1200" b="1" spc="-10" dirty="0">
                <a:latin typeface="Arial"/>
                <a:cs typeface="Arial"/>
              </a:rPr>
              <a:t>ABI: </a:t>
            </a:r>
            <a:r>
              <a:rPr sz="1200" b="1" spc="5" dirty="0">
                <a:latin typeface="Arial"/>
                <a:cs typeface="Arial"/>
              </a:rPr>
              <a:t>DA </a:t>
            </a:r>
            <a:r>
              <a:rPr sz="1200" b="1" dirty="0">
                <a:latin typeface="Arial"/>
                <a:cs typeface="Arial"/>
              </a:rPr>
              <a:t>16 </a:t>
            </a:r>
            <a:r>
              <a:rPr sz="1200" b="1" spc="-5" dirty="0">
                <a:latin typeface="Arial"/>
                <a:cs typeface="Arial"/>
              </a:rPr>
              <a:t>A </a:t>
            </a:r>
            <a:r>
              <a:rPr sz="1200" b="1" dirty="0">
                <a:latin typeface="Arial"/>
                <a:cs typeface="Arial"/>
              </a:rPr>
              <a:t>22 </a:t>
            </a:r>
            <a:r>
              <a:rPr sz="1200" b="1" spc="-5" dirty="0">
                <a:latin typeface="Arial"/>
                <a:cs typeface="Arial"/>
              </a:rPr>
              <a:t>MARZO </a:t>
            </a:r>
            <a:r>
              <a:rPr sz="1200" b="1" dirty="0">
                <a:latin typeface="Arial"/>
                <a:cs typeface="Arial"/>
              </a:rPr>
              <a:t>II </a:t>
            </a:r>
            <a:r>
              <a:rPr sz="1200" b="1" spc="-5" dirty="0">
                <a:latin typeface="Arial"/>
                <a:cs typeface="Arial"/>
              </a:rPr>
              <a:t>EDIZIONE FESTIVAL </a:t>
            </a:r>
            <a:r>
              <a:rPr sz="1200" b="1" dirty="0">
                <a:latin typeface="Arial"/>
                <a:cs typeface="Arial"/>
              </a:rPr>
              <a:t>CULTURA CREATIVA </a:t>
            </a:r>
            <a:r>
              <a:rPr sz="1200" b="1" spc="-5" dirty="0">
                <a:latin typeface="Arial"/>
                <a:cs typeface="Arial"/>
              </a:rPr>
              <a:t>DEDICATO </a:t>
            </a:r>
            <a:r>
              <a:rPr sz="1200" b="1" spc="-20" dirty="0">
                <a:latin typeface="Arial"/>
                <a:cs typeface="Arial"/>
              </a:rPr>
              <a:t>AI  </a:t>
            </a:r>
            <a:r>
              <a:rPr sz="1200" b="1" spc="-5" dirty="0">
                <a:latin typeface="Arial"/>
                <a:cs typeface="Arial"/>
              </a:rPr>
              <a:t>RAGAZZI</a:t>
            </a:r>
            <a:r>
              <a:rPr sz="1200" b="1" dirty="0">
                <a:latin typeface="Arial"/>
                <a:cs typeface="Arial"/>
              </a:rPr>
              <a:t> </a:t>
            </a:r>
            <a:r>
              <a:rPr sz="1200" b="1" spc="-5" dirty="0">
                <a:latin typeface="Arial"/>
                <a:cs typeface="Arial"/>
              </a:rPr>
              <a:t>-2-</a:t>
            </a:r>
            <a:endParaRPr sz="1200">
              <a:latin typeface="Arial"/>
              <a:cs typeface="Arial"/>
            </a:endParaRPr>
          </a:p>
        </p:txBody>
      </p:sp>
      <p:sp>
        <p:nvSpPr>
          <p:cNvPr id="5" name="object 5"/>
          <p:cNvSpPr txBox="1"/>
          <p:nvPr/>
        </p:nvSpPr>
        <p:spPr>
          <a:xfrm>
            <a:off x="706627" y="5298465"/>
            <a:ext cx="6061075" cy="3049270"/>
          </a:xfrm>
          <a:prstGeom prst="rect">
            <a:avLst/>
          </a:prstGeom>
        </p:spPr>
        <p:txBody>
          <a:bodyPr vert="horz" wrap="square" lIns="0" tIns="13970" rIns="0" bIns="0" rtlCol="0">
            <a:spAutoFit/>
          </a:bodyPr>
          <a:lstStyle/>
          <a:p>
            <a:pPr marL="12700" marR="5080">
              <a:lnSpc>
                <a:spcPct val="119100"/>
              </a:lnSpc>
              <a:spcBef>
                <a:spcPts val="110"/>
              </a:spcBef>
            </a:pPr>
            <a:r>
              <a:rPr sz="1050" spc="-5" dirty="0">
                <a:latin typeface="Arial"/>
                <a:cs typeface="Arial"/>
              </a:rPr>
              <a:t>Patuelli: 'allenarsi' </a:t>
            </a:r>
            <a:r>
              <a:rPr sz="1050" dirty="0">
                <a:latin typeface="Arial"/>
                <a:cs typeface="Arial"/>
              </a:rPr>
              <a:t>a </a:t>
            </a:r>
            <a:r>
              <a:rPr sz="1050" spc="-5" dirty="0">
                <a:latin typeface="Arial"/>
                <a:cs typeface="Arial"/>
              </a:rPr>
              <a:t>cittadinanza attiva </a:t>
            </a:r>
            <a:r>
              <a:rPr sz="1050" dirty="0">
                <a:latin typeface="Arial"/>
                <a:cs typeface="Arial"/>
              </a:rPr>
              <a:t>a base progresso </a:t>
            </a:r>
            <a:r>
              <a:rPr sz="1050" spc="-5" dirty="0">
                <a:latin typeface="Arial"/>
                <a:cs typeface="Arial"/>
              </a:rPr>
              <a:t>(Il </a:t>
            </a:r>
            <a:r>
              <a:rPr sz="1050" dirty="0">
                <a:latin typeface="Arial"/>
                <a:cs typeface="Arial"/>
              </a:rPr>
              <a:t>Sole 24 </a:t>
            </a:r>
            <a:r>
              <a:rPr sz="1050" spc="-5" dirty="0">
                <a:latin typeface="Arial"/>
                <a:cs typeface="Arial"/>
              </a:rPr>
              <a:t>Ore </a:t>
            </a:r>
            <a:r>
              <a:rPr sz="1050" dirty="0">
                <a:latin typeface="Arial"/>
                <a:cs typeface="Arial"/>
              </a:rPr>
              <a:t>Radiocor) - Roma, 04 mar - </a:t>
            </a:r>
            <a:r>
              <a:rPr sz="1050" spc="-5" dirty="0">
                <a:latin typeface="Arial"/>
                <a:cs typeface="Arial"/>
              </a:rPr>
              <a:t>'Il  </a:t>
            </a:r>
            <a:r>
              <a:rPr sz="1050" dirty="0">
                <a:latin typeface="Arial"/>
                <a:cs typeface="Arial"/>
              </a:rPr>
              <a:t>rafforzato impegno </a:t>
            </a:r>
            <a:r>
              <a:rPr sz="1050" spc="-5" dirty="0">
                <a:latin typeface="Arial"/>
                <a:cs typeface="Arial"/>
              </a:rPr>
              <a:t>delle banche </a:t>
            </a:r>
            <a:r>
              <a:rPr sz="1050" dirty="0">
                <a:latin typeface="Arial"/>
                <a:cs typeface="Arial"/>
              </a:rPr>
              <a:t>a </a:t>
            </a:r>
            <a:r>
              <a:rPr sz="1050" spc="-5" dirty="0">
                <a:latin typeface="Arial"/>
                <a:cs typeface="Arial"/>
              </a:rPr>
              <a:t>investire nei giovani </a:t>
            </a:r>
            <a:r>
              <a:rPr sz="1050" dirty="0">
                <a:latin typeface="Arial"/>
                <a:cs typeface="Arial"/>
              </a:rPr>
              <a:t>e </a:t>
            </a:r>
            <a:r>
              <a:rPr sz="1050" spc="-5" dirty="0">
                <a:latin typeface="Arial"/>
                <a:cs typeface="Arial"/>
              </a:rPr>
              <a:t>nella cultura </a:t>
            </a:r>
            <a:r>
              <a:rPr sz="1050" dirty="0">
                <a:latin typeface="Arial"/>
                <a:cs typeface="Arial"/>
              </a:rPr>
              <a:t>- ha </a:t>
            </a:r>
            <a:r>
              <a:rPr sz="1050" spc="-5" dirty="0">
                <a:latin typeface="Arial"/>
                <a:cs typeface="Arial"/>
              </a:rPr>
              <a:t>dichiarato </a:t>
            </a:r>
            <a:r>
              <a:rPr sz="1050" dirty="0">
                <a:latin typeface="Arial"/>
                <a:cs typeface="Arial"/>
              </a:rPr>
              <a:t>il presidente  </a:t>
            </a:r>
            <a:r>
              <a:rPr sz="1050" spc="-5" dirty="0">
                <a:latin typeface="Arial"/>
                <a:cs typeface="Arial"/>
              </a:rPr>
              <a:t>dell'Abi, </a:t>
            </a:r>
            <a:r>
              <a:rPr sz="1050" dirty="0">
                <a:latin typeface="Arial"/>
                <a:cs typeface="Arial"/>
              </a:rPr>
              <a:t>Antonio </a:t>
            </a:r>
            <a:r>
              <a:rPr sz="1050" spc="-5" dirty="0">
                <a:latin typeface="Arial"/>
                <a:cs typeface="Arial"/>
              </a:rPr>
              <a:t>Patuelli </a:t>
            </a:r>
            <a:r>
              <a:rPr sz="1050" dirty="0">
                <a:latin typeface="Arial"/>
                <a:cs typeface="Arial"/>
              </a:rPr>
              <a:t>- rappresenta </a:t>
            </a:r>
            <a:r>
              <a:rPr sz="1050" spc="-5" dirty="0">
                <a:latin typeface="Arial"/>
                <a:cs typeface="Arial"/>
              </a:rPr>
              <a:t>un'occasione </a:t>
            </a:r>
            <a:r>
              <a:rPr sz="1050" dirty="0">
                <a:latin typeface="Arial"/>
                <a:cs typeface="Arial"/>
              </a:rPr>
              <a:t>importante </a:t>
            </a:r>
            <a:r>
              <a:rPr sz="1050" spc="-5" dirty="0">
                <a:latin typeface="Arial"/>
                <a:cs typeface="Arial"/>
              </a:rPr>
              <a:t>data </a:t>
            </a:r>
            <a:r>
              <a:rPr sz="1050" dirty="0">
                <a:latin typeface="Arial"/>
                <a:cs typeface="Arial"/>
              </a:rPr>
              <a:t>ai </a:t>
            </a:r>
            <a:r>
              <a:rPr sz="1050" spc="-5" dirty="0">
                <a:latin typeface="Arial"/>
                <a:cs typeface="Arial"/>
              </a:rPr>
              <a:t>ragazzi </a:t>
            </a:r>
            <a:r>
              <a:rPr sz="1050" dirty="0">
                <a:latin typeface="Arial"/>
                <a:cs typeface="Arial"/>
              </a:rPr>
              <a:t>per </a:t>
            </a:r>
            <a:r>
              <a:rPr sz="1050" spc="-5" dirty="0">
                <a:latin typeface="Arial"/>
                <a:cs typeface="Arial"/>
              </a:rPr>
              <a:t>misurarsi </a:t>
            </a:r>
            <a:r>
              <a:rPr sz="1050" dirty="0">
                <a:latin typeface="Arial"/>
                <a:cs typeface="Arial"/>
              </a:rPr>
              <a:t>con se  stessi e le </a:t>
            </a:r>
            <a:r>
              <a:rPr sz="1050" spc="-5" dirty="0">
                <a:latin typeface="Arial"/>
                <a:cs typeface="Arial"/>
              </a:rPr>
              <a:t>molteplici possibilita' </a:t>
            </a:r>
            <a:r>
              <a:rPr sz="1050" spc="-10" dirty="0">
                <a:latin typeface="Arial"/>
                <a:cs typeface="Arial"/>
              </a:rPr>
              <a:t>di </a:t>
            </a:r>
            <a:r>
              <a:rPr sz="1050" spc="-5" dirty="0">
                <a:latin typeface="Arial"/>
                <a:cs typeface="Arial"/>
              </a:rPr>
              <a:t>partecipazione. Cio' </a:t>
            </a:r>
            <a:r>
              <a:rPr sz="1050" dirty="0">
                <a:latin typeface="Arial"/>
                <a:cs typeface="Arial"/>
              </a:rPr>
              <a:t>che </a:t>
            </a:r>
            <a:r>
              <a:rPr sz="1050" spc="-10" dirty="0">
                <a:latin typeface="Arial"/>
                <a:cs typeface="Arial"/>
              </a:rPr>
              <a:t>ci </a:t>
            </a:r>
            <a:r>
              <a:rPr sz="1050" spc="-5" dirty="0">
                <a:latin typeface="Arial"/>
                <a:cs typeface="Arial"/>
              </a:rPr>
              <a:t>spinge </a:t>
            </a:r>
            <a:r>
              <a:rPr sz="1050" dirty="0">
                <a:latin typeface="Arial"/>
                <a:cs typeface="Arial"/>
              </a:rPr>
              <a:t>a </a:t>
            </a:r>
            <a:r>
              <a:rPr sz="1050" spc="-5" dirty="0">
                <a:latin typeface="Arial"/>
                <a:cs typeface="Arial"/>
              </a:rPr>
              <a:t>lavorare </a:t>
            </a:r>
            <a:r>
              <a:rPr sz="1050" dirty="0">
                <a:latin typeface="Arial"/>
                <a:cs typeface="Arial"/>
              </a:rPr>
              <a:t>in </a:t>
            </a:r>
            <a:r>
              <a:rPr sz="1050" spc="-5" dirty="0">
                <a:latin typeface="Arial"/>
                <a:cs typeface="Arial"/>
              </a:rPr>
              <a:t>sinergia </a:t>
            </a:r>
            <a:r>
              <a:rPr sz="1050" dirty="0">
                <a:latin typeface="Arial"/>
                <a:cs typeface="Arial"/>
              </a:rPr>
              <a:t>con </a:t>
            </a:r>
            <a:r>
              <a:rPr sz="1050" spc="-5" dirty="0">
                <a:latin typeface="Arial"/>
                <a:cs typeface="Arial"/>
              </a:rPr>
              <a:t>scuole,  musei, associazioni culturali </a:t>
            </a:r>
            <a:r>
              <a:rPr sz="1050" dirty="0">
                <a:latin typeface="Arial"/>
                <a:cs typeface="Arial"/>
              </a:rPr>
              <a:t>e </a:t>
            </a:r>
            <a:r>
              <a:rPr sz="1050" spc="-5" dirty="0">
                <a:latin typeface="Arial"/>
                <a:cs typeface="Arial"/>
              </a:rPr>
              <a:t>biblioteche </a:t>
            </a:r>
            <a:r>
              <a:rPr sz="1050" dirty="0">
                <a:latin typeface="Arial"/>
                <a:cs typeface="Arial"/>
              </a:rPr>
              <a:t>e' </a:t>
            </a:r>
            <a:r>
              <a:rPr sz="1050" spc="-5" dirty="0">
                <a:latin typeface="Arial"/>
                <a:cs typeface="Arial"/>
              </a:rPr>
              <a:t>la </a:t>
            </a:r>
            <a:r>
              <a:rPr sz="1050" dirty="0">
                <a:latin typeface="Arial"/>
                <a:cs typeface="Arial"/>
              </a:rPr>
              <a:t>comune </a:t>
            </a:r>
            <a:r>
              <a:rPr sz="1050" spc="-5" dirty="0">
                <a:latin typeface="Arial"/>
                <a:cs typeface="Arial"/>
              </a:rPr>
              <a:t>certezza </a:t>
            </a:r>
            <a:r>
              <a:rPr sz="1050" dirty="0">
                <a:latin typeface="Arial"/>
                <a:cs typeface="Arial"/>
              </a:rPr>
              <a:t>che solo </a:t>
            </a:r>
            <a:r>
              <a:rPr sz="1050" spc="-5" dirty="0">
                <a:latin typeface="Arial"/>
                <a:cs typeface="Arial"/>
              </a:rPr>
              <a:t>mettendosi </a:t>
            </a:r>
            <a:r>
              <a:rPr sz="1050" dirty="0">
                <a:latin typeface="Arial"/>
                <a:cs typeface="Arial"/>
              </a:rPr>
              <a:t>in </a:t>
            </a:r>
            <a:r>
              <a:rPr sz="1050" spc="-5" dirty="0">
                <a:latin typeface="Arial"/>
                <a:cs typeface="Arial"/>
              </a:rPr>
              <a:t>gioco </a:t>
            </a:r>
            <a:r>
              <a:rPr sz="1050" dirty="0">
                <a:latin typeface="Arial"/>
                <a:cs typeface="Arial"/>
              </a:rPr>
              <a:t>e  </a:t>
            </a:r>
            <a:r>
              <a:rPr sz="1050" spc="-5" dirty="0">
                <a:latin typeface="Arial"/>
                <a:cs typeface="Arial"/>
              </a:rPr>
              <a:t>'allenandosi' </a:t>
            </a:r>
            <a:r>
              <a:rPr sz="1050" dirty="0">
                <a:latin typeface="Arial"/>
                <a:cs typeface="Arial"/>
              </a:rPr>
              <a:t>a </a:t>
            </a:r>
            <a:r>
              <a:rPr sz="1050" spc="-5" dirty="0">
                <a:latin typeface="Arial"/>
                <a:cs typeface="Arial"/>
              </a:rPr>
              <a:t>diventare cittadini attivi, </a:t>
            </a:r>
            <a:r>
              <a:rPr sz="1050" dirty="0">
                <a:latin typeface="Arial"/>
                <a:cs typeface="Arial"/>
              </a:rPr>
              <a:t>capaci di </a:t>
            </a:r>
            <a:r>
              <a:rPr sz="1050" spc="-5" dirty="0">
                <a:latin typeface="Arial"/>
                <a:cs typeface="Arial"/>
              </a:rPr>
              <a:t>progettualita' </a:t>
            </a:r>
            <a:r>
              <a:rPr sz="1050" dirty="0">
                <a:latin typeface="Arial"/>
                <a:cs typeface="Arial"/>
              </a:rPr>
              <a:t>e </a:t>
            </a:r>
            <a:r>
              <a:rPr sz="1050" spc="-10" dirty="0">
                <a:latin typeface="Arial"/>
                <a:cs typeface="Arial"/>
              </a:rPr>
              <a:t>di </a:t>
            </a:r>
            <a:r>
              <a:rPr sz="1050" spc="-5" dirty="0">
                <a:latin typeface="Arial"/>
                <a:cs typeface="Arial"/>
              </a:rPr>
              <a:t>relazioni, </a:t>
            </a:r>
            <a:r>
              <a:rPr sz="1050" dirty="0">
                <a:latin typeface="Arial"/>
                <a:cs typeface="Arial"/>
              </a:rPr>
              <a:t>avviene </a:t>
            </a:r>
            <a:r>
              <a:rPr sz="1050" spc="-5" dirty="0">
                <a:latin typeface="Arial"/>
                <a:cs typeface="Arial"/>
              </a:rPr>
              <a:t>la formazione  </a:t>
            </a:r>
            <a:r>
              <a:rPr sz="1050" dirty="0">
                <a:latin typeface="Arial"/>
                <a:cs typeface="Arial"/>
              </a:rPr>
              <a:t>globale </a:t>
            </a:r>
            <a:r>
              <a:rPr sz="1050" spc="-5" dirty="0">
                <a:latin typeface="Arial"/>
                <a:cs typeface="Arial"/>
              </a:rPr>
              <a:t>della </a:t>
            </a:r>
            <a:r>
              <a:rPr sz="1050" dirty="0">
                <a:latin typeface="Arial"/>
                <a:cs typeface="Arial"/>
              </a:rPr>
              <a:t>persona, in </a:t>
            </a:r>
            <a:r>
              <a:rPr sz="1050" spc="-5" dirty="0">
                <a:latin typeface="Arial"/>
                <a:cs typeface="Arial"/>
              </a:rPr>
              <a:t>grado quindi </a:t>
            </a:r>
            <a:r>
              <a:rPr sz="1050" spc="-10" dirty="0">
                <a:latin typeface="Arial"/>
                <a:cs typeface="Arial"/>
              </a:rPr>
              <a:t>di </a:t>
            </a:r>
            <a:r>
              <a:rPr sz="1050" spc="-5" dirty="0">
                <a:latin typeface="Arial"/>
                <a:cs typeface="Arial"/>
              </a:rPr>
              <a:t>costruire il proprio </a:t>
            </a:r>
            <a:r>
              <a:rPr sz="1050" dirty="0">
                <a:latin typeface="Arial"/>
                <a:cs typeface="Arial"/>
              </a:rPr>
              <a:t>futuro e </a:t>
            </a:r>
            <a:r>
              <a:rPr sz="1050" spc="-5" dirty="0">
                <a:latin typeface="Arial"/>
                <a:cs typeface="Arial"/>
              </a:rPr>
              <a:t>quello del </a:t>
            </a:r>
            <a:r>
              <a:rPr sz="1050" dirty="0">
                <a:latin typeface="Arial"/>
                <a:cs typeface="Arial"/>
              </a:rPr>
              <a:t>Paese. Lo </a:t>
            </a:r>
            <a:r>
              <a:rPr sz="1050" spc="-5" dirty="0">
                <a:latin typeface="Arial"/>
                <a:cs typeface="Arial"/>
              </a:rPr>
              <a:t>sviluppo </a:t>
            </a:r>
            <a:r>
              <a:rPr sz="1050" dirty="0">
                <a:latin typeface="Arial"/>
                <a:cs typeface="Arial"/>
              </a:rPr>
              <a:t>delle  proprie </a:t>
            </a:r>
            <a:r>
              <a:rPr sz="1050" spc="-5" dirty="0">
                <a:latin typeface="Arial"/>
                <a:cs typeface="Arial"/>
              </a:rPr>
              <a:t>competenze </a:t>
            </a:r>
            <a:r>
              <a:rPr sz="1050" dirty="0">
                <a:latin typeface="Arial"/>
                <a:cs typeface="Arial"/>
              </a:rPr>
              <a:t>e' </a:t>
            </a:r>
            <a:r>
              <a:rPr sz="1050" spc="-5" dirty="0">
                <a:latin typeface="Arial"/>
                <a:cs typeface="Arial"/>
              </a:rPr>
              <a:t>infatti </a:t>
            </a:r>
            <a:r>
              <a:rPr sz="1050" dirty="0">
                <a:latin typeface="Arial"/>
                <a:cs typeface="Arial"/>
              </a:rPr>
              <a:t>alla </a:t>
            </a:r>
            <a:r>
              <a:rPr sz="1050" spc="-5" dirty="0">
                <a:latin typeface="Arial"/>
                <a:cs typeface="Arial"/>
              </a:rPr>
              <a:t>base del progresso </a:t>
            </a:r>
            <a:r>
              <a:rPr sz="1050" dirty="0">
                <a:latin typeface="Arial"/>
                <a:cs typeface="Arial"/>
              </a:rPr>
              <a:t>economico, della </a:t>
            </a:r>
            <a:r>
              <a:rPr sz="1050" spc="-5" dirty="0">
                <a:latin typeface="Arial"/>
                <a:cs typeface="Arial"/>
              </a:rPr>
              <a:t>convivenza civile </a:t>
            </a:r>
            <a:r>
              <a:rPr sz="1050" dirty="0">
                <a:latin typeface="Arial"/>
                <a:cs typeface="Arial"/>
              </a:rPr>
              <a:t>e </a:t>
            </a:r>
            <a:r>
              <a:rPr sz="1050" spc="-5" dirty="0">
                <a:latin typeface="Arial"/>
                <a:cs typeface="Arial"/>
              </a:rPr>
              <a:t>della  partecipazione </a:t>
            </a:r>
            <a:r>
              <a:rPr sz="1050" dirty="0">
                <a:latin typeface="Arial"/>
                <a:cs typeface="Arial"/>
              </a:rPr>
              <a:t>alla </a:t>
            </a:r>
            <a:r>
              <a:rPr sz="1050" spc="-5" dirty="0">
                <a:latin typeface="Arial"/>
                <a:cs typeface="Arial"/>
              </a:rPr>
              <a:t>vita democratica. In </a:t>
            </a:r>
            <a:r>
              <a:rPr sz="1050" dirty="0">
                <a:latin typeface="Arial"/>
                <a:cs typeface="Arial"/>
              </a:rPr>
              <a:t>questo </a:t>
            </a:r>
            <a:r>
              <a:rPr sz="1050" spc="-5" dirty="0">
                <a:latin typeface="Arial"/>
                <a:cs typeface="Arial"/>
              </a:rPr>
              <a:t>senso </a:t>
            </a:r>
            <a:r>
              <a:rPr sz="1050" dirty="0">
                <a:latin typeface="Arial"/>
                <a:cs typeface="Arial"/>
              </a:rPr>
              <a:t>- ha </a:t>
            </a:r>
            <a:r>
              <a:rPr sz="1050" spc="-5" dirty="0">
                <a:latin typeface="Arial"/>
                <a:cs typeface="Arial"/>
              </a:rPr>
              <a:t>concluso Patuelli </a:t>
            </a:r>
            <a:r>
              <a:rPr sz="1050" dirty="0">
                <a:latin typeface="Arial"/>
                <a:cs typeface="Arial"/>
              </a:rPr>
              <a:t>- un ruolo di </a:t>
            </a:r>
            <a:r>
              <a:rPr sz="1050" spc="-5" dirty="0">
                <a:latin typeface="Arial"/>
                <a:cs typeface="Arial"/>
              </a:rPr>
              <a:t>indirizzo deve  </a:t>
            </a:r>
            <a:r>
              <a:rPr sz="1050" dirty="0">
                <a:latin typeface="Arial"/>
                <a:cs typeface="Arial"/>
              </a:rPr>
              <a:t>essere </a:t>
            </a:r>
            <a:r>
              <a:rPr sz="1050" spc="-5" dirty="0">
                <a:latin typeface="Arial"/>
                <a:cs typeface="Arial"/>
              </a:rPr>
              <a:t>svolto anche dalla comunita' economica tutta, </a:t>
            </a:r>
            <a:r>
              <a:rPr sz="1050" dirty="0">
                <a:latin typeface="Arial"/>
                <a:cs typeface="Arial"/>
              </a:rPr>
              <a:t>nella </a:t>
            </a:r>
            <a:r>
              <a:rPr sz="1050" spc="-5" dirty="0">
                <a:latin typeface="Arial"/>
                <a:cs typeface="Arial"/>
              </a:rPr>
              <a:t>consapevolezza </a:t>
            </a:r>
            <a:r>
              <a:rPr sz="1050" dirty="0">
                <a:latin typeface="Arial"/>
                <a:cs typeface="Arial"/>
              </a:rPr>
              <a:t>che </a:t>
            </a:r>
            <a:r>
              <a:rPr sz="1050" spc="-5" dirty="0">
                <a:latin typeface="Arial"/>
                <a:cs typeface="Arial"/>
              </a:rPr>
              <a:t>attraverso </a:t>
            </a:r>
            <a:r>
              <a:rPr sz="1050" dirty="0">
                <a:latin typeface="Arial"/>
                <a:cs typeface="Arial"/>
              </a:rPr>
              <a:t>la  </a:t>
            </a:r>
            <a:r>
              <a:rPr sz="1050" spc="-5" dirty="0">
                <a:latin typeface="Arial"/>
                <a:cs typeface="Arial"/>
              </a:rPr>
              <a:t>promozione della conoscenza </a:t>
            </a:r>
            <a:r>
              <a:rPr sz="1050" dirty="0">
                <a:latin typeface="Arial"/>
                <a:cs typeface="Arial"/>
              </a:rPr>
              <a:t>anche presso i </a:t>
            </a:r>
            <a:r>
              <a:rPr sz="1050" spc="-10" dirty="0">
                <a:latin typeface="Arial"/>
                <a:cs typeface="Arial"/>
              </a:rPr>
              <a:t>piu' </a:t>
            </a:r>
            <a:r>
              <a:rPr sz="1050" spc="-5" dirty="0">
                <a:latin typeface="Arial"/>
                <a:cs typeface="Arial"/>
              </a:rPr>
              <a:t>giovani </a:t>
            </a:r>
            <a:r>
              <a:rPr sz="1050" dirty="0">
                <a:latin typeface="Arial"/>
                <a:cs typeface="Arial"/>
              </a:rPr>
              <a:t>si possa </a:t>
            </a:r>
            <a:r>
              <a:rPr sz="1050" spc="-5" dirty="0">
                <a:latin typeface="Arial"/>
                <a:cs typeface="Arial"/>
              </a:rPr>
              <a:t>realizzare </a:t>
            </a:r>
            <a:r>
              <a:rPr sz="1050" dirty="0">
                <a:latin typeface="Arial"/>
                <a:cs typeface="Arial"/>
              </a:rPr>
              <a:t>un </a:t>
            </a:r>
            <a:r>
              <a:rPr sz="1050" spc="-5" dirty="0">
                <a:latin typeface="Arial"/>
                <a:cs typeface="Arial"/>
              </a:rPr>
              <a:t>piu' diffuso </a:t>
            </a:r>
            <a:r>
              <a:rPr sz="1050" dirty="0">
                <a:latin typeface="Arial"/>
                <a:cs typeface="Arial"/>
              </a:rPr>
              <a:t>senso di  </a:t>
            </a:r>
            <a:r>
              <a:rPr sz="1050" spc="-5" dirty="0">
                <a:latin typeface="Arial"/>
                <a:cs typeface="Arial"/>
              </a:rPr>
              <a:t>responsabilita', </a:t>
            </a:r>
            <a:r>
              <a:rPr sz="1050" dirty="0">
                <a:latin typeface="Arial"/>
                <a:cs typeface="Arial"/>
              </a:rPr>
              <a:t>per </a:t>
            </a:r>
            <a:r>
              <a:rPr sz="1050" spc="-5" dirty="0">
                <a:latin typeface="Arial"/>
                <a:cs typeface="Arial"/>
              </a:rPr>
              <a:t>una piu' ampia </a:t>
            </a:r>
            <a:r>
              <a:rPr sz="1050" dirty="0">
                <a:latin typeface="Arial"/>
                <a:cs typeface="Arial"/>
              </a:rPr>
              <a:t>e duratura </a:t>
            </a:r>
            <a:r>
              <a:rPr sz="1050" spc="-5" dirty="0">
                <a:latin typeface="Arial"/>
                <a:cs typeface="Arial"/>
              </a:rPr>
              <a:t>crescita </a:t>
            </a:r>
            <a:r>
              <a:rPr sz="1050" dirty="0">
                <a:latin typeface="Arial"/>
                <a:cs typeface="Arial"/>
              </a:rPr>
              <a:t>dei </a:t>
            </a:r>
            <a:r>
              <a:rPr sz="1050" spc="-5" dirty="0">
                <a:latin typeface="Arial"/>
                <a:cs typeface="Arial"/>
              </a:rPr>
              <a:t>nostri</a:t>
            </a:r>
            <a:r>
              <a:rPr sz="1050" spc="-15" dirty="0">
                <a:latin typeface="Arial"/>
                <a:cs typeface="Arial"/>
              </a:rPr>
              <a:t> </a:t>
            </a:r>
            <a:r>
              <a:rPr sz="1050" spc="-5" dirty="0">
                <a:latin typeface="Arial"/>
                <a:cs typeface="Arial"/>
              </a:rPr>
              <a:t>territori'.</a:t>
            </a:r>
            <a:endParaRPr sz="1050">
              <a:latin typeface="Arial"/>
              <a:cs typeface="Arial"/>
            </a:endParaRPr>
          </a:p>
          <a:p>
            <a:pPr>
              <a:lnSpc>
                <a:spcPct val="100000"/>
              </a:lnSpc>
              <a:spcBef>
                <a:spcPts val="20"/>
              </a:spcBef>
            </a:pPr>
            <a:endParaRPr sz="1400">
              <a:latin typeface="Times New Roman"/>
              <a:cs typeface="Times New Roman"/>
            </a:endParaRPr>
          </a:p>
          <a:p>
            <a:pPr marL="12700">
              <a:lnSpc>
                <a:spcPct val="100000"/>
              </a:lnSpc>
            </a:pPr>
            <a:r>
              <a:rPr sz="1050" spc="-5" dirty="0">
                <a:latin typeface="Arial"/>
                <a:cs typeface="Arial"/>
              </a:rPr>
              <a:t>Com-Zam</a:t>
            </a:r>
            <a:endParaRPr sz="1050">
              <a:latin typeface="Arial"/>
              <a:cs typeface="Arial"/>
            </a:endParaRPr>
          </a:p>
          <a:p>
            <a:pPr>
              <a:lnSpc>
                <a:spcPct val="100000"/>
              </a:lnSpc>
              <a:spcBef>
                <a:spcPts val="35"/>
              </a:spcBef>
            </a:pPr>
            <a:endParaRPr sz="1400">
              <a:latin typeface="Times New Roman"/>
              <a:cs typeface="Times New Roman"/>
            </a:endParaRPr>
          </a:p>
          <a:p>
            <a:pPr marL="12700">
              <a:lnSpc>
                <a:spcPct val="100000"/>
              </a:lnSpc>
            </a:pPr>
            <a:r>
              <a:rPr sz="1050" spc="-5" dirty="0">
                <a:latin typeface="Arial"/>
                <a:cs typeface="Arial"/>
              </a:rPr>
              <a:t>(RADIOCOR) 04-03-15 13:24:01 (0324) </a:t>
            </a:r>
            <a:r>
              <a:rPr sz="1050" dirty="0">
                <a:latin typeface="Arial"/>
                <a:cs typeface="Arial"/>
              </a:rPr>
              <a:t>5</a:t>
            </a:r>
            <a:r>
              <a:rPr sz="1050" spc="-15" dirty="0">
                <a:latin typeface="Arial"/>
                <a:cs typeface="Arial"/>
              </a:rPr>
              <a:t> </a:t>
            </a:r>
            <a:r>
              <a:rPr sz="1050" spc="-5" dirty="0">
                <a:latin typeface="Arial"/>
                <a:cs typeface="Arial"/>
              </a:rPr>
              <a:t>NNNN</a:t>
            </a:r>
            <a:endParaRPr sz="1050">
              <a:latin typeface="Arial"/>
              <a:cs typeface="Arial"/>
            </a:endParaRPr>
          </a:p>
        </p:txBody>
      </p:sp>
      <p:sp>
        <p:nvSpPr>
          <p:cNvPr id="6" name="object 6"/>
          <p:cNvSpPr/>
          <p:nvPr/>
        </p:nvSpPr>
        <p:spPr>
          <a:xfrm>
            <a:off x="1589532" y="2766059"/>
            <a:ext cx="4372356" cy="89458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Corriere.it</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9676" y="5104612"/>
            <a:ext cx="6136640" cy="4828540"/>
          </a:xfrm>
          <a:prstGeom prst="rect">
            <a:avLst/>
          </a:prstGeom>
        </p:spPr>
        <p:txBody>
          <a:bodyPr vert="horz" wrap="square" lIns="0" tIns="12065" rIns="0" bIns="0" rtlCol="0">
            <a:spAutoFit/>
          </a:bodyPr>
          <a:lstStyle/>
          <a:p>
            <a:pPr marL="15240" marR="5080" indent="-4445" algn="ctr">
              <a:lnSpc>
                <a:spcPct val="110300"/>
              </a:lnSpc>
              <a:spcBef>
                <a:spcPts val="95"/>
              </a:spcBef>
            </a:pPr>
            <a:r>
              <a:rPr sz="1100" dirty="0">
                <a:solidFill>
                  <a:srgbClr val="29ABEE"/>
                </a:solidFill>
                <a:latin typeface="Times New Roman"/>
                <a:cs typeface="Times New Roman"/>
              </a:rPr>
              <a:t>16:08 </a:t>
            </a:r>
            <a:r>
              <a:rPr sz="1100" spc="-5" dirty="0">
                <a:solidFill>
                  <a:srgbClr val="212121"/>
                </a:solidFill>
                <a:latin typeface="Times New Roman"/>
                <a:cs typeface="Times New Roman"/>
              </a:rPr>
              <a:t>ROMA (MF-DJ)--"L'alfabeto </a:t>
            </a:r>
            <a:r>
              <a:rPr sz="1100" dirty="0">
                <a:solidFill>
                  <a:srgbClr val="212121"/>
                </a:solidFill>
                <a:latin typeface="Times New Roman"/>
                <a:cs typeface="Times New Roman"/>
              </a:rPr>
              <a:t>del Mondo. </a:t>
            </a:r>
            <a:r>
              <a:rPr sz="1100" spc="-5" dirty="0">
                <a:solidFill>
                  <a:srgbClr val="212121"/>
                </a:solidFill>
                <a:latin typeface="Times New Roman"/>
                <a:cs typeface="Times New Roman"/>
              </a:rPr>
              <a:t>Leggiamo </a:t>
            </a:r>
            <a:r>
              <a:rPr sz="1100" dirty="0">
                <a:solidFill>
                  <a:srgbClr val="212121"/>
                </a:solidFill>
                <a:latin typeface="Times New Roman"/>
                <a:cs typeface="Times New Roman"/>
              </a:rPr>
              <a:t>i </a:t>
            </a:r>
            <a:r>
              <a:rPr sz="1100" spc="-5" dirty="0">
                <a:solidFill>
                  <a:srgbClr val="212121"/>
                </a:solidFill>
                <a:latin typeface="Times New Roman"/>
                <a:cs typeface="Times New Roman"/>
              </a:rPr>
              <a:t>segni </a:t>
            </a:r>
            <a:r>
              <a:rPr sz="1100" dirty="0">
                <a:solidFill>
                  <a:srgbClr val="212121"/>
                </a:solidFill>
                <a:latin typeface="Times New Roman"/>
                <a:cs typeface="Times New Roman"/>
              </a:rPr>
              <a:t>intorno a </a:t>
            </a:r>
            <a:r>
              <a:rPr sz="1100" spc="-5" dirty="0">
                <a:solidFill>
                  <a:srgbClr val="212121"/>
                </a:solidFill>
                <a:latin typeface="Times New Roman"/>
                <a:cs typeface="Times New Roman"/>
              </a:rPr>
              <a:t>noi </a:t>
            </a:r>
            <a:r>
              <a:rPr sz="1100" dirty="0">
                <a:solidFill>
                  <a:srgbClr val="212121"/>
                </a:solidFill>
                <a:latin typeface="Times New Roman"/>
                <a:cs typeface="Times New Roman"/>
              </a:rPr>
              <a:t>e </a:t>
            </a:r>
            <a:r>
              <a:rPr sz="1100" spc="-5" dirty="0">
                <a:solidFill>
                  <a:srgbClr val="212121"/>
                </a:solidFill>
                <a:latin typeface="Times New Roman"/>
                <a:cs typeface="Times New Roman"/>
              </a:rPr>
              <a:t>raccontiamo": </a:t>
            </a:r>
            <a:r>
              <a:rPr sz="1100" dirty="0">
                <a:solidFill>
                  <a:srgbClr val="212121"/>
                </a:solidFill>
                <a:latin typeface="Times New Roman"/>
                <a:cs typeface="Times New Roman"/>
              </a:rPr>
              <a:t>e' questo il  </a:t>
            </a:r>
            <a:r>
              <a:rPr sz="1100" spc="-5" dirty="0">
                <a:solidFill>
                  <a:srgbClr val="212121"/>
                </a:solidFill>
                <a:latin typeface="Times New Roman"/>
                <a:cs typeface="Times New Roman"/>
              </a:rPr>
              <a:t>tema della seconda edizione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Festival della cultura creativa, promosso </a:t>
            </a:r>
            <a:r>
              <a:rPr sz="1100" dirty="0">
                <a:solidFill>
                  <a:srgbClr val="212121"/>
                </a:solidFill>
                <a:latin typeface="Times New Roman"/>
                <a:cs typeface="Times New Roman"/>
              </a:rPr>
              <a:t>e </a:t>
            </a:r>
            <a:r>
              <a:rPr sz="1100" spc="-5" dirty="0">
                <a:solidFill>
                  <a:srgbClr val="212121"/>
                </a:solidFill>
                <a:latin typeface="Times New Roman"/>
                <a:cs typeface="Times New Roman"/>
              </a:rPr>
              <a:t>realizzato dalle banche, anche  grazie </a:t>
            </a:r>
            <a:r>
              <a:rPr sz="1100" dirty="0">
                <a:solidFill>
                  <a:srgbClr val="212121"/>
                </a:solidFill>
                <a:latin typeface="Times New Roman"/>
                <a:cs typeface="Times New Roman"/>
              </a:rPr>
              <a:t>al </a:t>
            </a:r>
            <a:r>
              <a:rPr sz="1100" spc="-5" dirty="0">
                <a:solidFill>
                  <a:srgbClr val="212121"/>
                </a:solidFill>
                <a:latin typeface="Times New Roman"/>
                <a:cs typeface="Times New Roman"/>
              </a:rPr>
              <a:t>coordinamento dell'Abi. </a:t>
            </a:r>
            <a:r>
              <a:rPr sz="1100" dirty="0">
                <a:solidFill>
                  <a:srgbClr val="212121"/>
                </a:solidFill>
                <a:latin typeface="Times New Roman"/>
                <a:cs typeface="Times New Roman"/>
              </a:rPr>
              <a:t>La manifestazione, </a:t>
            </a:r>
            <a:r>
              <a:rPr sz="1100" spc="-5" dirty="0">
                <a:solidFill>
                  <a:srgbClr val="212121"/>
                </a:solidFill>
                <a:latin typeface="Times New Roman"/>
                <a:cs typeface="Times New Roman"/>
              </a:rPr>
              <a:t>interamente dedicata alla cultura </a:t>
            </a:r>
            <a:r>
              <a:rPr sz="1100" dirty="0">
                <a:solidFill>
                  <a:srgbClr val="212121"/>
                </a:solidFill>
                <a:latin typeface="Times New Roman"/>
                <a:cs typeface="Times New Roman"/>
              </a:rPr>
              <a:t>e </a:t>
            </a:r>
            <a:r>
              <a:rPr sz="1100" spc="-5" dirty="0">
                <a:solidFill>
                  <a:srgbClr val="212121"/>
                </a:solidFill>
                <a:latin typeface="Times New Roman"/>
                <a:cs typeface="Times New Roman"/>
              </a:rPr>
              <a:t>alla creativita' </a:t>
            </a:r>
            <a:r>
              <a:rPr sz="1100" dirty="0">
                <a:solidFill>
                  <a:srgbClr val="212121"/>
                </a:solidFill>
                <a:latin typeface="Times New Roman"/>
                <a:cs typeface="Times New Roman"/>
              </a:rPr>
              <a:t>per  </a:t>
            </a:r>
            <a:r>
              <a:rPr sz="1100" spc="-5" dirty="0">
                <a:solidFill>
                  <a:srgbClr val="212121"/>
                </a:solidFill>
                <a:latin typeface="Times New Roman"/>
                <a:cs typeface="Times New Roman"/>
              </a:rPr>
              <a:t>ragazzi, </a:t>
            </a:r>
            <a:r>
              <a:rPr sz="1100" dirty="0">
                <a:solidFill>
                  <a:srgbClr val="212121"/>
                </a:solidFill>
                <a:latin typeface="Times New Roman"/>
                <a:cs typeface="Times New Roman"/>
              </a:rPr>
              <a:t>si </a:t>
            </a:r>
            <a:r>
              <a:rPr sz="1100" spc="-5" dirty="0">
                <a:solidFill>
                  <a:srgbClr val="212121"/>
                </a:solidFill>
                <a:latin typeface="Times New Roman"/>
                <a:cs typeface="Times New Roman"/>
              </a:rPr>
              <a:t>svolgera' </a:t>
            </a:r>
            <a:r>
              <a:rPr sz="1100" dirty="0">
                <a:solidFill>
                  <a:srgbClr val="212121"/>
                </a:solidFill>
                <a:latin typeface="Times New Roman"/>
                <a:cs typeface="Times New Roman"/>
              </a:rPr>
              <a:t>nella </a:t>
            </a:r>
            <a:r>
              <a:rPr sz="1100" spc="-5" dirty="0">
                <a:solidFill>
                  <a:srgbClr val="212121"/>
                </a:solidFill>
                <a:latin typeface="Times New Roman"/>
                <a:cs typeface="Times New Roman"/>
              </a:rPr>
              <a:t>settimana </a:t>
            </a:r>
            <a:r>
              <a:rPr sz="1100" dirty="0">
                <a:solidFill>
                  <a:srgbClr val="212121"/>
                </a:solidFill>
                <a:latin typeface="Times New Roman"/>
                <a:cs typeface="Times New Roman"/>
              </a:rPr>
              <a:t>dal </a:t>
            </a:r>
            <a:r>
              <a:rPr sz="1100" spc="-10" dirty="0">
                <a:solidFill>
                  <a:srgbClr val="212121"/>
                </a:solidFill>
                <a:latin typeface="Times New Roman"/>
                <a:cs typeface="Times New Roman"/>
              </a:rPr>
              <a:t>16 </a:t>
            </a:r>
            <a:r>
              <a:rPr sz="1100" dirty="0">
                <a:solidFill>
                  <a:srgbClr val="212121"/>
                </a:solidFill>
                <a:latin typeface="Times New Roman"/>
                <a:cs typeface="Times New Roman"/>
              </a:rPr>
              <a:t>al 22 </a:t>
            </a:r>
            <a:r>
              <a:rPr sz="1100" spc="-5" dirty="0">
                <a:solidFill>
                  <a:srgbClr val="212121"/>
                </a:solidFill>
                <a:latin typeface="Times New Roman"/>
                <a:cs typeface="Times New Roman"/>
              </a:rPr>
              <a:t>marzo </a:t>
            </a:r>
            <a:r>
              <a:rPr sz="1100" dirty="0">
                <a:solidFill>
                  <a:srgbClr val="212121"/>
                </a:solidFill>
                <a:latin typeface="Times New Roman"/>
                <a:cs typeface="Times New Roman"/>
              </a:rPr>
              <a:t>e, </a:t>
            </a:r>
            <a:r>
              <a:rPr sz="1100" spc="-5" dirty="0">
                <a:solidFill>
                  <a:srgbClr val="212121"/>
                </a:solidFill>
                <a:latin typeface="Times New Roman"/>
                <a:cs typeface="Times New Roman"/>
              </a:rPr>
              <a:t>come gia' </a:t>
            </a:r>
            <a:r>
              <a:rPr sz="1100" dirty="0">
                <a:solidFill>
                  <a:srgbClr val="212121"/>
                </a:solidFill>
                <a:latin typeface="Times New Roman"/>
                <a:cs typeface="Times New Roman"/>
              </a:rPr>
              <a:t>sperimentato </a:t>
            </a:r>
            <a:r>
              <a:rPr sz="1100" spc="-5" dirty="0">
                <a:solidFill>
                  <a:srgbClr val="212121"/>
                </a:solidFill>
                <a:latin typeface="Times New Roman"/>
                <a:cs typeface="Times New Roman"/>
              </a:rPr>
              <a:t>nella prima edizione, si  articolera' </a:t>
            </a:r>
            <a:r>
              <a:rPr sz="1100" dirty="0">
                <a:solidFill>
                  <a:srgbClr val="212121"/>
                </a:solidFill>
                <a:latin typeface="Times New Roman"/>
                <a:cs typeface="Times New Roman"/>
              </a:rPr>
              <a:t>attraverso </a:t>
            </a:r>
            <a:r>
              <a:rPr sz="1100" spc="-5" dirty="0">
                <a:solidFill>
                  <a:srgbClr val="212121"/>
                </a:solidFill>
                <a:latin typeface="Times New Roman"/>
                <a:cs typeface="Times New Roman"/>
              </a:rPr>
              <a:t>una ricca proposta di eventi, iniziative </a:t>
            </a:r>
            <a:r>
              <a:rPr sz="1100" dirty="0">
                <a:solidFill>
                  <a:srgbClr val="212121"/>
                </a:solidFill>
                <a:latin typeface="Times New Roman"/>
                <a:cs typeface="Times New Roman"/>
              </a:rPr>
              <a:t>e </a:t>
            </a:r>
            <a:r>
              <a:rPr sz="1100" spc="-5" dirty="0">
                <a:solidFill>
                  <a:srgbClr val="212121"/>
                </a:solidFill>
                <a:latin typeface="Times New Roman"/>
                <a:cs typeface="Times New Roman"/>
              </a:rPr>
              <a:t>laboratori diffusi </a:t>
            </a:r>
            <a:r>
              <a:rPr sz="1100" dirty="0">
                <a:solidFill>
                  <a:srgbClr val="212121"/>
                </a:solidFill>
                <a:latin typeface="Times New Roman"/>
                <a:cs typeface="Times New Roman"/>
              </a:rPr>
              <a:t>sull'intero </a:t>
            </a:r>
            <a:r>
              <a:rPr sz="1100" spc="-5" dirty="0">
                <a:solidFill>
                  <a:srgbClr val="212121"/>
                </a:solidFill>
                <a:latin typeface="Times New Roman"/>
                <a:cs typeface="Times New Roman"/>
              </a:rPr>
              <a:t>territorio</a:t>
            </a:r>
            <a:r>
              <a:rPr sz="1100" spc="180" dirty="0">
                <a:solidFill>
                  <a:srgbClr val="212121"/>
                </a:solidFill>
                <a:latin typeface="Times New Roman"/>
                <a:cs typeface="Times New Roman"/>
              </a:rPr>
              <a:t> </a:t>
            </a:r>
            <a:r>
              <a:rPr sz="1100" spc="-5" dirty="0">
                <a:solidFill>
                  <a:srgbClr val="212121"/>
                </a:solidFill>
                <a:latin typeface="Times New Roman"/>
                <a:cs typeface="Times New Roman"/>
              </a:rPr>
              <a:t>nazionale.</a:t>
            </a:r>
            <a:endParaRPr sz="1100">
              <a:latin typeface="Times New Roman"/>
              <a:cs typeface="Times New Roman"/>
            </a:endParaRPr>
          </a:p>
          <a:p>
            <a:pPr marL="50165" marR="43180" indent="-1270" algn="ctr">
              <a:lnSpc>
                <a:spcPct val="110000"/>
              </a:lnSpc>
            </a:pPr>
            <a:r>
              <a:rPr sz="1100" spc="-5" dirty="0">
                <a:solidFill>
                  <a:srgbClr val="212121"/>
                </a:solidFill>
                <a:latin typeface="Times New Roman"/>
                <a:cs typeface="Times New Roman"/>
              </a:rPr>
              <a:t>Coinvolgendo oltre </a:t>
            </a:r>
            <a:r>
              <a:rPr sz="1100" dirty="0">
                <a:solidFill>
                  <a:srgbClr val="212121"/>
                </a:solidFill>
                <a:latin typeface="Times New Roman"/>
                <a:cs typeface="Times New Roman"/>
              </a:rPr>
              <a:t>10.000 </a:t>
            </a:r>
            <a:r>
              <a:rPr sz="1100" spc="-5" dirty="0">
                <a:solidFill>
                  <a:srgbClr val="212121"/>
                </a:solidFill>
                <a:latin typeface="Times New Roman"/>
                <a:cs typeface="Times New Roman"/>
              </a:rPr>
              <a:t>giovanissimi </a:t>
            </a:r>
            <a:r>
              <a:rPr sz="1100" dirty="0">
                <a:solidFill>
                  <a:srgbClr val="212121"/>
                </a:solidFill>
                <a:latin typeface="Times New Roman"/>
                <a:cs typeface="Times New Roman"/>
              </a:rPr>
              <a:t>in </a:t>
            </a:r>
            <a:r>
              <a:rPr sz="1100" spc="-5" dirty="0">
                <a:solidFill>
                  <a:srgbClr val="212121"/>
                </a:solidFill>
                <a:latin typeface="Times New Roman"/>
                <a:cs typeface="Times New Roman"/>
              </a:rPr>
              <a:t>tutta Italia, </a:t>
            </a:r>
            <a:r>
              <a:rPr sz="1100" dirty="0">
                <a:solidFill>
                  <a:srgbClr val="212121"/>
                </a:solidFill>
                <a:latin typeface="Times New Roman"/>
                <a:cs typeface="Times New Roman"/>
              </a:rPr>
              <a:t>il </a:t>
            </a:r>
            <a:r>
              <a:rPr sz="1100" spc="-5" dirty="0">
                <a:solidFill>
                  <a:srgbClr val="212121"/>
                </a:solidFill>
                <a:latin typeface="Times New Roman"/>
                <a:cs typeface="Times New Roman"/>
              </a:rPr>
              <a:t>Festival </a:t>
            </a:r>
            <a:r>
              <a:rPr sz="1100" dirty="0">
                <a:solidFill>
                  <a:srgbClr val="212121"/>
                </a:solidFill>
                <a:latin typeface="Times New Roman"/>
                <a:cs typeface="Times New Roman"/>
              </a:rPr>
              <a:t>ha </a:t>
            </a:r>
            <a:r>
              <a:rPr sz="1100" spc="-5" dirty="0">
                <a:solidFill>
                  <a:srgbClr val="212121"/>
                </a:solidFill>
                <a:latin typeface="Times New Roman"/>
                <a:cs typeface="Times New Roman"/>
              </a:rPr>
              <a:t>l'obiettivo </a:t>
            </a:r>
            <a:r>
              <a:rPr sz="1100" dirty="0">
                <a:solidFill>
                  <a:srgbClr val="212121"/>
                </a:solidFill>
                <a:latin typeface="Times New Roman"/>
                <a:cs typeface="Times New Roman"/>
              </a:rPr>
              <a:t>di </a:t>
            </a:r>
            <a:r>
              <a:rPr sz="1100" spc="-5" dirty="0">
                <a:solidFill>
                  <a:srgbClr val="212121"/>
                </a:solidFill>
                <a:latin typeface="Times New Roman"/>
                <a:cs typeface="Times New Roman"/>
              </a:rPr>
              <a:t>avvicinare bambini </a:t>
            </a:r>
            <a:r>
              <a:rPr sz="1100" dirty="0">
                <a:solidFill>
                  <a:srgbClr val="212121"/>
                </a:solidFill>
                <a:latin typeface="Times New Roman"/>
                <a:cs typeface="Times New Roman"/>
              </a:rPr>
              <a:t>e  </a:t>
            </a:r>
            <a:r>
              <a:rPr sz="1100" spc="-5" dirty="0">
                <a:solidFill>
                  <a:srgbClr val="212121"/>
                </a:solidFill>
                <a:latin typeface="Times New Roman"/>
                <a:cs typeface="Times New Roman"/>
              </a:rPr>
              <a:t>ragazzi </a:t>
            </a:r>
            <a:r>
              <a:rPr sz="1100" dirty="0">
                <a:solidFill>
                  <a:srgbClr val="212121"/>
                </a:solidFill>
                <a:latin typeface="Times New Roman"/>
                <a:cs typeface="Times New Roman"/>
              </a:rPr>
              <a:t>dai 6 </a:t>
            </a:r>
            <a:r>
              <a:rPr sz="1100" spc="-5" dirty="0">
                <a:solidFill>
                  <a:srgbClr val="212121"/>
                </a:solidFill>
                <a:latin typeface="Times New Roman"/>
                <a:cs typeface="Times New Roman"/>
              </a:rPr>
              <a:t>ai </a:t>
            </a:r>
            <a:r>
              <a:rPr sz="1100" dirty="0">
                <a:solidFill>
                  <a:srgbClr val="212121"/>
                </a:solidFill>
                <a:latin typeface="Times New Roman"/>
                <a:cs typeface="Times New Roman"/>
              </a:rPr>
              <a:t>13 </a:t>
            </a:r>
            <a:r>
              <a:rPr sz="1100" spc="-5" dirty="0">
                <a:solidFill>
                  <a:srgbClr val="212121"/>
                </a:solidFill>
                <a:latin typeface="Times New Roman"/>
                <a:cs typeface="Times New Roman"/>
              </a:rPr>
              <a:t>anni alla cultura </a:t>
            </a:r>
            <a:r>
              <a:rPr sz="1100" dirty="0">
                <a:solidFill>
                  <a:srgbClr val="212121"/>
                </a:solidFill>
                <a:latin typeface="Times New Roman"/>
                <a:cs typeface="Times New Roman"/>
              </a:rPr>
              <a:t>e, in </a:t>
            </a:r>
            <a:r>
              <a:rPr sz="1100" spc="-5" dirty="0">
                <a:solidFill>
                  <a:srgbClr val="212121"/>
                </a:solidFill>
                <a:latin typeface="Times New Roman"/>
                <a:cs typeface="Times New Roman"/>
              </a:rPr>
              <a:t>particolare, agli aspetti piu' "generativi" della creativita'. </a:t>
            </a:r>
            <a:r>
              <a:rPr sz="1100" dirty="0">
                <a:solidFill>
                  <a:srgbClr val="212121"/>
                </a:solidFill>
                <a:latin typeface="Times New Roman"/>
                <a:cs typeface="Times New Roman"/>
              </a:rPr>
              <a:t>Attraverso  </a:t>
            </a:r>
            <a:r>
              <a:rPr sz="1100" spc="-5" dirty="0">
                <a:solidFill>
                  <a:srgbClr val="212121"/>
                </a:solidFill>
                <a:latin typeface="Times New Roman"/>
                <a:cs typeface="Times New Roman"/>
              </a:rPr>
              <a:t>l'arte, l'archeologia, </a:t>
            </a:r>
            <a:r>
              <a:rPr sz="1100" dirty="0">
                <a:solidFill>
                  <a:srgbClr val="212121"/>
                </a:solidFill>
                <a:latin typeface="Times New Roman"/>
                <a:cs typeface="Times New Roman"/>
              </a:rPr>
              <a:t>la </a:t>
            </a:r>
            <a:r>
              <a:rPr sz="1100" spc="-5" dirty="0">
                <a:solidFill>
                  <a:srgbClr val="212121"/>
                </a:solidFill>
                <a:latin typeface="Times New Roman"/>
                <a:cs typeface="Times New Roman"/>
              </a:rPr>
              <a:t>musica, il </a:t>
            </a:r>
            <a:r>
              <a:rPr sz="1100" dirty="0">
                <a:solidFill>
                  <a:srgbClr val="212121"/>
                </a:solidFill>
                <a:latin typeface="Times New Roman"/>
                <a:cs typeface="Times New Roman"/>
              </a:rPr>
              <a:t>canto, la </a:t>
            </a:r>
            <a:r>
              <a:rPr sz="1100" spc="-5" dirty="0">
                <a:solidFill>
                  <a:srgbClr val="212121"/>
                </a:solidFill>
                <a:latin typeface="Times New Roman"/>
                <a:cs typeface="Times New Roman"/>
              </a:rPr>
              <a:t>lettura, il teatro, la fotografia, </a:t>
            </a:r>
            <a:r>
              <a:rPr sz="1100" dirty="0">
                <a:solidFill>
                  <a:srgbClr val="212121"/>
                </a:solidFill>
                <a:latin typeface="Times New Roman"/>
                <a:cs typeface="Times New Roman"/>
              </a:rPr>
              <a:t>la </a:t>
            </a:r>
            <a:r>
              <a:rPr sz="1100" spc="-5" dirty="0">
                <a:solidFill>
                  <a:srgbClr val="212121"/>
                </a:solidFill>
                <a:latin typeface="Times New Roman"/>
                <a:cs typeface="Times New Roman"/>
              </a:rPr>
              <a:t>robotica, </a:t>
            </a:r>
            <a:r>
              <a:rPr sz="1100" dirty="0">
                <a:solidFill>
                  <a:srgbClr val="212121"/>
                </a:solidFill>
                <a:latin typeface="Times New Roman"/>
                <a:cs typeface="Times New Roman"/>
              </a:rPr>
              <a:t>le </a:t>
            </a:r>
            <a:r>
              <a:rPr sz="1100" spc="-5" dirty="0">
                <a:solidFill>
                  <a:srgbClr val="212121"/>
                </a:solidFill>
                <a:latin typeface="Times New Roman"/>
                <a:cs typeface="Times New Roman"/>
              </a:rPr>
              <a:t>tecnologie digitali</a:t>
            </a:r>
            <a:r>
              <a:rPr sz="1100" spc="165" dirty="0">
                <a:solidFill>
                  <a:srgbClr val="212121"/>
                </a:solidFill>
                <a:latin typeface="Times New Roman"/>
                <a:cs typeface="Times New Roman"/>
              </a:rPr>
              <a:t> </a:t>
            </a:r>
            <a:r>
              <a:rPr sz="1100" dirty="0">
                <a:solidFill>
                  <a:srgbClr val="212121"/>
                </a:solidFill>
                <a:latin typeface="Times New Roman"/>
                <a:cs typeface="Times New Roman"/>
              </a:rPr>
              <a:t>e</a:t>
            </a:r>
            <a:endParaRPr sz="1100">
              <a:latin typeface="Times New Roman"/>
              <a:cs typeface="Times New Roman"/>
            </a:endParaRPr>
          </a:p>
          <a:p>
            <a:pPr marL="12065" marR="6985" indent="-635" algn="ctr">
              <a:lnSpc>
                <a:spcPct val="110200"/>
              </a:lnSpc>
              <a:spcBef>
                <a:spcPts val="10"/>
              </a:spcBef>
            </a:pPr>
            <a:r>
              <a:rPr sz="1100" dirty="0">
                <a:solidFill>
                  <a:srgbClr val="212121"/>
                </a:solidFill>
                <a:latin typeface="Times New Roman"/>
                <a:cs typeface="Times New Roman"/>
              </a:rPr>
              <a:t>altri </a:t>
            </a:r>
            <a:r>
              <a:rPr sz="1100" spc="-5" dirty="0">
                <a:solidFill>
                  <a:srgbClr val="212121"/>
                </a:solidFill>
                <a:latin typeface="Times New Roman"/>
                <a:cs typeface="Times New Roman"/>
              </a:rPr>
              <a:t>percorsi figurativi </a:t>
            </a:r>
            <a:r>
              <a:rPr sz="1100" dirty="0">
                <a:solidFill>
                  <a:srgbClr val="212121"/>
                </a:solidFill>
                <a:latin typeface="Times New Roman"/>
                <a:cs typeface="Times New Roman"/>
              </a:rPr>
              <a:t>e </a:t>
            </a:r>
            <a:r>
              <a:rPr sz="1100" spc="-5" dirty="0">
                <a:solidFill>
                  <a:srgbClr val="212121"/>
                </a:solidFill>
                <a:latin typeface="Times New Roman"/>
                <a:cs typeface="Times New Roman"/>
              </a:rPr>
              <a:t>linguistici, </a:t>
            </a:r>
            <a:r>
              <a:rPr sz="1100" dirty="0">
                <a:solidFill>
                  <a:srgbClr val="212121"/>
                </a:solidFill>
                <a:latin typeface="Times New Roman"/>
                <a:cs typeface="Times New Roman"/>
              </a:rPr>
              <a:t>i </a:t>
            </a:r>
            <a:r>
              <a:rPr sz="1100" spc="-5" dirty="0">
                <a:solidFill>
                  <a:srgbClr val="212121"/>
                </a:solidFill>
                <a:latin typeface="Times New Roman"/>
                <a:cs typeface="Times New Roman"/>
              </a:rPr>
              <a:t>giovani protagonisti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Festival </a:t>
            </a:r>
            <a:r>
              <a:rPr sz="1100" dirty="0">
                <a:solidFill>
                  <a:srgbClr val="212121"/>
                </a:solidFill>
                <a:latin typeface="Times New Roman"/>
                <a:cs typeface="Times New Roman"/>
              </a:rPr>
              <a:t>potranno cosi' </a:t>
            </a:r>
            <a:r>
              <a:rPr sz="1100" spc="-5" dirty="0">
                <a:solidFill>
                  <a:srgbClr val="212121"/>
                </a:solidFill>
                <a:latin typeface="Times New Roman"/>
                <a:cs typeface="Times New Roman"/>
              </a:rPr>
              <a:t>sperimentare </a:t>
            </a:r>
            <a:r>
              <a:rPr sz="1100" dirty="0">
                <a:solidFill>
                  <a:srgbClr val="212121"/>
                </a:solidFill>
                <a:latin typeface="Times New Roman"/>
                <a:cs typeface="Times New Roman"/>
              </a:rPr>
              <a:t>le  </a:t>
            </a:r>
            <a:r>
              <a:rPr sz="1100" spc="-5" dirty="0">
                <a:solidFill>
                  <a:srgbClr val="212121"/>
                </a:solidFill>
                <a:latin typeface="Times New Roman"/>
                <a:cs typeface="Times New Roman"/>
              </a:rPr>
              <a:t>potenzialita' </a:t>
            </a:r>
            <a:r>
              <a:rPr sz="1100" dirty="0">
                <a:solidFill>
                  <a:srgbClr val="212121"/>
                </a:solidFill>
                <a:latin typeface="Times New Roman"/>
                <a:cs typeface="Times New Roman"/>
              </a:rPr>
              <a:t>della </a:t>
            </a:r>
            <a:r>
              <a:rPr sz="1100" spc="-5" dirty="0">
                <a:solidFill>
                  <a:srgbClr val="212121"/>
                </a:solidFill>
                <a:latin typeface="Times New Roman"/>
                <a:cs typeface="Times New Roman"/>
              </a:rPr>
              <a:t>loro </a:t>
            </a:r>
            <a:r>
              <a:rPr sz="1100" dirty="0">
                <a:solidFill>
                  <a:srgbClr val="212121"/>
                </a:solidFill>
                <a:latin typeface="Times New Roman"/>
                <a:cs typeface="Times New Roman"/>
              </a:rPr>
              <a:t>fantasia e </a:t>
            </a:r>
            <a:r>
              <a:rPr sz="1100" spc="-5" dirty="0">
                <a:solidFill>
                  <a:srgbClr val="212121"/>
                </a:solidFill>
                <a:latin typeface="Times New Roman"/>
                <a:cs typeface="Times New Roman"/>
              </a:rPr>
              <a:t>costruire infiniti racconti. </a:t>
            </a:r>
            <a:r>
              <a:rPr sz="1100" spc="-10" dirty="0">
                <a:solidFill>
                  <a:srgbClr val="212121"/>
                </a:solidFill>
                <a:latin typeface="Times New Roman"/>
                <a:cs typeface="Times New Roman"/>
              </a:rPr>
              <a:t>"Il </a:t>
            </a:r>
            <a:r>
              <a:rPr sz="1100" spc="-5" dirty="0">
                <a:solidFill>
                  <a:srgbClr val="212121"/>
                </a:solidFill>
                <a:latin typeface="Times New Roman"/>
                <a:cs typeface="Times New Roman"/>
              </a:rPr>
              <a:t>rafforzato impegno delle </a:t>
            </a:r>
            <a:r>
              <a:rPr sz="1100" dirty="0">
                <a:solidFill>
                  <a:srgbClr val="212121"/>
                </a:solidFill>
                <a:latin typeface="Times New Roman"/>
                <a:cs typeface="Times New Roman"/>
              </a:rPr>
              <a:t>banche a </a:t>
            </a:r>
            <a:r>
              <a:rPr sz="1100" spc="-5" dirty="0">
                <a:solidFill>
                  <a:srgbClr val="212121"/>
                </a:solidFill>
                <a:latin typeface="Times New Roman"/>
                <a:cs typeface="Times New Roman"/>
              </a:rPr>
              <a:t>investire nei  giovani </a:t>
            </a:r>
            <a:r>
              <a:rPr sz="1100" dirty="0">
                <a:solidFill>
                  <a:srgbClr val="212121"/>
                </a:solidFill>
                <a:latin typeface="Times New Roman"/>
                <a:cs typeface="Times New Roman"/>
              </a:rPr>
              <a:t>e </a:t>
            </a:r>
            <a:r>
              <a:rPr sz="1100" spc="-5" dirty="0">
                <a:solidFill>
                  <a:srgbClr val="212121"/>
                </a:solidFill>
                <a:latin typeface="Times New Roman"/>
                <a:cs typeface="Times New Roman"/>
              </a:rPr>
              <a:t>nella cultura </a:t>
            </a:r>
            <a:r>
              <a:rPr sz="1100" dirty="0">
                <a:solidFill>
                  <a:srgbClr val="212121"/>
                </a:solidFill>
                <a:latin typeface="Times New Roman"/>
                <a:cs typeface="Times New Roman"/>
              </a:rPr>
              <a:t>- ha dichiarato </a:t>
            </a:r>
            <a:r>
              <a:rPr sz="1100" spc="-5" dirty="0">
                <a:solidFill>
                  <a:srgbClr val="212121"/>
                </a:solidFill>
                <a:latin typeface="Times New Roman"/>
                <a:cs typeface="Times New Roman"/>
              </a:rPr>
              <a:t>il presidente dell'Abi, Antonio Patuelli </a:t>
            </a:r>
            <a:r>
              <a:rPr sz="1100" dirty="0">
                <a:solidFill>
                  <a:srgbClr val="212121"/>
                </a:solidFill>
                <a:latin typeface="Times New Roman"/>
                <a:cs typeface="Times New Roman"/>
              </a:rPr>
              <a:t>- </a:t>
            </a:r>
            <a:r>
              <a:rPr sz="1100" spc="-5" dirty="0">
                <a:solidFill>
                  <a:srgbClr val="212121"/>
                </a:solidFill>
                <a:latin typeface="Times New Roman"/>
                <a:cs typeface="Times New Roman"/>
              </a:rPr>
              <a:t>rappresenta un'occasione  importante data </a:t>
            </a:r>
            <a:r>
              <a:rPr sz="1100" dirty="0">
                <a:solidFill>
                  <a:srgbClr val="212121"/>
                </a:solidFill>
                <a:latin typeface="Times New Roman"/>
                <a:cs typeface="Times New Roman"/>
              </a:rPr>
              <a:t>ai </a:t>
            </a:r>
            <a:r>
              <a:rPr sz="1100" spc="-5" dirty="0">
                <a:solidFill>
                  <a:srgbClr val="212121"/>
                </a:solidFill>
                <a:latin typeface="Times New Roman"/>
                <a:cs typeface="Times New Roman"/>
              </a:rPr>
              <a:t>ragazzi </a:t>
            </a:r>
            <a:r>
              <a:rPr sz="1100" dirty="0">
                <a:solidFill>
                  <a:srgbClr val="212121"/>
                </a:solidFill>
                <a:latin typeface="Times New Roman"/>
                <a:cs typeface="Times New Roman"/>
              </a:rPr>
              <a:t>per </a:t>
            </a:r>
            <a:r>
              <a:rPr sz="1100" spc="-5" dirty="0">
                <a:solidFill>
                  <a:srgbClr val="212121"/>
                </a:solidFill>
                <a:latin typeface="Times New Roman"/>
                <a:cs typeface="Times New Roman"/>
              </a:rPr>
              <a:t>misurarsi </a:t>
            </a:r>
            <a:r>
              <a:rPr sz="1100" dirty="0">
                <a:solidFill>
                  <a:srgbClr val="212121"/>
                </a:solidFill>
                <a:latin typeface="Times New Roman"/>
                <a:cs typeface="Times New Roman"/>
              </a:rPr>
              <a:t>con se </a:t>
            </a:r>
            <a:r>
              <a:rPr sz="1100" spc="-5" dirty="0">
                <a:solidFill>
                  <a:srgbClr val="212121"/>
                </a:solidFill>
                <a:latin typeface="Times New Roman"/>
                <a:cs typeface="Times New Roman"/>
              </a:rPr>
              <a:t>stessi </a:t>
            </a:r>
            <a:r>
              <a:rPr sz="1100" dirty="0">
                <a:solidFill>
                  <a:srgbClr val="212121"/>
                </a:solidFill>
                <a:latin typeface="Times New Roman"/>
                <a:cs typeface="Times New Roman"/>
              </a:rPr>
              <a:t>e </a:t>
            </a:r>
            <a:r>
              <a:rPr sz="1100" spc="-5" dirty="0">
                <a:solidFill>
                  <a:srgbClr val="212121"/>
                </a:solidFill>
                <a:latin typeface="Times New Roman"/>
                <a:cs typeface="Times New Roman"/>
              </a:rPr>
              <a:t>le molteplici possibilita' </a:t>
            </a:r>
            <a:r>
              <a:rPr sz="1100" dirty="0">
                <a:solidFill>
                  <a:srgbClr val="212121"/>
                </a:solidFill>
                <a:latin typeface="Times New Roman"/>
                <a:cs typeface="Times New Roman"/>
              </a:rPr>
              <a:t>di partecipazione. Cio' che ci  spinge a </a:t>
            </a:r>
            <a:r>
              <a:rPr sz="1100" spc="-5" dirty="0">
                <a:solidFill>
                  <a:srgbClr val="212121"/>
                </a:solidFill>
                <a:latin typeface="Times New Roman"/>
                <a:cs typeface="Times New Roman"/>
              </a:rPr>
              <a:t>lavorare in sinergia </a:t>
            </a:r>
            <a:r>
              <a:rPr sz="1100" dirty="0">
                <a:solidFill>
                  <a:srgbClr val="212121"/>
                </a:solidFill>
                <a:latin typeface="Times New Roman"/>
                <a:cs typeface="Times New Roman"/>
              </a:rPr>
              <a:t>con </a:t>
            </a:r>
            <a:r>
              <a:rPr sz="1100" spc="-5" dirty="0">
                <a:solidFill>
                  <a:srgbClr val="212121"/>
                </a:solidFill>
                <a:latin typeface="Times New Roman"/>
                <a:cs typeface="Times New Roman"/>
              </a:rPr>
              <a:t>scuole, musei, associazioni culturali </a:t>
            </a:r>
            <a:r>
              <a:rPr sz="1100" dirty="0">
                <a:solidFill>
                  <a:srgbClr val="212121"/>
                </a:solidFill>
                <a:latin typeface="Times New Roman"/>
                <a:cs typeface="Times New Roman"/>
              </a:rPr>
              <a:t>e </a:t>
            </a:r>
            <a:r>
              <a:rPr sz="1100" spc="-5" dirty="0">
                <a:solidFill>
                  <a:srgbClr val="212121"/>
                </a:solidFill>
                <a:latin typeface="Times New Roman"/>
                <a:cs typeface="Times New Roman"/>
              </a:rPr>
              <a:t>biblioteche </a:t>
            </a:r>
            <a:r>
              <a:rPr sz="1100" dirty="0">
                <a:solidFill>
                  <a:srgbClr val="212121"/>
                </a:solidFill>
                <a:latin typeface="Times New Roman"/>
                <a:cs typeface="Times New Roman"/>
              </a:rPr>
              <a:t>e' la </a:t>
            </a:r>
            <a:r>
              <a:rPr sz="1100" spc="-5" dirty="0">
                <a:solidFill>
                  <a:srgbClr val="212121"/>
                </a:solidFill>
                <a:latin typeface="Times New Roman"/>
                <a:cs typeface="Times New Roman"/>
              </a:rPr>
              <a:t>comune certezza </a:t>
            </a:r>
            <a:r>
              <a:rPr sz="1100" dirty="0">
                <a:solidFill>
                  <a:srgbClr val="212121"/>
                </a:solidFill>
                <a:latin typeface="Times New Roman"/>
                <a:cs typeface="Times New Roman"/>
              </a:rPr>
              <a:t>che  solo </a:t>
            </a:r>
            <a:r>
              <a:rPr sz="1100" spc="-5" dirty="0">
                <a:solidFill>
                  <a:srgbClr val="212121"/>
                </a:solidFill>
                <a:latin typeface="Times New Roman"/>
                <a:cs typeface="Times New Roman"/>
              </a:rPr>
              <a:t>mettendosi </a:t>
            </a:r>
            <a:r>
              <a:rPr sz="1100" dirty="0">
                <a:solidFill>
                  <a:srgbClr val="212121"/>
                </a:solidFill>
                <a:latin typeface="Times New Roman"/>
                <a:cs typeface="Times New Roman"/>
              </a:rPr>
              <a:t>in </a:t>
            </a:r>
            <a:r>
              <a:rPr sz="1100" spc="-5" dirty="0">
                <a:solidFill>
                  <a:srgbClr val="212121"/>
                </a:solidFill>
                <a:latin typeface="Times New Roman"/>
                <a:cs typeface="Times New Roman"/>
              </a:rPr>
              <a:t>gioco </a:t>
            </a:r>
            <a:r>
              <a:rPr sz="1100" dirty="0">
                <a:solidFill>
                  <a:srgbClr val="212121"/>
                </a:solidFill>
                <a:latin typeface="Times New Roman"/>
                <a:cs typeface="Times New Roman"/>
              </a:rPr>
              <a:t>e </a:t>
            </a:r>
            <a:r>
              <a:rPr sz="1100" spc="-5" dirty="0">
                <a:solidFill>
                  <a:srgbClr val="212121"/>
                </a:solidFill>
                <a:latin typeface="Times New Roman"/>
                <a:cs typeface="Times New Roman"/>
              </a:rPr>
              <a:t>'allenandosi' </a:t>
            </a:r>
            <a:r>
              <a:rPr sz="1100" dirty="0">
                <a:solidFill>
                  <a:srgbClr val="212121"/>
                </a:solidFill>
                <a:latin typeface="Times New Roman"/>
                <a:cs typeface="Times New Roman"/>
              </a:rPr>
              <a:t>a diventare </a:t>
            </a:r>
            <a:r>
              <a:rPr sz="1100" spc="-5" dirty="0">
                <a:solidFill>
                  <a:srgbClr val="212121"/>
                </a:solidFill>
                <a:latin typeface="Times New Roman"/>
                <a:cs typeface="Times New Roman"/>
              </a:rPr>
              <a:t>cittadini attivi, capaci </a:t>
            </a:r>
            <a:r>
              <a:rPr sz="1100" dirty="0">
                <a:solidFill>
                  <a:srgbClr val="212121"/>
                </a:solidFill>
                <a:latin typeface="Times New Roman"/>
                <a:cs typeface="Times New Roman"/>
              </a:rPr>
              <a:t>di </a:t>
            </a:r>
            <a:r>
              <a:rPr sz="1100" spc="-5" dirty="0">
                <a:solidFill>
                  <a:srgbClr val="212121"/>
                </a:solidFill>
                <a:latin typeface="Times New Roman"/>
                <a:cs typeface="Times New Roman"/>
              </a:rPr>
              <a:t>progettualita' </a:t>
            </a:r>
            <a:r>
              <a:rPr sz="1100" dirty="0">
                <a:solidFill>
                  <a:srgbClr val="212121"/>
                </a:solidFill>
                <a:latin typeface="Times New Roman"/>
                <a:cs typeface="Times New Roman"/>
              </a:rPr>
              <a:t>e di </a:t>
            </a:r>
            <a:r>
              <a:rPr sz="1100" spc="-5" dirty="0">
                <a:solidFill>
                  <a:srgbClr val="212121"/>
                </a:solidFill>
                <a:latin typeface="Times New Roman"/>
                <a:cs typeface="Times New Roman"/>
              </a:rPr>
              <a:t>relazioni,  avviene </a:t>
            </a:r>
            <a:r>
              <a:rPr sz="1100" dirty="0">
                <a:solidFill>
                  <a:srgbClr val="212121"/>
                </a:solidFill>
                <a:latin typeface="Times New Roman"/>
                <a:cs typeface="Times New Roman"/>
              </a:rPr>
              <a:t>la </a:t>
            </a:r>
            <a:r>
              <a:rPr sz="1100" spc="-5" dirty="0">
                <a:solidFill>
                  <a:srgbClr val="212121"/>
                </a:solidFill>
                <a:latin typeface="Times New Roman"/>
                <a:cs typeface="Times New Roman"/>
              </a:rPr>
              <a:t>formazione globale della persona, </a:t>
            </a:r>
            <a:r>
              <a:rPr sz="1100" dirty="0">
                <a:solidFill>
                  <a:srgbClr val="212121"/>
                </a:solidFill>
                <a:latin typeface="Times New Roman"/>
                <a:cs typeface="Times New Roman"/>
              </a:rPr>
              <a:t>in </a:t>
            </a:r>
            <a:r>
              <a:rPr sz="1100" spc="-5" dirty="0">
                <a:solidFill>
                  <a:srgbClr val="212121"/>
                </a:solidFill>
                <a:latin typeface="Times New Roman"/>
                <a:cs typeface="Times New Roman"/>
              </a:rPr>
              <a:t>grado quindi </a:t>
            </a:r>
            <a:r>
              <a:rPr sz="1100" dirty="0">
                <a:solidFill>
                  <a:srgbClr val="212121"/>
                </a:solidFill>
                <a:latin typeface="Times New Roman"/>
                <a:cs typeface="Times New Roman"/>
              </a:rPr>
              <a:t>di </a:t>
            </a:r>
            <a:r>
              <a:rPr sz="1100" spc="-5" dirty="0">
                <a:solidFill>
                  <a:srgbClr val="212121"/>
                </a:solidFill>
                <a:latin typeface="Times New Roman"/>
                <a:cs typeface="Times New Roman"/>
              </a:rPr>
              <a:t>costruire il proprio </a:t>
            </a:r>
            <a:r>
              <a:rPr sz="1100" dirty="0">
                <a:solidFill>
                  <a:srgbClr val="212121"/>
                </a:solidFill>
                <a:latin typeface="Times New Roman"/>
                <a:cs typeface="Times New Roman"/>
              </a:rPr>
              <a:t>futuro e </a:t>
            </a:r>
            <a:r>
              <a:rPr sz="1100" spc="-5" dirty="0">
                <a:solidFill>
                  <a:srgbClr val="212121"/>
                </a:solidFill>
                <a:latin typeface="Times New Roman"/>
                <a:cs typeface="Times New Roman"/>
              </a:rPr>
              <a:t>quello del</a:t>
            </a:r>
            <a:r>
              <a:rPr sz="1100" spc="175" dirty="0">
                <a:solidFill>
                  <a:srgbClr val="212121"/>
                </a:solidFill>
                <a:latin typeface="Times New Roman"/>
                <a:cs typeface="Times New Roman"/>
              </a:rPr>
              <a:t> </a:t>
            </a:r>
            <a:r>
              <a:rPr sz="1100" dirty="0">
                <a:solidFill>
                  <a:srgbClr val="212121"/>
                </a:solidFill>
                <a:latin typeface="Times New Roman"/>
                <a:cs typeface="Times New Roman"/>
              </a:rPr>
              <a:t>Paese.</a:t>
            </a:r>
            <a:endParaRPr sz="1100">
              <a:latin typeface="Times New Roman"/>
              <a:cs typeface="Times New Roman"/>
            </a:endParaRPr>
          </a:p>
          <a:p>
            <a:pPr marL="44450" marR="33655" indent="-4445" algn="ctr">
              <a:lnSpc>
                <a:spcPct val="110000"/>
              </a:lnSpc>
            </a:pPr>
            <a:r>
              <a:rPr sz="1100" dirty="0">
                <a:solidFill>
                  <a:srgbClr val="212121"/>
                </a:solidFill>
                <a:latin typeface="Times New Roman"/>
                <a:cs typeface="Times New Roman"/>
              </a:rPr>
              <a:t>Lo </a:t>
            </a:r>
            <a:r>
              <a:rPr sz="1100" spc="-5" dirty="0">
                <a:solidFill>
                  <a:srgbClr val="212121"/>
                </a:solidFill>
                <a:latin typeface="Times New Roman"/>
                <a:cs typeface="Times New Roman"/>
              </a:rPr>
              <a:t>sviluppo delle proprie competenze </a:t>
            </a:r>
            <a:r>
              <a:rPr sz="1100" dirty="0">
                <a:solidFill>
                  <a:srgbClr val="212121"/>
                </a:solidFill>
                <a:latin typeface="Times New Roman"/>
                <a:cs typeface="Times New Roman"/>
              </a:rPr>
              <a:t>e' infatti </a:t>
            </a:r>
            <a:r>
              <a:rPr sz="1100" spc="-5" dirty="0">
                <a:solidFill>
                  <a:srgbClr val="212121"/>
                </a:solidFill>
                <a:latin typeface="Times New Roman"/>
                <a:cs typeface="Times New Roman"/>
              </a:rPr>
              <a:t>alla base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progresso economico, della convivenza civile </a:t>
            </a:r>
            <a:r>
              <a:rPr sz="1100" dirty="0">
                <a:solidFill>
                  <a:srgbClr val="212121"/>
                </a:solidFill>
                <a:latin typeface="Times New Roman"/>
                <a:cs typeface="Times New Roman"/>
              </a:rPr>
              <a:t>e  </a:t>
            </a:r>
            <a:r>
              <a:rPr sz="1100" spc="-5" dirty="0">
                <a:solidFill>
                  <a:srgbClr val="212121"/>
                </a:solidFill>
                <a:latin typeface="Times New Roman"/>
                <a:cs typeface="Times New Roman"/>
              </a:rPr>
              <a:t>della partecipazione alla </a:t>
            </a:r>
            <a:r>
              <a:rPr sz="1100" spc="-10" dirty="0">
                <a:solidFill>
                  <a:srgbClr val="212121"/>
                </a:solidFill>
                <a:latin typeface="Times New Roman"/>
                <a:cs typeface="Times New Roman"/>
              </a:rPr>
              <a:t>vita </a:t>
            </a:r>
            <a:r>
              <a:rPr sz="1100" spc="-5" dirty="0">
                <a:solidFill>
                  <a:srgbClr val="212121"/>
                </a:solidFill>
                <a:latin typeface="Times New Roman"/>
                <a:cs typeface="Times New Roman"/>
              </a:rPr>
              <a:t>democratica. </a:t>
            </a:r>
            <a:r>
              <a:rPr sz="1100" spc="-10" dirty="0">
                <a:solidFill>
                  <a:srgbClr val="212121"/>
                </a:solidFill>
                <a:latin typeface="Times New Roman"/>
                <a:cs typeface="Times New Roman"/>
              </a:rPr>
              <a:t>In </a:t>
            </a:r>
            <a:r>
              <a:rPr sz="1100" dirty="0">
                <a:solidFill>
                  <a:srgbClr val="212121"/>
                </a:solidFill>
                <a:latin typeface="Times New Roman"/>
                <a:cs typeface="Times New Roman"/>
              </a:rPr>
              <a:t>questo </a:t>
            </a:r>
            <a:r>
              <a:rPr sz="1100" spc="-5" dirty="0">
                <a:solidFill>
                  <a:srgbClr val="212121"/>
                </a:solidFill>
                <a:latin typeface="Times New Roman"/>
                <a:cs typeface="Times New Roman"/>
              </a:rPr>
              <a:t>senso </a:t>
            </a:r>
            <a:r>
              <a:rPr sz="1100" dirty="0">
                <a:solidFill>
                  <a:srgbClr val="212121"/>
                </a:solidFill>
                <a:latin typeface="Times New Roman"/>
                <a:cs typeface="Times New Roman"/>
              </a:rPr>
              <a:t>- ha concluso </a:t>
            </a:r>
            <a:r>
              <a:rPr sz="1100" spc="-5" dirty="0">
                <a:solidFill>
                  <a:srgbClr val="212121"/>
                </a:solidFill>
                <a:latin typeface="Times New Roman"/>
                <a:cs typeface="Times New Roman"/>
              </a:rPr>
              <a:t>Patuelli </a:t>
            </a:r>
            <a:r>
              <a:rPr sz="1100" dirty="0">
                <a:solidFill>
                  <a:srgbClr val="212121"/>
                </a:solidFill>
                <a:latin typeface="Times New Roman"/>
                <a:cs typeface="Times New Roman"/>
              </a:rPr>
              <a:t>- un </a:t>
            </a:r>
            <a:r>
              <a:rPr sz="1100" spc="-5" dirty="0">
                <a:solidFill>
                  <a:srgbClr val="212121"/>
                </a:solidFill>
                <a:latin typeface="Times New Roman"/>
                <a:cs typeface="Times New Roman"/>
              </a:rPr>
              <a:t>ruolo </a:t>
            </a:r>
            <a:r>
              <a:rPr sz="1100" spc="-10" dirty="0">
                <a:solidFill>
                  <a:srgbClr val="212121"/>
                </a:solidFill>
                <a:latin typeface="Times New Roman"/>
                <a:cs typeface="Times New Roman"/>
              </a:rPr>
              <a:t>di </a:t>
            </a:r>
            <a:r>
              <a:rPr sz="1100" spc="-5" dirty="0">
                <a:solidFill>
                  <a:srgbClr val="212121"/>
                </a:solidFill>
                <a:latin typeface="Times New Roman"/>
                <a:cs typeface="Times New Roman"/>
              </a:rPr>
              <a:t>indirizzo</a:t>
            </a:r>
            <a:r>
              <a:rPr sz="1100" spc="220" dirty="0">
                <a:solidFill>
                  <a:srgbClr val="212121"/>
                </a:solidFill>
                <a:latin typeface="Times New Roman"/>
                <a:cs typeface="Times New Roman"/>
              </a:rPr>
              <a:t> </a:t>
            </a:r>
            <a:r>
              <a:rPr sz="1100" spc="-5" dirty="0">
                <a:solidFill>
                  <a:srgbClr val="212121"/>
                </a:solidFill>
                <a:latin typeface="Times New Roman"/>
                <a:cs typeface="Times New Roman"/>
              </a:rPr>
              <a:t>deve</a:t>
            </a:r>
            <a:endParaRPr sz="1100">
              <a:latin typeface="Times New Roman"/>
              <a:cs typeface="Times New Roman"/>
            </a:endParaRPr>
          </a:p>
          <a:p>
            <a:pPr marL="12065" marR="5080" indent="-1905" algn="ctr">
              <a:lnSpc>
                <a:spcPct val="110100"/>
              </a:lnSpc>
              <a:spcBef>
                <a:spcPts val="10"/>
              </a:spcBef>
            </a:pPr>
            <a:r>
              <a:rPr sz="1100" spc="-5" dirty="0">
                <a:solidFill>
                  <a:srgbClr val="212121"/>
                </a:solidFill>
                <a:latin typeface="Times New Roman"/>
                <a:cs typeface="Times New Roman"/>
              </a:rPr>
              <a:t>essere svolto anche dalla comunita' economica tutta, nella consapevolezza </a:t>
            </a:r>
            <a:r>
              <a:rPr sz="1100" dirty="0">
                <a:solidFill>
                  <a:srgbClr val="212121"/>
                </a:solidFill>
                <a:latin typeface="Times New Roman"/>
                <a:cs typeface="Times New Roman"/>
              </a:rPr>
              <a:t>che </a:t>
            </a:r>
            <a:r>
              <a:rPr sz="1100" spc="-5" dirty="0">
                <a:solidFill>
                  <a:srgbClr val="212121"/>
                </a:solidFill>
                <a:latin typeface="Times New Roman"/>
                <a:cs typeface="Times New Roman"/>
              </a:rPr>
              <a:t>attraverso la promozione della  conoscenza anche presso </a:t>
            </a:r>
            <a:r>
              <a:rPr sz="1100" dirty="0">
                <a:solidFill>
                  <a:srgbClr val="212121"/>
                </a:solidFill>
                <a:latin typeface="Times New Roman"/>
                <a:cs typeface="Times New Roman"/>
              </a:rPr>
              <a:t>i piu' </a:t>
            </a:r>
            <a:r>
              <a:rPr sz="1100" spc="-5" dirty="0">
                <a:solidFill>
                  <a:srgbClr val="212121"/>
                </a:solidFill>
                <a:latin typeface="Times New Roman"/>
                <a:cs typeface="Times New Roman"/>
              </a:rPr>
              <a:t>giovani </a:t>
            </a:r>
            <a:r>
              <a:rPr sz="1100" dirty="0">
                <a:solidFill>
                  <a:srgbClr val="212121"/>
                </a:solidFill>
                <a:latin typeface="Times New Roman"/>
                <a:cs typeface="Times New Roman"/>
              </a:rPr>
              <a:t>si possa </a:t>
            </a:r>
            <a:r>
              <a:rPr sz="1100" spc="-5" dirty="0">
                <a:solidFill>
                  <a:srgbClr val="212121"/>
                </a:solidFill>
                <a:latin typeface="Times New Roman"/>
                <a:cs typeface="Times New Roman"/>
              </a:rPr>
              <a:t>realizzare un </a:t>
            </a:r>
            <a:r>
              <a:rPr sz="1100" dirty="0">
                <a:solidFill>
                  <a:srgbClr val="212121"/>
                </a:solidFill>
                <a:latin typeface="Times New Roman"/>
                <a:cs typeface="Times New Roman"/>
              </a:rPr>
              <a:t>piu' diffuso </a:t>
            </a:r>
            <a:r>
              <a:rPr sz="1100" spc="-5" dirty="0">
                <a:solidFill>
                  <a:srgbClr val="212121"/>
                </a:solidFill>
                <a:latin typeface="Times New Roman"/>
                <a:cs typeface="Times New Roman"/>
              </a:rPr>
              <a:t>senso </a:t>
            </a:r>
            <a:r>
              <a:rPr sz="1100" dirty="0">
                <a:solidFill>
                  <a:srgbClr val="212121"/>
                </a:solidFill>
                <a:latin typeface="Times New Roman"/>
                <a:cs typeface="Times New Roman"/>
              </a:rPr>
              <a:t>di </a:t>
            </a:r>
            <a:r>
              <a:rPr sz="1100" spc="-5" dirty="0">
                <a:solidFill>
                  <a:srgbClr val="212121"/>
                </a:solidFill>
                <a:latin typeface="Times New Roman"/>
                <a:cs typeface="Times New Roman"/>
              </a:rPr>
              <a:t>responsabilita', </a:t>
            </a:r>
            <a:r>
              <a:rPr sz="1100" dirty="0">
                <a:solidFill>
                  <a:srgbClr val="212121"/>
                </a:solidFill>
                <a:latin typeface="Times New Roman"/>
                <a:cs typeface="Times New Roman"/>
              </a:rPr>
              <a:t>per una </a:t>
            </a:r>
            <a:r>
              <a:rPr sz="1100" spc="-5" dirty="0">
                <a:solidFill>
                  <a:srgbClr val="212121"/>
                </a:solidFill>
                <a:latin typeface="Times New Roman"/>
                <a:cs typeface="Times New Roman"/>
              </a:rPr>
              <a:t>piu'  ampia </a:t>
            </a:r>
            <a:r>
              <a:rPr sz="1100" dirty="0">
                <a:solidFill>
                  <a:srgbClr val="212121"/>
                </a:solidFill>
                <a:latin typeface="Times New Roman"/>
                <a:cs typeface="Times New Roman"/>
              </a:rPr>
              <a:t>e </a:t>
            </a:r>
            <a:r>
              <a:rPr sz="1100" spc="-5" dirty="0">
                <a:solidFill>
                  <a:srgbClr val="212121"/>
                </a:solidFill>
                <a:latin typeface="Times New Roman"/>
                <a:cs typeface="Times New Roman"/>
              </a:rPr>
              <a:t>duratura crescita dei nostri territori". L'importanza sociale </a:t>
            </a:r>
            <a:r>
              <a:rPr sz="1100" dirty="0">
                <a:solidFill>
                  <a:srgbClr val="212121"/>
                </a:solidFill>
                <a:latin typeface="Times New Roman"/>
                <a:cs typeface="Times New Roman"/>
              </a:rPr>
              <a:t>e </a:t>
            </a:r>
            <a:r>
              <a:rPr sz="1100" spc="-5" dirty="0">
                <a:solidFill>
                  <a:srgbClr val="212121"/>
                </a:solidFill>
                <a:latin typeface="Times New Roman"/>
                <a:cs typeface="Times New Roman"/>
              </a:rPr>
              <a:t>culturale della manifestazione </a:t>
            </a:r>
            <a:r>
              <a:rPr sz="1100" dirty="0">
                <a:solidFill>
                  <a:srgbClr val="212121"/>
                </a:solidFill>
                <a:latin typeface="Times New Roman"/>
                <a:cs typeface="Times New Roman"/>
              </a:rPr>
              <a:t>e'  </a:t>
            </a:r>
            <a:r>
              <a:rPr sz="1100" spc="-5" dirty="0">
                <a:solidFill>
                  <a:srgbClr val="212121"/>
                </a:solidFill>
                <a:latin typeface="Times New Roman"/>
                <a:cs typeface="Times New Roman"/>
              </a:rPr>
              <a:t>quest'anno testimoniata anche dalla media partnership della Rai. </a:t>
            </a:r>
            <a:r>
              <a:rPr sz="1100" dirty="0">
                <a:solidFill>
                  <a:srgbClr val="212121"/>
                </a:solidFill>
                <a:latin typeface="Times New Roman"/>
                <a:cs typeface="Times New Roman"/>
              </a:rPr>
              <a:t>Sono </a:t>
            </a:r>
            <a:r>
              <a:rPr sz="1100" spc="-5" dirty="0">
                <a:solidFill>
                  <a:srgbClr val="212121"/>
                </a:solidFill>
                <a:latin typeface="Times New Roman"/>
                <a:cs typeface="Times New Roman"/>
              </a:rPr>
              <a:t>oltre </a:t>
            </a:r>
            <a:r>
              <a:rPr sz="1100" dirty="0">
                <a:solidFill>
                  <a:srgbClr val="212121"/>
                </a:solidFill>
                <a:latin typeface="Times New Roman"/>
                <a:cs typeface="Times New Roman"/>
              </a:rPr>
              <a:t>80 </a:t>
            </a:r>
            <a:r>
              <a:rPr sz="1100" spc="-5" dirty="0">
                <a:solidFill>
                  <a:srgbClr val="212121"/>
                </a:solidFill>
                <a:latin typeface="Times New Roman"/>
                <a:cs typeface="Times New Roman"/>
              </a:rPr>
              <a:t>gli </a:t>
            </a:r>
            <a:r>
              <a:rPr sz="1100" dirty="0">
                <a:solidFill>
                  <a:srgbClr val="212121"/>
                </a:solidFill>
                <a:latin typeface="Times New Roman"/>
                <a:cs typeface="Times New Roman"/>
              </a:rPr>
              <a:t>eventi </a:t>
            </a:r>
            <a:r>
              <a:rPr sz="1100" spc="-5" dirty="0">
                <a:solidFill>
                  <a:srgbClr val="212121"/>
                </a:solidFill>
                <a:latin typeface="Times New Roman"/>
                <a:cs typeface="Times New Roman"/>
              </a:rPr>
              <a:t>culturali </a:t>
            </a:r>
            <a:r>
              <a:rPr sz="1100" dirty="0">
                <a:solidFill>
                  <a:srgbClr val="212121"/>
                </a:solidFill>
                <a:latin typeface="Times New Roman"/>
                <a:cs typeface="Times New Roman"/>
              </a:rPr>
              <a:t>che si  </a:t>
            </a:r>
            <a:r>
              <a:rPr sz="1100" spc="-5" dirty="0">
                <a:solidFill>
                  <a:srgbClr val="212121"/>
                </a:solidFill>
                <a:latin typeface="Times New Roman"/>
                <a:cs typeface="Times New Roman"/>
              </a:rPr>
              <a:t>svolgeranno </a:t>
            </a:r>
            <a:r>
              <a:rPr sz="1100" dirty="0">
                <a:solidFill>
                  <a:srgbClr val="212121"/>
                </a:solidFill>
                <a:latin typeface="Times New Roman"/>
                <a:cs typeface="Times New Roman"/>
              </a:rPr>
              <a:t>in </a:t>
            </a:r>
            <a:r>
              <a:rPr sz="1100" spc="-5" dirty="0">
                <a:solidFill>
                  <a:srgbClr val="212121"/>
                </a:solidFill>
                <a:latin typeface="Times New Roman"/>
                <a:cs typeface="Times New Roman"/>
              </a:rPr>
              <a:t>tutta la penisola </a:t>
            </a:r>
            <a:r>
              <a:rPr sz="1100" dirty="0">
                <a:solidFill>
                  <a:srgbClr val="212121"/>
                </a:solidFill>
                <a:latin typeface="Times New Roman"/>
                <a:cs typeface="Times New Roman"/>
              </a:rPr>
              <a:t>in </a:t>
            </a:r>
            <a:r>
              <a:rPr sz="1100" spc="-10" dirty="0">
                <a:solidFill>
                  <a:srgbClr val="212121"/>
                </a:solidFill>
                <a:latin typeface="Times New Roman"/>
                <a:cs typeface="Times New Roman"/>
              </a:rPr>
              <a:t>60 </a:t>
            </a:r>
            <a:r>
              <a:rPr sz="1100" spc="-5" dirty="0">
                <a:solidFill>
                  <a:srgbClr val="212121"/>
                </a:solidFill>
                <a:latin typeface="Times New Roman"/>
                <a:cs typeface="Times New Roman"/>
              </a:rPr>
              <a:t>citta'. </a:t>
            </a:r>
            <a:r>
              <a:rPr sz="1100" dirty="0">
                <a:solidFill>
                  <a:srgbClr val="212121"/>
                </a:solidFill>
                <a:latin typeface="Times New Roman"/>
                <a:cs typeface="Times New Roman"/>
              </a:rPr>
              <a:t>I laboratori e le </a:t>
            </a:r>
            <a:r>
              <a:rPr sz="1100" spc="-5" dirty="0">
                <a:solidFill>
                  <a:srgbClr val="212121"/>
                </a:solidFill>
                <a:latin typeface="Times New Roman"/>
                <a:cs typeface="Times New Roman"/>
              </a:rPr>
              <a:t>altre attivita' </a:t>
            </a:r>
            <a:r>
              <a:rPr sz="1100" dirty="0">
                <a:solidFill>
                  <a:srgbClr val="212121"/>
                </a:solidFill>
                <a:latin typeface="Times New Roman"/>
                <a:cs typeface="Times New Roman"/>
              </a:rPr>
              <a:t>proposte, </a:t>
            </a:r>
            <a:r>
              <a:rPr sz="1100" spc="-5" dirty="0">
                <a:solidFill>
                  <a:srgbClr val="212121"/>
                </a:solidFill>
                <a:latin typeface="Times New Roman"/>
                <a:cs typeface="Times New Roman"/>
              </a:rPr>
              <a:t>coordinati dalle banche  </a:t>
            </a:r>
            <a:r>
              <a:rPr sz="1100" dirty="0">
                <a:solidFill>
                  <a:srgbClr val="212121"/>
                </a:solidFill>
                <a:latin typeface="Times New Roman"/>
                <a:cs typeface="Times New Roman"/>
              </a:rPr>
              <a:t>con </a:t>
            </a:r>
            <a:r>
              <a:rPr sz="1100" spc="-5" dirty="0">
                <a:solidFill>
                  <a:srgbClr val="212121"/>
                </a:solidFill>
                <a:latin typeface="Times New Roman"/>
                <a:cs typeface="Times New Roman"/>
              </a:rPr>
              <a:t>la collaborazione di scuole, musei, biblioteche </a:t>
            </a:r>
            <a:r>
              <a:rPr sz="1100" dirty="0">
                <a:solidFill>
                  <a:srgbClr val="212121"/>
                </a:solidFill>
                <a:latin typeface="Times New Roman"/>
                <a:cs typeface="Times New Roman"/>
              </a:rPr>
              <a:t>e </a:t>
            </a:r>
            <a:r>
              <a:rPr sz="1100" spc="-5" dirty="0">
                <a:solidFill>
                  <a:srgbClr val="212121"/>
                </a:solidFill>
                <a:latin typeface="Times New Roman"/>
                <a:cs typeface="Times New Roman"/>
              </a:rPr>
              <a:t>operatori culturali, </a:t>
            </a:r>
            <a:r>
              <a:rPr sz="1100" dirty="0">
                <a:solidFill>
                  <a:srgbClr val="212121"/>
                </a:solidFill>
                <a:latin typeface="Times New Roman"/>
                <a:cs typeface="Times New Roman"/>
              </a:rPr>
              <a:t>si </a:t>
            </a:r>
            <a:r>
              <a:rPr sz="1100" spc="-5" dirty="0">
                <a:solidFill>
                  <a:srgbClr val="212121"/>
                </a:solidFill>
                <a:latin typeface="Times New Roman"/>
                <a:cs typeface="Times New Roman"/>
              </a:rPr>
              <a:t>svilupperanno attorno </a:t>
            </a:r>
            <a:r>
              <a:rPr sz="1100" dirty="0">
                <a:solidFill>
                  <a:srgbClr val="212121"/>
                </a:solidFill>
                <a:latin typeface="Times New Roman"/>
                <a:cs typeface="Times New Roman"/>
              </a:rPr>
              <a:t>ad </a:t>
            </a:r>
            <a:r>
              <a:rPr sz="1100" spc="-5" dirty="0">
                <a:solidFill>
                  <a:srgbClr val="212121"/>
                </a:solidFill>
                <a:latin typeface="Times New Roman"/>
                <a:cs typeface="Times New Roman"/>
              </a:rPr>
              <a:t>un unico  tema ispiratore, declinato </a:t>
            </a:r>
            <a:r>
              <a:rPr sz="1100" spc="-10" dirty="0">
                <a:solidFill>
                  <a:srgbClr val="212121"/>
                </a:solidFill>
                <a:latin typeface="Times New Roman"/>
                <a:cs typeface="Times New Roman"/>
              </a:rPr>
              <a:t>da </a:t>
            </a:r>
            <a:r>
              <a:rPr sz="1100" spc="-5" dirty="0">
                <a:solidFill>
                  <a:srgbClr val="212121"/>
                </a:solidFill>
                <a:latin typeface="Times New Roman"/>
                <a:cs typeface="Times New Roman"/>
              </a:rPr>
              <a:t>ciascuna realta' </a:t>
            </a:r>
            <a:r>
              <a:rPr sz="1100" dirty="0">
                <a:solidFill>
                  <a:srgbClr val="212121"/>
                </a:solidFill>
                <a:latin typeface="Times New Roman"/>
                <a:cs typeface="Times New Roman"/>
              </a:rPr>
              <a:t>con </a:t>
            </a:r>
            <a:r>
              <a:rPr sz="1100" spc="-5" dirty="0">
                <a:solidFill>
                  <a:srgbClr val="212121"/>
                </a:solidFill>
                <a:latin typeface="Times New Roman"/>
                <a:cs typeface="Times New Roman"/>
              </a:rPr>
              <a:t>strumenti diversi </a:t>
            </a:r>
            <a:r>
              <a:rPr sz="1100" dirty="0">
                <a:solidFill>
                  <a:srgbClr val="212121"/>
                </a:solidFill>
                <a:latin typeface="Times New Roman"/>
                <a:cs typeface="Times New Roman"/>
              </a:rPr>
              <a:t>e da </a:t>
            </a:r>
            <a:r>
              <a:rPr sz="1100" spc="-5" dirty="0">
                <a:solidFill>
                  <a:srgbClr val="212121"/>
                </a:solidFill>
                <a:latin typeface="Times New Roman"/>
                <a:cs typeface="Times New Roman"/>
              </a:rPr>
              <a:t>punti </a:t>
            </a:r>
            <a:r>
              <a:rPr sz="1100" dirty="0">
                <a:solidFill>
                  <a:srgbClr val="212121"/>
                </a:solidFill>
                <a:latin typeface="Times New Roman"/>
                <a:cs typeface="Times New Roman"/>
              </a:rPr>
              <a:t>di </a:t>
            </a:r>
            <a:r>
              <a:rPr sz="1100" spc="-5" dirty="0">
                <a:solidFill>
                  <a:srgbClr val="212121"/>
                </a:solidFill>
                <a:latin typeface="Times New Roman"/>
                <a:cs typeface="Times New Roman"/>
              </a:rPr>
              <a:t>vista differenti, alla luce delle  </a:t>
            </a:r>
            <a:r>
              <a:rPr sz="1100" dirty="0">
                <a:solidFill>
                  <a:srgbClr val="212121"/>
                </a:solidFill>
                <a:latin typeface="Times New Roman"/>
                <a:cs typeface="Times New Roman"/>
              </a:rPr>
              <a:t>proprie </a:t>
            </a:r>
            <a:r>
              <a:rPr sz="1100" spc="-5" dirty="0">
                <a:solidFill>
                  <a:srgbClr val="212121"/>
                </a:solidFill>
                <a:latin typeface="Times New Roman"/>
                <a:cs typeface="Times New Roman"/>
              </a:rPr>
              <a:t>specificita' </a:t>
            </a:r>
            <a:r>
              <a:rPr sz="1100" dirty="0">
                <a:solidFill>
                  <a:srgbClr val="212121"/>
                </a:solidFill>
                <a:latin typeface="Times New Roman"/>
                <a:cs typeface="Times New Roman"/>
              </a:rPr>
              <a:t>e di </a:t>
            </a:r>
            <a:r>
              <a:rPr sz="1100" spc="-5" dirty="0">
                <a:solidFill>
                  <a:srgbClr val="212121"/>
                </a:solidFill>
                <a:latin typeface="Times New Roman"/>
                <a:cs typeface="Times New Roman"/>
              </a:rPr>
              <a:t>quelle del territorio </a:t>
            </a:r>
            <a:r>
              <a:rPr sz="1100" spc="-10" dirty="0">
                <a:solidFill>
                  <a:srgbClr val="212121"/>
                </a:solidFill>
                <a:latin typeface="Times New Roman"/>
                <a:cs typeface="Times New Roman"/>
              </a:rPr>
              <a:t>di </a:t>
            </a:r>
            <a:r>
              <a:rPr sz="1100" spc="-5" dirty="0">
                <a:solidFill>
                  <a:srgbClr val="212121"/>
                </a:solidFill>
                <a:latin typeface="Times New Roman"/>
                <a:cs typeface="Times New Roman"/>
              </a:rPr>
              <a:t>appartenenza. </a:t>
            </a:r>
            <a:r>
              <a:rPr sz="1100" dirty="0">
                <a:solidFill>
                  <a:srgbClr val="212121"/>
                </a:solidFill>
                <a:latin typeface="Times New Roman"/>
                <a:cs typeface="Times New Roman"/>
              </a:rPr>
              <a:t>Per </a:t>
            </a:r>
            <a:r>
              <a:rPr sz="1100" spc="-5" dirty="0">
                <a:solidFill>
                  <a:srgbClr val="212121"/>
                </a:solidFill>
                <a:latin typeface="Times New Roman"/>
                <a:cs typeface="Times New Roman"/>
              </a:rPr>
              <a:t>questa </a:t>
            </a:r>
            <a:r>
              <a:rPr sz="1100" dirty="0">
                <a:solidFill>
                  <a:srgbClr val="212121"/>
                </a:solidFill>
                <a:latin typeface="Times New Roman"/>
                <a:cs typeface="Times New Roman"/>
              </a:rPr>
              <a:t>seconda </a:t>
            </a:r>
            <a:r>
              <a:rPr sz="1100" spc="-5" dirty="0">
                <a:solidFill>
                  <a:srgbClr val="212121"/>
                </a:solidFill>
                <a:latin typeface="Times New Roman"/>
                <a:cs typeface="Times New Roman"/>
              </a:rPr>
              <a:t>edizione del Festival </a:t>
            </a:r>
            <a:r>
              <a:rPr sz="1100" dirty="0">
                <a:solidFill>
                  <a:srgbClr val="212121"/>
                </a:solidFill>
                <a:latin typeface="Times New Roman"/>
                <a:cs typeface="Times New Roman"/>
              </a:rPr>
              <a:t>e' stato  </a:t>
            </a:r>
            <a:r>
              <a:rPr sz="1100" spc="-5" dirty="0">
                <a:solidFill>
                  <a:srgbClr val="212121"/>
                </a:solidFill>
                <a:latin typeface="Times New Roman"/>
                <a:cs typeface="Times New Roman"/>
              </a:rPr>
              <a:t>scelto come </a:t>
            </a:r>
            <a:r>
              <a:rPr sz="1100" dirty="0">
                <a:solidFill>
                  <a:srgbClr val="212121"/>
                </a:solidFill>
                <a:latin typeface="Times New Roman"/>
                <a:cs typeface="Times New Roman"/>
              </a:rPr>
              <a:t>filo </a:t>
            </a:r>
            <a:r>
              <a:rPr sz="1100" spc="-5" dirty="0">
                <a:solidFill>
                  <a:srgbClr val="212121"/>
                </a:solidFill>
                <a:latin typeface="Times New Roman"/>
                <a:cs typeface="Times New Roman"/>
              </a:rPr>
              <a:t>conduttore ideale di tutte </a:t>
            </a:r>
            <a:r>
              <a:rPr sz="1100" dirty="0">
                <a:solidFill>
                  <a:srgbClr val="212121"/>
                </a:solidFill>
                <a:latin typeface="Times New Roman"/>
                <a:cs typeface="Times New Roman"/>
              </a:rPr>
              <a:t>le </a:t>
            </a:r>
            <a:r>
              <a:rPr sz="1100" spc="-5" dirty="0">
                <a:solidFill>
                  <a:srgbClr val="212121"/>
                </a:solidFill>
                <a:latin typeface="Times New Roman"/>
                <a:cs typeface="Times New Roman"/>
              </a:rPr>
              <a:t>iniziative "L'alfabeto </a:t>
            </a:r>
            <a:r>
              <a:rPr sz="1100" dirty="0">
                <a:solidFill>
                  <a:srgbClr val="212121"/>
                </a:solidFill>
                <a:latin typeface="Times New Roman"/>
                <a:cs typeface="Times New Roman"/>
              </a:rPr>
              <a:t>del Mondo". Trarre </a:t>
            </a:r>
            <a:r>
              <a:rPr sz="1100" spc="-5" dirty="0">
                <a:solidFill>
                  <a:srgbClr val="212121"/>
                </a:solidFill>
                <a:latin typeface="Times New Roman"/>
                <a:cs typeface="Times New Roman"/>
              </a:rPr>
              <a:t>ispirazione</a:t>
            </a:r>
            <a:r>
              <a:rPr sz="1100" spc="50" dirty="0">
                <a:solidFill>
                  <a:srgbClr val="212121"/>
                </a:solidFill>
                <a:latin typeface="Times New Roman"/>
                <a:cs typeface="Times New Roman"/>
              </a:rPr>
              <a:t> </a:t>
            </a:r>
            <a:r>
              <a:rPr sz="1100" spc="-5" dirty="0">
                <a:solidFill>
                  <a:srgbClr val="212121"/>
                </a:solidFill>
                <a:latin typeface="Times New Roman"/>
                <a:cs typeface="Times New Roman"/>
              </a:rPr>
              <a:t>dalla</a:t>
            </a:r>
            <a:endParaRPr sz="1100">
              <a:latin typeface="Times New Roman"/>
              <a:cs typeface="Times New Roman"/>
            </a:endParaRPr>
          </a:p>
        </p:txBody>
      </p:sp>
      <p:sp>
        <p:nvSpPr>
          <p:cNvPr id="5" name="object 5"/>
          <p:cNvSpPr/>
          <p:nvPr/>
        </p:nvSpPr>
        <p:spPr>
          <a:xfrm>
            <a:off x="862432" y="2592759"/>
            <a:ext cx="5761001" cy="25276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236348" y="3613126"/>
            <a:ext cx="4953364" cy="79135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2355" cy="444817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Corriere.it</a:t>
            </a:r>
            <a:endParaRPr sz="1600">
              <a:latin typeface="Arial"/>
              <a:cs typeface="Arial"/>
            </a:endParaRPr>
          </a:p>
          <a:p>
            <a:pPr marL="12700">
              <a:lnSpc>
                <a:spcPts val="1880"/>
              </a:lnSpc>
            </a:pPr>
            <a:r>
              <a:rPr sz="1600" b="1" spc="-5" dirty="0">
                <a:latin typeface="Arial"/>
                <a:cs typeface="Arial"/>
              </a:rPr>
              <a:t>4 marzo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0"/>
              </a:spcBef>
            </a:pPr>
            <a:endParaRPr sz="2150">
              <a:latin typeface="Times New Roman"/>
              <a:cs typeface="Times New Roman"/>
            </a:endParaRPr>
          </a:p>
          <a:p>
            <a:pPr marL="12065" marR="5080" indent="1270" algn="ctr">
              <a:lnSpc>
                <a:spcPct val="110200"/>
              </a:lnSpc>
            </a:pPr>
            <a:r>
              <a:rPr sz="1100" dirty="0">
                <a:solidFill>
                  <a:srgbClr val="212121"/>
                </a:solidFill>
                <a:latin typeface="Times New Roman"/>
                <a:cs typeface="Times New Roman"/>
              </a:rPr>
              <a:t>natura, </a:t>
            </a:r>
            <a:r>
              <a:rPr sz="1100" spc="-5" dirty="0">
                <a:solidFill>
                  <a:srgbClr val="212121"/>
                </a:solidFill>
                <a:latin typeface="Times New Roman"/>
                <a:cs typeface="Times New Roman"/>
              </a:rPr>
              <a:t>dall'opera dell'uomo </a:t>
            </a:r>
            <a:r>
              <a:rPr sz="1100" dirty="0">
                <a:solidFill>
                  <a:srgbClr val="212121"/>
                </a:solidFill>
                <a:latin typeface="Times New Roman"/>
                <a:cs typeface="Times New Roman"/>
              </a:rPr>
              <a:t>e </a:t>
            </a:r>
            <a:r>
              <a:rPr sz="1100" spc="-5" dirty="0">
                <a:solidFill>
                  <a:srgbClr val="212121"/>
                </a:solidFill>
                <a:latin typeface="Times New Roman"/>
                <a:cs typeface="Times New Roman"/>
              </a:rPr>
              <a:t>dalle proprie emozioni, imparare </a:t>
            </a:r>
            <a:r>
              <a:rPr sz="1100" dirty="0">
                <a:solidFill>
                  <a:srgbClr val="212121"/>
                </a:solidFill>
                <a:latin typeface="Times New Roman"/>
                <a:cs typeface="Times New Roman"/>
              </a:rPr>
              <a:t>a </a:t>
            </a:r>
            <a:r>
              <a:rPr sz="1100" spc="-5" dirty="0">
                <a:solidFill>
                  <a:srgbClr val="212121"/>
                </a:solidFill>
                <a:latin typeface="Times New Roman"/>
                <a:cs typeface="Times New Roman"/>
              </a:rPr>
              <a:t>riconoscere </a:t>
            </a:r>
            <a:r>
              <a:rPr sz="1100" dirty="0">
                <a:solidFill>
                  <a:srgbClr val="212121"/>
                </a:solidFill>
                <a:latin typeface="Times New Roman"/>
                <a:cs typeface="Times New Roman"/>
              </a:rPr>
              <a:t>e a </a:t>
            </a:r>
            <a:r>
              <a:rPr sz="1100" spc="-5" dirty="0">
                <a:solidFill>
                  <a:srgbClr val="212121"/>
                </a:solidFill>
                <a:latin typeface="Times New Roman"/>
                <a:cs typeface="Times New Roman"/>
              </a:rPr>
              <a:t>leggere </a:t>
            </a:r>
            <a:r>
              <a:rPr sz="1100" dirty="0">
                <a:solidFill>
                  <a:srgbClr val="212121"/>
                </a:solidFill>
                <a:latin typeface="Times New Roman"/>
                <a:cs typeface="Times New Roman"/>
              </a:rPr>
              <a:t>i </a:t>
            </a:r>
            <a:r>
              <a:rPr sz="1100" spc="-5" dirty="0">
                <a:solidFill>
                  <a:srgbClr val="212121"/>
                </a:solidFill>
                <a:latin typeface="Times New Roman"/>
                <a:cs typeface="Times New Roman"/>
              </a:rPr>
              <a:t>segni intorno </a:t>
            </a:r>
            <a:r>
              <a:rPr sz="1100" dirty="0">
                <a:solidFill>
                  <a:srgbClr val="212121"/>
                </a:solidFill>
                <a:latin typeface="Times New Roman"/>
                <a:cs typeface="Times New Roman"/>
              </a:rPr>
              <a:t>a </a:t>
            </a:r>
            <a:r>
              <a:rPr sz="1100" spc="-5" dirty="0">
                <a:solidFill>
                  <a:srgbClr val="212121"/>
                </a:solidFill>
                <a:latin typeface="Times New Roman"/>
                <a:cs typeface="Times New Roman"/>
              </a:rPr>
              <a:t>noi,  spostare il punto d'osservazione </a:t>
            </a:r>
            <a:r>
              <a:rPr sz="1100" dirty="0">
                <a:solidFill>
                  <a:srgbClr val="212121"/>
                </a:solidFill>
                <a:latin typeface="Times New Roman"/>
                <a:cs typeface="Times New Roman"/>
              </a:rPr>
              <a:t>e </a:t>
            </a:r>
            <a:r>
              <a:rPr sz="1100" spc="-5" dirty="0">
                <a:solidFill>
                  <a:srgbClr val="212121"/>
                </a:solidFill>
                <a:latin typeface="Times New Roman"/>
                <a:cs typeface="Times New Roman"/>
              </a:rPr>
              <a:t>reinterpretare </a:t>
            </a:r>
            <a:r>
              <a:rPr sz="1100" dirty="0">
                <a:solidFill>
                  <a:srgbClr val="212121"/>
                </a:solidFill>
                <a:latin typeface="Times New Roman"/>
                <a:cs typeface="Times New Roman"/>
              </a:rPr>
              <a:t>le </a:t>
            </a:r>
            <a:r>
              <a:rPr sz="1100" spc="-5" dirty="0">
                <a:solidFill>
                  <a:srgbClr val="212121"/>
                </a:solidFill>
                <a:latin typeface="Times New Roman"/>
                <a:cs typeface="Times New Roman"/>
              </a:rPr>
              <a:t>situazioni </a:t>
            </a:r>
            <a:r>
              <a:rPr sz="1100" dirty="0">
                <a:solidFill>
                  <a:srgbClr val="212121"/>
                </a:solidFill>
                <a:latin typeface="Times New Roman"/>
                <a:cs typeface="Times New Roman"/>
              </a:rPr>
              <a:t>e i </a:t>
            </a:r>
            <a:r>
              <a:rPr sz="1100" spc="-5" dirty="0">
                <a:solidFill>
                  <a:srgbClr val="212121"/>
                </a:solidFill>
                <a:latin typeface="Times New Roman"/>
                <a:cs typeface="Times New Roman"/>
              </a:rPr>
              <a:t>loro significati, </a:t>
            </a:r>
            <a:r>
              <a:rPr sz="1100" dirty="0">
                <a:solidFill>
                  <a:srgbClr val="212121"/>
                </a:solidFill>
                <a:latin typeface="Times New Roman"/>
                <a:cs typeface="Times New Roman"/>
              </a:rPr>
              <a:t>capire </a:t>
            </a:r>
            <a:r>
              <a:rPr sz="1100" spc="-5" dirty="0">
                <a:solidFill>
                  <a:srgbClr val="212121"/>
                </a:solidFill>
                <a:latin typeface="Times New Roman"/>
                <a:cs typeface="Times New Roman"/>
              </a:rPr>
              <a:t>come nasce il  racconto, come </a:t>
            </a:r>
            <a:r>
              <a:rPr sz="1100" dirty="0">
                <a:solidFill>
                  <a:srgbClr val="212121"/>
                </a:solidFill>
                <a:latin typeface="Times New Roman"/>
                <a:cs typeface="Times New Roman"/>
              </a:rPr>
              <a:t>si </a:t>
            </a:r>
            <a:r>
              <a:rPr sz="1100" spc="-5" dirty="0">
                <a:solidFill>
                  <a:srgbClr val="212121"/>
                </a:solidFill>
                <a:latin typeface="Times New Roman"/>
                <a:cs typeface="Times New Roman"/>
              </a:rPr>
              <a:t>forma </a:t>
            </a:r>
            <a:r>
              <a:rPr sz="1100" dirty="0">
                <a:solidFill>
                  <a:srgbClr val="212121"/>
                </a:solidFill>
                <a:latin typeface="Times New Roman"/>
                <a:cs typeface="Times New Roman"/>
              </a:rPr>
              <a:t>e </a:t>
            </a:r>
            <a:r>
              <a:rPr sz="1100" spc="-5" dirty="0">
                <a:solidFill>
                  <a:srgbClr val="212121"/>
                </a:solidFill>
                <a:latin typeface="Times New Roman"/>
                <a:cs typeface="Times New Roman"/>
              </a:rPr>
              <a:t>con quali linguaggi </a:t>
            </a:r>
            <a:r>
              <a:rPr sz="1100" dirty="0">
                <a:solidFill>
                  <a:srgbClr val="212121"/>
                </a:solidFill>
                <a:latin typeface="Times New Roman"/>
                <a:cs typeface="Times New Roman"/>
              </a:rPr>
              <a:t>e </a:t>
            </a:r>
            <a:r>
              <a:rPr sz="1100" spc="-5" dirty="0">
                <a:solidFill>
                  <a:srgbClr val="212121"/>
                </a:solidFill>
                <a:latin typeface="Times New Roman"/>
                <a:cs typeface="Times New Roman"/>
              </a:rPr>
              <a:t>strumenti </a:t>
            </a:r>
            <a:r>
              <a:rPr sz="1100" dirty="0">
                <a:solidFill>
                  <a:srgbClr val="212121"/>
                </a:solidFill>
                <a:latin typeface="Times New Roman"/>
                <a:cs typeface="Times New Roman"/>
              </a:rPr>
              <a:t>si </a:t>
            </a:r>
            <a:r>
              <a:rPr sz="1100" spc="-5" dirty="0">
                <a:solidFill>
                  <a:srgbClr val="212121"/>
                </a:solidFill>
                <a:latin typeface="Times New Roman"/>
                <a:cs typeface="Times New Roman"/>
              </a:rPr>
              <a:t>puo' </a:t>
            </a:r>
            <a:r>
              <a:rPr sz="1100" dirty="0">
                <a:solidFill>
                  <a:srgbClr val="212121"/>
                </a:solidFill>
                <a:latin typeface="Times New Roman"/>
                <a:cs typeface="Times New Roman"/>
              </a:rPr>
              <a:t>declinare, </a:t>
            </a:r>
            <a:r>
              <a:rPr sz="1100" spc="-5" dirty="0">
                <a:solidFill>
                  <a:srgbClr val="212121"/>
                </a:solidFill>
                <a:latin typeface="Times New Roman"/>
                <a:cs typeface="Times New Roman"/>
              </a:rPr>
              <a:t>condividerlo per generare poi  </a:t>
            </a:r>
            <a:r>
              <a:rPr sz="1100" dirty="0">
                <a:solidFill>
                  <a:srgbClr val="212121"/>
                </a:solidFill>
                <a:latin typeface="Times New Roman"/>
                <a:cs typeface="Times New Roman"/>
              </a:rPr>
              <a:t>altre </a:t>
            </a:r>
            <a:r>
              <a:rPr sz="1100" spc="-5" dirty="0">
                <a:solidFill>
                  <a:srgbClr val="212121"/>
                </a:solidFill>
                <a:latin typeface="Times New Roman"/>
                <a:cs typeface="Times New Roman"/>
              </a:rPr>
              <a:t>infinite narrazioni, ecco </a:t>
            </a:r>
            <a:r>
              <a:rPr sz="1100" dirty="0">
                <a:solidFill>
                  <a:srgbClr val="212121"/>
                </a:solidFill>
                <a:latin typeface="Times New Roman"/>
                <a:cs typeface="Times New Roman"/>
              </a:rPr>
              <a:t>la </a:t>
            </a:r>
            <a:r>
              <a:rPr sz="1100" spc="-5" dirty="0">
                <a:solidFill>
                  <a:srgbClr val="212121"/>
                </a:solidFill>
                <a:latin typeface="Times New Roman"/>
                <a:cs typeface="Times New Roman"/>
              </a:rPr>
              <a:t>sfida di quest'anno. </a:t>
            </a:r>
            <a:r>
              <a:rPr sz="1100" dirty="0">
                <a:solidFill>
                  <a:srgbClr val="212121"/>
                </a:solidFill>
                <a:latin typeface="Times New Roman"/>
                <a:cs typeface="Times New Roman"/>
              </a:rPr>
              <a:t>Un </a:t>
            </a:r>
            <a:r>
              <a:rPr sz="1100" spc="-5" dirty="0">
                <a:solidFill>
                  <a:srgbClr val="212121"/>
                </a:solidFill>
                <a:latin typeface="Times New Roman"/>
                <a:cs typeface="Times New Roman"/>
              </a:rPr>
              <a:t>tema estremamente attuale </a:t>
            </a:r>
            <a:r>
              <a:rPr sz="1100" dirty="0">
                <a:solidFill>
                  <a:srgbClr val="212121"/>
                </a:solidFill>
                <a:latin typeface="Times New Roman"/>
                <a:cs typeface="Times New Roman"/>
              </a:rPr>
              <a:t>se </a:t>
            </a:r>
            <a:r>
              <a:rPr sz="1100" spc="-5" dirty="0">
                <a:solidFill>
                  <a:srgbClr val="212121"/>
                </a:solidFill>
                <a:latin typeface="Times New Roman"/>
                <a:cs typeface="Times New Roman"/>
              </a:rPr>
              <a:t>si </a:t>
            </a:r>
            <a:r>
              <a:rPr sz="1100" dirty="0">
                <a:solidFill>
                  <a:srgbClr val="212121"/>
                </a:solidFill>
                <a:latin typeface="Times New Roman"/>
                <a:cs typeface="Times New Roman"/>
              </a:rPr>
              <a:t>considera che, </a:t>
            </a:r>
            <a:r>
              <a:rPr sz="1100" spc="-5" dirty="0">
                <a:solidFill>
                  <a:srgbClr val="212121"/>
                </a:solidFill>
                <a:latin typeface="Times New Roman"/>
                <a:cs typeface="Times New Roman"/>
              </a:rPr>
              <a:t>anche  grazie alle </a:t>
            </a:r>
            <a:r>
              <a:rPr sz="1100" dirty="0">
                <a:solidFill>
                  <a:srgbClr val="212121"/>
                </a:solidFill>
                <a:latin typeface="Times New Roman"/>
                <a:cs typeface="Times New Roman"/>
              </a:rPr>
              <a:t>nuove </a:t>
            </a:r>
            <a:r>
              <a:rPr sz="1100" spc="-5" dirty="0">
                <a:solidFill>
                  <a:srgbClr val="212121"/>
                </a:solidFill>
                <a:latin typeface="Times New Roman"/>
                <a:cs typeface="Times New Roman"/>
              </a:rPr>
              <a:t>tecnologie, raccontare </a:t>
            </a:r>
            <a:r>
              <a:rPr sz="1100" dirty="0">
                <a:solidFill>
                  <a:srgbClr val="212121"/>
                </a:solidFill>
                <a:latin typeface="Times New Roman"/>
                <a:cs typeface="Times New Roman"/>
              </a:rPr>
              <a:t>e </a:t>
            </a:r>
            <a:r>
              <a:rPr sz="1100" spc="-5" dirty="0">
                <a:solidFill>
                  <a:srgbClr val="212121"/>
                </a:solidFill>
                <a:latin typeface="Times New Roman"/>
                <a:cs typeface="Times New Roman"/>
              </a:rPr>
              <a:t>raccontarsi e' </a:t>
            </a:r>
            <a:r>
              <a:rPr sz="1100" dirty="0">
                <a:solidFill>
                  <a:srgbClr val="212121"/>
                </a:solidFill>
                <a:latin typeface="Times New Roman"/>
                <a:cs typeface="Times New Roman"/>
              </a:rPr>
              <a:t>oggi </a:t>
            </a:r>
            <a:r>
              <a:rPr sz="1100" spc="-5" dirty="0">
                <a:solidFill>
                  <a:srgbClr val="212121"/>
                </a:solidFill>
                <a:latin typeface="Times New Roman"/>
                <a:cs typeface="Times New Roman"/>
              </a:rPr>
              <a:t>un'attivita' </a:t>
            </a:r>
            <a:r>
              <a:rPr sz="1100" dirty="0">
                <a:solidFill>
                  <a:srgbClr val="212121"/>
                </a:solidFill>
                <a:latin typeface="Times New Roman"/>
                <a:cs typeface="Times New Roman"/>
              </a:rPr>
              <a:t>che ci </a:t>
            </a:r>
            <a:r>
              <a:rPr sz="1100" spc="-5" dirty="0">
                <a:solidFill>
                  <a:srgbClr val="212121"/>
                </a:solidFill>
                <a:latin typeface="Times New Roman"/>
                <a:cs typeface="Times New Roman"/>
              </a:rPr>
              <a:t>coinvolge sempre piu'. </a:t>
            </a:r>
            <a:r>
              <a:rPr sz="1100" dirty="0">
                <a:solidFill>
                  <a:srgbClr val="212121"/>
                </a:solidFill>
                <a:latin typeface="Times New Roman"/>
                <a:cs typeface="Times New Roman"/>
              </a:rPr>
              <a:t>La  proposta del </a:t>
            </a:r>
            <a:r>
              <a:rPr sz="1100" spc="-5" dirty="0">
                <a:solidFill>
                  <a:srgbClr val="212121"/>
                </a:solidFill>
                <a:latin typeface="Times New Roman"/>
                <a:cs typeface="Times New Roman"/>
              </a:rPr>
              <a:t>Festival </a:t>
            </a:r>
            <a:r>
              <a:rPr sz="1100" dirty="0">
                <a:solidFill>
                  <a:srgbClr val="212121"/>
                </a:solidFill>
                <a:latin typeface="Times New Roman"/>
                <a:cs typeface="Times New Roman"/>
              </a:rPr>
              <a:t>e' quindi </a:t>
            </a:r>
            <a:r>
              <a:rPr sz="1100" spc="-5" dirty="0">
                <a:solidFill>
                  <a:srgbClr val="212121"/>
                </a:solidFill>
                <a:latin typeface="Times New Roman"/>
                <a:cs typeface="Times New Roman"/>
              </a:rPr>
              <a:t>quella di creare dei percorsi per stimolare </a:t>
            </a:r>
            <a:r>
              <a:rPr sz="1100" dirty="0">
                <a:solidFill>
                  <a:srgbClr val="212121"/>
                </a:solidFill>
                <a:latin typeface="Times New Roman"/>
                <a:cs typeface="Times New Roman"/>
              </a:rPr>
              <a:t>un </a:t>
            </a:r>
            <a:r>
              <a:rPr sz="1100" spc="-5" dirty="0">
                <a:solidFill>
                  <a:srgbClr val="212121"/>
                </a:solidFill>
                <a:latin typeface="Times New Roman"/>
                <a:cs typeface="Times New Roman"/>
              </a:rPr>
              <a:t>approccio consapevole, </a:t>
            </a:r>
            <a:r>
              <a:rPr sz="1100" dirty="0">
                <a:solidFill>
                  <a:srgbClr val="212121"/>
                </a:solidFill>
                <a:latin typeface="Times New Roman"/>
                <a:cs typeface="Times New Roman"/>
              </a:rPr>
              <a:t>pur  </a:t>
            </a:r>
            <a:r>
              <a:rPr sz="1100" spc="-5" dirty="0">
                <a:solidFill>
                  <a:srgbClr val="212121"/>
                </a:solidFill>
                <a:latin typeface="Times New Roman"/>
                <a:cs typeface="Times New Roman"/>
              </a:rPr>
              <a:t>rispettando la massima </a:t>
            </a:r>
            <a:r>
              <a:rPr sz="1100" dirty="0">
                <a:solidFill>
                  <a:srgbClr val="212121"/>
                </a:solidFill>
                <a:latin typeface="Times New Roman"/>
                <a:cs typeface="Times New Roman"/>
              </a:rPr>
              <a:t>liberta' </a:t>
            </a:r>
            <a:r>
              <a:rPr sz="1100" spc="-5" dirty="0">
                <a:solidFill>
                  <a:srgbClr val="212121"/>
                </a:solidFill>
                <a:latin typeface="Times New Roman"/>
                <a:cs typeface="Times New Roman"/>
              </a:rPr>
              <a:t>espressiva </a:t>
            </a:r>
            <a:r>
              <a:rPr sz="1100" dirty="0">
                <a:solidFill>
                  <a:srgbClr val="212121"/>
                </a:solidFill>
                <a:latin typeface="Times New Roman"/>
                <a:cs typeface="Times New Roman"/>
              </a:rPr>
              <a:t>dei </a:t>
            </a:r>
            <a:r>
              <a:rPr sz="1100" spc="-5" dirty="0">
                <a:solidFill>
                  <a:srgbClr val="212121"/>
                </a:solidFill>
                <a:latin typeface="Times New Roman"/>
                <a:cs typeface="Times New Roman"/>
              </a:rPr>
              <a:t>bambini </a:t>
            </a:r>
            <a:r>
              <a:rPr sz="1100" dirty="0">
                <a:solidFill>
                  <a:srgbClr val="212121"/>
                </a:solidFill>
                <a:latin typeface="Times New Roman"/>
                <a:cs typeface="Times New Roman"/>
              </a:rPr>
              <a:t>e dei </a:t>
            </a:r>
            <a:r>
              <a:rPr sz="1100" spc="-5" dirty="0">
                <a:solidFill>
                  <a:srgbClr val="212121"/>
                </a:solidFill>
                <a:latin typeface="Times New Roman"/>
                <a:cs typeface="Times New Roman"/>
              </a:rPr>
              <a:t>ragazzi. Quest'anno due avvenimenti  affiancheranno </a:t>
            </a:r>
            <a:r>
              <a:rPr sz="1100" dirty="0">
                <a:solidFill>
                  <a:srgbClr val="212121"/>
                </a:solidFill>
                <a:latin typeface="Times New Roman"/>
                <a:cs typeface="Times New Roman"/>
              </a:rPr>
              <a:t>il </a:t>
            </a:r>
            <a:r>
              <a:rPr sz="1100" spc="-5" dirty="0">
                <a:solidFill>
                  <a:srgbClr val="212121"/>
                </a:solidFill>
                <a:latin typeface="Times New Roman"/>
                <a:cs typeface="Times New Roman"/>
              </a:rPr>
              <a:t>Festival: </a:t>
            </a:r>
            <a:r>
              <a:rPr sz="1100" dirty="0">
                <a:solidFill>
                  <a:srgbClr val="212121"/>
                </a:solidFill>
                <a:latin typeface="Times New Roman"/>
                <a:cs typeface="Times New Roman"/>
              </a:rPr>
              <a:t>"WWW - KnoW </a:t>
            </a:r>
            <a:r>
              <a:rPr sz="1100" spc="-5" dirty="0">
                <a:solidFill>
                  <a:srgbClr val="212121"/>
                </a:solidFill>
                <a:latin typeface="Times New Roman"/>
                <a:cs typeface="Times New Roman"/>
              </a:rPr>
              <a:t>the World with </a:t>
            </a:r>
            <a:r>
              <a:rPr sz="1100" dirty="0">
                <a:solidFill>
                  <a:srgbClr val="212121"/>
                </a:solidFill>
                <a:latin typeface="Times New Roman"/>
                <a:cs typeface="Times New Roman"/>
              </a:rPr>
              <a:t>Words" si </a:t>
            </a:r>
            <a:r>
              <a:rPr sz="1100" spc="-5" dirty="0">
                <a:solidFill>
                  <a:srgbClr val="212121"/>
                </a:solidFill>
                <a:latin typeface="Times New Roman"/>
                <a:cs typeface="Times New Roman"/>
              </a:rPr>
              <a:t>terra' </a:t>
            </a:r>
            <a:r>
              <a:rPr sz="1100" dirty="0">
                <a:solidFill>
                  <a:srgbClr val="212121"/>
                </a:solidFill>
                <a:latin typeface="Times New Roman"/>
                <a:cs typeface="Times New Roman"/>
              </a:rPr>
              <a:t>nel </a:t>
            </a:r>
            <a:r>
              <a:rPr sz="1100" spc="-5" dirty="0">
                <a:solidFill>
                  <a:srgbClr val="212121"/>
                </a:solidFill>
                <a:latin typeface="Times New Roman"/>
                <a:cs typeface="Times New Roman"/>
              </a:rPr>
              <a:t>giorno </a:t>
            </a:r>
            <a:r>
              <a:rPr sz="1100" spc="-10" dirty="0">
                <a:solidFill>
                  <a:srgbClr val="212121"/>
                </a:solidFill>
                <a:latin typeface="Times New Roman"/>
                <a:cs typeface="Times New Roman"/>
              </a:rPr>
              <a:t>di </a:t>
            </a:r>
            <a:r>
              <a:rPr sz="1100" spc="-5" dirty="0">
                <a:solidFill>
                  <a:srgbClr val="212121"/>
                </a:solidFill>
                <a:latin typeface="Times New Roman"/>
                <a:cs typeface="Times New Roman"/>
              </a:rPr>
              <a:t>apertura del  Festival, lunedi' </a:t>
            </a:r>
            <a:r>
              <a:rPr sz="1100" dirty="0">
                <a:solidFill>
                  <a:srgbClr val="212121"/>
                </a:solidFill>
                <a:latin typeface="Times New Roman"/>
                <a:cs typeface="Times New Roman"/>
              </a:rPr>
              <a:t>16 </a:t>
            </a:r>
            <a:r>
              <a:rPr sz="1100" spc="-5" dirty="0">
                <a:solidFill>
                  <a:srgbClr val="212121"/>
                </a:solidFill>
                <a:latin typeface="Times New Roman"/>
                <a:cs typeface="Times New Roman"/>
              </a:rPr>
              <a:t>marzo </a:t>
            </a:r>
            <a:r>
              <a:rPr sz="1100" dirty="0">
                <a:solidFill>
                  <a:srgbClr val="212121"/>
                </a:solidFill>
                <a:latin typeface="Times New Roman"/>
                <a:cs typeface="Times New Roman"/>
              </a:rPr>
              <a:t>a Napoli. Presso il Museo </a:t>
            </a:r>
            <a:r>
              <a:rPr sz="1100" spc="-5" dirty="0">
                <a:solidFill>
                  <a:srgbClr val="212121"/>
                </a:solidFill>
                <a:latin typeface="Times New Roman"/>
                <a:cs typeface="Times New Roman"/>
              </a:rPr>
              <a:t>d'Arte contemporanea Donnaregina </a:t>
            </a:r>
            <a:r>
              <a:rPr sz="1100" dirty="0">
                <a:solidFill>
                  <a:srgbClr val="212121"/>
                </a:solidFill>
                <a:latin typeface="Times New Roman"/>
                <a:cs typeface="Times New Roman"/>
              </a:rPr>
              <a:t>(MADRE), </a:t>
            </a:r>
            <a:r>
              <a:rPr sz="1100" spc="-5" dirty="0">
                <a:solidFill>
                  <a:srgbClr val="212121"/>
                </a:solidFill>
                <a:latin typeface="Times New Roman"/>
                <a:cs typeface="Times New Roman"/>
              </a:rPr>
              <a:t>l'artista  </a:t>
            </a:r>
            <a:r>
              <a:rPr sz="1100" dirty="0">
                <a:solidFill>
                  <a:srgbClr val="212121"/>
                </a:solidFill>
                <a:latin typeface="Times New Roman"/>
                <a:cs typeface="Times New Roman"/>
              </a:rPr>
              <a:t>di </a:t>
            </a:r>
            <a:r>
              <a:rPr sz="1100" spc="-10" dirty="0">
                <a:solidFill>
                  <a:srgbClr val="212121"/>
                </a:solidFill>
                <a:latin typeface="Times New Roman"/>
                <a:cs typeface="Times New Roman"/>
              </a:rPr>
              <a:t>fama </a:t>
            </a:r>
            <a:r>
              <a:rPr sz="1100" spc="-5" dirty="0">
                <a:solidFill>
                  <a:srgbClr val="212121"/>
                </a:solidFill>
                <a:latin typeface="Times New Roman"/>
                <a:cs typeface="Times New Roman"/>
              </a:rPr>
              <a:t>internazionale Michelangelo Pistoletto sara' </a:t>
            </a:r>
            <a:r>
              <a:rPr sz="1100" dirty="0">
                <a:solidFill>
                  <a:srgbClr val="212121"/>
                </a:solidFill>
                <a:latin typeface="Times New Roman"/>
                <a:cs typeface="Times New Roman"/>
              </a:rPr>
              <a:t>l'ospite </a:t>
            </a:r>
            <a:r>
              <a:rPr sz="1100" spc="-5" dirty="0">
                <a:solidFill>
                  <a:srgbClr val="212121"/>
                </a:solidFill>
                <a:latin typeface="Times New Roman"/>
                <a:cs typeface="Times New Roman"/>
              </a:rPr>
              <a:t>d'eccezione </a:t>
            </a:r>
            <a:r>
              <a:rPr sz="1100" dirty="0">
                <a:solidFill>
                  <a:srgbClr val="212121"/>
                </a:solidFill>
                <a:latin typeface="Times New Roman"/>
                <a:cs typeface="Times New Roman"/>
              </a:rPr>
              <a:t>di un evento </a:t>
            </a:r>
            <a:r>
              <a:rPr sz="1100" spc="-5" dirty="0">
                <a:solidFill>
                  <a:srgbClr val="212121"/>
                </a:solidFill>
                <a:latin typeface="Times New Roman"/>
                <a:cs typeface="Times New Roman"/>
              </a:rPr>
              <a:t>per ragazzi. Inoltre </a:t>
            </a:r>
            <a:r>
              <a:rPr sz="1100" dirty="0">
                <a:solidFill>
                  <a:srgbClr val="212121"/>
                </a:solidFill>
                <a:latin typeface="Times New Roman"/>
                <a:cs typeface="Times New Roman"/>
              </a:rPr>
              <a:t>il 20  </a:t>
            </a:r>
            <a:r>
              <a:rPr sz="1100" spc="-5" dirty="0">
                <a:solidFill>
                  <a:srgbClr val="212121"/>
                </a:solidFill>
                <a:latin typeface="Times New Roman"/>
                <a:cs typeface="Times New Roman"/>
              </a:rPr>
              <a:t>marzo, </a:t>
            </a:r>
            <a:r>
              <a:rPr sz="1100" dirty="0">
                <a:solidFill>
                  <a:srgbClr val="212121"/>
                </a:solidFill>
                <a:latin typeface="Times New Roman"/>
                <a:cs typeface="Times New Roman"/>
              </a:rPr>
              <a:t>presso </a:t>
            </a:r>
            <a:r>
              <a:rPr sz="1100" spc="-5" dirty="0">
                <a:solidFill>
                  <a:srgbClr val="212121"/>
                </a:solidFill>
                <a:latin typeface="Times New Roman"/>
                <a:cs typeface="Times New Roman"/>
              </a:rPr>
              <a:t>la sede dell'Abi </a:t>
            </a:r>
            <a:r>
              <a:rPr sz="1100" dirty="0">
                <a:solidFill>
                  <a:srgbClr val="212121"/>
                </a:solidFill>
                <a:latin typeface="Times New Roman"/>
                <a:cs typeface="Times New Roman"/>
              </a:rPr>
              <a:t>a </a:t>
            </a:r>
            <a:r>
              <a:rPr sz="1100" spc="-5" dirty="0">
                <a:solidFill>
                  <a:srgbClr val="212121"/>
                </a:solidFill>
                <a:latin typeface="Times New Roman"/>
                <a:cs typeface="Times New Roman"/>
              </a:rPr>
              <a:t>Roma, </a:t>
            </a:r>
            <a:r>
              <a:rPr sz="1100" dirty="0">
                <a:solidFill>
                  <a:srgbClr val="212121"/>
                </a:solidFill>
                <a:latin typeface="Times New Roman"/>
                <a:cs typeface="Times New Roman"/>
              </a:rPr>
              <a:t>le </a:t>
            </a:r>
            <a:r>
              <a:rPr sz="1100" spc="-5" dirty="0">
                <a:solidFill>
                  <a:srgbClr val="212121"/>
                </a:solidFill>
                <a:latin typeface="Times New Roman"/>
                <a:cs typeface="Times New Roman"/>
              </a:rPr>
              <a:t>antiche Scuderie di Palazzo Altieri ospiteranno l'incontro  Reinventare l'apprendimento </a:t>
            </a:r>
            <a:r>
              <a:rPr sz="1100" dirty="0">
                <a:solidFill>
                  <a:srgbClr val="212121"/>
                </a:solidFill>
                <a:latin typeface="Times New Roman"/>
                <a:cs typeface="Times New Roman"/>
              </a:rPr>
              <a:t>- Cultura e </a:t>
            </a:r>
            <a:r>
              <a:rPr sz="1100" spc="-5" dirty="0">
                <a:solidFill>
                  <a:srgbClr val="212121"/>
                </a:solidFill>
                <a:latin typeface="Times New Roman"/>
                <a:cs typeface="Times New Roman"/>
              </a:rPr>
              <a:t>creativita' </a:t>
            </a:r>
            <a:r>
              <a:rPr sz="1100" dirty="0">
                <a:solidFill>
                  <a:srgbClr val="212121"/>
                </a:solidFill>
                <a:latin typeface="Times New Roman"/>
                <a:cs typeface="Times New Roman"/>
              </a:rPr>
              <a:t>tra </a:t>
            </a:r>
            <a:r>
              <a:rPr sz="1100" spc="-5" dirty="0">
                <a:solidFill>
                  <a:srgbClr val="212121"/>
                </a:solidFill>
                <a:latin typeface="Times New Roman"/>
                <a:cs typeface="Times New Roman"/>
              </a:rPr>
              <a:t>linguaggi, metodi </a:t>
            </a:r>
            <a:r>
              <a:rPr sz="1100" dirty="0">
                <a:solidFill>
                  <a:srgbClr val="212121"/>
                </a:solidFill>
                <a:latin typeface="Times New Roman"/>
                <a:cs typeface="Times New Roman"/>
              </a:rPr>
              <a:t>e azioni. </a:t>
            </a:r>
            <a:r>
              <a:rPr sz="1100" spc="-10" dirty="0">
                <a:solidFill>
                  <a:srgbClr val="212121"/>
                </a:solidFill>
                <a:latin typeface="Times New Roman"/>
                <a:cs typeface="Times New Roman"/>
              </a:rPr>
              <a:t>Il </a:t>
            </a:r>
            <a:r>
              <a:rPr sz="1100" spc="-5" dirty="0">
                <a:solidFill>
                  <a:srgbClr val="212121"/>
                </a:solidFill>
                <a:latin typeface="Times New Roman"/>
                <a:cs typeface="Times New Roman"/>
              </a:rPr>
              <a:t>Festival </a:t>
            </a:r>
            <a:r>
              <a:rPr sz="1100" dirty="0">
                <a:solidFill>
                  <a:srgbClr val="212121"/>
                </a:solidFill>
                <a:latin typeface="Times New Roman"/>
                <a:cs typeface="Times New Roman"/>
              </a:rPr>
              <a:t>si </a:t>
            </a:r>
            <a:r>
              <a:rPr sz="1100" spc="-5" dirty="0">
                <a:solidFill>
                  <a:srgbClr val="212121"/>
                </a:solidFill>
                <a:latin typeface="Times New Roman"/>
                <a:cs typeface="Times New Roman"/>
              </a:rPr>
              <a:t>inserisce nel  </a:t>
            </a:r>
            <a:r>
              <a:rPr sz="1100" dirty="0">
                <a:solidFill>
                  <a:srgbClr val="212121"/>
                </a:solidFill>
                <a:latin typeface="Times New Roman"/>
                <a:cs typeface="Times New Roman"/>
              </a:rPr>
              <a:t>piu' ampio e </a:t>
            </a:r>
            <a:r>
              <a:rPr sz="1100" spc="-5" dirty="0">
                <a:solidFill>
                  <a:srgbClr val="212121"/>
                </a:solidFill>
                <a:latin typeface="Times New Roman"/>
                <a:cs typeface="Times New Roman"/>
              </a:rPr>
              <a:t>articolato piano d'azione </a:t>
            </a:r>
            <a:r>
              <a:rPr sz="1100" dirty="0">
                <a:solidFill>
                  <a:srgbClr val="212121"/>
                </a:solidFill>
                <a:latin typeface="Times New Roman"/>
                <a:cs typeface="Times New Roman"/>
              </a:rPr>
              <a:t>a </a:t>
            </a:r>
            <a:r>
              <a:rPr sz="1100" spc="-5" dirty="0">
                <a:solidFill>
                  <a:srgbClr val="212121"/>
                </a:solidFill>
                <a:latin typeface="Times New Roman"/>
                <a:cs typeface="Times New Roman"/>
              </a:rPr>
              <a:t>sostegno dell'arte </a:t>
            </a:r>
            <a:r>
              <a:rPr sz="1100" dirty="0">
                <a:solidFill>
                  <a:srgbClr val="212121"/>
                </a:solidFill>
                <a:latin typeface="Times New Roman"/>
                <a:cs typeface="Times New Roman"/>
              </a:rPr>
              <a:t>e </a:t>
            </a:r>
            <a:r>
              <a:rPr sz="1100" spc="-5" dirty="0">
                <a:solidFill>
                  <a:srgbClr val="212121"/>
                </a:solidFill>
                <a:latin typeface="Times New Roman"/>
                <a:cs typeface="Times New Roman"/>
              </a:rPr>
              <a:t>della cultura messo </a:t>
            </a:r>
            <a:r>
              <a:rPr sz="1100" dirty="0">
                <a:solidFill>
                  <a:srgbClr val="212121"/>
                </a:solidFill>
                <a:latin typeface="Times New Roman"/>
                <a:cs typeface="Times New Roman"/>
              </a:rPr>
              <a:t>a </a:t>
            </a:r>
            <a:r>
              <a:rPr sz="1100" spc="-5" dirty="0">
                <a:solidFill>
                  <a:srgbClr val="212121"/>
                </a:solidFill>
                <a:latin typeface="Times New Roman"/>
                <a:cs typeface="Times New Roman"/>
              </a:rPr>
              <a:t>punto </a:t>
            </a:r>
            <a:r>
              <a:rPr sz="1100" spc="-10" dirty="0">
                <a:solidFill>
                  <a:srgbClr val="212121"/>
                </a:solidFill>
                <a:latin typeface="Times New Roman"/>
                <a:cs typeface="Times New Roman"/>
              </a:rPr>
              <a:t>dall'Abi </a:t>
            </a:r>
            <a:r>
              <a:rPr sz="1100" dirty="0">
                <a:solidFill>
                  <a:srgbClr val="212121"/>
                </a:solidFill>
                <a:latin typeface="Times New Roman"/>
                <a:cs typeface="Times New Roman"/>
              </a:rPr>
              <a:t>con le  banche per </a:t>
            </a:r>
            <a:r>
              <a:rPr sz="1100" spc="-5" dirty="0">
                <a:solidFill>
                  <a:srgbClr val="212121"/>
                </a:solidFill>
                <a:latin typeface="Times New Roman"/>
                <a:cs typeface="Times New Roman"/>
              </a:rPr>
              <a:t>dare il proprio contributo </a:t>
            </a:r>
            <a:r>
              <a:rPr sz="1100" spc="-10" dirty="0">
                <a:solidFill>
                  <a:srgbClr val="212121"/>
                </a:solidFill>
                <a:latin typeface="Times New Roman"/>
                <a:cs typeface="Times New Roman"/>
              </a:rPr>
              <a:t>di </a:t>
            </a:r>
            <a:r>
              <a:rPr sz="1100" spc="-5" dirty="0">
                <a:solidFill>
                  <a:srgbClr val="212121"/>
                </a:solidFill>
                <a:latin typeface="Times New Roman"/>
                <a:cs typeface="Times New Roman"/>
              </a:rPr>
              <a:t>settore alla tutela </a:t>
            </a:r>
            <a:r>
              <a:rPr sz="1100" dirty="0">
                <a:solidFill>
                  <a:srgbClr val="212121"/>
                </a:solidFill>
                <a:latin typeface="Times New Roman"/>
                <a:cs typeface="Times New Roman"/>
              </a:rPr>
              <a:t>e </a:t>
            </a:r>
            <a:r>
              <a:rPr sz="1100" spc="-5" dirty="0">
                <a:solidFill>
                  <a:srgbClr val="212121"/>
                </a:solidFill>
                <a:latin typeface="Times New Roman"/>
                <a:cs typeface="Times New Roman"/>
              </a:rPr>
              <a:t>alla condivisione dell'immenso</a:t>
            </a:r>
            <a:r>
              <a:rPr sz="1100" spc="110" dirty="0">
                <a:solidFill>
                  <a:srgbClr val="212121"/>
                </a:solidFill>
                <a:latin typeface="Times New Roman"/>
                <a:cs typeface="Times New Roman"/>
              </a:rPr>
              <a:t> </a:t>
            </a:r>
            <a:r>
              <a:rPr sz="1100" dirty="0">
                <a:solidFill>
                  <a:srgbClr val="212121"/>
                </a:solidFill>
                <a:latin typeface="Times New Roman"/>
                <a:cs typeface="Times New Roman"/>
              </a:rPr>
              <a:t>patrimonio</a:t>
            </a:r>
            <a:endParaRPr sz="1100">
              <a:latin typeface="Times New Roman"/>
              <a:cs typeface="Times New Roman"/>
            </a:endParaRPr>
          </a:p>
          <a:p>
            <a:pPr marL="4445" algn="ctr">
              <a:lnSpc>
                <a:spcPct val="100000"/>
              </a:lnSpc>
              <a:spcBef>
                <a:spcPts val="130"/>
              </a:spcBef>
            </a:pPr>
            <a:r>
              <a:rPr sz="1100" spc="-5" dirty="0">
                <a:solidFill>
                  <a:srgbClr val="212121"/>
                </a:solidFill>
                <a:latin typeface="Times New Roman"/>
                <a:cs typeface="Times New Roman"/>
              </a:rPr>
              <a:t>storico-artistico nazionale. com/rov (fine) MF-DJ </a:t>
            </a:r>
            <a:r>
              <a:rPr sz="1100" dirty="0">
                <a:solidFill>
                  <a:srgbClr val="212121"/>
                </a:solidFill>
                <a:latin typeface="Times New Roman"/>
                <a:cs typeface="Times New Roman"/>
              </a:rPr>
              <a:t>NEWS </a:t>
            </a:r>
            <a:r>
              <a:rPr sz="1100" spc="-5" dirty="0">
                <a:solidFill>
                  <a:srgbClr val="212121"/>
                </a:solidFill>
                <a:latin typeface="Times New Roman"/>
                <a:cs typeface="Times New Roman"/>
              </a:rPr>
              <a:t>0416:08 mar</a:t>
            </a:r>
            <a:r>
              <a:rPr sz="1100" spc="30" dirty="0">
                <a:solidFill>
                  <a:srgbClr val="212121"/>
                </a:solidFill>
                <a:latin typeface="Times New Roman"/>
                <a:cs typeface="Times New Roman"/>
              </a:rPr>
              <a:t> </a:t>
            </a:r>
            <a:r>
              <a:rPr sz="1100" dirty="0">
                <a:solidFill>
                  <a:srgbClr val="212121"/>
                </a:solidFill>
                <a:latin typeface="Times New Roman"/>
                <a:cs typeface="Times New Roman"/>
              </a:rPr>
              <a:t>2015</a:t>
            </a:r>
            <a:endParaRPr sz="1100">
              <a:latin typeface="Times New Roman"/>
              <a:cs typeface="Times New Roman"/>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7670">
              <a:lnSpc>
                <a:spcPts val="1839"/>
              </a:lnSpc>
            </a:pPr>
            <a:r>
              <a:rPr sz="1600" b="1" spc="-5" dirty="0">
                <a:latin typeface="Arial"/>
                <a:cs typeface="Arial"/>
              </a:rPr>
              <a:t>Diregi</a:t>
            </a:r>
            <a:r>
              <a:rPr sz="1600" b="1" spc="15" dirty="0">
                <a:latin typeface="Arial"/>
                <a:cs typeface="Arial"/>
              </a:rPr>
              <a:t>o</a:t>
            </a:r>
            <a:r>
              <a:rPr sz="1600" b="1" spc="-30" dirty="0">
                <a:latin typeface="Arial"/>
                <a:cs typeface="Arial"/>
              </a:rPr>
              <a:t>v</a:t>
            </a:r>
            <a:r>
              <a:rPr sz="1600" b="1" spc="5" dirty="0">
                <a:latin typeface="Arial"/>
                <a:cs typeface="Arial"/>
              </a:rPr>
              <a:t>a</a:t>
            </a:r>
            <a:r>
              <a:rPr sz="1600" b="1" spc="-5" dirty="0">
                <a:latin typeface="Arial"/>
                <a:cs typeface="Arial"/>
              </a:rPr>
              <a:t>ni.</a:t>
            </a:r>
            <a:r>
              <a:rPr sz="1600" b="1" spc="5" dirty="0">
                <a:latin typeface="Arial"/>
                <a:cs typeface="Arial"/>
              </a:rPr>
              <a:t>i</a:t>
            </a:r>
            <a:r>
              <a:rPr sz="1600" b="1" spc="-5" dirty="0">
                <a:latin typeface="Arial"/>
                <a:cs typeface="Arial"/>
              </a:rPr>
              <a:t>t  4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09088" y="2442971"/>
            <a:ext cx="2342388" cy="81838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45819" y="4544965"/>
            <a:ext cx="5715000" cy="352460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7670">
              <a:lnSpc>
                <a:spcPts val="1839"/>
              </a:lnSpc>
            </a:pPr>
            <a:r>
              <a:rPr sz="1600" b="1" spc="-5" dirty="0">
                <a:latin typeface="Arial"/>
                <a:cs typeface="Arial"/>
              </a:rPr>
              <a:t>Diregi</a:t>
            </a:r>
            <a:r>
              <a:rPr sz="1600" b="1" spc="15" dirty="0">
                <a:latin typeface="Arial"/>
                <a:cs typeface="Arial"/>
              </a:rPr>
              <a:t>o</a:t>
            </a:r>
            <a:r>
              <a:rPr sz="1600" b="1" spc="-30" dirty="0">
                <a:latin typeface="Arial"/>
                <a:cs typeface="Arial"/>
              </a:rPr>
              <a:t>v</a:t>
            </a:r>
            <a:r>
              <a:rPr sz="1600" b="1" spc="5" dirty="0">
                <a:latin typeface="Arial"/>
                <a:cs typeface="Arial"/>
              </a:rPr>
              <a:t>a</a:t>
            </a:r>
            <a:r>
              <a:rPr sz="1600" b="1" spc="-5" dirty="0">
                <a:latin typeface="Arial"/>
                <a:cs typeface="Arial"/>
              </a:rPr>
              <a:t>ni.</a:t>
            </a:r>
            <a:r>
              <a:rPr sz="1600" b="1" spc="5" dirty="0">
                <a:latin typeface="Arial"/>
                <a:cs typeface="Arial"/>
              </a:rPr>
              <a:t>i</a:t>
            </a:r>
            <a:r>
              <a:rPr sz="1600" b="1" spc="-5" dirty="0">
                <a:latin typeface="Arial"/>
                <a:cs typeface="Arial"/>
              </a:rPr>
              <a:t>t  4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02973" y="2899409"/>
            <a:ext cx="5715371" cy="558165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6185" y="4614545"/>
            <a:ext cx="3564254" cy="1666239"/>
          </a:xfrm>
          <a:prstGeom prst="rect">
            <a:avLst/>
          </a:prstGeom>
        </p:spPr>
        <p:txBody>
          <a:bodyPr vert="horz" wrap="square" lIns="0" tIns="100965" rIns="0" bIns="0" rtlCol="0">
            <a:spAutoFit/>
          </a:bodyPr>
          <a:lstStyle/>
          <a:p>
            <a:pPr marL="1905" algn="ctr">
              <a:lnSpc>
                <a:spcPct val="100000"/>
              </a:lnSpc>
              <a:spcBef>
                <a:spcPts val="795"/>
              </a:spcBef>
            </a:pPr>
            <a:r>
              <a:rPr dirty="0"/>
              <a:t>RADIO</a:t>
            </a:r>
          </a:p>
          <a:p>
            <a:pPr algn="ctr">
              <a:lnSpc>
                <a:spcPct val="100000"/>
              </a:lnSpc>
              <a:spcBef>
                <a:spcPts val="700"/>
              </a:spcBef>
            </a:pPr>
            <a:r>
              <a:rPr dirty="0"/>
              <a:t>E</a:t>
            </a:r>
            <a:r>
              <a:rPr spc="-90" dirty="0"/>
              <a:t> </a:t>
            </a:r>
            <a:r>
              <a:rPr spc="-5" dirty="0"/>
              <a:t>TELEVISIONI</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27965">
              <a:lnSpc>
                <a:spcPts val="1839"/>
              </a:lnSpc>
            </a:pPr>
            <a:r>
              <a:rPr sz="1600" b="1" spc="-15" dirty="0">
                <a:latin typeface="Arial"/>
                <a:cs typeface="Arial"/>
              </a:rPr>
              <a:t>G</a:t>
            </a:r>
            <a:r>
              <a:rPr sz="1600" b="1" spc="-5" dirty="0">
                <a:latin typeface="Arial"/>
                <a:cs typeface="Arial"/>
              </a:rPr>
              <a:t>l</a:t>
            </a:r>
            <a:r>
              <a:rPr sz="1600" b="1" dirty="0">
                <a:latin typeface="Arial"/>
                <a:cs typeface="Arial"/>
              </a:rPr>
              <a:t>o</a:t>
            </a:r>
            <a:r>
              <a:rPr sz="1600" b="1" spc="-5" dirty="0">
                <a:latin typeface="Arial"/>
                <a:cs typeface="Arial"/>
              </a:rPr>
              <a:t>bal</a:t>
            </a:r>
            <a:r>
              <a:rPr sz="1600" b="1" spc="-10" dirty="0">
                <a:latin typeface="Arial"/>
                <a:cs typeface="Arial"/>
              </a:rPr>
              <a:t>p</a:t>
            </a:r>
            <a:r>
              <a:rPr sz="1600" b="1" spc="-5" dirty="0">
                <a:latin typeface="Arial"/>
                <a:cs typeface="Arial"/>
              </a:rPr>
              <a:t>r</a:t>
            </a:r>
            <a:r>
              <a:rPr sz="1600" b="1" spc="5" dirty="0">
                <a:latin typeface="Arial"/>
                <a:cs typeface="Arial"/>
              </a:rPr>
              <a:t>e</a:t>
            </a:r>
            <a:r>
              <a:rPr sz="1600" b="1" spc="-5" dirty="0">
                <a:latin typeface="Arial"/>
                <a:cs typeface="Arial"/>
              </a:rPr>
              <a:t>s</a:t>
            </a:r>
            <a:r>
              <a:rPr sz="1600" b="1" dirty="0">
                <a:latin typeface="Arial"/>
                <a:cs typeface="Arial"/>
              </a:rPr>
              <a:t>s</a:t>
            </a:r>
            <a:r>
              <a:rPr sz="1600" b="1" spc="-5" dirty="0">
                <a:latin typeface="Arial"/>
                <a:cs typeface="Arial"/>
              </a:rPr>
              <a:t>.eu  4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63016" y="9451949"/>
            <a:ext cx="6031865" cy="375920"/>
          </a:xfrm>
          <a:prstGeom prst="rect">
            <a:avLst/>
          </a:prstGeom>
        </p:spPr>
        <p:txBody>
          <a:bodyPr vert="horz" wrap="square" lIns="0" tIns="12700" rIns="0" bIns="0" rtlCol="0">
            <a:spAutoFit/>
          </a:bodyPr>
          <a:lstStyle/>
          <a:p>
            <a:pPr marL="221615" marR="5080" indent="-209550">
              <a:lnSpc>
                <a:spcPct val="109500"/>
              </a:lnSpc>
              <a:spcBef>
                <a:spcPts val="100"/>
              </a:spcBef>
            </a:pPr>
            <a:r>
              <a:rPr sz="1050" dirty="0">
                <a:latin typeface="Arial"/>
                <a:cs typeface="Arial"/>
              </a:rPr>
              <a:t>ROMA </a:t>
            </a:r>
            <a:r>
              <a:rPr sz="1050" spc="-5" dirty="0">
                <a:latin typeface="Arial"/>
                <a:cs typeface="Arial"/>
              </a:rPr>
              <a:t>(AGG) </a:t>
            </a:r>
            <a:r>
              <a:rPr sz="1050" dirty="0">
                <a:latin typeface="Arial"/>
                <a:cs typeface="Arial"/>
              </a:rPr>
              <a:t>- </a:t>
            </a:r>
            <a:r>
              <a:rPr sz="1050" spc="-5" dirty="0">
                <a:latin typeface="Arial"/>
                <a:cs typeface="Arial"/>
              </a:rPr>
              <a:t>"Il rafforzato </a:t>
            </a:r>
            <a:r>
              <a:rPr sz="1050" dirty="0">
                <a:latin typeface="Arial"/>
                <a:cs typeface="Arial"/>
              </a:rPr>
              <a:t>impegno </a:t>
            </a:r>
            <a:r>
              <a:rPr sz="1050" spc="-5" dirty="0">
                <a:latin typeface="Arial"/>
                <a:cs typeface="Arial"/>
              </a:rPr>
              <a:t>delle </a:t>
            </a:r>
            <a:r>
              <a:rPr sz="1050" dirty="0">
                <a:latin typeface="Arial"/>
                <a:cs typeface="Arial"/>
              </a:rPr>
              <a:t>banche ad </a:t>
            </a:r>
            <a:r>
              <a:rPr sz="1050" spc="-5" dirty="0">
                <a:latin typeface="Arial"/>
                <a:cs typeface="Arial"/>
              </a:rPr>
              <a:t>investire </a:t>
            </a:r>
            <a:r>
              <a:rPr sz="1050" dirty="0">
                <a:latin typeface="Arial"/>
                <a:cs typeface="Arial"/>
              </a:rPr>
              <a:t>nei </a:t>
            </a:r>
            <a:r>
              <a:rPr sz="1050" spc="-5" dirty="0">
                <a:latin typeface="Arial"/>
                <a:cs typeface="Arial"/>
              </a:rPr>
              <a:t>giovani </a:t>
            </a:r>
            <a:r>
              <a:rPr sz="1050" dirty="0">
                <a:latin typeface="Arial"/>
                <a:cs typeface="Arial"/>
              </a:rPr>
              <a:t>e nella </a:t>
            </a:r>
            <a:r>
              <a:rPr sz="1050" spc="-5" dirty="0">
                <a:latin typeface="Arial"/>
                <a:cs typeface="Arial"/>
              </a:rPr>
              <a:t>cultura rappresenta  </a:t>
            </a:r>
            <a:r>
              <a:rPr sz="1050" dirty="0">
                <a:latin typeface="Arial"/>
                <a:cs typeface="Arial"/>
              </a:rPr>
              <a:t>un`occasione </a:t>
            </a:r>
            <a:r>
              <a:rPr sz="1050" spc="-5" dirty="0">
                <a:latin typeface="Arial"/>
                <a:cs typeface="Arial"/>
              </a:rPr>
              <a:t>importante </a:t>
            </a:r>
            <a:r>
              <a:rPr sz="1050" dirty="0">
                <a:latin typeface="Arial"/>
                <a:cs typeface="Arial"/>
              </a:rPr>
              <a:t>data ai </a:t>
            </a:r>
            <a:r>
              <a:rPr sz="1050" spc="-5" dirty="0">
                <a:latin typeface="Arial"/>
                <a:cs typeface="Arial"/>
              </a:rPr>
              <a:t>ragazzi </a:t>
            </a:r>
            <a:r>
              <a:rPr sz="1050" dirty="0">
                <a:latin typeface="Arial"/>
                <a:cs typeface="Arial"/>
              </a:rPr>
              <a:t>per </a:t>
            </a:r>
            <a:r>
              <a:rPr sz="1050" spc="-5" dirty="0">
                <a:latin typeface="Arial"/>
                <a:cs typeface="Arial"/>
              </a:rPr>
              <a:t>misurarsi </a:t>
            </a:r>
            <a:r>
              <a:rPr sz="1050" dirty="0">
                <a:latin typeface="Arial"/>
                <a:cs typeface="Arial"/>
              </a:rPr>
              <a:t>con </a:t>
            </a:r>
            <a:r>
              <a:rPr sz="1050" spc="-5" dirty="0">
                <a:latin typeface="Arial"/>
                <a:cs typeface="Arial"/>
              </a:rPr>
              <a:t>se stessi </a:t>
            </a:r>
            <a:r>
              <a:rPr sz="1050" dirty="0">
                <a:latin typeface="Arial"/>
                <a:cs typeface="Arial"/>
              </a:rPr>
              <a:t>e le </a:t>
            </a:r>
            <a:r>
              <a:rPr sz="1050" spc="-5" dirty="0">
                <a:latin typeface="Arial"/>
                <a:cs typeface="Arial"/>
              </a:rPr>
              <a:t>molteplici possibilità</a:t>
            </a:r>
            <a:r>
              <a:rPr sz="1050" spc="40" dirty="0">
                <a:latin typeface="Arial"/>
                <a:cs typeface="Arial"/>
              </a:rPr>
              <a:t> </a:t>
            </a:r>
            <a:r>
              <a:rPr sz="1050" spc="-10" dirty="0">
                <a:latin typeface="Arial"/>
                <a:cs typeface="Arial"/>
              </a:rPr>
              <a:t>di</a:t>
            </a:r>
            <a:endParaRPr sz="1050">
              <a:latin typeface="Arial"/>
              <a:cs typeface="Arial"/>
            </a:endParaRPr>
          </a:p>
        </p:txBody>
      </p:sp>
      <p:sp>
        <p:nvSpPr>
          <p:cNvPr id="5" name="object 5"/>
          <p:cNvSpPr/>
          <p:nvPr/>
        </p:nvSpPr>
        <p:spPr>
          <a:xfrm>
            <a:off x="1560575" y="2442971"/>
            <a:ext cx="4428744" cy="137124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741932" y="4451251"/>
            <a:ext cx="4000874" cy="75280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607819" y="5888735"/>
            <a:ext cx="4334256" cy="31242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15685" cy="362077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27880">
              <a:lnSpc>
                <a:spcPts val="1839"/>
              </a:lnSpc>
            </a:pPr>
            <a:r>
              <a:rPr sz="1600" b="1" spc="-15" dirty="0">
                <a:latin typeface="Arial"/>
                <a:cs typeface="Arial"/>
              </a:rPr>
              <a:t>G</a:t>
            </a:r>
            <a:r>
              <a:rPr sz="1600" b="1" spc="-5" dirty="0">
                <a:latin typeface="Arial"/>
                <a:cs typeface="Arial"/>
              </a:rPr>
              <a:t>l</a:t>
            </a:r>
            <a:r>
              <a:rPr sz="1600" b="1" dirty="0">
                <a:latin typeface="Arial"/>
                <a:cs typeface="Arial"/>
              </a:rPr>
              <a:t>o</a:t>
            </a:r>
            <a:r>
              <a:rPr sz="1600" b="1" spc="-5" dirty="0">
                <a:latin typeface="Arial"/>
                <a:cs typeface="Arial"/>
              </a:rPr>
              <a:t>bal</a:t>
            </a:r>
            <a:r>
              <a:rPr sz="1600" b="1" spc="-10" dirty="0">
                <a:latin typeface="Arial"/>
                <a:cs typeface="Arial"/>
              </a:rPr>
              <a:t>p</a:t>
            </a:r>
            <a:r>
              <a:rPr sz="1600" b="1" spc="-5" dirty="0">
                <a:latin typeface="Arial"/>
                <a:cs typeface="Arial"/>
              </a:rPr>
              <a:t>r</a:t>
            </a:r>
            <a:r>
              <a:rPr sz="1600" b="1" spc="5" dirty="0">
                <a:latin typeface="Arial"/>
                <a:cs typeface="Arial"/>
              </a:rPr>
              <a:t>e</a:t>
            </a:r>
            <a:r>
              <a:rPr sz="1600" b="1" spc="-5" dirty="0">
                <a:latin typeface="Arial"/>
                <a:cs typeface="Arial"/>
              </a:rPr>
              <a:t>s</a:t>
            </a:r>
            <a:r>
              <a:rPr sz="1600" b="1" dirty="0">
                <a:latin typeface="Arial"/>
                <a:cs typeface="Arial"/>
              </a:rPr>
              <a:t>s</a:t>
            </a:r>
            <a:r>
              <a:rPr sz="1600" b="1" spc="-5" dirty="0">
                <a:latin typeface="Arial"/>
                <a:cs typeface="Arial"/>
              </a:rPr>
              <a:t>.eu  4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30"/>
              </a:spcBef>
            </a:pPr>
            <a:endParaRPr sz="2150">
              <a:latin typeface="Times New Roman"/>
              <a:cs typeface="Times New Roman"/>
            </a:endParaRPr>
          </a:p>
          <a:p>
            <a:pPr marL="42545" marR="5080" indent="-1905" algn="ctr">
              <a:lnSpc>
                <a:spcPct val="110300"/>
              </a:lnSpc>
            </a:pPr>
            <a:r>
              <a:rPr sz="1050" spc="-5" dirty="0">
                <a:latin typeface="Arial"/>
                <a:cs typeface="Arial"/>
              </a:rPr>
              <a:t>partecipazione. Ciò </a:t>
            </a:r>
            <a:r>
              <a:rPr sz="1050" dirty="0">
                <a:latin typeface="Arial"/>
                <a:cs typeface="Arial"/>
              </a:rPr>
              <a:t>che </a:t>
            </a:r>
            <a:r>
              <a:rPr sz="1050" spc="-5" dirty="0">
                <a:latin typeface="Arial"/>
                <a:cs typeface="Arial"/>
              </a:rPr>
              <a:t>spinge </a:t>
            </a:r>
            <a:r>
              <a:rPr sz="1050" dirty="0">
                <a:latin typeface="Arial"/>
                <a:cs typeface="Arial"/>
              </a:rPr>
              <a:t>a </a:t>
            </a:r>
            <a:r>
              <a:rPr sz="1050" spc="-5" dirty="0">
                <a:latin typeface="Arial"/>
                <a:cs typeface="Arial"/>
              </a:rPr>
              <a:t>lavorare </a:t>
            </a:r>
            <a:r>
              <a:rPr sz="1050" dirty="0">
                <a:latin typeface="Arial"/>
                <a:cs typeface="Arial"/>
              </a:rPr>
              <a:t>in </a:t>
            </a:r>
            <a:r>
              <a:rPr sz="1050" spc="-5" dirty="0">
                <a:latin typeface="Arial"/>
                <a:cs typeface="Arial"/>
              </a:rPr>
              <a:t>sinergia </a:t>
            </a:r>
            <a:r>
              <a:rPr sz="1050" dirty="0">
                <a:latin typeface="Arial"/>
                <a:cs typeface="Arial"/>
              </a:rPr>
              <a:t>con </a:t>
            </a:r>
            <a:r>
              <a:rPr sz="1050" spc="-5" dirty="0">
                <a:latin typeface="Arial"/>
                <a:cs typeface="Arial"/>
              </a:rPr>
              <a:t>scuole, musei, associazioni culturali </a:t>
            </a:r>
            <a:r>
              <a:rPr sz="1050" dirty="0">
                <a:latin typeface="Arial"/>
                <a:cs typeface="Arial"/>
              </a:rPr>
              <a:t>e  </a:t>
            </a:r>
            <a:r>
              <a:rPr sz="1050" spc="-5" dirty="0">
                <a:latin typeface="Arial"/>
                <a:cs typeface="Arial"/>
              </a:rPr>
              <a:t>biblioteche </a:t>
            </a:r>
            <a:r>
              <a:rPr sz="1050" dirty="0">
                <a:latin typeface="Arial"/>
                <a:cs typeface="Arial"/>
              </a:rPr>
              <a:t>è la </a:t>
            </a:r>
            <a:r>
              <a:rPr sz="1050" spc="-5" dirty="0">
                <a:latin typeface="Arial"/>
                <a:cs typeface="Arial"/>
              </a:rPr>
              <a:t>comune certezza </a:t>
            </a:r>
            <a:r>
              <a:rPr sz="1050" dirty="0">
                <a:latin typeface="Arial"/>
                <a:cs typeface="Arial"/>
              </a:rPr>
              <a:t>che solo mettendosi </a:t>
            </a:r>
            <a:r>
              <a:rPr sz="1050" spc="-5" dirty="0">
                <a:latin typeface="Arial"/>
                <a:cs typeface="Arial"/>
              </a:rPr>
              <a:t>in </a:t>
            </a:r>
            <a:r>
              <a:rPr sz="1050" dirty="0">
                <a:latin typeface="Arial"/>
                <a:cs typeface="Arial"/>
              </a:rPr>
              <a:t>gioco e </a:t>
            </a:r>
            <a:r>
              <a:rPr sz="1050" spc="-5" dirty="0">
                <a:latin typeface="Arial"/>
                <a:cs typeface="Arial"/>
              </a:rPr>
              <a:t>`alleandosi` </a:t>
            </a:r>
            <a:r>
              <a:rPr sz="1050" dirty="0">
                <a:latin typeface="Arial"/>
                <a:cs typeface="Arial"/>
              </a:rPr>
              <a:t>a diventare </a:t>
            </a:r>
            <a:r>
              <a:rPr sz="1050" spc="-5" dirty="0">
                <a:latin typeface="Arial"/>
                <a:cs typeface="Arial"/>
              </a:rPr>
              <a:t>cittadini attivi,  </a:t>
            </a:r>
            <a:r>
              <a:rPr sz="1050" dirty="0">
                <a:latin typeface="Arial"/>
                <a:cs typeface="Arial"/>
              </a:rPr>
              <a:t>capaci </a:t>
            </a:r>
            <a:r>
              <a:rPr sz="1050" spc="-10" dirty="0">
                <a:latin typeface="Arial"/>
                <a:cs typeface="Arial"/>
              </a:rPr>
              <a:t>di </a:t>
            </a:r>
            <a:r>
              <a:rPr sz="1050" spc="-5" dirty="0">
                <a:latin typeface="Arial"/>
                <a:cs typeface="Arial"/>
              </a:rPr>
              <a:t>progettualità </a:t>
            </a:r>
            <a:r>
              <a:rPr sz="1050" dirty="0">
                <a:latin typeface="Arial"/>
                <a:cs typeface="Arial"/>
              </a:rPr>
              <a:t>e di </a:t>
            </a:r>
            <a:r>
              <a:rPr sz="1050" spc="-5" dirty="0">
                <a:latin typeface="Arial"/>
                <a:cs typeface="Arial"/>
              </a:rPr>
              <a:t>relazioni, avviene </a:t>
            </a:r>
            <a:r>
              <a:rPr sz="1050" dirty="0">
                <a:latin typeface="Arial"/>
                <a:cs typeface="Arial"/>
              </a:rPr>
              <a:t>la </a:t>
            </a:r>
            <a:r>
              <a:rPr sz="1050" spc="-5" dirty="0">
                <a:latin typeface="Arial"/>
                <a:cs typeface="Arial"/>
              </a:rPr>
              <a:t>formazione globale della persona, </a:t>
            </a:r>
            <a:r>
              <a:rPr sz="1050" dirty="0">
                <a:latin typeface="Arial"/>
                <a:cs typeface="Arial"/>
              </a:rPr>
              <a:t>in </a:t>
            </a:r>
            <a:r>
              <a:rPr sz="1050" spc="-5" dirty="0">
                <a:latin typeface="Arial"/>
                <a:cs typeface="Arial"/>
              </a:rPr>
              <a:t>grado quindi </a:t>
            </a:r>
            <a:r>
              <a:rPr sz="1050" spc="-10" dirty="0">
                <a:latin typeface="Arial"/>
                <a:cs typeface="Arial"/>
              </a:rPr>
              <a:t>di  </a:t>
            </a:r>
            <a:r>
              <a:rPr sz="1050" dirty="0">
                <a:latin typeface="Arial"/>
                <a:cs typeface="Arial"/>
              </a:rPr>
              <a:t>costruire il </a:t>
            </a:r>
            <a:r>
              <a:rPr sz="1050" spc="-5" dirty="0">
                <a:latin typeface="Arial"/>
                <a:cs typeface="Arial"/>
              </a:rPr>
              <a:t>proprio </a:t>
            </a:r>
            <a:r>
              <a:rPr sz="1050" dirty="0">
                <a:latin typeface="Arial"/>
                <a:cs typeface="Arial"/>
              </a:rPr>
              <a:t>futuro e quello </a:t>
            </a:r>
            <a:r>
              <a:rPr sz="1050" spc="-5" dirty="0">
                <a:latin typeface="Arial"/>
                <a:cs typeface="Arial"/>
              </a:rPr>
              <a:t>del </a:t>
            </a:r>
            <a:r>
              <a:rPr sz="1050" dirty="0">
                <a:latin typeface="Arial"/>
                <a:cs typeface="Arial"/>
              </a:rPr>
              <a:t>paese". È </a:t>
            </a:r>
            <a:r>
              <a:rPr sz="1050" spc="-5" dirty="0">
                <a:latin typeface="Arial"/>
                <a:cs typeface="Arial"/>
              </a:rPr>
              <a:t>quanto </a:t>
            </a:r>
            <a:r>
              <a:rPr sz="1050" dirty="0">
                <a:latin typeface="Arial"/>
                <a:cs typeface="Arial"/>
              </a:rPr>
              <a:t>ha </a:t>
            </a:r>
            <a:r>
              <a:rPr sz="1050" spc="-5" dirty="0">
                <a:latin typeface="Arial"/>
                <a:cs typeface="Arial"/>
              </a:rPr>
              <a:t>detto </a:t>
            </a:r>
            <a:r>
              <a:rPr sz="1050" dirty="0">
                <a:latin typeface="Arial"/>
                <a:cs typeface="Arial"/>
              </a:rPr>
              <a:t>il </a:t>
            </a:r>
            <a:r>
              <a:rPr sz="1050" spc="-5" dirty="0">
                <a:latin typeface="Arial"/>
                <a:cs typeface="Arial"/>
              </a:rPr>
              <a:t>Presidente dell`Abi, </a:t>
            </a:r>
            <a:r>
              <a:rPr sz="1050" dirty="0">
                <a:latin typeface="Arial"/>
                <a:cs typeface="Arial"/>
              </a:rPr>
              <a:t>Antonio </a:t>
            </a:r>
            <a:r>
              <a:rPr sz="1050" spc="-5" dirty="0">
                <a:latin typeface="Arial"/>
                <a:cs typeface="Arial"/>
              </a:rPr>
              <a:t>Patuelli,  </a:t>
            </a:r>
            <a:r>
              <a:rPr sz="1050" dirty="0">
                <a:latin typeface="Arial"/>
                <a:cs typeface="Arial"/>
              </a:rPr>
              <a:t>nel </a:t>
            </a:r>
            <a:r>
              <a:rPr sz="1050" spc="-5" dirty="0">
                <a:latin typeface="Arial"/>
                <a:cs typeface="Arial"/>
              </a:rPr>
              <a:t>presentare </a:t>
            </a:r>
            <a:r>
              <a:rPr sz="1050" dirty="0">
                <a:latin typeface="Arial"/>
                <a:cs typeface="Arial"/>
              </a:rPr>
              <a:t>la </a:t>
            </a:r>
            <a:r>
              <a:rPr sz="1050" spc="-5" dirty="0">
                <a:latin typeface="Arial"/>
                <a:cs typeface="Arial"/>
              </a:rPr>
              <a:t>seconda edizione del Festival della </a:t>
            </a:r>
            <a:r>
              <a:rPr sz="1050" dirty="0">
                <a:latin typeface="Arial"/>
                <a:cs typeface="Arial"/>
              </a:rPr>
              <a:t>Cultura </a:t>
            </a:r>
            <a:r>
              <a:rPr sz="1050" spc="-5" dirty="0">
                <a:latin typeface="Arial"/>
                <a:cs typeface="Arial"/>
              </a:rPr>
              <a:t>Creativa, </a:t>
            </a:r>
            <a:r>
              <a:rPr sz="1050" dirty="0">
                <a:latin typeface="Arial"/>
                <a:cs typeface="Arial"/>
              </a:rPr>
              <a:t>promosso e </a:t>
            </a:r>
            <a:r>
              <a:rPr sz="1050" spc="-5" dirty="0">
                <a:latin typeface="Arial"/>
                <a:cs typeface="Arial"/>
              </a:rPr>
              <a:t>realizzato </a:t>
            </a:r>
            <a:r>
              <a:rPr sz="1050" dirty="0">
                <a:latin typeface="Arial"/>
                <a:cs typeface="Arial"/>
              </a:rPr>
              <a:t>dalle  banche </a:t>
            </a:r>
            <a:r>
              <a:rPr sz="1050" spc="-5" dirty="0">
                <a:latin typeface="Arial"/>
                <a:cs typeface="Arial"/>
              </a:rPr>
              <a:t>con </a:t>
            </a:r>
            <a:r>
              <a:rPr sz="1050" dirty="0">
                <a:latin typeface="Arial"/>
                <a:cs typeface="Arial"/>
              </a:rPr>
              <a:t>il </a:t>
            </a:r>
            <a:r>
              <a:rPr sz="1050" spc="-5" dirty="0">
                <a:latin typeface="Arial"/>
                <a:cs typeface="Arial"/>
              </a:rPr>
              <a:t>coordinamento </a:t>
            </a:r>
            <a:r>
              <a:rPr sz="1050" dirty="0">
                <a:latin typeface="Arial"/>
                <a:cs typeface="Arial"/>
              </a:rPr>
              <a:t>dell`Abi. "Lo </a:t>
            </a:r>
            <a:r>
              <a:rPr sz="1050" spc="-5" dirty="0">
                <a:latin typeface="Arial"/>
                <a:cs typeface="Arial"/>
              </a:rPr>
              <a:t>sviluppo </a:t>
            </a:r>
            <a:r>
              <a:rPr sz="1050" dirty="0">
                <a:latin typeface="Arial"/>
                <a:cs typeface="Arial"/>
              </a:rPr>
              <a:t>delle proprie </a:t>
            </a:r>
            <a:r>
              <a:rPr sz="1050" spc="-5" dirty="0">
                <a:latin typeface="Arial"/>
                <a:cs typeface="Arial"/>
              </a:rPr>
              <a:t>competenze </a:t>
            </a:r>
            <a:r>
              <a:rPr sz="1050" dirty="0">
                <a:latin typeface="Arial"/>
                <a:cs typeface="Arial"/>
              </a:rPr>
              <a:t>è </a:t>
            </a:r>
            <a:r>
              <a:rPr sz="1050" spc="-5" dirty="0">
                <a:latin typeface="Arial"/>
                <a:cs typeface="Arial"/>
              </a:rPr>
              <a:t>infatti alla base del  </a:t>
            </a:r>
            <a:r>
              <a:rPr sz="1050" dirty="0">
                <a:latin typeface="Arial"/>
                <a:cs typeface="Arial"/>
              </a:rPr>
              <a:t>progresso </a:t>
            </a:r>
            <a:r>
              <a:rPr sz="1050" spc="-5" dirty="0">
                <a:latin typeface="Arial"/>
                <a:cs typeface="Arial"/>
              </a:rPr>
              <a:t>economico, della convivenza civile </a:t>
            </a:r>
            <a:r>
              <a:rPr sz="1050" dirty="0">
                <a:latin typeface="Arial"/>
                <a:cs typeface="Arial"/>
              </a:rPr>
              <a:t>e </a:t>
            </a:r>
            <a:r>
              <a:rPr sz="1050" spc="-5" dirty="0">
                <a:latin typeface="Arial"/>
                <a:cs typeface="Arial"/>
              </a:rPr>
              <a:t>della partecipazione alla vita democratica. In </a:t>
            </a:r>
            <a:r>
              <a:rPr sz="1050" dirty="0">
                <a:latin typeface="Arial"/>
                <a:cs typeface="Arial"/>
              </a:rPr>
              <a:t>questo  senso - ha </a:t>
            </a:r>
            <a:r>
              <a:rPr sz="1050" spc="-5" dirty="0">
                <a:latin typeface="Arial"/>
                <a:cs typeface="Arial"/>
              </a:rPr>
              <a:t>aggiunto </a:t>
            </a:r>
            <a:r>
              <a:rPr sz="1050" dirty="0">
                <a:latin typeface="Arial"/>
                <a:cs typeface="Arial"/>
              </a:rPr>
              <a:t>- un </a:t>
            </a:r>
            <a:r>
              <a:rPr sz="1050" spc="-5" dirty="0">
                <a:latin typeface="Arial"/>
                <a:cs typeface="Arial"/>
              </a:rPr>
              <a:t>ruolo </a:t>
            </a:r>
            <a:r>
              <a:rPr sz="1050" dirty="0">
                <a:latin typeface="Arial"/>
                <a:cs typeface="Arial"/>
              </a:rPr>
              <a:t>di </a:t>
            </a:r>
            <a:r>
              <a:rPr sz="1050" spc="-5" dirty="0">
                <a:latin typeface="Arial"/>
                <a:cs typeface="Arial"/>
              </a:rPr>
              <a:t>indirizzo deve </a:t>
            </a:r>
            <a:r>
              <a:rPr sz="1050" dirty="0">
                <a:latin typeface="Arial"/>
                <a:cs typeface="Arial"/>
              </a:rPr>
              <a:t>essere </a:t>
            </a:r>
            <a:r>
              <a:rPr sz="1050" spc="-5" dirty="0">
                <a:latin typeface="Arial"/>
                <a:cs typeface="Arial"/>
              </a:rPr>
              <a:t>svolto </a:t>
            </a:r>
            <a:r>
              <a:rPr sz="1050" dirty="0">
                <a:latin typeface="Arial"/>
                <a:cs typeface="Arial"/>
              </a:rPr>
              <a:t>anche </a:t>
            </a:r>
            <a:r>
              <a:rPr sz="1050" spc="-5" dirty="0">
                <a:latin typeface="Arial"/>
                <a:cs typeface="Arial"/>
              </a:rPr>
              <a:t>dalla comunita` economica tutta,  </a:t>
            </a:r>
            <a:r>
              <a:rPr sz="1050" dirty="0">
                <a:latin typeface="Arial"/>
                <a:cs typeface="Arial"/>
              </a:rPr>
              <a:t>nella </a:t>
            </a:r>
            <a:r>
              <a:rPr sz="1050" spc="-5" dirty="0">
                <a:latin typeface="Arial"/>
                <a:cs typeface="Arial"/>
              </a:rPr>
              <a:t>consapevolezza </a:t>
            </a:r>
            <a:r>
              <a:rPr sz="1050" dirty="0">
                <a:latin typeface="Arial"/>
                <a:cs typeface="Arial"/>
              </a:rPr>
              <a:t>che </a:t>
            </a:r>
            <a:r>
              <a:rPr sz="1050" spc="-5" dirty="0">
                <a:latin typeface="Arial"/>
                <a:cs typeface="Arial"/>
              </a:rPr>
              <a:t>attraverso </a:t>
            </a:r>
            <a:r>
              <a:rPr sz="1050" dirty="0">
                <a:latin typeface="Arial"/>
                <a:cs typeface="Arial"/>
              </a:rPr>
              <a:t>la </a:t>
            </a:r>
            <a:r>
              <a:rPr sz="1050" spc="-5" dirty="0">
                <a:latin typeface="Arial"/>
                <a:cs typeface="Arial"/>
              </a:rPr>
              <a:t>promozione </a:t>
            </a:r>
            <a:r>
              <a:rPr sz="1050" dirty="0">
                <a:latin typeface="Arial"/>
                <a:cs typeface="Arial"/>
              </a:rPr>
              <a:t>della </a:t>
            </a:r>
            <a:r>
              <a:rPr sz="1050" spc="-5" dirty="0">
                <a:latin typeface="Arial"/>
                <a:cs typeface="Arial"/>
              </a:rPr>
              <a:t>conoscenza </a:t>
            </a:r>
            <a:r>
              <a:rPr sz="1050" dirty="0">
                <a:latin typeface="Arial"/>
                <a:cs typeface="Arial"/>
              </a:rPr>
              <a:t>anche </a:t>
            </a:r>
            <a:r>
              <a:rPr sz="1050" spc="-5" dirty="0">
                <a:latin typeface="Arial"/>
                <a:cs typeface="Arial"/>
              </a:rPr>
              <a:t>presso </a:t>
            </a:r>
            <a:r>
              <a:rPr sz="1050" dirty="0">
                <a:latin typeface="Arial"/>
                <a:cs typeface="Arial"/>
              </a:rPr>
              <a:t>i </a:t>
            </a:r>
            <a:r>
              <a:rPr sz="1050" spc="-5" dirty="0">
                <a:latin typeface="Arial"/>
                <a:cs typeface="Arial"/>
              </a:rPr>
              <a:t>più giovani </a:t>
            </a:r>
            <a:r>
              <a:rPr sz="1050" dirty="0">
                <a:latin typeface="Arial"/>
                <a:cs typeface="Arial"/>
              </a:rPr>
              <a:t>si  possa </a:t>
            </a:r>
            <a:r>
              <a:rPr sz="1050" spc="-5" dirty="0">
                <a:latin typeface="Arial"/>
                <a:cs typeface="Arial"/>
              </a:rPr>
              <a:t>realizzare </a:t>
            </a:r>
            <a:r>
              <a:rPr sz="1050" dirty="0">
                <a:latin typeface="Arial"/>
                <a:cs typeface="Arial"/>
              </a:rPr>
              <a:t>un più </a:t>
            </a:r>
            <a:r>
              <a:rPr sz="1050" spc="-5" dirty="0">
                <a:latin typeface="Arial"/>
                <a:cs typeface="Arial"/>
              </a:rPr>
              <a:t>diffuso </a:t>
            </a:r>
            <a:r>
              <a:rPr sz="1050" dirty="0">
                <a:latin typeface="Arial"/>
                <a:cs typeface="Arial"/>
              </a:rPr>
              <a:t>senso di </a:t>
            </a:r>
            <a:r>
              <a:rPr sz="1050" spc="-5" dirty="0">
                <a:latin typeface="Arial"/>
                <a:cs typeface="Arial"/>
              </a:rPr>
              <a:t>responsabilità, </a:t>
            </a:r>
            <a:r>
              <a:rPr sz="1050" dirty="0">
                <a:latin typeface="Arial"/>
                <a:cs typeface="Arial"/>
              </a:rPr>
              <a:t>per una </a:t>
            </a:r>
            <a:r>
              <a:rPr sz="1050" spc="-5" dirty="0">
                <a:latin typeface="Arial"/>
                <a:cs typeface="Arial"/>
              </a:rPr>
              <a:t>più </a:t>
            </a:r>
            <a:r>
              <a:rPr sz="1050" dirty="0">
                <a:latin typeface="Arial"/>
                <a:cs typeface="Arial"/>
              </a:rPr>
              <a:t>ampia e </a:t>
            </a:r>
            <a:r>
              <a:rPr sz="1050" spc="-5" dirty="0">
                <a:latin typeface="Arial"/>
                <a:cs typeface="Arial"/>
              </a:rPr>
              <a:t>duratura crescita dei </a:t>
            </a:r>
            <a:r>
              <a:rPr sz="1050" dirty="0">
                <a:latin typeface="Arial"/>
                <a:cs typeface="Arial"/>
              </a:rPr>
              <a:t>nostri  </a:t>
            </a:r>
            <a:r>
              <a:rPr sz="1050" spc="-5" dirty="0">
                <a:latin typeface="Arial"/>
                <a:cs typeface="Arial"/>
              </a:rPr>
              <a:t>territori".</a:t>
            </a:r>
            <a:endParaRPr sz="1050">
              <a:latin typeface="Arial"/>
              <a:cs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27965">
              <a:lnSpc>
                <a:spcPts val="1839"/>
              </a:lnSpc>
            </a:pPr>
            <a:r>
              <a:rPr sz="1600" b="1" spc="-10" dirty="0">
                <a:latin typeface="Arial"/>
                <a:cs typeface="Arial"/>
              </a:rPr>
              <a:t>G</a:t>
            </a:r>
            <a:r>
              <a:rPr sz="1600" b="1" spc="-5" dirty="0">
                <a:latin typeface="Arial"/>
                <a:cs typeface="Arial"/>
              </a:rPr>
              <a:t>l</a:t>
            </a:r>
            <a:r>
              <a:rPr sz="1600" b="1" dirty="0">
                <a:latin typeface="Arial"/>
                <a:cs typeface="Arial"/>
              </a:rPr>
              <a:t>o</a:t>
            </a:r>
            <a:r>
              <a:rPr sz="1600" b="1" spc="-5" dirty="0">
                <a:latin typeface="Arial"/>
                <a:cs typeface="Arial"/>
              </a:rPr>
              <a:t>bal</a:t>
            </a:r>
            <a:r>
              <a:rPr sz="1600" b="1" spc="-10" dirty="0">
                <a:latin typeface="Arial"/>
                <a:cs typeface="Arial"/>
              </a:rPr>
              <a:t>p</a:t>
            </a:r>
            <a:r>
              <a:rPr sz="1600" b="1" spc="-5" dirty="0">
                <a:latin typeface="Arial"/>
                <a:cs typeface="Arial"/>
              </a:rPr>
              <a:t>r</a:t>
            </a:r>
            <a:r>
              <a:rPr sz="1600" b="1" spc="5" dirty="0">
                <a:latin typeface="Arial"/>
                <a:cs typeface="Arial"/>
              </a:rPr>
              <a:t>e</a:t>
            </a:r>
            <a:r>
              <a:rPr sz="1600" b="1" spc="-5" dirty="0">
                <a:latin typeface="Arial"/>
                <a:cs typeface="Arial"/>
              </a:rPr>
              <a:t>ss.eu  4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21868" y="5909842"/>
            <a:ext cx="6111240" cy="1437005"/>
          </a:xfrm>
          <a:prstGeom prst="rect">
            <a:avLst/>
          </a:prstGeom>
        </p:spPr>
        <p:txBody>
          <a:bodyPr vert="horz" wrap="square" lIns="0" tIns="11430" rIns="0" bIns="0" rtlCol="0">
            <a:spAutoFit/>
          </a:bodyPr>
          <a:lstStyle/>
          <a:p>
            <a:pPr marL="12700" marR="5080" indent="3175" algn="ctr">
              <a:lnSpc>
                <a:spcPct val="110300"/>
              </a:lnSpc>
              <a:spcBef>
                <a:spcPts val="90"/>
              </a:spcBef>
            </a:pPr>
            <a:r>
              <a:rPr sz="1050" dirty="0">
                <a:latin typeface="Arial"/>
                <a:cs typeface="Arial"/>
              </a:rPr>
              <a:t>ROMA </a:t>
            </a:r>
            <a:r>
              <a:rPr sz="1050" spc="-5" dirty="0">
                <a:latin typeface="Arial"/>
                <a:cs typeface="Arial"/>
              </a:rPr>
              <a:t>(AGG) </a:t>
            </a:r>
            <a:r>
              <a:rPr sz="1050" dirty="0">
                <a:latin typeface="Arial"/>
                <a:cs typeface="Arial"/>
              </a:rPr>
              <a:t>- "Le </a:t>
            </a:r>
            <a:r>
              <a:rPr sz="1050" spc="-5" dirty="0">
                <a:latin typeface="Arial"/>
                <a:cs typeface="Arial"/>
              </a:rPr>
              <a:t>iniziative volte </a:t>
            </a:r>
            <a:r>
              <a:rPr sz="1050" dirty="0">
                <a:latin typeface="Arial"/>
                <a:cs typeface="Arial"/>
              </a:rPr>
              <a:t>a favorire lo </a:t>
            </a:r>
            <a:r>
              <a:rPr sz="1050" spc="-5" dirty="0">
                <a:latin typeface="Arial"/>
                <a:cs typeface="Arial"/>
              </a:rPr>
              <a:t>sviluppo della cultura </a:t>
            </a:r>
            <a:r>
              <a:rPr sz="1050" dirty="0">
                <a:latin typeface="Arial"/>
                <a:cs typeface="Arial"/>
              </a:rPr>
              <a:t>e la </a:t>
            </a:r>
            <a:r>
              <a:rPr sz="1050" spc="-5" dirty="0">
                <a:latin typeface="Arial"/>
                <a:cs typeface="Arial"/>
              </a:rPr>
              <a:t>preparazione delle nuove  generazioni, rappresentano </a:t>
            </a:r>
            <a:r>
              <a:rPr sz="1050" dirty="0">
                <a:latin typeface="Arial"/>
                <a:cs typeface="Arial"/>
              </a:rPr>
              <a:t>il futuro </a:t>
            </a:r>
            <a:r>
              <a:rPr sz="1050" spc="-5" dirty="0">
                <a:latin typeface="Arial"/>
                <a:cs typeface="Arial"/>
              </a:rPr>
              <a:t>delle nazioni. </a:t>
            </a:r>
            <a:r>
              <a:rPr sz="1050" dirty="0">
                <a:latin typeface="Arial"/>
                <a:cs typeface="Arial"/>
              </a:rPr>
              <a:t>Lo </a:t>
            </a:r>
            <a:r>
              <a:rPr sz="1050" spc="-5" dirty="0">
                <a:latin typeface="Arial"/>
                <a:cs typeface="Arial"/>
              </a:rPr>
              <a:t>sviluppo della creatività per </a:t>
            </a:r>
            <a:r>
              <a:rPr sz="1050" dirty="0">
                <a:latin typeface="Arial"/>
                <a:cs typeface="Arial"/>
              </a:rPr>
              <a:t>un paese </a:t>
            </a:r>
            <a:r>
              <a:rPr sz="1050" spc="-5" dirty="0">
                <a:latin typeface="Arial"/>
                <a:cs typeface="Arial"/>
              </a:rPr>
              <a:t>come l`Italia  </a:t>
            </a:r>
            <a:r>
              <a:rPr sz="1050" dirty="0">
                <a:latin typeface="Arial"/>
                <a:cs typeface="Arial"/>
              </a:rPr>
              <a:t>è </a:t>
            </a:r>
            <a:r>
              <a:rPr sz="1050" spc="-5" dirty="0">
                <a:latin typeface="Arial"/>
                <a:cs typeface="Arial"/>
              </a:rPr>
              <a:t>fondamentale, </a:t>
            </a:r>
            <a:r>
              <a:rPr sz="1050" dirty="0">
                <a:latin typeface="Arial"/>
                <a:cs typeface="Arial"/>
              </a:rPr>
              <a:t>occorre </a:t>
            </a:r>
            <a:r>
              <a:rPr sz="1050" spc="-5" dirty="0">
                <a:latin typeface="Arial"/>
                <a:cs typeface="Arial"/>
              </a:rPr>
              <a:t>trasmettere </a:t>
            </a:r>
            <a:r>
              <a:rPr sz="1050" dirty="0">
                <a:latin typeface="Arial"/>
                <a:cs typeface="Arial"/>
              </a:rPr>
              <a:t>la grande </a:t>
            </a:r>
            <a:r>
              <a:rPr sz="1050" spc="-5" dirty="0">
                <a:latin typeface="Arial"/>
                <a:cs typeface="Arial"/>
              </a:rPr>
              <a:t>ricchezza </a:t>
            </a:r>
            <a:r>
              <a:rPr sz="1050" dirty="0">
                <a:latin typeface="Arial"/>
                <a:cs typeface="Arial"/>
              </a:rPr>
              <a:t>del nostro </a:t>
            </a:r>
            <a:r>
              <a:rPr sz="1050" spc="-5" dirty="0">
                <a:latin typeface="Arial"/>
                <a:cs typeface="Arial"/>
              </a:rPr>
              <a:t>patrimonio artistico </a:t>
            </a:r>
            <a:r>
              <a:rPr sz="1050" dirty="0">
                <a:latin typeface="Arial"/>
                <a:cs typeface="Arial"/>
              </a:rPr>
              <a:t>e culturale </a:t>
            </a:r>
            <a:r>
              <a:rPr sz="1050" spc="-5" dirty="0">
                <a:latin typeface="Arial"/>
                <a:cs typeface="Arial"/>
              </a:rPr>
              <a:t>alle  </a:t>
            </a:r>
            <a:r>
              <a:rPr sz="1050" dirty="0">
                <a:latin typeface="Arial"/>
                <a:cs typeface="Arial"/>
              </a:rPr>
              <a:t>nuove </a:t>
            </a:r>
            <a:r>
              <a:rPr sz="1050" spc="-5" dirty="0">
                <a:latin typeface="Arial"/>
                <a:cs typeface="Arial"/>
              </a:rPr>
              <a:t>generazioni. Quest`anno copriamo quasi tutte </a:t>
            </a:r>
            <a:r>
              <a:rPr sz="1050" dirty="0">
                <a:latin typeface="Arial"/>
                <a:cs typeface="Arial"/>
              </a:rPr>
              <a:t>le </a:t>
            </a:r>
            <a:r>
              <a:rPr sz="1050" spc="-5" dirty="0">
                <a:latin typeface="Arial"/>
                <a:cs typeface="Arial"/>
              </a:rPr>
              <a:t>regioni italiane con </a:t>
            </a:r>
            <a:r>
              <a:rPr sz="1050" dirty="0">
                <a:latin typeface="Arial"/>
                <a:cs typeface="Arial"/>
              </a:rPr>
              <a:t>80 </a:t>
            </a:r>
            <a:r>
              <a:rPr sz="1050" spc="-5" dirty="0">
                <a:latin typeface="Arial"/>
                <a:cs typeface="Arial"/>
              </a:rPr>
              <a:t>iniziative, </a:t>
            </a:r>
            <a:r>
              <a:rPr sz="1050" dirty="0">
                <a:latin typeface="Arial"/>
                <a:cs typeface="Arial"/>
              </a:rPr>
              <a:t>questo a  conferma </a:t>
            </a:r>
            <a:r>
              <a:rPr sz="1050" spc="-5" dirty="0">
                <a:latin typeface="Arial"/>
                <a:cs typeface="Arial"/>
              </a:rPr>
              <a:t>del </a:t>
            </a:r>
            <a:r>
              <a:rPr sz="1050" dirty="0">
                <a:latin typeface="Arial"/>
                <a:cs typeface="Arial"/>
              </a:rPr>
              <a:t>grande impegno </a:t>
            </a:r>
            <a:r>
              <a:rPr sz="1050" spc="-5" dirty="0">
                <a:latin typeface="Arial"/>
                <a:cs typeface="Arial"/>
              </a:rPr>
              <a:t>delle </a:t>
            </a:r>
            <a:r>
              <a:rPr sz="1050" dirty="0">
                <a:latin typeface="Arial"/>
                <a:cs typeface="Arial"/>
              </a:rPr>
              <a:t>banche </a:t>
            </a:r>
            <a:r>
              <a:rPr sz="1050" spc="-5" dirty="0">
                <a:latin typeface="Arial"/>
                <a:cs typeface="Arial"/>
              </a:rPr>
              <a:t>nell`investire nei </a:t>
            </a:r>
            <a:r>
              <a:rPr sz="1050" dirty="0">
                <a:latin typeface="Arial"/>
                <a:cs typeface="Arial"/>
              </a:rPr>
              <a:t>giovani e </a:t>
            </a:r>
            <a:r>
              <a:rPr sz="1050" spc="-5" dirty="0">
                <a:latin typeface="Arial"/>
                <a:cs typeface="Arial"/>
              </a:rPr>
              <a:t>nella cultura. </a:t>
            </a:r>
            <a:r>
              <a:rPr sz="1050" dirty="0">
                <a:latin typeface="Arial"/>
                <a:cs typeface="Arial"/>
              </a:rPr>
              <a:t>È una </a:t>
            </a:r>
            <a:r>
              <a:rPr sz="1050" spc="-5" dirty="0">
                <a:latin typeface="Arial"/>
                <a:cs typeface="Arial"/>
              </a:rPr>
              <a:t>iniziativa  speciale </a:t>
            </a:r>
            <a:r>
              <a:rPr sz="1050" dirty="0">
                <a:latin typeface="Arial"/>
                <a:cs typeface="Arial"/>
              </a:rPr>
              <a:t>perché </a:t>
            </a:r>
            <a:r>
              <a:rPr sz="1050" spc="-5" dirty="0">
                <a:latin typeface="Arial"/>
                <a:cs typeface="Arial"/>
              </a:rPr>
              <a:t>non </a:t>
            </a:r>
            <a:r>
              <a:rPr sz="1050" dirty="0">
                <a:latin typeface="Arial"/>
                <a:cs typeface="Arial"/>
              </a:rPr>
              <a:t>si </a:t>
            </a:r>
            <a:r>
              <a:rPr sz="1050" spc="-5" dirty="0">
                <a:latin typeface="Arial"/>
                <a:cs typeface="Arial"/>
              </a:rPr>
              <a:t>svolge </a:t>
            </a:r>
            <a:r>
              <a:rPr sz="1050" dirty="0">
                <a:latin typeface="Arial"/>
                <a:cs typeface="Arial"/>
              </a:rPr>
              <a:t>in un unico </a:t>
            </a:r>
            <a:r>
              <a:rPr sz="1050" spc="-5" dirty="0">
                <a:latin typeface="Arial"/>
                <a:cs typeface="Arial"/>
              </a:rPr>
              <a:t>luogo </a:t>
            </a:r>
            <a:r>
              <a:rPr sz="1050" dirty="0">
                <a:latin typeface="Arial"/>
                <a:cs typeface="Arial"/>
              </a:rPr>
              <a:t>ma ha come </a:t>
            </a:r>
            <a:r>
              <a:rPr sz="1050" spc="-5" dirty="0">
                <a:latin typeface="Arial"/>
                <a:cs typeface="Arial"/>
              </a:rPr>
              <a:t>referente il territorio". </a:t>
            </a:r>
            <a:r>
              <a:rPr sz="1050" dirty="0">
                <a:latin typeface="Arial"/>
                <a:cs typeface="Arial"/>
              </a:rPr>
              <a:t>Queste </a:t>
            </a:r>
            <a:r>
              <a:rPr sz="1050" spc="-5" dirty="0">
                <a:latin typeface="Arial"/>
                <a:cs typeface="Arial"/>
              </a:rPr>
              <a:t>le </a:t>
            </a:r>
            <a:r>
              <a:rPr sz="1050" dirty="0">
                <a:latin typeface="Arial"/>
                <a:cs typeface="Arial"/>
              </a:rPr>
              <a:t>parole </a:t>
            </a:r>
            <a:r>
              <a:rPr sz="1050" spc="-5" dirty="0">
                <a:latin typeface="Arial"/>
                <a:cs typeface="Arial"/>
              </a:rPr>
              <a:t>del  Direttore generale dell`Abi, Giovanni </a:t>
            </a:r>
            <a:r>
              <a:rPr sz="1050" dirty="0">
                <a:latin typeface="Arial"/>
                <a:cs typeface="Arial"/>
              </a:rPr>
              <a:t>Sabatini, </a:t>
            </a:r>
            <a:r>
              <a:rPr sz="1050" spc="-5" dirty="0">
                <a:latin typeface="Arial"/>
                <a:cs typeface="Arial"/>
              </a:rPr>
              <a:t>nel </a:t>
            </a:r>
            <a:r>
              <a:rPr sz="1050" dirty="0">
                <a:latin typeface="Arial"/>
                <a:cs typeface="Arial"/>
              </a:rPr>
              <a:t>presentare la </a:t>
            </a:r>
            <a:r>
              <a:rPr sz="1050" spc="-5" dirty="0">
                <a:latin typeface="Arial"/>
                <a:cs typeface="Arial"/>
              </a:rPr>
              <a:t>seconda edizione del Festival della  Cultura Creativa, promosso </a:t>
            </a:r>
            <a:r>
              <a:rPr sz="1050" dirty="0">
                <a:latin typeface="Arial"/>
                <a:cs typeface="Arial"/>
              </a:rPr>
              <a:t>e </a:t>
            </a:r>
            <a:r>
              <a:rPr sz="1050" spc="-5" dirty="0">
                <a:latin typeface="Arial"/>
                <a:cs typeface="Arial"/>
              </a:rPr>
              <a:t>realizzato </a:t>
            </a:r>
            <a:r>
              <a:rPr sz="1050" dirty="0">
                <a:latin typeface="Arial"/>
                <a:cs typeface="Arial"/>
              </a:rPr>
              <a:t>dalle </a:t>
            </a:r>
            <a:r>
              <a:rPr sz="1050" spc="-5" dirty="0">
                <a:latin typeface="Arial"/>
                <a:cs typeface="Arial"/>
              </a:rPr>
              <a:t>banche </a:t>
            </a:r>
            <a:r>
              <a:rPr sz="1050" dirty="0">
                <a:latin typeface="Arial"/>
                <a:cs typeface="Arial"/>
              </a:rPr>
              <a:t>con </a:t>
            </a:r>
            <a:r>
              <a:rPr sz="1050" spc="-5" dirty="0">
                <a:latin typeface="Arial"/>
                <a:cs typeface="Arial"/>
              </a:rPr>
              <a:t>il coordinamento</a:t>
            </a:r>
            <a:r>
              <a:rPr sz="1050" spc="15" dirty="0">
                <a:latin typeface="Arial"/>
                <a:cs typeface="Arial"/>
              </a:rPr>
              <a:t> </a:t>
            </a:r>
            <a:r>
              <a:rPr sz="1050" dirty="0">
                <a:latin typeface="Arial"/>
                <a:cs typeface="Arial"/>
              </a:rPr>
              <a:t>dell`Abi.</a:t>
            </a:r>
            <a:endParaRPr sz="1050">
              <a:latin typeface="Arial"/>
              <a:cs typeface="Arial"/>
            </a:endParaRPr>
          </a:p>
        </p:txBody>
      </p:sp>
      <p:sp>
        <p:nvSpPr>
          <p:cNvPr id="5" name="object 5"/>
          <p:cNvSpPr/>
          <p:nvPr/>
        </p:nvSpPr>
        <p:spPr>
          <a:xfrm>
            <a:off x="1513338" y="2119883"/>
            <a:ext cx="4600949" cy="152362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160798" y="3900498"/>
            <a:ext cx="1153193" cy="17185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798702" y="4700320"/>
            <a:ext cx="3905997" cy="71374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27965">
              <a:lnSpc>
                <a:spcPts val="1839"/>
              </a:lnSpc>
            </a:pPr>
            <a:r>
              <a:rPr sz="1600" b="1" spc="-10" dirty="0">
                <a:latin typeface="Arial"/>
                <a:cs typeface="Arial"/>
              </a:rPr>
              <a:t>G</a:t>
            </a:r>
            <a:r>
              <a:rPr sz="1600" b="1" spc="-5" dirty="0">
                <a:latin typeface="Arial"/>
                <a:cs typeface="Arial"/>
              </a:rPr>
              <a:t>l</a:t>
            </a:r>
            <a:r>
              <a:rPr sz="1600" b="1" dirty="0">
                <a:latin typeface="Arial"/>
                <a:cs typeface="Arial"/>
              </a:rPr>
              <a:t>o</a:t>
            </a:r>
            <a:r>
              <a:rPr sz="1600" b="1" spc="-5" dirty="0">
                <a:latin typeface="Arial"/>
                <a:cs typeface="Arial"/>
              </a:rPr>
              <a:t>bal</a:t>
            </a:r>
            <a:r>
              <a:rPr sz="1600" b="1" spc="-10" dirty="0">
                <a:latin typeface="Arial"/>
                <a:cs typeface="Arial"/>
              </a:rPr>
              <a:t>p</a:t>
            </a:r>
            <a:r>
              <a:rPr sz="1600" b="1" spc="-5" dirty="0">
                <a:latin typeface="Arial"/>
                <a:cs typeface="Arial"/>
              </a:rPr>
              <a:t>r</a:t>
            </a:r>
            <a:r>
              <a:rPr sz="1600" b="1" spc="5" dirty="0">
                <a:latin typeface="Arial"/>
                <a:cs typeface="Arial"/>
              </a:rPr>
              <a:t>e</a:t>
            </a:r>
            <a:r>
              <a:rPr sz="1600" b="1" spc="-5" dirty="0">
                <a:latin typeface="Arial"/>
                <a:cs typeface="Arial"/>
              </a:rPr>
              <a:t>ss.eu  4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29487" y="6670319"/>
            <a:ext cx="6099810" cy="1259840"/>
          </a:xfrm>
          <a:prstGeom prst="rect">
            <a:avLst/>
          </a:prstGeom>
        </p:spPr>
        <p:txBody>
          <a:bodyPr vert="horz" wrap="square" lIns="0" tIns="11430" rIns="0" bIns="0" rtlCol="0">
            <a:spAutoFit/>
          </a:bodyPr>
          <a:lstStyle/>
          <a:p>
            <a:pPr marL="12700" marR="5080" indent="-1270" algn="ctr">
              <a:lnSpc>
                <a:spcPct val="110300"/>
              </a:lnSpc>
              <a:spcBef>
                <a:spcPts val="90"/>
              </a:spcBef>
            </a:pPr>
            <a:r>
              <a:rPr sz="1050" dirty="0">
                <a:latin typeface="Arial"/>
                <a:cs typeface="Arial"/>
              </a:rPr>
              <a:t>ROMA </a:t>
            </a:r>
            <a:r>
              <a:rPr sz="1050" spc="-5" dirty="0">
                <a:latin typeface="Arial"/>
                <a:cs typeface="Arial"/>
              </a:rPr>
              <a:t>(AGG) </a:t>
            </a:r>
            <a:r>
              <a:rPr sz="1050" dirty="0">
                <a:latin typeface="Arial"/>
                <a:cs typeface="Arial"/>
              </a:rPr>
              <a:t>- 4 MAR - </a:t>
            </a:r>
            <a:r>
              <a:rPr sz="1050" spc="-5" dirty="0">
                <a:latin typeface="Arial"/>
                <a:cs typeface="Arial"/>
              </a:rPr>
              <a:t>"L`esperienza </a:t>
            </a:r>
            <a:r>
              <a:rPr sz="1050" dirty="0">
                <a:latin typeface="Arial"/>
                <a:cs typeface="Arial"/>
              </a:rPr>
              <a:t>di </a:t>
            </a:r>
            <a:r>
              <a:rPr sz="1050" spc="-5" dirty="0">
                <a:latin typeface="Arial"/>
                <a:cs typeface="Arial"/>
              </a:rPr>
              <a:t>questo anno </a:t>
            </a:r>
            <a:r>
              <a:rPr sz="1050" dirty="0">
                <a:latin typeface="Arial"/>
                <a:cs typeface="Arial"/>
              </a:rPr>
              <a:t>si </a:t>
            </a:r>
            <a:r>
              <a:rPr sz="1050" spc="-5" dirty="0">
                <a:latin typeface="Arial"/>
                <a:cs typeface="Arial"/>
              </a:rPr>
              <a:t>pone per </a:t>
            </a:r>
            <a:r>
              <a:rPr sz="1050" dirty="0">
                <a:latin typeface="Arial"/>
                <a:cs typeface="Arial"/>
              </a:rPr>
              <a:t>essere </a:t>
            </a:r>
            <a:r>
              <a:rPr sz="1050" spc="-5" dirty="0">
                <a:latin typeface="Arial"/>
                <a:cs typeface="Arial"/>
              </a:rPr>
              <a:t>ripetuta </a:t>
            </a:r>
            <a:r>
              <a:rPr sz="1050" spc="5" dirty="0">
                <a:latin typeface="Arial"/>
                <a:cs typeface="Arial"/>
              </a:rPr>
              <a:t>ma </a:t>
            </a:r>
            <a:r>
              <a:rPr sz="1050" dirty="0">
                <a:latin typeface="Arial"/>
                <a:cs typeface="Arial"/>
              </a:rPr>
              <a:t>anche </a:t>
            </a:r>
            <a:r>
              <a:rPr sz="1050" spc="-5" dirty="0">
                <a:latin typeface="Arial"/>
                <a:cs typeface="Arial"/>
              </a:rPr>
              <a:t>per  </a:t>
            </a:r>
            <a:r>
              <a:rPr sz="1050" dirty="0">
                <a:latin typeface="Arial"/>
                <a:cs typeface="Arial"/>
              </a:rPr>
              <a:t>diventare un </a:t>
            </a:r>
            <a:r>
              <a:rPr sz="1050" spc="-5" dirty="0">
                <a:latin typeface="Arial"/>
                <a:cs typeface="Arial"/>
              </a:rPr>
              <a:t>classico. </a:t>
            </a:r>
            <a:r>
              <a:rPr sz="1050" dirty="0">
                <a:latin typeface="Arial"/>
                <a:cs typeface="Arial"/>
              </a:rPr>
              <a:t>I numeri </a:t>
            </a:r>
            <a:r>
              <a:rPr sz="1050" spc="-5" dirty="0">
                <a:latin typeface="Arial"/>
                <a:cs typeface="Arial"/>
              </a:rPr>
              <a:t>evidenziano </a:t>
            </a:r>
            <a:r>
              <a:rPr sz="1050" dirty="0">
                <a:latin typeface="Arial"/>
                <a:cs typeface="Arial"/>
              </a:rPr>
              <a:t>un </a:t>
            </a:r>
            <a:r>
              <a:rPr sz="1050" spc="-5" dirty="0">
                <a:latin typeface="Arial"/>
                <a:cs typeface="Arial"/>
              </a:rPr>
              <a:t>incremento </a:t>
            </a:r>
            <a:r>
              <a:rPr sz="1050" dirty="0">
                <a:latin typeface="Arial"/>
                <a:cs typeface="Arial"/>
              </a:rPr>
              <a:t>di </a:t>
            </a:r>
            <a:r>
              <a:rPr sz="1050" spc="-5" dirty="0">
                <a:latin typeface="Arial"/>
                <a:cs typeface="Arial"/>
              </a:rPr>
              <a:t>almeno il </a:t>
            </a:r>
            <a:r>
              <a:rPr sz="1050" dirty="0">
                <a:latin typeface="Arial"/>
                <a:cs typeface="Arial"/>
              </a:rPr>
              <a:t>20% </a:t>
            </a:r>
            <a:r>
              <a:rPr sz="1050" spc="-10" dirty="0">
                <a:latin typeface="Arial"/>
                <a:cs typeface="Arial"/>
              </a:rPr>
              <a:t>di </a:t>
            </a:r>
            <a:r>
              <a:rPr sz="1050" dirty="0">
                <a:latin typeface="Arial"/>
                <a:cs typeface="Arial"/>
              </a:rPr>
              <a:t>adesioni, il </a:t>
            </a:r>
            <a:r>
              <a:rPr sz="1050" spc="-5" dirty="0">
                <a:latin typeface="Arial"/>
                <a:cs typeface="Arial"/>
              </a:rPr>
              <a:t>tema </a:t>
            </a:r>
            <a:r>
              <a:rPr sz="1050" spc="-10" dirty="0">
                <a:latin typeface="Arial"/>
                <a:cs typeface="Arial"/>
              </a:rPr>
              <a:t>di  </a:t>
            </a:r>
            <a:r>
              <a:rPr sz="1050" dirty="0">
                <a:latin typeface="Arial"/>
                <a:cs typeface="Arial"/>
              </a:rPr>
              <a:t>quest`anno è </a:t>
            </a:r>
            <a:r>
              <a:rPr sz="1050" spc="-5" dirty="0">
                <a:latin typeface="Arial"/>
                <a:cs typeface="Arial"/>
              </a:rPr>
              <a:t>l`alfabeto del </a:t>
            </a:r>
            <a:r>
              <a:rPr sz="1050" dirty="0">
                <a:latin typeface="Arial"/>
                <a:cs typeface="Arial"/>
              </a:rPr>
              <a:t>mondo, io </a:t>
            </a:r>
            <a:r>
              <a:rPr sz="1050" spc="-5" dirty="0">
                <a:latin typeface="Arial"/>
                <a:cs typeface="Arial"/>
              </a:rPr>
              <a:t>sono convintamente </a:t>
            </a:r>
            <a:r>
              <a:rPr sz="1050" dirty="0">
                <a:latin typeface="Arial"/>
                <a:cs typeface="Arial"/>
              </a:rPr>
              <a:t>favorevole per </a:t>
            </a:r>
            <a:r>
              <a:rPr sz="1050" spc="-5" dirty="0">
                <a:latin typeface="Arial"/>
                <a:cs typeface="Arial"/>
              </a:rPr>
              <a:t>la </a:t>
            </a:r>
            <a:r>
              <a:rPr sz="1050" dirty="0">
                <a:latin typeface="Arial"/>
                <a:cs typeface="Arial"/>
              </a:rPr>
              <a:t>conoscenza di </a:t>
            </a:r>
            <a:r>
              <a:rPr sz="1050" spc="-5" dirty="0">
                <a:latin typeface="Arial"/>
                <a:cs typeface="Arial"/>
              </a:rPr>
              <a:t>altre lingue,  </a:t>
            </a:r>
            <a:r>
              <a:rPr sz="1050" spc="5" dirty="0">
                <a:latin typeface="Arial"/>
                <a:cs typeface="Arial"/>
              </a:rPr>
              <a:t>ma </a:t>
            </a:r>
            <a:r>
              <a:rPr sz="1050" spc="-5" dirty="0">
                <a:latin typeface="Arial"/>
                <a:cs typeface="Arial"/>
              </a:rPr>
              <a:t>sono contro l`inbastardimento delle lingue. Alfabeto significa riuscire </a:t>
            </a:r>
            <a:r>
              <a:rPr sz="1050" dirty="0">
                <a:latin typeface="Arial"/>
                <a:cs typeface="Arial"/>
              </a:rPr>
              <a:t>ad </a:t>
            </a:r>
            <a:r>
              <a:rPr sz="1050" spc="-5" dirty="0">
                <a:latin typeface="Arial"/>
                <a:cs typeface="Arial"/>
              </a:rPr>
              <a:t>avere </a:t>
            </a:r>
            <a:r>
              <a:rPr sz="1050" dirty="0">
                <a:latin typeface="Arial"/>
                <a:cs typeface="Arial"/>
              </a:rPr>
              <a:t>una </a:t>
            </a:r>
            <a:r>
              <a:rPr sz="1050" spc="-5" dirty="0">
                <a:latin typeface="Arial"/>
                <a:cs typeface="Arial"/>
              </a:rPr>
              <a:t>chiarezza </a:t>
            </a:r>
            <a:r>
              <a:rPr sz="1050" dirty="0">
                <a:latin typeface="Arial"/>
                <a:cs typeface="Arial"/>
              </a:rPr>
              <a:t>e  trasparenza </a:t>
            </a:r>
            <a:r>
              <a:rPr sz="1050" spc="-5" dirty="0">
                <a:latin typeface="Arial"/>
                <a:cs typeface="Arial"/>
              </a:rPr>
              <a:t>nell`alfabetizzazione". </a:t>
            </a:r>
            <a:r>
              <a:rPr sz="1050" dirty="0">
                <a:latin typeface="Arial"/>
                <a:cs typeface="Arial"/>
              </a:rPr>
              <a:t>È </a:t>
            </a:r>
            <a:r>
              <a:rPr sz="1050" spc="-5" dirty="0">
                <a:latin typeface="Arial"/>
                <a:cs typeface="Arial"/>
              </a:rPr>
              <a:t>quanto </a:t>
            </a:r>
            <a:r>
              <a:rPr sz="1050" dirty="0">
                <a:latin typeface="Arial"/>
                <a:cs typeface="Arial"/>
              </a:rPr>
              <a:t>ha </a:t>
            </a:r>
            <a:r>
              <a:rPr sz="1050" spc="-5" dirty="0">
                <a:latin typeface="Arial"/>
                <a:cs typeface="Arial"/>
              </a:rPr>
              <a:t>detto </a:t>
            </a:r>
            <a:r>
              <a:rPr sz="1050" dirty="0">
                <a:latin typeface="Arial"/>
                <a:cs typeface="Arial"/>
              </a:rPr>
              <a:t>il </a:t>
            </a:r>
            <a:r>
              <a:rPr sz="1050" spc="-5" dirty="0">
                <a:latin typeface="Arial"/>
                <a:cs typeface="Arial"/>
              </a:rPr>
              <a:t>Presidente dell`Abi, </a:t>
            </a:r>
            <a:r>
              <a:rPr sz="1050" dirty="0">
                <a:latin typeface="Arial"/>
                <a:cs typeface="Arial"/>
              </a:rPr>
              <a:t>Antonio </a:t>
            </a:r>
            <a:r>
              <a:rPr sz="1050" spc="-5" dirty="0">
                <a:latin typeface="Arial"/>
                <a:cs typeface="Arial"/>
              </a:rPr>
              <a:t>Patuelli, nel  </a:t>
            </a:r>
            <a:r>
              <a:rPr sz="1050" dirty="0">
                <a:latin typeface="Arial"/>
                <a:cs typeface="Arial"/>
              </a:rPr>
              <a:t>presentare la </a:t>
            </a:r>
            <a:r>
              <a:rPr sz="1050" spc="-5" dirty="0">
                <a:latin typeface="Arial"/>
                <a:cs typeface="Arial"/>
              </a:rPr>
              <a:t>seconda edizione del Festival della Cultura Creativa, </a:t>
            </a:r>
            <a:r>
              <a:rPr sz="1050" dirty="0">
                <a:latin typeface="Arial"/>
                <a:cs typeface="Arial"/>
              </a:rPr>
              <a:t>promosso e </a:t>
            </a:r>
            <a:r>
              <a:rPr sz="1050" spc="-5" dirty="0">
                <a:latin typeface="Arial"/>
                <a:cs typeface="Arial"/>
              </a:rPr>
              <a:t>realizzato </a:t>
            </a:r>
            <a:r>
              <a:rPr sz="1050" dirty="0">
                <a:latin typeface="Arial"/>
                <a:cs typeface="Arial"/>
              </a:rPr>
              <a:t>dalle </a:t>
            </a:r>
            <a:r>
              <a:rPr sz="1050" spc="-5" dirty="0">
                <a:latin typeface="Arial"/>
                <a:cs typeface="Arial"/>
              </a:rPr>
              <a:t>banche  </a:t>
            </a:r>
            <a:r>
              <a:rPr sz="1050" dirty="0">
                <a:latin typeface="Arial"/>
                <a:cs typeface="Arial"/>
              </a:rPr>
              <a:t>con </a:t>
            </a:r>
            <a:r>
              <a:rPr sz="1050" spc="-5" dirty="0">
                <a:latin typeface="Arial"/>
                <a:cs typeface="Arial"/>
              </a:rPr>
              <a:t>il coordinamento</a:t>
            </a:r>
            <a:r>
              <a:rPr sz="1050" spc="-10" dirty="0">
                <a:latin typeface="Arial"/>
                <a:cs typeface="Arial"/>
              </a:rPr>
              <a:t> </a:t>
            </a:r>
            <a:r>
              <a:rPr sz="1050" spc="-5" dirty="0">
                <a:latin typeface="Arial"/>
                <a:cs typeface="Arial"/>
              </a:rPr>
              <a:t>dell`Abi.</a:t>
            </a:r>
            <a:endParaRPr sz="1050">
              <a:latin typeface="Arial"/>
              <a:cs typeface="Arial"/>
            </a:endParaRPr>
          </a:p>
        </p:txBody>
      </p:sp>
      <p:sp>
        <p:nvSpPr>
          <p:cNvPr id="5" name="object 5"/>
          <p:cNvSpPr/>
          <p:nvPr/>
        </p:nvSpPr>
        <p:spPr>
          <a:xfrm>
            <a:off x="1560575" y="2766059"/>
            <a:ext cx="4428744" cy="137124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028170" y="4537104"/>
            <a:ext cx="1152258" cy="17162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893570" y="5051297"/>
            <a:ext cx="3676650" cy="71437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27965">
              <a:lnSpc>
                <a:spcPts val="1839"/>
              </a:lnSpc>
            </a:pPr>
            <a:r>
              <a:rPr sz="1600" b="1" spc="-15" dirty="0">
                <a:latin typeface="Arial"/>
                <a:cs typeface="Arial"/>
              </a:rPr>
              <a:t>G</a:t>
            </a:r>
            <a:r>
              <a:rPr sz="1600" b="1" spc="-5" dirty="0">
                <a:latin typeface="Arial"/>
                <a:cs typeface="Arial"/>
              </a:rPr>
              <a:t>l</a:t>
            </a:r>
            <a:r>
              <a:rPr sz="1600" b="1" dirty="0">
                <a:latin typeface="Arial"/>
                <a:cs typeface="Arial"/>
              </a:rPr>
              <a:t>o</a:t>
            </a:r>
            <a:r>
              <a:rPr sz="1600" b="1" spc="-5" dirty="0">
                <a:latin typeface="Arial"/>
                <a:cs typeface="Arial"/>
              </a:rPr>
              <a:t>bal</a:t>
            </a:r>
            <a:r>
              <a:rPr sz="1600" b="1" spc="-10" dirty="0">
                <a:latin typeface="Arial"/>
                <a:cs typeface="Arial"/>
              </a:rPr>
              <a:t>p</a:t>
            </a:r>
            <a:r>
              <a:rPr sz="1600" b="1" spc="-5" dirty="0">
                <a:latin typeface="Arial"/>
                <a:cs typeface="Arial"/>
              </a:rPr>
              <a:t>r</a:t>
            </a:r>
            <a:r>
              <a:rPr sz="1600" b="1" spc="5" dirty="0">
                <a:latin typeface="Arial"/>
                <a:cs typeface="Arial"/>
              </a:rPr>
              <a:t>e</a:t>
            </a:r>
            <a:r>
              <a:rPr sz="1600" b="1" spc="-5" dirty="0">
                <a:latin typeface="Arial"/>
                <a:cs typeface="Arial"/>
              </a:rPr>
              <a:t>s</a:t>
            </a:r>
            <a:r>
              <a:rPr sz="1600" b="1" dirty="0">
                <a:latin typeface="Arial"/>
                <a:cs typeface="Arial"/>
              </a:rPr>
              <a:t>s</a:t>
            </a:r>
            <a:r>
              <a:rPr sz="1600" b="1" spc="-5" dirty="0">
                <a:latin typeface="Arial"/>
                <a:cs typeface="Arial"/>
              </a:rPr>
              <a:t>.eu  4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9336125"/>
            <a:ext cx="6146800" cy="584835"/>
          </a:xfrm>
          <a:prstGeom prst="rect">
            <a:avLst/>
          </a:prstGeom>
        </p:spPr>
        <p:txBody>
          <a:bodyPr vert="horz" wrap="square" lIns="0" tIns="11430" rIns="0" bIns="0" rtlCol="0">
            <a:spAutoFit/>
          </a:bodyPr>
          <a:lstStyle/>
          <a:p>
            <a:pPr marL="12700" marR="5080" algn="just">
              <a:lnSpc>
                <a:spcPct val="116700"/>
              </a:lnSpc>
              <a:spcBef>
                <a:spcPts val="90"/>
              </a:spcBef>
            </a:pPr>
            <a:r>
              <a:rPr sz="1050" dirty="0">
                <a:latin typeface="Arial"/>
                <a:cs typeface="Arial"/>
              </a:rPr>
              <a:t>ROMA </a:t>
            </a:r>
            <a:r>
              <a:rPr sz="1050" spc="-5" dirty="0">
                <a:latin typeface="Arial"/>
                <a:cs typeface="Arial"/>
              </a:rPr>
              <a:t>(AGG) </a:t>
            </a:r>
            <a:r>
              <a:rPr sz="1050" dirty="0">
                <a:latin typeface="Arial"/>
                <a:cs typeface="Arial"/>
              </a:rPr>
              <a:t>- </a:t>
            </a:r>
            <a:r>
              <a:rPr sz="1050" spc="-5" dirty="0">
                <a:latin typeface="Arial"/>
                <a:cs typeface="Arial"/>
              </a:rPr>
              <a:t>“L`alfabeto del Mondo. Leggiamo </a:t>
            </a:r>
            <a:r>
              <a:rPr sz="1050" dirty="0">
                <a:latin typeface="Arial"/>
                <a:cs typeface="Arial"/>
              </a:rPr>
              <a:t>i segni </a:t>
            </a:r>
            <a:r>
              <a:rPr sz="1050" spc="-5" dirty="0">
                <a:latin typeface="Arial"/>
                <a:cs typeface="Arial"/>
              </a:rPr>
              <a:t>intorno </a:t>
            </a:r>
            <a:r>
              <a:rPr sz="1050" dirty="0">
                <a:latin typeface="Arial"/>
                <a:cs typeface="Arial"/>
              </a:rPr>
              <a:t>a </a:t>
            </a:r>
            <a:r>
              <a:rPr sz="1050" spc="-5" dirty="0">
                <a:latin typeface="Arial"/>
                <a:cs typeface="Arial"/>
              </a:rPr>
              <a:t>noi </a:t>
            </a:r>
            <a:r>
              <a:rPr sz="1050" dirty="0">
                <a:latin typeface="Arial"/>
                <a:cs typeface="Arial"/>
              </a:rPr>
              <a:t>e </a:t>
            </a:r>
            <a:r>
              <a:rPr sz="1050" spc="-5" dirty="0">
                <a:latin typeface="Arial"/>
                <a:cs typeface="Arial"/>
              </a:rPr>
              <a:t>raccontiamo”. </a:t>
            </a:r>
            <a:r>
              <a:rPr sz="1050" dirty="0">
                <a:latin typeface="Arial"/>
                <a:cs typeface="Arial"/>
              </a:rPr>
              <a:t>E` </a:t>
            </a:r>
            <a:r>
              <a:rPr sz="1050" spc="-5" dirty="0">
                <a:latin typeface="Arial"/>
                <a:cs typeface="Arial"/>
              </a:rPr>
              <a:t>questo </a:t>
            </a:r>
            <a:r>
              <a:rPr sz="1050" dirty="0">
                <a:latin typeface="Arial"/>
                <a:cs typeface="Arial"/>
              </a:rPr>
              <a:t>il </a:t>
            </a:r>
            <a:r>
              <a:rPr sz="1050" spc="-5" dirty="0">
                <a:latin typeface="Arial"/>
                <a:cs typeface="Arial"/>
              </a:rPr>
              <a:t>tema  </a:t>
            </a:r>
            <a:r>
              <a:rPr sz="1050" dirty="0">
                <a:latin typeface="Arial"/>
                <a:cs typeface="Arial"/>
              </a:rPr>
              <a:t>della </a:t>
            </a:r>
            <a:r>
              <a:rPr sz="1050" spc="-5" dirty="0">
                <a:latin typeface="Arial"/>
                <a:cs typeface="Arial"/>
              </a:rPr>
              <a:t>seconda </a:t>
            </a:r>
            <a:r>
              <a:rPr sz="1050" dirty="0">
                <a:latin typeface="Arial"/>
                <a:cs typeface="Arial"/>
              </a:rPr>
              <a:t>edizione </a:t>
            </a:r>
            <a:r>
              <a:rPr sz="1050" spc="-5" dirty="0">
                <a:latin typeface="Arial"/>
                <a:cs typeface="Arial"/>
              </a:rPr>
              <a:t>del Festival della Cultura </a:t>
            </a:r>
            <a:r>
              <a:rPr sz="1050" dirty="0">
                <a:latin typeface="Arial"/>
                <a:cs typeface="Arial"/>
              </a:rPr>
              <a:t>Creativa, promosso e </a:t>
            </a:r>
            <a:r>
              <a:rPr sz="1050" spc="-5" dirty="0">
                <a:latin typeface="Arial"/>
                <a:cs typeface="Arial"/>
              </a:rPr>
              <a:t>realizzato </a:t>
            </a:r>
            <a:r>
              <a:rPr sz="1050" dirty="0">
                <a:latin typeface="Arial"/>
                <a:cs typeface="Arial"/>
              </a:rPr>
              <a:t>dalle </a:t>
            </a:r>
            <a:r>
              <a:rPr sz="1050" spc="-5" dirty="0">
                <a:latin typeface="Arial"/>
                <a:cs typeface="Arial"/>
              </a:rPr>
              <a:t>banche, </a:t>
            </a:r>
            <a:r>
              <a:rPr sz="1050" dirty="0">
                <a:latin typeface="Arial"/>
                <a:cs typeface="Arial"/>
              </a:rPr>
              <a:t>anche  grazie</a:t>
            </a:r>
            <a:r>
              <a:rPr sz="1050" spc="90" dirty="0">
                <a:latin typeface="Arial"/>
                <a:cs typeface="Arial"/>
              </a:rPr>
              <a:t> </a:t>
            </a:r>
            <a:r>
              <a:rPr sz="1050" dirty="0">
                <a:latin typeface="Arial"/>
                <a:cs typeface="Arial"/>
              </a:rPr>
              <a:t>al</a:t>
            </a:r>
            <a:r>
              <a:rPr sz="1050" spc="90" dirty="0">
                <a:latin typeface="Arial"/>
                <a:cs typeface="Arial"/>
              </a:rPr>
              <a:t> </a:t>
            </a:r>
            <a:r>
              <a:rPr sz="1050" spc="-5" dirty="0">
                <a:latin typeface="Arial"/>
                <a:cs typeface="Arial"/>
              </a:rPr>
              <a:t>coordinamento</a:t>
            </a:r>
            <a:r>
              <a:rPr sz="1050" spc="95" dirty="0">
                <a:latin typeface="Arial"/>
                <a:cs typeface="Arial"/>
              </a:rPr>
              <a:t> </a:t>
            </a:r>
            <a:r>
              <a:rPr sz="1050" dirty="0">
                <a:latin typeface="Arial"/>
                <a:cs typeface="Arial"/>
              </a:rPr>
              <a:t>dell`Abi.</a:t>
            </a:r>
            <a:r>
              <a:rPr sz="1050" spc="80" dirty="0">
                <a:latin typeface="Arial"/>
                <a:cs typeface="Arial"/>
              </a:rPr>
              <a:t> </a:t>
            </a:r>
            <a:r>
              <a:rPr sz="1050" dirty="0">
                <a:latin typeface="Arial"/>
                <a:cs typeface="Arial"/>
              </a:rPr>
              <a:t>La</a:t>
            </a:r>
            <a:r>
              <a:rPr sz="1050" spc="75" dirty="0">
                <a:latin typeface="Arial"/>
                <a:cs typeface="Arial"/>
              </a:rPr>
              <a:t> </a:t>
            </a:r>
            <a:r>
              <a:rPr sz="1050" spc="-5" dirty="0">
                <a:latin typeface="Arial"/>
                <a:cs typeface="Arial"/>
              </a:rPr>
              <a:t>manifestazione,</a:t>
            </a:r>
            <a:r>
              <a:rPr sz="1050" spc="80" dirty="0">
                <a:latin typeface="Arial"/>
                <a:cs typeface="Arial"/>
              </a:rPr>
              <a:t> </a:t>
            </a:r>
            <a:r>
              <a:rPr sz="1050" dirty="0">
                <a:latin typeface="Arial"/>
                <a:cs typeface="Arial"/>
              </a:rPr>
              <a:t>interamente</a:t>
            </a:r>
            <a:r>
              <a:rPr sz="1050" spc="95" dirty="0">
                <a:latin typeface="Arial"/>
                <a:cs typeface="Arial"/>
              </a:rPr>
              <a:t> </a:t>
            </a:r>
            <a:r>
              <a:rPr sz="1050" spc="-5" dirty="0">
                <a:latin typeface="Arial"/>
                <a:cs typeface="Arial"/>
              </a:rPr>
              <a:t>dedicata</a:t>
            </a:r>
            <a:r>
              <a:rPr sz="1050" spc="90" dirty="0">
                <a:latin typeface="Arial"/>
                <a:cs typeface="Arial"/>
              </a:rPr>
              <a:t> </a:t>
            </a:r>
            <a:r>
              <a:rPr sz="1050" spc="-5" dirty="0">
                <a:latin typeface="Arial"/>
                <a:cs typeface="Arial"/>
              </a:rPr>
              <a:t>alla</a:t>
            </a:r>
            <a:r>
              <a:rPr sz="1050" spc="90" dirty="0">
                <a:latin typeface="Arial"/>
                <a:cs typeface="Arial"/>
              </a:rPr>
              <a:t> </a:t>
            </a:r>
            <a:r>
              <a:rPr sz="1050" spc="-5" dirty="0">
                <a:latin typeface="Arial"/>
                <a:cs typeface="Arial"/>
              </a:rPr>
              <a:t>cultura</a:t>
            </a:r>
            <a:r>
              <a:rPr sz="1050" spc="90" dirty="0">
                <a:latin typeface="Arial"/>
                <a:cs typeface="Arial"/>
              </a:rPr>
              <a:t> </a:t>
            </a:r>
            <a:r>
              <a:rPr sz="1050" dirty="0">
                <a:latin typeface="Arial"/>
                <a:cs typeface="Arial"/>
              </a:rPr>
              <a:t>e</a:t>
            </a:r>
            <a:r>
              <a:rPr sz="1050" spc="90" dirty="0">
                <a:latin typeface="Arial"/>
                <a:cs typeface="Arial"/>
              </a:rPr>
              <a:t> </a:t>
            </a:r>
            <a:r>
              <a:rPr sz="1050" spc="-5" dirty="0">
                <a:latin typeface="Arial"/>
                <a:cs typeface="Arial"/>
              </a:rPr>
              <a:t>alla</a:t>
            </a:r>
            <a:r>
              <a:rPr sz="1050" spc="95" dirty="0">
                <a:latin typeface="Arial"/>
                <a:cs typeface="Arial"/>
              </a:rPr>
              <a:t> </a:t>
            </a:r>
            <a:r>
              <a:rPr sz="1050" spc="-5" dirty="0">
                <a:latin typeface="Arial"/>
                <a:cs typeface="Arial"/>
              </a:rPr>
              <a:t>creatività</a:t>
            </a:r>
            <a:endParaRPr sz="1050">
              <a:latin typeface="Arial"/>
              <a:cs typeface="Arial"/>
            </a:endParaRPr>
          </a:p>
        </p:txBody>
      </p:sp>
      <p:sp>
        <p:nvSpPr>
          <p:cNvPr id="5" name="object 5"/>
          <p:cNvSpPr/>
          <p:nvPr/>
        </p:nvSpPr>
        <p:spPr>
          <a:xfrm>
            <a:off x="1560575" y="2442971"/>
            <a:ext cx="4428744" cy="137124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028170" y="4214016"/>
            <a:ext cx="1152258" cy="17162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760220" y="4652062"/>
            <a:ext cx="3943722" cy="71503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618488" y="5890259"/>
            <a:ext cx="4323588" cy="3201148"/>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487680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61535">
              <a:lnSpc>
                <a:spcPts val="1839"/>
              </a:lnSpc>
            </a:pPr>
            <a:r>
              <a:rPr sz="1600" b="1" spc="-15" dirty="0">
                <a:latin typeface="Arial"/>
                <a:cs typeface="Arial"/>
              </a:rPr>
              <a:t>G</a:t>
            </a:r>
            <a:r>
              <a:rPr sz="1600" b="1" spc="-5" dirty="0">
                <a:latin typeface="Arial"/>
                <a:cs typeface="Arial"/>
              </a:rPr>
              <a:t>l</a:t>
            </a:r>
            <a:r>
              <a:rPr sz="1600" b="1" dirty="0">
                <a:latin typeface="Arial"/>
                <a:cs typeface="Arial"/>
              </a:rPr>
              <a:t>o</a:t>
            </a:r>
            <a:r>
              <a:rPr sz="1600" b="1" spc="-5" dirty="0">
                <a:latin typeface="Arial"/>
                <a:cs typeface="Arial"/>
              </a:rPr>
              <a:t>bal</a:t>
            </a:r>
            <a:r>
              <a:rPr sz="1600" b="1" spc="-10" dirty="0">
                <a:latin typeface="Arial"/>
                <a:cs typeface="Arial"/>
              </a:rPr>
              <a:t>p</a:t>
            </a:r>
            <a:r>
              <a:rPr sz="1600" b="1" spc="-5" dirty="0">
                <a:latin typeface="Arial"/>
                <a:cs typeface="Arial"/>
              </a:rPr>
              <a:t>r</a:t>
            </a:r>
            <a:r>
              <a:rPr sz="1600" b="1" spc="5" dirty="0">
                <a:latin typeface="Arial"/>
                <a:cs typeface="Arial"/>
              </a:rPr>
              <a:t>e</a:t>
            </a:r>
            <a:r>
              <a:rPr sz="1600" b="1" spc="-5" dirty="0">
                <a:latin typeface="Arial"/>
                <a:cs typeface="Arial"/>
              </a:rPr>
              <a:t>s</a:t>
            </a:r>
            <a:r>
              <a:rPr sz="1600" b="1" dirty="0">
                <a:latin typeface="Arial"/>
                <a:cs typeface="Arial"/>
              </a:rPr>
              <a:t>s</a:t>
            </a:r>
            <a:r>
              <a:rPr sz="1600" b="1" spc="-5" dirty="0">
                <a:latin typeface="Arial"/>
                <a:cs typeface="Arial"/>
              </a:rPr>
              <a:t>.eu  4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116700"/>
              </a:lnSpc>
              <a:spcBef>
                <a:spcPts val="960"/>
              </a:spcBef>
            </a:pPr>
            <a:r>
              <a:rPr sz="1050" dirty="0">
                <a:latin typeface="Arial"/>
                <a:cs typeface="Arial"/>
              </a:rPr>
              <a:t>per</a:t>
            </a:r>
            <a:r>
              <a:rPr sz="1050" spc="-50" dirty="0">
                <a:latin typeface="Arial"/>
                <a:cs typeface="Arial"/>
              </a:rPr>
              <a:t> </a:t>
            </a:r>
            <a:r>
              <a:rPr sz="1050" spc="-5" dirty="0">
                <a:latin typeface="Arial"/>
                <a:cs typeface="Arial"/>
              </a:rPr>
              <a:t>ragazzi,</a:t>
            </a:r>
            <a:r>
              <a:rPr sz="1050" spc="-50" dirty="0">
                <a:latin typeface="Arial"/>
                <a:cs typeface="Arial"/>
              </a:rPr>
              <a:t> </a:t>
            </a:r>
            <a:r>
              <a:rPr sz="1050" dirty="0">
                <a:latin typeface="Arial"/>
                <a:cs typeface="Arial"/>
              </a:rPr>
              <a:t>si</a:t>
            </a:r>
            <a:r>
              <a:rPr sz="1050" spc="-45" dirty="0">
                <a:latin typeface="Arial"/>
                <a:cs typeface="Arial"/>
              </a:rPr>
              <a:t> </a:t>
            </a:r>
            <a:r>
              <a:rPr sz="1050" spc="-5" dirty="0">
                <a:latin typeface="Arial"/>
                <a:cs typeface="Arial"/>
              </a:rPr>
              <a:t>svolgerà</a:t>
            </a:r>
            <a:r>
              <a:rPr sz="1050" spc="-55" dirty="0">
                <a:latin typeface="Arial"/>
                <a:cs typeface="Arial"/>
              </a:rPr>
              <a:t> </a:t>
            </a:r>
            <a:r>
              <a:rPr sz="1050" spc="-5" dirty="0">
                <a:latin typeface="Arial"/>
                <a:cs typeface="Arial"/>
              </a:rPr>
              <a:t>nella</a:t>
            </a:r>
            <a:r>
              <a:rPr sz="1050" spc="-50" dirty="0">
                <a:latin typeface="Arial"/>
                <a:cs typeface="Arial"/>
              </a:rPr>
              <a:t> </a:t>
            </a:r>
            <a:r>
              <a:rPr sz="1050" spc="-5" dirty="0">
                <a:latin typeface="Arial"/>
                <a:cs typeface="Arial"/>
              </a:rPr>
              <a:t>settimana</a:t>
            </a:r>
            <a:r>
              <a:rPr sz="1050" spc="-45" dirty="0">
                <a:latin typeface="Arial"/>
                <a:cs typeface="Arial"/>
              </a:rPr>
              <a:t> </a:t>
            </a:r>
            <a:r>
              <a:rPr sz="1050" spc="-5" dirty="0">
                <a:latin typeface="Arial"/>
                <a:cs typeface="Arial"/>
              </a:rPr>
              <a:t>dal</a:t>
            </a:r>
            <a:r>
              <a:rPr sz="1050" spc="-45" dirty="0">
                <a:latin typeface="Arial"/>
                <a:cs typeface="Arial"/>
              </a:rPr>
              <a:t> </a:t>
            </a:r>
            <a:r>
              <a:rPr sz="1050" spc="-5" dirty="0">
                <a:latin typeface="Arial"/>
                <a:cs typeface="Arial"/>
              </a:rPr>
              <a:t>16</a:t>
            </a:r>
            <a:r>
              <a:rPr sz="1050" spc="-45" dirty="0">
                <a:latin typeface="Arial"/>
                <a:cs typeface="Arial"/>
              </a:rPr>
              <a:t> </a:t>
            </a:r>
            <a:r>
              <a:rPr sz="1050" spc="-10" dirty="0">
                <a:latin typeface="Arial"/>
                <a:cs typeface="Arial"/>
              </a:rPr>
              <a:t>al</a:t>
            </a:r>
            <a:r>
              <a:rPr sz="1050" spc="-40" dirty="0">
                <a:latin typeface="Arial"/>
                <a:cs typeface="Arial"/>
              </a:rPr>
              <a:t> </a:t>
            </a:r>
            <a:r>
              <a:rPr sz="1050" dirty="0">
                <a:latin typeface="Arial"/>
                <a:cs typeface="Arial"/>
              </a:rPr>
              <a:t>22</a:t>
            </a:r>
            <a:r>
              <a:rPr sz="1050" spc="-60" dirty="0">
                <a:latin typeface="Arial"/>
                <a:cs typeface="Arial"/>
              </a:rPr>
              <a:t> </a:t>
            </a:r>
            <a:r>
              <a:rPr sz="1050" spc="-5" dirty="0">
                <a:latin typeface="Arial"/>
                <a:cs typeface="Arial"/>
              </a:rPr>
              <a:t>marzo</a:t>
            </a:r>
            <a:r>
              <a:rPr sz="1050" spc="-45" dirty="0">
                <a:latin typeface="Arial"/>
                <a:cs typeface="Arial"/>
              </a:rPr>
              <a:t> </a:t>
            </a:r>
            <a:r>
              <a:rPr sz="1050" dirty="0">
                <a:latin typeface="Arial"/>
                <a:cs typeface="Arial"/>
              </a:rPr>
              <a:t>e,</a:t>
            </a:r>
            <a:r>
              <a:rPr sz="1050" spc="-55" dirty="0">
                <a:latin typeface="Arial"/>
                <a:cs typeface="Arial"/>
              </a:rPr>
              <a:t> </a:t>
            </a:r>
            <a:r>
              <a:rPr sz="1050" dirty="0">
                <a:latin typeface="Arial"/>
                <a:cs typeface="Arial"/>
              </a:rPr>
              <a:t>come</a:t>
            </a:r>
            <a:r>
              <a:rPr sz="1050" spc="-45" dirty="0">
                <a:latin typeface="Arial"/>
                <a:cs typeface="Arial"/>
              </a:rPr>
              <a:t> </a:t>
            </a:r>
            <a:r>
              <a:rPr sz="1050" spc="-5" dirty="0">
                <a:latin typeface="Arial"/>
                <a:cs typeface="Arial"/>
              </a:rPr>
              <a:t>già</a:t>
            </a:r>
            <a:r>
              <a:rPr sz="1050" spc="-60" dirty="0">
                <a:latin typeface="Arial"/>
                <a:cs typeface="Arial"/>
              </a:rPr>
              <a:t> </a:t>
            </a:r>
            <a:r>
              <a:rPr sz="1050" spc="-5" dirty="0">
                <a:latin typeface="Arial"/>
                <a:cs typeface="Arial"/>
              </a:rPr>
              <a:t>sperimentato</a:t>
            </a:r>
            <a:r>
              <a:rPr sz="1050" spc="-45" dirty="0">
                <a:latin typeface="Arial"/>
                <a:cs typeface="Arial"/>
              </a:rPr>
              <a:t> </a:t>
            </a:r>
            <a:r>
              <a:rPr sz="1050" dirty="0">
                <a:latin typeface="Arial"/>
                <a:cs typeface="Arial"/>
              </a:rPr>
              <a:t>nella</a:t>
            </a:r>
            <a:r>
              <a:rPr sz="1050" spc="-60" dirty="0">
                <a:latin typeface="Arial"/>
                <a:cs typeface="Arial"/>
              </a:rPr>
              <a:t> </a:t>
            </a:r>
            <a:r>
              <a:rPr sz="1050" dirty="0">
                <a:latin typeface="Arial"/>
                <a:cs typeface="Arial"/>
              </a:rPr>
              <a:t>prima</a:t>
            </a:r>
            <a:r>
              <a:rPr sz="1050" spc="-55" dirty="0">
                <a:latin typeface="Arial"/>
                <a:cs typeface="Arial"/>
              </a:rPr>
              <a:t> </a:t>
            </a:r>
            <a:r>
              <a:rPr sz="1050" dirty="0">
                <a:latin typeface="Arial"/>
                <a:cs typeface="Arial"/>
              </a:rPr>
              <a:t>edizione,  si </a:t>
            </a:r>
            <a:r>
              <a:rPr sz="1050" spc="-5" dirty="0">
                <a:latin typeface="Arial"/>
                <a:cs typeface="Arial"/>
              </a:rPr>
              <a:t>articolerà attraverso </a:t>
            </a:r>
            <a:r>
              <a:rPr sz="1050" dirty="0">
                <a:latin typeface="Arial"/>
                <a:cs typeface="Arial"/>
              </a:rPr>
              <a:t>una ricca proposta di </a:t>
            </a:r>
            <a:r>
              <a:rPr sz="1050" spc="-5" dirty="0">
                <a:latin typeface="Arial"/>
                <a:cs typeface="Arial"/>
              </a:rPr>
              <a:t>eventi, iniziative </a:t>
            </a:r>
            <a:r>
              <a:rPr sz="1050" dirty="0">
                <a:latin typeface="Arial"/>
                <a:cs typeface="Arial"/>
              </a:rPr>
              <a:t>e </a:t>
            </a:r>
            <a:r>
              <a:rPr sz="1050" spc="-5" dirty="0">
                <a:latin typeface="Arial"/>
                <a:cs typeface="Arial"/>
              </a:rPr>
              <a:t>laboratori </a:t>
            </a:r>
            <a:r>
              <a:rPr sz="1050" dirty="0">
                <a:latin typeface="Arial"/>
                <a:cs typeface="Arial"/>
              </a:rPr>
              <a:t>diffusi </a:t>
            </a:r>
            <a:r>
              <a:rPr sz="1050" spc="-5" dirty="0">
                <a:latin typeface="Arial"/>
                <a:cs typeface="Arial"/>
              </a:rPr>
              <a:t>sull`intero territorio  </a:t>
            </a:r>
            <a:r>
              <a:rPr sz="1050" dirty="0">
                <a:latin typeface="Arial"/>
                <a:cs typeface="Arial"/>
              </a:rPr>
              <a:t>nazionale. </a:t>
            </a:r>
            <a:r>
              <a:rPr sz="1050" spc="-5" dirty="0">
                <a:latin typeface="Arial"/>
                <a:cs typeface="Arial"/>
              </a:rPr>
              <a:t>Coinvolgendo </a:t>
            </a:r>
            <a:r>
              <a:rPr sz="1050" dirty="0">
                <a:latin typeface="Arial"/>
                <a:cs typeface="Arial"/>
              </a:rPr>
              <a:t>oltre </a:t>
            </a:r>
            <a:r>
              <a:rPr sz="1050" spc="-5" dirty="0">
                <a:latin typeface="Arial"/>
                <a:cs typeface="Arial"/>
              </a:rPr>
              <a:t>10.000 giovanissimi </a:t>
            </a:r>
            <a:r>
              <a:rPr sz="1050" dirty="0">
                <a:latin typeface="Arial"/>
                <a:cs typeface="Arial"/>
              </a:rPr>
              <a:t>in </a:t>
            </a:r>
            <a:r>
              <a:rPr sz="1050" spc="-5" dirty="0">
                <a:latin typeface="Arial"/>
                <a:cs typeface="Arial"/>
              </a:rPr>
              <a:t>tutta Italia, il Festival ha l`obiettivo </a:t>
            </a:r>
            <a:r>
              <a:rPr sz="1050" dirty="0">
                <a:latin typeface="Arial"/>
                <a:cs typeface="Arial"/>
              </a:rPr>
              <a:t>di </a:t>
            </a:r>
            <a:r>
              <a:rPr sz="1050" spc="-5" dirty="0">
                <a:latin typeface="Arial"/>
                <a:cs typeface="Arial"/>
              </a:rPr>
              <a:t>avvicinare  bambini</a:t>
            </a:r>
            <a:r>
              <a:rPr sz="1050" spc="-35" dirty="0">
                <a:latin typeface="Arial"/>
                <a:cs typeface="Arial"/>
              </a:rPr>
              <a:t> </a:t>
            </a:r>
            <a:r>
              <a:rPr sz="1050" dirty="0">
                <a:latin typeface="Arial"/>
                <a:cs typeface="Arial"/>
              </a:rPr>
              <a:t>e</a:t>
            </a:r>
            <a:r>
              <a:rPr sz="1050" spc="-35" dirty="0">
                <a:latin typeface="Arial"/>
                <a:cs typeface="Arial"/>
              </a:rPr>
              <a:t> </a:t>
            </a:r>
            <a:r>
              <a:rPr sz="1050" spc="-5" dirty="0">
                <a:latin typeface="Arial"/>
                <a:cs typeface="Arial"/>
              </a:rPr>
              <a:t>ragazzi</a:t>
            </a:r>
            <a:r>
              <a:rPr sz="1050" spc="-35" dirty="0">
                <a:latin typeface="Arial"/>
                <a:cs typeface="Arial"/>
              </a:rPr>
              <a:t> </a:t>
            </a:r>
            <a:r>
              <a:rPr sz="1050" dirty="0">
                <a:latin typeface="Arial"/>
                <a:cs typeface="Arial"/>
              </a:rPr>
              <a:t>dai</a:t>
            </a:r>
            <a:r>
              <a:rPr sz="1050" spc="-30" dirty="0">
                <a:latin typeface="Arial"/>
                <a:cs typeface="Arial"/>
              </a:rPr>
              <a:t> </a:t>
            </a:r>
            <a:r>
              <a:rPr sz="1050" dirty="0">
                <a:latin typeface="Arial"/>
                <a:cs typeface="Arial"/>
              </a:rPr>
              <a:t>6</a:t>
            </a:r>
            <a:r>
              <a:rPr sz="1050" spc="-35" dirty="0">
                <a:latin typeface="Arial"/>
                <a:cs typeface="Arial"/>
              </a:rPr>
              <a:t> </a:t>
            </a:r>
            <a:r>
              <a:rPr sz="1050" spc="-10" dirty="0">
                <a:latin typeface="Arial"/>
                <a:cs typeface="Arial"/>
              </a:rPr>
              <a:t>ai</a:t>
            </a:r>
            <a:r>
              <a:rPr sz="1050" spc="-45" dirty="0">
                <a:latin typeface="Arial"/>
                <a:cs typeface="Arial"/>
              </a:rPr>
              <a:t> </a:t>
            </a:r>
            <a:r>
              <a:rPr sz="1050" dirty="0">
                <a:latin typeface="Arial"/>
                <a:cs typeface="Arial"/>
              </a:rPr>
              <a:t>13</a:t>
            </a:r>
            <a:r>
              <a:rPr sz="1050" spc="-35" dirty="0">
                <a:latin typeface="Arial"/>
                <a:cs typeface="Arial"/>
              </a:rPr>
              <a:t> </a:t>
            </a:r>
            <a:r>
              <a:rPr sz="1050" dirty="0">
                <a:latin typeface="Arial"/>
                <a:cs typeface="Arial"/>
              </a:rPr>
              <a:t>anni</a:t>
            </a:r>
            <a:r>
              <a:rPr sz="1050" spc="-20" dirty="0">
                <a:latin typeface="Arial"/>
                <a:cs typeface="Arial"/>
              </a:rPr>
              <a:t> </a:t>
            </a:r>
            <a:r>
              <a:rPr sz="1050" spc="-5" dirty="0">
                <a:latin typeface="Arial"/>
                <a:cs typeface="Arial"/>
              </a:rPr>
              <a:t>alla</a:t>
            </a:r>
            <a:r>
              <a:rPr sz="1050" spc="-35" dirty="0">
                <a:latin typeface="Arial"/>
                <a:cs typeface="Arial"/>
              </a:rPr>
              <a:t> </a:t>
            </a:r>
            <a:r>
              <a:rPr sz="1050" spc="-5" dirty="0">
                <a:latin typeface="Arial"/>
                <a:cs typeface="Arial"/>
              </a:rPr>
              <a:t>cultura</a:t>
            </a:r>
            <a:r>
              <a:rPr sz="1050" spc="-35" dirty="0">
                <a:latin typeface="Arial"/>
                <a:cs typeface="Arial"/>
              </a:rPr>
              <a:t> </a:t>
            </a:r>
            <a:r>
              <a:rPr sz="1050" dirty="0">
                <a:latin typeface="Arial"/>
                <a:cs typeface="Arial"/>
              </a:rPr>
              <a:t>e,</a:t>
            </a:r>
            <a:r>
              <a:rPr sz="1050" spc="-40" dirty="0">
                <a:latin typeface="Arial"/>
                <a:cs typeface="Arial"/>
              </a:rPr>
              <a:t> </a:t>
            </a:r>
            <a:r>
              <a:rPr sz="1050" dirty="0">
                <a:latin typeface="Arial"/>
                <a:cs typeface="Arial"/>
              </a:rPr>
              <a:t>in</a:t>
            </a:r>
            <a:r>
              <a:rPr sz="1050" spc="-35" dirty="0">
                <a:latin typeface="Arial"/>
                <a:cs typeface="Arial"/>
              </a:rPr>
              <a:t> </a:t>
            </a:r>
            <a:r>
              <a:rPr sz="1050" spc="-5" dirty="0">
                <a:latin typeface="Arial"/>
                <a:cs typeface="Arial"/>
              </a:rPr>
              <a:t>particolare,</a:t>
            </a:r>
            <a:r>
              <a:rPr sz="1050" spc="-45" dirty="0">
                <a:latin typeface="Arial"/>
                <a:cs typeface="Arial"/>
              </a:rPr>
              <a:t> </a:t>
            </a:r>
            <a:r>
              <a:rPr sz="1050" spc="-5" dirty="0">
                <a:latin typeface="Arial"/>
                <a:cs typeface="Arial"/>
              </a:rPr>
              <a:t>agli</a:t>
            </a:r>
            <a:r>
              <a:rPr sz="1050" spc="-35" dirty="0">
                <a:latin typeface="Arial"/>
                <a:cs typeface="Arial"/>
              </a:rPr>
              <a:t> </a:t>
            </a:r>
            <a:r>
              <a:rPr sz="1050" spc="-5" dirty="0">
                <a:latin typeface="Arial"/>
                <a:cs typeface="Arial"/>
              </a:rPr>
              <a:t>aspetti</a:t>
            </a:r>
            <a:r>
              <a:rPr sz="1050" spc="-35" dirty="0">
                <a:latin typeface="Arial"/>
                <a:cs typeface="Arial"/>
              </a:rPr>
              <a:t> </a:t>
            </a:r>
            <a:r>
              <a:rPr sz="1050" spc="-5" dirty="0">
                <a:latin typeface="Arial"/>
                <a:cs typeface="Arial"/>
              </a:rPr>
              <a:t>più</a:t>
            </a:r>
            <a:r>
              <a:rPr sz="1050" spc="-35" dirty="0">
                <a:latin typeface="Arial"/>
                <a:cs typeface="Arial"/>
              </a:rPr>
              <a:t> </a:t>
            </a:r>
            <a:r>
              <a:rPr sz="1050" spc="-5" dirty="0">
                <a:latin typeface="Arial"/>
                <a:cs typeface="Arial"/>
              </a:rPr>
              <a:t>“generativi2</a:t>
            </a:r>
            <a:r>
              <a:rPr sz="1050" spc="-35" dirty="0">
                <a:latin typeface="Arial"/>
                <a:cs typeface="Arial"/>
              </a:rPr>
              <a:t> </a:t>
            </a:r>
            <a:r>
              <a:rPr sz="1050" spc="-5" dirty="0">
                <a:latin typeface="Arial"/>
                <a:cs typeface="Arial"/>
              </a:rPr>
              <a:t>della</a:t>
            </a:r>
            <a:r>
              <a:rPr sz="1050" spc="-35" dirty="0">
                <a:latin typeface="Arial"/>
                <a:cs typeface="Arial"/>
              </a:rPr>
              <a:t> </a:t>
            </a:r>
            <a:r>
              <a:rPr sz="1050" spc="-5" dirty="0">
                <a:latin typeface="Arial"/>
                <a:cs typeface="Arial"/>
              </a:rPr>
              <a:t>creatività.  Attraverso </a:t>
            </a:r>
            <a:r>
              <a:rPr sz="1050" dirty="0">
                <a:latin typeface="Arial"/>
                <a:cs typeface="Arial"/>
              </a:rPr>
              <a:t>l`arte, l`archeologia, la musica, </a:t>
            </a:r>
            <a:r>
              <a:rPr sz="1050" spc="-5" dirty="0">
                <a:latin typeface="Arial"/>
                <a:cs typeface="Arial"/>
              </a:rPr>
              <a:t>il </a:t>
            </a:r>
            <a:r>
              <a:rPr sz="1050" dirty="0">
                <a:latin typeface="Arial"/>
                <a:cs typeface="Arial"/>
              </a:rPr>
              <a:t>canto, la letteratura, il </a:t>
            </a:r>
            <a:r>
              <a:rPr sz="1050" spc="-5" dirty="0">
                <a:latin typeface="Arial"/>
                <a:cs typeface="Arial"/>
              </a:rPr>
              <a:t>teatro, </a:t>
            </a:r>
            <a:r>
              <a:rPr sz="1050" dirty="0">
                <a:latin typeface="Arial"/>
                <a:cs typeface="Arial"/>
              </a:rPr>
              <a:t>la fotografia, la robotica, le  </a:t>
            </a:r>
            <a:r>
              <a:rPr sz="1050" spc="-5" dirty="0">
                <a:latin typeface="Arial"/>
                <a:cs typeface="Arial"/>
              </a:rPr>
              <a:t>tecnologie digitali </a:t>
            </a:r>
            <a:r>
              <a:rPr sz="1050" dirty="0">
                <a:latin typeface="Arial"/>
                <a:cs typeface="Arial"/>
              </a:rPr>
              <a:t>e </a:t>
            </a:r>
            <a:r>
              <a:rPr sz="1050" spc="-5" dirty="0">
                <a:latin typeface="Arial"/>
                <a:cs typeface="Arial"/>
              </a:rPr>
              <a:t>altri percorsi figurativi </a:t>
            </a:r>
            <a:r>
              <a:rPr sz="1050" dirty="0">
                <a:latin typeface="Arial"/>
                <a:cs typeface="Arial"/>
              </a:rPr>
              <a:t>e </a:t>
            </a:r>
            <a:r>
              <a:rPr sz="1050" spc="-5" dirty="0">
                <a:latin typeface="Arial"/>
                <a:cs typeface="Arial"/>
              </a:rPr>
              <a:t>linguistici, </a:t>
            </a:r>
            <a:r>
              <a:rPr sz="1050" dirty="0">
                <a:latin typeface="Arial"/>
                <a:cs typeface="Arial"/>
              </a:rPr>
              <a:t>i </a:t>
            </a:r>
            <a:r>
              <a:rPr sz="1050" spc="-5" dirty="0">
                <a:latin typeface="Arial"/>
                <a:cs typeface="Arial"/>
              </a:rPr>
              <a:t>giovani protagonisti </a:t>
            </a:r>
            <a:r>
              <a:rPr sz="1050" dirty="0">
                <a:latin typeface="Arial"/>
                <a:cs typeface="Arial"/>
              </a:rPr>
              <a:t>del </a:t>
            </a:r>
            <a:r>
              <a:rPr sz="1050" spc="-5" dirty="0">
                <a:latin typeface="Arial"/>
                <a:cs typeface="Arial"/>
              </a:rPr>
              <a:t>Festival potranno cosi  </a:t>
            </a:r>
            <a:r>
              <a:rPr sz="1050" dirty="0">
                <a:latin typeface="Arial"/>
                <a:cs typeface="Arial"/>
              </a:rPr>
              <a:t>sperimentare</a:t>
            </a:r>
            <a:r>
              <a:rPr sz="1050" spc="-65" dirty="0">
                <a:latin typeface="Arial"/>
                <a:cs typeface="Arial"/>
              </a:rPr>
              <a:t> </a:t>
            </a:r>
            <a:r>
              <a:rPr sz="1050" dirty="0">
                <a:latin typeface="Arial"/>
                <a:cs typeface="Arial"/>
              </a:rPr>
              <a:t>le</a:t>
            </a:r>
            <a:r>
              <a:rPr sz="1050" spc="-60" dirty="0">
                <a:latin typeface="Arial"/>
                <a:cs typeface="Arial"/>
              </a:rPr>
              <a:t> </a:t>
            </a:r>
            <a:r>
              <a:rPr sz="1050" spc="-5" dirty="0">
                <a:latin typeface="Arial"/>
                <a:cs typeface="Arial"/>
              </a:rPr>
              <a:t>potenzialità</a:t>
            </a:r>
            <a:r>
              <a:rPr sz="1050" spc="-60" dirty="0">
                <a:latin typeface="Arial"/>
                <a:cs typeface="Arial"/>
              </a:rPr>
              <a:t> </a:t>
            </a:r>
            <a:r>
              <a:rPr sz="1050" dirty="0">
                <a:latin typeface="Arial"/>
                <a:cs typeface="Arial"/>
              </a:rPr>
              <a:t>della</a:t>
            </a:r>
            <a:r>
              <a:rPr sz="1050" spc="-60" dirty="0">
                <a:latin typeface="Arial"/>
                <a:cs typeface="Arial"/>
              </a:rPr>
              <a:t> </a:t>
            </a:r>
            <a:r>
              <a:rPr sz="1050" dirty="0">
                <a:latin typeface="Arial"/>
                <a:cs typeface="Arial"/>
              </a:rPr>
              <a:t>loro</a:t>
            </a:r>
            <a:r>
              <a:rPr sz="1050" spc="-60" dirty="0">
                <a:latin typeface="Arial"/>
                <a:cs typeface="Arial"/>
              </a:rPr>
              <a:t> </a:t>
            </a:r>
            <a:r>
              <a:rPr sz="1050" spc="-5" dirty="0">
                <a:latin typeface="Arial"/>
                <a:cs typeface="Arial"/>
              </a:rPr>
              <a:t>fantasia</a:t>
            </a:r>
            <a:r>
              <a:rPr sz="1050" spc="-60" dirty="0">
                <a:latin typeface="Arial"/>
                <a:cs typeface="Arial"/>
              </a:rPr>
              <a:t> </a:t>
            </a:r>
            <a:r>
              <a:rPr sz="1050" dirty="0">
                <a:latin typeface="Arial"/>
                <a:cs typeface="Arial"/>
              </a:rPr>
              <a:t>e</a:t>
            </a:r>
            <a:r>
              <a:rPr sz="1050" spc="-60" dirty="0">
                <a:latin typeface="Arial"/>
                <a:cs typeface="Arial"/>
              </a:rPr>
              <a:t> </a:t>
            </a:r>
            <a:r>
              <a:rPr sz="1050" dirty="0">
                <a:latin typeface="Arial"/>
                <a:cs typeface="Arial"/>
              </a:rPr>
              <a:t>costruire</a:t>
            </a:r>
            <a:r>
              <a:rPr sz="1050" spc="-60" dirty="0">
                <a:latin typeface="Arial"/>
                <a:cs typeface="Arial"/>
              </a:rPr>
              <a:t> </a:t>
            </a:r>
            <a:r>
              <a:rPr sz="1050" spc="-5" dirty="0">
                <a:latin typeface="Arial"/>
                <a:cs typeface="Arial"/>
              </a:rPr>
              <a:t>infiniti</a:t>
            </a:r>
            <a:r>
              <a:rPr sz="1050" spc="-50" dirty="0">
                <a:latin typeface="Arial"/>
                <a:cs typeface="Arial"/>
              </a:rPr>
              <a:t> </a:t>
            </a:r>
            <a:r>
              <a:rPr sz="1050" dirty="0">
                <a:latin typeface="Arial"/>
                <a:cs typeface="Arial"/>
              </a:rPr>
              <a:t>racconti.</a:t>
            </a:r>
            <a:r>
              <a:rPr sz="1050" spc="-65" dirty="0">
                <a:latin typeface="Arial"/>
                <a:cs typeface="Arial"/>
              </a:rPr>
              <a:t> </a:t>
            </a:r>
            <a:r>
              <a:rPr sz="1050" spc="-5" dirty="0">
                <a:latin typeface="Arial"/>
                <a:cs typeface="Arial"/>
              </a:rPr>
              <a:t>L`importanza</a:t>
            </a:r>
            <a:r>
              <a:rPr sz="1050" spc="-60" dirty="0">
                <a:latin typeface="Arial"/>
                <a:cs typeface="Arial"/>
              </a:rPr>
              <a:t> </a:t>
            </a:r>
            <a:r>
              <a:rPr sz="1050" dirty="0">
                <a:latin typeface="Arial"/>
                <a:cs typeface="Arial"/>
              </a:rPr>
              <a:t>sociale</a:t>
            </a:r>
            <a:r>
              <a:rPr sz="1050" spc="-60" dirty="0">
                <a:latin typeface="Arial"/>
                <a:cs typeface="Arial"/>
              </a:rPr>
              <a:t> </a:t>
            </a:r>
            <a:r>
              <a:rPr sz="1050" dirty="0">
                <a:latin typeface="Arial"/>
                <a:cs typeface="Arial"/>
              </a:rPr>
              <a:t>e</a:t>
            </a:r>
            <a:r>
              <a:rPr sz="1050" spc="-60" dirty="0">
                <a:latin typeface="Arial"/>
                <a:cs typeface="Arial"/>
              </a:rPr>
              <a:t> </a:t>
            </a:r>
            <a:r>
              <a:rPr sz="1050" dirty="0">
                <a:latin typeface="Arial"/>
                <a:cs typeface="Arial"/>
              </a:rPr>
              <a:t>culturale  della </a:t>
            </a:r>
            <a:r>
              <a:rPr sz="1050" spc="-5" dirty="0">
                <a:latin typeface="Arial"/>
                <a:cs typeface="Arial"/>
              </a:rPr>
              <a:t>manifestazione </a:t>
            </a:r>
            <a:r>
              <a:rPr sz="1050" dirty="0">
                <a:latin typeface="Arial"/>
                <a:cs typeface="Arial"/>
              </a:rPr>
              <a:t>è quest`anno </a:t>
            </a:r>
            <a:r>
              <a:rPr sz="1050" spc="-5" dirty="0">
                <a:latin typeface="Arial"/>
                <a:cs typeface="Arial"/>
              </a:rPr>
              <a:t>testimoniata </a:t>
            </a:r>
            <a:r>
              <a:rPr sz="1050" dirty="0">
                <a:latin typeface="Arial"/>
                <a:cs typeface="Arial"/>
              </a:rPr>
              <a:t>anche dalla media </a:t>
            </a:r>
            <a:r>
              <a:rPr sz="1050" spc="-5" dirty="0">
                <a:latin typeface="Arial"/>
                <a:cs typeface="Arial"/>
              </a:rPr>
              <a:t>partnership </a:t>
            </a:r>
            <a:r>
              <a:rPr sz="1050" dirty="0">
                <a:latin typeface="Arial"/>
                <a:cs typeface="Arial"/>
              </a:rPr>
              <a:t>della </a:t>
            </a:r>
            <a:r>
              <a:rPr sz="1050" spc="-5" dirty="0">
                <a:latin typeface="Arial"/>
                <a:cs typeface="Arial"/>
              </a:rPr>
              <a:t>RAI. Oltre </a:t>
            </a:r>
            <a:r>
              <a:rPr sz="1050" dirty="0">
                <a:latin typeface="Arial"/>
                <a:cs typeface="Arial"/>
              </a:rPr>
              <a:t>gli </a:t>
            </a:r>
            <a:r>
              <a:rPr sz="1050" spc="-5" dirty="0">
                <a:latin typeface="Arial"/>
                <a:cs typeface="Arial"/>
              </a:rPr>
              <a:t>eventi  </a:t>
            </a:r>
            <a:r>
              <a:rPr sz="1050" dirty="0">
                <a:latin typeface="Arial"/>
                <a:cs typeface="Arial"/>
              </a:rPr>
              <a:t>culturali</a:t>
            </a:r>
            <a:r>
              <a:rPr sz="1050" spc="-20" dirty="0">
                <a:latin typeface="Arial"/>
                <a:cs typeface="Arial"/>
              </a:rPr>
              <a:t> </a:t>
            </a:r>
            <a:r>
              <a:rPr sz="1050" spc="-5" dirty="0">
                <a:latin typeface="Arial"/>
                <a:cs typeface="Arial"/>
              </a:rPr>
              <a:t>che</a:t>
            </a:r>
            <a:r>
              <a:rPr sz="1050" spc="-20" dirty="0">
                <a:latin typeface="Arial"/>
                <a:cs typeface="Arial"/>
              </a:rPr>
              <a:t> </a:t>
            </a:r>
            <a:r>
              <a:rPr sz="1050" spc="-10" dirty="0">
                <a:latin typeface="Arial"/>
                <a:cs typeface="Arial"/>
              </a:rPr>
              <a:t>si</a:t>
            </a:r>
            <a:r>
              <a:rPr sz="1050" spc="-15" dirty="0">
                <a:latin typeface="Arial"/>
                <a:cs typeface="Arial"/>
              </a:rPr>
              <a:t> </a:t>
            </a:r>
            <a:r>
              <a:rPr sz="1050" spc="-5" dirty="0">
                <a:latin typeface="Arial"/>
                <a:cs typeface="Arial"/>
              </a:rPr>
              <a:t>svolgeranno</a:t>
            </a:r>
            <a:r>
              <a:rPr sz="1050" spc="-20" dirty="0">
                <a:latin typeface="Arial"/>
                <a:cs typeface="Arial"/>
              </a:rPr>
              <a:t> </a:t>
            </a:r>
            <a:r>
              <a:rPr sz="1050" dirty="0">
                <a:latin typeface="Arial"/>
                <a:cs typeface="Arial"/>
              </a:rPr>
              <a:t>in</a:t>
            </a:r>
            <a:r>
              <a:rPr sz="1050" spc="-20" dirty="0">
                <a:latin typeface="Arial"/>
                <a:cs typeface="Arial"/>
              </a:rPr>
              <a:t> </a:t>
            </a:r>
            <a:r>
              <a:rPr sz="1050" spc="-5" dirty="0">
                <a:latin typeface="Arial"/>
                <a:cs typeface="Arial"/>
              </a:rPr>
              <a:t>tutta</a:t>
            </a:r>
            <a:r>
              <a:rPr sz="1050" spc="-20" dirty="0">
                <a:latin typeface="Arial"/>
                <a:cs typeface="Arial"/>
              </a:rPr>
              <a:t> </a:t>
            </a:r>
            <a:r>
              <a:rPr sz="1050" spc="-5" dirty="0">
                <a:latin typeface="Arial"/>
                <a:cs typeface="Arial"/>
              </a:rPr>
              <a:t>Italia</a:t>
            </a:r>
            <a:r>
              <a:rPr sz="1050" spc="-20" dirty="0">
                <a:latin typeface="Arial"/>
                <a:cs typeface="Arial"/>
              </a:rPr>
              <a:t> </a:t>
            </a:r>
            <a:r>
              <a:rPr sz="1050" spc="-5" dirty="0">
                <a:latin typeface="Arial"/>
                <a:cs typeface="Arial"/>
              </a:rPr>
              <a:t>in</a:t>
            </a:r>
            <a:r>
              <a:rPr sz="1050" spc="-20" dirty="0">
                <a:latin typeface="Arial"/>
                <a:cs typeface="Arial"/>
              </a:rPr>
              <a:t> </a:t>
            </a:r>
            <a:r>
              <a:rPr sz="1050" dirty="0">
                <a:latin typeface="Arial"/>
                <a:cs typeface="Arial"/>
              </a:rPr>
              <a:t>60</a:t>
            </a:r>
            <a:r>
              <a:rPr sz="1050" spc="-20" dirty="0">
                <a:latin typeface="Arial"/>
                <a:cs typeface="Arial"/>
              </a:rPr>
              <a:t> </a:t>
            </a:r>
            <a:r>
              <a:rPr sz="1050" spc="-5" dirty="0">
                <a:latin typeface="Arial"/>
                <a:cs typeface="Arial"/>
              </a:rPr>
              <a:t>città.</a:t>
            </a:r>
            <a:r>
              <a:rPr sz="1050" spc="-25" dirty="0">
                <a:latin typeface="Arial"/>
                <a:cs typeface="Arial"/>
              </a:rPr>
              <a:t> </a:t>
            </a:r>
            <a:r>
              <a:rPr sz="1050" dirty="0">
                <a:latin typeface="Arial"/>
                <a:cs typeface="Arial"/>
              </a:rPr>
              <a:t>I</a:t>
            </a:r>
            <a:r>
              <a:rPr sz="1050" spc="-15" dirty="0">
                <a:latin typeface="Arial"/>
                <a:cs typeface="Arial"/>
              </a:rPr>
              <a:t> </a:t>
            </a:r>
            <a:r>
              <a:rPr sz="1050" spc="-5" dirty="0">
                <a:latin typeface="Arial"/>
                <a:cs typeface="Arial"/>
              </a:rPr>
              <a:t>laboratori</a:t>
            </a:r>
            <a:r>
              <a:rPr sz="1050" spc="-20" dirty="0">
                <a:latin typeface="Arial"/>
                <a:cs typeface="Arial"/>
              </a:rPr>
              <a:t> </a:t>
            </a:r>
            <a:r>
              <a:rPr sz="1050" dirty="0">
                <a:latin typeface="Arial"/>
                <a:cs typeface="Arial"/>
              </a:rPr>
              <a:t>e</a:t>
            </a:r>
            <a:r>
              <a:rPr sz="1050" spc="-20" dirty="0">
                <a:latin typeface="Arial"/>
                <a:cs typeface="Arial"/>
              </a:rPr>
              <a:t> </a:t>
            </a:r>
            <a:r>
              <a:rPr sz="1050" dirty="0">
                <a:latin typeface="Arial"/>
                <a:cs typeface="Arial"/>
              </a:rPr>
              <a:t>le</a:t>
            </a:r>
            <a:r>
              <a:rPr sz="1050" spc="-20" dirty="0">
                <a:latin typeface="Arial"/>
                <a:cs typeface="Arial"/>
              </a:rPr>
              <a:t> </a:t>
            </a:r>
            <a:r>
              <a:rPr sz="1050" spc="-5" dirty="0">
                <a:latin typeface="Arial"/>
                <a:cs typeface="Arial"/>
              </a:rPr>
              <a:t>altre</a:t>
            </a:r>
            <a:r>
              <a:rPr sz="1050" spc="-20" dirty="0">
                <a:latin typeface="Arial"/>
                <a:cs typeface="Arial"/>
              </a:rPr>
              <a:t> </a:t>
            </a:r>
            <a:r>
              <a:rPr sz="1050" spc="-5" dirty="0">
                <a:latin typeface="Arial"/>
                <a:cs typeface="Arial"/>
              </a:rPr>
              <a:t>attività</a:t>
            </a:r>
            <a:r>
              <a:rPr sz="1050" spc="-30" dirty="0">
                <a:latin typeface="Arial"/>
                <a:cs typeface="Arial"/>
              </a:rPr>
              <a:t> </a:t>
            </a:r>
            <a:r>
              <a:rPr sz="1050" dirty="0">
                <a:latin typeface="Arial"/>
                <a:cs typeface="Arial"/>
              </a:rPr>
              <a:t>proposte,</a:t>
            </a:r>
            <a:r>
              <a:rPr sz="1050" spc="-25" dirty="0">
                <a:latin typeface="Arial"/>
                <a:cs typeface="Arial"/>
              </a:rPr>
              <a:t> </a:t>
            </a:r>
            <a:r>
              <a:rPr sz="1050" spc="-5" dirty="0">
                <a:latin typeface="Arial"/>
                <a:cs typeface="Arial"/>
              </a:rPr>
              <a:t>coordinati</a:t>
            </a:r>
            <a:r>
              <a:rPr sz="1050" spc="-15" dirty="0">
                <a:latin typeface="Arial"/>
                <a:cs typeface="Arial"/>
              </a:rPr>
              <a:t> </a:t>
            </a:r>
            <a:r>
              <a:rPr sz="1050" spc="-5" dirty="0">
                <a:latin typeface="Arial"/>
                <a:cs typeface="Arial"/>
              </a:rPr>
              <a:t>dalle  </a:t>
            </a:r>
            <a:r>
              <a:rPr sz="1050" dirty="0">
                <a:latin typeface="Arial"/>
                <a:cs typeface="Arial"/>
              </a:rPr>
              <a:t>banche con la </a:t>
            </a:r>
            <a:r>
              <a:rPr sz="1050" spc="-5" dirty="0">
                <a:latin typeface="Arial"/>
                <a:cs typeface="Arial"/>
              </a:rPr>
              <a:t>collaborazione </a:t>
            </a:r>
            <a:r>
              <a:rPr sz="1050" dirty="0">
                <a:latin typeface="Arial"/>
                <a:cs typeface="Arial"/>
              </a:rPr>
              <a:t>di </a:t>
            </a:r>
            <a:r>
              <a:rPr sz="1050" spc="-5" dirty="0">
                <a:latin typeface="Arial"/>
                <a:cs typeface="Arial"/>
              </a:rPr>
              <a:t>scuole, </a:t>
            </a:r>
            <a:r>
              <a:rPr sz="1050" dirty="0">
                <a:latin typeface="Arial"/>
                <a:cs typeface="Arial"/>
              </a:rPr>
              <a:t>musei, </a:t>
            </a:r>
            <a:r>
              <a:rPr sz="1050" spc="-5" dirty="0">
                <a:latin typeface="Arial"/>
                <a:cs typeface="Arial"/>
              </a:rPr>
              <a:t>biblioteche </a:t>
            </a:r>
            <a:r>
              <a:rPr sz="1050" dirty="0">
                <a:latin typeface="Arial"/>
                <a:cs typeface="Arial"/>
              </a:rPr>
              <a:t>e </a:t>
            </a:r>
            <a:r>
              <a:rPr sz="1050" spc="-5" dirty="0">
                <a:latin typeface="Arial"/>
                <a:cs typeface="Arial"/>
              </a:rPr>
              <a:t>operatori culturali, </a:t>
            </a:r>
            <a:r>
              <a:rPr sz="1050" dirty="0">
                <a:latin typeface="Arial"/>
                <a:cs typeface="Arial"/>
              </a:rPr>
              <a:t>si </a:t>
            </a:r>
            <a:r>
              <a:rPr sz="1050" spc="-5" dirty="0">
                <a:latin typeface="Arial"/>
                <a:cs typeface="Arial"/>
              </a:rPr>
              <a:t>svilupperanno </a:t>
            </a:r>
            <a:r>
              <a:rPr sz="1050" dirty="0">
                <a:latin typeface="Arial"/>
                <a:cs typeface="Arial"/>
              </a:rPr>
              <a:t>attorno  ad un </a:t>
            </a:r>
            <a:r>
              <a:rPr sz="1050" spc="-5" dirty="0">
                <a:latin typeface="Arial"/>
                <a:cs typeface="Arial"/>
              </a:rPr>
              <a:t>unico tema ispiratore, </a:t>
            </a:r>
            <a:r>
              <a:rPr sz="1050" dirty="0">
                <a:latin typeface="Arial"/>
                <a:cs typeface="Arial"/>
              </a:rPr>
              <a:t>declinato </a:t>
            </a:r>
            <a:r>
              <a:rPr sz="1050" spc="-5" dirty="0">
                <a:latin typeface="Arial"/>
                <a:cs typeface="Arial"/>
              </a:rPr>
              <a:t>da ciascuna realtà con strumenti </a:t>
            </a:r>
            <a:r>
              <a:rPr sz="1050" dirty="0">
                <a:latin typeface="Arial"/>
                <a:cs typeface="Arial"/>
              </a:rPr>
              <a:t>diversi e punti di </a:t>
            </a:r>
            <a:r>
              <a:rPr sz="1050" spc="-5" dirty="0">
                <a:latin typeface="Arial"/>
                <a:cs typeface="Arial"/>
              </a:rPr>
              <a:t>vista differenti,  </a:t>
            </a:r>
            <a:r>
              <a:rPr sz="1050" dirty="0">
                <a:latin typeface="Arial"/>
                <a:cs typeface="Arial"/>
              </a:rPr>
              <a:t>alla luce </a:t>
            </a:r>
            <a:r>
              <a:rPr sz="1050" spc="-5" dirty="0">
                <a:latin typeface="Arial"/>
                <a:cs typeface="Arial"/>
              </a:rPr>
              <a:t>delle proprie specificità </a:t>
            </a:r>
            <a:r>
              <a:rPr sz="1050" dirty="0">
                <a:latin typeface="Arial"/>
                <a:cs typeface="Arial"/>
              </a:rPr>
              <a:t>e </a:t>
            </a:r>
            <a:r>
              <a:rPr sz="1050" spc="-10" dirty="0">
                <a:latin typeface="Arial"/>
                <a:cs typeface="Arial"/>
              </a:rPr>
              <a:t>di </a:t>
            </a:r>
            <a:r>
              <a:rPr sz="1050" spc="-5" dirty="0">
                <a:latin typeface="Arial"/>
                <a:cs typeface="Arial"/>
              </a:rPr>
              <a:t>quelle del territorio </a:t>
            </a:r>
            <a:r>
              <a:rPr sz="1050" spc="-10" dirty="0">
                <a:latin typeface="Arial"/>
                <a:cs typeface="Arial"/>
              </a:rPr>
              <a:t>di </a:t>
            </a:r>
            <a:r>
              <a:rPr sz="1050" spc="-5" dirty="0">
                <a:latin typeface="Arial"/>
                <a:cs typeface="Arial"/>
              </a:rPr>
              <a:t>appartenenza. </a:t>
            </a:r>
            <a:r>
              <a:rPr sz="1050" dirty="0">
                <a:latin typeface="Arial"/>
                <a:cs typeface="Arial"/>
              </a:rPr>
              <a:t>Per questa </a:t>
            </a:r>
            <a:r>
              <a:rPr sz="1050" spc="-5" dirty="0">
                <a:latin typeface="Arial"/>
                <a:cs typeface="Arial"/>
              </a:rPr>
              <a:t>seconda edizione  </a:t>
            </a:r>
            <a:r>
              <a:rPr sz="1050" dirty="0">
                <a:latin typeface="Arial"/>
                <a:cs typeface="Arial"/>
              </a:rPr>
              <a:t>del </a:t>
            </a:r>
            <a:r>
              <a:rPr sz="1050" spc="-5" dirty="0">
                <a:latin typeface="Arial"/>
                <a:cs typeface="Arial"/>
              </a:rPr>
              <a:t>Festival </a:t>
            </a:r>
            <a:r>
              <a:rPr sz="1050" dirty="0">
                <a:latin typeface="Arial"/>
                <a:cs typeface="Arial"/>
              </a:rPr>
              <a:t>è </a:t>
            </a:r>
            <a:r>
              <a:rPr sz="1050" spc="-5" dirty="0">
                <a:latin typeface="Arial"/>
                <a:cs typeface="Arial"/>
              </a:rPr>
              <a:t>stato scelto </a:t>
            </a:r>
            <a:r>
              <a:rPr sz="1050" dirty="0">
                <a:latin typeface="Arial"/>
                <a:cs typeface="Arial"/>
              </a:rPr>
              <a:t>come </a:t>
            </a:r>
            <a:r>
              <a:rPr sz="1050" spc="-5" dirty="0">
                <a:latin typeface="Arial"/>
                <a:cs typeface="Arial"/>
              </a:rPr>
              <a:t>filo conduttore ideale </a:t>
            </a:r>
            <a:r>
              <a:rPr sz="1050" dirty="0">
                <a:latin typeface="Arial"/>
                <a:cs typeface="Arial"/>
              </a:rPr>
              <a:t>di </a:t>
            </a:r>
            <a:r>
              <a:rPr sz="1050" spc="-5" dirty="0">
                <a:latin typeface="Arial"/>
                <a:cs typeface="Arial"/>
              </a:rPr>
              <a:t>tutte </a:t>
            </a:r>
            <a:r>
              <a:rPr sz="1050" dirty="0">
                <a:latin typeface="Arial"/>
                <a:cs typeface="Arial"/>
              </a:rPr>
              <a:t>le </a:t>
            </a:r>
            <a:r>
              <a:rPr sz="1050" spc="-5" dirty="0">
                <a:latin typeface="Arial"/>
                <a:cs typeface="Arial"/>
              </a:rPr>
              <a:t>iniziative “L`alfabeto del Mondo”. </a:t>
            </a:r>
            <a:r>
              <a:rPr sz="1050" dirty="0">
                <a:latin typeface="Arial"/>
                <a:cs typeface="Arial"/>
              </a:rPr>
              <a:t>Trarre  </a:t>
            </a:r>
            <a:r>
              <a:rPr sz="1050" spc="-5" dirty="0">
                <a:latin typeface="Arial"/>
                <a:cs typeface="Arial"/>
              </a:rPr>
              <a:t>ispirazione </a:t>
            </a:r>
            <a:r>
              <a:rPr sz="1050" dirty="0">
                <a:latin typeface="Arial"/>
                <a:cs typeface="Arial"/>
              </a:rPr>
              <a:t>dalla natura, dall`opera </a:t>
            </a:r>
            <a:r>
              <a:rPr sz="1050" spc="-5" dirty="0">
                <a:latin typeface="Arial"/>
                <a:cs typeface="Arial"/>
              </a:rPr>
              <a:t>dell`uomo </a:t>
            </a:r>
            <a:r>
              <a:rPr sz="1050" dirty="0">
                <a:latin typeface="Arial"/>
                <a:cs typeface="Arial"/>
              </a:rPr>
              <a:t>e dalle proprie </a:t>
            </a:r>
            <a:r>
              <a:rPr sz="1050" spc="-5" dirty="0">
                <a:latin typeface="Arial"/>
                <a:cs typeface="Arial"/>
              </a:rPr>
              <a:t>emozioni, </a:t>
            </a:r>
            <a:r>
              <a:rPr sz="1050" dirty="0">
                <a:latin typeface="Arial"/>
                <a:cs typeface="Arial"/>
              </a:rPr>
              <a:t>imparare a </a:t>
            </a:r>
            <a:r>
              <a:rPr sz="1050" spc="-5" dirty="0">
                <a:latin typeface="Arial"/>
                <a:cs typeface="Arial"/>
              </a:rPr>
              <a:t>riconoscere </a:t>
            </a:r>
            <a:r>
              <a:rPr sz="1050" dirty="0">
                <a:latin typeface="Arial"/>
                <a:cs typeface="Arial"/>
              </a:rPr>
              <a:t>e a  leggere i </a:t>
            </a:r>
            <a:r>
              <a:rPr sz="1050" spc="-5" dirty="0">
                <a:latin typeface="Arial"/>
                <a:cs typeface="Arial"/>
              </a:rPr>
              <a:t>segni intorno </a:t>
            </a:r>
            <a:r>
              <a:rPr sz="1050" dirty="0">
                <a:latin typeface="Arial"/>
                <a:cs typeface="Arial"/>
              </a:rPr>
              <a:t>a noi, spostare il </a:t>
            </a:r>
            <a:r>
              <a:rPr sz="1050" spc="-5" dirty="0">
                <a:latin typeface="Arial"/>
                <a:cs typeface="Arial"/>
              </a:rPr>
              <a:t>punto </a:t>
            </a:r>
            <a:r>
              <a:rPr sz="1050" dirty="0">
                <a:latin typeface="Arial"/>
                <a:cs typeface="Arial"/>
              </a:rPr>
              <a:t>di osservazione e reinterpretare le </a:t>
            </a:r>
            <a:r>
              <a:rPr sz="1050" spc="-5" dirty="0">
                <a:latin typeface="Arial"/>
                <a:cs typeface="Arial"/>
              </a:rPr>
              <a:t>situazioni </a:t>
            </a:r>
            <a:r>
              <a:rPr sz="1050" dirty="0">
                <a:latin typeface="Arial"/>
                <a:cs typeface="Arial"/>
              </a:rPr>
              <a:t>e i </a:t>
            </a:r>
            <a:r>
              <a:rPr sz="1050" spc="-5" dirty="0">
                <a:latin typeface="Arial"/>
                <a:cs typeface="Arial"/>
              </a:rPr>
              <a:t>loro  significati,</a:t>
            </a:r>
            <a:r>
              <a:rPr sz="1050" spc="-65" dirty="0">
                <a:latin typeface="Arial"/>
                <a:cs typeface="Arial"/>
              </a:rPr>
              <a:t> </a:t>
            </a:r>
            <a:r>
              <a:rPr sz="1050" dirty="0">
                <a:latin typeface="Arial"/>
                <a:cs typeface="Arial"/>
              </a:rPr>
              <a:t>capire</a:t>
            </a:r>
            <a:r>
              <a:rPr sz="1050" spc="-75" dirty="0">
                <a:latin typeface="Arial"/>
                <a:cs typeface="Arial"/>
              </a:rPr>
              <a:t> </a:t>
            </a:r>
            <a:r>
              <a:rPr sz="1050" dirty="0">
                <a:latin typeface="Arial"/>
                <a:cs typeface="Arial"/>
              </a:rPr>
              <a:t>come</a:t>
            </a:r>
            <a:r>
              <a:rPr sz="1050" spc="-75" dirty="0">
                <a:latin typeface="Arial"/>
                <a:cs typeface="Arial"/>
              </a:rPr>
              <a:t> </a:t>
            </a:r>
            <a:r>
              <a:rPr sz="1050" dirty="0">
                <a:latin typeface="Arial"/>
                <a:cs typeface="Arial"/>
              </a:rPr>
              <a:t>nasce</a:t>
            </a:r>
            <a:r>
              <a:rPr sz="1050" spc="-60" dirty="0">
                <a:latin typeface="Arial"/>
                <a:cs typeface="Arial"/>
              </a:rPr>
              <a:t> </a:t>
            </a:r>
            <a:r>
              <a:rPr sz="1050" spc="-5" dirty="0">
                <a:latin typeface="Arial"/>
                <a:cs typeface="Arial"/>
              </a:rPr>
              <a:t>il</a:t>
            </a:r>
            <a:r>
              <a:rPr sz="1050" spc="-50" dirty="0">
                <a:latin typeface="Arial"/>
                <a:cs typeface="Arial"/>
              </a:rPr>
              <a:t> </a:t>
            </a:r>
            <a:r>
              <a:rPr sz="1050" dirty="0">
                <a:latin typeface="Arial"/>
                <a:cs typeface="Arial"/>
              </a:rPr>
              <a:t>racconto,</a:t>
            </a:r>
            <a:r>
              <a:rPr sz="1050" spc="-65" dirty="0">
                <a:latin typeface="Arial"/>
                <a:cs typeface="Arial"/>
              </a:rPr>
              <a:t> </a:t>
            </a:r>
            <a:r>
              <a:rPr sz="1050" spc="-5" dirty="0">
                <a:latin typeface="Arial"/>
                <a:cs typeface="Arial"/>
              </a:rPr>
              <a:t>come</a:t>
            </a:r>
            <a:r>
              <a:rPr sz="1050" spc="-60" dirty="0">
                <a:latin typeface="Arial"/>
                <a:cs typeface="Arial"/>
              </a:rPr>
              <a:t> </a:t>
            </a:r>
            <a:r>
              <a:rPr sz="1050" spc="-10" dirty="0">
                <a:latin typeface="Arial"/>
                <a:cs typeface="Arial"/>
              </a:rPr>
              <a:t>si</a:t>
            </a:r>
            <a:r>
              <a:rPr sz="1050" spc="-55" dirty="0">
                <a:latin typeface="Arial"/>
                <a:cs typeface="Arial"/>
              </a:rPr>
              <a:t> </a:t>
            </a:r>
            <a:r>
              <a:rPr sz="1050" dirty="0">
                <a:latin typeface="Arial"/>
                <a:cs typeface="Arial"/>
              </a:rPr>
              <a:t>forma</a:t>
            </a:r>
            <a:r>
              <a:rPr sz="1050" spc="-70" dirty="0">
                <a:latin typeface="Arial"/>
                <a:cs typeface="Arial"/>
              </a:rPr>
              <a:t> </a:t>
            </a:r>
            <a:r>
              <a:rPr sz="1050" dirty="0">
                <a:latin typeface="Arial"/>
                <a:cs typeface="Arial"/>
              </a:rPr>
              <a:t>e</a:t>
            </a:r>
            <a:r>
              <a:rPr sz="1050" spc="-60" dirty="0">
                <a:latin typeface="Arial"/>
                <a:cs typeface="Arial"/>
              </a:rPr>
              <a:t> </a:t>
            </a:r>
            <a:r>
              <a:rPr sz="1050" spc="-5" dirty="0">
                <a:latin typeface="Arial"/>
                <a:cs typeface="Arial"/>
              </a:rPr>
              <a:t>con</a:t>
            </a:r>
            <a:r>
              <a:rPr sz="1050" spc="-60" dirty="0">
                <a:latin typeface="Arial"/>
                <a:cs typeface="Arial"/>
              </a:rPr>
              <a:t> </a:t>
            </a:r>
            <a:r>
              <a:rPr sz="1050" spc="-5" dirty="0">
                <a:latin typeface="Arial"/>
                <a:cs typeface="Arial"/>
              </a:rPr>
              <a:t>quali</a:t>
            </a:r>
            <a:r>
              <a:rPr sz="1050" spc="-55" dirty="0">
                <a:latin typeface="Arial"/>
                <a:cs typeface="Arial"/>
              </a:rPr>
              <a:t> </a:t>
            </a:r>
            <a:r>
              <a:rPr sz="1050" spc="-5" dirty="0">
                <a:latin typeface="Arial"/>
                <a:cs typeface="Arial"/>
              </a:rPr>
              <a:t>linguaggi</a:t>
            </a:r>
            <a:r>
              <a:rPr sz="1050" spc="-50" dirty="0">
                <a:latin typeface="Arial"/>
                <a:cs typeface="Arial"/>
              </a:rPr>
              <a:t> </a:t>
            </a:r>
            <a:r>
              <a:rPr sz="1050" dirty="0">
                <a:latin typeface="Arial"/>
                <a:cs typeface="Arial"/>
              </a:rPr>
              <a:t>e</a:t>
            </a:r>
            <a:r>
              <a:rPr sz="1050" spc="-75" dirty="0">
                <a:latin typeface="Arial"/>
                <a:cs typeface="Arial"/>
              </a:rPr>
              <a:t> </a:t>
            </a:r>
            <a:r>
              <a:rPr sz="1050" dirty="0">
                <a:latin typeface="Arial"/>
                <a:cs typeface="Arial"/>
              </a:rPr>
              <a:t>strumenti</a:t>
            </a:r>
            <a:r>
              <a:rPr sz="1050" spc="-55" dirty="0">
                <a:latin typeface="Arial"/>
                <a:cs typeface="Arial"/>
              </a:rPr>
              <a:t> </a:t>
            </a:r>
            <a:r>
              <a:rPr sz="1050" spc="-10" dirty="0">
                <a:latin typeface="Arial"/>
                <a:cs typeface="Arial"/>
              </a:rPr>
              <a:t>si</a:t>
            </a:r>
            <a:r>
              <a:rPr sz="1050" spc="-55" dirty="0">
                <a:latin typeface="Arial"/>
                <a:cs typeface="Arial"/>
              </a:rPr>
              <a:t> </a:t>
            </a:r>
            <a:r>
              <a:rPr sz="1050" spc="-5" dirty="0">
                <a:latin typeface="Arial"/>
                <a:cs typeface="Arial"/>
              </a:rPr>
              <a:t>può</a:t>
            </a:r>
            <a:r>
              <a:rPr sz="1050" spc="-55" dirty="0">
                <a:latin typeface="Arial"/>
                <a:cs typeface="Arial"/>
              </a:rPr>
              <a:t> </a:t>
            </a:r>
            <a:r>
              <a:rPr sz="1050" spc="-5" dirty="0">
                <a:latin typeface="Arial"/>
                <a:cs typeface="Arial"/>
              </a:rPr>
              <a:t>declinare,  condividendo per generare </a:t>
            </a:r>
            <a:r>
              <a:rPr sz="1050" dirty="0">
                <a:latin typeface="Arial"/>
                <a:cs typeface="Arial"/>
              </a:rPr>
              <a:t>poi </a:t>
            </a:r>
            <a:r>
              <a:rPr sz="1050" spc="-5" dirty="0">
                <a:latin typeface="Arial"/>
                <a:cs typeface="Arial"/>
              </a:rPr>
              <a:t>altre infinite narrazioni, </a:t>
            </a:r>
            <a:r>
              <a:rPr sz="1050" dirty="0">
                <a:latin typeface="Arial"/>
                <a:cs typeface="Arial"/>
              </a:rPr>
              <a:t>ecco la </a:t>
            </a:r>
            <a:r>
              <a:rPr sz="1050" spc="-5" dirty="0">
                <a:latin typeface="Arial"/>
                <a:cs typeface="Arial"/>
              </a:rPr>
              <a:t>sfida </a:t>
            </a:r>
            <a:r>
              <a:rPr sz="1050" dirty="0">
                <a:latin typeface="Arial"/>
                <a:cs typeface="Arial"/>
              </a:rPr>
              <a:t>di</a:t>
            </a:r>
            <a:r>
              <a:rPr sz="1050" spc="10" dirty="0">
                <a:latin typeface="Arial"/>
                <a:cs typeface="Arial"/>
              </a:rPr>
              <a:t> </a:t>
            </a:r>
            <a:r>
              <a:rPr sz="1050" spc="-5" dirty="0">
                <a:latin typeface="Arial"/>
                <a:cs typeface="Arial"/>
              </a:rPr>
              <a:t>quest`anno.</a:t>
            </a:r>
            <a:endParaRPr sz="1050">
              <a:latin typeface="Arial"/>
              <a:cs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27965">
              <a:lnSpc>
                <a:spcPts val="1839"/>
              </a:lnSpc>
            </a:pPr>
            <a:r>
              <a:rPr sz="1600" b="1" spc="-15" dirty="0">
                <a:latin typeface="Arial"/>
                <a:cs typeface="Arial"/>
              </a:rPr>
              <a:t>G</a:t>
            </a:r>
            <a:r>
              <a:rPr sz="1600" b="1" spc="-5" dirty="0">
                <a:latin typeface="Arial"/>
                <a:cs typeface="Arial"/>
              </a:rPr>
              <a:t>l</a:t>
            </a:r>
            <a:r>
              <a:rPr sz="1600" b="1" dirty="0">
                <a:latin typeface="Arial"/>
                <a:cs typeface="Arial"/>
              </a:rPr>
              <a:t>o</a:t>
            </a:r>
            <a:r>
              <a:rPr sz="1600" b="1" spc="-5" dirty="0">
                <a:latin typeface="Arial"/>
                <a:cs typeface="Arial"/>
              </a:rPr>
              <a:t>bal</a:t>
            </a:r>
            <a:r>
              <a:rPr sz="1600" b="1" spc="-10" dirty="0">
                <a:latin typeface="Arial"/>
                <a:cs typeface="Arial"/>
              </a:rPr>
              <a:t>p</a:t>
            </a:r>
            <a:r>
              <a:rPr sz="1600" b="1" spc="-5" dirty="0">
                <a:latin typeface="Arial"/>
                <a:cs typeface="Arial"/>
              </a:rPr>
              <a:t>r</a:t>
            </a:r>
            <a:r>
              <a:rPr sz="1600" b="1" spc="5" dirty="0">
                <a:latin typeface="Arial"/>
                <a:cs typeface="Arial"/>
              </a:rPr>
              <a:t>e</a:t>
            </a:r>
            <a:r>
              <a:rPr sz="1600" b="1" spc="-5" dirty="0">
                <a:latin typeface="Arial"/>
                <a:cs typeface="Arial"/>
              </a:rPr>
              <a:t>s</a:t>
            </a:r>
            <a:r>
              <a:rPr sz="1600" b="1" dirty="0">
                <a:latin typeface="Arial"/>
                <a:cs typeface="Arial"/>
              </a:rPr>
              <a:t>s</a:t>
            </a:r>
            <a:r>
              <a:rPr sz="1600" b="1" spc="-5" dirty="0">
                <a:latin typeface="Arial"/>
                <a:cs typeface="Arial"/>
              </a:rPr>
              <a:t>.eu  4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8151" y="6499630"/>
            <a:ext cx="6140450" cy="2141220"/>
          </a:xfrm>
          <a:prstGeom prst="rect">
            <a:avLst/>
          </a:prstGeom>
        </p:spPr>
        <p:txBody>
          <a:bodyPr vert="horz" wrap="square" lIns="0" tIns="11430" rIns="0" bIns="0" rtlCol="0">
            <a:spAutoFit/>
          </a:bodyPr>
          <a:lstStyle/>
          <a:p>
            <a:pPr marL="12065" marR="5080" algn="ctr">
              <a:lnSpc>
                <a:spcPct val="110000"/>
              </a:lnSpc>
              <a:spcBef>
                <a:spcPts val="90"/>
              </a:spcBef>
            </a:pPr>
            <a:r>
              <a:rPr sz="1050" dirty="0">
                <a:latin typeface="Arial"/>
                <a:cs typeface="Arial"/>
              </a:rPr>
              <a:t>ROMA </a:t>
            </a:r>
            <a:r>
              <a:rPr sz="1050" spc="-5" dirty="0">
                <a:latin typeface="Arial"/>
                <a:cs typeface="Arial"/>
              </a:rPr>
              <a:t>(AGG) </a:t>
            </a:r>
            <a:r>
              <a:rPr sz="1050" dirty="0">
                <a:latin typeface="Arial"/>
                <a:cs typeface="Arial"/>
              </a:rPr>
              <a:t>- BNL, </a:t>
            </a:r>
            <a:r>
              <a:rPr sz="1050" spc="-5" dirty="0">
                <a:latin typeface="Arial"/>
                <a:cs typeface="Arial"/>
              </a:rPr>
              <a:t>Gruppo BNP Paribas, </a:t>
            </a:r>
            <a:r>
              <a:rPr sz="1050" dirty="0">
                <a:latin typeface="Arial"/>
                <a:cs typeface="Arial"/>
              </a:rPr>
              <a:t>partecipa, per il </a:t>
            </a:r>
            <a:r>
              <a:rPr sz="1050" spc="-5" dirty="0">
                <a:latin typeface="Arial"/>
                <a:cs typeface="Arial"/>
              </a:rPr>
              <a:t>secondo anno consecutivo, </a:t>
            </a:r>
            <a:r>
              <a:rPr sz="1050" dirty="0">
                <a:latin typeface="Arial"/>
                <a:cs typeface="Arial"/>
              </a:rPr>
              <a:t>al </a:t>
            </a:r>
            <a:r>
              <a:rPr sz="1050" spc="-5" dirty="0">
                <a:latin typeface="Arial"/>
                <a:cs typeface="Arial"/>
              </a:rPr>
              <a:t>Festival della  Cultura Creativa promosso </a:t>
            </a:r>
            <a:r>
              <a:rPr sz="1050" dirty="0">
                <a:latin typeface="Arial"/>
                <a:cs typeface="Arial"/>
              </a:rPr>
              <a:t>e </a:t>
            </a:r>
            <a:r>
              <a:rPr sz="1050" spc="-5" dirty="0">
                <a:latin typeface="Arial"/>
                <a:cs typeface="Arial"/>
              </a:rPr>
              <a:t>realizzato </a:t>
            </a:r>
            <a:r>
              <a:rPr sz="1050" dirty="0">
                <a:latin typeface="Arial"/>
                <a:cs typeface="Arial"/>
              </a:rPr>
              <a:t>dalle </a:t>
            </a:r>
            <a:r>
              <a:rPr sz="1050" spc="-10" dirty="0">
                <a:latin typeface="Arial"/>
                <a:cs typeface="Arial"/>
              </a:rPr>
              <a:t>banche, </a:t>
            </a:r>
            <a:r>
              <a:rPr sz="1050" spc="-5" dirty="0">
                <a:latin typeface="Arial"/>
                <a:cs typeface="Arial"/>
              </a:rPr>
              <a:t>grazie al coordinamento dell’ABI, confermando il  </a:t>
            </a:r>
            <a:r>
              <a:rPr sz="1050" dirty="0">
                <a:latin typeface="Arial"/>
                <a:cs typeface="Arial"/>
              </a:rPr>
              <a:t>proprio </a:t>
            </a:r>
            <a:r>
              <a:rPr sz="1050" spc="-5" dirty="0">
                <a:latin typeface="Arial"/>
                <a:cs typeface="Arial"/>
              </a:rPr>
              <a:t>impegno </a:t>
            </a:r>
            <a:r>
              <a:rPr sz="1050" dirty="0">
                <a:latin typeface="Arial"/>
                <a:cs typeface="Arial"/>
              </a:rPr>
              <a:t>a </a:t>
            </a:r>
            <a:r>
              <a:rPr sz="1050" spc="-5" dirty="0">
                <a:latin typeface="Arial"/>
                <a:cs typeface="Arial"/>
              </a:rPr>
              <a:t>favore della diffusione della cultura </a:t>
            </a:r>
            <a:r>
              <a:rPr sz="1050" dirty="0">
                <a:latin typeface="Arial"/>
                <a:cs typeface="Arial"/>
              </a:rPr>
              <a:t>e </a:t>
            </a:r>
            <a:r>
              <a:rPr sz="1050" spc="-5" dirty="0">
                <a:latin typeface="Arial"/>
                <a:cs typeface="Arial"/>
              </a:rPr>
              <a:t>l’attenzione verso </a:t>
            </a:r>
            <a:r>
              <a:rPr sz="1050" dirty="0">
                <a:latin typeface="Arial"/>
                <a:cs typeface="Arial"/>
              </a:rPr>
              <a:t>le </a:t>
            </a:r>
            <a:r>
              <a:rPr sz="1050" spc="-5" dirty="0">
                <a:latin typeface="Arial"/>
                <a:cs typeface="Arial"/>
              </a:rPr>
              <a:t>giovani</a:t>
            </a:r>
            <a:r>
              <a:rPr sz="1050" spc="5" dirty="0">
                <a:latin typeface="Arial"/>
                <a:cs typeface="Arial"/>
              </a:rPr>
              <a:t> </a:t>
            </a:r>
            <a:r>
              <a:rPr sz="1050" spc="-5" dirty="0">
                <a:latin typeface="Arial"/>
                <a:cs typeface="Arial"/>
              </a:rPr>
              <a:t>generazioni.</a:t>
            </a:r>
            <a:endParaRPr sz="1050">
              <a:latin typeface="Arial"/>
              <a:cs typeface="Arial"/>
            </a:endParaRPr>
          </a:p>
          <a:p>
            <a:pPr marL="93345" marR="83185" indent="-5715" algn="ctr">
              <a:lnSpc>
                <a:spcPct val="110300"/>
              </a:lnSpc>
              <a:spcBef>
                <a:spcPts val="5"/>
              </a:spcBef>
            </a:pPr>
            <a:r>
              <a:rPr sz="1050" spc="-5" dirty="0">
                <a:latin typeface="Arial"/>
                <a:cs typeface="Arial"/>
              </a:rPr>
              <a:t>L`iniziativa </a:t>
            </a:r>
            <a:r>
              <a:rPr sz="1050" dirty="0">
                <a:latin typeface="Arial"/>
                <a:cs typeface="Arial"/>
              </a:rPr>
              <a:t>si </a:t>
            </a:r>
            <a:r>
              <a:rPr sz="1050" spc="-5" dirty="0">
                <a:latin typeface="Arial"/>
                <a:cs typeface="Arial"/>
              </a:rPr>
              <a:t>svolgerà </a:t>
            </a:r>
            <a:r>
              <a:rPr sz="1050" spc="-10" dirty="0">
                <a:latin typeface="Arial"/>
                <a:cs typeface="Arial"/>
              </a:rPr>
              <a:t>nella </a:t>
            </a:r>
            <a:r>
              <a:rPr sz="1050" spc="-5" dirty="0">
                <a:latin typeface="Arial"/>
                <a:cs typeface="Arial"/>
              </a:rPr>
              <a:t>settimana dal </a:t>
            </a:r>
            <a:r>
              <a:rPr sz="1050" dirty="0">
                <a:latin typeface="Arial"/>
                <a:cs typeface="Arial"/>
              </a:rPr>
              <a:t>16 </a:t>
            </a:r>
            <a:r>
              <a:rPr sz="1050" spc="-5" dirty="0">
                <a:latin typeface="Arial"/>
                <a:cs typeface="Arial"/>
              </a:rPr>
              <a:t>al </a:t>
            </a:r>
            <a:r>
              <a:rPr sz="1050" dirty="0">
                <a:latin typeface="Arial"/>
                <a:cs typeface="Arial"/>
              </a:rPr>
              <a:t>22 </a:t>
            </a:r>
            <a:r>
              <a:rPr sz="1050" spc="-5" dirty="0">
                <a:latin typeface="Arial"/>
                <a:cs typeface="Arial"/>
              </a:rPr>
              <a:t>marzo </a:t>
            </a:r>
            <a:r>
              <a:rPr sz="1050" dirty="0">
                <a:latin typeface="Arial"/>
                <a:cs typeface="Arial"/>
              </a:rPr>
              <a:t>con </a:t>
            </a:r>
            <a:r>
              <a:rPr sz="1050" spc="-5" dirty="0">
                <a:latin typeface="Arial"/>
                <a:cs typeface="Arial"/>
              </a:rPr>
              <a:t>l’obiettivo di stimolare </a:t>
            </a:r>
            <a:r>
              <a:rPr sz="1050" dirty="0">
                <a:latin typeface="Arial"/>
                <a:cs typeface="Arial"/>
              </a:rPr>
              <a:t>la </a:t>
            </a:r>
            <a:r>
              <a:rPr sz="1050" spc="-5" dirty="0">
                <a:latin typeface="Arial"/>
                <a:cs typeface="Arial"/>
              </a:rPr>
              <a:t>creatività dei  ragazzi </a:t>
            </a:r>
            <a:r>
              <a:rPr sz="1050" dirty="0">
                <a:latin typeface="Arial"/>
                <a:cs typeface="Arial"/>
              </a:rPr>
              <a:t>delle scuole </a:t>
            </a:r>
            <a:r>
              <a:rPr sz="1050" spc="-5" dirty="0">
                <a:latin typeface="Arial"/>
                <a:cs typeface="Arial"/>
              </a:rPr>
              <a:t>elementari </a:t>
            </a:r>
            <a:r>
              <a:rPr sz="1050" dirty="0">
                <a:latin typeface="Arial"/>
                <a:cs typeface="Arial"/>
              </a:rPr>
              <a:t>e medie </a:t>
            </a:r>
            <a:r>
              <a:rPr sz="1050" spc="-5" dirty="0">
                <a:latin typeface="Arial"/>
                <a:cs typeface="Arial"/>
              </a:rPr>
              <a:t>attraverso le </a:t>
            </a:r>
            <a:r>
              <a:rPr sz="1050" dirty="0">
                <a:latin typeface="Arial"/>
                <a:cs typeface="Arial"/>
              </a:rPr>
              <a:t>diverse modalità di </a:t>
            </a:r>
            <a:r>
              <a:rPr sz="1050" spc="-5" dirty="0">
                <a:latin typeface="Arial"/>
                <a:cs typeface="Arial"/>
              </a:rPr>
              <a:t>espressione come, </a:t>
            </a:r>
            <a:r>
              <a:rPr sz="1050" dirty="0">
                <a:latin typeface="Arial"/>
                <a:cs typeface="Arial"/>
              </a:rPr>
              <a:t>per  </a:t>
            </a:r>
            <a:r>
              <a:rPr sz="1050" spc="-5" dirty="0">
                <a:latin typeface="Arial"/>
                <a:cs typeface="Arial"/>
              </a:rPr>
              <a:t>esempio, l’arte, </a:t>
            </a:r>
            <a:r>
              <a:rPr sz="1050" dirty="0">
                <a:latin typeface="Arial"/>
                <a:cs typeface="Arial"/>
              </a:rPr>
              <a:t>il </a:t>
            </a:r>
            <a:r>
              <a:rPr sz="1050" spc="-5" dirty="0">
                <a:latin typeface="Arial"/>
                <a:cs typeface="Arial"/>
              </a:rPr>
              <a:t>teatro, la fotografia, </a:t>
            </a:r>
            <a:r>
              <a:rPr sz="1050" dirty="0">
                <a:latin typeface="Arial"/>
                <a:cs typeface="Arial"/>
              </a:rPr>
              <a:t>il </a:t>
            </a:r>
            <a:r>
              <a:rPr sz="1050" spc="-5" dirty="0">
                <a:latin typeface="Arial"/>
                <a:cs typeface="Arial"/>
              </a:rPr>
              <a:t>cinema </a:t>
            </a:r>
            <a:r>
              <a:rPr sz="1050" dirty="0">
                <a:latin typeface="Arial"/>
                <a:cs typeface="Arial"/>
              </a:rPr>
              <a:t>e </a:t>
            </a:r>
            <a:r>
              <a:rPr sz="1050" spc="-5" dirty="0">
                <a:latin typeface="Arial"/>
                <a:cs typeface="Arial"/>
              </a:rPr>
              <a:t>le tecnologie digitali. Il tema </a:t>
            </a:r>
            <a:r>
              <a:rPr sz="1050" dirty="0">
                <a:latin typeface="Arial"/>
                <a:cs typeface="Arial"/>
              </a:rPr>
              <a:t>scelto </a:t>
            </a:r>
            <a:r>
              <a:rPr sz="1050" spc="-5" dirty="0">
                <a:latin typeface="Arial"/>
                <a:cs typeface="Arial"/>
              </a:rPr>
              <a:t>dall’ABI per </a:t>
            </a:r>
            <a:r>
              <a:rPr sz="1050" dirty="0">
                <a:latin typeface="Arial"/>
                <a:cs typeface="Arial"/>
              </a:rPr>
              <a:t>la  seconda </a:t>
            </a:r>
            <a:r>
              <a:rPr sz="1050" spc="-5" dirty="0">
                <a:latin typeface="Arial"/>
                <a:cs typeface="Arial"/>
              </a:rPr>
              <a:t>edizione del Festival “L’alfabeto del mondo </a:t>
            </a:r>
            <a:r>
              <a:rPr sz="1050" dirty="0">
                <a:latin typeface="Arial"/>
                <a:cs typeface="Arial"/>
              </a:rPr>
              <a:t>– </a:t>
            </a:r>
            <a:r>
              <a:rPr sz="1050" spc="-5" dirty="0">
                <a:latin typeface="Arial"/>
                <a:cs typeface="Arial"/>
              </a:rPr>
              <a:t>Leggiamo </a:t>
            </a:r>
            <a:r>
              <a:rPr sz="1050" dirty="0">
                <a:latin typeface="Arial"/>
                <a:cs typeface="Arial"/>
              </a:rPr>
              <a:t>i </a:t>
            </a:r>
            <a:r>
              <a:rPr sz="1050" spc="-5" dirty="0">
                <a:latin typeface="Arial"/>
                <a:cs typeface="Arial"/>
              </a:rPr>
              <a:t>segni intorno </a:t>
            </a:r>
            <a:r>
              <a:rPr sz="1050" dirty="0">
                <a:latin typeface="Arial"/>
                <a:cs typeface="Arial"/>
              </a:rPr>
              <a:t>a </a:t>
            </a:r>
            <a:r>
              <a:rPr sz="1050" spc="-5" dirty="0">
                <a:latin typeface="Arial"/>
                <a:cs typeface="Arial"/>
              </a:rPr>
              <a:t>noi </a:t>
            </a:r>
            <a:r>
              <a:rPr sz="1050" dirty="0">
                <a:latin typeface="Arial"/>
                <a:cs typeface="Arial"/>
              </a:rPr>
              <a:t>e </a:t>
            </a:r>
            <a:r>
              <a:rPr sz="1050" spc="-5" dirty="0">
                <a:latin typeface="Arial"/>
                <a:cs typeface="Arial"/>
              </a:rPr>
              <a:t>raccontiamo”,  </a:t>
            </a:r>
            <a:r>
              <a:rPr sz="1050" dirty="0">
                <a:latin typeface="Arial"/>
                <a:cs typeface="Arial"/>
              </a:rPr>
              <a:t>un </a:t>
            </a:r>
            <a:r>
              <a:rPr sz="1050" spc="-5" dirty="0">
                <a:latin typeface="Arial"/>
                <a:cs typeface="Arial"/>
              </a:rPr>
              <a:t>filo rosso che collegherà idealmente tutte </a:t>
            </a:r>
            <a:r>
              <a:rPr sz="1050" dirty="0">
                <a:latin typeface="Arial"/>
                <a:cs typeface="Arial"/>
              </a:rPr>
              <a:t>le </a:t>
            </a:r>
            <a:r>
              <a:rPr sz="1050" spc="-5" dirty="0">
                <a:latin typeface="Arial"/>
                <a:cs typeface="Arial"/>
              </a:rPr>
              <a:t>iniziative </a:t>
            </a:r>
            <a:r>
              <a:rPr sz="1050" dirty="0">
                <a:latin typeface="Arial"/>
                <a:cs typeface="Arial"/>
              </a:rPr>
              <a:t>proposte </a:t>
            </a:r>
            <a:r>
              <a:rPr sz="1050" spc="-5" dirty="0">
                <a:latin typeface="Arial"/>
                <a:cs typeface="Arial"/>
              </a:rPr>
              <a:t>(laboratori, </a:t>
            </a:r>
            <a:r>
              <a:rPr sz="1050" dirty="0">
                <a:latin typeface="Arial"/>
                <a:cs typeface="Arial"/>
              </a:rPr>
              <a:t>concerti, </a:t>
            </a:r>
            <a:r>
              <a:rPr sz="1050" spc="-5" dirty="0">
                <a:latin typeface="Arial"/>
                <a:cs typeface="Arial"/>
              </a:rPr>
              <a:t>visite </a:t>
            </a:r>
            <a:r>
              <a:rPr sz="1050" dirty="0">
                <a:latin typeface="Arial"/>
                <a:cs typeface="Arial"/>
              </a:rPr>
              <a:t>a </a:t>
            </a:r>
            <a:r>
              <a:rPr sz="1050" spc="-5" dirty="0">
                <a:latin typeface="Arial"/>
                <a:cs typeface="Arial"/>
              </a:rPr>
              <a:t>musei,  teatro, </a:t>
            </a:r>
            <a:r>
              <a:rPr sz="1050" dirty="0">
                <a:latin typeface="Arial"/>
                <a:cs typeface="Arial"/>
              </a:rPr>
              <a:t>ecc.) e </a:t>
            </a:r>
            <a:r>
              <a:rPr sz="1050" spc="-5" dirty="0">
                <a:latin typeface="Arial"/>
                <a:cs typeface="Arial"/>
              </a:rPr>
              <a:t>organizzate </a:t>
            </a:r>
            <a:r>
              <a:rPr sz="1050" dirty="0">
                <a:latin typeface="Arial"/>
                <a:cs typeface="Arial"/>
              </a:rPr>
              <a:t>dalle banche </a:t>
            </a:r>
            <a:r>
              <a:rPr sz="1050" spc="-5" dirty="0">
                <a:latin typeface="Arial"/>
                <a:cs typeface="Arial"/>
              </a:rPr>
              <a:t>che aderiscono alla manifestazione. </a:t>
            </a:r>
            <a:r>
              <a:rPr sz="1050" dirty="0">
                <a:latin typeface="Arial"/>
                <a:cs typeface="Arial"/>
              </a:rPr>
              <a:t>BNL, in </a:t>
            </a:r>
            <a:r>
              <a:rPr sz="1050" spc="-5" dirty="0">
                <a:latin typeface="Arial"/>
                <a:cs typeface="Arial"/>
              </a:rPr>
              <a:t>particolare, </a:t>
            </a:r>
            <a:r>
              <a:rPr sz="1050" dirty="0">
                <a:latin typeface="Arial"/>
                <a:cs typeface="Arial"/>
              </a:rPr>
              <a:t>ha  scelto </a:t>
            </a:r>
            <a:r>
              <a:rPr sz="1050" spc="-10" dirty="0">
                <a:latin typeface="Arial"/>
                <a:cs typeface="Arial"/>
              </a:rPr>
              <a:t>di </a:t>
            </a:r>
            <a:r>
              <a:rPr sz="1050" spc="-5" dirty="0">
                <a:latin typeface="Arial"/>
                <a:cs typeface="Arial"/>
              </a:rPr>
              <a:t>promuovere </a:t>
            </a:r>
            <a:r>
              <a:rPr sz="1050" dirty="0">
                <a:latin typeface="Arial"/>
                <a:cs typeface="Arial"/>
              </a:rPr>
              <a:t>una serie </a:t>
            </a:r>
            <a:r>
              <a:rPr sz="1050" spc="-10" dirty="0">
                <a:latin typeface="Arial"/>
                <a:cs typeface="Arial"/>
              </a:rPr>
              <a:t>di </a:t>
            </a:r>
            <a:r>
              <a:rPr sz="1050" spc="-5" dirty="0">
                <a:latin typeface="Arial"/>
                <a:cs typeface="Arial"/>
              </a:rPr>
              <a:t>laboratori </a:t>
            </a:r>
            <a:r>
              <a:rPr sz="1050" dirty="0">
                <a:latin typeface="Arial"/>
                <a:cs typeface="Arial"/>
              </a:rPr>
              <a:t>in </a:t>
            </a:r>
            <a:r>
              <a:rPr sz="1050" spc="-5" dirty="0">
                <a:latin typeface="Arial"/>
                <a:cs typeface="Arial"/>
              </a:rPr>
              <a:t>quattro città italiane </a:t>
            </a:r>
            <a:r>
              <a:rPr sz="1050" dirty="0">
                <a:latin typeface="Arial"/>
                <a:cs typeface="Arial"/>
              </a:rPr>
              <a:t>– </a:t>
            </a:r>
            <a:r>
              <a:rPr sz="1050" spc="-5" dirty="0">
                <a:latin typeface="Arial"/>
                <a:cs typeface="Arial"/>
              </a:rPr>
              <a:t>Roma, Torino, L’Aquila </a:t>
            </a:r>
            <a:r>
              <a:rPr sz="1050" dirty="0">
                <a:latin typeface="Arial"/>
                <a:cs typeface="Arial"/>
              </a:rPr>
              <a:t>e </a:t>
            </a:r>
            <a:r>
              <a:rPr sz="1050" spc="-5" dirty="0">
                <a:latin typeface="Arial"/>
                <a:cs typeface="Arial"/>
              </a:rPr>
              <a:t>Bari </a:t>
            </a:r>
            <a:r>
              <a:rPr sz="1050" dirty="0">
                <a:latin typeface="Arial"/>
                <a:cs typeface="Arial"/>
              </a:rPr>
              <a:t>-  chiedendo </a:t>
            </a:r>
            <a:r>
              <a:rPr sz="1050" spc="-10" dirty="0">
                <a:latin typeface="Arial"/>
                <a:cs typeface="Arial"/>
              </a:rPr>
              <a:t>ai </a:t>
            </a:r>
            <a:r>
              <a:rPr sz="1050" spc="-5" dirty="0">
                <a:latin typeface="Arial"/>
                <a:cs typeface="Arial"/>
              </a:rPr>
              <a:t>ragazzi </a:t>
            </a:r>
            <a:r>
              <a:rPr sz="1050" dirty="0">
                <a:latin typeface="Arial"/>
                <a:cs typeface="Arial"/>
              </a:rPr>
              <a:t>di leggere e </a:t>
            </a:r>
            <a:r>
              <a:rPr sz="1050" spc="-10" dirty="0">
                <a:latin typeface="Arial"/>
                <a:cs typeface="Arial"/>
              </a:rPr>
              <a:t>di </a:t>
            </a:r>
            <a:r>
              <a:rPr sz="1050" dirty="0">
                <a:latin typeface="Arial"/>
                <a:cs typeface="Arial"/>
              </a:rPr>
              <a:t>raccontare i </a:t>
            </a:r>
            <a:r>
              <a:rPr sz="1050" spc="-5" dirty="0">
                <a:latin typeface="Arial"/>
                <a:cs typeface="Arial"/>
              </a:rPr>
              <a:t>segni della multiculturalità </a:t>
            </a:r>
            <a:r>
              <a:rPr sz="1050" dirty="0">
                <a:latin typeface="Arial"/>
                <a:cs typeface="Arial"/>
              </a:rPr>
              <a:t>presenti nella loro </a:t>
            </a:r>
            <a:r>
              <a:rPr sz="1050" spc="-5" dirty="0">
                <a:latin typeface="Arial"/>
                <a:cs typeface="Arial"/>
              </a:rPr>
              <a:t>vita  </a:t>
            </a:r>
            <a:r>
              <a:rPr sz="1050" dirty="0">
                <a:latin typeface="Arial"/>
                <a:cs typeface="Arial"/>
              </a:rPr>
              <a:t>quotidiana </a:t>
            </a:r>
            <a:r>
              <a:rPr sz="1050" spc="-5" dirty="0">
                <a:latin typeface="Arial"/>
                <a:cs typeface="Arial"/>
              </a:rPr>
              <a:t>attraverso il linguaggio</a:t>
            </a:r>
            <a:r>
              <a:rPr sz="1050" spc="-10" dirty="0">
                <a:latin typeface="Arial"/>
                <a:cs typeface="Arial"/>
              </a:rPr>
              <a:t> </a:t>
            </a:r>
            <a:r>
              <a:rPr sz="1050" spc="-5" dirty="0">
                <a:latin typeface="Arial"/>
                <a:cs typeface="Arial"/>
              </a:rPr>
              <a:t>cinematografico.</a:t>
            </a:r>
            <a:endParaRPr sz="1050">
              <a:latin typeface="Arial"/>
              <a:cs typeface="Arial"/>
            </a:endParaRPr>
          </a:p>
        </p:txBody>
      </p:sp>
      <p:sp>
        <p:nvSpPr>
          <p:cNvPr id="5" name="object 5"/>
          <p:cNvSpPr/>
          <p:nvPr/>
        </p:nvSpPr>
        <p:spPr>
          <a:xfrm>
            <a:off x="1513338" y="2119883"/>
            <a:ext cx="4600949" cy="152362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160798" y="3900498"/>
            <a:ext cx="1153193" cy="17185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780032" y="4728932"/>
            <a:ext cx="3877045" cy="895043"/>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6771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Ilcorrieredelweb.blogspot.it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33525" y="4432934"/>
            <a:ext cx="4495800" cy="171386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398265"/>
            <a:ext cx="1809114" cy="140970"/>
          </a:xfrm>
          <a:prstGeom prst="rect">
            <a:avLst/>
          </a:prstGeom>
        </p:spPr>
        <p:txBody>
          <a:bodyPr vert="horz" wrap="square" lIns="0" tIns="13335" rIns="0" bIns="0" rtlCol="0">
            <a:spAutoFit/>
          </a:bodyPr>
          <a:lstStyle/>
          <a:p>
            <a:pPr marL="12700">
              <a:lnSpc>
                <a:spcPct val="100000"/>
              </a:lnSpc>
              <a:spcBef>
                <a:spcPts val="105"/>
              </a:spcBef>
            </a:pPr>
            <a:r>
              <a:rPr sz="750" dirty="0">
                <a:solidFill>
                  <a:srgbClr val="999999"/>
                </a:solidFill>
                <a:latin typeface="Trebuchet MS"/>
                <a:cs typeface="Trebuchet MS"/>
              </a:rPr>
              <a:t>M E R C O L E D Ì 4 M A R Z O 2 0 </a:t>
            </a:r>
            <a:r>
              <a:rPr sz="750" spc="10" dirty="0">
                <a:solidFill>
                  <a:srgbClr val="999999"/>
                </a:solidFill>
                <a:latin typeface="Trebuchet MS"/>
                <a:cs typeface="Trebuchet MS"/>
              </a:rPr>
              <a:t>1</a:t>
            </a:r>
            <a:r>
              <a:rPr sz="750" spc="160" dirty="0">
                <a:solidFill>
                  <a:srgbClr val="999999"/>
                </a:solidFill>
                <a:latin typeface="Trebuchet MS"/>
                <a:cs typeface="Trebuchet MS"/>
              </a:rPr>
              <a:t> </a:t>
            </a:r>
            <a:r>
              <a:rPr sz="750" dirty="0">
                <a:solidFill>
                  <a:srgbClr val="999999"/>
                </a:solidFill>
                <a:latin typeface="Trebuchet MS"/>
                <a:cs typeface="Trebuchet MS"/>
              </a:rPr>
              <a:t>5</a:t>
            </a:r>
            <a:r>
              <a:rPr sz="750" spc="10" dirty="0">
                <a:solidFill>
                  <a:srgbClr val="999999"/>
                </a:solidFill>
                <a:latin typeface="Trebuchet MS"/>
                <a:cs typeface="Trebuchet MS"/>
              </a:rPr>
              <a:t> </a:t>
            </a:r>
            <a:endParaRPr sz="750">
              <a:latin typeface="Trebuchet MS"/>
              <a:cs typeface="Trebuchet MS"/>
            </a:endParaRPr>
          </a:p>
        </p:txBody>
      </p:sp>
      <p:sp>
        <p:nvSpPr>
          <p:cNvPr id="6" name="object 6"/>
          <p:cNvSpPr txBox="1"/>
          <p:nvPr/>
        </p:nvSpPr>
        <p:spPr>
          <a:xfrm>
            <a:off x="706627" y="3875658"/>
            <a:ext cx="5670550" cy="208279"/>
          </a:xfrm>
          <a:prstGeom prst="rect">
            <a:avLst/>
          </a:prstGeom>
        </p:spPr>
        <p:txBody>
          <a:bodyPr vert="horz" wrap="square" lIns="0" tIns="12700" rIns="0" bIns="0" rtlCol="0">
            <a:spAutoFit/>
          </a:bodyPr>
          <a:lstStyle/>
          <a:p>
            <a:pPr marL="12700">
              <a:lnSpc>
                <a:spcPct val="100000"/>
              </a:lnSpc>
              <a:spcBef>
                <a:spcPts val="100"/>
              </a:spcBef>
            </a:pPr>
            <a:r>
              <a:rPr sz="1200" b="1" u="sng" spc="-5" dirty="0">
                <a:solidFill>
                  <a:srgbClr val="CC6600"/>
                </a:solidFill>
                <a:uFill>
                  <a:solidFill>
                    <a:srgbClr val="CC6600"/>
                  </a:solidFill>
                </a:uFill>
                <a:latin typeface="Georgia"/>
                <a:cs typeface="Georgia"/>
                <a:hlinkClick r:id="rId4"/>
              </a:rPr>
              <a:t>Presentata la </a:t>
            </a:r>
            <a:r>
              <a:rPr sz="1200" b="1" u="sng" dirty="0">
                <a:solidFill>
                  <a:srgbClr val="CC6600"/>
                </a:solidFill>
                <a:uFill>
                  <a:solidFill>
                    <a:srgbClr val="CC6600"/>
                  </a:solidFill>
                </a:uFill>
                <a:latin typeface="Georgia"/>
                <a:cs typeface="Georgia"/>
                <a:hlinkClick r:id="rId4"/>
              </a:rPr>
              <a:t>II </a:t>
            </a:r>
            <a:r>
              <a:rPr sz="1200" b="1" u="sng" spc="-5" dirty="0">
                <a:solidFill>
                  <a:srgbClr val="CC6600"/>
                </a:solidFill>
                <a:uFill>
                  <a:solidFill>
                    <a:srgbClr val="CC6600"/>
                  </a:solidFill>
                </a:uFill>
                <a:latin typeface="Georgia"/>
                <a:cs typeface="Georgia"/>
                <a:hlinkClick r:id="rId4"/>
              </a:rPr>
              <a:t>edizione del Festival della Cultura Creativa, </a:t>
            </a:r>
            <a:r>
              <a:rPr sz="1200" b="1" u="sng" spc="5" dirty="0">
                <a:solidFill>
                  <a:srgbClr val="CC6600"/>
                </a:solidFill>
                <a:uFill>
                  <a:solidFill>
                    <a:srgbClr val="CC6600"/>
                  </a:solidFill>
                </a:uFill>
                <a:latin typeface="Georgia"/>
                <a:cs typeface="Georgia"/>
                <a:hlinkClick r:id="rId4"/>
              </a:rPr>
              <a:t>16-22</a:t>
            </a:r>
            <a:r>
              <a:rPr sz="1200" b="1" u="sng" spc="40" dirty="0">
                <a:solidFill>
                  <a:srgbClr val="CC6600"/>
                </a:solidFill>
                <a:uFill>
                  <a:solidFill>
                    <a:srgbClr val="CC6600"/>
                  </a:solidFill>
                </a:uFill>
                <a:latin typeface="Georgia"/>
                <a:cs typeface="Georgia"/>
                <a:hlinkClick r:id="rId4"/>
              </a:rPr>
              <a:t> </a:t>
            </a:r>
            <a:r>
              <a:rPr sz="1200" b="1" u="sng" spc="-5" dirty="0">
                <a:solidFill>
                  <a:srgbClr val="CC6600"/>
                </a:solidFill>
                <a:uFill>
                  <a:solidFill>
                    <a:srgbClr val="CC6600"/>
                  </a:solidFill>
                </a:uFill>
                <a:latin typeface="Georgia"/>
                <a:cs typeface="Georgia"/>
                <a:hlinkClick r:id="rId4"/>
              </a:rPr>
              <a:t>marzo</a:t>
            </a:r>
            <a:endParaRPr sz="1200">
              <a:latin typeface="Georgia"/>
              <a:cs typeface="Georgia"/>
            </a:endParaRPr>
          </a:p>
        </p:txBody>
      </p:sp>
      <p:sp>
        <p:nvSpPr>
          <p:cNvPr id="7" name="object 7"/>
          <p:cNvSpPr txBox="1"/>
          <p:nvPr/>
        </p:nvSpPr>
        <p:spPr>
          <a:xfrm>
            <a:off x="727963" y="6745604"/>
            <a:ext cx="6097270" cy="1779905"/>
          </a:xfrm>
          <a:prstGeom prst="rect">
            <a:avLst/>
          </a:prstGeom>
        </p:spPr>
        <p:txBody>
          <a:bodyPr vert="horz" wrap="square" lIns="0" tIns="12065" rIns="0" bIns="0" rtlCol="0">
            <a:spAutoFit/>
          </a:bodyPr>
          <a:lstStyle/>
          <a:p>
            <a:pPr marL="1530350">
              <a:lnSpc>
                <a:spcPct val="100000"/>
              </a:lnSpc>
              <a:spcBef>
                <a:spcPts val="95"/>
              </a:spcBef>
            </a:pPr>
            <a:r>
              <a:rPr sz="1000" b="1" dirty="0">
                <a:solidFill>
                  <a:srgbClr val="181818"/>
                </a:solidFill>
                <a:latin typeface="Arial"/>
                <a:cs typeface="Arial"/>
              </a:rPr>
              <a:t>TORNA </a:t>
            </a:r>
            <a:r>
              <a:rPr sz="1000" b="1" spc="-5" dirty="0">
                <a:solidFill>
                  <a:srgbClr val="181818"/>
                </a:solidFill>
                <a:latin typeface="Arial"/>
                <a:cs typeface="Arial"/>
              </a:rPr>
              <a:t>IL FESTIVAL </a:t>
            </a:r>
            <a:r>
              <a:rPr sz="1000" b="1" dirty="0">
                <a:solidFill>
                  <a:srgbClr val="181818"/>
                </a:solidFill>
                <a:latin typeface="Arial"/>
                <a:cs typeface="Arial"/>
              </a:rPr>
              <a:t>DELLA CULTURA</a:t>
            </a:r>
            <a:r>
              <a:rPr sz="1000" b="1" spc="-70" dirty="0">
                <a:solidFill>
                  <a:srgbClr val="181818"/>
                </a:solidFill>
                <a:latin typeface="Arial"/>
                <a:cs typeface="Arial"/>
              </a:rPr>
              <a:t> </a:t>
            </a:r>
            <a:r>
              <a:rPr sz="1000" b="1" dirty="0">
                <a:solidFill>
                  <a:srgbClr val="181818"/>
                </a:solidFill>
                <a:latin typeface="Arial"/>
                <a:cs typeface="Arial"/>
              </a:rPr>
              <a:t>CREATIVA</a:t>
            </a:r>
            <a:endParaRPr sz="1000">
              <a:latin typeface="Arial"/>
              <a:cs typeface="Arial"/>
            </a:endParaRPr>
          </a:p>
          <a:p>
            <a:pPr>
              <a:lnSpc>
                <a:spcPct val="100000"/>
              </a:lnSpc>
            </a:pPr>
            <a:endParaRPr sz="1500">
              <a:latin typeface="Times New Roman"/>
              <a:cs typeface="Times New Roman"/>
            </a:endParaRPr>
          </a:p>
          <a:p>
            <a:pPr marL="954405">
              <a:lnSpc>
                <a:spcPct val="100000"/>
              </a:lnSpc>
              <a:spcBef>
                <a:spcPts val="5"/>
              </a:spcBef>
            </a:pPr>
            <a:r>
              <a:rPr sz="1000" b="1" spc="-5" dirty="0">
                <a:solidFill>
                  <a:srgbClr val="181818"/>
                </a:solidFill>
                <a:latin typeface="Arial"/>
                <a:cs typeface="Arial"/>
              </a:rPr>
              <a:t>"</a:t>
            </a:r>
            <a:r>
              <a:rPr sz="1000" b="1" i="1" spc="-5" dirty="0">
                <a:solidFill>
                  <a:srgbClr val="181818"/>
                </a:solidFill>
                <a:latin typeface="Arial"/>
                <a:cs typeface="Arial"/>
              </a:rPr>
              <a:t>L'alfabeto del Mondo. Leggiamo i segni intorno a noi e</a:t>
            </a:r>
            <a:r>
              <a:rPr sz="1000" b="1" i="1" spc="80" dirty="0">
                <a:solidFill>
                  <a:srgbClr val="181818"/>
                </a:solidFill>
                <a:latin typeface="Arial"/>
                <a:cs typeface="Arial"/>
              </a:rPr>
              <a:t> </a:t>
            </a:r>
            <a:r>
              <a:rPr sz="1000" b="1" i="1" dirty="0">
                <a:solidFill>
                  <a:srgbClr val="181818"/>
                </a:solidFill>
                <a:latin typeface="Arial"/>
                <a:cs typeface="Arial"/>
              </a:rPr>
              <a:t>raccontiamo</a:t>
            </a:r>
            <a:r>
              <a:rPr sz="1000" b="1" dirty="0">
                <a:solidFill>
                  <a:srgbClr val="181818"/>
                </a:solidFill>
                <a:latin typeface="Arial"/>
                <a:cs typeface="Arial"/>
              </a:rPr>
              <a:t>"</a:t>
            </a:r>
            <a:endParaRPr sz="1000">
              <a:latin typeface="Arial"/>
              <a:cs typeface="Arial"/>
            </a:endParaRPr>
          </a:p>
          <a:p>
            <a:pPr>
              <a:lnSpc>
                <a:spcPct val="100000"/>
              </a:lnSpc>
              <a:spcBef>
                <a:spcPts val="15"/>
              </a:spcBef>
            </a:pPr>
            <a:endParaRPr sz="850">
              <a:latin typeface="Times New Roman"/>
              <a:cs typeface="Times New Roman"/>
            </a:endParaRPr>
          </a:p>
          <a:p>
            <a:pPr marL="12700" marR="5080" algn="ctr">
              <a:lnSpc>
                <a:spcPct val="160000"/>
              </a:lnSpc>
            </a:pPr>
            <a:r>
              <a:rPr sz="1000" b="1" i="1" spc="-5" dirty="0">
                <a:solidFill>
                  <a:srgbClr val="181818"/>
                </a:solidFill>
                <a:latin typeface="Arial"/>
                <a:cs typeface="Arial"/>
              </a:rPr>
              <a:t>Dal </a:t>
            </a:r>
            <a:r>
              <a:rPr sz="1000" b="1" i="1" dirty="0">
                <a:solidFill>
                  <a:srgbClr val="181818"/>
                </a:solidFill>
                <a:latin typeface="Arial"/>
                <a:cs typeface="Arial"/>
              </a:rPr>
              <a:t>16 </a:t>
            </a:r>
            <a:r>
              <a:rPr sz="1000" b="1" i="1" spc="-5" dirty="0">
                <a:solidFill>
                  <a:srgbClr val="181818"/>
                </a:solidFill>
                <a:latin typeface="Arial"/>
                <a:cs typeface="Arial"/>
              </a:rPr>
              <a:t>al 22marzo la seconda edizione della </a:t>
            </a:r>
            <a:r>
              <a:rPr sz="1000" b="1" i="1" dirty="0">
                <a:solidFill>
                  <a:srgbClr val="181818"/>
                </a:solidFill>
                <a:latin typeface="Arial"/>
                <a:cs typeface="Arial"/>
              </a:rPr>
              <a:t>manifestazione </a:t>
            </a:r>
            <a:r>
              <a:rPr sz="1000" b="1" i="1" spc="-5" dirty="0">
                <a:solidFill>
                  <a:srgbClr val="181818"/>
                </a:solidFill>
                <a:latin typeface="Arial"/>
                <a:cs typeface="Arial"/>
              </a:rPr>
              <a:t>per ragazzi organizzata dalle banche con  il coordinamento dell'Abi.</a:t>
            </a:r>
            <a:endParaRPr sz="1000">
              <a:latin typeface="Arial"/>
              <a:cs typeface="Arial"/>
            </a:endParaRPr>
          </a:p>
          <a:p>
            <a:pPr marL="3810" algn="ctr">
              <a:lnSpc>
                <a:spcPct val="100000"/>
              </a:lnSpc>
              <a:spcBef>
                <a:spcPts val="720"/>
              </a:spcBef>
            </a:pPr>
            <a:r>
              <a:rPr sz="1000" b="1" i="1" spc="-5" dirty="0">
                <a:solidFill>
                  <a:srgbClr val="181818"/>
                </a:solidFill>
                <a:latin typeface="Arial"/>
                <a:cs typeface="Arial"/>
              </a:rPr>
              <a:t>Da nord a sud su tutto il territorio nazionale, oltre </a:t>
            </a:r>
            <a:r>
              <a:rPr sz="1000" b="1" i="1" dirty="0">
                <a:solidFill>
                  <a:srgbClr val="181818"/>
                </a:solidFill>
                <a:latin typeface="Arial"/>
                <a:cs typeface="Arial"/>
              </a:rPr>
              <a:t>ottanta </a:t>
            </a:r>
            <a:r>
              <a:rPr sz="1000" b="1" i="1" spc="-5" dirty="0">
                <a:solidFill>
                  <a:srgbClr val="181818"/>
                </a:solidFill>
                <a:latin typeface="Arial"/>
                <a:cs typeface="Arial"/>
              </a:rPr>
              <a:t>le</a:t>
            </a:r>
            <a:r>
              <a:rPr sz="1000" b="1" i="1" spc="70" dirty="0">
                <a:solidFill>
                  <a:srgbClr val="181818"/>
                </a:solidFill>
                <a:latin typeface="Arial"/>
                <a:cs typeface="Arial"/>
              </a:rPr>
              <a:t> </a:t>
            </a:r>
            <a:r>
              <a:rPr sz="1000" b="1" i="1" spc="-5" dirty="0">
                <a:solidFill>
                  <a:srgbClr val="181818"/>
                </a:solidFill>
                <a:latin typeface="Arial"/>
                <a:cs typeface="Arial"/>
              </a:rPr>
              <a:t>iniziative</a:t>
            </a:r>
            <a:endParaRPr sz="1000">
              <a:latin typeface="Arial"/>
              <a:cs typeface="Arial"/>
            </a:endParaRPr>
          </a:p>
          <a:p>
            <a:pPr>
              <a:lnSpc>
                <a:spcPct val="100000"/>
              </a:lnSpc>
              <a:spcBef>
                <a:spcPts val="5"/>
              </a:spcBef>
            </a:pPr>
            <a:endParaRPr sz="1500">
              <a:latin typeface="Times New Roman"/>
              <a:cs typeface="Times New Roman"/>
            </a:endParaRPr>
          </a:p>
          <a:p>
            <a:pPr algn="ctr">
              <a:lnSpc>
                <a:spcPct val="100000"/>
              </a:lnSpc>
            </a:pPr>
            <a:r>
              <a:rPr sz="1000" b="1" i="1" spc="-5" dirty="0">
                <a:solidFill>
                  <a:srgbClr val="181818"/>
                </a:solidFill>
                <a:latin typeface="Arial"/>
                <a:cs typeface="Arial"/>
              </a:rPr>
              <a:t>dedicate ad arte, archeologia, musica, canto, lettura, teatro, robotica, nuove</a:t>
            </a:r>
            <a:r>
              <a:rPr sz="1000" b="1" i="1" spc="95" dirty="0">
                <a:solidFill>
                  <a:srgbClr val="181818"/>
                </a:solidFill>
                <a:latin typeface="Arial"/>
                <a:cs typeface="Arial"/>
              </a:rPr>
              <a:t> </a:t>
            </a:r>
            <a:r>
              <a:rPr sz="1000" b="1" i="1" spc="-5" dirty="0">
                <a:solidFill>
                  <a:srgbClr val="181818"/>
                </a:solidFill>
                <a:latin typeface="Arial"/>
                <a:cs typeface="Arial"/>
              </a:rPr>
              <a:t>tecnologie.</a:t>
            </a:r>
            <a:endParaRPr sz="1000">
              <a:latin typeface="Arial"/>
              <a:cs typeface="Arial"/>
            </a:endParaRPr>
          </a:p>
        </p:txBody>
      </p:sp>
      <p:sp>
        <p:nvSpPr>
          <p:cNvPr id="8" name="object 8"/>
          <p:cNvSpPr/>
          <p:nvPr/>
        </p:nvSpPr>
        <p:spPr>
          <a:xfrm>
            <a:off x="1856104" y="2347975"/>
            <a:ext cx="3810000" cy="74295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6771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Ilcorrieredelweb.blogspot.it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674490" y="2194305"/>
            <a:ext cx="3179445" cy="11557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181818"/>
                </a:solidFill>
                <a:latin typeface="Arial"/>
                <a:cs typeface="Arial"/>
              </a:rPr>
              <a:t>"</a:t>
            </a:r>
            <a:r>
              <a:rPr sz="1000" i="1" spc="-5" dirty="0">
                <a:solidFill>
                  <a:srgbClr val="181818"/>
                </a:solidFill>
                <a:latin typeface="Arial"/>
                <a:cs typeface="Arial"/>
              </a:rPr>
              <a:t>L'alfabeto</a:t>
            </a:r>
            <a:r>
              <a:rPr sz="1000" i="1" spc="65" dirty="0">
                <a:solidFill>
                  <a:srgbClr val="181818"/>
                </a:solidFill>
                <a:latin typeface="Arial"/>
                <a:cs typeface="Arial"/>
              </a:rPr>
              <a:t> </a:t>
            </a:r>
            <a:r>
              <a:rPr sz="1000" i="1" spc="-5" dirty="0">
                <a:solidFill>
                  <a:srgbClr val="181818"/>
                </a:solidFill>
                <a:latin typeface="Arial"/>
                <a:cs typeface="Arial"/>
              </a:rPr>
              <a:t>del</a:t>
            </a:r>
            <a:r>
              <a:rPr sz="1000" i="1" spc="60" dirty="0">
                <a:solidFill>
                  <a:srgbClr val="181818"/>
                </a:solidFill>
                <a:latin typeface="Arial"/>
                <a:cs typeface="Arial"/>
              </a:rPr>
              <a:t> </a:t>
            </a:r>
            <a:r>
              <a:rPr sz="1000" i="1" spc="-5" dirty="0">
                <a:solidFill>
                  <a:srgbClr val="181818"/>
                </a:solidFill>
                <a:latin typeface="Arial"/>
                <a:cs typeface="Arial"/>
              </a:rPr>
              <a:t>Mondo.</a:t>
            </a:r>
            <a:r>
              <a:rPr sz="1000" i="1" spc="60" dirty="0">
                <a:solidFill>
                  <a:srgbClr val="181818"/>
                </a:solidFill>
                <a:latin typeface="Arial"/>
                <a:cs typeface="Arial"/>
              </a:rPr>
              <a:t> </a:t>
            </a:r>
            <a:r>
              <a:rPr sz="1000" i="1" spc="-5" dirty="0">
                <a:solidFill>
                  <a:srgbClr val="181818"/>
                </a:solidFill>
                <a:latin typeface="Arial"/>
                <a:cs typeface="Arial"/>
              </a:rPr>
              <a:t>Leggiamo</a:t>
            </a:r>
            <a:r>
              <a:rPr sz="1000" i="1" spc="50" dirty="0">
                <a:solidFill>
                  <a:srgbClr val="181818"/>
                </a:solidFill>
                <a:latin typeface="Arial"/>
                <a:cs typeface="Arial"/>
              </a:rPr>
              <a:t> </a:t>
            </a:r>
            <a:r>
              <a:rPr sz="1000" i="1" spc="-5" dirty="0">
                <a:solidFill>
                  <a:srgbClr val="181818"/>
                </a:solidFill>
                <a:latin typeface="Arial"/>
                <a:cs typeface="Arial"/>
              </a:rPr>
              <a:t>i</a:t>
            </a:r>
            <a:r>
              <a:rPr sz="1000" i="1" spc="50" dirty="0">
                <a:solidFill>
                  <a:srgbClr val="181818"/>
                </a:solidFill>
                <a:latin typeface="Arial"/>
                <a:cs typeface="Arial"/>
              </a:rPr>
              <a:t> </a:t>
            </a:r>
            <a:r>
              <a:rPr sz="1000" i="1" dirty="0">
                <a:solidFill>
                  <a:srgbClr val="181818"/>
                </a:solidFill>
                <a:latin typeface="Arial"/>
                <a:cs typeface="Arial"/>
              </a:rPr>
              <a:t>segni</a:t>
            </a:r>
            <a:r>
              <a:rPr sz="1000" i="1" spc="50" dirty="0">
                <a:solidFill>
                  <a:srgbClr val="181818"/>
                </a:solidFill>
                <a:latin typeface="Arial"/>
                <a:cs typeface="Arial"/>
              </a:rPr>
              <a:t> </a:t>
            </a:r>
            <a:r>
              <a:rPr sz="1000" i="1" spc="-5" dirty="0">
                <a:solidFill>
                  <a:srgbClr val="181818"/>
                </a:solidFill>
                <a:latin typeface="Arial"/>
                <a:cs typeface="Arial"/>
              </a:rPr>
              <a:t>intorno</a:t>
            </a:r>
            <a:r>
              <a:rPr sz="1000" i="1" spc="55" dirty="0">
                <a:solidFill>
                  <a:srgbClr val="181818"/>
                </a:solidFill>
                <a:latin typeface="Arial"/>
                <a:cs typeface="Arial"/>
              </a:rPr>
              <a:t> </a:t>
            </a:r>
            <a:r>
              <a:rPr sz="1000" i="1" spc="-5" dirty="0">
                <a:solidFill>
                  <a:srgbClr val="181818"/>
                </a:solidFill>
                <a:latin typeface="Arial"/>
                <a:cs typeface="Arial"/>
              </a:rPr>
              <a:t>a</a:t>
            </a:r>
            <a:r>
              <a:rPr sz="1000" i="1" spc="60" dirty="0">
                <a:solidFill>
                  <a:srgbClr val="181818"/>
                </a:solidFill>
                <a:latin typeface="Arial"/>
                <a:cs typeface="Arial"/>
              </a:rPr>
              <a:t> </a:t>
            </a:r>
            <a:r>
              <a:rPr sz="1000" i="1" spc="-5" dirty="0">
                <a:solidFill>
                  <a:srgbClr val="181818"/>
                </a:solidFill>
                <a:latin typeface="Arial"/>
                <a:cs typeface="Arial"/>
              </a:rPr>
              <a:t>noi</a:t>
            </a:r>
            <a:r>
              <a:rPr sz="1000" i="1" spc="60" dirty="0">
                <a:solidFill>
                  <a:srgbClr val="181818"/>
                </a:solidFill>
                <a:latin typeface="Arial"/>
                <a:cs typeface="Arial"/>
              </a:rPr>
              <a:t> </a:t>
            </a:r>
            <a:r>
              <a:rPr sz="1000" i="1" spc="-5" dirty="0">
                <a:solidFill>
                  <a:srgbClr val="181818"/>
                </a:solidFill>
                <a:latin typeface="Arial"/>
                <a:cs typeface="Arial"/>
              </a:rPr>
              <a:t>e</a:t>
            </a:r>
            <a:endParaRPr sz="1000">
              <a:latin typeface="Arial"/>
              <a:cs typeface="Arial"/>
            </a:endParaRPr>
          </a:p>
          <a:p>
            <a:pPr marL="12700">
              <a:lnSpc>
                <a:spcPct val="100000"/>
              </a:lnSpc>
              <a:spcBef>
                <a:spcPts val="720"/>
              </a:spcBef>
            </a:pPr>
            <a:r>
              <a:rPr sz="1000" i="1" spc="-5" dirty="0">
                <a:solidFill>
                  <a:srgbClr val="181818"/>
                </a:solidFill>
                <a:latin typeface="Arial"/>
                <a:cs typeface="Arial"/>
              </a:rPr>
              <a:t>raccontiamo</a:t>
            </a:r>
            <a:r>
              <a:rPr sz="1000" spc="-5" dirty="0">
                <a:solidFill>
                  <a:srgbClr val="181818"/>
                </a:solidFill>
                <a:latin typeface="Arial"/>
                <a:cs typeface="Arial"/>
              </a:rPr>
              <a:t>".</a:t>
            </a:r>
            <a:r>
              <a:rPr sz="1000" spc="130" dirty="0">
                <a:solidFill>
                  <a:srgbClr val="181818"/>
                </a:solidFill>
                <a:latin typeface="Arial"/>
                <a:cs typeface="Arial"/>
              </a:rPr>
              <a:t> </a:t>
            </a:r>
            <a:r>
              <a:rPr sz="1000" spc="-5" dirty="0">
                <a:solidFill>
                  <a:srgbClr val="181818"/>
                </a:solidFill>
                <a:latin typeface="Arial"/>
                <a:cs typeface="Arial"/>
              </a:rPr>
              <a:t>È</a:t>
            </a:r>
            <a:r>
              <a:rPr sz="1000" spc="114" dirty="0">
                <a:solidFill>
                  <a:srgbClr val="181818"/>
                </a:solidFill>
                <a:latin typeface="Arial"/>
                <a:cs typeface="Arial"/>
              </a:rPr>
              <a:t> </a:t>
            </a:r>
            <a:r>
              <a:rPr sz="1000" spc="-5" dirty="0">
                <a:solidFill>
                  <a:srgbClr val="181818"/>
                </a:solidFill>
                <a:latin typeface="Arial"/>
                <a:cs typeface="Arial"/>
              </a:rPr>
              <a:t>questo</a:t>
            </a:r>
            <a:r>
              <a:rPr sz="1000" spc="135" dirty="0">
                <a:solidFill>
                  <a:srgbClr val="181818"/>
                </a:solidFill>
                <a:latin typeface="Arial"/>
                <a:cs typeface="Arial"/>
              </a:rPr>
              <a:t> </a:t>
            </a:r>
            <a:r>
              <a:rPr sz="1000" dirty="0">
                <a:solidFill>
                  <a:srgbClr val="181818"/>
                </a:solidFill>
                <a:latin typeface="Arial"/>
                <a:cs typeface="Arial"/>
              </a:rPr>
              <a:t>il</a:t>
            </a:r>
            <a:r>
              <a:rPr sz="1000" spc="114" dirty="0">
                <a:solidFill>
                  <a:srgbClr val="181818"/>
                </a:solidFill>
                <a:latin typeface="Arial"/>
                <a:cs typeface="Arial"/>
              </a:rPr>
              <a:t> </a:t>
            </a:r>
            <a:r>
              <a:rPr sz="1000" dirty="0">
                <a:solidFill>
                  <a:srgbClr val="181818"/>
                </a:solidFill>
                <a:latin typeface="Arial"/>
                <a:cs typeface="Arial"/>
              </a:rPr>
              <a:t>tema</a:t>
            </a:r>
            <a:r>
              <a:rPr sz="1000" spc="120" dirty="0">
                <a:solidFill>
                  <a:srgbClr val="181818"/>
                </a:solidFill>
                <a:latin typeface="Arial"/>
                <a:cs typeface="Arial"/>
              </a:rPr>
              <a:t> </a:t>
            </a:r>
            <a:r>
              <a:rPr sz="1000" spc="-5" dirty="0">
                <a:solidFill>
                  <a:srgbClr val="181818"/>
                </a:solidFill>
                <a:latin typeface="Arial"/>
                <a:cs typeface="Arial"/>
              </a:rPr>
              <a:t>della</a:t>
            </a:r>
            <a:r>
              <a:rPr sz="1000" spc="125" dirty="0">
                <a:solidFill>
                  <a:srgbClr val="181818"/>
                </a:solidFill>
                <a:latin typeface="Arial"/>
                <a:cs typeface="Arial"/>
              </a:rPr>
              <a:t> </a:t>
            </a:r>
            <a:r>
              <a:rPr sz="1000" spc="-5" dirty="0">
                <a:solidFill>
                  <a:srgbClr val="181818"/>
                </a:solidFill>
                <a:latin typeface="Arial"/>
                <a:cs typeface="Arial"/>
              </a:rPr>
              <a:t>seconda</a:t>
            </a:r>
            <a:r>
              <a:rPr sz="1000" spc="130" dirty="0">
                <a:solidFill>
                  <a:srgbClr val="181818"/>
                </a:solidFill>
                <a:latin typeface="Arial"/>
                <a:cs typeface="Arial"/>
              </a:rPr>
              <a:t> </a:t>
            </a:r>
            <a:r>
              <a:rPr sz="1000" spc="-5" dirty="0">
                <a:solidFill>
                  <a:srgbClr val="181818"/>
                </a:solidFill>
                <a:latin typeface="Arial"/>
                <a:cs typeface="Arial"/>
              </a:rPr>
              <a:t>edizione</a:t>
            </a:r>
            <a:endParaRPr sz="1000">
              <a:latin typeface="Arial"/>
              <a:cs typeface="Arial"/>
            </a:endParaRPr>
          </a:p>
          <a:p>
            <a:pPr marL="12700" marR="5080" algn="just">
              <a:lnSpc>
                <a:spcPct val="160500"/>
              </a:lnSpc>
              <a:spcBef>
                <a:spcPts val="5"/>
              </a:spcBef>
            </a:pPr>
            <a:r>
              <a:rPr sz="1000" spc="-5" dirty="0">
                <a:solidFill>
                  <a:srgbClr val="181818"/>
                </a:solidFill>
                <a:latin typeface="Arial"/>
                <a:cs typeface="Arial"/>
              </a:rPr>
              <a:t>del Festival della Cultura Creativa, </a:t>
            </a:r>
            <a:r>
              <a:rPr sz="1000" dirty="0">
                <a:solidFill>
                  <a:srgbClr val="181818"/>
                </a:solidFill>
                <a:latin typeface="Arial"/>
                <a:cs typeface="Arial"/>
              </a:rPr>
              <a:t>promosso </a:t>
            </a:r>
            <a:r>
              <a:rPr sz="1000" spc="-5" dirty="0">
                <a:solidFill>
                  <a:srgbClr val="181818"/>
                </a:solidFill>
                <a:latin typeface="Arial"/>
                <a:cs typeface="Arial"/>
              </a:rPr>
              <a:t>e  realizzato dalle banche, anche grazie </a:t>
            </a:r>
            <a:r>
              <a:rPr sz="1000" dirty="0">
                <a:solidFill>
                  <a:srgbClr val="181818"/>
                </a:solidFill>
                <a:latin typeface="Arial"/>
                <a:cs typeface="Arial"/>
              </a:rPr>
              <a:t>al </a:t>
            </a:r>
            <a:r>
              <a:rPr sz="1000" spc="-5" dirty="0">
                <a:solidFill>
                  <a:srgbClr val="181818"/>
                </a:solidFill>
                <a:latin typeface="Arial"/>
                <a:cs typeface="Arial"/>
              </a:rPr>
              <a:t>coordinamento  dell'Abi.</a:t>
            </a:r>
            <a:endParaRPr sz="1000">
              <a:latin typeface="Arial"/>
              <a:cs typeface="Arial"/>
            </a:endParaRPr>
          </a:p>
        </p:txBody>
      </p:sp>
      <p:sp>
        <p:nvSpPr>
          <p:cNvPr id="5" name="object 5"/>
          <p:cNvSpPr txBox="1"/>
          <p:nvPr/>
        </p:nvSpPr>
        <p:spPr>
          <a:xfrm>
            <a:off x="706627" y="3912235"/>
            <a:ext cx="6146165" cy="5436235"/>
          </a:xfrm>
          <a:prstGeom prst="rect">
            <a:avLst/>
          </a:prstGeom>
        </p:spPr>
        <p:txBody>
          <a:bodyPr vert="horz" wrap="square" lIns="0" tIns="12065" rIns="0" bIns="0" rtlCol="0">
            <a:spAutoFit/>
          </a:bodyPr>
          <a:lstStyle/>
          <a:p>
            <a:pPr marL="2980055">
              <a:lnSpc>
                <a:spcPct val="100000"/>
              </a:lnSpc>
              <a:spcBef>
                <a:spcPts val="95"/>
              </a:spcBef>
            </a:pPr>
            <a:r>
              <a:rPr sz="1000" spc="-5" dirty="0">
                <a:solidFill>
                  <a:srgbClr val="181818"/>
                </a:solidFill>
                <a:latin typeface="Arial"/>
                <a:cs typeface="Arial"/>
              </a:rPr>
              <a:t>La manifestazione,  interamente dedicata  alla </a:t>
            </a:r>
            <a:r>
              <a:rPr sz="1000" dirty="0">
                <a:solidFill>
                  <a:srgbClr val="181818"/>
                </a:solidFill>
                <a:latin typeface="Arial"/>
                <a:cs typeface="Arial"/>
              </a:rPr>
              <a:t>cultura </a:t>
            </a:r>
            <a:r>
              <a:rPr sz="1000" spc="95" dirty="0">
                <a:solidFill>
                  <a:srgbClr val="181818"/>
                </a:solidFill>
                <a:latin typeface="Arial"/>
                <a:cs typeface="Arial"/>
              </a:rPr>
              <a:t> </a:t>
            </a:r>
            <a:r>
              <a:rPr sz="1000" spc="-5" dirty="0">
                <a:solidFill>
                  <a:srgbClr val="181818"/>
                </a:solidFill>
                <a:latin typeface="Arial"/>
                <a:cs typeface="Arial"/>
              </a:rPr>
              <a:t>e</a:t>
            </a:r>
            <a:endParaRPr sz="1000">
              <a:latin typeface="Arial"/>
              <a:cs typeface="Arial"/>
            </a:endParaRPr>
          </a:p>
          <a:p>
            <a:pPr marL="2980055" marR="5080" algn="just">
              <a:lnSpc>
                <a:spcPct val="160000"/>
              </a:lnSpc>
            </a:pPr>
            <a:r>
              <a:rPr sz="1000" spc="-5" dirty="0">
                <a:solidFill>
                  <a:srgbClr val="181818"/>
                </a:solidFill>
                <a:latin typeface="Arial"/>
                <a:cs typeface="Arial"/>
              </a:rPr>
              <a:t>alla creatività per ragazzi, </a:t>
            </a:r>
            <a:r>
              <a:rPr sz="1000" dirty="0">
                <a:solidFill>
                  <a:srgbClr val="181818"/>
                </a:solidFill>
                <a:latin typeface="Arial"/>
                <a:cs typeface="Arial"/>
              </a:rPr>
              <a:t>si </a:t>
            </a:r>
            <a:r>
              <a:rPr sz="1000" spc="-5" dirty="0">
                <a:solidFill>
                  <a:srgbClr val="181818"/>
                </a:solidFill>
                <a:latin typeface="Arial"/>
                <a:cs typeface="Arial"/>
              </a:rPr>
              <a:t>svolgerà nella settimana  dal 16 al 22 marzo e, </a:t>
            </a:r>
            <a:r>
              <a:rPr sz="1000" spc="5" dirty="0">
                <a:solidFill>
                  <a:srgbClr val="181818"/>
                </a:solidFill>
                <a:latin typeface="Arial"/>
                <a:cs typeface="Arial"/>
              </a:rPr>
              <a:t>come </a:t>
            </a:r>
            <a:r>
              <a:rPr sz="1000" spc="-10" dirty="0">
                <a:solidFill>
                  <a:srgbClr val="181818"/>
                </a:solidFill>
                <a:latin typeface="Arial"/>
                <a:cs typeface="Arial"/>
              </a:rPr>
              <a:t>già </a:t>
            </a:r>
            <a:r>
              <a:rPr sz="1000" spc="-5" dirty="0">
                <a:solidFill>
                  <a:srgbClr val="181818"/>
                </a:solidFill>
                <a:latin typeface="Arial"/>
                <a:cs typeface="Arial"/>
              </a:rPr>
              <a:t>sperimentato nella  </a:t>
            </a:r>
            <a:r>
              <a:rPr sz="1000" dirty="0">
                <a:solidFill>
                  <a:srgbClr val="181818"/>
                </a:solidFill>
                <a:latin typeface="Arial"/>
                <a:cs typeface="Arial"/>
              </a:rPr>
              <a:t>prima </a:t>
            </a:r>
            <a:r>
              <a:rPr sz="1000" spc="-5" dirty="0">
                <a:solidFill>
                  <a:srgbClr val="181818"/>
                </a:solidFill>
                <a:latin typeface="Arial"/>
                <a:cs typeface="Arial"/>
              </a:rPr>
              <a:t>edizione, </a:t>
            </a:r>
            <a:r>
              <a:rPr sz="1000" spc="10" dirty="0">
                <a:solidFill>
                  <a:srgbClr val="181818"/>
                </a:solidFill>
                <a:latin typeface="Arial"/>
                <a:cs typeface="Arial"/>
              </a:rPr>
              <a:t>si </a:t>
            </a:r>
            <a:r>
              <a:rPr sz="1000" spc="-5" dirty="0">
                <a:solidFill>
                  <a:srgbClr val="181818"/>
                </a:solidFill>
                <a:latin typeface="Arial"/>
                <a:cs typeface="Arial"/>
              </a:rPr>
              <a:t>articolerà attraverso una ricca  proposta    di    eventi,    iniziative    e    laboratori </a:t>
            </a:r>
            <a:r>
              <a:rPr sz="1000" spc="100" dirty="0">
                <a:solidFill>
                  <a:srgbClr val="181818"/>
                </a:solidFill>
                <a:latin typeface="Arial"/>
                <a:cs typeface="Arial"/>
              </a:rPr>
              <a:t> </a:t>
            </a:r>
            <a:r>
              <a:rPr sz="1000" spc="-5" dirty="0">
                <a:solidFill>
                  <a:srgbClr val="181818"/>
                </a:solidFill>
                <a:latin typeface="Arial"/>
                <a:cs typeface="Arial"/>
              </a:rPr>
              <a:t>diffusi</a:t>
            </a:r>
            <a:endParaRPr sz="1000">
              <a:latin typeface="Arial"/>
              <a:cs typeface="Arial"/>
            </a:endParaRPr>
          </a:p>
          <a:p>
            <a:pPr marL="2980055">
              <a:lnSpc>
                <a:spcPct val="100000"/>
              </a:lnSpc>
              <a:spcBef>
                <a:spcPts val="730"/>
              </a:spcBef>
            </a:pPr>
            <a:r>
              <a:rPr sz="1000" spc="-5" dirty="0">
                <a:solidFill>
                  <a:srgbClr val="181818"/>
                </a:solidFill>
                <a:latin typeface="Arial"/>
                <a:cs typeface="Arial"/>
              </a:rPr>
              <a:t>sull'intero territorio</a:t>
            </a:r>
            <a:r>
              <a:rPr sz="1000" spc="10" dirty="0">
                <a:solidFill>
                  <a:srgbClr val="181818"/>
                </a:solidFill>
                <a:latin typeface="Arial"/>
                <a:cs typeface="Arial"/>
              </a:rPr>
              <a:t> </a:t>
            </a:r>
            <a:r>
              <a:rPr sz="1000" spc="-5" dirty="0">
                <a:solidFill>
                  <a:srgbClr val="181818"/>
                </a:solidFill>
                <a:latin typeface="Arial"/>
                <a:cs typeface="Arial"/>
              </a:rPr>
              <a:t>nazionale.</a:t>
            </a:r>
            <a:endParaRPr sz="1000">
              <a:latin typeface="Arial"/>
              <a:cs typeface="Arial"/>
            </a:endParaRPr>
          </a:p>
          <a:p>
            <a:pPr marL="12700" marR="13335" algn="just">
              <a:lnSpc>
                <a:spcPct val="161000"/>
              </a:lnSpc>
              <a:spcBef>
                <a:spcPts val="985"/>
              </a:spcBef>
            </a:pPr>
            <a:r>
              <a:rPr sz="1000" spc="-5" dirty="0">
                <a:solidFill>
                  <a:srgbClr val="181818"/>
                </a:solidFill>
                <a:latin typeface="Arial"/>
                <a:cs typeface="Arial"/>
              </a:rPr>
              <a:t>Coinvolgendo oltre </a:t>
            </a:r>
            <a:r>
              <a:rPr sz="1000" dirty="0">
                <a:solidFill>
                  <a:srgbClr val="181818"/>
                </a:solidFill>
                <a:latin typeface="Arial"/>
                <a:cs typeface="Arial"/>
              </a:rPr>
              <a:t>10 mila </a:t>
            </a:r>
            <a:r>
              <a:rPr sz="1000" spc="-5" dirty="0">
                <a:solidFill>
                  <a:srgbClr val="181818"/>
                </a:solidFill>
                <a:latin typeface="Arial"/>
                <a:cs typeface="Arial"/>
              </a:rPr>
              <a:t>giovanissimi in tutta Italia, </a:t>
            </a:r>
            <a:r>
              <a:rPr sz="1000" dirty="0">
                <a:solidFill>
                  <a:srgbClr val="181818"/>
                </a:solidFill>
                <a:latin typeface="Arial"/>
                <a:cs typeface="Arial"/>
              </a:rPr>
              <a:t>il </a:t>
            </a:r>
            <a:r>
              <a:rPr sz="1000" spc="-5" dirty="0">
                <a:solidFill>
                  <a:srgbClr val="181818"/>
                </a:solidFill>
                <a:latin typeface="Arial"/>
                <a:cs typeface="Arial"/>
              </a:rPr>
              <a:t>Festival ha l'obiettivo di avvicinare bambini e ragazzi  dai 6 </a:t>
            </a:r>
            <a:r>
              <a:rPr sz="1000" dirty="0">
                <a:solidFill>
                  <a:srgbClr val="181818"/>
                </a:solidFill>
                <a:latin typeface="Arial"/>
                <a:cs typeface="Arial"/>
              </a:rPr>
              <a:t>ai 13 </a:t>
            </a:r>
            <a:r>
              <a:rPr sz="1000" spc="-5" dirty="0">
                <a:solidFill>
                  <a:srgbClr val="181818"/>
                </a:solidFill>
                <a:latin typeface="Arial"/>
                <a:cs typeface="Arial"/>
              </a:rPr>
              <a:t>anni alla cultura e, </a:t>
            </a:r>
            <a:r>
              <a:rPr sz="1000" dirty="0">
                <a:solidFill>
                  <a:srgbClr val="181818"/>
                </a:solidFill>
                <a:latin typeface="Arial"/>
                <a:cs typeface="Arial"/>
              </a:rPr>
              <a:t>in </a:t>
            </a:r>
            <a:r>
              <a:rPr sz="1000" spc="-5" dirty="0">
                <a:solidFill>
                  <a:srgbClr val="181818"/>
                </a:solidFill>
                <a:latin typeface="Arial"/>
                <a:cs typeface="Arial"/>
              </a:rPr>
              <a:t>particolare, agli aspetti </a:t>
            </a:r>
            <a:r>
              <a:rPr sz="1000" spc="-10" dirty="0">
                <a:solidFill>
                  <a:srgbClr val="181818"/>
                </a:solidFill>
                <a:latin typeface="Arial"/>
                <a:cs typeface="Arial"/>
              </a:rPr>
              <a:t>più </a:t>
            </a:r>
            <a:r>
              <a:rPr sz="1000" spc="-5" dirty="0">
                <a:solidFill>
                  <a:srgbClr val="181818"/>
                </a:solidFill>
                <a:latin typeface="Arial"/>
                <a:cs typeface="Arial"/>
              </a:rPr>
              <a:t>"generativi" della</a:t>
            </a:r>
            <a:r>
              <a:rPr sz="1000" spc="85" dirty="0">
                <a:solidFill>
                  <a:srgbClr val="181818"/>
                </a:solidFill>
                <a:latin typeface="Arial"/>
                <a:cs typeface="Arial"/>
              </a:rPr>
              <a:t> </a:t>
            </a:r>
            <a:r>
              <a:rPr sz="1000" spc="-5" dirty="0">
                <a:solidFill>
                  <a:srgbClr val="181818"/>
                </a:solidFill>
                <a:latin typeface="Arial"/>
                <a:cs typeface="Arial"/>
              </a:rPr>
              <a:t>creatività.</a:t>
            </a:r>
            <a:endParaRPr sz="1000">
              <a:latin typeface="Arial"/>
              <a:cs typeface="Arial"/>
            </a:endParaRPr>
          </a:p>
          <a:p>
            <a:pPr marL="12700" marR="8255" algn="just">
              <a:lnSpc>
                <a:spcPct val="160500"/>
              </a:lnSpc>
              <a:spcBef>
                <a:spcPts val="980"/>
              </a:spcBef>
            </a:pPr>
            <a:r>
              <a:rPr sz="1000" spc="-5" dirty="0">
                <a:solidFill>
                  <a:srgbClr val="181818"/>
                </a:solidFill>
                <a:latin typeface="Arial"/>
                <a:cs typeface="Arial"/>
              </a:rPr>
              <a:t>Attraverso l'arte, l'archeologia, </a:t>
            </a:r>
            <a:r>
              <a:rPr sz="1000" dirty="0">
                <a:solidFill>
                  <a:srgbClr val="181818"/>
                </a:solidFill>
                <a:latin typeface="Arial"/>
                <a:cs typeface="Arial"/>
              </a:rPr>
              <a:t>la musica, </a:t>
            </a:r>
            <a:r>
              <a:rPr sz="1000" spc="-5" dirty="0">
                <a:solidFill>
                  <a:srgbClr val="181818"/>
                </a:solidFill>
                <a:latin typeface="Arial"/>
                <a:cs typeface="Arial"/>
              </a:rPr>
              <a:t>il canto, la lettura, </a:t>
            </a:r>
            <a:r>
              <a:rPr sz="1000" dirty="0">
                <a:solidFill>
                  <a:srgbClr val="181818"/>
                </a:solidFill>
                <a:latin typeface="Arial"/>
                <a:cs typeface="Arial"/>
              </a:rPr>
              <a:t>il </a:t>
            </a:r>
            <a:r>
              <a:rPr sz="1000" spc="-5" dirty="0">
                <a:solidFill>
                  <a:srgbClr val="181818"/>
                </a:solidFill>
                <a:latin typeface="Arial"/>
                <a:cs typeface="Arial"/>
              </a:rPr>
              <a:t>teatro, la </a:t>
            </a:r>
            <a:r>
              <a:rPr sz="1000" dirty="0">
                <a:solidFill>
                  <a:srgbClr val="181818"/>
                </a:solidFill>
                <a:latin typeface="Arial"/>
                <a:cs typeface="Arial"/>
              </a:rPr>
              <a:t>fotografia, </a:t>
            </a:r>
            <a:r>
              <a:rPr sz="1000" spc="-5" dirty="0">
                <a:solidFill>
                  <a:srgbClr val="181818"/>
                </a:solidFill>
                <a:latin typeface="Arial"/>
                <a:cs typeface="Arial"/>
              </a:rPr>
              <a:t>la robotica, </a:t>
            </a:r>
            <a:r>
              <a:rPr sz="1000" dirty="0">
                <a:solidFill>
                  <a:srgbClr val="181818"/>
                </a:solidFill>
                <a:latin typeface="Arial"/>
                <a:cs typeface="Arial"/>
              </a:rPr>
              <a:t>le </a:t>
            </a:r>
            <a:r>
              <a:rPr sz="1000" spc="-5" dirty="0">
                <a:solidFill>
                  <a:srgbClr val="181818"/>
                </a:solidFill>
                <a:latin typeface="Arial"/>
                <a:cs typeface="Arial"/>
              </a:rPr>
              <a:t>tecnologie  digitali e altri </a:t>
            </a:r>
            <a:r>
              <a:rPr sz="1000" dirty="0">
                <a:solidFill>
                  <a:srgbClr val="181818"/>
                </a:solidFill>
                <a:latin typeface="Arial"/>
                <a:cs typeface="Arial"/>
              </a:rPr>
              <a:t>percorsi </a:t>
            </a:r>
            <a:r>
              <a:rPr sz="1000" spc="-5" dirty="0">
                <a:solidFill>
                  <a:srgbClr val="181818"/>
                </a:solidFill>
                <a:latin typeface="Arial"/>
                <a:cs typeface="Arial"/>
              </a:rPr>
              <a:t>figurativi e linguistici, i giovani protagonisti del Festival potranno così sperimentare </a:t>
            </a:r>
            <a:r>
              <a:rPr sz="1000" dirty="0">
                <a:solidFill>
                  <a:srgbClr val="181818"/>
                </a:solidFill>
                <a:latin typeface="Arial"/>
                <a:cs typeface="Arial"/>
              </a:rPr>
              <a:t>le  </a:t>
            </a:r>
            <a:r>
              <a:rPr sz="1000" spc="-5" dirty="0">
                <a:solidFill>
                  <a:srgbClr val="181818"/>
                </a:solidFill>
                <a:latin typeface="Arial"/>
                <a:cs typeface="Arial"/>
              </a:rPr>
              <a:t>potenzialità della loro fantasia e costruire infiniti</a:t>
            </a:r>
            <a:r>
              <a:rPr sz="1000" spc="5" dirty="0">
                <a:solidFill>
                  <a:srgbClr val="181818"/>
                </a:solidFill>
                <a:latin typeface="Arial"/>
                <a:cs typeface="Arial"/>
              </a:rPr>
              <a:t> </a:t>
            </a:r>
            <a:r>
              <a:rPr sz="1000" spc="-5" dirty="0">
                <a:solidFill>
                  <a:srgbClr val="181818"/>
                </a:solidFill>
                <a:latin typeface="Arial"/>
                <a:cs typeface="Arial"/>
              </a:rPr>
              <a:t>racconti.</a:t>
            </a:r>
            <a:endParaRPr sz="1000">
              <a:latin typeface="Arial"/>
              <a:cs typeface="Arial"/>
            </a:endParaRPr>
          </a:p>
          <a:p>
            <a:pPr marL="12700" marR="3169285" algn="just">
              <a:lnSpc>
                <a:spcPct val="160000"/>
              </a:lnSpc>
              <a:spcBef>
                <a:spcPts val="985"/>
              </a:spcBef>
            </a:pPr>
            <a:r>
              <a:rPr sz="1000" spc="-5" dirty="0">
                <a:solidFill>
                  <a:srgbClr val="181818"/>
                </a:solidFill>
                <a:latin typeface="Arial"/>
                <a:cs typeface="Arial"/>
              </a:rPr>
              <a:t>"Il rafforzato impegno </a:t>
            </a:r>
            <a:r>
              <a:rPr sz="1000" dirty="0">
                <a:solidFill>
                  <a:srgbClr val="181818"/>
                </a:solidFill>
                <a:latin typeface="Arial"/>
                <a:cs typeface="Arial"/>
              </a:rPr>
              <a:t>delle </a:t>
            </a:r>
            <a:r>
              <a:rPr sz="1000" spc="-5" dirty="0">
                <a:solidFill>
                  <a:srgbClr val="181818"/>
                </a:solidFill>
                <a:latin typeface="Arial"/>
                <a:cs typeface="Arial"/>
              </a:rPr>
              <a:t>banche a investire nei  giovani e nella cultura – </a:t>
            </a:r>
            <a:r>
              <a:rPr sz="1000" dirty="0">
                <a:solidFill>
                  <a:srgbClr val="181818"/>
                </a:solidFill>
                <a:latin typeface="Arial"/>
                <a:cs typeface="Arial"/>
              </a:rPr>
              <a:t>ha </a:t>
            </a:r>
            <a:r>
              <a:rPr sz="1000" spc="-5" dirty="0">
                <a:solidFill>
                  <a:srgbClr val="181818"/>
                </a:solidFill>
                <a:latin typeface="Arial"/>
                <a:cs typeface="Arial"/>
              </a:rPr>
              <a:t>dichiarato </a:t>
            </a:r>
            <a:r>
              <a:rPr sz="1000" dirty="0">
                <a:solidFill>
                  <a:srgbClr val="181818"/>
                </a:solidFill>
                <a:latin typeface="Arial"/>
                <a:cs typeface="Arial"/>
              </a:rPr>
              <a:t>il </a:t>
            </a:r>
            <a:r>
              <a:rPr sz="1000" spc="-5" dirty="0">
                <a:solidFill>
                  <a:srgbClr val="181818"/>
                </a:solidFill>
                <a:latin typeface="Arial"/>
                <a:cs typeface="Arial"/>
              </a:rPr>
              <a:t>Presidente  dell'Abi, Antonio Patuelli – rappresenta un'occasione  importante data ai ragazzi per </a:t>
            </a:r>
            <a:r>
              <a:rPr sz="1000" dirty="0">
                <a:solidFill>
                  <a:srgbClr val="181818"/>
                </a:solidFill>
                <a:latin typeface="Arial"/>
                <a:cs typeface="Arial"/>
              </a:rPr>
              <a:t>misurarsi </a:t>
            </a:r>
            <a:r>
              <a:rPr sz="1000" spc="-5" dirty="0">
                <a:solidFill>
                  <a:srgbClr val="181818"/>
                </a:solidFill>
                <a:latin typeface="Arial"/>
                <a:cs typeface="Arial"/>
              </a:rPr>
              <a:t>con </a:t>
            </a:r>
            <a:r>
              <a:rPr sz="1000" dirty="0">
                <a:solidFill>
                  <a:srgbClr val="181818"/>
                </a:solidFill>
                <a:latin typeface="Arial"/>
                <a:cs typeface="Arial"/>
              </a:rPr>
              <a:t>se  </a:t>
            </a:r>
            <a:r>
              <a:rPr sz="1000" spc="-5" dirty="0">
                <a:solidFill>
                  <a:srgbClr val="181818"/>
                </a:solidFill>
                <a:latin typeface="Arial"/>
                <a:cs typeface="Arial"/>
              </a:rPr>
              <a:t>stessi e le </a:t>
            </a:r>
            <a:r>
              <a:rPr sz="1000" dirty="0">
                <a:solidFill>
                  <a:srgbClr val="181818"/>
                </a:solidFill>
                <a:latin typeface="Arial"/>
                <a:cs typeface="Arial"/>
              </a:rPr>
              <a:t>molteplici </a:t>
            </a:r>
            <a:r>
              <a:rPr sz="1000" spc="-5" dirty="0">
                <a:solidFill>
                  <a:srgbClr val="181818"/>
                </a:solidFill>
                <a:latin typeface="Arial"/>
                <a:cs typeface="Arial"/>
              </a:rPr>
              <a:t>possibilità </a:t>
            </a:r>
            <a:r>
              <a:rPr sz="1000" dirty="0">
                <a:solidFill>
                  <a:srgbClr val="181818"/>
                </a:solidFill>
                <a:latin typeface="Arial"/>
                <a:cs typeface="Arial"/>
              </a:rPr>
              <a:t>di </a:t>
            </a:r>
            <a:r>
              <a:rPr sz="1000" spc="-5" dirty="0">
                <a:solidFill>
                  <a:srgbClr val="181818"/>
                </a:solidFill>
                <a:latin typeface="Arial"/>
                <a:cs typeface="Arial"/>
              </a:rPr>
              <a:t>partecipazione.  Ciò </a:t>
            </a:r>
            <a:r>
              <a:rPr sz="1000" dirty="0">
                <a:solidFill>
                  <a:srgbClr val="181818"/>
                </a:solidFill>
                <a:latin typeface="Arial"/>
                <a:cs typeface="Arial"/>
              </a:rPr>
              <a:t>che ci </a:t>
            </a:r>
            <a:r>
              <a:rPr sz="1000" spc="-5" dirty="0">
                <a:solidFill>
                  <a:srgbClr val="181818"/>
                </a:solidFill>
                <a:latin typeface="Arial"/>
                <a:cs typeface="Arial"/>
              </a:rPr>
              <a:t>spinge a </a:t>
            </a:r>
            <a:r>
              <a:rPr sz="1000" dirty="0">
                <a:solidFill>
                  <a:srgbClr val="181818"/>
                </a:solidFill>
                <a:latin typeface="Arial"/>
                <a:cs typeface="Arial"/>
              </a:rPr>
              <a:t>lavorare </a:t>
            </a:r>
            <a:r>
              <a:rPr sz="1000" spc="-5" dirty="0">
                <a:solidFill>
                  <a:srgbClr val="181818"/>
                </a:solidFill>
                <a:latin typeface="Arial"/>
                <a:cs typeface="Arial"/>
              </a:rPr>
              <a:t>in sinergia con scuole,  musei, associazioni culturali e biblioteche è la  comune certezza che </a:t>
            </a:r>
            <a:r>
              <a:rPr sz="1000" dirty="0">
                <a:solidFill>
                  <a:srgbClr val="181818"/>
                </a:solidFill>
                <a:latin typeface="Arial"/>
                <a:cs typeface="Arial"/>
              </a:rPr>
              <a:t>solo </a:t>
            </a:r>
            <a:r>
              <a:rPr sz="1000" spc="-5" dirty="0">
                <a:solidFill>
                  <a:srgbClr val="181818"/>
                </a:solidFill>
                <a:latin typeface="Arial"/>
                <a:cs typeface="Arial"/>
              </a:rPr>
              <a:t>mettendosi in gioco e  'allenandosi' a diventare cittadini attivi, capaci  di progettualità e di relazioni,</a:t>
            </a:r>
            <a:r>
              <a:rPr sz="1000" spc="60" dirty="0">
                <a:solidFill>
                  <a:srgbClr val="181818"/>
                </a:solidFill>
                <a:latin typeface="Arial"/>
                <a:cs typeface="Arial"/>
              </a:rPr>
              <a:t> </a:t>
            </a:r>
            <a:r>
              <a:rPr sz="1000" spc="-5" dirty="0">
                <a:solidFill>
                  <a:srgbClr val="181818"/>
                </a:solidFill>
                <a:latin typeface="Arial"/>
                <a:cs typeface="Arial"/>
              </a:rPr>
              <a:t>avviene </a:t>
            </a:r>
            <a:r>
              <a:rPr sz="1000" dirty="0">
                <a:solidFill>
                  <a:srgbClr val="181818"/>
                </a:solidFill>
                <a:latin typeface="Arial"/>
                <a:cs typeface="Arial"/>
              </a:rPr>
              <a:t>la </a:t>
            </a:r>
            <a:r>
              <a:rPr sz="1000" spc="-5" dirty="0">
                <a:solidFill>
                  <a:srgbClr val="181818"/>
                </a:solidFill>
                <a:latin typeface="Arial"/>
                <a:cs typeface="Arial"/>
              </a:rPr>
              <a:t>formazione</a:t>
            </a:r>
            <a:endParaRPr sz="1000">
              <a:latin typeface="Arial"/>
              <a:cs typeface="Arial"/>
            </a:endParaRPr>
          </a:p>
        </p:txBody>
      </p:sp>
      <p:sp>
        <p:nvSpPr>
          <p:cNvPr id="6" name="object 6"/>
          <p:cNvSpPr/>
          <p:nvPr/>
        </p:nvSpPr>
        <p:spPr>
          <a:xfrm>
            <a:off x="828675" y="2263139"/>
            <a:ext cx="2743200" cy="30480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3790950" y="7106284"/>
            <a:ext cx="3048000" cy="20859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6771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Ilcorrieredelweb.blogspot.it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95829"/>
            <a:ext cx="6147435" cy="7650480"/>
          </a:xfrm>
          <a:prstGeom prst="rect">
            <a:avLst/>
          </a:prstGeom>
        </p:spPr>
        <p:txBody>
          <a:bodyPr vert="horz" wrap="square" lIns="0" tIns="12065" rIns="0" bIns="0" rtlCol="0">
            <a:spAutoFit/>
          </a:bodyPr>
          <a:lstStyle/>
          <a:p>
            <a:pPr marL="12700" algn="just">
              <a:lnSpc>
                <a:spcPct val="100000"/>
              </a:lnSpc>
              <a:spcBef>
                <a:spcPts val="95"/>
              </a:spcBef>
            </a:pPr>
            <a:r>
              <a:rPr sz="1000" spc="-5" dirty="0">
                <a:solidFill>
                  <a:srgbClr val="181818"/>
                </a:solidFill>
                <a:latin typeface="Arial"/>
                <a:cs typeface="Arial"/>
              </a:rPr>
              <a:t>globale</a:t>
            </a:r>
            <a:r>
              <a:rPr sz="1000" spc="180" dirty="0">
                <a:solidFill>
                  <a:srgbClr val="181818"/>
                </a:solidFill>
                <a:latin typeface="Arial"/>
                <a:cs typeface="Arial"/>
              </a:rPr>
              <a:t> </a:t>
            </a:r>
            <a:r>
              <a:rPr sz="1000" spc="-5" dirty="0">
                <a:solidFill>
                  <a:srgbClr val="181818"/>
                </a:solidFill>
                <a:latin typeface="Arial"/>
                <a:cs typeface="Arial"/>
              </a:rPr>
              <a:t>della</a:t>
            </a:r>
            <a:r>
              <a:rPr sz="1000" spc="180" dirty="0">
                <a:solidFill>
                  <a:srgbClr val="181818"/>
                </a:solidFill>
                <a:latin typeface="Arial"/>
                <a:cs typeface="Arial"/>
              </a:rPr>
              <a:t> </a:t>
            </a:r>
            <a:r>
              <a:rPr sz="1000" spc="-5" dirty="0">
                <a:solidFill>
                  <a:srgbClr val="181818"/>
                </a:solidFill>
                <a:latin typeface="Arial"/>
                <a:cs typeface="Arial"/>
              </a:rPr>
              <a:t>persona,</a:t>
            </a:r>
            <a:r>
              <a:rPr sz="1000" spc="185" dirty="0">
                <a:solidFill>
                  <a:srgbClr val="181818"/>
                </a:solidFill>
                <a:latin typeface="Arial"/>
                <a:cs typeface="Arial"/>
              </a:rPr>
              <a:t> </a:t>
            </a:r>
            <a:r>
              <a:rPr sz="1000" dirty="0">
                <a:solidFill>
                  <a:srgbClr val="181818"/>
                </a:solidFill>
                <a:latin typeface="Arial"/>
                <a:cs typeface="Arial"/>
              </a:rPr>
              <a:t>in</a:t>
            </a:r>
            <a:r>
              <a:rPr sz="1000" spc="180" dirty="0">
                <a:solidFill>
                  <a:srgbClr val="181818"/>
                </a:solidFill>
                <a:latin typeface="Arial"/>
                <a:cs typeface="Arial"/>
              </a:rPr>
              <a:t> </a:t>
            </a:r>
            <a:r>
              <a:rPr sz="1000" spc="-5" dirty="0">
                <a:solidFill>
                  <a:srgbClr val="181818"/>
                </a:solidFill>
                <a:latin typeface="Arial"/>
                <a:cs typeface="Arial"/>
              </a:rPr>
              <a:t>grado</a:t>
            </a:r>
            <a:r>
              <a:rPr sz="1000" spc="185" dirty="0">
                <a:solidFill>
                  <a:srgbClr val="181818"/>
                </a:solidFill>
                <a:latin typeface="Arial"/>
                <a:cs typeface="Arial"/>
              </a:rPr>
              <a:t> </a:t>
            </a:r>
            <a:r>
              <a:rPr sz="1000" spc="-5" dirty="0">
                <a:solidFill>
                  <a:srgbClr val="181818"/>
                </a:solidFill>
                <a:latin typeface="Arial"/>
                <a:cs typeface="Arial"/>
              </a:rPr>
              <a:t>quindi</a:t>
            </a:r>
            <a:r>
              <a:rPr sz="1000" spc="175" dirty="0">
                <a:solidFill>
                  <a:srgbClr val="181818"/>
                </a:solidFill>
                <a:latin typeface="Arial"/>
                <a:cs typeface="Arial"/>
              </a:rPr>
              <a:t> </a:t>
            </a:r>
            <a:r>
              <a:rPr sz="1000" dirty="0">
                <a:solidFill>
                  <a:srgbClr val="181818"/>
                </a:solidFill>
                <a:latin typeface="Arial"/>
                <a:cs typeface="Arial"/>
              </a:rPr>
              <a:t>di</a:t>
            </a:r>
            <a:r>
              <a:rPr sz="1000" spc="180" dirty="0">
                <a:solidFill>
                  <a:srgbClr val="181818"/>
                </a:solidFill>
                <a:latin typeface="Arial"/>
                <a:cs typeface="Arial"/>
              </a:rPr>
              <a:t> </a:t>
            </a:r>
            <a:r>
              <a:rPr sz="1000" spc="-5" dirty="0">
                <a:solidFill>
                  <a:srgbClr val="181818"/>
                </a:solidFill>
                <a:latin typeface="Arial"/>
                <a:cs typeface="Arial"/>
              </a:rPr>
              <a:t>costruire</a:t>
            </a:r>
            <a:r>
              <a:rPr sz="1000" spc="180" dirty="0">
                <a:solidFill>
                  <a:srgbClr val="181818"/>
                </a:solidFill>
                <a:latin typeface="Arial"/>
                <a:cs typeface="Arial"/>
              </a:rPr>
              <a:t> </a:t>
            </a:r>
            <a:r>
              <a:rPr sz="1000" spc="-5" dirty="0">
                <a:solidFill>
                  <a:srgbClr val="181818"/>
                </a:solidFill>
                <a:latin typeface="Arial"/>
                <a:cs typeface="Arial"/>
              </a:rPr>
              <a:t>il</a:t>
            </a:r>
            <a:r>
              <a:rPr sz="1000" spc="195" dirty="0">
                <a:solidFill>
                  <a:srgbClr val="181818"/>
                </a:solidFill>
                <a:latin typeface="Arial"/>
                <a:cs typeface="Arial"/>
              </a:rPr>
              <a:t> </a:t>
            </a:r>
            <a:r>
              <a:rPr sz="1000" spc="-5" dirty="0">
                <a:solidFill>
                  <a:srgbClr val="181818"/>
                </a:solidFill>
                <a:latin typeface="Arial"/>
                <a:cs typeface="Arial"/>
              </a:rPr>
              <a:t>proprio</a:t>
            </a:r>
            <a:r>
              <a:rPr sz="1000" spc="180" dirty="0">
                <a:solidFill>
                  <a:srgbClr val="181818"/>
                </a:solidFill>
                <a:latin typeface="Arial"/>
                <a:cs typeface="Arial"/>
              </a:rPr>
              <a:t> </a:t>
            </a:r>
            <a:r>
              <a:rPr sz="1000" spc="-5" dirty="0">
                <a:solidFill>
                  <a:srgbClr val="181818"/>
                </a:solidFill>
                <a:latin typeface="Arial"/>
                <a:cs typeface="Arial"/>
              </a:rPr>
              <a:t>futuro</a:t>
            </a:r>
            <a:r>
              <a:rPr sz="1000" spc="185" dirty="0">
                <a:solidFill>
                  <a:srgbClr val="181818"/>
                </a:solidFill>
                <a:latin typeface="Arial"/>
                <a:cs typeface="Arial"/>
              </a:rPr>
              <a:t> </a:t>
            </a:r>
            <a:r>
              <a:rPr sz="1000" spc="-5" dirty="0">
                <a:solidFill>
                  <a:srgbClr val="181818"/>
                </a:solidFill>
                <a:latin typeface="Arial"/>
                <a:cs typeface="Arial"/>
              </a:rPr>
              <a:t>e</a:t>
            </a:r>
            <a:r>
              <a:rPr sz="1000" spc="180" dirty="0">
                <a:solidFill>
                  <a:srgbClr val="181818"/>
                </a:solidFill>
                <a:latin typeface="Arial"/>
                <a:cs typeface="Arial"/>
              </a:rPr>
              <a:t> </a:t>
            </a:r>
            <a:r>
              <a:rPr sz="1000" spc="-5" dirty="0">
                <a:solidFill>
                  <a:srgbClr val="181818"/>
                </a:solidFill>
                <a:latin typeface="Arial"/>
                <a:cs typeface="Arial"/>
              </a:rPr>
              <a:t>quello</a:t>
            </a:r>
            <a:r>
              <a:rPr sz="1000" spc="185" dirty="0">
                <a:solidFill>
                  <a:srgbClr val="181818"/>
                </a:solidFill>
                <a:latin typeface="Arial"/>
                <a:cs typeface="Arial"/>
              </a:rPr>
              <a:t> </a:t>
            </a:r>
            <a:r>
              <a:rPr sz="1000" spc="-5" dirty="0">
                <a:solidFill>
                  <a:srgbClr val="181818"/>
                </a:solidFill>
                <a:latin typeface="Arial"/>
                <a:cs typeface="Arial"/>
              </a:rPr>
              <a:t>del</a:t>
            </a:r>
            <a:r>
              <a:rPr sz="1000" spc="175" dirty="0">
                <a:solidFill>
                  <a:srgbClr val="181818"/>
                </a:solidFill>
                <a:latin typeface="Arial"/>
                <a:cs typeface="Arial"/>
              </a:rPr>
              <a:t> </a:t>
            </a:r>
            <a:r>
              <a:rPr sz="1000" spc="-5" dirty="0">
                <a:solidFill>
                  <a:srgbClr val="181818"/>
                </a:solidFill>
                <a:latin typeface="Arial"/>
                <a:cs typeface="Arial"/>
              </a:rPr>
              <a:t>Paese.</a:t>
            </a:r>
            <a:r>
              <a:rPr sz="1000" spc="185" dirty="0">
                <a:solidFill>
                  <a:srgbClr val="181818"/>
                </a:solidFill>
                <a:latin typeface="Arial"/>
                <a:cs typeface="Arial"/>
              </a:rPr>
              <a:t> </a:t>
            </a:r>
            <a:r>
              <a:rPr sz="1000" spc="-5" dirty="0">
                <a:solidFill>
                  <a:srgbClr val="181818"/>
                </a:solidFill>
                <a:latin typeface="Arial"/>
                <a:cs typeface="Arial"/>
              </a:rPr>
              <a:t>Lo</a:t>
            </a:r>
            <a:r>
              <a:rPr sz="1000" spc="180" dirty="0">
                <a:solidFill>
                  <a:srgbClr val="181818"/>
                </a:solidFill>
                <a:latin typeface="Arial"/>
                <a:cs typeface="Arial"/>
              </a:rPr>
              <a:t> </a:t>
            </a:r>
            <a:r>
              <a:rPr sz="1000" spc="-5" dirty="0">
                <a:solidFill>
                  <a:srgbClr val="181818"/>
                </a:solidFill>
                <a:latin typeface="Arial"/>
                <a:cs typeface="Arial"/>
              </a:rPr>
              <a:t>sviluppo</a:t>
            </a:r>
            <a:r>
              <a:rPr sz="1000" spc="180" dirty="0">
                <a:solidFill>
                  <a:srgbClr val="181818"/>
                </a:solidFill>
                <a:latin typeface="Arial"/>
                <a:cs typeface="Arial"/>
              </a:rPr>
              <a:t> </a:t>
            </a:r>
            <a:r>
              <a:rPr sz="1000" spc="-5" dirty="0">
                <a:solidFill>
                  <a:srgbClr val="181818"/>
                </a:solidFill>
                <a:latin typeface="Arial"/>
                <a:cs typeface="Arial"/>
              </a:rPr>
              <a:t>delle</a:t>
            </a:r>
            <a:endParaRPr sz="1000">
              <a:latin typeface="Arial"/>
              <a:cs typeface="Arial"/>
            </a:endParaRPr>
          </a:p>
          <a:p>
            <a:pPr marL="12700" marR="13970" algn="just">
              <a:lnSpc>
                <a:spcPts val="1930"/>
              </a:lnSpc>
              <a:spcBef>
                <a:spcPts val="175"/>
              </a:spcBef>
            </a:pPr>
            <a:r>
              <a:rPr sz="1000" spc="-5" dirty="0">
                <a:solidFill>
                  <a:srgbClr val="181818"/>
                </a:solidFill>
                <a:latin typeface="Arial"/>
                <a:cs typeface="Arial"/>
              </a:rPr>
              <a:t>proprie competenze è infatti alla base del </a:t>
            </a:r>
            <a:r>
              <a:rPr sz="1000" dirty="0">
                <a:solidFill>
                  <a:srgbClr val="181818"/>
                </a:solidFill>
                <a:latin typeface="Arial"/>
                <a:cs typeface="Arial"/>
              </a:rPr>
              <a:t>progresso </a:t>
            </a:r>
            <a:r>
              <a:rPr sz="1000" spc="-5" dirty="0">
                <a:solidFill>
                  <a:srgbClr val="181818"/>
                </a:solidFill>
                <a:latin typeface="Arial"/>
                <a:cs typeface="Arial"/>
              </a:rPr>
              <a:t>economico, della convivenza civile e della  partecipazione alla vita</a:t>
            </a:r>
            <a:r>
              <a:rPr sz="1000" spc="15" dirty="0">
                <a:solidFill>
                  <a:srgbClr val="181818"/>
                </a:solidFill>
                <a:latin typeface="Arial"/>
                <a:cs typeface="Arial"/>
              </a:rPr>
              <a:t> </a:t>
            </a:r>
            <a:r>
              <a:rPr sz="1000" spc="-5" dirty="0">
                <a:solidFill>
                  <a:srgbClr val="181818"/>
                </a:solidFill>
                <a:latin typeface="Arial"/>
                <a:cs typeface="Arial"/>
              </a:rPr>
              <a:t>democratica.</a:t>
            </a:r>
            <a:endParaRPr sz="1000">
              <a:latin typeface="Arial"/>
              <a:cs typeface="Arial"/>
            </a:endParaRPr>
          </a:p>
          <a:p>
            <a:pPr marL="12700" marR="8890" algn="just">
              <a:lnSpc>
                <a:spcPct val="160400"/>
              </a:lnSpc>
              <a:spcBef>
                <a:spcPts val="795"/>
              </a:spcBef>
            </a:pPr>
            <a:r>
              <a:rPr sz="1000" spc="-5" dirty="0">
                <a:solidFill>
                  <a:srgbClr val="181818"/>
                </a:solidFill>
                <a:latin typeface="Arial"/>
                <a:cs typeface="Arial"/>
              </a:rPr>
              <a:t>In questo senso – </a:t>
            </a:r>
            <a:r>
              <a:rPr sz="1000" dirty="0">
                <a:solidFill>
                  <a:srgbClr val="181818"/>
                </a:solidFill>
                <a:latin typeface="Arial"/>
                <a:cs typeface="Arial"/>
              </a:rPr>
              <a:t>ha </a:t>
            </a:r>
            <a:r>
              <a:rPr sz="1000" spc="-5" dirty="0">
                <a:solidFill>
                  <a:srgbClr val="181818"/>
                </a:solidFill>
                <a:latin typeface="Arial"/>
                <a:cs typeface="Arial"/>
              </a:rPr>
              <a:t>concluso Patuelli – un ruolo di indirizzo deve essere svolto anche dalla comunità  economica tutta, nella consapevolezza che attraverso </a:t>
            </a:r>
            <a:r>
              <a:rPr sz="1000" dirty="0">
                <a:solidFill>
                  <a:srgbClr val="181818"/>
                </a:solidFill>
                <a:latin typeface="Arial"/>
                <a:cs typeface="Arial"/>
              </a:rPr>
              <a:t>la </a:t>
            </a:r>
            <a:r>
              <a:rPr sz="1000" spc="-5" dirty="0">
                <a:solidFill>
                  <a:srgbClr val="181818"/>
                </a:solidFill>
                <a:latin typeface="Arial"/>
                <a:cs typeface="Arial"/>
              </a:rPr>
              <a:t>promozione della conoscenza anche presso i </a:t>
            </a:r>
            <a:r>
              <a:rPr sz="1000" dirty="0">
                <a:solidFill>
                  <a:srgbClr val="181818"/>
                </a:solidFill>
                <a:latin typeface="Arial"/>
                <a:cs typeface="Arial"/>
              </a:rPr>
              <a:t>più  </a:t>
            </a:r>
            <a:r>
              <a:rPr sz="1000" spc="-5" dirty="0">
                <a:solidFill>
                  <a:srgbClr val="181818"/>
                </a:solidFill>
                <a:latin typeface="Arial"/>
                <a:cs typeface="Arial"/>
              </a:rPr>
              <a:t>giovani </a:t>
            </a:r>
            <a:r>
              <a:rPr sz="1000" spc="5" dirty="0">
                <a:solidFill>
                  <a:srgbClr val="181818"/>
                </a:solidFill>
                <a:latin typeface="Arial"/>
                <a:cs typeface="Arial"/>
              </a:rPr>
              <a:t>si </a:t>
            </a:r>
            <a:r>
              <a:rPr sz="1000" spc="-5" dirty="0">
                <a:solidFill>
                  <a:srgbClr val="181818"/>
                </a:solidFill>
                <a:latin typeface="Arial"/>
                <a:cs typeface="Arial"/>
              </a:rPr>
              <a:t>possa realizzare un più diffuso senso </a:t>
            </a:r>
            <a:r>
              <a:rPr sz="1000" spc="20" dirty="0">
                <a:solidFill>
                  <a:srgbClr val="181818"/>
                </a:solidFill>
                <a:latin typeface="Arial"/>
                <a:cs typeface="Arial"/>
              </a:rPr>
              <a:t>di </a:t>
            </a:r>
            <a:r>
              <a:rPr sz="1000" spc="-5" dirty="0">
                <a:solidFill>
                  <a:srgbClr val="181818"/>
                </a:solidFill>
                <a:latin typeface="Arial"/>
                <a:cs typeface="Arial"/>
              </a:rPr>
              <a:t>responsabilità, per una più ampia e duratura crescita dei  nostri</a:t>
            </a:r>
            <a:r>
              <a:rPr sz="1000" spc="-15" dirty="0">
                <a:solidFill>
                  <a:srgbClr val="181818"/>
                </a:solidFill>
                <a:latin typeface="Arial"/>
                <a:cs typeface="Arial"/>
              </a:rPr>
              <a:t> </a:t>
            </a:r>
            <a:r>
              <a:rPr sz="1000" spc="-5" dirty="0">
                <a:solidFill>
                  <a:srgbClr val="181818"/>
                </a:solidFill>
                <a:latin typeface="Arial"/>
                <a:cs typeface="Arial"/>
              </a:rPr>
              <a:t>territori".</a:t>
            </a:r>
            <a:endParaRPr sz="1000">
              <a:latin typeface="Arial"/>
              <a:cs typeface="Arial"/>
            </a:endParaRPr>
          </a:p>
          <a:p>
            <a:pPr marL="12700" marR="5715" algn="just">
              <a:lnSpc>
                <a:spcPct val="160500"/>
              </a:lnSpc>
              <a:spcBef>
                <a:spcPts val="980"/>
              </a:spcBef>
            </a:pPr>
            <a:r>
              <a:rPr sz="1000" spc="-5" dirty="0">
                <a:solidFill>
                  <a:srgbClr val="181818"/>
                </a:solidFill>
                <a:latin typeface="Arial"/>
                <a:cs typeface="Arial"/>
              </a:rPr>
              <a:t>L'importanza sociale e culturale della manifestazione è quest'anno testimoniata anche dalla </a:t>
            </a:r>
            <a:r>
              <a:rPr sz="1000" dirty="0">
                <a:solidFill>
                  <a:srgbClr val="181818"/>
                </a:solidFill>
                <a:latin typeface="Arial"/>
                <a:cs typeface="Arial"/>
              </a:rPr>
              <a:t>media  </a:t>
            </a:r>
            <a:r>
              <a:rPr sz="1000" spc="-5" dirty="0">
                <a:solidFill>
                  <a:srgbClr val="181818"/>
                </a:solidFill>
                <a:latin typeface="Arial"/>
                <a:cs typeface="Arial"/>
              </a:rPr>
              <a:t>partnership della RAI. </a:t>
            </a:r>
            <a:r>
              <a:rPr sz="1000" dirty="0">
                <a:solidFill>
                  <a:srgbClr val="181818"/>
                </a:solidFill>
                <a:latin typeface="Arial"/>
                <a:cs typeface="Arial"/>
              </a:rPr>
              <a:t>Che </a:t>
            </a:r>
            <a:r>
              <a:rPr sz="1000" spc="-5" dirty="0">
                <a:solidFill>
                  <a:srgbClr val="181818"/>
                </a:solidFill>
                <a:latin typeface="Arial"/>
                <a:cs typeface="Arial"/>
              </a:rPr>
              <a:t>il servizio pubblico </a:t>
            </a:r>
            <a:r>
              <a:rPr sz="1000" dirty="0">
                <a:solidFill>
                  <a:srgbClr val="181818"/>
                </a:solidFill>
                <a:latin typeface="Arial"/>
                <a:cs typeface="Arial"/>
              </a:rPr>
              <a:t>riconosca </a:t>
            </a:r>
            <a:r>
              <a:rPr sz="1000" spc="-5" dirty="0">
                <a:solidFill>
                  <a:srgbClr val="181818"/>
                </a:solidFill>
                <a:latin typeface="Arial"/>
                <a:cs typeface="Arial"/>
              </a:rPr>
              <a:t>il valore educativo del Festival per i giovani è </a:t>
            </a:r>
            <a:r>
              <a:rPr sz="1000" dirty="0">
                <a:solidFill>
                  <a:srgbClr val="181818"/>
                </a:solidFill>
                <a:latin typeface="Arial"/>
                <a:cs typeface="Arial"/>
              </a:rPr>
              <a:t>un  </a:t>
            </a:r>
            <a:r>
              <a:rPr sz="1000" spc="-5" dirty="0">
                <a:solidFill>
                  <a:srgbClr val="181818"/>
                </a:solidFill>
                <a:latin typeface="Arial"/>
                <a:cs typeface="Arial"/>
              </a:rPr>
              <a:t>contributo particolarmente significativo </a:t>
            </a:r>
            <a:r>
              <a:rPr sz="1000" dirty="0">
                <a:solidFill>
                  <a:srgbClr val="181818"/>
                </a:solidFill>
                <a:latin typeface="Arial"/>
                <a:cs typeface="Arial"/>
              </a:rPr>
              <a:t>al </a:t>
            </a:r>
            <a:r>
              <a:rPr sz="1000" spc="-5" dirty="0">
                <a:solidFill>
                  <a:srgbClr val="181818"/>
                </a:solidFill>
                <a:latin typeface="Arial"/>
                <a:cs typeface="Arial"/>
              </a:rPr>
              <a:t>rafforzamento</a:t>
            </a:r>
            <a:r>
              <a:rPr sz="1000" spc="5" dirty="0">
                <a:solidFill>
                  <a:srgbClr val="181818"/>
                </a:solidFill>
                <a:latin typeface="Arial"/>
                <a:cs typeface="Arial"/>
              </a:rPr>
              <a:t> </a:t>
            </a:r>
            <a:r>
              <a:rPr sz="1000" spc="-5" dirty="0">
                <a:solidFill>
                  <a:srgbClr val="181818"/>
                </a:solidFill>
                <a:latin typeface="Arial"/>
                <a:cs typeface="Arial"/>
              </a:rPr>
              <a:t>dell'iniziativa.</a:t>
            </a:r>
            <a:endParaRPr sz="1000">
              <a:latin typeface="Arial"/>
              <a:cs typeface="Arial"/>
            </a:endParaRPr>
          </a:p>
          <a:p>
            <a:pPr>
              <a:lnSpc>
                <a:spcPct val="100000"/>
              </a:lnSpc>
              <a:spcBef>
                <a:spcPts val="15"/>
              </a:spcBef>
            </a:pPr>
            <a:endParaRPr sz="850">
              <a:latin typeface="Times New Roman"/>
              <a:cs typeface="Times New Roman"/>
            </a:endParaRPr>
          </a:p>
          <a:p>
            <a:pPr marL="12700" marR="10160" algn="just">
              <a:lnSpc>
                <a:spcPct val="160300"/>
              </a:lnSpc>
            </a:pPr>
            <a:r>
              <a:rPr sz="1000" spc="-5" dirty="0">
                <a:solidFill>
                  <a:srgbClr val="181818"/>
                </a:solidFill>
                <a:latin typeface="Arial"/>
                <a:cs typeface="Arial"/>
              </a:rPr>
              <a:t>Oltre 80 gli eventi culturali che </a:t>
            </a:r>
            <a:r>
              <a:rPr sz="1000" dirty="0">
                <a:solidFill>
                  <a:srgbClr val="181818"/>
                </a:solidFill>
                <a:latin typeface="Arial"/>
                <a:cs typeface="Arial"/>
              </a:rPr>
              <a:t>si </a:t>
            </a:r>
            <a:r>
              <a:rPr sz="1000" spc="-5" dirty="0">
                <a:solidFill>
                  <a:srgbClr val="181818"/>
                </a:solidFill>
                <a:latin typeface="Arial"/>
                <a:cs typeface="Arial"/>
              </a:rPr>
              <a:t>svolgeranno </a:t>
            </a:r>
            <a:r>
              <a:rPr sz="1000" dirty="0">
                <a:solidFill>
                  <a:srgbClr val="181818"/>
                </a:solidFill>
                <a:latin typeface="Arial"/>
                <a:cs typeface="Arial"/>
              </a:rPr>
              <a:t>in </a:t>
            </a:r>
            <a:r>
              <a:rPr sz="1000" spc="-5" dirty="0">
                <a:solidFill>
                  <a:srgbClr val="181818"/>
                </a:solidFill>
                <a:latin typeface="Arial"/>
                <a:cs typeface="Arial"/>
              </a:rPr>
              <a:t>tutta la penisola </a:t>
            </a:r>
            <a:r>
              <a:rPr sz="1000" dirty="0">
                <a:solidFill>
                  <a:srgbClr val="181818"/>
                </a:solidFill>
                <a:latin typeface="Arial"/>
                <a:cs typeface="Arial"/>
              </a:rPr>
              <a:t>in </a:t>
            </a:r>
            <a:r>
              <a:rPr sz="1000" spc="-5" dirty="0">
                <a:solidFill>
                  <a:srgbClr val="181818"/>
                </a:solidFill>
                <a:latin typeface="Arial"/>
                <a:cs typeface="Arial"/>
              </a:rPr>
              <a:t>60 città. I laboratori e </a:t>
            </a:r>
            <a:r>
              <a:rPr sz="1000" dirty="0">
                <a:solidFill>
                  <a:srgbClr val="181818"/>
                </a:solidFill>
                <a:latin typeface="Arial"/>
                <a:cs typeface="Arial"/>
              </a:rPr>
              <a:t>le </a:t>
            </a:r>
            <a:r>
              <a:rPr sz="1000" spc="-5" dirty="0">
                <a:solidFill>
                  <a:srgbClr val="181818"/>
                </a:solidFill>
                <a:latin typeface="Arial"/>
                <a:cs typeface="Arial"/>
              </a:rPr>
              <a:t>altre attività  proposte, </a:t>
            </a:r>
            <a:r>
              <a:rPr sz="1000" dirty="0">
                <a:solidFill>
                  <a:srgbClr val="181818"/>
                </a:solidFill>
                <a:latin typeface="Arial"/>
                <a:cs typeface="Arial"/>
              </a:rPr>
              <a:t>coordinati </a:t>
            </a:r>
            <a:r>
              <a:rPr sz="1000" spc="-5" dirty="0">
                <a:solidFill>
                  <a:srgbClr val="181818"/>
                </a:solidFill>
                <a:latin typeface="Arial"/>
                <a:cs typeface="Arial"/>
              </a:rPr>
              <a:t>dalle </a:t>
            </a:r>
            <a:r>
              <a:rPr sz="1000" dirty="0">
                <a:solidFill>
                  <a:srgbClr val="181818"/>
                </a:solidFill>
                <a:latin typeface="Arial"/>
                <a:cs typeface="Arial"/>
              </a:rPr>
              <a:t>banche </a:t>
            </a:r>
            <a:r>
              <a:rPr sz="1000" spc="-5" dirty="0">
                <a:solidFill>
                  <a:srgbClr val="181818"/>
                </a:solidFill>
                <a:latin typeface="Arial"/>
                <a:cs typeface="Arial"/>
              </a:rPr>
              <a:t>con </a:t>
            </a:r>
            <a:r>
              <a:rPr sz="1000" dirty="0">
                <a:solidFill>
                  <a:srgbClr val="181818"/>
                </a:solidFill>
                <a:latin typeface="Arial"/>
                <a:cs typeface="Arial"/>
              </a:rPr>
              <a:t>la </a:t>
            </a:r>
            <a:r>
              <a:rPr sz="1000" spc="-5" dirty="0">
                <a:solidFill>
                  <a:srgbClr val="181818"/>
                </a:solidFill>
                <a:latin typeface="Arial"/>
                <a:cs typeface="Arial"/>
              </a:rPr>
              <a:t>collaborazione di scuole, musei, biblioteche e operatori culturali, </a:t>
            </a:r>
            <a:r>
              <a:rPr sz="1000" dirty="0">
                <a:solidFill>
                  <a:srgbClr val="181818"/>
                </a:solidFill>
                <a:latin typeface="Arial"/>
                <a:cs typeface="Arial"/>
              </a:rPr>
              <a:t>si  </a:t>
            </a:r>
            <a:r>
              <a:rPr sz="1000" spc="-5" dirty="0">
                <a:solidFill>
                  <a:srgbClr val="181818"/>
                </a:solidFill>
                <a:latin typeface="Arial"/>
                <a:cs typeface="Arial"/>
              </a:rPr>
              <a:t>svilupperanno attorno ad </a:t>
            </a:r>
            <a:r>
              <a:rPr sz="1000" dirty="0">
                <a:solidFill>
                  <a:srgbClr val="181818"/>
                </a:solidFill>
                <a:latin typeface="Arial"/>
                <a:cs typeface="Arial"/>
              </a:rPr>
              <a:t>un </a:t>
            </a:r>
            <a:r>
              <a:rPr sz="1000" spc="-5" dirty="0">
                <a:solidFill>
                  <a:srgbClr val="181818"/>
                </a:solidFill>
                <a:latin typeface="Arial"/>
                <a:cs typeface="Arial"/>
              </a:rPr>
              <a:t>unico </a:t>
            </a:r>
            <a:r>
              <a:rPr sz="1000" dirty="0">
                <a:solidFill>
                  <a:srgbClr val="181818"/>
                </a:solidFill>
                <a:latin typeface="Arial"/>
                <a:cs typeface="Arial"/>
              </a:rPr>
              <a:t>tema </a:t>
            </a:r>
            <a:r>
              <a:rPr sz="1000" spc="-5" dirty="0">
                <a:solidFill>
                  <a:srgbClr val="181818"/>
                </a:solidFill>
                <a:latin typeface="Arial"/>
                <a:cs typeface="Arial"/>
              </a:rPr>
              <a:t>ispiratore, declinato </a:t>
            </a:r>
            <a:r>
              <a:rPr sz="1000" dirty="0">
                <a:solidFill>
                  <a:srgbClr val="181818"/>
                </a:solidFill>
                <a:latin typeface="Arial"/>
                <a:cs typeface="Arial"/>
              </a:rPr>
              <a:t>da </a:t>
            </a:r>
            <a:r>
              <a:rPr sz="1000" spc="-5" dirty="0">
                <a:solidFill>
                  <a:srgbClr val="181818"/>
                </a:solidFill>
                <a:latin typeface="Arial"/>
                <a:cs typeface="Arial"/>
              </a:rPr>
              <a:t>ciascuna realtà con strumenti diversi e da  punti </a:t>
            </a:r>
            <a:r>
              <a:rPr sz="1000" dirty="0">
                <a:solidFill>
                  <a:srgbClr val="181818"/>
                </a:solidFill>
                <a:latin typeface="Arial"/>
                <a:cs typeface="Arial"/>
              </a:rPr>
              <a:t>di </a:t>
            </a:r>
            <a:r>
              <a:rPr sz="1000" spc="-5" dirty="0">
                <a:solidFill>
                  <a:srgbClr val="181818"/>
                </a:solidFill>
                <a:latin typeface="Arial"/>
                <a:cs typeface="Arial"/>
              </a:rPr>
              <a:t>vista differenti, alla luce delle proprie specificità e </a:t>
            </a:r>
            <a:r>
              <a:rPr sz="1000" spc="15" dirty="0">
                <a:solidFill>
                  <a:srgbClr val="181818"/>
                </a:solidFill>
                <a:latin typeface="Arial"/>
                <a:cs typeface="Arial"/>
              </a:rPr>
              <a:t>di </a:t>
            </a:r>
            <a:r>
              <a:rPr sz="1000" spc="-5" dirty="0">
                <a:solidFill>
                  <a:srgbClr val="181818"/>
                </a:solidFill>
                <a:latin typeface="Arial"/>
                <a:cs typeface="Arial"/>
              </a:rPr>
              <a:t>quelle del territorio </a:t>
            </a:r>
            <a:r>
              <a:rPr sz="1000" dirty="0">
                <a:solidFill>
                  <a:srgbClr val="181818"/>
                </a:solidFill>
                <a:latin typeface="Arial"/>
                <a:cs typeface="Arial"/>
              </a:rPr>
              <a:t>di</a:t>
            </a:r>
            <a:r>
              <a:rPr sz="1000" spc="95" dirty="0">
                <a:solidFill>
                  <a:srgbClr val="181818"/>
                </a:solidFill>
                <a:latin typeface="Arial"/>
                <a:cs typeface="Arial"/>
              </a:rPr>
              <a:t> </a:t>
            </a:r>
            <a:r>
              <a:rPr sz="1000" spc="-5" dirty="0">
                <a:solidFill>
                  <a:srgbClr val="181818"/>
                </a:solidFill>
                <a:latin typeface="Arial"/>
                <a:cs typeface="Arial"/>
              </a:rPr>
              <a:t>appartenenza.</a:t>
            </a:r>
            <a:endParaRPr sz="1000">
              <a:latin typeface="Arial"/>
              <a:cs typeface="Arial"/>
            </a:endParaRPr>
          </a:p>
          <a:p>
            <a:pPr marL="12700" marR="11430" algn="just">
              <a:lnSpc>
                <a:spcPct val="160500"/>
              </a:lnSpc>
              <a:spcBef>
                <a:spcPts val="980"/>
              </a:spcBef>
            </a:pPr>
            <a:r>
              <a:rPr sz="1000" spc="-5" dirty="0">
                <a:solidFill>
                  <a:srgbClr val="181818"/>
                </a:solidFill>
                <a:latin typeface="Arial"/>
                <a:cs typeface="Arial"/>
              </a:rPr>
              <a:t>Per questa seconda edizione del Festival è </a:t>
            </a:r>
            <a:r>
              <a:rPr sz="1000" dirty="0">
                <a:solidFill>
                  <a:srgbClr val="181818"/>
                </a:solidFill>
                <a:latin typeface="Arial"/>
                <a:cs typeface="Arial"/>
              </a:rPr>
              <a:t>stato </a:t>
            </a:r>
            <a:r>
              <a:rPr sz="1000" spc="-5" dirty="0">
                <a:solidFill>
                  <a:srgbClr val="181818"/>
                </a:solidFill>
                <a:latin typeface="Arial"/>
                <a:cs typeface="Arial"/>
              </a:rPr>
              <a:t>scelto </a:t>
            </a:r>
            <a:r>
              <a:rPr sz="1000" dirty="0">
                <a:solidFill>
                  <a:srgbClr val="181818"/>
                </a:solidFill>
                <a:latin typeface="Arial"/>
                <a:cs typeface="Arial"/>
              </a:rPr>
              <a:t>come </a:t>
            </a:r>
            <a:r>
              <a:rPr sz="1000" spc="-5" dirty="0">
                <a:solidFill>
                  <a:srgbClr val="181818"/>
                </a:solidFill>
                <a:latin typeface="Arial"/>
                <a:cs typeface="Arial"/>
              </a:rPr>
              <a:t>filo conduttore ideale </a:t>
            </a:r>
            <a:r>
              <a:rPr sz="1000" dirty="0">
                <a:solidFill>
                  <a:srgbClr val="181818"/>
                </a:solidFill>
                <a:latin typeface="Arial"/>
                <a:cs typeface="Arial"/>
              </a:rPr>
              <a:t>di </a:t>
            </a:r>
            <a:r>
              <a:rPr sz="1000" spc="-5" dirty="0">
                <a:solidFill>
                  <a:srgbClr val="181818"/>
                </a:solidFill>
                <a:latin typeface="Arial"/>
                <a:cs typeface="Arial"/>
              </a:rPr>
              <a:t>tutte </a:t>
            </a:r>
            <a:r>
              <a:rPr sz="1000" dirty="0">
                <a:solidFill>
                  <a:srgbClr val="181818"/>
                </a:solidFill>
                <a:latin typeface="Arial"/>
                <a:cs typeface="Arial"/>
              </a:rPr>
              <a:t>le </a:t>
            </a:r>
            <a:r>
              <a:rPr sz="1000" spc="-5" dirty="0">
                <a:solidFill>
                  <a:srgbClr val="181818"/>
                </a:solidFill>
                <a:latin typeface="Arial"/>
                <a:cs typeface="Arial"/>
              </a:rPr>
              <a:t>iniziative  "</a:t>
            </a:r>
            <a:r>
              <a:rPr sz="1000" i="1" spc="-5" dirty="0">
                <a:solidFill>
                  <a:srgbClr val="181818"/>
                </a:solidFill>
                <a:latin typeface="Arial"/>
                <a:cs typeface="Arial"/>
              </a:rPr>
              <a:t>L'alfabeto del Mondo</a:t>
            </a:r>
            <a:r>
              <a:rPr sz="1000" spc="-5" dirty="0">
                <a:solidFill>
                  <a:srgbClr val="181818"/>
                </a:solidFill>
                <a:latin typeface="Arial"/>
                <a:cs typeface="Arial"/>
              </a:rPr>
              <a:t>". Trarre ispirazione dalla natura, dall'opera dell'uomo e dalle proprie emozioni,  imparare a riconoscere e a leggere i segni intorno a noi, spostare </a:t>
            </a:r>
            <a:r>
              <a:rPr sz="1000" dirty="0">
                <a:solidFill>
                  <a:srgbClr val="181818"/>
                </a:solidFill>
                <a:latin typeface="Arial"/>
                <a:cs typeface="Arial"/>
              </a:rPr>
              <a:t>il </a:t>
            </a:r>
            <a:r>
              <a:rPr sz="1000" spc="-5" dirty="0">
                <a:solidFill>
                  <a:srgbClr val="181818"/>
                </a:solidFill>
                <a:latin typeface="Arial"/>
                <a:cs typeface="Arial"/>
              </a:rPr>
              <a:t>punto d'osservazione e</a:t>
            </a:r>
            <a:r>
              <a:rPr sz="1000" spc="185" dirty="0">
                <a:solidFill>
                  <a:srgbClr val="181818"/>
                </a:solidFill>
                <a:latin typeface="Arial"/>
                <a:cs typeface="Arial"/>
              </a:rPr>
              <a:t> </a:t>
            </a:r>
            <a:r>
              <a:rPr sz="1000" spc="-5" dirty="0">
                <a:solidFill>
                  <a:srgbClr val="181818"/>
                </a:solidFill>
                <a:latin typeface="Arial"/>
                <a:cs typeface="Arial"/>
              </a:rPr>
              <a:t>reinterpretare</a:t>
            </a:r>
            <a:endParaRPr sz="1000">
              <a:latin typeface="Arial"/>
              <a:cs typeface="Arial"/>
            </a:endParaRPr>
          </a:p>
          <a:p>
            <a:pPr marL="12700" marR="7620" algn="just">
              <a:lnSpc>
                <a:spcPct val="160300"/>
              </a:lnSpc>
              <a:spcBef>
                <a:spcPts val="980"/>
              </a:spcBef>
            </a:pPr>
            <a:r>
              <a:rPr sz="1000" spc="-5" dirty="0">
                <a:solidFill>
                  <a:srgbClr val="181818"/>
                </a:solidFill>
                <a:latin typeface="Arial"/>
                <a:cs typeface="Arial"/>
              </a:rPr>
              <a:t>le situazioni e i loro significati, capire </a:t>
            </a:r>
            <a:r>
              <a:rPr sz="1000" dirty="0">
                <a:solidFill>
                  <a:srgbClr val="181818"/>
                </a:solidFill>
                <a:latin typeface="Arial"/>
                <a:cs typeface="Arial"/>
              </a:rPr>
              <a:t>come </a:t>
            </a:r>
            <a:r>
              <a:rPr sz="1000" spc="-5" dirty="0">
                <a:solidFill>
                  <a:srgbClr val="181818"/>
                </a:solidFill>
                <a:latin typeface="Arial"/>
                <a:cs typeface="Arial"/>
              </a:rPr>
              <a:t>nasce il racconto, </a:t>
            </a:r>
            <a:r>
              <a:rPr sz="1000" dirty="0">
                <a:solidFill>
                  <a:srgbClr val="181818"/>
                </a:solidFill>
                <a:latin typeface="Arial"/>
                <a:cs typeface="Arial"/>
              </a:rPr>
              <a:t>come </a:t>
            </a:r>
            <a:r>
              <a:rPr sz="1000" spc="-5" dirty="0">
                <a:solidFill>
                  <a:srgbClr val="181818"/>
                </a:solidFill>
                <a:latin typeface="Arial"/>
                <a:cs typeface="Arial"/>
              </a:rPr>
              <a:t>si </a:t>
            </a:r>
            <a:r>
              <a:rPr sz="1000" dirty="0">
                <a:solidFill>
                  <a:srgbClr val="181818"/>
                </a:solidFill>
                <a:latin typeface="Arial"/>
                <a:cs typeface="Arial"/>
              </a:rPr>
              <a:t>forma </a:t>
            </a:r>
            <a:r>
              <a:rPr sz="1000" spc="-5" dirty="0">
                <a:solidFill>
                  <a:srgbClr val="181818"/>
                </a:solidFill>
                <a:latin typeface="Arial"/>
                <a:cs typeface="Arial"/>
              </a:rPr>
              <a:t>e con quali linguaggi e strumenti  </a:t>
            </a:r>
            <a:r>
              <a:rPr sz="1000" dirty="0">
                <a:solidFill>
                  <a:srgbClr val="181818"/>
                </a:solidFill>
                <a:latin typeface="Arial"/>
                <a:cs typeface="Arial"/>
              </a:rPr>
              <a:t>si </a:t>
            </a:r>
            <a:r>
              <a:rPr sz="1000" spc="-5" dirty="0">
                <a:solidFill>
                  <a:srgbClr val="181818"/>
                </a:solidFill>
                <a:latin typeface="Arial"/>
                <a:cs typeface="Arial"/>
              </a:rPr>
              <a:t>può declinare, condividerlo </a:t>
            </a:r>
            <a:r>
              <a:rPr sz="1000" spc="5" dirty="0">
                <a:solidFill>
                  <a:srgbClr val="181818"/>
                </a:solidFill>
                <a:latin typeface="Arial"/>
                <a:cs typeface="Arial"/>
              </a:rPr>
              <a:t>per </a:t>
            </a:r>
            <a:r>
              <a:rPr sz="1000" spc="-5" dirty="0">
                <a:solidFill>
                  <a:srgbClr val="181818"/>
                </a:solidFill>
                <a:latin typeface="Arial"/>
                <a:cs typeface="Arial"/>
              </a:rPr>
              <a:t>generare poi altre infinite narrazioni, ecco la </a:t>
            </a:r>
            <a:r>
              <a:rPr sz="1000" dirty="0">
                <a:solidFill>
                  <a:srgbClr val="181818"/>
                </a:solidFill>
                <a:latin typeface="Arial"/>
                <a:cs typeface="Arial"/>
              </a:rPr>
              <a:t>sfida </a:t>
            </a:r>
            <a:r>
              <a:rPr sz="1000" spc="-5" dirty="0">
                <a:solidFill>
                  <a:srgbClr val="181818"/>
                </a:solidFill>
                <a:latin typeface="Arial"/>
                <a:cs typeface="Arial"/>
              </a:rPr>
              <a:t>di quest'anno. </a:t>
            </a:r>
            <a:r>
              <a:rPr sz="1000" dirty="0">
                <a:solidFill>
                  <a:srgbClr val="181818"/>
                </a:solidFill>
                <a:latin typeface="Arial"/>
                <a:cs typeface="Arial"/>
              </a:rPr>
              <a:t>Un tema  </a:t>
            </a:r>
            <a:r>
              <a:rPr sz="1000" spc="-5" dirty="0">
                <a:solidFill>
                  <a:srgbClr val="181818"/>
                </a:solidFill>
                <a:latin typeface="Arial"/>
                <a:cs typeface="Arial"/>
              </a:rPr>
              <a:t>estremamente attuale </a:t>
            </a:r>
            <a:r>
              <a:rPr sz="1000" dirty="0">
                <a:solidFill>
                  <a:srgbClr val="181818"/>
                </a:solidFill>
                <a:latin typeface="Arial"/>
                <a:cs typeface="Arial"/>
              </a:rPr>
              <a:t>se si </a:t>
            </a:r>
            <a:r>
              <a:rPr sz="1000" spc="-5" dirty="0">
                <a:solidFill>
                  <a:srgbClr val="181818"/>
                </a:solidFill>
                <a:latin typeface="Arial"/>
                <a:cs typeface="Arial"/>
              </a:rPr>
              <a:t>considera che, anche grazie alle nuove tecnologie, raccontare e raccontarsi è  oggi un'attività che </a:t>
            </a:r>
            <a:r>
              <a:rPr sz="1000" dirty="0">
                <a:solidFill>
                  <a:srgbClr val="181818"/>
                </a:solidFill>
                <a:latin typeface="Arial"/>
                <a:cs typeface="Arial"/>
              </a:rPr>
              <a:t>ci </a:t>
            </a:r>
            <a:r>
              <a:rPr sz="1000" spc="-5" dirty="0">
                <a:solidFill>
                  <a:srgbClr val="181818"/>
                </a:solidFill>
                <a:latin typeface="Arial"/>
                <a:cs typeface="Arial"/>
              </a:rPr>
              <a:t>coinvolge </a:t>
            </a:r>
            <a:r>
              <a:rPr sz="1000" dirty="0">
                <a:solidFill>
                  <a:srgbClr val="181818"/>
                </a:solidFill>
                <a:latin typeface="Arial"/>
                <a:cs typeface="Arial"/>
              </a:rPr>
              <a:t>sempre </a:t>
            </a:r>
            <a:r>
              <a:rPr sz="1000" spc="-5" dirty="0">
                <a:solidFill>
                  <a:srgbClr val="181818"/>
                </a:solidFill>
                <a:latin typeface="Arial"/>
                <a:cs typeface="Arial"/>
              </a:rPr>
              <a:t>più. La </a:t>
            </a:r>
            <a:r>
              <a:rPr sz="1000" dirty="0">
                <a:solidFill>
                  <a:srgbClr val="181818"/>
                </a:solidFill>
                <a:latin typeface="Arial"/>
                <a:cs typeface="Arial"/>
              </a:rPr>
              <a:t>proposta </a:t>
            </a:r>
            <a:r>
              <a:rPr sz="1000" spc="-5" dirty="0">
                <a:solidFill>
                  <a:srgbClr val="181818"/>
                </a:solidFill>
                <a:latin typeface="Arial"/>
                <a:cs typeface="Arial"/>
              </a:rPr>
              <a:t>del Festival è quindi quella di creare dei percorsi  per stimolare un approccio consapevole, pur rispettando la </a:t>
            </a:r>
            <a:r>
              <a:rPr sz="1000" dirty="0">
                <a:solidFill>
                  <a:srgbClr val="181818"/>
                </a:solidFill>
                <a:latin typeface="Arial"/>
                <a:cs typeface="Arial"/>
              </a:rPr>
              <a:t>massima </a:t>
            </a:r>
            <a:r>
              <a:rPr sz="1000" spc="-5" dirty="0">
                <a:solidFill>
                  <a:srgbClr val="181818"/>
                </a:solidFill>
                <a:latin typeface="Arial"/>
                <a:cs typeface="Arial"/>
              </a:rPr>
              <a:t>libertà espressiva dei bambini e dei  ragazzi.</a:t>
            </a:r>
            <a:endParaRPr sz="1000">
              <a:latin typeface="Arial"/>
              <a:cs typeface="Arial"/>
            </a:endParaRPr>
          </a:p>
          <a:p>
            <a:pPr>
              <a:lnSpc>
                <a:spcPct val="100000"/>
              </a:lnSpc>
            </a:pPr>
            <a:endParaRPr sz="1500">
              <a:latin typeface="Times New Roman"/>
              <a:cs typeface="Times New Roman"/>
            </a:endParaRPr>
          </a:p>
          <a:p>
            <a:pPr marL="12700" algn="just">
              <a:lnSpc>
                <a:spcPct val="100000"/>
              </a:lnSpc>
            </a:pPr>
            <a:r>
              <a:rPr sz="1000" spc="-5" dirty="0">
                <a:solidFill>
                  <a:srgbClr val="181818"/>
                </a:solidFill>
                <a:latin typeface="Arial"/>
                <a:cs typeface="Arial"/>
              </a:rPr>
              <a:t>Due avvenimenti quest'anno affiancheranno il</a:t>
            </a:r>
            <a:r>
              <a:rPr sz="1000" dirty="0">
                <a:solidFill>
                  <a:srgbClr val="181818"/>
                </a:solidFill>
                <a:latin typeface="Arial"/>
                <a:cs typeface="Arial"/>
              </a:rPr>
              <a:t> </a:t>
            </a:r>
            <a:r>
              <a:rPr sz="1000" spc="-5" dirty="0">
                <a:solidFill>
                  <a:srgbClr val="181818"/>
                </a:solidFill>
                <a:latin typeface="Arial"/>
                <a:cs typeface="Arial"/>
              </a:rPr>
              <a:t>Festival.</a:t>
            </a:r>
            <a:endParaRPr sz="1000">
              <a:latin typeface="Arial"/>
              <a:cs typeface="Arial"/>
            </a:endParaRPr>
          </a:p>
          <a:p>
            <a:pPr marL="12700" marR="5080" algn="just">
              <a:lnSpc>
                <a:spcPct val="160300"/>
              </a:lnSpc>
              <a:spcBef>
                <a:spcPts val="969"/>
              </a:spcBef>
            </a:pPr>
            <a:r>
              <a:rPr sz="1000" spc="-5" dirty="0">
                <a:solidFill>
                  <a:srgbClr val="181818"/>
                </a:solidFill>
                <a:latin typeface="Arial"/>
                <a:cs typeface="Arial"/>
              </a:rPr>
              <a:t>"</a:t>
            </a:r>
            <a:r>
              <a:rPr sz="1000" i="1" spc="-5" dirty="0">
                <a:solidFill>
                  <a:srgbClr val="181818"/>
                </a:solidFill>
                <a:latin typeface="Arial"/>
                <a:cs typeface="Arial"/>
              </a:rPr>
              <a:t>WWW - </a:t>
            </a:r>
            <a:r>
              <a:rPr sz="1000" i="1" spc="-10" dirty="0">
                <a:solidFill>
                  <a:srgbClr val="181818"/>
                </a:solidFill>
                <a:latin typeface="Arial"/>
                <a:cs typeface="Arial"/>
              </a:rPr>
              <a:t>KnoW </a:t>
            </a:r>
            <a:r>
              <a:rPr sz="1000" i="1" spc="-5" dirty="0">
                <a:solidFill>
                  <a:srgbClr val="181818"/>
                </a:solidFill>
                <a:latin typeface="Arial"/>
                <a:cs typeface="Arial"/>
              </a:rPr>
              <a:t>the </a:t>
            </a:r>
            <a:r>
              <a:rPr sz="1000" i="1" dirty="0">
                <a:solidFill>
                  <a:srgbClr val="181818"/>
                </a:solidFill>
                <a:latin typeface="Arial"/>
                <a:cs typeface="Arial"/>
              </a:rPr>
              <a:t>World </a:t>
            </a:r>
            <a:r>
              <a:rPr sz="1000" i="1" spc="-5" dirty="0">
                <a:solidFill>
                  <a:srgbClr val="181818"/>
                </a:solidFill>
                <a:latin typeface="Arial"/>
                <a:cs typeface="Arial"/>
              </a:rPr>
              <a:t>with </a:t>
            </a:r>
            <a:r>
              <a:rPr sz="1000" i="1" dirty="0">
                <a:solidFill>
                  <a:srgbClr val="181818"/>
                </a:solidFill>
                <a:latin typeface="Arial"/>
                <a:cs typeface="Arial"/>
              </a:rPr>
              <a:t>Words</a:t>
            </a:r>
            <a:r>
              <a:rPr sz="1000" dirty="0">
                <a:solidFill>
                  <a:srgbClr val="181818"/>
                </a:solidFill>
                <a:latin typeface="Arial"/>
                <a:cs typeface="Arial"/>
              </a:rPr>
              <a:t>" si terrà </a:t>
            </a:r>
            <a:r>
              <a:rPr sz="1000" spc="-5" dirty="0">
                <a:solidFill>
                  <a:srgbClr val="181818"/>
                </a:solidFill>
                <a:latin typeface="Arial"/>
                <a:cs typeface="Arial"/>
              </a:rPr>
              <a:t>nel giorno di apertura del </a:t>
            </a:r>
            <a:r>
              <a:rPr sz="1000" dirty="0">
                <a:solidFill>
                  <a:srgbClr val="181818"/>
                </a:solidFill>
                <a:latin typeface="Arial"/>
                <a:cs typeface="Arial"/>
              </a:rPr>
              <a:t>Festival, </a:t>
            </a:r>
            <a:r>
              <a:rPr sz="1000" spc="-5" dirty="0">
                <a:solidFill>
                  <a:srgbClr val="181818"/>
                </a:solidFill>
                <a:latin typeface="Arial"/>
                <a:cs typeface="Arial"/>
              </a:rPr>
              <a:t>lunedì 16 marzo a Napoli.  Presso il Museo d'Arte contemporanea Donnaregina (MADRE), l'artista di </a:t>
            </a:r>
            <a:r>
              <a:rPr sz="1000" dirty="0">
                <a:solidFill>
                  <a:srgbClr val="181818"/>
                </a:solidFill>
                <a:latin typeface="Arial"/>
                <a:cs typeface="Arial"/>
              </a:rPr>
              <a:t>fama </a:t>
            </a:r>
            <a:r>
              <a:rPr sz="1000" spc="-5" dirty="0">
                <a:solidFill>
                  <a:srgbClr val="181818"/>
                </a:solidFill>
                <a:latin typeface="Arial"/>
                <a:cs typeface="Arial"/>
              </a:rPr>
              <a:t>internazionale Michelangelo  Pistoletto sarà l'ospite d'eccezione </a:t>
            </a:r>
            <a:r>
              <a:rPr sz="1000" dirty="0">
                <a:solidFill>
                  <a:srgbClr val="181818"/>
                </a:solidFill>
                <a:latin typeface="Arial"/>
                <a:cs typeface="Arial"/>
              </a:rPr>
              <a:t>di un </a:t>
            </a:r>
            <a:r>
              <a:rPr sz="1000" spc="-5" dirty="0">
                <a:solidFill>
                  <a:srgbClr val="181818"/>
                </a:solidFill>
                <a:latin typeface="Arial"/>
                <a:cs typeface="Arial"/>
              </a:rPr>
              <a:t>evento per ragazzi, a cura del Dipartimento </a:t>
            </a:r>
            <a:r>
              <a:rPr sz="1000" dirty="0">
                <a:solidFill>
                  <a:srgbClr val="181818"/>
                </a:solidFill>
                <a:latin typeface="Arial"/>
                <a:cs typeface="Arial"/>
              </a:rPr>
              <a:t>Educazione </a:t>
            </a:r>
            <a:r>
              <a:rPr sz="1000" spc="-5" dirty="0">
                <a:solidFill>
                  <a:srgbClr val="181818"/>
                </a:solidFill>
                <a:latin typeface="Arial"/>
                <a:cs typeface="Arial"/>
              </a:rPr>
              <a:t>Castello di  Rivoli</a:t>
            </a:r>
            <a:r>
              <a:rPr sz="1000" spc="15" dirty="0">
                <a:solidFill>
                  <a:srgbClr val="181818"/>
                </a:solidFill>
                <a:latin typeface="Arial"/>
                <a:cs typeface="Arial"/>
              </a:rPr>
              <a:t> </a:t>
            </a:r>
            <a:r>
              <a:rPr sz="1000" spc="-5" dirty="0">
                <a:solidFill>
                  <a:srgbClr val="181818"/>
                </a:solidFill>
                <a:latin typeface="Arial"/>
                <a:cs typeface="Arial"/>
              </a:rPr>
              <a:t>Museo</a:t>
            </a:r>
            <a:r>
              <a:rPr sz="1000" spc="30" dirty="0">
                <a:solidFill>
                  <a:srgbClr val="181818"/>
                </a:solidFill>
                <a:latin typeface="Arial"/>
                <a:cs typeface="Arial"/>
              </a:rPr>
              <a:t> </a:t>
            </a:r>
            <a:r>
              <a:rPr sz="1000" spc="-5" dirty="0">
                <a:solidFill>
                  <a:srgbClr val="181818"/>
                </a:solidFill>
                <a:latin typeface="Arial"/>
                <a:cs typeface="Arial"/>
              </a:rPr>
              <a:t>d'Arte</a:t>
            </a:r>
            <a:r>
              <a:rPr sz="1000" spc="35" dirty="0">
                <a:solidFill>
                  <a:srgbClr val="181818"/>
                </a:solidFill>
                <a:latin typeface="Arial"/>
                <a:cs typeface="Arial"/>
              </a:rPr>
              <a:t> </a:t>
            </a:r>
            <a:r>
              <a:rPr sz="1000" spc="-5" dirty="0">
                <a:solidFill>
                  <a:srgbClr val="181818"/>
                </a:solidFill>
                <a:latin typeface="Arial"/>
                <a:cs typeface="Arial"/>
              </a:rPr>
              <a:t>Contemporanea</a:t>
            </a:r>
            <a:r>
              <a:rPr sz="1000" spc="20" dirty="0">
                <a:solidFill>
                  <a:srgbClr val="181818"/>
                </a:solidFill>
                <a:latin typeface="Arial"/>
                <a:cs typeface="Arial"/>
              </a:rPr>
              <a:t> </a:t>
            </a:r>
            <a:r>
              <a:rPr sz="1000" spc="-5" dirty="0">
                <a:solidFill>
                  <a:srgbClr val="181818"/>
                </a:solidFill>
                <a:latin typeface="Arial"/>
                <a:cs typeface="Arial"/>
              </a:rPr>
              <a:t>in</a:t>
            </a:r>
            <a:r>
              <a:rPr sz="1000" spc="25" dirty="0">
                <a:solidFill>
                  <a:srgbClr val="181818"/>
                </a:solidFill>
                <a:latin typeface="Arial"/>
                <a:cs typeface="Arial"/>
              </a:rPr>
              <a:t> </a:t>
            </a:r>
            <a:r>
              <a:rPr sz="1000" spc="-5" dirty="0">
                <a:solidFill>
                  <a:srgbClr val="181818"/>
                </a:solidFill>
                <a:latin typeface="Arial"/>
                <a:cs typeface="Arial"/>
              </a:rPr>
              <a:t>collaborazione</a:t>
            </a:r>
            <a:r>
              <a:rPr sz="1000" spc="20" dirty="0">
                <a:solidFill>
                  <a:srgbClr val="181818"/>
                </a:solidFill>
                <a:latin typeface="Arial"/>
                <a:cs typeface="Arial"/>
              </a:rPr>
              <a:t> </a:t>
            </a:r>
            <a:r>
              <a:rPr sz="1000" spc="-5" dirty="0">
                <a:solidFill>
                  <a:srgbClr val="181818"/>
                </a:solidFill>
                <a:latin typeface="Arial"/>
                <a:cs typeface="Arial"/>
              </a:rPr>
              <a:t>con</a:t>
            </a:r>
            <a:r>
              <a:rPr sz="1000" spc="20" dirty="0">
                <a:solidFill>
                  <a:srgbClr val="181818"/>
                </a:solidFill>
                <a:latin typeface="Arial"/>
                <a:cs typeface="Arial"/>
              </a:rPr>
              <a:t> </a:t>
            </a:r>
            <a:r>
              <a:rPr sz="1000" spc="-5" dirty="0">
                <a:solidFill>
                  <a:srgbClr val="181818"/>
                </a:solidFill>
                <a:latin typeface="Arial"/>
                <a:cs typeface="Arial"/>
              </a:rPr>
              <a:t>MADRE,</a:t>
            </a:r>
            <a:r>
              <a:rPr sz="1000" spc="40" dirty="0">
                <a:solidFill>
                  <a:srgbClr val="181818"/>
                </a:solidFill>
                <a:latin typeface="Arial"/>
                <a:cs typeface="Arial"/>
              </a:rPr>
              <a:t> </a:t>
            </a:r>
            <a:r>
              <a:rPr sz="1000" spc="-5" dirty="0">
                <a:solidFill>
                  <a:srgbClr val="181818"/>
                </a:solidFill>
                <a:latin typeface="Arial"/>
                <a:cs typeface="Arial"/>
              </a:rPr>
              <a:t>e</a:t>
            </a:r>
            <a:r>
              <a:rPr sz="1000" spc="20" dirty="0">
                <a:solidFill>
                  <a:srgbClr val="181818"/>
                </a:solidFill>
                <a:latin typeface="Arial"/>
                <a:cs typeface="Arial"/>
              </a:rPr>
              <a:t> </a:t>
            </a:r>
            <a:r>
              <a:rPr sz="1000" spc="-5" dirty="0">
                <a:solidFill>
                  <a:srgbClr val="181818"/>
                </a:solidFill>
                <a:latin typeface="Arial"/>
                <a:cs typeface="Arial"/>
              </a:rPr>
              <a:t>Cittadellarte</a:t>
            </a:r>
            <a:r>
              <a:rPr sz="1000" spc="25" dirty="0">
                <a:solidFill>
                  <a:srgbClr val="181818"/>
                </a:solidFill>
                <a:latin typeface="Arial"/>
                <a:cs typeface="Arial"/>
              </a:rPr>
              <a:t> </a:t>
            </a:r>
            <a:r>
              <a:rPr sz="1000" spc="-5" dirty="0">
                <a:solidFill>
                  <a:srgbClr val="181818"/>
                </a:solidFill>
                <a:latin typeface="Arial"/>
                <a:cs typeface="Arial"/>
              </a:rPr>
              <a:t>Fondazione</a:t>
            </a:r>
            <a:r>
              <a:rPr sz="1000" spc="30" dirty="0">
                <a:solidFill>
                  <a:srgbClr val="181818"/>
                </a:solidFill>
                <a:latin typeface="Arial"/>
                <a:cs typeface="Arial"/>
              </a:rPr>
              <a:t> </a:t>
            </a:r>
            <a:r>
              <a:rPr sz="1000" spc="-5" dirty="0">
                <a:solidFill>
                  <a:srgbClr val="181818"/>
                </a:solidFill>
                <a:latin typeface="Arial"/>
                <a:cs typeface="Arial"/>
              </a:rPr>
              <a:t>Pistoletto.</a:t>
            </a:r>
            <a:r>
              <a:rPr sz="1000" spc="40" dirty="0">
                <a:solidFill>
                  <a:srgbClr val="181818"/>
                </a:solidFill>
                <a:latin typeface="Arial"/>
                <a:cs typeface="Arial"/>
              </a:rPr>
              <a:t> </a:t>
            </a:r>
            <a:r>
              <a:rPr sz="1000" dirty="0">
                <a:solidFill>
                  <a:srgbClr val="181818"/>
                </a:solidFill>
                <a:latin typeface="Arial"/>
                <a:cs typeface="Arial"/>
              </a:rPr>
              <a:t>Un</a:t>
            </a:r>
            <a:endParaRPr sz="10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68832" y="677672"/>
            <a:ext cx="672465" cy="2692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R</a:t>
            </a:r>
            <a:r>
              <a:rPr sz="1600" b="1" spc="-55" dirty="0">
                <a:latin typeface="Arial"/>
                <a:cs typeface="Arial"/>
              </a:rPr>
              <a:t>A</a:t>
            </a:r>
            <a:r>
              <a:rPr sz="1600" b="1" spc="-5" dirty="0">
                <a:latin typeface="Arial"/>
                <a:cs typeface="Arial"/>
              </a:rPr>
              <a:t>DIO</a:t>
            </a:r>
            <a:endParaRPr sz="1600">
              <a:latin typeface="Arial"/>
              <a:cs typeface="Arial"/>
            </a:endParaRPr>
          </a:p>
        </p:txBody>
      </p:sp>
      <p:graphicFrame>
        <p:nvGraphicFramePr>
          <p:cNvPr id="3" name="object 3"/>
          <p:cNvGraphicFramePr>
            <a:graphicFrameLocks noGrp="1"/>
          </p:cNvGraphicFramePr>
          <p:nvPr/>
        </p:nvGraphicFramePr>
        <p:xfrm>
          <a:off x="640257" y="1184275"/>
          <a:ext cx="7315200" cy="5250180"/>
        </p:xfrm>
        <a:graphic>
          <a:graphicData uri="http://schemas.openxmlformats.org/drawingml/2006/table">
            <a:tbl>
              <a:tblPr firstRow="1" bandRow="1">
                <a:tableStyleId>{2D5ABB26-0587-4C30-8999-92F81FD0307C}</a:tableStyleId>
              </a:tblPr>
              <a:tblGrid>
                <a:gridCol w="1278890">
                  <a:extLst>
                    <a:ext uri="{9D8B030D-6E8A-4147-A177-3AD203B41FA5}">
                      <a16:colId xmlns:a16="http://schemas.microsoft.com/office/drawing/2014/main" val="20000"/>
                    </a:ext>
                  </a:extLst>
                </a:gridCol>
                <a:gridCol w="880110">
                  <a:extLst>
                    <a:ext uri="{9D8B030D-6E8A-4147-A177-3AD203B41FA5}">
                      <a16:colId xmlns:a16="http://schemas.microsoft.com/office/drawing/2014/main" val="20001"/>
                    </a:ext>
                  </a:extLst>
                </a:gridCol>
                <a:gridCol w="1361439">
                  <a:extLst>
                    <a:ext uri="{9D8B030D-6E8A-4147-A177-3AD203B41FA5}">
                      <a16:colId xmlns:a16="http://schemas.microsoft.com/office/drawing/2014/main" val="20002"/>
                    </a:ext>
                  </a:extLst>
                </a:gridCol>
                <a:gridCol w="1504950">
                  <a:extLst>
                    <a:ext uri="{9D8B030D-6E8A-4147-A177-3AD203B41FA5}">
                      <a16:colId xmlns:a16="http://schemas.microsoft.com/office/drawing/2014/main" val="20003"/>
                    </a:ext>
                  </a:extLst>
                </a:gridCol>
                <a:gridCol w="2273300">
                  <a:extLst>
                    <a:ext uri="{9D8B030D-6E8A-4147-A177-3AD203B41FA5}">
                      <a16:colId xmlns:a16="http://schemas.microsoft.com/office/drawing/2014/main" val="20004"/>
                    </a:ext>
                  </a:extLst>
                </a:gridCol>
              </a:tblGrid>
              <a:tr h="193548">
                <a:tc>
                  <a:txBody>
                    <a:bodyPr/>
                    <a:lstStyle/>
                    <a:p>
                      <a:pPr marL="27305">
                        <a:lnSpc>
                          <a:spcPts val="1425"/>
                        </a:lnSpc>
                      </a:pPr>
                      <a:r>
                        <a:rPr sz="1200" b="1" spc="-5" dirty="0">
                          <a:latin typeface="Arial"/>
                          <a:cs typeface="Arial"/>
                        </a:rPr>
                        <a:t>EMITTENTE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27305">
                        <a:lnSpc>
                          <a:spcPts val="1425"/>
                        </a:lnSpc>
                      </a:pPr>
                      <a:r>
                        <a:rPr sz="1200" b="1" spc="-15" dirty="0">
                          <a:latin typeface="Arial"/>
                          <a:cs typeface="Arial"/>
                        </a:rPr>
                        <a:t>DATA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27305">
                        <a:lnSpc>
                          <a:spcPts val="1425"/>
                        </a:lnSpc>
                      </a:pPr>
                      <a:r>
                        <a:rPr sz="1200" b="1" spc="-10" dirty="0">
                          <a:latin typeface="Arial"/>
                          <a:cs typeface="Arial"/>
                        </a:rPr>
                        <a:t>PROGRAMMA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27305">
                        <a:lnSpc>
                          <a:spcPts val="1425"/>
                        </a:lnSpc>
                      </a:pPr>
                      <a:r>
                        <a:rPr sz="1200" b="1" spc="-5" dirty="0">
                          <a:latin typeface="Arial"/>
                          <a:cs typeface="Arial"/>
                        </a:rPr>
                        <a:t>A CURA</a:t>
                      </a:r>
                      <a:r>
                        <a:rPr sz="1200" b="1" spc="-85" dirty="0">
                          <a:latin typeface="Arial"/>
                          <a:cs typeface="Arial"/>
                        </a:rPr>
                        <a:t> </a:t>
                      </a:r>
                      <a:r>
                        <a:rPr sz="1200" b="1" spc="-5" dirty="0">
                          <a:latin typeface="Arial"/>
                          <a:cs typeface="Arial"/>
                        </a:rPr>
                        <a:t>DI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27305">
                        <a:lnSpc>
                          <a:spcPts val="1425"/>
                        </a:lnSpc>
                      </a:pPr>
                      <a:r>
                        <a:rPr sz="1200" b="1" spc="-5" dirty="0">
                          <a:latin typeface="Arial"/>
                          <a:cs typeface="Arial"/>
                        </a:rPr>
                        <a:t>NOTE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0"/>
                  </a:ext>
                </a:extLst>
              </a:tr>
              <a:tr h="553212">
                <a:tc>
                  <a:txBody>
                    <a:bodyPr/>
                    <a:lstStyle/>
                    <a:p>
                      <a:pPr marL="27305">
                        <a:lnSpc>
                          <a:spcPct val="100000"/>
                        </a:lnSpc>
                      </a:pPr>
                      <a:r>
                        <a:rPr sz="1200" b="1" spc="-10" dirty="0">
                          <a:latin typeface="Arial"/>
                          <a:cs typeface="Arial"/>
                        </a:rPr>
                        <a:t>RADIOCOR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03-mar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Redazione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Lancio sulla conferenza</a:t>
                      </a:r>
                      <a:r>
                        <a:rPr sz="1200" spc="10" dirty="0">
                          <a:latin typeface="Arial"/>
                          <a:cs typeface="Arial"/>
                        </a:rPr>
                        <a:t> </a:t>
                      </a:r>
                      <a:r>
                        <a:rPr sz="1200" dirty="0">
                          <a:latin typeface="Arial"/>
                          <a:cs typeface="Arial"/>
                        </a:rPr>
                        <a:t>stampa</a:t>
                      </a:r>
                      <a:endParaRPr sz="1200">
                        <a:latin typeface="Arial"/>
                        <a:cs typeface="Arial"/>
                      </a:endParaRPr>
                    </a:p>
                    <a:p>
                      <a:pPr marL="27305" marR="302895">
                        <a:lnSpc>
                          <a:spcPct val="102499"/>
                        </a:lnSpc>
                      </a:pPr>
                      <a:r>
                        <a:rPr sz="1200" spc="-5" dirty="0">
                          <a:latin typeface="Arial"/>
                          <a:cs typeface="Arial"/>
                        </a:rPr>
                        <a:t>di presentazione </a:t>
                      </a:r>
                      <a:r>
                        <a:rPr sz="1200" dirty="0">
                          <a:latin typeface="Arial"/>
                          <a:cs typeface="Arial"/>
                        </a:rPr>
                        <a:t>del </a:t>
                      </a:r>
                      <a:r>
                        <a:rPr sz="1200" spc="-5" dirty="0">
                          <a:latin typeface="Arial"/>
                          <a:cs typeface="Arial"/>
                        </a:rPr>
                        <a:t>Festival  della Cultura</a:t>
                      </a:r>
                      <a:r>
                        <a:rPr sz="1200" dirty="0">
                          <a:latin typeface="Arial"/>
                          <a:cs typeface="Arial"/>
                        </a:rPr>
                        <a:t> </a:t>
                      </a:r>
                      <a:r>
                        <a:rPr sz="1200" spc="-5" dirty="0">
                          <a:latin typeface="Arial"/>
                          <a:cs typeface="Arial"/>
                        </a:rPr>
                        <a:t>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737933">
                <a:tc>
                  <a:txBody>
                    <a:bodyPr/>
                    <a:lstStyle/>
                    <a:p>
                      <a:pPr marL="27305">
                        <a:lnSpc>
                          <a:spcPct val="100000"/>
                        </a:lnSpc>
                      </a:pPr>
                      <a:r>
                        <a:rPr sz="1200" b="1" spc="-10" dirty="0">
                          <a:latin typeface="Arial"/>
                          <a:cs typeface="Arial"/>
                        </a:rPr>
                        <a:t>RADIOCOR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04-mar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Massimiliano</a:t>
                      </a:r>
                      <a:endParaRPr sz="1200">
                        <a:latin typeface="Arial"/>
                        <a:cs typeface="Arial"/>
                      </a:endParaRPr>
                    </a:p>
                    <a:p>
                      <a:pPr marL="27305">
                        <a:lnSpc>
                          <a:spcPct val="100000"/>
                        </a:lnSpc>
                        <a:spcBef>
                          <a:spcPts val="35"/>
                        </a:spcBef>
                      </a:pPr>
                      <a:r>
                        <a:rPr sz="1200" dirty="0">
                          <a:latin typeface="Arial"/>
                          <a:cs typeface="Arial"/>
                        </a:rPr>
                        <a:t>Zampini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Due lanci sulla</a:t>
                      </a:r>
                      <a:r>
                        <a:rPr sz="1200" spc="15" dirty="0">
                          <a:latin typeface="Arial"/>
                          <a:cs typeface="Arial"/>
                        </a:rPr>
                        <a:t> </a:t>
                      </a:r>
                      <a:r>
                        <a:rPr sz="1200" spc="-5" dirty="0">
                          <a:latin typeface="Arial"/>
                          <a:cs typeface="Arial"/>
                        </a:rPr>
                        <a:t>conferenza</a:t>
                      </a:r>
                      <a:endParaRPr sz="1200">
                        <a:latin typeface="Arial"/>
                        <a:cs typeface="Arial"/>
                      </a:endParaRPr>
                    </a:p>
                    <a:p>
                      <a:pPr marL="27305" marR="278130">
                        <a:lnSpc>
                          <a:spcPct val="102499"/>
                        </a:lnSpc>
                      </a:pPr>
                      <a:r>
                        <a:rPr sz="1200" dirty="0">
                          <a:latin typeface="Arial"/>
                          <a:cs typeface="Arial"/>
                        </a:rPr>
                        <a:t>stampa </a:t>
                      </a:r>
                      <a:r>
                        <a:rPr sz="1200" spc="-5" dirty="0">
                          <a:latin typeface="Arial"/>
                          <a:cs typeface="Arial"/>
                        </a:rPr>
                        <a:t>e </a:t>
                      </a:r>
                      <a:r>
                        <a:rPr sz="1200" dirty="0">
                          <a:latin typeface="Arial"/>
                          <a:cs typeface="Arial"/>
                        </a:rPr>
                        <a:t>un </a:t>
                      </a:r>
                      <a:r>
                        <a:rPr sz="1200" spc="-5" dirty="0">
                          <a:latin typeface="Arial"/>
                          <a:cs typeface="Arial"/>
                        </a:rPr>
                        <a:t>lancio sul  programma </a:t>
                      </a:r>
                      <a:r>
                        <a:rPr sz="1200" dirty="0">
                          <a:latin typeface="Arial"/>
                          <a:cs typeface="Arial"/>
                        </a:rPr>
                        <a:t>del </a:t>
                      </a:r>
                      <a:r>
                        <a:rPr sz="1200" spc="-5" dirty="0">
                          <a:latin typeface="Arial"/>
                          <a:cs typeface="Arial"/>
                        </a:rPr>
                        <a:t>Festival della</a:t>
                      </a:r>
                      <a:endParaRPr sz="1200">
                        <a:latin typeface="Arial"/>
                        <a:cs typeface="Arial"/>
                      </a:endParaRPr>
                    </a:p>
                    <a:p>
                      <a:pPr marL="27305">
                        <a:lnSpc>
                          <a:spcPts val="1315"/>
                        </a:lnSpc>
                        <a:spcBef>
                          <a:spcPts val="35"/>
                        </a:spcBef>
                      </a:pPr>
                      <a:r>
                        <a:rPr sz="1200" dirty="0">
                          <a:latin typeface="Arial"/>
                          <a:cs typeface="Arial"/>
                        </a:rPr>
                        <a:t>Cultura</a:t>
                      </a:r>
                      <a:r>
                        <a:rPr sz="1200" spc="-5" dirty="0">
                          <a:latin typeface="Arial"/>
                          <a:cs typeface="Arial"/>
                        </a:rPr>
                        <a:t> 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68808">
                <a:tc>
                  <a:txBody>
                    <a:bodyPr/>
                    <a:lstStyle/>
                    <a:p>
                      <a:pPr marL="27305">
                        <a:lnSpc>
                          <a:spcPct val="100000"/>
                        </a:lnSpc>
                      </a:pPr>
                      <a:r>
                        <a:rPr sz="1200" b="1" spc="-10" dirty="0">
                          <a:latin typeface="Arial"/>
                          <a:cs typeface="Arial"/>
                        </a:rPr>
                        <a:t>RADIO</a:t>
                      </a:r>
                      <a:r>
                        <a:rPr sz="1200" b="1" spc="-15" dirty="0">
                          <a:latin typeface="Arial"/>
                          <a:cs typeface="Arial"/>
                        </a:rPr>
                        <a:t> </a:t>
                      </a:r>
                      <a:r>
                        <a:rPr sz="1200" b="1" spc="-5" dirty="0">
                          <a:latin typeface="Arial"/>
                          <a:cs typeface="Arial"/>
                        </a:rPr>
                        <a:t>INBLU</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04-mar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Buona la prima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Federica</a:t>
                      </a:r>
                      <a:r>
                        <a:rPr sz="1200" spc="-15" dirty="0">
                          <a:latin typeface="Arial"/>
                          <a:cs typeface="Arial"/>
                        </a:rPr>
                        <a:t> </a:t>
                      </a:r>
                      <a:r>
                        <a:rPr sz="1200" spc="-5" dirty="0">
                          <a:latin typeface="Arial"/>
                          <a:cs typeface="Arial"/>
                        </a:rPr>
                        <a:t>Margaritora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Intervista a Carlo </a:t>
                      </a:r>
                      <a:r>
                        <a:rPr sz="1200" dirty="0">
                          <a:latin typeface="Arial"/>
                          <a:cs typeface="Arial"/>
                        </a:rPr>
                        <a:t>Capoccioni </a:t>
                      </a:r>
                      <a:r>
                        <a:rPr sz="1200" spc="-5" dirty="0">
                          <a:latin typeface="Arial"/>
                          <a:cs typeface="Arial"/>
                        </a:rPr>
                        <a:t>in</a:t>
                      </a:r>
                      <a:endParaRPr sz="1200">
                        <a:latin typeface="Arial"/>
                        <a:cs typeface="Arial"/>
                      </a:endParaRPr>
                    </a:p>
                    <a:p>
                      <a:pPr marL="27305">
                        <a:lnSpc>
                          <a:spcPts val="1365"/>
                        </a:lnSpc>
                        <a:spcBef>
                          <a:spcPts val="35"/>
                        </a:spcBef>
                      </a:pPr>
                      <a:r>
                        <a:rPr sz="1200" spc="-5" dirty="0">
                          <a:latin typeface="Arial"/>
                          <a:cs typeface="Arial"/>
                        </a:rPr>
                        <a:t>diretta alle</a:t>
                      </a:r>
                      <a:r>
                        <a:rPr sz="1200" dirty="0">
                          <a:latin typeface="Arial"/>
                          <a:cs typeface="Arial"/>
                        </a:rPr>
                        <a:t> 18.45</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87096">
                <a:tc>
                  <a:txBody>
                    <a:bodyPr/>
                    <a:lstStyle/>
                    <a:p>
                      <a:pPr marL="27305">
                        <a:lnSpc>
                          <a:spcPct val="100000"/>
                        </a:lnSpc>
                      </a:pPr>
                      <a:r>
                        <a:rPr sz="1200" b="1" spc="-20" dirty="0">
                          <a:latin typeface="Arial"/>
                          <a:cs typeface="Arial"/>
                        </a:rPr>
                        <a:t>RAI </a:t>
                      </a:r>
                      <a:r>
                        <a:rPr sz="1200" b="1" spc="-10" dirty="0">
                          <a:latin typeface="Arial"/>
                          <a:cs typeface="Arial"/>
                        </a:rPr>
                        <a:t>RADIO</a:t>
                      </a:r>
                      <a:r>
                        <a:rPr sz="1200" b="1" spc="-20" dirty="0">
                          <a:latin typeface="Arial"/>
                          <a:cs typeface="Arial"/>
                        </a:rPr>
                        <a:t> </a:t>
                      </a:r>
                      <a:r>
                        <a:rPr sz="1200" b="1" spc="-5" dirty="0">
                          <a:latin typeface="Arial"/>
                          <a:cs typeface="Arial"/>
                        </a:rPr>
                        <a:t>UNO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04-mar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GR</a:t>
                      </a:r>
                      <a:r>
                        <a:rPr sz="1200" spc="-5" dirty="0">
                          <a:latin typeface="Arial"/>
                          <a:cs typeface="Arial"/>
                        </a:rPr>
                        <a:t> 1</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Marcella Sullo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Intervista </a:t>
                      </a:r>
                      <a:r>
                        <a:rPr sz="1200" dirty="0">
                          <a:latin typeface="Arial"/>
                          <a:cs typeface="Arial"/>
                        </a:rPr>
                        <a:t>ad </a:t>
                      </a:r>
                      <a:r>
                        <a:rPr sz="1200" spc="-5" dirty="0">
                          <a:latin typeface="Arial"/>
                          <a:cs typeface="Arial"/>
                        </a:rPr>
                        <a:t>Anna Pironti</a:t>
                      </a:r>
                      <a:r>
                        <a:rPr sz="1200" spc="5" dirty="0">
                          <a:latin typeface="Arial"/>
                          <a:cs typeface="Arial"/>
                        </a:rPr>
                        <a:t> </a:t>
                      </a:r>
                      <a:r>
                        <a:rPr sz="1200" spc="-5" dirty="0">
                          <a:latin typeface="Arial"/>
                          <a:cs typeface="Arial"/>
                        </a:rPr>
                        <a:t>in</a:t>
                      </a:r>
                      <a:endParaRPr sz="1200">
                        <a:latin typeface="Arial"/>
                        <a:cs typeface="Arial"/>
                      </a:endParaRPr>
                    </a:p>
                    <a:p>
                      <a:pPr marL="27305">
                        <a:lnSpc>
                          <a:spcPct val="100000"/>
                        </a:lnSpc>
                        <a:spcBef>
                          <a:spcPts val="35"/>
                        </a:spcBef>
                      </a:pPr>
                      <a:r>
                        <a:rPr sz="1200" spc="-5" dirty="0">
                          <a:latin typeface="Arial"/>
                          <a:cs typeface="Arial"/>
                        </a:rPr>
                        <a:t>onda alle</a:t>
                      </a:r>
                      <a:r>
                        <a:rPr sz="1200" dirty="0">
                          <a:latin typeface="Arial"/>
                          <a:cs typeface="Arial"/>
                        </a:rPr>
                        <a:t> 13.00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922273">
                <a:tc>
                  <a:txBody>
                    <a:bodyPr/>
                    <a:lstStyle/>
                    <a:p>
                      <a:pPr marL="27305">
                        <a:lnSpc>
                          <a:spcPct val="100000"/>
                        </a:lnSpc>
                      </a:pPr>
                      <a:r>
                        <a:rPr sz="1200" b="1" spc="-10" dirty="0">
                          <a:latin typeface="Arial"/>
                          <a:cs typeface="Arial"/>
                        </a:rPr>
                        <a:t>RADIO</a:t>
                      </a:r>
                      <a:r>
                        <a:rPr sz="1200" b="1" spc="-30" dirty="0">
                          <a:latin typeface="Arial"/>
                          <a:cs typeface="Arial"/>
                        </a:rPr>
                        <a:t> </a:t>
                      </a:r>
                      <a:r>
                        <a:rPr sz="1200" b="1" spc="-15" dirty="0">
                          <a:latin typeface="Arial"/>
                          <a:cs typeface="Arial"/>
                        </a:rPr>
                        <a:t>CAPITAL</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05-mar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News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Niccolò Carratelli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Presentazione della</a:t>
                      </a:r>
                      <a:r>
                        <a:rPr sz="1200" dirty="0">
                          <a:latin typeface="Arial"/>
                          <a:cs typeface="Arial"/>
                        </a:rPr>
                        <a:t> seconda</a:t>
                      </a:r>
                      <a:endParaRPr sz="1200">
                        <a:latin typeface="Arial"/>
                        <a:cs typeface="Arial"/>
                      </a:endParaRPr>
                    </a:p>
                    <a:p>
                      <a:pPr marL="27305" marR="123189">
                        <a:lnSpc>
                          <a:spcPct val="102499"/>
                        </a:lnSpc>
                      </a:pPr>
                      <a:r>
                        <a:rPr sz="1200" spc="-5" dirty="0">
                          <a:latin typeface="Arial"/>
                          <a:cs typeface="Arial"/>
                        </a:rPr>
                        <a:t>edizione </a:t>
                      </a:r>
                      <a:r>
                        <a:rPr sz="1200" dirty="0">
                          <a:latin typeface="Arial"/>
                          <a:cs typeface="Arial"/>
                        </a:rPr>
                        <a:t>del </a:t>
                      </a:r>
                      <a:r>
                        <a:rPr sz="1200" spc="-5" dirty="0">
                          <a:latin typeface="Arial"/>
                          <a:cs typeface="Arial"/>
                        </a:rPr>
                        <a:t>Festival della  </a:t>
                      </a:r>
                      <a:r>
                        <a:rPr sz="1200" dirty="0">
                          <a:latin typeface="Arial"/>
                          <a:cs typeface="Arial"/>
                        </a:rPr>
                        <a:t>Cultura </a:t>
                      </a:r>
                      <a:r>
                        <a:rPr sz="1200" spc="-5" dirty="0">
                          <a:latin typeface="Arial"/>
                          <a:cs typeface="Arial"/>
                        </a:rPr>
                        <a:t>Creativa </a:t>
                      </a:r>
                      <a:r>
                        <a:rPr sz="1200" dirty="0">
                          <a:latin typeface="Arial"/>
                          <a:cs typeface="Arial"/>
                        </a:rPr>
                        <a:t>con  </a:t>
                      </a:r>
                      <a:r>
                        <a:rPr sz="1200" spc="-5" dirty="0">
                          <a:latin typeface="Arial"/>
                          <a:cs typeface="Arial"/>
                        </a:rPr>
                        <a:t>dichiarazioni di </a:t>
                      </a:r>
                      <a:r>
                        <a:rPr sz="1200" dirty="0">
                          <a:latin typeface="Arial"/>
                          <a:cs typeface="Arial"/>
                        </a:rPr>
                        <a:t>Antonio </a:t>
                      </a:r>
                      <a:r>
                        <a:rPr sz="1200" spc="-5" dirty="0">
                          <a:latin typeface="Arial"/>
                          <a:cs typeface="Arial"/>
                        </a:rPr>
                        <a:t>Patuelli  e Aldo</a:t>
                      </a:r>
                      <a:r>
                        <a:rPr sz="1200" spc="5" dirty="0">
                          <a:latin typeface="Arial"/>
                          <a:cs typeface="Arial"/>
                        </a:rPr>
                        <a:t> </a:t>
                      </a:r>
                      <a:r>
                        <a:rPr sz="1200" dirty="0">
                          <a:latin typeface="Arial"/>
                          <a:cs typeface="Arial"/>
                        </a:rPr>
                        <a:t>Tanchis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547052">
                <a:tc>
                  <a:txBody>
                    <a:bodyPr/>
                    <a:lstStyle/>
                    <a:p>
                      <a:pPr marL="27305">
                        <a:lnSpc>
                          <a:spcPct val="100000"/>
                        </a:lnSpc>
                      </a:pPr>
                      <a:r>
                        <a:rPr sz="1200" b="1" spc="-15" dirty="0">
                          <a:latin typeface="Arial"/>
                          <a:cs typeface="Arial"/>
                        </a:rPr>
                        <a:t>AGR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09-mar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Francesca Sassoli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Lancio sulla </a:t>
                      </a:r>
                      <a:r>
                        <a:rPr sz="1200" dirty="0">
                          <a:latin typeface="Arial"/>
                          <a:cs typeface="Arial"/>
                        </a:rPr>
                        <a:t>seconda </a:t>
                      </a:r>
                      <a:r>
                        <a:rPr sz="1200" spc="-5" dirty="0">
                          <a:latin typeface="Arial"/>
                          <a:cs typeface="Arial"/>
                        </a:rPr>
                        <a:t>edizione</a:t>
                      </a:r>
                      <a:endParaRPr sz="1200">
                        <a:latin typeface="Arial"/>
                        <a:cs typeface="Arial"/>
                      </a:endParaRPr>
                    </a:p>
                    <a:p>
                      <a:pPr marL="27305" marR="567055">
                        <a:lnSpc>
                          <a:spcPct val="102499"/>
                        </a:lnSpc>
                      </a:pPr>
                      <a:r>
                        <a:rPr sz="1200" spc="-5" dirty="0">
                          <a:latin typeface="Arial"/>
                          <a:cs typeface="Arial"/>
                        </a:rPr>
                        <a:t>del Festival della Cultura  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580961">
                <a:tc>
                  <a:txBody>
                    <a:bodyPr/>
                    <a:lstStyle/>
                    <a:p>
                      <a:pPr marL="27305">
                        <a:lnSpc>
                          <a:spcPct val="100000"/>
                        </a:lnSpc>
                      </a:pPr>
                      <a:r>
                        <a:rPr sz="1200" b="1" spc="-10" dirty="0">
                          <a:latin typeface="Arial"/>
                          <a:cs typeface="Arial"/>
                        </a:rPr>
                        <a:t>RADIO</a:t>
                      </a:r>
                      <a:r>
                        <a:rPr sz="1200" b="1" spc="-35" dirty="0">
                          <a:latin typeface="Arial"/>
                          <a:cs typeface="Arial"/>
                        </a:rPr>
                        <a:t> </a:t>
                      </a:r>
                      <a:r>
                        <a:rPr sz="1200" b="1" spc="-10" dirty="0">
                          <a:latin typeface="Arial"/>
                          <a:cs typeface="Arial"/>
                        </a:rPr>
                        <a:t>CUSANO</a:t>
                      </a:r>
                      <a:endParaRPr sz="1200">
                        <a:latin typeface="Arial"/>
                        <a:cs typeface="Arial"/>
                      </a:endParaRPr>
                    </a:p>
                    <a:p>
                      <a:pPr marL="27305">
                        <a:lnSpc>
                          <a:spcPct val="100000"/>
                        </a:lnSpc>
                        <a:spcBef>
                          <a:spcPts val="70"/>
                        </a:spcBef>
                      </a:pPr>
                      <a:r>
                        <a:rPr sz="1200" b="1" spc="-10" dirty="0">
                          <a:latin typeface="Arial"/>
                          <a:cs typeface="Arial"/>
                        </a:rPr>
                        <a:t>CAMPUS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10-mar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Genitori </a:t>
                      </a:r>
                      <a:r>
                        <a:rPr sz="1200" spc="-5" dirty="0">
                          <a:latin typeface="Arial"/>
                          <a:cs typeface="Arial"/>
                        </a:rPr>
                        <a:t>si</a:t>
                      </a:r>
                      <a:r>
                        <a:rPr sz="1200" spc="-40" dirty="0">
                          <a:latin typeface="Arial"/>
                          <a:cs typeface="Arial"/>
                        </a:rPr>
                        <a:t> </a:t>
                      </a:r>
                      <a:r>
                        <a:rPr sz="1200" spc="-5" dirty="0">
                          <a:latin typeface="Arial"/>
                          <a:cs typeface="Arial"/>
                        </a:rPr>
                        <a:t>diventa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Annalisa Colavito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Intervista </a:t>
                      </a:r>
                      <a:r>
                        <a:rPr sz="1200" dirty="0">
                          <a:latin typeface="Arial"/>
                          <a:cs typeface="Arial"/>
                        </a:rPr>
                        <a:t>ad </a:t>
                      </a:r>
                      <a:r>
                        <a:rPr sz="1200" spc="-5" dirty="0">
                          <a:latin typeface="Arial"/>
                          <a:cs typeface="Arial"/>
                        </a:rPr>
                        <a:t>Anna Pironti</a:t>
                      </a:r>
                      <a:r>
                        <a:rPr sz="1200" spc="5" dirty="0">
                          <a:latin typeface="Arial"/>
                          <a:cs typeface="Arial"/>
                        </a:rPr>
                        <a:t> </a:t>
                      </a:r>
                      <a:r>
                        <a:rPr sz="1200" spc="-5" dirty="0">
                          <a:latin typeface="Arial"/>
                          <a:cs typeface="Arial"/>
                        </a:rPr>
                        <a:t>in</a:t>
                      </a:r>
                      <a:endParaRPr sz="1200">
                        <a:latin typeface="Arial"/>
                        <a:cs typeface="Arial"/>
                      </a:endParaRPr>
                    </a:p>
                    <a:p>
                      <a:pPr marL="27305">
                        <a:lnSpc>
                          <a:spcPct val="100000"/>
                        </a:lnSpc>
                        <a:spcBef>
                          <a:spcPts val="35"/>
                        </a:spcBef>
                      </a:pPr>
                      <a:r>
                        <a:rPr sz="1200" spc="-5" dirty="0">
                          <a:latin typeface="Arial"/>
                          <a:cs typeface="Arial"/>
                        </a:rPr>
                        <a:t>diretta alle</a:t>
                      </a:r>
                      <a:r>
                        <a:rPr sz="1200" dirty="0">
                          <a:latin typeface="Arial"/>
                          <a:cs typeface="Arial"/>
                        </a:rPr>
                        <a:t> 11.30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387096">
                <a:tc>
                  <a:txBody>
                    <a:bodyPr/>
                    <a:lstStyle/>
                    <a:p>
                      <a:pPr marL="27305">
                        <a:lnSpc>
                          <a:spcPct val="100000"/>
                        </a:lnSpc>
                      </a:pPr>
                      <a:r>
                        <a:rPr sz="1200" b="1" spc="-10" dirty="0">
                          <a:latin typeface="Arial"/>
                          <a:cs typeface="Arial"/>
                        </a:rPr>
                        <a:t>RADIO </a:t>
                      </a:r>
                      <a:r>
                        <a:rPr sz="1200" b="1" spc="-20" dirty="0">
                          <a:latin typeface="Arial"/>
                          <a:cs typeface="Arial"/>
                        </a:rPr>
                        <a:t>RAI</a:t>
                      </a:r>
                      <a:r>
                        <a:rPr sz="1200" b="1" spc="-5" dirty="0">
                          <a:latin typeface="Arial"/>
                          <a:cs typeface="Arial"/>
                        </a:rPr>
                        <a:t> </a:t>
                      </a:r>
                      <a:r>
                        <a:rPr sz="1200" b="1" dirty="0">
                          <a:latin typeface="Arial"/>
                          <a:cs typeface="Arial"/>
                        </a:rPr>
                        <a:t>-</a:t>
                      </a:r>
                      <a:endParaRPr sz="1200">
                        <a:latin typeface="Arial"/>
                        <a:cs typeface="Arial"/>
                      </a:endParaRPr>
                    </a:p>
                    <a:p>
                      <a:pPr marL="27305">
                        <a:lnSpc>
                          <a:spcPts val="1435"/>
                        </a:lnSpc>
                        <a:spcBef>
                          <a:spcPts val="70"/>
                        </a:spcBef>
                      </a:pPr>
                      <a:r>
                        <a:rPr sz="1200" b="1" spc="-10" dirty="0">
                          <a:latin typeface="Arial"/>
                          <a:cs typeface="Arial"/>
                        </a:rPr>
                        <a:t>ISORADIO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13-mar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Gulliver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Franca </a:t>
                      </a:r>
                      <a:r>
                        <a:rPr sz="1200" spc="-10" dirty="0">
                          <a:latin typeface="Arial"/>
                          <a:cs typeface="Arial"/>
                        </a:rPr>
                        <a:t>Polizzi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Intervista a Carlo </a:t>
                      </a:r>
                      <a:r>
                        <a:rPr sz="1200" dirty="0">
                          <a:latin typeface="Arial"/>
                          <a:cs typeface="Arial"/>
                        </a:rPr>
                        <a:t>Capoccioni </a:t>
                      </a:r>
                      <a:r>
                        <a:rPr sz="1200" spc="-5" dirty="0">
                          <a:latin typeface="Arial"/>
                          <a:cs typeface="Arial"/>
                        </a:rPr>
                        <a:t>in</a:t>
                      </a:r>
                      <a:endParaRPr sz="1200">
                        <a:latin typeface="Arial"/>
                        <a:cs typeface="Arial"/>
                      </a:endParaRPr>
                    </a:p>
                    <a:p>
                      <a:pPr marL="27305">
                        <a:lnSpc>
                          <a:spcPct val="100000"/>
                        </a:lnSpc>
                        <a:spcBef>
                          <a:spcPts val="35"/>
                        </a:spcBef>
                      </a:pPr>
                      <a:r>
                        <a:rPr sz="1200" spc="-5" dirty="0">
                          <a:latin typeface="Arial"/>
                          <a:cs typeface="Arial"/>
                        </a:rPr>
                        <a:t>diretta alle</a:t>
                      </a:r>
                      <a:r>
                        <a:rPr sz="1200" dirty="0">
                          <a:latin typeface="Arial"/>
                          <a:cs typeface="Arial"/>
                        </a:rPr>
                        <a:t> 12.40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553161">
                <a:tc>
                  <a:txBody>
                    <a:bodyPr/>
                    <a:lstStyle/>
                    <a:p>
                      <a:pPr marL="27305">
                        <a:lnSpc>
                          <a:spcPct val="100000"/>
                        </a:lnSpc>
                      </a:pPr>
                      <a:r>
                        <a:rPr sz="1200" b="1" spc="-10" dirty="0">
                          <a:latin typeface="Arial"/>
                          <a:cs typeface="Arial"/>
                        </a:rPr>
                        <a:t>RADIO </a:t>
                      </a:r>
                      <a:r>
                        <a:rPr sz="1200" b="1" spc="-5" dirty="0">
                          <a:latin typeface="Arial"/>
                          <a:cs typeface="Arial"/>
                        </a:rPr>
                        <a:t>TRS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14-mar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Il posto</a:t>
                      </a:r>
                      <a:r>
                        <a:rPr sz="1200" spc="-10" dirty="0">
                          <a:latin typeface="Arial"/>
                          <a:cs typeface="Arial"/>
                        </a:rPr>
                        <a:t> </a:t>
                      </a:r>
                      <a:r>
                        <a:rPr sz="1200" spc="-5" dirty="0">
                          <a:latin typeface="Arial"/>
                          <a:cs typeface="Arial"/>
                        </a:rPr>
                        <a:t>delle</a:t>
                      </a:r>
                      <a:endParaRPr sz="1200">
                        <a:latin typeface="Arial"/>
                        <a:cs typeface="Arial"/>
                      </a:endParaRPr>
                    </a:p>
                    <a:p>
                      <a:pPr marL="27305">
                        <a:lnSpc>
                          <a:spcPct val="100000"/>
                        </a:lnSpc>
                        <a:spcBef>
                          <a:spcPts val="35"/>
                        </a:spcBef>
                      </a:pPr>
                      <a:r>
                        <a:rPr sz="1200" spc="-5" dirty="0">
                          <a:latin typeface="Arial"/>
                          <a:cs typeface="Arial"/>
                        </a:rPr>
                        <a:t>parole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Livio </a:t>
                      </a:r>
                      <a:r>
                        <a:rPr sz="1200" dirty="0">
                          <a:latin typeface="Arial"/>
                          <a:cs typeface="Arial"/>
                        </a:rPr>
                        <a:t>Partiti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Interviste </a:t>
                      </a:r>
                      <a:r>
                        <a:rPr sz="1200" dirty="0">
                          <a:latin typeface="Arial"/>
                          <a:cs typeface="Arial"/>
                        </a:rPr>
                        <a:t>ad </a:t>
                      </a:r>
                      <a:r>
                        <a:rPr sz="1200" spc="-5" dirty="0">
                          <a:latin typeface="Arial"/>
                          <a:cs typeface="Arial"/>
                        </a:rPr>
                        <a:t>Aldo </a:t>
                      </a:r>
                      <a:r>
                        <a:rPr sz="1200" dirty="0">
                          <a:latin typeface="Arial"/>
                          <a:cs typeface="Arial"/>
                        </a:rPr>
                        <a:t>Tanchis</a:t>
                      </a:r>
                      <a:r>
                        <a:rPr sz="1200" spc="5" dirty="0">
                          <a:latin typeface="Arial"/>
                          <a:cs typeface="Arial"/>
                        </a:rPr>
                        <a:t> </a:t>
                      </a:r>
                      <a:r>
                        <a:rPr sz="1200" spc="-5" dirty="0">
                          <a:latin typeface="Arial"/>
                          <a:cs typeface="Arial"/>
                        </a:rPr>
                        <a:t>e</a:t>
                      </a:r>
                      <a:endParaRPr sz="1200">
                        <a:latin typeface="Arial"/>
                        <a:cs typeface="Arial"/>
                      </a:endParaRPr>
                    </a:p>
                    <a:p>
                      <a:pPr marL="27305">
                        <a:lnSpc>
                          <a:spcPct val="100000"/>
                        </a:lnSpc>
                        <a:spcBef>
                          <a:spcPts val="35"/>
                        </a:spcBef>
                      </a:pPr>
                      <a:r>
                        <a:rPr sz="1200" spc="-5" dirty="0">
                          <a:latin typeface="Arial"/>
                          <a:cs typeface="Arial"/>
                        </a:rPr>
                        <a:t>Carlo </a:t>
                      </a:r>
                      <a:r>
                        <a:rPr sz="1200" dirty="0">
                          <a:latin typeface="Arial"/>
                          <a:cs typeface="Arial"/>
                        </a:rPr>
                        <a:t>Infante </a:t>
                      </a:r>
                      <a:r>
                        <a:rPr sz="1200" spc="-5" dirty="0">
                          <a:latin typeface="Arial"/>
                          <a:cs typeface="Arial"/>
                        </a:rPr>
                        <a:t>in diretta alle</a:t>
                      </a:r>
                      <a:r>
                        <a:rPr sz="1200" spc="15" dirty="0">
                          <a:latin typeface="Arial"/>
                          <a:cs typeface="Arial"/>
                        </a:rPr>
                        <a:t> </a:t>
                      </a:r>
                      <a:r>
                        <a:rPr sz="1200" dirty="0">
                          <a:latin typeface="Arial"/>
                          <a:cs typeface="Arial"/>
                        </a:rPr>
                        <a:t>10.00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6771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Ilcorrieredelweb.blogspot.it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95829"/>
            <a:ext cx="6146800" cy="4958715"/>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181818"/>
                </a:solidFill>
                <a:latin typeface="Arial"/>
                <a:cs typeface="Arial"/>
              </a:rPr>
              <a:t>esempio</a:t>
            </a:r>
            <a:r>
              <a:rPr sz="1000" spc="180" dirty="0">
                <a:solidFill>
                  <a:srgbClr val="181818"/>
                </a:solidFill>
                <a:latin typeface="Arial"/>
                <a:cs typeface="Arial"/>
              </a:rPr>
              <a:t> </a:t>
            </a:r>
            <a:r>
              <a:rPr sz="1000" spc="-5" dirty="0">
                <a:solidFill>
                  <a:srgbClr val="181818"/>
                </a:solidFill>
                <a:latin typeface="Arial"/>
                <a:cs typeface="Arial"/>
              </a:rPr>
              <a:t>della</a:t>
            </a:r>
            <a:r>
              <a:rPr sz="1000" spc="185" dirty="0">
                <a:solidFill>
                  <a:srgbClr val="181818"/>
                </a:solidFill>
                <a:latin typeface="Arial"/>
                <a:cs typeface="Arial"/>
              </a:rPr>
              <a:t> </a:t>
            </a:r>
            <a:r>
              <a:rPr sz="1000" spc="-5" dirty="0">
                <a:solidFill>
                  <a:srgbClr val="181818"/>
                </a:solidFill>
                <a:latin typeface="Arial"/>
                <a:cs typeface="Arial"/>
              </a:rPr>
              <a:t>forza</a:t>
            </a:r>
            <a:r>
              <a:rPr sz="1000" spc="195" dirty="0">
                <a:solidFill>
                  <a:srgbClr val="181818"/>
                </a:solidFill>
                <a:latin typeface="Arial"/>
                <a:cs typeface="Arial"/>
              </a:rPr>
              <a:t> </a:t>
            </a:r>
            <a:r>
              <a:rPr sz="1000" spc="-5" dirty="0">
                <a:solidFill>
                  <a:srgbClr val="181818"/>
                </a:solidFill>
                <a:latin typeface="Arial"/>
                <a:cs typeface="Arial"/>
              </a:rPr>
              <a:t>del</a:t>
            </a:r>
            <a:r>
              <a:rPr sz="1000" spc="195" dirty="0">
                <a:solidFill>
                  <a:srgbClr val="181818"/>
                </a:solidFill>
                <a:latin typeface="Arial"/>
                <a:cs typeface="Arial"/>
              </a:rPr>
              <a:t> </a:t>
            </a:r>
            <a:r>
              <a:rPr sz="1000" spc="-5" dirty="0">
                <a:solidFill>
                  <a:srgbClr val="181818"/>
                </a:solidFill>
                <a:latin typeface="Arial"/>
                <a:cs typeface="Arial"/>
              </a:rPr>
              <a:t>network</a:t>
            </a:r>
            <a:r>
              <a:rPr sz="1000" spc="200" dirty="0">
                <a:solidFill>
                  <a:srgbClr val="181818"/>
                </a:solidFill>
                <a:latin typeface="Arial"/>
                <a:cs typeface="Arial"/>
              </a:rPr>
              <a:t> </a:t>
            </a:r>
            <a:r>
              <a:rPr sz="1000" spc="-5" dirty="0">
                <a:solidFill>
                  <a:srgbClr val="181818"/>
                </a:solidFill>
                <a:latin typeface="Arial"/>
                <a:cs typeface="Arial"/>
              </a:rPr>
              <a:t>tra</a:t>
            </a:r>
            <a:r>
              <a:rPr sz="1000" spc="175" dirty="0">
                <a:solidFill>
                  <a:srgbClr val="181818"/>
                </a:solidFill>
                <a:latin typeface="Arial"/>
                <a:cs typeface="Arial"/>
              </a:rPr>
              <a:t> </a:t>
            </a:r>
            <a:r>
              <a:rPr sz="1000" spc="-5" dirty="0">
                <a:solidFill>
                  <a:srgbClr val="181818"/>
                </a:solidFill>
                <a:latin typeface="Arial"/>
                <a:cs typeface="Arial"/>
              </a:rPr>
              <a:t>musei,</a:t>
            </a:r>
            <a:r>
              <a:rPr sz="1000" spc="185" dirty="0">
                <a:solidFill>
                  <a:srgbClr val="181818"/>
                </a:solidFill>
                <a:latin typeface="Arial"/>
                <a:cs typeface="Arial"/>
              </a:rPr>
              <a:t> </a:t>
            </a:r>
            <a:r>
              <a:rPr sz="1000" spc="-5" dirty="0">
                <a:solidFill>
                  <a:srgbClr val="181818"/>
                </a:solidFill>
                <a:latin typeface="Arial"/>
                <a:cs typeface="Arial"/>
              </a:rPr>
              <a:t>istituzioni</a:t>
            </a:r>
            <a:r>
              <a:rPr sz="1000" spc="180" dirty="0">
                <a:solidFill>
                  <a:srgbClr val="181818"/>
                </a:solidFill>
                <a:latin typeface="Arial"/>
                <a:cs typeface="Arial"/>
              </a:rPr>
              <a:t> </a:t>
            </a:r>
            <a:r>
              <a:rPr sz="1000" spc="-5" dirty="0">
                <a:solidFill>
                  <a:srgbClr val="181818"/>
                </a:solidFill>
                <a:latin typeface="Arial"/>
                <a:cs typeface="Arial"/>
              </a:rPr>
              <a:t>culturali</a:t>
            </a:r>
            <a:r>
              <a:rPr sz="1000" spc="175" dirty="0">
                <a:solidFill>
                  <a:srgbClr val="181818"/>
                </a:solidFill>
                <a:latin typeface="Arial"/>
                <a:cs typeface="Arial"/>
              </a:rPr>
              <a:t> </a:t>
            </a:r>
            <a:r>
              <a:rPr sz="1000" spc="-5" dirty="0">
                <a:solidFill>
                  <a:srgbClr val="181818"/>
                </a:solidFill>
                <a:latin typeface="Arial"/>
                <a:cs typeface="Arial"/>
              </a:rPr>
              <a:t>e</a:t>
            </a:r>
            <a:r>
              <a:rPr sz="1000" spc="195" dirty="0">
                <a:solidFill>
                  <a:srgbClr val="181818"/>
                </a:solidFill>
                <a:latin typeface="Arial"/>
                <a:cs typeface="Arial"/>
              </a:rPr>
              <a:t> </a:t>
            </a:r>
            <a:r>
              <a:rPr sz="1000" spc="-5" dirty="0">
                <a:solidFill>
                  <a:srgbClr val="181818"/>
                </a:solidFill>
                <a:latin typeface="Arial"/>
                <a:cs typeface="Arial"/>
              </a:rPr>
              <a:t>banche</a:t>
            </a:r>
            <a:r>
              <a:rPr sz="1000" spc="185" dirty="0">
                <a:solidFill>
                  <a:srgbClr val="181818"/>
                </a:solidFill>
                <a:latin typeface="Arial"/>
                <a:cs typeface="Arial"/>
              </a:rPr>
              <a:t> </a:t>
            </a:r>
            <a:r>
              <a:rPr sz="1000" dirty="0">
                <a:solidFill>
                  <a:srgbClr val="181818"/>
                </a:solidFill>
                <a:latin typeface="Arial"/>
                <a:cs typeface="Arial"/>
              </a:rPr>
              <a:t>accomunati</a:t>
            </a:r>
            <a:r>
              <a:rPr sz="1000" spc="180" dirty="0">
                <a:solidFill>
                  <a:srgbClr val="181818"/>
                </a:solidFill>
                <a:latin typeface="Arial"/>
                <a:cs typeface="Arial"/>
              </a:rPr>
              <a:t> </a:t>
            </a:r>
            <a:r>
              <a:rPr sz="1000" spc="-5" dirty="0">
                <a:solidFill>
                  <a:srgbClr val="181818"/>
                </a:solidFill>
                <a:latin typeface="Arial"/>
                <a:cs typeface="Arial"/>
              </a:rPr>
              <a:t>da</a:t>
            </a:r>
            <a:r>
              <a:rPr sz="1000" spc="180" dirty="0">
                <a:solidFill>
                  <a:srgbClr val="181818"/>
                </a:solidFill>
                <a:latin typeface="Arial"/>
                <a:cs typeface="Arial"/>
              </a:rPr>
              <a:t> </a:t>
            </a:r>
            <a:r>
              <a:rPr sz="1000" spc="-5" dirty="0">
                <a:solidFill>
                  <a:srgbClr val="181818"/>
                </a:solidFill>
                <a:latin typeface="Arial"/>
                <a:cs typeface="Arial"/>
              </a:rPr>
              <a:t>progetti</a:t>
            </a:r>
            <a:r>
              <a:rPr sz="1000" spc="180" dirty="0">
                <a:solidFill>
                  <a:srgbClr val="181818"/>
                </a:solidFill>
                <a:latin typeface="Arial"/>
                <a:cs typeface="Arial"/>
              </a:rPr>
              <a:t> </a:t>
            </a:r>
            <a:r>
              <a:rPr sz="1000" spc="-5" dirty="0">
                <a:solidFill>
                  <a:srgbClr val="181818"/>
                </a:solidFill>
                <a:latin typeface="Arial"/>
                <a:cs typeface="Arial"/>
              </a:rPr>
              <a:t>e</a:t>
            </a:r>
            <a:r>
              <a:rPr sz="1000" spc="195" dirty="0">
                <a:solidFill>
                  <a:srgbClr val="181818"/>
                </a:solidFill>
                <a:latin typeface="Arial"/>
                <a:cs typeface="Arial"/>
              </a:rPr>
              <a:t> </a:t>
            </a:r>
            <a:r>
              <a:rPr sz="1000" spc="-5" dirty="0">
                <a:solidFill>
                  <a:srgbClr val="181818"/>
                </a:solidFill>
                <a:latin typeface="Arial"/>
                <a:cs typeface="Arial"/>
              </a:rPr>
              <a:t>visioni</a:t>
            </a:r>
            <a:endParaRPr sz="1000">
              <a:latin typeface="Arial"/>
              <a:cs typeface="Arial"/>
            </a:endParaRPr>
          </a:p>
          <a:p>
            <a:pPr marL="12700">
              <a:lnSpc>
                <a:spcPct val="100000"/>
              </a:lnSpc>
              <a:spcBef>
                <a:spcPts val="730"/>
              </a:spcBef>
            </a:pPr>
            <a:r>
              <a:rPr sz="1000" spc="-5" dirty="0">
                <a:solidFill>
                  <a:srgbClr val="181818"/>
                </a:solidFill>
                <a:latin typeface="Arial"/>
                <a:cs typeface="Arial"/>
              </a:rPr>
              <a:t>condivisi nel </a:t>
            </a:r>
            <a:r>
              <a:rPr sz="1000" dirty="0">
                <a:solidFill>
                  <a:srgbClr val="181818"/>
                </a:solidFill>
                <a:latin typeface="Arial"/>
                <a:cs typeface="Arial"/>
              </a:rPr>
              <a:t>tempo, </a:t>
            </a:r>
            <a:r>
              <a:rPr sz="1000" spc="-5" dirty="0">
                <a:solidFill>
                  <a:srgbClr val="181818"/>
                </a:solidFill>
                <a:latin typeface="Arial"/>
                <a:cs typeface="Arial"/>
              </a:rPr>
              <a:t>capacità di sinergia che il Festival della Cultura Creativa</a:t>
            </a:r>
            <a:r>
              <a:rPr sz="1000" spc="55" dirty="0">
                <a:solidFill>
                  <a:srgbClr val="181818"/>
                </a:solidFill>
                <a:latin typeface="Arial"/>
                <a:cs typeface="Arial"/>
              </a:rPr>
              <a:t> </a:t>
            </a:r>
            <a:r>
              <a:rPr sz="1000" spc="-5" dirty="0">
                <a:solidFill>
                  <a:srgbClr val="181818"/>
                </a:solidFill>
                <a:latin typeface="Arial"/>
                <a:cs typeface="Arial"/>
              </a:rPr>
              <a:t>incentiva.</a:t>
            </a:r>
            <a:endParaRPr sz="1000">
              <a:latin typeface="Arial"/>
              <a:cs typeface="Arial"/>
            </a:endParaRPr>
          </a:p>
          <a:p>
            <a:pPr marL="12700" marR="5080" algn="just">
              <a:lnSpc>
                <a:spcPct val="160200"/>
              </a:lnSpc>
              <a:spcBef>
                <a:spcPts val="985"/>
              </a:spcBef>
            </a:pPr>
            <a:r>
              <a:rPr sz="1000" spc="-5" dirty="0">
                <a:solidFill>
                  <a:srgbClr val="181818"/>
                </a:solidFill>
                <a:latin typeface="Arial"/>
                <a:cs typeface="Arial"/>
              </a:rPr>
              <a:t>Venerdì 20 </a:t>
            </a:r>
            <a:r>
              <a:rPr sz="1000" dirty="0">
                <a:solidFill>
                  <a:srgbClr val="181818"/>
                </a:solidFill>
                <a:latin typeface="Arial"/>
                <a:cs typeface="Arial"/>
              </a:rPr>
              <a:t>marzo </a:t>
            </a:r>
            <a:r>
              <a:rPr sz="1000" spc="-5" dirty="0">
                <a:solidFill>
                  <a:srgbClr val="181818"/>
                </a:solidFill>
                <a:latin typeface="Arial"/>
                <a:cs typeface="Arial"/>
              </a:rPr>
              <a:t>a </a:t>
            </a:r>
            <a:r>
              <a:rPr sz="1000" dirty="0">
                <a:solidFill>
                  <a:srgbClr val="181818"/>
                </a:solidFill>
                <a:latin typeface="Arial"/>
                <a:cs typeface="Arial"/>
              </a:rPr>
              <a:t>Roma </a:t>
            </a:r>
            <a:r>
              <a:rPr sz="1000" spc="-5" dirty="0">
                <a:solidFill>
                  <a:srgbClr val="181818"/>
                </a:solidFill>
                <a:latin typeface="Arial"/>
                <a:cs typeface="Arial"/>
              </a:rPr>
              <a:t>presso la sede dell'Abi, </a:t>
            </a:r>
            <a:r>
              <a:rPr sz="1000" dirty="0">
                <a:solidFill>
                  <a:srgbClr val="181818"/>
                </a:solidFill>
                <a:latin typeface="Arial"/>
                <a:cs typeface="Arial"/>
              </a:rPr>
              <a:t>le </a:t>
            </a:r>
            <a:r>
              <a:rPr sz="1000" spc="-5" dirty="0">
                <a:solidFill>
                  <a:srgbClr val="181818"/>
                </a:solidFill>
                <a:latin typeface="Arial"/>
                <a:cs typeface="Arial"/>
              </a:rPr>
              <a:t>antiche Scuderie </a:t>
            </a:r>
            <a:r>
              <a:rPr sz="1000" dirty="0">
                <a:solidFill>
                  <a:srgbClr val="181818"/>
                </a:solidFill>
                <a:latin typeface="Arial"/>
                <a:cs typeface="Arial"/>
              </a:rPr>
              <a:t>di </a:t>
            </a:r>
            <a:r>
              <a:rPr sz="1000" spc="-5" dirty="0">
                <a:solidFill>
                  <a:srgbClr val="181818"/>
                </a:solidFill>
                <a:latin typeface="Arial"/>
                <a:cs typeface="Arial"/>
              </a:rPr>
              <a:t>Palazzo Altieri </a:t>
            </a:r>
            <a:r>
              <a:rPr sz="1000" spc="-5" dirty="0">
                <a:latin typeface="Arial"/>
                <a:cs typeface="Arial"/>
              </a:rPr>
              <a:t>ospiteranno  l'incontro </a:t>
            </a:r>
            <a:r>
              <a:rPr sz="1000" i="1" spc="-5" dirty="0">
                <a:latin typeface="Arial"/>
                <a:cs typeface="Arial"/>
              </a:rPr>
              <a:t>Reinventare l'apprendimento – Cultura e creatività tra linguaggi, metodi e azioni</a:t>
            </a:r>
            <a:r>
              <a:rPr sz="1000" spc="-5" dirty="0">
                <a:latin typeface="Arial"/>
                <a:cs typeface="Arial"/>
              </a:rPr>
              <a:t>. Parteciperanno,  tra gli altri: Aldo Tanchis, comunicatore e autore del libro Bruno Munari; Anna Pironti, Responsabile  Dipartimento Educazione Museo Castello </a:t>
            </a:r>
            <a:r>
              <a:rPr sz="1000" dirty="0">
                <a:latin typeface="Arial"/>
                <a:cs typeface="Arial"/>
              </a:rPr>
              <a:t>di </a:t>
            </a:r>
            <a:r>
              <a:rPr sz="1000" spc="-5" dirty="0">
                <a:latin typeface="Arial"/>
                <a:cs typeface="Arial"/>
              </a:rPr>
              <a:t>Rivoli; Alessandra Falconi, referente del Centro Alberto Manzi;  Carlo Infante, Presidente </a:t>
            </a:r>
            <a:r>
              <a:rPr sz="1000" dirty="0">
                <a:latin typeface="Arial"/>
                <a:cs typeface="Arial"/>
              </a:rPr>
              <a:t>di </a:t>
            </a:r>
            <a:r>
              <a:rPr sz="1000" spc="-5" dirty="0">
                <a:latin typeface="Arial"/>
                <a:cs typeface="Arial"/>
              </a:rPr>
              <a:t>Urban Experience; </a:t>
            </a:r>
            <a:r>
              <a:rPr sz="1000" dirty="0">
                <a:latin typeface="Arial"/>
                <a:cs typeface="Arial"/>
              </a:rPr>
              <a:t>Fiorella </a:t>
            </a:r>
            <a:r>
              <a:rPr sz="1000" spc="-5" dirty="0">
                <a:latin typeface="Arial"/>
                <a:cs typeface="Arial"/>
              </a:rPr>
              <a:t>Operto, Presidente della Scuola di Robotica; Hubert  Jaoui, esperto di creatività applicata; Ruggero Poi, </a:t>
            </a:r>
            <a:r>
              <a:rPr sz="1000" dirty="0">
                <a:latin typeface="Arial"/>
                <a:cs typeface="Arial"/>
              </a:rPr>
              <a:t>Vice </a:t>
            </a:r>
            <a:r>
              <a:rPr sz="1000" spc="-5" dirty="0">
                <a:latin typeface="Arial"/>
                <a:cs typeface="Arial"/>
              </a:rPr>
              <a:t>Presidente esecutivo della Fondazione Montessori  Italia.</a:t>
            </a:r>
            <a:endParaRPr sz="1000">
              <a:latin typeface="Arial"/>
              <a:cs typeface="Arial"/>
            </a:endParaRPr>
          </a:p>
          <a:p>
            <a:pPr marL="12700" marR="10795" algn="just">
              <a:lnSpc>
                <a:spcPct val="161000"/>
              </a:lnSpc>
              <a:spcBef>
                <a:spcPts val="969"/>
              </a:spcBef>
            </a:pPr>
            <a:r>
              <a:rPr sz="1000" spc="-5" dirty="0">
                <a:solidFill>
                  <a:srgbClr val="181818"/>
                </a:solidFill>
                <a:latin typeface="Arial"/>
                <a:cs typeface="Arial"/>
              </a:rPr>
              <a:t>L'immagine identificativa della seconda edizione del </a:t>
            </a:r>
            <a:r>
              <a:rPr sz="1000" dirty="0">
                <a:solidFill>
                  <a:srgbClr val="181818"/>
                </a:solidFill>
                <a:latin typeface="Arial"/>
                <a:cs typeface="Arial"/>
              </a:rPr>
              <a:t>Festival </a:t>
            </a:r>
            <a:r>
              <a:rPr sz="1000" spc="-5" dirty="0">
                <a:solidFill>
                  <a:srgbClr val="181818"/>
                </a:solidFill>
                <a:latin typeface="Arial"/>
                <a:cs typeface="Arial"/>
              </a:rPr>
              <a:t>porta </a:t>
            </a:r>
            <a:r>
              <a:rPr sz="1000" dirty="0">
                <a:solidFill>
                  <a:srgbClr val="181818"/>
                </a:solidFill>
                <a:latin typeface="Arial"/>
                <a:cs typeface="Arial"/>
              </a:rPr>
              <a:t>la firma </a:t>
            </a:r>
            <a:r>
              <a:rPr sz="1000" spc="-5" dirty="0">
                <a:solidFill>
                  <a:srgbClr val="181818"/>
                </a:solidFill>
                <a:latin typeface="Arial"/>
                <a:cs typeface="Arial"/>
              </a:rPr>
              <a:t>di </a:t>
            </a:r>
            <a:r>
              <a:rPr sz="1000" spc="-10" dirty="0">
                <a:solidFill>
                  <a:srgbClr val="181818"/>
                </a:solidFill>
                <a:latin typeface="Arial"/>
                <a:cs typeface="Arial"/>
              </a:rPr>
              <a:t>Eva </a:t>
            </a:r>
            <a:r>
              <a:rPr sz="1000" spc="-5" dirty="0">
                <a:solidFill>
                  <a:srgbClr val="181818"/>
                </a:solidFill>
                <a:latin typeface="Arial"/>
                <a:cs typeface="Arial"/>
              </a:rPr>
              <a:t>Montanari, illustratrice e  artista </a:t>
            </a:r>
            <a:r>
              <a:rPr sz="1000" dirty="0">
                <a:solidFill>
                  <a:srgbClr val="181818"/>
                </a:solidFill>
                <a:latin typeface="Arial"/>
                <a:cs typeface="Arial"/>
              </a:rPr>
              <a:t>di fama</a:t>
            </a:r>
            <a:r>
              <a:rPr sz="1000" spc="-20" dirty="0">
                <a:solidFill>
                  <a:srgbClr val="181818"/>
                </a:solidFill>
                <a:latin typeface="Arial"/>
                <a:cs typeface="Arial"/>
              </a:rPr>
              <a:t> </a:t>
            </a:r>
            <a:r>
              <a:rPr sz="1000" spc="-5" dirty="0">
                <a:solidFill>
                  <a:srgbClr val="181818"/>
                </a:solidFill>
                <a:latin typeface="Arial"/>
                <a:cs typeface="Arial"/>
              </a:rPr>
              <a:t>internazionale.</a:t>
            </a:r>
            <a:endParaRPr sz="1000">
              <a:latin typeface="Arial"/>
              <a:cs typeface="Arial"/>
            </a:endParaRPr>
          </a:p>
          <a:p>
            <a:pPr>
              <a:lnSpc>
                <a:spcPct val="100000"/>
              </a:lnSpc>
              <a:spcBef>
                <a:spcPts val="20"/>
              </a:spcBef>
            </a:pPr>
            <a:endParaRPr sz="850">
              <a:latin typeface="Times New Roman"/>
              <a:cs typeface="Times New Roman"/>
            </a:endParaRPr>
          </a:p>
          <a:p>
            <a:pPr marL="12700" marR="10160" algn="just">
              <a:lnSpc>
                <a:spcPct val="160000"/>
              </a:lnSpc>
            </a:pPr>
            <a:r>
              <a:rPr sz="1000" spc="-5" dirty="0">
                <a:solidFill>
                  <a:srgbClr val="181818"/>
                </a:solidFill>
                <a:latin typeface="Arial"/>
                <a:cs typeface="Arial"/>
              </a:rPr>
              <a:t>La manifestazione – che </a:t>
            </a:r>
            <a:r>
              <a:rPr sz="1000" dirty="0">
                <a:solidFill>
                  <a:srgbClr val="181818"/>
                </a:solidFill>
                <a:latin typeface="Arial"/>
                <a:cs typeface="Arial"/>
              </a:rPr>
              <a:t>ha il </a:t>
            </a:r>
            <a:r>
              <a:rPr sz="1000" spc="-5" dirty="0">
                <a:solidFill>
                  <a:srgbClr val="181818"/>
                </a:solidFill>
                <a:latin typeface="Arial"/>
                <a:cs typeface="Arial"/>
              </a:rPr>
              <a:t>Patrocinio dell'UNESCO e del Ministero dei Beni e delle Attività Culturali e del  </a:t>
            </a:r>
            <a:r>
              <a:rPr sz="1000" dirty="0">
                <a:solidFill>
                  <a:srgbClr val="181818"/>
                </a:solidFill>
                <a:latin typeface="Arial"/>
                <a:cs typeface="Arial"/>
              </a:rPr>
              <a:t>Turismo </a:t>
            </a:r>
            <a:r>
              <a:rPr sz="1000" spc="-5" dirty="0">
                <a:solidFill>
                  <a:srgbClr val="181818"/>
                </a:solidFill>
                <a:latin typeface="Arial"/>
                <a:cs typeface="Arial"/>
              </a:rPr>
              <a:t>– ha ottenuto nella </a:t>
            </a:r>
            <a:r>
              <a:rPr sz="1000" dirty="0">
                <a:solidFill>
                  <a:srgbClr val="181818"/>
                </a:solidFill>
                <a:latin typeface="Arial"/>
                <a:cs typeface="Arial"/>
              </a:rPr>
              <a:t>prima </a:t>
            </a:r>
            <a:r>
              <a:rPr sz="1000" spc="-5" dirty="0">
                <a:solidFill>
                  <a:srgbClr val="181818"/>
                </a:solidFill>
                <a:latin typeface="Arial"/>
                <a:cs typeface="Arial"/>
              </a:rPr>
              <a:t>edizione la </a:t>
            </a:r>
            <a:r>
              <a:rPr sz="1000" i="1" spc="-5" dirty="0">
                <a:solidFill>
                  <a:srgbClr val="181818"/>
                </a:solidFill>
                <a:latin typeface="Arial"/>
                <a:cs typeface="Arial"/>
              </a:rPr>
              <a:t>Medaglia del Presidente della</a:t>
            </a:r>
            <a:r>
              <a:rPr sz="1000" i="1" spc="90" dirty="0">
                <a:solidFill>
                  <a:srgbClr val="181818"/>
                </a:solidFill>
                <a:latin typeface="Arial"/>
                <a:cs typeface="Arial"/>
              </a:rPr>
              <a:t> </a:t>
            </a:r>
            <a:r>
              <a:rPr sz="1000" i="1" spc="-5" dirty="0">
                <a:solidFill>
                  <a:srgbClr val="181818"/>
                </a:solidFill>
                <a:latin typeface="Arial"/>
                <a:cs typeface="Arial"/>
              </a:rPr>
              <a:t>Repubblica</a:t>
            </a:r>
            <a:r>
              <a:rPr sz="1000" spc="-5" dirty="0">
                <a:solidFill>
                  <a:srgbClr val="181818"/>
                </a:solidFill>
                <a:latin typeface="Arial"/>
                <a:cs typeface="Arial"/>
              </a:rPr>
              <a:t>.</a:t>
            </a:r>
            <a:endParaRPr sz="1000">
              <a:latin typeface="Arial"/>
              <a:cs typeface="Arial"/>
            </a:endParaRPr>
          </a:p>
          <a:p>
            <a:pPr>
              <a:lnSpc>
                <a:spcPct val="100000"/>
              </a:lnSpc>
              <a:spcBef>
                <a:spcPts val="10"/>
              </a:spcBef>
            </a:pPr>
            <a:endParaRPr sz="850">
              <a:latin typeface="Times New Roman"/>
              <a:cs typeface="Times New Roman"/>
            </a:endParaRPr>
          </a:p>
          <a:p>
            <a:pPr marL="12700" marR="11430" algn="just">
              <a:lnSpc>
                <a:spcPct val="160500"/>
              </a:lnSpc>
              <a:spcBef>
                <a:spcPts val="5"/>
              </a:spcBef>
            </a:pPr>
            <a:r>
              <a:rPr sz="1000" spc="-5" dirty="0">
                <a:solidFill>
                  <a:srgbClr val="181818"/>
                </a:solidFill>
                <a:latin typeface="Arial"/>
                <a:cs typeface="Arial"/>
              </a:rPr>
              <a:t>Il Festival </a:t>
            </a:r>
            <a:r>
              <a:rPr sz="1000" dirty="0">
                <a:solidFill>
                  <a:srgbClr val="181818"/>
                </a:solidFill>
                <a:latin typeface="Arial"/>
                <a:cs typeface="Arial"/>
              </a:rPr>
              <a:t>si </a:t>
            </a:r>
            <a:r>
              <a:rPr sz="1000" spc="-5" dirty="0">
                <a:solidFill>
                  <a:srgbClr val="181818"/>
                </a:solidFill>
                <a:latin typeface="Arial"/>
                <a:cs typeface="Arial"/>
              </a:rPr>
              <a:t>inserisce nel più ampio e articolato piano d'azione a sostegno dell'arte e della cultura </a:t>
            </a:r>
            <a:r>
              <a:rPr sz="1000" dirty="0">
                <a:solidFill>
                  <a:srgbClr val="181818"/>
                </a:solidFill>
                <a:latin typeface="Arial"/>
                <a:cs typeface="Arial"/>
              </a:rPr>
              <a:t>messo </a:t>
            </a:r>
            <a:r>
              <a:rPr sz="1000" spc="-5" dirty="0">
                <a:solidFill>
                  <a:srgbClr val="181818"/>
                </a:solidFill>
                <a:latin typeface="Arial"/>
                <a:cs typeface="Arial"/>
              </a:rPr>
              <a:t>a  punto dall'Abi con </a:t>
            </a:r>
            <a:r>
              <a:rPr sz="1000" dirty="0">
                <a:solidFill>
                  <a:srgbClr val="181818"/>
                </a:solidFill>
                <a:latin typeface="Arial"/>
                <a:cs typeface="Arial"/>
              </a:rPr>
              <a:t>le banche </a:t>
            </a:r>
            <a:r>
              <a:rPr sz="1000" spc="-5" dirty="0">
                <a:solidFill>
                  <a:srgbClr val="181818"/>
                </a:solidFill>
                <a:latin typeface="Arial"/>
                <a:cs typeface="Arial"/>
              </a:rPr>
              <a:t>per dare il proprio contributo di settore alla </a:t>
            </a:r>
            <a:r>
              <a:rPr sz="1000" dirty="0">
                <a:solidFill>
                  <a:srgbClr val="181818"/>
                </a:solidFill>
                <a:latin typeface="Arial"/>
                <a:cs typeface="Arial"/>
              </a:rPr>
              <a:t>tutela </a:t>
            </a:r>
            <a:r>
              <a:rPr sz="1000" spc="-5" dirty="0">
                <a:solidFill>
                  <a:srgbClr val="181818"/>
                </a:solidFill>
                <a:latin typeface="Arial"/>
                <a:cs typeface="Arial"/>
              </a:rPr>
              <a:t>e alla condivisione  dell'immenso patrimonio storico-artistico nazionale.</a:t>
            </a:r>
            <a:endParaRPr sz="1000">
              <a:latin typeface="Arial"/>
              <a:cs typeface="Arial"/>
            </a:endParaRPr>
          </a:p>
          <a:p>
            <a:pPr marL="12700" marR="13970" algn="just">
              <a:lnSpc>
                <a:spcPct val="161000"/>
              </a:lnSpc>
              <a:spcBef>
                <a:spcPts val="969"/>
              </a:spcBef>
            </a:pPr>
            <a:r>
              <a:rPr sz="1000" spc="-5" dirty="0">
                <a:solidFill>
                  <a:srgbClr val="181818"/>
                </a:solidFill>
                <a:latin typeface="Arial"/>
                <a:cs typeface="Arial"/>
              </a:rPr>
              <a:t>Le informazioni e i dettagli </a:t>
            </a:r>
            <a:r>
              <a:rPr sz="1000" dirty="0">
                <a:solidFill>
                  <a:srgbClr val="181818"/>
                </a:solidFill>
                <a:latin typeface="Arial"/>
                <a:cs typeface="Arial"/>
              </a:rPr>
              <a:t>su </a:t>
            </a:r>
            <a:r>
              <a:rPr sz="1000" spc="-5" dirty="0">
                <a:solidFill>
                  <a:srgbClr val="181818"/>
                </a:solidFill>
                <a:latin typeface="Arial"/>
                <a:cs typeface="Arial"/>
              </a:rPr>
              <a:t>eventi, città e sedi della manifestazione </a:t>
            </a:r>
            <a:r>
              <a:rPr sz="1000" dirty="0">
                <a:solidFill>
                  <a:srgbClr val="181818"/>
                </a:solidFill>
                <a:latin typeface="Arial"/>
                <a:cs typeface="Arial"/>
              </a:rPr>
              <a:t>saranno </a:t>
            </a:r>
            <a:r>
              <a:rPr sz="1000" spc="-5" dirty="0">
                <a:solidFill>
                  <a:srgbClr val="181818"/>
                </a:solidFill>
                <a:latin typeface="Arial"/>
                <a:cs typeface="Arial"/>
              </a:rPr>
              <a:t>disponibili sul  sito</a:t>
            </a:r>
            <a:r>
              <a:rPr sz="1000" spc="10" dirty="0">
                <a:solidFill>
                  <a:srgbClr val="181818"/>
                </a:solidFill>
                <a:latin typeface="Arial"/>
                <a:cs typeface="Arial"/>
              </a:rPr>
              <a:t> </a:t>
            </a:r>
            <a:r>
              <a:rPr sz="1000" u="sng" spc="-5" dirty="0">
                <a:solidFill>
                  <a:srgbClr val="999999"/>
                </a:solidFill>
                <a:uFill>
                  <a:solidFill>
                    <a:srgbClr val="999999"/>
                  </a:solidFill>
                </a:uFill>
                <a:latin typeface="Arial"/>
                <a:cs typeface="Arial"/>
                <a:hlinkClick r:id="rId3"/>
              </a:rPr>
              <a:t>www.festivalculturacreativa.it</a:t>
            </a:r>
            <a:r>
              <a:rPr sz="1000" spc="-5" dirty="0">
                <a:solidFill>
                  <a:srgbClr val="181818"/>
                </a:solidFill>
                <a:latin typeface="Arial"/>
                <a:cs typeface="Arial"/>
                <a:hlinkClick r:id="rId3"/>
              </a:rPr>
              <a:t>.</a:t>
            </a:r>
            <a:endParaRPr sz="1000">
              <a:latin typeface="Arial"/>
              <a:cs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Ilfuoriporta.it  4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295649"/>
            <a:ext cx="6120130" cy="108839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20419" y="4667249"/>
            <a:ext cx="5923280" cy="334091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8365388"/>
            <a:ext cx="6148070" cy="1577340"/>
          </a:xfrm>
          <a:prstGeom prst="rect">
            <a:avLst/>
          </a:prstGeom>
        </p:spPr>
        <p:txBody>
          <a:bodyPr vert="horz" wrap="square" lIns="0" tIns="11430" rIns="0" bIns="0" rtlCol="0">
            <a:spAutoFit/>
          </a:bodyPr>
          <a:lstStyle/>
          <a:p>
            <a:pPr marL="12700" marR="5080" algn="just">
              <a:lnSpc>
                <a:spcPct val="112900"/>
              </a:lnSpc>
              <a:spcBef>
                <a:spcPts val="90"/>
              </a:spcBef>
            </a:pPr>
            <a:r>
              <a:rPr sz="1050" dirty="0">
                <a:solidFill>
                  <a:srgbClr val="444444"/>
                </a:solidFill>
                <a:latin typeface="Arial"/>
                <a:cs typeface="Arial"/>
              </a:rPr>
              <a:t>ROMA – </a:t>
            </a:r>
            <a:r>
              <a:rPr sz="1050" spc="-5" dirty="0">
                <a:solidFill>
                  <a:srgbClr val="444444"/>
                </a:solidFill>
                <a:latin typeface="Arial"/>
                <a:cs typeface="Arial"/>
              </a:rPr>
              <a:t>E’ stato presentato oggi </a:t>
            </a:r>
            <a:r>
              <a:rPr sz="1050" dirty="0">
                <a:solidFill>
                  <a:srgbClr val="444444"/>
                </a:solidFill>
                <a:latin typeface="Arial"/>
                <a:cs typeface="Arial"/>
              </a:rPr>
              <a:t>a </a:t>
            </a:r>
            <a:r>
              <a:rPr sz="1050" spc="-5" dirty="0">
                <a:solidFill>
                  <a:srgbClr val="444444"/>
                </a:solidFill>
                <a:latin typeface="Arial"/>
                <a:cs typeface="Arial"/>
              </a:rPr>
              <a:t>Roma </a:t>
            </a:r>
            <a:r>
              <a:rPr sz="1050" dirty="0">
                <a:solidFill>
                  <a:srgbClr val="444444"/>
                </a:solidFill>
                <a:latin typeface="Arial"/>
                <a:cs typeface="Arial"/>
              </a:rPr>
              <a:t>il </a:t>
            </a:r>
            <a:r>
              <a:rPr sz="1050" spc="-5" dirty="0">
                <a:solidFill>
                  <a:srgbClr val="444444"/>
                </a:solidFill>
                <a:latin typeface="Arial"/>
                <a:cs typeface="Arial"/>
              </a:rPr>
              <a:t>programma della seconda edizione del </a:t>
            </a:r>
            <a:r>
              <a:rPr sz="1050" b="1" spc="-5" dirty="0">
                <a:solidFill>
                  <a:srgbClr val="444444"/>
                </a:solidFill>
                <a:latin typeface="Arial"/>
                <a:cs typeface="Arial"/>
              </a:rPr>
              <a:t>Festival della  </a:t>
            </a:r>
            <a:r>
              <a:rPr sz="1050" b="1" dirty="0">
                <a:solidFill>
                  <a:srgbClr val="444444"/>
                </a:solidFill>
                <a:latin typeface="Arial"/>
                <a:cs typeface="Arial"/>
              </a:rPr>
              <a:t>cultura </a:t>
            </a:r>
            <a:r>
              <a:rPr sz="1050" b="1" spc="-5" dirty="0">
                <a:solidFill>
                  <a:srgbClr val="444444"/>
                </a:solidFill>
                <a:latin typeface="Arial"/>
                <a:cs typeface="Arial"/>
              </a:rPr>
              <a:t>creativa </a:t>
            </a:r>
            <a:r>
              <a:rPr sz="1050" b="1" dirty="0">
                <a:solidFill>
                  <a:srgbClr val="444444"/>
                </a:solidFill>
                <a:latin typeface="Arial"/>
                <a:cs typeface="Arial"/>
              </a:rPr>
              <a:t>che si </a:t>
            </a:r>
            <a:r>
              <a:rPr sz="1050" b="1" spc="-5" dirty="0">
                <a:solidFill>
                  <a:srgbClr val="444444"/>
                </a:solidFill>
                <a:latin typeface="Arial"/>
                <a:cs typeface="Arial"/>
              </a:rPr>
              <a:t>tiene </a:t>
            </a:r>
            <a:r>
              <a:rPr sz="1050" b="1" dirty="0">
                <a:solidFill>
                  <a:srgbClr val="444444"/>
                </a:solidFill>
                <a:latin typeface="Arial"/>
                <a:cs typeface="Arial"/>
              </a:rPr>
              <a:t>dal 16 al 22 marzo</a:t>
            </a:r>
            <a:r>
              <a:rPr sz="1050" dirty="0">
                <a:solidFill>
                  <a:srgbClr val="444444"/>
                </a:solidFill>
                <a:latin typeface="Arial"/>
                <a:cs typeface="Arial"/>
              </a:rPr>
              <a:t>, </a:t>
            </a:r>
            <a:r>
              <a:rPr sz="1050" spc="-5" dirty="0">
                <a:solidFill>
                  <a:srgbClr val="444444"/>
                </a:solidFill>
                <a:latin typeface="Arial"/>
                <a:cs typeface="Arial"/>
              </a:rPr>
              <a:t>iniziativa dedicata </a:t>
            </a:r>
            <a:r>
              <a:rPr sz="1050" dirty="0">
                <a:solidFill>
                  <a:srgbClr val="444444"/>
                </a:solidFill>
                <a:latin typeface="Arial"/>
                <a:cs typeface="Arial"/>
              </a:rPr>
              <a:t>a </a:t>
            </a:r>
            <a:r>
              <a:rPr sz="1050" spc="-5" dirty="0">
                <a:solidFill>
                  <a:srgbClr val="444444"/>
                </a:solidFill>
                <a:latin typeface="Arial"/>
                <a:cs typeface="Arial"/>
              </a:rPr>
              <a:t>bambini </a:t>
            </a:r>
            <a:r>
              <a:rPr sz="1050" dirty="0">
                <a:solidFill>
                  <a:srgbClr val="444444"/>
                </a:solidFill>
                <a:latin typeface="Arial"/>
                <a:cs typeface="Arial"/>
              </a:rPr>
              <a:t>e </a:t>
            </a:r>
            <a:r>
              <a:rPr sz="1050" spc="-5" dirty="0">
                <a:solidFill>
                  <a:srgbClr val="444444"/>
                </a:solidFill>
                <a:latin typeface="Arial"/>
                <a:cs typeface="Arial"/>
              </a:rPr>
              <a:t>ragazzi, organizzata  dalle banche italiane con il coordinamento dall’Abi, l’Associazione bancaria</a:t>
            </a:r>
            <a:r>
              <a:rPr sz="1050" spc="5" dirty="0">
                <a:solidFill>
                  <a:srgbClr val="444444"/>
                </a:solidFill>
                <a:latin typeface="Arial"/>
                <a:cs typeface="Arial"/>
              </a:rPr>
              <a:t> </a:t>
            </a:r>
            <a:r>
              <a:rPr sz="1050" spc="-5" dirty="0">
                <a:solidFill>
                  <a:srgbClr val="444444"/>
                </a:solidFill>
                <a:latin typeface="Arial"/>
                <a:cs typeface="Arial"/>
              </a:rPr>
              <a:t>italiana.</a:t>
            </a:r>
            <a:endParaRPr sz="1050">
              <a:latin typeface="Arial"/>
              <a:cs typeface="Arial"/>
            </a:endParaRPr>
          </a:p>
          <a:p>
            <a:pPr>
              <a:lnSpc>
                <a:spcPct val="100000"/>
              </a:lnSpc>
              <a:spcBef>
                <a:spcPts val="45"/>
              </a:spcBef>
            </a:pPr>
            <a:endParaRPr sz="950">
              <a:latin typeface="Times New Roman"/>
              <a:cs typeface="Times New Roman"/>
            </a:endParaRPr>
          </a:p>
          <a:p>
            <a:pPr marL="12700" marR="12065" algn="just">
              <a:lnSpc>
                <a:spcPct val="112400"/>
              </a:lnSpc>
              <a:spcBef>
                <a:spcPts val="5"/>
              </a:spcBef>
            </a:pPr>
            <a:r>
              <a:rPr sz="1050" dirty="0">
                <a:solidFill>
                  <a:srgbClr val="444444"/>
                </a:solidFill>
                <a:latin typeface="Arial"/>
                <a:cs typeface="Arial"/>
              </a:rPr>
              <a:t>La </a:t>
            </a:r>
            <a:r>
              <a:rPr sz="1050" spc="-5" dirty="0">
                <a:solidFill>
                  <a:srgbClr val="444444"/>
                </a:solidFill>
                <a:latin typeface="Arial"/>
                <a:cs typeface="Arial"/>
              </a:rPr>
              <a:t>manifestazione </a:t>
            </a:r>
            <a:r>
              <a:rPr sz="1050" dirty="0">
                <a:solidFill>
                  <a:srgbClr val="444444"/>
                </a:solidFill>
                <a:latin typeface="Arial"/>
                <a:cs typeface="Arial"/>
              </a:rPr>
              <a:t>ha il </a:t>
            </a:r>
            <a:r>
              <a:rPr sz="1050" spc="-5" dirty="0">
                <a:solidFill>
                  <a:srgbClr val="444444"/>
                </a:solidFill>
                <a:latin typeface="Arial"/>
                <a:cs typeface="Arial"/>
              </a:rPr>
              <a:t>patrocinio dell’Unesco </a:t>
            </a:r>
            <a:r>
              <a:rPr sz="1050" dirty="0">
                <a:solidFill>
                  <a:srgbClr val="444444"/>
                </a:solidFill>
                <a:latin typeface="Arial"/>
                <a:cs typeface="Arial"/>
              </a:rPr>
              <a:t>e </a:t>
            </a:r>
            <a:r>
              <a:rPr sz="1050" spc="-5" dirty="0">
                <a:solidFill>
                  <a:srgbClr val="444444"/>
                </a:solidFill>
                <a:latin typeface="Arial"/>
                <a:cs typeface="Arial"/>
              </a:rPr>
              <a:t>del Ministero dei Beni </a:t>
            </a:r>
            <a:r>
              <a:rPr sz="1050" dirty="0">
                <a:solidFill>
                  <a:srgbClr val="444444"/>
                </a:solidFill>
                <a:latin typeface="Arial"/>
                <a:cs typeface="Arial"/>
              </a:rPr>
              <a:t>e </a:t>
            </a:r>
            <a:r>
              <a:rPr sz="1050" spc="-5" dirty="0">
                <a:solidFill>
                  <a:srgbClr val="444444"/>
                </a:solidFill>
                <a:latin typeface="Arial"/>
                <a:cs typeface="Arial"/>
              </a:rPr>
              <a:t>delle Attività Culturali </a:t>
            </a:r>
            <a:r>
              <a:rPr sz="1050" dirty="0">
                <a:solidFill>
                  <a:srgbClr val="444444"/>
                </a:solidFill>
                <a:latin typeface="Arial"/>
                <a:cs typeface="Arial"/>
              </a:rPr>
              <a:t>e </a:t>
            </a:r>
            <a:r>
              <a:rPr sz="1050" spc="-10" dirty="0">
                <a:solidFill>
                  <a:srgbClr val="444444"/>
                </a:solidFill>
                <a:latin typeface="Arial"/>
                <a:cs typeface="Arial"/>
              </a:rPr>
              <a:t>del  </a:t>
            </a:r>
            <a:r>
              <a:rPr sz="1050" spc="-5" dirty="0">
                <a:solidFill>
                  <a:srgbClr val="444444"/>
                </a:solidFill>
                <a:latin typeface="Arial"/>
                <a:cs typeface="Arial"/>
              </a:rPr>
              <a:t>Turismo </a:t>
            </a:r>
            <a:r>
              <a:rPr sz="1050" dirty="0">
                <a:solidFill>
                  <a:srgbClr val="444444"/>
                </a:solidFill>
                <a:latin typeface="Arial"/>
                <a:cs typeface="Arial"/>
              </a:rPr>
              <a:t>e </a:t>
            </a:r>
            <a:r>
              <a:rPr sz="1050" spc="-5" dirty="0">
                <a:solidFill>
                  <a:srgbClr val="444444"/>
                </a:solidFill>
                <a:latin typeface="Arial"/>
                <a:cs typeface="Arial"/>
              </a:rPr>
              <a:t>la media partnership della</a:t>
            </a:r>
            <a:r>
              <a:rPr sz="1050" spc="-25" dirty="0">
                <a:solidFill>
                  <a:srgbClr val="444444"/>
                </a:solidFill>
                <a:latin typeface="Arial"/>
                <a:cs typeface="Arial"/>
              </a:rPr>
              <a:t> </a:t>
            </a:r>
            <a:r>
              <a:rPr sz="1050" spc="-5" dirty="0">
                <a:solidFill>
                  <a:srgbClr val="444444"/>
                </a:solidFill>
                <a:latin typeface="Arial"/>
                <a:cs typeface="Arial"/>
              </a:rPr>
              <a:t>Rai.</a:t>
            </a:r>
            <a:endParaRPr sz="1050">
              <a:latin typeface="Arial"/>
              <a:cs typeface="Arial"/>
            </a:endParaRPr>
          </a:p>
          <a:p>
            <a:pPr>
              <a:lnSpc>
                <a:spcPct val="100000"/>
              </a:lnSpc>
              <a:spcBef>
                <a:spcPts val="35"/>
              </a:spcBef>
            </a:pPr>
            <a:endParaRPr sz="950">
              <a:latin typeface="Times New Roman"/>
              <a:cs typeface="Times New Roman"/>
            </a:endParaRPr>
          </a:p>
          <a:p>
            <a:pPr marL="12700" marR="5715" algn="just">
              <a:lnSpc>
                <a:spcPct val="113300"/>
              </a:lnSpc>
            </a:pPr>
            <a:r>
              <a:rPr sz="1050" spc="-5" dirty="0">
                <a:solidFill>
                  <a:srgbClr val="444444"/>
                </a:solidFill>
                <a:latin typeface="Arial"/>
                <a:cs typeface="Arial"/>
              </a:rPr>
              <a:t>Il Festival della </a:t>
            </a:r>
            <a:r>
              <a:rPr sz="1050" dirty="0">
                <a:solidFill>
                  <a:srgbClr val="444444"/>
                </a:solidFill>
                <a:latin typeface="Arial"/>
                <a:cs typeface="Arial"/>
              </a:rPr>
              <a:t>Cultura </a:t>
            </a:r>
            <a:r>
              <a:rPr sz="1050" spc="-5" dirty="0">
                <a:solidFill>
                  <a:srgbClr val="444444"/>
                </a:solidFill>
                <a:latin typeface="Arial"/>
                <a:cs typeface="Arial"/>
              </a:rPr>
              <a:t>Creativa (</a:t>
            </a:r>
            <a:r>
              <a:rPr sz="1050" u="sng" spc="-5" dirty="0">
                <a:solidFill>
                  <a:srgbClr val="EB4017"/>
                </a:solidFill>
                <a:uFill>
                  <a:solidFill>
                    <a:srgbClr val="EB4017"/>
                  </a:solidFill>
                </a:uFill>
                <a:latin typeface="Arial"/>
                <a:cs typeface="Arial"/>
                <a:hlinkClick r:id="rId5"/>
              </a:rPr>
              <a:t>www.festivalculturacreativa.it</a:t>
            </a:r>
            <a:r>
              <a:rPr sz="1050" spc="-5" dirty="0">
                <a:solidFill>
                  <a:srgbClr val="444444"/>
                </a:solidFill>
                <a:latin typeface="Arial"/>
                <a:cs typeface="Arial"/>
              </a:rPr>
              <a:t>) </a:t>
            </a:r>
            <a:r>
              <a:rPr sz="1050" dirty="0">
                <a:solidFill>
                  <a:srgbClr val="444444"/>
                </a:solidFill>
                <a:latin typeface="Arial"/>
                <a:cs typeface="Arial"/>
              </a:rPr>
              <a:t>è </a:t>
            </a:r>
            <a:r>
              <a:rPr sz="1050" spc="-5" dirty="0">
                <a:solidFill>
                  <a:srgbClr val="444444"/>
                </a:solidFill>
                <a:latin typeface="Arial"/>
                <a:cs typeface="Arial"/>
              </a:rPr>
              <a:t>una manifestazione interamente  </a:t>
            </a:r>
            <a:r>
              <a:rPr sz="1050" dirty="0">
                <a:solidFill>
                  <a:srgbClr val="444444"/>
                </a:solidFill>
                <a:latin typeface="Arial"/>
                <a:cs typeface="Arial"/>
              </a:rPr>
              <a:t>dedicata</a:t>
            </a:r>
            <a:r>
              <a:rPr sz="1050" spc="229" dirty="0">
                <a:solidFill>
                  <a:srgbClr val="444444"/>
                </a:solidFill>
                <a:latin typeface="Arial"/>
                <a:cs typeface="Arial"/>
              </a:rPr>
              <a:t> </a:t>
            </a:r>
            <a:r>
              <a:rPr sz="1050" spc="-5" dirty="0">
                <a:solidFill>
                  <a:srgbClr val="444444"/>
                </a:solidFill>
                <a:latin typeface="Arial"/>
                <a:cs typeface="Arial"/>
              </a:rPr>
              <a:t>alla</a:t>
            </a:r>
            <a:r>
              <a:rPr sz="1050" spc="235" dirty="0">
                <a:solidFill>
                  <a:srgbClr val="444444"/>
                </a:solidFill>
                <a:latin typeface="Arial"/>
                <a:cs typeface="Arial"/>
              </a:rPr>
              <a:t> </a:t>
            </a:r>
            <a:r>
              <a:rPr sz="1050" spc="-5" dirty="0">
                <a:solidFill>
                  <a:srgbClr val="444444"/>
                </a:solidFill>
                <a:latin typeface="Arial"/>
                <a:cs typeface="Arial"/>
              </a:rPr>
              <a:t>cultura</a:t>
            </a:r>
            <a:r>
              <a:rPr sz="1050" spc="229" dirty="0">
                <a:solidFill>
                  <a:srgbClr val="444444"/>
                </a:solidFill>
                <a:latin typeface="Arial"/>
                <a:cs typeface="Arial"/>
              </a:rPr>
              <a:t> </a:t>
            </a:r>
            <a:r>
              <a:rPr sz="1050" dirty="0">
                <a:solidFill>
                  <a:srgbClr val="444444"/>
                </a:solidFill>
                <a:latin typeface="Arial"/>
                <a:cs typeface="Arial"/>
              </a:rPr>
              <a:t>e</a:t>
            </a:r>
            <a:r>
              <a:rPr sz="1050" spc="235" dirty="0">
                <a:solidFill>
                  <a:srgbClr val="444444"/>
                </a:solidFill>
                <a:latin typeface="Arial"/>
                <a:cs typeface="Arial"/>
              </a:rPr>
              <a:t> </a:t>
            </a:r>
            <a:r>
              <a:rPr sz="1050" spc="-5" dirty="0">
                <a:solidFill>
                  <a:srgbClr val="444444"/>
                </a:solidFill>
                <a:latin typeface="Arial"/>
                <a:cs typeface="Arial"/>
              </a:rPr>
              <a:t>alla</a:t>
            </a:r>
            <a:r>
              <a:rPr sz="1050" spc="235" dirty="0">
                <a:solidFill>
                  <a:srgbClr val="444444"/>
                </a:solidFill>
                <a:latin typeface="Arial"/>
                <a:cs typeface="Arial"/>
              </a:rPr>
              <a:t> </a:t>
            </a:r>
            <a:r>
              <a:rPr sz="1050" spc="-5" dirty="0">
                <a:solidFill>
                  <a:srgbClr val="444444"/>
                </a:solidFill>
                <a:latin typeface="Arial"/>
                <a:cs typeface="Arial"/>
              </a:rPr>
              <a:t>creatività.</a:t>
            </a:r>
            <a:r>
              <a:rPr sz="1050" spc="225" dirty="0">
                <a:solidFill>
                  <a:srgbClr val="444444"/>
                </a:solidFill>
                <a:latin typeface="Arial"/>
                <a:cs typeface="Arial"/>
              </a:rPr>
              <a:t> </a:t>
            </a:r>
            <a:r>
              <a:rPr sz="1050" dirty="0">
                <a:solidFill>
                  <a:srgbClr val="444444"/>
                </a:solidFill>
                <a:latin typeface="Arial"/>
                <a:cs typeface="Arial"/>
              </a:rPr>
              <a:t>Su</a:t>
            </a:r>
            <a:r>
              <a:rPr sz="1050" spc="235" dirty="0">
                <a:solidFill>
                  <a:srgbClr val="444444"/>
                </a:solidFill>
                <a:latin typeface="Arial"/>
                <a:cs typeface="Arial"/>
              </a:rPr>
              <a:t> </a:t>
            </a:r>
            <a:r>
              <a:rPr sz="1050" spc="-5" dirty="0">
                <a:solidFill>
                  <a:srgbClr val="444444"/>
                </a:solidFill>
                <a:latin typeface="Arial"/>
                <a:cs typeface="Arial"/>
              </a:rPr>
              <a:t>tutto</a:t>
            </a:r>
            <a:r>
              <a:rPr sz="1050" spc="235" dirty="0">
                <a:solidFill>
                  <a:srgbClr val="444444"/>
                </a:solidFill>
                <a:latin typeface="Arial"/>
                <a:cs typeface="Arial"/>
              </a:rPr>
              <a:t> </a:t>
            </a:r>
            <a:r>
              <a:rPr sz="1050" dirty="0">
                <a:solidFill>
                  <a:srgbClr val="444444"/>
                </a:solidFill>
                <a:latin typeface="Arial"/>
                <a:cs typeface="Arial"/>
              </a:rPr>
              <a:t>il</a:t>
            </a:r>
            <a:r>
              <a:rPr sz="1050" spc="235" dirty="0">
                <a:solidFill>
                  <a:srgbClr val="444444"/>
                </a:solidFill>
                <a:latin typeface="Arial"/>
                <a:cs typeface="Arial"/>
              </a:rPr>
              <a:t> </a:t>
            </a:r>
            <a:r>
              <a:rPr sz="1050" spc="-5" dirty="0">
                <a:solidFill>
                  <a:srgbClr val="444444"/>
                </a:solidFill>
                <a:latin typeface="Arial"/>
                <a:cs typeface="Arial"/>
              </a:rPr>
              <a:t>territorio</a:t>
            </a:r>
            <a:r>
              <a:rPr sz="1050" spc="235" dirty="0">
                <a:solidFill>
                  <a:srgbClr val="444444"/>
                </a:solidFill>
                <a:latin typeface="Arial"/>
                <a:cs typeface="Arial"/>
              </a:rPr>
              <a:t> </a:t>
            </a:r>
            <a:r>
              <a:rPr sz="1050" spc="-5" dirty="0">
                <a:solidFill>
                  <a:srgbClr val="444444"/>
                </a:solidFill>
                <a:latin typeface="Arial"/>
                <a:cs typeface="Arial"/>
              </a:rPr>
              <a:t>nazionale</a:t>
            </a:r>
            <a:r>
              <a:rPr sz="1050" spc="235" dirty="0">
                <a:solidFill>
                  <a:srgbClr val="444444"/>
                </a:solidFill>
                <a:latin typeface="Arial"/>
                <a:cs typeface="Arial"/>
              </a:rPr>
              <a:t> </a:t>
            </a:r>
            <a:r>
              <a:rPr sz="1050" spc="-10" dirty="0">
                <a:solidFill>
                  <a:srgbClr val="444444"/>
                </a:solidFill>
                <a:latin typeface="Arial"/>
                <a:cs typeface="Arial"/>
              </a:rPr>
              <a:t>si</a:t>
            </a:r>
            <a:r>
              <a:rPr sz="1050" spc="235" dirty="0">
                <a:solidFill>
                  <a:srgbClr val="444444"/>
                </a:solidFill>
                <a:latin typeface="Arial"/>
                <a:cs typeface="Arial"/>
              </a:rPr>
              <a:t> </a:t>
            </a:r>
            <a:r>
              <a:rPr sz="1050" spc="-5" dirty="0">
                <a:solidFill>
                  <a:srgbClr val="444444"/>
                </a:solidFill>
                <a:latin typeface="Arial"/>
                <a:cs typeface="Arial"/>
              </a:rPr>
              <a:t>svolgeranno</a:t>
            </a:r>
            <a:r>
              <a:rPr sz="1050" spc="235" dirty="0">
                <a:solidFill>
                  <a:srgbClr val="444444"/>
                </a:solidFill>
                <a:latin typeface="Arial"/>
                <a:cs typeface="Arial"/>
              </a:rPr>
              <a:t> </a:t>
            </a:r>
            <a:r>
              <a:rPr sz="1050" dirty="0">
                <a:solidFill>
                  <a:srgbClr val="444444"/>
                </a:solidFill>
                <a:latin typeface="Arial"/>
                <a:cs typeface="Arial"/>
              </a:rPr>
              <a:t>oltre</a:t>
            </a:r>
            <a:r>
              <a:rPr sz="1050" spc="235" dirty="0">
                <a:solidFill>
                  <a:srgbClr val="444444"/>
                </a:solidFill>
                <a:latin typeface="Arial"/>
                <a:cs typeface="Arial"/>
              </a:rPr>
              <a:t> </a:t>
            </a:r>
            <a:r>
              <a:rPr sz="1050" spc="-5" dirty="0">
                <a:solidFill>
                  <a:srgbClr val="444444"/>
                </a:solidFill>
                <a:latin typeface="Arial"/>
                <a:cs typeface="Arial"/>
              </a:rPr>
              <a:t>80</a:t>
            </a:r>
            <a:r>
              <a:rPr sz="1050" spc="229" dirty="0">
                <a:solidFill>
                  <a:srgbClr val="444444"/>
                </a:solidFill>
                <a:latin typeface="Arial"/>
                <a:cs typeface="Arial"/>
              </a:rPr>
              <a:t> </a:t>
            </a:r>
            <a:r>
              <a:rPr sz="1050" spc="-5" dirty="0">
                <a:solidFill>
                  <a:srgbClr val="444444"/>
                </a:solidFill>
                <a:latin typeface="Arial"/>
                <a:cs typeface="Arial"/>
              </a:rPr>
              <a:t>eventi,</a:t>
            </a:r>
            <a:endParaRPr sz="1050">
              <a:latin typeface="Arial"/>
              <a:cs typeface="Arial"/>
            </a:endParaRPr>
          </a:p>
        </p:txBody>
      </p:sp>
      <p:sp>
        <p:nvSpPr>
          <p:cNvPr id="7" name="object 7"/>
          <p:cNvSpPr/>
          <p:nvPr/>
        </p:nvSpPr>
        <p:spPr>
          <a:xfrm>
            <a:off x="2637154" y="2186510"/>
            <a:ext cx="2276474" cy="53301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03609" y="5048249"/>
            <a:ext cx="5935643" cy="174053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706627" y="426211"/>
            <a:ext cx="6148705" cy="434022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852035">
              <a:lnSpc>
                <a:spcPts val="1839"/>
              </a:lnSpc>
            </a:pPr>
            <a:r>
              <a:rPr sz="1600" b="1" spc="-5" dirty="0">
                <a:latin typeface="Arial"/>
                <a:cs typeface="Arial"/>
              </a:rPr>
              <a:t>Ilfuoriporta.it  4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112900"/>
              </a:lnSpc>
              <a:spcBef>
                <a:spcPts val="960"/>
              </a:spcBef>
            </a:pPr>
            <a:r>
              <a:rPr sz="1050" spc="-5" dirty="0">
                <a:solidFill>
                  <a:srgbClr val="444444"/>
                </a:solidFill>
                <a:latin typeface="Arial"/>
                <a:cs typeface="Arial"/>
              </a:rPr>
              <a:t>iniziative </a:t>
            </a:r>
            <a:r>
              <a:rPr sz="1050" dirty="0">
                <a:solidFill>
                  <a:srgbClr val="444444"/>
                </a:solidFill>
                <a:latin typeface="Arial"/>
                <a:cs typeface="Arial"/>
              </a:rPr>
              <a:t>e </a:t>
            </a:r>
            <a:r>
              <a:rPr sz="1050" spc="-5" dirty="0">
                <a:solidFill>
                  <a:srgbClr val="444444"/>
                </a:solidFill>
                <a:latin typeface="Arial"/>
                <a:cs typeface="Arial"/>
              </a:rPr>
              <a:t>laboratori dedicati </a:t>
            </a:r>
            <a:r>
              <a:rPr sz="1050" dirty="0">
                <a:solidFill>
                  <a:srgbClr val="444444"/>
                </a:solidFill>
                <a:latin typeface="Arial"/>
                <a:cs typeface="Arial"/>
              </a:rPr>
              <a:t>ad arte, </a:t>
            </a:r>
            <a:r>
              <a:rPr sz="1050" spc="-5" dirty="0">
                <a:solidFill>
                  <a:srgbClr val="444444"/>
                </a:solidFill>
                <a:latin typeface="Arial"/>
                <a:cs typeface="Arial"/>
              </a:rPr>
              <a:t>archeologia, musica, </a:t>
            </a:r>
            <a:r>
              <a:rPr sz="1050" dirty="0">
                <a:solidFill>
                  <a:srgbClr val="444444"/>
                </a:solidFill>
                <a:latin typeface="Arial"/>
                <a:cs typeface="Arial"/>
              </a:rPr>
              <a:t>canto, </a:t>
            </a:r>
            <a:r>
              <a:rPr sz="1050" spc="-5" dirty="0">
                <a:solidFill>
                  <a:srgbClr val="444444"/>
                </a:solidFill>
                <a:latin typeface="Arial"/>
                <a:cs typeface="Arial"/>
              </a:rPr>
              <a:t>lettura, teatro, </a:t>
            </a:r>
            <a:r>
              <a:rPr sz="1050" dirty="0">
                <a:solidFill>
                  <a:srgbClr val="444444"/>
                </a:solidFill>
                <a:latin typeface="Arial"/>
                <a:cs typeface="Arial"/>
              </a:rPr>
              <a:t>robotica, nuove  </a:t>
            </a:r>
            <a:r>
              <a:rPr sz="1050" spc="-5" dirty="0">
                <a:solidFill>
                  <a:srgbClr val="444444"/>
                </a:solidFill>
                <a:latin typeface="Arial"/>
                <a:cs typeface="Arial"/>
              </a:rPr>
              <a:t>tecnologie. Il tema scelto per la seconda edizione </a:t>
            </a:r>
            <a:r>
              <a:rPr sz="1050" dirty="0">
                <a:solidFill>
                  <a:srgbClr val="444444"/>
                </a:solidFill>
                <a:latin typeface="Arial"/>
                <a:cs typeface="Arial"/>
              </a:rPr>
              <a:t>è </a:t>
            </a:r>
            <a:r>
              <a:rPr sz="1050" spc="-5" dirty="0">
                <a:solidFill>
                  <a:srgbClr val="444444"/>
                </a:solidFill>
                <a:latin typeface="Arial"/>
                <a:cs typeface="Arial"/>
              </a:rPr>
              <a:t>“L’alfabeto del mondo </a:t>
            </a:r>
            <a:r>
              <a:rPr sz="1050" dirty="0">
                <a:solidFill>
                  <a:srgbClr val="444444"/>
                </a:solidFill>
                <a:latin typeface="Arial"/>
                <a:cs typeface="Arial"/>
              </a:rPr>
              <a:t>– </a:t>
            </a:r>
            <a:r>
              <a:rPr sz="1050" spc="-5" dirty="0">
                <a:solidFill>
                  <a:srgbClr val="444444"/>
                </a:solidFill>
                <a:latin typeface="Arial"/>
                <a:cs typeface="Arial"/>
              </a:rPr>
              <a:t>Leggiamo </a:t>
            </a:r>
            <a:r>
              <a:rPr sz="1050" dirty="0">
                <a:solidFill>
                  <a:srgbClr val="444444"/>
                </a:solidFill>
                <a:latin typeface="Arial"/>
                <a:cs typeface="Arial"/>
              </a:rPr>
              <a:t>i </a:t>
            </a:r>
            <a:r>
              <a:rPr sz="1050" spc="-5" dirty="0">
                <a:solidFill>
                  <a:srgbClr val="444444"/>
                </a:solidFill>
                <a:latin typeface="Arial"/>
                <a:cs typeface="Arial"/>
              </a:rPr>
              <a:t>segni </a:t>
            </a:r>
            <a:r>
              <a:rPr sz="1050" dirty="0">
                <a:solidFill>
                  <a:srgbClr val="444444"/>
                </a:solidFill>
                <a:latin typeface="Arial"/>
                <a:cs typeface="Arial"/>
              </a:rPr>
              <a:t>intorno a  </a:t>
            </a:r>
            <a:r>
              <a:rPr sz="1050" spc="-5" dirty="0">
                <a:solidFill>
                  <a:srgbClr val="444444"/>
                </a:solidFill>
                <a:latin typeface="Arial"/>
                <a:cs typeface="Arial"/>
              </a:rPr>
              <a:t>noi </a:t>
            </a:r>
            <a:r>
              <a:rPr sz="1050" dirty="0">
                <a:solidFill>
                  <a:srgbClr val="444444"/>
                </a:solidFill>
                <a:latin typeface="Arial"/>
                <a:cs typeface="Arial"/>
              </a:rPr>
              <a:t>e </a:t>
            </a:r>
            <a:r>
              <a:rPr sz="1050" spc="-5" dirty="0">
                <a:solidFill>
                  <a:srgbClr val="444444"/>
                </a:solidFill>
                <a:latin typeface="Arial"/>
                <a:cs typeface="Arial"/>
              </a:rPr>
              <a:t>raccontiamo”: imparare </a:t>
            </a:r>
            <a:r>
              <a:rPr sz="1050" dirty="0">
                <a:solidFill>
                  <a:srgbClr val="444444"/>
                </a:solidFill>
                <a:latin typeface="Arial"/>
                <a:cs typeface="Arial"/>
              </a:rPr>
              <a:t>a </a:t>
            </a:r>
            <a:r>
              <a:rPr sz="1050" spc="-5" dirty="0">
                <a:solidFill>
                  <a:srgbClr val="444444"/>
                </a:solidFill>
                <a:latin typeface="Arial"/>
                <a:cs typeface="Arial"/>
              </a:rPr>
              <a:t>leggere </a:t>
            </a:r>
            <a:r>
              <a:rPr sz="1050" dirty="0">
                <a:solidFill>
                  <a:srgbClr val="444444"/>
                </a:solidFill>
                <a:latin typeface="Arial"/>
                <a:cs typeface="Arial"/>
              </a:rPr>
              <a:t>e a </a:t>
            </a:r>
            <a:r>
              <a:rPr sz="1050" spc="-5" dirty="0">
                <a:solidFill>
                  <a:srgbClr val="444444"/>
                </a:solidFill>
                <a:latin typeface="Arial"/>
                <a:cs typeface="Arial"/>
              </a:rPr>
              <a:t>raccontare </a:t>
            </a:r>
            <a:r>
              <a:rPr sz="1050" dirty="0">
                <a:solidFill>
                  <a:srgbClr val="444444"/>
                </a:solidFill>
                <a:latin typeface="Arial"/>
                <a:cs typeface="Arial"/>
              </a:rPr>
              <a:t>il </a:t>
            </a:r>
            <a:r>
              <a:rPr sz="1050" spc="-5" dirty="0">
                <a:solidFill>
                  <a:srgbClr val="444444"/>
                </a:solidFill>
                <a:latin typeface="Arial"/>
                <a:cs typeface="Arial"/>
              </a:rPr>
              <a:t>mondo attraverso </a:t>
            </a:r>
            <a:r>
              <a:rPr sz="1050" dirty="0">
                <a:solidFill>
                  <a:srgbClr val="444444"/>
                </a:solidFill>
                <a:latin typeface="Arial"/>
                <a:cs typeface="Arial"/>
              </a:rPr>
              <a:t>la</a:t>
            </a:r>
            <a:r>
              <a:rPr sz="1050" spc="-30" dirty="0">
                <a:solidFill>
                  <a:srgbClr val="444444"/>
                </a:solidFill>
                <a:latin typeface="Arial"/>
                <a:cs typeface="Arial"/>
              </a:rPr>
              <a:t> </a:t>
            </a:r>
            <a:r>
              <a:rPr sz="1050" spc="-5" dirty="0">
                <a:solidFill>
                  <a:srgbClr val="444444"/>
                </a:solidFill>
                <a:latin typeface="Arial"/>
                <a:cs typeface="Arial"/>
              </a:rPr>
              <a:t>creatività.</a:t>
            </a:r>
            <a:endParaRPr sz="1050">
              <a:latin typeface="Arial"/>
              <a:cs typeface="Arial"/>
            </a:endParaRPr>
          </a:p>
          <a:p>
            <a:pPr>
              <a:lnSpc>
                <a:spcPct val="100000"/>
              </a:lnSpc>
              <a:spcBef>
                <a:spcPts val="35"/>
              </a:spcBef>
            </a:pPr>
            <a:endParaRPr sz="950">
              <a:latin typeface="Times New Roman"/>
              <a:cs typeface="Times New Roman"/>
            </a:endParaRPr>
          </a:p>
          <a:p>
            <a:pPr marL="12700" marR="9525" algn="just">
              <a:lnSpc>
                <a:spcPct val="113199"/>
              </a:lnSpc>
              <a:spcBef>
                <a:spcPts val="5"/>
              </a:spcBef>
            </a:pPr>
            <a:r>
              <a:rPr sz="1050" b="1" dirty="0">
                <a:solidFill>
                  <a:srgbClr val="444444"/>
                </a:solidFill>
                <a:latin typeface="Arial"/>
                <a:cs typeface="Arial"/>
              </a:rPr>
              <a:t>Tra i </a:t>
            </a:r>
            <a:r>
              <a:rPr sz="1050" b="1" spc="-5" dirty="0">
                <a:solidFill>
                  <a:srgbClr val="444444"/>
                </a:solidFill>
                <a:latin typeface="Arial"/>
                <a:cs typeface="Arial"/>
              </a:rPr>
              <a:t>vari appuntamenti </a:t>
            </a:r>
            <a:r>
              <a:rPr sz="1050" b="1" spc="5" dirty="0">
                <a:solidFill>
                  <a:srgbClr val="444444"/>
                </a:solidFill>
                <a:latin typeface="Arial"/>
                <a:cs typeface="Arial"/>
              </a:rPr>
              <a:t>“WWW </a:t>
            </a:r>
            <a:r>
              <a:rPr sz="1050" b="1" dirty="0">
                <a:solidFill>
                  <a:srgbClr val="444444"/>
                </a:solidFill>
                <a:latin typeface="Arial"/>
                <a:cs typeface="Arial"/>
              </a:rPr>
              <a:t>– KnoW </a:t>
            </a:r>
            <a:r>
              <a:rPr sz="1050" b="1" spc="-5" dirty="0">
                <a:solidFill>
                  <a:srgbClr val="444444"/>
                </a:solidFill>
                <a:latin typeface="Arial"/>
                <a:cs typeface="Arial"/>
              </a:rPr>
              <a:t>the World </a:t>
            </a:r>
            <a:r>
              <a:rPr sz="1050" b="1" dirty="0">
                <a:solidFill>
                  <a:srgbClr val="444444"/>
                </a:solidFill>
                <a:latin typeface="Arial"/>
                <a:cs typeface="Arial"/>
              </a:rPr>
              <a:t>with </a:t>
            </a:r>
            <a:r>
              <a:rPr sz="1050" b="1" spc="-5" dirty="0">
                <a:solidFill>
                  <a:srgbClr val="444444"/>
                </a:solidFill>
                <a:latin typeface="Arial"/>
                <a:cs typeface="Arial"/>
              </a:rPr>
              <a:t>Words”</a:t>
            </a:r>
            <a:r>
              <a:rPr sz="1050" spc="-5" dirty="0">
                <a:solidFill>
                  <a:srgbClr val="444444"/>
                </a:solidFill>
                <a:latin typeface="Arial"/>
                <a:cs typeface="Arial"/>
              </a:rPr>
              <a:t>, </a:t>
            </a:r>
            <a:r>
              <a:rPr sz="1050" dirty="0">
                <a:solidFill>
                  <a:srgbClr val="444444"/>
                </a:solidFill>
                <a:latin typeface="Arial"/>
                <a:cs typeface="Arial"/>
              </a:rPr>
              <a:t>lunedì </a:t>
            </a:r>
            <a:r>
              <a:rPr sz="1050" spc="-5" dirty="0">
                <a:solidFill>
                  <a:srgbClr val="444444"/>
                </a:solidFill>
                <a:latin typeface="Arial"/>
                <a:cs typeface="Arial"/>
              </a:rPr>
              <a:t>16 </a:t>
            </a:r>
            <a:r>
              <a:rPr sz="1050" dirty="0">
                <a:solidFill>
                  <a:srgbClr val="444444"/>
                </a:solidFill>
                <a:latin typeface="Arial"/>
                <a:cs typeface="Arial"/>
              </a:rPr>
              <a:t>marzo </a:t>
            </a:r>
            <a:r>
              <a:rPr sz="1050" spc="-5" dirty="0">
                <a:solidFill>
                  <a:srgbClr val="444444"/>
                </a:solidFill>
                <a:latin typeface="Arial"/>
                <a:cs typeface="Arial"/>
              </a:rPr>
              <a:t>dalle </a:t>
            </a:r>
            <a:r>
              <a:rPr sz="1050" dirty="0">
                <a:solidFill>
                  <a:srgbClr val="444444"/>
                </a:solidFill>
                <a:latin typeface="Arial"/>
                <a:cs typeface="Arial"/>
              </a:rPr>
              <a:t>10 </a:t>
            </a:r>
            <a:r>
              <a:rPr sz="1050" spc="-10" dirty="0">
                <a:solidFill>
                  <a:srgbClr val="444444"/>
                </a:solidFill>
                <a:latin typeface="Arial"/>
                <a:cs typeface="Arial"/>
              </a:rPr>
              <a:t>al </a:t>
            </a:r>
            <a:r>
              <a:rPr sz="1050" spc="-5" dirty="0">
                <a:solidFill>
                  <a:srgbClr val="444444"/>
                </a:solidFill>
                <a:latin typeface="Arial"/>
                <a:cs typeface="Arial"/>
              </a:rPr>
              <a:t>Museo  d’Arte Contemporanea Donnaregina (Madre) di Napoli, l’artista di </a:t>
            </a:r>
            <a:r>
              <a:rPr sz="1050" dirty="0">
                <a:solidFill>
                  <a:srgbClr val="444444"/>
                </a:solidFill>
                <a:latin typeface="Arial"/>
                <a:cs typeface="Arial"/>
              </a:rPr>
              <a:t>fama </a:t>
            </a:r>
            <a:r>
              <a:rPr sz="1050" spc="-5" dirty="0">
                <a:solidFill>
                  <a:srgbClr val="444444"/>
                </a:solidFill>
                <a:latin typeface="Arial"/>
                <a:cs typeface="Arial"/>
              </a:rPr>
              <a:t>internazionale Michelangelo  Pistoletto sarà l’ospite d’eccezione di </a:t>
            </a:r>
            <a:r>
              <a:rPr sz="1050" dirty="0">
                <a:solidFill>
                  <a:srgbClr val="444444"/>
                </a:solidFill>
                <a:latin typeface="Arial"/>
                <a:cs typeface="Arial"/>
              </a:rPr>
              <a:t>un </a:t>
            </a:r>
            <a:r>
              <a:rPr sz="1050" spc="-5" dirty="0">
                <a:solidFill>
                  <a:srgbClr val="444444"/>
                </a:solidFill>
                <a:latin typeface="Arial"/>
                <a:cs typeface="Arial"/>
              </a:rPr>
              <a:t>evento dedicato </a:t>
            </a:r>
            <a:r>
              <a:rPr sz="1050" dirty="0">
                <a:solidFill>
                  <a:srgbClr val="444444"/>
                </a:solidFill>
                <a:latin typeface="Arial"/>
                <a:cs typeface="Arial"/>
              </a:rPr>
              <a:t>a </a:t>
            </a:r>
            <a:r>
              <a:rPr sz="1050" spc="-5" dirty="0">
                <a:solidFill>
                  <a:srgbClr val="444444"/>
                </a:solidFill>
                <a:latin typeface="Arial"/>
                <a:cs typeface="Arial"/>
              </a:rPr>
              <a:t>bambini </a:t>
            </a:r>
            <a:r>
              <a:rPr sz="1050" dirty="0">
                <a:solidFill>
                  <a:srgbClr val="444444"/>
                </a:solidFill>
                <a:latin typeface="Arial"/>
                <a:cs typeface="Arial"/>
              </a:rPr>
              <a:t>e </a:t>
            </a:r>
            <a:r>
              <a:rPr sz="1050" spc="-5" dirty="0">
                <a:solidFill>
                  <a:srgbClr val="444444"/>
                </a:solidFill>
                <a:latin typeface="Arial"/>
                <a:cs typeface="Arial"/>
              </a:rPr>
              <a:t>ragazzi, </a:t>
            </a:r>
            <a:r>
              <a:rPr sz="1050" dirty="0">
                <a:solidFill>
                  <a:srgbClr val="444444"/>
                </a:solidFill>
                <a:latin typeface="Arial"/>
                <a:cs typeface="Arial"/>
              </a:rPr>
              <a:t>a cura </a:t>
            </a:r>
            <a:r>
              <a:rPr sz="1050" spc="-5" dirty="0">
                <a:solidFill>
                  <a:srgbClr val="444444"/>
                </a:solidFill>
                <a:latin typeface="Arial"/>
                <a:cs typeface="Arial"/>
              </a:rPr>
              <a:t>del Dipartimento  Educazione Castello </a:t>
            </a:r>
            <a:r>
              <a:rPr sz="1050" spc="-10" dirty="0">
                <a:solidFill>
                  <a:srgbClr val="444444"/>
                </a:solidFill>
                <a:latin typeface="Arial"/>
                <a:cs typeface="Arial"/>
              </a:rPr>
              <a:t>di </a:t>
            </a:r>
            <a:r>
              <a:rPr sz="1050" spc="-5" dirty="0">
                <a:solidFill>
                  <a:srgbClr val="444444"/>
                </a:solidFill>
                <a:latin typeface="Arial"/>
                <a:cs typeface="Arial"/>
              </a:rPr>
              <a:t>Rivoli </a:t>
            </a:r>
            <a:r>
              <a:rPr sz="1050" spc="-10" dirty="0">
                <a:solidFill>
                  <a:srgbClr val="444444"/>
                </a:solidFill>
                <a:latin typeface="Arial"/>
                <a:cs typeface="Arial"/>
              </a:rPr>
              <a:t>Museo </a:t>
            </a:r>
            <a:r>
              <a:rPr sz="1050" spc="-5" dirty="0">
                <a:solidFill>
                  <a:srgbClr val="444444"/>
                </a:solidFill>
                <a:latin typeface="Arial"/>
                <a:cs typeface="Arial"/>
              </a:rPr>
              <a:t>d’Arte Contemporanea </a:t>
            </a:r>
            <a:r>
              <a:rPr sz="1050" dirty="0">
                <a:solidFill>
                  <a:srgbClr val="444444"/>
                </a:solidFill>
                <a:latin typeface="Arial"/>
                <a:cs typeface="Arial"/>
              </a:rPr>
              <a:t>in </a:t>
            </a:r>
            <a:r>
              <a:rPr sz="1050" spc="-5" dirty="0">
                <a:solidFill>
                  <a:srgbClr val="444444"/>
                </a:solidFill>
                <a:latin typeface="Arial"/>
                <a:cs typeface="Arial"/>
              </a:rPr>
              <a:t>collaborazione con Madre, </a:t>
            </a:r>
            <a:r>
              <a:rPr sz="1050" dirty="0">
                <a:solidFill>
                  <a:srgbClr val="444444"/>
                </a:solidFill>
                <a:latin typeface="Arial"/>
                <a:cs typeface="Arial"/>
              </a:rPr>
              <a:t>e  </a:t>
            </a:r>
            <a:r>
              <a:rPr sz="1050" spc="-5" dirty="0">
                <a:solidFill>
                  <a:srgbClr val="444444"/>
                </a:solidFill>
                <a:latin typeface="Arial"/>
                <a:cs typeface="Arial"/>
              </a:rPr>
              <a:t>Cittadellarte Fondazione</a:t>
            </a:r>
            <a:r>
              <a:rPr sz="1050" spc="-15" dirty="0">
                <a:solidFill>
                  <a:srgbClr val="444444"/>
                </a:solidFill>
                <a:latin typeface="Arial"/>
                <a:cs typeface="Arial"/>
              </a:rPr>
              <a:t> </a:t>
            </a:r>
            <a:r>
              <a:rPr sz="1050" spc="-5" dirty="0">
                <a:solidFill>
                  <a:srgbClr val="444444"/>
                </a:solidFill>
                <a:latin typeface="Arial"/>
                <a:cs typeface="Arial"/>
              </a:rPr>
              <a:t>Pistoletto.</a:t>
            </a:r>
            <a:endParaRPr sz="1050">
              <a:latin typeface="Arial"/>
              <a:cs typeface="Arial"/>
            </a:endParaRPr>
          </a:p>
          <a:p>
            <a:pPr>
              <a:lnSpc>
                <a:spcPct val="100000"/>
              </a:lnSpc>
              <a:spcBef>
                <a:spcPts val="25"/>
              </a:spcBef>
            </a:pPr>
            <a:endParaRPr sz="950">
              <a:latin typeface="Times New Roman"/>
              <a:cs typeface="Times New Roman"/>
            </a:endParaRPr>
          </a:p>
          <a:p>
            <a:pPr marL="12700" marR="5715" algn="just">
              <a:lnSpc>
                <a:spcPct val="113100"/>
              </a:lnSpc>
            </a:pPr>
            <a:r>
              <a:rPr sz="1050" spc="-5" dirty="0">
                <a:solidFill>
                  <a:srgbClr val="444444"/>
                </a:solidFill>
                <a:latin typeface="Arial"/>
                <a:cs typeface="Arial"/>
              </a:rPr>
              <a:t>Altra iniziativa “Reinventare l’apprendimento. Cultura </a:t>
            </a:r>
            <a:r>
              <a:rPr sz="1050" dirty="0">
                <a:solidFill>
                  <a:srgbClr val="444444"/>
                </a:solidFill>
                <a:latin typeface="Arial"/>
                <a:cs typeface="Arial"/>
              </a:rPr>
              <a:t>e </a:t>
            </a:r>
            <a:r>
              <a:rPr sz="1050" spc="-5" dirty="0">
                <a:solidFill>
                  <a:srgbClr val="444444"/>
                </a:solidFill>
                <a:latin typeface="Arial"/>
                <a:cs typeface="Arial"/>
              </a:rPr>
              <a:t>creatività: linguaggi, metodi </a:t>
            </a:r>
            <a:r>
              <a:rPr sz="1050" dirty="0">
                <a:solidFill>
                  <a:srgbClr val="444444"/>
                </a:solidFill>
                <a:latin typeface="Arial"/>
                <a:cs typeface="Arial"/>
              </a:rPr>
              <a:t>e </a:t>
            </a:r>
            <a:r>
              <a:rPr sz="1050" spc="-5" dirty="0">
                <a:solidFill>
                  <a:srgbClr val="444444"/>
                </a:solidFill>
                <a:latin typeface="Arial"/>
                <a:cs typeface="Arial"/>
              </a:rPr>
              <a:t>azioni”, venerdì  </a:t>
            </a:r>
            <a:r>
              <a:rPr sz="1050" dirty="0">
                <a:solidFill>
                  <a:srgbClr val="444444"/>
                </a:solidFill>
                <a:latin typeface="Arial"/>
                <a:cs typeface="Arial"/>
              </a:rPr>
              <a:t>20 marzo dalle10.30 </a:t>
            </a:r>
            <a:r>
              <a:rPr sz="1050" spc="-10" dirty="0">
                <a:solidFill>
                  <a:srgbClr val="444444"/>
                </a:solidFill>
                <a:latin typeface="Arial"/>
                <a:cs typeface="Arial"/>
              </a:rPr>
              <a:t>si </a:t>
            </a:r>
            <a:r>
              <a:rPr sz="1050" spc="-5" dirty="0">
                <a:solidFill>
                  <a:srgbClr val="444444"/>
                </a:solidFill>
                <a:latin typeface="Arial"/>
                <a:cs typeface="Arial"/>
              </a:rPr>
              <a:t>terrà </a:t>
            </a:r>
            <a:r>
              <a:rPr sz="1050" dirty="0">
                <a:solidFill>
                  <a:srgbClr val="444444"/>
                </a:solidFill>
                <a:latin typeface="Arial"/>
                <a:cs typeface="Arial"/>
              </a:rPr>
              <a:t>negli spazi </a:t>
            </a:r>
            <a:r>
              <a:rPr sz="1050" spc="-5" dirty="0">
                <a:solidFill>
                  <a:srgbClr val="444444"/>
                </a:solidFill>
                <a:latin typeface="Arial"/>
                <a:cs typeface="Arial"/>
              </a:rPr>
              <a:t>delle Scuderie </a:t>
            </a:r>
            <a:r>
              <a:rPr sz="1050" dirty="0">
                <a:solidFill>
                  <a:srgbClr val="444444"/>
                </a:solidFill>
                <a:latin typeface="Arial"/>
                <a:cs typeface="Arial"/>
              </a:rPr>
              <a:t>di </a:t>
            </a:r>
            <a:r>
              <a:rPr sz="1050" spc="-5" dirty="0">
                <a:solidFill>
                  <a:srgbClr val="444444"/>
                </a:solidFill>
                <a:latin typeface="Arial"/>
                <a:cs typeface="Arial"/>
              </a:rPr>
              <a:t>Palazzo Altieri </a:t>
            </a:r>
            <a:r>
              <a:rPr sz="1050" spc="-10" dirty="0">
                <a:solidFill>
                  <a:srgbClr val="444444"/>
                </a:solidFill>
                <a:latin typeface="Arial"/>
                <a:cs typeface="Arial"/>
              </a:rPr>
              <a:t>di </a:t>
            </a:r>
            <a:r>
              <a:rPr sz="1050" dirty="0">
                <a:solidFill>
                  <a:srgbClr val="444444"/>
                </a:solidFill>
                <a:latin typeface="Arial"/>
                <a:cs typeface="Arial"/>
              </a:rPr>
              <a:t>Roma una </a:t>
            </a:r>
            <a:r>
              <a:rPr sz="1050" spc="-5" dirty="0">
                <a:solidFill>
                  <a:srgbClr val="444444"/>
                </a:solidFill>
                <a:latin typeface="Arial"/>
                <a:cs typeface="Arial"/>
              </a:rPr>
              <a:t>giornata </a:t>
            </a:r>
            <a:r>
              <a:rPr sz="1050" dirty="0">
                <a:solidFill>
                  <a:srgbClr val="444444"/>
                </a:solidFill>
                <a:latin typeface="Arial"/>
                <a:cs typeface="Arial"/>
              </a:rPr>
              <a:t>di </a:t>
            </a:r>
            <a:r>
              <a:rPr sz="1050" spc="-5" dirty="0">
                <a:solidFill>
                  <a:srgbClr val="444444"/>
                </a:solidFill>
                <a:latin typeface="Arial"/>
                <a:cs typeface="Arial"/>
              </a:rPr>
              <a:t>studio  durante </a:t>
            </a:r>
            <a:r>
              <a:rPr sz="1050" dirty="0">
                <a:solidFill>
                  <a:srgbClr val="444444"/>
                </a:solidFill>
                <a:latin typeface="Arial"/>
                <a:cs typeface="Arial"/>
              </a:rPr>
              <a:t>la </a:t>
            </a:r>
            <a:r>
              <a:rPr sz="1050" spc="-5" dirty="0">
                <a:solidFill>
                  <a:srgbClr val="444444"/>
                </a:solidFill>
                <a:latin typeface="Arial"/>
                <a:cs typeface="Arial"/>
              </a:rPr>
              <a:t>quale </a:t>
            </a:r>
            <a:r>
              <a:rPr sz="1050" dirty="0">
                <a:solidFill>
                  <a:srgbClr val="444444"/>
                </a:solidFill>
                <a:latin typeface="Arial"/>
                <a:cs typeface="Arial"/>
              </a:rPr>
              <a:t>i </a:t>
            </a:r>
            <a:r>
              <a:rPr sz="1050" spc="-5" dirty="0">
                <a:solidFill>
                  <a:srgbClr val="444444"/>
                </a:solidFill>
                <a:latin typeface="Arial"/>
                <a:cs typeface="Arial"/>
              </a:rPr>
              <a:t>protagonisti del mondo dell’educazione dialogheranno sul </a:t>
            </a:r>
            <a:r>
              <a:rPr sz="1050" dirty="0">
                <a:solidFill>
                  <a:srgbClr val="444444"/>
                </a:solidFill>
                <a:latin typeface="Arial"/>
                <a:cs typeface="Arial"/>
              </a:rPr>
              <a:t>tema </a:t>
            </a:r>
            <a:r>
              <a:rPr sz="1050" spc="-5" dirty="0">
                <a:solidFill>
                  <a:srgbClr val="444444"/>
                </a:solidFill>
                <a:latin typeface="Arial"/>
                <a:cs typeface="Arial"/>
              </a:rPr>
              <a:t>della cultura </a:t>
            </a:r>
            <a:r>
              <a:rPr sz="1050" dirty="0">
                <a:solidFill>
                  <a:srgbClr val="444444"/>
                </a:solidFill>
                <a:latin typeface="Arial"/>
                <a:cs typeface="Arial"/>
              </a:rPr>
              <a:t>e </a:t>
            </a:r>
            <a:r>
              <a:rPr sz="1050" spc="-10" dirty="0">
                <a:solidFill>
                  <a:srgbClr val="444444"/>
                </a:solidFill>
                <a:latin typeface="Arial"/>
                <a:cs typeface="Arial"/>
              </a:rPr>
              <a:t>della  </a:t>
            </a:r>
            <a:r>
              <a:rPr sz="1050" spc="-5" dirty="0">
                <a:solidFill>
                  <a:srgbClr val="444444"/>
                </a:solidFill>
                <a:latin typeface="Arial"/>
                <a:cs typeface="Arial"/>
              </a:rPr>
              <a:t>creatività. Quattro workshop </a:t>
            </a:r>
            <a:r>
              <a:rPr sz="1050" dirty="0">
                <a:solidFill>
                  <a:srgbClr val="444444"/>
                </a:solidFill>
                <a:latin typeface="Arial"/>
                <a:cs typeface="Arial"/>
              </a:rPr>
              <a:t>a </a:t>
            </a:r>
            <a:r>
              <a:rPr sz="1050" spc="-5" dirty="0">
                <a:solidFill>
                  <a:srgbClr val="444444"/>
                </a:solidFill>
                <a:latin typeface="Arial"/>
                <a:cs typeface="Arial"/>
              </a:rPr>
              <a:t>partecipazione </a:t>
            </a:r>
            <a:r>
              <a:rPr sz="1050" dirty="0">
                <a:solidFill>
                  <a:srgbClr val="444444"/>
                </a:solidFill>
                <a:latin typeface="Arial"/>
                <a:cs typeface="Arial"/>
              </a:rPr>
              <a:t>gratuita si </a:t>
            </a:r>
            <a:r>
              <a:rPr sz="1050" spc="-5" dirty="0">
                <a:solidFill>
                  <a:srgbClr val="444444"/>
                </a:solidFill>
                <a:latin typeface="Arial"/>
                <a:cs typeface="Arial"/>
              </a:rPr>
              <a:t>affiancheranno </a:t>
            </a:r>
            <a:r>
              <a:rPr sz="1050" dirty="0">
                <a:solidFill>
                  <a:srgbClr val="444444"/>
                </a:solidFill>
                <a:latin typeface="Arial"/>
                <a:cs typeface="Arial"/>
              </a:rPr>
              <a:t>ai </a:t>
            </a:r>
            <a:r>
              <a:rPr sz="1050" spc="-5" dirty="0">
                <a:solidFill>
                  <a:srgbClr val="444444"/>
                </a:solidFill>
                <a:latin typeface="Arial"/>
                <a:cs typeface="Arial"/>
              </a:rPr>
              <a:t>momenti </a:t>
            </a:r>
            <a:r>
              <a:rPr sz="1050" spc="-10" dirty="0">
                <a:solidFill>
                  <a:srgbClr val="444444"/>
                </a:solidFill>
                <a:latin typeface="Arial"/>
                <a:cs typeface="Arial"/>
              </a:rPr>
              <a:t>di </a:t>
            </a:r>
            <a:r>
              <a:rPr sz="1050" dirty="0">
                <a:solidFill>
                  <a:srgbClr val="444444"/>
                </a:solidFill>
                <a:latin typeface="Arial"/>
                <a:cs typeface="Arial"/>
              </a:rPr>
              <a:t>dialogo: </a:t>
            </a:r>
            <a:r>
              <a:rPr sz="1050" spc="-5" dirty="0">
                <a:solidFill>
                  <a:srgbClr val="444444"/>
                </a:solidFill>
                <a:latin typeface="Arial"/>
                <a:cs typeface="Arial"/>
              </a:rPr>
              <a:t>Le  macchine di Munari, L’intelligenza creativa, Arte </a:t>
            </a:r>
            <a:r>
              <a:rPr sz="1050" dirty="0">
                <a:solidFill>
                  <a:srgbClr val="444444"/>
                </a:solidFill>
                <a:latin typeface="Arial"/>
                <a:cs typeface="Arial"/>
              </a:rPr>
              <a:t>come </a:t>
            </a:r>
            <a:r>
              <a:rPr sz="1050" spc="-5" dirty="0">
                <a:solidFill>
                  <a:srgbClr val="444444"/>
                </a:solidFill>
                <a:latin typeface="Arial"/>
                <a:cs typeface="Arial"/>
              </a:rPr>
              <a:t>esperienza </a:t>
            </a:r>
            <a:r>
              <a:rPr sz="1050" dirty="0">
                <a:solidFill>
                  <a:srgbClr val="444444"/>
                </a:solidFill>
                <a:latin typeface="Arial"/>
                <a:cs typeface="Arial"/>
              </a:rPr>
              <a:t>e </a:t>
            </a:r>
            <a:r>
              <a:rPr sz="1050" spc="-5" dirty="0">
                <a:solidFill>
                  <a:srgbClr val="444444"/>
                </a:solidFill>
                <a:latin typeface="Arial"/>
                <a:cs typeface="Arial"/>
              </a:rPr>
              <a:t>L’apprendimento</a:t>
            </a:r>
            <a:r>
              <a:rPr sz="1050" spc="10" dirty="0">
                <a:solidFill>
                  <a:srgbClr val="444444"/>
                </a:solidFill>
                <a:latin typeface="Arial"/>
                <a:cs typeface="Arial"/>
              </a:rPr>
              <a:t> </a:t>
            </a:r>
            <a:r>
              <a:rPr sz="1050" spc="-5" dirty="0">
                <a:solidFill>
                  <a:srgbClr val="444444"/>
                </a:solidFill>
                <a:latin typeface="Arial"/>
                <a:cs typeface="Arial"/>
              </a:rPr>
              <a:t>dappertutto.</a:t>
            </a:r>
            <a:endParaRPr sz="1050">
              <a:latin typeface="Arial"/>
              <a:cs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3970">
              <a:lnSpc>
                <a:spcPts val="1839"/>
              </a:lnSpc>
            </a:pPr>
            <a:r>
              <a:rPr sz="1600" b="1" spc="-5" dirty="0">
                <a:latin typeface="Arial"/>
                <a:cs typeface="Arial"/>
              </a:rPr>
              <a:t>Ilg</a:t>
            </a:r>
            <a:r>
              <a:rPr sz="1600" b="1" spc="-15" dirty="0">
                <a:latin typeface="Arial"/>
                <a:cs typeface="Arial"/>
              </a:rPr>
              <a:t>h</a:t>
            </a:r>
            <a:r>
              <a:rPr sz="1600" b="1" spc="-5" dirty="0">
                <a:latin typeface="Arial"/>
                <a:cs typeface="Arial"/>
              </a:rPr>
              <a:t>irl</a:t>
            </a:r>
            <a:r>
              <a:rPr sz="1600" b="1" spc="5" dirty="0">
                <a:latin typeface="Arial"/>
                <a:cs typeface="Arial"/>
              </a:rPr>
              <a:t>a</a:t>
            </a:r>
            <a:r>
              <a:rPr sz="1600" b="1" spc="-5" dirty="0">
                <a:latin typeface="Arial"/>
                <a:cs typeface="Arial"/>
              </a:rPr>
              <a:t>n</a:t>
            </a:r>
            <a:r>
              <a:rPr sz="1600" b="1" spc="-15" dirty="0">
                <a:latin typeface="Arial"/>
                <a:cs typeface="Arial"/>
              </a:rPr>
              <a:t>d</a:t>
            </a:r>
            <a:r>
              <a:rPr sz="1600" b="1" spc="-5" dirty="0">
                <a:latin typeface="Arial"/>
                <a:cs typeface="Arial"/>
              </a:rPr>
              <a:t>a</a:t>
            </a:r>
            <a:r>
              <a:rPr sz="1600" b="1" spc="5" dirty="0">
                <a:latin typeface="Arial"/>
                <a:cs typeface="Arial"/>
              </a:rPr>
              <a:t>i</a:t>
            </a:r>
            <a:r>
              <a:rPr sz="1600" b="1" spc="-5" dirty="0">
                <a:latin typeface="Arial"/>
                <a:cs typeface="Arial"/>
              </a:rPr>
              <a:t>o.com  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427988" y="2614347"/>
            <a:ext cx="4695444" cy="7140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89858" y="3956026"/>
            <a:ext cx="5057039" cy="82927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58833" y="5687484"/>
            <a:ext cx="5969980" cy="138567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2407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Ilgi</a:t>
            </a:r>
            <a:r>
              <a:rPr sz="1600" b="1" spc="-15" dirty="0">
                <a:latin typeface="Arial"/>
                <a:cs typeface="Arial"/>
              </a:rPr>
              <a:t>o</a:t>
            </a:r>
            <a:r>
              <a:rPr sz="1600" b="1" spc="-5" dirty="0">
                <a:latin typeface="Arial"/>
                <a:cs typeface="Arial"/>
              </a:rPr>
              <a:t>r</a:t>
            </a:r>
            <a:r>
              <a:rPr sz="1600" b="1" spc="5" dirty="0">
                <a:latin typeface="Arial"/>
                <a:cs typeface="Arial"/>
              </a:rPr>
              <a:t>n</a:t>
            </a:r>
            <a:r>
              <a:rPr sz="1600" b="1" spc="-5" dirty="0">
                <a:latin typeface="Arial"/>
                <a:cs typeface="Arial"/>
              </a:rPr>
              <a:t>aledel</a:t>
            </a:r>
            <a:r>
              <a:rPr sz="1600" b="1" dirty="0">
                <a:latin typeface="Arial"/>
                <a:cs typeface="Arial"/>
              </a:rPr>
              <a:t>l</a:t>
            </a:r>
            <a:r>
              <a:rPr sz="1600" b="1" spc="-5" dirty="0">
                <a:latin typeface="Arial"/>
                <a:cs typeface="Arial"/>
              </a:rPr>
              <a:t>ar</a:t>
            </a:r>
            <a:r>
              <a:rPr sz="1600" b="1" spc="5" dirty="0">
                <a:latin typeface="Arial"/>
                <a:cs typeface="Arial"/>
              </a:rPr>
              <a:t>t</a:t>
            </a:r>
            <a:r>
              <a:rPr sz="1600" b="1" spc="-5" dirty="0">
                <a:latin typeface="Arial"/>
                <a:cs typeface="Arial"/>
              </a:rPr>
              <a:t>e.com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4205718"/>
            <a:ext cx="6130925" cy="1501775"/>
          </a:xfrm>
          <a:prstGeom prst="rect">
            <a:avLst/>
          </a:prstGeom>
        </p:spPr>
        <p:txBody>
          <a:bodyPr vert="horz" wrap="square" lIns="0" tIns="22225" rIns="0" bIns="0" rtlCol="0">
            <a:spAutoFit/>
          </a:bodyPr>
          <a:lstStyle/>
          <a:p>
            <a:pPr marL="12700">
              <a:lnSpc>
                <a:spcPct val="100000"/>
              </a:lnSpc>
              <a:spcBef>
                <a:spcPts val="175"/>
              </a:spcBef>
            </a:pPr>
            <a:r>
              <a:rPr sz="950" b="1" spc="-10" dirty="0">
                <a:solidFill>
                  <a:srgbClr val="B01116"/>
                </a:solidFill>
                <a:latin typeface="Calibri"/>
                <a:cs typeface="Calibri"/>
              </a:rPr>
              <a:t>NOTIZIE</a:t>
            </a:r>
            <a:endParaRPr sz="950">
              <a:latin typeface="Calibri"/>
              <a:cs typeface="Calibri"/>
            </a:endParaRPr>
          </a:p>
          <a:p>
            <a:pPr marL="12700" marR="13335">
              <a:lnSpc>
                <a:spcPct val="102200"/>
              </a:lnSpc>
              <a:spcBef>
                <a:spcPts val="95"/>
              </a:spcBef>
            </a:pPr>
            <a:r>
              <a:rPr sz="1800" b="1" spc="-10" dirty="0">
                <a:solidFill>
                  <a:srgbClr val="B01116"/>
                </a:solidFill>
                <a:latin typeface="Calibri"/>
                <a:cs typeface="Calibri"/>
              </a:rPr>
              <a:t>Festival </a:t>
            </a:r>
            <a:r>
              <a:rPr sz="1800" b="1" spc="-5" dirty="0">
                <a:solidFill>
                  <a:srgbClr val="B01116"/>
                </a:solidFill>
                <a:latin typeface="Calibri"/>
                <a:cs typeface="Calibri"/>
              </a:rPr>
              <a:t>della </a:t>
            </a:r>
            <a:r>
              <a:rPr sz="1800" b="1" spc="-10" dirty="0">
                <a:solidFill>
                  <a:srgbClr val="B01116"/>
                </a:solidFill>
                <a:latin typeface="Calibri"/>
                <a:cs typeface="Calibri"/>
              </a:rPr>
              <a:t>Cultura Creativa: </a:t>
            </a:r>
            <a:r>
              <a:rPr sz="1800" b="1" spc="-5" dirty="0">
                <a:solidFill>
                  <a:srgbClr val="B01116"/>
                </a:solidFill>
                <a:latin typeface="Calibri"/>
                <a:cs typeface="Calibri"/>
              </a:rPr>
              <a:t>le banche Italiane </a:t>
            </a:r>
            <a:r>
              <a:rPr sz="1800" b="1" spc="-10" dirty="0">
                <a:solidFill>
                  <a:srgbClr val="B01116"/>
                </a:solidFill>
                <a:latin typeface="Calibri"/>
                <a:cs typeface="Calibri"/>
              </a:rPr>
              <a:t>promuovono </a:t>
            </a:r>
            <a:r>
              <a:rPr sz="1800" b="1" spc="-5" dirty="0">
                <a:solidFill>
                  <a:srgbClr val="B01116"/>
                </a:solidFill>
                <a:latin typeface="Calibri"/>
                <a:cs typeface="Calibri"/>
              </a:rPr>
              <a:t>la  </a:t>
            </a:r>
            <a:r>
              <a:rPr sz="1800" b="1" spc="-10" dirty="0">
                <a:solidFill>
                  <a:srgbClr val="B01116"/>
                </a:solidFill>
                <a:latin typeface="Calibri"/>
                <a:cs typeface="Calibri"/>
              </a:rPr>
              <a:t>creatività </a:t>
            </a:r>
            <a:r>
              <a:rPr sz="1800" b="1" spc="-5" dirty="0">
                <a:solidFill>
                  <a:srgbClr val="B01116"/>
                </a:solidFill>
                <a:latin typeface="Calibri"/>
                <a:cs typeface="Calibri"/>
              </a:rPr>
              <a:t>delle </a:t>
            </a:r>
            <a:r>
              <a:rPr sz="1800" b="1" spc="-10" dirty="0">
                <a:solidFill>
                  <a:srgbClr val="B01116"/>
                </a:solidFill>
                <a:latin typeface="Calibri"/>
                <a:cs typeface="Calibri"/>
              </a:rPr>
              <a:t>nuove generazioni</a:t>
            </a:r>
            <a:endParaRPr sz="1800">
              <a:latin typeface="Calibri"/>
              <a:cs typeface="Calibri"/>
            </a:endParaRPr>
          </a:p>
          <a:p>
            <a:pPr marL="12700" marR="5080">
              <a:lnSpc>
                <a:spcPct val="101699"/>
              </a:lnSpc>
              <a:spcBef>
                <a:spcPts val="40"/>
              </a:spcBef>
            </a:pPr>
            <a:r>
              <a:rPr sz="1200" b="1" i="1" spc="-5" dirty="0">
                <a:latin typeface="Calibri"/>
                <a:cs typeface="Calibri"/>
              </a:rPr>
              <a:t>Torna </a:t>
            </a:r>
            <a:r>
              <a:rPr sz="1200" b="1" i="1" dirty="0">
                <a:latin typeface="Calibri"/>
                <a:cs typeface="Calibri"/>
              </a:rPr>
              <a:t>per la 2a </a:t>
            </a:r>
            <a:r>
              <a:rPr sz="1200" b="1" i="1" spc="-5" dirty="0">
                <a:latin typeface="Calibri"/>
                <a:cs typeface="Calibri"/>
              </a:rPr>
              <a:t>edizione </a:t>
            </a:r>
            <a:r>
              <a:rPr sz="1200" b="1" i="1" dirty="0">
                <a:latin typeface="Calibri"/>
                <a:cs typeface="Calibri"/>
              </a:rPr>
              <a:t>il </a:t>
            </a:r>
            <a:r>
              <a:rPr sz="1200" b="1" i="1" spc="-5" dirty="0">
                <a:latin typeface="Calibri"/>
                <a:cs typeface="Calibri"/>
              </a:rPr>
              <a:t>Festival della Cultura Creativa </a:t>
            </a:r>
            <a:r>
              <a:rPr sz="1200" b="1" i="1" dirty="0">
                <a:latin typeface="Calibri"/>
                <a:cs typeface="Calibri"/>
              </a:rPr>
              <a:t>dal 16 al 22 </a:t>
            </a:r>
            <a:r>
              <a:rPr sz="1200" b="1" i="1" spc="-5" dirty="0">
                <a:latin typeface="Calibri"/>
                <a:cs typeface="Calibri"/>
              </a:rPr>
              <a:t>marzo 2015 </a:t>
            </a:r>
            <a:r>
              <a:rPr sz="1200" b="1" i="1" dirty="0">
                <a:latin typeface="Calibri"/>
                <a:cs typeface="Calibri"/>
              </a:rPr>
              <a:t>in 50 </a:t>
            </a:r>
            <a:r>
              <a:rPr sz="1200" b="1" i="1" spc="-5" dirty="0">
                <a:latin typeface="Calibri"/>
                <a:cs typeface="Calibri"/>
              </a:rPr>
              <a:t>città su  </a:t>
            </a:r>
            <a:r>
              <a:rPr sz="1200" b="1" i="1" dirty="0">
                <a:latin typeface="Calibri"/>
                <a:cs typeface="Calibri"/>
              </a:rPr>
              <a:t>tutto </a:t>
            </a:r>
            <a:r>
              <a:rPr sz="1200" b="1" i="1" spc="-5" dirty="0">
                <a:latin typeface="Calibri"/>
                <a:cs typeface="Calibri"/>
              </a:rPr>
              <a:t>il territorio nazionale. La manifestazione, ideata dall'ABI </a:t>
            </a:r>
            <a:r>
              <a:rPr sz="1200" b="1" i="1" dirty="0">
                <a:latin typeface="Calibri"/>
                <a:cs typeface="Calibri"/>
              </a:rPr>
              <a:t>per </a:t>
            </a:r>
            <a:r>
              <a:rPr sz="1200" b="1" i="1" spc="-5" dirty="0">
                <a:latin typeface="Calibri"/>
                <a:cs typeface="Calibri"/>
              </a:rPr>
              <a:t>avvicinare </a:t>
            </a:r>
            <a:r>
              <a:rPr sz="1200" b="1" i="1" dirty="0">
                <a:latin typeface="Calibri"/>
                <a:cs typeface="Calibri"/>
              </a:rPr>
              <a:t>i </a:t>
            </a:r>
            <a:r>
              <a:rPr sz="1200" b="1" i="1" spc="-5" dirty="0">
                <a:latin typeface="Calibri"/>
                <a:cs typeface="Calibri"/>
              </a:rPr>
              <a:t>giovani dai </a:t>
            </a:r>
            <a:r>
              <a:rPr sz="1200" b="1" i="1" dirty="0">
                <a:latin typeface="Calibri"/>
                <a:cs typeface="Calibri"/>
              </a:rPr>
              <a:t>6 ai 13  anni </a:t>
            </a:r>
            <a:r>
              <a:rPr sz="1200" b="1" i="1" spc="-5" dirty="0">
                <a:latin typeface="Calibri"/>
                <a:cs typeface="Calibri"/>
              </a:rPr>
              <a:t>alla cultura </a:t>
            </a:r>
            <a:r>
              <a:rPr sz="1200" b="1" i="1" dirty="0">
                <a:latin typeface="Calibri"/>
                <a:cs typeface="Calibri"/>
              </a:rPr>
              <a:t>e </a:t>
            </a:r>
            <a:r>
              <a:rPr sz="1200" b="1" i="1" spc="-5" dirty="0">
                <a:latin typeface="Calibri"/>
                <a:cs typeface="Calibri"/>
              </a:rPr>
              <a:t>alla creatività, sottolinea l'impegno del sistema bancario italiano nel  sostenere </a:t>
            </a:r>
            <a:r>
              <a:rPr sz="1200" b="1" i="1" dirty="0">
                <a:latin typeface="Calibri"/>
                <a:cs typeface="Calibri"/>
              </a:rPr>
              <a:t>la </a:t>
            </a:r>
            <a:r>
              <a:rPr sz="1200" b="1" i="1" spc="-5" dirty="0">
                <a:latin typeface="Calibri"/>
                <a:cs typeface="Calibri"/>
              </a:rPr>
              <a:t>Cultura </a:t>
            </a:r>
            <a:r>
              <a:rPr sz="1200" b="1" i="1" dirty="0">
                <a:latin typeface="Calibri"/>
                <a:cs typeface="Calibri"/>
              </a:rPr>
              <a:t>e </a:t>
            </a:r>
            <a:r>
              <a:rPr sz="1200" b="1" i="1" spc="-5" dirty="0">
                <a:latin typeface="Calibri"/>
                <a:cs typeface="Calibri"/>
              </a:rPr>
              <a:t>la crescita civile </a:t>
            </a:r>
            <a:r>
              <a:rPr sz="1200" b="1" i="1" dirty="0">
                <a:latin typeface="Calibri"/>
                <a:cs typeface="Calibri"/>
              </a:rPr>
              <a:t>del</a:t>
            </a:r>
            <a:r>
              <a:rPr sz="1200" b="1" i="1" spc="-10" dirty="0">
                <a:latin typeface="Calibri"/>
                <a:cs typeface="Calibri"/>
              </a:rPr>
              <a:t> </a:t>
            </a:r>
            <a:r>
              <a:rPr sz="1200" b="1" i="1" spc="-5" dirty="0">
                <a:latin typeface="Calibri"/>
                <a:cs typeface="Calibri"/>
              </a:rPr>
              <a:t>Paese</a:t>
            </a:r>
            <a:endParaRPr sz="1200">
              <a:latin typeface="Calibri"/>
              <a:cs typeface="Calibri"/>
            </a:endParaRPr>
          </a:p>
        </p:txBody>
      </p:sp>
      <p:sp>
        <p:nvSpPr>
          <p:cNvPr id="5" name="object 5"/>
          <p:cNvSpPr txBox="1"/>
          <p:nvPr/>
        </p:nvSpPr>
        <p:spPr>
          <a:xfrm>
            <a:off x="706627" y="8956700"/>
            <a:ext cx="6058535" cy="843915"/>
          </a:xfrm>
          <a:prstGeom prst="rect">
            <a:avLst/>
          </a:prstGeom>
        </p:spPr>
        <p:txBody>
          <a:bodyPr vert="horz" wrap="square" lIns="0" tIns="56515" rIns="0" bIns="0" rtlCol="0">
            <a:spAutoFit/>
          </a:bodyPr>
          <a:lstStyle/>
          <a:p>
            <a:pPr marL="12700">
              <a:lnSpc>
                <a:spcPct val="100000"/>
              </a:lnSpc>
              <a:spcBef>
                <a:spcPts val="445"/>
              </a:spcBef>
            </a:pPr>
            <a:r>
              <a:rPr sz="1050" dirty="0">
                <a:latin typeface="Corbel"/>
                <a:cs typeface="Corbel"/>
              </a:rPr>
              <a:t>Dopo </a:t>
            </a:r>
            <a:r>
              <a:rPr sz="1050" spc="-5" dirty="0">
                <a:latin typeface="Corbel"/>
                <a:cs typeface="Corbel"/>
              </a:rPr>
              <a:t>il successo della 1a edizione, </a:t>
            </a:r>
            <a:r>
              <a:rPr sz="1050" dirty="0">
                <a:latin typeface="Corbel"/>
                <a:cs typeface="Corbel"/>
              </a:rPr>
              <a:t>che ha </a:t>
            </a:r>
            <a:r>
              <a:rPr sz="1050" spc="-5" dirty="0">
                <a:latin typeface="Corbel"/>
                <a:cs typeface="Corbel"/>
              </a:rPr>
              <a:t>visto coinvolti </a:t>
            </a:r>
            <a:r>
              <a:rPr sz="1050" dirty="0">
                <a:latin typeface="Corbel"/>
                <a:cs typeface="Corbel"/>
              </a:rPr>
              <a:t>50 </a:t>
            </a:r>
            <a:r>
              <a:rPr sz="1050" spc="-5" dirty="0">
                <a:latin typeface="Corbel"/>
                <a:cs typeface="Corbel"/>
              </a:rPr>
              <a:t>città </a:t>
            </a:r>
            <a:r>
              <a:rPr sz="1050" dirty="0">
                <a:latin typeface="Corbel"/>
                <a:cs typeface="Corbel"/>
              </a:rPr>
              <a:t>e </a:t>
            </a:r>
            <a:r>
              <a:rPr sz="1050" spc="-5" dirty="0">
                <a:latin typeface="Corbel"/>
                <a:cs typeface="Corbel"/>
              </a:rPr>
              <a:t>più </a:t>
            </a:r>
            <a:r>
              <a:rPr sz="1050" dirty="0">
                <a:latin typeface="Corbel"/>
                <a:cs typeface="Corbel"/>
              </a:rPr>
              <a:t>di </a:t>
            </a:r>
            <a:r>
              <a:rPr sz="1050" spc="-5" dirty="0">
                <a:latin typeface="Corbel"/>
                <a:cs typeface="Corbel"/>
              </a:rPr>
              <a:t>10.000 bambini </a:t>
            </a:r>
            <a:r>
              <a:rPr sz="1050" dirty="0">
                <a:latin typeface="Corbel"/>
                <a:cs typeface="Corbel"/>
              </a:rPr>
              <a:t>e </a:t>
            </a:r>
            <a:r>
              <a:rPr sz="1050" spc="-5" dirty="0">
                <a:latin typeface="Corbel"/>
                <a:cs typeface="Corbel"/>
              </a:rPr>
              <a:t>ragazzi,</a:t>
            </a:r>
            <a:r>
              <a:rPr sz="1050" spc="45" dirty="0">
                <a:latin typeface="Corbel"/>
                <a:cs typeface="Corbel"/>
              </a:rPr>
              <a:t> </a:t>
            </a:r>
            <a:r>
              <a:rPr sz="1050" spc="-5" dirty="0">
                <a:latin typeface="Corbel"/>
                <a:cs typeface="Corbel"/>
              </a:rPr>
              <a:t>ritorna</a:t>
            </a:r>
            <a:endParaRPr sz="1050">
              <a:latin typeface="Corbel"/>
              <a:cs typeface="Corbel"/>
            </a:endParaRPr>
          </a:p>
          <a:p>
            <a:pPr marL="12700" marR="5080">
              <a:lnSpc>
                <a:spcPct val="127600"/>
              </a:lnSpc>
            </a:pPr>
            <a:r>
              <a:rPr sz="1050" spc="-5" dirty="0">
                <a:latin typeface="Corbel"/>
                <a:cs typeface="Corbel"/>
              </a:rPr>
              <a:t>il </a:t>
            </a:r>
            <a:r>
              <a:rPr sz="1050" u="sng" spc="-5" dirty="0">
                <a:solidFill>
                  <a:srgbClr val="B01116"/>
                </a:solidFill>
                <a:uFill>
                  <a:solidFill>
                    <a:srgbClr val="B01116"/>
                  </a:solidFill>
                </a:uFill>
                <a:latin typeface="Corbel"/>
                <a:cs typeface="Corbel"/>
                <a:hlinkClick r:id="rId3"/>
              </a:rPr>
              <a:t>Festival della Cultura Creativa</a:t>
            </a:r>
            <a:r>
              <a:rPr sz="1050" spc="-5" dirty="0">
                <a:latin typeface="Corbel"/>
                <a:cs typeface="Corbel"/>
                <a:hlinkClick r:id="rId3"/>
              </a:rPr>
              <a:t>,</a:t>
            </a:r>
            <a:r>
              <a:rPr sz="1050" spc="-5" dirty="0">
                <a:latin typeface="Corbel"/>
                <a:cs typeface="Corbel"/>
              </a:rPr>
              <a:t> promosso </a:t>
            </a:r>
            <a:r>
              <a:rPr sz="1050" dirty="0">
                <a:latin typeface="Corbel"/>
                <a:cs typeface="Corbel"/>
              </a:rPr>
              <a:t>e </a:t>
            </a:r>
            <a:r>
              <a:rPr sz="1050" spc="-5" dirty="0">
                <a:latin typeface="Corbel"/>
                <a:cs typeface="Corbel"/>
              </a:rPr>
              <a:t>realizzato dalle banche con il coordinamento dell’Abi. </a:t>
            </a:r>
            <a:r>
              <a:rPr sz="1050" dirty="0">
                <a:latin typeface="Corbel"/>
                <a:cs typeface="Corbel"/>
              </a:rPr>
              <a:t>Il </a:t>
            </a:r>
            <a:r>
              <a:rPr sz="1050" spc="-5" dirty="0">
                <a:latin typeface="Corbel"/>
                <a:cs typeface="Corbel"/>
              </a:rPr>
              <a:t>festival,  </a:t>
            </a:r>
            <a:r>
              <a:rPr sz="1050" dirty="0">
                <a:latin typeface="Corbel"/>
                <a:cs typeface="Corbel"/>
              </a:rPr>
              <a:t>nato con </a:t>
            </a:r>
            <a:r>
              <a:rPr sz="1050" spc="-5" dirty="0">
                <a:latin typeface="Corbel"/>
                <a:cs typeface="Corbel"/>
              </a:rPr>
              <a:t>l’intento </a:t>
            </a:r>
            <a:r>
              <a:rPr sz="1050" dirty="0">
                <a:latin typeface="Corbel"/>
                <a:cs typeface="Corbel"/>
              </a:rPr>
              <a:t>di </a:t>
            </a:r>
            <a:r>
              <a:rPr sz="1050" spc="-5" dirty="0">
                <a:latin typeface="Corbel"/>
                <a:cs typeface="Corbel"/>
              </a:rPr>
              <a:t>avvicinare </a:t>
            </a:r>
            <a:r>
              <a:rPr sz="1050" dirty="0">
                <a:latin typeface="Corbel"/>
                <a:cs typeface="Corbel"/>
              </a:rPr>
              <a:t>i </a:t>
            </a:r>
            <a:r>
              <a:rPr sz="1050" spc="-5" dirty="0">
                <a:latin typeface="Corbel"/>
                <a:cs typeface="Corbel"/>
              </a:rPr>
              <a:t>bambini </a:t>
            </a:r>
            <a:r>
              <a:rPr sz="1050" dirty="0">
                <a:latin typeface="Corbel"/>
                <a:cs typeface="Corbel"/>
              </a:rPr>
              <a:t>e i ragazzi </a:t>
            </a:r>
            <a:r>
              <a:rPr sz="1050" spc="-5" dirty="0">
                <a:latin typeface="Corbel"/>
                <a:cs typeface="Corbel"/>
              </a:rPr>
              <a:t>alla cultura </a:t>
            </a:r>
            <a:r>
              <a:rPr sz="1050" dirty="0">
                <a:latin typeface="Corbel"/>
                <a:cs typeface="Corbel"/>
              </a:rPr>
              <a:t>e di </a:t>
            </a:r>
            <a:r>
              <a:rPr sz="1050" spc="-5" dirty="0">
                <a:latin typeface="Corbel"/>
                <a:cs typeface="Corbel"/>
              </a:rPr>
              <a:t>stimolarne la creatività, </a:t>
            </a:r>
            <a:r>
              <a:rPr sz="1050" dirty="0">
                <a:latin typeface="Corbel"/>
                <a:cs typeface="Corbel"/>
              </a:rPr>
              <a:t>si </a:t>
            </a:r>
            <a:r>
              <a:rPr sz="1050" spc="-5" dirty="0">
                <a:latin typeface="Corbel"/>
                <a:cs typeface="Corbel"/>
              </a:rPr>
              <a:t>svolgerà dal 16</a:t>
            </a:r>
            <a:r>
              <a:rPr sz="1050" spc="55" dirty="0">
                <a:latin typeface="Corbel"/>
                <a:cs typeface="Corbel"/>
              </a:rPr>
              <a:t> </a:t>
            </a:r>
            <a:r>
              <a:rPr sz="1050" dirty="0">
                <a:latin typeface="Corbel"/>
                <a:cs typeface="Corbel"/>
              </a:rPr>
              <a:t>al</a:t>
            </a:r>
            <a:endParaRPr sz="1050">
              <a:latin typeface="Corbel"/>
              <a:cs typeface="Corbel"/>
            </a:endParaRPr>
          </a:p>
          <a:p>
            <a:pPr marL="12700">
              <a:lnSpc>
                <a:spcPct val="100000"/>
              </a:lnSpc>
              <a:spcBef>
                <a:spcPts val="360"/>
              </a:spcBef>
            </a:pPr>
            <a:r>
              <a:rPr sz="1050" dirty="0">
                <a:latin typeface="Corbel"/>
                <a:cs typeface="Corbel"/>
              </a:rPr>
              <a:t>22 marzo 2015 con una </a:t>
            </a:r>
            <a:r>
              <a:rPr sz="1050" spc="-5" dirty="0">
                <a:latin typeface="Corbel"/>
                <a:cs typeface="Corbel"/>
              </a:rPr>
              <a:t>ricca proposta </a:t>
            </a:r>
            <a:r>
              <a:rPr sz="1050" dirty="0">
                <a:latin typeface="Corbel"/>
                <a:cs typeface="Corbel"/>
              </a:rPr>
              <a:t>di eventi, </a:t>
            </a:r>
            <a:r>
              <a:rPr sz="1050" spc="-5" dirty="0">
                <a:latin typeface="Corbel"/>
                <a:cs typeface="Corbel"/>
              </a:rPr>
              <a:t>iniziative </a:t>
            </a:r>
            <a:r>
              <a:rPr sz="1050" dirty="0">
                <a:latin typeface="Corbel"/>
                <a:cs typeface="Corbel"/>
              </a:rPr>
              <a:t>e </a:t>
            </a:r>
            <a:r>
              <a:rPr sz="1050" spc="-5" dirty="0">
                <a:latin typeface="Corbel"/>
                <a:cs typeface="Corbel"/>
              </a:rPr>
              <a:t>laboratori diffusi sull’intero territorio</a:t>
            </a:r>
            <a:r>
              <a:rPr sz="1050" spc="15" dirty="0">
                <a:latin typeface="Corbel"/>
                <a:cs typeface="Corbel"/>
              </a:rPr>
              <a:t> </a:t>
            </a:r>
            <a:r>
              <a:rPr sz="1050" spc="-5" dirty="0">
                <a:latin typeface="Corbel"/>
                <a:cs typeface="Corbel"/>
              </a:rPr>
              <a:t>nazionale.</a:t>
            </a:r>
            <a:endParaRPr sz="1050">
              <a:latin typeface="Corbel"/>
              <a:cs typeface="Corbel"/>
            </a:endParaRPr>
          </a:p>
        </p:txBody>
      </p:sp>
      <p:sp>
        <p:nvSpPr>
          <p:cNvPr id="6" name="object 6"/>
          <p:cNvSpPr/>
          <p:nvPr/>
        </p:nvSpPr>
        <p:spPr>
          <a:xfrm>
            <a:off x="776391" y="2466966"/>
            <a:ext cx="6001778" cy="124770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903220" y="6350507"/>
            <a:ext cx="1752600" cy="19431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2990" cy="946721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23995">
              <a:lnSpc>
                <a:spcPts val="1839"/>
              </a:lnSpc>
            </a:pPr>
            <a:r>
              <a:rPr sz="1600" b="1" spc="-5" dirty="0">
                <a:latin typeface="Arial"/>
                <a:cs typeface="Arial"/>
              </a:rPr>
              <a:t>Ilgi</a:t>
            </a:r>
            <a:r>
              <a:rPr sz="1600" b="1" spc="-15" dirty="0">
                <a:latin typeface="Arial"/>
                <a:cs typeface="Arial"/>
              </a:rPr>
              <a:t>o</a:t>
            </a:r>
            <a:r>
              <a:rPr sz="1600" b="1" spc="-5" dirty="0">
                <a:latin typeface="Arial"/>
                <a:cs typeface="Arial"/>
              </a:rPr>
              <a:t>r</a:t>
            </a:r>
            <a:r>
              <a:rPr sz="1600" b="1" spc="5" dirty="0">
                <a:latin typeface="Arial"/>
                <a:cs typeface="Arial"/>
              </a:rPr>
              <a:t>n</a:t>
            </a:r>
            <a:r>
              <a:rPr sz="1600" b="1" spc="-5" dirty="0">
                <a:latin typeface="Arial"/>
                <a:cs typeface="Arial"/>
              </a:rPr>
              <a:t>aledel</a:t>
            </a:r>
            <a:r>
              <a:rPr sz="1600" b="1" dirty="0">
                <a:latin typeface="Arial"/>
                <a:cs typeface="Arial"/>
              </a:rPr>
              <a:t>l</a:t>
            </a:r>
            <a:r>
              <a:rPr sz="1600" b="1" spc="-5" dirty="0">
                <a:latin typeface="Arial"/>
                <a:cs typeface="Arial"/>
              </a:rPr>
              <a:t>ar</a:t>
            </a:r>
            <a:r>
              <a:rPr sz="1600" b="1" spc="5" dirty="0">
                <a:latin typeface="Arial"/>
                <a:cs typeface="Arial"/>
              </a:rPr>
              <a:t>t</a:t>
            </a:r>
            <a:r>
              <a:rPr sz="1600" b="1" spc="-5" dirty="0">
                <a:latin typeface="Arial"/>
                <a:cs typeface="Arial"/>
              </a:rPr>
              <a:t>e.com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nSpc>
                <a:spcPct val="127600"/>
              </a:lnSpc>
              <a:spcBef>
                <a:spcPts val="919"/>
              </a:spcBef>
            </a:pPr>
            <a:r>
              <a:rPr sz="1050" dirty="0">
                <a:latin typeface="Corbel"/>
                <a:cs typeface="Corbel"/>
              </a:rPr>
              <a:t>Le </a:t>
            </a:r>
            <a:r>
              <a:rPr sz="1050" spc="-5" dirty="0">
                <a:latin typeface="Corbel"/>
                <a:cs typeface="Corbel"/>
              </a:rPr>
              <a:t>banche </a:t>
            </a:r>
            <a:r>
              <a:rPr sz="1050" dirty="0">
                <a:latin typeface="Corbel"/>
                <a:cs typeface="Corbel"/>
              </a:rPr>
              <a:t>si </a:t>
            </a:r>
            <a:r>
              <a:rPr sz="1050" spc="-5" dirty="0">
                <a:latin typeface="Corbel"/>
                <a:cs typeface="Corbel"/>
              </a:rPr>
              <a:t>candidano così come catalizzatori </a:t>
            </a:r>
            <a:r>
              <a:rPr sz="1050" dirty="0">
                <a:latin typeface="Corbel"/>
                <a:cs typeface="Corbel"/>
              </a:rPr>
              <a:t>di </a:t>
            </a:r>
            <a:r>
              <a:rPr sz="1050" spc="-5" dirty="0">
                <a:latin typeface="Corbel"/>
                <a:cs typeface="Corbel"/>
              </a:rPr>
              <a:t>cultura </a:t>
            </a:r>
            <a:r>
              <a:rPr sz="1050" dirty="0">
                <a:latin typeface="Corbel"/>
                <a:cs typeface="Corbel"/>
              </a:rPr>
              <a:t>e </a:t>
            </a:r>
            <a:r>
              <a:rPr sz="1050" spc="-5" dirty="0">
                <a:latin typeface="Corbel"/>
                <a:cs typeface="Corbel"/>
              </a:rPr>
              <a:t>creatività sul territorio, contribuendo </a:t>
            </a:r>
            <a:r>
              <a:rPr sz="1050" dirty="0">
                <a:latin typeface="Corbel"/>
                <a:cs typeface="Corbel"/>
              </a:rPr>
              <a:t>ad </a:t>
            </a:r>
            <a:r>
              <a:rPr sz="1050" b="1" spc="-5" dirty="0">
                <a:latin typeface="Corbel"/>
                <a:cs typeface="Corbel"/>
              </a:rPr>
              <a:t>accrescere  le </a:t>
            </a:r>
            <a:r>
              <a:rPr sz="1050" b="1" dirty="0">
                <a:latin typeface="Corbel"/>
                <a:cs typeface="Corbel"/>
              </a:rPr>
              <a:t>capacità </a:t>
            </a:r>
            <a:r>
              <a:rPr sz="1050" b="1" spc="-5" dirty="0">
                <a:latin typeface="Corbel"/>
                <a:cs typeface="Corbel"/>
              </a:rPr>
              <a:t>espressive </a:t>
            </a:r>
            <a:r>
              <a:rPr sz="1050" b="1" dirty="0">
                <a:latin typeface="Corbel"/>
                <a:cs typeface="Corbel"/>
              </a:rPr>
              <a:t>dei </a:t>
            </a:r>
            <a:r>
              <a:rPr sz="1050" b="1" spc="-5" dirty="0">
                <a:latin typeface="Corbel"/>
                <a:cs typeface="Corbel"/>
              </a:rPr>
              <a:t>giovani </a:t>
            </a:r>
            <a:r>
              <a:rPr sz="1050" dirty="0">
                <a:latin typeface="Corbel"/>
                <a:cs typeface="Corbel"/>
              </a:rPr>
              <a:t>e </a:t>
            </a:r>
            <a:r>
              <a:rPr sz="1050" spc="-5" dirty="0">
                <a:latin typeface="Corbel"/>
                <a:cs typeface="Corbel"/>
              </a:rPr>
              <a:t>stimolando il processo </a:t>
            </a:r>
            <a:r>
              <a:rPr sz="1050" dirty="0">
                <a:latin typeface="Corbel"/>
                <a:cs typeface="Corbel"/>
              </a:rPr>
              <a:t>di </a:t>
            </a:r>
            <a:r>
              <a:rPr sz="1050" spc="-5" dirty="0">
                <a:latin typeface="Corbel"/>
                <a:cs typeface="Corbel"/>
              </a:rPr>
              <a:t>scambio, condivisione </a:t>
            </a:r>
            <a:r>
              <a:rPr sz="1050" dirty="0">
                <a:latin typeface="Corbel"/>
                <a:cs typeface="Corbel"/>
              </a:rPr>
              <a:t>e </a:t>
            </a:r>
            <a:r>
              <a:rPr sz="1050" spc="-5" dirty="0">
                <a:latin typeface="Corbel"/>
                <a:cs typeface="Corbel"/>
              </a:rPr>
              <a:t>creazione collettiva, dove  tutti </a:t>
            </a:r>
            <a:r>
              <a:rPr sz="1050" dirty="0">
                <a:latin typeface="Corbel"/>
                <a:cs typeface="Corbel"/>
              </a:rPr>
              <a:t>si </a:t>
            </a:r>
            <a:r>
              <a:rPr sz="1050" spc="-5" dirty="0">
                <a:latin typeface="Corbel"/>
                <a:cs typeface="Corbel"/>
              </a:rPr>
              <a:t>sentono partecipi </a:t>
            </a:r>
            <a:r>
              <a:rPr sz="1050" dirty="0">
                <a:latin typeface="Corbel"/>
                <a:cs typeface="Corbel"/>
              </a:rPr>
              <a:t>e </a:t>
            </a:r>
            <a:r>
              <a:rPr sz="1050" spc="-5" dirty="0">
                <a:latin typeface="Corbel"/>
                <a:cs typeface="Corbel"/>
              </a:rPr>
              <a:t>dove </a:t>
            </a:r>
            <a:r>
              <a:rPr sz="1050" dirty="0">
                <a:latin typeface="Corbel"/>
                <a:cs typeface="Corbel"/>
              </a:rPr>
              <a:t>si </a:t>
            </a:r>
            <a:r>
              <a:rPr sz="1050" spc="-5" dirty="0">
                <a:latin typeface="Corbel"/>
                <a:cs typeface="Corbel"/>
              </a:rPr>
              <a:t>porrà più attenzione </a:t>
            </a:r>
            <a:r>
              <a:rPr sz="1050" spc="-10" dirty="0">
                <a:latin typeface="Corbel"/>
                <a:cs typeface="Corbel"/>
              </a:rPr>
              <a:t>al </a:t>
            </a:r>
            <a:r>
              <a:rPr sz="1050" spc="-5" dirty="0">
                <a:latin typeface="Corbel"/>
                <a:cs typeface="Corbel"/>
              </a:rPr>
              <a:t>processo </a:t>
            </a:r>
            <a:r>
              <a:rPr sz="1050" dirty="0">
                <a:latin typeface="Corbel"/>
                <a:cs typeface="Corbel"/>
              </a:rPr>
              <a:t>che al </a:t>
            </a:r>
            <a:r>
              <a:rPr sz="1050" spc="-5" dirty="0">
                <a:latin typeface="Corbel"/>
                <a:cs typeface="Corbel"/>
              </a:rPr>
              <a:t>risultato finale. </a:t>
            </a:r>
            <a:r>
              <a:rPr sz="1050" dirty="0">
                <a:latin typeface="Corbel"/>
                <a:cs typeface="Corbel"/>
              </a:rPr>
              <a:t>Lo </a:t>
            </a:r>
            <a:r>
              <a:rPr sz="1050" spc="-5" dirty="0">
                <a:latin typeface="Corbel"/>
                <a:cs typeface="Corbel"/>
              </a:rPr>
              <a:t>spirito guida della  manifestazione </a:t>
            </a:r>
            <a:r>
              <a:rPr sz="1050" dirty="0">
                <a:latin typeface="Corbel"/>
                <a:cs typeface="Corbel"/>
              </a:rPr>
              <a:t>è, </a:t>
            </a:r>
            <a:r>
              <a:rPr sz="1050" spc="-5" dirty="0">
                <a:latin typeface="Corbel"/>
                <a:cs typeface="Corbel"/>
              </a:rPr>
              <a:t>nelle parole </a:t>
            </a:r>
            <a:r>
              <a:rPr sz="1050" dirty="0">
                <a:latin typeface="Corbel"/>
                <a:cs typeface="Corbel"/>
              </a:rPr>
              <a:t>del </a:t>
            </a:r>
            <a:r>
              <a:rPr sz="1050" spc="-5" dirty="0">
                <a:latin typeface="Corbel"/>
                <a:cs typeface="Corbel"/>
              </a:rPr>
              <a:t>presidente dell'Abi Antonio Patuelli, </a:t>
            </a:r>
            <a:r>
              <a:rPr sz="1050" dirty="0">
                <a:latin typeface="Corbel"/>
                <a:cs typeface="Corbel"/>
              </a:rPr>
              <a:t>la </a:t>
            </a:r>
            <a:r>
              <a:rPr sz="1050" spc="-5" dirty="0">
                <a:latin typeface="Corbel"/>
                <a:cs typeface="Corbel"/>
              </a:rPr>
              <a:t>«consapevolezza che </a:t>
            </a:r>
            <a:r>
              <a:rPr sz="1050" dirty="0">
                <a:latin typeface="Corbel"/>
                <a:cs typeface="Corbel"/>
              </a:rPr>
              <a:t>attraverso </a:t>
            </a:r>
            <a:r>
              <a:rPr sz="1050" spc="-5" dirty="0">
                <a:latin typeface="Corbel"/>
                <a:cs typeface="Corbel"/>
              </a:rPr>
              <a:t>la  promozione della conoscenza anche presso </a:t>
            </a:r>
            <a:r>
              <a:rPr sz="1050" dirty="0">
                <a:latin typeface="Corbel"/>
                <a:cs typeface="Corbel"/>
              </a:rPr>
              <a:t>i </a:t>
            </a:r>
            <a:r>
              <a:rPr sz="1050" spc="-5" dirty="0">
                <a:latin typeface="Corbel"/>
                <a:cs typeface="Corbel"/>
              </a:rPr>
              <a:t>più giovani </a:t>
            </a:r>
            <a:r>
              <a:rPr sz="1050" dirty="0">
                <a:latin typeface="Corbel"/>
                <a:cs typeface="Corbel"/>
              </a:rPr>
              <a:t>si </a:t>
            </a:r>
            <a:r>
              <a:rPr sz="1050" spc="-5" dirty="0">
                <a:latin typeface="Corbel"/>
                <a:cs typeface="Corbel"/>
              </a:rPr>
              <a:t>possa realizzare </a:t>
            </a:r>
            <a:r>
              <a:rPr sz="1050" dirty="0">
                <a:latin typeface="Corbel"/>
                <a:cs typeface="Corbel"/>
              </a:rPr>
              <a:t>un </a:t>
            </a:r>
            <a:r>
              <a:rPr sz="1050" spc="-5" dirty="0">
                <a:latin typeface="Corbel"/>
                <a:cs typeface="Corbel"/>
              </a:rPr>
              <a:t>più diffuso senso </a:t>
            </a:r>
            <a:r>
              <a:rPr sz="1050" dirty="0">
                <a:latin typeface="Corbel"/>
                <a:cs typeface="Corbel"/>
              </a:rPr>
              <a:t>di  </a:t>
            </a:r>
            <a:r>
              <a:rPr sz="1050" spc="-5" dirty="0">
                <a:latin typeface="Corbel"/>
                <a:cs typeface="Corbel"/>
              </a:rPr>
              <a:t>responsabilità, per </a:t>
            </a:r>
            <a:r>
              <a:rPr sz="1050" dirty="0">
                <a:latin typeface="Corbel"/>
                <a:cs typeface="Corbel"/>
              </a:rPr>
              <a:t>una </a:t>
            </a:r>
            <a:r>
              <a:rPr sz="1050" spc="-5" dirty="0">
                <a:latin typeface="Corbel"/>
                <a:cs typeface="Corbel"/>
              </a:rPr>
              <a:t>più ampia </a:t>
            </a:r>
            <a:r>
              <a:rPr sz="1050" dirty="0">
                <a:latin typeface="Corbel"/>
                <a:cs typeface="Corbel"/>
              </a:rPr>
              <a:t>e </a:t>
            </a:r>
            <a:r>
              <a:rPr sz="1050" spc="-5" dirty="0">
                <a:latin typeface="Corbel"/>
                <a:cs typeface="Corbel"/>
              </a:rPr>
              <a:t>duratura crescita </a:t>
            </a:r>
            <a:r>
              <a:rPr sz="1050" dirty="0">
                <a:latin typeface="Corbel"/>
                <a:cs typeface="Corbel"/>
              </a:rPr>
              <a:t>dei </a:t>
            </a:r>
            <a:r>
              <a:rPr sz="1050" spc="-5" dirty="0">
                <a:latin typeface="Corbel"/>
                <a:cs typeface="Corbel"/>
              </a:rPr>
              <a:t>nostri</a:t>
            </a:r>
            <a:r>
              <a:rPr sz="1050" spc="-55" dirty="0">
                <a:latin typeface="Corbel"/>
                <a:cs typeface="Corbel"/>
              </a:rPr>
              <a:t> </a:t>
            </a:r>
            <a:r>
              <a:rPr sz="1050" spc="-5" dirty="0">
                <a:latin typeface="Corbel"/>
                <a:cs typeface="Corbel"/>
              </a:rPr>
              <a:t>territori».</a:t>
            </a:r>
            <a:endParaRPr sz="1050">
              <a:latin typeface="Corbel"/>
              <a:cs typeface="Corbel"/>
            </a:endParaRPr>
          </a:p>
          <a:p>
            <a:pPr marL="12700" marR="60960">
              <a:lnSpc>
                <a:spcPct val="127699"/>
              </a:lnSpc>
              <a:spcBef>
                <a:spcPts val="10"/>
              </a:spcBef>
            </a:pPr>
            <a:r>
              <a:rPr sz="1050" dirty="0">
                <a:latin typeface="Corbel"/>
                <a:cs typeface="Corbel"/>
              </a:rPr>
              <a:t>Le </a:t>
            </a:r>
            <a:r>
              <a:rPr sz="1050" spc="-5" dirty="0">
                <a:latin typeface="Corbel"/>
                <a:cs typeface="Corbel"/>
              </a:rPr>
              <a:t>azioni dureranno </a:t>
            </a:r>
            <a:r>
              <a:rPr sz="1050" dirty="0">
                <a:latin typeface="Corbel"/>
                <a:cs typeface="Corbel"/>
              </a:rPr>
              <a:t>una </a:t>
            </a:r>
            <a:r>
              <a:rPr sz="1050" spc="-5" dirty="0">
                <a:latin typeface="Corbel"/>
                <a:cs typeface="Corbel"/>
              </a:rPr>
              <a:t>settimana </a:t>
            </a:r>
            <a:r>
              <a:rPr sz="1050" dirty="0">
                <a:latin typeface="Corbel"/>
                <a:cs typeface="Corbel"/>
              </a:rPr>
              <a:t>e </a:t>
            </a:r>
            <a:r>
              <a:rPr sz="1050" spc="-5" dirty="0">
                <a:latin typeface="Corbel"/>
                <a:cs typeface="Corbel"/>
              </a:rPr>
              <a:t>riguarderanno attività </a:t>
            </a:r>
            <a:r>
              <a:rPr sz="1050" dirty="0">
                <a:latin typeface="Corbel"/>
                <a:cs typeface="Corbel"/>
              </a:rPr>
              <a:t>di </a:t>
            </a:r>
            <a:r>
              <a:rPr sz="1050" spc="-5" dirty="0">
                <a:latin typeface="Corbel"/>
                <a:cs typeface="Corbel"/>
              </a:rPr>
              <a:t>vario tipo (laboratori, concerti, visite </a:t>
            </a:r>
            <a:r>
              <a:rPr sz="1050" dirty="0">
                <a:latin typeface="Corbel"/>
                <a:cs typeface="Corbel"/>
              </a:rPr>
              <a:t>a musei,  </a:t>
            </a:r>
            <a:r>
              <a:rPr sz="1050" spc="-5" dirty="0">
                <a:latin typeface="Corbel"/>
                <a:cs typeface="Corbel"/>
              </a:rPr>
              <a:t>riflessioni, ecc.) in base </a:t>
            </a:r>
            <a:r>
              <a:rPr sz="1050" dirty="0">
                <a:latin typeface="Corbel"/>
                <a:cs typeface="Corbel"/>
              </a:rPr>
              <a:t>a un tema </a:t>
            </a:r>
            <a:r>
              <a:rPr sz="1050" spc="-5" dirty="0">
                <a:latin typeface="Corbel"/>
                <a:cs typeface="Corbel"/>
              </a:rPr>
              <a:t>generale, </a:t>
            </a:r>
            <a:r>
              <a:rPr sz="1050" dirty="0">
                <a:latin typeface="Corbel"/>
                <a:cs typeface="Corbel"/>
              </a:rPr>
              <a:t>scelto </a:t>
            </a:r>
            <a:r>
              <a:rPr sz="1050" spc="-5" dirty="0">
                <a:latin typeface="Corbel"/>
                <a:cs typeface="Corbel"/>
              </a:rPr>
              <a:t>ogni anno, che </a:t>
            </a:r>
            <a:r>
              <a:rPr sz="1050" dirty="0">
                <a:latin typeface="Corbel"/>
                <a:cs typeface="Corbel"/>
              </a:rPr>
              <a:t>ogni banca </a:t>
            </a:r>
            <a:r>
              <a:rPr sz="1050" spc="-5" dirty="0">
                <a:latin typeface="Corbel"/>
                <a:cs typeface="Corbel"/>
              </a:rPr>
              <a:t>in collaborazione </a:t>
            </a:r>
            <a:r>
              <a:rPr sz="1050" dirty="0">
                <a:latin typeface="Corbel"/>
                <a:cs typeface="Corbel"/>
              </a:rPr>
              <a:t>con </a:t>
            </a:r>
            <a:r>
              <a:rPr sz="1050" spc="-5" dirty="0">
                <a:latin typeface="Corbel"/>
                <a:cs typeface="Corbel"/>
              </a:rPr>
              <a:t>scuole,  </a:t>
            </a:r>
            <a:r>
              <a:rPr sz="1050" dirty="0">
                <a:latin typeface="Corbel"/>
                <a:cs typeface="Corbel"/>
              </a:rPr>
              <a:t>musei, </a:t>
            </a:r>
            <a:r>
              <a:rPr sz="1050" spc="-5" dirty="0">
                <a:latin typeface="Corbel"/>
                <a:cs typeface="Corbel"/>
              </a:rPr>
              <a:t>associazioni culturali </a:t>
            </a:r>
            <a:r>
              <a:rPr sz="1050" dirty="0">
                <a:latin typeface="Corbel"/>
                <a:cs typeface="Corbel"/>
              </a:rPr>
              <a:t>e </a:t>
            </a:r>
            <a:r>
              <a:rPr sz="1050" spc="-5" dirty="0">
                <a:latin typeface="Corbel"/>
                <a:cs typeface="Corbel"/>
              </a:rPr>
              <a:t>biblioteche interpreterà </a:t>
            </a:r>
            <a:r>
              <a:rPr sz="1050" dirty="0">
                <a:latin typeface="Corbel"/>
                <a:cs typeface="Corbel"/>
              </a:rPr>
              <a:t>secondo </a:t>
            </a:r>
            <a:r>
              <a:rPr sz="1050" spc="-5" dirty="0">
                <a:latin typeface="Corbel"/>
                <a:cs typeface="Corbel"/>
              </a:rPr>
              <a:t>le proprie specificità </a:t>
            </a:r>
            <a:r>
              <a:rPr sz="1050" dirty="0">
                <a:latin typeface="Corbel"/>
                <a:cs typeface="Corbel"/>
              </a:rPr>
              <a:t>e </a:t>
            </a:r>
            <a:r>
              <a:rPr sz="1050" spc="-5" dirty="0">
                <a:latin typeface="Corbel"/>
                <a:cs typeface="Corbel"/>
              </a:rPr>
              <a:t>quelle </a:t>
            </a:r>
            <a:r>
              <a:rPr sz="1050" dirty="0">
                <a:latin typeface="Corbel"/>
                <a:cs typeface="Corbel"/>
              </a:rPr>
              <a:t>del </a:t>
            </a:r>
            <a:r>
              <a:rPr sz="1050" spc="-5" dirty="0">
                <a:latin typeface="Corbel"/>
                <a:cs typeface="Corbel"/>
              </a:rPr>
              <a:t>territorio in cui  </a:t>
            </a:r>
            <a:r>
              <a:rPr sz="1050" dirty="0">
                <a:latin typeface="Corbel"/>
                <a:cs typeface="Corbel"/>
              </a:rPr>
              <a:t>opera.</a:t>
            </a:r>
            <a:endParaRPr sz="1050">
              <a:latin typeface="Corbel"/>
              <a:cs typeface="Corbel"/>
            </a:endParaRPr>
          </a:p>
          <a:p>
            <a:pPr marL="12700">
              <a:lnSpc>
                <a:spcPct val="100000"/>
              </a:lnSpc>
              <a:spcBef>
                <a:spcPts val="350"/>
              </a:spcBef>
            </a:pPr>
            <a:r>
              <a:rPr sz="1050" dirty="0">
                <a:latin typeface="Corbel"/>
                <a:cs typeface="Corbel"/>
              </a:rPr>
              <a:t>Il tema di </a:t>
            </a:r>
            <a:r>
              <a:rPr sz="1050" spc="-5" dirty="0">
                <a:latin typeface="Corbel"/>
                <a:cs typeface="Corbel"/>
              </a:rPr>
              <a:t>quest'anno </a:t>
            </a:r>
            <a:r>
              <a:rPr sz="1050" dirty="0">
                <a:latin typeface="Corbel"/>
                <a:cs typeface="Corbel"/>
              </a:rPr>
              <a:t>è </a:t>
            </a:r>
            <a:r>
              <a:rPr sz="1050" spc="-5" dirty="0">
                <a:latin typeface="Corbel"/>
                <a:cs typeface="Corbel"/>
              </a:rPr>
              <a:t>«L’alfabeto del Mondo. Leggiamo </a:t>
            </a:r>
            <a:r>
              <a:rPr sz="1050" dirty="0">
                <a:latin typeface="Corbel"/>
                <a:cs typeface="Corbel"/>
              </a:rPr>
              <a:t>i </a:t>
            </a:r>
            <a:r>
              <a:rPr sz="1050" spc="-5" dirty="0">
                <a:latin typeface="Corbel"/>
                <a:cs typeface="Corbel"/>
              </a:rPr>
              <a:t>segni intorno </a:t>
            </a:r>
            <a:r>
              <a:rPr sz="1050" dirty="0">
                <a:latin typeface="Corbel"/>
                <a:cs typeface="Corbel"/>
              </a:rPr>
              <a:t>a </a:t>
            </a:r>
            <a:r>
              <a:rPr sz="1050" spc="-5" dirty="0">
                <a:latin typeface="Corbel"/>
                <a:cs typeface="Corbel"/>
              </a:rPr>
              <a:t>noi </a:t>
            </a:r>
            <a:r>
              <a:rPr sz="1050" dirty="0">
                <a:latin typeface="Corbel"/>
                <a:cs typeface="Corbel"/>
              </a:rPr>
              <a:t>e </a:t>
            </a:r>
            <a:r>
              <a:rPr sz="1050" spc="-5" dirty="0">
                <a:latin typeface="Corbel"/>
                <a:cs typeface="Corbel"/>
              </a:rPr>
              <a:t>raccontiamo». Raccontare</a:t>
            </a:r>
            <a:r>
              <a:rPr sz="1050" spc="65" dirty="0">
                <a:latin typeface="Corbel"/>
                <a:cs typeface="Corbel"/>
              </a:rPr>
              <a:t> </a:t>
            </a:r>
            <a:r>
              <a:rPr sz="1050" dirty="0">
                <a:latin typeface="Corbel"/>
                <a:cs typeface="Corbel"/>
              </a:rPr>
              <a:t>e</a:t>
            </a:r>
            <a:endParaRPr sz="1050">
              <a:latin typeface="Corbel"/>
              <a:cs typeface="Corbel"/>
            </a:endParaRPr>
          </a:p>
          <a:p>
            <a:pPr marL="12700" marR="16510">
              <a:lnSpc>
                <a:spcPct val="127800"/>
              </a:lnSpc>
              <a:spcBef>
                <a:spcPts val="10"/>
              </a:spcBef>
            </a:pPr>
            <a:r>
              <a:rPr sz="1050" spc="-5" dirty="0">
                <a:latin typeface="Corbel"/>
                <a:cs typeface="Corbel"/>
              </a:rPr>
              <a:t>raccontarsi </a:t>
            </a:r>
            <a:r>
              <a:rPr sz="1050" dirty="0">
                <a:latin typeface="Corbel"/>
                <a:cs typeface="Corbel"/>
              </a:rPr>
              <a:t>è </a:t>
            </a:r>
            <a:r>
              <a:rPr sz="1050" spc="-5" dirty="0">
                <a:latin typeface="Corbel"/>
                <a:cs typeface="Corbel"/>
              </a:rPr>
              <a:t>un’attività che coinvolge sempre più gli esseri umani, anche grazie alle nuove tecnologie. </a:t>
            </a:r>
            <a:r>
              <a:rPr sz="1050" dirty="0">
                <a:latin typeface="Corbel"/>
                <a:cs typeface="Corbel"/>
              </a:rPr>
              <a:t>Ma </a:t>
            </a:r>
            <a:r>
              <a:rPr sz="1050" spc="-5" dirty="0">
                <a:latin typeface="Corbel"/>
                <a:cs typeface="Corbel"/>
              </a:rPr>
              <a:t>come  lo </a:t>
            </a:r>
            <a:r>
              <a:rPr sz="1050" dirty="0">
                <a:latin typeface="Corbel"/>
                <a:cs typeface="Corbel"/>
              </a:rPr>
              <a:t>si </a:t>
            </a:r>
            <a:r>
              <a:rPr sz="1050" spc="-5" dirty="0">
                <a:latin typeface="Corbel"/>
                <a:cs typeface="Corbel"/>
              </a:rPr>
              <a:t>può </a:t>
            </a:r>
            <a:r>
              <a:rPr sz="1050" dirty="0">
                <a:latin typeface="Corbel"/>
                <a:cs typeface="Corbel"/>
              </a:rPr>
              <a:t>fare </a:t>
            </a:r>
            <a:r>
              <a:rPr sz="1050" spc="-5" dirty="0">
                <a:latin typeface="Corbel"/>
                <a:cs typeface="Corbel"/>
              </a:rPr>
              <a:t>in modo consapevole, pur rispettando la massima libertà creativa </a:t>
            </a:r>
            <a:r>
              <a:rPr sz="1050" dirty="0">
                <a:latin typeface="Corbel"/>
                <a:cs typeface="Corbel"/>
              </a:rPr>
              <a:t>dei </a:t>
            </a:r>
            <a:r>
              <a:rPr sz="1050" spc="-5" dirty="0">
                <a:latin typeface="Corbel"/>
                <a:cs typeface="Corbel"/>
              </a:rPr>
              <a:t>bambini </a:t>
            </a:r>
            <a:r>
              <a:rPr sz="1050" dirty="0">
                <a:latin typeface="Corbel"/>
                <a:cs typeface="Corbel"/>
              </a:rPr>
              <a:t>e dei </a:t>
            </a:r>
            <a:r>
              <a:rPr sz="1050" spc="-5" dirty="0">
                <a:latin typeface="Corbel"/>
                <a:cs typeface="Corbel"/>
              </a:rPr>
              <a:t>ragazzi? Con  quali linguaggi, strumenti </a:t>
            </a:r>
            <a:r>
              <a:rPr sz="1050" dirty="0">
                <a:latin typeface="Corbel"/>
                <a:cs typeface="Corbel"/>
              </a:rPr>
              <a:t>e </a:t>
            </a:r>
            <a:r>
              <a:rPr sz="1050" spc="-5" dirty="0">
                <a:latin typeface="Corbel"/>
                <a:cs typeface="Corbel"/>
              </a:rPr>
              <a:t>tecniche? Con l'aiuto degli operatori culturali </a:t>
            </a:r>
            <a:r>
              <a:rPr sz="1050" dirty="0">
                <a:latin typeface="Corbel"/>
                <a:cs typeface="Corbel"/>
              </a:rPr>
              <a:t>e </a:t>
            </a:r>
            <a:r>
              <a:rPr sz="1050" spc="-5" dirty="0">
                <a:latin typeface="Corbel"/>
                <a:cs typeface="Corbel"/>
              </a:rPr>
              <a:t>attraverso l’arte, l’archeologia, la  musica, il canto, la lettura, il teatro, la </a:t>
            </a:r>
            <a:r>
              <a:rPr sz="1050" dirty="0">
                <a:latin typeface="Corbel"/>
                <a:cs typeface="Corbel"/>
              </a:rPr>
              <a:t>fotografia, </a:t>
            </a:r>
            <a:r>
              <a:rPr sz="1050" spc="-5" dirty="0">
                <a:latin typeface="Corbel"/>
                <a:cs typeface="Corbel"/>
              </a:rPr>
              <a:t>la robotica, le tecnologie digitali </a:t>
            </a:r>
            <a:r>
              <a:rPr sz="1050" dirty="0">
                <a:latin typeface="Corbel"/>
                <a:cs typeface="Corbel"/>
              </a:rPr>
              <a:t>e </a:t>
            </a:r>
            <a:r>
              <a:rPr sz="1050" spc="-5" dirty="0">
                <a:latin typeface="Corbel"/>
                <a:cs typeface="Corbel"/>
              </a:rPr>
              <a:t>altri percorsi figurativi </a:t>
            </a:r>
            <a:r>
              <a:rPr sz="1050" dirty="0">
                <a:latin typeface="Corbel"/>
                <a:cs typeface="Corbel"/>
              </a:rPr>
              <a:t>e  </a:t>
            </a:r>
            <a:r>
              <a:rPr sz="1050" spc="-5" dirty="0">
                <a:latin typeface="Corbel"/>
                <a:cs typeface="Corbel"/>
              </a:rPr>
              <a:t>linguistici, </a:t>
            </a:r>
            <a:r>
              <a:rPr sz="1050" dirty="0">
                <a:latin typeface="Corbel"/>
                <a:cs typeface="Corbel"/>
              </a:rPr>
              <a:t>i </a:t>
            </a:r>
            <a:r>
              <a:rPr sz="1050" spc="-5" dirty="0">
                <a:latin typeface="Corbel"/>
                <a:cs typeface="Corbel"/>
              </a:rPr>
              <a:t>giovani protagonisti del Festival potranno sperimentare le potenzialità della loro fantasia </a:t>
            </a:r>
            <a:r>
              <a:rPr sz="1050" dirty="0">
                <a:latin typeface="Corbel"/>
                <a:cs typeface="Corbel"/>
              </a:rPr>
              <a:t>e </a:t>
            </a:r>
            <a:r>
              <a:rPr sz="1050" spc="-5" dirty="0">
                <a:latin typeface="Corbel"/>
                <a:cs typeface="Corbel"/>
              </a:rPr>
              <a:t>costruire  racconti. Attraverso la riscoperta </a:t>
            </a:r>
            <a:r>
              <a:rPr sz="1050" dirty="0">
                <a:latin typeface="Corbel"/>
                <a:cs typeface="Corbel"/>
              </a:rPr>
              <a:t>di </a:t>
            </a:r>
            <a:r>
              <a:rPr sz="1050" spc="-5" dirty="0">
                <a:latin typeface="Corbel"/>
                <a:cs typeface="Corbel"/>
              </a:rPr>
              <a:t>storie del passato </a:t>
            </a:r>
            <a:r>
              <a:rPr sz="1050" dirty="0">
                <a:latin typeface="Corbel"/>
                <a:cs typeface="Corbel"/>
              </a:rPr>
              <a:t>e </a:t>
            </a:r>
            <a:r>
              <a:rPr sz="1050" spc="-5" dirty="0">
                <a:latin typeface="Corbel"/>
                <a:cs typeface="Corbel"/>
              </a:rPr>
              <a:t>la </a:t>
            </a:r>
            <a:r>
              <a:rPr sz="1050" dirty="0">
                <a:latin typeface="Corbel"/>
                <a:cs typeface="Corbel"/>
              </a:rPr>
              <a:t>ricerca di </a:t>
            </a:r>
            <a:r>
              <a:rPr sz="1050" spc="-5" dirty="0">
                <a:latin typeface="Corbel"/>
                <a:cs typeface="Corbel"/>
              </a:rPr>
              <a:t>nuove forme espressive, </a:t>
            </a:r>
            <a:r>
              <a:rPr sz="1050" dirty="0">
                <a:latin typeface="Corbel"/>
                <a:cs typeface="Corbel"/>
              </a:rPr>
              <a:t>si </a:t>
            </a:r>
            <a:r>
              <a:rPr sz="1050" spc="-5" dirty="0">
                <a:latin typeface="Corbel"/>
                <a:cs typeface="Corbel"/>
              </a:rPr>
              <a:t>potrà creare </a:t>
            </a:r>
            <a:r>
              <a:rPr sz="1050" dirty="0">
                <a:latin typeface="Corbel"/>
                <a:cs typeface="Corbel"/>
              </a:rPr>
              <a:t>un  </a:t>
            </a:r>
            <a:r>
              <a:rPr sz="1050" spc="-5" dirty="0">
                <a:latin typeface="Corbel"/>
                <a:cs typeface="Corbel"/>
              </a:rPr>
              <a:t>circolo virtuoso tra apprendimento </a:t>
            </a:r>
            <a:r>
              <a:rPr sz="1050" dirty="0">
                <a:latin typeface="Corbel"/>
                <a:cs typeface="Corbel"/>
              </a:rPr>
              <a:t>di bambini e </a:t>
            </a:r>
            <a:r>
              <a:rPr sz="1050" spc="-5" dirty="0">
                <a:latin typeface="Corbel"/>
                <a:cs typeface="Corbel"/>
              </a:rPr>
              <a:t>ragazzi </a:t>
            </a:r>
            <a:r>
              <a:rPr sz="1050" dirty="0">
                <a:latin typeface="Corbel"/>
                <a:cs typeface="Corbel"/>
              </a:rPr>
              <a:t>e </a:t>
            </a:r>
            <a:r>
              <a:rPr sz="1050" spc="-5" dirty="0">
                <a:latin typeface="Corbel"/>
                <a:cs typeface="Corbel"/>
              </a:rPr>
              <a:t>ricezione </a:t>
            </a:r>
            <a:r>
              <a:rPr sz="1050" dirty="0">
                <a:latin typeface="Corbel"/>
                <a:cs typeface="Corbel"/>
              </a:rPr>
              <a:t>di </a:t>
            </a:r>
            <a:r>
              <a:rPr sz="1050" spc="-5" dirty="0">
                <a:latin typeface="Corbel"/>
                <a:cs typeface="Corbel"/>
              </a:rPr>
              <a:t>risultati inattesi per gli</a:t>
            </a:r>
            <a:r>
              <a:rPr sz="1050" spc="15" dirty="0">
                <a:latin typeface="Corbel"/>
                <a:cs typeface="Corbel"/>
              </a:rPr>
              <a:t> </a:t>
            </a:r>
            <a:r>
              <a:rPr sz="1050" spc="-5" dirty="0">
                <a:latin typeface="Corbel"/>
                <a:cs typeface="Corbel"/>
              </a:rPr>
              <a:t>operatori.</a:t>
            </a:r>
            <a:endParaRPr sz="1050">
              <a:latin typeface="Corbel"/>
              <a:cs typeface="Corbel"/>
            </a:endParaRPr>
          </a:p>
          <a:p>
            <a:pPr marL="12700" marR="22860">
              <a:lnSpc>
                <a:spcPts val="1610"/>
              </a:lnSpc>
              <a:spcBef>
                <a:spcPts val="110"/>
              </a:spcBef>
            </a:pPr>
            <a:r>
              <a:rPr sz="1050" dirty="0">
                <a:latin typeface="Corbel"/>
                <a:cs typeface="Corbel"/>
              </a:rPr>
              <a:t>Due </a:t>
            </a:r>
            <a:r>
              <a:rPr sz="1050" spc="-5" dirty="0">
                <a:latin typeface="Corbel"/>
                <a:cs typeface="Corbel"/>
              </a:rPr>
              <a:t>avvenimenti quest’anno affiancheranno il Festival. </a:t>
            </a:r>
            <a:r>
              <a:rPr sz="1050" dirty="0">
                <a:latin typeface="Corbel"/>
                <a:cs typeface="Corbel"/>
              </a:rPr>
              <a:t>Il </a:t>
            </a:r>
            <a:r>
              <a:rPr sz="1050" spc="-5" dirty="0">
                <a:latin typeface="Corbel"/>
                <a:cs typeface="Corbel"/>
              </a:rPr>
              <a:t>primo </a:t>
            </a:r>
            <a:r>
              <a:rPr sz="1050" dirty="0">
                <a:latin typeface="Corbel"/>
                <a:cs typeface="Corbel"/>
              </a:rPr>
              <a:t>è </a:t>
            </a:r>
            <a:r>
              <a:rPr sz="1050" b="1" spc="-5" dirty="0">
                <a:latin typeface="Corbel"/>
                <a:cs typeface="Corbel"/>
              </a:rPr>
              <a:t>«</a:t>
            </a:r>
            <a:r>
              <a:rPr sz="1050" b="1" i="1" spc="-5" dirty="0">
                <a:latin typeface="Corbel"/>
                <a:cs typeface="Corbel"/>
              </a:rPr>
              <a:t>WWW </a:t>
            </a:r>
            <a:r>
              <a:rPr sz="1050" b="1" i="1" dirty="0">
                <a:latin typeface="Corbel"/>
                <a:cs typeface="Corbel"/>
              </a:rPr>
              <a:t>- </a:t>
            </a:r>
            <a:r>
              <a:rPr sz="1050" b="1" i="1" spc="-5" dirty="0">
                <a:latin typeface="Corbel"/>
                <a:cs typeface="Corbel"/>
              </a:rPr>
              <a:t>KnoW </a:t>
            </a:r>
            <a:r>
              <a:rPr sz="1050" b="1" i="1" spc="-10" dirty="0">
                <a:latin typeface="Corbel"/>
                <a:cs typeface="Corbel"/>
              </a:rPr>
              <a:t>the </a:t>
            </a:r>
            <a:r>
              <a:rPr sz="1050" b="1" i="1" spc="-5" dirty="0">
                <a:latin typeface="Corbel"/>
                <a:cs typeface="Corbel"/>
              </a:rPr>
              <a:t>World with Words» </a:t>
            </a:r>
            <a:r>
              <a:rPr sz="1050" dirty="0">
                <a:latin typeface="Corbel"/>
                <a:cs typeface="Corbel"/>
              </a:rPr>
              <a:t>che si  </a:t>
            </a:r>
            <a:r>
              <a:rPr sz="1050" spc="-5" dirty="0">
                <a:latin typeface="Corbel"/>
                <a:cs typeface="Corbel"/>
              </a:rPr>
              <a:t>terrà </a:t>
            </a:r>
            <a:r>
              <a:rPr sz="1050" dirty="0">
                <a:latin typeface="Corbel"/>
                <a:cs typeface="Corbel"/>
              </a:rPr>
              <a:t>nel </a:t>
            </a:r>
            <a:r>
              <a:rPr sz="1050" spc="-5" dirty="0">
                <a:latin typeface="Corbel"/>
                <a:cs typeface="Corbel"/>
              </a:rPr>
              <a:t>giorno </a:t>
            </a:r>
            <a:r>
              <a:rPr sz="1050" dirty="0">
                <a:latin typeface="Corbel"/>
                <a:cs typeface="Corbel"/>
              </a:rPr>
              <a:t>di </a:t>
            </a:r>
            <a:r>
              <a:rPr sz="1050" spc="-5" dirty="0">
                <a:latin typeface="Corbel"/>
                <a:cs typeface="Corbel"/>
              </a:rPr>
              <a:t>apertura </a:t>
            </a:r>
            <a:r>
              <a:rPr sz="1050" dirty="0">
                <a:latin typeface="Corbel"/>
                <a:cs typeface="Corbel"/>
              </a:rPr>
              <a:t>del </a:t>
            </a:r>
            <a:r>
              <a:rPr sz="1050" spc="-5" dirty="0">
                <a:latin typeface="Corbel"/>
                <a:cs typeface="Corbel"/>
              </a:rPr>
              <a:t>Festival, </a:t>
            </a:r>
            <a:r>
              <a:rPr sz="1050" dirty="0">
                <a:latin typeface="Corbel"/>
                <a:cs typeface="Corbel"/>
              </a:rPr>
              <a:t>lunedì </a:t>
            </a:r>
            <a:r>
              <a:rPr sz="1050" spc="-5" dirty="0">
                <a:latin typeface="Corbel"/>
                <a:cs typeface="Corbel"/>
              </a:rPr>
              <a:t>16 marzo, presso il Museo d’Arte contemporanea Donnaregina  (MADRE) </a:t>
            </a:r>
            <a:r>
              <a:rPr sz="1050" dirty="0">
                <a:latin typeface="Corbel"/>
                <a:cs typeface="Corbel"/>
              </a:rPr>
              <a:t>di </a:t>
            </a:r>
            <a:r>
              <a:rPr sz="1050" spc="-5" dirty="0">
                <a:latin typeface="Corbel"/>
                <a:cs typeface="Corbel"/>
              </a:rPr>
              <a:t>Napoli. </a:t>
            </a:r>
            <a:r>
              <a:rPr sz="1050" dirty="0">
                <a:latin typeface="Corbel"/>
                <a:cs typeface="Corbel"/>
              </a:rPr>
              <a:t>In </a:t>
            </a:r>
            <a:r>
              <a:rPr sz="1050" spc="-5" dirty="0">
                <a:latin typeface="Corbel"/>
                <a:cs typeface="Corbel"/>
              </a:rPr>
              <a:t>linea </a:t>
            </a:r>
            <a:r>
              <a:rPr sz="1050" dirty="0">
                <a:latin typeface="Corbel"/>
                <a:cs typeface="Corbel"/>
              </a:rPr>
              <a:t>con </a:t>
            </a:r>
            <a:r>
              <a:rPr sz="1050" spc="-5" dirty="0">
                <a:latin typeface="Corbel"/>
                <a:cs typeface="Corbel"/>
              </a:rPr>
              <a:t>il </a:t>
            </a:r>
            <a:r>
              <a:rPr sz="1050" dirty="0">
                <a:latin typeface="Corbel"/>
                <a:cs typeface="Corbel"/>
              </a:rPr>
              <a:t>tema del </a:t>
            </a:r>
            <a:r>
              <a:rPr sz="1050" spc="-5" dirty="0">
                <a:latin typeface="Corbel"/>
                <a:cs typeface="Corbel"/>
              </a:rPr>
              <a:t>Festival, bambini </a:t>
            </a:r>
            <a:r>
              <a:rPr sz="1050" dirty="0">
                <a:latin typeface="Corbel"/>
                <a:cs typeface="Corbel"/>
              </a:rPr>
              <a:t>e </a:t>
            </a:r>
            <a:r>
              <a:rPr sz="1050" spc="-5" dirty="0">
                <a:latin typeface="Corbel"/>
                <a:cs typeface="Corbel"/>
              </a:rPr>
              <a:t>ragazzi </a:t>
            </a:r>
            <a:r>
              <a:rPr sz="1050" dirty="0">
                <a:latin typeface="Corbel"/>
                <a:cs typeface="Corbel"/>
              </a:rPr>
              <a:t>del </a:t>
            </a:r>
            <a:r>
              <a:rPr sz="1050" spc="-5" dirty="0">
                <a:latin typeface="Corbel"/>
                <a:cs typeface="Corbel"/>
              </a:rPr>
              <a:t>territorio campano saranno</a:t>
            </a:r>
            <a:r>
              <a:rPr sz="1050" spc="70" dirty="0">
                <a:latin typeface="Corbel"/>
                <a:cs typeface="Corbel"/>
              </a:rPr>
              <a:t> </a:t>
            </a:r>
            <a:r>
              <a:rPr sz="1050" spc="-5" dirty="0">
                <a:latin typeface="Corbel"/>
                <a:cs typeface="Corbel"/>
              </a:rPr>
              <a:t>invitati</a:t>
            </a:r>
            <a:endParaRPr sz="1050">
              <a:latin typeface="Corbel"/>
              <a:cs typeface="Corbel"/>
            </a:endParaRPr>
          </a:p>
          <a:p>
            <a:pPr marL="12700">
              <a:lnSpc>
                <a:spcPct val="100000"/>
              </a:lnSpc>
              <a:spcBef>
                <a:spcPts val="229"/>
              </a:spcBef>
            </a:pPr>
            <a:r>
              <a:rPr sz="1050" dirty="0">
                <a:latin typeface="Corbel"/>
                <a:cs typeface="Corbel"/>
              </a:rPr>
              <a:t>a </a:t>
            </a:r>
            <a:r>
              <a:rPr sz="1050" i="1" spc="-5" dirty="0">
                <a:latin typeface="Corbel"/>
                <a:cs typeface="Corbel"/>
              </a:rPr>
              <a:t>Creare mondi</a:t>
            </a:r>
            <a:r>
              <a:rPr sz="1050" spc="-5" dirty="0">
                <a:latin typeface="Corbel"/>
                <a:cs typeface="Corbel"/>
              </a:rPr>
              <a:t>, </a:t>
            </a:r>
            <a:r>
              <a:rPr sz="1050" dirty="0">
                <a:latin typeface="Corbel"/>
                <a:cs typeface="Corbel"/>
              </a:rPr>
              <a:t>a </a:t>
            </a:r>
            <a:r>
              <a:rPr sz="1050" spc="-5" dirty="0">
                <a:latin typeface="Corbel"/>
                <a:cs typeface="Corbel"/>
              </a:rPr>
              <a:t>partire dalla struttura fantasmagorica della </a:t>
            </a:r>
            <a:r>
              <a:rPr sz="1050" i="1" spc="-5" dirty="0">
                <a:latin typeface="Corbel"/>
                <a:cs typeface="Corbel"/>
              </a:rPr>
              <a:t>Pallamondo </a:t>
            </a:r>
            <a:r>
              <a:rPr sz="1050" spc="-5" dirty="0">
                <a:latin typeface="Corbel"/>
                <a:cs typeface="Corbel"/>
              </a:rPr>
              <a:t>ispirata alla </a:t>
            </a:r>
            <a:r>
              <a:rPr sz="1050" i="1" spc="-5" dirty="0">
                <a:latin typeface="Corbel"/>
                <a:cs typeface="Corbel"/>
              </a:rPr>
              <a:t>Houseball </a:t>
            </a:r>
            <a:r>
              <a:rPr sz="1050" spc="-5" dirty="0">
                <a:latin typeface="Corbel"/>
                <a:cs typeface="Corbel"/>
              </a:rPr>
              <a:t>degli</a:t>
            </a:r>
            <a:r>
              <a:rPr sz="1050" spc="195" dirty="0">
                <a:latin typeface="Corbel"/>
                <a:cs typeface="Corbel"/>
              </a:rPr>
              <a:t> </a:t>
            </a:r>
            <a:r>
              <a:rPr sz="1050" spc="-5" dirty="0">
                <a:latin typeface="Corbel"/>
                <a:cs typeface="Corbel"/>
              </a:rPr>
              <a:t>storici</a:t>
            </a:r>
            <a:endParaRPr sz="1050">
              <a:latin typeface="Corbel"/>
              <a:cs typeface="Corbel"/>
            </a:endParaRPr>
          </a:p>
          <a:p>
            <a:pPr marL="12700">
              <a:lnSpc>
                <a:spcPct val="100000"/>
              </a:lnSpc>
              <a:spcBef>
                <a:spcPts val="350"/>
              </a:spcBef>
            </a:pPr>
            <a:r>
              <a:rPr sz="1050" spc="-5" dirty="0">
                <a:latin typeface="Corbel"/>
                <a:cs typeface="Corbel"/>
              </a:rPr>
              <a:t>esponenti della Pop </a:t>
            </a:r>
            <a:r>
              <a:rPr sz="1050" spc="-10" dirty="0">
                <a:latin typeface="Corbel"/>
                <a:cs typeface="Corbel"/>
              </a:rPr>
              <a:t>Art </a:t>
            </a:r>
            <a:r>
              <a:rPr sz="1050" spc="-5" dirty="0">
                <a:latin typeface="Corbel"/>
                <a:cs typeface="Corbel"/>
              </a:rPr>
              <a:t>Claes Oldenburg </a:t>
            </a:r>
            <a:r>
              <a:rPr sz="1050" dirty="0">
                <a:latin typeface="Corbel"/>
                <a:cs typeface="Corbel"/>
              </a:rPr>
              <a:t>e </a:t>
            </a:r>
            <a:r>
              <a:rPr sz="1050" spc="-5" dirty="0">
                <a:latin typeface="Corbel"/>
                <a:cs typeface="Corbel"/>
              </a:rPr>
              <a:t>Coosje </a:t>
            </a:r>
            <a:r>
              <a:rPr sz="1050" dirty="0">
                <a:latin typeface="Corbel"/>
                <a:cs typeface="Corbel"/>
              </a:rPr>
              <a:t>van </a:t>
            </a:r>
            <a:r>
              <a:rPr sz="1050" spc="-5" dirty="0">
                <a:latin typeface="Corbel"/>
                <a:cs typeface="Corbel"/>
              </a:rPr>
              <a:t>Bruggen (opera della Collezione </a:t>
            </a:r>
            <a:r>
              <a:rPr sz="1050" dirty="0">
                <a:latin typeface="Corbel"/>
                <a:cs typeface="Corbel"/>
              </a:rPr>
              <a:t>del </a:t>
            </a:r>
            <a:r>
              <a:rPr sz="1050" spc="-5" dirty="0">
                <a:latin typeface="Corbel"/>
                <a:cs typeface="Corbel"/>
              </a:rPr>
              <a:t>Castello </a:t>
            </a:r>
            <a:r>
              <a:rPr sz="1050" dirty="0">
                <a:latin typeface="Corbel"/>
                <a:cs typeface="Corbel"/>
              </a:rPr>
              <a:t>di</a:t>
            </a:r>
            <a:r>
              <a:rPr sz="1050" spc="180" dirty="0">
                <a:latin typeface="Corbel"/>
                <a:cs typeface="Corbel"/>
              </a:rPr>
              <a:t> </a:t>
            </a:r>
            <a:r>
              <a:rPr sz="1050" spc="-5" dirty="0">
                <a:latin typeface="Corbel"/>
                <a:cs typeface="Corbel"/>
              </a:rPr>
              <a:t>Rivoli</a:t>
            </a:r>
            <a:endParaRPr sz="1050">
              <a:latin typeface="Corbel"/>
              <a:cs typeface="Corbel"/>
            </a:endParaRPr>
          </a:p>
          <a:p>
            <a:pPr marL="12700" marR="25400">
              <a:lnSpc>
                <a:spcPct val="127800"/>
              </a:lnSpc>
              <a:spcBef>
                <a:spcPts val="10"/>
              </a:spcBef>
            </a:pPr>
            <a:r>
              <a:rPr sz="1050" dirty="0">
                <a:latin typeface="Corbel"/>
                <a:cs typeface="Corbel"/>
              </a:rPr>
              <a:t>Museo </a:t>
            </a:r>
            <a:r>
              <a:rPr sz="1050" spc="-5" dirty="0">
                <a:latin typeface="Corbel"/>
                <a:cs typeface="Corbel"/>
              </a:rPr>
              <a:t>d’Arte Contemporanea). Sulle gigantesche </a:t>
            </a:r>
            <a:r>
              <a:rPr sz="1050" i="1" spc="-5" dirty="0">
                <a:latin typeface="Corbel"/>
                <a:cs typeface="Corbel"/>
              </a:rPr>
              <a:t>Pallemondo </a:t>
            </a:r>
            <a:r>
              <a:rPr sz="1050" spc="-5" dirty="0">
                <a:latin typeface="Corbel"/>
                <a:cs typeface="Corbel"/>
              </a:rPr>
              <a:t>confluiranno alfabeti differenti, espressione </a:t>
            </a:r>
            <a:r>
              <a:rPr sz="1050" dirty="0">
                <a:latin typeface="Corbel"/>
                <a:cs typeface="Corbel"/>
              </a:rPr>
              <a:t>di  </a:t>
            </a:r>
            <a:r>
              <a:rPr sz="1050" spc="-5" dirty="0">
                <a:latin typeface="Corbel"/>
                <a:cs typeface="Corbel"/>
              </a:rPr>
              <a:t>lingue </a:t>
            </a:r>
            <a:r>
              <a:rPr sz="1050" dirty="0">
                <a:latin typeface="Corbel"/>
                <a:cs typeface="Corbel"/>
              </a:rPr>
              <a:t>e </a:t>
            </a:r>
            <a:r>
              <a:rPr sz="1050" spc="-5" dirty="0">
                <a:latin typeface="Corbel"/>
                <a:cs typeface="Corbel"/>
              </a:rPr>
              <a:t>comunità diverse, insieme </a:t>
            </a:r>
            <a:r>
              <a:rPr sz="1050" dirty="0">
                <a:latin typeface="Corbel"/>
                <a:cs typeface="Corbel"/>
              </a:rPr>
              <a:t>al segno-simbolo </a:t>
            </a:r>
            <a:r>
              <a:rPr sz="1050" spc="-10" dirty="0">
                <a:latin typeface="Corbel"/>
                <a:cs typeface="Corbel"/>
              </a:rPr>
              <a:t>del </a:t>
            </a:r>
            <a:r>
              <a:rPr sz="1050" i="1" spc="-5" dirty="0">
                <a:latin typeface="Corbel"/>
                <a:cs typeface="Corbel"/>
              </a:rPr>
              <a:t>Terzo Paradiso </a:t>
            </a:r>
            <a:r>
              <a:rPr sz="1050" spc="-5" dirty="0">
                <a:latin typeface="Corbel"/>
                <a:cs typeface="Corbel"/>
              </a:rPr>
              <a:t>del maestro</a:t>
            </a:r>
            <a:r>
              <a:rPr sz="1050" b="1" spc="-5" dirty="0">
                <a:latin typeface="Corbel"/>
                <a:cs typeface="Corbel"/>
              </a:rPr>
              <a:t>Michelangelo </a:t>
            </a:r>
            <a:r>
              <a:rPr sz="1050" b="1" dirty="0">
                <a:latin typeface="Corbel"/>
                <a:cs typeface="Corbel"/>
              </a:rPr>
              <a:t>Pistoletto</a:t>
            </a:r>
            <a:r>
              <a:rPr sz="1050" dirty="0">
                <a:latin typeface="Corbel"/>
                <a:cs typeface="Corbel"/>
              </a:rPr>
              <a:t>,  </a:t>
            </a:r>
            <a:r>
              <a:rPr sz="1050" spc="-5" dirty="0">
                <a:latin typeface="Corbel"/>
                <a:cs typeface="Corbel"/>
              </a:rPr>
              <a:t>ospite d’eccezione dell’evento </a:t>
            </a:r>
            <a:r>
              <a:rPr sz="1050" dirty="0">
                <a:latin typeface="Corbel"/>
                <a:cs typeface="Corbel"/>
              </a:rPr>
              <a:t>al </a:t>
            </a:r>
            <a:r>
              <a:rPr sz="1050" spc="-5" dirty="0">
                <a:latin typeface="Corbel"/>
                <a:cs typeface="Corbel"/>
              </a:rPr>
              <a:t>MADRE </a:t>
            </a:r>
            <a:r>
              <a:rPr sz="1050" dirty="0">
                <a:latin typeface="Corbel"/>
                <a:cs typeface="Corbel"/>
              </a:rPr>
              <a:t>di </a:t>
            </a:r>
            <a:r>
              <a:rPr sz="1050" spc="-5" dirty="0">
                <a:latin typeface="Corbel"/>
                <a:cs typeface="Corbel"/>
              </a:rPr>
              <a:t>Napoli. </a:t>
            </a:r>
            <a:r>
              <a:rPr sz="1050" dirty="0">
                <a:latin typeface="Corbel"/>
                <a:cs typeface="Corbel"/>
              </a:rPr>
              <a:t>In un </a:t>
            </a:r>
            <a:r>
              <a:rPr sz="1050" spc="-5" dirty="0">
                <a:latin typeface="Corbel"/>
                <a:cs typeface="Corbel"/>
              </a:rPr>
              <a:t>ideale collegamento </a:t>
            </a:r>
            <a:r>
              <a:rPr sz="1050" dirty="0">
                <a:latin typeface="Corbel"/>
                <a:cs typeface="Corbel"/>
              </a:rPr>
              <a:t>con </a:t>
            </a:r>
            <a:r>
              <a:rPr sz="1050" spc="-5" dirty="0">
                <a:latin typeface="Corbel"/>
                <a:cs typeface="Corbel"/>
              </a:rPr>
              <a:t>le opere esposte </a:t>
            </a:r>
            <a:r>
              <a:rPr sz="1050" spc="10" dirty="0">
                <a:latin typeface="Corbel"/>
                <a:cs typeface="Corbel"/>
              </a:rPr>
              <a:t>al </a:t>
            </a:r>
            <a:r>
              <a:rPr sz="1050" spc="-5" dirty="0">
                <a:latin typeface="Corbel"/>
                <a:cs typeface="Corbel"/>
              </a:rPr>
              <a:t>MADRE,  altre strutture delle </a:t>
            </a:r>
            <a:r>
              <a:rPr sz="1050" i="1" spc="-5" dirty="0">
                <a:latin typeface="Corbel"/>
                <a:cs typeface="Corbel"/>
              </a:rPr>
              <a:t>Pallamondo </a:t>
            </a:r>
            <a:r>
              <a:rPr sz="1050" spc="-5" dirty="0">
                <a:latin typeface="Corbel"/>
                <a:cs typeface="Corbel"/>
              </a:rPr>
              <a:t>verranno rivestite </a:t>
            </a:r>
            <a:r>
              <a:rPr sz="1050" dirty="0">
                <a:latin typeface="Corbel"/>
                <a:cs typeface="Corbel"/>
              </a:rPr>
              <a:t>con </a:t>
            </a:r>
            <a:r>
              <a:rPr sz="1050" spc="-5" dirty="0">
                <a:latin typeface="Corbel"/>
                <a:cs typeface="Corbel"/>
              </a:rPr>
              <a:t>materiali </a:t>
            </a:r>
            <a:r>
              <a:rPr sz="1050" dirty="0">
                <a:latin typeface="Corbel"/>
                <a:cs typeface="Corbel"/>
              </a:rPr>
              <a:t>di </a:t>
            </a:r>
            <a:r>
              <a:rPr sz="1050" spc="-5" dirty="0">
                <a:latin typeface="Corbel"/>
                <a:cs typeface="Corbel"/>
              </a:rPr>
              <a:t>tre tipi diversi, </a:t>
            </a:r>
            <a:r>
              <a:rPr sz="1050" dirty="0">
                <a:latin typeface="Corbel"/>
                <a:cs typeface="Corbel"/>
              </a:rPr>
              <a:t>in </a:t>
            </a:r>
            <a:r>
              <a:rPr sz="1050" spc="-5" dirty="0">
                <a:latin typeface="Corbel"/>
                <a:cs typeface="Corbel"/>
              </a:rPr>
              <a:t>riferimento all’idea </a:t>
            </a:r>
            <a:r>
              <a:rPr sz="1050" dirty="0">
                <a:latin typeface="Corbel"/>
                <a:cs typeface="Corbel"/>
              </a:rPr>
              <a:t>di  </a:t>
            </a:r>
            <a:r>
              <a:rPr sz="1050" spc="-5" dirty="0">
                <a:latin typeface="Corbel"/>
                <a:cs typeface="Corbel"/>
              </a:rPr>
              <a:t>tessitura, rete, intreccio, network: stracci </a:t>
            </a:r>
            <a:r>
              <a:rPr sz="1050" dirty="0">
                <a:latin typeface="Corbel"/>
                <a:cs typeface="Corbel"/>
              </a:rPr>
              <a:t>e </a:t>
            </a:r>
            <a:r>
              <a:rPr sz="1050" spc="-5" dirty="0">
                <a:latin typeface="Corbel"/>
                <a:cs typeface="Corbel"/>
              </a:rPr>
              <a:t>vecchi </a:t>
            </a:r>
            <a:r>
              <a:rPr sz="1050" dirty="0">
                <a:latin typeface="Corbel"/>
                <a:cs typeface="Corbel"/>
              </a:rPr>
              <a:t>abiti </a:t>
            </a:r>
            <a:r>
              <a:rPr sz="1050" spc="-5" dirty="0">
                <a:latin typeface="Corbel"/>
                <a:cs typeface="Corbel"/>
              </a:rPr>
              <a:t>che richiamano la </a:t>
            </a:r>
            <a:r>
              <a:rPr sz="1050" i="1" spc="-5" dirty="0">
                <a:latin typeface="Corbel"/>
                <a:cs typeface="Corbel"/>
              </a:rPr>
              <a:t>Venere degli stracci </a:t>
            </a:r>
            <a:r>
              <a:rPr sz="1050" dirty="0">
                <a:latin typeface="Corbel"/>
                <a:cs typeface="Corbel"/>
              </a:rPr>
              <a:t>di </a:t>
            </a:r>
            <a:r>
              <a:rPr sz="1050" spc="-5" dirty="0">
                <a:latin typeface="Corbel"/>
                <a:cs typeface="Corbel"/>
              </a:rPr>
              <a:t>Pistoletto, nastri  colorati </a:t>
            </a:r>
            <a:r>
              <a:rPr sz="1050" dirty="0">
                <a:latin typeface="Corbel"/>
                <a:cs typeface="Corbel"/>
              </a:rPr>
              <a:t>e </a:t>
            </a:r>
            <a:r>
              <a:rPr sz="1050" spc="-5" dirty="0">
                <a:latin typeface="Corbel"/>
                <a:cs typeface="Corbel"/>
              </a:rPr>
              <a:t>infine filamenti trasparenti, quasi ragnatele, che evocano l’opera </a:t>
            </a:r>
            <a:r>
              <a:rPr sz="1050" dirty="0">
                <a:latin typeface="Corbel"/>
                <a:cs typeface="Corbel"/>
              </a:rPr>
              <a:t>di </a:t>
            </a:r>
            <a:r>
              <a:rPr sz="1050" spc="-10" dirty="0">
                <a:latin typeface="Corbel"/>
                <a:cs typeface="Corbel"/>
              </a:rPr>
              <a:t>Maria </a:t>
            </a:r>
            <a:r>
              <a:rPr sz="1050" spc="-5" dirty="0">
                <a:latin typeface="Corbel"/>
                <a:cs typeface="Corbel"/>
              </a:rPr>
              <a:t>Lai </a:t>
            </a:r>
            <a:r>
              <a:rPr sz="1050" i="1" spc="-5" dirty="0">
                <a:latin typeface="Corbel"/>
                <a:cs typeface="Corbel"/>
              </a:rPr>
              <a:t>La leggenda del </a:t>
            </a:r>
            <a:r>
              <a:rPr sz="1050" i="1" dirty="0">
                <a:latin typeface="Corbel"/>
                <a:cs typeface="Corbel"/>
              </a:rPr>
              <a:t>Sardus  </a:t>
            </a:r>
            <a:r>
              <a:rPr sz="1050" i="1" spc="-5" dirty="0">
                <a:latin typeface="Corbel"/>
                <a:cs typeface="Corbel"/>
              </a:rPr>
              <a:t>pater.</a:t>
            </a:r>
            <a:r>
              <a:rPr sz="1050" spc="-5" dirty="0">
                <a:latin typeface="Corbel"/>
                <a:cs typeface="Corbel"/>
              </a:rPr>
              <a:t>Saranno costruiti così </a:t>
            </a:r>
            <a:r>
              <a:rPr sz="1050" dirty="0">
                <a:latin typeface="Corbel"/>
                <a:cs typeface="Corbel"/>
              </a:rPr>
              <a:t>9 mondi, </a:t>
            </a:r>
            <a:r>
              <a:rPr sz="1050" spc="-5" dirty="0">
                <a:latin typeface="Corbel"/>
                <a:cs typeface="Corbel"/>
              </a:rPr>
              <a:t>allestiti infine in forma </a:t>
            </a:r>
            <a:r>
              <a:rPr sz="1050" dirty="0">
                <a:latin typeface="Corbel"/>
                <a:cs typeface="Corbel"/>
              </a:rPr>
              <a:t>di </a:t>
            </a:r>
            <a:r>
              <a:rPr sz="1050" i="1" spc="-5" dirty="0">
                <a:latin typeface="Corbel"/>
                <a:cs typeface="Corbel"/>
              </a:rPr>
              <a:t>Terzo</a:t>
            </a:r>
            <a:r>
              <a:rPr sz="1050" i="1" dirty="0">
                <a:latin typeface="Corbel"/>
                <a:cs typeface="Corbel"/>
              </a:rPr>
              <a:t> </a:t>
            </a:r>
            <a:r>
              <a:rPr sz="1050" i="1" spc="-5" dirty="0">
                <a:latin typeface="Corbel"/>
                <a:cs typeface="Corbel"/>
              </a:rPr>
              <a:t>Paradiso</a:t>
            </a:r>
            <a:r>
              <a:rPr sz="1050" spc="-5" dirty="0">
                <a:latin typeface="Corbel"/>
                <a:cs typeface="Corbel"/>
              </a:rPr>
              <a:t>.</a:t>
            </a:r>
            <a:endParaRPr sz="1050">
              <a:latin typeface="Corbel"/>
              <a:cs typeface="Corbel"/>
            </a:endParaRPr>
          </a:p>
          <a:p>
            <a:pPr marL="12700" marR="27940">
              <a:lnSpc>
                <a:spcPct val="127600"/>
              </a:lnSpc>
              <a:spcBef>
                <a:spcPts val="5"/>
              </a:spcBef>
            </a:pPr>
            <a:r>
              <a:rPr sz="1050" spc="-5" dirty="0">
                <a:latin typeface="Corbel"/>
                <a:cs typeface="Corbel"/>
              </a:rPr>
              <a:t>Tutto il concept </a:t>
            </a:r>
            <a:r>
              <a:rPr sz="1050" dirty="0">
                <a:latin typeface="Corbel"/>
                <a:cs typeface="Corbel"/>
              </a:rPr>
              <a:t>di </a:t>
            </a:r>
            <a:r>
              <a:rPr sz="1050" i="1" dirty="0">
                <a:latin typeface="Corbel"/>
                <a:cs typeface="Corbel"/>
              </a:rPr>
              <a:t>WWW - </a:t>
            </a:r>
            <a:r>
              <a:rPr sz="1050" i="1" spc="-5" dirty="0">
                <a:latin typeface="Corbel"/>
                <a:cs typeface="Corbel"/>
              </a:rPr>
              <a:t>KnoW the </a:t>
            </a:r>
            <a:r>
              <a:rPr sz="1050" i="1" dirty="0">
                <a:latin typeface="Corbel"/>
                <a:cs typeface="Corbel"/>
              </a:rPr>
              <a:t>World </a:t>
            </a:r>
            <a:r>
              <a:rPr sz="1050" i="1" spc="-5" dirty="0">
                <a:latin typeface="Corbel"/>
                <a:cs typeface="Corbel"/>
              </a:rPr>
              <a:t>with </a:t>
            </a:r>
            <a:r>
              <a:rPr sz="1050" i="1" dirty="0">
                <a:latin typeface="Corbel"/>
                <a:cs typeface="Corbel"/>
              </a:rPr>
              <a:t>Words </a:t>
            </a:r>
            <a:r>
              <a:rPr sz="1050" spc="-5" dirty="0">
                <a:latin typeface="Corbel"/>
                <a:cs typeface="Corbel"/>
              </a:rPr>
              <a:t>evidenzia la </a:t>
            </a:r>
            <a:r>
              <a:rPr sz="1050" dirty="0">
                <a:latin typeface="Corbel"/>
                <a:cs typeface="Corbel"/>
              </a:rPr>
              <a:t>forza di una </a:t>
            </a:r>
            <a:r>
              <a:rPr sz="1050" spc="-5" dirty="0">
                <a:latin typeface="Corbel"/>
                <a:cs typeface="Corbel"/>
              </a:rPr>
              <a:t>progettualità condivisa fra  </a:t>
            </a:r>
            <a:r>
              <a:rPr sz="1050" dirty="0">
                <a:latin typeface="Corbel"/>
                <a:cs typeface="Corbel"/>
              </a:rPr>
              <a:t>musei, </a:t>
            </a:r>
            <a:r>
              <a:rPr sz="1050" spc="-5" dirty="0">
                <a:latin typeface="Corbel"/>
                <a:cs typeface="Corbel"/>
              </a:rPr>
              <a:t>istituzioni culturali </a:t>
            </a:r>
            <a:r>
              <a:rPr sz="1050" dirty="0">
                <a:latin typeface="Corbel"/>
                <a:cs typeface="Corbel"/>
              </a:rPr>
              <a:t>e banche, </a:t>
            </a:r>
            <a:r>
              <a:rPr sz="1050" spc="-5" dirty="0">
                <a:latin typeface="Corbel"/>
                <a:cs typeface="Corbel"/>
              </a:rPr>
              <a:t>accomunati </a:t>
            </a:r>
            <a:r>
              <a:rPr sz="1050" dirty="0">
                <a:latin typeface="Corbel"/>
                <a:cs typeface="Corbel"/>
              </a:rPr>
              <a:t>da </a:t>
            </a:r>
            <a:r>
              <a:rPr sz="1050" spc="-5" dirty="0">
                <a:latin typeface="Corbel"/>
                <a:cs typeface="Corbel"/>
              </a:rPr>
              <a:t>quello stimolo </a:t>
            </a:r>
            <a:r>
              <a:rPr sz="1050" dirty="0">
                <a:latin typeface="Corbel"/>
                <a:cs typeface="Corbel"/>
              </a:rPr>
              <a:t>a «fare </a:t>
            </a:r>
            <a:r>
              <a:rPr sz="1050" spc="-5" dirty="0">
                <a:latin typeface="Corbel"/>
                <a:cs typeface="Corbel"/>
              </a:rPr>
              <a:t>rete» </a:t>
            </a:r>
            <a:r>
              <a:rPr sz="1050" dirty="0">
                <a:latin typeface="Corbel"/>
                <a:cs typeface="Corbel"/>
              </a:rPr>
              <a:t>sui </a:t>
            </a:r>
            <a:r>
              <a:rPr sz="1050" spc="-5" dirty="0">
                <a:latin typeface="Corbel"/>
                <a:cs typeface="Corbel"/>
              </a:rPr>
              <a:t>singoli territori che il </a:t>
            </a:r>
            <a:r>
              <a:rPr sz="1050" i="1" dirty="0">
                <a:latin typeface="Corbel"/>
                <a:cs typeface="Corbel"/>
              </a:rPr>
              <a:t>Festival  </a:t>
            </a:r>
            <a:r>
              <a:rPr sz="1050" i="1" spc="-5" dirty="0">
                <a:latin typeface="Corbel"/>
                <a:cs typeface="Corbel"/>
              </a:rPr>
              <a:t>della Cultura Creativa </a:t>
            </a:r>
            <a:r>
              <a:rPr sz="1050" spc="-5" dirty="0">
                <a:latin typeface="Corbel"/>
                <a:cs typeface="Corbel"/>
              </a:rPr>
              <a:t>intende appunto</a:t>
            </a:r>
            <a:r>
              <a:rPr sz="1050" spc="25" dirty="0">
                <a:latin typeface="Corbel"/>
                <a:cs typeface="Corbel"/>
              </a:rPr>
              <a:t> </a:t>
            </a:r>
            <a:r>
              <a:rPr sz="1050" spc="-5" dirty="0">
                <a:latin typeface="Corbel"/>
                <a:cs typeface="Corbel"/>
              </a:rPr>
              <a:t>incentivare.</a:t>
            </a:r>
            <a:endParaRPr sz="1050">
              <a:latin typeface="Corbel"/>
              <a:cs typeface="Corbel"/>
            </a:endParaRPr>
          </a:p>
          <a:p>
            <a:pPr marL="12700" marR="127000">
              <a:lnSpc>
                <a:spcPct val="127600"/>
              </a:lnSpc>
            </a:pPr>
            <a:r>
              <a:rPr sz="1050" dirty="0">
                <a:latin typeface="Corbel"/>
                <a:cs typeface="Corbel"/>
              </a:rPr>
              <a:t>Il </a:t>
            </a:r>
            <a:r>
              <a:rPr sz="1050" spc="-5" dirty="0">
                <a:latin typeface="Corbel"/>
                <a:cs typeface="Corbel"/>
              </a:rPr>
              <a:t>secondo evento </a:t>
            </a:r>
            <a:r>
              <a:rPr sz="1050" dirty="0">
                <a:latin typeface="Corbel"/>
                <a:cs typeface="Corbel"/>
              </a:rPr>
              <a:t>è </a:t>
            </a:r>
            <a:r>
              <a:rPr sz="1050" b="1" spc="-5" dirty="0">
                <a:latin typeface="Corbel"/>
                <a:cs typeface="Corbel"/>
              </a:rPr>
              <a:t>«</a:t>
            </a:r>
            <a:r>
              <a:rPr sz="1050" b="1" i="1" spc="-5" dirty="0">
                <a:latin typeface="Corbel"/>
                <a:cs typeface="Corbel"/>
              </a:rPr>
              <a:t>Reinventare l’apprendimento </a:t>
            </a:r>
            <a:r>
              <a:rPr sz="1050" b="1" i="1" dirty="0">
                <a:latin typeface="Corbel"/>
                <a:cs typeface="Corbel"/>
              </a:rPr>
              <a:t>– Cultura e </a:t>
            </a:r>
            <a:r>
              <a:rPr sz="1050" b="1" i="1" spc="-5" dirty="0">
                <a:latin typeface="Corbel"/>
                <a:cs typeface="Corbel"/>
              </a:rPr>
              <a:t>creatività </a:t>
            </a:r>
            <a:r>
              <a:rPr sz="1050" b="1" i="1" dirty="0">
                <a:latin typeface="Corbel"/>
                <a:cs typeface="Corbel"/>
              </a:rPr>
              <a:t>tra </a:t>
            </a:r>
            <a:r>
              <a:rPr sz="1050" b="1" i="1" spc="-5" dirty="0">
                <a:latin typeface="Corbel"/>
                <a:cs typeface="Corbel"/>
              </a:rPr>
              <a:t>linguaggi, metodi </a:t>
            </a:r>
            <a:r>
              <a:rPr sz="1050" b="1" i="1" dirty="0">
                <a:latin typeface="Corbel"/>
                <a:cs typeface="Corbel"/>
              </a:rPr>
              <a:t>e </a:t>
            </a:r>
            <a:r>
              <a:rPr sz="1050" b="1" i="1" spc="-5" dirty="0">
                <a:latin typeface="Corbel"/>
                <a:cs typeface="Corbel"/>
              </a:rPr>
              <a:t>azioni</a:t>
            </a:r>
            <a:r>
              <a:rPr sz="1050" i="1" spc="-5" dirty="0">
                <a:latin typeface="Corbel"/>
                <a:cs typeface="Corbel"/>
              </a:rPr>
              <a:t>», </a:t>
            </a:r>
            <a:r>
              <a:rPr sz="1050" dirty="0">
                <a:latin typeface="Corbel"/>
                <a:cs typeface="Corbel"/>
              </a:rPr>
              <a:t>una  </a:t>
            </a:r>
            <a:r>
              <a:rPr sz="1050" spc="-5" dirty="0">
                <a:latin typeface="Corbel"/>
                <a:cs typeface="Corbel"/>
              </a:rPr>
              <a:t>giornata </a:t>
            </a:r>
            <a:r>
              <a:rPr sz="1050" dirty="0">
                <a:latin typeface="Corbel"/>
                <a:cs typeface="Corbel"/>
              </a:rPr>
              <a:t>di </a:t>
            </a:r>
            <a:r>
              <a:rPr sz="1050" spc="-5" dirty="0">
                <a:latin typeface="Corbel"/>
                <a:cs typeface="Corbel"/>
              </a:rPr>
              <a:t>studi </a:t>
            </a:r>
            <a:r>
              <a:rPr sz="1050" dirty="0">
                <a:latin typeface="Corbel"/>
                <a:cs typeface="Corbel"/>
              </a:rPr>
              <a:t>con 9 </a:t>
            </a:r>
            <a:r>
              <a:rPr sz="1050" spc="-5" dirty="0">
                <a:latin typeface="Corbel"/>
                <a:cs typeface="Corbel"/>
              </a:rPr>
              <a:t>relatori </a:t>
            </a:r>
            <a:r>
              <a:rPr sz="1050" dirty="0">
                <a:latin typeface="Corbel"/>
                <a:cs typeface="Corbel"/>
              </a:rPr>
              <a:t>e 4 </a:t>
            </a:r>
            <a:r>
              <a:rPr sz="1050" spc="-5" dirty="0">
                <a:latin typeface="Corbel"/>
                <a:cs typeface="Corbel"/>
              </a:rPr>
              <a:t>workshop in </a:t>
            </a:r>
            <a:r>
              <a:rPr sz="1050" dirty="0">
                <a:latin typeface="Corbel"/>
                <a:cs typeface="Corbel"/>
              </a:rPr>
              <a:t>cui i </a:t>
            </a:r>
            <a:r>
              <a:rPr sz="1050" spc="-5" dirty="0">
                <a:latin typeface="Corbel"/>
                <a:cs typeface="Corbel"/>
              </a:rPr>
              <a:t>protagonisti del mondo dell’educazione </a:t>
            </a:r>
            <a:r>
              <a:rPr sz="1050" dirty="0">
                <a:latin typeface="Corbel"/>
                <a:cs typeface="Corbel"/>
              </a:rPr>
              <a:t>di </a:t>
            </a:r>
            <a:r>
              <a:rPr sz="1050" spc="-5" dirty="0">
                <a:latin typeface="Corbel"/>
                <a:cs typeface="Corbel"/>
              </a:rPr>
              <a:t>ieri </a:t>
            </a:r>
            <a:r>
              <a:rPr sz="1050" dirty="0">
                <a:latin typeface="Corbel"/>
                <a:cs typeface="Corbel"/>
              </a:rPr>
              <a:t>e di </a:t>
            </a:r>
            <a:r>
              <a:rPr sz="1050" spc="-5" dirty="0">
                <a:latin typeface="Corbel"/>
                <a:cs typeface="Corbel"/>
              </a:rPr>
              <a:t>oggi</a:t>
            </a:r>
            <a:r>
              <a:rPr sz="1050" spc="45" dirty="0">
                <a:latin typeface="Corbel"/>
                <a:cs typeface="Corbel"/>
              </a:rPr>
              <a:t> </a:t>
            </a:r>
            <a:r>
              <a:rPr sz="1050" dirty="0">
                <a:latin typeface="Corbel"/>
                <a:cs typeface="Corbel"/>
              </a:rPr>
              <a:t>si</a:t>
            </a:r>
            <a:endParaRPr sz="1050">
              <a:latin typeface="Corbel"/>
              <a:cs typeface="Corbel"/>
            </a:endParaRPr>
          </a:p>
          <a:p>
            <a:pPr marL="12700" marR="166370">
              <a:lnSpc>
                <a:spcPct val="127600"/>
              </a:lnSpc>
              <a:spcBef>
                <a:spcPts val="10"/>
              </a:spcBef>
            </a:pPr>
            <a:r>
              <a:rPr sz="1050" spc="-5" dirty="0">
                <a:latin typeface="Corbel"/>
                <a:cs typeface="Corbel"/>
              </a:rPr>
              <a:t>confrontano </a:t>
            </a:r>
            <a:r>
              <a:rPr sz="1050" dirty="0">
                <a:latin typeface="Corbel"/>
                <a:cs typeface="Corbel"/>
              </a:rPr>
              <a:t>con </a:t>
            </a:r>
            <a:r>
              <a:rPr sz="1050" spc="-5" dirty="0">
                <a:latin typeface="Corbel"/>
                <a:cs typeface="Corbel"/>
              </a:rPr>
              <a:t>gli operatori culturali, gli </a:t>
            </a:r>
            <a:r>
              <a:rPr sz="1050" dirty="0">
                <a:latin typeface="Corbel"/>
                <a:cs typeface="Corbel"/>
              </a:rPr>
              <a:t>educatori e </a:t>
            </a:r>
            <a:r>
              <a:rPr sz="1050" spc="-5" dirty="0">
                <a:latin typeface="Corbel"/>
                <a:cs typeface="Corbel"/>
              </a:rPr>
              <a:t>il pubblico in </a:t>
            </a:r>
            <a:r>
              <a:rPr sz="1050" dirty="0">
                <a:latin typeface="Corbel"/>
                <a:cs typeface="Corbel"/>
              </a:rPr>
              <a:t>un </a:t>
            </a:r>
            <a:r>
              <a:rPr sz="1050" spc="-5" dirty="0">
                <a:latin typeface="Corbel"/>
                <a:cs typeface="Corbel"/>
              </a:rPr>
              <a:t>dialogo aperto. L'iniziativa </a:t>
            </a:r>
            <a:r>
              <a:rPr sz="1050" dirty="0">
                <a:latin typeface="Corbel"/>
                <a:cs typeface="Corbel"/>
              </a:rPr>
              <a:t>si </a:t>
            </a:r>
            <a:r>
              <a:rPr sz="1050" spc="-5" dirty="0">
                <a:latin typeface="Corbel"/>
                <a:cs typeface="Corbel"/>
              </a:rPr>
              <a:t>terrà  Venerdì </a:t>
            </a:r>
            <a:r>
              <a:rPr sz="1050" dirty="0">
                <a:latin typeface="Corbel"/>
                <a:cs typeface="Corbel"/>
              </a:rPr>
              <a:t>20 marzo a </a:t>
            </a:r>
            <a:r>
              <a:rPr sz="1050" spc="-5" dirty="0">
                <a:latin typeface="Corbel"/>
                <a:cs typeface="Corbel"/>
              </a:rPr>
              <a:t>Roma </a:t>
            </a:r>
            <a:r>
              <a:rPr sz="1050" dirty="0">
                <a:latin typeface="Corbel"/>
                <a:cs typeface="Corbel"/>
              </a:rPr>
              <a:t>presso </a:t>
            </a:r>
            <a:r>
              <a:rPr sz="1050" spc="-5" dirty="0">
                <a:latin typeface="Corbel"/>
                <a:cs typeface="Corbel"/>
              </a:rPr>
              <a:t>le antiche Scuderie </a:t>
            </a:r>
            <a:r>
              <a:rPr sz="1050" dirty="0">
                <a:latin typeface="Corbel"/>
                <a:cs typeface="Corbel"/>
              </a:rPr>
              <a:t>di </a:t>
            </a:r>
            <a:r>
              <a:rPr sz="1050" spc="-5" dirty="0">
                <a:latin typeface="Corbel"/>
                <a:cs typeface="Corbel"/>
              </a:rPr>
              <a:t>Palazzo Altieri. Parteciperanno, tra gli altri: </a:t>
            </a:r>
            <a:r>
              <a:rPr sz="1050" dirty="0">
                <a:latin typeface="Corbel"/>
                <a:cs typeface="Corbel"/>
              </a:rPr>
              <a:t>Aldo  </a:t>
            </a:r>
            <a:r>
              <a:rPr sz="1050" spc="-5" dirty="0">
                <a:latin typeface="Corbel"/>
                <a:cs typeface="Corbel"/>
              </a:rPr>
              <a:t>Tanchis, comunicatore </a:t>
            </a:r>
            <a:r>
              <a:rPr sz="1050" dirty="0">
                <a:latin typeface="Corbel"/>
                <a:cs typeface="Corbel"/>
              </a:rPr>
              <a:t>e </a:t>
            </a:r>
            <a:r>
              <a:rPr sz="1050" spc="-5" dirty="0">
                <a:latin typeface="Corbel"/>
                <a:cs typeface="Corbel"/>
              </a:rPr>
              <a:t>autore del libro Bruno Munari; Anna Pironti, Responsabile </a:t>
            </a:r>
            <a:r>
              <a:rPr sz="1050" dirty="0">
                <a:latin typeface="Corbel"/>
                <a:cs typeface="Corbel"/>
              </a:rPr>
              <a:t>Dipartimento</a:t>
            </a:r>
            <a:r>
              <a:rPr sz="1050" spc="100" dirty="0">
                <a:latin typeface="Corbel"/>
                <a:cs typeface="Corbel"/>
              </a:rPr>
              <a:t> </a:t>
            </a:r>
            <a:r>
              <a:rPr sz="1050" spc="-5" dirty="0">
                <a:latin typeface="Corbel"/>
                <a:cs typeface="Corbel"/>
              </a:rPr>
              <a:t>Educazione</a:t>
            </a:r>
            <a:endParaRPr sz="1050">
              <a:latin typeface="Corbel"/>
              <a:cs typeface="Corbe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18225" cy="493268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999229">
              <a:lnSpc>
                <a:spcPts val="1839"/>
              </a:lnSpc>
            </a:pPr>
            <a:r>
              <a:rPr sz="1600" b="1" spc="-5" dirty="0">
                <a:latin typeface="Arial"/>
                <a:cs typeface="Arial"/>
              </a:rPr>
              <a:t>Ilgi</a:t>
            </a:r>
            <a:r>
              <a:rPr sz="1600" b="1" spc="-15" dirty="0">
                <a:latin typeface="Arial"/>
                <a:cs typeface="Arial"/>
              </a:rPr>
              <a:t>o</a:t>
            </a:r>
            <a:r>
              <a:rPr sz="1600" b="1" spc="-5" dirty="0">
                <a:latin typeface="Arial"/>
                <a:cs typeface="Arial"/>
              </a:rPr>
              <a:t>r</a:t>
            </a:r>
            <a:r>
              <a:rPr sz="1600" b="1" spc="5" dirty="0">
                <a:latin typeface="Arial"/>
                <a:cs typeface="Arial"/>
              </a:rPr>
              <a:t>n</a:t>
            </a:r>
            <a:r>
              <a:rPr sz="1600" b="1" spc="-5" dirty="0">
                <a:latin typeface="Arial"/>
                <a:cs typeface="Arial"/>
              </a:rPr>
              <a:t>aledel</a:t>
            </a:r>
            <a:r>
              <a:rPr sz="1600" b="1" dirty="0">
                <a:latin typeface="Arial"/>
                <a:cs typeface="Arial"/>
              </a:rPr>
              <a:t>l</a:t>
            </a:r>
            <a:r>
              <a:rPr sz="1600" b="1" spc="-5" dirty="0">
                <a:latin typeface="Arial"/>
                <a:cs typeface="Arial"/>
              </a:rPr>
              <a:t>ar</a:t>
            </a:r>
            <a:r>
              <a:rPr sz="1600" b="1" spc="5" dirty="0">
                <a:latin typeface="Arial"/>
                <a:cs typeface="Arial"/>
              </a:rPr>
              <a:t>t</a:t>
            </a:r>
            <a:r>
              <a:rPr sz="1600" b="1" spc="-5" dirty="0">
                <a:latin typeface="Arial"/>
                <a:cs typeface="Arial"/>
              </a:rPr>
              <a:t>e.com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169545">
              <a:lnSpc>
                <a:spcPct val="127600"/>
              </a:lnSpc>
              <a:spcBef>
                <a:spcPts val="919"/>
              </a:spcBef>
            </a:pPr>
            <a:r>
              <a:rPr sz="1050" dirty="0">
                <a:latin typeface="Corbel"/>
                <a:cs typeface="Corbel"/>
              </a:rPr>
              <a:t>Museo </a:t>
            </a:r>
            <a:r>
              <a:rPr sz="1050" spc="-5" dirty="0">
                <a:latin typeface="Corbel"/>
                <a:cs typeface="Corbel"/>
              </a:rPr>
              <a:t>Castello </a:t>
            </a:r>
            <a:r>
              <a:rPr sz="1050" dirty="0">
                <a:latin typeface="Corbel"/>
                <a:cs typeface="Corbel"/>
              </a:rPr>
              <a:t>di </a:t>
            </a:r>
            <a:r>
              <a:rPr sz="1050" spc="-5" dirty="0">
                <a:latin typeface="Corbel"/>
                <a:cs typeface="Corbel"/>
              </a:rPr>
              <a:t>Rivoli; Alessandra Falconi, referente del Centro Alberto Manzi; </a:t>
            </a:r>
            <a:r>
              <a:rPr sz="1050" spc="-10" dirty="0">
                <a:latin typeface="Corbel"/>
                <a:cs typeface="Corbel"/>
              </a:rPr>
              <a:t>Carlo </a:t>
            </a:r>
            <a:r>
              <a:rPr sz="1050" spc="-5" dirty="0">
                <a:latin typeface="Corbel"/>
                <a:cs typeface="Corbel"/>
              </a:rPr>
              <a:t>Infante, Presidente </a:t>
            </a:r>
            <a:r>
              <a:rPr sz="1050" dirty="0">
                <a:latin typeface="Corbel"/>
                <a:cs typeface="Corbel"/>
              </a:rPr>
              <a:t>di  Urban </a:t>
            </a:r>
            <a:r>
              <a:rPr sz="1050" spc="-5" dirty="0">
                <a:latin typeface="Corbel"/>
                <a:cs typeface="Corbel"/>
              </a:rPr>
              <a:t>Experience; Fiorella Operto, Presidente della Scuola </a:t>
            </a:r>
            <a:r>
              <a:rPr sz="1050" dirty="0">
                <a:latin typeface="Corbel"/>
                <a:cs typeface="Corbel"/>
              </a:rPr>
              <a:t>di </a:t>
            </a:r>
            <a:r>
              <a:rPr sz="1050" spc="-5" dirty="0">
                <a:latin typeface="Corbel"/>
                <a:cs typeface="Corbel"/>
              </a:rPr>
              <a:t>Robotica; Hubert Jaoui, esperto </a:t>
            </a:r>
            <a:r>
              <a:rPr sz="1050" dirty="0">
                <a:latin typeface="Corbel"/>
                <a:cs typeface="Corbel"/>
              </a:rPr>
              <a:t>di </a:t>
            </a:r>
            <a:r>
              <a:rPr sz="1050" spc="-5" dirty="0">
                <a:latin typeface="Corbel"/>
                <a:cs typeface="Corbel"/>
              </a:rPr>
              <a:t>creatività  applicata; </a:t>
            </a:r>
            <a:r>
              <a:rPr sz="1050" dirty="0">
                <a:latin typeface="Corbel"/>
                <a:cs typeface="Corbel"/>
              </a:rPr>
              <a:t>Ruggero </a:t>
            </a:r>
            <a:r>
              <a:rPr sz="1050" spc="-5" dirty="0">
                <a:latin typeface="Corbel"/>
                <a:cs typeface="Corbel"/>
              </a:rPr>
              <a:t>Poi, Vice Presidente esecutivo della Fondazione Montessori</a:t>
            </a:r>
            <a:r>
              <a:rPr sz="1050" dirty="0">
                <a:latin typeface="Corbel"/>
                <a:cs typeface="Corbel"/>
              </a:rPr>
              <a:t> </a:t>
            </a:r>
            <a:r>
              <a:rPr sz="1050" spc="-5" dirty="0">
                <a:latin typeface="Corbel"/>
                <a:cs typeface="Corbel"/>
              </a:rPr>
              <a:t>Italia.</a:t>
            </a:r>
            <a:endParaRPr sz="1050">
              <a:latin typeface="Corbel"/>
              <a:cs typeface="Corbel"/>
            </a:endParaRPr>
          </a:p>
          <a:p>
            <a:pPr>
              <a:lnSpc>
                <a:spcPct val="100000"/>
              </a:lnSpc>
              <a:spcBef>
                <a:spcPts val="55"/>
              </a:spcBef>
            </a:pPr>
            <a:endParaRPr sz="1350">
              <a:latin typeface="Times New Roman"/>
              <a:cs typeface="Times New Roman"/>
            </a:endParaRPr>
          </a:p>
          <a:p>
            <a:pPr marL="12700" marR="13970">
              <a:lnSpc>
                <a:spcPct val="127600"/>
              </a:lnSpc>
            </a:pPr>
            <a:r>
              <a:rPr sz="1050" dirty="0">
                <a:latin typeface="Corbel"/>
                <a:cs typeface="Corbel"/>
              </a:rPr>
              <a:t>Il </a:t>
            </a:r>
            <a:r>
              <a:rPr sz="1050" spc="-5" dirty="0">
                <a:latin typeface="Corbel"/>
                <a:cs typeface="Corbel"/>
              </a:rPr>
              <a:t>Festival </a:t>
            </a:r>
            <a:r>
              <a:rPr sz="1050" dirty="0">
                <a:latin typeface="Corbel"/>
                <a:cs typeface="Corbel"/>
              </a:rPr>
              <a:t>– </a:t>
            </a:r>
            <a:r>
              <a:rPr sz="1050" spc="-5" dirty="0">
                <a:latin typeface="Corbel"/>
                <a:cs typeface="Corbel"/>
              </a:rPr>
              <a:t>che </a:t>
            </a:r>
            <a:r>
              <a:rPr sz="1050" dirty="0">
                <a:latin typeface="Corbel"/>
                <a:cs typeface="Corbel"/>
              </a:rPr>
              <a:t>ha </a:t>
            </a:r>
            <a:r>
              <a:rPr sz="1050" spc="-5" dirty="0">
                <a:latin typeface="Corbel"/>
                <a:cs typeface="Corbel"/>
              </a:rPr>
              <a:t>il Patrocinio dell’UNESCO </a:t>
            </a:r>
            <a:r>
              <a:rPr sz="1050" dirty="0">
                <a:latin typeface="Corbel"/>
                <a:cs typeface="Corbel"/>
              </a:rPr>
              <a:t>e </a:t>
            </a:r>
            <a:r>
              <a:rPr sz="1050" spc="-5" dirty="0">
                <a:latin typeface="Corbel"/>
                <a:cs typeface="Corbel"/>
              </a:rPr>
              <a:t>del Ministero </a:t>
            </a:r>
            <a:r>
              <a:rPr sz="1050" dirty="0">
                <a:latin typeface="Corbel"/>
                <a:cs typeface="Corbel"/>
              </a:rPr>
              <a:t>dei </a:t>
            </a:r>
            <a:r>
              <a:rPr sz="1050" spc="-5" dirty="0">
                <a:latin typeface="Corbel"/>
                <a:cs typeface="Corbel"/>
              </a:rPr>
              <a:t>Beni </a:t>
            </a:r>
            <a:r>
              <a:rPr sz="1050" dirty="0">
                <a:latin typeface="Corbel"/>
                <a:cs typeface="Corbel"/>
              </a:rPr>
              <a:t>e </a:t>
            </a:r>
            <a:r>
              <a:rPr sz="1050" spc="-5" dirty="0">
                <a:latin typeface="Corbel"/>
                <a:cs typeface="Corbel"/>
              </a:rPr>
              <a:t>delle Attività Culturali </a:t>
            </a:r>
            <a:r>
              <a:rPr sz="1050" dirty="0">
                <a:latin typeface="Corbel"/>
                <a:cs typeface="Corbel"/>
              </a:rPr>
              <a:t>e del </a:t>
            </a:r>
            <a:r>
              <a:rPr sz="1050" spc="-5" dirty="0">
                <a:latin typeface="Corbel"/>
                <a:cs typeface="Corbel"/>
              </a:rPr>
              <a:t>Turismo </a:t>
            </a:r>
            <a:r>
              <a:rPr sz="1050" dirty="0">
                <a:latin typeface="Corbel"/>
                <a:cs typeface="Corbel"/>
              </a:rPr>
              <a:t>– </a:t>
            </a:r>
            <a:r>
              <a:rPr sz="1050" spc="-5" dirty="0">
                <a:latin typeface="Corbel"/>
                <a:cs typeface="Corbel"/>
              </a:rPr>
              <a:t>ha  ottenuto nella prima edizione la </a:t>
            </a:r>
            <a:r>
              <a:rPr sz="1050" i="1" spc="-5" dirty="0">
                <a:latin typeface="Corbel"/>
                <a:cs typeface="Corbel"/>
              </a:rPr>
              <a:t>Medaglia del Presidente della</a:t>
            </a:r>
            <a:r>
              <a:rPr sz="1050" i="1" spc="15" dirty="0">
                <a:latin typeface="Corbel"/>
                <a:cs typeface="Corbel"/>
              </a:rPr>
              <a:t> </a:t>
            </a:r>
            <a:r>
              <a:rPr sz="1050" i="1" spc="-5" dirty="0">
                <a:latin typeface="Corbel"/>
                <a:cs typeface="Corbel"/>
              </a:rPr>
              <a:t>Repubblica</a:t>
            </a:r>
            <a:r>
              <a:rPr sz="1050" spc="-5" dirty="0">
                <a:latin typeface="Corbel"/>
                <a:cs typeface="Corbel"/>
              </a:rPr>
              <a:t>.</a:t>
            </a:r>
            <a:endParaRPr sz="1050">
              <a:latin typeface="Corbel"/>
              <a:cs typeface="Corbel"/>
            </a:endParaRPr>
          </a:p>
          <a:p>
            <a:pPr marL="12700" marR="56515">
              <a:lnSpc>
                <a:spcPct val="127899"/>
              </a:lnSpc>
              <a:spcBef>
                <a:spcPts val="10"/>
              </a:spcBef>
            </a:pPr>
            <a:r>
              <a:rPr sz="1050" spc="-5" dirty="0">
                <a:latin typeface="Corbel"/>
                <a:cs typeface="Corbel"/>
              </a:rPr>
              <a:t>Quest’anno vede la presenza come </a:t>
            </a:r>
            <a:r>
              <a:rPr sz="1050" dirty="0">
                <a:latin typeface="Corbel"/>
                <a:cs typeface="Corbel"/>
              </a:rPr>
              <a:t>media </a:t>
            </a:r>
            <a:r>
              <a:rPr sz="1050" spc="-5" dirty="0">
                <a:latin typeface="Corbel"/>
                <a:cs typeface="Corbel"/>
              </a:rPr>
              <a:t>partnership della RAI, </a:t>
            </a:r>
            <a:r>
              <a:rPr sz="1050" dirty="0">
                <a:latin typeface="Corbel"/>
                <a:cs typeface="Corbel"/>
              </a:rPr>
              <a:t>a </a:t>
            </a:r>
            <a:r>
              <a:rPr sz="1050" spc="-5" dirty="0">
                <a:latin typeface="Corbel"/>
                <a:cs typeface="Corbel"/>
              </a:rPr>
              <a:t>testimonianza </a:t>
            </a:r>
            <a:r>
              <a:rPr sz="1050" dirty="0">
                <a:latin typeface="Corbel"/>
                <a:cs typeface="Corbel"/>
              </a:rPr>
              <a:t>del </a:t>
            </a:r>
            <a:r>
              <a:rPr sz="1050" spc="-5" dirty="0">
                <a:latin typeface="Corbel"/>
                <a:cs typeface="Corbel"/>
              </a:rPr>
              <a:t>riconoscimento del valore  educativo </a:t>
            </a:r>
            <a:r>
              <a:rPr sz="1050" dirty="0">
                <a:latin typeface="Corbel"/>
                <a:cs typeface="Corbel"/>
              </a:rPr>
              <a:t>del </a:t>
            </a:r>
            <a:r>
              <a:rPr sz="1050" spc="-5" dirty="0">
                <a:latin typeface="Corbel"/>
                <a:cs typeface="Corbel"/>
              </a:rPr>
              <a:t>Festival per </a:t>
            </a:r>
            <a:r>
              <a:rPr sz="1050" dirty="0">
                <a:latin typeface="Corbel"/>
                <a:cs typeface="Corbel"/>
              </a:rPr>
              <a:t>i</a:t>
            </a:r>
            <a:r>
              <a:rPr sz="1050" spc="-35" dirty="0">
                <a:latin typeface="Corbel"/>
                <a:cs typeface="Corbel"/>
              </a:rPr>
              <a:t> </a:t>
            </a:r>
            <a:r>
              <a:rPr sz="1050" spc="-5" dirty="0">
                <a:latin typeface="Corbel"/>
                <a:cs typeface="Corbel"/>
              </a:rPr>
              <a:t>giovani.</a:t>
            </a:r>
            <a:endParaRPr sz="1050">
              <a:latin typeface="Corbel"/>
              <a:cs typeface="Corbel"/>
            </a:endParaRPr>
          </a:p>
          <a:p>
            <a:pPr marL="12700" marR="111760">
              <a:lnSpc>
                <a:spcPct val="127600"/>
              </a:lnSpc>
            </a:pPr>
            <a:r>
              <a:rPr sz="1050" spc="-5" dirty="0">
                <a:latin typeface="Corbel"/>
                <a:cs typeface="Corbel"/>
              </a:rPr>
              <a:t>L’immagine identificativa della seconda edizione porta </a:t>
            </a:r>
            <a:r>
              <a:rPr sz="1050" spc="-10" dirty="0">
                <a:latin typeface="Corbel"/>
                <a:cs typeface="Corbel"/>
              </a:rPr>
              <a:t>la </a:t>
            </a:r>
            <a:r>
              <a:rPr sz="1050" spc="-5" dirty="0">
                <a:latin typeface="Corbel"/>
                <a:cs typeface="Corbel"/>
              </a:rPr>
              <a:t>firma </a:t>
            </a:r>
            <a:r>
              <a:rPr sz="1050" dirty="0">
                <a:latin typeface="Corbel"/>
                <a:cs typeface="Corbel"/>
              </a:rPr>
              <a:t>di </a:t>
            </a:r>
            <a:r>
              <a:rPr sz="1050" spc="-5" dirty="0">
                <a:latin typeface="Corbel"/>
                <a:cs typeface="Corbel"/>
              </a:rPr>
              <a:t>Eva Montanari, illustratrice </a:t>
            </a:r>
            <a:r>
              <a:rPr sz="1050" dirty="0">
                <a:latin typeface="Corbel"/>
                <a:cs typeface="Corbel"/>
              </a:rPr>
              <a:t>e artista di </a:t>
            </a:r>
            <a:r>
              <a:rPr sz="1050" spc="-5" dirty="0">
                <a:latin typeface="Corbel"/>
                <a:cs typeface="Corbel"/>
              </a:rPr>
              <a:t>fama  internazionale.</a:t>
            </a:r>
            <a:endParaRPr sz="1050">
              <a:latin typeface="Corbel"/>
              <a:cs typeface="Corbel"/>
            </a:endParaRPr>
          </a:p>
          <a:p>
            <a:pPr marL="12700">
              <a:lnSpc>
                <a:spcPct val="100000"/>
              </a:lnSpc>
              <a:spcBef>
                <a:spcPts val="345"/>
              </a:spcBef>
            </a:pPr>
            <a:r>
              <a:rPr sz="1050" dirty="0">
                <a:latin typeface="Corbel"/>
                <a:cs typeface="Corbel"/>
              </a:rPr>
              <a:t>Il </a:t>
            </a:r>
            <a:r>
              <a:rPr sz="1050" spc="-5" dirty="0">
                <a:latin typeface="Corbel"/>
                <a:cs typeface="Corbel"/>
              </a:rPr>
              <a:t>Festival </a:t>
            </a:r>
            <a:r>
              <a:rPr sz="1050" dirty="0">
                <a:latin typeface="Corbel"/>
                <a:cs typeface="Corbel"/>
              </a:rPr>
              <a:t>si </a:t>
            </a:r>
            <a:r>
              <a:rPr sz="1050" spc="-5" dirty="0">
                <a:latin typeface="Corbel"/>
                <a:cs typeface="Corbel"/>
              </a:rPr>
              <a:t>inserisce </a:t>
            </a:r>
            <a:r>
              <a:rPr sz="1050" dirty="0">
                <a:latin typeface="Corbel"/>
                <a:cs typeface="Corbel"/>
              </a:rPr>
              <a:t>nel </a:t>
            </a:r>
            <a:r>
              <a:rPr sz="1050" spc="-5" dirty="0">
                <a:latin typeface="Corbel"/>
                <a:cs typeface="Corbel"/>
              </a:rPr>
              <a:t>più </a:t>
            </a:r>
            <a:r>
              <a:rPr sz="1050" dirty="0">
                <a:latin typeface="Corbel"/>
                <a:cs typeface="Corbel"/>
              </a:rPr>
              <a:t>ampio e </a:t>
            </a:r>
            <a:r>
              <a:rPr sz="1050" spc="-5" dirty="0">
                <a:latin typeface="Corbel"/>
                <a:cs typeface="Corbel"/>
              </a:rPr>
              <a:t>articolato piano d’azione </a:t>
            </a:r>
            <a:r>
              <a:rPr sz="1050" dirty="0">
                <a:latin typeface="Corbel"/>
                <a:cs typeface="Corbel"/>
              </a:rPr>
              <a:t>a </a:t>
            </a:r>
            <a:r>
              <a:rPr sz="1050" spc="-5" dirty="0">
                <a:latin typeface="Corbel"/>
                <a:cs typeface="Corbel"/>
              </a:rPr>
              <a:t>sostegno dell’arte </a:t>
            </a:r>
            <a:r>
              <a:rPr sz="1050" dirty="0">
                <a:latin typeface="Corbel"/>
                <a:cs typeface="Corbel"/>
              </a:rPr>
              <a:t>e </a:t>
            </a:r>
            <a:r>
              <a:rPr sz="1050" spc="-5" dirty="0">
                <a:latin typeface="Corbel"/>
                <a:cs typeface="Corbel"/>
              </a:rPr>
              <a:t>della cultura messo </a:t>
            </a:r>
            <a:r>
              <a:rPr sz="1050" dirty="0">
                <a:latin typeface="Corbel"/>
                <a:cs typeface="Corbel"/>
              </a:rPr>
              <a:t>a</a:t>
            </a:r>
            <a:r>
              <a:rPr sz="1050" spc="95" dirty="0">
                <a:latin typeface="Corbel"/>
                <a:cs typeface="Corbel"/>
              </a:rPr>
              <a:t> </a:t>
            </a:r>
            <a:r>
              <a:rPr sz="1050" spc="-5" dirty="0">
                <a:latin typeface="Corbel"/>
                <a:cs typeface="Corbel"/>
              </a:rPr>
              <a:t>punto</a:t>
            </a:r>
            <a:endParaRPr sz="1050">
              <a:latin typeface="Corbel"/>
              <a:cs typeface="Corbel"/>
            </a:endParaRPr>
          </a:p>
          <a:p>
            <a:pPr marL="12700" marR="375285">
              <a:lnSpc>
                <a:spcPct val="127600"/>
              </a:lnSpc>
              <a:spcBef>
                <a:spcPts val="15"/>
              </a:spcBef>
            </a:pPr>
            <a:r>
              <a:rPr sz="1050" spc="-5" dirty="0">
                <a:latin typeface="Corbel"/>
                <a:cs typeface="Corbel"/>
              </a:rPr>
              <a:t>dall’Abi </a:t>
            </a:r>
            <a:r>
              <a:rPr sz="1050" dirty="0">
                <a:latin typeface="Corbel"/>
                <a:cs typeface="Corbel"/>
              </a:rPr>
              <a:t>con </a:t>
            </a:r>
            <a:r>
              <a:rPr sz="1050" spc="-5" dirty="0">
                <a:latin typeface="Corbel"/>
                <a:cs typeface="Corbel"/>
              </a:rPr>
              <a:t>le banche </a:t>
            </a:r>
            <a:r>
              <a:rPr sz="1050" dirty="0">
                <a:latin typeface="Corbel"/>
                <a:cs typeface="Corbel"/>
              </a:rPr>
              <a:t>per </a:t>
            </a:r>
            <a:r>
              <a:rPr sz="1050" spc="-5" dirty="0">
                <a:latin typeface="Corbel"/>
                <a:cs typeface="Corbel"/>
              </a:rPr>
              <a:t>dare il proprio contributo </a:t>
            </a:r>
            <a:r>
              <a:rPr sz="1050" dirty="0">
                <a:latin typeface="Corbel"/>
                <a:cs typeface="Corbel"/>
              </a:rPr>
              <a:t>di </a:t>
            </a:r>
            <a:r>
              <a:rPr sz="1050" spc="-5" dirty="0">
                <a:latin typeface="Corbel"/>
                <a:cs typeface="Corbel"/>
              </a:rPr>
              <a:t>settore alla tutela </a:t>
            </a:r>
            <a:r>
              <a:rPr sz="1050" dirty="0">
                <a:latin typeface="Corbel"/>
                <a:cs typeface="Corbel"/>
              </a:rPr>
              <a:t>e </a:t>
            </a:r>
            <a:r>
              <a:rPr sz="1050" spc="-5" dirty="0">
                <a:latin typeface="Corbel"/>
                <a:cs typeface="Corbel"/>
              </a:rPr>
              <a:t>alla condivisione </a:t>
            </a:r>
            <a:r>
              <a:rPr sz="1050" dirty="0">
                <a:latin typeface="Corbel"/>
                <a:cs typeface="Corbel"/>
              </a:rPr>
              <a:t>dell’immenso  </a:t>
            </a:r>
            <a:r>
              <a:rPr sz="1050" spc="-5" dirty="0">
                <a:latin typeface="Corbel"/>
                <a:cs typeface="Corbel"/>
              </a:rPr>
              <a:t>patrimonio storico-artistico</a:t>
            </a:r>
            <a:r>
              <a:rPr sz="1050" spc="-15" dirty="0">
                <a:latin typeface="Corbel"/>
                <a:cs typeface="Corbel"/>
              </a:rPr>
              <a:t> </a:t>
            </a:r>
            <a:r>
              <a:rPr sz="1050" spc="-5" dirty="0">
                <a:latin typeface="Corbel"/>
                <a:cs typeface="Corbel"/>
              </a:rPr>
              <a:t>nazionale.</a:t>
            </a:r>
            <a:endParaRPr sz="1050">
              <a:latin typeface="Corbel"/>
              <a:cs typeface="Corbel"/>
            </a:endParaRPr>
          </a:p>
          <a:p>
            <a:pPr>
              <a:lnSpc>
                <a:spcPct val="100000"/>
              </a:lnSpc>
            </a:pPr>
            <a:endParaRPr sz="1000">
              <a:latin typeface="Times New Roman"/>
              <a:cs typeface="Times New Roman"/>
            </a:endParaRPr>
          </a:p>
          <a:p>
            <a:pPr marL="12700">
              <a:lnSpc>
                <a:spcPct val="100000"/>
              </a:lnSpc>
              <a:spcBef>
                <a:spcPts val="805"/>
              </a:spcBef>
            </a:pPr>
            <a:r>
              <a:rPr sz="1050" dirty="0">
                <a:latin typeface="Corbel"/>
                <a:cs typeface="Corbel"/>
              </a:rPr>
              <a:t>© </a:t>
            </a:r>
            <a:r>
              <a:rPr sz="1050" spc="-5" dirty="0">
                <a:latin typeface="Corbel"/>
                <a:cs typeface="Corbel"/>
              </a:rPr>
              <a:t>Riproduzione</a:t>
            </a:r>
            <a:r>
              <a:rPr sz="1050" spc="-15" dirty="0">
                <a:latin typeface="Corbel"/>
                <a:cs typeface="Corbel"/>
              </a:rPr>
              <a:t> </a:t>
            </a:r>
            <a:r>
              <a:rPr sz="1050" spc="-5" dirty="0">
                <a:latin typeface="Corbel"/>
                <a:cs typeface="Corbel"/>
              </a:rPr>
              <a:t>riservata</a:t>
            </a:r>
            <a:endParaRPr sz="1050">
              <a:latin typeface="Corbel"/>
              <a:cs typeface="Corbel"/>
            </a:endParaRPr>
          </a:p>
          <a:p>
            <a:pPr marL="12700">
              <a:lnSpc>
                <a:spcPct val="100000"/>
              </a:lnSpc>
              <a:spcBef>
                <a:spcPts val="10"/>
              </a:spcBef>
            </a:pPr>
            <a:r>
              <a:rPr sz="1100" i="1" dirty="0">
                <a:latin typeface="Corbel"/>
                <a:cs typeface="Corbel"/>
              </a:rPr>
              <a:t>di </a:t>
            </a:r>
            <a:r>
              <a:rPr sz="1100" i="1" spc="-5" dirty="0">
                <a:latin typeface="Corbel"/>
                <a:cs typeface="Corbel"/>
              </a:rPr>
              <a:t>Francesca Sereno</a:t>
            </a:r>
            <a:endParaRPr sz="1100">
              <a:latin typeface="Corbel"/>
              <a:cs typeface="Corbe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Ilmeteo.it</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05125" y="4524374"/>
            <a:ext cx="3810000" cy="21907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418375"/>
            <a:ext cx="6017895" cy="1502410"/>
          </a:xfrm>
          <a:prstGeom prst="rect">
            <a:avLst/>
          </a:prstGeom>
        </p:spPr>
        <p:txBody>
          <a:bodyPr vert="horz" wrap="square" lIns="0" tIns="110489" rIns="0" bIns="0" rtlCol="0">
            <a:spAutoFit/>
          </a:bodyPr>
          <a:lstStyle/>
          <a:p>
            <a:pPr marL="12700">
              <a:lnSpc>
                <a:spcPct val="100000"/>
              </a:lnSpc>
              <a:spcBef>
                <a:spcPts val="869"/>
              </a:spcBef>
            </a:pPr>
            <a:r>
              <a:rPr sz="1100" dirty="0">
                <a:latin typeface="Arial"/>
                <a:cs typeface="Arial"/>
              </a:rPr>
              <a:t>17:35 4 </a:t>
            </a:r>
            <a:r>
              <a:rPr sz="1100" spc="-5" dirty="0">
                <a:latin typeface="Arial"/>
                <a:cs typeface="Arial"/>
              </a:rPr>
              <a:t>Marzo</a:t>
            </a:r>
            <a:r>
              <a:rPr sz="1100" spc="-15" dirty="0">
                <a:latin typeface="Arial"/>
                <a:cs typeface="Arial"/>
              </a:rPr>
              <a:t> </a:t>
            </a:r>
            <a:r>
              <a:rPr sz="1100" dirty="0">
                <a:latin typeface="Arial"/>
                <a:cs typeface="Arial"/>
              </a:rPr>
              <a:t>2015</a:t>
            </a:r>
            <a:endParaRPr sz="1100">
              <a:latin typeface="Arial"/>
              <a:cs typeface="Arial"/>
            </a:endParaRPr>
          </a:p>
          <a:p>
            <a:pPr>
              <a:lnSpc>
                <a:spcPct val="100000"/>
              </a:lnSpc>
              <a:spcBef>
                <a:spcPts val="30"/>
              </a:spcBef>
            </a:pPr>
            <a:endParaRPr sz="1050">
              <a:latin typeface="Times New Roman"/>
              <a:cs typeface="Times New Roman"/>
            </a:endParaRPr>
          </a:p>
          <a:p>
            <a:pPr marL="12700" marR="5080">
              <a:lnSpc>
                <a:spcPts val="1839"/>
              </a:lnSpc>
            </a:pPr>
            <a:r>
              <a:rPr sz="1600" b="1" spc="-5" dirty="0">
                <a:solidFill>
                  <a:srgbClr val="333333"/>
                </a:solidFill>
                <a:latin typeface="Arial"/>
                <a:cs typeface="Arial"/>
              </a:rPr>
              <a:t>Con </a:t>
            </a:r>
            <a:r>
              <a:rPr sz="1600" b="1" dirty="0">
                <a:solidFill>
                  <a:srgbClr val="333333"/>
                </a:solidFill>
                <a:latin typeface="Arial"/>
                <a:cs typeface="Arial"/>
              </a:rPr>
              <a:t>80 </a:t>
            </a:r>
            <a:r>
              <a:rPr sz="1600" b="1" spc="-5" dirty="0">
                <a:solidFill>
                  <a:srgbClr val="333333"/>
                </a:solidFill>
                <a:latin typeface="Arial"/>
                <a:cs typeface="Arial"/>
              </a:rPr>
              <a:t>eventi </a:t>
            </a:r>
            <a:r>
              <a:rPr sz="1600" b="1" dirty="0">
                <a:solidFill>
                  <a:srgbClr val="333333"/>
                </a:solidFill>
                <a:latin typeface="Arial"/>
                <a:cs typeface="Arial"/>
              </a:rPr>
              <a:t>in </a:t>
            </a:r>
            <a:r>
              <a:rPr sz="1600" b="1" spc="-5" dirty="0">
                <a:solidFill>
                  <a:srgbClr val="333333"/>
                </a:solidFill>
                <a:latin typeface="Arial"/>
                <a:cs typeface="Arial"/>
              </a:rPr>
              <a:t>60 città, torna il Festival della cultura creativa  targato</a:t>
            </a:r>
            <a:r>
              <a:rPr sz="1600" b="1" spc="10" dirty="0">
                <a:solidFill>
                  <a:srgbClr val="333333"/>
                </a:solidFill>
                <a:latin typeface="Arial"/>
                <a:cs typeface="Arial"/>
              </a:rPr>
              <a:t> </a:t>
            </a:r>
            <a:r>
              <a:rPr sz="1600" b="1" spc="-10" dirty="0">
                <a:solidFill>
                  <a:srgbClr val="333333"/>
                </a:solidFill>
                <a:latin typeface="Arial"/>
                <a:cs typeface="Arial"/>
              </a:rPr>
              <a:t>Abi</a:t>
            </a:r>
            <a:endParaRPr sz="1600">
              <a:latin typeface="Arial"/>
              <a:cs typeface="Arial"/>
            </a:endParaRPr>
          </a:p>
          <a:p>
            <a:pPr marL="12700" marR="3924300">
              <a:lnSpc>
                <a:spcPct val="120000"/>
              </a:lnSpc>
              <a:spcBef>
                <a:spcPts val="1165"/>
              </a:spcBef>
              <a:tabLst>
                <a:tab pos="480059" algn="l"/>
                <a:tab pos="786130" algn="l"/>
                <a:tab pos="1506220" algn="l"/>
              </a:tabLst>
            </a:pPr>
            <a:r>
              <a:rPr sz="1200" dirty="0">
                <a:latin typeface="Arial"/>
                <a:cs typeface="Arial"/>
              </a:rPr>
              <a:t>Roma, </a:t>
            </a:r>
            <a:r>
              <a:rPr sz="1200" spc="-5" dirty="0">
                <a:latin typeface="Arial"/>
                <a:cs typeface="Arial"/>
              </a:rPr>
              <a:t>4 </a:t>
            </a:r>
            <a:r>
              <a:rPr sz="1200" dirty="0">
                <a:latin typeface="Arial"/>
                <a:cs typeface="Arial"/>
              </a:rPr>
              <a:t>mar. </a:t>
            </a:r>
            <a:r>
              <a:rPr sz="1200" spc="-5" dirty="0">
                <a:latin typeface="Arial"/>
                <a:cs typeface="Arial"/>
              </a:rPr>
              <a:t>(AdnKronos) </a:t>
            </a:r>
            <a:r>
              <a:rPr sz="1200" dirty="0">
                <a:latin typeface="Arial"/>
                <a:cs typeface="Arial"/>
              </a:rPr>
              <a:t>-  Oltre	</a:t>
            </a:r>
            <a:r>
              <a:rPr sz="1200" spc="-5" dirty="0">
                <a:latin typeface="Arial"/>
                <a:cs typeface="Arial"/>
              </a:rPr>
              <a:t>80</a:t>
            </a:r>
            <a:r>
              <a:rPr sz="1200" dirty="0">
                <a:latin typeface="Arial"/>
                <a:cs typeface="Arial"/>
              </a:rPr>
              <a:t>	</a:t>
            </a:r>
            <a:r>
              <a:rPr sz="1200" spc="-5" dirty="0">
                <a:latin typeface="Arial"/>
                <a:cs typeface="Arial"/>
              </a:rPr>
              <a:t>ini</a:t>
            </a:r>
            <a:r>
              <a:rPr sz="1200" spc="-20" dirty="0">
                <a:latin typeface="Arial"/>
                <a:cs typeface="Arial"/>
              </a:rPr>
              <a:t>z</a:t>
            </a:r>
            <a:r>
              <a:rPr sz="1200" spc="-5" dirty="0">
                <a:latin typeface="Arial"/>
                <a:cs typeface="Arial"/>
              </a:rPr>
              <a:t>iati</a:t>
            </a:r>
            <a:r>
              <a:rPr sz="1200" spc="-20" dirty="0">
                <a:latin typeface="Arial"/>
                <a:cs typeface="Arial"/>
              </a:rPr>
              <a:t>v</a:t>
            </a:r>
            <a:r>
              <a:rPr sz="1200" spc="-5" dirty="0">
                <a:latin typeface="Arial"/>
                <a:cs typeface="Arial"/>
              </a:rPr>
              <a:t>e</a:t>
            </a:r>
            <a:r>
              <a:rPr sz="1200" dirty="0">
                <a:latin typeface="Arial"/>
                <a:cs typeface="Arial"/>
              </a:rPr>
              <a:t>	</a:t>
            </a:r>
            <a:r>
              <a:rPr sz="1200" spc="-5" dirty="0">
                <a:latin typeface="Arial"/>
                <a:cs typeface="Arial"/>
              </a:rPr>
              <a:t>dedic</a:t>
            </a:r>
            <a:r>
              <a:rPr sz="1200" spc="-15" dirty="0">
                <a:latin typeface="Arial"/>
                <a:cs typeface="Arial"/>
              </a:rPr>
              <a:t>a</a:t>
            </a:r>
            <a:r>
              <a:rPr sz="1200" dirty="0">
                <a:latin typeface="Arial"/>
                <a:cs typeface="Arial"/>
              </a:rPr>
              <a:t>te</a:t>
            </a:r>
            <a:endParaRPr sz="1200">
              <a:latin typeface="Arial"/>
              <a:cs typeface="Arial"/>
            </a:endParaRPr>
          </a:p>
        </p:txBody>
      </p:sp>
      <p:sp>
        <p:nvSpPr>
          <p:cNvPr id="6" name="object 6"/>
          <p:cNvSpPr txBox="1"/>
          <p:nvPr/>
        </p:nvSpPr>
        <p:spPr>
          <a:xfrm>
            <a:off x="706627" y="4893690"/>
            <a:ext cx="551815" cy="683895"/>
          </a:xfrm>
          <a:prstGeom prst="rect">
            <a:avLst/>
          </a:prstGeom>
        </p:spPr>
        <p:txBody>
          <a:bodyPr vert="horz" wrap="square" lIns="0" tIns="12700" rIns="0" bIns="0" rtlCol="0">
            <a:spAutoFit/>
          </a:bodyPr>
          <a:lstStyle/>
          <a:p>
            <a:pPr marL="12700" marR="5080" algn="just">
              <a:lnSpc>
                <a:spcPct val="120000"/>
              </a:lnSpc>
              <a:spcBef>
                <a:spcPts val="100"/>
              </a:spcBef>
            </a:pPr>
            <a:r>
              <a:rPr sz="1200" spc="-5" dirty="0">
                <a:latin typeface="Arial"/>
                <a:cs typeface="Arial"/>
              </a:rPr>
              <a:t>all'arte,  </a:t>
            </a:r>
            <a:r>
              <a:rPr sz="1200" spc="5" dirty="0">
                <a:latin typeface="Arial"/>
                <a:cs typeface="Arial"/>
              </a:rPr>
              <a:t>m</a:t>
            </a:r>
            <a:r>
              <a:rPr sz="1200" spc="-5" dirty="0">
                <a:latin typeface="Arial"/>
                <a:cs typeface="Arial"/>
              </a:rPr>
              <a:t>u</a:t>
            </a:r>
            <a:r>
              <a:rPr sz="1200" dirty="0">
                <a:latin typeface="Arial"/>
                <a:cs typeface="Arial"/>
              </a:rPr>
              <a:t>sica,  tutto</a:t>
            </a:r>
            <a:r>
              <a:rPr sz="1200" spc="105" dirty="0">
                <a:latin typeface="Arial"/>
                <a:cs typeface="Arial"/>
              </a:rPr>
              <a:t> </a:t>
            </a:r>
            <a:r>
              <a:rPr sz="1200" spc="-5" dirty="0">
                <a:latin typeface="Arial"/>
                <a:cs typeface="Arial"/>
              </a:rPr>
              <a:t>il</a:t>
            </a:r>
            <a:endParaRPr sz="1200">
              <a:latin typeface="Arial"/>
              <a:cs typeface="Arial"/>
            </a:endParaRPr>
          </a:p>
        </p:txBody>
      </p:sp>
      <p:sp>
        <p:nvSpPr>
          <p:cNvPr id="7" name="object 7"/>
          <p:cNvSpPr txBox="1"/>
          <p:nvPr/>
        </p:nvSpPr>
        <p:spPr>
          <a:xfrm>
            <a:off x="1338478" y="4893690"/>
            <a:ext cx="1464310" cy="683895"/>
          </a:xfrm>
          <a:prstGeom prst="rect">
            <a:avLst/>
          </a:prstGeom>
        </p:spPr>
        <p:txBody>
          <a:bodyPr vert="horz" wrap="square" lIns="0" tIns="12700" rIns="0" bIns="0" rtlCol="0">
            <a:spAutoFit/>
          </a:bodyPr>
          <a:lstStyle/>
          <a:p>
            <a:pPr marL="12700" marR="5080" indent="22860" algn="just">
              <a:lnSpc>
                <a:spcPct val="120000"/>
              </a:lnSpc>
              <a:spcBef>
                <a:spcPts val="100"/>
              </a:spcBef>
            </a:pPr>
            <a:r>
              <a:rPr sz="1200" spc="-5" dirty="0">
                <a:latin typeface="Arial"/>
                <a:cs typeface="Arial"/>
              </a:rPr>
              <a:t>all'archeologia, alla  al teatro diffuse su  territorio</a:t>
            </a:r>
            <a:r>
              <a:rPr sz="1200" spc="160" dirty="0">
                <a:latin typeface="Arial"/>
                <a:cs typeface="Arial"/>
              </a:rPr>
              <a:t> </a:t>
            </a:r>
            <a:r>
              <a:rPr sz="1200" spc="-5" dirty="0">
                <a:latin typeface="Arial"/>
                <a:cs typeface="Arial"/>
              </a:rPr>
              <a:t>nazionale.</a:t>
            </a:r>
            <a:endParaRPr sz="1200">
              <a:latin typeface="Arial"/>
              <a:cs typeface="Arial"/>
            </a:endParaRPr>
          </a:p>
        </p:txBody>
      </p:sp>
      <p:sp>
        <p:nvSpPr>
          <p:cNvPr id="8" name="object 8"/>
          <p:cNvSpPr txBox="1"/>
          <p:nvPr/>
        </p:nvSpPr>
        <p:spPr>
          <a:xfrm>
            <a:off x="706627" y="5553582"/>
            <a:ext cx="2094864" cy="681355"/>
          </a:xfrm>
          <a:prstGeom prst="rect">
            <a:avLst/>
          </a:prstGeom>
        </p:spPr>
        <p:txBody>
          <a:bodyPr vert="horz" wrap="square" lIns="0" tIns="11430" rIns="0" bIns="0" rtlCol="0">
            <a:spAutoFit/>
          </a:bodyPr>
          <a:lstStyle/>
          <a:p>
            <a:pPr marL="12700" marR="5080" algn="just">
              <a:lnSpc>
                <a:spcPct val="119700"/>
              </a:lnSpc>
              <a:spcBef>
                <a:spcPts val="90"/>
              </a:spcBef>
            </a:pPr>
            <a:r>
              <a:rPr sz="1200" spc="-5" dirty="0">
                <a:latin typeface="Arial"/>
                <a:cs typeface="Arial"/>
              </a:rPr>
              <a:t>Sessanta città coinvolte. Una  ricca serie di eventi pensati  per</a:t>
            </a:r>
            <a:r>
              <a:rPr sz="1200" spc="120" dirty="0">
                <a:latin typeface="Arial"/>
                <a:cs typeface="Arial"/>
              </a:rPr>
              <a:t> </a:t>
            </a:r>
            <a:r>
              <a:rPr sz="1200" spc="-5" dirty="0">
                <a:latin typeface="Arial"/>
                <a:cs typeface="Arial"/>
              </a:rPr>
              <a:t>i</a:t>
            </a:r>
            <a:r>
              <a:rPr sz="1200" spc="130" dirty="0">
                <a:latin typeface="Arial"/>
                <a:cs typeface="Arial"/>
              </a:rPr>
              <a:t> </a:t>
            </a:r>
            <a:r>
              <a:rPr sz="1200" spc="-5" dirty="0">
                <a:latin typeface="Arial"/>
                <a:cs typeface="Arial"/>
              </a:rPr>
              <a:t>bambini</a:t>
            </a:r>
            <a:r>
              <a:rPr sz="1200" spc="125" dirty="0">
                <a:latin typeface="Arial"/>
                <a:cs typeface="Arial"/>
              </a:rPr>
              <a:t> </a:t>
            </a:r>
            <a:r>
              <a:rPr sz="1200" spc="-5" dirty="0">
                <a:latin typeface="Arial"/>
                <a:cs typeface="Arial"/>
              </a:rPr>
              <a:t>dai</a:t>
            </a:r>
            <a:r>
              <a:rPr sz="1200" spc="130" dirty="0">
                <a:latin typeface="Arial"/>
                <a:cs typeface="Arial"/>
              </a:rPr>
              <a:t> </a:t>
            </a:r>
            <a:r>
              <a:rPr sz="1200" spc="-5" dirty="0">
                <a:latin typeface="Arial"/>
                <a:cs typeface="Arial"/>
              </a:rPr>
              <a:t>sei</a:t>
            </a:r>
            <a:r>
              <a:rPr sz="1200" spc="125" dirty="0">
                <a:latin typeface="Arial"/>
                <a:cs typeface="Arial"/>
              </a:rPr>
              <a:t> </a:t>
            </a:r>
            <a:r>
              <a:rPr sz="1200" spc="-5" dirty="0">
                <a:latin typeface="Arial"/>
                <a:cs typeface="Arial"/>
              </a:rPr>
              <a:t>ai</a:t>
            </a:r>
            <a:r>
              <a:rPr sz="1200" spc="130" dirty="0">
                <a:latin typeface="Arial"/>
                <a:cs typeface="Arial"/>
              </a:rPr>
              <a:t> </a:t>
            </a:r>
            <a:r>
              <a:rPr sz="1200" dirty="0">
                <a:latin typeface="Arial"/>
                <a:cs typeface="Arial"/>
              </a:rPr>
              <a:t>tredici</a:t>
            </a:r>
            <a:endParaRPr sz="1200">
              <a:latin typeface="Arial"/>
              <a:cs typeface="Arial"/>
            </a:endParaRPr>
          </a:p>
        </p:txBody>
      </p:sp>
      <p:sp>
        <p:nvSpPr>
          <p:cNvPr id="9" name="object 9"/>
          <p:cNvSpPr txBox="1"/>
          <p:nvPr/>
        </p:nvSpPr>
        <p:spPr>
          <a:xfrm>
            <a:off x="706627" y="6209156"/>
            <a:ext cx="887730" cy="464820"/>
          </a:xfrm>
          <a:prstGeom prst="rect">
            <a:avLst/>
          </a:prstGeom>
        </p:spPr>
        <p:txBody>
          <a:bodyPr vert="horz" wrap="square" lIns="0" tIns="12700" rIns="0" bIns="0" rtlCol="0">
            <a:spAutoFit/>
          </a:bodyPr>
          <a:lstStyle/>
          <a:p>
            <a:pPr marL="12700" marR="5080">
              <a:lnSpc>
                <a:spcPct val="120000"/>
              </a:lnSpc>
              <a:spcBef>
                <a:spcPts val="100"/>
              </a:spcBef>
              <a:tabLst>
                <a:tab pos="509905" algn="l"/>
                <a:tab pos="807085" algn="l"/>
              </a:tabLst>
            </a:pPr>
            <a:r>
              <a:rPr sz="1200" spc="-5" dirty="0">
                <a:latin typeface="Arial"/>
                <a:cs typeface="Arial"/>
              </a:rPr>
              <a:t>anni.	E</a:t>
            </a:r>
            <a:r>
              <a:rPr sz="1200" dirty="0">
                <a:latin typeface="Arial"/>
                <a:cs typeface="Arial"/>
              </a:rPr>
              <a:t>'	</a:t>
            </a:r>
            <a:r>
              <a:rPr sz="1200" spc="-5" dirty="0">
                <a:latin typeface="Arial"/>
                <a:cs typeface="Arial"/>
              </a:rPr>
              <a:t>il  cultura</a:t>
            </a:r>
            <a:endParaRPr sz="1200">
              <a:latin typeface="Arial"/>
              <a:cs typeface="Arial"/>
            </a:endParaRPr>
          </a:p>
        </p:txBody>
      </p:sp>
      <p:sp>
        <p:nvSpPr>
          <p:cNvPr id="10" name="object 10"/>
          <p:cNvSpPr txBox="1"/>
          <p:nvPr/>
        </p:nvSpPr>
        <p:spPr>
          <a:xfrm>
            <a:off x="1609902" y="6209156"/>
            <a:ext cx="1193165" cy="464820"/>
          </a:xfrm>
          <a:prstGeom prst="rect">
            <a:avLst/>
          </a:prstGeom>
        </p:spPr>
        <p:txBody>
          <a:bodyPr vert="horz" wrap="square" lIns="0" tIns="12700" rIns="0" bIns="0" rtlCol="0">
            <a:spAutoFit/>
          </a:bodyPr>
          <a:lstStyle/>
          <a:p>
            <a:pPr marL="12700" marR="5080" indent="123825">
              <a:lnSpc>
                <a:spcPct val="120000"/>
              </a:lnSpc>
              <a:spcBef>
                <a:spcPts val="100"/>
              </a:spcBef>
              <a:tabLst>
                <a:tab pos="855344" algn="l"/>
                <a:tab pos="1061085" algn="l"/>
              </a:tabLst>
            </a:pPr>
            <a:r>
              <a:rPr sz="1200" dirty="0">
                <a:latin typeface="Arial"/>
                <a:cs typeface="Arial"/>
              </a:rPr>
              <a:t>'Fest</a:t>
            </a:r>
            <a:r>
              <a:rPr sz="1200" spc="-5" dirty="0">
                <a:latin typeface="Arial"/>
                <a:cs typeface="Arial"/>
              </a:rPr>
              <a:t>i</a:t>
            </a:r>
            <a:r>
              <a:rPr sz="1200" spc="-20" dirty="0">
                <a:latin typeface="Arial"/>
                <a:cs typeface="Arial"/>
              </a:rPr>
              <a:t>v</a:t>
            </a:r>
            <a:r>
              <a:rPr sz="1200" spc="-5" dirty="0">
                <a:latin typeface="Arial"/>
                <a:cs typeface="Arial"/>
              </a:rPr>
              <a:t>al</a:t>
            </a:r>
            <a:r>
              <a:rPr sz="1200" dirty="0">
                <a:latin typeface="Arial"/>
                <a:cs typeface="Arial"/>
              </a:rPr>
              <a:t>	</a:t>
            </a:r>
            <a:r>
              <a:rPr sz="1200" spc="-5" dirty="0">
                <a:latin typeface="Arial"/>
                <a:cs typeface="Arial"/>
              </a:rPr>
              <a:t>del</a:t>
            </a:r>
            <a:r>
              <a:rPr sz="1200" spc="-10" dirty="0">
                <a:latin typeface="Arial"/>
                <a:cs typeface="Arial"/>
              </a:rPr>
              <a:t>l</a:t>
            </a:r>
            <a:r>
              <a:rPr sz="1200" spc="-5" dirty="0">
                <a:latin typeface="Arial"/>
                <a:cs typeface="Arial"/>
              </a:rPr>
              <a:t>a  </a:t>
            </a:r>
            <a:r>
              <a:rPr sz="1200" dirty="0">
                <a:latin typeface="Arial"/>
                <a:cs typeface="Arial"/>
              </a:rPr>
              <a:t>cr</a:t>
            </a:r>
            <a:r>
              <a:rPr sz="1200" spc="-5" dirty="0">
                <a:latin typeface="Arial"/>
                <a:cs typeface="Arial"/>
              </a:rPr>
              <a:t>e</a:t>
            </a:r>
            <a:r>
              <a:rPr sz="1200" spc="-15" dirty="0">
                <a:latin typeface="Arial"/>
                <a:cs typeface="Arial"/>
              </a:rPr>
              <a:t>a</a:t>
            </a:r>
            <a:r>
              <a:rPr sz="1200" dirty="0">
                <a:latin typeface="Arial"/>
                <a:cs typeface="Arial"/>
              </a:rPr>
              <a:t>ti</a:t>
            </a:r>
            <a:r>
              <a:rPr sz="1200" spc="-15" dirty="0">
                <a:latin typeface="Arial"/>
                <a:cs typeface="Arial"/>
              </a:rPr>
              <a:t>v</a:t>
            </a:r>
            <a:r>
              <a:rPr sz="1200" spc="-5" dirty="0">
                <a:latin typeface="Arial"/>
                <a:cs typeface="Arial"/>
              </a:rPr>
              <a:t>a</a:t>
            </a:r>
            <a:r>
              <a:rPr sz="1200" dirty="0">
                <a:latin typeface="Arial"/>
                <a:cs typeface="Arial"/>
              </a:rPr>
              <a:t>',		</a:t>
            </a:r>
            <a:r>
              <a:rPr sz="1200" spc="-5" dirty="0">
                <a:latin typeface="Arial"/>
                <a:cs typeface="Arial"/>
              </a:rPr>
              <a:t>la</a:t>
            </a:r>
            <a:endParaRPr sz="1200">
              <a:latin typeface="Arial"/>
              <a:cs typeface="Arial"/>
            </a:endParaRPr>
          </a:p>
        </p:txBody>
      </p:sp>
      <p:sp>
        <p:nvSpPr>
          <p:cNvPr id="11" name="object 11"/>
          <p:cNvSpPr/>
          <p:nvPr/>
        </p:nvSpPr>
        <p:spPr>
          <a:xfrm>
            <a:off x="701040" y="6663816"/>
            <a:ext cx="6158230" cy="219710"/>
          </a:xfrm>
          <a:custGeom>
            <a:avLst/>
            <a:gdLst/>
            <a:ahLst/>
            <a:cxnLst/>
            <a:rect l="l" t="t" r="r" b="b"/>
            <a:pathLst>
              <a:path w="6158230" h="219709">
                <a:moveTo>
                  <a:pt x="0" y="219456"/>
                </a:moveTo>
                <a:lnTo>
                  <a:pt x="6158230" y="219456"/>
                </a:lnTo>
                <a:lnTo>
                  <a:pt x="6158230" y="0"/>
                </a:lnTo>
                <a:lnTo>
                  <a:pt x="0" y="0"/>
                </a:lnTo>
                <a:lnTo>
                  <a:pt x="0" y="219456"/>
                </a:lnTo>
                <a:close/>
              </a:path>
            </a:pathLst>
          </a:custGeom>
          <a:solidFill>
            <a:srgbClr val="FFFFFF"/>
          </a:solidFill>
        </p:spPr>
        <p:txBody>
          <a:bodyPr wrap="square" lIns="0" tIns="0" rIns="0" bIns="0" rtlCol="0"/>
          <a:lstStyle/>
          <a:p>
            <a:endParaRPr/>
          </a:p>
        </p:txBody>
      </p:sp>
      <p:sp>
        <p:nvSpPr>
          <p:cNvPr id="12" name="object 12"/>
          <p:cNvSpPr txBox="1"/>
          <p:nvPr/>
        </p:nvSpPr>
        <p:spPr>
          <a:xfrm>
            <a:off x="706627" y="6646544"/>
            <a:ext cx="6148070" cy="836930"/>
          </a:xfrm>
          <a:prstGeom prst="rect">
            <a:avLst/>
          </a:prstGeom>
        </p:spPr>
        <p:txBody>
          <a:bodyPr vert="horz" wrap="square" lIns="0" tIns="12700" rIns="0" bIns="0" rtlCol="0">
            <a:spAutoFit/>
          </a:bodyPr>
          <a:lstStyle/>
          <a:p>
            <a:pPr marL="12700" marR="12700">
              <a:lnSpc>
                <a:spcPct val="120000"/>
              </a:lnSpc>
              <a:spcBef>
                <a:spcPts val="100"/>
              </a:spcBef>
            </a:pPr>
            <a:r>
              <a:rPr sz="1200" spc="-5" dirty="0">
                <a:latin typeface="Arial"/>
                <a:cs typeface="Arial"/>
              </a:rPr>
              <a:t>manifestazione organizzata dalle banche </a:t>
            </a:r>
            <a:r>
              <a:rPr sz="1200" spc="-10" dirty="0">
                <a:latin typeface="Arial"/>
                <a:cs typeface="Arial"/>
              </a:rPr>
              <a:t>con </a:t>
            </a:r>
            <a:r>
              <a:rPr sz="1200" spc="-5" dirty="0">
                <a:latin typeface="Arial"/>
                <a:cs typeface="Arial"/>
              </a:rPr>
              <a:t>il coordinamento dell'Abi, che quest'anno  avrà </a:t>
            </a:r>
            <a:r>
              <a:rPr sz="1200" dirty="0">
                <a:latin typeface="Arial"/>
                <a:cs typeface="Arial"/>
              </a:rPr>
              <a:t>come tema </a:t>
            </a:r>
            <a:r>
              <a:rPr sz="1200" spc="-5" dirty="0">
                <a:latin typeface="Arial"/>
                <a:cs typeface="Arial"/>
              </a:rPr>
              <a:t>'L'alfabeto </a:t>
            </a:r>
            <a:r>
              <a:rPr sz="1200" dirty="0">
                <a:latin typeface="Arial"/>
                <a:cs typeface="Arial"/>
              </a:rPr>
              <a:t>del </a:t>
            </a:r>
            <a:r>
              <a:rPr sz="1200" spc="-5" dirty="0">
                <a:latin typeface="Arial"/>
                <a:cs typeface="Arial"/>
              </a:rPr>
              <a:t>mondo. Leggiamo i segni intorno a noi e</a:t>
            </a:r>
            <a:r>
              <a:rPr sz="1200" spc="55" dirty="0">
                <a:latin typeface="Arial"/>
                <a:cs typeface="Arial"/>
              </a:rPr>
              <a:t> </a:t>
            </a:r>
            <a:r>
              <a:rPr sz="1200" spc="-5" dirty="0">
                <a:latin typeface="Arial"/>
                <a:cs typeface="Arial"/>
              </a:rPr>
              <a:t>raccontiamo'.</a:t>
            </a:r>
            <a:endParaRPr sz="1200">
              <a:latin typeface="Arial"/>
              <a:cs typeface="Arial"/>
            </a:endParaRPr>
          </a:p>
          <a:p>
            <a:pPr>
              <a:lnSpc>
                <a:spcPct val="100000"/>
              </a:lnSpc>
            </a:pPr>
            <a:endParaRPr sz="1400">
              <a:latin typeface="Times New Roman"/>
              <a:cs typeface="Times New Roman"/>
            </a:endParaRPr>
          </a:p>
          <a:p>
            <a:pPr marR="5080" algn="r">
              <a:lnSpc>
                <a:spcPct val="100000"/>
              </a:lnSpc>
            </a:pPr>
            <a:r>
              <a:rPr sz="1100" dirty="0">
                <a:latin typeface="Arial"/>
                <a:cs typeface="Arial"/>
              </a:rPr>
              <a:t>Fonte:</a:t>
            </a:r>
            <a:r>
              <a:rPr sz="1100" spc="-65" dirty="0">
                <a:latin typeface="Arial"/>
                <a:cs typeface="Arial"/>
              </a:rPr>
              <a:t> </a:t>
            </a:r>
            <a:r>
              <a:rPr sz="1100" spc="-5" dirty="0">
                <a:latin typeface="Arial"/>
                <a:cs typeface="Arial"/>
              </a:rPr>
              <a:t>adnkronos</a:t>
            </a:r>
            <a:endParaRPr sz="1100">
              <a:latin typeface="Arial"/>
              <a:cs typeface="Arial"/>
            </a:endParaRPr>
          </a:p>
        </p:txBody>
      </p:sp>
      <p:sp>
        <p:nvSpPr>
          <p:cNvPr id="13" name="object 13"/>
          <p:cNvSpPr/>
          <p:nvPr/>
        </p:nvSpPr>
        <p:spPr>
          <a:xfrm>
            <a:off x="3446779" y="2271775"/>
            <a:ext cx="666750" cy="6858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50825">
              <a:lnSpc>
                <a:spcPts val="1839"/>
              </a:lnSpc>
            </a:pPr>
            <a:r>
              <a:rPr sz="1600" b="1" spc="-5" dirty="0">
                <a:latin typeface="Arial"/>
                <a:cs typeface="Arial"/>
              </a:rPr>
              <a:t>In</a:t>
            </a:r>
            <a:r>
              <a:rPr sz="1600" b="1" spc="-15" dirty="0">
                <a:latin typeface="Arial"/>
                <a:cs typeface="Arial"/>
              </a:rPr>
              <a:t>f</a:t>
            </a:r>
            <a:r>
              <a:rPr sz="1600" b="1" spc="-5" dirty="0">
                <a:latin typeface="Arial"/>
                <a:cs typeface="Arial"/>
              </a:rPr>
              <a:t>o</a:t>
            </a:r>
            <a:r>
              <a:rPr sz="1600" b="1" spc="5" dirty="0">
                <a:latin typeface="Arial"/>
                <a:cs typeface="Arial"/>
              </a:rPr>
              <a:t>r</a:t>
            </a:r>
            <a:r>
              <a:rPr sz="1600" b="1" spc="-5" dirty="0">
                <a:latin typeface="Arial"/>
                <a:cs typeface="Arial"/>
              </a:rPr>
              <a:t>mazi</a:t>
            </a:r>
            <a:r>
              <a:rPr sz="1600" b="1" spc="5" dirty="0">
                <a:latin typeface="Arial"/>
                <a:cs typeface="Arial"/>
              </a:rPr>
              <a:t>o</a:t>
            </a:r>
            <a:r>
              <a:rPr sz="1600" b="1" spc="-5" dirty="0">
                <a:latin typeface="Arial"/>
                <a:cs typeface="Arial"/>
              </a:rPr>
              <a:t>ne.it  4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634866"/>
            <a:ext cx="6105525" cy="5073015"/>
          </a:xfrm>
          <a:prstGeom prst="rect">
            <a:avLst/>
          </a:prstGeom>
        </p:spPr>
        <p:txBody>
          <a:bodyPr vert="horz" wrap="square" lIns="0" tIns="33020" rIns="0" bIns="0" rtlCol="0">
            <a:spAutoFit/>
          </a:bodyPr>
          <a:lstStyle/>
          <a:p>
            <a:pPr marL="12700" marR="572135">
              <a:lnSpc>
                <a:spcPts val="2050"/>
              </a:lnSpc>
              <a:spcBef>
                <a:spcPts val="260"/>
              </a:spcBef>
            </a:pPr>
            <a:r>
              <a:rPr sz="1800" spc="-5" dirty="0">
                <a:latin typeface="Georgia"/>
                <a:cs typeface="Georgia"/>
                <a:hlinkClick r:id="rId3"/>
              </a:rPr>
              <a:t>PATUELLI, </a:t>
            </a:r>
            <a:r>
              <a:rPr sz="1800" dirty="0">
                <a:latin typeface="Georgia"/>
                <a:cs typeface="Georgia"/>
                <a:hlinkClick r:id="rId3"/>
              </a:rPr>
              <a:t>+20% </a:t>
            </a:r>
            <a:r>
              <a:rPr sz="1800" spc="-5" dirty="0">
                <a:latin typeface="Georgia"/>
                <a:cs typeface="Georgia"/>
                <a:hlinkClick r:id="rId3"/>
              </a:rPr>
              <a:t>ADESIONI </a:t>
            </a:r>
            <a:r>
              <a:rPr sz="1800" dirty="0">
                <a:latin typeface="Georgia"/>
                <a:cs typeface="Georgia"/>
                <a:hlinkClick r:id="rId3"/>
              </a:rPr>
              <a:t>A </a:t>
            </a:r>
            <a:r>
              <a:rPr sz="1800" spc="-5" dirty="0">
                <a:latin typeface="Georgia"/>
                <a:cs typeface="Georgia"/>
                <a:hlinkClick r:id="rId3"/>
              </a:rPr>
              <a:t>FESTIVAL CULTURA </a:t>
            </a:r>
            <a:r>
              <a:rPr sz="1800" spc="-5" dirty="0">
                <a:latin typeface="Georgia"/>
                <a:cs typeface="Georgia"/>
              </a:rPr>
              <a:t> </a:t>
            </a:r>
            <a:r>
              <a:rPr sz="1800" spc="-5" dirty="0">
                <a:latin typeface="Georgia"/>
                <a:cs typeface="Georgia"/>
                <a:hlinkClick r:id="rId3"/>
              </a:rPr>
              <a:t>CREATIVA</a:t>
            </a:r>
            <a:endParaRPr sz="1800">
              <a:latin typeface="Georgia"/>
              <a:cs typeface="Georgia"/>
            </a:endParaRPr>
          </a:p>
          <a:p>
            <a:pPr marL="12700" marR="62865">
              <a:lnSpc>
                <a:spcPct val="112700"/>
              </a:lnSpc>
              <a:spcBef>
                <a:spcPts val="335"/>
              </a:spcBef>
            </a:pPr>
            <a:r>
              <a:rPr sz="1000" i="1" spc="-5" dirty="0">
                <a:latin typeface="Georgia"/>
                <a:cs typeface="Georgia"/>
              </a:rPr>
              <a:t>04/03/2015 - 20.54 - ROMA (AGG) - 4 </a:t>
            </a:r>
            <a:r>
              <a:rPr sz="1000" i="1" dirty="0">
                <a:latin typeface="Georgia"/>
                <a:cs typeface="Georgia"/>
              </a:rPr>
              <a:t>MAR </a:t>
            </a:r>
            <a:r>
              <a:rPr sz="1000" i="1" spc="-5" dirty="0">
                <a:latin typeface="Georgia"/>
                <a:cs typeface="Georgia"/>
              </a:rPr>
              <a:t>- "L`esperienza di </a:t>
            </a:r>
            <a:r>
              <a:rPr sz="1000" i="1" spc="-10" dirty="0">
                <a:latin typeface="Georgia"/>
                <a:cs typeface="Georgia"/>
              </a:rPr>
              <a:t>questo </a:t>
            </a:r>
            <a:r>
              <a:rPr sz="1000" i="1" spc="-5" dirty="0">
                <a:latin typeface="Georgia"/>
                <a:cs typeface="Georgia"/>
              </a:rPr>
              <a:t>anno si pone per essere ripetuta </a:t>
            </a:r>
            <a:r>
              <a:rPr sz="1000" i="1" spc="-10" dirty="0">
                <a:latin typeface="Georgia"/>
                <a:cs typeface="Georgia"/>
              </a:rPr>
              <a:t>ma  </a:t>
            </a:r>
            <a:r>
              <a:rPr sz="1000" i="1" spc="-5" dirty="0">
                <a:latin typeface="Georgia"/>
                <a:cs typeface="Georgia"/>
              </a:rPr>
              <a:t>anche </a:t>
            </a:r>
            <a:r>
              <a:rPr sz="1000" i="1" spc="-10" dirty="0">
                <a:latin typeface="Georgia"/>
                <a:cs typeface="Georgia"/>
              </a:rPr>
              <a:t>per </a:t>
            </a:r>
            <a:r>
              <a:rPr sz="1000" i="1" spc="-5" dirty="0">
                <a:latin typeface="Georgia"/>
                <a:cs typeface="Georgia"/>
              </a:rPr>
              <a:t>diventare un classico. I numeri evidenziano un incremento di almeno il 20% di adesioni, il </a:t>
            </a:r>
            <a:r>
              <a:rPr sz="1000" i="1" spc="-10" dirty="0">
                <a:latin typeface="Georgia"/>
                <a:cs typeface="Georgia"/>
              </a:rPr>
              <a:t>tema  </a:t>
            </a:r>
            <a:r>
              <a:rPr sz="1000" i="1" spc="-5" dirty="0">
                <a:latin typeface="Georgia"/>
                <a:cs typeface="Georgia"/>
              </a:rPr>
              <a:t>di quest`anno è l`alfabeto del mondo, io sono convintamente ... (AGG Globalpress) -  Sezione:SPETTACOLO</a:t>
            </a:r>
            <a:endParaRPr sz="1000">
              <a:latin typeface="Georgia"/>
              <a:cs typeface="Georgia"/>
            </a:endParaRPr>
          </a:p>
          <a:p>
            <a:pPr marL="12700">
              <a:lnSpc>
                <a:spcPct val="100000"/>
              </a:lnSpc>
              <a:spcBef>
                <a:spcPts val="940"/>
              </a:spcBef>
            </a:pPr>
            <a:r>
              <a:rPr sz="1150" b="1" spc="-5" dirty="0">
                <a:latin typeface="Arial"/>
                <a:cs typeface="Arial"/>
                <a:hlinkClick r:id="rId4"/>
              </a:rPr>
              <a:t>Abi: torna </a:t>
            </a:r>
            <a:r>
              <a:rPr sz="1150" b="1" dirty="0">
                <a:latin typeface="Arial"/>
                <a:cs typeface="Arial"/>
                <a:hlinkClick r:id="rId4"/>
              </a:rPr>
              <a:t>il </a:t>
            </a:r>
            <a:r>
              <a:rPr sz="1150" b="1" spc="-5" dirty="0">
                <a:latin typeface="Arial"/>
                <a:cs typeface="Arial"/>
                <a:hlinkClick r:id="rId4"/>
              </a:rPr>
              <a:t>Festival della cultura</a:t>
            </a:r>
            <a:r>
              <a:rPr sz="1150" b="1" dirty="0">
                <a:latin typeface="Arial"/>
                <a:cs typeface="Arial"/>
                <a:hlinkClick r:id="rId4"/>
              </a:rPr>
              <a:t> </a:t>
            </a:r>
            <a:r>
              <a:rPr sz="1150" b="1" spc="-5" dirty="0">
                <a:latin typeface="Arial"/>
                <a:cs typeface="Arial"/>
                <a:hlinkClick r:id="rId4"/>
              </a:rPr>
              <a:t>creativa</a:t>
            </a:r>
            <a:endParaRPr sz="1150">
              <a:latin typeface="Arial"/>
              <a:cs typeface="Arial"/>
            </a:endParaRPr>
          </a:p>
          <a:p>
            <a:pPr marL="12700" marR="90805" indent="39370">
              <a:lnSpc>
                <a:spcPct val="100499"/>
              </a:lnSpc>
              <a:spcBef>
                <a:spcPts val="25"/>
              </a:spcBef>
            </a:pPr>
            <a:r>
              <a:rPr sz="1000" spc="-5" dirty="0">
                <a:latin typeface="Tahoma"/>
                <a:cs typeface="Tahoma"/>
              </a:rPr>
              <a:t>Notizie e approfondimenti di cronaca, politica, </a:t>
            </a:r>
            <a:r>
              <a:rPr sz="1000" dirty="0">
                <a:latin typeface="Tahoma"/>
                <a:cs typeface="Tahoma"/>
              </a:rPr>
              <a:t>economia </a:t>
            </a:r>
            <a:r>
              <a:rPr sz="1000" spc="-5" dirty="0">
                <a:latin typeface="Tahoma"/>
                <a:cs typeface="Tahoma"/>
              </a:rPr>
              <a:t>e </a:t>
            </a:r>
            <a:r>
              <a:rPr sz="1000" spc="-10" dirty="0">
                <a:latin typeface="Tahoma"/>
                <a:cs typeface="Tahoma"/>
              </a:rPr>
              <a:t>sport con </a:t>
            </a:r>
            <a:r>
              <a:rPr sz="1000" spc="-5" dirty="0">
                <a:latin typeface="Tahoma"/>
                <a:cs typeface="Tahoma"/>
              </a:rPr>
              <a:t>foto, immagini e video di </a:t>
            </a:r>
            <a:r>
              <a:rPr sz="1000" spc="-5" dirty="0">
                <a:latin typeface="Tahoma"/>
                <a:cs typeface="Tahoma"/>
                <a:hlinkClick r:id="rId5"/>
              </a:rPr>
              <a:t>Corriere </a:t>
            </a:r>
            <a:r>
              <a:rPr sz="1000" spc="-10" dirty="0">
                <a:latin typeface="Tahoma"/>
                <a:cs typeface="Tahoma"/>
              </a:rPr>
              <a:t>TV.  </a:t>
            </a:r>
            <a:r>
              <a:rPr sz="1000" spc="-5" dirty="0">
                <a:latin typeface="Tahoma"/>
                <a:cs typeface="Tahoma"/>
              </a:rPr>
              <a:t>Meteo, </a:t>
            </a:r>
            <a:r>
              <a:rPr sz="1000" spc="-10" dirty="0">
                <a:latin typeface="Tahoma"/>
                <a:cs typeface="Tahoma"/>
              </a:rPr>
              <a:t>salute, </a:t>
            </a:r>
            <a:r>
              <a:rPr sz="1000" spc="-5" dirty="0">
                <a:latin typeface="Tahoma"/>
                <a:cs typeface="Tahoma"/>
              </a:rPr>
              <a:t>guide viaggi, </a:t>
            </a:r>
            <a:r>
              <a:rPr sz="1000" spc="-10" dirty="0">
                <a:latin typeface="Tahoma"/>
                <a:cs typeface="Tahoma"/>
              </a:rPr>
              <a:t>Musica </a:t>
            </a:r>
            <a:r>
              <a:rPr sz="1000" spc="-5" dirty="0">
                <a:latin typeface="Tahoma"/>
                <a:cs typeface="Tahoma"/>
              </a:rPr>
              <a:t>e giochi online. Annunci di lavoro, immobiliari e auto. ROMA </a:t>
            </a:r>
            <a:r>
              <a:rPr sz="1000" dirty="0">
                <a:latin typeface="Tahoma"/>
                <a:cs typeface="Tahoma"/>
              </a:rPr>
              <a:t>(MF-DJ)--  </a:t>
            </a:r>
            <a:r>
              <a:rPr sz="1000" spc="-5" dirty="0">
                <a:latin typeface="Tahoma"/>
                <a:cs typeface="Tahoma"/>
              </a:rPr>
              <a:t>"L'alfabeto del Mondo. Leggiamo i segni </a:t>
            </a:r>
            <a:r>
              <a:rPr sz="1000" dirty="0">
                <a:latin typeface="Tahoma"/>
                <a:cs typeface="Tahoma"/>
              </a:rPr>
              <a:t>... </a:t>
            </a:r>
            <a:r>
              <a:rPr sz="1000" spc="-5" dirty="0">
                <a:latin typeface="Tahoma"/>
                <a:cs typeface="Tahoma"/>
              </a:rPr>
              <a:t>(New Media Magazine - 3 minuti</a:t>
            </a:r>
            <a:r>
              <a:rPr sz="1000" spc="70" dirty="0">
                <a:latin typeface="Tahoma"/>
                <a:cs typeface="Tahoma"/>
              </a:rPr>
              <a:t> </a:t>
            </a:r>
            <a:r>
              <a:rPr sz="1000" spc="-5" dirty="0">
                <a:latin typeface="Tahoma"/>
                <a:cs typeface="Tahoma"/>
              </a:rPr>
              <a:t>fa)</a:t>
            </a:r>
            <a:endParaRPr sz="1000">
              <a:latin typeface="Tahoma"/>
              <a:cs typeface="Tahoma"/>
            </a:endParaRPr>
          </a:p>
          <a:p>
            <a:pPr marL="12700">
              <a:lnSpc>
                <a:spcPct val="100000"/>
              </a:lnSpc>
              <a:spcBef>
                <a:spcPts val="919"/>
              </a:spcBef>
            </a:pPr>
            <a:r>
              <a:rPr sz="1150" b="1" spc="-5" dirty="0">
                <a:latin typeface="Arial"/>
                <a:cs typeface="Arial"/>
                <a:hlinkClick r:id="rId6"/>
              </a:rPr>
              <a:t>ABI: SABATINI, IMPEGNO DELLE BANCHE </a:t>
            </a:r>
            <a:r>
              <a:rPr sz="1150" b="1" dirty="0">
                <a:latin typeface="Arial"/>
                <a:cs typeface="Arial"/>
                <a:hlinkClick r:id="rId6"/>
              </a:rPr>
              <a:t>SU </a:t>
            </a:r>
            <a:r>
              <a:rPr sz="1150" b="1" spc="-5" dirty="0">
                <a:latin typeface="Arial"/>
                <a:cs typeface="Arial"/>
                <a:hlinkClick r:id="rId6"/>
              </a:rPr>
              <a:t>CULTURA </a:t>
            </a:r>
            <a:r>
              <a:rPr sz="1150" b="1" dirty="0">
                <a:latin typeface="Arial"/>
                <a:cs typeface="Arial"/>
                <a:hlinkClick r:id="rId6"/>
              </a:rPr>
              <a:t>E</a:t>
            </a:r>
            <a:r>
              <a:rPr sz="1150" b="1" spc="20" dirty="0">
                <a:latin typeface="Arial"/>
                <a:cs typeface="Arial"/>
                <a:hlinkClick r:id="rId6"/>
              </a:rPr>
              <a:t> </a:t>
            </a:r>
            <a:r>
              <a:rPr sz="1150" b="1" spc="-5" dirty="0">
                <a:latin typeface="Arial"/>
                <a:cs typeface="Arial"/>
                <a:hlinkClick r:id="rId6"/>
              </a:rPr>
              <a:t>GIOVANI</a:t>
            </a:r>
            <a:endParaRPr sz="1150">
              <a:latin typeface="Arial"/>
              <a:cs typeface="Arial"/>
            </a:endParaRPr>
          </a:p>
          <a:p>
            <a:pPr marL="12700" marR="151765" indent="39370">
              <a:lnSpc>
                <a:spcPct val="100499"/>
              </a:lnSpc>
              <a:spcBef>
                <a:spcPts val="25"/>
              </a:spcBef>
            </a:pPr>
            <a:r>
              <a:rPr sz="1000" spc="-5" dirty="0">
                <a:latin typeface="Tahoma"/>
                <a:cs typeface="Tahoma"/>
              </a:rPr>
              <a:t>ROMA (AGG) - </a:t>
            </a:r>
            <a:r>
              <a:rPr sz="1000" spc="-10" dirty="0">
                <a:latin typeface="Tahoma"/>
                <a:cs typeface="Tahoma"/>
              </a:rPr>
              <a:t>"Le </a:t>
            </a:r>
            <a:r>
              <a:rPr sz="1000" dirty="0">
                <a:latin typeface="Tahoma"/>
                <a:cs typeface="Tahoma"/>
              </a:rPr>
              <a:t>iniziative </a:t>
            </a:r>
            <a:r>
              <a:rPr sz="1000" spc="-5" dirty="0">
                <a:latin typeface="Tahoma"/>
                <a:cs typeface="Tahoma"/>
              </a:rPr>
              <a:t>volte a favorire </a:t>
            </a:r>
            <a:r>
              <a:rPr sz="1000" dirty="0">
                <a:latin typeface="Tahoma"/>
                <a:cs typeface="Tahoma"/>
              </a:rPr>
              <a:t>lo </a:t>
            </a:r>
            <a:r>
              <a:rPr sz="1000" spc="-5" dirty="0">
                <a:latin typeface="Tahoma"/>
                <a:cs typeface="Tahoma"/>
              </a:rPr>
              <a:t>sviluppo della </a:t>
            </a:r>
            <a:r>
              <a:rPr sz="1000" spc="-10" dirty="0">
                <a:latin typeface="Tahoma"/>
                <a:cs typeface="Tahoma"/>
              </a:rPr>
              <a:t>cultura </a:t>
            </a:r>
            <a:r>
              <a:rPr sz="1000" spc="-5" dirty="0">
                <a:latin typeface="Tahoma"/>
                <a:cs typeface="Tahoma"/>
              </a:rPr>
              <a:t>e la preparazione delle nuove  generazioni, rappresentano il futuro delle nazioni. Lo sviluppo della creatività per un paese come l`Italia è  fondamentale, occorre trasmettere la grande ... (AGG Globalpress - 13 ore</a:t>
            </a:r>
            <a:r>
              <a:rPr sz="1000" spc="90" dirty="0">
                <a:latin typeface="Tahoma"/>
                <a:cs typeface="Tahoma"/>
              </a:rPr>
              <a:t> </a:t>
            </a:r>
            <a:r>
              <a:rPr sz="1000" spc="-5" dirty="0">
                <a:latin typeface="Tahoma"/>
                <a:cs typeface="Tahoma"/>
              </a:rPr>
              <a:t>fa)</a:t>
            </a:r>
            <a:endParaRPr sz="1000">
              <a:latin typeface="Tahoma"/>
              <a:cs typeface="Tahoma"/>
            </a:endParaRPr>
          </a:p>
          <a:p>
            <a:pPr marL="12700">
              <a:lnSpc>
                <a:spcPct val="100000"/>
              </a:lnSpc>
              <a:spcBef>
                <a:spcPts val="915"/>
              </a:spcBef>
            </a:pPr>
            <a:r>
              <a:rPr sz="1150" b="1" spc="-5" dirty="0">
                <a:latin typeface="Arial"/>
                <a:cs typeface="Arial"/>
                <a:hlinkClick r:id="rId7"/>
              </a:rPr>
              <a:t>Agenda economica, </a:t>
            </a:r>
            <a:r>
              <a:rPr sz="1150" b="1" spc="-10" dirty="0">
                <a:latin typeface="Arial"/>
                <a:cs typeface="Arial"/>
                <a:hlinkClick r:id="rId7"/>
              </a:rPr>
              <a:t>gli </a:t>
            </a:r>
            <a:r>
              <a:rPr sz="1150" b="1" spc="-5" dirty="0">
                <a:latin typeface="Arial"/>
                <a:cs typeface="Arial"/>
                <a:hlinkClick r:id="rId7"/>
              </a:rPr>
              <a:t>appuntamenti di mercoledì </a:t>
            </a:r>
            <a:r>
              <a:rPr sz="1150" b="1" dirty="0">
                <a:latin typeface="Arial"/>
                <a:cs typeface="Arial"/>
                <a:hlinkClick r:id="rId7"/>
              </a:rPr>
              <a:t>4</a:t>
            </a:r>
            <a:r>
              <a:rPr sz="1150" b="1" spc="45" dirty="0">
                <a:latin typeface="Arial"/>
                <a:cs typeface="Arial"/>
                <a:hlinkClick r:id="rId7"/>
              </a:rPr>
              <a:t> </a:t>
            </a:r>
            <a:r>
              <a:rPr sz="1150" b="1" spc="-5" dirty="0">
                <a:latin typeface="Arial"/>
                <a:cs typeface="Arial"/>
                <a:hlinkClick r:id="rId7"/>
              </a:rPr>
              <a:t>marzo</a:t>
            </a:r>
            <a:endParaRPr sz="1150">
              <a:latin typeface="Arial"/>
              <a:cs typeface="Arial"/>
            </a:endParaRPr>
          </a:p>
          <a:p>
            <a:pPr marL="12700" marR="5080" indent="39370">
              <a:lnSpc>
                <a:spcPct val="100499"/>
              </a:lnSpc>
              <a:spcBef>
                <a:spcPts val="40"/>
              </a:spcBef>
            </a:pPr>
            <a:r>
              <a:rPr sz="1000" spc="-5" dirty="0">
                <a:latin typeface="Tahoma"/>
                <a:cs typeface="Tahoma"/>
              </a:rPr>
              <a:t>conferenza stampa di presentazione della II edizione del Festival della cultura creativa - Le banche per i  giovani e il territorio, promosso dall'Abi. Ore 11,00. Partecipano, tra gli altri, </a:t>
            </a:r>
            <a:r>
              <a:rPr sz="1000" dirty="0">
                <a:latin typeface="Tahoma"/>
                <a:cs typeface="Tahoma"/>
              </a:rPr>
              <a:t>Antonio </a:t>
            </a:r>
            <a:r>
              <a:rPr sz="1000" spc="-5" dirty="0">
                <a:latin typeface="Tahoma"/>
                <a:cs typeface="Tahoma"/>
              </a:rPr>
              <a:t>Patuelli, presidente Abi;  Stefania Giannini, ministro dell'Istruzione; ... (Il Ghirlandaio - </a:t>
            </a:r>
            <a:r>
              <a:rPr sz="1000" dirty="0">
                <a:latin typeface="Tahoma"/>
                <a:cs typeface="Tahoma"/>
              </a:rPr>
              <a:t>13 </a:t>
            </a:r>
            <a:r>
              <a:rPr sz="1000" spc="-5" dirty="0">
                <a:latin typeface="Tahoma"/>
                <a:cs typeface="Tahoma"/>
              </a:rPr>
              <a:t>ore</a:t>
            </a:r>
            <a:r>
              <a:rPr sz="1000" spc="80" dirty="0">
                <a:latin typeface="Tahoma"/>
                <a:cs typeface="Tahoma"/>
              </a:rPr>
              <a:t> </a:t>
            </a:r>
            <a:r>
              <a:rPr sz="1000" spc="-5" dirty="0">
                <a:latin typeface="Tahoma"/>
                <a:cs typeface="Tahoma"/>
              </a:rPr>
              <a:t>fa)</a:t>
            </a:r>
            <a:endParaRPr sz="1000">
              <a:latin typeface="Tahoma"/>
              <a:cs typeface="Tahoma"/>
            </a:endParaRPr>
          </a:p>
          <a:p>
            <a:pPr marL="12700">
              <a:lnSpc>
                <a:spcPct val="100000"/>
              </a:lnSpc>
              <a:spcBef>
                <a:spcPts val="915"/>
              </a:spcBef>
            </a:pPr>
            <a:r>
              <a:rPr sz="1150" b="1" spc="-5" dirty="0">
                <a:latin typeface="Arial"/>
                <a:cs typeface="Arial"/>
                <a:hlinkClick r:id="rId8"/>
              </a:rPr>
              <a:t>Bnl: partecipa </a:t>
            </a:r>
            <a:r>
              <a:rPr sz="1150" b="1" dirty="0">
                <a:latin typeface="Arial"/>
                <a:cs typeface="Arial"/>
                <a:hlinkClick r:id="rId8"/>
              </a:rPr>
              <a:t>a </a:t>
            </a:r>
            <a:r>
              <a:rPr sz="1150" b="1" spc="-5" dirty="0">
                <a:latin typeface="Arial"/>
                <a:cs typeface="Arial"/>
                <a:hlinkClick r:id="rId8"/>
              </a:rPr>
              <a:t>Festival della cultura creativa 2015</a:t>
            </a:r>
            <a:r>
              <a:rPr sz="1150" b="1" spc="15" dirty="0">
                <a:latin typeface="Arial"/>
                <a:cs typeface="Arial"/>
                <a:hlinkClick r:id="rId8"/>
              </a:rPr>
              <a:t> </a:t>
            </a:r>
            <a:r>
              <a:rPr sz="1150" b="1" spc="-10" dirty="0">
                <a:latin typeface="Arial"/>
                <a:cs typeface="Arial"/>
                <a:hlinkClick r:id="rId8"/>
              </a:rPr>
              <a:t>Abi</a:t>
            </a:r>
            <a:endParaRPr sz="1150">
              <a:latin typeface="Arial"/>
              <a:cs typeface="Arial"/>
            </a:endParaRPr>
          </a:p>
          <a:p>
            <a:pPr marL="12700" marR="80645" indent="39370" algn="just">
              <a:lnSpc>
                <a:spcPct val="100499"/>
              </a:lnSpc>
              <a:spcBef>
                <a:spcPts val="25"/>
              </a:spcBef>
            </a:pPr>
            <a:r>
              <a:rPr sz="1000" dirty="0">
                <a:latin typeface="Tahoma"/>
                <a:cs typeface="Tahoma"/>
                <a:hlinkClick r:id="rId9"/>
              </a:rPr>
              <a:t>Roma</a:t>
            </a:r>
            <a:r>
              <a:rPr sz="1000" dirty="0">
                <a:latin typeface="Tahoma"/>
                <a:cs typeface="Tahoma"/>
              </a:rPr>
              <a:t>, </a:t>
            </a:r>
            <a:r>
              <a:rPr sz="1000" spc="-5" dirty="0">
                <a:latin typeface="Tahoma"/>
                <a:cs typeface="Tahoma"/>
              </a:rPr>
              <a:t>4 mar. (askanews) - </a:t>
            </a:r>
            <a:r>
              <a:rPr sz="1000" spc="-10" dirty="0">
                <a:latin typeface="Tahoma"/>
                <a:cs typeface="Tahoma"/>
              </a:rPr>
              <a:t>Bnl </a:t>
            </a:r>
            <a:r>
              <a:rPr sz="1000" spc="-5" dirty="0">
                <a:latin typeface="Tahoma"/>
                <a:cs typeface="Tahoma"/>
              </a:rPr>
              <a:t>Gruppo </a:t>
            </a:r>
            <a:r>
              <a:rPr sz="1000" spc="-10" dirty="0">
                <a:latin typeface="Tahoma"/>
                <a:cs typeface="Tahoma"/>
              </a:rPr>
              <a:t>Bnp </a:t>
            </a:r>
            <a:r>
              <a:rPr sz="1000" spc="-5" dirty="0">
                <a:latin typeface="Tahoma"/>
                <a:cs typeface="Tahoma"/>
                <a:hlinkClick r:id="rId10"/>
              </a:rPr>
              <a:t>Paribas </a:t>
            </a:r>
            <a:r>
              <a:rPr sz="1000" spc="-5" dirty="0">
                <a:latin typeface="Tahoma"/>
                <a:cs typeface="Tahoma"/>
              </a:rPr>
              <a:t>partecipa, per il secondo </a:t>
            </a:r>
            <a:r>
              <a:rPr sz="1000" dirty="0">
                <a:latin typeface="Tahoma"/>
                <a:cs typeface="Tahoma"/>
              </a:rPr>
              <a:t>anno </a:t>
            </a:r>
            <a:r>
              <a:rPr sz="1000" spc="-5" dirty="0">
                <a:latin typeface="Tahoma"/>
                <a:cs typeface="Tahoma"/>
              </a:rPr>
              <a:t>consecutivo, al Festival  della Cultura Creativa promosso e realizzato dalle banche, grazie al coordinamento dell'ABI "confermando il  proprio impegno a favore </a:t>
            </a:r>
            <a:r>
              <a:rPr sz="1000" dirty="0">
                <a:latin typeface="Tahoma"/>
                <a:cs typeface="Tahoma"/>
              </a:rPr>
              <a:t>della </a:t>
            </a:r>
            <a:r>
              <a:rPr sz="1000" spc="-5" dirty="0">
                <a:latin typeface="Tahoma"/>
                <a:cs typeface="Tahoma"/>
              </a:rPr>
              <a:t>diffusione </a:t>
            </a:r>
            <a:r>
              <a:rPr sz="1000" dirty="0">
                <a:latin typeface="Tahoma"/>
                <a:cs typeface="Tahoma"/>
              </a:rPr>
              <a:t>... </a:t>
            </a:r>
            <a:r>
              <a:rPr sz="1000" spc="-5" dirty="0">
                <a:latin typeface="Tahoma"/>
                <a:cs typeface="Tahoma"/>
              </a:rPr>
              <a:t>(askanews - 13 ore</a:t>
            </a:r>
            <a:r>
              <a:rPr sz="1000" spc="35" dirty="0">
                <a:latin typeface="Tahoma"/>
                <a:cs typeface="Tahoma"/>
              </a:rPr>
              <a:t> </a:t>
            </a:r>
            <a:r>
              <a:rPr sz="1000" spc="-5" dirty="0">
                <a:latin typeface="Tahoma"/>
                <a:cs typeface="Tahoma"/>
              </a:rPr>
              <a:t>fa)</a:t>
            </a:r>
            <a:endParaRPr sz="1000">
              <a:latin typeface="Tahoma"/>
              <a:cs typeface="Tahoma"/>
            </a:endParaRPr>
          </a:p>
          <a:p>
            <a:pPr marL="12700">
              <a:lnSpc>
                <a:spcPct val="100000"/>
              </a:lnSpc>
              <a:spcBef>
                <a:spcPts val="920"/>
              </a:spcBef>
            </a:pPr>
            <a:r>
              <a:rPr sz="1150" b="1" spc="-5" dirty="0">
                <a:latin typeface="Arial"/>
                <a:cs typeface="Arial"/>
                <a:hlinkClick r:id="rId11"/>
              </a:rPr>
              <a:t>Dedicato ai ragazzi </a:t>
            </a:r>
            <a:r>
              <a:rPr sz="1150" b="1" dirty="0">
                <a:latin typeface="Arial"/>
                <a:cs typeface="Arial"/>
                <a:hlinkClick r:id="rId11"/>
              </a:rPr>
              <a:t>il </a:t>
            </a:r>
            <a:r>
              <a:rPr sz="1150" b="1" spc="-5" dirty="0">
                <a:latin typeface="Arial"/>
                <a:cs typeface="Arial"/>
                <a:hlinkClick r:id="rId11"/>
              </a:rPr>
              <a:t>Festival della Cultura</a:t>
            </a:r>
            <a:r>
              <a:rPr sz="1150" b="1" spc="5" dirty="0">
                <a:latin typeface="Arial"/>
                <a:cs typeface="Arial"/>
                <a:hlinkClick r:id="rId11"/>
              </a:rPr>
              <a:t> </a:t>
            </a:r>
            <a:r>
              <a:rPr sz="1150" b="1" spc="-5" dirty="0">
                <a:latin typeface="Arial"/>
                <a:cs typeface="Arial"/>
                <a:hlinkClick r:id="rId11"/>
              </a:rPr>
              <a:t>Creativa</a:t>
            </a:r>
            <a:endParaRPr sz="1150">
              <a:latin typeface="Arial"/>
              <a:cs typeface="Arial"/>
            </a:endParaRPr>
          </a:p>
          <a:p>
            <a:pPr marL="12700" marR="384175" indent="39370" algn="just">
              <a:lnSpc>
                <a:spcPct val="100499"/>
              </a:lnSpc>
              <a:spcBef>
                <a:spcPts val="25"/>
              </a:spcBef>
            </a:pPr>
            <a:r>
              <a:rPr sz="1000" spc="-5" dirty="0">
                <a:latin typeface="Tahoma"/>
                <a:cs typeface="Tahoma"/>
              </a:rPr>
              <a:t>“L'alfabeto del Mondo. Leggiamo i segni intorno a noi e raccontiamo”. È questo il tema della seconda  edizione del Festival della Cultura Creativa. </a:t>
            </a:r>
            <a:r>
              <a:rPr sz="1000" spc="-10" dirty="0">
                <a:latin typeface="Tahoma"/>
                <a:cs typeface="Tahoma"/>
              </a:rPr>
              <a:t>La </a:t>
            </a:r>
            <a:r>
              <a:rPr sz="1000" spc="-5" dirty="0">
                <a:latin typeface="Tahoma"/>
                <a:cs typeface="Tahoma"/>
              </a:rPr>
              <a:t>manifestazione, interamente </a:t>
            </a:r>
            <a:r>
              <a:rPr sz="1000" dirty="0">
                <a:latin typeface="Tahoma"/>
                <a:cs typeface="Tahoma"/>
              </a:rPr>
              <a:t>dedicata </a:t>
            </a:r>
            <a:r>
              <a:rPr sz="1000" spc="-5" dirty="0">
                <a:latin typeface="Tahoma"/>
                <a:cs typeface="Tahoma"/>
              </a:rPr>
              <a:t>alla </a:t>
            </a:r>
            <a:r>
              <a:rPr sz="1000" spc="-10" dirty="0">
                <a:latin typeface="Tahoma"/>
                <a:cs typeface="Tahoma"/>
              </a:rPr>
              <a:t>cultura </a:t>
            </a:r>
            <a:r>
              <a:rPr sz="1000" spc="-5" dirty="0">
                <a:latin typeface="Tahoma"/>
                <a:cs typeface="Tahoma"/>
              </a:rPr>
              <a:t>e alla  creatività per ragazzi, si svolgerà nella settimana dal ... (La Stampa - 13 ore</a:t>
            </a:r>
            <a:r>
              <a:rPr sz="1000" spc="85" dirty="0">
                <a:latin typeface="Tahoma"/>
                <a:cs typeface="Tahoma"/>
              </a:rPr>
              <a:t> </a:t>
            </a:r>
            <a:r>
              <a:rPr sz="1000" spc="-5" dirty="0">
                <a:latin typeface="Tahoma"/>
                <a:cs typeface="Tahoma"/>
              </a:rPr>
              <a:t>fa)</a:t>
            </a:r>
            <a:endParaRPr sz="1000">
              <a:latin typeface="Tahoma"/>
              <a:cs typeface="Tahoma"/>
            </a:endParaRPr>
          </a:p>
        </p:txBody>
      </p:sp>
      <p:sp>
        <p:nvSpPr>
          <p:cNvPr id="5" name="object 5"/>
          <p:cNvSpPr/>
          <p:nvPr/>
        </p:nvSpPr>
        <p:spPr>
          <a:xfrm>
            <a:off x="2397125" y="2517647"/>
            <a:ext cx="2766060" cy="676020"/>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04533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It.</a:t>
            </a:r>
            <a:r>
              <a:rPr sz="1600" b="1" spc="-15" dirty="0">
                <a:latin typeface="Arial"/>
                <a:cs typeface="Arial"/>
              </a:rPr>
              <a:t>f</a:t>
            </a:r>
            <a:r>
              <a:rPr sz="1600" b="1" spc="-5" dirty="0">
                <a:latin typeface="Arial"/>
                <a:cs typeface="Arial"/>
              </a:rPr>
              <a:t>i</a:t>
            </a:r>
            <a:r>
              <a:rPr sz="1600" b="1" dirty="0">
                <a:latin typeface="Arial"/>
                <a:cs typeface="Arial"/>
              </a:rPr>
              <a:t>n</a:t>
            </a:r>
            <a:r>
              <a:rPr sz="1600" b="1" spc="-5" dirty="0">
                <a:latin typeface="Arial"/>
                <a:cs typeface="Arial"/>
              </a:rPr>
              <a:t>ance</a:t>
            </a:r>
            <a:r>
              <a:rPr sz="1600" b="1" spc="20" dirty="0">
                <a:latin typeface="Arial"/>
                <a:cs typeface="Arial"/>
              </a:rPr>
              <a:t>.</a:t>
            </a:r>
            <a:r>
              <a:rPr sz="1600" b="1" spc="-30" dirty="0">
                <a:latin typeface="Arial"/>
                <a:cs typeface="Arial"/>
              </a:rPr>
              <a:t>y</a:t>
            </a:r>
            <a:r>
              <a:rPr sz="1600" b="1" spc="5" dirty="0">
                <a:latin typeface="Arial"/>
                <a:cs typeface="Arial"/>
              </a:rPr>
              <a:t>a</a:t>
            </a:r>
            <a:r>
              <a:rPr sz="1600" b="1" dirty="0">
                <a:latin typeface="Arial"/>
                <a:cs typeface="Arial"/>
              </a:rPr>
              <a:t>h</a:t>
            </a:r>
            <a:r>
              <a:rPr sz="1600" b="1" spc="-5" dirty="0">
                <a:latin typeface="Arial"/>
                <a:cs typeface="Arial"/>
              </a:rPr>
              <a:t>oo.com  4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4671186"/>
            <a:ext cx="6124575" cy="5204460"/>
          </a:xfrm>
          <a:prstGeom prst="rect">
            <a:avLst/>
          </a:prstGeom>
        </p:spPr>
        <p:txBody>
          <a:bodyPr vert="horz" wrap="square" lIns="0" tIns="13335" rIns="0" bIns="0" rtlCol="0">
            <a:spAutoFit/>
          </a:bodyPr>
          <a:lstStyle/>
          <a:p>
            <a:pPr marL="12700">
              <a:lnSpc>
                <a:spcPct val="100000"/>
              </a:lnSpc>
              <a:spcBef>
                <a:spcPts val="105"/>
              </a:spcBef>
            </a:pPr>
            <a:r>
              <a:rPr sz="1050" spc="-5" dirty="0">
                <a:latin typeface="Georgia"/>
                <a:cs typeface="Georgia"/>
              </a:rPr>
              <a:t>Roma, </a:t>
            </a:r>
            <a:r>
              <a:rPr sz="1050" dirty="0">
                <a:latin typeface="Georgia"/>
                <a:cs typeface="Georgia"/>
              </a:rPr>
              <a:t>4 mar. </a:t>
            </a:r>
            <a:r>
              <a:rPr sz="1050" spc="-5" dirty="0">
                <a:latin typeface="Georgia"/>
                <a:cs typeface="Georgia"/>
              </a:rPr>
              <a:t>(askanews)</a:t>
            </a:r>
            <a:r>
              <a:rPr sz="1050" spc="-25" dirty="0">
                <a:latin typeface="Georgia"/>
                <a:cs typeface="Georgia"/>
              </a:rPr>
              <a:t> </a:t>
            </a:r>
            <a:r>
              <a:rPr sz="1050" dirty="0">
                <a:latin typeface="Georgia"/>
                <a:cs typeface="Georgia"/>
              </a:rPr>
              <a:t>-</a:t>
            </a:r>
            <a:endParaRPr sz="1050">
              <a:latin typeface="Georgia"/>
              <a:cs typeface="Georgia"/>
            </a:endParaRPr>
          </a:p>
          <a:p>
            <a:pPr marL="12700" marR="33655">
              <a:lnSpc>
                <a:spcPct val="133800"/>
              </a:lnSpc>
              <a:spcBef>
                <a:spcPts val="819"/>
              </a:spcBef>
            </a:pPr>
            <a:r>
              <a:rPr sz="1050" dirty="0">
                <a:latin typeface="Georgia"/>
                <a:cs typeface="Georgia"/>
              </a:rPr>
              <a:t>A </a:t>
            </a:r>
            <a:r>
              <a:rPr sz="1050" spc="-5" dirty="0">
                <a:latin typeface="Georgia"/>
                <a:cs typeface="Georgia"/>
              </a:rPr>
              <a:t>Roma tra </a:t>
            </a:r>
            <a:r>
              <a:rPr sz="1050" dirty="0">
                <a:latin typeface="Georgia"/>
                <a:cs typeface="Georgia"/>
              </a:rPr>
              <a:t>il 18 e il 19 </a:t>
            </a:r>
            <a:r>
              <a:rPr sz="1050" spc="-5" dirty="0">
                <a:latin typeface="Georgia"/>
                <a:cs typeface="Georgia"/>
              </a:rPr>
              <a:t>marzo si terranno presso Technotown, la ludoteca tecnologico scientifica </a:t>
            </a:r>
            <a:r>
              <a:rPr sz="1050" dirty="0">
                <a:latin typeface="Georgia"/>
                <a:cs typeface="Georgia"/>
              </a:rPr>
              <a:t>di Villa  </a:t>
            </a:r>
            <a:r>
              <a:rPr sz="1050" spc="-5" dirty="0">
                <a:latin typeface="Georgia"/>
                <a:cs typeface="Georgia"/>
              </a:rPr>
              <a:t>Torlonia (promossa </a:t>
            </a:r>
            <a:r>
              <a:rPr sz="1050" spc="5" dirty="0">
                <a:latin typeface="Georgia"/>
                <a:cs typeface="Georgia"/>
              </a:rPr>
              <a:t>da </a:t>
            </a:r>
            <a:r>
              <a:rPr sz="1050" spc="-5" dirty="0">
                <a:latin typeface="Georgia"/>
                <a:cs typeface="Georgia"/>
              </a:rPr>
              <a:t>Roma Capitale, Assessorato Scuola, Sport, Politiche Giovanili </a:t>
            </a:r>
            <a:r>
              <a:rPr sz="1050" dirty="0">
                <a:latin typeface="Georgia"/>
                <a:cs typeface="Georgia"/>
              </a:rPr>
              <a:t>e </a:t>
            </a:r>
            <a:r>
              <a:rPr sz="1050" spc="-5" dirty="0">
                <a:latin typeface="Georgia"/>
                <a:cs typeface="Georgia"/>
              </a:rPr>
              <a:t>Partecipazione,  con l'organizzazione </a:t>
            </a:r>
            <a:r>
              <a:rPr sz="1050" spc="5" dirty="0">
                <a:latin typeface="Georgia"/>
                <a:cs typeface="Georgia"/>
              </a:rPr>
              <a:t>di </a:t>
            </a:r>
            <a:r>
              <a:rPr sz="1050" spc="-5" dirty="0">
                <a:latin typeface="Georgia"/>
                <a:cs typeface="Georgia"/>
              </a:rPr>
              <a:t>Zètema Progetto Cultura) due laboratori dedicati </a:t>
            </a:r>
            <a:r>
              <a:rPr sz="1050" spc="-10" dirty="0">
                <a:latin typeface="Georgia"/>
                <a:cs typeface="Georgia"/>
              </a:rPr>
              <a:t>alle </a:t>
            </a:r>
            <a:r>
              <a:rPr sz="1050" spc="-5" dirty="0">
                <a:latin typeface="Georgia"/>
                <a:cs typeface="Georgia"/>
              </a:rPr>
              <a:t>nuove tecnologie:  "Technoradio: come realizzare </a:t>
            </a:r>
            <a:r>
              <a:rPr sz="1050" dirty="0">
                <a:latin typeface="Georgia"/>
                <a:cs typeface="Georgia"/>
              </a:rPr>
              <a:t>una </a:t>
            </a:r>
            <a:r>
              <a:rPr sz="1050" spc="-5" dirty="0">
                <a:latin typeface="Georgia"/>
                <a:cs typeface="Georgia"/>
              </a:rPr>
              <a:t>trasmissione radiofonica" </a:t>
            </a:r>
            <a:r>
              <a:rPr sz="1050" dirty="0">
                <a:latin typeface="Georgia"/>
                <a:cs typeface="Georgia"/>
              </a:rPr>
              <a:t>e </a:t>
            </a:r>
            <a:r>
              <a:rPr sz="1050" spc="-5" dirty="0">
                <a:latin typeface="Georgia"/>
                <a:cs typeface="Georgia"/>
              </a:rPr>
              <a:t>"Doppiaggio: </a:t>
            </a:r>
            <a:r>
              <a:rPr sz="1050" spc="-10" dirty="0">
                <a:latin typeface="Georgia"/>
                <a:cs typeface="Georgia"/>
              </a:rPr>
              <a:t>come </a:t>
            </a:r>
            <a:r>
              <a:rPr sz="1050" spc="-5" dirty="0">
                <a:latin typeface="Georgia"/>
                <a:cs typeface="Georgia"/>
              </a:rPr>
              <a:t>dare la propria </a:t>
            </a:r>
            <a:r>
              <a:rPr sz="1050" dirty="0">
                <a:latin typeface="Georgia"/>
                <a:cs typeface="Georgia"/>
              </a:rPr>
              <a:t>voce  </a:t>
            </a:r>
            <a:r>
              <a:rPr sz="1050" spc="-5" dirty="0">
                <a:latin typeface="Georgia"/>
                <a:cs typeface="Georgia"/>
              </a:rPr>
              <a:t>al personaggio</a:t>
            </a:r>
            <a:r>
              <a:rPr sz="1050" spc="-10" dirty="0">
                <a:latin typeface="Georgia"/>
                <a:cs typeface="Georgia"/>
              </a:rPr>
              <a:t> </a:t>
            </a:r>
            <a:r>
              <a:rPr sz="1050" spc="-5" dirty="0">
                <a:latin typeface="Georgia"/>
                <a:cs typeface="Georgia"/>
              </a:rPr>
              <a:t>preferito".</a:t>
            </a:r>
            <a:endParaRPr sz="1050">
              <a:latin typeface="Georgia"/>
              <a:cs typeface="Georgia"/>
            </a:endParaRPr>
          </a:p>
          <a:p>
            <a:pPr marL="12700" marR="41275">
              <a:lnSpc>
                <a:spcPct val="133700"/>
              </a:lnSpc>
              <a:spcBef>
                <a:spcPts val="825"/>
              </a:spcBef>
            </a:pPr>
            <a:r>
              <a:rPr sz="1050" dirty="0">
                <a:latin typeface="Georgia"/>
                <a:cs typeface="Georgia"/>
              </a:rPr>
              <a:t>A </a:t>
            </a:r>
            <a:r>
              <a:rPr sz="1050" spc="-5" dirty="0">
                <a:latin typeface="Georgia"/>
                <a:cs typeface="Georgia"/>
              </a:rPr>
              <a:t>Torino </a:t>
            </a:r>
            <a:r>
              <a:rPr sz="1050" dirty="0">
                <a:latin typeface="Georgia"/>
                <a:cs typeface="Georgia"/>
              </a:rPr>
              <a:t>(18 e 19 marzo) </a:t>
            </a:r>
            <a:r>
              <a:rPr sz="1050" spc="-10" dirty="0">
                <a:latin typeface="Georgia"/>
                <a:cs typeface="Georgia"/>
              </a:rPr>
              <a:t>ci </a:t>
            </a:r>
            <a:r>
              <a:rPr sz="1050" dirty="0">
                <a:latin typeface="Georgia"/>
                <a:cs typeface="Georgia"/>
              </a:rPr>
              <a:t>sarà </a:t>
            </a:r>
            <a:r>
              <a:rPr sz="1050" spc="-5" dirty="0">
                <a:latin typeface="Georgia"/>
                <a:cs typeface="Georgia"/>
              </a:rPr>
              <a:t>Muovi Scatta Anima!, </a:t>
            </a:r>
            <a:r>
              <a:rPr sz="1050" dirty="0">
                <a:latin typeface="Georgia"/>
                <a:cs typeface="Georgia"/>
              </a:rPr>
              <a:t>il </a:t>
            </a:r>
            <a:r>
              <a:rPr sz="1050" spc="-5" dirty="0">
                <a:latin typeface="Georgia"/>
                <a:cs typeface="Georgia"/>
              </a:rPr>
              <a:t>laboratorio </a:t>
            </a:r>
            <a:r>
              <a:rPr sz="1050" dirty="0">
                <a:latin typeface="Georgia"/>
                <a:cs typeface="Georgia"/>
              </a:rPr>
              <a:t>di </a:t>
            </a:r>
            <a:r>
              <a:rPr sz="1050" spc="-5" dirty="0">
                <a:latin typeface="Georgia"/>
                <a:cs typeface="Georgia"/>
              </a:rPr>
              <a:t>cinema </a:t>
            </a:r>
            <a:r>
              <a:rPr sz="1050" spc="5" dirty="0">
                <a:latin typeface="Georgia"/>
                <a:cs typeface="Georgia"/>
              </a:rPr>
              <a:t>di </a:t>
            </a:r>
            <a:r>
              <a:rPr sz="1050" spc="-5" dirty="0">
                <a:latin typeface="Georgia"/>
                <a:cs typeface="Georgia"/>
              </a:rPr>
              <a:t>animazione </a:t>
            </a:r>
            <a:r>
              <a:rPr sz="1050" dirty="0">
                <a:latin typeface="Georgia"/>
                <a:cs typeface="Georgia"/>
              </a:rPr>
              <a:t>in  </a:t>
            </a:r>
            <a:r>
              <a:rPr sz="1050" spc="-5" dirty="0">
                <a:latin typeface="Georgia"/>
                <a:cs typeface="Georgia"/>
              </a:rPr>
              <a:t>collaborazione con </a:t>
            </a:r>
            <a:r>
              <a:rPr sz="1050" dirty="0">
                <a:latin typeface="Georgia"/>
                <a:cs typeface="Georgia"/>
              </a:rPr>
              <a:t>il </a:t>
            </a:r>
            <a:r>
              <a:rPr sz="1050" spc="-5" dirty="0">
                <a:latin typeface="Georgia"/>
                <a:cs typeface="Georgia"/>
              </a:rPr>
              <a:t>Museo Nazionale del Cinema </a:t>
            </a:r>
            <a:r>
              <a:rPr sz="1050" spc="5" dirty="0">
                <a:latin typeface="Georgia"/>
                <a:cs typeface="Georgia"/>
              </a:rPr>
              <a:t>di </a:t>
            </a:r>
            <a:r>
              <a:rPr sz="1050" spc="-5" dirty="0">
                <a:latin typeface="Georgia"/>
                <a:cs typeface="Georgia"/>
              </a:rPr>
              <a:t>Torino. </a:t>
            </a:r>
            <a:r>
              <a:rPr sz="1050" dirty="0">
                <a:latin typeface="Georgia"/>
                <a:cs typeface="Georgia"/>
              </a:rPr>
              <a:t>I </a:t>
            </a:r>
            <a:r>
              <a:rPr sz="1050" spc="-5" dirty="0">
                <a:latin typeface="Georgia"/>
                <a:cs typeface="Georgia"/>
              </a:rPr>
              <a:t>ragazzi coinvolti nell'iniziativa </a:t>
            </a:r>
            <a:r>
              <a:rPr sz="1050" dirty="0">
                <a:latin typeface="Georgia"/>
                <a:cs typeface="Georgia"/>
              </a:rPr>
              <a:t>dovranno  </a:t>
            </a:r>
            <a:r>
              <a:rPr sz="1050" spc="-5" dirty="0">
                <a:latin typeface="Georgia"/>
                <a:cs typeface="Georgia"/>
              </a:rPr>
              <a:t>ideare </a:t>
            </a:r>
            <a:r>
              <a:rPr sz="1050" dirty="0">
                <a:latin typeface="Georgia"/>
                <a:cs typeface="Georgia"/>
              </a:rPr>
              <a:t>e </a:t>
            </a:r>
            <a:r>
              <a:rPr sz="1050" spc="-5" dirty="0">
                <a:latin typeface="Georgia"/>
                <a:cs typeface="Georgia"/>
              </a:rPr>
              <a:t>realizzare sagome, personaggi </a:t>
            </a:r>
            <a:r>
              <a:rPr sz="1050" dirty="0">
                <a:latin typeface="Georgia"/>
                <a:cs typeface="Georgia"/>
              </a:rPr>
              <a:t>e </a:t>
            </a:r>
            <a:r>
              <a:rPr sz="1050" spc="-5" dirty="0">
                <a:latin typeface="Georgia"/>
                <a:cs typeface="Georgia"/>
              </a:rPr>
              <a:t>fondali di </a:t>
            </a:r>
            <a:r>
              <a:rPr sz="1050" dirty="0">
                <a:latin typeface="Georgia"/>
                <a:cs typeface="Georgia"/>
              </a:rPr>
              <a:t>una </a:t>
            </a:r>
            <a:r>
              <a:rPr sz="1050" spc="-5" dirty="0">
                <a:latin typeface="Georgia"/>
                <a:cs typeface="Georgia"/>
              </a:rPr>
              <a:t>breve scena </a:t>
            </a:r>
            <a:r>
              <a:rPr sz="1050" dirty="0">
                <a:latin typeface="Georgia"/>
                <a:cs typeface="Georgia"/>
              </a:rPr>
              <a:t>da </a:t>
            </a:r>
            <a:r>
              <a:rPr sz="1050" spc="-5" dirty="0">
                <a:latin typeface="Georgia"/>
                <a:cs typeface="Georgia"/>
              </a:rPr>
              <a:t>animare con la tecnica  cinematografica di stop-motion, grazie all'aiuto di un apposito</a:t>
            </a:r>
            <a:r>
              <a:rPr sz="1050" spc="25" dirty="0">
                <a:latin typeface="Georgia"/>
                <a:cs typeface="Georgia"/>
              </a:rPr>
              <a:t> </a:t>
            </a:r>
            <a:r>
              <a:rPr sz="1050" spc="-5" dirty="0">
                <a:latin typeface="Georgia"/>
                <a:cs typeface="Georgia"/>
              </a:rPr>
              <a:t>software.</a:t>
            </a:r>
            <a:endParaRPr sz="1050">
              <a:latin typeface="Georgia"/>
              <a:cs typeface="Georgia"/>
            </a:endParaRPr>
          </a:p>
          <a:p>
            <a:pPr marL="12700" marR="133350">
              <a:lnSpc>
                <a:spcPct val="133700"/>
              </a:lnSpc>
              <a:spcBef>
                <a:spcPts val="835"/>
              </a:spcBef>
            </a:pPr>
            <a:r>
              <a:rPr sz="1050" dirty="0">
                <a:latin typeface="Georgia"/>
                <a:cs typeface="Georgia"/>
              </a:rPr>
              <a:t>A </a:t>
            </a:r>
            <a:r>
              <a:rPr sz="1050" spc="-5" dirty="0">
                <a:latin typeface="Georgia"/>
                <a:cs typeface="Georgia"/>
              </a:rPr>
              <a:t>L'Aquila (16, </a:t>
            </a:r>
            <a:r>
              <a:rPr sz="1050" dirty="0">
                <a:latin typeface="Georgia"/>
                <a:cs typeface="Georgia"/>
              </a:rPr>
              <a:t>17 e 18 </a:t>
            </a:r>
            <a:r>
              <a:rPr sz="1050" spc="-5" dirty="0">
                <a:latin typeface="Georgia"/>
                <a:cs typeface="Georgia"/>
              </a:rPr>
              <a:t>marzo) presso l'Istituto Cinematografico dell'Aquila "La </a:t>
            </a:r>
            <a:r>
              <a:rPr sz="1050" dirty="0">
                <a:latin typeface="Georgia"/>
                <a:cs typeface="Georgia"/>
              </a:rPr>
              <a:t>Lanterna </a:t>
            </a:r>
            <a:r>
              <a:rPr sz="1050" spc="-5" dirty="0">
                <a:latin typeface="Georgia"/>
                <a:cs typeface="Georgia"/>
              </a:rPr>
              <a:t>Magica", </a:t>
            </a:r>
            <a:r>
              <a:rPr sz="1050" spc="-10" dirty="0">
                <a:latin typeface="Georgia"/>
                <a:cs typeface="Georgia"/>
              </a:rPr>
              <a:t>ci  </a:t>
            </a:r>
            <a:r>
              <a:rPr sz="1050" dirty="0">
                <a:latin typeface="Georgia"/>
                <a:cs typeface="Georgia"/>
              </a:rPr>
              <a:t>sarà il </a:t>
            </a:r>
            <a:r>
              <a:rPr sz="1050" spc="-5" dirty="0">
                <a:latin typeface="Georgia"/>
                <a:cs typeface="Georgia"/>
              </a:rPr>
              <a:t>laboratorio "Il </a:t>
            </a:r>
            <a:r>
              <a:rPr sz="1050" dirty="0">
                <a:latin typeface="Georgia"/>
                <a:cs typeface="Georgia"/>
              </a:rPr>
              <a:t>concetto di </a:t>
            </a:r>
            <a:r>
              <a:rPr sz="1050" spc="-5" dirty="0">
                <a:latin typeface="Georgia"/>
                <a:cs typeface="Georgia"/>
              </a:rPr>
              <a:t>integrazione: un viaggio nella società di ieri </a:t>
            </a:r>
            <a:r>
              <a:rPr sz="1050" dirty="0">
                <a:latin typeface="Georgia"/>
                <a:cs typeface="Georgia"/>
              </a:rPr>
              <a:t>e di </a:t>
            </a:r>
            <a:r>
              <a:rPr sz="1050" spc="-5" dirty="0">
                <a:latin typeface="Georgia"/>
                <a:cs typeface="Georgia"/>
              </a:rPr>
              <a:t>oggi" dove gli alunni  </a:t>
            </a:r>
            <a:r>
              <a:rPr sz="1050" dirty="0">
                <a:latin typeface="Georgia"/>
                <a:cs typeface="Georgia"/>
              </a:rPr>
              <a:t>avranno </a:t>
            </a:r>
            <a:r>
              <a:rPr sz="1050" spc="-5" dirty="0">
                <a:latin typeface="Georgia"/>
                <a:cs typeface="Georgia"/>
              </a:rPr>
              <a:t>l'opportunità di avvicinarsi alle moderne tecnologie </a:t>
            </a:r>
            <a:r>
              <a:rPr sz="1050" spc="-10" dirty="0">
                <a:latin typeface="Georgia"/>
                <a:cs typeface="Georgia"/>
              </a:rPr>
              <a:t>che </a:t>
            </a:r>
            <a:r>
              <a:rPr sz="1050" spc="-5" dirty="0">
                <a:latin typeface="Georgia"/>
                <a:cs typeface="Georgia"/>
              </a:rPr>
              <a:t>riguardano </a:t>
            </a:r>
            <a:r>
              <a:rPr sz="1050" dirty="0">
                <a:latin typeface="Georgia"/>
                <a:cs typeface="Georgia"/>
              </a:rPr>
              <a:t>il </a:t>
            </a:r>
            <a:r>
              <a:rPr sz="1050" spc="-5" dirty="0">
                <a:latin typeface="Georgia"/>
                <a:cs typeface="Georgia"/>
              </a:rPr>
              <a:t>mondo dell'audiovisivo  realizzando </a:t>
            </a:r>
            <a:r>
              <a:rPr sz="1050" dirty="0">
                <a:latin typeface="Georgia"/>
                <a:cs typeface="Georgia"/>
              </a:rPr>
              <a:t>un </a:t>
            </a:r>
            <a:r>
              <a:rPr sz="1050" spc="-5" dirty="0">
                <a:latin typeface="Georgia"/>
                <a:cs typeface="Georgia"/>
              </a:rPr>
              <a:t>breve cortometraggio </a:t>
            </a:r>
            <a:r>
              <a:rPr sz="1050" dirty="0">
                <a:latin typeface="Georgia"/>
                <a:cs typeface="Georgia"/>
              </a:rPr>
              <a:t>sul </a:t>
            </a:r>
            <a:r>
              <a:rPr sz="1050" spc="-5" dirty="0">
                <a:latin typeface="Georgia"/>
                <a:cs typeface="Georgia"/>
              </a:rPr>
              <a:t>tema dell'integrazione </a:t>
            </a:r>
            <a:r>
              <a:rPr sz="1050" dirty="0">
                <a:latin typeface="Georgia"/>
                <a:cs typeface="Georgia"/>
              </a:rPr>
              <a:t>e</a:t>
            </a:r>
            <a:r>
              <a:rPr sz="1050" spc="-10" dirty="0">
                <a:latin typeface="Georgia"/>
                <a:cs typeface="Georgia"/>
              </a:rPr>
              <a:t> </a:t>
            </a:r>
            <a:r>
              <a:rPr sz="1050" spc="-5" dirty="0">
                <a:latin typeface="Georgia"/>
                <a:cs typeface="Georgia"/>
              </a:rPr>
              <a:t>dell'interculturalità.</a:t>
            </a:r>
            <a:endParaRPr sz="1050">
              <a:latin typeface="Georgia"/>
              <a:cs typeface="Georgia"/>
            </a:endParaRPr>
          </a:p>
          <a:p>
            <a:pPr marL="12700" marR="5080">
              <a:lnSpc>
                <a:spcPct val="133600"/>
              </a:lnSpc>
              <a:spcBef>
                <a:spcPts val="825"/>
              </a:spcBef>
            </a:pPr>
            <a:r>
              <a:rPr sz="1050" dirty="0">
                <a:latin typeface="Georgia"/>
                <a:cs typeface="Georgia"/>
              </a:rPr>
              <a:t>Infine a Bari il 16 e 17 </a:t>
            </a:r>
            <a:r>
              <a:rPr sz="1050" spc="-5" dirty="0">
                <a:latin typeface="Georgia"/>
                <a:cs typeface="Georgia"/>
              </a:rPr>
              <a:t>marzo </a:t>
            </a:r>
            <a:r>
              <a:rPr sz="1050" dirty="0">
                <a:latin typeface="Georgia"/>
                <a:cs typeface="Georgia"/>
              </a:rPr>
              <a:t>è </a:t>
            </a:r>
            <a:r>
              <a:rPr sz="1050" spc="-5" dirty="0">
                <a:latin typeface="Georgia"/>
                <a:cs typeface="Georgia"/>
              </a:rPr>
              <a:t>previsto "Metti </a:t>
            </a:r>
            <a:r>
              <a:rPr sz="1050" dirty="0">
                <a:latin typeface="Georgia"/>
                <a:cs typeface="Georgia"/>
              </a:rPr>
              <a:t>il </a:t>
            </a:r>
            <a:r>
              <a:rPr sz="1050" spc="-5" dirty="0">
                <a:latin typeface="Georgia"/>
                <a:cs typeface="Georgia"/>
              </a:rPr>
              <a:t>mondo </a:t>
            </a:r>
            <a:r>
              <a:rPr sz="1050" dirty="0">
                <a:latin typeface="Georgia"/>
                <a:cs typeface="Georgia"/>
              </a:rPr>
              <a:t>a </a:t>
            </a:r>
            <a:r>
              <a:rPr sz="1050" spc="-5" dirty="0">
                <a:latin typeface="Georgia"/>
                <a:cs typeface="Georgia"/>
              </a:rPr>
              <a:t>tavola", </a:t>
            </a:r>
            <a:r>
              <a:rPr sz="1050" dirty="0">
                <a:latin typeface="Georgia"/>
                <a:cs typeface="Georgia"/>
              </a:rPr>
              <a:t>il </a:t>
            </a:r>
            <a:r>
              <a:rPr sz="1050" spc="-5" dirty="0">
                <a:latin typeface="Georgia"/>
                <a:cs typeface="Georgia"/>
              </a:rPr>
              <a:t>laboratorio </a:t>
            </a:r>
            <a:r>
              <a:rPr sz="1050" dirty="0">
                <a:latin typeface="Georgia"/>
                <a:cs typeface="Georgia"/>
              </a:rPr>
              <a:t>di video </a:t>
            </a:r>
            <a:r>
              <a:rPr sz="1050" spc="-5" dirty="0">
                <a:latin typeface="Georgia"/>
                <a:cs typeface="Georgia"/>
              </a:rPr>
              <a:t>animazione  presso Coop GET, </a:t>
            </a:r>
            <a:r>
              <a:rPr sz="1050" dirty="0">
                <a:latin typeface="Georgia"/>
                <a:cs typeface="Georgia"/>
              </a:rPr>
              <a:t>il </a:t>
            </a:r>
            <a:r>
              <a:rPr sz="1050" spc="-5" dirty="0">
                <a:latin typeface="Georgia"/>
                <a:cs typeface="Georgia"/>
              </a:rPr>
              <a:t>Centro per la Ricerca </a:t>
            </a:r>
            <a:r>
              <a:rPr sz="1050" dirty="0">
                <a:latin typeface="Georgia"/>
                <a:cs typeface="Georgia"/>
              </a:rPr>
              <a:t>e </a:t>
            </a:r>
            <a:r>
              <a:rPr sz="1050" spc="-5" dirty="0">
                <a:latin typeface="Georgia"/>
                <a:cs typeface="Georgia"/>
              </a:rPr>
              <a:t>la Didattica dell'Immagine </a:t>
            </a:r>
            <a:r>
              <a:rPr sz="1050" spc="5" dirty="0">
                <a:latin typeface="Georgia"/>
                <a:cs typeface="Georgia"/>
              </a:rPr>
              <a:t>di </a:t>
            </a:r>
            <a:r>
              <a:rPr sz="1050" spc="-5" dirty="0">
                <a:latin typeface="Georgia"/>
                <a:cs typeface="Georgia"/>
              </a:rPr>
              <a:t>Bari, finalizzato alla  realizzazione di un cortometraggio, in cui gli studenti </a:t>
            </a:r>
            <a:r>
              <a:rPr sz="1050" dirty="0">
                <a:latin typeface="Georgia"/>
                <a:cs typeface="Georgia"/>
              </a:rPr>
              <a:t>dovranno </a:t>
            </a:r>
            <a:r>
              <a:rPr sz="1050" spc="-5" dirty="0">
                <a:latin typeface="Georgia"/>
                <a:cs typeface="Georgia"/>
              </a:rPr>
              <a:t>ideare </a:t>
            </a:r>
            <a:r>
              <a:rPr sz="1050" dirty="0">
                <a:latin typeface="Georgia"/>
                <a:cs typeface="Georgia"/>
              </a:rPr>
              <a:t>e </a:t>
            </a:r>
            <a:r>
              <a:rPr sz="1050" spc="-5" dirty="0">
                <a:latin typeface="Georgia"/>
                <a:cs typeface="Georgia"/>
              </a:rPr>
              <a:t>disegnare immagini </a:t>
            </a:r>
            <a:r>
              <a:rPr sz="1050" dirty="0">
                <a:latin typeface="Georgia"/>
                <a:cs typeface="Georgia"/>
              </a:rPr>
              <a:t>e </a:t>
            </a:r>
            <a:r>
              <a:rPr sz="1050" spc="-5" dirty="0">
                <a:latin typeface="Georgia"/>
                <a:cs typeface="Georgia"/>
              </a:rPr>
              <a:t>fondali,  effettuare </a:t>
            </a:r>
            <a:r>
              <a:rPr sz="1050" spc="-10" dirty="0">
                <a:latin typeface="Georgia"/>
                <a:cs typeface="Georgia"/>
              </a:rPr>
              <a:t>le </a:t>
            </a:r>
            <a:r>
              <a:rPr sz="1050" spc="-5" dirty="0">
                <a:latin typeface="Georgia"/>
                <a:cs typeface="Georgia"/>
              </a:rPr>
              <a:t>riprese con </a:t>
            </a:r>
            <a:r>
              <a:rPr sz="1050" dirty="0">
                <a:latin typeface="Georgia"/>
                <a:cs typeface="Georgia"/>
              </a:rPr>
              <a:t>la </a:t>
            </a:r>
            <a:r>
              <a:rPr sz="1050" spc="-5" dirty="0">
                <a:latin typeface="Georgia"/>
                <a:cs typeface="Georgia"/>
              </a:rPr>
              <a:t>tecnica "passo </a:t>
            </a:r>
            <a:r>
              <a:rPr sz="1050" dirty="0">
                <a:latin typeface="Georgia"/>
                <a:cs typeface="Georgia"/>
              </a:rPr>
              <a:t>a </a:t>
            </a:r>
            <a:r>
              <a:rPr sz="1050" spc="-5" dirty="0">
                <a:latin typeface="Georgia"/>
                <a:cs typeface="Georgia"/>
              </a:rPr>
              <a:t>uno" </a:t>
            </a:r>
            <a:r>
              <a:rPr sz="1050" dirty="0">
                <a:latin typeface="Georgia"/>
                <a:cs typeface="Georgia"/>
              </a:rPr>
              <a:t>e </a:t>
            </a:r>
            <a:r>
              <a:rPr sz="1050" spc="-5" dirty="0">
                <a:latin typeface="Georgia"/>
                <a:cs typeface="Georgia"/>
              </a:rPr>
              <a:t>cimentarsi </a:t>
            </a:r>
            <a:r>
              <a:rPr sz="1050" dirty="0">
                <a:latin typeface="Georgia"/>
                <a:cs typeface="Georgia"/>
              </a:rPr>
              <a:t>nel </a:t>
            </a:r>
            <a:r>
              <a:rPr sz="1050" spc="-5" dirty="0">
                <a:latin typeface="Georgia"/>
                <a:cs typeface="Georgia"/>
              </a:rPr>
              <a:t>doppiaggio, prestando le </a:t>
            </a:r>
            <a:r>
              <a:rPr sz="1050" dirty="0">
                <a:latin typeface="Georgia"/>
                <a:cs typeface="Georgia"/>
              </a:rPr>
              <a:t>voci </a:t>
            </a:r>
            <a:r>
              <a:rPr sz="1050" spc="-5" dirty="0">
                <a:latin typeface="Georgia"/>
                <a:cs typeface="Georgia"/>
              </a:rPr>
              <a:t>ai diversi  personaggi.</a:t>
            </a:r>
            <a:endParaRPr sz="1050">
              <a:latin typeface="Georgia"/>
              <a:cs typeface="Georgia"/>
            </a:endParaRPr>
          </a:p>
          <a:p>
            <a:pPr marL="12700" marR="66040">
              <a:lnSpc>
                <a:spcPct val="133300"/>
              </a:lnSpc>
              <a:spcBef>
                <a:spcPts val="840"/>
              </a:spcBef>
            </a:pPr>
            <a:r>
              <a:rPr sz="1050" dirty="0">
                <a:latin typeface="Georgia"/>
                <a:cs typeface="Georgia"/>
              </a:rPr>
              <a:t>"Con il </a:t>
            </a:r>
            <a:r>
              <a:rPr sz="1050" spc="-5" dirty="0">
                <a:latin typeface="Georgia"/>
                <a:cs typeface="Georgia"/>
              </a:rPr>
              <a:t>sostegno </a:t>
            </a:r>
            <a:r>
              <a:rPr sz="1050" dirty="0">
                <a:latin typeface="Georgia"/>
                <a:cs typeface="Georgia"/>
              </a:rPr>
              <a:t>a </a:t>
            </a:r>
            <a:r>
              <a:rPr sz="1050" spc="-5" dirty="0">
                <a:latin typeface="Georgia"/>
                <a:cs typeface="Georgia"/>
              </a:rPr>
              <a:t>questa iniziativa" Bnl "testimonia </a:t>
            </a:r>
            <a:r>
              <a:rPr sz="1050" dirty="0">
                <a:latin typeface="Georgia"/>
                <a:cs typeface="Georgia"/>
              </a:rPr>
              <a:t>ancora una volta </a:t>
            </a:r>
            <a:r>
              <a:rPr sz="1050" spc="-5" dirty="0">
                <a:latin typeface="Georgia"/>
                <a:cs typeface="Georgia"/>
              </a:rPr>
              <a:t>la volontà </a:t>
            </a:r>
            <a:r>
              <a:rPr sz="1050" dirty="0">
                <a:latin typeface="Georgia"/>
                <a:cs typeface="Georgia"/>
              </a:rPr>
              <a:t>di </a:t>
            </a:r>
            <a:r>
              <a:rPr sz="1050" spc="-5" dirty="0">
                <a:latin typeface="Georgia"/>
                <a:cs typeface="Georgia"/>
              </a:rPr>
              <a:t>promuovere </a:t>
            </a:r>
            <a:r>
              <a:rPr sz="1050" dirty="0">
                <a:latin typeface="Georgia"/>
                <a:cs typeface="Georgia"/>
              </a:rPr>
              <a:t>e  </a:t>
            </a:r>
            <a:r>
              <a:rPr sz="1050" spc="-5" dirty="0">
                <a:latin typeface="Georgia"/>
                <a:cs typeface="Georgia"/>
              </a:rPr>
              <a:t>realizzare iniziative rivolte ad </a:t>
            </a:r>
            <a:r>
              <a:rPr sz="1050" dirty="0">
                <a:latin typeface="Georgia"/>
                <a:cs typeface="Georgia"/>
              </a:rPr>
              <a:t>un </a:t>
            </a:r>
            <a:r>
              <a:rPr sz="1050" spc="-5" dirty="0">
                <a:latin typeface="Georgia"/>
                <a:cs typeface="Georgia"/>
              </a:rPr>
              <a:t>pubblico giovane, </a:t>
            </a:r>
            <a:r>
              <a:rPr sz="1050" spc="-10" dirty="0">
                <a:latin typeface="Georgia"/>
                <a:cs typeface="Georgia"/>
              </a:rPr>
              <a:t>con </a:t>
            </a:r>
            <a:r>
              <a:rPr sz="1050" dirty="0">
                <a:latin typeface="Georgia"/>
                <a:cs typeface="Georgia"/>
              </a:rPr>
              <a:t>l'obiettivo </a:t>
            </a:r>
            <a:r>
              <a:rPr sz="1050" spc="5" dirty="0">
                <a:latin typeface="Georgia"/>
                <a:cs typeface="Georgia"/>
              </a:rPr>
              <a:t>di </a:t>
            </a:r>
            <a:r>
              <a:rPr sz="1050" spc="-5" dirty="0">
                <a:latin typeface="Georgia"/>
                <a:cs typeface="Georgia"/>
              </a:rPr>
              <a:t>fornire ai ragazzi gli strumenti per  sviluppare </a:t>
            </a:r>
            <a:r>
              <a:rPr sz="1050" spc="-10" dirty="0">
                <a:latin typeface="Georgia"/>
                <a:cs typeface="Georgia"/>
              </a:rPr>
              <a:t>le </a:t>
            </a:r>
            <a:r>
              <a:rPr sz="1050" spc="-5" dirty="0">
                <a:latin typeface="Georgia"/>
                <a:cs typeface="Georgia"/>
              </a:rPr>
              <a:t>proprie capacità creative </a:t>
            </a:r>
            <a:r>
              <a:rPr sz="1050" dirty="0">
                <a:latin typeface="Georgia"/>
                <a:cs typeface="Georgia"/>
              </a:rPr>
              <a:t>e lo </a:t>
            </a:r>
            <a:r>
              <a:rPr sz="1050" spc="-5" dirty="0">
                <a:latin typeface="Georgia"/>
                <a:cs typeface="Georgia"/>
              </a:rPr>
              <a:t>spirito</a:t>
            </a:r>
            <a:r>
              <a:rPr sz="1050" spc="30" dirty="0">
                <a:latin typeface="Georgia"/>
                <a:cs typeface="Georgia"/>
              </a:rPr>
              <a:t> </a:t>
            </a:r>
            <a:r>
              <a:rPr sz="1050" spc="-5" dirty="0">
                <a:latin typeface="Georgia"/>
                <a:cs typeface="Georgia"/>
              </a:rPr>
              <a:t>critico".</a:t>
            </a:r>
            <a:endParaRPr sz="1050">
              <a:latin typeface="Georgia"/>
              <a:cs typeface="Georgia"/>
            </a:endParaRPr>
          </a:p>
        </p:txBody>
      </p:sp>
      <p:sp>
        <p:nvSpPr>
          <p:cNvPr id="5" name="object 5"/>
          <p:cNvSpPr/>
          <p:nvPr/>
        </p:nvSpPr>
        <p:spPr>
          <a:xfrm>
            <a:off x="2627376" y="2119883"/>
            <a:ext cx="2305812" cy="52273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08481" y="3147821"/>
            <a:ext cx="5915025" cy="9334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0257" y="687197"/>
          <a:ext cx="7315200" cy="5748655"/>
        </p:xfrm>
        <a:graphic>
          <a:graphicData uri="http://schemas.openxmlformats.org/drawingml/2006/table">
            <a:tbl>
              <a:tblPr firstRow="1" bandRow="1">
                <a:tableStyleId>{2D5ABB26-0587-4C30-8999-92F81FD0307C}</a:tableStyleId>
              </a:tblPr>
              <a:tblGrid>
                <a:gridCol w="1278890">
                  <a:extLst>
                    <a:ext uri="{9D8B030D-6E8A-4147-A177-3AD203B41FA5}">
                      <a16:colId xmlns:a16="http://schemas.microsoft.com/office/drawing/2014/main" val="20000"/>
                    </a:ext>
                  </a:extLst>
                </a:gridCol>
                <a:gridCol w="880110">
                  <a:extLst>
                    <a:ext uri="{9D8B030D-6E8A-4147-A177-3AD203B41FA5}">
                      <a16:colId xmlns:a16="http://schemas.microsoft.com/office/drawing/2014/main" val="20001"/>
                    </a:ext>
                  </a:extLst>
                </a:gridCol>
                <a:gridCol w="1361439">
                  <a:extLst>
                    <a:ext uri="{9D8B030D-6E8A-4147-A177-3AD203B41FA5}">
                      <a16:colId xmlns:a16="http://schemas.microsoft.com/office/drawing/2014/main" val="20002"/>
                    </a:ext>
                  </a:extLst>
                </a:gridCol>
                <a:gridCol w="1504950">
                  <a:extLst>
                    <a:ext uri="{9D8B030D-6E8A-4147-A177-3AD203B41FA5}">
                      <a16:colId xmlns:a16="http://schemas.microsoft.com/office/drawing/2014/main" val="20003"/>
                    </a:ext>
                  </a:extLst>
                </a:gridCol>
                <a:gridCol w="2273300">
                  <a:extLst>
                    <a:ext uri="{9D8B030D-6E8A-4147-A177-3AD203B41FA5}">
                      <a16:colId xmlns:a16="http://schemas.microsoft.com/office/drawing/2014/main" val="20004"/>
                    </a:ext>
                  </a:extLst>
                </a:gridCol>
              </a:tblGrid>
              <a:tr h="922274">
                <a:tc>
                  <a:txBody>
                    <a:bodyPr/>
                    <a:lstStyle/>
                    <a:p>
                      <a:pPr marL="27305">
                        <a:lnSpc>
                          <a:spcPct val="100000"/>
                        </a:lnSpc>
                      </a:pPr>
                      <a:r>
                        <a:rPr sz="1200" b="1" spc="-10" dirty="0">
                          <a:latin typeface="Arial"/>
                          <a:cs typeface="Arial"/>
                        </a:rPr>
                        <a:t>AGENZIA</a:t>
                      </a:r>
                      <a:r>
                        <a:rPr sz="1200" b="1" spc="-55" dirty="0">
                          <a:latin typeface="Arial"/>
                          <a:cs typeface="Arial"/>
                        </a:rPr>
                        <a:t> </a:t>
                      </a:r>
                      <a:r>
                        <a:rPr sz="1200" b="1" spc="-15" dirty="0">
                          <a:latin typeface="Arial"/>
                          <a:cs typeface="Arial"/>
                        </a:rPr>
                        <a:t>AREA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16-mar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Daniela</a:t>
                      </a:r>
                      <a:r>
                        <a:rPr sz="1200" spc="-10" dirty="0">
                          <a:latin typeface="Arial"/>
                          <a:cs typeface="Arial"/>
                        </a:rPr>
                        <a:t> </a:t>
                      </a:r>
                      <a:r>
                        <a:rPr sz="1200" spc="-5" dirty="0">
                          <a:latin typeface="Arial"/>
                          <a:cs typeface="Arial"/>
                        </a:rPr>
                        <a:t>Ubaldi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Lancio sulla </a:t>
                      </a:r>
                      <a:r>
                        <a:rPr sz="1200" dirty="0">
                          <a:latin typeface="Arial"/>
                          <a:cs typeface="Arial"/>
                        </a:rPr>
                        <a:t>seconda </a:t>
                      </a:r>
                      <a:r>
                        <a:rPr sz="1200" spc="-5" dirty="0">
                          <a:latin typeface="Arial"/>
                          <a:cs typeface="Arial"/>
                        </a:rPr>
                        <a:t>edizione</a:t>
                      </a:r>
                      <a:endParaRPr sz="1200">
                        <a:latin typeface="Arial"/>
                        <a:cs typeface="Arial"/>
                      </a:endParaRPr>
                    </a:p>
                    <a:p>
                      <a:pPr marL="27305" marR="129539">
                        <a:lnSpc>
                          <a:spcPct val="102499"/>
                        </a:lnSpc>
                      </a:pPr>
                      <a:r>
                        <a:rPr sz="1200" spc="-5" dirty="0">
                          <a:latin typeface="Arial"/>
                          <a:cs typeface="Arial"/>
                        </a:rPr>
                        <a:t>del Festival della Cultura  Creativa, con interviste </a:t>
                      </a:r>
                      <a:r>
                        <a:rPr sz="1200" dirty="0">
                          <a:latin typeface="Arial"/>
                          <a:cs typeface="Arial"/>
                        </a:rPr>
                        <a:t>ad  Antonio </a:t>
                      </a:r>
                      <a:r>
                        <a:rPr sz="1200" spc="-5" dirty="0">
                          <a:latin typeface="Arial"/>
                          <a:cs typeface="Arial"/>
                        </a:rPr>
                        <a:t>Patuelli, Anna Pironti e  Aldo</a:t>
                      </a:r>
                      <a:r>
                        <a:rPr sz="1200" dirty="0">
                          <a:latin typeface="Arial"/>
                          <a:cs typeface="Arial"/>
                        </a:rPr>
                        <a:t> Tanchis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547052">
                <a:tc>
                  <a:txBody>
                    <a:bodyPr/>
                    <a:lstStyle/>
                    <a:p>
                      <a:pPr marL="27305">
                        <a:lnSpc>
                          <a:spcPct val="100000"/>
                        </a:lnSpc>
                      </a:pPr>
                      <a:r>
                        <a:rPr sz="1200" b="1" spc="-10" dirty="0">
                          <a:latin typeface="Arial"/>
                          <a:cs typeface="Arial"/>
                        </a:rPr>
                        <a:t>RADIO</a:t>
                      </a:r>
                      <a:endParaRPr sz="1200">
                        <a:latin typeface="Arial"/>
                        <a:cs typeface="Arial"/>
                      </a:endParaRPr>
                    </a:p>
                    <a:p>
                      <a:pPr marL="27305">
                        <a:lnSpc>
                          <a:spcPct val="100000"/>
                        </a:lnSpc>
                        <a:spcBef>
                          <a:spcPts val="70"/>
                        </a:spcBef>
                      </a:pPr>
                      <a:r>
                        <a:rPr sz="1200" b="1" spc="-5" dirty="0">
                          <a:latin typeface="Arial"/>
                          <a:cs typeface="Arial"/>
                        </a:rPr>
                        <a:t>POPOLARE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16-mar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Cult,</a:t>
                      </a:r>
                      <a:r>
                        <a:rPr sz="1200" spc="-10" dirty="0">
                          <a:latin typeface="Arial"/>
                          <a:cs typeface="Arial"/>
                        </a:rPr>
                        <a:t> </a:t>
                      </a:r>
                      <a:r>
                        <a:rPr sz="1200" spc="-5" dirty="0">
                          <a:latin typeface="Arial"/>
                          <a:cs typeface="Arial"/>
                        </a:rPr>
                        <a:t>quotidiano</a:t>
                      </a:r>
                      <a:endParaRPr sz="1200">
                        <a:latin typeface="Arial"/>
                        <a:cs typeface="Arial"/>
                      </a:endParaRPr>
                    </a:p>
                    <a:p>
                      <a:pPr marL="27305">
                        <a:lnSpc>
                          <a:spcPct val="100000"/>
                        </a:lnSpc>
                        <a:spcBef>
                          <a:spcPts val="35"/>
                        </a:spcBef>
                      </a:pPr>
                      <a:r>
                        <a:rPr sz="1200" spc="-5" dirty="0">
                          <a:latin typeface="Arial"/>
                          <a:cs typeface="Arial"/>
                        </a:rPr>
                        <a:t>culturale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Ira Rubini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Interviste </a:t>
                      </a:r>
                      <a:r>
                        <a:rPr sz="1200" dirty="0">
                          <a:latin typeface="Arial"/>
                          <a:cs typeface="Arial"/>
                        </a:rPr>
                        <a:t>ad </a:t>
                      </a:r>
                      <a:r>
                        <a:rPr sz="1200" spc="-5" dirty="0">
                          <a:latin typeface="Arial"/>
                          <a:cs typeface="Arial"/>
                        </a:rPr>
                        <a:t>Aldo </a:t>
                      </a:r>
                      <a:r>
                        <a:rPr sz="1200" dirty="0">
                          <a:latin typeface="Arial"/>
                          <a:cs typeface="Arial"/>
                        </a:rPr>
                        <a:t>Tanchis</a:t>
                      </a:r>
                      <a:r>
                        <a:rPr sz="1200" spc="5" dirty="0">
                          <a:latin typeface="Arial"/>
                          <a:cs typeface="Arial"/>
                        </a:rPr>
                        <a:t> </a:t>
                      </a:r>
                      <a:r>
                        <a:rPr sz="1200" spc="-5" dirty="0">
                          <a:latin typeface="Arial"/>
                          <a:cs typeface="Arial"/>
                        </a:rPr>
                        <a:t>e</a:t>
                      </a:r>
                      <a:endParaRPr sz="1200">
                        <a:latin typeface="Arial"/>
                        <a:cs typeface="Arial"/>
                      </a:endParaRPr>
                    </a:p>
                    <a:p>
                      <a:pPr marL="27305">
                        <a:lnSpc>
                          <a:spcPct val="100000"/>
                        </a:lnSpc>
                        <a:spcBef>
                          <a:spcPts val="35"/>
                        </a:spcBef>
                      </a:pPr>
                      <a:r>
                        <a:rPr sz="1200" spc="-5" dirty="0">
                          <a:latin typeface="Arial"/>
                          <a:cs typeface="Arial"/>
                        </a:rPr>
                        <a:t>Carlo </a:t>
                      </a:r>
                      <a:r>
                        <a:rPr sz="1200" dirty="0">
                          <a:latin typeface="Arial"/>
                          <a:cs typeface="Arial"/>
                        </a:rPr>
                        <a:t>Infante </a:t>
                      </a:r>
                      <a:r>
                        <a:rPr sz="1200" spc="-5" dirty="0">
                          <a:latin typeface="Arial"/>
                          <a:cs typeface="Arial"/>
                        </a:rPr>
                        <a:t>in diretta alle</a:t>
                      </a:r>
                      <a:r>
                        <a:rPr sz="1200" spc="15" dirty="0">
                          <a:latin typeface="Arial"/>
                          <a:cs typeface="Arial"/>
                        </a:rPr>
                        <a:t> </a:t>
                      </a:r>
                      <a:r>
                        <a:rPr sz="1200" dirty="0">
                          <a:latin typeface="Arial"/>
                          <a:cs typeface="Arial"/>
                        </a:rPr>
                        <a:t>11.50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553592">
                <a:tc>
                  <a:txBody>
                    <a:bodyPr/>
                    <a:lstStyle/>
                    <a:p>
                      <a:pPr marL="27305">
                        <a:lnSpc>
                          <a:spcPct val="100000"/>
                        </a:lnSpc>
                      </a:pPr>
                      <a:r>
                        <a:rPr sz="1200" b="1" spc="-10" dirty="0">
                          <a:latin typeface="Arial"/>
                          <a:cs typeface="Arial"/>
                        </a:rPr>
                        <a:t>RADIO</a:t>
                      </a:r>
                      <a:endParaRPr sz="1200">
                        <a:latin typeface="Arial"/>
                        <a:cs typeface="Arial"/>
                      </a:endParaRPr>
                    </a:p>
                    <a:p>
                      <a:pPr marL="27305">
                        <a:lnSpc>
                          <a:spcPct val="100000"/>
                        </a:lnSpc>
                        <a:spcBef>
                          <a:spcPts val="70"/>
                        </a:spcBef>
                      </a:pPr>
                      <a:r>
                        <a:rPr sz="1200" b="1" spc="-15" dirty="0">
                          <a:latin typeface="Arial"/>
                          <a:cs typeface="Arial"/>
                        </a:rPr>
                        <a:t>VATICANA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16-mar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I</a:t>
                      </a:r>
                      <a:r>
                        <a:rPr sz="1200" spc="-5" dirty="0">
                          <a:latin typeface="Arial"/>
                          <a:cs typeface="Arial"/>
                        </a:rPr>
                        <a:t> giochi</a:t>
                      </a:r>
                      <a:endParaRPr sz="1200">
                        <a:latin typeface="Arial"/>
                        <a:cs typeface="Arial"/>
                      </a:endParaRPr>
                    </a:p>
                    <a:p>
                      <a:pPr marL="27305">
                        <a:lnSpc>
                          <a:spcPct val="100000"/>
                        </a:lnSpc>
                        <a:spcBef>
                          <a:spcPts val="35"/>
                        </a:spcBef>
                      </a:pPr>
                      <a:r>
                        <a:rPr sz="1200" spc="-5" dirty="0">
                          <a:latin typeface="Arial"/>
                          <a:cs typeface="Arial"/>
                        </a:rPr>
                        <a:t>dell'armonia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Rosario</a:t>
                      </a:r>
                      <a:r>
                        <a:rPr sz="1200" spc="-15" dirty="0">
                          <a:latin typeface="Arial"/>
                          <a:cs typeface="Arial"/>
                        </a:rPr>
                        <a:t> </a:t>
                      </a:r>
                      <a:r>
                        <a:rPr sz="1200" dirty="0">
                          <a:latin typeface="Arial"/>
                          <a:cs typeface="Arial"/>
                        </a:rPr>
                        <a:t>Tronnolone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Intervista </a:t>
                      </a:r>
                      <a:r>
                        <a:rPr sz="1200" dirty="0">
                          <a:latin typeface="Arial"/>
                          <a:cs typeface="Arial"/>
                        </a:rPr>
                        <a:t>ad </a:t>
                      </a:r>
                      <a:r>
                        <a:rPr sz="1200" spc="-5" dirty="0">
                          <a:latin typeface="Arial"/>
                          <a:cs typeface="Arial"/>
                        </a:rPr>
                        <a:t>Aldo </a:t>
                      </a:r>
                      <a:r>
                        <a:rPr sz="1200" dirty="0">
                          <a:latin typeface="Arial"/>
                          <a:cs typeface="Arial"/>
                        </a:rPr>
                        <a:t>Tanchis</a:t>
                      </a:r>
                      <a:r>
                        <a:rPr sz="1200" spc="5" dirty="0">
                          <a:latin typeface="Arial"/>
                          <a:cs typeface="Arial"/>
                        </a:rPr>
                        <a:t> </a:t>
                      </a:r>
                      <a:r>
                        <a:rPr sz="1200" spc="-5" dirty="0">
                          <a:latin typeface="Arial"/>
                          <a:cs typeface="Arial"/>
                        </a:rPr>
                        <a:t>in</a:t>
                      </a:r>
                      <a:endParaRPr sz="1200">
                        <a:latin typeface="Arial"/>
                        <a:cs typeface="Arial"/>
                      </a:endParaRPr>
                    </a:p>
                    <a:p>
                      <a:pPr marL="27305" marR="427355">
                        <a:lnSpc>
                          <a:spcPts val="1480"/>
                        </a:lnSpc>
                        <a:spcBef>
                          <a:spcPts val="50"/>
                        </a:spcBef>
                      </a:pPr>
                      <a:r>
                        <a:rPr sz="1200" spc="-5" dirty="0">
                          <a:latin typeface="Arial"/>
                          <a:cs typeface="Arial"/>
                        </a:rPr>
                        <a:t>onda alle 7 e in replica alle  </a:t>
                      </a:r>
                      <a:r>
                        <a:rPr sz="1200" dirty="0">
                          <a:latin typeface="Arial"/>
                          <a:cs typeface="Arial"/>
                        </a:rPr>
                        <a:t>17.35</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546163">
                <a:tc>
                  <a:txBody>
                    <a:bodyPr/>
                    <a:lstStyle/>
                    <a:p>
                      <a:pPr marL="27305">
                        <a:lnSpc>
                          <a:spcPct val="100000"/>
                        </a:lnSpc>
                      </a:pPr>
                      <a:r>
                        <a:rPr sz="1200" b="1" spc="-10" dirty="0">
                          <a:latin typeface="Arial"/>
                          <a:cs typeface="Arial"/>
                        </a:rPr>
                        <a:t>RADIO</a:t>
                      </a:r>
                      <a:endParaRPr sz="1200">
                        <a:latin typeface="Arial"/>
                        <a:cs typeface="Arial"/>
                      </a:endParaRPr>
                    </a:p>
                    <a:p>
                      <a:pPr marL="27305">
                        <a:lnSpc>
                          <a:spcPct val="100000"/>
                        </a:lnSpc>
                        <a:spcBef>
                          <a:spcPts val="70"/>
                        </a:spcBef>
                      </a:pPr>
                      <a:r>
                        <a:rPr sz="1200" b="1" spc="-10" dirty="0">
                          <a:latin typeface="Arial"/>
                          <a:cs typeface="Arial"/>
                        </a:rPr>
                        <a:t>CLASSICA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17-mar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Radio</a:t>
                      </a:r>
                      <a:r>
                        <a:rPr sz="1200" spc="-10" dirty="0">
                          <a:latin typeface="Arial"/>
                          <a:cs typeface="Arial"/>
                        </a:rPr>
                        <a:t> </a:t>
                      </a:r>
                      <a:r>
                        <a:rPr sz="1200" dirty="0">
                          <a:latin typeface="Arial"/>
                          <a:cs typeface="Arial"/>
                        </a:rPr>
                        <a:t>Cultura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Luca Zaramella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Intervista a Carlo </a:t>
                      </a:r>
                      <a:r>
                        <a:rPr sz="1200" dirty="0">
                          <a:latin typeface="Arial"/>
                          <a:cs typeface="Arial"/>
                        </a:rPr>
                        <a:t>Capoccioni </a:t>
                      </a:r>
                      <a:r>
                        <a:rPr sz="1200" spc="-5" dirty="0">
                          <a:latin typeface="Arial"/>
                          <a:cs typeface="Arial"/>
                        </a:rPr>
                        <a:t>in</a:t>
                      </a:r>
                      <a:endParaRPr sz="1200">
                        <a:latin typeface="Arial"/>
                        <a:cs typeface="Arial"/>
                      </a:endParaRPr>
                    </a:p>
                    <a:p>
                      <a:pPr marL="27305" marR="129539">
                        <a:lnSpc>
                          <a:spcPct val="102499"/>
                        </a:lnSpc>
                      </a:pPr>
                      <a:r>
                        <a:rPr sz="1200" spc="-5" dirty="0">
                          <a:latin typeface="Arial"/>
                          <a:cs typeface="Arial"/>
                        </a:rPr>
                        <a:t>onda alle </a:t>
                      </a:r>
                      <a:r>
                        <a:rPr sz="1200" dirty="0">
                          <a:latin typeface="Arial"/>
                          <a:cs typeface="Arial"/>
                        </a:rPr>
                        <a:t>11.00 </a:t>
                      </a:r>
                      <a:r>
                        <a:rPr sz="1200" spc="-5" dirty="0">
                          <a:latin typeface="Arial"/>
                          <a:cs typeface="Arial"/>
                        </a:rPr>
                        <a:t>e in replica alle  </a:t>
                      </a:r>
                      <a:r>
                        <a:rPr sz="1200" dirty="0">
                          <a:latin typeface="Arial"/>
                          <a:cs typeface="Arial"/>
                        </a:rPr>
                        <a:t>21.00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53148">
                <a:tc>
                  <a:txBody>
                    <a:bodyPr/>
                    <a:lstStyle/>
                    <a:p>
                      <a:pPr marL="27305">
                        <a:lnSpc>
                          <a:spcPct val="100000"/>
                        </a:lnSpc>
                      </a:pPr>
                      <a:r>
                        <a:rPr sz="1200" b="1" spc="-10" dirty="0">
                          <a:latin typeface="Arial"/>
                          <a:cs typeface="Arial"/>
                        </a:rPr>
                        <a:t>RADIO</a:t>
                      </a:r>
                      <a:endParaRPr sz="1200">
                        <a:latin typeface="Arial"/>
                        <a:cs typeface="Arial"/>
                      </a:endParaRPr>
                    </a:p>
                    <a:p>
                      <a:pPr marL="27305">
                        <a:lnSpc>
                          <a:spcPct val="100000"/>
                        </a:lnSpc>
                        <a:spcBef>
                          <a:spcPts val="70"/>
                        </a:spcBef>
                      </a:pPr>
                      <a:r>
                        <a:rPr sz="1200" b="1" spc="-10" dirty="0">
                          <a:latin typeface="Arial"/>
                          <a:cs typeface="Arial"/>
                        </a:rPr>
                        <a:t>LOMBARDIA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18-mar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Lombardia</a:t>
                      </a:r>
                      <a:endParaRPr sz="1200">
                        <a:latin typeface="Arial"/>
                        <a:cs typeface="Arial"/>
                      </a:endParaRPr>
                    </a:p>
                    <a:p>
                      <a:pPr marL="27305">
                        <a:lnSpc>
                          <a:spcPct val="100000"/>
                        </a:lnSpc>
                        <a:spcBef>
                          <a:spcPts val="35"/>
                        </a:spcBef>
                      </a:pPr>
                      <a:r>
                        <a:rPr sz="1200" spc="-5" dirty="0">
                          <a:latin typeface="Arial"/>
                          <a:cs typeface="Arial"/>
                        </a:rPr>
                        <a:t>spettacoli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Redazione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Segnalazione della </a:t>
                      </a:r>
                      <a:r>
                        <a:rPr sz="1200" dirty="0">
                          <a:latin typeface="Arial"/>
                          <a:cs typeface="Arial"/>
                        </a:rPr>
                        <a:t>seconda</a:t>
                      </a:r>
                      <a:endParaRPr sz="1200">
                        <a:latin typeface="Arial"/>
                        <a:cs typeface="Arial"/>
                      </a:endParaRPr>
                    </a:p>
                    <a:p>
                      <a:pPr marL="27305" marR="491490">
                        <a:lnSpc>
                          <a:spcPct val="102499"/>
                        </a:lnSpc>
                      </a:pPr>
                      <a:r>
                        <a:rPr sz="1200" spc="-5" dirty="0">
                          <a:latin typeface="Arial"/>
                          <a:cs typeface="Arial"/>
                        </a:rPr>
                        <a:t>edizione </a:t>
                      </a:r>
                      <a:r>
                        <a:rPr sz="1200" dirty="0">
                          <a:latin typeface="Arial"/>
                          <a:cs typeface="Arial"/>
                        </a:rPr>
                        <a:t>del </a:t>
                      </a:r>
                      <a:r>
                        <a:rPr sz="1200" spc="-5" dirty="0">
                          <a:latin typeface="Arial"/>
                          <a:cs typeface="Arial"/>
                        </a:rPr>
                        <a:t>Festival della  </a:t>
                      </a:r>
                      <a:r>
                        <a:rPr sz="1200" dirty="0">
                          <a:latin typeface="Arial"/>
                          <a:cs typeface="Arial"/>
                        </a:rPr>
                        <a:t>Cultura</a:t>
                      </a:r>
                      <a:r>
                        <a:rPr sz="1200" spc="-5" dirty="0">
                          <a:latin typeface="Arial"/>
                          <a:cs typeface="Arial"/>
                        </a:rPr>
                        <a:t> 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553402">
                <a:tc>
                  <a:txBody>
                    <a:bodyPr/>
                    <a:lstStyle/>
                    <a:p>
                      <a:pPr marL="27305">
                        <a:lnSpc>
                          <a:spcPct val="100000"/>
                        </a:lnSpc>
                      </a:pPr>
                      <a:r>
                        <a:rPr sz="1200" b="1" spc="-10" dirty="0">
                          <a:latin typeface="Arial"/>
                          <a:cs typeface="Arial"/>
                        </a:rPr>
                        <a:t>RADIO</a:t>
                      </a:r>
                      <a:endParaRPr sz="1200">
                        <a:latin typeface="Arial"/>
                        <a:cs typeface="Arial"/>
                      </a:endParaRPr>
                    </a:p>
                    <a:p>
                      <a:pPr marL="27305">
                        <a:lnSpc>
                          <a:spcPct val="100000"/>
                        </a:lnSpc>
                        <a:spcBef>
                          <a:spcPts val="75"/>
                        </a:spcBef>
                      </a:pPr>
                      <a:r>
                        <a:rPr sz="1200" b="1" spc="-5" dirty="0">
                          <a:latin typeface="Arial"/>
                          <a:cs typeface="Arial"/>
                        </a:rPr>
                        <a:t>CAPODISTRIA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19-mar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Calle degli</a:t>
                      </a:r>
                      <a:r>
                        <a:rPr sz="1200" spc="-15" dirty="0">
                          <a:latin typeface="Arial"/>
                          <a:cs typeface="Arial"/>
                        </a:rPr>
                        <a:t> </a:t>
                      </a:r>
                      <a:r>
                        <a:rPr sz="1200" dirty="0">
                          <a:latin typeface="Arial"/>
                          <a:cs typeface="Arial"/>
                        </a:rPr>
                        <a:t>orti</a:t>
                      </a:r>
                      <a:endParaRPr sz="1200">
                        <a:latin typeface="Arial"/>
                        <a:cs typeface="Arial"/>
                      </a:endParaRPr>
                    </a:p>
                    <a:p>
                      <a:pPr marL="27305">
                        <a:lnSpc>
                          <a:spcPct val="100000"/>
                        </a:lnSpc>
                        <a:spcBef>
                          <a:spcPts val="35"/>
                        </a:spcBef>
                      </a:pPr>
                      <a:r>
                        <a:rPr sz="1200" spc="-5" dirty="0">
                          <a:latin typeface="Arial"/>
                          <a:cs typeface="Arial"/>
                        </a:rPr>
                        <a:t>grandi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Miriam </a:t>
                      </a:r>
                      <a:r>
                        <a:rPr sz="1200" dirty="0">
                          <a:latin typeface="Arial"/>
                          <a:cs typeface="Arial"/>
                        </a:rPr>
                        <a:t>Monica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Notizia della </a:t>
                      </a:r>
                      <a:r>
                        <a:rPr sz="1200" dirty="0">
                          <a:latin typeface="Arial"/>
                          <a:cs typeface="Arial"/>
                        </a:rPr>
                        <a:t>seconda </a:t>
                      </a:r>
                      <a:r>
                        <a:rPr sz="1200" spc="-5" dirty="0">
                          <a:latin typeface="Arial"/>
                          <a:cs typeface="Arial"/>
                        </a:rPr>
                        <a:t>edizione</a:t>
                      </a:r>
                      <a:endParaRPr sz="1200">
                        <a:latin typeface="Arial"/>
                        <a:cs typeface="Arial"/>
                      </a:endParaRPr>
                    </a:p>
                    <a:p>
                      <a:pPr marL="27305" marR="567055">
                        <a:lnSpc>
                          <a:spcPct val="102499"/>
                        </a:lnSpc>
                      </a:pPr>
                      <a:r>
                        <a:rPr sz="1200" spc="-5" dirty="0">
                          <a:latin typeface="Arial"/>
                          <a:cs typeface="Arial"/>
                        </a:rPr>
                        <a:t>del Festival della Cultura  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553148">
                <a:tc>
                  <a:txBody>
                    <a:bodyPr/>
                    <a:lstStyle/>
                    <a:p>
                      <a:pPr marL="27305">
                        <a:lnSpc>
                          <a:spcPct val="100000"/>
                        </a:lnSpc>
                      </a:pPr>
                      <a:r>
                        <a:rPr sz="1200" b="1" spc="-10" dirty="0">
                          <a:latin typeface="Arial"/>
                          <a:cs typeface="Arial"/>
                        </a:rPr>
                        <a:t>RADIO</a:t>
                      </a:r>
                      <a:endParaRPr sz="1200">
                        <a:latin typeface="Arial"/>
                        <a:cs typeface="Arial"/>
                      </a:endParaRPr>
                    </a:p>
                    <a:p>
                      <a:pPr marL="27305">
                        <a:lnSpc>
                          <a:spcPct val="100000"/>
                        </a:lnSpc>
                        <a:spcBef>
                          <a:spcPts val="70"/>
                        </a:spcBef>
                      </a:pPr>
                      <a:r>
                        <a:rPr sz="1200" b="1" spc="-10" dirty="0">
                          <a:latin typeface="Arial"/>
                          <a:cs typeface="Arial"/>
                        </a:rPr>
                        <a:t>MARCONI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19-mar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Agenda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Redazione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Segnalazione della </a:t>
                      </a:r>
                      <a:r>
                        <a:rPr sz="1200" dirty="0">
                          <a:latin typeface="Arial"/>
                          <a:cs typeface="Arial"/>
                        </a:rPr>
                        <a:t>seconda</a:t>
                      </a:r>
                      <a:endParaRPr sz="1200">
                        <a:latin typeface="Arial"/>
                        <a:cs typeface="Arial"/>
                      </a:endParaRPr>
                    </a:p>
                    <a:p>
                      <a:pPr marL="27305" marR="491490">
                        <a:lnSpc>
                          <a:spcPct val="102499"/>
                        </a:lnSpc>
                      </a:pPr>
                      <a:r>
                        <a:rPr sz="1200" spc="-5" dirty="0">
                          <a:latin typeface="Arial"/>
                          <a:cs typeface="Arial"/>
                        </a:rPr>
                        <a:t>edizione </a:t>
                      </a:r>
                      <a:r>
                        <a:rPr sz="1200" dirty="0">
                          <a:latin typeface="Arial"/>
                          <a:cs typeface="Arial"/>
                        </a:rPr>
                        <a:t>del </a:t>
                      </a:r>
                      <a:r>
                        <a:rPr sz="1200" spc="-5" dirty="0">
                          <a:latin typeface="Arial"/>
                          <a:cs typeface="Arial"/>
                        </a:rPr>
                        <a:t>Festival della  </a:t>
                      </a:r>
                      <a:r>
                        <a:rPr sz="1200" dirty="0">
                          <a:latin typeface="Arial"/>
                          <a:cs typeface="Arial"/>
                        </a:rPr>
                        <a:t>Cultura</a:t>
                      </a:r>
                      <a:r>
                        <a:rPr sz="1200" spc="-5" dirty="0">
                          <a:latin typeface="Arial"/>
                          <a:cs typeface="Arial"/>
                        </a:rPr>
                        <a:t> 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553529">
                <a:tc>
                  <a:txBody>
                    <a:bodyPr/>
                    <a:lstStyle/>
                    <a:p>
                      <a:pPr marL="27305">
                        <a:lnSpc>
                          <a:spcPct val="100000"/>
                        </a:lnSpc>
                      </a:pPr>
                      <a:r>
                        <a:rPr sz="1200" b="1" spc="-10" dirty="0">
                          <a:latin typeface="Arial"/>
                          <a:cs typeface="Arial"/>
                        </a:rPr>
                        <a:t>RADIO</a:t>
                      </a:r>
                      <a:r>
                        <a:rPr sz="1200" b="1" spc="-20" dirty="0">
                          <a:latin typeface="Arial"/>
                          <a:cs typeface="Arial"/>
                        </a:rPr>
                        <a:t> </a:t>
                      </a:r>
                      <a:r>
                        <a:rPr sz="1200" b="1" spc="-5" dirty="0">
                          <a:latin typeface="Arial"/>
                          <a:cs typeface="Arial"/>
                        </a:rPr>
                        <a:t>STUDIO</a:t>
                      </a:r>
                      <a:endParaRPr sz="1200">
                        <a:latin typeface="Arial"/>
                        <a:cs typeface="Arial"/>
                      </a:endParaRPr>
                    </a:p>
                    <a:p>
                      <a:pPr marL="27305">
                        <a:lnSpc>
                          <a:spcPct val="100000"/>
                        </a:lnSpc>
                        <a:spcBef>
                          <a:spcPts val="70"/>
                        </a:spcBef>
                      </a:pPr>
                      <a:r>
                        <a:rPr sz="1200" b="1" spc="-5" dirty="0">
                          <a:latin typeface="Arial"/>
                          <a:cs typeface="Arial"/>
                        </a:rPr>
                        <a:t>PIU'</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19-mar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Rubrica</a:t>
                      </a:r>
                      <a:r>
                        <a:rPr sz="1200" spc="-10" dirty="0">
                          <a:latin typeface="Arial"/>
                          <a:cs typeface="Arial"/>
                        </a:rPr>
                        <a:t> </a:t>
                      </a:r>
                      <a:r>
                        <a:rPr sz="1200" spc="-5" dirty="0">
                          <a:latin typeface="Arial"/>
                          <a:cs typeface="Arial"/>
                        </a:rPr>
                        <a:t>Mattiniera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Redazione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Segnalazione della </a:t>
                      </a:r>
                      <a:r>
                        <a:rPr sz="1200" dirty="0">
                          <a:latin typeface="Arial"/>
                          <a:cs typeface="Arial"/>
                        </a:rPr>
                        <a:t>seconda</a:t>
                      </a:r>
                      <a:endParaRPr sz="1200">
                        <a:latin typeface="Arial"/>
                        <a:cs typeface="Arial"/>
                      </a:endParaRPr>
                    </a:p>
                    <a:p>
                      <a:pPr marL="27305" marR="491490">
                        <a:lnSpc>
                          <a:spcPts val="1480"/>
                        </a:lnSpc>
                        <a:spcBef>
                          <a:spcPts val="50"/>
                        </a:spcBef>
                      </a:pPr>
                      <a:r>
                        <a:rPr sz="1200" spc="-5" dirty="0">
                          <a:latin typeface="Arial"/>
                          <a:cs typeface="Arial"/>
                        </a:rPr>
                        <a:t>edizione </a:t>
                      </a:r>
                      <a:r>
                        <a:rPr sz="1200" dirty="0">
                          <a:latin typeface="Arial"/>
                          <a:cs typeface="Arial"/>
                        </a:rPr>
                        <a:t>del </a:t>
                      </a:r>
                      <a:r>
                        <a:rPr sz="1200" spc="-5" dirty="0">
                          <a:latin typeface="Arial"/>
                          <a:cs typeface="Arial"/>
                        </a:rPr>
                        <a:t>Festival della  </a:t>
                      </a:r>
                      <a:r>
                        <a:rPr sz="1200" dirty="0">
                          <a:latin typeface="Arial"/>
                          <a:cs typeface="Arial"/>
                        </a:rPr>
                        <a:t>Cultura</a:t>
                      </a:r>
                      <a:r>
                        <a:rPr sz="1200" spc="-5" dirty="0">
                          <a:latin typeface="Arial"/>
                          <a:cs typeface="Arial"/>
                        </a:rPr>
                        <a:t> 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380047">
                <a:tc>
                  <a:txBody>
                    <a:bodyPr/>
                    <a:lstStyle/>
                    <a:p>
                      <a:pPr marL="27305">
                        <a:lnSpc>
                          <a:spcPct val="100000"/>
                        </a:lnSpc>
                      </a:pPr>
                      <a:r>
                        <a:rPr sz="1200" b="1" spc="-20" dirty="0">
                          <a:latin typeface="Arial"/>
                          <a:cs typeface="Arial"/>
                        </a:rPr>
                        <a:t>RAI </a:t>
                      </a:r>
                      <a:r>
                        <a:rPr sz="1200" b="1" spc="-10" dirty="0">
                          <a:latin typeface="Arial"/>
                          <a:cs typeface="Arial"/>
                        </a:rPr>
                        <a:t>RADIO </a:t>
                      </a:r>
                      <a:r>
                        <a:rPr sz="1200" b="1" spc="-5" dirty="0">
                          <a:latin typeface="Arial"/>
                          <a:cs typeface="Arial"/>
                        </a:rPr>
                        <a:t>TRE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19-mar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Fahrenheit</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Tommaso</a:t>
                      </a:r>
                      <a:r>
                        <a:rPr sz="1200" spc="-20" dirty="0">
                          <a:latin typeface="Arial"/>
                          <a:cs typeface="Arial"/>
                        </a:rPr>
                        <a:t> </a:t>
                      </a:r>
                      <a:r>
                        <a:rPr sz="1200" dirty="0">
                          <a:latin typeface="Arial"/>
                          <a:cs typeface="Arial"/>
                        </a:rPr>
                        <a:t>Giartosio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Intervista a Carlo </a:t>
                      </a:r>
                      <a:r>
                        <a:rPr sz="1200" dirty="0">
                          <a:latin typeface="Arial"/>
                          <a:cs typeface="Arial"/>
                        </a:rPr>
                        <a:t>Capoccioni </a:t>
                      </a:r>
                      <a:r>
                        <a:rPr sz="1200" spc="-5" dirty="0">
                          <a:latin typeface="Arial"/>
                          <a:cs typeface="Arial"/>
                        </a:rPr>
                        <a:t>in</a:t>
                      </a:r>
                      <a:endParaRPr sz="1200">
                        <a:latin typeface="Arial"/>
                        <a:cs typeface="Arial"/>
                      </a:endParaRPr>
                    </a:p>
                    <a:p>
                      <a:pPr marL="27305">
                        <a:lnSpc>
                          <a:spcPct val="100000"/>
                        </a:lnSpc>
                        <a:spcBef>
                          <a:spcPts val="35"/>
                        </a:spcBef>
                      </a:pPr>
                      <a:r>
                        <a:rPr sz="1200" spc="-5" dirty="0">
                          <a:latin typeface="Arial"/>
                          <a:cs typeface="Arial"/>
                        </a:rPr>
                        <a:t>diretta alle</a:t>
                      </a:r>
                      <a:r>
                        <a:rPr sz="1200" dirty="0">
                          <a:latin typeface="Arial"/>
                          <a:cs typeface="Arial"/>
                        </a:rPr>
                        <a:t> 16.30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r h="553161">
                <a:tc>
                  <a:txBody>
                    <a:bodyPr/>
                    <a:lstStyle/>
                    <a:p>
                      <a:pPr marL="27305">
                        <a:lnSpc>
                          <a:spcPct val="100000"/>
                        </a:lnSpc>
                      </a:pPr>
                      <a:r>
                        <a:rPr sz="1200" b="1" spc="-10" dirty="0">
                          <a:latin typeface="Arial"/>
                          <a:cs typeface="Arial"/>
                        </a:rPr>
                        <a:t>RADIO</a:t>
                      </a:r>
                      <a:r>
                        <a:rPr sz="1200" b="1" spc="-15" dirty="0">
                          <a:latin typeface="Arial"/>
                          <a:cs typeface="Arial"/>
                        </a:rPr>
                        <a:t> </a:t>
                      </a:r>
                      <a:r>
                        <a:rPr sz="1200" b="1" spc="-5" dirty="0">
                          <a:latin typeface="Arial"/>
                          <a:cs typeface="Arial"/>
                        </a:rPr>
                        <a:t>ONDA</a:t>
                      </a:r>
                      <a:endParaRPr sz="1200">
                        <a:latin typeface="Arial"/>
                        <a:cs typeface="Arial"/>
                      </a:endParaRPr>
                    </a:p>
                    <a:p>
                      <a:pPr marL="27305">
                        <a:lnSpc>
                          <a:spcPct val="100000"/>
                        </a:lnSpc>
                        <a:spcBef>
                          <a:spcPts val="70"/>
                        </a:spcBef>
                      </a:pPr>
                      <a:r>
                        <a:rPr sz="1200" b="1" spc="-5" dirty="0">
                          <a:latin typeface="Arial"/>
                          <a:cs typeface="Arial"/>
                        </a:rPr>
                        <a:t>D'URTO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20-mar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Dissonanze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Giambattista</a:t>
                      </a:r>
                      <a:r>
                        <a:rPr sz="1200" spc="-40" dirty="0">
                          <a:latin typeface="Arial"/>
                          <a:cs typeface="Arial"/>
                        </a:rPr>
                        <a:t> </a:t>
                      </a:r>
                      <a:r>
                        <a:rPr sz="1200" dirty="0">
                          <a:latin typeface="Arial"/>
                          <a:cs typeface="Arial"/>
                        </a:rPr>
                        <a:t>Santoni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Segnalazione della </a:t>
                      </a:r>
                      <a:r>
                        <a:rPr sz="1200" dirty="0">
                          <a:latin typeface="Arial"/>
                          <a:cs typeface="Arial"/>
                        </a:rPr>
                        <a:t>seconda</a:t>
                      </a:r>
                      <a:endParaRPr sz="1200">
                        <a:latin typeface="Arial"/>
                        <a:cs typeface="Arial"/>
                      </a:endParaRPr>
                    </a:p>
                    <a:p>
                      <a:pPr marL="27305" marR="491490">
                        <a:lnSpc>
                          <a:spcPct val="102499"/>
                        </a:lnSpc>
                      </a:pPr>
                      <a:r>
                        <a:rPr sz="1200" spc="-5" dirty="0">
                          <a:latin typeface="Arial"/>
                          <a:cs typeface="Arial"/>
                        </a:rPr>
                        <a:t>edizione </a:t>
                      </a:r>
                      <a:r>
                        <a:rPr sz="1200" dirty="0">
                          <a:latin typeface="Arial"/>
                          <a:cs typeface="Arial"/>
                        </a:rPr>
                        <a:t>del </a:t>
                      </a:r>
                      <a:r>
                        <a:rPr sz="1200" spc="-5" dirty="0">
                          <a:latin typeface="Arial"/>
                          <a:cs typeface="Arial"/>
                        </a:rPr>
                        <a:t>Festival della  </a:t>
                      </a:r>
                      <a:r>
                        <a:rPr sz="1200" dirty="0">
                          <a:latin typeface="Arial"/>
                          <a:cs typeface="Arial"/>
                        </a:rPr>
                        <a:t>Cultura</a:t>
                      </a:r>
                      <a:r>
                        <a:rPr sz="1200" spc="-5" dirty="0">
                          <a:latin typeface="Arial"/>
                          <a:cs typeface="Arial"/>
                        </a:rPr>
                        <a:t> 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1927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It</a:t>
            </a:r>
            <a:r>
              <a:rPr sz="1600" b="1" spc="-15" dirty="0">
                <a:latin typeface="Arial"/>
                <a:cs typeface="Arial"/>
              </a:rPr>
              <a:t>m</a:t>
            </a:r>
            <a:r>
              <a:rPr sz="1600" b="1" dirty="0">
                <a:latin typeface="Arial"/>
                <a:cs typeface="Arial"/>
              </a:rPr>
              <a:t>b</a:t>
            </a:r>
            <a:r>
              <a:rPr sz="1600" b="1" spc="-5" dirty="0">
                <a:latin typeface="Arial"/>
                <a:cs typeface="Arial"/>
              </a:rPr>
              <a:t>at</a:t>
            </a:r>
            <a:r>
              <a:rPr sz="1600" b="1" spc="-15" dirty="0">
                <a:latin typeface="Arial"/>
                <a:cs typeface="Arial"/>
              </a:rPr>
              <a:t>t</a:t>
            </a:r>
            <a:r>
              <a:rPr sz="1600" b="1" spc="5" dirty="0">
                <a:latin typeface="Arial"/>
                <a:cs typeface="Arial"/>
              </a:rPr>
              <a:t>i</a:t>
            </a:r>
            <a:r>
              <a:rPr sz="1600" b="1" spc="-5" dirty="0">
                <a:latin typeface="Arial"/>
                <a:cs typeface="Arial"/>
              </a:rPr>
              <a:t>p</a:t>
            </a:r>
            <a:r>
              <a:rPr sz="1600" b="1" dirty="0">
                <a:latin typeface="Arial"/>
                <a:cs typeface="Arial"/>
              </a:rPr>
              <a:t>a</a:t>
            </a:r>
            <a:r>
              <a:rPr sz="1600" b="1" spc="-5" dirty="0">
                <a:latin typeface="Arial"/>
                <a:cs typeface="Arial"/>
              </a:rPr>
              <a:t>glia.</a:t>
            </a:r>
            <a:r>
              <a:rPr sz="1600" b="1" dirty="0">
                <a:latin typeface="Arial"/>
                <a:cs typeface="Arial"/>
              </a:rPr>
              <a:t>c</a:t>
            </a:r>
            <a:r>
              <a:rPr sz="1600" b="1" spc="-5" dirty="0">
                <a:latin typeface="Arial"/>
                <a:cs typeface="Arial"/>
              </a:rPr>
              <a:t>om  4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940006" y="2011885"/>
            <a:ext cx="1409134" cy="110193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41853" y="5124449"/>
            <a:ext cx="6031518" cy="444395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76300" y="3536417"/>
            <a:ext cx="5819775" cy="110957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1927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It</a:t>
            </a:r>
            <a:r>
              <a:rPr sz="1600" b="1" spc="-15" dirty="0">
                <a:latin typeface="Arial"/>
                <a:cs typeface="Arial"/>
              </a:rPr>
              <a:t>m</a:t>
            </a:r>
            <a:r>
              <a:rPr sz="1600" b="1" dirty="0">
                <a:latin typeface="Arial"/>
                <a:cs typeface="Arial"/>
              </a:rPr>
              <a:t>b</a:t>
            </a:r>
            <a:r>
              <a:rPr sz="1600" b="1" spc="-5" dirty="0">
                <a:latin typeface="Arial"/>
                <a:cs typeface="Arial"/>
              </a:rPr>
              <a:t>at</a:t>
            </a:r>
            <a:r>
              <a:rPr sz="1600" b="1" spc="-15" dirty="0">
                <a:latin typeface="Arial"/>
                <a:cs typeface="Arial"/>
              </a:rPr>
              <a:t>t</a:t>
            </a:r>
            <a:r>
              <a:rPr sz="1600" b="1" spc="5" dirty="0">
                <a:latin typeface="Arial"/>
                <a:cs typeface="Arial"/>
              </a:rPr>
              <a:t>i</a:t>
            </a:r>
            <a:r>
              <a:rPr sz="1600" b="1" spc="-5" dirty="0">
                <a:latin typeface="Arial"/>
                <a:cs typeface="Arial"/>
              </a:rPr>
              <a:t>p</a:t>
            </a:r>
            <a:r>
              <a:rPr sz="1600" b="1" dirty="0">
                <a:latin typeface="Arial"/>
                <a:cs typeface="Arial"/>
              </a:rPr>
              <a:t>a</a:t>
            </a:r>
            <a:r>
              <a:rPr sz="1600" b="1" spc="-5" dirty="0">
                <a:latin typeface="Arial"/>
                <a:cs typeface="Arial"/>
              </a:rPr>
              <a:t>glia.</a:t>
            </a:r>
            <a:r>
              <a:rPr sz="1600" b="1" dirty="0">
                <a:latin typeface="Arial"/>
                <a:cs typeface="Arial"/>
              </a:rPr>
              <a:t>c</a:t>
            </a:r>
            <a:r>
              <a:rPr sz="1600" b="1" spc="-5" dirty="0">
                <a:latin typeface="Arial"/>
                <a:cs typeface="Arial"/>
              </a:rPr>
              <a:t>om  4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313177"/>
            <a:ext cx="6147435" cy="5685155"/>
          </a:xfrm>
          <a:prstGeom prst="rect">
            <a:avLst/>
          </a:prstGeom>
        </p:spPr>
        <p:txBody>
          <a:bodyPr vert="horz" wrap="square" lIns="0" tIns="13335" rIns="0" bIns="0" rtlCol="0">
            <a:spAutoFit/>
          </a:bodyPr>
          <a:lstStyle/>
          <a:p>
            <a:pPr marL="12700" marR="5080" algn="just">
              <a:lnSpc>
                <a:spcPct val="114700"/>
              </a:lnSpc>
              <a:spcBef>
                <a:spcPts val="105"/>
              </a:spcBef>
            </a:pPr>
            <a:r>
              <a:rPr sz="1200" spc="-5" dirty="0">
                <a:latin typeface="Verdana"/>
                <a:cs typeface="Verdana"/>
              </a:rPr>
              <a:t>Roma, </a:t>
            </a:r>
            <a:r>
              <a:rPr sz="1200" dirty="0">
                <a:latin typeface="Verdana"/>
                <a:cs typeface="Verdana"/>
              </a:rPr>
              <a:t>4 </a:t>
            </a:r>
            <a:r>
              <a:rPr sz="1200" spc="-5" dirty="0">
                <a:latin typeface="Verdana"/>
                <a:cs typeface="Verdana"/>
              </a:rPr>
              <a:t>mar. (LaPresse) </a:t>
            </a:r>
            <a:r>
              <a:rPr sz="1200" dirty="0">
                <a:latin typeface="Verdana"/>
                <a:cs typeface="Verdana"/>
              </a:rPr>
              <a:t>- </a:t>
            </a:r>
            <a:r>
              <a:rPr sz="1200" spc="-5" dirty="0">
                <a:latin typeface="Verdana"/>
                <a:cs typeface="Verdana"/>
              </a:rPr>
              <a:t>'L'alfabeto del mondo. Leggiamo </a:t>
            </a:r>
            <a:r>
              <a:rPr sz="1200" dirty="0">
                <a:latin typeface="Verdana"/>
                <a:cs typeface="Verdana"/>
              </a:rPr>
              <a:t>i </a:t>
            </a:r>
            <a:r>
              <a:rPr sz="1200" spc="-5" dirty="0">
                <a:latin typeface="Verdana"/>
                <a:cs typeface="Verdana"/>
              </a:rPr>
              <a:t>segni intorno </a:t>
            </a:r>
            <a:r>
              <a:rPr sz="1200" dirty="0">
                <a:latin typeface="Verdana"/>
                <a:cs typeface="Verdana"/>
              </a:rPr>
              <a:t>a  </a:t>
            </a:r>
            <a:r>
              <a:rPr sz="1200" spc="-5" dirty="0">
                <a:latin typeface="Verdana"/>
                <a:cs typeface="Verdana"/>
              </a:rPr>
              <a:t>noi </a:t>
            </a:r>
            <a:r>
              <a:rPr sz="1200" dirty="0">
                <a:latin typeface="Verdana"/>
                <a:cs typeface="Verdana"/>
              </a:rPr>
              <a:t>e </a:t>
            </a:r>
            <a:r>
              <a:rPr sz="1200" spc="-5" dirty="0">
                <a:latin typeface="Verdana"/>
                <a:cs typeface="Verdana"/>
              </a:rPr>
              <a:t>raccontiamo'. E' questo il titolo della seconda edizione del festival della  Cultura creativa, </a:t>
            </a:r>
            <a:r>
              <a:rPr sz="1200" dirty="0">
                <a:latin typeface="Verdana"/>
                <a:cs typeface="Verdana"/>
              </a:rPr>
              <a:t>promosso e </a:t>
            </a:r>
            <a:r>
              <a:rPr sz="1200" spc="-5" dirty="0">
                <a:latin typeface="Verdana"/>
                <a:cs typeface="Verdana"/>
              </a:rPr>
              <a:t>realizzato dalle </a:t>
            </a:r>
            <a:r>
              <a:rPr sz="1200" dirty="0">
                <a:latin typeface="Verdana"/>
                <a:cs typeface="Verdana"/>
              </a:rPr>
              <a:t>banche, </a:t>
            </a:r>
            <a:r>
              <a:rPr sz="1200" spc="-5" dirty="0">
                <a:latin typeface="Verdana"/>
                <a:cs typeface="Verdana"/>
              </a:rPr>
              <a:t>anche grazie </a:t>
            </a:r>
            <a:r>
              <a:rPr sz="1200" dirty="0">
                <a:latin typeface="Verdana"/>
                <a:cs typeface="Verdana"/>
              </a:rPr>
              <a:t>al  </a:t>
            </a:r>
            <a:r>
              <a:rPr sz="1200" spc="-5" dirty="0">
                <a:latin typeface="Verdana"/>
                <a:cs typeface="Verdana"/>
              </a:rPr>
              <a:t>coordinamento dell'Abi. </a:t>
            </a:r>
            <a:r>
              <a:rPr sz="1200" dirty="0">
                <a:latin typeface="Verdana"/>
                <a:cs typeface="Verdana"/>
              </a:rPr>
              <a:t>La </a:t>
            </a:r>
            <a:r>
              <a:rPr sz="1200" spc="-5" dirty="0">
                <a:latin typeface="Verdana"/>
                <a:cs typeface="Verdana"/>
              </a:rPr>
              <a:t>manifestazione, interamente dedicata alla cultura </a:t>
            </a:r>
            <a:r>
              <a:rPr sz="1200" dirty="0">
                <a:latin typeface="Verdana"/>
                <a:cs typeface="Verdana"/>
              </a:rPr>
              <a:t>e  </a:t>
            </a:r>
            <a:r>
              <a:rPr sz="1200" spc="-5" dirty="0">
                <a:latin typeface="Verdana"/>
                <a:cs typeface="Verdana"/>
              </a:rPr>
              <a:t>alla creatività per ragazzi, </a:t>
            </a:r>
            <a:r>
              <a:rPr sz="1200" dirty="0">
                <a:latin typeface="Verdana"/>
                <a:cs typeface="Verdana"/>
              </a:rPr>
              <a:t>si svolgerà </a:t>
            </a:r>
            <a:r>
              <a:rPr sz="1200" spc="-5" dirty="0">
                <a:latin typeface="Verdana"/>
                <a:cs typeface="Verdana"/>
              </a:rPr>
              <a:t>dal </a:t>
            </a:r>
            <a:r>
              <a:rPr sz="1200" dirty="0">
                <a:latin typeface="Verdana"/>
                <a:cs typeface="Verdana"/>
              </a:rPr>
              <a:t>16 al 22 marzo e, come </a:t>
            </a:r>
            <a:r>
              <a:rPr sz="1200" spc="-5" dirty="0">
                <a:latin typeface="Verdana"/>
                <a:cs typeface="Verdana"/>
              </a:rPr>
              <a:t>già  sperimentato nella prima edizione, </a:t>
            </a:r>
            <a:r>
              <a:rPr sz="1200" dirty="0">
                <a:latin typeface="Verdana"/>
                <a:cs typeface="Verdana"/>
              </a:rPr>
              <a:t>si articolerà attraverso </a:t>
            </a:r>
            <a:r>
              <a:rPr sz="1200" spc="-5" dirty="0">
                <a:latin typeface="Verdana"/>
                <a:cs typeface="Verdana"/>
              </a:rPr>
              <a:t>una ricca proposta di  eventi, iniziative </a:t>
            </a:r>
            <a:r>
              <a:rPr sz="1200" dirty="0">
                <a:latin typeface="Verdana"/>
                <a:cs typeface="Verdana"/>
              </a:rPr>
              <a:t>e </a:t>
            </a:r>
            <a:r>
              <a:rPr sz="1200" spc="-5" dirty="0">
                <a:latin typeface="Verdana"/>
                <a:cs typeface="Verdana"/>
              </a:rPr>
              <a:t>laboratori diffusi sull'intero territorio nazionale.  Coinvolgendo </a:t>
            </a:r>
            <a:r>
              <a:rPr sz="1200" dirty="0">
                <a:latin typeface="Verdana"/>
                <a:cs typeface="Verdana"/>
              </a:rPr>
              <a:t>oltre </a:t>
            </a:r>
            <a:r>
              <a:rPr sz="1200" spc="-5" dirty="0">
                <a:latin typeface="Verdana"/>
                <a:cs typeface="Verdana"/>
              </a:rPr>
              <a:t>10mila giovanissimi in tutta Italia, il </a:t>
            </a:r>
            <a:r>
              <a:rPr sz="1200" dirty="0">
                <a:latin typeface="Verdana"/>
                <a:cs typeface="Verdana"/>
              </a:rPr>
              <a:t>festival </a:t>
            </a:r>
            <a:r>
              <a:rPr sz="1200" spc="-5" dirty="0">
                <a:latin typeface="Verdana"/>
                <a:cs typeface="Verdana"/>
              </a:rPr>
              <a:t>ha l'obiettivo </a:t>
            </a:r>
            <a:r>
              <a:rPr sz="1200" dirty="0">
                <a:latin typeface="Verdana"/>
                <a:cs typeface="Verdana"/>
              </a:rPr>
              <a:t>di  </a:t>
            </a:r>
            <a:r>
              <a:rPr sz="1200" spc="-5" dirty="0">
                <a:latin typeface="Verdana"/>
                <a:cs typeface="Verdana"/>
              </a:rPr>
              <a:t>avvicinare bambini </a:t>
            </a:r>
            <a:r>
              <a:rPr sz="1200" dirty="0">
                <a:latin typeface="Verdana"/>
                <a:cs typeface="Verdana"/>
              </a:rPr>
              <a:t>e ragazzi </a:t>
            </a:r>
            <a:r>
              <a:rPr sz="1200" spc="-5" dirty="0">
                <a:latin typeface="Verdana"/>
                <a:cs typeface="Verdana"/>
              </a:rPr>
              <a:t>dai </a:t>
            </a:r>
            <a:r>
              <a:rPr sz="1200" dirty="0">
                <a:latin typeface="Verdana"/>
                <a:cs typeface="Verdana"/>
              </a:rPr>
              <a:t>6 ai 13 </a:t>
            </a:r>
            <a:r>
              <a:rPr sz="1200" spc="-5" dirty="0">
                <a:latin typeface="Verdana"/>
                <a:cs typeface="Verdana"/>
              </a:rPr>
              <a:t>anni alla cultura </a:t>
            </a:r>
            <a:r>
              <a:rPr sz="1200" dirty="0">
                <a:latin typeface="Verdana"/>
                <a:cs typeface="Verdana"/>
              </a:rPr>
              <a:t>e, </a:t>
            </a:r>
            <a:r>
              <a:rPr sz="1200" spc="-5" dirty="0">
                <a:latin typeface="Verdana"/>
                <a:cs typeface="Verdana"/>
              </a:rPr>
              <a:t>in </a:t>
            </a:r>
            <a:r>
              <a:rPr sz="1200" dirty="0">
                <a:latin typeface="Verdana"/>
                <a:cs typeface="Verdana"/>
              </a:rPr>
              <a:t>particolare, </a:t>
            </a:r>
            <a:r>
              <a:rPr sz="1200" spc="-5" dirty="0">
                <a:latin typeface="Verdana"/>
                <a:cs typeface="Verdana"/>
              </a:rPr>
              <a:t>agli  aspetti </a:t>
            </a:r>
            <a:r>
              <a:rPr sz="1200" dirty="0">
                <a:latin typeface="Verdana"/>
                <a:cs typeface="Verdana"/>
              </a:rPr>
              <a:t>più </a:t>
            </a:r>
            <a:r>
              <a:rPr sz="1200" spc="-5" dirty="0">
                <a:latin typeface="Verdana"/>
                <a:cs typeface="Verdana"/>
              </a:rPr>
              <a:t>'generativi' della</a:t>
            </a:r>
            <a:r>
              <a:rPr sz="1200" spc="10" dirty="0">
                <a:latin typeface="Verdana"/>
                <a:cs typeface="Verdana"/>
              </a:rPr>
              <a:t> </a:t>
            </a:r>
            <a:r>
              <a:rPr sz="1200" spc="-5" dirty="0">
                <a:latin typeface="Verdana"/>
                <a:cs typeface="Verdana"/>
              </a:rPr>
              <a:t>creatività.</a:t>
            </a:r>
            <a:endParaRPr sz="1200">
              <a:latin typeface="Verdana"/>
              <a:cs typeface="Verdana"/>
            </a:endParaRPr>
          </a:p>
          <a:p>
            <a:pPr marL="12700">
              <a:lnSpc>
                <a:spcPct val="100000"/>
              </a:lnSpc>
              <a:spcBef>
                <a:spcPts val="200"/>
              </a:spcBef>
            </a:pPr>
            <a:r>
              <a:rPr sz="1200" dirty="0">
                <a:latin typeface="Verdana"/>
                <a:cs typeface="Verdana"/>
              </a:rPr>
              <a:t>"Il </a:t>
            </a:r>
            <a:r>
              <a:rPr sz="1200" spc="-5" dirty="0">
                <a:latin typeface="Verdana"/>
                <a:cs typeface="Verdana"/>
              </a:rPr>
              <a:t>rafforzato impegno delle banche </a:t>
            </a:r>
            <a:r>
              <a:rPr sz="1200" dirty="0">
                <a:latin typeface="Verdana"/>
                <a:cs typeface="Verdana"/>
              </a:rPr>
              <a:t>a </a:t>
            </a:r>
            <a:r>
              <a:rPr sz="1200" spc="-5" dirty="0">
                <a:latin typeface="Verdana"/>
                <a:cs typeface="Verdana"/>
              </a:rPr>
              <a:t>investire nei giovani </a:t>
            </a:r>
            <a:r>
              <a:rPr sz="1200" dirty="0">
                <a:latin typeface="Verdana"/>
                <a:cs typeface="Verdana"/>
              </a:rPr>
              <a:t>e </a:t>
            </a:r>
            <a:r>
              <a:rPr sz="1200" spc="-5" dirty="0">
                <a:latin typeface="Verdana"/>
                <a:cs typeface="Verdana"/>
              </a:rPr>
              <a:t>nella</a:t>
            </a:r>
            <a:r>
              <a:rPr sz="1200" spc="65" dirty="0">
                <a:latin typeface="Verdana"/>
                <a:cs typeface="Verdana"/>
              </a:rPr>
              <a:t> </a:t>
            </a:r>
            <a:r>
              <a:rPr sz="1200" spc="-5" dirty="0">
                <a:latin typeface="Verdana"/>
                <a:cs typeface="Verdana"/>
              </a:rPr>
              <a:t>cultura</a:t>
            </a:r>
            <a:endParaRPr sz="1200">
              <a:latin typeface="Verdana"/>
              <a:cs typeface="Verdana"/>
            </a:endParaRPr>
          </a:p>
          <a:p>
            <a:pPr marL="12700" marR="6985" algn="just">
              <a:lnSpc>
                <a:spcPct val="114599"/>
              </a:lnSpc>
              <a:spcBef>
                <a:spcPts val="10"/>
              </a:spcBef>
            </a:pPr>
            <a:r>
              <a:rPr sz="1200" spc="-5" dirty="0">
                <a:latin typeface="Verdana"/>
                <a:cs typeface="Verdana"/>
              </a:rPr>
              <a:t>rappresenta un'occasione importante data </a:t>
            </a:r>
            <a:r>
              <a:rPr sz="1200" spc="5" dirty="0">
                <a:latin typeface="Verdana"/>
                <a:cs typeface="Verdana"/>
              </a:rPr>
              <a:t>ai </a:t>
            </a:r>
            <a:r>
              <a:rPr sz="1200" dirty="0">
                <a:latin typeface="Verdana"/>
                <a:cs typeface="Verdana"/>
              </a:rPr>
              <a:t>ragazzi </a:t>
            </a:r>
            <a:r>
              <a:rPr sz="1200" spc="-5" dirty="0">
                <a:latin typeface="Verdana"/>
                <a:cs typeface="Verdana"/>
              </a:rPr>
              <a:t>per misurarsi </a:t>
            </a:r>
            <a:r>
              <a:rPr sz="1200" dirty="0">
                <a:latin typeface="Verdana"/>
                <a:cs typeface="Verdana"/>
              </a:rPr>
              <a:t>con se  </a:t>
            </a:r>
            <a:r>
              <a:rPr sz="1200" spc="-5" dirty="0">
                <a:latin typeface="Verdana"/>
                <a:cs typeface="Verdana"/>
              </a:rPr>
              <a:t>stessi </a:t>
            </a:r>
            <a:r>
              <a:rPr sz="1200" dirty="0">
                <a:latin typeface="Verdana"/>
                <a:cs typeface="Verdana"/>
              </a:rPr>
              <a:t>e </a:t>
            </a:r>
            <a:r>
              <a:rPr sz="1200" spc="-5" dirty="0">
                <a:latin typeface="Verdana"/>
                <a:cs typeface="Verdana"/>
              </a:rPr>
              <a:t>le molteplici possibilità di </a:t>
            </a:r>
            <a:r>
              <a:rPr sz="1200" dirty="0">
                <a:latin typeface="Verdana"/>
                <a:cs typeface="Verdana"/>
              </a:rPr>
              <a:t>partecipazione", </a:t>
            </a:r>
            <a:r>
              <a:rPr sz="1200" spc="-5" dirty="0">
                <a:latin typeface="Verdana"/>
                <a:cs typeface="Verdana"/>
              </a:rPr>
              <a:t>ha detto il presidente  dell'Abi, Antonio Patuelli. </a:t>
            </a:r>
            <a:r>
              <a:rPr sz="1200" dirty="0">
                <a:latin typeface="Verdana"/>
                <a:cs typeface="Verdana"/>
              </a:rPr>
              <a:t>"Ciò </a:t>
            </a:r>
            <a:r>
              <a:rPr sz="1200" spc="-5" dirty="0">
                <a:latin typeface="Verdana"/>
                <a:cs typeface="Verdana"/>
              </a:rPr>
              <a:t>che </a:t>
            </a:r>
            <a:r>
              <a:rPr sz="1200" dirty="0">
                <a:latin typeface="Verdana"/>
                <a:cs typeface="Verdana"/>
              </a:rPr>
              <a:t>ci </a:t>
            </a:r>
            <a:r>
              <a:rPr sz="1200" spc="-5" dirty="0">
                <a:latin typeface="Verdana"/>
                <a:cs typeface="Verdana"/>
              </a:rPr>
              <a:t>spinge </a:t>
            </a:r>
            <a:r>
              <a:rPr sz="1200" dirty="0">
                <a:latin typeface="Verdana"/>
                <a:cs typeface="Verdana"/>
              </a:rPr>
              <a:t>a </a:t>
            </a:r>
            <a:r>
              <a:rPr sz="1200" spc="-5" dirty="0">
                <a:latin typeface="Verdana"/>
                <a:cs typeface="Verdana"/>
              </a:rPr>
              <a:t>lavorare in sinergia </a:t>
            </a:r>
            <a:r>
              <a:rPr sz="1200" dirty="0">
                <a:latin typeface="Verdana"/>
                <a:cs typeface="Verdana"/>
              </a:rPr>
              <a:t>con </a:t>
            </a:r>
            <a:r>
              <a:rPr sz="1200" spc="-5" dirty="0">
                <a:latin typeface="Verdana"/>
                <a:cs typeface="Verdana"/>
              </a:rPr>
              <a:t>scuole,  musei, associazioni culturali </a:t>
            </a:r>
            <a:r>
              <a:rPr sz="1200" dirty="0">
                <a:latin typeface="Verdana"/>
                <a:cs typeface="Verdana"/>
              </a:rPr>
              <a:t>e </a:t>
            </a:r>
            <a:r>
              <a:rPr sz="1200" spc="-5" dirty="0">
                <a:latin typeface="Verdana"/>
                <a:cs typeface="Verdana"/>
              </a:rPr>
              <a:t>biblioteche </a:t>
            </a:r>
            <a:r>
              <a:rPr sz="1200" dirty="0">
                <a:latin typeface="Verdana"/>
                <a:cs typeface="Verdana"/>
              </a:rPr>
              <a:t>è </a:t>
            </a:r>
            <a:r>
              <a:rPr sz="1200" spc="-5" dirty="0">
                <a:latin typeface="Verdana"/>
                <a:cs typeface="Verdana"/>
              </a:rPr>
              <a:t>la comune </a:t>
            </a:r>
            <a:r>
              <a:rPr sz="1200" dirty="0">
                <a:latin typeface="Verdana"/>
                <a:cs typeface="Verdana"/>
              </a:rPr>
              <a:t>certezza </a:t>
            </a:r>
            <a:r>
              <a:rPr sz="1200" spc="-5" dirty="0">
                <a:latin typeface="Verdana"/>
                <a:cs typeface="Verdana"/>
              </a:rPr>
              <a:t>che </a:t>
            </a:r>
            <a:r>
              <a:rPr sz="1200" dirty="0">
                <a:latin typeface="Verdana"/>
                <a:cs typeface="Verdana"/>
              </a:rPr>
              <a:t>solo  </a:t>
            </a:r>
            <a:r>
              <a:rPr sz="1200" spc="-5" dirty="0">
                <a:latin typeface="Verdana"/>
                <a:cs typeface="Verdana"/>
              </a:rPr>
              <a:t>mettendosi </a:t>
            </a:r>
            <a:r>
              <a:rPr sz="1200" dirty="0">
                <a:latin typeface="Verdana"/>
                <a:cs typeface="Verdana"/>
              </a:rPr>
              <a:t>in </a:t>
            </a:r>
            <a:r>
              <a:rPr sz="1200" spc="-5" dirty="0">
                <a:latin typeface="Verdana"/>
                <a:cs typeface="Verdana"/>
              </a:rPr>
              <a:t>gioco </a:t>
            </a:r>
            <a:r>
              <a:rPr sz="1200" dirty="0">
                <a:latin typeface="Verdana"/>
                <a:cs typeface="Verdana"/>
              </a:rPr>
              <a:t>e </a:t>
            </a:r>
            <a:r>
              <a:rPr sz="1200" spc="-5" dirty="0">
                <a:latin typeface="Verdana"/>
                <a:cs typeface="Verdana"/>
              </a:rPr>
              <a:t>'allenandosi' </a:t>
            </a:r>
            <a:r>
              <a:rPr sz="1200" dirty="0">
                <a:latin typeface="Verdana"/>
                <a:cs typeface="Verdana"/>
              </a:rPr>
              <a:t>a </a:t>
            </a:r>
            <a:r>
              <a:rPr sz="1200" spc="-5" dirty="0">
                <a:latin typeface="Verdana"/>
                <a:cs typeface="Verdana"/>
              </a:rPr>
              <a:t>diventare cittadini attivi, </a:t>
            </a:r>
            <a:r>
              <a:rPr sz="1200" dirty="0">
                <a:latin typeface="Verdana"/>
                <a:cs typeface="Verdana"/>
              </a:rPr>
              <a:t>capaci </a:t>
            </a:r>
            <a:r>
              <a:rPr sz="1200" spc="-5" dirty="0">
                <a:latin typeface="Verdana"/>
                <a:cs typeface="Verdana"/>
              </a:rPr>
              <a:t>di  progettualità </a:t>
            </a:r>
            <a:r>
              <a:rPr sz="1200" dirty="0">
                <a:latin typeface="Verdana"/>
                <a:cs typeface="Verdana"/>
              </a:rPr>
              <a:t>e </a:t>
            </a:r>
            <a:r>
              <a:rPr sz="1200" spc="-5" dirty="0">
                <a:latin typeface="Verdana"/>
                <a:cs typeface="Verdana"/>
              </a:rPr>
              <a:t>di relazioni, avviene la formazione globale della persona, in  grado quindi di </a:t>
            </a:r>
            <a:r>
              <a:rPr sz="1200" dirty="0">
                <a:latin typeface="Verdana"/>
                <a:cs typeface="Verdana"/>
              </a:rPr>
              <a:t>costruire </a:t>
            </a:r>
            <a:r>
              <a:rPr sz="1200" spc="-5" dirty="0">
                <a:latin typeface="Verdana"/>
                <a:cs typeface="Verdana"/>
              </a:rPr>
              <a:t>il proprio futuro </a:t>
            </a:r>
            <a:r>
              <a:rPr sz="1200" dirty="0">
                <a:latin typeface="Verdana"/>
                <a:cs typeface="Verdana"/>
              </a:rPr>
              <a:t>e </a:t>
            </a:r>
            <a:r>
              <a:rPr sz="1200" spc="-5" dirty="0">
                <a:latin typeface="Verdana"/>
                <a:cs typeface="Verdana"/>
              </a:rPr>
              <a:t>quello del Paese", ha aggiunto. </a:t>
            </a:r>
            <a:r>
              <a:rPr sz="1200" dirty="0">
                <a:latin typeface="Verdana"/>
                <a:cs typeface="Verdana"/>
              </a:rPr>
              <a:t>"Lo  </a:t>
            </a:r>
            <a:r>
              <a:rPr sz="1200" spc="-5" dirty="0">
                <a:latin typeface="Verdana"/>
                <a:cs typeface="Verdana"/>
              </a:rPr>
              <a:t>sviluppo delle proprie competenze </a:t>
            </a:r>
            <a:r>
              <a:rPr sz="1200" dirty="0">
                <a:latin typeface="Verdana"/>
                <a:cs typeface="Verdana"/>
              </a:rPr>
              <a:t>- </a:t>
            </a:r>
            <a:r>
              <a:rPr sz="1200" spc="-5" dirty="0">
                <a:latin typeface="Verdana"/>
                <a:cs typeface="Verdana"/>
              </a:rPr>
              <a:t>ha sottolineato Patuelli </a:t>
            </a:r>
            <a:r>
              <a:rPr sz="1200" dirty="0">
                <a:latin typeface="Verdana"/>
                <a:cs typeface="Verdana"/>
              </a:rPr>
              <a:t>- è </a:t>
            </a:r>
            <a:r>
              <a:rPr sz="1200" spc="-5" dirty="0">
                <a:latin typeface="Verdana"/>
                <a:cs typeface="Verdana"/>
              </a:rPr>
              <a:t>infatti alla base  del progetto economico, della </a:t>
            </a:r>
            <a:r>
              <a:rPr sz="1200" dirty="0">
                <a:latin typeface="Verdana"/>
                <a:cs typeface="Verdana"/>
              </a:rPr>
              <a:t>convivenza </a:t>
            </a:r>
            <a:r>
              <a:rPr sz="1200" spc="-5" dirty="0">
                <a:latin typeface="Verdana"/>
                <a:cs typeface="Verdana"/>
              </a:rPr>
              <a:t>civile </a:t>
            </a:r>
            <a:r>
              <a:rPr sz="1200" dirty="0">
                <a:latin typeface="Verdana"/>
                <a:cs typeface="Verdana"/>
              </a:rPr>
              <a:t>e </a:t>
            </a:r>
            <a:r>
              <a:rPr sz="1200" spc="-5" dirty="0">
                <a:latin typeface="Verdana"/>
                <a:cs typeface="Verdana"/>
              </a:rPr>
              <a:t>della partecipazione alla vita  democratica".</a:t>
            </a:r>
            <a:endParaRPr sz="1200">
              <a:latin typeface="Verdana"/>
              <a:cs typeface="Verdana"/>
            </a:endParaRPr>
          </a:p>
          <a:p>
            <a:pPr marL="12700" marR="6350" algn="just">
              <a:lnSpc>
                <a:spcPct val="114500"/>
              </a:lnSpc>
              <a:spcBef>
                <a:spcPts val="5"/>
              </a:spcBef>
            </a:pPr>
            <a:r>
              <a:rPr sz="1200" dirty="0">
                <a:latin typeface="Verdana"/>
                <a:cs typeface="Verdana"/>
              </a:rPr>
              <a:t>"In </a:t>
            </a:r>
            <a:r>
              <a:rPr sz="1200" spc="-5" dirty="0">
                <a:latin typeface="Verdana"/>
                <a:cs typeface="Verdana"/>
              </a:rPr>
              <a:t>questo </a:t>
            </a:r>
            <a:r>
              <a:rPr sz="1200" dirty="0">
                <a:latin typeface="Verdana"/>
                <a:cs typeface="Verdana"/>
              </a:rPr>
              <a:t>senso - </a:t>
            </a:r>
            <a:r>
              <a:rPr sz="1200" spc="-5" dirty="0">
                <a:latin typeface="Verdana"/>
                <a:cs typeface="Verdana"/>
              </a:rPr>
              <a:t>ha concluso </a:t>
            </a:r>
            <a:r>
              <a:rPr sz="1200" dirty="0">
                <a:latin typeface="Verdana"/>
                <a:cs typeface="Verdana"/>
              </a:rPr>
              <a:t>- </a:t>
            </a:r>
            <a:r>
              <a:rPr sz="1200" spc="-5" dirty="0">
                <a:latin typeface="Verdana"/>
                <a:cs typeface="Verdana"/>
              </a:rPr>
              <a:t>un </a:t>
            </a:r>
            <a:r>
              <a:rPr sz="1200" dirty="0">
                <a:latin typeface="Verdana"/>
                <a:cs typeface="Verdana"/>
              </a:rPr>
              <a:t>ruolo </a:t>
            </a:r>
            <a:r>
              <a:rPr sz="1200" spc="-5" dirty="0">
                <a:latin typeface="Verdana"/>
                <a:cs typeface="Verdana"/>
              </a:rPr>
              <a:t>di indirizzo deve essere svolto anche  dalla comunità economica </a:t>
            </a:r>
            <a:r>
              <a:rPr sz="1200" dirty="0">
                <a:latin typeface="Verdana"/>
                <a:cs typeface="Verdana"/>
              </a:rPr>
              <a:t>tutta, </a:t>
            </a:r>
            <a:r>
              <a:rPr sz="1200" spc="-5" dirty="0">
                <a:latin typeface="Verdana"/>
                <a:cs typeface="Verdana"/>
              </a:rPr>
              <a:t>nella consapevolezza che attraverso </a:t>
            </a:r>
            <a:r>
              <a:rPr sz="1200" dirty="0">
                <a:latin typeface="Verdana"/>
                <a:cs typeface="Verdana"/>
              </a:rPr>
              <a:t>la  </a:t>
            </a:r>
            <a:r>
              <a:rPr sz="1200" spc="-5" dirty="0">
                <a:latin typeface="Verdana"/>
                <a:cs typeface="Verdana"/>
              </a:rPr>
              <a:t>promozione della conoscenza anche presso </a:t>
            </a:r>
            <a:r>
              <a:rPr sz="1200" dirty="0">
                <a:latin typeface="Verdana"/>
                <a:cs typeface="Verdana"/>
              </a:rPr>
              <a:t>i </a:t>
            </a:r>
            <a:r>
              <a:rPr sz="1200" spc="-5" dirty="0">
                <a:latin typeface="Verdana"/>
                <a:cs typeface="Verdana"/>
              </a:rPr>
              <a:t>più giovani </a:t>
            </a:r>
            <a:r>
              <a:rPr sz="1200" dirty="0">
                <a:latin typeface="Verdana"/>
                <a:cs typeface="Verdana"/>
              </a:rPr>
              <a:t>si </a:t>
            </a:r>
            <a:r>
              <a:rPr sz="1200" spc="-5" dirty="0">
                <a:latin typeface="Verdana"/>
                <a:cs typeface="Verdana"/>
              </a:rPr>
              <a:t>possa realizzare un  più diffuso </a:t>
            </a:r>
            <a:r>
              <a:rPr sz="1200" dirty="0">
                <a:latin typeface="Verdana"/>
                <a:cs typeface="Verdana"/>
              </a:rPr>
              <a:t>senso </a:t>
            </a:r>
            <a:r>
              <a:rPr sz="1200" spc="-5" dirty="0">
                <a:latin typeface="Verdana"/>
                <a:cs typeface="Verdana"/>
              </a:rPr>
              <a:t>di responsabilità, per una </a:t>
            </a:r>
            <a:r>
              <a:rPr sz="1200" dirty="0">
                <a:latin typeface="Verdana"/>
                <a:cs typeface="Verdana"/>
              </a:rPr>
              <a:t>più </a:t>
            </a:r>
            <a:r>
              <a:rPr sz="1200" spc="-5" dirty="0">
                <a:latin typeface="Verdana"/>
                <a:cs typeface="Verdana"/>
              </a:rPr>
              <a:t>ampia </a:t>
            </a:r>
            <a:r>
              <a:rPr sz="1200" dirty="0">
                <a:latin typeface="Verdana"/>
                <a:cs typeface="Verdana"/>
              </a:rPr>
              <a:t>e </a:t>
            </a:r>
            <a:r>
              <a:rPr sz="1200" spc="-5" dirty="0">
                <a:latin typeface="Verdana"/>
                <a:cs typeface="Verdana"/>
              </a:rPr>
              <a:t>duratura crescita dei  nostri territori". Oltre </a:t>
            </a:r>
            <a:r>
              <a:rPr sz="1200" dirty="0">
                <a:latin typeface="Verdana"/>
                <a:cs typeface="Verdana"/>
              </a:rPr>
              <a:t>80 </a:t>
            </a:r>
            <a:r>
              <a:rPr sz="1200" spc="-5" dirty="0">
                <a:latin typeface="Verdana"/>
                <a:cs typeface="Verdana"/>
              </a:rPr>
              <a:t>gli eventi </a:t>
            </a:r>
            <a:r>
              <a:rPr sz="1200" dirty="0">
                <a:latin typeface="Verdana"/>
                <a:cs typeface="Verdana"/>
              </a:rPr>
              <a:t>culturali </a:t>
            </a:r>
            <a:r>
              <a:rPr sz="1200" spc="-5" dirty="0">
                <a:latin typeface="Verdana"/>
                <a:cs typeface="Verdana"/>
              </a:rPr>
              <a:t>che </a:t>
            </a:r>
            <a:r>
              <a:rPr sz="1200" dirty="0">
                <a:latin typeface="Verdana"/>
                <a:cs typeface="Verdana"/>
              </a:rPr>
              <a:t>si </a:t>
            </a:r>
            <a:r>
              <a:rPr sz="1200" spc="-5" dirty="0">
                <a:latin typeface="Verdana"/>
                <a:cs typeface="Verdana"/>
              </a:rPr>
              <a:t>svolgeranno in tutta Italia </a:t>
            </a:r>
            <a:r>
              <a:rPr sz="1200" dirty="0">
                <a:latin typeface="Verdana"/>
                <a:cs typeface="Verdana"/>
              </a:rPr>
              <a:t>in  60</a:t>
            </a:r>
            <a:r>
              <a:rPr sz="1200" spc="-5" dirty="0">
                <a:latin typeface="Verdana"/>
                <a:cs typeface="Verdana"/>
              </a:rPr>
              <a:t> città.</a:t>
            </a:r>
            <a:endParaRPr sz="1200">
              <a:latin typeface="Verdana"/>
              <a:cs typeface="Verdana"/>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51460">
              <a:lnSpc>
                <a:spcPts val="1839"/>
              </a:lnSpc>
            </a:pPr>
            <a:r>
              <a:rPr sz="1600" b="1" spc="-5" dirty="0">
                <a:latin typeface="Arial"/>
                <a:cs typeface="Arial"/>
              </a:rPr>
              <a:t>It.</a:t>
            </a:r>
            <a:r>
              <a:rPr sz="1600" b="1" spc="-1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sh</a:t>
            </a:r>
            <a:r>
              <a:rPr sz="1600" b="1" spc="-15" dirty="0">
                <a:latin typeface="Arial"/>
                <a:cs typeface="Arial"/>
              </a:rPr>
              <a:t>u</a:t>
            </a:r>
            <a:r>
              <a:rPr sz="1600" b="1" spc="-5" dirty="0">
                <a:latin typeface="Arial"/>
                <a:cs typeface="Arial"/>
              </a:rPr>
              <a:t>b.</a:t>
            </a:r>
            <a:r>
              <a:rPr sz="1600" b="1" spc="-15" dirty="0">
                <a:latin typeface="Arial"/>
                <a:cs typeface="Arial"/>
              </a:rPr>
              <a:t>o</a:t>
            </a:r>
            <a:r>
              <a:rPr sz="1600" b="1" spc="-5" dirty="0">
                <a:latin typeface="Arial"/>
                <a:cs typeface="Arial"/>
              </a:rPr>
              <a:t>rg  4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265" y="4048124"/>
            <a:ext cx="3689985" cy="124777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5753299" y="3043173"/>
            <a:ext cx="1113155" cy="314960"/>
          </a:xfrm>
          <a:prstGeom prst="rect">
            <a:avLst/>
          </a:prstGeom>
        </p:spPr>
        <p:txBody>
          <a:bodyPr vert="horz" wrap="square" lIns="0" tIns="12065" rIns="0" bIns="0" rtlCol="0">
            <a:spAutoFit/>
          </a:bodyPr>
          <a:lstStyle/>
          <a:p>
            <a:pPr marL="12700">
              <a:lnSpc>
                <a:spcPct val="100000"/>
              </a:lnSpc>
              <a:spcBef>
                <a:spcPts val="95"/>
              </a:spcBef>
              <a:tabLst>
                <a:tab pos="372110" algn="l"/>
              </a:tabLst>
            </a:pPr>
            <a:r>
              <a:rPr sz="1900" spc="-5" dirty="0">
                <a:solidFill>
                  <a:srgbClr val="111111"/>
                </a:solidFill>
                <a:latin typeface="Arial"/>
                <a:cs typeface="Arial"/>
              </a:rPr>
              <a:t>A	</a:t>
            </a:r>
            <a:r>
              <a:rPr sz="1900" dirty="0">
                <a:solidFill>
                  <a:srgbClr val="111111"/>
                </a:solidFill>
                <a:latin typeface="Arial"/>
                <a:cs typeface="Arial"/>
              </a:rPr>
              <a:t>R</a:t>
            </a:r>
            <a:r>
              <a:rPr sz="1900" spc="5" dirty="0">
                <a:solidFill>
                  <a:srgbClr val="111111"/>
                </a:solidFill>
                <a:latin typeface="Arial"/>
                <a:cs typeface="Arial"/>
              </a:rPr>
              <a:t>O</a:t>
            </a:r>
            <a:r>
              <a:rPr sz="1900" spc="20" dirty="0">
                <a:solidFill>
                  <a:srgbClr val="111111"/>
                </a:solidFill>
                <a:latin typeface="Arial"/>
                <a:cs typeface="Arial"/>
              </a:rPr>
              <a:t>M</a:t>
            </a:r>
            <a:r>
              <a:rPr sz="1900" spc="-5" dirty="0">
                <a:solidFill>
                  <a:srgbClr val="111111"/>
                </a:solidFill>
                <a:latin typeface="Arial"/>
                <a:cs typeface="Arial"/>
              </a:rPr>
              <a:t>A</a:t>
            </a:r>
            <a:endParaRPr sz="1900">
              <a:latin typeface="Arial"/>
              <a:cs typeface="Arial"/>
            </a:endParaRPr>
          </a:p>
        </p:txBody>
      </p:sp>
      <p:sp>
        <p:nvSpPr>
          <p:cNvPr id="6" name="object 6"/>
          <p:cNvSpPr txBox="1"/>
          <p:nvPr/>
        </p:nvSpPr>
        <p:spPr>
          <a:xfrm>
            <a:off x="706627" y="3013226"/>
            <a:ext cx="4872355" cy="837565"/>
          </a:xfrm>
          <a:prstGeom prst="rect">
            <a:avLst/>
          </a:prstGeom>
        </p:spPr>
        <p:txBody>
          <a:bodyPr vert="horz" wrap="square" lIns="0" tIns="12700" rIns="0" bIns="0" rtlCol="0">
            <a:spAutoFit/>
          </a:bodyPr>
          <a:lstStyle/>
          <a:p>
            <a:pPr marL="12700" marR="5080">
              <a:lnSpc>
                <a:spcPct val="110100"/>
              </a:lnSpc>
              <a:spcBef>
                <a:spcPts val="100"/>
              </a:spcBef>
              <a:tabLst>
                <a:tab pos="1336675" algn="l"/>
                <a:tab pos="2300605" algn="l"/>
                <a:tab pos="3622675" algn="l"/>
              </a:tabLst>
            </a:pPr>
            <a:r>
              <a:rPr sz="1900" spc="-5" dirty="0">
                <a:solidFill>
                  <a:srgbClr val="111111"/>
                </a:solidFill>
                <a:latin typeface="Arial"/>
                <a:cs typeface="Arial"/>
              </a:rPr>
              <a:t>FEST</a:t>
            </a:r>
            <a:r>
              <a:rPr sz="1900" spc="5" dirty="0">
                <a:solidFill>
                  <a:srgbClr val="111111"/>
                </a:solidFill>
                <a:latin typeface="Arial"/>
                <a:cs typeface="Arial"/>
              </a:rPr>
              <a:t>I</a:t>
            </a:r>
            <a:r>
              <a:rPr sz="1900" spc="-155" dirty="0">
                <a:solidFill>
                  <a:srgbClr val="111111"/>
                </a:solidFill>
                <a:latin typeface="Arial"/>
                <a:cs typeface="Arial"/>
              </a:rPr>
              <a:t>V</a:t>
            </a:r>
            <a:r>
              <a:rPr sz="1900" spc="-5" dirty="0">
                <a:solidFill>
                  <a:srgbClr val="111111"/>
                </a:solidFill>
                <a:latin typeface="Arial"/>
                <a:cs typeface="Arial"/>
              </a:rPr>
              <a:t>AL</a:t>
            </a:r>
            <a:r>
              <a:rPr sz="1900" dirty="0">
                <a:solidFill>
                  <a:srgbClr val="111111"/>
                </a:solidFill>
                <a:latin typeface="Arial"/>
                <a:cs typeface="Arial"/>
              </a:rPr>
              <a:t>	D</a:t>
            </a:r>
            <a:r>
              <a:rPr sz="1900" spc="-5" dirty="0">
                <a:solidFill>
                  <a:srgbClr val="111111"/>
                </a:solidFill>
                <a:latin typeface="Arial"/>
                <a:cs typeface="Arial"/>
              </a:rPr>
              <a:t>EL</a:t>
            </a:r>
            <a:r>
              <a:rPr sz="1900" dirty="0">
                <a:solidFill>
                  <a:srgbClr val="111111"/>
                </a:solidFill>
                <a:latin typeface="Arial"/>
                <a:cs typeface="Arial"/>
              </a:rPr>
              <a:t>L</a:t>
            </a:r>
            <a:r>
              <a:rPr sz="1900" spc="-5" dirty="0">
                <a:solidFill>
                  <a:srgbClr val="111111"/>
                </a:solidFill>
                <a:latin typeface="Arial"/>
                <a:cs typeface="Arial"/>
              </a:rPr>
              <a:t>A</a:t>
            </a:r>
            <a:r>
              <a:rPr sz="1900" dirty="0">
                <a:solidFill>
                  <a:srgbClr val="111111"/>
                </a:solidFill>
                <a:latin typeface="Arial"/>
                <a:cs typeface="Arial"/>
              </a:rPr>
              <a:t>	</a:t>
            </a:r>
            <a:r>
              <a:rPr sz="1900" spc="-10" dirty="0">
                <a:solidFill>
                  <a:srgbClr val="111111"/>
                </a:solidFill>
                <a:latin typeface="Arial"/>
                <a:cs typeface="Arial"/>
              </a:rPr>
              <a:t>CU</a:t>
            </a:r>
            <a:r>
              <a:rPr sz="1900" spc="-150" dirty="0">
                <a:solidFill>
                  <a:srgbClr val="111111"/>
                </a:solidFill>
                <a:latin typeface="Arial"/>
                <a:cs typeface="Arial"/>
              </a:rPr>
              <a:t>L</a:t>
            </a:r>
            <a:r>
              <a:rPr sz="1900" spc="10" dirty="0">
                <a:solidFill>
                  <a:srgbClr val="111111"/>
                </a:solidFill>
                <a:latin typeface="Arial"/>
                <a:cs typeface="Arial"/>
              </a:rPr>
              <a:t>T</a:t>
            </a:r>
            <a:r>
              <a:rPr sz="1900" spc="5" dirty="0">
                <a:solidFill>
                  <a:srgbClr val="111111"/>
                </a:solidFill>
                <a:latin typeface="Arial"/>
                <a:cs typeface="Arial"/>
              </a:rPr>
              <a:t>U</a:t>
            </a:r>
            <a:r>
              <a:rPr sz="1900" dirty="0">
                <a:solidFill>
                  <a:srgbClr val="111111"/>
                </a:solidFill>
                <a:latin typeface="Arial"/>
                <a:cs typeface="Arial"/>
              </a:rPr>
              <a:t>R</a:t>
            </a:r>
            <a:r>
              <a:rPr sz="1900" spc="-5" dirty="0">
                <a:solidFill>
                  <a:srgbClr val="111111"/>
                </a:solidFill>
                <a:latin typeface="Arial"/>
                <a:cs typeface="Arial"/>
              </a:rPr>
              <a:t>A</a:t>
            </a:r>
            <a:r>
              <a:rPr sz="1900" dirty="0">
                <a:solidFill>
                  <a:srgbClr val="111111"/>
                </a:solidFill>
                <a:latin typeface="Arial"/>
                <a:cs typeface="Arial"/>
              </a:rPr>
              <a:t>	</a:t>
            </a:r>
            <a:r>
              <a:rPr sz="1900" spc="-10" dirty="0">
                <a:solidFill>
                  <a:srgbClr val="111111"/>
                </a:solidFill>
                <a:latin typeface="Arial"/>
                <a:cs typeface="Arial"/>
              </a:rPr>
              <a:t>C</a:t>
            </a:r>
            <a:r>
              <a:rPr sz="1900" dirty="0">
                <a:solidFill>
                  <a:srgbClr val="111111"/>
                </a:solidFill>
                <a:latin typeface="Arial"/>
                <a:cs typeface="Arial"/>
              </a:rPr>
              <a:t>RE</a:t>
            </a:r>
            <a:r>
              <a:rPr sz="1900" spc="-155" dirty="0">
                <a:solidFill>
                  <a:srgbClr val="111111"/>
                </a:solidFill>
                <a:latin typeface="Arial"/>
                <a:cs typeface="Arial"/>
              </a:rPr>
              <a:t>A</a:t>
            </a:r>
            <a:r>
              <a:rPr sz="1900" spc="-5" dirty="0">
                <a:solidFill>
                  <a:srgbClr val="111111"/>
                </a:solidFill>
                <a:latin typeface="Arial"/>
                <a:cs typeface="Arial"/>
              </a:rPr>
              <a:t>TI</a:t>
            </a:r>
            <a:r>
              <a:rPr sz="1900" spc="-155" dirty="0">
                <a:solidFill>
                  <a:srgbClr val="111111"/>
                </a:solidFill>
                <a:latin typeface="Arial"/>
                <a:cs typeface="Arial"/>
              </a:rPr>
              <a:t>V</a:t>
            </a:r>
            <a:r>
              <a:rPr sz="1900" spc="-5" dirty="0">
                <a:solidFill>
                  <a:srgbClr val="111111"/>
                </a:solidFill>
                <a:latin typeface="Arial"/>
                <a:cs typeface="Arial"/>
              </a:rPr>
              <a:t>A,  </a:t>
            </a:r>
            <a:r>
              <a:rPr sz="1900" spc="-25" dirty="0">
                <a:solidFill>
                  <a:srgbClr val="111111"/>
                </a:solidFill>
                <a:latin typeface="Arial"/>
                <a:cs typeface="Arial"/>
              </a:rPr>
              <a:t>LABORATORI </a:t>
            </a:r>
            <a:r>
              <a:rPr sz="1900" spc="-5" dirty="0">
                <a:solidFill>
                  <a:srgbClr val="111111"/>
                </a:solidFill>
                <a:latin typeface="Arial"/>
                <a:cs typeface="Arial"/>
              </a:rPr>
              <a:t>SU RADIO E</a:t>
            </a:r>
            <a:r>
              <a:rPr sz="1900" spc="45" dirty="0">
                <a:solidFill>
                  <a:srgbClr val="111111"/>
                </a:solidFill>
                <a:latin typeface="Arial"/>
                <a:cs typeface="Arial"/>
              </a:rPr>
              <a:t> </a:t>
            </a:r>
            <a:r>
              <a:rPr sz="1900" spc="-5" dirty="0">
                <a:solidFill>
                  <a:srgbClr val="111111"/>
                </a:solidFill>
                <a:latin typeface="Arial"/>
                <a:cs typeface="Arial"/>
              </a:rPr>
              <a:t>DOPPIAGGIO</a:t>
            </a:r>
            <a:endParaRPr sz="1900">
              <a:latin typeface="Arial"/>
              <a:cs typeface="Arial"/>
            </a:endParaRPr>
          </a:p>
          <a:p>
            <a:pPr marL="12700">
              <a:lnSpc>
                <a:spcPct val="100000"/>
              </a:lnSpc>
              <a:spcBef>
                <a:spcPts val="290"/>
              </a:spcBef>
            </a:pPr>
            <a:r>
              <a:rPr sz="900" i="1" spc="-5" dirty="0">
                <a:solidFill>
                  <a:srgbClr val="545454"/>
                </a:solidFill>
                <a:latin typeface="Arial"/>
                <a:cs typeface="Arial"/>
              </a:rPr>
              <a:t>4 </a:t>
            </a:r>
            <a:r>
              <a:rPr sz="900" i="1" spc="-10" dirty="0">
                <a:solidFill>
                  <a:srgbClr val="545454"/>
                </a:solidFill>
                <a:latin typeface="Arial"/>
                <a:cs typeface="Arial"/>
              </a:rPr>
              <a:t>marzo </a:t>
            </a:r>
            <a:r>
              <a:rPr sz="900" i="1" spc="-5" dirty="0">
                <a:solidFill>
                  <a:srgbClr val="545454"/>
                </a:solidFill>
                <a:latin typeface="Arial"/>
                <a:cs typeface="Arial"/>
              </a:rPr>
              <a:t>2015</a:t>
            </a:r>
            <a:r>
              <a:rPr sz="900" i="1" spc="10" dirty="0">
                <a:solidFill>
                  <a:srgbClr val="545454"/>
                </a:solidFill>
                <a:latin typeface="Arial"/>
                <a:cs typeface="Arial"/>
              </a:rPr>
              <a:t> </a:t>
            </a:r>
            <a:r>
              <a:rPr sz="900" i="1" spc="-5" dirty="0">
                <a:solidFill>
                  <a:srgbClr val="545454"/>
                </a:solidFill>
                <a:latin typeface="Arial"/>
                <a:cs typeface="Arial"/>
              </a:rPr>
              <a:t>20.46</a:t>
            </a:r>
            <a:endParaRPr sz="900">
              <a:latin typeface="Arial"/>
              <a:cs typeface="Arial"/>
            </a:endParaRPr>
          </a:p>
        </p:txBody>
      </p:sp>
      <p:sp>
        <p:nvSpPr>
          <p:cNvPr id="7" name="object 7"/>
          <p:cNvSpPr txBox="1"/>
          <p:nvPr/>
        </p:nvSpPr>
        <p:spPr>
          <a:xfrm>
            <a:off x="4502277" y="3962527"/>
            <a:ext cx="1274445" cy="186690"/>
          </a:xfrm>
          <a:prstGeom prst="rect">
            <a:avLst/>
          </a:prstGeom>
        </p:spPr>
        <p:txBody>
          <a:bodyPr vert="horz" wrap="square" lIns="0" tIns="13335" rIns="0" bIns="0" rtlCol="0">
            <a:spAutoFit/>
          </a:bodyPr>
          <a:lstStyle/>
          <a:p>
            <a:pPr marL="12700">
              <a:lnSpc>
                <a:spcPct val="100000"/>
              </a:lnSpc>
              <a:spcBef>
                <a:spcPts val="105"/>
              </a:spcBef>
              <a:tabLst>
                <a:tab pos="537845" algn="l"/>
                <a:tab pos="765175" algn="l"/>
              </a:tabLst>
            </a:pPr>
            <a:r>
              <a:rPr sz="1050" b="1" dirty="0">
                <a:solidFill>
                  <a:srgbClr val="111111"/>
                </a:solidFill>
                <a:latin typeface="Arial"/>
                <a:cs typeface="Arial"/>
              </a:rPr>
              <a:t>Torna	</a:t>
            </a:r>
            <a:r>
              <a:rPr sz="1050" b="1" spc="-5" dirty="0">
                <a:solidFill>
                  <a:srgbClr val="111111"/>
                </a:solidFill>
                <a:latin typeface="Arial"/>
                <a:cs typeface="Arial"/>
              </a:rPr>
              <a:t>il	Festival</a:t>
            </a:r>
            <a:endParaRPr sz="1050">
              <a:latin typeface="Arial"/>
              <a:cs typeface="Arial"/>
            </a:endParaRPr>
          </a:p>
        </p:txBody>
      </p:sp>
      <p:sp>
        <p:nvSpPr>
          <p:cNvPr id="8" name="object 8"/>
          <p:cNvSpPr txBox="1"/>
          <p:nvPr/>
        </p:nvSpPr>
        <p:spPr>
          <a:xfrm>
            <a:off x="5904059" y="3893337"/>
            <a:ext cx="950594" cy="485775"/>
          </a:xfrm>
          <a:prstGeom prst="rect">
            <a:avLst/>
          </a:prstGeom>
        </p:spPr>
        <p:txBody>
          <a:bodyPr vert="horz" wrap="square" lIns="0" tIns="82550" rIns="0" bIns="0" rtlCol="0">
            <a:spAutoFit/>
          </a:bodyPr>
          <a:lstStyle/>
          <a:p>
            <a:pPr marL="12700">
              <a:lnSpc>
                <a:spcPct val="100000"/>
              </a:lnSpc>
              <a:spcBef>
                <a:spcPts val="650"/>
              </a:spcBef>
              <a:tabLst>
                <a:tab pos="469265" algn="l"/>
              </a:tabLst>
            </a:pPr>
            <a:r>
              <a:rPr sz="1050" b="1" spc="-5" dirty="0">
                <a:solidFill>
                  <a:srgbClr val="111111"/>
                </a:solidFill>
                <a:latin typeface="Arial"/>
                <a:cs typeface="Arial"/>
              </a:rPr>
              <a:t>della	Cultura</a:t>
            </a:r>
            <a:endParaRPr sz="1050">
              <a:latin typeface="Arial"/>
              <a:cs typeface="Arial"/>
            </a:endParaRPr>
          </a:p>
          <a:p>
            <a:pPr marL="28575">
              <a:lnSpc>
                <a:spcPct val="100000"/>
              </a:lnSpc>
              <a:spcBef>
                <a:spcPts val="550"/>
              </a:spcBef>
            </a:pPr>
            <a:r>
              <a:rPr sz="1050" b="1" spc="-5" dirty="0">
                <a:solidFill>
                  <a:srgbClr val="111111"/>
                </a:solidFill>
                <a:latin typeface="Arial"/>
                <a:cs typeface="Arial"/>
              </a:rPr>
              <a:t>22   marzo. </a:t>
            </a:r>
            <a:r>
              <a:rPr sz="1050" b="1" spc="215" dirty="0">
                <a:solidFill>
                  <a:srgbClr val="111111"/>
                </a:solidFill>
                <a:latin typeface="Arial"/>
                <a:cs typeface="Arial"/>
              </a:rPr>
              <a:t> </a:t>
            </a:r>
            <a:r>
              <a:rPr sz="1050" b="1" spc="-5" dirty="0">
                <a:solidFill>
                  <a:srgbClr val="111111"/>
                </a:solidFill>
                <a:latin typeface="Arial"/>
                <a:cs typeface="Arial"/>
              </a:rPr>
              <a:t>la</a:t>
            </a:r>
            <a:endParaRPr sz="1050">
              <a:latin typeface="Arial"/>
              <a:cs typeface="Arial"/>
            </a:endParaRPr>
          </a:p>
        </p:txBody>
      </p:sp>
      <p:sp>
        <p:nvSpPr>
          <p:cNvPr id="9" name="object 9"/>
          <p:cNvSpPr txBox="1"/>
          <p:nvPr/>
        </p:nvSpPr>
        <p:spPr>
          <a:xfrm>
            <a:off x="4502277" y="4123460"/>
            <a:ext cx="2352040" cy="485775"/>
          </a:xfrm>
          <a:prstGeom prst="rect">
            <a:avLst/>
          </a:prstGeom>
        </p:spPr>
        <p:txBody>
          <a:bodyPr vert="horz" wrap="square" lIns="0" tIns="82550" rIns="0" bIns="0" rtlCol="0">
            <a:spAutoFit/>
          </a:bodyPr>
          <a:lstStyle/>
          <a:p>
            <a:pPr marL="12700">
              <a:lnSpc>
                <a:spcPct val="100000"/>
              </a:lnSpc>
              <a:spcBef>
                <a:spcPts val="650"/>
              </a:spcBef>
            </a:pPr>
            <a:r>
              <a:rPr sz="1050" b="1" spc="-5" dirty="0">
                <a:solidFill>
                  <a:srgbClr val="111111"/>
                </a:solidFill>
                <a:latin typeface="Arial"/>
                <a:cs typeface="Arial"/>
              </a:rPr>
              <a:t>Creativa dal </a:t>
            </a:r>
            <a:r>
              <a:rPr sz="1050" b="1" dirty="0">
                <a:solidFill>
                  <a:srgbClr val="111111"/>
                </a:solidFill>
                <a:latin typeface="Arial"/>
                <a:cs typeface="Arial"/>
              </a:rPr>
              <a:t>16</a:t>
            </a:r>
            <a:r>
              <a:rPr sz="1050" b="1" spc="260" dirty="0">
                <a:solidFill>
                  <a:srgbClr val="111111"/>
                </a:solidFill>
                <a:latin typeface="Arial"/>
                <a:cs typeface="Arial"/>
              </a:rPr>
              <a:t> </a:t>
            </a:r>
            <a:r>
              <a:rPr sz="1050" b="1" dirty="0">
                <a:solidFill>
                  <a:srgbClr val="111111"/>
                </a:solidFill>
                <a:latin typeface="Arial"/>
                <a:cs typeface="Arial"/>
              </a:rPr>
              <a:t>al</a:t>
            </a:r>
            <a:endParaRPr sz="1050">
              <a:latin typeface="Arial"/>
              <a:cs typeface="Arial"/>
            </a:endParaRPr>
          </a:p>
          <a:p>
            <a:pPr marL="12700">
              <a:lnSpc>
                <a:spcPct val="100000"/>
              </a:lnSpc>
              <a:spcBef>
                <a:spcPts val="550"/>
              </a:spcBef>
              <a:tabLst>
                <a:tab pos="1129030" algn="l"/>
                <a:tab pos="1438275" algn="l"/>
                <a:tab pos="2219960" algn="l"/>
              </a:tabLst>
            </a:pPr>
            <a:r>
              <a:rPr sz="1050" b="1" spc="-5" dirty="0">
                <a:solidFill>
                  <a:srgbClr val="111111"/>
                </a:solidFill>
                <a:latin typeface="Arial"/>
                <a:cs typeface="Arial"/>
              </a:rPr>
              <a:t>manifest</a:t>
            </a:r>
            <a:r>
              <a:rPr sz="1050" b="1" spc="-15" dirty="0">
                <a:solidFill>
                  <a:srgbClr val="111111"/>
                </a:solidFill>
                <a:latin typeface="Arial"/>
                <a:cs typeface="Arial"/>
              </a:rPr>
              <a:t>a</a:t>
            </a:r>
            <a:r>
              <a:rPr sz="1050" b="1" dirty="0">
                <a:solidFill>
                  <a:srgbClr val="111111"/>
                </a:solidFill>
                <a:latin typeface="Arial"/>
                <a:cs typeface="Arial"/>
              </a:rPr>
              <a:t>z</a:t>
            </a:r>
            <a:r>
              <a:rPr sz="1050" b="1" spc="-10" dirty="0">
                <a:solidFill>
                  <a:srgbClr val="111111"/>
                </a:solidFill>
                <a:latin typeface="Arial"/>
                <a:cs typeface="Arial"/>
              </a:rPr>
              <a:t>io</a:t>
            </a:r>
            <a:r>
              <a:rPr sz="1050" b="1" dirty="0">
                <a:solidFill>
                  <a:srgbClr val="111111"/>
                </a:solidFill>
                <a:latin typeface="Arial"/>
                <a:cs typeface="Arial"/>
              </a:rPr>
              <a:t>ne	ha	</a:t>
            </a:r>
            <a:r>
              <a:rPr sz="1050" b="1" spc="-10" dirty="0">
                <a:solidFill>
                  <a:srgbClr val="111111"/>
                </a:solidFill>
                <a:latin typeface="Arial"/>
                <a:cs typeface="Arial"/>
              </a:rPr>
              <a:t>l’</a:t>
            </a:r>
            <a:r>
              <a:rPr sz="1050" b="1" dirty="0">
                <a:solidFill>
                  <a:srgbClr val="111111"/>
                </a:solidFill>
                <a:latin typeface="Arial"/>
                <a:cs typeface="Arial"/>
              </a:rPr>
              <a:t>ob</a:t>
            </a:r>
            <a:r>
              <a:rPr sz="1050" b="1" spc="-10" dirty="0">
                <a:solidFill>
                  <a:srgbClr val="111111"/>
                </a:solidFill>
                <a:latin typeface="Arial"/>
                <a:cs typeface="Arial"/>
              </a:rPr>
              <a:t>i</a:t>
            </a:r>
            <a:r>
              <a:rPr sz="1050" b="1" spc="-5" dirty="0">
                <a:solidFill>
                  <a:srgbClr val="111111"/>
                </a:solidFill>
                <a:latin typeface="Arial"/>
                <a:cs typeface="Arial"/>
              </a:rPr>
              <a:t>et</a:t>
            </a:r>
            <a:r>
              <a:rPr sz="1050" b="1" spc="-10" dirty="0">
                <a:solidFill>
                  <a:srgbClr val="111111"/>
                </a:solidFill>
                <a:latin typeface="Arial"/>
                <a:cs typeface="Arial"/>
              </a:rPr>
              <a:t>ti</a:t>
            </a:r>
            <a:r>
              <a:rPr sz="1050" b="1" spc="-15" dirty="0">
                <a:solidFill>
                  <a:srgbClr val="111111"/>
                </a:solidFill>
                <a:latin typeface="Arial"/>
                <a:cs typeface="Arial"/>
              </a:rPr>
              <a:t>v</a:t>
            </a:r>
            <a:r>
              <a:rPr sz="1050" b="1" dirty="0">
                <a:solidFill>
                  <a:srgbClr val="111111"/>
                </a:solidFill>
                <a:latin typeface="Arial"/>
                <a:cs typeface="Arial"/>
              </a:rPr>
              <a:t>o	di</a:t>
            </a:r>
            <a:endParaRPr sz="1050">
              <a:latin typeface="Arial"/>
              <a:cs typeface="Arial"/>
            </a:endParaRPr>
          </a:p>
        </p:txBody>
      </p:sp>
      <p:sp>
        <p:nvSpPr>
          <p:cNvPr id="10" name="object 10"/>
          <p:cNvSpPr txBox="1"/>
          <p:nvPr/>
        </p:nvSpPr>
        <p:spPr>
          <a:xfrm>
            <a:off x="706627" y="4583709"/>
            <a:ext cx="6149340" cy="5316220"/>
          </a:xfrm>
          <a:prstGeom prst="rect">
            <a:avLst/>
          </a:prstGeom>
        </p:spPr>
        <p:txBody>
          <a:bodyPr vert="horz" wrap="square" lIns="0" tIns="12065" rIns="0" bIns="0" rtlCol="0">
            <a:spAutoFit/>
          </a:bodyPr>
          <a:lstStyle/>
          <a:p>
            <a:pPr marL="3808095" marR="5715" algn="just">
              <a:lnSpc>
                <a:spcPct val="143800"/>
              </a:lnSpc>
              <a:spcBef>
                <a:spcPts val="95"/>
              </a:spcBef>
            </a:pPr>
            <a:r>
              <a:rPr sz="1050" b="1" dirty="0">
                <a:solidFill>
                  <a:srgbClr val="111111"/>
                </a:solidFill>
                <a:latin typeface="Arial"/>
                <a:cs typeface="Arial"/>
              </a:rPr>
              <a:t>stimolare </a:t>
            </a:r>
            <a:r>
              <a:rPr sz="1050" b="1" spc="-5" dirty="0">
                <a:solidFill>
                  <a:srgbClr val="111111"/>
                </a:solidFill>
                <a:latin typeface="Arial"/>
                <a:cs typeface="Arial"/>
              </a:rPr>
              <a:t>la creatività </a:t>
            </a:r>
            <a:r>
              <a:rPr sz="1050" b="1" dirty="0">
                <a:solidFill>
                  <a:srgbClr val="111111"/>
                </a:solidFill>
                <a:latin typeface="Arial"/>
                <a:cs typeface="Arial"/>
              </a:rPr>
              <a:t>dei ragazzi  </a:t>
            </a:r>
            <a:r>
              <a:rPr sz="1050" b="1" spc="-5" dirty="0">
                <a:solidFill>
                  <a:srgbClr val="111111"/>
                </a:solidFill>
                <a:latin typeface="Arial"/>
                <a:cs typeface="Arial"/>
              </a:rPr>
              <a:t>delle scuole elementari </a:t>
            </a:r>
            <a:r>
              <a:rPr sz="1050" b="1" dirty="0">
                <a:solidFill>
                  <a:srgbClr val="111111"/>
                </a:solidFill>
                <a:latin typeface="Arial"/>
                <a:cs typeface="Arial"/>
              </a:rPr>
              <a:t>e medie  attraverso </a:t>
            </a:r>
            <a:r>
              <a:rPr sz="1050" b="1" spc="-5" dirty="0">
                <a:solidFill>
                  <a:srgbClr val="111111"/>
                </a:solidFill>
                <a:latin typeface="Arial"/>
                <a:cs typeface="Arial"/>
              </a:rPr>
              <a:t>le </a:t>
            </a:r>
            <a:r>
              <a:rPr sz="1050" b="1" dirty="0">
                <a:solidFill>
                  <a:srgbClr val="111111"/>
                </a:solidFill>
                <a:latin typeface="Arial"/>
                <a:cs typeface="Arial"/>
              </a:rPr>
              <a:t>diverse </a:t>
            </a:r>
            <a:r>
              <a:rPr sz="1050" b="1" spc="-5" dirty="0">
                <a:solidFill>
                  <a:srgbClr val="111111"/>
                </a:solidFill>
                <a:latin typeface="Arial"/>
                <a:cs typeface="Arial"/>
              </a:rPr>
              <a:t>modalità</a:t>
            </a:r>
            <a:r>
              <a:rPr sz="1050" b="1" spc="165" dirty="0">
                <a:solidFill>
                  <a:srgbClr val="111111"/>
                </a:solidFill>
                <a:latin typeface="Arial"/>
                <a:cs typeface="Arial"/>
              </a:rPr>
              <a:t> </a:t>
            </a:r>
            <a:r>
              <a:rPr sz="1050" b="1" dirty="0">
                <a:solidFill>
                  <a:srgbClr val="111111"/>
                </a:solidFill>
                <a:latin typeface="Arial"/>
                <a:cs typeface="Arial"/>
              </a:rPr>
              <a:t>di</a:t>
            </a:r>
            <a:endParaRPr sz="1050">
              <a:latin typeface="Arial"/>
              <a:cs typeface="Arial"/>
            </a:endParaRPr>
          </a:p>
          <a:p>
            <a:pPr marL="12700" algn="just">
              <a:lnSpc>
                <a:spcPct val="100000"/>
              </a:lnSpc>
              <a:spcBef>
                <a:spcPts val="555"/>
              </a:spcBef>
            </a:pPr>
            <a:r>
              <a:rPr sz="1050" b="1" spc="-5" dirty="0">
                <a:solidFill>
                  <a:srgbClr val="111111"/>
                </a:solidFill>
                <a:latin typeface="Arial"/>
                <a:cs typeface="Arial"/>
              </a:rPr>
              <a:t>espressione: </a:t>
            </a:r>
            <a:r>
              <a:rPr sz="1050" b="1" dirty="0">
                <a:solidFill>
                  <a:srgbClr val="111111"/>
                </a:solidFill>
                <a:latin typeface="Arial"/>
                <a:cs typeface="Arial"/>
              </a:rPr>
              <a:t>arte, </a:t>
            </a:r>
            <a:r>
              <a:rPr sz="1050" b="1" spc="-5" dirty="0">
                <a:solidFill>
                  <a:srgbClr val="111111"/>
                </a:solidFill>
                <a:latin typeface="Arial"/>
                <a:cs typeface="Arial"/>
              </a:rPr>
              <a:t>teatro, </a:t>
            </a:r>
            <a:r>
              <a:rPr sz="1050" b="1" dirty="0">
                <a:solidFill>
                  <a:srgbClr val="111111"/>
                </a:solidFill>
                <a:latin typeface="Arial"/>
                <a:cs typeface="Arial"/>
              </a:rPr>
              <a:t>fotografia, cinema e </a:t>
            </a:r>
            <a:r>
              <a:rPr sz="1050" b="1" spc="-5" dirty="0">
                <a:solidFill>
                  <a:srgbClr val="111111"/>
                </a:solidFill>
                <a:latin typeface="Arial"/>
                <a:cs typeface="Arial"/>
              </a:rPr>
              <a:t>tecnologie</a:t>
            </a:r>
            <a:r>
              <a:rPr sz="1050" b="1" spc="-30" dirty="0">
                <a:solidFill>
                  <a:srgbClr val="111111"/>
                </a:solidFill>
                <a:latin typeface="Arial"/>
                <a:cs typeface="Arial"/>
              </a:rPr>
              <a:t> </a:t>
            </a:r>
            <a:r>
              <a:rPr sz="1050" b="1" spc="-5" dirty="0">
                <a:solidFill>
                  <a:srgbClr val="111111"/>
                </a:solidFill>
                <a:latin typeface="Arial"/>
                <a:cs typeface="Arial"/>
              </a:rPr>
              <a:t>digitali.</a:t>
            </a:r>
            <a:endParaRPr sz="1050">
              <a:latin typeface="Arial"/>
              <a:cs typeface="Arial"/>
            </a:endParaRPr>
          </a:p>
          <a:p>
            <a:pPr marL="12700" marR="6985" algn="just">
              <a:lnSpc>
                <a:spcPct val="143400"/>
              </a:lnSpc>
              <a:spcBef>
                <a:spcPts val="5"/>
              </a:spcBef>
            </a:pPr>
            <a:r>
              <a:rPr sz="1050" spc="-5" dirty="0">
                <a:solidFill>
                  <a:srgbClr val="111111"/>
                </a:solidFill>
                <a:latin typeface="Arial"/>
                <a:cs typeface="Arial"/>
              </a:rPr>
              <a:t>Bnl Gruppo Bnp </a:t>
            </a:r>
            <a:r>
              <a:rPr sz="1050" dirty="0">
                <a:solidFill>
                  <a:srgbClr val="111111"/>
                </a:solidFill>
                <a:latin typeface="Arial"/>
                <a:cs typeface="Arial"/>
              </a:rPr>
              <a:t>Paribas partecipa, per il </a:t>
            </a:r>
            <a:r>
              <a:rPr sz="1050" spc="-5" dirty="0">
                <a:solidFill>
                  <a:srgbClr val="111111"/>
                </a:solidFill>
                <a:latin typeface="Arial"/>
                <a:cs typeface="Arial"/>
              </a:rPr>
              <a:t>secondo </a:t>
            </a:r>
            <a:r>
              <a:rPr sz="1050" dirty="0">
                <a:solidFill>
                  <a:srgbClr val="111111"/>
                </a:solidFill>
                <a:latin typeface="Arial"/>
                <a:cs typeface="Arial"/>
              </a:rPr>
              <a:t>anno </a:t>
            </a:r>
            <a:r>
              <a:rPr sz="1050" spc="-5" dirty="0">
                <a:solidFill>
                  <a:srgbClr val="111111"/>
                </a:solidFill>
                <a:latin typeface="Arial"/>
                <a:cs typeface="Arial"/>
              </a:rPr>
              <a:t>consecutivo, </a:t>
            </a:r>
            <a:r>
              <a:rPr sz="1050" dirty="0">
                <a:solidFill>
                  <a:srgbClr val="111111"/>
                </a:solidFill>
                <a:latin typeface="Arial"/>
                <a:cs typeface="Arial"/>
              </a:rPr>
              <a:t>al </a:t>
            </a:r>
            <a:r>
              <a:rPr sz="1050" spc="-5" dirty="0">
                <a:solidFill>
                  <a:srgbClr val="111111"/>
                </a:solidFill>
                <a:latin typeface="Arial"/>
                <a:cs typeface="Arial"/>
              </a:rPr>
              <a:t>Festival </a:t>
            </a:r>
            <a:r>
              <a:rPr sz="1050" dirty="0">
                <a:solidFill>
                  <a:srgbClr val="111111"/>
                </a:solidFill>
                <a:latin typeface="Arial"/>
                <a:cs typeface="Arial"/>
              </a:rPr>
              <a:t>promosso e </a:t>
            </a:r>
            <a:r>
              <a:rPr sz="1050" spc="-5" dirty="0">
                <a:solidFill>
                  <a:srgbClr val="111111"/>
                </a:solidFill>
                <a:latin typeface="Arial"/>
                <a:cs typeface="Arial"/>
              </a:rPr>
              <a:t>realizzato  dalle banche, grazie </a:t>
            </a:r>
            <a:r>
              <a:rPr sz="1050" spc="-10" dirty="0">
                <a:solidFill>
                  <a:srgbClr val="111111"/>
                </a:solidFill>
                <a:latin typeface="Arial"/>
                <a:cs typeface="Arial"/>
              </a:rPr>
              <a:t>al </a:t>
            </a:r>
            <a:r>
              <a:rPr sz="1050" spc="-5" dirty="0">
                <a:solidFill>
                  <a:srgbClr val="111111"/>
                </a:solidFill>
                <a:latin typeface="Arial"/>
                <a:cs typeface="Arial"/>
              </a:rPr>
              <a:t>coordinamento dell’Abi, confermando </a:t>
            </a:r>
            <a:r>
              <a:rPr sz="1050" dirty="0">
                <a:solidFill>
                  <a:srgbClr val="111111"/>
                </a:solidFill>
                <a:latin typeface="Arial"/>
                <a:cs typeface="Arial"/>
              </a:rPr>
              <a:t>- si </a:t>
            </a:r>
            <a:r>
              <a:rPr sz="1050" spc="-5" dirty="0">
                <a:solidFill>
                  <a:srgbClr val="111111"/>
                </a:solidFill>
                <a:latin typeface="Arial"/>
                <a:cs typeface="Arial"/>
              </a:rPr>
              <a:t>legge </a:t>
            </a:r>
            <a:r>
              <a:rPr sz="1050" dirty="0">
                <a:solidFill>
                  <a:srgbClr val="111111"/>
                </a:solidFill>
                <a:latin typeface="Arial"/>
                <a:cs typeface="Arial"/>
              </a:rPr>
              <a:t>in un comunicato - </a:t>
            </a:r>
            <a:r>
              <a:rPr sz="1050" spc="-5" dirty="0">
                <a:solidFill>
                  <a:srgbClr val="111111"/>
                </a:solidFill>
                <a:latin typeface="Arial"/>
                <a:cs typeface="Arial"/>
              </a:rPr>
              <a:t>il proprio  </a:t>
            </a:r>
            <a:r>
              <a:rPr sz="1050" dirty="0">
                <a:solidFill>
                  <a:srgbClr val="111111"/>
                </a:solidFill>
                <a:latin typeface="Arial"/>
                <a:cs typeface="Arial"/>
              </a:rPr>
              <a:t>impegno a favore </a:t>
            </a:r>
            <a:r>
              <a:rPr sz="1050" spc="-5" dirty="0">
                <a:solidFill>
                  <a:srgbClr val="111111"/>
                </a:solidFill>
                <a:latin typeface="Arial"/>
                <a:cs typeface="Arial"/>
              </a:rPr>
              <a:t>della diffusione della </a:t>
            </a:r>
            <a:r>
              <a:rPr sz="1050" dirty="0">
                <a:solidFill>
                  <a:srgbClr val="111111"/>
                </a:solidFill>
                <a:latin typeface="Arial"/>
                <a:cs typeface="Arial"/>
              </a:rPr>
              <a:t>cultura e </a:t>
            </a:r>
            <a:r>
              <a:rPr sz="1050" spc="-5" dirty="0">
                <a:solidFill>
                  <a:srgbClr val="111111"/>
                </a:solidFill>
                <a:latin typeface="Arial"/>
                <a:cs typeface="Arial"/>
              </a:rPr>
              <a:t>l’attenzione verso le giovani</a:t>
            </a:r>
            <a:r>
              <a:rPr sz="1050" spc="-25" dirty="0">
                <a:solidFill>
                  <a:srgbClr val="111111"/>
                </a:solidFill>
                <a:latin typeface="Arial"/>
                <a:cs typeface="Arial"/>
              </a:rPr>
              <a:t> </a:t>
            </a:r>
            <a:r>
              <a:rPr sz="1050" spc="-5" dirty="0">
                <a:solidFill>
                  <a:srgbClr val="111111"/>
                </a:solidFill>
                <a:latin typeface="Arial"/>
                <a:cs typeface="Arial"/>
              </a:rPr>
              <a:t>generazioni.</a:t>
            </a:r>
            <a:endParaRPr sz="1050">
              <a:latin typeface="Arial"/>
              <a:cs typeface="Arial"/>
            </a:endParaRPr>
          </a:p>
          <a:p>
            <a:pPr marL="12700" marR="6985" algn="just">
              <a:lnSpc>
                <a:spcPct val="143800"/>
              </a:lnSpc>
            </a:pPr>
            <a:r>
              <a:rPr sz="1050" spc="-5" dirty="0">
                <a:solidFill>
                  <a:srgbClr val="111111"/>
                </a:solidFill>
                <a:latin typeface="Arial"/>
                <a:cs typeface="Arial"/>
              </a:rPr>
              <a:t>Il tema scelto dall’Abi per </a:t>
            </a:r>
            <a:r>
              <a:rPr sz="1050" dirty="0">
                <a:solidFill>
                  <a:srgbClr val="111111"/>
                </a:solidFill>
                <a:latin typeface="Arial"/>
                <a:cs typeface="Arial"/>
              </a:rPr>
              <a:t>la </a:t>
            </a:r>
            <a:r>
              <a:rPr sz="1050" spc="-5" dirty="0">
                <a:solidFill>
                  <a:srgbClr val="111111"/>
                </a:solidFill>
                <a:latin typeface="Arial"/>
                <a:cs typeface="Arial"/>
              </a:rPr>
              <a:t>seconda edizione del Festival </a:t>
            </a:r>
            <a:r>
              <a:rPr sz="1050" dirty="0">
                <a:solidFill>
                  <a:srgbClr val="111111"/>
                </a:solidFill>
                <a:latin typeface="Arial"/>
                <a:cs typeface="Arial"/>
              </a:rPr>
              <a:t>è </a:t>
            </a:r>
            <a:r>
              <a:rPr sz="1050" spc="-5" dirty="0">
                <a:solidFill>
                  <a:srgbClr val="111111"/>
                </a:solidFill>
                <a:latin typeface="Arial"/>
                <a:cs typeface="Arial"/>
              </a:rPr>
              <a:t>L’alfabeto del mondo </a:t>
            </a:r>
            <a:r>
              <a:rPr sz="1050" dirty="0">
                <a:solidFill>
                  <a:srgbClr val="111111"/>
                </a:solidFill>
                <a:latin typeface="Arial"/>
                <a:cs typeface="Arial"/>
              </a:rPr>
              <a:t>– Leggiamo i </a:t>
            </a:r>
            <a:r>
              <a:rPr sz="1050" spc="-10" dirty="0">
                <a:solidFill>
                  <a:srgbClr val="111111"/>
                </a:solidFill>
                <a:latin typeface="Arial"/>
                <a:cs typeface="Arial"/>
              </a:rPr>
              <a:t>segni  </a:t>
            </a:r>
            <a:r>
              <a:rPr sz="1050" dirty="0">
                <a:solidFill>
                  <a:srgbClr val="111111"/>
                </a:solidFill>
                <a:latin typeface="Arial"/>
                <a:cs typeface="Arial"/>
              </a:rPr>
              <a:t>intorno a </a:t>
            </a:r>
            <a:r>
              <a:rPr sz="1050" spc="-5" dirty="0">
                <a:solidFill>
                  <a:srgbClr val="111111"/>
                </a:solidFill>
                <a:latin typeface="Arial"/>
                <a:cs typeface="Arial"/>
              </a:rPr>
              <a:t>noi </a:t>
            </a:r>
            <a:r>
              <a:rPr sz="1050" dirty="0">
                <a:solidFill>
                  <a:srgbClr val="111111"/>
                </a:solidFill>
                <a:latin typeface="Arial"/>
                <a:cs typeface="Arial"/>
              </a:rPr>
              <a:t>e </a:t>
            </a:r>
            <a:r>
              <a:rPr sz="1050" spc="-5" dirty="0">
                <a:solidFill>
                  <a:srgbClr val="111111"/>
                </a:solidFill>
                <a:latin typeface="Arial"/>
                <a:cs typeface="Arial"/>
              </a:rPr>
              <a:t>raccontiamo, </a:t>
            </a:r>
            <a:r>
              <a:rPr sz="1050" dirty="0">
                <a:solidFill>
                  <a:srgbClr val="111111"/>
                </a:solidFill>
                <a:latin typeface="Arial"/>
                <a:cs typeface="Arial"/>
              </a:rPr>
              <a:t>un filo </a:t>
            </a:r>
            <a:r>
              <a:rPr sz="1050" spc="-5" dirty="0">
                <a:solidFill>
                  <a:srgbClr val="111111"/>
                </a:solidFill>
                <a:latin typeface="Arial"/>
                <a:cs typeface="Arial"/>
              </a:rPr>
              <a:t>rosso che </a:t>
            </a:r>
            <a:r>
              <a:rPr sz="1050" dirty="0">
                <a:solidFill>
                  <a:srgbClr val="111111"/>
                </a:solidFill>
                <a:latin typeface="Arial"/>
                <a:cs typeface="Arial"/>
              </a:rPr>
              <a:t>collegherà </a:t>
            </a:r>
            <a:r>
              <a:rPr sz="1050" spc="-5" dirty="0">
                <a:solidFill>
                  <a:srgbClr val="111111"/>
                </a:solidFill>
                <a:latin typeface="Arial"/>
                <a:cs typeface="Arial"/>
              </a:rPr>
              <a:t>idealmente </a:t>
            </a:r>
            <a:r>
              <a:rPr sz="1050" spc="-10" dirty="0">
                <a:solidFill>
                  <a:srgbClr val="111111"/>
                </a:solidFill>
                <a:latin typeface="Arial"/>
                <a:cs typeface="Arial"/>
              </a:rPr>
              <a:t>tutte </a:t>
            </a:r>
            <a:r>
              <a:rPr sz="1050" dirty="0">
                <a:solidFill>
                  <a:srgbClr val="111111"/>
                </a:solidFill>
                <a:latin typeface="Arial"/>
                <a:cs typeface="Arial"/>
              </a:rPr>
              <a:t>le </a:t>
            </a:r>
            <a:r>
              <a:rPr sz="1050" spc="-5" dirty="0">
                <a:solidFill>
                  <a:srgbClr val="111111"/>
                </a:solidFill>
                <a:latin typeface="Arial"/>
                <a:cs typeface="Arial"/>
              </a:rPr>
              <a:t>iniziative proposte  </a:t>
            </a:r>
            <a:r>
              <a:rPr sz="1050" dirty="0">
                <a:solidFill>
                  <a:srgbClr val="111111"/>
                </a:solidFill>
                <a:latin typeface="Arial"/>
                <a:cs typeface="Arial"/>
              </a:rPr>
              <a:t>(laboratori, </a:t>
            </a:r>
            <a:r>
              <a:rPr sz="1050" spc="-5" dirty="0">
                <a:solidFill>
                  <a:srgbClr val="111111"/>
                </a:solidFill>
                <a:latin typeface="Arial"/>
                <a:cs typeface="Arial"/>
              </a:rPr>
              <a:t>concerti, visite </a:t>
            </a:r>
            <a:r>
              <a:rPr sz="1050" dirty="0">
                <a:solidFill>
                  <a:srgbClr val="111111"/>
                </a:solidFill>
                <a:latin typeface="Arial"/>
                <a:cs typeface="Arial"/>
              </a:rPr>
              <a:t>a </a:t>
            </a:r>
            <a:r>
              <a:rPr sz="1050" spc="-5" dirty="0">
                <a:solidFill>
                  <a:srgbClr val="111111"/>
                </a:solidFill>
                <a:latin typeface="Arial"/>
                <a:cs typeface="Arial"/>
              </a:rPr>
              <a:t>musei, teatro, </a:t>
            </a:r>
            <a:r>
              <a:rPr sz="1050" dirty="0">
                <a:solidFill>
                  <a:srgbClr val="111111"/>
                </a:solidFill>
                <a:latin typeface="Arial"/>
                <a:cs typeface="Arial"/>
              </a:rPr>
              <a:t>ecc.) e </a:t>
            </a:r>
            <a:r>
              <a:rPr sz="1050" spc="-5" dirty="0">
                <a:solidFill>
                  <a:srgbClr val="111111"/>
                </a:solidFill>
                <a:latin typeface="Arial"/>
                <a:cs typeface="Arial"/>
              </a:rPr>
              <a:t>organizzate </a:t>
            </a:r>
            <a:r>
              <a:rPr sz="1050" dirty="0">
                <a:solidFill>
                  <a:srgbClr val="111111"/>
                </a:solidFill>
                <a:latin typeface="Arial"/>
                <a:cs typeface="Arial"/>
              </a:rPr>
              <a:t>dalle banche </a:t>
            </a:r>
            <a:r>
              <a:rPr sz="1050" spc="-5" dirty="0">
                <a:solidFill>
                  <a:srgbClr val="111111"/>
                </a:solidFill>
                <a:latin typeface="Arial"/>
                <a:cs typeface="Arial"/>
              </a:rPr>
              <a:t>che aderiscono </a:t>
            </a:r>
            <a:r>
              <a:rPr sz="1050" spc="-10" dirty="0">
                <a:solidFill>
                  <a:srgbClr val="111111"/>
                </a:solidFill>
                <a:latin typeface="Arial"/>
                <a:cs typeface="Arial"/>
              </a:rPr>
              <a:t>alla  </a:t>
            </a:r>
            <a:r>
              <a:rPr sz="1050" spc="-5" dirty="0">
                <a:solidFill>
                  <a:srgbClr val="111111"/>
                </a:solidFill>
                <a:latin typeface="Arial"/>
                <a:cs typeface="Arial"/>
              </a:rPr>
              <a:t>manifestazione.</a:t>
            </a:r>
            <a:endParaRPr sz="1050">
              <a:latin typeface="Arial"/>
              <a:cs typeface="Arial"/>
            </a:endParaRPr>
          </a:p>
          <a:p>
            <a:pPr>
              <a:lnSpc>
                <a:spcPct val="100000"/>
              </a:lnSpc>
              <a:spcBef>
                <a:spcPts val="25"/>
              </a:spcBef>
            </a:pPr>
            <a:endParaRPr sz="1550">
              <a:latin typeface="Times New Roman"/>
              <a:cs typeface="Times New Roman"/>
            </a:endParaRPr>
          </a:p>
          <a:p>
            <a:pPr marL="12700" marR="5080" algn="just">
              <a:lnSpc>
                <a:spcPct val="143900"/>
              </a:lnSpc>
              <a:spcBef>
                <a:spcPts val="5"/>
              </a:spcBef>
            </a:pPr>
            <a:r>
              <a:rPr sz="1050" spc="-5" dirty="0">
                <a:solidFill>
                  <a:srgbClr val="111111"/>
                </a:solidFill>
                <a:latin typeface="Arial"/>
                <a:cs typeface="Arial"/>
              </a:rPr>
              <a:t>Roma </a:t>
            </a:r>
            <a:r>
              <a:rPr sz="1050" dirty="0">
                <a:solidFill>
                  <a:srgbClr val="111111"/>
                </a:solidFill>
                <a:latin typeface="Arial"/>
                <a:cs typeface="Arial"/>
              </a:rPr>
              <a:t>- </a:t>
            </a:r>
            <a:r>
              <a:rPr sz="1050" spc="-5" dirty="0">
                <a:solidFill>
                  <a:srgbClr val="111111"/>
                </a:solidFill>
                <a:latin typeface="Arial"/>
                <a:cs typeface="Arial"/>
              </a:rPr>
              <a:t>(18 </a:t>
            </a:r>
            <a:r>
              <a:rPr sz="1050" dirty="0">
                <a:solidFill>
                  <a:srgbClr val="111111"/>
                </a:solidFill>
                <a:latin typeface="Arial"/>
                <a:cs typeface="Arial"/>
              </a:rPr>
              <a:t>e 19 </a:t>
            </a:r>
            <a:r>
              <a:rPr sz="1050" spc="-5" dirty="0">
                <a:solidFill>
                  <a:srgbClr val="111111"/>
                </a:solidFill>
                <a:latin typeface="Arial"/>
                <a:cs typeface="Arial"/>
              </a:rPr>
              <a:t>marzo) </a:t>
            </a:r>
            <a:r>
              <a:rPr sz="1050" dirty="0">
                <a:solidFill>
                  <a:srgbClr val="111111"/>
                </a:solidFill>
                <a:latin typeface="Arial"/>
                <a:cs typeface="Arial"/>
              </a:rPr>
              <a:t>presso </a:t>
            </a:r>
            <a:r>
              <a:rPr sz="1050" spc="-5" dirty="0">
                <a:solidFill>
                  <a:srgbClr val="111111"/>
                </a:solidFill>
                <a:latin typeface="Arial"/>
                <a:cs typeface="Arial"/>
              </a:rPr>
              <a:t>Technotown, </a:t>
            </a:r>
            <a:r>
              <a:rPr sz="1050" dirty="0">
                <a:solidFill>
                  <a:srgbClr val="111111"/>
                </a:solidFill>
                <a:latin typeface="Arial"/>
                <a:cs typeface="Arial"/>
              </a:rPr>
              <a:t>la </a:t>
            </a:r>
            <a:r>
              <a:rPr sz="1050" spc="-5" dirty="0">
                <a:solidFill>
                  <a:srgbClr val="111111"/>
                </a:solidFill>
                <a:latin typeface="Arial"/>
                <a:cs typeface="Arial"/>
              </a:rPr>
              <a:t>ludoteca tecnologico scientifica </a:t>
            </a:r>
            <a:r>
              <a:rPr sz="1050" spc="-10" dirty="0">
                <a:solidFill>
                  <a:srgbClr val="111111"/>
                </a:solidFill>
                <a:latin typeface="Arial"/>
                <a:cs typeface="Arial"/>
              </a:rPr>
              <a:t>di </a:t>
            </a:r>
            <a:r>
              <a:rPr sz="1050" spc="-5" dirty="0">
                <a:solidFill>
                  <a:srgbClr val="111111"/>
                </a:solidFill>
                <a:latin typeface="Arial"/>
                <a:cs typeface="Arial"/>
              </a:rPr>
              <a:t>Villa Torlonia </a:t>
            </a:r>
            <a:r>
              <a:rPr sz="1050" dirty="0">
                <a:solidFill>
                  <a:srgbClr val="111111"/>
                </a:solidFill>
                <a:latin typeface="Arial"/>
                <a:cs typeface="Arial"/>
              </a:rPr>
              <a:t>-  promossa da </a:t>
            </a:r>
            <a:r>
              <a:rPr sz="1050" spc="-5" dirty="0">
                <a:solidFill>
                  <a:srgbClr val="111111"/>
                </a:solidFill>
                <a:latin typeface="Arial"/>
                <a:cs typeface="Arial"/>
              </a:rPr>
              <a:t>Roma Capitale, Assessorato Scuola, </a:t>
            </a:r>
            <a:r>
              <a:rPr sz="1050" dirty="0">
                <a:solidFill>
                  <a:srgbClr val="111111"/>
                </a:solidFill>
                <a:latin typeface="Arial"/>
                <a:cs typeface="Arial"/>
              </a:rPr>
              <a:t>Sport, </a:t>
            </a:r>
            <a:r>
              <a:rPr sz="1050" spc="-5" dirty="0">
                <a:solidFill>
                  <a:srgbClr val="111111"/>
                </a:solidFill>
                <a:latin typeface="Arial"/>
                <a:cs typeface="Arial"/>
              </a:rPr>
              <a:t>Politiche Giovanili </a:t>
            </a:r>
            <a:r>
              <a:rPr sz="1050" dirty="0">
                <a:solidFill>
                  <a:srgbClr val="111111"/>
                </a:solidFill>
                <a:latin typeface="Arial"/>
                <a:cs typeface="Arial"/>
              </a:rPr>
              <a:t>e </a:t>
            </a:r>
            <a:r>
              <a:rPr sz="1050" spc="-5" dirty="0">
                <a:solidFill>
                  <a:srgbClr val="111111"/>
                </a:solidFill>
                <a:latin typeface="Arial"/>
                <a:cs typeface="Arial"/>
              </a:rPr>
              <a:t>Partecipazione, con  l’organizzazione </a:t>
            </a:r>
            <a:r>
              <a:rPr sz="1050" dirty="0">
                <a:solidFill>
                  <a:srgbClr val="111111"/>
                </a:solidFill>
                <a:latin typeface="Arial"/>
                <a:cs typeface="Arial"/>
              </a:rPr>
              <a:t>di </a:t>
            </a:r>
            <a:r>
              <a:rPr sz="1050" spc="-5" dirty="0">
                <a:solidFill>
                  <a:srgbClr val="111111"/>
                </a:solidFill>
                <a:latin typeface="Arial"/>
                <a:cs typeface="Arial"/>
              </a:rPr>
              <a:t>Zètema Progetto Cultura </a:t>
            </a:r>
            <a:r>
              <a:rPr sz="1050" dirty="0">
                <a:solidFill>
                  <a:srgbClr val="111111"/>
                </a:solidFill>
                <a:latin typeface="Arial"/>
                <a:cs typeface="Arial"/>
              </a:rPr>
              <a:t>– </a:t>
            </a:r>
            <a:r>
              <a:rPr sz="1050" spc="-10" dirty="0">
                <a:solidFill>
                  <a:srgbClr val="111111"/>
                </a:solidFill>
                <a:latin typeface="Arial"/>
                <a:cs typeface="Arial"/>
              </a:rPr>
              <a:t>si </a:t>
            </a:r>
            <a:r>
              <a:rPr sz="1050" spc="-5" dirty="0">
                <a:solidFill>
                  <a:srgbClr val="111111"/>
                </a:solidFill>
                <a:latin typeface="Arial"/>
                <a:cs typeface="Arial"/>
              </a:rPr>
              <a:t>terranno </a:t>
            </a:r>
            <a:r>
              <a:rPr sz="1050" dirty="0">
                <a:solidFill>
                  <a:srgbClr val="111111"/>
                </a:solidFill>
                <a:latin typeface="Arial"/>
                <a:cs typeface="Arial"/>
              </a:rPr>
              <a:t>due </a:t>
            </a:r>
            <a:r>
              <a:rPr sz="1050" spc="-5" dirty="0">
                <a:solidFill>
                  <a:srgbClr val="111111"/>
                </a:solidFill>
                <a:latin typeface="Arial"/>
                <a:cs typeface="Arial"/>
              </a:rPr>
              <a:t>laboratori dedicati alle nuove tecnologie:  “Technoradio: come realizzare </a:t>
            </a:r>
            <a:r>
              <a:rPr sz="1050" dirty="0">
                <a:solidFill>
                  <a:srgbClr val="111111"/>
                </a:solidFill>
                <a:latin typeface="Arial"/>
                <a:cs typeface="Arial"/>
              </a:rPr>
              <a:t>una </a:t>
            </a:r>
            <a:r>
              <a:rPr sz="1050" spc="-5" dirty="0">
                <a:solidFill>
                  <a:srgbClr val="111111"/>
                </a:solidFill>
                <a:latin typeface="Arial"/>
                <a:cs typeface="Arial"/>
              </a:rPr>
              <a:t>trasmissione radiofonica” </a:t>
            </a:r>
            <a:r>
              <a:rPr sz="1050" dirty="0">
                <a:solidFill>
                  <a:srgbClr val="111111"/>
                </a:solidFill>
                <a:latin typeface="Arial"/>
                <a:cs typeface="Arial"/>
              </a:rPr>
              <a:t>e </a:t>
            </a:r>
            <a:r>
              <a:rPr sz="1050" spc="-5" dirty="0">
                <a:solidFill>
                  <a:srgbClr val="111111"/>
                </a:solidFill>
                <a:latin typeface="Arial"/>
                <a:cs typeface="Arial"/>
              </a:rPr>
              <a:t>“Doppiaggio: </a:t>
            </a:r>
            <a:r>
              <a:rPr sz="1050" dirty="0">
                <a:solidFill>
                  <a:srgbClr val="111111"/>
                </a:solidFill>
                <a:latin typeface="Arial"/>
                <a:cs typeface="Arial"/>
              </a:rPr>
              <a:t>come </a:t>
            </a:r>
            <a:r>
              <a:rPr sz="1050" spc="-5" dirty="0">
                <a:solidFill>
                  <a:srgbClr val="111111"/>
                </a:solidFill>
                <a:latin typeface="Arial"/>
                <a:cs typeface="Arial"/>
              </a:rPr>
              <a:t>dare la propria voce  al personaggio preferito”.</a:t>
            </a:r>
            <a:endParaRPr sz="1050">
              <a:latin typeface="Arial"/>
              <a:cs typeface="Arial"/>
            </a:endParaRPr>
          </a:p>
          <a:p>
            <a:pPr marL="12700" marR="5715" algn="just">
              <a:lnSpc>
                <a:spcPct val="143600"/>
              </a:lnSpc>
            </a:pPr>
            <a:r>
              <a:rPr sz="1050" dirty="0">
                <a:solidFill>
                  <a:srgbClr val="111111"/>
                </a:solidFill>
                <a:latin typeface="Arial"/>
                <a:cs typeface="Arial"/>
              </a:rPr>
              <a:t>Torino – (18 e 19 </a:t>
            </a:r>
            <a:r>
              <a:rPr sz="1050" spc="-5" dirty="0">
                <a:solidFill>
                  <a:srgbClr val="111111"/>
                </a:solidFill>
                <a:latin typeface="Arial"/>
                <a:cs typeface="Arial"/>
              </a:rPr>
              <a:t>marzo) Muovi Scatta Anima!, </a:t>
            </a:r>
            <a:r>
              <a:rPr sz="1050" dirty="0">
                <a:solidFill>
                  <a:srgbClr val="111111"/>
                </a:solidFill>
                <a:latin typeface="Arial"/>
                <a:cs typeface="Arial"/>
              </a:rPr>
              <a:t>il </a:t>
            </a:r>
            <a:r>
              <a:rPr sz="1050" spc="-5" dirty="0">
                <a:solidFill>
                  <a:srgbClr val="111111"/>
                </a:solidFill>
                <a:latin typeface="Arial"/>
                <a:cs typeface="Arial"/>
              </a:rPr>
              <a:t>laboratorio </a:t>
            </a:r>
            <a:r>
              <a:rPr sz="1050" spc="-10" dirty="0">
                <a:solidFill>
                  <a:srgbClr val="111111"/>
                </a:solidFill>
                <a:latin typeface="Arial"/>
                <a:cs typeface="Arial"/>
              </a:rPr>
              <a:t>di </a:t>
            </a:r>
            <a:r>
              <a:rPr sz="1050" spc="-5" dirty="0">
                <a:solidFill>
                  <a:srgbClr val="111111"/>
                </a:solidFill>
                <a:latin typeface="Arial"/>
                <a:cs typeface="Arial"/>
              </a:rPr>
              <a:t>cinema </a:t>
            </a:r>
            <a:r>
              <a:rPr sz="1050" spc="-10" dirty="0">
                <a:solidFill>
                  <a:srgbClr val="111111"/>
                </a:solidFill>
                <a:latin typeface="Arial"/>
                <a:cs typeface="Arial"/>
              </a:rPr>
              <a:t>di </a:t>
            </a:r>
            <a:r>
              <a:rPr sz="1050" spc="-5" dirty="0">
                <a:solidFill>
                  <a:srgbClr val="111111"/>
                </a:solidFill>
                <a:latin typeface="Arial"/>
                <a:cs typeface="Arial"/>
              </a:rPr>
              <a:t>animazione </a:t>
            </a:r>
            <a:r>
              <a:rPr sz="1050" dirty="0">
                <a:solidFill>
                  <a:srgbClr val="111111"/>
                </a:solidFill>
                <a:latin typeface="Arial"/>
                <a:cs typeface="Arial"/>
              </a:rPr>
              <a:t>in </a:t>
            </a:r>
            <a:r>
              <a:rPr sz="1050" spc="-5" dirty="0">
                <a:solidFill>
                  <a:srgbClr val="111111"/>
                </a:solidFill>
                <a:latin typeface="Arial"/>
                <a:cs typeface="Arial"/>
              </a:rPr>
              <a:t>collaborazione  </a:t>
            </a:r>
            <a:r>
              <a:rPr sz="1050" dirty="0">
                <a:solidFill>
                  <a:srgbClr val="111111"/>
                </a:solidFill>
                <a:latin typeface="Arial"/>
                <a:cs typeface="Arial"/>
              </a:rPr>
              <a:t>con il </a:t>
            </a:r>
            <a:r>
              <a:rPr sz="1050" spc="-5" dirty="0">
                <a:solidFill>
                  <a:srgbClr val="111111"/>
                </a:solidFill>
                <a:latin typeface="Arial"/>
                <a:cs typeface="Arial"/>
              </a:rPr>
              <a:t>Museo Nazionale del Cinema </a:t>
            </a:r>
            <a:r>
              <a:rPr sz="1050" spc="-10" dirty="0">
                <a:solidFill>
                  <a:srgbClr val="111111"/>
                </a:solidFill>
                <a:latin typeface="Arial"/>
                <a:cs typeface="Arial"/>
              </a:rPr>
              <a:t>di </a:t>
            </a:r>
            <a:r>
              <a:rPr sz="1050" spc="-5" dirty="0">
                <a:solidFill>
                  <a:srgbClr val="111111"/>
                </a:solidFill>
                <a:latin typeface="Arial"/>
                <a:cs typeface="Arial"/>
              </a:rPr>
              <a:t>Torino. </a:t>
            </a:r>
            <a:r>
              <a:rPr sz="1050" dirty="0">
                <a:solidFill>
                  <a:srgbClr val="111111"/>
                </a:solidFill>
                <a:latin typeface="Arial"/>
                <a:cs typeface="Arial"/>
              </a:rPr>
              <a:t>I </a:t>
            </a:r>
            <a:r>
              <a:rPr sz="1050" spc="-5" dirty="0">
                <a:solidFill>
                  <a:srgbClr val="111111"/>
                </a:solidFill>
                <a:latin typeface="Arial"/>
                <a:cs typeface="Arial"/>
              </a:rPr>
              <a:t>ragazzi coinvolti nell’iniziativa dovranno ideare </a:t>
            </a:r>
            <a:r>
              <a:rPr sz="1050" dirty="0">
                <a:solidFill>
                  <a:srgbClr val="111111"/>
                </a:solidFill>
                <a:latin typeface="Arial"/>
                <a:cs typeface="Arial"/>
              </a:rPr>
              <a:t>e  </a:t>
            </a:r>
            <a:r>
              <a:rPr sz="1050" spc="-5" dirty="0">
                <a:solidFill>
                  <a:srgbClr val="111111"/>
                </a:solidFill>
                <a:latin typeface="Arial"/>
                <a:cs typeface="Arial"/>
              </a:rPr>
              <a:t>realizzare </a:t>
            </a:r>
            <a:r>
              <a:rPr sz="1050" dirty="0">
                <a:solidFill>
                  <a:srgbClr val="111111"/>
                </a:solidFill>
                <a:latin typeface="Arial"/>
                <a:cs typeface="Arial"/>
              </a:rPr>
              <a:t>sagome, </a:t>
            </a:r>
            <a:r>
              <a:rPr sz="1050" spc="-5" dirty="0">
                <a:solidFill>
                  <a:srgbClr val="111111"/>
                </a:solidFill>
                <a:latin typeface="Arial"/>
                <a:cs typeface="Arial"/>
              </a:rPr>
              <a:t>personaggi </a:t>
            </a:r>
            <a:r>
              <a:rPr sz="1050" dirty="0">
                <a:solidFill>
                  <a:srgbClr val="111111"/>
                </a:solidFill>
                <a:latin typeface="Arial"/>
                <a:cs typeface="Arial"/>
              </a:rPr>
              <a:t>e </a:t>
            </a:r>
            <a:r>
              <a:rPr sz="1050" spc="-5" dirty="0">
                <a:solidFill>
                  <a:srgbClr val="111111"/>
                </a:solidFill>
                <a:latin typeface="Arial"/>
                <a:cs typeface="Arial"/>
              </a:rPr>
              <a:t>fondali </a:t>
            </a:r>
            <a:r>
              <a:rPr sz="1050" dirty="0">
                <a:solidFill>
                  <a:srgbClr val="111111"/>
                </a:solidFill>
                <a:latin typeface="Arial"/>
                <a:cs typeface="Arial"/>
              </a:rPr>
              <a:t>di una </a:t>
            </a:r>
            <a:r>
              <a:rPr sz="1050" spc="-5" dirty="0">
                <a:solidFill>
                  <a:srgbClr val="111111"/>
                </a:solidFill>
                <a:latin typeface="Arial"/>
                <a:cs typeface="Arial"/>
              </a:rPr>
              <a:t>breve </a:t>
            </a:r>
            <a:r>
              <a:rPr sz="1050" dirty="0">
                <a:solidFill>
                  <a:srgbClr val="111111"/>
                </a:solidFill>
                <a:latin typeface="Arial"/>
                <a:cs typeface="Arial"/>
              </a:rPr>
              <a:t>scena </a:t>
            </a:r>
            <a:r>
              <a:rPr sz="1050" spc="-5" dirty="0">
                <a:solidFill>
                  <a:srgbClr val="111111"/>
                </a:solidFill>
                <a:latin typeface="Arial"/>
                <a:cs typeface="Arial"/>
              </a:rPr>
              <a:t>da animare con </a:t>
            </a:r>
            <a:r>
              <a:rPr sz="1050" dirty="0">
                <a:solidFill>
                  <a:srgbClr val="111111"/>
                </a:solidFill>
                <a:latin typeface="Arial"/>
                <a:cs typeface="Arial"/>
              </a:rPr>
              <a:t>la tecnica </a:t>
            </a:r>
            <a:r>
              <a:rPr sz="1050" spc="-5" dirty="0">
                <a:solidFill>
                  <a:srgbClr val="111111"/>
                </a:solidFill>
                <a:latin typeface="Arial"/>
                <a:cs typeface="Arial"/>
              </a:rPr>
              <a:t>cinematografica  </a:t>
            </a:r>
            <a:r>
              <a:rPr sz="1050" dirty="0">
                <a:solidFill>
                  <a:srgbClr val="111111"/>
                </a:solidFill>
                <a:latin typeface="Arial"/>
                <a:cs typeface="Arial"/>
              </a:rPr>
              <a:t>di </a:t>
            </a:r>
            <a:r>
              <a:rPr sz="1050" spc="-5" dirty="0">
                <a:solidFill>
                  <a:srgbClr val="111111"/>
                </a:solidFill>
                <a:latin typeface="Arial"/>
                <a:cs typeface="Arial"/>
              </a:rPr>
              <a:t>stop-motion, grazie all’aiuto </a:t>
            </a:r>
            <a:r>
              <a:rPr sz="1050" spc="-10" dirty="0">
                <a:solidFill>
                  <a:srgbClr val="111111"/>
                </a:solidFill>
                <a:latin typeface="Arial"/>
                <a:cs typeface="Arial"/>
              </a:rPr>
              <a:t>di </a:t>
            </a:r>
            <a:r>
              <a:rPr sz="1050" dirty="0">
                <a:solidFill>
                  <a:srgbClr val="111111"/>
                </a:solidFill>
                <a:latin typeface="Arial"/>
                <a:cs typeface="Arial"/>
              </a:rPr>
              <a:t>un </a:t>
            </a:r>
            <a:r>
              <a:rPr sz="1050" spc="-5" dirty="0">
                <a:solidFill>
                  <a:srgbClr val="111111"/>
                </a:solidFill>
                <a:latin typeface="Arial"/>
                <a:cs typeface="Arial"/>
              </a:rPr>
              <a:t>apposito software. </a:t>
            </a:r>
            <a:r>
              <a:rPr sz="1050" dirty="0">
                <a:solidFill>
                  <a:srgbClr val="111111"/>
                </a:solidFill>
                <a:latin typeface="Arial"/>
                <a:cs typeface="Arial"/>
              </a:rPr>
              <a:t>I </a:t>
            </a:r>
            <a:r>
              <a:rPr sz="1050" spc="-5" dirty="0">
                <a:solidFill>
                  <a:srgbClr val="111111"/>
                </a:solidFill>
                <a:latin typeface="Arial"/>
                <a:cs typeface="Arial"/>
              </a:rPr>
              <a:t>giovani protagonisti, attraverso </a:t>
            </a:r>
            <a:r>
              <a:rPr sz="1050" dirty="0">
                <a:solidFill>
                  <a:srgbClr val="111111"/>
                </a:solidFill>
                <a:latin typeface="Arial"/>
                <a:cs typeface="Arial"/>
              </a:rPr>
              <a:t>la </a:t>
            </a:r>
            <a:r>
              <a:rPr sz="1050" spc="-5" dirty="0">
                <a:solidFill>
                  <a:srgbClr val="111111"/>
                </a:solidFill>
                <a:latin typeface="Arial"/>
                <a:cs typeface="Arial"/>
              </a:rPr>
              <a:t>creazione </a:t>
            </a:r>
            <a:r>
              <a:rPr sz="1050" spc="-10" dirty="0">
                <a:solidFill>
                  <a:srgbClr val="111111"/>
                </a:solidFill>
                <a:latin typeface="Arial"/>
                <a:cs typeface="Arial"/>
              </a:rPr>
              <a:t>di  </a:t>
            </a:r>
            <a:r>
              <a:rPr sz="1050" spc="-5" dirty="0">
                <a:solidFill>
                  <a:srgbClr val="111111"/>
                </a:solidFill>
                <a:latin typeface="Arial"/>
                <a:cs typeface="Arial"/>
              </a:rPr>
              <a:t>brevi animazioni </a:t>
            </a:r>
            <a:r>
              <a:rPr sz="1050" dirty="0">
                <a:solidFill>
                  <a:srgbClr val="111111"/>
                </a:solidFill>
                <a:latin typeface="Arial"/>
                <a:cs typeface="Arial"/>
              </a:rPr>
              <a:t>a </a:t>
            </a:r>
            <a:r>
              <a:rPr sz="1050" spc="-5" dirty="0">
                <a:solidFill>
                  <a:srgbClr val="111111"/>
                </a:solidFill>
                <a:latin typeface="Arial"/>
                <a:cs typeface="Arial"/>
              </a:rPr>
              <a:t>tema, renderanno </a:t>
            </a:r>
            <a:r>
              <a:rPr sz="1050" dirty="0">
                <a:solidFill>
                  <a:srgbClr val="111111"/>
                </a:solidFill>
                <a:latin typeface="Arial"/>
                <a:cs typeface="Arial"/>
              </a:rPr>
              <a:t>una </a:t>
            </a:r>
            <a:r>
              <a:rPr sz="1050" spc="-5" dirty="0">
                <a:solidFill>
                  <a:srgbClr val="111111"/>
                </a:solidFill>
                <a:latin typeface="Arial"/>
                <a:cs typeface="Arial"/>
              </a:rPr>
              <a:t>rappresentazione concreta del mondo che li circonda </a:t>
            </a:r>
            <a:r>
              <a:rPr sz="1050" dirty="0">
                <a:solidFill>
                  <a:srgbClr val="111111"/>
                </a:solidFill>
                <a:latin typeface="Arial"/>
                <a:cs typeface="Arial"/>
              </a:rPr>
              <a:t>e </a:t>
            </a:r>
            <a:r>
              <a:rPr sz="1050" spc="-5" dirty="0">
                <a:solidFill>
                  <a:srgbClr val="111111"/>
                </a:solidFill>
                <a:latin typeface="Arial"/>
                <a:cs typeface="Arial"/>
              </a:rPr>
              <a:t>delle  </a:t>
            </a:r>
            <a:r>
              <a:rPr sz="1050" dirty="0">
                <a:solidFill>
                  <a:srgbClr val="111111"/>
                </a:solidFill>
                <a:latin typeface="Arial"/>
                <a:cs typeface="Arial"/>
              </a:rPr>
              <a:t>loro </a:t>
            </a:r>
            <a:r>
              <a:rPr sz="1050" spc="-5" dirty="0">
                <a:solidFill>
                  <a:srgbClr val="111111"/>
                </a:solidFill>
                <a:latin typeface="Arial"/>
                <a:cs typeface="Arial"/>
              </a:rPr>
              <a:t>esperienze quotidiane </a:t>
            </a:r>
            <a:r>
              <a:rPr sz="1050" dirty="0">
                <a:solidFill>
                  <a:srgbClr val="111111"/>
                </a:solidFill>
                <a:latin typeface="Arial"/>
                <a:cs typeface="Arial"/>
              </a:rPr>
              <a:t>a contatto con </a:t>
            </a:r>
            <a:r>
              <a:rPr sz="1050" spc="-5" dirty="0">
                <a:solidFill>
                  <a:srgbClr val="111111"/>
                </a:solidFill>
                <a:latin typeface="Arial"/>
                <a:cs typeface="Arial"/>
              </a:rPr>
              <a:t>culture</a:t>
            </a:r>
            <a:r>
              <a:rPr sz="1050" spc="-25" dirty="0">
                <a:solidFill>
                  <a:srgbClr val="111111"/>
                </a:solidFill>
                <a:latin typeface="Arial"/>
                <a:cs typeface="Arial"/>
              </a:rPr>
              <a:t> </a:t>
            </a:r>
            <a:r>
              <a:rPr sz="1050" spc="-5" dirty="0">
                <a:solidFill>
                  <a:srgbClr val="111111"/>
                </a:solidFill>
                <a:latin typeface="Arial"/>
                <a:cs typeface="Arial"/>
              </a:rPr>
              <a:t>differenti.</a:t>
            </a:r>
            <a:endParaRPr sz="1050">
              <a:latin typeface="Arial"/>
              <a:cs typeface="Arial"/>
            </a:endParaRPr>
          </a:p>
        </p:txBody>
      </p:sp>
      <p:sp>
        <p:nvSpPr>
          <p:cNvPr id="11" name="object 11"/>
          <p:cNvSpPr/>
          <p:nvPr/>
        </p:nvSpPr>
        <p:spPr>
          <a:xfrm>
            <a:off x="3113404" y="2119883"/>
            <a:ext cx="1333499" cy="59004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165" cy="369570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82490">
              <a:lnSpc>
                <a:spcPts val="1839"/>
              </a:lnSpc>
            </a:pPr>
            <a:r>
              <a:rPr sz="1600" b="1" spc="-5" dirty="0">
                <a:latin typeface="Arial"/>
                <a:cs typeface="Arial"/>
              </a:rPr>
              <a:t>It.</a:t>
            </a:r>
            <a:r>
              <a:rPr sz="1600" b="1" spc="-1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sh</a:t>
            </a:r>
            <a:r>
              <a:rPr sz="1600" b="1" spc="-15" dirty="0">
                <a:latin typeface="Arial"/>
                <a:cs typeface="Arial"/>
              </a:rPr>
              <a:t>u</a:t>
            </a:r>
            <a:r>
              <a:rPr sz="1600" b="1" spc="-5" dirty="0">
                <a:latin typeface="Arial"/>
                <a:cs typeface="Arial"/>
              </a:rPr>
              <a:t>b.</a:t>
            </a:r>
            <a:r>
              <a:rPr sz="1600" b="1" spc="-15" dirty="0">
                <a:latin typeface="Arial"/>
                <a:cs typeface="Arial"/>
              </a:rPr>
              <a:t>o</a:t>
            </a:r>
            <a:r>
              <a:rPr sz="1600" b="1" spc="-5" dirty="0">
                <a:latin typeface="Arial"/>
                <a:cs typeface="Arial"/>
              </a:rPr>
              <a:t>rg  4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0"/>
              </a:spcBef>
            </a:pPr>
            <a:endParaRPr sz="1800">
              <a:latin typeface="Times New Roman"/>
              <a:cs typeface="Times New Roman"/>
            </a:endParaRPr>
          </a:p>
          <a:p>
            <a:pPr marL="12700" marR="5080">
              <a:lnSpc>
                <a:spcPct val="143800"/>
              </a:lnSpc>
            </a:pPr>
            <a:r>
              <a:rPr sz="1050" spc="-5" dirty="0">
                <a:solidFill>
                  <a:srgbClr val="111111"/>
                </a:solidFill>
                <a:latin typeface="Arial"/>
                <a:cs typeface="Arial"/>
              </a:rPr>
              <a:t>L’Aquila </a:t>
            </a:r>
            <a:r>
              <a:rPr sz="1050" dirty="0">
                <a:solidFill>
                  <a:srgbClr val="111111"/>
                </a:solidFill>
                <a:latin typeface="Arial"/>
                <a:cs typeface="Arial"/>
              </a:rPr>
              <a:t>- </a:t>
            </a:r>
            <a:r>
              <a:rPr sz="1050" spc="-5" dirty="0">
                <a:solidFill>
                  <a:srgbClr val="111111"/>
                </a:solidFill>
                <a:latin typeface="Arial"/>
                <a:cs typeface="Arial"/>
              </a:rPr>
              <a:t>(16, 17 </a:t>
            </a:r>
            <a:r>
              <a:rPr sz="1050" dirty="0">
                <a:solidFill>
                  <a:srgbClr val="111111"/>
                </a:solidFill>
                <a:latin typeface="Arial"/>
                <a:cs typeface="Arial"/>
              </a:rPr>
              <a:t>e </a:t>
            </a:r>
            <a:r>
              <a:rPr sz="1050" spc="-5" dirty="0">
                <a:solidFill>
                  <a:srgbClr val="111111"/>
                </a:solidFill>
                <a:latin typeface="Arial"/>
                <a:cs typeface="Arial"/>
              </a:rPr>
              <a:t>18 marzo) presso l’Istituto Cinematografico dell’Aquila “La Lanterna Magica”, </a:t>
            </a:r>
            <a:r>
              <a:rPr sz="1050" dirty="0">
                <a:solidFill>
                  <a:srgbClr val="111111"/>
                </a:solidFill>
                <a:latin typeface="Arial"/>
                <a:cs typeface="Arial"/>
              </a:rPr>
              <a:t>il  </a:t>
            </a:r>
            <a:r>
              <a:rPr sz="1050" spc="-5" dirty="0">
                <a:solidFill>
                  <a:srgbClr val="111111"/>
                </a:solidFill>
                <a:latin typeface="Arial"/>
                <a:cs typeface="Arial"/>
              </a:rPr>
              <a:t>laboratorio “Il </a:t>
            </a:r>
            <a:r>
              <a:rPr sz="1050" dirty="0">
                <a:solidFill>
                  <a:srgbClr val="111111"/>
                </a:solidFill>
                <a:latin typeface="Arial"/>
                <a:cs typeface="Arial"/>
              </a:rPr>
              <a:t>concetto </a:t>
            </a:r>
            <a:r>
              <a:rPr sz="1050" spc="-10" dirty="0">
                <a:solidFill>
                  <a:srgbClr val="111111"/>
                </a:solidFill>
                <a:latin typeface="Arial"/>
                <a:cs typeface="Arial"/>
              </a:rPr>
              <a:t>di </a:t>
            </a:r>
            <a:r>
              <a:rPr sz="1050" spc="-5" dirty="0">
                <a:solidFill>
                  <a:srgbClr val="111111"/>
                </a:solidFill>
                <a:latin typeface="Arial"/>
                <a:cs typeface="Arial"/>
              </a:rPr>
              <a:t>integrazione: </a:t>
            </a:r>
            <a:r>
              <a:rPr sz="1050" dirty="0">
                <a:solidFill>
                  <a:srgbClr val="111111"/>
                </a:solidFill>
                <a:latin typeface="Arial"/>
                <a:cs typeface="Arial"/>
              </a:rPr>
              <a:t>un </a:t>
            </a:r>
            <a:r>
              <a:rPr sz="1050" spc="-5" dirty="0">
                <a:solidFill>
                  <a:srgbClr val="111111"/>
                </a:solidFill>
                <a:latin typeface="Arial"/>
                <a:cs typeface="Arial"/>
              </a:rPr>
              <a:t>viaggio nella società </a:t>
            </a:r>
            <a:r>
              <a:rPr sz="1050" spc="-10" dirty="0">
                <a:solidFill>
                  <a:srgbClr val="111111"/>
                </a:solidFill>
                <a:latin typeface="Arial"/>
                <a:cs typeface="Arial"/>
              </a:rPr>
              <a:t>di </a:t>
            </a:r>
            <a:r>
              <a:rPr sz="1050" spc="-5" dirty="0">
                <a:solidFill>
                  <a:srgbClr val="111111"/>
                </a:solidFill>
                <a:latin typeface="Arial"/>
                <a:cs typeface="Arial"/>
              </a:rPr>
              <a:t>ieri </a:t>
            </a:r>
            <a:r>
              <a:rPr sz="1050" dirty="0">
                <a:solidFill>
                  <a:srgbClr val="111111"/>
                </a:solidFill>
                <a:latin typeface="Arial"/>
                <a:cs typeface="Arial"/>
              </a:rPr>
              <a:t>e </a:t>
            </a:r>
            <a:r>
              <a:rPr sz="1050" spc="-5" dirty="0">
                <a:solidFill>
                  <a:srgbClr val="111111"/>
                </a:solidFill>
                <a:latin typeface="Arial"/>
                <a:cs typeface="Arial"/>
              </a:rPr>
              <a:t>di oggi” dove </a:t>
            </a:r>
            <a:r>
              <a:rPr sz="1050" dirty="0">
                <a:solidFill>
                  <a:srgbClr val="111111"/>
                </a:solidFill>
                <a:latin typeface="Arial"/>
                <a:cs typeface="Arial"/>
              </a:rPr>
              <a:t>gli </a:t>
            </a:r>
            <a:r>
              <a:rPr sz="1050" spc="-5" dirty="0">
                <a:solidFill>
                  <a:srgbClr val="111111"/>
                </a:solidFill>
                <a:latin typeface="Arial"/>
                <a:cs typeface="Arial"/>
              </a:rPr>
              <a:t>alunni</a:t>
            </a:r>
            <a:r>
              <a:rPr sz="1050" spc="75" dirty="0">
                <a:solidFill>
                  <a:srgbClr val="111111"/>
                </a:solidFill>
                <a:latin typeface="Arial"/>
                <a:cs typeface="Arial"/>
              </a:rPr>
              <a:t> </a:t>
            </a:r>
            <a:r>
              <a:rPr sz="1050" spc="-5" dirty="0">
                <a:solidFill>
                  <a:srgbClr val="111111"/>
                </a:solidFill>
                <a:latin typeface="Arial"/>
                <a:cs typeface="Arial"/>
              </a:rPr>
              <a:t>avranno</a:t>
            </a:r>
            <a:endParaRPr sz="1050">
              <a:latin typeface="Arial"/>
              <a:cs typeface="Arial"/>
            </a:endParaRPr>
          </a:p>
          <a:p>
            <a:pPr>
              <a:lnSpc>
                <a:spcPct val="100000"/>
              </a:lnSpc>
              <a:spcBef>
                <a:spcPts val="15"/>
              </a:spcBef>
            </a:pPr>
            <a:endParaRPr sz="1550">
              <a:latin typeface="Times New Roman"/>
              <a:cs typeface="Times New Roman"/>
            </a:endParaRPr>
          </a:p>
          <a:p>
            <a:pPr marL="12700" marR="10160">
              <a:lnSpc>
                <a:spcPct val="143800"/>
              </a:lnSpc>
              <a:spcBef>
                <a:spcPts val="5"/>
              </a:spcBef>
            </a:pPr>
            <a:r>
              <a:rPr sz="1050" spc="-5" dirty="0">
                <a:solidFill>
                  <a:srgbClr val="111111"/>
                </a:solidFill>
                <a:latin typeface="Arial"/>
                <a:cs typeface="Arial"/>
              </a:rPr>
              <a:t>l’opportunità </a:t>
            </a:r>
            <a:r>
              <a:rPr sz="1050" spc="-10" dirty="0">
                <a:solidFill>
                  <a:srgbClr val="111111"/>
                </a:solidFill>
                <a:latin typeface="Arial"/>
                <a:cs typeface="Arial"/>
              </a:rPr>
              <a:t>di </a:t>
            </a:r>
            <a:r>
              <a:rPr sz="1050" spc="-5" dirty="0">
                <a:solidFill>
                  <a:srgbClr val="111111"/>
                </a:solidFill>
                <a:latin typeface="Arial"/>
                <a:cs typeface="Arial"/>
              </a:rPr>
              <a:t>avvicinarsi </a:t>
            </a:r>
            <a:r>
              <a:rPr sz="1050" dirty="0">
                <a:solidFill>
                  <a:srgbClr val="111111"/>
                </a:solidFill>
                <a:latin typeface="Arial"/>
                <a:cs typeface="Arial"/>
              </a:rPr>
              <a:t>alle </a:t>
            </a:r>
            <a:r>
              <a:rPr sz="1050" spc="-5" dirty="0">
                <a:solidFill>
                  <a:srgbClr val="111111"/>
                </a:solidFill>
                <a:latin typeface="Arial"/>
                <a:cs typeface="Arial"/>
              </a:rPr>
              <a:t>moderne tecnologie </a:t>
            </a:r>
            <a:r>
              <a:rPr sz="1050" dirty="0">
                <a:solidFill>
                  <a:srgbClr val="111111"/>
                </a:solidFill>
                <a:latin typeface="Arial"/>
                <a:cs typeface="Arial"/>
              </a:rPr>
              <a:t>che </a:t>
            </a:r>
            <a:r>
              <a:rPr sz="1050" spc="-5" dirty="0">
                <a:solidFill>
                  <a:srgbClr val="111111"/>
                </a:solidFill>
                <a:latin typeface="Arial"/>
                <a:cs typeface="Arial"/>
              </a:rPr>
              <a:t>riguardano il mondo dell’audiovisivo realizzando  </a:t>
            </a:r>
            <a:r>
              <a:rPr sz="1050" dirty="0">
                <a:solidFill>
                  <a:srgbClr val="111111"/>
                </a:solidFill>
                <a:latin typeface="Arial"/>
                <a:cs typeface="Arial"/>
              </a:rPr>
              <a:t>un </a:t>
            </a:r>
            <a:r>
              <a:rPr sz="1050" spc="-5" dirty="0">
                <a:solidFill>
                  <a:srgbClr val="111111"/>
                </a:solidFill>
                <a:latin typeface="Arial"/>
                <a:cs typeface="Arial"/>
              </a:rPr>
              <a:t>breve cortometraggio sul tema dell’integrazione </a:t>
            </a:r>
            <a:r>
              <a:rPr sz="1050" dirty="0">
                <a:solidFill>
                  <a:srgbClr val="111111"/>
                </a:solidFill>
                <a:latin typeface="Arial"/>
                <a:cs typeface="Arial"/>
              </a:rPr>
              <a:t>e</a:t>
            </a:r>
            <a:r>
              <a:rPr sz="1050" spc="-10" dirty="0">
                <a:solidFill>
                  <a:srgbClr val="111111"/>
                </a:solidFill>
                <a:latin typeface="Arial"/>
                <a:cs typeface="Arial"/>
              </a:rPr>
              <a:t> </a:t>
            </a:r>
            <a:r>
              <a:rPr sz="1050" spc="-5" dirty="0">
                <a:solidFill>
                  <a:srgbClr val="111111"/>
                </a:solidFill>
                <a:latin typeface="Arial"/>
                <a:cs typeface="Arial"/>
              </a:rPr>
              <a:t>dell’interculturalità.</a:t>
            </a:r>
            <a:endParaRPr sz="1050">
              <a:latin typeface="Arial"/>
              <a:cs typeface="Arial"/>
            </a:endParaRPr>
          </a:p>
          <a:p>
            <a:pPr marL="12700">
              <a:lnSpc>
                <a:spcPct val="100000"/>
              </a:lnSpc>
              <a:spcBef>
                <a:spcPts val="550"/>
              </a:spcBef>
            </a:pPr>
            <a:r>
              <a:rPr sz="1050" dirty="0">
                <a:solidFill>
                  <a:srgbClr val="111111"/>
                </a:solidFill>
                <a:latin typeface="Arial"/>
                <a:cs typeface="Arial"/>
              </a:rPr>
              <a:t>Bari</a:t>
            </a:r>
            <a:r>
              <a:rPr sz="1050" spc="30" dirty="0">
                <a:solidFill>
                  <a:srgbClr val="111111"/>
                </a:solidFill>
                <a:latin typeface="Arial"/>
                <a:cs typeface="Arial"/>
              </a:rPr>
              <a:t> </a:t>
            </a:r>
            <a:r>
              <a:rPr sz="1050" dirty="0">
                <a:solidFill>
                  <a:srgbClr val="111111"/>
                </a:solidFill>
                <a:latin typeface="Arial"/>
                <a:cs typeface="Arial"/>
              </a:rPr>
              <a:t>–</a:t>
            </a:r>
            <a:r>
              <a:rPr sz="1050" spc="35" dirty="0">
                <a:solidFill>
                  <a:srgbClr val="111111"/>
                </a:solidFill>
                <a:latin typeface="Arial"/>
                <a:cs typeface="Arial"/>
              </a:rPr>
              <a:t> </a:t>
            </a:r>
            <a:r>
              <a:rPr sz="1050" spc="-5" dirty="0">
                <a:solidFill>
                  <a:srgbClr val="111111"/>
                </a:solidFill>
                <a:latin typeface="Arial"/>
                <a:cs typeface="Arial"/>
              </a:rPr>
              <a:t>(16</a:t>
            </a:r>
            <a:r>
              <a:rPr sz="1050" spc="35" dirty="0">
                <a:solidFill>
                  <a:srgbClr val="111111"/>
                </a:solidFill>
                <a:latin typeface="Arial"/>
                <a:cs typeface="Arial"/>
              </a:rPr>
              <a:t> </a:t>
            </a:r>
            <a:r>
              <a:rPr sz="1050" dirty="0">
                <a:solidFill>
                  <a:srgbClr val="111111"/>
                </a:solidFill>
                <a:latin typeface="Arial"/>
                <a:cs typeface="Arial"/>
              </a:rPr>
              <a:t>e</a:t>
            </a:r>
            <a:r>
              <a:rPr sz="1050" spc="20" dirty="0">
                <a:solidFill>
                  <a:srgbClr val="111111"/>
                </a:solidFill>
                <a:latin typeface="Arial"/>
                <a:cs typeface="Arial"/>
              </a:rPr>
              <a:t> </a:t>
            </a:r>
            <a:r>
              <a:rPr sz="1050" dirty="0">
                <a:solidFill>
                  <a:srgbClr val="111111"/>
                </a:solidFill>
                <a:latin typeface="Arial"/>
                <a:cs typeface="Arial"/>
              </a:rPr>
              <a:t>17</a:t>
            </a:r>
            <a:r>
              <a:rPr sz="1050" spc="25" dirty="0">
                <a:solidFill>
                  <a:srgbClr val="111111"/>
                </a:solidFill>
                <a:latin typeface="Arial"/>
                <a:cs typeface="Arial"/>
              </a:rPr>
              <a:t> </a:t>
            </a:r>
            <a:r>
              <a:rPr sz="1050" spc="-5" dirty="0">
                <a:solidFill>
                  <a:srgbClr val="111111"/>
                </a:solidFill>
                <a:latin typeface="Arial"/>
                <a:cs typeface="Arial"/>
              </a:rPr>
              <a:t>marzo)</a:t>
            </a:r>
            <a:r>
              <a:rPr sz="1050" spc="30" dirty="0">
                <a:solidFill>
                  <a:srgbClr val="111111"/>
                </a:solidFill>
                <a:latin typeface="Arial"/>
                <a:cs typeface="Arial"/>
              </a:rPr>
              <a:t> </a:t>
            </a:r>
            <a:r>
              <a:rPr sz="1050" spc="-5" dirty="0">
                <a:solidFill>
                  <a:srgbClr val="111111"/>
                </a:solidFill>
                <a:latin typeface="Arial"/>
                <a:cs typeface="Arial"/>
              </a:rPr>
              <a:t>“Metti</a:t>
            </a:r>
            <a:r>
              <a:rPr sz="1050" spc="40" dirty="0">
                <a:solidFill>
                  <a:srgbClr val="111111"/>
                </a:solidFill>
                <a:latin typeface="Arial"/>
                <a:cs typeface="Arial"/>
              </a:rPr>
              <a:t> </a:t>
            </a:r>
            <a:r>
              <a:rPr sz="1050" dirty="0">
                <a:solidFill>
                  <a:srgbClr val="111111"/>
                </a:solidFill>
                <a:latin typeface="Arial"/>
                <a:cs typeface="Arial"/>
              </a:rPr>
              <a:t>il</a:t>
            </a:r>
            <a:r>
              <a:rPr sz="1050" spc="25" dirty="0">
                <a:solidFill>
                  <a:srgbClr val="111111"/>
                </a:solidFill>
                <a:latin typeface="Arial"/>
                <a:cs typeface="Arial"/>
              </a:rPr>
              <a:t> </a:t>
            </a:r>
            <a:r>
              <a:rPr sz="1050" spc="-5" dirty="0">
                <a:solidFill>
                  <a:srgbClr val="111111"/>
                </a:solidFill>
                <a:latin typeface="Arial"/>
                <a:cs typeface="Arial"/>
              </a:rPr>
              <a:t>mondo</a:t>
            </a:r>
            <a:r>
              <a:rPr sz="1050" spc="35" dirty="0">
                <a:solidFill>
                  <a:srgbClr val="111111"/>
                </a:solidFill>
                <a:latin typeface="Arial"/>
                <a:cs typeface="Arial"/>
              </a:rPr>
              <a:t> </a:t>
            </a:r>
            <a:r>
              <a:rPr sz="1050" dirty="0">
                <a:solidFill>
                  <a:srgbClr val="111111"/>
                </a:solidFill>
                <a:latin typeface="Arial"/>
                <a:cs typeface="Arial"/>
              </a:rPr>
              <a:t>a</a:t>
            </a:r>
            <a:r>
              <a:rPr sz="1050" spc="35" dirty="0">
                <a:solidFill>
                  <a:srgbClr val="111111"/>
                </a:solidFill>
                <a:latin typeface="Arial"/>
                <a:cs typeface="Arial"/>
              </a:rPr>
              <a:t> </a:t>
            </a:r>
            <a:r>
              <a:rPr sz="1050" spc="-5" dirty="0">
                <a:solidFill>
                  <a:srgbClr val="111111"/>
                </a:solidFill>
                <a:latin typeface="Arial"/>
                <a:cs typeface="Arial"/>
              </a:rPr>
              <a:t>tavola”,</a:t>
            </a:r>
            <a:r>
              <a:rPr sz="1050" spc="25" dirty="0">
                <a:solidFill>
                  <a:srgbClr val="111111"/>
                </a:solidFill>
                <a:latin typeface="Arial"/>
                <a:cs typeface="Arial"/>
              </a:rPr>
              <a:t> </a:t>
            </a:r>
            <a:r>
              <a:rPr sz="1050" spc="-5" dirty="0">
                <a:solidFill>
                  <a:srgbClr val="111111"/>
                </a:solidFill>
                <a:latin typeface="Arial"/>
                <a:cs typeface="Arial"/>
              </a:rPr>
              <a:t>il</a:t>
            </a:r>
            <a:r>
              <a:rPr sz="1050" spc="25" dirty="0">
                <a:solidFill>
                  <a:srgbClr val="111111"/>
                </a:solidFill>
                <a:latin typeface="Arial"/>
                <a:cs typeface="Arial"/>
              </a:rPr>
              <a:t> </a:t>
            </a:r>
            <a:r>
              <a:rPr sz="1050" spc="-5" dirty="0">
                <a:solidFill>
                  <a:srgbClr val="111111"/>
                </a:solidFill>
                <a:latin typeface="Arial"/>
                <a:cs typeface="Arial"/>
              </a:rPr>
              <a:t>laboratorio</a:t>
            </a:r>
            <a:r>
              <a:rPr sz="1050" spc="35" dirty="0">
                <a:solidFill>
                  <a:srgbClr val="111111"/>
                </a:solidFill>
                <a:latin typeface="Arial"/>
                <a:cs typeface="Arial"/>
              </a:rPr>
              <a:t> </a:t>
            </a:r>
            <a:r>
              <a:rPr sz="1050" spc="-10" dirty="0">
                <a:solidFill>
                  <a:srgbClr val="111111"/>
                </a:solidFill>
                <a:latin typeface="Arial"/>
                <a:cs typeface="Arial"/>
              </a:rPr>
              <a:t>di</a:t>
            </a:r>
            <a:r>
              <a:rPr sz="1050" spc="40" dirty="0">
                <a:solidFill>
                  <a:srgbClr val="111111"/>
                </a:solidFill>
                <a:latin typeface="Arial"/>
                <a:cs typeface="Arial"/>
              </a:rPr>
              <a:t> </a:t>
            </a:r>
            <a:r>
              <a:rPr sz="1050" spc="-5" dirty="0">
                <a:solidFill>
                  <a:srgbClr val="111111"/>
                </a:solidFill>
                <a:latin typeface="Arial"/>
                <a:cs typeface="Arial"/>
              </a:rPr>
              <a:t>video</a:t>
            </a:r>
            <a:r>
              <a:rPr sz="1050" spc="35" dirty="0">
                <a:solidFill>
                  <a:srgbClr val="111111"/>
                </a:solidFill>
                <a:latin typeface="Arial"/>
                <a:cs typeface="Arial"/>
              </a:rPr>
              <a:t> </a:t>
            </a:r>
            <a:r>
              <a:rPr sz="1050" spc="-5" dirty="0">
                <a:solidFill>
                  <a:srgbClr val="111111"/>
                </a:solidFill>
                <a:latin typeface="Arial"/>
                <a:cs typeface="Arial"/>
              </a:rPr>
              <a:t>animazione</a:t>
            </a:r>
            <a:r>
              <a:rPr sz="1050" spc="35" dirty="0">
                <a:solidFill>
                  <a:srgbClr val="111111"/>
                </a:solidFill>
                <a:latin typeface="Arial"/>
                <a:cs typeface="Arial"/>
              </a:rPr>
              <a:t> </a:t>
            </a:r>
            <a:r>
              <a:rPr sz="1050" spc="-5" dirty="0">
                <a:solidFill>
                  <a:srgbClr val="111111"/>
                </a:solidFill>
                <a:latin typeface="Arial"/>
                <a:cs typeface="Arial"/>
              </a:rPr>
              <a:t>presso</a:t>
            </a:r>
            <a:r>
              <a:rPr sz="1050" spc="20" dirty="0">
                <a:solidFill>
                  <a:srgbClr val="111111"/>
                </a:solidFill>
                <a:latin typeface="Arial"/>
                <a:cs typeface="Arial"/>
              </a:rPr>
              <a:t> </a:t>
            </a:r>
            <a:r>
              <a:rPr sz="1050" spc="-5" dirty="0">
                <a:solidFill>
                  <a:srgbClr val="111111"/>
                </a:solidFill>
                <a:latin typeface="Arial"/>
                <a:cs typeface="Arial"/>
              </a:rPr>
              <a:t>Coop</a:t>
            </a:r>
            <a:r>
              <a:rPr sz="1050" spc="35" dirty="0">
                <a:solidFill>
                  <a:srgbClr val="111111"/>
                </a:solidFill>
                <a:latin typeface="Arial"/>
                <a:cs typeface="Arial"/>
              </a:rPr>
              <a:t> </a:t>
            </a:r>
            <a:r>
              <a:rPr sz="1050" spc="-5" dirty="0">
                <a:solidFill>
                  <a:srgbClr val="111111"/>
                </a:solidFill>
                <a:latin typeface="Arial"/>
                <a:cs typeface="Arial"/>
              </a:rPr>
              <a:t>GET,</a:t>
            </a:r>
            <a:r>
              <a:rPr sz="1050" spc="30" dirty="0">
                <a:solidFill>
                  <a:srgbClr val="111111"/>
                </a:solidFill>
                <a:latin typeface="Arial"/>
                <a:cs typeface="Arial"/>
              </a:rPr>
              <a:t> </a:t>
            </a:r>
            <a:r>
              <a:rPr sz="1050" spc="-5" dirty="0">
                <a:solidFill>
                  <a:srgbClr val="111111"/>
                </a:solidFill>
                <a:latin typeface="Arial"/>
                <a:cs typeface="Arial"/>
              </a:rPr>
              <a:t>il</a:t>
            </a:r>
            <a:endParaRPr sz="1050">
              <a:latin typeface="Arial"/>
              <a:cs typeface="Arial"/>
            </a:endParaRPr>
          </a:p>
          <a:p>
            <a:pPr marL="12700" marR="5080" algn="just">
              <a:lnSpc>
                <a:spcPct val="143800"/>
              </a:lnSpc>
              <a:spcBef>
                <a:spcPts val="5"/>
              </a:spcBef>
            </a:pPr>
            <a:r>
              <a:rPr sz="1050" spc="-5" dirty="0">
                <a:solidFill>
                  <a:srgbClr val="111111"/>
                </a:solidFill>
                <a:latin typeface="Arial"/>
                <a:cs typeface="Arial"/>
              </a:rPr>
              <a:t>Centro per </a:t>
            </a:r>
            <a:r>
              <a:rPr sz="1050" dirty="0">
                <a:solidFill>
                  <a:srgbClr val="111111"/>
                </a:solidFill>
                <a:latin typeface="Arial"/>
                <a:cs typeface="Arial"/>
              </a:rPr>
              <a:t>la Ricerca e la </a:t>
            </a:r>
            <a:r>
              <a:rPr sz="1050" spc="-5" dirty="0">
                <a:solidFill>
                  <a:srgbClr val="111111"/>
                </a:solidFill>
                <a:latin typeface="Arial"/>
                <a:cs typeface="Arial"/>
              </a:rPr>
              <a:t>Didattica dell’Immagine di Bari, finalizzato alla </a:t>
            </a:r>
            <a:r>
              <a:rPr sz="1050" dirty="0">
                <a:solidFill>
                  <a:srgbClr val="111111"/>
                </a:solidFill>
                <a:latin typeface="Arial"/>
                <a:cs typeface="Arial"/>
              </a:rPr>
              <a:t>realizzazione di </a:t>
            </a:r>
            <a:r>
              <a:rPr sz="1050" spc="-5" dirty="0">
                <a:solidFill>
                  <a:srgbClr val="111111"/>
                </a:solidFill>
                <a:latin typeface="Arial"/>
                <a:cs typeface="Arial"/>
              </a:rPr>
              <a:t>un  </a:t>
            </a:r>
            <a:r>
              <a:rPr sz="1050" dirty="0">
                <a:solidFill>
                  <a:srgbClr val="111111"/>
                </a:solidFill>
                <a:latin typeface="Arial"/>
                <a:cs typeface="Arial"/>
              </a:rPr>
              <a:t>cortometraggio, in </a:t>
            </a:r>
            <a:r>
              <a:rPr sz="1050" spc="-5" dirty="0">
                <a:solidFill>
                  <a:srgbClr val="111111"/>
                </a:solidFill>
                <a:latin typeface="Arial"/>
                <a:cs typeface="Arial"/>
              </a:rPr>
              <a:t>cui gli studenti dovranno </a:t>
            </a:r>
            <a:r>
              <a:rPr sz="1050" dirty="0">
                <a:solidFill>
                  <a:srgbClr val="111111"/>
                </a:solidFill>
                <a:latin typeface="Arial"/>
                <a:cs typeface="Arial"/>
              </a:rPr>
              <a:t>ideare e disegnare </a:t>
            </a:r>
            <a:r>
              <a:rPr sz="1050" spc="-5" dirty="0">
                <a:solidFill>
                  <a:srgbClr val="111111"/>
                </a:solidFill>
                <a:latin typeface="Arial"/>
                <a:cs typeface="Arial"/>
              </a:rPr>
              <a:t>immagini </a:t>
            </a:r>
            <a:r>
              <a:rPr sz="1050" dirty="0">
                <a:solidFill>
                  <a:srgbClr val="111111"/>
                </a:solidFill>
                <a:latin typeface="Arial"/>
                <a:cs typeface="Arial"/>
              </a:rPr>
              <a:t>e </a:t>
            </a:r>
            <a:r>
              <a:rPr sz="1050" spc="-5" dirty="0">
                <a:solidFill>
                  <a:srgbClr val="111111"/>
                </a:solidFill>
                <a:latin typeface="Arial"/>
                <a:cs typeface="Arial"/>
              </a:rPr>
              <a:t>fondali, effettuare </a:t>
            </a:r>
            <a:r>
              <a:rPr sz="1050" dirty="0">
                <a:solidFill>
                  <a:srgbClr val="111111"/>
                </a:solidFill>
                <a:latin typeface="Arial"/>
                <a:cs typeface="Arial"/>
              </a:rPr>
              <a:t>le </a:t>
            </a:r>
            <a:r>
              <a:rPr sz="1050" spc="-5" dirty="0">
                <a:solidFill>
                  <a:srgbClr val="111111"/>
                </a:solidFill>
                <a:latin typeface="Arial"/>
                <a:cs typeface="Arial"/>
              </a:rPr>
              <a:t>riprese  </a:t>
            </a:r>
            <a:r>
              <a:rPr sz="1050" dirty="0">
                <a:solidFill>
                  <a:srgbClr val="111111"/>
                </a:solidFill>
                <a:latin typeface="Arial"/>
                <a:cs typeface="Arial"/>
              </a:rPr>
              <a:t>con la </a:t>
            </a:r>
            <a:r>
              <a:rPr sz="1050" spc="-5" dirty="0">
                <a:solidFill>
                  <a:srgbClr val="111111"/>
                </a:solidFill>
                <a:latin typeface="Arial"/>
                <a:cs typeface="Arial"/>
              </a:rPr>
              <a:t>tecnica “passo </a:t>
            </a:r>
            <a:r>
              <a:rPr sz="1050" dirty="0">
                <a:solidFill>
                  <a:srgbClr val="111111"/>
                </a:solidFill>
                <a:latin typeface="Arial"/>
                <a:cs typeface="Arial"/>
              </a:rPr>
              <a:t>a </a:t>
            </a:r>
            <a:r>
              <a:rPr sz="1050" spc="-5" dirty="0">
                <a:solidFill>
                  <a:srgbClr val="111111"/>
                </a:solidFill>
                <a:latin typeface="Arial"/>
                <a:cs typeface="Arial"/>
              </a:rPr>
              <a:t>uno” </a:t>
            </a:r>
            <a:r>
              <a:rPr sz="1050" dirty="0">
                <a:solidFill>
                  <a:srgbClr val="111111"/>
                </a:solidFill>
                <a:latin typeface="Arial"/>
                <a:cs typeface="Arial"/>
              </a:rPr>
              <a:t>e </a:t>
            </a:r>
            <a:r>
              <a:rPr sz="1050" spc="-5" dirty="0">
                <a:solidFill>
                  <a:srgbClr val="111111"/>
                </a:solidFill>
                <a:latin typeface="Arial"/>
                <a:cs typeface="Arial"/>
              </a:rPr>
              <a:t>cimentarsi nel doppiaggio, prestando </a:t>
            </a:r>
            <a:r>
              <a:rPr sz="1050" dirty="0">
                <a:solidFill>
                  <a:srgbClr val="111111"/>
                </a:solidFill>
                <a:latin typeface="Arial"/>
                <a:cs typeface="Arial"/>
              </a:rPr>
              <a:t>le </a:t>
            </a:r>
            <a:r>
              <a:rPr sz="1050" spc="-5" dirty="0">
                <a:solidFill>
                  <a:srgbClr val="111111"/>
                </a:solidFill>
                <a:latin typeface="Arial"/>
                <a:cs typeface="Arial"/>
              </a:rPr>
              <a:t>voci </a:t>
            </a:r>
            <a:r>
              <a:rPr sz="1050" spc="-10" dirty="0">
                <a:solidFill>
                  <a:srgbClr val="111111"/>
                </a:solidFill>
                <a:latin typeface="Arial"/>
                <a:cs typeface="Arial"/>
              </a:rPr>
              <a:t>ai </a:t>
            </a:r>
            <a:r>
              <a:rPr sz="1050" spc="-5" dirty="0">
                <a:solidFill>
                  <a:srgbClr val="111111"/>
                </a:solidFill>
                <a:latin typeface="Arial"/>
                <a:cs typeface="Arial"/>
              </a:rPr>
              <a:t>diversi</a:t>
            </a:r>
            <a:r>
              <a:rPr sz="1050" spc="25" dirty="0">
                <a:solidFill>
                  <a:srgbClr val="111111"/>
                </a:solidFill>
                <a:latin typeface="Arial"/>
                <a:cs typeface="Arial"/>
              </a:rPr>
              <a:t> </a:t>
            </a:r>
            <a:r>
              <a:rPr sz="1050" spc="-5" dirty="0">
                <a:solidFill>
                  <a:srgbClr val="111111"/>
                </a:solidFill>
                <a:latin typeface="Arial"/>
                <a:cs typeface="Arial"/>
              </a:rPr>
              <a:t>personaggi.</a:t>
            </a:r>
            <a:endParaRPr sz="1050">
              <a:latin typeface="Arial"/>
              <a:cs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0944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L</a:t>
            </a:r>
            <a:r>
              <a:rPr sz="1600" b="1" spc="-5" dirty="0">
                <a:latin typeface="Arial"/>
                <a:cs typeface="Arial"/>
              </a:rPr>
              <a:t>adis</a:t>
            </a:r>
            <a:r>
              <a:rPr sz="1600" b="1" dirty="0">
                <a:latin typeface="Arial"/>
                <a:cs typeface="Arial"/>
              </a:rPr>
              <a:t>c</a:t>
            </a:r>
            <a:r>
              <a:rPr sz="1600" b="1" spc="-5" dirty="0">
                <a:latin typeface="Arial"/>
                <a:cs typeface="Arial"/>
              </a:rPr>
              <a:t>uss</a:t>
            </a:r>
            <a:r>
              <a:rPr sz="1600" b="1" dirty="0">
                <a:latin typeface="Arial"/>
                <a:cs typeface="Arial"/>
              </a:rPr>
              <a:t>i</a:t>
            </a:r>
            <a:r>
              <a:rPr sz="1600" b="1" spc="-5" dirty="0">
                <a:latin typeface="Arial"/>
                <a:cs typeface="Arial"/>
              </a:rPr>
              <a:t>o</a:t>
            </a:r>
            <a:r>
              <a:rPr sz="1600" b="1" spc="-15" dirty="0">
                <a:latin typeface="Arial"/>
                <a:cs typeface="Arial"/>
              </a:rPr>
              <a:t>n</a:t>
            </a:r>
            <a:r>
              <a:rPr sz="1600" b="1" spc="-5" dirty="0">
                <a:latin typeface="Arial"/>
                <a:cs typeface="Arial"/>
              </a:rPr>
              <a:t>e</a:t>
            </a:r>
            <a:r>
              <a:rPr sz="1600" b="1" spc="5" dirty="0">
                <a:latin typeface="Arial"/>
                <a:cs typeface="Arial"/>
              </a:rPr>
              <a:t>.</a:t>
            </a:r>
            <a:r>
              <a:rPr sz="1600" b="1" spc="-5" dirty="0">
                <a:latin typeface="Arial"/>
                <a:cs typeface="Arial"/>
              </a:rPr>
              <a:t>com  4 marzo</a:t>
            </a:r>
            <a:r>
              <a:rPr sz="1600" b="1" spc="-1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52597"/>
            <a:ext cx="6141085" cy="6438900"/>
          </a:xfrm>
          <a:prstGeom prst="rect">
            <a:avLst/>
          </a:prstGeom>
        </p:spPr>
        <p:txBody>
          <a:bodyPr vert="horz" wrap="square" lIns="0" tIns="12700" rIns="0" bIns="0" rtlCol="0">
            <a:spAutoFit/>
          </a:bodyPr>
          <a:lstStyle/>
          <a:p>
            <a:pPr marL="12700" marR="146050" algn="just">
              <a:lnSpc>
                <a:spcPct val="110000"/>
              </a:lnSpc>
              <a:spcBef>
                <a:spcPts val="100"/>
              </a:spcBef>
            </a:pPr>
            <a:r>
              <a:rPr sz="2000" dirty="0">
                <a:solidFill>
                  <a:srgbClr val="525252"/>
                </a:solidFill>
                <a:latin typeface="Arial"/>
                <a:cs typeface="Arial"/>
              </a:rPr>
              <a:t>Seconda </a:t>
            </a:r>
            <a:r>
              <a:rPr sz="2000" spc="-5" dirty="0">
                <a:solidFill>
                  <a:srgbClr val="525252"/>
                </a:solidFill>
                <a:latin typeface="Arial"/>
                <a:cs typeface="Arial"/>
              </a:rPr>
              <a:t>edizione </a:t>
            </a:r>
            <a:r>
              <a:rPr sz="2000" dirty="0">
                <a:solidFill>
                  <a:srgbClr val="525252"/>
                </a:solidFill>
                <a:latin typeface="Arial"/>
                <a:cs typeface="Arial"/>
              </a:rPr>
              <a:t>del </a:t>
            </a:r>
            <a:r>
              <a:rPr sz="2000" spc="-5" dirty="0">
                <a:solidFill>
                  <a:srgbClr val="525252"/>
                </a:solidFill>
                <a:latin typeface="Arial"/>
                <a:cs typeface="Arial"/>
              </a:rPr>
              <a:t>Festival </a:t>
            </a:r>
            <a:r>
              <a:rPr sz="2000" dirty="0">
                <a:solidFill>
                  <a:srgbClr val="525252"/>
                </a:solidFill>
                <a:latin typeface="Arial"/>
                <a:cs typeface="Arial"/>
              </a:rPr>
              <a:t>della </a:t>
            </a:r>
            <a:r>
              <a:rPr sz="2000" spc="-5" dirty="0">
                <a:solidFill>
                  <a:srgbClr val="525252"/>
                </a:solidFill>
                <a:latin typeface="Arial"/>
                <a:cs typeface="Arial"/>
              </a:rPr>
              <a:t>Cultura Creativa:  </a:t>
            </a:r>
            <a:r>
              <a:rPr sz="2000" dirty="0">
                <a:solidFill>
                  <a:srgbClr val="525252"/>
                </a:solidFill>
                <a:latin typeface="Arial"/>
                <a:cs typeface="Arial"/>
              </a:rPr>
              <a:t>"L'alfabeto </a:t>
            </a:r>
            <a:r>
              <a:rPr sz="2000" spc="-5" dirty="0">
                <a:solidFill>
                  <a:srgbClr val="525252"/>
                </a:solidFill>
                <a:latin typeface="Arial"/>
                <a:cs typeface="Arial"/>
              </a:rPr>
              <a:t>del </a:t>
            </a:r>
            <a:r>
              <a:rPr sz="2000" dirty="0">
                <a:solidFill>
                  <a:srgbClr val="525252"/>
                </a:solidFill>
                <a:latin typeface="Arial"/>
                <a:cs typeface="Arial"/>
              </a:rPr>
              <a:t>mondo. Leggiamo i segni intorno a</a:t>
            </a:r>
            <a:r>
              <a:rPr sz="2000" spc="-85" dirty="0">
                <a:solidFill>
                  <a:srgbClr val="525252"/>
                </a:solidFill>
                <a:latin typeface="Arial"/>
                <a:cs typeface="Arial"/>
              </a:rPr>
              <a:t> </a:t>
            </a:r>
            <a:r>
              <a:rPr sz="2000" dirty="0">
                <a:solidFill>
                  <a:srgbClr val="525252"/>
                </a:solidFill>
                <a:latin typeface="Arial"/>
                <a:cs typeface="Arial"/>
              </a:rPr>
              <a:t>noi  e </a:t>
            </a:r>
            <a:r>
              <a:rPr sz="2000" spc="-5" dirty="0">
                <a:solidFill>
                  <a:srgbClr val="525252"/>
                </a:solidFill>
                <a:latin typeface="Arial"/>
                <a:cs typeface="Arial"/>
              </a:rPr>
              <a:t>raccontiamo" </a:t>
            </a:r>
            <a:r>
              <a:rPr sz="900" baseline="41666" dirty="0">
                <a:solidFill>
                  <a:srgbClr val="CF1818"/>
                </a:solidFill>
                <a:latin typeface="Arial"/>
                <a:cs typeface="Arial"/>
              </a:rPr>
              <a:t>In </a:t>
            </a:r>
            <a:r>
              <a:rPr sz="900" spc="-7" baseline="41666" dirty="0">
                <a:solidFill>
                  <a:srgbClr val="CF1818"/>
                </a:solidFill>
                <a:latin typeface="Arial"/>
                <a:cs typeface="Arial"/>
              </a:rPr>
              <a:t>evidenza</a:t>
            </a:r>
            <a:endParaRPr sz="900" baseline="41666">
              <a:latin typeface="Arial"/>
              <a:cs typeface="Arial"/>
            </a:endParaRPr>
          </a:p>
          <a:p>
            <a:pPr marL="12700">
              <a:lnSpc>
                <a:spcPct val="100000"/>
              </a:lnSpc>
              <a:spcBef>
                <a:spcPts val="305"/>
              </a:spcBef>
            </a:pPr>
            <a:r>
              <a:rPr sz="900" spc="-5" dirty="0">
                <a:solidFill>
                  <a:srgbClr val="525252"/>
                </a:solidFill>
                <a:latin typeface="Arial"/>
                <a:cs typeface="Arial"/>
              </a:rPr>
              <a:t>Pubblicato </a:t>
            </a:r>
            <a:r>
              <a:rPr sz="900" spc="-10" dirty="0">
                <a:solidFill>
                  <a:srgbClr val="525252"/>
                </a:solidFill>
                <a:latin typeface="Arial"/>
                <a:cs typeface="Arial"/>
              </a:rPr>
              <a:t>in</a:t>
            </a:r>
            <a:r>
              <a:rPr sz="900" spc="15" dirty="0">
                <a:solidFill>
                  <a:srgbClr val="525252"/>
                </a:solidFill>
                <a:latin typeface="Arial"/>
                <a:cs typeface="Arial"/>
              </a:rPr>
              <a:t> </a:t>
            </a:r>
            <a:r>
              <a:rPr sz="900" spc="-5" dirty="0">
                <a:solidFill>
                  <a:srgbClr val="2B9CCA"/>
                </a:solidFill>
                <a:latin typeface="Arial"/>
                <a:cs typeface="Arial"/>
                <a:hlinkClick r:id="rId3"/>
              </a:rPr>
              <a:t>Cultura</a:t>
            </a:r>
            <a:endParaRPr sz="900">
              <a:latin typeface="Arial"/>
              <a:cs typeface="Arial"/>
            </a:endParaRPr>
          </a:p>
          <a:p>
            <a:pPr marL="2032635">
              <a:lnSpc>
                <a:spcPct val="100000"/>
              </a:lnSpc>
              <a:spcBef>
                <a:spcPts val="265"/>
              </a:spcBef>
            </a:pPr>
            <a:r>
              <a:rPr sz="900" spc="-5" dirty="0">
                <a:solidFill>
                  <a:srgbClr val="525252"/>
                </a:solidFill>
                <a:latin typeface="Arial"/>
                <a:cs typeface="Arial"/>
              </a:rPr>
              <a:t>04 </a:t>
            </a:r>
            <a:r>
              <a:rPr sz="900" spc="-10" dirty="0">
                <a:solidFill>
                  <a:srgbClr val="525252"/>
                </a:solidFill>
                <a:latin typeface="Arial"/>
                <a:cs typeface="Arial"/>
              </a:rPr>
              <a:t>Marzo </a:t>
            </a:r>
            <a:r>
              <a:rPr sz="900" spc="-5" dirty="0">
                <a:solidFill>
                  <a:srgbClr val="525252"/>
                </a:solidFill>
                <a:latin typeface="Arial"/>
                <a:cs typeface="Arial"/>
              </a:rPr>
              <a:t>2015 di Elisa</a:t>
            </a:r>
            <a:r>
              <a:rPr sz="900" spc="30" dirty="0">
                <a:solidFill>
                  <a:srgbClr val="525252"/>
                </a:solidFill>
                <a:latin typeface="Arial"/>
                <a:cs typeface="Arial"/>
              </a:rPr>
              <a:t> </a:t>
            </a:r>
            <a:r>
              <a:rPr sz="900" spc="-5" dirty="0">
                <a:solidFill>
                  <a:srgbClr val="525252"/>
                </a:solidFill>
                <a:latin typeface="Arial"/>
                <a:cs typeface="Arial"/>
              </a:rPr>
              <a:t>Angelini</a:t>
            </a:r>
            <a:endParaRPr sz="900">
              <a:latin typeface="Arial"/>
              <a:cs typeface="Arial"/>
            </a:endParaRPr>
          </a:p>
          <a:p>
            <a:pPr>
              <a:lnSpc>
                <a:spcPct val="100000"/>
              </a:lnSpc>
              <a:spcBef>
                <a:spcPts val="55"/>
              </a:spcBef>
            </a:pPr>
            <a:endParaRPr sz="1000">
              <a:latin typeface="Times New Roman"/>
              <a:cs typeface="Times New Roman"/>
            </a:endParaRPr>
          </a:p>
          <a:p>
            <a:pPr marL="2032635" marR="5080">
              <a:lnSpc>
                <a:spcPct val="125000"/>
              </a:lnSpc>
            </a:pPr>
            <a:r>
              <a:rPr sz="900" spc="-5" dirty="0">
                <a:solidFill>
                  <a:srgbClr val="525252"/>
                </a:solidFill>
                <a:latin typeface="Arial"/>
                <a:cs typeface="Arial"/>
              </a:rPr>
              <a:t>Torna </a:t>
            </a:r>
            <a:r>
              <a:rPr sz="900" dirty="0">
                <a:solidFill>
                  <a:srgbClr val="525252"/>
                </a:solidFill>
                <a:latin typeface="Arial"/>
                <a:cs typeface="Arial"/>
              </a:rPr>
              <a:t>il </a:t>
            </a:r>
            <a:r>
              <a:rPr sz="900" spc="-5" dirty="0">
                <a:solidFill>
                  <a:srgbClr val="525252"/>
                </a:solidFill>
                <a:latin typeface="Arial"/>
                <a:cs typeface="Arial"/>
              </a:rPr>
              <a:t>Festival della cultura Creativa, quest'anno alla sua seconda edizione.  L'iniziativa, promossa e realizzata dalle banche, grazie al coordinamento dell'Abi,  ha come tema "L'alfabeto del Mondo. Leggiamo i segni intorno a noi e  raccontami". La manifestazione è interamente indirizzata alla cultura e alla  creatività per ragazzi, dai 6 ai 13 anni, e si svolgerà </a:t>
            </a:r>
            <a:r>
              <a:rPr sz="900" spc="5" dirty="0">
                <a:solidFill>
                  <a:srgbClr val="525252"/>
                </a:solidFill>
                <a:latin typeface="Arial"/>
                <a:cs typeface="Arial"/>
              </a:rPr>
              <a:t>dal </a:t>
            </a:r>
            <a:r>
              <a:rPr sz="900" spc="-5" dirty="0">
                <a:solidFill>
                  <a:srgbClr val="525252"/>
                </a:solidFill>
                <a:latin typeface="Arial"/>
                <a:cs typeface="Arial"/>
              </a:rPr>
              <a:t>16 </a:t>
            </a:r>
            <a:r>
              <a:rPr sz="900" spc="-10" dirty="0">
                <a:solidFill>
                  <a:srgbClr val="525252"/>
                </a:solidFill>
                <a:latin typeface="Arial"/>
                <a:cs typeface="Arial"/>
              </a:rPr>
              <a:t>al </a:t>
            </a:r>
            <a:r>
              <a:rPr sz="900" spc="-5" dirty="0">
                <a:solidFill>
                  <a:srgbClr val="525252"/>
                </a:solidFill>
                <a:latin typeface="Arial"/>
                <a:cs typeface="Arial"/>
              </a:rPr>
              <a:t>22 marzo. Una  proposta ricca </a:t>
            </a:r>
            <a:r>
              <a:rPr sz="900" spc="-10" dirty="0">
                <a:solidFill>
                  <a:srgbClr val="525252"/>
                </a:solidFill>
                <a:latin typeface="Arial"/>
                <a:cs typeface="Arial"/>
              </a:rPr>
              <a:t>di </a:t>
            </a:r>
            <a:r>
              <a:rPr sz="900" spc="-5" dirty="0">
                <a:solidFill>
                  <a:srgbClr val="525252"/>
                </a:solidFill>
                <a:latin typeface="Arial"/>
                <a:cs typeface="Arial"/>
              </a:rPr>
              <a:t>eventi che interesseranno tutto il territorio nazionale: 80  iniziative che si avranno </a:t>
            </a:r>
            <a:r>
              <a:rPr sz="900" dirty="0">
                <a:solidFill>
                  <a:srgbClr val="525252"/>
                </a:solidFill>
                <a:latin typeface="Arial"/>
                <a:cs typeface="Arial"/>
              </a:rPr>
              <a:t>in </a:t>
            </a:r>
            <a:r>
              <a:rPr sz="900" spc="-5" dirty="0">
                <a:solidFill>
                  <a:srgbClr val="525252"/>
                </a:solidFill>
                <a:latin typeface="Arial"/>
                <a:cs typeface="Arial"/>
              </a:rPr>
              <a:t>60 </a:t>
            </a:r>
            <a:r>
              <a:rPr sz="900" dirty="0">
                <a:solidFill>
                  <a:srgbClr val="525252"/>
                </a:solidFill>
                <a:latin typeface="Arial"/>
                <a:cs typeface="Arial"/>
              </a:rPr>
              <a:t>città </a:t>
            </a:r>
            <a:r>
              <a:rPr sz="900" spc="-5" dirty="0">
                <a:solidFill>
                  <a:srgbClr val="525252"/>
                </a:solidFill>
                <a:latin typeface="Arial"/>
                <a:cs typeface="Arial"/>
              </a:rPr>
              <a:t>italiane. Presenti alla conferenza stampa,  avvenuta questa mattina nella splendida scenografia di </a:t>
            </a:r>
            <a:r>
              <a:rPr sz="900" spc="-10" dirty="0">
                <a:solidFill>
                  <a:srgbClr val="525252"/>
                </a:solidFill>
                <a:latin typeface="Arial"/>
                <a:cs typeface="Arial"/>
              </a:rPr>
              <a:t>Palazzo </a:t>
            </a:r>
            <a:r>
              <a:rPr sz="900" dirty="0">
                <a:solidFill>
                  <a:srgbClr val="525252"/>
                </a:solidFill>
                <a:latin typeface="Arial"/>
                <a:cs typeface="Arial"/>
              </a:rPr>
              <a:t>Altieri </a:t>
            </a:r>
            <a:r>
              <a:rPr sz="900" spc="-5" dirty="0">
                <a:solidFill>
                  <a:srgbClr val="525252"/>
                </a:solidFill>
                <a:latin typeface="Arial"/>
                <a:cs typeface="Arial"/>
              </a:rPr>
              <a:t>di </a:t>
            </a:r>
            <a:r>
              <a:rPr sz="900" spc="5" dirty="0">
                <a:solidFill>
                  <a:srgbClr val="525252"/>
                </a:solidFill>
                <a:latin typeface="Arial"/>
                <a:cs typeface="Arial"/>
              </a:rPr>
              <a:t>Roma,  </a:t>
            </a:r>
            <a:r>
              <a:rPr sz="900" spc="-5" dirty="0">
                <a:solidFill>
                  <a:srgbClr val="525252"/>
                </a:solidFill>
                <a:latin typeface="Arial"/>
                <a:cs typeface="Arial"/>
              </a:rPr>
              <a:t>il presidente dell'Abi, Antonio Patuelli, </a:t>
            </a:r>
            <a:r>
              <a:rPr sz="900" dirty="0">
                <a:solidFill>
                  <a:srgbClr val="525252"/>
                </a:solidFill>
                <a:latin typeface="Arial"/>
                <a:cs typeface="Arial"/>
              </a:rPr>
              <a:t>che </a:t>
            </a:r>
            <a:r>
              <a:rPr sz="900" spc="-5" dirty="0">
                <a:solidFill>
                  <a:srgbClr val="525252"/>
                </a:solidFill>
                <a:latin typeface="Arial"/>
                <a:cs typeface="Arial"/>
              </a:rPr>
              <a:t>ha aperto </a:t>
            </a:r>
            <a:r>
              <a:rPr sz="900" dirty="0">
                <a:solidFill>
                  <a:srgbClr val="525252"/>
                </a:solidFill>
                <a:latin typeface="Arial"/>
                <a:cs typeface="Arial"/>
              </a:rPr>
              <a:t>il </a:t>
            </a:r>
            <a:r>
              <a:rPr sz="900" spc="-5" dirty="0">
                <a:solidFill>
                  <a:srgbClr val="525252"/>
                </a:solidFill>
                <a:latin typeface="Arial"/>
                <a:cs typeface="Arial"/>
              </a:rPr>
              <a:t>discorso con la speranza  </a:t>
            </a:r>
            <a:r>
              <a:rPr sz="900" dirty="0">
                <a:solidFill>
                  <a:srgbClr val="525252"/>
                </a:solidFill>
                <a:latin typeface="Arial"/>
                <a:cs typeface="Arial"/>
              </a:rPr>
              <a:t>che </a:t>
            </a:r>
            <a:r>
              <a:rPr sz="900" spc="-5" dirty="0">
                <a:solidFill>
                  <a:srgbClr val="525252"/>
                </a:solidFill>
                <a:latin typeface="Arial"/>
                <a:cs typeface="Arial"/>
              </a:rPr>
              <a:t>il festival diventi «un classico» e che si ripeta nel corso degli anni. Patuelli </a:t>
            </a:r>
            <a:r>
              <a:rPr sz="900" spc="-10" dirty="0">
                <a:solidFill>
                  <a:srgbClr val="525252"/>
                </a:solidFill>
                <a:latin typeface="Arial"/>
                <a:cs typeface="Arial"/>
              </a:rPr>
              <a:t>ha  </a:t>
            </a:r>
            <a:r>
              <a:rPr sz="900" spc="-5" dirty="0">
                <a:solidFill>
                  <a:srgbClr val="525252"/>
                </a:solidFill>
                <a:latin typeface="Arial"/>
                <a:cs typeface="Arial"/>
              </a:rPr>
              <a:t>specificato che </a:t>
            </a:r>
            <a:r>
              <a:rPr sz="900" spc="-10" dirty="0">
                <a:solidFill>
                  <a:srgbClr val="525252"/>
                </a:solidFill>
                <a:latin typeface="Arial"/>
                <a:cs typeface="Arial"/>
              </a:rPr>
              <a:t>il </a:t>
            </a:r>
            <a:r>
              <a:rPr sz="900" spc="-5" dirty="0">
                <a:solidFill>
                  <a:srgbClr val="525252"/>
                </a:solidFill>
                <a:latin typeface="Arial"/>
                <a:cs typeface="Arial"/>
              </a:rPr>
              <a:t>tema dell'alfabetizzazione </a:t>
            </a:r>
            <a:r>
              <a:rPr sz="900" spc="-10" dirty="0">
                <a:solidFill>
                  <a:srgbClr val="525252"/>
                </a:solidFill>
                <a:latin typeface="Arial"/>
                <a:cs typeface="Arial"/>
              </a:rPr>
              <a:t>ha </a:t>
            </a:r>
            <a:r>
              <a:rPr sz="900" spc="-5" dirty="0">
                <a:solidFill>
                  <a:srgbClr val="525252"/>
                </a:solidFill>
                <a:latin typeface="Arial"/>
                <a:cs typeface="Arial"/>
              </a:rPr>
              <a:t>come obiettivo </a:t>
            </a:r>
            <a:r>
              <a:rPr sz="900" dirty="0">
                <a:solidFill>
                  <a:srgbClr val="525252"/>
                </a:solidFill>
                <a:latin typeface="Arial"/>
                <a:cs typeface="Arial"/>
              </a:rPr>
              <a:t>la </a:t>
            </a:r>
            <a:r>
              <a:rPr sz="900" spc="-5" dirty="0">
                <a:solidFill>
                  <a:srgbClr val="525252"/>
                </a:solidFill>
                <a:latin typeface="Arial"/>
                <a:cs typeface="Arial"/>
              </a:rPr>
              <a:t>"lotta" </a:t>
            </a:r>
            <a:r>
              <a:rPr sz="900" spc="5" dirty="0">
                <a:solidFill>
                  <a:srgbClr val="525252"/>
                </a:solidFill>
                <a:latin typeface="Arial"/>
                <a:cs typeface="Arial"/>
              </a:rPr>
              <a:t>contro  </a:t>
            </a:r>
            <a:r>
              <a:rPr sz="900" spc="-5" dirty="0">
                <a:solidFill>
                  <a:srgbClr val="525252"/>
                </a:solidFill>
                <a:latin typeface="Arial"/>
                <a:cs typeface="Arial"/>
              </a:rPr>
              <a:t>l'imbastardimento della lingua italiana. Presente il dott.Puglisi, rappresentate </a:t>
            </a:r>
            <a:r>
              <a:rPr sz="900" dirty="0">
                <a:solidFill>
                  <a:srgbClr val="525252"/>
                </a:solidFill>
                <a:latin typeface="Arial"/>
                <a:cs typeface="Arial"/>
              </a:rPr>
              <a:t>in  </a:t>
            </a:r>
            <a:r>
              <a:rPr sz="900" spc="-5" dirty="0">
                <a:solidFill>
                  <a:srgbClr val="525252"/>
                </a:solidFill>
                <a:latin typeface="Arial"/>
                <a:cs typeface="Arial"/>
              </a:rPr>
              <a:t>Italia dell'Unesco, che ha dichiarato </a:t>
            </a:r>
            <a:r>
              <a:rPr sz="900" dirty="0">
                <a:solidFill>
                  <a:srgbClr val="525252"/>
                </a:solidFill>
                <a:latin typeface="Arial"/>
                <a:cs typeface="Arial"/>
              </a:rPr>
              <a:t>che </a:t>
            </a:r>
            <a:r>
              <a:rPr sz="900" spc="-5" dirty="0">
                <a:solidFill>
                  <a:srgbClr val="525252"/>
                </a:solidFill>
                <a:latin typeface="Arial"/>
                <a:cs typeface="Arial"/>
              </a:rPr>
              <a:t>il tema di quest'anno è «nelle corde»  dell'Unesco. Puglisi </a:t>
            </a:r>
            <a:r>
              <a:rPr sz="900" spc="-10" dirty="0">
                <a:solidFill>
                  <a:srgbClr val="525252"/>
                </a:solidFill>
                <a:latin typeface="Arial"/>
                <a:cs typeface="Arial"/>
              </a:rPr>
              <a:t>ha </a:t>
            </a:r>
            <a:r>
              <a:rPr sz="900" spc="-5" dirty="0">
                <a:solidFill>
                  <a:srgbClr val="525252"/>
                </a:solidFill>
                <a:latin typeface="Arial"/>
                <a:cs typeface="Arial"/>
              </a:rPr>
              <a:t>citato </a:t>
            </a:r>
            <a:r>
              <a:rPr sz="900" dirty="0">
                <a:solidFill>
                  <a:srgbClr val="525252"/>
                </a:solidFill>
                <a:latin typeface="Arial"/>
                <a:cs typeface="Arial"/>
              </a:rPr>
              <a:t>il </a:t>
            </a:r>
            <a:r>
              <a:rPr sz="900" spc="-5" dirty="0">
                <a:solidFill>
                  <a:srgbClr val="525252"/>
                </a:solidFill>
                <a:latin typeface="Arial"/>
                <a:cs typeface="Arial"/>
              </a:rPr>
              <a:t>filosofo Adorno spiegando </a:t>
            </a:r>
            <a:r>
              <a:rPr sz="900" spc="-10" dirty="0">
                <a:solidFill>
                  <a:srgbClr val="525252"/>
                </a:solidFill>
                <a:latin typeface="Arial"/>
                <a:cs typeface="Arial"/>
              </a:rPr>
              <a:t>che </a:t>
            </a:r>
            <a:r>
              <a:rPr sz="900" spc="-5" dirty="0">
                <a:solidFill>
                  <a:srgbClr val="525252"/>
                </a:solidFill>
                <a:latin typeface="Arial"/>
                <a:cs typeface="Arial"/>
              </a:rPr>
              <a:t>«Non serve</a:t>
            </a:r>
            <a:r>
              <a:rPr sz="900" spc="125" dirty="0">
                <a:solidFill>
                  <a:srgbClr val="525252"/>
                </a:solidFill>
                <a:latin typeface="Arial"/>
                <a:cs typeface="Arial"/>
              </a:rPr>
              <a:t> </a:t>
            </a:r>
            <a:r>
              <a:rPr sz="900" spc="-5" dirty="0">
                <a:solidFill>
                  <a:srgbClr val="525252"/>
                </a:solidFill>
                <a:latin typeface="Arial"/>
                <a:cs typeface="Arial"/>
              </a:rPr>
              <a:t>avere</a:t>
            </a:r>
            <a:endParaRPr sz="900">
              <a:latin typeface="Arial"/>
              <a:cs typeface="Arial"/>
            </a:endParaRPr>
          </a:p>
          <a:p>
            <a:pPr marL="12700" marR="9525">
              <a:lnSpc>
                <a:spcPct val="124900"/>
              </a:lnSpc>
              <a:spcBef>
                <a:spcPts val="10"/>
              </a:spcBef>
            </a:pPr>
            <a:r>
              <a:rPr sz="900" spc="-5" dirty="0">
                <a:solidFill>
                  <a:srgbClr val="525252"/>
                </a:solidFill>
                <a:latin typeface="Arial"/>
                <a:cs typeface="Arial"/>
              </a:rPr>
              <a:t>dei </a:t>
            </a:r>
            <a:r>
              <a:rPr sz="900" dirty="0">
                <a:solidFill>
                  <a:srgbClr val="525252"/>
                </a:solidFill>
                <a:latin typeface="Arial"/>
                <a:cs typeface="Arial"/>
              </a:rPr>
              <a:t>musei se </a:t>
            </a:r>
            <a:r>
              <a:rPr sz="900" spc="-5" dirty="0">
                <a:solidFill>
                  <a:srgbClr val="525252"/>
                </a:solidFill>
                <a:latin typeface="Arial"/>
                <a:cs typeface="Arial"/>
              </a:rPr>
              <a:t>questi non vengono vissuti» ha poi continuato: «Aprire i musei </a:t>
            </a:r>
            <a:r>
              <a:rPr sz="900" spc="-10" dirty="0">
                <a:solidFill>
                  <a:srgbClr val="525252"/>
                </a:solidFill>
                <a:latin typeface="Arial"/>
                <a:cs typeface="Arial"/>
              </a:rPr>
              <a:t>ai </a:t>
            </a:r>
            <a:r>
              <a:rPr sz="900" spc="-5" dirty="0">
                <a:solidFill>
                  <a:srgbClr val="525252"/>
                </a:solidFill>
                <a:latin typeface="Arial"/>
                <a:cs typeface="Arial"/>
              </a:rPr>
              <a:t>giovani è un </a:t>
            </a:r>
            <a:r>
              <a:rPr sz="900" dirty="0">
                <a:solidFill>
                  <a:srgbClr val="525252"/>
                </a:solidFill>
                <a:latin typeface="Arial"/>
                <a:cs typeface="Arial"/>
              </a:rPr>
              <a:t>fatto </a:t>
            </a:r>
            <a:r>
              <a:rPr sz="900" spc="-5" dirty="0">
                <a:solidFill>
                  <a:srgbClr val="525252"/>
                </a:solidFill>
                <a:latin typeface="Arial"/>
                <a:cs typeface="Arial"/>
              </a:rPr>
              <a:t>importante perchè </a:t>
            </a:r>
            <a:r>
              <a:rPr sz="900" spc="-10" dirty="0">
                <a:solidFill>
                  <a:srgbClr val="525252"/>
                </a:solidFill>
                <a:latin typeface="Arial"/>
                <a:cs typeface="Arial"/>
              </a:rPr>
              <a:t>li  </a:t>
            </a:r>
            <a:r>
              <a:rPr sz="900" spc="-5" dirty="0">
                <a:solidFill>
                  <a:srgbClr val="525252"/>
                </a:solidFill>
                <a:latin typeface="Arial"/>
                <a:cs typeface="Arial"/>
              </a:rPr>
              <a:t>indirizza all'arte. Noi italiani abbiamo </a:t>
            </a:r>
            <a:r>
              <a:rPr sz="900" dirty="0">
                <a:solidFill>
                  <a:srgbClr val="525252"/>
                </a:solidFill>
                <a:latin typeface="Arial"/>
                <a:cs typeface="Arial"/>
              </a:rPr>
              <a:t>la </a:t>
            </a:r>
            <a:r>
              <a:rPr sz="900" spc="-5" dirty="0">
                <a:solidFill>
                  <a:srgbClr val="525252"/>
                </a:solidFill>
                <a:latin typeface="Arial"/>
                <a:cs typeface="Arial"/>
              </a:rPr>
              <a:t>bellezza nel nostro </a:t>
            </a:r>
            <a:r>
              <a:rPr sz="900" spc="-10" dirty="0">
                <a:solidFill>
                  <a:srgbClr val="525252"/>
                </a:solidFill>
                <a:latin typeface="Arial"/>
                <a:cs typeface="Arial"/>
              </a:rPr>
              <a:t>Dna </a:t>
            </a:r>
            <a:r>
              <a:rPr sz="900" spc="-5" dirty="0">
                <a:solidFill>
                  <a:srgbClr val="525252"/>
                </a:solidFill>
                <a:latin typeface="Arial"/>
                <a:cs typeface="Arial"/>
              </a:rPr>
              <a:t>ma a volte non ci accorgiamo </a:t>
            </a:r>
            <a:r>
              <a:rPr sz="900" spc="-10" dirty="0">
                <a:solidFill>
                  <a:srgbClr val="525252"/>
                </a:solidFill>
                <a:latin typeface="Arial"/>
                <a:cs typeface="Arial"/>
              </a:rPr>
              <a:t>di </a:t>
            </a:r>
            <a:r>
              <a:rPr sz="900" spc="-5" dirty="0">
                <a:solidFill>
                  <a:srgbClr val="525252"/>
                </a:solidFill>
                <a:latin typeface="Arial"/>
                <a:cs typeface="Arial"/>
              </a:rPr>
              <a:t>tutta l'arte che </a:t>
            </a:r>
            <a:r>
              <a:rPr sz="900" dirty="0">
                <a:solidFill>
                  <a:srgbClr val="525252"/>
                </a:solidFill>
                <a:latin typeface="Arial"/>
                <a:cs typeface="Arial"/>
              </a:rPr>
              <a:t>ci  </a:t>
            </a:r>
            <a:r>
              <a:rPr sz="900" spc="-5" dirty="0">
                <a:solidFill>
                  <a:srgbClr val="525252"/>
                </a:solidFill>
                <a:latin typeface="Arial"/>
                <a:cs typeface="Arial"/>
              </a:rPr>
              <a:t>circonda. </a:t>
            </a:r>
            <a:r>
              <a:rPr sz="900" dirty="0">
                <a:solidFill>
                  <a:srgbClr val="525252"/>
                </a:solidFill>
                <a:latin typeface="Arial"/>
                <a:cs typeface="Arial"/>
              </a:rPr>
              <a:t>È </a:t>
            </a:r>
            <a:r>
              <a:rPr sz="900" spc="-5" dirty="0">
                <a:solidFill>
                  <a:srgbClr val="525252"/>
                </a:solidFill>
                <a:latin typeface="Arial"/>
                <a:cs typeface="Arial"/>
              </a:rPr>
              <a:t>quindi importante indirizzare i giovani, </a:t>
            </a:r>
            <a:r>
              <a:rPr sz="900" dirty="0">
                <a:solidFill>
                  <a:srgbClr val="525252"/>
                </a:solidFill>
                <a:latin typeface="Arial"/>
                <a:cs typeface="Arial"/>
              </a:rPr>
              <a:t>che </a:t>
            </a:r>
            <a:r>
              <a:rPr sz="900" spc="-5" dirty="0">
                <a:solidFill>
                  <a:srgbClr val="525252"/>
                </a:solidFill>
                <a:latin typeface="Arial"/>
                <a:cs typeface="Arial"/>
              </a:rPr>
              <a:t>sono </a:t>
            </a:r>
            <a:r>
              <a:rPr sz="900" spc="-10" dirty="0">
                <a:solidFill>
                  <a:srgbClr val="525252"/>
                </a:solidFill>
                <a:latin typeface="Arial"/>
                <a:cs typeface="Arial"/>
              </a:rPr>
              <a:t>il </a:t>
            </a:r>
            <a:r>
              <a:rPr sz="900" spc="-5" dirty="0">
                <a:solidFill>
                  <a:srgbClr val="525252"/>
                </a:solidFill>
                <a:latin typeface="Arial"/>
                <a:cs typeface="Arial"/>
              </a:rPr>
              <a:t>nostro futuro, alla bellezza». Ha concluso affermando: «La  creatività è frutto della curiosità. L'unione di nùs (intelletto) e pathos (passione)». </a:t>
            </a:r>
            <a:r>
              <a:rPr sz="900" dirty="0">
                <a:solidFill>
                  <a:srgbClr val="525252"/>
                </a:solidFill>
                <a:latin typeface="Arial"/>
                <a:cs typeface="Arial"/>
              </a:rPr>
              <a:t>È </a:t>
            </a:r>
            <a:r>
              <a:rPr sz="900" spc="-5" dirty="0">
                <a:solidFill>
                  <a:srgbClr val="525252"/>
                </a:solidFill>
                <a:latin typeface="Arial"/>
                <a:cs typeface="Arial"/>
              </a:rPr>
              <a:t>intervenuta </a:t>
            </a:r>
            <a:r>
              <a:rPr sz="900" spc="-10" dirty="0">
                <a:solidFill>
                  <a:srgbClr val="525252"/>
                </a:solidFill>
                <a:latin typeface="Arial"/>
                <a:cs typeface="Arial"/>
              </a:rPr>
              <a:t>la </a:t>
            </a:r>
            <a:r>
              <a:rPr sz="900" spc="-5" dirty="0">
                <a:solidFill>
                  <a:srgbClr val="525252"/>
                </a:solidFill>
                <a:latin typeface="Arial"/>
                <a:cs typeface="Arial"/>
              </a:rPr>
              <a:t>Responsabile Capo </a:t>
            </a:r>
            <a:r>
              <a:rPr sz="900" spc="15" dirty="0">
                <a:solidFill>
                  <a:srgbClr val="525252"/>
                </a:solidFill>
                <a:latin typeface="Arial"/>
                <a:cs typeface="Arial"/>
              </a:rPr>
              <a:t>del  </a:t>
            </a:r>
            <a:r>
              <a:rPr sz="900" spc="-5" dirty="0">
                <a:solidFill>
                  <a:srgbClr val="525252"/>
                </a:solidFill>
                <a:latin typeface="Arial"/>
                <a:cs typeface="Arial"/>
              </a:rPr>
              <a:t>Dipartimento Educazione Castello di Rivoli Museo d'Arte Contemporanea, Anna Pironti, che ha ringraziato l'Abi per il  progetto che «nasce dalla costituzione di un gruppo di lavoro </a:t>
            </a:r>
            <a:r>
              <a:rPr sz="900" dirty="0">
                <a:solidFill>
                  <a:srgbClr val="525252"/>
                </a:solidFill>
                <a:latin typeface="Arial"/>
                <a:cs typeface="Arial"/>
              </a:rPr>
              <a:t>che </a:t>
            </a:r>
            <a:r>
              <a:rPr sz="900" spc="-5" dirty="0">
                <a:solidFill>
                  <a:srgbClr val="525252"/>
                </a:solidFill>
                <a:latin typeface="Arial"/>
                <a:cs typeface="Arial"/>
              </a:rPr>
              <a:t>condivide la passione per la creatività nei</a:t>
            </a:r>
            <a:r>
              <a:rPr sz="900" spc="110" dirty="0">
                <a:solidFill>
                  <a:srgbClr val="525252"/>
                </a:solidFill>
                <a:latin typeface="Arial"/>
                <a:cs typeface="Arial"/>
              </a:rPr>
              <a:t> </a:t>
            </a:r>
            <a:r>
              <a:rPr sz="900" spc="-5" dirty="0">
                <a:solidFill>
                  <a:srgbClr val="525252"/>
                </a:solidFill>
                <a:latin typeface="Arial"/>
                <a:cs typeface="Arial"/>
              </a:rPr>
              <a:t>giovani».</a:t>
            </a:r>
            <a:endParaRPr sz="900">
              <a:latin typeface="Arial"/>
              <a:cs typeface="Arial"/>
            </a:endParaRPr>
          </a:p>
          <a:p>
            <a:pPr marL="12700" marR="51435">
              <a:lnSpc>
                <a:spcPct val="124900"/>
              </a:lnSpc>
              <a:spcBef>
                <a:spcPts val="10"/>
              </a:spcBef>
            </a:pPr>
            <a:r>
              <a:rPr sz="900" spc="-5" dirty="0">
                <a:solidFill>
                  <a:srgbClr val="525252"/>
                </a:solidFill>
                <a:latin typeface="Arial"/>
                <a:cs typeface="Arial"/>
              </a:rPr>
              <a:t>Presenti alla conferenza </a:t>
            </a:r>
            <a:r>
              <a:rPr sz="900" dirty="0">
                <a:solidFill>
                  <a:srgbClr val="525252"/>
                </a:solidFill>
                <a:latin typeface="Arial"/>
                <a:cs typeface="Arial"/>
              </a:rPr>
              <a:t>il </a:t>
            </a:r>
            <a:r>
              <a:rPr sz="900" spc="-5" dirty="0">
                <a:solidFill>
                  <a:srgbClr val="525252"/>
                </a:solidFill>
                <a:latin typeface="Arial"/>
                <a:cs typeface="Arial"/>
              </a:rPr>
              <a:t>Dott. Capoccini e </a:t>
            </a:r>
            <a:r>
              <a:rPr sz="900" dirty="0">
                <a:solidFill>
                  <a:srgbClr val="525252"/>
                </a:solidFill>
                <a:latin typeface="Arial"/>
                <a:cs typeface="Arial"/>
              </a:rPr>
              <a:t>il dott. </a:t>
            </a:r>
            <a:r>
              <a:rPr sz="900" spc="-5" dirty="0">
                <a:solidFill>
                  <a:srgbClr val="525252"/>
                </a:solidFill>
                <a:latin typeface="Arial"/>
                <a:cs typeface="Arial"/>
              </a:rPr>
              <a:t>Sabatini dell'Abi. Quest'anno due eventi affiancheranno </a:t>
            </a:r>
            <a:r>
              <a:rPr sz="900" spc="-10" dirty="0">
                <a:solidFill>
                  <a:srgbClr val="525252"/>
                </a:solidFill>
                <a:latin typeface="Arial"/>
                <a:cs typeface="Arial"/>
              </a:rPr>
              <a:t>il </a:t>
            </a:r>
            <a:r>
              <a:rPr sz="900" spc="-5" dirty="0">
                <a:solidFill>
                  <a:srgbClr val="525252"/>
                </a:solidFill>
                <a:latin typeface="Arial"/>
                <a:cs typeface="Arial"/>
              </a:rPr>
              <a:t>Festival: </a:t>
            </a:r>
            <a:r>
              <a:rPr sz="900" dirty="0">
                <a:solidFill>
                  <a:srgbClr val="525252"/>
                </a:solidFill>
                <a:latin typeface="Arial"/>
                <a:cs typeface="Arial"/>
              </a:rPr>
              <a:t>il  primo si terrà il </a:t>
            </a:r>
            <a:r>
              <a:rPr sz="900" spc="-5" dirty="0">
                <a:solidFill>
                  <a:srgbClr val="525252"/>
                </a:solidFill>
                <a:latin typeface="Arial"/>
                <a:cs typeface="Arial"/>
              </a:rPr>
              <a:t>16 marzo, presso </a:t>
            </a:r>
            <a:r>
              <a:rPr sz="900" spc="-10" dirty="0">
                <a:solidFill>
                  <a:srgbClr val="525252"/>
                </a:solidFill>
                <a:latin typeface="Arial"/>
                <a:cs typeface="Arial"/>
              </a:rPr>
              <a:t>il </a:t>
            </a:r>
            <a:r>
              <a:rPr sz="900" spc="-5" dirty="0">
                <a:solidFill>
                  <a:srgbClr val="525252"/>
                </a:solidFill>
                <a:latin typeface="Arial"/>
                <a:cs typeface="Arial"/>
              </a:rPr>
              <a:t>Museo d'Arte contemporanea Donnaregina di Napoli, </a:t>
            </a:r>
            <a:r>
              <a:rPr sz="900" spc="-10" dirty="0">
                <a:solidFill>
                  <a:srgbClr val="525252"/>
                </a:solidFill>
                <a:latin typeface="Arial"/>
                <a:cs typeface="Arial"/>
              </a:rPr>
              <a:t>dal </a:t>
            </a:r>
            <a:r>
              <a:rPr sz="900" spc="-5" dirty="0">
                <a:solidFill>
                  <a:srgbClr val="525252"/>
                </a:solidFill>
                <a:latin typeface="Arial"/>
                <a:cs typeface="Arial"/>
              </a:rPr>
              <a:t>titolo </a:t>
            </a:r>
            <a:r>
              <a:rPr sz="900" dirty="0">
                <a:solidFill>
                  <a:srgbClr val="525252"/>
                </a:solidFill>
                <a:latin typeface="Arial"/>
                <a:cs typeface="Arial"/>
              </a:rPr>
              <a:t>"WWW-Know the  </a:t>
            </a:r>
            <a:r>
              <a:rPr sz="900" spc="-5" dirty="0">
                <a:solidFill>
                  <a:srgbClr val="525252"/>
                </a:solidFill>
                <a:latin typeface="Arial"/>
                <a:cs typeface="Arial"/>
              </a:rPr>
              <a:t>World with </a:t>
            </a:r>
            <a:r>
              <a:rPr sz="900" dirty="0">
                <a:solidFill>
                  <a:srgbClr val="525252"/>
                </a:solidFill>
                <a:latin typeface="Arial"/>
                <a:cs typeface="Arial"/>
              </a:rPr>
              <a:t>Words"; </a:t>
            </a:r>
            <a:r>
              <a:rPr sz="900" spc="-5" dirty="0">
                <a:solidFill>
                  <a:srgbClr val="525252"/>
                </a:solidFill>
                <a:latin typeface="Arial"/>
                <a:cs typeface="Arial"/>
              </a:rPr>
              <a:t>mentre </a:t>
            </a:r>
            <a:r>
              <a:rPr sz="900" dirty="0">
                <a:solidFill>
                  <a:srgbClr val="525252"/>
                </a:solidFill>
                <a:latin typeface="Arial"/>
                <a:cs typeface="Arial"/>
              </a:rPr>
              <a:t>il </a:t>
            </a:r>
            <a:r>
              <a:rPr sz="900" spc="-10" dirty="0">
                <a:solidFill>
                  <a:srgbClr val="525252"/>
                </a:solidFill>
                <a:latin typeface="Arial"/>
                <a:cs typeface="Arial"/>
              </a:rPr>
              <a:t>20 </a:t>
            </a:r>
            <a:r>
              <a:rPr sz="900" spc="-5" dirty="0">
                <a:solidFill>
                  <a:srgbClr val="525252"/>
                </a:solidFill>
                <a:latin typeface="Arial"/>
                <a:cs typeface="Arial"/>
              </a:rPr>
              <a:t>marzo, presso la sede Abi di </a:t>
            </a:r>
            <a:r>
              <a:rPr sz="900" dirty="0">
                <a:solidFill>
                  <a:srgbClr val="525252"/>
                </a:solidFill>
                <a:latin typeface="Arial"/>
                <a:cs typeface="Arial"/>
              </a:rPr>
              <a:t>Palazzo </a:t>
            </a:r>
            <a:r>
              <a:rPr sz="900" spc="-5" dirty="0">
                <a:solidFill>
                  <a:srgbClr val="525252"/>
                </a:solidFill>
                <a:latin typeface="Arial"/>
                <a:cs typeface="Arial"/>
              </a:rPr>
              <a:t>Altieri, avverrà l'incontro "Reinventare  l'apprendimento </a:t>
            </a:r>
            <a:r>
              <a:rPr sz="900" dirty="0">
                <a:solidFill>
                  <a:srgbClr val="525252"/>
                </a:solidFill>
                <a:latin typeface="Arial"/>
                <a:cs typeface="Arial"/>
              </a:rPr>
              <a:t>- </a:t>
            </a:r>
            <a:r>
              <a:rPr sz="900" spc="-5" dirty="0">
                <a:solidFill>
                  <a:srgbClr val="525252"/>
                </a:solidFill>
                <a:latin typeface="Arial"/>
                <a:cs typeface="Arial"/>
              </a:rPr>
              <a:t>Cultura e creatività </a:t>
            </a:r>
            <a:r>
              <a:rPr sz="900" dirty="0">
                <a:solidFill>
                  <a:srgbClr val="525252"/>
                </a:solidFill>
                <a:latin typeface="Arial"/>
                <a:cs typeface="Arial"/>
              </a:rPr>
              <a:t>tra </a:t>
            </a:r>
            <a:r>
              <a:rPr sz="900" spc="-5" dirty="0">
                <a:solidFill>
                  <a:srgbClr val="525252"/>
                </a:solidFill>
                <a:latin typeface="Arial"/>
                <a:cs typeface="Arial"/>
              </a:rPr>
              <a:t>linguaggi, metodi e azioni". </a:t>
            </a:r>
            <a:r>
              <a:rPr sz="900" dirty="0">
                <a:solidFill>
                  <a:srgbClr val="525252"/>
                </a:solidFill>
                <a:latin typeface="Arial"/>
                <a:cs typeface="Arial"/>
              </a:rPr>
              <a:t>Il </a:t>
            </a:r>
            <a:r>
              <a:rPr sz="900" spc="-5" dirty="0">
                <a:solidFill>
                  <a:srgbClr val="525252"/>
                </a:solidFill>
                <a:latin typeface="Arial"/>
                <a:cs typeface="Arial"/>
              </a:rPr>
              <a:t>logo di questa seconda edizione è stato realizzato  dall'artista Eva Montanari: </a:t>
            </a:r>
            <a:r>
              <a:rPr sz="900" dirty="0">
                <a:solidFill>
                  <a:srgbClr val="525252"/>
                </a:solidFill>
                <a:latin typeface="Arial"/>
                <a:cs typeface="Arial"/>
              </a:rPr>
              <a:t>lo </a:t>
            </a:r>
            <a:r>
              <a:rPr sz="900" spc="-5" dirty="0">
                <a:solidFill>
                  <a:srgbClr val="525252"/>
                </a:solidFill>
                <a:latin typeface="Arial"/>
                <a:cs typeface="Arial"/>
              </a:rPr>
              <a:t>sguardo di un bambino attraverso occhiali che porgono </a:t>
            </a:r>
            <a:r>
              <a:rPr sz="900" spc="-10" dirty="0">
                <a:solidFill>
                  <a:srgbClr val="525252"/>
                </a:solidFill>
                <a:latin typeface="Arial"/>
                <a:cs typeface="Arial"/>
              </a:rPr>
              <a:t>le </a:t>
            </a:r>
            <a:r>
              <a:rPr sz="900" spc="-5" dirty="0">
                <a:solidFill>
                  <a:srgbClr val="525252"/>
                </a:solidFill>
                <a:latin typeface="Arial"/>
                <a:cs typeface="Arial"/>
              </a:rPr>
              <a:t>lenti sulle meraviglie del nostro  patrimonio.</a:t>
            </a:r>
            <a:endParaRPr sz="900">
              <a:latin typeface="Arial"/>
              <a:cs typeface="Arial"/>
            </a:endParaRPr>
          </a:p>
          <a:p>
            <a:pPr marL="12700" marR="1257300">
              <a:lnSpc>
                <a:spcPct val="124400"/>
              </a:lnSpc>
              <a:spcBef>
                <a:spcPts val="850"/>
              </a:spcBef>
            </a:pPr>
            <a:r>
              <a:rPr sz="900" spc="-5" dirty="0">
                <a:solidFill>
                  <a:srgbClr val="525252"/>
                </a:solidFill>
                <a:latin typeface="Arial"/>
                <a:cs typeface="Arial"/>
              </a:rPr>
              <a:t>Le informazioni e i dettagli su eventi, città e sedi della manifestazione saranno disponibili sul sito  </a:t>
            </a:r>
            <a:r>
              <a:rPr sz="900" spc="-5" dirty="0">
                <a:solidFill>
                  <a:srgbClr val="525252"/>
                </a:solidFill>
                <a:latin typeface="Arial"/>
                <a:cs typeface="Arial"/>
                <a:hlinkClick r:id="rId4"/>
              </a:rPr>
              <a:t>www.festivalculturacreativa.it</a:t>
            </a:r>
            <a:endParaRPr sz="900">
              <a:latin typeface="Arial"/>
              <a:cs typeface="Arial"/>
            </a:endParaRPr>
          </a:p>
        </p:txBody>
      </p:sp>
      <p:sp>
        <p:nvSpPr>
          <p:cNvPr id="5" name="object 5"/>
          <p:cNvSpPr/>
          <p:nvPr/>
        </p:nvSpPr>
        <p:spPr>
          <a:xfrm>
            <a:off x="1818004" y="2442971"/>
            <a:ext cx="3914775" cy="87579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720090" y="4807457"/>
            <a:ext cx="1905000" cy="24765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Lapresse.it</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9172244"/>
            <a:ext cx="5911850" cy="653415"/>
          </a:xfrm>
          <a:prstGeom prst="rect">
            <a:avLst/>
          </a:prstGeom>
        </p:spPr>
        <p:txBody>
          <a:bodyPr vert="horz" wrap="square" lIns="0" tIns="11430" rIns="0" bIns="0" rtlCol="0">
            <a:spAutoFit/>
          </a:bodyPr>
          <a:lstStyle/>
          <a:p>
            <a:pPr marL="12700" marR="5080" algn="just">
              <a:lnSpc>
                <a:spcPct val="114599"/>
              </a:lnSpc>
              <a:spcBef>
                <a:spcPts val="90"/>
              </a:spcBef>
            </a:pPr>
            <a:r>
              <a:rPr sz="1200" spc="-5" dirty="0">
                <a:latin typeface="Verdana"/>
                <a:cs typeface="Verdana"/>
              </a:rPr>
              <a:t>Roma, </a:t>
            </a:r>
            <a:r>
              <a:rPr sz="1200" dirty="0">
                <a:latin typeface="Verdana"/>
                <a:cs typeface="Verdana"/>
              </a:rPr>
              <a:t>4 </a:t>
            </a:r>
            <a:r>
              <a:rPr sz="1200" spc="-5" dirty="0">
                <a:latin typeface="Verdana"/>
                <a:cs typeface="Verdana"/>
              </a:rPr>
              <a:t>mar. </a:t>
            </a:r>
            <a:r>
              <a:rPr sz="1200" dirty="0">
                <a:latin typeface="Verdana"/>
                <a:cs typeface="Verdana"/>
              </a:rPr>
              <a:t>(LaPresse) - </a:t>
            </a:r>
            <a:r>
              <a:rPr sz="1200" spc="-5" dirty="0">
                <a:latin typeface="Verdana"/>
                <a:cs typeface="Verdana"/>
              </a:rPr>
              <a:t>'L'alfabeto </a:t>
            </a:r>
            <a:r>
              <a:rPr sz="1200" dirty="0">
                <a:latin typeface="Verdana"/>
                <a:cs typeface="Verdana"/>
              </a:rPr>
              <a:t>del </a:t>
            </a:r>
            <a:r>
              <a:rPr sz="1200" spc="-5" dirty="0">
                <a:latin typeface="Verdana"/>
                <a:cs typeface="Verdana"/>
              </a:rPr>
              <a:t>mondo. Leggiamo </a:t>
            </a:r>
            <a:r>
              <a:rPr sz="1200" dirty="0">
                <a:latin typeface="Verdana"/>
                <a:cs typeface="Verdana"/>
              </a:rPr>
              <a:t>i </a:t>
            </a:r>
            <a:r>
              <a:rPr sz="1200" spc="-5" dirty="0">
                <a:latin typeface="Verdana"/>
                <a:cs typeface="Verdana"/>
              </a:rPr>
              <a:t>segni intorno </a:t>
            </a:r>
            <a:r>
              <a:rPr sz="1200" dirty="0">
                <a:latin typeface="Verdana"/>
                <a:cs typeface="Verdana"/>
              </a:rPr>
              <a:t>a  </a:t>
            </a:r>
            <a:r>
              <a:rPr sz="1200" spc="-5" dirty="0">
                <a:latin typeface="Verdana"/>
                <a:cs typeface="Verdana"/>
              </a:rPr>
              <a:t>noi </a:t>
            </a:r>
            <a:r>
              <a:rPr sz="1200" dirty="0">
                <a:latin typeface="Verdana"/>
                <a:cs typeface="Verdana"/>
              </a:rPr>
              <a:t>e </a:t>
            </a:r>
            <a:r>
              <a:rPr sz="1200" spc="-5" dirty="0">
                <a:latin typeface="Verdana"/>
                <a:cs typeface="Verdana"/>
              </a:rPr>
              <a:t>raccontiamo'. E' questo </a:t>
            </a:r>
            <a:r>
              <a:rPr sz="1200" dirty="0">
                <a:latin typeface="Verdana"/>
                <a:cs typeface="Verdana"/>
              </a:rPr>
              <a:t>il </a:t>
            </a:r>
            <a:r>
              <a:rPr sz="1200" spc="-5" dirty="0">
                <a:latin typeface="Verdana"/>
                <a:cs typeface="Verdana"/>
              </a:rPr>
              <a:t>titolo della seconda edizione del festival della  Cultura creativa, promosso </a:t>
            </a:r>
            <a:r>
              <a:rPr sz="1200" dirty="0">
                <a:latin typeface="Verdana"/>
                <a:cs typeface="Verdana"/>
              </a:rPr>
              <a:t>e </a:t>
            </a:r>
            <a:r>
              <a:rPr sz="1200" spc="-5" dirty="0">
                <a:latin typeface="Verdana"/>
                <a:cs typeface="Verdana"/>
              </a:rPr>
              <a:t>realizzato </a:t>
            </a:r>
            <a:r>
              <a:rPr sz="1200" spc="-10" dirty="0">
                <a:latin typeface="Verdana"/>
                <a:cs typeface="Verdana"/>
              </a:rPr>
              <a:t>dalle </a:t>
            </a:r>
            <a:r>
              <a:rPr sz="1200" spc="-5" dirty="0">
                <a:latin typeface="Verdana"/>
                <a:cs typeface="Verdana"/>
              </a:rPr>
              <a:t>banche, </a:t>
            </a:r>
            <a:r>
              <a:rPr sz="1200" dirty="0">
                <a:latin typeface="Verdana"/>
                <a:cs typeface="Verdana"/>
              </a:rPr>
              <a:t>anche grazie</a:t>
            </a:r>
            <a:r>
              <a:rPr sz="1200" spc="45" dirty="0">
                <a:latin typeface="Verdana"/>
                <a:cs typeface="Verdana"/>
              </a:rPr>
              <a:t> </a:t>
            </a:r>
            <a:r>
              <a:rPr sz="1200" dirty="0">
                <a:latin typeface="Verdana"/>
                <a:cs typeface="Verdana"/>
              </a:rPr>
              <a:t>al</a:t>
            </a:r>
            <a:endParaRPr sz="1200">
              <a:latin typeface="Verdana"/>
              <a:cs typeface="Verdana"/>
            </a:endParaRPr>
          </a:p>
        </p:txBody>
      </p:sp>
      <p:sp>
        <p:nvSpPr>
          <p:cNvPr id="5" name="object 5"/>
          <p:cNvSpPr/>
          <p:nvPr/>
        </p:nvSpPr>
        <p:spPr>
          <a:xfrm>
            <a:off x="1208532" y="2595232"/>
            <a:ext cx="5143500" cy="106582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59441" y="4175759"/>
            <a:ext cx="6041680" cy="445057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36005" cy="67335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Lapresse.it</a:t>
            </a:r>
            <a:endParaRPr sz="1600">
              <a:latin typeface="Arial"/>
              <a:cs typeface="Arial"/>
            </a:endParaRPr>
          </a:p>
          <a:p>
            <a:pPr marL="12700">
              <a:lnSpc>
                <a:spcPts val="1880"/>
              </a:lnSpc>
            </a:pPr>
            <a:r>
              <a:rPr sz="1600" b="1" spc="-5" dirty="0">
                <a:latin typeface="Arial"/>
                <a:cs typeface="Arial"/>
              </a:rPr>
              <a:t>4 marzo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nSpc>
                <a:spcPct val="114399"/>
              </a:lnSpc>
              <a:spcBef>
                <a:spcPts val="980"/>
              </a:spcBef>
            </a:pPr>
            <a:r>
              <a:rPr sz="1200" spc="-5" dirty="0">
                <a:latin typeface="Verdana"/>
                <a:cs typeface="Verdana"/>
              </a:rPr>
              <a:t>coordinamento dell'Abi. </a:t>
            </a:r>
            <a:r>
              <a:rPr sz="1200" dirty="0">
                <a:latin typeface="Verdana"/>
                <a:cs typeface="Verdana"/>
              </a:rPr>
              <a:t>La </a:t>
            </a:r>
            <a:r>
              <a:rPr sz="1200" spc="-5" dirty="0">
                <a:latin typeface="Verdana"/>
                <a:cs typeface="Verdana"/>
              </a:rPr>
              <a:t>manifestazione, interamente dedicata alla cultura </a:t>
            </a:r>
            <a:r>
              <a:rPr sz="1200" dirty="0">
                <a:latin typeface="Verdana"/>
                <a:cs typeface="Verdana"/>
              </a:rPr>
              <a:t>e  </a:t>
            </a:r>
            <a:r>
              <a:rPr sz="1200" spc="-5" dirty="0">
                <a:latin typeface="Verdana"/>
                <a:cs typeface="Verdana"/>
              </a:rPr>
              <a:t>alla creatività per ragazzi, si svolgerà </a:t>
            </a:r>
            <a:r>
              <a:rPr sz="1200" dirty="0">
                <a:latin typeface="Verdana"/>
                <a:cs typeface="Verdana"/>
              </a:rPr>
              <a:t>dal 16 al 22 </a:t>
            </a:r>
            <a:r>
              <a:rPr sz="1200" spc="-5" dirty="0">
                <a:latin typeface="Verdana"/>
                <a:cs typeface="Verdana"/>
              </a:rPr>
              <a:t>marzo </a:t>
            </a:r>
            <a:r>
              <a:rPr sz="1200" dirty="0">
                <a:latin typeface="Verdana"/>
                <a:cs typeface="Verdana"/>
              </a:rPr>
              <a:t>e, come </a:t>
            </a:r>
            <a:r>
              <a:rPr sz="1200" spc="-5" dirty="0">
                <a:latin typeface="Verdana"/>
                <a:cs typeface="Verdana"/>
              </a:rPr>
              <a:t>già  sperimentato nella prima edizione, </a:t>
            </a:r>
            <a:r>
              <a:rPr sz="1200" dirty="0">
                <a:latin typeface="Verdana"/>
                <a:cs typeface="Verdana"/>
              </a:rPr>
              <a:t>si </a:t>
            </a:r>
            <a:r>
              <a:rPr sz="1200" spc="-5" dirty="0">
                <a:latin typeface="Verdana"/>
                <a:cs typeface="Verdana"/>
              </a:rPr>
              <a:t>articolerà attraverso una ricca proposta di  eventi, iniziative </a:t>
            </a:r>
            <a:r>
              <a:rPr sz="1200" dirty="0">
                <a:latin typeface="Verdana"/>
                <a:cs typeface="Verdana"/>
              </a:rPr>
              <a:t>e </a:t>
            </a:r>
            <a:r>
              <a:rPr sz="1200" spc="-5" dirty="0">
                <a:latin typeface="Verdana"/>
                <a:cs typeface="Verdana"/>
              </a:rPr>
              <a:t>laboratori diffusi sull'intero territorio</a:t>
            </a:r>
            <a:r>
              <a:rPr sz="1200" spc="35" dirty="0">
                <a:latin typeface="Verdana"/>
                <a:cs typeface="Verdana"/>
              </a:rPr>
              <a:t> </a:t>
            </a:r>
            <a:r>
              <a:rPr sz="1200" spc="-5" dirty="0">
                <a:latin typeface="Verdana"/>
                <a:cs typeface="Verdana"/>
              </a:rPr>
              <a:t>nazionale.</a:t>
            </a:r>
            <a:endParaRPr sz="1200">
              <a:latin typeface="Verdana"/>
              <a:cs typeface="Verdana"/>
            </a:endParaRPr>
          </a:p>
          <a:p>
            <a:pPr marL="12700" marR="32384">
              <a:lnSpc>
                <a:spcPct val="114599"/>
              </a:lnSpc>
              <a:spcBef>
                <a:spcPts val="5"/>
              </a:spcBef>
            </a:pPr>
            <a:r>
              <a:rPr sz="1200" spc="-5" dirty="0">
                <a:latin typeface="Verdana"/>
                <a:cs typeface="Verdana"/>
              </a:rPr>
              <a:t>Coinvolgendo oltre 10mila giovanissimi in tutta Italia, </a:t>
            </a:r>
            <a:r>
              <a:rPr sz="1200" dirty="0">
                <a:latin typeface="Verdana"/>
                <a:cs typeface="Verdana"/>
              </a:rPr>
              <a:t>il </a:t>
            </a:r>
            <a:r>
              <a:rPr sz="1200" spc="-5" dirty="0">
                <a:latin typeface="Verdana"/>
                <a:cs typeface="Verdana"/>
              </a:rPr>
              <a:t>festival ha l'obiettivo </a:t>
            </a:r>
            <a:r>
              <a:rPr sz="1200" dirty="0">
                <a:latin typeface="Verdana"/>
                <a:cs typeface="Verdana"/>
              </a:rPr>
              <a:t>di  </a:t>
            </a:r>
            <a:r>
              <a:rPr sz="1200" spc="-5" dirty="0">
                <a:latin typeface="Verdana"/>
                <a:cs typeface="Verdana"/>
              </a:rPr>
              <a:t>avvicinare bambini </a:t>
            </a:r>
            <a:r>
              <a:rPr sz="1200" dirty="0">
                <a:latin typeface="Verdana"/>
                <a:cs typeface="Verdana"/>
              </a:rPr>
              <a:t>e </a:t>
            </a:r>
            <a:r>
              <a:rPr sz="1200" spc="-5" dirty="0">
                <a:latin typeface="Verdana"/>
                <a:cs typeface="Verdana"/>
              </a:rPr>
              <a:t>ragazzi dai </a:t>
            </a:r>
            <a:r>
              <a:rPr sz="1200" dirty="0">
                <a:latin typeface="Verdana"/>
                <a:cs typeface="Verdana"/>
              </a:rPr>
              <a:t>6 ai 13 </a:t>
            </a:r>
            <a:r>
              <a:rPr sz="1200" spc="-5" dirty="0">
                <a:latin typeface="Verdana"/>
                <a:cs typeface="Verdana"/>
              </a:rPr>
              <a:t>anni alla cultura </a:t>
            </a:r>
            <a:r>
              <a:rPr sz="1200" dirty="0">
                <a:latin typeface="Verdana"/>
                <a:cs typeface="Verdana"/>
              </a:rPr>
              <a:t>e, </a:t>
            </a:r>
            <a:r>
              <a:rPr sz="1200" spc="-5" dirty="0">
                <a:latin typeface="Verdana"/>
                <a:cs typeface="Verdana"/>
              </a:rPr>
              <a:t>in particolare, agli  aspetti </a:t>
            </a:r>
            <a:r>
              <a:rPr sz="1200" dirty="0">
                <a:latin typeface="Verdana"/>
                <a:cs typeface="Verdana"/>
              </a:rPr>
              <a:t>più </a:t>
            </a:r>
            <a:r>
              <a:rPr sz="1200" spc="-5" dirty="0">
                <a:latin typeface="Verdana"/>
                <a:cs typeface="Verdana"/>
              </a:rPr>
              <a:t>'generativi' della</a:t>
            </a:r>
            <a:r>
              <a:rPr sz="1200" spc="10" dirty="0">
                <a:latin typeface="Verdana"/>
                <a:cs typeface="Verdana"/>
              </a:rPr>
              <a:t> </a:t>
            </a:r>
            <a:r>
              <a:rPr sz="1200" spc="-5" dirty="0">
                <a:latin typeface="Verdana"/>
                <a:cs typeface="Verdana"/>
              </a:rPr>
              <a:t>creatività.</a:t>
            </a:r>
            <a:endParaRPr sz="1200">
              <a:latin typeface="Verdana"/>
              <a:cs typeface="Verdana"/>
            </a:endParaRPr>
          </a:p>
          <a:p>
            <a:pPr marL="12700">
              <a:lnSpc>
                <a:spcPct val="100000"/>
              </a:lnSpc>
              <a:spcBef>
                <a:spcPts val="210"/>
              </a:spcBef>
            </a:pPr>
            <a:r>
              <a:rPr sz="1200" dirty="0">
                <a:latin typeface="Verdana"/>
                <a:cs typeface="Verdana"/>
              </a:rPr>
              <a:t>"Il </a:t>
            </a:r>
            <a:r>
              <a:rPr sz="1200" spc="-5" dirty="0">
                <a:latin typeface="Verdana"/>
                <a:cs typeface="Verdana"/>
              </a:rPr>
              <a:t>rafforzato impegno </a:t>
            </a:r>
            <a:r>
              <a:rPr sz="1200" spc="-10" dirty="0">
                <a:latin typeface="Verdana"/>
                <a:cs typeface="Verdana"/>
              </a:rPr>
              <a:t>delle </a:t>
            </a:r>
            <a:r>
              <a:rPr sz="1200" spc="-5" dirty="0">
                <a:latin typeface="Verdana"/>
                <a:cs typeface="Verdana"/>
              </a:rPr>
              <a:t>banche </a:t>
            </a:r>
            <a:r>
              <a:rPr sz="1200" dirty="0">
                <a:latin typeface="Verdana"/>
                <a:cs typeface="Verdana"/>
              </a:rPr>
              <a:t>a </a:t>
            </a:r>
            <a:r>
              <a:rPr sz="1200" spc="-5" dirty="0">
                <a:latin typeface="Verdana"/>
                <a:cs typeface="Verdana"/>
              </a:rPr>
              <a:t>investire nei giovani </a:t>
            </a:r>
            <a:r>
              <a:rPr sz="1200" dirty="0">
                <a:latin typeface="Verdana"/>
                <a:cs typeface="Verdana"/>
              </a:rPr>
              <a:t>e </a:t>
            </a:r>
            <a:r>
              <a:rPr sz="1200" spc="-10" dirty="0">
                <a:latin typeface="Verdana"/>
                <a:cs typeface="Verdana"/>
              </a:rPr>
              <a:t>nella</a:t>
            </a:r>
            <a:r>
              <a:rPr sz="1200" spc="75" dirty="0">
                <a:latin typeface="Verdana"/>
                <a:cs typeface="Verdana"/>
              </a:rPr>
              <a:t> </a:t>
            </a:r>
            <a:r>
              <a:rPr sz="1200" spc="-5" dirty="0">
                <a:latin typeface="Verdana"/>
                <a:cs typeface="Verdana"/>
              </a:rPr>
              <a:t>cultura</a:t>
            </a:r>
            <a:endParaRPr sz="1200">
              <a:latin typeface="Verdana"/>
              <a:cs typeface="Verdana"/>
            </a:endParaRPr>
          </a:p>
          <a:p>
            <a:pPr marL="12700" marR="70485">
              <a:lnSpc>
                <a:spcPct val="114500"/>
              </a:lnSpc>
              <a:spcBef>
                <a:spcPts val="5"/>
              </a:spcBef>
            </a:pPr>
            <a:r>
              <a:rPr sz="1200" spc="-5" dirty="0">
                <a:latin typeface="Verdana"/>
                <a:cs typeface="Verdana"/>
              </a:rPr>
              <a:t>rappresenta un'occasione importante data ai ragazzi per </a:t>
            </a:r>
            <a:r>
              <a:rPr sz="1200" dirty="0">
                <a:latin typeface="Verdana"/>
                <a:cs typeface="Verdana"/>
              </a:rPr>
              <a:t>misurarsi </a:t>
            </a:r>
            <a:r>
              <a:rPr sz="1200" spc="-5" dirty="0">
                <a:latin typeface="Verdana"/>
                <a:cs typeface="Verdana"/>
              </a:rPr>
              <a:t>con se  stessi </a:t>
            </a:r>
            <a:r>
              <a:rPr sz="1200" dirty="0">
                <a:latin typeface="Verdana"/>
                <a:cs typeface="Verdana"/>
              </a:rPr>
              <a:t>e </a:t>
            </a:r>
            <a:r>
              <a:rPr sz="1200" spc="-5" dirty="0">
                <a:latin typeface="Verdana"/>
                <a:cs typeface="Verdana"/>
              </a:rPr>
              <a:t>le molteplici possibilità </a:t>
            </a:r>
            <a:r>
              <a:rPr sz="1200" dirty="0">
                <a:latin typeface="Verdana"/>
                <a:cs typeface="Verdana"/>
              </a:rPr>
              <a:t>di </a:t>
            </a:r>
            <a:r>
              <a:rPr sz="1200" spc="-5" dirty="0">
                <a:latin typeface="Verdana"/>
                <a:cs typeface="Verdana"/>
              </a:rPr>
              <a:t>partecipazione", ha detto </a:t>
            </a:r>
            <a:r>
              <a:rPr sz="1200" dirty="0">
                <a:latin typeface="Verdana"/>
                <a:cs typeface="Verdana"/>
              </a:rPr>
              <a:t>il </a:t>
            </a:r>
            <a:r>
              <a:rPr sz="1200" spc="-5" dirty="0">
                <a:latin typeface="Verdana"/>
                <a:cs typeface="Verdana"/>
              </a:rPr>
              <a:t>presidente  dell'Abi, Antonio Patuelli. "Ciò che ci spinge </a:t>
            </a:r>
            <a:r>
              <a:rPr sz="1200" dirty="0">
                <a:latin typeface="Verdana"/>
                <a:cs typeface="Verdana"/>
              </a:rPr>
              <a:t>a </a:t>
            </a:r>
            <a:r>
              <a:rPr sz="1200" spc="-5" dirty="0">
                <a:latin typeface="Verdana"/>
                <a:cs typeface="Verdana"/>
              </a:rPr>
              <a:t>lavorare in </a:t>
            </a:r>
            <a:r>
              <a:rPr sz="1200" dirty="0">
                <a:latin typeface="Verdana"/>
                <a:cs typeface="Verdana"/>
              </a:rPr>
              <a:t>sinergia </a:t>
            </a:r>
            <a:r>
              <a:rPr sz="1200" spc="-5" dirty="0">
                <a:latin typeface="Verdana"/>
                <a:cs typeface="Verdana"/>
              </a:rPr>
              <a:t>con scuole,  musei, associazioni culturali </a:t>
            </a:r>
            <a:r>
              <a:rPr sz="1200" dirty="0">
                <a:latin typeface="Verdana"/>
                <a:cs typeface="Verdana"/>
              </a:rPr>
              <a:t>e </a:t>
            </a:r>
            <a:r>
              <a:rPr sz="1200" spc="-5" dirty="0">
                <a:latin typeface="Verdana"/>
                <a:cs typeface="Verdana"/>
              </a:rPr>
              <a:t>biblioteche </a:t>
            </a:r>
            <a:r>
              <a:rPr sz="1200" dirty="0">
                <a:latin typeface="Verdana"/>
                <a:cs typeface="Verdana"/>
              </a:rPr>
              <a:t>è </a:t>
            </a:r>
            <a:r>
              <a:rPr sz="1200" spc="-5" dirty="0">
                <a:latin typeface="Verdana"/>
                <a:cs typeface="Verdana"/>
              </a:rPr>
              <a:t>la comune </a:t>
            </a:r>
            <a:r>
              <a:rPr sz="1200" dirty="0">
                <a:latin typeface="Verdana"/>
                <a:cs typeface="Verdana"/>
              </a:rPr>
              <a:t>certezza </a:t>
            </a:r>
            <a:r>
              <a:rPr sz="1200" spc="-5" dirty="0">
                <a:latin typeface="Verdana"/>
                <a:cs typeface="Verdana"/>
              </a:rPr>
              <a:t>che solo  mettendosi in gioco </a:t>
            </a:r>
            <a:r>
              <a:rPr sz="1200" dirty="0">
                <a:latin typeface="Verdana"/>
                <a:cs typeface="Verdana"/>
              </a:rPr>
              <a:t>e </a:t>
            </a:r>
            <a:r>
              <a:rPr sz="1200" spc="-5" dirty="0">
                <a:latin typeface="Verdana"/>
                <a:cs typeface="Verdana"/>
              </a:rPr>
              <a:t>'allenandosi' </a:t>
            </a:r>
            <a:r>
              <a:rPr sz="1200" dirty="0">
                <a:latin typeface="Verdana"/>
                <a:cs typeface="Verdana"/>
              </a:rPr>
              <a:t>a </a:t>
            </a:r>
            <a:r>
              <a:rPr sz="1200" spc="-5" dirty="0">
                <a:latin typeface="Verdana"/>
                <a:cs typeface="Verdana"/>
              </a:rPr>
              <a:t>diventare cittadini attivi, </a:t>
            </a:r>
            <a:r>
              <a:rPr sz="1200" dirty="0">
                <a:latin typeface="Verdana"/>
                <a:cs typeface="Verdana"/>
              </a:rPr>
              <a:t>capaci </a:t>
            </a:r>
            <a:r>
              <a:rPr sz="1200" spc="-5" dirty="0">
                <a:latin typeface="Verdana"/>
                <a:cs typeface="Verdana"/>
              </a:rPr>
              <a:t>di  progettualità </a:t>
            </a:r>
            <a:r>
              <a:rPr sz="1200" dirty="0">
                <a:latin typeface="Verdana"/>
                <a:cs typeface="Verdana"/>
              </a:rPr>
              <a:t>e di </a:t>
            </a:r>
            <a:r>
              <a:rPr sz="1200" spc="-5" dirty="0">
                <a:latin typeface="Verdana"/>
                <a:cs typeface="Verdana"/>
              </a:rPr>
              <a:t>relazioni, avviene la formazione globale della persona, </a:t>
            </a:r>
            <a:r>
              <a:rPr sz="1200" dirty="0">
                <a:latin typeface="Verdana"/>
                <a:cs typeface="Verdana"/>
              </a:rPr>
              <a:t>in  </a:t>
            </a:r>
            <a:r>
              <a:rPr sz="1200" spc="-5" dirty="0">
                <a:latin typeface="Verdana"/>
                <a:cs typeface="Verdana"/>
              </a:rPr>
              <a:t>grado quindi di </a:t>
            </a:r>
            <a:r>
              <a:rPr sz="1200" dirty="0">
                <a:latin typeface="Verdana"/>
                <a:cs typeface="Verdana"/>
              </a:rPr>
              <a:t>costruire </a:t>
            </a:r>
            <a:r>
              <a:rPr sz="1200" spc="-5" dirty="0">
                <a:latin typeface="Verdana"/>
                <a:cs typeface="Verdana"/>
              </a:rPr>
              <a:t>il proprio </a:t>
            </a:r>
            <a:r>
              <a:rPr sz="1200" dirty="0">
                <a:latin typeface="Verdana"/>
                <a:cs typeface="Verdana"/>
              </a:rPr>
              <a:t>futuro e </a:t>
            </a:r>
            <a:r>
              <a:rPr sz="1200" spc="-10" dirty="0">
                <a:latin typeface="Verdana"/>
                <a:cs typeface="Verdana"/>
              </a:rPr>
              <a:t>quello </a:t>
            </a:r>
            <a:r>
              <a:rPr sz="1200" spc="-5" dirty="0">
                <a:latin typeface="Verdana"/>
                <a:cs typeface="Verdana"/>
              </a:rPr>
              <a:t>del </a:t>
            </a:r>
            <a:r>
              <a:rPr sz="1200" dirty="0">
                <a:latin typeface="Verdana"/>
                <a:cs typeface="Verdana"/>
              </a:rPr>
              <a:t>Paese", </a:t>
            </a:r>
            <a:r>
              <a:rPr sz="1200" spc="-5" dirty="0">
                <a:latin typeface="Verdana"/>
                <a:cs typeface="Verdana"/>
              </a:rPr>
              <a:t>ha aggiunto. </a:t>
            </a:r>
            <a:r>
              <a:rPr sz="1200" dirty="0">
                <a:latin typeface="Verdana"/>
                <a:cs typeface="Verdana"/>
              </a:rPr>
              <a:t>"Lo  </a:t>
            </a:r>
            <a:r>
              <a:rPr sz="1200" spc="-5" dirty="0">
                <a:latin typeface="Verdana"/>
                <a:cs typeface="Verdana"/>
              </a:rPr>
              <a:t>sviluppo delle proprie competenze </a:t>
            </a:r>
            <a:r>
              <a:rPr sz="1200" dirty="0">
                <a:latin typeface="Verdana"/>
                <a:cs typeface="Verdana"/>
              </a:rPr>
              <a:t>- </a:t>
            </a:r>
            <a:r>
              <a:rPr sz="1200" spc="-5" dirty="0">
                <a:latin typeface="Verdana"/>
                <a:cs typeface="Verdana"/>
              </a:rPr>
              <a:t>ha sottolineato Patuelli </a:t>
            </a:r>
            <a:r>
              <a:rPr sz="1200" dirty="0">
                <a:latin typeface="Verdana"/>
                <a:cs typeface="Verdana"/>
              </a:rPr>
              <a:t>- è </a:t>
            </a:r>
            <a:r>
              <a:rPr sz="1200" spc="-5" dirty="0">
                <a:latin typeface="Verdana"/>
                <a:cs typeface="Verdana"/>
              </a:rPr>
              <a:t>infatti alla base  del progetto economico, della convivenza civile </a:t>
            </a:r>
            <a:r>
              <a:rPr sz="1200" dirty="0">
                <a:latin typeface="Verdana"/>
                <a:cs typeface="Verdana"/>
              </a:rPr>
              <a:t>e </a:t>
            </a:r>
            <a:r>
              <a:rPr sz="1200" spc="-5" dirty="0">
                <a:latin typeface="Verdana"/>
                <a:cs typeface="Verdana"/>
              </a:rPr>
              <a:t>della partecipazione alla vita  democratica".</a:t>
            </a:r>
            <a:endParaRPr sz="1200">
              <a:latin typeface="Verdana"/>
              <a:cs typeface="Verdana"/>
            </a:endParaRPr>
          </a:p>
          <a:p>
            <a:pPr marL="12700" marR="72390">
              <a:lnSpc>
                <a:spcPct val="114500"/>
              </a:lnSpc>
              <a:spcBef>
                <a:spcPts val="10"/>
              </a:spcBef>
            </a:pPr>
            <a:r>
              <a:rPr sz="1200" dirty="0">
                <a:latin typeface="Verdana"/>
                <a:cs typeface="Verdana"/>
              </a:rPr>
              <a:t>"In </a:t>
            </a:r>
            <a:r>
              <a:rPr sz="1200" spc="-5" dirty="0">
                <a:latin typeface="Verdana"/>
                <a:cs typeface="Verdana"/>
              </a:rPr>
              <a:t>questo senso </a:t>
            </a:r>
            <a:r>
              <a:rPr sz="1200" dirty="0">
                <a:latin typeface="Verdana"/>
                <a:cs typeface="Verdana"/>
              </a:rPr>
              <a:t>- </a:t>
            </a:r>
            <a:r>
              <a:rPr sz="1200" spc="-5" dirty="0">
                <a:latin typeface="Verdana"/>
                <a:cs typeface="Verdana"/>
              </a:rPr>
              <a:t>ha concluso </a:t>
            </a:r>
            <a:r>
              <a:rPr sz="1200" dirty="0">
                <a:latin typeface="Verdana"/>
                <a:cs typeface="Verdana"/>
              </a:rPr>
              <a:t>- un </a:t>
            </a:r>
            <a:r>
              <a:rPr sz="1200" spc="-5" dirty="0">
                <a:latin typeface="Verdana"/>
                <a:cs typeface="Verdana"/>
              </a:rPr>
              <a:t>ruolo di indirizzo deve </a:t>
            </a:r>
            <a:r>
              <a:rPr sz="1200" dirty="0">
                <a:latin typeface="Verdana"/>
                <a:cs typeface="Verdana"/>
              </a:rPr>
              <a:t>essere </a:t>
            </a:r>
            <a:r>
              <a:rPr sz="1200" spc="-5" dirty="0">
                <a:latin typeface="Verdana"/>
                <a:cs typeface="Verdana"/>
              </a:rPr>
              <a:t>svolto anche  dalla comunità economica </a:t>
            </a:r>
            <a:r>
              <a:rPr sz="1200" dirty="0">
                <a:latin typeface="Verdana"/>
                <a:cs typeface="Verdana"/>
              </a:rPr>
              <a:t>tutta, </a:t>
            </a:r>
            <a:r>
              <a:rPr sz="1200" spc="-5" dirty="0">
                <a:latin typeface="Verdana"/>
                <a:cs typeface="Verdana"/>
              </a:rPr>
              <a:t>nella consapevolezza che attraverso la  promozione </a:t>
            </a:r>
            <a:r>
              <a:rPr sz="1200" spc="-10" dirty="0">
                <a:latin typeface="Verdana"/>
                <a:cs typeface="Verdana"/>
              </a:rPr>
              <a:t>della </a:t>
            </a:r>
            <a:r>
              <a:rPr sz="1200" spc="-5" dirty="0">
                <a:latin typeface="Verdana"/>
                <a:cs typeface="Verdana"/>
              </a:rPr>
              <a:t>conoscenza anche presso </a:t>
            </a:r>
            <a:r>
              <a:rPr sz="1200" dirty="0">
                <a:latin typeface="Verdana"/>
                <a:cs typeface="Verdana"/>
              </a:rPr>
              <a:t>i </a:t>
            </a:r>
            <a:r>
              <a:rPr sz="1200" spc="-5" dirty="0">
                <a:latin typeface="Verdana"/>
                <a:cs typeface="Verdana"/>
              </a:rPr>
              <a:t>più giovani </a:t>
            </a:r>
            <a:r>
              <a:rPr sz="1200" dirty="0">
                <a:latin typeface="Verdana"/>
                <a:cs typeface="Verdana"/>
              </a:rPr>
              <a:t>si </a:t>
            </a:r>
            <a:r>
              <a:rPr sz="1200" spc="5" dirty="0">
                <a:latin typeface="Verdana"/>
                <a:cs typeface="Verdana"/>
              </a:rPr>
              <a:t>possa </a:t>
            </a:r>
            <a:r>
              <a:rPr sz="1200" spc="-5" dirty="0">
                <a:latin typeface="Verdana"/>
                <a:cs typeface="Verdana"/>
              </a:rPr>
              <a:t>realizzare un  più diffuso senso di responsabilità, per una più ampia </a:t>
            </a:r>
            <a:r>
              <a:rPr sz="1200" dirty="0">
                <a:latin typeface="Verdana"/>
                <a:cs typeface="Verdana"/>
              </a:rPr>
              <a:t>e </a:t>
            </a:r>
            <a:r>
              <a:rPr sz="1200" spc="-5" dirty="0">
                <a:latin typeface="Verdana"/>
                <a:cs typeface="Verdana"/>
              </a:rPr>
              <a:t>duratura crescita dei  nostri territori". Oltre </a:t>
            </a:r>
            <a:r>
              <a:rPr sz="1200" dirty="0">
                <a:latin typeface="Verdana"/>
                <a:cs typeface="Verdana"/>
              </a:rPr>
              <a:t>80 </a:t>
            </a:r>
            <a:r>
              <a:rPr sz="1200" spc="-10" dirty="0">
                <a:latin typeface="Verdana"/>
                <a:cs typeface="Verdana"/>
              </a:rPr>
              <a:t>gli </a:t>
            </a:r>
            <a:r>
              <a:rPr sz="1200" spc="-5" dirty="0">
                <a:latin typeface="Verdana"/>
                <a:cs typeface="Verdana"/>
              </a:rPr>
              <a:t>eventi </a:t>
            </a:r>
            <a:r>
              <a:rPr sz="1200" dirty="0">
                <a:latin typeface="Verdana"/>
                <a:cs typeface="Verdana"/>
              </a:rPr>
              <a:t>culturali </a:t>
            </a:r>
            <a:r>
              <a:rPr sz="1200" spc="-5" dirty="0">
                <a:latin typeface="Verdana"/>
                <a:cs typeface="Verdana"/>
              </a:rPr>
              <a:t>che si svolgeranno in tutta Italia in  </a:t>
            </a:r>
            <a:r>
              <a:rPr sz="1200" dirty="0">
                <a:latin typeface="Verdana"/>
                <a:cs typeface="Verdana"/>
              </a:rPr>
              <a:t>60</a:t>
            </a:r>
            <a:r>
              <a:rPr sz="1200" spc="-5" dirty="0">
                <a:latin typeface="Verdana"/>
                <a:cs typeface="Verdana"/>
              </a:rPr>
              <a:t> città.</a:t>
            </a:r>
            <a:endParaRPr sz="1200">
              <a:latin typeface="Verdana"/>
              <a:cs typeface="Verdana"/>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Lastampa.it  4 marzo</a:t>
            </a:r>
            <a:r>
              <a:rPr sz="1600" b="1" spc="-7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8973515"/>
            <a:ext cx="6147435" cy="798195"/>
          </a:xfrm>
          <a:prstGeom prst="rect">
            <a:avLst/>
          </a:prstGeom>
        </p:spPr>
        <p:txBody>
          <a:bodyPr vert="horz" wrap="square" lIns="0" tIns="12065" rIns="0" bIns="0" rtlCol="0">
            <a:spAutoFit/>
          </a:bodyPr>
          <a:lstStyle/>
          <a:p>
            <a:pPr marL="12700" marR="5080" algn="just">
              <a:lnSpc>
                <a:spcPct val="125200"/>
              </a:lnSpc>
              <a:spcBef>
                <a:spcPts val="95"/>
              </a:spcBef>
            </a:pPr>
            <a:r>
              <a:rPr sz="1350" spc="-5" dirty="0">
                <a:latin typeface="Times New Roman"/>
                <a:cs typeface="Times New Roman"/>
              </a:rPr>
              <a:t>“L’alfabeto </a:t>
            </a:r>
            <a:r>
              <a:rPr sz="1350" dirty="0">
                <a:latin typeface="Times New Roman"/>
                <a:cs typeface="Times New Roman"/>
              </a:rPr>
              <a:t>del </a:t>
            </a:r>
            <a:r>
              <a:rPr sz="1350" spc="-5" dirty="0">
                <a:latin typeface="Times New Roman"/>
                <a:cs typeface="Times New Roman"/>
              </a:rPr>
              <a:t>Mondo. Leggiamo </a:t>
            </a:r>
            <a:r>
              <a:rPr sz="1350" dirty="0">
                <a:latin typeface="Times New Roman"/>
                <a:cs typeface="Times New Roman"/>
              </a:rPr>
              <a:t>i </a:t>
            </a:r>
            <a:r>
              <a:rPr sz="1350" spc="-5" dirty="0">
                <a:latin typeface="Times New Roman"/>
                <a:cs typeface="Times New Roman"/>
              </a:rPr>
              <a:t>segni intorno </a:t>
            </a:r>
            <a:r>
              <a:rPr sz="1350" dirty="0">
                <a:latin typeface="Times New Roman"/>
                <a:cs typeface="Times New Roman"/>
              </a:rPr>
              <a:t>a </a:t>
            </a:r>
            <a:r>
              <a:rPr sz="1350" spc="-5" dirty="0">
                <a:latin typeface="Times New Roman"/>
                <a:cs typeface="Times New Roman"/>
              </a:rPr>
              <a:t>noi </a:t>
            </a:r>
            <a:r>
              <a:rPr sz="1350" dirty="0">
                <a:latin typeface="Times New Roman"/>
                <a:cs typeface="Times New Roman"/>
              </a:rPr>
              <a:t>e </a:t>
            </a:r>
            <a:r>
              <a:rPr sz="1350" spc="-5" dirty="0">
                <a:latin typeface="Times New Roman"/>
                <a:cs typeface="Times New Roman"/>
              </a:rPr>
              <a:t>raccontiamo”. </a:t>
            </a:r>
            <a:r>
              <a:rPr sz="1350" dirty="0">
                <a:latin typeface="Times New Roman"/>
                <a:cs typeface="Times New Roman"/>
              </a:rPr>
              <a:t>È </a:t>
            </a:r>
            <a:r>
              <a:rPr sz="1350" spc="-5" dirty="0">
                <a:latin typeface="Times New Roman"/>
                <a:cs typeface="Times New Roman"/>
              </a:rPr>
              <a:t>questo il tema  della</a:t>
            </a:r>
            <a:r>
              <a:rPr sz="1350" spc="-60" dirty="0">
                <a:latin typeface="Times New Roman"/>
                <a:cs typeface="Times New Roman"/>
              </a:rPr>
              <a:t> </a:t>
            </a:r>
            <a:r>
              <a:rPr sz="1350" dirty="0">
                <a:latin typeface="Times New Roman"/>
                <a:cs typeface="Times New Roman"/>
              </a:rPr>
              <a:t>seconda</a:t>
            </a:r>
            <a:r>
              <a:rPr sz="1350" spc="-60" dirty="0">
                <a:latin typeface="Times New Roman"/>
                <a:cs typeface="Times New Roman"/>
              </a:rPr>
              <a:t> </a:t>
            </a:r>
            <a:r>
              <a:rPr sz="1350" spc="-5" dirty="0">
                <a:latin typeface="Times New Roman"/>
                <a:cs typeface="Times New Roman"/>
              </a:rPr>
              <a:t>edizione</a:t>
            </a:r>
            <a:r>
              <a:rPr sz="1350" spc="-70" dirty="0">
                <a:latin typeface="Times New Roman"/>
                <a:cs typeface="Times New Roman"/>
              </a:rPr>
              <a:t> </a:t>
            </a:r>
            <a:r>
              <a:rPr sz="1350" dirty="0">
                <a:latin typeface="Times New Roman"/>
                <a:cs typeface="Times New Roman"/>
              </a:rPr>
              <a:t>del</a:t>
            </a:r>
            <a:r>
              <a:rPr sz="1350" spc="-55" dirty="0">
                <a:latin typeface="Times New Roman"/>
                <a:cs typeface="Times New Roman"/>
              </a:rPr>
              <a:t> </a:t>
            </a:r>
            <a:r>
              <a:rPr sz="1350" u="sng" dirty="0">
                <a:solidFill>
                  <a:srgbClr val="005188"/>
                </a:solidFill>
                <a:uFill>
                  <a:solidFill>
                    <a:srgbClr val="005188"/>
                  </a:solidFill>
                </a:uFill>
                <a:latin typeface="Times New Roman"/>
                <a:cs typeface="Times New Roman"/>
                <a:hlinkClick r:id="rId3"/>
              </a:rPr>
              <a:t>Festival</a:t>
            </a:r>
            <a:r>
              <a:rPr sz="1350" u="sng" spc="-65" dirty="0">
                <a:solidFill>
                  <a:srgbClr val="005188"/>
                </a:solidFill>
                <a:uFill>
                  <a:solidFill>
                    <a:srgbClr val="005188"/>
                  </a:solidFill>
                </a:uFill>
                <a:latin typeface="Times New Roman"/>
                <a:cs typeface="Times New Roman"/>
                <a:hlinkClick r:id="rId3"/>
              </a:rPr>
              <a:t> </a:t>
            </a:r>
            <a:r>
              <a:rPr sz="1350" u="sng" spc="-5" dirty="0">
                <a:solidFill>
                  <a:srgbClr val="005188"/>
                </a:solidFill>
                <a:uFill>
                  <a:solidFill>
                    <a:srgbClr val="005188"/>
                  </a:solidFill>
                </a:uFill>
                <a:latin typeface="Times New Roman"/>
                <a:cs typeface="Times New Roman"/>
                <a:hlinkClick r:id="rId3"/>
              </a:rPr>
              <a:t>della</a:t>
            </a:r>
            <a:r>
              <a:rPr sz="1350" u="sng" spc="-60" dirty="0">
                <a:solidFill>
                  <a:srgbClr val="005188"/>
                </a:solidFill>
                <a:uFill>
                  <a:solidFill>
                    <a:srgbClr val="005188"/>
                  </a:solidFill>
                </a:uFill>
                <a:latin typeface="Times New Roman"/>
                <a:cs typeface="Times New Roman"/>
                <a:hlinkClick r:id="rId3"/>
              </a:rPr>
              <a:t> </a:t>
            </a:r>
            <a:r>
              <a:rPr sz="1350" u="sng" dirty="0">
                <a:solidFill>
                  <a:srgbClr val="005188"/>
                </a:solidFill>
                <a:uFill>
                  <a:solidFill>
                    <a:srgbClr val="005188"/>
                  </a:solidFill>
                </a:uFill>
                <a:latin typeface="Times New Roman"/>
                <a:cs typeface="Times New Roman"/>
                <a:hlinkClick r:id="rId3"/>
              </a:rPr>
              <a:t>Cultura</a:t>
            </a:r>
            <a:r>
              <a:rPr sz="1350" u="sng" spc="-60" dirty="0">
                <a:solidFill>
                  <a:srgbClr val="005188"/>
                </a:solidFill>
                <a:uFill>
                  <a:solidFill>
                    <a:srgbClr val="005188"/>
                  </a:solidFill>
                </a:uFill>
                <a:latin typeface="Times New Roman"/>
                <a:cs typeface="Times New Roman"/>
                <a:hlinkClick r:id="rId3"/>
              </a:rPr>
              <a:t> </a:t>
            </a:r>
            <a:r>
              <a:rPr sz="1350" u="sng" spc="-5" dirty="0">
                <a:solidFill>
                  <a:srgbClr val="005188"/>
                </a:solidFill>
                <a:uFill>
                  <a:solidFill>
                    <a:srgbClr val="005188"/>
                  </a:solidFill>
                </a:uFill>
                <a:latin typeface="Times New Roman"/>
                <a:cs typeface="Times New Roman"/>
                <a:hlinkClick r:id="rId3"/>
              </a:rPr>
              <a:t>Creativa</a:t>
            </a:r>
            <a:r>
              <a:rPr sz="1350" spc="-5" dirty="0">
                <a:latin typeface="Times New Roman"/>
                <a:cs typeface="Times New Roman"/>
              </a:rPr>
              <a:t>.</a:t>
            </a:r>
            <a:r>
              <a:rPr sz="1350" spc="-55" dirty="0">
                <a:latin typeface="Times New Roman"/>
                <a:cs typeface="Times New Roman"/>
              </a:rPr>
              <a:t> </a:t>
            </a:r>
            <a:r>
              <a:rPr sz="1350" dirty="0">
                <a:latin typeface="Times New Roman"/>
                <a:cs typeface="Times New Roman"/>
              </a:rPr>
              <a:t>La</a:t>
            </a:r>
            <a:r>
              <a:rPr sz="1350" spc="-60" dirty="0">
                <a:latin typeface="Times New Roman"/>
                <a:cs typeface="Times New Roman"/>
              </a:rPr>
              <a:t> </a:t>
            </a:r>
            <a:r>
              <a:rPr sz="1350" dirty="0">
                <a:latin typeface="Times New Roman"/>
                <a:cs typeface="Times New Roman"/>
              </a:rPr>
              <a:t>manifestazione,</a:t>
            </a:r>
            <a:r>
              <a:rPr sz="1350" spc="-65" dirty="0">
                <a:latin typeface="Times New Roman"/>
                <a:cs typeface="Times New Roman"/>
              </a:rPr>
              <a:t> </a:t>
            </a:r>
            <a:r>
              <a:rPr sz="1350" spc="-5" dirty="0">
                <a:latin typeface="Times New Roman"/>
                <a:cs typeface="Times New Roman"/>
              </a:rPr>
              <a:t>interamente  dedicata</a:t>
            </a:r>
            <a:r>
              <a:rPr sz="1350" spc="60" dirty="0">
                <a:latin typeface="Times New Roman"/>
                <a:cs typeface="Times New Roman"/>
              </a:rPr>
              <a:t> </a:t>
            </a:r>
            <a:r>
              <a:rPr sz="1350" spc="-5" dirty="0">
                <a:latin typeface="Times New Roman"/>
                <a:cs typeface="Times New Roman"/>
              </a:rPr>
              <a:t>alla</a:t>
            </a:r>
            <a:r>
              <a:rPr sz="1350" spc="65" dirty="0">
                <a:latin typeface="Times New Roman"/>
                <a:cs typeface="Times New Roman"/>
              </a:rPr>
              <a:t> </a:t>
            </a:r>
            <a:r>
              <a:rPr sz="1350" spc="-5" dirty="0">
                <a:latin typeface="Times New Roman"/>
                <a:cs typeface="Times New Roman"/>
              </a:rPr>
              <a:t>cultura</a:t>
            </a:r>
            <a:r>
              <a:rPr sz="1350" spc="45" dirty="0">
                <a:latin typeface="Times New Roman"/>
                <a:cs typeface="Times New Roman"/>
              </a:rPr>
              <a:t> </a:t>
            </a:r>
            <a:r>
              <a:rPr sz="1350" dirty="0">
                <a:latin typeface="Times New Roman"/>
                <a:cs typeface="Times New Roman"/>
              </a:rPr>
              <a:t>e</a:t>
            </a:r>
            <a:r>
              <a:rPr sz="1350" spc="50" dirty="0">
                <a:latin typeface="Times New Roman"/>
                <a:cs typeface="Times New Roman"/>
              </a:rPr>
              <a:t> </a:t>
            </a:r>
            <a:r>
              <a:rPr sz="1350" spc="-5" dirty="0">
                <a:latin typeface="Times New Roman"/>
                <a:cs typeface="Times New Roman"/>
              </a:rPr>
              <a:t>alla</a:t>
            </a:r>
            <a:r>
              <a:rPr sz="1350" spc="65" dirty="0">
                <a:latin typeface="Times New Roman"/>
                <a:cs typeface="Times New Roman"/>
              </a:rPr>
              <a:t> </a:t>
            </a:r>
            <a:r>
              <a:rPr sz="1350" spc="-5" dirty="0">
                <a:latin typeface="Times New Roman"/>
                <a:cs typeface="Times New Roman"/>
              </a:rPr>
              <a:t>creatività</a:t>
            </a:r>
            <a:r>
              <a:rPr sz="1350" spc="45" dirty="0">
                <a:latin typeface="Times New Roman"/>
                <a:cs typeface="Times New Roman"/>
              </a:rPr>
              <a:t> </a:t>
            </a:r>
            <a:r>
              <a:rPr sz="1350" spc="-5" dirty="0">
                <a:latin typeface="Times New Roman"/>
                <a:cs typeface="Times New Roman"/>
              </a:rPr>
              <a:t>per</a:t>
            </a:r>
            <a:r>
              <a:rPr sz="1350" spc="65" dirty="0">
                <a:latin typeface="Times New Roman"/>
                <a:cs typeface="Times New Roman"/>
              </a:rPr>
              <a:t> </a:t>
            </a:r>
            <a:r>
              <a:rPr sz="1350" spc="-5" dirty="0">
                <a:latin typeface="Times New Roman"/>
                <a:cs typeface="Times New Roman"/>
              </a:rPr>
              <a:t>ragazzi,</a:t>
            </a:r>
            <a:r>
              <a:rPr sz="1350" spc="60" dirty="0">
                <a:latin typeface="Times New Roman"/>
                <a:cs typeface="Times New Roman"/>
              </a:rPr>
              <a:t> </a:t>
            </a:r>
            <a:r>
              <a:rPr sz="1350" dirty="0">
                <a:latin typeface="Times New Roman"/>
                <a:cs typeface="Times New Roman"/>
              </a:rPr>
              <a:t>si</a:t>
            </a:r>
            <a:r>
              <a:rPr sz="1350" spc="55" dirty="0">
                <a:latin typeface="Times New Roman"/>
                <a:cs typeface="Times New Roman"/>
              </a:rPr>
              <a:t> </a:t>
            </a:r>
            <a:r>
              <a:rPr sz="1350" spc="-5" dirty="0">
                <a:latin typeface="Times New Roman"/>
                <a:cs typeface="Times New Roman"/>
              </a:rPr>
              <a:t>svolgerà</a:t>
            </a:r>
            <a:r>
              <a:rPr sz="1350" spc="55" dirty="0">
                <a:latin typeface="Times New Roman"/>
                <a:cs typeface="Times New Roman"/>
              </a:rPr>
              <a:t> </a:t>
            </a:r>
            <a:r>
              <a:rPr sz="1350" spc="-5" dirty="0">
                <a:latin typeface="Times New Roman"/>
                <a:cs typeface="Times New Roman"/>
              </a:rPr>
              <a:t>nella</a:t>
            </a:r>
            <a:r>
              <a:rPr sz="1350" spc="45" dirty="0">
                <a:latin typeface="Times New Roman"/>
                <a:cs typeface="Times New Roman"/>
              </a:rPr>
              <a:t> </a:t>
            </a:r>
            <a:r>
              <a:rPr sz="1350" spc="-5" dirty="0">
                <a:latin typeface="Times New Roman"/>
                <a:cs typeface="Times New Roman"/>
              </a:rPr>
              <a:t>settimana</a:t>
            </a:r>
            <a:r>
              <a:rPr sz="1350" spc="65" dirty="0">
                <a:latin typeface="Times New Roman"/>
                <a:cs typeface="Times New Roman"/>
              </a:rPr>
              <a:t> </a:t>
            </a:r>
            <a:r>
              <a:rPr sz="1350" dirty="0">
                <a:latin typeface="Times New Roman"/>
                <a:cs typeface="Times New Roman"/>
              </a:rPr>
              <a:t>dal</a:t>
            </a:r>
            <a:r>
              <a:rPr sz="1350" spc="45" dirty="0">
                <a:latin typeface="Times New Roman"/>
                <a:cs typeface="Times New Roman"/>
              </a:rPr>
              <a:t> </a:t>
            </a:r>
            <a:r>
              <a:rPr sz="1350" spc="-5" dirty="0">
                <a:latin typeface="Times New Roman"/>
                <a:cs typeface="Times New Roman"/>
              </a:rPr>
              <a:t>16</a:t>
            </a:r>
            <a:r>
              <a:rPr sz="1350" spc="65" dirty="0">
                <a:latin typeface="Times New Roman"/>
                <a:cs typeface="Times New Roman"/>
              </a:rPr>
              <a:t> </a:t>
            </a:r>
            <a:r>
              <a:rPr sz="1350" dirty="0">
                <a:latin typeface="Times New Roman"/>
                <a:cs typeface="Times New Roman"/>
              </a:rPr>
              <a:t>al</a:t>
            </a:r>
            <a:r>
              <a:rPr sz="1350" spc="45" dirty="0">
                <a:latin typeface="Times New Roman"/>
                <a:cs typeface="Times New Roman"/>
              </a:rPr>
              <a:t> </a:t>
            </a:r>
            <a:r>
              <a:rPr sz="1350" spc="-5" dirty="0">
                <a:latin typeface="Times New Roman"/>
                <a:cs typeface="Times New Roman"/>
              </a:rPr>
              <a:t>22</a:t>
            </a:r>
            <a:endParaRPr sz="1350">
              <a:latin typeface="Times New Roman"/>
              <a:cs typeface="Times New Roman"/>
            </a:endParaRPr>
          </a:p>
        </p:txBody>
      </p:sp>
      <p:sp>
        <p:nvSpPr>
          <p:cNvPr id="5" name="object 5"/>
          <p:cNvSpPr/>
          <p:nvPr/>
        </p:nvSpPr>
        <p:spPr>
          <a:xfrm>
            <a:off x="1932808" y="2794606"/>
            <a:ext cx="3523894" cy="294986"/>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79652" y="3723939"/>
            <a:ext cx="5975803" cy="863003"/>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22376" y="5068823"/>
            <a:ext cx="6062937" cy="3448812"/>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735647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852035">
              <a:lnSpc>
                <a:spcPts val="1839"/>
              </a:lnSpc>
            </a:pPr>
            <a:r>
              <a:rPr sz="1600" b="1" spc="-5" dirty="0">
                <a:latin typeface="Arial"/>
                <a:cs typeface="Arial"/>
              </a:rPr>
              <a:t>Lastampa.it  4 marzo</a:t>
            </a:r>
            <a:r>
              <a:rPr sz="1600" b="1" spc="-7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12700" algn="just">
              <a:lnSpc>
                <a:spcPct val="124400"/>
              </a:lnSpc>
              <a:spcBef>
                <a:spcPts val="944"/>
              </a:spcBef>
            </a:pPr>
            <a:r>
              <a:rPr sz="1350" dirty="0">
                <a:latin typeface="Times New Roman"/>
                <a:cs typeface="Times New Roman"/>
              </a:rPr>
              <a:t>marzo e, </a:t>
            </a:r>
            <a:r>
              <a:rPr sz="1350" spc="-5" dirty="0">
                <a:latin typeface="Times New Roman"/>
                <a:cs typeface="Times New Roman"/>
              </a:rPr>
              <a:t>come già sperimentato nella prima </a:t>
            </a:r>
            <a:r>
              <a:rPr sz="1350" dirty="0">
                <a:latin typeface="Times New Roman"/>
                <a:cs typeface="Times New Roman"/>
              </a:rPr>
              <a:t>edizione, si </a:t>
            </a:r>
            <a:r>
              <a:rPr sz="1350" spc="-5" dirty="0">
                <a:latin typeface="Times New Roman"/>
                <a:cs typeface="Times New Roman"/>
              </a:rPr>
              <a:t>articolerà attraverso una ricca  proposta </a:t>
            </a:r>
            <a:r>
              <a:rPr sz="1350" dirty="0">
                <a:latin typeface="Times New Roman"/>
                <a:cs typeface="Times New Roman"/>
              </a:rPr>
              <a:t>di </a:t>
            </a:r>
            <a:r>
              <a:rPr sz="1350" spc="-5" dirty="0">
                <a:latin typeface="Times New Roman"/>
                <a:cs typeface="Times New Roman"/>
              </a:rPr>
              <a:t>eventi, iniziative </a:t>
            </a:r>
            <a:r>
              <a:rPr sz="1350" dirty="0">
                <a:latin typeface="Times New Roman"/>
                <a:cs typeface="Times New Roman"/>
              </a:rPr>
              <a:t>e laboratori </a:t>
            </a:r>
            <a:r>
              <a:rPr sz="1350" spc="-5" dirty="0">
                <a:latin typeface="Times New Roman"/>
                <a:cs typeface="Times New Roman"/>
              </a:rPr>
              <a:t>diffusi sull’intero territorio</a:t>
            </a:r>
            <a:r>
              <a:rPr sz="1350" spc="20" dirty="0">
                <a:latin typeface="Times New Roman"/>
                <a:cs typeface="Times New Roman"/>
              </a:rPr>
              <a:t> </a:t>
            </a:r>
            <a:r>
              <a:rPr sz="1350" spc="-5" dirty="0">
                <a:latin typeface="Times New Roman"/>
                <a:cs typeface="Times New Roman"/>
              </a:rPr>
              <a:t>nazionale.</a:t>
            </a:r>
            <a:endParaRPr sz="1350">
              <a:latin typeface="Times New Roman"/>
              <a:cs typeface="Times New Roman"/>
            </a:endParaRPr>
          </a:p>
          <a:p>
            <a:pPr>
              <a:lnSpc>
                <a:spcPct val="100000"/>
              </a:lnSpc>
              <a:spcBef>
                <a:spcPts val="15"/>
              </a:spcBef>
            </a:pPr>
            <a:endParaRPr sz="1750">
              <a:latin typeface="Times New Roman"/>
              <a:cs typeface="Times New Roman"/>
            </a:endParaRPr>
          </a:p>
          <a:p>
            <a:pPr marL="12700" marR="8890" algn="just">
              <a:lnSpc>
                <a:spcPct val="125099"/>
              </a:lnSpc>
            </a:pPr>
            <a:r>
              <a:rPr sz="1350" spc="-5" dirty="0">
                <a:latin typeface="Times New Roman"/>
                <a:cs typeface="Times New Roman"/>
              </a:rPr>
              <a:t>Coinvolgendo oltre 10 </a:t>
            </a:r>
            <a:r>
              <a:rPr sz="1350" spc="-10" dirty="0">
                <a:latin typeface="Times New Roman"/>
                <a:cs typeface="Times New Roman"/>
              </a:rPr>
              <a:t>mila </a:t>
            </a:r>
            <a:r>
              <a:rPr sz="1350" spc="-5" dirty="0">
                <a:latin typeface="Times New Roman"/>
                <a:cs typeface="Times New Roman"/>
              </a:rPr>
              <a:t>giovanissimi in tutta Italia, il Festival </a:t>
            </a:r>
            <a:r>
              <a:rPr sz="1350" dirty="0">
                <a:latin typeface="Times New Roman"/>
                <a:cs typeface="Times New Roman"/>
              </a:rPr>
              <a:t>ha </a:t>
            </a:r>
            <a:r>
              <a:rPr sz="1350" spc="-5" dirty="0">
                <a:latin typeface="Times New Roman"/>
                <a:cs typeface="Times New Roman"/>
              </a:rPr>
              <a:t>l’obiettivo </a:t>
            </a:r>
            <a:r>
              <a:rPr sz="1350" dirty="0">
                <a:latin typeface="Times New Roman"/>
                <a:cs typeface="Times New Roman"/>
              </a:rPr>
              <a:t>di  </a:t>
            </a:r>
            <a:r>
              <a:rPr sz="1350" spc="-5" dirty="0">
                <a:latin typeface="Times New Roman"/>
                <a:cs typeface="Times New Roman"/>
              </a:rPr>
              <a:t>avvicinare bambini </a:t>
            </a:r>
            <a:r>
              <a:rPr sz="1350" dirty="0">
                <a:latin typeface="Times New Roman"/>
                <a:cs typeface="Times New Roman"/>
              </a:rPr>
              <a:t>e ragazzi dai 6 ai 13 </a:t>
            </a:r>
            <a:r>
              <a:rPr sz="1350" spc="-5" dirty="0">
                <a:latin typeface="Times New Roman"/>
                <a:cs typeface="Times New Roman"/>
              </a:rPr>
              <a:t>anni alla </a:t>
            </a:r>
            <a:r>
              <a:rPr sz="1350" dirty="0">
                <a:latin typeface="Times New Roman"/>
                <a:cs typeface="Times New Roman"/>
              </a:rPr>
              <a:t>cultura e, </a:t>
            </a:r>
            <a:r>
              <a:rPr sz="1350" spc="-5" dirty="0">
                <a:latin typeface="Times New Roman"/>
                <a:cs typeface="Times New Roman"/>
              </a:rPr>
              <a:t>in particolare, agli aspetti più  “generativi” della creatività. Attraverso l’arte, l’archeologia, la musica, il canto, la lettura,  il teatro, la fotografia, la robotica, le tecnologie digitali </a:t>
            </a:r>
            <a:r>
              <a:rPr sz="1350" dirty="0">
                <a:latin typeface="Times New Roman"/>
                <a:cs typeface="Times New Roman"/>
              </a:rPr>
              <a:t>e </a:t>
            </a:r>
            <a:r>
              <a:rPr sz="1350" spc="-5" dirty="0">
                <a:latin typeface="Times New Roman"/>
                <a:cs typeface="Times New Roman"/>
              </a:rPr>
              <a:t>altri </a:t>
            </a:r>
            <a:r>
              <a:rPr sz="1350" dirty="0">
                <a:latin typeface="Times New Roman"/>
                <a:cs typeface="Times New Roman"/>
              </a:rPr>
              <a:t>percorsi </a:t>
            </a:r>
            <a:r>
              <a:rPr sz="1350" spc="-5" dirty="0">
                <a:latin typeface="Times New Roman"/>
                <a:cs typeface="Times New Roman"/>
              </a:rPr>
              <a:t>figurativi </a:t>
            </a:r>
            <a:r>
              <a:rPr sz="1350" dirty="0">
                <a:latin typeface="Times New Roman"/>
                <a:cs typeface="Times New Roman"/>
              </a:rPr>
              <a:t>e  </a:t>
            </a:r>
            <a:r>
              <a:rPr sz="1350" spc="-5" dirty="0">
                <a:latin typeface="Times New Roman"/>
                <a:cs typeface="Times New Roman"/>
              </a:rPr>
              <a:t>linguistici, </a:t>
            </a:r>
            <a:r>
              <a:rPr sz="1350" dirty="0">
                <a:latin typeface="Times New Roman"/>
                <a:cs typeface="Times New Roman"/>
              </a:rPr>
              <a:t>i </a:t>
            </a:r>
            <a:r>
              <a:rPr sz="1350" spc="-5" dirty="0">
                <a:latin typeface="Times New Roman"/>
                <a:cs typeface="Times New Roman"/>
              </a:rPr>
              <a:t>giovani protagonisti </a:t>
            </a:r>
            <a:r>
              <a:rPr sz="1350" dirty="0">
                <a:latin typeface="Times New Roman"/>
                <a:cs typeface="Times New Roman"/>
              </a:rPr>
              <a:t>del </a:t>
            </a:r>
            <a:r>
              <a:rPr sz="1350" spc="-5" dirty="0">
                <a:latin typeface="Times New Roman"/>
                <a:cs typeface="Times New Roman"/>
              </a:rPr>
              <a:t>Festival potranno così sperimentare le potenzialità  della loro fantasia </a:t>
            </a:r>
            <a:r>
              <a:rPr sz="1350" dirty="0">
                <a:latin typeface="Times New Roman"/>
                <a:cs typeface="Times New Roman"/>
              </a:rPr>
              <a:t>e </a:t>
            </a:r>
            <a:r>
              <a:rPr sz="1350" spc="-5" dirty="0">
                <a:latin typeface="Times New Roman"/>
                <a:cs typeface="Times New Roman"/>
              </a:rPr>
              <a:t>costruire infiniti</a:t>
            </a:r>
            <a:r>
              <a:rPr sz="1350" dirty="0">
                <a:latin typeface="Times New Roman"/>
                <a:cs typeface="Times New Roman"/>
              </a:rPr>
              <a:t> </a:t>
            </a:r>
            <a:r>
              <a:rPr sz="1350" spc="-5" dirty="0">
                <a:latin typeface="Times New Roman"/>
                <a:cs typeface="Times New Roman"/>
              </a:rPr>
              <a:t>racconti.</a:t>
            </a:r>
            <a:endParaRPr sz="1350">
              <a:latin typeface="Times New Roman"/>
              <a:cs typeface="Times New Roman"/>
            </a:endParaRPr>
          </a:p>
          <a:p>
            <a:pPr>
              <a:lnSpc>
                <a:spcPct val="100000"/>
              </a:lnSpc>
              <a:spcBef>
                <a:spcPts val="5"/>
              </a:spcBef>
            </a:pPr>
            <a:endParaRPr sz="1750">
              <a:latin typeface="Times New Roman"/>
              <a:cs typeface="Times New Roman"/>
            </a:endParaRPr>
          </a:p>
          <a:p>
            <a:pPr marL="12700" marR="10795" algn="just">
              <a:lnSpc>
                <a:spcPct val="125000"/>
              </a:lnSpc>
            </a:pPr>
            <a:r>
              <a:rPr sz="1350" spc="-5" dirty="0">
                <a:latin typeface="Times New Roman"/>
                <a:cs typeface="Times New Roman"/>
              </a:rPr>
              <a:t>Oltre 80 gli eventi culturali </a:t>
            </a:r>
            <a:r>
              <a:rPr sz="1350" dirty="0">
                <a:latin typeface="Times New Roman"/>
                <a:cs typeface="Times New Roman"/>
              </a:rPr>
              <a:t>che si </a:t>
            </a:r>
            <a:r>
              <a:rPr sz="1350" spc="-5" dirty="0">
                <a:latin typeface="Times New Roman"/>
                <a:cs typeface="Times New Roman"/>
              </a:rPr>
              <a:t>svolgeranno </a:t>
            </a:r>
            <a:r>
              <a:rPr sz="1350" spc="-10" dirty="0">
                <a:latin typeface="Times New Roman"/>
                <a:cs typeface="Times New Roman"/>
              </a:rPr>
              <a:t>in </a:t>
            </a:r>
            <a:r>
              <a:rPr sz="1350" spc="-5" dirty="0">
                <a:latin typeface="Times New Roman"/>
                <a:cs typeface="Times New Roman"/>
              </a:rPr>
              <a:t>tutta la penisola in 60 città. </a:t>
            </a:r>
            <a:r>
              <a:rPr sz="1350" dirty="0">
                <a:latin typeface="Times New Roman"/>
                <a:cs typeface="Times New Roman"/>
              </a:rPr>
              <a:t>I </a:t>
            </a:r>
            <a:r>
              <a:rPr sz="1350" spc="-5" dirty="0">
                <a:latin typeface="Times New Roman"/>
                <a:cs typeface="Times New Roman"/>
              </a:rPr>
              <a:t>laboratori  </a:t>
            </a:r>
            <a:r>
              <a:rPr sz="1350" dirty="0">
                <a:latin typeface="Times New Roman"/>
                <a:cs typeface="Times New Roman"/>
              </a:rPr>
              <a:t>e </a:t>
            </a:r>
            <a:r>
              <a:rPr sz="1350" spc="-5" dirty="0">
                <a:latin typeface="Times New Roman"/>
                <a:cs typeface="Times New Roman"/>
              </a:rPr>
              <a:t>le </a:t>
            </a:r>
            <a:r>
              <a:rPr sz="1350" dirty="0">
                <a:latin typeface="Times New Roman"/>
                <a:cs typeface="Times New Roman"/>
              </a:rPr>
              <a:t>altre </a:t>
            </a:r>
            <a:r>
              <a:rPr sz="1350" spc="-5" dirty="0">
                <a:latin typeface="Times New Roman"/>
                <a:cs typeface="Times New Roman"/>
              </a:rPr>
              <a:t>attività proposte, coordinati dalle </a:t>
            </a:r>
            <a:r>
              <a:rPr sz="1350" dirty="0">
                <a:latin typeface="Times New Roman"/>
                <a:cs typeface="Times New Roman"/>
              </a:rPr>
              <a:t>banche </a:t>
            </a:r>
            <a:r>
              <a:rPr sz="1350" spc="-5" dirty="0">
                <a:latin typeface="Times New Roman"/>
                <a:cs typeface="Times New Roman"/>
              </a:rPr>
              <a:t>con la </a:t>
            </a:r>
            <a:r>
              <a:rPr sz="1350" dirty="0">
                <a:latin typeface="Times New Roman"/>
                <a:cs typeface="Times New Roman"/>
              </a:rPr>
              <a:t>collaborazione di scuole, </a:t>
            </a:r>
            <a:r>
              <a:rPr sz="1350" spc="-5" dirty="0">
                <a:latin typeface="Times New Roman"/>
                <a:cs typeface="Times New Roman"/>
              </a:rPr>
              <a:t>musei,  biblioteche </a:t>
            </a:r>
            <a:r>
              <a:rPr sz="1350" dirty="0">
                <a:latin typeface="Times New Roman"/>
                <a:cs typeface="Times New Roman"/>
              </a:rPr>
              <a:t>e </a:t>
            </a:r>
            <a:r>
              <a:rPr sz="1350" spc="-5" dirty="0">
                <a:latin typeface="Times New Roman"/>
                <a:cs typeface="Times New Roman"/>
              </a:rPr>
              <a:t>operatori culturali, </a:t>
            </a:r>
            <a:r>
              <a:rPr sz="1350" dirty="0">
                <a:latin typeface="Times New Roman"/>
                <a:cs typeface="Times New Roman"/>
              </a:rPr>
              <a:t>si </a:t>
            </a:r>
            <a:r>
              <a:rPr sz="1350" spc="-5" dirty="0">
                <a:latin typeface="Times New Roman"/>
                <a:cs typeface="Times New Roman"/>
              </a:rPr>
              <a:t>svilupperanno attorno ad un unico tema ispiratore,  declinato </a:t>
            </a:r>
            <a:r>
              <a:rPr sz="1350" dirty="0">
                <a:latin typeface="Times New Roman"/>
                <a:cs typeface="Times New Roman"/>
              </a:rPr>
              <a:t>da ciascuna </a:t>
            </a:r>
            <a:r>
              <a:rPr sz="1350" spc="-5" dirty="0">
                <a:latin typeface="Times New Roman"/>
                <a:cs typeface="Times New Roman"/>
              </a:rPr>
              <a:t>realtà </a:t>
            </a:r>
            <a:r>
              <a:rPr sz="1350" dirty="0">
                <a:latin typeface="Times New Roman"/>
                <a:cs typeface="Times New Roman"/>
              </a:rPr>
              <a:t>con </a:t>
            </a:r>
            <a:r>
              <a:rPr sz="1350" spc="-5" dirty="0">
                <a:latin typeface="Times New Roman"/>
                <a:cs typeface="Times New Roman"/>
              </a:rPr>
              <a:t>strumenti diversi </a:t>
            </a:r>
            <a:r>
              <a:rPr sz="1350" dirty="0">
                <a:latin typeface="Times New Roman"/>
                <a:cs typeface="Times New Roman"/>
              </a:rPr>
              <a:t>e da </a:t>
            </a:r>
            <a:r>
              <a:rPr sz="1350" spc="-5" dirty="0">
                <a:latin typeface="Times New Roman"/>
                <a:cs typeface="Times New Roman"/>
              </a:rPr>
              <a:t>punti </a:t>
            </a:r>
            <a:r>
              <a:rPr sz="1350" dirty="0">
                <a:latin typeface="Times New Roman"/>
                <a:cs typeface="Times New Roman"/>
              </a:rPr>
              <a:t>di </a:t>
            </a:r>
            <a:r>
              <a:rPr sz="1350" spc="-5" dirty="0">
                <a:latin typeface="Times New Roman"/>
                <a:cs typeface="Times New Roman"/>
              </a:rPr>
              <a:t>vista differenti, alla </a:t>
            </a:r>
            <a:r>
              <a:rPr sz="1350" dirty="0">
                <a:latin typeface="Times New Roman"/>
                <a:cs typeface="Times New Roman"/>
              </a:rPr>
              <a:t>luce  </a:t>
            </a:r>
            <a:r>
              <a:rPr sz="1350" spc="-5" dirty="0">
                <a:latin typeface="Times New Roman"/>
                <a:cs typeface="Times New Roman"/>
              </a:rPr>
              <a:t>delle proprie specificità </a:t>
            </a:r>
            <a:r>
              <a:rPr sz="1350" dirty="0">
                <a:latin typeface="Times New Roman"/>
                <a:cs typeface="Times New Roman"/>
              </a:rPr>
              <a:t>e di </a:t>
            </a:r>
            <a:r>
              <a:rPr sz="1350" spc="-5" dirty="0">
                <a:latin typeface="Times New Roman"/>
                <a:cs typeface="Times New Roman"/>
              </a:rPr>
              <a:t>quelle </a:t>
            </a:r>
            <a:r>
              <a:rPr sz="1350" dirty="0">
                <a:latin typeface="Times New Roman"/>
                <a:cs typeface="Times New Roman"/>
              </a:rPr>
              <a:t>del </a:t>
            </a:r>
            <a:r>
              <a:rPr sz="1350" spc="-5" dirty="0">
                <a:latin typeface="Times New Roman"/>
                <a:cs typeface="Times New Roman"/>
              </a:rPr>
              <a:t>territorio </a:t>
            </a:r>
            <a:r>
              <a:rPr sz="1350" dirty="0">
                <a:latin typeface="Times New Roman"/>
                <a:cs typeface="Times New Roman"/>
              </a:rPr>
              <a:t>di</a:t>
            </a:r>
            <a:r>
              <a:rPr sz="1350" spc="-25" dirty="0">
                <a:latin typeface="Times New Roman"/>
                <a:cs typeface="Times New Roman"/>
              </a:rPr>
              <a:t> </a:t>
            </a:r>
            <a:r>
              <a:rPr sz="1350" spc="-5" dirty="0">
                <a:latin typeface="Times New Roman"/>
                <a:cs typeface="Times New Roman"/>
              </a:rPr>
              <a:t>appartenenza.</a:t>
            </a:r>
            <a:endParaRPr sz="1350">
              <a:latin typeface="Times New Roman"/>
              <a:cs typeface="Times New Roman"/>
            </a:endParaRPr>
          </a:p>
          <a:p>
            <a:pPr>
              <a:lnSpc>
                <a:spcPct val="100000"/>
              </a:lnSpc>
              <a:spcBef>
                <a:spcPts val="25"/>
              </a:spcBef>
            </a:pPr>
            <a:endParaRPr sz="1750">
              <a:latin typeface="Times New Roman"/>
              <a:cs typeface="Times New Roman"/>
            </a:endParaRPr>
          </a:p>
          <a:p>
            <a:pPr marL="12700" marR="5080" algn="just">
              <a:lnSpc>
                <a:spcPct val="124900"/>
              </a:lnSpc>
            </a:pPr>
            <a:r>
              <a:rPr sz="1350" dirty="0">
                <a:latin typeface="Times New Roman"/>
                <a:cs typeface="Times New Roman"/>
              </a:rPr>
              <a:t>Per </a:t>
            </a:r>
            <a:r>
              <a:rPr sz="1350" spc="-5" dirty="0">
                <a:latin typeface="Times New Roman"/>
                <a:cs typeface="Times New Roman"/>
              </a:rPr>
              <a:t>questa seconda edizione </a:t>
            </a:r>
            <a:r>
              <a:rPr sz="1350" dirty="0">
                <a:latin typeface="Times New Roman"/>
                <a:cs typeface="Times New Roman"/>
              </a:rPr>
              <a:t>del </a:t>
            </a:r>
            <a:r>
              <a:rPr sz="1350" spc="-5" dirty="0">
                <a:latin typeface="Times New Roman"/>
                <a:cs typeface="Times New Roman"/>
              </a:rPr>
              <a:t>Festival </a:t>
            </a:r>
            <a:r>
              <a:rPr sz="1350" dirty="0">
                <a:latin typeface="Times New Roman"/>
                <a:cs typeface="Times New Roman"/>
              </a:rPr>
              <a:t>è </a:t>
            </a:r>
            <a:r>
              <a:rPr sz="1350" spc="-5" dirty="0">
                <a:latin typeface="Times New Roman"/>
                <a:cs typeface="Times New Roman"/>
              </a:rPr>
              <a:t>stato scelto come </a:t>
            </a:r>
            <a:r>
              <a:rPr sz="1350" spc="-10" dirty="0">
                <a:latin typeface="Times New Roman"/>
                <a:cs typeface="Times New Roman"/>
              </a:rPr>
              <a:t>filo </a:t>
            </a:r>
            <a:r>
              <a:rPr sz="1350" dirty="0">
                <a:latin typeface="Times New Roman"/>
                <a:cs typeface="Times New Roman"/>
              </a:rPr>
              <a:t>conduttore </a:t>
            </a:r>
            <a:r>
              <a:rPr sz="1350" spc="-5" dirty="0">
                <a:latin typeface="Times New Roman"/>
                <a:cs typeface="Times New Roman"/>
              </a:rPr>
              <a:t>ideale </a:t>
            </a:r>
            <a:r>
              <a:rPr sz="1350" dirty="0">
                <a:latin typeface="Times New Roman"/>
                <a:cs typeface="Times New Roman"/>
              </a:rPr>
              <a:t>di </a:t>
            </a:r>
            <a:r>
              <a:rPr sz="1350" spc="-10" dirty="0">
                <a:latin typeface="Times New Roman"/>
                <a:cs typeface="Times New Roman"/>
              </a:rPr>
              <a:t>tutte  </a:t>
            </a:r>
            <a:r>
              <a:rPr sz="1350" spc="-5" dirty="0">
                <a:latin typeface="Times New Roman"/>
                <a:cs typeface="Times New Roman"/>
              </a:rPr>
              <a:t>le</a:t>
            </a:r>
            <a:r>
              <a:rPr sz="1350" spc="-50" dirty="0">
                <a:latin typeface="Times New Roman"/>
                <a:cs typeface="Times New Roman"/>
              </a:rPr>
              <a:t> </a:t>
            </a:r>
            <a:r>
              <a:rPr sz="1350" spc="-5" dirty="0">
                <a:latin typeface="Times New Roman"/>
                <a:cs typeface="Times New Roman"/>
              </a:rPr>
              <a:t>iniziative</a:t>
            </a:r>
            <a:r>
              <a:rPr sz="1350" spc="-45" dirty="0">
                <a:latin typeface="Times New Roman"/>
                <a:cs typeface="Times New Roman"/>
              </a:rPr>
              <a:t> </a:t>
            </a:r>
            <a:r>
              <a:rPr sz="1350" spc="-5" dirty="0">
                <a:latin typeface="Times New Roman"/>
                <a:cs typeface="Times New Roman"/>
              </a:rPr>
              <a:t>“L’alfabeto</a:t>
            </a:r>
            <a:r>
              <a:rPr sz="1350" spc="-55" dirty="0">
                <a:latin typeface="Times New Roman"/>
                <a:cs typeface="Times New Roman"/>
              </a:rPr>
              <a:t> </a:t>
            </a:r>
            <a:r>
              <a:rPr sz="1350" dirty="0">
                <a:latin typeface="Times New Roman"/>
                <a:cs typeface="Times New Roman"/>
              </a:rPr>
              <a:t>del</a:t>
            </a:r>
            <a:r>
              <a:rPr sz="1350" spc="-50" dirty="0">
                <a:latin typeface="Times New Roman"/>
                <a:cs typeface="Times New Roman"/>
              </a:rPr>
              <a:t> </a:t>
            </a:r>
            <a:r>
              <a:rPr sz="1350" spc="-5" dirty="0">
                <a:latin typeface="Times New Roman"/>
                <a:cs typeface="Times New Roman"/>
              </a:rPr>
              <a:t>Mondo”.</a:t>
            </a:r>
            <a:r>
              <a:rPr sz="1350" spc="-65" dirty="0">
                <a:latin typeface="Times New Roman"/>
                <a:cs typeface="Times New Roman"/>
              </a:rPr>
              <a:t> </a:t>
            </a:r>
            <a:r>
              <a:rPr sz="1350" dirty="0">
                <a:latin typeface="Times New Roman"/>
                <a:cs typeface="Times New Roman"/>
              </a:rPr>
              <a:t>Trarre</a:t>
            </a:r>
            <a:r>
              <a:rPr sz="1350" spc="-55" dirty="0">
                <a:latin typeface="Times New Roman"/>
                <a:cs typeface="Times New Roman"/>
              </a:rPr>
              <a:t> </a:t>
            </a:r>
            <a:r>
              <a:rPr sz="1350" spc="-5" dirty="0">
                <a:latin typeface="Times New Roman"/>
                <a:cs typeface="Times New Roman"/>
              </a:rPr>
              <a:t>ispirazione</a:t>
            </a:r>
            <a:r>
              <a:rPr sz="1350" spc="-60" dirty="0">
                <a:latin typeface="Times New Roman"/>
                <a:cs typeface="Times New Roman"/>
              </a:rPr>
              <a:t> </a:t>
            </a:r>
            <a:r>
              <a:rPr sz="1350" spc="-5" dirty="0">
                <a:latin typeface="Times New Roman"/>
                <a:cs typeface="Times New Roman"/>
              </a:rPr>
              <a:t>dalla</a:t>
            </a:r>
            <a:r>
              <a:rPr sz="1350" spc="-45" dirty="0">
                <a:latin typeface="Times New Roman"/>
                <a:cs typeface="Times New Roman"/>
              </a:rPr>
              <a:t> </a:t>
            </a:r>
            <a:r>
              <a:rPr sz="1350" spc="-5" dirty="0">
                <a:latin typeface="Times New Roman"/>
                <a:cs typeface="Times New Roman"/>
              </a:rPr>
              <a:t>natura,</a:t>
            </a:r>
            <a:r>
              <a:rPr sz="1350" spc="-45" dirty="0">
                <a:latin typeface="Times New Roman"/>
                <a:cs typeface="Times New Roman"/>
              </a:rPr>
              <a:t> </a:t>
            </a:r>
            <a:r>
              <a:rPr sz="1350" spc="-5" dirty="0">
                <a:latin typeface="Times New Roman"/>
                <a:cs typeface="Times New Roman"/>
              </a:rPr>
              <a:t>dall’opera</a:t>
            </a:r>
            <a:r>
              <a:rPr sz="1350" spc="-60" dirty="0">
                <a:latin typeface="Times New Roman"/>
                <a:cs typeface="Times New Roman"/>
              </a:rPr>
              <a:t> </a:t>
            </a:r>
            <a:r>
              <a:rPr sz="1350" spc="-5" dirty="0">
                <a:latin typeface="Times New Roman"/>
                <a:cs typeface="Times New Roman"/>
              </a:rPr>
              <a:t>dell’uomo  </a:t>
            </a:r>
            <a:r>
              <a:rPr sz="1350" dirty="0">
                <a:latin typeface="Times New Roman"/>
                <a:cs typeface="Times New Roman"/>
              </a:rPr>
              <a:t>e</a:t>
            </a:r>
            <a:r>
              <a:rPr sz="1350" spc="-25" dirty="0">
                <a:latin typeface="Times New Roman"/>
                <a:cs typeface="Times New Roman"/>
              </a:rPr>
              <a:t> </a:t>
            </a:r>
            <a:r>
              <a:rPr sz="1350" spc="-5" dirty="0">
                <a:latin typeface="Times New Roman"/>
                <a:cs typeface="Times New Roman"/>
              </a:rPr>
              <a:t>dalle</a:t>
            </a:r>
            <a:r>
              <a:rPr sz="1350" spc="-20" dirty="0">
                <a:latin typeface="Times New Roman"/>
                <a:cs typeface="Times New Roman"/>
              </a:rPr>
              <a:t> </a:t>
            </a:r>
            <a:r>
              <a:rPr sz="1350" spc="-5" dirty="0">
                <a:latin typeface="Times New Roman"/>
                <a:cs typeface="Times New Roman"/>
              </a:rPr>
              <a:t>proprie</a:t>
            </a:r>
            <a:r>
              <a:rPr sz="1350" spc="-20" dirty="0">
                <a:latin typeface="Times New Roman"/>
                <a:cs typeface="Times New Roman"/>
              </a:rPr>
              <a:t> </a:t>
            </a:r>
            <a:r>
              <a:rPr sz="1350" spc="-5" dirty="0">
                <a:latin typeface="Times New Roman"/>
                <a:cs typeface="Times New Roman"/>
              </a:rPr>
              <a:t>emozioni,</a:t>
            </a:r>
            <a:r>
              <a:rPr sz="1350" spc="-20" dirty="0">
                <a:latin typeface="Times New Roman"/>
                <a:cs typeface="Times New Roman"/>
              </a:rPr>
              <a:t> </a:t>
            </a:r>
            <a:r>
              <a:rPr sz="1350" spc="-5" dirty="0">
                <a:latin typeface="Times New Roman"/>
                <a:cs typeface="Times New Roman"/>
              </a:rPr>
              <a:t>imparare</a:t>
            </a:r>
            <a:r>
              <a:rPr sz="1350" spc="-20" dirty="0">
                <a:latin typeface="Times New Roman"/>
                <a:cs typeface="Times New Roman"/>
              </a:rPr>
              <a:t> </a:t>
            </a:r>
            <a:r>
              <a:rPr sz="1350" dirty="0">
                <a:latin typeface="Times New Roman"/>
                <a:cs typeface="Times New Roman"/>
              </a:rPr>
              <a:t>a</a:t>
            </a:r>
            <a:r>
              <a:rPr sz="1350" spc="-30" dirty="0">
                <a:latin typeface="Times New Roman"/>
                <a:cs typeface="Times New Roman"/>
              </a:rPr>
              <a:t> </a:t>
            </a:r>
            <a:r>
              <a:rPr sz="1350" spc="-5" dirty="0">
                <a:latin typeface="Times New Roman"/>
                <a:cs typeface="Times New Roman"/>
              </a:rPr>
              <a:t>riconoscere</a:t>
            </a:r>
            <a:r>
              <a:rPr sz="1350" spc="-20" dirty="0">
                <a:latin typeface="Times New Roman"/>
                <a:cs typeface="Times New Roman"/>
              </a:rPr>
              <a:t> </a:t>
            </a:r>
            <a:r>
              <a:rPr sz="1350" dirty="0">
                <a:latin typeface="Times New Roman"/>
                <a:cs typeface="Times New Roman"/>
              </a:rPr>
              <a:t>e</a:t>
            </a:r>
            <a:r>
              <a:rPr sz="1350" spc="-25" dirty="0">
                <a:latin typeface="Times New Roman"/>
                <a:cs typeface="Times New Roman"/>
              </a:rPr>
              <a:t> </a:t>
            </a:r>
            <a:r>
              <a:rPr sz="1350" dirty="0">
                <a:latin typeface="Times New Roman"/>
                <a:cs typeface="Times New Roman"/>
              </a:rPr>
              <a:t>a</a:t>
            </a:r>
            <a:r>
              <a:rPr sz="1350" spc="-20" dirty="0">
                <a:latin typeface="Times New Roman"/>
                <a:cs typeface="Times New Roman"/>
              </a:rPr>
              <a:t> </a:t>
            </a:r>
            <a:r>
              <a:rPr sz="1350" spc="-5" dirty="0">
                <a:latin typeface="Times New Roman"/>
                <a:cs typeface="Times New Roman"/>
              </a:rPr>
              <a:t>leggere</a:t>
            </a:r>
            <a:r>
              <a:rPr sz="1350" spc="-20" dirty="0">
                <a:latin typeface="Times New Roman"/>
                <a:cs typeface="Times New Roman"/>
              </a:rPr>
              <a:t> </a:t>
            </a:r>
            <a:r>
              <a:rPr sz="1350" dirty="0">
                <a:latin typeface="Times New Roman"/>
                <a:cs typeface="Times New Roman"/>
              </a:rPr>
              <a:t>i</a:t>
            </a:r>
            <a:r>
              <a:rPr sz="1350" spc="-25" dirty="0">
                <a:latin typeface="Times New Roman"/>
                <a:cs typeface="Times New Roman"/>
              </a:rPr>
              <a:t> </a:t>
            </a:r>
            <a:r>
              <a:rPr sz="1350" spc="-5" dirty="0">
                <a:latin typeface="Times New Roman"/>
                <a:cs typeface="Times New Roman"/>
              </a:rPr>
              <a:t>segni</a:t>
            </a:r>
            <a:r>
              <a:rPr sz="1350" spc="-35" dirty="0">
                <a:latin typeface="Times New Roman"/>
                <a:cs typeface="Times New Roman"/>
              </a:rPr>
              <a:t> </a:t>
            </a:r>
            <a:r>
              <a:rPr sz="1350" spc="-5" dirty="0">
                <a:latin typeface="Times New Roman"/>
                <a:cs typeface="Times New Roman"/>
              </a:rPr>
              <a:t>intorno</a:t>
            </a:r>
            <a:r>
              <a:rPr sz="1350" spc="-15" dirty="0">
                <a:latin typeface="Times New Roman"/>
                <a:cs typeface="Times New Roman"/>
              </a:rPr>
              <a:t> </a:t>
            </a:r>
            <a:r>
              <a:rPr sz="1350" dirty="0">
                <a:latin typeface="Times New Roman"/>
                <a:cs typeface="Times New Roman"/>
              </a:rPr>
              <a:t>a</a:t>
            </a:r>
            <a:r>
              <a:rPr sz="1350" spc="-20" dirty="0">
                <a:latin typeface="Times New Roman"/>
                <a:cs typeface="Times New Roman"/>
              </a:rPr>
              <a:t> </a:t>
            </a:r>
            <a:r>
              <a:rPr sz="1350" spc="5" dirty="0">
                <a:latin typeface="Times New Roman"/>
                <a:cs typeface="Times New Roman"/>
              </a:rPr>
              <a:t>noi,</a:t>
            </a:r>
            <a:r>
              <a:rPr sz="1350" spc="-20" dirty="0">
                <a:latin typeface="Times New Roman"/>
                <a:cs typeface="Times New Roman"/>
              </a:rPr>
              <a:t> </a:t>
            </a:r>
            <a:r>
              <a:rPr sz="1350" spc="-5" dirty="0">
                <a:latin typeface="Times New Roman"/>
                <a:cs typeface="Times New Roman"/>
              </a:rPr>
              <a:t>spostare  il punto d’osservazione </a:t>
            </a:r>
            <a:r>
              <a:rPr sz="1350" dirty="0">
                <a:latin typeface="Times New Roman"/>
                <a:cs typeface="Times New Roman"/>
              </a:rPr>
              <a:t>e </a:t>
            </a:r>
            <a:r>
              <a:rPr sz="1350" spc="-5" dirty="0">
                <a:latin typeface="Times New Roman"/>
                <a:cs typeface="Times New Roman"/>
              </a:rPr>
              <a:t>reinterpretare le situazioni </a:t>
            </a:r>
            <a:r>
              <a:rPr sz="1350" dirty="0">
                <a:latin typeface="Times New Roman"/>
                <a:cs typeface="Times New Roman"/>
              </a:rPr>
              <a:t>e i </a:t>
            </a:r>
            <a:r>
              <a:rPr sz="1350" spc="-5" dirty="0">
                <a:latin typeface="Times New Roman"/>
                <a:cs typeface="Times New Roman"/>
              </a:rPr>
              <a:t>loro significati, capire </a:t>
            </a:r>
            <a:r>
              <a:rPr sz="1350" dirty="0">
                <a:latin typeface="Times New Roman"/>
                <a:cs typeface="Times New Roman"/>
              </a:rPr>
              <a:t>come </a:t>
            </a:r>
            <a:r>
              <a:rPr sz="1350" spc="-5" dirty="0">
                <a:latin typeface="Times New Roman"/>
                <a:cs typeface="Times New Roman"/>
              </a:rPr>
              <a:t>nasce  il</a:t>
            </a:r>
            <a:r>
              <a:rPr sz="1350" spc="-30" dirty="0">
                <a:latin typeface="Times New Roman"/>
                <a:cs typeface="Times New Roman"/>
              </a:rPr>
              <a:t> </a:t>
            </a:r>
            <a:r>
              <a:rPr sz="1350" spc="-5" dirty="0">
                <a:latin typeface="Times New Roman"/>
                <a:cs typeface="Times New Roman"/>
              </a:rPr>
              <a:t>racconto,</a:t>
            </a:r>
            <a:r>
              <a:rPr sz="1350" spc="-35" dirty="0">
                <a:latin typeface="Times New Roman"/>
                <a:cs typeface="Times New Roman"/>
              </a:rPr>
              <a:t> </a:t>
            </a:r>
            <a:r>
              <a:rPr sz="1350" dirty="0">
                <a:latin typeface="Times New Roman"/>
                <a:cs typeface="Times New Roman"/>
              </a:rPr>
              <a:t>come</a:t>
            </a:r>
            <a:r>
              <a:rPr sz="1350" spc="-20" dirty="0">
                <a:latin typeface="Times New Roman"/>
                <a:cs typeface="Times New Roman"/>
              </a:rPr>
              <a:t> </a:t>
            </a:r>
            <a:r>
              <a:rPr sz="1350" dirty="0">
                <a:latin typeface="Times New Roman"/>
                <a:cs typeface="Times New Roman"/>
              </a:rPr>
              <a:t>si</a:t>
            </a:r>
            <a:r>
              <a:rPr sz="1350" spc="-25" dirty="0">
                <a:latin typeface="Times New Roman"/>
                <a:cs typeface="Times New Roman"/>
              </a:rPr>
              <a:t> </a:t>
            </a:r>
            <a:r>
              <a:rPr sz="1350" spc="-10" dirty="0">
                <a:latin typeface="Times New Roman"/>
                <a:cs typeface="Times New Roman"/>
              </a:rPr>
              <a:t>forma</a:t>
            </a:r>
            <a:r>
              <a:rPr sz="1350" spc="-20" dirty="0">
                <a:latin typeface="Times New Roman"/>
                <a:cs typeface="Times New Roman"/>
              </a:rPr>
              <a:t> </a:t>
            </a:r>
            <a:r>
              <a:rPr sz="1350" dirty="0">
                <a:latin typeface="Times New Roman"/>
                <a:cs typeface="Times New Roman"/>
              </a:rPr>
              <a:t>e</a:t>
            </a:r>
            <a:r>
              <a:rPr sz="1350" spc="-20" dirty="0">
                <a:latin typeface="Times New Roman"/>
                <a:cs typeface="Times New Roman"/>
              </a:rPr>
              <a:t> </a:t>
            </a:r>
            <a:r>
              <a:rPr sz="1350" spc="-5" dirty="0">
                <a:latin typeface="Times New Roman"/>
                <a:cs typeface="Times New Roman"/>
              </a:rPr>
              <a:t>con</a:t>
            </a:r>
            <a:r>
              <a:rPr sz="1350" spc="-25" dirty="0">
                <a:latin typeface="Times New Roman"/>
                <a:cs typeface="Times New Roman"/>
              </a:rPr>
              <a:t> </a:t>
            </a:r>
            <a:r>
              <a:rPr sz="1350" spc="-5" dirty="0">
                <a:latin typeface="Times New Roman"/>
                <a:cs typeface="Times New Roman"/>
              </a:rPr>
              <a:t>quali</a:t>
            </a:r>
            <a:r>
              <a:rPr sz="1350" spc="-30" dirty="0">
                <a:latin typeface="Times New Roman"/>
                <a:cs typeface="Times New Roman"/>
              </a:rPr>
              <a:t> </a:t>
            </a:r>
            <a:r>
              <a:rPr sz="1350" spc="-5" dirty="0">
                <a:latin typeface="Times New Roman"/>
                <a:cs typeface="Times New Roman"/>
              </a:rPr>
              <a:t>linguaggi</a:t>
            </a:r>
            <a:r>
              <a:rPr sz="1350" spc="-35" dirty="0">
                <a:latin typeface="Times New Roman"/>
                <a:cs typeface="Times New Roman"/>
              </a:rPr>
              <a:t> </a:t>
            </a:r>
            <a:r>
              <a:rPr sz="1350" dirty="0">
                <a:latin typeface="Times New Roman"/>
                <a:cs typeface="Times New Roman"/>
              </a:rPr>
              <a:t>e</a:t>
            </a:r>
            <a:r>
              <a:rPr sz="1350" spc="-20" dirty="0">
                <a:latin typeface="Times New Roman"/>
                <a:cs typeface="Times New Roman"/>
              </a:rPr>
              <a:t> </a:t>
            </a:r>
            <a:r>
              <a:rPr sz="1350" spc="-5" dirty="0">
                <a:latin typeface="Times New Roman"/>
                <a:cs typeface="Times New Roman"/>
              </a:rPr>
              <a:t>strumenti</a:t>
            </a:r>
            <a:r>
              <a:rPr sz="1350" spc="-25" dirty="0">
                <a:latin typeface="Times New Roman"/>
                <a:cs typeface="Times New Roman"/>
              </a:rPr>
              <a:t> </a:t>
            </a:r>
            <a:r>
              <a:rPr sz="1350" dirty="0">
                <a:latin typeface="Times New Roman"/>
                <a:cs typeface="Times New Roman"/>
              </a:rPr>
              <a:t>si</a:t>
            </a:r>
            <a:r>
              <a:rPr sz="1350" spc="-40" dirty="0">
                <a:latin typeface="Times New Roman"/>
                <a:cs typeface="Times New Roman"/>
              </a:rPr>
              <a:t> </a:t>
            </a:r>
            <a:r>
              <a:rPr sz="1350" spc="-5" dirty="0">
                <a:latin typeface="Times New Roman"/>
                <a:cs typeface="Times New Roman"/>
              </a:rPr>
              <a:t>può</a:t>
            </a:r>
            <a:r>
              <a:rPr sz="1350" spc="-35" dirty="0">
                <a:latin typeface="Times New Roman"/>
                <a:cs typeface="Times New Roman"/>
              </a:rPr>
              <a:t> </a:t>
            </a:r>
            <a:r>
              <a:rPr sz="1350" spc="-5" dirty="0">
                <a:latin typeface="Times New Roman"/>
                <a:cs typeface="Times New Roman"/>
              </a:rPr>
              <a:t>declinare,</a:t>
            </a:r>
            <a:r>
              <a:rPr sz="1350" spc="-25" dirty="0">
                <a:latin typeface="Times New Roman"/>
                <a:cs typeface="Times New Roman"/>
              </a:rPr>
              <a:t> </a:t>
            </a:r>
            <a:r>
              <a:rPr sz="1350" spc="-5" dirty="0">
                <a:latin typeface="Times New Roman"/>
                <a:cs typeface="Times New Roman"/>
              </a:rPr>
              <a:t>condividerlo  </a:t>
            </a:r>
            <a:r>
              <a:rPr sz="1350" dirty="0">
                <a:latin typeface="Times New Roman"/>
                <a:cs typeface="Times New Roman"/>
              </a:rPr>
              <a:t>per </a:t>
            </a:r>
            <a:r>
              <a:rPr sz="1350" spc="-5" dirty="0">
                <a:latin typeface="Times New Roman"/>
                <a:cs typeface="Times New Roman"/>
              </a:rPr>
              <a:t>generare </a:t>
            </a:r>
            <a:r>
              <a:rPr sz="1350" dirty="0">
                <a:latin typeface="Times New Roman"/>
                <a:cs typeface="Times New Roman"/>
              </a:rPr>
              <a:t>poi </a:t>
            </a:r>
            <a:r>
              <a:rPr sz="1350" spc="-5" dirty="0">
                <a:latin typeface="Times New Roman"/>
                <a:cs typeface="Times New Roman"/>
              </a:rPr>
              <a:t>altre </a:t>
            </a:r>
            <a:r>
              <a:rPr sz="1350" spc="-10" dirty="0">
                <a:latin typeface="Times New Roman"/>
                <a:cs typeface="Times New Roman"/>
              </a:rPr>
              <a:t>infinite </a:t>
            </a:r>
            <a:r>
              <a:rPr sz="1350" spc="-5" dirty="0">
                <a:latin typeface="Times New Roman"/>
                <a:cs typeface="Times New Roman"/>
              </a:rPr>
              <a:t>narrazioni, ecco la sfida </a:t>
            </a:r>
            <a:r>
              <a:rPr sz="1350" dirty="0">
                <a:latin typeface="Times New Roman"/>
                <a:cs typeface="Times New Roman"/>
              </a:rPr>
              <a:t>di</a:t>
            </a:r>
            <a:r>
              <a:rPr sz="1350" spc="20" dirty="0">
                <a:latin typeface="Times New Roman"/>
                <a:cs typeface="Times New Roman"/>
              </a:rPr>
              <a:t> </a:t>
            </a:r>
            <a:r>
              <a:rPr sz="1350" spc="-5" dirty="0">
                <a:latin typeface="Times New Roman"/>
                <a:cs typeface="Times New Roman"/>
              </a:rPr>
              <a:t>quest’anno</a:t>
            </a:r>
            <a:endParaRPr sz="1350">
              <a:latin typeface="Times New Roman"/>
              <a:cs typeface="Times New Roman"/>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72085">
              <a:lnSpc>
                <a:spcPts val="1839"/>
              </a:lnSpc>
            </a:pPr>
            <a:r>
              <a:rPr sz="1600" b="1" spc="-5" dirty="0">
                <a:latin typeface="Arial"/>
                <a:cs typeface="Arial"/>
              </a:rPr>
              <a:t>Milanofi</a:t>
            </a:r>
            <a:r>
              <a:rPr sz="1600" b="1" spc="-15" dirty="0">
                <a:latin typeface="Arial"/>
                <a:cs typeface="Arial"/>
              </a:rPr>
              <a:t>n</a:t>
            </a:r>
            <a:r>
              <a:rPr sz="1600" b="1" spc="5" dirty="0">
                <a:latin typeface="Arial"/>
                <a:cs typeface="Arial"/>
              </a:rPr>
              <a:t>a</a:t>
            </a:r>
            <a:r>
              <a:rPr sz="1600" b="1" spc="-5" dirty="0">
                <a:latin typeface="Arial"/>
                <a:cs typeface="Arial"/>
              </a:rPr>
              <a:t>nza.it  4 marzo</a:t>
            </a:r>
            <a:r>
              <a:rPr sz="1600" b="1" spc="-2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651630"/>
            <a:ext cx="5242560" cy="6166485"/>
          </a:xfrm>
          <a:prstGeom prst="rect">
            <a:avLst/>
          </a:prstGeom>
        </p:spPr>
        <p:txBody>
          <a:bodyPr vert="horz" wrap="square" lIns="0" tIns="12700" rIns="0" bIns="0" rtlCol="0">
            <a:spAutoFit/>
          </a:bodyPr>
          <a:lstStyle/>
          <a:p>
            <a:pPr marL="916305">
              <a:lnSpc>
                <a:spcPct val="100000"/>
              </a:lnSpc>
              <a:spcBef>
                <a:spcPts val="100"/>
              </a:spcBef>
            </a:pPr>
            <a:r>
              <a:rPr sz="1400" b="1" dirty="0">
                <a:latin typeface="Calibri"/>
                <a:cs typeface="Calibri"/>
              </a:rPr>
              <a:t>Bnl: </a:t>
            </a:r>
            <a:r>
              <a:rPr sz="1400" b="1" spc="-5" dirty="0">
                <a:latin typeface="Calibri"/>
                <a:cs typeface="Calibri"/>
              </a:rPr>
              <a:t>partecipa </a:t>
            </a:r>
            <a:r>
              <a:rPr sz="1400" b="1" dirty="0">
                <a:latin typeface="Calibri"/>
                <a:cs typeface="Calibri"/>
              </a:rPr>
              <a:t>a </a:t>
            </a:r>
            <a:r>
              <a:rPr sz="1400" b="1" spc="-5" dirty="0">
                <a:latin typeface="Calibri"/>
                <a:cs typeface="Calibri"/>
              </a:rPr>
              <a:t>Festival cultura creativa coordinato da</a:t>
            </a:r>
            <a:r>
              <a:rPr sz="1400" b="1" spc="35" dirty="0">
                <a:latin typeface="Calibri"/>
                <a:cs typeface="Calibri"/>
              </a:rPr>
              <a:t> </a:t>
            </a:r>
            <a:r>
              <a:rPr sz="1400" b="1" spc="5" dirty="0">
                <a:latin typeface="Calibri"/>
                <a:cs typeface="Calibri"/>
              </a:rPr>
              <a:t>Abi</a:t>
            </a:r>
            <a:endParaRPr sz="1400">
              <a:latin typeface="Calibri"/>
              <a:cs typeface="Calibri"/>
            </a:endParaRPr>
          </a:p>
          <a:p>
            <a:pPr>
              <a:lnSpc>
                <a:spcPct val="100000"/>
              </a:lnSpc>
            </a:pPr>
            <a:endParaRPr sz="1400">
              <a:latin typeface="Times New Roman"/>
              <a:cs typeface="Times New Roman"/>
            </a:endParaRPr>
          </a:p>
          <a:p>
            <a:pPr marL="12700" marR="800100">
              <a:lnSpc>
                <a:spcPct val="101699"/>
              </a:lnSpc>
              <a:spcBef>
                <a:spcPts val="1110"/>
              </a:spcBef>
            </a:pPr>
            <a:r>
              <a:rPr sz="1200" spc="-5" dirty="0">
                <a:latin typeface="Calibri"/>
                <a:cs typeface="Calibri"/>
              </a:rPr>
              <a:t>ROMA (MF-DJ)--Bnl Gruppo Bnp Paribas partecipa, </a:t>
            </a:r>
            <a:r>
              <a:rPr sz="1200" dirty="0">
                <a:latin typeface="Calibri"/>
                <a:cs typeface="Calibri"/>
              </a:rPr>
              <a:t>per il </a:t>
            </a:r>
            <a:r>
              <a:rPr sz="1200" spc="-10" dirty="0">
                <a:latin typeface="Calibri"/>
                <a:cs typeface="Calibri"/>
              </a:rPr>
              <a:t>secondo </a:t>
            </a:r>
            <a:r>
              <a:rPr sz="1200" spc="-5" dirty="0">
                <a:latin typeface="Calibri"/>
                <a:cs typeface="Calibri"/>
              </a:rPr>
              <a:t>anno  consecutivo, </a:t>
            </a:r>
            <a:r>
              <a:rPr sz="1200" dirty="0">
                <a:latin typeface="Calibri"/>
                <a:cs typeface="Calibri"/>
              </a:rPr>
              <a:t>al </a:t>
            </a:r>
            <a:r>
              <a:rPr sz="1200" spc="-5" dirty="0">
                <a:latin typeface="Calibri"/>
                <a:cs typeface="Calibri"/>
              </a:rPr>
              <a:t>Festival della Cultura Creativa promosso </a:t>
            </a:r>
            <a:r>
              <a:rPr sz="1200" dirty="0">
                <a:latin typeface="Calibri"/>
                <a:cs typeface="Calibri"/>
              </a:rPr>
              <a:t>e </a:t>
            </a:r>
            <a:r>
              <a:rPr sz="1200" spc="-5" dirty="0">
                <a:latin typeface="Calibri"/>
                <a:cs typeface="Calibri"/>
              </a:rPr>
              <a:t>realizzato  </a:t>
            </a:r>
            <a:r>
              <a:rPr sz="1200" dirty="0">
                <a:latin typeface="Calibri"/>
                <a:cs typeface="Calibri"/>
              </a:rPr>
              <a:t>dalle </a:t>
            </a:r>
            <a:r>
              <a:rPr sz="1200" spc="-5" dirty="0">
                <a:latin typeface="Calibri"/>
                <a:cs typeface="Calibri"/>
              </a:rPr>
              <a:t>banche, grazie </a:t>
            </a:r>
            <a:r>
              <a:rPr sz="1200" dirty="0">
                <a:latin typeface="Calibri"/>
                <a:cs typeface="Calibri"/>
              </a:rPr>
              <a:t>al </a:t>
            </a:r>
            <a:r>
              <a:rPr sz="1200" spc="-5" dirty="0">
                <a:latin typeface="Calibri"/>
                <a:cs typeface="Calibri"/>
              </a:rPr>
              <a:t>coordinamento dell'Abi, confermando </a:t>
            </a:r>
            <a:r>
              <a:rPr sz="1200" dirty="0">
                <a:latin typeface="Calibri"/>
                <a:cs typeface="Calibri"/>
              </a:rPr>
              <a:t>il </a:t>
            </a:r>
            <a:r>
              <a:rPr sz="1200" spc="-5" dirty="0">
                <a:latin typeface="Calibri"/>
                <a:cs typeface="Calibri"/>
              </a:rPr>
              <a:t>proprio  </a:t>
            </a:r>
            <a:r>
              <a:rPr sz="1200" dirty="0">
                <a:latin typeface="Calibri"/>
                <a:cs typeface="Calibri"/>
              </a:rPr>
              <a:t>impegno a favore </a:t>
            </a:r>
            <a:r>
              <a:rPr sz="1200" spc="-5" dirty="0">
                <a:latin typeface="Calibri"/>
                <a:cs typeface="Calibri"/>
              </a:rPr>
              <a:t>della diffusione della cultura </a:t>
            </a:r>
            <a:r>
              <a:rPr sz="1200" dirty="0">
                <a:latin typeface="Calibri"/>
                <a:cs typeface="Calibri"/>
              </a:rPr>
              <a:t>e </a:t>
            </a:r>
            <a:r>
              <a:rPr sz="1200" spc="-5" dirty="0">
                <a:latin typeface="Calibri"/>
                <a:cs typeface="Calibri"/>
              </a:rPr>
              <a:t>l'attenzione </a:t>
            </a:r>
            <a:r>
              <a:rPr sz="1200" dirty="0">
                <a:latin typeface="Calibri"/>
                <a:cs typeface="Calibri"/>
              </a:rPr>
              <a:t>verso </a:t>
            </a:r>
            <a:r>
              <a:rPr sz="1200" spc="-10" dirty="0">
                <a:latin typeface="Calibri"/>
                <a:cs typeface="Calibri"/>
              </a:rPr>
              <a:t>le  </a:t>
            </a:r>
            <a:r>
              <a:rPr sz="1200" dirty="0">
                <a:latin typeface="Calibri"/>
                <a:cs typeface="Calibri"/>
              </a:rPr>
              <a:t>giovani</a:t>
            </a:r>
            <a:r>
              <a:rPr sz="1200" spc="-5" dirty="0">
                <a:latin typeface="Calibri"/>
                <a:cs typeface="Calibri"/>
              </a:rPr>
              <a:t> generazioni.</a:t>
            </a:r>
            <a:endParaRPr sz="1200">
              <a:latin typeface="Calibri"/>
              <a:cs typeface="Calibri"/>
            </a:endParaRPr>
          </a:p>
          <a:p>
            <a:pPr>
              <a:lnSpc>
                <a:spcPct val="100000"/>
              </a:lnSpc>
              <a:spcBef>
                <a:spcPts val="50"/>
              </a:spcBef>
            </a:pPr>
            <a:endParaRPr sz="1250">
              <a:latin typeface="Times New Roman"/>
              <a:cs typeface="Times New Roman"/>
            </a:endParaRPr>
          </a:p>
          <a:p>
            <a:pPr marL="12700">
              <a:lnSpc>
                <a:spcPct val="100000"/>
              </a:lnSpc>
              <a:spcBef>
                <a:spcPts val="5"/>
              </a:spcBef>
            </a:pPr>
            <a:r>
              <a:rPr sz="1200" spc="-5" dirty="0">
                <a:latin typeface="Calibri"/>
                <a:cs typeface="Calibri"/>
              </a:rPr>
              <a:t>L'iniziativa, si legge </a:t>
            </a:r>
            <a:r>
              <a:rPr sz="1200" spc="-10" dirty="0">
                <a:latin typeface="Calibri"/>
                <a:cs typeface="Calibri"/>
              </a:rPr>
              <a:t>in </a:t>
            </a:r>
            <a:r>
              <a:rPr sz="1200" spc="-5" dirty="0">
                <a:latin typeface="Calibri"/>
                <a:cs typeface="Calibri"/>
              </a:rPr>
              <a:t>un comunicato, si svolgera' </a:t>
            </a:r>
            <a:r>
              <a:rPr sz="1200" dirty="0">
                <a:latin typeface="Calibri"/>
                <a:cs typeface="Calibri"/>
              </a:rPr>
              <a:t>nella</a:t>
            </a:r>
            <a:r>
              <a:rPr sz="1200" spc="50" dirty="0">
                <a:latin typeface="Calibri"/>
                <a:cs typeface="Calibri"/>
              </a:rPr>
              <a:t> </a:t>
            </a:r>
            <a:r>
              <a:rPr sz="1200" spc="-5" dirty="0">
                <a:latin typeface="Calibri"/>
                <a:cs typeface="Calibri"/>
              </a:rPr>
              <a:t>settimana</a:t>
            </a:r>
            <a:endParaRPr sz="1200">
              <a:latin typeface="Calibri"/>
              <a:cs typeface="Calibri"/>
            </a:endParaRPr>
          </a:p>
          <a:p>
            <a:pPr marL="12700" marR="857885">
              <a:lnSpc>
                <a:spcPct val="101699"/>
              </a:lnSpc>
            </a:pPr>
            <a:r>
              <a:rPr sz="1200" dirty="0">
                <a:latin typeface="Calibri"/>
                <a:cs typeface="Calibri"/>
              </a:rPr>
              <a:t>dal </a:t>
            </a:r>
            <a:r>
              <a:rPr sz="1200" spc="-5" dirty="0">
                <a:latin typeface="Calibri"/>
                <a:cs typeface="Calibri"/>
              </a:rPr>
              <a:t>16 </a:t>
            </a:r>
            <a:r>
              <a:rPr sz="1200" dirty="0">
                <a:latin typeface="Calibri"/>
                <a:cs typeface="Calibri"/>
              </a:rPr>
              <a:t>al 22 </a:t>
            </a:r>
            <a:r>
              <a:rPr sz="1200" spc="-5" dirty="0">
                <a:latin typeface="Calibri"/>
                <a:cs typeface="Calibri"/>
              </a:rPr>
              <a:t>marzo </a:t>
            </a:r>
            <a:r>
              <a:rPr sz="1200" dirty="0">
                <a:latin typeface="Calibri"/>
                <a:cs typeface="Calibri"/>
              </a:rPr>
              <a:t>con </a:t>
            </a:r>
            <a:r>
              <a:rPr sz="1200" spc="-5" dirty="0">
                <a:latin typeface="Calibri"/>
                <a:cs typeface="Calibri"/>
              </a:rPr>
              <a:t>l'obiettivo </a:t>
            </a:r>
            <a:r>
              <a:rPr sz="1200" dirty="0">
                <a:latin typeface="Calibri"/>
                <a:cs typeface="Calibri"/>
              </a:rPr>
              <a:t>di </a:t>
            </a:r>
            <a:r>
              <a:rPr sz="1200" spc="-5" dirty="0">
                <a:latin typeface="Calibri"/>
                <a:cs typeface="Calibri"/>
              </a:rPr>
              <a:t>stimolare </a:t>
            </a:r>
            <a:r>
              <a:rPr sz="1200" dirty="0">
                <a:latin typeface="Calibri"/>
                <a:cs typeface="Calibri"/>
              </a:rPr>
              <a:t>la creativita' dei </a:t>
            </a:r>
            <a:r>
              <a:rPr sz="1200" spc="-5" dirty="0">
                <a:latin typeface="Calibri"/>
                <a:cs typeface="Calibri"/>
              </a:rPr>
              <a:t>ragazzi  </a:t>
            </a:r>
            <a:r>
              <a:rPr sz="1200" dirty="0">
                <a:latin typeface="Calibri"/>
                <a:cs typeface="Calibri"/>
              </a:rPr>
              <a:t>delle </a:t>
            </a:r>
            <a:r>
              <a:rPr sz="1200" spc="-5" dirty="0">
                <a:latin typeface="Calibri"/>
                <a:cs typeface="Calibri"/>
              </a:rPr>
              <a:t>scuole elementari </a:t>
            </a:r>
            <a:r>
              <a:rPr sz="1200" dirty="0">
                <a:latin typeface="Calibri"/>
                <a:cs typeface="Calibri"/>
              </a:rPr>
              <a:t>e medie </a:t>
            </a:r>
            <a:r>
              <a:rPr sz="1200" spc="-5" dirty="0">
                <a:latin typeface="Calibri"/>
                <a:cs typeface="Calibri"/>
              </a:rPr>
              <a:t>attraverso </a:t>
            </a:r>
            <a:r>
              <a:rPr sz="1200" dirty="0">
                <a:latin typeface="Calibri"/>
                <a:cs typeface="Calibri"/>
              </a:rPr>
              <a:t>le </a:t>
            </a:r>
            <a:r>
              <a:rPr sz="1200" spc="-5" dirty="0">
                <a:latin typeface="Calibri"/>
                <a:cs typeface="Calibri"/>
              </a:rPr>
              <a:t>diverse modalita' </a:t>
            </a:r>
            <a:r>
              <a:rPr sz="1200" dirty="0">
                <a:latin typeface="Calibri"/>
                <a:cs typeface="Calibri"/>
              </a:rPr>
              <a:t>di  </a:t>
            </a:r>
            <a:r>
              <a:rPr sz="1200" spc="-5" dirty="0">
                <a:latin typeface="Calibri"/>
                <a:cs typeface="Calibri"/>
              </a:rPr>
              <a:t>espressione come, per esempio, l'arte, </a:t>
            </a:r>
            <a:r>
              <a:rPr sz="1200" dirty="0">
                <a:latin typeface="Calibri"/>
                <a:cs typeface="Calibri"/>
              </a:rPr>
              <a:t>il </a:t>
            </a:r>
            <a:r>
              <a:rPr sz="1200" spc="-5" dirty="0">
                <a:latin typeface="Calibri"/>
                <a:cs typeface="Calibri"/>
              </a:rPr>
              <a:t>teatro, </a:t>
            </a:r>
            <a:r>
              <a:rPr sz="1200" spc="-10" dirty="0">
                <a:latin typeface="Calibri"/>
                <a:cs typeface="Calibri"/>
              </a:rPr>
              <a:t>la </a:t>
            </a:r>
            <a:r>
              <a:rPr sz="1200" spc="-5" dirty="0">
                <a:latin typeface="Calibri"/>
                <a:cs typeface="Calibri"/>
              </a:rPr>
              <a:t>fotografia, </a:t>
            </a:r>
            <a:r>
              <a:rPr sz="1200" dirty="0">
                <a:latin typeface="Calibri"/>
                <a:cs typeface="Calibri"/>
              </a:rPr>
              <a:t>il cinema  e le </a:t>
            </a:r>
            <a:r>
              <a:rPr sz="1200" spc="-5" dirty="0">
                <a:latin typeface="Calibri"/>
                <a:cs typeface="Calibri"/>
              </a:rPr>
              <a:t>tecnologie digitali. </a:t>
            </a:r>
            <a:r>
              <a:rPr sz="1200" dirty="0">
                <a:latin typeface="Calibri"/>
                <a:cs typeface="Calibri"/>
              </a:rPr>
              <a:t>Il tema </a:t>
            </a:r>
            <a:r>
              <a:rPr sz="1200" spc="-5" dirty="0">
                <a:latin typeface="Calibri"/>
                <a:cs typeface="Calibri"/>
              </a:rPr>
              <a:t>scelto dall'Abi per </a:t>
            </a:r>
            <a:r>
              <a:rPr sz="1200" spc="-10" dirty="0">
                <a:latin typeface="Calibri"/>
                <a:cs typeface="Calibri"/>
              </a:rPr>
              <a:t>la </a:t>
            </a:r>
            <a:r>
              <a:rPr sz="1200" spc="-5" dirty="0">
                <a:latin typeface="Calibri"/>
                <a:cs typeface="Calibri"/>
              </a:rPr>
              <a:t>seconda</a:t>
            </a:r>
            <a:r>
              <a:rPr sz="1200" spc="60" dirty="0">
                <a:latin typeface="Calibri"/>
                <a:cs typeface="Calibri"/>
              </a:rPr>
              <a:t> </a:t>
            </a:r>
            <a:r>
              <a:rPr sz="1200" spc="-5" dirty="0">
                <a:latin typeface="Calibri"/>
                <a:cs typeface="Calibri"/>
              </a:rPr>
              <a:t>edizione</a:t>
            </a:r>
            <a:endParaRPr sz="1200">
              <a:latin typeface="Calibri"/>
              <a:cs typeface="Calibri"/>
            </a:endParaRPr>
          </a:p>
          <a:p>
            <a:pPr marL="12700" marR="838200">
              <a:lnSpc>
                <a:spcPct val="101699"/>
              </a:lnSpc>
              <a:spcBef>
                <a:spcPts val="10"/>
              </a:spcBef>
            </a:pPr>
            <a:r>
              <a:rPr sz="1200" dirty="0">
                <a:latin typeface="Calibri"/>
                <a:cs typeface="Calibri"/>
              </a:rPr>
              <a:t>del </a:t>
            </a:r>
            <a:r>
              <a:rPr sz="1200" spc="-5" dirty="0">
                <a:latin typeface="Calibri"/>
                <a:cs typeface="Calibri"/>
              </a:rPr>
              <a:t>Festival </a:t>
            </a:r>
            <a:r>
              <a:rPr sz="1200" dirty="0">
                <a:latin typeface="Calibri"/>
                <a:cs typeface="Calibri"/>
              </a:rPr>
              <a:t>e' </a:t>
            </a:r>
            <a:r>
              <a:rPr sz="1200" spc="-5" dirty="0">
                <a:latin typeface="Calibri"/>
                <a:cs typeface="Calibri"/>
              </a:rPr>
              <a:t>L'alfabeto </a:t>
            </a:r>
            <a:r>
              <a:rPr sz="1200" dirty="0">
                <a:latin typeface="Calibri"/>
                <a:cs typeface="Calibri"/>
              </a:rPr>
              <a:t>del </a:t>
            </a:r>
            <a:r>
              <a:rPr sz="1200" spc="-5" dirty="0">
                <a:latin typeface="Calibri"/>
                <a:cs typeface="Calibri"/>
              </a:rPr>
              <a:t>mondo </a:t>
            </a:r>
            <a:r>
              <a:rPr sz="1200" dirty="0">
                <a:latin typeface="Calibri"/>
                <a:cs typeface="Calibri"/>
              </a:rPr>
              <a:t>- </a:t>
            </a:r>
            <a:r>
              <a:rPr sz="1200" spc="-5" dirty="0">
                <a:latin typeface="Calibri"/>
                <a:cs typeface="Calibri"/>
              </a:rPr>
              <a:t>Leggiamo </a:t>
            </a:r>
            <a:r>
              <a:rPr sz="1200" dirty="0">
                <a:latin typeface="Calibri"/>
                <a:cs typeface="Calibri"/>
              </a:rPr>
              <a:t>i </a:t>
            </a:r>
            <a:r>
              <a:rPr sz="1200" spc="-5" dirty="0">
                <a:latin typeface="Calibri"/>
                <a:cs typeface="Calibri"/>
              </a:rPr>
              <a:t>segni intorno </a:t>
            </a:r>
            <a:r>
              <a:rPr sz="1200" dirty="0">
                <a:latin typeface="Calibri"/>
                <a:cs typeface="Calibri"/>
              </a:rPr>
              <a:t>a noi e  raccontiamo, </a:t>
            </a:r>
            <a:r>
              <a:rPr sz="1200" spc="-5" dirty="0">
                <a:latin typeface="Calibri"/>
                <a:cs typeface="Calibri"/>
              </a:rPr>
              <a:t>un </a:t>
            </a:r>
            <a:r>
              <a:rPr sz="1200" dirty="0">
                <a:latin typeface="Calibri"/>
                <a:cs typeface="Calibri"/>
              </a:rPr>
              <a:t>filo </a:t>
            </a:r>
            <a:r>
              <a:rPr sz="1200" spc="-10" dirty="0">
                <a:latin typeface="Calibri"/>
                <a:cs typeface="Calibri"/>
              </a:rPr>
              <a:t>rosso </a:t>
            </a:r>
            <a:r>
              <a:rPr sz="1200" spc="-5" dirty="0">
                <a:latin typeface="Calibri"/>
                <a:cs typeface="Calibri"/>
              </a:rPr>
              <a:t>che colleghera' idealmente tutte </a:t>
            </a:r>
            <a:r>
              <a:rPr sz="1200" spc="-10" dirty="0">
                <a:latin typeface="Calibri"/>
                <a:cs typeface="Calibri"/>
              </a:rPr>
              <a:t>le </a:t>
            </a:r>
            <a:r>
              <a:rPr sz="1200" spc="-5" dirty="0">
                <a:latin typeface="Calibri"/>
                <a:cs typeface="Calibri"/>
              </a:rPr>
              <a:t>iniziative  proposte (laboratori, concerti, visite </a:t>
            </a:r>
            <a:r>
              <a:rPr sz="1200" dirty="0">
                <a:latin typeface="Calibri"/>
                <a:cs typeface="Calibri"/>
              </a:rPr>
              <a:t>a </a:t>
            </a:r>
            <a:r>
              <a:rPr sz="1200" spc="-5" dirty="0">
                <a:latin typeface="Calibri"/>
                <a:cs typeface="Calibri"/>
              </a:rPr>
              <a:t>musei, teatro, ecc.) </a:t>
            </a:r>
            <a:r>
              <a:rPr sz="1200" dirty="0">
                <a:latin typeface="Calibri"/>
                <a:cs typeface="Calibri"/>
              </a:rPr>
              <a:t>e  </a:t>
            </a:r>
            <a:r>
              <a:rPr sz="1200" spc="-5" dirty="0">
                <a:latin typeface="Calibri"/>
                <a:cs typeface="Calibri"/>
              </a:rPr>
              <a:t>organizzate </a:t>
            </a:r>
            <a:r>
              <a:rPr sz="1200" dirty="0">
                <a:latin typeface="Calibri"/>
                <a:cs typeface="Calibri"/>
              </a:rPr>
              <a:t>dalle </a:t>
            </a:r>
            <a:r>
              <a:rPr sz="1200" spc="-5" dirty="0">
                <a:latin typeface="Calibri"/>
                <a:cs typeface="Calibri"/>
              </a:rPr>
              <a:t>banche che </a:t>
            </a:r>
            <a:r>
              <a:rPr sz="1200" dirty="0">
                <a:latin typeface="Calibri"/>
                <a:cs typeface="Calibri"/>
              </a:rPr>
              <a:t>aderiscono alla</a:t>
            </a:r>
            <a:r>
              <a:rPr sz="1200" spc="-5" dirty="0">
                <a:latin typeface="Calibri"/>
                <a:cs typeface="Calibri"/>
              </a:rPr>
              <a:t> manifestazione.</a:t>
            </a:r>
            <a:endParaRPr sz="1200">
              <a:latin typeface="Calibri"/>
              <a:cs typeface="Calibri"/>
            </a:endParaRPr>
          </a:p>
          <a:p>
            <a:pPr>
              <a:lnSpc>
                <a:spcPct val="100000"/>
              </a:lnSpc>
              <a:spcBef>
                <a:spcPts val="25"/>
              </a:spcBef>
            </a:pPr>
            <a:endParaRPr sz="1250">
              <a:latin typeface="Times New Roman"/>
              <a:cs typeface="Times New Roman"/>
            </a:endParaRPr>
          </a:p>
          <a:p>
            <a:pPr marL="12700" marR="955675" algn="just">
              <a:lnSpc>
                <a:spcPct val="101699"/>
              </a:lnSpc>
            </a:pPr>
            <a:r>
              <a:rPr sz="1200" spc="-5" dirty="0">
                <a:latin typeface="Calibri"/>
                <a:cs typeface="Calibri"/>
              </a:rPr>
              <a:t>Bnl, </a:t>
            </a:r>
            <a:r>
              <a:rPr sz="1200" dirty="0">
                <a:latin typeface="Calibri"/>
                <a:cs typeface="Calibri"/>
              </a:rPr>
              <a:t>in </a:t>
            </a:r>
            <a:r>
              <a:rPr sz="1200" spc="-5" dirty="0">
                <a:latin typeface="Calibri"/>
                <a:cs typeface="Calibri"/>
              </a:rPr>
              <a:t>particolare, </a:t>
            </a:r>
            <a:r>
              <a:rPr sz="1200" dirty="0">
                <a:latin typeface="Calibri"/>
                <a:cs typeface="Calibri"/>
              </a:rPr>
              <a:t>ha </a:t>
            </a:r>
            <a:r>
              <a:rPr sz="1200" spc="-5" dirty="0">
                <a:latin typeface="Calibri"/>
                <a:cs typeface="Calibri"/>
              </a:rPr>
              <a:t>scelto </a:t>
            </a:r>
            <a:r>
              <a:rPr sz="1200" dirty="0">
                <a:latin typeface="Calibri"/>
                <a:cs typeface="Calibri"/>
              </a:rPr>
              <a:t>di </a:t>
            </a:r>
            <a:r>
              <a:rPr sz="1200" spc="-5" dirty="0">
                <a:latin typeface="Calibri"/>
                <a:cs typeface="Calibri"/>
              </a:rPr>
              <a:t>promuovere una serie </a:t>
            </a:r>
            <a:r>
              <a:rPr sz="1200" dirty="0">
                <a:latin typeface="Calibri"/>
                <a:cs typeface="Calibri"/>
              </a:rPr>
              <a:t>di </a:t>
            </a:r>
            <a:r>
              <a:rPr sz="1200" spc="-5" dirty="0">
                <a:latin typeface="Calibri"/>
                <a:cs typeface="Calibri"/>
              </a:rPr>
              <a:t>laboratori </a:t>
            </a:r>
            <a:r>
              <a:rPr sz="1200" spc="-10" dirty="0">
                <a:latin typeface="Calibri"/>
                <a:cs typeface="Calibri"/>
              </a:rPr>
              <a:t>in  </a:t>
            </a:r>
            <a:r>
              <a:rPr sz="1200" spc="-5" dirty="0">
                <a:latin typeface="Calibri"/>
                <a:cs typeface="Calibri"/>
              </a:rPr>
              <a:t>quattro citta' italiane chiedendo </a:t>
            </a:r>
            <a:r>
              <a:rPr sz="1200" dirty="0">
                <a:latin typeface="Calibri"/>
                <a:cs typeface="Calibri"/>
              </a:rPr>
              <a:t>ai </a:t>
            </a:r>
            <a:r>
              <a:rPr sz="1200" spc="-5" dirty="0">
                <a:latin typeface="Calibri"/>
                <a:cs typeface="Calibri"/>
              </a:rPr>
              <a:t>ragazzi </a:t>
            </a:r>
            <a:r>
              <a:rPr sz="1200" dirty="0">
                <a:latin typeface="Calibri"/>
                <a:cs typeface="Calibri"/>
              </a:rPr>
              <a:t>di </a:t>
            </a:r>
            <a:r>
              <a:rPr sz="1200" spc="-5" dirty="0">
                <a:latin typeface="Calibri"/>
                <a:cs typeface="Calibri"/>
              </a:rPr>
              <a:t>leggere </a:t>
            </a:r>
            <a:r>
              <a:rPr sz="1200" dirty="0">
                <a:latin typeface="Calibri"/>
                <a:cs typeface="Calibri"/>
              </a:rPr>
              <a:t>e di </a:t>
            </a:r>
            <a:r>
              <a:rPr sz="1200" spc="-5" dirty="0">
                <a:latin typeface="Calibri"/>
                <a:cs typeface="Calibri"/>
              </a:rPr>
              <a:t>raccontare </a:t>
            </a:r>
            <a:r>
              <a:rPr sz="1200" dirty="0">
                <a:latin typeface="Calibri"/>
                <a:cs typeface="Calibri"/>
              </a:rPr>
              <a:t>i  </a:t>
            </a:r>
            <a:r>
              <a:rPr sz="1200" spc="-5" dirty="0">
                <a:latin typeface="Calibri"/>
                <a:cs typeface="Calibri"/>
              </a:rPr>
              <a:t>segni della multiculturalita' presenti </a:t>
            </a:r>
            <a:r>
              <a:rPr sz="1200" dirty="0">
                <a:latin typeface="Calibri"/>
                <a:cs typeface="Calibri"/>
              </a:rPr>
              <a:t>nella loro </a:t>
            </a:r>
            <a:r>
              <a:rPr sz="1200" spc="-5" dirty="0">
                <a:latin typeface="Calibri"/>
                <a:cs typeface="Calibri"/>
              </a:rPr>
              <a:t>vita</a:t>
            </a:r>
            <a:r>
              <a:rPr sz="1200" spc="5" dirty="0">
                <a:latin typeface="Calibri"/>
                <a:cs typeface="Calibri"/>
              </a:rPr>
              <a:t> </a:t>
            </a:r>
            <a:r>
              <a:rPr sz="1200" spc="-5" dirty="0">
                <a:latin typeface="Calibri"/>
                <a:cs typeface="Calibri"/>
              </a:rPr>
              <a:t>quotidiana</a:t>
            </a:r>
            <a:endParaRPr sz="1200">
              <a:latin typeface="Calibri"/>
              <a:cs typeface="Calibri"/>
            </a:endParaRPr>
          </a:p>
          <a:p>
            <a:pPr marL="12700" marR="542925">
              <a:lnSpc>
                <a:spcPct val="101699"/>
              </a:lnSpc>
            </a:pPr>
            <a:r>
              <a:rPr sz="1200" spc="-5" dirty="0">
                <a:latin typeface="Calibri"/>
                <a:cs typeface="Calibri"/>
              </a:rPr>
              <a:t>attraverso </a:t>
            </a:r>
            <a:r>
              <a:rPr sz="1200" dirty="0">
                <a:latin typeface="Calibri"/>
                <a:cs typeface="Calibri"/>
              </a:rPr>
              <a:t>il </a:t>
            </a:r>
            <a:r>
              <a:rPr sz="1200" spc="-5" dirty="0">
                <a:latin typeface="Calibri"/>
                <a:cs typeface="Calibri"/>
              </a:rPr>
              <a:t>linguaggio cinematografico. </a:t>
            </a:r>
            <a:r>
              <a:rPr sz="1200" dirty="0">
                <a:latin typeface="Calibri"/>
                <a:cs typeface="Calibri"/>
              </a:rPr>
              <a:t>A Roma, il 18 e </a:t>
            </a:r>
            <a:r>
              <a:rPr sz="1200" spc="-5" dirty="0">
                <a:latin typeface="Calibri"/>
                <a:cs typeface="Calibri"/>
              </a:rPr>
              <a:t>19 marzo, presso  Technotown, </a:t>
            </a:r>
            <a:r>
              <a:rPr sz="1200" dirty="0">
                <a:latin typeface="Calibri"/>
                <a:cs typeface="Calibri"/>
              </a:rPr>
              <a:t>la </a:t>
            </a:r>
            <a:r>
              <a:rPr sz="1200" spc="-5" dirty="0">
                <a:latin typeface="Calibri"/>
                <a:cs typeface="Calibri"/>
              </a:rPr>
              <a:t>ludoteca tecnologico scientifica </a:t>
            </a:r>
            <a:r>
              <a:rPr sz="1200" dirty="0">
                <a:latin typeface="Calibri"/>
                <a:cs typeface="Calibri"/>
              </a:rPr>
              <a:t>di Villa </a:t>
            </a:r>
            <a:r>
              <a:rPr sz="1200" spc="-5" dirty="0">
                <a:latin typeface="Calibri"/>
                <a:cs typeface="Calibri"/>
              </a:rPr>
              <a:t>Torlonia, si  terranno due laboratori dedicati </a:t>
            </a:r>
            <a:r>
              <a:rPr sz="1200" dirty="0">
                <a:latin typeface="Calibri"/>
                <a:cs typeface="Calibri"/>
              </a:rPr>
              <a:t>alle </a:t>
            </a:r>
            <a:r>
              <a:rPr sz="1200" spc="-5" dirty="0">
                <a:latin typeface="Calibri"/>
                <a:cs typeface="Calibri"/>
              </a:rPr>
              <a:t>nuove tecnologie: "Technoradio: come  realizzare </a:t>
            </a:r>
            <a:r>
              <a:rPr sz="1200" dirty="0">
                <a:latin typeface="Calibri"/>
                <a:cs typeface="Calibri"/>
              </a:rPr>
              <a:t>una </a:t>
            </a:r>
            <a:r>
              <a:rPr sz="1200" spc="-5" dirty="0">
                <a:latin typeface="Calibri"/>
                <a:cs typeface="Calibri"/>
              </a:rPr>
              <a:t>trasmissione radiofonica" </a:t>
            </a:r>
            <a:r>
              <a:rPr sz="1200" dirty="0">
                <a:latin typeface="Calibri"/>
                <a:cs typeface="Calibri"/>
              </a:rPr>
              <a:t>e </a:t>
            </a:r>
            <a:r>
              <a:rPr sz="1200" spc="-5" dirty="0">
                <a:latin typeface="Calibri"/>
                <a:cs typeface="Calibri"/>
              </a:rPr>
              <a:t>"Doppiaggio: come dare </a:t>
            </a:r>
            <a:r>
              <a:rPr sz="1200" dirty="0">
                <a:latin typeface="Calibri"/>
                <a:cs typeface="Calibri"/>
              </a:rPr>
              <a:t>la  </a:t>
            </a:r>
            <a:r>
              <a:rPr sz="1200" spc="-5" dirty="0">
                <a:latin typeface="Calibri"/>
                <a:cs typeface="Calibri"/>
              </a:rPr>
              <a:t>propria </a:t>
            </a:r>
            <a:r>
              <a:rPr sz="1200" dirty="0">
                <a:latin typeface="Calibri"/>
                <a:cs typeface="Calibri"/>
              </a:rPr>
              <a:t>voce al </a:t>
            </a:r>
            <a:r>
              <a:rPr sz="1200" spc="-5" dirty="0">
                <a:latin typeface="Calibri"/>
                <a:cs typeface="Calibri"/>
              </a:rPr>
              <a:t>personaggio preferito". </a:t>
            </a:r>
            <a:r>
              <a:rPr sz="1200" dirty="0">
                <a:latin typeface="Calibri"/>
                <a:cs typeface="Calibri"/>
              </a:rPr>
              <a:t>A </a:t>
            </a:r>
            <a:r>
              <a:rPr sz="1200" spc="-5" dirty="0">
                <a:latin typeface="Calibri"/>
                <a:cs typeface="Calibri"/>
              </a:rPr>
              <a:t>Torino, </a:t>
            </a:r>
            <a:r>
              <a:rPr sz="1200" spc="-10" dirty="0">
                <a:latin typeface="Calibri"/>
                <a:cs typeface="Calibri"/>
              </a:rPr>
              <a:t>il </a:t>
            </a:r>
            <a:r>
              <a:rPr sz="1200" dirty="0">
                <a:latin typeface="Calibri"/>
                <a:cs typeface="Calibri"/>
              </a:rPr>
              <a:t>18 e </a:t>
            </a:r>
            <a:r>
              <a:rPr sz="1200" spc="-5" dirty="0">
                <a:latin typeface="Calibri"/>
                <a:cs typeface="Calibri"/>
              </a:rPr>
              <a:t>19 marzo,</a:t>
            </a:r>
            <a:r>
              <a:rPr sz="1200" spc="20" dirty="0">
                <a:latin typeface="Calibri"/>
                <a:cs typeface="Calibri"/>
              </a:rPr>
              <a:t> </a:t>
            </a:r>
            <a:r>
              <a:rPr sz="1200" spc="-5" dirty="0">
                <a:latin typeface="Calibri"/>
                <a:cs typeface="Calibri"/>
              </a:rPr>
              <a:t>si</a:t>
            </a:r>
            <a:endParaRPr sz="1200">
              <a:latin typeface="Calibri"/>
              <a:cs typeface="Calibri"/>
            </a:endParaRPr>
          </a:p>
          <a:p>
            <a:pPr marL="12700">
              <a:lnSpc>
                <a:spcPct val="100000"/>
              </a:lnSpc>
              <a:spcBef>
                <a:spcPts val="25"/>
              </a:spcBef>
            </a:pPr>
            <a:r>
              <a:rPr sz="1200" dirty="0">
                <a:latin typeface="Calibri"/>
                <a:cs typeface="Calibri"/>
              </a:rPr>
              <a:t>terra' </a:t>
            </a:r>
            <a:r>
              <a:rPr sz="1200" spc="-5" dirty="0">
                <a:latin typeface="Calibri"/>
                <a:cs typeface="Calibri"/>
              </a:rPr>
              <a:t>"Muovi Scatta </a:t>
            </a:r>
            <a:r>
              <a:rPr sz="1200" spc="-10" dirty="0">
                <a:latin typeface="Calibri"/>
                <a:cs typeface="Calibri"/>
              </a:rPr>
              <a:t>Anima </a:t>
            </a:r>
            <a:r>
              <a:rPr sz="1200" dirty="0">
                <a:latin typeface="Calibri"/>
                <a:cs typeface="Calibri"/>
              </a:rPr>
              <a:t>!", il </a:t>
            </a:r>
            <a:r>
              <a:rPr sz="1200" spc="-5" dirty="0">
                <a:latin typeface="Calibri"/>
                <a:cs typeface="Calibri"/>
              </a:rPr>
              <a:t>laboratorio </a:t>
            </a:r>
            <a:r>
              <a:rPr sz="1200" dirty="0">
                <a:latin typeface="Calibri"/>
                <a:cs typeface="Calibri"/>
              </a:rPr>
              <a:t>di </a:t>
            </a:r>
            <a:r>
              <a:rPr sz="1200" spc="-5" dirty="0">
                <a:latin typeface="Calibri"/>
                <a:cs typeface="Calibri"/>
              </a:rPr>
              <a:t>cinema </a:t>
            </a:r>
            <a:r>
              <a:rPr sz="1200" dirty="0">
                <a:latin typeface="Calibri"/>
                <a:cs typeface="Calibri"/>
              </a:rPr>
              <a:t>di </a:t>
            </a:r>
            <a:r>
              <a:rPr sz="1200" spc="-5" dirty="0">
                <a:latin typeface="Calibri"/>
                <a:cs typeface="Calibri"/>
              </a:rPr>
              <a:t>animazione</a:t>
            </a:r>
            <a:r>
              <a:rPr sz="1200" spc="20" dirty="0">
                <a:latin typeface="Calibri"/>
                <a:cs typeface="Calibri"/>
              </a:rPr>
              <a:t> </a:t>
            </a:r>
            <a:r>
              <a:rPr sz="1200" dirty="0">
                <a:latin typeface="Calibri"/>
                <a:cs typeface="Calibri"/>
              </a:rPr>
              <a:t>in</a:t>
            </a:r>
            <a:endParaRPr sz="1200">
              <a:latin typeface="Calibri"/>
              <a:cs typeface="Calibri"/>
            </a:endParaRPr>
          </a:p>
          <a:p>
            <a:pPr marL="12700" marR="633730">
              <a:lnSpc>
                <a:spcPct val="101699"/>
              </a:lnSpc>
              <a:spcBef>
                <a:spcPts val="10"/>
              </a:spcBef>
            </a:pPr>
            <a:r>
              <a:rPr sz="1200" spc="-5" dirty="0">
                <a:latin typeface="Calibri"/>
                <a:cs typeface="Calibri"/>
              </a:rPr>
              <a:t>collaborazione con </a:t>
            </a:r>
            <a:r>
              <a:rPr sz="1200" dirty="0">
                <a:latin typeface="Calibri"/>
                <a:cs typeface="Calibri"/>
              </a:rPr>
              <a:t>il </a:t>
            </a:r>
            <a:r>
              <a:rPr sz="1200" spc="-5" dirty="0">
                <a:latin typeface="Calibri"/>
                <a:cs typeface="Calibri"/>
              </a:rPr>
              <a:t>Museo Nazionale </a:t>
            </a:r>
            <a:r>
              <a:rPr sz="1200" dirty="0">
                <a:latin typeface="Calibri"/>
                <a:cs typeface="Calibri"/>
              </a:rPr>
              <a:t>del </a:t>
            </a:r>
            <a:r>
              <a:rPr sz="1200" spc="-10" dirty="0">
                <a:latin typeface="Calibri"/>
                <a:cs typeface="Calibri"/>
              </a:rPr>
              <a:t>Cinema </a:t>
            </a:r>
            <a:r>
              <a:rPr sz="1200" dirty="0">
                <a:latin typeface="Calibri"/>
                <a:cs typeface="Calibri"/>
              </a:rPr>
              <a:t>di </a:t>
            </a:r>
            <a:r>
              <a:rPr sz="1200" spc="-5" dirty="0">
                <a:latin typeface="Calibri"/>
                <a:cs typeface="Calibri"/>
              </a:rPr>
              <a:t>Torino. </a:t>
            </a:r>
            <a:r>
              <a:rPr sz="1200" dirty="0">
                <a:latin typeface="Calibri"/>
                <a:cs typeface="Calibri"/>
              </a:rPr>
              <a:t>A </a:t>
            </a:r>
            <a:r>
              <a:rPr sz="1200" spc="-5" dirty="0">
                <a:latin typeface="Calibri"/>
                <a:cs typeface="Calibri"/>
              </a:rPr>
              <a:t>L'Aquila, </a:t>
            </a:r>
            <a:r>
              <a:rPr sz="1200" dirty="0">
                <a:latin typeface="Calibri"/>
                <a:cs typeface="Calibri"/>
              </a:rPr>
              <a:t>il  16, </a:t>
            </a:r>
            <a:r>
              <a:rPr sz="1200" spc="-5" dirty="0">
                <a:latin typeface="Calibri"/>
                <a:cs typeface="Calibri"/>
              </a:rPr>
              <a:t>17 </a:t>
            </a:r>
            <a:r>
              <a:rPr sz="1200" dirty="0">
                <a:latin typeface="Calibri"/>
                <a:cs typeface="Calibri"/>
              </a:rPr>
              <a:t>e 18 marzo, </a:t>
            </a:r>
            <a:r>
              <a:rPr sz="1200" spc="-5" dirty="0">
                <a:latin typeface="Calibri"/>
                <a:cs typeface="Calibri"/>
              </a:rPr>
              <a:t>presso l'Istituto Cinematografico </a:t>
            </a:r>
            <a:r>
              <a:rPr sz="1200" dirty="0">
                <a:latin typeface="Calibri"/>
                <a:cs typeface="Calibri"/>
              </a:rPr>
              <a:t>"La </a:t>
            </a:r>
            <a:r>
              <a:rPr sz="1200" spc="-5" dirty="0">
                <a:latin typeface="Calibri"/>
                <a:cs typeface="Calibri"/>
              </a:rPr>
              <a:t>Lanterna Magica",  si </a:t>
            </a:r>
            <a:r>
              <a:rPr sz="1200" dirty="0">
                <a:latin typeface="Calibri"/>
                <a:cs typeface="Calibri"/>
              </a:rPr>
              <a:t>terra' il </a:t>
            </a:r>
            <a:r>
              <a:rPr sz="1200" spc="-5" dirty="0">
                <a:latin typeface="Calibri"/>
                <a:cs typeface="Calibri"/>
              </a:rPr>
              <a:t>laboratorio "Il concetto di integrazione: </a:t>
            </a:r>
            <a:r>
              <a:rPr sz="1200" dirty="0">
                <a:latin typeface="Calibri"/>
                <a:cs typeface="Calibri"/>
              </a:rPr>
              <a:t>un viaggio</a:t>
            </a:r>
            <a:r>
              <a:rPr sz="1200" spc="-5" dirty="0">
                <a:latin typeface="Calibri"/>
                <a:cs typeface="Calibri"/>
              </a:rPr>
              <a:t> </a:t>
            </a:r>
            <a:r>
              <a:rPr sz="1200" dirty="0">
                <a:latin typeface="Calibri"/>
                <a:cs typeface="Calibri"/>
              </a:rPr>
              <a:t>nella</a:t>
            </a:r>
            <a:endParaRPr sz="1200">
              <a:latin typeface="Calibri"/>
              <a:cs typeface="Calibri"/>
            </a:endParaRPr>
          </a:p>
          <a:p>
            <a:pPr marL="12700" marR="1208405">
              <a:lnSpc>
                <a:spcPct val="101699"/>
              </a:lnSpc>
            </a:pPr>
            <a:r>
              <a:rPr sz="1200" spc="-5" dirty="0">
                <a:latin typeface="Calibri"/>
                <a:cs typeface="Calibri"/>
              </a:rPr>
              <a:t>societa' </a:t>
            </a:r>
            <a:r>
              <a:rPr sz="1200" dirty="0">
                <a:latin typeface="Calibri"/>
                <a:cs typeface="Calibri"/>
              </a:rPr>
              <a:t>di ieri e di </a:t>
            </a:r>
            <a:r>
              <a:rPr sz="1200" spc="-5" dirty="0">
                <a:latin typeface="Calibri"/>
                <a:cs typeface="Calibri"/>
              </a:rPr>
              <a:t>oggi", </a:t>
            </a:r>
            <a:r>
              <a:rPr sz="1200" dirty="0">
                <a:latin typeface="Calibri"/>
                <a:cs typeface="Calibri"/>
              </a:rPr>
              <a:t>dove gli </a:t>
            </a:r>
            <a:r>
              <a:rPr sz="1200" spc="-5" dirty="0">
                <a:latin typeface="Calibri"/>
                <a:cs typeface="Calibri"/>
              </a:rPr>
              <a:t>alunni avranno l'opportunita' </a:t>
            </a:r>
            <a:r>
              <a:rPr sz="1200" dirty="0">
                <a:latin typeface="Calibri"/>
                <a:cs typeface="Calibri"/>
              </a:rPr>
              <a:t>di  </a:t>
            </a:r>
            <a:r>
              <a:rPr sz="1200" spc="-5" dirty="0">
                <a:latin typeface="Calibri"/>
                <a:cs typeface="Calibri"/>
              </a:rPr>
              <a:t>avvicinarsi </a:t>
            </a:r>
            <a:r>
              <a:rPr sz="1200" dirty="0">
                <a:latin typeface="Calibri"/>
                <a:cs typeface="Calibri"/>
              </a:rPr>
              <a:t>alle </a:t>
            </a:r>
            <a:r>
              <a:rPr sz="1200" spc="-5" dirty="0">
                <a:latin typeface="Calibri"/>
                <a:cs typeface="Calibri"/>
              </a:rPr>
              <a:t>moderne tecnologie che riguardano </a:t>
            </a:r>
            <a:r>
              <a:rPr sz="1200" dirty="0">
                <a:latin typeface="Calibri"/>
                <a:cs typeface="Calibri"/>
              </a:rPr>
              <a:t>il</a:t>
            </a:r>
            <a:r>
              <a:rPr sz="1200" spc="40" dirty="0">
                <a:latin typeface="Calibri"/>
                <a:cs typeface="Calibri"/>
              </a:rPr>
              <a:t> </a:t>
            </a:r>
            <a:r>
              <a:rPr sz="1200" spc="-5" dirty="0">
                <a:latin typeface="Calibri"/>
                <a:cs typeface="Calibri"/>
              </a:rPr>
              <a:t>mondo</a:t>
            </a:r>
            <a:endParaRPr sz="1200">
              <a:latin typeface="Calibri"/>
              <a:cs typeface="Calibri"/>
            </a:endParaRPr>
          </a:p>
        </p:txBody>
      </p:sp>
      <p:sp>
        <p:nvSpPr>
          <p:cNvPr id="5" name="object 5"/>
          <p:cNvSpPr/>
          <p:nvPr/>
        </p:nvSpPr>
        <p:spPr>
          <a:xfrm>
            <a:off x="3290570" y="2442971"/>
            <a:ext cx="979170" cy="75183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0257" y="687197"/>
          <a:ext cx="7315200" cy="1875789"/>
        </p:xfrm>
        <a:graphic>
          <a:graphicData uri="http://schemas.openxmlformats.org/drawingml/2006/table">
            <a:tbl>
              <a:tblPr firstRow="1" bandRow="1">
                <a:tableStyleId>{2D5ABB26-0587-4C30-8999-92F81FD0307C}</a:tableStyleId>
              </a:tblPr>
              <a:tblGrid>
                <a:gridCol w="1278890">
                  <a:extLst>
                    <a:ext uri="{9D8B030D-6E8A-4147-A177-3AD203B41FA5}">
                      <a16:colId xmlns:a16="http://schemas.microsoft.com/office/drawing/2014/main" val="20000"/>
                    </a:ext>
                  </a:extLst>
                </a:gridCol>
                <a:gridCol w="880110">
                  <a:extLst>
                    <a:ext uri="{9D8B030D-6E8A-4147-A177-3AD203B41FA5}">
                      <a16:colId xmlns:a16="http://schemas.microsoft.com/office/drawing/2014/main" val="20001"/>
                    </a:ext>
                  </a:extLst>
                </a:gridCol>
                <a:gridCol w="1361439">
                  <a:extLst>
                    <a:ext uri="{9D8B030D-6E8A-4147-A177-3AD203B41FA5}">
                      <a16:colId xmlns:a16="http://schemas.microsoft.com/office/drawing/2014/main" val="20002"/>
                    </a:ext>
                  </a:extLst>
                </a:gridCol>
                <a:gridCol w="1504950">
                  <a:extLst>
                    <a:ext uri="{9D8B030D-6E8A-4147-A177-3AD203B41FA5}">
                      <a16:colId xmlns:a16="http://schemas.microsoft.com/office/drawing/2014/main" val="20003"/>
                    </a:ext>
                  </a:extLst>
                </a:gridCol>
                <a:gridCol w="2273300">
                  <a:extLst>
                    <a:ext uri="{9D8B030D-6E8A-4147-A177-3AD203B41FA5}">
                      <a16:colId xmlns:a16="http://schemas.microsoft.com/office/drawing/2014/main" val="20004"/>
                    </a:ext>
                  </a:extLst>
                </a:gridCol>
              </a:tblGrid>
              <a:tr h="553466">
                <a:tc>
                  <a:txBody>
                    <a:bodyPr/>
                    <a:lstStyle/>
                    <a:p>
                      <a:pPr marL="27305">
                        <a:lnSpc>
                          <a:spcPct val="100000"/>
                        </a:lnSpc>
                      </a:pPr>
                      <a:r>
                        <a:rPr sz="1200" b="1" spc="-10" dirty="0">
                          <a:latin typeface="Arial"/>
                          <a:cs typeface="Arial"/>
                        </a:rPr>
                        <a:t>RADIO </a:t>
                      </a:r>
                      <a:r>
                        <a:rPr sz="1200" b="1" spc="-5" dirty="0">
                          <a:latin typeface="Arial"/>
                          <a:cs typeface="Arial"/>
                        </a:rPr>
                        <a:t>PICO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20-mar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Agenda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Redazione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Segnalazione della </a:t>
                      </a:r>
                      <a:r>
                        <a:rPr sz="1200" dirty="0">
                          <a:latin typeface="Arial"/>
                          <a:cs typeface="Arial"/>
                        </a:rPr>
                        <a:t>seconda</a:t>
                      </a:r>
                      <a:endParaRPr sz="1200">
                        <a:latin typeface="Arial"/>
                        <a:cs typeface="Arial"/>
                      </a:endParaRPr>
                    </a:p>
                    <a:p>
                      <a:pPr marL="27305" marR="491490">
                        <a:lnSpc>
                          <a:spcPts val="1480"/>
                        </a:lnSpc>
                        <a:spcBef>
                          <a:spcPts val="50"/>
                        </a:spcBef>
                      </a:pPr>
                      <a:r>
                        <a:rPr sz="1200" spc="-5" dirty="0">
                          <a:latin typeface="Arial"/>
                          <a:cs typeface="Arial"/>
                        </a:rPr>
                        <a:t>edizione </a:t>
                      </a:r>
                      <a:r>
                        <a:rPr sz="1200" dirty="0">
                          <a:latin typeface="Arial"/>
                          <a:cs typeface="Arial"/>
                        </a:rPr>
                        <a:t>del </a:t>
                      </a:r>
                      <a:r>
                        <a:rPr sz="1200" spc="-5" dirty="0">
                          <a:latin typeface="Arial"/>
                          <a:cs typeface="Arial"/>
                        </a:rPr>
                        <a:t>Festival della  </a:t>
                      </a:r>
                      <a:r>
                        <a:rPr sz="1200" dirty="0">
                          <a:latin typeface="Arial"/>
                          <a:cs typeface="Arial"/>
                        </a:rPr>
                        <a:t>Cultura</a:t>
                      </a:r>
                      <a:r>
                        <a:rPr sz="1200" spc="-5" dirty="0">
                          <a:latin typeface="Arial"/>
                          <a:cs typeface="Arial"/>
                        </a:rPr>
                        <a:t> 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546036">
                <a:tc>
                  <a:txBody>
                    <a:bodyPr/>
                    <a:lstStyle/>
                    <a:p>
                      <a:pPr marL="27305">
                        <a:lnSpc>
                          <a:spcPct val="100000"/>
                        </a:lnSpc>
                      </a:pPr>
                      <a:r>
                        <a:rPr sz="1200" b="1" spc="-10" dirty="0">
                          <a:latin typeface="Arial"/>
                          <a:cs typeface="Arial"/>
                        </a:rPr>
                        <a:t>RADIO</a:t>
                      </a:r>
                      <a:r>
                        <a:rPr sz="1200" b="1" spc="-35" dirty="0">
                          <a:latin typeface="Arial"/>
                          <a:cs typeface="Arial"/>
                        </a:rPr>
                        <a:t> </a:t>
                      </a:r>
                      <a:r>
                        <a:rPr sz="1200" b="1" spc="-5" dirty="0">
                          <a:latin typeface="Arial"/>
                          <a:cs typeface="Arial"/>
                        </a:rPr>
                        <a:t>NUMBER</a:t>
                      </a:r>
                      <a:endParaRPr sz="1200">
                        <a:latin typeface="Arial"/>
                        <a:cs typeface="Arial"/>
                      </a:endParaRPr>
                    </a:p>
                    <a:p>
                      <a:pPr marL="27305">
                        <a:lnSpc>
                          <a:spcPct val="100000"/>
                        </a:lnSpc>
                        <a:spcBef>
                          <a:spcPts val="70"/>
                        </a:spcBef>
                      </a:pPr>
                      <a:r>
                        <a:rPr sz="1200" b="1" spc="-5" dirty="0">
                          <a:latin typeface="Arial"/>
                          <a:cs typeface="Arial"/>
                        </a:rPr>
                        <a:t>ONE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21-mar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Fuori</a:t>
                      </a:r>
                      <a:r>
                        <a:rPr sz="1200" spc="-20" dirty="0">
                          <a:latin typeface="Arial"/>
                          <a:cs typeface="Arial"/>
                        </a:rPr>
                        <a:t> </a:t>
                      </a:r>
                      <a:r>
                        <a:rPr sz="1200" dirty="0">
                          <a:latin typeface="Arial"/>
                          <a:cs typeface="Arial"/>
                        </a:rPr>
                        <a:t>porta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Liliana Russo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Segnalazione della </a:t>
                      </a:r>
                      <a:r>
                        <a:rPr sz="1200" dirty="0">
                          <a:latin typeface="Arial"/>
                          <a:cs typeface="Arial"/>
                        </a:rPr>
                        <a:t>seconda</a:t>
                      </a:r>
                      <a:endParaRPr sz="1200">
                        <a:latin typeface="Arial"/>
                        <a:cs typeface="Arial"/>
                      </a:endParaRPr>
                    </a:p>
                    <a:p>
                      <a:pPr marL="27305" marR="491490">
                        <a:lnSpc>
                          <a:spcPct val="102499"/>
                        </a:lnSpc>
                      </a:pPr>
                      <a:r>
                        <a:rPr sz="1200" spc="-5" dirty="0">
                          <a:latin typeface="Arial"/>
                          <a:cs typeface="Arial"/>
                        </a:rPr>
                        <a:t>edizione </a:t>
                      </a:r>
                      <a:r>
                        <a:rPr sz="1200" dirty="0">
                          <a:latin typeface="Arial"/>
                          <a:cs typeface="Arial"/>
                        </a:rPr>
                        <a:t>del </a:t>
                      </a:r>
                      <a:r>
                        <a:rPr sz="1200" spc="-5" dirty="0">
                          <a:latin typeface="Arial"/>
                          <a:cs typeface="Arial"/>
                        </a:rPr>
                        <a:t>Festival della  </a:t>
                      </a:r>
                      <a:r>
                        <a:rPr sz="1200" dirty="0">
                          <a:latin typeface="Arial"/>
                          <a:cs typeface="Arial"/>
                        </a:rPr>
                        <a:t>Cultura</a:t>
                      </a:r>
                      <a:r>
                        <a:rPr sz="1200" spc="-5" dirty="0">
                          <a:latin typeface="Arial"/>
                          <a:cs typeface="Arial"/>
                        </a:rPr>
                        <a:t> 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368744">
                <a:tc>
                  <a:txBody>
                    <a:bodyPr/>
                    <a:lstStyle/>
                    <a:p>
                      <a:pPr marL="27305">
                        <a:lnSpc>
                          <a:spcPct val="100000"/>
                        </a:lnSpc>
                      </a:pPr>
                      <a:r>
                        <a:rPr sz="1200" b="1" spc="-10" dirty="0">
                          <a:latin typeface="Arial"/>
                          <a:cs typeface="Arial"/>
                        </a:rPr>
                        <a:t>RADIO </a:t>
                      </a:r>
                      <a:r>
                        <a:rPr sz="1200" b="1" spc="-5" dirty="0">
                          <a:latin typeface="Arial"/>
                          <a:cs typeface="Arial"/>
                        </a:rPr>
                        <a:t>TRS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21-mar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Il posto</a:t>
                      </a:r>
                      <a:r>
                        <a:rPr sz="1200" spc="-10" dirty="0">
                          <a:latin typeface="Arial"/>
                          <a:cs typeface="Arial"/>
                        </a:rPr>
                        <a:t> </a:t>
                      </a:r>
                      <a:r>
                        <a:rPr sz="1200" spc="-5" dirty="0">
                          <a:latin typeface="Arial"/>
                          <a:cs typeface="Arial"/>
                        </a:rPr>
                        <a:t>delle</a:t>
                      </a:r>
                      <a:endParaRPr sz="1200">
                        <a:latin typeface="Arial"/>
                        <a:cs typeface="Arial"/>
                      </a:endParaRPr>
                    </a:p>
                    <a:p>
                      <a:pPr marL="27305">
                        <a:lnSpc>
                          <a:spcPts val="1365"/>
                        </a:lnSpc>
                        <a:spcBef>
                          <a:spcPts val="35"/>
                        </a:spcBef>
                      </a:pPr>
                      <a:r>
                        <a:rPr sz="1200" spc="-5" dirty="0">
                          <a:latin typeface="Arial"/>
                          <a:cs typeface="Arial"/>
                        </a:rPr>
                        <a:t>parole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Livio </a:t>
                      </a:r>
                      <a:r>
                        <a:rPr sz="1200" dirty="0">
                          <a:latin typeface="Arial"/>
                          <a:cs typeface="Arial"/>
                        </a:rPr>
                        <a:t>Partiti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Intervista </a:t>
                      </a:r>
                      <a:r>
                        <a:rPr sz="1200" dirty="0">
                          <a:latin typeface="Arial"/>
                          <a:cs typeface="Arial"/>
                        </a:rPr>
                        <a:t>ad Alessandra</a:t>
                      </a:r>
                      <a:r>
                        <a:rPr sz="1200" spc="-25" dirty="0">
                          <a:latin typeface="Arial"/>
                          <a:cs typeface="Arial"/>
                        </a:rPr>
                        <a:t> </a:t>
                      </a:r>
                      <a:r>
                        <a:rPr sz="1200" dirty="0">
                          <a:latin typeface="Arial"/>
                          <a:cs typeface="Arial"/>
                        </a:rPr>
                        <a:t>Falconi</a:t>
                      </a:r>
                      <a:endParaRPr sz="1200">
                        <a:latin typeface="Arial"/>
                        <a:cs typeface="Arial"/>
                      </a:endParaRPr>
                    </a:p>
                    <a:p>
                      <a:pPr marL="27305">
                        <a:lnSpc>
                          <a:spcPts val="1365"/>
                        </a:lnSpc>
                        <a:spcBef>
                          <a:spcPts val="35"/>
                        </a:spcBef>
                      </a:pPr>
                      <a:r>
                        <a:rPr sz="1200" spc="-5" dirty="0">
                          <a:latin typeface="Arial"/>
                          <a:cs typeface="Arial"/>
                        </a:rPr>
                        <a:t>in diretta alle</a:t>
                      </a:r>
                      <a:r>
                        <a:rPr sz="1200" spc="5" dirty="0">
                          <a:latin typeface="Arial"/>
                          <a:cs typeface="Arial"/>
                        </a:rPr>
                        <a:t> </a:t>
                      </a:r>
                      <a:r>
                        <a:rPr sz="1200" dirty="0">
                          <a:latin typeface="Arial"/>
                          <a:cs typeface="Arial"/>
                        </a:rPr>
                        <a:t>10.00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387476">
                <a:tc>
                  <a:txBody>
                    <a:bodyPr/>
                    <a:lstStyle/>
                    <a:p>
                      <a:pPr marL="27305">
                        <a:lnSpc>
                          <a:spcPct val="100000"/>
                        </a:lnSpc>
                      </a:pPr>
                      <a:r>
                        <a:rPr sz="1200" b="1" spc="-20" dirty="0">
                          <a:latin typeface="Arial"/>
                          <a:cs typeface="Arial"/>
                        </a:rPr>
                        <a:t>RAI </a:t>
                      </a:r>
                      <a:r>
                        <a:rPr sz="1200" b="1" spc="-10" dirty="0">
                          <a:latin typeface="Arial"/>
                          <a:cs typeface="Arial"/>
                        </a:rPr>
                        <a:t>RADIO</a:t>
                      </a:r>
                      <a:r>
                        <a:rPr sz="1200" b="1" spc="-20" dirty="0">
                          <a:latin typeface="Arial"/>
                          <a:cs typeface="Arial"/>
                        </a:rPr>
                        <a:t> </a:t>
                      </a:r>
                      <a:r>
                        <a:rPr sz="1200" b="1" spc="-5" dirty="0">
                          <a:latin typeface="Arial"/>
                          <a:cs typeface="Arial"/>
                        </a:rPr>
                        <a:t>UNO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23-mar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GR</a:t>
                      </a:r>
                      <a:r>
                        <a:rPr sz="1200" spc="-5" dirty="0">
                          <a:latin typeface="Arial"/>
                          <a:cs typeface="Arial"/>
                        </a:rPr>
                        <a:t> 1</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Anna Maria</a:t>
                      </a:r>
                      <a:r>
                        <a:rPr sz="1200" spc="-10" dirty="0">
                          <a:latin typeface="Arial"/>
                          <a:cs typeface="Arial"/>
                        </a:rPr>
                        <a:t> </a:t>
                      </a:r>
                      <a:r>
                        <a:rPr sz="1200" spc="-5" dirty="0">
                          <a:latin typeface="Arial"/>
                          <a:cs typeface="Arial"/>
                        </a:rPr>
                        <a:t>Longo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Intervista </a:t>
                      </a:r>
                      <a:r>
                        <a:rPr sz="1200" dirty="0">
                          <a:latin typeface="Arial"/>
                          <a:cs typeface="Arial"/>
                        </a:rPr>
                        <a:t>ad Alessandra</a:t>
                      </a:r>
                      <a:r>
                        <a:rPr sz="1200" spc="-25" dirty="0">
                          <a:latin typeface="Arial"/>
                          <a:cs typeface="Arial"/>
                        </a:rPr>
                        <a:t> </a:t>
                      </a:r>
                      <a:r>
                        <a:rPr sz="1200" dirty="0">
                          <a:latin typeface="Arial"/>
                          <a:cs typeface="Arial"/>
                        </a:rPr>
                        <a:t>Falconi</a:t>
                      </a:r>
                      <a:endParaRPr sz="1200">
                        <a:latin typeface="Arial"/>
                        <a:cs typeface="Arial"/>
                      </a:endParaRPr>
                    </a:p>
                    <a:p>
                      <a:pPr marL="27305">
                        <a:lnSpc>
                          <a:spcPct val="100000"/>
                        </a:lnSpc>
                        <a:spcBef>
                          <a:spcPts val="35"/>
                        </a:spcBef>
                      </a:pPr>
                      <a:r>
                        <a:rPr sz="1200" spc="-5" dirty="0">
                          <a:latin typeface="Arial"/>
                          <a:cs typeface="Arial"/>
                        </a:rPr>
                        <a:t>in onda alle</a:t>
                      </a:r>
                      <a:r>
                        <a:rPr sz="1200" spc="5" dirty="0">
                          <a:latin typeface="Arial"/>
                          <a:cs typeface="Arial"/>
                        </a:rPr>
                        <a:t> </a:t>
                      </a:r>
                      <a:r>
                        <a:rPr sz="1200" dirty="0">
                          <a:latin typeface="Arial"/>
                          <a:cs typeface="Arial"/>
                        </a:rPr>
                        <a:t>24.00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4635500" cy="504507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92450">
              <a:lnSpc>
                <a:spcPts val="1839"/>
              </a:lnSpc>
            </a:pPr>
            <a:r>
              <a:rPr sz="1600" b="1" spc="-5" dirty="0">
                <a:latin typeface="Arial"/>
                <a:cs typeface="Arial"/>
              </a:rPr>
              <a:t>Milanofi</a:t>
            </a:r>
            <a:r>
              <a:rPr sz="1600" b="1" spc="-15" dirty="0">
                <a:latin typeface="Arial"/>
                <a:cs typeface="Arial"/>
              </a:rPr>
              <a:t>n</a:t>
            </a:r>
            <a:r>
              <a:rPr sz="1600" b="1" spc="5" dirty="0">
                <a:latin typeface="Arial"/>
                <a:cs typeface="Arial"/>
              </a:rPr>
              <a:t>a</a:t>
            </a:r>
            <a:r>
              <a:rPr sz="1600" b="1" spc="-5" dirty="0">
                <a:latin typeface="Arial"/>
                <a:cs typeface="Arial"/>
              </a:rPr>
              <a:t>nza.it  4 marzo</a:t>
            </a:r>
            <a:r>
              <a:rPr sz="1600" b="1" spc="-2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10540">
              <a:lnSpc>
                <a:spcPct val="101699"/>
              </a:lnSpc>
              <a:spcBef>
                <a:spcPts val="910"/>
              </a:spcBef>
            </a:pPr>
            <a:r>
              <a:rPr sz="1200" spc="-5" dirty="0">
                <a:latin typeface="Calibri"/>
                <a:cs typeface="Calibri"/>
              </a:rPr>
              <a:t>dell'audiovisivo realizzando </a:t>
            </a:r>
            <a:r>
              <a:rPr sz="1200" dirty="0">
                <a:latin typeface="Calibri"/>
                <a:cs typeface="Calibri"/>
              </a:rPr>
              <a:t>un breve </a:t>
            </a:r>
            <a:r>
              <a:rPr sz="1200" spc="-5" dirty="0">
                <a:latin typeface="Calibri"/>
                <a:cs typeface="Calibri"/>
              </a:rPr>
              <a:t>cortometraggio sul </a:t>
            </a:r>
            <a:r>
              <a:rPr sz="1200" dirty="0">
                <a:latin typeface="Calibri"/>
                <a:cs typeface="Calibri"/>
              </a:rPr>
              <a:t>tema  </a:t>
            </a:r>
            <a:r>
              <a:rPr sz="1200" spc="-5" dirty="0">
                <a:latin typeface="Calibri"/>
                <a:cs typeface="Calibri"/>
              </a:rPr>
              <a:t>dell'integrazione </a:t>
            </a:r>
            <a:r>
              <a:rPr sz="1200" dirty="0">
                <a:latin typeface="Calibri"/>
                <a:cs typeface="Calibri"/>
              </a:rPr>
              <a:t>e </a:t>
            </a:r>
            <a:r>
              <a:rPr sz="1200" spc="-5" dirty="0">
                <a:latin typeface="Calibri"/>
                <a:cs typeface="Calibri"/>
              </a:rPr>
              <a:t>dell'interculturalita'. Infine, </a:t>
            </a:r>
            <a:r>
              <a:rPr sz="1200" dirty="0">
                <a:latin typeface="Calibri"/>
                <a:cs typeface="Calibri"/>
              </a:rPr>
              <a:t>a </a:t>
            </a:r>
            <a:r>
              <a:rPr sz="1200" spc="-5" dirty="0">
                <a:latin typeface="Calibri"/>
                <a:cs typeface="Calibri"/>
              </a:rPr>
              <a:t>Bari, </a:t>
            </a:r>
            <a:r>
              <a:rPr sz="1200" dirty="0">
                <a:latin typeface="Calibri"/>
                <a:cs typeface="Calibri"/>
              </a:rPr>
              <a:t>il 16 e 17  marzo e' </a:t>
            </a:r>
            <a:r>
              <a:rPr sz="1200" spc="-5" dirty="0">
                <a:latin typeface="Calibri"/>
                <a:cs typeface="Calibri"/>
              </a:rPr>
              <a:t>previsto "Metti </a:t>
            </a:r>
            <a:r>
              <a:rPr sz="1200" dirty="0">
                <a:latin typeface="Calibri"/>
                <a:cs typeface="Calibri"/>
              </a:rPr>
              <a:t>il </a:t>
            </a:r>
            <a:r>
              <a:rPr sz="1200" spc="-5" dirty="0">
                <a:latin typeface="Calibri"/>
                <a:cs typeface="Calibri"/>
              </a:rPr>
              <a:t>mondo </a:t>
            </a:r>
            <a:r>
              <a:rPr sz="1200" dirty="0">
                <a:latin typeface="Calibri"/>
                <a:cs typeface="Calibri"/>
              </a:rPr>
              <a:t>a </a:t>
            </a:r>
            <a:r>
              <a:rPr sz="1200" spc="-5" dirty="0">
                <a:latin typeface="Calibri"/>
                <a:cs typeface="Calibri"/>
              </a:rPr>
              <a:t>tavola", </a:t>
            </a:r>
            <a:r>
              <a:rPr sz="1200" dirty="0">
                <a:latin typeface="Calibri"/>
                <a:cs typeface="Calibri"/>
              </a:rPr>
              <a:t>il </a:t>
            </a:r>
            <a:r>
              <a:rPr sz="1200" spc="-5" dirty="0">
                <a:latin typeface="Calibri"/>
                <a:cs typeface="Calibri"/>
              </a:rPr>
              <a:t>laboratorio </a:t>
            </a:r>
            <a:r>
              <a:rPr sz="1200" dirty="0">
                <a:latin typeface="Calibri"/>
                <a:cs typeface="Calibri"/>
              </a:rPr>
              <a:t>di </a:t>
            </a:r>
            <a:r>
              <a:rPr sz="1200" spc="-5" dirty="0">
                <a:latin typeface="Calibri"/>
                <a:cs typeface="Calibri"/>
              </a:rPr>
              <a:t>video  animazione presso Coop </a:t>
            </a:r>
            <a:r>
              <a:rPr sz="1200" dirty="0">
                <a:latin typeface="Calibri"/>
                <a:cs typeface="Calibri"/>
              </a:rPr>
              <a:t>GET, il </a:t>
            </a:r>
            <a:r>
              <a:rPr sz="1200" spc="-10" dirty="0">
                <a:latin typeface="Calibri"/>
                <a:cs typeface="Calibri"/>
              </a:rPr>
              <a:t>Centro </a:t>
            </a:r>
            <a:r>
              <a:rPr sz="1200" spc="-5" dirty="0">
                <a:latin typeface="Calibri"/>
                <a:cs typeface="Calibri"/>
              </a:rPr>
              <a:t>per </a:t>
            </a:r>
            <a:r>
              <a:rPr sz="1200" dirty="0">
                <a:latin typeface="Calibri"/>
                <a:cs typeface="Calibri"/>
              </a:rPr>
              <a:t>la </a:t>
            </a:r>
            <a:r>
              <a:rPr sz="1200" spc="-5" dirty="0">
                <a:latin typeface="Calibri"/>
                <a:cs typeface="Calibri"/>
              </a:rPr>
              <a:t>Ricerca </a:t>
            </a:r>
            <a:r>
              <a:rPr sz="1200" dirty="0">
                <a:latin typeface="Calibri"/>
                <a:cs typeface="Calibri"/>
              </a:rPr>
              <a:t>e la </a:t>
            </a:r>
            <a:r>
              <a:rPr sz="1200" spc="-5" dirty="0">
                <a:latin typeface="Calibri"/>
                <a:cs typeface="Calibri"/>
              </a:rPr>
              <a:t>Didattica  dell'Immagine </a:t>
            </a:r>
            <a:r>
              <a:rPr sz="1200" dirty="0">
                <a:latin typeface="Calibri"/>
                <a:cs typeface="Calibri"/>
              </a:rPr>
              <a:t>di </a:t>
            </a:r>
            <a:r>
              <a:rPr sz="1200" spc="-5" dirty="0">
                <a:latin typeface="Calibri"/>
                <a:cs typeface="Calibri"/>
              </a:rPr>
              <a:t>Bari, finalizzato </a:t>
            </a:r>
            <a:r>
              <a:rPr sz="1200" dirty="0">
                <a:latin typeface="Calibri"/>
                <a:cs typeface="Calibri"/>
              </a:rPr>
              <a:t>alla </a:t>
            </a:r>
            <a:r>
              <a:rPr sz="1200" spc="-5" dirty="0">
                <a:latin typeface="Calibri"/>
                <a:cs typeface="Calibri"/>
              </a:rPr>
              <a:t>realizzazione </a:t>
            </a:r>
            <a:r>
              <a:rPr sz="1200" dirty="0">
                <a:latin typeface="Calibri"/>
                <a:cs typeface="Calibri"/>
              </a:rPr>
              <a:t>di</a:t>
            </a:r>
            <a:r>
              <a:rPr sz="1200" spc="-5" dirty="0">
                <a:latin typeface="Calibri"/>
                <a:cs typeface="Calibri"/>
              </a:rPr>
              <a:t> </a:t>
            </a:r>
            <a:r>
              <a:rPr sz="1200" dirty="0">
                <a:latin typeface="Calibri"/>
                <a:cs typeface="Calibri"/>
              </a:rPr>
              <a:t>un</a:t>
            </a:r>
            <a:endParaRPr sz="1200">
              <a:latin typeface="Calibri"/>
              <a:cs typeface="Calibri"/>
            </a:endParaRPr>
          </a:p>
          <a:p>
            <a:pPr marL="12700" marR="5080">
              <a:lnSpc>
                <a:spcPct val="101699"/>
              </a:lnSpc>
            </a:pPr>
            <a:r>
              <a:rPr sz="1200" spc="-5" dirty="0">
                <a:latin typeface="Calibri"/>
                <a:cs typeface="Calibri"/>
              </a:rPr>
              <a:t>cortometraggio, </a:t>
            </a:r>
            <a:r>
              <a:rPr sz="1200" dirty="0">
                <a:latin typeface="Calibri"/>
                <a:cs typeface="Calibri"/>
              </a:rPr>
              <a:t>in </a:t>
            </a:r>
            <a:r>
              <a:rPr sz="1200" spc="-10" dirty="0">
                <a:latin typeface="Calibri"/>
                <a:cs typeface="Calibri"/>
              </a:rPr>
              <a:t>cui </a:t>
            </a:r>
            <a:r>
              <a:rPr sz="1200" dirty="0">
                <a:latin typeface="Calibri"/>
                <a:cs typeface="Calibri"/>
              </a:rPr>
              <a:t>gli </a:t>
            </a:r>
            <a:r>
              <a:rPr sz="1200" spc="-5" dirty="0">
                <a:latin typeface="Calibri"/>
                <a:cs typeface="Calibri"/>
              </a:rPr>
              <a:t>studenti dovranno ideare </a:t>
            </a:r>
            <a:r>
              <a:rPr sz="1200" dirty="0">
                <a:latin typeface="Calibri"/>
                <a:cs typeface="Calibri"/>
              </a:rPr>
              <a:t>e </a:t>
            </a:r>
            <a:r>
              <a:rPr sz="1200" spc="-5" dirty="0">
                <a:latin typeface="Calibri"/>
                <a:cs typeface="Calibri"/>
              </a:rPr>
              <a:t>disegnare immagini </a:t>
            </a:r>
            <a:r>
              <a:rPr sz="1200" dirty="0">
                <a:latin typeface="Calibri"/>
                <a:cs typeface="Calibri"/>
              </a:rPr>
              <a:t>e  </a:t>
            </a:r>
            <a:r>
              <a:rPr sz="1200" spc="-5" dirty="0">
                <a:latin typeface="Calibri"/>
                <a:cs typeface="Calibri"/>
              </a:rPr>
              <a:t>fondali, effettuare </a:t>
            </a:r>
            <a:r>
              <a:rPr sz="1200" dirty="0">
                <a:latin typeface="Calibri"/>
                <a:cs typeface="Calibri"/>
              </a:rPr>
              <a:t>le </a:t>
            </a:r>
            <a:r>
              <a:rPr sz="1200" spc="-5" dirty="0">
                <a:latin typeface="Calibri"/>
                <a:cs typeface="Calibri"/>
              </a:rPr>
              <a:t>riprese con </a:t>
            </a:r>
            <a:r>
              <a:rPr sz="1200" dirty="0">
                <a:latin typeface="Calibri"/>
                <a:cs typeface="Calibri"/>
              </a:rPr>
              <a:t>la </a:t>
            </a:r>
            <a:r>
              <a:rPr sz="1200" spc="-5" dirty="0">
                <a:latin typeface="Calibri"/>
                <a:cs typeface="Calibri"/>
              </a:rPr>
              <a:t>tecnica "passo </a:t>
            </a:r>
            <a:r>
              <a:rPr sz="1200" dirty="0">
                <a:latin typeface="Calibri"/>
                <a:cs typeface="Calibri"/>
              </a:rPr>
              <a:t>a </a:t>
            </a:r>
            <a:r>
              <a:rPr sz="1200" spc="-5" dirty="0">
                <a:latin typeface="Calibri"/>
                <a:cs typeface="Calibri"/>
              </a:rPr>
              <a:t>uno" </a:t>
            </a:r>
            <a:r>
              <a:rPr sz="1200" dirty="0">
                <a:latin typeface="Calibri"/>
                <a:cs typeface="Calibri"/>
              </a:rPr>
              <a:t>e</a:t>
            </a:r>
            <a:r>
              <a:rPr sz="1200" spc="60" dirty="0">
                <a:latin typeface="Calibri"/>
                <a:cs typeface="Calibri"/>
              </a:rPr>
              <a:t> </a:t>
            </a:r>
            <a:r>
              <a:rPr sz="1200" spc="-5" dirty="0">
                <a:latin typeface="Calibri"/>
                <a:cs typeface="Calibri"/>
              </a:rPr>
              <a:t>cimentarsi</a:t>
            </a:r>
            <a:endParaRPr sz="1200">
              <a:latin typeface="Calibri"/>
              <a:cs typeface="Calibri"/>
            </a:endParaRPr>
          </a:p>
          <a:p>
            <a:pPr marL="12700">
              <a:lnSpc>
                <a:spcPct val="100000"/>
              </a:lnSpc>
              <a:spcBef>
                <a:spcPts val="25"/>
              </a:spcBef>
            </a:pPr>
            <a:r>
              <a:rPr sz="1200" dirty="0">
                <a:latin typeface="Calibri"/>
                <a:cs typeface="Calibri"/>
              </a:rPr>
              <a:t>nel </a:t>
            </a:r>
            <a:r>
              <a:rPr sz="1200" spc="-5" dirty="0">
                <a:latin typeface="Calibri"/>
                <a:cs typeface="Calibri"/>
              </a:rPr>
              <a:t>doppiaggio, prestando </a:t>
            </a:r>
            <a:r>
              <a:rPr sz="1200" dirty="0">
                <a:latin typeface="Calibri"/>
                <a:cs typeface="Calibri"/>
              </a:rPr>
              <a:t>le voci ai diversi</a:t>
            </a:r>
            <a:r>
              <a:rPr sz="1200" spc="-35" dirty="0">
                <a:latin typeface="Calibri"/>
                <a:cs typeface="Calibri"/>
              </a:rPr>
              <a:t> </a:t>
            </a:r>
            <a:r>
              <a:rPr sz="1200" spc="-5" dirty="0">
                <a:latin typeface="Calibri"/>
                <a:cs typeface="Calibri"/>
              </a:rPr>
              <a:t>personaggi.</a:t>
            </a:r>
            <a:endParaRPr sz="1200">
              <a:latin typeface="Calibri"/>
              <a:cs typeface="Calibri"/>
            </a:endParaRPr>
          </a:p>
          <a:p>
            <a:pPr>
              <a:lnSpc>
                <a:spcPct val="100000"/>
              </a:lnSpc>
              <a:spcBef>
                <a:spcPts val="25"/>
              </a:spcBef>
            </a:pPr>
            <a:endParaRPr sz="1250">
              <a:latin typeface="Times New Roman"/>
              <a:cs typeface="Times New Roman"/>
            </a:endParaRPr>
          </a:p>
          <a:p>
            <a:pPr marL="12700" marR="355600">
              <a:lnSpc>
                <a:spcPct val="101899"/>
              </a:lnSpc>
            </a:pPr>
            <a:r>
              <a:rPr sz="1200" spc="-5" dirty="0">
                <a:latin typeface="Calibri"/>
                <a:cs typeface="Calibri"/>
              </a:rPr>
              <a:t>Con </a:t>
            </a:r>
            <a:r>
              <a:rPr sz="1200" dirty="0">
                <a:latin typeface="Calibri"/>
                <a:cs typeface="Calibri"/>
              </a:rPr>
              <a:t>il </a:t>
            </a:r>
            <a:r>
              <a:rPr sz="1200" spc="-5" dirty="0">
                <a:latin typeface="Calibri"/>
                <a:cs typeface="Calibri"/>
              </a:rPr>
              <a:t>sostegno </a:t>
            </a:r>
            <a:r>
              <a:rPr sz="1200" dirty="0">
                <a:latin typeface="Calibri"/>
                <a:cs typeface="Calibri"/>
              </a:rPr>
              <a:t>a </a:t>
            </a:r>
            <a:r>
              <a:rPr sz="1200" spc="-5" dirty="0">
                <a:latin typeface="Calibri"/>
                <a:cs typeface="Calibri"/>
              </a:rPr>
              <a:t>questa iniziativa, Bnl testimonia </a:t>
            </a:r>
            <a:r>
              <a:rPr sz="1200" dirty="0">
                <a:latin typeface="Calibri"/>
                <a:cs typeface="Calibri"/>
              </a:rPr>
              <a:t>ancora una volta la  volonta' di </a:t>
            </a:r>
            <a:r>
              <a:rPr sz="1200" spc="-5" dirty="0">
                <a:latin typeface="Calibri"/>
                <a:cs typeface="Calibri"/>
              </a:rPr>
              <a:t>promuovere </a:t>
            </a:r>
            <a:r>
              <a:rPr sz="1200" dirty="0">
                <a:latin typeface="Calibri"/>
                <a:cs typeface="Calibri"/>
              </a:rPr>
              <a:t>e </a:t>
            </a:r>
            <a:r>
              <a:rPr sz="1200" spc="-5" dirty="0">
                <a:latin typeface="Calibri"/>
                <a:cs typeface="Calibri"/>
              </a:rPr>
              <a:t>realizzare iniziative rivolte </a:t>
            </a:r>
            <a:r>
              <a:rPr sz="1200" spc="-10" dirty="0">
                <a:latin typeface="Calibri"/>
                <a:cs typeface="Calibri"/>
              </a:rPr>
              <a:t>ad </a:t>
            </a:r>
            <a:r>
              <a:rPr sz="1200" dirty="0">
                <a:latin typeface="Calibri"/>
                <a:cs typeface="Calibri"/>
              </a:rPr>
              <a:t>un </a:t>
            </a:r>
            <a:r>
              <a:rPr sz="1200" spc="-5" dirty="0">
                <a:latin typeface="Calibri"/>
                <a:cs typeface="Calibri"/>
              </a:rPr>
              <a:t>pubblico  </a:t>
            </a:r>
            <a:r>
              <a:rPr sz="1200" dirty="0">
                <a:latin typeface="Calibri"/>
                <a:cs typeface="Calibri"/>
              </a:rPr>
              <a:t>giovane, </a:t>
            </a:r>
            <a:r>
              <a:rPr sz="1200" spc="-5" dirty="0">
                <a:latin typeface="Calibri"/>
                <a:cs typeface="Calibri"/>
              </a:rPr>
              <a:t>con l'obiettivo di fornire </a:t>
            </a:r>
            <a:r>
              <a:rPr sz="1200" dirty="0">
                <a:latin typeface="Calibri"/>
                <a:cs typeface="Calibri"/>
              </a:rPr>
              <a:t>ai </a:t>
            </a:r>
            <a:r>
              <a:rPr sz="1200" spc="-5" dirty="0">
                <a:latin typeface="Calibri"/>
                <a:cs typeface="Calibri"/>
              </a:rPr>
              <a:t>ragazzi </a:t>
            </a:r>
            <a:r>
              <a:rPr sz="1200" dirty="0">
                <a:latin typeface="Calibri"/>
                <a:cs typeface="Calibri"/>
              </a:rPr>
              <a:t>gli </a:t>
            </a:r>
            <a:r>
              <a:rPr sz="1200" spc="-5" dirty="0">
                <a:latin typeface="Calibri"/>
                <a:cs typeface="Calibri"/>
              </a:rPr>
              <a:t>strumenti per  sviluppare </a:t>
            </a:r>
            <a:r>
              <a:rPr sz="1200" dirty="0">
                <a:latin typeface="Calibri"/>
                <a:cs typeface="Calibri"/>
              </a:rPr>
              <a:t>le </a:t>
            </a:r>
            <a:r>
              <a:rPr sz="1200" spc="-5" dirty="0">
                <a:latin typeface="Calibri"/>
                <a:cs typeface="Calibri"/>
              </a:rPr>
              <a:t>proprie capacita' creative </a:t>
            </a:r>
            <a:r>
              <a:rPr sz="1200" dirty="0">
                <a:latin typeface="Calibri"/>
                <a:cs typeface="Calibri"/>
              </a:rPr>
              <a:t>e lo </a:t>
            </a:r>
            <a:r>
              <a:rPr sz="1200" spc="-5" dirty="0">
                <a:latin typeface="Calibri"/>
                <a:cs typeface="Calibri"/>
              </a:rPr>
              <a:t>spirito</a:t>
            </a:r>
            <a:r>
              <a:rPr sz="1200" spc="10" dirty="0">
                <a:latin typeface="Calibri"/>
                <a:cs typeface="Calibri"/>
              </a:rPr>
              <a:t> </a:t>
            </a:r>
            <a:r>
              <a:rPr sz="1200" spc="-5" dirty="0">
                <a:latin typeface="Calibri"/>
                <a:cs typeface="Calibri"/>
              </a:rPr>
              <a:t>critico.</a:t>
            </a:r>
            <a:endParaRPr sz="1200">
              <a:latin typeface="Calibri"/>
              <a:cs typeface="Calibri"/>
            </a:endParaRPr>
          </a:p>
          <a:p>
            <a:pPr marL="12700">
              <a:lnSpc>
                <a:spcPct val="100000"/>
              </a:lnSpc>
              <a:spcBef>
                <a:spcPts val="25"/>
              </a:spcBef>
            </a:pPr>
            <a:r>
              <a:rPr sz="1200" dirty="0">
                <a:latin typeface="Calibri"/>
                <a:cs typeface="Calibri"/>
              </a:rPr>
              <a:t>com/rov</a:t>
            </a:r>
            <a:endParaRPr sz="1200">
              <a:latin typeface="Calibri"/>
              <a:cs typeface="Calibri"/>
            </a:endParaRPr>
          </a:p>
          <a:p>
            <a:pPr>
              <a:lnSpc>
                <a:spcPct val="100000"/>
              </a:lnSpc>
              <a:spcBef>
                <a:spcPts val="50"/>
              </a:spcBef>
            </a:pPr>
            <a:endParaRPr sz="1250">
              <a:latin typeface="Times New Roman"/>
              <a:cs typeface="Times New Roman"/>
            </a:endParaRPr>
          </a:p>
          <a:p>
            <a:pPr marL="12700">
              <a:lnSpc>
                <a:spcPct val="100000"/>
              </a:lnSpc>
            </a:pPr>
            <a:r>
              <a:rPr sz="1200" dirty="0">
                <a:latin typeface="Calibri"/>
                <a:cs typeface="Calibri"/>
              </a:rPr>
              <a:t>(fine)</a:t>
            </a:r>
            <a:endParaRPr sz="1200">
              <a:latin typeface="Calibri"/>
              <a:cs typeface="Calibri"/>
            </a:endParaRPr>
          </a:p>
          <a:p>
            <a:pPr>
              <a:lnSpc>
                <a:spcPct val="100000"/>
              </a:lnSpc>
              <a:spcBef>
                <a:spcPts val="50"/>
              </a:spcBef>
            </a:pPr>
            <a:endParaRPr sz="1250">
              <a:latin typeface="Times New Roman"/>
              <a:cs typeface="Times New Roman"/>
            </a:endParaRPr>
          </a:p>
          <a:p>
            <a:pPr marL="12700">
              <a:lnSpc>
                <a:spcPct val="100000"/>
              </a:lnSpc>
            </a:pPr>
            <a:r>
              <a:rPr sz="1200" spc="-5" dirty="0">
                <a:latin typeface="Calibri"/>
                <a:cs typeface="Calibri"/>
              </a:rPr>
              <a:t>MF-DJ</a:t>
            </a:r>
            <a:r>
              <a:rPr sz="1200" dirty="0">
                <a:latin typeface="Calibri"/>
                <a:cs typeface="Calibri"/>
              </a:rPr>
              <a:t> </a:t>
            </a:r>
            <a:r>
              <a:rPr sz="1200" spc="-10" dirty="0">
                <a:latin typeface="Calibri"/>
                <a:cs typeface="Calibri"/>
              </a:rPr>
              <a:t>NEWS</a:t>
            </a:r>
            <a:endParaRPr sz="1200">
              <a:latin typeface="Calibri"/>
              <a:cs typeface="Calibri"/>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72085">
              <a:lnSpc>
                <a:spcPts val="1839"/>
              </a:lnSpc>
            </a:pPr>
            <a:r>
              <a:rPr sz="1600" b="1" spc="-5" dirty="0">
                <a:latin typeface="Arial"/>
                <a:cs typeface="Arial"/>
              </a:rPr>
              <a:t>Milanofi</a:t>
            </a:r>
            <a:r>
              <a:rPr sz="1600" b="1" spc="-15" dirty="0">
                <a:latin typeface="Arial"/>
                <a:cs typeface="Arial"/>
              </a:rPr>
              <a:t>n</a:t>
            </a:r>
            <a:r>
              <a:rPr sz="1600" b="1" spc="5" dirty="0">
                <a:latin typeface="Arial"/>
                <a:cs typeface="Arial"/>
              </a:rPr>
              <a:t>a</a:t>
            </a:r>
            <a:r>
              <a:rPr sz="1600" b="1" spc="-5" dirty="0">
                <a:latin typeface="Arial"/>
                <a:cs typeface="Arial"/>
              </a:rPr>
              <a:t>nza.it  4 marzo</a:t>
            </a:r>
            <a:r>
              <a:rPr sz="1600" b="1" spc="-2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704970"/>
            <a:ext cx="4617720" cy="6166485"/>
          </a:xfrm>
          <a:prstGeom prst="rect">
            <a:avLst/>
          </a:prstGeom>
        </p:spPr>
        <p:txBody>
          <a:bodyPr vert="horz" wrap="square" lIns="0" tIns="12700" rIns="0" bIns="0" rtlCol="0">
            <a:spAutoFit/>
          </a:bodyPr>
          <a:lstStyle/>
          <a:p>
            <a:pPr marL="1539875">
              <a:lnSpc>
                <a:spcPct val="100000"/>
              </a:lnSpc>
              <a:spcBef>
                <a:spcPts val="100"/>
              </a:spcBef>
            </a:pPr>
            <a:r>
              <a:rPr sz="1400" b="1" dirty="0">
                <a:latin typeface="Calibri"/>
                <a:cs typeface="Calibri"/>
              </a:rPr>
              <a:t>Abi: </a:t>
            </a:r>
            <a:r>
              <a:rPr sz="1400" b="1" spc="-5" dirty="0">
                <a:latin typeface="Calibri"/>
                <a:cs typeface="Calibri"/>
              </a:rPr>
              <a:t>torna </a:t>
            </a:r>
            <a:r>
              <a:rPr sz="1400" b="1" dirty="0">
                <a:latin typeface="Calibri"/>
                <a:cs typeface="Calibri"/>
              </a:rPr>
              <a:t>il </a:t>
            </a:r>
            <a:r>
              <a:rPr sz="1400" b="1" spc="-5" dirty="0">
                <a:latin typeface="Calibri"/>
                <a:cs typeface="Calibri"/>
              </a:rPr>
              <a:t>Festival </a:t>
            </a:r>
            <a:r>
              <a:rPr sz="1400" b="1" dirty="0">
                <a:latin typeface="Calibri"/>
                <a:cs typeface="Calibri"/>
              </a:rPr>
              <a:t>della </a:t>
            </a:r>
            <a:r>
              <a:rPr sz="1400" b="1" spc="-5" dirty="0">
                <a:latin typeface="Calibri"/>
                <a:cs typeface="Calibri"/>
              </a:rPr>
              <a:t>cultura</a:t>
            </a:r>
            <a:r>
              <a:rPr sz="1400" b="1" spc="-20" dirty="0">
                <a:latin typeface="Calibri"/>
                <a:cs typeface="Calibri"/>
              </a:rPr>
              <a:t> </a:t>
            </a:r>
            <a:r>
              <a:rPr sz="1400" b="1" spc="-5" dirty="0">
                <a:latin typeface="Calibri"/>
                <a:cs typeface="Calibri"/>
              </a:rPr>
              <a:t>creativa</a:t>
            </a:r>
            <a:endParaRPr sz="1400">
              <a:latin typeface="Calibri"/>
              <a:cs typeface="Calibri"/>
            </a:endParaRPr>
          </a:p>
          <a:p>
            <a:pPr>
              <a:lnSpc>
                <a:spcPct val="100000"/>
              </a:lnSpc>
            </a:pPr>
            <a:endParaRPr sz="1400">
              <a:latin typeface="Times New Roman"/>
              <a:cs typeface="Times New Roman"/>
            </a:endParaRPr>
          </a:p>
          <a:p>
            <a:pPr marL="12700" marR="155575">
              <a:lnSpc>
                <a:spcPct val="101699"/>
              </a:lnSpc>
              <a:spcBef>
                <a:spcPts val="1110"/>
              </a:spcBef>
            </a:pPr>
            <a:r>
              <a:rPr sz="1200" spc="-5" dirty="0">
                <a:latin typeface="Calibri"/>
                <a:cs typeface="Calibri"/>
              </a:rPr>
              <a:t>ROMA (MF-DJ)--"L'alfabeto </a:t>
            </a:r>
            <a:r>
              <a:rPr sz="1200" dirty="0">
                <a:latin typeface="Calibri"/>
                <a:cs typeface="Calibri"/>
              </a:rPr>
              <a:t>del </a:t>
            </a:r>
            <a:r>
              <a:rPr sz="1200" spc="-5" dirty="0">
                <a:latin typeface="Calibri"/>
                <a:cs typeface="Calibri"/>
              </a:rPr>
              <a:t>Mondo. Leggiamo </a:t>
            </a:r>
            <a:r>
              <a:rPr sz="1200" dirty="0">
                <a:latin typeface="Calibri"/>
                <a:cs typeface="Calibri"/>
              </a:rPr>
              <a:t>i </a:t>
            </a:r>
            <a:r>
              <a:rPr sz="1200" spc="-5" dirty="0">
                <a:latin typeface="Calibri"/>
                <a:cs typeface="Calibri"/>
              </a:rPr>
              <a:t>segni intorno </a:t>
            </a:r>
            <a:r>
              <a:rPr sz="1200" dirty="0">
                <a:latin typeface="Calibri"/>
                <a:cs typeface="Calibri"/>
              </a:rPr>
              <a:t>a noi e  </a:t>
            </a:r>
            <a:r>
              <a:rPr sz="1200" spc="-5" dirty="0">
                <a:latin typeface="Calibri"/>
                <a:cs typeface="Calibri"/>
              </a:rPr>
              <a:t>raccontiamo": </a:t>
            </a:r>
            <a:r>
              <a:rPr sz="1200" dirty="0">
                <a:latin typeface="Calibri"/>
                <a:cs typeface="Calibri"/>
              </a:rPr>
              <a:t>e' </a:t>
            </a:r>
            <a:r>
              <a:rPr sz="1200" spc="-5" dirty="0">
                <a:latin typeface="Calibri"/>
                <a:cs typeface="Calibri"/>
              </a:rPr>
              <a:t>questo </a:t>
            </a:r>
            <a:r>
              <a:rPr sz="1200" spc="-10" dirty="0">
                <a:latin typeface="Calibri"/>
                <a:cs typeface="Calibri"/>
              </a:rPr>
              <a:t>il </a:t>
            </a:r>
            <a:r>
              <a:rPr sz="1200" dirty="0">
                <a:latin typeface="Calibri"/>
                <a:cs typeface="Calibri"/>
              </a:rPr>
              <a:t>tema </a:t>
            </a:r>
            <a:r>
              <a:rPr sz="1200" spc="-5" dirty="0">
                <a:latin typeface="Calibri"/>
                <a:cs typeface="Calibri"/>
              </a:rPr>
              <a:t>della seconda edizione </a:t>
            </a:r>
            <a:r>
              <a:rPr sz="1200" dirty="0">
                <a:latin typeface="Calibri"/>
                <a:cs typeface="Calibri"/>
              </a:rPr>
              <a:t>del </a:t>
            </a:r>
            <a:r>
              <a:rPr sz="1200" spc="-5" dirty="0">
                <a:latin typeface="Calibri"/>
                <a:cs typeface="Calibri"/>
              </a:rPr>
              <a:t>Festival della  </a:t>
            </a:r>
            <a:r>
              <a:rPr sz="1200" dirty="0">
                <a:latin typeface="Calibri"/>
                <a:cs typeface="Calibri"/>
              </a:rPr>
              <a:t>cultura </a:t>
            </a:r>
            <a:r>
              <a:rPr sz="1200" spc="-5" dirty="0">
                <a:latin typeface="Calibri"/>
                <a:cs typeface="Calibri"/>
              </a:rPr>
              <a:t>creativa, promosso </a:t>
            </a:r>
            <a:r>
              <a:rPr sz="1200" dirty="0">
                <a:latin typeface="Calibri"/>
                <a:cs typeface="Calibri"/>
              </a:rPr>
              <a:t>e </a:t>
            </a:r>
            <a:r>
              <a:rPr sz="1200" spc="-5" dirty="0">
                <a:latin typeface="Calibri"/>
                <a:cs typeface="Calibri"/>
              </a:rPr>
              <a:t>realizzato dalle banche, anche grazie </a:t>
            </a:r>
            <a:r>
              <a:rPr sz="1200" dirty="0">
                <a:latin typeface="Calibri"/>
                <a:cs typeface="Calibri"/>
              </a:rPr>
              <a:t>al  </a:t>
            </a:r>
            <a:r>
              <a:rPr sz="1200" spc="-5" dirty="0">
                <a:latin typeface="Calibri"/>
                <a:cs typeface="Calibri"/>
              </a:rPr>
              <a:t>coordinamento</a:t>
            </a:r>
            <a:r>
              <a:rPr sz="1200" spc="-10" dirty="0">
                <a:latin typeface="Calibri"/>
                <a:cs typeface="Calibri"/>
              </a:rPr>
              <a:t> </a:t>
            </a:r>
            <a:r>
              <a:rPr sz="1200" spc="-5" dirty="0">
                <a:latin typeface="Calibri"/>
                <a:cs typeface="Calibri"/>
              </a:rPr>
              <a:t>dell'Abi.</a:t>
            </a:r>
            <a:endParaRPr sz="1200">
              <a:latin typeface="Calibri"/>
              <a:cs typeface="Calibri"/>
            </a:endParaRPr>
          </a:p>
          <a:p>
            <a:pPr marL="12700" marR="248920">
              <a:lnSpc>
                <a:spcPct val="101699"/>
              </a:lnSpc>
            </a:pPr>
            <a:r>
              <a:rPr sz="1200" spc="-5" dirty="0">
                <a:latin typeface="Calibri"/>
                <a:cs typeface="Calibri"/>
              </a:rPr>
              <a:t>La manifestazione, interamente dedicata </a:t>
            </a:r>
            <a:r>
              <a:rPr sz="1200" dirty="0">
                <a:latin typeface="Calibri"/>
                <a:cs typeface="Calibri"/>
              </a:rPr>
              <a:t>alla </a:t>
            </a:r>
            <a:r>
              <a:rPr sz="1200" spc="-5" dirty="0">
                <a:latin typeface="Calibri"/>
                <a:cs typeface="Calibri"/>
              </a:rPr>
              <a:t>cultura </a:t>
            </a:r>
            <a:r>
              <a:rPr sz="1200" dirty="0">
                <a:latin typeface="Calibri"/>
                <a:cs typeface="Calibri"/>
              </a:rPr>
              <a:t>e alla </a:t>
            </a:r>
            <a:r>
              <a:rPr sz="1200" spc="-5" dirty="0">
                <a:latin typeface="Calibri"/>
                <a:cs typeface="Calibri"/>
              </a:rPr>
              <a:t>creativita'  </a:t>
            </a:r>
            <a:r>
              <a:rPr sz="1200" dirty="0">
                <a:latin typeface="Calibri"/>
                <a:cs typeface="Calibri"/>
              </a:rPr>
              <a:t>per </a:t>
            </a:r>
            <a:r>
              <a:rPr sz="1200" spc="-5" dirty="0">
                <a:latin typeface="Calibri"/>
                <a:cs typeface="Calibri"/>
              </a:rPr>
              <a:t>ragazzi, si svolgera' nella settimana </a:t>
            </a:r>
            <a:r>
              <a:rPr sz="1200" dirty="0">
                <a:latin typeface="Calibri"/>
                <a:cs typeface="Calibri"/>
              </a:rPr>
              <a:t>dal </a:t>
            </a:r>
            <a:r>
              <a:rPr sz="1200" spc="-5" dirty="0">
                <a:latin typeface="Calibri"/>
                <a:cs typeface="Calibri"/>
              </a:rPr>
              <a:t>16 </a:t>
            </a:r>
            <a:r>
              <a:rPr sz="1200" dirty="0">
                <a:latin typeface="Calibri"/>
                <a:cs typeface="Calibri"/>
              </a:rPr>
              <a:t>al </a:t>
            </a:r>
            <a:r>
              <a:rPr sz="1200" spc="-5" dirty="0">
                <a:latin typeface="Calibri"/>
                <a:cs typeface="Calibri"/>
              </a:rPr>
              <a:t>22 marzo </a:t>
            </a:r>
            <a:r>
              <a:rPr sz="1200" dirty="0">
                <a:latin typeface="Calibri"/>
                <a:cs typeface="Calibri"/>
              </a:rPr>
              <a:t>e, </a:t>
            </a:r>
            <a:r>
              <a:rPr sz="1200" spc="-5" dirty="0">
                <a:latin typeface="Calibri"/>
                <a:cs typeface="Calibri"/>
              </a:rPr>
              <a:t>come </a:t>
            </a:r>
            <a:r>
              <a:rPr sz="1200" dirty="0">
                <a:latin typeface="Calibri"/>
                <a:cs typeface="Calibri"/>
              </a:rPr>
              <a:t>gia'  </a:t>
            </a:r>
            <a:r>
              <a:rPr sz="1200" spc="-5" dirty="0">
                <a:latin typeface="Calibri"/>
                <a:cs typeface="Calibri"/>
              </a:rPr>
              <a:t>sperimentato </a:t>
            </a:r>
            <a:r>
              <a:rPr sz="1200" dirty="0">
                <a:latin typeface="Calibri"/>
                <a:cs typeface="Calibri"/>
              </a:rPr>
              <a:t>nella </a:t>
            </a:r>
            <a:r>
              <a:rPr sz="1200" spc="-5" dirty="0">
                <a:latin typeface="Calibri"/>
                <a:cs typeface="Calibri"/>
              </a:rPr>
              <a:t>prima edizione, si articolera' attraverso </a:t>
            </a:r>
            <a:r>
              <a:rPr sz="1200" dirty="0">
                <a:latin typeface="Calibri"/>
                <a:cs typeface="Calibri"/>
              </a:rPr>
              <a:t>una </a:t>
            </a:r>
            <a:r>
              <a:rPr sz="1200" spc="-5" dirty="0">
                <a:latin typeface="Calibri"/>
                <a:cs typeface="Calibri"/>
              </a:rPr>
              <a:t>ricca  proposta </a:t>
            </a:r>
            <a:r>
              <a:rPr sz="1200" dirty="0">
                <a:latin typeface="Calibri"/>
                <a:cs typeface="Calibri"/>
              </a:rPr>
              <a:t>di eventi, </a:t>
            </a:r>
            <a:r>
              <a:rPr sz="1200" spc="-5" dirty="0">
                <a:latin typeface="Calibri"/>
                <a:cs typeface="Calibri"/>
              </a:rPr>
              <a:t>iniziative </a:t>
            </a:r>
            <a:r>
              <a:rPr sz="1200" dirty="0">
                <a:latin typeface="Calibri"/>
                <a:cs typeface="Calibri"/>
              </a:rPr>
              <a:t>e </a:t>
            </a:r>
            <a:r>
              <a:rPr sz="1200" spc="-5" dirty="0">
                <a:latin typeface="Calibri"/>
                <a:cs typeface="Calibri"/>
              </a:rPr>
              <a:t>laboratori diffusi sull'intero territorio  nazionale. Coinvolgendo </a:t>
            </a:r>
            <a:r>
              <a:rPr sz="1200" dirty="0">
                <a:latin typeface="Calibri"/>
                <a:cs typeface="Calibri"/>
              </a:rPr>
              <a:t>oltre </a:t>
            </a:r>
            <a:r>
              <a:rPr sz="1200" spc="-5" dirty="0">
                <a:latin typeface="Calibri"/>
                <a:cs typeface="Calibri"/>
              </a:rPr>
              <a:t>10.000 giovanissimi </a:t>
            </a:r>
            <a:r>
              <a:rPr sz="1200" dirty="0">
                <a:latin typeface="Calibri"/>
                <a:cs typeface="Calibri"/>
              </a:rPr>
              <a:t>in </a:t>
            </a:r>
            <a:r>
              <a:rPr sz="1200" spc="-5" dirty="0">
                <a:latin typeface="Calibri"/>
                <a:cs typeface="Calibri"/>
              </a:rPr>
              <a:t>tutta </a:t>
            </a:r>
            <a:r>
              <a:rPr sz="1200" dirty="0">
                <a:latin typeface="Calibri"/>
                <a:cs typeface="Calibri"/>
              </a:rPr>
              <a:t>Italia, il  </a:t>
            </a:r>
            <a:r>
              <a:rPr sz="1200" spc="-5" dirty="0">
                <a:latin typeface="Calibri"/>
                <a:cs typeface="Calibri"/>
              </a:rPr>
              <a:t>Festival </a:t>
            </a:r>
            <a:r>
              <a:rPr sz="1200" dirty="0">
                <a:latin typeface="Calibri"/>
                <a:cs typeface="Calibri"/>
              </a:rPr>
              <a:t>ha </a:t>
            </a:r>
            <a:r>
              <a:rPr sz="1200" spc="-5" dirty="0">
                <a:latin typeface="Calibri"/>
                <a:cs typeface="Calibri"/>
              </a:rPr>
              <a:t>l'obiettivo </a:t>
            </a:r>
            <a:r>
              <a:rPr sz="1200" dirty="0">
                <a:latin typeface="Calibri"/>
                <a:cs typeface="Calibri"/>
              </a:rPr>
              <a:t>di </a:t>
            </a:r>
            <a:r>
              <a:rPr sz="1200" spc="-5" dirty="0">
                <a:latin typeface="Calibri"/>
                <a:cs typeface="Calibri"/>
              </a:rPr>
              <a:t>avvicinare bambini </a:t>
            </a:r>
            <a:r>
              <a:rPr sz="1200" dirty="0">
                <a:latin typeface="Calibri"/>
                <a:cs typeface="Calibri"/>
              </a:rPr>
              <a:t>e </a:t>
            </a:r>
            <a:r>
              <a:rPr sz="1200" spc="-5" dirty="0">
                <a:latin typeface="Calibri"/>
                <a:cs typeface="Calibri"/>
              </a:rPr>
              <a:t>ragazzi </a:t>
            </a:r>
            <a:r>
              <a:rPr sz="1200" dirty="0">
                <a:latin typeface="Calibri"/>
                <a:cs typeface="Calibri"/>
              </a:rPr>
              <a:t>dai 6 ai 13 </a:t>
            </a:r>
            <a:r>
              <a:rPr sz="1200" spc="-5" dirty="0">
                <a:latin typeface="Calibri"/>
                <a:cs typeface="Calibri"/>
              </a:rPr>
              <a:t>anni</a:t>
            </a:r>
            <a:endParaRPr sz="1200">
              <a:latin typeface="Calibri"/>
              <a:cs typeface="Calibri"/>
            </a:endParaRPr>
          </a:p>
          <a:p>
            <a:pPr marL="12700" marR="631190">
              <a:lnSpc>
                <a:spcPct val="101699"/>
              </a:lnSpc>
              <a:spcBef>
                <a:spcPts val="15"/>
              </a:spcBef>
            </a:pPr>
            <a:r>
              <a:rPr sz="1200" dirty="0">
                <a:latin typeface="Calibri"/>
                <a:cs typeface="Calibri"/>
              </a:rPr>
              <a:t>alla </a:t>
            </a:r>
            <a:r>
              <a:rPr sz="1200" spc="-5" dirty="0">
                <a:latin typeface="Calibri"/>
                <a:cs typeface="Calibri"/>
              </a:rPr>
              <a:t>cultura </a:t>
            </a:r>
            <a:r>
              <a:rPr sz="1200" dirty="0">
                <a:latin typeface="Calibri"/>
                <a:cs typeface="Calibri"/>
              </a:rPr>
              <a:t>e, </a:t>
            </a:r>
            <a:r>
              <a:rPr sz="1200" spc="-10" dirty="0">
                <a:latin typeface="Calibri"/>
                <a:cs typeface="Calibri"/>
              </a:rPr>
              <a:t>in </a:t>
            </a:r>
            <a:r>
              <a:rPr sz="1200" spc="-5" dirty="0">
                <a:latin typeface="Calibri"/>
                <a:cs typeface="Calibri"/>
              </a:rPr>
              <a:t>particolare, </a:t>
            </a:r>
            <a:r>
              <a:rPr sz="1200" dirty="0">
                <a:latin typeface="Calibri"/>
                <a:cs typeface="Calibri"/>
              </a:rPr>
              <a:t>agli </a:t>
            </a:r>
            <a:r>
              <a:rPr sz="1200" spc="-5" dirty="0">
                <a:latin typeface="Calibri"/>
                <a:cs typeface="Calibri"/>
              </a:rPr>
              <a:t>aspetti piu' "generativi" </a:t>
            </a:r>
            <a:r>
              <a:rPr sz="1200" dirty="0">
                <a:latin typeface="Calibri"/>
                <a:cs typeface="Calibri"/>
              </a:rPr>
              <a:t>della  creativita'. </a:t>
            </a:r>
            <a:r>
              <a:rPr sz="1200" spc="-5" dirty="0">
                <a:latin typeface="Calibri"/>
                <a:cs typeface="Calibri"/>
              </a:rPr>
              <a:t>Attraverso l'arte, l'archeologia, </a:t>
            </a:r>
            <a:r>
              <a:rPr sz="1200" dirty="0">
                <a:latin typeface="Calibri"/>
                <a:cs typeface="Calibri"/>
              </a:rPr>
              <a:t>la </a:t>
            </a:r>
            <a:r>
              <a:rPr sz="1200" spc="-5" dirty="0">
                <a:latin typeface="Calibri"/>
                <a:cs typeface="Calibri"/>
              </a:rPr>
              <a:t>musica, </a:t>
            </a:r>
            <a:r>
              <a:rPr sz="1200" dirty="0">
                <a:latin typeface="Calibri"/>
                <a:cs typeface="Calibri"/>
              </a:rPr>
              <a:t>il </a:t>
            </a:r>
            <a:r>
              <a:rPr sz="1200" spc="-5" dirty="0">
                <a:latin typeface="Calibri"/>
                <a:cs typeface="Calibri"/>
              </a:rPr>
              <a:t>canto, </a:t>
            </a:r>
            <a:r>
              <a:rPr sz="1200" dirty="0">
                <a:latin typeface="Calibri"/>
                <a:cs typeface="Calibri"/>
              </a:rPr>
              <a:t>la  </a:t>
            </a:r>
            <a:r>
              <a:rPr sz="1200" spc="-5" dirty="0">
                <a:latin typeface="Calibri"/>
                <a:cs typeface="Calibri"/>
              </a:rPr>
              <a:t>lettura, </a:t>
            </a:r>
            <a:r>
              <a:rPr sz="1200" spc="-10" dirty="0">
                <a:latin typeface="Calibri"/>
                <a:cs typeface="Calibri"/>
              </a:rPr>
              <a:t>il </a:t>
            </a:r>
            <a:r>
              <a:rPr sz="1200" spc="-5" dirty="0">
                <a:latin typeface="Calibri"/>
                <a:cs typeface="Calibri"/>
              </a:rPr>
              <a:t>teatro, </a:t>
            </a:r>
            <a:r>
              <a:rPr sz="1200" dirty="0">
                <a:latin typeface="Calibri"/>
                <a:cs typeface="Calibri"/>
              </a:rPr>
              <a:t>la </a:t>
            </a:r>
            <a:r>
              <a:rPr sz="1200" spc="-5" dirty="0">
                <a:latin typeface="Calibri"/>
                <a:cs typeface="Calibri"/>
              </a:rPr>
              <a:t>fotografia, </a:t>
            </a:r>
            <a:r>
              <a:rPr sz="1200" dirty="0">
                <a:latin typeface="Calibri"/>
                <a:cs typeface="Calibri"/>
              </a:rPr>
              <a:t>la </a:t>
            </a:r>
            <a:r>
              <a:rPr sz="1200" spc="-5" dirty="0">
                <a:latin typeface="Calibri"/>
                <a:cs typeface="Calibri"/>
              </a:rPr>
              <a:t>robotica, </a:t>
            </a:r>
            <a:r>
              <a:rPr sz="1200" dirty="0">
                <a:latin typeface="Calibri"/>
                <a:cs typeface="Calibri"/>
              </a:rPr>
              <a:t>le </a:t>
            </a:r>
            <a:r>
              <a:rPr sz="1200" spc="-5" dirty="0">
                <a:latin typeface="Calibri"/>
                <a:cs typeface="Calibri"/>
              </a:rPr>
              <a:t>tecnologie </a:t>
            </a:r>
            <a:r>
              <a:rPr sz="1200" dirty="0">
                <a:latin typeface="Calibri"/>
                <a:cs typeface="Calibri"/>
              </a:rPr>
              <a:t>digitali e  altri percorsi </a:t>
            </a:r>
            <a:r>
              <a:rPr sz="1200" spc="-5" dirty="0">
                <a:latin typeface="Calibri"/>
                <a:cs typeface="Calibri"/>
              </a:rPr>
              <a:t>figurativi </a:t>
            </a:r>
            <a:r>
              <a:rPr sz="1200" dirty="0">
                <a:latin typeface="Calibri"/>
                <a:cs typeface="Calibri"/>
              </a:rPr>
              <a:t>e </a:t>
            </a:r>
            <a:r>
              <a:rPr sz="1200" spc="-5" dirty="0">
                <a:latin typeface="Calibri"/>
                <a:cs typeface="Calibri"/>
              </a:rPr>
              <a:t>linguistici, </a:t>
            </a:r>
            <a:r>
              <a:rPr sz="1200" dirty="0">
                <a:latin typeface="Calibri"/>
                <a:cs typeface="Calibri"/>
              </a:rPr>
              <a:t>i </a:t>
            </a:r>
            <a:r>
              <a:rPr sz="1200" spc="-5" dirty="0">
                <a:latin typeface="Calibri"/>
                <a:cs typeface="Calibri"/>
              </a:rPr>
              <a:t>giovani protagonisti</a:t>
            </a:r>
            <a:r>
              <a:rPr sz="1200" spc="-15" dirty="0">
                <a:latin typeface="Calibri"/>
                <a:cs typeface="Calibri"/>
              </a:rPr>
              <a:t> </a:t>
            </a:r>
            <a:r>
              <a:rPr sz="1200" dirty="0">
                <a:latin typeface="Calibri"/>
                <a:cs typeface="Calibri"/>
              </a:rPr>
              <a:t>del</a:t>
            </a:r>
            <a:endParaRPr sz="1200">
              <a:latin typeface="Calibri"/>
              <a:cs typeface="Calibri"/>
            </a:endParaRPr>
          </a:p>
          <a:p>
            <a:pPr marL="12700" marR="251460">
              <a:lnSpc>
                <a:spcPct val="101699"/>
              </a:lnSpc>
            </a:pPr>
            <a:r>
              <a:rPr sz="1200" spc="-5" dirty="0">
                <a:latin typeface="Calibri"/>
                <a:cs typeface="Calibri"/>
              </a:rPr>
              <a:t>Festival potranno cosi' sperimentare </a:t>
            </a:r>
            <a:r>
              <a:rPr sz="1200" dirty="0">
                <a:latin typeface="Calibri"/>
                <a:cs typeface="Calibri"/>
              </a:rPr>
              <a:t>le </a:t>
            </a:r>
            <a:r>
              <a:rPr sz="1200" spc="-5" dirty="0">
                <a:latin typeface="Calibri"/>
                <a:cs typeface="Calibri"/>
              </a:rPr>
              <a:t>potenzialita' della loro </a:t>
            </a:r>
            <a:r>
              <a:rPr sz="1200" dirty="0">
                <a:latin typeface="Calibri"/>
                <a:cs typeface="Calibri"/>
              </a:rPr>
              <a:t>fantasia  e </a:t>
            </a:r>
            <a:r>
              <a:rPr sz="1200" spc="-5" dirty="0">
                <a:latin typeface="Calibri"/>
                <a:cs typeface="Calibri"/>
              </a:rPr>
              <a:t>costruire infiniti</a:t>
            </a:r>
            <a:r>
              <a:rPr sz="1200" dirty="0">
                <a:latin typeface="Calibri"/>
                <a:cs typeface="Calibri"/>
              </a:rPr>
              <a:t> </a:t>
            </a:r>
            <a:r>
              <a:rPr sz="1200" spc="-5" dirty="0">
                <a:latin typeface="Calibri"/>
                <a:cs typeface="Calibri"/>
              </a:rPr>
              <a:t>racconti.</a:t>
            </a:r>
            <a:endParaRPr sz="1200">
              <a:latin typeface="Calibri"/>
              <a:cs typeface="Calibri"/>
            </a:endParaRPr>
          </a:p>
          <a:p>
            <a:pPr>
              <a:lnSpc>
                <a:spcPct val="100000"/>
              </a:lnSpc>
              <a:spcBef>
                <a:spcPts val="25"/>
              </a:spcBef>
            </a:pPr>
            <a:endParaRPr sz="1250">
              <a:latin typeface="Times New Roman"/>
              <a:cs typeface="Times New Roman"/>
            </a:endParaRPr>
          </a:p>
          <a:p>
            <a:pPr marL="12700" marR="585470">
              <a:lnSpc>
                <a:spcPct val="101699"/>
              </a:lnSpc>
            </a:pPr>
            <a:r>
              <a:rPr sz="1200" spc="-5" dirty="0">
                <a:latin typeface="Calibri"/>
                <a:cs typeface="Calibri"/>
              </a:rPr>
              <a:t>"Il rafforzato impegno delle banche </a:t>
            </a:r>
            <a:r>
              <a:rPr sz="1200" dirty="0">
                <a:latin typeface="Calibri"/>
                <a:cs typeface="Calibri"/>
              </a:rPr>
              <a:t>a </a:t>
            </a:r>
            <a:r>
              <a:rPr sz="1200" spc="-5" dirty="0">
                <a:latin typeface="Calibri"/>
                <a:cs typeface="Calibri"/>
              </a:rPr>
              <a:t>investire nei </a:t>
            </a:r>
            <a:r>
              <a:rPr sz="1200" dirty="0">
                <a:latin typeface="Calibri"/>
                <a:cs typeface="Calibri"/>
              </a:rPr>
              <a:t>giovani e nella  cultura - ha </a:t>
            </a:r>
            <a:r>
              <a:rPr sz="1200" spc="-5" dirty="0">
                <a:latin typeface="Calibri"/>
                <a:cs typeface="Calibri"/>
              </a:rPr>
              <a:t>dichiarato </a:t>
            </a:r>
            <a:r>
              <a:rPr sz="1200" dirty="0">
                <a:latin typeface="Calibri"/>
                <a:cs typeface="Calibri"/>
              </a:rPr>
              <a:t>il </a:t>
            </a:r>
            <a:r>
              <a:rPr sz="1200" spc="-5" dirty="0">
                <a:latin typeface="Calibri"/>
                <a:cs typeface="Calibri"/>
              </a:rPr>
              <a:t>presidente </a:t>
            </a:r>
            <a:r>
              <a:rPr sz="1200" dirty="0">
                <a:latin typeface="Calibri"/>
                <a:cs typeface="Calibri"/>
              </a:rPr>
              <a:t>dell'Abi, </a:t>
            </a:r>
            <a:r>
              <a:rPr sz="1200" spc="-5" dirty="0">
                <a:latin typeface="Calibri"/>
                <a:cs typeface="Calibri"/>
              </a:rPr>
              <a:t>Antonio Patuelli</a:t>
            </a:r>
            <a:r>
              <a:rPr sz="1200" spc="-15" dirty="0">
                <a:latin typeface="Calibri"/>
                <a:cs typeface="Calibri"/>
              </a:rPr>
              <a:t> </a:t>
            </a:r>
            <a:r>
              <a:rPr sz="1200" dirty="0">
                <a:latin typeface="Calibri"/>
                <a:cs typeface="Calibri"/>
              </a:rPr>
              <a:t>-</a:t>
            </a:r>
            <a:endParaRPr sz="1200">
              <a:latin typeface="Calibri"/>
              <a:cs typeface="Calibri"/>
            </a:endParaRPr>
          </a:p>
          <a:p>
            <a:pPr marL="12700" marR="73660">
              <a:lnSpc>
                <a:spcPct val="101699"/>
              </a:lnSpc>
            </a:pPr>
            <a:r>
              <a:rPr sz="1200" spc="-5" dirty="0">
                <a:latin typeface="Calibri"/>
                <a:cs typeface="Calibri"/>
              </a:rPr>
              <a:t>rappresenta un'occasione importante data </a:t>
            </a:r>
            <a:r>
              <a:rPr sz="1200" spc="-10" dirty="0">
                <a:latin typeface="Calibri"/>
                <a:cs typeface="Calibri"/>
              </a:rPr>
              <a:t>ai </a:t>
            </a:r>
            <a:r>
              <a:rPr sz="1200" spc="-5" dirty="0">
                <a:latin typeface="Calibri"/>
                <a:cs typeface="Calibri"/>
              </a:rPr>
              <a:t>ragazzi </a:t>
            </a:r>
            <a:r>
              <a:rPr sz="1200" dirty="0">
                <a:latin typeface="Calibri"/>
                <a:cs typeface="Calibri"/>
              </a:rPr>
              <a:t>per </a:t>
            </a:r>
            <a:r>
              <a:rPr sz="1200" spc="-5" dirty="0">
                <a:latin typeface="Calibri"/>
                <a:cs typeface="Calibri"/>
              </a:rPr>
              <a:t>misurarsi con se  stessi </a:t>
            </a:r>
            <a:r>
              <a:rPr sz="1200" dirty="0">
                <a:latin typeface="Calibri"/>
                <a:cs typeface="Calibri"/>
              </a:rPr>
              <a:t>e le </a:t>
            </a:r>
            <a:r>
              <a:rPr sz="1200" spc="-5" dirty="0">
                <a:latin typeface="Calibri"/>
                <a:cs typeface="Calibri"/>
              </a:rPr>
              <a:t>molteplici possibilita' </a:t>
            </a:r>
            <a:r>
              <a:rPr sz="1200" dirty="0">
                <a:latin typeface="Calibri"/>
                <a:cs typeface="Calibri"/>
              </a:rPr>
              <a:t>di </a:t>
            </a:r>
            <a:r>
              <a:rPr sz="1200" spc="-5" dirty="0">
                <a:latin typeface="Calibri"/>
                <a:cs typeface="Calibri"/>
              </a:rPr>
              <a:t>partecipazione. Cio' che ci</a:t>
            </a:r>
            <a:r>
              <a:rPr sz="1200" spc="40" dirty="0">
                <a:latin typeface="Calibri"/>
                <a:cs typeface="Calibri"/>
              </a:rPr>
              <a:t> </a:t>
            </a:r>
            <a:r>
              <a:rPr sz="1200" spc="-5" dirty="0">
                <a:latin typeface="Calibri"/>
                <a:cs typeface="Calibri"/>
              </a:rPr>
              <a:t>spinge</a:t>
            </a:r>
            <a:endParaRPr sz="1200">
              <a:latin typeface="Calibri"/>
              <a:cs typeface="Calibri"/>
            </a:endParaRPr>
          </a:p>
          <a:p>
            <a:pPr marL="12700">
              <a:lnSpc>
                <a:spcPct val="100000"/>
              </a:lnSpc>
              <a:spcBef>
                <a:spcPts val="20"/>
              </a:spcBef>
            </a:pPr>
            <a:r>
              <a:rPr sz="1200" dirty="0">
                <a:latin typeface="Calibri"/>
                <a:cs typeface="Calibri"/>
              </a:rPr>
              <a:t>a lavorare in </a:t>
            </a:r>
            <a:r>
              <a:rPr sz="1200" spc="-5" dirty="0">
                <a:latin typeface="Calibri"/>
                <a:cs typeface="Calibri"/>
              </a:rPr>
              <a:t>sinergia con scuole, musei, associazioni culturali</a:t>
            </a:r>
            <a:r>
              <a:rPr sz="1200" dirty="0">
                <a:latin typeface="Calibri"/>
                <a:cs typeface="Calibri"/>
              </a:rPr>
              <a:t> e</a:t>
            </a:r>
            <a:endParaRPr sz="1200">
              <a:latin typeface="Calibri"/>
              <a:cs typeface="Calibri"/>
            </a:endParaRPr>
          </a:p>
          <a:p>
            <a:pPr marL="12700" marR="448945">
              <a:lnSpc>
                <a:spcPct val="101699"/>
              </a:lnSpc>
              <a:spcBef>
                <a:spcPts val="5"/>
              </a:spcBef>
            </a:pPr>
            <a:r>
              <a:rPr sz="1200" spc="-5" dirty="0">
                <a:latin typeface="Calibri"/>
                <a:cs typeface="Calibri"/>
              </a:rPr>
              <a:t>biblioteche </a:t>
            </a:r>
            <a:r>
              <a:rPr sz="1200" dirty="0">
                <a:latin typeface="Calibri"/>
                <a:cs typeface="Calibri"/>
              </a:rPr>
              <a:t>e' </a:t>
            </a:r>
            <a:r>
              <a:rPr sz="1200" spc="-10" dirty="0">
                <a:latin typeface="Calibri"/>
                <a:cs typeface="Calibri"/>
              </a:rPr>
              <a:t>la </a:t>
            </a:r>
            <a:r>
              <a:rPr sz="1200" spc="-5" dirty="0">
                <a:latin typeface="Calibri"/>
                <a:cs typeface="Calibri"/>
              </a:rPr>
              <a:t>comune certezza che solo mettendosi </a:t>
            </a:r>
            <a:r>
              <a:rPr sz="1200" spc="-10" dirty="0">
                <a:latin typeface="Calibri"/>
                <a:cs typeface="Calibri"/>
              </a:rPr>
              <a:t>in </a:t>
            </a:r>
            <a:r>
              <a:rPr sz="1200" dirty="0">
                <a:latin typeface="Calibri"/>
                <a:cs typeface="Calibri"/>
              </a:rPr>
              <a:t>gioco e  </a:t>
            </a:r>
            <a:r>
              <a:rPr sz="1200" spc="-5" dirty="0">
                <a:latin typeface="Calibri"/>
                <a:cs typeface="Calibri"/>
              </a:rPr>
              <a:t>'allenandosi' </a:t>
            </a:r>
            <a:r>
              <a:rPr sz="1200" dirty="0">
                <a:latin typeface="Calibri"/>
                <a:cs typeface="Calibri"/>
              </a:rPr>
              <a:t>a </a:t>
            </a:r>
            <a:r>
              <a:rPr sz="1200" spc="-5" dirty="0">
                <a:latin typeface="Calibri"/>
                <a:cs typeface="Calibri"/>
              </a:rPr>
              <a:t>diventare cittadini attivi, </a:t>
            </a:r>
            <a:r>
              <a:rPr sz="1200" dirty="0">
                <a:latin typeface="Calibri"/>
                <a:cs typeface="Calibri"/>
              </a:rPr>
              <a:t>capaci di progettualita' e</a:t>
            </a:r>
            <a:r>
              <a:rPr sz="1200" spc="-15" dirty="0">
                <a:latin typeface="Calibri"/>
                <a:cs typeface="Calibri"/>
              </a:rPr>
              <a:t> </a:t>
            </a:r>
            <a:r>
              <a:rPr sz="1200" dirty="0">
                <a:latin typeface="Calibri"/>
                <a:cs typeface="Calibri"/>
              </a:rPr>
              <a:t>di</a:t>
            </a:r>
            <a:endParaRPr sz="1200">
              <a:latin typeface="Calibri"/>
              <a:cs typeface="Calibri"/>
            </a:endParaRPr>
          </a:p>
          <a:p>
            <a:pPr marL="12700" marR="24130">
              <a:lnSpc>
                <a:spcPct val="101699"/>
              </a:lnSpc>
              <a:spcBef>
                <a:spcPts val="10"/>
              </a:spcBef>
            </a:pPr>
            <a:r>
              <a:rPr sz="1200" spc="-5" dirty="0">
                <a:latin typeface="Calibri"/>
                <a:cs typeface="Calibri"/>
              </a:rPr>
              <a:t>relazioni, avviene </a:t>
            </a:r>
            <a:r>
              <a:rPr sz="1200" spc="-10" dirty="0">
                <a:latin typeface="Calibri"/>
                <a:cs typeface="Calibri"/>
              </a:rPr>
              <a:t>la </a:t>
            </a:r>
            <a:r>
              <a:rPr sz="1200" spc="-5" dirty="0">
                <a:latin typeface="Calibri"/>
                <a:cs typeface="Calibri"/>
              </a:rPr>
              <a:t>formazione globale </a:t>
            </a:r>
            <a:r>
              <a:rPr sz="1200" dirty="0">
                <a:latin typeface="Calibri"/>
                <a:cs typeface="Calibri"/>
              </a:rPr>
              <a:t>della </a:t>
            </a:r>
            <a:r>
              <a:rPr sz="1200" spc="-5" dirty="0">
                <a:latin typeface="Calibri"/>
                <a:cs typeface="Calibri"/>
              </a:rPr>
              <a:t>persona, </a:t>
            </a:r>
            <a:r>
              <a:rPr sz="1200" spc="-10" dirty="0">
                <a:latin typeface="Calibri"/>
                <a:cs typeface="Calibri"/>
              </a:rPr>
              <a:t>in </a:t>
            </a:r>
            <a:r>
              <a:rPr sz="1200" spc="-5" dirty="0">
                <a:latin typeface="Calibri"/>
                <a:cs typeface="Calibri"/>
              </a:rPr>
              <a:t>grado quindi </a:t>
            </a:r>
            <a:r>
              <a:rPr sz="1200" dirty="0">
                <a:latin typeface="Calibri"/>
                <a:cs typeface="Calibri"/>
              </a:rPr>
              <a:t>di  </a:t>
            </a:r>
            <a:r>
              <a:rPr sz="1200" spc="-5" dirty="0">
                <a:latin typeface="Calibri"/>
                <a:cs typeface="Calibri"/>
              </a:rPr>
              <a:t>costruire </a:t>
            </a:r>
            <a:r>
              <a:rPr sz="1200" dirty="0">
                <a:latin typeface="Calibri"/>
                <a:cs typeface="Calibri"/>
              </a:rPr>
              <a:t>il </a:t>
            </a:r>
            <a:r>
              <a:rPr sz="1200" spc="-5" dirty="0">
                <a:latin typeface="Calibri"/>
                <a:cs typeface="Calibri"/>
              </a:rPr>
              <a:t>proprio futuro </a:t>
            </a:r>
            <a:r>
              <a:rPr sz="1200" dirty="0">
                <a:latin typeface="Calibri"/>
                <a:cs typeface="Calibri"/>
              </a:rPr>
              <a:t>e </a:t>
            </a:r>
            <a:r>
              <a:rPr sz="1200" spc="-5" dirty="0">
                <a:latin typeface="Calibri"/>
                <a:cs typeface="Calibri"/>
              </a:rPr>
              <a:t>quello </a:t>
            </a:r>
            <a:r>
              <a:rPr sz="1200" dirty="0">
                <a:latin typeface="Calibri"/>
                <a:cs typeface="Calibri"/>
              </a:rPr>
              <a:t>del Paese. </a:t>
            </a:r>
            <a:r>
              <a:rPr sz="1200" spc="-5" dirty="0">
                <a:latin typeface="Calibri"/>
                <a:cs typeface="Calibri"/>
              </a:rPr>
              <a:t>Lo sviluppo delle proprie  competenze </a:t>
            </a:r>
            <a:r>
              <a:rPr sz="1200" dirty="0">
                <a:latin typeface="Calibri"/>
                <a:cs typeface="Calibri"/>
              </a:rPr>
              <a:t>e' </a:t>
            </a:r>
            <a:r>
              <a:rPr sz="1200" spc="-5" dirty="0">
                <a:latin typeface="Calibri"/>
                <a:cs typeface="Calibri"/>
              </a:rPr>
              <a:t>infatti alla </a:t>
            </a:r>
            <a:r>
              <a:rPr sz="1200" dirty="0">
                <a:latin typeface="Calibri"/>
                <a:cs typeface="Calibri"/>
              </a:rPr>
              <a:t>base del </a:t>
            </a:r>
            <a:r>
              <a:rPr sz="1200" spc="-5" dirty="0">
                <a:latin typeface="Calibri"/>
                <a:cs typeface="Calibri"/>
              </a:rPr>
              <a:t>progresso </a:t>
            </a:r>
            <a:r>
              <a:rPr sz="1200" dirty="0">
                <a:latin typeface="Calibri"/>
                <a:cs typeface="Calibri"/>
              </a:rPr>
              <a:t>economico, della </a:t>
            </a:r>
            <a:r>
              <a:rPr sz="1200" spc="-5" dirty="0">
                <a:latin typeface="Calibri"/>
                <a:cs typeface="Calibri"/>
              </a:rPr>
              <a:t>convivenza  civile </a:t>
            </a:r>
            <a:r>
              <a:rPr sz="1200" dirty="0">
                <a:latin typeface="Calibri"/>
                <a:cs typeface="Calibri"/>
              </a:rPr>
              <a:t>e </a:t>
            </a:r>
            <a:r>
              <a:rPr sz="1200" spc="-5" dirty="0">
                <a:latin typeface="Calibri"/>
                <a:cs typeface="Calibri"/>
              </a:rPr>
              <a:t>della partecipazione </a:t>
            </a:r>
            <a:r>
              <a:rPr sz="1200" dirty="0">
                <a:latin typeface="Calibri"/>
                <a:cs typeface="Calibri"/>
              </a:rPr>
              <a:t>alla vita </a:t>
            </a:r>
            <a:r>
              <a:rPr sz="1200" spc="-5" dirty="0">
                <a:latin typeface="Calibri"/>
                <a:cs typeface="Calibri"/>
              </a:rPr>
              <a:t>democratica. </a:t>
            </a:r>
            <a:r>
              <a:rPr sz="1200" dirty="0">
                <a:latin typeface="Calibri"/>
                <a:cs typeface="Calibri"/>
              </a:rPr>
              <a:t>In </a:t>
            </a:r>
            <a:r>
              <a:rPr sz="1200" spc="-5" dirty="0">
                <a:latin typeface="Calibri"/>
                <a:cs typeface="Calibri"/>
              </a:rPr>
              <a:t>questo senso </a:t>
            </a:r>
            <a:r>
              <a:rPr sz="1200" dirty="0">
                <a:latin typeface="Calibri"/>
                <a:cs typeface="Calibri"/>
              </a:rPr>
              <a:t>- </a:t>
            </a:r>
            <a:r>
              <a:rPr sz="1200" spc="5" dirty="0">
                <a:latin typeface="Calibri"/>
                <a:cs typeface="Calibri"/>
              </a:rPr>
              <a:t>ha  </a:t>
            </a:r>
            <a:r>
              <a:rPr sz="1200" spc="-5" dirty="0">
                <a:latin typeface="Calibri"/>
                <a:cs typeface="Calibri"/>
              </a:rPr>
              <a:t>concluso Patuelli </a:t>
            </a:r>
            <a:r>
              <a:rPr sz="1200" dirty="0">
                <a:latin typeface="Calibri"/>
                <a:cs typeface="Calibri"/>
              </a:rPr>
              <a:t>- un </a:t>
            </a:r>
            <a:r>
              <a:rPr sz="1200" spc="-5" dirty="0">
                <a:latin typeface="Calibri"/>
                <a:cs typeface="Calibri"/>
              </a:rPr>
              <a:t>ruolo </a:t>
            </a:r>
            <a:r>
              <a:rPr sz="1200" dirty="0">
                <a:latin typeface="Calibri"/>
                <a:cs typeface="Calibri"/>
              </a:rPr>
              <a:t>di </a:t>
            </a:r>
            <a:r>
              <a:rPr sz="1200" spc="-5" dirty="0">
                <a:latin typeface="Calibri"/>
                <a:cs typeface="Calibri"/>
              </a:rPr>
              <a:t>indirizzo </a:t>
            </a:r>
            <a:r>
              <a:rPr sz="1200" dirty="0">
                <a:latin typeface="Calibri"/>
                <a:cs typeface="Calibri"/>
              </a:rPr>
              <a:t>deve </a:t>
            </a:r>
            <a:r>
              <a:rPr sz="1200" spc="-5" dirty="0">
                <a:latin typeface="Calibri"/>
                <a:cs typeface="Calibri"/>
              </a:rPr>
              <a:t>essere svolto anche </a:t>
            </a:r>
            <a:r>
              <a:rPr sz="1200" dirty="0">
                <a:latin typeface="Calibri"/>
                <a:cs typeface="Calibri"/>
              </a:rPr>
              <a:t>dalla  </a:t>
            </a:r>
            <a:r>
              <a:rPr sz="1200" spc="-5" dirty="0">
                <a:latin typeface="Calibri"/>
                <a:cs typeface="Calibri"/>
              </a:rPr>
              <a:t>comunita' economica tutta, nella consapevolezza che attraverso</a:t>
            </a:r>
            <a:r>
              <a:rPr sz="1200" spc="30" dirty="0">
                <a:latin typeface="Calibri"/>
                <a:cs typeface="Calibri"/>
              </a:rPr>
              <a:t> </a:t>
            </a:r>
            <a:r>
              <a:rPr sz="1200" dirty="0">
                <a:latin typeface="Calibri"/>
                <a:cs typeface="Calibri"/>
              </a:rPr>
              <a:t>la</a:t>
            </a:r>
            <a:endParaRPr sz="1200">
              <a:latin typeface="Calibri"/>
              <a:cs typeface="Calibri"/>
            </a:endParaRPr>
          </a:p>
        </p:txBody>
      </p:sp>
      <p:sp>
        <p:nvSpPr>
          <p:cNvPr id="5" name="object 5"/>
          <p:cNvSpPr/>
          <p:nvPr/>
        </p:nvSpPr>
        <p:spPr>
          <a:xfrm>
            <a:off x="3290570" y="2442971"/>
            <a:ext cx="979170" cy="75183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4692650" cy="932307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149600">
              <a:lnSpc>
                <a:spcPts val="1839"/>
              </a:lnSpc>
            </a:pPr>
            <a:r>
              <a:rPr sz="1600" b="1" spc="-5" dirty="0">
                <a:latin typeface="Arial"/>
                <a:cs typeface="Arial"/>
              </a:rPr>
              <a:t>Milanofi</a:t>
            </a:r>
            <a:r>
              <a:rPr sz="1600" b="1" spc="-15" dirty="0">
                <a:latin typeface="Arial"/>
                <a:cs typeface="Arial"/>
              </a:rPr>
              <a:t>n</a:t>
            </a:r>
            <a:r>
              <a:rPr sz="1600" b="1" spc="5" dirty="0">
                <a:latin typeface="Arial"/>
                <a:cs typeface="Arial"/>
              </a:rPr>
              <a:t>a</a:t>
            </a:r>
            <a:r>
              <a:rPr sz="1600" b="1" spc="-5" dirty="0">
                <a:latin typeface="Arial"/>
                <a:cs typeface="Arial"/>
              </a:rPr>
              <a:t>nza.it  4 marzo</a:t>
            </a:r>
            <a:r>
              <a:rPr sz="1600" b="1" spc="-2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340360">
              <a:lnSpc>
                <a:spcPct val="101699"/>
              </a:lnSpc>
              <a:spcBef>
                <a:spcPts val="910"/>
              </a:spcBef>
            </a:pPr>
            <a:r>
              <a:rPr sz="1200" spc="-5" dirty="0">
                <a:latin typeface="Calibri"/>
                <a:cs typeface="Calibri"/>
              </a:rPr>
              <a:t>promozione </a:t>
            </a:r>
            <a:r>
              <a:rPr sz="1200" dirty="0">
                <a:latin typeface="Calibri"/>
                <a:cs typeface="Calibri"/>
              </a:rPr>
              <a:t>della </a:t>
            </a:r>
            <a:r>
              <a:rPr sz="1200" spc="-5" dirty="0">
                <a:latin typeface="Calibri"/>
                <a:cs typeface="Calibri"/>
              </a:rPr>
              <a:t>conoscenza anche presso </a:t>
            </a:r>
            <a:r>
              <a:rPr sz="1200" dirty="0">
                <a:latin typeface="Calibri"/>
                <a:cs typeface="Calibri"/>
              </a:rPr>
              <a:t>i </a:t>
            </a:r>
            <a:r>
              <a:rPr sz="1200" spc="-5" dirty="0">
                <a:latin typeface="Calibri"/>
                <a:cs typeface="Calibri"/>
              </a:rPr>
              <a:t>piu' </a:t>
            </a:r>
            <a:r>
              <a:rPr sz="1200" dirty="0">
                <a:latin typeface="Calibri"/>
                <a:cs typeface="Calibri"/>
              </a:rPr>
              <a:t>giovani </a:t>
            </a:r>
            <a:r>
              <a:rPr sz="1200" spc="-5" dirty="0">
                <a:latin typeface="Calibri"/>
                <a:cs typeface="Calibri"/>
              </a:rPr>
              <a:t>si </a:t>
            </a:r>
            <a:r>
              <a:rPr sz="1200" dirty="0">
                <a:latin typeface="Calibri"/>
                <a:cs typeface="Calibri"/>
              </a:rPr>
              <a:t>possa  </a:t>
            </a:r>
            <a:r>
              <a:rPr sz="1200" spc="-5" dirty="0">
                <a:latin typeface="Calibri"/>
                <a:cs typeface="Calibri"/>
              </a:rPr>
              <a:t>realizzare </a:t>
            </a:r>
            <a:r>
              <a:rPr sz="1200" dirty="0">
                <a:latin typeface="Calibri"/>
                <a:cs typeface="Calibri"/>
              </a:rPr>
              <a:t>un </a:t>
            </a:r>
            <a:r>
              <a:rPr sz="1200" spc="-5" dirty="0">
                <a:latin typeface="Calibri"/>
                <a:cs typeface="Calibri"/>
              </a:rPr>
              <a:t>piu' diffuso senso </a:t>
            </a:r>
            <a:r>
              <a:rPr sz="1200" dirty="0">
                <a:latin typeface="Calibri"/>
                <a:cs typeface="Calibri"/>
              </a:rPr>
              <a:t>di </a:t>
            </a:r>
            <a:r>
              <a:rPr sz="1200" spc="-5" dirty="0">
                <a:latin typeface="Calibri"/>
                <a:cs typeface="Calibri"/>
              </a:rPr>
              <a:t>responsabilita', </a:t>
            </a:r>
            <a:r>
              <a:rPr sz="1200" dirty="0">
                <a:latin typeface="Calibri"/>
                <a:cs typeface="Calibri"/>
              </a:rPr>
              <a:t>per una </a:t>
            </a:r>
            <a:r>
              <a:rPr sz="1200" spc="-5" dirty="0">
                <a:latin typeface="Calibri"/>
                <a:cs typeface="Calibri"/>
              </a:rPr>
              <a:t>piu' ampia </a:t>
            </a:r>
            <a:r>
              <a:rPr sz="1200" dirty="0">
                <a:latin typeface="Calibri"/>
                <a:cs typeface="Calibri"/>
              </a:rPr>
              <a:t>e  </a:t>
            </a:r>
            <a:r>
              <a:rPr sz="1200" spc="-5" dirty="0">
                <a:latin typeface="Calibri"/>
                <a:cs typeface="Calibri"/>
              </a:rPr>
              <a:t>duratura crescita </a:t>
            </a:r>
            <a:r>
              <a:rPr sz="1200" dirty="0">
                <a:latin typeface="Calibri"/>
                <a:cs typeface="Calibri"/>
              </a:rPr>
              <a:t>dei </a:t>
            </a:r>
            <a:r>
              <a:rPr sz="1200" spc="-5" dirty="0">
                <a:latin typeface="Calibri"/>
                <a:cs typeface="Calibri"/>
              </a:rPr>
              <a:t>nostri</a:t>
            </a:r>
            <a:r>
              <a:rPr sz="1200" spc="-30" dirty="0">
                <a:latin typeface="Calibri"/>
                <a:cs typeface="Calibri"/>
              </a:rPr>
              <a:t> </a:t>
            </a:r>
            <a:r>
              <a:rPr sz="1200" spc="-5" dirty="0">
                <a:latin typeface="Calibri"/>
                <a:cs typeface="Calibri"/>
              </a:rPr>
              <a:t>territori".</a:t>
            </a:r>
            <a:endParaRPr sz="1200">
              <a:latin typeface="Calibri"/>
              <a:cs typeface="Calibri"/>
            </a:endParaRPr>
          </a:p>
          <a:p>
            <a:pPr>
              <a:lnSpc>
                <a:spcPct val="100000"/>
              </a:lnSpc>
              <a:spcBef>
                <a:spcPts val="30"/>
              </a:spcBef>
            </a:pPr>
            <a:endParaRPr sz="1250">
              <a:latin typeface="Times New Roman"/>
              <a:cs typeface="Times New Roman"/>
            </a:endParaRPr>
          </a:p>
          <a:p>
            <a:pPr marL="12700" marR="145415">
              <a:lnSpc>
                <a:spcPct val="101699"/>
              </a:lnSpc>
            </a:pPr>
            <a:r>
              <a:rPr sz="1200" spc="-5" dirty="0">
                <a:latin typeface="Calibri"/>
                <a:cs typeface="Calibri"/>
              </a:rPr>
              <a:t>L'importanza sociale </a:t>
            </a:r>
            <a:r>
              <a:rPr sz="1200" dirty="0">
                <a:latin typeface="Calibri"/>
                <a:cs typeface="Calibri"/>
              </a:rPr>
              <a:t>e </a:t>
            </a:r>
            <a:r>
              <a:rPr sz="1200" spc="-5" dirty="0">
                <a:latin typeface="Calibri"/>
                <a:cs typeface="Calibri"/>
              </a:rPr>
              <a:t>culturale della manifestazione </a:t>
            </a:r>
            <a:r>
              <a:rPr sz="1200" dirty="0">
                <a:latin typeface="Calibri"/>
                <a:cs typeface="Calibri"/>
              </a:rPr>
              <a:t>e' </a:t>
            </a:r>
            <a:r>
              <a:rPr sz="1200" spc="-5" dirty="0">
                <a:latin typeface="Calibri"/>
                <a:cs typeface="Calibri"/>
              </a:rPr>
              <a:t>quest'anno  testimoniata anche </a:t>
            </a:r>
            <a:r>
              <a:rPr sz="1200" dirty="0">
                <a:latin typeface="Calibri"/>
                <a:cs typeface="Calibri"/>
              </a:rPr>
              <a:t>dalla media </a:t>
            </a:r>
            <a:r>
              <a:rPr sz="1200" spc="-5" dirty="0">
                <a:latin typeface="Calibri"/>
                <a:cs typeface="Calibri"/>
              </a:rPr>
              <a:t>partnership </a:t>
            </a:r>
            <a:r>
              <a:rPr sz="1200" dirty="0">
                <a:latin typeface="Calibri"/>
                <a:cs typeface="Calibri"/>
              </a:rPr>
              <a:t>della Rai. </a:t>
            </a:r>
            <a:r>
              <a:rPr sz="1200" spc="-5" dirty="0">
                <a:latin typeface="Calibri"/>
                <a:cs typeface="Calibri"/>
              </a:rPr>
              <a:t>Sono oltre 80 </a:t>
            </a:r>
            <a:r>
              <a:rPr sz="1200" spc="5" dirty="0">
                <a:latin typeface="Calibri"/>
                <a:cs typeface="Calibri"/>
              </a:rPr>
              <a:t>gli  </a:t>
            </a:r>
            <a:r>
              <a:rPr sz="1200" dirty="0">
                <a:latin typeface="Calibri"/>
                <a:cs typeface="Calibri"/>
              </a:rPr>
              <a:t>eventi </a:t>
            </a:r>
            <a:r>
              <a:rPr sz="1200" spc="-5" dirty="0">
                <a:latin typeface="Calibri"/>
                <a:cs typeface="Calibri"/>
              </a:rPr>
              <a:t>culturali che si svolgeranno </a:t>
            </a:r>
            <a:r>
              <a:rPr sz="1200" spc="-10" dirty="0">
                <a:latin typeface="Calibri"/>
                <a:cs typeface="Calibri"/>
              </a:rPr>
              <a:t>in </a:t>
            </a:r>
            <a:r>
              <a:rPr sz="1200" spc="-5" dirty="0">
                <a:latin typeface="Calibri"/>
                <a:cs typeface="Calibri"/>
              </a:rPr>
              <a:t>tutta </a:t>
            </a:r>
            <a:r>
              <a:rPr sz="1200" dirty="0">
                <a:latin typeface="Calibri"/>
                <a:cs typeface="Calibri"/>
              </a:rPr>
              <a:t>la </a:t>
            </a:r>
            <a:r>
              <a:rPr sz="1200" spc="-5" dirty="0">
                <a:latin typeface="Calibri"/>
                <a:cs typeface="Calibri"/>
              </a:rPr>
              <a:t>penisola </a:t>
            </a:r>
            <a:r>
              <a:rPr sz="1200" dirty="0">
                <a:latin typeface="Calibri"/>
                <a:cs typeface="Calibri"/>
              </a:rPr>
              <a:t>in 60 </a:t>
            </a:r>
            <a:r>
              <a:rPr sz="1200" spc="-5" dirty="0">
                <a:latin typeface="Calibri"/>
                <a:cs typeface="Calibri"/>
              </a:rPr>
              <a:t>citta'. </a:t>
            </a:r>
            <a:r>
              <a:rPr sz="1200" dirty="0">
                <a:latin typeface="Calibri"/>
                <a:cs typeface="Calibri"/>
              </a:rPr>
              <a:t>I  </a:t>
            </a:r>
            <a:r>
              <a:rPr sz="1200" spc="-5" dirty="0">
                <a:latin typeface="Calibri"/>
                <a:cs typeface="Calibri"/>
              </a:rPr>
              <a:t>laboratori </a:t>
            </a:r>
            <a:r>
              <a:rPr sz="1200" dirty="0">
                <a:latin typeface="Calibri"/>
                <a:cs typeface="Calibri"/>
              </a:rPr>
              <a:t>e le </a:t>
            </a:r>
            <a:r>
              <a:rPr sz="1200" spc="-5" dirty="0">
                <a:latin typeface="Calibri"/>
                <a:cs typeface="Calibri"/>
              </a:rPr>
              <a:t>altre attivita' proposte, coordinati </a:t>
            </a:r>
            <a:r>
              <a:rPr sz="1200" dirty="0">
                <a:latin typeface="Calibri"/>
                <a:cs typeface="Calibri"/>
              </a:rPr>
              <a:t>dalle </a:t>
            </a:r>
            <a:r>
              <a:rPr sz="1200" spc="-5" dirty="0">
                <a:latin typeface="Calibri"/>
                <a:cs typeface="Calibri"/>
              </a:rPr>
              <a:t>banche con </a:t>
            </a:r>
            <a:r>
              <a:rPr sz="1200" dirty="0">
                <a:latin typeface="Calibri"/>
                <a:cs typeface="Calibri"/>
              </a:rPr>
              <a:t>la  </a:t>
            </a:r>
            <a:r>
              <a:rPr sz="1200" spc="-5" dirty="0">
                <a:latin typeface="Calibri"/>
                <a:cs typeface="Calibri"/>
              </a:rPr>
              <a:t>collaborazione di scuole, musei, biblioteche </a:t>
            </a:r>
            <a:r>
              <a:rPr sz="1200" dirty="0">
                <a:latin typeface="Calibri"/>
                <a:cs typeface="Calibri"/>
              </a:rPr>
              <a:t>e </a:t>
            </a:r>
            <a:r>
              <a:rPr sz="1200" spc="-5" dirty="0">
                <a:latin typeface="Calibri"/>
                <a:cs typeface="Calibri"/>
              </a:rPr>
              <a:t>operatori culturali, si  svilupperanno attorno </a:t>
            </a:r>
            <a:r>
              <a:rPr sz="1200" spc="-10" dirty="0">
                <a:latin typeface="Calibri"/>
                <a:cs typeface="Calibri"/>
              </a:rPr>
              <a:t>ad </a:t>
            </a:r>
            <a:r>
              <a:rPr sz="1200" spc="-5" dirty="0">
                <a:latin typeface="Calibri"/>
                <a:cs typeface="Calibri"/>
              </a:rPr>
              <a:t>un unico </a:t>
            </a:r>
            <a:r>
              <a:rPr sz="1200" dirty="0">
                <a:latin typeface="Calibri"/>
                <a:cs typeface="Calibri"/>
              </a:rPr>
              <a:t>tema </a:t>
            </a:r>
            <a:r>
              <a:rPr sz="1200" spc="-5" dirty="0">
                <a:latin typeface="Calibri"/>
                <a:cs typeface="Calibri"/>
              </a:rPr>
              <a:t>ispiratore, declinato da ciascuna  </a:t>
            </a:r>
            <a:r>
              <a:rPr sz="1200" dirty="0">
                <a:latin typeface="Calibri"/>
                <a:cs typeface="Calibri"/>
              </a:rPr>
              <a:t>realta' </a:t>
            </a:r>
            <a:r>
              <a:rPr sz="1200" spc="-5" dirty="0">
                <a:latin typeface="Calibri"/>
                <a:cs typeface="Calibri"/>
              </a:rPr>
              <a:t>con strumenti diversi </a:t>
            </a:r>
            <a:r>
              <a:rPr sz="1200" dirty="0">
                <a:latin typeface="Calibri"/>
                <a:cs typeface="Calibri"/>
              </a:rPr>
              <a:t>e da </a:t>
            </a:r>
            <a:r>
              <a:rPr sz="1200" spc="-5" dirty="0">
                <a:latin typeface="Calibri"/>
                <a:cs typeface="Calibri"/>
              </a:rPr>
              <a:t>punti </a:t>
            </a:r>
            <a:r>
              <a:rPr sz="1200" dirty="0">
                <a:latin typeface="Calibri"/>
                <a:cs typeface="Calibri"/>
              </a:rPr>
              <a:t>di </a:t>
            </a:r>
            <a:r>
              <a:rPr sz="1200" spc="-5" dirty="0">
                <a:latin typeface="Calibri"/>
                <a:cs typeface="Calibri"/>
              </a:rPr>
              <a:t>vista differenti, </a:t>
            </a:r>
            <a:r>
              <a:rPr sz="1200" dirty="0">
                <a:latin typeface="Calibri"/>
                <a:cs typeface="Calibri"/>
              </a:rPr>
              <a:t>alla</a:t>
            </a:r>
            <a:r>
              <a:rPr sz="1200" spc="-5" dirty="0">
                <a:latin typeface="Calibri"/>
                <a:cs typeface="Calibri"/>
              </a:rPr>
              <a:t> luce</a:t>
            </a:r>
            <a:endParaRPr sz="1200">
              <a:latin typeface="Calibri"/>
              <a:cs typeface="Calibri"/>
            </a:endParaRPr>
          </a:p>
          <a:p>
            <a:pPr marL="12700">
              <a:lnSpc>
                <a:spcPct val="100000"/>
              </a:lnSpc>
              <a:spcBef>
                <a:spcPts val="20"/>
              </a:spcBef>
            </a:pPr>
            <a:r>
              <a:rPr sz="1200" dirty="0">
                <a:latin typeface="Calibri"/>
                <a:cs typeface="Calibri"/>
              </a:rPr>
              <a:t>delle </a:t>
            </a:r>
            <a:r>
              <a:rPr sz="1200" spc="-5" dirty="0">
                <a:latin typeface="Calibri"/>
                <a:cs typeface="Calibri"/>
              </a:rPr>
              <a:t>proprie specificita' </a:t>
            </a:r>
            <a:r>
              <a:rPr sz="1200" dirty="0">
                <a:latin typeface="Calibri"/>
                <a:cs typeface="Calibri"/>
              </a:rPr>
              <a:t>e di </a:t>
            </a:r>
            <a:r>
              <a:rPr sz="1200" spc="-5" dirty="0">
                <a:latin typeface="Calibri"/>
                <a:cs typeface="Calibri"/>
              </a:rPr>
              <a:t>quelle </a:t>
            </a:r>
            <a:r>
              <a:rPr sz="1200" dirty="0">
                <a:latin typeface="Calibri"/>
                <a:cs typeface="Calibri"/>
              </a:rPr>
              <a:t>del </a:t>
            </a:r>
            <a:r>
              <a:rPr sz="1200" spc="-5" dirty="0">
                <a:latin typeface="Calibri"/>
                <a:cs typeface="Calibri"/>
              </a:rPr>
              <a:t>territorio </a:t>
            </a:r>
            <a:r>
              <a:rPr sz="1200" dirty="0">
                <a:latin typeface="Calibri"/>
                <a:cs typeface="Calibri"/>
              </a:rPr>
              <a:t>di</a:t>
            </a:r>
            <a:r>
              <a:rPr sz="1200" spc="30" dirty="0">
                <a:latin typeface="Calibri"/>
                <a:cs typeface="Calibri"/>
              </a:rPr>
              <a:t> </a:t>
            </a:r>
            <a:r>
              <a:rPr sz="1200" spc="-5" dirty="0">
                <a:latin typeface="Calibri"/>
                <a:cs typeface="Calibri"/>
              </a:rPr>
              <a:t>appartenenza.</a:t>
            </a:r>
            <a:endParaRPr sz="1200">
              <a:latin typeface="Calibri"/>
              <a:cs typeface="Calibri"/>
            </a:endParaRPr>
          </a:p>
          <a:p>
            <a:pPr marL="12700" marR="305435">
              <a:lnSpc>
                <a:spcPct val="101699"/>
              </a:lnSpc>
              <a:spcBef>
                <a:spcPts val="15"/>
              </a:spcBef>
            </a:pPr>
            <a:r>
              <a:rPr sz="1200" dirty="0">
                <a:latin typeface="Calibri"/>
                <a:cs typeface="Calibri"/>
              </a:rPr>
              <a:t>Per </a:t>
            </a:r>
            <a:r>
              <a:rPr sz="1200" spc="-5" dirty="0">
                <a:latin typeface="Calibri"/>
                <a:cs typeface="Calibri"/>
              </a:rPr>
              <a:t>questa seconda edizione </a:t>
            </a:r>
            <a:r>
              <a:rPr sz="1200" dirty="0">
                <a:latin typeface="Calibri"/>
                <a:cs typeface="Calibri"/>
              </a:rPr>
              <a:t>del Festival e' </a:t>
            </a:r>
            <a:r>
              <a:rPr sz="1200" spc="-5" dirty="0">
                <a:latin typeface="Calibri"/>
                <a:cs typeface="Calibri"/>
              </a:rPr>
              <a:t>stato scelto come filo  conduttore ideale </a:t>
            </a:r>
            <a:r>
              <a:rPr sz="1200" dirty="0">
                <a:latin typeface="Calibri"/>
                <a:cs typeface="Calibri"/>
              </a:rPr>
              <a:t>di </a:t>
            </a:r>
            <a:r>
              <a:rPr sz="1200" spc="-10" dirty="0">
                <a:latin typeface="Calibri"/>
                <a:cs typeface="Calibri"/>
              </a:rPr>
              <a:t>tutte </a:t>
            </a:r>
            <a:r>
              <a:rPr sz="1200" dirty="0">
                <a:latin typeface="Calibri"/>
                <a:cs typeface="Calibri"/>
              </a:rPr>
              <a:t>le </a:t>
            </a:r>
            <a:r>
              <a:rPr sz="1200" spc="-5" dirty="0">
                <a:latin typeface="Calibri"/>
                <a:cs typeface="Calibri"/>
              </a:rPr>
              <a:t>iniziative </a:t>
            </a:r>
            <a:r>
              <a:rPr sz="1200" dirty="0">
                <a:latin typeface="Calibri"/>
                <a:cs typeface="Calibri"/>
              </a:rPr>
              <a:t>"L'alfabeto del </a:t>
            </a:r>
            <a:r>
              <a:rPr sz="1200" spc="-5" dirty="0">
                <a:latin typeface="Calibri"/>
                <a:cs typeface="Calibri"/>
              </a:rPr>
              <a:t>Mondo". Trarre  ispirazione </a:t>
            </a:r>
            <a:r>
              <a:rPr sz="1200" dirty="0">
                <a:latin typeface="Calibri"/>
                <a:cs typeface="Calibri"/>
              </a:rPr>
              <a:t>dalla </a:t>
            </a:r>
            <a:r>
              <a:rPr sz="1200" spc="-5" dirty="0">
                <a:latin typeface="Calibri"/>
                <a:cs typeface="Calibri"/>
              </a:rPr>
              <a:t>natura, dall'opera dell'uomo </a:t>
            </a:r>
            <a:r>
              <a:rPr sz="1200" dirty="0">
                <a:latin typeface="Calibri"/>
                <a:cs typeface="Calibri"/>
              </a:rPr>
              <a:t>e </a:t>
            </a:r>
            <a:r>
              <a:rPr sz="1200" spc="-5" dirty="0">
                <a:latin typeface="Calibri"/>
                <a:cs typeface="Calibri"/>
              </a:rPr>
              <a:t>dalle proprie emozioni,  </a:t>
            </a:r>
            <a:r>
              <a:rPr sz="1200" dirty="0">
                <a:latin typeface="Calibri"/>
                <a:cs typeface="Calibri"/>
              </a:rPr>
              <a:t>imparare a </a:t>
            </a:r>
            <a:r>
              <a:rPr sz="1200" spc="-5" dirty="0">
                <a:latin typeface="Calibri"/>
                <a:cs typeface="Calibri"/>
              </a:rPr>
              <a:t>riconoscere </a:t>
            </a:r>
            <a:r>
              <a:rPr sz="1200" dirty="0">
                <a:latin typeface="Calibri"/>
                <a:cs typeface="Calibri"/>
              </a:rPr>
              <a:t>e a </a:t>
            </a:r>
            <a:r>
              <a:rPr sz="1200" spc="-5" dirty="0">
                <a:latin typeface="Calibri"/>
                <a:cs typeface="Calibri"/>
              </a:rPr>
              <a:t>leggere </a:t>
            </a:r>
            <a:r>
              <a:rPr sz="1200" dirty="0">
                <a:latin typeface="Calibri"/>
                <a:cs typeface="Calibri"/>
              </a:rPr>
              <a:t>i </a:t>
            </a:r>
            <a:r>
              <a:rPr sz="1200" spc="-5" dirty="0">
                <a:latin typeface="Calibri"/>
                <a:cs typeface="Calibri"/>
              </a:rPr>
              <a:t>segni intorno </a:t>
            </a:r>
            <a:r>
              <a:rPr sz="1200" dirty="0">
                <a:latin typeface="Calibri"/>
                <a:cs typeface="Calibri"/>
              </a:rPr>
              <a:t>a noi, </a:t>
            </a:r>
            <a:r>
              <a:rPr sz="1200" spc="-5" dirty="0">
                <a:latin typeface="Calibri"/>
                <a:cs typeface="Calibri"/>
              </a:rPr>
              <a:t>spostare </a:t>
            </a:r>
            <a:r>
              <a:rPr sz="1200" dirty="0">
                <a:latin typeface="Calibri"/>
                <a:cs typeface="Calibri"/>
              </a:rPr>
              <a:t>il  </a:t>
            </a:r>
            <a:r>
              <a:rPr sz="1200" spc="-5" dirty="0">
                <a:latin typeface="Calibri"/>
                <a:cs typeface="Calibri"/>
              </a:rPr>
              <a:t>punto d'osservazione </a:t>
            </a:r>
            <a:r>
              <a:rPr sz="1200" dirty="0">
                <a:latin typeface="Calibri"/>
                <a:cs typeface="Calibri"/>
              </a:rPr>
              <a:t>e</a:t>
            </a:r>
            <a:r>
              <a:rPr sz="1200" spc="-5" dirty="0">
                <a:latin typeface="Calibri"/>
                <a:cs typeface="Calibri"/>
              </a:rPr>
              <a:t> reinterpretare</a:t>
            </a:r>
            <a:endParaRPr sz="1200">
              <a:latin typeface="Calibri"/>
              <a:cs typeface="Calibri"/>
            </a:endParaRPr>
          </a:p>
          <a:p>
            <a:pPr marL="12700" marR="366395" algn="just">
              <a:lnSpc>
                <a:spcPct val="101699"/>
              </a:lnSpc>
            </a:pPr>
            <a:r>
              <a:rPr sz="1200" dirty="0">
                <a:latin typeface="Calibri"/>
                <a:cs typeface="Calibri"/>
              </a:rPr>
              <a:t>le </a:t>
            </a:r>
            <a:r>
              <a:rPr sz="1200" spc="-5" dirty="0">
                <a:latin typeface="Calibri"/>
                <a:cs typeface="Calibri"/>
              </a:rPr>
              <a:t>situazioni </a:t>
            </a:r>
            <a:r>
              <a:rPr sz="1200" dirty="0">
                <a:latin typeface="Calibri"/>
                <a:cs typeface="Calibri"/>
              </a:rPr>
              <a:t>e i </a:t>
            </a:r>
            <a:r>
              <a:rPr sz="1200" spc="-5" dirty="0">
                <a:latin typeface="Calibri"/>
                <a:cs typeface="Calibri"/>
              </a:rPr>
              <a:t>loro significati, capire come nasce </a:t>
            </a:r>
            <a:r>
              <a:rPr sz="1200" dirty="0">
                <a:latin typeface="Calibri"/>
                <a:cs typeface="Calibri"/>
              </a:rPr>
              <a:t>il </a:t>
            </a:r>
            <a:r>
              <a:rPr sz="1200" spc="-5" dirty="0">
                <a:latin typeface="Calibri"/>
                <a:cs typeface="Calibri"/>
              </a:rPr>
              <a:t>racconto, come si  </a:t>
            </a:r>
            <a:r>
              <a:rPr sz="1200" dirty="0">
                <a:latin typeface="Calibri"/>
                <a:cs typeface="Calibri"/>
              </a:rPr>
              <a:t>forma e </a:t>
            </a:r>
            <a:r>
              <a:rPr sz="1200" spc="-5" dirty="0">
                <a:latin typeface="Calibri"/>
                <a:cs typeface="Calibri"/>
              </a:rPr>
              <a:t>con quali linguaggi </a:t>
            </a:r>
            <a:r>
              <a:rPr sz="1200" dirty="0">
                <a:latin typeface="Calibri"/>
                <a:cs typeface="Calibri"/>
              </a:rPr>
              <a:t>e </a:t>
            </a:r>
            <a:r>
              <a:rPr sz="1200" spc="-5" dirty="0">
                <a:latin typeface="Calibri"/>
                <a:cs typeface="Calibri"/>
              </a:rPr>
              <a:t>strumenti si puo' declinare, condividerlo  </a:t>
            </a:r>
            <a:r>
              <a:rPr sz="1200" dirty="0">
                <a:latin typeface="Calibri"/>
                <a:cs typeface="Calibri"/>
              </a:rPr>
              <a:t>per </a:t>
            </a:r>
            <a:r>
              <a:rPr sz="1200" spc="-5" dirty="0">
                <a:latin typeface="Calibri"/>
                <a:cs typeface="Calibri"/>
              </a:rPr>
              <a:t>generare </a:t>
            </a:r>
            <a:r>
              <a:rPr sz="1200" dirty="0">
                <a:latin typeface="Calibri"/>
                <a:cs typeface="Calibri"/>
              </a:rPr>
              <a:t>poi </a:t>
            </a:r>
            <a:r>
              <a:rPr sz="1200" spc="-5" dirty="0">
                <a:latin typeface="Calibri"/>
                <a:cs typeface="Calibri"/>
              </a:rPr>
              <a:t>altre infinite narrazioni, ecco </a:t>
            </a:r>
            <a:r>
              <a:rPr sz="1200" dirty="0">
                <a:latin typeface="Calibri"/>
                <a:cs typeface="Calibri"/>
              </a:rPr>
              <a:t>la </a:t>
            </a:r>
            <a:r>
              <a:rPr sz="1200" spc="-5" dirty="0">
                <a:latin typeface="Calibri"/>
                <a:cs typeface="Calibri"/>
              </a:rPr>
              <a:t>sfida </a:t>
            </a:r>
            <a:r>
              <a:rPr sz="1200" dirty="0">
                <a:latin typeface="Calibri"/>
                <a:cs typeface="Calibri"/>
              </a:rPr>
              <a:t>di</a:t>
            </a:r>
            <a:r>
              <a:rPr sz="1200" spc="40" dirty="0">
                <a:latin typeface="Calibri"/>
                <a:cs typeface="Calibri"/>
              </a:rPr>
              <a:t> </a:t>
            </a:r>
            <a:r>
              <a:rPr sz="1200" spc="-5" dirty="0">
                <a:latin typeface="Calibri"/>
                <a:cs typeface="Calibri"/>
              </a:rPr>
              <a:t>quest'anno.</a:t>
            </a:r>
            <a:endParaRPr sz="1200">
              <a:latin typeface="Calibri"/>
              <a:cs typeface="Calibri"/>
            </a:endParaRPr>
          </a:p>
          <a:p>
            <a:pPr marL="12700" marR="5080">
              <a:lnSpc>
                <a:spcPct val="101699"/>
              </a:lnSpc>
            </a:pPr>
            <a:r>
              <a:rPr sz="1200" dirty="0">
                <a:latin typeface="Calibri"/>
                <a:cs typeface="Calibri"/>
              </a:rPr>
              <a:t>Un </a:t>
            </a:r>
            <a:r>
              <a:rPr sz="1200" spc="-5" dirty="0">
                <a:latin typeface="Calibri"/>
                <a:cs typeface="Calibri"/>
              </a:rPr>
              <a:t>tema estremamente attuale se si considera che, anche grazie alle nuove  tecnologie, raccontare </a:t>
            </a:r>
            <a:r>
              <a:rPr sz="1200" dirty="0">
                <a:latin typeface="Calibri"/>
                <a:cs typeface="Calibri"/>
              </a:rPr>
              <a:t>e </a:t>
            </a:r>
            <a:r>
              <a:rPr sz="1200" spc="-5" dirty="0">
                <a:latin typeface="Calibri"/>
                <a:cs typeface="Calibri"/>
              </a:rPr>
              <a:t>raccontarsi </a:t>
            </a:r>
            <a:r>
              <a:rPr sz="1200" dirty="0">
                <a:latin typeface="Calibri"/>
                <a:cs typeface="Calibri"/>
              </a:rPr>
              <a:t>e' oggi </a:t>
            </a:r>
            <a:r>
              <a:rPr sz="1200" spc="-5" dirty="0">
                <a:latin typeface="Calibri"/>
                <a:cs typeface="Calibri"/>
              </a:rPr>
              <a:t>un'attivita' che ci coinvolge  sempre </a:t>
            </a:r>
            <a:r>
              <a:rPr sz="1200" dirty="0">
                <a:latin typeface="Calibri"/>
                <a:cs typeface="Calibri"/>
              </a:rPr>
              <a:t>piu'. </a:t>
            </a:r>
            <a:r>
              <a:rPr sz="1200" spc="-10" dirty="0">
                <a:latin typeface="Calibri"/>
                <a:cs typeface="Calibri"/>
              </a:rPr>
              <a:t>La </a:t>
            </a:r>
            <a:r>
              <a:rPr sz="1200" spc="-5" dirty="0">
                <a:latin typeface="Calibri"/>
                <a:cs typeface="Calibri"/>
              </a:rPr>
              <a:t>proposta </a:t>
            </a:r>
            <a:r>
              <a:rPr sz="1200" dirty="0">
                <a:latin typeface="Calibri"/>
                <a:cs typeface="Calibri"/>
              </a:rPr>
              <a:t>del </a:t>
            </a:r>
            <a:r>
              <a:rPr sz="1200" spc="-5" dirty="0">
                <a:latin typeface="Calibri"/>
                <a:cs typeface="Calibri"/>
              </a:rPr>
              <a:t>Festival </a:t>
            </a:r>
            <a:r>
              <a:rPr sz="1200" dirty="0">
                <a:latin typeface="Calibri"/>
                <a:cs typeface="Calibri"/>
              </a:rPr>
              <a:t>e' </a:t>
            </a:r>
            <a:r>
              <a:rPr sz="1200" spc="-5" dirty="0">
                <a:latin typeface="Calibri"/>
                <a:cs typeface="Calibri"/>
              </a:rPr>
              <a:t>quindi quella </a:t>
            </a:r>
            <a:r>
              <a:rPr sz="1200" dirty="0">
                <a:latin typeface="Calibri"/>
                <a:cs typeface="Calibri"/>
              </a:rPr>
              <a:t>di </a:t>
            </a:r>
            <a:r>
              <a:rPr sz="1200" spc="-5" dirty="0">
                <a:latin typeface="Calibri"/>
                <a:cs typeface="Calibri"/>
              </a:rPr>
              <a:t>creare</a:t>
            </a:r>
            <a:r>
              <a:rPr sz="1200" spc="-15" dirty="0">
                <a:latin typeface="Calibri"/>
                <a:cs typeface="Calibri"/>
              </a:rPr>
              <a:t> </a:t>
            </a:r>
            <a:r>
              <a:rPr sz="1200" dirty="0">
                <a:latin typeface="Calibri"/>
                <a:cs typeface="Calibri"/>
              </a:rPr>
              <a:t>dei</a:t>
            </a:r>
            <a:endParaRPr sz="1200">
              <a:latin typeface="Calibri"/>
              <a:cs typeface="Calibri"/>
            </a:endParaRPr>
          </a:p>
          <a:p>
            <a:pPr marL="12700" marR="477520">
              <a:lnSpc>
                <a:spcPct val="101699"/>
              </a:lnSpc>
            </a:pPr>
            <a:r>
              <a:rPr sz="1200" dirty="0">
                <a:latin typeface="Calibri"/>
                <a:cs typeface="Calibri"/>
              </a:rPr>
              <a:t>percorsi per </a:t>
            </a:r>
            <a:r>
              <a:rPr sz="1200" spc="-5" dirty="0">
                <a:latin typeface="Calibri"/>
                <a:cs typeface="Calibri"/>
              </a:rPr>
              <a:t>stimolare </a:t>
            </a:r>
            <a:r>
              <a:rPr sz="1200" dirty="0">
                <a:latin typeface="Calibri"/>
                <a:cs typeface="Calibri"/>
              </a:rPr>
              <a:t>un </a:t>
            </a:r>
            <a:r>
              <a:rPr sz="1200" spc="-5" dirty="0">
                <a:latin typeface="Calibri"/>
                <a:cs typeface="Calibri"/>
              </a:rPr>
              <a:t>approccio consapevole, </a:t>
            </a:r>
            <a:r>
              <a:rPr sz="1200" dirty="0">
                <a:latin typeface="Calibri"/>
                <a:cs typeface="Calibri"/>
              </a:rPr>
              <a:t>pur </a:t>
            </a:r>
            <a:r>
              <a:rPr sz="1200" spc="-5" dirty="0">
                <a:latin typeface="Calibri"/>
                <a:cs typeface="Calibri"/>
              </a:rPr>
              <a:t>rispettando </a:t>
            </a:r>
            <a:r>
              <a:rPr sz="1200" dirty="0">
                <a:latin typeface="Calibri"/>
                <a:cs typeface="Calibri"/>
              </a:rPr>
              <a:t>la  massima liberta' </a:t>
            </a:r>
            <a:r>
              <a:rPr sz="1200" spc="-5" dirty="0">
                <a:latin typeface="Calibri"/>
                <a:cs typeface="Calibri"/>
              </a:rPr>
              <a:t>espressiva </a:t>
            </a:r>
            <a:r>
              <a:rPr sz="1200" dirty="0">
                <a:latin typeface="Calibri"/>
                <a:cs typeface="Calibri"/>
              </a:rPr>
              <a:t>dei </a:t>
            </a:r>
            <a:r>
              <a:rPr sz="1200" spc="-5" dirty="0">
                <a:latin typeface="Calibri"/>
                <a:cs typeface="Calibri"/>
              </a:rPr>
              <a:t>bambini </a:t>
            </a:r>
            <a:r>
              <a:rPr sz="1200" dirty="0">
                <a:latin typeface="Calibri"/>
                <a:cs typeface="Calibri"/>
              </a:rPr>
              <a:t>e dei</a:t>
            </a:r>
            <a:r>
              <a:rPr sz="1200" spc="-20" dirty="0">
                <a:latin typeface="Calibri"/>
                <a:cs typeface="Calibri"/>
              </a:rPr>
              <a:t> </a:t>
            </a:r>
            <a:r>
              <a:rPr sz="1200" spc="-5" dirty="0">
                <a:latin typeface="Calibri"/>
                <a:cs typeface="Calibri"/>
              </a:rPr>
              <a:t>ragazzi.</a:t>
            </a:r>
            <a:endParaRPr sz="1200">
              <a:latin typeface="Calibri"/>
              <a:cs typeface="Calibri"/>
            </a:endParaRPr>
          </a:p>
          <a:p>
            <a:pPr marL="12700" marR="26670">
              <a:lnSpc>
                <a:spcPct val="101699"/>
              </a:lnSpc>
            </a:pPr>
            <a:r>
              <a:rPr sz="1200" spc="-5" dirty="0">
                <a:latin typeface="Calibri"/>
                <a:cs typeface="Calibri"/>
              </a:rPr>
              <a:t>Quest'anno due avvenimenti affiancheranno </a:t>
            </a:r>
            <a:r>
              <a:rPr sz="1200" dirty="0">
                <a:latin typeface="Calibri"/>
                <a:cs typeface="Calibri"/>
              </a:rPr>
              <a:t>il </a:t>
            </a:r>
            <a:r>
              <a:rPr sz="1200" spc="-5" dirty="0">
                <a:latin typeface="Calibri"/>
                <a:cs typeface="Calibri"/>
              </a:rPr>
              <a:t>Festival: </a:t>
            </a:r>
            <a:r>
              <a:rPr sz="1200" dirty="0">
                <a:latin typeface="Calibri"/>
                <a:cs typeface="Calibri"/>
              </a:rPr>
              <a:t>"WWW - </a:t>
            </a:r>
            <a:r>
              <a:rPr sz="1200" spc="-5" dirty="0">
                <a:latin typeface="Calibri"/>
                <a:cs typeface="Calibri"/>
              </a:rPr>
              <a:t>KnoW the  </a:t>
            </a:r>
            <a:r>
              <a:rPr sz="1200" dirty="0">
                <a:latin typeface="Calibri"/>
                <a:cs typeface="Calibri"/>
              </a:rPr>
              <a:t>World </a:t>
            </a:r>
            <a:r>
              <a:rPr sz="1200" spc="-5" dirty="0">
                <a:latin typeface="Calibri"/>
                <a:cs typeface="Calibri"/>
              </a:rPr>
              <a:t>with Words" si terra' </a:t>
            </a:r>
            <a:r>
              <a:rPr sz="1200" dirty="0">
                <a:latin typeface="Calibri"/>
                <a:cs typeface="Calibri"/>
              </a:rPr>
              <a:t>nel </a:t>
            </a:r>
            <a:r>
              <a:rPr sz="1200" spc="-5" dirty="0">
                <a:latin typeface="Calibri"/>
                <a:cs typeface="Calibri"/>
              </a:rPr>
              <a:t>giorno </a:t>
            </a:r>
            <a:r>
              <a:rPr sz="1200" dirty="0">
                <a:latin typeface="Calibri"/>
                <a:cs typeface="Calibri"/>
              </a:rPr>
              <a:t>di </a:t>
            </a:r>
            <a:r>
              <a:rPr sz="1200" spc="-5" dirty="0">
                <a:latin typeface="Calibri"/>
                <a:cs typeface="Calibri"/>
              </a:rPr>
              <a:t>apertura </a:t>
            </a:r>
            <a:r>
              <a:rPr sz="1200" dirty="0">
                <a:latin typeface="Calibri"/>
                <a:cs typeface="Calibri"/>
              </a:rPr>
              <a:t>del </a:t>
            </a:r>
            <a:r>
              <a:rPr sz="1200" spc="-5" dirty="0">
                <a:latin typeface="Calibri"/>
                <a:cs typeface="Calibri"/>
              </a:rPr>
              <a:t>Festival,</a:t>
            </a:r>
            <a:r>
              <a:rPr sz="1200" spc="10" dirty="0">
                <a:latin typeface="Calibri"/>
                <a:cs typeface="Calibri"/>
              </a:rPr>
              <a:t> </a:t>
            </a:r>
            <a:r>
              <a:rPr sz="1200" spc="-5" dirty="0">
                <a:latin typeface="Calibri"/>
                <a:cs typeface="Calibri"/>
              </a:rPr>
              <a:t>lunedi'</a:t>
            </a:r>
            <a:endParaRPr sz="1200">
              <a:latin typeface="Calibri"/>
              <a:cs typeface="Calibri"/>
            </a:endParaRPr>
          </a:p>
          <a:p>
            <a:pPr marL="12700" marR="235585">
              <a:lnSpc>
                <a:spcPct val="101699"/>
              </a:lnSpc>
              <a:spcBef>
                <a:spcPts val="10"/>
              </a:spcBef>
            </a:pPr>
            <a:r>
              <a:rPr sz="1200" dirty="0">
                <a:latin typeface="Calibri"/>
                <a:cs typeface="Calibri"/>
              </a:rPr>
              <a:t>16 </a:t>
            </a:r>
            <a:r>
              <a:rPr sz="1200" spc="-5" dirty="0">
                <a:latin typeface="Calibri"/>
                <a:cs typeface="Calibri"/>
              </a:rPr>
              <a:t>marzo </a:t>
            </a:r>
            <a:r>
              <a:rPr sz="1200" dirty="0">
                <a:latin typeface="Calibri"/>
                <a:cs typeface="Calibri"/>
              </a:rPr>
              <a:t>a </a:t>
            </a:r>
            <a:r>
              <a:rPr sz="1200" spc="-5" dirty="0">
                <a:latin typeface="Calibri"/>
                <a:cs typeface="Calibri"/>
              </a:rPr>
              <a:t>Napoli. Presso </a:t>
            </a:r>
            <a:r>
              <a:rPr sz="1200" dirty="0">
                <a:latin typeface="Calibri"/>
                <a:cs typeface="Calibri"/>
              </a:rPr>
              <a:t>il </a:t>
            </a:r>
            <a:r>
              <a:rPr sz="1200" spc="-5" dirty="0">
                <a:latin typeface="Calibri"/>
                <a:cs typeface="Calibri"/>
              </a:rPr>
              <a:t>Museo d'Arte contemporanea Donnaregina  (MADRE), l'artista </a:t>
            </a:r>
            <a:r>
              <a:rPr sz="1200" dirty="0">
                <a:latin typeface="Calibri"/>
                <a:cs typeface="Calibri"/>
              </a:rPr>
              <a:t>di </a:t>
            </a:r>
            <a:r>
              <a:rPr sz="1200" spc="-5" dirty="0">
                <a:latin typeface="Calibri"/>
                <a:cs typeface="Calibri"/>
              </a:rPr>
              <a:t>fama internazionale Michelangelo Pistoletto sara'  </a:t>
            </a:r>
            <a:r>
              <a:rPr sz="1200" dirty="0">
                <a:latin typeface="Calibri"/>
                <a:cs typeface="Calibri"/>
              </a:rPr>
              <a:t>l'ospite </a:t>
            </a:r>
            <a:r>
              <a:rPr sz="1200" spc="-5" dirty="0">
                <a:latin typeface="Calibri"/>
                <a:cs typeface="Calibri"/>
              </a:rPr>
              <a:t>d'eccezione </a:t>
            </a:r>
            <a:r>
              <a:rPr sz="1200" dirty="0">
                <a:latin typeface="Calibri"/>
                <a:cs typeface="Calibri"/>
              </a:rPr>
              <a:t>di </a:t>
            </a:r>
            <a:r>
              <a:rPr sz="1200" spc="-5" dirty="0">
                <a:latin typeface="Calibri"/>
                <a:cs typeface="Calibri"/>
              </a:rPr>
              <a:t>un </a:t>
            </a:r>
            <a:r>
              <a:rPr sz="1200" dirty="0">
                <a:latin typeface="Calibri"/>
                <a:cs typeface="Calibri"/>
              </a:rPr>
              <a:t>evento per </a:t>
            </a:r>
            <a:r>
              <a:rPr sz="1200" spc="-5" dirty="0">
                <a:latin typeface="Calibri"/>
                <a:cs typeface="Calibri"/>
              </a:rPr>
              <a:t>ragazzi. Inoltre </a:t>
            </a:r>
            <a:r>
              <a:rPr sz="1200" dirty="0">
                <a:latin typeface="Calibri"/>
                <a:cs typeface="Calibri"/>
              </a:rPr>
              <a:t>il 20 </a:t>
            </a:r>
            <a:r>
              <a:rPr sz="1200" spc="-5" dirty="0">
                <a:latin typeface="Calibri"/>
                <a:cs typeface="Calibri"/>
              </a:rPr>
              <a:t>marzo, presso  </a:t>
            </a:r>
            <a:r>
              <a:rPr sz="1200" dirty="0">
                <a:latin typeface="Calibri"/>
                <a:cs typeface="Calibri"/>
              </a:rPr>
              <a:t>la </a:t>
            </a:r>
            <a:r>
              <a:rPr sz="1200" spc="-5" dirty="0">
                <a:latin typeface="Calibri"/>
                <a:cs typeface="Calibri"/>
              </a:rPr>
              <a:t>sede dell'Abi </a:t>
            </a:r>
            <a:r>
              <a:rPr sz="1200" dirty="0">
                <a:latin typeface="Calibri"/>
                <a:cs typeface="Calibri"/>
              </a:rPr>
              <a:t>a Roma, </a:t>
            </a:r>
            <a:r>
              <a:rPr sz="1200" spc="-10" dirty="0">
                <a:latin typeface="Calibri"/>
                <a:cs typeface="Calibri"/>
              </a:rPr>
              <a:t>le </a:t>
            </a:r>
            <a:r>
              <a:rPr sz="1200" spc="-5" dirty="0">
                <a:latin typeface="Calibri"/>
                <a:cs typeface="Calibri"/>
              </a:rPr>
              <a:t>antiche Scuderie </a:t>
            </a:r>
            <a:r>
              <a:rPr sz="1200" dirty="0">
                <a:latin typeface="Calibri"/>
                <a:cs typeface="Calibri"/>
              </a:rPr>
              <a:t>di </a:t>
            </a:r>
            <a:r>
              <a:rPr sz="1200" spc="-5" dirty="0">
                <a:latin typeface="Calibri"/>
                <a:cs typeface="Calibri"/>
              </a:rPr>
              <a:t>Palazzo Altieri</a:t>
            </a:r>
            <a:endParaRPr sz="1200">
              <a:latin typeface="Calibri"/>
              <a:cs typeface="Calibri"/>
            </a:endParaRPr>
          </a:p>
          <a:p>
            <a:pPr marL="12700" marR="110489">
              <a:lnSpc>
                <a:spcPct val="101699"/>
              </a:lnSpc>
            </a:pPr>
            <a:r>
              <a:rPr sz="1200" spc="-5" dirty="0">
                <a:latin typeface="Calibri"/>
                <a:cs typeface="Calibri"/>
              </a:rPr>
              <a:t>ospiteranno l'incontro Reinventare l'apprendimento </a:t>
            </a:r>
            <a:r>
              <a:rPr sz="1200" dirty="0">
                <a:latin typeface="Calibri"/>
                <a:cs typeface="Calibri"/>
              </a:rPr>
              <a:t>- </a:t>
            </a:r>
            <a:r>
              <a:rPr sz="1200" spc="-5" dirty="0">
                <a:latin typeface="Calibri"/>
                <a:cs typeface="Calibri"/>
              </a:rPr>
              <a:t>Cultura </a:t>
            </a:r>
            <a:r>
              <a:rPr sz="1200" dirty="0">
                <a:latin typeface="Calibri"/>
                <a:cs typeface="Calibri"/>
              </a:rPr>
              <a:t>e </a:t>
            </a:r>
            <a:r>
              <a:rPr sz="1200" spc="-5" dirty="0">
                <a:latin typeface="Calibri"/>
                <a:cs typeface="Calibri"/>
              </a:rPr>
              <a:t>creativita'  </a:t>
            </a:r>
            <a:r>
              <a:rPr sz="1200" dirty="0">
                <a:latin typeface="Calibri"/>
                <a:cs typeface="Calibri"/>
              </a:rPr>
              <a:t>tra </a:t>
            </a:r>
            <a:r>
              <a:rPr sz="1200" spc="-5" dirty="0">
                <a:latin typeface="Calibri"/>
                <a:cs typeface="Calibri"/>
              </a:rPr>
              <a:t>linguaggi, </a:t>
            </a:r>
            <a:r>
              <a:rPr sz="1200" dirty="0">
                <a:latin typeface="Calibri"/>
                <a:cs typeface="Calibri"/>
              </a:rPr>
              <a:t>metodi e</a:t>
            </a:r>
            <a:r>
              <a:rPr sz="1200" spc="-10" dirty="0">
                <a:latin typeface="Calibri"/>
                <a:cs typeface="Calibri"/>
              </a:rPr>
              <a:t> </a:t>
            </a:r>
            <a:r>
              <a:rPr sz="1200" spc="-5" dirty="0">
                <a:latin typeface="Calibri"/>
                <a:cs typeface="Calibri"/>
              </a:rPr>
              <a:t>azioni.</a:t>
            </a:r>
            <a:endParaRPr sz="1200">
              <a:latin typeface="Calibri"/>
              <a:cs typeface="Calibri"/>
            </a:endParaRPr>
          </a:p>
          <a:p>
            <a:pPr>
              <a:lnSpc>
                <a:spcPct val="100000"/>
              </a:lnSpc>
              <a:spcBef>
                <a:spcPts val="25"/>
              </a:spcBef>
            </a:pPr>
            <a:endParaRPr sz="1250">
              <a:latin typeface="Times New Roman"/>
              <a:cs typeface="Times New Roman"/>
            </a:endParaRPr>
          </a:p>
          <a:p>
            <a:pPr marL="12700" marR="319405">
              <a:lnSpc>
                <a:spcPct val="101699"/>
              </a:lnSpc>
            </a:pPr>
            <a:r>
              <a:rPr sz="1200" dirty="0">
                <a:latin typeface="Calibri"/>
                <a:cs typeface="Calibri"/>
              </a:rPr>
              <a:t>Il </a:t>
            </a:r>
            <a:r>
              <a:rPr sz="1200" spc="-5" dirty="0">
                <a:latin typeface="Calibri"/>
                <a:cs typeface="Calibri"/>
              </a:rPr>
              <a:t>Festival si inserisce </a:t>
            </a:r>
            <a:r>
              <a:rPr sz="1200" dirty="0">
                <a:latin typeface="Calibri"/>
                <a:cs typeface="Calibri"/>
              </a:rPr>
              <a:t>nel piu' </a:t>
            </a:r>
            <a:r>
              <a:rPr sz="1200" spc="-5" dirty="0">
                <a:latin typeface="Calibri"/>
                <a:cs typeface="Calibri"/>
              </a:rPr>
              <a:t>ampio </a:t>
            </a:r>
            <a:r>
              <a:rPr sz="1200" dirty="0">
                <a:latin typeface="Calibri"/>
                <a:cs typeface="Calibri"/>
              </a:rPr>
              <a:t>e </a:t>
            </a:r>
            <a:r>
              <a:rPr sz="1200" spc="-5" dirty="0">
                <a:latin typeface="Calibri"/>
                <a:cs typeface="Calibri"/>
              </a:rPr>
              <a:t>articolato piano d'azione </a:t>
            </a:r>
            <a:r>
              <a:rPr sz="1200" dirty="0">
                <a:latin typeface="Calibri"/>
                <a:cs typeface="Calibri"/>
              </a:rPr>
              <a:t>a  </a:t>
            </a:r>
            <a:r>
              <a:rPr sz="1200" spc="-5" dirty="0">
                <a:latin typeface="Calibri"/>
                <a:cs typeface="Calibri"/>
              </a:rPr>
              <a:t>sostegno dell'arte </a:t>
            </a:r>
            <a:r>
              <a:rPr sz="1200" dirty="0">
                <a:latin typeface="Calibri"/>
                <a:cs typeface="Calibri"/>
              </a:rPr>
              <a:t>e della </a:t>
            </a:r>
            <a:r>
              <a:rPr sz="1200" spc="-5" dirty="0">
                <a:latin typeface="Calibri"/>
                <a:cs typeface="Calibri"/>
              </a:rPr>
              <a:t>cultura messo </a:t>
            </a:r>
            <a:r>
              <a:rPr sz="1200" dirty="0">
                <a:latin typeface="Calibri"/>
                <a:cs typeface="Calibri"/>
              </a:rPr>
              <a:t>a </a:t>
            </a:r>
            <a:r>
              <a:rPr sz="1200" spc="-5" dirty="0">
                <a:latin typeface="Calibri"/>
                <a:cs typeface="Calibri"/>
              </a:rPr>
              <a:t>punto dall'Abi con </a:t>
            </a:r>
            <a:r>
              <a:rPr sz="1200" dirty="0">
                <a:latin typeface="Calibri"/>
                <a:cs typeface="Calibri"/>
              </a:rPr>
              <a:t>le </a:t>
            </a:r>
            <a:r>
              <a:rPr sz="1200" spc="-5" dirty="0">
                <a:latin typeface="Calibri"/>
                <a:cs typeface="Calibri"/>
              </a:rPr>
              <a:t>banche  </a:t>
            </a:r>
            <a:r>
              <a:rPr sz="1200" dirty="0">
                <a:latin typeface="Calibri"/>
                <a:cs typeface="Calibri"/>
              </a:rPr>
              <a:t>per dare il </a:t>
            </a:r>
            <a:r>
              <a:rPr sz="1200" spc="-5" dirty="0">
                <a:latin typeface="Calibri"/>
                <a:cs typeface="Calibri"/>
              </a:rPr>
              <a:t>proprio contributo </a:t>
            </a:r>
            <a:r>
              <a:rPr sz="1200" dirty="0">
                <a:latin typeface="Calibri"/>
                <a:cs typeface="Calibri"/>
              </a:rPr>
              <a:t>di </a:t>
            </a:r>
            <a:r>
              <a:rPr sz="1200" spc="-5" dirty="0">
                <a:latin typeface="Calibri"/>
                <a:cs typeface="Calibri"/>
              </a:rPr>
              <a:t>settore </a:t>
            </a:r>
            <a:r>
              <a:rPr sz="1200" dirty="0">
                <a:latin typeface="Calibri"/>
                <a:cs typeface="Calibri"/>
              </a:rPr>
              <a:t>alla </a:t>
            </a:r>
            <a:r>
              <a:rPr sz="1200" spc="-10" dirty="0">
                <a:latin typeface="Calibri"/>
                <a:cs typeface="Calibri"/>
              </a:rPr>
              <a:t>tutela </a:t>
            </a:r>
            <a:r>
              <a:rPr sz="1200" dirty="0">
                <a:latin typeface="Calibri"/>
                <a:cs typeface="Calibri"/>
              </a:rPr>
              <a:t>e alla </a:t>
            </a:r>
            <a:r>
              <a:rPr sz="1200" spc="-5" dirty="0">
                <a:latin typeface="Calibri"/>
                <a:cs typeface="Calibri"/>
              </a:rPr>
              <a:t>condivisione  dell'immenso patrimonio storico-artistico</a:t>
            </a:r>
            <a:r>
              <a:rPr sz="1200" spc="-20" dirty="0">
                <a:latin typeface="Calibri"/>
                <a:cs typeface="Calibri"/>
              </a:rPr>
              <a:t> </a:t>
            </a:r>
            <a:r>
              <a:rPr sz="1200" spc="-5" dirty="0">
                <a:latin typeface="Calibri"/>
                <a:cs typeface="Calibri"/>
              </a:rPr>
              <a:t>nazionale.</a:t>
            </a:r>
            <a:endParaRPr sz="1200">
              <a:latin typeface="Calibri"/>
              <a:cs typeface="Calibri"/>
            </a:endParaRPr>
          </a:p>
          <a:p>
            <a:pPr marL="12700" marR="4142740">
              <a:lnSpc>
                <a:spcPct val="101600"/>
              </a:lnSpc>
              <a:spcBef>
                <a:spcPts val="5"/>
              </a:spcBef>
            </a:pPr>
            <a:r>
              <a:rPr sz="1200" spc="-5" dirty="0">
                <a:latin typeface="Calibri"/>
                <a:cs typeface="Calibri"/>
              </a:rPr>
              <a:t>c</a:t>
            </a:r>
            <a:r>
              <a:rPr sz="1200" dirty="0">
                <a:latin typeface="Calibri"/>
                <a:cs typeface="Calibri"/>
              </a:rPr>
              <a:t>om</a:t>
            </a:r>
            <a:r>
              <a:rPr sz="1200" spc="5" dirty="0">
                <a:latin typeface="Calibri"/>
                <a:cs typeface="Calibri"/>
              </a:rPr>
              <a:t>/</a:t>
            </a:r>
            <a:r>
              <a:rPr sz="1200" dirty="0">
                <a:latin typeface="Calibri"/>
                <a:cs typeface="Calibri"/>
              </a:rPr>
              <a:t>rov  (fine)</a:t>
            </a:r>
            <a:endParaRPr sz="1200">
              <a:latin typeface="Calibri"/>
              <a:cs typeface="Calibri"/>
            </a:endParaRPr>
          </a:p>
          <a:p>
            <a:pPr marL="12700">
              <a:lnSpc>
                <a:spcPct val="100000"/>
              </a:lnSpc>
              <a:spcBef>
                <a:spcPts val="20"/>
              </a:spcBef>
            </a:pPr>
            <a:r>
              <a:rPr sz="1200" spc="-5" dirty="0">
                <a:latin typeface="Calibri"/>
                <a:cs typeface="Calibri"/>
              </a:rPr>
              <a:t>MF-DJ</a:t>
            </a:r>
            <a:r>
              <a:rPr sz="1200" dirty="0">
                <a:latin typeface="Calibri"/>
                <a:cs typeface="Calibri"/>
              </a:rPr>
              <a:t> </a:t>
            </a:r>
            <a:r>
              <a:rPr sz="1200" spc="-10" dirty="0">
                <a:latin typeface="Calibri"/>
                <a:cs typeface="Calibri"/>
              </a:rPr>
              <a:t>NEWS</a:t>
            </a:r>
            <a:endParaRPr sz="1200">
              <a:latin typeface="Calibri"/>
              <a:cs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7802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Mo</a:t>
            </a:r>
            <a:r>
              <a:rPr sz="1600" b="1" spc="-15" dirty="0">
                <a:latin typeface="Arial"/>
                <a:cs typeface="Arial"/>
              </a:rPr>
              <a:t>n</a:t>
            </a:r>
            <a:r>
              <a:rPr sz="1600" b="1" spc="-5" dirty="0">
                <a:latin typeface="Arial"/>
                <a:cs typeface="Arial"/>
              </a:rPr>
              <a:t>d</a:t>
            </a:r>
            <a:r>
              <a:rPr sz="1600" b="1" dirty="0">
                <a:latin typeface="Arial"/>
                <a:cs typeface="Arial"/>
              </a:rPr>
              <a:t>i</a:t>
            </a:r>
            <a:r>
              <a:rPr sz="1600" b="1" spc="-5" dirty="0">
                <a:latin typeface="Arial"/>
                <a:cs typeface="Arial"/>
              </a:rPr>
              <a:t>alibrasi</a:t>
            </a:r>
            <a:r>
              <a:rPr sz="1600" b="1" spc="5" dirty="0">
                <a:latin typeface="Arial"/>
                <a:cs typeface="Arial"/>
              </a:rPr>
              <a:t>l</a:t>
            </a:r>
            <a:r>
              <a:rPr sz="1600" b="1" dirty="0">
                <a:latin typeface="Arial"/>
                <a:cs typeface="Arial"/>
              </a:rPr>
              <a:t>e</a:t>
            </a:r>
            <a:r>
              <a:rPr sz="1600" b="1" spc="5" dirty="0">
                <a:latin typeface="Arial"/>
                <a:cs typeface="Arial"/>
              </a:rPr>
              <a:t>.</a:t>
            </a:r>
            <a:r>
              <a:rPr sz="1600" b="1" spc="-5" dirty="0">
                <a:latin typeface="Arial"/>
                <a:cs typeface="Arial"/>
              </a:rPr>
              <a:t>c</a:t>
            </a:r>
            <a:r>
              <a:rPr sz="1600" b="1" spc="-10" dirty="0">
                <a:latin typeface="Arial"/>
                <a:cs typeface="Arial"/>
              </a:rPr>
              <a:t>om  </a:t>
            </a:r>
            <a:r>
              <a:rPr sz="1600" b="1" spc="-5" dirty="0">
                <a:latin typeface="Arial"/>
                <a:cs typeface="Arial"/>
              </a:rPr>
              <a:t>4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9257486"/>
            <a:ext cx="5852795" cy="557530"/>
          </a:xfrm>
          <a:prstGeom prst="rect">
            <a:avLst/>
          </a:prstGeom>
        </p:spPr>
        <p:txBody>
          <a:bodyPr vert="horz" wrap="square" lIns="0" tIns="20955" rIns="0" bIns="0" rtlCol="0">
            <a:spAutoFit/>
          </a:bodyPr>
          <a:lstStyle/>
          <a:p>
            <a:pPr marL="12700" marR="5080">
              <a:lnSpc>
                <a:spcPct val="95400"/>
              </a:lnSpc>
              <a:spcBef>
                <a:spcPts val="165"/>
              </a:spcBef>
            </a:pPr>
            <a:r>
              <a:rPr sz="1200" spc="-5" dirty="0">
                <a:latin typeface="Georgia"/>
                <a:cs typeface="Georgia"/>
              </a:rPr>
              <a:t>Per il </a:t>
            </a:r>
            <a:r>
              <a:rPr sz="1200" b="1" spc="-5" dirty="0">
                <a:latin typeface="Times New Roman"/>
                <a:cs typeface="Times New Roman"/>
              </a:rPr>
              <a:t>‘Festival della cultura creativa</a:t>
            </a:r>
            <a:r>
              <a:rPr sz="1200" spc="-5" dirty="0">
                <a:latin typeface="Georgia"/>
                <a:cs typeface="Georgia"/>
              </a:rPr>
              <a:t>‘, manifestazione organizzata dalle banche </a:t>
            </a:r>
            <a:r>
              <a:rPr sz="1200" dirty="0">
                <a:latin typeface="Georgia"/>
                <a:cs typeface="Georgia"/>
              </a:rPr>
              <a:t>a  </a:t>
            </a:r>
            <a:r>
              <a:rPr sz="1200" spc="-5" dirty="0">
                <a:latin typeface="Georgia"/>
                <a:cs typeface="Georgia"/>
              </a:rPr>
              <a:t>tema</a:t>
            </a:r>
            <a:r>
              <a:rPr sz="1200" b="1" spc="-5" dirty="0">
                <a:latin typeface="Times New Roman"/>
                <a:cs typeface="Times New Roman"/>
              </a:rPr>
              <a:t>‘L’alfabeto del mondo. Leggiamo </a:t>
            </a:r>
            <a:r>
              <a:rPr sz="1200" b="1" dirty="0">
                <a:latin typeface="Times New Roman"/>
                <a:cs typeface="Times New Roman"/>
              </a:rPr>
              <a:t>i </a:t>
            </a:r>
            <a:r>
              <a:rPr sz="1200" b="1" spc="-5" dirty="0">
                <a:latin typeface="Times New Roman"/>
                <a:cs typeface="Times New Roman"/>
              </a:rPr>
              <a:t>segni intorno </a:t>
            </a:r>
            <a:r>
              <a:rPr sz="1200" b="1" dirty="0">
                <a:latin typeface="Times New Roman"/>
                <a:cs typeface="Times New Roman"/>
              </a:rPr>
              <a:t>a </a:t>
            </a:r>
            <a:r>
              <a:rPr sz="1200" b="1" spc="-5" dirty="0">
                <a:latin typeface="Times New Roman"/>
                <a:cs typeface="Times New Roman"/>
              </a:rPr>
              <a:t>noi </a:t>
            </a:r>
            <a:r>
              <a:rPr sz="1200" b="1" dirty="0">
                <a:latin typeface="Times New Roman"/>
                <a:cs typeface="Times New Roman"/>
              </a:rPr>
              <a:t>e </a:t>
            </a:r>
            <a:r>
              <a:rPr sz="1200" b="1" spc="-5" dirty="0">
                <a:latin typeface="Times New Roman"/>
                <a:cs typeface="Times New Roman"/>
              </a:rPr>
              <a:t>raccontiamo</a:t>
            </a:r>
            <a:r>
              <a:rPr sz="1200" spc="-5" dirty="0">
                <a:latin typeface="Georgia"/>
                <a:cs typeface="Georgia"/>
              </a:rPr>
              <a:t>‘ saranno </a:t>
            </a:r>
            <a:r>
              <a:rPr sz="1200" dirty="0">
                <a:latin typeface="Georgia"/>
                <a:cs typeface="Georgia"/>
              </a:rPr>
              <a:t>più </a:t>
            </a:r>
            <a:r>
              <a:rPr sz="1200" spc="-5" dirty="0">
                <a:latin typeface="Georgia"/>
                <a:cs typeface="Georgia"/>
              </a:rPr>
              <a:t>di  ottanta gli eventi promossi in oltre sessanta</a:t>
            </a:r>
            <a:r>
              <a:rPr sz="1200" dirty="0">
                <a:latin typeface="Georgia"/>
                <a:cs typeface="Georgia"/>
              </a:rPr>
              <a:t> </a:t>
            </a:r>
            <a:r>
              <a:rPr sz="1200" spc="-5" dirty="0">
                <a:latin typeface="Georgia"/>
                <a:cs typeface="Georgia"/>
              </a:rPr>
              <a:t>città.</a:t>
            </a:r>
            <a:endParaRPr sz="1200">
              <a:latin typeface="Georgia"/>
              <a:cs typeface="Georgia"/>
            </a:endParaRPr>
          </a:p>
        </p:txBody>
      </p:sp>
      <p:sp>
        <p:nvSpPr>
          <p:cNvPr id="5" name="object 5"/>
          <p:cNvSpPr/>
          <p:nvPr/>
        </p:nvSpPr>
        <p:spPr>
          <a:xfrm>
            <a:off x="2684923" y="2538221"/>
            <a:ext cx="2086307" cy="59055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22790" y="3756659"/>
            <a:ext cx="5572480" cy="73307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74775" y="5050535"/>
            <a:ext cx="5790819" cy="374446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30290" cy="467931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56710">
              <a:lnSpc>
                <a:spcPts val="1839"/>
              </a:lnSpc>
            </a:pPr>
            <a:r>
              <a:rPr sz="1600" b="1" spc="-5" dirty="0">
                <a:latin typeface="Arial"/>
                <a:cs typeface="Arial"/>
              </a:rPr>
              <a:t>Mo</a:t>
            </a:r>
            <a:r>
              <a:rPr sz="1600" b="1" spc="-15" dirty="0">
                <a:latin typeface="Arial"/>
                <a:cs typeface="Arial"/>
              </a:rPr>
              <a:t>n</a:t>
            </a:r>
            <a:r>
              <a:rPr sz="1600" b="1" spc="-5" dirty="0">
                <a:latin typeface="Arial"/>
                <a:cs typeface="Arial"/>
              </a:rPr>
              <a:t>d</a:t>
            </a:r>
            <a:r>
              <a:rPr sz="1600" b="1" dirty="0">
                <a:latin typeface="Arial"/>
                <a:cs typeface="Arial"/>
              </a:rPr>
              <a:t>i</a:t>
            </a:r>
            <a:r>
              <a:rPr sz="1600" b="1" spc="-5" dirty="0">
                <a:latin typeface="Arial"/>
                <a:cs typeface="Arial"/>
              </a:rPr>
              <a:t>alibrasi</a:t>
            </a:r>
            <a:r>
              <a:rPr sz="1600" b="1" spc="5" dirty="0">
                <a:latin typeface="Arial"/>
                <a:cs typeface="Arial"/>
              </a:rPr>
              <a:t>l</a:t>
            </a:r>
            <a:r>
              <a:rPr sz="1600" b="1" dirty="0">
                <a:latin typeface="Arial"/>
                <a:cs typeface="Arial"/>
              </a:rPr>
              <a:t>e</a:t>
            </a:r>
            <a:r>
              <a:rPr sz="1600" b="1" spc="5" dirty="0">
                <a:latin typeface="Arial"/>
                <a:cs typeface="Arial"/>
              </a:rPr>
              <a:t>.</a:t>
            </a:r>
            <a:r>
              <a:rPr sz="1600" b="1" spc="-5" dirty="0">
                <a:latin typeface="Arial"/>
                <a:cs typeface="Arial"/>
              </a:rPr>
              <a:t>c</a:t>
            </a:r>
            <a:r>
              <a:rPr sz="1600" b="1" spc="-10" dirty="0">
                <a:latin typeface="Arial"/>
                <a:cs typeface="Arial"/>
              </a:rPr>
              <a:t>om  </a:t>
            </a:r>
            <a:r>
              <a:rPr sz="1600" b="1" spc="-5" dirty="0">
                <a:latin typeface="Arial"/>
                <a:cs typeface="Arial"/>
              </a:rPr>
              <a:t>4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nSpc>
                <a:spcPct val="95500"/>
              </a:lnSpc>
              <a:spcBef>
                <a:spcPts val="955"/>
              </a:spcBef>
            </a:pPr>
            <a:r>
              <a:rPr sz="1200" spc="-5" dirty="0">
                <a:latin typeface="Georgia"/>
                <a:cs typeface="Georgia"/>
              </a:rPr>
              <a:t>Dal </a:t>
            </a:r>
            <a:r>
              <a:rPr sz="1200" dirty="0">
                <a:latin typeface="Georgia"/>
                <a:cs typeface="Georgia"/>
              </a:rPr>
              <a:t>16 </a:t>
            </a:r>
            <a:r>
              <a:rPr sz="1200" spc="-5" dirty="0">
                <a:latin typeface="Georgia"/>
                <a:cs typeface="Georgia"/>
              </a:rPr>
              <a:t>al </a:t>
            </a:r>
            <a:r>
              <a:rPr sz="1200" dirty="0">
                <a:latin typeface="Georgia"/>
                <a:cs typeface="Georgia"/>
              </a:rPr>
              <a:t>22 </a:t>
            </a:r>
            <a:r>
              <a:rPr sz="1200" spc="-5" dirty="0">
                <a:latin typeface="Georgia"/>
                <a:cs typeface="Georgia"/>
              </a:rPr>
              <a:t>marzo </a:t>
            </a:r>
            <a:r>
              <a:rPr sz="1200" dirty="0">
                <a:latin typeface="Georgia"/>
                <a:cs typeface="Georgia"/>
              </a:rPr>
              <a:t>2015 </a:t>
            </a:r>
            <a:r>
              <a:rPr sz="1200" spc="-5" dirty="0">
                <a:latin typeface="Georgia"/>
                <a:cs typeface="Georgia"/>
              </a:rPr>
              <a:t>ci saranno tanti </a:t>
            </a:r>
            <a:r>
              <a:rPr sz="1200" dirty="0">
                <a:latin typeface="Georgia"/>
                <a:cs typeface="Georgia"/>
              </a:rPr>
              <a:t>eventi </a:t>
            </a:r>
            <a:r>
              <a:rPr sz="1200" spc="-5" dirty="0">
                <a:latin typeface="Georgia"/>
                <a:cs typeface="Georgia"/>
              </a:rPr>
              <a:t>per cercare di stimolare anche </a:t>
            </a:r>
            <a:r>
              <a:rPr sz="1200" dirty="0">
                <a:latin typeface="Georgia"/>
                <a:cs typeface="Georgia"/>
              </a:rPr>
              <a:t>i </a:t>
            </a:r>
            <a:r>
              <a:rPr sz="1200" spc="-5" dirty="0">
                <a:latin typeface="Georgia"/>
                <a:cs typeface="Georgia"/>
              </a:rPr>
              <a:t>più giovani,  come illustra il presidente dell’Abi Antonio Patuelli, </a:t>
            </a:r>
            <a:r>
              <a:rPr sz="1200" spc="5" dirty="0">
                <a:latin typeface="Georgia"/>
                <a:cs typeface="Georgia"/>
              </a:rPr>
              <a:t>“</a:t>
            </a:r>
            <a:r>
              <a:rPr sz="1200" i="1" spc="5" dirty="0">
                <a:latin typeface="Times New Roman"/>
                <a:cs typeface="Times New Roman"/>
              </a:rPr>
              <a:t>si </a:t>
            </a:r>
            <a:r>
              <a:rPr sz="1200" i="1" dirty="0">
                <a:latin typeface="Times New Roman"/>
                <a:cs typeface="Times New Roman"/>
              </a:rPr>
              <a:t>propone di </a:t>
            </a:r>
            <a:r>
              <a:rPr sz="1200" i="1" spc="-5" dirty="0">
                <a:latin typeface="Times New Roman"/>
                <a:cs typeface="Times New Roman"/>
              </a:rPr>
              <a:t>diventare </a:t>
            </a:r>
            <a:r>
              <a:rPr sz="1200" i="1" dirty="0">
                <a:latin typeface="Times New Roman"/>
                <a:cs typeface="Times New Roman"/>
              </a:rPr>
              <a:t>un </a:t>
            </a:r>
            <a:r>
              <a:rPr sz="1200" i="1" spc="-5" dirty="0">
                <a:latin typeface="Times New Roman"/>
                <a:cs typeface="Times New Roman"/>
              </a:rPr>
              <a:t>classico,  perché </a:t>
            </a:r>
            <a:r>
              <a:rPr sz="1200" i="1" dirty="0">
                <a:latin typeface="Times New Roman"/>
                <a:cs typeface="Times New Roman"/>
              </a:rPr>
              <a:t>i </a:t>
            </a:r>
            <a:r>
              <a:rPr sz="1200" i="1" spc="-5" dirty="0">
                <a:latin typeface="Times New Roman"/>
                <a:cs typeface="Times New Roman"/>
              </a:rPr>
              <a:t>numeri </a:t>
            </a:r>
            <a:r>
              <a:rPr sz="1200" i="1" dirty="0">
                <a:latin typeface="Times New Roman"/>
                <a:cs typeface="Times New Roman"/>
              </a:rPr>
              <a:t>evidenziano un </a:t>
            </a:r>
            <a:r>
              <a:rPr sz="1200" i="1" spc="-5" dirty="0">
                <a:latin typeface="Times New Roman"/>
                <a:cs typeface="Times New Roman"/>
              </a:rPr>
              <a:t>incremento </a:t>
            </a:r>
            <a:r>
              <a:rPr sz="1200" i="1" dirty="0">
                <a:latin typeface="Times New Roman"/>
                <a:cs typeface="Times New Roman"/>
              </a:rPr>
              <a:t>di </a:t>
            </a:r>
            <a:r>
              <a:rPr sz="1200" i="1" spc="-5" dirty="0">
                <a:latin typeface="Times New Roman"/>
                <a:cs typeface="Times New Roman"/>
              </a:rPr>
              <a:t>almeno </a:t>
            </a:r>
            <a:r>
              <a:rPr sz="1200" i="1" dirty="0">
                <a:latin typeface="Times New Roman"/>
                <a:cs typeface="Times New Roman"/>
              </a:rPr>
              <a:t>un 20% di </a:t>
            </a:r>
            <a:r>
              <a:rPr sz="1200" i="1" spc="-5" dirty="0">
                <a:latin typeface="Times New Roman"/>
                <a:cs typeface="Times New Roman"/>
              </a:rPr>
              <a:t>adesioni rispetto </a:t>
            </a:r>
            <a:r>
              <a:rPr sz="1200" i="1" dirty="0">
                <a:latin typeface="Times New Roman"/>
                <a:cs typeface="Times New Roman"/>
              </a:rPr>
              <a:t>all’anno </a:t>
            </a:r>
            <a:r>
              <a:rPr sz="1200" i="1" spc="-5" dirty="0">
                <a:latin typeface="Times New Roman"/>
                <a:cs typeface="Times New Roman"/>
              </a:rPr>
              <a:t>scorso.  Il Festival </a:t>
            </a:r>
            <a:r>
              <a:rPr sz="1200" i="1" dirty="0">
                <a:latin typeface="Times New Roman"/>
                <a:cs typeface="Times New Roman"/>
              </a:rPr>
              <a:t>è </a:t>
            </a:r>
            <a:r>
              <a:rPr sz="1200" i="1" spc="-5" dirty="0">
                <a:latin typeface="Times New Roman"/>
                <a:cs typeface="Times New Roman"/>
              </a:rPr>
              <a:t>policentrico, </a:t>
            </a:r>
            <a:r>
              <a:rPr sz="1200" i="1" dirty="0">
                <a:latin typeface="Times New Roman"/>
                <a:cs typeface="Times New Roman"/>
              </a:rPr>
              <a:t>a </a:t>
            </a:r>
            <a:r>
              <a:rPr sz="1200" i="1" spc="-5" dirty="0">
                <a:latin typeface="Times New Roman"/>
                <a:cs typeface="Times New Roman"/>
              </a:rPr>
              <a:t>differenza </a:t>
            </a:r>
            <a:r>
              <a:rPr sz="1200" i="1" dirty="0">
                <a:latin typeface="Times New Roman"/>
                <a:cs typeface="Times New Roman"/>
              </a:rPr>
              <a:t>di tanti </a:t>
            </a:r>
            <a:r>
              <a:rPr sz="1200" i="1" spc="-5" dirty="0">
                <a:latin typeface="Times New Roman"/>
                <a:cs typeface="Times New Roman"/>
              </a:rPr>
              <a:t>altri che </a:t>
            </a:r>
            <a:r>
              <a:rPr sz="1200" i="1" dirty="0">
                <a:latin typeface="Times New Roman"/>
                <a:cs typeface="Times New Roman"/>
              </a:rPr>
              <a:t>sono </a:t>
            </a:r>
            <a:r>
              <a:rPr sz="1200" i="1" spc="-5" dirty="0">
                <a:latin typeface="Times New Roman"/>
                <a:cs typeface="Times New Roman"/>
              </a:rPr>
              <a:t>accentrati. Il tema scelto per  quest’anno </a:t>
            </a:r>
            <a:r>
              <a:rPr sz="1200" i="1" dirty="0">
                <a:latin typeface="Times New Roman"/>
                <a:cs typeface="Times New Roman"/>
              </a:rPr>
              <a:t>ha molti </a:t>
            </a:r>
            <a:r>
              <a:rPr sz="1200" i="1" spc="-5" dirty="0">
                <a:latin typeface="Times New Roman"/>
                <a:cs typeface="Times New Roman"/>
              </a:rPr>
              <a:t>significati: per me </a:t>
            </a:r>
            <a:r>
              <a:rPr sz="1200" i="1" dirty="0">
                <a:latin typeface="Times New Roman"/>
                <a:cs typeface="Times New Roman"/>
              </a:rPr>
              <a:t>il principale è la rialfabetizzazione </a:t>
            </a:r>
            <a:r>
              <a:rPr sz="1200" i="1" spc="-5" dirty="0">
                <a:latin typeface="Times New Roman"/>
                <a:cs typeface="Times New Roman"/>
              </a:rPr>
              <a:t>della </a:t>
            </a:r>
            <a:r>
              <a:rPr sz="1200" i="1" dirty="0">
                <a:latin typeface="Times New Roman"/>
                <a:cs typeface="Times New Roman"/>
              </a:rPr>
              <a:t>lingua italiana  </a:t>
            </a:r>
            <a:r>
              <a:rPr sz="1200" i="1" spc="-5" dirty="0">
                <a:latin typeface="Times New Roman"/>
                <a:cs typeface="Times New Roman"/>
              </a:rPr>
              <a:t>contro </a:t>
            </a:r>
            <a:r>
              <a:rPr sz="1200" i="1" dirty="0">
                <a:latin typeface="Times New Roman"/>
                <a:cs typeface="Times New Roman"/>
              </a:rPr>
              <a:t>il </a:t>
            </a:r>
            <a:r>
              <a:rPr sz="1200" i="1" spc="-5" dirty="0">
                <a:latin typeface="Times New Roman"/>
                <a:cs typeface="Times New Roman"/>
              </a:rPr>
              <a:t>suo imbastardimento dovuto </a:t>
            </a:r>
            <a:r>
              <a:rPr sz="1200" i="1" dirty="0">
                <a:latin typeface="Times New Roman"/>
                <a:cs typeface="Times New Roman"/>
              </a:rPr>
              <a:t>all’uso di </a:t>
            </a:r>
            <a:r>
              <a:rPr sz="1200" i="1" spc="-5" dirty="0">
                <a:latin typeface="Times New Roman"/>
                <a:cs typeface="Times New Roman"/>
              </a:rPr>
              <a:t>termini provenienti </a:t>
            </a:r>
            <a:r>
              <a:rPr sz="1200" i="1" dirty="0">
                <a:latin typeface="Times New Roman"/>
                <a:cs typeface="Times New Roman"/>
              </a:rPr>
              <a:t>da altre</a:t>
            </a:r>
            <a:r>
              <a:rPr sz="1200" i="1" spc="80" dirty="0">
                <a:latin typeface="Times New Roman"/>
                <a:cs typeface="Times New Roman"/>
              </a:rPr>
              <a:t> </a:t>
            </a:r>
            <a:r>
              <a:rPr sz="1200" i="1" spc="-5" dirty="0">
                <a:latin typeface="Times New Roman"/>
                <a:cs typeface="Times New Roman"/>
              </a:rPr>
              <a:t>lingue”.</a:t>
            </a:r>
            <a:endParaRPr sz="1200">
              <a:latin typeface="Times New Roman"/>
              <a:cs typeface="Times New Roman"/>
            </a:endParaRPr>
          </a:p>
          <a:p>
            <a:pPr marL="12700" marR="168275">
              <a:lnSpc>
                <a:spcPct val="94700"/>
              </a:lnSpc>
              <a:spcBef>
                <a:spcPts val="25"/>
              </a:spcBef>
            </a:pPr>
            <a:r>
              <a:rPr sz="1200" spc="-5" dirty="0">
                <a:latin typeface="Georgia"/>
                <a:cs typeface="Georgia"/>
              </a:rPr>
              <a:t>Saranno interessati laboratori interattivi con </a:t>
            </a:r>
            <a:r>
              <a:rPr sz="1200" dirty="0">
                <a:latin typeface="Georgia"/>
                <a:cs typeface="Georgia"/>
              </a:rPr>
              <a:t>le </a:t>
            </a:r>
            <a:r>
              <a:rPr sz="1200" spc="-5" dirty="0">
                <a:latin typeface="Georgia"/>
                <a:cs typeface="Georgia"/>
              </a:rPr>
              <a:t>scuole, musei, biblioteche, ed operatori  culturali. </a:t>
            </a:r>
            <a:r>
              <a:rPr sz="1200" dirty="0">
                <a:latin typeface="Georgia"/>
                <a:cs typeface="Georgia"/>
              </a:rPr>
              <a:t>Il </a:t>
            </a:r>
            <a:r>
              <a:rPr sz="1200" spc="-5" dirty="0">
                <a:latin typeface="Georgia"/>
                <a:cs typeface="Georgia"/>
              </a:rPr>
              <a:t>tema scelto per la seconda edizione 2015 conduce </a:t>
            </a:r>
            <a:r>
              <a:rPr sz="1200" dirty="0">
                <a:latin typeface="Georgia"/>
                <a:cs typeface="Georgia"/>
              </a:rPr>
              <a:t>i bambini a </a:t>
            </a:r>
            <a:r>
              <a:rPr sz="1200" spc="-5" dirty="0">
                <a:latin typeface="Georgia"/>
                <a:cs typeface="Georgia"/>
              </a:rPr>
              <a:t>riflettere sulla  natura </a:t>
            </a:r>
            <a:r>
              <a:rPr sz="1200" dirty="0">
                <a:latin typeface="Georgia"/>
                <a:cs typeface="Georgia"/>
              </a:rPr>
              <a:t>e </a:t>
            </a:r>
            <a:r>
              <a:rPr sz="1200" spc="-5" dirty="0">
                <a:latin typeface="Georgia"/>
                <a:cs typeface="Georgia"/>
              </a:rPr>
              <a:t>sull’uomo. L’Unesco </a:t>
            </a:r>
            <a:r>
              <a:rPr sz="1200" dirty="0">
                <a:latin typeface="Georgia"/>
                <a:cs typeface="Georgia"/>
              </a:rPr>
              <a:t>e </a:t>
            </a:r>
            <a:r>
              <a:rPr sz="1200" spc="-5" dirty="0">
                <a:latin typeface="Georgia"/>
                <a:cs typeface="Georgia"/>
              </a:rPr>
              <a:t>il Mibact hanno curato </a:t>
            </a:r>
            <a:r>
              <a:rPr sz="1200" dirty="0">
                <a:latin typeface="Georgia"/>
                <a:cs typeface="Georgia"/>
              </a:rPr>
              <a:t>il </a:t>
            </a:r>
            <a:r>
              <a:rPr sz="1200" spc="-5" dirty="0">
                <a:latin typeface="Georgia"/>
                <a:cs typeface="Georgia"/>
              </a:rPr>
              <a:t>patrocinio della</a:t>
            </a:r>
            <a:r>
              <a:rPr sz="1200" spc="55" dirty="0">
                <a:latin typeface="Georgia"/>
                <a:cs typeface="Georgia"/>
              </a:rPr>
              <a:t> </a:t>
            </a:r>
            <a:r>
              <a:rPr sz="1200" spc="-5" dirty="0">
                <a:latin typeface="Georgia"/>
                <a:cs typeface="Georgia"/>
              </a:rPr>
              <a:t>manifestazione.</a:t>
            </a:r>
            <a:endParaRPr sz="1200">
              <a:latin typeface="Georgia"/>
              <a:cs typeface="Georgia"/>
            </a:endParaRPr>
          </a:p>
          <a:p>
            <a:pPr>
              <a:lnSpc>
                <a:spcPct val="100000"/>
              </a:lnSpc>
              <a:spcBef>
                <a:spcPts val="45"/>
              </a:spcBef>
            </a:pPr>
            <a:endParaRPr sz="1250">
              <a:latin typeface="Times New Roman"/>
              <a:cs typeface="Times New Roman"/>
            </a:endParaRPr>
          </a:p>
          <a:p>
            <a:pPr marL="12700" marR="168275">
              <a:lnSpc>
                <a:spcPct val="95300"/>
              </a:lnSpc>
              <a:spcBef>
                <a:spcPts val="5"/>
              </a:spcBef>
            </a:pPr>
            <a:r>
              <a:rPr sz="1200" spc="-5" dirty="0">
                <a:latin typeface="Georgia"/>
                <a:cs typeface="Georgia"/>
              </a:rPr>
              <a:t>Saranno interessati dal Festival della cultura creativa </a:t>
            </a:r>
            <a:r>
              <a:rPr sz="1200" dirty="0">
                <a:latin typeface="Georgia"/>
                <a:cs typeface="Georgia"/>
              </a:rPr>
              <a:t>i </a:t>
            </a:r>
            <a:r>
              <a:rPr sz="1200" spc="-5" dirty="0">
                <a:latin typeface="Georgia"/>
                <a:cs typeface="Georgia"/>
              </a:rPr>
              <a:t>capoluoghi di regione </a:t>
            </a:r>
            <a:r>
              <a:rPr sz="1200" dirty="0">
                <a:latin typeface="Georgia"/>
                <a:cs typeface="Georgia"/>
              </a:rPr>
              <a:t>e </a:t>
            </a:r>
            <a:r>
              <a:rPr sz="1200" spc="-5" dirty="0">
                <a:latin typeface="Georgia"/>
                <a:cs typeface="Georgia"/>
              </a:rPr>
              <a:t>provincia,  ed </a:t>
            </a:r>
            <a:r>
              <a:rPr sz="1200" dirty="0">
                <a:latin typeface="Georgia"/>
                <a:cs typeface="Georgia"/>
              </a:rPr>
              <a:t>i </a:t>
            </a:r>
            <a:r>
              <a:rPr sz="1200" spc="-5" dirty="0">
                <a:latin typeface="Georgia"/>
                <a:cs typeface="Georgia"/>
              </a:rPr>
              <a:t>piccoli paesi. </a:t>
            </a:r>
            <a:r>
              <a:rPr sz="1200" dirty="0">
                <a:latin typeface="Georgia"/>
                <a:cs typeface="Georgia"/>
              </a:rPr>
              <a:t>Si </a:t>
            </a:r>
            <a:r>
              <a:rPr sz="1200" spc="-5" dirty="0">
                <a:latin typeface="Georgia"/>
                <a:cs typeface="Georgia"/>
              </a:rPr>
              <a:t>comincia </a:t>
            </a:r>
            <a:r>
              <a:rPr sz="1200" dirty="0">
                <a:latin typeface="Georgia"/>
                <a:cs typeface="Georgia"/>
              </a:rPr>
              <a:t>da </a:t>
            </a:r>
            <a:r>
              <a:rPr sz="1200" spc="-5" dirty="0">
                <a:latin typeface="Georgia"/>
                <a:cs typeface="Georgia"/>
              </a:rPr>
              <a:t>Napoli il </a:t>
            </a:r>
            <a:r>
              <a:rPr sz="1200" dirty="0">
                <a:latin typeface="Georgia"/>
                <a:cs typeface="Georgia"/>
              </a:rPr>
              <a:t>16 </a:t>
            </a:r>
            <a:r>
              <a:rPr sz="1200" spc="-5" dirty="0">
                <a:latin typeface="Georgia"/>
                <a:cs typeface="Georgia"/>
              </a:rPr>
              <a:t>marzo presso </a:t>
            </a:r>
            <a:r>
              <a:rPr sz="1200" dirty="0">
                <a:latin typeface="Georgia"/>
                <a:cs typeface="Georgia"/>
              </a:rPr>
              <a:t>il </a:t>
            </a:r>
            <a:r>
              <a:rPr sz="1200" spc="-5" dirty="0">
                <a:latin typeface="Georgia"/>
                <a:cs typeface="Georgia"/>
              </a:rPr>
              <a:t>Museo Madre, dove  Michelangelo Pistoletto sarà l’ospite d’eccezione dell’evento intitolato </a:t>
            </a:r>
            <a:r>
              <a:rPr sz="1200" spc="5" dirty="0">
                <a:latin typeface="Georgia"/>
                <a:cs typeface="Georgia"/>
              </a:rPr>
              <a:t>‘</a:t>
            </a:r>
            <a:r>
              <a:rPr sz="1200" i="1" spc="5" dirty="0">
                <a:latin typeface="Times New Roman"/>
                <a:cs typeface="Times New Roman"/>
              </a:rPr>
              <a:t>WWW </a:t>
            </a:r>
            <a:r>
              <a:rPr sz="1200" i="1" dirty="0">
                <a:latin typeface="Times New Roman"/>
                <a:cs typeface="Times New Roman"/>
              </a:rPr>
              <a:t>– KnoW the  </a:t>
            </a:r>
            <a:r>
              <a:rPr sz="1200" i="1" spc="-5" dirty="0">
                <a:latin typeface="Times New Roman"/>
                <a:cs typeface="Times New Roman"/>
              </a:rPr>
              <a:t>World </a:t>
            </a:r>
            <a:r>
              <a:rPr sz="1200" i="1" dirty="0">
                <a:latin typeface="Times New Roman"/>
                <a:cs typeface="Times New Roman"/>
              </a:rPr>
              <a:t>with</a:t>
            </a:r>
            <a:r>
              <a:rPr sz="1200" i="1" spc="15" dirty="0">
                <a:latin typeface="Times New Roman"/>
                <a:cs typeface="Times New Roman"/>
              </a:rPr>
              <a:t> </a:t>
            </a:r>
            <a:r>
              <a:rPr sz="1200" i="1" spc="-5" dirty="0">
                <a:latin typeface="Times New Roman"/>
                <a:cs typeface="Times New Roman"/>
              </a:rPr>
              <a:t>Words</a:t>
            </a:r>
            <a:r>
              <a:rPr sz="1200" spc="-5" dirty="0">
                <a:latin typeface="Georgia"/>
                <a:cs typeface="Georgia"/>
              </a:rPr>
              <a:t>‘.</a:t>
            </a:r>
            <a:endParaRPr sz="1200">
              <a:latin typeface="Georgia"/>
              <a:cs typeface="Georgia"/>
            </a:endParaRPr>
          </a:p>
          <a:p>
            <a:pPr marL="12700" marR="234315">
              <a:lnSpc>
                <a:spcPct val="94600"/>
              </a:lnSpc>
              <a:spcBef>
                <a:spcPts val="15"/>
              </a:spcBef>
            </a:pPr>
            <a:r>
              <a:rPr sz="1200" dirty="0">
                <a:latin typeface="Georgia"/>
                <a:cs typeface="Georgia"/>
              </a:rPr>
              <a:t>Il </a:t>
            </a:r>
            <a:r>
              <a:rPr sz="1200" spc="-5" dirty="0">
                <a:latin typeface="Georgia"/>
                <a:cs typeface="Georgia"/>
              </a:rPr>
              <a:t>programma si snoda con tante iniziative, il </a:t>
            </a:r>
            <a:r>
              <a:rPr sz="1200" dirty="0">
                <a:latin typeface="Georgia"/>
                <a:cs typeface="Georgia"/>
              </a:rPr>
              <a:t>20 </a:t>
            </a:r>
            <a:r>
              <a:rPr sz="1200" spc="-5" dirty="0">
                <a:latin typeface="Georgia"/>
                <a:cs typeface="Georgia"/>
              </a:rPr>
              <a:t>marzo </a:t>
            </a:r>
            <a:r>
              <a:rPr sz="1200" dirty="0">
                <a:latin typeface="Georgia"/>
                <a:cs typeface="Georgia"/>
              </a:rPr>
              <a:t>a </a:t>
            </a:r>
            <a:r>
              <a:rPr sz="1200" spc="-5" dirty="0">
                <a:latin typeface="Georgia"/>
                <a:cs typeface="Georgia"/>
              </a:rPr>
              <a:t>Roma, </a:t>
            </a:r>
            <a:r>
              <a:rPr sz="1200" dirty="0">
                <a:latin typeface="Georgia"/>
                <a:cs typeface="Georgia"/>
              </a:rPr>
              <a:t>nella </a:t>
            </a:r>
            <a:r>
              <a:rPr sz="1200" spc="-5" dirty="0">
                <a:latin typeface="Georgia"/>
                <a:cs typeface="Georgia"/>
              </a:rPr>
              <a:t>sede dell’Abi, le  antiche Scuderie </a:t>
            </a:r>
            <a:r>
              <a:rPr sz="1200" dirty="0">
                <a:latin typeface="Georgia"/>
                <a:cs typeface="Georgia"/>
              </a:rPr>
              <a:t>di </a:t>
            </a:r>
            <a:r>
              <a:rPr sz="1200" spc="-5" dirty="0">
                <a:latin typeface="Georgia"/>
                <a:cs typeface="Georgia"/>
              </a:rPr>
              <a:t>Palazzo Altieri vedranno l’incontro ‘Reinventare l’apprendimento </a:t>
            </a:r>
            <a:r>
              <a:rPr sz="1200" dirty="0">
                <a:latin typeface="Georgia"/>
                <a:cs typeface="Georgia"/>
              </a:rPr>
              <a:t>–  </a:t>
            </a:r>
            <a:r>
              <a:rPr sz="1200" spc="-5" dirty="0">
                <a:latin typeface="Georgia"/>
                <a:cs typeface="Georgia"/>
              </a:rPr>
              <a:t>Cultura </a:t>
            </a:r>
            <a:r>
              <a:rPr sz="1200" dirty="0">
                <a:latin typeface="Georgia"/>
                <a:cs typeface="Georgia"/>
              </a:rPr>
              <a:t>e </a:t>
            </a:r>
            <a:r>
              <a:rPr sz="1200" spc="-5" dirty="0">
                <a:latin typeface="Georgia"/>
                <a:cs typeface="Georgia"/>
              </a:rPr>
              <a:t>creatività </a:t>
            </a:r>
            <a:r>
              <a:rPr sz="1200" dirty="0">
                <a:latin typeface="Georgia"/>
                <a:cs typeface="Georgia"/>
              </a:rPr>
              <a:t>tra </a:t>
            </a:r>
            <a:r>
              <a:rPr sz="1200" spc="-5" dirty="0">
                <a:latin typeface="Georgia"/>
                <a:cs typeface="Georgia"/>
              </a:rPr>
              <a:t>linguaggi, metodi </a:t>
            </a:r>
            <a:r>
              <a:rPr sz="1200" dirty="0">
                <a:latin typeface="Georgia"/>
                <a:cs typeface="Georgia"/>
              </a:rPr>
              <a:t>e</a:t>
            </a:r>
            <a:r>
              <a:rPr sz="1200" spc="-15" dirty="0">
                <a:latin typeface="Georgia"/>
                <a:cs typeface="Georgia"/>
              </a:rPr>
              <a:t> </a:t>
            </a:r>
            <a:r>
              <a:rPr sz="1200" spc="-5" dirty="0">
                <a:latin typeface="Georgia"/>
                <a:cs typeface="Georgia"/>
              </a:rPr>
              <a:t>azioni’.</a:t>
            </a:r>
            <a:endParaRPr sz="1200">
              <a:latin typeface="Georgia"/>
              <a:cs typeface="Georgia"/>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9705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Mukkopall</a:t>
            </a:r>
            <a:r>
              <a:rPr sz="1600" b="1" dirty="0">
                <a:latin typeface="Arial"/>
                <a:cs typeface="Arial"/>
              </a:rPr>
              <a:t>i</a:t>
            </a:r>
            <a:r>
              <a:rPr sz="1600" b="1" spc="-5" dirty="0">
                <a:latin typeface="Arial"/>
                <a:cs typeface="Arial"/>
              </a:rPr>
              <a:t>n</a:t>
            </a:r>
            <a:r>
              <a:rPr sz="1600" b="1" spc="-15" dirty="0">
                <a:latin typeface="Arial"/>
                <a:cs typeface="Arial"/>
              </a:rPr>
              <a:t>o</a:t>
            </a:r>
            <a:r>
              <a:rPr sz="1600" b="1" spc="-5" dirty="0">
                <a:latin typeface="Arial"/>
                <a:cs typeface="Arial"/>
              </a:rPr>
              <a:t>.</a:t>
            </a:r>
            <a:r>
              <a:rPr sz="1600" b="1" spc="5" dirty="0">
                <a:latin typeface="Arial"/>
                <a:cs typeface="Arial"/>
              </a:rPr>
              <a:t>c</a:t>
            </a:r>
            <a:r>
              <a:rPr sz="1600" b="1" spc="-5" dirty="0">
                <a:latin typeface="Arial"/>
                <a:cs typeface="Arial"/>
              </a:rPr>
              <a:t>om  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9852" y="3066571"/>
            <a:ext cx="3596904" cy="41529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5334" y="3895089"/>
            <a:ext cx="1146175" cy="16002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811779" y="1901824"/>
            <a:ext cx="1976755" cy="85470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026143" y="6662373"/>
            <a:ext cx="5380419" cy="3094797"/>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706627" y="3830549"/>
            <a:ext cx="6149340" cy="2371090"/>
          </a:xfrm>
          <a:prstGeom prst="rect">
            <a:avLst/>
          </a:prstGeom>
        </p:spPr>
        <p:txBody>
          <a:bodyPr vert="horz" wrap="square" lIns="0" tIns="12065" rIns="0" bIns="0" rtlCol="0">
            <a:spAutoFit/>
          </a:bodyPr>
          <a:lstStyle/>
          <a:p>
            <a:pPr marL="1306195" marR="6350" algn="just">
              <a:lnSpc>
                <a:spcPct val="118200"/>
              </a:lnSpc>
              <a:spcBef>
                <a:spcPts val="95"/>
              </a:spcBef>
            </a:pPr>
            <a:r>
              <a:rPr sz="1100" spc="-5" dirty="0">
                <a:latin typeface="Calibri"/>
                <a:cs typeface="Calibri"/>
              </a:rPr>
              <a:t>Stavolta MUKKO PALLINO </a:t>
            </a:r>
            <a:r>
              <a:rPr sz="1100" dirty="0">
                <a:latin typeface="Calibri"/>
                <a:cs typeface="Calibri"/>
              </a:rPr>
              <a:t>vi </a:t>
            </a:r>
            <a:r>
              <a:rPr sz="1100" spc="-5" dirty="0">
                <a:latin typeface="Calibri"/>
                <a:cs typeface="Calibri"/>
              </a:rPr>
              <a:t>segnala una grande </a:t>
            </a:r>
            <a:r>
              <a:rPr sz="1100" dirty="0">
                <a:latin typeface="Calibri"/>
                <a:cs typeface="Calibri"/>
              </a:rPr>
              <a:t>manifestazione dedicata ai </a:t>
            </a:r>
            <a:r>
              <a:rPr sz="1100" spc="-5" dirty="0">
                <a:latin typeface="Calibri"/>
                <a:cs typeface="Calibri"/>
              </a:rPr>
              <a:t>ragazzi,  </a:t>
            </a:r>
            <a:r>
              <a:rPr sz="1100" dirty="0">
                <a:latin typeface="Calibri"/>
                <a:cs typeface="Calibri"/>
              </a:rPr>
              <a:t>in </a:t>
            </a:r>
            <a:r>
              <a:rPr sz="1100" spc="-5" dirty="0">
                <a:latin typeface="Calibri"/>
                <a:cs typeface="Calibri"/>
              </a:rPr>
              <a:t>cui si </a:t>
            </a:r>
            <a:r>
              <a:rPr sz="1100" dirty="0">
                <a:latin typeface="Calibri"/>
                <a:cs typeface="Calibri"/>
              </a:rPr>
              <a:t>mette in </a:t>
            </a:r>
            <a:r>
              <a:rPr sz="1100" spc="-5" dirty="0">
                <a:latin typeface="Calibri"/>
                <a:cs typeface="Calibri"/>
              </a:rPr>
              <a:t>moto cultura </a:t>
            </a:r>
            <a:r>
              <a:rPr sz="1100" dirty="0">
                <a:latin typeface="Calibri"/>
                <a:cs typeface="Calibri"/>
              </a:rPr>
              <a:t>e </a:t>
            </a:r>
            <a:r>
              <a:rPr sz="1100" spc="-5" dirty="0">
                <a:latin typeface="Calibri"/>
                <a:cs typeface="Calibri"/>
              </a:rPr>
              <a:t>creatività </a:t>
            </a:r>
            <a:r>
              <a:rPr sz="1100" dirty="0">
                <a:latin typeface="Calibri"/>
                <a:cs typeface="Calibri"/>
              </a:rPr>
              <a:t>in </a:t>
            </a:r>
            <a:r>
              <a:rPr sz="1100" spc="-5" dirty="0">
                <a:latin typeface="Calibri"/>
                <a:cs typeface="Calibri"/>
              </a:rPr>
              <a:t>un festival </a:t>
            </a:r>
            <a:r>
              <a:rPr sz="1100" dirty="0">
                <a:latin typeface="Calibri"/>
                <a:cs typeface="Calibri"/>
              </a:rPr>
              <a:t>che </a:t>
            </a:r>
            <a:r>
              <a:rPr sz="1100" spc="-5" dirty="0">
                <a:latin typeface="Calibri"/>
                <a:cs typeface="Calibri"/>
              </a:rPr>
              <a:t>unisce tutta</a:t>
            </a:r>
            <a:r>
              <a:rPr sz="1100" spc="35" dirty="0">
                <a:latin typeface="Calibri"/>
                <a:cs typeface="Calibri"/>
              </a:rPr>
              <a:t> </a:t>
            </a:r>
            <a:r>
              <a:rPr sz="1100" dirty="0">
                <a:latin typeface="Calibri"/>
                <a:cs typeface="Calibri"/>
              </a:rPr>
              <a:t>Italia.</a:t>
            </a:r>
            <a:endParaRPr sz="1100">
              <a:latin typeface="Calibri"/>
              <a:cs typeface="Calibri"/>
            </a:endParaRPr>
          </a:p>
          <a:p>
            <a:pPr>
              <a:lnSpc>
                <a:spcPct val="100000"/>
              </a:lnSpc>
              <a:spcBef>
                <a:spcPts val="10"/>
              </a:spcBef>
            </a:pPr>
            <a:endParaRPr sz="850">
              <a:latin typeface="Times New Roman"/>
              <a:cs typeface="Times New Roman"/>
            </a:endParaRPr>
          </a:p>
          <a:p>
            <a:pPr marL="1306195" marR="5080" algn="just">
              <a:lnSpc>
                <a:spcPct val="117000"/>
              </a:lnSpc>
              <a:spcBef>
                <a:spcPts val="5"/>
              </a:spcBef>
            </a:pPr>
            <a:r>
              <a:rPr sz="1100" spc="-5" dirty="0">
                <a:latin typeface="Calibri"/>
                <a:cs typeface="Calibri"/>
              </a:rPr>
              <a:t>E' </a:t>
            </a:r>
            <a:r>
              <a:rPr sz="1100" dirty="0">
                <a:latin typeface="Calibri"/>
                <a:cs typeface="Calibri"/>
              </a:rPr>
              <a:t>il </a:t>
            </a:r>
            <a:r>
              <a:rPr sz="1100" spc="-5" dirty="0">
                <a:latin typeface="Calibri"/>
                <a:cs typeface="Calibri"/>
              </a:rPr>
              <a:t>Festival </a:t>
            </a:r>
            <a:r>
              <a:rPr sz="1100" dirty="0">
                <a:latin typeface="Calibri"/>
                <a:cs typeface="Calibri"/>
              </a:rPr>
              <a:t>della </a:t>
            </a:r>
            <a:r>
              <a:rPr sz="1100" spc="-5" dirty="0">
                <a:latin typeface="Calibri"/>
                <a:cs typeface="Calibri"/>
              </a:rPr>
              <a:t>Cultura Creativa, voluto dall'Abi </a:t>
            </a:r>
            <a:r>
              <a:rPr sz="1100" dirty="0">
                <a:latin typeface="Calibri"/>
                <a:cs typeface="Calibri"/>
              </a:rPr>
              <a:t>- </a:t>
            </a:r>
            <a:r>
              <a:rPr sz="1100" spc="-5" dirty="0">
                <a:latin typeface="Calibri"/>
                <a:cs typeface="Calibri"/>
              </a:rPr>
              <a:t>Associazione </a:t>
            </a:r>
            <a:r>
              <a:rPr sz="1100" dirty="0">
                <a:latin typeface="Calibri"/>
                <a:cs typeface="Calibri"/>
              </a:rPr>
              <a:t>bancaria </a:t>
            </a:r>
            <a:r>
              <a:rPr sz="1100" spc="-5" dirty="0">
                <a:latin typeface="Calibri"/>
                <a:cs typeface="Calibri"/>
              </a:rPr>
              <a:t>italiana </a:t>
            </a:r>
            <a:r>
              <a:rPr sz="1100" dirty="0">
                <a:latin typeface="Calibri"/>
                <a:cs typeface="Calibri"/>
              </a:rPr>
              <a:t>e  </a:t>
            </a:r>
            <a:r>
              <a:rPr sz="1100" spc="-5" dirty="0">
                <a:latin typeface="Calibri"/>
                <a:cs typeface="Calibri"/>
              </a:rPr>
              <a:t>previsto dal </a:t>
            </a:r>
            <a:r>
              <a:rPr sz="1100" dirty="0">
                <a:latin typeface="Calibri"/>
                <a:cs typeface="Calibri"/>
              </a:rPr>
              <a:t>16 al 22 Marzo 2015, che </a:t>
            </a:r>
            <a:r>
              <a:rPr sz="1100" spc="-5" dirty="0">
                <a:latin typeface="Calibri"/>
                <a:cs typeface="Calibri"/>
              </a:rPr>
              <a:t>coinvolge 10.000 </a:t>
            </a:r>
            <a:r>
              <a:rPr sz="1100" dirty="0">
                <a:latin typeface="Calibri"/>
                <a:cs typeface="Calibri"/>
              </a:rPr>
              <a:t>giovanissimi </a:t>
            </a:r>
            <a:r>
              <a:rPr sz="1100" spc="-5" dirty="0">
                <a:latin typeface="Calibri"/>
                <a:cs typeface="Calibri"/>
              </a:rPr>
              <a:t>(dai </a:t>
            </a:r>
            <a:r>
              <a:rPr sz="1100" dirty="0">
                <a:latin typeface="Calibri"/>
                <a:cs typeface="Calibri"/>
              </a:rPr>
              <a:t>6 ai 10 </a:t>
            </a:r>
            <a:r>
              <a:rPr sz="1100" spc="-5" dirty="0">
                <a:latin typeface="Calibri"/>
                <a:cs typeface="Calibri"/>
              </a:rPr>
              <a:t>anni)  </a:t>
            </a:r>
            <a:r>
              <a:rPr sz="1100" dirty="0">
                <a:latin typeface="Calibri"/>
                <a:cs typeface="Calibri"/>
              </a:rPr>
              <a:t>in tutta Italia con più </a:t>
            </a:r>
            <a:r>
              <a:rPr sz="1100" spc="-5" dirty="0">
                <a:latin typeface="Calibri"/>
                <a:cs typeface="Calibri"/>
              </a:rPr>
              <a:t>di </a:t>
            </a:r>
            <a:r>
              <a:rPr sz="1100" dirty="0">
                <a:latin typeface="Calibri"/>
                <a:cs typeface="Calibri"/>
              </a:rPr>
              <a:t>80 eventi </a:t>
            </a:r>
            <a:r>
              <a:rPr sz="1100" spc="-5" dirty="0">
                <a:latin typeface="Calibri"/>
                <a:cs typeface="Calibri"/>
              </a:rPr>
              <a:t>culturali </a:t>
            </a:r>
            <a:r>
              <a:rPr sz="1100" dirty="0">
                <a:latin typeface="Calibri"/>
                <a:cs typeface="Calibri"/>
              </a:rPr>
              <a:t>in 60 città. </a:t>
            </a:r>
            <a:r>
              <a:rPr sz="1100" spc="-5" dirty="0">
                <a:latin typeface="Calibri"/>
                <a:cs typeface="Calibri"/>
              </a:rPr>
              <a:t>L'intento </a:t>
            </a:r>
            <a:r>
              <a:rPr sz="1100" dirty="0">
                <a:latin typeface="Calibri"/>
                <a:cs typeface="Calibri"/>
              </a:rPr>
              <a:t>è quello </a:t>
            </a:r>
            <a:r>
              <a:rPr sz="1100" spc="-5" dirty="0">
                <a:latin typeface="Calibri"/>
                <a:cs typeface="Calibri"/>
              </a:rPr>
              <a:t>di avvicinare  </a:t>
            </a:r>
            <a:r>
              <a:rPr sz="1100" dirty="0">
                <a:latin typeface="Calibri"/>
                <a:cs typeface="Calibri"/>
              </a:rPr>
              <a:t>i </a:t>
            </a:r>
            <a:r>
              <a:rPr sz="1100" spc="-5" dirty="0">
                <a:latin typeface="Calibri"/>
                <a:cs typeface="Calibri"/>
              </a:rPr>
              <a:t>ragazzi </a:t>
            </a:r>
            <a:r>
              <a:rPr sz="1100" dirty="0">
                <a:latin typeface="Calibri"/>
                <a:cs typeface="Calibri"/>
              </a:rPr>
              <a:t>all'arte, </a:t>
            </a:r>
            <a:r>
              <a:rPr sz="1100" spc="-5" dirty="0">
                <a:latin typeface="Calibri"/>
                <a:cs typeface="Calibri"/>
              </a:rPr>
              <a:t>archeologia, musica, teatro, fotografia, </a:t>
            </a:r>
            <a:r>
              <a:rPr sz="1100" dirty="0">
                <a:latin typeface="Calibri"/>
                <a:cs typeface="Calibri"/>
              </a:rPr>
              <a:t>tecnologie digitali e a </a:t>
            </a:r>
            <a:r>
              <a:rPr sz="1100" spc="-5" dirty="0">
                <a:latin typeface="Calibri"/>
                <a:cs typeface="Calibri"/>
              </a:rPr>
              <a:t>tutte  </a:t>
            </a:r>
            <a:r>
              <a:rPr sz="1100" dirty="0">
                <a:latin typeface="Calibri"/>
                <a:cs typeface="Calibri"/>
              </a:rPr>
              <a:t>quelle </a:t>
            </a:r>
            <a:r>
              <a:rPr sz="1100" spc="-5" dirty="0">
                <a:latin typeface="Calibri"/>
                <a:cs typeface="Calibri"/>
              </a:rPr>
              <a:t>discipline </a:t>
            </a:r>
            <a:r>
              <a:rPr sz="1100" dirty="0">
                <a:latin typeface="Calibri"/>
                <a:cs typeface="Calibri"/>
              </a:rPr>
              <a:t>che </a:t>
            </a:r>
            <a:r>
              <a:rPr sz="1100" spc="-5" dirty="0">
                <a:latin typeface="Calibri"/>
                <a:cs typeface="Calibri"/>
              </a:rPr>
              <a:t>stimolano </a:t>
            </a:r>
            <a:r>
              <a:rPr sz="1100" dirty="0">
                <a:latin typeface="Calibri"/>
                <a:cs typeface="Calibri"/>
              </a:rPr>
              <a:t>la </a:t>
            </a:r>
            <a:r>
              <a:rPr sz="1100" spc="-5" dirty="0">
                <a:latin typeface="Calibri"/>
                <a:cs typeface="Calibri"/>
              </a:rPr>
              <a:t>loro capacità</a:t>
            </a:r>
            <a:r>
              <a:rPr sz="1100" dirty="0">
                <a:latin typeface="Calibri"/>
                <a:cs typeface="Calibri"/>
              </a:rPr>
              <a:t> </a:t>
            </a:r>
            <a:r>
              <a:rPr sz="1100" spc="-5" dirty="0">
                <a:latin typeface="Calibri"/>
                <a:cs typeface="Calibri"/>
              </a:rPr>
              <a:t>creativa.</a:t>
            </a:r>
            <a:endParaRPr sz="1100">
              <a:latin typeface="Calibri"/>
              <a:cs typeface="Calibri"/>
            </a:endParaRPr>
          </a:p>
          <a:p>
            <a:pPr marL="12700" marR="9525">
              <a:lnSpc>
                <a:spcPct val="118200"/>
              </a:lnSpc>
              <a:spcBef>
                <a:spcPts val="969"/>
              </a:spcBef>
            </a:pPr>
            <a:r>
              <a:rPr sz="1100" spc="-5" dirty="0">
                <a:latin typeface="Calibri"/>
                <a:cs typeface="Calibri"/>
              </a:rPr>
              <a:t>Filo conduttore </a:t>
            </a:r>
            <a:r>
              <a:rPr sz="1100" dirty="0">
                <a:latin typeface="Calibri"/>
                <a:cs typeface="Calibri"/>
              </a:rPr>
              <a:t>è </a:t>
            </a:r>
            <a:r>
              <a:rPr sz="1100" spc="-5" dirty="0">
                <a:latin typeface="Calibri"/>
                <a:cs typeface="Calibri"/>
              </a:rPr>
              <a:t>"L'alfabeto del mondo" </a:t>
            </a:r>
            <a:r>
              <a:rPr sz="1100" dirty="0">
                <a:latin typeface="Calibri"/>
                <a:cs typeface="Calibri"/>
              </a:rPr>
              <a:t>: </a:t>
            </a:r>
            <a:r>
              <a:rPr sz="1100" spc="-5" dirty="0">
                <a:latin typeface="Calibri"/>
                <a:cs typeface="Calibri"/>
              </a:rPr>
              <a:t>natura </a:t>
            </a:r>
            <a:r>
              <a:rPr sz="1100" dirty="0">
                <a:latin typeface="Calibri"/>
                <a:cs typeface="Calibri"/>
              </a:rPr>
              <a:t>ma anche opera ed emozioni </a:t>
            </a:r>
            <a:r>
              <a:rPr sz="1100" spc="-5" dirty="0">
                <a:latin typeface="Calibri"/>
                <a:cs typeface="Calibri"/>
              </a:rPr>
              <a:t>dell'uomo </a:t>
            </a:r>
            <a:r>
              <a:rPr sz="1100" spc="-10" dirty="0">
                <a:latin typeface="Calibri"/>
                <a:cs typeface="Calibri"/>
              </a:rPr>
              <a:t>fanno  </a:t>
            </a:r>
            <a:r>
              <a:rPr sz="1100" spc="-5" dirty="0">
                <a:latin typeface="Calibri"/>
                <a:cs typeface="Calibri"/>
              </a:rPr>
              <a:t>d'ispirazione </a:t>
            </a:r>
            <a:r>
              <a:rPr sz="1100" dirty="0">
                <a:latin typeface="Calibri"/>
                <a:cs typeface="Calibri"/>
              </a:rPr>
              <a:t>alla </a:t>
            </a:r>
            <a:r>
              <a:rPr sz="1100" spc="-5" dirty="0">
                <a:latin typeface="Calibri"/>
                <a:cs typeface="Calibri"/>
              </a:rPr>
              <a:t>condivisione </a:t>
            </a:r>
            <a:r>
              <a:rPr sz="1100" dirty="0">
                <a:latin typeface="Calibri"/>
                <a:cs typeface="Calibri"/>
              </a:rPr>
              <a:t>e </a:t>
            </a:r>
            <a:r>
              <a:rPr sz="1100" spc="-5" dirty="0">
                <a:latin typeface="Calibri"/>
                <a:cs typeface="Calibri"/>
              </a:rPr>
              <a:t>generazione di nuovi linguaggi </a:t>
            </a:r>
            <a:r>
              <a:rPr sz="1100" dirty="0">
                <a:latin typeface="Calibri"/>
                <a:cs typeface="Calibri"/>
              </a:rPr>
              <a:t>e </a:t>
            </a:r>
            <a:r>
              <a:rPr sz="1100" spc="-5" dirty="0">
                <a:latin typeface="Calibri"/>
                <a:cs typeface="Calibri"/>
              </a:rPr>
              <a:t>diverse</a:t>
            </a:r>
            <a:r>
              <a:rPr sz="1100" spc="70" dirty="0">
                <a:latin typeface="Calibri"/>
                <a:cs typeface="Calibri"/>
              </a:rPr>
              <a:t> </a:t>
            </a:r>
            <a:r>
              <a:rPr sz="1100" spc="-5" dirty="0">
                <a:latin typeface="Calibri"/>
                <a:cs typeface="Calibri"/>
              </a:rPr>
              <a:t>narrazioni.</a:t>
            </a:r>
            <a:endParaRPr sz="1100">
              <a:latin typeface="Calibri"/>
              <a:cs typeface="Calibri"/>
            </a:endParaRPr>
          </a:p>
          <a:p>
            <a:pPr>
              <a:lnSpc>
                <a:spcPct val="100000"/>
              </a:lnSpc>
              <a:spcBef>
                <a:spcPts val="15"/>
              </a:spcBef>
            </a:pPr>
            <a:endParaRPr sz="1050">
              <a:latin typeface="Times New Roman"/>
              <a:cs typeface="Times New Roman"/>
            </a:endParaRPr>
          </a:p>
          <a:p>
            <a:pPr marL="12700">
              <a:lnSpc>
                <a:spcPct val="100000"/>
              </a:lnSpc>
              <a:spcBef>
                <a:spcPts val="5"/>
              </a:spcBef>
            </a:pPr>
            <a:r>
              <a:rPr sz="1100" u="sng" dirty="0">
                <a:uFill>
                  <a:solidFill>
                    <a:srgbClr val="000000"/>
                  </a:solidFill>
                </a:uFill>
                <a:latin typeface="Calibri"/>
                <a:cs typeface="Calibri"/>
              </a:rPr>
              <a:t>Leggi la</a:t>
            </a:r>
            <a:r>
              <a:rPr sz="1100" u="sng" spc="-5" dirty="0">
                <a:uFill>
                  <a:solidFill>
                    <a:srgbClr val="000000"/>
                  </a:solidFill>
                </a:uFill>
                <a:latin typeface="Calibri"/>
                <a:cs typeface="Calibri"/>
              </a:rPr>
              <a:t> notizia</a:t>
            </a:r>
            <a:endParaRPr sz="1100">
              <a:latin typeface="Calibri"/>
              <a:cs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9705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Mukkopall</a:t>
            </a:r>
            <a:r>
              <a:rPr sz="1600" b="1" dirty="0">
                <a:latin typeface="Arial"/>
                <a:cs typeface="Arial"/>
              </a:rPr>
              <a:t>i</a:t>
            </a:r>
            <a:r>
              <a:rPr sz="1600" b="1" spc="-5" dirty="0">
                <a:latin typeface="Arial"/>
                <a:cs typeface="Arial"/>
              </a:rPr>
              <a:t>n</a:t>
            </a:r>
            <a:r>
              <a:rPr sz="1600" b="1" spc="-15" dirty="0">
                <a:latin typeface="Arial"/>
                <a:cs typeface="Arial"/>
              </a:rPr>
              <a:t>o</a:t>
            </a:r>
            <a:r>
              <a:rPr sz="1600" b="1" spc="-5" dirty="0">
                <a:latin typeface="Arial"/>
                <a:cs typeface="Arial"/>
              </a:rPr>
              <a:t>.</a:t>
            </a:r>
            <a:r>
              <a:rPr sz="1600" b="1" spc="5" dirty="0">
                <a:latin typeface="Arial"/>
                <a:cs typeface="Arial"/>
              </a:rPr>
              <a:t>c</a:t>
            </a:r>
            <a:r>
              <a:rPr sz="1600" b="1" spc="-5" dirty="0">
                <a:latin typeface="Arial"/>
                <a:cs typeface="Arial"/>
              </a:rPr>
              <a:t>om  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76298" y="2251025"/>
            <a:ext cx="5620834" cy="548923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374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me</a:t>
            </a:r>
            <a:r>
              <a:rPr sz="1600" b="1" spc="-10" dirty="0">
                <a:latin typeface="Arial"/>
                <a:cs typeface="Arial"/>
              </a:rPr>
              <a:t>d</a:t>
            </a:r>
            <a:r>
              <a:rPr sz="1600" b="1" spc="-5" dirty="0">
                <a:latin typeface="Arial"/>
                <a:cs typeface="Arial"/>
              </a:rPr>
              <a:t>iamag</a:t>
            </a:r>
            <a:r>
              <a:rPr sz="1600" b="1" dirty="0">
                <a:latin typeface="Arial"/>
                <a:cs typeface="Arial"/>
              </a:rPr>
              <a:t>a</a:t>
            </a:r>
            <a:r>
              <a:rPr sz="1600" b="1" spc="-5" dirty="0">
                <a:latin typeface="Arial"/>
                <a:cs typeface="Arial"/>
              </a:rPr>
              <a:t>zine.it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5652642"/>
            <a:ext cx="6136640" cy="4295140"/>
          </a:xfrm>
          <a:prstGeom prst="rect">
            <a:avLst/>
          </a:prstGeom>
        </p:spPr>
        <p:txBody>
          <a:bodyPr vert="horz" wrap="square" lIns="0" tIns="22225" rIns="0" bIns="0" rtlCol="0">
            <a:spAutoFit/>
          </a:bodyPr>
          <a:lstStyle/>
          <a:p>
            <a:pPr marL="12700" marR="5080">
              <a:lnSpc>
                <a:spcPct val="94700"/>
              </a:lnSpc>
              <a:spcBef>
                <a:spcPts val="175"/>
              </a:spcBef>
            </a:pPr>
            <a:r>
              <a:rPr sz="1200" spc="-5" dirty="0">
                <a:latin typeface="Georgia"/>
                <a:cs typeface="Georgia"/>
              </a:rPr>
              <a:t>ROMA (MF-DJ)--Bnl </a:t>
            </a:r>
            <a:r>
              <a:rPr sz="1200" dirty="0">
                <a:latin typeface="Georgia"/>
                <a:cs typeface="Georgia"/>
              </a:rPr>
              <a:t>Gruppo </a:t>
            </a:r>
            <a:r>
              <a:rPr sz="1200" spc="-5" dirty="0">
                <a:latin typeface="Georgia"/>
                <a:cs typeface="Georgia"/>
              </a:rPr>
              <a:t>Bnp Paribas partecipa, per il secondo annoconsecutivo, al  Festival della Cultura Creativa promosso </a:t>
            </a:r>
            <a:r>
              <a:rPr sz="1200" dirty="0">
                <a:latin typeface="Georgia"/>
                <a:cs typeface="Georgia"/>
              </a:rPr>
              <a:t>e </a:t>
            </a:r>
            <a:r>
              <a:rPr sz="1200" spc="-5" dirty="0">
                <a:latin typeface="Georgia"/>
                <a:cs typeface="Georgia"/>
              </a:rPr>
              <a:t>realizzatodalle banche, grazie al coordinamento  dell'Abi, confermando ilproprioimpegno </a:t>
            </a:r>
            <a:r>
              <a:rPr sz="1200" dirty="0">
                <a:latin typeface="Georgia"/>
                <a:cs typeface="Georgia"/>
              </a:rPr>
              <a:t>a </a:t>
            </a:r>
            <a:r>
              <a:rPr sz="1200" spc="-5" dirty="0">
                <a:latin typeface="Georgia"/>
                <a:cs typeface="Georgia"/>
              </a:rPr>
              <a:t>favore della diffusione </a:t>
            </a:r>
            <a:r>
              <a:rPr sz="1200" dirty="0">
                <a:latin typeface="Georgia"/>
                <a:cs typeface="Georgia"/>
              </a:rPr>
              <a:t>della </a:t>
            </a:r>
            <a:r>
              <a:rPr sz="1200" spc="-5" dirty="0">
                <a:latin typeface="Georgia"/>
                <a:cs typeface="Georgia"/>
              </a:rPr>
              <a:t>cultura </a:t>
            </a:r>
            <a:r>
              <a:rPr sz="1200" dirty="0">
                <a:latin typeface="Georgia"/>
                <a:cs typeface="Georgia"/>
              </a:rPr>
              <a:t>e  </a:t>
            </a:r>
            <a:r>
              <a:rPr sz="1200" spc="-5" dirty="0">
                <a:latin typeface="Georgia"/>
                <a:cs typeface="Georgia"/>
              </a:rPr>
              <a:t>l'attenzione </a:t>
            </a:r>
            <a:r>
              <a:rPr sz="1200" dirty="0">
                <a:latin typeface="Georgia"/>
                <a:cs typeface="Georgia"/>
              </a:rPr>
              <a:t>verso </a:t>
            </a:r>
            <a:r>
              <a:rPr sz="1200" spc="-5" dirty="0">
                <a:latin typeface="Georgia"/>
                <a:cs typeface="Georgia"/>
              </a:rPr>
              <a:t>legiovani generazioni.L'iniziativa, si legge in </a:t>
            </a:r>
            <a:r>
              <a:rPr sz="1200" dirty="0">
                <a:latin typeface="Georgia"/>
                <a:cs typeface="Georgia"/>
              </a:rPr>
              <a:t>un </a:t>
            </a:r>
            <a:r>
              <a:rPr sz="1200" spc="-5" dirty="0">
                <a:latin typeface="Georgia"/>
                <a:cs typeface="Georgia"/>
              </a:rPr>
              <a:t>comunicato, si svolgera'  nella settimanadal </a:t>
            </a:r>
            <a:r>
              <a:rPr sz="1200" dirty="0">
                <a:latin typeface="Georgia"/>
                <a:cs typeface="Georgia"/>
              </a:rPr>
              <a:t>16 al 22 </a:t>
            </a:r>
            <a:r>
              <a:rPr sz="1200" spc="-5" dirty="0">
                <a:latin typeface="Georgia"/>
                <a:cs typeface="Georgia"/>
              </a:rPr>
              <a:t>marzo con l'obiettivo di stimolare la creativita' dei ragazzidelle  scuole elementari </a:t>
            </a:r>
            <a:r>
              <a:rPr sz="1200" dirty="0">
                <a:latin typeface="Georgia"/>
                <a:cs typeface="Georgia"/>
              </a:rPr>
              <a:t>e </a:t>
            </a:r>
            <a:r>
              <a:rPr sz="1200" spc="-5" dirty="0">
                <a:latin typeface="Georgia"/>
                <a:cs typeface="Georgia"/>
              </a:rPr>
              <a:t>medie attraverso le diverse modalita' diespressione come, per esempio,  l'arte, il teatro, </a:t>
            </a:r>
            <a:r>
              <a:rPr sz="1200" dirty="0">
                <a:latin typeface="Georgia"/>
                <a:cs typeface="Georgia"/>
              </a:rPr>
              <a:t>la </a:t>
            </a:r>
            <a:r>
              <a:rPr sz="1200" spc="-5" dirty="0">
                <a:latin typeface="Georgia"/>
                <a:cs typeface="Georgia"/>
              </a:rPr>
              <a:t>fotografia, il cinemae le tecnologie digitali. </a:t>
            </a:r>
            <a:r>
              <a:rPr sz="1200" dirty="0">
                <a:latin typeface="Georgia"/>
                <a:cs typeface="Georgia"/>
              </a:rPr>
              <a:t>Il </a:t>
            </a:r>
            <a:r>
              <a:rPr sz="1200" spc="-5" dirty="0">
                <a:latin typeface="Georgia"/>
                <a:cs typeface="Georgia"/>
              </a:rPr>
              <a:t>tema scelto dall'Abi per la  seconda edizionedel Festival e' L'alfabeto del mondo </a:t>
            </a:r>
            <a:r>
              <a:rPr sz="1200" dirty="0">
                <a:latin typeface="Georgia"/>
                <a:cs typeface="Georgia"/>
              </a:rPr>
              <a:t>- </a:t>
            </a:r>
            <a:r>
              <a:rPr sz="1200" spc="-5" dirty="0">
                <a:latin typeface="Georgia"/>
                <a:cs typeface="Georgia"/>
              </a:rPr>
              <a:t>Leggiamo </a:t>
            </a:r>
            <a:r>
              <a:rPr sz="1200" dirty="0">
                <a:latin typeface="Georgia"/>
                <a:cs typeface="Georgia"/>
              </a:rPr>
              <a:t>i </a:t>
            </a:r>
            <a:r>
              <a:rPr sz="1200" spc="-5" dirty="0">
                <a:latin typeface="Georgia"/>
                <a:cs typeface="Georgia"/>
              </a:rPr>
              <a:t>segni intorno </a:t>
            </a:r>
            <a:r>
              <a:rPr sz="1200" dirty="0">
                <a:latin typeface="Georgia"/>
                <a:cs typeface="Georgia"/>
              </a:rPr>
              <a:t>a noi  </a:t>
            </a:r>
            <a:r>
              <a:rPr sz="1200" spc="-5" dirty="0">
                <a:latin typeface="Georgia"/>
                <a:cs typeface="Georgia"/>
              </a:rPr>
              <a:t>eraccontiamo, </a:t>
            </a:r>
            <a:r>
              <a:rPr sz="1200" dirty="0">
                <a:latin typeface="Georgia"/>
                <a:cs typeface="Georgia"/>
              </a:rPr>
              <a:t>un </a:t>
            </a:r>
            <a:r>
              <a:rPr sz="1200" spc="-5" dirty="0">
                <a:latin typeface="Georgia"/>
                <a:cs typeface="Georgia"/>
              </a:rPr>
              <a:t>filo </a:t>
            </a:r>
            <a:r>
              <a:rPr sz="1200" dirty="0">
                <a:latin typeface="Georgia"/>
                <a:cs typeface="Georgia"/>
              </a:rPr>
              <a:t>rosso </a:t>
            </a:r>
            <a:r>
              <a:rPr sz="1200" spc="-5" dirty="0">
                <a:latin typeface="Georgia"/>
                <a:cs typeface="Georgia"/>
              </a:rPr>
              <a:t>che colleghera' </a:t>
            </a:r>
            <a:r>
              <a:rPr sz="1200" dirty="0">
                <a:latin typeface="Georgia"/>
                <a:cs typeface="Georgia"/>
              </a:rPr>
              <a:t>idealmente tutte </a:t>
            </a:r>
            <a:r>
              <a:rPr sz="1200" spc="-5" dirty="0">
                <a:latin typeface="Georgia"/>
                <a:cs typeface="Georgia"/>
              </a:rPr>
              <a:t>le iniziativeproposte  (laboratori, concerti, visite </a:t>
            </a:r>
            <a:r>
              <a:rPr sz="1200" dirty="0">
                <a:latin typeface="Georgia"/>
                <a:cs typeface="Georgia"/>
              </a:rPr>
              <a:t>a </a:t>
            </a:r>
            <a:r>
              <a:rPr sz="1200" spc="-5" dirty="0">
                <a:latin typeface="Georgia"/>
                <a:cs typeface="Georgia"/>
              </a:rPr>
              <a:t>musei, teatro, ecc.) eorganizzate dalle banche che aderiscono  alla manifestazione.Bnl, in particolare, </a:t>
            </a:r>
            <a:r>
              <a:rPr sz="1200" dirty="0">
                <a:latin typeface="Georgia"/>
                <a:cs typeface="Georgia"/>
              </a:rPr>
              <a:t>ha scelto </a:t>
            </a:r>
            <a:r>
              <a:rPr sz="1200" spc="-5" dirty="0">
                <a:latin typeface="Georgia"/>
                <a:cs typeface="Georgia"/>
              </a:rPr>
              <a:t>di promuovere </a:t>
            </a:r>
            <a:r>
              <a:rPr sz="1200" dirty="0">
                <a:latin typeface="Georgia"/>
                <a:cs typeface="Georgia"/>
              </a:rPr>
              <a:t>una </a:t>
            </a:r>
            <a:r>
              <a:rPr sz="1200" spc="-5" dirty="0">
                <a:latin typeface="Georgia"/>
                <a:cs typeface="Georgia"/>
              </a:rPr>
              <a:t>serie di laboratori  inquattro citta' italiane chiedendo ai ragazzi </a:t>
            </a:r>
            <a:r>
              <a:rPr sz="1200" dirty="0">
                <a:latin typeface="Georgia"/>
                <a:cs typeface="Georgia"/>
              </a:rPr>
              <a:t>di </a:t>
            </a:r>
            <a:r>
              <a:rPr sz="1200" spc="-5" dirty="0">
                <a:latin typeface="Georgia"/>
                <a:cs typeface="Georgia"/>
              </a:rPr>
              <a:t>leggere </a:t>
            </a:r>
            <a:r>
              <a:rPr sz="1200" dirty="0">
                <a:latin typeface="Georgia"/>
                <a:cs typeface="Georgia"/>
              </a:rPr>
              <a:t>e </a:t>
            </a:r>
            <a:r>
              <a:rPr sz="1200" spc="-5" dirty="0">
                <a:latin typeface="Georgia"/>
                <a:cs typeface="Georgia"/>
              </a:rPr>
              <a:t>di raccontare isegni della  multiculturalita' presenti nella loro vita quotidianaattraverso il linguaggio cinematografico.  </a:t>
            </a:r>
            <a:r>
              <a:rPr sz="1200" dirty="0">
                <a:latin typeface="Georgia"/>
                <a:cs typeface="Georgia"/>
              </a:rPr>
              <a:t>A </a:t>
            </a:r>
            <a:r>
              <a:rPr sz="1200" spc="-5" dirty="0">
                <a:latin typeface="Georgia"/>
                <a:cs typeface="Georgia"/>
              </a:rPr>
              <a:t>Roma, il </a:t>
            </a:r>
            <a:r>
              <a:rPr sz="1200" dirty="0">
                <a:latin typeface="Georgia"/>
                <a:cs typeface="Georgia"/>
              </a:rPr>
              <a:t>18 e 19 </a:t>
            </a:r>
            <a:r>
              <a:rPr sz="1200" spc="-5" dirty="0">
                <a:latin typeface="Georgia"/>
                <a:cs typeface="Georgia"/>
              </a:rPr>
              <a:t>marzo, pressoTechnotown, la ludoteca tecnologico scientifica </a:t>
            </a:r>
            <a:r>
              <a:rPr sz="1200" dirty="0">
                <a:latin typeface="Georgia"/>
                <a:cs typeface="Georgia"/>
              </a:rPr>
              <a:t>di Villa  </a:t>
            </a:r>
            <a:r>
              <a:rPr sz="1200" spc="-5" dirty="0">
                <a:latin typeface="Georgia"/>
                <a:cs typeface="Georgia"/>
              </a:rPr>
              <a:t>Torlonia, siterranno </a:t>
            </a:r>
            <a:r>
              <a:rPr sz="1200" dirty="0">
                <a:latin typeface="Georgia"/>
                <a:cs typeface="Georgia"/>
              </a:rPr>
              <a:t>due </a:t>
            </a:r>
            <a:r>
              <a:rPr sz="1200" spc="-5" dirty="0">
                <a:latin typeface="Georgia"/>
                <a:cs typeface="Georgia"/>
              </a:rPr>
              <a:t>laboratori dedicati </a:t>
            </a:r>
            <a:r>
              <a:rPr sz="1200" dirty="0">
                <a:latin typeface="Georgia"/>
                <a:cs typeface="Georgia"/>
              </a:rPr>
              <a:t>alle </a:t>
            </a:r>
            <a:r>
              <a:rPr sz="1200" spc="-5" dirty="0">
                <a:latin typeface="Georgia"/>
                <a:cs typeface="Georgia"/>
              </a:rPr>
              <a:t>nuove tecnologie: "Technoradio:  comerealizzare </a:t>
            </a:r>
            <a:r>
              <a:rPr sz="1200" dirty="0">
                <a:latin typeface="Georgia"/>
                <a:cs typeface="Georgia"/>
              </a:rPr>
              <a:t>una </a:t>
            </a:r>
            <a:r>
              <a:rPr sz="1200" spc="-5" dirty="0">
                <a:latin typeface="Georgia"/>
                <a:cs typeface="Georgia"/>
              </a:rPr>
              <a:t>trasmissione radiofonica" </a:t>
            </a:r>
            <a:r>
              <a:rPr sz="1200" dirty="0">
                <a:latin typeface="Georgia"/>
                <a:cs typeface="Georgia"/>
              </a:rPr>
              <a:t>e </a:t>
            </a:r>
            <a:r>
              <a:rPr sz="1200" spc="-5" dirty="0">
                <a:latin typeface="Georgia"/>
                <a:cs typeface="Georgia"/>
              </a:rPr>
              <a:t>"Doppiaggio: come dare lapropria voce al  personaggio preferito". </a:t>
            </a:r>
            <a:r>
              <a:rPr sz="1200" dirty="0">
                <a:latin typeface="Georgia"/>
                <a:cs typeface="Georgia"/>
              </a:rPr>
              <a:t>A Torino, </a:t>
            </a:r>
            <a:r>
              <a:rPr sz="1200" spc="-5" dirty="0">
                <a:latin typeface="Georgia"/>
                <a:cs typeface="Georgia"/>
              </a:rPr>
              <a:t>il </a:t>
            </a:r>
            <a:r>
              <a:rPr sz="1200" dirty="0">
                <a:latin typeface="Georgia"/>
                <a:cs typeface="Georgia"/>
              </a:rPr>
              <a:t>18 e 19 </a:t>
            </a:r>
            <a:r>
              <a:rPr sz="1200" spc="-5" dirty="0">
                <a:latin typeface="Georgia"/>
                <a:cs typeface="Georgia"/>
              </a:rPr>
              <a:t>marzo, siterra' "Muovi Scatta Anima!",il  laboratorio di cinema di animazione incollaborazione con il Museo Nazionale del Cinema  di</a:t>
            </a:r>
            <a:r>
              <a:rPr sz="1200" spc="-10" dirty="0">
                <a:latin typeface="Georgia"/>
                <a:cs typeface="Georgia"/>
              </a:rPr>
              <a:t> </a:t>
            </a:r>
            <a:r>
              <a:rPr sz="1200" spc="-5" dirty="0">
                <a:latin typeface="Georgia"/>
                <a:cs typeface="Georgia"/>
              </a:rPr>
              <a:t>Torino.</a:t>
            </a:r>
            <a:endParaRPr sz="1200">
              <a:latin typeface="Georgia"/>
              <a:cs typeface="Georgia"/>
            </a:endParaRPr>
          </a:p>
          <a:p>
            <a:pPr marL="102235">
              <a:lnSpc>
                <a:spcPts val="1370"/>
              </a:lnSpc>
            </a:pPr>
            <a:r>
              <a:rPr sz="1200" dirty="0">
                <a:latin typeface="Georgia"/>
                <a:cs typeface="Georgia"/>
              </a:rPr>
              <a:t>A </a:t>
            </a:r>
            <a:r>
              <a:rPr sz="1200" spc="-5" dirty="0">
                <a:latin typeface="Georgia"/>
                <a:cs typeface="Georgia"/>
              </a:rPr>
              <a:t>L'Aquila, il16, </a:t>
            </a:r>
            <a:r>
              <a:rPr sz="1200" dirty="0">
                <a:latin typeface="Georgia"/>
                <a:cs typeface="Georgia"/>
              </a:rPr>
              <a:t>17 e 18 </a:t>
            </a:r>
            <a:r>
              <a:rPr sz="1200" spc="-5" dirty="0">
                <a:latin typeface="Georgia"/>
                <a:cs typeface="Georgia"/>
              </a:rPr>
              <a:t>marzo, presso l'Istituto Cinematografico "La Lanterna</a:t>
            </a:r>
            <a:r>
              <a:rPr sz="1200" spc="90" dirty="0">
                <a:latin typeface="Georgia"/>
                <a:cs typeface="Georgia"/>
              </a:rPr>
              <a:t> </a:t>
            </a:r>
            <a:r>
              <a:rPr sz="1200" spc="-5" dirty="0">
                <a:latin typeface="Georgia"/>
                <a:cs typeface="Georgia"/>
              </a:rPr>
              <a:t>Magica",si</a:t>
            </a:r>
            <a:endParaRPr sz="1200">
              <a:latin typeface="Georgia"/>
              <a:cs typeface="Georgia"/>
            </a:endParaRPr>
          </a:p>
          <a:p>
            <a:pPr marL="404495" marR="106045" indent="-281305">
              <a:lnSpc>
                <a:spcPts val="1570"/>
              </a:lnSpc>
              <a:spcBef>
                <a:spcPts val="65"/>
              </a:spcBef>
            </a:pPr>
            <a:r>
              <a:rPr sz="1200" spc="-5" dirty="0">
                <a:latin typeface="Georgia"/>
                <a:cs typeface="Georgia"/>
              </a:rPr>
              <a:t>terra' il laboratorio "Il concetto di integrazione: </a:t>
            </a:r>
            <a:r>
              <a:rPr sz="1200" dirty="0">
                <a:latin typeface="Georgia"/>
                <a:cs typeface="Georgia"/>
              </a:rPr>
              <a:t>un </a:t>
            </a:r>
            <a:r>
              <a:rPr sz="1200" spc="-5" dirty="0">
                <a:latin typeface="Georgia"/>
                <a:cs typeface="Georgia"/>
              </a:rPr>
              <a:t>viaggio nellasocieta' di ieri </a:t>
            </a:r>
            <a:r>
              <a:rPr sz="1200" dirty="0">
                <a:latin typeface="Georgia"/>
                <a:cs typeface="Georgia"/>
              </a:rPr>
              <a:t>e </a:t>
            </a:r>
            <a:r>
              <a:rPr sz="1200" spc="15" dirty="0">
                <a:latin typeface="Georgia"/>
                <a:cs typeface="Georgia"/>
              </a:rPr>
              <a:t>di </a:t>
            </a:r>
            <a:r>
              <a:rPr sz="1200" spc="-5" dirty="0">
                <a:latin typeface="Georgia"/>
                <a:cs typeface="Georgia"/>
              </a:rPr>
              <a:t>oggi",  dove gli alunni avranno l'opportunita' diavvicinarsi alle moderne tecnologie</a:t>
            </a:r>
            <a:r>
              <a:rPr sz="1200" spc="45" dirty="0">
                <a:latin typeface="Georgia"/>
                <a:cs typeface="Georgia"/>
              </a:rPr>
              <a:t> </a:t>
            </a:r>
            <a:r>
              <a:rPr sz="1200" spc="-5" dirty="0">
                <a:latin typeface="Georgia"/>
                <a:cs typeface="Georgia"/>
              </a:rPr>
              <a:t>che</a:t>
            </a:r>
            <a:endParaRPr sz="1200">
              <a:latin typeface="Georgia"/>
              <a:cs typeface="Georgia"/>
            </a:endParaRPr>
          </a:p>
          <a:p>
            <a:pPr marL="227329" marR="210185" indent="-2540" algn="ctr">
              <a:lnSpc>
                <a:spcPts val="1560"/>
              </a:lnSpc>
              <a:spcBef>
                <a:spcPts val="10"/>
              </a:spcBef>
            </a:pPr>
            <a:r>
              <a:rPr sz="1200" spc="-5" dirty="0">
                <a:latin typeface="Georgia"/>
                <a:cs typeface="Georgia"/>
              </a:rPr>
              <a:t>riguardano il mondodell'audiovisivo realizzando </a:t>
            </a:r>
            <a:r>
              <a:rPr sz="1200" dirty="0">
                <a:latin typeface="Georgia"/>
                <a:cs typeface="Georgia"/>
              </a:rPr>
              <a:t>un </a:t>
            </a:r>
            <a:r>
              <a:rPr sz="1200" spc="-5" dirty="0">
                <a:latin typeface="Georgia"/>
                <a:cs typeface="Georgia"/>
              </a:rPr>
              <a:t>breve cortometraggio sul  temadell'integrazione </a:t>
            </a:r>
            <a:r>
              <a:rPr sz="1200" dirty="0">
                <a:latin typeface="Georgia"/>
                <a:cs typeface="Georgia"/>
              </a:rPr>
              <a:t>e </a:t>
            </a:r>
            <a:r>
              <a:rPr sz="1200" spc="-5" dirty="0">
                <a:latin typeface="Georgia"/>
                <a:cs typeface="Georgia"/>
              </a:rPr>
              <a:t>dell'interculturalita'. Infine, </a:t>
            </a:r>
            <a:r>
              <a:rPr sz="1200" dirty="0">
                <a:latin typeface="Georgia"/>
                <a:cs typeface="Georgia"/>
              </a:rPr>
              <a:t>a </a:t>
            </a:r>
            <a:r>
              <a:rPr sz="1200" spc="-5" dirty="0">
                <a:latin typeface="Georgia"/>
                <a:cs typeface="Georgia"/>
              </a:rPr>
              <a:t>Bari, il </a:t>
            </a:r>
            <a:r>
              <a:rPr sz="1200" dirty="0">
                <a:latin typeface="Georgia"/>
                <a:cs typeface="Georgia"/>
              </a:rPr>
              <a:t>16 e </a:t>
            </a:r>
            <a:r>
              <a:rPr sz="1200" spc="-5" dirty="0">
                <a:latin typeface="Georgia"/>
                <a:cs typeface="Georgia"/>
              </a:rPr>
              <a:t>17marzo e'</a:t>
            </a:r>
            <a:r>
              <a:rPr sz="1200" spc="95" dirty="0">
                <a:latin typeface="Georgia"/>
                <a:cs typeface="Georgia"/>
              </a:rPr>
              <a:t> </a:t>
            </a:r>
            <a:r>
              <a:rPr sz="1200" dirty="0">
                <a:latin typeface="Georgia"/>
                <a:cs typeface="Georgia"/>
              </a:rPr>
              <a:t>previsto</a:t>
            </a:r>
            <a:endParaRPr sz="1200">
              <a:latin typeface="Georgia"/>
              <a:cs typeface="Georgia"/>
            </a:endParaRPr>
          </a:p>
        </p:txBody>
      </p:sp>
      <p:sp>
        <p:nvSpPr>
          <p:cNvPr id="5" name="object 5"/>
          <p:cNvSpPr/>
          <p:nvPr/>
        </p:nvSpPr>
        <p:spPr>
          <a:xfrm>
            <a:off x="2951607" y="2566560"/>
            <a:ext cx="1581149" cy="42780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69576" y="3898412"/>
            <a:ext cx="5583122" cy="87776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20765" cy="326961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987800">
              <a:lnSpc>
                <a:spcPts val="1839"/>
              </a:lnSpc>
            </a:pPr>
            <a:r>
              <a:rPr sz="1600" b="1" spc="-5" dirty="0">
                <a:latin typeface="Arial"/>
                <a:cs typeface="Arial"/>
              </a:rPr>
              <a:t>Newmediamagazine.it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5"/>
              </a:spcBef>
            </a:pPr>
            <a:endParaRPr sz="2150">
              <a:latin typeface="Times New Roman"/>
              <a:cs typeface="Times New Roman"/>
            </a:endParaRPr>
          </a:p>
          <a:p>
            <a:pPr marL="33655" marR="5080" algn="ctr">
              <a:lnSpc>
                <a:spcPct val="108800"/>
              </a:lnSpc>
            </a:pPr>
            <a:r>
              <a:rPr sz="1200" dirty="0">
                <a:latin typeface="Georgia"/>
                <a:cs typeface="Georgia"/>
              </a:rPr>
              <a:t>"Metti </a:t>
            </a:r>
            <a:r>
              <a:rPr sz="1200" spc="-5" dirty="0">
                <a:latin typeface="Georgia"/>
                <a:cs typeface="Georgia"/>
              </a:rPr>
              <a:t>il mondo </a:t>
            </a:r>
            <a:r>
              <a:rPr sz="1200" dirty="0">
                <a:latin typeface="Georgia"/>
                <a:cs typeface="Georgia"/>
              </a:rPr>
              <a:t>a </a:t>
            </a:r>
            <a:r>
              <a:rPr sz="1200" spc="-5" dirty="0">
                <a:latin typeface="Georgia"/>
                <a:cs typeface="Georgia"/>
              </a:rPr>
              <a:t>tavola", il laboratorio di videoanimazione presso Coop GET, ilCentro per  </a:t>
            </a:r>
            <a:r>
              <a:rPr sz="1200" dirty="0">
                <a:latin typeface="Georgia"/>
                <a:cs typeface="Georgia"/>
              </a:rPr>
              <a:t>la </a:t>
            </a:r>
            <a:r>
              <a:rPr sz="1200" spc="-5" dirty="0">
                <a:latin typeface="Georgia"/>
                <a:cs typeface="Georgia"/>
              </a:rPr>
              <a:t>Ricerca </a:t>
            </a:r>
            <a:r>
              <a:rPr sz="1200" dirty="0">
                <a:latin typeface="Georgia"/>
                <a:cs typeface="Georgia"/>
              </a:rPr>
              <a:t>e </a:t>
            </a:r>
            <a:r>
              <a:rPr sz="1200" spc="-5" dirty="0">
                <a:latin typeface="Georgia"/>
                <a:cs typeface="Georgia"/>
              </a:rPr>
              <a:t>la Didatticadell'Immagine di </a:t>
            </a:r>
            <a:r>
              <a:rPr sz="1200" dirty="0">
                <a:latin typeface="Georgia"/>
                <a:cs typeface="Georgia"/>
              </a:rPr>
              <a:t>Bari, </a:t>
            </a:r>
            <a:r>
              <a:rPr sz="1200" spc="-5" dirty="0">
                <a:latin typeface="Georgia"/>
                <a:cs typeface="Georgia"/>
              </a:rPr>
              <a:t>finalizzato alla realizzazione di  uncortometraggio, in </a:t>
            </a:r>
            <a:r>
              <a:rPr sz="1200" dirty="0">
                <a:latin typeface="Georgia"/>
                <a:cs typeface="Georgia"/>
              </a:rPr>
              <a:t>cui </a:t>
            </a:r>
            <a:r>
              <a:rPr sz="1200" spc="-5" dirty="0">
                <a:latin typeface="Georgia"/>
                <a:cs typeface="Georgia"/>
              </a:rPr>
              <a:t>gli studenti dovranno ideare </a:t>
            </a:r>
            <a:r>
              <a:rPr sz="1200" dirty="0">
                <a:latin typeface="Georgia"/>
                <a:cs typeface="Georgia"/>
              </a:rPr>
              <a:t>e </a:t>
            </a:r>
            <a:r>
              <a:rPr sz="1200" spc="-5" dirty="0">
                <a:latin typeface="Georgia"/>
                <a:cs typeface="Georgia"/>
              </a:rPr>
              <a:t>disegnare immagini </a:t>
            </a:r>
            <a:r>
              <a:rPr sz="1200" dirty="0">
                <a:latin typeface="Georgia"/>
                <a:cs typeface="Georgia"/>
              </a:rPr>
              <a:t>efondali,  </a:t>
            </a:r>
            <a:r>
              <a:rPr sz="1200" spc="-5" dirty="0">
                <a:latin typeface="Georgia"/>
                <a:cs typeface="Georgia"/>
              </a:rPr>
              <a:t>effettuare le riprese </a:t>
            </a:r>
            <a:r>
              <a:rPr sz="1200" dirty="0">
                <a:latin typeface="Georgia"/>
                <a:cs typeface="Georgia"/>
              </a:rPr>
              <a:t>con </a:t>
            </a:r>
            <a:r>
              <a:rPr sz="1200" spc="-5" dirty="0">
                <a:latin typeface="Georgia"/>
                <a:cs typeface="Georgia"/>
              </a:rPr>
              <a:t>la tecnica "passo </a:t>
            </a:r>
            <a:r>
              <a:rPr sz="1200" dirty="0">
                <a:latin typeface="Georgia"/>
                <a:cs typeface="Georgia"/>
              </a:rPr>
              <a:t>a uno" e </a:t>
            </a:r>
            <a:r>
              <a:rPr sz="1200" spc="-5" dirty="0">
                <a:latin typeface="Georgia"/>
                <a:cs typeface="Georgia"/>
              </a:rPr>
              <a:t>cimentarsinel doppiaggio, prestando </a:t>
            </a:r>
            <a:r>
              <a:rPr sz="1200" dirty="0">
                <a:latin typeface="Georgia"/>
                <a:cs typeface="Georgia"/>
              </a:rPr>
              <a:t>le  </a:t>
            </a:r>
            <a:r>
              <a:rPr sz="1200" spc="-5" dirty="0">
                <a:latin typeface="Georgia"/>
                <a:cs typeface="Georgia"/>
              </a:rPr>
              <a:t>voci ai diversi personaggi.Con il sostegno </a:t>
            </a:r>
            <a:r>
              <a:rPr sz="1200" dirty="0">
                <a:latin typeface="Georgia"/>
                <a:cs typeface="Georgia"/>
              </a:rPr>
              <a:t>a </a:t>
            </a:r>
            <a:r>
              <a:rPr sz="1200" spc="-5" dirty="0">
                <a:latin typeface="Georgia"/>
                <a:cs typeface="Georgia"/>
              </a:rPr>
              <a:t>questa iniziativa, Bnl testimonia ancora </a:t>
            </a:r>
            <a:r>
              <a:rPr sz="1200" dirty="0">
                <a:latin typeface="Georgia"/>
                <a:cs typeface="Georgia"/>
              </a:rPr>
              <a:t>una  volta </a:t>
            </a:r>
            <a:r>
              <a:rPr sz="1200" spc="-5" dirty="0">
                <a:latin typeface="Georgia"/>
                <a:cs typeface="Georgia"/>
              </a:rPr>
              <a:t>lavolonta' di promuovere </a:t>
            </a:r>
            <a:r>
              <a:rPr sz="1200" dirty="0">
                <a:latin typeface="Georgia"/>
                <a:cs typeface="Georgia"/>
              </a:rPr>
              <a:t>e </a:t>
            </a:r>
            <a:r>
              <a:rPr sz="1200" spc="-5" dirty="0">
                <a:latin typeface="Georgia"/>
                <a:cs typeface="Georgia"/>
              </a:rPr>
              <a:t>realizzare iniziative </a:t>
            </a:r>
            <a:r>
              <a:rPr sz="1200" dirty="0">
                <a:latin typeface="Georgia"/>
                <a:cs typeface="Georgia"/>
              </a:rPr>
              <a:t>rivolte </a:t>
            </a:r>
            <a:r>
              <a:rPr sz="1200" spc="-5" dirty="0">
                <a:latin typeface="Georgia"/>
                <a:cs typeface="Georgia"/>
              </a:rPr>
              <a:t>ad </a:t>
            </a:r>
            <a:r>
              <a:rPr sz="1200" dirty="0">
                <a:latin typeface="Georgia"/>
                <a:cs typeface="Georgia"/>
              </a:rPr>
              <a:t>un </a:t>
            </a:r>
            <a:r>
              <a:rPr sz="1200" spc="-5" dirty="0">
                <a:latin typeface="Georgia"/>
                <a:cs typeface="Georgia"/>
              </a:rPr>
              <a:t>pubblicogiovane, </a:t>
            </a:r>
            <a:r>
              <a:rPr sz="1200" spc="-10" dirty="0">
                <a:latin typeface="Georgia"/>
                <a:cs typeface="Georgia"/>
              </a:rPr>
              <a:t>con  </a:t>
            </a:r>
            <a:r>
              <a:rPr sz="1200" spc="-5" dirty="0">
                <a:latin typeface="Georgia"/>
                <a:cs typeface="Georgia"/>
              </a:rPr>
              <a:t>l'obiettivo di fornire ai ragazzi gli strumenti persviluppare le proprie capacita' creative </a:t>
            </a:r>
            <a:r>
              <a:rPr sz="1200" dirty="0">
                <a:latin typeface="Georgia"/>
                <a:cs typeface="Georgia"/>
              </a:rPr>
              <a:t>e </a:t>
            </a:r>
            <a:r>
              <a:rPr sz="1200" spc="-5" dirty="0">
                <a:latin typeface="Georgia"/>
                <a:cs typeface="Georgia"/>
              </a:rPr>
              <a:t>lo  spirito critico.com/rov(fine)MF-DJ NEWS0419:28 mar</a:t>
            </a:r>
            <a:r>
              <a:rPr sz="1200" spc="15" dirty="0">
                <a:latin typeface="Georgia"/>
                <a:cs typeface="Georgia"/>
              </a:rPr>
              <a:t> </a:t>
            </a:r>
            <a:r>
              <a:rPr sz="1200" spc="-5" dirty="0">
                <a:latin typeface="Georgia"/>
                <a:cs typeface="Georgia"/>
              </a:rPr>
              <a:t>2015</a:t>
            </a:r>
            <a:endParaRPr sz="1200">
              <a:latin typeface="Georgia"/>
              <a:cs typeface="Georgia"/>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374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me</a:t>
            </a:r>
            <a:r>
              <a:rPr sz="1600" b="1" spc="-10" dirty="0">
                <a:latin typeface="Arial"/>
                <a:cs typeface="Arial"/>
              </a:rPr>
              <a:t>d</a:t>
            </a:r>
            <a:r>
              <a:rPr sz="1600" b="1" spc="-5" dirty="0">
                <a:latin typeface="Arial"/>
                <a:cs typeface="Arial"/>
              </a:rPr>
              <a:t>iamag</a:t>
            </a:r>
            <a:r>
              <a:rPr sz="1600" b="1" dirty="0">
                <a:latin typeface="Arial"/>
                <a:cs typeface="Arial"/>
              </a:rPr>
              <a:t>a</a:t>
            </a:r>
            <a:r>
              <a:rPr sz="1600" b="1" spc="-5" dirty="0">
                <a:latin typeface="Arial"/>
                <a:cs typeface="Arial"/>
              </a:rPr>
              <a:t>zine.it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4890642"/>
            <a:ext cx="6134735" cy="4997450"/>
          </a:xfrm>
          <a:prstGeom prst="rect">
            <a:avLst/>
          </a:prstGeom>
        </p:spPr>
        <p:txBody>
          <a:bodyPr vert="horz" wrap="square" lIns="0" tIns="22225" rIns="0" bIns="0" rtlCol="0">
            <a:spAutoFit/>
          </a:bodyPr>
          <a:lstStyle/>
          <a:p>
            <a:pPr marL="12700" marR="59055">
              <a:lnSpc>
                <a:spcPct val="94800"/>
              </a:lnSpc>
              <a:spcBef>
                <a:spcPts val="175"/>
              </a:spcBef>
            </a:pPr>
            <a:r>
              <a:rPr sz="1200" spc="-5" dirty="0">
                <a:latin typeface="Georgia"/>
                <a:cs typeface="Georgia"/>
              </a:rPr>
              <a:t>ROMA (MF-DJ)--"L'alfabeto del Mondo. Leggiamo </a:t>
            </a:r>
            <a:r>
              <a:rPr sz="1200" dirty="0">
                <a:latin typeface="Georgia"/>
                <a:cs typeface="Georgia"/>
              </a:rPr>
              <a:t>i </a:t>
            </a:r>
            <a:r>
              <a:rPr sz="1200" spc="-5" dirty="0">
                <a:latin typeface="Georgia"/>
                <a:cs typeface="Georgia"/>
              </a:rPr>
              <a:t>segni intorno </a:t>
            </a:r>
            <a:r>
              <a:rPr sz="1200" dirty="0">
                <a:latin typeface="Georgia"/>
                <a:cs typeface="Georgia"/>
              </a:rPr>
              <a:t>a noi e </a:t>
            </a:r>
            <a:r>
              <a:rPr sz="1200" spc="-5" dirty="0">
                <a:latin typeface="Georgia"/>
                <a:cs typeface="Georgia"/>
              </a:rPr>
              <a:t>raccontiamo": e'  questo il tema della seconda edizione del Festival della cultura creativa, promosso </a:t>
            </a:r>
            <a:r>
              <a:rPr sz="1200" dirty="0">
                <a:latin typeface="Georgia"/>
                <a:cs typeface="Georgia"/>
              </a:rPr>
              <a:t>e  </a:t>
            </a:r>
            <a:r>
              <a:rPr sz="1200" spc="-5" dirty="0">
                <a:latin typeface="Georgia"/>
                <a:cs typeface="Georgia"/>
              </a:rPr>
              <a:t>realizzato dalle banche, anche grazie al coordinamento dell'Abi.La manifestazione,  interamente dedicata </a:t>
            </a:r>
            <a:r>
              <a:rPr sz="1200" dirty="0">
                <a:latin typeface="Georgia"/>
                <a:cs typeface="Georgia"/>
              </a:rPr>
              <a:t>alla </a:t>
            </a:r>
            <a:r>
              <a:rPr sz="1200" spc="-5" dirty="0">
                <a:latin typeface="Georgia"/>
                <a:cs typeface="Georgia"/>
              </a:rPr>
              <a:t>cultura </a:t>
            </a:r>
            <a:r>
              <a:rPr sz="1200" dirty="0">
                <a:latin typeface="Georgia"/>
                <a:cs typeface="Georgia"/>
              </a:rPr>
              <a:t>e </a:t>
            </a:r>
            <a:r>
              <a:rPr sz="1200" spc="-5" dirty="0">
                <a:latin typeface="Georgia"/>
                <a:cs typeface="Georgia"/>
              </a:rPr>
              <a:t>alla creatività per ragazzi, si svolgera' nella settimana  dal </a:t>
            </a:r>
            <a:r>
              <a:rPr sz="1200" dirty="0">
                <a:latin typeface="Georgia"/>
                <a:cs typeface="Georgia"/>
              </a:rPr>
              <a:t>16 </a:t>
            </a:r>
            <a:r>
              <a:rPr sz="1200" spc="-5" dirty="0">
                <a:latin typeface="Georgia"/>
                <a:cs typeface="Georgia"/>
              </a:rPr>
              <a:t>al </a:t>
            </a:r>
            <a:r>
              <a:rPr sz="1200" dirty="0">
                <a:latin typeface="Georgia"/>
                <a:cs typeface="Georgia"/>
              </a:rPr>
              <a:t>22 </a:t>
            </a:r>
            <a:r>
              <a:rPr sz="1200" spc="-5" dirty="0">
                <a:latin typeface="Georgia"/>
                <a:cs typeface="Georgia"/>
              </a:rPr>
              <a:t>marzo e, come gia' sperimentato nella prima edizione, si articolera' attraverso  </a:t>
            </a:r>
            <a:r>
              <a:rPr sz="1200" dirty="0">
                <a:latin typeface="Georgia"/>
                <a:cs typeface="Georgia"/>
              </a:rPr>
              <a:t>una </a:t>
            </a:r>
            <a:r>
              <a:rPr sz="1200" spc="-5" dirty="0">
                <a:latin typeface="Georgia"/>
                <a:cs typeface="Georgia"/>
              </a:rPr>
              <a:t>riccaproposta </a:t>
            </a:r>
            <a:r>
              <a:rPr sz="1200" dirty="0">
                <a:latin typeface="Georgia"/>
                <a:cs typeface="Georgia"/>
              </a:rPr>
              <a:t>di eventi, </a:t>
            </a:r>
            <a:r>
              <a:rPr sz="1200" spc="-5" dirty="0">
                <a:latin typeface="Georgia"/>
                <a:cs typeface="Georgia"/>
              </a:rPr>
              <a:t>iniziative </a:t>
            </a:r>
            <a:r>
              <a:rPr sz="1200" dirty="0">
                <a:latin typeface="Georgia"/>
                <a:cs typeface="Georgia"/>
              </a:rPr>
              <a:t>e </a:t>
            </a:r>
            <a:r>
              <a:rPr sz="1200" spc="-5" dirty="0">
                <a:latin typeface="Georgia"/>
                <a:cs typeface="Georgia"/>
              </a:rPr>
              <a:t>laboratori diffusi sull'intero territorionazionale.</a:t>
            </a:r>
            <a:endParaRPr sz="1200">
              <a:latin typeface="Georgia"/>
              <a:cs typeface="Georgia"/>
            </a:endParaRPr>
          </a:p>
          <a:p>
            <a:pPr marL="12700">
              <a:lnSpc>
                <a:spcPts val="1320"/>
              </a:lnSpc>
            </a:pPr>
            <a:r>
              <a:rPr sz="1200" spc="-5" dirty="0">
                <a:latin typeface="Georgia"/>
                <a:cs typeface="Georgia"/>
              </a:rPr>
              <a:t>Coinvolgendo oltre 10.000 giovanissimi in </a:t>
            </a:r>
            <a:r>
              <a:rPr sz="1200" dirty="0">
                <a:latin typeface="Georgia"/>
                <a:cs typeface="Georgia"/>
              </a:rPr>
              <a:t>tutta </a:t>
            </a:r>
            <a:r>
              <a:rPr sz="1200" spc="-5" dirty="0">
                <a:latin typeface="Georgia"/>
                <a:cs typeface="Georgia"/>
              </a:rPr>
              <a:t>Italia, ilFestival </a:t>
            </a:r>
            <a:r>
              <a:rPr sz="1200" dirty="0">
                <a:latin typeface="Georgia"/>
                <a:cs typeface="Georgia"/>
              </a:rPr>
              <a:t>ha </a:t>
            </a:r>
            <a:r>
              <a:rPr sz="1200" spc="-5" dirty="0">
                <a:latin typeface="Georgia"/>
                <a:cs typeface="Georgia"/>
              </a:rPr>
              <a:t>l'obiettivo di</a:t>
            </a:r>
            <a:r>
              <a:rPr sz="1200" spc="85" dirty="0">
                <a:latin typeface="Georgia"/>
                <a:cs typeface="Georgia"/>
              </a:rPr>
              <a:t> </a:t>
            </a:r>
            <a:r>
              <a:rPr sz="1200" spc="-5" dirty="0">
                <a:latin typeface="Georgia"/>
                <a:cs typeface="Georgia"/>
              </a:rPr>
              <a:t>avvicinare</a:t>
            </a:r>
            <a:endParaRPr sz="1200">
              <a:latin typeface="Georgia"/>
              <a:cs typeface="Georgia"/>
            </a:endParaRPr>
          </a:p>
          <a:p>
            <a:pPr marL="12700" marR="95250">
              <a:lnSpc>
                <a:spcPct val="94600"/>
              </a:lnSpc>
              <a:spcBef>
                <a:spcPts val="40"/>
              </a:spcBef>
            </a:pPr>
            <a:r>
              <a:rPr sz="1200" spc="-5" dirty="0">
                <a:latin typeface="Georgia"/>
                <a:cs typeface="Georgia"/>
              </a:rPr>
              <a:t>bambini </a:t>
            </a:r>
            <a:r>
              <a:rPr sz="1200" dirty="0">
                <a:latin typeface="Georgia"/>
                <a:cs typeface="Georgia"/>
              </a:rPr>
              <a:t>e </a:t>
            </a:r>
            <a:r>
              <a:rPr sz="1200" spc="-5" dirty="0">
                <a:latin typeface="Georgia"/>
                <a:cs typeface="Georgia"/>
              </a:rPr>
              <a:t>ragazzi dai </a:t>
            </a:r>
            <a:r>
              <a:rPr sz="1200" dirty="0">
                <a:latin typeface="Georgia"/>
                <a:cs typeface="Georgia"/>
              </a:rPr>
              <a:t>6 </a:t>
            </a:r>
            <a:r>
              <a:rPr sz="1200" spc="-5" dirty="0">
                <a:latin typeface="Georgia"/>
                <a:cs typeface="Georgia"/>
              </a:rPr>
              <a:t>ai </a:t>
            </a:r>
            <a:r>
              <a:rPr sz="1200" dirty="0">
                <a:latin typeface="Georgia"/>
                <a:cs typeface="Georgia"/>
              </a:rPr>
              <a:t>13 </a:t>
            </a:r>
            <a:r>
              <a:rPr sz="1200" spc="-5" dirty="0">
                <a:latin typeface="Georgia"/>
                <a:cs typeface="Georgia"/>
              </a:rPr>
              <a:t>annialla cultura e, in particolare, agli aspetti piu' "generativi"  dellacreativita'. Attraverso l'arte, l'archeologia, la musica, il canto, lalettura, il teatro, </a:t>
            </a:r>
            <a:r>
              <a:rPr sz="1200" dirty="0">
                <a:latin typeface="Georgia"/>
                <a:cs typeface="Georgia"/>
              </a:rPr>
              <a:t>la  </a:t>
            </a:r>
            <a:r>
              <a:rPr sz="1200" spc="-5" dirty="0">
                <a:latin typeface="Georgia"/>
                <a:cs typeface="Georgia"/>
              </a:rPr>
              <a:t>fotografia, la robotica, le tecnologie digitali ealtri percorsi figurativi </a:t>
            </a:r>
            <a:r>
              <a:rPr sz="1200" dirty="0">
                <a:latin typeface="Georgia"/>
                <a:cs typeface="Georgia"/>
              </a:rPr>
              <a:t>e </a:t>
            </a:r>
            <a:r>
              <a:rPr sz="1200" spc="-5" dirty="0">
                <a:latin typeface="Georgia"/>
                <a:cs typeface="Georgia"/>
              </a:rPr>
              <a:t>linguistici, </a:t>
            </a:r>
            <a:r>
              <a:rPr sz="1200" dirty="0">
                <a:latin typeface="Georgia"/>
                <a:cs typeface="Georgia"/>
              </a:rPr>
              <a:t>i </a:t>
            </a:r>
            <a:r>
              <a:rPr sz="1200" spc="-5" dirty="0">
                <a:latin typeface="Georgia"/>
                <a:cs typeface="Georgia"/>
              </a:rPr>
              <a:t>giovani  protagonisti delFestival potranno cosi' sperimentare </a:t>
            </a:r>
            <a:r>
              <a:rPr sz="1200" dirty="0">
                <a:latin typeface="Georgia"/>
                <a:cs typeface="Georgia"/>
              </a:rPr>
              <a:t>le </a:t>
            </a:r>
            <a:r>
              <a:rPr sz="1200" spc="-5" dirty="0">
                <a:latin typeface="Georgia"/>
                <a:cs typeface="Georgia"/>
              </a:rPr>
              <a:t>potenzialita' della loro fantasiae  costruire infiniti </a:t>
            </a:r>
            <a:r>
              <a:rPr sz="1200" dirty="0">
                <a:latin typeface="Georgia"/>
                <a:cs typeface="Georgia"/>
              </a:rPr>
              <a:t>racconti."Il </a:t>
            </a:r>
            <a:r>
              <a:rPr sz="1200" spc="-5" dirty="0">
                <a:latin typeface="Georgia"/>
                <a:cs typeface="Georgia"/>
              </a:rPr>
              <a:t>rafforzato impegno delle banche </a:t>
            </a:r>
            <a:r>
              <a:rPr sz="1200" dirty="0">
                <a:latin typeface="Georgia"/>
                <a:cs typeface="Georgia"/>
              </a:rPr>
              <a:t>a </a:t>
            </a:r>
            <a:r>
              <a:rPr sz="1200" spc="-5" dirty="0">
                <a:latin typeface="Georgia"/>
                <a:cs typeface="Georgia"/>
              </a:rPr>
              <a:t>investire nei giovani </a:t>
            </a:r>
            <a:r>
              <a:rPr sz="1200" dirty="0">
                <a:latin typeface="Georgia"/>
                <a:cs typeface="Georgia"/>
              </a:rPr>
              <a:t>e  </a:t>
            </a:r>
            <a:r>
              <a:rPr sz="1200" spc="-5" dirty="0">
                <a:latin typeface="Georgia"/>
                <a:cs typeface="Georgia"/>
              </a:rPr>
              <a:t>nellacultura </a:t>
            </a:r>
            <a:r>
              <a:rPr sz="1200" dirty="0">
                <a:latin typeface="Georgia"/>
                <a:cs typeface="Georgia"/>
              </a:rPr>
              <a:t>- ha </a:t>
            </a:r>
            <a:r>
              <a:rPr sz="1200" spc="-5" dirty="0">
                <a:latin typeface="Georgia"/>
                <a:cs typeface="Georgia"/>
              </a:rPr>
              <a:t>dichiarato </a:t>
            </a:r>
            <a:r>
              <a:rPr sz="1200" dirty="0">
                <a:latin typeface="Georgia"/>
                <a:cs typeface="Georgia"/>
              </a:rPr>
              <a:t>il </a:t>
            </a:r>
            <a:r>
              <a:rPr sz="1200" spc="-5" dirty="0">
                <a:latin typeface="Georgia"/>
                <a:cs typeface="Georgia"/>
              </a:rPr>
              <a:t>presidente dell'Abi, Antonio Patuelli -rappresenta  un'occasione importante data </a:t>
            </a:r>
            <a:r>
              <a:rPr sz="1200" dirty="0">
                <a:latin typeface="Georgia"/>
                <a:cs typeface="Georgia"/>
              </a:rPr>
              <a:t>ai </a:t>
            </a:r>
            <a:r>
              <a:rPr sz="1200" spc="-5" dirty="0">
                <a:latin typeface="Georgia"/>
                <a:cs typeface="Georgia"/>
              </a:rPr>
              <a:t>ragazzi per misurarsi con sestessi </a:t>
            </a:r>
            <a:r>
              <a:rPr sz="1200" dirty="0">
                <a:latin typeface="Georgia"/>
                <a:cs typeface="Georgia"/>
              </a:rPr>
              <a:t>e </a:t>
            </a:r>
            <a:r>
              <a:rPr sz="1200" spc="-5" dirty="0">
                <a:latin typeface="Georgia"/>
                <a:cs typeface="Georgia"/>
              </a:rPr>
              <a:t>le molteplici  possibilita' di</a:t>
            </a:r>
            <a:r>
              <a:rPr sz="1200" spc="5" dirty="0">
                <a:latin typeface="Georgia"/>
                <a:cs typeface="Georgia"/>
              </a:rPr>
              <a:t> </a:t>
            </a:r>
            <a:r>
              <a:rPr sz="1200" spc="-5" dirty="0">
                <a:latin typeface="Georgia"/>
                <a:cs typeface="Georgia"/>
              </a:rPr>
              <a:t>partecipazione.</a:t>
            </a:r>
            <a:endParaRPr sz="1200">
              <a:latin typeface="Georgia"/>
              <a:cs typeface="Georgia"/>
            </a:endParaRPr>
          </a:p>
          <a:p>
            <a:pPr marL="433070">
              <a:lnSpc>
                <a:spcPts val="1370"/>
              </a:lnSpc>
            </a:pPr>
            <a:r>
              <a:rPr sz="1200" spc="-5" dirty="0">
                <a:latin typeface="Georgia"/>
                <a:cs typeface="Georgia"/>
              </a:rPr>
              <a:t>Cio' che ci spingea lavorare in sinergia con scuole, musei, associazioni</a:t>
            </a:r>
            <a:r>
              <a:rPr sz="1200" spc="105" dirty="0">
                <a:latin typeface="Georgia"/>
                <a:cs typeface="Georgia"/>
              </a:rPr>
              <a:t> </a:t>
            </a:r>
            <a:r>
              <a:rPr sz="1200" spc="-5" dirty="0">
                <a:latin typeface="Georgia"/>
                <a:cs typeface="Georgia"/>
              </a:rPr>
              <a:t>culturali</a:t>
            </a:r>
            <a:endParaRPr sz="1200">
              <a:latin typeface="Georgia"/>
              <a:cs typeface="Georgia"/>
            </a:endParaRPr>
          </a:p>
          <a:p>
            <a:pPr marL="74930" marR="59055" algn="ctr">
              <a:lnSpc>
                <a:spcPts val="1570"/>
              </a:lnSpc>
              <a:spcBef>
                <a:spcPts val="65"/>
              </a:spcBef>
            </a:pPr>
            <a:r>
              <a:rPr sz="1200" spc="-5" dirty="0">
                <a:latin typeface="Georgia"/>
                <a:cs typeface="Georgia"/>
              </a:rPr>
              <a:t>ebiblioteche e' la comune certezza che solo mettendosi in gioco e'allenandosi' </a:t>
            </a:r>
            <a:r>
              <a:rPr sz="1200" dirty="0">
                <a:latin typeface="Georgia"/>
                <a:cs typeface="Georgia"/>
              </a:rPr>
              <a:t>a </a:t>
            </a:r>
            <a:r>
              <a:rPr sz="1200" spc="-5" dirty="0">
                <a:latin typeface="Georgia"/>
                <a:cs typeface="Georgia"/>
              </a:rPr>
              <a:t>diventare  cittadini attivi, capaci di progettualita' </a:t>
            </a:r>
            <a:r>
              <a:rPr sz="1200" dirty="0">
                <a:latin typeface="Georgia"/>
                <a:cs typeface="Georgia"/>
              </a:rPr>
              <a:t>e </a:t>
            </a:r>
            <a:r>
              <a:rPr sz="1200" spc="-5" dirty="0">
                <a:latin typeface="Georgia"/>
                <a:cs typeface="Georgia"/>
              </a:rPr>
              <a:t>direlazioni, avviene la formazione globale</a:t>
            </a:r>
            <a:r>
              <a:rPr sz="1200" spc="90" dirty="0">
                <a:latin typeface="Georgia"/>
                <a:cs typeface="Georgia"/>
              </a:rPr>
              <a:t> </a:t>
            </a:r>
            <a:r>
              <a:rPr sz="1200" spc="-5" dirty="0">
                <a:latin typeface="Georgia"/>
                <a:cs typeface="Georgia"/>
              </a:rPr>
              <a:t>della</a:t>
            </a:r>
            <a:endParaRPr sz="1200">
              <a:latin typeface="Georgia"/>
              <a:cs typeface="Georgia"/>
            </a:endParaRPr>
          </a:p>
          <a:p>
            <a:pPr marL="74930" marR="59055" algn="ctr">
              <a:lnSpc>
                <a:spcPts val="1560"/>
              </a:lnSpc>
              <a:spcBef>
                <a:spcPts val="10"/>
              </a:spcBef>
            </a:pPr>
            <a:r>
              <a:rPr sz="1200" spc="-5" dirty="0">
                <a:latin typeface="Georgia"/>
                <a:cs typeface="Georgia"/>
              </a:rPr>
              <a:t>persona, </a:t>
            </a:r>
            <a:r>
              <a:rPr sz="1200" dirty="0">
                <a:latin typeface="Georgia"/>
                <a:cs typeface="Georgia"/>
              </a:rPr>
              <a:t>in </a:t>
            </a:r>
            <a:r>
              <a:rPr sz="1200" spc="-10" dirty="0">
                <a:latin typeface="Georgia"/>
                <a:cs typeface="Georgia"/>
              </a:rPr>
              <a:t>grado </a:t>
            </a:r>
            <a:r>
              <a:rPr sz="1200" spc="-5" dirty="0">
                <a:latin typeface="Georgia"/>
                <a:cs typeface="Georgia"/>
              </a:rPr>
              <a:t>quindi dicostruire il proprio futuro </a:t>
            </a:r>
            <a:r>
              <a:rPr sz="1200" dirty="0">
                <a:latin typeface="Georgia"/>
                <a:cs typeface="Georgia"/>
              </a:rPr>
              <a:t>e </a:t>
            </a:r>
            <a:r>
              <a:rPr sz="1200" spc="-5" dirty="0">
                <a:latin typeface="Georgia"/>
                <a:cs typeface="Georgia"/>
              </a:rPr>
              <a:t>quello del Paese. Lo sviluppo delle  propriecompetenze e' </a:t>
            </a:r>
            <a:r>
              <a:rPr sz="1200" dirty="0">
                <a:latin typeface="Georgia"/>
                <a:cs typeface="Georgia"/>
              </a:rPr>
              <a:t>infatti </a:t>
            </a:r>
            <a:r>
              <a:rPr sz="1200" spc="-5" dirty="0">
                <a:latin typeface="Georgia"/>
                <a:cs typeface="Georgia"/>
              </a:rPr>
              <a:t>alla base del progresso economico, della convivenzacivile</a:t>
            </a:r>
            <a:r>
              <a:rPr sz="1200" spc="60" dirty="0">
                <a:latin typeface="Georgia"/>
                <a:cs typeface="Georgia"/>
              </a:rPr>
              <a:t> </a:t>
            </a:r>
            <a:r>
              <a:rPr sz="1200" dirty="0">
                <a:latin typeface="Georgia"/>
                <a:cs typeface="Georgia"/>
              </a:rPr>
              <a:t>e</a:t>
            </a:r>
            <a:endParaRPr sz="1200">
              <a:latin typeface="Georgia"/>
              <a:cs typeface="Georgia"/>
            </a:endParaRPr>
          </a:p>
          <a:p>
            <a:pPr marL="41275" indent="5715">
              <a:lnSpc>
                <a:spcPct val="100000"/>
              </a:lnSpc>
              <a:spcBef>
                <a:spcPts val="65"/>
              </a:spcBef>
            </a:pPr>
            <a:r>
              <a:rPr sz="1200" spc="-5" dirty="0">
                <a:latin typeface="Georgia"/>
                <a:cs typeface="Georgia"/>
              </a:rPr>
              <a:t>della partecipazione alla </a:t>
            </a:r>
            <a:r>
              <a:rPr sz="1200" dirty="0">
                <a:latin typeface="Georgia"/>
                <a:cs typeface="Georgia"/>
              </a:rPr>
              <a:t>vita </a:t>
            </a:r>
            <a:r>
              <a:rPr sz="1200" spc="-5" dirty="0">
                <a:latin typeface="Georgia"/>
                <a:cs typeface="Georgia"/>
              </a:rPr>
              <a:t>democratica. </a:t>
            </a:r>
            <a:r>
              <a:rPr sz="1200" dirty="0">
                <a:latin typeface="Georgia"/>
                <a:cs typeface="Georgia"/>
              </a:rPr>
              <a:t>In </a:t>
            </a:r>
            <a:r>
              <a:rPr sz="1200" spc="-5" dirty="0">
                <a:latin typeface="Georgia"/>
                <a:cs typeface="Georgia"/>
              </a:rPr>
              <a:t>questo senso </a:t>
            </a:r>
            <a:r>
              <a:rPr sz="1200" dirty="0">
                <a:latin typeface="Georgia"/>
                <a:cs typeface="Georgia"/>
              </a:rPr>
              <a:t>- </a:t>
            </a:r>
            <a:r>
              <a:rPr sz="1200" spc="-5" dirty="0">
                <a:latin typeface="Georgia"/>
                <a:cs typeface="Georgia"/>
              </a:rPr>
              <a:t>haconcluso Patuelli </a:t>
            </a:r>
            <a:r>
              <a:rPr sz="1200" dirty="0">
                <a:latin typeface="Georgia"/>
                <a:cs typeface="Georgia"/>
              </a:rPr>
              <a:t>- un</a:t>
            </a:r>
            <a:r>
              <a:rPr sz="1200" spc="120" dirty="0">
                <a:latin typeface="Georgia"/>
                <a:cs typeface="Georgia"/>
              </a:rPr>
              <a:t> </a:t>
            </a:r>
            <a:r>
              <a:rPr sz="1200" spc="-5" dirty="0">
                <a:latin typeface="Georgia"/>
                <a:cs typeface="Georgia"/>
              </a:rPr>
              <a:t>ruolo</a:t>
            </a:r>
            <a:endParaRPr sz="1200">
              <a:latin typeface="Georgia"/>
              <a:cs typeface="Georgia"/>
            </a:endParaRPr>
          </a:p>
          <a:p>
            <a:pPr marL="24765" marR="5080" indent="-5080" algn="ctr">
              <a:lnSpc>
                <a:spcPct val="108800"/>
              </a:lnSpc>
              <a:spcBef>
                <a:spcPts val="5"/>
              </a:spcBef>
            </a:pPr>
            <a:r>
              <a:rPr sz="1200" spc="-5" dirty="0">
                <a:latin typeface="Georgia"/>
                <a:cs typeface="Georgia"/>
              </a:rPr>
              <a:t>di indirizzo </a:t>
            </a:r>
            <a:r>
              <a:rPr sz="1200" dirty="0">
                <a:latin typeface="Georgia"/>
                <a:cs typeface="Georgia"/>
              </a:rPr>
              <a:t>deve </a:t>
            </a:r>
            <a:r>
              <a:rPr sz="1200" spc="-5" dirty="0">
                <a:latin typeface="Georgia"/>
                <a:cs typeface="Georgia"/>
              </a:rPr>
              <a:t>essere svolto anche dallacomunita' economica tutta, nella consapevolezza  che attraverso lapromozione della conoscenza anche presso </a:t>
            </a:r>
            <a:r>
              <a:rPr sz="1200" dirty="0">
                <a:latin typeface="Georgia"/>
                <a:cs typeface="Georgia"/>
              </a:rPr>
              <a:t>i piu' giovani </a:t>
            </a:r>
            <a:r>
              <a:rPr sz="1200" spc="-5" dirty="0">
                <a:latin typeface="Georgia"/>
                <a:cs typeface="Georgia"/>
              </a:rPr>
              <a:t>si possarealizzare  </a:t>
            </a:r>
            <a:r>
              <a:rPr sz="1200" dirty="0">
                <a:latin typeface="Georgia"/>
                <a:cs typeface="Georgia"/>
              </a:rPr>
              <a:t>un </a:t>
            </a:r>
            <a:r>
              <a:rPr sz="1200" spc="-5" dirty="0">
                <a:latin typeface="Georgia"/>
                <a:cs typeface="Georgia"/>
              </a:rPr>
              <a:t>piu' diffuso senso di responsabilita', per </a:t>
            </a:r>
            <a:r>
              <a:rPr sz="1200" dirty="0">
                <a:latin typeface="Georgia"/>
                <a:cs typeface="Georgia"/>
              </a:rPr>
              <a:t>una </a:t>
            </a:r>
            <a:r>
              <a:rPr sz="1200" spc="-5" dirty="0">
                <a:latin typeface="Georgia"/>
                <a:cs typeface="Georgia"/>
              </a:rPr>
              <a:t>piu' ampia eduratura crescita dei nostri  territori".L'importanza sociale </a:t>
            </a:r>
            <a:r>
              <a:rPr sz="1200" dirty="0">
                <a:latin typeface="Georgia"/>
                <a:cs typeface="Georgia"/>
              </a:rPr>
              <a:t>e </a:t>
            </a:r>
            <a:r>
              <a:rPr sz="1200" spc="-5" dirty="0">
                <a:latin typeface="Georgia"/>
                <a:cs typeface="Georgia"/>
              </a:rPr>
              <a:t>culturale della manifestazione e' quest'annotestimoniata  anche dalla media partnership della Rai. </a:t>
            </a:r>
            <a:r>
              <a:rPr sz="1200" dirty="0">
                <a:latin typeface="Georgia"/>
                <a:cs typeface="Georgia"/>
              </a:rPr>
              <a:t>Sono </a:t>
            </a:r>
            <a:r>
              <a:rPr sz="1200" spc="-5" dirty="0">
                <a:latin typeface="Georgia"/>
                <a:cs typeface="Georgia"/>
              </a:rPr>
              <a:t>oltre </a:t>
            </a:r>
            <a:r>
              <a:rPr sz="1200" dirty="0">
                <a:latin typeface="Georgia"/>
                <a:cs typeface="Georgia"/>
              </a:rPr>
              <a:t>80 </a:t>
            </a:r>
            <a:r>
              <a:rPr sz="1200" spc="-5" dirty="0">
                <a:latin typeface="Georgia"/>
                <a:cs typeface="Georgia"/>
              </a:rPr>
              <a:t>glieventi culturali che </a:t>
            </a:r>
            <a:r>
              <a:rPr sz="1200" dirty="0">
                <a:latin typeface="Georgia"/>
                <a:cs typeface="Georgia"/>
              </a:rPr>
              <a:t>si  </a:t>
            </a:r>
            <a:r>
              <a:rPr sz="1200" spc="-5" dirty="0">
                <a:latin typeface="Georgia"/>
                <a:cs typeface="Georgia"/>
              </a:rPr>
              <a:t>svolgeranno in </a:t>
            </a:r>
            <a:r>
              <a:rPr sz="1200" dirty="0">
                <a:latin typeface="Georgia"/>
                <a:cs typeface="Georgia"/>
              </a:rPr>
              <a:t>tutta </a:t>
            </a:r>
            <a:r>
              <a:rPr sz="1200" spc="-5" dirty="0">
                <a:latin typeface="Georgia"/>
                <a:cs typeface="Georgia"/>
              </a:rPr>
              <a:t>la penisola </a:t>
            </a:r>
            <a:r>
              <a:rPr sz="1200" dirty="0">
                <a:latin typeface="Georgia"/>
                <a:cs typeface="Georgia"/>
              </a:rPr>
              <a:t>in 60 </a:t>
            </a:r>
            <a:r>
              <a:rPr sz="1200" spc="-5" dirty="0">
                <a:latin typeface="Georgia"/>
                <a:cs typeface="Georgia"/>
              </a:rPr>
              <a:t>citta'. Ilaboratori </a:t>
            </a:r>
            <a:r>
              <a:rPr sz="1200" dirty="0">
                <a:latin typeface="Georgia"/>
                <a:cs typeface="Georgia"/>
              </a:rPr>
              <a:t>e </a:t>
            </a:r>
            <a:r>
              <a:rPr sz="1200" spc="-5" dirty="0">
                <a:latin typeface="Georgia"/>
                <a:cs typeface="Georgia"/>
              </a:rPr>
              <a:t>le altre attivita'</a:t>
            </a:r>
            <a:r>
              <a:rPr sz="1200" spc="35" dirty="0">
                <a:latin typeface="Georgia"/>
                <a:cs typeface="Georgia"/>
              </a:rPr>
              <a:t> </a:t>
            </a:r>
            <a:r>
              <a:rPr sz="1200" spc="-5" dirty="0">
                <a:latin typeface="Georgia"/>
                <a:cs typeface="Georgia"/>
              </a:rPr>
              <a:t>proposte,</a:t>
            </a:r>
            <a:endParaRPr sz="1200">
              <a:latin typeface="Georgia"/>
              <a:cs typeface="Georgia"/>
            </a:endParaRPr>
          </a:p>
        </p:txBody>
      </p:sp>
      <p:sp>
        <p:nvSpPr>
          <p:cNvPr id="5" name="object 5"/>
          <p:cNvSpPr/>
          <p:nvPr/>
        </p:nvSpPr>
        <p:spPr>
          <a:xfrm>
            <a:off x="2951607" y="2566560"/>
            <a:ext cx="1581149" cy="42780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2376" y="3871721"/>
            <a:ext cx="5822634" cy="54864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68832" y="677672"/>
            <a:ext cx="283845"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Arial"/>
                <a:cs typeface="Arial"/>
              </a:rPr>
              <a:t>TV</a:t>
            </a:r>
            <a:endParaRPr sz="1600">
              <a:latin typeface="Arial"/>
              <a:cs typeface="Arial"/>
            </a:endParaRPr>
          </a:p>
        </p:txBody>
      </p:sp>
      <p:graphicFrame>
        <p:nvGraphicFramePr>
          <p:cNvPr id="3" name="object 3"/>
          <p:cNvGraphicFramePr>
            <a:graphicFrameLocks noGrp="1"/>
          </p:cNvGraphicFramePr>
          <p:nvPr/>
        </p:nvGraphicFramePr>
        <p:xfrm>
          <a:off x="640257" y="1184275"/>
          <a:ext cx="8235950" cy="5129530"/>
        </p:xfrm>
        <a:graphic>
          <a:graphicData uri="http://schemas.openxmlformats.org/drawingml/2006/table">
            <a:tbl>
              <a:tblPr firstRow="1" bandRow="1">
                <a:tableStyleId>{2D5ABB26-0587-4C30-8999-92F81FD0307C}</a:tableStyleId>
              </a:tblPr>
              <a:tblGrid>
                <a:gridCol w="1953895">
                  <a:extLst>
                    <a:ext uri="{9D8B030D-6E8A-4147-A177-3AD203B41FA5}">
                      <a16:colId xmlns:a16="http://schemas.microsoft.com/office/drawing/2014/main" val="20000"/>
                    </a:ext>
                  </a:extLst>
                </a:gridCol>
                <a:gridCol w="695959">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03679">
                  <a:extLst>
                    <a:ext uri="{9D8B030D-6E8A-4147-A177-3AD203B41FA5}">
                      <a16:colId xmlns:a16="http://schemas.microsoft.com/office/drawing/2014/main" val="20003"/>
                    </a:ext>
                  </a:extLst>
                </a:gridCol>
                <a:gridCol w="2537459">
                  <a:extLst>
                    <a:ext uri="{9D8B030D-6E8A-4147-A177-3AD203B41FA5}">
                      <a16:colId xmlns:a16="http://schemas.microsoft.com/office/drawing/2014/main" val="20004"/>
                    </a:ext>
                  </a:extLst>
                </a:gridCol>
              </a:tblGrid>
              <a:tr h="193548">
                <a:tc>
                  <a:txBody>
                    <a:bodyPr/>
                    <a:lstStyle/>
                    <a:p>
                      <a:pPr marL="27305">
                        <a:lnSpc>
                          <a:spcPts val="1425"/>
                        </a:lnSpc>
                      </a:pPr>
                      <a:r>
                        <a:rPr sz="1200" b="1" spc="-5" dirty="0">
                          <a:latin typeface="Arial"/>
                          <a:cs typeface="Arial"/>
                        </a:rPr>
                        <a:t>EMITTENTE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27305">
                        <a:lnSpc>
                          <a:spcPts val="1425"/>
                        </a:lnSpc>
                      </a:pPr>
                      <a:r>
                        <a:rPr sz="1200" b="1" spc="-15" dirty="0">
                          <a:latin typeface="Arial"/>
                          <a:cs typeface="Arial"/>
                        </a:rPr>
                        <a:t>DATA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27305">
                        <a:lnSpc>
                          <a:spcPts val="1425"/>
                        </a:lnSpc>
                      </a:pPr>
                      <a:r>
                        <a:rPr sz="1200" b="1" spc="-10" dirty="0">
                          <a:latin typeface="Arial"/>
                          <a:cs typeface="Arial"/>
                        </a:rPr>
                        <a:t>PROGRAMMA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27305">
                        <a:lnSpc>
                          <a:spcPts val="1425"/>
                        </a:lnSpc>
                      </a:pPr>
                      <a:r>
                        <a:rPr sz="1200" b="1" spc="-5" dirty="0">
                          <a:latin typeface="Arial"/>
                          <a:cs typeface="Arial"/>
                        </a:rPr>
                        <a:t>A CURA</a:t>
                      </a:r>
                      <a:r>
                        <a:rPr sz="1200" b="1" spc="-85" dirty="0">
                          <a:latin typeface="Arial"/>
                          <a:cs typeface="Arial"/>
                        </a:rPr>
                        <a:t> </a:t>
                      </a:r>
                      <a:r>
                        <a:rPr sz="1200" b="1" spc="-5" dirty="0">
                          <a:latin typeface="Arial"/>
                          <a:cs typeface="Arial"/>
                        </a:rPr>
                        <a:t>DI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27305">
                        <a:lnSpc>
                          <a:spcPts val="1425"/>
                        </a:lnSpc>
                      </a:pPr>
                      <a:r>
                        <a:rPr sz="1200" b="1" spc="-5" dirty="0">
                          <a:latin typeface="Arial"/>
                          <a:cs typeface="Arial"/>
                        </a:rPr>
                        <a:t>NOTE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0"/>
                  </a:ext>
                </a:extLst>
              </a:tr>
              <a:tr h="553212">
                <a:tc>
                  <a:txBody>
                    <a:bodyPr/>
                    <a:lstStyle/>
                    <a:p>
                      <a:pPr marL="27305">
                        <a:lnSpc>
                          <a:spcPct val="100000"/>
                        </a:lnSpc>
                      </a:pPr>
                      <a:r>
                        <a:rPr sz="1200" b="1" spc="-20" dirty="0">
                          <a:latin typeface="Arial"/>
                          <a:cs typeface="Arial"/>
                        </a:rPr>
                        <a:t>RAI</a:t>
                      </a:r>
                      <a:r>
                        <a:rPr sz="1200" b="1" spc="-5" dirty="0">
                          <a:latin typeface="Arial"/>
                          <a:cs typeface="Arial"/>
                        </a:rPr>
                        <a:t> CULTURA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04-mar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Trasmissione </a:t>
                      </a:r>
                      <a:r>
                        <a:rPr sz="1200" spc="-5" dirty="0">
                          <a:latin typeface="Arial"/>
                          <a:cs typeface="Arial"/>
                        </a:rPr>
                        <a:t>in </a:t>
                      </a:r>
                      <a:r>
                        <a:rPr sz="1200" dirty="0">
                          <a:latin typeface="Arial"/>
                          <a:cs typeface="Arial"/>
                        </a:rPr>
                        <a:t>streaming</a:t>
                      </a:r>
                      <a:r>
                        <a:rPr sz="1200" spc="-15" dirty="0">
                          <a:latin typeface="Arial"/>
                          <a:cs typeface="Arial"/>
                        </a:rPr>
                        <a:t> </a:t>
                      </a:r>
                      <a:r>
                        <a:rPr sz="1200" spc="-5" dirty="0">
                          <a:latin typeface="Arial"/>
                          <a:cs typeface="Arial"/>
                        </a:rPr>
                        <a:t>della</a:t>
                      </a:r>
                      <a:endParaRPr sz="1200">
                        <a:latin typeface="Arial"/>
                        <a:cs typeface="Arial"/>
                      </a:endParaRPr>
                    </a:p>
                    <a:p>
                      <a:pPr marL="27305" marR="23495">
                        <a:lnSpc>
                          <a:spcPct val="102499"/>
                        </a:lnSpc>
                      </a:pPr>
                      <a:r>
                        <a:rPr sz="1200" spc="-5" dirty="0">
                          <a:latin typeface="Arial"/>
                          <a:cs typeface="Arial"/>
                        </a:rPr>
                        <a:t>conferenza </a:t>
                      </a:r>
                      <a:r>
                        <a:rPr sz="1200" dirty="0">
                          <a:latin typeface="Arial"/>
                          <a:cs typeface="Arial"/>
                        </a:rPr>
                        <a:t>stampa del </a:t>
                      </a:r>
                      <a:r>
                        <a:rPr sz="1200" spc="-5" dirty="0">
                          <a:latin typeface="Arial"/>
                          <a:cs typeface="Arial"/>
                        </a:rPr>
                        <a:t>Festival della  </a:t>
                      </a:r>
                      <a:r>
                        <a:rPr sz="1200" dirty="0">
                          <a:latin typeface="Arial"/>
                          <a:cs typeface="Arial"/>
                        </a:rPr>
                        <a:t>Cultura </a:t>
                      </a:r>
                      <a:r>
                        <a:rPr sz="1200" spc="-5" dirty="0">
                          <a:latin typeface="Arial"/>
                          <a:cs typeface="Arial"/>
                        </a:rPr>
                        <a:t>Creativa, alle </a:t>
                      </a:r>
                      <a:r>
                        <a:rPr sz="1200" dirty="0">
                          <a:latin typeface="Arial"/>
                          <a:cs typeface="Arial"/>
                        </a:rPr>
                        <a:t>ore 11</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589914">
                <a:tc>
                  <a:txBody>
                    <a:bodyPr/>
                    <a:lstStyle/>
                    <a:p>
                      <a:pPr marL="27305">
                        <a:lnSpc>
                          <a:spcPct val="100000"/>
                        </a:lnSpc>
                      </a:pPr>
                      <a:r>
                        <a:rPr sz="1200" b="1" spc="-20" dirty="0">
                          <a:latin typeface="Arial"/>
                          <a:cs typeface="Arial"/>
                        </a:rPr>
                        <a:t>RAI</a:t>
                      </a:r>
                      <a:r>
                        <a:rPr sz="1200" b="1" spc="-5" dirty="0">
                          <a:latin typeface="Arial"/>
                          <a:cs typeface="Arial"/>
                        </a:rPr>
                        <a:t> DUE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04-mar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TG2</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Laura </a:t>
                      </a:r>
                      <a:r>
                        <a:rPr sz="1200" dirty="0">
                          <a:latin typeface="Arial"/>
                          <a:cs typeface="Arial"/>
                        </a:rPr>
                        <a:t>Pintus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Servizio sulla conferenza </a:t>
                      </a:r>
                      <a:r>
                        <a:rPr sz="1200" dirty="0">
                          <a:latin typeface="Arial"/>
                          <a:cs typeface="Arial"/>
                        </a:rPr>
                        <a:t>stampa di</a:t>
                      </a:r>
                      <a:endParaRPr sz="1200">
                        <a:latin typeface="Arial"/>
                        <a:cs typeface="Arial"/>
                      </a:endParaRPr>
                    </a:p>
                    <a:p>
                      <a:pPr marL="27305" marR="150495">
                        <a:lnSpc>
                          <a:spcPct val="102499"/>
                        </a:lnSpc>
                      </a:pPr>
                      <a:r>
                        <a:rPr sz="1200" spc="-5" dirty="0">
                          <a:latin typeface="Arial"/>
                          <a:cs typeface="Arial"/>
                        </a:rPr>
                        <a:t>presentazione </a:t>
                      </a:r>
                      <a:r>
                        <a:rPr sz="1200" dirty="0">
                          <a:latin typeface="Arial"/>
                          <a:cs typeface="Arial"/>
                        </a:rPr>
                        <a:t>del </a:t>
                      </a:r>
                      <a:r>
                        <a:rPr sz="1200" spc="-5" dirty="0">
                          <a:latin typeface="Arial"/>
                          <a:cs typeface="Arial"/>
                        </a:rPr>
                        <a:t>Festival della  </a:t>
                      </a:r>
                      <a:r>
                        <a:rPr sz="1200" dirty="0">
                          <a:latin typeface="Arial"/>
                          <a:cs typeface="Arial"/>
                        </a:rPr>
                        <a:t>Cultura </a:t>
                      </a:r>
                      <a:r>
                        <a:rPr sz="1200" spc="-5" dirty="0">
                          <a:latin typeface="Arial"/>
                          <a:cs typeface="Arial"/>
                        </a:rPr>
                        <a:t>Creativa in </a:t>
                      </a:r>
                      <a:r>
                        <a:rPr sz="1200" dirty="0">
                          <a:latin typeface="Arial"/>
                          <a:cs typeface="Arial"/>
                        </a:rPr>
                        <a:t>onda </a:t>
                      </a:r>
                      <a:r>
                        <a:rPr sz="1200" spc="-5" dirty="0">
                          <a:latin typeface="Arial"/>
                          <a:cs typeface="Arial"/>
                        </a:rPr>
                        <a:t>alle</a:t>
                      </a:r>
                      <a:r>
                        <a:rPr sz="1200" spc="-15" dirty="0">
                          <a:latin typeface="Arial"/>
                          <a:cs typeface="Arial"/>
                        </a:rPr>
                        <a:t> </a:t>
                      </a:r>
                      <a:r>
                        <a:rPr sz="1200" dirty="0">
                          <a:latin typeface="Arial"/>
                          <a:cs typeface="Arial"/>
                        </a:rPr>
                        <a:t>18.20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553402">
                <a:tc>
                  <a:txBody>
                    <a:bodyPr/>
                    <a:lstStyle/>
                    <a:p>
                      <a:pPr marL="27305">
                        <a:lnSpc>
                          <a:spcPct val="100000"/>
                        </a:lnSpc>
                      </a:pPr>
                      <a:r>
                        <a:rPr sz="1200" b="1" spc="-20" dirty="0">
                          <a:latin typeface="Arial"/>
                          <a:cs typeface="Arial"/>
                        </a:rPr>
                        <a:t>RAI</a:t>
                      </a:r>
                      <a:r>
                        <a:rPr sz="1200" b="1" spc="-5" dirty="0">
                          <a:latin typeface="Arial"/>
                          <a:cs typeface="Arial"/>
                        </a:rPr>
                        <a:t> UNO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04-mar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Il Caffè di</a:t>
                      </a:r>
                      <a:r>
                        <a:rPr sz="1200" spc="-15" dirty="0">
                          <a:latin typeface="Arial"/>
                          <a:cs typeface="Arial"/>
                        </a:rPr>
                        <a:t> </a:t>
                      </a:r>
                      <a:r>
                        <a:rPr sz="1200" spc="-5" dirty="0">
                          <a:latin typeface="Arial"/>
                          <a:cs typeface="Arial"/>
                        </a:rPr>
                        <a:t>RaiUno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Guido </a:t>
                      </a:r>
                      <a:r>
                        <a:rPr sz="1200" spc="-5" dirty="0">
                          <a:latin typeface="Arial"/>
                          <a:cs typeface="Arial"/>
                        </a:rPr>
                        <a:t>Barlozzetti</a:t>
                      </a:r>
                      <a:r>
                        <a:rPr sz="1200" spc="-20" dirty="0">
                          <a:latin typeface="Arial"/>
                          <a:cs typeface="Arial"/>
                        </a:rPr>
                        <a:t> </a:t>
                      </a:r>
                      <a:r>
                        <a:rPr sz="1200" spc="-5" dirty="0">
                          <a:latin typeface="Arial"/>
                          <a:cs typeface="Arial"/>
                        </a:rPr>
                        <a:t>e</a:t>
                      </a:r>
                      <a:endParaRPr sz="1200">
                        <a:latin typeface="Arial"/>
                        <a:cs typeface="Arial"/>
                      </a:endParaRPr>
                    </a:p>
                    <a:p>
                      <a:pPr marL="27305">
                        <a:lnSpc>
                          <a:spcPct val="100000"/>
                        </a:lnSpc>
                        <a:spcBef>
                          <a:spcPts val="35"/>
                        </a:spcBef>
                      </a:pPr>
                      <a:r>
                        <a:rPr sz="1200" spc="-5" dirty="0">
                          <a:latin typeface="Arial"/>
                          <a:cs typeface="Arial"/>
                        </a:rPr>
                        <a:t>Cinzia </a:t>
                      </a:r>
                      <a:r>
                        <a:rPr sz="1200" dirty="0">
                          <a:latin typeface="Arial"/>
                          <a:cs typeface="Arial"/>
                        </a:rPr>
                        <a:t>Tani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Segnalazione della</a:t>
                      </a:r>
                      <a:r>
                        <a:rPr sz="1200" spc="10" dirty="0">
                          <a:latin typeface="Arial"/>
                          <a:cs typeface="Arial"/>
                        </a:rPr>
                        <a:t> </a:t>
                      </a:r>
                      <a:r>
                        <a:rPr sz="1200" spc="-5" dirty="0">
                          <a:latin typeface="Arial"/>
                          <a:cs typeface="Arial"/>
                        </a:rPr>
                        <a:t>presentazione</a:t>
                      </a:r>
                      <a:endParaRPr sz="1200">
                        <a:latin typeface="Arial"/>
                        <a:cs typeface="Arial"/>
                      </a:endParaRPr>
                    </a:p>
                    <a:p>
                      <a:pPr marL="27305" marR="62230">
                        <a:lnSpc>
                          <a:spcPct val="102499"/>
                        </a:lnSpc>
                      </a:pPr>
                      <a:r>
                        <a:rPr sz="1200" spc="-5" dirty="0">
                          <a:latin typeface="Arial"/>
                          <a:cs typeface="Arial"/>
                        </a:rPr>
                        <a:t>del Festival della Cultura Creativa in  onda alle</a:t>
                      </a:r>
                      <a:r>
                        <a:rPr sz="1200" dirty="0">
                          <a:latin typeface="Arial"/>
                          <a:cs typeface="Arial"/>
                        </a:rPr>
                        <a:t> 6.30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68744">
                <a:tc>
                  <a:txBody>
                    <a:bodyPr/>
                    <a:lstStyle/>
                    <a:p>
                      <a:pPr marL="27305">
                        <a:lnSpc>
                          <a:spcPct val="100000"/>
                        </a:lnSpc>
                      </a:pPr>
                      <a:r>
                        <a:rPr sz="1200" b="1" spc="-5" dirty="0">
                          <a:latin typeface="Arial"/>
                          <a:cs typeface="Arial"/>
                        </a:rPr>
                        <a:t>RAINEWS24</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04-mar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RaiNews24</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Barbara Di Fresco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Intervista </a:t>
                      </a:r>
                      <a:r>
                        <a:rPr sz="1200" dirty="0">
                          <a:latin typeface="Arial"/>
                          <a:cs typeface="Arial"/>
                        </a:rPr>
                        <a:t>ad Antonio </a:t>
                      </a:r>
                      <a:r>
                        <a:rPr sz="1200" spc="-5" dirty="0">
                          <a:latin typeface="Arial"/>
                          <a:cs typeface="Arial"/>
                        </a:rPr>
                        <a:t>Patuelli in</a:t>
                      </a:r>
                      <a:r>
                        <a:rPr sz="1200" spc="20" dirty="0">
                          <a:latin typeface="Arial"/>
                          <a:cs typeface="Arial"/>
                        </a:rPr>
                        <a:t> </a:t>
                      </a:r>
                      <a:r>
                        <a:rPr sz="1200" spc="-5" dirty="0">
                          <a:latin typeface="Arial"/>
                          <a:cs typeface="Arial"/>
                        </a:rPr>
                        <a:t>onda</a:t>
                      </a:r>
                      <a:endParaRPr sz="1200">
                        <a:latin typeface="Arial"/>
                        <a:cs typeface="Arial"/>
                      </a:endParaRPr>
                    </a:p>
                    <a:p>
                      <a:pPr marL="27305">
                        <a:lnSpc>
                          <a:spcPts val="1365"/>
                        </a:lnSpc>
                        <a:spcBef>
                          <a:spcPts val="35"/>
                        </a:spcBef>
                      </a:pPr>
                      <a:r>
                        <a:rPr sz="1200" spc="-5" dirty="0">
                          <a:latin typeface="Arial"/>
                          <a:cs typeface="Arial"/>
                        </a:rPr>
                        <a:t>alle </a:t>
                      </a:r>
                      <a:r>
                        <a:rPr sz="1200" dirty="0">
                          <a:latin typeface="Arial"/>
                          <a:cs typeface="Arial"/>
                        </a:rPr>
                        <a:t>22.20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590042">
                <a:tc>
                  <a:txBody>
                    <a:bodyPr/>
                    <a:lstStyle/>
                    <a:p>
                      <a:pPr marL="27305">
                        <a:lnSpc>
                          <a:spcPct val="100000"/>
                        </a:lnSpc>
                      </a:pPr>
                      <a:r>
                        <a:rPr sz="1200" b="1" dirty="0">
                          <a:latin typeface="Arial"/>
                          <a:cs typeface="Arial"/>
                        </a:rPr>
                        <a:t>RETE</a:t>
                      </a:r>
                      <a:r>
                        <a:rPr sz="1200" b="1" spc="-5" dirty="0">
                          <a:latin typeface="Arial"/>
                          <a:cs typeface="Arial"/>
                        </a:rPr>
                        <a:t> ORO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04-mar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TG Rete</a:t>
                      </a:r>
                      <a:r>
                        <a:rPr sz="1200" spc="-15" dirty="0">
                          <a:latin typeface="Arial"/>
                          <a:cs typeface="Arial"/>
                        </a:rPr>
                        <a:t> </a:t>
                      </a:r>
                      <a:r>
                        <a:rPr sz="1200" dirty="0">
                          <a:latin typeface="Arial"/>
                          <a:cs typeface="Arial"/>
                        </a:rPr>
                        <a:t>Oro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Alessandra</a:t>
                      </a:r>
                      <a:r>
                        <a:rPr sz="1200" spc="-40" dirty="0">
                          <a:latin typeface="Arial"/>
                          <a:cs typeface="Arial"/>
                        </a:rPr>
                        <a:t> </a:t>
                      </a:r>
                      <a:r>
                        <a:rPr sz="1200" dirty="0">
                          <a:latin typeface="Arial"/>
                          <a:cs typeface="Arial"/>
                        </a:rPr>
                        <a:t>Pesaturo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Servizio sulla conferenza </a:t>
                      </a:r>
                      <a:r>
                        <a:rPr sz="1200" dirty="0">
                          <a:latin typeface="Arial"/>
                          <a:cs typeface="Arial"/>
                        </a:rPr>
                        <a:t>stampa di</a:t>
                      </a:r>
                      <a:endParaRPr sz="1200">
                        <a:latin typeface="Arial"/>
                        <a:cs typeface="Arial"/>
                      </a:endParaRPr>
                    </a:p>
                    <a:p>
                      <a:pPr marL="27305" marR="150495">
                        <a:lnSpc>
                          <a:spcPts val="1480"/>
                        </a:lnSpc>
                        <a:spcBef>
                          <a:spcPts val="50"/>
                        </a:spcBef>
                      </a:pPr>
                      <a:r>
                        <a:rPr sz="1200" spc="-5" dirty="0">
                          <a:latin typeface="Arial"/>
                          <a:cs typeface="Arial"/>
                        </a:rPr>
                        <a:t>presentazione </a:t>
                      </a:r>
                      <a:r>
                        <a:rPr sz="1200" dirty="0">
                          <a:latin typeface="Arial"/>
                          <a:cs typeface="Arial"/>
                        </a:rPr>
                        <a:t>del </a:t>
                      </a:r>
                      <a:r>
                        <a:rPr sz="1200" spc="-5" dirty="0">
                          <a:latin typeface="Arial"/>
                          <a:cs typeface="Arial"/>
                        </a:rPr>
                        <a:t>Festival della  </a:t>
                      </a:r>
                      <a:r>
                        <a:rPr sz="1200" dirty="0">
                          <a:latin typeface="Arial"/>
                          <a:cs typeface="Arial"/>
                        </a:rPr>
                        <a:t>Cultura </a:t>
                      </a:r>
                      <a:r>
                        <a:rPr sz="1200" spc="-5" dirty="0">
                          <a:latin typeface="Arial"/>
                          <a:cs typeface="Arial"/>
                        </a:rPr>
                        <a:t>Creativa in </a:t>
                      </a:r>
                      <a:r>
                        <a:rPr sz="1200" dirty="0">
                          <a:latin typeface="Arial"/>
                          <a:cs typeface="Arial"/>
                        </a:rPr>
                        <a:t>onda </a:t>
                      </a:r>
                      <a:r>
                        <a:rPr sz="1200" spc="-5" dirty="0">
                          <a:latin typeface="Arial"/>
                          <a:cs typeface="Arial"/>
                        </a:rPr>
                        <a:t>alle</a:t>
                      </a:r>
                      <a:r>
                        <a:rPr sz="1200" spc="-15" dirty="0">
                          <a:latin typeface="Arial"/>
                          <a:cs typeface="Arial"/>
                        </a:rPr>
                        <a:t> </a:t>
                      </a:r>
                      <a:r>
                        <a:rPr sz="1200" dirty="0">
                          <a:latin typeface="Arial"/>
                          <a:cs typeface="Arial"/>
                        </a:rPr>
                        <a:t>19.15</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774191">
                <a:tc>
                  <a:txBody>
                    <a:bodyPr/>
                    <a:lstStyle/>
                    <a:p>
                      <a:pPr marL="27305">
                        <a:lnSpc>
                          <a:spcPct val="100000"/>
                        </a:lnSpc>
                      </a:pPr>
                      <a:r>
                        <a:rPr sz="1200" b="1" dirty="0">
                          <a:latin typeface="Arial"/>
                          <a:cs typeface="Arial"/>
                        </a:rPr>
                        <a:t>RETE</a:t>
                      </a:r>
                      <a:r>
                        <a:rPr sz="1200" b="1" spc="-5" dirty="0">
                          <a:latin typeface="Arial"/>
                          <a:cs typeface="Arial"/>
                        </a:rPr>
                        <a:t> ORO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05-mar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TG Rete</a:t>
                      </a:r>
                      <a:r>
                        <a:rPr sz="1200" spc="-15" dirty="0">
                          <a:latin typeface="Arial"/>
                          <a:cs typeface="Arial"/>
                        </a:rPr>
                        <a:t> </a:t>
                      </a:r>
                      <a:r>
                        <a:rPr sz="1200" dirty="0">
                          <a:latin typeface="Arial"/>
                          <a:cs typeface="Arial"/>
                        </a:rPr>
                        <a:t>Oro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Alessandra</a:t>
                      </a:r>
                      <a:r>
                        <a:rPr sz="1200" spc="-40" dirty="0">
                          <a:latin typeface="Arial"/>
                          <a:cs typeface="Arial"/>
                        </a:rPr>
                        <a:t> </a:t>
                      </a:r>
                      <a:r>
                        <a:rPr sz="1200" dirty="0">
                          <a:latin typeface="Arial"/>
                          <a:cs typeface="Arial"/>
                        </a:rPr>
                        <a:t>Pesaturo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Replica </a:t>
                      </a:r>
                      <a:r>
                        <a:rPr sz="1200" dirty="0">
                          <a:latin typeface="Arial"/>
                          <a:cs typeface="Arial"/>
                        </a:rPr>
                        <a:t>del </a:t>
                      </a:r>
                      <a:r>
                        <a:rPr sz="1200" spc="-5" dirty="0">
                          <a:latin typeface="Arial"/>
                          <a:cs typeface="Arial"/>
                        </a:rPr>
                        <a:t>servizio sulla</a:t>
                      </a:r>
                      <a:r>
                        <a:rPr sz="1200" spc="15" dirty="0">
                          <a:latin typeface="Arial"/>
                          <a:cs typeface="Arial"/>
                        </a:rPr>
                        <a:t> </a:t>
                      </a:r>
                      <a:r>
                        <a:rPr sz="1200" spc="-5" dirty="0">
                          <a:latin typeface="Arial"/>
                          <a:cs typeface="Arial"/>
                        </a:rPr>
                        <a:t>conferenza</a:t>
                      </a:r>
                      <a:endParaRPr sz="1200">
                        <a:latin typeface="Arial"/>
                        <a:cs typeface="Arial"/>
                      </a:endParaRPr>
                    </a:p>
                    <a:p>
                      <a:pPr marL="27305" marR="23495">
                        <a:lnSpc>
                          <a:spcPct val="102499"/>
                        </a:lnSpc>
                      </a:pPr>
                      <a:r>
                        <a:rPr sz="1200" dirty="0">
                          <a:latin typeface="Arial"/>
                          <a:cs typeface="Arial"/>
                        </a:rPr>
                        <a:t>stampa di </a:t>
                      </a:r>
                      <a:r>
                        <a:rPr sz="1200" spc="-5" dirty="0">
                          <a:latin typeface="Arial"/>
                          <a:cs typeface="Arial"/>
                        </a:rPr>
                        <a:t>presentazione </a:t>
                      </a:r>
                      <a:r>
                        <a:rPr sz="1200" dirty="0">
                          <a:latin typeface="Arial"/>
                          <a:cs typeface="Arial"/>
                        </a:rPr>
                        <a:t>del </a:t>
                      </a:r>
                      <a:r>
                        <a:rPr sz="1200" spc="-5" dirty="0">
                          <a:latin typeface="Arial"/>
                          <a:cs typeface="Arial"/>
                        </a:rPr>
                        <a:t>Festival  della Cultura Creativa in </a:t>
                      </a:r>
                      <a:r>
                        <a:rPr sz="1200" dirty="0">
                          <a:latin typeface="Arial"/>
                          <a:cs typeface="Arial"/>
                        </a:rPr>
                        <a:t>onda </a:t>
                      </a:r>
                      <a:r>
                        <a:rPr sz="1200" spc="-5" dirty="0">
                          <a:latin typeface="Arial"/>
                          <a:cs typeface="Arial"/>
                        </a:rPr>
                        <a:t>alle  </a:t>
                      </a:r>
                      <a:r>
                        <a:rPr sz="1200" dirty="0">
                          <a:latin typeface="Arial"/>
                          <a:cs typeface="Arial"/>
                        </a:rPr>
                        <a:t>19.15</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571881">
                <a:tc>
                  <a:txBody>
                    <a:bodyPr/>
                    <a:lstStyle/>
                    <a:p>
                      <a:pPr marL="27305">
                        <a:lnSpc>
                          <a:spcPct val="100000"/>
                        </a:lnSpc>
                      </a:pPr>
                      <a:r>
                        <a:rPr sz="1200" b="1" spc="-10" dirty="0">
                          <a:latin typeface="Arial"/>
                          <a:cs typeface="Arial"/>
                        </a:rPr>
                        <a:t>SAT2000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07-mar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La Compagnia del</a:t>
                      </a:r>
                      <a:endParaRPr sz="1200">
                        <a:latin typeface="Arial"/>
                        <a:cs typeface="Arial"/>
                      </a:endParaRPr>
                    </a:p>
                    <a:p>
                      <a:pPr marL="27305">
                        <a:lnSpc>
                          <a:spcPct val="100000"/>
                        </a:lnSpc>
                        <a:spcBef>
                          <a:spcPts val="35"/>
                        </a:spcBef>
                      </a:pPr>
                      <a:r>
                        <a:rPr sz="1200" spc="-5" dirty="0">
                          <a:latin typeface="Arial"/>
                          <a:cs typeface="Arial"/>
                        </a:rPr>
                        <a:t>Libro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Luigi Cruciani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Servizio sulla conferenza </a:t>
                      </a:r>
                      <a:r>
                        <a:rPr sz="1200" dirty="0">
                          <a:latin typeface="Arial"/>
                          <a:cs typeface="Arial"/>
                        </a:rPr>
                        <a:t>stampa di</a:t>
                      </a:r>
                      <a:endParaRPr sz="1200">
                        <a:latin typeface="Arial"/>
                        <a:cs typeface="Arial"/>
                      </a:endParaRPr>
                    </a:p>
                    <a:p>
                      <a:pPr marL="27305" marR="150495">
                        <a:lnSpc>
                          <a:spcPct val="102499"/>
                        </a:lnSpc>
                      </a:pPr>
                      <a:r>
                        <a:rPr sz="1200" spc="-5" dirty="0">
                          <a:latin typeface="Arial"/>
                          <a:cs typeface="Arial"/>
                        </a:rPr>
                        <a:t>presentazione </a:t>
                      </a:r>
                      <a:r>
                        <a:rPr sz="1200" dirty="0">
                          <a:latin typeface="Arial"/>
                          <a:cs typeface="Arial"/>
                        </a:rPr>
                        <a:t>del </a:t>
                      </a:r>
                      <a:r>
                        <a:rPr sz="1200" spc="-5" dirty="0">
                          <a:latin typeface="Arial"/>
                          <a:cs typeface="Arial"/>
                        </a:rPr>
                        <a:t>Festival della  </a:t>
                      </a:r>
                      <a:r>
                        <a:rPr sz="1200" dirty="0">
                          <a:latin typeface="Arial"/>
                          <a:cs typeface="Arial"/>
                        </a:rPr>
                        <a:t>Cultura </a:t>
                      </a:r>
                      <a:r>
                        <a:rPr sz="1200" spc="-5" dirty="0">
                          <a:latin typeface="Arial"/>
                          <a:cs typeface="Arial"/>
                        </a:rPr>
                        <a:t>Creativa in </a:t>
                      </a:r>
                      <a:r>
                        <a:rPr sz="1200" dirty="0">
                          <a:latin typeface="Arial"/>
                          <a:cs typeface="Arial"/>
                        </a:rPr>
                        <a:t>onda </a:t>
                      </a:r>
                      <a:r>
                        <a:rPr sz="1200" spc="-5" dirty="0">
                          <a:latin typeface="Arial"/>
                          <a:cs typeface="Arial"/>
                        </a:rPr>
                        <a:t>alle</a:t>
                      </a:r>
                      <a:r>
                        <a:rPr sz="1200" spc="-15" dirty="0">
                          <a:latin typeface="Arial"/>
                          <a:cs typeface="Arial"/>
                        </a:rPr>
                        <a:t> </a:t>
                      </a:r>
                      <a:r>
                        <a:rPr sz="1200" dirty="0">
                          <a:latin typeface="Arial"/>
                          <a:cs typeface="Arial"/>
                        </a:rPr>
                        <a:t>23.05</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r h="921969">
                <a:tc>
                  <a:txBody>
                    <a:bodyPr/>
                    <a:lstStyle/>
                    <a:p>
                      <a:pPr marL="27305">
                        <a:lnSpc>
                          <a:spcPct val="100000"/>
                        </a:lnSpc>
                      </a:pPr>
                      <a:r>
                        <a:rPr sz="1200" b="1" spc="-10" dirty="0">
                          <a:latin typeface="Arial"/>
                          <a:cs typeface="Arial"/>
                        </a:rPr>
                        <a:t>SAT2000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08-mar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La Compagnia del</a:t>
                      </a:r>
                      <a:endParaRPr sz="1200">
                        <a:latin typeface="Arial"/>
                        <a:cs typeface="Arial"/>
                      </a:endParaRPr>
                    </a:p>
                    <a:p>
                      <a:pPr marL="27305">
                        <a:lnSpc>
                          <a:spcPct val="100000"/>
                        </a:lnSpc>
                        <a:spcBef>
                          <a:spcPts val="35"/>
                        </a:spcBef>
                      </a:pPr>
                      <a:r>
                        <a:rPr sz="1200" spc="-5" dirty="0">
                          <a:latin typeface="Arial"/>
                          <a:cs typeface="Arial"/>
                        </a:rPr>
                        <a:t>Libro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Luigi Cruciani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Replica </a:t>
                      </a:r>
                      <a:r>
                        <a:rPr sz="1200" dirty="0">
                          <a:latin typeface="Arial"/>
                          <a:cs typeface="Arial"/>
                        </a:rPr>
                        <a:t>del </a:t>
                      </a:r>
                      <a:r>
                        <a:rPr sz="1200" spc="-5" dirty="0">
                          <a:latin typeface="Arial"/>
                          <a:cs typeface="Arial"/>
                        </a:rPr>
                        <a:t>servizio sulla</a:t>
                      </a:r>
                      <a:r>
                        <a:rPr sz="1200" spc="15" dirty="0">
                          <a:latin typeface="Arial"/>
                          <a:cs typeface="Arial"/>
                        </a:rPr>
                        <a:t> </a:t>
                      </a:r>
                      <a:r>
                        <a:rPr sz="1200" spc="-5" dirty="0">
                          <a:latin typeface="Arial"/>
                          <a:cs typeface="Arial"/>
                        </a:rPr>
                        <a:t>conferenza</a:t>
                      </a:r>
                      <a:endParaRPr sz="1200">
                        <a:latin typeface="Arial"/>
                        <a:cs typeface="Arial"/>
                      </a:endParaRPr>
                    </a:p>
                    <a:p>
                      <a:pPr marL="27305" marR="23495">
                        <a:lnSpc>
                          <a:spcPct val="102499"/>
                        </a:lnSpc>
                      </a:pPr>
                      <a:r>
                        <a:rPr sz="1200" dirty="0">
                          <a:latin typeface="Arial"/>
                          <a:cs typeface="Arial"/>
                        </a:rPr>
                        <a:t>stampa di </a:t>
                      </a:r>
                      <a:r>
                        <a:rPr sz="1200" spc="-5" dirty="0">
                          <a:latin typeface="Arial"/>
                          <a:cs typeface="Arial"/>
                        </a:rPr>
                        <a:t>presentazione </a:t>
                      </a:r>
                      <a:r>
                        <a:rPr sz="1200" dirty="0">
                          <a:latin typeface="Arial"/>
                          <a:cs typeface="Arial"/>
                        </a:rPr>
                        <a:t>del </a:t>
                      </a:r>
                      <a:r>
                        <a:rPr sz="1200" spc="-5" dirty="0">
                          <a:latin typeface="Arial"/>
                          <a:cs typeface="Arial"/>
                        </a:rPr>
                        <a:t>Festival  della Cultura Creativa, in onda alle  </a:t>
                      </a:r>
                      <a:r>
                        <a:rPr sz="1200" dirty="0">
                          <a:latin typeface="Arial"/>
                          <a:cs typeface="Arial"/>
                        </a:rPr>
                        <a:t>12.20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30925" cy="625665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997960">
              <a:lnSpc>
                <a:spcPts val="1839"/>
              </a:lnSpc>
            </a:pPr>
            <a:r>
              <a:rPr sz="1600" b="1" spc="-5" dirty="0">
                <a:latin typeface="Arial"/>
                <a:cs typeface="Arial"/>
              </a:rPr>
              <a:t>Newmediamagazine.it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0"/>
              </a:spcBef>
            </a:pPr>
            <a:endParaRPr sz="2150">
              <a:latin typeface="Times New Roman"/>
              <a:cs typeface="Times New Roman"/>
            </a:endParaRPr>
          </a:p>
          <a:p>
            <a:pPr marL="24765" marR="5080" indent="635" algn="ctr">
              <a:lnSpc>
                <a:spcPct val="108900"/>
              </a:lnSpc>
              <a:spcBef>
                <a:spcPts val="5"/>
              </a:spcBef>
            </a:pPr>
            <a:r>
              <a:rPr sz="1200" spc="-5" dirty="0">
                <a:latin typeface="Georgia"/>
                <a:cs typeface="Georgia"/>
              </a:rPr>
              <a:t>coordinati dalle banche con lacollaborazione di scuole, musei, biblioteche </a:t>
            </a:r>
            <a:r>
              <a:rPr sz="1200" dirty="0">
                <a:latin typeface="Georgia"/>
                <a:cs typeface="Georgia"/>
              </a:rPr>
              <a:t>e </a:t>
            </a:r>
            <a:r>
              <a:rPr sz="1200" spc="-5" dirty="0">
                <a:latin typeface="Georgia"/>
                <a:cs typeface="Georgia"/>
              </a:rPr>
              <a:t>operatori  culturali, sisvilupperanno attorno ad </a:t>
            </a:r>
            <a:r>
              <a:rPr sz="1200" dirty="0">
                <a:latin typeface="Georgia"/>
                <a:cs typeface="Georgia"/>
              </a:rPr>
              <a:t>un unico </a:t>
            </a:r>
            <a:r>
              <a:rPr sz="1200" spc="-5" dirty="0">
                <a:latin typeface="Georgia"/>
                <a:cs typeface="Georgia"/>
              </a:rPr>
              <a:t>tema ispiratore, declinato da ciascunarealta'  con strumenti diversi </a:t>
            </a:r>
            <a:r>
              <a:rPr sz="1200" dirty="0">
                <a:latin typeface="Georgia"/>
                <a:cs typeface="Georgia"/>
              </a:rPr>
              <a:t>e </a:t>
            </a:r>
            <a:r>
              <a:rPr sz="1200" spc="-5" dirty="0">
                <a:latin typeface="Georgia"/>
                <a:cs typeface="Georgia"/>
              </a:rPr>
              <a:t>da punti di vista differenti, alla lucedelle proprie specificita' </a:t>
            </a:r>
            <a:r>
              <a:rPr sz="1200" dirty="0">
                <a:latin typeface="Georgia"/>
                <a:cs typeface="Georgia"/>
              </a:rPr>
              <a:t>e di  quelle </a:t>
            </a:r>
            <a:r>
              <a:rPr sz="1200" spc="-5" dirty="0">
                <a:latin typeface="Georgia"/>
                <a:cs typeface="Georgia"/>
              </a:rPr>
              <a:t>del territorio di appartenenza.Per </a:t>
            </a:r>
            <a:r>
              <a:rPr sz="1200" dirty="0">
                <a:latin typeface="Georgia"/>
                <a:cs typeface="Georgia"/>
              </a:rPr>
              <a:t>questa </a:t>
            </a:r>
            <a:r>
              <a:rPr sz="1200" spc="-5" dirty="0">
                <a:latin typeface="Georgia"/>
                <a:cs typeface="Georgia"/>
              </a:rPr>
              <a:t>seconda edizione del Festival e' stato scelto  come filoconduttore ideale </a:t>
            </a:r>
            <a:r>
              <a:rPr sz="1200" dirty="0">
                <a:latin typeface="Georgia"/>
                <a:cs typeface="Georgia"/>
              </a:rPr>
              <a:t>di tutte </a:t>
            </a:r>
            <a:r>
              <a:rPr sz="1200" spc="-5" dirty="0">
                <a:latin typeface="Georgia"/>
                <a:cs typeface="Georgia"/>
              </a:rPr>
              <a:t>le iniziative "L'alfabeto del Mondo". Trarreispirazione  dalla natura, dall'opera dell'uomo </a:t>
            </a:r>
            <a:r>
              <a:rPr sz="1200" dirty="0">
                <a:latin typeface="Georgia"/>
                <a:cs typeface="Georgia"/>
              </a:rPr>
              <a:t>e </a:t>
            </a:r>
            <a:r>
              <a:rPr sz="1200" spc="-5" dirty="0">
                <a:latin typeface="Georgia"/>
                <a:cs typeface="Georgia"/>
              </a:rPr>
              <a:t>dalle proprie emozioni,imparare </a:t>
            </a:r>
            <a:r>
              <a:rPr sz="1200" dirty="0">
                <a:latin typeface="Georgia"/>
                <a:cs typeface="Georgia"/>
              </a:rPr>
              <a:t>a </a:t>
            </a:r>
            <a:r>
              <a:rPr sz="1200" spc="-5" dirty="0">
                <a:latin typeface="Georgia"/>
                <a:cs typeface="Georgia"/>
              </a:rPr>
              <a:t>riconoscere </a:t>
            </a:r>
            <a:r>
              <a:rPr sz="1200" dirty="0">
                <a:latin typeface="Georgia"/>
                <a:cs typeface="Georgia"/>
              </a:rPr>
              <a:t>e a  </a:t>
            </a:r>
            <a:r>
              <a:rPr sz="1200" spc="-5" dirty="0">
                <a:latin typeface="Georgia"/>
                <a:cs typeface="Georgia"/>
              </a:rPr>
              <a:t>leggere </a:t>
            </a:r>
            <a:r>
              <a:rPr sz="1200" dirty="0">
                <a:latin typeface="Georgia"/>
                <a:cs typeface="Georgia"/>
              </a:rPr>
              <a:t>i </a:t>
            </a:r>
            <a:r>
              <a:rPr sz="1200" spc="-5" dirty="0">
                <a:latin typeface="Georgia"/>
                <a:cs typeface="Georgia"/>
              </a:rPr>
              <a:t>segni intorno </a:t>
            </a:r>
            <a:r>
              <a:rPr sz="1200" dirty="0">
                <a:latin typeface="Georgia"/>
                <a:cs typeface="Georgia"/>
              </a:rPr>
              <a:t>a </a:t>
            </a:r>
            <a:r>
              <a:rPr sz="1200" spc="-5" dirty="0">
                <a:latin typeface="Georgia"/>
                <a:cs typeface="Georgia"/>
              </a:rPr>
              <a:t>noi, spostare ilpunto d'osservazione </a:t>
            </a:r>
            <a:r>
              <a:rPr sz="1200" dirty="0">
                <a:latin typeface="Georgia"/>
                <a:cs typeface="Georgia"/>
              </a:rPr>
              <a:t>e </a:t>
            </a:r>
            <a:r>
              <a:rPr sz="1200" spc="-5" dirty="0">
                <a:latin typeface="Georgia"/>
                <a:cs typeface="Georgia"/>
              </a:rPr>
              <a:t>reinterpretarele situazioni </a:t>
            </a:r>
            <a:r>
              <a:rPr sz="1200" dirty="0">
                <a:latin typeface="Georgia"/>
                <a:cs typeface="Georgia"/>
              </a:rPr>
              <a:t>e  i </a:t>
            </a:r>
            <a:r>
              <a:rPr sz="1200" spc="-5" dirty="0">
                <a:latin typeface="Georgia"/>
                <a:cs typeface="Georgia"/>
              </a:rPr>
              <a:t>loro significati, capire come nasce il racconto, come siforma </a:t>
            </a:r>
            <a:r>
              <a:rPr sz="1200" dirty="0">
                <a:latin typeface="Georgia"/>
                <a:cs typeface="Georgia"/>
              </a:rPr>
              <a:t>e </a:t>
            </a:r>
            <a:r>
              <a:rPr sz="1200" spc="-5" dirty="0">
                <a:latin typeface="Georgia"/>
                <a:cs typeface="Georgia"/>
              </a:rPr>
              <a:t>con </a:t>
            </a:r>
            <a:r>
              <a:rPr sz="1200" dirty="0">
                <a:latin typeface="Georgia"/>
                <a:cs typeface="Georgia"/>
              </a:rPr>
              <a:t>quali </a:t>
            </a:r>
            <a:r>
              <a:rPr sz="1200" spc="-5" dirty="0">
                <a:latin typeface="Georgia"/>
                <a:cs typeface="Georgia"/>
              </a:rPr>
              <a:t>linguaggi </a:t>
            </a:r>
            <a:r>
              <a:rPr sz="1200" dirty="0">
                <a:latin typeface="Georgia"/>
                <a:cs typeface="Georgia"/>
              </a:rPr>
              <a:t>e  </a:t>
            </a:r>
            <a:r>
              <a:rPr sz="1200" spc="-5" dirty="0">
                <a:latin typeface="Georgia"/>
                <a:cs typeface="Georgia"/>
              </a:rPr>
              <a:t>strumenti si puo' declinare, condividerloper generare poi altre infinite narrazioni, ecco </a:t>
            </a:r>
            <a:r>
              <a:rPr sz="1200" dirty="0">
                <a:latin typeface="Georgia"/>
                <a:cs typeface="Georgia"/>
              </a:rPr>
              <a:t>la  </a:t>
            </a:r>
            <a:r>
              <a:rPr sz="1200" spc="-5" dirty="0">
                <a:latin typeface="Georgia"/>
                <a:cs typeface="Georgia"/>
              </a:rPr>
              <a:t>sfida </a:t>
            </a:r>
            <a:r>
              <a:rPr sz="1200" dirty="0">
                <a:latin typeface="Georgia"/>
                <a:cs typeface="Georgia"/>
              </a:rPr>
              <a:t>di </a:t>
            </a:r>
            <a:r>
              <a:rPr sz="1200" spc="-5" dirty="0">
                <a:latin typeface="Georgia"/>
                <a:cs typeface="Georgia"/>
              </a:rPr>
              <a:t>quest'anno.Un tema estremamente attuale se si considera che, </a:t>
            </a:r>
            <a:r>
              <a:rPr sz="1200" dirty="0">
                <a:latin typeface="Georgia"/>
                <a:cs typeface="Georgia"/>
              </a:rPr>
              <a:t>anche </a:t>
            </a:r>
            <a:r>
              <a:rPr sz="1200" spc="-5" dirty="0">
                <a:latin typeface="Georgia"/>
                <a:cs typeface="Georgia"/>
              </a:rPr>
              <a:t>grazie alle  nuovetecnologie, raccontare </a:t>
            </a:r>
            <a:r>
              <a:rPr sz="1200" dirty="0">
                <a:latin typeface="Georgia"/>
                <a:cs typeface="Georgia"/>
              </a:rPr>
              <a:t>e </a:t>
            </a:r>
            <a:r>
              <a:rPr sz="1200" spc="-5" dirty="0">
                <a:latin typeface="Georgia"/>
                <a:cs typeface="Georgia"/>
              </a:rPr>
              <a:t>raccontarsi e' </a:t>
            </a:r>
            <a:r>
              <a:rPr sz="1200" dirty="0">
                <a:latin typeface="Georgia"/>
                <a:cs typeface="Georgia"/>
              </a:rPr>
              <a:t>oggi </a:t>
            </a:r>
            <a:r>
              <a:rPr sz="1200" spc="-5" dirty="0">
                <a:latin typeface="Georgia"/>
                <a:cs typeface="Georgia"/>
              </a:rPr>
              <a:t>un'attivita' che ci coinvolgesempre</a:t>
            </a:r>
            <a:r>
              <a:rPr sz="1200" spc="70" dirty="0">
                <a:latin typeface="Georgia"/>
                <a:cs typeface="Georgia"/>
              </a:rPr>
              <a:t> </a:t>
            </a:r>
            <a:r>
              <a:rPr sz="1200" spc="-5" dirty="0">
                <a:latin typeface="Georgia"/>
                <a:cs typeface="Georgia"/>
              </a:rPr>
              <a:t>piu'.</a:t>
            </a:r>
            <a:endParaRPr sz="1200">
              <a:latin typeface="Georgia"/>
              <a:cs typeface="Georgia"/>
            </a:endParaRPr>
          </a:p>
          <a:p>
            <a:pPr marL="24765" marR="6350" indent="-635" algn="ctr">
              <a:lnSpc>
                <a:spcPct val="108900"/>
              </a:lnSpc>
            </a:pPr>
            <a:r>
              <a:rPr sz="1200" spc="-5" dirty="0">
                <a:latin typeface="Georgia"/>
                <a:cs typeface="Georgia"/>
              </a:rPr>
              <a:t>La proposta del Festival e' quindi quella di creare deipercorsi per stimolare </a:t>
            </a:r>
            <a:r>
              <a:rPr sz="1200" dirty="0">
                <a:latin typeface="Georgia"/>
                <a:cs typeface="Georgia"/>
              </a:rPr>
              <a:t>un </a:t>
            </a:r>
            <a:r>
              <a:rPr sz="1200" spc="-5" dirty="0">
                <a:latin typeface="Georgia"/>
                <a:cs typeface="Georgia"/>
              </a:rPr>
              <a:t>approccio  consapevole, pur rispettando lamassima liberta' espressiva dei </a:t>
            </a:r>
            <a:r>
              <a:rPr sz="1200" dirty="0">
                <a:latin typeface="Georgia"/>
                <a:cs typeface="Georgia"/>
              </a:rPr>
              <a:t>bambini e </a:t>
            </a:r>
            <a:r>
              <a:rPr sz="1200" spc="-5" dirty="0">
                <a:latin typeface="Georgia"/>
                <a:cs typeface="Georgia"/>
              </a:rPr>
              <a:t>dei  ragazzi.Quest'anno </a:t>
            </a:r>
            <a:r>
              <a:rPr sz="1200" dirty="0">
                <a:latin typeface="Georgia"/>
                <a:cs typeface="Georgia"/>
              </a:rPr>
              <a:t>due </a:t>
            </a:r>
            <a:r>
              <a:rPr sz="1200" spc="-5" dirty="0">
                <a:latin typeface="Georgia"/>
                <a:cs typeface="Georgia"/>
              </a:rPr>
              <a:t>avvenimenti affiancheranno il Festival: </a:t>
            </a:r>
            <a:r>
              <a:rPr sz="1200" dirty="0">
                <a:latin typeface="Georgia"/>
                <a:cs typeface="Georgia"/>
              </a:rPr>
              <a:t>"WWW - </a:t>
            </a:r>
            <a:r>
              <a:rPr sz="1200" spc="-5" dirty="0">
                <a:latin typeface="Georgia"/>
                <a:cs typeface="Georgia"/>
              </a:rPr>
              <a:t>KnoW theWorld  with Words" si terra' </a:t>
            </a:r>
            <a:r>
              <a:rPr sz="1200" dirty="0">
                <a:latin typeface="Georgia"/>
                <a:cs typeface="Georgia"/>
              </a:rPr>
              <a:t>nel </a:t>
            </a:r>
            <a:r>
              <a:rPr sz="1200" spc="-5" dirty="0">
                <a:latin typeface="Georgia"/>
                <a:cs typeface="Georgia"/>
              </a:rPr>
              <a:t>giorno di apertura del Festival, lunedi'16 marzo </a:t>
            </a:r>
            <a:r>
              <a:rPr sz="1200" dirty="0">
                <a:latin typeface="Georgia"/>
                <a:cs typeface="Georgia"/>
              </a:rPr>
              <a:t>a </a:t>
            </a:r>
            <a:r>
              <a:rPr sz="1200" spc="-5" dirty="0">
                <a:latin typeface="Georgia"/>
                <a:cs typeface="Georgia"/>
              </a:rPr>
              <a:t>Napoli. Presso il  Museo d'Arte contemporanea Donnaregina(MADRE), l'artista di fama internazionale  Michelangelo Pistoletto sara'l'ospite d'eccezione di </a:t>
            </a:r>
            <a:r>
              <a:rPr sz="1200" dirty="0">
                <a:latin typeface="Georgia"/>
                <a:cs typeface="Georgia"/>
              </a:rPr>
              <a:t>un evento </a:t>
            </a:r>
            <a:r>
              <a:rPr sz="1200" spc="-5" dirty="0">
                <a:latin typeface="Georgia"/>
                <a:cs typeface="Georgia"/>
              </a:rPr>
              <a:t>per ragazzi. </a:t>
            </a:r>
            <a:r>
              <a:rPr sz="1200" dirty="0">
                <a:latin typeface="Georgia"/>
                <a:cs typeface="Georgia"/>
              </a:rPr>
              <a:t>Inoltre </a:t>
            </a:r>
            <a:r>
              <a:rPr sz="1200" spc="-5" dirty="0">
                <a:latin typeface="Georgia"/>
                <a:cs typeface="Georgia"/>
              </a:rPr>
              <a:t>il </a:t>
            </a:r>
            <a:r>
              <a:rPr sz="1200" dirty="0">
                <a:latin typeface="Georgia"/>
                <a:cs typeface="Georgia"/>
              </a:rPr>
              <a:t>20  </a:t>
            </a:r>
            <a:r>
              <a:rPr sz="1200" spc="-5" dirty="0">
                <a:latin typeface="Georgia"/>
                <a:cs typeface="Georgia"/>
              </a:rPr>
              <a:t>marzo, pressola sede </a:t>
            </a:r>
            <a:r>
              <a:rPr sz="1200" dirty="0">
                <a:latin typeface="Georgia"/>
                <a:cs typeface="Georgia"/>
              </a:rPr>
              <a:t>dell'Abi a </a:t>
            </a:r>
            <a:r>
              <a:rPr sz="1200" spc="-5" dirty="0">
                <a:latin typeface="Georgia"/>
                <a:cs typeface="Georgia"/>
              </a:rPr>
              <a:t>Roma, le </a:t>
            </a:r>
            <a:r>
              <a:rPr sz="1200" dirty="0">
                <a:latin typeface="Georgia"/>
                <a:cs typeface="Georgia"/>
              </a:rPr>
              <a:t>antiche </a:t>
            </a:r>
            <a:r>
              <a:rPr sz="1200" spc="-5" dirty="0">
                <a:latin typeface="Georgia"/>
                <a:cs typeface="Georgia"/>
              </a:rPr>
              <a:t>Scuderie di Palazzo Altieriospiteranno  l'incontro Reinventare l'apprendimento </a:t>
            </a:r>
            <a:r>
              <a:rPr sz="1200" dirty="0">
                <a:latin typeface="Georgia"/>
                <a:cs typeface="Georgia"/>
              </a:rPr>
              <a:t>- </a:t>
            </a:r>
            <a:r>
              <a:rPr sz="1200" spc="-5" dirty="0">
                <a:latin typeface="Georgia"/>
                <a:cs typeface="Georgia"/>
              </a:rPr>
              <a:t>Cultura </a:t>
            </a:r>
            <a:r>
              <a:rPr sz="1200" dirty="0">
                <a:latin typeface="Georgia"/>
                <a:cs typeface="Georgia"/>
              </a:rPr>
              <a:t>e </a:t>
            </a:r>
            <a:r>
              <a:rPr sz="1200" spc="-5" dirty="0">
                <a:latin typeface="Georgia"/>
                <a:cs typeface="Georgia"/>
              </a:rPr>
              <a:t>creativita'tra linguaggi, metodi </a:t>
            </a:r>
            <a:r>
              <a:rPr sz="1200" dirty="0">
                <a:latin typeface="Georgia"/>
                <a:cs typeface="Georgia"/>
              </a:rPr>
              <a:t>e  </a:t>
            </a:r>
            <a:r>
              <a:rPr sz="1200" spc="-5" dirty="0">
                <a:latin typeface="Georgia"/>
                <a:cs typeface="Georgia"/>
              </a:rPr>
              <a:t>azioni.Il Festival si inserisce nel piu' ampio </a:t>
            </a:r>
            <a:r>
              <a:rPr sz="1200" dirty="0">
                <a:latin typeface="Georgia"/>
                <a:cs typeface="Georgia"/>
              </a:rPr>
              <a:t>e </a:t>
            </a:r>
            <a:r>
              <a:rPr sz="1200" spc="-5" dirty="0">
                <a:latin typeface="Georgia"/>
                <a:cs typeface="Georgia"/>
              </a:rPr>
              <a:t>articolato piano d'azione asostegno dell'arte </a:t>
            </a:r>
            <a:r>
              <a:rPr sz="1200" dirty="0">
                <a:latin typeface="Georgia"/>
                <a:cs typeface="Georgia"/>
              </a:rPr>
              <a:t>e  </a:t>
            </a:r>
            <a:r>
              <a:rPr sz="1200" spc="-5" dirty="0">
                <a:latin typeface="Georgia"/>
                <a:cs typeface="Georgia"/>
              </a:rPr>
              <a:t>della cultura messo </a:t>
            </a:r>
            <a:r>
              <a:rPr sz="1200" dirty="0">
                <a:latin typeface="Georgia"/>
                <a:cs typeface="Georgia"/>
              </a:rPr>
              <a:t>a punto </a:t>
            </a:r>
            <a:r>
              <a:rPr sz="1200" spc="-5" dirty="0">
                <a:latin typeface="Georgia"/>
                <a:cs typeface="Georgia"/>
              </a:rPr>
              <a:t>dall'Abi con </a:t>
            </a:r>
            <a:r>
              <a:rPr sz="1200" dirty="0">
                <a:latin typeface="Georgia"/>
                <a:cs typeface="Georgia"/>
              </a:rPr>
              <a:t>le </a:t>
            </a:r>
            <a:r>
              <a:rPr sz="1200" spc="-5" dirty="0">
                <a:latin typeface="Georgia"/>
                <a:cs typeface="Georgia"/>
              </a:rPr>
              <a:t>bancheper dare il proprio contributo di settore  alla tutela </a:t>
            </a:r>
            <a:r>
              <a:rPr sz="1200" dirty="0">
                <a:latin typeface="Georgia"/>
                <a:cs typeface="Georgia"/>
              </a:rPr>
              <a:t>e </a:t>
            </a:r>
            <a:r>
              <a:rPr sz="1200" spc="-5" dirty="0">
                <a:latin typeface="Georgia"/>
                <a:cs typeface="Georgia"/>
              </a:rPr>
              <a:t>alla condivisionedell'immenso patrimonio storico-artistico  nazionale.com/rov(fine)MF-DJ NEWS0416:08 mar</a:t>
            </a:r>
            <a:r>
              <a:rPr sz="1200" spc="10" dirty="0">
                <a:latin typeface="Georgia"/>
                <a:cs typeface="Georgia"/>
              </a:rPr>
              <a:t> </a:t>
            </a:r>
            <a:r>
              <a:rPr sz="1200" spc="-5" dirty="0">
                <a:latin typeface="Georgia"/>
                <a:cs typeface="Georgia"/>
              </a:rPr>
              <a:t>2015</a:t>
            </a:r>
            <a:endParaRPr sz="1200">
              <a:latin typeface="Georgia"/>
              <a:cs typeface="Georgia"/>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26364">
              <a:lnSpc>
                <a:spcPts val="1839"/>
              </a:lnSpc>
            </a:pPr>
            <a:r>
              <a:rPr sz="1600" b="1" spc="-5" dirty="0">
                <a:latin typeface="Arial"/>
                <a:cs typeface="Arial"/>
              </a:rPr>
              <a:t>No</a:t>
            </a:r>
            <a:r>
              <a:rPr sz="1600" b="1" spc="-15" dirty="0">
                <a:latin typeface="Arial"/>
                <a:cs typeface="Arial"/>
              </a:rPr>
              <a:t>t</a:t>
            </a:r>
            <a:r>
              <a:rPr sz="1600" b="1" spc="-5" dirty="0">
                <a:latin typeface="Arial"/>
                <a:cs typeface="Arial"/>
              </a:rPr>
              <a:t>izie</a:t>
            </a:r>
            <a:r>
              <a:rPr sz="1600" b="1" spc="15" dirty="0">
                <a:latin typeface="Arial"/>
                <a:cs typeface="Arial"/>
              </a:rPr>
              <a:t>.</a:t>
            </a:r>
            <a:r>
              <a:rPr sz="1600" b="1" spc="-30" dirty="0">
                <a:latin typeface="Arial"/>
                <a:cs typeface="Arial"/>
              </a:rPr>
              <a:t>v</a:t>
            </a:r>
            <a:r>
              <a:rPr sz="1600" b="1" spc="-5" dirty="0">
                <a:latin typeface="Arial"/>
                <a:cs typeface="Arial"/>
              </a:rPr>
              <a:t>i</a:t>
            </a:r>
            <a:r>
              <a:rPr sz="1600" b="1" spc="5" dirty="0">
                <a:latin typeface="Arial"/>
                <a:cs typeface="Arial"/>
              </a:rPr>
              <a:t>r</a:t>
            </a:r>
            <a:r>
              <a:rPr sz="1600" b="1" spc="-5" dirty="0">
                <a:latin typeface="Arial"/>
                <a:cs typeface="Arial"/>
              </a:rPr>
              <a:t>gili</a:t>
            </a:r>
            <a:r>
              <a:rPr sz="1600" b="1" spc="-10" dirty="0">
                <a:latin typeface="Arial"/>
                <a:cs typeface="Arial"/>
              </a:rPr>
              <a:t>o</a:t>
            </a:r>
            <a:r>
              <a:rPr sz="1600" b="1" spc="-5" dirty="0">
                <a:latin typeface="Arial"/>
                <a:cs typeface="Arial"/>
              </a:rPr>
              <a:t>.</a:t>
            </a:r>
            <a:r>
              <a:rPr sz="1600" b="1" spc="5" dirty="0">
                <a:latin typeface="Arial"/>
                <a:cs typeface="Arial"/>
              </a:rPr>
              <a:t>i</a:t>
            </a:r>
            <a:r>
              <a:rPr sz="1600" b="1" spc="-5" dirty="0">
                <a:latin typeface="Arial"/>
                <a:cs typeface="Arial"/>
              </a:rPr>
              <a:t>t  4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19375" y="2181224"/>
            <a:ext cx="2162175" cy="46672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412363"/>
            <a:ext cx="6117590" cy="2103755"/>
          </a:xfrm>
          <a:prstGeom prst="rect">
            <a:avLst/>
          </a:prstGeom>
        </p:spPr>
        <p:txBody>
          <a:bodyPr vert="horz" wrap="square" lIns="0" tIns="12700" rIns="0" bIns="0" rtlCol="0">
            <a:spAutoFit/>
          </a:bodyPr>
          <a:lstStyle/>
          <a:p>
            <a:pPr marL="12700">
              <a:lnSpc>
                <a:spcPct val="100000"/>
              </a:lnSpc>
              <a:spcBef>
                <a:spcPts val="100"/>
              </a:spcBef>
            </a:pPr>
            <a:r>
              <a:rPr sz="1800" b="1" dirty="0">
                <a:latin typeface="Times New Roman"/>
                <a:cs typeface="Times New Roman"/>
              </a:rPr>
              <a:t>Progetto </a:t>
            </a:r>
            <a:r>
              <a:rPr sz="1800" b="1" spc="-5" dirty="0">
                <a:latin typeface="Times New Roman"/>
                <a:cs typeface="Times New Roman"/>
              </a:rPr>
              <a:t>Bnl Torino su </a:t>
            </a:r>
            <a:r>
              <a:rPr sz="1800" b="1" dirty="0">
                <a:latin typeface="Times New Roman"/>
                <a:cs typeface="Times New Roman"/>
              </a:rPr>
              <a:t>cinema</a:t>
            </a:r>
            <a:r>
              <a:rPr sz="1800" b="1" spc="-10" dirty="0">
                <a:latin typeface="Times New Roman"/>
                <a:cs typeface="Times New Roman"/>
              </a:rPr>
              <a:t> </a:t>
            </a:r>
            <a:r>
              <a:rPr sz="1800" b="1" spc="-5" dirty="0">
                <a:latin typeface="Times New Roman"/>
                <a:cs typeface="Times New Roman"/>
              </a:rPr>
              <a:t>animazione</a:t>
            </a:r>
            <a:endParaRPr sz="1800">
              <a:latin typeface="Times New Roman"/>
              <a:cs typeface="Times New Roman"/>
            </a:endParaRPr>
          </a:p>
          <a:p>
            <a:pPr marL="12700">
              <a:lnSpc>
                <a:spcPct val="100000"/>
              </a:lnSpc>
              <a:spcBef>
                <a:spcPts val="1340"/>
              </a:spcBef>
            </a:pPr>
            <a:r>
              <a:rPr sz="1200" b="1" spc="-5" dirty="0">
                <a:latin typeface="Times New Roman"/>
                <a:cs typeface="Times New Roman"/>
              </a:rPr>
              <a:t>Nell'ambito del Festival della Cultura</a:t>
            </a:r>
            <a:r>
              <a:rPr sz="1200" b="1" spc="35" dirty="0">
                <a:latin typeface="Times New Roman"/>
                <a:cs typeface="Times New Roman"/>
              </a:rPr>
              <a:t> </a:t>
            </a:r>
            <a:r>
              <a:rPr sz="1200" b="1" spc="-5" dirty="0">
                <a:latin typeface="Times New Roman"/>
                <a:cs typeface="Times New Roman"/>
              </a:rPr>
              <a:t>Creativa</a:t>
            </a:r>
            <a:endParaRPr sz="1200">
              <a:latin typeface="Times New Roman"/>
              <a:cs typeface="Times New Roman"/>
            </a:endParaRPr>
          </a:p>
          <a:p>
            <a:pPr>
              <a:lnSpc>
                <a:spcPct val="100000"/>
              </a:lnSpc>
              <a:spcBef>
                <a:spcPts val="5"/>
              </a:spcBef>
            </a:pPr>
            <a:endParaRPr sz="1200">
              <a:latin typeface="Times New Roman"/>
              <a:cs typeface="Times New Roman"/>
            </a:endParaRPr>
          </a:p>
          <a:p>
            <a:pPr marL="12700">
              <a:lnSpc>
                <a:spcPct val="100000"/>
              </a:lnSpc>
            </a:pPr>
            <a:r>
              <a:rPr sz="1100" spc="-5" dirty="0">
                <a:latin typeface="Calibri"/>
                <a:cs typeface="Calibri"/>
              </a:rPr>
              <a:t>ANSA</a:t>
            </a:r>
            <a:endParaRPr sz="1100">
              <a:latin typeface="Calibri"/>
              <a:cs typeface="Calibri"/>
            </a:endParaRPr>
          </a:p>
          <a:p>
            <a:pPr>
              <a:lnSpc>
                <a:spcPct val="100000"/>
              </a:lnSpc>
              <a:spcBef>
                <a:spcPts val="10"/>
              </a:spcBef>
            </a:pPr>
            <a:endParaRPr sz="850">
              <a:latin typeface="Times New Roman"/>
              <a:cs typeface="Times New Roman"/>
            </a:endParaRPr>
          </a:p>
          <a:p>
            <a:pPr marL="12700" marR="5080" indent="31750">
              <a:lnSpc>
                <a:spcPct val="117000"/>
              </a:lnSpc>
            </a:pPr>
            <a:r>
              <a:rPr sz="1100" spc="-5" dirty="0">
                <a:latin typeface="Calibri"/>
                <a:cs typeface="Calibri"/>
              </a:rPr>
              <a:t>(ANSA) </a:t>
            </a:r>
            <a:r>
              <a:rPr sz="1100" dirty="0">
                <a:latin typeface="Calibri"/>
                <a:cs typeface="Calibri"/>
              </a:rPr>
              <a:t>- </a:t>
            </a:r>
            <a:r>
              <a:rPr sz="1100" spc="-5" dirty="0">
                <a:latin typeface="Calibri"/>
                <a:cs typeface="Calibri"/>
              </a:rPr>
              <a:t>TORINO, </a:t>
            </a:r>
            <a:r>
              <a:rPr sz="1100" dirty="0">
                <a:latin typeface="Calibri"/>
                <a:cs typeface="Calibri"/>
              </a:rPr>
              <a:t>4 </a:t>
            </a:r>
            <a:r>
              <a:rPr sz="1100" spc="-5" dirty="0">
                <a:latin typeface="Calibri"/>
                <a:cs typeface="Calibri"/>
              </a:rPr>
              <a:t>MAR </a:t>
            </a:r>
            <a:r>
              <a:rPr sz="1100" dirty="0">
                <a:latin typeface="Calibri"/>
                <a:cs typeface="Calibri"/>
              </a:rPr>
              <a:t>- </a:t>
            </a:r>
            <a:r>
              <a:rPr sz="1100" spc="-5" dirty="0">
                <a:latin typeface="Calibri"/>
                <a:cs typeface="Calibri"/>
              </a:rPr>
              <a:t>Gruppo </a:t>
            </a:r>
            <a:r>
              <a:rPr sz="1100" dirty="0">
                <a:latin typeface="Calibri"/>
                <a:cs typeface="Calibri"/>
              </a:rPr>
              <a:t>BNP Paribas </a:t>
            </a:r>
            <a:r>
              <a:rPr sz="1100" spc="-5" dirty="0">
                <a:latin typeface="Calibri"/>
                <a:cs typeface="Calibri"/>
              </a:rPr>
              <a:t>partecipa, per </a:t>
            </a:r>
            <a:r>
              <a:rPr sz="1100" dirty="0">
                <a:latin typeface="Calibri"/>
                <a:cs typeface="Calibri"/>
              </a:rPr>
              <a:t>il </a:t>
            </a:r>
            <a:r>
              <a:rPr sz="1100" spc="-5" dirty="0">
                <a:latin typeface="Calibri"/>
                <a:cs typeface="Calibri"/>
              </a:rPr>
              <a:t>secondo anno consecutivo, </a:t>
            </a:r>
            <a:r>
              <a:rPr sz="1100" dirty="0">
                <a:latin typeface="Calibri"/>
                <a:cs typeface="Calibri"/>
              </a:rPr>
              <a:t>al </a:t>
            </a:r>
            <a:r>
              <a:rPr sz="1100" spc="-5" dirty="0">
                <a:latin typeface="Calibri"/>
                <a:cs typeface="Calibri"/>
              </a:rPr>
              <a:t>Festival </a:t>
            </a:r>
            <a:r>
              <a:rPr sz="1100" dirty="0">
                <a:latin typeface="Calibri"/>
                <a:cs typeface="Calibri"/>
              </a:rPr>
              <a:t>della  </a:t>
            </a:r>
            <a:r>
              <a:rPr sz="1100" spc="-5" dirty="0">
                <a:latin typeface="Calibri"/>
                <a:cs typeface="Calibri"/>
              </a:rPr>
              <a:t>Cultura Creativa promosso </a:t>
            </a:r>
            <a:r>
              <a:rPr sz="1100" dirty="0">
                <a:latin typeface="Calibri"/>
                <a:cs typeface="Calibri"/>
              </a:rPr>
              <a:t>e </a:t>
            </a:r>
            <a:r>
              <a:rPr sz="1100" spc="-5" dirty="0">
                <a:latin typeface="Calibri"/>
                <a:cs typeface="Calibri"/>
              </a:rPr>
              <a:t>realizzato dalle banche, grazie </a:t>
            </a:r>
            <a:r>
              <a:rPr sz="1100" dirty="0">
                <a:latin typeface="Calibri"/>
                <a:cs typeface="Calibri"/>
              </a:rPr>
              <a:t>al </a:t>
            </a:r>
            <a:r>
              <a:rPr sz="1100" spc="-5" dirty="0">
                <a:latin typeface="Calibri"/>
                <a:cs typeface="Calibri"/>
              </a:rPr>
              <a:t>coordinamento dell'Abi. </a:t>
            </a:r>
            <a:r>
              <a:rPr sz="1100" dirty="0">
                <a:latin typeface="Calibri"/>
                <a:cs typeface="Calibri"/>
              </a:rPr>
              <a:t>Uno </a:t>
            </a:r>
            <a:r>
              <a:rPr sz="1100" spc="-5" dirty="0">
                <a:latin typeface="Calibri"/>
                <a:cs typeface="Calibri"/>
              </a:rPr>
              <a:t>dei progetti,  </a:t>
            </a:r>
            <a:r>
              <a:rPr sz="1100" dirty="0">
                <a:latin typeface="Calibri"/>
                <a:cs typeface="Calibri"/>
              </a:rPr>
              <a:t>'Muovi </a:t>
            </a:r>
            <a:r>
              <a:rPr sz="1100" spc="-5" dirty="0">
                <a:latin typeface="Calibri"/>
                <a:cs typeface="Calibri"/>
              </a:rPr>
              <a:t>Scatta Anima!' si svolgerà </a:t>
            </a:r>
            <a:r>
              <a:rPr sz="1100" dirty="0">
                <a:latin typeface="Calibri"/>
                <a:cs typeface="Calibri"/>
              </a:rPr>
              <a:t>il </a:t>
            </a:r>
            <a:r>
              <a:rPr sz="1100" spc="-5" dirty="0">
                <a:latin typeface="Calibri"/>
                <a:cs typeface="Calibri"/>
              </a:rPr>
              <a:t>18 </a:t>
            </a:r>
            <a:r>
              <a:rPr sz="1100" dirty="0">
                <a:latin typeface="Calibri"/>
                <a:cs typeface="Calibri"/>
              </a:rPr>
              <a:t>e </a:t>
            </a:r>
            <a:r>
              <a:rPr sz="1100" spc="-5" dirty="0">
                <a:latin typeface="Calibri"/>
                <a:cs typeface="Calibri"/>
              </a:rPr>
              <a:t>19 </a:t>
            </a:r>
            <a:r>
              <a:rPr sz="1100" dirty="0">
                <a:latin typeface="Calibri"/>
                <a:cs typeface="Calibri"/>
              </a:rPr>
              <a:t>marzo a </a:t>
            </a:r>
            <a:r>
              <a:rPr sz="1100" spc="-5" dirty="0">
                <a:latin typeface="Calibri"/>
                <a:cs typeface="Calibri"/>
              </a:rPr>
              <a:t>Torino </a:t>
            </a:r>
            <a:r>
              <a:rPr sz="1100" dirty="0">
                <a:latin typeface="Calibri"/>
                <a:cs typeface="Calibri"/>
              </a:rPr>
              <a:t>in </a:t>
            </a:r>
            <a:r>
              <a:rPr sz="1100" spc="-5" dirty="0">
                <a:latin typeface="Calibri"/>
                <a:cs typeface="Calibri"/>
              </a:rPr>
              <a:t>collaborazione con </a:t>
            </a:r>
            <a:r>
              <a:rPr sz="1100" spc="-10" dirty="0">
                <a:latin typeface="Calibri"/>
                <a:cs typeface="Calibri"/>
              </a:rPr>
              <a:t>il </a:t>
            </a:r>
            <a:r>
              <a:rPr sz="1100" spc="-5" dirty="0">
                <a:latin typeface="Calibri"/>
                <a:cs typeface="Calibri"/>
              </a:rPr>
              <a:t>Museo del Cinema </a:t>
            </a:r>
            <a:r>
              <a:rPr sz="1100" dirty="0">
                <a:latin typeface="Calibri"/>
                <a:cs typeface="Calibri"/>
              </a:rPr>
              <a:t>e </a:t>
            </a:r>
            <a:r>
              <a:rPr sz="1100" spc="-5" dirty="0">
                <a:latin typeface="Calibri"/>
                <a:cs typeface="Calibri"/>
              </a:rPr>
              <a:t>sarà  </a:t>
            </a:r>
            <a:r>
              <a:rPr sz="1100" dirty="0">
                <a:latin typeface="Calibri"/>
                <a:cs typeface="Calibri"/>
              </a:rPr>
              <a:t>dedicato agli </a:t>
            </a:r>
            <a:r>
              <a:rPr sz="1100" spc="-5" dirty="0">
                <a:latin typeface="Calibri"/>
                <a:cs typeface="Calibri"/>
              </a:rPr>
              <a:t>studenti delle </a:t>
            </a:r>
            <a:r>
              <a:rPr sz="1100" dirty="0">
                <a:latin typeface="Calibri"/>
                <a:cs typeface="Calibri"/>
              </a:rPr>
              <a:t>scuole medie. I </a:t>
            </a:r>
            <a:r>
              <a:rPr sz="1100" spc="-5" dirty="0">
                <a:latin typeface="Calibri"/>
                <a:cs typeface="Calibri"/>
              </a:rPr>
              <a:t>ragazzi, dopo un'introduzione sul cinema d'animazione,  realizzeranno brevi scene </a:t>
            </a:r>
            <a:r>
              <a:rPr sz="1100" spc="-10" dirty="0">
                <a:latin typeface="Calibri"/>
                <a:cs typeface="Calibri"/>
              </a:rPr>
              <a:t>in </a:t>
            </a:r>
            <a:r>
              <a:rPr sz="1100" dirty="0">
                <a:latin typeface="Calibri"/>
                <a:cs typeface="Calibri"/>
              </a:rPr>
              <a:t>stop-motion</a:t>
            </a:r>
            <a:r>
              <a:rPr sz="1100" spc="20" dirty="0">
                <a:latin typeface="Calibri"/>
                <a:cs typeface="Calibri"/>
              </a:rPr>
              <a:t> </a:t>
            </a:r>
            <a:r>
              <a:rPr sz="1100" spc="-5" dirty="0">
                <a:latin typeface="Calibri"/>
                <a:cs typeface="Calibri"/>
              </a:rPr>
              <a:t>bidimensionale.</a:t>
            </a:r>
            <a:endParaRPr sz="1100">
              <a:latin typeface="Calibri"/>
              <a:cs typeface="Calibri"/>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6530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5" dirty="0">
                <a:latin typeface="Arial"/>
                <a:cs typeface="Arial"/>
              </a:rPr>
              <a:t>O</a:t>
            </a:r>
            <a:r>
              <a:rPr sz="1600" b="1" dirty="0">
                <a:latin typeface="Arial"/>
                <a:cs typeface="Arial"/>
              </a:rPr>
              <a:t>m</a:t>
            </a:r>
            <a:r>
              <a:rPr sz="1600" b="1" spc="-5" dirty="0">
                <a:latin typeface="Arial"/>
                <a:cs typeface="Arial"/>
              </a:rPr>
              <a:t>ni</a:t>
            </a:r>
            <a:r>
              <a:rPr sz="1600" b="1" spc="5" dirty="0">
                <a:latin typeface="Arial"/>
                <a:cs typeface="Arial"/>
              </a:rPr>
              <a:t>a</a:t>
            </a:r>
            <a:r>
              <a:rPr sz="1600" b="1" spc="-5" dirty="0">
                <a:latin typeface="Arial"/>
                <a:cs typeface="Arial"/>
              </a:rPr>
              <a:t>ma</a:t>
            </a:r>
            <a:r>
              <a:rPr sz="1600" b="1" spc="-10" dirty="0">
                <a:latin typeface="Arial"/>
                <a:cs typeface="Arial"/>
              </a:rPr>
              <a:t>g</a:t>
            </a:r>
            <a:r>
              <a:rPr sz="1600" b="1" spc="-5" dirty="0">
                <a:latin typeface="Arial"/>
                <a:cs typeface="Arial"/>
              </a:rPr>
              <a:t>azi</a:t>
            </a:r>
            <a:r>
              <a:rPr sz="1600" b="1" dirty="0">
                <a:latin typeface="Arial"/>
                <a:cs typeface="Arial"/>
              </a:rPr>
              <a:t>n</a:t>
            </a:r>
            <a:r>
              <a:rPr sz="1600" b="1" spc="10" dirty="0">
                <a:latin typeface="Arial"/>
                <a:cs typeface="Arial"/>
              </a:rPr>
              <a:t>e</a:t>
            </a:r>
            <a:r>
              <a:rPr sz="1600" b="1" spc="-5" dirty="0">
                <a:latin typeface="Arial"/>
                <a:cs typeface="Arial"/>
              </a:rPr>
              <a:t>.it  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787266"/>
            <a:ext cx="6153150" cy="5633720"/>
          </a:xfrm>
          <a:prstGeom prst="rect">
            <a:avLst/>
          </a:prstGeom>
        </p:spPr>
        <p:txBody>
          <a:bodyPr vert="horz" wrap="square" lIns="0" tIns="13335" rIns="0" bIns="0" rtlCol="0">
            <a:spAutoFit/>
          </a:bodyPr>
          <a:lstStyle/>
          <a:p>
            <a:pPr marL="12700" marR="5080" algn="just">
              <a:lnSpc>
                <a:spcPct val="112300"/>
              </a:lnSpc>
              <a:spcBef>
                <a:spcPts val="105"/>
              </a:spcBef>
            </a:pPr>
            <a:r>
              <a:rPr sz="2400" b="1" spc="-95" dirty="0">
                <a:latin typeface="Cambria"/>
                <a:cs typeface="Cambria"/>
              </a:rPr>
              <a:t>Festival </a:t>
            </a:r>
            <a:r>
              <a:rPr sz="2400" b="1" spc="-65" dirty="0">
                <a:latin typeface="Cambria"/>
                <a:cs typeface="Cambria"/>
              </a:rPr>
              <a:t>della </a:t>
            </a:r>
            <a:r>
              <a:rPr sz="2400" b="1" spc="-75" dirty="0">
                <a:latin typeface="Cambria"/>
                <a:cs typeface="Cambria"/>
              </a:rPr>
              <a:t>Cultura </a:t>
            </a:r>
            <a:r>
              <a:rPr sz="2400" b="1" spc="-85" dirty="0">
                <a:latin typeface="Cambria"/>
                <a:cs typeface="Cambria"/>
              </a:rPr>
              <a:t>creativa: </a:t>
            </a:r>
            <a:r>
              <a:rPr sz="2400" b="1" spc="-75" dirty="0">
                <a:latin typeface="Cambria"/>
                <a:cs typeface="Cambria"/>
              </a:rPr>
              <a:t>l’alfabeto </a:t>
            </a:r>
            <a:r>
              <a:rPr sz="2400" b="1" spc="-60" dirty="0">
                <a:latin typeface="Cambria"/>
                <a:cs typeface="Cambria"/>
              </a:rPr>
              <a:t>del  </a:t>
            </a:r>
            <a:r>
              <a:rPr sz="2400" b="1" spc="-70" dirty="0">
                <a:latin typeface="Cambria"/>
                <a:cs typeface="Cambria"/>
              </a:rPr>
              <a:t>mondo. Leggiamo </a:t>
            </a:r>
            <a:r>
              <a:rPr sz="2400" b="1" dirty="0">
                <a:latin typeface="Cambria"/>
                <a:cs typeface="Cambria"/>
              </a:rPr>
              <a:t>i </a:t>
            </a:r>
            <a:r>
              <a:rPr sz="2400" b="1" spc="-65" dirty="0">
                <a:latin typeface="Cambria"/>
                <a:cs typeface="Cambria"/>
              </a:rPr>
              <a:t>segni </a:t>
            </a:r>
            <a:r>
              <a:rPr sz="2400" b="1" spc="-75" dirty="0">
                <a:latin typeface="Cambria"/>
                <a:cs typeface="Cambria"/>
              </a:rPr>
              <a:t>intorno </a:t>
            </a:r>
            <a:r>
              <a:rPr sz="2400" b="1" dirty="0">
                <a:latin typeface="Cambria"/>
                <a:cs typeface="Cambria"/>
              </a:rPr>
              <a:t>a </a:t>
            </a:r>
            <a:r>
              <a:rPr sz="2400" b="1" spc="-50" dirty="0">
                <a:latin typeface="Cambria"/>
                <a:cs typeface="Cambria"/>
              </a:rPr>
              <a:t>noi </a:t>
            </a:r>
            <a:r>
              <a:rPr sz="2400" b="1" dirty="0">
                <a:latin typeface="Cambria"/>
                <a:cs typeface="Cambria"/>
              </a:rPr>
              <a:t>e  </a:t>
            </a:r>
            <a:r>
              <a:rPr sz="2400" b="1" spc="-80" dirty="0">
                <a:latin typeface="Cambria"/>
                <a:cs typeface="Cambria"/>
              </a:rPr>
              <a:t>raccontiamo</a:t>
            </a:r>
            <a:endParaRPr sz="2400">
              <a:latin typeface="Cambria"/>
              <a:cs typeface="Cambria"/>
            </a:endParaRPr>
          </a:p>
          <a:p>
            <a:pPr marL="12700" marR="12065" algn="just">
              <a:lnSpc>
                <a:spcPct val="112500"/>
              </a:lnSpc>
              <a:spcBef>
                <a:spcPts val="969"/>
              </a:spcBef>
            </a:pPr>
            <a:r>
              <a:rPr sz="1200" spc="-5" dirty="0">
                <a:latin typeface="Cambria"/>
                <a:cs typeface="Cambria"/>
              </a:rPr>
              <a:t>“L’alfabeto del mondo. Leggiamo </a:t>
            </a:r>
            <a:r>
              <a:rPr sz="1200" dirty="0">
                <a:latin typeface="Cambria"/>
                <a:cs typeface="Cambria"/>
              </a:rPr>
              <a:t>i segni </a:t>
            </a:r>
            <a:r>
              <a:rPr sz="1200" spc="-5" dirty="0">
                <a:latin typeface="Cambria"/>
                <a:cs typeface="Cambria"/>
              </a:rPr>
              <a:t>intorno </a:t>
            </a:r>
            <a:r>
              <a:rPr sz="1200" dirty="0">
                <a:latin typeface="Cambria"/>
                <a:cs typeface="Cambria"/>
              </a:rPr>
              <a:t>a </a:t>
            </a:r>
            <a:r>
              <a:rPr sz="1200" spc="-5" dirty="0">
                <a:latin typeface="Cambria"/>
                <a:cs typeface="Cambria"/>
              </a:rPr>
              <a:t>noi </a:t>
            </a:r>
            <a:r>
              <a:rPr sz="1200" dirty="0">
                <a:latin typeface="Cambria"/>
                <a:cs typeface="Cambria"/>
              </a:rPr>
              <a:t>e </a:t>
            </a:r>
            <a:r>
              <a:rPr sz="1200" spc="-5" dirty="0">
                <a:latin typeface="Cambria"/>
                <a:cs typeface="Cambria"/>
              </a:rPr>
              <a:t>raccontiamo”. </a:t>
            </a:r>
            <a:r>
              <a:rPr sz="1200" dirty="0">
                <a:latin typeface="Cambria"/>
                <a:cs typeface="Cambria"/>
              </a:rPr>
              <a:t>E’ il </a:t>
            </a:r>
            <a:r>
              <a:rPr sz="1200" spc="-5" dirty="0">
                <a:latin typeface="Cambria"/>
                <a:cs typeface="Cambria"/>
              </a:rPr>
              <a:t>titolo della seconda  edizione del </a:t>
            </a:r>
            <a:r>
              <a:rPr sz="1200" dirty="0">
                <a:latin typeface="Cambria"/>
                <a:cs typeface="Cambria"/>
              </a:rPr>
              <a:t>Festival </a:t>
            </a:r>
            <a:r>
              <a:rPr sz="1200" spc="-5" dirty="0">
                <a:latin typeface="Cambria"/>
                <a:cs typeface="Cambria"/>
              </a:rPr>
              <a:t>della Cultura Creativa, presentata dal presidente dell’Abi Antonio  Patuelli. “Dopo </a:t>
            </a:r>
            <a:r>
              <a:rPr sz="1200" dirty="0">
                <a:latin typeface="Cambria"/>
                <a:cs typeface="Cambria"/>
              </a:rPr>
              <a:t>il </a:t>
            </a:r>
            <a:r>
              <a:rPr sz="1200" spc="-5" dirty="0">
                <a:latin typeface="Cambria"/>
                <a:cs typeface="Cambria"/>
              </a:rPr>
              <a:t>successo dello </a:t>
            </a:r>
            <a:r>
              <a:rPr sz="1200" dirty="0">
                <a:latin typeface="Cambria"/>
                <a:cs typeface="Cambria"/>
              </a:rPr>
              <a:t>scorso </a:t>
            </a:r>
            <a:r>
              <a:rPr sz="1200" spc="-5" dirty="0">
                <a:latin typeface="Cambria"/>
                <a:cs typeface="Cambria"/>
              </a:rPr>
              <a:t>anno, </a:t>
            </a:r>
            <a:r>
              <a:rPr sz="1200" dirty="0">
                <a:latin typeface="Cambria"/>
                <a:cs typeface="Cambria"/>
              </a:rPr>
              <a:t>spero </a:t>
            </a:r>
            <a:r>
              <a:rPr sz="1200" spc="-5" dirty="0">
                <a:latin typeface="Cambria"/>
                <a:cs typeface="Cambria"/>
              </a:rPr>
              <a:t>che questo </a:t>
            </a:r>
            <a:r>
              <a:rPr sz="1200" dirty="0">
                <a:latin typeface="Cambria"/>
                <a:cs typeface="Cambria"/>
              </a:rPr>
              <a:t>appuntamento possa </a:t>
            </a:r>
            <a:r>
              <a:rPr sz="1200" spc="-5" dirty="0">
                <a:latin typeface="Cambria"/>
                <a:cs typeface="Cambria"/>
              </a:rPr>
              <a:t>diventare  </a:t>
            </a:r>
            <a:r>
              <a:rPr sz="1200" dirty="0">
                <a:latin typeface="Cambria"/>
                <a:cs typeface="Cambria"/>
              </a:rPr>
              <a:t>fisso, </a:t>
            </a:r>
            <a:r>
              <a:rPr sz="1200" spc="-5" dirty="0">
                <a:latin typeface="Cambria"/>
                <a:cs typeface="Cambria"/>
              </a:rPr>
              <a:t>anche perche’ non </a:t>
            </a:r>
            <a:r>
              <a:rPr sz="1200" dirty="0">
                <a:latin typeface="Cambria"/>
                <a:cs typeface="Cambria"/>
              </a:rPr>
              <a:t>c’e’ </a:t>
            </a:r>
            <a:r>
              <a:rPr sz="1200" spc="-5" dirty="0">
                <a:latin typeface="Cambria"/>
                <a:cs typeface="Cambria"/>
              </a:rPr>
              <a:t>due senza tre. </a:t>
            </a:r>
            <a:r>
              <a:rPr sz="1200" dirty="0">
                <a:latin typeface="Cambria"/>
                <a:cs typeface="Cambria"/>
              </a:rPr>
              <a:t>I numeri </a:t>
            </a:r>
            <a:r>
              <a:rPr sz="1200" spc="-5" dirty="0">
                <a:latin typeface="Cambria"/>
                <a:cs typeface="Cambria"/>
              </a:rPr>
              <a:t>dimostrano un incremento del 20%</a:t>
            </a:r>
            <a:r>
              <a:rPr sz="1200" spc="45" dirty="0">
                <a:latin typeface="Cambria"/>
                <a:cs typeface="Cambria"/>
              </a:rPr>
              <a:t> </a:t>
            </a:r>
            <a:r>
              <a:rPr sz="1200" spc="-5" dirty="0">
                <a:latin typeface="Cambria"/>
                <a:cs typeface="Cambria"/>
              </a:rPr>
              <a:t>[…]</a:t>
            </a:r>
            <a:endParaRPr sz="1200">
              <a:latin typeface="Cambria"/>
              <a:cs typeface="Cambria"/>
            </a:endParaRPr>
          </a:p>
          <a:p>
            <a:pPr marL="12700">
              <a:lnSpc>
                <a:spcPct val="100000"/>
              </a:lnSpc>
              <a:spcBef>
                <a:spcPts val="940"/>
              </a:spcBef>
              <a:tabLst>
                <a:tab pos="4958715" algn="l"/>
              </a:tabLst>
            </a:pPr>
            <a:r>
              <a:rPr sz="1100" spc="-5" dirty="0">
                <a:latin typeface="Cambria"/>
                <a:cs typeface="Cambria"/>
              </a:rPr>
              <a:t>Scritto </a:t>
            </a:r>
            <a:r>
              <a:rPr sz="1100" dirty="0">
                <a:latin typeface="Cambria"/>
                <a:cs typeface="Cambria"/>
              </a:rPr>
              <a:t>da:</a:t>
            </a:r>
            <a:r>
              <a:rPr sz="1100" spc="15" dirty="0">
                <a:latin typeface="Cambria"/>
                <a:cs typeface="Cambria"/>
              </a:rPr>
              <a:t> </a:t>
            </a:r>
            <a:r>
              <a:rPr sz="1100" u="sng" spc="-5" dirty="0">
                <a:uFill>
                  <a:solidFill>
                    <a:srgbClr val="000000"/>
                  </a:solidFill>
                </a:uFill>
                <a:latin typeface="Cambria"/>
                <a:cs typeface="Cambria"/>
                <a:hlinkClick r:id="rId3"/>
              </a:rPr>
              <a:t>Lucio</a:t>
            </a:r>
            <a:r>
              <a:rPr sz="1100" u="sng" spc="5" dirty="0">
                <a:uFill>
                  <a:solidFill>
                    <a:srgbClr val="000000"/>
                  </a:solidFill>
                </a:uFill>
                <a:latin typeface="Cambria"/>
                <a:cs typeface="Cambria"/>
                <a:hlinkClick r:id="rId3"/>
              </a:rPr>
              <a:t> </a:t>
            </a:r>
            <a:r>
              <a:rPr sz="1100" u="sng" spc="-5" dirty="0">
                <a:uFill>
                  <a:solidFill>
                    <a:srgbClr val="000000"/>
                  </a:solidFill>
                </a:uFill>
                <a:latin typeface="Cambria"/>
                <a:cs typeface="Cambria"/>
                <a:hlinkClick r:id="rId3"/>
              </a:rPr>
              <a:t>Lussi</a:t>
            </a:r>
            <a:r>
              <a:rPr sz="1100" spc="-5" dirty="0">
                <a:latin typeface="Cambria"/>
                <a:cs typeface="Cambria"/>
              </a:rPr>
              <a:t>	</a:t>
            </a:r>
            <a:r>
              <a:rPr sz="1100" dirty="0">
                <a:latin typeface="Cambria"/>
                <a:cs typeface="Cambria"/>
              </a:rPr>
              <a:t>04/03/2015</a:t>
            </a:r>
            <a:r>
              <a:rPr sz="1100" spc="-75" dirty="0">
                <a:latin typeface="Cambria"/>
                <a:cs typeface="Cambria"/>
              </a:rPr>
              <a:t> </a:t>
            </a:r>
            <a:r>
              <a:rPr sz="1100" spc="-5" dirty="0">
                <a:latin typeface="Cambria"/>
                <a:cs typeface="Cambria"/>
              </a:rPr>
              <a:t>01:30</a:t>
            </a:r>
            <a:endParaRPr sz="1100">
              <a:latin typeface="Cambria"/>
              <a:cs typeface="Cambria"/>
            </a:endParaRPr>
          </a:p>
          <a:p>
            <a:pPr>
              <a:lnSpc>
                <a:spcPct val="100000"/>
              </a:lnSpc>
            </a:pPr>
            <a:endParaRPr sz="1300">
              <a:latin typeface="Times New Roman"/>
              <a:cs typeface="Times New Roman"/>
            </a:endParaRPr>
          </a:p>
          <a:p>
            <a:pPr marL="2989580" marR="8890" algn="just">
              <a:lnSpc>
                <a:spcPct val="112400"/>
              </a:lnSpc>
              <a:spcBef>
                <a:spcPts val="994"/>
              </a:spcBef>
            </a:pPr>
            <a:r>
              <a:rPr sz="1100" spc="-5" dirty="0">
                <a:latin typeface="Cambria"/>
                <a:cs typeface="Cambria"/>
              </a:rPr>
              <a:t>“L’alfabeto </a:t>
            </a:r>
            <a:r>
              <a:rPr sz="1100" dirty="0">
                <a:latin typeface="Cambria"/>
                <a:cs typeface="Cambria"/>
              </a:rPr>
              <a:t>del mondo. </a:t>
            </a:r>
            <a:r>
              <a:rPr sz="1100" spc="-5" dirty="0">
                <a:latin typeface="Cambria"/>
                <a:cs typeface="Cambria"/>
              </a:rPr>
              <a:t>Leggiamo </a:t>
            </a:r>
            <a:r>
              <a:rPr sz="1100" dirty="0">
                <a:latin typeface="Cambria"/>
                <a:cs typeface="Cambria"/>
              </a:rPr>
              <a:t>i </a:t>
            </a:r>
            <a:r>
              <a:rPr sz="1100" spc="-5" dirty="0">
                <a:latin typeface="Cambria"/>
                <a:cs typeface="Cambria"/>
              </a:rPr>
              <a:t>segni intorno </a:t>
            </a:r>
            <a:r>
              <a:rPr sz="1100" dirty="0">
                <a:latin typeface="Cambria"/>
                <a:cs typeface="Cambria"/>
              </a:rPr>
              <a:t>a  noi e </a:t>
            </a:r>
            <a:r>
              <a:rPr sz="1100" spc="-5" dirty="0">
                <a:latin typeface="Cambria"/>
                <a:cs typeface="Cambria"/>
              </a:rPr>
              <a:t>raccontiamo”. E’ </a:t>
            </a:r>
            <a:r>
              <a:rPr sz="1100" dirty="0">
                <a:latin typeface="Cambria"/>
                <a:cs typeface="Cambria"/>
              </a:rPr>
              <a:t>il </a:t>
            </a:r>
            <a:r>
              <a:rPr sz="1100" spc="-5" dirty="0">
                <a:latin typeface="Cambria"/>
                <a:cs typeface="Cambria"/>
              </a:rPr>
              <a:t>titolo della </a:t>
            </a:r>
            <a:r>
              <a:rPr sz="1100" dirty="0">
                <a:latin typeface="Cambria"/>
                <a:cs typeface="Cambria"/>
              </a:rPr>
              <a:t>seconda </a:t>
            </a:r>
            <a:r>
              <a:rPr sz="1100" spc="-5" dirty="0">
                <a:latin typeface="Cambria"/>
                <a:cs typeface="Cambria"/>
              </a:rPr>
              <a:t>edizione  </a:t>
            </a:r>
            <a:r>
              <a:rPr sz="1100" dirty="0">
                <a:latin typeface="Cambria"/>
                <a:cs typeface="Cambria"/>
              </a:rPr>
              <a:t>del </a:t>
            </a:r>
            <a:r>
              <a:rPr sz="1100" spc="-5" dirty="0">
                <a:latin typeface="Cambria"/>
                <a:cs typeface="Cambria"/>
              </a:rPr>
              <a:t>Festival della Cultura Creativa, presentata </a:t>
            </a:r>
            <a:r>
              <a:rPr sz="1100" spc="-10" dirty="0">
                <a:latin typeface="Cambria"/>
                <a:cs typeface="Cambria"/>
              </a:rPr>
              <a:t>dal  </a:t>
            </a:r>
            <a:r>
              <a:rPr sz="1100" spc="-5" dirty="0">
                <a:latin typeface="Cambria"/>
                <a:cs typeface="Cambria"/>
              </a:rPr>
              <a:t>presidente dell’Abi </a:t>
            </a:r>
            <a:r>
              <a:rPr sz="1100" b="1" spc="-5" dirty="0">
                <a:latin typeface="Cambria"/>
                <a:cs typeface="Cambria"/>
              </a:rPr>
              <a:t>Antonio Patuelli</a:t>
            </a:r>
            <a:r>
              <a:rPr sz="1100" spc="-5" dirty="0">
                <a:latin typeface="Cambria"/>
                <a:cs typeface="Cambria"/>
              </a:rPr>
              <a:t>. </a:t>
            </a:r>
            <a:r>
              <a:rPr sz="1100" dirty="0">
                <a:latin typeface="Cambria"/>
                <a:cs typeface="Cambria"/>
              </a:rPr>
              <a:t>“Dopo </a:t>
            </a:r>
            <a:r>
              <a:rPr sz="1100" spc="-5" dirty="0">
                <a:latin typeface="Cambria"/>
                <a:cs typeface="Cambria"/>
              </a:rPr>
              <a:t>il  successo </a:t>
            </a:r>
            <a:r>
              <a:rPr sz="1100" dirty="0">
                <a:latin typeface="Cambria"/>
                <a:cs typeface="Cambria"/>
              </a:rPr>
              <a:t>dello </a:t>
            </a:r>
            <a:r>
              <a:rPr sz="1100" spc="-5" dirty="0">
                <a:latin typeface="Cambria"/>
                <a:cs typeface="Cambria"/>
              </a:rPr>
              <a:t>scorso anno, spero che questo  appuntamento possa diventare fisso, anche perche’  </a:t>
            </a:r>
            <a:r>
              <a:rPr sz="1100" dirty="0">
                <a:latin typeface="Cambria"/>
                <a:cs typeface="Cambria"/>
              </a:rPr>
              <a:t>non c’e’ </a:t>
            </a:r>
            <a:r>
              <a:rPr sz="1100" spc="-5" dirty="0">
                <a:latin typeface="Cambria"/>
                <a:cs typeface="Cambria"/>
              </a:rPr>
              <a:t>due senza tre. </a:t>
            </a:r>
            <a:r>
              <a:rPr sz="1100" dirty="0">
                <a:latin typeface="Cambria"/>
                <a:cs typeface="Cambria"/>
              </a:rPr>
              <a:t>I </a:t>
            </a:r>
            <a:r>
              <a:rPr sz="1100" spc="-5" dirty="0">
                <a:latin typeface="Cambria"/>
                <a:cs typeface="Cambria"/>
              </a:rPr>
              <a:t>numeri dimostrano  </a:t>
            </a:r>
            <a:r>
              <a:rPr sz="1100" dirty="0">
                <a:latin typeface="Cambria"/>
                <a:cs typeface="Cambria"/>
              </a:rPr>
              <a:t>un </a:t>
            </a:r>
            <a:r>
              <a:rPr sz="1100" b="1" spc="-5" dirty="0">
                <a:latin typeface="Cambria"/>
                <a:cs typeface="Cambria"/>
              </a:rPr>
              <a:t>incremento </a:t>
            </a:r>
            <a:r>
              <a:rPr sz="1100" b="1" dirty="0">
                <a:latin typeface="Cambria"/>
                <a:cs typeface="Cambria"/>
              </a:rPr>
              <a:t>del </a:t>
            </a:r>
            <a:r>
              <a:rPr sz="1100" b="1" spc="-5" dirty="0">
                <a:latin typeface="Cambria"/>
                <a:cs typeface="Cambria"/>
              </a:rPr>
              <a:t>20% </a:t>
            </a:r>
            <a:r>
              <a:rPr sz="1100" dirty="0">
                <a:latin typeface="Cambria"/>
                <a:cs typeface="Cambria"/>
              </a:rPr>
              <a:t>di </a:t>
            </a:r>
            <a:r>
              <a:rPr sz="1100" spc="-5" dirty="0">
                <a:latin typeface="Cambria"/>
                <a:cs typeface="Cambria"/>
              </a:rPr>
              <a:t>adesioni, </a:t>
            </a:r>
            <a:r>
              <a:rPr sz="1100" dirty="0">
                <a:latin typeface="Cambria"/>
                <a:cs typeface="Cambria"/>
              </a:rPr>
              <a:t>con </a:t>
            </a:r>
            <a:r>
              <a:rPr sz="1100" spc="-5" dirty="0">
                <a:latin typeface="Cambria"/>
                <a:cs typeface="Cambria"/>
              </a:rPr>
              <a:t>un elenco  molto articolato dei soggetti interessati </a:t>
            </a:r>
            <a:r>
              <a:rPr sz="1100" dirty="0">
                <a:latin typeface="Cambria"/>
                <a:cs typeface="Cambria"/>
              </a:rPr>
              <a:t>– </a:t>
            </a:r>
            <a:r>
              <a:rPr sz="1100" spc="-5" dirty="0">
                <a:latin typeface="Cambria"/>
                <a:cs typeface="Cambria"/>
              </a:rPr>
              <a:t>ha  spiegato </a:t>
            </a:r>
            <a:r>
              <a:rPr sz="1100" dirty="0">
                <a:latin typeface="Cambria"/>
                <a:cs typeface="Cambria"/>
              </a:rPr>
              <a:t>Patuelli – </a:t>
            </a:r>
            <a:r>
              <a:rPr sz="1100" spc="-5" dirty="0">
                <a:latin typeface="Cambria"/>
                <a:cs typeface="Cambria"/>
              </a:rPr>
              <a:t>gli eventi </a:t>
            </a:r>
            <a:r>
              <a:rPr sz="1100" dirty="0">
                <a:latin typeface="Cambria"/>
                <a:cs typeface="Cambria"/>
              </a:rPr>
              <a:t>in </a:t>
            </a:r>
            <a:r>
              <a:rPr sz="1100" spc="-5" dirty="0">
                <a:latin typeface="Cambria"/>
                <a:cs typeface="Cambria"/>
              </a:rPr>
              <a:t>programma </a:t>
            </a:r>
            <a:r>
              <a:rPr sz="1100" dirty="0">
                <a:latin typeface="Cambria"/>
                <a:cs typeface="Cambria"/>
              </a:rPr>
              <a:t>sono </a:t>
            </a:r>
            <a:r>
              <a:rPr sz="1100" spc="-10" dirty="0">
                <a:latin typeface="Cambria"/>
                <a:cs typeface="Cambria"/>
              </a:rPr>
              <a:t>nati  </a:t>
            </a:r>
            <a:r>
              <a:rPr sz="1100" spc="-5" dirty="0">
                <a:latin typeface="Cambria"/>
                <a:cs typeface="Cambria"/>
              </a:rPr>
              <a:t>tutti </a:t>
            </a:r>
            <a:r>
              <a:rPr sz="1100" dirty="0">
                <a:latin typeface="Cambria"/>
                <a:cs typeface="Cambria"/>
              </a:rPr>
              <a:t>dal </a:t>
            </a:r>
            <a:r>
              <a:rPr sz="1100" spc="-5" dirty="0">
                <a:latin typeface="Cambria"/>
                <a:cs typeface="Cambria"/>
              </a:rPr>
              <a:t>basso </a:t>
            </a:r>
            <a:r>
              <a:rPr sz="1100" dirty="0">
                <a:latin typeface="Cambria"/>
                <a:cs typeface="Cambria"/>
              </a:rPr>
              <a:t>e </a:t>
            </a:r>
            <a:r>
              <a:rPr sz="1100" spc="-5" dirty="0">
                <a:latin typeface="Cambria"/>
                <a:cs typeface="Cambria"/>
              </a:rPr>
              <a:t>coinvolgono </a:t>
            </a:r>
            <a:r>
              <a:rPr sz="1100" dirty="0">
                <a:latin typeface="Cambria"/>
                <a:cs typeface="Cambria"/>
              </a:rPr>
              <a:t>i giovani”. </a:t>
            </a:r>
            <a:r>
              <a:rPr sz="1100" spc="-5" dirty="0">
                <a:latin typeface="Cambria"/>
                <a:cs typeface="Cambria"/>
              </a:rPr>
              <a:t>Il “Festival  </a:t>
            </a:r>
            <a:r>
              <a:rPr sz="1100" dirty="0">
                <a:latin typeface="Cambria"/>
                <a:cs typeface="Cambria"/>
              </a:rPr>
              <a:t>della </a:t>
            </a:r>
            <a:r>
              <a:rPr sz="1100" spc="-5" dirty="0">
                <a:latin typeface="Cambria"/>
                <a:cs typeface="Cambria"/>
              </a:rPr>
              <a:t>cultura creativa” </a:t>
            </a:r>
            <a:r>
              <a:rPr sz="1100" dirty="0">
                <a:latin typeface="Cambria"/>
                <a:cs typeface="Cambria"/>
              </a:rPr>
              <a:t>e’ </a:t>
            </a:r>
            <a:r>
              <a:rPr sz="1100" spc="-5" dirty="0">
                <a:latin typeface="Cambria"/>
                <a:cs typeface="Cambria"/>
              </a:rPr>
              <a:t>il primo diffuso </a:t>
            </a:r>
            <a:r>
              <a:rPr sz="1100" dirty="0">
                <a:latin typeface="Cambria"/>
                <a:cs typeface="Cambria"/>
              </a:rPr>
              <a:t>e </a:t>
            </a:r>
            <a:r>
              <a:rPr sz="1100" spc="-5" dirty="0">
                <a:latin typeface="Cambria"/>
                <a:cs typeface="Cambria"/>
              </a:rPr>
              <a:t>pervasivo  </a:t>
            </a:r>
            <a:r>
              <a:rPr sz="1100" dirty="0">
                <a:latin typeface="Cambria"/>
                <a:cs typeface="Cambria"/>
              </a:rPr>
              <a:t>sul  </a:t>
            </a:r>
            <a:r>
              <a:rPr sz="1100" spc="-5" dirty="0">
                <a:latin typeface="Cambria"/>
                <a:cs typeface="Cambria"/>
              </a:rPr>
              <a:t>territorio  italiano,  </a:t>
            </a:r>
            <a:r>
              <a:rPr sz="1100" dirty="0">
                <a:latin typeface="Cambria"/>
                <a:cs typeface="Cambria"/>
              </a:rPr>
              <a:t>e’  </a:t>
            </a:r>
            <a:r>
              <a:rPr sz="1100" spc="-5" dirty="0">
                <a:latin typeface="Cambria"/>
                <a:cs typeface="Cambria"/>
              </a:rPr>
              <a:t>stato  </a:t>
            </a:r>
            <a:r>
              <a:rPr sz="1100" dirty="0">
                <a:latin typeface="Cambria"/>
                <a:cs typeface="Cambria"/>
              </a:rPr>
              <a:t>ideato  </a:t>
            </a:r>
            <a:r>
              <a:rPr sz="1100" spc="-5" dirty="0">
                <a:latin typeface="Cambria"/>
                <a:cs typeface="Cambria"/>
              </a:rPr>
              <a:t>dall’Abi, </a:t>
            </a:r>
            <a:r>
              <a:rPr sz="1100" spc="185" dirty="0">
                <a:latin typeface="Cambria"/>
                <a:cs typeface="Cambria"/>
              </a:rPr>
              <a:t> </a:t>
            </a:r>
            <a:r>
              <a:rPr sz="1100" spc="-5" dirty="0">
                <a:latin typeface="Cambria"/>
                <a:cs typeface="Cambria"/>
              </a:rPr>
              <a:t>con</a:t>
            </a:r>
            <a:endParaRPr sz="1100">
              <a:latin typeface="Cambria"/>
              <a:cs typeface="Cambria"/>
            </a:endParaRPr>
          </a:p>
          <a:p>
            <a:pPr marL="12700" marR="10795" algn="just">
              <a:lnSpc>
                <a:spcPts val="1490"/>
              </a:lnSpc>
              <a:spcBef>
                <a:spcPts val="65"/>
              </a:spcBef>
            </a:pPr>
            <a:r>
              <a:rPr sz="1100" spc="-5" dirty="0">
                <a:latin typeface="Cambria"/>
                <a:cs typeface="Cambria"/>
              </a:rPr>
              <a:t>l’intento </a:t>
            </a:r>
            <a:r>
              <a:rPr sz="1100" spc="-10" dirty="0">
                <a:latin typeface="Cambria"/>
                <a:cs typeface="Cambria"/>
              </a:rPr>
              <a:t>di </a:t>
            </a:r>
            <a:r>
              <a:rPr sz="1100" b="1" spc="-5" dirty="0">
                <a:latin typeface="Cambria"/>
                <a:cs typeface="Cambria"/>
              </a:rPr>
              <a:t>avvicinare </a:t>
            </a:r>
            <a:r>
              <a:rPr sz="1100" b="1" dirty="0">
                <a:latin typeface="Cambria"/>
                <a:cs typeface="Cambria"/>
              </a:rPr>
              <a:t>i </a:t>
            </a:r>
            <a:r>
              <a:rPr sz="1100" b="1" spc="-5" dirty="0">
                <a:latin typeface="Cambria"/>
                <a:cs typeface="Cambria"/>
              </a:rPr>
              <a:t>bambini </a:t>
            </a:r>
            <a:r>
              <a:rPr sz="1100" b="1" dirty="0">
                <a:latin typeface="Cambria"/>
                <a:cs typeface="Cambria"/>
              </a:rPr>
              <a:t>e i </a:t>
            </a:r>
            <a:r>
              <a:rPr sz="1100" b="1" spc="-5" dirty="0">
                <a:latin typeface="Cambria"/>
                <a:cs typeface="Cambria"/>
              </a:rPr>
              <a:t>ragazzi alla cultura </a:t>
            </a:r>
            <a:r>
              <a:rPr sz="1100" b="1" dirty="0">
                <a:latin typeface="Cambria"/>
                <a:cs typeface="Cambria"/>
              </a:rPr>
              <a:t>e di </a:t>
            </a:r>
            <a:r>
              <a:rPr sz="1100" b="1" spc="-5" dirty="0">
                <a:latin typeface="Cambria"/>
                <a:cs typeface="Cambria"/>
              </a:rPr>
              <a:t>stimolarne la creativita’</a:t>
            </a:r>
            <a:r>
              <a:rPr sz="1100" spc="-5" dirty="0">
                <a:latin typeface="Cambria"/>
                <a:cs typeface="Cambria"/>
              </a:rPr>
              <a:t>, ricorrendo </a:t>
            </a:r>
            <a:r>
              <a:rPr sz="1100" dirty="0">
                <a:latin typeface="Cambria"/>
                <a:cs typeface="Cambria"/>
              </a:rPr>
              <a:t>a  energie </a:t>
            </a:r>
            <a:r>
              <a:rPr sz="1100" spc="-5" dirty="0">
                <a:latin typeface="Cambria"/>
                <a:cs typeface="Cambria"/>
              </a:rPr>
              <a:t>attive nel territorio </a:t>
            </a:r>
            <a:r>
              <a:rPr sz="1100" dirty="0">
                <a:latin typeface="Cambria"/>
                <a:cs typeface="Cambria"/>
              </a:rPr>
              <a:t>di </a:t>
            </a:r>
            <a:r>
              <a:rPr sz="1100" spc="-5" dirty="0">
                <a:latin typeface="Cambria"/>
                <a:cs typeface="Cambria"/>
              </a:rPr>
              <a:t>appartenenza</a:t>
            </a:r>
            <a:r>
              <a:rPr sz="1100" spc="10" dirty="0">
                <a:latin typeface="Cambria"/>
                <a:cs typeface="Cambria"/>
              </a:rPr>
              <a:t> </a:t>
            </a:r>
            <a:r>
              <a:rPr sz="1100" spc="-10" dirty="0">
                <a:latin typeface="Cambria"/>
                <a:cs typeface="Cambria"/>
              </a:rPr>
              <a:t>di</a:t>
            </a:r>
            <a:endParaRPr sz="1100">
              <a:latin typeface="Cambria"/>
              <a:cs typeface="Cambria"/>
            </a:endParaRPr>
          </a:p>
        </p:txBody>
      </p:sp>
      <p:sp>
        <p:nvSpPr>
          <p:cNvPr id="5" name="object 5"/>
          <p:cNvSpPr/>
          <p:nvPr/>
        </p:nvSpPr>
        <p:spPr>
          <a:xfrm>
            <a:off x="723900" y="6610984"/>
            <a:ext cx="2857500" cy="23145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008196" y="2095499"/>
            <a:ext cx="5327119" cy="116332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582295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387850">
              <a:lnSpc>
                <a:spcPts val="1839"/>
              </a:lnSpc>
            </a:pPr>
            <a:r>
              <a:rPr sz="1600" b="1" spc="-15" dirty="0">
                <a:latin typeface="Arial"/>
                <a:cs typeface="Arial"/>
              </a:rPr>
              <a:t>O</a:t>
            </a:r>
            <a:r>
              <a:rPr sz="1600" b="1" dirty="0">
                <a:latin typeface="Arial"/>
                <a:cs typeface="Arial"/>
              </a:rPr>
              <a:t>m</a:t>
            </a:r>
            <a:r>
              <a:rPr sz="1600" b="1" spc="-5" dirty="0">
                <a:latin typeface="Arial"/>
                <a:cs typeface="Arial"/>
              </a:rPr>
              <a:t>ni</a:t>
            </a:r>
            <a:r>
              <a:rPr sz="1600" b="1" spc="5" dirty="0">
                <a:latin typeface="Arial"/>
                <a:cs typeface="Arial"/>
              </a:rPr>
              <a:t>a</a:t>
            </a:r>
            <a:r>
              <a:rPr sz="1600" b="1" spc="-5" dirty="0">
                <a:latin typeface="Arial"/>
                <a:cs typeface="Arial"/>
              </a:rPr>
              <a:t>ma</a:t>
            </a:r>
            <a:r>
              <a:rPr sz="1600" b="1" spc="-10" dirty="0">
                <a:latin typeface="Arial"/>
                <a:cs typeface="Arial"/>
              </a:rPr>
              <a:t>g</a:t>
            </a:r>
            <a:r>
              <a:rPr sz="1600" b="1" spc="-5" dirty="0">
                <a:latin typeface="Arial"/>
                <a:cs typeface="Arial"/>
              </a:rPr>
              <a:t>azi</a:t>
            </a:r>
            <a:r>
              <a:rPr sz="1600" b="1" dirty="0">
                <a:latin typeface="Arial"/>
                <a:cs typeface="Arial"/>
              </a:rPr>
              <a:t>n</a:t>
            </a:r>
            <a:r>
              <a:rPr sz="1600" b="1" spc="10" dirty="0">
                <a:latin typeface="Arial"/>
                <a:cs typeface="Arial"/>
              </a:rPr>
              <a:t>e</a:t>
            </a:r>
            <a:r>
              <a:rPr sz="1600" b="1" spc="-5" dirty="0">
                <a:latin typeface="Arial"/>
                <a:cs typeface="Arial"/>
              </a:rPr>
              <a:t>.it  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30"/>
              </a:spcBef>
            </a:pPr>
            <a:endParaRPr sz="2150">
              <a:latin typeface="Times New Roman"/>
              <a:cs typeface="Times New Roman"/>
            </a:endParaRPr>
          </a:p>
          <a:p>
            <a:pPr marL="12700" marR="5080" algn="just">
              <a:lnSpc>
                <a:spcPct val="112300"/>
              </a:lnSpc>
            </a:pPr>
            <a:r>
              <a:rPr sz="1100" spc="-5" dirty="0">
                <a:latin typeface="Cambria"/>
                <a:cs typeface="Cambria"/>
              </a:rPr>
              <a:t>ogni banca aderente: </a:t>
            </a:r>
            <a:r>
              <a:rPr sz="1100" b="1" spc="-5" dirty="0">
                <a:latin typeface="Cambria"/>
                <a:cs typeface="Cambria"/>
              </a:rPr>
              <a:t>scuole, associazioni culturali, musei, biblioteche</a:t>
            </a:r>
            <a:r>
              <a:rPr sz="1100" spc="-5" dirty="0">
                <a:latin typeface="Cambria"/>
                <a:cs typeface="Cambria"/>
              </a:rPr>
              <a:t>. La manifestazione </a:t>
            </a:r>
            <a:r>
              <a:rPr sz="1100" dirty="0">
                <a:latin typeface="Cambria"/>
                <a:cs typeface="Cambria"/>
              </a:rPr>
              <a:t>e’ in  </a:t>
            </a:r>
            <a:r>
              <a:rPr sz="1100" spc="-5" dirty="0">
                <a:latin typeface="Cambria"/>
                <a:cs typeface="Cambria"/>
              </a:rPr>
              <a:t>programma nella </a:t>
            </a:r>
            <a:r>
              <a:rPr sz="1100" b="1" spc="-5" dirty="0">
                <a:latin typeface="Cambria"/>
                <a:cs typeface="Cambria"/>
              </a:rPr>
              <a:t>settimana dal 16 al 22 marzo</a:t>
            </a:r>
            <a:r>
              <a:rPr sz="1100" spc="-5" dirty="0">
                <a:latin typeface="Cambria"/>
                <a:cs typeface="Cambria"/>
              </a:rPr>
              <a:t>, sara’ diffuso </a:t>
            </a:r>
            <a:r>
              <a:rPr sz="1100" dirty="0">
                <a:latin typeface="Cambria"/>
                <a:cs typeface="Cambria"/>
              </a:rPr>
              <a:t>in </a:t>
            </a:r>
            <a:r>
              <a:rPr sz="1100" spc="-5" dirty="0">
                <a:latin typeface="Cambria"/>
                <a:cs typeface="Cambria"/>
              </a:rPr>
              <a:t>quanto presente </a:t>
            </a:r>
            <a:r>
              <a:rPr sz="1100" dirty="0">
                <a:latin typeface="Cambria"/>
                <a:cs typeface="Cambria"/>
              </a:rPr>
              <a:t>sul </a:t>
            </a:r>
            <a:r>
              <a:rPr sz="1100" spc="-5" dirty="0">
                <a:latin typeface="Cambria"/>
                <a:cs typeface="Cambria"/>
              </a:rPr>
              <a:t>territorio  nazionale, ovunque una banca aderira': </a:t>
            </a:r>
            <a:r>
              <a:rPr sz="1100" b="1" spc="-5" dirty="0">
                <a:latin typeface="Cambria"/>
                <a:cs typeface="Cambria"/>
              </a:rPr>
              <a:t>oltre 80 </a:t>
            </a:r>
            <a:r>
              <a:rPr sz="1100" b="1" dirty="0">
                <a:latin typeface="Cambria"/>
                <a:cs typeface="Cambria"/>
              </a:rPr>
              <a:t>gli eventi </a:t>
            </a:r>
            <a:r>
              <a:rPr sz="1100" b="1" spc="-10" dirty="0">
                <a:latin typeface="Cambria"/>
                <a:cs typeface="Cambria"/>
              </a:rPr>
              <a:t>in </a:t>
            </a:r>
            <a:r>
              <a:rPr sz="1100" b="1" spc="-5" dirty="0">
                <a:latin typeface="Cambria"/>
                <a:cs typeface="Cambria"/>
              </a:rPr>
              <a:t>programma </a:t>
            </a:r>
            <a:r>
              <a:rPr sz="1100" b="1" dirty="0">
                <a:latin typeface="Cambria"/>
                <a:cs typeface="Cambria"/>
              </a:rPr>
              <a:t>in </a:t>
            </a:r>
            <a:r>
              <a:rPr sz="1100" b="1" spc="-5" dirty="0">
                <a:latin typeface="Cambria"/>
                <a:cs typeface="Cambria"/>
              </a:rPr>
              <a:t>60 citta’</a:t>
            </a:r>
            <a:r>
              <a:rPr sz="1100" spc="-5" dirty="0">
                <a:latin typeface="Cambria"/>
                <a:cs typeface="Cambria"/>
              </a:rPr>
              <a:t>. “E’ una  manifestazione nata conto l’imbastardimento </a:t>
            </a:r>
            <a:r>
              <a:rPr sz="1100" dirty="0">
                <a:latin typeface="Cambria"/>
                <a:cs typeface="Cambria"/>
              </a:rPr>
              <a:t>della </a:t>
            </a:r>
            <a:r>
              <a:rPr sz="1100" spc="-5" dirty="0">
                <a:latin typeface="Cambria"/>
                <a:cs typeface="Cambria"/>
              </a:rPr>
              <a:t>lingua italiana </a:t>
            </a:r>
            <a:r>
              <a:rPr sz="1100" dirty="0">
                <a:latin typeface="Cambria"/>
                <a:cs typeface="Cambria"/>
              </a:rPr>
              <a:t>e contro </a:t>
            </a:r>
            <a:r>
              <a:rPr sz="1100" spc="-5" dirty="0">
                <a:latin typeface="Cambria"/>
                <a:cs typeface="Cambria"/>
              </a:rPr>
              <a:t>la confusione giuridica </a:t>
            </a:r>
            <a:r>
              <a:rPr sz="1100" dirty="0">
                <a:latin typeface="Cambria"/>
                <a:cs typeface="Cambria"/>
              </a:rPr>
              <a:t>– ha  </a:t>
            </a:r>
            <a:r>
              <a:rPr sz="1100" spc="-5" dirty="0">
                <a:latin typeface="Cambria"/>
                <a:cs typeface="Cambria"/>
              </a:rPr>
              <a:t>aggiunto </a:t>
            </a:r>
            <a:r>
              <a:rPr sz="1100" dirty="0">
                <a:latin typeface="Cambria"/>
                <a:cs typeface="Cambria"/>
              </a:rPr>
              <a:t>il </a:t>
            </a:r>
            <a:r>
              <a:rPr sz="1100" spc="-5" dirty="0">
                <a:latin typeface="Cambria"/>
                <a:cs typeface="Cambria"/>
              </a:rPr>
              <a:t>presidente </a:t>
            </a:r>
            <a:r>
              <a:rPr sz="1100" spc="-10" dirty="0">
                <a:latin typeface="Cambria"/>
                <a:cs typeface="Cambria"/>
              </a:rPr>
              <a:t>dell’Abi </a:t>
            </a:r>
            <a:r>
              <a:rPr sz="1100" dirty="0">
                <a:latin typeface="Cambria"/>
                <a:cs typeface="Cambria"/>
              </a:rPr>
              <a:t>– </a:t>
            </a:r>
            <a:r>
              <a:rPr sz="1100" spc="-5" dirty="0">
                <a:latin typeface="Cambria"/>
                <a:cs typeface="Cambria"/>
              </a:rPr>
              <a:t>le grandi tecnologie </a:t>
            </a:r>
            <a:r>
              <a:rPr sz="1100" dirty="0">
                <a:latin typeface="Cambria"/>
                <a:cs typeface="Cambria"/>
              </a:rPr>
              <a:t>danno </a:t>
            </a:r>
            <a:r>
              <a:rPr sz="1100" spc="-5" dirty="0">
                <a:latin typeface="Cambria"/>
                <a:cs typeface="Cambria"/>
              </a:rPr>
              <a:t>possibilita’ importanti </a:t>
            </a:r>
            <a:r>
              <a:rPr sz="1100" dirty="0">
                <a:latin typeface="Cambria"/>
                <a:cs typeface="Cambria"/>
              </a:rPr>
              <a:t>ma non </a:t>
            </a:r>
            <a:r>
              <a:rPr sz="1100" spc="-5" dirty="0">
                <a:latin typeface="Cambria"/>
                <a:cs typeface="Cambria"/>
              </a:rPr>
              <a:t>bisogna  abbassare </a:t>
            </a:r>
            <a:r>
              <a:rPr sz="1100" dirty="0">
                <a:latin typeface="Cambria"/>
                <a:cs typeface="Cambria"/>
              </a:rPr>
              <a:t>il </a:t>
            </a:r>
            <a:r>
              <a:rPr sz="1100" spc="-5" dirty="0">
                <a:latin typeface="Cambria"/>
                <a:cs typeface="Cambria"/>
              </a:rPr>
              <a:t>livello culturale, </a:t>
            </a:r>
            <a:r>
              <a:rPr sz="1100" dirty="0">
                <a:latin typeface="Cambria"/>
                <a:cs typeface="Cambria"/>
              </a:rPr>
              <a:t>in </a:t>
            </a:r>
            <a:r>
              <a:rPr sz="1100" spc="-5" dirty="0">
                <a:latin typeface="Cambria"/>
                <a:cs typeface="Cambria"/>
              </a:rPr>
              <a:t>questi </a:t>
            </a:r>
            <a:r>
              <a:rPr sz="1100" spc="-10" dirty="0">
                <a:latin typeface="Cambria"/>
                <a:cs typeface="Cambria"/>
              </a:rPr>
              <a:t>anni </a:t>
            </a:r>
            <a:r>
              <a:rPr sz="1100" dirty="0">
                <a:latin typeface="Cambria"/>
                <a:cs typeface="Cambria"/>
              </a:rPr>
              <a:t>con </a:t>
            </a:r>
            <a:r>
              <a:rPr sz="1100" spc="-5" dirty="0">
                <a:latin typeface="Cambria"/>
                <a:cs typeface="Cambria"/>
              </a:rPr>
              <a:t>tanta </a:t>
            </a:r>
            <a:r>
              <a:rPr sz="1100" dirty="0">
                <a:latin typeface="Cambria"/>
                <a:cs typeface="Cambria"/>
              </a:rPr>
              <a:t>fatica </a:t>
            </a:r>
            <a:r>
              <a:rPr sz="1100" spc="-5" dirty="0">
                <a:latin typeface="Cambria"/>
                <a:cs typeface="Cambria"/>
              </a:rPr>
              <a:t>si sono sviluppati termini </a:t>
            </a:r>
            <a:r>
              <a:rPr sz="1100" dirty="0">
                <a:latin typeface="Cambria"/>
                <a:cs typeface="Cambria"/>
              </a:rPr>
              <a:t>di </a:t>
            </a:r>
            <a:r>
              <a:rPr sz="1100" spc="-5" dirty="0">
                <a:latin typeface="Cambria"/>
                <a:cs typeface="Cambria"/>
              </a:rPr>
              <a:t>linguaggio </a:t>
            </a:r>
            <a:r>
              <a:rPr sz="1100" dirty="0">
                <a:latin typeface="Cambria"/>
                <a:cs typeface="Cambria"/>
              </a:rPr>
              <a:t>e  </a:t>
            </a:r>
            <a:r>
              <a:rPr sz="1100" spc="-5" dirty="0">
                <a:latin typeface="Cambria"/>
                <a:cs typeface="Cambria"/>
              </a:rPr>
              <a:t>spirito critico, </a:t>
            </a:r>
            <a:r>
              <a:rPr sz="1100" dirty="0">
                <a:latin typeface="Cambria"/>
                <a:cs typeface="Cambria"/>
              </a:rPr>
              <a:t>e ora non si </a:t>
            </a:r>
            <a:r>
              <a:rPr sz="1100" spc="-5" dirty="0">
                <a:latin typeface="Cambria"/>
                <a:cs typeface="Cambria"/>
              </a:rPr>
              <a:t>puo’ </a:t>
            </a:r>
            <a:r>
              <a:rPr sz="1100" dirty="0">
                <a:latin typeface="Cambria"/>
                <a:cs typeface="Cambria"/>
              </a:rPr>
              <a:t>cancellare il </a:t>
            </a:r>
            <a:r>
              <a:rPr sz="1100" spc="-5" dirty="0">
                <a:latin typeface="Cambria"/>
                <a:cs typeface="Cambria"/>
              </a:rPr>
              <a:t>lavoro</a:t>
            </a:r>
            <a:r>
              <a:rPr sz="1100" spc="-45" dirty="0">
                <a:latin typeface="Cambria"/>
                <a:cs typeface="Cambria"/>
              </a:rPr>
              <a:t> </a:t>
            </a:r>
            <a:r>
              <a:rPr sz="1100" spc="-5" dirty="0">
                <a:latin typeface="Cambria"/>
                <a:cs typeface="Cambria"/>
              </a:rPr>
              <a:t>fatto”.</a:t>
            </a:r>
            <a:endParaRPr sz="1100">
              <a:latin typeface="Cambria"/>
              <a:cs typeface="Cambria"/>
            </a:endParaRPr>
          </a:p>
          <a:p>
            <a:pPr marL="12700" marR="6350" algn="just">
              <a:lnSpc>
                <a:spcPct val="112300"/>
              </a:lnSpc>
              <a:spcBef>
                <a:spcPts val="10"/>
              </a:spcBef>
            </a:pPr>
            <a:r>
              <a:rPr sz="1100" dirty="0">
                <a:latin typeface="Cambria"/>
                <a:cs typeface="Cambria"/>
              </a:rPr>
              <a:t>Gli </a:t>
            </a:r>
            <a:r>
              <a:rPr sz="1100" spc="-5" dirty="0">
                <a:latin typeface="Cambria"/>
                <a:cs typeface="Cambria"/>
              </a:rPr>
              <a:t>eventi si svilupperanno </a:t>
            </a:r>
            <a:r>
              <a:rPr sz="1100" dirty="0">
                <a:latin typeface="Cambria"/>
                <a:cs typeface="Cambria"/>
              </a:rPr>
              <a:t>nell’arco </a:t>
            </a:r>
            <a:r>
              <a:rPr sz="1100" spc="-5" dirty="0">
                <a:latin typeface="Cambria"/>
                <a:cs typeface="Cambria"/>
              </a:rPr>
              <a:t>della settimana </a:t>
            </a:r>
            <a:r>
              <a:rPr sz="1100" dirty="0">
                <a:latin typeface="Cambria"/>
                <a:cs typeface="Cambria"/>
              </a:rPr>
              <a:t>e </a:t>
            </a:r>
            <a:r>
              <a:rPr sz="1100" spc="-5" dirty="0">
                <a:latin typeface="Cambria"/>
                <a:cs typeface="Cambria"/>
              </a:rPr>
              <a:t>riguarderanno </a:t>
            </a:r>
            <a:r>
              <a:rPr sz="1100" b="1" spc="-5" dirty="0">
                <a:latin typeface="Cambria"/>
                <a:cs typeface="Cambria"/>
              </a:rPr>
              <a:t>laboratori </a:t>
            </a:r>
            <a:r>
              <a:rPr sz="1100" b="1" dirty="0">
                <a:latin typeface="Cambria"/>
                <a:cs typeface="Cambria"/>
              </a:rPr>
              <a:t>e </a:t>
            </a:r>
            <a:r>
              <a:rPr sz="1100" b="1" spc="-5" dirty="0">
                <a:latin typeface="Cambria"/>
                <a:cs typeface="Cambria"/>
              </a:rPr>
              <a:t>altre  attivita’ </a:t>
            </a:r>
            <a:r>
              <a:rPr sz="1100" spc="-5" dirty="0">
                <a:latin typeface="Cambria"/>
                <a:cs typeface="Cambria"/>
              </a:rPr>
              <a:t>(concerti, visite </a:t>
            </a:r>
            <a:r>
              <a:rPr sz="1100" dirty="0">
                <a:latin typeface="Cambria"/>
                <a:cs typeface="Cambria"/>
              </a:rPr>
              <a:t>a </a:t>
            </a:r>
            <a:r>
              <a:rPr sz="1100" spc="-5" dirty="0">
                <a:latin typeface="Cambria"/>
                <a:cs typeface="Cambria"/>
              </a:rPr>
              <a:t>musei, riflessioni, ecc.) </a:t>
            </a:r>
            <a:r>
              <a:rPr sz="1100" dirty="0">
                <a:latin typeface="Cambria"/>
                <a:cs typeface="Cambria"/>
              </a:rPr>
              <a:t>in </a:t>
            </a:r>
            <a:r>
              <a:rPr sz="1100" spc="-5" dirty="0">
                <a:latin typeface="Cambria"/>
                <a:cs typeface="Cambria"/>
              </a:rPr>
              <a:t>base </a:t>
            </a:r>
            <a:r>
              <a:rPr sz="1100" dirty="0">
                <a:latin typeface="Cambria"/>
                <a:cs typeface="Cambria"/>
              </a:rPr>
              <a:t>a </a:t>
            </a:r>
            <a:r>
              <a:rPr sz="1100" spc="-5" dirty="0">
                <a:latin typeface="Cambria"/>
                <a:cs typeface="Cambria"/>
              </a:rPr>
              <a:t>un tema generale, </a:t>
            </a:r>
            <a:r>
              <a:rPr sz="1100" dirty="0">
                <a:latin typeface="Cambria"/>
                <a:cs typeface="Cambria"/>
              </a:rPr>
              <a:t>scelto </a:t>
            </a:r>
            <a:r>
              <a:rPr sz="1100" spc="-5" dirty="0">
                <a:latin typeface="Cambria"/>
                <a:cs typeface="Cambria"/>
              </a:rPr>
              <a:t>ogni anno, che  ogni banca (in collaborazione </a:t>
            </a:r>
            <a:r>
              <a:rPr sz="1100" dirty="0">
                <a:latin typeface="Cambria"/>
                <a:cs typeface="Cambria"/>
              </a:rPr>
              <a:t>con </a:t>
            </a:r>
            <a:r>
              <a:rPr sz="1100" spc="-5" dirty="0">
                <a:latin typeface="Cambria"/>
                <a:cs typeface="Cambria"/>
              </a:rPr>
              <a:t>scuole, associazioni </a:t>
            </a:r>
            <a:r>
              <a:rPr sz="1100" dirty="0">
                <a:latin typeface="Cambria"/>
                <a:cs typeface="Cambria"/>
              </a:rPr>
              <a:t>e </a:t>
            </a:r>
            <a:r>
              <a:rPr sz="1100" spc="-5" dirty="0">
                <a:latin typeface="Cambria"/>
                <a:cs typeface="Cambria"/>
              </a:rPr>
              <a:t>strutture culturali) interpretera’ secondo le  proprie specificita’ </a:t>
            </a:r>
            <a:r>
              <a:rPr sz="1100" dirty="0">
                <a:latin typeface="Cambria"/>
                <a:cs typeface="Cambria"/>
              </a:rPr>
              <a:t>e </a:t>
            </a:r>
            <a:r>
              <a:rPr sz="1100" spc="-5" dirty="0">
                <a:latin typeface="Cambria"/>
                <a:cs typeface="Cambria"/>
              </a:rPr>
              <a:t>quelle </a:t>
            </a:r>
            <a:r>
              <a:rPr sz="1100" dirty="0">
                <a:latin typeface="Cambria"/>
                <a:cs typeface="Cambria"/>
              </a:rPr>
              <a:t>del </a:t>
            </a:r>
            <a:r>
              <a:rPr sz="1100" spc="-5" dirty="0">
                <a:latin typeface="Cambria"/>
                <a:cs typeface="Cambria"/>
              </a:rPr>
              <a:t>territorio </a:t>
            </a:r>
            <a:r>
              <a:rPr sz="1100" dirty="0">
                <a:latin typeface="Cambria"/>
                <a:cs typeface="Cambria"/>
              </a:rPr>
              <a:t>in </a:t>
            </a:r>
            <a:r>
              <a:rPr sz="1100" spc="-5" dirty="0">
                <a:latin typeface="Cambria"/>
                <a:cs typeface="Cambria"/>
              </a:rPr>
              <a:t>cui </a:t>
            </a:r>
            <a:r>
              <a:rPr sz="1100" dirty="0">
                <a:latin typeface="Cambria"/>
                <a:cs typeface="Cambria"/>
              </a:rPr>
              <a:t>opera. </a:t>
            </a:r>
            <a:r>
              <a:rPr sz="1100" spc="-5" dirty="0">
                <a:latin typeface="Cambria"/>
                <a:cs typeface="Cambria"/>
              </a:rPr>
              <a:t>“Questa manifestazione testimonia l’attenzione  dell’Abi, </a:t>
            </a:r>
            <a:r>
              <a:rPr sz="1100" dirty="0">
                <a:latin typeface="Cambria"/>
                <a:cs typeface="Cambria"/>
              </a:rPr>
              <a:t>e delle </a:t>
            </a:r>
            <a:r>
              <a:rPr sz="1100" spc="-5" dirty="0">
                <a:latin typeface="Cambria"/>
                <a:cs typeface="Cambria"/>
              </a:rPr>
              <a:t>banche italiane, </a:t>
            </a:r>
            <a:r>
              <a:rPr sz="1100" dirty="0">
                <a:latin typeface="Cambria"/>
                <a:cs typeface="Cambria"/>
              </a:rPr>
              <a:t>a favore </a:t>
            </a:r>
            <a:r>
              <a:rPr sz="1100" spc="-5" dirty="0">
                <a:latin typeface="Cambria"/>
                <a:cs typeface="Cambria"/>
              </a:rPr>
              <a:t>dello sviluppo della cultura </a:t>
            </a:r>
            <a:r>
              <a:rPr sz="1100" dirty="0">
                <a:latin typeface="Cambria"/>
                <a:cs typeface="Cambria"/>
              </a:rPr>
              <a:t>e coinvolgere </a:t>
            </a:r>
            <a:r>
              <a:rPr sz="1100" spc="-5" dirty="0">
                <a:latin typeface="Cambria"/>
                <a:cs typeface="Cambria"/>
              </a:rPr>
              <a:t>le nuove  </a:t>
            </a:r>
            <a:r>
              <a:rPr sz="1100" dirty="0">
                <a:latin typeface="Cambria"/>
                <a:cs typeface="Cambria"/>
              </a:rPr>
              <a:t>generazioni – </a:t>
            </a:r>
            <a:r>
              <a:rPr sz="1100" spc="-5" dirty="0">
                <a:latin typeface="Cambria"/>
                <a:cs typeface="Cambria"/>
              </a:rPr>
              <a:t>ha commentato </a:t>
            </a:r>
            <a:r>
              <a:rPr sz="1100" b="1" spc="-5" dirty="0">
                <a:latin typeface="Cambria"/>
                <a:cs typeface="Cambria"/>
              </a:rPr>
              <a:t>Giovanni Sabatini</a:t>
            </a:r>
            <a:r>
              <a:rPr sz="1100" spc="-5" dirty="0">
                <a:latin typeface="Cambria"/>
                <a:cs typeface="Cambria"/>
              </a:rPr>
              <a:t>, </a:t>
            </a:r>
            <a:r>
              <a:rPr sz="1100" dirty="0">
                <a:latin typeface="Cambria"/>
                <a:cs typeface="Cambria"/>
              </a:rPr>
              <a:t>direttore generale </a:t>
            </a:r>
            <a:r>
              <a:rPr sz="1100" spc="-5" dirty="0">
                <a:latin typeface="Cambria"/>
                <a:cs typeface="Cambria"/>
              </a:rPr>
              <a:t>Abi- lo sviluppo della cultura  creativa </a:t>
            </a:r>
            <a:r>
              <a:rPr sz="1100" dirty="0">
                <a:latin typeface="Cambria"/>
                <a:cs typeface="Cambria"/>
              </a:rPr>
              <a:t>in </a:t>
            </a:r>
            <a:r>
              <a:rPr sz="1100" spc="-5" dirty="0">
                <a:latin typeface="Cambria"/>
                <a:cs typeface="Cambria"/>
              </a:rPr>
              <a:t>Italia </a:t>
            </a:r>
            <a:r>
              <a:rPr sz="1100" dirty="0">
                <a:latin typeface="Cambria"/>
                <a:cs typeface="Cambria"/>
              </a:rPr>
              <a:t>e’ </a:t>
            </a:r>
            <a:r>
              <a:rPr sz="1100" spc="-5" dirty="0">
                <a:latin typeface="Cambria"/>
                <a:cs typeface="Cambria"/>
              </a:rPr>
              <a:t>fondamentale, occorre trasmettere alle nuove generazioni questa ricchezza. </a:t>
            </a:r>
            <a:r>
              <a:rPr sz="1100" dirty="0">
                <a:latin typeface="Cambria"/>
                <a:cs typeface="Cambria"/>
              </a:rPr>
              <a:t>Per </a:t>
            </a:r>
            <a:r>
              <a:rPr sz="1100" spc="-5" dirty="0">
                <a:latin typeface="Cambria"/>
                <a:cs typeface="Cambria"/>
              </a:rPr>
              <a:t>noi  promuovere </a:t>
            </a:r>
            <a:r>
              <a:rPr sz="1100" dirty="0">
                <a:latin typeface="Cambria"/>
                <a:cs typeface="Cambria"/>
              </a:rPr>
              <a:t>e </a:t>
            </a:r>
            <a:r>
              <a:rPr sz="1100" spc="-5" dirty="0">
                <a:latin typeface="Cambria"/>
                <a:cs typeface="Cambria"/>
              </a:rPr>
              <a:t>sostenere la cultura </a:t>
            </a:r>
            <a:r>
              <a:rPr sz="1100" dirty="0">
                <a:latin typeface="Cambria"/>
                <a:cs typeface="Cambria"/>
              </a:rPr>
              <a:t>e i </a:t>
            </a:r>
            <a:r>
              <a:rPr sz="1100" spc="-5" dirty="0">
                <a:latin typeface="Cambria"/>
                <a:cs typeface="Cambria"/>
              </a:rPr>
              <a:t>giovani ha un’importanza fondamentale”. Il Festival </a:t>
            </a:r>
            <a:r>
              <a:rPr sz="1100" spc="-10" dirty="0">
                <a:latin typeface="Cambria"/>
                <a:cs typeface="Cambria"/>
              </a:rPr>
              <a:t>vuole  </a:t>
            </a:r>
            <a:r>
              <a:rPr sz="1100" spc="-5" dirty="0">
                <a:latin typeface="Cambria"/>
                <a:cs typeface="Cambria"/>
              </a:rPr>
              <a:t>incoraggiare </a:t>
            </a:r>
            <a:r>
              <a:rPr sz="1100" dirty="0">
                <a:latin typeface="Cambria"/>
                <a:cs typeface="Cambria"/>
              </a:rPr>
              <a:t>il </a:t>
            </a:r>
            <a:r>
              <a:rPr sz="1100" spc="-5" dirty="0">
                <a:latin typeface="Cambria"/>
                <a:cs typeface="Cambria"/>
              </a:rPr>
              <a:t>principio </a:t>
            </a:r>
            <a:r>
              <a:rPr sz="1100" spc="-10" dirty="0">
                <a:latin typeface="Cambria"/>
                <a:cs typeface="Cambria"/>
              </a:rPr>
              <a:t>di </a:t>
            </a:r>
            <a:r>
              <a:rPr sz="1100" spc="-5" dirty="0">
                <a:latin typeface="Cambria"/>
                <a:cs typeface="Cambria"/>
              </a:rPr>
              <a:t>protagonismo collettivo, </a:t>
            </a:r>
            <a:r>
              <a:rPr sz="1100" dirty="0">
                <a:latin typeface="Cambria"/>
                <a:cs typeface="Cambria"/>
              </a:rPr>
              <a:t>ovvero </a:t>
            </a:r>
            <a:r>
              <a:rPr sz="1100" spc="-5" dirty="0">
                <a:latin typeface="Cambria"/>
                <a:cs typeface="Cambria"/>
              </a:rPr>
              <a:t>la capacita’ </a:t>
            </a:r>
            <a:r>
              <a:rPr sz="1100" dirty="0">
                <a:latin typeface="Cambria"/>
                <a:cs typeface="Cambria"/>
              </a:rPr>
              <a:t>di </a:t>
            </a:r>
            <a:r>
              <a:rPr sz="1100" spc="-5" dirty="0">
                <a:latin typeface="Cambria"/>
                <a:cs typeface="Cambria"/>
              </a:rPr>
              <a:t>lavorare insieme sentendosi  tutti partecipi, dove l’accento sara’ posto piu’ </a:t>
            </a:r>
            <a:r>
              <a:rPr sz="1100" dirty="0">
                <a:latin typeface="Cambria"/>
                <a:cs typeface="Cambria"/>
              </a:rPr>
              <a:t>sul </a:t>
            </a:r>
            <a:r>
              <a:rPr sz="1100" spc="-5" dirty="0">
                <a:latin typeface="Cambria"/>
                <a:cs typeface="Cambria"/>
              </a:rPr>
              <a:t>“processo” </a:t>
            </a:r>
            <a:r>
              <a:rPr sz="1100" dirty="0">
                <a:latin typeface="Cambria"/>
                <a:cs typeface="Cambria"/>
              </a:rPr>
              <a:t>che </a:t>
            </a:r>
            <a:r>
              <a:rPr sz="1100" spc="-5" dirty="0">
                <a:latin typeface="Cambria"/>
                <a:cs typeface="Cambria"/>
              </a:rPr>
              <a:t>sul risultato finale.In sostanza, </a:t>
            </a:r>
            <a:r>
              <a:rPr sz="1100" dirty="0">
                <a:latin typeface="Cambria"/>
                <a:cs typeface="Cambria"/>
              </a:rPr>
              <a:t>si  </a:t>
            </a:r>
            <a:r>
              <a:rPr sz="1100" spc="-5" dirty="0">
                <a:latin typeface="Cambria"/>
                <a:cs typeface="Cambria"/>
              </a:rPr>
              <a:t>incoraggia un atteggiamento “aperto”, senza troppi vincoli, con </a:t>
            </a:r>
            <a:r>
              <a:rPr sz="1100" dirty="0">
                <a:latin typeface="Cambria"/>
                <a:cs typeface="Cambria"/>
              </a:rPr>
              <a:t>il </a:t>
            </a:r>
            <a:r>
              <a:rPr sz="1100" spc="-5" dirty="0">
                <a:latin typeface="Cambria"/>
                <a:cs typeface="Cambria"/>
              </a:rPr>
              <a:t>quale </a:t>
            </a:r>
            <a:r>
              <a:rPr sz="1100" dirty="0">
                <a:latin typeface="Cambria"/>
                <a:cs typeface="Cambria"/>
              </a:rPr>
              <a:t>i </a:t>
            </a:r>
            <a:r>
              <a:rPr sz="1100" spc="-5" dirty="0">
                <a:latin typeface="Cambria"/>
                <a:cs typeface="Cambria"/>
              </a:rPr>
              <a:t>diversi attori </a:t>
            </a:r>
            <a:r>
              <a:rPr sz="1100" dirty="0">
                <a:latin typeface="Cambria"/>
                <a:cs typeface="Cambria"/>
              </a:rPr>
              <a:t>del </a:t>
            </a:r>
            <a:r>
              <a:rPr sz="1100" spc="-10" dirty="0">
                <a:latin typeface="Cambria"/>
                <a:cs typeface="Cambria"/>
              </a:rPr>
              <a:t>Festival  </a:t>
            </a:r>
            <a:r>
              <a:rPr sz="1100" spc="-5" dirty="0">
                <a:latin typeface="Cambria"/>
                <a:cs typeface="Cambria"/>
              </a:rPr>
              <a:t>potranno interpretare </a:t>
            </a:r>
            <a:r>
              <a:rPr sz="1100" dirty="0">
                <a:latin typeface="Cambria"/>
                <a:cs typeface="Cambria"/>
              </a:rPr>
              <a:t>il </a:t>
            </a:r>
            <a:r>
              <a:rPr sz="1100" spc="-5" dirty="0">
                <a:latin typeface="Cambria"/>
                <a:cs typeface="Cambria"/>
              </a:rPr>
              <a:t>tema </a:t>
            </a:r>
            <a:r>
              <a:rPr sz="1100" dirty="0">
                <a:latin typeface="Cambria"/>
                <a:cs typeface="Cambria"/>
              </a:rPr>
              <a:t>scelto in </a:t>
            </a:r>
            <a:r>
              <a:rPr sz="1100" spc="-5" dirty="0">
                <a:latin typeface="Cambria"/>
                <a:cs typeface="Cambria"/>
              </a:rPr>
              <a:t>un’ottica </a:t>
            </a:r>
            <a:r>
              <a:rPr sz="1100" spc="-10" dirty="0">
                <a:latin typeface="Cambria"/>
                <a:cs typeface="Cambria"/>
              </a:rPr>
              <a:t>di </a:t>
            </a:r>
            <a:r>
              <a:rPr sz="1100" spc="-5" dirty="0">
                <a:latin typeface="Cambria"/>
                <a:cs typeface="Cambria"/>
              </a:rPr>
              <a:t>ricerca, scambio </a:t>
            </a:r>
            <a:r>
              <a:rPr sz="1100" dirty="0">
                <a:latin typeface="Cambria"/>
                <a:cs typeface="Cambria"/>
              </a:rPr>
              <a:t>e </a:t>
            </a:r>
            <a:r>
              <a:rPr sz="1100" spc="-5" dirty="0">
                <a:latin typeface="Cambria"/>
                <a:cs typeface="Cambria"/>
              </a:rPr>
              <a:t>condivisione, sino </a:t>
            </a:r>
            <a:r>
              <a:rPr sz="1100" dirty="0">
                <a:latin typeface="Cambria"/>
                <a:cs typeface="Cambria"/>
              </a:rPr>
              <a:t>a </a:t>
            </a:r>
            <a:r>
              <a:rPr sz="1100" spc="-5" dirty="0">
                <a:latin typeface="Cambria"/>
                <a:cs typeface="Cambria"/>
              </a:rPr>
              <a:t>superare </a:t>
            </a:r>
            <a:r>
              <a:rPr sz="1100" dirty="0">
                <a:latin typeface="Cambria"/>
                <a:cs typeface="Cambria"/>
              </a:rPr>
              <a:t>i  </a:t>
            </a:r>
            <a:r>
              <a:rPr sz="1100" spc="-5" dirty="0">
                <a:latin typeface="Cambria"/>
                <a:cs typeface="Cambria"/>
              </a:rPr>
              <a:t>tradizionali confini </a:t>
            </a:r>
            <a:r>
              <a:rPr sz="1100" dirty="0">
                <a:latin typeface="Cambria"/>
                <a:cs typeface="Cambria"/>
              </a:rPr>
              <a:t>di </a:t>
            </a:r>
            <a:r>
              <a:rPr sz="1100" spc="-10" dirty="0">
                <a:latin typeface="Cambria"/>
                <a:cs typeface="Cambria"/>
              </a:rPr>
              <a:t>un </a:t>
            </a:r>
            <a:r>
              <a:rPr sz="1100" spc="-5" dirty="0">
                <a:latin typeface="Cambria"/>
                <a:cs typeface="Cambria"/>
              </a:rPr>
              <a:t>Festival verso una </a:t>
            </a:r>
            <a:r>
              <a:rPr sz="1100" dirty="0">
                <a:latin typeface="Cambria"/>
                <a:cs typeface="Cambria"/>
              </a:rPr>
              <a:t>“Festa </a:t>
            </a:r>
            <a:r>
              <a:rPr sz="1100" spc="5" dirty="0">
                <a:latin typeface="Cambria"/>
                <a:cs typeface="Cambria"/>
              </a:rPr>
              <a:t>della </a:t>
            </a:r>
            <a:r>
              <a:rPr sz="1100" spc="-5" dirty="0">
                <a:latin typeface="Cambria"/>
                <a:cs typeface="Cambria"/>
              </a:rPr>
              <a:t>cultura </a:t>
            </a:r>
            <a:r>
              <a:rPr sz="1100" dirty="0">
                <a:latin typeface="Cambria"/>
                <a:cs typeface="Cambria"/>
              </a:rPr>
              <a:t>e </a:t>
            </a:r>
            <a:r>
              <a:rPr sz="1100" spc="-5" dirty="0">
                <a:latin typeface="Cambria"/>
                <a:cs typeface="Cambria"/>
              </a:rPr>
              <a:t>della creativita'”. </a:t>
            </a:r>
            <a:r>
              <a:rPr sz="1100" dirty="0">
                <a:latin typeface="Cambria"/>
                <a:cs typeface="Cambria"/>
              </a:rPr>
              <a:t>I </a:t>
            </a:r>
            <a:r>
              <a:rPr sz="1100" spc="-5" dirty="0">
                <a:latin typeface="Cambria"/>
                <a:cs typeface="Cambria"/>
              </a:rPr>
              <a:t>dettagli  </a:t>
            </a:r>
            <a:r>
              <a:rPr sz="1100" dirty="0">
                <a:latin typeface="Cambria"/>
                <a:cs typeface="Cambria"/>
              </a:rPr>
              <a:t>dell’evento sono sul </a:t>
            </a:r>
            <a:r>
              <a:rPr sz="1100" spc="-5" dirty="0">
                <a:latin typeface="Cambria"/>
                <a:cs typeface="Cambria"/>
              </a:rPr>
              <a:t>sito </a:t>
            </a:r>
            <a:r>
              <a:rPr sz="1100" spc="-5" dirty="0">
                <a:latin typeface="Cambria"/>
                <a:cs typeface="Cambria"/>
                <a:hlinkClick r:id="rId3"/>
              </a:rPr>
              <a:t>www.festivalculturacreativa.it.</a:t>
            </a:r>
            <a:r>
              <a:rPr sz="1100" spc="-5" dirty="0">
                <a:latin typeface="Cambria"/>
                <a:cs typeface="Cambria"/>
              </a:rPr>
              <a:t> La Rai sara’ media partnership </a:t>
            </a:r>
            <a:r>
              <a:rPr sz="1100" spc="-10" dirty="0">
                <a:latin typeface="Cambria"/>
                <a:cs typeface="Cambria"/>
              </a:rPr>
              <a:t>di questa  </a:t>
            </a:r>
            <a:r>
              <a:rPr sz="1100" dirty="0">
                <a:latin typeface="Cambria"/>
                <a:cs typeface="Cambria"/>
              </a:rPr>
              <a:t>edizione.</a:t>
            </a:r>
            <a:endParaRPr sz="1100">
              <a:latin typeface="Cambria"/>
              <a:cs typeface="Cambria"/>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81940">
              <a:lnSpc>
                <a:spcPts val="1839"/>
              </a:lnSpc>
            </a:pPr>
            <a:r>
              <a:rPr sz="1600" b="1" spc="-5" dirty="0">
                <a:latin typeface="Arial"/>
                <a:cs typeface="Arial"/>
              </a:rPr>
              <a:t>Pad</a:t>
            </a:r>
            <a:r>
              <a:rPr sz="1600" b="1" spc="15" dirty="0">
                <a:latin typeface="Arial"/>
                <a:cs typeface="Arial"/>
              </a:rPr>
              <a:t>o</a:t>
            </a:r>
            <a:r>
              <a:rPr sz="1600" b="1" spc="-30" dirty="0">
                <a:latin typeface="Arial"/>
                <a:cs typeface="Arial"/>
              </a:rPr>
              <a:t>v</a:t>
            </a:r>
            <a:r>
              <a:rPr sz="1600" b="1" spc="5" dirty="0">
                <a:latin typeface="Arial"/>
                <a:cs typeface="Arial"/>
              </a:rPr>
              <a:t>a</a:t>
            </a:r>
            <a:r>
              <a:rPr sz="1600" b="1" spc="-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s.it  4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628645"/>
            <a:ext cx="5353050" cy="748665"/>
          </a:xfrm>
          <a:prstGeom prst="rect">
            <a:avLst/>
          </a:prstGeom>
        </p:spPr>
        <p:txBody>
          <a:bodyPr vert="horz" wrap="square" lIns="0" tIns="28575" rIns="0" bIns="0" rtlCol="0">
            <a:spAutoFit/>
          </a:bodyPr>
          <a:lstStyle/>
          <a:p>
            <a:pPr marL="12700" marR="5080">
              <a:lnSpc>
                <a:spcPts val="2350"/>
              </a:lnSpc>
              <a:spcBef>
                <a:spcPts val="225"/>
              </a:spcBef>
            </a:pPr>
            <a:r>
              <a:rPr sz="2000" b="1" u="heavy" spc="-5" dirty="0">
                <a:uFill>
                  <a:solidFill>
                    <a:srgbClr val="000000"/>
                  </a:solidFill>
                </a:uFill>
                <a:latin typeface="Cambria"/>
                <a:cs typeface="Cambria"/>
                <a:hlinkClick r:id="rId3"/>
              </a:rPr>
              <a:t>Con </a:t>
            </a:r>
            <a:r>
              <a:rPr sz="2000" b="1" u="heavy" dirty="0">
                <a:uFill>
                  <a:solidFill>
                    <a:srgbClr val="000000"/>
                  </a:solidFill>
                </a:uFill>
                <a:latin typeface="Cambria"/>
                <a:cs typeface="Cambria"/>
                <a:hlinkClick r:id="rId3"/>
              </a:rPr>
              <a:t>80 eventi </a:t>
            </a:r>
            <a:r>
              <a:rPr sz="2000" b="1" u="heavy" spc="-5" dirty="0">
                <a:uFill>
                  <a:solidFill>
                    <a:srgbClr val="000000"/>
                  </a:solidFill>
                </a:uFill>
                <a:latin typeface="Cambria"/>
                <a:cs typeface="Cambria"/>
                <a:hlinkClick r:id="rId3"/>
              </a:rPr>
              <a:t>in </a:t>
            </a:r>
            <a:r>
              <a:rPr sz="2000" b="1" u="heavy" spc="-10" dirty="0">
                <a:uFill>
                  <a:solidFill>
                    <a:srgbClr val="000000"/>
                  </a:solidFill>
                </a:uFill>
                <a:latin typeface="Cambria"/>
                <a:cs typeface="Cambria"/>
                <a:hlinkClick r:id="rId3"/>
              </a:rPr>
              <a:t>60 </a:t>
            </a:r>
            <a:r>
              <a:rPr sz="2000" b="1" u="heavy" spc="-5" dirty="0">
                <a:uFill>
                  <a:solidFill>
                    <a:srgbClr val="000000"/>
                  </a:solidFill>
                </a:uFill>
                <a:latin typeface="Cambria"/>
                <a:cs typeface="Cambria"/>
                <a:hlinkClick r:id="rId3"/>
              </a:rPr>
              <a:t>citta torna </a:t>
            </a:r>
            <a:r>
              <a:rPr sz="2000" b="1" u="heavy" dirty="0">
                <a:uFill>
                  <a:solidFill>
                    <a:srgbClr val="000000"/>
                  </a:solidFill>
                </a:uFill>
                <a:latin typeface="Cambria"/>
                <a:cs typeface="Cambria"/>
                <a:hlinkClick r:id="rId3"/>
              </a:rPr>
              <a:t>il </a:t>
            </a:r>
            <a:r>
              <a:rPr sz="2000" b="1" u="heavy" spc="-5" dirty="0">
                <a:uFill>
                  <a:solidFill>
                    <a:srgbClr val="000000"/>
                  </a:solidFill>
                </a:uFill>
                <a:latin typeface="Cambria"/>
                <a:cs typeface="Cambria"/>
                <a:hlinkClick r:id="rId3"/>
              </a:rPr>
              <a:t>Festival della </a:t>
            </a:r>
            <a:r>
              <a:rPr sz="2000" b="1" spc="-5" dirty="0">
                <a:latin typeface="Cambria"/>
                <a:cs typeface="Cambria"/>
              </a:rPr>
              <a:t> </a:t>
            </a:r>
            <a:r>
              <a:rPr sz="2000" b="1" u="heavy" dirty="0">
                <a:uFill>
                  <a:solidFill>
                    <a:srgbClr val="000000"/>
                  </a:solidFill>
                </a:uFill>
                <a:latin typeface="Cambria"/>
                <a:cs typeface="Cambria"/>
                <a:hlinkClick r:id="rId3"/>
              </a:rPr>
              <a:t>cultura </a:t>
            </a:r>
            <a:r>
              <a:rPr sz="2000" b="1" u="heavy" spc="-5" dirty="0">
                <a:uFill>
                  <a:solidFill>
                    <a:srgbClr val="000000"/>
                  </a:solidFill>
                </a:uFill>
                <a:latin typeface="Cambria"/>
                <a:cs typeface="Cambria"/>
                <a:hlinkClick r:id="rId3"/>
              </a:rPr>
              <a:t>creativa targato</a:t>
            </a:r>
            <a:r>
              <a:rPr sz="2000" b="1" u="heavy" dirty="0">
                <a:uFill>
                  <a:solidFill>
                    <a:srgbClr val="000000"/>
                  </a:solidFill>
                </a:uFill>
                <a:latin typeface="Cambria"/>
                <a:cs typeface="Cambria"/>
                <a:hlinkClick r:id="rId3"/>
              </a:rPr>
              <a:t> </a:t>
            </a:r>
            <a:r>
              <a:rPr sz="2000" b="1" u="heavy" spc="-5" dirty="0">
                <a:uFill>
                  <a:solidFill>
                    <a:srgbClr val="000000"/>
                  </a:solidFill>
                </a:uFill>
                <a:latin typeface="Cambria"/>
                <a:cs typeface="Cambria"/>
                <a:hlinkClick r:id="rId3"/>
              </a:rPr>
              <a:t>Abi</a:t>
            </a:r>
            <a:endParaRPr sz="2000">
              <a:latin typeface="Cambria"/>
              <a:cs typeface="Cambria"/>
            </a:endParaRPr>
          </a:p>
          <a:p>
            <a:pPr marL="12700">
              <a:lnSpc>
                <a:spcPts val="869"/>
              </a:lnSpc>
            </a:pPr>
            <a:r>
              <a:rPr sz="800" spc="-5" dirty="0">
                <a:solidFill>
                  <a:srgbClr val="999999"/>
                </a:solidFill>
                <a:latin typeface="Arial"/>
                <a:cs typeface="Arial"/>
              </a:rPr>
              <a:t>MERCOLEDÌ 04 MARZO 2015 17:35</a:t>
            </a:r>
            <a:r>
              <a:rPr sz="800" spc="45" dirty="0">
                <a:solidFill>
                  <a:srgbClr val="999999"/>
                </a:solidFill>
                <a:latin typeface="Arial"/>
                <a:cs typeface="Arial"/>
              </a:rPr>
              <a:t> </a:t>
            </a:r>
            <a:r>
              <a:rPr sz="800" b="1" spc="-5" dirty="0">
                <a:solidFill>
                  <a:srgbClr val="999999"/>
                </a:solidFill>
                <a:latin typeface="Arial"/>
                <a:cs typeface="Arial"/>
              </a:rPr>
              <a:t>ADNKRONOS</a:t>
            </a:r>
            <a:endParaRPr sz="800">
              <a:latin typeface="Arial"/>
              <a:cs typeface="Arial"/>
            </a:endParaRPr>
          </a:p>
        </p:txBody>
      </p:sp>
      <p:sp>
        <p:nvSpPr>
          <p:cNvPr id="5" name="object 5"/>
          <p:cNvSpPr txBox="1"/>
          <p:nvPr/>
        </p:nvSpPr>
        <p:spPr>
          <a:xfrm>
            <a:off x="706627" y="3661688"/>
            <a:ext cx="6147435" cy="5933440"/>
          </a:xfrm>
          <a:prstGeom prst="rect">
            <a:avLst/>
          </a:prstGeom>
        </p:spPr>
        <p:txBody>
          <a:bodyPr vert="horz" wrap="square" lIns="0" tIns="13335" rIns="0" bIns="0" rtlCol="0">
            <a:spAutoFit/>
          </a:bodyPr>
          <a:lstStyle/>
          <a:p>
            <a:pPr marL="3390265" marR="6350" algn="just">
              <a:lnSpc>
                <a:spcPct val="112599"/>
              </a:lnSpc>
              <a:spcBef>
                <a:spcPts val="105"/>
              </a:spcBef>
              <a:tabLst>
                <a:tab pos="5721350" algn="l"/>
              </a:tabLst>
            </a:pPr>
            <a:r>
              <a:rPr sz="1000" spc="-5" dirty="0">
                <a:latin typeface="Calibri"/>
                <a:cs typeface="Calibri"/>
              </a:rPr>
              <a:t>La seconda edizione </a:t>
            </a:r>
            <a:r>
              <a:rPr sz="1000" dirty="0">
                <a:latin typeface="Calibri"/>
                <a:cs typeface="Calibri"/>
              </a:rPr>
              <a:t>si </a:t>
            </a:r>
            <a:r>
              <a:rPr sz="1000" spc="-5" dirty="0">
                <a:latin typeface="Calibri"/>
                <a:cs typeface="Calibri"/>
              </a:rPr>
              <a:t>svolgera' dal 16 al 22 marzo.  Una manifestazione che, ha spiegato Antonio  Patuelli presidente dell'Abi, "si propone di </a:t>
            </a:r>
            <a:r>
              <a:rPr sz="1000" dirty="0">
                <a:latin typeface="Calibri"/>
                <a:cs typeface="Calibri"/>
              </a:rPr>
              <a:t>diventare  </a:t>
            </a:r>
            <a:r>
              <a:rPr sz="1000" spc="-5" dirty="0">
                <a:latin typeface="Calibri"/>
                <a:cs typeface="Calibri"/>
              </a:rPr>
              <a:t>un classico </a:t>
            </a:r>
            <a:r>
              <a:rPr sz="1000" dirty="0">
                <a:latin typeface="Calibri"/>
                <a:cs typeface="Calibri"/>
              </a:rPr>
              <a:t>perche' </a:t>
            </a:r>
            <a:r>
              <a:rPr sz="1000" spc="-5" dirty="0">
                <a:latin typeface="Calibri"/>
                <a:cs typeface="Calibri"/>
              </a:rPr>
              <a:t>i numeri evidenziano un  incremento di almeno un 20% di adesioni rispetto  all'anno	scorso"</a:t>
            </a:r>
            <a:endParaRPr sz="1000">
              <a:latin typeface="Calibri"/>
              <a:cs typeface="Calibri"/>
            </a:endParaRPr>
          </a:p>
          <a:p>
            <a:pPr marL="3390265">
              <a:lnSpc>
                <a:spcPct val="100000"/>
              </a:lnSpc>
              <a:spcBef>
                <a:spcPts val="145"/>
              </a:spcBef>
            </a:pPr>
            <a:r>
              <a:rPr sz="1000" spc="-5" dirty="0">
                <a:latin typeface="Calibri"/>
                <a:cs typeface="Calibri"/>
              </a:rPr>
              <a:t>Roma,   4   mar.   (AdnKronos)   -   Oltre   80 </a:t>
            </a:r>
            <a:r>
              <a:rPr sz="1000" spc="125" dirty="0">
                <a:latin typeface="Calibri"/>
                <a:cs typeface="Calibri"/>
              </a:rPr>
              <a:t> </a:t>
            </a:r>
            <a:r>
              <a:rPr sz="1000" spc="-5" dirty="0">
                <a:latin typeface="Calibri"/>
                <a:cs typeface="Calibri"/>
              </a:rPr>
              <a:t>iniziative</a:t>
            </a:r>
            <a:endParaRPr sz="1000">
              <a:latin typeface="Calibri"/>
              <a:cs typeface="Calibri"/>
            </a:endParaRPr>
          </a:p>
          <a:p>
            <a:pPr marL="3390265" marR="5715" algn="just">
              <a:lnSpc>
                <a:spcPct val="112500"/>
              </a:lnSpc>
              <a:spcBef>
                <a:spcPts val="5"/>
              </a:spcBef>
            </a:pPr>
            <a:r>
              <a:rPr sz="1000" spc="-5" dirty="0">
                <a:latin typeface="Calibri"/>
                <a:cs typeface="Calibri"/>
              </a:rPr>
              <a:t>dedicate all'arte, all'archeologia, alla musica, al  teatro diffuse </a:t>
            </a:r>
            <a:r>
              <a:rPr sz="1000" spc="-10" dirty="0">
                <a:latin typeface="Calibri"/>
                <a:cs typeface="Calibri"/>
              </a:rPr>
              <a:t>su </a:t>
            </a:r>
            <a:r>
              <a:rPr sz="1000" spc="-5" dirty="0">
                <a:latin typeface="Calibri"/>
                <a:cs typeface="Calibri"/>
              </a:rPr>
              <a:t>tutto il territorio nazionale.  Sessanta citta' coinvolte. Una ricca serie di eventi  pensati per i bambini dai </a:t>
            </a:r>
            <a:r>
              <a:rPr sz="1000" spc="-10" dirty="0">
                <a:latin typeface="Calibri"/>
                <a:cs typeface="Calibri"/>
              </a:rPr>
              <a:t>sei </a:t>
            </a:r>
            <a:r>
              <a:rPr sz="1000" spc="-5" dirty="0">
                <a:latin typeface="Calibri"/>
                <a:cs typeface="Calibri"/>
              </a:rPr>
              <a:t>ai tredici anni. E' il  'Festival   della   cultura   creativa',   la</a:t>
            </a:r>
            <a:r>
              <a:rPr sz="1000" spc="15" dirty="0">
                <a:latin typeface="Calibri"/>
                <a:cs typeface="Calibri"/>
              </a:rPr>
              <a:t> </a:t>
            </a:r>
            <a:r>
              <a:rPr sz="1000" spc="-5" dirty="0">
                <a:latin typeface="Calibri"/>
                <a:cs typeface="Calibri"/>
              </a:rPr>
              <a:t>manifestazione</a:t>
            </a:r>
            <a:endParaRPr sz="1000">
              <a:latin typeface="Calibri"/>
              <a:cs typeface="Calibri"/>
            </a:endParaRPr>
          </a:p>
          <a:p>
            <a:pPr marL="12700" marR="10160" algn="just">
              <a:lnSpc>
                <a:spcPts val="1360"/>
              </a:lnSpc>
              <a:spcBef>
                <a:spcPts val="55"/>
              </a:spcBef>
            </a:pPr>
            <a:r>
              <a:rPr sz="1000" spc="-5" dirty="0">
                <a:latin typeface="Calibri"/>
                <a:cs typeface="Calibri"/>
              </a:rPr>
              <a:t>organizzata dalle banche </a:t>
            </a:r>
            <a:r>
              <a:rPr sz="1000" dirty="0">
                <a:latin typeface="Calibri"/>
                <a:cs typeface="Calibri"/>
              </a:rPr>
              <a:t>con </a:t>
            </a:r>
            <a:r>
              <a:rPr sz="1000" spc="-5" dirty="0">
                <a:latin typeface="Calibri"/>
                <a:cs typeface="Calibri"/>
              </a:rPr>
              <a:t>il coordinamento dell'Abi, che quest'anno avra' come tema 'L'alfabeto </a:t>
            </a:r>
            <a:r>
              <a:rPr sz="1000" dirty="0">
                <a:latin typeface="Calibri"/>
                <a:cs typeface="Calibri"/>
              </a:rPr>
              <a:t>del </a:t>
            </a:r>
            <a:r>
              <a:rPr sz="1000" spc="-5" dirty="0">
                <a:latin typeface="Calibri"/>
                <a:cs typeface="Calibri"/>
              </a:rPr>
              <a:t>mondo.  Leggiamo i segni intorno a </a:t>
            </a:r>
            <a:r>
              <a:rPr sz="1000" dirty="0">
                <a:latin typeface="Calibri"/>
                <a:cs typeface="Calibri"/>
              </a:rPr>
              <a:t>noi </a:t>
            </a:r>
            <a:r>
              <a:rPr sz="1000" spc="-5" dirty="0">
                <a:latin typeface="Calibri"/>
                <a:cs typeface="Calibri"/>
              </a:rPr>
              <a:t>e</a:t>
            </a:r>
            <a:r>
              <a:rPr sz="1000" spc="5" dirty="0">
                <a:latin typeface="Calibri"/>
                <a:cs typeface="Calibri"/>
              </a:rPr>
              <a:t> </a:t>
            </a:r>
            <a:r>
              <a:rPr sz="1000" spc="-5" dirty="0">
                <a:latin typeface="Calibri"/>
                <a:cs typeface="Calibri"/>
              </a:rPr>
              <a:t>raccontiamo'.</a:t>
            </a:r>
            <a:endParaRPr sz="1000">
              <a:latin typeface="Calibri"/>
              <a:cs typeface="Calibri"/>
            </a:endParaRPr>
          </a:p>
          <a:p>
            <a:pPr>
              <a:lnSpc>
                <a:spcPct val="100000"/>
              </a:lnSpc>
              <a:spcBef>
                <a:spcPts val="50"/>
              </a:spcBef>
            </a:pPr>
            <a:endParaRPr sz="750">
              <a:latin typeface="Times New Roman"/>
              <a:cs typeface="Times New Roman"/>
            </a:endParaRPr>
          </a:p>
          <a:p>
            <a:pPr marL="12700" marR="5080" algn="just">
              <a:lnSpc>
                <a:spcPct val="101699"/>
              </a:lnSpc>
            </a:pPr>
            <a:r>
              <a:rPr sz="1000" spc="-5" dirty="0">
                <a:latin typeface="Calibri"/>
                <a:cs typeface="Calibri"/>
              </a:rPr>
              <a:t>Il Festival, in programma dal 16 al 22 marzo, </a:t>
            </a:r>
            <a:r>
              <a:rPr sz="1000" dirty="0">
                <a:latin typeface="Calibri"/>
                <a:cs typeface="Calibri"/>
              </a:rPr>
              <a:t>e' </a:t>
            </a:r>
            <a:r>
              <a:rPr sz="1000" spc="-5" dirty="0">
                <a:latin typeface="Calibri"/>
                <a:cs typeface="Calibri"/>
              </a:rPr>
              <a:t>arrivato </a:t>
            </a:r>
            <a:r>
              <a:rPr sz="1000" dirty="0">
                <a:latin typeface="Calibri"/>
                <a:cs typeface="Calibri"/>
              </a:rPr>
              <a:t>alla </a:t>
            </a:r>
            <a:r>
              <a:rPr sz="1000" spc="-10" dirty="0">
                <a:latin typeface="Calibri"/>
                <a:cs typeface="Calibri"/>
              </a:rPr>
              <a:t>sua </a:t>
            </a:r>
            <a:r>
              <a:rPr sz="1000" spc="-5" dirty="0">
                <a:latin typeface="Calibri"/>
                <a:cs typeface="Calibri"/>
              </a:rPr>
              <a:t>seconda edizione e, come ha spiegato il presidente  dell'Abi Antonio Patuelli, </a:t>
            </a:r>
            <a:r>
              <a:rPr sz="1000" spc="-10" dirty="0">
                <a:latin typeface="Calibri"/>
                <a:cs typeface="Calibri"/>
              </a:rPr>
              <a:t>"si </a:t>
            </a:r>
            <a:r>
              <a:rPr sz="1000" spc="-5" dirty="0">
                <a:latin typeface="Calibri"/>
                <a:cs typeface="Calibri"/>
              </a:rPr>
              <a:t>propone di diventare un </a:t>
            </a:r>
            <a:r>
              <a:rPr sz="1000" dirty="0">
                <a:latin typeface="Calibri"/>
                <a:cs typeface="Calibri"/>
              </a:rPr>
              <a:t>classico, </a:t>
            </a:r>
            <a:r>
              <a:rPr sz="1000" spc="-5" dirty="0">
                <a:latin typeface="Calibri"/>
                <a:cs typeface="Calibri"/>
              </a:rPr>
              <a:t>perche' i numeri evidenziano un incremento di almeno  un 20% di adesioni rispetto all'anno scorso. Il Festival e' </a:t>
            </a:r>
            <a:r>
              <a:rPr sz="1000" dirty="0">
                <a:latin typeface="Calibri"/>
                <a:cs typeface="Calibri"/>
              </a:rPr>
              <a:t>policentrico, </a:t>
            </a:r>
            <a:r>
              <a:rPr sz="1000" spc="-5" dirty="0">
                <a:latin typeface="Calibri"/>
                <a:cs typeface="Calibri"/>
              </a:rPr>
              <a:t>a differenza di </a:t>
            </a:r>
            <a:r>
              <a:rPr sz="1000" dirty="0">
                <a:latin typeface="Calibri"/>
                <a:cs typeface="Calibri"/>
              </a:rPr>
              <a:t>tanti </a:t>
            </a:r>
            <a:r>
              <a:rPr sz="1000" spc="-5" dirty="0">
                <a:latin typeface="Calibri"/>
                <a:cs typeface="Calibri"/>
              </a:rPr>
              <a:t>altri che sono accentrati. </a:t>
            </a:r>
            <a:r>
              <a:rPr sz="1000" dirty="0">
                <a:latin typeface="Calibri"/>
                <a:cs typeface="Calibri"/>
              </a:rPr>
              <a:t>Il  </a:t>
            </a:r>
            <a:r>
              <a:rPr sz="1000" spc="-5" dirty="0">
                <a:latin typeface="Calibri"/>
                <a:cs typeface="Calibri"/>
              </a:rPr>
              <a:t>tema scelto per quest'anno ha molti significati: per </a:t>
            </a:r>
            <a:r>
              <a:rPr sz="1000" spc="-10" dirty="0">
                <a:latin typeface="Calibri"/>
                <a:cs typeface="Calibri"/>
              </a:rPr>
              <a:t>me </a:t>
            </a:r>
            <a:r>
              <a:rPr sz="1000" dirty="0">
                <a:latin typeface="Calibri"/>
                <a:cs typeface="Calibri"/>
              </a:rPr>
              <a:t>il </a:t>
            </a:r>
            <a:r>
              <a:rPr sz="1000" spc="-5" dirty="0">
                <a:latin typeface="Calibri"/>
                <a:cs typeface="Calibri"/>
              </a:rPr>
              <a:t>principale e' la rialfabetizzazione della lingua italiana contro </a:t>
            </a:r>
            <a:r>
              <a:rPr sz="1000" spc="15" dirty="0">
                <a:latin typeface="Calibri"/>
                <a:cs typeface="Calibri"/>
              </a:rPr>
              <a:t>il  </a:t>
            </a:r>
            <a:r>
              <a:rPr sz="1000" spc="-10" dirty="0">
                <a:latin typeface="Calibri"/>
                <a:cs typeface="Calibri"/>
              </a:rPr>
              <a:t>suo </a:t>
            </a:r>
            <a:r>
              <a:rPr sz="1000" spc="-5" dirty="0">
                <a:latin typeface="Calibri"/>
                <a:cs typeface="Calibri"/>
              </a:rPr>
              <a:t>imbastardimento dovuto all'uso </a:t>
            </a:r>
            <a:r>
              <a:rPr sz="1000" dirty="0">
                <a:latin typeface="Calibri"/>
                <a:cs typeface="Calibri"/>
              </a:rPr>
              <a:t>di </a:t>
            </a:r>
            <a:r>
              <a:rPr sz="1000" spc="-5" dirty="0">
                <a:latin typeface="Calibri"/>
                <a:cs typeface="Calibri"/>
              </a:rPr>
              <a:t>termini provenienti da altre</a:t>
            </a:r>
            <a:r>
              <a:rPr sz="1000" spc="40" dirty="0">
                <a:latin typeface="Calibri"/>
                <a:cs typeface="Calibri"/>
              </a:rPr>
              <a:t> </a:t>
            </a:r>
            <a:r>
              <a:rPr sz="1000" dirty="0">
                <a:latin typeface="Calibri"/>
                <a:cs typeface="Calibri"/>
              </a:rPr>
              <a:t>lingue".</a:t>
            </a:r>
            <a:endParaRPr sz="1000">
              <a:latin typeface="Calibri"/>
              <a:cs typeface="Calibri"/>
            </a:endParaRPr>
          </a:p>
          <a:p>
            <a:pPr marL="12700" marR="8890" algn="just">
              <a:lnSpc>
                <a:spcPct val="101800"/>
              </a:lnSpc>
              <a:spcBef>
                <a:spcPts val="5"/>
              </a:spcBef>
            </a:pPr>
            <a:r>
              <a:rPr sz="1000" spc="-5" dirty="0">
                <a:latin typeface="Calibri"/>
                <a:cs typeface="Calibri"/>
              </a:rPr>
              <a:t>Ad essere proposti saranno laboratori che verranno realizzati in collaborazione con le scuole, i musei, le biblioteche, e  gli operatori culturali. Sulla base del tema scelto per l'edizione 2015, i bambini verranno invitati a riflettere sulla  natura e sull'opera dell'uomo. La manifestazione, che </a:t>
            </a:r>
            <a:r>
              <a:rPr sz="1000" dirty="0">
                <a:latin typeface="Calibri"/>
                <a:cs typeface="Calibri"/>
              </a:rPr>
              <a:t>puo' </a:t>
            </a:r>
            <a:r>
              <a:rPr sz="1000" spc="-5" dirty="0">
                <a:latin typeface="Calibri"/>
                <a:cs typeface="Calibri"/>
              </a:rPr>
              <a:t>contare sul patrocinio dell'Unesco e del Mibact, ha  ottenuto nella prima edizione la medaglia del Presidente della Repubblica. Saranno coinvolti non solo i capoluoghi di  regione e provincia, ma anche paesi piccoli paesi e il Sud, diversamente da quello che </a:t>
            </a:r>
            <a:r>
              <a:rPr sz="1000" dirty="0">
                <a:latin typeface="Calibri"/>
                <a:cs typeface="Calibri"/>
              </a:rPr>
              <a:t>e' </a:t>
            </a:r>
            <a:r>
              <a:rPr sz="1000" spc="-5" dirty="0">
                <a:latin typeface="Calibri"/>
                <a:cs typeface="Calibri"/>
              </a:rPr>
              <a:t>successo l'anno</a:t>
            </a:r>
            <a:r>
              <a:rPr sz="1000" spc="185" dirty="0">
                <a:latin typeface="Calibri"/>
                <a:cs typeface="Calibri"/>
              </a:rPr>
              <a:t> </a:t>
            </a:r>
            <a:r>
              <a:rPr sz="1000" spc="-5" dirty="0">
                <a:latin typeface="Calibri"/>
                <a:cs typeface="Calibri"/>
              </a:rPr>
              <a:t>passato.</a:t>
            </a:r>
            <a:endParaRPr sz="1000">
              <a:latin typeface="Calibri"/>
              <a:cs typeface="Calibri"/>
            </a:endParaRPr>
          </a:p>
          <a:p>
            <a:pPr>
              <a:lnSpc>
                <a:spcPct val="100000"/>
              </a:lnSpc>
              <a:spcBef>
                <a:spcPts val="40"/>
              </a:spcBef>
            </a:pPr>
            <a:endParaRPr sz="950">
              <a:latin typeface="Times New Roman"/>
              <a:cs typeface="Times New Roman"/>
            </a:endParaRPr>
          </a:p>
          <a:p>
            <a:pPr marL="12700" marR="5715" algn="just">
              <a:lnSpc>
                <a:spcPct val="112400"/>
              </a:lnSpc>
            </a:pPr>
            <a:r>
              <a:rPr sz="1000" spc="-5" dirty="0">
                <a:latin typeface="Calibri"/>
                <a:cs typeface="Calibri"/>
              </a:rPr>
              <a:t>L'inizio della manifestazione e' previsto a Napoli dove, </a:t>
            </a:r>
            <a:r>
              <a:rPr sz="1000" dirty="0">
                <a:latin typeface="Calibri"/>
                <a:cs typeface="Calibri"/>
              </a:rPr>
              <a:t>il </a:t>
            </a:r>
            <a:r>
              <a:rPr sz="1000" spc="-5" dirty="0">
                <a:latin typeface="Calibri"/>
                <a:cs typeface="Calibri"/>
              </a:rPr>
              <a:t>16 marzo, al Museo Madre, Michelangelo Pistoletto sara'  l'ospite d'eccezione di un </a:t>
            </a:r>
            <a:r>
              <a:rPr sz="1000" spc="-10" dirty="0">
                <a:latin typeface="Calibri"/>
                <a:cs typeface="Calibri"/>
              </a:rPr>
              <a:t>evento </a:t>
            </a:r>
            <a:r>
              <a:rPr sz="1000" spc="-5" dirty="0">
                <a:latin typeface="Calibri"/>
                <a:cs typeface="Calibri"/>
              </a:rPr>
              <a:t>per ragazzi intitolato </a:t>
            </a:r>
            <a:r>
              <a:rPr sz="1000" spc="-10" dirty="0">
                <a:latin typeface="Calibri"/>
                <a:cs typeface="Calibri"/>
              </a:rPr>
              <a:t>'WWW </a:t>
            </a:r>
            <a:r>
              <a:rPr sz="1000" spc="-5" dirty="0">
                <a:latin typeface="Calibri"/>
                <a:cs typeface="Calibri"/>
              </a:rPr>
              <a:t>- KnoW the World with Words'. Il 20 marzo, a Roma,  nella sede dell'Abi, le antiche Scuderie di Palazzo Altieri ospiteranno l'incontro 'Reinventare l'apprendimento – Cultura  e creativita' tra linguaggi, metodi e</a:t>
            </a:r>
            <a:r>
              <a:rPr sz="1000" spc="10" dirty="0">
                <a:latin typeface="Calibri"/>
                <a:cs typeface="Calibri"/>
              </a:rPr>
              <a:t> </a:t>
            </a:r>
            <a:r>
              <a:rPr sz="1000" spc="-5" dirty="0">
                <a:latin typeface="Calibri"/>
                <a:cs typeface="Calibri"/>
              </a:rPr>
              <a:t>azioni'.</a:t>
            </a:r>
            <a:endParaRPr sz="1000">
              <a:latin typeface="Calibri"/>
              <a:cs typeface="Calibri"/>
            </a:endParaRPr>
          </a:p>
          <a:p>
            <a:pPr>
              <a:lnSpc>
                <a:spcPct val="100000"/>
              </a:lnSpc>
              <a:spcBef>
                <a:spcPts val="30"/>
              </a:spcBef>
            </a:pPr>
            <a:endParaRPr sz="950">
              <a:latin typeface="Times New Roman"/>
              <a:cs typeface="Times New Roman"/>
            </a:endParaRPr>
          </a:p>
          <a:p>
            <a:pPr marL="12700" marR="8255" algn="just">
              <a:lnSpc>
                <a:spcPct val="112500"/>
              </a:lnSpc>
            </a:pPr>
            <a:r>
              <a:rPr sz="1000" spc="-5" dirty="0">
                <a:latin typeface="Calibri"/>
                <a:cs typeface="Calibri"/>
              </a:rPr>
              <a:t>"Aprire i musei ai giovani, un'idea che rientra nello spirito di questa iniziativa, - ha </a:t>
            </a:r>
            <a:r>
              <a:rPr sz="1000" dirty="0">
                <a:latin typeface="Calibri"/>
                <a:cs typeface="Calibri"/>
              </a:rPr>
              <a:t>detto </a:t>
            </a:r>
            <a:r>
              <a:rPr sz="1000" spc="-5" dirty="0">
                <a:latin typeface="Calibri"/>
                <a:cs typeface="Calibri"/>
              </a:rPr>
              <a:t>Giovanni Puglisi, presidente  della Commissione nazionale </a:t>
            </a:r>
            <a:r>
              <a:rPr sz="1000" dirty="0">
                <a:latin typeface="Calibri"/>
                <a:cs typeface="Calibri"/>
              </a:rPr>
              <a:t>italiana </a:t>
            </a:r>
            <a:r>
              <a:rPr sz="1000" spc="-5" dirty="0">
                <a:latin typeface="Calibri"/>
                <a:cs typeface="Calibri"/>
              </a:rPr>
              <a:t>per l'Unesco - </a:t>
            </a:r>
            <a:r>
              <a:rPr sz="1000" dirty="0">
                <a:latin typeface="Calibri"/>
                <a:cs typeface="Calibri"/>
              </a:rPr>
              <a:t>e' </a:t>
            </a:r>
            <a:r>
              <a:rPr sz="1000" spc="-5" dirty="0">
                <a:latin typeface="Calibri"/>
                <a:cs typeface="Calibri"/>
              </a:rPr>
              <a:t>un fatto particolarmente importante perche' li </a:t>
            </a:r>
            <a:r>
              <a:rPr sz="1000" dirty="0">
                <a:latin typeface="Calibri"/>
                <a:cs typeface="Calibri"/>
              </a:rPr>
              <a:t>abitua </a:t>
            </a:r>
            <a:r>
              <a:rPr sz="1000" spc="-5" dirty="0">
                <a:latin typeface="Calibri"/>
                <a:cs typeface="Calibri"/>
              </a:rPr>
              <a:t>all'arte. </a:t>
            </a:r>
            <a:r>
              <a:rPr sz="1000" spc="-10" dirty="0">
                <a:latin typeface="Calibri"/>
                <a:cs typeface="Calibri"/>
              </a:rPr>
              <a:t>La  </a:t>
            </a:r>
            <a:r>
              <a:rPr sz="1000" spc="-5" dirty="0">
                <a:latin typeface="Calibri"/>
                <a:cs typeface="Calibri"/>
              </a:rPr>
              <a:t>bellezza fa parte del nostro </a:t>
            </a:r>
            <a:r>
              <a:rPr sz="1000" dirty="0">
                <a:latin typeface="Calibri"/>
                <a:cs typeface="Calibri"/>
              </a:rPr>
              <a:t>Dna, </a:t>
            </a:r>
            <a:r>
              <a:rPr sz="1000" spc="-10" dirty="0">
                <a:latin typeface="Calibri"/>
                <a:cs typeface="Calibri"/>
              </a:rPr>
              <a:t>ma </a:t>
            </a:r>
            <a:r>
              <a:rPr sz="1000" spc="-5" dirty="0">
                <a:latin typeface="Calibri"/>
                <a:cs typeface="Calibri"/>
              </a:rPr>
              <a:t>questo </a:t>
            </a:r>
            <a:r>
              <a:rPr sz="1000" spc="15" dirty="0">
                <a:latin typeface="Calibri"/>
                <a:cs typeface="Calibri"/>
              </a:rPr>
              <a:t>e' </a:t>
            </a:r>
            <a:r>
              <a:rPr sz="1000" spc="-5" dirty="0">
                <a:latin typeface="Calibri"/>
                <a:cs typeface="Calibri"/>
              </a:rPr>
              <a:t>anche un </a:t>
            </a:r>
            <a:r>
              <a:rPr sz="1000" dirty="0">
                <a:latin typeface="Calibri"/>
                <a:cs typeface="Calibri"/>
              </a:rPr>
              <a:t>handicap, </a:t>
            </a:r>
            <a:r>
              <a:rPr sz="1000" spc="-5" dirty="0">
                <a:latin typeface="Calibri"/>
                <a:cs typeface="Calibri"/>
              </a:rPr>
              <a:t>dal momento che siamo troppo abituati all'arte e  non ce ne accorgiamo piu'". Media partner dell'evento, la cui immagine identificativa e' stata realizzata da </a:t>
            </a:r>
            <a:r>
              <a:rPr sz="1000" spc="-10" dirty="0">
                <a:latin typeface="Calibri"/>
                <a:cs typeface="Calibri"/>
              </a:rPr>
              <a:t>Eva  </a:t>
            </a:r>
            <a:r>
              <a:rPr sz="1000" spc="-5" dirty="0">
                <a:latin typeface="Calibri"/>
                <a:cs typeface="Calibri"/>
              </a:rPr>
              <a:t>Montanari, sara' la</a:t>
            </a:r>
            <a:r>
              <a:rPr sz="1000" dirty="0">
                <a:latin typeface="Calibri"/>
                <a:cs typeface="Calibri"/>
              </a:rPr>
              <a:t> </a:t>
            </a:r>
            <a:r>
              <a:rPr sz="1000" spc="-5" dirty="0">
                <a:latin typeface="Calibri"/>
                <a:cs typeface="Calibri"/>
              </a:rPr>
              <a:t>Rai.</a:t>
            </a:r>
            <a:endParaRPr sz="1000">
              <a:latin typeface="Calibri"/>
              <a:cs typeface="Calibri"/>
            </a:endParaRPr>
          </a:p>
        </p:txBody>
      </p:sp>
      <p:sp>
        <p:nvSpPr>
          <p:cNvPr id="6" name="object 6"/>
          <p:cNvSpPr/>
          <p:nvPr/>
        </p:nvSpPr>
        <p:spPr>
          <a:xfrm>
            <a:off x="720090" y="3683634"/>
            <a:ext cx="3376929" cy="194170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619375" y="1924049"/>
            <a:ext cx="2171700" cy="55481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2263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dirty="0">
                <a:latin typeface="Arial"/>
                <a:cs typeface="Arial"/>
              </a:rPr>
              <a:t>P</a:t>
            </a:r>
            <a:r>
              <a:rPr sz="1600" b="1" spc="-5" dirty="0">
                <a:latin typeface="Arial"/>
                <a:cs typeface="Arial"/>
              </a:rPr>
              <a:t>iemon</a:t>
            </a:r>
            <a:r>
              <a:rPr sz="1600" b="1" spc="-15" dirty="0">
                <a:latin typeface="Arial"/>
                <a:cs typeface="Arial"/>
              </a:rPr>
              <a:t>t</a:t>
            </a:r>
            <a:r>
              <a:rPr sz="1600" b="1" spc="5" dirty="0">
                <a:latin typeface="Arial"/>
                <a:cs typeface="Arial"/>
              </a:rPr>
              <a:t>e</a:t>
            </a:r>
            <a:r>
              <a:rPr sz="1600" b="1" spc="-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s</a:t>
            </a:r>
            <a:r>
              <a:rPr sz="1600" b="1" spc="-20" dirty="0">
                <a:latin typeface="Arial"/>
                <a:cs typeface="Arial"/>
              </a:rPr>
              <a:t>o</a:t>
            </a:r>
            <a:r>
              <a:rPr sz="1600" b="1" spc="-5" dirty="0">
                <a:latin typeface="Arial"/>
                <a:cs typeface="Arial"/>
              </a:rPr>
              <a:t>nli</a:t>
            </a:r>
            <a:r>
              <a:rPr sz="1600" b="1" spc="-15" dirty="0">
                <a:latin typeface="Arial"/>
                <a:cs typeface="Arial"/>
              </a:rPr>
              <a:t>n</a:t>
            </a:r>
            <a:r>
              <a:rPr sz="1600" b="1" spc="-5" dirty="0">
                <a:latin typeface="Arial"/>
                <a:cs typeface="Arial"/>
              </a:rPr>
              <a:t>e.</a:t>
            </a:r>
            <a:r>
              <a:rPr sz="1600" b="1" spc="5" dirty="0">
                <a:latin typeface="Arial"/>
                <a:cs typeface="Arial"/>
              </a:rPr>
              <a:t>i</a:t>
            </a:r>
            <a:r>
              <a:rPr sz="1600" b="1" spc="-5" dirty="0">
                <a:latin typeface="Arial"/>
                <a:cs typeface="Arial"/>
              </a:rPr>
              <a:t>t  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886325" y="4257674"/>
            <a:ext cx="1905000" cy="19050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125469"/>
            <a:ext cx="5796915" cy="887094"/>
          </a:xfrm>
          <a:prstGeom prst="rect">
            <a:avLst/>
          </a:prstGeom>
        </p:spPr>
        <p:txBody>
          <a:bodyPr vert="horz" wrap="square" lIns="0" tIns="36195" rIns="0" bIns="0" rtlCol="0">
            <a:spAutoFit/>
          </a:bodyPr>
          <a:lstStyle/>
          <a:p>
            <a:pPr marL="12700" marR="5080">
              <a:lnSpc>
                <a:spcPts val="2270"/>
              </a:lnSpc>
              <a:spcBef>
                <a:spcPts val="285"/>
              </a:spcBef>
            </a:pPr>
            <a:r>
              <a:rPr sz="2000" b="1" u="heavy" spc="-5" dirty="0">
                <a:solidFill>
                  <a:srgbClr val="333333"/>
                </a:solidFill>
                <a:uFill>
                  <a:solidFill>
                    <a:srgbClr val="333333"/>
                  </a:solidFill>
                </a:uFill>
                <a:latin typeface="Georgia"/>
                <a:cs typeface="Georgia"/>
                <a:hlinkClick r:id="rId4"/>
              </a:rPr>
              <a:t>BNL BNP </a:t>
            </a:r>
            <a:r>
              <a:rPr sz="2000" b="1" u="heavy" dirty="0">
                <a:solidFill>
                  <a:srgbClr val="333333"/>
                </a:solidFill>
                <a:uFill>
                  <a:solidFill>
                    <a:srgbClr val="333333"/>
                  </a:solidFill>
                </a:uFill>
                <a:latin typeface="Georgia"/>
                <a:cs typeface="Georgia"/>
                <a:hlinkClick r:id="rId4"/>
              </a:rPr>
              <a:t>Paribas per </a:t>
            </a:r>
            <a:r>
              <a:rPr sz="2000" b="1" u="heavy" spc="-10" dirty="0">
                <a:solidFill>
                  <a:srgbClr val="333333"/>
                </a:solidFill>
                <a:uFill>
                  <a:solidFill>
                    <a:srgbClr val="333333"/>
                  </a:solidFill>
                </a:uFill>
                <a:latin typeface="Georgia"/>
                <a:cs typeface="Georgia"/>
                <a:hlinkClick r:id="rId4"/>
              </a:rPr>
              <a:t>il </a:t>
            </a:r>
            <a:r>
              <a:rPr sz="2000" b="1" u="heavy" spc="-5" dirty="0">
                <a:solidFill>
                  <a:srgbClr val="333333"/>
                </a:solidFill>
                <a:uFill>
                  <a:solidFill>
                    <a:srgbClr val="333333"/>
                  </a:solidFill>
                </a:uFill>
                <a:latin typeface="Georgia"/>
                <a:cs typeface="Georgia"/>
                <a:hlinkClick r:id="rId4"/>
              </a:rPr>
              <a:t>festival della cultura </a:t>
            </a:r>
            <a:r>
              <a:rPr sz="2000" b="1" spc="-5" dirty="0">
                <a:solidFill>
                  <a:srgbClr val="333333"/>
                </a:solidFill>
                <a:latin typeface="Georgia"/>
                <a:cs typeface="Georgia"/>
              </a:rPr>
              <a:t> </a:t>
            </a:r>
            <a:r>
              <a:rPr sz="2000" b="1" u="heavy" spc="-5" dirty="0">
                <a:solidFill>
                  <a:srgbClr val="333333"/>
                </a:solidFill>
                <a:uFill>
                  <a:solidFill>
                    <a:srgbClr val="333333"/>
                  </a:solidFill>
                </a:uFill>
                <a:latin typeface="Georgia"/>
                <a:cs typeface="Georgia"/>
                <a:hlinkClick r:id="rId4"/>
              </a:rPr>
              <a:t>creativa</a:t>
            </a:r>
            <a:endParaRPr sz="2000">
              <a:latin typeface="Georgia"/>
              <a:cs typeface="Georgia"/>
            </a:endParaRPr>
          </a:p>
          <a:p>
            <a:pPr marL="12700">
              <a:lnSpc>
                <a:spcPct val="100000"/>
              </a:lnSpc>
              <a:spcBef>
                <a:spcPts val="975"/>
              </a:spcBef>
            </a:pPr>
            <a:r>
              <a:rPr sz="900" spc="-5" dirty="0">
                <a:solidFill>
                  <a:srgbClr val="999999"/>
                </a:solidFill>
                <a:latin typeface="Arial"/>
                <a:cs typeface="Arial"/>
              </a:rPr>
              <a:t>Pubblicato: </a:t>
            </a:r>
            <a:r>
              <a:rPr sz="900" spc="-10" dirty="0">
                <a:solidFill>
                  <a:srgbClr val="999999"/>
                </a:solidFill>
                <a:latin typeface="Arial"/>
                <a:cs typeface="Arial"/>
              </a:rPr>
              <a:t>04 Marzo</a:t>
            </a:r>
            <a:r>
              <a:rPr sz="900" spc="30" dirty="0">
                <a:solidFill>
                  <a:srgbClr val="999999"/>
                </a:solidFill>
                <a:latin typeface="Arial"/>
                <a:cs typeface="Arial"/>
              </a:rPr>
              <a:t> </a:t>
            </a:r>
            <a:r>
              <a:rPr sz="900" spc="-5" dirty="0">
                <a:solidFill>
                  <a:srgbClr val="999999"/>
                </a:solidFill>
                <a:latin typeface="Arial"/>
                <a:cs typeface="Arial"/>
              </a:rPr>
              <a:t>2015</a:t>
            </a:r>
            <a:endParaRPr sz="900">
              <a:latin typeface="Arial"/>
              <a:cs typeface="Arial"/>
            </a:endParaRPr>
          </a:p>
        </p:txBody>
      </p:sp>
      <p:sp>
        <p:nvSpPr>
          <p:cNvPr id="6" name="object 6"/>
          <p:cNvSpPr/>
          <p:nvPr/>
        </p:nvSpPr>
        <p:spPr>
          <a:xfrm>
            <a:off x="701040" y="6131940"/>
            <a:ext cx="6158230" cy="172720"/>
          </a:xfrm>
          <a:custGeom>
            <a:avLst/>
            <a:gdLst/>
            <a:ahLst/>
            <a:cxnLst/>
            <a:rect l="l" t="t" r="r" b="b"/>
            <a:pathLst>
              <a:path w="6158230" h="172720">
                <a:moveTo>
                  <a:pt x="0" y="172212"/>
                </a:moveTo>
                <a:lnTo>
                  <a:pt x="6158230" y="172212"/>
                </a:lnTo>
                <a:lnTo>
                  <a:pt x="6158230" y="0"/>
                </a:lnTo>
                <a:lnTo>
                  <a:pt x="0" y="0"/>
                </a:lnTo>
                <a:lnTo>
                  <a:pt x="0" y="172212"/>
                </a:lnTo>
                <a:close/>
              </a:path>
            </a:pathLst>
          </a:custGeom>
          <a:solidFill>
            <a:srgbClr val="FFFFFF"/>
          </a:solidFill>
        </p:spPr>
        <p:txBody>
          <a:bodyPr wrap="square" lIns="0" tIns="0" rIns="0" bIns="0" rtlCol="0"/>
          <a:lstStyle/>
          <a:p>
            <a:endParaRPr/>
          </a:p>
        </p:txBody>
      </p:sp>
      <p:sp>
        <p:nvSpPr>
          <p:cNvPr id="7" name="object 7"/>
          <p:cNvSpPr txBox="1"/>
          <p:nvPr/>
        </p:nvSpPr>
        <p:spPr>
          <a:xfrm>
            <a:off x="706627" y="4425213"/>
            <a:ext cx="6148705" cy="4918075"/>
          </a:xfrm>
          <a:prstGeom prst="rect">
            <a:avLst/>
          </a:prstGeom>
        </p:spPr>
        <p:txBody>
          <a:bodyPr vert="horz" wrap="square" lIns="0" tIns="12065" rIns="0" bIns="0" rtlCol="0">
            <a:spAutoFit/>
          </a:bodyPr>
          <a:lstStyle/>
          <a:p>
            <a:pPr marL="12700" marR="2074545" algn="just">
              <a:lnSpc>
                <a:spcPct val="112400"/>
              </a:lnSpc>
              <a:spcBef>
                <a:spcPts val="95"/>
              </a:spcBef>
            </a:pPr>
            <a:r>
              <a:rPr sz="1000" b="1" spc="-5" dirty="0">
                <a:solidFill>
                  <a:srgbClr val="333333"/>
                </a:solidFill>
                <a:latin typeface="Calibri"/>
                <a:cs typeface="Calibri"/>
              </a:rPr>
              <a:t>BNL Gruppo BNP Paribas partecipa, per il secondo anno, al Festival della  Cultura Creativa promosso e realizzato dalle banche, grazie al  coordinamento dell’ABI, confermando il proprio impegno a favore della  diffusione della cultura e l’attenzione verso le giovani generazioni.  L'iniziativa </a:t>
            </a:r>
            <a:r>
              <a:rPr sz="1000" b="1" dirty="0">
                <a:solidFill>
                  <a:srgbClr val="333333"/>
                </a:solidFill>
                <a:latin typeface="Calibri"/>
                <a:cs typeface="Calibri"/>
              </a:rPr>
              <a:t>si </a:t>
            </a:r>
            <a:r>
              <a:rPr sz="1000" b="1" spc="-5" dirty="0">
                <a:solidFill>
                  <a:srgbClr val="333333"/>
                </a:solidFill>
                <a:latin typeface="Calibri"/>
                <a:cs typeface="Calibri"/>
              </a:rPr>
              <a:t>svolgerà nella settimana dal 16 al 22 marzo con l’obiettivo </a:t>
            </a:r>
            <a:r>
              <a:rPr sz="1000" b="1" dirty="0">
                <a:solidFill>
                  <a:srgbClr val="333333"/>
                </a:solidFill>
                <a:latin typeface="Calibri"/>
                <a:cs typeface="Calibri"/>
              </a:rPr>
              <a:t>di  </a:t>
            </a:r>
            <a:r>
              <a:rPr sz="1000" b="1" spc="-5" dirty="0">
                <a:solidFill>
                  <a:srgbClr val="333333"/>
                </a:solidFill>
                <a:latin typeface="Calibri"/>
                <a:cs typeface="Calibri"/>
              </a:rPr>
              <a:t>stimolare la creatività dei </a:t>
            </a:r>
            <a:r>
              <a:rPr sz="1000" b="1" dirty="0">
                <a:solidFill>
                  <a:srgbClr val="333333"/>
                </a:solidFill>
                <a:latin typeface="Calibri"/>
                <a:cs typeface="Calibri"/>
              </a:rPr>
              <a:t>ragazzi </a:t>
            </a:r>
            <a:r>
              <a:rPr sz="1000" b="1" spc="-5" dirty="0">
                <a:solidFill>
                  <a:srgbClr val="333333"/>
                </a:solidFill>
                <a:latin typeface="Calibri"/>
                <a:cs typeface="Calibri"/>
              </a:rPr>
              <a:t>delle scuole elementari e medie attraverso  le diverse modalità </a:t>
            </a:r>
            <a:r>
              <a:rPr sz="1000" b="1" dirty="0">
                <a:solidFill>
                  <a:srgbClr val="333333"/>
                </a:solidFill>
                <a:latin typeface="Calibri"/>
                <a:cs typeface="Calibri"/>
              </a:rPr>
              <a:t>di </a:t>
            </a:r>
            <a:r>
              <a:rPr sz="1000" b="1" spc="-5" dirty="0">
                <a:solidFill>
                  <a:srgbClr val="333333"/>
                </a:solidFill>
                <a:latin typeface="Calibri"/>
                <a:cs typeface="Calibri"/>
              </a:rPr>
              <a:t>espressione come, per esempio, l’arte, il teatro, </a:t>
            </a:r>
            <a:r>
              <a:rPr sz="1000" b="1" dirty="0">
                <a:solidFill>
                  <a:srgbClr val="333333"/>
                </a:solidFill>
                <a:latin typeface="Calibri"/>
                <a:cs typeface="Calibri"/>
              </a:rPr>
              <a:t>la  </a:t>
            </a:r>
            <a:r>
              <a:rPr sz="1000" b="1" spc="-5" dirty="0">
                <a:solidFill>
                  <a:srgbClr val="333333"/>
                </a:solidFill>
                <a:latin typeface="Calibri"/>
                <a:cs typeface="Calibri"/>
              </a:rPr>
              <a:t>fotografia, il cinema e le tecnologie</a:t>
            </a:r>
            <a:r>
              <a:rPr sz="1000" b="1" spc="35" dirty="0">
                <a:solidFill>
                  <a:srgbClr val="333333"/>
                </a:solidFill>
                <a:latin typeface="Calibri"/>
                <a:cs typeface="Calibri"/>
              </a:rPr>
              <a:t> </a:t>
            </a:r>
            <a:r>
              <a:rPr sz="1000" b="1" spc="-5" dirty="0">
                <a:solidFill>
                  <a:srgbClr val="333333"/>
                </a:solidFill>
                <a:latin typeface="Calibri"/>
                <a:cs typeface="Calibri"/>
              </a:rPr>
              <a:t>digitali.</a:t>
            </a:r>
            <a:endParaRPr sz="1000">
              <a:latin typeface="Calibri"/>
              <a:cs typeface="Calibri"/>
            </a:endParaRPr>
          </a:p>
          <a:p>
            <a:pPr>
              <a:lnSpc>
                <a:spcPct val="100000"/>
              </a:lnSpc>
            </a:pPr>
            <a:endParaRPr sz="1150">
              <a:latin typeface="Times New Roman"/>
              <a:cs typeface="Times New Roman"/>
            </a:endParaRPr>
          </a:p>
          <a:p>
            <a:pPr marL="12700" algn="just">
              <a:lnSpc>
                <a:spcPct val="100000"/>
              </a:lnSpc>
            </a:pPr>
            <a:r>
              <a:rPr sz="1000" spc="-5" dirty="0">
                <a:solidFill>
                  <a:srgbClr val="333333"/>
                </a:solidFill>
                <a:latin typeface="Arial"/>
                <a:cs typeface="Arial"/>
              </a:rPr>
              <a:t>Il</a:t>
            </a:r>
            <a:r>
              <a:rPr sz="1000" spc="60" dirty="0">
                <a:solidFill>
                  <a:srgbClr val="333333"/>
                </a:solidFill>
                <a:latin typeface="Arial"/>
                <a:cs typeface="Arial"/>
              </a:rPr>
              <a:t> </a:t>
            </a:r>
            <a:r>
              <a:rPr sz="1000" dirty="0">
                <a:solidFill>
                  <a:srgbClr val="333333"/>
                </a:solidFill>
                <a:latin typeface="Arial"/>
                <a:cs typeface="Arial"/>
              </a:rPr>
              <a:t>tema</a:t>
            </a:r>
            <a:r>
              <a:rPr sz="1000" spc="65" dirty="0">
                <a:solidFill>
                  <a:srgbClr val="333333"/>
                </a:solidFill>
                <a:latin typeface="Arial"/>
                <a:cs typeface="Arial"/>
              </a:rPr>
              <a:t> </a:t>
            </a:r>
            <a:r>
              <a:rPr sz="1000" spc="-5" dirty="0">
                <a:solidFill>
                  <a:srgbClr val="333333"/>
                </a:solidFill>
                <a:latin typeface="Arial"/>
                <a:cs typeface="Arial"/>
              </a:rPr>
              <a:t>scelto</a:t>
            </a:r>
            <a:r>
              <a:rPr sz="1000" spc="65" dirty="0">
                <a:solidFill>
                  <a:srgbClr val="333333"/>
                </a:solidFill>
                <a:latin typeface="Arial"/>
                <a:cs typeface="Arial"/>
              </a:rPr>
              <a:t> </a:t>
            </a:r>
            <a:r>
              <a:rPr sz="1000" spc="-5" dirty="0">
                <a:solidFill>
                  <a:srgbClr val="333333"/>
                </a:solidFill>
                <a:latin typeface="Arial"/>
                <a:cs typeface="Arial"/>
              </a:rPr>
              <a:t>dall’ABI</a:t>
            </a:r>
            <a:r>
              <a:rPr sz="1000" spc="65" dirty="0">
                <a:solidFill>
                  <a:srgbClr val="333333"/>
                </a:solidFill>
                <a:latin typeface="Arial"/>
                <a:cs typeface="Arial"/>
              </a:rPr>
              <a:t> </a:t>
            </a:r>
            <a:r>
              <a:rPr sz="1000" spc="-10" dirty="0">
                <a:solidFill>
                  <a:srgbClr val="333333"/>
                </a:solidFill>
                <a:latin typeface="Arial"/>
                <a:cs typeface="Arial"/>
              </a:rPr>
              <a:t>per</a:t>
            </a:r>
            <a:r>
              <a:rPr sz="1000" spc="70" dirty="0">
                <a:solidFill>
                  <a:srgbClr val="333333"/>
                </a:solidFill>
                <a:latin typeface="Arial"/>
                <a:cs typeface="Arial"/>
              </a:rPr>
              <a:t> </a:t>
            </a:r>
            <a:r>
              <a:rPr sz="1000" dirty="0">
                <a:solidFill>
                  <a:srgbClr val="333333"/>
                </a:solidFill>
                <a:latin typeface="Arial"/>
                <a:cs typeface="Arial"/>
              </a:rPr>
              <a:t>la</a:t>
            </a:r>
            <a:r>
              <a:rPr sz="1000" spc="65" dirty="0">
                <a:solidFill>
                  <a:srgbClr val="333333"/>
                </a:solidFill>
                <a:latin typeface="Arial"/>
                <a:cs typeface="Arial"/>
              </a:rPr>
              <a:t> </a:t>
            </a:r>
            <a:r>
              <a:rPr sz="1000" spc="-5" dirty="0">
                <a:solidFill>
                  <a:srgbClr val="333333"/>
                </a:solidFill>
                <a:latin typeface="Arial"/>
                <a:cs typeface="Arial"/>
              </a:rPr>
              <a:t>seconda</a:t>
            </a:r>
            <a:r>
              <a:rPr sz="1000" spc="60" dirty="0">
                <a:solidFill>
                  <a:srgbClr val="333333"/>
                </a:solidFill>
                <a:latin typeface="Arial"/>
                <a:cs typeface="Arial"/>
              </a:rPr>
              <a:t> </a:t>
            </a:r>
            <a:r>
              <a:rPr sz="1000" spc="-5" dirty="0">
                <a:solidFill>
                  <a:srgbClr val="333333"/>
                </a:solidFill>
                <a:latin typeface="Arial"/>
                <a:cs typeface="Arial"/>
              </a:rPr>
              <a:t>edizione</a:t>
            </a:r>
            <a:r>
              <a:rPr sz="1000" spc="60" dirty="0">
                <a:solidFill>
                  <a:srgbClr val="333333"/>
                </a:solidFill>
                <a:latin typeface="Arial"/>
                <a:cs typeface="Arial"/>
              </a:rPr>
              <a:t> </a:t>
            </a:r>
            <a:r>
              <a:rPr sz="1000" spc="-5" dirty="0">
                <a:solidFill>
                  <a:srgbClr val="333333"/>
                </a:solidFill>
                <a:latin typeface="Arial"/>
                <a:cs typeface="Arial"/>
              </a:rPr>
              <a:t>del</a:t>
            </a:r>
            <a:r>
              <a:rPr sz="1000" spc="60" dirty="0">
                <a:solidFill>
                  <a:srgbClr val="333333"/>
                </a:solidFill>
                <a:latin typeface="Arial"/>
                <a:cs typeface="Arial"/>
              </a:rPr>
              <a:t> </a:t>
            </a:r>
            <a:r>
              <a:rPr sz="1000" spc="-5" dirty="0">
                <a:solidFill>
                  <a:srgbClr val="333333"/>
                </a:solidFill>
                <a:latin typeface="Arial"/>
                <a:cs typeface="Arial"/>
              </a:rPr>
              <a:t>Festival</a:t>
            </a:r>
            <a:r>
              <a:rPr sz="1000" spc="60" dirty="0">
                <a:solidFill>
                  <a:srgbClr val="333333"/>
                </a:solidFill>
                <a:latin typeface="Arial"/>
                <a:cs typeface="Arial"/>
              </a:rPr>
              <a:t> </a:t>
            </a:r>
            <a:r>
              <a:rPr sz="1000" spc="-5" dirty="0">
                <a:solidFill>
                  <a:srgbClr val="333333"/>
                </a:solidFill>
                <a:latin typeface="Arial"/>
                <a:cs typeface="Arial"/>
              </a:rPr>
              <a:t>è</a:t>
            </a:r>
            <a:r>
              <a:rPr sz="1000" spc="65" dirty="0">
                <a:solidFill>
                  <a:srgbClr val="333333"/>
                </a:solidFill>
                <a:latin typeface="Arial"/>
                <a:cs typeface="Arial"/>
              </a:rPr>
              <a:t> </a:t>
            </a:r>
            <a:r>
              <a:rPr sz="1000" spc="-5" dirty="0">
                <a:solidFill>
                  <a:srgbClr val="333333"/>
                </a:solidFill>
                <a:latin typeface="Arial"/>
                <a:cs typeface="Arial"/>
              </a:rPr>
              <a:t>L’alfabeto</a:t>
            </a:r>
            <a:endParaRPr sz="1000">
              <a:latin typeface="Arial"/>
              <a:cs typeface="Arial"/>
            </a:endParaRPr>
          </a:p>
          <a:p>
            <a:pPr marL="12700" marR="9525" algn="just">
              <a:lnSpc>
                <a:spcPct val="112500"/>
              </a:lnSpc>
              <a:spcBef>
                <a:spcPts val="5"/>
              </a:spcBef>
            </a:pPr>
            <a:r>
              <a:rPr sz="1000" spc="-5" dirty="0">
                <a:solidFill>
                  <a:srgbClr val="333333"/>
                </a:solidFill>
                <a:latin typeface="Arial"/>
                <a:cs typeface="Arial"/>
              </a:rPr>
              <a:t>del </a:t>
            </a:r>
            <a:r>
              <a:rPr sz="1000" dirty="0">
                <a:solidFill>
                  <a:srgbClr val="333333"/>
                </a:solidFill>
                <a:latin typeface="Arial"/>
                <a:cs typeface="Arial"/>
              </a:rPr>
              <a:t>mondo </a:t>
            </a:r>
            <a:r>
              <a:rPr sz="1000" spc="-5" dirty="0">
                <a:solidFill>
                  <a:srgbClr val="333333"/>
                </a:solidFill>
                <a:latin typeface="Arial"/>
                <a:cs typeface="Arial"/>
              </a:rPr>
              <a:t>– Leggiamo i segni intorno a noi e raccontiamo, un </a:t>
            </a:r>
            <a:r>
              <a:rPr sz="1000" dirty="0">
                <a:solidFill>
                  <a:srgbClr val="333333"/>
                </a:solidFill>
                <a:latin typeface="Arial"/>
                <a:cs typeface="Arial"/>
              </a:rPr>
              <a:t>filo </a:t>
            </a:r>
            <a:r>
              <a:rPr sz="1000" spc="-5" dirty="0">
                <a:solidFill>
                  <a:srgbClr val="333333"/>
                </a:solidFill>
                <a:latin typeface="Arial"/>
                <a:cs typeface="Arial"/>
              </a:rPr>
              <a:t>rosso </a:t>
            </a:r>
            <a:r>
              <a:rPr sz="1000" dirty="0">
                <a:solidFill>
                  <a:srgbClr val="333333"/>
                </a:solidFill>
                <a:latin typeface="Arial"/>
                <a:cs typeface="Arial"/>
              </a:rPr>
              <a:t>che </a:t>
            </a:r>
            <a:r>
              <a:rPr sz="1000" spc="-5" dirty="0">
                <a:solidFill>
                  <a:srgbClr val="333333"/>
                </a:solidFill>
                <a:latin typeface="Arial"/>
                <a:cs typeface="Arial"/>
              </a:rPr>
              <a:t>collegherà idealmente tutte </a:t>
            </a:r>
            <a:r>
              <a:rPr sz="1000" dirty="0">
                <a:solidFill>
                  <a:srgbClr val="333333"/>
                </a:solidFill>
                <a:latin typeface="Arial"/>
                <a:cs typeface="Arial"/>
              </a:rPr>
              <a:t>le  </a:t>
            </a:r>
            <a:r>
              <a:rPr sz="1000" spc="-5" dirty="0">
                <a:solidFill>
                  <a:srgbClr val="333333"/>
                </a:solidFill>
                <a:latin typeface="Arial"/>
                <a:cs typeface="Arial"/>
              </a:rPr>
              <a:t>iniziative proposte </a:t>
            </a:r>
            <a:r>
              <a:rPr sz="1000" dirty="0">
                <a:solidFill>
                  <a:srgbClr val="333333"/>
                </a:solidFill>
                <a:latin typeface="Arial"/>
                <a:cs typeface="Arial"/>
              </a:rPr>
              <a:t>(laboratori, </a:t>
            </a:r>
            <a:r>
              <a:rPr sz="1000" spc="-5" dirty="0">
                <a:solidFill>
                  <a:srgbClr val="333333"/>
                </a:solidFill>
                <a:latin typeface="Arial"/>
                <a:cs typeface="Arial"/>
              </a:rPr>
              <a:t>concerti, visite a musei, teatro, ecc.) e organizzate dalle banche che  aderiscono alla manifestazione. BNL, in particolare, ha scelto di promuovere una serie </a:t>
            </a:r>
            <a:r>
              <a:rPr sz="1000" dirty="0">
                <a:solidFill>
                  <a:srgbClr val="333333"/>
                </a:solidFill>
                <a:latin typeface="Arial"/>
                <a:cs typeface="Arial"/>
              </a:rPr>
              <a:t>di </a:t>
            </a:r>
            <a:r>
              <a:rPr sz="1000" spc="-5" dirty="0">
                <a:solidFill>
                  <a:srgbClr val="333333"/>
                </a:solidFill>
                <a:latin typeface="Arial"/>
                <a:cs typeface="Arial"/>
              </a:rPr>
              <a:t>laboratori </a:t>
            </a:r>
            <a:r>
              <a:rPr sz="1000" dirty="0">
                <a:solidFill>
                  <a:srgbClr val="333333"/>
                </a:solidFill>
                <a:latin typeface="Arial"/>
                <a:cs typeface="Arial"/>
              </a:rPr>
              <a:t>in  </a:t>
            </a:r>
            <a:r>
              <a:rPr sz="1000" spc="-5" dirty="0">
                <a:solidFill>
                  <a:srgbClr val="333333"/>
                </a:solidFill>
                <a:latin typeface="Arial"/>
                <a:cs typeface="Arial"/>
              </a:rPr>
              <a:t>quattro </a:t>
            </a:r>
            <a:r>
              <a:rPr sz="1000" dirty="0">
                <a:solidFill>
                  <a:srgbClr val="333333"/>
                </a:solidFill>
                <a:latin typeface="Arial"/>
                <a:cs typeface="Arial"/>
              </a:rPr>
              <a:t>città </a:t>
            </a:r>
            <a:r>
              <a:rPr sz="1000" spc="-5" dirty="0">
                <a:solidFill>
                  <a:srgbClr val="333333"/>
                </a:solidFill>
                <a:latin typeface="Arial"/>
                <a:cs typeface="Arial"/>
              </a:rPr>
              <a:t>italiane – Roma, Torino, L’Aquila e </a:t>
            </a:r>
            <a:r>
              <a:rPr sz="1000" spc="-10" dirty="0">
                <a:solidFill>
                  <a:srgbClr val="333333"/>
                </a:solidFill>
                <a:latin typeface="Arial"/>
                <a:cs typeface="Arial"/>
              </a:rPr>
              <a:t>Bari </a:t>
            </a:r>
            <a:r>
              <a:rPr sz="1000" spc="-5" dirty="0">
                <a:solidFill>
                  <a:srgbClr val="333333"/>
                </a:solidFill>
                <a:latin typeface="Arial"/>
                <a:cs typeface="Arial"/>
              </a:rPr>
              <a:t>- chiedendo ai ragazzi </a:t>
            </a:r>
            <a:r>
              <a:rPr sz="1000" dirty="0">
                <a:solidFill>
                  <a:srgbClr val="333333"/>
                </a:solidFill>
                <a:latin typeface="Arial"/>
                <a:cs typeface="Arial"/>
              </a:rPr>
              <a:t>di </a:t>
            </a:r>
            <a:r>
              <a:rPr sz="1000" spc="-5" dirty="0">
                <a:solidFill>
                  <a:srgbClr val="333333"/>
                </a:solidFill>
                <a:latin typeface="Arial"/>
                <a:cs typeface="Arial"/>
              </a:rPr>
              <a:t>leggere e di raccontare i segni  della multiculturalità </a:t>
            </a:r>
            <a:r>
              <a:rPr sz="1000" dirty="0">
                <a:solidFill>
                  <a:srgbClr val="333333"/>
                </a:solidFill>
                <a:latin typeface="Arial"/>
                <a:cs typeface="Arial"/>
              </a:rPr>
              <a:t>presenti </a:t>
            </a:r>
            <a:r>
              <a:rPr sz="1000" spc="-5" dirty="0">
                <a:solidFill>
                  <a:srgbClr val="333333"/>
                </a:solidFill>
                <a:latin typeface="Arial"/>
                <a:cs typeface="Arial"/>
              </a:rPr>
              <a:t>nella loro vita quotidiana attraverso il linguaggio</a:t>
            </a:r>
            <a:r>
              <a:rPr sz="1000" spc="50" dirty="0">
                <a:solidFill>
                  <a:srgbClr val="333333"/>
                </a:solidFill>
                <a:latin typeface="Arial"/>
                <a:cs typeface="Arial"/>
              </a:rPr>
              <a:t> </a:t>
            </a:r>
            <a:r>
              <a:rPr sz="1000" dirty="0">
                <a:solidFill>
                  <a:srgbClr val="333333"/>
                </a:solidFill>
                <a:latin typeface="Arial"/>
                <a:cs typeface="Arial"/>
              </a:rPr>
              <a:t>cinematografico.</a:t>
            </a:r>
            <a:endParaRPr sz="1000">
              <a:latin typeface="Arial"/>
              <a:cs typeface="Arial"/>
            </a:endParaRPr>
          </a:p>
          <a:p>
            <a:pPr>
              <a:lnSpc>
                <a:spcPct val="100000"/>
              </a:lnSpc>
              <a:spcBef>
                <a:spcPts val="30"/>
              </a:spcBef>
            </a:pPr>
            <a:endParaRPr sz="950">
              <a:latin typeface="Times New Roman"/>
              <a:cs typeface="Times New Roman"/>
            </a:endParaRPr>
          </a:p>
          <a:p>
            <a:pPr marL="12700" marR="5080" algn="just">
              <a:lnSpc>
                <a:spcPct val="112500"/>
              </a:lnSpc>
            </a:pPr>
            <a:r>
              <a:rPr sz="1000" spc="-5" dirty="0">
                <a:solidFill>
                  <a:srgbClr val="333333"/>
                </a:solidFill>
                <a:latin typeface="Arial"/>
                <a:cs typeface="Arial"/>
              </a:rPr>
              <a:t>Muovi Scatta Anima! è, </a:t>
            </a:r>
            <a:r>
              <a:rPr sz="1000" spc="-10" dirty="0">
                <a:solidFill>
                  <a:srgbClr val="333333"/>
                </a:solidFill>
                <a:latin typeface="Arial"/>
                <a:cs typeface="Arial"/>
              </a:rPr>
              <a:t>infatti, </a:t>
            </a:r>
            <a:r>
              <a:rPr sz="1000" spc="-5" dirty="0">
                <a:solidFill>
                  <a:srgbClr val="333333"/>
                </a:solidFill>
                <a:latin typeface="Arial"/>
                <a:cs typeface="Arial"/>
              </a:rPr>
              <a:t>l’iniziativa realizzata </a:t>
            </a:r>
            <a:r>
              <a:rPr sz="1000" dirty="0">
                <a:solidFill>
                  <a:srgbClr val="333333"/>
                </a:solidFill>
                <a:latin typeface="Arial"/>
                <a:cs typeface="Arial"/>
              </a:rPr>
              <a:t>da </a:t>
            </a:r>
            <a:r>
              <a:rPr sz="1000" spc="-5" dirty="0">
                <a:solidFill>
                  <a:srgbClr val="333333"/>
                </a:solidFill>
                <a:latin typeface="Arial"/>
                <a:cs typeface="Arial"/>
              </a:rPr>
              <a:t>BNL, </a:t>
            </a:r>
            <a:r>
              <a:rPr sz="1000" spc="-10" dirty="0">
                <a:solidFill>
                  <a:srgbClr val="333333"/>
                </a:solidFill>
                <a:latin typeface="Arial"/>
                <a:cs typeface="Arial"/>
              </a:rPr>
              <a:t>in </a:t>
            </a:r>
            <a:r>
              <a:rPr sz="1000" spc="-5" dirty="0">
                <a:solidFill>
                  <a:srgbClr val="333333"/>
                </a:solidFill>
                <a:latin typeface="Arial"/>
                <a:cs typeface="Arial"/>
              </a:rPr>
              <a:t>collaborazione con </a:t>
            </a:r>
            <a:r>
              <a:rPr sz="1000" dirty="0">
                <a:solidFill>
                  <a:srgbClr val="333333"/>
                </a:solidFill>
                <a:latin typeface="Arial"/>
                <a:cs typeface="Arial"/>
              </a:rPr>
              <a:t>il </a:t>
            </a:r>
            <a:r>
              <a:rPr sz="1000" spc="-5" dirty="0">
                <a:solidFill>
                  <a:srgbClr val="333333"/>
                </a:solidFill>
                <a:latin typeface="Arial"/>
                <a:cs typeface="Arial"/>
              </a:rPr>
              <a:t>Museo Nazionale del  Cinema di Torino, dedicata agli </a:t>
            </a:r>
            <a:r>
              <a:rPr sz="1000" dirty="0">
                <a:solidFill>
                  <a:srgbClr val="333333"/>
                </a:solidFill>
                <a:latin typeface="Arial"/>
                <a:cs typeface="Arial"/>
              </a:rPr>
              <a:t>studenti </a:t>
            </a:r>
            <a:r>
              <a:rPr sz="1000" spc="-5" dirty="0">
                <a:solidFill>
                  <a:srgbClr val="333333"/>
                </a:solidFill>
                <a:latin typeface="Arial"/>
                <a:cs typeface="Arial"/>
              </a:rPr>
              <a:t>delle scuole medie, che </a:t>
            </a:r>
            <a:r>
              <a:rPr sz="1000" dirty="0">
                <a:solidFill>
                  <a:srgbClr val="333333"/>
                </a:solidFill>
                <a:latin typeface="Arial"/>
                <a:cs typeface="Arial"/>
              </a:rPr>
              <a:t>si </a:t>
            </a:r>
            <a:r>
              <a:rPr sz="1000" spc="-5" dirty="0">
                <a:solidFill>
                  <a:srgbClr val="333333"/>
                </a:solidFill>
                <a:latin typeface="Arial"/>
                <a:cs typeface="Arial"/>
              </a:rPr>
              <a:t>terrà mercoledì 18 e giovedì 19 marzo, a  partire dalle 13.30 e </a:t>
            </a:r>
            <a:r>
              <a:rPr sz="1000" dirty="0">
                <a:solidFill>
                  <a:srgbClr val="333333"/>
                </a:solidFill>
                <a:latin typeface="Arial"/>
                <a:cs typeface="Arial"/>
              </a:rPr>
              <a:t>fino </a:t>
            </a:r>
            <a:r>
              <a:rPr sz="1000" spc="-5" dirty="0">
                <a:solidFill>
                  <a:srgbClr val="333333"/>
                </a:solidFill>
                <a:latin typeface="Arial"/>
                <a:cs typeface="Arial"/>
              </a:rPr>
              <a:t>alle 18, </a:t>
            </a:r>
            <a:r>
              <a:rPr sz="1000" dirty="0">
                <a:solidFill>
                  <a:srgbClr val="333333"/>
                </a:solidFill>
                <a:latin typeface="Arial"/>
                <a:cs typeface="Arial"/>
              </a:rPr>
              <a:t>presso </a:t>
            </a:r>
            <a:r>
              <a:rPr sz="1000" spc="-5" dirty="0">
                <a:solidFill>
                  <a:srgbClr val="333333"/>
                </a:solidFill>
                <a:latin typeface="Arial"/>
                <a:cs typeface="Arial"/>
              </a:rPr>
              <a:t>la sede del Museo. I ragazzi, dopo un'introduzione </a:t>
            </a:r>
            <a:r>
              <a:rPr sz="1000" dirty="0">
                <a:solidFill>
                  <a:srgbClr val="333333"/>
                </a:solidFill>
                <a:latin typeface="Arial"/>
                <a:cs typeface="Arial"/>
              </a:rPr>
              <a:t>sul </a:t>
            </a:r>
            <a:r>
              <a:rPr sz="1000" spc="-5" dirty="0">
                <a:solidFill>
                  <a:srgbClr val="333333"/>
                </a:solidFill>
                <a:latin typeface="Arial"/>
                <a:cs typeface="Arial"/>
              </a:rPr>
              <a:t>cinema  d'animazione, dovranno ideare e realizzare </a:t>
            </a:r>
            <a:r>
              <a:rPr sz="1000" dirty="0">
                <a:solidFill>
                  <a:srgbClr val="333333"/>
                </a:solidFill>
                <a:latin typeface="Arial"/>
                <a:cs typeface="Arial"/>
              </a:rPr>
              <a:t>sagome, </a:t>
            </a:r>
            <a:r>
              <a:rPr sz="1000" spc="-5" dirty="0">
                <a:solidFill>
                  <a:srgbClr val="333333"/>
                </a:solidFill>
                <a:latin typeface="Arial"/>
                <a:cs typeface="Arial"/>
              </a:rPr>
              <a:t>personaggi e </a:t>
            </a:r>
            <a:r>
              <a:rPr sz="1000" dirty="0">
                <a:solidFill>
                  <a:srgbClr val="333333"/>
                </a:solidFill>
                <a:latin typeface="Arial"/>
                <a:cs typeface="Arial"/>
              </a:rPr>
              <a:t>fondali </a:t>
            </a:r>
            <a:r>
              <a:rPr sz="1000" spc="-5" dirty="0">
                <a:solidFill>
                  <a:srgbClr val="333333"/>
                </a:solidFill>
                <a:latin typeface="Arial"/>
                <a:cs typeface="Arial"/>
              </a:rPr>
              <a:t>di una breve scena da animare  con la tecnica </a:t>
            </a:r>
            <a:r>
              <a:rPr sz="1000" dirty="0">
                <a:solidFill>
                  <a:srgbClr val="333333"/>
                </a:solidFill>
                <a:latin typeface="Arial"/>
                <a:cs typeface="Arial"/>
              </a:rPr>
              <a:t>cinematografica </a:t>
            </a:r>
            <a:r>
              <a:rPr sz="1000" spc="-5" dirty="0">
                <a:solidFill>
                  <a:srgbClr val="333333"/>
                </a:solidFill>
                <a:latin typeface="Arial"/>
                <a:cs typeface="Arial"/>
              </a:rPr>
              <a:t>di stop-motion, </a:t>
            </a:r>
            <a:r>
              <a:rPr sz="1000" spc="-10" dirty="0">
                <a:solidFill>
                  <a:srgbClr val="333333"/>
                </a:solidFill>
                <a:latin typeface="Arial"/>
                <a:cs typeface="Arial"/>
              </a:rPr>
              <a:t>grazie </a:t>
            </a:r>
            <a:r>
              <a:rPr sz="1000" spc="-5" dirty="0">
                <a:solidFill>
                  <a:srgbClr val="333333"/>
                </a:solidFill>
                <a:latin typeface="Arial"/>
                <a:cs typeface="Arial"/>
              </a:rPr>
              <a:t>all’aiuto </a:t>
            </a:r>
            <a:r>
              <a:rPr sz="1000" dirty="0">
                <a:solidFill>
                  <a:srgbClr val="333333"/>
                </a:solidFill>
                <a:latin typeface="Arial"/>
                <a:cs typeface="Arial"/>
              </a:rPr>
              <a:t>di </a:t>
            </a:r>
            <a:r>
              <a:rPr sz="1000" spc="-5" dirty="0">
                <a:solidFill>
                  <a:srgbClr val="333333"/>
                </a:solidFill>
                <a:latin typeface="Arial"/>
                <a:cs typeface="Arial"/>
              </a:rPr>
              <a:t>un apposito software. I giovani protagonisti,  attraverso la creazione </a:t>
            </a:r>
            <a:r>
              <a:rPr sz="1000" dirty="0">
                <a:solidFill>
                  <a:srgbClr val="333333"/>
                </a:solidFill>
                <a:latin typeface="Arial"/>
                <a:cs typeface="Arial"/>
              </a:rPr>
              <a:t>di </a:t>
            </a:r>
            <a:r>
              <a:rPr sz="1000" spc="-5" dirty="0">
                <a:solidFill>
                  <a:srgbClr val="333333"/>
                </a:solidFill>
                <a:latin typeface="Arial"/>
                <a:cs typeface="Arial"/>
              </a:rPr>
              <a:t>brevi animazioni a </a:t>
            </a:r>
            <a:r>
              <a:rPr sz="1000" dirty="0">
                <a:solidFill>
                  <a:srgbClr val="333333"/>
                </a:solidFill>
                <a:latin typeface="Arial"/>
                <a:cs typeface="Arial"/>
              </a:rPr>
              <a:t>tema, </a:t>
            </a:r>
            <a:r>
              <a:rPr sz="1000" spc="-5" dirty="0">
                <a:solidFill>
                  <a:srgbClr val="333333"/>
                </a:solidFill>
                <a:latin typeface="Arial"/>
                <a:cs typeface="Arial"/>
              </a:rPr>
              <a:t>renderanno una rappresentazione </a:t>
            </a:r>
            <a:r>
              <a:rPr sz="1000" dirty="0">
                <a:solidFill>
                  <a:srgbClr val="333333"/>
                </a:solidFill>
                <a:latin typeface="Arial"/>
                <a:cs typeface="Arial"/>
              </a:rPr>
              <a:t>concreta </a:t>
            </a:r>
            <a:r>
              <a:rPr sz="1000" spc="-5" dirty="0">
                <a:solidFill>
                  <a:srgbClr val="333333"/>
                </a:solidFill>
                <a:latin typeface="Arial"/>
                <a:cs typeface="Arial"/>
              </a:rPr>
              <a:t>del </a:t>
            </a:r>
            <a:r>
              <a:rPr sz="1000" dirty="0">
                <a:solidFill>
                  <a:srgbClr val="333333"/>
                </a:solidFill>
                <a:latin typeface="Arial"/>
                <a:cs typeface="Arial"/>
              </a:rPr>
              <a:t>mondo  </a:t>
            </a:r>
            <a:r>
              <a:rPr sz="1000" spc="-5" dirty="0">
                <a:solidFill>
                  <a:srgbClr val="333333"/>
                </a:solidFill>
                <a:latin typeface="Arial"/>
                <a:cs typeface="Arial"/>
              </a:rPr>
              <a:t>che </a:t>
            </a:r>
            <a:r>
              <a:rPr sz="1000" dirty="0">
                <a:solidFill>
                  <a:srgbClr val="333333"/>
                </a:solidFill>
                <a:latin typeface="Arial"/>
                <a:cs typeface="Arial"/>
              </a:rPr>
              <a:t>li </a:t>
            </a:r>
            <a:r>
              <a:rPr sz="1000" spc="-5" dirty="0">
                <a:solidFill>
                  <a:srgbClr val="333333"/>
                </a:solidFill>
                <a:latin typeface="Arial"/>
                <a:cs typeface="Arial"/>
              </a:rPr>
              <a:t>circonda e delle loro esperienze quotidiane a contatto con culture</a:t>
            </a:r>
            <a:r>
              <a:rPr sz="1000" spc="60" dirty="0">
                <a:solidFill>
                  <a:srgbClr val="333333"/>
                </a:solidFill>
                <a:latin typeface="Arial"/>
                <a:cs typeface="Arial"/>
              </a:rPr>
              <a:t> </a:t>
            </a:r>
            <a:r>
              <a:rPr sz="1000" spc="-5" dirty="0">
                <a:solidFill>
                  <a:srgbClr val="333333"/>
                </a:solidFill>
                <a:latin typeface="Arial"/>
                <a:cs typeface="Arial"/>
              </a:rPr>
              <a:t>differenti.</a:t>
            </a:r>
            <a:endParaRPr sz="1000">
              <a:latin typeface="Arial"/>
              <a:cs typeface="Arial"/>
            </a:endParaRPr>
          </a:p>
          <a:p>
            <a:pPr>
              <a:lnSpc>
                <a:spcPct val="100000"/>
              </a:lnSpc>
              <a:spcBef>
                <a:spcPts val="45"/>
              </a:spcBef>
            </a:pPr>
            <a:endParaRPr sz="950">
              <a:latin typeface="Times New Roman"/>
              <a:cs typeface="Times New Roman"/>
            </a:endParaRPr>
          </a:p>
          <a:p>
            <a:pPr marL="12700" marR="9525" indent="34925" algn="just">
              <a:lnSpc>
                <a:spcPct val="112500"/>
              </a:lnSpc>
            </a:pPr>
            <a:r>
              <a:rPr sz="1000" spc="-5" dirty="0">
                <a:solidFill>
                  <a:srgbClr val="333333"/>
                </a:solidFill>
                <a:latin typeface="Arial"/>
                <a:cs typeface="Arial"/>
              </a:rPr>
              <a:t>Successivamente, dopo </a:t>
            </a:r>
            <a:r>
              <a:rPr sz="1000" spc="-10" dirty="0">
                <a:solidFill>
                  <a:srgbClr val="333333"/>
                </a:solidFill>
                <a:latin typeface="Arial"/>
                <a:cs typeface="Arial"/>
              </a:rPr>
              <a:t>aver </a:t>
            </a:r>
            <a:r>
              <a:rPr sz="1000" spc="-5" dirty="0">
                <a:solidFill>
                  <a:srgbClr val="333333"/>
                </a:solidFill>
                <a:latin typeface="Arial"/>
                <a:cs typeface="Arial"/>
              </a:rPr>
              <a:t>assistito </a:t>
            </a:r>
            <a:r>
              <a:rPr sz="1000" dirty="0">
                <a:solidFill>
                  <a:srgbClr val="333333"/>
                </a:solidFill>
                <a:latin typeface="Arial"/>
                <a:cs typeface="Arial"/>
              </a:rPr>
              <a:t>ad </a:t>
            </a:r>
            <a:r>
              <a:rPr sz="1000" spc="-10" dirty="0">
                <a:solidFill>
                  <a:srgbClr val="333333"/>
                </a:solidFill>
                <a:latin typeface="Arial"/>
                <a:cs typeface="Arial"/>
              </a:rPr>
              <a:t>una </a:t>
            </a:r>
            <a:r>
              <a:rPr sz="1000" spc="-5" dirty="0">
                <a:solidFill>
                  <a:srgbClr val="333333"/>
                </a:solidFill>
                <a:latin typeface="Arial"/>
                <a:cs typeface="Arial"/>
              </a:rPr>
              <a:t>prima parte introduttiva sulle origini e sull’evoluzione delle  diverse tecniche del cinema di animazione, gli alunni lavoreranno alla progettazione e ripresa al tavolo di  animazione di brevi </a:t>
            </a:r>
            <a:r>
              <a:rPr sz="1000" dirty="0">
                <a:solidFill>
                  <a:srgbClr val="333333"/>
                </a:solidFill>
                <a:latin typeface="Arial"/>
                <a:cs typeface="Arial"/>
              </a:rPr>
              <a:t>scene </a:t>
            </a:r>
            <a:r>
              <a:rPr sz="1000" spc="-5" dirty="0">
                <a:solidFill>
                  <a:srgbClr val="333333"/>
                </a:solidFill>
                <a:latin typeface="Arial"/>
                <a:cs typeface="Arial"/>
              </a:rPr>
              <a:t>realizzate in </a:t>
            </a:r>
            <a:r>
              <a:rPr sz="1000" dirty="0">
                <a:solidFill>
                  <a:srgbClr val="333333"/>
                </a:solidFill>
                <a:latin typeface="Arial"/>
                <a:cs typeface="Arial"/>
              </a:rPr>
              <a:t>stop-motion </a:t>
            </a:r>
            <a:r>
              <a:rPr sz="1000" spc="-5" dirty="0">
                <a:solidFill>
                  <a:srgbClr val="333333"/>
                </a:solidFill>
                <a:latin typeface="Arial"/>
                <a:cs typeface="Arial"/>
              </a:rPr>
              <a:t>bidimensionale. Grazie alle tecniche di </a:t>
            </a:r>
            <a:r>
              <a:rPr sz="1000" dirty="0">
                <a:solidFill>
                  <a:srgbClr val="333333"/>
                </a:solidFill>
                <a:latin typeface="Arial"/>
                <a:cs typeface="Arial"/>
              </a:rPr>
              <a:t>Cut </a:t>
            </a:r>
            <a:r>
              <a:rPr sz="1000" spc="-5" dirty="0">
                <a:solidFill>
                  <a:srgbClr val="333333"/>
                </a:solidFill>
                <a:latin typeface="Arial"/>
                <a:cs typeface="Arial"/>
              </a:rPr>
              <a:t>out  animation, Disegno </a:t>
            </a:r>
            <a:r>
              <a:rPr sz="1000" dirty="0">
                <a:solidFill>
                  <a:srgbClr val="333333"/>
                </a:solidFill>
                <a:latin typeface="Arial"/>
                <a:cs typeface="Arial"/>
              </a:rPr>
              <a:t>in fase </a:t>
            </a:r>
            <a:r>
              <a:rPr sz="1000" spc="-5" dirty="0">
                <a:solidFill>
                  <a:srgbClr val="333333"/>
                </a:solidFill>
                <a:latin typeface="Arial"/>
                <a:cs typeface="Arial"/>
              </a:rPr>
              <a:t>e Disegno </a:t>
            </a:r>
            <a:r>
              <a:rPr sz="1000" dirty="0">
                <a:solidFill>
                  <a:srgbClr val="333333"/>
                </a:solidFill>
                <a:latin typeface="Arial"/>
                <a:cs typeface="Arial"/>
              </a:rPr>
              <a:t>in </a:t>
            </a:r>
            <a:r>
              <a:rPr sz="1000" spc="-5" dirty="0">
                <a:solidFill>
                  <a:srgbClr val="333333"/>
                </a:solidFill>
                <a:latin typeface="Arial"/>
                <a:cs typeface="Arial"/>
              </a:rPr>
              <a:t>successione </a:t>
            </a:r>
            <a:r>
              <a:rPr sz="1000" dirty="0">
                <a:solidFill>
                  <a:srgbClr val="333333"/>
                </a:solidFill>
                <a:latin typeface="Arial"/>
                <a:cs typeface="Arial"/>
              </a:rPr>
              <a:t>(flip-book), </a:t>
            </a:r>
            <a:r>
              <a:rPr sz="1000" spc="-5" dirty="0">
                <a:solidFill>
                  <a:srgbClr val="333333"/>
                </a:solidFill>
                <a:latin typeface="Arial"/>
                <a:cs typeface="Arial"/>
              </a:rPr>
              <a:t>gli studenti coinvolti avranno l’occasione  non solo di arricchire le loro conoscenze sul </a:t>
            </a:r>
            <a:r>
              <a:rPr sz="1000" dirty="0">
                <a:solidFill>
                  <a:srgbClr val="333333"/>
                </a:solidFill>
                <a:latin typeface="Arial"/>
                <a:cs typeface="Arial"/>
              </a:rPr>
              <a:t>tema, </a:t>
            </a:r>
            <a:r>
              <a:rPr sz="1000" spc="5" dirty="0">
                <a:solidFill>
                  <a:srgbClr val="333333"/>
                </a:solidFill>
                <a:latin typeface="Arial"/>
                <a:cs typeface="Arial"/>
              </a:rPr>
              <a:t>ma </a:t>
            </a:r>
            <a:r>
              <a:rPr sz="1000" spc="-5" dirty="0">
                <a:solidFill>
                  <a:srgbClr val="333333"/>
                </a:solidFill>
                <a:latin typeface="Arial"/>
                <a:cs typeface="Arial"/>
              </a:rPr>
              <a:t>di portare a termine un loro</a:t>
            </a:r>
            <a:r>
              <a:rPr sz="1000" spc="85" dirty="0">
                <a:solidFill>
                  <a:srgbClr val="333333"/>
                </a:solidFill>
                <a:latin typeface="Arial"/>
                <a:cs typeface="Arial"/>
              </a:rPr>
              <a:t> </a:t>
            </a:r>
            <a:r>
              <a:rPr sz="1000" spc="-5" dirty="0">
                <a:solidFill>
                  <a:srgbClr val="333333"/>
                </a:solidFill>
                <a:latin typeface="Arial"/>
                <a:cs typeface="Arial"/>
              </a:rPr>
              <a:t>prodotto.</a:t>
            </a:r>
            <a:endParaRPr sz="1000">
              <a:latin typeface="Arial"/>
              <a:cs typeface="Arial"/>
            </a:endParaRPr>
          </a:p>
        </p:txBody>
      </p:sp>
      <p:sp>
        <p:nvSpPr>
          <p:cNvPr id="8" name="object 8"/>
          <p:cNvSpPr/>
          <p:nvPr/>
        </p:nvSpPr>
        <p:spPr>
          <a:xfrm>
            <a:off x="2694304" y="2224589"/>
            <a:ext cx="2009774" cy="494973"/>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Pittorica.org  4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960619"/>
            <a:ext cx="476250" cy="4762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932046"/>
            <a:ext cx="6148070" cy="4986020"/>
          </a:xfrm>
          <a:prstGeom prst="rect">
            <a:avLst/>
          </a:prstGeom>
        </p:spPr>
        <p:txBody>
          <a:bodyPr vert="horz" wrap="square" lIns="0" tIns="7620" rIns="0" bIns="0" rtlCol="0">
            <a:spAutoFit/>
          </a:bodyPr>
          <a:lstStyle/>
          <a:p>
            <a:pPr marL="12700" marR="576580">
              <a:lnSpc>
                <a:spcPct val="101400"/>
              </a:lnSpc>
              <a:spcBef>
                <a:spcPts val="60"/>
              </a:spcBef>
            </a:pPr>
            <a:r>
              <a:rPr sz="2200" b="1" spc="-5" dirty="0">
                <a:latin typeface="Calibri"/>
                <a:cs typeface="Calibri"/>
              </a:rPr>
              <a:t>FESTIVAL DELLA CULTURA </a:t>
            </a:r>
            <a:r>
              <a:rPr sz="2200" b="1" spc="-10" dirty="0">
                <a:latin typeface="Calibri"/>
                <a:cs typeface="Calibri"/>
              </a:rPr>
              <a:t>CREATIVA </a:t>
            </a:r>
            <a:r>
              <a:rPr sz="2200" b="1" spc="-5" dirty="0">
                <a:latin typeface="Calibri"/>
                <a:cs typeface="Calibri"/>
              </a:rPr>
              <a:t>– </a:t>
            </a:r>
            <a:r>
              <a:rPr sz="2200" b="1" spc="-10" dirty="0">
                <a:latin typeface="Calibri"/>
                <a:cs typeface="Calibri"/>
              </a:rPr>
              <a:t>PALAZZO  </a:t>
            </a:r>
            <a:r>
              <a:rPr sz="2200" b="1" spc="-5" dirty="0">
                <a:latin typeface="Calibri"/>
                <a:cs typeface="Calibri"/>
              </a:rPr>
              <a:t>ALTIERI –</a:t>
            </a:r>
            <a:r>
              <a:rPr sz="2200" b="1" dirty="0">
                <a:latin typeface="Calibri"/>
                <a:cs typeface="Calibri"/>
              </a:rPr>
              <a:t> </a:t>
            </a:r>
            <a:r>
              <a:rPr sz="2200" b="1" spc="-5" dirty="0">
                <a:latin typeface="Calibri"/>
                <a:cs typeface="Calibri"/>
              </a:rPr>
              <a:t>ROMA</a:t>
            </a:r>
            <a:endParaRPr sz="2200">
              <a:latin typeface="Calibri"/>
              <a:cs typeface="Calibri"/>
            </a:endParaRPr>
          </a:p>
          <a:p>
            <a:pPr marL="12700">
              <a:lnSpc>
                <a:spcPct val="100000"/>
              </a:lnSpc>
              <a:spcBef>
                <a:spcPts val="100"/>
              </a:spcBef>
            </a:pPr>
            <a:r>
              <a:rPr sz="1200" spc="-5" dirty="0">
                <a:latin typeface="Calibri"/>
                <a:cs typeface="Calibri"/>
              </a:rPr>
              <a:t>Pubblicato </a:t>
            </a:r>
            <a:r>
              <a:rPr sz="1200" dirty="0">
                <a:latin typeface="Calibri"/>
                <a:cs typeface="Calibri"/>
              </a:rPr>
              <a:t>il </a:t>
            </a:r>
            <a:r>
              <a:rPr sz="1200" u="sng" dirty="0">
                <a:solidFill>
                  <a:srgbClr val="0000FF"/>
                </a:solidFill>
                <a:uFill>
                  <a:solidFill>
                    <a:srgbClr val="0000FF"/>
                  </a:solidFill>
                </a:uFill>
                <a:latin typeface="Calibri"/>
                <a:cs typeface="Calibri"/>
                <a:hlinkClick r:id="rId4"/>
              </a:rPr>
              <a:t>4 </a:t>
            </a:r>
            <a:r>
              <a:rPr sz="1200" u="sng" spc="-5" dirty="0">
                <a:solidFill>
                  <a:srgbClr val="0000FF"/>
                </a:solidFill>
                <a:uFill>
                  <a:solidFill>
                    <a:srgbClr val="0000FF"/>
                  </a:solidFill>
                </a:uFill>
                <a:latin typeface="Calibri"/>
                <a:cs typeface="Calibri"/>
                <a:hlinkClick r:id="rId4"/>
              </a:rPr>
              <a:t>marzo</a:t>
            </a:r>
            <a:r>
              <a:rPr sz="1200" u="sng" spc="-20" dirty="0">
                <a:solidFill>
                  <a:srgbClr val="0000FF"/>
                </a:solidFill>
                <a:uFill>
                  <a:solidFill>
                    <a:srgbClr val="0000FF"/>
                  </a:solidFill>
                </a:uFill>
                <a:latin typeface="Calibri"/>
                <a:cs typeface="Calibri"/>
                <a:hlinkClick r:id="rId4"/>
              </a:rPr>
              <a:t> </a:t>
            </a:r>
            <a:r>
              <a:rPr sz="1200" u="sng" dirty="0">
                <a:solidFill>
                  <a:srgbClr val="0000FF"/>
                </a:solidFill>
                <a:uFill>
                  <a:solidFill>
                    <a:srgbClr val="0000FF"/>
                  </a:solidFill>
                </a:uFill>
                <a:latin typeface="Calibri"/>
                <a:cs typeface="Calibri"/>
                <a:hlinkClick r:id="rId4"/>
              </a:rPr>
              <a:t>2015</a:t>
            </a:r>
            <a:endParaRPr sz="1200">
              <a:latin typeface="Calibri"/>
              <a:cs typeface="Calibri"/>
            </a:endParaRPr>
          </a:p>
          <a:p>
            <a:pPr>
              <a:lnSpc>
                <a:spcPct val="100000"/>
              </a:lnSpc>
              <a:spcBef>
                <a:spcPts val="25"/>
              </a:spcBef>
            </a:pPr>
            <a:endParaRPr sz="1250">
              <a:latin typeface="Times New Roman"/>
              <a:cs typeface="Times New Roman"/>
            </a:endParaRPr>
          </a:p>
          <a:p>
            <a:pPr marL="588645" marR="2115185">
              <a:lnSpc>
                <a:spcPct val="101699"/>
              </a:lnSpc>
            </a:pPr>
            <a:r>
              <a:rPr sz="1200" b="1" spc="-5" dirty="0">
                <a:latin typeface="Calibri"/>
                <a:cs typeface="Calibri"/>
              </a:rPr>
              <a:t>Festival della Cultura Creativa </a:t>
            </a:r>
            <a:r>
              <a:rPr sz="1200" b="1" dirty="0">
                <a:latin typeface="Calibri"/>
                <a:cs typeface="Calibri"/>
              </a:rPr>
              <a:t>– </a:t>
            </a:r>
            <a:r>
              <a:rPr sz="1200" b="1" spc="-5" dirty="0">
                <a:latin typeface="Calibri"/>
                <a:cs typeface="Calibri"/>
              </a:rPr>
              <a:t>Palazzo Altieri </a:t>
            </a:r>
            <a:r>
              <a:rPr sz="1200" b="1" dirty="0">
                <a:latin typeface="Calibri"/>
                <a:cs typeface="Calibri"/>
              </a:rPr>
              <a:t>– </a:t>
            </a:r>
            <a:r>
              <a:rPr sz="1200" b="1" spc="-5" dirty="0">
                <a:latin typeface="Calibri"/>
                <a:cs typeface="Calibri"/>
              </a:rPr>
              <a:t>Roma  </a:t>
            </a:r>
            <a:r>
              <a:rPr sz="1200" b="1" dirty="0">
                <a:latin typeface="Calibri"/>
                <a:cs typeface="Calibri"/>
              </a:rPr>
              <a:t>4 </a:t>
            </a:r>
            <a:r>
              <a:rPr sz="1200" b="1" spc="-5" dirty="0">
                <a:latin typeface="Calibri"/>
                <a:cs typeface="Calibri"/>
              </a:rPr>
              <a:t>marzo 2015</a:t>
            </a:r>
            <a:endParaRPr sz="1200">
              <a:latin typeface="Calibri"/>
              <a:cs typeface="Calibri"/>
            </a:endParaRPr>
          </a:p>
          <a:p>
            <a:pPr>
              <a:lnSpc>
                <a:spcPct val="100000"/>
              </a:lnSpc>
              <a:spcBef>
                <a:spcPts val="25"/>
              </a:spcBef>
            </a:pPr>
            <a:endParaRPr sz="1200">
              <a:latin typeface="Times New Roman"/>
              <a:cs typeface="Times New Roman"/>
            </a:endParaRPr>
          </a:p>
          <a:p>
            <a:pPr marL="12700" marR="5080" algn="just">
              <a:lnSpc>
                <a:spcPct val="101499"/>
              </a:lnSpc>
            </a:pPr>
            <a:r>
              <a:rPr sz="1400" b="1" spc="-5" dirty="0">
                <a:latin typeface="Calibri"/>
                <a:cs typeface="Calibri"/>
              </a:rPr>
              <a:t>Mercoledì </a:t>
            </a:r>
            <a:r>
              <a:rPr sz="1400" b="1" dirty="0">
                <a:latin typeface="Calibri"/>
                <a:cs typeface="Calibri"/>
              </a:rPr>
              <a:t>4 </a:t>
            </a:r>
            <a:r>
              <a:rPr sz="1400" b="1" spc="-5" dirty="0">
                <a:latin typeface="Calibri"/>
                <a:cs typeface="Calibri"/>
              </a:rPr>
              <a:t>marzo </a:t>
            </a:r>
            <a:r>
              <a:rPr sz="1400" b="1" spc="-10" dirty="0">
                <a:latin typeface="Calibri"/>
                <a:cs typeface="Calibri"/>
              </a:rPr>
              <a:t>2015 </a:t>
            </a:r>
            <a:r>
              <a:rPr sz="1400" b="1" dirty="0">
                <a:latin typeface="Calibri"/>
                <a:cs typeface="Calibri"/>
              </a:rPr>
              <a:t>alle 11 </a:t>
            </a:r>
            <a:r>
              <a:rPr sz="1400" b="1" spc="-5" dirty="0">
                <a:latin typeface="Calibri"/>
                <a:cs typeface="Calibri"/>
              </a:rPr>
              <a:t>presso Palazzo Altieri </a:t>
            </a:r>
            <a:r>
              <a:rPr sz="1400" spc="-5" dirty="0">
                <a:latin typeface="Calibri"/>
                <a:cs typeface="Calibri"/>
              </a:rPr>
              <a:t>(Piazza del </a:t>
            </a:r>
            <a:r>
              <a:rPr sz="1400" dirty="0">
                <a:latin typeface="Calibri"/>
                <a:cs typeface="Calibri"/>
              </a:rPr>
              <a:t>Gesù </a:t>
            </a:r>
            <a:r>
              <a:rPr sz="1400" spc="-5" dirty="0">
                <a:latin typeface="Calibri"/>
                <a:cs typeface="Calibri"/>
              </a:rPr>
              <a:t>49, Roma) si  terrà una conferenza stampa per </a:t>
            </a:r>
            <a:r>
              <a:rPr sz="1400" dirty="0">
                <a:latin typeface="Calibri"/>
                <a:cs typeface="Calibri"/>
              </a:rPr>
              <a:t>la </a:t>
            </a:r>
            <a:r>
              <a:rPr sz="1400" spc="-5" dirty="0">
                <a:latin typeface="Calibri"/>
                <a:cs typeface="Calibri"/>
              </a:rPr>
              <a:t>presentazione della seconda </a:t>
            </a:r>
            <a:r>
              <a:rPr sz="1400" dirty="0">
                <a:latin typeface="Calibri"/>
                <a:cs typeface="Calibri"/>
              </a:rPr>
              <a:t>edizione </a:t>
            </a:r>
            <a:r>
              <a:rPr sz="1400" spc="-5" dirty="0">
                <a:latin typeface="Calibri"/>
                <a:cs typeface="Calibri"/>
              </a:rPr>
              <a:t>del  Festival della Cultura </a:t>
            </a:r>
            <a:r>
              <a:rPr sz="1400" dirty="0">
                <a:latin typeface="Calibri"/>
                <a:cs typeface="Calibri"/>
              </a:rPr>
              <a:t>Creativa, un’?iniziativa </a:t>
            </a:r>
            <a:r>
              <a:rPr sz="1400" spc="-5" dirty="0">
                <a:latin typeface="Calibri"/>
                <a:cs typeface="Calibri"/>
              </a:rPr>
              <a:t>organizzata dalle banche </a:t>
            </a:r>
            <a:r>
              <a:rPr sz="1400" dirty="0">
                <a:latin typeface="Calibri"/>
                <a:cs typeface="Calibri"/>
              </a:rPr>
              <a:t>e </a:t>
            </a:r>
            <a:r>
              <a:rPr sz="1400" spc="-5" dirty="0">
                <a:latin typeface="Calibri"/>
                <a:cs typeface="Calibri"/>
              </a:rPr>
              <a:t>coordinata  </a:t>
            </a:r>
            <a:r>
              <a:rPr sz="1400" dirty="0">
                <a:latin typeface="Calibri"/>
                <a:cs typeface="Calibri"/>
              </a:rPr>
              <a:t>dall’ABI </a:t>
            </a:r>
            <a:r>
              <a:rPr sz="1400" spc="-5" dirty="0">
                <a:latin typeface="Calibri"/>
                <a:cs typeface="Calibri"/>
              </a:rPr>
              <a:t>(Associazione Bancaria Italiana), </a:t>
            </a:r>
            <a:r>
              <a:rPr sz="1400" dirty="0">
                <a:latin typeface="Calibri"/>
                <a:cs typeface="Calibri"/>
              </a:rPr>
              <a:t>dedicata a </a:t>
            </a:r>
            <a:r>
              <a:rPr sz="1400" spc="-5" dirty="0">
                <a:latin typeface="Calibri"/>
                <a:cs typeface="Calibri"/>
              </a:rPr>
              <a:t>bambini </a:t>
            </a:r>
            <a:r>
              <a:rPr sz="1400" dirty="0">
                <a:latin typeface="Calibri"/>
                <a:cs typeface="Calibri"/>
              </a:rPr>
              <a:t>e</a:t>
            </a:r>
            <a:r>
              <a:rPr sz="1400" spc="-30" dirty="0">
                <a:latin typeface="Calibri"/>
                <a:cs typeface="Calibri"/>
              </a:rPr>
              <a:t> </a:t>
            </a:r>
            <a:r>
              <a:rPr sz="1400" dirty="0">
                <a:latin typeface="Calibri"/>
                <a:cs typeface="Calibri"/>
              </a:rPr>
              <a:t>ragazzi.</a:t>
            </a:r>
            <a:endParaRPr sz="1400">
              <a:latin typeface="Calibri"/>
              <a:cs typeface="Calibri"/>
            </a:endParaRPr>
          </a:p>
          <a:p>
            <a:pPr>
              <a:lnSpc>
                <a:spcPct val="100000"/>
              </a:lnSpc>
              <a:spcBef>
                <a:spcPts val="35"/>
              </a:spcBef>
            </a:pPr>
            <a:endParaRPr sz="1200">
              <a:latin typeface="Times New Roman"/>
              <a:cs typeface="Times New Roman"/>
            </a:endParaRPr>
          </a:p>
          <a:p>
            <a:pPr marL="12700" marR="5715" algn="just">
              <a:lnSpc>
                <a:spcPct val="101600"/>
              </a:lnSpc>
            </a:pPr>
            <a:r>
              <a:rPr sz="1400" b="1" dirty="0">
                <a:latin typeface="Calibri"/>
                <a:cs typeface="Calibri"/>
              </a:rPr>
              <a:t>Media </a:t>
            </a:r>
            <a:r>
              <a:rPr sz="1400" b="1" spc="-5" dirty="0">
                <a:latin typeface="Calibri"/>
                <a:cs typeface="Calibri"/>
              </a:rPr>
              <a:t>partner della manifestazione quest’anno </a:t>
            </a:r>
            <a:r>
              <a:rPr sz="1400" b="1" dirty="0">
                <a:latin typeface="Calibri"/>
                <a:cs typeface="Calibri"/>
              </a:rPr>
              <a:t>è la </a:t>
            </a:r>
            <a:r>
              <a:rPr sz="1400" b="1" spc="-5" dirty="0">
                <a:latin typeface="Calibri"/>
                <a:cs typeface="Calibri"/>
              </a:rPr>
              <a:t>Rai. </a:t>
            </a:r>
            <a:r>
              <a:rPr sz="1400" spc="-5" dirty="0">
                <a:latin typeface="Calibri"/>
                <a:cs typeface="Calibri"/>
              </a:rPr>
              <a:t>Alla conferenza  interverranno Antonio Patuelli, Presidente di </a:t>
            </a:r>
            <a:r>
              <a:rPr sz="1400" dirty="0">
                <a:latin typeface="Calibri"/>
                <a:cs typeface="Calibri"/>
              </a:rPr>
              <a:t>ABI; </a:t>
            </a:r>
            <a:r>
              <a:rPr sz="1400" spc="-5" dirty="0">
                <a:latin typeface="Calibri"/>
                <a:cs typeface="Calibri"/>
              </a:rPr>
              <a:t>Stefania </a:t>
            </a:r>
            <a:r>
              <a:rPr sz="1400" dirty="0">
                <a:latin typeface="Calibri"/>
                <a:cs typeface="Calibri"/>
              </a:rPr>
              <a:t>Giannini, Ministro  </a:t>
            </a:r>
            <a:r>
              <a:rPr sz="1400" spc="-5" dirty="0">
                <a:latin typeface="Calibri"/>
                <a:cs typeface="Calibri"/>
              </a:rPr>
              <a:t>dell’Istruzione, dell’Università </a:t>
            </a:r>
            <a:r>
              <a:rPr sz="1400" dirty="0">
                <a:latin typeface="Calibri"/>
                <a:cs typeface="Calibri"/>
              </a:rPr>
              <a:t>e </a:t>
            </a:r>
            <a:r>
              <a:rPr sz="1400" spc="-5" dirty="0">
                <a:latin typeface="Calibri"/>
                <a:cs typeface="Calibri"/>
              </a:rPr>
              <a:t>della Ricerca; Luigi </a:t>
            </a:r>
            <a:r>
              <a:rPr sz="1400" dirty="0">
                <a:latin typeface="Calibri"/>
                <a:cs typeface="Calibri"/>
              </a:rPr>
              <a:t>Gubitosi, </a:t>
            </a:r>
            <a:r>
              <a:rPr sz="1400" spc="-5" dirty="0">
                <a:latin typeface="Calibri"/>
                <a:cs typeface="Calibri"/>
              </a:rPr>
              <a:t>Direttore Generale  della </a:t>
            </a:r>
            <a:r>
              <a:rPr sz="1400" dirty="0">
                <a:latin typeface="Calibri"/>
                <a:cs typeface="Calibri"/>
              </a:rPr>
              <a:t>Rai e </a:t>
            </a:r>
            <a:r>
              <a:rPr sz="1400" spc="-5" dirty="0">
                <a:latin typeface="Calibri"/>
                <a:cs typeface="Calibri"/>
              </a:rPr>
              <a:t>Giovanni Puglisi, Presidente della Commissione </a:t>
            </a:r>
            <a:r>
              <a:rPr sz="1400" dirty="0">
                <a:latin typeface="Calibri"/>
                <a:cs typeface="Calibri"/>
              </a:rPr>
              <a:t>Nazionale </a:t>
            </a:r>
            <a:r>
              <a:rPr sz="1400" spc="-5" dirty="0">
                <a:latin typeface="Calibri"/>
                <a:cs typeface="Calibri"/>
              </a:rPr>
              <a:t>Italiana </a:t>
            </a:r>
            <a:r>
              <a:rPr sz="1400" spc="-10" dirty="0">
                <a:latin typeface="Calibri"/>
                <a:cs typeface="Calibri"/>
              </a:rPr>
              <a:t>per  </a:t>
            </a:r>
            <a:r>
              <a:rPr sz="1400" dirty="0">
                <a:latin typeface="Calibri"/>
                <a:cs typeface="Calibri"/>
              </a:rPr>
              <a:t>l’UNESCO.</a:t>
            </a:r>
            <a:endParaRPr sz="1400">
              <a:latin typeface="Calibri"/>
              <a:cs typeface="Calibri"/>
            </a:endParaRPr>
          </a:p>
          <a:p>
            <a:pPr>
              <a:lnSpc>
                <a:spcPct val="100000"/>
              </a:lnSpc>
              <a:spcBef>
                <a:spcPts val="10"/>
              </a:spcBef>
            </a:pPr>
            <a:endParaRPr sz="1200">
              <a:latin typeface="Times New Roman"/>
              <a:cs typeface="Times New Roman"/>
            </a:endParaRPr>
          </a:p>
          <a:p>
            <a:pPr marL="12700" marR="5715" algn="just">
              <a:lnSpc>
                <a:spcPct val="102099"/>
              </a:lnSpc>
            </a:pPr>
            <a:r>
              <a:rPr sz="1400" b="1" dirty="0">
                <a:latin typeface="Calibri"/>
                <a:cs typeface="Calibri"/>
              </a:rPr>
              <a:t>Il </a:t>
            </a:r>
            <a:r>
              <a:rPr sz="1400" b="1" spc="-5" dirty="0">
                <a:latin typeface="Calibri"/>
                <a:cs typeface="Calibri"/>
              </a:rPr>
              <a:t>Festival della Cultura Creativa </a:t>
            </a:r>
            <a:r>
              <a:rPr sz="1400" b="1" dirty="0">
                <a:latin typeface="Calibri"/>
                <a:cs typeface="Calibri"/>
              </a:rPr>
              <a:t>è </a:t>
            </a:r>
            <a:r>
              <a:rPr sz="1400" b="1" spc="-5" dirty="0">
                <a:latin typeface="Calibri"/>
                <a:cs typeface="Calibri"/>
              </a:rPr>
              <a:t>un festival </a:t>
            </a:r>
            <a:r>
              <a:rPr sz="1400" b="1" dirty="0">
                <a:latin typeface="Calibri"/>
                <a:cs typeface="Calibri"/>
              </a:rPr>
              <a:t>diffuso</a:t>
            </a:r>
            <a:r>
              <a:rPr sz="1400" dirty="0">
                <a:latin typeface="Calibri"/>
                <a:cs typeface="Calibri"/>
              </a:rPr>
              <a:t>, </a:t>
            </a:r>
            <a:r>
              <a:rPr sz="1400" spc="-5" dirty="0">
                <a:latin typeface="Calibri"/>
                <a:cs typeface="Calibri"/>
              </a:rPr>
              <a:t>che dal </a:t>
            </a:r>
            <a:r>
              <a:rPr sz="1400" dirty="0">
                <a:latin typeface="Calibri"/>
                <a:cs typeface="Calibri"/>
              </a:rPr>
              <a:t>16 al 22 marzo </a:t>
            </a:r>
            <a:r>
              <a:rPr sz="1400" spc="-5" dirty="0">
                <a:latin typeface="Calibri"/>
                <a:cs typeface="Calibri"/>
              </a:rPr>
              <a:t>2015  coinvolgerà moltissimi centri </a:t>
            </a:r>
            <a:r>
              <a:rPr sz="1400" dirty="0">
                <a:latin typeface="Calibri"/>
                <a:cs typeface="Calibri"/>
              </a:rPr>
              <a:t>in </a:t>
            </a:r>
            <a:r>
              <a:rPr sz="1400" spc="-5" dirty="0">
                <a:latin typeface="Calibri"/>
                <a:cs typeface="Calibri"/>
              </a:rPr>
              <a:t>tutta Italia.</a:t>
            </a:r>
            <a:endParaRPr sz="1400">
              <a:latin typeface="Calibri"/>
              <a:cs typeface="Calibri"/>
            </a:endParaRPr>
          </a:p>
          <a:p>
            <a:pPr>
              <a:lnSpc>
                <a:spcPct val="100000"/>
              </a:lnSpc>
              <a:spcBef>
                <a:spcPts val="50"/>
              </a:spcBef>
            </a:pPr>
            <a:endParaRPr sz="1200">
              <a:latin typeface="Times New Roman"/>
              <a:cs typeface="Times New Roman"/>
            </a:endParaRPr>
          </a:p>
          <a:p>
            <a:pPr marL="12700" algn="just">
              <a:lnSpc>
                <a:spcPct val="100000"/>
              </a:lnSpc>
              <a:spcBef>
                <a:spcPts val="5"/>
              </a:spcBef>
            </a:pPr>
            <a:r>
              <a:rPr sz="1400" b="1" spc="-5" dirty="0">
                <a:latin typeface="Calibri"/>
                <a:cs typeface="Calibri"/>
              </a:rPr>
              <a:t>Le banche, </a:t>
            </a:r>
            <a:r>
              <a:rPr sz="1400" b="1" dirty="0">
                <a:latin typeface="Calibri"/>
                <a:cs typeface="Calibri"/>
              </a:rPr>
              <a:t>in </a:t>
            </a:r>
            <a:r>
              <a:rPr sz="1400" b="1" spc="-5" dirty="0">
                <a:latin typeface="Calibri"/>
                <a:cs typeface="Calibri"/>
              </a:rPr>
              <a:t>collaborazione con scuole, </a:t>
            </a:r>
            <a:r>
              <a:rPr sz="1400" b="1" dirty="0">
                <a:latin typeface="Calibri"/>
                <a:cs typeface="Calibri"/>
              </a:rPr>
              <a:t>musei e </a:t>
            </a:r>
            <a:r>
              <a:rPr sz="1400" b="1" spc="-5" dirty="0">
                <a:latin typeface="Calibri"/>
                <a:cs typeface="Calibri"/>
              </a:rPr>
              <a:t>associazioni </a:t>
            </a:r>
            <a:r>
              <a:rPr sz="1400" b="1" dirty="0">
                <a:latin typeface="Calibri"/>
                <a:cs typeface="Calibri"/>
              </a:rPr>
              <a:t>del</a:t>
            </a:r>
            <a:r>
              <a:rPr sz="1400" b="1" spc="90" dirty="0">
                <a:latin typeface="Calibri"/>
                <a:cs typeface="Calibri"/>
              </a:rPr>
              <a:t> </a:t>
            </a:r>
            <a:r>
              <a:rPr sz="1400" b="1" spc="-5" dirty="0">
                <a:latin typeface="Calibri"/>
                <a:cs typeface="Calibri"/>
              </a:rPr>
              <a:t>territorio,</a:t>
            </a:r>
            <a:endParaRPr sz="1400">
              <a:latin typeface="Calibri"/>
              <a:cs typeface="Calibri"/>
            </a:endParaRPr>
          </a:p>
          <a:p>
            <a:pPr marL="12700" algn="just">
              <a:lnSpc>
                <a:spcPct val="100000"/>
              </a:lnSpc>
              <a:spcBef>
                <a:spcPts val="20"/>
              </a:spcBef>
            </a:pPr>
            <a:r>
              <a:rPr sz="1400" spc="-5" dirty="0">
                <a:latin typeface="Calibri"/>
                <a:cs typeface="Calibri"/>
              </a:rPr>
              <a:t>organizzeranno circa </a:t>
            </a:r>
            <a:r>
              <a:rPr sz="1400" dirty="0">
                <a:latin typeface="Calibri"/>
                <a:cs typeface="Calibri"/>
              </a:rPr>
              <a:t>70 </a:t>
            </a:r>
            <a:r>
              <a:rPr sz="1400" spc="-5" dirty="0">
                <a:latin typeface="Calibri"/>
                <a:cs typeface="Calibri"/>
              </a:rPr>
              <a:t>eventi </a:t>
            </a:r>
            <a:r>
              <a:rPr sz="1400" dirty="0">
                <a:latin typeface="Calibri"/>
                <a:cs typeface="Calibri"/>
              </a:rPr>
              <a:t>tra laboratori, </a:t>
            </a:r>
            <a:r>
              <a:rPr sz="1400" spc="-5" dirty="0">
                <a:latin typeface="Calibri"/>
                <a:cs typeface="Calibri"/>
              </a:rPr>
              <a:t>spettacoli, visite </a:t>
            </a:r>
            <a:r>
              <a:rPr sz="1400" dirty="0">
                <a:latin typeface="Calibri"/>
                <a:cs typeface="Calibri"/>
              </a:rPr>
              <a:t>e altre</a:t>
            </a:r>
            <a:r>
              <a:rPr sz="1400" spc="-30" dirty="0">
                <a:latin typeface="Calibri"/>
                <a:cs typeface="Calibri"/>
              </a:rPr>
              <a:t> </a:t>
            </a:r>
            <a:r>
              <a:rPr sz="1400" dirty="0">
                <a:latin typeface="Calibri"/>
                <a:cs typeface="Calibri"/>
              </a:rPr>
              <a:t>attività.</a:t>
            </a:r>
            <a:endParaRPr sz="1400">
              <a:latin typeface="Calibri"/>
              <a:cs typeface="Calibri"/>
            </a:endParaRPr>
          </a:p>
        </p:txBody>
      </p:sp>
      <p:sp>
        <p:nvSpPr>
          <p:cNvPr id="6" name="object 6"/>
          <p:cNvSpPr/>
          <p:nvPr/>
        </p:nvSpPr>
        <p:spPr>
          <a:xfrm>
            <a:off x="2295525" y="2247899"/>
            <a:ext cx="2895600" cy="11811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51155">
              <a:lnSpc>
                <a:spcPts val="1839"/>
              </a:lnSpc>
            </a:pPr>
            <a:r>
              <a:rPr sz="1600" b="1" dirty="0">
                <a:latin typeface="Arial"/>
                <a:cs typeface="Arial"/>
              </a:rPr>
              <a:t>P</a:t>
            </a:r>
            <a:r>
              <a:rPr sz="1600" b="1" spc="-5" dirty="0">
                <a:latin typeface="Arial"/>
                <a:cs typeface="Arial"/>
              </a:rPr>
              <a:t>rima</a:t>
            </a:r>
            <a:r>
              <a:rPr sz="1600" b="1" dirty="0">
                <a:latin typeface="Arial"/>
                <a:cs typeface="Arial"/>
              </a:rPr>
              <a:t>o</a:t>
            </a:r>
            <a:r>
              <a:rPr sz="1600" b="1" spc="-5" dirty="0">
                <a:latin typeface="Arial"/>
                <a:cs typeface="Arial"/>
              </a:rPr>
              <a:t>nli</a:t>
            </a:r>
            <a:r>
              <a:rPr sz="1600" b="1" spc="-15" dirty="0">
                <a:latin typeface="Arial"/>
                <a:cs typeface="Arial"/>
              </a:rPr>
              <a:t>n</a:t>
            </a:r>
            <a:r>
              <a:rPr sz="1600" b="1" spc="-5" dirty="0">
                <a:latin typeface="Arial"/>
                <a:cs typeface="Arial"/>
              </a:rPr>
              <a:t>e.</a:t>
            </a:r>
            <a:r>
              <a:rPr sz="1600" b="1" spc="5" dirty="0">
                <a:latin typeface="Arial"/>
                <a:cs typeface="Arial"/>
              </a:rPr>
              <a:t>i</a:t>
            </a:r>
            <a:r>
              <a:rPr sz="1600" b="1" spc="-5" dirty="0">
                <a:latin typeface="Arial"/>
                <a:cs typeface="Arial"/>
              </a:rPr>
              <a:t>t  4 marzo</a:t>
            </a:r>
            <a:r>
              <a:rPr sz="1600" b="1" spc="-5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25039" y="2766059"/>
            <a:ext cx="3108960" cy="100583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98219" y="4250435"/>
            <a:ext cx="5553456" cy="527761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51155">
              <a:lnSpc>
                <a:spcPts val="1839"/>
              </a:lnSpc>
            </a:pPr>
            <a:r>
              <a:rPr sz="1600" b="1" dirty="0">
                <a:latin typeface="Arial"/>
                <a:cs typeface="Arial"/>
              </a:rPr>
              <a:t>P</a:t>
            </a:r>
            <a:r>
              <a:rPr sz="1600" b="1" spc="-5" dirty="0">
                <a:latin typeface="Arial"/>
                <a:cs typeface="Arial"/>
              </a:rPr>
              <a:t>rima</a:t>
            </a:r>
            <a:r>
              <a:rPr sz="1600" b="1" dirty="0">
                <a:latin typeface="Arial"/>
                <a:cs typeface="Arial"/>
              </a:rPr>
              <a:t>o</a:t>
            </a:r>
            <a:r>
              <a:rPr sz="1600" b="1" spc="-5" dirty="0">
                <a:latin typeface="Arial"/>
                <a:cs typeface="Arial"/>
              </a:rPr>
              <a:t>nli</a:t>
            </a:r>
            <a:r>
              <a:rPr sz="1600" b="1" spc="-15" dirty="0">
                <a:latin typeface="Arial"/>
                <a:cs typeface="Arial"/>
              </a:rPr>
              <a:t>n</a:t>
            </a:r>
            <a:r>
              <a:rPr sz="1600" b="1" spc="-5" dirty="0">
                <a:latin typeface="Arial"/>
                <a:cs typeface="Arial"/>
              </a:rPr>
              <a:t>e.</a:t>
            </a:r>
            <a:r>
              <a:rPr sz="1600" b="1" spc="5" dirty="0">
                <a:latin typeface="Arial"/>
                <a:cs typeface="Arial"/>
              </a:rPr>
              <a:t>i</a:t>
            </a:r>
            <a:r>
              <a:rPr sz="1600" b="1" spc="-5" dirty="0">
                <a:latin typeface="Arial"/>
                <a:cs typeface="Arial"/>
              </a:rPr>
              <a:t>t  4 marzo</a:t>
            </a:r>
            <a:r>
              <a:rPr sz="1600" b="1" spc="-5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65296" y="2442971"/>
            <a:ext cx="5487129" cy="548602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Repub</a:t>
            </a:r>
            <a:r>
              <a:rPr sz="1600" b="1" spc="-15" dirty="0">
                <a:latin typeface="Arial"/>
                <a:cs typeface="Arial"/>
              </a:rPr>
              <a:t>b</a:t>
            </a:r>
            <a:r>
              <a:rPr sz="1600" b="1" spc="-5" dirty="0">
                <a:latin typeface="Arial"/>
                <a:cs typeface="Arial"/>
              </a:rPr>
              <a:t>l</a:t>
            </a:r>
            <a:r>
              <a:rPr sz="1600" b="1" spc="5" dirty="0">
                <a:latin typeface="Arial"/>
                <a:cs typeface="Arial"/>
              </a:rPr>
              <a:t>i</a:t>
            </a:r>
            <a:r>
              <a:rPr sz="1600" b="1" spc="-5" dirty="0">
                <a:latin typeface="Arial"/>
                <a:cs typeface="Arial"/>
              </a:rPr>
              <a:t>ca.it  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379345" y="2291158"/>
            <a:ext cx="2600325" cy="50430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94967" y="3482790"/>
            <a:ext cx="5843594" cy="244168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427732" y="6708647"/>
            <a:ext cx="2705099" cy="295503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0257" y="687197"/>
          <a:ext cx="8235950" cy="5840095"/>
        </p:xfrm>
        <a:graphic>
          <a:graphicData uri="http://schemas.openxmlformats.org/drawingml/2006/table">
            <a:tbl>
              <a:tblPr firstRow="1" bandRow="1">
                <a:tableStyleId>{2D5ABB26-0587-4C30-8999-92F81FD0307C}</a:tableStyleId>
              </a:tblPr>
              <a:tblGrid>
                <a:gridCol w="1953895">
                  <a:extLst>
                    <a:ext uri="{9D8B030D-6E8A-4147-A177-3AD203B41FA5}">
                      <a16:colId xmlns:a16="http://schemas.microsoft.com/office/drawing/2014/main" val="20000"/>
                    </a:ext>
                  </a:extLst>
                </a:gridCol>
                <a:gridCol w="695959">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03679">
                  <a:extLst>
                    <a:ext uri="{9D8B030D-6E8A-4147-A177-3AD203B41FA5}">
                      <a16:colId xmlns:a16="http://schemas.microsoft.com/office/drawing/2014/main" val="20003"/>
                    </a:ext>
                  </a:extLst>
                </a:gridCol>
                <a:gridCol w="2537459">
                  <a:extLst>
                    <a:ext uri="{9D8B030D-6E8A-4147-A177-3AD203B41FA5}">
                      <a16:colId xmlns:a16="http://schemas.microsoft.com/office/drawing/2014/main" val="20004"/>
                    </a:ext>
                  </a:extLst>
                </a:gridCol>
              </a:tblGrid>
              <a:tr h="792734">
                <a:tc>
                  <a:txBody>
                    <a:bodyPr/>
                    <a:lstStyle/>
                    <a:p>
                      <a:pPr marL="27305">
                        <a:lnSpc>
                          <a:spcPct val="100000"/>
                        </a:lnSpc>
                      </a:pPr>
                      <a:r>
                        <a:rPr sz="1200" b="1" dirty="0">
                          <a:latin typeface="Arial"/>
                          <a:cs typeface="Arial"/>
                        </a:rPr>
                        <a:t>RETE</a:t>
                      </a:r>
                      <a:r>
                        <a:rPr sz="1200" b="1" spc="-5" dirty="0">
                          <a:latin typeface="Arial"/>
                          <a:cs typeface="Arial"/>
                        </a:rPr>
                        <a:t> ORO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09-mar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TG Rete</a:t>
                      </a:r>
                      <a:r>
                        <a:rPr sz="1200" spc="-15" dirty="0">
                          <a:latin typeface="Arial"/>
                          <a:cs typeface="Arial"/>
                        </a:rPr>
                        <a:t> </a:t>
                      </a:r>
                      <a:r>
                        <a:rPr sz="1200" dirty="0">
                          <a:latin typeface="Arial"/>
                          <a:cs typeface="Arial"/>
                        </a:rPr>
                        <a:t>Oro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Alessandra</a:t>
                      </a:r>
                      <a:r>
                        <a:rPr sz="1200" spc="-40" dirty="0">
                          <a:latin typeface="Arial"/>
                          <a:cs typeface="Arial"/>
                        </a:rPr>
                        <a:t> </a:t>
                      </a:r>
                      <a:r>
                        <a:rPr sz="1200" dirty="0">
                          <a:latin typeface="Arial"/>
                          <a:cs typeface="Arial"/>
                        </a:rPr>
                        <a:t>Pesaturo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Replica </a:t>
                      </a:r>
                      <a:r>
                        <a:rPr sz="1200" dirty="0">
                          <a:latin typeface="Arial"/>
                          <a:cs typeface="Arial"/>
                        </a:rPr>
                        <a:t>del </a:t>
                      </a:r>
                      <a:r>
                        <a:rPr sz="1200" spc="-5" dirty="0">
                          <a:latin typeface="Arial"/>
                          <a:cs typeface="Arial"/>
                        </a:rPr>
                        <a:t>servizio sulla</a:t>
                      </a:r>
                      <a:r>
                        <a:rPr sz="1200" spc="15" dirty="0">
                          <a:latin typeface="Arial"/>
                          <a:cs typeface="Arial"/>
                        </a:rPr>
                        <a:t> </a:t>
                      </a:r>
                      <a:r>
                        <a:rPr sz="1200" spc="-5" dirty="0">
                          <a:latin typeface="Arial"/>
                          <a:cs typeface="Arial"/>
                        </a:rPr>
                        <a:t>conferenza</a:t>
                      </a:r>
                      <a:endParaRPr sz="1200">
                        <a:latin typeface="Arial"/>
                        <a:cs typeface="Arial"/>
                      </a:endParaRPr>
                    </a:p>
                    <a:p>
                      <a:pPr marL="27305" marR="23495">
                        <a:lnSpc>
                          <a:spcPts val="1480"/>
                        </a:lnSpc>
                        <a:spcBef>
                          <a:spcPts val="50"/>
                        </a:spcBef>
                      </a:pPr>
                      <a:r>
                        <a:rPr sz="1200" dirty="0">
                          <a:latin typeface="Arial"/>
                          <a:cs typeface="Arial"/>
                        </a:rPr>
                        <a:t>stampa di </a:t>
                      </a:r>
                      <a:r>
                        <a:rPr sz="1200" spc="-5" dirty="0">
                          <a:latin typeface="Arial"/>
                          <a:cs typeface="Arial"/>
                        </a:rPr>
                        <a:t>presentazione </a:t>
                      </a:r>
                      <a:r>
                        <a:rPr sz="1200" dirty="0">
                          <a:latin typeface="Arial"/>
                          <a:cs typeface="Arial"/>
                        </a:rPr>
                        <a:t>del </a:t>
                      </a:r>
                      <a:r>
                        <a:rPr sz="1200" spc="-5" dirty="0">
                          <a:latin typeface="Arial"/>
                          <a:cs typeface="Arial"/>
                        </a:rPr>
                        <a:t>Festival  della Cultura Creativa in </a:t>
                      </a:r>
                      <a:r>
                        <a:rPr sz="1200" dirty="0">
                          <a:latin typeface="Arial"/>
                          <a:cs typeface="Arial"/>
                        </a:rPr>
                        <a:t>onda </a:t>
                      </a:r>
                      <a:r>
                        <a:rPr sz="1200" spc="-5" dirty="0">
                          <a:latin typeface="Arial"/>
                          <a:cs typeface="Arial"/>
                        </a:rPr>
                        <a:t>alle  </a:t>
                      </a:r>
                      <a:r>
                        <a:rPr sz="1200" dirty="0">
                          <a:latin typeface="Arial"/>
                          <a:cs typeface="Arial"/>
                        </a:rPr>
                        <a:t>19.15</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68807">
                <a:tc>
                  <a:txBody>
                    <a:bodyPr/>
                    <a:lstStyle/>
                    <a:p>
                      <a:pPr marL="27305">
                        <a:lnSpc>
                          <a:spcPct val="100000"/>
                        </a:lnSpc>
                      </a:pPr>
                      <a:r>
                        <a:rPr sz="1200" b="1" spc="-15" dirty="0">
                          <a:latin typeface="Arial"/>
                          <a:cs typeface="Arial"/>
                        </a:rPr>
                        <a:t>ASKANEWS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11-mar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Alessandra</a:t>
                      </a:r>
                      <a:r>
                        <a:rPr sz="1200" spc="-15" dirty="0">
                          <a:latin typeface="Arial"/>
                          <a:cs typeface="Arial"/>
                        </a:rPr>
                        <a:t> </a:t>
                      </a:r>
                      <a:r>
                        <a:rPr sz="1200" spc="-5" dirty="0">
                          <a:latin typeface="Arial"/>
                          <a:cs typeface="Arial"/>
                        </a:rPr>
                        <a:t>Velluto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Lancio di presentazione </a:t>
                      </a:r>
                      <a:r>
                        <a:rPr sz="1200" dirty="0">
                          <a:latin typeface="Arial"/>
                          <a:cs typeface="Arial"/>
                        </a:rPr>
                        <a:t>del</a:t>
                      </a:r>
                      <a:r>
                        <a:rPr sz="1200" spc="30" dirty="0">
                          <a:latin typeface="Arial"/>
                          <a:cs typeface="Arial"/>
                        </a:rPr>
                        <a:t> </a:t>
                      </a:r>
                      <a:r>
                        <a:rPr sz="1200" spc="-5" dirty="0">
                          <a:latin typeface="Arial"/>
                          <a:cs typeface="Arial"/>
                        </a:rPr>
                        <a:t>Festival</a:t>
                      </a:r>
                      <a:endParaRPr sz="1200">
                        <a:latin typeface="Arial"/>
                        <a:cs typeface="Arial"/>
                      </a:endParaRPr>
                    </a:p>
                    <a:p>
                      <a:pPr marL="27305">
                        <a:lnSpc>
                          <a:spcPts val="1365"/>
                        </a:lnSpc>
                        <a:spcBef>
                          <a:spcPts val="35"/>
                        </a:spcBef>
                      </a:pPr>
                      <a:r>
                        <a:rPr sz="1200" spc="-5" dirty="0">
                          <a:latin typeface="Arial"/>
                          <a:cs typeface="Arial"/>
                        </a:rPr>
                        <a:t>della Cultura</a:t>
                      </a:r>
                      <a:r>
                        <a:rPr sz="1200" dirty="0">
                          <a:latin typeface="Arial"/>
                          <a:cs typeface="Arial"/>
                        </a:rPr>
                        <a:t> </a:t>
                      </a:r>
                      <a:r>
                        <a:rPr sz="1200" spc="-5" dirty="0">
                          <a:latin typeface="Arial"/>
                          <a:cs typeface="Arial"/>
                        </a:rPr>
                        <a:t>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922401">
                <a:tc>
                  <a:txBody>
                    <a:bodyPr/>
                    <a:lstStyle/>
                    <a:p>
                      <a:pPr marL="27305">
                        <a:lnSpc>
                          <a:spcPct val="100000"/>
                        </a:lnSpc>
                      </a:pPr>
                      <a:r>
                        <a:rPr sz="1200" b="1" spc="-20" dirty="0">
                          <a:latin typeface="Arial"/>
                          <a:cs typeface="Arial"/>
                        </a:rPr>
                        <a:t>RAI</a:t>
                      </a:r>
                      <a:r>
                        <a:rPr sz="1200" b="1" spc="-5" dirty="0">
                          <a:latin typeface="Arial"/>
                          <a:cs typeface="Arial"/>
                        </a:rPr>
                        <a:t> </a:t>
                      </a:r>
                      <a:r>
                        <a:rPr sz="1200" b="1" dirty="0">
                          <a:latin typeface="Arial"/>
                          <a:cs typeface="Arial"/>
                        </a:rPr>
                        <a:t>TRE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12-mar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TGR</a:t>
                      </a:r>
                      <a:r>
                        <a:rPr sz="1200" spc="-10" dirty="0">
                          <a:latin typeface="Arial"/>
                          <a:cs typeface="Arial"/>
                        </a:rPr>
                        <a:t> </a:t>
                      </a:r>
                      <a:r>
                        <a:rPr sz="1200" dirty="0">
                          <a:latin typeface="Arial"/>
                          <a:cs typeface="Arial"/>
                        </a:rPr>
                        <a:t>Campania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Adriano</a:t>
                      </a:r>
                      <a:r>
                        <a:rPr sz="1200" spc="-10" dirty="0">
                          <a:latin typeface="Arial"/>
                          <a:cs typeface="Arial"/>
                        </a:rPr>
                        <a:t> </a:t>
                      </a:r>
                      <a:r>
                        <a:rPr sz="1200" dirty="0">
                          <a:latin typeface="Arial"/>
                          <a:cs typeface="Arial"/>
                        </a:rPr>
                        <a:t>Albano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Segnalazione dell'inaugurazione</a:t>
                      </a:r>
                      <a:r>
                        <a:rPr sz="1200" spc="10" dirty="0">
                          <a:latin typeface="Arial"/>
                          <a:cs typeface="Arial"/>
                        </a:rPr>
                        <a:t> </a:t>
                      </a:r>
                      <a:r>
                        <a:rPr sz="1200" dirty="0">
                          <a:latin typeface="Arial"/>
                          <a:cs typeface="Arial"/>
                        </a:rPr>
                        <a:t>del</a:t>
                      </a:r>
                      <a:endParaRPr sz="1200">
                        <a:latin typeface="Arial"/>
                        <a:cs typeface="Arial"/>
                      </a:endParaRPr>
                    </a:p>
                    <a:p>
                      <a:pPr marL="27305" marR="160655">
                        <a:lnSpc>
                          <a:spcPct val="102499"/>
                        </a:lnSpc>
                      </a:pPr>
                      <a:r>
                        <a:rPr sz="1200" spc="-5" dirty="0">
                          <a:latin typeface="Arial"/>
                          <a:cs typeface="Arial"/>
                        </a:rPr>
                        <a:t>Festival della Cultura Creativa </a:t>
                      </a:r>
                      <a:r>
                        <a:rPr sz="1200" dirty="0">
                          <a:latin typeface="Arial"/>
                          <a:cs typeface="Arial"/>
                        </a:rPr>
                        <a:t>con  l'appuntamento al </a:t>
                      </a:r>
                      <a:r>
                        <a:rPr sz="1200" spc="-5" dirty="0">
                          <a:latin typeface="Arial"/>
                          <a:cs typeface="Arial"/>
                        </a:rPr>
                        <a:t>Museo </a:t>
                      </a:r>
                      <a:r>
                        <a:rPr sz="1200" dirty="0">
                          <a:latin typeface="Arial"/>
                          <a:cs typeface="Arial"/>
                        </a:rPr>
                        <a:t>Madre</a:t>
                      </a:r>
                      <a:r>
                        <a:rPr sz="1200" spc="-45" dirty="0">
                          <a:latin typeface="Arial"/>
                          <a:cs typeface="Arial"/>
                        </a:rPr>
                        <a:t> </a:t>
                      </a:r>
                      <a:r>
                        <a:rPr sz="1200" dirty="0">
                          <a:latin typeface="Arial"/>
                          <a:cs typeface="Arial"/>
                        </a:rPr>
                        <a:t>di</a:t>
                      </a:r>
                      <a:endParaRPr sz="1200">
                        <a:latin typeface="Arial"/>
                        <a:cs typeface="Arial"/>
                      </a:endParaRPr>
                    </a:p>
                    <a:p>
                      <a:pPr marL="27305">
                        <a:lnSpc>
                          <a:spcPct val="100000"/>
                        </a:lnSpc>
                        <a:spcBef>
                          <a:spcPts val="40"/>
                        </a:spcBef>
                      </a:pPr>
                      <a:r>
                        <a:rPr sz="1200" spc="-5" dirty="0">
                          <a:latin typeface="Arial"/>
                          <a:cs typeface="Arial"/>
                        </a:rPr>
                        <a:t>Napoli, in onda alle</a:t>
                      </a:r>
                      <a:r>
                        <a:rPr sz="1200" spc="10" dirty="0">
                          <a:latin typeface="Arial"/>
                          <a:cs typeface="Arial"/>
                        </a:rPr>
                        <a:t> </a:t>
                      </a:r>
                      <a:r>
                        <a:rPr sz="1200" dirty="0">
                          <a:latin typeface="Arial"/>
                          <a:cs typeface="Arial"/>
                        </a:rPr>
                        <a:t>19.30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737615">
                <a:tc>
                  <a:txBody>
                    <a:bodyPr/>
                    <a:lstStyle/>
                    <a:p>
                      <a:pPr marL="27305">
                        <a:lnSpc>
                          <a:spcPct val="100000"/>
                        </a:lnSpc>
                      </a:pPr>
                      <a:r>
                        <a:rPr sz="1200" b="1" spc="-5" dirty="0">
                          <a:latin typeface="Arial"/>
                          <a:cs typeface="Arial"/>
                        </a:rPr>
                        <a:t>CILENTOCHANNEL</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13-mar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Tg</a:t>
                      </a:r>
                      <a:r>
                        <a:rPr sz="1200" spc="-15" dirty="0">
                          <a:latin typeface="Arial"/>
                          <a:cs typeface="Arial"/>
                        </a:rPr>
                        <a:t> </a:t>
                      </a:r>
                      <a:r>
                        <a:rPr sz="1200" spc="-5" dirty="0">
                          <a:latin typeface="Arial"/>
                          <a:cs typeface="Arial"/>
                        </a:rPr>
                        <a:t>News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Raffaella</a:t>
                      </a:r>
                      <a:r>
                        <a:rPr sz="1200" spc="-10" dirty="0">
                          <a:latin typeface="Arial"/>
                          <a:cs typeface="Arial"/>
                        </a:rPr>
                        <a:t> </a:t>
                      </a:r>
                      <a:r>
                        <a:rPr sz="1200" spc="-5" dirty="0">
                          <a:latin typeface="Arial"/>
                          <a:cs typeface="Arial"/>
                        </a:rPr>
                        <a:t>Giaccio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Servizio di presentazione</a:t>
                      </a:r>
                      <a:r>
                        <a:rPr sz="1200" spc="5" dirty="0">
                          <a:latin typeface="Arial"/>
                          <a:cs typeface="Arial"/>
                        </a:rPr>
                        <a:t> </a:t>
                      </a:r>
                      <a:r>
                        <a:rPr sz="1200" dirty="0">
                          <a:latin typeface="Arial"/>
                          <a:cs typeface="Arial"/>
                        </a:rPr>
                        <a:t>del</a:t>
                      </a:r>
                      <a:endParaRPr sz="1200">
                        <a:latin typeface="Arial"/>
                        <a:cs typeface="Arial"/>
                      </a:endParaRPr>
                    </a:p>
                    <a:p>
                      <a:pPr marL="27305" marR="70485">
                        <a:lnSpc>
                          <a:spcPct val="102499"/>
                        </a:lnSpc>
                      </a:pPr>
                      <a:r>
                        <a:rPr sz="1200" spc="-5" dirty="0">
                          <a:latin typeface="Arial"/>
                          <a:cs typeface="Arial"/>
                        </a:rPr>
                        <a:t>Festival della Cultura Creativa in </a:t>
                      </a:r>
                      <a:r>
                        <a:rPr sz="1200" dirty="0">
                          <a:latin typeface="Arial"/>
                          <a:cs typeface="Arial"/>
                        </a:rPr>
                        <a:t>cui  </a:t>
                      </a:r>
                      <a:r>
                        <a:rPr sz="1200" spc="-5" dirty="0">
                          <a:latin typeface="Arial"/>
                          <a:cs typeface="Arial"/>
                        </a:rPr>
                        <a:t>si sottolinea il rapporto con le  banche </a:t>
                      </a:r>
                      <a:r>
                        <a:rPr sz="1200" dirty="0">
                          <a:latin typeface="Arial"/>
                          <a:cs typeface="Arial"/>
                        </a:rPr>
                        <a:t>cilentane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734758">
                <a:tc>
                  <a:txBody>
                    <a:bodyPr/>
                    <a:lstStyle/>
                    <a:p>
                      <a:pPr marL="27305">
                        <a:lnSpc>
                          <a:spcPct val="100000"/>
                        </a:lnSpc>
                      </a:pPr>
                      <a:r>
                        <a:rPr sz="1200" b="1" spc="-10" dirty="0">
                          <a:latin typeface="Arial"/>
                          <a:cs typeface="Arial"/>
                        </a:rPr>
                        <a:t>AQBOX.TV</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16-mar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Noemi</a:t>
                      </a:r>
                      <a:r>
                        <a:rPr sz="1200" spc="-10" dirty="0">
                          <a:latin typeface="Arial"/>
                          <a:cs typeface="Arial"/>
                        </a:rPr>
                        <a:t> </a:t>
                      </a:r>
                      <a:r>
                        <a:rPr sz="1200" dirty="0">
                          <a:latin typeface="Arial"/>
                          <a:cs typeface="Arial"/>
                        </a:rPr>
                        <a:t>Cococcia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Servizio sul laboratorio </a:t>
                      </a:r>
                      <a:r>
                        <a:rPr sz="1200" dirty="0">
                          <a:latin typeface="Arial"/>
                          <a:cs typeface="Arial"/>
                        </a:rPr>
                        <a:t>di </a:t>
                      </a:r>
                      <a:r>
                        <a:rPr sz="1200" spc="-5" dirty="0">
                          <a:latin typeface="Arial"/>
                          <a:cs typeface="Arial"/>
                        </a:rPr>
                        <a:t>storia</a:t>
                      </a:r>
                      <a:r>
                        <a:rPr sz="1200" spc="15" dirty="0">
                          <a:latin typeface="Arial"/>
                          <a:cs typeface="Arial"/>
                        </a:rPr>
                        <a:t> </a:t>
                      </a:r>
                      <a:r>
                        <a:rPr sz="1200" dirty="0">
                          <a:latin typeface="Arial"/>
                          <a:cs typeface="Arial"/>
                        </a:rPr>
                        <a:t>del</a:t>
                      </a:r>
                      <a:endParaRPr sz="1200">
                        <a:latin typeface="Arial"/>
                        <a:cs typeface="Arial"/>
                      </a:endParaRPr>
                    </a:p>
                    <a:p>
                      <a:pPr marL="27305" marR="140970">
                        <a:lnSpc>
                          <a:spcPts val="1480"/>
                        </a:lnSpc>
                        <a:spcBef>
                          <a:spcPts val="50"/>
                        </a:spcBef>
                      </a:pPr>
                      <a:r>
                        <a:rPr sz="1200" dirty="0">
                          <a:latin typeface="Arial"/>
                          <a:cs typeface="Arial"/>
                        </a:rPr>
                        <a:t>cinema </a:t>
                      </a:r>
                      <a:r>
                        <a:rPr sz="1200" spc="-5" dirty="0">
                          <a:latin typeface="Arial"/>
                          <a:cs typeface="Arial"/>
                        </a:rPr>
                        <a:t>organizzato all'Aquila  all'interno </a:t>
                      </a:r>
                      <a:r>
                        <a:rPr sz="1200" dirty="0">
                          <a:latin typeface="Arial"/>
                          <a:cs typeface="Arial"/>
                        </a:rPr>
                        <a:t>del </a:t>
                      </a:r>
                      <a:r>
                        <a:rPr sz="1200" spc="-5" dirty="0">
                          <a:latin typeface="Arial"/>
                          <a:cs typeface="Arial"/>
                        </a:rPr>
                        <a:t>Festival della Cultura  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542480">
                <a:tc>
                  <a:txBody>
                    <a:bodyPr/>
                    <a:lstStyle/>
                    <a:p>
                      <a:pPr marL="27305">
                        <a:lnSpc>
                          <a:spcPct val="100000"/>
                        </a:lnSpc>
                      </a:pPr>
                      <a:r>
                        <a:rPr sz="1200" b="1" spc="-20" dirty="0">
                          <a:latin typeface="Arial"/>
                          <a:cs typeface="Arial"/>
                        </a:rPr>
                        <a:t>RAI</a:t>
                      </a:r>
                      <a:r>
                        <a:rPr sz="1200" b="1" spc="-5" dirty="0">
                          <a:latin typeface="Arial"/>
                          <a:cs typeface="Arial"/>
                        </a:rPr>
                        <a:t> </a:t>
                      </a:r>
                      <a:r>
                        <a:rPr sz="1200" b="1" dirty="0">
                          <a:latin typeface="Arial"/>
                          <a:cs typeface="Arial"/>
                        </a:rPr>
                        <a:t>TRE</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17-mar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TGR</a:t>
                      </a:r>
                      <a:r>
                        <a:rPr sz="1200" spc="-10" dirty="0">
                          <a:latin typeface="Arial"/>
                          <a:cs typeface="Arial"/>
                        </a:rPr>
                        <a:t> </a:t>
                      </a:r>
                      <a:r>
                        <a:rPr sz="1200" dirty="0">
                          <a:latin typeface="Arial"/>
                          <a:cs typeface="Arial"/>
                        </a:rPr>
                        <a:t>Campania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Francesca</a:t>
                      </a:r>
                      <a:r>
                        <a:rPr sz="1200" spc="-10" dirty="0">
                          <a:latin typeface="Arial"/>
                          <a:cs typeface="Arial"/>
                        </a:rPr>
                        <a:t> </a:t>
                      </a:r>
                      <a:r>
                        <a:rPr sz="1200" spc="-5" dirty="0">
                          <a:latin typeface="Arial"/>
                          <a:cs typeface="Arial"/>
                        </a:rPr>
                        <a:t>Coppola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Servizio sull'evento </a:t>
                      </a:r>
                      <a:r>
                        <a:rPr sz="1200" spc="25" dirty="0">
                          <a:latin typeface="Arial"/>
                          <a:cs typeface="Arial"/>
                        </a:rPr>
                        <a:t>"WWW </a:t>
                      </a:r>
                      <a:r>
                        <a:rPr sz="1200" dirty="0">
                          <a:latin typeface="Arial"/>
                          <a:cs typeface="Arial"/>
                        </a:rPr>
                        <a:t>-</a:t>
                      </a:r>
                      <a:r>
                        <a:rPr sz="1200" spc="5" dirty="0">
                          <a:latin typeface="Arial"/>
                          <a:cs typeface="Arial"/>
                        </a:rPr>
                        <a:t> </a:t>
                      </a:r>
                      <a:r>
                        <a:rPr sz="1200" dirty="0">
                          <a:latin typeface="Arial"/>
                          <a:cs typeface="Arial"/>
                        </a:rPr>
                        <a:t>KnoW</a:t>
                      </a:r>
                      <a:endParaRPr sz="1200">
                        <a:latin typeface="Arial"/>
                        <a:cs typeface="Arial"/>
                      </a:endParaRPr>
                    </a:p>
                    <a:p>
                      <a:pPr marL="27305" marR="322580">
                        <a:lnSpc>
                          <a:spcPct val="102499"/>
                        </a:lnSpc>
                      </a:pPr>
                      <a:r>
                        <a:rPr sz="1200" dirty="0">
                          <a:latin typeface="Arial"/>
                          <a:cs typeface="Arial"/>
                        </a:rPr>
                        <a:t>the </a:t>
                      </a:r>
                      <a:r>
                        <a:rPr sz="1200" spc="5" dirty="0">
                          <a:latin typeface="Arial"/>
                          <a:cs typeface="Arial"/>
                        </a:rPr>
                        <a:t>World </a:t>
                      </a:r>
                      <a:r>
                        <a:rPr sz="1200" spc="-5" dirty="0">
                          <a:latin typeface="Arial"/>
                          <a:cs typeface="Arial"/>
                        </a:rPr>
                        <a:t>with </a:t>
                      </a:r>
                      <a:r>
                        <a:rPr sz="1200" spc="5" dirty="0">
                          <a:latin typeface="Arial"/>
                          <a:cs typeface="Arial"/>
                        </a:rPr>
                        <a:t>Words" </a:t>
                      </a:r>
                      <a:r>
                        <a:rPr sz="1200" dirty="0">
                          <a:latin typeface="Arial"/>
                          <a:cs typeface="Arial"/>
                        </a:rPr>
                        <a:t>al </a:t>
                      </a:r>
                      <a:r>
                        <a:rPr sz="1200" spc="-5" dirty="0">
                          <a:latin typeface="Arial"/>
                          <a:cs typeface="Arial"/>
                        </a:rPr>
                        <a:t>Museo  Madre in </a:t>
                      </a:r>
                      <a:r>
                        <a:rPr sz="1200" dirty="0">
                          <a:latin typeface="Arial"/>
                          <a:cs typeface="Arial"/>
                        </a:rPr>
                        <a:t>onda </a:t>
                      </a:r>
                      <a:r>
                        <a:rPr sz="1200" spc="-5" dirty="0">
                          <a:latin typeface="Arial"/>
                          <a:cs typeface="Arial"/>
                        </a:rPr>
                        <a:t>alle</a:t>
                      </a:r>
                      <a:r>
                        <a:rPr sz="1200" spc="5" dirty="0">
                          <a:latin typeface="Arial"/>
                          <a:cs typeface="Arial"/>
                        </a:rPr>
                        <a:t> </a:t>
                      </a:r>
                      <a:r>
                        <a:rPr sz="1200" dirty="0">
                          <a:latin typeface="Arial"/>
                          <a:cs typeface="Arial"/>
                        </a:rPr>
                        <a:t>14.00</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571817">
                <a:tc>
                  <a:txBody>
                    <a:bodyPr/>
                    <a:lstStyle/>
                    <a:p>
                      <a:pPr marL="27305">
                        <a:lnSpc>
                          <a:spcPct val="100000"/>
                        </a:lnSpc>
                      </a:pPr>
                      <a:r>
                        <a:rPr sz="1200" b="1" spc="-5" dirty="0">
                          <a:latin typeface="Arial"/>
                          <a:cs typeface="Arial"/>
                        </a:rPr>
                        <a:t>CILENTOCHANNEL</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19-mar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Tg</a:t>
                      </a:r>
                      <a:r>
                        <a:rPr sz="1200" spc="-15" dirty="0">
                          <a:latin typeface="Arial"/>
                          <a:cs typeface="Arial"/>
                        </a:rPr>
                        <a:t> </a:t>
                      </a:r>
                      <a:r>
                        <a:rPr sz="1200" spc="-5" dirty="0">
                          <a:latin typeface="Arial"/>
                          <a:cs typeface="Arial"/>
                        </a:rPr>
                        <a:t>News</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dirty="0">
                          <a:latin typeface="Arial"/>
                          <a:cs typeface="Arial"/>
                        </a:rPr>
                        <a:t>Raffaella</a:t>
                      </a:r>
                      <a:r>
                        <a:rPr sz="1200" spc="-10" dirty="0">
                          <a:latin typeface="Arial"/>
                          <a:cs typeface="Arial"/>
                        </a:rPr>
                        <a:t> </a:t>
                      </a:r>
                      <a:r>
                        <a:rPr sz="1200" spc="-5" dirty="0">
                          <a:latin typeface="Arial"/>
                          <a:cs typeface="Arial"/>
                        </a:rPr>
                        <a:t>Giaccio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Servizio sulle iniziative</a:t>
                      </a:r>
                      <a:r>
                        <a:rPr sz="1200" spc="-10" dirty="0">
                          <a:latin typeface="Arial"/>
                          <a:cs typeface="Arial"/>
                        </a:rPr>
                        <a:t> </a:t>
                      </a:r>
                      <a:r>
                        <a:rPr sz="1200" spc="-5" dirty="0">
                          <a:latin typeface="Arial"/>
                          <a:cs typeface="Arial"/>
                        </a:rPr>
                        <a:t>organizzate</a:t>
                      </a:r>
                      <a:endParaRPr sz="1200">
                        <a:latin typeface="Arial"/>
                        <a:cs typeface="Arial"/>
                      </a:endParaRPr>
                    </a:p>
                    <a:p>
                      <a:pPr marL="27305" marR="212090">
                        <a:lnSpc>
                          <a:spcPct val="102499"/>
                        </a:lnSpc>
                      </a:pPr>
                      <a:r>
                        <a:rPr sz="1200" spc="-5" dirty="0">
                          <a:latin typeface="Arial"/>
                          <a:cs typeface="Arial"/>
                        </a:rPr>
                        <a:t>dalle </a:t>
                      </a:r>
                      <a:r>
                        <a:rPr sz="1200" dirty="0">
                          <a:latin typeface="Arial"/>
                          <a:cs typeface="Arial"/>
                        </a:rPr>
                        <a:t>banche cilentane</a:t>
                      </a:r>
                      <a:r>
                        <a:rPr sz="1200" spc="-60" dirty="0">
                          <a:latin typeface="Arial"/>
                          <a:cs typeface="Arial"/>
                        </a:rPr>
                        <a:t> </a:t>
                      </a:r>
                      <a:r>
                        <a:rPr sz="1200" dirty="0">
                          <a:latin typeface="Arial"/>
                          <a:cs typeface="Arial"/>
                        </a:rPr>
                        <a:t>nell'ambito  </a:t>
                      </a:r>
                      <a:r>
                        <a:rPr sz="1200" spc="-5" dirty="0">
                          <a:latin typeface="Arial"/>
                          <a:cs typeface="Arial"/>
                        </a:rPr>
                        <a:t>del Festival della Cultura</a:t>
                      </a:r>
                      <a:r>
                        <a:rPr sz="1200" spc="30" dirty="0">
                          <a:latin typeface="Arial"/>
                          <a:cs typeface="Arial"/>
                        </a:rPr>
                        <a:t> </a:t>
                      </a:r>
                      <a:r>
                        <a:rPr sz="1200" spc="-5" dirty="0">
                          <a:latin typeface="Arial"/>
                          <a:cs typeface="Arial"/>
                        </a:rPr>
                        <a:t>Creativa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1142949">
                <a:tc>
                  <a:txBody>
                    <a:bodyPr/>
                    <a:lstStyle/>
                    <a:p>
                      <a:pPr marL="27305">
                        <a:lnSpc>
                          <a:spcPct val="100000"/>
                        </a:lnSpc>
                      </a:pPr>
                      <a:r>
                        <a:rPr sz="1200" b="1" spc="-20" dirty="0">
                          <a:latin typeface="Arial"/>
                          <a:cs typeface="Arial"/>
                        </a:rPr>
                        <a:t>RAI</a:t>
                      </a:r>
                      <a:r>
                        <a:rPr sz="1200" b="1" spc="-5" dirty="0">
                          <a:latin typeface="Arial"/>
                          <a:cs typeface="Arial"/>
                        </a:rPr>
                        <a:t> UNO</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24-mar</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Uno</a:t>
                      </a:r>
                      <a:r>
                        <a:rPr sz="1200" dirty="0">
                          <a:latin typeface="Arial"/>
                          <a:cs typeface="Arial"/>
                        </a:rPr>
                        <a:t> </a:t>
                      </a:r>
                      <a:r>
                        <a:rPr sz="1200" spc="-5" dirty="0">
                          <a:latin typeface="Arial"/>
                          <a:cs typeface="Arial"/>
                        </a:rPr>
                        <a:t>Mattina</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Francesco</a:t>
                      </a:r>
                      <a:r>
                        <a:rPr sz="1200" spc="-10" dirty="0">
                          <a:latin typeface="Arial"/>
                          <a:cs typeface="Arial"/>
                        </a:rPr>
                        <a:t> </a:t>
                      </a:r>
                      <a:r>
                        <a:rPr sz="1200" spc="-5" dirty="0">
                          <a:latin typeface="Arial"/>
                          <a:cs typeface="Arial"/>
                        </a:rPr>
                        <a:t>Gasparri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7305">
                        <a:lnSpc>
                          <a:spcPts val="1405"/>
                        </a:lnSpc>
                      </a:pPr>
                      <a:r>
                        <a:rPr sz="1200" spc="-5" dirty="0">
                          <a:latin typeface="Arial"/>
                          <a:cs typeface="Arial"/>
                        </a:rPr>
                        <a:t>Servizio sull'evento </a:t>
                      </a:r>
                      <a:r>
                        <a:rPr sz="1200" spc="25" dirty="0">
                          <a:latin typeface="Arial"/>
                          <a:cs typeface="Arial"/>
                        </a:rPr>
                        <a:t>"WWW </a:t>
                      </a:r>
                      <a:r>
                        <a:rPr sz="1200" dirty="0">
                          <a:latin typeface="Arial"/>
                          <a:cs typeface="Arial"/>
                        </a:rPr>
                        <a:t>-</a:t>
                      </a:r>
                      <a:r>
                        <a:rPr sz="1200" spc="5" dirty="0">
                          <a:latin typeface="Arial"/>
                          <a:cs typeface="Arial"/>
                        </a:rPr>
                        <a:t> </a:t>
                      </a:r>
                      <a:r>
                        <a:rPr sz="1200" dirty="0">
                          <a:latin typeface="Arial"/>
                          <a:cs typeface="Arial"/>
                        </a:rPr>
                        <a:t>KnoW</a:t>
                      </a:r>
                      <a:endParaRPr sz="1200">
                        <a:latin typeface="Arial"/>
                        <a:cs typeface="Arial"/>
                      </a:endParaRPr>
                    </a:p>
                    <a:p>
                      <a:pPr marL="27305" marR="118745">
                        <a:lnSpc>
                          <a:spcPct val="102499"/>
                        </a:lnSpc>
                      </a:pPr>
                      <a:r>
                        <a:rPr sz="1200" dirty="0">
                          <a:latin typeface="Arial"/>
                          <a:cs typeface="Arial"/>
                        </a:rPr>
                        <a:t>the </a:t>
                      </a:r>
                      <a:r>
                        <a:rPr sz="1200" spc="5" dirty="0">
                          <a:latin typeface="Arial"/>
                          <a:cs typeface="Arial"/>
                        </a:rPr>
                        <a:t>World </a:t>
                      </a:r>
                      <a:r>
                        <a:rPr sz="1200" spc="-5" dirty="0">
                          <a:latin typeface="Arial"/>
                          <a:cs typeface="Arial"/>
                        </a:rPr>
                        <a:t>with </a:t>
                      </a:r>
                      <a:r>
                        <a:rPr sz="1200" spc="5" dirty="0">
                          <a:latin typeface="Arial"/>
                          <a:cs typeface="Arial"/>
                        </a:rPr>
                        <a:t>Words" </a:t>
                      </a:r>
                      <a:r>
                        <a:rPr sz="1200" dirty="0">
                          <a:latin typeface="Arial"/>
                          <a:cs typeface="Arial"/>
                        </a:rPr>
                        <a:t>al </a:t>
                      </a:r>
                      <a:r>
                        <a:rPr sz="1200" spc="-5" dirty="0">
                          <a:latin typeface="Arial"/>
                          <a:cs typeface="Arial"/>
                        </a:rPr>
                        <a:t>Museo  Madre in </a:t>
                      </a:r>
                      <a:r>
                        <a:rPr sz="1200" dirty="0">
                          <a:latin typeface="Arial"/>
                          <a:cs typeface="Arial"/>
                        </a:rPr>
                        <a:t>onda </a:t>
                      </a:r>
                      <a:r>
                        <a:rPr sz="1200" spc="-5" dirty="0">
                          <a:latin typeface="Arial"/>
                          <a:cs typeface="Arial"/>
                        </a:rPr>
                        <a:t>alle </a:t>
                      </a:r>
                      <a:r>
                        <a:rPr sz="1200" dirty="0">
                          <a:latin typeface="Arial"/>
                          <a:cs typeface="Arial"/>
                        </a:rPr>
                        <a:t>9.26, </a:t>
                      </a:r>
                      <a:r>
                        <a:rPr sz="1200" spc="-5" dirty="0">
                          <a:latin typeface="Arial"/>
                          <a:cs typeface="Arial"/>
                        </a:rPr>
                        <a:t>con  interviste a Carlo </a:t>
                      </a:r>
                      <a:r>
                        <a:rPr sz="1200" dirty="0">
                          <a:latin typeface="Arial"/>
                          <a:cs typeface="Arial"/>
                        </a:rPr>
                        <a:t>Capoccioni, </a:t>
                      </a:r>
                      <a:r>
                        <a:rPr sz="1200" spc="-5" dirty="0">
                          <a:latin typeface="Arial"/>
                          <a:cs typeface="Arial"/>
                        </a:rPr>
                        <a:t>Anna  Pironti, Michelangelo </a:t>
                      </a:r>
                      <a:r>
                        <a:rPr sz="1200" dirty="0">
                          <a:latin typeface="Arial"/>
                          <a:cs typeface="Arial"/>
                        </a:rPr>
                        <a:t>Pistoletto </a:t>
                      </a:r>
                      <a:r>
                        <a:rPr sz="1200" spc="-5" dirty="0">
                          <a:latin typeface="Arial"/>
                          <a:cs typeface="Arial"/>
                        </a:rPr>
                        <a:t>e  Andrea</a:t>
                      </a:r>
                      <a:r>
                        <a:rPr sz="1200" dirty="0">
                          <a:latin typeface="Arial"/>
                          <a:cs typeface="Arial"/>
                        </a:rPr>
                        <a:t> </a:t>
                      </a:r>
                      <a:r>
                        <a:rPr sz="1200" spc="-5" dirty="0">
                          <a:latin typeface="Arial"/>
                          <a:cs typeface="Arial"/>
                        </a:rPr>
                        <a:t>Villani</a:t>
                      </a:r>
                      <a:endParaRPr sz="12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Repub</a:t>
            </a:r>
            <a:r>
              <a:rPr sz="1600" b="1" spc="-15" dirty="0">
                <a:latin typeface="Arial"/>
                <a:cs typeface="Arial"/>
              </a:rPr>
              <a:t>b</a:t>
            </a:r>
            <a:r>
              <a:rPr sz="1600" b="1" spc="-5" dirty="0">
                <a:latin typeface="Arial"/>
                <a:cs typeface="Arial"/>
              </a:rPr>
              <a:t>l</a:t>
            </a:r>
            <a:r>
              <a:rPr sz="1600" b="1" spc="5" dirty="0">
                <a:latin typeface="Arial"/>
                <a:cs typeface="Arial"/>
              </a:rPr>
              <a:t>i</a:t>
            </a:r>
            <a:r>
              <a:rPr sz="1600" b="1" spc="-5" dirty="0">
                <a:latin typeface="Arial"/>
                <a:cs typeface="Arial"/>
              </a:rPr>
              <a:t>ca.it  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24916" y="2403702"/>
            <a:ext cx="6108700" cy="3165475"/>
          </a:xfrm>
          <a:prstGeom prst="rect">
            <a:avLst/>
          </a:prstGeom>
        </p:spPr>
        <p:txBody>
          <a:bodyPr vert="horz" wrap="square" lIns="0" tIns="12700" rIns="0" bIns="0" rtlCol="0">
            <a:spAutoFit/>
          </a:bodyPr>
          <a:lstStyle/>
          <a:p>
            <a:pPr marL="12700" marR="5080" indent="-3175" algn="ctr">
              <a:lnSpc>
                <a:spcPct val="110000"/>
              </a:lnSpc>
              <a:spcBef>
                <a:spcPts val="100"/>
              </a:spcBef>
            </a:pPr>
            <a:r>
              <a:rPr sz="1100" spc="-5" dirty="0">
                <a:solidFill>
                  <a:srgbClr val="242424"/>
                </a:solidFill>
                <a:latin typeface="Arial"/>
                <a:cs typeface="Arial"/>
              </a:rPr>
              <a:t>ASCOLTARE </a:t>
            </a:r>
            <a:r>
              <a:rPr sz="1100" dirty="0">
                <a:solidFill>
                  <a:srgbClr val="242424"/>
                </a:solidFill>
                <a:latin typeface="Arial"/>
                <a:cs typeface="Arial"/>
              </a:rPr>
              <a:t>LA </a:t>
            </a:r>
            <a:r>
              <a:rPr sz="1100" spc="-5" dirty="0">
                <a:solidFill>
                  <a:srgbClr val="242424"/>
                </a:solidFill>
                <a:latin typeface="Arial"/>
                <a:cs typeface="Arial"/>
              </a:rPr>
              <a:t>TERRA. </a:t>
            </a:r>
            <a:r>
              <a:rPr sz="1100" dirty="0">
                <a:solidFill>
                  <a:srgbClr val="242424"/>
                </a:solidFill>
                <a:latin typeface="Arial"/>
                <a:cs typeface="Arial"/>
              </a:rPr>
              <a:t>O, </a:t>
            </a:r>
            <a:r>
              <a:rPr sz="1100" spc="-5" dirty="0">
                <a:solidFill>
                  <a:srgbClr val="242424"/>
                </a:solidFill>
                <a:latin typeface="Arial"/>
                <a:cs typeface="Arial"/>
              </a:rPr>
              <a:t>meglio, tutti </a:t>
            </a:r>
            <a:r>
              <a:rPr sz="1100" dirty="0">
                <a:solidFill>
                  <a:srgbClr val="242424"/>
                </a:solidFill>
                <a:latin typeface="Arial"/>
                <a:cs typeface="Arial"/>
              </a:rPr>
              <a:t>i </a:t>
            </a:r>
            <a:r>
              <a:rPr sz="1100" spc="-5" dirty="0">
                <a:solidFill>
                  <a:srgbClr val="242424"/>
                </a:solidFill>
                <a:latin typeface="Arial"/>
                <a:cs typeface="Arial"/>
              </a:rPr>
              <a:t>segni </a:t>
            </a:r>
            <a:r>
              <a:rPr sz="1100" dirty="0">
                <a:solidFill>
                  <a:srgbClr val="242424"/>
                </a:solidFill>
                <a:latin typeface="Arial"/>
                <a:cs typeface="Arial"/>
              </a:rPr>
              <a:t>che </a:t>
            </a:r>
            <a:r>
              <a:rPr sz="1100" spc="-5" dirty="0">
                <a:solidFill>
                  <a:srgbClr val="242424"/>
                </a:solidFill>
                <a:latin typeface="Arial"/>
                <a:cs typeface="Arial"/>
              </a:rPr>
              <a:t>la attraversano. Con l'obiettivo </a:t>
            </a:r>
            <a:r>
              <a:rPr sz="1100" dirty="0">
                <a:solidFill>
                  <a:srgbClr val="242424"/>
                </a:solidFill>
                <a:latin typeface="Arial"/>
                <a:cs typeface="Arial"/>
              </a:rPr>
              <a:t>di </a:t>
            </a:r>
            <a:r>
              <a:rPr sz="1100" spc="-5" dirty="0">
                <a:solidFill>
                  <a:srgbClr val="242424"/>
                </a:solidFill>
                <a:latin typeface="Arial"/>
                <a:cs typeface="Arial"/>
              </a:rPr>
              <a:t>capire </a:t>
            </a:r>
            <a:r>
              <a:rPr sz="1100" dirty="0">
                <a:solidFill>
                  <a:srgbClr val="242424"/>
                </a:solidFill>
                <a:latin typeface="Arial"/>
                <a:cs typeface="Arial"/>
              </a:rPr>
              <a:t>i  </a:t>
            </a:r>
            <a:r>
              <a:rPr sz="1100" spc="-5" dirty="0">
                <a:solidFill>
                  <a:srgbClr val="242424"/>
                </a:solidFill>
                <a:latin typeface="Arial"/>
                <a:cs typeface="Arial"/>
              </a:rPr>
              <a:t>simboli </a:t>
            </a:r>
            <a:r>
              <a:rPr sz="1100" dirty="0">
                <a:solidFill>
                  <a:srgbClr val="242424"/>
                </a:solidFill>
                <a:latin typeface="Arial"/>
                <a:cs typeface="Arial"/>
              </a:rPr>
              <a:t>nascosti che ci </a:t>
            </a:r>
            <a:r>
              <a:rPr sz="1100" spc="-5" dirty="0">
                <a:solidFill>
                  <a:srgbClr val="242424"/>
                </a:solidFill>
                <a:latin typeface="Arial"/>
                <a:cs typeface="Arial"/>
              </a:rPr>
              <a:t>circondano. </a:t>
            </a:r>
            <a:r>
              <a:rPr sz="1100" dirty="0">
                <a:solidFill>
                  <a:srgbClr val="242424"/>
                </a:solidFill>
                <a:latin typeface="Arial"/>
                <a:cs typeface="Arial"/>
              </a:rPr>
              <a:t>E </a:t>
            </a:r>
            <a:r>
              <a:rPr sz="1100" spc="-5" dirty="0">
                <a:solidFill>
                  <a:srgbClr val="242424"/>
                </a:solidFill>
                <a:latin typeface="Arial"/>
                <a:cs typeface="Arial"/>
              </a:rPr>
              <a:t>poi raccontarli, anzi: </a:t>
            </a:r>
            <a:r>
              <a:rPr sz="1100" dirty="0">
                <a:solidFill>
                  <a:srgbClr val="242424"/>
                </a:solidFill>
                <a:latin typeface="Arial"/>
                <a:cs typeface="Arial"/>
              </a:rPr>
              <a:t>raccontarci. </a:t>
            </a:r>
            <a:r>
              <a:rPr sz="1100" spc="-5" dirty="0">
                <a:solidFill>
                  <a:srgbClr val="242424"/>
                </a:solidFill>
                <a:latin typeface="Arial"/>
                <a:cs typeface="Arial"/>
              </a:rPr>
              <a:t>Questo </a:t>
            </a:r>
            <a:r>
              <a:rPr sz="1100" dirty="0">
                <a:solidFill>
                  <a:srgbClr val="242424"/>
                </a:solidFill>
                <a:latin typeface="Arial"/>
                <a:cs typeface="Arial"/>
              </a:rPr>
              <a:t>è </a:t>
            </a:r>
            <a:r>
              <a:rPr sz="1100" spc="-5" dirty="0">
                <a:solidFill>
                  <a:srgbClr val="242424"/>
                </a:solidFill>
                <a:latin typeface="Arial"/>
                <a:cs typeface="Arial"/>
              </a:rPr>
              <a:t>l'unico</a:t>
            </a:r>
            <a:r>
              <a:rPr sz="1100" spc="80" dirty="0">
                <a:solidFill>
                  <a:srgbClr val="242424"/>
                </a:solidFill>
                <a:latin typeface="Arial"/>
                <a:cs typeface="Arial"/>
              </a:rPr>
              <a:t> </a:t>
            </a:r>
            <a:r>
              <a:rPr sz="1100" spc="-5" dirty="0">
                <a:solidFill>
                  <a:srgbClr val="242424"/>
                </a:solidFill>
                <a:latin typeface="Arial"/>
                <a:cs typeface="Arial"/>
              </a:rPr>
              <a:t>imperativo.</a:t>
            </a:r>
            <a:endParaRPr sz="1100">
              <a:latin typeface="Arial"/>
              <a:cs typeface="Arial"/>
            </a:endParaRPr>
          </a:p>
          <a:p>
            <a:pPr marL="106680" marR="100965" indent="635" algn="ctr">
              <a:lnSpc>
                <a:spcPct val="110000"/>
              </a:lnSpc>
            </a:pPr>
            <a:r>
              <a:rPr sz="1100" dirty="0">
                <a:solidFill>
                  <a:srgbClr val="242424"/>
                </a:solidFill>
                <a:latin typeface="Arial"/>
                <a:cs typeface="Arial"/>
              </a:rPr>
              <a:t>Perché è </a:t>
            </a:r>
            <a:r>
              <a:rPr sz="1100" spc="-5" dirty="0">
                <a:solidFill>
                  <a:srgbClr val="242424"/>
                </a:solidFill>
                <a:latin typeface="Arial"/>
                <a:cs typeface="Arial"/>
              </a:rPr>
              <a:t>proprio dalla natura, dalle </a:t>
            </a:r>
            <a:r>
              <a:rPr sz="1100" dirty="0">
                <a:solidFill>
                  <a:srgbClr val="242424"/>
                </a:solidFill>
                <a:latin typeface="Arial"/>
                <a:cs typeface="Arial"/>
              </a:rPr>
              <a:t>opere </a:t>
            </a:r>
            <a:r>
              <a:rPr sz="1100" spc="-5" dirty="0">
                <a:solidFill>
                  <a:srgbClr val="242424"/>
                </a:solidFill>
                <a:latin typeface="Arial"/>
                <a:cs typeface="Arial"/>
              </a:rPr>
              <a:t>dei nostri antenati, senza però dimenticare le nostre  emozioni del </a:t>
            </a:r>
            <a:r>
              <a:rPr sz="1100" dirty="0">
                <a:solidFill>
                  <a:srgbClr val="242424"/>
                </a:solidFill>
                <a:latin typeface="Arial"/>
                <a:cs typeface="Arial"/>
              </a:rPr>
              <a:t>presente, </a:t>
            </a:r>
            <a:r>
              <a:rPr sz="1100" spc="-5" dirty="0">
                <a:solidFill>
                  <a:srgbClr val="242424"/>
                </a:solidFill>
                <a:latin typeface="Arial"/>
                <a:cs typeface="Arial"/>
              </a:rPr>
              <a:t>che </a:t>
            </a:r>
            <a:r>
              <a:rPr sz="1100" dirty="0">
                <a:solidFill>
                  <a:srgbClr val="242424"/>
                </a:solidFill>
                <a:latin typeface="Arial"/>
                <a:cs typeface="Arial"/>
              </a:rPr>
              <a:t>possiamo </a:t>
            </a:r>
            <a:r>
              <a:rPr sz="1100" spc="-5" dirty="0">
                <a:solidFill>
                  <a:srgbClr val="242424"/>
                </a:solidFill>
                <a:latin typeface="Arial"/>
                <a:cs typeface="Arial"/>
              </a:rPr>
              <a:t>trarre ispirazione </a:t>
            </a:r>
            <a:r>
              <a:rPr sz="1100" dirty="0">
                <a:solidFill>
                  <a:srgbClr val="242424"/>
                </a:solidFill>
                <a:latin typeface="Arial"/>
                <a:cs typeface="Arial"/>
              </a:rPr>
              <a:t>per </a:t>
            </a:r>
            <a:r>
              <a:rPr sz="1100" spc="-5" dirty="0">
                <a:solidFill>
                  <a:srgbClr val="242424"/>
                </a:solidFill>
                <a:latin typeface="Arial"/>
                <a:cs typeface="Arial"/>
              </a:rPr>
              <a:t>il </a:t>
            </a:r>
            <a:r>
              <a:rPr sz="1100" dirty="0">
                <a:solidFill>
                  <a:srgbClr val="242424"/>
                </a:solidFill>
                <a:latin typeface="Arial"/>
                <a:cs typeface="Arial"/>
              </a:rPr>
              <a:t>futuro. </a:t>
            </a:r>
            <a:r>
              <a:rPr sz="1100" spc="-5" dirty="0">
                <a:solidFill>
                  <a:srgbClr val="242424"/>
                </a:solidFill>
                <a:latin typeface="Arial"/>
                <a:cs typeface="Arial"/>
              </a:rPr>
              <a:t>Ci credono gli</a:t>
            </a:r>
            <a:r>
              <a:rPr sz="1100" spc="90" dirty="0">
                <a:solidFill>
                  <a:srgbClr val="242424"/>
                </a:solidFill>
                <a:latin typeface="Arial"/>
                <a:cs typeface="Arial"/>
              </a:rPr>
              <a:t> </a:t>
            </a:r>
            <a:r>
              <a:rPr sz="1100" spc="-5" dirty="0">
                <a:solidFill>
                  <a:srgbClr val="242424"/>
                </a:solidFill>
                <a:latin typeface="Arial"/>
                <a:cs typeface="Arial"/>
              </a:rPr>
              <a:t>organizzatori</a:t>
            </a:r>
            <a:endParaRPr sz="1100">
              <a:latin typeface="Arial"/>
              <a:cs typeface="Arial"/>
            </a:endParaRPr>
          </a:p>
          <a:p>
            <a:pPr marL="19685" marR="13335" indent="635" algn="ctr">
              <a:lnSpc>
                <a:spcPct val="110100"/>
              </a:lnSpc>
              <a:spcBef>
                <a:spcPts val="10"/>
              </a:spcBef>
            </a:pPr>
            <a:r>
              <a:rPr sz="1100" spc="-5" dirty="0">
                <a:solidFill>
                  <a:srgbClr val="242424"/>
                </a:solidFill>
                <a:latin typeface="Arial"/>
                <a:cs typeface="Arial"/>
              </a:rPr>
              <a:t>de</a:t>
            </a:r>
            <a:r>
              <a:rPr sz="1100" spc="-5" dirty="0">
                <a:solidFill>
                  <a:srgbClr val="242424"/>
                </a:solidFill>
                <a:latin typeface="Arial"/>
                <a:cs typeface="Arial"/>
                <a:hlinkClick r:id="rId3"/>
              </a:rPr>
              <a:t>l</a:t>
            </a:r>
            <a:r>
              <a:rPr sz="1100" u="sng" spc="-5" dirty="0">
                <a:solidFill>
                  <a:srgbClr val="167EC3"/>
                </a:solidFill>
                <a:uFill>
                  <a:solidFill>
                    <a:srgbClr val="167EC3"/>
                  </a:solidFill>
                </a:uFill>
                <a:latin typeface="Arial"/>
                <a:cs typeface="Arial"/>
                <a:hlinkClick r:id="rId3"/>
              </a:rPr>
              <a:t>Festival della </a:t>
            </a:r>
            <a:r>
              <a:rPr sz="1100" u="sng" dirty="0">
                <a:solidFill>
                  <a:srgbClr val="167EC3"/>
                </a:solidFill>
                <a:uFill>
                  <a:solidFill>
                    <a:srgbClr val="167EC3"/>
                  </a:solidFill>
                </a:uFill>
                <a:latin typeface="Arial"/>
                <a:cs typeface="Arial"/>
                <a:hlinkClick r:id="rId3"/>
              </a:rPr>
              <a:t>cultura </a:t>
            </a:r>
            <a:r>
              <a:rPr sz="1100" u="sng" spc="-5" dirty="0">
                <a:solidFill>
                  <a:srgbClr val="167EC3"/>
                </a:solidFill>
                <a:uFill>
                  <a:solidFill>
                    <a:srgbClr val="167EC3"/>
                  </a:solidFill>
                </a:uFill>
                <a:latin typeface="Arial"/>
                <a:cs typeface="Arial"/>
                <a:hlinkClick r:id="rId3"/>
              </a:rPr>
              <a:t>creativa</a:t>
            </a:r>
            <a:r>
              <a:rPr sz="1100" spc="-5" dirty="0">
                <a:solidFill>
                  <a:srgbClr val="242424"/>
                </a:solidFill>
                <a:latin typeface="Arial"/>
                <a:cs typeface="Arial"/>
              </a:rPr>
              <a:t>. Una manifestazione </a:t>
            </a:r>
            <a:r>
              <a:rPr sz="1100" dirty="0">
                <a:solidFill>
                  <a:srgbClr val="242424"/>
                </a:solidFill>
                <a:latin typeface="Arial"/>
                <a:cs typeface="Arial"/>
              </a:rPr>
              <a:t>dedicata ai </a:t>
            </a:r>
            <a:r>
              <a:rPr sz="1100" spc="-5" dirty="0">
                <a:solidFill>
                  <a:srgbClr val="242424"/>
                </a:solidFill>
                <a:latin typeface="Arial"/>
                <a:cs typeface="Arial"/>
              </a:rPr>
              <a:t>più giovani, organizzata dalle  </a:t>
            </a:r>
            <a:r>
              <a:rPr sz="1100" dirty="0">
                <a:solidFill>
                  <a:srgbClr val="242424"/>
                </a:solidFill>
                <a:latin typeface="Arial"/>
                <a:cs typeface="Arial"/>
              </a:rPr>
              <a:t>banche </a:t>
            </a:r>
            <a:r>
              <a:rPr sz="1100" spc="-5" dirty="0">
                <a:solidFill>
                  <a:srgbClr val="242424"/>
                </a:solidFill>
                <a:latin typeface="Arial"/>
                <a:cs typeface="Arial"/>
              </a:rPr>
              <a:t>italiane, con </a:t>
            </a:r>
            <a:r>
              <a:rPr sz="1100" dirty="0">
                <a:solidFill>
                  <a:srgbClr val="242424"/>
                </a:solidFill>
                <a:latin typeface="Arial"/>
                <a:cs typeface="Arial"/>
              </a:rPr>
              <a:t>il </a:t>
            </a:r>
            <a:r>
              <a:rPr sz="1100" spc="-5" dirty="0">
                <a:solidFill>
                  <a:srgbClr val="242424"/>
                </a:solidFill>
                <a:latin typeface="Arial"/>
                <a:cs typeface="Arial"/>
              </a:rPr>
              <a:t>coordinamento dell'Abi (Associazione bancaria italiana). Dalla </a:t>
            </a:r>
            <a:r>
              <a:rPr sz="1100" dirty="0">
                <a:solidFill>
                  <a:srgbClr val="242424"/>
                </a:solidFill>
                <a:latin typeface="Arial"/>
                <a:cs typeface="Arial"/>
              </a:rPr>
              <a:t>prassi </a:t>
            </a:r>
            <a:r>
              <a:rPr sz="1100" spc="-5" dirty="0">
                <a:solidFill>
                  <a:srgbClr val="242424"/>
                </a:solidFill>
                <a:latin typeface="Arial"/>
                <a:cs typeface="Arial"/>
              </a:rPr>
              <a:t>ormai  consolidata, il </a:t>
            </a:r>
            <a:r>
              <a:rPr sz="1100" dirty="0">
                <a:solidFill>
                  <a:srgbClr val="242424"/>
                </a:solidFill>
                <a:latin typeface="Arial"/>
                <a:cs typeface="Arial"/>
              </a:rPr>
              <a:t>tour de </a:t>
            </a:r>
            <a:r>
              <a:rPr sz="1100" spc="-5" dirty="0">
                <a:solidFill>
                  <a:srgbClr val="242424"/>
                </a:solidFill>
                <a:latin typeface="Arial"/>
                <a:cs typeface="Arial"/>
              </a:rPr>
              <a:t>force creativo </a:t>
            </a:r>
            <a:r>
              <a:rPr sz="1100" dirty="0">
                <a:solidFill>
                  <a:srgbClr val="242424"/>
                </a:solidFill>
                <a:latin typeface="Arial"/>
                <a:cs typeface="Arial"/>
              </a:rPr>
              <a:t>si </a:t>
            </a:r>
            <a:r>
              <a:rPr sz="1100" spc="-5" dirty="0">
                <a:solidFill>
                  <a:srgbClr val="242424"/>
                </a:solidFill>
                <a:latin typeface="Arial"/>
                <a:cs typeface="Arial"/>
              </a:rPr>
              <a:t>rinnova, torna </a:t>
            </a:r>
            <a:r>
              <a:rPr sz="1100" dirty="0">
                <a:solidFill>
                  <a:srgbClr val="242424"/>
                </a:solidFill>
                <a:latin typeface="Arial"/>
                <a:cs typeface="Arial"/>
              </a:rPr>
              <a:t>per </a:t>
            </a:r>
            <a:r>
              <a:rPr sz="1100" spc="-5" dirty="0">
                <a:solidFill>
                  <a:srgbClr val="242424"/>
                </a:solidFill>
                <a:latin typeface="Arial"/>
                <a:cs typeface="Arial"/>
              </a:rPr>
              <a:t>il </a:t>
            </a:r>
            <a:r>
              <a:rPr sz="1100" dirty="0">
                <a:solidFill>
                  <a:srgbClr val="242424"/>
                </a:solidFill>
                <a:latin typeface="Arial"/>
                <a:cs typeface="Arial"/>
              </a:rPr>
              <a:t>secondo anno </a:t>
            </a:r>
            <a:r>
              <a:rPr sz="1100" spc="-5" dirty="0">
                <a:solidFill>
                  <a:srgbClr val="242424"/>
                </a:solidFill>
                <a:latin typeface="Arial"/>
                <a:cs typeface="Arial"/>
              </a:rPr>
              <a:t>consecutivo, dal </a:t>
            </a:r>
            <a:r>
              <a:rPr sz="1100" dirty="0">
                <a:solidFill>
                  <a:srgbClr val="242424"/>
                </a:solidFill>
                <a:latin typeface="Arial"/>
                <a:cs typeface="Arial"/>
              </a:rPr>
              <a:t>16 al 22  marzo. E si </a:t>
            </a:r>
            <a:r>
              <a:rPr sz="1100" spc="-5" dirty="0">
                <a:solidFill>
                  <a:srgbClr val="242424"/>
                </a:solidFill>
                <a:latin typeface="Arial"/>
                <a:cs typeface="Arial"/>
              </a:rPr>
              <a:t>arricchisce, grazie alla </a:t>
            </a:r>
            <a:r>
              <a:rPr sz="1100" dirty="0">
                <a:solidFill>
                  <a:srgbClr val="242424"/>
                </a:solidFill>
                <a:latin typeface="Arial"/>
                <a:cs typeface="Arial"/>
              </a:rPr>
              <a:t>media </a:t>
            </a:r>
            <a:r>
              <a:rPr sz="1100" spc="-5" dirty="0">
                <a:solidFill>
                  <a:srgbClr val="242424"/>
                </a:solidFill>
                <a:latin typeface="Arial"/>
                <a:cs typeface="Arial"/>
              </a:rPr>
              <a:t>partnership </a:t>
            </a:r>
            <a:r>
              <a:rPr sz="1100" dirty="0">
                <a:solidFill>
                  <a:srgbClr val="242424"/>
                </a:solidFill>
                <a:latin typeface="Arial"/>
                <a:cs typeface="Arial"/>
              </a:rPr>
              <a:t>con </a:t>
            </a:r>
            <a:r>
              <a:rPr sz="1100" spc="-5" dirty="0">
                <a:solidFill>
                  <a:srgbClr val="242424"/>
                </a:solidFill>
                <a:latin typeface="Arial"/>
                <a:cs typeface="Arial"/>
              </a:rPr>
              <a:t>la Rai, più </a:t>
            </a:r>
            <a:r>
              <a:rPr sz="1100" dirty="0">
                <a:solidFill>
                  <a:srgbClr val="242424"/>
                </a:solidFill>
                <a:latin typeface="Arial"/>
                <a:cs typeface="Arial"/>
              </a:rPr>
              <a:t>il </a:t>
            </a:r>
            <a:r>
              <a:rPr sz="1100" spc="-5" dirty="0">
                <a:solidFill>
                  <a:srgbClr val="242424"/>
                </a:solidFill>
                <a:latin typeface="Arial"/>
                <a:cs typeface="Arial"/>
              </a:rPr>
              <a:t>patrocinio dell'Unesco </a:t>
            </a:r>
            <a:r>
              <a:rPr sz="1100" dirty="0">
                <a:solidFill>
                  <a:srgbClr val="242424"/>
                </a:solidFill>
                <a:latin typeface="Arial"/>
                <a:cs typeface="Arial"/>
              </a:rPr>
              <a:t>e </a:t>
            </a:r>
            <a:r>
              <a:rPr sz="1100" spc="-5" dirty="0">
                <a:solidFill>
                  <a:srgbClr val="242424"/>
                </a:solidFill>
                <a:latin typeface="Arial"/>
                <a:cs typeface="Arial"/>
              </a:rPr>
              <a:t>del  Ministero dei Beni</a:t>
            </a:r>
            <a:r>
              <a:rPr sz="1100" spc="10" dirty="0">
                <a:solidFill>
                  <a:srgbClr val="242424"/>
                </a:solidFill>
                <a:latin typeface="Arial"/>
                <a:cs typeface="Arial"/>
              </a:rPr>
              <a:t> </a:t>
            </a:r>
            <a:r>
              <a:rPr sz="1100" spc="-5" dirty="0">
                <a:solidFill>
                  <a:srgbClr val="242424"/>
                </a:solidFill>
                <a:latin typeface="Arial"/>
                <a:cs typeface="Arial"/>
              </a:rPr>
              <a:t>culturali.</a:t>
            </a:r>
            <a:endParaRPr sz="1100">
              <a:latin typeface="Arial"/>
              <a:cs typeface="Arial"/>
            </a:endParaRPr>
          </a:p>
          <a:p>
            <a:pPr>
              <a:lnSpc>
                <a:spcPct val="100000"/>
              </a:lnSpc>
              <a:spcBef>
                <a:spcPts val="20"/>
              </a:spcBef>
            </a:pPr>
            <a:endParaRPr sz="1250">
              <a:latin typeface="Times New Roman"/>
              <a:cs typeface="Times New Roman"/>
            </a:endParaRPr>
          </a:p>
          <a:p>
            <a:pPr marL="33655" marR="26034" algn="ctr">
              <a:lnSpc>
                <a:spcPct val="110200"/>
              </a:lnSpc>
            </a:pPr>
            <a:r>
              <a:rPr sz="1100" spc="-5" dirty="0">
                <a:solidFill>
                  <a:srgbClr val="242424"/>
                </a:solidFill>
                <a:latin typeface="Arial"/>
                <a:cs typeface="Arial"/>
              </a:rPr>
              <a:t>L'iniziativa </a:t>
            </a:r>
            <a:r>
              <a:rPr sz="1100" dirty="0">
                <a:solidFill>
                  <a:srgbClr val="242424"/>
                </a:solidFill>
                <a:latin typeface="Arial"/>
                <a:cs typeface="Arial"/>
              </a:rPr>
              <a:t>è stata presentata a </a:t>
            </a:r>
            <a:r>
              <a:rPr sz="1100" spc="-5" dirty="0">
                <a:solidFill>
                  <a:srgbClr val="242424"/>
                </a:solidFill>
                <a:latin typeface="Arial"/>
                <a:cs typeface="Arial"/>
              </a:rPr>
              <a:t>Roma, nella </a:t>
            </a:r>
            <a:r>
              <a:rPr sz="1100" dirty="0">
                <a:solidFill>
                  <a:srgbClr val="242424"/>
                </a:solidFill>
                <a:latin typeface="Arial"/>
                <a:cs typeface="Arial"/>
              </a:rPr>
              <a:t>sale di </a:t>
            </a:r>
            <a:r>
              <a:rPr sz="1100" spc="-5" dirty="0">
                <a:solidFill>
                  <a:srgbClr val="242424"/>
                </a:solidFill>
                <a:latin typeface="Arial"/>
                <a:cs typeface="Arial"/>
              </a:rPr>
              <a:t>Palazzo Altieri, </a:t>
            </a:r>
            <a:r>
              <a:rPr sz="1100" dirty="0">
                <a:solidFill>
                  <a:srgbClr val="242424"/>
                </a:solidFill>
                <a:latin typeface="Arial"/>
                <a:cs typeface="Arial"/>
              </a:rPr>
              <a:t>da </a:t>
            </a:r>
            <a:r>
              <a:rPr sz="1100" spc="-5" dirty="0">
                <a:solidFill>
                  <a:srgbClr val="242424"/>
                </a:solidFill>
                <a:latin typeface="Arial"/>
                <a:cs typeface="Arial"/>
              </a:rPr>
              <a:t>Antonio Patuelli, </a:t>
            </a:r>
            <a:r>
              <a:rPr sz="1100" dirty="0">
                <a:solidFill>
                  <a:srgbClr val="242424"/>
                </a:solidFill>
                <a:latin typeface="Arial"/>
                <a:cs typeface="Arial"/>
              </a:rPr>
              <a:t>presidente  </a:t>
            </a:r>
            <a:r>
              <a:rPr sz="1100" spc="-5" dirty="0">
                <a:solidFill>
                  <a:srgbClr val="242424"/>
                </a:solidFill>
                <a:latin typeface="Arial"/>
                <a:cs typeface="Arial"/>
              </a:rPr>
              <a:t>della Associazione </a:t>
            </a:r>
            <a:r>
              <a:rPr sz="1100" dirty="0">
                <a:solidFill>
                  <a:srgbClr val="242424"/>
                </a:solidFill>
                <a:latin typeface="Arial"/>
                <a:cs typeface="Arial"/>
              </a:rPr>
              <a:t>bancaria </a:t>
            </a:r>
            <a:r>
              <a:rPr sz="1100" spc="-5" dirty="0">
                <a:solidFill>
                  <a:srgbClr val="242424"/>
                </a:solidFill>
                <a:latin typeface="Arial"/>
                <a:cs typeface="Arial"/>
              </a:rPr>
              <a:t>italiana, Giovanni Puglisi, presidente della commissione nazionale  italiana </a:t>
            </a:r>
            <a:r>
              <a:rPr sz="1100" dirty="0">
                <a:solidFill>
                  <a:srgbClr val="242424"/>
                </a:solidFill>
                <a:latin typeface="Arial"/>
                <a:cs typeface="Arial"/>
              </a:rPr>
              <a:t>Unesco, </a:t>
            </a:r>
            <a:r>
              <a:rPr sz="1100" spc="-10" dirty="0">
                <a:solidFill>
                  <a:srgbClr val="242424"/>
                </a:solidFill>
                <a:latin typeface="Arial"/>
                <a:cs typeface="Arial"/>
              </a:rPr>
              <a:t>Carlo </a:t>
            </a:r>
            <a:r>
              <a:rPr sz="1100" spc="-5" dirty="0">
                <a:solidFill>
                  <a:srgbClr val="242424"/>
                </a:solidFill>
                <a:latin typeface="Arial"/>
                <a:cs typeface="Arial"/>
              </a:rPr>
              <a:t>Capoccioni, responsabile ufficio rapporti istituzionali </a:t>
            </a:r>
            <a:r>
              <a:rPr sz="1100" dirty="0">
                <a:solidFill>
                  <a:srgbClr val="242424"/>
                </a:solidFill>
                <a:latin typeface="Arial"/>
                <a:cs typeface="Arial"/>
              </a:rPr>
              <a:t>Abi e Anna </a:t>
            </a:r>
            <a:r>
              <a:rPr sz="1100" spc="-5" dirty="0">
                <a:solidFill>
                  <a:srgbClr val="242424"/>
                </a:solidFill>
                <a:latin typeface="Arial"/>
                <a:cs typeface="Arial"/>
              </a:rPr>
              <a:t>Pironti,  responsabile </a:t>
            </a:r>
            <a:r>
              <a:rPr sz="1100" dirty="0">
                <a:solidFill>
                  <a:srgbClr val="242424"/>
                </a:solidFill>
                <a:latin typeface="Arial"/>
                <a:cs typeface="Arial"/>
              </a:rPr>
              <a:t>del </a:t>
            </a:r>
            <a:r>
              <a:rPr sz="1100" spc="-5" dirty="0">
                <a:solidFill>
                  <a:srgbClr val="242424"/>
                </a:solidFill>
                <a:latin typeface="Arial"/>
                <a:cs typeface="Arial"/>
              </a:rPr>
              <a:t>dipartimento educazione </a:t>
            </a:r>
            <a:r>
              <a:rPr sz="1100" dirty="0">
                <a:solidFill>
                  <a:srgbClr val="242424"/>
                </a:solidFill>
                <a:latin typeface="Arial"/>
                <a:cs typeface="Arial"/>
              </a:rPr>
              <a:t>del </a:t>
            </a:r>
            <a:r>
              <a:rPr sz="1100" spc="-5" dirty="0">
                <a:solidFill>
                  <a:srgbClr val="242424"/>
                </a:solidFill>
                <a:latin typeface="Arial"/>
                <a:cs typeface="Arial"/>
              </a:rPr>
              <a:t>castello </a:t>
            </a:r>
            <a:r>
              <a:rPr sz="1100" dirty="0">
                <a:solidFill>
                  <a:srgbClr val="242424"/>
                </a:solidFill>
                <a:latin typeface="Arial"/>
                <a:cs typeface="Arial"/>
              </a:rPr>
              <a:t>di </a:t>
            </a:r>
            <a:r>
              <a:rPr sz="1100" spc="-10" dirty="0">
                <a:solidFill>
                  <a:srgbClr val="242424"/>
                </a:solidFill>
                <a:latin typeface="Arial"/>
                <a:cs typeface="Arial"/>
              </a:rPr>
              <a:t>Rivoli </a:t>
            </a:r>
            <a:r>
              <a:rPr sz="1100" dirty="0">
                <a:solidFill>
                  <a:srgbClr val="242424"/>
                </a:solidFill>
                <a:latin typeface="Arial"/>
                <a:cs typeface="Arial"/>
              </a:rPr>
              <a:t>(Torino). </a:t>
            </a:r>
            <a:r>
              <a:rPr sz="1100" spc="-5" dirty="0">
                <a:solidFill>
                  <a:srgbClr val="242424"/>
                </a:solidFill>
                <a:latin typeface="Arial"/>
                <a:cs typeface="Arial"/>
              </a:rPr>
              <a:t>"</a:t>
            </a:r>
            <a:r>
              <a:rPr sz="1100" u="sng" spc="-5" dirty="0">
                <a:solidFill>
                  <a:srgbClr val="167EC3"/>
                </a:solidFill>
                <a:uFill>
                  <a:solidFill>
                    <a:srgbClr val="167EC3"/>
                  </a:solidFill>
                </a:uFill>
                <a:latin typeface="Arial"/>
                <a:cs typeface="Arial"/>
                <a:hlinkClick r:id="rId4"/>
              </a:rPr>
              <a:t>Il </a:t>
            </a:r>
            <a:r>
              <a:rPr sz="1100" u="sng" dirty="0">
                <a:solidFill>
                  <a:srgbClr val="167EC3"/>
                </a:solidFill>
                <a:uFill>
                  <a:solidFill>
                    <a:srgbClr val="167EC3"/>
                  </a:solidFill>
                </a:uFill>
                <a:latin typeface="Arial"/>
                <a:cs typeface="Arial"/>
                <a:hlinkClick r:id="rId4"/>
              </a:rPr>
              <a:t>museo </a:t>
            </a:r>
            <a:r>
              <a:rPr sz="1100" u="sng" spc="-5" dirty="0">
                <a:solidFill>
                  <a:srgbClr val="167EC3"/>
                </a:solidFill>
                <a:uFill>
                  <a:solidFill>
                    <a:srgbClr val="167EC3"/>
                  </a:solidFill>
                </a:uFill>
                <a:latin typeface="Arial"/>
                <a:cs typeface="Arial"/>
                <a:hlinkClick r:id="rId4"/>
              </a:rPr>
              <a:t>immaginario</a:t>
            </a:r>
            <a:r>
              <a:rPr sz="1100" spc="-5" dirty="0">
                <a:solidFill>
                  <a:srgbClr val="242424"/>
                </a:solidFill>
                <a:latin typeface="Arial"/>
                <a:cs typeface="Arial"/>
              </a:rPr>
              <a:t>",  </a:t>
            </a:r>
            <a:r>
              <a:rPr sz="1100" dirty="0">
                <a:solidFill>
                  <a:srgbClr val="242424"/>
                </a:solidFill>
                <a:latin typeface="Arial"/>
                <a:cs typeface="Arial"/>
              </a:rPr>
              <a:t>scelto </a:t>
            </a:r>
            <a:r>
              <a:rPr sz="1100" spc="-5" dirty="0">
                <a:solidFill>
                  <a:srgbClr val="242424"/>
                </a:solidFill>
                <a:latin typeface="Arial"/>
                <a:cs typeface="Arial"/>
              </a:rPr>
              <a:t>come filo conduttore per l'edizione </a:t>
            </a:r>
            <a:r>
              <a:rPr sz="1100" dirty="0">
                <a:solidFill>
                  <a:srgbClr val="242424"/>
                </a:solidFill>
                <a:latin typeface="Arial"/>
                <a:cs typeface="Arial"/>
              </a:rPr>
              <a:t>precedente, </a:t>
            </a:r>
            <a:r>
              <a:rPr sz="1100" spc="5" dirty="0">
                <a:solidFill>
                  <a:srgbClr val="242424"/>
                </a:solidFill>
                <a:latin typeface="Arial"/>
                <a:cs typeface="Arial"/>
              </a:rPr>
              <a:t>fa </a:t>
            </a:r>
            <a:r>
              <a:rPr sz="1100" spc="-5" dirty="0">
                <a:solidFill>
                  <a:srgbClr val="242424"/>
                </a:solidFill>
                <a:latin typeface="Arial"/>
                <a:cs typeface="Arial"/>
              </a:rPr>
              <a:t>oggi posto </a:t>
            </a:r>
            <a:r>
              <a:rPr sz="1100" dirty="0">
                <a:solidFill>
                  <a:srgbClr val="242424"/>
                </a:solidFill>
                <a:latin typeface="Arial"/>
                <a:cs typeface="Arial"/>
              </a:rPr>
              <a:t>a </a:t>
            </a:r>
            <a:r>
              <a:rPr sz="1100" spc="-5" dirty="0">
                <a:solidFill>
                  <a:srgbClr val="242424"/>
                </a:solidFill>
                <a:latin typeface="Arial"/>
                <a:cs typeface="Arial"/>
              </a:rPr>
              <a:t>"L'alfabeto del</a:t>
            </a:r>
            <a:r>
              <a:rPr sz="1100" spc="45" dirty="0">
                <a:solidFill>
                  <a:srgbClr val="242424"/>
                </a:solidFill>
                <a:latin typeface="Arial"/>
                <a:cs typeface="Arial"/>
              </a:rPr>
              <a:t> </a:t>
            </a:r>
            <a:r>
              <a:rPr sz="1100" spc="-5" dirty="0">
                <a:solidFill>
                  <a:srgbClr val="242424"/>
                </a:solidFill>
                <a:latin typeface="Arial"/>
                <a:cs typeface="Arial"/>
              </a:rPr>
              <a:t>mondo.</a:t>
            </a:r>
            <a:endParaRPr sz="1100">
              <a:latin typeface="Arial"/>
              <a:cs typeface="Arial"/>
            </a:endParaRPr>
          </a:p>
          <a:p>
            <a:pPr marL="43180" marR="38100" algn="ctr">
              <a:lnSpc>
                <a:spcPct val="110000"/>
              </a:lnSpc>
            </a:pPr>
            <a:r>
              <a:rPr sz="1100" dirty="0">
                <a:solidFill>
                  <a:srgbClr val="242424"/>
                </a:solidFill>
                <a:latin typeface="Arial"/>
                <a:cs typeface="Arial"/>
              </a:rPr>
              <a:t>Leggiamo i </a:t>
            </a:r>
            <a:r>
              <a:rPr sz="1100" spc="-5" dirty="0">
                <a:solidFill>
                  <a:srgbClr val="242424"/>
                </a:solidFill>
                <a:latin typeface="Arial"/>
                <a:cs typeface="Arial"/>
              </a:rPr>
              <a:t>segni intorno </a:t>
            </a:r>
            <a:r>
              <a:rPr sz="1100" dirty="0">
                <a:solidFill>
                  <a:srgbClr val="242424"/>
                </a:solidFill>
                <a:latin typeface="Arial"/>
                <a:cs typeface="Arial"/>
              </a:rPr>
              <a:t>a noi e </a:t>
            </a:r>
            <a:r>
              <a:rPr sz="1100" spc="-5" dirty="0">
                <a:solidFill>
                  <a:srgbClr val="242424"/>
                </a:solidFill>
                <a:latin typeface="Arial"/>
                <a:cs typeface="Arial"/>
              </a:rPr>
              <a:t>raccontiamo". Temi differenti, </a:t>
            </a:r>
            <a:r>
              <a:rPr sz="1100" dirty="0">
                <a:solidFill>
                  <a:srgbClr val="242424"/>
                </a:solidFill>
                <a:latin typeface="Arial"/>
                <a:cs typeface="Arial"/>
              </a:rPr>
              <a:t>ma un </a:t>
            </a:r>
            <a:r>
              <a:rPr sz="1100" spc="-5" dirty="0">
                <a:solidFill>
                  <a:srgbClr val="242424"/>
                </a:solidFill>
                <a:latin typeface="Arial"/>
                <a:cs typeface="Arial"/>
              </a:rPr>
              <a:t>unico </a:t>
            </a:r>
            <a:r>
              <a:rPr sz="1100" dirty="0">
                <a:solidFill>
                  <a:srgbClr val="242424"/>
                </a:solidFill>
                <a:latin typeface="Arial"/>
                <a:cs typeface="Arial"/>
              </a:rPr>
              <a:t>comun </a:t>
            </a:r>
            <a:r>
              <a:rPr sz="1100" spc="-5" dirty="0">
                <a:solidFill>
                  <a:srgbClr val="242424"/>
                </a:solidFill>
                <a:latin typeface="Arial"/>
                <a:cs typeface="Arial"/>
              </a:rPr>
              <a:t>denominatore:  </a:t>
            </a:r>
            <a:r>
              <a:rPr sz="1100" dirty="0">
                <a:solidFill>
                  <a:srgbClr val="242424"/>
                </a:solidFill>
                <a:latin typeface="Arial"/>
                <a:cs typeface="Arial"/>
              </a:rPr>
              <a:t>"Il </a:t>
            </a:r>
            <a:r>
              <a:rPr sz="1100" spc="-5" dirty="0">
                <a:solidFill>
                  <a:srgbClr val="242424"/>
                </a:solidFill>
                <a:latin typeface="Arial"/>
                <a:cs typeface="Arial"/>
              </a:rPr>
              <a:t>rinnovato impegno </a:t>
            </a:r>
            <a:r>
              <a:rPr sz="1100" spc="-10" dirty="0">
                <a:solidFill>
                  <a:srgbClr val="242424"/>
                </a:solidFill>
                <a:latin typeface="Arial"/>
                <a:cs typeface="Arial"/>
              </a:rPr>
              <a:t>delle </a:t>
            </a:r>
            <a:r>
              <a:rPr sz="1100" dirty="0">
                <a:solidFill>
                  <a:srgbClr val="242424"/>
                </a:solidFill>
                <a:latin typeface="Arial"/>
                <a:cs typeface="Arial"/>
              </a:rPr>
              <a:t>banche a </a:t>
            </a:r>
            <a:r>
              <a:rPr sz="1100" spc="-5" dirty="0">
                <a:solidFill>
                  <a:srgbClr val="242424"/>
                </a:solidFill>
                <a:latin typeface="Arial"/>
                <a:cs typeface="Arial"/>
              </a:rPr>
              <a:t>investire nei giovani </a:t>
            </a:r>
            <a:r>
              <a:rPr sz="1100" dirty="0">
                <a:solidFill>
                  <a:srgbClr val="242424"/>
                </a:solidFill>
                <a:latin typeface="Arial"/>
                <a:cs typeface="Arial"/>
              </a:rPr>
              <a:t>e nel</a:t>
            </a:r>
            <a:r>
              <a:rPr sz="1100" spc="15" dirty="0">
                <a:solidFill>
                  <a:srgbClr val="242424"/>
                </a:solidFill>
                <a:latin typeface="Arial"/>
                <a:cs typeface="Arial"/>
              </a:rPr>
              <a:t> </a:t>
            </a:r>
            <a:r>
              <a:rPr sz="1100" dirty="0">
                <a:solidFill>
                  <a:srgbClr val="242424"/>
                </a:solidFill>
                <a:latin typeface="Arial"/>
                <a:cs typeface="Arial"/>
              </a:rPr>
              <a:t>futuro".</a:t>
            </a:r>
            <a:endParaRPr sz="1100">
              <a:latin typeface="Arial"/>
              <a:cs typeface="Arial"/>
            </a:endParaRPr>
          </a:p>
        </p:txBody>
      </p:sp>
      <p:sp>
        <p:nvSpPr>
          <p:cNvPr id="5" name="object 5"/>
          <p:cNvSpPr/>
          <p:nvPr/>
        </p:nvSpPr>
        <p:spPr>
          <a:xfrm>
            <a:off x="989075" y="6021323"/>
            <a:ext cx="5486024" cy="355396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Repub</a:t>
            </a:r>
            <a:r>
              <a:rPr sz="1600" b="1" spc="-15" dirty="0">
                <a:latin typeface="Arial"/>
                <a:cs typeface="Arial"/>
              </a:rPr>
              <a:t>b</a:t>
            </a:r>
            <a:r>
              <a:rPr sz="1600" b="1" spc="-5" dirty="0">
                <a:latin typeface="Arial"/>
                <a:cs typeface="Arial"/>
              </a:rPr>
              <a:t>l</a:t>
            </a:r>
            <a:r>
              <a:rPr sz="1600" b="1" spc="5" dirty="0">
                <a:latin typeface="Arial"/>
                <a:cs typeface="Arial"/>
              </a:rPr>
              <a:t>i</a:t>
            </a:r>
            <a:r>
              <a:rPr sz="1600" b="1" spc="-5" dirty="0">
                <a:latin typeface="Arial"/>
                <a:cs typeface="Arial"/>
              </a:rPr>
              <a:t>ca.it  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03702"/>
            <a:ext cx="6144895" cy="6675755"/>
          </a:xfrm>
          <a:prstGeom prst="rect">
            <a:avLst/>
          </a:prstGeom>
        </p:spPr>
        <p:txBody>
          <a:bodyPr vert="horz" wrap="square" lIns="0" tIns="12065" rIns="0" bIns="0" rtlCol="0">
            <a:spAutoFit/>
          </a:bodyPr>
          <a:lstStyle/>
          <a:p>
            <a:pPr marL="44450" marR="39370" algn="ctr">
              <a:lnSpc>
                <a:spcPct val="110100"/>
              </a:lnSpc>
              <a:spcBef>
                <a:spcPts val="95"/>
              </a:spcBef>
            </a:pPr>
            <a:r>
              <a:rPr sz="1100" dirty="0">
                <a:solidFill>
                  <a:srgbClr val="242424"/>
                </a:solidFill>
                <a:latin typeface="Arial"/>
                <a:cs typeface="Arial"/>
              </a:rPr>
              <a:t>"La </a:t>
            </a:r>
            <a:r>
              <a:rPr sz="1100" spc="-5" dirty="0">
                <a:solidFill>
                  <a:srgbClr val="242424"/>
                </a:solidFill>
                <a:latin typeface="Arial"/>
                <a:cs typeface="Arial"/>
              </a:rPr>
              <a:t>cultura </a:t>
            </a:r>
            <a:r>
              <a:rPr sz="1100" dirty="0">
                <a:solidFill>
                  <a:srgbClr val="242424"/>
                </a:solidFill>
                <a:latin typeface="Arial"/>
                <a:cs typeface="Arial"/>
              </a:rPr>
              <a:t>sta </a:t>
            </a:r>
            <a:r>
              <a:rPr sz="1100" spc="-5" dirty="0">
                <a:solidFill>
                  <a:srgbClr val="242424"/>
                </a:solidFill>
                <a:latin typeface="Arial"/>
                <a:cs typeface="Arial"/>
              </a:rPr>
              <a:t>diventando quindi sempre più </a:t>
            </a:r>
            <a:r>
              <a:rPr sz="1100" dirty="0">
                <a:solidFill>
                  <a:srgbClr val="242424"/>
                </a:solidFill>
                <a:latin typeface="Arial"/>
                <a:cs typeface="Arial"/>
              </a:rPr>
              <a:t>un </a:t>
            </a:r>
            <a:r>
              <a:rPr sz="1100" spc="-5" dirty="0">
                <a:solidFill>
                  <a:srgbClr val="242424"/>
                </a:solidFill>
                <a:latin typeface="Arial"/>
                <a:cs typeface="Arial"/>
              </a:rPr>
              <a:t>affare privato?", chiede qualcuno. "Il sostegno dei  privati </a:t>
            </a:r>
            <a:r>
              <a:rPr sz="1100" dirty="0">
                <a:solidFill>
                  <a:srgbClr val="242424"/>
                </a:solidFill>
                <a:latin typeface="Arial"/>
                <a:cs typeface="Arial"/>
              </a:rPr>
              <a:t>e </a:t>
            </a:r>
            <a:r>
              <a:rPr sz="1100" spc="-5" dirty="0">
                <a:solidFill>
                  <a:srgbClr val="242424"/>
                </a:solidFill>
                <a:latin typeface="Arial"/>
                <a:cs typeface="Arial"/>
              </a:rPr>
              <a:t>il pluralismo sono fondamentali per promuoverla", ribatte Antonio </a:t>
            </a:r>
            <a:r>
              <a:rPr sz="1100" dirty="0">
                <a:solidFill>
                  <a:srgbClr val="242424"/>
                </a:solidFill>
                <a:latin typeface="Arial"/>
                <a:cs typeface="Arial"/>
              </a:rPr>
              <a:t>Patuelli. "L'anno </a:t>
            </a:r>
            <a:r>
              <a:rPr sz="1100" spc="-5" dirty="0">
                <a:solidFill>
                  <a:srgbClr val="242424"/>
                </a:solidFill>
                <a:latin typeface="Arial"/>
                <a:cs typeface="Arial"/>
              </a:rPr>
              <a:t>scorso  </a:t>
            </a:r>
            <a:r>
              <a:rPr sz="1100" dirty="0">
                <a:solidFill>
                  <a:srgbClr val="242424"/>
                </a:solidFill>
                <a:latin typeface="Arial"/>
                <a:cs typeface="Arial"/>
              </a:rPr>
              <a:t>è </a:t>
            </a:r>
            <a:r>
              <a:rPr sz="1100" spc="-5" dirty="0">
                <a:solidFill>
                  <a:srgbClr val="242424"/>
                </a:solidFill>
                <a:latin typeface="Arial"/>
                <a:cs typeface="Arial"/>
              </a:rPr>
              <a:t>stata un'epifania, </a:t>
            </a:r>
            <a:r>
              <a:rPr sz="1100" dirty="0">
                <a:solidFill>
                  <a:srgbClr val="242424"/>
                </a:solidFill>
                <a:latin typeface="Arial"/>
                <a:cs typeface="Arial"/>
              </a:rPr>
              <a:t>ora </a:t>
            </a:r>
            <a:r>
              <a:rPr sz="1100" spc="-5" dirty="0">
                <a:solidFill>
                  <a:srgbClr val="242424"/>
                </a:solidFill>
                <a:latin typeface="Arial"/>
                <a:cs typeface="Arial"/>
              </a:rPr>
              <a:t>l'evento </a:t>
            </a:r>
            <a:r>
              <a:rPr sz="1100" dirty="0">
                <a:solidFill>
                  <a:srgbClr val="242424"/>
                </a:solidFill>
                <a:latin typeface="Arial"/>
                <a:cs typeface="Arial"/>
              </a:rPr>
              <a:t>si propone non </a:t>
            </a:r>
            <a:r>
              <a:rPr sz="1100" spc="-5" dirty="0">
                <a:solidFill>
                  <a:srgbClr val="242424"/>
                </a:solidFill>
                <a:latin typeface="Arial"/>
                <a:cs typeface="Arial"/>
              </a:rPr>
              <a:t>solo </a:t>
            </a:r>
            <a:r>
              <a:rPr sz="1100" dirty="0">
                <a:solidFill>
                  <a:srgbClr val="242424"/>
                </a:solidFill>
                <a:latin typeface="Arial"/>
                <a:cs typeface="Arial"/>
              </a:rPr>
              <a:t>di essere </a:t>
            </a:r>
            <a:r>
              <a:rPr sz="1100" spc="-5" dirty="0">
                <a:solidFill>
                  <a:srgbClr val="242424"/>
                </a:solidFill>
                <a:latin typeface="Arial"/>
                <a:cs typeface="Arial"/>
              </a:rPr>
              <a:t>ripetuto, ma </a:t>
            </a:r>
            <a:r>
              <a:rPr sz="1100" dirty="0">
                <a:solidFill>
                  <a:srgbClr val="242424"/>
                </a:solidFill>
                <a:latin typeface="Arial"/>
                <a:cs typeface="Arial"/>
              </a:rPr>
              <a:t>anche di </a:t>
            </a:r>
            <a:r>
              <a:rPr sz="1100" spc="-5" dirty="0">
                <a:solidFill>
                  <a:srgbClr val="242424"/>
                </a:solidFill>
                <a:latin typeface="Arial"/>
                <a:cs typeface="Arial"/>
              </a:rPr>
              <a:t>diventare </a:t>
            </a:r>
            <a:r>
              <a:rPr sz="1100" dirty="0">
                <a:solidFill>
                  <a:srgbClr val="242424"/>
                </a:solidFill>
                <a:latin typeface="Arial"/>
                <a:cs typeface="Arial"/>
              </a:rPr>
              <a:t>un  </a:t>
            </a:r>
            <a:r>
              <a:rPr sz="1100" spc="-5" dirty="0">
                <a:solidFill>
                  <a:srgbClr val="242424"/>
                </a:solidFill>
                <a:latin typeface="Arial"/>
                <a:cs typeface="Arial"/>
              </a:rPr>
              <a:t>classico. </a:t>
            </a:r>
            <a:r>
              <a:rPr sz="1100" dirty="0">
                <a:solidFill>
                  <a:srgbClr val="242424"/>
                </a:solidFill>
                <a:latin typeface="Arial"/>
                <a:cs typeface="Arial"/>
              </a:rPr>
              <a:t>I </a:t>
            </a:r>
            <a:r>
              <a:rPr sz="1100" spc="-5" dirty="0">
                <a:solidFill>
                  <a:srgbClr val="242424"/>
                </a:solidFill>
                <a:latin typeface="Arial"/>
                <a:cs typeface="Arial"/>
              </a:rPr>
              <a:t>numeri </a:t>
            </a:r>
            <a:r>
              <a:rPr sz="1100" dirty="0">
                <a:solidFill>
                  <a:srgbClr val="242424"/>
                </a:solidFill>
                <a:latin typeface="Arial"/>
                <a:cs typeface="Arial"/>
              </a:rPr>
              <a:t>di </a:t>
            </a:r>
            <a:r>
              <a:rPr sz="1100" spc="-5" dirty="0">
                <a:solidFill>
                  <a:srgbClr val="242424"/>
                </a:solidFill>
                <a:latin typeface="Arial"/>
                <a:cs typeface="Arial"/>
              </a:rPr>
              <a:t>quest'anno evidenziano </a:t>
            </a:r>
            <a:r>
              <a:rPr sz="1100" dirty="0">
                <a:solidFill>
                  <a:srgbClr val="242424"/>
                </a:solidFill>
                <a:latin typeface="Arial"/>
                <a:cs typeface="Arial"/>
              </a:rPr>
              <a:t>un </a:t>
            </a:r>
            <a:r>
              <a:rPr sz="1100" spc="-5" dirty="0">
                <a:solidFill>
                  <a:srgbClr val="242424"/>
                </a:solidFill>
                <a:latin typeface="Arial"/>
                <a:cs typeface="Arial"/>
              </a:rPr>
              <a:t>incremento </a:t>
            </a:r>
            <a:r>
              <a:rPr sz="1100" dirty="0">
                <a:solidFill>
                  <a:srgbClr val="242424"/>
                </a:solidFill>
                <a:latin typeface="Arial"/>
                <a:cs typeface="Arial"/>
              </a:rPr>
              <a:t>del 20 </a:t>
            </a:r>
            <a:r>
              <a:rPr sz="1100" spc="-5" dirty="0">
                <a:solidFill>
                  <a:srgbClr val="242424"/>
                </a:solidFill>
                <a:latin typeface="Arial"/>
                <a:cs typeface="Arial"/>
              </a:rPr>
              <a:t>per cento nelle adesioni. </a:t>
            </a:r>
            <a:r>
              <a:rPr sz="1100" dirty="0">
                <a:solidFill>
                  <a:srgbClr val="242424"/>
                </a:solidFill>
                <a:latin typeface="Arial"/>
                <a:cs typeface="Arial"/>
              </a:rPr>
              <a:t>E </a:t>
            </a:r>
            <a:r>
              <a:rPr sz="1100" spc="-5" dirty="0">
                <a:solidFill>
                  <a:srgbClr val="242424"/>
                </a:solidFill>
                <a:latin typeface="Arial"/>
                <a:cs typeface="Arial"/>
              </a:rPr>
              <a:t>il  </a:t>
            </a:r>
            <a:r>
              <a:rPr sz="1100" dirty="0">
                <a:solidFill>
                  <a:srgbClr val="242424"/>
                </a:solidFill>
                <a:latin typeface="Arial"/>
                <a:cs typeface="Arial"/>
              </a:rPr>
              <a:t>tema scelto per </a:t>
            </a:r>
            <a:r>
              <a:rPr sz="1100" spc="-5" dirty="0">
                <a:solidFill>
                  <a:srgbClr val="242424"/>
                </a:solidFill>
                <a:latin typeface="Arial"/>
                <a:cs typeface="Arial"/>
              </a:rPr>
              <a:t>l'edizione </a:t>
            </a:r>
            <a:r>
              <a:rPr sz="1100" dirty="0">
                <a:solidFill>
                  <a:srgbClr val="242424"/>
                </a:solidFill>
                <a:latin typeface="Arial"/>
                <a:cs typeface="Arial"/>
              </a:rPr>
              <a:t>2015 ha </a:t>
            </a:r>
            <a:r>
              <a:rPr sz="1100" spc="-5" dirty="0">
                <a:solidFill>
                  <a:srgbClr val="242424"/>
                </a:solidFill>
                <a:latin typeface="Arial"/>
                <a:cs typeface="Arial"/>
              </a:rPr>
              <a:t>molti significati". Primo: </a:t>
            </a:r>
            <a:r>
              <a:rPr sz="1100" dirty="0">
                <a:solidFill>
                  <a:srgbClr val="242424"/>
                </a:solidFill>
                <a:latin typeface="Arial"/>
                <a:cs typeface="Arial"/>
              </a:rPr>
              <a:t>una </a:t>
            </a:r>
            <a:r>
              <a:rPr sz="1100" spc="-5" dirty="0">
                <a:solidFill>
                  <a:srgbClr val="242424"/>
                </a:solidFill>
                <a:latin typeface="Arial"/>
                <a:cs typeface="Arial"/>
              </a:rPr>
              <a:t>nuova alfabetizzazione dell'Italia  </a:t>
            </a:r>
            <a:r>
              <a:rPr sz="1100" dirty="0">
                <a:solidFill>
                  <a:srgbClr val="242424"/>
                </a:solidFill>
                <a:latin typeface="Arial"/>
                <a:cs typeface="Arial"/>
              </a:rPr>
              <a:t>contro </a:t>
            </a:r>
            <a:r>
              <a:rPr sz="1100" spc="-5" dirty="0">
                <a:solidFill>
                  <a:srgbClr val="242424"/>
                </a:solidFill>
                <a:latin typeface="Arial"/>
                <a:cs typeface="Arial"/>
              </a:rPr>
              <a:t>quello </a:t>
            </a:r>
            <a:r>
              <a:rPr sz="1100" dirty="0">
                <a:solidFill>
                  <a:srgbClr val="242424"/>
                </a:solidFill>
                <a:latin typeface="Arial"/>
                <a:cs typeface="Arial"/>
              </a:rPr>
              <a:t>che </a:t>
            </a:r>
            <a:r>
              <a:rPr sz="1100" spc="-5" dirty="0">
                <a:solidFill>
                  <a:srgbClr val="242424"/>
                </a:solidFill>
                <a:latin typeface="Arial"/>
                <a:cs typeface="Arial"/>
              </a:rPr>
              <a:t>Patuelli definisce "l'imbastardimento della nostra lingua". Prosegue: </a:t>
            </a:r>
            <a:r>
              <a:rPr sz="1100" dirty="0">
                <a:solidFill>
                  <a:srgbClr val="242424"/>
                </a:solidFill>
                <a:latin typeface="Arial"/>
                <a:cs typeface="Arial"/>
              </a:rPr>
              <a:t>"Ogni </a:t>
            </a:r>
            <a:r>
              <a:rPr sz="1100" spc="-5" dirty="0">
                <a:solidFill>
                  <a:srgbClr val="242424"/>
                </a:solidFill>
                <a:latin typeface="Arial"/>
                <a:cs typeface="Arial"/>
              </a:rPr>
              <a:t>volta  </a:t>
            </a:r>
            <a:r>
              <a:rPr sz="1100" dirty="0">
                <a:solidFill>
                  <a:srgbClr val="242424"/>
                </a:solidFill>
                <a:latin typeface="Arial"/>
                <a:cs typeface="Arial"/>
              </a:rPr>
              <a:t>che </a:t>
            </a:r>
            <a:r>
              <a:rPr sz="1100" spc="-5" dirty="0">
                <a:solidFill>
                  <a:srgbClr val="242424"/>
                </a:solidFill>
                <a:latin typeface="Arial"/>
                <a:cs typeface="Arial"/>
              </a:rPr>
              <a:t>l'italiano viene inframmezzato </a:t>
            </a:r>
            <a:r>
              <a:rPr sz="1100" dirty="0">
                <a:solidFill>
                  <a:srgbClr val="242424"/>
                </a:solidFill>
                <a:latin typeface="Arial"/>
                <a:cs typeface="Arial"/>
              </a:rPr>
              <a:t>da </a:t>
            </a:r>
            <a:r>
              <a:rPr sz="1100" spc="-5" dirty="0">
                <a:solidFill>
                  <a:srgbClr val="242424"/>
                </a:solidFill>
                <a:latin typeface="Arial"/>
                <a:cs typeface="Arial"/>
              </a:rPr>
              <a:t>termini che </a:t>
            </a:r>
            <a:r>
              <a:rPr sz="1100" dirty="0">
                <a:solidFill>
                  <a:srgbClr val="242424"/>
                </a:solidFill>
                <a:latin typeface="Arial"/>
                <a:cs typeface="Arial"/>
              </a:rPr>
              <a:t>fanno </a:t>
            </a:r>
            <a:r>
              <a:rPr sz="1100" spc="-5" dirty="0">
                <a:solidFill>
                  <a:srgbClr val="242424"/>
                </a:solidFill>
                <a:latin typeface="Arial"/>
                <a:cs typeface="Arial"/>
              </a:rPr>
              <a:t>riferimento </a:t>
            </a:r>
            <a:r>
              <a:rPr sz="1100" dirty="0">
                <a:solidFill>
                  <a:srgbClr val="242424"/>
                </a:solidFill>
                <a:latin typeface="Arial"/>
                <a:cs typeface="Arial"/>
              </a:rPr>
              <a:t>ad </a:t>
            </a:r>
            <a:r>
              <a:rPr sz="1100" spc="-5" dirty="0">
                <a:solidFill>
                  <a:srgbClr val="242424"/>
                </a:solidFill>
                <a:latin typeface="Arial"/>
                <a:cs typeface="Arial"/>
              </a:rPr>
              <a:t>altri idiomi, </a:t>
            </a:r>
            <a:r>
              <a:rPr sz="1100" dirty="0">
                <a:solidFill>
                  <a:srgbClr val="242424"/>
                </a:solidFill>
                <a:latin typeface="Arial"/>
                <a:cs typeface="Arial"/>
              </a:rPr>
              <a:t>si crea  </a:t>
            </a:r>
            <a:r>
              <a:rPr sz="1100" spc="-5" dirty="0">
                <a:solidFill>
                  <a:srgbClr val="242424"/>
                </a:solidFill>
                <a:latin typeface="Arial"/>
                <a:cs typeface="Arial"/>
              </a:rPr>
              <a:t>confusione </a:t>
            </a:r>
            <a:r>
              <a:rPr sz="1100" dirty="0">
                <a:solidFill>
                  <a:srgbClr val="242424"/>
                </a:solidFill>
                <a:latin typeface="Arial"/>
                <a:cs typeface="Arial"/>
              </a:rPr>
              <a:t>anche </a:t>
            </a:r>
            <a:r>
              <a:rPr sz="1100" spc="-5" dirty="0">
                <a:solidFill>
                  <a:srgbClr val="242424"/>
                </a:solidFill>
                <a:latin typeface="Arial"/>
                <a:cs typeface="Arial"/>
              </a:rPr>
              <a:t>sotto il profilo giuridico. </a:t>
            </a:r>
            <a:r>
              <a:rPr sz="1100" dirty="0">
                <a:solidFill>
                  <a:srgbClr val="242424"/>
                </a:solidFill>
                <a:latin typeface="Arial"/>
                <a:cs typeface="Arial"/>
              </a:rPr>
              <a:t>In </a:t>
            </a:r>
            <a:r>
              <a:rPr sz="1100" spc="-5" dirty="0">
                <a:solidFill>
                  <a:srgbClr val="242424"/>
                </a:solidFill>
                <a:latin typeface="Arial"/>
                <a:cs typeface="Arial"/>
              </a:rPr>
              <a:t>secondo luogo, c'è </a:t>
            </a:r>
            <a:r>
              <a:rPr sz="1100" dirty="0">
                <a:solidFill>
                  <a:srgbClr val="242424"/>
                </a:solidFill>
                <a:latin typeface="Arial"/>
                <a:cs typeface="Arial"/>
              </a:rPr>
              <a:t>una </a:t>
            </a:r>
            <a:r>
              <a:rPr sz="1100" spc="-5" dirty="0">
                <a:solidFill>
                  <a:srgbClr val="242424"/>
                </a:solidFill>
                <a:latin typeface="Arial"/>
                <a:cs typeface="Arial"/>
              </a:rPr>
              <a:t>sensibilità particolare verso le  nuove </a:t>
            </a:r>
            <a:r>
              <a:rPr sz="1100" dirty="0">
                <a:solidFill>
                  <a:srgbClr val="242424"/>
                </a:solidFill>
                <a:latin typeface="Arial"/>
                <a:cs typeface="Arial"/>
              </a:rPr>
              <a:t>tecnologie </a:t>
            </a:r>
            <a:r>
              <a:rPr sz="1100" spc="-5" dirty="0">
                <a:solidFill>
                  <a:srgbClr val="242424"/>
                </a:solidFill>
                <a:latin typeface="Arial"/>
                <a:cs typeface="Arial"/>
              </a:rPr>
              <a:t>che danno tante</a:t>
            </a:r>
            <a:r>
              <a:rPr sz="1100" spc="15" dirty="0">
                <a:solidFill>
                  <a:srgbClr val="242424"/>
                </a:solidFill>
                <a:latin typeface="Arial"/>
                <a:cs typeface="Arial"/>
              </a:rPr>
              <a:t> </a:t>
            </a:r>
            <a:r>
              <a:rPr sz="1100" spc="-5" dirty="0">
                <a:solidFill>
                  <a:srgbClr val="242424"/>
                </a:solidFill>
                <a:latin typeface="Arial"/>
                <a:cs typeface="Arial"/>
              </a:rPr>
              <a:t>opportunità".</a:t>
            </a:r>
            <a:endParaRPr sz="1100">
              <a:latin typeface="Arial"/>
              <a:cs typeface="Arial"/>
            </a:endParaRPr>
          </a:p>
          <a:p>
            <a:pPr>
              <a:lnSpc>
                <a:spcPct val="100000"/>
              </a:lnSpc>
              <a:spcBef>
                <a:spcPts val="25"/>
              </a:spcBef>
            </a:pPr>
            <a:endParaRPr sz="1250">
              <a:latin typeface="Times New Roman"/>
              <a:cs typeface="Times New Roman"/>
            </a:endParaRPr>
          </a:p>
          <a:p>
            <a:pPr marL="27940" marR="21590" indent="-1905" algn="ctr">
              <a:lnSpc>
                <a:spcPct val="110200"/>
              </a:lnSpc>
            </a:pPr>
            <a:r>
              <a:rPr sz="1100" dirty="0">
                <a:solidFill>
                  <a:srgbClr val="242424"/>
                </a:solidFill>
                <a:latin typeface="Arial"/>
                <a:cs typeface="Arial"/>
              </a:rPr>
              <a:t>Sei giorni, </a:t>
            </a:r>
            <a:r>
              <a:rPr sz="1100" spc="-5" dirty="0">
                <a:solidFill>
                  <a:srgbClr val="242424"/>
                </a:solidFill>
                <a:latin typeface="Arial"/>
                <a:cs typeface="Arial"/>
              </a:rPr>
              <a:t>sessanta città diverse, </a:t>
            </a:r>
            <a:r>
              <a:rPr sz="1100" dirty="0">
                <a:solidFill>
                  <a:srgbClr val="242424"/>
                </a:solidFill>
                <a:latin typeface="Arial"/>
                <a:cs typeface="Arial"/>
              </a:rPr>
              <a:t>anche </a:t>
            </a:r>
            <a:r>
              <a:rPr sz="1100" spc="-5" dirty="0">
                <a:solidFill>
                  <a:srgbClr val="242424"/>
                </a:solidFill>
                <a:latin typeface="Arial"/>
                <a:cs typeface="Arial"/>
              </a:rPr>
              <a:t>piccoli paesi. Oltre ottanta gli eventi </a:t>
            </a:r>
            <a:r>
              <a:rPr sz="1100" dirty="0">
                <a:solidFill>
                  <a:srgbClr val="242424"/>
                </a:solidFill>
                <a:latin typeface="Arial"/>
                <a:cs typeface="Arial"/>
              </a:rPr>
              <a:t>e i </a:t>
            </a:r>
            <a:r>
              <a:rPr sz="1100" spc="-5" dirty="0">
                <a:solidFill>
                  <a:srgbClr val="242424"/>
                </a:solidFill>
                <a:latin typeface="Arial"/>
                <a:cs typeface="Arial"/>
              </a:rPr>
              <a:t>laboratori messi in  scaletta. Tanti </a:t>
            </a:r>
            <a:r>
              <a:rPr sz="1100" dirty="0">
                <a:solidFill>
                  <a:srgbClr val="242424"/>
                </a:solidFill>
                <a:latin typeface="Arial"/>
                <a:cs typeface="Arial"/>
              </a:rPr>
              <a:t>i </a:t>
            </a:r>
            <a:r>
              <a:rPr sz="1100" spc="-5" dirty="0">
                <a:solidFill>
                  <a:srgbClr val="242424"/>
                </a:solidFill>
                <a:latin typeface="Arial"/>
                <a:cs typeface="Arial"/>
              </a:rPr>
              <a:t>palazzi monumentali aperti </a:t>
            </a:r>
            <a:r>
              <a:rPr sz="1100" dirty="0">
                <a:solidFill>
                  <a:srgbClr val="242424"/>
                </a:solidFill>
                <a:latin typeface="Arial"/>
                <a:cs typeface="Arial"/>
              </a:rPr>
              <a:t>per </a:t>
            </a:r>
            <a:r>
              <a:rPr sz="1100" spc="-5" dirty="0">
                <a:solidFill>
                  <a:srgbClr val="242424"/>
                </a:solidFill>
                <a:latin typeface="Arial"/>
                <a:cs typeface="Arial"/>
              </a:rPr>
              <a:t>l'occasione. Dal </a:t>
            </a:r>
            <a:r>
              <a:rPr sz="1100" dirty="0">
                <a:solidFill>
                  <a:srgbClr val="242424"/>
                </a:solidFill>
                <a:latin typeface="Arial"/>
                <a:cs typeface="Arial"/>
              </a:rPr>
              <a:t>sud al </a:t>
            </a:r>
            <a:r>
              <a:rPr sz="1100" spc="-5" dirty="0">
                <a:solidFill>
                  <a:srgbClr val="242424"/>
                </a:solidFill>
                <a:latin typeface="Arial"/>
                <a:cs typeface="Arial"/>
              </a:rPr>
              <a:t>nord </a:t>
            </a:r>
            <a:r>
              <a:rPr sz="1100" dirty="0">
                <a:solidFill>
                  <a:srgbClr val="242424"/>
                </a:solidFill>
                <a:latin typeface="Arial"/>
                <a:cs typeface="Arial"/>
              </a:rPr>
              <a:t>del </a:t>
            </a:r>
            <a:r>
              <a:rPr sz="1100" spc="-5" dirty="0">
                <a:solidFill>
                  <a:srgbClr val="242424"/>
                </a:solidFill>
                <a:latin typeface="Arial"/>
                <a:cs typeface="Arial"/>
              </a:rPr>
              <a:t>Paese, </a:t>
            </a:r>
            <a:r>
              <a:rPr sz="1100" dirty="0">
                <a:solidFill>
                  <a:srgbClr val="242424"/>
                </a:solidFill>
                <a:latin typeface="Arial"/>
                <a:cs typeface="Arial"/>
              </a:rPr>
              <a:t>da Bari a  </a:t>
            </a:r>
            <a:r>
              <a:rPr sz="1100" spc="-5" dirty="0">
                <a:solidFill>
                  <a:srgbClr val="242424"/>
                </a:solidFill>
                <a:latin typeface="Arial"/>
                <a:cs typeface="Arial"/>
              </a:rPr>
              <a:t>Milano, </a:t>
            </a:r>
            <a:r>
              <a:rPr sz="1100" dirty="0">
                <a:solidFill>
                  <a:srgbClr val="242424"/>
                </a:solidFill>
                <a:latin typeface="Arial"/>
                <a:cs typeface="Arial"/>
              </a:rPr>
              <a:t>passando per </a:t>
            </a:r>
            <a:r>
              <a:rPr sz="1100" spc="-5" dirty="0">
                <a:solidFill>
                  <a:srgbClr val="242424"/>
                </a:solidFill>
                <a:latin typeface="Arial"/>
                <a:cs typeface="Arial"/>
              </a:rPr>
              <a:t>Ascoli Piceno. L'ambizione: coinvolgere </a:t>
            </a:r>
            <a:r>
              <a:rPr sz="1100" dirty="0">
                <a:solidFill>
                  <a:srgbClr val="242424"/>
                </a:solidFill>
                <a:latin typeface="Arial"/>
                <a:cs typeface="Arial"/>
              </a:rPr>
              <a:t>un </a:t>
            </a:r>
            <a:r>
              <a:rPr sz="1100" spc="-5" dirty="0">
                <a:solidFill>
                  <a:srgbClr val="242424"/>
                </a:solidFill>
                <a:latin typeface="Arial"/>
                <a:cs typeface="Arial"/>
              </a:rPr>
              <a:t>totale </a:t>
            </a:r>
            <a:r>
              <a:rPr sz="1100" dirty="0">
                <a:solidFill>
                  <a:srgbClr val="242424"/>
                </a:solidFill>
                <a:latin typeface="Arial"/>
                <a:cs typeface="Arial"/>
              </a:rPr>
              <a:t>di </a:t>
            </a:r>
            <a:r>
              <a:rPr sz="1100" spc="-5" dirty="0">
                <a:solidFill>
                  <a:srgbClr val="242424"/>
                </a:solidFill>
                <a:latin typeface="Arial"/>
                <a:cs typeface="Arial"/>
              </a:rPr>
              <a:t>10mila ragazzi </a:t>
            </a:r>
            <a:r>
              <a:rPr sz="1100" dirty="0">
                <a:solidFill>
                  <a:srgbClr val="242424"/>
                </a:solidFill>
                <a:latin typeface="Arial"/>
                <a:cs typeface="Arial"/>
              </a:rPr>
              <a:t>d'età  compresa tra i 6 e i 13 </a:t>
            </a:r>
            <a:r>
              <a:rPr sz="1100" spc="-5" dirty="0">
                <a:solidFill>
                  <a:srgbClr val="242424"/>
                </a:solidFill>
                <a:latin typeface="Arial"/>
                <a:cs typeface="Arial"/>
              </a:rPr>
              <a:t>anni. Sono </a:t>
            </a:r>
            <a:r>
              <a:rPr sz="1100" dirty="0">
                <a:solidFill>
                  <a:srgbClr val="242424"/>
                </a:solidFill>
                <a:latin typeface="Arial"/>
                <a:cs typeface="Arial"/>
              </a:rPr>
              <a:t>loro che </a:t>
            </a:r>
            <a:r>
              <a:rPr sz="1100" spc="-5" dirty="0">
                <a:solidFill>
                  <a:srgbClr val="242424"/>
                </a:solidFill>
                <a:latin typeface="Arial"/>
                <a:cs typeface="Arial"/>
              </a:rPr>
              <a:t>dovranno impegnarsi nelle varie attività </a:t>
            </a:r>
            <a:r>
              <a:rPr sz="1100" dirty="0">
                <a:solidFill>
                  <a:srgbClr val="242424"/>
                </a:solidFill>
                <a:latin typeface="Arial"/>
                <a:cs typeface="Arial"/>
              </a:rPr>
              <a:t>ben </a:t>
            </a:r>
            <a:r>
              <a:rPr sz="1100" spc="-5" dirty="0">
                <a:solidFill>
                  <a:srgbClr val="242424"/>
                </a:solidFill>
                <a:latin typeface="Arial"/>
                <a:cs typeface="Arial"/>
              </a:rPr>
              <a:t>architettate  </a:t>
            </a:r>
            <a:r>
              <a:rPr sz="1100" dirty="0">
                <a:solidFill>
                  <a:srgbClr val="242424"/>
                </a:solidFill>
                <a:latin typeface="Arial"/>
                <a:cs typeface="Arial"/>
              </a:rPr>
              <a:t>da Abi &amp; </a:t>
            </a:r>
            <a:r>
              <a:rPr sz="1100" spc="-5" dirty="0">
                <a:solidFill>
                  <a:srgbClr val="242424"/>
                </a:solidFill>
                <a:latin typeface="Arial"/>
                <a:cs typeface="Arial"/>
              </a:rPr>
              <a:t>Co. </a:t>
            </a:r>
            <a:r>
              <a:rPr sz="1100" dirty="0">
                <a:solidFill>
                  <a:srgbClr val="242424"/>
                </a:solidFill>
                <a:latin typeface="Arial"/>
                <a:cs typeface="Arial"/>
              </a:rPr>
              <a:t>per </a:t>
            </a:r>
            <a:r>
              <a:rPr sz="1100" spc="-5" dirty="0">
                <a:solidFill>
                  <a:srgbClr val="242424"/>
                </a:solidFill>
                <a:latin typeface="Arial"/>
                <a:cs typeface="Arial"/>
              </a:rPr>
              <a:t>provare </a:t>
            </a:r>
            <a:r>
              <a:rPr sz="1100" dirty="0">
                <a:solidFill>
                  <a:srgbClr val="242424"/>
                </a:solidFill>
                <a:latin typeface="Arial"/>
                <a:cs typeface="Arial"/>
              </a:rPr>
              <a:t>ad </a:t>
            </a:r>
            <a:r>
              <a:rPr sz="1100" spc="-5" dirty="0">
                <a:solidFill>
                  <a:srgbClr val="242424"/>
                </a:solidFill>
                <a:latin typeface="Arial"/>
                <a:cs typeface="Arial"/>
              </a:rPr>
              <a:t>avvicinare </a:t>
            </a:r>
            <a:r>
              <a:rPr sz="1100" dirty="0">
                <a:solidFill>
                  <a:srgbClr val="242424"/>
                </a:solidFill>
                <a:latin typeface="Arial"/>
                <a:cs typeface="Arial"/>
              </a:rPr>
              <a:t>i teen </a:t>
            </a:r>
            <a:r>
              <a:rPr sz="1100" spc="-5" dirty="0">
                <a:solidFill>
                  <a:srgbClr val="242424"/>
                </a:solidFill>
                <a:latin typeface="Arial"/>
                <a:cs typeface="Arial"/>
              </a:rPr>
              <a:t>alla </a:t>
            </a:r>
            <a:r>
              <a:rPr sz="1100" dirty="0">
                <a:solidFill>
                  <a:srgbClr val="242424"/>
                </a:solidFill>
                <a:latin typeface="Arial"/>
                <a:cs typeface="Arial"/>
              </a:rPr>
              <a:t>cultura. </a:t>
            </a:r>
            <a:r>
              <a:rPr sz="1100" spc="-5" dirty="0">
                <a:solidFill>
                  <a:srgbClr val="242424"/>
                </a:solidFill>
                <a:latin typeface="Arial"/>
                <a:cs typeface="Arial"/>
              </a:rPr>
              <a:t>Ne viene </a:t>
            </a:r>
            <a:r>
              <a:rPr sz="1100" dirty="0">
                <a:solidFill>
                  <a:srgbClr val="242424"/>
                </a:solidFill>
                <a:latin typeface="Arial"/>
                <a:cs typeface="Arial"/>
              </a:rPr>
              <a:t>fuori un </a:t>
            </a:r>
            <a:r>
              <a:rPr sz="1100" spc="-5" dirty="0">
                <a:solidFill>
                  <a:srgbClr val="242424"/>
                </a:solidFill>
                <a:latin typeface="Arial"/>
                <a:cs typeface="Arial"/>
              </a:rPr>
              <a:t>mix </a:t>
            </a:r>
            <a:r>
              <a:rPr sz="1100" dirty="0">
                <a:solidFill>
                  <a:srgbClr val="242424"/>
                </a:solidFill>
                <a:latin typeface="Arial"/>
                <a:cs typeface="Arial"/>
              </a:rPr>
              <a:t>di </a:t>
            </a:r>
            <a:r>
              <a:rPr sz="1100" spc="-5" dirty="0">
                <a:solidFill>
                  <a:srgbClr val="242424"/>
                </a:solidFill>
                <a:latin typeface="Arial"/>
                <a:cs typeface="Arial"/>
              </a:rPr>
              <a:t>arte,  archeologia, </a:t>
            </a:r>
            <a:r>
              <a:rPr sz="1100" dirty="0">
                <a:solidFill>
                  <a:srgbClr val="242424"/>
                </a:solidFill>
                <a:latin typeface="Arial"/>
                <a:cs typeface="Arial"/>
              </a:rPr>
              <a:t>musica, </a:t>
            </a:r>
            <a:r>
              <a:rPr sz="1100" spc="-5" dirty="0">
                <a:solidFill>
                  <a:srgbClr val="242424"/>
                </a:solidFill>
                <a:latin typeface="Arial"/>
                <a:cs typeface="Arial"/>
              </a:rPr>
              <a:t>canto, lettura, fotografia, robotica, tecnologia, percorsi figurativi </a:t>
            </a:r>
            <a:r>
              <a:rPr sz="1100" dirty="0">
                <a:solidFill>
                  <a:srgbClr val="242424"/>
                </a:solidFill>
                <a:latin typeface="Arial"/>
                <a:cs typeface="Arial"/>
              </a:rPr>
              <a:t>e</a:t>
            </a:r>
            <a:r>
              <a:rPr sz="1100" spc="155" dirty="0">
                <a:solidFill>
                  <a:srgbClr val="242424"/>
                </a:solidFill>
                <a:latin typeface="Arial"/>
                <a:cs typeface="Arial"/>
              </a:rPr>
              <a:t> </a:t>
            </a:r>
            <a:r>
              <a:rPr sz="1100" spc="-5" dirty="0">
                <a:solidFill>
                  <a:srgbClr val="242424"/>
                </a:solidFill>
                <a:latin typeface="Arial"/>
                <a:cs typeface="Arial"/>
              </a:rPr>
              <a:t>linguistici.</a:t>
            </a:r>
            <a:endParaRPr sz="1100">
              <a:latin typeface="Arial"/>
              <a:cs typeface="Arial"/>
            </a:endParaRPr>
          </a:p>
          <a:p>
            <a:pPr marL="78105" marR="70485" indent="-635" algn="ctr">
              <a:lnSpc>
                <a:spcPct val="110000"/>
              </a:lnSpc>
            </a:pPr>
            <a:r>
              <a:rPr sz="1100" spc="-5" dirty="0">
                <a:solidFill>
                  <a:srgbClr val="242424"/>
                </a:solidFill>
                <a:latin typeface="Arial"/>
                <a:cs typeface="Arial"/>
              </a:rPr>
              <a:t>Tutto </a:t>
            </a:r>
            <a:r>
              <a:rPr sz="1100" dirty="0">
                <a:solidFill>
                  <a:srgbClr val="242424"/>
                </a:solidFill>
                <a:latin typeface="Arial"/>
                <a:cs typeface="Arial"/>
              </a:rPr>
              <a:t>è </a:t>
            </a:r>
            <a:r>
              <a:rPr sz="1100" spc="-5" dirty="0">
                <a:solidFill>
                  <a:srgbClr val="242424"/>
                </a:solidFill>
                <a:latin typeface="Arial"/>
                <a:cs typeface="Arial"/>
              </a:rPr>
              <a:t>sviluppato intorno </a:t>
            </a:r>
            <a:r>
              <a:rPr sz="1100" dirty="0">
                <a:solidFill>
                  <a:srgbClr val="242424"/>
                </a:solidFill>
                <a:latin typeface="Arial"/>
                <a:cs typeface="Arial"/>
              </a:rPr>
              <a:t>a un </a:t>
            </a:r>
            <a:r>
              <a:rPr sz="1100" spc="-5" dirty="0">
                <a:solidFill>
                  <a:srgbClr val="242424"/>
                </a:solidFill>
                <a:latin typeface="Arial"/>
                <a:cs typeface="Arial"/>
              </a:rPr>
              <a:t>unico </a:t>
            </a:r>
            <a:r>
              <a:rPr sz="1100" dirty="0">
                <a:solidFill>
                  <a:srgbClr val="242424"/>
                </a:solidFill>
                <a:latin typeface="Arial"/>
                <a:cs typeface="Arial"/>
              </a:rPr>
              <a:t>tema </a:t>
            </a:r>
            <a:r>
              <a:rPr sz="1100" spc="-5" dirty="0">
                <a:solidFill>
                  <a:srgbClr val="242424"/>
                </a:solidFill>
                <a:latin typeface="Arial"/>
                <a:cs typeface="Arial"/>
              </a:rPr>
              <a:t>centrale, </a:t>
            </a:r>
            <a:r>
              <a:rPr sz="1100" dirty="0">
                <a:solidFill>
                  <a:srgbClr val="242424"/>
                </a:solidFill>
                <a:latin typeface="Arial"/>
                <a:cs typeface="Arial"/>
              </a:rPr>
              <a:t>ma </a:t>
            </a:r>
            <a:r>
              <a:rPr sz="1100" spc="-5" dirty="0">
                <a:solidFill>
                  <a:srgbClr val="242424"/>
                </a:solidFill>
                <a:latin typeface="Arial"/>
                <a:cs typeface="Arial"/>
              </a:rPr>
              <a:t>tiene </a:t>
            </a:r>
            <a:r>
              <a:rPr sz="1100" dirty="0">
                <a:solidFill>
                  <a:srgbClr val="242424"/>
                </a:solidFill>
                <a:latin typeface="Arial"/>
                <a:cs typeface="Arial"/>
              </a:rPr>
              <a:t>conto </a:t>
            </a:r>
            <a:r>
              <a:rPr sz="1100" spc="-5" dirty="0">
                <a:solidFill>
                  <a:srgbClr val="242424"/>
                </a:solidFill>
                <a:latin typeface="Arial"/>
                <a:cs typeface="Arial"/>
              </a:rPr>
              <a:t>delle specificità </a:t>
            </a:r>
            <a:r>
              <a:rPr sz="1100" dirty="0">
                <a:solidFill>
                  <a:srgbClr val="242424"/>
                </a:solidFill>
                <a:latin typeface="Arial"/>
                <a:cs typeface="Arial"/>
              </a:rPr>
              <a:t>di </a:t>
            </a:r>
            <a:r>
              <a:rPr sz="1100" spc="-5" dirty="0">
                <a:solidFill>
                  <a:srgbClr val="242424"/>
                </a:solidFill>
                <a:latin typeface="Arial"/>
                <a:cs typeface="Arial"/>
              </a:rPr>
              <a:t>ogni  territorio. Così </a:t>
            </a:r>
            <a:r>
              <a:rPr sz="1100" dirty="0">
                <a:solidFill>
                  <a:srgbClr val="242424"/>
                </a:solidFill>
                <a:latin typeface="Arial"/>
                <a:cs typeface="Arial"/>
              </a:rPr>
              <a:t>i </a:t>
            </a:r>
            <a:r>
              <a:rPr sz="1100" spc="-5" dirty="0">
                <a:solidFill>
                  <a:srgbClr val="242424"/>
                </a:solidFill>
                <a:latin typeface="Arial"/>
                <a:cs typeface="Arial"/>
              </a:rPr>
              <a:t>piccoli protagonisti del festival </a:t>
            </a:r>
            <a:r>
              <a:rPr sz="1100" dirty="0">
                <a:solidFill>
                  <a:srgbClr val="242424"/>
                </a:solidFill>
                <a:latin typeface="Arial"/>
                <a:cs typeface="Arial"/>
              </a:rPr>
              <a:t>potranno </a:t>
            </a:r>
            <a:r>
              <a:rPr sz="1100" spc="-5" dirty="0">
                <a:solidFill>
                  <a:srgbClr val="242424"/>
                </a:solidFill>
                <a:latin typeface="Arial"/>
                <a:cs typeface="Arial"/>
              </a:rPr>
              <a:t>sperimentare </a:t>
            </a:r>
            <a:r>
              <a:rPr sz="1100" dirty="0">
                <a:solidFill>
                  <a:srgbClr val="242424"/>
                </a:solidFill>
                <a:latin typeface="Arial"/>
                <a:cs typeface="Arial"/>
              </a:rPr>
              <a:t>a </a:t>
            </a:r>
            <a:r>
              <a:rPr sz="1100" spc="-5" dirty="0">
                <a:solidFill>
                  <a:srgbClr val="242424"/>
                </a:solidFill>
                <a:latin typeface="Arial"/>
                <a:cs typeface="Arial"/>
              </a:rPr>
              <a:t>pieno ritmo potenzialità</a:t>
            </a:r>
            <a:r>
              <a:rPr sz="1100" spc="170" dirty="0">
                <a:solidFill>
                  <a:srgbClr val="242424"/>
                </a:solidFill>
                <a:latin typeface="Arial"/>
                <a:cs typeface="Arial"/>
              </a:rPr>
              <a:t> </a:t>
            </a:r>
            <a:r>
              <a:rPr sz="1100" dirty="0">
                <a:solidFill>
                  <a:srgbClr val="242424"/>
                </a:solidFill>
                <a:latin typeface="Arial"/>
                <a:cs typeface="Arial"/>
              </a:rPr>
              <a:t>e</a:t>
            </a:r>
            <a:endParaRPr sz="1100">
              <a:latin typeface="Arial"/>
              <a:cs typeface="Arial"/>
            </a:endParaRPr>
          </a:p>
          <a:p>
            <a:pPr algn="ctr">
              <a:lnSpc>
                <a:spcPct val="100000"/>
              </a:lnSpc>
              <a:spcBef>
                <a:spcPts val="145"/>
              </a:spcBef>
            </a:pPr>
            <a:r>
              <a:rPr sz="1100" dirty="0">
                <a:solidFill>
                  <a:srgbClr val="242424"/>
                </a:solidFill>
                <a:latin typeface="Arial"/>
                <a:cs typeface="Arial"/>
              </a:rPr>
              <a:t>sfumature </a:t>
            </a:r>
            <a:r>
              <a:rPr sz="1100" spc="-5" dirty="0">
                <a:solidFill>
                  <a:srgbClr val="242424"/>
                </a:solidFill>
                <a:latin typeface="Arial"/>
                <a:cs typeface="Arial"/>
              </a:rPr>
              <a:t>della </a:t>
            </a:r>
            <a:r>
              <a:rPr sz="1100" dirty="0">
                <a:solidFill>
                  <a:srgbClr val="242424"/>
                </a:solidFill>
                <a:latin typeface="Arial"/>
                <a:cs typeface="Arial"/>
              </a:rPr>
              <a:t>loro </a:t>
            </a:r>
            <a:r>
              <a:rPr sz="1100" spc="-5" dirty="0">
                <a:solidFill>
                  <a:srgbClr val="242424"/>
                </a:solidFill>
                <a:latin typeface="Arial"/>
                <a:cs typeface="Arial"/>
              </a:rPr>
              <a:t>fantasia, </a:t>
            </a:r>
            <a:r>
              <a:rPr sz="1100" dirty="0">
                <a:solidFill>
                  <a:srgbClr val="242424"/>
                </a:solidFill>
                <a:latin typeface="Arial"/>
                <a:cs typeface="Arial"/>
              </a:rPr>
              <a:t>per </a:t>
            </a:r>
            <a:r>
              <a:rPr sz="1100" spc="-5" dirty="0">
                <a:solidFill>
                  <a:srgbClr val="242424"/>
                </a:solidFill>
                <a:latin typeface="Arial"/>
                <a:cs typeface="Arial"/>
              </a:rPr>
              <a:t>incastonare infinite storie </a:t>
            </a:r>
            <a:r>
              <a:rPr sz="1100" dirty="0">
                <a:solidFill>
                  <a:srgbClr val="242424"/>
                </a:solidFill>
                <a:latin typeface="Arial"/>
                <a:cs typeface="Arial"/>
              </a:rPr>
              <a:t>e </a:t>
            </a:r>
            <a:r>
              <a:rPr sz="1100" spc="-5" dirty="0">
                <a:solidFill>
                  <a:srgbClr val="242424"/>
                </a:solidFill>
                <a:latin typeface="Arial"/>
                <a:cs typeface="Arial"/>
              </a:rPr>
              <a:t>conoscere </a:t>
            </a:r>
            <a:r>
              <a:rPr sz="1100" dirty="0">
                <a:solidFill>
                  <a:srgbClr val="242424"/>
                </a:solidFill>
                <a:latin typeface="Arial"/>
                <a:cs typeface="Arial"/>
              </a:rPr>
              <a:t>i </a:t>
            </a:r>
            <a:r>
              <a:rPr sz="1100" spc="-5" dirty="0">
                <a:solidFill>
                  <a:srgbClr val="242424"/>
                </a:solidFill>
                <a:latin typeface="Arial"/>
                <a:cs typeface="Arial"/>
              </a:rPr>
              <a:t>luoghi in </a:t>
            </a:r>
            <a:r>
              <a:rPr sz="1100" dirty="0">
                <a:solidFill>
                  <a:srgbClr val="242424"/>
                </a:solidFill>
                <a:latin typeface="Arial"/>
                <a:cs typeface="Arial"/>
              </a:rPr>
              <a:t>cui</a:t>
            </a:r>
            <a:r>
              <a:rPr sz="1100" spc="40" dirty="0">
                <a:solidFill>
                  <a:srgbClr val="242424"/>
                </a:solidFill>
                <a:latin typeface="Arial"/>
                <a:cs typeface="Arial"/>
              </a:rPr>
              <a:t> </a:t>
            </a:r>
            <a:r>
              <a:rPr sz="1100" spc="-5" dirty="0">
                <a:solidFill>
                  <a:srgbClr val="242424"/>
                </a:solidFill>
                <a:latin typeface="Arial"/>
                <a:cs typeface="Arial"/>
              </a:rPr>
              <a:t>vivono.</a:t>
            </a:r>
            <a:endParaRPr sz="1100">
              <a:latin typeface="Arial"/>
              <a:cs typeface="Arial"/>
            </a:endParaRPr>
          </a:p>
          <a:p>
            <a:pPr marL="12065" marR="5080" algn="ctr">
              <a:lnSpc>
                <a:spcPct val="110000"/>
              </a:lnSpc>
            </a:pPr>
            <a:r>
              <a:rPr sz="1100" spc="-5" dirty="0">
                <a:solidFill>
                  <a:srgbClr val="242424"/>
                </a:solidFill>
                <a:latin typeface="Arial"/>
                <a:cs typeface="Arial"/>
              </a:rPr>
              <a:t>Sottolinea Giovanni Puglisi: </a:t>
            </a:r>
            <a:r>
              <a:rPr sz="1100" dirty="0">
                <a:solidFill>
                  <a:srgbClr val="242424"/>
                </a:solidFill>
                <a:latin typeface="Arial"/>
                <a:cs typeface="Arial"/>
              </a:rPr>
              <a:t>"La </a:t>
            </a:r>
            <a:r>
              <a:rPr sz="1100" spc="-5" dirty="0">
                <a:solidFill>
                  <a:srgbClr val="242424"/>
                </a:solidFill>
                <a:latin typeface="Arial"/>
                <a:cs typeface="Arial"/>
              </a:rPr>
              <a:t>manifestazione </a:t>
            </a:r>
            <a:r>
              <a:rPr sz="1100" dirty="0">
                <a:solidFill>
                  <a:srgbClr val="242424"/>
                </a:solidFill>
                <a:latin typeface="Arial"/>
                <a:cs typeface="Arial"/>
              </a:rPr>
              <a:t>è </a:t>
            </a:r>
            <a:r>
              <a:rPr sz="1100" spc="-5" dirty="0">
                <a:solidFill>
                  <a:srgbClr val="242424"/>
                </a:solidFill>
                <a:latin typeface="Arial"/>
                <a:cs typeface="Arial"/>
              </a:rPr>
              <a:t>nelle </a:t>
            </a:r>
            <a:r>
              <a:rPr sz="1100" dirty="0">
                <a:solidFill>
                  <a:srgbClr val="242424"/>
                </a:solidFill>
                <a:latin typeface="Arial"/>
                <a:cs typeface="Arial"/>
              </a:rPr>
              <a:t>corde </a:t>
            </a:r>
            <a:r>
              <a:rPr sz="1100" spc="-5" dirty="0">
                <a:solidFill>
                  <a:srgbClr val="242424"/>
                </a:solidFill>
                <a:latin typeface="Arial"/>
                <a:cs typeface="Arial"/>
              </a:rPr>
              <a:t>dell'Unesco, </a:t>
            </a:r>
            <a:r>
              <a:rPr sz="1100" dirty="0">
                <a:solidFill>
                  <a:srgbClr val="242424"/>
                </a:solidFill>
                <a:latin typeface="Arial"/>
                <a:cs typeface="Arial"/>
              </a:rPr>
              <a:t>non solo per </a:t>
            </a:r>
            <a:r>
              <a:rPr sz="1100" spc="-5" dirty="0">
                <a:solidFill>
                  <a:srgbClr val="242424"/>
                </a:solidFill>
                <a:latin typeface="Arial"/>
                <a:cs typeface="Arial"/>
              </a:rPr>
              <a:t>la </a:t>
            </a:r>
            <a:r>
              <a:rPr sz="1100" dirty="0">
                <a:solidFill>
                  <a:srgbClr val="242424"/>
                </a:solidFill>
                <a:latin typeface="Arial"/>
                <a:cs typeface="Arial"/>
              </a:rPr>
              <a:t>tutela del  </a:t>
            </a:r>
            <a:r>
              <a:rPr sz="1100" spc="-5" dirty="0">
                <a:solidFill>
                  <a:srgbClr val="242424"/>
                </a:solidFill>
                <a:latin typeface="Arial"/>
                <a:cs typeface="Arial"/>
              </a:rPr>
              <a:t>patrimonio, </a:t>
            </a:r>
            <a:r>
              <a:rPr sz="1100" dirty="0">
                <a:solidFill>
                  <a:srgbClr val="242424"/>
                </a:solidFill>
                <a:latin typeface="Arial"/>
                <a:cs typeface="Arial"/>
              </a:rPr>
              <a:t>ma anche </a:t>
            </a:r>
            <a:r>
              <a:rPr sz="1100" spc="-5" dirty="0">
                <a:solidFill>
                  <a:srgbClr val="242424"/>
                </a:solidFill>
                <a:latin typeface="Arial"/>
                <a:cs typeface="Arial"/>
              </a:rPr>
              <a:t>per l'alfabetizzazione. Non </a:t>
            </a:r>
            <a:r>
              <a:rPr sz="1100" dirty="0">
                <a:solidFill>
                  <a:srgbClr val="242424"/>
                </a:solidFill>
                <a:latin typeface="Arial"/>
                <a:cs typeface="Arial"/>
              </a:rPr>
              <a:t>si può </a:t>
            </a:r>
            <a:r>
              <a:rPr sz="1100" spc="-5" dirty="0">
                <a:solidFill>
                  <a:srgbClr val="242424"/>
                </a:solidFill>
                <a:latin typeface="Arial"/>
                <a:cs typeface="Arial"/>
              </a:rPr>
              <a:t>raccontare </a:t>
            </a:r>
            <a:r>
              <a:rPr sz="1100" dirty="0">
                <a:solidFill>
                  <a:srgbClr val="242424"/>
                </a:solidFill>
                <a:latin typeface="Arial"/>
                <a:cs typeface="Arial"/>
              </a:rPr>
              <a:t>il </a:t>
            </a:r>
            <a:r>
              <a:rPr sz="1100" spc="-5" dirty="0">
                <a:solidFill>
                  <a:srgbClr val="242424"/>
                </a:solidFill>
                <a:latin typeface="Arial"/>
                <a:cs typeface="Arial"/>
              </a:rPr>
              <a:t>mondo, </a:t>
            </a:r>
            <a:r>
              <a:rPr sz="1100" dirty="0">
                <a:solidFill>
                  <a:srgbClr val="242424"/>
                </a:solidFill>
                <a:latin typeface="Arial"/>
                <a:cs typeface="Arial"/>
              </a:rPr>
              <a:t>se non </a:t>
            </a:r>
            <a:r>
              <a:rPr sz="1100" spc="-5" dirty="0">
                <a:solidFill>
                  <a:srgbClr val="242424"/>
                </a:solidFill>
                <a:latin typeface="Arial"/>
                <a:cs typeface="Arial"/>
              </a:rPr>
              <a:t>attraverso le  </a:t>
            </a:r>
            <a:r>
              <a:rPr sz="1100" dirty="0">
                <a:solidFill>
                  <a:srgbClr val="242424"/>
                </a:solidFill>
                <a:latin typeface="Arial"/>
                <a:cs typeface="Arial"/>
              </a:rPr>
              <a:t>sue </a:t>
            </a:r>
            <a:r>
              <a:rPr sz="1100" spc="-5" dirty="0">
                <a:solidFill>
                  <a:srgbClr val="242424"/>
                </a:solidFill>
                <a:latin typeface="Arial"/>
                <a:cs typeface="Arial"/>
              </a:rPr>
              <a:t>ricchezze artistiche </a:t>
            </a:r>
            <a:r>
              <a:rPr sz="1100" dirty="0">
                <a:solidFill>
                  <a:srgbClr val="242424"/>
                </a:solidFill>
                <a:latin typeface="Arial"/>
                <a:cs typeface="Arial"/>
              </a:rPr>
              <a:t>e </a:t>
            </a:r>
            <a:r>
              <a:rPr sz="1100" spc="-5" dirty="0">
                <a:solidFill>
                  <a:srgbClr val="242424"/>
                </a:solidFill>
                <a:latin typeface="Arial"/>
                <a:cs typeface="Arial"/>
              </a:rPr>
              <a:t>culturali. </a:t>
            </a:r>
            <a:r>
              <a:rPr sz="1100" dirty="0">
                <a:solidFill>
                  <a:srgbClr val="242424"/>
                </a:solidFill>
                <a:latin typeface="Arial"/>
                <a:cs typeface="Arial"/>
              </a:rPr>
              <a:t>I </a:t>
            </a:r>
            <a:r>
              <a:rPr sz="1100" spc="-5" dirty="0">
                <a:solidFill>
                  <a:srgbClr val="242424"/>
                </a:solidFill>
                <a:latin typeface="Arial"/>
                <a:cs typeface="Arial"/>
              </a:rPr>
              <a:t>musei devono </a:t>
            </a:r>
            <a:r>
              <a:rPr sz="1100" dirty="0">
                <a:solidFill>
                  <a:srgbClr val="242424"/>
                </a:solidFill>
                <a:latin typeface="Arial"/>
                <a:cs typeface="Arial"/>
              </a:rPr>
              <a:t>essere </a:t>
            </a:r>
            <a:r>
              <a:rPr sz="1100" spc="-5" dirty="0">
                <a:solidFill>
                  <a:srgbClr val="242424"/>
                </a:solidFill>
                <a:latin typeface="Arial"/>
                <a:cs typeface="Arial"/>
              </a:rPr>
              <a:t>vissuti quotidianamente. Un</a:t>
            </a:r>
            <a:r>
              <a:rPr sz="1100" spc="85" dirty="0">
                <a:solidFill>
                  <a:srgbClr val="242424"/>
                </a:solidFill>
                <a:latin typeface="Arial"/>
                <a:cs typeface="Arial"/>
              </a:rPr>
              <a:t> </a:t>
            </a:r>
            <a:r>
              <a:rPr sz="1100" spc="-5" dirty="0">
                <a:solidFill>
                  <a:srgbClr val="242424"/>
                </a:solidFill>
                <a:latin typeface="Arial"/>
                <a:cs typeface="Arial"/>
              </a:rPr>
              <a:t>giovane</a:t>
            </a:r>
            <a:endParaRPr sz="1100">
              <a:latin typeface="Arial"/>
              <a:cs typeface="Arial"/>
            </a:endParaRPr>
          </a:p>
          <a:p>
            <a:pPr marL="58419" marR="47625" algn="ctr">
              <a:lnSpc>
                <a:spcPct val="110000"/>
              </a:lnSpc>
              <a:spcBef>
                <a:spcPts val="15"/>
              </a:spcBef>
            </a:pPr>
            <a:r>
              <a:rPr sz="1100" dirty="0">
                <a:solidFill>
                  <a:srgbClr val="242424"/>
                </a:solidFill>
                <a:latin typeface="Arial"/>
                <a:cs typeface="Arial"/>
              </a:rPr>
              <a:t>non </a:t>
            </a:r>
            <a:r>
              <a:rPr sz="1100" spc="-5" dirty="0">
                <a:solidFill>
                  <a:srgbClr val="242424"/>
                </a:solidFill>
                <a:latin typeface="Arial"/>
                <a:cs typeface="Arial"/>
              </a:rPr>
              <a:t>rispetterà </a:t>
            </a:r>
            <a:r>
              <a:rPr sz="1100" dirty="0">
                <a:solidFill>
                  <a:srgbClr val="242424"/>
                </a:solidFill>
                <a:latin typeface="Arial"/>
                <a:cs typeface="Arial"/>
              </a:rPr>
              <a:t>mai </a:t>
            </a:r>
            <a:r>
              <a:rPr sz="1100" spc="-5" dirty="0">
                <a:solidFill>
                  <a:srgbClr val="242424"/>
                </a:solidFill>
                <a:latin typeface="Arial"/>
                <a:cs typeface="Arial"/>
              </a:rPr>
              <a:t>un'opera d'arte, </a:t>
            </a:r>
            <a:r>
              <a:rPr sz="1100" dirty="0">
                <a:solidFill>
                  <a:srgbClr val="242424"/>
                </a:solidFill>
                <a:latin typeface="Arial"/>
                <a:cs typeface="Arial"/>
              </a:rPr>
              <a:t>se non </a:t>
            </a:r>
            <a:r>
              <a:rPr sz="1100" spc="-5" dirty="0">
                <a:solidFill>
                  <a:srgbClr val="242424"/>
                </a:solidFill>
                <a:latin typeface="Arial"/>
                <a:cs typeface="Arial"/>
              </a:rPr>
              <a:t>l'ha capita". </a:t>
            </a:r>
            <a:r>
              <a:rPr sz="1100" dirty="0">
                <a:solidFill>
                  <a:srgbClr val="242424"/>
                </a:solidFill>
                <a:latin typeface="Arial"/>
                <a:cs typeface="Arial"/>
              </a:rPr>
              <a:t>E </a:t>
            </a:r>
            <a:r>
              <a:rPr sz="1100" spc="-5" dirty="0">
                <a:solidFill>
                  <a:srgbClr val="242424"/>
                </a:solidFill>
                <a:latin typeface="Arial"/>
                <a:cs typeface="Arial"/>
              </a:rPr>
              <a:t>aggiunge: "Ogni </a:t>
            </a:r>
            <a:r>
              <a:rPr sz="1100" dirty="0">
                <a:solidFill>
                  <a:srgbClr val="242424"/>
                </a:solidFill>
                <a:latin typeface="Arial"/>
                <a:cs typeface="Arial"/>
              </a:rPr>
              <a:t>risorsa che </a:t>
            </a:r>
            <a:r>
              <a:rPr sz="1100" spc="-5" dirty="0">
                <a:solidFill>
                  <a:srgbClr val="242424"/>
                </a:solidFill>
                <a:latin typeface="Arial"/>
                <a:cs typeface="Arial"/>
              </a:rPr>
              <a:t>arriva </a:t>
            </a:r>
            <a:r>
              <a:rPr sz="1100" dirty="0">
                <a:solidFill>
                  <a:srgbClr val="242424"/>
                </a:solidFill>
                <a:latin typeface="Arial"/>
                <a:cs typeface="Arial"/>
              </a:rPr>
              <a:t>e </a:t>
            </a:r>
            <a:r>
              <a:rPr sz="1100" spc="-5" dirty="0">
                <a:solidFill>
                  <a:srgbClr val="242424"/>
                </a:solidFill>
                <a:latin typeface="Arial"/>
                <a:cs typeface="Arial"/>
              </a:rPr>
              <a:t>ogni  occasione </a:t>
            </a:r>
            <a:r>
              <a:rPr sz="1100" dirty="0">
                <a:solidFill>
                  <a:srgbClr val="242424"/>
                </a:solidFill>
                <a:latin typeface="Arial"/>
                <a:cs typeface="Arial"/>
              </a:rPr>
              <a:t>per </a:t>
            </a:r>
            <a:r>
              <a:rPr sz="1100" spc="-5" dirty="0">
                <a:solidFill>
                  <a:srgbClr val="242424"/>
                </a:solidFill>
                <a:latin typeface="Arial"/>
                <a:cs typeface="Arial"/>
              </a:rPr>
              <a:t>farlo, </a:t>
            </a:r>
            <a:r>
              <a:rPr sz="1100" dirty="0">
                <a:solidFill>
                  <a:srgbClr val="242424"/>
                </a:solidFill>
                <a:latin typeface="Arial"/>
                <a:cs typeface="Arial"/>
              </a:rPr>
              <a:t>è </a:t>
            </a:r>
            <a:r>
              <a:rPr sz="1100" spc="-5" dirty="0">
                <a:solidFill>
                  <a:srgbClr val="242424"/>
                </a:solidFill>
                <a:latin typeface="Arial"/>
                <a:cs typeface="Arial"/>
              </a:rPr>
              <a:t>benvenuta. Data la situazione </a:t>
            </a:r>
            <a:r>
              <a:rPr sz="1100" dirty="0">
                <a:solidFill>
                  <a:srgbClr val="242424"/>
                </a:solidFill>
                <a:latin typeface="Arial"/>
                <a:cs typeface="Arial"/>
              </a:rPr>
              <a:t>economica </a:t>
            </a:r>
            <a:r>
              <a:rPr sz="1100" spc="-5" dirty="0">
                <a:solidFill>
                  <a:srgbClr val="242424"/>
                </a:solidFill>
                <a:latin typeface="Arial"/>
                <a:cs typeface="Arial"/>
              </a:rPr>
              <a:t>attuale, </a:t>
            </a:r>
            <a:r>
              <a:rPr sz="1100" dirty="0">
                <a:solidFill>
                  <a:srgbClr val="242424"/>
                </a:solidFill>
                <a:latin typeface="Arial"/>
                <a:cs typeface="Arial"/>
              </a:rPr>
              <a:t>è </a:t>
            </a:r>
            <a:r>
              <a:rPr sz="1100" spc="-5" dirty="0">
                <a:solidFill>
                  <a:srgbClr val="242424"/>
                </a:solidFill>
                <a:latin typeface="Arial"/>
                <a:cs typeface="Arial"/>
              </a:rPr>
              <a:t>importante la  collaborazione </a:t>
            </a:r>
            <a:r>
              <a:rPr sz="1100" dirty="0">
                <a:solidFill>
                  <a:srgbClr val="242424"/>
                </a:solidFill>
                <a:latin typeface="Arial"/>
                <a:cs typeface="Arial"/>
              </a:rPr>
              <a:t>tra </a:t>
            </a:r>
            <a:r>
              <a:rPr sz="1100" spc="-5" dirty="0">
                <a:solidFill>
                  <a:srgbClr val="242424"/>
                </a:solidFill>
                <a:latin typeface="Arial"/>
                <a:cs typeface="Arial"/>
              </a:rPr>
              <a:t>pubblico </a:t>
            </a:r>
            <a:r>
              <a:rPr sz="1100" dirty="0">
                <a:solidFill>
                  <a:srgbClr val="242424"/>
                </a:solidFill>
                <a:latin typeface="Arial"/>
                <a:cs typeface="Arial"/>
              </a:rPr>
              <a:t>e</a:t>
            </a:r>
            <a:r>
              <a:rPr sz="1100" spc="15" dirty="0">
                <a:solidFill>
                  <a:srgbClr val="242424"/>
                </a:solidFill>
                <a:latin typeface="Arial"/>
                <a:cs typeface="Arial"/>
              </a:rPr>
              <a:t> </a:t>
            </a:r>
            <a:r>
              <a:rPr sz="1100" spc="-5" dirty="0">
                <a:solidFill>
                  <a:srgbClr val="242424"/>
                </a:solidFill>
                <a:latin typeface="Arial"/>
                <a:cs typeface="Arial"/>
              </a:rPr>
              <a:t>privato".</a:t>
            </a:r>
            <a:endParaRPr sz="1100">
              <a:latin typeface="Arial"/>
              <a:cs typeface="Arial"/>
            </a:endParaRPr>
          </a:p>
          <a:p>
            <a:pPr>
              <a:lnSpc>
                <a:spcPct val="100000"/>
              </a:lnSpc>
              <a:spcBef>
                <a:spcPts val="10"/>
              </a:spcBef>
            </a:pPr>
            <a:endParaRPr sz="1250">
              <a:latin typeface="Times New Roman"/>
              <a:cs typeface="Times New Roman"/>
            </a:endParaRPr>
          </a:p>
          <a:p>
            <a:pPr marL="56515" marR="48895" algn="ctr">
              <a:lnSpc>
                <a:spcPct val="110200"/>
              </a:lnSpc>
            </a:pPr>
            <a:r>
              <a:rPr sz="1100" spc="-5" dirty="0">
                <a:solidFill>
                  <a:srgbClr val="242424"/>
                </a:solidFill>
                <a:latin typeface="Arial"/>
                <a:cs typeface="Arial"/>
              </a:rPr>
              <a:t>Due avvenimenti quest'anno affiancheranno la rassegna. </a:t>
            </a:r>
            <a:r>
              <a:rPr sz="1100" dirty="0">
                <a:solidFill>
                  <a:srgbClr val="242424"/>
                </a:solidFill>
                <a:latin typeface="Arial"/>
                <a:cs typeface="Arial"/>
              </a:rPr>
              <a:t>Il 16 </a:t>
            </a:r>
            <a:r>
              <a:rPr sz="1100" spc="-5" dirty="0">
                <a:solidFill>
                  <a:srgbClr val="242424"/>
                </a:solidFill>
                <a:latin typeface="Arial"/>
                <a:cs typeface="Arial"/>
              </a:rPr>
              <a:t>marzo, ne</a:t>
            </a:r>
            <a:r>
              <a:rPr sz="1100" spc="-5" dirty="0">
                <a:solidFill>
                  <a:srgbClr val="242424"/>
                </a:solidFill>
                <a:latin typeface="Arial"/>
                <a:cs typeface="Arial"/>
                <a:hlinkClick r:id="rId3"/>
              </a:rPr>
              <a:t>l</a:t>
            </a:r>
            <a:r>
              <a:rPr sz="1100" u="sng" spc="-5" dirty="0">
                <a:solidFill>
                  <a:srgbClr val="167EC3"/>
                </a:solidFill>
                <a:uFill>
                  <a:solidFill>
                    <a:srgbClr val="167EC3"/>
                  </a:solidFill>
                </a:uFill>
                <a:latin typeface="Arial"/>
                <a:cs typeface="Arial"/>
                <a:hlinkClick r:id="rId3"/>
              </a:rPr>
              <a:t>Museo </a:t>
            </a:r>
            <a:r>
              <a:rPr sz="1100" u="sng" dirty="0">
                <a:solidFill>
                  <a:srgbClr val="167EC3"/>
                </a:solidFill>
                <a:uFill>
                  <a:solidFill>
                    <a:srgbClr val="167EC3"/>
                  </a:solidFill>
                </a:uFill>
                <a:latin typeface="Arial"/>
                <a:cs typeface="Arial"/>
                <a:hlinkClick r:id="rId3"/>
              </a:rPr>
              <a:t>d'Arte </a:t>
            </a:r>
            <a:r>
              <a:rPr sz="1100" dirty="0">
                <a:solidFill>
                  <a:srgbClr val="167EC3"/>
                </a:solidFill>
                <a:latin typeface="Arial"/>
                <a:cs typeface="Arial"/>
              </a:rPr>
              <a:t> </a:t>
            </a:r>
            <a:r>
              <a:rPr sz="1100" u="sng" dirty="0">
                <a:solidFill>
                  <a:srgbClr val="167EC3"/>
                </a:solidFill>
                <a:uFill>
                  <a:solidFill>
                    <a:srgbClr val="167EC3"/>
                  </a:solidFill>
                </a:uFill>
                <a:latin typeface="Arial"/>
                <a:cs typeface="Arial"/>
                <a:hlinkClick r:id="rId3"/>
              </a:rPr>
              <a:t>contemporanea </a:t>
            </a:r>
            <a:r>
              <a:rPr sz="1100" u="sng" spc="-5" dirty="0">
                <a:solidFill>
                  <a:srgbClr val="167EC3"/>
                </a:solidFill>
                <a:uFill>
                  <a:solidFill>
                    <a:srgbClr val="167EC3"/>
                  </a:solidFill>
                </a:uFill>
                <a:latin typeface="Arial"/>
                <a:cs typeface="Arial"/>
                <a:hlinkClick r:id="rId3"/>
              </a:rPr>
              <a:t>Donnaregina (Madre) </a:t>
            </a:r>
            <a:r>
              <a:rPr sz="1100" u="sng" dirty="0">
                <a:solidFill>
                  <a:srgbClr val="167EC3"/>
                </a:solidFill>
                <a:uFill>
                  <a:solidFill>
                    <a:srgbClr val="167EC3"/>
                  </a:solidFill>
                </a:uFill>
                <a:latin typeface="Arial"/>
                <a:cs typeface="Arial"/>
                <a:hlinkClick r:id="rId3"/>
              </a:rPr>
              <a:t>di </a:t>
            </a:r>
            <a:r>
              <a:rPr sz="1100" u="sng" spc="-5" dirty="0">
                <a:solidFill>
                  <a:srgbClr val="167EC3"/>
                </a:solidFill>
                <a:uFill>
                  <a:solidFill>
                    <a:srgbClr val="167EC3"/>
                  </a:solidFill>
                </a:uFill>
                <a:latin typeface="Arial"/>
                <a:cs typeface="Arial"/>
                <a:hlinkClick r:id="rId3"/>
              </a:rPr>
              <a:t>Napoli</a:t>
            </a:r>
            <a:r>
              <a:rPr sz="1100" spc="-5" dirty="0">
                <a:solidFill>
                  <a:srgbClr val="242424"/>
                </a:solidFill>
                <a:latin typeface="Arial"/>
                <a:cs typeface="Arial"/>
                <a:hlinkClick r:id="rId3"/>
              </a:rPr>
              <a:t>, </a:t>
            </a:r>
            <a:r>
              <a:rPr sz="1100" spc="-5" dirty="0">
                <a:solidFill>
                  <a:srgbClr val="242424"/>
                </a:solidFill>
                <a:latin typeface="Arial"/>
                <a:cs typeface="Arial"/>
              </a:rPr>
              <a:t>l'artista Michelangelo </a:t>
            </a:r>
            <a:r>
              <a:rPr sz="1100" dirty="0">
                <a:solidFill>
                  <a:srgbClr val="242424"/>
                </a:solidFill>
                <a:latin typeface="Arial"/>
                <a:cs typeface="Arial"/>
              </a:rPr>
              <a:t>Pistoletto </a:t>
            </a:r>
            <a:r>
              <a:rPr sz="1100" spc="-5" dirty="0">
                <a:solidFill>
                  <a:srgbClr val="242424"/>
                </a:solidFill>
                <a:latin typeface="Arial"/>
                <a:cs typeface="Arial"/>
              </a:rPr>
              <a:t>sarà protagonista  </a:t>
            </a:r>
            <a:r>
              <a:rPr sz="1100" dirty="0">
                <a:solidFill>
                  <a:srgbClr val="242424"/>
                </a:solidFill>
                <a:latin typeface="Arial"/>
                <a:cs typeface="Arial"/>
              </a:rPr>
              <a:t>di un </a:t>
            </a:r>
            <a:r>
              <a:rPr sz="1100" spc="-5" dirty="0">
                <a:solidFill>
                  <a:srgbClr val="242424"/>
                </a:solidFill>
                <a:latin typeface="Arial"/>
                <a:cs typeface="Arial"/>
              </a:rPr>
              <a:t>incontro </a:t>
            </a:r>
            <a:r>
              <a:rPr sz="1100" dirty="0">
                <a:solidFill>
                  <a:srgbClr val="242424"/>
                </a:solidFill>
                <a:latin typeface="Arial"/>
                <a:cs typeface="Arial"/>
              </a:rPr>
              <a:t>con </a:t>
            </a:r>
            <a:r>
              <a:rPr sz="1100" spc="-5" dirty="0">
                <a:solidFill>
                  <a:srgbClr val="242424"/>
                </a:solidFill>
                <a:latin typeface="Arial"/>
                <a:cs typeface="Arial"/>
              </a:rPr>
              <a:t>gli under </a:t>
            </a:r>
            <a:r>
              <a:rPr sz="1100" dirty="0">
                <a:solidFill>
                  <a:srgbClr val="242424"/>
                </a:solidFill>
                <a:latin typeface="Arial"/>
                <a:cs typeface="Arial"/>
              </a:rPr>
              <a:t>13 e </a:t>
            </a:r>
            <a:r>
              <a:rPr sz="1100" spc="-5" dirty="0">
                <a:solidFill>
                  <a:srgbClr val="242424"/>
                </a:solidFill>
                <a:latin typeface="Arial"/>
                <a:cs typeface="Arial"/>
              </a:rPr>
              <a:t>non. Mentre nelle capitoline scuderie </a:t>
            </a:r>
            <a:r>
              <a:rPr sz="1100" dirty="0">
                <a:solidFill>
                  <a:srgbClr val="242424"/>
                </a:solidFill>
                <a:latin typeface="Arial"/>
                <a:cs typeface="Arial"/>
              </a:rPr>
              <a:t>di </a:t>
            </a:r>
            <a:r>
              <a:rPr sz="1100" spc="-5" dirty="0">
                <a:solidFill>
                  <a:srgbClr val="242424"/>
                </a:solidFill>
                <a:latin typeface="Arial"/>
                <a:cs typeface="Arial"/>
              </a:rPr>
              <a:t>Palazzo Altieri, il </a:t>
            </a:r>
            <a:r>
              <a:rPr sz="1100" dirty="0">
                <a:solidFill>
                  <a:srgbClr val="242424"/>
                </a:solidFill>
                <a:latin typeface="Arial"/>
                <a:cs typeface="Arial"/>
              </a:rPr>
              <a:t>20  marzo, si </a:t>
            </a:r>
            <a:r>
              <a:rPr sz="1100" spc="-5" dirty="0">
                <a:solidFill>
                  <a:srgbClr val="242424"/>
                </a:solidFill>
                <a:latin typeface="Arial"/>
                <a:cs typeface="Arial"/>
              </a:rPr>
              <a:t>discuterà </a:t>
            </a:r>
            <a:r>
              <a:rPr sz="1100" dirty="0">
                <a:solidFill>
                  <a:srgbClr val="242424"/>
                </a:solidFill>
                <a:latin typeface="Arial"/>
                <a:cs typeface="Arial"/>
              </a:rPr>
              <a:t>di </a:t>
            </a:r>
            <a:r>
              <a:rPr sz="1100" spc="-10" dirty="0">
                <a:solidFill>
                  <a:srgbClr val="242424"/>
                </a:solidFill>
                <a:latin typeface="Arial"/>
                <a:cs typeface="Arial"/>
              </a:rPr>
              <a:t>nuovi </a:t>
            </a:r>
            <a:r>
              <a:rPr sz="1100" dirty="0">
                <a:solidFill>
                  <a:srgbClr val="242424"/>
                </a:solidFill>
                <a:latin typeface="Arial"/>
                <a:cs typeface="Arial"/>
              </a:rPr>
              <a:t>metodi </a:t>
            </a:r>
            <a:r>
              <a:rPr sz="1100" spc="-5" dirty="0">
                <a:solidFill>
                  <a:srgbClr val="242424"/>
                </a:solidFill>
                <a:latin typeface="Arial"/>
                <a:cs typeface="Arial"/>
              </a:rPr>
              <a:t>d'apprendimento. "Reinventare" </a:t>
            </a:r>
            <a:r>
              <a:rPr sz="1100" dirty="0">
                <a:solidFill>
                  <a:srgbClr val="242424"/>
                </a:solidFill>
                <a:latin typeface="Arial"/>
                <a:cs typeface="Arial"/>
              </a:rPr>
              <a:t>è la </a:t>
            </a:r>
            <a:r>
              <a:rPr sz="1100" spc="-5" dirty="0">
                <a:solidFill>
                  <a:srgbClr val="242424"/>
                </a:solidFill>
                <a:latin typeface="Arial"/>
                <a:cs typeface="Arial"/>
              </a:rPr>
              <a:t>parola d'ordine. Dal  </a:t>
            </a:r>
            <a:r>
              <a:rPr sz="1100" dirty="0">
                <a:solidFill>
                  <a:srgbClr val="242424"/>
                </a:solidFill>
                <a:latin typeface="Arial"/>
                <a:cs typeface="Arial"/>
              </a:rPr>
              <a:t>metodo </a:t>
            </a:r>
            <a:r>
              <a:rPr sz="1100" spc="-5" dirty="0">
                <a:solidFill>
                  <a:srgbClr val="242424"/>
                </a:solidFill>
                <a:latin typeface="Arial"/>
                <a:cs typeface="Arial"/>
              </a:rPr>
              <a:t>Montessori alla </a:t>
            </a:r>
            <a:r>
              <a:rPr sz="1100" dirty="0">
                <a:solidFill>
                  <a:srgbClr val="242424"/>
                </a:solidFill>
                <a:latin typeface="Arial"/>
                <a:cs typeface="Arial"/>
              </a:rPr>
              <a:t>robotica </a:t>
            </a:r>
            <a:r>
              <a:rPr sz="1100" spc="-5" dirty="0">
                <a:solidFill>
                  <a:srgbClr val="242424"/>
                </a:solidFill>
                <a:latin typeface="Arial"/>
                <a:cs typeface="Arial"/>
              </a:rPr>
              <a:t>educativa </a:t>
            </a:r>
            <a:r>
              <a:rPr sz="1100" dirty="0">
                <a:solidFill>
                  <a:srgbClr val="242424"/>
                </a:solidFill>
                <a:latin typeface="Arial"/>
                <a:cs typeface="Arial"/>
              </a:rPr>
              <a:t>raccontata </a:t>
            </a:r>
            <a:r>
              <a:rPr sz="1100" spc="-5" dirty="0">
                <a:solidFill>
                  <a:srgbClr val="242424"/>
                </a:solidFill>
                <a:latin typeface="Arial"/>
                <a:cs typeface="Arial"/>
              </a:rPr>
              <a:t>dalla </a:t>
            </a:r>
            <a:r>
              <a:rPr sz="1100" dirty="0">
                <a:solidFill>
                  <a:srgbClr val="242424"/>
                </a:solidFill>
                <a:latin typeface="Arial"/>
                <a:cs typeface="Arial"/>
              </a:rPr>
              <a:t>scuola di </a:t>
            </a:r>
            <a:r>
              <a:rPr sz="1100" spc="-5" dirty="0">
                <a:solidFill>
                  <a:srgbClr val="242424"/>
                </a:solidFill>
                <a:latin typeface="Arial"/>
                <a:cs typeface="Arial"/>
              </a:rPr>
              <a:t>Genova. Fondamentale, per  la riuscita dell'impresa, sarà il supporto congiunto </a:t>
            </a:r>
            <a:r>
              <a:rPr sz="1100" dirty="0">
                <a:solidFill>
                  <a:srgbClr val="242424"/>
                </a:solidFill>
                <a:latin typeface="Arial"/>
                <a:cs typeface="Arial"/>
              </a:rPr>
              <a:t>di </a:t>
            </a:r>
            <a:r>
              <a:rPr sz="1100" spc="-5" dirty="0">
                <a:solidFill>
                  <a:srgbClr val="242424"/>
                </a:solidFill>
                <a:latin typeface="Arial"/>
                <a:cs typeface="Arial"/>
              </a:rPr>
              <a:t>musei, biblioteche, operatori culturali. </a:t>
            </a:r>
            <a:r>
              <a:rPr sz="1100" dirty="0">
                <a:solidFill>
                  <a:srgbClr val="242424"/>
                </a:solidFill>
                <a:latin typeface="Arial"/>
                <a:cs typeface="Arial"/>
              </a:rPr>
              <a:t>E  </a:t>
            </a:r>
            <a:r>
              <a:rPr sz="1100" spc="-5" dirty="0">
                <a:solidFill>
                  <a:srgbClr val="242424"/>
                </a:solidFill>
                <a:latin typeface="Arial"/>
                <a:cs typeface="Arial"/>
              </a:rPr>
              <a:t>soprattutto delle scuole. Una sinergia vincente. Stefania Giannini, ministro dell'Istruzione  (dell'Università </a:t>
            </a:r>
            <a:r>
              <a:rPr sz="1100" dirty="0">
                <a:solidFill>
                  <a:srgbClr val="242424"/>
                </a:solidFill>
                <a:latin typeface="Arial"/>
                <a:cs typeface="Arial"/>
              </a:rPr>
              <a:t>e </a:t>
            </a:r>
            <a:r>
              <a:rPr sz="1100" spc="-5" dirty="0">
                <a:solidFill>
                  <a:srgbClr val="242424"/>
                </a:solidFill>
                <a:latin typeface="Arial"/>
                <a:cs typeface="Arial"/>
              </a:rPr>
              <a:t>della </a:t>
            </a:r>
            <a:r>
              <a:rPr sz="1100" dirty="0">
                <a:solidFill>
                  <a:srgbClr val="242424"/>
                </a:solidFill>
                <a:latin typeface="Arial"/>
                <a:cs typeface="Arial"/>
              </a:rPr>
              <a:t>Ricerca) - </a:t>
            </a:r>
            <a:r>
              <a:rPr sz="1100" spc="-5" dirty="0">
                <a:solidFill>
                  <a:srgbClr val="242424"/>
                </a:solidFill>
                <a:latin typeface="Arial"/>
                <a:cs typeface="Arial"/>
              </a:rPr>
              <a:t>impegnata </a:t>
            </a:r>
            <a:r>
              <a:rPr sz="1100" dirty="0">
                <a:solidFill>
                  <a:srgbClr val="242424"/>
                </a:solidFill>
                <a:latin typeface="Arial"/>
                <a:cs typeface="Arial"/>
              </a:rPr>
              <a:t>in queste </a:t>
            </a:r>
            <a:r>
              <a:rPr sz="1100" spc="-5" dirty="0">
                <a:solidFill>
                  <a:srgbClr val="242424"/>
                </a:solidFill>
                <a:latin typeface="Arial"/>
                <a:cs typeface="Arial"/>
              </a:rPr>
              <a:t>ore </a:t>
            </a:r>
            <a:r>
              <a:rPr sz="1100" dirty="0">
                <a:solidFill>
                  <a:srgbClr val="242424"/>
                </a:solidFill>
                <a:latin typeface="Arial"/>
                <a:cs typeface="Arial"/>
              </a:rPr>
              <a:t>in </a:t>
            </a:r>
            <a:r>
              <a:rPr sz="1100" u="sng" dirty="0">
                <a:solidFill>
                  <a:srgbClr val="167EC3"/>
                </a:solidFill>
                <a:uFill>
                  <a:solidFill>
                    <a:srgbClr val="167EC3"/>
                  </a:solidFill>
                </a:uFill>
                <a:latin typeface="Arial"/>
                <a:cs typeface="Arial"/>
                <a:hlinkClick r:id="rId4"/>
              </a:rPr>
              <a:t>un </a:t>
            </a:r>
            <a:r>
              <a:rPr sz="1100" u="sng" spc="-5" dirty="0">
                <a:solidFill>
                  <a:srgbClr val="167EC3"/>
                </a:solidFill>
                <a:uFill>
                  <a:solidFill>
                    <a:srgbClr val="167EC3"/>
                  </a:solidFill>
                </a:uFill>
                <a:latin typeface="Arial"/>
                <a:cs typeface="Arial"/>
                <a:hlinkClick r:id="rId4"/>
              </a:rPr>
              <a:t>serrato dibattito sulla riforma della </a:t>
            </a:r>
            <a:r>
              <a:rPr sz="1100" spc="-5" dirty="0">
                <a:solidFill>
                  <a:srgbClr val="167EC3"/>
                </a:solidFill>
                <a:latin typeface="Arial"/>
                <a:cs typeface="Arial"/>
              </a:rPr>
              <a:t> </a:t>
            </a:r>
            <a:r>
              <a:rPr sz="1100" u="sng" spc="-5" dirty="0">
                <a:solidFill>
                  <a:srgbClr val="167EC3"/>
                </a:solidFill>
                <a:uFill>
                  <a:solidFill>
                    <a:srgbClr val="167EC3"/>
                  </a:solidFill>
                </a:uFill>
                <a:latin typeface="Arial"/>
                <a:cs typeface="Arial"/>
                <a:hlinkClick r:id="rId4"/>
              </a:rPr>
              <a:t>scuola</a:t>
            </a:r>
            <a:r>
              <a:rPr sz="1100" spc="-5" dirty="0">
                <a:solidFill>
                  <a:srgbClr val="167EC3"/>
                </a:solidFill>
                <a:latin typeface="Arial"/>
                <a:cs typeface="Arial"/>
                <a:hlinkClick r:id="rId4"/>
              </a:rPr>
              <a:t> </a:t>
            </a:r>
            <a:r>
              <a:rPr sz="1100" dirty="0">
                <a:solidFill>
                  <a:srgbClr val="242424"/>
                </a:solidFill>
                <a:latin typeface="Arial"/>
                <a:cs typeface="Arial"/>
              </a:rPr>
              <a:t>- ha </a:t>
            </a:r>
            <a:r>
              <a:rPr sz="1100" spc="-5" dirty="0">
                <a:solidFill>
                  <a:srgbClr val="242424"/>
                </a:solidFill>
                <a:latin typeface="Arial"/>
                <a:cs typeface="Arial"/>
              </a:rPr>
              <a:t>ribadito </a:t>
            </a:r>
            <a:r>
              <a:rPr sz="1100" dirty="0">
                <a:solidFill>
                  <a:srgbClr val="242424"/>
                </a:solidFill>
                <a:latin typeface="Arial"/>
                <a:cs typeface="Arial"/>
              </a:rPr>
              <a:t>il suo </a:t>
            </a:r>
            <a:r>
              <a:rPr sz="1100" spc="-5" dirty="0">
                <a:solidFill>
                  <a:srgbClr val="242424"/>
                </a:solidFill>
                <a:latin typeface="Arial"/>
                <a:cs typeface="Arial"/>
              </a:rPr>
              <a:t>interesse per l'iniziativa, </a:t>
            </a:r>
            <a:r>
              <a:rPr sz="1100" dirty="0">
                <a:solidFill>
                  <a:srgbClr val="242424"/>
                </a:solidFill>
                <a:latin typeface="Arial"/>
                <a:cs typeface="Arial"/>
              </a:rPr>
              <a:t>pur non </a:t>
            </a:r>
            <a:r>
              <a:rPr sz="1100" spc="-5" dirty="0">
                <a:solidFill>
                  <a:srgbClr val="242424"/>
                </a:solidFill>
                <a:latin typeface="Arial"/>
                <a:cs typeface="Arial"/>
              </a:rPr>
              <a:t>partecipando alla conferenza stampa,  dove </a:t>
            </a:r>
            <a:r>
              <a:rPr sz="1100" dirty="0">
                <a:solidFill>
                  <a:srgbClr val="242424"/>
                </a:solidFill>
                <a:latin typeface="Arial"/>
                <a:cs typeface="Arial"/>
              </a:rPr>
              <a:t>era attesa </a:t>
            </a:r>
            <a:r>
              <a:rPr sz="1100" spc="-5" dirty="0">
                <a:solidFill>
                  <a:srgbClr val="242424"/>
                </a:solidFill>
                <a:latin typeface="Arial"/>
                <a:cs typeface="Arial"/>
              </a:rPr>
              <a:t>soprattutto </a:t>
            </a:r>
            <a:r>
              <a:rPr sz="1100" dirty="0">
                <a:solidFill>
                  <a:srgbClr val="242424"/>
                </a:solidFill>
                <a:latin typeface="Arial"/>
                <a:cs typeface="Arial"/>
              </a:rPr>
              <a:t>dai</a:t>
            </a:r>
            <a:r>
              <a:rPr sz="1100" spc="-20" dirty="0">
                <a:solidFill>
                  <a:srgbClr val="242424"/>
                </a:solidFill>
                <a:latin typeface="Arial"/>
                <a:cs typeface="Arial"/>
              </a:rPr>
              <a:t> </a:t>
            </a:r>
            <a:r>
              <a:rPr sz="1100" spc="-5" dirty="0">
                <a:solidFill>
                  <a:srgbClr val="242424"/>
                </a:solidFill>
                <a:latin typeface="Arial"/>
                <a:cs typeface="Arial"/>
              </a:rPr>
              <a:t>giornalisti.</a:t>
            </a:r>
            <a:endParaRPr sz="1100">
              <a:latin typeface="Arial"/>
              <a:cs typeface="Arial"/>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83845">
              <a:lnSpc>
                <a:spcPts val="1839"/>
              </a:lnSpc>
            </a:pPr>
            <a:r>
              <a:rPr sz="1600" b="1" spc="-5" dirty="0">
                <a:latin typeface="Arial"/>
                <a:cs typeface="Arial"/>
              </a:rPr>
              <a:t>Ro</a:t>
            </a:r>
            <a:r>
              <a:rPr sz="1600" b="1" spc="-15" dirty="0">
                <a:latin typeface="Arial"/>
                <a:cs typeface="Arial"/>
              </a:rPr>
              <a:t>m</a:t>
            </a:r>
            <a:r>
              <a:rPr sz="1600" b="1" spc="5" dirty="0">
                <a:latin typeface="Arial"/>
                <a:cs typeface="Arial"/>
              </a:rPr>
              <a:t>a</a:t>
            </a:r>
            <a:r>
              <a:rPr sz="1600" b="1" spc="-5" dirty="0">
                <a:latin typeface="Arial"/>
                <a:cs typeface="Arial"/>
              </a:rPr>
              <a:t>gnan</a:t>
            </a:r>
            <a:r>
              <a:rPr sz="1600" b="1" spc="-15" dirty="0">
                <a:latin typeface="Arial"/>
                <a:cs typeface="Arial"/>
              </a:rPr>
              <a:t>o</a:t>
            </a:r>
            <a:r>
              <a:rPr sz="1600" b="1" spc="10" dirty="0">
                <a:latin typeface="Arial"/>
                <a:cs typeface="Arial"/>
              </a:rPr>
              <a:t>i</a:t>
            </a:r>
            <a:r>
              <a:rPr sz="1600" b="1" spc="-5" dirty="0">
                <a:latin typeface="Arial"/>
                <a:cs typeface="Arial"/>
              </a:rPr>
              <a:t>.it  4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80132" y="2119883"/>
            <a:ext cx="2391156" cy="84734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28892" y="3576172"/>
            <a:ext cx="5911655" cy="216658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19327" y="5966459"/>
            <a:ext cx="6124956" cy="382981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83845">
              <a:lnSpc>
                <a:spcPts val="1839"/>
              </a:lnSpc>
            </a:pPr>
            <a:r>
              <a:rPr sz="1600" b="1" spc="-5" dirty="0">
                <a:latin typeface="Arial"/>
                <a:cs typeface="Arial"/>
              </a:rPr>
              <a:t>Ro</a:t>
            </a:r>
            <a:r>
              <a:rPr sz="1600" b="1" spc="-15" dirty="0">
                <a:latin typeface="Arial"/>
                <a:cs typeface="Arial"/>
              </a:rPr>
              <a:t>m</a:t>
            </a:r>
            <a:r>
              <a:rPr sz="1600" b="1" spc="5" dirty="0">
                <a:latin typeface="Arial"/>
                <a:cs typeface="Arial"/>
              </a:rPr>
              <a:t>a</a:t>
            </a:r>
            <a:r>
              <a:rPr sz="1600" b="1" spc="-5" dirty="0">
                <a:latin typeface="Arial"/>
                <a:cs typeface="Arial"/>
              </a:rPr>
              <a:t>gnan</a:t>
            </a:r>
            <a:r>
              <a:rPr sz="1600" b="1" spc="-15" dirty="0">
                <a:latin typeface="Arial"/>
                <a:cs typeface="Arial"/>
              </a:rPr>
              <a:t>o</a:t>
            </a:r>
            <a:r>
              <a:rPr sz="1600" b="1" spc="10" dirty="0">
                <a:latin typeface="Arial"/>
                <a:cs typeface="Arial"/>
              </a:rPr>
              <a:t>i</a:t>
            </a:r>
            <a:r>
              <a:rPr sz="1600" b="1" spc="-5" dirty="0">
                <a:latin typeface="Arial"/>
                <a:cs typeface="Arial"/>
              </a:rPr>
              <a:t>.it  4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118230" y="2099817"/>
            <a:ext cx="1323975" cy="162560"/>
          </a:xfrm>
          <a:prstGeom prst="rect">
            <a:avLst/>
          </a:prstGeom>
        </p:spPr>
        <p:txBody>
          <a:bodyPr vert="horz" wrap="square" lIns="0" tIns="12700" rIns="0" bIns="0" rtlCol="0">
            <a:spAutoFit/>
          </a:bodyPr>
          <a:lstStyle/>
          <a:p>
            <a:pPr marL="12700">
              <a:lnSpc>
                <a:spcPct val="100000"/>
              </a:lnSpc>
              <a:spcBef>
                <a:spcPts val="100"/>
              </a:spcBef>
            </a:pPr>
            <a:r>
              <a:rPr sz="900" spc="-5" dirty="0">
                <a:latin typeface="Arial"/>
                <a:cs typeface="Arial"/>
              </a:rPr>
              <a:t>04/Marzo/2015 </a:t>
            </a:r>
            <a:r>
              <a:rPr sz="900" dirty="0">
                <a:latin typeface="Arial"/>
                <a:cs typeface="Arial"/>
              </a:rPr>
              <a:t>- H.</a:t>
            </a:r>
            <a:r>
              <a:rPr sz="900" spc="-25" dirty="0">
                <a:latin typeface="Arial"/>
                <a:cs typeface="Arial"/>
              </a:rPr>
              <a:t> </a:t>
            </a:r>
            <a:r>
              <a:rPr sz="900" spc="-5" dirty="0">
                <a:latin typeface="Arial"/>
                <a:cs typeface="Arial"/>
              </a:rPr>
              <a:t>20.11</a:t>
            </a:r>
            <a:endParaRPr sz="900">
              <a:latin typeface="Arial"/>
              <a:cs typeface="Arial"/>
            </a:endParaRPr>
          </a:p>
        </p:txBody>
      </p:sp>
      <p:sp>
        <p:nvSpPr>
          <p:cNvPr id="5" name="object 5"/>
          <p:cNvSpPr txBox="1"/>
          <p:nvPr/>
        </p:nvSpPr>
        <p:spPr>
          <a:xfrm>
            <a:off x="706627" y="2753004"/>
            <a:ext cx="6141085" cy="4726305"/>
          </a:xfrm>
          <a:prstGeom prst="rect">
            <a:avLst/>
          </a:prstGeom>
        </p:spPr>
        <p:txBody>
          <a:bodyPr vert="horz" wrap="square" lIns="0" tIns="13335" rIns="0" bIns="0" rtlCol="0">
            <a:spAutoFit/>
          </a:bodyPr>
          <a:lstStyle/>
          <a:p>
            <a:pPr marL="12700" marR="232410">
              <a:lnSpc>
                <a:spcPct val="143200"/>
              </a:lnSpc>
              <a:spcBef>
                <a:spcPts val="105"/>
              </a:spcBef>
            </a:pPr>
            <a:r>
              <a:rPr sz="1050" dirty="0">
                <a:latin typeface="Arial"/>
                <a:cs typeface="Arial"/>
              </a:rPr>
              <a:t>L'alfabeto </a:t>
            </a:r>
            <a:r>
              <a:rPr sz="1050" spc="-5" dirty="0">
                <a:latin typeface="Arial"/>
                <a:cs typeface="Arial"/>
              </a:rPr>
              <a:t>del </a:t>
            </a:r>
            <a:r>
              <a:rPr sz="1050" dirty="0">
                <a:latin typeface="Arial"/>
                <a:cs typeface="Arial"/>
              </a:rPr>
              <a:t>mondo. </a:t>
            </a:r>
            <a:r>
              <a:rPr sz="1050" spc="-5" dirty="0">
                <a:latin typeface="Arial"/>
                <a:cs typeface="Arial"/>
              </a:rPr>
              <a:t>Leggiamo </a:t>
            </a:r>
            <a:r>
              <a:rPr sz="1050" dirty="0">
                <a:latin typeface="Arial"/>
                <a:cs typeface="Arial"/>
              </a:rPr>
              <a:t>i </a:t>
            </a:r>
            <a:r>
              <a:rPr sz="1050" spc="-5" dirty="0">
                <a:latin typeface="Arial"/>
                <a:cs typeface="Arial"/>
              </a:rPr>
              <a:t>segni intorno </a:t>
            </a:r>
            <a:r>
              <a:rPr sz="1050" dirty="0">
                <a:latin typeface="Arial"/>
                <a:cs typeface="Arial"/>
              </a:rPr>
              <a:t>a noi e raccontiamo'. </a:t>
            </a:r>
            <a:r>
              <a:rPr sz="1050" spc="-5" dirty="0">
                <a:latin typeface="Arial"/>
                <a:cs typeface="Arial"/>
              </a:rPr>
              <a:t>E' questo </a:t>
            </a:r>
            <a:r>
              <a:rPr sz="1050" dirty="0">
                <a:latin typeface="Arial"/>
                <a:cs typeface="Arial"/>
              </a:rPr>
              <a:t>il </a:t>
            </a:r>
            <a:r>
              <a:rPr sz="1050" spc="-5" dirty="0">
                <a:latin typeface="Arial"/>
                <a:cs typeface="Arial"/>
              </a:rPr>
              <a:t>titolo della seconda  edizione del festival della Cultura creativa, </a:t>
            </a:r>
            <a:r>
              <a:rPr sz="1050" dirty="0">
                <a:latin typeface="Arial"/>
                <a:cs typeface="Arial"/>
              </a:rPr>
              <a:t>promosso e </a:t>
            </a:r>
            <a:r>
              <a:rPr sz="1050" spc="-5" dirty="0">
                <a:latin typeface="Arial"/>
                <a:cs typeface="Arial"/>
              </a:rPr>
              <a:t>realizzato </a:t>
            </a:r>
            <a:r>
              <a:rPr sz="1050" dirty="0">
                <a:latin typeface="Arial"/>
                <a:cs typeface="Arial"/>
              </a:rPr>
              <a:t>dalle </a:t>
            </a:r>
            <a:r>
              <a:rPr sz="1050" spc="-5" dirty="0">
                <a:latin typeface="Arial"/>
                <a:cs typeface="Arial"/>
              </a:rPr>
              <a:t>banche, </a:t>
            </a:r>
            <a:r>
              <a:rPr sz="1050" dirty="0">
                <a:latin typeface="Arial"/>
                <a:cs typeface="Arial"/>
              </a:rPr>
              <a:t>anche </a:t>
            </a:r>
            <a:r>
              <a:rPr sz="1050" spc="-5" dirty="0">
                <a:latin typeface="Arial"/>
                <a:cs typeface="Arial"/>
              </a:rPr>
              <a:t>grazie </a:t>
            </a:r>
            <a:r>
              <a:rPr sz="1050" dirty="0">
                <a:latin typeface="Arial"/>
                <a:cs typeface="Arial"/>
              </a:rPr>
              <a:t>al  </a:t>
            </a:r>
            <a:r>
              <a:rPr sz="1050" spc="-5" dirty="0">
                <a:latin typeface="Arial"/>
                <a:cs typeface="Arial"/>
              </a:rPr>
              <a:t>coordinamento dell'Abi. La manifestazione, interamente dedicata alla cultura </a:t>
            </a:r>
            <a:r>
              <a:rPr sz="1050" dirty="0">
                <a:latin typeface="Arial"/>
                <a:cs typeface="Arial"/>
              </a:rPr>
              <a:t>e alla </a:t>
            </a:r>
            <a:r>
              <a:rPr sz="1050" spc="-5" dirty="0">
                <a:latin typeface="Arial"/>
                <a:cs typeface="Arial"/>
              </a:rPr>
              <a:t>creatività </a:t>
            </a:r>
            <a:r>
              <a:rPr sz="1050" dirty="0">
                <a:latin typeface="Arial"/>
                <a:cs typeface="Arial"/>
              </a:rPr>
              <a:t>per  </a:t>
            </a:r>
            <a:r>
              <a:rPr sz="1050" spc="-5" dirty="0">
                <a:latin typeface="Arial"/>
                <a:cs typeface="Arial"/>
              </a:rPr>
              <a:t>ragazzi, </a:t>
            </a:r>
            <a:r>
              <a:rPr sz="1050" dirty="0">
                <a:latin typeface="Arial"/>
                <a:cs typeface="Arial"/>
              </a:rPr>
              <a:t>si svolgerà </a:t>
            </a:r>
            <a:r>
              <a:rPr sz="1050" spc="-5" dirty="0">
                <a:latin typeface="Arial"/>
                <a:cs typeface="Arial"/>
              </a:rPr>
              <a:t>dal </a:t>
            </a:r>
            <a:r>
              <a:rPr sz="1050" dirty="0">
                <a:latin typeface="Arial"/>
                <a:cs typeface="Arial"/>
              </a:rPr>
              <a:t>16 al 22 marzo e, come </a:t>
            </a:r>
            <a:r>
              <a:rPr sz="1050" spc="-5" dirty="0">
                <a:latin typeface="Arial"/>
                <a:cs typeface="Arial"/>
              </a:rPr>
              <a:t>già </a:t>
            </a:r>
            <a:r>
              <a:rPr sz="1050" dirty="0">
                <a:latin typeface="Arial"/>
                <a:cs typeface="Arial"/>
              </a:rPr>
              <a:t>sperimentato </a:t>
            </a:r>
            <a:r>
              <a:rPr sz="1050" spc="-5" dirty="0">
                <a:latin typeface="Arial"/>
                <a:cs typeface="Arial"/>
              </a:rPr>
              <a:t>nella prima edizione, </a:t>
            </a:r>
            <a:r>
              <a:rPr sz="1050" dirty="0">
                <a:latin typeface="Arial"/>
                <a:cs typeface="Arial"/>
              </a:rPr>
              <a:t>si </a:t>
            </a:r>
            <a:r>
              <a:rPr sz="1050" spc="-5" dirty="0">
                <a:latin typeface="Arial"/>
                <a:cs typeface="Arial"/>
              </a:rPr>
              <a:t>articolerà  attraverso </a:t>
            </a:r>
            <a:r>
              <a:rPr sz="1050" dirty="0">
                <a:latin typeface="Arial"/>
                <a:cs typeface="Arial"/>
              </a:rPr>
              <a:t>una </a:t>
            </a:r>
            <a:r>
              <a:rPr sz="1050" spc="-5" dirty="0">
                <a:latin typeface="Arial"/>
                <a:cs typeface="Arial"/>
              </a:rPr>
              <a:t>ricca proposta </a:t>
            </a:r>
            <a:r>
              <a:rPr sz="1050" dirty="0">
                <a:latin typeface="Arial"/>
                <a:cs typeface="Arial"/>
              </a:rPr>
              <a:t>di </a:t>
            </a:r>
            <a:r>
              <a:rPr sz="1050" spc="-5" dirty="0">
                <a:latin typeface="Arial"/>
                <a:cs typeface="Arial"/>
              </a:rPr>
              <a:t>eventi, iniziative </a:t>
            </a:r>
            <a:r>
              <a:rPr sz="1050" dirty="0">
                <a:latin typeface="Arial"/>
                <a:cs typeface="Arial"/>
              </a:rPr>
              <a:t>e </a:t>
            </a:r>
            <a:r>
              <a:rPr sz="1050" spc="-5" dirty="0">
                <a:latin typeface="Arial"/>
                <a:cs typeface="Arial"/>
              </a:rPr>
              <a:t>laboratori diffusi sull'intero territorio</a:t>
            </a:r>
            <a:r>
              <a:rPr sz="1050" spc="145" dirty="0">
                <a:latin typeface="Arial"/>
                <a:cs typeface="Arial"/>
              </a:rPr>
              <a:t> </a:t>
            </a:r>
            <a:r>
              <a:rPr sz="1050" spc="-5" dirty="0">
                <a:latin typeface="Arial"/>
                <a:cs typeface="Arial"/>
              </a:rPr>
              <a:t>nazionale.</a:t>
            </a:r>
            <a:endParaRPr sz="1050">
              <a:latin typeface="Arial"/>
              <a:cs typeface="Arial"/>
            </a:endParaRPr>
          </a:p>
          <a:p>
            <a:pPr marL="12700" marR="305435">
              <a:lnSpc>
                <a:spcPct val="141900"/>
              </a:lnSpc>
              <a:spcBef>
                <a:spcPts val="10"/>
              </a:spcBef>
            </a:pPr>
            <a:r>
              <a:rPr sz="1050" spc="-5" dirty="0">
                <a:latin typeface="Arial"/>
                <a:cs typeface="Arial"/>
              </a:rPr>
              <a:t>Coinvolgendo </a:t>
            </a:r>
            <a:r>
              <a:rPr sz="1050" dirty="0">
                <a:latin typeface="Arial"/>
                <a:cs typeface="Arial"/>
              </a:rPr>
              <a:t>oltre </a:t>
            </a:r>
            <a:r>
              <a:rPr sz="1050" spc="-5" dirty="0">
                <a:latin typeface="Arial"/>
                <a:cs typeface="Arial"/>
              </a:rPr>
              <a:t>10mila </a:t>
            </a:r>
            <a:r>
              <a:rPr sz="1050" dirty="0">
                <a:latin typeface="Arial"/>
                <a:cs typeface="Arial"/>
              </a:rPr>
              <a:t>giovanissimi </a:t>
            </a:r>
            <a:r>
              <a:rPr sz="1050" spc="-5" dirty="0">
                <a:latin typeface="Arial"/>
                <a:cs typeface="Arial"/>
              </a:rPr>
              <a:t>in tutta Italia, </a:t>
            </a:r>
            <a:r>
              <a:rPr sz="1050" dirty="0">
                <a:latin typeface="Arial"/>
                <a:cs typeface="Arial"/>
              </a:rPr>
              <a:t>il </a:t>
            </a:r>
            <a:r>
              <a:rPr sz="1050" spc="-5" dirty="0">
                <a:latin typeface="Arial"/>
                <a:cs typeface="Arial"/>
              </a:rPr>
              <a:t>festival </a:t>
            </a:r>
            <a:r>
              <a:rPr sz="1050" dirty="0">
                <a:latin typeface="Arial"/>
                <a:cs typeface="Arial"/>
              </a:rPr>
              <a:t>ha </a:t>
            </a:r>
            <a:r>
              <a:rPr sz="1050" spc="-5" dirty="0">
                <a:latin typeface="Arial"/>
                <a:cs typeface="Arial"/>
              </a:rPr>
              <a:t>l'obiettivo </a:t>
            </a:r>
            <a:r>
              <a:rPr sz="1050" dirty="0">
                <a:latin typeface="Arial"/>
                <a:cs typeface="Arial"/>
              </a:rPr>
              <a:t>di </a:t>
            </a:r>
            <a:r>
              <a:rPr sz="1050" spc="-5" dirty="0">
                <a:latin typeface="Arial"/>
                <a:cs typeface="Arial"/>
              </a:rPr>
              <a:t>avvicinare bambini </a:t>
            </a:r>
            <a:r>
              <a:rPr sz="1050" dirty="0">
                <a:latin typeface="Arial"/>
                <a:cs typeface="Arial"/>
              </a:rPr>
              <a:t>e  </a:t>
            </a:r>
            <a:r>
              <a:rPr sz="1050" spc="-5" dirty="0">
                <a:latin typeface="Arial"/>
                <a:cs typeface="Arial"/>
              </a:rPr>
              <a:t>ragazzi </a:t>
            </a:r>
            <a:r>
              <a:rPr sz="1050" dirty="0">
                <a:latin typeface="Arial"/>
                <a:cs typeface="Arial"/>
              </a:rPr>
              <a:t>dai 6 ai </a:t>
            </a:r>
            <a:r>
              <a:rPr sz="1050" spc="-5" dirty="0">
                <a:latin typeface="Arial"/>
                <a:cs typeface="Arial"/>
              </a:rPr>
              <a:t>13 </a:t>
            </a:r>
            <a:r>
              <a:rPr sz="1050" dirty="0">
                <a:latin typeface="Arial"/>
                <a:cs typeface="Arial"/>
              </a:rPr>
              <a:t>anni </a:t>
            </a:r>
            <a:r>
              <a:rPr sz="1050" spc="-5" dirty="0">
                <a:latin typeface="Arial"/>
                <a:cs typeface="Arial"/>
              </a:rPr>
              <a:t>alla </a:t>
            </a:r>
            <a:r>
              <a:rPr sz="1050" dirty="0">
                <a:latin typeface="Arial"/>
                <a:cs typeface="Arial"/>
              </a:rPr>
              <a:t>cultura e, </a:t>
            </a:r>
            <a:r>
              <a:rPr sz="1050" spc="-5" dirty="0">
                <a:latin typeface="Arial"/>
                <a:cs typeface="Arial"/>
              </a:rPr>
              <a:t>in </a:t>
            </a:r>
            <a:r>
              <a:rPr sz="1050" dirty="0">
                <a:latin typeface="Arial"/>
                <a:cs typeface="Arial"/>
              </a:rPr>
              <a:t>particolare, agli </a:t>
            </a:r>
            <a:r>
              <a:rPr sz="1050" spc="-5" dirty="0">
                <a:latin typeface="Arial"/>
                <a:cs typeface="Arial"/>
              </a:rPr>
              <a:t>aspetti più 'generativi' </a:t>
            </a:r>
            <a:r>
              <a:rPr sz="1050" dirty="0">
                <a:latin typeface="Arial"/>
                <a:cs typeface="Arial"/>
              </a:rPr>
              <a:t>della</a:t>
            </a:r>
            <a:r>
              <a:rPr sz="1050" spc="15" dirty="0">
                <a:latin typeface="Arial"/>
                <a:cs typeface="Arial"/>
              </a:rPr>
              <a:t> </a:t>
            </a:r>
            <a:r>
              <a:rPr sz="1050" spc="-5" dirty="0">
                <a:latin typeface="Arial"/>
                <a:cs typeface="Arial"/>
              </a:rPr>
              <a:t>creatività.</a:t>
            </a:r>
            <a:endParaRPr sz="1050">
              <a:latin typeface="Arial"/>
              <a:cs typeface="Arial"/>
            </a:endParaRPr>
          </a:p>
          <a:p>
            <a:pPr>
              <a:lnSpc>
                <a:spcPct val="100000"/>
              </a:lnSpc>
              <a:spcBef>
                <a:spcPts val="25"/>
              </a:spcBef>
            </a:pPr>
            <a:endParaRPr sz="1200">
              <a:latin typeface="Times New Roman"/>
              <a:cs typeface="Times New Roman"/>
            </a:endParaRPr>
          </a:p>
          <a:p>
            <a:pPr marL="12700" marR="5080">
              <a:lnSpc>
                <a:spcPct val="142700"/>
              </a:lnSpc>
              <a:spcBef>
                <a:spcPts val="5"/>
              </a:spcBef>
            </a:pPr>
            <a:r>
              <a:rPr sz="1050" spc="-5" dirty="0">
                <a:latin typeface="Arial"/>
                <a:cs typeface="Arial"/>
              </a:rPr>
              <a:t>"Il rafforzato </a:t>
            </a:r>
            <a:r>
              <a:rPr sz="1050" dirty="0">
                <a:latin typeface="Arial"/>
                <a:cs typeface="Arial"/>
              </a:rPr>
              <a:t>impegno </a:t>
            </a:r>
            <a:r>
              <a:rPr sz="1050" spc="-5" dirty="0">
                <a:latin typeface="Arial"/>
                <a:cs typeface="Arial"/>
              </a:rPr>
              <a:t>delle </a:t>
            </a:r>
            <a:r>
              <a:rPr sz="1050" dirty="0">
                <a:latin typeface="Arial"/>
                <a:cs typeface="Arial"/>
              </a:rPr>
              <a:t>banche a </a:t>
            </a:r>
            <a:r>
              <a:rPr sz="1050" spc="-5" dirty="0">
                <a:latin typeface="Arial"/>
                <a:cs typeface="Arial"/>
              </a:rPr>
              <a:t>investire nei giovani </a:t>
            </a:r>
            <a:r>
              <a:rPr sz="1050" dirty="0">
                <a:latin typeface="Arial"/>
                <a:cs typeface="Arial"/>
              </a:rPr>
              <a:t>e </a:t>
            </a:r>
            <a:r>
              <a:rPr sz="1050" spc="-5" dirty="0">
                <a:latin typeface="Arial"/>
                <a:cs typeface="Arial"/>
              </a:rPr>
              <a:t>nella cultura </a:t>
            </a:r>
            <a:r>
              <a:rPr sz="1050" dirty="0">
                <a:latin typeface="Arial"/>
                <a:cs typeface="Arial"/>
              </a:rPr>
              <a:t>rappresenta </a:t>
            </a:r>
            <a:r>
              <a:rPr sz="1050" spc="-5" dirty="0">
                <a:latin typeface="Arial"/>
                <a:cs typeface="Arial"/>
              </a:rPr>
              <a:t>un'occasione  importante </a:t>
            </a:r>
            <a:r>
              <a:rPr sz="1050" dirty="0">
                <a:latin typeface="Arial"/>
                <a:cs typeface="Arial"/>
              </a:rPr>
              <a:t>data </a:t>
            </a:r>
            <a:r>
              <a:rPr sz="1050" spc="-10" dirty="0">
                <a:latin typeface="Arial"/>
                <a:cs typeface="Arial"/>
              </a:rPr>
              <a:t>ai </a:t>
            </a:r>
            <a:r>
              <a:rPr sz="1050" spc="-5" dirty="0">
                <a:latin typeface="Arial"/>
                <a:cs typeface="Arial"/>
              </a:rPr>
              <a:t>ragazzi </a:t>
            </a:r>
            <a:r>
              <a:rPr sz="1050" dirty="0">
                <a:latin typeface="Arial"/>
                <a:cs typeface="Arial"/>
              </a:rPr>
              <a:t>per </a:t>
            </a:r>
            <a:r>
              <a:rPr sz="1050" spc="-5" dirty="0">
                <a:latin typeface="Arial"/>
                <a:cs typeface="Arial"/>
              </a:rPr>
              <a:t>misurarsi con </a:t>
            </a:r>
            <a:r>
              <a:rPr sz="1050" dirty="0">
                <a:latin typeface="Arial"/>
                <a:cs typeface="Arial"/>
              </a:rPr>
              <a:t>se </a:t>
            </a:r>
            <a:r>
              <a:rPr sz="1050" spc="-5" dirty="0">
                <a:latin typeface="Arial"/>
                <a:cs typeface="Arial"/>
              </a:rPr>
              <a:t>stessi </a:t>
            </a:r>
            <a:r>
              <a:rPr sz="1050" dirty="0">
                <a:latin typeface="Arial"/>
                <a:cs typeface="Arial"/>
              </a:rPr>
              <a:t>e le </a:t>
            </a:r>
            <a:r>
              <a:rPr sz="1050" spc="-5" dirty="0">
                <a:latin typeface="Arial"/>
                <a:cs typeface="Arial"/>
              </a:rPr>
              <a:t>molteplici possibilità </a:t>
            </a:r>
            <a:r>
              <a:rPr sz="1050" dirty="0">
                <a:latin typeface="Arial"/>
                <a:cs typeface="Arial"/>
              </a:rPr>
              <a:t>di partecipazione", ha  </a:t>
            </a:r>
            <a:r>
              <a:rPr sz="1050" spc="-5" dirty="0">
                <a:latin typeface="Arial"/>
                <a:cs typeface="Arial"/>
              </a:rPr>
              <a:t>detto </a:t>
            </a:r>
            <a:r>
              <a:rPr sz="1050" dirty="0">
                <a:latin typeface="Arial"/>
                <a:cs typeface="Arial"/>
              </a:rPr>
              <a:t>il presidente </a:t>
            </a:r>
            <a:r>
              <a:rPr sz="1050" spc="-5" dirty="0">
                <a:latin typeface="Arial"/>
                <a:cs typeface="Arial"/>
              </a:rPr>
              <a:t>dell'Abi, </a:t>
            </a:r>
            <a:r>
              <a:rPr sz="1050" dirty="0">
                <a:latin typeface="Arial"/>
                <a:cs typeface="Arial"/>
              </a:rPr>
              <a:t>Antonio </a:t>
            </a:r>
            <a:r>
              <a:rPr sz="1050" spc="-5" dirty="0">
                <a:latin typeface="Arial"/>
                <a:cs typeface="Arial"/>
              </a:rPr>
              <a:t>Patuelli. </a:t>
            </a:r>
            <a:r>
              <a:rPr sz="1050" dirty="0">
                <a:latin typeface="Arial"/>
                <a:cs typeface="Arial"/>
              </a:rPr>
              <a:t>"Ciò che ci spinge a </a:t>
            </a:r>
            <a:r>
              <a:rPr sz="1050" spc="-5" dirty="0">
                <a:latin typeface="Arial"/>
                <a:cs typeface="Arial"/>
              </a:rPr>
              <a:t>lavorare </a:t>
            </a:r>
            <a:r>
              <a:rPr sz="1050" dirty="0">
                <a:latin typeface="Arial"/>
                <a:cs typeface="Arial"/>
              </a:rPr>
              <a:t>in </a:t>
            </a:r>
            <a:r>
              <a:rPr sz="1050" spc="-5" dirty="0">
                <a:latin typeface="Arial"/>
                <a:cs typeface="Arial"/>
              </a:rPr>
              <a:t>sinergia con scuole, musei,  associazioni culturali </a:t>
            </a:r>
            <a:r>
              <a:rPr sz="1050" dirty="0">
                <a:latin typeface="Arial"/>
                <a:cs typeface="Arial"/>
              </a:rPr>
              <a:t>e </a:t>
            </a:r>
            <a:r>
              <a:rPr sz="1050" spc="-5" dirty="0">
                <a:latin typeface="Arial"/>
                <a:cs typeface="Arial"/>
              </a:rPr>
              <a:t>biblioteche </a:t>
            </a:r>
            <a:r>
              <a:rPr sz="1050" dirty="0">
                <a:latin typeface="Arial"/>
                <a:cs typeface="Arial"/>
              </a:rPr>
              <a:t>è la comune </a:t>
            </a:r>
            <a:r>
              <a:rPr sz="1050" spc="-5" dirty="0">
                <a:latin typeface="Arial"/>
                <a:cs typeface="Arial"/>
              </a:rPr>
              <a:t>certezza </a:t>
            </a:r>
            <a:r>
              <a:rPr sz="1050" dirty="0">
                <a:latin typeface="Arial"/>
                <a:cs typeface="Arial"/>
              </a:rPr>
              <a:t>che solo </a:t>
            </a:r>
            <a:r>
              <a:rPr sz="1050" spc="-5" dirty="0">
                <a:latin typeface="Arial"/>
                <a:cs typeface="Arial"/>
              </a:rPr>
              <a:t>mettendosi in </a:t>
            </a:r>
            <a:r>
              <a:rPr sz="1050" dirty="0">
                <a:latin typeface="Arial"/>
                <a:cs typeface="Arial"/>
              </a:rPr>
              <a:t>gioco e </a:t>
            </a:r>
            <a:r>
              <a:rPr sz="1050" spc="-5" dirty="0">
                <a:latin typeface="Arial"/>
                <a:cs typeface="Arial"/>
              </a:rPr>
              <a:t>'allenandosi' </a:t>
            </a:r>
            <a:r>
              <a:rPr sz="1050" dirty="0">
                <a:latin typeface="Arial"/>
                <a:cs typeface="Arial"/>
              </a:rPr>
              <a:t>a  diventare </a:t>
            </a:r>
            <a:r>
              <a:rPr sz="1050" spc="-5" dirty="0">
                <a:latin typeface="Arial"/>
                <a:cs typeface="Arial"/>
              </a:rPr>
              <a:t>cittadini attivi, </a:t>
            </a:r>
            <a:r>
              <a:rPr sz="1050" dirty="0">
                <a:latin typeface="Arial"/>
                <a:cs typeface="Arial"/>
              </a:rPr>
              <a:t>capaci di </a:t>
            </a:r>
            <a:r>
              <a:rPr sz="1050" spc="-5" dirty="0">
                <a:latin typeface="Arial"/>
                <a:cs typeface="Arial"/>
              </a:rPr>
              <a:t>progettualità </a:t>
            </a:r>
            <a:r>
              <a:rPr sz="1050" dirty="0">
                <a:latin typeface="Arial"/>
                <a:cs typeface="Arial"/>
              </a:rPr>
              <a:t>e </a:t>
            </a:r>
            <a:r>
              <a:rPr sz="1050" spc="-10" dirty="0">
                <a:latin typeface="Arial"/>
                <a:cs typeface="Arial"/>
              </a:rPr>
              <a:t>di </a:t>
            </a:r>
            <a:r>
              <a:rPr sz="1050" spc="-5" dirty="0">
                <a:latin typeface="Arial"/>
                <a:cs typeface="Arial"/>
              </a:rPr>
              <a:t>relazioni, avviene </a:t>
            </a:r>
            <a:r>
              <a:rPr sz="1050" dirty="0">
                <a:latin typeface="Arial"/>
                <a:cs typeface="Arial"/>
              </a:rPr>
              <a:t>la </a:t>
            </a:r>
            <a:r>
              <a:rPr sz="1050" spc="-5" dirty="0">
                <a:latin typeface="Arial"/>
                <a:cs typeface="Arial"/>
              </a:rPr>
              <a:t>formazione globale della  </a:t>
            </a:r>
            <a:r>
              <a:rPr sz="1050" dirty="0">
                <a:latin typeface="Arial"/>
                <a:cs typeface="Arial"/>
              </a:rPr>
              <a:t>persona, in grado </a:t>
            </a:r>
            <a:r>
              <a:rPr sz="1050" spc="-5" dirty="0">
                <a:latin typeface="Arial"/>
                <a:cs typeface="Arial"/>
              </a:rPr>
              <a:t>quindi </a:t>
            </a:r>
            <a:r>
              <a:rPr sz="1050" spc="-10" dirty="0">
                <a:latin typeface="Arial"/>
                <a:cs typeface="Arial"/>
              </a:rPr>
              <a:t>di </a:t>
            </a:r>
            <a:r>
              <a:rPr sz="1050" spc="-5" dirty="0">
                <a:latin typeface="Arial"/>
                <a:cs typeface="Arial"/>
              </a:rPr>
              <a:t>costruire il </a:t>
            </a:r>
            <a:r>
              <a:rPr sz="1050" dirty="0">
                <a:latin typeface="Arial"/>
                <a:cs typeface="Arial"/>
              </a:rPr>
              <a:t>proprio futuro e quello </a:t>
            </a:r>
            <a:r>
              <a:rPr sz="1050" spc="-5" dirty="0">
                <a:latin typeface="Arial"/>
                <a:cs typeface="Arial"/>
              </a:rPr>
              <a:t>del </a:t>
            </a:r>
            <a:r>
              <a:rPr sz="1050" dirty="0">
                <a:latin typeface="Arial"/>
                <a:cs typeface="Arial"/>
              </a:rPr>
              <a:t>Paese", ha </a:t>
            </a:r>
            <a:r>
              <a:rPr sz="1050" spc="-5" dirty="0">
                <a:latin typeface="Arial"/>
                <a:cs typeface="Arial"/>
              </a:rPr>
              <a:t>aggiunto. </a:t>
            </a:r>
            <a:r>
              <a:rPr sz="1050" dirty="0">
                <a:latin typeface="Arial"/>
                <a:cs typeface="Arial"/>
              </a:rPr>
              <a:t>"Lo </a:t>
            </a:r>
            <a:r>
              <a:rPr sz="1050" spc="-5" dirty="0">
                <a:latin typeface="Arial"/>
                <a:cs typeface="Arial"/>
              </a:rPr>
              <a:t>sviluppo delle  </a:t>
            </a:r>
            <a:r>
              <a:rPr sz="1050" dirty="0">
                <a:latin typeface="Arial"/>
                <a:cs typeface="Arial"/>
              </a:rPr>
              <a:t>proprie </a:t>
            </a:r>
            <a:r>
              <a:rPr sz="1050" spc="-5" dirty="0">
                <a:latin typeface="Arial"/>
                <a:cs typeface="Arial"/>
              </a:rPr>
              <a:t>competenze </a:t>
            </a:r>
            <a:r>
              <a:rPr sz="1050" dirty="0">
                <a:latin typeface="Arial"/>
                <a:cs typeface="Arial"/>
              </a:rPr>
              <a:t>- ha sottolineato </a:t>
            </a:r>
            <a:r>
              <a:rPr sz="1050" spc="-5" dirty="0">
                <a:latin typeface="Arial"/>
                <a:cs typeface="Arial"/>
              </a:rPr>
              <a:t>Patuelli </a:t>
            </a:r>
            <a:r>
              <a:rPr sz="1050" dirty="0">
                <a:latin typeface="Arial"/>
                <a:cs typeface="Arial"/>
              </a:rPr>
              <a:t>- è </a:t>
            </a:r>
            <a:r>
              <a:rPr sz="1050" spc="-5" dirty="0">
                <a:latin typeface="Arial"/>
                <a:cs typeface="Arial"/>
              </a:rPr>
              <a:t>infatti </a:t>
            </a:r>
            <a:r>
              <a:rPr sz="1050" dirty="0">
                <a:latin typeface="Arial"/>
                <a:cs typeface="Arial"/>
              </a:rPr>
              <a:t>alla </a:t>
            </a:r>
            <a:r>
              <a:rPr sz="1050" spc="-5" dirty="0">
                <a:latin typeface="Arial"/>
                <a:cs typeface="Arial"/>
              </a:rPr>
              <a:t>base del </a:t>
            </a:r>
            <a:r>
              <a:rPr sz="1050" dirty="0">
                <a:latin typeface="Arial"/>
                <a:cs typeface="Arial"/>
              </a:rPr>
              <a:t>progetto economico, </a:t>
            </a:r>
            <a:r>
              <a:rPr sz="1050" spc="-5" dirty="0">
                <a:latin typeface="Arial"/>
                <a:cs typeface="Arial"/>
              </a:rPr>
              <a:t>della  convivenza civile </a:t>
            </a:r>
            <a:r>
              <a:rPr sz="1050" dirty="0">
                <a:latin typeface="Arial"/>
                <a:cs typeface="Arial"/>
              </a:rPr>
              <a:t>e </a:t>
            </a:r>
            <a:r>
              <a:rPr sz="1050" spc="-5" dirty="0">
                <a:latin typeface="Arial"/>
                <a:cs typeface="Arial"/>
              </a:rPr>
              <a:t>della partecipazione alla vita</a:t>
            </a:r>
            <a:r>
              <a:rPr sz="1050" spc="-10" dirty="0">
                <a:latin typeface="Arial"/>
                <a:cs typeface="Arial"/>
              </a:rPr>
              <a:t> </a:t>
            </a:r>
            <a:r>
              <a:rPr sz="1050" spc="-5" dirty="0">
                <a:latin typeface="Arial"/>
                <a:cs typeface="Arial"/>
              </a:rPr>
              <a:t>democratica".</a:t>
            </a:r>
            <a:endParaRPr sz="1050">
              <a:latin typeface="Arial"/>
              <a:cs typeface="Arial"/>
            </a:endParaRPr>
          </a:p>
          <a:p>
            <a:pPr>
              <a:lnSpc>
                <a:spcPct val="100000"/>
              </a:lnSpc>
              <a:spcBef>
                <a:spcPts val="40"/>
              </a:spcBef>
            </a:pPr>
            <a:endParaRPr sz="1200">
              <a:latin typeface="Times New Roman"/>
              <a:cs typeface="Times New Roman"/>
            </a:endParaRPr>
          </a:p>
          <a:p>
            <a:pPr marL="12700" marR="99060">
              <a:lnSpc>
                <a:spcPct val="142500"/>
              </a:lnSpc>
            </a:pPr>
            <a:r>
              <a:rPr sz="1050" spc="-5" dirty="0">
                <a:latin typeface="Arial"/>
                <a:cs typeface="Arial"/>
              </a:rPr>
              <a:t>"In </a:t>
            </a:r>
            <a:r>
              <a:rPr sz="1050" dirty="0">
                <a:latin typeface="Arial"/>
                <a:cs typeface="Arial"/>
              </a:rPr>
              <a:t>questo senso - ha </a:t>
            </a:r>
            <a:r>
              <a:rPr sz="1050" spc="-5" dirty="0">
                <a:latin typeface="Arial"/>
                <a:cs typeface="Arial"/>
              </a:rPr>
              <a:t>concluso </a:t>
            </a:r>
            <a:r>
              <a:rPr sz="1050" dirty="0">
                <a:latin typeface="Arial"/>
                <a:cs typeface="Arial"/>
              </a:rPr>
              <a:t>- un ruolo di </a:t>
            </a:r>
            <a:r>
              <a:rPr sz="1050" spc="-5" dirty="0">
                <a:latin typeface="Arial"/>
                <a:cs typeface="Arial"/>
              </a:rPr>
              <a:t>indirizzo deve </a:t>
            </a:r>
            <a:r>
              <a:rPr sz="1050" dirty="0">
                <a:latin typeface="Arial"/>
                <a:cs typeface="Arial"/>
              </a:rPr>
              <a:t>essere </a:t>
            </a:r>
            <a:r>
              <a:rPr sz="1050" spc="-5" dirty="0">
                <a:latin typeface="Arial"/>
                <a:cs typeface="Arial"/>
              </a:rPr>
              <a:t>svolto anche </a:t>
            </a:r>
            <a:r>
              <a:rPr sz="1050" dirty="0">
                <a:latin typeface="Arial"/>
                <a:cs typeface="Arial"/>
              </a:rPr>
              <a:t>dalla </a:t>
            </a:r>
            <a:r>
              <a:rPr sz="1050" spc="-5" dirty="0">
                <a:latin typeface="Arial"/>
                <a:cs typeface="Arial"/>
              </a:rPr>
              <a:t>comunità  economica tutta, </a:t>
            </a:r>
            <a:r>
              <a:rPr sz="1050" dirty="0">
                <a:latin typeface="Arial"/>
                <a:cs typeface="Arial"/>
              </a:rPr>
              <a:t>nella </a:t>
            </a:r>
            <a:r>
              <a:rPr sz="1050" spc="-5" dirty="0">
                <a:latin typeface="Arial"/>
                <a:cs typeface="Arial"/>
              </a:rPr>
              <a:t>consapevolezza </a:t>
            </a:r>
            <a:r>
              <a:rPr sz="1050" dirty="0">
                <a:latin typeface="Arial"/>
                <a:cs typeface="Arial"/>
              </a:rPr>
              <a:t>che </a:t>
            </a:r>
            <a:r>
              <a:rPr sz="1050" spc="-5" dirty="0">
                <a:latin typeface="Arial"/>
                <a:cs typeface="Arial"/>
              </a:rPr>
              <a:t>attraverso </a:t>
            </a:r>
            <a:r>
              <a:rPr sz="1050" dirty="0">
                <a:latin typeface="Arial"/>
                <a:cs typeface="Arial"/>
              </a:rPr>
              <a:t>la </a:t>
            </a:r>
            <a:r>
              <a:rPr sz="1050" spc="-5" dirty="0">
                <a:latin typeface="Arial"/>
                <a:cs typeface="Arial"/>
              </a:rPr>
              <a:t>promozione della </a:t>
            </a:r>
            <a:r>
              <a:rPr sz="1050" dirty="0">
                <a:latin typeface="Arial"/>
                <a:cs typeface="Arial"/>
              </a:rPr>
              <a:t>conoscenza anche presso i  più </a:t>
            </a:r>
            <a:r>
              <a:rPr sz="1050" spc="-5" dirty="0">
                <a:latin typeface="Arial"/>
                <a:cs typeface="Arial"/>
              </a:rPr>
              <a:t>giovani </a:t>
            </a:r>
            <a:r>
              <a:rPr sz="1050" dirty="0">
                <a:latin typeface="Arial"/>
                <a:cs typeface="Arial"/>
              </a:rPr>
              <a:t>si possa </a:t>
            </a:r>
            <a:r>
              <a:rPr sz="1050" spc="-5" dirty="0">
                <a:latin typeface="Arial"/>
                <a:cs typeface="Arial"/>
              </a:rPr>
              <a:t>realizzare </a:t>
            </a:r>
            <a:r>
              <a:rPr sz="1050" dirty="0">
                <a:latin typeface="Arial"/>
                <a:cs typeface="Arial"/>
              </a:rPr>
              <a:t>un più </a:t>
            </a:r>
            <a:r>
              <a:rPr sz="1050" spc="-5" dirty="0">
                <a:latin typeface="Arial"/>
                <a:cs typeface="Arial"/>
              </a:rPr>
              <a:t>diffuso </a:t>
            </a:r>
            <a:r>
              <a:rPr sz="1050" dirty="0">
                <a:latin typeface="Arial"/>
                <a:cs typeface="Arial"/>
              </a:rPr>
              <a:t>senso di </a:t>
            </a:r>
            <a:r>
              <a:rPr sz="1050" spc="-5" dirty="0">
                <a:latin typeface="Arial"/>
                <a:cs typeface="Arial"/>
              </a:rPr>
              <a:t>responsabilità, </a:t>
            </a:r>
            <a:r>
              <a:rPr sz="1050" dirty="0">
                <a:latin typeface="Arial"/>
                <a:cs typeface="Arial"/>
              </a:rPr>
              <a:t>per una più </a:t>
            </a:r>
            <a:r>
              <a:rPr sz="1050" spc="-5" dirty="0">
                <a:latin typeface="Arial"/>
                <a:cs typeface="Arial"/>
              </a:rPr>
              <a:t>ampia </a:t>
            </a:r>
            <a:r>
              <a:rPr sz="1050" dirty="0">
                <a:latin typeface="Arial"/>
                <a:cs typeface="Arial"/>
              </a:rPr>
              <a:t>e duratura  crescita dei </a:t>
            </a:r>
            <a:r>
              <a:rPr sz="1050" spc="-5" dirty="0">
                <a:latin typeface="Arial"/>
                <a:cs typeface="Arial"/>
              </a:rPr>
              <a:t>nostri territori". Oltre </a:t>
            </a:r>
            <a:r>
              <a:rPr sz="1050" dirty="0">
                <a:latin typeface="Arial"/>
                <a:cs typeface="Arial"/>
              </a:rPr>
              <a:t>80 gli </a:t>
            </a:r>
            <a:r>
              <a:rPr sz="1050" spc="-5" dirty="0">
                <a:latin typeface="Arial"/>
                <a:cs typeface="Arial"/>
              </a:rPr>
              <a:t>eventi culturarli che </a:t>
            </a:r>
            <a:r>
              <a:rPr sz="1050" dirty="0">
                <a:latin typeface="Arial"/>
                <a:cs typeface="Arial"/>
              </a:rPr>
              <a:t>si </a:t>
            </a:r>
            <a:r>
              <a:rPr sz="1050" spc="-5" dirty="0">
                <a:latin typeface="Arial"/>
                <a:cs typeface="Arial"/>
              </a:rPr>
              <a:t>svolgeranno in tutta Italia </a:t>
            </a:r>
            <a:r>
              <a:rPr sz="1050" dirty="0">
                <a:latin typeface="Arial"/>
                <a:cs typeface="Arial"/>
              </a:rPr>
              <a:t>in 60</a:t>
            </a:r>
            <a:r>
              <a:rPr sz="1050" spc="95" dirty="0">
                <a:latin typeface="Arial"/>
                <a:cs typeface="Arial"/>
              </a:rPr>
              <a:t> </a:t>
            </a:r>
            <a:r>
              <a:rPr sz="1050" spc="-5" dirty="0">
                <a:latin typeface="Arial"/>
                <a:cs typeface="Arial"/>
              </a:rPr>
              <a:t>città.</a:t>
            </a:r>
            <a:endParaRPr sz="1050">
              <a:latin typeface="Arial"/>
              <a:cs typeface="Aria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dirty="0">
                <a:latin typeface="Arial"/>
                <a:cs typeface="Arial"/>
              </a:rPr>
              <a:t>Rssnews.it</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81150" y="3355339"/>
            <a:ext cx="4333875" cy="20478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808604" y="2353563"/>
            <a:ext cx="1971674" cy="5429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95212" y="6434886"/>
            <a:ext cx="5842866" cy="244136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dirty="0">
                <a:latin typeface="Arial"/>
                <a:cs typeface="Arial"/>
              </a:rPr>
              <a:t>Rssnews.it</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24916" y="5509996"/>
            <a:ext cx="6109335" cy="3167380"/>
          </a:xfrm>
          <a:prstGeom prst="rect">
            <a:avLst/>
          </a:prstGeom>
        </p:spPr>
        <p:txBody>
          <a:bodyPr vert="horz" wrap="square" lIns="0" tIns="12700" rIns="0" bIns="0" rtlCol="0">
            <a:spAutoFit/>
          </a:bodyPr>
          <a:lstStyle/>
          <a:p>
            <a:pPr marL="12700" marR="5080" indent="-3810" algn="ctr">
              <a:lnSpc>
                <a:spcPct val="110000"/>
              </a:lnSpc>
              <a:spcBef>
                <a:spcPts val="100"/>
              </a:spcBef>
            </a:pPr>
            <a:r>
              <a:rPr sz="1100" spc="-5" dirty="0">
                <a:solidFill>
                  <a:srgbClr val="242424"/>
                </a:solidFill>
                <a:latin typeface="Arial"/>
                <a:cs typeface="Arial"/>
              </a:rPr>
              <a:t>ASCOLTARE </a:t>
            </a:r>
            <a:r>
              <a:rPr sz="1100" dirty="0">
                <a:solidFill>
                  <a:srgbClr val="242424"/>
                </a:solidFill>
                <a:latin typeface="Arial"/>
                <a:cs typeface="Arial"/>
              </a:rPr>
              <a:t>LA </a:t>
            </a:r>
            <a:r>
              <a:rPr sz="1100" spc="-5" dirty="0">
                <a:solidFill>
                  <a:srgbClr val="242424"/>
                </a:solidFill>
                <a:latin typeface="Arial"/>
                <a:cs typeface="Arial"/>
              </a:rPr>
              <a:t>TERRA. </a:t>
            </a:r>
            <a:r>
              <a:rPr sz="1100" dirty="0">
                <a:solidFill>
                  <a:srgbClr val="242424"/>
                </a:solidFill>
                <a:latin typeface="Arial"/>
                <a:cs typeface="Arial"/>
              </a:rPr>
              <a:t>O, </a:t>
            </a:r>
            <a:r>
              <a:rPr sz="1100" spc="-5" dirty="0">
                <a:solidFill>
                  <a:srgbClr val="242424"/>
                </a:solidFill>
                <a:latin typeface="Arial"/>
                <a:cs typeface="Arial"/>
              </a:rPr>
              <a:t>meglio, tutti </a:t>
            </a:r>
            <a:r>
              <a:rPr sz="1100" dirty="0">
                <a:solidFill>
                  <a:srgbClr val="242424"/>
                </a:solidFill>
                <a:latin typeface="Arial"/>
                <a:cs typeface="Arial"/>
              </a:rPr>
              <a:t>i </a:t>
            </a:r>
            <a:r>
              <a:rPr sz="1100" spc="-5" dirty="0">
                <a:solidFill>
                  <a:srgbClr val="242424"/>
                </a:solidFill>
                <a:latin typeface="Arial"/>
                <a:cs typeface="Arial"/>
              </a:rPr>
              <a:t>segni </a:t>
            </a:r>
            <a:r>
              <a:rPr sz="1100" dirty="0">
                <a:solidFill>
                  <a:srgbClr val="242424"/>
                </a:solidFill>
                <a:latin typeface="Arial"/>
                <a:cs typeface="Arial"/>
              </a:rPr>
              <a:t>che </a:t>
            </a:r>
            <a:r>
              <a:rPr sz="1100" spc="-5" dirty="0">
                <a:solidFill>
                  <a:srgbClr val="242424"/>
                </a:solidFill>
                <a:latin typeface="Arial"/>
                <a:cs typeface="Arial"/>
              </a:rPr>
              <a:t>la attraversano. Con l'obiettivo </a:t>
            </a:r>
            <a:r>
              <a:rPr sz="1100" dirty="0">
                <a:solidFill>
                  <a:srgbClr val="242424"/>
                </a:solidFill>
                <a:latin typeface="Arial"/>
                <a:cs typeface="Arial"/>
              </a:rPr>
              <a:t>di </a:t>
            </a:r>
            <a:r>
              <a:rPr sz="1100" spc="-5" dirty="0">
                <a:solidFill>
                  <a:srgbClr val="242424"/>
                </a:solidFill>
                <a:latin typeface="Arial"/>
                <a:cs typeface="Arial"/>
              </a:rPr>
              <a:t>capire </a:t>
            </a:r>
            <a:r>
              <a:rPr sz="1100" dirty="0">
                <a:solidFill>
                  <a:srgbClr val="242424"/>
                </a:solidFill>
                <a:latin typeface="Arial"/>
                <a:cs typeface="Arial"/>
              </a:rPr>
              <a:t>i  </a:t>
            </a:r>
            <a:r>
              <a:rPr sz="1100" spc="-5" dirty="0">
                <a:solidFill>
                  <a:srgbClr val="242424"/>
                </a:solidFill>
                <a:latin typeface="Arial"/>
                <a:cs typeface="Arial"/>
              </a:rPr>
              <a:t>simboli </a:t>
            </a:r>
            <a:r>
              <a:rPr sz="1100" dirty="0">
                <a:solidFill>
                  <a:srgbClr val="242424"/>
                </a:solidFill>
                <a:latin typeface="Arial"/>
                <a:cs typeface="Arial"/>
              </a:rPr>
              <a:t>nascosti che ci </a:t>
            </a:r>
            <a:r>
              <a:rPr sz="1100" spc="-5" dirty="0">
                <a:solidFill>
                  <a:srgbClr val="242424"/>
                </a:solidFill>
                <a:latin typeface="Arial"/>
                <a:cs typeface="Arial"/>
              </a:rPr>
              <a:t>circondano. </a:t>
            </a:r>
            <a:r>
              <a:rPr sz="1100" dirty="0">
                <a:solidFill>
                  <a:srgbClr val="242424"/>
                </a:solidFill>
                <a:latin typeface="Arial"/>
                <a:cs typeface="Arial"/>
              </a:rPr>
              <a:t>E </a:t>
            </a:r>
            <a:r>
              <a:rPr sz="1100" spc="-5" dirty="0">
                <a:solidFill>
                  <a:srgbClr val="242424"/>
                </a:solidFill>
                <a:latin typeface="Arial"/>
                <a:cs typeface="Arial"/>
              </a:rPr>
              <a:t>poi raccontarli, anzi: raccontarci. Questo </a:t>
            </a:r>
            <a:r>
              <a:rPr sz="1100" dirty="0">
                <a:solidFill>
                  <a:srgbClr val="242424"/>
                </a:solidFill>
                <a:latin typeface="Arial"/>
                <a:cs typeface="Arial"/>
              </a:rPr>
              <a:t>è </a:t>
            </a:r>
            <a:r>
              <a:rPr sz="1100" spc="-5" dirty="0">
                <a:solidFill>
                  <a:srgbClr val="242424"/>
                </a:solidFill>
                <a:latin typeface="Arial"/>
                <a:cs typeface="Arial"/>
              </a:rPr>
              <a:t>l'unico</a:t>
            </a:r>
            <a:r>
              <a:rPr sz="1100" spc="145" dirty="0">
                <a:solidFill>
                  <a:srgbClr val="242424"/>
                </a:solidFill>
                <a:latin typeface="Arial"/>
                <a:cs typeface="Arial"/>
              </a:rPr>
              <a:t> </a:t>
            </a:r>
            <a:r>
              <a:rPr sz="1100" spc="-5" dirty="0">
                <a:solidFill>
                  <a:srgbClr val="242424"/>
                </a:solidFill>
                <a:latin typeface="Arial"/>
                <a:cs typeface="Arial"/>
              </a:rPr>
              <a:t>imperativo.</a:t>
            </a:r>
            <a:endParaRPr sz="1100">
              <a:latin typeface="Arial"/>
              <a:cs typeface="Arial"/>
            </a:endParaRPr>
          </a:p>
          <a:p>
            <a:pPr marL="19685" marR="13970" indent="-635" algn="ctr">
              <a:lnSpc>
                <a:spcPct val="110200"/>
              </a:lnSpc>
              <a:spcBef>
                <a:spcPts val="10"/>
              </a:spcBef>
            </a:pPr>
            <a:r>
              <a:rPr sz="1100" dirty="0">
                <a:solidFill>
                  <a:srgbClr val="242424"/>
                </a:solidFill>
                <a:latin typeface="Arial"/>
                <a:cs typeface="Arial"/>
              </a:rPr>
              <a:t>Perché è </a:t>
            </a:r>
            <a:r>
              <a:rPr sz="1100" spc="-5" dirty="0">
                <a:solidFill>
                  <a:srgbClr val="242424"/>
                </a:solidFill>
                <a:latin typeface="Arial"/>
                <a:cs typeface="Arial"/>
              </a:rPr>
              <a:t>proprio dalla natura, dalle </a:t>
            </a:r>
            <a:r>
              <a:rPr sz="1100" dirty="0">
                <a:solidFill>
                  <a:srgbClr val="242424"/>
                </a:solidFill>
                <a:latin typeface="Arial"/>
                <a:cs typeface="Arial"/>
              </a:rPr>
              <a:t>opere </a:t>
            </a:r>
            <a:r>
              <a:rPr sz="1100" spc="-5" dirty="0">
                <a:solidFill>
                  <a:srgbClr val="242424"/>
                </a:solidFill>
                <a:latin typeface="Arial"/>
                <a:cs typeface="Arial"/>
              </a:rPr>
              <a:t>dei nostri antenati, senza però dimenticare le nostre  emozioni del </a:t>
            </a:r>
            <a:r>
              <a:rPr sz="1100" dirty="0">
                <a:solidFill>
                  <a:srgbClr val="242424"/>
                </a:solidFill>
                <a:latin typeface="Arial"/>
                <a:cs typeface="Arial"/>
              </a:rPr>
              <a:t>presente, </a:t>
            </a:r>
            <a:r>
              <a:rPr sz="1100" spc="-5" dirty="0">
                <a:solidFill>
                  <a:srgbClr val="242424"/>
                </a:solidFill>
                <a:latin typeface="Arial"/>
                <a:cs typeface="Arial"/>
              </a:rPr>
              <a:t>che </a:t>
            </a:r>
            <a:r>
              <a:rPr sz="1100" dirty="0">
                <a:solidFill>
                  <a:srgbClr val="242424"/>
                </a:solidFill>
                <a:latin typeface="Arial"/>
                <a:cs typeface="Arial"/>
              </a:rPr>
              <a:t>possiamo </a:t>
            </a:r>
            <a:r>
              <a:rPr sz="1100" spc="-5" dirty="0">
                <a:solidFill>
                  <a:srgbClr val="242424"/>
                </a:solidFill>
                <a:latin typeface="Arial"/>
                <a:cs typeface="Arial"/>
              </a:rPr>
              <a:t>trarre ispirazione </a:t>
            </a:r>
            <a:r>
              <a:rPr sz="1100" dirty="0">
                <a:solidFill>
                  <a:srgbClr val="242424"/>
                </a:solidFill>
                <a:latin typeface="Arial"/>
                <a:cs typeface="Arial"/>
              </a:rPr>
              <a:t>per </a:t>
            </a:r>
            <a:r>
              <a:rPr sz="1100" spc="-5" dirty="0">
                <a:solidFill>
                  <a:srgbClr val="242424"/>
                </a:solidFill>
                <a:latin typeface="Arial"/>
                <a:cs typeface="Arial"/>
              </a:rPr>
              <a:t>il </a:t>
            </a:r>
            <a:r>
              <a:rPr sz="1100" dirty="0">
                <a:solidFill>
                  <a:srgbClr val="242424"/>
                </a:solidFill>
                <a:latin typeface="Arial"/>
                <a:cs typeface="Arial"/>
              </a:rPr>
              <a:t>futuro. </a:t>
            </a:r>
            <a:r>
              <a:rPr sz="1100" spc="-5" dirty="0">
                <a:solidFill>
                  <a:srgbClr val="242424"/>
                </a:solidFill>
                <a:latin typeface="Arial"/>
                <a:cs typeface="Arial"/>
              </a:rPr>
              <a:t>Ci credono gli organizzatori  del</a:t>
            </a:r>
            <a:r>
              <a:rPr sz="1100" u="sng" spc="-5" dirty="0">
                <a:solidFill>
                  <a:srgbClr val="167EC3"/>
                </a:solidFill>
                <a:uFill>
                  <a:solidFill>
                    <a:srgbClr val="167EC3"/>
                  </a:solidFill>
                </a:uFill>
                <a:latin typeface="Arial"/>
                <a:cs typeface="Arial"/>
                <a:hlinkClick r:id="rId3"/>
              </a:rPr>
              <a:t>Festival della </a:t>
            </a:r>
            <a:r>
              <a:rPr sz="1100" u="sng" dirty="0">
                <a:solidFill>
                  <a:srgbClr val="167EC3"/>
                </a:solidFill>
                <a:uFill>
                  <a:solidFill>
                    <a:srgbClr val="167EC3"/>
                  </a:solidFill>
                </a:uFill>
                <a:latin typeface="Arial"/>
                <a:cs typeface="Arial"/>
                <a:hlinkClick r:id="rId3"/>
              </a:rPr>
              <a:t>cultura </a:t>
            </a:r>
            <a:r>
              <a:rPr sz="1100" u="sng" spc="-5" dirty="0">
                <a:solidFill>
                  <a:srgbClr val="167EC3"/>
                </a:solidFill>
                <a:uFill>
                  <a:solidFill>
                    <a:srgbClr val="167EC3"/>
                  </a:solidFill>
                </a:uFill>
                <a:latin typeface="Arial"/>
                <a:cs typeface="Arial"/>
                <a:hlinkClick r:id="rId3"/>
              </a:rPr>
              <a:t>creativa</a:t>
            </a:r>
            <a:r>
              <a:rPr sz="1100" spc="-5" dirty="0">
                <a:solidFill>
                  <a:srgbClr val="242424"/>
                </a:solidFill>
                <a:latin typeface="Arial"/>
                <a:cs typeface="Arial"/>
              </a:rPr>
              <a:t>. Una manifestazione </a:t>
            </a:r>
            <a:r>
              <a:rPr sz="1100" dirty="0">
                <a:solidFill>
                  <a:srgbClr val="242424"/>
                </a:solidFill>
                <a:latin typeface="Arial"/>
                <a:cs typeface="Arial"/>
              </a:rPr>
              <a:t>dedicata ai </a:t>
            </a:r>
            <a:r>
              <a:rPr sz="1100" spc="-5" dirty="0">
                <a:solidFill>
                  <a:srgbClr val="242424"/>
                </a:solidFill>
                <a:latin typeface="Arial"/>
                <a:cs typeface="Arial"/>
              </a:rPr>
              <a:t>più giovani, organizzata dalle  </a:t>
            </a:r>
            <a:r>
              <a:rPr sz="1100" dirty="0">
                <a:solidFill>
                  <a:srgbClr val="242424"/>
                </a:solidFill>
                <a:latin typeface="Arial"/>
                <a:cs typeface="Arial"/>
              </a:rPr>
              <a:t>banche </a:t>
            </a:r>
            <a:r>
              <a:rPr sz="1100" spc="-5" dirty="0">
                <a:solidFill>
                  <a:srgbClr val="242424"/>
                </a:solidFill>
                <a:latin typeface="Arial"/>
                <a:cs typeface="Arial"/>
              </a:rPr>
              <a:t>italiane, con </a:t>
            </a:r>
            <a:r>
              <a:rPr sz="1100" dirty="0">
                <a:solidFill>
                  <a:srgbClr val="242424"/>
                </a:solidFill>
                <a:latin typeface="Arial"/>
                <a:cs typeface="Arial"/>
              </a:rPr>
              <a:t>il </a:t>
            </a:r>
            <a:r>
              <a:rPr sz="1100" spc="-5" dirty="0">
                <a:solidFill>
                  <a:srgbClr val="242424"/>
                </a:solidFill>
                <a:latin typeface="Arial"/>
                <a:cs typeface="Arial"/>
              </a:rPr>
              <a:t>coordinamento dell'Abi (Associazione bancaria italiana). Dalla </a:t>
            </a:r>
            <a:r>
              <a:rPr sz="1100" dirty="0">
                <a:solidFill>
                  <a:srgbClr val="242424"/>
                </a:solidFill>
                <a:latin typeface="Arial"/>
                <a:cs typeface="Arial"/>
              </a:rPr>
              <a:t>prassi </a:t>
            </a:r>
            <a:r>
              <a:rPr sz="1100" spc="-5" dirty="0">
                <a:solidFill>
                  <a:srgbClr val="242424"/>
                </a:solidFill>
                <a:latin typeface="Arial"/>
                <a:cs typeface="Arial"/>
              </a:rPr>
              <a:t>ormai  consolidata, il </a:t>
            </a:r>
            <a:r>
              <a:rPr sz="1100" dirty="0">
                <a:solidFill>
                  <a:srgbClr val="242424"/>
                </a:solidFill>
                <a:latin typeface="Arial"/>
                <a:cs typeface="Arial"/>
              </a:rPr>
              <a:t>tour de </a:t>
            </a:r>
            <a:r>
              <a:rPr sz="1100" spc="-5" dirty="0">
                <a:solidFill>
                  <a:srgbClr val="242424"/>
                </a:solidFill>
                <a:latin typeface="Arial"/>
                <a:cs typeface="Arial"/>
              </a:rPr>
              <a:t>force creativo </a:t>
            </a:r>
            <a:r>
              <a:rPr sz="1100" dirty="0">
                <a:solidFill>
                  <a:srgbClr val="242424"/>
                </a:solidFill>
                <a:latin typeface="Arial"/>
                <a:cs typeface="Arial"/>
              </a:rPr>
              <a:t>si </a:t>
            </a:r>
            <a:r>
              <a:rPr sz="1100" spc="-5" dirty="0">
                <a:solidFill>
                  <a:srgbClr val="242424"/>
                </a:solidFill>
                <a:latin typeface="Arial"/>
                <a:cs typeface="Arial"/>
              </a:rPr>
              <a:t>rinnova, torna </a:t>
            </a:r>
            <a:r>
              <a:rPr sz="1100" dirty="0">
                <a:solidFill>
                  <a:srgbClr val="242424"/>
                </a:solidFill>
                <a:latin typeface="Arial"/>
                <a:cs typeface="Arial"/>
              </a:rPr>
              <a:t>per </a:t>
            </a:r>
            <a:r>
              <a:rPr sz="1100" spc="-5" dirty="0">
                <a:solidFill>
                  <a:srgbClr val="242424"/>
                </a:solidFill>
                <a:latin typeface="Arial"/>
                <a:cs typeface="Arial"/>
              </a:rPr>
              <a:t>il </a:t>
            </a:r>
            <a:r>
              <a:rPr sz="1100" dirty="0">
                <a:solidFill>
                  <a:srgbClr val="242424"/>
                </a:solidFill>
                <a:latin typeface="Arial"/>
                <a:cs typeface="Arial"/>
              </a:rPr>
              <a:t>secondo anno </a:t>
            </a:r>
            <a:r>
              <a:rPr sz="1100" spc="-5" dirty="0">
                <a:solidFill>
                  <a:srgbClr val="242424"/>
                </a:solidFill>
                <a:latin typeface="Arial"/>
                <a:cs typeface="Arial"/>
              </a:rPr>
              <a:t>consecutivo, dal </a:t>
            </a:r>
            <a:r>
              <a:rPr sz="1100" dirty="0">
                <a:solidFill>
                  <a:srgbClr val="242424"/>
                </a:solidFill>
                <a:latin typeface="Arial"/>
                <a:cs typeface="Arial"/>
              </a:rPr>
              <a:t>16 al 22  marzo. E si </a:t>
            </a:r>
            <a:r>
              <a:rPr sz="1100" spc="-5" dirty="0">
                <a:solidFill>
                  <a:srgbClr val="242424"/>
                </a:solidFill>
                <a:latin typeface="Arial"/>
                <a:cs typeface="Arial"/>
              </a:rPr>
              <a:t>arricchisce, grazie alla </a:t>
            </a:r>
            <a:r>
              <a:rPr sz="1100" dirty="0">
                <a:solidFill>
                  <a:srgbClr val="242424"/>
                </a:solidFill>
                <a:latin typeface="Arial"/>
                <a:cs typeface="Arial"/>
              </a:rPr>
              <a:t>media </a:t>
            </a:r>
            <a:r>
              <a:rPr sz="1100" spc="-5" dirty="0">
                <a:solidFill>
                  <a:srgbClr val="242424"/>
                </a:solidFill>
                <a:latin typeface="Arial"/>
                <a:cs typeface="Arial"/>
              </a:rPr>
              <a:t>partnership </a:t>
            </a:r>
            <a:r>
              <a:rPr sz="1100" dirty="0">
                <a:solidFill>
                  <a:srgbClr val="242424"/>
                </a:solidFill>
                <a:latin typeface="Arial"/>
                <a:cs typeface="Arial"/>
              </a:rPr>
              <a:t>con </a:t>
            </a:r>
            <a:r>
              <a:rPr sz="1100" spc="-5" dirty="0">
                <a:solidFill>
                  <a:srgbClr val="242424"/>
                </a:solidFill>
                <a:latin typeface="Arial"/>
                <a:cs typeface="Arial"/>
              </a:rPr>
              <a:t>la Rai, più </a:t>
            </a:r>
            <a:r>
              <a:rPr sz="1100" dirty="0">
                <a:solidFill>
                  <a:srgbClr val="242424"/>
                </a:solidFill>
                <a:latin typeface="Arial"/>
                <a:cs typeface="Arial"/>
              </a:rPr>
              <a:t>il </a:t>
            </a:r>
            <a:r>
              <a:rPr sz="1100" spc="-5" dirty="0">
                <a:solidFill>
                  <a:srgbClr val="242424"/>
                </a:solidFill>
                <a:latin typeface="Arial"/>
                <a:cs typeface="Arial"/>
              </a:rPr>
              <a:t>patrocinio dell'Unesco </a:t>
            </a:r>
            <a:r>
              <a:rPr sz="1100" dirty="0">
                <a:solidFill>
                  <a:srgbClr val="242424"/>
                </a:solidFill>
                <a:latin typeface="Arial"/>
                <a:cs typeface="Arial"/>
              </a:rPr>
              <a:t>e </a:t>
            </a:r>
            <a:r>
              <a:rPr sz="1100" spc="-5" dirty="0">
                <a:solidFill>
                  <a:srgbClr val="242424"/>
                </a:solidFill>
                <a:latin typeface="Arial"/>
                <a:cs typeface="Arial"/>
              </a:rPr>
              <a:t>del  Ministero dei Beni</a:t>
            </a:r>
            <a:r>
              <a:rPr sz="1100" spc="10" dirty="0">
                <a:solidFill>
                  <a:srgbClr val="242424"/>
                </a:solidFill>
                <a:latin typeface="Arial"/>
                <a:cs typeface="Arial"/>
              </a:rPr>
              <a:t> </a:t>
            </a:r>
            <a:r>
              <a:rPr sz="1100" spc="-5" dirty="0">
                <a:solidFill>
                  <a:srgbClr val="242424"/>
                </a:solidFill>
                <a:latin typeface="Arial"/>
                <a:cs typeface="Arial"/>
              </a:rPr>
              <a:t>culturali.</a:t>
            </a:r>
            <a:endParaRPr sz="1100">
              <a:latin typeface="Arial"/>
              <a:cs typeface="Arial"/>
            </a:endParaRPr>
          </a:p>
          <a:p>
            <a:pPr>
              <a:lnSpc>
                <a:spcPct val="100000"/>
              </a:lnSpc>
              <a:spcBef>
                <a:spcPts val="10"/>
              </a:spcBef>
            </a:pPr>
            <a:endParaRPr sz="1250">
              <a:latin typeface="Times New Roman"/>
              <a:cs typeface="Times New Roman"/>
            </a:endParaRPr>
          </a:p>
          <a:p>
            <a:pPr marL="33655" marR="26034" algn="ctr">
              <a:lnSpc>
                <a:spcPct val="110200"/>
              </a:lnSpc>
            </a:pPr>
            <a:r>
              <a:rPr sz="1100" spc="-5" dirty="0">
                <a:solidFill>
                  <a:srgbClr val="242424"/>
                </a:solidFill>
                <a:latin typeface="Arial"/>
                <a:cs typeface="Arial"/>
              </a:rPr>
              <a:t>L'iniziativa </a:t>
            </a:r>
            <a:r>
              <a:rPr sz="1100" dirty="0">
                <a:solidFill>
                  <a:srgbClr val="242424"/>
                </a:solidFill>
                <a:latin typeface="Arial"/>
                <a:cs typeface="Arial"/>
              </a:rPr>
              <a:t>è stata presentata a </a:t>
            </a:r>
            <a:r>
              <a:rPr sz="1100" spc="-5" dirty="0">
                <a:solidFill>
                  <a:srgbClr val="242424"/>
                </a:solidFill>
                <a:latin typeface="Arial"/>
                <a:cs typeface="Arial"/>
              </a:rPr>
              <a:t>Roma, nella </a:t>
            </a:r>
            <a:r>
              <a:rPr sz="1100" dirty="0">
                <a:solidFill>
                  <a:srgbClr val="242424"/>
                </a:solidFill>
                <a:latin typeface="Arial"/>
                <a:cs typeface="Arial"/>
              </a:rPr>
              <a:t>sale di </a:t>
            </a:r>
            <a:r>
              <a:rPr sz="1100" spc="-5" dirty="0">
                <a:solidFill>
                  <a:srgbClr val="242424"/>
                </a:solidFill>
                <a:latin typeface="Arial"/>
                <a:cs typeface="Arial"/>
              </a:rPr>
              <a:t>Palazzo Altieri, </a:t>
            </a:r>
            <a:r>
              <a:rPr sz="1100" dirty="0">
                <a:solidFill>
                  <a:srgbClr val="242424"/>
                </a:solidFill>
                <a:latin typeface="Arial"/>
                <a:cs typeface="Arial"/>
              </a:rPr>
              <a:t>da </a:t>
            </a:r>
            <a:r>
              <a:rPr sz="1100" spc="-5" dirty="0">
                <a:solidFill>
                  <a:srgbClr val="242424"/>
                </a:solidFill>
                <a:latin typeface="Arial"/>
                <a:cs typeface="Arial"/>
              </a:rPr>
              <a:t>Antonio Patuelli, </a:t>
            </a:r>
            <a:r>
              <a:rPr sz="1100" dirty="0">
                <a:solidFill>
                  <a:srgbClr val="242424"/>
                </a:solidFill>
                <a:latin typeface="Arial"/>
                <a:cs typeface="Arial"/>
              </a:rPr>
              <a:t>presidente  </a:t>
            </a:r>
            <a:r>
              <a:rPr sz="1100" spc="-5" dirty="0">
                <a:solidFill>
                  <a:srgbClr val="242424"/>
                </a:solidFill>
                <a:latin typeface="Arial"/>
                <a:cs typeface="Arial"/>
              </a:rPr>
              <a:t>della Associazione </a:t>
            </a:r>
            <a:r>
              <a:rPr sz="1100" dirty="0">
                <a:solidFill>
                  <a:srgbClr val="242424"/>
                </a:solidFill>
                <a:latin typeface="Arial"/>
                <a:cs typeface="Arial"/>
              </a:rPr>
              <a:t>bancaria </a:t>
            </a:r>
            <a:r>
              <a:rPr sz="1100" spc="-5" dirty="0">
                <a:solidFill>
                  <a:srgbClr val="242424"/>
                </a:solidFill>
                <a:latin typeface="Arial"/>
                <a:cs typeface="Arial"/>
              </a:rPr>
              <a:t>italiana, Giovanni Puglisi, presidente della commissione nazionale  italiana </a:t>
            </a:r>
            <a:r>
              <a:rPr sz="1100" dirty="0">
                <a:solidFill>
                  <a:srgbClr val="242424"/>
                </a:solidFill>
                <a:latin typeface="Arial"/>
                <a:cs typeface="Arial"/>
              </a:rPr>
              <a:t>Unesco, </a:t>
            </a:r>
            <a:r>
              <a:rPr sz="1100" spc="-10" dirty="0">
                <a:solidFill>
                  <a:srgbClr val="242424"/>
                </a:solidFill>
                <a:latin typeface="Arial"/>
                <a:cs typeface="Arial"/>
              </a:rPr>
              <a:t>Carlo </a:t>
            </a:r>
            <a:r>
              <a:rPr sz="1100" spc="-5" dirty="0">
                <a:solidFill>
                  <a:srgbClr val="242424"/>
                </a:solidFill>
                <a:latin typeface="Arial"/>
                <a:cs typeface="Arial"/>
              </a:rPr>
              <a:t>Capoccioni, responsabile ufficio rapporti istituzionali </a:t>
            </a:r>
            <a:r>
              <a:rPr sz="1100" dirty="0">
                <a:solidFill>
                  <a:srgbClr val="242424"/>
                </a:solidFill>
                <a:latin typeface="Arial"/>
                <a:cs typeface="Arial"/>
              </a:rPr>
              <a:t>Abi e Anna </a:t>
            </a:r>
            <a:r>
              <a:rPr sz="1100" spc="-5" dirty="0">
                <a:solidFill>
                  <a:srgbClr val="242424"/>
                </a:solidFill>
                <a:latin typeface="Arial"/>
                <a:cs typeface="Arial"/>
              </a:rPr>
              <a:t>Pironti,  responsabile </a:t>
            </a:r>
            <a:r>
              <a:rPr sz="1100" dirty="0">
                <a:solidFill>
                  <a:srgbClr val="242424"/>
                </a:solidFill>
                <a:latin typeface="Arial"/>
                <a:cs typeface="Arial"/>
              </a:rPr>
              <a:t>del </a:t>
            </a:r>
            <a:r>
              <a:rPr sz="1100" spc="-5" dirty="0">
                <a:solidFill>
                  <a:srgbClr val="242424"/>
                </a:solidFill>
                <a:latin typeface="Arial"/>
                <a:cs typeface="Arial"/>
              </a:rPr>
              <a:t>dipartimento educazione </a:t>
            </a:r>
            <a:r>
              <a:rPr sz="1100" dirty="0">
                <a:solidFill>
                  <a:srgbClr val="242424"/>
                </a:solidFill>
                <a:latin typeface="Arial"/>
                <a:cs typeface="Arial"/>
              </a:rPr>
              <a:t>del </a:t>
            </a:r>
            <a:r>
              <a:rPr sz="1100" spc="-5" dirty="0">
                <a:solidFill>
                  <a:srgbClr val="242424"/>
                </a:solidFill>
                <a:latin typeface="Arial"/>
                <a:cs typeface="Arial"/>
              </a:rPr>
              <a:t>castello </a:t>
            </a:r>
            <a:r>
              <a:rPr sz="1100" dirty="0">
                <a:solidFill>
                  <a:srgbClr val="242424"/>
                </a:solidFill>
                <a:latin typeface="Arial"/>
                <a:cs typeface="Arial"/>
              </a:rPr>
              <a:t>di </a:t>
            </a:r>
            <a:r>
              <a:rPr sz="1100" spc="-10" dirty="0">
                <a:solidFill>
                  <a:srgbClr val="242424"/>
                </a:solidFill>
                <a:latin typeface="Arial"/>
                <a:cs typeface="Arial"/>
              </a:rPr>
              <a:t>Rivoli </a:t>
            </a:r>
            <a:r>
              <a:rPr sz="1100" dirty="0">
                <a:solidFill>
                  <a:srgbClr val="242424"/>
                </a:solidFill>
                <a:latin typeface="Arial"/>
                <a:cs typeface="Arial"/>
              </a:rPr>
              <a:t>(Torino). "</a:t>
            </a:r>
            <a:r>
              <a:rPr sz="1100" u="sng" dirty="0">
                <a:solidFill>
                  <a:srgbClr val="167EC3"/>
                </a:solidFill>
                <a:uFill>
                  <a:solidFill>
                    <a:srgbClr val="167EC3"/>
                  </a:solidFill>
                </a:uFill>
                <a:latin typeface="Arial"/>
                <a:cs typeface="Arial"/>
                <a:hlinkClick r:id="rId4"/>
              </a:rPr>
              <a:t>Il museo </a:t>
            </a:r>
            <a:r>
              <a:rPr sz="1100" u="sng" spc="-5" dirty="0">
                <a:solidFill>
                  <a:srgbClr val="167EC3"/>
                </a:solidFill>
                <a:uFill>
                  <a:solidFill>
                    <a:srgbClr val="167EC3"/>
                  </a:solidFill>
                </a:uFill>
                <a:latin typeface="Arial"/>
                <a:cs typeface="Arial"/>
                <a:hlinkClick r:id="rId4"/>
              </a:rPr>
              <a:t>immaginario</a:t>
            </a:r>
            <a:r>
              <a:rPr sz="1100" spc="-5" dirty="0">
                <a:solidFill>
                  <a:srgbClr val="242424"/>
                </a:solidFill>
                <a:latin typeface="Arial"/>
                <a:cs typeface="Arial"/>
              </a:rPr>
              <a:t>",  </a:t>
            </a:r>
            <a:r>
              <a:rPr sz="1100" dirty="0">
                <a:solidFill>
                  <a:srgbClr val="242424"/>
                </a:solidFill>
                <a:latin typeface="Arial"/>
                <a:cs typeface="Arial"/>
              </a:rPr>
              <a:t>scelto </a:t>
            </a:r>
            <a:r>
              <a:rPr sz="1100" spc="-5" dirty="0">
                <a:solidFill>
                  <a:srgbClr val="242424"/>
                </a:solidFill>
                <a:latin typeface="Arial"/>
                <a:cs typeface="Arial"/>
              </a:rPr>
              <a:t>come filo conduttore per l'edizione precedente, </a:t>
            </a:r>
            <a:r>
              <a:rPr sz="1100" spc="5" dirty="0">
                <a:solidFill>
                  <a:srgbClr val="242424"/>
                </a:solidFill>
                <a:latin typeface="Arial"/>
                <a:cs typeface="Arial"/>
              </a:rPr>
              <a:t>fa </a:t>
            </a:r>
            <a:r>
              <a:rPr sz="1100" spc="-5" dirty="0">
                <a:solidFill>
                  <a:srgbClr val="242424"/>
                </a:solidFill>
                <a:latin typeface="Arial"/>
                <a:cs typeface="Arial"/>
              </a:rPr>
              <a:t>oggi posto </a:t>
            </a:r>
            <a:r>
              <a:rPr sz="1100" dirty="0">
                <a:solidFill>
                  <a:srgbClr val="242424"/>
                </a:solidFill>
                <a:latin typeface="Arial"/>
                <a:cs typeface="Arial"/>
              </a:rPr>
              <a:t>a </a:t>
            </a:r>
            <a:r>
              <a:rPr sz="1100" spc="-5" dirty="0">
                <a:solidFill>
                  <a:srgbClr val="242424"/>
                </a:solidFill>
                <a:latin typeface="Arial"/>
                <a:cs typeface="Arial"/>
              </a:rPr>
              <a:t>"L'alfabeto del</a:t>
            </a:r>
            <a:r>
              <a:rPr sz="1100" spc="95" dirty="0">
                <a:solidFill>
                  <a:srgbClr val="242424"/>
                </a:solidFill>
                <a:latin typeface="Arial"/>
                <a:cs typeface="Arial"/>
              </a:rPr>
              <a:t> </a:t>
            </a:r>
            <a:r>
              <a:rPr sz="1100" spc="-5" dirty="0">
                <a:solidFill>
                  <a:srgbClr val="242424"/>
                </a:solidFill>
                <a:latin typeface="Arial"/>
                <a:cs typeface="Arial"/>
              </a:rPr>
              <a:t>mondo.</a:t>
            </a:r>
            <a:endParaRPr sz="1100">
              <a:latin typeface="Arial"/>
              <a:cs typeface="Arial"/>
            </a:endParaRPr>
          </a:p>
          <a:p>
            <a:pPr marL="43180" marR="38735" algn="ctr">
              <a:lnSpc>
                <a:spcPts val="1460"/>
              </a:lnSpc>
              <a:spcBef>
                <a:spcPts val="70"/>
              </a:spcBef>
            </a:pPr>
            <a:r>
              <a:rPr sz="1100" dirty="0">
                <a:solidFill>
                  <a:srgbClr val="242424"/>
                </a:solidFill>
                <a:latin typeface="Arial"/>
                <a:cs typeface="Arial"/>
              </a:rPr>
              <a:t>Leggiamo i </a:t>
            </a:r>
            <a:r>
              <a:rPr sz="1100" spc="-5" dirty="0">
                <a:solidFill>
                  <a:srgbClr val="242424"/>
                </a:solidFill>
                <a:latin typeface="Arial"/>
                <a:cs typeface="Arial"/>
              </a:rPr>
              <a:t>segni intorno </a:t>
            </a:r>
            <a:r>
              <a:rPr sz="1100" dirty="0">
                <a:solidFill>
                  <a:srgbClr val="242424"/>
                </a:solidFill>
                <a:latin typeface="Arial"/>
                <a:cs typeface="Arial"/>
              </a:rPr>
              <a:t>a noi e </a:t>
            </a:r>
            <a:r>
              <a:rPr sz="1100" spc="-5" dirty="0">
                <a:solidFill>
                  <a:srgbClr val="242424"/>
                </a:solidFill>
                <a:latin typeface="Arial"/>
                <a:cs typeface="Arial"/>
              </a:rPr>
              <a:t>raccontiamo". Temi differenti, </a:t>
            </a:r>
            <a:r>
              <a:rPr sz="1100" dirty="0">
                <a:solidFill>
                  <a:srgbClr val="242424"/>
                </a:solidFill>
                <a:latin typeface="Arial"/>
                <a:cs typeface="Arial"/>
              </a:rPr>
              <a:t>ma un </a:t>
            </a:r>
            <a:r>
              <a:rPr sz="1100" spc="-5" dirty="0">
                <a:solidFill>
                  <a:srgbClr val="242424"/>
                </a:solidFill>
                <a:latin typeface="Arial"/>
                <a:cs typeface="Arial"/>
              </a:rPr>
              <a:t>unico </a:t>
            </a:r>
            <a:r>
              <a:rPr sz="1100" dirty="0">
                <a:solidFill>
                  <a:srgbClr val="242424"/>
                </a:solidFill>
                <a:latin typeface="Arial"/>
                <a:cs typeface="Arial"/>
              </a:rPr>
              <a:t>comun </a:t>
            </a:r>
            <a:r>
              <a:rPr sz="1100" spc="-5" dirty="0">
                <a:solidFill>
                  <a:srgbClr val="242424"/>
                </a:solidFill>
                <a:latin typeface="Arial"/>
                <a:cs typeface="Arial"/>
              </a:rPr>
              <a:t>denominatore:  </a:t>
            </a:r>
            <a:r>
              <a:rPr sz="1100" dirty="0">
                <a:solidFill>
                  <a:srgbClr val="242424"/>
                </a:solidFill>
                <a:latin typeface="Arial"/>
                <a:cs typeface="Arial"/>
              </a:rPr>
              <a:t>"Il </a:t>
            </a:r>
            <a:r>
              <a:rPr sz="1100" spc="-5" dirty="0">
                <a:solidFill>
                  <a:srgbClr val="242424"/>
                </a:solidFill>
                <a:latin typeface="Arial"/>
                <a:cs typeface="Arial"/>
              </a:rPr>
              <a:t>rinnovato impegno </a:t>
            </a:r>
            <a:r>
              <a:rPr sz="1100" spc="-10" dirty="0">
                <a:solidFill>
                  <a:srgbClr val="242424"/>
                </a:solidFill>
                <a:latin typeface="Arial"/>
                <a:cs typeface="Arial"/>
              </a:rPr>
              <a:t>delle </a:t>
            </a:r>
            <a:r>
              <a:rPr sz="1100" dirty="0">
                <a:solidFill>
                  <a:srgbClr val="242424"/>
                </a:solidFill>
                <a:latin typeface="Arial"/>
                <a:cs typeface="Arial"/>
              </a:rPr>
              <a:t>banche a </a:t>
            </a:r>
            <a:r>
              <a:rPr sz="1100" spc="-5" dirty="0">
                <a:solidFill>
                  <a:srgbClr val="242424"/>
                </a:solidFill>
                <a:latin typeface="Arial"/>
                <a:cs typeface="Arial"/>
              </a:rPr>
              <a:t>investire nei giovani </a:t>
            </a:r>
            <a:r>
              <a:rPr sz="1100" dirty="0">
                <a:solidFill>
                  <a:srgbClr val="242424"/>
                </a:solidFill>
                <a:latin typeface="Arial"/>
                <a:cs typeface="Arial"/>
              </a:rPr>
              <a:t>e nel</a:t>
            </a:r>
            <a:r>
              <a:rPr sz="1100" spc="25" dirty="0">
                <a:solidFill>
                  <a:srgbClr val="242424"/>
                </a:solidFill>
                <a:latin typeface="Arial"/>
                <a:cs typeface="Arial"/>
              </a:rPr>
              <a:t> </a:t>
            </a:r>
            <a:r>
              <a:rPr sz="1100" spc="-5" dirty="0">
                <a:solidFill>
                  <a:srgbClr val="242424"/>
                </a:solidFill>
                <a:latin typeface="Arial"/>
                <a:cs typeface="Arial"/>
              </a:rPr>
              <a:t>futuro".</a:t>
            </a:r>
            <a:endParaRPr sz="1100">
              <a:latin typeface="Arial"/>
              <a:cs typeface="Arial"/>
            </a:endParaRPr>
          </a:p>
        </p:txBody>
      </p:sp>
      <p:sp>
        <p:nvSpPr>
          <p:cNvPr id="5" name="object 5"/>
          <p:cNvSpPr/>
          <p:nvPr/>
        </p:nvSpPr>
        <p:spPr>
          <a:xfrm>
            <a:off x="2427604" y="2119883"/>
            <a:ext cx="2704972" cy="295351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dirty="0">
                <a:latin typeface="Arial"/>
                <a:cs typeface="Arial"/>
              </a:rPr>
              <a:t>Rssnews.it</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5794730"/>
            <a:ext cx="6148070" cy="4091304"/>
          </a:xfrm>
          <a:prstGeom prst="rect">
            <a:avLst/>
          </a:prstGeom>
        </p:spPr>
        <p:txBody>
          <a:bodyPr vert="horz" wrap="square" lIns="0" tIns="12065" rIns="0" bIns="0" rtlCol="0">
            <a:spAutoFit/>
          </a:bodyPr>
          <a:lstStyle/>
          <a:p>
            <a:pPr marL="44450" marR="42545" indent="1270" algn="ctr">
              <a:lnSpc>
                <a:spcPct val="110200"/>
              </a:lnSpc>
              <a:spcBef>
                <a:spcPts val="95"/>
              </a:spcBef>
            </a:pPr>
            <a:r>
              <a:rPr sz="1100" dirty="0">
                <a:solidFill>
                  <a:srgbClr val="242424"/>
                </a:solidFill>
                <a:latin typeface="Arial"/>
                <a:cs typeface="Arial"/>
              </a:rPr>
              <a:t>"La </a:t>
            </a:r>
            <a:r>
              <a:rPr sz="1100" spc="-5" dirty="0">
                <a:solidFill>
                  <a:srgbClr val="242424"/>
                </a:solidFill>
                <a:latin typeface="Arial"/>
                <a:cs typeface="Arial"/>
              </a:rPr>
              <a:t>cultura </a:t>
            </a:r>
            <a:r>
              <a:rPr sz="1100" dirty="0">
                <a:solidFill>
                  <a:srgbClr val="242424"/>
                </a:solidFill>
                <a:latin typeface="Arial"/>
                <a:cs typeface="Arial"/>
              </a:rPr>
              <a:t>sta </a:t>
            </a:r>
            <a:r>
              <a:rPr sz="1100" spc="-5" dirty="0">
                <a:solidFill>
                  <a:srgbClr val="242424"/>
                </a:solidFill>
                <a:latin typeface="Arial"/>
                <a:cs typeface="Arial"/>
              </a:rPr>
              <a:t>diventando quindi sempre più </a:t>
            </a:r>
            <a:r>
              <a:rPr sz="1100" dirty="0">
                <a:solidFill>
                  <a:srgbClr val="242424"/>
                </a:solidFill>
                <a:latin typeface="Arial"/>
                <a:cs typeface="Arial"/>
              </a:rPr>
              <a:t>un </a:t>
            </a:r>
            <a:r>
              <a:rPr sz="1100" spc="-5" dirty="0">
                <a:solidFill>
                  <a:srgbClr val="242424"/>
                </a:solidFill>
                <a:latin typeface="Arial"/>
                <a:cs typeface="Arial"/>
              </a:rPr>
              <a:t>affare privato?", chiede qualcuno. "Il sostegno dei  privati </a:t>
            </a:r>
            <a:r>
              <a:rPr sz="1100" dirty="0">
                <a:solidFill>
                  <a:srgbClr val="242424"/>
                </a:solidFill>
                <a:latin typeface="Arial"/>
                <a:cs typeface="Arial"/>
              </a:rPr>
              <a:t>e </a:t>
            </a:r>
            <a:r>
              <a:rPr sz="1100" spc="-5" dirty="0">
                <a:solidFill>
                  <a:srgbClr val="242424"/>
                </a:solidFill>
                <a:latin typeface="Arial"/>
                <a:cs typeface="Arial"/>
              </a:rPr>
              <a:t>il pluralismo sono fondamentali per promuoverla", ribatte Antonio Patuelli. </a:t>
            </a:r>
            <a:r>
              <a:rPr sz="1100" dirty="0">
                <a:solidFill>
                  <a:srgbClr val="242424"/>
                </a:solidFill>
                <a:latin typeface="Arial"/>
                <a:cs typeface="Arial"/>
              </a:rPr>
              <a:t>"L'anno </a:t>
            </a:r>
            <a:r>
              <a:rPr sz="1100" spc="-5" dirty="0">
                <a:solidFill>
                  <a:srgbClr val="242424"/>
                </a:solidFill>
                <a:latin typeface="Arial"/>
                <a:cs typeface="Arial"/>
              </a:rPr>
              <a:t>scorso  </a:t>
            </a:r>
            <a:r>
              <a:rPr sz="1100" dirty="0">
                <a:solidFill>
                  <a:srgbClr val="242424"/>
                </a:solidFill>
                <a:latin typeface="Arial"/>
                <a:cs typeface="Arial"/>
              </a:rPr>
              <a:t>è </a:t>
            </a:r>
            <a:r>
              <a:rPr sz="1100" spc="-5" dirty="0">
                <a:solidFill>
                  <a:srgbClr val="242424"/>
                </a:solidFill>
                <a:latin typeface="Arial"/>
                <a:cs typeface="Arial"/>
              </a:rPr>
              <a:t>stata un'epifania, </a:t>
            </a:r>
            <a:r>
              <a:rPr sz="1100" dirty="0">
                <a:solidFill>
                  <a:srgbClr val="242424"/>
                </a:solidFill>
                <a:latin typeface="Arial"/>
                <a:cs typeface="Arial"/>
              </a:rPr>
              <a:t>ora </a:t>
            </a:r>
            <a:r>
              <a:rPr sz="1100" spc="-5" dirty="0">
                <a:solidFill>
                  <a:srgbClr val="242424"/>
                </a:solidFill>
                <a:latin typeface="Arial"/>
                <a:cs typeface="Arial"/>
              </a:rPr>
              <a:t>l'evento </a:t>
            </a:r>
            <a:r>
              <a:rPr sz="1100" dirty="0">
                <a:solidFill>
                  <a:srgbClr val="242424"/>
                </a:solidFill>
                <a:latin typeface="Arial"/>
                <a:cs typeface="Arial"/>
              </a:rPr>
              <a:t>si propone non </a:t>
            </a:r>
            <a:r>
              <a:rPr sz="1100" spc="-5" dirty="0">
                <a:solidFill>
                  <a:srgbClr val="242424"/>
                </a:solidFill>
                <a:latin typeface="Arial"/>
                <a:cs typeface="Arial"/>
              </a:rPr>
              <a:t>solo </a:t>
            </a:r>
            <a:r>
              <a:rPr sz="1100" dirty="0">
                <a:solidFill>
                  <a:srgbClr val="242424"/>
                </a:solidFill>
                <a:latin typeface="Arial"/>
                <a:cs typeface="Arial"/>
              </a:rPr>
              <a:t>di essere </a:t>
            </a:r>
            <a:r>
              <a:rPr sz="1100" spc="-5" dirty="0">
                <a:solidFill>
                  <a:srgbClr val="242424"/>
                </a:solidFill>
                <a:latin typeface="Arial"/>
                <a:cs typeface="Arial"/>
              </a:rPr>
              <a:t>ripetuto, ma </a:t>
            </a:r>
            <a:r>
              <a:rPr sz="1100" dirty="0">
                <a:solidFill>
                  <a:srgbClr val="242424"/>
                </a:solidFill>
                <a:latin typeface="Arial"/>
                <a:cs typeface="Arial"/>
              </a:rPr>
              <a:t>anche di </a:t>
            </a:r>
            <a:r>
              <a:rPr sz="1100" spc="-5" dirty="0">
                <a:solidFill>
                  <a:srgbClr val="242424"/>
                </a:solidFill>
                <a:latin typeface="Arial"/>
                <a:cs typeface="Arial"/>
              </a:rPr>
              <a:t>diventare </a:t>
            </a:r>
            <a:r>
              <a:rPr sz="1100" dirty="0">
                <a:solidFill>
                  <a:srgbClr val="242424"/>
                </a:solidFill>
                <a:latin typeface="Arial"/>
                <a:cs typeface="Arial"/>
              </a:rPr>
              <a:t>un  </a:t>
            </a:r>
            <a:r>
              <a:rPr sz="1100" spc="-5" dirty="0">
                <a:solidFill>
                  <a:srgbClr val="242424"/>
                </a:solidFill>
                <a:latin typeface="Arial"/>
                <a:cs typeface="Arial"/>
              </a:rPr>
              <a:t>classico. </a:t>
            </a:r>
            <a:r>
              <a:rPr sz="1100" dirty="0">
                <a:solidFill>
                  <a:srgbClr val="242424"/>
                </a:solidFill>
                <a:latin typeface="Arial"/>
                <a:cs typeface="Arial"/>
              </a:rPr>
              <a:t>I </a:t>
            </a:r>
            <a:r>
              <a:rPr sz="1100" spc="-5" dirty="0">
                <a:solidFill>
                  <a:srgbClr val="242424"/>
                </a:solidFill>
                <a:latin typeface="Arial"/>
                <a:cs typeface="Arial"/>
              </a:rPr>
              <a:t>numeri </a:t>
            </a:r>
            <a:r>
              <a:rPr sz="1100" dirty="0">
                <a:solidFill>
                  <a:srgbClr val="242424"/>
                </a:solidFill>
                <a:latin typeface="Arial"/>
                <a:cs typeface="Arial"/>
              </a:rPr>
              <a:t>di </a:t>
            </a:r>
            <a:r>
              <a:rPr sz="1100" spc="-5" dirty="0">
                <a:solidFill>
                  <a:srgbClr val="242424"/>
                </a:solidFill>
                <a:latin typeface="Arial"/>
                <a:cs typeface="Arial"/>
              </a:rPr>
              <a:t>quest'anno evidenziano </a:t>
            </a:r>
            <a:r>
              <a:rPr sz="1100" dirty="0">
                <a:solidFill>
                  <a:srgbClr val="242424"/>
                </a:solidFill>
                <a:latin typeface="Arial"/>
                <a:cs typeface="Arial"/>
              </a:rPr>
              <a:t>un </a:t>
            </a:r>
            <a:r>
              <a:rPr sz="1100" spc="-5" dirty="0">
                <a:solidFill>
                  <a:srgbClr val="242424"/>
                </a:solidFill>
                <a:latin typeface="Arial"/>
                <a:cs typeface="Arial"/>
              </a:rPr>
              <a:t>incremento </a:t>
            </a:r>
            <a:r>
              <a:rPr sz="1100" dirty="0">
                <a:solidFill>
                  <a:srgbClr val="242424"/>
                </a:solidFill>
                <a:latin typeface="Arial"/>
                <a:cs typeface="Arial"/>
              </a:rPr>
              <a:t>del 20 </a:t>
            </a:r>
            <a:r>
              <a:rPr sz="1100" spc="-5" dirty="0">
                <a:solidFill>
                  <a:srgbClr val="242424"/>
                </a:solidFill>
                <a:latin typeface="Arial"/>
                <a:cs typeface="Arial"/>
              </a:rPr>
              <a:t>per cento nelle adesioni. </a:t>
            </a:r>
            <a:r>
              <a:rPr sz="1100" dirty="0">
                <a:solidFill>
                  <a:srgbClr val="242424"/>
                </a:solidFill>
                <a:latin typeface="Arial"/>
                <a:cs typeface="Arial"/>
              </a:rPr>
              <a:t>E </a:t>
            </a:r>
            <a:r>
              <a:rPr sz="1100" spc="-5" dirty="0">
                <a:solidFill>
                  <a:srgbClr val="242424"/>
                </a:solidFill>
                <a:latin typeface="Arial"/>
                <a:cs typeface="Arial"/>
              </a:rPr>
              <a:t>il  </a:t>
            </a:r>
            <a:r>
              <a:rPr sz="1100" dirty="0">
                <a:solidFill>
                  <a:srgbClr val="242424"/>
                </a:solidFill>
                <a:latin typeface="Arial"/>
                <a:cs typeface="Arial"/>
              </a:rPr>
              <a:t>tema scelto per </a:t>
            </a:r>
            <a:r>
              <a:rPr sz="1100" spc="-5" dirty="0">
                <a:solidFill>
                  <a:srgbClr val="242424"/>
                </a:solidFill>
                <a:latin typeface="Arial"/>
                <a:cs typeface="Arial"/>
              </a:rPr>
              <a:t>l'edizione </a:t>
            </a:r>
            <a:r>
              <a:rPr sz="1100" dirty="0">
                <a:solidFill>
                  <a:srgbClr val="242424"/>
                </a:solidFill>
                <a:latin typeface="Arial"/>
                <a:cs typeface="Arial"/>
              </a:rPr>
              <a:t>2015 ha </a:t>
            </a:r>
            <a:r>
              <a:rPr sz="1100" spc="-5" dirty="0">
                <a:solidFill>
                  <a:srgbClr val="242424"/>
                </a:solidFill>
                <a:latin typeface="Arial"/>
                <a:cs typeface="Arial"/>
              </a:rPr>
              <a:t>molti significati". Primo: </a:t>
            </a:r>
            <a:r>
              <a:rPr sz="1100" dirty="0">
                <a:solidFill>
                  <a:srgbClr val="242424"/>
                </a:solidFill>
                <a:latin typeface="Arial"/>
                <a:cs typeface="Arial"/>
              </a:rPr>
              <a:t>una </a:t>
            </a:r>
            <a:r>
              <a:rPr sz="1100" spc="-5" dirty="0">
                <a:solidFill>
                  <a:srgbClr val="242424"/>
                </a:solidFill>
                <a:latin typeface="Arial"/>
                <a:cs typeface="Arial"/>
              </a:rPr>
              <a:t>nuova alfabetizzazione dell'Italia  </a:t>
            </a:r>
            <a:r>
              <a:rPr sz="1100" dirty="0">
                <a:solidFill>
                  <a:srgbClr val="242424"/>
                </a:solidFill>
                <a:latin typeface="Arial"/>
                <a:cs typeface="Arial"/>
              </a:rPr>
              <a:t>contro </a:t>
            </a:r>
            <a:r>
              <a:rPr sz="1100" spc="-5" dirty="0">
                <a:solidFill>
                  <a:srgbClr val="242424"/>
                </a:solidFill>
                <a:latin typeface="Arial"/>
                <a:cs typeface="Arial"/>
              </a:rPr>
              <a:t>quello </a:t>
            </a:r>
            <a:r>
              <a:rPr sz="1100" dirty="0">
                <a:solidFill>
                  <a:srgbClr val="242424"/>
                </a:solidFill>
                <a:latin typeface="Arial"/>
                <a:cs typeface="Arial"/>
              </a:rPr>
              <a:t>che </a:t>
            </a:r>
            <a:r>
              <a:rPr sz="1100" spc="-5" dirty="0">
                <a:solidFill>
                  <a:srgbClr val="242424"/>
                </a:solidFill>
                <a:latin typeface="Arial"/>
                <a:cs typeface="Arial"/>
              </a:rPr>
              <a:t>Patuelli definisce "l'imbastardimento </a:t>
            </a:r>
            <a:r>
              <a:rPr sz="1100" dirty="0">
                <a:solidFill>
                  <a:srgbClr val="242424"/>
                </a:solidFill>
                <a:latin typeface="Arial"/>
                <a:cs typeface="Arial"/>
              </a:rPr>
              <a:t>della </a:t>
            </a:r>
            <a:r>
              <a:rPr sz="1100" spc="-5" dirty="0">
                <a:solidFill>
                  <a:srgbClr val="242424"/>
                </a:solidFill>
                <a:latin typeface="Arial"/>
                <a:cs typeface="Arial"/>
              </a:rPr>
              <a:t>nostra lingua". Prosegue: </a:t>
            </a:r>
            <a:r>
              <a:rPr sz="1100" dirty="0">
                <a:solidFill>
                  <a:srgbClr val="242424"/>
                </a:solidFill>
                <a:latin typeface="Arial"/>
                <a:cs typeface="Arial"/>
              </a:rPr>
              <a:t>"Ogni </a:t>
            </a:r>
            <a:r>
              <a:rPr sz="1100" spc="-5" dirty="0">
                <a:solidFill>
                  <a:srgbClr val="242424"/>
                </a:solidFill>
                <a:latin typeface="Arial"/>
                <a:cs typeface="Arial"/>
              </a:rPr>
              <a:t>volta  </a:t>
            </a:r>
            <a:r>
              <a:rPr sz="1100" dirty="0">
                <a:solidFill>
                  <a:srgbClr val="242424"/>
                </a:solidFill>
                <a:latin typeface="Arial"/>
                <a:cs typeface="Arial"/>
              </a:rPr>
              <a:t>che </a:t>
            </a:r>
            <a:r>
              <a:rPr sz="1100" spc="-5" dirty="0">
                <a:solidFill>
                  <a:srgbClr val="242424"/>
                </a:solidFill>
                <a:latin typeface="Arial"/>
                <a:cs typeface="Arial"/>
              </a:rPr>
              <a:t>l'italiano viene inframmezzato </a:t>
            </a:r>
            <a:r>
              <a:rPr sz="1100" dirty="0">
                <a:solidFill>
                  <a:srgbClr val="242424"/>
                </a:solidFill>
                <a:latin typeface="Arial"/>
                <a:cs typeface="Arial"/>
              </a:rPr>
              <a:t>da </a:t>
            </a:r>
            <a:r>
              <a:rPr sz="1100" spc="-5" dirty="0">
                <a:solidFill>
                  <a:srgbClr val="242424"/>
                </a:solidFill>
                <a:latin typeface="Arial"/>
                <a:cs typeface="Arial"/>
              </a:rPr>
              <a:t>termini che </a:t>
            </a:r>
            <a:r>
              <a:rPr sz="1100" dirty="0">
                <a:solidFill>
                  <a:srgbClr val="242424"/>
                </a:solidFill>
                <a:latin typeface="Arial"/>
                <a:cs typeface="Arial"/>
              </a:rPr>
              <a:t>fanno </a:t>
            </a:r>
            <a:r>
              <a:rPr sz="1100" spc="-5" dirty="0">
                <a:solidFill>
                  <a:srgbClr val="242424"/>
                </a:solidFill>
                <a:latin typeface="Arial"/>
                <a:cs typeface="Arial"/>
              </a:rPr>
              <a:t>riferimento </a:t>
            </a:r>
            <a:r>
              <a:rPr sz="1100" dirty="0">
                <a:solidFill>
                  <a:srgbClr val="242424"/>
                </a:solidFill>
                <a:latin typeface="Arial"/>
                <a:cs typeface="Arial"/>
              </a:rPr>
              <a:t>ad </a:t>
            </a:r>
            <a:r>
              <a:rPr sz="1100" spc="-5" dirty="0">
                <a:solidFill>
                  <a:srgbClr val="242424"/>
                </a:solidFill>
                <a:latin typeface="Arial"/>
                <a:cs typeface="Arial"/>
              </a:rPr>
              <a:t>altri idiomi, </a:t>
            </a:r>
            <a:r>
              <a:rPr sz="1100" dirty="0">
                <a:solidFill>
                  <a:srgbClr val="242424"/>
                </a:solidFill>
                <a:latin typeface="Arial"/>
                <a:cs typeface="Arial"/>
              </a:rPr>
              <a:t>si crea  </a:t>
            </a:r>
            <a:r>
              <a:rPr sz="1100" spc="-5" dirty="0">
                <a:solidFill>
                  <a:srgbClr val="242424"/>
                </a:solidFill>
                <a:latin typeface="Arial"/>
                <a:cs typeface="Arial"/>
              </a:rPr>
              <a:t>confusione </a:t>
            </a:r>
            <a:r>
              <a:rPr sz="1100" dirty="0">
                <a:solidFill>
                  <a:srgbClr val="242424"/>
                </a:solidFill>
                <a:latin typeface="Arial"/>
                <a:cs typeface="Arial"/>
              </a:rPr>
              <a:t>anche </a:t>
            </a:r>
            <a:r>
              <a:rPr sz="1100" spc="-5" dirty="0">
                <a:solidFill>
                  <a:srgbClr val="242424"/>
                </a:solidFill>
                <a:latin typeface="Arial"/>
                <a:cs typeface="Arial"/>
              </a:rPr>
              <a:t>sotto il profilo giuridico. </a:t>
            </a:r>
            <a:r>
              <a:rPr sz="1100" dirty="0">
                <a:solidFill>
                  <a:srgbClr val="242424"/>
                </a:solidFill>
                <a:latin typeface="Arial"/>
                <a:cs typeface="Arial"/>
              </a:rPr>
              <a:t>In </a:t>
            </a:r>
            <a:r>
              <a:rPr sz="1100" spc="-5" dirty="0">
                <a:solidFill>
                  <a:srgbClr val="242424"/>
                </a:solidFill>
                <a:latin typeface="Arial"/>
                <a:cs typeface="Arial"/>
              </a:rPr>
              <a:t>secondo luogo, c'è </a:t>
            </a:r>
            <a:r>
              <a:rPr sz="1100" dirty="0">
                <a:solidFill>
                  <a:srgbClr val="242424"/>
                </a:solidFill>
                <a:latin typeface="Arial"/>
                <a:cs typeface="Arial"/>
              </a:rPr>
              <a:t>una </a:t>
            </a:r>
            <a:r>
              <a:rPr sz="1100" spc="-5" dirty="0">
                <a:solidFill>
                  <a:srgbClr val="242424"/>
                </a:solidFill>
                <a:latin typeface="Arial"/>
                <a:cs typeface="Arial"/>
              </a:rPr>
              <a:t>sensibilità particolare verso le  nuove </a:t>
            </a:r>
            <a:r>
              <a:rPr sz="1100" dirty="0">
                <a:solidFill>
                  <a:srgbClr val="242424"/>
                </a:solidFill>
                <a:latin typeface="Arial"/>
                <a:cs typeface="Arial"/>
              </a:rPr>
              <a:t>tecnologie </a:t>
            </a:r>
            <a:r>
              <a:rPr sz="1100" spc="-5" dirty="0">
                <a:solidFill>
                  <a:srgbClr val="242424"/>
                </a:solidFill>
                <a:latin typeface="Arial"/>
                <a:cs typeface="Arial"/>
              </a:rPr>
              <a:t>che danno tante</a:t>
            </a:r>
            <a:r>
              <a:rPr sz="1100" spc="15" dirty="0">
                <a:solidFill>
                  <a:srgbClr val="242424"/>
                </a:solidFill>
                <a:latin typeface="Arial"/>
                <a:cs typeface="Arial"/>
              </a:rPr>
              <a:t> </a:t>
            </a:r>
            <a:r>
              <a:rPr sz="1100" spc="-5" dirty="0">
                <a:solidFill>
                  <a:srgbClr val="242424"/>
                </a:solidFill>
                <a:latin typeface="Arial"/>
                <a:cs typeface="Arial"/>
              </a:rPr>
              <a:t>opportunità".</a:t>
            </a:r>
            <a:endParaRPr sz="1100">
              <a:latin typeface="Arial"/>
              <a:cs typeface="Arial"/>
            </a:endParaRPr>
          </a:p>
          <a:p>
            <a:pPr>
              <a:lnSpc>
                <a:spcPct val="100000"/>
              </a:lnSpc>
              <a:spcBef>
                <a:spcPts val="10"/>
              </a:spcBef>
            </a:pPr>
            <a:endParaRPr sz="1250">
              <a:latin typeface="Times New Roman"/>
              <a:cs typeface="Times New Roman"/>
            </a:endParaRPr>
          </a:p>
          <a:p>
            <a:pPr marL="27940" marR="24765" indent="-1905" algn="ctr">
              <a:lnSpc>
                <a:spcPct val="110400"/>
              </a:lnSpc>
            </a:pPr>
            <a:r>
              <a:rPr sz="1100" dirty="0">
                <a:solidFill>
                  <a:srgbClr val="242424"/>
                </a:solidFill>
                <a:latin typeface="Arial"/>
                <a:cs typeface="Arial"/>
              </a:rPr>
              <a:t>Sei giorni, </a:t>
            </a:r>
            <a:r>
              <a:rPr sz="1100" spc="-5" dirty="0">
                <a:solidFill>
                  <a:srgbClr val="242424"/>
                </a:solidFill>
                <a:latin typeface="Arial"/>
                <a:cs typeface="Arial"/>
              </a:rPr>
              <a:t>sessanta città diverse, </a:t>
            </a:r>
            <a:r>
              <a:rPr sz="1100" dirty="0">
                <a:solidFill>
                  <a:srgbClr val="242424"/>
                </a:solidFill>
                <a:latin typeface="Arial"/>
                <a:cs typeface="Arial"/>
              </a:rPr>
              <a:t>anche </a:t>
            </a:r>
            <a:r>
              <a:rPr sz="1100" spc="-5" dirty="0">
                <a:solidFill>
                  <a:srgbClr val="242424"/>
                </a:solidFill>
                <a:latin typeface="Arial"/>
                <a:cs typeface="Arial"/>
              </a:rPr>
              <a:t>piccoli paesi. Oltre ottanta gli eventi </a:t>
            </a:r>
            <a:r>
              <a:rPr sz="1100" dirty="0">
                <a:solidFill>
                  <a:srgbClr val="242424"/>
                </a:solidFill>
                <a:latin typeface="Arial"/>
                <a:cs typeface="Arial"/>
              </a:rPr>
              <a:t>e i </a:t>
            </a:r>
            <a:r>
              <a:rPr sz="1100" spc="-5" dirty="0">
                <a:solidFill>
                  <a:srgbClr val="242424"/>
                </a:solidFill>
                <a:latin typeface="Arial"/>
                <a:cs typeface="Arial"/>
              </a:rPr>
              <a:t>laboratori messi in  scaletta. Tanti </a:t>
            </a:r>
            <a:r>
              <a:rPr sz="1100" dirty="0">
                <a:solidFill>
                  <a:srgbClr val="242424"/>
                </a:solidFill>
                <a:latin typeface="Arial"/>
                <a:cs typeface="Arial"/>
              </a:rPr>
              <a:t>i </a:t>
            </a:r>
            <a:r>
              <a:rPr sz="1100" spc="-5" dirty="0">
                <a:solidFill>
                  <a:srgbClr val="242424"/>
                </a:solidFill>
                <a:latin typeface="Arial"/>
                <a:cs typeface="Arial"/>
              </a:rPr>
              <a:t>palazzi monumentali aperti </a:t>
            </a:r>
            <a:r>
              <a:rPr sz="1100" dirty="0">
                <a:solidFill>
                  <a:srgbClr val="242424"/>
                </a:solidFill>
                <a:latin typeface="Arial"/>
                <a:cs typeface="Arial"/>
              </a:rPr>
              <a:t>per </a:t>
            </a:r>
            <a:r>
              <a:rPr sz="1100" spc="-5" dirty="0">
                <a:solidFill>
                  <a:srgbClr val="242424"/>
                </a:solidFill>
                <a:latin typeface="Arial"/>
                <a:cs typeface="Arial"/>
              </a:rPr>
              <a:t>l'occasione. Dal </a:t>
            </a:r>
            <a:r>
              <a:rPr sz="1100" dirty="0">
                <a:solidFill>
                  <a:srgbClr val="242424"/>
                </a:solidFill>
                <a:latin typeface="Arial"/>
                <a:cs typeface="Arial"/>
              </a:rPr>
              <a:t>sud al </a:t>
            </a:r>
            <a:r>
              <a:rPr sz="1100" spc="-5" dirty="0">
                <a:solidFill>
                  <a:srgbClr val="242424"/>
                </a:solidFill>
                <a:latin typeface="Arial"/>
                <a:cs typeface="Arial"/>
              </a:rPr>
              <a:t>nord </a:t>
            </a:r>
            <a:r>
              <a:rPr sz="1100" dirty="0">
                <a:solidFill>
                  <a:srgbClr val="242424"/>
                </a:solidFill>
                <a:latin typeface="Arial"/>
                <a:cs typeface="Arial"/>
              </a:rPr>
              <a:t>del </a:t>
            </a:r>
            <a:r>
              <a:rPr sz="1100" spc="-5" dirty="0">
                <a:solidFill>
                  <a:srgbClr val="242424"/>
                </a:solidFill>
                <a:latin typeface="Arial"/>
                <a:cs typeface="Arial"/>
              </a:rPr>
              <a:t>Paese, </a:t>
            </a:r>
            <a:r>
              <a:rPr sz="1100" dirty="0">
                <a:solidFill>
                  <a:srgbClr val="242424"/>
                </a:solidFill>
                <a:latin typeface="Arial"/>
                <a:cs typeface="Arial"/>
              </a:rPr>
              <a:t>da Bari a  </a:t>
            </a:r>
            <a:r>
              <a:rPr sz="1100" spc="-5" dirty="0">
                <a:solidFill>
                  <a:srgbClr val="242424"/>
                </a:solidFill>
                <a:latin typeface="Arial"/>
                <a:cs typeface="Arial"/>
              </a:rPr>
              <a:t>Milano, </a:t>
            </a:r>
            <a:r>
              <a:rPr sz="1100" dirty="0">
                <a:solidFill>
                  <a:srgbClr val="242424"/>
                </a:solidFill>
                <a:latin typeface="Arial"/>
                <a:cs typeface="Arial"/>
              </a:rPr>
              <a:t>passando per </a:t>
            </a:r>
            <a:r>
              <a:rPr sz="1100" spc="-5" dirty="0">
                <a:solidFill>
                  <a:srgbClr val="242424"/>
                </a:solidFill>
                <a:latin typeface="Arial"/>
                <a:cs typeface="Arial"/>
              </a:rPr>
              <a:t>Ascoli Piceno. L'ambizione: coinvolgere </a:t>
            </a:r>
            <a:r>
              <a:rPr sz="1100" dirty="0">
                <a:solidFill>
                  <a:srgbClr val="242424"/>
                </a:solidFill>
                <a:latin typeface="Arial"/>
                <a:cs typeface="Arial"/>
              </a:rPr>
              <a:t>un </a:t>
            </a:r>
            <a:r>
              <a:rPr sz="1100" spc="-5" dirty="0">
                <a:solidFill>
                  <a:srgbClr val="242424"/>
                </a:solidFill>
                <a:latin typeface="Arial"/>
                <a:cs typeface="Arial"/>
              </a:rPr>
              <a:t>totale </a:t>
            </a:r>
            <a:r>
              <a:rPr sz="1100" dirty="0">
                <a:solidFill>
                  <a:srgbClr val="242424"/>
                </a:solidFill>
                <a:latin typeface="Arial"/>
                <a:cs typeface="Arial"/>
              </a:rPr>
              <a:t>di </a:t>
            </a:r>
            <a:r>
              <a:rPr sz="1100" spc="-5" dirty="0">
                <a:solidFill>
                  <a:srgbClr val="242424"/>
                </a:solidFill>
                <a:latin typeface="Arial"/>
                <a:cs typeface="Arial"/>
              </a:rPr>
              <a:t>10mila ragazzi </a:t>
            </a:r>
            <a:r>
              <a:rPr sz="1100" dirty="0">
                <a:solidFill>
                  <a:srgbClr val="242424"/>
                </a:solidFill>
                <a:latin typeface="Arial"/>
                <a:cs typeface="Arial"/>
              </a:rPr>
              <a:t>d'età  compresa tra i 6 e i 13 </a:t>
            </a:r>
            <a:r>
              <a:rPr sz="1100" spc="-5" dirty="0">
                <a:solidFill>
                  <a:srgbClr val="242424"/>
                </a:solidFill>
                <a:latin typeface="Arial"/>
                <a:cs typeface="Arial"/>
              </a:rPr>
              <a:t>anni. Sono </a:t>
            </a:r>
            <a:r>
              <a:rPr sz="1100" dirty="0">
                <a:solidFill>
                  <a:srgbClr val="242424"/>
                </a:solidFill>
                <a:latin typeface="Arial"/>
                <a:cs typeface="Arial"/>
              </a:rPr>
              <a:t>loro che </a:t>
            </a:r>
            <a:r>
              <a:rPr sz="1100" spc="-5" dirty="0">
                <a:solidFill>
                  <a:srgbClr val="242424"/>
                </a:solidFill>
                <a:latin typeface="Arial"/>
                <a:cs typeface="Arial"/>
              </a:rPr>
              <a:t>dovranno impegnarsi nelle varie attività </a:t>
            </a:r>
            <a:r>
              <a:rPr sz="1100" dirty="0">
                <a:solidFill>
                  <a:srgbClr val="242424"/>
                </a:solidFill>
                <a:latin typeface="Arial"/>
                <a:cs typeface="Arial"/>
              </a:rPr>
              <a:t>ben </a:t>
            </a:r>
            <a:r>
              <a:rPr sz="1100" spc="-5" dirty="0">
                <a:solidFill>
                  <a:srgbClr val="242424"/>
                </a:solidFill>
                <a:latin typeface="Arial"/>
                <a:cs typeface="Arial"/>
              </a:rPr>
              <a:t>architettate  </a:t>
            </a:r>
            <a:r>
              <a:rPr sz="1100" dirty="0">
                <a:solidFill>
                  <a:srgbClr val="242424"/>
                </a:solidFill>
                <a:latin typeface="Arial"/>
                <a:cs typeface="Arial"/>
              </a:rPr>
              <a:t>da Abi &amp; </a:t>
            </a:r>
            <a:r>
              <a:rPr sz="1100" spc="-5" dirty="0">
                <a:solidFill>
                  <a:srgbClr val="242424"/>
                </a:solidFill>
                <a:latin typeface="Arial"/>
                <a:cs typeface="Arial"/>
              </a:rPr>
              <a:t>Co. </a:t>
            </a:r>
            <a:r>
              <a:rPr sz="1100" dirty="0">
                <a:solidFill>
                  <a:srgbClr val="242424"/>
                </a:solidFill>
                <a:latin typeface="Arial"/>
                <a:cs typeface="Arial"/>
              </a:rPr>
              <a:t>per </a:t>
            </a:r>
            <a:r>
              <a:rPr sz="1100" spc="-5" dirty="0">
                <a:solidFill>
                  <a:srgbClr val="242424"/>
                </a:solidFill>
                <a:latin typeface="Arial"/>
                <a:cs typeface="Arial"/>
              </a:rPr>
              <a:t>provare </a:t>
            </a:r>
            <a:r>
              <a:rPr sz="1100" dirty="0">
                <a:solidFill>
                  <a:srgbClr val="242424"/>
                </a:solidFill>
                <a:latin typeface="Arial"/>
                <a:cs typeface="Arial"/>
              </a:rPr>
              <a:t>ad </a:t>
            </a:r>
            <a:r>
              <a:rPr sz="1100" spc="-5" dirty="0">
                <a:solidFill>
                  <a:srgbClr val="242424"/>
                </a:solidFill>
                <a:latin typeface="Arial"/>
                <a:cs typeface="Arial"/>
              </a:rPr>
              <a:t>avvicinare </a:t>
            </a:r>
            <a:r>
              <a:rPr sz="1100" dirty="0">
                <a:solidFill>
                  <a:srgbClr val="242424"/>
                </a:solidFill>
                <a:latin typeface="Arial"/>
                <a:cs typeface="Arial"/>
              </a:rPr>
              <a:t>i teen </a:t>
            </a:r>
            <a:r>
              <a:rPr sz="1100" spc="-5" dirty="0">
                <a:solidFill>
                  <a:srgbClr val="242424"/>
                </a:solidFill>
                <a:latin typeface="Arial"/>
                <a:cs typeface="Arial"/>
              </a:rPr>
              <a:t>alla </a:t>
            </a:r>
            <a:r>
              <a:rPr sz="1100" dirty="0">
                <a:solidFill>
                  <a:srgbClr val="242424"/>
                </a:solidFill>
                <a:latin typeface="Arial"/>
                <a:cs typeface="Arial"/>
              </a:rPr>
              <a:t>cultura. </a:t>
            </a:r>
            <a:r>
              <a:rPr sz="1100" spc="-5" dirty="0">
                <a:solidFill>
                  <a:srgbClr val="242424"/>
                </a:solidFill>
                <a:latin typeface="Arial"/>
                <a:cs typeface="Arial"/>
              </a:rPr>
              <a:t>Ne viene </a:t>
            </a:r>
            <a:r>
              <a:rPr sz="1100" dirty="0">
                <a:solidFill>
                  <a:srgbClr val="242424"/>
                </a:solidFill>
                <a:latin typeface="Arial"/>
                <a:cs typeface="Arial"/>
              </a:rPr>
              <a:t>fuori un </a:t>
            </a:r>
            <a:r>
              <a:rPr sz="1100" spc="5" dirty="0">
                <a:solidFill>
                  <a:srgbClr val="242424"/>
                </a:solidFill>
                <a:latin typeface="Arial"/>
                <a:cs typeface="Arial"/>
              </a:rPr>
              <a:t>mix </a:t>
            </a:r>
            <a:r>
              <a:rPr sz="1100" dirty="0">
                <a:solidFill>
                  <a:srgbClr val="242424"/>
                </a:solidFill>
                <a:latin typeface="Arial"/>
                <a:cs typeface="Arial"/>
              </a:rPr>
              <a:t>di </a:t>
            </a:r>
            <a:r>
              <a:rPr sz="1100" spc="-5" dirty="0">
                <a:solidFill>
                  <a:srgbClr val="242424"/>
                </a:solidFill>
                <a:latin typeface="Arial"/>
                <a:cs typeface="Arial"/>
              </a:rPr>
              <a:t>arte,  archeologia, </a:t>
            </a:r>
            <a:r>
              <a:rPr sz="1100" dirty="0">
                <a:solidFill>
                  <a:srgbClr val="242424"/>
                </a:solidFill>
                <a:latin typeface="Arial"/>
                <a:cs typeface="Arial"/>
              </a:rPr>
              <a:t>musica, </a:t>
            </a:r>
            <a:r>
              <a:rPr sz="1100" spc="-5" dirty="0">
                <a:solidFill>
                  <a:srgbClr val="242424"/>
                </a:solidFill>
                <a:latin typeface="Arial"/>
                <a:cs typeface="Arial"/>
              </a:rPr>
              <a:t>canto, lettura, fotografia, robotica, tecnologia, percorsi figurativi </a:t>
            </a:r>
            <a:r>
              <a:rPr sz="1100" dirty="0">
                <a:solidFill>
                  <a:srgbClr val="242424"/>
                </a:solidFill>
                <a:latin typeface="Arial"/>
                <a:cs typeface="Arial"/>
              </a:rPr>
              <a:t>e</a:t>
            </a:r>
            <a:r>
              <a:rPr sz="1100" spc="155" dirty="0">
                <a:solidFill>
                  <a:srgbClr val="242424"/>
                </a:solidFill>
                <a:latin typeface="Arial"/>
                <a:cs typeface="Arial"/>
              </a:rPr>
              <a:t> </a:t>
            </a:r>
            <a:r>
              <a:rPr sz="1100" spc="-5" dirty="0">
                <a:solidFill>
                  <a:srgbClr val="242424"/>
                </a:solidFill>
                <a:latin typeface="Arial"/>
                <a:cs typeface="Arial"/>
              </a:rPr>
              <a:t>linguistici.</a:t>
            </a:r>
            <a:endParaRPr sz="1100">
              <a:latin typeface="Arial"/>
              <a:cs typeface="Arial"/>
            </a:endParaRPr>
          </a:p>
          <a:p>
            <a:pPr marL="78105" marR="74930" indent="635" algn="ctr">
              <a:lnSpc>
                <a:spcPct val="110000"/>
              </a:lnSpc>
            </a:pPr>
            <a:r>
              <a:rPr sz="1100" spc="-5" dirty="0">
                <a:solidFill>
                  <a:srgbClr val="242424"/>
                </a:solidFill>
                <a:latin typeface="Arial"/>
                <a:cs typeface="Arial"/>
              </a:rPr>
              <a:t>Tutto </a:t>
            </a:r>
            <a:r>
              <a:rPr sz="1100" dirty="0">
                <a:solidFill>
                  <a:srgbClr val="242424"/>
                </a:solidFill>
                <a:latin typeface="Arial"/>
                <a:cs typeface="Arial"/>
              </a:rPr>
              <a:t>è </a:t>
            </a:r>
            <a:r>
              <a:rPr sz="1100" spc="-5" dirty="0">
                <a:solidFill>
                  <a:srgbClr val="242424"/>
                </a:solidFill>
                <a:latin typeface="Arial"/>
                <a:cs typeface="Arial"/>
              </a:rPr>
              <a:t>sviluppato intorno </a:t>
            </a:r>
            <a:r>
              <a:rPr sz="1100" dirty="0">
                <a:solidFill>
                  <a:srgbClr val="242424"/>
                </a:solidFill>
                <a:latin typeface="Arial"/>
                <a:cs typeface="Arial"/>
              </a:rPr>
              <a:t>a un </a:t>
            </a:r>
            <a:r>
              <a:rPr sz="1100" spc="-5" dirty="0">
                <a:solidFill>
                  <a:srgbClr val="242424"/>
                </a:solidFill>
                <a:latin typeface="Arial"/>
                <a:cs typeface="Arial"/>
              </a:rPr>
              <a:t>unico </a:t>
            </a:r>
            <a:r>
              <a:rPr sz="1100" dirty="0">
                <a:solidFill>
                  <a:srgbClr val="242424"/>
                </a:solidFill>
                <a:latin typeface="Arial"/>
                <a:cs typeface="Arial"/>
              </a:rPr>
              <a:t>tema </a:t>
            </a:r>
            <a:r>
              <a:rPr sz="1100" spc="-5" dirty="0">
                <a:solidFill>
                  <a:srgbClr val="242424"/>
                </a:solidFill>
                <a:latin typeface="Arial"/>
                <a:cs typeface="Arial"/>
              </a:rPr>
              <a:t>centrale, </a:t>
            </a:r>
            <a:r>
              <a:rPr sz="1100" dirty="0">
                <a:solidFill>
                  <a:srgbClr val="242424"/>
                </a:solidFill>
                <a:latin typeface="Arial"/>
                <a:cs typeface="Arial"/>
              </a:rPr>
              <a:t>ma </a:t>
            </a:r>
            <a:r>
              <a:rPr sz="1100" spc="-5" dirty="0">
                <a:solidFill>
                  <a:srgbClr val="242424"/>
                </a:solidFill>
                <a:latin typeface="Arial"/>
                <a:cs typeface="Arial"/>
              </a:rPr>
              <a:t>tiene </a:t>
            </a:r>
            <a:r>
              <a:rPr sz="1100" dirty="0">
                <a:solidFill>
                  <a:srgbClr val="242424"/>
                </a:solidFill>
                <a:latin typeface="Arial"/>
                <a:cs typeface="Arial"/>
              </a:rPr>
              <a:t>conto </a:t>
            </a:r>
            <a:r>
              <a:rPr sz="1100" spc="-5" dirty="0">
                <a:solidFill>
                  <a:srgbClr val="242424"/>
                </a:solidFill>
                <a:latin typeface="Arial"/>
                <a:cs typeface="Arial"/>
              </a:rPr>
              <a:t>delle specificità </a:t>
            </a:r>
            <a:r>
              <a:rPr sz="1100" dirty="0">
                <a:solidFill>
                  <a:srgbClr val="242424"/>
                </a:solidFill>
                <a:latin typeface="Arial"/>
                <a:cs typeface="Arial"/>
              </a:rPr>
              <a:t>di </a:t>
            </a:r>
            <a:r>
              <a:rPr sz="1100" spc="-5" dirty="0">
                <a:solidFill>
                  <a:srgbClr val="242424"/>
                </a:solidFill>
                <a:latin typeface="Arial"/>
                <a:cs typeface="Arial"/>
              </a:rPr>
              <a:t>ogni  territorio. Così </a:t>
            </a:r>
            <a:r>
              <a:rPr sz="1100" dirty="0">
                <a:solidFill>
                  <a:srgbClr val="242424"/>
                </a:solidFill>
                <a:latin typeface="Arial"/>
                <a:cs typeface="Arial"/>
              </a:rPr>
              <a:t>i </a:t>
            </a:r>
            <a:r>
              <a:rPr sz="1100" spc="-5" dirty="0">
                <a:solidFill>
                  <a:srgbClr val="242424"/>
                </a:solidFill>
                <a:latin typeface="Arial"/>
                <a:cs typeface="Arial"/>
              </a:rPr>
              <a:t>piccoli protagonisti del festival </a:t>
            </a:r>
            <a:r>
              <a:rPr sz="1100" dirty="0">
                <a:solidFill>
                  <a:srgbClr val="242424"/>
                </a:solidFill>
                <a:latin typeface="Arial"/>
                <a:cs typeface="Arial"/>
              </a:rPr>
              <a:t>potranno </a:t>
            </a:r>
            <a:r>
              <a:rPr sz="1100" spc="-5" dirty="0">
                <a:solidFill>
                  <a:srgbClr val="242424"/>
                </a:solidFill>
                <a:latin typeface="Arial"/>
                <a:cs typeface="Arial"/>
              </a:rPr>
              <a:t>sperimentare </a:t>
            </a:r>
            <a:r>
              <a:rPr sz="1100" dirty="0">
                <a:solidFill>
                  <a:srgbClr val="242424"/>
                </a:solidFill>
                <a:latin typeface="Arial"/>
                <a:cs typeface="Arial"/>
              </a:rPr>
              <a:t>a </a:t>
            </a:r>
            <a:r>
              <a:rPr sz="1100" spc="-5" dirty="0">
                <a:solidFill>
                  <a:srgbClr val="242424"/>
                </a:solidFill>
                <a:latin typeface="Arial"/>
                <a:cs typeface="Arial"/>
              </a:rPr>
              <a:t>pieno ritmo potenzialità </a:t>
            </a:r>
            <a:r>
              <a:rPr sz="1100" dirty="0">
                <a:solidFill>
                  <a:srgbClr val="242424"/>
                </a:solidFill>
                <a:latin typeface="Arial"/>
                <a:cs typeface="Arial"/>
              </a:rPr>
              <a:t>e  sfumature </a:t>
            </a:r>
            <a:r>
              <a:rPr sz="1100" spc="-5" dirty="0">
                <a:solidFill>
                  <a:srgbClr val="242424"/>
                </a:solidFill>
                <a:latin typeface="Arial"/>
                <a:cs typeface="Arial"/>
              </a:rPr>
              <a:t>della </a:t>
            </a:r>
            <a:r>
              <a:rPr sz="1100" dirty="0">
                <a:solidFill>
                  <a:srgbClr val="242424"/>
                </a:solidFill>
                <a:latin typeface="Arial"/>
                <a:cs typeface="Arial"/>
              </a:rPr>
              <a:t>loro </a:t>
            </a:r>
            <a:r>
              <a:rPr sz="1100" spc="-5" dirty="0">
                <a:solidFill>
                  <a:srgbClr val="242424"/>
                </a:solidFill>
                <a:latin typeface="Arial"/>
                <a:cs typeface="Arial"/>
              </a:rPr>
              <a:t>fantasia, </a:t>
            </a:r>
            <a:r>
              <a:rPr sz="1100" dirty="0">
                <a:solidFill>
                  <a:srgbClr val="242424"/>
                </a:solidFill>
                <a:latin typeface="Arial"/>
                <a:cs typeface="Arial"/>
              </a:rPr>
              <a:t>per </a:t>
            </a:r>
            <a:r>
              <a:rPr sz="1100" spc="-5" dirty="0">
                <a:solidFill>
                  <a:srgbClr val="242424"/>
                </a:solidFill>
                <a:latin typeface="Arial"/>
                <a:cs typeface="Arial"/>
              </a:rPr>
              <a:t>incastonare infinite storie </a:t>
            </a:r>
            <a:r>
              <a:rPr sz="1100" dirty="0">
                <a:solidFill>
                  <a:srgbClr val="242424"/>
                </a:solidFill>
                <a:latin typeface="Arial"/>
                <a:cs typeface="Arial"/>
              </a:rPr>
              <a:t>e </a:t>
            </a:r>
            <a:r>
              <a:rPr sz="1100" spc="-5" dirty="0">
                <a:solidFill>
                  <a:srgbClr val="242424"/>
                </a:solidFill>
                <a:latin typeface="Arial"/>
                <a:cs typeface="Arial"/>
              </a:rPr>
              <a:t>conoscere </a:t>
            </a:r>
            <a:r>
              <a:rPr sz="1100" dirty="0">
                <a:solidFill>
                  <a:srgbClr val="242424"/>
                </a:solidFill>
                <a:latin typeface="Arial"/>
                <a:cs typeface="Arial"/>
              </a:rPr>
              <a:t>i </a:t>
            </a:r>
            <a:r>
              <a:rPr sz="1100" spc="-5" dirty="0">
                <a:solidFill>
                  <a:srgbClr val="242424"/>
                </a:solidFill>
                <a:latin typeface="Arial"/>
                <a:cs typeface="Arial"/>
              </a:rPr>
              <a:t>luoghi in </a:t>
            </a:r>
            <a:r>
              <a:rPr sz="1100" dirty="0">
                <a:solidFill>
                  <a:srgbClr val="242424"/>
                </a:solidFill>
                <a:latin typeface="Arial"/>
                <a:cs typeface="Arial"/>
              </a:rPr>
              <a:t>cui</a:t>
            </a:r>
            <a:r>
              <a:rPr sz="1100" spc="45" dirty="0">
                <a:solidFill>
                  <a:srgbClr val="242424"/>
                </a:solidFill>
                <a:latin typeface="Arial"/>
                <a:cs typeface="Arial"/>
              </a:rPr>
              <a:t> </a:t>
            </a:r>
            <a:r>
              <a:rPr sz="1100" spc="-5" dirty="0">
                <a:solidFill>
                  <a:srgbClr val="242424"/>
                </a:solidFill>
                <a:latin typeface="Arial"/>
                <a:cs typeface="Arial"/>
              </a:rPr>
              <a:t>vivono.</a:t>
            </a:r>
            <a:endParaRPr sz="1100">
              <a:latin typeface="Arial"/>
              <a:cs typeface="Arial"/>
            </a:endParaRPr>
          </a:p>
          <a:p>
            <a:pPr algn="ctr">
              <a:lnSpc>
                <a:spcPct val="100000"/>
              </a:lnSpc>
              <a:spcBef>
                <a:spcPts val="135"/>
              </a:spcBef>
            </a:pPr>
            <a:r>
              <a:rPr sz="1100" spc="-5" dirty="0">
                <a:solidFill>
                  <a:srgbClr val="242424"/>
                </a:solidFill>
                <a:latin typeface="Arial"/>
                <a:cs typeface="Arial"/>
              </a:rPr>
              <a:t>Sottolinea Giovanni Puglisi: </a:t>
            </a:r>
            <a:r>
              <a:rPr sz="1100" dirty="0">
                <a:solidFill>
                  <a:srgbClr val="242424"/>
                </a:solidFill>
                <a:latin typeface="Arial"/>
                <a:cs typeface="Arial"/>
              </a:rPr>
              <a:t>"La </a:t>
            </a:r>
            <a:r>
              <a:rPr sz="1100" spc="-5" dirty="0">
                <a:solidFill>
                  <a:srgbClr val="242424"/>
                </a:solidFill>
                <a:latin typeface="Arial"/>
                <a:cs typeface="Arial"/>
              </a:rPr>
              <a:t>manifestazione </a:t>
            </a:r>
            <a:r>
              <a:rPr sz="1100" dirty="0">
                <a:solidFill>
                  <a:srgbClr val="242424"/>
                </a:solidFill>
                <a:latin typeface="Arial"/>
                <a:cs typeface="Arial"/>
              </a:rPr>
              <a:t>è </a:t>
            </a:r>
            <a:r>
              <a:rPr sz="1100" spc="-5" dirty="0">
                <a:solidFill>
                  <a:srgbClr val="242424"/>
                </a:solidFill>
                <a:latin typeface="Arial"/>
                <a:cs typeface="Arial"/>
              </a:rPr>
              <a:t>nelle </a:t>
            </a:r>
            <a:r>
              <a:rPr sz="1100" dirty="0">
                <a:solidFill>
                  <a:srgbClr val="242424"/>
                </a:solidFill>
                <a:latin typeface="Arial"/>
                <a:cs typeface="Arial"/>
              </a:rPr>
              <a:t>corde </a:t>
            </a:r>
            <a:r>
              <a:rPr sz="1100" spc="-5" dirty="0">
                <a:solidFill>
                  <a:srgbClr val="242424"/>
                </a:solidFill>
                <a:latin typeface="Arial"/>
                <a:cs typeface="Arial"/>
              </a:rPr>
              <a:t>dell'Unesco, </a:t>
            </a:r>
            <a:r>
              <a:rPr sz="1100" dirty="0">
                <a:solidFill>
                  <a:srgbClr val="242424"/>
                </a:solidFill>
                <a:latin typeface="Arial"/>
                <a:cs typeface="Arial"/>
              </a:rPr>
              <a:t>non solo per </a:t>
            </a:r>
            <a:r>
              <a:rPr sz="1100" spc="-5" dirty="0">
                <a:solidFill>
                  <a:srgbClr val="242424"/>
                </a:solidFill>
                <a:latin typeface="Arial"/>
                <a:cs typeface="Arial"/>
              </a:rPr>
              <a:t>la </a:t>
            </a:r>
            <a:r>
              <a:rPr sz="1100" dirty="0">
                <a:solidFill>
                  <a:srgbClr val="242424"/>
                </a:solidFill>
                <a:latin typeface="Arial"/>
                <a:cs typeface="Arial"/>
              </a:rPr>
              <a:t>tutela</a:t>
            </a:r>
            <a:r>
              <a:rPr sz="1100" spc="130" dirty="0">
                <a:solidFill>
                  <a:srgbClr val="242424"/>
                </a:solidFill>
                <a:latin typeface="Arial"/>
                <a:cs typeface="Arial"/>
              </a:rPr>
              <a:t> </a:t>
            </a:r>
            <a:r>
              <a:rPr sz="1100" spc="-5" dirty="0">
                <a:solidFill>
                  <a:srgbClr val="242424"/>
                </a:solidFill>
                <a:latin typeface="Arial"/>
                <a:cs typeface="Arial"/>
              </a:rPr>
              <a:t>del</a:t>
            </a:r>
            <a:endParaRPr sz="1100">
              <a:latin typeface="Arial"/>
              <a:cs typeface="Arial"/>
            </a:endParaRPr>
          </a:p>
          <a:p>
            <a:pPr marL="71755" marR="70485" algn="ctr">
              <a:lnSpc>
                <a:spcPct val="110000"/>
              </a:lnSpc>
              <a:spcBef>
                <a:spcPts val="10"/>
              </a:spcBef>
            </a:pPr>
            <a:r>
              <a:rPr sz="1100" spc="-5" dirty="0">
                <a:solidFill>
                  <a:srgbClr val="242424"/>
                </a:solidFill>
                <a:latin typeface="Arial"/>
                <a:cs typeface="Arial"/>
              </a:rPr>
              <a:t>patrimonio, </a:t>
            </a:r>
            <a:r>
              <a:rPr sz="1100" dirty="0">
                <a:solidFill>
                  <a:srgbClr val="242424"/>
                </a:solidFill>
                <a:latin typeface="Arial"/>
                <a:cs typeface="Arial"/>
              </a:rPr>
              <a:t>ma anche </a:t>
            </a:r>
            <a:r>
              <a:rPr sz="1100" spc="-5" dirty="0">
                <a:solidFill>
                  <a:srgbClr val="242424"/>
                </a:solidFill>
                <a:latin typeface="Arial"/>
                <a:cs typeface="Arial"/>
              </a:rPr>
              <a:t>per l'alfabetizzazione. Non </a:t>
            </a:r>
            <a:r>
              <a:rPr sz="1100" dirty="0">
                <a:solidFill>
                  <a:srgbClr val="242424"/>
                </a:solidFill>
                <a:latin typeface="Arial"/>
                <a:cs typeface="Arial"/>
              </a:rPr>
              <a:t>si può </a:t>
            </a:r>
            <a:r>
              <a:rPr sz="1100" spc="-5" dirty="0">
                <a:solidFill>
                  <a:srgbClr val="242424"/>
                </a:solidFill>
                <a:latin typeface="Arial"/>
                <a:cs typeface="Arial"/>
              </a:rPr>
              <a:t>raccontare </a:t>
            </a:r>
            <a:r>
              <a:rPr sz="1100" dirty="0">
                <a:solidFill>
                  <a:srgbClr val="242424"/>
                </a:solidFill>
                <a:latin typeface="Arial"/>
                <a:cs typeface="Arial"/>
              </a:rPr>
              <a:t>il </a:t>
            </a:r>
            <a:r>
              <a:rPr sz="1100" spc="-5" dirty="0">
                <a:solidFill>
                  <a:srgbClr val="242424"/>
                </a:solidFill>
                <a:latin typeface="Arial"/>
                <a:cs typeface="Arial"/>
              </a:rPr>
              <a:t>mondo, </a:t>
            </a:r>
            <a:r>
              <a:rPr sz="1100" dirty="0">
                <a:solidFill>
                  <a:srgbClr val="242424"/>
                </a:solidFill>
                <a:latin typeface="Arial"/>
                <a:cs typeface="Arial"/>
              </a:rPr>
              <a:t>se non </a:t>
            </a:r>
            <a:r>
              <a:rPr sz="1100" spc="-5" dirty="0">
                <a:solidFill>
                  <a:srgbClr val="242424"/>
                </a:solidFill>
                <a:latin typeface="Arial"/>
                <a:cs typeface="Arial"/>
              </a:rPr>
              <a:t>attraverso le  </a:t>
            </a:r>
            <a:r>
              <a:rPr sz="1100" dirty="0">
                <a:solidFill>
                  <a:srgbClr val="242424"/>
                </a:solidFill>
                <a:latin typeface="Arial"/>
                <a:cs typeface="Arial"/>
              </a:rPr>
              <a:t>sue </a:t>
            </a:r>
            <a:r>
              <a:rPr sz="1100" spc="-5" dirty="0">
                <a:solidFill>
                  <a:srgbClr val="242424"/>
                </a:solidFill>
                <a:latin typeface="Arial"/>
                <a:cs typeface="Arial"/>
              </a:rPr>
              <a:t>ricchezze artistiche </a:t>
            </a:r>
            <a:r>
              <a:rPr sz="1100" dirty="0">
                <a:solidFill>
                  <a:srgbClr val="242424"/>
                </a:solidFill>
                <a:latin typeface="Arial"/>
                <a:cs typeface="Arial"/>
              </a:rPr>
              <a:t>e </a:t>
            </a:r>
            <a:r>
              <a:rPr sz="1100" spc="-5" dirty="0">
                <a:solidFill>
                  <a:srgbClr val="242424"/>
                </a:solidFill>
                <a:latin typeface="Arial"/>
                <a:cs typeface="Arial"/>
              </a:rPr>
              <a:t>culturali. </a:t>
            </a:r>
            <a:r>
              <a:rPr sz="1100" dirty="0">
                <a:solidFill>
                  <a:srgbClr val="242424"/>
                </a:solidFill>
                <a:latin typeface="Arial"/>
                <a:cs typeface="Arial"/>
              </a:rPr>
              <a:t>I </a:t>
            </a:r>
            <a:r>
              <a:rPr sz="1100" spc="-5" dirty="0">
                <a:solidFill>
                  <a:srgbClr val="242424"/>
                </a:solidFill>
                <a:latin typeface="Arial"/>
                <a:cs typeface="Arial"/>
              </a:rPr>
              <a:t>musei devono </a:t>
            </a:r>
            <a:r>
              <a:rPr sz="1100" dirty="0">
                <a:solidFill>
                  <a:srgbClr val="242424"/>
                </a:solidFill>
                <a:latin typeface="Arial"/>
                <a:cs typeface="Arial"/>
              </a:rPr>
              <a:t>essere </a:t>
            </a:r>
            <a:r>
              <a:rPr sz="1100" spc="-5" dirty="0">
                <a:solidFill>
                  <a:srgbClr val="242424"/>
                </a:solidFill>
                <a:latin typeface="Arial"/>
                <a:cs typeface="Arial"/>
              </a:rPr>
              <a:t>vissuti quotidianamente. Un</a:t>
            </a:r>
            <a:r>
              <a:rPr sz="1100" spc="100" dirty="0">
                <a:solidFill>
                  <a:srgbClr val="242424"/>
                </a:solidFill>
                <a:latin typeface="Arial"/>
                <a:cs typeface="Arial"/>
              </a:rPr>
              <a:t> </a:t>
            </a:r>
            <a:r>
              <a:rPr sz="1100" spc="-5" dirty="0">
                <a:solidFill>
                  <a:srgbClr val="242424"/>
                </a:solidFill>
                <a:latin typeface="Arial"/>
                <a:cs typeface="Arial"/>
              </a:rPr>
              <a:t>giovane</a:t>
            </a:r>
            <a:endParaRPr sz="1100">
              <a:latin typeface="Arial"/>
              <a:cs typeface="Arial"/>
            </a:endParaRPr>
          </a:p>
        </p:txBody>
      </p:sp>
      <p:sp>
        <p:nvSpPr>
          <p:cNvPr id="5" name="object 5"/>
          <p:cNvSpPr/>
          <p:nvPr/>
        </p:nvSpPr>
        <p:spPr>
          <a:xfrm>
            <a:off x="989330" y="2119883"/>
            <a:ext cx="5486400" cy="355231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dirty="0">
                <a:latin typeface="Arial"/>
                <a:cs typeface="Arial"/>
              </a:rPr>
              <a:t>Rssnews.it</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50823" y="2391511"/>
            <a:ext cx="6056630" cy="2612390"/>
          </a:xfrm>
          <a:prstGeom prst="rect">
            <a:avLst/>
          </a:prstGeom>
        </p:spPr>
        <p:txBody>
          <a:bodyPr vert="horz" wrap="square" lIns="0" tIns="11430" rIns="0" bIns="0" rtlCol="0">
            <a:spAutoFit/>
          </a:bodyPr>
          <a:lstStyle/>
          <a:p>
            <a:pPr marL="13970" marR="5715" algn="ctr">
              <a:lnSpc>
                <a:spcPct val="110500"/>
              </a:lnSpc>
              <a:spcBef>
                <a:spcPts val="90"/>
              </a:spcBef>
            </a:pPr>
            <a:r>
              <a:rPr sz="1100" dirty="0">
                <a:solidFill>
                  <a:srgbClr val="242424"/>
                </a:solidFill>
                <a:latin typeface="Arial"/>
                <a:cs typeface="Arial"/>
              </a:rPr>
              <a:t>non </a:t>
            </a:r>
            <a:r>
              <a:rPr sz="1100" spc="-5" dirty="0">
                <a:solidFill>
                  <a:srgbClr val="242424"/>
                </a:solidFill>
                <a:latin typeface="Arial"/>
                <a:cs typeface="Arial"/>
              </a:rPr>
              <a:t>rispetterà </a:t>
            </a:r>
            <a:r>
              <a:rPr sz="1100" dirty="0">
                <a:solidFill>
                  <a:srgbClr val="242424"/>
                </a:solidFill>
                <a:latin typeface="Arial"/>
                <a:cs typeface="Arial"/>
              </a:rPr>
              <a:t>mai </a:t>
            </a:r>
            <a:r>
              <a:rPr sz="1100" spc="-5" dirty="0">
                <a:solidFill>
                  <a:srgbClr val="242424"/>
                </a:solidFill>
                <a:latin typeface="Arial"/>
                <a:cs typeface="Arial"/>
              </a:rPr>
              <a:t>un'opera d'arte, </a:t>
            </a:r>
            <a:r>
              <a:rPr sz="1100" dirty="0">
                <a:solidFill>
                  <a:srgbClr val="242424"/>
                </a:solidFill>
                <a:latin typeface="Arial"/>
                <a:cs typeface="Arial"/>
              </a:rPr>
              <a:t>se non </a:t>
            </a:r>
            <a:r>
              <a:rPr sz="1100" spc="-5" dirty="0">
                <a:solidFill>
                  <a:srgbClr val="242424"/>
                </a:solidFill>
                <a:latin typeface="Arial"/>
                <a:cs typeface="Arial"/>
              </a:rPr>
              <a:t>l'ha capita". </a:t>
            </a:r>
            <a:r>
              <a:rPr sz="1100" dirty="0">
                <a:solidFill>
                  <a:srgbClr val="242424"/>
                </a:solidFill>
                <a:latin typeface="Arial"/>
                <a:cs typeface="Arial"/>
              </a:rPr>
              <a:t>E </a:t>
            </a:r>
            <a:r>
              <a:rPr sz="1100" spc="-5" dirty="0">
                <a:solidFill>
                  <a:srgbClr val="242424"/>
                </a:solidFill>
                <a:latin typeface="Arial"/>
                <a:cs typeface="Arial"/>
              </a:rPr>
              <a:t>aggiunge: "Ogni </a:t>
            </a:r>
            <a:r>
              <a:rPr sz="1100" dirty="0">
                <a:solidFill>
                  <a:srgbClr val="242424"/>
                </a:solidFill>
                <a:latin typeface="Arial"/>
                <a:cs typeface="Arial"/>
              </a:rPr>
              <a:t>risorsa che </a:t>
            </a:r>
            <a:r>
              <a:rPr sz="1100" spc="-10" dirty="0">
                <a:solidFill>
                  <a:srgbClr val="242424"/>
                </a:solidFill>
                <a:latin typeface="Arial"/>
                <a:cs typeface="Arial"/>
              </a:rPr>
              <a:t>arriva </a:t>
            </a:r>
            <a:r>
              <a:rPr sz="1100" dirty="0">
                <a:solidFill>
                  <a:srgbClr val="242424"/>
                </a:solidFill>
                <a:latin typeface="Arial"/>
                <a:cs typeface="Arial"/>
              </a:rPr>
              <a:t>e </a:t>
            </a:r>
            <a:r>
              <a:rPr sz="1100" spc="-5" dirty="0">
                <a:solidFill>
                  <a:srgbClr val="242424"/>
                </a:solidFill>
                <a:latin typeface="Arial"/>
                <a:cs typeface="Arial"/>
              </a:rPr>
              <a:t>ogni  occasione </a:t>
            </a:r>
            <a:r>
              <a:rPr sz="1100" dirty="0">
                <a:solidFill>
                  <a:srgbClr val="242424"/>
                </a:solidFill>
                <a:latin typeface="Arial"/>
                <a:cs typeface="Arial"/>
              </a:rPr>
              <a:t>per </a:t>
            </a:r>
            <a:r>
              <a:rPr sz="1100" spc="-5" dirty="0">
                <a:solidFill>
                  <a:srgbClr val="242424"/>
                </a:solidFill>
                <a:latin typeface="Arial"/>
                <a:cs typeface="Arial"/>
              </a:rPr>
              <a:t>farlo, </a:t>
            </a:r>
            <a:r>
              <a:rPr sz="1100" dirty="0">
                <a:solidFill>
                  <a:srgbClr val="242424"/>
                </a:solidFill>
                <a:latin typeface="Arial"/>
                <a:cs typeface="Arial"/>
              </a:rPr>
              <a:t>è </a:t>
            </a:r>
            <a:r>
              <a:rPr sz="1100" spc="-5" dirty="0">
                <a:solidFill>
                  <a:srgbClr val="242424"/>
                </a:solidFill>
                <a:latin typeface="Arial"/>
                <a:cs typeface="Arial"/>
              </a:rPr>
              <a:t>benvenuta. Data la situazione </a:t>
            </a:r>
            <a:r>
              <a:rPr sz="1100" dirty="0">
                <a:solidFill>
                  <a:srgbClr val="242424"/>
                </a:solidFill>
                <a:latin typeface="Arial"/>
                <a:cs typeface="Arial"/>
              </a:rPr>
              <a:t>economica </a:t>
            </a:r>
            <a:r>
              <a:rPr sz="1100" spc="-5" dirty="0">
                <a:solidFill>
                  <a:srgbClr val="242424"/>
                </a:solidFill>
                <a:latin typeface="Arial"/>
                <a:cs typeface="Arial"/>
              </a:rPr>
              <a:t>attuale, </a:t>
            </a:r>
            <a:r>
              <a:rPr sz="1100" dirty="0">
                <a:solidFill>
                  <a:srgbClr val="242424"/>
                </a:solidFill>
                <a:latin typeface="Arial"/>
                <a:cs typeface="Arial"/>
              </a:rPr>
              <a:t>è </a:t>
            </a:r>
            <a:r>
              <a:rPr sz="1100" spc="-5" dirty="0">
                <a:solidFill>
                  <a:srgbClr val="242424"/>
                </a:solidFill>
                <a:latin typeface="Arial"/>
                <a:cs typeface="Arial"/>
              </a:rPr>
              <a:t>importante la  collaborazione </a:t>
            </a:r>
            <a:r>
              <a:rPr sz="1100" dirty="0">
                <a:solidFill>
                  <a:srgbClr val="242424"/>
                </a:solidFill>
                <a:latin typeface="Arial"/>
                <a:cs typeface="Arial"/>
              </a:rPr>
              <a:t>tra </a:t>
            </a:r>
            <a:r>
              <a:rPr sz="1100" spc="-5" dirty="0">
                <a:solidFill>
                  <a:srgbClr val="242424"/>
                </a:solidFill>
                <a:latin typeface="Arial"/>
                <a:cs typeface="Arial"/>
              </a:rPr>
              <a:t>pubblico </a:t>
            </a:r>
            <a:r>
              <a:rPr sz="1100" dirty="0">
                <a:solidFill>
                  <a:srgbClr val="242424"/>
                </a:solidFill>
                <a:latin typeface="Arial"/>
                <a:cs typeface="Arial"/>
              </a:rPr>
              <a:t>e</a:t>
            </a:r>
            <a:r>
              <a:rPr sz="1100" spc="10" dirty="0">
                <a:solidFill>
                  <a:srgbClr val="242424"/>
                </a:solidFill>
                <a:latin typeface="Arial"/>
                <a:cs typeface="Arial"/>
              </a:rPr>
              <a:t> </a:t>
            </a:r>
            <a:r>
              <a:rPr sz="1100" spc="-5" dirty="0">
                <a:solidFill>
                  <a:srgbClr val="242424"/>
                </a:solidFill>
                <a:latin typeface="Arial"/>
                <a:cs typeface="Arial"/>
              </a:rPr>
              <a:t>privato".</a:t>
            </a:r>
            <a:endParaRPr sz="1100">
              <a:latin typeface="Arial"/>
              <a:cs typeface="Arial"/>
            </a:endParaRPr>
          </a:p>
          <a:p>
            <a:pPr>
              <a:lnSpc>
                <a:spcPct val="100000"/>
              </a:lnSpc>
              <a:spcBef>
                <a:spcPts val="10"/>
              </a:spcBef>
            </a:pPr>
            <a:endParaRPr sz="1250">
              <a:latin typeface="Times New Roman"/>
              <a:cs typeface="Times New Roman"/>
            </a:endParaRPr>
          </a:p>
          <a:p>
            <a:pPr marL="12700" marR="5080" algn="ctr">
              <a:lnSpc>
                <a:spcPct val="110200"/>
              </a:lnSpc>
              <a:spcBef>
                <a:spcPts val="5"/>
              </a:spcBef>
            </a:pPr>
            <a:r>
              <a:rPr sz="1100" spc="-5" dirty="0">
                <a:solidFill>
                  <a:srgbClr val="242424"/>
                </a:solidFill>
                <a:latin typeface="Arial"/>
                <a:cs typeface="Arial"/>
              </a:rPr>
              <a:t>Due avvenimenti quest'anno affiancheranno la rassegna. </a:t>
            </a:r>
            <a:r>
              <a:rPr sz="1100" dirty="0">
                <a:solidFill>
                  <a:srgbClr val="242424"/>
                </a:solidFill>
                <a:latin typeface="Arial"/>
                <a:cs typeface="Arial"/>
              </a:rPr>
              <a:t>Il 16 </a:t>
            </a:r>
            <a:r>
              <a:rPr sz="1100" spc="-5" dirty="0">
                <a:solidFill>
                  <a:srgbClr val="242424"/>
                </a:solidFill>
                <a:latin typeface="Arial"/>
                <a:cs typeface="Arial"/>
              </a:rPr>
              <a:t>marzo, ne</a:t>
            </a:r>
            <a:r>
              <a:rPr sz="1100" spc="-5" dirty="0">
                <a:solidFill>
                  <a:srgbClr val="242424"/>
                </a:solidFill>
                <a:latin typeface="Arial"/>
                <a:cs typeface="Arial"/>
                <a:hlinkClick r:id="rId3"/>
              </a:rPr>
              <a:t>l</a:t>
            </a:r>
            <a:r>
              <a:rPr sz="1100" u="sng" spc="-5" dirty="0">
                <a:solidFill>
                  <a:srgbClr val="167EC3"/>
                </a:solidFill>
                <a:uFill>
                  <a:solidFill>
                    <a:srgbClr val="167EC3"/>
                  </a:solidFill>
                </a:uFill>
                <a:latin typeface="Arial"/>
                <a:cs typeface="Arial"/>
                <a:hlinkClick r:id="rId3"/>
              </a:rPr>
              <a:t>Museo </a:t>
            </a:r>
            <a:r>
              <a:rPr sz="1100" u="sng" dirty="0">
                <a:solidFill>
                  <a:srgbClr val="167EC3"/>
                </a:solidFill>
                <a:uFill>
                  <a:solidFill>
                    <a:srgbClr val="167EC3"/>
                  </a:solidFill>
                </a:uFill>
                <a:latin typeface="Arial"/>
                <a:cs typeface="Arial"/>
                <a:hlinkClick r:id="rId3"/>
              </a:rPr>
              <a:t>d'Arte </a:t>
            </a:r>
            <a:r>
              <a:rPr sz="1100" dirty="0">
                <a:solidFill>
                  <a:srgbClr val="167EC3"/>
                </a:solidFill>
                <a:latin typeface="Arial"/>
                <a:cs typeface="Arial"/>
              </a:rPr>
              <a:t> </a:t>
            </a:r>
            <a:r>
              <a:rPr sz="1100" u="sng" dirty="0">
                <a:solidFill>
                  <a:srgbClr val="167EC3"/>
                </a:solidFill>
                <a:uFill>
                  <a:solidFill>
                    <a:srgbClr val="167EC3"/>
                  </a:solidFill>
                </a:uFill>
                <a:latin typeface="Arial"/>
                <a:cs typeface="Arial"/>
                <a:hlinkClick r:id="rId3"/>
              </a:rPr>
              <a:t>contemporanea </a:t>
            </a:r>
            <a:r>
              <a:rPr sz="1100" u="sng" spc="-5" dirty="0">
                <a:solidFill>
                  <a:srgbClr val="167EC3"/>
                </a:solidFill>
                <a:uFill>
                  <a:solidFill>
                    <a:srgbClr val="167EC3"/>
                  </a:solidFill>
                </a:uFill>
                <a:latin typeface="Arial"/>
                <a:cs typeface="Arial"/>
                <a:hlinkClick r:id="rId3"/>
              </a:rPr>
              <a:t>Donnaregina (Madre) </a:t>
            </a:r>
            <a:r>
              <a:rPr sz="1100" u="sng" dirty="0">
                <a:solidFill>
                  <a:srgbClr val="167EC3"/>
                </a:solidFill>
                <a:uFill>
                  <a:solidFill>
                    <a:srgbClr val="167EC3"/>
                  </a:solidFill>
                </a:uFill>
                <a:latin typeface="Arial"/>
                <a:cs typeface="Arial"/>
                <a:hlinkClick r:id="rId3"/>
              </a:rPr>
              <a:t>di </a:t>
            </a:r>
            <a:r>
              <a:rPr sz="1100" u="sng" spc="-5" dirty="0">
                <a:solidFill>
                  <a:srgbClr val="167EC3"/>
                </a:solidFill>
                <a:uFill>
                  <a:solidFill>
                    <a:srgbClr val="167EC3"/>
                  </a:solidFill>
                </a:uFill>
                <a:latin typeface="Arial"/>
                <a:cs typeface="Arial"/>
                <a:hlinkClick r:id="rId3"/>
              </a:rPr>
              <a:t>Napoli</a:t>
            </a:r>
            <a:r>
              <a:rPr sz="1100" spc="-5" dirty="0">
                <a:solidFill>
                  <a:srgbClr val="242424"/>
                </a:solidFill>
                <a:latin typeface="Arial"/>
                <a:cs typeface="Arial"/>
                <a:hlinkClick r:id="rId3"/>
              </a:rPr>
              <a:t>, </a:t>
            </a:r>
            <a:r>
              <a:rPr sz="1100" spc="-5" dirty="0">
                <a:solidFill>
                  <a:srgbClr val="242424"/>
                </a:solidFill>
                <a:latin typeface="Arial"/>
                <a:cs typeface="Arial"/>
              </a:rPr>
              <a:t>l'artista Michelangelo </a:t>
            </a:r>
            <a:r>
              <a:rPr sz="1100" dirty="0">
                <a:solidFill>
                  <a:srgbClr val="242424"/>
                </a:solidFill>
                <a:latin typeface="Arial"/>
                <a:cs typeface="Arial"/>
              </a:rPr>
              <a:t>Pistoletto </a:t>
            </a:r>
            <a:r>
              <a:rPr sz="1100" spc="-5" dirty="0">
                <a:solidFill>
                  <a:srgbClr val="242424"/>
                </a:solidFill>
                <a:latin typeface="Arial"/>
                <a:cs typeface="Arial"/>
              </a:rPr>
              <a:t>sarà protagonista  </a:t>
            </a:r>
            <a:r>
              <a:rPr sz="1100" dirty="0">
                <a:solidFill>
                  <a:srgbClr val="242424"/>
                </a:solidFill>
                <a:latin typeface="Arial"/>
                <a:cs typeface="Arial"/>
              </a:rPr>
              <a:t>di un </a:t>
            </a:r>
            <a:r>
              <a:rPr sz="1100" spc="-5" dirty="0">
                <a:solidFill>
                  <a:srgbClr val="242424"/>
                </a:solidFill>
                <a:latin typeface="Arial"/>
                <a:cs typeface="Arial"/>
              </a:rPr>
              <a:t>incontro </a:t>
            </a:r>
            <a:r>
              <a:rPr sz="1100" dirty="0">
                <a:solidFill>
                  <a:srgbClr val="242424"/>
                </a:solidFill>
                <a:latin typeface="Arial"/>
                <a:cs typeface="Arial"/>
              </a:rPr>
              <a:t>con </a:t>
            </a:r>
            <a:r>
              <a:rPr sz="1100" spc="-5" dirty="0">
                <a:solidFill>
                  <a:srgbClr val="242424"/>
                </a:solidFill>
                <a:latin typeface="Arial"/>
                <a:cs typeface="Arial"/>
              </a:rPr>
              <a:t>gli under </a:t>
            </a:r>
            <a:r>
              <a:rPr sz="1100" dirty="0">
                <a:solidFill>
                  <a:srgbClr val="242424"/>
                </a:solidFill>
                <a:latin typeface="Arial"/>
                <a:cs typeface="Arial"/>
              </a:rPr>
              <a:t>13 e </a:t>
            </a:r>
            <a:r>
              <a:rPr sz="1100" spc="-5" dirty="0">
                <a:solidFill>
                  <a:srgbClr val="242424"/>
                </a:solidFill>
                <a:latin typeface="Arial"/>
                <a:cs typeface="Arial"/>
              </a:rPr>
              <a:t>non. Mentre nelle capitoline scuderie </a:t>
            </a:r>
            <a:r>
              <a:rPr sz="1100" dirty="0">
                <a:solidFill>
                  <a:srgbClr val="242424"/>
                </a:solidFill>
                <a:latin typeface="Arial"/>
                <a:cs typeface="Arial"/>
              </a:rPr>
              <a:t>di </a:t>
            </a:r>
            <a:r>
              <a:rPr sz="1100" spc="-5" dirty="0">
                <a:solidFill>
                  <a:srgbClr val="242424"/>
                </a:solidFill>
                <a:latin typeface="Arial"/>
                <a:cs typeface="Arial"/>
              </a:rPr>
              <a:t>Palazzo Altieri, il </a:t>
            </a:r>
            <a:r>
              <a:rPr sz="1100" dirty="0">
                <a:solidFill>
                  <a:srgbClr val="242424"/>
                </a:solidFill>
                <a:latin typeface="Arial"/>
                <a:cs typeface="Arial"/>
              </a:rPr>
              <a:t>20  marzo, si </a:t>
            </a:r>
            <a:r>
              <a:rPr sz="1100" spc="-5" dirty="0">
                <a:solidFill>
                  <a:srgbClr val="242424"/>
                </a:solidFill>
                <a:latin typeface="Arial"/>
                <a:cs typeface="Arial"/>
              </a:rPr>
              <a:t>discuterà </a:t>
            </a:r>
            <a:r>
              <a:rPr sz="1100" dirty="0">
                <a:solidFill>
                  <a:srgbClr val="242424"/>
                </a:solidFill>
                <a:latin typeface="Arial"/>
                <a:cs typeface="Arial"/>
              </a:rPr>
              <a:t>di </a:t>
            </a:r>
            <a:r>
              <a:rPr sz="1100" spc="-10" dirty="0">
                <a:solidFill>
                  <a:srgbClr val="242424"/>
                </a:solidFill>
                <a:latin typeface="Arial"/>
                <a:cs typeface="Arial"/>
              </a:rPr>
              <a:t>nuovi </a:t>
            </a:r>
            <a:r>
              <a:rPr sz="1100" dirty="0">
                <a:solidFill>
                  <a:srgbClr val="242424"/>
                </a:solidFill>
                <a:latin typeface="Arial"/>
                <a:cs typeface="Arial"/>
              </a:rPr>
              <a:t>metodi </a:t>
            </a:r>
            <a:r>
              <a:rPr sz="1100" spc="-5" dirty="0">
                <a:solidFill>
                  <a:srgbClr val="242424"/>
                </a:solidFill>
                <a:latin typeface="Arial"/>
                <a:cs typeface="Arial"/>
              </a:rPr>
              <a:t>d'apprendimento. "Reinventare" </a:t>
            </a:r>
            <a:r>
              <a:rPr sz="1100" dirty="0">
                <a:solidFill>
                  <a:srgbClr val="242424"/>
                </a:solidFill>
                <a:latin typeface="Arial"/>
                <a:cs typeface="Arial"/>
              </a:rPr>
              <a:t>è la </a:t>
            </a:r>
            <a:r>
              <a:rPr sz="1100" spc="-5" dirty="0">
                <a:solidFill>
                  <a:srgbClr val="242424"/>
                </a:solidFill>
                <a:latin typeface="Arial"/>
                <a:cs typeface="Arial"/>
              </a:rPr>
              <a:t>parola d'ordine. Dal  </a:t>
            </a:r>
            <a:r>
              <a:rPr sz="1100" dirty="0">
                <a:solidFill>
                  <a:srgbClr val="242424"/>
                </a:solidFill>
                <a:latin typeface="Arial"/>
                <a:cs typeface="Arial"/>
              </a:rPr>
              <a:t>metodo </a:t>
            </a:r>
            <a:r>
              <a:rPr sz="1100" spc="-5" dirty="0">
                <a:solidFill>
                  <a:srgbClr val="242424"/>
                </a:solidFill>
                <a:latin typeface="Arial"/>
                <a:cs typeface="Arial"/>
              </a:rPr>
              <a:t>Montessori alla </a:t>
            </a:r>
            <a:r>
              <a:rPr sz="1100" dirty="0">
                <a:solidFill>
                  <a:srgbClr val="242424"/>
                </a:solidFill>
                <a:latin typeface="Arial"/>
                <a:cs typeface="Arial"/>
              </a:rPr>
              <a:t>robotica </a:t>
            </a:r>
            <a:r>
              <a:rPr sz="1100" spc="-5" dirty="0">
                <a:solidFill>
                  <a:srgbClr val="242424"/>
                </a:solidFill>
                <a:latin typeface="Arial"/>
                <a:cs typeface="Arial"/>
              </a:rPr>
              <a:t>educativa </a:t>
            </a:r>
            <a:r>
              <a:rPr sz="1100" dirty="0">
                <a:solidFill>
                  <a:srgbClr val="242424"/>
                </a:solidFill>
                <a:latin typeface="Arial"/>
                <a:cs typeface="Arial"/>
              </a:rPr>
              <a:t>raccontata </a:t>
            </a:r>
            <a:r>
              <a:rPr sz="1100" spc="-5" dirty="0">
                <a:solidFill>
                  <a:srgbClr val="242424"/>
                </a:solidFill>
                <a:latin typeface="Arial"/>
                <a:cs typeface="Arial"/>
              </a:rPr>
              <a:t>dalla </a:t>
            </a:r>
            <a:r>
              <a:rPr sz="1100" dirty="0">
                <a:solidFill>
                  <a:srgbClr val="242424"/>
                </a:solidFill>
                <a:latin typeface="Arial"/>
                <a:cs typeface="Arial"/>
              </a:rPr>
              <a:t>scuola di </a:t>
            </a:r>
            <a:r>
              <a:rPr sz="1100" spc="-5" dirty="0">
                <a:solidFill>
                  <a:srgbClr val="242424"/>
                </a:solidFill>
                <a:latin typeface="Arial"/>
                <a:cs typeface="Arial"/>
              </a:rPr>
              <a:t>Genova. Fondamentale, per  la riuscita dell'impresa, sarà il supporto congiunto </a:t>
            </a:r>
            <a:r>
              <a:rPr sz="1100" dirty="0">
                <a:solidFill>
                  <a:srgbClr val="242424"/>
                </a:solidFill>
                <a:latin typeface="Arial"/>
                <a:cs typeface="Arial"/>
              </a:rPr>
              <a:t>di </a:t>
            </a:r>
            <a:r>
              <a:rPr sz="1100" spc="-5" dirty="0">
                <a:solidFill>
                  <a:srgbClr val="242424"/>
                </a:solidFill>
                <a:latin typeface="Arial"/>
                <a:cs typeface="Arial"/>
              </a:rPr>
              <a:t>musei, biblioteche, operatori culturali. </a:t>
            </a:r>
            <a:r>
              <a:rPr sz="1100" dirty="0">
                <a:solidFill>
                  <a:srgbClr val="242424"/>
                </a:solidFill>
                <a:latin typeface="Arial"/>
                <a:cs typeface="Arial"/>
              </a:rPr>
              <a:t>E  </a:t>
            </a:r>
            <a:r>
              <a:rPr sz="1100" spc="-5" dirty="0">
                <a:solidFill>
                  <a:srgbClr val="242424"/>
                </a:solidFill>
                <a:latin typeface="Arial"/>
                <a:cs typeface="Arial"/>
              </a:rPr>
              <a:t>soprattutto delle scuole. Una sinergia vincente. Stefania Giannini, ministro dell'Istruzione  (dell'Università </a:t>
            </a:r>
            <a:r>
              <a:rPr sz="1100" dirty="0">
                <a:solidFill>
                  <a:srgbClr val="242424"/>
                </a:solidFill>
                <a:latin typeface="Arial"/>
                <a:cs typeface="Arial"/>
              </a:rPr>
              <a:t>e </a:t>
            </a:r>
            <a:r>
              <a:rPr sz="1100" spc="-5" dirty="0">
                <a:solidFill>
                  <a:srgbClr val="242424"/>
                </a:solidFill>
                <a:latin typeface="Arial"/>
                <a:cs typeface="Arial"/>
              </a:rPr>
              <a:t>della </a:t>
            </a:r>
            <a:r>
              <a:rPr sz="1100" dirty="0">
                <a:solidFill>
                  <a:srgbClr val="242424"/>
                </a:solidFill>
                <a:latin typeface="Arial"/>
                <a:cs typeface="Arial"/>
              </a:rPr>
              <a:t>Ricerca) - </a:t>
            </a:r>
            <a:r>
              <a:rPr sz="1100" spc="-5" dirty="0">
                <a:solidFill>
                  <a:srgbClr val="242424"/>
                </a:solidFill>
                <a:latin typeface="Arial"/>
                <a:cs typeface="Arial"/>
              </a:rPr>
              <a:t>impegnata </a:t>
            </a:r>
            <a:r>
              <a:rPr sz="1100" dirty="0">
                <a:solidFill>
                  <a:srgbClr val="242424"/>
                </a:solidFill>
                <a:latin typeface="Arial"/>
                <a:cs typeface="Arial"/>
              </a:rPr>
              <a:t>in queste </a:t>
            </a:r>
            <a:r>
              <a:rPr sz="1100" spc="-5" dirty="0">
                <a:solidFill>
                  <a:srgbClr val="242424"/>
                </a:solidFill>
                <a:latin typeface="Arial"/>
                <a:cs typeface="Arial"/>
              </a:rPr>
              <a:t>ore </a:t>
            </a:r>
            <a:r>
              <a:rPr sz="1100" dirty="0">
                <a:solidFill>
                  <a:srgbClr val="242424"/>
                </a:solidFill>
                <a:latin typeface="Arial"/>
                <a:cs typeface="Arial"/>
              </a:rPr>
              <a:t>in </a:t>
            </a:r>
            <a:r>
              <a:rPr sz="1100" u="sng" dirty="0">
                <a:solidFill>
                  <a:srgbClr val="167EC3"/>
                </a:solidFill>
                <a:uFill>
                  <a:solidFill>
                    <a:srgbClr val="167EC3"/>
                  </a:solidFill>
                </a:uFill>
                <a:latin typeface="Arial"/>
                <a:cs typeface="Arial"/>
                <a:hlinkClick r:id="rId4"/>
              </a:rPr>
              <a:t>un </a:t>
            </a:r>
            <a:r>
              <a:rPr sz="1100" u="sng" spc="-5" dirty="0">
                <a:solidFill>
                  <a:srgbClr val="167EC3"/>
                </a:solidFill>
                <a:uFill>
                  <a:solidFill>
                    <a:srgbClr val="167EC3"/>
                  </a:solidFill>
                </a:uFill>
                <a:latin typeface="Arial"/>
                <a:cs typeface="Arial"/>
                <a:hlinkClick r:id="rId4"/>
              </a:rPr>
              <a:t>serrato dibattito sulla riforma della </a:t>
            </a:r>
            <a:r>
              <a:rPr sz="1100" spc="-5" dirty="0">
                <a:solidFill>
                  <a:srgbClr val="167EC3"/>
                </a:solidFill>
                <a:latin typeface="Arial"/>
                <a:cs typeface="Arial"/>
              </a:rPr>
              <a:t> </a:t>
            </a:r>
            <a:r>
              <a:rPr sz="1100" u="sng" spc="-5" dirty="0">
                <a:solidFill>
                  <a:srgbClr val="167EC3"/>
                </a:solidFill>
                <a:uFill>
                  <a:solidFill>
                    <a:srgbClr val="167EC3"/>
                  </a:solidFill>
                </a:uFill>
                <a:latin typeface="Arial"/>
                <a:cs typeface="Arial"/>
                <a:hlinkClick r:id="rId4"/>
              </a:rPr>
              <a:t>scuola</a:t>
            </a:r>
            <a:r>
              <a:rPr sz="1100" spc="-5" dirty="0">
                <a:solidFill>
                  <a:srgbClr val="167EC3"/>
                </a:solidFill>
                <a:latin typeface="Arial"/>
                <a:cs typeface="Arial"/>
                <a:hlinkClick r:id="rId4"/>
              </a:rPr>
              <a:t> </a:t>
            </a:r>
            <a:r>
              <a:rPr sz="1100" dirty="0">
                <a:solidFill>
                  <a:srgbClr val="242424"/>
                </a:solidFill>
                <a:latin typeface="Arial"/>
                <a:cs typeface="Arial"/>
              </a:rPr>
              <a:t>- ha </a:t>
            </a:r>
            <a:r>
              <a:rPr sz="1100" spc="-5" dirty="0">
                <a:solidFill>
                  <a:srgbClr val="242424"/>
                </a:solidFill>
                <a:latin typeface="Arial"/>
                <a:cs typeface="Arial"/>
              </a:rPr>
              <a:t>ribadito </a:t>
            </a:r>
            <a:r>
              <a:rPr sz="1100" dirty="0">
                <a:solidFill>
                  <a:srgbClr val="242424"/>
                </a:solidFill>
                <a:latin typeface="Arial"/>
                <a:cs typeface="Arial"/>
              </a:rPr>
              <a:t>il suo </a:t>
            </a:r>
            <a:r>
              <a:rPr sz="1100" spc="-5" dirty="0">
                <a:solidFill>
                  <a:srgbClr val="242424"/>
                </a:solidFill>
                <a:latin typeface="Arial"/>
                <a:cs typeface="Arial"/>
              </a:rPr>
              <a:t>interesse per l'iniziativa, </a:t>
            </a:r>
            <a:r>
              <a:rPr sz="1100" dirty="0">
                <a:solidFill>
                  <a:srgbClr val="242424"/>
                </a:solidFill>
                <a:latin typeface="Arial"/>
                <a:cs typeface="Arial"/>
              </a:rPr>
              <a:t>pur non </a:t>
            </a:r>
            <a:r>
              <a:rPr sz="1100" spc="-5" dirty="0">
                <a:solidFill>
                  <a:srgbClr val="242424"/>
                </a:solidFill>
                <a:latin typeface="Arial"/>
                <a:cs typeface="Arial"/>
              </a:rPr>
              <a:t>partecipando alla conferenza stampa,  dove </a:t>
            </a:r>
            <a:r>
              <a:rPr sz="1100" dirty="0">
                <a:solidFill>
                  <a:srgbClr val="242424"/>
                </a:solidFill>
                <a:latin typeface="Arial"/>
                <a:cs typeface="Arial"/>
              </a:rPr>
              <a:t>era attesa </a:t>
            </a:r>
            <a:r>
              <a:rPr sz="1100" spc="-5" dirty="0">
                <a:solidFill>
                  <a:srgbClr val="242424"/>
                </a:solidFill>
                <a:latin typeface="Arial"/>
                <a:cs typeface="Arial"/>
              </a:rPr>
              <a:t>soprattutto </a:t>
            </a:r>
            <a:r>
              <a:rPr sz="1100" dirty="0">
                <a:solidFill>
                  <a:srgbClr val="242424"/>
                </a:solidFill>
                <a:latin typeface="Arial"/>
                <a:cs typeface="Arial"/>
              </a:rPr>
              <a:t>dai</a:t>
            </a:r>
            <a:r>
              <a:rPr sz="1100" spc="-20" dirty="0">
                <a:solidFill>
                  <a:srgbClr val="242424"/>
                </a:solidFill>
                <a:latin typeface="Arial"/>
                <a:cs typeface="Arial"/>
              </a:rPr>
              <a:t> </a:t>
            </a:r>
            <a:r>
              <a:rPr sz="1100" spc="-5" dirty="0">
                <a:solidFill>
                  <a:srgbClr val="242424"/>
                </a:solidFill>
                <a:latin typeface="Arial"/>
                <a:cs typeface="Arial"/>
              </a:rPr>
              <a:t>giornalisti.</a:t>
            </a:r>
            <a:endParaRPr sz="1100">
              <a:latin typeface="Arial"/>
              <a:cs typeface="Aria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82245">
              <a:lnSpc>
                <a:spcPts val="1839"/>
              </a:lnSpc>
            </a:pPr>
            <a:r>
              <a:rPr sz="1600" b="1" spc="-5" dirty="0">
                <a:latin typeface="Arial"/>
                <a:cs typeface="Arial"/>
              </a:rPr>
              <a:t>Scoopne</a:t>
            </a:r>
            <a:r>
              <a:rPr sz="1600" b="1" dirty="0">
                <a:latin typeface="Arial"/>
                <a:cs typeface="Arial"/>
              </a:rPr>
              <a:t>s</a:t>
            </a:r>
            <a:r>
              <a:rPr sz="1600" b="1" spc="-5" dirty="0">
                <a:latin typeface="Arial"/>
                <a:cs typeface="Arial"/>
              </a:rPr>
              <a:t>t.c</a:t>
            </a:r>
            <a:r>
              <a:rPr sz="1600" b="1" dirty="0">
                <a:latin typeface="Arial"/>
                <a:cs typeface="Arial"/>
              </a:rPr>
              <a:t>o</a:t>
            </a:r>
            <a:r>
              <a:rPr sz="1600" b="1" spc="-5" dirty="0">
                <a:latin typeface="Arial"/>
                <a:cs typeface="Arial"/>
              </a:rPr>
              <a:t>m  4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28700" y="2771774"/>
            <a:ext cx="5486400" cy="33337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96482" y="6631736"/>
            <a:ext cx="5842866" cy="244136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428875" y="2009774"/>
            <a:ext cx="2695575" cy="54292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82245">
              <a:lnSpc>
                <a:spcPts val="1839"/>
              </a:lnSpc>
            </a:pPr>
            <a:r>
              <a:rPr sz="1600" b="1" spc="-5" dirty="0">
                <a:latin typeface="Arial"/>
                <a:cs typeface="Arial"/>
              </a:rPr>
              <a:t>Scoopne</a:t>
            </a:r>
            <a:r>
              <a:rPr sz="1600" b="1" dirty="0">
                <a:latin typeface="Arial"/>
                <a:cs typeface="Arial"/>
              </a:rPr>
              <a:t>s</a:t>
            </a:r>
            <a:r>
              <a:rPr sz="1600" b="1" spc="-5" dirty="0">
                <a:latin typeface="Arial"/>
                <a:cs typeface="Arial"/>
              </a:rPr>
              <a:t>t.c</a:t>
            </a:r>
            <a:r>
              <a:rPr sz="1600" b="1" dirty="0">
                <a:latin typeface="Arial"/>
                <a:cs typeface="Arial"/>
              </a:rPr>
              <a:t>o</a:t>
            </a:r>
            <a:r>
              <a:rPr sz="1600" b="1" spc="-5" dirty="0">
                <a:latin typeface="Arial"/>
                <a:cs typeface="Arial"/>
              </a:rPr>
              <a:t>m  4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24916" y="5833338"/>
            <a:ext cx="6109335" cy="3166745"/>
          </a:xfrm>
          <a:prstGeom prst="rect">
            <a:avLst/>
          </a:prstGeom>
        </p:spPr>
        <p:txBody>
          <a:bodyPr vert="horz" wrap="square" lIns="0" tIns="12700" rIns="0" bIns="0" rtlCol="0">
            <a:spAutoFit/>
          </a:bodyPr>
          <a:lstStyle/>
          <a:p>
            <a:pPr marL="12700" marR="5080" indent="-3810" algn="ctr">
              <a:lnSpc>
                <a:spcPct val="110000"/>
              </a:lnSpc>
              <a:spcBef>
                <a:spcPts val="100"/>
              </a:spcBef>
            </a:pPr>
            <a:r>
              <a:rPr sz="1100" spc="-5" dirty="0">
                <a:solidFill>
                  <a:srgbClr val="242424"/>
                </a:solidFill>
                <a:latin typeface="Arial"/>
                <a:cs typeface="Arial"/>
              </a:rPr>
              <a:t>ASCOLTARE </a:t>
            </a:r>
            <a:r>
              <a:rPr sz="1100" dirty="0">
                <a:solidFill>
                  <a:srgbClr val="242424"/>
                </a:solidFill>
                <a:latin typeface="Arial"/>
                <a:cs typeface="Arial"/>
              </a:rPr>
              <a:t>LA </a:t>
            </a:r>
            <a:r>
              <a:rPr sz="1100" spc="-5" dirty="0">
                <a:solidFill>
                  <a:srgbClr val="242424"/>
                </a:solidFill>
                <a:latin typeface="Arial"/>
                <a:cs typeface="Arial"/>
              </a:rPr>
              <a:t>TERRA. </a:t>
            </a:r>
            <a:r>
              <a:rPr sz="1100" dirty="0">
                <a:solidFill>
                  <a:srgbClr val="242424"/>
                </a:solidFill>
                <a:latin typeface="Arial"/>
                <a:cs typeface="Arial"/>
              </a:rPr>
              <a:t>O, </a:t>
            </a:r>
            <a:r>
              <a:rPr sz="1100" spc="-5" dirty="0">
                <a:solidFill>
                  <a:srgbClr val="242424"/>
                </a:solidFill>
                <a:latin typeface="Arial"/>
                <a:cs typeface="Arial"/>
              </a:rPr>
              <a:t>meglio, tutti </a:t>
            </a:r>
            <a:r>
              <a:rPr sz="1100" dirty="0">
                <a:solidFill>
                  <a:srgbClr val="242424"/>
                </a:solidFill>
                <a:latin typeface="Arial"/>
                <a:cs typeface="Arial"/>
              </a:rPr>
              <a:t>i </a:t>
            </a:r>
            <a:r>
              <a:rPr sz="1100" spc="-5" dirty="0">
                <a:solidFill>
                  <a:srgbClr val="242424"/>
                </a:solidFill>
                <a:latin typeface="Arial"/>
                <a:cs typeface="Arial"/>
              </a:rPr>
              <a:t>segni </a:t>
            </a:r>
            <a:r>
              <a:rPr sz="1100" dirty="0">
                <a:solidFill>
                  <a:srgbClr val="242424"/>
                </a:solidFill>
                <a:latin typeface="Arial"/>
                <a:cs typeface="Arial"/>
              </a:rPr>
              <a:t>che </a:t>
            </a:r>
            <a:r>
              <a:rPr sz="1100" spc="-5" dirty="0">
                <a:solidFill>
                  <a:srgbClr val="242424"/>
                </a:solidFill>
                <a:latin typeface="Arial"/>
                <a:cs typeface="Arial"/>
              </a:rPr>
              <a:t>la attraversano. Con l'obiettivo </a:t>
            </a:r>
            <a:r>
              <a:rPr sz="1100" dirty="0">
                <a:solidFill>
                  <a:srgbClr val="242424"/>
                </a:solidFill>
                <a:latin typeface="Arial"/>
                <a:cs typeface="Arial"/>
              </a:rPr>
              <a:t>di </a:t>
            </a:r>
            <a:r>
              <a:rPr sz="1100" spc="-5" dirty="0">
                <a:solidFill>
                  <a:srgbClr val="242424"/>
                </a:solidFill>
                <a:latin typeface="Arial"/>
                <a:cs typeface="Arial"/>
              </a:rPr>
              <a:t>capire </a:t>
            </a:r>
            <a:r>
              <a:rPr sz="1100" dirty="0">
                <a:solidFill>
                  <a:srgbClr val="242424"/>
                </a:solidFill>
                <a:latin typeface="Arial"/>
                <a:cs typeface="Arial"/>
              </a:rPr>
              <a:t>i  </a:t>
            </a:r>
            <a:r>
              <a:rPr sz="1100" spc="-5" dirty="0">
                <a:solidFill>
                  <a:srgbClr val="242424"/>
                </a:solidFill>
                <a:latin typeface="Arial"/>
                <a:cs typeface="Arial"/>
              </a:rPr>
              <a:t>simboli </a:t>
            </a:r>
            <a:r>
              <a:rPr sz="1100" dirty="0">
                <a:solidFill>
                  <a:srgbClr val="242424"/>
                </a:solidFill>
                <a:latin typeface="Arial"/>
                <a:cs typeface="Arial"/>
              </a:rPr>
              <a:t>nascosti che ci </a:t>
            </a:r>
            <a:r>
              <a:rPr sz="1100" spc="-5" dirty="0">
                <a:solidFill>
                  <a:srgbClr val="242424"/>
                </a:solidFill>
                <a:latin typeface="Arial"/>
                <a:cs typeface="Arial"/>
              </a:rPr>
              <a:t>circondano. </a:t>
            </a:r>
            <a:r>
              <a:rPr sz="1100" dirty="0">
                <a:solidFill>
                  <a:srgbClr val="242424"/>
                </a:solidFill>
                <a:latin typeface="Arial"/>
                <a:cs typeface="Arial"/>
              </a:rPr>
              <a:t>E </a:t>
            </a:r>
            <a:r>
              <a:rPr sz="1100" spc="-5" dirty="0">
                <a:solidFill>
                  <a:srgbClr val="242424"/>
                </a:solidFill>
                <a:latin typeface="Arial"/>
                <a:cs typeface="Arial"/>
              </a:rPr>
              <a:t>poi raccontarli, anzi: raccontarci. Questo </a:t>
            </a:r>
            <a:r>
              <a:rPr sz="1100" dirty="0">
                <a:solidFill>
                  <a:srgbClr val="242424"/>
                </a:solidFill>
                <a:latin typeface="Arial"/>
                <a:cs typeface="Arial"/>
              </a:rPr>
              <a:t>è </a:t>
            </a:r>
            <a:r>
              <a:rPr sz="1100" spc="-5" dirty="0">
                <a:solidFill>
                  <a:srgbClr val="242424"/>
                </a:solidFill>
                <a:latin typeface="Arial"/>
                <a:cs typeface="Arial"/>
              </a:rPr>
              <a:t>l'unico</a:t>
            </a:r>
            <a:r>
              <a:rPr sz="1100" spc="145" dirty="0">
                <a:solidFill>
                  <a:srgbClr val="242424"/>
                </a:solidFill>
                <a:latin typeface="Arial"/>
                <a:cs typeface="Arial"/>
              </a:rPr>
              <a:t> </a:t>
            </a:r>
            <a:r>
              <a:rPr sz="1100" spc="-5" dirty="0">
                <a:solidFill>
                  <a:srgbClr val="242424"/>
                </a:solidFill>
                <a:latin typeface="Arial"/>
                <a:cs typeface="Arial"/>
              </a:rPr>
              <a:t>imperativo.</a:t>
            </a:r>
            <a:endParaRPr sz="1100">
              <a:latin typeface="Arial"/>
              <a:cs typeface="Arial"/>
            </a:endParaRPr>
          </a:p>
          <a:p>
            <a:pPr marL="19685" marR="13970" indent="-635" algn="ctr">
              <a:lnSpc>
                <a:spcPct val="110200"/>
              </a:lnSpc>
              <a:spcBef>
                <a:spcPts val="5"/>
              </a:spcBef>
            </a:pPr>
            <a:r>
              <a:rPr sz="1100" dirty="0">
                <a:solidFill>
                  <a:srgbClr val="242424"/>
                </a:solidFill>
                <a:latin typeface="Arial"/>
                <a:cs typeface="Arial"/>
              </a:rPr>
              <a:t>Perché è </a:t>
            </a:r>
            <a:r>
              <a:rPr sz="1100" spc="-5" dirty="0">
                <a:solidFill>
                  <a:srgbClr val="242424"/>
                </a:solidFill>
                <a:latin typeface="Arial"/>
                <a:cs typeface="Arial"/>
              </a:rPr>
              <a:t>proprio dalla natura, dalle </a:t>
            </a:r>
            <a:r>
              <a:rPr sz="1100" dirty="0">
                <a:solidFill>
                  <a:srgbClr val="242424"/>
                </a:solidFill>
                <a:latin typeface="Arial"/>
                <a:cs typeface="Arial"/>
              </a:rPr>
              <a:t>opere </a:t>
            </a:r>
            <a:r>
              <a:rPr sz="1100" spc="-5" dirty="0">
                <a:solidFill>
                  <a:srgbClr val="242424"/>
                </a:solidFill>
                <a:latin typeface="Arial"/>
                <a:cs typeface="Arial"/>
              </a:rPr>
              <a:t>dei nostri antenati, senza però dimenticare le nostre  emozioni del </a:t>
            </a:r>
            <a:r>
              <a:rPr sz="1100" dirty="0">
                <a:solidFill>
                  <a:srgbClr val="242424"/>
                </a:solidFill>
                <a:latin typeface="Arial"/>
                <a:cs typeface="Arial"/>
              </a:rPr>
              <a:t>presente, </a:t>
            </a:r>
            <a:r>
              <a:rPr sz="1100" spc="-5" dirty="0">
                <a:solidFill>
                  <a:srgbClr val="242424"/>
                </a:solidFill>
                <a:latin typeface="Arial"/>
                <a:cs typeface="Arial"/>
              </a:rPr>
              <a:t>che </a:t>
            </a:r>
            <a:r>
              <a:rPr sz="1100" dirty="0">
                <a:solidFill>
                  <a:srgbClr val="242424"/>
                </a:solidFill>
                <a:latin typeface="Arial"/>
                <a:cs typeface="Arial"/>
              </a:rPr>
              <a:t>possiamo </a:t>
            </a:r>
            <a:r>
              <a:rPr sz="1100" spc="-5" dirty="0">
                <a:solidFill>
                  <a:srgbClr val="242424"/>
                </a:solidFill>
                <a:latin typeface="Arial"/>
                <a:cs typeface="Arial"/>
              </a:rPr>
              <a:t>trarre ispirazione </a:t>
            </a:r>
            <a:r>
              <a:rPr sz="1100" dirty="0">
                <a:solidFill>
                  <a:srgbClr val="242424"/>
                </a:solidFill>
                <a:latin typeface="Arial"/>
                <a:cs typeface="Arial"/>
              </a:rPr>
              <a:t>per </a:t>
            </a:r>
            <a:r>
              <a:rPr sz="1100" spc="-5" dirty="0">
                <a:solidFill>
                  <a:srgbClr val="242424"/>
                </a:solidFill>
                <a:latin typeface="Arial"/>
                <a:cs typeface="Arial"/>
              </a:rPr>
              <a:t>il </a:t>
            </a:r>
            <a:r>
              <a:rPr sz="1100" dirty="0">
                <a:solidFill>
                  <a:srgbClr val="242424"/>
                </a:solidFill>
                <a:latin typeface="Arial"/>
                <a:cs typeface="Arial"/>
              </a:rPr>
              <a:t>futuro. </a:t>
            </a:r>
            <a:r>
              <a:rPr sz="1100" spc="-5" dirty="0">
                <a:solidFill>
                  <a:srgbClr val="242424"/>
                </a:solidFill>
                <a:latin typeface="Arial"/>
                <a:cs typeface="Arial"/>
              </a:rPr>
              <a:t>Ci credono gli organizzatori  del</a:t>
            </a:r>
            <a:r>
              <a:rPr sz="1100" u="sng" spc="-5" dirty="0">
                <a:solidFill>
                  <a:srgbClr val="167EC3"/>
                </a:solidFill>
                <a:uFill>
                  <a:solidFill>
                    <a:srgbClr val="167EC3"/>
                  </a:solidFill>
                </a:uFill>
                <a:latin typeface="Arial"/>
                <a:cs typeface="Arial"/>
                <a:hlinkClick r:id="rId3"/>
              </a:rPr>
              <a:t>Festival della </a:t>
            </a:r>
            <a:r>
              <a:rPr sz="1100" u="sng" dirty="0">
                <a:solidFill>
                  <a:srgbClr val="167EC3"/>
                </a:solidFill>
                <a:uFill>
                  <a:solidFill>
                    <a:srgbClr val="167EC3"/>
                  </a:solidFill>
                </a:uFill>
                <a:latin typeface="Arial"/>
                <a:cs typeface="Arial"/>
                <a:hlinkClick r:id="rId3"/>
              </a:rPr>
              <a:t>cultura </a:t>
            </a:r>
            <a:r>
              <a:rPr sz="1100" u="sng" spc="-5" dirty="0">
                <a:solidFill>
                  <a:srgbClr val="167EC3"/>
                </a:solidFill>
                <a:uFill>
                  <a:solidFill>
                    <a:srgbClr val="167EC3"/>
                  </a:solidFill>
                </a:uFill>
                <a:latin typeface="Arial"/>
                <a:cs typeface="Arial"/>
                <a:hlinkClick r:id="rId3"/>
              </a:rPr>
              <a:t>creativa</a:t>
            </a:r>
            <a:r>
              <a:rPr sz="1100" spc="-5" dirty="0">
                <a:solidFill>
                  <a:srgbClr val="242424"/>
                </a:solidFill>
                <a:latin typeface="Arial"/>
                <a:cs typeface="Arial"/>
              </a:rPr>
              <a:t>. Una manifestazione </a:t>
            </a:r>
            <a:r>
              <a:rPr sz="1100" dirty="0">
                <a:solidFill>
                  <a:srgbClr val="242424"/>
                </a:solidFill>
                <a:latin typeface="Arial"/>
                <a:cs typeface="Arial"/>
              </a:rPr>
              <a:t>dedicata ai </a:t>
            </a:r>
            <a:r>
              <a:rPr sz="1100" spc="-5" dirty="0">
                <a:solidFill>
                  <a:srgbClr val="242424"/>
                </a:solidFill>
                <a:latin typeface="Arial"/>
                <a:cs typeface="Arial"/>
              </a:rPr>
              <a:t>più giovani, organizzata dalle  </a:t>
            </a:r>
            <a:r>
              <a:rPr sz="1100" dirty="0">
                <a:solidFill>
                  <a:srgbClr val="242424"/>
                </a:solidFill>
                <a:latin typeface="Arial"/>
                <a:cs typeface="Arial"/>
              </a:rPr>
              <a:t>banche </a:t>
            </a:r>
            <a:r>
              <a:rPr sz="1100" spc="-5" dirty="0">
                <a:solidFill>
                  <a:srgbClr val="242424"/>
                </a:solidFill>
                <a:latin typeface="Arial"/>
                <a:cs typeface="Arial"/>
              </a:rPr>
              <a:t>italiane, con </a:t>
            </a:r>
            <a:r>
              <a:rPr sz="1100" dirty="0">
                <a:solidFill>
                  <a:srgbClr val="242424"/>
                </a:solidFill>
                <a:latin typeface="Arial"/>
                <a:cs typeface="Arial"/>
              </a:rPr>
              <a:t>il </a:t>
            </a:r>
            <a:r>
              <a:rPr sz="1100" spc="-5" dirty="0">
                <a:solidFill>
                  <a:srgbClr val="242424"/>
                </a:solidFill>
                <a:latin typeface="Arial"/>
                <a:cs typeface="Arial"/>
              </a:rPr>
              <a:t>coordinamento dell'Abi (Associazione bancaria italiana). Dalla </a:t>
            </a:r>
            <a:r>
              <a:rPr sz="1100" dirty="0">
                <a:solidFill>
                  <a:srgbClr val="242424"/>
                </a:solidFill>
                <a:latin typeface="Arial"/>
                <a:cs typeface="Arial"/>
              </a:rPr>
              <a:t>prassi </a:t>
            </a:r>
            <a:r>
              <a:rPr sz="1100" spc="-5" dirty="0">
                <a:solidFill>
                  <a:srgbClr val="242424"/>
                </a:solidFill>
                <a:latin typeface="Arial"/>
                <a:cs typeface="Arial"/>
              </a:rPr>
              <a:t>ormai  consolidata, il </a:t>
            </a:r>
            <a:r>
              <a:rPr sz="1100" dirty="0">
                <a:solidFill>
                  <a:srgbClr val="242424"/>
                </a:solidFill>
                <a:latin typeface="Arial"/>
                <a:cs typeface="Arial"/>
              </a:rPr>
              <a:t>tour de </a:t>
            </a:r>
            <a:r>
              <a:rPr sz="1100" spc="-5" dirty="0">
                <a:solidFill>
                  <a:srgbClr val="242424"/>
                </a:solidFill>
                <a:latin typeface="Arial"/>
                <a:cs typeface="Arial"/>
              </a:rPr>
              <a:t>force creativo </a:t>
            </a:r>
            <a:r>
              <a:rPr sz="1100" dirty="0">
                <a:solidFill>
                  <a:srgbClr val="242424"/>
                </a:solidFill>
                <a:latin typeface="Arial"/>
                <a:cs typeface="Arial"/>
              </a:rPr>
              <a:t>si </a:t>
            </a:r>
            <a:r>
              <a:rPr sz="1100" spc="-5" dirty="0">
                <a:solidFill>
                  <a:srgbClr val="242424"/>
                </a:solidFill>
                <a:latin typeface="Arial"/>
                <a:cs typeface="Arial"/>
              </a:rPr>
              <a:t>rinnova, torna </a:t>
            </a:r>
            <a:r>
              <a:rPr sz="1100" dirty="0">
                <a:solidFill>
                  <a:srgbClr val="242424"/>
                </a:solidFill>
                <a:latin typeface="Arial"/>
                <a:cs typeface="Arial"/>
              </a:rPr>
              <a:t>per </a:t>
            </a:r>
            <a:r>
              <a:rPr sz="1100" spc="-5" dirty="0">
                <a:solidFill>
                  <a:srgbClr val="242424"/>
                </a:solidFill>
                <a:latin typeface="Arial"/>
                <a:cs typeface="Arial"/>
              </a:rPr>
              <a:t>il </a:t>
            </a:r>
            <a:r>
              <a:rPr sz="1100" dirty="0">
                <a:solidFill>
                  <a:srgbClr val="242424"/>
                </a:solidFill>
                <a:latin typeface="Arial"/>
                <a:cs typeface="Arial"/>
              </a:rPr>
              <a:t>secondo anno </a:t>
            </a:r>
            <a:r>
              <a:rPr sz="1100" spc="-5" dirty="0">
                <a:solidFill>
                  <a:srgbClr val="242424"/>
                </a:solidFill>
                <a:latin typeface="Arial"/>
                <a:cs typeface="Arial"/>
              </a:rPr>
              <a:t>consecutivo, dal </a:t>
            </a:r>
            <a:r>
              <a:rPr sz="1100" dirty="0">
                <a:solidFill>
                  <a:srgbClr val="242424"/>
                </a:solidFill>
                <a:latin typeface="Arial"/>
                <a:cs typeface="Arial"/>
              </a:rPr>
              <a:t>16 al 22  marzo. E si </a:t>
            </a:r>
            <a:r>
              <a:rPr sz="1100" spc="-5" dirty="0">
                <a:solidFill>
                  <a:srgbClr val="242424"/>
                </a:solidFill>
                <a:latin typeface="Arial"/>
                <a:cs typeface="Arial"/>
              </a:rPr>
              <a:t>arricchisce, grazie alla </a:t>
            </a:r>
            <a:r>
              <a:rPr sz="1100" dirty="0">
                <a:solidFill>
                  <a:srgbClr val="242424"/>
                </a:solidFill>
                <a:latin typeface="Arial"/>
                <a:cs typeface="Arial"/>
              </a:rPr>
              <a:t>media </a:t>
            </a:r>
            <a:r>
              <a:rPr sz="1100" spc="-5" dirty="0">
                <a:solidFill>
                  <a:srgbClr val="242424"/>
                </a:solidFill>
                <a:latin typeface="Arial"/>
                <a:cs typeface="Arial"/>
              </a:rPr>
              <a:t>partnership </a:t>
            </a:r>
            <a:r>
              <a:rPr sz="1100" dirty="0">
                <a:solidFill>
                  <a:srgbClr val="242424"/>
                </a:solidFill>
                <a:latin typeface="Arial"/>
                <a:cs typeface="Arial"/>
              </a:rPr>
              <a:t>con </a:t>
            </a:r>
            <a:r>
              <a:rPr sz="1100" spc="-5" dirty="0">
                <a:solidFill>
                  <a:srgbClr val="242424"/>
                </a:solidFill>
                <a:latin typeface="Arial"/>
                <a:cs typeface="Arial"/>
              </a:rPr>
              <a:t>la Rai, più </a:t>
            </a:r>
            <a:r>
              <a:rPr sz="1100" dirty="0">
                <a:solidFill>
                  <a:srgbClr val="242424"/>
                </a:solidFill>
                <a:latin typeface="Arial"/>
                <a:cs typeface="Arial"/>
              </a:rPr>
              <a:t>il </a:t>
            </a:r>
            <a:r>
              <a:rPr sz="1100" spc="-5" dirty="0">
                <a:solidFill>
                  <a:srgbClr val="242424"/>
                </a:solidFill>
                <a:latin typeface="Arial"/>
                <a:cs typeface="Arial"/>
              </a:rPr>
              <a:t>patrocinio dell'Unesco </a:t>
            </a:r>
            <a:r>
              <a:rPr sz="1100" dirty="0">
                <a:solidFill>
                  <a:srgbClr val="242424"/>
                </a:solidFill>
                <a:latin typeface="Arial"/>
                <a:cs typeface="Arial"/>
              </a:rPr>
              <a:t>e </a:t>
            </a:r>
            <a:r>
              <a:rPr sz="1100" spc="-5" dirty="0">
                <a:solidFill>
                  <a:srgbClr val="242424"/>
                </a:solidFill>
                <a:latin typeface="Arial"/>
                <a:cs typeface="Arial"/>
              </a:rPr>
              <a:t>del  Ministero dei Beni</a:t>
            </a:r>
            <a:r>
              <a:rPr sz="1100" spc="10" dirty="0">
                <a:solidFill>
                  <a:srgbClr val="242424"/>
                </a:solidFill>
                <a:latin typeface="Arial"/>
                <a:cs typeface="Arial"/>
              </a:rPr>
              <a:t> </a:t>
            </a:r>
            <a:r>
              <a:rPr sz="1100" spc="-5" dirty="0">
                <a:solidFill>
                  <a:srgbClr val="242424"/>
                </a:solidFill>
                <a:latin typeface="Arial"/>
                <a:cs typeface="Arial"/>
              </a:rPr>
              <a:t>culturali.</a:t>
            </a:r>
            <a:endParaRPr sz="1100">
              <a:latin typeface="Arial"/>
              <a:cs typeface="Arial"/>
            </a:endParaRPr>
          </a:p>
          <a:p>
            <a:pPr>
              <a:lnSpc>
                <a:spcPct val="100000"/>
              </a:lnSpc>
              <a:spcBef>
                <a:spcPts val="10"/>
              </a:spcBef>
            </a:pPr>
            <a:endParaRPr sz="1250">
              <a:latin typeface="Times New Roman"/>
              <a:cs typeface="Times New Roman"/>
            </a:endParaRPr>
          </a:p>
          <a:p>
            <a:pPr marL="33655" marR="26034" algn="ctr">
              <a:lnSpc>
                <a:spcPct val="110300"/>
              </a:lnSpc>
              <a:spcBef>
                <a:spcPts val="5"/>
              </a:spcBef>
            </a:pPr>
            <a:r>
              <a:rPr sz="1100" spc="-5" dirty="0">
                <a:solidFill>
                  <a:srgbClr val="242424"/>
                </a:solidFill>
                <a:latin typeface="Arial"/>
                <a:cs typeface="Arial"/>
              </a:rPr>
              <a:t>L'iniziativa </a:t>
            </a:r>
            <a:r>
              <a:rPr sz="1100" dirty="0">
                <a:solidFill>
                  <a:srgbClr val="242424"/>
                </a:solidFill>
                <a:latin typeface="Arial"/>
                <a:cs typeface="Arial"/>
              </a:rPr>
              <a:t>è stata presentata a </a:t>
            </a:r>
            <a:r>
              <a:rPr sz="1100" spc="-5" dirty="0">
                <a:solidFill>
                  <a:srgbClr val="242424"/>
                </a:solidFill>
                <a:latin typeface="Arial"/>
                <a:cs typeface="Arial"/>
              </a:rPr>
              <a:t>Roma, nella </a:t>
            </a:r>
            <a:r>
              <a:rPr sz="1100" dirty="0">
                <a:solidFill>
                  <a:srgbClr val="242424"/>
                </a:solidFill>
                <a:latin typeface="Arial"/>
                <a:cs typeface="Arial"/>
              </a:rPr>
              <a:t>sale di </a:t>
            </a:r>
            <a:r>
              <a:rPr sz="1100" spc="-5" dirty="0">
                <a:solidFill>
                  <a:srgbClr val="242424"/>
                </a:solidFill>
                <a:latin typeface="Arial"/>
                <a:cs typeface="Arial"/>
              </a:rPr>
              <a:t>Palazzo Altieri, </a:t>
            </a:r>
            <a:r>
              <a:rPr sz="1100" dirty="0">
                <a:solidFill>
                  <a:srgbClr val="242424"/>
                </a:solidFill>
                <a:latin typeface="Arial"/>
                <a:cs typeface="Arial"/>
              </a:rPr>
              <a:t>da </a:t>
            </a:r>
            <a:r>
              <a:rPr sz="1100" spc="-5" dirty="0">
                <a:solidFill>
                  <a:srgbClr val="242424"/>
                </a:solidFill>
                <a:latin typeface="Arial"/>
                <a:cs typeface="Arial"/>
              </a:rPr>
              <a:t>Antonio Patuelli, </a:t>
            </a:r>
            <a:r>
              <a:rPr sz="1100" dirty="0">
                <a:solidFill>
                  <a:srgbClr val="242424"/>
                </a:solidFill>
                <a:latin typeface="Arial"/>
                <a:cs typeface="Arial"/>
              </a:rPr>
              <a:t>presidente  </a:t>
            </a:r>
            <a:r>
              <a:rPr sz="1100" spc="-5" dirty="0">
                <a:solidFill>
                  <a:srgbClr val="242424"/>
                </a:solidFill>
                <a:latin typeface="Arial"/>
                <a:cs typeface="Arial"/>
              </a:rPr>
              <a:t>della Associazione </a:t>
            </a:r>
            <a:r>
              <a:rPr sz="1100" dirty="0">
                <a:solidFill>
                  <a:srgbClr val="242424"/>
                </a:solidFill>
                <a:latin typeface="Arial"/>
                <a:cs typeface="Arial"/>
              </a:rPr>
              <a:t>bancaria </a:t>
            </a:r>
            <a:r>
              <a:rPr sz="1100" spc="-5" dirty="0">
                <a:solidFill>
                  <a:srgbClr val="242424"/>
                </a:solidFill>
                <a:latin typeface="Arial"/>
                <a:cs typeface="Arial"/>
              </a:rPr>
              <a:t>italiana, Giovanni Puglisi, presidente della commissione nazionale  italiana </a:t>
            </a:r>
            <a:r>
              <a:rPr sz="1100" dirty="0">
                <a:solidFill>
                  <a:srgbClr val="242424"/>
                </a:solidFill>
                <a:latin typeface="Arial"/>
                <a:cs typeface="Arial"/>
              </a:rPr>
              <a:t>Unesco, </a:t>
            </a:r>
            <a:r>
              <a:rPr sz="1100" spc="-10" dirty="0">
                <a:solidFill>
                  <a:srgbClr val="242424"/>
                </a:solidFill>
                <a:latin typeface="Arial"/>
                <a:cs typeface="Arial"/>
              </a:rPr>
              <a:t>Carlo </a:t>
            </a:r>
            <a:r>
              <a:rPr sz="1100" spc="-5" dirty="0">
                <a:solidFill>
                  <a:srgbClr val="242424"/>
                </a:solidFill>
                <a:latin typeface="Arial"/>
                <a:cs typeface="Arial"/>
              </a:rPr>
              <a:t>Capoccioni, responsabile ufficio rapporti istituzionali </a:t>
            </a:r>
            <a:r>
              <a:rPr sz="1100" dirty="0">
                <a:solidFill>
                  <a:srgbClr val="242424"/>
                </a:solidFill>
                <a:latin typeface="Arial"/>
                <a:cs typeface="Arial"/>
              </a:rPr>
              <a:t>Abi e Anna </a:t>
            </a:r>
            <a:r>
              <a:rPr sz="1100" spc="-5" dirty="0">
                <a:solidFill>
                  <a:srgbClr val="242424"/>
                </a:solidFill>
                <a:latin typeface="Arial"/>
                <a:cs typeface="Arial"/>
              </a:rPr>
              <a:t>Pironti,  responsabile </a:t>
            </a:r>
            <a:r>
              <a:rPr sz="1100" dirty="0">
                <a:solidFill>
                  <a:srgbClr val="242424"/>
                </a:solidFill>
                <a:latin typeface="Arial"/>
                <a:cs typeface="Arial"/>
              </a:rPr>
              <a:t>del </a:t>
            </a:r>
            <a:r>
              <a:rPr sz="1100" spc="-5" dirty="0">
                <a:solidFill>
                  <a:srgbClr val="242424"/>
                </a:solidFill>
                <a:latin typeface="Arial"/>
                <a:cs typeface="Arial"/>
              </a:rPr>
              <a:t>dipartimento educazione </a:t>
            </a:r>
            <a:r>
              <a:rPr sz="1100" dirty="0">
                <a:solidFill>
                  <a:srgbClr val="242424"/>
                </a:solidFill>
                <a:latin typeface="Arial"/>
                <a:cs typeface="Arial"/>
              </a:rPr>
              <a:t>del </a:t>
            </a:r>
            <a:r>
              <a:rPr sz="1100" spc="-5" dirty="0">
                <a:solidFill>
                  <a:srgbClr val="242424"/>
                </a:solidFill>
                <a:latin typeface="Arial"/>
                <a:cs typeface="Arial"/>
              </a:rPr>
              <a:t>castello </a:t>
            </a:r>
            <a:r>
              <a:rPr sz="1100" dirty="0">
                <a:solidFill>
                  <a:srgbClr val="242424"/>
                </a:solidFill>
                <a:latin typeface="Arial"/>
                <a:cs typeface="Arial"/>
              </a:rPr>
              <a:t>di </a:t>
            </a:r>
            <a:r>
              <a:rPr sz="1100" spc="-10" dirty="0">
                <a:solidFill>
                  <a:srgbClr val="242424"/>
                </a:solidFill>
                <a:latin typeface="Arial"/>
                <a:cs typeface="Arial"/>
              </a:rPr>
              <a:t>Rivoli </a:t>
            </a:r>
            <a:r>
              <a:rPr sz="1100" dirty="0">
                <a:solidFill>
                  <a:srgbClr val="242424"/>
                </a:solidFill>
                <a:latin typeface="Arial"/>
                <a:cs typeface="Arial"/>
              </a:rPr>
              <a:t>(Torino). "</a:t>
            </a:r>
            <a:r>
              <a:rPr sz="1100" u="sng" dirty="0">
                <a:solidFill>
                  <a:srgbClr val="167EC3"/>
                </a:solidFill>
                <a:uFill>
                  <a:solidFill>
                    <a:srgbClr val="167EC3"/>
                  </a:solidFill>
                </a:uFill>
                <a:latin typeface="Arial"/>
                <a:cs typeface="Arial"/>
                <a:hlinkClick r:id="rId4"/>
              </a:rPr>
              <a:t>Il museo </a:t>
            </a:r>
            <a:r>
              <a:rPr sz="1100" u="sng" spc="-5" dirty="0">
                <a:solidFill>
                  <a:srgbClr val="167EC3"/>
                </a:solidFill>
                <a:uFill>
                  <a:solidFill>
                    <a:srgbClr val="167EC3"/>
                  </a:solidFill>
                </a:uFill>
                <a:latin typeface="Arial"/>
                <a:cs typeface="Arial"/>
                <a:hlinkClick r:id="rId4"/>
              </a:rPr>
              <a:t>immaginario</a:t>
            </a:r>
            <a:r>
              <a:rPr sz="1100" spc="-5" dirty="0">
                <a:solidFill>
                  <a:srgbClr val="242424"/>
                </a:solidFill>
                <a:latin typeface="Arial"/>
                <a:cs typeface="Arial"/>
              </a:rPr>
              <a:t>",  </a:t>
            </a:r>
            <a:r>
              <a:rPr sz="1100" dirty="0">
                <a:solidFill>
                  <a:srgbClr val="242424"/>
                </a:solidFill>
                <a:latin typeface="Arial"/>
                <a:cs typeface="Arial"/>
              </a:rPr>
              <a:t>scelto </a:t>
            </a:r>
            <a:r>
              <a:rPr sz="1100" spc="-5" dirty="0">
                <a:solidFill>
                  <a:srgbClr val="242424"/>
                </a:solidFill>
                <a:latin typeface="Arial"/>
                <a:cs typeface="Arial"/>
              </a:rPr>
              <a:t>come filo conduttore per l'edizione precedente, </a:t>
            </a:r>
            <a:r>
              <a:rPr sz="1100" spc="5" dirty="0">
                <a:solidFill>
                  <a:srgbClr val="242424"/>
                </a:solidFill>
                <a:latin typeface="Arial"/>
                <a:cs typeface="Arial"/>
              </a:rPr>
              <a:t>fa </a:t>
            </a:r>
            <a:r>
              <a:rPr sz="1100" spc="-5" dirty="0">
                <a:solidFill>
                  <a:srgbClr val="242424"/>
                </a:solidFill>
                <a:latin typeface="Arial"/>
                <a:cs typeface="Arial"/>
              </a:rPr>
              <a:t>oggi posto </a:t>
            </a:r>
            <a:r>
              <a:rPr sz="1100" dirty="0">
                <a:solidFill>
                  <a:srgbClr val="242424"/>
                </a:solidFill>
                <a:latin typeface="Arial"/>
                <a:cs typeface="Arial"/>
              </a:rPr>
              <a:t>a </a:t>
            </a:r>
            <a:r>
              <a:rPr sz="1100" spc="-5" dirty="0">
                <a:solidFill>
                  <a:srgbClr val="242424"/>
                </a:solidFill>
                <a:latin typeface="Arial"/>
                <a:cs typeface="Arial"/>
              </a:rPr>
              <a:t>"L'alfabeto del</a:t>
            </a:r>
            <a:r>
              <a:rPr sz="1100" spc="95" dirty="0">
                <a:solidFill>
                  <a:srgbClr val="242424"/>
                </a:solidFill>
                <a:latin typeface="Arial"/>
                <a:cs typeface="Arial"/>
              </a:rPr>
              <a:t> </a:t>
            </a:r>
            <a:r>
              <a:rPr sz="1100" spc="-5" dirty="0">
                <a:solidFill>
                  <a:srgbClr val="242424"/>
                </a:solidFill>
                <a:latin typeface="Arial"/>
                <a:cs typeface="Arial"/>
              </a:rPr>
              <a:t>mondo.</a:t>
            </a:r>
            <a:endParaRPr sz="1100">
              <a:latin typeface="Arial"/>
              <a:cs typeface="Arial"/>
            </a:endParaRPr>
          </a:p>
          <a:p>
            <a:pPr marL="43180" marR="38735" algn="ctr">
              <a:lnSpc>
                <a:spcPts val="1460"/>
              </a:lnSpc>
              <a:spcBef>
                <a:spcPts val="60"/>
              </a:spcBef>
            </a:pPr>
            <a:r>
              <a:rPr sz="1100" dirty="0">
                <a:solidFill>
                  <a:srgbClr val="242424"/>
                </a:solidFill>
                <a:latin typeface="Arial"/>
                <a:cs typeface="Arial"/>
              </a:rPr>
              <a:t>Leggiamo i </a:t>
            </a:r>
            <a:r>
              <a:rPr sz="1100" spc="-5" dirty="0">
                <a:solidFill>
                  <a:srgbClr val="242424"/>
                </a:solidFill>
                <a:latin typeface="Arial"/>
                <a:cs typeface="Arial"/>
              </a:rPr>
              <a:t>segni intorno </a:t>
            </a:r>
            <a:r>
              <a:rPr sz="1100" dirty="0">
                <a:solidFill>
                  <a:srgbClr val="242424"/>
                </a:solidFill>
                <a:latin typeface="Arial"/>
                <a:cs typeface="Arial"/>
              </a:rPr>
              <a:t>a noi e </a:t>
            </a:r>
            <a:r>
              <a:rPr sz="1100" spc="-5" dirty="0">
                <a:solidFill>
                  <a:srgbClr val="242424"/>
                </a:solidFill>
                <a:latin typeface="Arial"/>
                <a:cs typeface="Arial"/>
              </a:rPr>
              <a:t>raccontiamo". Temi differenti, </a:t>
            </a:r>
            <a:r>
              <a:rPr sz="1100" dirty="0">
                <a:solidFill>
                  <a:srgbClr val="242424"/>
                </a:solidFill>
                <a:latin typeface="Arial"/>
                <a:cs typeface="Arial"/>
              </a:rPr>
              <a:t>ma un </a:t>
            </a:r>
            <a:r>
              <a:rPr sz="1100" spc="-5" dirty="0">
                <a:solidFill>
                  <a:srgbClr val="242424"/>
                </a:solidFill>
                <a:latin typeface="Arial"/>
                <a:cs typeface="Arial"/>
              </a:rPr>
              <a:t>unico </a:t>
            </a:r>
            <a:r>
              <a:rPr sz="1100" dirty="0">
                <a:solidFill>
                  <a:srgbClr val="242424"/>
                </a:solidFill>
                <a:latin typeface="Arial"/>
                <a:cs typeface="Arial"/>
              </a:rPr>
              <a:t>comun </a:t>
            </a:r>
            <a:r>
              <a:rPr sz="1100" spc="-5" dirty="0">
                <a:solidFill>
                  <a:srgbClr val="242424"/>
                </a:solidFill>
                <a:latin typeface="Arial"/>
                <a:cs typeface="Arial"/>
              </a:rPr>
              <a:t>denominatore:  </a:t>
            </a:r>
            <a:r>
              <a:rPr sz="1100" dirty="0">
                <a:solidFill>
                  <a:srgbClr val="242424"/>
                </a:solidFill>
                <a:latin typeface="Arial"/>
                <a:cs typeface="Arial"/>
              </a:rPr>
              <a:t>"Il </a:t>
            </a:r>
            <a:r>
              <a:rPr sz="1100" spc="-5" dirty="0">
                <a:solidFill>
                  <a:srgbClr val="242424"/>
                </a:solidFill>
                <a:latin typeface="Arial"/>
                <a:cs typeface="Arial"/>
              </a:rPr>
              <a:t>rinnovato impegno </a:t>
            </a:r>
            <a:r>
              <a:rPr sz="1100" spc="-10" dirty="0">
                <a:solidFill>
                  <a:srgbClr val="242424"/>
                </a:solidFill>
                <a:latin typeface="Arial"/>
                <a:cs typeface="Arial"/>
              </a:rPr>
              <a:t>delle </a:t>
            </a:r>
            <a:r>
              <a:rPr sz="1100" dirty="0">
                <a:solidFill>
                  <a:srgbClr val="242424"/>
                </a:solidFill>
                <a:latin typeface="Arial"/>
                <a:cs typeface="Arial"/>
              </a:rPr>
              <a:t>banche a </a:t>
            </a:r>
            <a:r>
              <a:rPr sz="1100" spc="-5" dirty="0">
                <a:solidFill>
                  <a:srgbClr val="242424"/>
                </a:solidFill>
                <a:latin typeface="Arial"/>
                <a:cs typeface="Arial"/>
              </a:rPr>
              <a:t>investire nei giovani </a:t>
            </a:r>
            <a:r>
              <a:rPr sz="1100" dirty="0">
                <a:solidFill>
                  <a:srgbClr val="242424"/>
                </a:solidFill>
                <a:latin typeface="Arial"/>
                <a:cs typeface="Arial"/>
              </a:rPr>
              <a:t>e nel</a:t>
            </a:r>
            <a:r>
              <a:rPr sz="1100" spc="25" dirty="0">
                <a:solidFill>
                  <a:srgbClr val="242424"/>
                </a:solidFill>
                <a:latin typeface="Arial"/>
                <a:cs typeface="Arial"/>
              </a:rPr>
              <a:t> </a:t>
            </a:r>
            <a:r>
              <a:rPr sz="1100" spc="-5" dirty="0">
                <a:solidFill>
                  <a:srgbClr val="242424"/>
                </a:solidFill>
                <a:latin typeface="Arial"/>
                <a:cs typeface="Arial"/>
              </a:rPr>
              <a:t>futuro".</a:t>
            </a:r>
            <a:endParaRPr sz="1100">
              <a:latin typeface="Arial"/>
              <a:cs typeface="Arial"/>
            </a:endParaRPr>
          </a:p>
        </p:txBody>
      </p:sp>
      <p:sp>
        <p:nvSpPr>
          <p:cNvPr id="5" name="object 5"/>
          <p:cNvSpPr/>
          <p:nvPr/>
        </p:nvSpPr>
        <p:spPr>
          <a:xfrm>
            <a:off x="2427604" y="2442971"/>
            <a:ext cx="2704972" cy="2953511"/>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91288"/>
          <a:ext cx="6022340" cy="9011285"/>
        </p:xfrm>
        <a:graphic>
          <a:graphicData uri="http://schemas.openxmlformats.org/drawingml/2006/table">
            <a:tbl>
              <a:tblPr firstRow="1" bandRow="1">
                <a:tableStyleId>{2D5ABB26-0587-4C30-8999-92F81FD0307C}</a:tableStyleId>
              </a:tblPr>
              <a:tblGrid>
                <a:gridCol w="2544445">
                  <a:extLst>
                    <a:ext uri="{9D8B030D-6E8A-4147-A177-3AD203B41FA5}">
                      <a16:colId xmlns:a16="http://schemas.microsoft.com/office/drawing/2014/main" val="20000"/>
                    </a:ext>
                  </a:extLst>
                </a:gridCol>
                <a:gridCol w="897255">
                  <a:extLst>
                    <a:ext uri="{9D8B030D-6E8A-4147-A177-3AD203B41FA5}">
                      <a16:colId xmlns:a16="http://schemas.microsoft.com/office/drawing/2014/main" val="20001"/>
                    </a:ext>
                  </a:extLst>
                </a:gridCol>
                <a:gridCol w="808989">
                  <a:extLst>
                    <a:ext uri="{9D8B030D-6E8A-4147-A177-3AD203B41FA5}">
                      <a16:colId xmlns:a16="http://schemas.microsoft.com/office/drawing/2014/main" val="20002"/>
                    </a:ext>
                  </a:extLst>
                </a:gridCol>
                <a:gridCol w="1771014">
                  <a:extLst>
                    <a:ext uri="{9D8B030D-6E8A-4147-A177-3AD203B41FA5}">
                      <a16:colId xmlns:a16="http://schemas.microsoft.com/office/drawing/2014/main" val="20003"/>
                    </a:ext>
                  </a:extLst>
                </a:gridCol>
              </a:tblGrid>
              <a:tr h="204948">
                <a:tc>
                  <a:txBody>
                    <a:bodyPr/>
                    <a:lstStyle/>
                    <a:p>
                      <a:pPr marL="31750">
                        <a:lnSpc>
                          <a:spcPts val="1125"/>
                        </a:lnSpc>
                      </a:pPr>
                      <a:r>
                        <a:rPr sz="1000" b="1" spc="5" dirty="0">
                          <a:latin typeface="Arial"/>
                          <a:cs typeface="Arial"/>
                        </a:rPr>
                        <a:t>Indice </a:t>
                      </a:r>
                      <a:r>
                        <a:rPr sz="1000" b="1" spc="10" dirty="0">
                          <a:latin typeface="Arial"/>
                          <a:cs typeface="Arial"/>
                        </a:rPr>
                        <a:t>della </a:t>
                      </a:r>
                      <a:r>
                        <a:rPr sz="1000" b="1" spc="5" dirty="0">
                          <a:latin typeface="Arial"/>
                          <a:cs typeface="Arial"/>
                        </a:rPr>
                        <a:t>rassegna</a:t>
                      </a:r>
                      <a:r>
                        <a:rPr sz="1000" b="1" spc="-5" dirty="0">
                          <a:latin typeface="Arial"/>
                          <a:cs typeface="Arial"/>
                        </a:rPr>
                        <a:t> </a:t>
                      </a:r>
                      <a:r>
                        <a:rPr sz="1000" b="1" spc="5" dirty="0">
                          <a:latin typeface="Arial"/>
                          <a:cs typeface="Arial"/>
                        </a:rPr>
                        <a:t>stampa</a:t>
                      </a:r>
                      <a:endParaRPr sz="1000">
                        <a:latin typeface="Arial"/>
                        <a:cs typeface="Arial"/>
                      </a:endParaRPr>
                    </a:p>
                  </a:txBody>
                  <a:tcPr marL="0" marR="0" marT="0" marB="0"/>
                </a:tc>
                <a:tc rowSpan="2" gridSpan="3">
                  <a:txBody>
                    <a:bodyPr/>
                    <a:lstStyle/>
                    <a:p>
                      <a:pPr>
                        <a:lnSpc>
                          <a:spcPct val="100000"/>
                        </a:lnSpc>
                      </a:pPr>
                      <a:endParaRPr sz="1000">
                        <a:latin typeface="Times New Roman"/>
                        <a:cs typeface="Times New Roman"/>
                      </a:endParaRPr>
                    </a:p>
                  </a:txBody>
                  <a:tcPr marL="0" marR="0" marT="0" marB="0"/>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393192">
                <a:tc>
                  <a:txBody>
                    <a:bodyPr/>
                    <a:lstStyle/>
                    <a:p>
                      <a:pPr marL="31750">
                        <a:lnSpc>
                          <a:spcPct val="100000"/>
                        </a:lnSpc>
                        <a:spcBef>
                          <a:spcPts val="395"/>
                        </a:spcBef>
                      </a:pPr>
                      <a:r>
                        <a:rPr sz="1000" b="1" i="1" spc="5" dirty="0">
                          <a:latin typeface="Arial"/>
                          <a:cs typeface="Arial"/>
                        </a:rPr>
                        <a:t>Festival </a:t>
                      </a:r>
                      <a:r>
                        <a:rPr sz="1000" b="1" i="1" spc="10" dirty="0">
                          <a:latin typeface="Arial"/>
                          <a:cs typeface="Arial"/>
                        </a:rPr>
                        <a:t>della </a:t>
                      </a:r>
                      <a:r>
                        <a:rPr sz="1000" b="1" i="1" spc="5" dirty="0">
                          <a:latin typeface="Arial"/>
                          <a:cs typeface="Arial"/>
                        </a:rPr>
                        <a:t>Cultura Creativa</a:t>
                      </a:r>
                      <a:r>
                        <a:rPr sz="1000" b="1" i="1" spc="-10" dirty="0">
                          <a:latin typeface="Arial"/>
                          <a:cs typeface="Arial"/>
                        </a:rPr>
                        <a:t> </a:t>
                      </a:r>
                      <a:r>
                        <a:rPr sz="1000" b="1" i="1" spc="5" dirty="0">
                          <a:latin typeface="Arial"/>
                          <a:cs typeface="Arial"/>
                        </a:rPr>
                        <a:t>2015</a:t>
                      </a:r>
                      <a:endParaRPr sz="1000">
                        <a:latin typeface="Arial"/>
                        <a:cs typeface="Arial"/>
                      </a:endParaRPr>
                    </a:p>
                  </a:txBody>
                  <a:tcPr marL="0" marR="0" marT="50165" marB="0"/>
                </a:tc>
                <a:tc gridSpan="3"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651509">
                <a:tc>
                  <a:txBody>
                    <a:bodyPr/>
                    <a:lstStyle/>
                    <a:p>
                      <a:pPr>
                        <a:lnSpc>
                          <a:spcPct val="100000"/>
                        </a:lnSpc>
                        <a:spcBef>
                          <a:spcPts val="25"/>
                        </a:spcBef>
                      </a:pPr>
                      <a:endParaRPr sz="1200">
                        <a:latin typeface="Times New Roman"/>
                        <a:cs typeface="Times New Roman"/>
                      </a:endParaRPr>
                    </a:p>
                    <a:p>
                      <a:pPr marL="31750">
                        <a:lnSpc>
                          <a:spcPct val="100000"/>
                        </a:lnSpc>
                      </a:pPr>
                      <a:r>
                        <a:rPr sz="1000" b="1" spc="5" dirty="0">
                          <a:latin typeface="Arial"/>
                          <a:cs typeface="Arial"/>
                        </a:rPr>
                        <a:t>Quotidiani </a:t>
                      </a:r>
                      <a:r>
                        <a:rPr sz="1000" b="1" spc="10" dirty="0">
                          <a:latin typeface="Arial"/>
                          <a:cs typeface="Arial"/>
                        </a:rPr>
                        <a:t>e</a:t>
                      </a:r>
                      <a:r>
                        <a:rPr sz="1000" b="1" spc="5" dirty="0">
                          <a:latin typeface="Arial"/>
                          <a:cs typeface="Arial"/>
                        </a:rPr>
                        <a:t> Agenzie</a:t>
                      </a:r>
                      <a:endParaRPr sz="1000">
                        <a:latin typeface="Arial"/>
                        <a:cs typeface="Arial"/>
                      </a:endParaRPr>
                    </a:p>
                    <a:p>
                      <a:pPr marL="31750">
                        <a:lnSpc>
                          <a:spcPct val="100000"/>
                        </a:lnSpc>
                        <a:spcBef>
                          <a:spcPts val="850"/>
                        </a:spcBef>
                      </a:pPr>
                      <a:r>
                        <a:rPr sz="1000" u="sng" spc="5" dirty="0">
                          <a:uFill>
                            <a:solidFill>
                              <a:srgbClr val="000000"/>
                            </a:solidFill>
                          </a:uFill>
                          <a:latin typeface="Arial"/>
                          <a:cs typeface="Arial"/>
                        </a:rPr>
                        <a:t>Testata</a:t>
                      </a:r>
                      <a:endParaRPr sz="1000">
                        <a:latin typeface="Arial"/>
                        <a:cs typeface="Arial"/>
                      </a:endParaRPr>
                    </a:p>
                  </a:txBody>
                  <a:tcPr marL="0" marR="0" marT="3175" marB="0"/>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145415" algn="ctr">
                        <a:lnSpc>
                          <a:spcPct val="100000"/>
                        </a:lnSpc>
                        <a:spcBef>
                          <a:spcPts val="925"/>
                        </a:spcBef>
                      </a:pPr>
                      <a:r>
                        <a:rPr sz="1000" u="sng" spc="5" dirty="0">
                          <a:uFill>
                            <a:solidFill>
                              <a:srgbClr val="000000"/>
                            </a:solidFill>
                          </a:uFill>
                          <a:latin typeface="Arial"/>
                          <a:cs typeface="Arial"/>
                        </a:rPr>
                        <a:t>giorno</a:t>
                      </a:r>
                      <a:endParaRPr sz="1000">
                        <a:latin typeface="Arial"/>
                        <a:cs typeface="Arial"/>
                      </a:endParaRPr>
                    </a:p>
                  </a:txBody>
                  <a:tcPr marL="0" marR="0" marT="0" marB="0"/>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48260" algn="ctr">
                        <a:lnSpc>
                          <a:spcPct val="100000"/>
                        </a:lnSpc>
                        <a:spcBef>
                          <a:spcPts val="925"/>
                        </a:spcBef>
                      </a:pPr>
                      <a:r>
                        <a:rPr sz="1000" u="sng" spc="10" dirty="0">
                          <a:uFill>
                            <a:solidFill>
                              <a:srgbClr val="000000"/>
                            </a:solidFill>
                          </a:uFill>
                          <a:latin typeface="Arial"/>
                          <a:cs typeface="Arial"/>
                        </a:rPr>
                        <a:t>mese</a:t>
                      </a:r>
                      <a:endParaRPr sz="1000">
                        <a:latin typeface="Arial"/>
                        <a:cs typeface="Arial"/>
                      </a:endParaRPr>
                    </a:p>
                  </a:txBody>
                  <a:tcPr marL="0" marR="0" marT="0" marB="0"/>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114300" algn="ctr">
                        <a:lnSpc>
                          <a:spcPct val="100000"/>
                        </a:lnSpc>
                        <a:spcBef>
                          <a:spcPts val="925"/>
                        </a:spcBef>
                      </a:pPr>
                      <a:r>
                        <a:rPr sz="1000" u="sng" spc="5" dirty="0">
                          <a:uFill>
                            <a:solidFill>
                              <a:srgbClr val="000000"/>
                            </a:solidFill>
                          </a:uFill>
                          <a:latin typeface="Arial"/>
                          <a:cs typeface="Arial"/>
                        </a:rPr>
                        <a:t>pagine in rassegna</a:t>
                      </a:r>
                      <a:r>
                        <a:rPr sz="1000" u="sng" spc="-30" dirty="0">
                          <a:uFill>
                            <a:solidFill>
                              <a:srgbClr val="000000"/>
                            </a:solidFill>
                          </a:uFill>
                          <a:latin typeface="Arial"/>
                          <a:cs typeface="Arial"/>
                        </a:rPr>
                        <a:t> </a:t>
                      </a:r>
                      <a:r>
                        <a:rPr sz="1000" u="sng" spc="10" dirty="0">
                          <a:uFill>
                            <a:solidFill>
                              <a:srgbClr val="000000"/>
                            </a:solidFill>
                          </a:uFill>
                          <a:latin typeface="Arial"/>
                          <a:cs typeface="Arial"/>
                        </a:rPr>
                        <a:t>stampa</a:t>
                      </a:r>
                      <a:r>
                        <a:rPr sz="1000" u="sng" spc="15" dirty="0">
                          <a:uFill>
                            <a:solidFill>
                              <a:srgbClr val="000000"/>
                            </a:solidFill>
                          </a:uFill>
                          <a:latin typeface="Arial"/>
                          <a:cs typeface="Arial"/>
                        </a:rPr>
                        <a:t> </a:t>
                      </a:r>
                      <a:endParaRPr sz="1000">
                        <a:latin typeface="Arial"/>
                        <a:cs typeface="Arial"/>
                      </a:endParaRPr>
                    </a:p>
                  </a:txBody>
                  <a:tcPr marL="0" marR="0" marT="0" marB="0"/>
                </a:tc>
                <a:extLst>
                  <a:ext uri="{0D108BD9-81ED-4DB2-BD59-A6C34878D82A}">
                    <a16:rowId xmlns:a16="http://schemas.microsoft.com/office/drawing/2014/main" val="10002"/>
                  </a:ext>
                </a:extLst>
              </a:tr>
              <a:tr h="260794">
                <a:tc>
                  <a:txBody>
                    <a:bodyPr/>
                    <a:lstStyle/>
                    <a:p>
                      <a:pPr marL="31750">
                        <a:lnSpc>
                          <a:spcPct val="100000"/>
                        </a:lnSpc>
                        <a:spcBef>
                          <a:spcPts val="380"/>
                        </a:spcBef>
                      </a:pPr>
                      <a:r>
                        <a:rPr sz="1000" spc="10" dirty="0">
                          <a:latin typeface="Arial"/>
                          <a:cs typeface="Arial"/>
                        </a:rPr>
                        <a:t>MF </a:t>
                      </a:r>
                      <a:r>
                        <a:rPr sz="1000" spc="5" dirty="0">
                          <a:latin typeface="Arial"/>
                          <a:cs typeface="Arial"/>
                        </a:rPr>
                        <a:t>Dow</a:t>
                      </a:r>
                      <a:r>
                        <a:rPr sz="1000" spc="-5" dirty="0">
                          <a:latin typeface="Arial"/>
                          <a:cs typeface="Arial"/>
                        </a:rPr>
                        <a:t> </a:t>
                      </a:r>
                      <a:r>
                        <a:rPr sz="1000" spc="5" dirty="0">
                          <a:latin typeface="Arial"/>
                          <a:cs typeface="Arial"/>
                        </a:rPr>
                        <a:t>Jones</a:t>
                      </a:r>
                      <a:endParaRPr sz="1000">
                        <a:latin typeface="Arial"/>
                        <a:cs typeface="Arial"/>
                      </a:endParaRPr>
                    </a:p>
                  </a:txBody>
                  <a:tcPr marL="0" marR="0" marT="48260" marB="0"/>
                </a:tc>
                <a:tc>
                  <a:txBody>
                    <a:bodyPr/>
                    <a:lstStyle/>
                    <a:p>
                      <a:pPr marL="146685" algn="ctr">
                        <a:lnSpc>
                          <a:spcPct val="100000"/>
                        </a:lnSpc>
                        <a:spcBef>
                          <a:spcPts val="380"/>
                        </a:spcBef>
                      </a:pPr>
                      <a:r>
                        <a:rPr sz="1000" spc="5" dirty="0">
                          <a:latin typeface="Arial"/>
                          <a:cs typeface="Arial"/>
                        </a:rPr>
                        <a:t>27</a:t>
                      </a:r>
                      <a:endParaRPr sz="1000">
                        <a:latin typeface="Arial"/>
                        <a:cs typeface="Arial"/>
                      </a:endParaRPr>
                    </a:p>
                  </a:txBody>
                  <a:tcPr marL="0" marR="0" marT="48260" marB="0"/>
                </a:tc>
                <a:tc>
                  <a:txBody>
                    <a:bodyPr/>
                    <a:lstStyle/>
                    <a:p>
                      <a:pPr marL="50165" algn="ctr">
                        <a:lnSpc>
                          <a:spcPct val="100000"/>
                        </a:lnSpc>
                        <a:spcBef>
                          <a:spcPts val="380"/>
                        </a:spcBef>
                      </a:pPr>
                      <a:r>
                        <a:rPr sz="1000" spc="5" dirty="0">
                          <a:latin typeface="Arial"/>
                          <a:cs typeface="Arial"/>
                        </a:rPr>
                        <a:t>febbraio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3"/>
                  </a:ext>
                </a:extLst>
              </a:tr>
              <a:tr h="260794">
                <a:tc>
                  <a:txBody>
                    <a:bodyPr/>
                    <a:lstStyle/>
                    <a:p>
                      <a:pPr marL="31750">
                        <a:lnSpc>
                          <a:spcPct val="100000"/>
                        </a:lnSpc>
                        <a:spcBef>
                          <a:spcPts val="380"/>
                        </a:spcBef>
                      </a:pPr>
                      <a:r>
                        <a:rPr sz="1000" spc="5" dirty="0">
                          <a:latin typeface="Arial"/>
                          <a:cs typeface="Arial"/>
                        </a:rPr>
                        <a:t>Fidest</a:t>
                      </a:r>
                      <a:endParaRPr sz="1000">
                        <a:latin typeface="Arial"/>
                        <a:cs typeface="Arial"/>
                      </a:endParaRPr>
                    </a:p>
                  </a:txBody>
                  <a:tcPr marL="0" marR="0" marT="48260" marB="0"/>
                </a:tc>
                <a:tc>
                  <a:txBody>
                    <a:bodyPr/>
                    <a:lstStyle/>
                    <a:p>
                      <a:pPr marL="146685" algn="ctr">
                        <a:lnSpc>
                          <a:spcPct val="100000"/>
                        </a:lnSpc>
                        <a:spcBef>
                          <a:spcPts val="380"/>
                        </a:spcBef>
                      </a:pPr>
                      <a:r>
                        <a:rPr sz="1000" spc="5" dirty="0">
                          <a:latin typeface="Arial"/>
                          <a:cs typeface="Arial"/>
                        </a:rPr>
                        <a:t>28</a:t>
                      </a:r>
                      <a:endParaRPr sz="1000">
                        <a:latin typeface="Arial"/>
                        <a:cs typeface="Arial"/>
                      </a:endParaRPr>
                    </a:p>
                  </a:txBody>
                  <a:tcPr marL="0" marR="0" marT="48260" marB="0"/>
                </a:tc>
                <a:tc>
                  <a:txBody>
                    <a:bodyPr/>
                    <a:lstStyle/>
                    <a:p>
                      <a:pPr marL="50165" algn="ctr">
                        <a:lnSpc>
                          <a:spcPct val="100000"/>
                        </a:lnSpc>
                        <a:spcBef>
                          <a:spcPts val="380"/>
                        </a:spcBef>
                      </a:pPr>
                      <a:r>
                        <a:rPr sz="1000" spc="5" dirty="0">
                          <a:latin typeface="Arial"/>
                          <a:cs typeface="Arial"/>
                        </a:rPr>
                        <a:t>febbraio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4"/>
                  </a:ext>
                </a:extLst>
              </a:tr>
              <a:tr h="260603">
                <a:tc>
                  <a:txBody>
                    <a:bodyPr/>
                    <a:lstStyle/>
                    <a:p>
                      <a:pPr marL="31750">
                        <a:lnSpc>
                          <a:spcPct val="100000"/>
                        </a:lnSpc>
                        <a:spcBef>
                          <a:spcPts val="380"/>
                        </a:spcBef>
                      </a:pPr>
                      <a:r>
                        <a:rPr sz="1000" spc="10" dirty="0">
                          <a:latin typeface="Arial"/>
                          <a:cs typeface="Arial"/>
                        </a:rPr>
                        <a:t>MF </a:t>
                      </a:r>
                      <a:r>
                        <a:rPr sz="1000" spc="5" dirty="0">
                          <a:latin typeface="Arial"/>
                          <a:cs typeface="Arial"/>
                        </a:rPr>
                        <a:t>Dow</a:t>
                      </a:r>
                      <a:r>
                        <a:rPr sz="1000" spc="-5" dirty="0">
                          <a:latin typeface="Arial"/>
                          <a:cs typeface="Arial"/>
                        </a:rPr>
                        <a:t> </a:t>
                      </a:r>
                      <a:r>
                        <a:rPr sz="1000" spc="5" dirty="0">
                          <a:latin typeface="Arial"/>
                          <a:cs typeface="Arial"/>
                        </a:rPr>
                        <a:t>Jones</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2</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5"/>
                  </a:ext>
                </a:extLst>
              </a:tr>
              <a:tr h="260603">
                <a:tc>
                  <a:txBody>
                    <a:bodyPr/>
                    <a:lstStyle/>
                    <a:p>
                      <a:pPr marL="31750">
                        <a:lnSpc>
                          <a:spcPct val="100000"/>
                        </a:lnSpc>
                        <a:spcBef>
                          <a:spcPts val="380"/>
                        </a:spcBef>
                      </a:pPr>
                      <a:r>
                        <a:rPr sz="1000" spc="5" dirty="0">
                          <a:latin typeface="Arial"/>
                          <a:cs typeface="Arial"/>
                        </a:rPr>
                        <a:t>La Repubblica</a:t>
                      </a:r>
                      <a:r>
                        <a:rPr sz="1000" dirty="0">
                          <a:latin typeface="Arial"/>
                          <a:cs typeface="Arial"/>
                        </a:rPr>
                        <a:t> </a:t>
                      </a:r>
                      <a:r>
                        <a:rPr sz="1000" spc="10" dirty="0">
                          <a:latin typeface="Arial"/>
                          <a:cs typeface="Arial"/>
                        </a:rPr>
                        <a:t>ed.Roma</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3</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6"/>
                  </a:ext>
                </a:extLst>
              </a:tr>
              <a:tr h="260604">
                <a:tc>
                  <a:txBody>
                    <a:bodyPr/>
                    <a:lstStyle/>
                    <a:p>
                      <a:pPr marL="31750">
                        <a:lnSpc>
                          <a:spcPct val="100000"/>
                        </a:lnSpc>
                        <a:spcBef>
                          <a:spcPts val="380"/>
                        </a:spcBef>
                      </a:pPr>
                      <a:r>
                        <a:rPr sz="1000" spc="5" dirty="0">
                          <a:latin typeface="Arial"/>
                          <a:cs typeface="Arial"/>
                        </a:rPr>
                        <a:t>Radiocor</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3</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5" dirty="0">
                          <a:latin typeface="Arial"/>
                          <a:cs typeface="Arial"/>
                        </a:rPr>
                        <a:t>Adnkronos</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8"/>
                  </a:ext>
                </a:extLst>
              </a:tr>
              <a:tr h="260603">
                <a:tc>
                  <a:txBody>
                    <a:bodyPr/>
                    <a:lstStyle/>
                    <a:p>
                      <a:pPr marL="31750">
                        <a:lnSpc>
                          <a:spcPct val="100000"/>
                        </a:lnSpc>
                        <a:spcBef>
                          <a:spcPts val="380"/>
                        </a:spcBef>
                      </a:pPr>
                      <a:r>
                        <a:rPr sz="1000" spc="5" dirty="0">
                          <a:latin typeface="Arial"/>
                          <a:cs typeface="Arial"/>
                        </a:rPr>
                        <a:t>Agi</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10" dirty="0">
                          <a:latin typeface="Arial"/>
                          <a:cs typeface="Arial"/>
                        </a:rPr>
                        <a:t>Ansa</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0"/>
                  </a:ext>
                </a:extLst>
              </a:tr>
              <a:tr h="260730">
                <a:tc>
                  <a:txBody>
                    <a:bodyPr/>
                    <a:lstStyle/>
                    <a:p>
                      <a:pPr marL="31750">
                        <a:lnSpc>
                          <a:spcPct val="100000"/>
                        </a:lnSpc>
                        <a:spcBef>
                          <a:spcPts val="380"/>
                        </a:spcBef>
                      </a:pPr>
                      <a:r>
                        <a:rPr sz="1000" spc="10" dirty="0">
                          <a:latin typeface="Arial"/>
                          <a:cs typeface="Arial"/>
                        </a:rPr>
                        <a:t>Askanews</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1"/>
                  </a:ext>
                </a:extLst>
              </a:tr>
              <a:tr h="260731">
                <a:tc>
                  <a:txBody>
                    <a:bodyPr/>
                    <a:lstStyle/>
                    <a:p>
                      <a:pPr marL="31750">
                        <a:lnSpc>
                          <a:spcPct val="100000"/>
                        </a:lnSpc>
                        <a:spcBef>
                          <a:spcPts val="380"/>
                        </a:spcBef>
                      </a:pPr>
                      <a:r>
                        <a:rPr sz="1000" spc="5" dirty="0">
                          <a:latin typeface="Arial"/>
                          <a:cs typeface="Arial"/>
                        </a:rPr>
                        <a:t>Dire</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2"/>
                  </a:ext>
                </a:extLst>
              </a:tr>
              <a:tr h="260603">
                <a:tc>
                  <a:txBody>
                    <a:bodyPr/>
                    <a:lstStyle/>
                    <a:p>
                      <a:pPr marL="31750">
                        <a:lnSpc>
                          <a:spcPct val="100000"/>
                        </a:lnSpc>
                        <a:spcBef>
                          <a:spcPts val="380"/>
                        </a:spcBef>
                      </a:pPr>
                      <a:r>
                        <a:rPr sz="1000" spc="5" dirty="0">
                          <a:latin typeface="Arial"/>
                          <a:cs typeface="Arial"/>
                        </a:rPr>
                        <a:t>Globalpress</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5</a:t>
                      </a:r>
                      <a:endParaRPr sz="1000">
                        <a:latin typeface="Arial"/>
                        <a:cs typeface="Arial"/>
                      </a:endParaRPr>
                    </a:p>
                  </a:txBody>
                  <a:tcPr marL="0" marR="0" marT="48260" marB="0"/>
                </a:tc>
                <a:extLst>
                  <a:ext uri="{0D108BD9-81ED-4DB2-BD59-A6C34878D82A}">
                    <a16:rowId xmlns:a16="http://schemas.microsoft.com/office/drawing/2014/main" val="10013"/>
                  </a:ext>
                </a:extLst>
              </a:tr>
              <a:tr h="260604">
                <a:tc>
                  <a:txBody>
                    <a:bodyPr/>
                    <a:lstStyle/>
                    <a:p>
                      <a:pPr marL="31750">
                        <a:lnSpc>
                          <a:spcPct val="100000"/>
                        </a:lnSpc>
                        <a:spcBef>
                          <a:spcPts val="380"/>
                        </a:spcBef>
                      </a:pPr>
                      <a:r>
                        <a:rPr sz="1000" spc="5" dirty="0">
                          <a:latin typeface="Arial"/>
                          <a:cs typeface="Arial"/>
                        </a:rPr>
                        <a:t>Italpress</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4"/>
                  </a:ext>
                </a:extLst>
              </a:tr>
              <a:tr h="260603">
                <a:tc>
                  <a:txBody>
                    <a:bodyPr/>
                    <a:lstStyle/>
                    <a:p>
                      <a:pPr marL="31750">
                        <a:lnSpc>
                          <a:spcPct val="100000"/>
                        </a:lnSpc>
                        <a:spcBef>
                          <a:spcPts val="380"/>
                        </a:spcBef>
                      </a:pPr>
                      <a:r>
                        <a:rPr sz="1000" spc="5" dirty="0">
                          <a:latin typeface="Arial"/>
                          <a:cs typeface="Arial"/>
                        </a:rPr>
                        <a:t>Lapresse</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5"/>
                  </a:ext>
                </a:extLst>
              </a:tr>
              <a:tr h="260603">
                <a:tc>
                  <a:txBody>
                    <a:bodyPr/>
                    <a:lstStyle/>
                    <a:p>
                      <a:pPr marL="31750">
                        <a:lnSpc>
                          <a:spcPct val="100000"/>
                        </a:lnSpc>
                        <a:spcBef>
                          <a:spcPts val="380"/>
                        </a:spcBef>
                      </a:pPr>
                      <a:r>
                        <a:rPr sz="1000" spc="10" dirty="0">
                          <a:latin typeface="Arial"/>
                          <a:cs typeface="Arial"/>
                        </a:rPr>
                        <a:t>MF </a:t>
                      </a:r>
                      <a:r>
                        <a:rPr sz="1000" spc="5" dirty="0">
                          <a:latin typeface="Arial"/>
                          <a:cs typeface="Arial"/>
                        </a:rPr>
                        <a:t>Dow</a:t>
                      </a:r>
                      <a:r>
                        <a:rPr sz="1000" spc="-5" dirty="0">
                          <a:latin typeface="Arial"/>
                          <a:cs typeface="Arial"/>
                        </a:rPr>
                        <a:t> </a:t>
                      </a:r>
                      <a:r>
                        <a:rPr sz="1000" spc="5" dirty="0">
                          <a:latin typeface="Arial"/>
                          <a:cs typeface="Arial"/>
                        </a:rPr>
                        <a:t>Jones</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6"/>
                  </a:ext>
                </a:extLst>
              </a:tr>
              <a:tr h="260603">
                <a:tc>
                  <a:txBody>
                    <a:bodyPr/>
                    <a:lstStyle/>
                    <a:p>
                      <a:pPr marL="31750">
                        <a:lnSpc>
                          <a:spcPct val="100000"/>
                        </a:lnSpc>
                        <a:spcBef>
                          <a:spcPts val="380"/>
                        </a:spcBef>
                      </a:pPr>
                      <a:r>
                        <a:rPr sz="1000" spc="5" dirty="0">
                          <a:latin typeface="Arial"/>
                          <a:cs typeface="Arial"/>
                        </a:rPr>
                        <a:t>Radiocor</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7"/>
                  </a:ext>
                </a:extLst>
              </a:tr>
              <a:tr h="260604">
                <a:tc>
                  <a:txBody>
                    <a:bodyPr/>
                    <a:lstStyle/>
                    <a:p>
                      <a:pPr marL="31750">
                        <a:lnSpc>
                          <a:spcPct val="100000"/>
                        </a:lnSpc>
                        <a:spcBef>
                          <a:spcPts val="380"/>
                        </a:spcBef>
                      </a:pPr>
                      <a:r>
                        <a:rPr sz="1000" spc="5" dirty="0">
                          <a:latin typeface="Arial"/>
                          <a:cs typeface="Arial"/>
                        </a:rPr>
                        <a:t>Corriere della</a:t>
                      </a:r>
                      <a:r>
                        <a:rPr sz="1000" dirty="0">
                          <a:latin typeface="Arial"/>
                          <a:cs typeface="Arial"/>
                        </a:rPr>
                        <a:t> </a:t>
                      </a:r>
                      <a:r>
                        <a:rPr sz="1000" spc="5" dirty="0">
                          <a:latin typeface="Arial"/>
                          <a:cs typeface="Arial"/>
                        </a:rPr>
                        <a:t>Sera</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8"/>
                  </a:ext>
                </a:extLst>
              </a:tr>
              <a:tr h="260794">
                <a:tc>
                  <a:txBody>
                    <a:bodyPr/>
                    <a:lstStyle/>
                    <a:p>
                      <a:pPr marL="31750">
                        <a:lnSpc>
                          <a:spcPct val="100000"/>
                        </a:lnSpc>
                        <a:spcBef>
                          <a:spcPts val="380"/>
                        </a:spcBef>
                      </a:pPr>
                      <a:r>
                        <a:rPr sz="1000" spc="5" dirty="0">
                          <a:latin typeface="Arial"/>
                          <a:cs typeface="Arial"/>
                        </a:rPr>
                        <a:t>Giornale di Sicilia</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9"/>
                  </a:ext>
                </a:extLst>
              </a:tr>
              <a:tr h="260794">
                <a:tc>
                  <a:txBody>
                    <a:bodyPr/>
                    <a:lstStyle/>
                    <a:p>
                      <a:pPr marL="31750">
                        <a:lnSpc>
                          <a:spcPct val="100000"/>
                        </a:lnSpc>
                        <a:spcBef>
                          <a:spcPts val="380"/>
                        </a:spcBef>
                      </a:pPr>
                      <a:r>
                        <a:rPr sz="1000" spc="5" dirty="0">
                          <a:latin typeface="Arial"/>
                          <a:cs typeface="Arial"/>
                        </a:rPr>
                        <a:t>Il Centro</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0"/>
                  </a:ext>
                </a:extLst>
              </a:tr>
              <a:tr h="260603">
                <a:tc>
                  <a:txBody>
                    <a:bodyPr/>
                    <a:lstStyle/>
                    <a:p>
                      <a:pPr marL="31750">
                        <a:lnSpc>
                          <a:spcPct val="100000"/>
                        </a:lnSpc>
                        <a:spcBef>
                          <a:spcPts val="380"/>
                        </a:spcBef>
                      </a:pPr>
                      <a:r>
                        <a:rPr sz="1000" spc="5" dirty="0">
                          <a:latin typeface="Arial"/>
                          <a:cs typeface="Arial"/>
                        </a:rPr>
                        <a:t>Il </a:t>
                      </a:r>
                      <a:r>
                        <a:rPr sz="1000" spc="10" dirty="0">
                          <a:latin typeface="Arial"/>
                          <a:cs typeface="Arial"/>
                        </a:rPr>
                        <a:t>Tempo</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1"/>
                  </a:ext>
                </a:extLst>
              </a:tr>
              <a:tr h="260603">
                <a:tc>
                  <a:txBody>
                    <a:bodyPr/>
                    <a:lstStyle/>
                    <a:p>
                      <a:pPr marL="31750">
                        <a:lnSpc>
                          <a:spcPct val="100000"/>
                        </a:lnSpc>
                        <a:spcBef>
                          <a:spcPts val="380"/>
                        </a:spcBef>
                      </a:pPr>
                      <a:r>
                        <a:rPr sz="1000" spc="5" dirty="0">
                          <a:latin typeface="Arial"/>
                          <a:cs typeface="Arial"/>
                        </a:rPr>
                        <a:t>Italia</a:t>
                      </a:r>
                      <a:r>
                        <a:rPr sz="1000" dirty="0">
                          <a:latin typeface="Arial"/>
                          <a:cs typeface="Arial"/>
                        </a:rPr>
                        <a:t> </a:t>
                      </a:r>
                      <a:r>
                        <a:rPr sz="1000" spc="5" dirty="0">
                          <a:latin typeface="Arial"/>
                          <a:cs typeface="Arial"/>
                        </a:rPr>
                        <a:t>Oggi</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2"/>
                  </a:ext>
                </a:extLst>
              </a:tr>
              <a:tr h="260604">
                <a:tc>
                  <a:txBody>
                    <a:bodyPr/>
                    <a:lstStyle/>
                    <a:p>
                      <a:pPr marL="31750">
                        <a:lnSpc>
                          <a:spcPct val="100000"/>
                        </a:lnSpc>
                        <a:spcBef>
                          <a:spcPts val="380"/>
                        </a:spcBef>
                      </a:pPr>
                      <a:r>
                        <a:rPr sz="1000" spc="5" dirty="0">
                          <a:latin typeface="Arial"/>
                          <a:cs typeface="Arial"/>
                        </a:rPr>
                        <a:t>La </a:t>
                      </a:r>
                      <a:r>
                        <a:rPr sz="1000" dirty="0">
                          <a:latin typeface="Arial"/>
                          <a:cs typeface="Arial"/>
                        </a:rPr>
                        <a:t>Gazzetta </a:t>
                      </a:r>
                      <a:r>
                        <a:rPr sz="1000" spc="5" dirty="0">
                          <a:latin typeface="Arial"/>
                          <a:cs typeface="Arial"/>
                        </a:rPr>
                        <a:t>del</a:t>
                      </a:r>
                      <a:r>
                        <a:rPr sz="1000" spc="10" dirty="0">
                          <a:latin typeface="Arial"/>
                          <a:cs typeface="Arial"/>
                        </a:rPr>
                        <a:t> </a:t>
                      </a:r>
                      <a:r>
                        <a:rPr sz="1000" dirty="0">
                          <a:latin typeface="Arial"/>
                          <a:cs typeface="Arial"/>
                        </a:rPr>
                        <a:t>Mezzogiorno</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3"/>
                  </a:ext>
                </a:extLst>
              </a:tr>
              <a:tr h="260603">
                <a:tc>
                  <a:txBody>
                    <a:bodyPr/>
                    <a:lstStyle/>
                    <a:p>
                      <a:pPr marL="31750">
                        <a:lnSpc>
                          <a:spcPct val="100000"/>
                        </a:lnSpc>
                        <a:spcBef>
                          <a:spcPts val="380"/>
                        </a:spcBef>
                      </a:pPr>
                      <a:r>
                        <a:rPr sz="1000" spc="5" dirty="0">
                          <a:latin typeface="Arial"/>
                          <a:cs typeface="Arial"/>
                        </a:rPr>
                        <a:t>La</a:t>
                      </a:r>
                      <a:r>
                        <a:rPr sz="1000" dirty="0">
                          <a:latin typeface="Arial"/>
                          <a:cs typeface="Arial"/>
                        </a:rPr>
                        <a:t> </a:t>
                      </a:r>
                      <a:r>
                        <a:rPr sz="1000" spc="5" dirty="0">
                          <a:latin typeface="Arial"/>
                          <a:cs typeface="Arial"/>
                        </a:rPr>
                        <a:t>Repubblica</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4"/>
                  </a:ext>
                </a:extLst>
              </a:tr>
              <a:tr h="260604">
                <a:tc>
                  <a:txBody>
                    <a:bodyPr/>
                    <a:lstStyle/>
                    <a:p>
                      <a:pPr marL="31750">
                        <a:lnSpc>
                          <a:spcPct val="100000"/>
                        </a:lnSpc>
                        <a:spcBef>
                          <a:spcPts val="380"/>
                        </a:spcBef>
                      </a:pPr>
                      <a:r>
                        <a:rPr sz="1000" spc="5" dirty="0">
                          <a:latin typeface="Arial"/>
                          <a:cs typeface="Arial"/>
                        </a:rPr>
                        <a:t>La</a:t>
                      </a:r>
                      <a:r>
                        <a:rPr sz="1000" dirty="0">
                          <a:latin typeface="Arial"/>
                          <a:cs typeface="Arial"/>
                        </a:rPr>
                        <a:t> </a:t>
                      </a:r>
                      <a:r>
                        <a:rPr sz="1000" spc="10" dirty="0">
                          <a:latin typeface="Arial"/>
                          <a:cs typeface="Arial"/>
                        </a:rPr>
                        <a:t>Stampa</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5"/>
                  </a:ext>
                </a:extLst>
              </a:tr>
              <a:tr h="260603">
                <a:tc>
                  <a:txBody>
                    <a:bodyPr/>
                    <a:lstStyle/>
                    <a:p>
                      <a:pPr marL="31750">
                        <a:lnSpc>
                          <a:spcPct val="100000"/>
                        </a:lnSpc>
                        <a:spcBef>
                          <a:spcPts val="380"/>
                        </a:spcBef>
                      </a:pPr>
                      <a:r>
                        <a:rPr sz="1000" spc="5" dirty="0">
                          <a:latin typeface="Arial"/>
                          <a:cs typeface="Arial"/>
                        </a:rPr>
                        <a:t>Libero</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6"/>
                  </a:ext>
                </a:extLst>
              </a:tr>
              <a:tr h="260730">
                <a:tc>
                  <a:txBody>
                    <a:bodyPr/>
                    <a:lstStyle/>
                    <a:p>
                      <a:pPr marL="31750">
                        <a:lnSpc>
                          <a:spcPct val="100000"/>
                        </a:lnSpc>
                        <a:spcBef>
                          <a:spcPts val="380"/>
                        </a:spcBef>
                      </a:pPr>
                      <a:r>
                        <a:rPr sz="1000" spc="10" dirty="0">
                          <a:latin typeface="Arial"/>
                          <a:cs typeface="Arial"/>
                        </a:rPr>
                        <a:t>QN</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7"/>
                  </a:ext>
                </a:extLst>
              </a:tr>
              <a:tr h="260731">
                <a:tc>
                  <a:txBody>
                    <a:bodyPr/>
                    <a:lstStyle/>
                    <a:p>
                      <a:pPr marL="31750">
                        <a:lnSpc>
                          <a:spcPct val="100000"/>
                        </a:lnSpc>
                        <a:spcBef>
                          <a:spcPts val="380"/>
                        </a:spcBef>
                      </a:pPr>
                      <a:r>
                        <a:rPr sz="1000" spc="5" dirty="0">
                          <a:latin typeface="Arial"/>
                          <a:cs typeface="Arial"/>
                        </a:rPr>
                        <a:t>Avvenire</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6</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8"/>
                  </a:ext>
                </a:extLst>
              </a:tr>
              <a:tr h="260603">
                <a:tc>
                  <a:txBody>
                    <a:bodyPr/>
                    <a:lstStyle/>
                    <a:p>
                      <a:pPr marL="31750">
                        <a:lnSpc>
                          <a:spcPct val="100000"/>
                        </a:lnSpc>
                        <a:spcBef>
                          <a:spcPts val="380"/>
                        </a:spcBef>
                      </a:pPr>
                      <a:r>
                        <a:rPr sz="1000" spc="5" dirty="0">
                          <a:latin typeface="Arial"/>
                          <a:cs typeface="Arial"/>
                        </a:rPr>
                        <a:t>La</a:t>
                      </a:r>
                      <a:r>
                        <a:rPr sz="1000" dirty="0">
                          <a:latin typeface="Arial"/>
                          <a:cs typeface="Arial"/>
                        </a:rPr>
                        <a:t> </a:t>
                      </a:r>
                      <a:r>
                        <a:rPr sz="1000" spc="5" dirty="0">
                          <a:latin typeface="Arial"/>
                          <a:cs typeface="Arial"/>
                        </a:rPr>
                        <a:t>Sicilia</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8</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9"/>
                  </a:ext>
                </a:extLst>
              </a:tr>
              <a:tr h="260604">
                <a:tc>
                  <a:txBody>
                    <a:bodyPr/>
                    <a:lstStyle/>
                    <a:p>
                      <a:pPr marL="31750">
                        <a:lnSpc>
                          <a:spcPct val="100000"/>
                        </a:lnSpc>
                        <a:spcBef>
                          <a:spcPts val="380"/>
                        </a:spcBef>
                      </a:pPr>
                      <a:r>
                        <a:rPr sz="1000" spc="10" dirty="0">
                          <a:latin typeface="Arial"/>
                          <a:cs typeface="Arial"/>
                        </a:rPr>
                        <a:t>MFNews</a:t>
                      </a:r>
                      <a:endParaRPr sz="1000">
                        <a:latin typeface="Arial"/>
                        <a:cs typeface="Arial"/>
                      </a:endParaRPr>
                    </a:p>
                  </a:txBody>
                  <a:tcPr marL="0" marR="0" marT="48260" marB="0"/>
                </a:tc>
                <a:tc>
                  <a:txBody>
                    <a:bodyPr/>
                    <a:lstStyle/>
                    <a:p>
                      <a:pPr marL="145415" algn="ct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0"/>
                  </a:ext>
                </a:extLst>
              </a:tr>
              <a:tr h="260604">
                <a:tc>
                  <a:txBody>
                    <a:bodyPr/>
                    <a:lstStyle/>
                    <a:p>
                      <a:pPr marL="31750">
                        <a:lnSpc>
                          <a:spcPct val="100000"/>
                        </a:lnSpc>
                        <a:spcBef>
                          <a:spcPts val="380"/>
                        </a:spcBef>
                      </a:pPr>
                      <a:r>
                        <a:rPr sz="1000" spc="10" dirty="0">
                          <a:latin typeface="Arial"/>
                          <a:cs typeface="Arial"/>
                        </a:rPr>
                        <a:t>Aise</a:t>
                      </a:r>
                      <a:endParaRPr sz="1000">
                        <a:latin typeface="Arial"/>
                        <a:cs typeface="Arial"/>
                      </a:endParaRPr>
                    </a:p>
                  </a:txBody>
                  <a:tcPr marL="0" marR="0" marT="48260" marB="0"/>
                </a:tc>
                <a:tc>
                  <a:txBody>
                    <a:bodyPr/>
                    <a:lstStyle/>
                    <a:p>
                      <a:pPr marL="146685" algn="ctr">
                        <a:lnSpc>
                          <a:spcPct val="100000"/>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4826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1"/>
                  </a:ext>
                </a:extLst>
              </a:tr>
              <a:tr h="202662">
                <a:tc>
                  <a:txBody>
                    <a:bodyPr/>
                    <a:lstStyle/>
                    <a:p>
                      <a:pPr marL="31750">
                        <a:lnSpc>
                          <a:spcPts val="1115"/>
                        </a:lnSpc>
                        <a:spcBef>
                          <a:spcPts val="380"/>
                        </a:spcBef>
                      </a:pPr>
                      <a:r>
                        <a:rPr sz="1000" spc="10" dirty="0">
                          <a:latin typeface="Arial"/>
                          <a:cs typeface="Arial"/>
                        </a:rPr>
                        <a:t>Askanews</a:t>
                      </a:r>
                      <a:endParaRPr sz="1000">
                        <a:latin typeface="Arial"/>
                        <a:cs typeface="Arial"/>
                      </a:endParaRPr>
                    </a:p>
                  </a:txBody>
                  <a:tcPr marL="0" marR="0" marT="48260" marB="0"/>
                </a:tc>
                <a:tc>
                  <a:txBody>
                    <a:bodyPr/>
                    <a:lstStyle/>
                    <a:p>
                      <a:pPr marL="146685" algn="ctr">
                        <a:lnSpc>
                          <a:spcPts val="1115"/>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48260" algn="ctr">
                        <a:lnSpc>
                          <a:spcPts val="1115"/>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14935" algn="ctr">
                        <a:lnSpc>
                          <a:spcPts val="1115"/>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2"/>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80589" y="4614545"/>
            <a:ext cx="3198495" cy="1666239"/>
          </a:xfrm>
          <a:prstGeom prst="rect">
            <a:avLst/>
          </a:prstGeom>
        </p:spPr>
        <p:txBody>
          <a:bodyPr vert="horz" wrap="square" lIns="0" tIns="12700" rIns="0" bIns="0" rtlCol="0">
            <a:spAutoFit/>
          </a:bodyPr>
          <a:lstStyle/>
          <a:p>
            <a:pPr marL="276225" marR="5080" indent="-264160">
              <a:lnSpc>
                <a:spcPct val="112100"/>
              </a:lnSpc>
              <a:spcBef>
                <a:spcPts val="100"/>
              </a:spcBef>
            </a:pPr>
            <a:r>
              <a:rPr spc="-5" dirty="0"/>
              <a:t>QUOTIDIANI  </a:t>
            </a:r>
            <a:r>
              <a:rPr dirty="0"/>
              <a:t>E</a:t>
            </a:r>
            <a:r>
              <a:rPr spc="-35" dirty="0"/>
              <a:t> </a:t>
            </a:r>
            <a:r>
              <a:rPr dirty="0"/>
              <a:t>AGENZIE</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82245">
              <a:lnSpc>
                <a:spcPts val="1839"/>
              </a:lnSpc>
            </a:pPr>
            <a:r>
              <a:rPr sz="1600" b="1" spc="-5" dirty="0">
                <a:latin typeface="Arial"/>
                <a:cs typeface="Arial"/>
              </a:rPr>
              <a:t>Scoopne</a:t>
            </a:r>
            <a:r>
              <a:rPr sz="1600" b="1" dirty="0">
                <a:latin typeface="Arial"/>
                <a:cs typeface="Arial"/>
              </a:rPr>
              <a:t>s</a:t>
            </a:r>
            <a:r>
              <a:rPr sz="1600" b="1" spc="-5" dirty="0">
                <a:latin typeface="Arial"/>
                <a:cs typeface="Arial"/>
              </a:rPr>
              <a:t>t.c</a:t>
            </a:r>
            <a:r>
              <a:rPr sz="1600" b="1" dirty="0">
                <a:latin typeface="Arial"/>
                <a:cs typeface="Arial"/>
              </a:rPr>
              <a:t>o</a:t>
            </a:r>
            <a:r>
              <a:rPr sz="1600" b="1" spc="-5" dirty="0">
                <a:latin typeface="Arial"/>
                <a:cs typeface="Arial"/>
              </a:rPr>
              <a:t>m  4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6107658"/>
            <a:ext cx="6148070" cy="3720465"/>
          </a:xfrm>
          <a:prstGeom prst="rect">
            <a:avLst/>
          </a:prstGeom>
        </p:spPr>
        <p:txBody>
          <a:bodyPr vert="horz" wrap="square" lIns="0" tIns="12065" rIns="0" bIns="0" rtlCol="0">
            <a:spAutoFit/>
          </a:bodyPr>
          <a:lstStyle/>
          <a:p>
            <a:pPr marL="44450" marR="42545" indent="1270" algn="ctr">
              <a:lnSpc>
                <a:spcPct val="110200"/>
              </a:lnSpc>
              <a:spcBef>
                <a:spcPts val="95"/>
              </a:spcBef>
            </a:pPr>
            <a:r>
              <a:rPr sz="1100" dirty="0">
                <a:solidFill>
                  <a:srgbClr val="242424"/>
                </a:solidFill>
                <a:latin typeface="Arial"/>
                <a:cs typeface="Arial"/>
              </a:rPr>
              <a:t>"La </a:t>
            </a:r>
            <a:r>
              <a:rPr sz="1100" spc="-5" dirty="0">
                <a:solidFill>
                  <a:srgbClr val="242424"/>
                </a:solidFill>
                <a:latin typeface="Arial"/>
                <a:cs typeface="Arial"/>
              </a:rPr>
              <a:t>cultura </a:t>
            </a:r>
            <a:r>
              <a:rPr sz="1100" dirty="0">
                <a:solidFill>
                  <a:srgbClr val="242424"/>
                </a:solidFill>
                <a:latin typeface="Arial"/>
                <a:cs typeface="Arial"/>
              </a:rPr>
              <a:t>sta </a:t>
            </a:r>
            <a:r>
              <a:rPr sz="1100" spc="-5" dirty="0">
                <a:solidFill>
                  <a:srgbClr val="242424"/>
                </a:solidFill>
                <a:latin typeface="Arial"/>
                <a:cs typeface="Arial"/>
              </a:rPr>
              <a:t>diventando quindi sempre più </a:t>
            </a:r>
            <a:r>
              <a:rPr sz="1100" dirty="0">
                <a:solidFill>
                  <a:srgbClr val="242424"/>
                </a:solidFill>
                <a:latin typeface="Arial"/>
                <a:cs typeface="Arial"/>
              </a:rPr>
              <a:t>un </a:t>
            </a:r>
            <a:r>
              <a:rPr sz="1100" spc="-5" dirty="0">
                <a:solidFill>
                  <a:srgbClr val="242424"/>
                </a:solidFill>
                <a:latin typeface="Arial"/>
                <a:cs typeface="Arial"/>
              </a:rPr>
              <a:t>affare privato?", chiede qualcuno. "Il sostegno dei  privati </a:t>
            </a:r>
            <a:r>
              <a:rPr sz="1100" dirty="0">
                <a:solidFill>
                  <a:srgbClr val="242424"/>
                </a:solidFill>
                <a:latin typeface="Arial"/>
                <a:cs typeface="Arial"/>
              </a:rPr>
              <a:t>e </a:t>
            </a:r>
            <a:r>
              <a:rPr sz="1100" spc="-5" dirty="0">
                <a:solidFill>
                  <a:srgbClr val="242424"/>
                </a:solidFill>
                <a:latin typeface="Arial"/>
                <a:cs typeface="Arial"/>
              </a:rPr>
              <a:t>il pluralismo sono fondamentali per promuoverla", ribatte Antonio Patuelli. </a:t>
            </a:r>
            <a:r>
              <a:rPr sz="1100" dirty="0">
                <a:solidFill>
                  <a:srgbClr val="242424"/>
                </a:solidFill>
                <a:latin typeface="Arial"/>
                <a:cs typeface="Arial"/>
              </a:rPr>
              <a:t>"L'anno </a:t>
            </a:r>
            <a:r>
              <a:rPr sz="1100" spc="-5" dirty="0">
                <a:solidFill>
                  <a:srgbClr val="242424"/>
                </a:solidFill>
                <a:latin typeface="Arial"/>
                <a:cs typeface="Arial"/>
              </a:rPr>
              <a:t>scorso  </a:t>
            </a:r>
            <a:r>
              <a:rPr sz="1100" dirty="0">
                <a:solidFill>
                  <a:srgbClr val="242424"/>
                </a:solidFill>
                <a:latin typeface="Arial"/>
                <a:cs typeface="Arial"/>
              </a:rPr>
              <a:t>è </a:t>
            </a:r>
            <a:r>
              <a:rPr sz="1100" spc="-5" dirty="0">
                <a:solidFill>
                  <a:srgbClr val="242424"/>
                </a:solidFill>
                <a:latin typeface="Arial"/>
                <a:cs typeface="Arial"/>
              </a:rPr>
              <a:t>stata un'epifania, </a:t>
            </a:r>
            <a:r>
              <a:rPr sz="1100" dirty="0">
                <a:solidFill>
                  <a:srgbClr val="242424"/>
                </a:solidFill>
                <a:latin typeface="Arial"/>
                <a:cs typeface="Arial"/>
              </a:rPr>
              <a:t>ora </a:t>
            </a:r>
            <a:r>
              <a:rPr sz="1100" spc="-5" dirty="0">
                <a:solidFill>
                  <a:srgbClr val="242424"/>
                </a:solidFill>
                <a:latin typeface="Arial"/>
                <a:cs typeface="Arial"/>
              </a:rPr>
              <a:t>l'evento </a:t>
            </a:r>
            <a:r>
              <a:rPr sz="1100" dirty="0">
                <a:solidFill>
                  <a:srgbClr val="242424"/>
                </a:solidFill>
                <a:latin typeface="Arial"/>
                <a:cs typeface="Arial"/>
              </a:rPr>
              <a:t>si propone non </a:t>
            </a:r>
            <a:r>
              <a:rPr sz="1100" spc="-5" dirty="0">
                <a:solidFill>
                  <a:srgbClr val="242424"/>
                </a:solidFill>
                <a:latin typeface="Arial"/>
                <a:cs typeface="Arial"/>
              </a:rPr>
              <a:t>solo </a:t>
            </a:r>
            <a:r>
              <a:rPr sz="1100" dirty="0">
                <a:solidFill>
                  <a:srgbClr val="242424"/>
                </a:solidFill>
                <a:latin typeface="Arial"/>
                <a:cs typeface="Arial"/>
              </a:rPr>
              <a:t>di essere </a:t>
            </a:r>
            <a:r>
              <a:rPr sz="1100" spc="-5" dirty="0">
                <a:solidFill>
                  <a:srgbClr val="242424"/>
                </a:solidFill>
                <a:latin typeface="Arial"/>
                <a:cs typeface="Arial"/>
              </a:rPr>
              <a:t>ripetuto, ma </a:t>
            </a:r>
            <a:r>
              <a:rPr sz="1100" dirty="0">
                <a:solidFill>
                  <a:srgbClr val="242424"/>
                </a:solidFill>
                <a:latin typeface="Arial"/>
                <a:cs typeface="Arial"/>
              </a:rPr>
              <a:t>anche di </a:t>
            </a:r>
            <a:r>
              <a:rPr sz="1100" spc="-5" dirty="0">
                <a:solidFill>
                  <a:srgbClr val="242424"/>
                </a:solidFill>
                <a:latin typeface="Arial"/>
                <a:cs typeface="Arial"/>
              </a:rPr>
              <a:t>diventare </a:t>
            </a:r>
            <a:r>
              <a:rPr sz="1100" dirty="0">
                <a:solidFill>
                  <a:srgbClr val="242424"/>
                </a:solidFill>
                <a:latin typeface="Arial"/>
                <a:cs typeface="Arial"/>
              </a:rPr>
              <a:t>un  </a:t>
            </a:r>
            <a:r>
              <a:rPr sz="1100" spc="-5" dirty="0">
                <a:solidFill>
                  <a:srgbClr val="242424"/>
                </a:solidFill>
                <a:latin typeface="Arial"/>
                <a:cs typeface="Arial"/>
              </a:rPr>
              <a:t>classico. </a:t>
            </a:r>
            <a:r>
              <a:rPr sz="1100" dirty="0">
                <a:solidFill>
                  <a:srgbClr val="242424"/>
                </a:solidFill>
                <a:latin typeface="Arial"/>
                <a:cs typeface="Arial"/>
              </a:rPr>
              <a:t>I </a:t>
            </a:r>
            <a:r>
              <a:rPr sz="1100" spc="-5" dirty="0">
                <a:solidFill>
                  <a:srgbClr val="242424"/>
                </a:solidFill>
                <a:latin typeface="Arial"/>
                <a:cs typeface="Arial"/>
              </a:rPr>
              <a:t>numeri </a:t>
            </a:r>
            <a:r>
              <a:rPr sz="1100" dirty="0">
                <a:solidFill>
                  <a:srgbClr val="242424"/>
                </a:solidFill>
                <a:latin typeface="Arial"/>
                <a:cs typeface="Arial"/>
              </a:rPr>
              <a:t>di </a:t>
            </a:r>
            <a:r>
              <a:rPr sz="1100" spc="-5" dirty="0">
                <a:solidFill>
                  <a:srgbClr val="242424"/>
                </a:solidFill>
                <a:latin typeface="Arial"/>
                <a:cs typeface="Arial"/>
              </a:rPr>
              <a:t>quest'anno evidenziano </a:t>
            </a:r>
            <a:r>
              <a:rPr sz="1100" dirty="0">
                <a:solidFill>
                  <a:srgbClr val="242424"/>
                </a:solidFill>
                <a:latin typeface="Arial"/>
                <a:cs typeface="Arial"/>
              </a:rPr>
              <a:t>un </a:t>
            </a:r>
            <a:r>
              <a:rPr sz="1100" spc="-5" dirty="0">
                <a:solidFill>
                  <a:srgbClr val="242424"/>
                </a:solidFill>
                <a:latin typeface="Arial"/>
                <a:cs typeface="Arial"/>
              </a:rPr>
              <a:t>incremento </a:t>
            </a:r>
            <a:r>
              <a:rPr sz="1100" dirty="0">
                <a:solidFill>
                  <a:srgbClr val="242424"/>
                </a:solidFill>
                <a:latin typeface="Arial"/>
                <a:cs typeface="Arial"/>
              </a:rPr>
              <a:t>del 20 </a:t>
            </a:r>
            <a:r>
              <a:rPr sz="1100" spc="-5" dirty="0">
                <a:solidFill>
                  <a:srgbClr val="242424"/>
                </a:solidFill>
                <a:latin typeface="Arial"/>
                <a:cs typeface="Arial"/>
              </a:rPr>
              <a:t>per cento nelle adesioni. </a:t>
            </a:r>
            <a:r>
              <a:rPr sz="1100" dirty="0">
                <a:solidFill>
                  <a:srgbClr val="242424"/>
                </a:solidFill>
                <a:latin typeface="Arial"/>
                <a:cs typeface="Arial"/>
              </a:rPr>
              <a:t>E </a:t>
            </a:r>
            <a:r>
              <a:rPr sz="1100" spc="-5" dirty="0">
                <a:solidFill>
                  <a:srgbClr val="242424"/>
                </a:solidFill>
                <a:latin typeface="Arial"/>
                <a:cs typeface="Arial"/>
              </a:rPr>
              <a:t>il  </a:t>
            </a:r>
            <a:r>
              <a:rPr sz="1100" dirty="0">
                <a:solidFill>
                  <a:srgbClr val="242424"/>
                </a:solidFill>
                <a:latin typeface="Arial"/>
                <a:cs typeface="Arial"/>
              </a:rPr>
              <a:t>tema scelto per </a:t>
            </a:r>
            <a:r>
              <a:rPr sz="1100" spc="-5" dirty="0">
                <a:solidFill>
                  <a:srgbClr val="242424"/>
                </a:solidFill>
                <a:latin typeface="Arial"/>
                <a:cs typeface="Arial"/>
              </a:rPr>
              <a:t>l'edizione </a:t>
            </a:r>
            <a:r>
              <a:rPr sz="1100" dirty="0">
                <a:solidFill>
                  <a:srgbClr val="242424"/>
                </a:solidFill>
                <a:latin typeface="Arial"/>
                <a:cs typeface="Arial"/>
              </a:rPr>
              <a:t>2015 ha </a:t>
            </a:r>
            <a:r>
              <a:rPr sz="1100" spc="-5" dirty="0">
                <a:solidFill>
                  <a:srgbClr val="242424"/>
                </a:solidFill>
                <a:latin typeface="Arial"/>
                <a:cs typeface="Arial"/>
              </a:rPr>
              <a:t>molti significati". Primo: </a:t>
            </a:r>
            <a:r>
              <a:rPr sz="1100" dirty="0">
                <a:solidFill>
                  <a:srgbClr val="242424"/>
                </a:solidFill>
                <a:latin typeface="Arial"/>
                <a:cs typeface="Arial"/>
              </a:rPr>
              <a:t>una </a:t>
            </a:r>
            <a:r>
              <a:rPr sz="1100" spc="-5" dirty="0">
                <a:solidFill>
                  <a:srgbClr val="242424"/>
                </a:solidFill>
                <a:latin typeface="Arial"/>
                <a:cs typeface="Arial"/>
              </a:rPr>
              <a:t>nuova alfabetizzazione dell'Italia  </a:t>
            </a:r>
            <a:r>
              <a:rPr sz="1100" dirty="0">
                <a:solidFill>
                  <a:srgbClr val="242424"/>
                </a:solidFill>
                <a:latin typeface="Arial"/>
                <a:cs typeface="Arial"/>
              </a:rPr>
              <a:t>contro </a:t>
            </a:r>
            <a:r>
              <a:rPr sz="1100" spc="-5" dirty="0">
                <a:solidFill>
                  <a:srgbClr val="242424"/>
                </a:solidFill>
                <a:latin typeface="Arial"/>
                <a:cs typeface="Arial"/>
              </a:rPr>
              <a:t>quello </a:t>
            </a:r>
            <a:r>
              <a:rPr sz="1100" dirty="0">
                <a:solidFill>
                  <a:srgbClr val="242424"/>
                </a:solidFill>
                <a:latin typeface="Arial"/>
                <a:cs typeface="Arial"/>
              </a:rPr>
              <a:t>che </a:t>
            </a:r>
            <a:r>
              <a:rPr sz="1100" spc="-5" dirty="0">
                <a:solidFill>
                  <a:srgbClr val="242424"/>
                </a:solidFill>
                <a:latin typeface="Arial"/>
                <a:cs typeface="Arial"/>
              </a:rPr>
              <a:t>Patuelli definisce "l'imbastardimento </a:t>
            </a:r>
            <a:r>
              <a:rPr sz="1100" dirty="0">
                <a:solidFill>
                  <a:srgbClr val="242424"/>
                </a:solidFill>
                <a:latin typeface="Arial"/>
                <a:cs typeface="Arial"/>
              </a:rPr>
              <a:t>della </a:t>
            </a:r>
            <a:r>
              <a:rPr sz="1100" spc="-5" dirty="0">
                <a:solidFill>
                  <a:srgbClr val="242424"/>
                </a:solidFill>
                <a:latin typeface="Arial"/>
                <a:cs typeface="Arial"/>
              </a:rPr>
              <a:t>nostra lingua". Prosegue: </a:t>
            </a:r>
            <a:r>
              <a:rPr sz="1100" dirty="0">
                <a:solidFill>
                  <a:srgbClr val="242424"/>
                </a:solidFill>
                <a:latin typeface="Arial"/>
                <a:cs typeface="Arial"/>
              </a:rPr>
              <a:t>"Ogni </a:t>
            </a:r>
            <a:r>
              <a:rPr sz="1100" spc="-5" dirty="0">
                <a:solidFill>
                  <a:srgbClr val="242424"/>
                </a:solidFill>
                <a:latin typeface="Arial"/>
                <a:cs typeface="Arial"/>
              </a:rPr>
              <a:t>volta  </a:t>
            </a:r>
            <a:r>
              <a:rPr sz="1100" dirty="0">
                <a:solidFill>
                  <a:srgbClr val="242424"/>
                </a:solidFill>
                <a:latin typeface="Arial"/>
                <a:cs typeface="Arial"/>
              </a:rPr>
              <a:t>che </a:t>
            </a:r>
            <a:r>
              <a:rPr sz="1100" spc="-5" dirty="0">
                <a:solidFill>
                  <a:srgbClr val="242424"/>
                </a:solidFill>
                <a:latin typeface="Arial"/>
                <a:cs typeface="Arial"/>
              </a:rPr>
              <a:t>l'italiano viene inframmezzato </a:t>
            </a:r>
            <a:r>
              <a:rPr sz="1100" dirty="0">
                <a:solidFill>
                  <a:srgbClr val="242424"/>
                </a:solidFill>
                <a:latin typeface="Arial"/>
                <a:cs typeface="Arial"/>
              </a:rPr>
              <a:t>da </a:t>
            </a:r>
            <a:r>
              <a:rPr sz="1100" spc="-5" dirty="0">
                <a:solidFill>
                  <a:srgbClr val="242424"/>
                </a:solidFill>
                <a:latin typeface="Arial"/>
                <a:cs typeface="Arial"/>
              </a:rPr>
              <a:t>termini che </a:t>
            </a:r>
            <a:r>
              <a:rPr sz="1100" dirty="0">
                <a:solidFill>
                  <a:srgbClr val="242424"/>
                </a:solidFill>
                <a:latin typeface="Arial"/>
                <a:cs typeface="Arial"/>
              </a:rPr>
              <a:t>fanno </a:t>
            </a:r>
            <a:r>
              <a:rPr sz="1100" spc="-5" dirty="0">
                <a:solidFill>
                  <a:srgbClr val="242424"/>
                </a:solidFill>
                <a:latin typeface="Arial"/>
                <a:cs typeface="Arial"/>
              </a:rPr>
              <a:t>riferimento </a:t>
            </a:r>
            <a:r>
              <a:rPr sz="1100" dirty="0">
                <a:solidFill>
                  <a:srgbClr val="242424"/>
                </a:solidFill>
                <a:latin typeface="Arial"/>
                <a:cs typeface="Arial"/>
              </a:rPr>
              <a:t>ad </a:t>
            </a:r>
            <a:r>
              <a:rPr sz="1100" spc="-5" dirty="0">
                <a:solidFill>
                  <a:srgbClr val="242424"/>
                </a:solidFill>
                <a:latin typeface="Arial"/>
                <a:cs typeface="Arial"/>
              </a:rPr>
              <a:t>altri idiomi, </a:t>
            </a:r>
            <a:r>
              <a:rPr sz="1100" dirty="0">
                <a:solidFill>
                  <a:srgbClr val="242424"/>
                </a:solidFill>
                <a:latin typeface="Arial"/>
                <a:cs typeface="Arial"/>
              </a:rPr>
              <a:t>si crea  </a:t>
            </a:r>
            <a:r>
              <a:rPr sz="1100" spc="-5" dirty="0">
                <a:solidFill>
                  <a:srgbClr val="242424"/>
                </a:solidFill>
                <a:latin typeface="Arial"/>
                <a:cs typeface="Arial"/>
              </a:rPr>
              <a:t>confusione </a:t>
            </a:r>
            <a:r>
              <a:rPr sz="1100" dirty="0">
                <a:solidFill>
                  <a:srgbClr val="242424"/>
                </a:solidFill>
                <a:latin typeface="Arial"/>
                <a:cs typeface="Arial"/>
              </a:rPr>
              <a:t>anche </a:t>
            </a:r>
            <a:r>
              <a:rPr sz="1100" spc="-5" dirty="0">
                <a:solidFill>
                  <a:srgbClr val="242424"/>
                </a:solidFill>
                <a:latin typeface="Arial"/>
                <a:cs typeface="Arial"/>
              </a:rPr>
              <a:t>sotto il profilo giuridico. </a:t>
            </a:r>
            <a:r>
              <a:rPr sz="1100" dirty="0">
                <a:solidFill>
                  <a:srgbClr val="242424"/>
                </a:solidFill>
                <a:latin typeface="Arial"/>
                <a:cs typeface="Arial"/>
              </a:rPr>
              <a:t>In </a:t>
            </a:r>
            <a:r>
              <a:rPr sz="1100" spc="-5" dirty="0">
                <a:solidFill>
                  <a:srgbClr val="242424"/>
                </a:solidFill>
                <a:latin typeface="Arial"/>
                <a:cs typeface="Arial"/>
              </a:rPr>
              <a:t>secondo luogo, c'è </a:t>
            </a:r>
            <a:r>
              <a:rPr sz="1100" dirty="0">
                <a:solidFill>
                  <a:srgbClr val="242424"/>
                </a:solidFill>
                <a:latin typeface="Arial"/>
                <a:cs typeface="Arial"/>
              </a:rPr>
              <a:t>una </a:t>
            </a:r>
            <a:r>
              <a:rPr sz="1100" spc="-5" dirty="0">
                <a:solidFill>
                  <a:srgbClr val="242424"/>
                </a:solidFill>
                <a:latin typeface="Arial"/>
                <a:cs typeface="Arial"/>
              </a:rPr>
              <a:t>sensibilità particolare verso le  nuove </a:t>
            </a:r>
            <a:r>
              <a:rPr sz="1100" dirty="0">
                <a:solidFill>
                  <a:srgbClr val="242424"/>
                </a:solidFill>
                <a:latin typeface="Arial"/>
                <a:cs typeface="Arial"/>
              </a:rPr>
              <a:t>tecnologie </a:t>
            </a:r>
            <a:r>
              <a:rPr sz="1100" spc="-5" dirty="0">
                <a:solidFill>
                  <a:srgbClr val="242424"/>
                </a:solidFill>
                <a:latin typeface="Arial"/>
                <a:cs typeface="Arial"/>
              </a:rPr>
              <a:t>che danno tante</a:t>
            </a:r>
            <a:r>
              <a:rPr sz="1100" spc="15" dirty="0">
                <a:solidFill>
                  <a:srgbClr val="242424"/>
                </a:solidFill>
                <a:latin typeface="Arial"/>
                <a:cs typeface="Arial"/>
              </a:rPr>
              <a:t> </a:t>
            </a:r>
            <a:r>
              <a:rPr sz="1100" spc="-5" dirty="0">
                <a:solidFill>
                  <a:srgbClr val="242424"/>
                </a:solidFill>
                <a:latin typeface="Arial"/>
                <a:cs typeface="Arial"/>
              </a:rPr>
              <a:t>opportunità".</a:t>
            </a:r>
            <a:endParaRPr sz="1100">
              <a:latin typeface="Arial"/>
              <a:cs typeface="Arial"/>
            </a:endParaRPr>
          </a:p>
          <a:p>
            <a:pPr>
              <a:lnSpc>
                <a:spcPct val="100000"/>
              </a:lnSpc>
              <a:spcBef>
                <a:spcPts val="10"/>
              </a:spcBef>
            </a:pPr>
            <a:endParaRPr sz="1250">
              <a:latin typeface="Times New Roman"/>
              <a:cs typeface="Times New Roman"/>
            </a:endParaRPr>
          </a:p>
          <a:p>
            <a:pPr marL="27940" marR="24765" indent="-1905" algn="ctr">
              <a:lnSpc>
                <a:spcPct val="110200"/>
              </a:lnSpc>
            </a:pPr>
            <a:r>
              <a:rPr sz="1100" dirty="0">
                <a:solidFill>
                  <a:srgbClr val="242424"/>
                </a:solidFill>
                <a:latin typeface="Arial"/>
                <a:cs typeface="Arial"/>
              </a:rPr>
              <a:t>Sei giorni, </a:t>
            </a:r>
            <a:r>
              <a:rPr sz="1100" spc="-5" dirty="0">
                <a:solidFill>
                  <a:srgbClr val="242424"/>
                </a:solidFill>
                <a:latin typeface="Arial"/>
                <a:cs typeface="Arial"/>
              </a:rPr>
              <a:t>sessanta città diverse, </a:t>
            </a:r>
            <a:r>
              <a:rPr sz="1100" dirty="0">
                <a:solidFill>
                  <a:srgbClr val="242424"/>
                </a:solidFill>
                <a:latin typeface="Arial"/>
                <a:cs typeface="Arial"/>
              </a:rPr>
              <a:t>anche </a:t>
            </a:r>
            <a:r>
              <a:rPr sz="1100" spc="-5" dirty="0">
                <a:solidFill>
                  <a:srgbClr val="242424"/>
                </a:solidFill>
                <a:latin typeface="Arial"/>
                <a:cs typeface="Arial"/>
              </a:rPr>
              <a:t>piccoli paesi. Oltre ottanta gli eventi </a:t>
            </a:r>
            <a:r>
              <a:rPr sz="1100" dirty="0">
                <a:solidFill>
                  <a:srgbClr val="242424"/>
                </a:solidFill>
                <a:latin typeface="Arial"/>
                <a:cs typeface="Arial"/>
              </a:rPr>
              <a:t>e i </a:t>
            </a:r>
            <a:r>
              <a:rPr sz="1100" spc="-5" dirty="0">
                <a:solidFill>
                  <a:srgbClr val="242424"/>
                </a:solidFill>
                <a:latin typeface="Arial"/>
                <a:cs typeface="Arial"/>
              </a:rPr>
              <a:t>laboratori messi in  scaletta. Tanti </a:t>
            </a:r>
            <a:r>
              <a:rPr sz="1100" dirty="0">
                <a:solidFill>
                  <a:srgbClr val="242424"/>
                </a:solidFill>
                <a:latin typeface="Arial"/>
                <a:cs typeface="Arial"/>
              </a:rPr>
              <a:t>i </a:t>
            </a:r>
            <a:r>
              <a:rPr sz="1100" spc="-5" dirty="0">
                <a:solidFill>
                  <a:srgbClr val="242424"/>
                </a:solidFill>
                <a:latin typeface="Arial"/>
                <a:cs typeface="Arial"/>
              </a:rPr>
              <a:t>palazzi monumentali aperti </a:t>
            </a:r>
            <a:r>
              <a:rPr sz="1100" dirty="0">
                <a:solidFill>
                  <a:srgbClr val="242424"/>
                </a:solidFill>
                <a:latin typeface="Arial"/>
                <a:cs typeface="Arial"/>
              </a:rPr>
              <a:t>per </a:t>
            </a:r>
            <a:r>
              <a:rPr sz="1100" spc="-5" dirty="0">
                <a:solidFill>
                  <a:srgbClr val="242424"/>
                </a:solidFill>
                <a:latin typeface="Arial"/>
                <a:cs typeface="Arial"/>
              </a:rPr>
              <a:t>l'occasione. Dal </a:t>
            </a:r>
            <a:r>
              <a:rPr sz="1100" dirty="0">
                <a:solidFill>
                  <a:srgbClr val="242424"/>
                </a:solidFill>
                <a:latin typeface="Arial"/>
                <a:cs typeface="Arial"/>
              </a:rPr>
              <a:t>sud al </a:t>
            </a:r>
            <a:r>
              <a:rPr sz="1100" spc="-5" dirty="0">
                <a:solidFill>
                  <a:srgbClr val="242424"/>
                </a:solidFill>
                <a:latin typeface="Arial"/>
                <a:cs typeface="Arial"/>
              </a:rPr>
              <a:t>nord </a:t>
            </a:r>
            <a:r>
              <a:rPr sz="1100" dirty="0">
                <a:solidFill>
                  <a:srgbClr val="242424"/>
                </a:solidFill>
                <a:latin typeface="Arial"/>
                <a:cs typeface="Arial"/>
              </a:rPr>
              <a:t>del </a:t>
            </a:r>
            <a:r>
              <a:rPr sz="1100" spc="-5" dirty="0">
                <a:solidFill>
                  <a:srgbClr val="242424"/>
                </a:solidFill>
                <a:latin typeface="Arial"/>
                <a:cs typeface="Arial"/>
              </a:rPr>
              <a:t>Paese, </a:t>
            </a:r>
            <a:r>
              <a:rPr sz="1100" dirty="0">
                <a:solidFill>
                  <a:srgbClr val="242424"/>
                </a:solidFill>
                <a:latin typeface="Arial"/>
                <a:cs typeface="Arial"/>
              </a:rPr>
              <a:t>da Bari a  </a:t>
            </a:r>
            <a:r>
              <a:rPr sz="1100" spc="-5" dirty="0">
                <a:solidFill>
                  <a:srgbClr val="242424"/>
                </a:solidFill>
                <a:latin typeface="Arial"/>
                <a:cs typeface="Arial"/>
              </a:rPr>
              <a:t>Milano, </a:t>
            </a:r>
            <a:r>
              <a:rPr sz="1100" dirty="0">
                <a:solidFill>
                  <a:srgbClr val="242424"/>
                </a:solidFill>
                <a:latin typeface="Arial"/>
                <a:cs typeface="Arial"/>
              </a:rPr>
              <a:t>passando per </a:t>
            </a:r>
            <a:r>
              <a:rPr sz="1100" spc="-5" dirty="0">
                <a:solidFill>
                  <a:srgbClr val="242424"/>
                </a:solidFill>
                <a:latin typeface="Arial"/>
                <a:cs typeface="Arial"/>
              </a:rPr>
              <a:t>Ascoli Piceno. L'ambizione: coinvolgere </a:t>
            </a:r>
            <a:r>
              <a:rPr sz="1100" dirty="0">
                <a:solidFill>
                  <a:srgbClr val="242424"/>
                </a:solidFill>
                <a:latin typeface="Arial"/>
                <a:cs typeface="Arial"/>
              </a:rPr>
              <a:t>un </a:t>
            </a:r>
            <a:r>
              <a:rPr sz="1100" spc="-5" dirty="0">
                <a:solidFill>
                  <a:srgbClr val="242424"/>
                </a:solidFill>
                <a:latin typeface="Arial"/>
                <a:cs typeface="Arial"/>
              </a:rPr>
              <a:t>totale </a:t>
            </a:r>
            <a:r>
              <a:rPr sz="1100" dirty="0">
                <a:solidFill>
                  <a:srgbClr val="242424"/>
                </a:solidFill>
                <a:latin typeface="Arial"/>
                <a:cs typeface="Arial"/>
              </a:rPr>
              <a:t>di </a:t>
            </a:r>
            <a:r>
              <a:rPr sz="1100" spc="-5" dirty="0">
                <a:solidFill>
                  <a:srgbClr val="242424"/>
                </a:solidFill>
                <a:latin typeface="Arial"/>
                <a:cs typeface="Arial"/>
              </a:rPr>
              <a:t>10mila ragazzi </a:t>
            </a:r>
            <a:r>
              <a:rPr sz="1100" dirty="0">
                <a:solidFill>
                  <a:srgbClr val="242424"/>
                </a:solidFill>
                <a:latin typeface="Arial"/>
                <a:cs typeface="Arial"/>
              </a:rPr>
              <a:t>d'età  compresa tra i 6 e i 13 </a:t>
            </a:r>
            <a:r>
              <a:rPr sz="1100" spc="-5" dirty="0">
                <a:solidFill>
                  <a:srgbClr val="242424"/>
                </a:solidFill>
                <a:latin typeface="Arial"/>
                <a:cs typeface="Arial"/>
              </a:rPr>
              <a:t>anni. Sono </a:t>
            </a:r>
            <a:r>
              <a:rPr sz="1100" dirty="0">
                <a:solidFill>
                  <a:srgbClr val="242424"/>
                </a:solidFill>
                <a:latin typeface="Arial"/>
                <a:cs typeface="Arial"/>
              </a:rPr>
              <a:t>loro che </a:t>
            </a:r>
            <a:r>
              <a:rPr sz="1100" spc="-5" dirty="0">
                <a:solidFill>
                  <a:srgbClr val="242424"/>
                </a:solidFill>
                <a:latin typeface="Arial"/>
                <a:cs typeface="Arial"/>
              </a:rPr>
              <a:t>dovranno impegnarsi nelle varie attività </a:t>
            </a:r>
            <a:r>
              <a:rPr sz="1100" dirty="0">
                <a:solidFill>
                  <a:srgbClr val="242424"/>
                </a:solidFill>
                <a:latin typeface="Arial"/>
                <a:cs typeface="Arial"/>
              </a:rPr>
              <a:t>ben </a:t>
            </a:r>
            <a:r>
              <a:rPr sz="1100" spc="-5" dirty="0">
                <a:solidFill>
                  <a:srgbClr val="242424"/>
                </a:solidFill>
                <a:latin typeface="Arial"/>
                <a:cs typeface="Arial"/>
              </a:rPr>
              <a:t>architettate  </a:t>
            </a:r>
            <a:r>
              <a:rPr sz="1100" dirty="0">
                <a:solidFill>
                  <a:srgbClr val="242424"/>
                </a:solidFill>
                <a:latin typeface="Arial"/>
                <a:cs typeface="Arial"/>
              </a:rPr>
              <a:t>da Abi &amp; </a:t>
            </a:r>
            <a:r>
              <a:rPr sz="1100" spc="-5" dirty="0">
                <a:solidFill>
                  <a:srgbClr val="242424"/>
                </a:solidFill>
                <a:latin typeface="Arial"/>
                <a:cs typeface="Arial"/>
              </a:rPr>
              <a:t>Co. </a:t>
            </a:r>
            <a:r>
              <a:rPr sz="1100" dirty="0">
                <a:solidFill>
                  <a:srgbClr val="242424"/>
                </a:solidFill>
                <a:latin typeface="Arial"/>
                <a:cs typeface="Arial"/>
              </a:rPr>
              <a:t>per </a:t>
            </a:r>
            <a:r>
              <a:rPr sz="1100" spc="-5" dirty="0">
                <a:solidFill>
                  <a:srgbClr val="242424"/>
                </a:solidFill>
                <a:latin typeface="Arial"/>
                <a:cs typeface="Arial"/>
              </a:rPr>
              <a:t>provare </a:t>
            </a:r>
            <a:r>
              <a:rPr sz="1100" dirty="0">
                <a:solidFill>
                  <a:srgbClr val="242424"/>
                </a:solidFill>
                <a:latin typeface="Arial"/>
                <a:cs typeface="Arial"/>
              </a:rPr>
              <a:t>ad </a:t>
            </a:r>
            <a:r>
              <a:rPr sz="1100" spc="-5" dirty="0">
                <a:solidFill>
                  <a:srgbClr val="242424"/>
                </a:solidFill>
                <a:latin typeface="Arial"/>
                <a:cs typeface="Arial"/>
              </a:rPr>
              <a:t>avvicinare </a:t>
            </a:r>
            <a:r>
              <a:rPr sz="1100" dirty="0">
                <a:solidFill>
                  <a:srgbClr val="242424"/>
                </a:solidFill>
                <a:latin typeface="Arial"/>
                <a:cs typeface="Arial"/>
              </a:rPr>
              <a:t>i teen </a:t>
            </a:r>
            <a:r>
              <a:rPr sz="1100" spc="-5" dirty="0">
                <a:solidFill>
                  <a:srgbClr val="242424"/>
                </a:solidFill>
                <a:latin typeface="Arial"/>
                <a:cs typeface="Arial"/>
              </a:rPr>
              <a:t>alla </a:t>
            </a:r>
            <a:r>
              <a:rPr sz="1100" dirty="0">
                <a:solidFill>
                  <a:srgbClr val="242424"/>
                </a:solidFill>
                <a:latin typeface="Arial"/>
                <a:cs typeface="Arial"/>
              </a:rPr>
              <a:t>cultura. </a:t>
            </a:r>
            <a:r>
              <a:rPr sz="1100" spc="-5" dirty="0">
                <a:solidFill>
                  <a:srgbClr val="242424"/>
                </a:solidFill>
                <a:latin typeface="Arial"/>
                <a:cs typeface="Arial"/>
              </a:rPr>
              <a:t>Ne viene </a:t>
            </a:r>
            <a:r>
              <a:rPr sz="1100" dirty="0">
                <a:solidFill>
                  <a:srgbClr val="242424"/>
                </a:solidFill>
                <a:latin typeface="Arial"/>
                <a:cs typeface="Arial"/>
              </a:rPr>
              <a:t>fuori un </a:t>
            </a:r>
            <a:r>
              <a:rPr sz="1100" spc="5" dirty="0">
                <a:solidFill>
                  <a:srgbClr val="242424"/>
                </a:solidFill>
                <a:latin typeface="Arial"/>
                <a:cs typeface="Arial"/>
              </a:rPr>
              <a:t>mix </a:t>
            </a:r>
            <a:r>
              <a:rPr sz="1100" dirty="0">
                <a:solidFill>
                  <a:srgbClr val="242424"/>
                </a:solidFill>
                <a:latin typeface="Arial"/>
                <a:cs typeface="Arial"/>
              </a:rPr>
              <a:t>di </a:t>
            </a:r>
            <a:r>
              <a:rPr sz="1100" spc="-5" dirty="0">
                <a:solidFill>
                  <a:srgbClr val="242424"/>
                </a:solidFill>
                <a:latin typeface="Arial"/>
                <a:cs typeface="Arial"/>
              </a:rPr>
              <a:t>arte,  archeologia, </a:t>
            </a:r>
            <a:r>
              <a:rPr sz="1100" dirty="0">
                <a:solidFill>
                  <a:srgbClr val="242424"/>
                </a:solidFill>
                <a:latin typeface="Arial"/>
                <a:cs typeface="Arial"/>
              </a:rPr>
              <a:t>musica, </a:t>
            </a:r>
            <a:r>
              <a:rPr sz="1100" spc="-5" dirty="0">
                <a:solidFill>
                  <a:srgbClr val="242424"/>
                </a:solidFill>
                <a:latin typeface="Arial"/>
                <a:cs typeface="Arial"/>
              </a:rPr>
              <a:t>canto, lettura, fotografia, robotica, tecnologia, percorsi figurativi </a:t>
            </a:r>
            <a:r>
              <a:rPr sz="1100" dirty="0">
                <a:solidFill>
                  <a:srgbClr val="242424"/>
                </a:solidFill>
                <a:latin typeface="Arial"/>
                <a:cs typeface="Arial"/>
              </a:rPr>
              <a:t>e</a:t>
            </a:r>
            <a:r>
              <a:rPr sz="1100" spc="155" dirty="0">
                <a:solidFill>
                  <a:srgbClr val="242424"/>
                </a:solidFill>
                <a:latin typeface="Arial"/>
                <a:cs typeface="Arial"/>
              </a:rPr>
              <a:t> </a:t>
            </a:r>
            <a:r>
              <a:rPr sz="1100" spc="-5" dirty="0">
                <a:solidFill>
                  <a:srgbClr val="242424"/>
                </a:solidFill>
                <a:latin typeface="Arial"/>
                <a:cs typeface="Arial"/>
              </a:rPr>
              <a:t>linguistici.</a:t>
            </a:r>
            <a:endParaRPr sz="1100">
              <a:latin typeface="Arial"/>
              <a:cs typeface="Arial"/>
            </a:endParaRPr>
          </a:p>
          <a:p>
            <a:pPr marL="78105" indent="210185">
              <a:lnSpc>
                <a:spcPct val="100000"/>
              </a:lnSpc>
              <a:spcBef>
                <a:spcPts val="135"/>
              </a:spcBef>
            </a:pPr>
            <a:r>
              <a:rPr sz="1100" spc="-5" dirty="0">
                <a:solidFill>
                  <a:srgbClr val="242424"/>
                </a:solidFill>
                <a:latin typeface="Arial"/>
                <a:cs typeface="Arial"/>
              </a:rPr>
              <a:t>Tutto </a:t>
            </a:r>
            <a:r>
              <a:rPr sz="1100" dirty="0">
                <a:solidFill>
                  <a:srgbClr val="242424"/>
                </a:solidFill>
                <a:latin typeface="Arial"/>
                <a:cs typeface="Arial"/>
              </a:rPr>
              <a:t>è </a:t>
            </a:r>
            <a:r>
              <a:rPr sz="1100" spc="-5" dirty="0">
                <a:solidFill>
                  <a:srgbClr val="242424"/>
                </a:solidFill>
                <a:latin typeface="Arial"/>
                <a:cs typeface="Arial"/>
              </a:rPr>
              <a:t>sviluppato intorno </a:t>
            </a:r>
            <a:r>
              <a:rPr sz="1100" dirty="0">
                <a:solidFill>
                  <a:srgbClr val="242424"/>
                </a:solidFill>
                <a:latin typeface="Arial"/>
                <a:cs typeface="Arial"/>
              </a:rPr>
              <a:t>a un </a:t>
            </a:r>
            <a:r>
              <a:rPr sz="1100" spc="-5" dirty="0">
                <a:solidFill>
                  <a:srgbClr val="242424"/>
                </a:solidFill>
                <a:latin typeface="Arial"/>
                <a:cs typeface="Arial"/>
              </a:rPr>
              <a:t>unico </a:t>
            </a:r>
            <a:r>
              <a:rPr sz="1100" dirty="0">
                <a:solidFill>
                  <a:srgbClr val="242424"/>
                </a:solidFill>
                <a:latin typeface="Arial"/>
                <a:cs typeface="Arial"/>
              </a:rPr>
              <a:t>tema </a:t>
            </a:r>
            <a:r>
              <a:rPr sz="1100" spc="-5" dirty="0">
                <a:solidFill>
                  <a:srgbClr val="242424"/>
                </a:solidFill>
                <a:latin typeface="Arial"/>
                <a:cs typeface="Arial"/>
              </a:rPr>
              <a:t>centrale, </a:t>
            </a:r>
            <a:r>
              <a:rPr sz="1100" dirty="0">
                <a:solidFill>
                  <a:srgbClr val="242424"/>
                </a:solidFill>
                <a:latin typeface="Arial"/>
                <a:cs typeface="Arial"/>
              </a:rPr>
              <a:t>ma </a:t>
            </a:r>
            <a:r>
              <a:rPr sz="1100" spc="-5" dirty="0">
                <a:solidFill>
                  <a:srgbClr val="242424"/>
                </a:solidFill>
                <a:latin typeface="Arial"/>
                <a:cs typeface="Arial"/>
              </a:rPr>
              <a:t>tiene </a:t>
            </a:r>
            <a:r>
              <a:rPr sz="1100" dirty="0">
                <a:solidFill>
                  <a:srgbClr val="242424"/>
                </a:solidFill>
                <a:latin typeface="Arial"/>
                <a:cs typeface="Arial"/>
              </a:rPr>
              <a:t>conto </a:t>
            </a:r>
            <a:r>
              <a:rPr sz="1100" spc="-5" dirty="0">
                <a:solidFill>
                  <a:srgbClr val="242424"/>
                </a:solidFill>
                <a:latin typeface="Arial"/>
                <a:cs typeface="Arial"/>
              </a:rPr>
              <a:t>delle specificità </a:t>
            </a:r>
            <a:r>
              <a:rPr sz="1100" dirty="0">
                <a:solidFill>
                  <a:srgbClr val="242424"/>
                </a:solidFill>
                <a:latin typeface="Arial"/>
                <a:cs typeface="Arial"/>
              </a:rPr>
              <a:t>di</a:t>
            </a:r>
            <a:r>
              <a:rPr sz="1100" spc="35" dirty="0">
                <a:solidFill>
                  <a:srgbClr val="242424"/>
                </a:solidFill>
                <a:latin typeface="Arial"/>
                <a:cs typeface="Arial"/>
              </a:rPr>
              <a:t> </a:t>
            </a:r>
            <a:r>
              <a:rPr sz="1100" spc="-5" dirty="0">
                <a:solidFill>
                  <a:srgbClr val="242424"/>
                </a:solidFill>
                <a:latin typeface="Arial"/>
                <a:cs typeface="Arial"/>
              </a:rPr>
              <a:t>ogni</a:t>
            </a:r>
            <a:endParaRPr sz="1100">
              <a:latin typeface="Arial"/>
              <a:cs typeface="Arial"/>
            </a:endParaRPr>
          </a:p>
          <a:p>
            <a:pPr marL="78105" marR="74930" algn="ctr">
              <a:lnSpc>
                <a:spcPct val="110000"/>
              </a:lnSpc>
              <a:spcBef>
                <a:spcPts val="10"/>
              </a:spcBef>
            </a:pPr>
            <a:r>
              <a:rPr sz="1100" spc="-5" dirty="0">
                <a:solidFill>
                  <a:srgbClr val="242424"/>
                </a:solidFill>
                <a:latin typeface="Arial"/>
                <a:cs typeface="Arial"/>
              </a:rPr>
              <a:t>territorio. Così </a:t>
            </a:r>
            <a:r>
              <a:rPr sz="1100" dirty="0">
                <a:solidFill>
                  <a:srgbClr val="242424"/>
                </a:solidFill>
                <a:latin typeface="Arial"/>
                <a:cs typeface="Arial"/>
              </a:rPr>
              <a:t>i </a:t>
            </a:r>
            <a:r>
              <a:rPr sz="1100" spc="-5" dirty="0">
                <a:solidFill>
                  <a:srgbClr val="242424"/>
                </a:solidFill>
                <a:latin typeface="Arial"/>
                <a:cs typeface="Arial"/>
              </a:rPr>
              <a:t>piccoli protagonisti del festival </a:t>
            </a:r>
            <a:r>
              <a:rPr sz="1100" dirty="0">
                <a:solidFill>
                  <a:srgbClr val="242424"/>
                </a:solidFill>
                <a:latin typeface="Arial"/>
                <a:cs typeface="Arial"/>
              </a:rPr>
              <a:t>potranno </a:t>
            </a:r>
            <a:r>
              <a:rPr sz="1100" spc="-5" dirty="0">
                <a:solidFill>
                  <a:srgbClr val="242424"/>
                </a:solidFill>
                <a:latin typeface="Arial"/>
                <a:cs typeface="Arial"/>
              </a:rPr>
              <a:t>sperimentare </a:t>
            </a:r>
            <a:r>
              <a:rPr sz="1100" dirty="0">
                <a:solidFill>
                  <a:srgbClr val="242424"/>
                </a:solidFill>
                <a:latin typeface="Arial"/>
                <a:cs typeface="Arial"/>
              </a:rPr>
              <a:t>a </a:t>
            </a:r>
            <a:r>
              <a:rPr sz="1100" spc="-5" dirty="0">
                <a:solidFill>
                  <a:srgbClr val="242424"/>
                </a:solidFill>
                <a:latin typeface="Arial"/>
                <a:cs typeface="Arial"/>
              </a:rPr>
              <a:t>pieno ritmo potenzialità </a:t>
            </a:r>
            <a:r>
              <a:rPr sz="1100" dirty="0">
                <a:solidFill>
                  <a:srgbClr val="242424"/>
                </a:solidFill>
                <a:latin typeface="Arial"/>
                <a:cs typeface="Arial"/>
              </a:rPr>
              <a:t>e  sfumature </a:t>
            </a:r>
            <a:r>
              <a:rPr sz="1100" spc="-5" dirty="0">
                <a:solidFill>
                  <a:srgbClr val="242424"/>
                </a:solidFill>
                <a:latin typeface="Arial"/>
                <a:cs typeface="Arial"/>
              </a:rPr>
              <a:t>della </a:t>
            </a:r>
            <a:r>
              <a:rPr sz="1100" dirty="0">
                <a:solidFill>
                  <a:srgbClr val="242424"/>
                </a:solidFill>
                <a:latin typeface="Arial"/>
                <a:cs typeface="Arial"/>
              </a:rPr>
              <a:t>loro </a:t>
            </a:r>
            <a:r>
              <a:rPr sz="1100" spc="-5" dirty="0">
                <a:solidFill>
                  <a:srgbClr val="242424"/>
                </a:solidFill>
                <a:latin typeface="Arial"/>
                <a:cs typeface="Arial"/>
              </a:rPr>
              <a:t>fantasia, </a:t>
            </a:r>
            <a:r>
              <a:rPr sz="1100" dirty="0">
                <a:solidFill>
                  <a:srgbClr val="242424"/>
                </a:solidFill>
                <a:latin typeface="Arial"/>
                <a:cs typeface="Arial"/>
              </a:rPr>
              <a:t>per </a:t>
            </a:r>
            <a:r>
              <a:rPr sz="1100" spc="-5" dirty="0">
                <a:solidFill>
                  <a:srgbClr val="242424"/>
                </a:solidFill>
                <a:latin typeface="Arial"/>
                <a:cs typeface="Arial"/>
              </a:rPr>
              <a:t>incastonare infinite storie </a:t>
            </a:r>
            <a:r>
              <a:rPr sz="1100" dirty="0">
                <a:solidFill>
                  <a:srgbClr val="242424"/>
                </a:solidFill>
                <a:latin typeface="Arial"/>
                <a:cs typeface="Arial"/>
              </a:rPr>
              <a:t>e </a:t>
            </a:r>
            <a:r>
              <a:rPr sz="1100" spc="-5" dirty="0">
                <a:solidFill>
                  <a:srgbClr val="242424"/>
                </a:solidFill>
                <a:latin typeface="Arial"/>
                <a:cs typeface="Arial"/>
              </a:rPr>
              <a:t>conoscere </a:t>
            </a:r>
            <a:r>
              <a:rPr sz="1100" dirty="0">
                <a:solidFill>
                  <a:srgbClr val="242424"/>
                </a:solidFill>
                <a:latin typeface="Arial"/>
                <a:cs typeface="Arial"/>
              </a:rPr>
              <a:t>i </a:t>
            </a:r>
            <a:r>
              <a:rPr sz="1100" spc="-5" dirty="0">
                <a:solidFill>
                  <a:srgbClr val="242424"/>
                </a:solidFill>
                <a:latin typeface="Arial"/>
                <a:cs typeface="Arial"/>
              </a:rPr>
              <a:t>luoghi in </a:t>
            </a:r>
            <a:r>
              <a:rPr sz="1100" dirty="0">
                <a:solidFill>
                  <a:srgbClr val="242424"/>
                </a:solidFill>
                <a:latin typeface="Arial"/>
                <a:cs typeface="Arial"/>
              </a:rPr>
              <a:t>cui</a:t>
            </a:r>
            <a:r>
              <a:rPr sz="1100" spc="45" dirty="0">
                <a:solidFill>
                  <a:srgbClr val="242424"/>
                </a:solidFill>
                <a:latin typeface="Arial"/>
                <a:cs typeface="Arial"/>
              </a:rPr>
              <a:t> </a:t>
            </a:r>
            <a:r>
              <a:rPr sz="1100" spc="-5" dirty="0">
                <a:solidFill>
                  <a:srgbClr val="242424"/>
                </a:solidFill>
                <a:latin typeface="Arial"/>
                <a:cs typeface="Arial"/>
              </a:rPr>
              <a:t>vivono.</a:t>
            </a:r>
            <a:endParaRPr sz="1100">
              <a:latin typeface="Arial"/>
              <a:cs typeface="Arial"/>
            </a:endParaRPr>
          </a:p>
          <a:p>
            <a:pPr algn="ctr">
              <a:lnSpc>
                <a:spcPct val="100000"/>
              </a:lnSpc>
              <a:spcBef>
                <a:spcPts val="135"/>
              </a:spcBef>
            </a:pPr>
            <a:r>
              <a:rPr sz="1100" spc="-5" dirty="0">
                <a:solidFill>
                  <a:srgbClr val="242424"/>
                </a:solidFill>
                <a:latin typeface="Arial"/>
                <a:cs typeface="Arial"/>
              </a:rPr>
              <a:t>Sottolinea Giovanni Puglisi: </a:t>
            </a:r>
            <a:r>
              <a:rPr sz="1100" dirty="0">
                <a:solidFill>
                  <a:srgbClr val="242424"/>
                </a:solidFill>
                <a:latin typeface="Arial"/>
                <a:cs typeface="Arial"/>
              </a:rPr>
              <a:t>"La </a:t>
            </a:r>
            <a:r>
              <a:rPr sz="1100" spc="-5" dirty="0">
                <a:solidFill>
                  <a:srgbClr val="242424"/>
                </a:solidFill>
                <a:latin typeface="Arial"/>
                <a:cs typeface="Arial"/>
              </a:rPr>
              <a:t>manifestazione </a:t>
            </a:r>
            <a:r>
              <a:rPr sz="1100" dirty="0">
                <a:solidFill>
                  <a:srgbClr val="242424"/>
                </a:solidFill>
                <a:latin typeface="Arial"/>
                <a:cs typeface="Arial"/>
              </a:rPr>
              <a:t>è </a:t>
            </a:r>
            <a:r>
              <a:rPr sz="1100" spc="-5" dirty="0">
                <a:solidFill>
                  <a:srgbClr val="242424"/>
                </a:solidFill>
                <a:latin typeface="Arial"/>
                <a:cs typeface="Arial"/>
              </a:rPr>
              <a:t>nelle </a:t>
            </a:r>
            <a:r>
              <a:rPr sz="1100" dirty="0">
                <a:solidFill>
                  <a:srgbClr val="242424"/>
                </a:solidFill>
                <a:latin typeface="Arial"/>
                <a:cs typeface="Arial"/>
              </a:rPr>
              <a:t>corde </a:t>
            </a:r>
            <a:r>
              <a:rPr sz="1100" spc="-5" dirty="0">
                <a:solidFill>
                  <a:srgbClr val="242424"/>
                </a:solidFill>
                <a:latin typeface="Arial"/>
                <a:cs typeface="Arial"/>
              </a:rPr>
              <a:t>dell'Unesco, </a:t>
            </a:r>
            <a:r>
              <a:rPr sz="1100" dirty="0">
                <a:solidFill>
                  <a:srgbClr val="242424"/>
                </a:solidFill>
                <a:latin typeface="Arial"/>
                <a:cs typeface="Arial"/>
              </a:rPr>
              <a:t>non solo per </a:t>
            </a:r>
            <a:r>
              <a:rPr sz="1100" spc="-5" dirty="0">
                <a:solidFill>
                  <a:srgbClr val="242424"/>
                </a:solidFill>
                <a:latin typeface="Arial"/>
                <a:cs typeface="Arial"/>
              </a:rPr>
              <a:t>la </a:t>
            </a:r>
            <a:r>
              <a:rPr sz="1100" dirty="0">
                <a:solidFill>
                  <a:srgbClr val="242424"/>
                </a:solidFill>
                <a:latin typeface="Arial"/>
                <a:cs typeface="Arial"/>
              </a:rPr>
              <a:t>tutela</a:t>
            </a:r>
            <a:r>
              <a:rPr sz="1100" spc="130" dirty="0">
                <a:solidFill>
                  <a:srgbClr val="242424"/>
                </a:solidFill>
                <a:latin typeface="Arial"/>
                <a:cs typeface="Arial"/>
              </a:rPr>
              <a:t> </a:t>
            </a:r>
            <a:r>
              <a:rPr sz="1100" spc="-5" dirty="0">
                <a:solidFill>
                  <a:srgbClr val="242424"/>
                </a:solidFill>
                <a:latin typeface="Arial"/>
                <a:cs typeface="Arial"/>
              </a:rPr>
              <a:t>del</a:t>
            </a:r>
            <a:endParaRPr sz="1100">
              <a:latin typeface="Arial"/>
              <a:cs typeface="Arial"/>
            </a:endParaRPr>
          </a:p>
        </p:txBody>
      </p:sp>
      <p:sp>
        <p:nvSpPr>
          <p:cNvPr id="5" name="object 5"/>
          <p:cNvSpPr/>
          <p:nvPr/>
        </p:nvSpPr>
        <p:spPr>
          <a:xfrm>
            <a:off x="989330" y="2119883"/>
            <a:ext cx="5486400" cy="3552316"/>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82245">
              <a:lnSpc>
                <a:spcPts val="1839"/>
              </a:lnSpc>
            </a:pPr>
            <a:r>
              <a:rPr sz="1600" b="1" spc="-5" dirty="0">
                <a:latin typeface="Arial"/>
                <a:cs typeface="Arial"/>
              </a:rPr>
              <a:t>Scoopne</a:t>
            </a:r>
            <a:r>
              <a:rPr sz="1600" b="1" dirty="0">
                <a:latin typeface="Arial"/>
                <a:cs typeface="Arial"/>
              </a:rPr>
              <a:t>s</a:t>
            </a:r>
            <a:r>
              <a:rPr sz="1600" b="1" spc="-5" dirty="0">
                <a:latin typeface="Arial"/>
                <a:cs typeface="Arial"/>
              </a:rPr>
              <a:t>t.c</a:t>
            </a:r>
            <a:r>
              <a:rPr sz="1600" b="1" dirty="0">
                <a:latin typeface="Arial"/>
                <a:cs typeface="Arial"/>
              </a:rPr>
              <a:t>o</a:t>
            </a:r>
            <a:r>
              <a:rPr sz="1600" b="1" spc="-5" dirty="0">
                <a:latin typeface="Arial"/>
                <a:cs typeface="Arial"/>
              </a:rPr>
              <a:t>m  4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50823" y="2391511"/>
            <a:ext cx="6056630" cy="2982595"/>
          </a:xfrm>
          <a:prstGeom prst="rect">
            <a:avLst/>
          </a:prstGeom>
        </p:spPr>
        <p:txBody>
          <a:bodyPr vert="horz" wrap="square" lIns="0" tIns="12065" rIns="0" bIns="0" rtlCol="0">
            <a:spAutoFit/>
          </a:bodyPr>
          <a:lstStyle/>
          <a:p>
            <a:pPr marL="13970" marR="5715" indent="-4445" algn="ctr">
              <a:lnSpc>
                <a:spcPct val="110200"/>
              </a:lnSpc>
              <a:spcBef>
                <a:spcPts val="95"/>
              </a:spcBef>
            </a:pPr>
            <a:r>
              <a:rPr sz="1100" spc="-5" dirty="0">
                <a:solidFill>
                  <a:srgbClr val="242424"/>
                </a:solidFill>
                <a:latin typeface="Arial"/>
                <a:cs typeface="Arial"/>
              </a:rPr>
              <a:t>patrimonio, </a:t>
            </a:r>
            <a:r>
              <a:rPr sz="1100" dirty="0">
                <a:solidFill>
                  <a:srgbClr val="242424"/>
                </a:solidFill>
                <a:latin typeface="Arial"/>
                <a:cs typeface="Arial"/>
              </a:rPr>
              <a:t>ma anche </a:t>
            </a:r>
            <a:r>
              <a:rPr sz="1100" spc="-5" dirty="0">
                <a:solidFill>
                  <a:srgbClr val="242424"/>
                </a:solidFill>
                <a:latin typeface="Arial"/>
                <a:cs typeface="Arial"/>
              </a:rPr>
              <a:t>per l'alfabetizzazione. Non </a:t>
            </a:r>
            <a:r>
              <a:rPr sz="1100" dirty="0">
                <a:solidFill>
                  <a:srgbClr val="242424"/>
                </a:solidFill>
                <a:latin typeface="Arial"/>
                <a:cs typeface="Arial"/>
              </a:rPr>
              <a:t>si può </a:t>
            </a:r>
            <a:r>
              <a:rPr sz="1100" spc="-5" dirty="0">
                <a:solidFill>
                  <a:srgbClr val="242424"/>
                </a:solidFill>
                <a:latin typeface="Arial"/>
                <a:cs typeface="Arial"/>
              </a:rPr>
              <a:t>raccontare </a:t>
            </a:r>
            <a:r>
              <a:rPr sz="1100" dirty="0">
                <a:solidFill>
                  <a:srgbClr val="242424"/>
                </a:solidFill>
                <a:latin typeface="Arial"/>
                <a:cs typeface="Arial"/>
              </a:rPr>
              <a:t>il </a:t>
            </a:r>
            <a:r>
              <a:rPr sz="1100" spc="-5" dirty="0">
                <a:solidFill>
                  <a:srgbClr val="242424"/>
                </a:solidFill>
                <a:latin typeface="Arial"/>
                <a:cs typeface="Arial"/>
              </a:rPr>
              <a:t>mondo, </a:t>
            </a:r>
            <a:r>
              <a:rPr sz="1100" dirty="0">
                <a:solidFill>
                  <a:srgbClr val="242424"/>
                </a:solidFill>
                <a:latin typeface="Arial"/>
                <a:cs typeface="Arial"/>
              </a:rPr>
              <a:t>se non </a:t>
            </a:r>
            <a:r>
              <a:rPr sz="1100" spc="-5" dirty="0">
                <a:solidFill>
                  <a:srgbClr val="242424"/>
                </a:solidFill>
                <a:latin typeface="Arial"/>
                <a:cs typeface="Arial"/>
              </a:rPr>
              <a:t>attraverso le  </a:t>
            </a:r>
            <a:r>
              <a:rPr sz="1100" dirty="0">
                <a:solidFill>
                  <a:srgbClr val="242424"/>
                </a:solidFill>
                <a:latin typeface="Arial"/>
                <a:cs typeface="Arial"/>
              </a:rPr>
              <a:t>sue </a:t>
            </a:r>
            <a:r>
              <a:rPr sz="1100" spc="-5" dirty="0">
                <a:solidFill>
                  <a:srgbClr val="242424"/>
                </a:solidFill>
                <a:latin typeface="Arial"/>
                <a:cs typeface="Arial"/>
              </a:rPr>
              <a:t>ricchezze artistiche </a:t>
            </a:r>
            <a:r>
              <a:rPr sz="1100" dirty="0">
                <a:solidFill>
                  <a:srgbClr val="242424"/>
                </a:solidFill>
                <a:latin typeface="Arial"/>
                <a:cs typeface="Arial"/>
              </a:rPr>
              <a:t>e </a:t>
            </a:r>
            <a:r>
              <a:rPr sz="1100" spc="-5" dirty="0">
                <a:solidFill>
                  <a:srgbClr val="242424"/>
                </a:solidFill>
                <a:latin typeface="Arial"/>
                <a:cs typeface="Arial"/>
              </a:rPr>
              <a:t>culturali. </a:t>
            </a:r>
            <a:r>
              <a:rPr sz="1100" dirty="0">
                <a:solidFill>
                  <a:srgbClr val="242424"/>
                </a:solidFill>
                <a:latin typeface="Arial"/>
                <a:cs typeface="Arial"/>
              </a:rPr>
              <a:t>I </a:t>
            </a:r>
            <a:r>
              <a:rPr sz="1100" spc="-5" dirty="0">
                <a:solidFill>
                  <a:srgbClr val="242424"/>
                </a:solidFill>
                <a:latin typeface="Arial"/>
                <a:cs typeface="Arial"/>
              </a:rPr>
              <a:t>musei devono </a:t>
            </a:r>
            <a:r>
              <a:rPr sz="1100" dirty="0">
                <a:solidFill>
                  <a:srgbClr val="242424"/>
                </a:solidFill>
                <a:latin typeface="Arial"/>
                <a:cs typeface="Arial"/>
              </a:rPr>
              <a:t>essere </a:t>
            </a:r>
            <a:r>
              <a:rPr sz="1100" spc="-5" dirty="0">
                <a:solidFill>
                  <a:srgbClr val="242424"/>
                </a:solidFill>
                <a:latin typeface="Arial"/>
                <a:cs typeface="Arial"/>
              </a:rPr>
              <a:t>vissuti quotidianamente. Un giovane  </a:t>
            </a:r>
            <a:r>
              <a:rPr sz="1100" dirty="0">
                <a:solidFill>
                  <a:srgbClr val="242424"/>
                </a:solidFill>
                <a:latin typeface="Arial"/>
                <a:cs typeface="Arial"/>
              </a:rPr>
              <a:t>non </a:t>
            </a:r>
            <a:r>
              <a:rPr sz="1100" spc="-5" dirty="0">
                <a:solidFill>
                  <a:srgbClr val="242424"/>
                </a:solidFill>
                <a:latin typeface="Arial"/>
                <a:cs typeface="Arial"/>
              </a:rPr>
              <a:t>rispetterà </a:t>
            </a:r>
            <a:r>
              <a:rPr sz="1100" dirty="0">
                <a:solidFill>
                  <a:srgbClr val="242424"/>
                </a:solidFill>
                <a:latin typeface="Arial"/>
                <a:cs typeface="Arial"/>
              </a:rPr>
              <a:t>mai </a:t>
            </a:r>
            <a:r>
              <a:rPr sz="1100" spc="-5" dirty="0">
                <a:solidFill>
                  <a:srgbClr val="242424"/>
                </a:solidFill>
                <a:latin typeface="Arial"/>
                <a:cs typeface="Arial"/>
              </a:rPr>
              <a:t>un'opera d'arte, </a:t>
            </a:r>
            <a:r>
              <a:rPr sz="1100" dirty="0">
                <a:solidFill>
                  <a:srgbClr val="242424"/>
                </a:solidFill>
                <a:latin typeface="Arial"/>
                <a:cs typeface="Arial"/>
              </a:rPr>
              <a:t>se non </a:t>
            </a:r>
            <a:r>
              <a:rPr sz="1100" spc="-5" dirty="0">
                <a:solidFill>
                  <a:srgbClr val="242424"/>
                </a:solidFill>
                <a:latin typeface="Arial"/>
                <a:cs typeface="Arial"/>
              </a:rPr>
              <a:t>l'ha capita". </a:t>
            </a:r>
            <a:r>
              <a:rPr sz="1100" dirty="0">
                <a:solidFill>
                  <a:srgbClr val="242424"/>
                </a:solidFill>
                <a:latin typeface="Arial"/>
                <a:cs typeface="Arial"/>
              </a:rPr>
              <a:t>E </a:t>
            </a:r>
            <a:r>
              <a:rPr sz="1100" spc="-5" dirty="0">
                <a:solidFill>
                  <a:srgbClr val="242424"/>
                </a:solidFill>
                <a:latin typeface="Arial"/>
                <a:cs typeface="Arial"/>
              </a:rPr>
              <a:t>aggiunge: "Ogni </a:t>
            </a:r>
            <a:r>
              <a:rPr sz="1100" dirty="0">
                <a:solidFill>
                  <a:srgbClr val="242424"/>
                </a:solidFill>
                <a:latin typeface="Arial"/>
                <a:cs typeface="Arial"/>
              </a:rPr>
              <a:t>risorsa che </a:t>
            </a:r>
            <a:r>
              <a:rPr sz="1100" spc="-10" dirty="0">
                <a:solidFill>
                  <a:srgbClr val="242424"/>
                </a:solidFill>
                <a:latin typeface="Arial"/>
                <a:cs typeface="Arial"/>
              </a:rPr>
              <a:t>arriva </a:t>
            </a:r>
            <a:r>
              <a:rPr sz="1100" dirty="0">
                <a:solidFill>
                  <a:srgbClr val="242424"/>
                </a:solidFill>
                <a:latin typeface="Arial"/>
                <a:cs typeface="Arial"/>
              </a:rPr>
              <a:t>e </a:t>
            </a:r>
            <a:r>
              <a:rPr sz="1100" spc="-5" dirty="0">
                <a:solidFill>
                  <a:srgbClr val="242424"/>
                </a:solidFill>
                <a:latin typeface="Arial"/>
                <a:cs typeface="Arial"/>
              </a:rPr>
              <a:t>ogni  occasione </a:t>
            </a:r>
            <a:r>
              <a:rPr sz="1100" dirty="0">
                <a:solidFill>
                  <a:srgbClr val="242424"/>
                </a:solidFill>
                <a:latin typeface="Arial"/>
                <a:cs typeface="Arial"/>
              </a:rPr>
              <a:t>per </a:t>
            </a:r>
            <a:r>
              <a:rPr sz="1100" spc="-5" dirty="0">
                <a:solidFill>
                  <a:srgbClr val="242424"/>
                </a:solidFill>
                <a:latin typeface="Arial"/>
                <a:cs typeface="Arial"/>
              </a:rPr>
              <a:t>farlo, </a:t>
            </a:r>
            <a:r>
              <a:rPr sz="1100" dirty="0">
                <a:solidFill>
                  <a:srgbClr val="242424"/>
                </a:solidFill>
                <a:latin typeface="Arial"/>
                <a:cs typeface="Arial"/>
              </a:rPr>
              <a:t>è </a:t>
            </a:r>
            <a:r>
              <a:rPr sz="1100" spc="-5" dirty="0">
                <a:solidFill>
                  <a:srgbClr val="242424"/>
                </a:solidFill>
                <a:latin typeface="Arial"/>
                <a:cs typeface="Arial"/>
              </a:rPr>
              <a:t>benvenuta. Data la situazione </a:t>
            </a:r>
            <a:r>
              <a:rPr sz="1100" dirty="0">
                <a:solidFill>
                  <a:srgbClr val="242424"/>
                </a:solidFill>
                <a:latin typeface="Arial"/>
                <a:cs typeface="Arial"/>
              </a:rPr>
              <a:t>economica </a:t>
            </a:r>
            <a:r>
              <a:rPr sz="1100" spc="-5" dirty="0">
                <a:solidFill>
                  <a:srgbClr val="242424"/>
                </a:solidFill>
                <a:latin typeface="Arial"/>
                <a:cs typeface="Arial"/>
              </a:rPr>
              <a:t>attuale, </a:t>
            </a:r>
            <a:r>
              <a:rPr sz="1100" dirty="0">
                <a:solidFill>
                  <a:srgbClr val="242424"/>
                </a:solidFill>
                <a:latin typeface="Arial"/>
                <a:cs typeface="Arial"/>
              </a:rPr>
              <a:t>è </a:t>
            </a:r>
            <a:r>
              <a:rPr sz="1100" spc="-5" dirty="0">
                <a:solidFill>
                  <a:srgbClr val="242424"/>
                </a:solidFill>
                <a:latin typeface="Arial"/>
                <a:cs typeface="Arial"/>
              </a:rPr>
              <a:t>importante la  collaborazione </a:t>
            </a:r>
            <a:r>
              <a:rPr sz="1100" dirty="0">
                <a:solidFill>
                  <a:srgbClr val="242424"/>
                </a:solidFill>
                <a:latin typeface="Arial"/>
                <a:cs typeface="Arial"/>
              </a:rPr>
              <a:t>tra </a:t>
            </a:r>
            <a:r>
              <a:rPr sz="1100" spc="-5" dirty="0">
                <a:solidFill>
                  <a:srgbClr val="242424"/>
                </a:solidFill>
                <a:latin typeface="Arial"/>
                <a:cs typeface="Arial"/>
              </a:rPr>
              <a:t>pubblico </a:t>
            </a:r>
            <a:r>
              <a:rPr sz="1100" dirty="0">
                <a:solidFill>
                  <a:srgbClr val="242424"/>
                </a:solidFill>
                <a:latin typeface="Arial"/>
                <a:cs typeface="Arial"/>
              </a:rPr>
              <a:t>e</a:t>
            </a:r>
            <a:r>
              <a:rPr sz="1100" spc="10" dirty="0">
                <a:solidFill>
                  <a:srgbClr val="242424"/>
                </a:solidFill>
                <a:latin typeface="Arial"/>
                <a:cs typeface="Arial"/>
              </a:rPr>
              <a:t> </a:t>
            </a:r>
            <a:r>
              <a:rPr sz="1100" spc="-5" dirty="0">
                <a:solidFill>
                  <a:srgbClr val="242424"/>
                </a:solidFill>
                <a:latin typeface="Arial"/>
                <a:cs typeface="Arial"/>
              </a:rPr>
              <a:t>privato".</a:t>
            </a:r>
            <a:endParaRPr sz="1100">
              <a:latin typeface="Arial"/>
              <a:cs typeface="Arial"/>
            </a:endParaRPr>
          </a:p>
          <a:p>
            <a:pPr>
              <a:lnSpc>
                <a:spcPct val="100000"/>
              </a:lnSpc>
              <a:spcBef>
                <a:spcPts val="25"/>
              </a:spcBef>
            </a:pPr>
            <a:endParaRPr sz="1250">
              <a:latin typeface="Times New Roman"/>
              <a:cs typeface="Times New Roman"/>
            </a:endParaRPr>
          </a:p>
          <a:p>
            <a:pPr marL="12700" marR="5080" algn="ctr">
              <a:lnSpc>
                <a:spcPct val="110200"/>
              </a:lnSpc>
            </a:pPr>
            <a:r>
              <a:rPr sz="1100" spc="-5" dirty="0">
                <a:solidFill>
                  <a:srgbClr val="242424"/>
                </a:solidFill>
                <a:latin typeface="Arial"/>
                <a:cs typeface="Arial"/>
              </a:rPr>
              <a:t>Due avvenimenti quest'anno affiancheranno la rassegna. </a:t>
            </a:r>
            <a:r>
              <a:rPr sz="1100" dirty="0">
                <a:solidFill>
                  <a:srgbClr val="242424"/>
                </a:solidFill>
                <a:latin typeface="Arial"/>
                <a:cs typeface="Arial"/>
              </a:rPr>
              <a:t>Il 16 </a:t>
            </a:r>
            <a:r>
              <a:rPr sz="1100" spc="-5" dirty="0">
                <a:solidFill>
                  <a:srgbClr val="242424"/>
                </a:solidFill>
                <a:latin typeface="Arial"/>
                <a:cs typeface="Arial"/>
              </a:rPr>
              <a:t>marzo, nel </a:t>
            </a:r>
            <a:r>
              <a:rPr sz="1100" u="sng" spc="-5" dirty="0">
                <a:solidFill>
                  <a:srgbClr val="167EC3"/>
                </a:solidFill>
                <a:uFill>
                  <a:solidFill>
                    <a:srgbClr val="167EC3"/>
                  </a:solidFill>
                </a:uFill>
                <a:latin typeface="Arial"/>
                <a:cs typeface="Arial"/>
                <a:hlinkClick r:id="rId3"/>
              </a:rPr>
              <a:t>Museo </a:t>
            </a:r>
            <a:r>
              <a:rPr sz="1100" u="sng" dirty="0">
                <a:solidFill>
                  <a:srgbClr val="167EC3"/>
                </a:solidFill>
                <a:uFill>
                  <a:solidFill>
                    <a:srgbClr val="167EC3"/>
                  </a:solidFill>
                </a:uFill>
                <a:latin typeface="Arial"/>
                <a:cs typeface="Arial"/>
                <a:hlinkClick r:id="rId3"/>
              </a:rPr>
              <a:t>d'Arte </a:t>
            </a:r>
            <a:r>
              <a:rPr sz="1100" dirty="0">
                <a:solidFill>
                  <a:srgbClr val="167EC3"/>
                </a:solidFill>
                <a:latin typeface="Arial"/>
                <a:cs typeface="Arial"/>
              </a:rPr>
              <a:t> </a:t>
            </a:r>
            <a:r>
              <a:rPr sz="1100" u="sng" dirty="0">
                <a:solidFill>
                  <a:srgbClr val="167EC3"/>
                </a:solidFill>
                <a:uFill>
                  <a:solidFill>
                    <a:srgbClr val="167EC3"/>
                  </a:solidFill>
                </a:uFill>
                <a:latin typeface="Arial"/>
                <a:cs typeface="Arial"/>
                <a:hlinkClick r:id="rId3"/>
              </a:rPr>
              <a:t>contemporanea </a:t>
            </a:r>
            <a:r>
              <a:rPr sz="1100" u="sng" spc="-5" dirty="0">
                <a:solidFill>
                  <a:srgbClr val="167EC3"/>
                </a:solidFill>
                <a:uFill>
                  <a:solidFill>
                    <a:srgbClr val="167EC3"/>
                  </a:solidFill>
                </a:uFill>
                <a:latin typeface="Arial"/>
                <a:cs typeface="Arial"/>
                <a:hlinkClick r:id="rId3"/>
              </a:rPr>
              <a:t>Donnaregina (Madre) </a:t>
            </a:r>
            <a:r>
              <a:rPr sz="1100" u="sng" dirty="0">
                <a:solidFill>
                  <a:srgbClr val="167EC3"/>
                </a:solidFill>
                <a:uFill>
                  <a:solidFill>
                    <a:srgbClr val="167EC3"/>
                  </a:solidFill>
                </a:uFill>
                <a:latin typeface="Arial"/>
                <a:cs typeface="Arial"/>
                <a:hlinkClick r:id="rId3"/>
              </a:rPr>
              <a:t>di </a:t>
            </a:r>
            <a:r>
              <a:rPr sz="1100" u="sng" spc="-5" dirty="0">
                <a:solidFill>
                  <a:srgbClr val="167EC3"/>
                </a:solidFill>
                <a:uFill>
                  <a:solidFill>
                    <a:srgbClr val="167EC3"/>
                  </a:solidFill>
                </a:uFill>
                <a:latin typeface="Arial"/>
                <a:cs typeface="Arial"/>
                <a:hlinkClick r:id="rId3"/>
              </a:rPr>
              <a:t>Napoli</a:t>
            </a:r>
            <a:r>
              <a:rPr sz="1100" spc="-5" dirty="0">
                <a:solidFill>
                  <a:srgbClr val="242424"/>
                </a:solidFill>
                <a:latin typeface="Arial"/>
                <a:cs typeface="Arial"/>
                <a:hlinkClick r:id="rId3"/>
              </a:rPr>
              <a:t>, </a:t>
            </a:r>
            <a:r>
              <a:rPr sz="1100" spc="-5" dirty="0">
                <a:solidFill>
                  <a:srgbClr val="242424"/>
                </a:solidFill>
                <a:latin typeface="Arial"/>
                <a:cs typeface="Arial"/>
              </a:rPr>
              <a:t>l'artista Michelangelo </a:t>
            </a:r>
            <a:r>
              <a:rPr sz="1100" dirty="0">
                <a:solidFill>
                  <a:srgbClr val="242424"/>
                </a:solidFill>
                <a:latin typeface="Arial"/>
                <a:cs typeface="Arial"/>
              </a:rPr>
              <a:t>Pistoletto </a:t>
            </a:r>
            <a:r>
              <a:rPr sz="1100" spc="-5" dirty="0">
                <a:solidFill>
                  <a:srgbClr val="242424"/>
                </a:solidFill>
                <a:latin typeface="Arial"/>
                <a:cs typeface="Arial"/>
              </a:rPr>
              <a:t>sarà protagonista  </a:t>
            </a:r>
            <a:r>
              <a:rPr sz="1100" dirty="0">
                <a:solidFill>
                  <a:srgbClr val="242424"/>
                </a:solidFill>
                <a:latin typeface="Arial"/>
                <a:cs typeface="Arial"/>
              </a:rPr>
              <a:t>di un </a:t>
            </a:r>
            <a:r>
              <a:rPr sz="1100" spc="-5" dirty="0">
                <a:solidFill>
                  <a:srgbClr val="242424"/>
                </a:solidFill>
                <a:latin typeface="Arial"/>
                <a:cs typeface="Arial"/>
              </a:rPr>
              <a:t>incontro </a:t>
            </a:r>
            <a:r>
              <a:rPr sz="1100" dirty="0">
                <a:solidFill>
                  <a:srgbClr val="242424"/>
                </a:solidFill>
                <a:latin typeface="Arial"/>
                <a:cs typeface="Arial"/>
              </a:rPr>
              <a:t>con </a:t>
            </a:r>
            <a:r>
              <a:rPr sz="1100" spc="-5" dirty="0">
                <a:solidFill>
                  <a:srgbClr val="242424"/>
                </a:solidFill>
                <a:latin typeface="Arial"/>
                <a:cs typeface="Arial"/>
              </a:rPr>
              <a:t>gli under </a:t>
            </a:r>
            <a:r>
              <a:rPr sz="1100" dirty="0">
                <a:solidFill>
                  <a:srgbClr val="242424"/>
                </a:solidFill>
                <a:latin typeface="Arial"/>
                <a:cs typeface="Arial"/>
              </a:rPr>
              <a:t>13 e </a:t>
            </a:r>
            <a:r>
              <a:rPr sz="1100" spc="-5" dirty="0">
                <a:solidFill>
                  <a:srgbClr val="242424"/>
                </a:solidFill>
                <a:latin typeface="Arial"/>
                <a:cs typeface="Arial"/>
              </a:rPr>
              <a:t>non. Mentre nelle capitoline scuderie </a:t>
            </a:r>
            <a:r>
              <a:rPr sz="1100" dirty="0">
                <a:solidFill>
                  <a:srgbClr val="242424"/>
                </a:solidFill>
                <a:latin typeface="Arial"/>
                <a:cs typeface="Arial"/>
              </a:rPr>
              <a:t>di </a:t>
            </a:r>
            <a:r>
              <a:rPr sz="1100" spc="-5" dirty="0">
                <a:solidFill>
                  <a:srgbClr val="242424"/>
                </a:solidFill>
                <a:latin typeface="Arial"/>
                <a:cs typeface="Arial"/>
              </a:rPr>
              <a:t>Palazzo Altieri, il </a:t>
            </a:r>
            <a:r>
              <a:rPr sz="1100" dirty="0">
                <a:solidFill>
                  <a:srgbClr val="242424"/>
                </a:solidFill>
                <a:latin typeface="Arial"/>
                <a:cs typeface="Arial"/>
              </a:rPr>
              <a:t>20  marzo, si </a:t>
            </a:r>
            <a:r>
              <a:rPr sz="1100" spc="-5" dirty="0">
                <a:solidFill>
                  <a:srgbClr val="242424"/>
                </a:solidFill>
                <a:latin typeface="Arial"/>
                <a:cs typeface="Arial"/>
              </a:rPr>
              <a:t>discuterà </a:t>
            </a:r>
            <a:r>
              <a:rPr sz="1100" dirty="0">
                <a:solidFill>
                  <a:srgbClr val="242424"/>
                </a:solidFill>
                <a:latin typeface="Arial"/>
                <a:cs typeface="Arial"/>
              </a:rPr>
              <a:t>di </a:t>
            </a:r>
            <a:r>
              <a:rPr sz="1100" spc="-10" dirty="0">
                <a:solidFill>
                  <a:srgbClr val="242424"/>
                </a:solidFill>
                <a:latin typeface="Arial"/>
                <a:cs typeface="Arial"/>
              </a:rPr>
              <a:t>nuovi </a:t>
            </a:r>
            <a:r>
              <a:rPr sz="1100" dirty="0">
                <a:solidFill>
                  <a:srgbClr val="242424"/>
                </a:solidFill>
                <a:latin typeface="Arial"/>
                <a:cs typeface="Arial"/>
              </a:rPr>
              <a:t>metodi </a:t>
            </a:r>
            <a:r>
              <a:rPr sz="1100" spc="-5" dirty="0">
                <a:solidFill>
                  <a:srgbClr val="242424"/>
                </a:solidFill>
                <a:latin typeface="Arial"/>
                <a:cs typeface="Arial"/>
              </a:rPr>
              <a:t>d'apprendimento. "Reinventare" </a:t>
            </a:r>
            <a:r>
              <a:rPr sz="1100" dirty="0">
                <a:solidFill>
                  <a:srgbClr val="242424"/>
                </a:solidFill>
                <a:latin typeface="Arial"/>
                <a:cs typeface="Arial"/>
              </a:rPr>
              <a:t>è la </a:t>
            </a:r>
            <a:r>
              <a:rPr sz="1100" spc="-5" dirty="0">
                <a:solidFill>
                  <a:srgbClr val="242424"/>
                </a:solidFill>
                <a:latin typeface="Arial"/>
                <a:cs typeface="Arial"/>
              </a:rPr>
              <a:t>parola d'ordine. Dal  </a:t>
            </a:r>
            <a:r>
              <a:rPr sz="1100" dirty="0">
                <a:solidFill>
                  <a:srgbClr val="242424"/>
                </a:solidFill>
                <a:latin typeface="Arial"/>
                <a:cs typeface="Arial"/>
              </a:rPr>
              <a:t>metodo </a:t>
            </a:r>
            <a:r>
              <a:rPr sz="1100" spc="-5" dirty="0">
                <a:solidFill>
                  <a:srgbClr val="242424"/>
                </a:solidFill>
                <a:latin typeface="Arial"/>
                <a:cs typeface="Arial"/>
              </a:rPr>
              <a:t>Montessori alla </a:t>
            </a:r>
            <a:r>
              <a:rPr sz="1100" dirty="0">
                <a:solidFill>
                  <a:srgbClr val="242424"/>
                </a:solidFill>
                <a:latin typeface="Arial"/>
                <a:cs typeface="Arial"/>
              </a:rPr>
              <a:t>robotica </a:t>
            </a:r>
            <a:r>
              <a:rPr sz="1100" spc="-5" dirty="0">
                <a:solidFill>
                  <a:srgbClr val="242424"/>
                </a:solidFill>
                <a:latin typeface="Arial"/>
                <a:cs typeface="Arial"/>
              </a:rPr>
              <a:t>educativa </a:t>
            </a:r>
            <a:r>
              <a:rPr sz="1100" dirty="0">
                <a:solidFill>
                  <a:srgbClr val="242424"/>
                </a:solidFill>
                <a:latin typeface="Arial"/>
                <a:cs typeface="Arial"/>
              </a:rPr>
              <a:t>raccontata </a:t>
            </a:r>
            <a:r>
              <a:rPr sz="1100" spc="-5" dirty="0">
                <a:solidFill>
                  <a:srgbClr val="242424"/>
                </a:solidFill>
                <a:latin typeface="Arial"/>
                <a:cs typeface="Arial"/>
              </a:rPr>
              <a:t>dalla </a:t>
            </a:r>
            <a:r>
              <a:rPr sz="1100" dirty="0">
                <a:solidFill>
                  <a:srgbClr val="242424"/>
                </a:solidFill>
                <a:latin typeface="Arial"/>
                <a:cs typeface="Arial"/>
              </a:rPr>
              <a:t>scuola di </a:t>
            </a:r>
            <a:r>
              <a:rPr sz="1100" spc="-5" dirty="0">
                <a:solidFill>
                  <a:srgbClr val="242424"/>
                </a:solidFill>
                <a:latin typeface="Arial"/>
                <a:cs typeface="Arial"/>
              </a:rPr>
              <a:t>Genova. Fondamentale, per  la riuscita dell'impresa, sarà il supporto congiunto </a:t>
            </a:r>
            <a:r>
              <a:rPr sz="1100" dirty="0">
                <a:solidFill>
                  <a:srgbClr val="242424"/>
                </a:solidFill>
                <a:latin typeface="Arial"/>
                <a:cs typeface="Arial"/>
              </a:rPr>
              <a:t>di </a:t>
            </a:r>
            <a:r>
              <a:rPr sz="1100" spc="-5" dirty="0">
                <a:solidFill>
                  <a:srgbClr val="242424"/>
                </a:solidFill>
                <a:latin typeface="Arial"/>
                <a:cs typeface="Arial"/>
              </a:rPr>
              <a:t>musei, biblioteche, operatori culturali. </a:t>
            </a:r>
            <a:r>
              <a:rPr sz="1100" dirty="0">
                <a:solidFill>
                  <a:srgbClr val="242424"/>
                </a:solidFill>
                <a:latin typeface="Arial"/>
                <a:cs typeface="Arial"/>
              </a:rPr>
              <a:t>E  </a:t>
            </a:r>
            <a:r>
              <a:rPr sz="1100" spc="-5" dirty="0">
                <a:solidFill>
                  <a:srgbClr val="242424"/>
                </a:solidFill>
                <a:latin typeface="Arial"/>
                <a:cs typeface="Arial"/>
              </a:rPr>
              <a:t>soprattutto delle scuole. Una sinergia vincente. Stefania Giannini, ministro dell'Istruzione  (dell'Università </a:t>
            </a:r>
            <a:r>
              <a:rPr sz="1100" dirty="0">
                <a:solidFill>
                  <a:srgbClr val="242424"/>
                </a:solidFill>
                <a:latin typeface="Arial"/>
                <a:cs typeface="Arial"/>
              </a:rPr>
              <a:t>e </a:t>
            </a:r>
            <a:r>
              <a:rPr sz="1100" spc="-5" dirty="0">
                <a:solidFill>
                  <a:srgbClr val="242424"/>
                </a:solidFill>
                <a:latin typeface="Arial"/>
                <a:cs typeface="Arial"/>
              </a:rPr>
              <a:t>della </a:t>
            </a:r>
            <a:r>
              <a:rPr sz="1100" dirty="0">
                <a:solidFill>
                  <a:srgbClr val="242424"/>
                </a:solidFill>
                <a:latin typeface="Arial"/>
                <a:cs typeface="Arial"/>
              </a:rPr>
              <a:t>Ricerca) - </a:t>
            </a:r>
            <a:r>
              <a:rPr sz="1100" spc="-5" dirty="0">
                <a:solidFill>
                  <a:srgbClr val="242424"/>
                </a:solidFill>
                <a:latin typeface="Arial"/>
                <a:cs typeface="Arial"/>
              </a:rPr>
              <a:t>impegnata </a:t>
            </a:r>
            <a:r>
              <a:rPr sz="1100" dirty="0">
                <a:solidFill>
                  <a:srgbClr val="242424"/>
                </a:solidFill>
                <a:latin typeface="Arial"/>
                <a:cs typeface="Arial"/>
              </a:rPr>
              <a:t>in queste </a:t>
            </a:r>
            <a:r>
              <a:rPr sz="1100" spc="-5" dirty="0">
                <a:solidFill>
                  <a:srgbClr val="242424"/>
                </a:solidFill>
                <a:latin typeface="Arial"/>
                <a:cs typeface="Arial"/>
              </a:rPr>
              <a:t>ore </a:t>
            </a:r>
            <a:r>
              <a:rPr sz="1100" dirty="0">
                <a:solidFill>
                  <a:srgbClr val="242424"/>
                </a:solidFill>
                <a:latin typeface="Arial"/>
                <a:cs typeface="Arial"/>
              </a:rPr>
              <a:t>in </a:t>
            </a:r>
            <a:r>
              <a:rPr sz="1100" u="sng" dirty="0">
                <a:solidFill>
                  <a:srgbClr val="167EC3"/>
                </a:solidFill>
                <a:uFill>
                  <a:solidFill>
                    <a:srgbClr val="167EC3"/>
                  </a:solidFill>
                </a:uFill>
                <a:latin typeface="Arial"/>
                <a:cs typeface="Arial"/>
                <a:hlinkClick r:id="rId4"/>
              </a:rPr>
              <a:t>un </a:t>
            </a:r>
            <a:r>
              <a:rPr sz="1100" u="sng" spc="-5" dirty="0">
                <a:solidFill>
                  <a:srgbClr val="167EC3"/>
                </a:solidFill>
                <a:uFill>
                  <a:solidFill>
                    <a:srgbClr val="167EC3"/>
                  </a:solidFill>
                </a:uFill>
                <a:latin typeface="Arial"/>
                <a:cs typeface="Arial"/>
                <a:hlinkClick r:id="rId4"/>
              </a:rPr>
              <a:t>serrato dibattito sulla riforma della </a:t>
            </a:r>
            <a:r>
              <a:rPr sz="1100" spc="-5" dirty="0">
                <a:solidFill>
                  <a:srgbClr val="167EC3"/>
                </a:solidFill>
                <a:latin typeface="Arial"/>
                <a:cs typeface="Arial"/>
              </a:rPr>
              <a:t> </a:t>
            </a:r>
            <a:r>
              <a:rPr sz="1100" u="sng" spc="-5" dirty="0">
                <a:solidFill>
                  <a:srgbClr val="167EC3"/>
                </a:solidFill>
                <a:uFill>
                  <a:solidFill>
                    <a:srgbClr val="167EC3"/>
                  </a:solidFill>
                </a:uFill>
                <a:latin typeface="Arial"/>
                <a:cs typeface="Arial"/>
                <a:hlinkClick r:id="rId4"/>
              </a:rPr>
              <a:t>scuola</a:t>
            </a:r>
            <a:r>
              <a:rPr sz="1100" spc="-5" dirty="0">
                <a:solidFill>
                  <a:srgbClr val="167EC3"/>
                </a:solidFill>
                <a:latin typeface="Arial"/>
                <a:cs typeface="Arial"/>
                <a:hlinkClick r:id="rId4"/>
              </a:rPr>
              <a:t> </a:t>
            </a:r>
            <a:r>
              <a:rPr sz="1100" dirty="0">
                <a:solidFill>
                  <a:srgbClr val="242424"/>
                </a:solidFill>
                <a:latin typeface="Arial"/>
                <a:cs typeface="Arial"/>
              </a:rPr>
              <a:t>- ha </a:t>
            </a:r>
            <a:r>
              <a:rPr sz="1100" spc="-5" dirty="0">
                <a:solidFill>
                  <a:srgbClr val="242424"/>
                </a:solidFill>
                <a:latin typeface="Arial"/>
                <a:cs typeface="Arial"/>
              </a:rPr>
              <a:t>ribadito </a:t>
            </a:r>
            <a:r>
              <a:rPr sz="1100" dirty="0">
                <a:solidFill>
                  <a:srgbClr val="242424"/>
                </a:solidFill>
                <a:latin typeface="Arial"/>
                <a:cs typeface="Arial"/>
              </a:rPr>
              <a:t>il suo </a:t>
            </a:r>
            <a:r>
              <a:rPr sz="1100" spc="-5" dirty="0">
                <a:solidFill>
                  <a:srgbClr val="242424"/>
                </a:solidFill>
                <a:latin typeface="Arial"/>
                <a:cs typeface="Arial"/>
              </a:rPr>
              <a:t>interesse per l'iniziativa, </a:t>
            </a:r>
            <a:r>
              <a:rPr sz="1100" dirty="0">
                <a:solidFill>
                  <a:srgbClr val="242424"/>
                </a:solidFill>
                <a:latin typeface="Arial"/>
                <a:cs typeface="Arial"/>
              </a:rPr>
              <a:t>pur non </a:t>
            </a:r>
            <a:r>
              <a:rPr sz="1100" spc="-5" dirty="0">
                <a:solidFill>
                  <a:srgbClr val="242424"/>
                </a:solidFill>
                <a:latin typeface="Arial"/>
                <a:cs typeface="Arial"/>
              </a:rPr>
              <a:t>partecipando alla conferenza stampa,  dove </a:t>
            </a:r>
            <a:r>
              <a:rPr sz="1100" dirty="0">
                <a:solidFill>
                  <a:srgbClr val="242424"/>
                </a:solidFill>
                <a:latin typeface="Arial"/>
                <a:cs typeface="Arial"/>
              </a:rPr>
              <a:t>era attesa </a:t>
            </a:r>
            <a:r>
              <a:rPr sz="1100" spc="-5" dirty="0">
                <a:solidFill>
                  <a:srgbClr val="242424"/>
                </a:solidFill>
                <a:latin typeface="Arial"/>
                <a:cs typeface="Arial"/>
              </a:rPr>
              <a:t>soprattutto </a:t>
            </a:r>
            <a:r>
              <a:rPr sz="1100" dirty="0">
                <a:solidFill>
                  <a:srgbClr val="242424"/>
                </a:solidFill>
                <a:latin typeface="Arial"/>
                <a:cs typeface="Arial"/>
              </a:rPr>
              <a:t>dai</a:t>
            </a:r>
            <a:r>
              <a:rPr sz="1100" spc="-20" dirty="0">
                <a:solidFill>
                  <a:srgbClr val="242424"/>
                </a:solidFill>
                <a:latin typeface="Arial"/>
                <a:cs typeface="Arial"/>
              </a:rPr>
              <a:t> </a:t>
            </a:r>
            <a:r>
              <a:rPr sz="1100" spc="-5" dirty="0">
                <a:solidFill>
                  <a:srgbClr val="242424"/>
                </a:solidFill>
                <a:latin typeface="Arial"/>
                <a:cs typeface="Arial"/>
              </a:rPr>
              <a:t>giornalisti.</a:t>
            </a:r>
            <a:endParaRPr sz="1100">
              <a:latin typeface="Arial"/>
              <a:cs typeface="Aria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3375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Spettacoliecultura.ilmessaggero.it  4 marzo 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dirty="0">
                <a:latin typeface="Arial"/>
                <a:cs typeface="Arial"/>
              </a:rPr>
              <a:t> 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37108" y="7436280"/>
            <a:ext cx="6085205" cy="2534285"/>
          </a:xfrm>
          <a:prstGeom prst="rect">
            <a:avLst/>
          </a:prstGeom>
        </p:spPr>
        <p:txBody>
          <a:bodyPr vert="horz" wrap="square" lIns="0" tIns="11430" rIns="0" bIns="0" rtlCol="0">
            <a:spAutoFit/>
          </a:bodyPr>
          <a:lstStyle/>
          <a:p>
            <a:pPr marL="71755" marR="69215" algn="ctr">
              <a:lnSpc>
                <a:spcPct val="110000"/>
              </a:lnSpc>
              <a:spcBef>
                <a:spcPts val="90"/>
              </a:spcBef>
            </a:pPr>
            <a:r>
              <a:rPr sz="1150" spc="-5" dirty="0">
                <a:solidFill>
                  <a:srgbClr val="333333"/>
                </a:solidFill>
                <a:latin typeface="Arial"/>
                <a:cs typeface="Arial"/>
              </a:rPr>
              <a:t>Torna il Festival </a:t>
            </a:r>
            <a:r>
              <a:rPr sz="1150" dirty="0">
                <a:solidFill>
                  <a:srgbClr val="333333"/>
                </a:solidFill>
                <a:latin typeface="Arial"/>
                <a:cs typeface="Arial"/>
              </a:rPr>
              <a:t>della </a:t>
            </a:r>
            <a:r>
              <a:rPr sz="1150" spc="-5" dirty="0">
                <a:solidFill>
                  <a:srgbClr val="333333"/>
                </a:solidFill>
                <a:latin typeface="Arial"/>
                <a:cs typeface="Arial"/>
              </a:rPr>
              <a:t>Cultura Creativa </a:t>
            </a:r>
            <a:r>
              <a:rPr sz="1150" dirty="0">
                <a:solidFill>
                  <a:srgbClr val="333333"/>
                </a:solidFill>
                <a:latin typeface="Arial"/>
                <a:cs typeface="Arial"/>
              </a:rPr>
              <a:t>dal </a:t>
            </a:r>
            <a:r>
              <a:rPr sz="1150" spc="-5" dirty="0">
                <a:solidFill>
                  <a:srgbClr val="333333"/>
                </a:solidFill>
                <a:latin typeface="Arial"/>
                <a:cs typeface="Arial"/>
              </a:rPr>
              <a:t>16 al 22 </a:t>
            </a:r>
            <a:r>
              <a:rPr sz="1150" dirty="0">
                <a:solidFill>
                  <a:srgbClr val="333333"/>
                </a:solidFill>
                <a:latin typeface="Arial"/>
                <a:cs typeface="Arial"/>
              </a:rPr>
              <a:t>marzo. </a:t>
            </a:r>
            <a:r>
              <a:rPr sz="1150" spc="-5" dirty="0">
                <a:solidFill>
                  <a:srgbClr val="333333"/>
                </a:solidFill>
                <a:latin typeface="Arial"/>
                <a:cs typeface="Arial"/>
              </a:rPr>
              <a:t>la manifestazione ha l’obiettivo di  stimolare la creatività </a:t>
            </a:r>
            <a:r>
              <a:rPr sz="1150" dirty="0">
                <a:solidFill>
                  <a:srgbClr val="333333"/>
                </a:solidFill>
                <a:latin typeface="Arial"/>
                <a:cs typeface="Arial"/>
              </a:rPr>
              <a:t>dei </a:t>
            </a:r>
            <a:r>
              <a:rPr sz="1150" spc="-5" dirty="0">
                <a:solidFill>
                  <a:srgbClr val="333333"/>
                </a:solidFill>
                <a:latin typeface="Arial"/>
                <a:cs typeface="Arial"/>
              </a:rPr>
              <a:t>ragazzi delle </a:t>
            </a:r>
            <a:r>
              <a:rPr sz="1150" dirty="0">
                <a:solidFill>
                  <a:srgbClr val="333333"/>
                </a:solidFill>
                <a:latin typeface="Arial"/>
                <a:cs typeface="Arial"/>
              </a:rPr>
              <a:t>scuole </a:t>
            </a:r>
            <a:r>
              <a:rPr sz="1150" spc="-5" dirty="0">
                <a:solidFill>
                  <a:srgbClr val="333333"/>
                </a:solidFill>
                <a:latin typeface="Arial"/>
                <a:cs typeface="Arial"/>
              </a:rPr>
              <a:t>elementari </a:t>
            </a:r>
            <a:r>
              <a:rPr sz="1150" dirty="0">
                <a:solidFill>
                  <a:srgbClr val="333333"/>
                </a:solidFill>
                <a:latin typeface="Arial"/>
                <a:cs typeface="Arial"/>
              </a:rPr>
              <a:t>e medie </a:t>
            </a:r>
            <a:r>
              <a:rPr sz="1150" spc="-5" dirty="0">
                <a:solidFill>
                  <a:srgbClr val="333333"/>
                </a:solidFill>
                <a:latin typeface="Arial"/>
                <a:cs typeface="Arial"/>
              </a:rPr>
              <a:t>attraverso </a:t>
            </a:r>
            <a:r>
              <a:rPr sz="1150" dirty="0">
                <a:solidFill>
                  <a:srgbClr val="333333"/>
                </a:solidFill>
                <a:latin typeface="Arial"/>
                <a:cs typeface="Arial"/>
              </a:rPr>
              <a:t>le </a:t>
            </a:r>
            <a:r>
              <a:rPr sz="1150" spc="-5" dirty="0">
                <a:solidFill>
                  <a:srgbClr val="333333"/>
                </a:solidFill>
                <a:latin typeface="Arial"/>
                <a:cs typeface="Arial"/>
              </a:rPr>
              <a:t>diverse  modalità di espressione: arte, teatro, fotografia, </a:t>
            </a:r>
            <a:r>
              <a:rPr sz="1150" dirty="0">
                <a:solidFill>
                  <a:srgbClr val="333333"/>
                </a:solidFill>
                <a:latin typeface="Arial"/>
                <a:cs typeface="Arial"/>
              </a:rPr>
              <a:t>cinema e tecnologie</a:t>
            </a:r>
            <a:r>
              <a:rPr sz="1150" spc="40" dirty="0">
                <a:solidFill>
                  <a:srgbClr val="333333"/>
                </a:solidFill>
                <a:latin typeface="Arial"/>
                <a:cs typeface="Arial"/>
              </a:rPr>
              <a:t> </a:t>
            </a:r>
            <a:r>
              <a:rPr sz="1150" spc="-5" dirty="0">
                <a:solidFill>
                  <a:srgbClr val="333333"/>
                </a:solidFill>
                <a:latin typeface="Arial"/>
                <a:cs typeface="Arial"/>
              </a:rPr>
              <a:t>digitali.</a:t>
            </a:r>
            <a:endParaRPr sz="1150">
              <a:latin typeface="Arial"/>
              <a:cs typeface="Arial"/>
            </a:endParaRPr>
          </a:p>
          <a:p>
            <a:pPr>
              <a:lnSpc>
                <a:spcPct val="100000"/>
              </a:lnSpc>
              <a:spcBef>
                <a:spcPts val="40"/>
              </a:spcBef>
            </a:pPr>
            <a:endParaRPr sz="1300">
              <a:latin typeface="Times New Roman"/>
              <a:cs typeface="Times New Roman"/>
            </a:endParaRPr>
          </a:p>
          <a:p>
            <a:pPr marL="78105" marR="73660" algn="ctr">
              <a:lnSpc>
                <a:spcPct val="110100"/>
              </a:lnSpc>
            </a:pPr>
            <a:r>
              <a:rPr sz="1150" spc="-5" dirty="0">
                <a:solidFill>
                  <a:srgbClr val="333333"/>
                </a:solidFill>
                <a:latin typeface="Arial"/>
                <a:cs typeface="Arial"/>
              </a:rPr>
              <a:t>Bnl Gruppo Bnp </a:t>
            </a:r>
            <a:r>
              <a:rPr sz="1150" dirty="0">
                <a:solidFill>
                  <a:srgbClr val="333333"/>
                </a:solidFill>
                <a:latin typeface="Arial"/>
                <a:cs typeface="Arial"/>
              </a:rPr>
              <a:t>Paribas </a:t>
            </a:r>
            <a:r>
              <a:rPr sz="1150" spc="-5" dirty="0">
                <a:solidFill>
                  <a:srgbClr val="333333"/>
                </a:solidFill>
                <a:latin typeface="Arial"/>
                <a:cs typeface="Arial"/>
              </a:rPr>
              <a:t>partecipa, per il secondo anno consecutivo, al Festival </a:t>
            </a:r>
            <a:r>
              <a:rPr sz="1150" dirty="0">
                <a:solidFill>
                  <a:srgbClr val="333333"/>
                </a:solidFill>
                <a:latin typeface="Arial"/>
                <a:cs typeface="Arial"/>
              </a:rPr>
              <a:t>promosso e  </a:t>
            </a:r>
            <a:r>
              <a:rPr sz="1150" spc="-5" dirty="0">
                <a:solidFill>
                  <a:srgbClr val="333333"/>
                </a:solidFill>
                <a:latin typeface="Arial"/>
                <a:cs typeface="Arial"/>
              </a:rPr>
              <a:t>realizzato dalle banche, grazie al coordinamento dell’Abi, </a:t>
            </a:r>
            <a:r>
              <a:rPr sz="1150" dirty="0">
                <a:solidFill>
                  <a:srgbClr val="333333"/>
                </a:solidFill>
                <a:latin typeface="Arial"/>
                <a:cs typeface="Arial"/>
              </a:rPr>
              <a:t>confermando - si </a:t>
            </a:r>
            <a:r>
              <a:rPr sz="1150" spc="-5" dirty="0">
                <a:solidFill>
                  <a:srgbClr val="333333"/>
                </a:solidFill>
                <a:latin typeface="Arial"/>
                <a:cs typeface="Arial"/>
              </a:rPr>
              <a:t>legge in un  comunicato </a:t>
            </a:r>
            <a:r>
              <a:rPr sz="1150" dirty="0">
                <a:solidFill>
                  <a:srgbClr val="333333"/>
                </a:solidFill>
                <a:latin typeface="Arial"/>
                <a:cs typeface="Arial"/>
              </a:rPr>
              <a:t>- </a:t>
            </a:r>
            <a:r>
              <a:rPr sz="1150" spc="-5" dirty="0">
                <a:solidFill>
                  <a:srgbClr val="333333"/>
                </a:solidFill>
                <a:latin typeface="Arial"/>
                <a:cs typeface="Arial"/>
              </a:rPr>
              <a:t>il proprio </a:t>
            </a:r>
            <a:r>
              <a:rPr sz="1150" dirty="0">
                <a:solidFill>
                  <a:srgbClr val="333333"/>
                </a:solidFill>
                <a:latin typeface="Arial"/>
                <a:cs typeface="Arial"/>
              </a:rPr>
              <a:t>impegno a </a:t>
            </a:r>
            <a:r>
              <a:rPr sz="1150" spc="-5" dirty="0">
                <a:solidFill>
                  <a:srgbClr val="333333"/>
                </a:solidFill>
                <a:latin typeface="Arial"/>
                <a:cs typeface="Arial"/>
              </a:rPr>
              <a:t>favore della diffusione della </a:t>
            </a:r>
            <a:r>
              <a:rPr sz="1150" dirty="0">
                <a:solidFill>
                  <a:srgbClr val="333333"/>
                </a:solidFill>
                <a:latin typeface="Arial"/>
                <a:cs typeface="Arial"/>
              </a:rPr>
              <a:t>cultura e </a:t>
            </a:r>
            <a:r>
              <a:rPr sz="1150" spc="-5" dirty="0">
                <a:solidFill>
                  <a:srgbClr val="333333"/>
                </a:solidFill>
                <a:latin typeface="Arial"/>
                <a:cs typeface="Arial"/>
              </a:rPr>
              <a:t>l’attenzione </a:t>
            </a:r>
            <a:r>
              <a:rPr sz="1150" dirty="0">
                <a:solidFill>
                  <a:srgbClr val="333333"/>
                </a:solidFill>
                <a:latin typeface="Arial"/>
                <a:cs typeface="Arial"/>
              </a:rPr>
              <a:t>verso </a:t>
            </a:r>
            <a:r>
              <a:rPr sz="1150" spc="-5" dirty="0">
                <a:solidFill>
                  <a:srgbClr val="333333"/>
                </a:solidFill>
                <a:latin typeface="Arial"/>
                <a:cs typeface="Arial"/>
              </a:rPr>
              <a:t>le  giovani</a:t>
            </a:r>
            <a:r>
              <a:rPr sz="1150" spc="-10" dirty="0">
                <a:solidFill>
                  <a:srgbClr val="333333"/>
                </a:solidFill>
                <a:latin typeface="Arial"/>
                <a:cs typeface="Arial"/>
              </a:rPr>
              <a:t> </a:t>
            </a:r>
            <a:r>
              <a:rPr sz="1150" spc="-5" dirty="0">
                <a:solidFill>
                  <a:srgbClr val="333333"/>
                </a:solidFill>
                <a:latin typeface="Arial"/>
                <a:cs typeface="Arial"/>
              </a:rPr>
              <a:t>generazioni.</a:t>
            </a:r>
            <a:endParaRPr sz="1150">
              <a:latin typeface="Arial"/>
              <a:cs typeface="Arial"/>
            </a:endParaRPr>
          </a:p>
          <a:p>
            <a:pPr>
              <a:lnSpc>
                <a:spcPct val="100000"/>
              </a:lnSpc>
              <a:spcBef>
                <a:spcPts val="20"/>
              </a:spcBef>
            </a:pPr>
            <a:endParaRPr sz="1300">
              <a:latin typeface="Times New Roman"/>
              <a:cs typeface="Times New Roman"/>
            </a:endParaRPr>
          </a:p>
          <a:p>
            <a:pPr marL="12065" marR="5080" algn="ctr">
              <a:lnSpc>
                <a:spcPct val="110100"/>
              </a:lnSpc>
            </a:pPr>
            <a:r>
              <a:rPr sz="1150" dirty="0">
                <a:solidFill>
                  <a:srgbClr val="333333"/>
                </a:solidFill>
                <a:latin typeface="Arial"/>
                <a:cs typeface="Arial"/>
              </a:rPr>
              <a:t>Il tema </a:t>
            </a:r>
            <a:r>
              <a:rPr sz="1150" spc="-5" dirty="0">
                <a:solidFill>
                  <a:srgbClr val="333333"/>
                </a:solidFill>
                <a:latin typeface="Arial"/>
                <a:cs typeface="Arial"/>
              </a:rPr>
              <a:t>scelto dall’Abi </a:t>
            </a:r>
            <a:r>
              <a:rPr sz="1150" dirty="0">
                <a:solidFill>
                  <a:srgbClr val="333333"/>
                </a:solidFill>
                <a:latin typeface="Arial"/>
                <a:cs typeface="Arial"/>
              </a:rPr>
              <a:t>per </a:t>
            </a:r>
            <a:r>
              <a:rPr sz="1150" spc="-5" dirty="0">
                <a:solidFill>
                  <a:srgbClr val="333333"/>
                </a:solidFill>
                <a:latin typeface="Arial"/>
                <a:cs typeface="Arial"/>
              </a:rPr>
              <a:t>la seconda edizione del Festival </a:t>
            </a:r>
            <a:r>
              <a:rPr sz="1150" dirty="0">
                <a:solidFill>
                  <a:srgbClr val="333333"/>
                </a:solidFill>
                <a:latin typeface="Arial"/>
                <a:cs typeface="Arial"/>
              </a:rPr>
              <a:t>è </a:t>
            </a:r>
            <a:r>
              <a:rPr sz="1150" spc="-5" dirty="0">
                <a:solidFill>
                  <a:srgbClr val="333333"/>
                </a:solidFill>
                <a:latin typeface="Arial"/>
                <a:cs typeface="Arial"/>
              </a:rPr>
              <a:t>L’alfabeto del </a:t>
            </a:r>
            <a:r>
              <a:rPr sz="1150" dirty="0">
                <a:solidFill>
                  <a:srgbClr val="333333"/>
                </a:solidFill>
                <a:latin typeface="Arial"/>
                <a:cs typeface="Arial"/>
              </a:rPr>
              <a:t>mondo – </a:t>
            </a:r>
            <a:r>
              <a:rPr sz="1150" spc="-5" dirty="0">
                <a:solidFill>
                  <a:srgbClr val="333333"/>
                </a:solidFill>
                <a:latin typeface="Arial"/>
                <a:cs typeface="Arial"/>
              </a:rPr>
              <a:t>Leggiamo  </a:t>
            </a:r>
            <a:r>
              <a:rPr sz="1150" dirty="0">
                <a:solidFill>
                  <a:srgbClr val="333333"/>
                </a:solidFill>
                <a:latin typeface="Arial"/>
                <a:cs typeface="Arial"/>
              </a:rPr>
              <a:t>i </a:t>
            </a:r>
            <a:r>
              <a:rPr sz="1150" spc="-5" dirty="0">
                <a:solidFill>
                  <a:srgbClr val="333333"/>
                </a:solidFill>
                <a:latin typeface="Arial"/>
                <a:cs typeface="Arial"/>
              </a:rPr>
              <a:t>segni intorno </a:t>
            </a:r>
            <a:r>
              <a:rPr sz="1150" dirty="0">
                <a:solidFill>
                  <a:srgbClr val="333333"/>
                </a:solidFill>
                <a:latin typeface="Arial"/>
                <a:cs typeface="Arial"/>
              </a:rPr>
              <a:t>a </a:t>
            </a:r>
            <a:r>
              <a:rPr sz="1150" spc="-5" dirty="0">
                <a:solidFill>
                  <a:srgbClr val="333333"/>
                </a:solidFill>
                <a:latin typeface="Arial"/>
                <a:cs typeface="Arial"/>
              </a:rPr>
              <a:t>noi </a:t>
            </a:r>
            <a:r>
              <a:rPr sz="1150" dirty="0">
                <a:solidFill>
                  <a:srgbClr val="333333"/>
                </a:solidFill>
                <a:latin typeface="Arial"/>
                <a:cs typeface="Arial"/>
              </a:rPr>
              <a:t>e </a:t>
            </a:r>
            <a:r>
              <a:rPr sz="1150" spc="-5" dirty="0">
                <a:solidFill>
                  <a:srgbClr val="333333"/>
                </a:solidFill>
                <a:latin typeface="Arial"/>
                <a:cs typeface="Arial"/>
              </a:rPr>
              <a:t>raccontiamo, un </a:t>
            </a:r>
            <a:r>
              <a:rPr sz="1150" dirty="0">
                <a:solidFill>
                  <a:srgbClr val="333333"/>
                </a:solidFill>
                <a:latin typeface="Arial"/>
                <a:cs typeface="Arial"/>
              </a:rPr>
              <a:t>filo </a:t>
            </a:r>
            <a:r>
              <a:rPr sz="1150" spc="-5" dirty="0">
                <a:solidFill>
                  <a:srgbClr val="333333"/>
                </a:solidFill>
                <a:latin typeface="Arial"/>
                <a:cs typeface="Arial"/>
              </a:rPr>
              <a:t>rosso che collegherà idealmente tutte le iniziative  proposte (laboratori, concerti, visite </a:t>
            </a:r>
            <a:r>
              <a:rPr sz="1150" dirty="0">
                <a:solidFill>
                  <a:srgbClr val="333333"/>
                </a:solidFill>
                <a:latin typeface="Arial"/>
                <a:cs typeface="Arial"/>
              </a:rPr>
              <a:t>a musei, </a:t>
            </a:r>
            <a:r>
              <a:rPr sz="1150" spc="-5" dirty="0">
                <a:solidFill>
                  <a:srgbClr val="333333"/>
                </a:solidFill>
                <a:latin typeface="Arial"/>
                <a:cs typeface="Arial"/>
              </a:rPr>
              <a:t>teatro, ecc.) </a:t>
            </a:r>
            <a:r>
              <a:rPr sz="1150" dirty="0">
                <a:solidFill>
                  <a:srgbClr val="333333"/>
                </a:solidFill>
                <a:latin typeface="Arial"/>
                <a:cs typeface="Arial"/>
              </a:rPr>
              <a:t>e </a:t>
            </a:r>
            <a:r>
              <a:rPr sz="1150" spc="-5" dirty="0">
                <a:solidFill>
                  <a:srgbClr val="333333"/>
                </a:solidFill>
                <a:latin typeface="Arial"/>
                <a:cs typeface="Arial"/>
              </a:rPr>
              <a:t>organizzate dalle banche </a:t>
            </a:r>
            <a:r>
              <a:rPr sz="1150" dirty="0">
                <a:solidFill>
                  <a:srgbClr val="333333"/>
                </a:solidFill>
                <a:latin typeface="Arial"/>
                <a:cs typeface="Arial"/>
              </a:rPr>
              <a:t>che  </a:t>
            </a:r>
            <a:r>
              <a:rPr sz="1150" spc="-5" dirty="0">
                <a:solidFill>
                  <a:srgbClr val="333333"/>
                </a:solidFill>
                <a:latin typeface="Arial"/>
                <a:cs typeface="Arial"/>
              </a:rPr>
              <a:t>aderiscono alla</a:t>
            </a:r>
            <a:r>
              <a:rPr sz="1150" spc="-15" dirty="0">
                <a:solidFill>
                  <a:srgbClr val="333333"/>
                </a:solidFill>
                <a:latin typeface="Arial"/>
                <a:cs typeface="Arial"/>
              </a:rPr>
              <a:t> </a:t>
            </a:r>
            <a:r>
              <a:rPr sz="1150" spc="-5" dirty="0">
                <a:solidFill>
                  <a:srgbClr val="333333"/>
                </a:solidFill>
                <a:latin typeface="Arial"/>
                <a:cs typeface="Arial"/>
              </a:rPr>
              <a:t>manifestazione.</a:t>
            </a:r>
            <a:endParaRPr sz="1150">
              <a:latin typeface="Arial"/>
              <a:cs typeface="Arial"/>
            </a:endParaRPr>
          </a:p>
        </p:txBody>
      </p:sp>
      <p:sp>
        <p:nvSpPr>
          <p:cNvPr id="5" name="object 5"/>
          <p:cNvSpPr/>
          <p:nvPr/>
        </p:nvSpPr>
        <p:spPr>
          <a:xfrm>
            <a:off x="856488" y="2766059"/>
            <a:ext cx="5847588" cy="66598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2376" y="3854824"/>
            <a:ext cx="6051240" cy="314490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3375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Spettacoliecultura.ilmessaggero.it  4 marzo 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12723" y="2269286"/>
            <a:ext cx="6128385" cy="5823585"/>
          </a:xfrm>
          <a:prstGeom prst="rect">
            <a:avLst/>
          </a:prstGeom>
        </p:spPr>
        <p:txBody>
          <a:bodyPr vert="horz" wrap="square" lIns="0" tIns="12700" rIns="0" bIns="0" rtlCol="0">
            <a:spAutoFit/>
          </a:bodyPr>
          <a:lstStyle/>
          <a:p>
            <a:pPr marL="62865" marR="50800" indent="-4445" algn="ctr">
              <a:lnSpc>
                <a:spcPct val="110400"/>
              </a:lnSpc>
              <a:spcBef>
                <a:spcPts val="100"/>
              </a:spcBef>
            </a:pPr>
            <a:r>
              <a:rPr sz="1150" spc="-5" dirty="0">
                <a:solidFill>
                  <a:srgbClr val="333333"/>
                </a:solidFill>
                <a:latin typeface="Arial"/>
                <a:cs typeface="Arial"/>
              </a:rPr>
              <a:t>Bnl, in particolare, ha </a:t>
            </a:r>
            <a:r>
              <a:rPr sz="1150" dirty="0">
                <a:solidFill>
                  <a:srgbClr val="333333"/>
                </a:solidFill>
                <a:latin typeface="Arial"/>
                <a:cs typeface="Arial"/>
              </a:rPr>
              <a:t>scelto </a:t>
            </a:r>
            <a:r>
              <a:rPr sz="1150" spc="-5" dirty="0">
                <a:solidFill>
                  <a:srgbClr val="333333"/>
                </a:solidFill>
                <a:latin typeface="Arial"/>
                <a:cs typeface="Arial"/>
              </a:rPr>
              <a:t>di promuovere una serie di laboratori </a:t>
            </a:r>
            <a:r>
              <a:rPr sz="1150" dirty="0">
                <a:solidFill>
                  <a:srgbClr val="333333"/>
                </a:solidFill>
                <a:latin typeface="Arial"/>
                <a:cs typeface="Arial"/>
              </a:rPr>
              <a:t>in quattro </a:t>
            </a:r>
            <a:r>
              <a:rPr sz="1150" spc="-5" dirty="0">
                <a:solidFill>
                  <a:srgbClr val="333333"/>
                </a:solidFill>
                <a:latin typeface="Arial"/>
                <a:cs typeface="Arial"/>
              </a:rPr>
              <a:t>città italiane  chiedendo </a:t>
            </a:r>
            <a:r>
              <a:rPr sz="1150" dirty="0">
                <a:solidFill>
                  <a:srgbClr val="333333"/>
                </a:solidFill>
                <a:latin typeface="Arial"/>
                <a:cs typeface="Arial"/>
              </a:rPr>
              <a:t>ai </a:t>
            </a:r>
            <a:r>
              <a:rPr sz="1150" spc="-5" dirty="0">
                <a:solidFill>
                  <a:srgbClr val="333333"/>
                </a:solidFill>
                <a:latin typeface="Arial"/>
                <a:cs typeface="Arial"/>
              </a:rPr>
              <a:t>ragazzi di leggere </a:t>
            </a:r>
            <a:r>
              <a:rPr sz="1150" dirty="0">
                <a:solidFill>
                  <a:srgbClr val="333333"/>
                </a:solidFill>
                <a:latin typeface="Arial"/>
                <a:cs typeface="Arial"/>
              </a:rPr>
              <a:t>e </a:t>
            </a:r>
            <a:r>
              <a:rPr sz="1150" spc="-5" dirty="0">
                <a:solidFill>
                  <a:srgbClr val="333333"/>
                </a:solidFill>
                <a:latin typeface="Arial"/>
                <a:cs typeface="Arial"/>
              </a:rPr>
              <a:t>di </a:t>
            </a:r>
            <a:r>
              <a:rPr sz="1150" dirty="0">
                <a:solidFill>
                  <a:srgbClr val="333333"/>
                </a:solidFill>
                <a:latin typeface="Arial"/>
                <a:cs typeface="Arial"/>
              </a:rPr>
              <a:t>raccontare i </a:t>
            </a:r>
            <a:r>
              <a:rPr sz="1150" spc="-5" dirty="0">
                <a:solidFill>
                  <a:srgbClr val="333333"/>
                </a:solidFill>
                <a:latin typeface="Arial"/>
                <a:cs typeface="Arial"/>
              </a:rPr>
              <a:t>segni della multiculturalità presenti nella </a:t>
            </a:r>
            <a:r>
              <a:rPr sz="1150" dirty="0">
                <a:solidFill>
                  <a:srgbClr val="333333"/>
                </a:solidFill>
                <a:latin typeface="Arial"/>
                <a:cs typeface="Arial"/>
              </a:rPr>
              <a:t>loro  </a:t>
            </a:r>
            <a:r>
              <a:rPr sz="1150" spc="-5" dirty="0">
                <a:solidFill>
                  <a:srgbClr val="333333"/>
                </a:solidFill>
                <a:latin typeface="Arial"/>
                <a:cs typeface="Arial"/>
              </a:rPr>
              <a:t>vita quotidiana </a:t>
            </a:r>
            <a:r>
              <a:rPr sz="1150" dirty="0">
                <a:solidFill>
                  <a:srgbClr val="333333"/>
                </a:solidFill>
                <a:latin typeface="Arial"/>
                <a:cs typeface="Arial"/>
              </a:rPr>
              <a:t>attraverso </a:t>
            </a:r>
            <a:r>
              <a:rPr sz="1150" spc="-5" dirty="0">
                <a:solidFill>
                  <a:srgbClr val="333333"/>
                </a:solidFill>
                <a:latin typeface="Arial"/>
                <a:cs typeface="Arial"/>
              </a:rPr>
              <a:t>il linguaggio</a:t>
            </a:r>
            <a:r>
              <a:rPr sz="1150" spc="-10" dirty="0">
                <a:solidFill>
                  <a:srgbClr val="333333"/>
                </a:solidFill>
                <a:latin typeface="Arial"/>
                <a:cs typeface="Arial"/>
              </a:rPr>
              <a:t> </a:t>
            </a:r>
            <a:r>
              <a:rPr sz="1150" dirty="0">
                <a:solidFill>
                  <a:srgbClr val="333333"/>
                </a:solidFill>
                <a:latin typeface="Arial"/>
                <a:cs typeface="Arial"/>
              </a:rPr>
              <a:t>cinematografico:</a:t>
            </a:r>
            <a:endParaRPr sz="1150">
              <a:latin typeface="Arial"/>
              <a:cs typeface="Arial"/>
            </a:endParaRPr>
          </a:p>
          <a:p>
            <a:pPr>
              <a:lnSpc>
                <a:spcPct val="100000"/>
              </a:lnSpc>
              <a:spcBef>
                <a:spcPts val="30"/>
              </a:spcBef>
            </a:pPr>
            <a:endParaRPr sz="1400">
              <a:latin typeface="Times New Roman"/>
              <a:cs typeface="Times New Roman"/>
            </a:endParaRPr>
          </a:p>
          <a:p>
            <a:pPr marL="5080" algn="ctr">
              <a:lnSpc>
                <a:spcPct val="100000"/>
              </a:lnSpc>
              <a:spcBef>
                <a:spcPts val="5"/>
              </a:spcBef>
            </a:pPr>
            <a:r>
              <a:rPr sz="1150" b="1" dirty="0">
                <a:solidFill>
                  <a:srgbClr val="333333"/>
                </a:solidFill>
                <a:latin typeface="Arial"/>
                <a:cs typeface="Arial"/>
              </a:rPr>
              <a:t>Il</a:t>
            </a:r>
            <a:r>
              <a:rPr sz="1150" b="1" spc="-10" dirty="0">
                <a:solidFill>
                  <a:srgbClr val="333333"/>
                </a:solidFill>
                <a:latin typeface="Arial"/>
                <a:cs typeface="Arial"/>
              </a:rPr>
              <a:t> </a:t>
            </a:r>
            <a:r>
              <a:rPr sz="1150" b="1" spc="-5" dirty="0">
                <a:solidFill>
                  <a:srgbClr val="333333"/>
                </a:solidFill>
                <a:latin typeface="Arial"/>
                <a:cs typeface="Arial"/>
              </a:rPr>
              <a:t>programma</a:t>
            </a:r>
            <a:endParaRPr sz="1150">
              <a:latin typeface="Arial"/>
              <a:cs typeface="Arial"/>
            </a:endParaRPr>
          </a:p>
          <a:p>
            <a:pPr marL="233679" marR="222885" indent="-2540" algn="ctr">
              <a:lnSpc>
                <a:spcPct val="110700"/>
              </a:lnSpc>
              <a:spcBef>
                <a:spcPts val="5"/>
              </a:spcBef>
            </a:pPr>
            <a:r>
              <a:rPr sz="1150" dirty="0">
                <a:solidFill>
                  <a:srgbClr val="333333"/>
                </a:solidFill>
                <a:latin typeface="Arial"/>
                <a:cs typeface="Arial"/>
              </a:rPr>
              <a:t>Roma - </a:t>
            </a:r>
            <a:r>
              <a:rPr sz="1150" spc="-5" dirty="0">
                <a:solidFill>
                  <a:srgbClr val="333333"/>
                </a:solidFill>
                <a:latin typeface="Arial"/>
                <a:cs typeface="Arial"/>
              </a:rPr>
              <a:t>(18 </a:t>
            </a:r>
            <a:r>
              <a:rPr sz="1150" dirty="0">
                <a:solidFill>
                  <a:srgbClr val="333333"/>
                </a:solidFill>
                <a:latin typeface="Arial"/>
                <a:cs typeface="Arial"/>
              </a:rPr>
              <a:t>e </a:t>
            </a:r>
            <a:r>
              <a:rPr sz="1150" spc="-5" dirty="0">
                <a:solidFill>
                  <a:srgbClr val="333333"/>
                </a:solidFill>
                <a:latin typeface="Arial"/>
                <a:cs typeface="Arial"/>
              </a:rPr>
              <a:t>19 marzo) presso Technotown, la ludoteca tecnologico </a:t>
            </a:r>
            <a:r>
              <a:rPr sz="1150" dirty="0">
                <a:solidFill>
                  <a:srgbClr val="333333"/>
                </a:solidFill>
                <a:latin typeface="Arial"/>
                <a:cs typeface="Arial"/>
              </a:rPr>
              <a:t>scientifica </a:t>
            </a:r>
            <a:r>
              <a:rPr sz="1150" spc="-5" dirty="0">
                <a:solidFill>
                  <a:srgbClr val="333333"/>
                </a:solidFill>
                <a:latin typeface="Arial"/>
                <a:cs typeface="Arial"/>
              </a:rPr>
              <a:t>di Villa  Torlonia </a:t>
            </a:r>
            <a:r>
              <a:rPr sz="1150" dirty="0">
                <a:solidFill>
                  <a:srgbClr val="333333"/>
                </a:solidFill>
                <a:latin typeface="Arial"/>
                <a:cs typeface="Arial"/>
              </a:rPr>
              <a:t>- promossa </a:t>
            </a:r>
            <a:r>
              <a:rPr sz="1150" spc="-5" dirty="0">
                <a:solidFill>
                  <a:srgbClr val="333333"/>
                </a:solidFill>
                <a:latin typeface="Arial"/>
                <a:cs typeface="Arial"/>
              </a:rPr>
              <a:t>da </a:t>
            </a:r>
            <a:r>
              <a:rPr sz="1150" dirty="0">
                <a:solidFill>
                  <a:srgbClr val="333333"/>
                </a:solidFill>
                <a:latin typeface="Arial"/>
                <a:cs typeface="Arial"/>
              </a:rPr>
              <a:t>Roma </a:t>
            </a:r>
            <a:r>
              <a:rPr sz="1150" spc="-5" dirty="0">
                <a:solidFill>
                  <a:srgbClr val="333333"/>
                </a:solidFill>
                <a:latin typeface="Arial"/>
                <a:cs typeface="Arial"/>
              </a:rPr>
              <a:t>Capitale, </a:t>
            </a:r>
            <a:r>
              <a:rPr sz="1150" dirty="0">
                <a:solidFill>
                  <a:srgbClr val="333333"/>
                </a:solidFill>
                <a:latin typeface="Arial"/>
                <a:cs typeface="Arial"/>
              </a:rPr>
              <a:t>Assessorato </a:t>
            </a:r>
            <a:r>
              <a:rPr sz="1150" spc="-5" dirty="0">
                <a:solidFill>
                  <a:srgbClr val="333333"/>
                </a:solidFill>
                <a:latin typeface="Arial"/>
                <a:cs typeface="Arial"/>
              </a:rPr>
              <a:t>Scuola, Sport, Politiche Giovanili</a:t>
            </a:r>
            <a:r>
              <a:rPr sz="1150" spc="70" dirty="0">
                <a:solidFill>
                  <a:srgbClr val="333333"/>
                </a:solidFill>
                <a:latin typeface="Arial"/>
                <a:cs typeface="Arial"/>
              </a:rPr>
              <a:t> </a:t>
            </a:r>
            <a:r>
              <a:rPr sz="1150" dirty="0">
                <a:solidFill>
                  <a:srgbClr val="333333"/>
                </a:solidFill>
                <a:latin typeface="Arial"/>
                <a:cs typeface="Arial"/>
              </a:rPr>
              <a:t>e</a:t>
            </a:r>
            <a:endParaRPr sz="1150">
              <a:latin typeface="Arial"/>
              <a:cs typeface="Arial"/>
            </a:endParaRPr>
          </a:p>
          <a:p>
            <a:pPr marL="45720" marR="37465" indent="4445" algn="ctr">
              <a:lnSpc>
                <a:spcPts val="1520"/>
              </a:lnSpc>
              <a:spcBef>
                <a:spcPts val="65"/>
              </a:spcBef>
            </a:pPr>
            <a:r>
              <a:rPr sz="1150" spc="-5" dirty="0">
                <a:solidFill>
                  <a:srgbClr val="333333"/>
                </a:solidFill>
                <a:latin typeface="Arial"/>
                <a:cs typeface="Arial"/>
              </a:rPr>
              <a:t>Partecipazione, con l’organizzazione </a:t>
            </a:r>
            <a:r>
              <a:rPr sz="1150" dirty="0">
                <a:solidFill>
                  <a:srgbClr val="333333"/>
                </a:solidFill>
                <a:latin typeface="Arial"/>
                <a:cs typeface="Arial"/>
              </a:rPr>
              <a:t>di Zètema </a:t>
            </a:r>
            <a:r>
              <a:rPr sz="1150" spc="-5" dirty="0">
                <a:solidFill>
                  <a:srgbClr val="333333"/>
                </a:solidFill>
                <a:latin typeface="Arial"/>
                <a:cs typeface="Arial"/>
              </a:rPr>
              <a:t>Progetto Cultura </a:t>
            </a:r>
            <a:r>
              <a:rPr sz="1150" dirty="0">
                <a:solidFill>
                  <a:srgbClr val="333333"/>
                </a:solidFill>
                <a:latin typeface="Arial"/>
                <a:cs typeface="Arial"/>
              </a:rPr>
              <a:t>– si </a:t>
            </a:r>
            <a:r>
              <a:rPr sz="1150" spc="-5" dirty="0">
                <a:solidFill>
                  <a:srgbClr val="333333"/>
                </a:solidFill>
                <a:latin typeface="Arial"/>
                <a:cs typeface="Arial"/>
              </a:rPr>
              <a:t>terranno </a:t>
            </a:r>
            <a:r>
              <a:rPr sz="1150" dirty="0">
                <a:solidFill>
                  <a:srgbClr val="333333"/>
                </a:solidFill>
                <a:latin typeface="Arial"/>
                <a:cs typeface="Arial"/>
              </a:rPr>
              <a:t>due </a:t>
            </a:r>
            <a:r>
              <a:rPr sz="1150" spc="-5" dirty="0">
                <a:solidFill>
                  <a:srgbClr val="333333"/>
                </a:solidFill>
                <a:latin typeface="Arial"/>
                <a:cs typeface="Arial"/>
              </a:rPr>
              <a:t>laboratori  dedicati alle nuove tecnologie: “Technoradio: </a:t>
            </a:r>
            <a:r>
              <a:rPr sz="1150" dirty="0">
                <a:solidFill>
                  <a:srgbClr val="333333"/>
                </a:solidFill>
                <a:latin typeface="Arial"/>
                <a:cs typeface="Arial"/>
              </a:rPr>
              <a:t>come </a:t>
            </a:r>
            <a:r>
              <a:rPr sz="1150" spc="-5" dirty="0">
                <a:solidFill>
                  <a:srgbClr val="333333"/>
                </a:solidFill>
                <a:latin typeface="Arial"/>
                <a:cs typeface="Arial"/>
              </a:rPr>
              <a:t>realizzare una trasmissione radiofonica” </a:t>
            </a:r>
            <a:r>
              <a:rPr sz="1150" dirty="0">
                <a:solidFill>
                  <a:srgbClr val="333333"/>
                </a:solidFill>
                <a:latin typeface="Arial"/>
                <a:cs typeface="Arial"/>
              </a:rPr>
              <a:t>e  </a:t>
            </a:r>
            <a:r>
              <a:rPr sz="1150" spc="-5" dirty="0">
                <a:solidFill>
                  <a:srgbClr val="333333"/>
                </a:solidFill>
                <a:latin typeface="Arial"/>
                <a:cs typeface="Arial"/>
              </a:rPr>
              <a:t>“Doppiaggio: </a:t>
            </a:r>
            <a:r>
              <a:rPr sz="1150" dirty="0">
                <a:solidFill>
                  <a:srgbClr val="333333"/>
                </a:solidFill>
                <a:latin typeface="Arial"/>
                <a:cs typeface="Arial"/>
              </a:rPr>
              <a:t>come </a:t>
            </a:r>
            <a:r>
              <a:rPr sz="1150" spc="-5" dirty="0">
                <a:solidFill>
                  <a:srgbClr val="333333"/>
                </a:solidFill>
                <a:latin typeface="Arial"/>
                <a:cs typeface="Arial"/>
              </a:rPr>
              <a:t>dare la propria voce al </a:t>
            </a:r>
            <a:r>
              <a:rPr sz="1150" dirty="0">
                <a:solidFill>
                  <a:srgbClr val="333333"/>
                </a:solidFill>
                <a:latin typeface="Arial"/>
                <a:cs typeface="Arial"/>
              </a:rPr>
              <a:t>personaggio</a:t>
            </a:r>
            <a:r>
              <a:rPr sz="1150" spc="25" dirty="0">
                <a:solidFill>
                  <a:srgbClr val="333333"/>
                </a:solidFill>
                <a:latin typeface="Arial"/>
                <a:cs typeface="Arial"/>
              </a:rPr>
              <a:t> </a:t>
            </a:r>
            <a:r>
              <a:rPr sz="1150" dirty="0">
                <a:solidFill>
                  <a:srgbClr val="333333"/>
                </a:solidFill>
                <a:latin typeface="Arial"/>
                <a:cs typeface="Arial"/>
              </a:rPr>
              <a:t>preferito”.</a:t>
            </a:r>
            <a:endParaRPr sz="1150">
              <a:latin typeface="Arial"/>
              <a:cs typeface="Arial"/>
            </a:endParaRPr>
          </a:p>
          <a:p>
            <a:pPr>
              <a:lnSpc>
                <a:spcPct val="100000"/>
              </a:lnSpc>
              <a:spcBef>
                <a:spcPts val="10"/>
              </a:spcBef>
            </a:pPr>
            <a:endParaRPr sz="1250">
              <a:latin typeface="Times New Roman"/>
              <a:cs typeface="Times New Roman"/>
            </a:endParaRPr>
          </a:p>
          <a:p>
            <a:pPr marL="12700" marR="5080" indent="1270" algn="ctr">
              <a:lnSpc>
                <a:spcPct val="110300"/>
              </a:lnSpc>
              <a:spcBef>
                <a:spcPts val="5"/>
              </a:spcBef>
            </a:pPr>
            <a:r>
              <a:rPr sz="1150" spc="-5" dirty="0">
                <a:solidFill>
                  <a:srgbClr val="333333"/>
                </a:solidFill>
                <a:latin typeface="Arial"/>
                <a:cs typeface="Arial"/>
              </a:rPr>
              <a:t>Torino </a:t>
            </a:r>
            <a:r>
              <a:rPr sz="1150" dirty="0">
                <a:solidFill>
                  <a:srgbClr val="333333"/>
                </a:solidFill>
                <a:latin typeface="Arial"/>
                <a:cs typeface="Arial"/>
              </a:rPr>
              <a:t>– </a:t>
            </a:r>
            <a:r>
              <a:rPr sz="1150" spc="-5" dirty="0">
                <a:solidFill>
                  <a:srgbClr val="333333"/>
                </a:solidFill>
                <a:latin typeface="Arial"/>
                <a:cs typeface="Arial"/>
              </a:rPr>
              <a:t>(18 </a:t>
            </a:r>
            <a:r>
              <a:rPr sz="1150" dirty="0">
                <a:solidFill>
                  <a:srgbClr val="333333"/>
                </a:solidFill>
                <a:latin typeface="Arial"/>
                <a:cs typeface="Arial"/>
              </a:rPr>
              <a:t>e </a:t>
            </a:r>
            <a:r>
              <a:rPr sz="1150" spc="-5" dirty="0">
                <a:solidFill>
                  <a:srgbClr val="333333"/>
                </a:solidFill>
                <a:latin typeface="Arial"/>
                <a:cs typeface="Arial"/>
              </a:rPr>
              <a:t>19 </a:t>
            </a:r>
            <a:r>
              <a:rPr sz="1150" dirty="0">
                <a:solidFill>
                  <a:srgbClr val="333333"/>
                </a:solidFill>
                <a:latin typeface="Arial"/>
                <a:cs typeface="Arial"/>
              </a:rPr>
              <a:t>marzo) </a:t>
            </a:r>
            <a:r>
              <a:rPr sz="1150" spc="-5" dirty="0">
                <a:solidFill>
                  <a:srgbClr val="333333"/>
                </a:solidFill>
                <a:latin typeface="Arial"/>
                <a:cs typeface="Arial"/>
              </a:rPr>
              <a:t>Muovi </a:t>
            </a:r>
            <a:r>
              <a:rPr sz="1150" dirty="0">
                <a:solidFill>
                  <a:srgbClr val="333333"/>
                </a:solidFill>
                <a:latin typeface="Arial"/>
                <a:cs typeface="Arial"/>
              </a:rPr>
              <a:t>Scatta </a:t>
            </a:r>
            <a:r>
              <a:rPr sz="1150" spc="-5" dirty="0">
                <a:solidFill>
                  <a:srgbClr val="333333"/>
                </a:solidFill>
                <a:latin typeface="Arial"/>
                <a:cs typeface="Arial"/>
              </a:rPr>
              <a:t>Anima!, </a:t>
            </a:r>
            <a:r>
              <a:rPr sz="1150" spc="-10" dirty="0">
                <a:solidFill>
                  <a:srgbClr val="333333"/>
                </a:solidFill>
                <a:latin typeface="Arial"/>
                <a:cs typeface="Arial"/>
              </a:rPr>
              <a:t>il </a:t>
            </a:r>
            <a:r>
              <a:rPr sz="1150" spc="-5" dirty="0">
                <a:solidFill>
                  <a:srgbClr val="333333"/>
                </a:solidFill>
                <a:latin typeface="Arial"/>
                <a:cs typeface="Arial"/>
              </a:rPr>
              <a:t>laboratorio di </a:t>
            </a:r>
            <a:r>
              <a:rPr sz="1150" dirty="0">
                <a:solidFill>
                  <a:srgbClr val="333333"/>
                </a:solidFill>
                <a:latin typeface="Arial"/>
                <a:cs typeface="Arial"/>
              </a:rPr>
              <a:t>cinema </a:t>
            </a:r>
            <a:r>
              <a:rPr sz="1150" spc="-5" dirty="0">
                <a:solidFill>
                  <a:srgbClr val="333333"/>
                </a:solidFill>
                <a:latin typeface="Arial"/>
                <a:cs typeface="Arial"/>
              </a:rPr>
              <a:t>di animazione in  collaborazione con il Museo Nazionale del </a:t>
            </a:r>
            <a:r>
              <a:rPr sz="1150" dirty="0">
                <a:solidFill>
                  <a:srgbClr val="333333"/>
                </a:solidFill>
                <a:latin typeface="Arial"/>
                <a:cs typeface="Arial"/>
              </a:rPr>
              <a:t>Cinema </a:t>
            </a:r>
            <a:r>
              <a:rPr sz="1150" spc="-5" dirty="0">
                <a:solidFill>
                  <a:srgbClr val="333333"/>
                </a:solidFill>
                <a:latin typeface="Arial"/>
                <a:cs typeface="Arial"/>
              </a:rPr>
              <a:t>di Torino. </a:t>
            </a:r>
            <a:r>
              <a:rPr sz="1150" dirty="0">
                <a:solidFill>
                  <a:srgbClr val="333333"/>
                </a:solidFill>
                <a:latin typeface="Arial"/>
                <a:cs typeface="Arial"/>
              </a:rPr>
              <a:t>I </a:t>
            </a:r>
            <a:r>
              <a:rPr sz="1150" spc="-5" dirty="0">
                <a:solidFill>
                  <a:srgbClr val="333333"/>
                </a:solidFill>
                <a:latin typeface="Arial"/>
                <a:cs typeface="Arial"/>
              </a:rPr>
              <a:t>ragazzi coinvolti nell’iniziativa  dovranno ideare </a:t>
            </a:r>
            <a:r>
              <a:rPr sz="1150" dirty="0">
                <a:solidFill>
                  <a:srgbClr val="333333"/>
                </a:solidFill>
                <a:latin typeface="Arial"/>
                <a:cs typeface="Arial"/>
              </a:rPr>
              <a:t>e </a:t>
            </a:r>
            <a:r>
              <a:rPr sz="1150" spc="-5" dirty="0">
                <a:solidFill>
                  <a:srgbClr val="333333"/>
                </a:solidFill>
                <a:latin typeface="Arial"/>
                <a:cs typeface="Arial"/>
              </a:rPr>
              <a:t>realizzare </a:t>
            </a:r>
            <a:r>
              <a:rPr sz="1150" dirty="0">
                <a:solidFill>
                  <a:srgbClr val="333333"/>
                </a:solidFill>
                <a:latin typeface="Arial"/>
                <a:cs typeface="Arial"/>
              </a:rPr>
              <a:t>sagome, </a:t>
            </a:r>
            <a:r>
              <a:rPr sz="1150" spc="-5" dirty="0">
                <a:solidFill>
                  <a:srgbClr val="333333"/>
                </a:solidFill>
                <a:latin typeface="Arial"/>
                <a:cs typeface="Arial"/>
              </a:rPr>
              <a:t>personaggi </a:t>
            </a:r>
            <a:r>
              <a:rPr sz="1150" dirty="0">
                <a:solidFill>
                  <a:srgbClr val="333333"/>
                </a:solidFill>
                <a:latin typeface="Arial"/>
                <a:cs typeface="Arial"/>
              </a:rPr>
              <a:t>e </a:t>
            </a:r>
            <a:r>
              <a:rPr sz="1150" spc="-5" dirty="0">
                <a:solidFill>
                  <a:srgbClr val="333333"/>
                </a:solidFill>
                <a:latin typeface="Arial"/>
                <a:cs typeface="Arial"/>
              </a:rPr>
              <a:t>fondali di </a:t>
            </a:r>
            <a:r>
              <a:rPr sz="1150" dirty="0">
                <a:solidFill>
                  <a:srgbClr val="333333"/>
                </a:solidFill>
                <a:latin typeface="Arial"/>
                <a:cs typeface="Arial"/>
              </a:rPr>
              <a:t>una breve </a:t>
            </a:r>
            <a:r>
              <a:rPr sz="1150" spc="-5" dirty="0">
                <a:solidFill>
                  <a:srgbClr val="333333"/>
                </a:solidFill>
                <a:latin typeface="Arial"/>
                <a:cs typeface="Arial"/>
              </a:rPr>
              <a:t>scena da </a:t>
            </a:r>
            <a:r>
              <a:rPr sz="1150" dirty="0">
                <a:solidFill>
                  <a:srgbClr val="333333"/>
                </a:solidFill>
                <a:latin typeface="Arial"/>
                <a:cs typeface="Arial"/>
              </a:rPr>
              <a:t>animare  </a:t>
            </a:r>
            <a:r>
              <a:rPr sz="1150" spc="-5" dirty="0">
                <a:solidFill>
                  <a:srgbClr val="333333"/>
                </a:solidFill>
                <a:latin typeface="Arial"/>
                <a:cs typeface="Arial"/>
              </a:rPr>
              <a:t>con la tecnica </a:t>
            </a:r>
            <a:r>
              <a:rPr sz="1150" dirty="0">
                <a:solidFill>
                  <a:srgbClr val="333333"/>
                </a:solidFill>
                <a:latin typeface="Arial"/>
                <a:cs typeface="Arial"/>
              </a:rPr>
              <a:t>cinematografica </a:t>
            </a:r>
            <a:r>
              <a:rPr sz="1150" spc="-5" dirty="0">
                <a:solidFill>
                  <a:srgbClr val="333333"/>
                </a:solidFill>
                <a:latin typeface="Arial"/>
                <a:cs typeface="Arial"/>
              </a:rPr>
              <a:t>di stop-motion, grazie all’aiuto </a:t>
            </a:r>
            <a:r>
              <a:rPr sz="1150" dirty="0">
                <a:solidFill>
                  <a:srgbClr val="333333"/>
                </a:solidFill>
                <a:latin typeface="Arial"/>
                <a:cs typeface="Arial"/>
              </a:rPr>
              <a:t>di </a:t>
            </a:r>
            <a:r>
              <a:rPr sz="1150" spc="-5" dirty="0">
                <a:solidFill>
                  <a:srgbClr val="333333"/>
                </a:solidFill>
                <a:latin typeface="Arial"/>
                <a:cs typeface="Arial"/>
              </a:rPr>
              <a:t>un apposito software. </a:t>
            </a:r>
            <a:r>
              <a:rPr sz="1150" dirty="0">
                <a:solidFill>
                  <a:srgbClr val="333333"/>
                </a:solidFill>
                <a:latin typeface="Arial"/>
                <a:cs typeface="Arial"/>
              </a:rPr>
              <a:t>I </a:t>
            </a:r>
            <a:r>
              <a:rPr sz="1150" spc="-5" dirty="0">
                <a:solidFill>
                  <a:srgbClr val="333333"/>
                </a:solidFill>
                <a:latin typeface="Arial"/>
                <a:cs typeface="Arial"/>
              </a:rPr>
              <a:t>giovani  protagonisti, attraverso </a:t>
            </a:r>
            <a:r>
              <a:rPr sz="1150" dirty="0">
                <a:solidFill>
                  <a:srgbClr val="333333"/>
                </a:solidFill>
                <a:latin typeface="Arial"/>
                <a:cs typeface="Arial"/>
              </a:rPr>
              <a:t>la </a:t>
            </a:r>
            <a:r>
              <a:rPr sz="1150" spc="-5" dirty="0">
                <a:solidFill>
                  <a:srgbClr val="333333"/>
                </a:solidFill>
                <a:latin typeface="Arial"/>
                <a:cs typeface="Arial"/>
              </a:rPr>
              <a:t>creazione </a:t>
            </a:r>
            <a:r>
              <a:rPr sz="1150" dirty="0">
                <a:solidFill>
                  <a:srgbClr val="333333"/>
                </a:solidFill>
                <a:latin typeface="Arial"/>
                <a:cs typeface="Arial"/>
              </a:rPr>
              <a:t>di </a:t>
            </a:r>
            <a:r>
              <a:rPr sz="1150" spc="-5" dirty="0">
                <a:solidFill>
                  <a:srgbClr val="333333"/>
                </a:solidFill>
                <a:latin typeface="Arial"/>
                <a:cs typeface="Arial"/>
              </a:rPr>
              <a:t>brevi animazioni </a:t>
            </a:r>
            <a:r>
              <a:rPr sz="1150" dirty="0">
                <a:solidFill>
                  <a:srgbClr val="333333"/>
                </a:solidFill>
                <a:latin typeface="Arial"/>
                <a:cs typeface="Arial"/>
              </a:rPr>
              <a:t>a tema, </a:t>
            </a:r>
            <a:r>
              <a:rPr sz="1150" spc="-5" dirty="0">
                <a:solidFill>
                  <a:srgbClr val="333333"/>
                </a:solidFill>
                <a:latin typeface="Arial"/>
                <a:cs typeface="Arial"/>
              </a:rPr>
              <a:t>renderanno </a:t>
            </a:r>
            <a:r>
              <a:rPr sz="1150" dirty="0">
                <a:solidFill>
                  <a:srgbClr val="333333"/>
                </a:solidFill>
                <a:latin typeface="Arial"/>
                <a:cs typeface="Arial"/>
              </a:rPr>
              <a:t>una  </a:t>
            </a:r>
            <a:r>
              <a:rPr sz="1150" spc="-5" dirty="0">
                <a:solidFill>
                  <a:srgbClr val="333333"/>
                </a:solidFill>
                <a:latin typeface="Arial"/>
                <a:cs typeface="Arial"/>
              </a:rPr>
              <a:t>rappresentazione </a:t>
            </a:r>
            <a:r>
              <a:rPr sz="1150" dirty="0">
                <a:solidFill>
                  <a:srgbClr val="333333"/>
                </a:solidFill>
                <a:latin typeface="Arial"/>
                <a:cs typeface="Arial"/>
              </a:rPr>
              <a:t>concreta </a:t>
            </a:r>
            <a:r>
              <a:rPr sz="1150" spc="-5" dirty="0">
                <a:solidFill>
                  <a:srgbClr val="333333"/>
                </a:solidFill>
                <a:latin typeface="Arial"/>
                <a:cs typeface="Arial"/>
              </a:rPr>
              <a:t>del </a:t>
            </a:r>
            <a:r>
              <a:rPr sz="1150" dirty="0">
                <a:solidFill>
                  <a:srgbClr val="333333"/>
                </a:solidFill>
                <a:latin typeface="Arial"/>
                <a:cs typeface="Arial"/>
              </a:rPr>
              <a:t>mondo </a:t>
            </a:r>
            <a:r>
              <a:rPr sz="1150" spc="-5" dirty="0">
                <a:solidFill>
                  <a:srgbClr val="333333"/>
                </a:solidFill>
                <a:latin typeface="Arial"/>
                <a:cs typeface="Arial"/>
              </a:rPr>
              <a:t>che li circonda </a:t>
            </a:r>
            <a:r>
              <a:rPr sz="1150" dirty="0">
                <a:solidFill>
                  <a:srgbClr val="333333"/>
                </a:solidFill>
                <a:latin typeface="Arial"/>
                <a:cs typeface="Arial"/>
              </a:rPr>
              <a:t>e </a:t>
            </a:r>
            <a:r>
              <a:rPr sz="1150" spc="-5" dirty="0">
                <a:solidFill>
                  <a:srgbClr val="333333"/>
                </a:solidFill>
                <a:latin typeface="Arial"/>
                <a:cs typeface="Arial"/>
              </a:rPr>
              <a:t>delle </a:t>
            </a:r>
            <a:r>
              <a:rPr sz="1150" dirty="0">
                <a:solidFill>
                  <a:srgbClr val="333333"/>
                </a:solidFill>
                <a:latin typeface="Arial"/>
                <a:cs typeface="Arial"/>
              </a:rPr>
              <a:t>loro </a:t>
            </a:r>
            <a:r>
              <a:rPr sz="1150" spc="-5" dirty="0">
                <a:solidFill>
                  <a:srgbClr val="333333"/>
                </a:solidFill>
                <a:latin typeface="Arial"/>
                <a:cs typeface="Arial"/>
              </a:rPr>
              <a:t>esperienze quotidiane </a:t>
            </a:r>
            <a:r>
              <a:rPr sz="1150" dirty="0">
                <a:solidFill>
                  <a:srgbClr val="333333"/>
                </a:solidFill>
                <a:latin typeface="Arial"/>
                <a:cs typeface="Arial"/>
              </a:rPr>
              <a:t>a  </a:t>
            </a:r>
            <a:r>
              <a:rPr sz="1150" spc="-5" dirty="0">
                <a:solidFill>
                  <a:srgbClr val="333333"/>
                </a:solidFill>
                <a:latin typeface="Arial"/>
                <a:cs typeface="Arial"/>
              </a:rPr>
              <a:t>contatto con culture differenti.</a:t>
            </a:r>
            <a:endParaRPr sz="1150">
              <a:latin typeface="Arial"/>
              <a:cs typeface="Arial"/>
            </a:endParaRPr>
          </a:p>
          <a:p>
            <a:pPr>
              <a:lnSpc>
                <a:spcPct val="100000"/>
              </a:lnSpc>
              <a:spcBef>
                <a:spcPts val="20"/>
              </a:spcBef>
            </a:pPr>
            <a:endParaRPr sz="1300">
              <a:latin typeface="Times New Roman"/>
              <a:cs typeface="Times New Roman"/>
            </a:endParaRPr>
          </a:p>
          <a:p>
            <a:pPr marL="104139" marR="93980" indent="-1270" algn="ctr">
              <a:lnSpc>
                <a:spcPct val="110200"/>
              </a:lnSpc>
            </a:pPr>
            <a:r>
              <a:rPr sz="1150" spc="-5" dirty="0">
                <a:solidFill>
                  <a:srgbClr val="333333"/>
                </a:solidFill>
                <a:latin typeface="Arial"/>
                <a:cs typeface="Arial"/>
              </a:rPr>
              <a:t>L’Aquila </a:t>
            </a:r>
            <a:r>
              <a:rPr sz="1150" dirty="0">
                <a:solidFill>
                  <a:srgbClr val="333333"/>
                </a:solidFill>
                <a:latin typeface="Arial"/>
                <a:cs typeface="Arial"/>
              </a:rPr>
              <a:t>- </a:t>
            </a:r>
            <a:r>
              <a:rPr sz="1150" spc="-5" dirty="0">
                <a:solidFill>
                  <a:srgbClr val="333333"/>
                </a:solidFill>
                <a:latin typeface="Arial"/>
                <a:cs typeface="Arial"/>
              </a:rPr>
              <a:t>(16, 17 </a:t>
            </a:r>
            <a:r>
              <a:rPr sz="1150" dirty="0">
                <a:solidFill>
                  <a:srgbClr val="333333"/>
                </a:solidFill>
                <a:latin typeface="Arial"/>
                <a:cs typeface="Arial"/>
              </a:rPr>
              <a:t>e </a:t>
            </a:r>
            <a:r>
              <a:rPr sz="1150" spc="-5" dirty="0">
                <a:solidFill>
                  <a:srgbClr val="333333"/>
                </a:solidFill>
                <a:latin typeface="Arial"/>
                <a:cs typeface="Arial"/>
              </a:rPr>
              <a:t>18 marzo) presso l’Istituto Cinematografico dell’Aquila “La Lanterna  Magica”, il laboratorio </a:t>
            </a:r>
            <a:r>
              <a:rPr sz="1150" dirty="0">
                <a:solidFill>
                  <a:srgbClr val="333333"/>
                </a:solidFill>
                <a:latin typeface="Arial"/>
                <a:cs typeface="Arial"/>
              </a:rPr>
              <a:t>“Il </a:t>
            </a:r>
            <a:r>
              <a:rPr sz="1150" spc="-5" dirty="0">
                <a:solidFill>
                  <a:srgbClr val="333333"/>
                </a:solidFill>
                <a:latin typeface="Arial"/>
                <a:cs typeface="Arial"/>
              </a:rPr>
              <a:t>concetto di integrazione: un </a:t>
            </a:r>
            <a:r>
              <a:rPr sz="1150" dirty="0">
                <a:solidFill>
                  <a:srgbClr val="333333"/>
                </a:solidFill>
                <a:latin typeface="Arial"/>
                <a:cs typeface="Arial"/>
              </a:rPr>
              <a:t>viaggio </a:t>
            </a:r>
            <a:r>
              <a:rPr sz="1150" spc="-5" dirty="0">
                <a:solidFill>
                  <a:srgbClr val="333333"/>
                </a:solidFill>
                <a:latin typeface="Arial"/>
                <a:cs typeface="Arial"/>
              </a:rPr>
              <a:t>nella </a:t>
            </a:r>
            <a:r>
              <a:rPr sz="1150" dirty="0">
                <a:solidFill>
                  <a:srgbClr val="333333"/>
                </a:solidFill>
                <a:latin typeface="Arial"/>
                <a:cs typeface="Arial"/>
              </a:rPr>
              <a:t>società </a:t>
            </a:r>
            <a:r>
              <a:rPr sz="1150" spc="-5" dirty="0">
                <a:solidFill>
                  <a:srgbClr val="333333"/>
                </a:solidFill>
                <a:latin typeface="Arial"/>
                <a:cs typeface="Arial"/>
              </a:rPr>
              <a:t>di ieri </a:t>
            </a:r>
            <a:r>
              <a:rPr sz="1150" dirty="0">
                <a:solidFill>
                  <a:srgbClr val="333333"/>
                </a:solidFill>
                <a:latin typeface="Arial"/>
                <a:cs typeface="Arial"/>
              </a:rPr>
              <a:t>e </a:t>
            </a:r>
            <a:r>
              <a:rPr sz="1150" spc="-5" dirty="0">
                <a:solidFill>
                  <a:srgbClr val="333333"/>
                </a:solidFill>
                <a:latin typeface="Arial"/>
                <a:cs typeface="Arial"/>
              </a:rPr>
              <a:t>di oggi”  dove gli </a:t>
            </a:r>
            <a:r>
              <a:rPr sz="1150" dirty="0">
                <a:solidFill>
                  <a:srgbClr val="333333"/>
                </a:solidFill>
                <a:latin typeface="Arial"/>
                <a:cs typeface="Arial"/>
              </a:rPr>
              <a:t>alunni </a:t>
            </a:r>
            <a:r>
              <a:rPr sz="1150" spc="-5" dirty="0">
                <a:solidFill>
                  <a:srgbClr val="333333"/>
                </a:solidFill>
                <a:latin typeface="Arial"/>
                <a:cs typeface="Arial"/>
              </a:rPr>
              <a:t>avranno l’opportunità di avvicinarsi alle </a:t>
            </a:r>
            <a:r>
              <a:rPr sz="1150" dirty="0">
                <a:solidFill>
                  <a:srgbClr val="333333"/>
                </a:solidFill>
                <a:latin typeface="Arial"/>
                <a:cs typeface="Arial"/>
              </a:rPr>
              <a:t>moderne </a:t>
            </a:r>
            <a:r>
              <a:rPr sz="1150" spc="-5" dirty="0">
                <a:solidFill>
                  <a:srgbClr val="333333"/>
                </a:solidFill>
                <a:latin typeface="Arial"/>
                <a:cs typeface="Arial"/>
              </a:rPr>
              <a:t>tecnologie che riguardano il  </a:t>
            </a:r>
            <a:r>
              <a:rPr sz="1150" dirty="0">
                <a:solidFill>
                  <a:srgbClr val="333333"/>
                </a:solidFill>
                <a:latin typeface="Arial"/>
                <a:cs typeface="Arial"/>
              </a:rPr>
              <a:t>mondo </a:t>
            </a:r>
            <a:r>
              <a:rPr sz="1150" spc="-5" dirty="0">
                <a:solidFill>
                  <a:srgbClr val="333333"/>
                </a:solidFill>
                <a:latin typeface="Arial"/>
                <a:cs typeface="Arial"/>
              </a:rPr>
              <a:t>dell’audiovisivo realizzando un </a:t>
            </a:r>
            <a:r>
              <a:rPr sz="1150" dirty="0">
                <a:solidFill>
                  <a:srgbClr val="333333"/>
                </a:solidFill>
                <a:latin typeface="Arial"/>
                <a:cs typeface="Arial"/>
              </a:rPr>
              <a:t>breve </a:t>
            </a:r>
            <a:r>
              <a:rPr sz="1150" spc="-5" dirty="0">
                <a:solidFill>
                  <a:srgbClr val="333333"/>
                </a:solidFill>
                <a:latin typeface="Arial"/>
                <a:cs typeface="Arial"/>
              </a:rPr>
              <a:t>cortometraggio sul </a:t>
            </a:r>
            <a:r>
              <a:rPr sz="1150" dirty="0">
                <a:solidFill>
                  <a:srgbClr val="333333"/>
                </a:solidFill>
                <a:latin typeface="Arial"/>
                <a:cs typeface="Arial"/>
              </a:rPr>
              <a:t>tema </a:t>
            </a:r>
            <a:r>
              <a:rPr sz="1150" spc="-5" dirty="0">
                <a:solidFill>
                  <a:srgbClr val="333333"/>
                </a:solidFill>
                <a:latin typeface="Arial"/>
                <a:cs typeface="Arial"/>
              </a:rPr>
              <a:t>dell’integrazione </a:t>
            </a:r>
            <a:r>
              <a:rPr sz="1150" dirty="0">
                <a:solidFill>
                  <a:srgbClr val="333333"/>
                </a:solidFill>
                <a:latin typeface="Arial"/>
                <a:cs typeface="Arial"/>
              </a:rPr>
              <a:t>e  </a:t>
            </a:r>
            <a:r>
              <a:rPr sz="1150" spc="-5" dirty="0">
                <a:solidFill>
                  <a:srgbClr val="333333"/>
                </a:solidFill>
                <a:latin typeface="Arial"/>
                <a:cs typeface="Arial"/>
              </a:rPr>
              <a:t>dell’interculturalità.</a:t>
            </a:r>
            <a:endParaRPr sz="1150">
              <a:latin typeface="Arial"/>
              <a:cs typeface="Arial"/>
            </a:endParaRPr>
          </a:p>
          <a:p>
            <a:pPr>
              <a:lnSpc>
                <a:spcPct val="100000"/>
              </a:lnSpc>
              <a:spcBef>
                <a:spcPts val="30"/>
              </a:spcBef>
            </a:pPr>
            <a:endParaRPr sz="1300">
              <a:latin typeface="Times New Roman"/>
              <a:cs typeface="Times New Roman"/>
            </a:endParaRPr>
          </a:p>
          <a:p>
            <a:pPr marL="50800" marR="35560" indent="-5715" algn="ctr">
              <a:lnSpc>
                <a:spcPct val="110400"/>
              </a:lnSpc>
            </a:pPr>
            <a:r>
              <a:rPr sz="1150" spc="-5" dirty="0">
                <a:solidFill>
                  <a:srgbClr val="333333"/>
                </a:solidFill>
                <a:latin typeface="Arial"/>
                <a:cs typeface="Arial"/>
              </a:rPr>
              <a:t>Bari </a:t>
            </a:r>
            <a:r>
              <a:rPr sz="1150" dirty="0">
                <a:solidFill>
                  <a:srgbClr val="333333"/>
                </a:solidFill>
                <a:latin typeface="Arial"/>
                <a:cs typeface="Arial"/>
              </a:rPr>
              <a:t>– </a:t>
            </a:r>
            <a:r>
              <a:rPr sz="1150" spc="-5" dirty="0">
                <a:solidFill>
                  <a:srgbClr val="333333"/>
                </a:solidFill>
                <a:latin typeface="Arial"/>
                <a:cs typeface="Arial"/>
              </a:rPr>
              <a:t>(16 </a:t>
            </a:r>
            <a:r>
              <a:rPr sz="1150" dirty="0">
                <a:solidFill>
                  <a:srgbClr val="333333"/>
                </a:solidFill>
                <a:latin typeface="Arial"/>
                <a:cs typeface="Arial"/>
              </a:rPr>
              <a:t>e </a:t>
            </a:r>
            <a:r>
              <a:rPr sz="1150" spc="-5" dirty="0">
                <a:solidFill>
                  <a:srgbClr val="333333"/>
                </a:solidFill>
                <a:latin typeface="Arial"/>
                <a:cs typeface="Arial"/>
              </a:rPr>
              <a:t>17 </a:t>
            </a:r>
            <a:r>
              <a:rPr sz="1150" dirty="0">
                <a:solidFill>
                  <a:srgbClr val="333333"/>
                </a:solidFill>
                <a:latin typeface="Arial"/>
                <a:cs typeface="Arial"/>
              </a:rPr>
              <a:t>marzo) </a:t>
            </a:r>
            <a:r>
              <a:rPr sz="1150" spc="-5" dirty="0">
                <a:solidFill>
                  <a:srgbClr val="333333"/>
                </a:solidFill>
                <a:latin typeface="Arial"/>
                <a:cs typeface="Arial"/>
              </a:rPr>
              <a:t>“Metti il </a:t>
            </a:r>
            <a:r>
              <a:rPr sz="1150" dirty="0">
                <a:solidFill>
                  <a:srgbClr val="333333"/>
                </a:solidFill>
                <a:latin typeface="Arial"/>
                <a:cs typeface="Arial"/>
              </a:rPr>
              <a:t>mondo a </a:t>
            </a:r>
            <a:r>
              <a:rPr sz="1150" spc="-5" dirty="0">
                <a:solidFill>
                  <a:srgbClr val="333333"/>
                </a:solidFill>
                <a:latin typeface="Arial"/>
                <a:cs typeface="Arial"/>
              </a:rPr>
              <a:t>tavola”, il laboratorio di </a:t>
            </a:r>
            <a:r>
              <a:rPr sz="1150" dirty="0">
                <a:solidFill>
                  <a:srgbClr val="333333"/>
                </a:solidFill>
                <a:latin typeface="Arial"/>
                <a:cs typeface="Arial"/>
              </a:rPr>
              <a:t>video </a:t>
            </a:r>
            <a:r>
              <a:rPr sz="1150" spc="-5" dirty="0">
                <a:solidFill>
                  <a:srgbClr val="333333"/>
                </a:solidFill>
                <a:latin typeface="Arial"/>
                <a:cs typeface="Arial"/>
              </a:rPr>
              <a:t>animazione presso  Coop </a:t>
            </a:r>
            <a:r>
              <a:rPr sz="1150" dirty="0">
                <a:solidFill>
                  <a:srgbClr val="333333"/>
                </a:solidFill>
                <a:latin typeface="Arial"/>
                <a:cs typeface="Arial"/>
              </a:rPr>
              <a:t>GET, </a:t>
            </a:r>
            <a:r>
              <a:rPr sz="1150" spc="-5" dirty="0">
                <a:solidFill>
                  <a:srgbClr val="333333"/>
                </a:solidFill>
                <a:latin typeface="Arial"/>
                <a:cs typeface="Arial"/>
              </a:rPr>
              <a:t>il Centro per la Ricerca </a:t>
            </a:r>
            <a:r>
              <a:rPr sz="1150" dirty="0">
                <a:solidFill>
                  <a:srgbClr val="333333"/>
                </a:solidFill>
                <a:latin typeface="Arial"/>
                <a:cs typeface="Arial"/>
              </a:rPr>
              <a:t>e </a:t>
            </a:r>
            <a:r>
              <a:rPr sz="1150" spc="-5" dirty="0">
                <a:solidFill>
                  <a:srgbClr val="333333"/>
                </a:solidFill>
                <a:latin typeface="Arial"/>
                <a:cs typeface="Arial"/>
              </a:rPr>
              <a:t>la Didattica dell’Immagine di Bari, finalizzato alla  realizzazione </a:t>
            </a:r>
            <a:r>
              <a:rPr sz="1150" dirty="0">
                <a:solidFill>
                  <a:srgbClr val="333333"/>
                </a:solidFill>
                <a:latin typeface="Arial"/>
                <a:cs typeface="Arial"/>
              </a:rPr>
              <a:t>di </a:t>
            </a:r>
            <a:r>
              <a:rPr sz="1150" spc="-5" dirty="0">
                <a:solidFill>
                  <a:srgbClr val="333333"/>
                </a:solidFill>
                <a:latin typeface="Arial"/>
                <a:cs typeface="Arial"/>
              </a:rPr>
              <a:t>un cortometraggio, in cui gli studenti dovranno ideare </a:t>
            </a:r>
            <a:r>
              <a:rPr sz="1150" dirty="0">
                <a:solidFill>
                  <a:srgbClr val="333333"/>
                </a:solidFill>
                <a:latin typeface="Arial"/>
                <a:cs typeface="Arial"/>
              </a:rPr>
              <a:t>e </a:t>
            </a:r>
            <a:r>
              <a:rPr sz="1150" spc="-5" dirty="0">
                <a:solidFill>
                  <a:srgbClr val="333333"/>
                </a:solidFill>
                <a:latin typeface="Arial"/>
                <a:cs typeface="Arial"/>
              </a:rPr>
              <a:t>disegnare </a:t>
            </a:r>
            <a:r>
              <a:rPr sz="1150" spc="5" dirty="0">
                <a:solidFill>
                  <a:srgbClr val="333333"/>
                </a:solidFill>
                <a:latin typeface="Arial"/>
                <a:cs typeface="Arial"/>
              </a:rPr>
              <a:t>immagini </a:t>
            </a:r>
            <a:r>
              <a:rPr sz="1150" dirty="0">
                <a:solidFill>
                  <a:srgbClr val="333333"/>
                </a:solidFill>
                <a:latin typeface="Arial"/>
                <a:cs typeface="Arial"/>
              </a:rPr>
              <a:t>e  </a:t>
            </a:r>
            <a:r>
              <a:rPr sz="1150" spc="-5" dirty="0">
                <a:solidFill>
                  <a:srgbClr val="333333"/>
                </a:solidFill>
                <a:latin typeface="Arial"/>
                <a:cs typeface="Arial"/>
              </a:rPr>
              <a:t>fondali, effettuare le riprese con la tecnica </a:t>
            </a:r>
            <a:r>
              <a:rPr sz="1150" dirty="0">
                <a:solidFill>
                  <a:srgbClr val="333333"/>
                </a:solidFill>
                <a:latin typeface="Arial"/>
                <a:cs typeface="Arial"/>
              </a:rPr>
              <a:t>“passo a </a:t>
            </a:r>
            <a:r>
              <a:rPr sz="1150" spc="-5" dirty="0">
                <a:solidFill>
                  <a:srgbClr val="333333"/>
                </a:solidFill>
                <a:latin typeface="Arial"/>
                <a:cs typeface="Arial"/>
              </a:rPr>
              <a:t>uno” </a:t>
            </a:r>
            <a:r>
              <a:rPr sz="1150" dirty="0">
                <a:solidFill>
                  <a:srgbClr val="333333"/>
                </a:solidFill>
                <a:latin typeface="Arial"/>
                <a:cs typeface="Arial"/>
              </a:rPr>
              <a:t>e </a:t>
            </a:r>
            <a:r>
              <a:rPr sz="1150" spc="-5" dirty="0">
                <a:solidFill>
                  <a:srgbClr val="333333"/>
                </a:solidFill>
                <a:latin typeface="Arial"/>
                <a:cs typeface="Arial"/>
              </a:rPr>
              <a:t>cimentarsi nel doppiaggio,  prestando le voci ai </a:t>
            </a:r>
            <a:r>
              <a:rPr sz="1150" dirty="0">
                <a:solidFill>
                  <a:srgbClr val="333333"/>
                </a:solidFill>
                <a:latin typeface="Arial"/>
                <a:cs typeface="Arial"/>
              </a:rPr>
              <a:t>diversi</a:t>
            </a:r>
            <a:r>
              <a:rPr sz="1150" spc="15" dirty="0">
                <a:solidFill>
                  <a:srgbClr val="333333"/>
                </a:solidFill>
                <a:latin typeface="Arial"/>
                <a:cs typeface="Arial"/>
              </a:rPr>
              <a:t> </a:t>
            </a:r>
            <a:r>
              <a:rPr sz="1150" spc="-5" dirty="0">
                <a:solidFill>
                  <a:srgbClr val="333333"/>
                </a:solidFill>
                <a:latin typeface="Arial"/>
                <a:cs typeface="Arial"/>
              </a:rPr>
              <a:t>personaggi.</a:t>
            </a:r>
            <a:endParaRPr sz="1150">
              <a:latin typeface="Arial"/>
              <a:cs typeface="Aria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71450">
              <a:lnSpc>
                <a:spcPts val="1839"/>
              </a:lnSpc>
            </a:pPr>
            <a:r>
              <a:rPr sz="1600" b="1" spc="-5" dirty="0">
                <a:latin typeface="Arial"/>
                <a:cs typeface="Arial"/>
              </a:rPr>
              <a:t>Sta</a:t>
            </a:r>
            <a:r>
              <a:rPr sz="1600" b="1" dirty="0">
                <a:latin typeface="Arial"/>
                <a:cs typeface="Arial"/>
              </a:rPr>
              <a:t>m</a:t>
            </a:r>
            <a:r>
              <a:rPr sz="1600" b="1" spc="-5" dirty="0">
                <a:latin typeface="Arial"/>
                <a:cs typeface="Arial"/>
              </a:rPr>
              <a:t>pa</a:t>
            </a:r>
            <a:r>
              <a:rPr sz="1600" b="1" spc="-10" dirty="0">
                <a:latin typeface="Arial"/>
                <a:cs typeface="Arial"/>
              </a:rPr>
              <a:t>-</a:t>
            </a:r>
            <a:r>
              <a:rPr sz="1600" b="1" spc="-5" dirty="0">
                <a:latin typeface="Arial"/>
                <a:cs typeface="Arial"/>
              </a:rPr>
              <a:t>l</a:t>
            </a:r>
            <a:r>
              <a:rPr sz="1600" b="1" spc="5" dirty="0">
                <a:latin typeface="Arial"/>
                <a:cs typeface="Arial"/>
              </a:rPr>
              <a:t>i</a:t>
            </a:r>
            <a:r>
              <a:rPr sz="1600" b="1" spc="-5" dirty="0">
                <a:latin typeface="Arial"/>
                <a:cs typeface="Arial"/>
              </a:rPr>
              <a:t>bera.it  4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133340" y="4350384"/>
            <a:ext cx="1707514" cy="237934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215919"/>
            <a:ext cx="5954395" cy="812800"/>
          </a:xfrm>
          <a:prstGeom prst="rect">
            <a:avLst/>
          </a:prstGeom>
        </p:spPr>
        <p:txBody>
          <a:bodyPr vert="horz" wrap="square" lIns="0" tIns="12700" rIns="0" bIns="0" rtlCol="0">
            <a:spAutoFit/>
          </a:bodyPr>
          <a:lstStyle/>
          <a:p>
            <a:pPr marL="12700" marR="5080">
              <a:lnSpc>
                <a:spcPct val="117400"/>
              </a:lnSpc>
              <a:spcBef>
                <a:spcPts val="100"/>
              </a:spcBef>
            </a:pPr>
            <a:r>
              <a:rPr sz="2200" b="1" i="1" spc="-5" dirty="0">
                <a:solidFill>
                  <a:srgbClr val="333333"/>
                </a:solidFill>
                <a:latin typeface="Calibri"/>
                <a:cs typeface="Calibri"/>
              </a:rPr>
              <a:t>Torna ‘Il Festival della Cultura Creativa’, la seconda  edizione della manifestazione promossa da</a:t>
            </a:r>
            <a:r>
              <a:rPr sz="2200" b="1" i="1" spc="10" dirty="0">
                <a:solidFill>
                  <a:srgbClr val="333333"/>
                </a:solidFill>
                <a:latin typeface="Calibri"/>
                <a:cs typeface="Calibri"/>
              </a:rPr>
              <a:t> </a:t>
            </a:r>
            <a:r>
              <a:rPr sz="2200" b="1" i="1" spc="-5" dirty="0">
                <a:solidFill>
                  <a:srgbClr val="333333"/>
                </a:solidFill>
                <a:latin typeface="Calibri"/>
                <a:cs typeface="Calibri"/>
              </a:rPr>
              <a:t>Abi</a:t>
            </a:r>
            <a:endParaRPr sz="2200">
              <a:latin typeface="Calibri"/>
              <a:cs typeface="Calibri"/>
            </a:endParaRPr>
          </a:p>
        </p:txBody>
      </p:sp>
      <p:sp>
        <p:nvSpPr>
          <p:cNvPr id="6" name="object 6"/>
          <p:cNvSpPr txBox="1"/>
          <p:nvPr/>
        </p:nvSpPr>
        <p:spPr>
          <a:xfrm>
            <a:off x="706627" y="4247514"/>
            <a:ext cx="6148705" cy="5590540"/>
          </a:xfrm>
          <a:prstGeom prst="rect">
            <a:avLst/>
          </a:prstGeom>
        </p:spPr>
        <p:txBody>
          <a:bodyPr vert="horz" wrap="square" lIns="0" tIns="13335" rIns="0" bIns="0" rtlCol="0">
            <a:spAutoFit/>
          </a:bodyPr>
          <a:lstStyle/>
          <a:p>
            <a:pPr marL="12700" marR="1827530" algn="just">
              <a:lnSpc>
                <a:spcPct val="117100"/>
              </a:lnSpc>
              <a:spcBef>
                <a:spcPts val="105"/>
              </a:spcBef>
            </a:pPr>
            <a:r>
              <a:rPr sz="1200" spc="-5" dirty="0">
                <a:solidFill>
                  <a:srgbClr val="333333"/>
                </a:solidFill>
                <a:latin typeface="Calibri"/>
                <a:cs typeface="Calibri"/>
              </a:rPr>
              <a:t>“L’alfabeto </a:t>
            </a:r>
            <a:r>
              <a:rPr sz="1200" dirty="0">
                <a:solidFill>
                  <a:srgbClr val="333333"/>
                </a:solidFill>
                <a:latin typeface="Calibri"/>
                <a:cs typeface="Calibri"/>
              </a:rPr>
              <a:t>del </a:t>
            </a:r>
            <a:r>
              <a:rPr sz="1200" spc="-5" dirty="0">
                <a:solidFill>
                  <a:srgbClr val="333333"/>
                </a:solidFill>
                <a:latin typeface="Calibri"/>
                <a:cs typeface="Calibri"/>
              </a:rPr>
              <a:t>Mondo. Leggiamo </a:t>
            </a:r>
            <a:r>
              <a:rPr sz="1200" dirty="0">
                <a:solidFill>
                  <a:srgbClr val="333333"/>
                </a:solidFill>
                <a:latin typeface="Calibri"/>
                <a:cs typeface="Calibri"/>
              </a:rPr>
              <a:t>i </a:t>
            </a:r>
            <a:r>
              <a:rPr sz="1200" spc="-5" dirty="0">
                <a:solidFill>
                  <a:srgbClr val="333333"/>
                </a:solidFill>
                <a:latin typeface="Calibri"/>
                <a:cs typeface="Calibri"/>
              </a:rPr>
              <a:t>segni intorno </a:t>
            </a:r>
            <a:r>
              <a:rPr sz="1200" dirty="0">
                <a:solidFill>
                  <a:srgbClr val="333333"/>
                </a:solidFill>
                <a:latin typeface="Calibri"/>
                <a:cs typeface="Calibri"/>
              </a:rPr>
              <a:t>a noi e  </a:t>
            </a:r>
            <a:r>
              <a:rPr sz="1200" spc="-5" dirty="0">
                <a:solidFill>
                  <a:srgbClr val="333333"/>
                </a:solidFill>
                <a:latin typeface="Calibri"/>
                <a:cs typeface="Calibri"/>
              </a:rPr>
              <a:t>raccontiamo”. E’ questo </a:t>
            </a:r>
            <a:r>
              <a:rPr sz="1200" dirty="0">
                <a:solidFill>
                  <a:srgbClr val="333333"/>
                </a:solidFill>
                <a:latin typeface="Calibri"/>
                <a:cs typeface="Calibri"/>
              </a:rPr>
              <a:t>il tema </a:t>
            </a:r>
            <a:r>
              <a:rPr sz="1200" spc="-5" dirty="0">
                <a:solidFill>
                  <a:srgbClr val="333333"/>
                </a:solidFill>
                <a:latin typeface="Calibri"/>
                <a:cs typeface="Calibri"/>
              </a:rPr>
              <a:t>della seconda edizione del Festival  </a:t>
            </a:r>
            <a:r>
              <a:rPr sz="1200" dirty="0">
                <a:solidFill>
                  <a:srgbClr val="333333"/>
                </a:solidFill>
                <a:latin typeface="Calibri"/>
                <a:cs typeface="Calibri"/>
              </a:rPr>
              <a:t>della </a:t>
            </a:r>
            <a:r>
              <a:rPr sz="1200" spc="-5" dirty="0">
                <a:solidFill>
                  <a:srgbClr val="333333"/>
                </a:solidFill>
                <a:latin typeface="Calibri"/>
                <a:cs typeface="Calibri"/>
              </a:rPr>
              <a:t>Cultura Creativa, promosso </a:t>
            </a:r>
            <a:r>
              <a:rPr sz="1200" dirty="0">
                <a:solidFill>
                  <a:srgbClr val="333333"/>
                </a:solidFill>
                <a:latin typeface="Calibri"/>
                <a:cs typeface="Calibri"/>
              </a:rPr>
              <a:t>e </a:t>
            </a:r>
            <a:r>
              <a:rPr sz="1200" spc="-5" dirty="0">
                <a:solidFill>
                  <a:srgbClr val="333333"/>
                </a:solidFill>
                <a:latin typeface="Calibri"/>
                <a:cs typeface="Calibri"/>
              </a:rPr>
              <a:t>realizzato </a:t>
            </a:r>
            <a:r>
              <a:rPr sz="1200" dirty="0">
                <a:solidFill>
                  <a:srgbClr val="333333"/>
                </a:solidFill>
                <a:latin typeface="Calibri"/>
                <a:cs typeface="Calibri"/>
              </a:rPr>
              <a:t>dalle </a:t>
            </a:r>
            <a:r>
              <a:rPr sz="1200" spc="-5" dirty="0">
                <a:solidFill>
                  <a:srgbClr val="333333"/>
                </a:solidFill>
                <a:latin typeface="Calibri"/>
                <a:cs typeface="Calibri"/>
              </a:rPr>
              <a:t>banche, anche  </a:t>
            </a:r>
            <a:r>
              <a:rPr sz="1200" dirty="0">
                <a:solidFill>
                  <a:srgbClr val="333333"/>
                </a:solidFill>
                <a:latin typeface="Calibri"/>
                <a:cs typeface="Calibri"/>
              </a:rPr>
              <a:t>grazie al </a:t>
            </a:r>
            <a:r>
              <a:rPr sz="1200" spc="-5" dirty="0">
                <a:solidFill>
                  <a:srgbClr val="333333"/>
                </a:solidFill>
                <a:latin typeface="Calibri"/>
                <a:cs typeface="Calibri"/>
              </a:rPr>
              <a:t>coordinamento dell’Abi. La manifestazione, interamente  dedicata </a:t>
            </a:r>
            <a:r>
              <a:rPr sz="1200" dirty="0">
                <a:solidFill>
                  <a:srgbClr val="333333"/>
                </a:solidFill>
                <a:latin typeface="Calibri"/>
                <a:cs typeface="Calibri"/>
              </a:rPr>
              <a:t>alla </a:t>
            </a:r>
            <a:r>
              <a:rPr sz="1200" spc="-5" dirty="0">
                <a:solidFill>
                  <a:srgbClr val="333333"/>
                </a:solidFill>
                <a:latin typeface="Calibri"/>
                <a:cs typeface="Calibri"/>
              </a:rPr>
              <a:t>cultura </a:t>
            </a:r>
            <a:r>
              <a:rPr sz="1200" dirty="0">
                <a:solidFill>
                  <a:srgbClr val="333333"/>
                </a:solidFill>
                <a:latin typeface="Calibri"/>
                <a:cs typeface="Calibri"/>
              </a:rPr>
              <a:t>e alla creatività per </a:t>
            </a:r>
            <a:r>
              <a:rPr sz="1200" spc="-5" dirty="0">
                <a:solidFill>
                  <a:srgbClr val="333333"/>
                </a:solidFill>
                <a:latin typeface="Calibri"/>
                <a:cs typeface="Calibri"/>
              </a:rPr>
              <a:t>ragazzi, si svolgerà </a:t>
            </a:r>
            <a:r>
              <a:rPr sz="1200" dirty="0">
                <a:solidFill>
                  <a:srgbClr val="333333"/>
                </a:solidFill>
                <a:latin typeface="Calibri"/>
                <a:cs typeface="Calibri"/>
              </a:rPr>
              <a:t>nella  </a:t>
            </a:r>
            <a:r>
              <a:rPr sz="1200" spc="-5" dirty="0">
                <a:solidFill>
                  <a:srgbClr val="333333"/>
                </a:solidFill>
                <a:latin typeface="Calibri"/>
                <a:cs typeface="Calibri"/>
              </a:rPr>
              <a:t>settimana </a:t>
            </a:r>
            <a:r>
              <a:rPr sz="1200" dirty="0">
                <a:solidFill>
                  <a:srgbClr val="333333"/>
                </a:solidFill>
                <a:latin typeface="Calibri"/>
                <a:cs typeface="Calibri"/>
              </a:rPr>
              <a:t>dal 16 al </a:t>
            </a:r>
            <a:r>
              <a:rPr sz="1200" spc="-5" dirty="0">
                <a:solidFill>
                  <a:srgbClr val="333333"/>
                </a:solidFill>
                <a:latin typeface="Calibri"/>
                <a:cs typeface="Calibri"/>
              </a:rPr>
              <a:t>22 </a:t>
            </a:r>
            <a:r>
              <a:rPr sz="1200" dirty="0">
                <a:solidFill>
                  <a:srgbClr val="333333"/>
                </a:solidFill>
                <a:latin typeface="Calibri"/>
                <a:cs typeface="Calibri"/>
              </a:rPr>
              <a:t>marzo </a:t>
            </a:r>
            <a:r>
              <a:rPr sz="1200" spc="-5" dirty="0">
                <a:solidFill>
                  <a:srgbClr val="333333"/>
                </a:solidFill>
                <a:latin typeface="Calibri"/>
                <a:cs typeface="Calibri"/>
              </a:rPr>
              <a:t>e, come </a:t>
            </a:r>
            <a:r>
              <a:rPr sz="1200" dirty="0">
                <a:solidFill>
                  <a:srgbClr val="333333"/>
                </a:solidFill>
                <a:latin typeface="Calibri"/>
                <a:cs typeface="Calibri"/>
              </a:rPr>
              <a:t>già </a:t>
            </a:r>
            <a:r>
              <a:rPr sz="1200" spc="-5" dirty="0">
                <a:solidFill>
                  <a:srgbClr val="333333"/>
                </a:solidFill>
                <a:latin typeface="Calibri"/>
                <a:cs typeface="Calibri"/>
              </a:rPr>
              <a:t>sperimentato </a:t>
            </a:r>
            <a:r>
              <a:rPr sz="1200" dirty="0">
                <a:solidFill>
                  <a:srgbClr val="333333"/>
                </a:solidFill>
                <a:latin typeface="Calibri"/>
                <a:cs typeface="Calibri"/>
              </a:rPr>
              <a:t>nella prima  </a:t>
            </a:r>
            <a:r>
              <a:rPr sz="1200" spc="-5" dirty="0">
                <a:solidFill>
                  <a:srgbClr val="333333"/>
                </a:solidFill>
                <a:latin typeface="Calibri"/>
                <a:cs typeface="Calibri"/>
              </a:rPr>
              <a:t>edizione, si articolerà attraverso una ricca </a:t>
            </a:r>
            <a:r>
              <a:rPr sz="1200" dirty="0">
                <a:solidFill>
                  <a:srgbClr val="333333"/>
                </a:solidFill>
                <a:latin typeface="Calibri"/>
                <a:cs typeface="Calibri"/>
              </a:rPr>
              <a:t>proposta di eventi,  </a:t>
            </a:r>
            <a:r>
              <a:rPr sz="1200" spc="-5" dirty="0">
                <a:solidFill>
                  <a:srgbClr val="333333"/>
                </a:solidFill>
                <a:latin typeface="Calibri"/>
                <a:cs typeface="Calibri"/>
              </a:rPr>
              <a:t>iniziative </a:t>
            </a:r>
            <a:r>
              <a:rPr sz="1200" dirty="0">
                <a:solidFill>
                  <a:srgbClr val="333333"/>
                </a:solidFill>
                <a:latin typeface="Calibri"/>
                <a:cs typeface="Calibri"/>
              </a:rPr>
              <a:t>e </a:t>
            </a:r>
            <a:r>
              <a:rPr sz="1200" spc="-5" dirty="0">
                <a:solidFill>
                  <a:srgbClr val="333333"/>
                </a:solidFill>
                <a:latin typeface="Calibri"/>
                <a:cs typeface="Calibri"/>
              </a:rPr>
              <a:t>laboratori diffusi sull’intero territorio nazionale.  Coinvolgendo oltre </a:t>
            </a:r>
            <a:r>
              <a:rPr sz="1200" dirty="0">
                <a:solidFill>
                  <a:srgbClr val="333333"/>
                </a:solidFill>
                <a:latin typeface="Calibri"/>
                <a:cs typeface="Calibri"/>
              </a:rPr>
              <a:t>10 mila giovanissimi in </a:t>
            </a:r>
            <a:r>
              <a:rPr sz="1200" spc="-5" dirty="0">
                <a:solidFill>
                  <a:srgbClr val="333333"/>
                </a:solidFill>
                <a:latin typeface="Calibri"/>
                <a:cs typeface="Calibri"/>
              </a:rPr>
              <a:t>tutta </a:t>
            </a:r>
            <a:r>
              <a:rPr sz="1200" dirty="0">
                <a:solidFill>
                  <a:srgbClr val="333333"/>
                </a:solidFill>
                <a:latin typeface="Calibri"/>
                <a:cs typeface="Calibri"/>
              </a:rPr>
              <a:t>Italia, il </a:t>
            </a:r>
            <a:r>
              <a:rPr sz="1200" spc="-5" dirty="0">
                <a:solidFill>
                  <a:srgbClr val="333333"/>
                </a:solidFill>
                <a:latin typeface="Calibri"/>
                <a:cs typeface="Calibri"/>
              </a:rPr>
              <a:t>Festival </a:t>
            </a:r>
            <a:r>
              <a:rPr sz="1200" dirty="0">
                <a:solidFill>
                  <a:srgbClr val="333333"/>
                </a:solidFill>
                <a:latin typeface="Calibri"/>
                <a:cs typeface="Calibri"/>
              </a:rPr>
              <a:t>ha  </a:t>
            </a:r>
            <a:r>
              <a:rPr sz="1200" spc="-5" dirty="0">
                <a:solidFill>
                  <a:srgbClr val="333333"/>
                </a:solidFill>
                <a:latin typeface="Calibri"/>
                <a:cs typeface="Calibri"/>
              </a:rPr>
              <a:t>l’obiettivo </a:t>
            </a:r>
            <a:r>
              <a:rPr sz="1200" dirty="0">
                <a:solidFill>
                  <a:srgbClr val="333333"/>
                </a:solidFill>
                <a:latin typeface="Calibri"/>
                <a:cs typeface="Calibri"/>
              </a:rPr>
              <a:t>di </a:t>
            </a:r>
            <a:r>
              <a:rPr sz="1200" spc="-5" dirty="0">
                <a:solidFill>
                  <a:srgbClr val="333333"/>
                </a:solidFill>
                <a:latin typeface="Calibri"/>
                <a:cs typeface="Calibri"/>
              </a:rPr>
              <a:t>avvicinare bambini </a:t>
            </a:r>
            <a:r>
              <a:rPr sz="1200" dirty="0">
                <a:solidFill>
                  <a:srgbClr val="333333"/>
                </a:solidFill>
                <a:latin typeface="Calibri"/>
                <a:cs typeface="Calibri"/>
              </a:rPr>
              <a:t>e </a:t>
            </a:r>
            <a:r>
              <a:rPr sz="1200" spc="-5" dirty="0">
                <a:solidFill>
                  <a:srgbClr val="333333"/>
                </a:solidFill>
                <a:latin typeface="Calibri"/>
                <a:cs typeface="Calibri"/>
              </a:rPr>
              <a:t>ragazzi dai </a:t>
            </a:r>
            <a:r>
              <a:rPr sz="1200" dirty="0">
                <a:solidFill>
                  <a:srgbClr val="333333"/>
                </a:solidFill>
                <a:latin typeface="Calibri"/>
                <a:cs typeface="Calibri"/>
              </a:rPr>
              <a:t>6 </a:t>
            </a:r>
            <a:r>
              <a:rPr sz="1200" spc="-10" dirty="0">
                <a:solidFill>
                  <a:srgbClr val="333333"/>
                </a:solidFill>
                <a:latin typeface="Calibri"/>
                <a:cs typeface="Calibri"/>
              </a:rPr>
              <a:t>ai </a:t>
            </a:r>
            <a:r>
              <a:rPr sz="1200" dirty="0">
                <a:solidFill>
                  <a:srgbClr val="333333"/>
                </a:solidFill>
                <a:latin typeface="Calibri"/>
                <a:cs typeface="Calibri"/>
              </a:rPr>
              <a:t>13 </a:t>
            </a:r>
            <a:r>
              <a:rPr sz="1200" spc="-5" dirty="0">
                <a:solidFill>
                  <a:srgbClr val="333333"/>
                </a:solidFill>
                <a:latin typeface="Calibri"/>
                <a:cs typeface="Calibri"/>
              </a:rPr>
              <a:t>anni </a:t>
            </a:r>
            <a:r>
              <a:rPr sz="1200" dirty="0">
                <a:solidFill>
                  <a:srgbClr val="333333"/>
                </a:solidFill>
                <a:latin typeface="Calibri"/>
                <a:cs typeface="Calibri"/>
              </a:rPr>
              <a:t>alla </a:t>
            </a:r>
            <a:r>
              <a:rPr sz="1200" spc="-5" dirty="0">
                <a:solidFill>
                  <a:srgbClr val="333333"/>
                </a:solidFill>
                <a:latin typeface="Calibri"/>
                <a:cs typeface="Calibri"/>
              </a:rPr>
              <a:t>cultura  </a:t>
            </a:r>
            <a:r>
              <a:rPr sz="1200" dirty="0">
                <a:solidFill>
                  <a:srgbClr val="333333"/>
                </a:solidFill>
                <a:latin typeface="Calibri"/>
                <a:cs typeface="Calibri"/>
              </a:rPr>
              <a:t>e, in </a:t>
            </a:r>
            <a:r>
              <a:rPr sz="1200" spc="-5" dirty="0">
                <a:solidFill>
                  <a:srgbClr val="333333"/>
                </a:solidFill>
                <a:latin typeface="Calibri"/>
                <a:cs typeface="Calibri"/>
              </a:rPr>
              <a:t>particolare, </a:t>
            </a:r>
            <a:r>
              <a:rPr sz="1200" dirty="0">
                <a:solidFill>
                  <a:srgbClr val="333333"/>
                </a:solidFill>
                <a:latin typeface="Calibri"/>
                <a:cs typeface="Calibri"/>
              </a:rPr>
              <a:t>agli aspetti </a:t>
            </a:r>
            <a:r>
              <a:rPr sz="1200" spc="-5" dirty="0">
                <a:solidFill>
                  <a:srgbClr val="333333"/>
                </a:solidFill>
                <a:latin typeface="Calibri"/>
                <a:cs typeface="Calibri"/>
              </a:rPr>
              <a:t>più “generativi” </a:t>
            </a:r>
            <a:r>
              <a:rPr sz="1200" dirty="0">
                <a:solidFill>
                  <a:srgbClr val="333333"/>
                </a:solidFill>
                <a:latin typeface="Calibri"/>
                <a:cs typeface="Calibri"/>
              </a:rPr>
              <a:t>della creatività.  </a:t>
            </a:r>
            <a:r>
              <a:rPr sz="1200" spc="-5" dirty="0">
                <a:solidFill>
                  <a:srgbClr val="333333"/>
                </a:solidFill>
                <a:latin typeface="Calibri"/>
                <a:cs typeface="Calibri"/>
              </a:rPr>
              <a:t>Attraverso </a:t>
            </a:r>
            <a:r>
              <a:rPr sz="1200" dirty="0">
                <a:solidFill>
                  <a:srgbClr val="333333"/>
                </a:solidFill>
                <a:latin typeface="Calibri"/>
                <a:cs typeface="Calibri"/>
              </a:rPr>
              <a:t>l’arte, </a:t>
            </a:r>
            <a:r>
              <a:rPr sz="1200" spc="-5" dirty="0">
                <a:solidFill>
                  <a:srgbClr val="333333"/>
                </a:solidFill>
                <a:latin typeface="Calibri"/>
                <a:cs typeface="Calibri"/>
              </a:rPr>
              <a:t>l’archeologia, </a:t>
            </a:r>
            <a:r>
              <a:rPr sz="1200" dirty="0">
                <a:solidFill>
                  <a:srgbClr val="333333"/>
                </a:solidFill>
                <a:latin typeface="Calibri"/>
                <a:cs typeface="Calibri"/>
              </a:rPr>
              <a:t>la </a:t>
            </a:r>
            <a:r>
              <a:rPr sz="1200" spc="-5" dirty="0">
                <a:solidFill>
                  <a:srgbClr val="333333"/>
                </a:solidFill>
                <a:latin typeface="Calibri"/>
                <a:cs typeface="Calibri"/>
              </a:rPr>
              <a:t>musica, </a:t>
            </a:r>
            <a:r>
              <a:rPr sz="1200" dirty="0">
                <a:solidFill>
                  <a:srgbClr val="333333"/>
                </a:solidFill>
                <a:latin typeface="Calibri"/>
                <a:cs typeface="Calibri"/>
              </a:rPr>
              <a:t>il </a:t>
            </a:r>
            <a:r>
              <a:rPr sz="1200" spc="-5" dirty="0">
                <a:solidFill>
                  <a:srgbClr val="333333"/>
                </a:solidFill>
                <a:latin typeface="Calibri"/>
                <a:cs typeface="Calibri"/>
              </a:rPr>
              <a:t>canto, </a:t>
            </a:r>
            <a:r>
              <a:rPr sz="1200" dirty="0">
                <a:solidFill>
                  <a:srgbClr val="333333"/>
                </a:solidFill>
                <a:latin typeface="Calibri"/>
                <a:cs typeface="Calibri"/>
              </a:rPr>
              <a:t>la </a:t>
            </a:r>
            <a:r>
              <a:rPr sz="1200" spc="-5" dirty="0">
                <a:solidFill>
                  <a:srgbClr val="333333"/>
                </a:solidFill>
                <a:latin typeface="Calibri"/>
                <a:cs typeface="Calibri"/>
              </a:rPr>
              <a:t>lettura, </a:t>
            </a:r>
            <a:r>
              <a:rPr sz="1200" dirty="0">
                <a:solidFill>
                  <a:srgbClr val="333333"/>
                </a:solidFill>
                <a:latin typeface="Calibri"/>
                <a:cs typeface="Calibri"/>
              </a:rPr>
              <a:t>il</a:t>
            </a:r>
            <a:r>
              <a:rPr sz="1200" spc="140" dirty="0">
                <a:solidFill>
                  <a:srgbClr val="333333"/>
                </a:solidFill>
                <a:latin typeface="Calibri"/>
                <a:cs typeface="Calibri"/>
              </a:rPr>
              <a:t> </a:t>
            </a:r>
            <a:r>
              <a:rPr sz="1200" spc="-5" dirty="0">
                <a:solidFill>
                  <a:srgbClr val="333333"/>
                </a:solidFill>
                <a:latin typeface="Calibri"/>
                <a:cs typeface="Calibri"/>
              </a:rPr>
              <a:t>teatro,</a:t>
            </a:r>
            <a:endParaRPr sz="1200">
              <a:latin typeface="Calibri"/>
              <a:cs typeface="Calibri"/>
            </a:endParaRPr>
          </a:p>
          <a:p>
            <a:pPr marL="12700" marR="8255" algn="just">
              <a:lnSpc>
                <a:spcPct val="116700"/>
              </a:lnSpc>
            </a:pPr>
            <a:r>
              <a:rPr sz="1200" dirty="0">
                <a:solidFill>
                  <a:srgbClr val="333333"/>
                </a:solidFill>
                <a:latin typeface="Calibri"/>
                <a:cs typeface="Calibri"/>
              </a:rPr>
              <a:t>la </a:t>
            </a:r>
            <a:r>
              <a:rPr sz="1200" spc="-5" dirty="0">
                <a:solidFill>
                  <a:srgbClr val="333333"/>
                </a:solidFill>
                <a:latin typeface="Calibri"/>
                <a:cs typeface="Calibri"/>
              </a:rPr>
              <a:t>fotografia, </a:t>
            </a:r>
            <a:r>
              <a:rPr sz="1200" dirty="0">
                <a:solidFill>
                  <a:srgbClr val="333333"/>
                </a:solidFill>
                <a:latin typeface="Calibri"/>
                <a:cs typeface="Calibri"/>
              </a:rPr>
              <a:t>la </a:t>
            </a:r>
            <a:r>
              <a:rPr sz="1200" spc="-5" dirty="0">
                <a:solidFill>
                  <a:srgbClr val="333333"/>
                </a:solidFill>
                <a:latin typeface="Calibri"/>
                <a:cs typeface="Calibri"/>
              </a:rPr>
              <a:t>robotica, </a:t>
            </a:r>
            <a:r>
              <a:rPr sz="1200" dirty="0">
                <a:solidFill>
                  <a:srgbClr val="333333"/>
                </a:solidFill>
                <a:latin typeface="Calibri"/>
                <a:cs typeface="Calibri"/>
              </a:rPr>
              <a:t>le </a:t>
            </a:r>
            <a:r>
              <a:rPr sz="1200" spc="-5" dirty="0">
                <a:solidFill>
                  <a:srgbClr val="333333"/>
                </a:solidFill>
                <a:latin typeface="Calibri"/>
                <a:cs typeface="Calibri"/>
              </a:rPr>
              <a:t>tecnologie digitali </a:t>
            </a:r>
            <a:r>
              <a:rPr sz="1200" dirty="0">
                <a:solidFill>
                  <a:srgbClr val="333333"/>
                </a:solidFill>
                <a:latin typeface="Calibri"/>
                <a:cs typeface="Calibri"/>
              </a:rPr>
              <a:t>e </a:t>
            </a:r>
            <a:r>
              <a:rPr sz="1200" spc="-5" dirty="0">
                <a:solidFill>
                  <a:srgbClr val="333333"/>
                </a:solidFill>
                <a:latin typeface="Calibri"/>
                <a:cs typeface="Calibri"/>
              </a:rPr>
              <a:t>altri percorsi figurativi </a:t>
            </a:r>
            <a:r>
              <a:rPr sz="1200" dirty="0">
                <a:solidFill>
                  <a:srgbClr val="333333"/>
                </a:solidFill>
                <a:latin typeface="Calibri"/>
                <a:cs typeface="Calibri"/>
              </a:rPr>
              <a:t>e </a:t>
            </a:r>
            <a:r>
              <a:rPr sz="1200" spc="-5" dirty="0">
                <a:solidFill>
                  <a:srgbClr val="333333"/>
                </a:solidFill>
                <a:latin typeface="Calibri"/>
                <a:cs typeface="Calibri"/>
              </a:rPr>
              <a:t>linguistici, </a:t>
            </a:r>
            <a:r>
              <a:rPr sz="1200" dirty="0">
                <a:solidFill>
                  <a:srgbClr val="333333"/>
                </a:solidFill>
                <a:latin typeface="Calibri"/>
                <a:cs typeface="Calibri"/>
              </a:rPr>
              <a:t>i </a:t>
            </a:r>
            <a:r>
              <a:rPr sz="1200" spc="-5" dirty="0">
                <a:solidFill>
                  <a:srgbClr val="333333"/>
                </a:solidFill>
                <a:latin typeface="Calibri"/>
                <a:cs typeface="Calibri"/>
              </a:rPr>
              <a:t>giovani  protagonisti</a:t>
            </a:r>
            <a:r>
              <a:rPr sz="1200" spc="90" dirty="0">
                <a:solidFill>
                  <a:srgbClr val="333333"/>
                </a:solidFill>
                <a:latin typeface="Calibri"/>
                <a:cs typeface="Calibri"/>
              </a:rPr>
              <a:t> </a:t>
            </a:r>
            <a:r>
              <a:rPr sz="1200" dirty="0">
                <a:solidFill>
                  <a:srgbClr val="333333"/>
                </a:solidFill>
                <a:latin typeface="Calibri"/>
                <a:cs typeface="Calibri"/>
              </a:rPr>
              <a:t>del</a:t>
            </a:r>
            <a:r>
              <a:rPr sz="1200" spc="95" dirty="0">
                <a:solidFill>
                  <a:srgbClr val="333333"/>
                </a:solidFill>
                <a:latin typeface="Calibri"/>
                <a:cs typeface="Calibri"/>
              </a:rPr>
              <a:t> </a:t>
            </a:r>
            <a:r>
              <a:rPr sz="1200" spc="-5" dirty="0">
                <a:solidFill>
                  <a:srgbClr val="333333"/>
                </a:solidFill>
                <a:latin typeface="Calibri"/>
                <a:cs typeface="Calibri"/>
              </a:rPr>
              <a:t>Festival</a:t>
            </a:r>
            <a:r>
              <a:rPr sz="1200" spc="85" dirty="0">
                <a:solidFill>
                  <a:srgbClr val="333333"/>
                </a:solidFill>
                <a:latin typeface="Calibri"/>
                <a:cs typeface="Calibri"/>
              </a:rPr>
              <a:t> </a:t>
            </a:r>
            <a:r>
              <a:rPr sz="1200" spc="-5" dirty="0">
                <a:solidFill>
                  <a:srgbClr val="333333"/>
                </a:solidFill>
                <a:latin typeface="Calibri"/>
                <a:cs typeface="Calibri"/>
              </a:rPr>
              <a:t>potranno</a:t>
            </a:r>
            <a:r>
              <a:rPr sz="1200" spc="114" dirty="0">
                <a:solidFill>
                  <a:srgbClr val="333333"/>
                </a:solidFill>
                <a:latin typeface="Calibri"/>
                <a:cs typeface="Calibri"/>
              </a:rPr>
              <a:t> </a:t>
            </a:r>
            <a:r>
              <a:rPr sz="1200" spc="-5" dirty="0">
                <a:solidFill>
                  <a:srgbClr val="333333"/>
                </a:solidFill>
                <a:latin typeface="Calibri"/>
                <a:cs typeface="Calibri"/>
              </a:rPr>
              <a:t>così</a:t>
            </a:r>
            <a:r>
              <a:rPr sz="1200" spc="90" dirty="0">
                <a:solidFill>
                  <a:srgbClr val="333333"/>
                </a:solidFill>
                <a:latin typeface="Calibri"/>
                <a:cs typeface="Calibri"/>
              </a:rPr>
              <a:t> </a:t>
            </a:r>
            <a:r>
              <a:rPr sz="1200" spc="-5" dirty="0">
                <a:solidFill>
                  <a:srgbClr val="333333"/>
                </a:solidFill>
                <a:latin typeface="Calibri"/>
                <a:cs typeface="Calibri"/>
              </a:rPr>
              <a:t>sperimentare</a:t>
            </a:r>
            <a:r>
              <a:rPr sz="1200" spc="100" dirty="0">
                <a:solidFill>
                  <a:srgbClr val="333333"/>
                </a:solidFill>
                <a:latin typeface="Calibri"/>
                <a:cs typeface="Calibri"/>
              </a:rPr>
              <a:t> </a:t>
            </a:r>
            <a:r>
              <a:rPr sz="1200" dirty="0">
                <a:solidFill>
                  <a:srgbClr val="333333"/>
                </a:solidFill>
                <a:latin typeface="Calibri"/>
                <a:cs typeface="Calibri"/>
              </a:rPr>
              <a:t>le</a:t>
            </a:r>
            <a:r>
              <a:rPr sz="1200" spc="95" dirty="0">
                <a:solidFill>
                  <a:srgbClr val="333333"/>
                </a:solidFill>
                <a:latin typeface="Calibri"/>
                <a:cs typeface="Calibri"/>
              </a:rPr>
              <a:t> </a:t>
            </a:r>
            <a:r>
              <a:rPr sz="1200" spc="-5" dirty="0">
                <a:solidFill>
                  <a:srgbClr val="333333"/>
                </a:solidFill>
                <a:latin typeface="Calibri"/>
                <a:cs typeface="Calibri"/>
              </a:rPr>
              <a:t>potenzialità</a:t>
            </a:r>
            <a:r>
              <a:rPr sz="1200" spc="90" dirty="0">
                <a:solidFill>
                  <a:srgbClr val="333333"/>
                </a:solidFill>
                <a:latin typeface="Calibri"/>
                <a:cs typeface="Calibri"/>
              </a:rPr>
              <a:t> </a:t>
            </a:r>
            <a:r>
              <a:rPr sz="1200" dirty="0">
                <a:solidFill>
                  <a:srgbClr val="333333"/>
                </a:solidFill>
                <a:latin typeface="Calibri"/>
                <a:cs typeface="Calibri"/>
              </a:rPr>
              <a:t>della</a:t>
            </a:r>
            <a:r>
              <a:rPr sz="1200" spc="85" dirty="0">
                <a:solidFill>
                  <a:srgbClr val="333333"/>
                </a:solidFill>
                <a:latin typeface="Calibri"/>
                <a:cs typeface="Calibri"/>
              </a:rPr>
              <a:t> </a:t>
            </a:r>
            <a:r>
              <a:rPr sz="1200" dirty="0">
                <a:solidFill>
                  <a:srgbClr val="333333"/>
                </a:solidFill>
                <a:latin typeface="Calibri"/>
                <a:cs typeface="Calibri"/>
              </a:rPr>
              <a:t>loro</a:t>
            </a:r>
            <a:r>
              <a:rPr sz="1200" spc="90" dirty="0">
                <a:solidFill>
                  <a:srgbClr val="333333"/>
                </a:solidFill>
                <a:latin typeface="Calibri"/>
                <a:cs typeface="Calibri"/>
              </a:rPr>
              <a:t> </a:t>
            </a:r>
            <a:r>
              <a:rPr sz="1200" spc="-5" dirty="0">
                <a:solidFill>
                  <a:srgbClr val="333333"/>
                </a:solidFill>
                <a:latin typeface="Calibri"/>
                <a:cs typeface="Calibri"/>
              </a:rPr>
              <a:t>fantasia</a:t>
            </a:r>
            <a:r>
              <a:rPr sz="1200" spc="90" dirty="0">
                <a:solidFill>
                  <a:srgbClr val="333333"/>
                </a:solidFill>
                <a:latin typeface="Calibri"/>
                <a:cs typeface="Calibri"/>
              </a:rPr>
              <a:t> </a:t>
            </a:r>
            <a:r>
              <a:rPr sz="1200" dirty="0">
                <a:solidFill>
                  <a:srgbClr val="333333"/>
                </a:solidFill>
                <a:latin typeface="Calibri"/>
                <a:cs typeface="Calibri"/>
              </a:rPr>
              <a:t>e</a:t>
            </a:r>
            <a:r>
              <a:rPr sz="1200" spc="100" dirty="0">
                <a:solidFill>
                  <a:srgbClr val="333333"/>
                </a:solidFill>
                <a:latin typeface="Calibri"/>
                <a:cs typeface="Calibri"/>
              </a:rPr>
              <a:t> </a:t>
            </a:r>
            <a:r>
              <a:rPr sz="1200" spc="-5" dirty="0">
                <a:solidFill>
                  <a:srgbClr val="333333"/>
                </a:solidFill>
                <a:latin typeface="Calibri"/>
                <a:cs typeface="Calibri"/>
              </a:rPr>
              <a:t>costruire</a:t>
            </a:r>
            <a:endParaRPr sz="1200">
              <a:latin typeface="Calibri"/>
              <a:cs typeface="Calibri"/>
            </a:endParaRPr>
          </a:p>
          <a:p>
            <a:pPr marL="12700" marR="5080" algn="just">
              <a:lnSpc>
                <a:spcPct val="117000"/>
              </a:lnSpc>
              <a:spcBef>
                <a:spcPts val="5"/>
              </a:spcBef>
            </a:pPr>
            <a:r>
              <a:rPr sz="1200" dirty="0">
                <a:solidFill>
                  <a:srgbClr val="333333"/>
                </a:solidFill>
                <a:latin typeface="Calibri"/>
                <a:cs typeface="Calibri"/>
              </a:rPr>
              <a:t>infiniti </a:t>
            </a:r>
            <a:r>
              <a:rPr sz="1200" spc="-5" dirty="0">
                <a:solidFill>
                  <a:srgbClr val="333333"/>
                </a:solidFill>
                <a:latin typeface="Calibri"/>
                <a:cs typeface="Calibri"/>
              </a:rPr>
              <a:t>racconti. ”Il rafforzato impegno delle banche </a:t>
            </a:r>
            <a:r>
              <a:rPr sz="1200" dirty="0">
                <a:solidFill>
                  <a:srgbClr val="333333"/>
                </a:solidFill>
                <a:latin typeface="Calibri"/>
                <a:cs typeface="Calibri"/>
              </a:rPr>
              <a:t>a </a:t>
            </a:r>
            <a:r>
              <a:rPr sz="1200" spc="-5" dirty="0">
                <a:solidFill>
                  <a:srgbClr val="333333"/>
                </a:solidFill>
                <a:latin typeface="Calibri"/>
                <a:cs typeface="Calibri"/>
              </a:rPr>
              <a:t>investire </a:t>
            </a:r>
            <a:r>
              <a:rPr sz="1200" dirty="0">
                <a:solidFill>
                  <a:srgbClr val="333333"/>
                </a:solidFill>
                <a:latin typeface="Calibri"/>
                <a:cs typeface="Calibri"/>
              </a:rPr>
              <a:t>nei </a:t>
            </a:r>
            <a:r>
              <a:rPr sz="1200" spc="-5" dirty="0">
                <a:solidFill>
                  <a:srgbClr val="333333"/>
                </a:solidFill>
                <a:latin typeface="Calibri"/>
                <a:cs typeface="Calibri"/>
              </a:rPr>
              <a:t>giovani </a:t>
            </a:r>
            <a:r>
              <a:rPr sz="1200" dirty="0">
                <a:solidFill>
                  <a:srgbClr val="333333"/>
                </a:solidFill>
                <a:latin typeface="Calibri"/>
                <a:cs typeface="Calibri"/>
              </a:rPr>
              <a:t>e </a:t>
            </a:r>
            <a:r>
              <a:rPr sz="1200" spc="-5" dirty="0">
                <a:solidFill>
                  <a:srgbClr val="333333"/>
                </a:solidFill>
                <a:latin typeface="Calibri"/>
                <a:cs typeface="Calibri"/>
              </a:rPr>
              <a:t>nella cultura </a:t>
            </a:r>
            <a:r>
              <a:rPr sz="1200" dirty="0">
                <a:solidFill>
                  <a:srgbClr val="333333"/>
                </a:solidFill>
                <a:latin typeface="Calibri"/>
                <a:cs typeface="Calibri"/>
              </a:rPr>
              <a:t>– </a:t>
            </a:r>
            <a:r>
              <a:rPr sz="1200" spc="-5" dirty="0">
                <a:solidFill>
                  <a:srgbClr val="333333"/>
                </a:solidFill>
                <a:latin typeface="Calibri"/>
                <a:cs typeface="Calibri"/>
              </a:rPr>
              <a:t>ha  dichiarato </a:t>
            </a:r>
            <a:r>
              <a:rPr sz="1200" dirty="0">
                <a:solidFill>
                  <a:srgbClr val="333333"/>
                </a:solidFill>
                <a:latin typeface="Calibri"/>
                <a:cs typeface="Calibri"/>
              </a:rPr>
              <a:t>il </a:t>
            </a:r>
            <a:r>
              <a:rPr sz="1200" spc="-5" dirty="0">
                <a:solidFill>
                  <a:srgbClr val="333333"/>
                </a:solidFill>
                <a:latin typeface="Calibri"/>
                <a:cs typeface="Calibri"/>
              </a:rPr>
              <a:t>Presidente dell’Abi, Antonio Patuelli </a:t>
            </a:r>
            <a:r>
              <a:rPr sz="1200" dirty="0">
                <a:solidFill>
                  <a:srgbClr val="333333"/>
                </a:solidFill>
                <a:latin typeface="Calibri"/>
                <a:cs typeface="Calibri"/>
              </a:rPr>
              <a:t>– </a:t>
            </a:r>
            <a:r>
              <a:rPr sz="1200" spc="-5" dirty="0">
                <a:solidFill>
                  <a:srgbClr val="333333"/>
                </a:solidFill>
                <a:latin typeface="Calibri"/>
                <a:cs typeface="Calibri"/>
              </a:rPr>
              <a:t>rappresenta un’occasione importante data </a:t>
            </a:r>
            <a:r>
              <a:rPr sz="1200" spc="-10" dirty="0">
                <a:solidFill>
                  <a:srgbClr val="333333"/>
                </a:solidFill>
                <a:latin typeface="Calibri"/>
                <a:cs typeface="Calibri"/>
              </a:rPr>
              <a:t>ai  </a:t>
            </a:r>
            <a:r>
              <a:rPr sz="1200" dirty="0">
                <a:solidFill>
                  <a:srgbClr val="333333"/>
                </a:solidFill>
                <a:latin typeface="Calibri"/>
                <a:cs typeface="Calibri"/>
              </a:rPr>
              <a:t>ragazzi per misurarsi </a:t>
            </a:r>
            <a:r>
              <a:rPr sz="1200" spc="-5" dirty="0">
                <a:solidFill>
                  <a:srgbClr val="333333"/>
                </a:solidFill>
                <a:latin typeface="Calibri"/>
                <a:cs typeface="Calibri"/>
              </a:rPr>
              <a:t>con se stessi </a:t>
            </a:r>
            <a:r>
              <a:rPr sz="1200" dirty="0">
                <a:solidFill>
                  <a:srgbClr val="333333"/>
                </a:solidFill>
                <a:latin typeface="Calibri"/>
                <a:cs typeface="Calibri"/>
              </a:rPr>
              <a:t>e le </a:t>
            </a:r>
            <a:r>
              <a:rPr sz="1200" spc="-5" dirty="0">
                <a:solidFill>
                  <a:srgbClr val="333333"/>
                </a:solidFill>
                <a:latin typeface="Calibri"/>
                <a:cs typeface="Calibri"/>
              </a:rPr>
              <a:t>molteplici possibilità </a:t>
            </a:r>
            <a:r>
              <a:rPr sz="1200" dirty="0">
                <a:solidFill>
                  <a:srgbClr val="333333"/>
                </a:solidFill>
                <a:latin typeface="Calibri"/>
                <a:cs typeface="Calibri"/>
              </a:rPr>
              <a:t>di </a:t>
            </a:r>
            <a:r>
              <a:rPr sz="1200" spc="-5" dirty="0">
                <a:solidFill>
                  <a:srgbClr val="333333"/>
                </a:solidFill>
                <a:latin typeface="Calibri"/>
                <a:cs typeface="Calibri"/>
              </a:rPr>
              <a:t>partecipazione. Ciò che ci spinge </a:t>
            </a:r>
            <a:r>
              <a:rPr sz="1200" dirty="0">
                <a:solidFill>
                  <a:srgbClr val="333333"/>
                </a:solidFill>
                <a:latin typeface="Calibri"/>
                <a:cs typeface="Calibri"/>
              </a:rPr>
              <a:t>a  lavorare in </a:t>
            </a:r>
            <a:r>
              <a:rPr sz="1200" spc="-5" dirty="0">
                <a:solidFill>
                  <a:srgbClr val="333333"/>
                </a:solidFill>
                <a:latin typeface="Calibri"/>
                <a:cs typeface="Calibri"/>
              </a:rPr>
              <a:t>sinergia con scuole, musei, associazioni culturali </a:t>
            </a:r>
            <a:r>
              <a:rPr sz="1200" dirty="0">
                <a:solidFill>
                  <a:srgbClr val="333333"/>
                </a:solidFill>
                <a:latin typeface="Calibri"/>
                <a:cs typeface="Calibri"/>
              </a:rPr>
              <a:t>e </a:t>
            </a:r>
            <a:r>
              <a:rPr sz="1200" spc="-5" dirty="0">
                <a:solidFill>
                  <a:srgbClr val="333333"/>
                </a:solidFill>
                <a:latin typeface="Calibri"/>
                <a:cs typeface="Calibri"/>
              </a:rPr>
              <a:t>biblioteche </a:t>
            </a:r>
            <a:r>
              <a:rPr sz="1200" dirty="0">
                <a:solidFill>
                  <a:srgbClr val="333333"/>
                </a:solidFill>
                <a:latin typeface="Calibri"/>
                <a:cs typeface="Calibri"/>
              </a:rPr>
              <a:t>è la </a:t>
            </a:r>
            <a:r>
              <a:rPr sz="1200" spc="-5" dirty="0">
                <a:solidFill>
                  <a:srgbClr val="333333"/>
                </a:solidFill>
                <a:latin typeface="Calibri"/>
                <a:cs typeface="Calibri"/>
              </a:rPr>
              <a:t>comune certezza che  solo mettendosi </a:t>
            </a:r>
            <a:r>
              <a:rPr sz="1200" dirty="0">
                <a:solidFill>
                  <a:srgbClr val="333333"/>
                </a:solidFill>
                <a:latin typeface="Calibri"/>
                <a:cs typeface="Calibri"/>
              </a:rPr>
              <a:t>in gioco e </a:t>
            </a:r>
            <a:r>
              <a:rPr sz="1200" spc="-5" dirty="0">
                <a:solidFill>
                  <a:srgbClr val="333333"/>
                </a:solidFill>
                <a:latin typeface="Calibri"/>
                <a:cs typeface="Calibri"/>
              </a:rPr>
              <a:t>‘allenandosi’ </a:t>
            </a:r>
            <a:r>
              <a:rPr sz="1200" dirty="0">
                <a:solidFill>
                  <a:srgbClr val="333333"/>
                </a:solidFill>
                <a:latin typeface="Calibri"/>
                <a:cs typeface="Calibri"/>
              </a:rPr>
              <a:t>a </a:t>
            </a:r>
            <a:r>
              <a:rPr sz="1200" spc="-5" dirty="0">
                <a:solidFill>
                  <a:srgbClr val="333333"/>
                </a:solidFill>
                <a:latin typeface="Calibri"/>
                <a:cs typeface="Calibri"/>
              </a:rPr>
              <a:t>diventare cittadini attivi, </a:t>
            </a:r>
            <a:r>
              <a:rPr sz="1200" dirty="0">
                <a:solidFill>
                  <a:srgbClr val="333333"/>
                </a:solidFill>
                <a:latin typeface="Calibri"/>
                <a:cs typeface="Calibri"/>
              </a:rPr>
              <a:t>capaci di </a:t>
            </a:r>
            <a:r>
              <a:rPr sz="1200" spc="-5" dirty="0">
                <a:solidFill>
                  <a:srgbClr val="333333"/>
                </a:solidFill>
                <a:latin typeface="Calibri"/>
                <a:cs typeface="Calibri"/>
              </a:rPr>
              <a:t>progettualità </a:t>
            </a:r>
            <a:r>
              <a:rPr sz="1200" dirty="0">
                <a:solidFill>
                  <a:srgbClr val="333333"/>
                </a:solidFill>
                <a:latin typeface="Calibri"/>
                <a:cs typeface="Calibri"/>
              </a:rPr>
              <a:t>e di  </a:t>
            </a:r>
            <a:r>
              <a:rPr sz="1200" spc="-5" dirty="0">
                <a:solidFill>
                  <a:srgbClr val="333333"/>
                </a:solidFill>
                <a:latin typeface="Calibri"/>
                <a:cs typeface="Calibri"/>
              </a:rPr>
              <a:t>relazioni, </a:t>
            </a:r>
            <a:r>
              <a:rPr sz="1200" dirty="0">
                <a:solidFill>
                  <a:srgbClr val="333333"/>
                </a:solidFill>
                <a:latin typeface="Calibri"/>
                <a:cs typeface="Calibri"/>
              </a:rPr>
              <a:t>avviene la </a:t>
            </a:r>
            <a:r>
              <a:rPr sz="1200" spc="-5" dirty="0">
                <a:solidFill>
                  <a:srgbClr val="333333"/>
                </a:solidFill>
                <a:latin typeface="Calibri"/>
                <a:cs typeface="Calibri"/>
              </a:rPr>
              <a:t>formazione </a:t>
            </a:r>
            <a:r>
              <a:rPr sz="1200" dirty="0">
                <a:solidFill>
                  <a:srgbClr val="333333"/>
                </a:solidFill>
                <a:latin typeface="Calibri"/>
                <a:cs typeface="Calibri"/>
              </a:rPr>
              <a:t>globale della </a:t>
            </a:r>
            <a:r>
              <a:rPr sz="1200" spc="-5" dirty="0">
                <a:solidFill>
                  <a:srgbClr val="333333"/>
                </a:solidFill>
                <a:latin typeface="Calibri"/>
                <a:cs typeface="Calibri"/>
              </a:rPr>
              <a:t>persona, </a:t>
            </a:r>
            <a:r>
              <a:rPr sz="1200" dirty="0">
                <a:solidFill>
                  <a:srgbClr val="333333"/>
                </a:solidFill>
                <a:latin typeface="Calibri"/>
                <a:cs typeface="Calibri"/>
              </a:rPr>
              <a:t>in </a:t>
            </a:r>
            <a:r>
              <a:rPr sz="1200" spc="-5" dirty="0">
                <a:solidFill>
                  <a:srgbClr val="333333"/>
                </a:solidFill>
                <a:latin typeface="Calibri"/>
                <a:cs typeface="Calibri"/>
              </a:rPr>
              <a:t>grado quindi </a:t>
            </a:r>
            <a:r>
              <a:rPr sz="1200" dirty="0">
                <a:solidFill>
                  <a:srgbClr val="333333"/>
                </a:solidFill>
                <a:latin typeface="Calibri"/>
                <a:cs typeface="Calibri"/>
              </a:rPr>
              <a:t>di </a:t>
            </a:r>
            <a:r>
              <a:rPr sz="1200" spc="-5" dirty="0">
                <a:solidFill>
                  <a:srgbClr val="333333"/>
                </a:solidFill>
                <a:latin typeface="Calibri"/>
                <a:cs typeface="Calibri"/>
              </a:rPr>
              <a:t>costruire </a:t>
            </a:r>
            <a:r>
              <a:rPr sz="1200" dirty="0">
                <a:solidFill>
                  <a:srgbClr val="333333"/>
                </a:solidFill>
                <a:latin typeface="Calibri"/>
                <a:cs typeface="Calibri"/>
              </a:rPr>
              <a:t>il </a:t>
            </a:r>
            <a:r>
              <a:rPr sz="1200" spc="-5" dirty="0">
                <a:solidFill>
                  <a:srgbClr val="333333"/>
                </a:solidFill>
                <a:latin typeface="Calibri"/>
                <a:cs typeface="Calibri"/>
              </a:rPr>
              <a:t>proprio futuro  </a:t>
            </a:r>
            <a:r>
              <a:rPr sz="1200" dirty="0">
                <a:solidFill>
                  <a:srgbClr val="333333"/>
                </a:solidFill>
                <a:latin typeface="Calibri"/>
                <a:cs typeface="Calibri"/>
              </a:rPr>
              <a:t>e </a:t>
            </a:r>
            <a:r>
              <a:rPr sz="1200" spc="-5" dirty="0">
                <a:solidFill>
                  <a:srgbClr val="333333"/>
                </a:solidFill>
                <a:latin typeface="Calibri"/>
                <a:cs typeface="Calibri"/>
              </a:rPr>
              <a:t>quello </a:t>
            </a:r>
            <a:r>
              <a:rPr sz="1200" dirty="0">
                <a:solidFill>
                  <a:srgbClr val="333333"/>
                </a:solidFill>
                <a:latin typeface="Calibri"/>
                <a:cs typeface="Calibri"/>
              </a:rPr>
              <a:t>del </a:t>
            </a:r>
            <a:r>
              <a:rPr sz="1200" spc="-5" dirty="0">
                <a:solidFill>
                  <a:srgbClr val="333333"/>
                </a:solidFill>
                <a:latin typeface="Calibri"/>
                <a:cs typeface="Calibri"/>
              </a:rPr>
              <a:t>Paese. Lo sviluppo </a:t>
            </a:r>
            <a:r>
              <a:rPr sz="1200" dirty="0">
                <a:solidFill>
                  <a:srgbClr val="333333"/>
                </a:solidFill>
                <a:latin typeface="Calibri"/>
                <a:cs typeface="Calibri"/>
              </a:rPr>
              <a:t>delle </a:t>
            </a:r>
            <a:r>
              <a:rPr sz="1200" spc="-5" dirty="0">
                <a:solidFill>
                  <a:srgbClr val="333333"/>
                </a:solidFill>
                <a:latin typeface="Calibri"/>
                <a:cs typeface="Calibri"/>
              </a:rPr>
              <a:t>proprie competenze </a:t>
            </a:r>
            <a:r>
              <a:rPr sz="1200" dirty="0">
                <a:solidFill>
                  <a:srgbClr val="333333"/>
                </a:solidFill>
                <a:latin typeface="Calibri"/>
                <a:cs typeface="Calibri"/>
              </a:rPr>
              <a:t>è </a:t>
            </a:r>
            <a:r>
              <a:rPr sz="1200" spc="-5" dirty="0">
                <a:solidFill>
                  <a:srgbClr val="333333"/>
                </a:solidFill>
                <a:latin typeface="Calibri"/>
                <a:cs typeface="Calibri"/>
              </a:rPr>
              <a:t>infatti </a:t>
            </a:r>
            <a:r>
              <a:rPr sz="1200" dirty="0">
                <a:solidFill>
                  <a:srgbClr val="333333"/>
                </a:solidFill>
                <a:latin typeface="Calibri"/>
                <a:cs typeface="Calibri"/>
              </a:rPr>
              <a:t>alla base </a:t>
            </a:r>
            <a:r>
              <a:rPr sz="1200" spc="-5" dirty="0">
                <a:solidFill>
                  <a:srgbClr val="333333"/>
                </a:solidFill>
                <a:latin typeface="Calibri"/>
                <a:cs typeface="Calibri"/>
              </a:rPr>
              <a:t>del </a:t>
            </a:r>
            <a:r>
              <a:rPr sz="1200" dirty="0">
                <a:solidFill>
                  <a:srgbClr val="333333"/>
                </a:solidFill>
                <a:latin typeface="Calibri"/>
                <a:cs typeface="Calibri"/>
              </a:rPr>
              <a:t>progresso  economico, </a:t>
            </a:r>
            <a:r>
              <a:rPr sz="1200" spc="-5" dirty="0">
                <a:solidFill>
                  <a:srgbClr val="333333"/>
                </a:solidFill>
                <a:latin typeface="Calibri"/>
                <a:cs typeface="Calibri"/>
              </a:rPr>
              <a:t>della convivenza civile </a:t>
            </a:r>
            <a:r>
              <a:rPr sz="1200" dirty="0">
                <a:solidFill>
                  <a:srgbClr val="333333"/>
                </a:solidFill>
                <a:latin typeface="Calibri"/>
                <a:cs typeface="Calibri"/>
              </a:rPr>
              <a:t>e della </a:t>
            </a:r>
            <a:r>
              <a:rPr sz="1200" spc="-5" dirty="0">
                <a:solidFill>
                  <a:srgbClr val="333333"/>
                </a:solidFill>
                <a:latin typeface="Calibri"/>
                <a:cs typeface="Calibri"/>
              </a:rPr>
              <a:t>partecipazione </a:t>
            </a:r>
            <a:r>
              <a:rPr sz="1200" dirty="0">
                <a:solidFill>
                  <a:srgbClr val="333333"/>
                </a:solidFill>
                <a:latin typeface="Calibri"/>
                <a:cs typeface="Calibri"/>
              </a:rPr>
              <a:t>alla </a:t>
            </a:r>
            <a:r>
              <a:rPr sz="1200" spc="-5" dirty="0">
                <a:solidFill>
                  <a:srgbClr val="333333"/>
                </a:solidFill>
                <a:latin typeface="Calibri"/>
                <a:cs typeface="Calibri"/>
              </a:rPr>
              <a:t>vita democratica. </a:t>
            </a:r>
            <a:r>
              <a:rPr sz="1200" dirty="0">
                <a:solidFill>
                  <a:srgbClr val="333333"/>
                </a:solidFill>
                <a:latin typeface="Calibri"/>
                <a:cs typeface="Calibri"/>
              </a:rPr>
              <a:t>In </a:t>
            </a:r>
            <a:r>
              <a:rPr sz="1200" spc="-5" dirty="0">
                <a:solidFill>
                  <a:srgbClr val="333333"/>
                </a:solidFill>
                <a:latin typeface="Calibri"/>
                <a:cs typeface="Calibri"/>
              </a:rPr>
              <a:t>questo senso </a:t>
            </a:r>
            <a:r>
              <a:rPr sz="1200" dirty="0">
                <a:solidFill>
                  <a:srgbClr val="333333"/>
                </a:solidFill>
                <a:latin typeface="Calibri"/>
                <a:cs typeface="Calibri"/>
              </a:rPr>
              <a:t>–  ha </a:t>
            </a:r>
            <a:r>
              <a:rPr sz="1200" spc="-5" dirty="0">
                <a:solidFill>
                  <a:srgbClr val="333333"/>
                </a:solidFill>
                <a:latin typeface="Calibri"/>
                <a:cs typeface="Calibri"/>
              </a:rPr>
              <a:t>concluso Patuelli </a:t>
            </a:r>
            <a:r>
              <a:rPr sz="1200" dirty="0">
                <a:solidFill>
                  <a:srgbClr val="333333"/>
                </a:solidFill>
                <a:latin typeface="Calibri"/>
                <a:cs typeface="Calibri"/>
              </a:rPr>
              <a:t>– </a:t>
            </a:r>
            <a:r>
              <a:rPr sz="1200" spc="-5" dirty="0">
                <a:solidFill>
                  <a:srgbClr val="333333"/>
                </a:solidFill>
                <a:latin typeface="Calibri"/>
                <a:cs typeface="Calibri"/>
              </a:rPr>
              <a:t>un </a:t>
            </a:r>
            <a:r>
              <a:rPr sz="1200" dirty="0">
                <a:solidFill>
                  <a:srgbClr val="333333"/>
                </a:solidFill>
                <a:latin typeface="Calibri"/>
                <a:cs typeface="Calibri"/>
              </a:rPr>
              <a:t>ruolo di </a:t>
            </a:r>
            <a:r>
              <a:rPr sz="1200" spc="-5" dirty="0">
                <a:solidFill>
                  <a:srgbClr val="333333"/>
                </a:solidFill>
                <a:latin typeface="Calibri"/>
                <a:cs typeface="Calibri"/>
              </a:rPr>
              <a:t>indirizzo </a:t>
            </a:r>
            <a:r>
              <a:rPr sz="1200" dirty="0">
                <a:solidFill>
                  <a:srgbClr val="333333"/>
                </a:solidFill>
                <a:latin typeface="Calibri"/>
                <a:cs typeface="Calibri"/>
              </a:rPr>
              <a:t>deve essere </a:t>
            </a:r>
            <a:r>
              <a:rPr sz="1200" spc="-5" dirty="0">
                <a:solidFill>
                  <a:srgbClr val="333333"/>
                </a:solidFill>
                <a:latin typeface="Calibri"/>
                <a:cs typeface="Calibri"/>
              </a:rPr>
              <a:t>svolto </a:t>
            </a:r>
            <a:r>
              <a:rPr sz="1200" dirty="0">
                <a:solidFill>
                  <a:srgbClr val="333333"/>
                </a:solidFill>
                <a:latin typeface="Calibri"/>
                <a:cs typeface="Calibri"/>
              </a:rPr>
              <a:t>anche </a:t>
            </a:r>
            <a:r>
              <a:rPr sz="1200" spc="-5" dirty="0">
                <a:solidFill>
                  <a:srgbClr val="333333"/>
                </a:solidFill>
                <a:latin typeface="Calibri"/>
                <a:cs typeface="Calibri"/>
              </a:rPr>
              <a:t>dalla </a:t>
            </a:r>
            <a:r>
              <a:rPr sz="1200" dirty="0">
                <a:solidFill>
                  <a:srgbClr val="333333"/>
                </a:solidFill>
                <a:latin typeface="Calibri"/>
                <a:cs typeface="Calibri"/>
              </a:rPr>
              <a:t>comunità </a:t>
            </a:r>
            <a:r>
              <a:rPr sz="1200" spc="-5" dirty="0">
                <a:solidFill>
                  <a:srgbClr val="333333"/>
                </a:solidFill>
                <a:latin typeface="Calibri"/>
                <a:cs typeface="Calibri"/>
              </a:rPr>
              <a:t>economica  tutta, </a:t>
            </a:r>
            <a:r>
              <a:rPr sz="1200" dirty="0">
                <a:solidFill>
                  <a:srgbClr val="333333"/>
                </a:solidFill>
                <a:latin typeface="Calibri"/>
                <a:cs typeface="Calibri"/>
              </a:rPr>
              <a:t>nella </a:t>
            </a:r>
            <a:r>
              <a:rPr sz="1200" spc="-5" dirty="0">
                <a:solidFill>
                  <a:srgbClr val="333333"/>
                </a:solidFill>
                <a:latin typeface="Calibri"/>
                <a:cs typeface="Calibri"/>
              </a:rPr>
              <a:t>consapevolezza che attraverso </a:t>
            </a:r>
            <a:r>
              <a:rPr sz="1200" spc="-10" dirty="0">
                <a:solidFill>
                  <a:srgbClr val="333333"/>
                </a:solidFill>
                <a:latin typeface="Calibri"/>
                <a:cs typeface="Calibri"/>
              </a:rPr>
              <a:t>la </a:t>
            </a:r>
            <a:r>
              <a:rPr sz="1200" spc="-5" dirty="0">
                <a:solidFill>
                  <a:srgbClr val="333333"/>
                </a:solidFill>
                <a:latin typeface="Calibri"/>
                <a:cs typeface="Calibri"/>
              </a:rPr>
              <a:t>promozione </a:t>
            </a:r>
            <a:r>
              <a:rPr sz="1200" dirty="0">
                <a:solidFill>
                  <a:srgbClr val="333333"/>
                </a:solidFill>
                <a:latin typeface="Calibri"/>
                <a:cs typeface="Calibri"/>
              </a:rPr>
              <a:t>della conoscenza </a:t>
            </a:r>
            <a:r>
              <a:rPr sz="1200" spc="-5" dirty="0">
                <a:solidFill>
                  <a:srgbClr val="333333"/>
                </a:solidFill>
                <a:latin typeface="Calibri"/>
                <a:cs typeface="Calibri"/>
              </a:rPr>
              <a:t>anche presso </a:t>
            </a:r>
            <a:r>
              <a:rPr sz="1200" dirty="0">
                <a:solidFill>
                  <a:srgbClr val="333333"/>
                </a:solidFill>
                <a:latin typeface="Calibri"/>
                <a:cs typeface="Calibri"/>
              </a:rPr>
              <a:t>i più  giovani </a:t>
            </a:r>
            <a:r>
              <a:rPr sz="1200" spc="-5" dirty="0">
                <a:solidFill>
                  <a:srgbClr val="333333"/>
                </a:solidFill>
                <a:latin typeface="Calibri"/>
                <a:cs typeface="Calibri"/>
              </a:rPr>
              <a:t>si possa realizzare </a:t>
            </a:r>
            <a:r>
              <a:rPr sz="1200" dirty="0">
                <a:solidFill>
                  <a:srgbClr val="333333"/>
                </a:solidFill>
                <a:latin typeface="Calibri"/>
                <a:cs typeface="Calibri"/>
              </a:rPr>
              <a:t>un più </a:t>
            </a:r>
            <a:r>
              <a:rPr sz="1200" spc="-5" dirty="0">
                <a:solidFill>
                  <a:srgbClr val="333333"/>
                </a:solidFill>
                <a:latin typeface="Calibri"/>
                <a:cs typeface="Calibri"/>
              </a:rPr>
              <a:t>diffuso senso </a:t>
            </a:r>
            <a:r>
              <a:rPr sz="1200" dirty="0">
                <a:solidFill>
                  <a:srgbClr val="333333"/>
                </a:solidFill>
                <a:latin typeface="Calibri"/>
                <a:cs typeface="Calibri"/>
              </a:rPr>
              <a:t>di </a:t>
            </a:r>
            <a:r>
              <a:rPr sz="1200" spc="-5" dirty="0">
                <a:solidFill>
                  <a:srgbClr val="333333"/>
                </a:solidFill>
                <a:latin typeface="Calibri"/>
                <a:cs typeface="Calibri"/>
              </a:rPr>
              <a:t>responsabilità, </a:t>
            </a:r>
            <a:r>
              <a:rPr sz="1200" dirty="0">
                <a:solidFill>
                  <a:srgbClr val="333333"/>
                </a:solidFill>
                <a:latin typeface="Calibri"/>
                <a:cs typeface="Calibri"/>
              </a:rPr>
              <a:t>per </a:t>
            </a:r>
            <a:r>
              <a:rPr sz="1200" spc="-10" dirty="0">
                <a:solidFill>
                  <a:srgbClr val="333333"/>
                </a:solidFill>
                <a:latin typeface="Calibri"/>
                <a:cs typeface="Calibri"/>
              </a:rPr>
              <a:t>una </a:t>
            </a:r>
            <a:r>
              <a:rPr sz="1200" dirty="0">
                <a:solidFill>
                  <a:srgbClr val="333333"/>
                </a:solidFill>
                <a:latin typeface="Calibri"/>
                <a:cs typeface="Calibri"/>
              </a:rPr>
              <a:t>più ampia e </a:t>
            </a:r>
            <a:r>
              <a:rPr sz="1200" spc="-5" dirty="0">
                <a:solidFill>
                  <a:srgbClr val="333333"/>
                </a:solidFill>
                <a:latin typeface="Calibri"/>
                <a:cs typeface="Calibri"/>
              </a:rPr>
              <a:t>duratura  crescita </a:t>
            </a:r>
            <a:r>
              <a:rPr sz="1200" dirty="0">
                <a:solidFill>
                  <a:srgbClr val="333333"/>
                </a:solidFill>
                <a:latin typeface="Calibri"/>
                <a:cs typeface="Calibri"/>
              </a:rPr>
              <a:t>dei </a:t>
            </a:r>
            <a:r>
              <a:rPr sz="1200" spc="-5" dirty="0">
                <a:solidFill>
                  <a:srgbClr val="333333"/>
                </a:solidFill>
                <a:latin typeface="Calibri"/>
                <a:cs typeface="Calibri"/>
              </a:rPr>
              <a:t>nostri</a:t>
            </a:r>
            <a:r>
              <a:rPr sz="1200" spc="-20" dirty="0">
                <a:solidFill>
                  <a:srgbClr val="333333"/>
                </a:solidFill>
                <a:latin typeface="Calibri"/>
                <a:cs typeface="Calibri"/>
              </a:rPr>
              <a:t> </a:t>
            </a:r>
            <a:r>
              <a:rPr sz="1200" spc="-5" dirty="0">
                <a:solidFill>
                  <a:srgbClr val="333333"/>
                </a:solidFill>
                <a:latin typeface="Calibri"/>
                <a:cs typeface="Calibri"/>
              </a:rPr>
              <a:t>territori”.</a:t>
            </a:r>
            <a:endParaRPr sz="1200">
              <a:latin typeface="Calibri"/>
              <a:cs typeface="Calibri"/>
            </a:endParaRPr>
          </a:p>
        </p:txBody>
      </p:sp>
      <p:sp>
        <p:nvSpPr>
          <p:cNvPr id="7" name="object 7"/>
          <p:cNvSpPr/>
          <p:nvPr/>
        </p:nvSpPr>
        <p:spPr>
          <a:xfrm>
            <a:off x="2303779" y="2119883"/>
            <a:ext cx="2952749" cy="66624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165" cy="444881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01845">
              <a:lnSpc>
                <a:spcPts val="1839"/>
              </a:lnSpc>
            </a:pPr>
            <a:r>
              <a:rPr sz="1600" b="1" spc="-5" dirty="0">
                <a:latin typeface="Arial"/>
                <a:cs typeface="Arial"/>
              </a:rPr>
              <a:t>Sta</a:t>
            </a:r>
            <a:r>
              <a:rPr sz="1600" b="1" dirty="0">
                <a:latin typeface="Arial"/>
                <a:cs typeface="Arial"/>
              </a:rPr>
              <a:t>m</a:t>
            </a:r>
            <a:r>
              <a:rPr sz="1600" b="1" spc="-5" dirty="0">
                <a:latin typeface="Arial"/>
                <a:cs typeface="Arial"/>
              </a:rPr>
              <a:t>pa</a:t>
            </a:r>
            <a:r>
              <a:rPr sz="1600" b="1" spc="-10" dirty="0">
                <a:latin typeface="Arial"/>
                <a:cs typeface="Arial"/>
              </a:rPr>
              <a:t>-</a:t>
            </a:r>
            <a:r>
              <a:rPr sz="1600" b="1" spc="-5" dirty="0">
                <a:latin typeface="Arial"/>
                <a:cs typeface="Arial"/>
              </a:rPr>
              <a:t>l</a:t>
            </a:r>
            <a:r>
              <a:rPr sz="1600" b="1" spc="5" dirty="0">
                <a:latin typeface="Arial"/>
                <a:cs typeface="Arial"/>
              </a:rPr>
              <a:t>i</a:t>
            </a:r>
            <a:r>
              <a:rPr sz="1600" b="1" spc="-5" dirty="0">
                <a:latin typeface="Arial"/>
                <a:cs typeface="Arial"/>
              </a:rPr>
              <a:t>bera.it  4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2100">
              <a:latin typeface="Times New Roman"/>
              <a:cs typeface="Times New Roman"/>
            </a:endParaRPr>
          </a:p>
          <a:p>
            <a:pPr marL="12700" marR="5080">
              <a:lnSpc>
                <a:spcPct val="117000"/>
              </a:lnSpc>
            </a:pPr>
            <a:r>
              <a:rPr sz="1200" spc="-5" dirty="0">
                <a:solidFill>
                  <a:srgbClr val="333333"/>
                </a:solidFill>
                <a:latin typeface="Calibri"/>
                <a:cs typeface="Calibri"/>
              </a:rPr>
              <a:t>Come riporta </a:t>
            </a:r>
            <a:r>
              <a:rPr sz="1200" dirty="0">
                <a:solidFill>
                  <a:srgbClr val="333333"/>
                </a:solidFill>
                <a:latin typeface="Calibri"/>
                <a:cs typeface="Calibri"/>
              </a:rPr>
              <a:t>l'Agi, </a:t>
            </a:r>
            <a:r>
              <a:rPr sz="1200" spc="-5" dirty="0">
                <a:solidFill>
                  <a:srgbClr val="333333"/>
                </a:solidFill>
                <a:latin typeface="Calibri"/>
                <a:cs typeface="Calibri"/>
              </a:rPr>
              <a:t>l’importanza sociale </a:t>
            </a:r>
            <a:r>
              <a:rPr sz="1200" dirty="0">
                <a:solidFill>
                  <a:srgbClr val="333333"/>
                </a:solidFill>
                <a:latin typeface="Calibri"/>
                <a:cs typeface="Calibri"/>
              </a:rPr>
              <a:t>e </a:t>
            </a:r>
            <a:r>
              <a:rPr sz="1200" spc="-5" dirty="0">
                <a:solidFill>
                  <a:srgbClr val="333333"/>
                </a:solidFill>
                <a:latin typeface="Calibri"/>
                <a:cs typeface="Calibri"/>
              </a:rPr>
              <a:t>culturale </a:t>
            </a:r>
            <a:r>
              <a:rPr sz="1200" dirty="0">
                <a:solidFill>
                  <a:srgbClr val="333333"/>
                </a:solidFill>
                <a:latin typeface="Calibri"/>
                <a:cs typeface="Calibri"/>
              </a:rPr>
              <a:t>della </a:t>
            </a:r>
            <a:r>
              <a:rPr sz="1200" spc="-5" dirty="0">
                <a:solidFill>
                  <a:srgbClr val="333333"/>
                </a:solidFill>
                <a:latin typeface="Calibri"/>
                <a:cs typeface="Calibri"/>
              </a:rPr>
              <a:t>manifestazione </a:t>
            </a:r>
            <a:r>
              <a:rPr sz="1200" dirty="0">
                <a:solidFill>
                  <a:srgbClr val="333333"/>
                </a:solidFill>
                <a:latin typeface="Calibri"/>
                <a:cs typeface="Calibri"/>
              </a:rPr>
              <a:t>è </a:t>
            </a:r>
            <a:r>
              <a:rPr sz="1200" spc="-5" dirty="0">
                <a:solidFill>
                  <a:srgbClr val="333333"/>
                </a:solidFill>
                <a:latin typeface="Calibri"/>
                <a:cs typeface="Calibri"/>
              </a:rPr>
              <a:t>quest’anno testimoniata  </a:t>
            </a:r>
            <a:r>
              <a:rPr sz="1200" dirty="0">
                <a:solidFill>
                  <a:srgbClr val="333333"/>
                </a:solidFill>
                <a:latin typeface="Calibri"/>
                <a:cs typeface="Calibri"/>
              </a:rPr>
              <a:t>anche dalla media </a:t>
            </a:r>
            <a:r>
              <a:rPr sz="1200" spc="-5" dirty="0">
                <a:solidFill>
                  <a:srgbClr val="333333"/>
                </a:solidFill>
                <a:latin typeface="Calibri"/>
                <a:cs typeface="Calibri"/>
              </a:rPr>
              <a:t>partnership della RAI. Che </a:t>
            </a:r>
            <a:r>
              <a:rPr sz="1200" spc="-10" dirty="0">
                <a:solidFill>
                  <a:srgbClr val="333333"/>
                </a:solidFill>
                <a:latin typeface="Calibri"/>
                <a:cs typeface="Calibri"/>
              </a:rPr>
              <a:t>il </a:t>
            </a:r>
            <a:r>
              <a:rPr sz="1200" spc="-5" dirty="0">
                <a:solidFill>
                  <a:srgbClr val="333333"/>
                </a:solidFill>
                <a:latin typeface="Calibri"/>
                <a:cs typeface="Calibri"/>
              </a:rPr>
              <a:t>servizio pubblico riconosca </a:t>
            </a:r>
            <a:r>
              <a:rPr sz="1200" dirty="0">
                <a:solidFill>
                  <a:srgbClr val="333333"/>
                </a:solidFill>
                <a:latin typeface="Calibri"/>
                <a:cs typeface="Calibri"/>
              </a:rPr>
              <a:t>il valore </a:t>
            </a:r>
            <a:r>
              <a:rPr sz="1200" spc="-5" dirty="0">
                <a:solidFill>
                  <a:srgbClr val="333333"/>
                </a:solidFill>
                <a:latin typeface="Calibri"/>
                <a:cs typeface="Calibri"/>
              </a:rPr>
              <a:t>educativo del  Festival per </a:t>
            </a:r>
            <a:r>
              <a:rPr sz="1200" dirty="0">
                <a:solidFill>
                  <a:srgbClr val="333333"/>
                </a:solidFill>
                <a:latin typeface="Calibri"/>
                <a:cs typeface="Calibri"/>
              </a:rPr>
              <a:t>i </a:t>
            </a:r>
            <a:r>
              <a:rPr sz="1200" spc="-5" dirty="0">
                <a:solidFill>
                  <a:srgbClr val="333333"/>
                </a:solidFill>
                <a:latin typeface="Calibri"/>
                <a:cs typeface="Calibri"/>
              </a:rPr>
              <a:t>giovani </a:t>
            </a:r>
            <a:r>
              <a:rPr sz="1200" dirty="0">
                <a:solidFill>
                  <a:srgbClr val="333333"/>
                </a:solidFill>
                <a:latin typeface="Calibri"/>
                <a:cs typeface="Calibri"/>
              </a:rPr>
              <a:t>è </a:t>
            </a:r>
            <a:r>
              <a:rPr sz="1200" spc="-5" dirty="0">
                <a:solidFill>
                  <a:srgbClr val="333333"/>
                </a:solidFill>
                <a:latin typeface="Calibri"/>
                <a:cs typeface="Calibri"/>
              </a:rPr>
              <a:t>un contributo particolarmente significativo </a:t>
            </a:r>
            <a:r>
              <a:rPr sz="1200" dirty="0">
                <a:solidFill>
                  <a:srgbClr val="333333"/>
                </a:solidFill>
                <a:latin typeface="Calibri"/>
                <a:cs typeface="Calibri"/>
              </a:rPr>
              <a:t>al </a:t>
            </a:r>
            <a:r>
              <a:rPr sz="1200" spc="-5" dirty="0">
                <a:solidFill>
                  <a:srgbClr val="333333"/>
                </a:solidFill>
                <a:latin typeface="Calibri"/>
                <a:cs typeface="Calibri"/>
              </a:rPr>
              <a:t>rafforzamento dell’iniziativa.  Oltre </a:t>
            </a:r>
            <a:r>
              <a:rPr sz="1200" dirty="0">
                <a:solidFill>
                  <a:srgbClr val="333333"/>
                </a:solidFill>
                <a:latin typeface="Calibri"/>
                <a:cs typeface="Calibri"/>
              </a:rPr>
              <a:t>80 gli </a:t>
            </a:r>
            <a:r>
              <a:rPr sz="1200" spc="-5" dirty="0">
                <a:solidFill>
                  <a:srgbClr val="333333"/>
                </a:solidFill>
                <a:latin typeface="Calibri"/>
                <a:cs typeface="Calibri"/>
              </a:rPr>
              <a:t>eventi culturali che si svolgeranno </a:t>
            </a:r>
            <a:r>
              <a:rPr sz="1200" dirty="0">
                <a:solidFill>
                  <a:srgbClr val="333333"/>
                </a:solidFill>
                <a:latin typeface="Calibri"/>
                <a:cs typeface="Calibri"/>
              </a:rPr>
              <a:t>in </a:t>
            </a:r>
            <a:r>
              <a:rPr sz="1200" spc="5" dirty="0">
                <a:solidFill>
                  <a:srgbClr val="333333"/>
                </a:solidFill>
                <a:latin typeface="Calibri"/>
                <a:cs typeface="Calibri"/>
              </a:rPr>
              <a:t>tutta </a:t>
            </a:r>
            <a:r>
              <a:rPr sz="1200" dirty="0">
                <a:solidFill>
                  <a:srgbClr val="333333"/>
                </a:solidFill>
                <a:latin typeface="Calibri"/>
                <a:cs typeface="Calibri"/>
              </a:rPr>
              <a:t>la </a:t>
            </a:r>
            <a:r>
              <a:rPr sz="1200" spc="-5" dirty="0">
                <a:solidFill>
                  <a:srgbClr val="333333"/>
                </a:solidFill>
                <a:latin typeface="Calibri"/>
                <a:cs typeface="Calibri"/>
              </a:rPr>
              <a:t>penisola </a:t>
            </a:r>
            <a:r>
              <a:rPr sz="1200" dirty="0">
                <a:solidFill>
                  <a:srgbClr val="333333"/>
                </a:solidFill>
                <a:latin typeface="Calibri"/>
                <a:cs typeface="Calibri"/>
              </a:rPr>
              <a:t>in 60 </a:t>
            </a:r>
            <a:r>
              <a:rPr sz="1200" spc="-5" dirty="0">
                <a:solidFill>
                  <a:srgbClr val="333333"/>
                </a:solidFill>
                <a:latin typeface="Calibri"/>
                <a:cs typeface="Calibri"/>
              </a:rPr>
              <a:t>città. </a:t>
            </a:r>
            <a:r>
              <a:rPr sz="1200" dirty="0">
                <a:solidFill>
                  <a:srgbClr val="333333"/>
                </a:solidFill>
                <a:latin typeface="Calibri"/>
                <a:cs typeface="Calibri"/>
              </a:rPr>
              <a:t>I </a:t>
            </a:r>
            <a:r>
              <a:rPr sz="1200" spc="-5" dirty="0">
                <a:solidFill>
                  <a:srgbClr val="333333"/>
                </a:solidFill>
                <a:latin typeface="Calibri"/>
                <a:cs typeface="Calibri"/>
              </a:rPr>
              <a:t>laboratori </a:t>
            </a:r>
            <a:r>
              <a:rPr sz="1200" dirty="0">
                <a:solidFill>
                  <a:srgbClr val="333333"/>
                </a:solidFill>
                <a:latin typeface="Calibri"/>
                <a:cs typeface="Calibri"/>
              </a:rPr>
              <a:t>e le </a:t>
            </a:r>
            <a:r>
              <a:rPr sz="1200" spc="-5" dirty="0">
                <a:solidFill>
                  <a:srgbClr val="333333"/>
                </a:solidFill>
                <a:latin typeface="Calibri"/>
                <a:cs typeface="Calibri"/>
              </a:rPr>
              <a:t>altre  attivita’ proposte, coordinati </a:t>
            </a:r>
            <a:r>
              <a:rPr sz="1200" dirty="0">
                <a:solidFill>
                  <a:srgbClr val="333333"/>
                </a:solidFill>
                <a:latin typeface="Calibri"/>
                <a:cs typeface="Calibri"/>
              </a:rPr>
              <a:t>dalle </a:t>
            </a:r>
            <a:r>
              <a:rPr sz="1200" spc="-5" dirty="0">
                <a:solidFill>
                  <a:srgbClr val="333333"/>
                </a:solidFill>
                <a:latin typeface="Calibri"/>
                <a:cs typeface="Calibri"/>
              </a:rPr>
              <a:t>banche con </a:t>
            </a:r>
            <a:r>
              <a:rPr sz="1200" spc="-10" dirty="0">
                <a:solidFill>
                  <a:srgbClr val="333333"/>
                </a:solidFill>
                <a:latin typeface="Calibri"/>
                <a:cs typeface="Calibri"/>
              </a:rPr>
              <a:t>la </a:t>
            </a:r>
            <a:r>
              <a:rPr sz="1200" spc="-5" dirty="0">
                <a:solidFill>
                  <a:srgbClr val="333333"/>
                </a:solidFill>
                <a:latin typeface="Calibri"/>
                <a:cs typeface="Calibri"/>
              </a:rPr>
              <a:t>collaborazione </a:t>
            </a:r>
            <a:r>
              <a:rPr sz="1200" dirty="0">
                <a:solidFill>
                  <a:srgbClr val="333333"/>
                </a:solidFill>
                <a:latin typeface="Calibri"/>
                <a:cs typeface="Calibri"/>
              </a:rPr>
              <a:t>di </a:t>
            </a:r>
            <a:r>
              <a:rPr sz="1200" spc="-5" dirty="0">
                <a:solidFill>
                  <a:srgbClr val="333333"/>
                </a:solidFill>
                <a:latin typeface="Calibri"/>
                <a:cs typeface="Calibri"/>
              </a:rPr>
              <a:t>scuole, musei, biblioteche </a:t>
            </a:r>
            <a:r>
              <a:rPr sz="1200" dirty="0">
                <a:solidFill>
                  <a:srgbClr val="333333"/>
                </a:solidFill>
                <a:latin typeface="Calibri"/>
                <a:cs typeface="Calibri"/>
              </a:rPr>
              <a:t>e  </a:t>
            </a:r>
            <a:r>
              <a:rPr sz="1200" spc="-5" dirty="0">
                <a:solidFill>
                  <a:srgbClr val="333333"/>
                </a:solidFill>
                <a:latin typeface="Calibri"/>
                <a:cs typeface="Calibri"/>
              </a:rPr>
              <a:t>operatori culturali, si svilupperanno attorno </a:t>
            </a:r>
            <a:r>
              <a:rPr sz="1200" dirty="0">
                <a:solidFill>
                  <a:srgbClr val="333333"/>
                </a:solidFill>
                <a:latin typeface="Calibri"/>
                <a:cs typeface="Calibri"/>
              </a:rPr>
              <a:t>ad un </a:t>
            </a:r>
            <a:r>
              <a:rPr sz="1200" spc="-5" dirty="0">
                <a:solidFill>
                  <a:srgbClr val="333333"/>
                </a:solidFill>
                <a:latin typeface="Calibri"/>
                <a:cs typeface="Calibri"/>
              </a:rPr>
              <a:t>unico </a:t>
            </a:r>
            <a:r>
              <a:rPr sz="1200" dirty="0">
                <a:solidFill>
                  <a:srgbClr val="333333"/>
                </a:solidFill>
                <a:latin typeface="Calibri"/>
                <a:cs typeface="Calibri"/>
              </a:rPr>
              <a:t>tema </a:t>
            </a:r>
            <a:r>
              <a:rPr sz="1200" spc="-5" dirty="0">
                <a:solidFill>
                  <a:srgbClr val="333333"/>
                </a:solidFill>
                <a:latin typeface="Calibri"/>
                <a:cs typeface="Calibri"/>
              </a:rPr>
              <a:t>ispiratore, declinato </a:t>
            </a:r>
            <a:r>
              <a:rPr sz="1200" dirty="0">
                <a:solidFill>
                  <a:srgbClr val="333333"/>
                </a:solidFill>
                <a:latin typeface="Calibri"/>
                <a:cs typeface="Calibri"/>
              </a:rPr>
              <a:t>da </a:t>
            </a:r>
            <a:r>
              <a:rPr sz="1200" spc="-5" dirty="0">
                <a:solidFill>
                  <a:srgbClr val="333333"/>
                </a:solidFill>
                <a:latin typeface="Calibri"/>
                <a:cs typeface="Calibri"/>
              </a:rPr>
              <a:t>ciascuna  </a:t>
            </a:r>
            <a:r>
              <a:rPr sz="1200" dirty="0">
                <a:solidFill>
                  <a:srgbClr val="333333"/>
                </a:solidFill>
                <a:latin typeface="Calibri"/>
                <a:cs typeface="Calibri"/>
              </a:rPr>
              <a:t>realtà </a:t>
            </a:r>
            <a:r>
              <a:rPr sz="1200" spc="-5" dirty="0">
                <a:solidFill>
                  <a:srgbClr val="333333"/>
                </a:solidFill>
                <a:latin typeface="Calibri"/>
                <a:cs typeface="Calibri"/>
              </a:rPr>
              <a:t>con strumenti diversi </a:t>
            </a:r>
            <a:r>
              <a:rPr sz="1200" dirty="0">
                <a:solidFill>
                  <a:srgbClr val="333333"/>
                </a:solidFill>
                <a:latin typeface="Calibri"/>
                <a:cs typeface="Calibri"/>
              </a:rPr>
              <a:t>e da </a:t>
            </a:r>
            <a:r>
              <a:rPr sz="1200" spc="-5" dirty="0">
                <a:solidFill>
                  <a:srgbClr val="333333"/>
                </a:solidFill>
                <a:latin typeface="Calibri"/>
                <a:cs typeface="Calibri"/>
              </a:rPr>
              <a:t>punti </a:t>
            </a:r>
            <a:r>
              <a:rPr sz="1200" dirty="0">
                <a:solidFill>
                  <a:srgbClr val="333333"/>
                </a:solidFill>
                <a:latin typeface="Calibri"/>
                <a:cs typeface="Calibri"/>
              </a:rPr>
              <a:t>di </a:t>
            </a:r>
            <a:r>
              <a:rPr sz="1200" spc="-5" dirty="0">
                <a:solidFill>
                  <a:srgbClr val="333333"/>
                </a:solidFill>
                <a:latin typeface="Calibri"/>
                <a:cs typeface="Calibri"/>
              </a:rPr>
              <a:t>vista differenti, </a:t>
            </a:r>
            <a:r>
              <a:rPr sz="1200" dirty="0">
                <a:solidFill>
                  <a:srgbClr val="333333"/>
                </a:solidFill>
                <a:latin typeface="Calibri"/>
                <a:cs typeface="Calibri"/>
              </a:rPr>
              <a:t>alla </a:t>
            </a:r>
            <a:r>
              <a:rPr sz="1200" spc="-5" dirty="0">
                <a:solidFill>
                  <a:srgbClr val="333333"/>
                </a:solidFill>
                <a:latin typeface="Calibri"/>
                <a:cs typeface="Calibri"/>
              </a:rPr>
              <a:t>luce delle proprie specificità </a:t>
            </a:r>
            <a:r>
              <a:rPr sz="1200" dirty="0">
                <a:solidFill>
                  <a:srgbClr val="333333"/>
                </a:solidFill>
                <a:latin typeface="Calibri"/>
                <a:cs typeface="Calibri"/>
              </a:rPr>
              <a:t>e di  quelle </a:t>
            </a:r>
            <a:r>
              <a:rPr sz="1200" spc="-5" dirty="0">
                <a:solidFill>
                  <a:srgbClr val="333333"/>
                </a:solidFill>
                <a:latin typeface="Calibri"/>
                <a:cs typeface="Calibri"/>
              </a:rPr>
              <a:t>del territorio </a:t>
            </a:r>
            <a:r>
              <a:rPr sz="1200" dirty="0">
                <a:solidFill>
                  <a:srgbClr val="333333"/>
                </a:solidFill>
                <a:latin typeface="Calibri"/>
                <a:cs typeface="Calibri"/>
              </a:rPr>
              <a:t>di </a:t>
            </a:r>
            <a:r>
              <a:rPr sz="1200" spc="-5" dirty="0">
                <a:solidFill>
                  <a:srgbClr val="333333"/>
                </a:solidFill>
                <a:latin typeface="Calibri"/>
                <a:cs typeface="Calibri"/>
              </a:rPr>
              <a:t>appartenenza. </a:t>
            </a:r>
            <a:r>
              <a:rPr sz="1200" dirty="0">
                <a:solidFill>
                  <a:srgbClr val="333333"/>
                </a:solidFill>
                <a:latin typeface="Calibri"/>
                <a:cs typeface="Calibri"/>
              </a:rPr>
              <a:t>Per </a:t>
            </a:r>
            <a:r>
              <a:rPr sz="1200" spc="-5" dirty="0">
                <a:solidFill>
                  <a:srgbClr val="333333"/>
                </a:solidFill>
                <a:latin typeface="Calibri"/>
                <a:cs typeface="Calibri"/>
              </a:rPr>
              <a:t>questa seconda edizione </a:t>
            </a:r>
            <a:r>
              <a:rPr sz="1200" dirty="0">
                <a:solidFill>
                  <a:srgbClr val="333333"/>
                </a:solidFill>
                <a:latin typeface="Calibri"/>
                <a:cs typeface="Calibri"/>
              </a:rPr>
              <a:t>del </a:t>
            </a:r>
            <a:r>
              <a:rPr sz="1200" spc="-5" dirty="0">
                <a:solidFill>
                  <a:srgbClr val="333333"/>
                </a:solidFill>
                <a:latin typeface="Calibri"/>
                <a:cs typeface="Calibri"/>
              </a:rPr>
              <a:t>Festival </a:t>
            </a:r>
            <a:r>
              <a:rPr sz="1200" dirty="0">
                <a:solidFill>
                  <a:srgbClr val="333333"/>
                </a:solidFill>
                <a:latin typeface="Calibri"/>
                <a:cs typeface="Calibri"/>
              </a:rPr>
              <a:t>è </a:t>
            </a:r>
            <a:r>
              <a:rPr sz="1200" spc="-5" dirty="0">
                <a:solidFill>
                  <a:srgbClr val="333333"/>
                </a:solidFill>
                <a:latin typeface="Calibri"/>
                <a:cs typeface="Calibri"/>
              </a:rPr>
              <a:t>stato scelto come  </a:t>
            </a:r>
            <a:r>
              <a:rPr sz="1200" dirty="0">
                <a:solidFill>
                  <a:srgbClr val="333333"/>
                </a:solidFill>
                <a:latin typeface="Calibri"/>
                <a:cs typeface="Calibri"/>
              </a:rPr>
              <a:t>filo </a:t>
            </a:r>
            <a:r>
              <a:rPr sz="1200" spc="-5" dirty="0">
                <a:solidFill>
                  <a:srgbClr val="333333"/>
                </a:solidFill>
                <a:latin typeface="Calibri"/>
                <a:cs typeface="Calibri"/>
              </a:rPr>
              <a:t>conduttore ideale </a:t>
            </a:r>
            <a:r>
              <a:rPr sz="1200" dirty="0">
                <a:solidFill>
                  <a:srgbClr val="333333"/>
                </a:solidFill>
                <a:latin typeface="Calibri"/>
                <a:cs typeface="Calibri"/>
              </a:rPr>
              <a:t>di </a:t>
            </a:r>
            <a:r>
              <a:rPr sz="1200" spc="-5" dirty="0">
                <a:solidFill>
                  <a:srgbClr val="333333"/>
                </a:solidFill>
                <a:latin typeface="Calibri"/>
                <a:cs typeface="Calibri"/>
              </a:rPr>
              <a:t>tutte </a:t>
            </a:r>
            <a:r>
              <a:rPr sz="1200" dirty="0">
                <a:solidFill>
                  <a:srgbClr val="333333"/>
                </a:solidFill>
                <a:latin typeface="Calibri"/>
                <a:cs typeface="Calibri"/>
              </a:rPr>
              <a:t>le </a:t>
            </a:r>
            <a:r>
              <a:rPr sz="1200" spc="-5" dirty="0">
                <a:solidFill>
                  <a:srgbClr val="333333"/>
                </a:solidFill>
                <a:latin typeface="Calibri"/>
                <a:cs typeface="Calibri"/>
              </a:rPr>
              <a:t>iniziative “L’alfabeto </a:t>
            </a:r>
            <a:r>
              <a:rPr sz="1200" dirty="0">
                <a:solidFill>
                  <a:srgbClr val="333333"/>
                </a:solidFill>
                <a:latin typeface="Calibri"/>
                <a:cs typeface="Calibri"/>
              </a:rPr>
              <a:t>del </a:t>
            </a:r>
            <a:r>
              <a:rPr sz="1200" spc="-5" dirty="0">
                <a:solidFill>
                  <a:srgbClr val="333333"/>
                </a:solidFill>
                <a:latin typeface="Calibri"/>
                <a:cs typeface="Calibri"/>
              </a:rPr>
              <a:t>Mondo”. Trarre ispirazione </a:t>
            </a:r>
            <a:r>
              <a:rPr sz="1200" dirty="0">
                <a:solidFill>
                  <a:srgbClr val="333333"/>
                </a:solidFill>
                <a:latin typeface="Calibri"/>
                <a:cs typeface="Calibri"/>
              </a:rPr>
              <a:t>dalla </a:t>
            </a:r>
            <a:r>
              <a:rPr sz="1200" spc="-5" dirty="0">
                <a:solidFill>
                  <a:srgbClr val="333333"/>
                </a:solidFill>
                <a:latin typeface="Calibri"/>
                <a:cs typeface="Calibri"/>
              </a:rPr>
              <a:t>natura,  dall’opera dell’uomo </a:t>
            </a:r>
            <a:r>
              <a:rPr sz="1200" dirty="0">
                <a:solidFill>
                  <a:srgbClr val="333333"/>
                </a:solidFill>
                <a:latin typeface="Calibri"/>
                <a:cs typeface="Calibri"/>
              </a:rPr>
              <a:t>e </a:t>
            </a:r>
            <a:r>
              <a:rPr sz="1200" spc="-5" dirty="0">
                <a:solidFill>
                  <a:srgbClr val="333333"/>
                </a:solidFill>
                <a:latin typeface="Calibri"/>
                <a:cs typeface="Calibri"/>
              </a:rPr>
              <a:t>dalle proprie emozioni, imparare </a:t>
            </a:r>
            <a:r>
              <a:rPr sz="1200" dirty="0">
                <a:solidFill>
                  <a:srgbClr val="333333"/>
                </a:solidFill>
                <a:latin typeface="Calibri"/>
                <a:cs typeface="Calibri"/>
              </a:rPr>
              <a:t>a </a:t>
            </a:r>
            <a:r>
              <a:rPr sz="1200" spc="-5" dirty="0">
                <a:solidFill>
                  <a:srgbClr val="333333"/>
                </a:solidFill>
                <a:latin typeface="Calibri"/>
                <a:cs typeface="Calibri"/>
              </a:rPr>
              <a:t>riconoscere </a:t>
            </a:r>
            <a:r>
              <a:rPr sz="1200" dirty="0">
                <a:solidFill>
                  <a:srgbClr val="333333"/>
                </a:solidFill>
                <a:latin typeface="Calibri"/>
                <a:cs typeface="Calibri"/>
              </a:rPr>
              <a:t>e a leggere i </a:t>
            </a:r>
            <a:r>
              <a:rPr sz="1200" spc="-5" dirty="0">
                <a:solidFill>
                  <a:srgbClr val="333333"/>
                </a:solidFill>
                <a:latin typeface="Calibri"/>
                <a:cs typeface="Calibri"/>
              </a:rPr>
              <a:t>segni intorno </a:t>
            </a:r>
            <a:r>
              <a:rPr sz="1200" dirty="0">
                <a:solidFill>
                  <a:srgbClr val="333333"/>
                </a:solidFill>
                <a:latin typeface="Calibri"/>
                <a:cs typeface="Calibri"/>
              </a:rPr>
              <a:t>a  noi, </a:t>
            </a:r>
            <a:r>
              <a:rPr sz="1200" spc="-5" dirty="0">
                <a:solidFill>
                  <a:srgbClr val="333333"/>
                </a:solidFill>
                <a:latin typeface="Calibri"/>
                <a:cs typeface="Calibri"/>
              </a:rPr>
              <a:t>spostare </a:t>
            </a:r>
            <a:r>
              <a:rPr sz="1200" dirty="0">
                <a:solidFill>
                  <a:srgbClr val="333333"/>
                </a:solidFill>
                <a:latin typeface="Calibri"/>
                <a:cs typeface="Calibri"/>
              </a:rPr>
              <a:t>il </a:t>
            </a:r>
            <a:r>
              <a:rPr sz="1200" spc="-5" dirty="0">
                <a:solidFill>
                  <a:srgbClr val="333333"/>
                </a:solidFill>
                <a:latin typeface="Calibri"/>
                <a:cs typeface="Calibri"/>
              </a:rPr>
              <a:t>punto d’osservazione </a:t>
            </a:r>
            <a:r>
              <a:rPr sz="1200" dirty="0">
                <a:solidFill>
                  <a:srgbClr val="333333"/>
                </a:solidFill>
                <a:latin typeface="Calibri"/>
                <a:cs typeface="Calibri"/>
              </a:rPr>
              <a:t>e </a:t>
            </a:r>
            <a:r>
              <a:rPr sz="1200" spc="-5" dirty="0">
                <a:solidFill>
                  <a:srgbClr val="333333"/>
                </a:solidFill>
                <a:latin typeface="Calibri"/>
                <a:cs typeface="Calibri"/>
              </a:rPr>
              <a:t>reinterpretare </a:t>
            </a:r>
            <a:r>
              <a:rPr sz="1200" dirty="0">
                <a:solidFill>
                  <a:srgbClr val="333333"/>
                </a:solidFill>
                <a:latin typeface="Calibri"/>
                <a:cs typeface="Calibri"/>
              </a:rPr>
              <a:t>le </a:t>
            </a:r>
            <a:r>
              <a:rPr sz="1200" spc="-5" dirty="0">
                <a:solidFill>
                  <a:srgbClr val="333333"/>
                </a:solidFill>
                <a:latin typeface="Calibri"/>
                <a:cs typeface="Calibri"/>
              </a:rPr>
              <a:t>situazioni </a:t>
            </a:r>
            <a:r>
              <a:rPr sz="1200" dirty="0">
                <a:solidFill>
                  <a:srgbClr val="333333"/>
                </a:solidFill>
                <a:latin typeface="Calibri"/>
                <a:cs typeface="Calibri"/>
              </a:rPr>
              <a:t>e i </a:t>
            </a:r>
            <a:r>
              <a:rPr sz="1200" spc="-10" dirty="0">
                <a:solidFill>
                  <a:srgbClr val="333333"/>
                </a:solidFill>
                <a:latin typeface="Calibri"/>
                <a:cs typeface="Calibri"/>
              </a:rPr>
              <a:t>loro </a:t>
            </a:r>
            <a:r>
              <a:rPr sz="1200" spc="-5" dirty="0">
                <a:solidFill>
                  <a:srgbClr val="333333"/>
                </a:solidFill>
                <a:latin typeface="Calibri"/>
                <a:cs typeface="Calibri"/>
              </a:rPr>
              <a:t>significati, capire come  nasce </a:t>
            </a:r>
            <a:r>
              <a:rPr sz="1200" dirty="0">
                <a:solidFill>
                  <a:srgbClr val="333333"/>
                </a:solidFill>
                <a:latin typeface="Calibri"/>
                <a:cs typeface="Calibri"/>
              </a:rPr>
              <a:t>il </a:t>
            </a:r>
            <a:r>
              <a:rPr sz="1200" spc="-5" dirty="0">
                <a:solidFill>
                  <a:srgbClr val="333333"/>
                </a:solidFill>
                <a:latin typeface="Calibri"/>
                <a:cs typeface="Calibri"/>
              </a:rPr>
              <a:t>racconto, come si </a:t>
            </a:r>
            <a:r>
              <a:rPr sz="1200" dirty="0">
                <a:solidFill>
                  <a:srgbClr val="333333"/>
                </a:solidFill>
                <a:latin typeface="Calibri"/>
                <a:cs typeface="Calibri"/>
              </a:rPr>
              <a:t>forma e </a:t>
            </a:r>
            <a:r>
              <a:rPr sz="1200" spc="-5" dirty="0">
                <a:solidFill>
                  <a:srgbClr val="333333"/>
                </a:solidFill>
                <a:latin typeface="Calibri"/>
                <a:cs typeface="Calibri"/>
              </a:rPr>
              <a:t>con quali linguaggi </a:t>
            </a:r>
            <a:r>
              <a:rPr sz="1200" dirty="0">
                <a:solidFill>
                  <a:srgbClr val="333333"/>
                </a:solidFill>
                <a:latin typeface="Calibri"/>
                <a:cs typeface="Calibri"/>
              </a:rPr>
              <a:t>e </a:t>
            </a:r>
            <a:r>
              <a:rPr sz="1200" spc="-5" dirty="0">
                <a:solidFill>
                  <a:srgbClr val="333333"/>
                </a:solidFill>
                <a:latin typeface="Calibri"/>
                <a:cs typeface="Calibri"/>
              </a:rPr>
              <a:t>strumenti si puo’ declinare, condividerlo  </a:t>
            </a:r>
            <a:r>
              <a:rPr sz="1200" dirty="0">
                <a:solidFill>
                  <a:srgbClr val="333333"/>
                </a:solidFill>
                <a:latin typeface="Calibri"/>
                <a:cs typeface="Calibri"/>
              </a:rPr>
              <a:t>per </a:t>
            </a:r>
            <a:r>
              <a:rPr sz="1200" spc="-5" dirty="0">
                <a:solidFill>
                  <a:srgbClr val="333333"/>
                </a:solidFill>
                <a:latin typeface="Calibri"/>
                <a:cs typeface="Calibri"/>
              </a:rPr>
              <a:t>generare </a:t>
            </a:r>
            <a:r>
              <a:rPr sz="1200" dirty="0">
                <a:solidFill>
                  <a:srgbClr val="333333"/>
                </a:solidFill>
                <a:latin typeface="Calibri"/>
                <a:cs typeface="Calibri"/>
              </a:rPr>
              <a:t>poi </a:t>
            </a:r>
            <a:r>
              <a:rPr sz="1200" spc="-5" dirty="0">
                <a:solidFill>
                  <a:srgbClr val="333333"/>
                </a:solidFill>
                <a:latin typeface="Calibri"/>
                <a:cs typeface="Calibri"/>
              </a:rPr>
              <a:t>altre infinite narrazioni, ecco </a:t>
            </a:r>
            <a:r>
              <a:rPr sz="1200" dirty="0">
                <a:solidFill>
                  <a:srgbClr val="333333"/>
                </a:solidFill>
                <a:latin typeface="Calibri"/>
                <a:cs typeface="Calibri"/>
              </a:rPr>
              <a:t>la </a:t>
            </a:r>
            <a:r>
              <a:rPr sz="1200" spc="-5" dirty="0">
                <a:solidFill>
                  <a:srgbClr val="333333"/>
                </a:solidFill>
                <a:latin typeface="Calibri"/>
                <a:cs typeface="Calibri"/>
              </a:rPr>
              <a:t>sfida </a:t>
            </a:r>
            <a:r>
              <a:rPr sz="1200" dirty="0">
                <a:solidFill>
                  <a:srgbClr val="333333"/>
                </a:solidFill>
                <a:latin typeface="Calibri"/>
                <a:cs typeface="Calibri"/>
              </a:rPr>
              <a:t>di </a:t>
            </a:r>
            <a:r>
              <a:rPr sz="1200" spc="-5" dirty="0">
                <a:solidFill>
                  <a:srgbClr val="333333"/>
                </a:solidFill>
                <a:latin typeface="Calibri"/>
                <a:cs typeface="Calibri"/>
              </a:rPr>
              <a:t>quest’anno.</a:t>
            </a:r>
            <a:endParaRPr sz="1200">
              <a:latin typeface="Calibri"/>
              <a:cs typeface="Calibri"/>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Terninrete.it  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685926"/>
            <a:ext cx="6024245" cy="737870"/>
          </a:xfrm>
          <a:prstGeom prst="rect">
            <a:avLst/>
          </a:prstGeom>
        </p:spPr>
        <p:txBody>
          <a:bodyPr vert="horz" wrap="square" lIns="0" tIns="31750" rIns="0" bIns="0" rtlCol="0">
            <a:spAutoFit/>
          </a:bodyPr>
          <a:lstStyle/>
          <a:p>
            <a:pPr marR="5080" algn="r">
              <a:lnSpc>
                <a:spcPct val="100000"/>
              </a:lnSpc>
              <a:spcBef>
                <a:spcPts val="250"/>
              </a:spcBef>
            </a:pPr>
            <a:r>
              <a:rPr sz="1700" b="1" spc="-5" dirty="0">
                <a:latin typeface="Calibri"/>
                <a:cs typeface="Calibri"/>
              </a:rPr>
              <a:t>Arte: con </a:t>
            </a:r>
            <a:r>
              <a:rPr sz="1700" b="1" dirty="0">
                <a:latin typeface="Calibri"/>
                <a:cs typeface="Calibri"/>
              </a:rPr>
              <a:t>80 </a:t>
            </a:r>
            <a:r>
              <a:rPr sz="1700" b="1" spc="-5" dirty="0">
                <a:latin typeface="Calibri"/>
                <a:cs typeface="Calibri"/>
              </a:rPr>
              <a:t>eventi </a:t>
            </a:r>
            <a:r>
              <a:rPr sz="1700" b="1" dirty="0">
                <a:latin typeface="Calibri"/>
                <a:cs typeface="Calibri"/>
              </a:rPr>
              <a:t>in 60 </a:t>
            </a:r>
            <a:r>
              <a:rPr sz="1700" b="1" spc="-5" dirty="0">
                <a:latin typeface="Calibri"/>
                <a:cs typeface="Calibri"/>
              </a:rPr>
              <a:t>città torna </a:t>
            </a:r>
            <a:r>
              <a:rPr sz="1700" b="1" dirty="0">
                <a:latin typeface="Calibri"/>
                <a:cs typeface="Calibri"/>
              </a:rPr>
              <a:t>il Festival </a:t>
            </a:r>
            <a:r>
              <a:rPr sz="1700" b="1" spc="-5" dirty="0">
                <a:latin typeface="Calibri"/>
                <a:cs typeface="Calibri"/>
              </a:rPr>
              <a:t>della cultura</a:t>
            </a:r>
            <a:r>
              <a:rPr sz="1700" b="1" spc="55" dirty="0">
                <a:latin typeface="Calibri"/>
                <a:cs typeface="Calibri"/>
              </a:rPr>
              <a:t> </a:t>
            </a:r>
            <a:r>
              <a:rPr sz="1700" b="1" spc="-5" dirty="0">
                <a:latin typeface="Calibri"/>
                <a:cs typeface="Calibri"/>
              </a:rPr>
              <a:t>creativa</a:t>
            </a:r>
            <a:endParaRPr sz="1700">
              <a:latin typeface="Calibri"/>
              <a:cs typeface="Calibri"/>
            </a:endParaRPr>
          </a:p>
          <a:p>
            <a:pPr marL="12700">
              <a:lnSpc>
                <a:spcPct val="100000"/>
              </a:lnSpc>
              <a:spcBef>
                <a:spcPts val="80"/>
              </a:spcBef>
            </a:pPr>
            <a:r>
              <a:rPr sz="900" b="1" u="sng" spc="-5" dirty="0">
                <a:uFill>
                  <a:solidFill>
                    <a:srgbClr val="000000"/>
                  </a:solidFill>
                </a:uFill>
                <a:latin typeface="Calibri"/>
                <a:cs typeface="Calibri"/>
                <a:hlinkClick r:id="rId3"/>
              </a:rPr>
              <a:t>Adnkronos</a:t>
            </a:r>
            <a:endParaRPr sz="900">
              <a:latin typeface="Calibri"/>
              <a:cs typeface="Calibri"/>
            </a:endParaRPr>
          </a:p>
          <a:p>
            <a:pPr>
              <a:lnSpc>
                <a:spcPct val="100000"/>
              </a:lnSpc>
              <a:spcBef>
                <a:spcPts val="30"/>
              </a:spcBef>
            </a:pPr>
            <a:endParaRPr sz="1000">
              <a:latin typeface="Times New Roman"/>
              <a:cs typeface="Times New Roman"/>
            </a:endParaRPr>
          </a:p>
          <a:p>
            <a:pPr marR="41910" algn="r">
              <a:lnSpc>
                <a:spcPct val="100000"/>
              </a:lnSpc>
            </a:pPr>
            <a:r>
              <a:rPr sz="900" spc="-5" dirty="0">
                <a:latin typeface="Calibri"/>
                <a:cs typeface="Calibri"/>
              </a:rPr>
              <a:t>mercoledì </a:t>
            </a:r>
            <a:r>
              <a:rPr sz="900" dirty="0">
                <a:latin typeface="Calibri"/>
                <a:cs typeface="Calibri"/>
              </a:rPr>
              <a:t>4 marzo 2015</a:t>
            </a:r>
            <a:r>
              <a:rPr sz="900" spc="-70" dirty="0">
                <a:latin typeface="Calibri"/>
                <a:cs typeface="Calibri"/>
              </a:rPr>
              <a:t> </a:t>
            </a:r>
            <a:r>
              <a:rPr sz="900" dirty="0">
                <a:latin typeface="Calibri"/>
                <a:cs typeface="Calibri"/>
              </a:rPr>
              <a:t>18:35</a:t>
            </a:r>
            <a:endParaRPr sz="900">
              <a:latin typeface="Calibri"/>
              <a:cs typeface="Calibri"/>
            </a:endParaRPr>
          </a:p>
        </p:txBody>
      </p:sp>
      <p:sp>
        <p:nvSpPr>
          <p:cNvPr id="5" name="object 5"/>
          <p:cNvSpPr/>
          <p:nvPr/>
        </p:nvSpPr>
        <p:spPr>
          <a:xfrm>
            <a:off x="1514475" y="4816474"/>
            <a:ext cx="4524375" cy="26003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209800" y="2285999"/>
            <a:ext cx="3133725" cy="65214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Youfeed.it</a:t>
            </a:r>
            <a:endParaRPr sz="1600">
              <a:latin typeface="Arial"/>
              <a:cs typeface="Arial"/>
            </a:endParaRPr>
          </a:p>
          <a:p>
            <a:pPr marL="12700">
              <a:lnSpc>
                <a:spcPts val="1880"/>
              </a:lnSpc>
            </a:pPr>
            <a:r>
              <a:rPr sz="1600" b="1" spc="-5" dirty="0">
                <a:latin typeface="Arial"/>
                <a:cs typeface="Arial"/>
              </a:rPr>
              <a:t>04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33525" y="8308340"/>
            <a:ext cx="4495800" cy="171386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400170"/>
            <a:ext cx="5741670" cy="466090"/>
          </a:xfrm>
          <a:prstGeom prst="rect">
            <a:avLst/>
          </a:prstGeom>
        </p:spPr>
        <p:txBody>
          <a:bodyPr vert="horz" wrap="square" lIns="0" tIns="13335" rIns="0" bIns="0" rtlCol="0">
            <a:spAutoFit/>
          </a:bodyPr>
          <a:lstStyle/>
          <a:p>
            <a:pPr marL="12700">
              <a:lnSpc>
                <a:spcPct val="100000"/>
              </a:lnSpc>
              <a:spcBef>
                <a:spcPts val="105"/>
              </a:spcBef>
            </a:pPr>
            <a:r>
              <a:rPr sz="1950" u="heavy" spc="-490" dirty="0">
                <a:uFill>
                  <a:solidFill>
                    <a:srgbClr val="000000"/>
                  </a:solidFill>
                </a:uFill>
                <a:latin typeface="Times New Roman"/>
                <a:cs typeface="Times New Roman"/>
                <a:hlinkClick r:id="rId4"/>
              </a:rPr>
              <a:t> </a:t>
            </a:r>
            <a:r>
              <a:rPr sz="1950" u="heavy" spc="-70" dirty="0">
                <a:uFill>
                  <a:solidFill>
                    <a:srgbClr val="000000"/>
                  </a:solidFill>
                </a:uFill>
                <a:latin typeface="Arial"/>
                <a:cs typeface="Arial"/>
                <a:hlinkClick r:id="rId4"/>
              </a:rPr>
              <a:t>Festival</a:t>
            </a:r>
            <a:r>
              <a:rPr sz="1950" u="heavy" spc="-160" dirty="0">
                <a:uFill>
                  <a:solidFill>
                    <a:srgbClr val="000000"/>
                  </a:solidFill>
                </a:uFill>
                <a:latin typeface="Arial"/>
                <a:cs typeface="Arial"/>
                <a:hlinkClick r:id="rId4"/>
              </a:rPr>
              <a:t> </a:t>
            </a:r>
            <a:r>
              <a:rPr sz="1950" u="heavy" spc="-65" dirty="0">
                <a:uFill>
                  <a:solidFill>
                    <a:srgbClr val="000000"/>
                  </a:solidFill>
                </a:uFill>
                <a:latin typeface="Arial"/>
                <a:cs typeface="Arial"/>
                <a:hlinkClick r:id="rId4"/>
              </a:rPr>
              <a:t>della</a:t>
            </a:r>
            <a:r>
              <a:rPr sz="1950" u="heavy" spc="-150" dirty="0">
                <a:uFill>
                  <a:solidFill>
                    <a:srgbClr val="000000"/>
                  </a:solidFill>
                </a:uFill>
                <a:latin typeface="Arial"/>
                <a:cs typeface="Arial"/>
                <a:hlinkClick r:id="rId4"/>
              </a:rPr>
              <a:t> </a:t>
            </a:r>
            <a:r>
              <a:rPr sz="1950" u="heavy" spc="-70" dirty="0">
                <a:uFill>
                  <a:solidFill>
                    <a:srgbClr val="000000"/>
                  </a:solidFill>
                </a:uFill>
                <a:latin typeface="Arial"/>
                <a:cs typeface="Arial"/>
                <a:hlinkClick r:id="rId4"/>
              </a:rPr>
              <a:t>cultura</a:t>
            </a:r>
            <a:r>
              <a:rPr sz="1950" u="heavy" spc="-150" dirty="0">
                <a:uFill>
                  <a:solidFill>
                    <a:srgbClr val="000000"/>
                  </a:solidFill>
                </a:uFill>
                <a:latin typeface="Arial"/>
                <a:cs typeface="Arial"/>
                <a:hlinkClick r:id="rId4"/>
              </a:rPr>
              <a:t> </a:t>
            </a:r>
            <a:r>
              <a:rPr sz="1950" u="heavy" spc="-70" dirty="0">
                <a:uFill>
                  <a:solidFill>
                    <a:srgbClr val="000000"/>
                  </a:solidFill>
                </a:uFill>
                <a:latin typeface="Arial"/>
                <a:cs typeface="Arial"/>
                <a:hlinkClick r:id="rId4"/>
              </a:rPr>
              <a:t>creativa:</a:t>
            </a:r>
            <a:r>
              <a:rPr sz="1950" u="heavy" spc="-155" dirty="0">
                <a:uFill>
                  <a:solidFill>
                    <a:srgbClr val="000000"/>
                  </a:solidFill>
                </a:uFill>
                <a:latin typeface="Arial"/>
                <a:cs typeface="Arial"/>
                <a:hlinkClick r:id="rId4"/>
              </a:rPr>
              <a:t> </a:t>
            </a:r>
            <a:r>
              <a:rPr sz="1950" u="heavy" spc="-75" dirty="0">
                <a:uFill>
                  <a:solidFill>
                    <a:srgbClr val="000000"/>
                  </a:solidFill>
                </a:uFill>
                <a:latin typeface="Arial"/>
                <a:cs typeface="Arial"/>
                <a:hlinkClick r:id="rId4"/>
              </a:rPr>
              <a:t>"L'imperativo</a:t>
            </a:r>
            <a:r>
              <a:rPr sz="1950" u="heavy" spc="-140" dirty="0">
                <a:uFill>
                  <a:solidFill>
                    <a:srgbClr val="000000"/>
                  </a:solidFill>
                </a:uFill>
                <a:latin typeface="Arial"/>
                <a:cs typeface="Arial"/>
                <a:hlinkClick r:id="rId4"/>
              </a:rPr>
              <a:t> </a:t>
            </a:r>
            <a:r>
              <a:rPr sz="1950" u="heavy" dirty="0">
                <a:uFill>
                  <a:solidFill>
                    <a:srgbClr val="000000"/>
                  </a:solidFill>
                </a:uFill>
                <a:latin typeface="Arial"/>
                <a:cs typeface="Arial"/>
                <a:hlinkClick r:id="rId4"/>
              </a:rPr>
              <a:t>è</a:t>
            </a:r>
            <a:r>
              <a:rPr sz="1950" u="heavy" spc="-165" dirty="0">
                <a:uFill>
                  <a:solidFill>
                    <a:srgbClr val="000000"/>
                  </a:solidFill>
                </a:uFill>
                <a:latin typeface="Arial"/>
                <a:cs typeface="Arial"/>
                <a:hlinkClick r:id="rId4"/>
              </a:rPr>
              <a:t> </a:t>
            </a:r>
            <a:r>
              <a:rPr sz="1950" u="heavy" spc="-70" dirty="0">
                <a:uFill>
                  <a:solidFill>
                    <a:srgbClr val="000000"/>
                  </a:solidFill>
                </a:uFill>
                <a:latin typeface="Arial"/>
                <a:cs typeface="Arial"/>
                <a:hlinkClick r:id="rId4"/>
              </a:rPr>
              <a:t>raccontare"</a:t>
            </a:r>
            <a:endParaRPr sz="1950">
              <a:latin typeface="Arial"/>
              <a:cs typeface="Arial"/>
            </a:endParaRPr>
          </a:p>
          <a:p>
            <a:pPr marL="12700">
              <a:lnSpc>
                <a:spcPct val="100000"/>
              </a:lnSpc>
              <a:spcBef>
                <a:spcPts val="40"/>
              </a:spcBef>
            </a:pPr>
            <a:r>
              <a:rPr sz="900" dirty="0">
                <a:latin typeface="Verdana"/>
                <a:cs typeface="Verdana"/>
              </a:rPr>
              <a:t>del </a:t>
            </a:r>
            <a:r>
              <a:rPr sz="900" spc="-5" dirty="0">
                <a:latin typeface="Verdana"/>
                <a:cs typeface="Verdana"/>
              </a:rPr>
              <a:t>04/03/2015 16:21 </a:t>
            </a:r>
            <a:r>
              <a:rPr sz="900" dirty="0">
                <a:latin typeface="Verdana"/>
                <a:cs typeface="Verdana"/>
              </a:rPr>
              <a:t>in </a:t>
            </a:r>
            <a:r>
              <a:rPr sz="800" u="sng" spc="-5" dirty="0">
                <a:solidFill>
                  <a:srgbClr val="006699"/>
                </a:solidFill>
                <a:uFill>
                  <a:solidFill>
                    <a:srgbClr val="006699"/>
                  </a:solidFill>
                </a:uFill>
                <a:latin typeface="Verdana"/>
                <a:cs typeface="Verdana"/>
                <a:hlinkClick r:id="rId5"/>
              </a:rPr>
              <a:t>cronaca</a:t>
            </a:r>
            <a:r>
              <a:rPr sz="800" spc="-5" dirty="0">
                <a:solidFill>
                  <a:srgbClr val="006699"/>
                </a:solidFill>
                <a:latin typeface="Verdana"/>
                <a:cs typeface="Verdana"/>
                <a:hlinkClick r:id="rId5"/>
              </a:rPr>
              <a:t> </a:t>
            </a:r>
            <a:r>
              <a:rPr sz="900" dirty="0">
                <a:latin typeface="Verdana"/>
                <a:cs typeface="Verdana"/>
              </a:rPr>
              <a:t>-</a:t>
            </a:r>
            <a:r>
              <a:rPr sz="900" spc="20" dirty="0">
                <a:latin typeface="Verdana"/>
                <a:cs typeface="Verdana"/>
              </a:rPr>
              <a:t> </a:t>
            </a:r>
            <a:r>
              <a:rPr sz="900" spc="-5" dirty="0">
                <a:latin typeface="Verdana"/>
                <a:cs typeface="Verdana"/>
              </a:rPr>
              <a:t>repubblica.it</a:t>
            </a:r>
            <a:endParaRPr sz="900">
              <a:latin typeface="Verdana"/>
              <a:cs typeface="Verdana"/>
            </a:endParaRPr>
          </a:p>
        </p:txBody>
      </p:sp>
      <p:sp>
        <p:nvSpPr>
          <p:cNvPr id="6" name="object 6"/>
          <p:cNvSpPr txBox="1"/>
          <p:nvPr/>
        </p:nvSpPr>
        <p:spPr>
          <a:xfrm>
            <a:off x="706627" y="7272908"/>
            <a:ext cx="1809114" cy="140970"/>
          </a:xfrm>
          <a:prstGeom prst="rect">
            <a:avLst/>
          </a:prstGeom>
        </p:spPr>
        <p:txBody>
          <a:bodyPr vert="horz" wrap="square" lIns="0" tIns="13335" rIns="0" bIns="0" rtlCol="0">
            <a:spAutoFit/>
          </a:bodyPr>
          <a:lstStyle/>
          <a:p>
            <a:pPr marL="12700">
              <a:lnSpc>
                <a:spcPct val="100000"/>
              </a:lnSpc>
              <a:spcBef>
                <a:spcPts val="105"/>
              </a:spcBef>
            </a:pPr>
            <a:r>
              <a:rPr sz="750" dirty="0">
                <a:solidFill>
                  <a:srgbClr val="999999"/>
                </a:solidFill>
                <a:latin typeface="Trebuchet MS"/>
                <a:cs typeface="Trebuchet MS"/>
              </a:rPr>
              <a:t>M E R C O L E D Ì 4 M A R Z O 2 0 </a:t>
            </a:r>
            <a:r>
              <a:rPr sz="750" spc="10" dirty="0">
                <a:solidFill>
                  <a:srgbClr val="999999"/>
                </a:solidFill>
                <a:latin typeface="Trebuchet MS"/>
                <a:cs typeface="Trebuchet MS"/>
              </a:rPr>
              <a:t>1</a:t>
            </a:r>
            <a:r>
              <a:rPr sz="750" spc="160" dirty="0">
                <a:solidFill>
                  <a:srgbClr val="999999"/>
                </a:solidFill>
                <a:latin typeface="Trebuchet MS"/>
                <a:cs typeface="Trebuchet MS"/>
              </a:rPr>
              <a:t> </a:t>
            </a:r>
            <a:r>
              <a:rPr sz="750" dirty="0">
                <a:solidFill>
                  <a:srgbClr val="999999"/>
                </a:solidFill>
                <a:latin typeface="Trebuchet MS"/>
                <a:cs typeface="Trebuchet MS"/>
              </a:rPr>
              <a:t>5</a:t>
            </a:r>
            <a:r>
              <a:rPr sz="750" spc="10" dirty="0">
                <a:solidFill>
                  <a:srgbClr val="999999"/>
                </a:solidFill>
                <a:latin typeface="Trebuchet MS"/>
                <a:cs typeface="Trebuchet MS"/>
              </a:rPr>
              <a:t> </a:t>
            </a:r>
            <a:endParaRPr sz="750">
              <a:latin typeface="Trebuchet MS"/>
              <a:cs typeface="Trebuchet MS"/>
            </a:endParaRPr>
          </a:p>
        </p:txBody>
      </p:sp>
      <p:sp>
        <p:nvSpPr>
          <p:cNvPr id="7" name="object 7"/>
          <p:cNvSpPr txBox="1"/>
          <p:nvPr/>
        </p:nvSpPr>
        <p:spPr>
          <a:xfrm>
            <a:off x="706627" y="7751444"/>
            <a:ext cx="5670550" cy="208279"/>
          </a:xfrm>
          <a:prstGeom prst="rect">
            <a:avLst/>
          </a:prstGeom>
        </p:spPr>
        <p:txBody>
          <a:bodyPr vert="horz" wrap="square" lIns="0" tIns="12700" rIns="0" bIns="0" rtlCol="0">
            <a:spAutoFit/>
          </a:bodyPr>
          <a:lstStyle/>
          <a:p>
            <a:pPr marL="12700">
              <a:lnSpc>
                <a:spcPct val="100000"/>
              </a:lnSpc>
              <a:spcBef>
                <a:spcPts val="100"/>
              </a:spcBef>
            </a:pPr>
            <a:r>
              <a:rPr sz="1200" b="1" u="sng" spc="-5" dirty="0">
                <a:solidFill>
                  <a:srgbClr val="CC6600"/>
                </a:solidFill>
                <a:uFill>
                  <a:solidFill>
                    <a:srgbClr val="CC6600"/>
                  </a:solidFill>
                </a:uFill>
                <a:latin typeface="Georgia"/>
                <a:cs typeface="Georgia"/>
                <a:hlinkClick r:id="rId6"/>
              </a:rPr>
              <a:t>Presentata la </a:t>
            </a:r>
            <a:r>
              <a:rPr sz="1200" b="1" u="sng" dirty="0">
                <a:solidFill>
                  <a:srgbClr val="CC6600"/>
                </a:solidFill>
                <a:uFill>
                  <a:solidFill>
                    <a:srgbClr val="CC6600"/>
                  </a:solidFill>
                </a:uFill>
                <a:latin typeface="Georgia"/>
                <a:cs typeface="Georgia"/>
                <a:hlinkClick r:id="rId6"/>
              </a:rPr>
              <a:t>II </a:t>
            </a:r>
            <a:r>
              <a:rPr sz="1200" b="1" u="sng" spc="-5" dirty="0">
                <a:solidFill>
                  <a:srgbClr val="CC6600"/>
                </a:solidFill>
                <a:uFill>
                  <a:solidFill>
                    <a:srgbClr val="CC6600"/>
                  </a:solidFill>
                </a:uFill>
                <a:latin typeface="Georgia"/>
                <a:cs typeface="Georgia"/>
                <a:hlinkClick r:id="rId6"/>
              </a:rPr>
              <a:t>edizione del Festival della Cultura Creativa, </a:t>
            </a:r>
            <a:r>
              <a:rPr sz="1200" b="1" u="sng" dirty="0">
                <a:solidFill>
                  <a:srgbClr val="CC6600"/>
                </a:solidFill>
                <a:uFill>
                  <a:solidFill>
                    <a:srgbClr val="CC6600"/>
                  </a:solidFill>
                </a:uFill>
                <a:latin typeface="Georgia"/>
                <a:cs typeface="Georgia"/>
                <a:hlinkClick r:id="rId6"/>
              </a:rPr>
              <a:t>16-22</a:t>
            </a:r>
            <a:r>
              <a:rPr sz="1200" b="1" u="sng" spc="60" dirty="0">
                <a:solidFill>
                  <a:srgbClr val="CC6600"/>
                </a:solidFill>
                <a:uFill>
                  <a:solidFill>
                    <a:srgbClr val="CC6600"/>
                  </a:solidFill>
                </a:uFill>
                <a:latin typeface="Georgia"/>
                <a:cs typeface="Georgia"/>
                <a:hlinkClick r:id="rId6"/>
              </a:rPr>
              <a:t> </a:t>
            </a:r>
            <a:r>
              <a:rPr sz="1200" b="1" u="sng" spc="-5" dirty="0">
                <a:solidFill>
                  <a:srgbClr val="CC6600"/>
                </a:solidFill>
                <a:uFill>
                  <a:solidFill>
                    <a:srgbClr val="CC6600"/>
                  </a:solidFill>
                </a:uFill>
                <a:latin typeface="Georgia"/>
                <a:cs typeface="Georgia"/>
                <a:hlinkClick r:id="rId6"/>
              </a:rPr>
              <a:t>marzo</a:t>
            </a:r>
            <a:endParaRPr sz="1200">
              <a:latin typeface="Georgia"/>
              <a:cs typeface="Georgia"/>
            </a:endParaRPr>
          </a:p>
        </p:txBody>
      </p:sp>
      <p:sp>
        <p:nvSpPr>
          <p:cNvPr id="8" name="object 8"/>
          <p:cNvSpPr/>
          <p:nvPr/>
        </p:nvSpPr>
        <p:spPr>
          <a:xfrm>
            <a:off x="2465704" y="2470403"/>
            <a:ext cx="2619374" cy="609091"/>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720090" y="4197603"/>
            <a:ext cx="4373880" cy="2733675"/>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Youfeed.it</a:t>
            </a:r>
            <a:endParaRPr sz="1600">
              <a:latin typeface="Arial"/>
              <a:cs typeface="Arial"/>
            </a:endParaRPr>
          </a:p>
          <a:p>
            <a:pPr marL="12700">
              <a:lnSpc>
                <a:spcPts val="1880"/>
              </a:lnSpc>
            </a:pPr>
            <a:r>
              <a:rPr sz="1600" b="1" spc="-5" dirty="0">
                <a:latin typeface="Arial"/>
                <a:cs typeface="Arial"/>
              </a:rPr>
              <a:t>04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27963" y="2195829"/>
            <a:ext cx="6097270" cy="1779905"/>
          </a:xfrm>
          <a:prstGeom prst="rect">
            <a:avLst/>
          </a:prstGeom>
        </p:spPr>
        <p:txBody>
          <a:bodyPr vert="horz" wrap="square" lIns="0" tIns="12065" rIns="0" bIns="0" rtlCol="0">
            <a:spAutoFit/>
          </a:bodyPr>
          <a:lstStyle/>
          <a:p>
            <a:pPr marL="1530350">
              <a:lnSpc>
                <a:spcPct val="100000"/>
              </a:lnSpc>
              <a:spcBef>
                <a:spcPts val="95"/>
              </a:spcBef>
            </a:pPr>
            <a:r>
              <a:rPr sz="1000" b="1" dirty="0">
                <a:solidFill>
                  <a:srgbClr val="181818"/>
                </a:solidFill>
                <a:latin typeface="Arial"/>
                <a:cs typeface="Arial"/>
              </a:rPr>
              <a:t>TORNA </a:t>
            </a:r>
            <a:r>
              <a:rPr sz="1000" b="1" spc="-5" dirty="0">
                <a:solidFill>
                  <a:srgbClr val="181818"/>
                </a:solidFill>
                <a:latin typeface="Arial"/>
                <a:cs typeface="Arial"/>
              </a:rPr>
              <a:t>IL FESTIVAL </a:t>
            </a:r>
            <a:r>
              <a:rPr sz="1000" b="1" dirty="0">
                <a:solidFill>
                  <a:srgbClr val="181818"/>
                </a:solidFill>
                <a:latin typeface="Arial"/>
                <a:cs typeface="Arial"/>
              </a:rPr>
              <a:t>DELLA CULTURA</a:t>
            </a:r>
            <a:r>
              <a:rPr sz="1000" b="1" spc="-70" dirty="0">
                <a:solidFill>
                  <a:srgbClr val="181818"/>
                </a:solidFill>
                <a:latin typeface="Arial"/>
                <a:cs typeface="Arial"/>
              </a:rPr>
              <a:t> </a:t>
            </a:r>
            <a:r>
              <a:rPr sz="1000" b="1" dirty="0">
                <a:solidFill>
                  <a:srgbClr val="181818"/>
                </a:solidFill>
                <a:latin typeface="Arial"/>
                <a:cs typeface="Arial"/>
              </a:rPr>
              <a:t>CREATIVA</a:t>
            </a:r>
            <a:endParaRPr sz="1000">
              <a:latin typeface="Arial"/>
              <a:cs typeface="Arial"/>
            </a:endParaRPr>
          </a:p>
          <a:p>
            <a:pPr>
              <a:lnSpc>
                <a:spcPct val="100000"/>
              </a:lnSpc>
              <a:spcBef>
                <a:spcPts val="45"/>
              </a:spcBef>
            </a:pPr>
            <a:endParaRPr sz="1450">
              <a:latin typeface="Times New Roman"/>
              <a:cs typeface="Times New Roman"/>
            </a:endParaRPr>
          </a:p>
          <a:p>
            <a:pPr marL="954405">
              <a:lnSpc>
                <a:spcPct val="100000"/>
              </a:lnSpc>
              <a:spcBef>
                <a:spcPts val="5"/>
              </a:spcBef>
            </a:pPr>
            <a:r>
              <a:rPr sz="1000" b="1" spc="-5" dirty="0">
                <a:solidFill>
                  <a:srgbClr val="181818"/>
                </a:solidFill>
                <a:latin typeface="Arial"/>
                <a:cs typeface="Arial"/>
              </a:rPr>
              <a:t>"</a:t>
            </a:r>
            <a:r>
              <a:rPr sz="1000" b="1" i="1" spc="-5" dirty="0">
                <a:solidFill>
                  <a:srgbClr val="181818"/>
                </a:solidFill>
                <a:latin typeface="Arial"/>
                <a:cs typeface="Arial"/>
              </a:rPr>
              <a:t>L'alfabeto del Mondo. Leggiamo i segni intorno a noi e</a:t>
            </a:r>
            <a:r>
              <a:rPr sz="1000" b="1" i="1" spc="65" dirty="0">
                <a:solidFill>
                  <a:srgbClr val="181818"/>
                </a:solidFill>
                <a:latin typeface="Arial"/>
                <a:cs typeface="Arial"/>
              </a:rPr>
              <a:t> </a:t>
            </a:r>
            <a:r>
              <a:rPr sz="1000" b="1" i="1" dirty="0">
                <a:solidFill>
                  <a:srgbClr val="181818"/>
                </a:solidFill>
                <a:latin typeface="Arial"/>
                <a:cs typeface="Arial"/>
              </a:rPr>
              <a:t>raccontiamo</a:t>
            </a:r>
            <a:r>
              <a:rPr sz="1000" b="1" dirty="0">
                <a:solidFill>
                  <a:srgbClr val="181818"/>
                </a:solidFill>
                <a:latin typeface="Arial"/>
                <a:cs typeface="Arial"/>
              </a:rPr>
              <a:t>"</a:t>
            </a:r>
            <a:endParaRPr sz="1000">
              <a:latin typeface="Arial"/>
              <a:cs typeface="Arial"/>
            </a:endParaRPr>
          </a:p>
          <a:p>
            <a:pPr>
              <a:lnSpc>
                <a:spcPct val="100000"/>
              </a:lnSpc>
              <a:spcBef>
                <a:spcPts val="15"/>
              </a:spcBef>
            </a:pPr>
            <a:endParaRPr sz="850">
              <a:latin typeface="Times New Roman"/>
              <a:cs typeface="Times New Roman"/>
            </a:endParaRPr>
          </a:p>
          <a:p>
            <a:pPr marL="12700" marR="5080" algn="ctr">
              <a:lnSpc>
                <a:spcPct val="160000"/>
              </a:lnSpc>
            </a:pPr>
            <a:r>
              <a:rPr sz="1000" b="1" i="1" spc="-5" dirty="0">
                <a:solidFill>
                  <a:srgbClr val="181818"/>
                </a:solidFill>
                <a:latin typeface="Arial"/>
                <a:cs typeface="Arial"/>
              </a:rPr>
              <a:t>Dal </a:t>
            </a:r>
            <a:r>
              <a:rPr sz="1000" b="1" i="1" dirty="0">
                <a:solidFill>
                  <a:srgbClr val="181818"/>
                </a:solidFill>
                <a:latin typeface="Arial"/>
                <a:cs typeface="Arial"/>
              </a:rPr>
              <a:t>16 </a:t>
            </a:r>
            <a:r>
              <a:rPr sz="1000" b="1" i="1" spc="-5" dirty="0">
                <a:solidFill>
                  <a:srgbClr val="181818"/>
                </a:solidFill>
                <a:latin typeface="Arial"/>
                <a:cs typeface="Arial"/>
              </a:rPr>
              <a:t>al 22marzo la seconda edizione della </a:t>
            </a:r>
            <a:r>
              <a:rPr sz="1000" b="1" i="1" dirty="0">
                <a:solidFill>
                  <a:srgbClr val="181818"/>
                </a:solidFill>
                <a:latin typeface="Arial"/>
                <a:cs typeface="Arial"/>
              </a:rPr>
              <a:t>manifestazione </a:t>
            </a:r>
            <a:r>
              <a:rPr sz="1000" b="1" i="1" spc="-5" dirty="0">
                <a:solidFill>
                  <a:srgbClr val="181818"/>
                </a:solidFill>
                <a:latin typeface="Arial"/>
                <a:cs typeface="Arial"/>
              </a:rPr>
              <a:t>per ragazzi organizzata dalle banche con  il coordinamento dell'Abi.</a:t>
            </a:r>
            <a:endParaRPr sz="1000">
              <a:latin typeface="Arial"/>
              <a:cs typeface="Arial"/>
            </a:endParaRPr>
          </a:p>
          <a:p>
            <a:pPr marL="3810" algn="ctr">
              <a:lnSpc>
                <a:spcPct val="100000"/>
              </a:lnSpc>
              <a:spcBef>
                <a:spcPts val="725"/>
              </a:spcBef>
            </a:pPr>
            <a:r>
              <a:rPr sz="1000" b="1" i="1" spc="-5" dirty="0">
                <a:solidFill>
                  <a:srgbClr val="181818"/>
                </a:solidFill>
                <a:latin typeface="Arial"/>
                <a:cs typeface="Arial"/>
              </a:rPr>
              <a:t>Da nord a sud su tutto il territorio nazionale, oltre </a:t>
            </a:r>
            <a:r>
              <a:rPr sz="1000" b="1" i="1" dirty="0">
                <a:solidFill>
                  <a:srgbClr val="181818"/>
                </a:solidFill>
                <a:latin typeface="Arial"/>
                <a:cs typeface="Arial"/>
              </a:rPr>
              <a:t>ottanta </a:t>
            </a:r>
            <a:r>
              <a:rPr sz="1000" b="1" i="1" spc="-5" dirty="0">
                <a:solidFill>
                  <a:srgbClr val="181818"/>
                </a:solidFill>
                <a:latin typeface="Arial"/>
                <a:cs typeface="Arial"/>
              </a:rPr>
              <a:t>le</a:t>
            </a:r>
            <a:r>
              <a:rPr sz="1000" b="1" i="1" spc="70" dirty="0">
                <a:solidFill>
                  <a:srgbClr val="181818"/>
                </a:solidFill>
                <a:latin typeface="Arial"/>
                <a:cs typeface="Arial"/>
              </a:rPr>
              <a:t> </a:t>
            </a:r>
            <a:r>
              <a:rPr sz="1000" b="1" i="1" spc="-5" dirty="0">
                <a:solidFill>
                  <a:srgbClr val="181818"/>
                </a:solidFill>
                <a:latin typeface="Arial"/>
                <a:cs typeface="Arial"/>
              </a:rPr>
              <a:t>iniziative</a:t>
            </a:r>
            <a:endParaRPr sz="1000">
              <a:latin typeface="Arial"/>
              <a:cs typeface="Arial"/>
            </a:endParaRPr>
          </a:p>
          <a:p>
            <a:pPr>
              <a:lnSpc>
                <a:spcPct val="100000"/>
              </a:lnSpc>
              <a:spcBef>
                <a:spcPts val="15"/>
              </a:spcBef>
            </a:pPr>
            <a:endParaRPr sz="1500">
              <a:latin typeface="Times New Roman"/>
              <a:cs typeface="Times New Roman"/>
            </a:endParaRPr>
          </a:p>
          <a:p>
            <a:pPr marL="1270" algn="ctr">
              <a:lnSpc>
                <a:spcPct val="100000"/>
              </a:lnSpc>
            </a:pPr>
            <a:r>
              <a:rPr sz="1000" b="1" i="1" spc="-5" dirty="0">
                <a:solidFill>
                  <a:srgbClr val="181818"/>
                </a:solidFill>
                <a:latin typeface="Arial"/>
                <a:cs typeface="Arial"/>
              </a:rPr>
              <a:t>dedicate ad arte, archeologia, musica, canto, </a:t>
            </a:r>
            <a:r>
              <a:rPr sz="1000" b="1" i="1" dirty="0">
                <a:solidFill>
                  <a:srgbClr val="181818"/>
                </a:solidFill>
                <a:latin typeface="Arial"/>
                <a:cs typeface="Arial"/>
              </a:rPr>
              <a:t>lettura, </a:t>
            </a:r>
            <a:r>
              <a:rPr sz="1000" b="1" i="1" spc="-5" dirty="0">
                <a:solidFill>
                  <a:srgbClr val="181818"/>
                </a:solidFill>
                <a:latin typeface="Arial"/>
                <a:cs typeface="Arial"/>
              </a:rPr>
              <a:t>teatro, robotica, nuove</a:t>
            </a:r>
            <a:r>
              <a:rPr sz="1000" b="1" i="1" spc="85" dirty="0">
                <a:solidFill>
                  <a:srgbClr val="181818"/>
                </a:solidFill>
                <a:latin typeface="Arial"/>
                <a:cs typeface="Arial"/>
              </a:rPr>
              <a:t> </a:t>
            </a:r>
            <a:r>
              <a:rPr sz="1000" b="1" i="1" spc="-5" dirty="0">
                <a:solidFill>
                  <a:srgbClr val="181818"/>
                </a:solidFill>
                <a:latin typeface="Arial"/>
                <a:cs typeface="Arial"/>
              </a:rPr>
              <a:t>tecnologie.</a:t>
            </a:r>
            <a:endParaRPr sz="1000">
              <a:latin typeface="Arial"/>
              <a:cs typeface="Arial"/>
            </a:endParaRPr>
          </a:p>
        </p:txBody>
      </p:sp>
      <p:sp>
        <p:nvSpPr>
          <p:cNvPr id="5" name="object 5"/>
          <p:cNvSpPr txBox="1"/>
          <p:nvPr/>
        </p:nvSpPr>
        <p:spPr>
          <a:xfrm>
            <a:off x="3674490" y="4535551"/>
            <a:ext cx="3177540" cy="11557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181818"/>
                </a:solidFill>
                <a:latin typeface="Arial"/>
                <a:cs typeface="Arial"/>
              </a:rPr>
              <a:t>"</a:t>
            </a:r>
            <a:r>
              <a:rPr sz="1000" i="1" spc="-5" dirty="0">
                <a:solidFill>
                  <a:srgbClr val="181818"/>
                </a:solidFill>
                <a:latin typeface="Arial"/>
                <a:cs typeface="Arial"/>
              </a:rPr>
              <a:t>L'alfabeto</a:t>
            </a:r>
            <a:r>
              <a:rPr sz="1000" i="1" spc="65" dirty="0">
                <a:solidFill>
                  <a:srgbClr val="181818"/>
                </a:solidFill>
                <a:latin typeface="Arial"/>
                <a:cs typeface="Arial"/>
              </a:rPr>
              <a:t> </a:t>
            </a:r>
            <a:r>
              <a:rPr sz="1000" i="1" spc="-5" dirty="0">
                <a:solidFill>
                  <a:srgbClr val="181818"/>
                </a:solidFill>
                <a:latin typeface="Arial"/>
                <a:cs typeface="Arial"/>
              </a:rPr>
              <a:t>del</a:t>
            </a:r>
            <a:r>
              <a:rPr sz="1000" i="1" spc="60" dirty="0">
                <a:solidFill>
                  <a:srgbClr val="181818"/>
                </a:solidFill>
                <a:latin typeface="Arial"/>
                <a:cs typeface="Arial"/>
              </a:rPr>
              <a:t> </a:t>
            </a:r>
            <a:r>
              <a:rPr sz="1000" i="1" spc="-5" dirty="0">
                <a:solidFill>
                  <a:srgbClr val="181818"/>
                </a:solidFill>
                <a:latin typeface="Arial"/>
                <a:cs typeface="Arial"/>
              </a:rPr>
              <a:t>Mondo.</a:t>
            </a:r>
            <a:r>
              <a:rPr sz="1000" i="1" spc="60" dirty="0">
                <a:solidFill>
                  <a:srgbClr val="181818"/>
                </a:solidFill>
                <a:latin typeface="Arial"/>
                <a:cs typeface="Arial"/>
              </a:rPr>
              <a:t> </a:t>
            </a:r>
            <a:r>
              <a:rPr sz="1000" i="1" spc="-5" dirty="0">
                <a:solidFill>
                  <a:srgbClr val="181818"/>
                </a:solidFill>
                <a:latin typeface="Arial"/>
                <a:cs typeface="Arial"/>
              </a:rPr>
              <a:t>Leggiamo</a:t>
            </a:r>
            <a:r>
              <a:rPr sz="1000" i="1" spc="50" dirty="0">
                <a:solidFill>
                  <a:srgbClr val="181818"/>
                </a:solidFill>
                <a:latin typeface="Arial"/>
                <a:cs typeface="Arial"/>
              </a:rPr>
              <a:t> </a:t>
            </a:r>
            <a:r>
              <a:rPr sz="1000" i="1" spc="-5" dirty="0">
                <a:solidFill>
                  <a:srgbClr val="181818"/>
                </a:solidFill>
                <a:latin typeface="Arial"/>
                <a:cs typeface="Arial"/>
              </a:rPr>
              <a:t>i</a:t>
            </a:r>
            <a:r>
              <a:rPr sz="1000" i="1" spc="50" dirty="0">
                <a:solidFill>
                  <a:srgbClr val="181818"/>
                </a:solidFill>
                <a:latin typeface="Arial"/>
                <a:cs typeface="Arial"/>
              </a:rPr>
              <a:t> </a:t>
            </a:r>
            <a:r>
              <a:rPr sz="1000" i="1" dirty="0">
                <a:solidFill>
                  <a:srgbClr val="181818"/>
                </a:solidFill>
                <a:latin typeface="Arial"/>
                <a:cs typeface="Arial"/>
              </a:rPr>
              <a:t>segni</a:t>
            </a:r>
            <a:r>
              <a:rPr sz="1000" i="1" spc="50" dirty="0">
                <a:solidFill>
                  <a:srgbClr val="181818"/>
                </a:solidFill>
                <a:latin typeface="Arial"/>
                <a:cs typeface="Arial"/>
              </a:rPr>
              <a:t> </a:t>
            </a:r>
            <a:r>
              <a:rPr sz="1000" i="1" spc="-5" dirty="0">
                <a:solidFill>
                  <a:srgbClr val="181818"/>
                </a:solidFill>
                <a:latin typeface="Arial"/>
                <a:cs typeface="Arial"/>
              </a:rPr>
              <a:t>intorno</a:t>
            </a:r>
            <a:r>
              <a:rPr sz="1000" i="1" spc="55" dirty="0">
                <a:solidFill>
                  <a:srgbClr val="181818"/>
                </a:solidFill>
                <a:latin typeface="Arial"/>
                <a:cs typeface="Arial"/>
              </a:rPr>
              <a:t> </a:t>
            </a:r>
            <a:r>
              <a:rPr sz="1000" i="1" spc="-5" dirty="0">
                <a:solidFill>
                  <a:srgbClr val="181818"/>
                </a:solidFill>
                <a:latin typeface="Arial"/>
                <a:cs typeface="Arial"/>
              </a:rPr>
              <a:t>a</a:t>
            </a:r>
            <a:r>
              <a:rPr sz="1000" i="1" spc="60" dirty="0">
                <a:solidFill>
                  <a:srgbClr val="181818"/>
                </a:solidFill>
                <a:latin typeface="Arial"/>
                <a:cs typeface="Arial"/>
              </a:rPr>
              <a:t> </a:t>
            </a:r>
            <a:r>
              <a:rPr sz="1000" i="1" spc="-5" dirty="0">
                <a:solidFill>
                  <a:srgbClr val="181818"/>
                </a:solidFill>
                <a:latin typeface="Arial"/>
                <a:cs typeface="Arial"/>
              </a:rPr>
              <a:t>noi</a:t>
            </a:r>
            <a:r>
              <a:rPr sz="1000" i="1" spc="60" dirty="0">
                <a:solidFill>
                  <a:srgbClr val="181818"/>
                </a:solidFill>
                <a:latin typeface="Arial"/>
                <a:cs typeface="Arial"/>
              </a:rPr>
              <a:t> </a:t>
            </a:r>
            <a:r>
              <a:rPr sz="1000" i="1" spc="-5" dirty="0">
                <a:solidFill>
                  <a:srgbClr val="181818"/>
                </a:solidFill>
                <a:latin typeface="Arial"/>
                <a:cs typeface="Arial"/>
              </a:rPr>
              <a:t>e</a:t>
            </a:r>
            <a:endParaRPr sz="1000">
              <a:latin typeface="Arial"/>
              <a:cs typeface="Arial"/>
            </a:endParaRPr>
          </a:p>
          <a:p>
            <a:pPr marL="12700">
              <a:lnSpc>
                <a:spcPct val="100000"/>
              </a:lnSpc>
              <a:spcBef>
                <a:spcPts val="720"/>
              </a:spcBef>
            </a:pPr>
            <a:r>
              <a:rPr sz="1000" i="1" spc="-5" dirty="0">
                <a:solidFill>
                  <a:srgbClr val="181818"/>
                </a:solidFill>
                <a:latin typeface="Arial"/>
                <a:cs typeface="Arial"/>
              </a:rPr>
              <a:t>raccontiamo</a:t>
            </a:r>
            <a:r>
              <a:rPr sz="1000" spc="-5" dirty="0">
                <a:solidFill>
                  <a:srgbClr val="181818"/>
                </a:solidFill>
                <a:latin typeface="Arial"/>
                <a:cs typeface="Arial"/>
              </a:rPr>
              <a:t>".</a:t>
            </a:r>
            <a:r>
              <a:rPr sz="1000" spc="130" dirty="0">
                <a:solidFill>
                  <a:srgbClr val="181818"/>
                </a:solidFill>
                <a:latin typeface="Arial"/>
                <a:cs typeface="Arial"/>
              </a:rPr>
              <a:t> </a:t>
            </a:r>
            <a:r>
              <a:rPr sz="1000" spc="-5" dirty="0">
                <a:solidFill>
                  <a:srgbClr val="181818"/>
                </a:solidFill>
                <a:latin typeface="Arial"/>
                <a:cs typeface="Arial"/>
              </a:rPr>
              <a:t>È</a:t>
            </a:r>
            <a:r>
              <a:rPr sz="1000" spc="114" dirty="0">
                <a:solidFill>
                  <a:srgbClr val="181818"/>
                </a:solidFill>
                <a:latin typeface="Arial"/>
                <a:cs typeface="Arial"/>
              </a:rPr>
              <a:t> </a:t>
            </a:r>
            <a:r>
              <a:rPr sz="1000" spc="-5" dirty="0">
                <a:solidFill>
                  <a:srgbClr val="181818"/>
                </a:solidFill>
                <a:latin typeface="Arial"/>
                <a:cs typeface="Arial"/>
              </a:rPr>
              <a:t>questo</a:t>
            </a:r>
            <a:r>
              <a:rPr sz="1000" spc="135" dirty="0">
                <a:solidFill>
                  <a:srgbClr val="181818"/>
                </a:solidFill>
                <a:latin typeface="Arial"/>
                <a:cs typeface="Arial"/>
              </a:rPr>
              <a:t> </a:t>
            </a:r>
            <a:r>
              <a:rPr sz="1000" dirty="0">
                <a:solidFill>
                  <a:srgbClr val="181818"/>
                </a:solidFill>
                <a:latin typeface="Arial"/>
                <a:cs typeface="Arial"/>
              </a:rPr>
              <a:t>il</a:t>
            </a:r>
            <a:r>
              <a:rPr sz="1000" spc="114" dirty="0">
                <a:solidFill>
                  <a:srgbClr val="181818"/>
                </a:solidFill>
                <a:latin typeface="Arial"/>
                <a:cs typeface="Arial"/>
              </a:rPr>
              <a:t> </a:t>
            </a:r>
            <a:r>
              <a:rPr sz="1000" dirty="0">
                <a:solidFill>
                  <a:srgbClr val="181818"/>
                </a:solidFill>
                <a:latin typeface="Arial"/>
                <a:cs typeface="Arial"/>
              </a:rPr>
              <a:t>tema</a:t>
            </a:r>
            <a:r>
              <a:rPr sz="1000" spc="120" dirty="0">
                <a:solidFill>
                  <a:srgbClr val="181818"/>
                </a:solidFill>
                <a:latin typeface="Arial"/>
                <a:cs typeface="Arial"/>
              </a:rPr>
              <a:t> </a:t>
            </a:r>
            <a:r>
              <a:rPr sz="1000" spc="-5" dirty="0">
                <a:solidFill>
                  <a:srgbClr val="181818"/>
                </a:solidFill>
                <a:latin typeface="Arial"/>
                <a:cs typeface="Arial"/>
              </a:rPr>
              <a:t>della</a:t>
            </a:r>
            <a:r>
              <a:rPr sz="1000" spc="125" dirty="0">
                <a:solidFill>
                  <a:srgbClr val="181818"/>
                </a:solidFill>
                <a:latin typeface="Arial"/>
                <a:cs typeface="Arial"/>
              </a:rPr>
              <a:t> </a:t>
            </a:r>
            <a:r>
              <a:rPr sz="1000" spc="-5" dirty="0">
                <a:solidFill>
                  <a:srgbClr val="181818"/>
                </a:solidFill>
                <a:latin typeface="Arial"/>
                <a:cs typeface="Arial"/>
              </a:rPr>
              <a:t>seconda</a:t>
            </a:r>
            <a:r>
              <a:rPr sz="1000" spc="130" dirty="0">
                <a:solidFill>
                  <a:srgbClr val="181818"/>
                </a:solidFill>
                <a:latin typeface="Arial"/>
                <a:cs typeface="Arial"/>
              </a:rPr>
              <a:t> </a:t>
            </a:r>
            <a:r>
              <a:rPr sz="1000" spc="-5" dirty="0">
                <a:solidFill>
                  <a:srgbClr val="181818"/>
                </a:solidFill>
                <a:latin typeface="Arial"/>
                <a:cs typeface="Arial"/>
              </a:rPr>
              <a:t>edizione</a:t>
            </a:r>
            <a:endParaRPr sz="1000">
              <a:latin typeface="Arial"/>
              <a:cs typeface="Arial"/>
            </a:endParaRPr>
          </a:p>
          <a:p>
            <a:pPr marL="12700" marR="5715" algn="just">
              <a:lnSpc>
                <a:spcPct val="160500"/>
              </a:lnSpc>
              <a:spcBef>
                <a:spcPts val="5"/>
              </a:spcBef>
            </a:pPr>
            <a:r>
              <a:rPr sz="1000" spc="-5" dirty="0">
                <a:solidFill>
                  <a:srgbClr val="181818"/>
                </a:solidFill>
                <a:latin typeface="Arial"/>
                <a:cs typeface="Arial"/>
              </a:rPr>
              <a:t>del Festival della Cultura Creativa, </a:t>
            </a:r>
            <a:r>
              <a:rPr sz="1000" dirty="0">
                <a:solidFill>
                  <a:srgbClr val="181818"/>
                </a:solidFill>
                <a:latin typeface="Arial"/>
                <a:cs typeface="Arial"/>
              </a:rPr>
              <a:t>promosso </a:t>
            </a:r>
            <a:r>
              <a:rPr sz="1000" spc="-5" dirty="0">
                <a:solidFill>
                  <a:srgbClr val="181818"/>
                </a:solidFill>
                <a:latin typeface="Arial"/>
                <a:cs typeface="Arial"/>
              </a:rPr>
              <a:t>e  realizzato dalle banche, anche grazie </a:t>
            </a:r>
            <a:r>
              <a:rPr sz="1000" dirty="0">
                <a:solidFill>
                  <a:srgbClr val="181818"/>
                </a:solidFill>
                <a:latin typeface="Arial"/>
                <a:cs typeface="Arial"/>
              </a:rPr>
              <a:t>al </a:t>
            </a:r>
            <a:r>
              <a:rPr sz="1000" spc="-5" dirty="0">
                <a:solidFill>
                  <a:srgbClr val="181818"/>
                </a:solidFill>
                <a:latin typeface="Arial"/>
                <a:cs typeface="Arial"/>
              </a:rPr>
              <a:t>coordinamento  dell'Abi.</a:t>
            </a:r>
            <a:endParaRPr sz="1000">
              <a:latin typeface="Arial"/>
              <a:cs typeface="Arial"/>
            </a:endParaRPr>
          </a:p>
        </p:txBody>
      </p:sp>
      <p:sp>
        <p:nvSpPr>
          <p:cNvPr id="6" name="object 6"/>
          <p:cNvSpPr txBox="1"/>
          <p:nvPr/>
        </p:nvSpPr>
        <p:spPr>
          <a:xfrm>
            <a:off x="706627" y="6254876"/>
            <a:ext cx="6148070" cy="2872105"/>
          </a:xfrm>
          <a:prstGeom prst="rect">
            <a:avLst/>
          </a:prstGeom>
        </p:spPr>
        <p:txBody>
          <a:bodyPr vert="horz" wrap="square" lIns="0" tIns="12065" rIns="0" bIns="0" rtlCol="0">
            <a:spAutoFit/>
          </a:bodyPr>
          <a:lstStyle/>
          <a:p>
            <a:pPr marL="2980055">
              <a:lnSpc>
                <a:spcPct val="100000"/>
              </a:lnSpc>
              <a:spcBef>
                <a:spcPts val="95"/>
              </a:spcBef>
            </a:pPr>
            <a:r>
              <a:rPr sz="1000" spc="-5" dirty="0">
                <a:solidFill>
                  <a:srgbClr val="181818"/>
                </a:solidFill>
                <a:latin typeface="Arial"/>
                <a:cs typeface="Arial"/>
              </a:rPr>
              <a:t>La manifestazione,  interamente dedicata  alla </a:t>
            </a:r>
            <a:r>
              <a:rPr sz="1000" dirty="0">
                <a:solidFill>
                  <a:srgbClr val="181818"/>
                </a:solidFill>
                <a:latin typeface="Arial"/>
                <a:cs typeface="Arial"/>
              </a:rPr>
              <a:t>cultura </a:t>
            </a:r>
            <a:r>
              <a:rPr sz="1000" spc="95" dirty="0">
                <a:solidFill>
                  <a:srgbClr val="181818"/>
                </a:solidFill>
                <a:latin typeface="Arial"/>
                <a:cs typeface="Arial"/>
              </a:rPr>
              <a:t> </a:t>
            </a:r>
            <a:r>
              <a:rPr sz="1000" spc="-5" dirty="0">
                <a:solidFill>
                  <a:srgbClr val="181818"/>
                </a:solidFill>
                <a:latin typeface="Arial"/>
                <a:cs typeface="Arial"/>
              </a:rPr>
              <a:t>e</a:t>
            </a:r>
            <a:endParaRPr sz="1000">
              <a:latin typeface="Arial"/>
              <a:cs typeface="Arial"/>
            </a:endParaRPr>
          </a:p>
          <a:p>
            <a:pPr marL="2980055" marR="5080" algn="just">
              <a:lnSpc>
                <a:spcPct val="160000"/>
              </a:lnSpc>
            </a:pPr>
            <a:r>
              <a:rPr sz="1000" spc="-5" dirty="0">
                <a:solidFill>
                  <a:srgbClr val="181818"/>
                </a:solidFill>
                <a:latin typeface="Arial"/>
                <a:cs typeface="Arial"/>
              </a:rPr>
              <a:t>alla creatività per ragazzi, </a:t>
            </a:r>
            <a:r>
              <a:rPr sz="1000" dirty="0">
                <a:solidFill>
                  <a:srgbClr val="181818"/>
                </a:solidFill>
                <a:latin typeface="Arial"/>
                <a:cs typeface="Arial"/>
              </a:rPr>
              <a:t>si </a:t>
            </a:r>
            <a:r>
              <a:rPr sz="1000" spc="-5" dirty="0">
                <a:solidFill>
                  <a:srgbClr val="181818"/>
                </a:solidFill>
                <a:latin typeface="Arial"/>
                <a:cs typeface="Arial"/>
              </a:rPr>
              <a:t>svolgerà nella settimana  dal 16 al 22 marzo e, </a:t>
            </a:r>
            <a:r>
              <a:rPr sz="1000" spc="5" dirty="0">
                <a:solidFill>
                  <a:srgbClr val="181818"/>
                </a:solidFill>
                <a:latin typeface="Arial"/>
                <a:cs typeface="Arial"/>
              </a:rPr>
              <a:t>come </a:t>
            </a:r>
            <a:r>
              <a:rPr sz="1000" spc="-10" dirty="0">
                <a:solidFill>
                  <a:srgbClr val="181818"/>
                </a:solidFill>
                <a:latin typeface="Arial"/>
                <a:cs typeface="Arial"/>
              </a:rPr>
              <a:t>già </a:t>
            </a:r>
            <a:r>
              <a:rPr sz="1000" spc="-5" dirty="0">
                <a:solidFill>
                  <a:srgbClr val="181818"/>
                </a:solidFill>
                <a:latin typeface="Arial"/>
                <a:cs typeface="Arial"/>
              </a:rPr>
              <a:t>sperimentato nella  </a:t>
            </a:r>
            <a:r>
              <a:rPr sz="1000" dirty="0">
                <a:solidFill>
                  <a:srgbClr val="181818"/>
                </a:solidFill>
                <a:latin typeface="Arial"/>
                <a:cs typeface="Arial"/>
              </a:rPr>
              <a:t>prima </a:t>
            </a:r>
            <a:r>
              <a:rPr sz="1000" spc="-5" dirty="0">
                <a:solidFill>
                  <a:srgbClr val="181818"/>
                </a:solidFill>
                <a:latin typeface="Arial"/>
                <a:cs typeface="Arial"/>
              </a:rPr>
              <a:t>edizione, </a:t>
            </a:r>
            <a:r>
              <a:rPr sz="1000" spc="5" dirty="0">
                <a:solidFill>
                  <a:srgbClr val="181818"/>
                </a:solidFill>
                <a:latin typeface="Arial"/>
                <a:cs typeface="Arial"/>
              </a:rPr>
              <a:t>si  </a:t>
            </a:r>
            <a:r>
              <a:rPr sz="1000" spc="-5" dirty="0">
                <a:solidFill>
                  <a:srgbClr val="181818"/>
                </a:solidFill>
                <a:latin typeface="Arial"/>
                <a:cs typeface="Arial"/>
              </a:rPr>
              <a:t>articolerà attraverso una ricca  proposta    di    eventi,    iniziative    e    laboratori </a:t>
            </a:r>
            <a:r>
              <a:rPr sz="1000" spc="114" dirty="0">
                <a:solidFill>
                  <a:srgbClr val="181818"/>
                </a:solidFill>
                <a:latin typeface="Arial"/>
                <a:cs typeface="Arial"/>
              </a:rPr>
              <a:t> </a:t>
            </a:r>
            <a:r>
              <a:rPr sz="1000" spc="-5" dirty="0">
                <a:solidFill>
                  <a:srgbClr val="181818"/>
                </a:solidFill>
                <a:latin typeface="Arial"/>
                <a:cs typeface="Arial"/>
              </a:rPr>
              <a:t>diffusi</a:t>
            </a:r>
            <a:endParaRPr sz="1000">
              <a:latin typeface="Arial"/>
              <a:cs typeface="Arial"/>
            </a:endParaRPr>
          </a:p>
          <a:p>
            <a:pPr marL="2980055">
              <a:lnSpc>
                <a:spcPct val="100000"/>
              </a:lnSpc>
              <a:spcBef>
                <a:spcPts val="730"/>
              </a:spcBef>
            </a:pPr>
            <a:r>
              <a:rPr sz="1000" spc="-5" dirty="0">
                <a:solidFill>
                  <a:srgbClr val="181818"/>
                </a:solidFill>
                <a:latin typeface="Arial"/>
                <a:cs typeface="Arial"/>
              </a:rPr>
              <a:t>sull'intero territorio</a:t>
            </a:r>
            <a:r>
              <a:rPr sz="1000" spc="10" dirty="0">
                <a:solidFill>
                  <a:srgbClr val="181818"/>
                </a:solidFill>
                <a:latin typeface="Arial"/>
                <a:cs typeface="Arial"/>
              </a:rPr>
              <a:t> </a:t>
            </a:r>
            <a:r>
              <a:rPr sz="1000" spc="-5" dirty="0">
                <a:solidFill>
                  <a:srgbClr val="181818"/>
                </a:solidFill>
                <a:latin typeface="Arial"/>
                <a:cs typeface="Arial"/>
              </a:rPr>
              <a:t>nazionale.</a:t>
            </a:r>
            <a:endParaRPr sz="1000">
              <a:latin typeface="Arial"/>
              <a:cs typeface="Arial"/>
            </a:endParaRPr>
          </a:p>
          <a:p>
            <a:pPr marL="12700" marR="15240" algn="just">
              <a:lnSpc>
                <a:spcPct val="161000"/>
              </a:lnSpc>
              <a:spcBef>
                <a:spcPts val="975"/>
              </a:spcBef>
            </a:pPr>
            <a:r>
              <a:rPr sz="1000" spc="-5" dirty="0">
                <a:solidFill>
                  <a:srgbClr val="181818"/>
                </a:solidFill>
                <a:latin typeface="Arial"/>
                <a:cs typeface="Arial"/>
              </a:rPr>
              <a:t>Coinvolgendo oltre </a:t>
            </a:r>
            <a:r>
              <a:rPr sz="1000" dirty="0">
                <a:solidFill>
                  <a:srgbClr val="181818"/>
                </a:solidFill>
                <a:latin typeface="Arial"/>
                <a:cs typeface="Arial"/>
              </a:rPr>
              <a:t>10 mila </a:t>
            </a:r>
            <a:r>
              <a:rPr sz="1000" spc="-5" dirty="0">
                <a:solidFill>
                  <a:srgbClr val="181818"/>
                </a:solidFill>
                <a:latin typeface="Arial"/>
                <a:cs typeface="Arial"/>
              </a:rPr>
              <a:t>giovanissimi in tutta Italia, </a:t>
            </a:r>
            <a:r>
              <a:rPr sz="1000" dirty="0">
                <a:solidFill>
                  <a:srgbClr val="181818"/>
                </a:solidFill>
                <a:latin typeface="Arial"/>
                <a:cs typeface="Arial"/>
              </a:rPr>
              <a:t>il </a:t>
            </a:r>
            <a:r>
              <a:rPr sz="1000" spc="-5" dirty="0">
                <a:solidFill>
                  <a:srgbClr val="181818"/>
                </a:solidFill>
                <a:latin typeface="Arial"/>
                <a:cs typeface="Arial"/>
              </a:rPr>
              <a:t>Festival ha l'obiettivo di avvicinare bambini e ragazzi  dai 6 </a:t>
            </a:r>
            <a:r>
              <a:rPr sz="1000" dirty="0">
                <a:solidFill>
                  <a:srgbClr val="181818"/>
                </a:solidFill>
                <a:latin typeface="Arial"/>
                <a:cs typeface="Arial"/>
              </a:rPr>
              <a:t>ai 13 </a:t>
            </a:r>
            <a:r>
              <a:rPr sz="1000" spc="-5" dirty="0">
                <a:solidFill>
                  <a:srgbClr val="181818"/>
                </a:solidFill>
                <a:latin typeface="Arial"/>
                <a:cs typeface="Arial"/>
              </a:rPr>
              <a:t>anni alla cultura e, </a:t>
            </a:r>
            <a:r>
              <a:rPr sz="1000" dirty="0">
                <a:solidFill>
                  <a:srgbClr val="181818"/>
                </a:solidFill>
                <a:latin typeface="Arial"/>
                <a:cs typeface="Arial"/>
              </a:rPr>
              <a:t>in </a:t>
            </a:r>
            <a:r>
              <a:rPr sz="1000" spc="-5" dirty="0">
                <a:solidFill>
                  <a:srgbClr val="181818"/>
                </a:solidFill>
                <a:latin typeface="Arial"/>
                <a:cs typeface="Arial"/>
              </a:rPr>
              <a:t>particolare, agli aspetti </a:t>
            </a:r>
            <a:r>
              <a:rPr sz="1000" spc="-10" dirty="0">
                <a:solidFill>
                  <a:srgbClr val="181818"/>
                </a:solidFill>
                <a:latin typeface="Arial"/>
                <a:cs typeface="Arial"/>
              </a:rPr>
              <a:t>più </a:t>
            </a:r>
            <a:r>
              <a:rPr sz="1000" spc="-5" dirty="0">
                <a:solidFill>
                  <a:srgbClr val="181818"/>
                </a:solidFill>
                <a:latin typeface="Arial"/>
                <a:cs typeface="Arial"/>
              </a:rPr>
              <a:t>"generativi" della</a:t>
            </a:r>
            <a:r>
              <a:rPr sz="1000" spc="114" dirty="0">
                <a:solidFill>
                  <a:srgbClr val="181818"/>
                </a:solidFill>
                <a:latin typeface="Arial"/>
                <a:cs typeface="Arial"/>
              </a:rPr>
              <a:t> </a:t>
            </a:r>
            <a:r>
              <a:rPr sz="1000" spc="-5" dirty="0">
                <a:solidFill>
                  <a:srgbClr val="181818"/>
                </a:solidFill>
                <a:latin typeface="Arial"/>
                <a:cs typeface="Arial"/>
              </a:rPr>
              <a:t>creatività.</a:t>
            </a:r>
            <a:endParaRPr sz="1000">
              <a:latin typeface="Arial"/>
              <a:cs typeface="Arial"/>
            </a:endParaRPr>
          </a:p>
          <a:p>
            <a:pPr>
              <a:lnSpc>
                <a:spcPct val="100000"/>
              </a:lnSpc>
              <a:spcBef>
                <a:spcPts val="15"/>
              </a:spcBef>
            </a:pPr>
            <a:endParaRPr sz="850">
              <a:latin typeface="Times New Roman"/>
              <a:cs typeface="Times New Roman"/>
            </a:endParaRPr>
          </a:p>
          <a:p>
            <a:pPr marL="12700" marR="13335" algn="just">
              <a:lnSpc>
                <a:spcPct val="160500"/>
              </a:lnSpc>
            </a:pPr>
            <a:r>
              <a:rPr sz="1000" spc="-5" dirty="0">
                <a:solidFill>
                  <a:srgbClr val="181818"/>
                </a:solidFill>
                <a:latin typeface="Arial"/>
                <a:cs typeface="Arial"/>
              </a:rPr>
              <a:t>Attraverso l'arte, l'archeologia, </a:t>
            </a:r>
            <a:r>
              <a:rPr sz="1000" dirty="0">
                <a:solidFill>
                  <a:srgbClr val="181818"/>
                </a:solidFill>
                <a:latin typeface="Arial"/>
                <a:cs typeface="Arial"/>
              </a:rPr>
              <a:t>la musica, </a:t>
            </a:r>
            <a:r>
              <a:rPr sz="1000" spc="-5" dirty="0">
                <a:solidFill>
                  <a:srgbClr val="181818"/>
                </a:solidFill>
                <a:latin typeface="Arial"/>
                <a:cs typeface="Arial"/>
              </a:rPr>
              <a:t>il canto, la lettura, </a:t>
            </a:r>
            <a:r>
              <a:rPr sz="1000" dirty="0">
                <a:solidFill>
                  <a:srgbClr val="181818"/>
                </a:solidFill>
                <a:latin typeface="Arial"/>
                <a:cs typeface="Arial"/>
              </a:rPr>
              <a:t>il </a:t>
            </a:r>
            <a:r>
              <a:rPr sz="1000" spc="-5" dirty="0">
                <a:solidFill>
                  <a:srgbClr val="181818"/>
                </a:solidFill>
                <a:latin typeface="Arial"/>
                <a:cs typeface="Arial"/>
              </a:rPr>
              <a:t>teatro, la </a:t>
            </a:r>
            <a:r>
              <a:rPr sz="1000" dirty="0">
                <a:solidFill>
                  <a:srgbClr val="181818"/>
                </a:solidFill>
                <a:latin typeface="Arial"/>
                <a:cs typeface="Arial"/>
              </a:rPr>
              <a:t>fotografia, </a:t>
            </a:r>
            <a:r>
              <a:rPr sz="1000" spc="-5" dirty="0">
                <a:solidFill>
                  <a:srgbClr val="181818"/>
                </a:solidFill>
                <a:latin typeface="Arial"/>
                <a:cs typeface="Arial"/>
              </a:rPr>
              <a:t>la robotica, </a:t>
            </a:r>
            <a:r>
              <a:rPr sz="1000" dirty="0">
                <a:solidFill>
                  <a:srgbClr val="181818"/>
                </a:solidFill>
                <a:latin typeface="Arial"/>
                <a:cs typeface="Arial"/>
              </a:rPr>
              <a:t>le </a:t>
            </a:r>
            <a:r>
              <a:rPr sz="1000" spc="-5" dirty="0">
                <a:solidFill>
                  <a:srgbClr val="181818"/>
                </a:solidFill>
                <a:latin typeface="Arial"/>
                <a:cs typeface="Arial"/>
              </a:rPr>
              <a:t>tecnologie  digitali e altri </a:t>
            </a:r>
            <a:r>
              <a:rPr sz="1000" dirty="0">
                <a:solidFill>
                  <a:srgbClr val="181818"/>
                </a:solidFill>
                <a:latin typeface="Arial"/>
                <a:cs typeface="Arial"/>
              </a:rPr>
              <a:t>percorsi </a:t>
            </a:r>
            <a:r>
              <a:rPr sz="1000" spc="-5" dirty="0">
                <a:solidFill>
                  <a:srgbClr val="181818"/>
                </a:solidFill>
                <a:latin typeface="Arial"/>
                <a:cs typeface="Arial"/>
              </a:rPr>
              <a:t>figurativi e linguistici, i giovani protagonisti del Festival potranno così sperimentare </a:t>
            </a:r>
            <a:r>
              <a:rPr sz="1000" dirty="0">
                <a:solidFill>
                  <a:srgbClr val="181818"/>
                </a:solidFill>
                <a:latin typeface="Arial"/>
                <a:cs typeface="Arial"/>
              </a:rPr>
              <a:t>le  </a:t>
            </a:r>
            <a:r>
              <a:rPr sz="1000" spc="-5" dirty="0">
                <a:solidFill>
                  <a:srgbClr val="181818"/>
                </a:solidFill>
                <a:latin typeface="Arial"/>
                <a:cs typeface="Arial"/>
              </a:rPr>
              <a:t>potenzialità della loro fantasia e costruire infiniti</a:t>
            </a:r>
            <a:r>
              <a:rPr sz="1000" spc="5" dirty="0">
                <a:solidFill>
                  <a:srgbClr val="181818"/>
                </a:solidFill>
                <a:latin typeface="Arial"/>
                <a:cs typeface="Arial"/>
              </a:rPr>
              <a:t> </a:t>
            </a:r>
            <a:r>
              <a:rPr sz="1000" spc="-5" dirty="0">
                <a:solidFill>
                  <a:srgbClr val="181818"/>
                </a:solidFill>
                <a:latin typeface="Arial"/>
                <a:cs typeface="Arial"/>
              </a:rPr>
              <a:t>racconti.</a:t>
            </a:r>
            <a:endParaRPr sz="1000">
              <a:latin typeface="Arial"/>
              <a:cs typeface="Arial"/>
            </a:endParaRPr>
          </a:p>
        </p:txBody>
      </p:sp>
      <p:sp>
        <p:nvSpPr>
          <p:cNvPr id="7" name="object 7"/>
          <p:cNvSpPr/>
          <p:nvPr/>
        </p:nvSpPr>
        <p:spPr>
          <a:xfrm>
            <a:off x="828675" y="4605019"/>
            <a:ext cx="2743200" cy="30480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Youfeed.it</a:t>
            </a:r>
            <a:endParaRPr sz="1600">
              <a:latin typeface="Arial"/>
              <a:cs typeface="Arial"/>
            </a:endParaRPr>
          </a:p>
          <a:p>
            <a:pPr marL="12700">
              <a:lnSpc>
                <a:spcPts val="1880"/>
              </a:lnSpc>
            </a:pPr>
            <a:r>
              <a:rPr sz="1600" b="1" spc="-5" dirty="0">
                <a:latin typeface="Arial"/>
                <a:cs typeface="Arial"/>
              </a:rPr>
              <a:t>04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95829"/>
            <a:ext cx="6148705" cy="7639684"/>
          </a:xfrm>
          <a:prstGeom prst="rect">
            <a:avLst/>
          </a:prstGeom>
        </p:spPr>
        <p:txBody>
          <a:bodyPr vert="horz" wrap="square" lIns="0" tIns="12065" rIns="0" bIns="0" rtlCol="0">
            <a:spAutoFit/>
          </a:bodyPr>
          <a:lstStyle/>
          <a:p>
            <a:pPr marL="12700" algn="just">
              <a:lnSpc>
                <a:spcPct val="100000"/>
              </a:lnSpc>
              <a:spcBef>
                <a:spcPts val="95"/>
              </a:spcBef>
            </a:pPr>
            <a:r>
              <a:rPr sz="1000" spc="-5" dirty="0">
                <a:solidFill>
                  <a:srgbClr val="181818"/>
                </a:solidFill>
                <a:latin typeface="Arial"/>
                <a:cs typeface="Arial"/>
              </a:rPr>
              <a:t>"Il  rafforzato  impegno  </a:t>
            </a:r>
            <a:r>
              <a:rPr sz="1000" dirty="0">
                <a:solidFill>
                  <a:srgbClr val="181818"/>
                </a:solidFill>
                <a:latin typeface="Arial"/>
                <a:cs typeface="Arial"/>
              </a:rPr>
              <a:t>delle </a:t>
            </a:r>
            <a:r>
              <a:rPr sz="1000" spc="-5" dirty="0">
                <a:solidFill>
                  <a:srgbClr val="181818"/>
                </a:solidFill>
                <a:latin typeface="Arial"/>
                <a:cs typeface="Arial"/>
              </a:rPr>
              <a:t>banche  a  investire</a:t>
            </a:r>
            <a:r>
              <a:rPr sz="1000" spc="80" dirty="0">
                <a:solidFill>
                  <a:srgbClr val="181818"/>
                </a:solidFill>
                <a:latin typeface="Arial"/>
                <a:cs typeface="Arial"/>
              </a:rPr>
              <a:t> </a:t>
            </a:r>
            <a:r>
              <a:rPr sz="1000" spc="-5" dirty="0">
                <a:solidFill>
                  <a:srgbClr val="181818"/>
                </a:solidFill>
                <a:latin typeface="Arial"/>
                <a:cs typeface="Arial"/>
              </a:rPr>
              <a:t>nei</a:t>
            </a:r>
            <a:endParaRPr sz="1000">
              <a:latin typeface="Arial"/>
              <a:cs typeface="Arial"/>
            </a:endParaRPr>
          </a:p>
          <a:p>
            <a:pPr marL="12700" marR="3169920" algn="just">
              <a:lnSpc>
                <a:spcPct val="160000"/>
              </a:lnSpc>
            </a:pPr>
            <a:r>
              <a:rPr sz="1000" spc="-5" dirty="0">
                <a:solidFill>
                  <a:srgbClr val="181818"/>
                </a:solidFill>
                <a:latin typeface="Arial"/>
                <a:cs typeface="Arial"/>
              </a:rPr>
              <a:t>giovani e nella cultura – </a:t>
            </a:r>
            <a:r>
              <a:rPr sz="1000" dirty="0">
                <a:solidFill>
                  <a:srgbClr val="181818"/>
                </a:solidFill>
                <a:latin typeface="Arial"/>
                <a:cs typeface="Arial"/>
              </a:rPr>
              <a:t>ha </a:t>
            </a:r>
            <a:r>
              <a:rPr sz="1000" spc="-5" dirty="0">
                <a:solidFill>
                  <a:srgbClr val="181818"/>
                </a:solidFill>
                <a:latin typeface="Arial"/>
                <a:cs typeface="Arial"/>
              </a:rPr>
              <a:t>dichiarato </a:t>
            </a:r>
            <a:r>
              <a:rPr sz="1000" dirty="0">
                <a:solidFill>
                  <a:srgbClr val="181818"/>
                </a:solidFill>
                <a:latin typeface="Arial"/>
                <a:cs typeface="Arial"/>
              </a:rPr>
              <a:t>il </a:t>
            </a:r>
            <a:r>
              <a:rPr sz="1000" spc="-5" dirty="0">
                <a:solidFill>
                  <a:srgbClr val="181818"/>
                </a:solidFill>
                <a:latin typeface="Arial"/>
                <a:cs typeface="Arial"/>
              </a:rPr>
              <a:t>Presidente  dell'Abi, Antonio Patuelli – rappresenta un'occasione  importante data ai ragazzi per </a:t>
            </a:r>
            <a:r>
              <a:rPr sz="1000" dirty="0">
                <a:solidFill>
                  <a:srgbClr val="181818"/>
                </a:solidFill>
                <a:latin typeface="Arial"/>
                <a:cs typeface="Arial"/>
              </a:rPr>
              <a:t>misurarsi </a:t>
            </a:r>
            <a:r>
              <a:rPr sz="1000" spc="-5" dirty="0">
                <a:solidFill>
                  <a:srgbClr val="181818"/>
                </a:solidFill>
                <a:latin typeface="Arial"/>
                <a:cs typeface="Arial"/>
              </a:rPr>
              <a:t>con </a:t>
            </a:r>
            <a:r>
              <a:rPr sz="1000" dirty="0">
                <a:solidFill>
                  <a:srgbClr val="181818"/>
                </a:solidFill>
                <a:latin typeface="Arial"/>
                <a:cs typeface="Arial"/>
              </a:rPr>
              <a:t>se  </a:t>
            </a:r>
            <a:r>
              <a:rPr sz="1000" spc="-5" dirty="0">
                <a:solidFill>
                  <a:srgbClr val="181818"/>
                </a:solidFill>
                <a:latin typeface="Arial"/>
                <a:cs typeface="Arial"/>
              </a:rPr>
              <a:t>stessi  e  le  molteplici  possibilità  </a:t>
            </a:r>
            <a:r>
              <a:rPr sz="1000" dirty="0">
                <a:solidFill>
                  <a:srgbClr val="181818"/>
                </a:solidFill>
                <a:latin typeface="Arial"/>
                <a:cs typeface="Arial"/>
              </a:rPr>
              <a:t>di </a:t>
            </a:r>
            <a:r>
              <a:rPr sz="1000" spc="30" dirty="0">
                <a:solidFill>
                  <a:srgbClr val="181818"/>
                </a:solidFill>
                <a:latin typeface="Arial"/>
                <a:cs typeface="Arial"/>
              </a:rPr>
              <a:t> </a:t>
            </a:r>
            <a:r>
              <a:rPr sz="1000" spc="-5" dirty="0">
                <a:solidFill>
                  <a:srgbClr val="181818"/>
                </a:solidFill>
                <a:latin typeface="Arial"/>
                <a:cs typeface="Arial"/>
              </a:rPr>
              <a:t>partecipazione.</a:t>
            </a:r>
            <a:endParaRPr sz="1000">
              <a:latin typeface="Arial"/>
              <a:cs typeface="Arial"/>
            </a:endParaRPr>
          </a:p>
          <a:p>
            <a:pPr marL="12700" marR="3172460" algn="just">
              <a:lnSpc>
                <a:spcPct val="160000"/>
              </a:lnSpc>
            </a:pPr>
            <a:r>
              <a:rPr sz="1000" spc="-5" dirty="0">
                <a:solidFill>
                  <a:srgbClr val="181818"/>
                </a:solidFill>
                <a:latin typeface="Arial"/>
                <a:cs typeface="Arial"/>
              </a:rPr>
              <a:t>Ciò </a:t>
            </a:r>
            <a:r>
              <a:rPr sz="1000" dirty="0">
                <a:solidFill>
                  <a:srgbClr val="181818"/>
                </a:solidFill>
                <a:latin typeface="Arial"/>
                <a:cs typeface="Arial"/>
              </a:rPr>
              <a:t>che ci </a:t>
            </a:r>
            <a:r>
              <a:rPr sz="1000" spc="-5" dirty="0">
                <a:solidFill>
                  <a:srgbClr val="181818"/>
                </a:solidFill>
                <a:latin typeface="Arial"/>
                <a:cs typeface="Arial"/>
              </a:rPr>
              <a:t>spinge a </a:t>
            </a:r>
            <a:r>
              <a:rPr sz="1000" dirty="0">
                <a:solidFill>
                  <a:srgbClr val="181818"/>
                </a:solidFill>
                <a:latin typeface="Arial"/>
                <a:cs typeface="Arial"/>
              </a:rPr>
              <a:t>lavorare </a:t>
            </a:r>
            <a:r>
              <a:rPr sz="1000" spc="-5" dirty="0">
                <a:solidFill>
                  <a:srgbClr val="181818"/>
                </a:solidFill>
                <a:latin typeface="Arial"/>
                <a:cs typeface="Arial"/>
              </a:rPr>
              <a:t>in sinergia con scuole,  musei, associazioni culturali e biblioteche è la  comune certezza che </a:t>
            </a:r>
            <a:r>
              <a:rPr sz="1000" dirty="0">
                <a:solidFill>
                  <a:srgbClr val="181818"/>
                </a:solidFill>
                <a:latin typeface="Arial"/>
                <a:cs typeface="Arial"/>
              </a:rPr>
              <a:t>solo </a:t>
            </a:r>
            <a:r>
              <a:rPr sz="1000" spc="-5" dirty="0">
                <a:solidFill>
                  <a:srgbClr val="181818"/>
                </a:solidFill>
                <a:latin typeface="Arial"/>
                <a:cs typeface="Arial"/>
              </a:rPr>
              <a:t>mettendosi in gioco e  'allenandosi' a diventare cittadini </a:t>
            </a:r>
            <a:r>
              <a:rPr sz="1000" dirty="0">
                <a:solidFill>
                  <a:srgbClr val="181818"/>
                </a:solidFill>
                <a:latin typeface="Arial"/>
                <a:cs typeface="Arial"/>
              </a:rPr>
              <a:t>attivi, </a:t>
            </a:r>
            <a:r>
              <a:rPr sz="1000" spc="-5" dirty="0">
                <a:solidFill>
                  <a:srgbClr val="181818"/>
                </a:solidFill>
                <a:latin typeface="Arial"/>
                <a:cs typeface="Arial"/>
              </a:rPr>
              <a:t>capaci  di progettualità  e  di relazioni,</a:t>
            </a:r>
            <a:r>
              <a:rPr sz="1000" spc="60" dirty="0">
                <a:solidFill>
                  <a:srgbClr val="181818"/>
                </a:solidFill>
                <a:latin typeface="Arial"/>
                <a:cs typeface="Arial"/>
              </a:rPr>
              <a:t> </a:t>
            </a:r>
            <a:r>
              <a:rPr sz="1000" spc="-5" dirty="0">
                <a:solidFill>
                  <a:srgbClr val="181818"/>
                </a:solidFill>
                <a:latin typeface="Arial"/>
                <a:cs typeface="Arial"/>
              </a:rPr>
              <a:t>avviene </a:t>
            </a:r>
            <a:r>
              <a:rPr sz="1000" dirty="0">
                <a:solidFill>
                  <a:srgbClr val="181818"/>
                </a:solidFill>
                <a:latin typeface="Arial"/>
                <a:cs typeface="Arial"/>
              </a:rPr>
              <a:t>la </a:t>
            </a:r>
            <a:r>
              <a:rPr sz="1000" spc="-5" dirty="0">
                <a:solidFill>
                  <a:srgbClr val="181818"/>
                </a:solidFill>
                <a:latin typeface="Arial"/>
                <a:cs typeface="Arial"/>
              </a:rPr>
              <a:t>formazione</a:t>
            </a:r>
            <a:endParaRPr sz="1000">
              <a:latin typeface="Arial"/>
              <a:cs typeface="Arial"/>
            </a:endParaRPr>
          </a:p>
          <a:p>
            <a:pPr marL="12700" marR="8890" algn="just">
              <a:lnSpc>
                <a:spcPct val="160000"/>
              </a:lnSpc>
              <a:spcBef>
                <a:spcPts val="5"/>
              </a:spcBef>
            </a:pPr>
            <a:r>
              <a:rPr sz="1000" spc="-5" dirty="0">
                <a:solidFill>
                  <a:srgbClr val="181818"/>
                </a:solidFill>
                <a:latin typeface="Arial"/>
                <a:cs typeface="Arial"/>
              </a:rPr>
              <a:t>globale della persona, </a:t>
            </a:r>
            <a:r>
              <a:rPr sz="1000" dirty="0">
                <a:solidFill>
                  <a:srgbClr val="181818"/>
                </a:solidFill>
                <a:latin typeface="Arial"/>
                <a:cs typeface="Arial"/>
              </a:rPr>
              <a:t>in </a:t>
            </a:r>
            <a:r>
              <a:rPr sz="1000" spc="-5" dirty="0">
                <a:solidFill>
                  <a:srgbClr val="181818"/>
                </a:solidFill>
                <a:latin typeface="Arial"/>
                <a:cs typeface="Arial"/>
              </a:rPr>
              <a:t>grado quindi </a:t>
            </a:r>
            <a:r>
              <a:rPr sz="1000" dirty="0">
                <a:solidFill>
                  <a:srgbClr val="181818"/>
                </a:solidFill>
                <a:latin typeface="Arial"/>
                <a:cs typeface="Arial"/>
              </a:rPr>
              <a:t>di </a:t>
            </a:r>
            <a:r>
              <a:rPr sz="1000" spc="-5" dirty="0">
                <a:solidFill>
                  <a:srgbClr val="181818"/>
                </a:solidFill>
                <a:latin typeface="Arial"/>
                <a:cs typeface="Arial"/>
              </a:rPr>
              <a:t>costruire il proprio futuro e quello del Paese. Lo sviluppo delle  proprie competenze è infatti alla base del </a:t>
            </a:r>
            <a:r>
              <a:rPr sz="1000" dirty="0">
                <a:solidFill>
                  <a:srgbClr val="181818"/>
                </a:solidFill>
                <a:latin typeface="Arial"/>
                <a:cs typeface="Arial"/>
              </a:rPr>
              <a:t>progresso </a:t>
            </a:r>
            <a:r>
              <a:rPr sz="1000" spc="-5" dirty="0">
                <a:solidFill>
                  <a:srgbClr val="181818"/>
                </a:solidFill>
                <a:latin typeface="Arial"/>
                <a:cs typeface="Arial"/>
              </a:rPr>
              <a:t>economico, della convivenza civile e</a:t>
            </a:r>
            <a:r>
              <a:rPr sz="1000" spc="90" dirty="0">
                <a:solidFill>
                  <a:srgbClr val="181818"/>
                </a:solidFill>
                <a:latin typeface="Arial"/>
                <a:cs typeface="Arial"/>
              </a:rPr>
              <a:t> </a:t>
            </a:r>
            <a:r>
              <a:rPr sz="1000" spc="-5" dirty="0">
                <a:solidFill>
                  <a:srgbClr val="181818"/>
                </a:solidFill>
                <a:latin typeface="Arial"/>
                <a:cs typeface="Arial"/>
              </a:rPr>
              <a:t>della</a:t>
            </a:r>
            <a:endParaRPr sz="1000">
              <a:latin typeface="Arial"/>
              <a:cs typeface="Arial"/>
            </a:endParaRPr>
          </a:p>
          <a:p>
            <a:pPr marL="12700" algn="just">
              <a:lnSpc>
                <a:spcPct val="100000"/>
              </a:lnSpc>
              <a:spcBef>
                <a:spcPts val="730"/>
              </a:spcBef>
            </a:pPr>
            <a:r>
              <a:rPr sz="1000" spc="-5" dirty="0">
                <a:solidFill>
                  <a:srgbClr val="181818"/>
                </a:solidFill>
                <a:latin typeface="Arial"/>
                <a:cs typeface="Arial"/>
              </a:rPr>
              <a:t>partecipazione alla vita</a:t>
            </a:r>
            <a:r>
              <a:rPr sz="1000" spc="15" dirty="0">
                <a:solidFill>
                  <a:srgbClr val="181818"/>
                </a:solidFill>
                <a:latin typeface="Arial"/>
                <a:cs typeface="Arial"/>
              </a:rPr>
              <a:t> </a:t>
            </a:r>
            <a:r>
              <a:rPr sz="1000" spc="-5" dirty="0">
                <a:solidFill>
                  <a:srgbClr val="181818"/>
                </a:solidFill>
                <a:latin typeface="Arial"/>
                <a:cs typeface="Arial"/>
              </a:rPr>
              <a:t>democratica.</a:t>
            </a:r>
            <a:endParaRPr sz="1000">
              <a:latin typeface="Arial"/>
              <a:cs typeface="Arial"/>
            </a:endParaRPr>
          </a:p>
          <a:p>
            <a:pPr marL="12700" marR="5080" algn="just">
              <a:lnSpc>
                <a:spcPct val="160400"/>
              </a:lnSpc>
              <a:spcBef>
                <a:spcPts val="980"/>
              </a:spcBef>
            </a:pPr>
            <a:r>
              <a:rPr sz="1000" spc="-5" dirty="0">
                <a:solidFill>
                  <a:srgbClr val="181818"/>
                </a:solidFill>
                <a:latin typeface="Arial"/>
                <a:cs typeface="Arial"/>
              </a:rPr>
              <a:t>In questo senso – </a:t>
            </a:r>
            <a:r>
              <a:rPr sz="1000" dirty="0">
                <a:solidFill>
                  <a:srgbClr val="181818"/>
                </a:solidFill>
                <a:latin typeface="Arial"/>
                <a:cs typeface="Arial"/>
              </a:rPr>
              <a:t>ha </a:t>
            </a:r>
            <a:r>
              <a:rPr sz="1000" spc="-5" dirty="0">
                <a:solidFill>
                  <a:srgbClr val="181818"/>
                </a:solidFill>
                <a:latin typeface="Arial"/>
                <a:cs typeface="Arial"/>
              </a:rPr>
              <a:t>concluso Patuelli – un ruolo di indirizzo deve essere svolto anche dalla comunità  economica tutta, nella consapevolezza che attraverso </a:t>
            </a:r>
            <a:r>
              <a:rPr sz="1000" dirty="0">
                <a:solidFill>
                  <a:srgbClr val="181818"/>
                </a:solidFill>
                <a:latin typeface="Arial"/>
                <a:cs typeface="Arial"/>
              </a:rPr>
              <a:t>la </a:t>
            </a:r>
            <a:r>
              <a:rPr sz="1000" spc="-5" dirty="0">
                <a:solidFill>
                  <a:srgbClr val="181818"/>
                </a:solidFill>
                <a:latin typeface="Arial"/>
                <a:cs typeface="Arial"/>
              </a:rPr>
              <a:t>promozione della conoscenza anche presso i </a:t>
            </a:r>
            <a:r>
              <a:rPr sz="1000" spc="20" dirty="0">
                <a:solidFill>
                  <a:srgbClr val="181818"/>
                </a:solidFill>
                <a:latin typeface="Arial"/>
                <a:cs typeface="Arial"/>
              </a:rPr>
              <a:t>più  </a:t>
            </a:r>
            <a:r>
              <a:rPr sz="1000" spc="-5" dirty="0">
                <a:solidFill>
                  <a:srgbClr val="181818"/>
                </a:solidFill>
                <a:latin typeface="Arial"/>
                <a:cs typeface="Arial"/>
              </a:rPr>
              <a:t>giovani </a:t>
            </a:r>
            <a:r>
              <a:rPr sz="1000" spc="5" dirty="0">
                <a:solidFill>
                  <a:srgbClr val="181818"/>
                </a:solidFill>
                <a:latin typeface="Arial"/>
                <a:cs typeface="Arial"/>
              </a:rPr>
              <a:t>si </a:t>
            </a:r>
            <a:r>
              <a:rPr sz="1000" spc="-5" dirty="0">
                <a:solidFill>
                  <a:srgbClr val="181818"/>
                </a:solidFill>
                <a:latin typeface="Arial"/>
                <a:cs typeface="Arial"/>
              </a:rPr>
              <a:t>possa realizzare un più diffuso senso </a:t>
            </a:r>
            <a:r>
              <a:rPr sz="1000" dirty="0">
                <a:solidFill>
                  <a:srgbClr val="181818"/>
                </a:solidFill>
                <a:latin typeface="Arial"/>
                <a:cs typeface="Arial"/>
              </a:rPr>
              <a:t>di </a:t>
            </a:r>
            <a:r>
              <a:rPr sz="1000" spc="-5" dirty="0">
                <a:solidFill>
                  <a:srgbClr val="181818"/>
                </a:solidFill>
                <a:latin typeface="Arial"/>
                <a:cs typeface="Arial"/>
              </a:rPr>
              <a:t>responsabilità, per una più ampia e duratura crescita dei  nostri</a:t>
            </a:r>
            <a:r>
              <a:rPr sz="1000" spc="-15" dirty="0">
                <a:solidFill>
                  <a:srgbClr val="181818"/>
                </a:solidFill>
                <a:latin typeface="Arial"/>
                <a:cs typeface="Arial"/>
              </a:rPr>
              <a:t> </a:t>
            </a:r>
            <a:r>
              <a:rPr sz="1000" spc="-5" dirty="0">
                <a:solidFill>
                  <a:srgbClr val="181818"/>
                </a:solidFill>
                <a:latin typeface="Arial"/>
                <a:cs typeface="Arial"/>
              </a:rPr>
              <a:t>territori".</a:t>
            </a:r>
            <a:endParaRPr sz="1000">
              <a:latin typeface="Arial"/>
              <a:cs typeface="Arial"/>
            </a:endParaRPr>
          </a:p>
          <a:p>
            <a:pPr marL="12700" marR="10795" algn="just">
              <a:lnSpc>
                <a:spcPct val="160500"/>
              </a:lnSpc>
              <a:spcBef>
                <a:spcPts val="975"/>
              </a:spcBef>
            </a:pPr>
            <a:r>
              <a:rPr sz="1000" spc="-5" dirty="0">
                <a:solidFill>
                  <a:srgbClr val="181818"/>
                </a:solidFill>
                <a:latin typeface="Arial"/>
                <a:cs typeface="Arial"/>
              </a:rPr>
              <a:t>L'importanza sociale e culturale della manifestazione è quest'anno testimoniata anche dalla </a:t>
            </a:r>
            <a:r>
              <a:rPr sz="1000" dirty="0">
                <a:solidFill>
                  <a:srgbClr val="181818"/>
                </a:solidFill>
                <a:latin typeface="Arial"/>
                <a:cs typeface="Arial"/>
              </a:rPr>
              <a:t>media  </a:t>
            </a:r>
            <a:r>
              <a:rPr sz="1000" spc="-5" dirty="0">
                <a:solidFill>
                  <a:srgbClr val="181818"/>
                </a:solidFill>
                <a:latin typeface="Arial"/>
                <a:cs typeface="Arial"/>
              </a:rPr>
              <a:t>partnership della RAI. </a:t>
            </a:r>
            <a:r>
              <a:rPr sz="1000" dirty="0">
                <a:solidFill>
                  <a:srgbClr val="181818"/>
                </a:solidFill>
                <a:latin typeface="Arial"/>
                <a:cs typeface="Arial"/>
              </a:rPr>
              <a:t>Che </a:t>
            </a:r>
            <a:r>
              <a:rPr sz="1000" spc="-5" dirty="0">
                <a:solidFill>
                  <a:srgbClr val="181818"/>
                </a:solidFill>
                <a:latin typeface="Arial"/>
                <a:cs typeface="Arial"/>
              </a:rPr>
              <a:t>il servizio pubblico </a:t>
            </a:r>
            <a:r>
              <a:rPr sz="1000" dirty="0">
                <a:solidFill>
                  <a:srgbClr val="181818"/>
                </a:solidFill>
                <a:latin typeface="Arial"/>
                <a:cs typeface="Arial"/>
              </a:rPr>
              <a:t>riconosca </a:t>
            </a:r>
            <a:r>
              <a:rPr sz="1000" spc="-5" dirty="0">
                <a:solidFill>
                  <a:srgbClr val="181818"/>
                </a:solidFill>
                <a:latin typeface="Arial"/>
                <a:cs typeface="Arial"/>
              </a:rPr>
              <a:t>il valore educativo del Festival per i giovani è </a:t>
            </a:r>
            <a:r>
              <a:rPr sz="1000" dirty="0">
                <a:solidFill>
                  <a:srgbClr val="181818"/>
                </a:solidFill>
                <a:latin typeface="Arial"/>
                <a:cs typeface="Arial"/>
              </a:rPr>
              <a:t>un  </a:t>
            </a:r>
            <a:r>
              <a:rPr sz="1000" spc="-5" dirty="0">
                <a:solidFill>
                  <a:srgbClr val="181818"/>
                </a:solidFill>
                <a:latin typeface="Arial"/>
                <a:cs typeface="Arial"/>
              </a:rPr>
              <a:t>contributo particolarmente significativo </a:t>
            </a:r>
            <a:r>
              <a:rPr sz="1000" dirty="0">
                <a:solidFill>
                  <a:srgbClr val="181818"/>
                </a:solidFill>
                <a:latin typeface="Arial"/>
                <a:cs typeface="Arial"/>
              </a:rPr>
              <a:t>al </a:t>
            </a:r>
            <a:r>
              <a:rPr sz="1000" spc="-5" dirty="0">
                <a:solidFill>
                  <a:srgbClr val="181818"/>
                </a:solidFill>
                <a:latin typeface="Arial"/>
                <a:cs typeface="Arial"/>
              </a:rPr>
              <a:t>rafforzamento</a:t>
            </a:r>
            <a:r>
              <a:rPr sz="1000" spc="5" dirty="0">
                <a:solidFill>
                  <a:srgbClr val="181818"/>
                </a:solidFill>
                <a:latin typeface="Arial"/>
                <a:cs typeface="Arial"/>
              </a:rPr>
              <a:t> </a:t>
            </a:r>
            <a:r>
              <a:rPr sz="1000" spc="-5" dirty="0">
                <a:solidFill>
                  <a:srgbClr val="181818"/>
                </a:solidFill>
                <a:latin typeface="Arial"/>
                <a:cs typeface="Arial"/>
              </a:rPr>
              <a:t>dell'iniziativa.</a:t>
            </a:r>
            <a:endParaRPr sz="1000">
              <a:latin typeface="Arial"/>
              <a:cs typeface="Arial"/>
            </a:endParaRPr>
          </a:p>
          <a:p>
            <a:pPr>
              <a:lnSpc>
                <a:spcPct val="100000"/>
              </a:lnSpc>
              <a:spcBef>
                <a:spcPts val="15"/>
              </a:spcBef>
            </a:pPr>
            <a:endParaRPr sz="850">
              <a:latin typeface="Times New Roman"/>
              <a:cs typeface="Times New Roman"/>
            </a:endParaRPr>
          </a:p>
          <a:p>
            <a:pPr marL="12700" marR="8890" algn="just">
              <a:lnSpc>
                <a:spcPct val="160400"/>
              </a:lnSpc>
            </a:pPr>
            <a:r>
              <a:rPr sz="1000" spc="-5" dirty="0">
                <a:solidFill>
                  <a:srgbClr val="181818"/>
                </a:solidFill>
                <a:latin typeface="Arial"/>
                <a:cs typeface="Arial"/>
              </a:rPr>
              <a:t>Oltre 80 gli eventi culturali che </a:t>
            </a:r>
            <a:r>
              <a:rPr sz="1000" dirty="0">
                <a:solidFill>
                  <a:srgbClr val="181818"/>
                </a:solidFill>
                <a:latin typeface="Arial"/>
                <a:cs typeface="Arial"/>
              </a:rPr>
              <a:t>si </a:t>
            </a:r>
            <a:r>
              <a:rPr sz="1000" spc="-5" dirty="0">
                <a:solidFill>
                  <a:srgbClr val="181818"/>
                </a:solidFill>
                <a:latin typeface="Arial"/>
                <a:cs typeface="Arial"/>
              </a:rPr>
              <a:t>svolgeranno </a:t>
            </a:r>
            <a:r>
              <a:rPr sz="1000" dirty="0">
                <a:solidFill>
                  <a:srgbClr val="181818"/>
                </a:solidFill>
                <a:latin typeface="Arial"/>
                <a:cs typeface="Arial"/>
              </a:rPr>
              <a:t>in </a:t>
            </a:r>
            <a:r>
              <a:rPr sz="1000" spc="-5" dirty="0">
                <a:solidFill>
                  <a:srgbClr val="181818"/>
                </a:solidFill>
                <a:latin typeface="Arial"/>
                <a:cs typeface="Arial"/>
              </a:rPr>
              <a:t>tutta la penisola </a:t>
            </a:r>
            <a:r>
              <a:rPr sz="1000" dirty="0">
                <a:solidFill>
                  <a:srgbClr val="181818"/>
                </a:solidFill>
                <a:latin typeface="Arial"/>
                <a:cs typeface="Arial"/>
              </a:rPr>
              <a:t>in </a:t>
            </a:r>
            <a:r>
              <a:rPr sz="1000" spc="-5" dirty="0">
                <a:solidFill>
                  <a:srgbClr val="181818"/>
                </a:solidFill>
                <a:latin typeface="Arial"/>
                <a:cs typeface="Arial"/>
              </a:rPr>
              <a:t>60 città. I laboratori e </a:t>
            </a:r>
            <a:r>
              <a:rPr sz="1000" dirty="0">
                <a:solidFill>
                  <a:srgbClr val="181818"/>
                </a:solidFill>
                <a:latin typeface="Arial"/>
                <a:cs typeface="Arial"/>
              </a:rPr>
              <a:t>le </a:t>
            </a:r>
            <a:r>
              <a:rPr sz="1000" spc="-5" dirty="0">
                <a:solidFill>
                  <a:srgbClr val="181818"/>
                </a:solidFill>
                <a:latin typeface="Arial"/>
                <a:cs typeface="Arial"/>
              </a:rPr>
              <a:t>altre attività  proposte, </a:t>
            </a:r>
            <a:r>
              <a:rPr sz="1000" dirty="0">
                <a:solidFill>
                  <a:srgbClr val="181818"/>
                </a:solidFill>
                <a:latin typeface="Arial"/>
                <a:cs typeface="Arial"/>
              </a:rPr>
              <a:t>coordinati </a:t>
            </a:r>
            <a:r>
              <a:rPr sz="1000" spc="-5" dirty="0">
                <a:solidFill>
                  <a:srgbClr val="181818"/>
                </a:solidFill>
                <a:latin typeface="Arial"/>
                <a:cs typeface="Arial"/>
              </a:rPr>
              <a:t>dalle banche con </a:t>
            </a:r>
            <a:r>
              <a:rPr sz="1000" dirty="0">
                <a:solidFill>
                  <a:srgbClr val="181818"/>
                </a:solidFill>
                <a:latin typeface="Arial"/>
                <a:cs typeface="Arial"/>
              </a:rPr>
              <a:t>la </a:t>
            </a:r>
            <a:r>
              <a:rPr sz="1000" spc="-5" dirty="0">
                <a:solidFill>
                  <a:srgbClr val="181818"/>
                </a:solidFill>
                <a:latin typeface="Arial"/>
                <a:cs typeface="Arial"/>
              </a:rPr>
              <a:t>collaborazione di scuole, musei, biblioteche e operatori culturali, </a:t>
            </a:r>
            <a:r>
              <a:rPr sz="1000" dirty="0">
                <a:solidFill>
                  <a:srgbClr val="181818"/>
                </a:solidFill>
                <a:latin typeface="Arial"/>
                <a:cs typeface="Arial"/>
              </a:rPr>
              <a:t>si  </a:t>
            </a:r>
            <a:r>
              <a:rPr sz="1000" spc="-5" dirty="0">
                <a:solidFill>
                  <a:srgbClr val="181818"/>
                </a:solidFill>
                <a:latin typeface="Arial"/>
                <a:cs typeface="Arial"/>
              </a:rPr>
              <a:t>svilupperanno attorno ad </a:t>
            </a:r>
            <a:r>
              <a:rPr sz="1000" dirty="0">
                <a:solidFill>
                  <a:srgbClr val="181818"/>
                </a:solidFill>
                <a:latin typeface="Arial"/>
                <a:cs typeface="Arial"/>
              </a:rPr>
              <a:t>un </a:t>
            </a:r>
            <a:r>
              <a:rPr sz="1000" spc="-5" dirty="0">
                <a:solidFill>
                  <a:srgbClr val="181818"/>
                </a:solidFill>
                <a:latin typeface="Arial"/>
                <a:cs typeface="Arial"/>
              </a:rPr>
              <a:t>unico </a:t>
            </a:r>
            <a:r>
              <a:rPr sz="1000" dirty="0">
                <a:solidFill>
                  <a:srgbClr val="181818"/>
                </a:solidFill>
                <a:latin typeface="Arial"/>
                <a:cs typeface="Arial"/>
              </a:rPr>
              <a:t>tema </a:t>
            </a:r>
            <a:r>
              <a:rPr sz="1000" spc="-5" dirty="0">
                <a:solidFill>
                  <a:srgbClr val="181818"/>
                </a:solidFill>
                <a:latin typeface="Arial"/>
                <a:cs typeface="Arial"/>
              </a:rPr>
              <a:t>ispiratore, declinato </a:t>
            </a:r>
            <a:r>
              <a:rPr sz="1000" dirty="0">
                <a:solidFill>
                  <a:srgbClr val="181818"/>
                </a:solidFill>
                <a:latin typeface="Arial"/>
                <a:cs typeface="Arial"/>
              </a:rPr>
              <a:t>da </a:t>
            </a:r>
            <a:r>
              <a:rPr sz="1000" spc="-5" dirty="0">
                <a:solidFill>
                  <a:srgbClr val="181818"/>
                </a:solidFill>
                <a:latin typeface="Arial"/>
                <a:cs typeface="Arial"/>
              </a:rPr>
              <a:t>ciascuna realtà con strumenti diversi e da  punti </a:t>
            </a:r>
            <a:r>
              <a:rPr sz="1000" dirty="0">
                <a:solidFill>
                  <a:srgbClr val="181818"/>
                </a:solidFill>
                <a:latin typeface="Arial"/>
                <a:cs typeface="Arial"/>
              </a:rPr>
              <a:t>di </a:t>
            </a:r>
            <a:r>
              <a:rPr sz="1000" spc="-5" dirty="0">
                <a:solidFill>
                  <a:srgbClr val="181818"/>
                </a:solidFill>
                <a:latin typeface="Arial"/>
                <a:cs typeface="Arial"/>
              </a:rPr>
              <a:t>vista differenti, alla luce delle proprie specificità e </a:t>
            </a:r>
            <a:r>
              <a:rPr sz="1000" dirty="0">
                <a:solidFill>
                  <a:srgbClr val="181818"/>
                </a:solidFill>
                <a:latin typeface="Arial"/>
                <a:cs typeface="Arial"/>
              </a:rPr>
              <a:t>di </a:t>
            </a:r>
            <a:r>
              <a:rPr sz="1000" spc="-5" dirty="0">
                <a:solidFill>
                  <a:srgbClr val="181818"/>
                </a:solidFill>
                <a:latin typeface="Arial"/>
                <a:cs typeface="Arial"/>
              </a:rPr>
              <a:t>quelle del territorio </a:t>
            </a:r>
            <a:r>
              <a:rPr sz="1000" dirty="0">
                <a:solidFill>
                  <a:srgbClr val="181818"/>
                </a:solidFill>
                <a:latin typeface="Arial"/>
                <a:cs typeface="Arial"/>
              </a:rPr>
              <a:t>di</a:t>
            </a:r>
            <a:r>
              <a:rPr sz="1000" spc="114" dirty="0">
                <a:solidFill>
                  <a:srgbClr val="181818"/>
                </a:solidFill>
                <a:latin typeface="Arial"/>
                <a:cs typeface="Arial"/>
              </a:rPr>
              <a:t> </a:t>
            </a:r>
            <a:r>
              <a:rPr sz="1000" spc="-5" dirty="0">
                <a:solidFill>
                  <a:srgbClr val="181818"/>
                </a:solidFill>
                <a:latin typeface="Arial"/>
                <a:cs typeface="Arial"/>
              </a:rPr>
              <a:t>appartenenza.</a:t>
            </a:r>
            <a:endParaRPr sz="1000">
              <a:latin typeface="Arial"/>
              <a:cs typeface="Arial"/>
            </a:endParaRPr>
          </a:p>
          <a:p>
            <a:pPr marL="12700" marR="10160" algn="just">
              <a:lnSpc>
                <a:spcPct val="160500"/>
              </a:lnSpc>
              <a:spcBef>
                <a:spcPts val="980"/>
              </a:spcBef>
            </a:pPr>
            <a:r>
              <a:rPr sz="1000" spc="-5" dirty="0">
                <a:solidFill>
                  <a:srgbClr val="181818"/>
                </a:solidFill>
                <a:latin typeface="Arial"/>
                <a:cs typeface="Arial"/>
              </a:rPr>
              <a:t>Per questa seconda edizione del Festival è </a:t>
            </a:r>
            <a:r>
              <a:rPr sz="1000" dirty="0">
                <a:solidFill>
                  <a:srgbClr val="181818"/>
                </a:solidFill>
                <a:latin typeface="Arial"/>
                <a:cs typeface="Arial"/>
              </a:rPr>
              <a:t>stato </a:t>
            </a:r>
            <a:r>
              <a:rPr sz="1000" spc="-5" dirty="0">
                <a:solidFill>
                  <a:srgbClr val="181818"/>
                </a:solidFill>
                <a:latin typeface="Arial"/>
                <a:cs typeface="Arial"/>
              </a:rPr>
              <a:t>scelto </a:t>
            </a:r>
            <a:r>
              <a:rPr sz="1000" dirty="0">
                <a:solidFill>
                  <a:srgbClr val="181818"/>
                </a:solidFill>
                <a:latin typeface="Arial"/>
                <a:cs typeface="Arial"/>
              </a:rPr>
              <a:t>come </a:t>
            </a:r>
            <a:r>
              <a:rPr sz="1000" spc="-5" dirty="0">
                <a:solidFill>
                  <a:srgbClr val="181818"/>
                </a:solidFill>
                <a:latin typeface="Arial"/>
                <a:cs typeface="Arial"/>
              </a:rPr>
              <a:t>filo conduttore ideale </a:t>
            </a:r>
            <a:r>
              <a:rPr sz="1000" dirty="0">
                <a:solidFill>
                  <a:srgbClr val="181818"/>
                </a:solidFill>
                <a:latin typeface="Arial"/>
                <a:cs typeface="Arial"/>
              </a:rPr>
              <a:t>di </a:t>
            </a:r>
            <a:r>
              <a:rPr sz="1000" spc="-5" dirty="0">
                <a:solidFill>
                  <a:srgbClr val="181818"/>
                </a:solidFill>
                <a:latin typeface="Arial"/>
                <a:cs typeface="Arial"/>
              </a:rPr>
              <a:t>tutte </a:t>
            </a:r>
            <a:r>
              <a:rPr sz="1000" dirty="0">
                <a:solidFill>
                  <a:srgbClr val="181818"/>
                </a:solidFill>
                <a:latin typeface="Arial"/>
                <a:cs typeface="Arial"/>
              </a:rPr>
              <a:t>le </a:t>
            </a:r>
            <a:r>
              <a:rPr sz="1000" spc="-5" dirty="0">
                <a:solidFill>
                  <a:srgbClr val="181818"/>
                </a:solidFill>
                <a:latin typeface="Arial"/>
                <a:cs typeface="Arial"/>
              </a:rPr>
              <a:t>iniziative  "</a:t>
            </a:r>
            <a:r>
              <a:rPr sz="1000" i="1" spc="-5" dirty="0">
                <a:solidFill>
                  <a:srgbClr val="181818"/>
                </a:solidFill>
                <a:latin typeface="Arial"/>
                <a:cs typeface="Arial"/>
              </a:rPr>
              <a:t>L'alfabeto del Mondo</a:t>
            </a:r>
            <a:r>
              <a:rPr sz="1000" spc="-5" dirty="0">
                <a:solidFill>
                  <a:srgbClr val="181818"/>
                </a:solidFill>
                <a:latin typeface="Arial"/>
                <a:cs typeface="Arial"/>
              </a:rPr>
              <a:t>". Trarre ispirazione dalla natura, </a:t>
            </a:r>
            <a:r>
              <a:rPr sz="1000" dirty="0">
                <a:solidFill>
                  <a:srgbClr val="181818"/>
                </a:solidFill>
                <a:latin typeface="Arial"/>
                <a:cs typeface="Arial"/>
              </a:rPr>
              <a:t>dall'opera </a:t>
            </a:r>
            <a:r>
              <a:rPr sz="1000" spc="-5" dirty="0">
                <a:solidFill>
                  <a:srgbClr val="181818"/>
                </a:solidFill>
                <a:latin typeface="Arial"/>
                <a:cs typeface="Arial"/>
              </a:rPr>
              <a:t>dell'uomo e dalle proprie emozioni,  imparare a riconoscere e a leggere i segni intorno a noi, spostare </a:t>
            </a:r>
            <a:r>
              <a:rPr sz="1000" dirty="0">
                <a:solidFill>
                  <a:srgbClr val="181818"/>
                </a:solidFill>
                <a:latin typeface="Arial"/>
                <a:cs typeface="Arial"/>
              </a:rPr>
              <a:t>il </a:t>
            </a:r>
            <a:r>
              <a:rPr sz="1000" spc="-5" dirty="0">
                <a:solidFill>
                  <a:srgbClr val="181818"/>
                </a:solidFill>
                <a:latin typeface="Arial"/>
                <a:cs typeface="Arial"/>
              </a:rPr>
              <a:t>punto d'osservazione e</a:t>
            </a:r>
            <a:r>
              <a:rPr sz="1000" spc="185" dirty="0">
                <a:solidFill>
                  <a:srgbClr val="181818"/>
                </a:solidFill>
                <a:latin typeface="Arial"/>
                <a:cs typeface="Arial"/>
              </a:rPr>
              <a:t> </a:t>
            </a:r>
            <a:r>
              <a:rPr sz="1000" spc="-5" dirty="0">
                <a:solidFill>
                  <a:srgbClr val="181818"/>
                </a:solidFill>
                <a:latin typeface="Arial"/>
                <a:cs typeface="Arial"/>
              </a:rPr>
              <a:t>reinterpretare</a:t>
            </a:r>
            <a:endParaRPr sz="1000">
              <a:latin typeface="Arial"/>
              <a:cs typeface="Arial"/>
            </a:endParaRPr>
          </a:p>
          <a:p>
            <a:pPr marL="12700" marR="7620" algn="just">
              <a:lnSpc>
                <a:spcPct val="160000"/>
              </a:lnSpc>
              <a:spcBef>
                <a:spcPts val="980"/>
              </a:spcBef>
            </a:pPr>
            <a:r>
              <a:rPr sz="1000" spc="-5" dirty="0">
                <a:solidFill>
                  <a:srgbClr val="181818"/>
                </a:solidFill>
                <a:latin typeface="Arial"/>
                <a:cs typeface="Arial"/>
              </a:rPr>
              <a:t>le situazioni e i loro significati, capire </a:t>
            </a:r>
            <a:r>
              <a:rPr sz="1000" dirty="0">
                <a:solidFill>
                  <a:srgbClr val="181818"/>
                </a:solidFill>
                <a:latin typeface="Arial"/>
                <a:cs typeface="Arial"/>
              </a:rPr>
              <a:t>come </a:t>
            </a:r>
            <a:r>
              <a:rPr sz="1000" spc="-5" dirty="0">
                <a:solidFill>
                  <a:srgbClr val="181818"/>
                </a:solidFill>
                <a:latin typeface="Arial"/>
                <a:cs typeface="Arial"/>
              </a:rPr>
              <a:t>nasce il racconto, </a:t>
            </a:r>
            <a:r>
              <a:rPr sz="1000" dirty="0">
                <a:solidFill>
                  <a:srgbClr val="181818"/>
                </a:solidFill>
                <a:latin typeface="Arial"/>
                <a:cs typeface="Arial"/>
              </a:rPr>
              <a:t>come </a:t>
            </a:r>
            <a:r>
              <a:rPr sz="1000" spc="-5" dirty="0">
                <a:solidFill>
                  <a:srgbClr val="181818"/>
                </a:solidFill>
                <a:latin typeface="Arial"/>
                <a:cs typeface="Arial"/>
              </a:rPr>
              <a:t>si </a:t>
            </a:r>
            <a:r>
              <a:rPr sz="1000" dirty="0">
                <a:solidFill>
                  <a:srgbClr val="181818"/>
                </a:solidFill>
                <a:latin typeface="Arial"/>
                <a:cs typeface="Arial"/>
              </a:rPr>
              <a:t>forma </a:t>
            </a:r>
            <a:r>
              <a:rPr sz="1000" spc="-5" dirty="0">
                <a:solidFill>
                  <a:srgbClr val="181818"/>
                </a:solidFill>
                <a:latin typeface="Arial"/>
                <a:cs typeface="Arial"/>
              </a:rPr>
              <a:t>e con quali linguaggi e strumenti  </a:t>
            </a:r>
            <a:r>
              <a:rPr sz="1000" dirty="0">
                <a:solidFill>
                  <a:srgbClr val="181818"/>
                </a:solidFill>
                <a:latin typeface="Arial"/>
                <a:cs typeface="Arial"/>
              </a:rPr>
              <a:t>si </a:t>
            </a:r>
            <a:r>
              <a:rPr sz="1000" spc="-5" dirty="0">
                <a:solidFill>
                  <a:srgbClr val="181818"/>
                </a:solidFill>
                <a:latin typeface="Arial"/>
                <a:cs typeface="Arial"/>
              </a:rPr>
              <a:t>può declinare, condividerlo per generare poi altre infinite narrazioni, ecco la </a:t>
            </a:r>
            <a:r>
              <a:rPr sz="1000" dirty="0">
                <a:solidFill>
                  <a:srgbClr val="181818"/>
                </a:solidFill>
                <a:latin typeface="Arial"/>
                <a:cs typeface="Arial"/>
              </a:rPr>
              <a:t>sfida </a:t>
            </a:r>
            <a:r>
              <a:rPr sz="1000" spc="-5" dirty="0">
                <a:solidFill>
                  <a:srgbClr val="181818"/>
                </a:solidFill>
                <a:latin typeface="Arial"/>
                <a:cs typeface="Arial"/>
              </a:rPr>
              <a:t>di quest'anno. </a:t>
            </a:r>
            <a:r>
              <a:rPr sz="1000" dirty="0">
                <a:solidFill>
                  <a:srgbClr val="181818"/>
                </a:solidFill>
                <a:latin typeface="Arial"/>
                <a:cs typeface="Arial"/>
              </a:rPr>
              <a:t>Un</a:t>
            </a:r>
            <a:r>
              <a:rPr sz="1000" spc="75" dirty="0">
                <a:solidFill>
                  <a:srgbClr val="181818"/>
                </a:solidFill>
                <a:latin typeface="Arial"/>
                <a:cs typeface="Arial"/>
              </a:rPr>
              <a:t> </a:t>
            </a:r>
            <a:r>
              <a:rPr sz="1000" dirty="0">
                <a:solidFill>
                  <a:srgbClr val="181818"/>
                </a:solidFill>
                <a:latin typeface="Arial"/>
                <a:cs typeface="Arial"/>
              </a:rPr>
              <a:t>tema</a:t>
            </a:r>
            <a:endParaRPr sz="1000">
              <a:latin typeface="Arial"/>
              <a:cs typeface="Arial"/>
            </a:endParaRPr>
          </a:p>
        </p:txBody>
      </p:sp>
      <p:sp>
        <p:nvSpPr>
          <p:cNvPr id="5" name="object 5"/>
          <p:cNvSpPr/>
          <p:nvPr/>
        </p:nvSpPr>
        <p:spPr>
          <a:xfrm>
            <a:off x="3790950" y="2326004"/>
            <a:ext cx="3048000" cy="208597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01600">
              <a:lnSpc>
                <a:spcPts val="1839"/>
              </a:lnSpc>
            </a:pPr>
            <a:r>
              <a:rPr sz="1600" b="1" spc="-5" dirty="0">
                <a:latin typeface="Arial"/>
                <a:cs typeface="Arial"/>
              </a:rPr>
              <a:t>MF </a:t>
            </a:r>
            <a:r>
              <a:rPr sz="1600" b="1" spc="-10" dirty="0">
                <a:latin typeface="Arial"/>
                <a:cs typeface="Arial"/>
              </a:rPr>
              <a:t>Dow </a:t>
            </a:r>
            <a:r>
              <a:rPr sz="1600" b="1" spc="-5" dirty="0">
                <a:latin typeface="Arial"/>
                <a:cs typeface="Arial"/>
              </a:rPr>
              <a:t>Jones  27 febbraio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46251" y="3693389"/>
            <a:ext cx="6063615" cy="949325"/>
          </a:xfrm>
          <a:prstGeom prst="rect">
            <a:avLst/>
          </a:prstGeom>
        </p:spPr>
        <p:txBody>
          <a:bodyPr vert="horz" wrap="square" lIns="0" tIns="12065" rIns="0" bIns="0" rtlCol="0">
            <a:spAutoFit/>
          </a:bodyPr>
          <a:lstStyle/>
          <a:p>
            <a:pPr marL="12065" marR="5080" algn="ctr">
              <a:lnSpc>
                <a:spcPct val="110200"/>
              </a:lnSpc>
              <a:spcBef>
                <a:spcPts val="95"/>
              </a:spcBef>
            </a:pPr>
            <a:r>
              <a:rPr sz="1100" spc="-5" dirty="0">
                <a:solidFill>
                  <a:srgbClr val="212121"/>
                </a:solidFill>
                <a:latin typeface="Times New Roman"/>
                <a:cs typeface="Times New Roman"/>
              </a:rPr>
              <a:t>Roma </a:t>
            </a:r>
            <a:r>
              <a:rPr sz="1100" dirty="0">
                <a:solidFill>
                  <a:srgbClr val="212121"/>
                </a:solidFill>
                <a:latin typeface="Times New Roman"/>
                <a:cs typeface="Times New Roman"/>
              </a:rPr>
              <a:t>11h00 Abi - conferenza </a:t>
            </a:r>
            <a:r>
              <a:rPr sz="1100" spc="-5" dirty="0">
                <a:solidFill>
                  <a:srgbClr val="212121"/>
                </a:solidFill>
                <a:latin typeface="Times New Roman"/>
                <a:cs typeface="Times New Roman"/>
              </a:rPr>
              <a:t>stampa </a:t>
            </a:r>
            <a:r>
              <a:rPr sz="1100" dirty="0">
                <a:solidFill>
                  <a:srgbClr val="212121"/>
                </a:solidFill>
                <a:latin typeface="Times New Roman"/>
                <a:cs typeface="Times New Roman"/>
              </a:rPr>
              <a:t>per la </a:t>
            </a:r>
            <a:r>
              <a:rPr sz="1100" spc="-5" dirty="0">
                <a:solidFill>
                  <a:srgbClr val="212121"/>
                </a:solidFill>
                <a:latin typeface="Times New Roman"/>
                <a:cs typeface="Times New Roman"/>
              </a:rPr>
              <a:t>presentazione della seconda edizione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Festival della Cultura  Creativa </a:t>
            </a:r>
            <a:r>
              <a:rPr sz="1100" dirty="0">
                <a:solidFill>
                  <a:srgbClr val="212121"/>
                </a:solidFill>
                <a:latin typeface="Times New Roman"/>
                <a:cs typeface="Times New Roman"/>
              </a:rPr>
              <a:t>Le banche per i </a:t>
            </a:r>
            <a:r>
              <a:rPr sz="1100" spc="-5" dirty="0">
                <a:solidFill>
                  <a:srgbClr val="212121"/>
                </a:solidFill>
                <a:latin typeface="Times New Roman"/>
                <a:cs typeface="Times New Roman"/>
              </a:rPr>
              <a:t>giovani </a:t>
            </a:r>
            <a:r>
              <a:rPr sz="1100" dirty="0">
                <a:solidFill>
                  <a:srgbClr val="212121"/>
                </a:solidFill>
                <a:latin typeface="Times New Roman"/>
                <a:cs typeface="Times New Roman"/>
              </a:rPr>
              <a:t>e </a:t>
            </a:r>
            <a:r>
              <a:rPr sz="1100" spc="-5" dirty="0">
                <a:solidFill>
                  <a:srgbClr val="212121"/>
                </a:solidFill>
                <a:latin typeface="Times New Roman"/>
                <a:cs typeface="Times New Roman"/>
              </a:rPr>
              <a:t>il territorio (Piazza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Gesu' </a:t>
            </a:r>
            <a:r>
              <a:rPr sz="1100" dirty="0">
                <a:solidFill>
                  <a:srgbClr val="212121"/>
                </a:solidFill>
                <a:latin typeface="Times New Roman"/>
                <a:cs typeface="Times New Roman"/>
              </a:rPr>
              <a:t>49) </a:t>
            </a:r>
            <a:r>
              <a:rPr sz="1100" spc="-5" dirty="0">
                <a:solidFill>
                  <a:srgbClr val="212121"/>
                </a:solidFill>
                <a:latin typeface="Times New Roman"/>
                <a:cs typeface="Times New Roman"/>
              </a:rPr>
              <a:t>Alla conferenza stampa interverranno:  Antonio Patuelli, Presidente dell'Associazione Bancaria Italiana; Stefania Giannini, Ministro dell'Istruzione,  dell'Universita' </a:t>
            </a:r>
            <a:r>
              <a:rPr sz="1100" dirty="0">
                <a:solidFill>
                  <a:srgbClr val="212121"/>
                </a:solidFill>
                <a:latin typeface="Times New Roman"/>
                <a:cs typeface="Times New Roman"/>
              </a:rPr>
              <a:t>e </a:t>
            </a:r>
            <a:r>
              <a:rPr sz="1100" spc="-5" dirty="0">
                <a:solidFill>
                  <a:srgbClr val="212121"/>
                </a:solidFill>
                <a:latin typeface="Times New Roman"/>
                <a:cs typeface="Times New Roman"/>
              </a:rPr>
              <a:t>della Ricerca; Luigi Gubitosi, Direttore Generale della </a:t>
            </a:r>
            <a:r>
              <a:rPr sz="1100" spc="-10" dirty="0">
                <a:solidFill>
                  <a:srgbClr val="212121"/>
                </a:solidFill>
                <a:latin typeface="Times New Roman"/>
                <a:cs typeface="Times New Roman"/>
              </a:rPr>
              <a:t>RAI; </a:t>
            </a:r>
            <a:r>
              <a:rPr sz="1100" spc="-5" dirty="0">
                <a:solidFill>
                  <a:srgbClr val="212121"/>
                </a:solidFill>
                <a:latin typeface="Times New Roman"/>
                <a:cs typeface="Times New Roman"/>
              </a:rPr>
              <a:t>Giovanni Puglisi, </a:t>
            </a:r>
            <a:r>
              <a:rPr sz="1100" dirty="0">
                <a:solidFill>
                  <a:srgbClr val="212121"/>
                </a:solidFill>
                <a:latin typeface="Times New Roman"/>
                <a:cs typeface="Times New Roman"/>
              </a:rPr>
              <a:t>Presidente  </a:t>
            </a:r>
            <a:r>
              <a:rPr sz="1100" spc="-5" dirty="0">
                <a:solidFill>
                  <a:srgbClr val="212121"/>
                </a:solidFill>
                <a:latin typeface="Times New Roman"/>
                <a:cs typeface="Times New Roman"/>
              </a:rPr>
              <a:t>della Commissione Nazionale Italiana </a:t>
            </a:r>
            <a:r>
              <a:rPr sz="1100" dirty="0">
                <a:solidFill>
                  <a:srgbClr val="212121"/>
                </a:solidFill>
                <a:latin typeface="Times New Roman"/>
                <a:cs typeface="Times New Roman"/>
              </a:rPr>
              <a:t>per </a:t>
            </a:r>
            <a:r>
              <a:rPr sz="1100" spc="-5" dirty="0">
                <a:solidFill>
                  <a:srgbClr val="212121"/>
                </a:solidFill>
                <a:latin typeface="Times New Roman"/>
                <a:cs typeface="Times New Roman"/>
              </a:rPr>
              <a:t>l'UNESCO.</a:t>
            </a:r>
            <a:endParaRPr sz="1100">
              <a:latin typeface="Times New Roman"/>
              <a:cs typeface="Times New Roman"/>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Youfeed.it</a:t>
            </a:r>
            <a:endParaRPr sz="1600">
              <a:latin typeface="Arial"/>
              <a:cs typeface="Arial"/>
            </a:endParaRPr>
          </a:p>
          <a:p>
            <a:pPr marL="12700">
              <a:lnSpc>
                <a:spcPts val="1880"/>
              </a:lnSpc>
            </a:pPr>
            <a:r>
              <a:rPr sz="1600" b="1" spc="-5" dirty="0">
                <a:latin typeface="Arial"/>
                <a:cs typeface="Arial"/>
              </a:rPr>
              <a:t>04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95829"/>
            <a:ext cx="6147435" cy="7408545"/>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181818"/>
                </a:solidFill>
                <a:latin typeface="Arial"/>
                <a:cs typeface="Arial"/>
              </a:rPr>
              <a:t>estremamente</a:t>
            </a:r>
            <a:r>
              <a:rPr sz="1000" spc="120" dirty="0">
                <a:solidFill>
                  <a:srgbClr val="181818"/>
                </a:solidFill>
                <a:latin typeface="Arial"/>
                <a:cs typeface="Arial"/>
              </a:rPr>
              <a:t> </a:t>
            </a:r>
            <a:r>
              <a:rPr sz="1000" spc="-5" dirty="0">
                <a:solidFill>
                  <a:srgbClr val="181818"/>
                </a:solidFill>
                <a:latin typeface="Arial"/>
                <a:cs typeface="Arial"/>
              </a:rPr>
              <a:t>attuale</a:t>
            </a:r>
            <a:r>
              <a:rPr sz="1000" spc="130" dirty="0">
                <a:solidFill>
                  <a:srgbClr val="181818"/>
                </a:solidFill>
                <a:latin typeface="Arial"/>
                <a:cs typeface="Arial"/>
              </a:rPr>
              <a:t> </a:t>
            </a:r>
            <a:r>
              <a:rPr sz="1000" dirty="0">
                <a:solidFill>
                  <a:srgbClr val="181818"/>
                </a:solidFill>
                <a:latin typeface="Arial"/>
                <a:cs typeface="Arial"/>
              </a:rPr>
              <a:t>se</a:t>
            </a:r>
            <a:r>
              <a:rPr sz="1000" spc="130" dirty="0">
                <a:solidFill>
                  <a:srgbClr val="181818"/>
                </a:solidFill>
                <a:latin typeface="Arial"/>
                <a:cs typeface="Arial"/>
              </a:rPr>
              <a:t> </a:t>
            </a:r>
            <a:r>
              <a:rPr sz="1000" dirty="0">
                <a:solidFill>
                  <a:srgbClr val="181818"/>
                </a:solidFill>
                <a:latin typeface="Arial"/>
                <a:cs typeface="Arial"/>
              </a:rPr>
              <a:t>si</a:t>
            </a:r>
            <a:r>
              <a:rPr sz="1000" spc="120" dirty="0">
                <a:solidFill>
                  <a:srgbClr val="181818"/>
                </a:solidFill>
                <a:latin typeface="Arial"/>
                <a:cs typeface="Arial"/>
              </a:rPr>
              <a:t> </a:t>
            </a:r>
            <a:r>
              <a:rPr sz="1000" spc="-5" dirty="0">
                <a:solidFill>
                  <a:srgbClr val="181818"/>
                </a:solidFill>
                <a:latin typeface="Arial"/>
                <a:cs typeface="Arial"/>
              </a:rPr>
              <a:t>considera</a:t>
            </a:r>
            <a:r>
              <a:rPr sz="1000" spc="130" dirty="0">
                <a:solidFill>
                  <a:srgbClr val="181818"/>
                </a:solidFill>
                <a:latin typeface="Arial"/>
                <a:cs typeface="Arial"/>
              </a:rPr>
              <a:t> </a:t>
            </a:r>
            <a:r>
              <a:rPr sz="1000" spc="-5" dirty="0">
                <a:solidFill>
                  <a:srgbClr val="181818"/>
                </a:solidFill>
                <a:latin typeface="Arial"/>
                <a:cs typeface="Arial"/>
              </a:rPr>
              <a:t>che,</a:t>
            </a:r>
            <a:r>
              <a:rPr sz="1000" spc="130" dirty="0">
                <a:solidFill>
                  <a:srgbClr val="181818"/>
                </a:solidFill>
                <a:latin typeface="Arial"/>
                <a:cs typeface="Arial"/>
              </a:rPr>
              <a:t> </a:t>
            </a:r>
            <a:r>
              <a:rPr sz="1000" spc="-5" dirty="0">
                <a:solidFill>
                  <a:srgbClr val="181818"/>
                </a:solidFill>
                <a:latin typeface="Arial"/>
                <a:cs typeface="Arial"/>
              </a:rPr>
              <a:t>anche</a:t>
            </a:r>
            <a:r>
              <a:rPr sz="1000" spc="130" dirty="0">
                <a:solidFill>
                  <a:srgbClr val="181818"/>
                </a:solidFill>
                <a:latin typeface="Arial"/>
                <a:cs typeface="Arial"/>
              </a:rPr>
              <a:t> </a:t>
            </a:r>
            <a:r>
              <a:rPr sz="1000" spc="-5" dirty="0">
                <a:solidFill>
                  <a:srgbClr val="181818"/>
                </a:solidFill>
                <a:latin typeface="Arial"/>
                <a:cs typeface="Arial"/>
              </a:rPr>
              <a:t>grazie</a:t>
            </a:r>
            <a:r>
              <a:rPr sz="1000" spc="125" dirty="0">
                <a:solidFill>
                  <a:srgbClr val="181818"/>
                </a:solidFill>
                <a:latin typeface="Arial"/>
                <a:cs typeface="Arial"/>
              </a:rPr>
              <a:t> </a:t>
            </a:r>
            <a:r>
              <a:rPr sz="1000" spc="-5" dirty="0">
                <a:solidFill>
                  <a:srgbClr val="181818"/>
                </a:solidFill>
                <a:latin typeface="Arial"/>
                <a:cs typeface="Arial"/>
              </a:rPr>
              <a:t>alle</a:t>
            </a:r>
            <a:r>
              <a:rPr sz="1000" spc="130" dirty="0">
                <a:solidFill>
                  <a:srgbClr val="181818"/>
                </a:solidFill>
                <a:latin typeface="Arial"/>
                <a:cs typeface="Arial"/>
              </a:rPr>
              <a:t> </a:t>
            </a:r>
            <a:r>
              <a:rPr sz="1000" spc="-5" dirty="0">
                <a:solidFill>
                  <a:srgbClr val="181818"/>
                </a:solidFill>
                <a:latin typeface="Arial"/>
                <a:cs typeface="Arial"/>
              </a:rPr>
              <a:t>nuove</a:t>
            </a:r>
            <a:r>
              <a:rPr sz="1000" spc="130" dirty="0">
                <a:solidFill>
                  <a:srgbClr val="181818"/>
                </a:solidFill>
                <a:latin typeface="Arial"/>
                <a:cs typeface="Arial"/>
              </a:rPr>
              <a:t> </a:t>
            </a:r>
            <a:r>
              <a:rPr sz="1000" spc="-5" dirty="0">
                <a:solidFill>
                  <a:srgbClr val="181818"/>
                </a:solidFill>
                <a:latin typeface="Arial"/>
                <a:cs typeface="Arial"/>
              </a:rPr>
              <a:t>tecnologie,</a:t>
            </a:r>
            <a:r>
              <a:rPr sz="1000" spc="130" dirty="0">
                <a:solidFill>
                  <a:srgbClr val="181818"/>
                </a:solidFill>
                <a:latin typeface="Arial"/>
                <a:cs typeface="Arial"/>
              </a:rPr>
              <a:t> </a:t>
            </a:r>
            <a:r>
              <a:rPr sz="1000" spc="-5" dirty="0">
                <a:solidFill>
                  <a:srgbClr val="181818"/>
                </a:solidFill>
                <a:latin typeface="Arial"/>
                <a:cs typeface="Arial"/>
              </a:rPr>
              <a:t>raccontare</a:t>
            </a:r>
            <a:r>
              <a:rPr sz="1000" spc="125" dirty="0">
                <a:solidFill>
                  <a:srgbClr val="181818"/>
                </a:solidFill>
                <a:latin typeface="Arial"/>
                <a:cs typeface="Arial"/>
              </a:rPr>
              <a:t> </a:t>
            </a:r>
            <a:r>
              <a:rPr sz="1000" spc="-5" dirty="0">
                <a:solidFill>
                  <a:srgbClr val="181818"/>
                </a:solidFill>
                <a:latin typeface="Arial"/>
                <a:cs typeface="Arial"/>
              </a:rPr>
              <a:t>e</a:t>
            </a:r>
            <a:r>
              <a:rPr sz="1000" spc="130" dirty="0">
                <a:solidFill>
                  <a:srgbClr val="181818"/>
                </a:solidFill>
                <a:latin typeface="Arial"/>
                <a:cs typeface="Arial"/>
              </a:rPr>
              <a:t> </a:t>
            </a:r>
            <a:r>
              <a:rPr sz="1000" spc="-5" dirty="0">
                <a:solidFill>
                  <a:srgbClr val="181818"/>
                </a:solidFill>
                <a:latin typeface="Arial"/>
                <a:cs typeface="Arial"/>
              </a:rPr>
              <a:t>raccontarsi</a:t>
            </a:r>
            <a:r>
              <a:rPr sz="1000" spc="125" dirty="0">
                <a:solidFill>
                  <a:srgbClr val="181818"/>
                </a:solidFill>
                <a:latin typeface="Arial"/>
                <a:cs typeface="Arial"/>
              </a:rPr>
              <a:t> </a:t>
            </a:r>
            <a:r>
              <a:rPr sz="1000" spc="-5" dirty="0">
                <a:solidFill>
                  <a:srgbClr val="181818"/>
                </a:solidFill>
                <a:latin typeface="Arial"/>
                <a:cs typeface="Arial"/>
              </a:rPr>
              <a:t>è</a:t>
            </a:r>
            <a:endParaRPr sz="1000">
              <a:latin typeface="Arial"/>
              <a:cs typeface="Arial"/>
            </a:endParaRPr>
          </a:p>
          <a:p>
            <a:pPr marL="12700" marR="11430" algn="just">
              <a:lnSpc>
                <a:spcPct val="160000"/>
              </a:lnSpc>
            </a:pPr>
            <a:r>
              <a:rPr sz="1000" spc="-5" dirty="0">
                <a:solidFill>
                  <a:srgbClr val="181818"/>
                </a:solidFill>
                <a:latin typeface="Arial"/>
                <a:cs typeface="Arial"/>
              </a:rPr>
              <a:t>oggi un'attività che </a:t>
            </a:r>
            <a:r>
              <a:rPr sz="1000" dirty="0">
                <a:solidFill>
                  <a:srgbClr val="181818"/>
                </a:solidFill>
                <a:latin typeface="Arial"/>
                <a:cs typeface="Arial"/>
              </a:rPr>
              <a:t>ci coinvolge sempre </a:t>
            </a:r>
            <a:r>
              <a:rPr sz="1000" spc="-5" dirty="0">
                <a:solidFill>
                  <a:srgbClr val="181818"/>
                </a:solidFill>
                <a:latin typeface="Arial"/>
                <a:cs typeface="Arial"/>
              </a:rPr>
              <a:t>più. La </a:t>
            </a:r>
            <a:r>
              <a:rPr sz="1000" dirty="0">
                <a:solidFill>
                  <a:srgbClr val="181818"/>
                </a:solidFill>
                <a:latin typeface="Arial"/>
                <a:cs typeface="Arial"/>
              </a:rPr>
              <a:t>proposta </a:t>
            </a:r>
            <a:r>
              <a:rPr sz="1000" spc="-5" dirty="0">
                <a:solidFill>
                  <a:srgbClr val="181818"/>
                </a:solidFill>
                <a:latin typeface="Arial"/>
                <a:cs typeface="Arial"/>
              </a:rPr>
              <a:t>del Festival è quindi quella di creare dei percorsi  per</a:t>
            </a:r>
            <a:r>
              <a:rPr sz="1000" spc="150" dirty="0">
                <a:solidFill>
                  <a:srgbClr val="181818"/>
                </a:solidFill>
                <a:latin typeface="Arial"/>
                <a:cs typeface="Arial"/>
              </a:rPr>
              <a:t> </a:t>
            </a:r>
            <a:r>
              <a:rPr sz="1000" spc="-5" dirty="0">
                <a:solidFill>
                  <a:srgbClr val="181818"/>
                </a:solidFill>
                <a:latin typeface="Arial"/>
                <a:cs typeface="Arial"/>
              </a:rPr>
              <a:t>stimolare</a:t>
            </a:r>
            <a:r>
              <a:rPr sz="1000" spc="165" dirty="0">
                <a:solidFill>
                  <a:srgbClr val="181818"/>
                </a:solidFill>
                <a:latin typeface="Arial"/>
                <a:cs typeface="Arial"/>
              </a:rPr>
              <a:t> </a:t>
            </a:r>
            <a:r>
              <a:rPr sz="1000" spc="-5" dirty="0">
                <a:solidFill>
                  <a:srgbClr val="181818"/>
                </a:solidFill>
                <a:latin typeface="Arial"/>
                <a:cs typeface="Arial"/>
              </a:rPr>
              <a:t>un</a:t>
            </a:r>
            <a:r>
              <a:rPr sz="1000" spc="160" dirty="0">
                <a:solidFill>
                  <a:srgbClr val="181818"/>
                </a:solidFill>
                <a:latin typeface="Arial"/>
                <a:cs typeface="Arial"/>
              </a:rPr>
              <a:t> </a:t>
            </a:r>
            <a:r>
              <a:rPr sz="1000" spc="-5" dirty="0">
                <a:solidFill>
                  <a:srgbClr val="181818"/>
                </a:solidFill>
                <a:latin typeface="Arial"/>
                <a:cs typeface="Arial"/>
              </a:rPr>
              <a:t>approccio</a:t>
            </a:r>
            <a:r>
              <a:rPr sz="1000" spc="160" dirty="0">
                <a:solidFill>
                  <a:srgbClr val="181818"/>
                </a:solidFill>
                <a:latin typeface="Arial"/>
                <a:cs typeface="Arial"/>
              </a:rPr>
              <a:t> </a:t>
            </a:r>
            <a:r>
              <a:rPr sz="1000" spc="-5" dirty="0">
                <a:solidFill>
                  <a:srgbClr val="181818"/>
                </a:solidFill>
                <a:latin typeface="Arial"/>
                <a:cs typeface="Arial"/>
              </a:rPr>
              <a:t>consapevole,</a:t>
            </a:r>
            <a:r>
              <a:rPr sz="1000" spc="150" dirty="0">
                <a:solidFill>
                  <a:srgbClr val="181818"/>
                </a:solidFill>
                <a:latin typeface="Arial"/>
                <a:cs typeface="Arial"/>
              </a:rPr>
              <a:t> </a:t>
            </a:r>
            <a:r>
              <a:rPr sz="1000" spc="-5" dirty="0">
                <a:solidFill>
                  <a:srgbClr val="181818"/>
                </a:solidFill>
                <a:latin typeface="Arial"/>
                <a:cs typeface="Arial"/>
              </a:rPr>
              <a:t>pur</a:t>
            </a:r>
            <a:r>
              <a:rPr sz="1000" spc="155" dirty="0">
                <a:solidFill>
                  <a:srgbClr val="181818"/>
                </a:solidFill>
                <a:latin typeface="Arial"/>
                <a:cs typeface="Arial"/>
              </a:rPr>
              <a:t> </a:t>
            </a:r>
            <a:r>
              <a:rPr sz="1000" spc="-5" dirty="0">
                <a:solidFill>
                  <a:srgbClr val="181818"/>
                </a:solidFill>
                <a:latin typeface="Arial"/>
                <a:cs typeface="Arial"/>
              </a:rPr>
              <a:t>rispettando</a:t>
            </a:r>
            <a:r>
              <a:rPr sz="1000" spc="160" dirty="0">
                <a:solidFill>
                  <a:srgbClr val="181818"/>
                </a:solidFill>
                <a:latin typeface="Arial"/>
                <a:cs typeface="Arial"/>
              </a:rPr>
              <a:t> </a:t>
            </a:r>
            <a:r>
              <a:rPr sz="1000" spc="-5" dirty="0">
                <a:solidFill>
                  <a:srgbClr val="181818"/>
                </a:solidFill>
                <a:latin typeface="Arial"/>
                <a:cs typeface="Arial"/>
              </a:rPr>
              <a:t>la</a:t>
            </a:r>
            <a:r>
              <a:rPr sz="1000" spc="160" dirty="0">
                <a:solidFill>
                  <a:srgbClr val="181818"/>
                </a:solidFill>
                <a:latin typeface="Arial"/>
                <a:cs typeface="Arial"/>
              </a:rPr>
              <a:t> </a:t>
            </a:r>
            <a:r>
              <a:rPr sz="1000" dirty="0">
                <a:solidFill>
                  <a:srgbClr val="181818"/>
                </a:solidFill>
                <a:latin typeface="Arial"/>
                <a:cs typeface="Arial"/>
              </a:rPr>
              <a:t>massima</a:t>
            </a:r>
            <a:r>
              <a:rPr sz="1000" spc="145" dirty="0">
                <a:solidFill>
                  <a:srgbClr val="181818"/>
                </a:solidFill>
                <a:latin typeface="Arial"/>
                <a:cs typeface="Arial"/>
              </a:rPr>
              <a:t> </a:t>
            </a:r>
            <a:r>
              <a:rPr sz="1000" spc="-5" dirty="0">
                <a:solidFill>
                  <a:srgbClr val="181818"/>
                </a:solidFill>
                <a:latin typeface="Arial"/>
                <a:cs typeface="Arial"/>
              </a:rPr>
              <a:t>libertà</a:t>
            </a:r>
            <a:r>
              <a:rPr sz="1000" spc="160" dirty="0">
                <a:solidFill>
                  <a:srgbClr val="181818"/>
                </a:solidFill>
                <a:latin typeface="Arial"/>
                <a:cs typeface="Arial"/>
              </a:rPr>
              <a:t> </a:t>
            </a:r>
            <a:r>
              <a:rPr sz="1000" spc="-5" dirty="0">
                <a:solidFill>
                  <a:srgbClr val="181818"/>
                </a:solidFill>
                <a:latin typeface="Arial"/>
                <a:cs typeface="Arial"/>
              </a:rPr>
              <a:t>espressiva</a:t>
            </a:r>
            <a:r>
              <a:rPr sz="1000" spc="160" dirty="0">
                <a:solidFill>
                  <a:srgbClr val="181818"/>
                </a:solidFill>
                <a:latin typeface="Arial"/>
                <a:cs typeface="Arial"/>
              </a:rPr>
              <a:t> </a:t>
            </a:r>
            <a:r>
              <a:rPr sz="1000" spc="-5" dirty="0">
                <a:solidFill>
                  <a:srgbClr val="181818"/>
                </a:solidFill>
                <a:latin typeface="Arial"/>
                <a:cs typeface="Arial"/>
              </a:rPr>
              <a:t>dei</a:t>
            </a:r>
            <a:r>
              <a:rPr sz="1000" spc="160" dirty="0">
                <a:solidFill>
                  <a:srgbClr val="181818"/>
                </a:solidFill>
                <a:latin typeface="Arial"/>
                <a:cs typeface="Arial"/>
              </a:rPr>
              <a:t> </a:t>
            </a:r>
            <a:r>
              <a:rPr sz="1000" spc="-5" dirty="0">
                <a:solidFill>
                  <a:srgbClr val="181818"/>
                </a:solidFill>
                <a:latin typeface="Arial"/>
                <a:cs typeface="Arial"/>
              </a:rPr>
              <a:t>bambini</a:t>
            </a:r>
            <a:r>
              <a:rPr sz="1000" spc="155" dirty="0">
                <a:solidFill>
                  <a:srgbClr val="181818"/>
                </a:solidFill>
                <a:latin typeface="Arial"/>
                <a:cs typeface="Arial"/>
              </a:rPr>
              <a:t> </a:t>
            </a:r>
            <a:r>
              <a:rPr sz="1000" spc="-5" dirty="0">
                <a:solidFill>
                  <a:srgbClr val="181818"/>
                </a:solidFill>
                <a:latin typeface="Arial"/>
                <a:cs typeface="Arial"/>
              </a:rPr>
              <a:t>e</a:t>
            </a:r>
            <a:r>
              <a:rPr sz="1000" spc="160" dirty="0">
                <a:solidFill>
                  <a:srgbClr val="181818"/>
                </a:solidFill>
                <a:latin typeface="Arial"/>
                <a:cs typeface="Arial"/>
              </a:rPr>
              <a:t> </a:t>
            </a:r>
            <a:r>
              <a:rPr sz="1000" spc="-5" dirty="0">
                <a:solidFill>
                  <a:srgbClr val="181818"/>
                </a:solidFill>
                <a:latin typeface="Arial"/>
                <a:cs typeface="Arial"/>
              </a:rPr>
              <a:t>dei</a:t>
            </a:r>
            <a:endParaRPr sz="1000">
              <a:latin typeface="Arial"/>
              <a:cs typeface="Arial"/>
            </a:endParaRPr>
          </a:p>
          <a:p>
            <a:pPr marL="12700">
              <a:lnSpc>
                <a:spcPct val="100000"/>
              </a:lnSpc>
              <a:spcBef>
                <a:spcPts val="730"/>
              </a:spcBef>
            </a:pPr>
            <a:r>
              <a:rPr sz="1000" spc="-5" dirty="0">
                <a:solidFill>
                  <a:srgbClr val="181818"/>
                </a:solidFill>
                <a:latin typeface="Arial"/>
                <a:cs typeface="Arial"/>
              </a:rPr>
              <a:t>ragazzi.</a:t>
            </a:r>
            <a:endParaRPr sz="1000">
              <a:latin typeface="Arial"/>
              <a:cs typeface="Arial"/>
            </a:endParaRPr>
          </a:p>
          <a:p>
            <a:pPr>
              <a:lnSpc>
                <a:spcPct val="100000"/>
              </a:lnSpc>
              <a:spcBef>
                <a:spcPts val="50"/>
              </a:spcBef>
            </a:pPr>
            <a:endParaRPr sz="1450">
              <a:latin typeface="Times New Roman"/>
              <a:cs typeface="Times New Roman"/>
            </a:endParaRPr>
          </a:p>
          <a:p>
            <a:pPr marL="12700">
              <a:lnSpc>
                <a:spcPct val="100000"/>
              </a:lnSpc>
            </a:pPr>
            <a:r>
              <a:rPr sz="1000" spc="-5" dirty="0">
                <a:solidFill>
                  <a:srgbClr val="181818"/>
                </a:solidFill>
                <a:latin typeface="Arial"/>
                <a:cs typeface="Arial"/>
              </a:rPr>
              <a:t>Due avvenimenti quest'anno affiancheranno il</a:t>
            </a:r>
            <a:r>
              <a:rPr sz="1000" dirty="0">
                <a:solidFill>
                  <a:srgbClr val="181818"/>
                </a:solidFill>
                <a:latin typeface="Arial"/>
                <a:cs typeface="Arial"/>
              </a:rPr>
              <a:t> </a:t>
            </a:r>
            <a:r>
              <a:rPr sz="1000" spc="-5" dirty="0">
                <a:solidFill>
                  <a:srgbClr val="181818"/>
                </a:solidFill>
                <a:latin typeface="Arial"/>
                <a:cs typeface="Arial"/>
              </a:rPr>
              <a:t>Festival.</a:t>
            </a:r>
            <a:endParaRPr sz="1000">
              <a:latin typeface="Arial"/>
              <a:cs typeface="Arial"/>
            </a:endParaRPr>
          </a:p>
          <a:p>
            <a:pPr marL="12700" marR="5080" algn="just">
              <a:lnSpc>
                <a:spcPct val="160400"/>
              </a:lnSpc>
              <a:spcBef>
                <a:spcPts val="969"/>
              </a:spcBef>
            </a:pPr>
            <a:r>
              <a:rPr sz="1000" spc="-5" dirty="0">
                <a:solidFill>
                  <a:srgbClr val="181818"/>
                </a:solidFill>
                <a:latin typeface="Arial"/>
                <a:cs typeface="Arial"/>
              </a:rPr>
              <a:t>"</a:t>
            </a:r>
            <a:r>
              <a:rPr sz="1000" i="1" spc="-5" dirty="0">
                <a:solidFill>
                  <a:srgbClr val="181818"/>
                </a:solidFill>
                <a:latin typeface="Arial"/>
                <a:cs typeface="Arial"/>
              </a:rPr>
              <a:t>WWW - </a:t>
            </a:r>
            <a:r>
              <a:rPr sz="1000" i="1" spc="-10" dirty="0">
                <a:solidFill>
                  <a:srgbClr val="181818"/>
                </a:solidFill>
                <a:latin typeface="Arial"/>
                <a:cs typeface="Arial"/>
              </a:rPr>
              <a:t>KnoW </a:t>
            </a:r>
            <a:r>
              <a:rPr sz="1000" i="1" spc="-5" dirty="0">
                <a:solidFill>
                  <a:srgbClr val="181818"/>
                </a:solidFill>
                <a:latin typeface="Arial"/>
                <a:cs typeface="Arial"/>
              </a:rPr>
              <a:t>the </a:t>
            </a:r>
            <a:r>
              <a:rPr sz="1000" i="1" dirty="0">
                <a:solidFill>
                  <a:srgbClr val="181818"/>
                </a:solidFill>
                <a:latin typeface="Arial"/>
                <a:cs typeface="Arial"/>
              </a:rPr>
              <a:t>World </a:t>
            </a:r>
            <a:r>
              <a:rPr sz="1000" i="1" spc="-5" dirty="0">
                <a:solidFill>
                  <a:srgbClr val="181818"/>
                </a:solidFill>
                <a:latin typeface="Arial"/>
                <a:cs typeface="Arial"/>
              </a:rPr>
              <a:t>with </a:t>
            </a:r>
            <a:r>
              <a:rPr sz="1000" i="1" dirty="0">
                <a:solidFill>
                  <a:srgbClr val="181818"/>
                </a:solidFill>
                <a:latin typeface="Arial"/>
                <a:cs typeface="Arial"/>
              </a:rPr>
              <a:t>Words</a:t>
            </a:r>
            <a:r>
              <a:rPr sz="1000" dirty="0">
                <a:solidFill>
                  <a:srgbClr val="181818"/>
                </a:solidFill>
                <a:latin typeface="Arial"/>
                <a:cs typeface="Arial"/>
              </a:rPr>
              <a:t>" si terrà </a:t>
            </a:r>
            <a:r>
              <a:rPr sz="1000" spc="-5" dirty="0">
                <a:solidFill>
                  <a:srgbClr val="181818"/>
                </a:solidFill>
                <a:latin typeface="Arial"/>
                <a:cs typeface="Arial"/>
              </a:rPr>
              <a:t>nel giorno di apertura del </a:t>
            </a:r>
            <a:r>
              <a:rPr sz="1000" dirty="0">
                <a:solidFill>
                  <a:srgbClr val="181818"/>
                </a:solidFill>
                <a:latin typeface="Arial"/>
                <a:cs typeface="Arial"/>
              </a:rPr>
              <a:t>Festival, </a:t>
            </a:r>
            <a:r>
              <a:rPr sz="1000" spc="-5" dirty="0">
                <a:solidFill>
                  <a:srgbClr val="181818"/>
                </a:solidFill>
                <a:latin typeface="Arial"/>
                <a:cs typeface="Arial"/>
              </a:rPr>
              <a:t>lunedì 16 marzo a Napoli.  Presso il Museo d'Arte contemporanea Donnaregina (MADRE), l'artista di </a:t>
            </a:r>
            <a:r>
              <a:rPr sz="1000" dirty="0">
                <a:solidFill>
                  <a:srgbClr val="181818"/>
                </a:solidFill>
                <a:latin typeface="Arial"/>
                <a:cs typeface="Arial"/>
              </a:rPr>
              <a:t>fama </a:t>
            </a:r>
            <a:r>
              <a:rPr sz="1000" spc="-5" dirty="0">
                <a:solidFill>
                  <a:srgbClr val="181818"/>
                </a:solidFill>
                <a:latin typeface="Arial"/>
                <a:cs typeface="Arial"/>
              </a:rPr>
              <a:t>internazionale Michelangelo  Pistoletto sarà l'ospite d'eccezione </a:t>
            </a:r>
            <a:r>
              <a:rPr sz="1000" dirty="0">
                <a:solidFill>
                  <a:srgbClr val="181818"/>
                </a:solidFill>
                <a:latin typeface="Arial"/>
                <a:cs typeface="Arial"/>
              </a:rPr>
              <a:t>di un </a:t>
            </a:r>
            <a:r>
              <a:rPr sz="1000" spc="-5" dirty="0">
                <a:solidFill>
                  <a:srgbClr val="181818"/>
                </a:solidFill>
                <a:latin typeface="Arial"/>
                <a:cs typeface="Arial"/>
              </a:rPr>
              <a:t>evento </a:t>
            </a:r>
            <a:r>
              <a:rPr sz="1000" dirty="0">
                <a:solidFill>
                  <a:srgbClr val="181818"/>
                </a:solidFill>
                <a:latin typeface="Arial"/>
                <a:cs typeface="Arial"/>
              </a:rPr>
              <a:t>per </a:t>
            </a:r>
            <a:r>
              <a:rPr sz="1000" spc="-5" dirty="0">
                <a:solidFill>
                  <a:srgbClr val="181818"/>
                </a:solidFill>
                <a:latin typeface="Arial"/>
                <a:cs typeface="Arial"/>
              </a:rPr>
              <a:t>ragazzi, a cura del Dipartimento Educazione Castello di  Rivoli Museo d'Arte Contemporanea in collaborazione con MADRE, e Cittadellarte Fondazione Pistoletto. </a:t>
            </a:r>
            <a:r>
              <a:rPr sz="1000" dirty="0">
                <a:solidFill>
                  <a:srgbClr val="181818"/>
                </a:solidFill>
                <a:latin typeface="Arial"/>
                <a:cs typeface="Arial"/>
              </a:rPr>
              <a:t>Un  </a:t>
            </a:r>
            <a:r>
              <a:rPr sz="1000" spc="-5" dirty="0">
                <a:solidFill>
                  <a:srgbClr val="181818"/>
                </a:solidFill>
                <a:latin typeface="Arial"/>
                <a:cs typeface="Arial"/>
              </a:rPr>
              <a:t>esempio della forza del network tra musei, istituzioni culturali e banche </a:t>
            </a:r>
            <a:r>
              <a:rPr sz="1000" dirty="0">
                <a:solidFill>
                  <a:srgbClr val="181818"/>
                </a:solidFill>
                <a:latin typeface="Arial"/>
                <a:cs typeface="Arial"/>
              </a:rPr>
              <a:t>accomunati </a:t>
            </a:r>
            <a:r>
              <a:rPr sz="1000" spc="-5" dirty="0">
                <a:solidFill>
                  <a:srgbClr val="181818"/>
                </a:solidFill>
                <a:latin typeface="Arial"/>
                <a:cs typeface="Arial"/>
              </a:rPr>
              <a:t>da </a:t>
            </a:r>
            <a:r>
              <a:rPr sz="1000" spc="5" dirty="0">
                <a:solidFill>
                  <a:srgbClr val="181818"/>
                </a:solidFill>
                <a:latin typeface="Arial"/>
                <a:cs typeface="Arial"/>
              </a:rPr>
              <a:t>progetti </a:t>
            </a:r>
            <a:r>
              <a:rPr sz="1000" spc="-5" dirty="0">
                <a:solidFill>
                  <a:srgbClr val="181818"/>
                </a:solidFill>
                <a:latin typeface="Arial"/>
                <a:cs typeface="Arial"/>
              </a:rPr>
              <a:t>e visioni  condivisi nel </a:t>
            </a:r>
            <a:r>
              <a:rPr sz="1000" dirty="0">
                <a:solidFill>
                  <a:srgbClr val="181818"/>
                </a:solidFill>
                <a:latin typeface="Arial"/>
                <a:cs typeface="Arial"/>
              </a:rPr>
              <a:t>tempo, </a:t>
            </a:r>
            <a:r>
              <a:rPr sz="1000" spc="-5" dirty="0">
                <a:solidFill>
                  <a:srgbClr val="181818"/>
                </a:solidFill>
                <a:latin typeface="Arial"/>
                <a:cs typeface="Arial"/>
              </a:rPr>
              <a:t>capacità di sinergia che il Festival della Cultura Creativa</a:t>
            </a:r>
            <a:r>
              <a:rPr sz="1000" spc="55" dirty="0">
                <a:solidFill>
                  <a:srgbClr val="181818"/>
                </a:solidFill>
                <a:latin typeface="Arial"/>
                <a:cs typeface="Arial"/>
              </a:rPr>
              <a:t> </a:t>
            </a:r>
            <a:r>
              <a:rPr sz="1000" spc="-5" dirty="0">
                <a:solidFill>
                  <a:srgbClr val="181818"/>
                </a:solidFill>
                <a:latin typeface="Arial"/>
                <a:cs typeface="Arial"/>
              </a:rPr>
              <a:t>incentiva.</a:t>
            </a:r>
            <a:endParaRPr sz="1000">
              <a:latin typeface="Arial"/>
              <a:cs typeface="Arial"/>
            </a:endParaRPr>
          </a:p>
          <a:p>
            <a:pPr>
              <a:lnSpc>
                <a:spcPct val="100000"/>
              </a:lnSpc>
              <a:spcBef>
                <a:spcPts val="15"/>
              </a:spcBef>
            </a:pPr>
            <a:endParaRPr sz="850">
              <a:latin typeface="Times New Roman"/>
              <a:cs typeface="Times New Roman"/>
            </a:endParaRPr>
          </a:p>
          <a:p>
            <a:pPr marL="12700" marR="5080" algn="just">
              <a:lnSpc>
                <a:spcPct val="160200"/>
              </a:lnSpc>
            </a:pPr>
            <a:r>
              <a:rPr sz="1000" spc="-5" dirty="0">
                <a:solidFill>
                  <a:srgbClr val="181818"/>
                </a:solidFill>
                <a:latin typeface="Arial"/>
                <a:cs typeface="Arial"/>
              </a:rPr>
              <a:t>Venerdì 20 </a:t>
            </a:r>
            <a:r>
              <a:rPr sz="1000" dirty="0">
                <a:solidFill>
                  <a:srgbClr val="181818"/>
                </a:solidFill>
                <a:latin typeface="Arial"/>
                <a:cs typeface="Arial"/>
              </a:rPr>
              <a:t>marzo </a:t>
            </a:r>
            <a:r>
              <a:rPr sz="1000" spc="-5" dirty="0">
                <a:solidFill>
                  <a:srgbClr val="181818"/>
                </a:solidFill>
                <a:latin typeface="Arial"/>
                <a:cs typeface="Arial"/>
              </a:rPr>
              <a:t>a </a:t>
            </a:r>
            <a:r>
              <a:rPr sz="1000" dirty="0">
                <a:solidFill>
                  <a:srgbClr val="181818"/>
                </a:solidFill>
                <a:latin typeface="Arial"/>
                <a:cs typeface="Arial"/>
              </a:rPr>
              <a:t>Roma </a:t>
            </a:r>
            <a:r>
              <a:rPr sz="1000" spc="-5" dirty="0">
                <a:solidFill>
                  <a:srgbClr val="181818"/>
                </a:solidFill>
                <a:latin typeface="Arial"/>
                <a:cs typeface="Arial"/>
              </a:rPr>
              <a:t>presso la sede dell'Abi, </a:t>
            </a:r>
            <a:r>
              <a:rPr sz="1000" dirty="0">
                <a:solidFill>
                  <a:srgbClr val="181818"/>
                </a:solidFill>
                <a:latin typeface="Arial"/>
                <a:cs typeface="Arial"/>
              </a:rPr>
              <a:t>le </a:t>
            </a:r>
            <a:r>
              <a:rPr sz="1000" spc="-5" dirty="0">
                <a:solidFill>
                  <a:srgbClr val="181818"/>
                </a:solidFill>
                <a:latin typeface="Arial"/>
                <a:cs typeface="Arial"/>
              </a:rPr>
              <a:t>antiche Scuderie </a:t>
            </a:r>
            <a:r>
              <a:rPr sz="1000" dirty="0">
                <a:solidFill>
                  <a:srgbClr val="181818"/>
                </a:solidFill>
                <a:latin typeface="Arial"/>
                <a:cs typeface="Arial"/>
              </a:rPr>
              <a:t>di </a:t>
            </a:r>
            <a:r>
              <a:rPr sz="1000" spc="-5" dirty="0">
                <a:solidFill>
                  <a:srgbClr val="181818"/>
                </a:solidFill>
                <a:latin typeface="Arial"/>
                <a:cs typeface="Arial"/>
              </a:rPr>
              <a:t>Palazzo Altieri </a:t>
            </a:r>
            <a:r>
              <a:rPr sz="1000" spc="-5" dirty="0">
                <a:latin typeface="Arial"/>
                <a:cs typeface="Arial"/>
              </a:rPr>
              <a:t>ospiteranno  l'incontro </a:t>
            </a:r>
            <a:r>
              <a:rPr sz="1000" i="1" spc="-5" dirty="0">
                <a:latin typeface="Arial"/>
                <a:cs typeface="Arial"/>
              </a:rPr>
              <a:t>Reinventare l'apprendimento – Cultura e creatività tra linguaggi, metodi e azioni</a:t>
            </a:r>
            <a:r>
              <a:rPr sz="1000" spc="-5" dirty="0">
                <a:latin typeface="Arial"/>
                <a:cs typeface="Arial"/>
              </a:rPr>
              <a:t>. Parteciperanno,  tra gli altri: Aldo Tanchis, comunicatore e autore del libro Bruno Munari; Anna Pironti, Responsabile  Dipartimento Educazione Museo Castello </a:t>
            </a:r>
            <a:r>
              <a:rPr sz="1000" dirty="0">
                <a:latin typeface="Arial"/>
                <a:cs typeface="Arial"/>
              </a:rPr>
              <a:t>di </a:t>
            </a:r>
            <a:r>
              <a:rPr sz="1000" spc="-5" dirty="0">
                <a:latin typeface="Arial"/>
                <a:cs typeface="Arial"/>
              </a:rPr>
              <a:t>Rivoli; Alessandra Falconi, referente del Centro </a:t>
            </a:r>
            <a:r>
              <a:rPr sz="1000" spc="5" dirty="0">
                <a:latin typeface="Arial"/>
                <a:cs typeface="Arial"/>
              </a:rPr>
              <a:t>Alberto </a:t>
            </a:r>
            <a:r>
              <a:rPr sz="1000" spc="-5" dirty="0">
                <a:latin typeface="Arial"/>
                <a:cs typeface="Arial"/>
              </a:rPr>
              <a:t>Manzi;  Carlo Infante, Presidente </a:t>
            </a:r>
            <a:r>
              <a:rPr sz="1000" dirty="0">
                <a:latin typeface="Arial"/>
                <a:cs typeface="Arial"/>
              </a:rPr>
              <a:t>di </a:t>
            </a:r>
            <a:r>
              <a:rPr sz="1000" spc="-5" dirty="0">
                <a:latin typeface="Arial"/>
                <a:cs typeface="Arial"/>
              </a:rPr>
              <a:t>Urban Experience; </a:t>
            </a:r>
            <a:r>
              <a:rPr sz="1000" dirty="0">
                <a:latin typeface="Arial"/>
                <a:cs typeface="Arial"/>
              </a:rPr>
              <a:t>Fiorella </a:t>
            </a:r>
            <a:r>
              <a:rPr sz="1000" spc="-5" dirty="0">
                <a:latin typeface="Arial"/>
                <a:cs typeface="Arial"/>
              </a:rPr>
              <a:t>Operto, Presidente della Scuola di Robotica; Hubert  Jaoui, esperto di creatività applicata; Ruggero Poi, </a:t>
            </a:r>
            <a:r>
              <a:rPr sz="1000" dirty="0">
                <a:latin typeface="Arial"/>
                <a:cs typeface="Arial"/>
              </a:rPr>
              <a:t>Vice </a:t>
            </a:r>
            <a:r>
              <a:rPr sz="1000" spc="-5" dirty="0">
                <a:latin typeface="Arial"/>
                <a:cs typeface="Arial"/>
              </a:rPr>
              <a:t>Presidente esecutivo della Fondazione Montessori  Italia.</a:t>
            </a:r>
            <a:endParaRPr sz="1000">
              <a:latin typeface="Arial"/>
              <a:cs typeface="Arial"/>
            </a:endParaRPr>
          </a:p>
          <a:p>
            <a:pPr marL="12700" marR="13970" algn="just">
              <a:lnSpc>
                <a:spcPct val="161000"/>
              </a:lnSpc>
              <a:spcBef>
                <a:spcPts val="975"/>
              </a:spcBef>
            </a:pPr>
            <a:r>
              <a:rPr sz="1000" spc="-5" dirty="0">
                <a:solidFill>
                  <a:srgbClr val="181818"/>
                </a:solidFill>
                <a:latin typeface="Arial"/>
                <a:cs typeface="Arial"/>
              </a:rPr>
              <a:t>L'immagine identificativa della seconda edizione del Festival porta </a:t>
            </a:r>
            <a:r>
              <a:rPr sz="1000" dirty="0">
                <a:solidFill>
                  <a:srgbClr val="181818"/>
                </a:solidFill>
                <a:latin typeface="Arial"/>
                <a:cs typeface="Arial"/>
              </a:rPr>
              <a:t>la firma </a:t>
            </a:r>
            <a:r>
              <a:rPr sz="1000" spc="-5" dirty="0">
                <a:solidFill>
                  <a:srgbClr val="181818"/>
                </a:solidFill>
                <a:latin typeface="Arial"/>
                <a:cs typeface="Arial"/>
              </a:rPr>
              <a:t>di </a:t>
            </a:r>
            <a:r>
              <a:rPr sz="1000" spc="-10" dirty="0">
                <a:solidFill>
                  <a:srgbClr val="181818"/>
                </a:solidFill>
                <a:latin typeface="Arial"/>
                <a:cs typeface="Arial"/>
              </a:rPr>
              <a:t>Eva </a:t>
            </a:r>
            <a:r>
              <a:rPr sz="1000" spc="-5" dirty="0">
                <a:solidFill>
                  <a:srgbClr val="181818"/>
                </a:solidFill>
                <a:latin typeface="Arial"/>
                <a:cs typeface="Arial"/>
              </a:rPr>
              <a:t>Montanari, illustratrice e  artista </a:t>
            </a:r>
            <a:r>
              <a:rPr sz="1000" dirty="0">
                <a:solidFill>
                  <a:srgbClr val="181818"/>
                </a:solidFill>
                <a:latin typeface="Arial"/>
                <a:cs typeface="Arial"/>
              </a:rPr>
              <a:t>di fama</a:t>
            </a:r>
            <a:r>
              <a:rPr sz="1000" spc="-20" dirty="0">
                <a:solidFill>
                  <a:srgbClr val="181818"/>
                </a:solidFill>
                <a:latin typeface="Arial"/>
                <a:cs typeface="Arial"/>
              </a:rPr>
              <a:t> </a:t>
            </a:r>
            <a:r>
              <a:rPr sz="1000" spc="-5" dirty="0">
                <a:solidFill>
                  <a:srgbClr val="181818"/>
                </a:solidFill>
                <a:latin typeface="Arial"/>
                <a:cs typeface="Arial"/>
              </a:rPr>
              <a:t>internazionale.</a:t>
            </a:r>
            <a:endParaRPr sz="1000">
              <a:latin typeface="Arial"/>
              <a:cs typeface="Arial"/>
            </a:endParaRPr>
          </a:p>
          <a:p>
            <a:pPr marL="12700" marR="10795" algn="just">
              <a:lnSpc>
                <a:spcPct val="160000"/>
              </a:lnSpc>
              <a:spcBef>
                <a:spcPts val="985"/>
              </a:spcBef>
            </a:pPr>
            <a:r>
              <a:rPr sz="1000" spc="-5" dirty="0">
                <a:solidFill>
                  <a:srgbClr val="181818"/>
                </a:solidFill>
                <a:latin typeface="Arial"/>
                <a:cs typeface="Arial"/>
              </a:rPr>
              <a:t>La manifestazione – che </a:t>
            </a:r>
            <a:r>
              <a:rPr sz="1000" dirty="0">
                <a:solidFill>
                  <a:srgbClr val="181818"/>
                </a:solidFill>
                <a:latin typeface="Arial"/>
                <a:cs typeface="Arial"/>
              </a:rPr>
              <a:t>ha il </a:t>
            </a:r>
            <a:r>
              <a:rPr sz="1000" spc="-5" dirty="0">
                <a:solidFill>
                  <a:srgbClr val="181818"/>
                </a:solidFill>
                <a:latin typeface="Arial"/>
                <a:cs typeface="Arial"/>
              </a:rPr>
              <a:t>Patrocinio dell'UNESCO e del Ministero dei Beni e delle Attività Culturali e del  </a:t>
            </a:r>
            <a:r>
              <a:rPr sz="1000" dirty="0">
                <a:solidFill>
                  <a:srgbClr val="181818"/>
                </a:solidFill>
                <a:latin typeface="Arial"/>
                <a:cs typeface="Arial"/>
              </a:rPr>
              <a:t>Turismo </a:t>
            </a:r>
            <a:r>
              <a:rPr sz="1000" spc="-5" dirty="0">
                <a:solidFill>
                  <a:srgbClr val="181818"/>
                </a:solidFill>
                <a:latin typeface="Arial"/>
                <a:cs typeface="Arial"/>
              </a:rPr>
              <a:t>– ha ottenuto nella </a:t>
            </a:r>
            <a:r>
              <a:rPr sz="1000" dirty="0">
                <a:solidFill>
                  <a:srgbClr val="181818"/>
                </a:solidFill>
                <a:latin typeface="Arial"/>
                <a:cs typeface="Arial"/>
              </a:rPr>
              <a:t>prima </a:t>
            </a:r>
            <a:r>
              <a:rPr sz="1000" spc="-5" dirty="0">
                <a:solidFill>
                  <a:srgbClr val="181818"/>
                </a:solidFill>
                <a:latin typeface="Arial"/>
                <a:cs typeface="Arial"/>
              </a:rPr>
              <a:t>edizione la </a:t>
            </a:r>
            <a:r>
              <a:rPr sz="1000" i="1" spc="-5" dirty="0">
                <a:solidFill>
                  <a:srgbClr val="181818"/>
                </a:solidFill>
                <a:latin typeface="Arial"/>
                <a:cs typeface="Arial"/>
              </a:rPr>
              <a:t>Medaglia del Presidente della</a:t>
            </a:r>
            <a:r>
              <a:rPr sz="1000" i="1" spc="75" dirty="0">
                <a:solidFill>
                  <a:srgbClr val="181818"/>
                </a:solidFill>
                <a:latin typeface="Arial"/>
                <a:cs typeface="Arial"/>
              </a:rPr>
              <a:t> </a:t>
            </a:r>
            <a:r>
              <a:rPr sz="1000" i="1" dirty="0">
                <a:solidFill>
                  <a:srgbClr val="181818"/>
                </a:solidFill>
                <a:latin typeface="Arial"/>
                <a:cs typeface="Arial"/>
              </a:rPr>
              <a:t>Repubblica</a:t>
            </a:r>
            <a:r>
              <a:rPr sz="1000" dirty="0">
                <a:solidFill>
                  <a:srgbClr val="181818"/>
                </a:solidFill>
                <a:latin typeface="Arial"/>
                <a:cs typeface="Arial"/>
              </a:rPr>
              <a:t>.</a:t>
            </a:r>
            <a:endParaRPr sz="1000">
              <a:latin typeface="Arial"/>
              <a:cs typeface="Arial"/>
            </a:endParaRPr>
          </a:p>
          <a:p>
            <a:pPr>
              <a:lnSpc>
                <a:spcPct val="100000"/>
              </a:lnSpc>
              <a:spcBef>
                <a:spcPts val="25"/>
              </a:spcBef>
            </a:pPr>
            <a:endParaRPr sz="850">
              <a:latin typeface="Times New Roman"/>
              <a:cs typeface="Times New Roman"/>
            </a:endParaRPr>
          </a:p>
          <a:p>
            <a:pPr marL="12700" marR="8255" algn="just">
              <a:lnSpc>
                <a:spcPct val="160500"/>
              </a:lnSpc>
            </a:pPr>
            <a:r>
              <a:rPr sz="1000" spc="-5" dirty="0">
                <a:solidFill>
                  <a:srgbClr val="181818"/>
                </a:solidFill>
                <a:latin typeface="Arial"/>
                <a:cs typeface="Arial"/>
              </a:rPr>
              <a:t>Il Festival </a:t>
            </a:r>
            <a:r>
              <a:rPr sz="1000" dirty="0">
                <a:solidFill>
                  <a:srgbClr val="181818"/>
                </a:solidFill>
                <a:latin typeface="Arial"/>
                <a:cs typeface="Arial"/>
              </a:rPr>
              <a:t>si </a:t>
            </a:r>
            <a:r>
              <a:rPr sz="1000" spc="-5" dirty="0">
                <a:solidFill>
                  <a:srgbClr val="181818"/>
                </a:solidFill>
                <a:latin typeface="Arial"/>
                <a:cs typeface="Arial"/>
              </a:rPr>
              <a:t>inserisce nel più ampio e articolato piano d'azione a sostegno dell'arte e della cultura </a:t>
            </a:r>
            <a:r>
              <a:rPr sz="1000" dirty="0">
                <a:solidFill>
                  <a:srgbClr val="181818"/>
                </a:solidFill>
                <a:latin typeface="Arial"/>
                <a:cs typeface="Arial"/>
              </a:rPr>
              <a:t>messo </a:t>
            </a:r>
            <a:r>
              <a:rPr sz="1000" spc="-5" dirty="0">
                <a:solidFill>
                  <a:srgbClr val="181818"/>
                </a:solidFill>
                <a:latin typeface="Arial"/>
                <a:cs typeface="Arial"/>
              </a:rPr>
              <a:t>a  punto dall'Abi con </a:t>
            </a:r>
            <a:r>
              <a:rPr sz="1000" dirty="0">
                <a:solidFill>
                  <a:srgbClr val="181818"/>
                </a:solidFill>
                <a:latin typeface="Arial"/>
                <a:cs typeface="Arial"/>
              </a:rPr>
              <a:t>le banche </a:t>
            </a:r>
            <a:r>
              <a:rPr sz="1000" spc="-5" dirty="0">
                <a:solidFill>
                  <a:srgbClr val="181818"/>
                </a:solidFill>
                <a:latin typeface="Arial"/>
                <a:cs typeface="Arial"/>
              </a:rPr>
              <a:t>per dare il proprio contributo di settore alla </a:t>
            </a:r>
            <a:r>
              <a:rPr sz="1000" spc="5" dirty="0">
                <a:solidFill>
                  <a:srgbClr val="181818"/>
                </a:solidFill>
                <a:latin typeface="Arial"/>
                <a:cs typeface="Arial"/>
              </a:rPr>
              <a:t>tutela </a:t>
            </a:r>
            <a:r>
              <a:rPr sz="1000" spc="-5" dirty="0">
                <a:solidFill>
                  <a:srgbClr val="181818"/>
                </a:solidFill>
                <a:latin typeface="Arial"/>
                <a:cs typeface="Arial"/>
              </a:rPr>
              <a:t>e alla condivisione  dell'immenso patrimonio </a:t>
            </a:r>
            <a:r>
              <a:rPr sz="1000" dirty="0">
                <a:solidFill>
                  <a:srgbClr val="181818"/>
                </a:solidFill>
                <a:latin typeface="Arial"/>
                <a:cs typeface="Arial"/>
              </a:rPr>
              <a:t>storico-artistico</a:t>
            </a:r>
            <a:r>
              <a:rPr sz="1000" spc="-5" dirty="0">
                <a:solidFill>
                  <a:srgbClr val="181818"/>
                </a:solidFill>
                <a:latin typeface="Arial"/>
                <a:cs typeface="Arial"/>
              </a:rPr>
              <a:t> nazionale.</a:t>
            </a:r>
            <a:endParaRPr sz="1000">
              <a:latin typeface="Arial"/>
              <a:cs typeface="Arial"/>
            </a:endParaRPr>
          </a:p>
          <a:p>
            <a:pPr marL="12700" marR="13970" algn="just">
              <a:lnSpc>
                <a:spcPct val="161000"/>
              </a:lnSpc>
              <a:spcBef>
                <a:spcPts val="969"/>
              </a:spcBef>
            </a:pPr>
            <a:r>
              <a:rPr sz="1000" spc="-5" dirty="0">
                <a:solidFill>
                  <a:srgbClr val="181818"/>
                </a:solidFill>
                <a:latin typeface="Arial"/>
                <a:cs typeface="Arial"/>
              </a:rPr>
              <a:t>Le informazioni e i dettagli </a:t>
            </a:r>
            <a:r>
              <a:rPr sz="1000" dirty="0">
                <a:solidFill>
                  <a:srgbClr val="181818"/>
                </a:solidFill>
                <a:latin typeface="Arial"/>
                <a:cs typeface="Arial"/>
              </a:rPr>
              <a:t>su </a:t>
            </a:r>
            <a:r>
              <a:rPr sz="1000" spc="-5" dirty="0">
                <a:solidFill>
                  <a:srgbClr val="181818"/>
                </a:solidFill>
                <a:latin typeface="Arial"/>
                <a:cs typeface="Arial"/>
              </a:rPr>
              <a:t>eventi, città e sedi della manifestazione </a:t>
            </a:r>
            <a:r>
              <a:rPr sz="1000" dirty="0">
                <a:solidFill>
                  <a:srgbClr val="181818"/>
                </a:solidFill>
                <a:latin typeface="Arial"/>
                <a:cs typeface="Arial"/>
              </a:rPr>
              <a:t>saranno </a:t>
            </a:r>
            <a:r>
              <a:rPr sz="1000" spc="-5" dirty="0">
                <a:solidFill>
                  <a:srgbClr val="181818"/>
                </a:solidFill>
                <a:latin typeface="Arial"/>
                <a:cs typeface="Arial"/>
              </a:rPr>
              <a:t>disponibili sul  sito</a:t>
            </a:r>
            <a:r>
              <a:rPr sz="1000" spc="10" dirty="0">
                <a:solidFill>
                  <a:srgbClr val="181818"/>
                </a:solidFill>
                <a:latin typeface="Arial"/>
                <a:cs typeface="Arial"/>
              </a:rPr>
              <a:t> </a:t>
            </a:r>
            <a:r>
              <a:rPr sz="1000" u="sng" spc="-5" dirty="0">
                <a:solidFill>
                  <a:srgbClr val="999999"/>
                </a:solidFill>
                <a:uFill>
                  <a:solidFill>
                    <a:srgbClr val="999999"/>
                  </a:solidFill>
                </a:uFill>
                <a:latin typeface="Arial"/>
                <a:cs typeface="Arial"/>
                <a:hlinkClick r:id="rId3"/>
              </a:rPr>
              <a:t>www.festivalculturacreativa.it</a:t>
            </a:r>
            <a:r>
              <a:rPr sz="1000" spc="-5" dirty="0">
                <a:solidFill>
                  <a:srgbClr val="181818"/>
                </a:solidFill>
                <a:latin typeface="Arial"/>
                <a:cs typeface="Arial"/>
                <a:hlinkClick r:id="rId3"/>
              </a:rPr>
              <a:t>.</a:t>
            </a:r>
            <a:endParaRPr sz="1000">
              <a:latin typeface="Arial"/>
              <a:cs typeface="Aria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7932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30" dirty="0">
                <a:latin typeface="Arial"/>
                <a:cs typeface="Arial"/>
              </a:rPr>
              <a:t>A</a:t>
            </a:r>
            <a:r>
              <a:rPr sz="1600" b="1" dirty="0">
                <a:latin typeface="Arial"/>
                <a:cs typeface="Arial"/>
              </a:rPr>
              <a:t>g</a:t>
            </a:r>
            <a:r>
              <a:rPr sz="1600" b="1" spc="5" dirty="0">
                <a:latin typeface="Arial"/>
                <a:cs typeface="Arial"/>
              </a:rPr>
              <a:t>e</a:t>
            </a:r>
            <a:r>
              <a:rPr sz="1600" b="1" spc="-5" dirty="0">
                <a:latin typeface="Arial"/>
                <a:cs typeface="Arial"/>
              </a:rPr>
              <a:t>nzi</a:t>
            </a:r>
            <a:r>
              <a:rPr sz="1600" b="1" spc="5" dirty="0">
                <a:latin typeface="Arial"/>
                <a:cs typeface="Arial"/>
              </a:rPr>
              <a:t>a</a:t>
            </a:r>
            <a:r>
              <a:rPr sz="1600" b="1" spc="-5" dirty="0">
                <a:latin typeface="Arial"/>
                <a:cs typeface="Arial"/>
              </a:rPr>
              <a:t>fuoritutto.com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479165" y="5407091"/>
            <a:ext cx="3346026" cy="1155031"/>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898956" y="3922902"/>
            <a:ext cx="417576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333333"/>
                </a:solidFill>
                <a:latin typeface="Arial"/>
                <a:cs typeface="Arial"/>
              </a:rPr>
              <a:t>Torna </a:t>
            </a:r>
            <a:r>
              <a:rPr sz="1800" b="1" dirty="0">
                <a:solidFill>
                  <a:srgbClr val="333333"/>
                </a:solidFill>
                <a:latin typeface="Arial"/>
                <a:cs typeface="Arial"/>
              </a:rPr>
              <a:t>il </a:t>
            </a:r>
            <a:r>
              <a:rPr sz="1800" b="1" spc="-5" dirty="0">
                <a:solidFill>
                  <a:srgbClr val="333333"/>
                </a:solidFill>
                <a:latin typeface="Arial"/>
                <a:cs typeface="Arial"/>
              </a:rPr>
              <a:t>Festival </a:t>
            </a:r>
            <a:r>
              <a:rPr sz="1800" b="1" dirty="0">
                <a:solidFill>
                  <a:srgbClr val="333333"/>
                </a:solidFill>
                <a:latin typeface="Arial"/>
                <a:cs typeface="Arial"/>
              </a:rPr>
              <a:t>della </a:t>
            </a:r>
            <a:r>
              <a:rPr sz="1800" b="1" spc="-5" dirty="0">
                <a:solidFill>
                  <a:srgbClr val="333333"/>
                </a:solidFill>
                <a:latin typeface="Arial"/>
                <a:cs typeface="Arial"/>
              </a:rPr>
              <a:t>Cultura Creativa</a:t>
            </a:r>
            <a:endParaRPr sz="1800">
              <a:latin typeface="Arial"/>
              <a:cs typeface="Arial"/>
            </a:endParaRPr>
          </a:p>
        </p:txBody>
      </p:sp>
      <p:sp>
        <p:nvSpPr>
          <p:cNvPr id="6" name="object 6"/>
          <p:cNvSpPr txBox="1"/>
          <p:nvPr/>
        </p:nvSpPr>
        <p:spPr>
          <a:xfrm>
            <a:off x="706627" y="4633086"/>
            <a:ext cx="6148705" cy="5247640"/>
          </a:xfrm>
          <a:prstGeom prst="rect">
            <a:avLst/>
          </a:prstGeom>
        </p:spPr>
        <p:txBody>
          <a:bodyPr vert="horz" wrap="square" lIns="0" tIns="12065" rIns="0" bIns="0" rtlCol="0">
            <a:spAutoFit/>
          </a:bodyPr>
          <a:lstStyle/>
          <a:p>
            <a:pPr marL="204470">
              <a:lnSpc>
                <a:spcPct val="100000"/>
              </a:lnSpc>
              <a:spcBef>
                <a:spcPts val="95"/>
              </a:spcBef>
            </a:pPr>
            <a:r>
              <a:rPr sz="1000" b="1" spc="-5" dirty="0">
                <a:solidFill>
                  <a:srgbClr val="999999"/>
                </a:solidFill>
                <a:latin typeface="Georgia"/>
                <a:cs typeface="Georgia"/>
              </a:rPr>
              <a:t>Dettagli</a:t>
            </a:r>
            <a:endParaRPr sz="1000">
              <a:latin typeface="Georgia"/>
              <a:cs typeface="Georgia"/>
            </a:endParaRPr>
          </a:p>
          <a:p>
            <a:pPr>
              <a:lnSpc>
                <a:spcPct val="100000"/>
              </a:lnSpc>
            </a:pPr>
            <a:endParaRPr sz="1000">
              <a:latin typeface="Times New Roman"/>
              <a:cs typeface="Times New Roman"/>
            </a:endParaRPr>
          </a:p>
          <a:p>
            <a:pPr marL="195580">
              <a:lnSpc>
                <a:spcPct val="100000"/>
              </a:lnSpc>
            </a:pPr>
            <a:r>
              <a:rPr sz="1000" spc="-5" dirty="0">
                <a:solidFill>
                  <a:srgbClr val="999999"/>
                </a:solidFill>
                <a:latin typeface="Georgia"/>
                <a:cs typeface="Georgia"/>
              </a:rPr>
              <a:t>Pubblicato: 05 Marzo</a:t>
            </a:r>
            <a:r>
              <a:rPr sz="1000" spc="5" dirty="0">
                <a:solidFill>
                  <a:srgbClr val="999999"/>
                </a:solidFill>
                <a:latin typeface="Georgia"/>
                <a:cs typeface="Georgia"/>
              </a:rPr>
              <a:t> </a:t>
            </a:r>
            <a:r>
              <a:rPr sz="1000" dirty="0">
                <a:solidFill>
                  <a:srgbClr val="999999"/>
                </a:solidFill>
                <a:latin typeface="Georgia"/>
                <a:cs typeface="Georgia"/>
              </a:rPr>
              <a:t>2015</a:t>
            </a:r>
            <a:endParaRPr sz="1000">
              <a:latin typeface="Georgia"/>
              <a:cs typeface="Georgia"/>
            </a:endParaRPr>
          </a:p>
          <a:p>
            <a:pPr marL="12700" marR="3675379" algn="just">
              <a:lnSpc>
                <a:spcPct val="101800"/>
              </a:lnSpc>
              <a:spcBef>
                <a:spcPts val="940"/>
              </a:spcBef>
            </a:pPr>
            <a:r>
              <a:rPr sz="1200" spc="-5" dirty="0">
                <a:latin typeface="Calibri"/>
                <a:cs typeface="Calibri"/>
              </a:rPr>
              <a:t>“L’alfabeto </a:t>
            </a:r>
            <a:r>
              <a:rPr sz="1200" dirty="0">
                <a:latin typeface="Calibri"/>
                <a:cs typeface="Calibri"/>
              </a:rPr>
              <a:t>del </a:t>
            </a:r>
            <a:r>
              <a:rPr sz="1200" spc="-5" dirty="0">
                <a:latin typeface="Calibri"/>
                <a:cs typeface="Calibri"/>
              </a:rPr>
              <a:t>Mondo. Leggiamo </a:t>
            </a:r>
            <a:r>
              <a:rPr sz="1200" dirty="0">
                <a:latin typeface="Calibri"/>
                <a:cs typeface="Calibri"/>
              </a:rPr>
              <a:t>i  </a:t>
            </a:r>
            <a:r>
              <a:rPr sz="1200" spc="-5" dirty="0">
                <a:latin typeface="Calibri"/>
                <a:cs typeface="Calibri"/>
              </a:rPr>
              <a:t>segni intorno </a:t>
            </a:r>
            <a:r>
              <a:rPr sz="1200" dirty="0">
                <a:latin typeface="Calibri"/>
                <a:cs typeface="Calibri"/>
              </a:rPr>
              <a:t>a noi e </a:t>
            </a:r>
            <a:r>
              <a:rPr sz="1200" spc="-5" dirty="0">
                <a:latin typeface="Calibri"/>
                <a:cs typeface="Calibri"/>
              </a:rPr>
              <a:t>raccontiamo”. </a:t>
            </a:r>
            <a:r>
              <a:rPr sz="1200" dirty="0">
                <a:latin typeface="Calibri"/>
                <a:cs typeface="Calibri"/>
              </a:rPr>
              <a:t>È  </a:t>
            </a:r>
            <a:r>
              <a:rPr sz="1200" spc="-5" dirty="0">
                <a:latin typeface="Calibri"/>
                <a:cs typeface="Calibri"/>
              </a:rPr>
              <a:t>questo </a:t>
            </a:r>
            <a:r>
              <a:rPr sz="1200" dirty="0">
                <a:latin typeface="Calibri"/>
                <a:cs typeface="Calibri"/>
              </a:rPr>
              <a:t>il tema della </a:t>
            </a:r>
            <a:r>
              <a:rPr sz="1200" spc="-5" dirty="0">
                <a:latin typeface="Calibri"/>
                <a:cs typeface="Calibri"/>
              </a:rPr>
              <a:t>seconda edizione  </a:t>
            </a:r>
            <a:r>
              <a:rPr sz="1200" dirty="0">
                <a:latin typeface="Calibri"/>
                <a:cs typeface="Calibri"/>
              </a:rPr>
              <a:t>del </a:t>
            </a:r>
            <a:r>
              <a:rPr sz="1200" spc="-5" dirty="0">
                <a:latin typeface="Calibri"/>
                <a:cs typeface="Calibri"/>
              </a:rPr>
              <a:t>Festival </a:t>
            </a:r>
            <a:r>
              <a:rPr sz="1200" dirty="0">
                <a:latin typeface="Calibri"/>
                <a:cs typeface="Calibri"/>
              </a:rPr>
              <a:t>della </a:t>
            </a:r>
            <a:r>
              <a:rPr sz="1200" spc="-5" dirty="0">
                <a:latin typeface="Calibri"/>
                <a:cs typeface="Calibri"/>
              </a:rPr>
              <a:t>Cultura Creativa,  promosso </a:t>
            </a:r>
            <a:r>
              <a:rPr sz="1200" dirty="0">
                <a:latin typeface="Calibri"/>
                <a:cs typeface="Calibri"/>
              </a:rPr>
              <a:t>e </a:t>
            </a:r>
            <a:r>
              <a:rPr sz="1200" spc="-5" dirty="0">
                <a:latin typeface="Calibri"/>
                <a:cs typeface="Calibri"/>
              </a:rPr>
              <a:t>realizzato </a:t>
            </a:r>
            <a:r>
              <a:rPr sz="1200" dirty="0">
                <a:latin typeface="Calibri"/>
                <a:cs typeface="Calibri"/>
              </a:rPr>
              <a:t>dalle </a:t>
            </a:r>
            <a:r>
              <a:rPr sz="1200" spc="-5" dirty="0">
                <a:latin typeface="Calibri"/>
                <a:cs typeface="Calibri"/>
              </a:rPr>
              <a:t>banche,  </a:t>
            </a:r>
            <a:r>
              <a:rPr sz="1200" dirty="0">
                <a:latin typeface="Calibri"/>
                <a:cs typeface="Calibri"/>
              </a:rPr>
              <a:t>anche </a:t>
            </a:r>
            <a:r>
              <a:rPr sz="1200" spc="-5" dirty="0">
                <a:latin typeface="Calibri"/>
                <a:cs typeface="Calibri"/>
              </a:rPr>
              <a:t>grazie </a:t>
            </a:r>
            <a:r>
              <a:rPr sz="1200" dirty="0">
                <a:latin typeface="Calibri"/>
                <a:cs typeface="Calibri"/>
              </a:rPr>
              <a:t>al </a:t>
            </a:r>
            <a:r>
              <a:rPr sz="1200" spc="-5" dirty="0">
                <a:latin typeface="Calibri"/>
                <a:cs typeface="Calibri"/>
              </a:rPr>
              <a:t>coordinamento  </a:t>
            </a:r>
            <a:r>
              <a:rPr sz="1200" dirty="0">
                <a:latin typeface="Calibri"/>
                <a:cs typeface="Calibri"/>
              </a:rPr>
              <a:t>dell’Abi.</a:t>
            </a:r>
            <a:endParaRPr sz="1200">
              <a:latin typeface="Calibri"/>
              <a:cs typeface="Calibri"/>
            </a:endParaRPr>
          </a:p>
          <a:p>
            <a:pPr marL="12700">
              <a:lnSpc>
                <a:spcPct val="100000"/>
              </a:lnSpc>
              <a:spcBef>
                <a:spcPts val="25"/>
              </a:spcBef>
              <a:tabLst>
                <a:tab pos="427990" algn="l"/>
                <a:tab pos="1691005" algn="l"/>
              </a:tabLst>
            </a:pPr>
            <a:r>
              <a:rPr sz="1200" spc="-5" dirty="0">
                <a:latin typeface="Calibri"/>
                <a:cs typeface="Calibri"/>
              </a:rPr>
              <a:t>La	manifestazione,	interamente</a:t>
            </a:r>
            <a:endParaRPr sz="1200">
              <a:latin typeface="Calibri"/>
              <a:cs typeface="Calibri"/>
            </a:endParaRPr>
          </a:p>
          <a:p>
            <a:pPr marL="12700" marR="5080" algn="just">
              <a:lnSpc>
                <a:spcPct val="101699"/>
              </a:lnSpc>
            </a:pPr>
            <a:r>
              <a:rPr sz="1200" spc="-5" dirty="0">
                <a:latin typeface="Calibri"/>
                <a:cs typeface="Calibri"/>
              </a:rPr>
              <a:t>dedicata </a:t>
            </a:r>
            <a:r>
              <a:rPr sz="1200" dirty="0">
                <a:latin typeface="Calibri"/>
                <a:cs typeface="Calibri"/>
              </a:rPr>
              <a:t>alla </a:t>
            </a:r>
            <a:r>
              <a:rPr sz="1200" spc="-5" dirty="0">
                <a:latin typeface="Calibri"/>
                <a:cs typeface="Calibri"/>
              </a:rPr>
              <a:t>cultura </a:t>
            </a:r>
            <a:r>
              <a:rPr sz="1200" dirty="0">
                <a:latin typeface="Calibri"/>
                <a:cs typeface="Calibri"/>
              </a:rPr>
              <a:t>e </a:t>
            </a:r>
            <a:r>
              <a:rPr sz="1200" spc="-5" dirty="0">
                <a:latin typeface="Calibri"/>
                <a:cs typeface="Calibri"/>
              </a:rPr>
              <a:t>alla </a:t>
            </a:r>
            <a:r>
              <a:rPr sz="1200" dirty="0">
                <a:latin typeface="Calibri"/>
                <a:cs typeface="Calibri"/>
              </a:rPr>
              <a:t>creatività per </a:t>
            </a:r>
            <a:r>
              <a:rPr sz="1200" spc="-5" dirty="0">
                <a:latin typeface="Calibri"/>
                <a:cs typeface="Calibri"/>
              </a:rPr>
              <a:t>ragazzi, si svolgerà </a:t>
            </a:r>
            <a:r>
              <a:rPr sz="1200" dirty="0">
                <a:latin typeface="Calibri"/>
                <a:cs typeface="Calibri"/>
              </a:rPr>
              <a:t>nella </a:t>
            </a:r>
            <a:r>
              <a:rPr sz="1200" spc="-5" dirty="0">
                <a:latin typeface="Calibri"/>
                <a:cs typeface="Calibri"/>
              </a:rPr>
              <a:t>settimana </a:t>
            </a:r>
            <a:r>
              <a:rPr sz="1200" dirty="0">
                <a:latin typeface="Calibri"/>
                <a:cs typeface="Calibri"/>
              </a:rPr>
              <a:t>dal </a:t>
            </a:r>
            <a:r>
              <a:rPr sz="1200" spc="-5" dirty="0">
                <a:latin typeface="Calibri"/>
                <a:cs typeface="Calibri"/>
              </a:rPr>
              <a:t>16 </a:t>
            </a:r>
            <a:r>
              <a:rPr sz="1200" dirty="0">
                <a:latin typeface="Calibri"/>
                <a:cs typeface="Calibri"/>
              </a:rPr>
              <a:t>al </a:t>
            </a:r>
            <a:r>
              <a:rPr sz="1200" spc="-5" dirty="0">
                <a:latin typeface="Calibri"/>
                <a:cs typeface="Calibri"/>
              </a:rPr>
              <a:t>22 marzo </a:t>
            </a:r>
            <a:r>
              <a:rPr sz="1200" dirty="0">
                <a:latin typeface="Calibri"/>
                <a:cs typeface="Calibri"/>
              </a:rPr>
              <a:t>e,  </a:t>
            </a:r>
            <a:r>
              <a:rPr sz="1200" spc="-5" dirty="0">
                <a:latin typeface="Calibri"/>
                <a:cs typeface="Calibri"/>
              </a:rPr>
              <a:t>come </a:t>
            </a:r>
            <a:r>
              <a:rPr sz="1200" dirty="0">
                <a:latin typeface="Calibri"/>
                <a:cs typeface="Calibri"/>
              </a:rPr>
              <a:t>già </a:t>
            </a:r>
            <a:r>
              <a:rPr sz="1200" spc="-5" dirty="0">
                <a:latin typeface="Calibri"/>
                <a:cs typeface="Calibri"/>
              </a:rPr>
              <a:t>sperimentato </a:t>
            </a:r>
            <a:r>
              <a:rPr sz="1200" dirty="0">
                <a:latin typeface="Calibri"/>
                <a:cs typeface="Calibri"/>
              </a:rPr>
              <a:t>nella </a:t>
            </a:r>
            <a:r>
              <a:rPr sz="1200" spc="-5" dirty="0">
                <a:latin typeface="Calibri"/>
                <a:cs typeface="Calibri"/>
              </a:rPr>
              <a:t>prima edizione, si </a:t>
            </a:r>
            <a:r>
              <a:rPr sz="1200" dirty="0">
                <a:latin typeface="Calibri"/>
                <a:cs typeface="Calibri"/>
              </a:rPr>
              <a:t>articolerà </a:t>
            </a:r>
            <a:r>
              <a:rPr sz="1200" spc="-5" dirty="0">
                <a:latin typeface="Calibri"/>
                <a:cs typeface="Calibri"/>
              </a:rPr>
              <a:t>attraverso </a:t>
            </a:r>
            <a:r>
              <a:rPr sz="1200" dirty="0">
                <a:latin typeface="Calibri"/>
                <a:cs typeface="Calibri"/>
              </a:rPr>
              <a:t>una </a:t>
            </a:r>
            <a:r>
              <a:rPr sz="1200" spc="-5" dirty="0">
                <a:latin typeface="Calibri"/>
                <a:cs typeface="Calibri"/>
              </a:rPr>
              <a:t>ricca proposta </a:t>
            </a:r>
            <a:r>
              <a:rPr sz="1200" dirty="0">
                <a:latin typeface="Calibri"/>
                <a:cs typeface="Calibri"/>
              </a:rPr>
              <a:t>di </a:t>
            </a:r>
            <a:r>
              <a:rPr sz="1200" spc="-5" dirty="0">
                <a:latin typeface="Calibri"/>
                <a:cs typeface="Calibri"/>
              </a:rPr>
              <a:t>eventi,  iniziative </a:t>
            </a:r>
            <a:r>
              <a:rPr sz="1200" dirty="0">
                <a:latin typeface="Calibri"/>
                <a:cs typeface="Calibri"/>
              </a:rPr>
              <a:t>e </a:t>
            </a:r>
            <a:r>
              <a:rPr sz="1200" spc="-5" dirty="0">
                <a:latin typeface="Calibri"/>
                <a:cs typeface="Calibri"/>
              </a:rPr>
              <a:t>laboratori diffusi sull’intero territorio nazionale. Coinvolgendo oltre </a:t>
            </a:r>
            <a:r>
              <a:rPr sz="1200" dirty="0">
                <a:latin typeface="Calibri"/>
                <a:cs typeface="Calibri"/>
              </a:rPr>
              <a:t>10 </a:t>
            </a:r>
            <a:r>
              <a:rPr sz="1200" spc="-5" dirty="0">
                <a:latin typeface="Calibri"/>
                <a:cs typeface="Calibri"/>
              </a:rPr>
              <a:t>mila  </a:t>
            </a:r>
            <a:r>
              <a:rPr sz="1200" dirty="0">
                <a:latin typeface="Calibri"/>
                <a:cs typeface="Calibri"/>
              </a:rPr>
              <a:t>giovanissimi in </a:t>
            </a:r>
            <a:r>
              <a:rPr sz="1200" spc="-5" dirty="0">
                <a:latin typeface="Calibri"/>
                <a:cs typeface="Calibri"/>
              </a:rPr>
              <a:t>tutta Italia, </a:t>
            </a:r>
            <a:r>
              <a:rPr sz="1200" dirty="0">
                <a:latin typeface="Calibri"/>
                <a:cs typeface="Calibri"/>
              </a:rPr>
              <a:t>il </a:t>
            </a:r>
            <a:r>
              <a:rPr sz="1200" spc="-5" dirty="0">
                <a:latin typeface="Calibri"/>
                <a:cs typeface="Calibri"/>
              </a:rPr>
              <a:t>Festival </a:t>
            </a:r>
            <a:r>
              <a:rPr sz="1200" dirty="0">
                <a:latin typeface="Calibri"/>
                <a:cs typeface="Calibri"/>
              </a:rPr>
              <a:t>ha </a:t>
            </a:r>
            <a:r>
              <a:rPr sz="1200" spc="-5" dirty="0">
                <a:latin typeface="Calibri"/>
                <a:cs typeface="Calibri"/>
              </a:rPr>
              <a:t>l’obiettivo </a:t>
            </a:r>
            <a:r>
              <a:rPr sz="1200" dirty="0">
                <a:latin typeface="Calibri"/>
                <a:cs typeface="Calibri"/>
              </a:rPr>
              <a:t>di </a:t>
            </a:r>
            <a:r>
              <a:rPr sz="1200" spc="-5" dirty="0">
                <a:latin typeface="Calibri"/>
                <a:cs typeface="Calibri"/>
              </a:rPr>
              <a:t>avvicinare bambini </a:t>
            </a:r>
            <a:r>
              <a:rPr sz="1200" dirty="0">
                <a:latin typeface="Calibri"/>
                <a:cs typeface="Calibri"/>
              </a:rPr>
              <a:t>e ragazzi dai 6 ai </a:t>
            </a:r>
            <a:r>
              <a:rPr sz="1200" spc="-5" dirty="0">
                <a:latin typeface="Calibri"/>
                <a:cs typeface="Calibri"/>
              </a:rPr>
              <a:t>13 </a:t>
            </a:r>
            <a:r>
              <a:rPr sz="1200" dirty="0">
                <a:latin typeface="Calibri"/>
                <a:cs typeface="Calibri"/>
              </a:rPr>
              <a:t>anni  alla </a:t>
            </a:r>
            <a:r>
              <a:rPr sz="1200" spc="-5" dirty="0">
                <a:latin typeface="Calibri"/>
                <a:cs typeface="Calibri"/>
              </a:rPr>
              <a:t>cultura </a:t>
            </a:r>
            <a:r>
              <a:rPr sz="1200" dirty="0">
                <a:latin typeface="Calibri"/>
                <a:cs typeface="Calibri"/>
              </a:rPr>
              <a:t>e, in </a:t>
            </a:r>
            <a:r>
              <a:rPr sz="1200" spc="-5" dirty="0">
                <a:latin typeface="Calibri"/>
                <a:cs typeface="Calibri"/>
              </a:rPr>
              <a:t>particolare, </a:t>
            </a:r>
            <a:r>
              <a:rPr sz="1200" dirty="0">
                <a:latin typeface="Calibri"/>
                <a:cs typeface="Calibri"/>
              </a:rPr>
              <a:t>agli </a:t>
            </a:r>
            <a:r>
              <a:rPr sz="1200" spc="-5" dirty="0">
                <a:latin typeface="Calibri"/>
                <a:cs typeface="Calibri"/>
              </a:rPr>
              <a:t>aspetti più “generativi” </a:t>
            </a:r>
            <a:r>
              <a:rPr sz="1200" dirty="0">
                <a:latin typeface="Calibri"/>
                <a:cs typeface="Calibri"/>
              </a:rPr>
              <a:t>della </a:t>
            </a:r>
            <a:r>
              <a:rPr sz="1200" spc="-5" dirty="0">
                <a:latin typeface="Calibri"/>
                <a:cs typeface="Calibri"/>
              </a:rPr>
              <a:t>creatività. Attraverso l’arte,  </a:t>
            </a:r>
            <a:r>
              <a:rPr sz="1200" dirty="0">
                <a:latin typeface="Calibri"/>
                <a:cs typeface="Calibri"/>
              </a:rPr>
              <a:t>l’archeologia, la </a:t>
            </a:r>
            <a:r>
              <a:rPr sz="1200" spc="-5" dirty="0">
                <a:latin typeface="Calibri"/>
                <a:cs typeface="Calibri"/>
              </a:rPr>
              <a:t>musica, </a:t>
            </a:r>
            <a:r>
              <a:rPr sz="1200" dirty="0">
                <a:latin typeface="Calibri"/>
                <a:cs typeface="Calibri"/>
              </a:rPr>
              <a:t>il canto, la </a:t>
            </a:r>
            <a:r>
              <a:rPr sz="1200" spc="-5" dirty="0">
                <a:latin typeface="Calibri"/>
                <a:cs typeface="Calibri"/>
              </a:rPr>
              <a:t>lettura, </a:t>
            </a:r>
            <a:r>
              <a:rPr sz="1200" dirty="0">
                <a:latin typeface="Calibri"/>
                <a:cs typeface="Calibri"/>
              </a:rPr>
              <a:t>il </a:t>
            </a:r>
            <a:r>
              <a:rPr sz="1200" spc="-5" dirty="0">
                <a:latin typeface="Calibri"/>
                <a:cs typeface="Calibri"/>
              </a:rPr>
              <a:t>teatro, </a:t>
            </a:r>
            <a:r>
              <a:rPr sz="1200" dirty="0">
                <a:latin typeface="Calibri"/>
                <a:cs typeface="Calibri"/>
              </a:rPr>
              <a:t>la </a:t>
            </a:r>
            <a:r>
              <a:rPr sz="1200" spc="-5" dirty="0">
                <a:latin typeface="Calibri"/>
                <a:cs typeface="Calibri"/>
              </a:rPr>
              <a:t>fotografia, </a:t>
            </a:r>
            <a:r>
              <a:rPr sz="1200" dirty="0">
                <a:latin typeface="Calibri"/>
                <a:cs typeface="Calibri"/>
              </a:rPr>
              <a:t>la </a:t>
            </a:r>
            <a:r>
              <a:rPr sz="1200" spc="-5" dirty="0">
                <a:latin typeface="Calibri"/>
                <a:cs typeface="Calibri"/>
              </a:rPr>
              <a:t>robotica, </a:t>
            </a:r>
            <a:r>
              <a:rPr sz="1200" dirty="0">
                <a:latin typeface="Calibri"/>
                <a:cs typeface="Calibri"/>
              </a:rPr>
              <a:t>le </a:t>
            </a:r>
            <a:r>
              <a:rPr sz="1200" spc="-5" dirty="0">
                <a:latin typeface="Calibri"/>
                <a:cs typeface="Calibri"/>
              </a:rPr>
              <a:t>tecnologie digitali  </a:t>
            </a:r>
            <a:r>
              <a:rPr sz="1200" dirty="0">
                <a:latin typeface="Calibri"/>
                <a:cs typeface="Calibri"/>
              </a:rPr>
              <a:t>e altri percorsi </a:t>
            </a:r>
            <a:r>
              <a:rPr sz="1200" spc="-5" dirty="0">
                <a:latin typeface="Calibri"/>
                <a:cs typeface="Calibri"/>
              </a:rPr>
              <a:t>figurativi </a:t>
            </a:r>
            <a:r>
              <a:rPr sz="1200" dirty="0">
                <a:latin typeface="Calibri"/>
                <a:cs typeface="Calibri"/>
              </a:rPr>
              <a:t>e </a:t>
            </a:r>
            <a:r>
              <a:rPr sz="1200" spc="-5" dirty="0">
                <a:latin typeface="Calibri"/>
                <a:cs typeface="Calibri"/>
              </a:rPr>
              <a:t>linguistici, </a:t>
            </a:r>
            <a:r>
              <a:rPr sz="1200" dirty="0">
                <a:latin typeface="Calibri"/>
                <a:cs typeface="Calibri"/>
              </a:rPr>
              <a:t>i </a:t>
            </a:r>
            <a:r>
              <a:rPr sz="1200" spc="-5" dirty="0">
                <a:latin typeface="Calibri"/>
                <a:cs typeface="Calibri"/>
              </a:rPr>
              <a:t>giovani protagonisti del Festival potranno così sperimentare  </a:t>
            </a:r>
            <a:r>
              <a:rPr sz="1200" dirty="0">
                <a:latin typeface="Calibri"/>
                <a:cs typeface="Calibri"/>
              </a:rPr>
              <a:t>le </a:t>
            </a:r>
            <a:r>
              <a:rPr sz="1200" spc="-5" dirty="0">
                <a:latin typeface="Calibri"/>
                <a:cs typeface="Calibri"/>
              </a:rPr>
              <a:t>potenzialità </a:t>
            </a:r>
            <a:r>
              <a:rPr sz="1200" dirty="0">
                <a:latin typeface="Calibri"/>
                <a:cs typeface="Calibri"/>
              </a:rPr>
              <a:t>della loro </a:t>
            </a:r>
            <a:r>
              <a:rPr sz="1200" spc="-5" dirty="0">
                <a:latin typeface="Calibri"/>
                <a:cs typeface="Calibri"/>
              </a:rPr>
              <a:t>fantasia </a:t>
            </a:r>
            <a:r>
              <a:rPr sz="1200" dirty="0">
                <a:latin typeface="Calibri"/>
                <a:cs typeface="Calibri"/>
              </a:rPr>
              <a:t>e </a:t>
            </a:r>
            <a:r>
              <a:rPr sz="1200" spc="-5" dirty="0">
                <a:latin typeface="Calibri"/>
                <a:cs typeface="Calibri"/>
              </a:rPr>
              <a:t>costruire </a:t>
            </a:r>
            <a:r>
              <a:rPr sz="1200" spc="-10" dirty="0">
                <a:latin typeface="Calibri"/>
                <a:cs typeface="Calibri"/>
              </a:rPr>
              <a:t>infiniti </a:t>
            </a:r>
            <a:r>
              <a:rPr sz="1200" dirty="0">
                <a:latin typeface="Calibri"/>
                <a:cs typeface="Calibri"/>
              </a:rPr>
              <a:t>racconti.“Il </a:t>
            </a:r>
            <a:r>
              <a:rPr sz="1200" spc="-5" dirty="0">
                <a:latin typeface="Calibri"/>
                <a:cs typeface="Calibri"/>
              </a:rPr>
              <a:t>rafforzato impegno delle banche </a:t>
            </a:r>
            <a:r>
              <a:rPr sz="1200" dirty="0">
                <a:latin typeface="Calibri"/>
                <a:cs typeface="Calibri"/>
              </a:rPr>
              <a:t>a  investire </a:t>
            </a:r>
            <a:r>
              <a:rPr sz="1200" spc="30" dirty="0">
                <a:latin typeface="Calibri"/>
                <a:cs typeface="Calibri"/>
              </a:rPr>
              <a:t> </a:t>
            </a:r>
            <a:r>
              <a:rPr sz="1200" spc="-5" dirty="0">
                <a:latin typeface="Calibri"/>
                <a:cs typeface="Calibri"/>
              </a:rPr>
              <a:t>nei </a:t>
            </a:r>
            <a:r>
              <a:rPr sz="1200" spc="30" dirty="0">
                <a:latin typeface="Calibri"/>
                <a:cs typeface="Calibri"/>
              </a:rPr>
              <a:t> </a:t>
            </a:r>
            <a:r>
              <a:rPr sz="1200" dirty="0">
                <a:latin typeface="Calibri"/>
                <a:cs typeface="Calibri"/>
              </a:rPr>
              <a:t>giovani </a:t>
            </a:r>
            <a:r>
              <a:rPr sz="1200" spc="30" dirty="0">
                <a:latin typeface="Calibri"/>
                <a:cs typeface="Calibri"/>
              </a:rPr>
              <a:t> </a:t>
            </a:r>
            <a:r>
              <a:rPr sz="1200" dirty="0">
                <a:latin typeface="Calibri"/>
                <a:cs typeface="Calibri"/>
              </a:rPr>
              <a:t>e </a:t>
            </a:r>
            <a:r>
              <a:rPr sz="1200" spc="15" dirty="0">
                <a:latin typeface="Calibri"/>
                <a:cs typeface="Calibri"/>
              </a:rPr>
              <a:t> </a:t>
            </a:r>
            <a:r>
              <a:rPr sz="1200" dirty="0">
                <a:latin typeface="Calibri"/>
                <a:cs typeface="Calibri"/>
              </a:rPr>
              <a:t>nella </a:t>
            </a:r>
            <a:r>
              <a:rPr sz="1200" spc="25" dirty="0">
                <a:latin typeface="Calibri"/>
                <a:cs typeface="Calibri"/>
              </a:rPr>
              <a:t> </a:t>
            </a:r>
            <a:r>
              <a:rPr sz="1200" spc="-5" dirty="0">
                <a:latin typeface="Calibri"/>
                <a:cs typeface="Calibri"/>
              </a:rPr>
              <a:t>cultura </a:t>
            </a:r>
            <a:r>
              <a:rPr sz="1200" spc="45" dirty="0">
                <a:latin typeface="Calibri"/>
                <a:cs typeface="Calibri"/>
              </a:rPr>
              <a:t> </a:t>
            </a:r>
            <a:r>
              <a:rPr sz="1200" dirty="0">
                <a:latin typeface="Calibri"/>
                <a:cs typeface="Calibri"/>
              </a:rPr>
              <a:t>– </a:t>
            </a:r>
            <a:r>
              <a:rPr sz="1200" spc="25" dirty="0">
                <a:latin typeface="Calibri"/>
                <a:cs typeface="Calibri"/>
              </a:rPr>
              <a:t> </a:t>
            </a:r>
            <a:r>
              <a:rPr sz="1200" dirty="0">
                <a:latin typeface="Calibri"/>
                <a:cs typeface="Calibri"/>
              </a:rPr>
              <a:t>ha </a:t>
            </a:r>
            <a:r>
              <a:rPr sz="1200" spc="25" dirty="0">
                <a:latin typeface="Calibri"/>
                <a:cs typeface="Calibri"/>
              </a:rPr>
              <a:t> </a:t>
            </a:r>
            <a:r>
              <a:rPr sz="1200" spc="-5" dirty="0">
                <a:latin typeface="Calibri"/>
                <a:cs typeface="Calibri"/>
              </a:rPr>
              <a:t>dichiarato </a:t>
            </a:r>
            <a:r>
              <a:rPr sz="1200" spc="35" dirty="0">
                <a:latin typeface="Calibri"/>
                <a:cs typeface="Calibri"/>
              </a:rPr>
              <a:t> </a:t>
            </a:r>
            <a:r>
              <a:rPr sz="1200" dirty="0">
                <a:latin typeface="Calibri"/>
                <a:cs typeface="Calibri"/>
              </a:rPr>
              <a:t>il </a:t>
            </a:r>
            <a:r>
              <a:rPr sz="1200" spc="25" dirty="0">
                <a:latin typeface="Calibri"/>
                <a:cs typeface="Calibri"/>
              </a:rPr>
              <a:t> </a:t>
            </a:r>
            <a:r>
              <a:rPr sz="1200" spc="-5" dirty="0">
                <a:latin typeface="Calibri"/>
                <a:cs typeface="Calibri"/>
              </a:rPr>
              <a:t>Presidente </a:t>
            </a:r>
            <a:r>
              <a:rPr sz="1200" spc="30" dirty="0">
                <a:latin typeface="Calibri"/>
                <a:cs typeface="Calibri"/>
              </a:rPr>
              <a:t> </a:t>
            </a:r>
            <a:r>
              <a:rPr sz="1200" spc="-5" dirty="0">
                <a:latin typeface="Calibri"/>
                <a:cs typeface="Calibri"/>
              </a:rPr>
              <a:t>dell’Abi, </a:t>
            </a:r>
            <a:r>
              <a:rPr sz="1200" spc="35" dirty="0">
                <a:latin typeface="Calibri"/>
                <a:cs typeface="Calibri"/>
              </a:rPr>
              <a:t> </a:t>
            </a:r>
            <a:r>
              <a:rPr sz="1200" spc="-5" dirty="0">
                <a:latin typeface="Calibri"/>
                <a:cs typeface="Calibri"/>
              </a:rPr>
              <a:t>Antonio </a:t>
            </a:r>
            <a:r>
              <a:rPr sz="1200" spc="35" dirty="0">
                <a:latin typeface="Calibri"/>
                <a:cs typeface="Calibri"/>
              </a:rPr>
              <a:t> </a:t>
            </a:r>
            <a:r>
              <a:rPr sz="1200" spc="-5" dirty="0">
                <a:latin typeface="Calibri"/>
                <a:cs typeface="Calibri"/>
              </a:rPr>
              <a:t>Patuelli </a:t>
            </a:r>
            <a:r>
              <a:rPr sz="1200" spc="55" dirty="0">
                <a:latin typeface="Calibri"/>
                <a:cs typeface="Calibri"/>
              </a:rPr>
              <a:t> </a:t>
            </a:r>
            <a:r>
              <a:rPr sz="1200" dirty="0">
                <a:latin typeface="Calibri"/>
                <a:cs typeface="Calibri"/>
              </a:rPr>
              <a:t>–</a:t>
            </a:r>
            <a:endParaRPr sz="1200">
              <a:latin typeface="Calibri"/>
              <a:cs typeface="Calibri"/>
            </a:endParaRPr>
          </a:p>
          <a:p>
            <a:pPr marL="12700" marR="6350" algn="just">
              <a:lnSpc>
                <a:spcPct val="101699"/>
              </a:lnSpc>
              <a:spcBef>
                <a:spcPts val="15"/>
              </a:spcBef>
            </a:pPr>
            <a:r>
              <a:rPr sz="1200" spc="-5" dirty="0">
                <a:latin typeface="Calibri"/>
                <a:cs typeface="Calibri"/>
              </a:rPr>
              <a:t>rappresenta un’occasione importante </a:t>
            </a:r>
            <a:r>
              <a:rPr sz="1200" dirty="0">
                <a:latin typeface="Calibri"/>
                <a:cs typeface="Calibri"/>
              </a:rPr>
              <a:t>data ai </a:t>
            </a:r>
            <a:r>
              <a:rPr sz="1200" spc="-5" dirty="0">
                <a:latin typeface="Calibri"/>
                <a:cs typeface="Calibri"/>
              </a:rPr>
              <a:t>ragazzi </a:t>
            </a:r>
            <a:r>
              <a:rPr sz="1200" dirty="0">
                <a:latin typeface="Calibri"/>
                <a:cs typeface="Calibri"/>
              </a:rPr>
              <a:t>per </a:t>
            </a:r>
            <a:r>
              <a:rPr sz="1200" spc="-5" dirty="0">
                <a:latin typeface="Calibri"/>
                <a:cs typeface="Calibri"/>
              </a:rPr>
              <a:t>misurarsi con se stessi </a:t>
            </a:r>
            <a:r>
              <a:rPr sz="1200" dirty="0">
                <a:latin typeface="Calibri"/>
                <a:cs typeface="Calibri"/>
              </a:rPr>
              <a:t>e le molteplici  </a:t>
            </a:r>
            <a:r>
              <a:rPr sz="1200" spc="-5" dirty="0">
                <a:latin typeface="Calibri"/>
                <a:cs typeface="Calibri"/>
              </a:rPr>
              <a:t>possibilità </a:t>
            </a:r>
            <a:r>
              <a:rPr sz="1200" dirty="0">
                <a:latin typeface="Calibri"/>
                <a:cs typeface="Calibri"/>
              </a:rPr>
              <a:t>di </a:t>
            </a:r>
            <a:r>
              <a:rPr sz="1200" spc="-5" dirty="0">
                <a:latin typeface="Calibri"/>
                <a:cs typeface="Calibri"/>
              </a:rPr>
              <a:t>partecipazione. Ciò che ci </a:t>
            </a:r>
            <a:r>
              <a:rPr sz="1200" dirty="0">
                <a:latin typeface="Calibri"/>
                <a:cs typeface="Calibri"/>
              </a:rPr>
              <a:t>spinge a lavorare in </a:t>
            </a:r>
            <a:r>
              <a:rPr sz="1200" spc="-5" dirty="0">
                <a:latin typeface="Calibri"/>
                <a:cs typeface="Calibri"/>
              </a:rPr>
              <a:t>sinergia con scuole, </a:t>
            </a:r>
            <a:r>
              <a:rPr sz="1200" spc="5" dirty="0">
                <a:latin typeface="Calibri"/>
                <a:cs typeface="Calibri"/>
              </a:rPr>
              <a:t>musei, </a:t>
            </a:r>
            <a:r>
              <a:rPr sz="1200" spc="-5" dirty="0">
                <a:latin typeface="Calibri"/>
                <a:cs typeface="Calibri"/>
              </a:rPr>
              <a:t>associazioni  culturali </a:t>
            </a:r>
            <a:r>
              <a:rPr sz="1200" dirty="0">
                <a:latin typeface="Calibri"/>
                <a:cs typeface="Calibri"/>
              </a:rPr>
              <a:t>e </a:t>
            </a:r>
            <a:r>
              <a:rPr sz="1200" spc="-5" dirty="0">
                <a:latin typeface="Calibri"/>
                <a:cs typeface="Calibri"/>
              </a:rPr>
              <a:t>biblioteche </a:t>
            </a:r>
            <a:r>
              <a:rPr sz="1200" dirty="0">
                <a:latin typeface="Calibri"/>
                <a:cs typeface="Calibri"/>
              </a:rPr>
              <a:t>è la </a:t>
            </a:r>
            <a:r>
              <a:rPr sz="1200" spc="-5" dirty="0">
                <a:latin typeface="Calibri"/>
                <a:cs typeface="Calibri"/>
              </a:rPr>
              <a:t>comune certezza che solo mettendosi </a:t>
            </a:r>
            <a:r>
              <a:rPr sz="1200" dirty="0">
                <a:latin typeface="Calibri"/>
                <a:cs typeface="Calibri"/>
              </a:rPr>
              <a:t>in gioco e </a:t>
            </a:r>
            <a:r>
              <a:rPr sz="1200" spc="-5" dirty="0">
                <a:latin typeface="Calibri"/>
                <a:cs typeface="Calibri"/>
              </a:rPr>
              <a:t>‘allenandosi’ </a:t>
            </a:r>
            <a:r>
              <a:rPr sz="1200" dirty="0">
                <a:latin typeface="Calibri"/>
                <a:cs typeface="Calibri"/>
              </a:rPr>
              <a:t>a  </a:t>
            </a:r>
            <a:r>
              <a:rPr sz="1200" spc="-5" dirty="0">
                <a:latin typeface="Calibri"/>
                <a:cs typeface="Calibri"/>
              </a:rPr>
              <a:t>diventare cittadini attivi, </a:t>
            </a:r>
            <a:r>
              <a:rPr sz="1200" dirty="0">
                <a:latin typeface="Calibri"/>
                <a:cs typeface="Calibri"/>
              </a:rPr>
              <a:t>capaci di </a:t>
            </a:r>
            <a:r>
              <a:rPr sz="1200" spc="-5" dirty="0">
                <a:latin typeface="Calibri"/>
                <a:cs typeface="Calibri"/>
              </a:rPr>
              <a:t>progettualità </a:t>
            </a:r>
            <a:r>
              <a:rPr sz="1200" dirty="0">
                <a:latin typeface="Calibri"/>
                <a:cs typeface="Calibri"/>
              </a:rPr>
              <a:t>e di </a:t>
            </a:r>
            <a:r>
              <a:rPr sz="1200" spc="-5" dirty="0">
                <a:latin typeface="Calibri"/>
                <a:cs typeface="Calibri"/>
              </a:rPr>
              <a:t>relazioni, avviene </a:t>
            </a:r>
            <a:r>
              <a:rPr sz="1200" dirty="0">
                <a:latin typeface="Calibri"/>
                <a:cs typeface="Calibri"/>
              </a:rPr>
              <a:t>la </a:t>
            </a:r>
            <a:r>
              <a:rPr sz="1200" spc="-5" dirty="0">
                <a:latin typeface="Calibri"/>
                <a:cs typeface="Calibri"/>
              </a:rPr>
              <a:t>formazione globale </a:t>
            </a:r>
            <a:r>
              <a:rPr sz="1200" dirty="0">
                <a:latin typeface="Calibri"/>
                <a:cs typeface="Calibri"/>
              </a:rPr>
              <a:t>della  </a:t>
            </a:r>
            <a:r>
              <a:rPr sz="1200" spc="-5" dirty="0">
                <a:latin typeface="Calibri"/>
                <a:cs typeface="Calibri"/>
              </a:rPr>
              <a:t>persona, </a:t>
            </a:r>
            <a:r>
              <a:rPr sz="1200" dirty="0">
                <a:latin typeface="Calibri"/>
                <a:cs typeface="Calibri"/>
              </a:rPr>
              <a:t>in </a:t>
            </a:r>
            <a:r>
              <a:rPr sz="1200" spc="-5" dirty="0">
                <a:latin typeface="Calibri"/>
                <a:cs typeface="Calibri"/>
              </a:rPr>
              <a:t>grado quindi </a:t>
            </a:r>
            <a:r>
              <a:rPr sz="1200" dirty="0">
                <a:latin typeface="Calibri"/>
                <a:cs typeface="Calibri"/>
              </a:rPr>
              <a:t>di </a:t>
            </a:r>
            <a:r>
              <a:rPr sz="1200" spc="-5" dirty="0">
                <a:latin typeface="Calibri"/>
                <a:cs typeface="Calibri"/>
              </a:rPr>
              <a:t>costruire </a:t>
            </a:r>
            <a:r>
              <a:rPr sz="1200" dirty="0">
                <a:latin typeface="Calibri"/>
                <a:cs typeface="Calibri"/>
              </a:rPr>
              <a:t>il proprio </a:t>
            </a:r>
            <a:r>
              <a:rPr sz="1200" spc="-5" dirty="0">
                <a:latin typeface="Calibri"/>
                <a:cs typeface="Calibri"/>
              </a:rPr>
              <a:t>futuro </a:t>
            </a:r>
            <a:r>
              <a:rPr sz="1200" dirty="0">
                <a:latin typeface="Calibri"/>
                <a:cs typeface="Calibri"/>
              </a:rPr>
              <a:t>e </a:t>
            </a:r>
            <a:r>
              <a:rPr sz="1200" spc="-5" dirty="0">
                <a:latin typeface="Calibri"/>
                <a:cs typeface="Calibri"/>
              </a:rPr>
              <a:t>quello </a:t>
            </a:r>
            <a:r>
              <a:rPr sz="1200" dirty="0">
                <a:latin typeface="Calibri"/>
                <a:cs typeface="Calibri"/>
              </a:rPr>
              <a:t>del Paese. </a:t>
            </a:r>
            <a:r>
              <a:rPr sz="1200" spc="-5" dirty="0">
                <a:latin typeface="Calibri"/>
                <a:cs typeface="Calibri"/>
              </a:rPr>
              <a:t>Lo sviluppo delle proprie  competenze </a:t>
            </a:r>
            <a:r>
              <a:rPr sz="1200" dirty="0">
                <a:latin typeface="Calibri"/>
                <a:cs typeface="Calibri"/>
              </a:rPr>
              <a:t>è </a:t>
            </a:r>
            <a:r>
              <a:rPr sz="1200" spc="-5" dirty="0">
                <a:latin typeface="Calibri"/>
                <a:cs typeface="Calibri"/>
              </a:rPr>
              <a:t>infatti </a:t>
            </a:r>
            <a:r>
              <a:rPr sz="1200" dirty="0">
                <a:latin typeface="Calibri"/>
                <a:cs typeface="Calibri"/>
              </a:rPr>
              <a:t>alla base del </a:t>
            </a:r>
            <a:r>
              <a:rPr sz="1200" spc="-5" dirty="0">
                <a:latin typeface="Calibri"/>
                <a:cs typeface="Calibri"/>
              </a:rPr>
              <a:t>progresso economico, della convivenza civile </a:t>
            </a:r>
            <a:r>
              <a:rPr sz="1200" dirty="0">
                <a:latin typeface="Calibri"/>
                <a:cs typeface="Calibri"/>
              </a:rPr>
              <a:t>e della  </a:t>
            </a:r>
            <a:r>
              <a:rPr sz="1200" spc="-5" dirty="0">
                <a:latin typeface="Calibri"/>
                <a:cs typeface="Calibri"/>
              </a:rPr>
              <a:t>partecipazione </a:t>
            </a:r>
            <a:r>
              <a:rPr sz="1200" dirty="0">
                <a:latin typeface="Calibri"/>
                <a:cs typeface="Calibri"/>
              </a:rPr>
              <a:t>alla vita </a:t>
            </a:r>
            <a:r>
              <a:rPr sz="1200" spc="-5" dirty="0">
                <a:latin typeface="Calibri"/>
                <a:cs typeface="Calibri"/>
              </a:rPr>
              <a:t>democratica. </a:t>
            </a:r>
            <a:r>
              <a:rPr sz="1200" dirty="0">
                <a:latin typeface="Calibri"/>
                <a:cs typeface="Calibri"/>
              </a:rPr>
              <a:t>In </a:t>
            </a:r>
            <a:r>
              <a:rPr sz="1200" spc="-5" dirty="0">
                <a:latin typeface="Calibri"/>
                <a:cs typeface="Calibri"/>
              </a:rPr>
              <a:t>questo senso </a:t>
            </a:r>
            <a:r>
              <a:rPr sz="1200" dirty="0">
                <a:latin typeface="Calibri"/>
                <a:cs typeface="Calibri"/>
              </a:rPr>
              <a:t>– ha </a:t>
            </a:r>
            <a:r>
              <a:rPr sz="1200" spc="-5" dirty="0">
                <a:latin typeface="Calibri"/>
                <a:cs typeface="Calibri"/>
              </a:rPr>
              <a:t>concluso Patuelli </a:t>
            </a:r>
            <a:r>
              <a:rPr sz="1200" dirty="0">
                <a:latin typeface="Calibri"/>
                <a:cs typeface="Calibri"/>
              </a:rPr>
              <a:t>– </a:t>
            </a:r>
            <a:r>
              <a:rPr sz="1200" spc="-5" dirty="0">
                <a:latin typeface="Calibri"/>
                <a:cs typeface="Calibri"/>
              </a:rPr>
              <a:t>un ruolo </a:t>
            </a:r>
            <a:r>
              <a:rPr sz="1200" dirty="0">
                <a:latin typeface="Calibri"/>
                <a:cs typeface="Calibri"/>
              </a:rPr>
              <a:t>di </a:t>
            </a:r>
            <a:r>
              <a:rPr sz="1200" spc="-5" dirty="0">
                <a:latin typeface="Calibri"/>
                <a:cs typeface="Calibri"/>
              </a:rPr>
              <a:t>indirizzo  </a:t>
            </a:r>
            <a:r>
              <a:rPr sz="1200" dirty="0">
                <a:latin typeface="Calibri"/>
                <a:cs typeface="Calibri"/>
              </a:rPr>
              <a:t>deve</a:t>
            </a:r>
            <a:r>
              <a:rPr sz="1200" spc="80" dirty="0">
                <a:latin typeface="Calibri"/>
                <a:cs typeface="Calibri"/>
              </a:rPr>
              <a:t> </a:t>
            </a:r>
            <a:r>
              <a:rPr sz="1200" dirty="0">
                <a:latin typeface="Calibri"/>
                <a:cs typeface="Calibri"/>
              </a:rPr>
              <a:t>essere</a:t>
            </a:r>
            <a:r>
              <a:rPr sz="1200" spc="85" dirty="0">
                <a:latin typeface="Calibri"/>
                <a:cs typeface="Calibri"/>
              </a:rPr>
              <a:t> </a:t>
            </a:r>
            <a:r>
              <a:rPr sz="1200" spc="-5" dirty="0">
                <a:latin typeface="Calibri"/>
                <a:cs typeface="Calibri"/>
              </a:rPr>
              <a:t>svolto</a:t>
            </a:r>
            <a:r>
              <a:rPr sz="1200" spc="85" dirty="0">
                <a:latin typeface="Calibri"/>
                <a:cs typeface="Calibri"/>
              </a:rPr>
              <a:t> </a:t>
            </a:r>
            <a:r>
              <a:rPr sz="1200" spc="-10" dirty="0">
                <a:latin typeface="Calibri"/>
                <a:cs typeface="Calibri"/>
              </a:rPr>
              <a:t>anche</a:t>
            </a:r>
            <a:r>
              <a:rPr sz="1200" spc="85" dirty="0">
                <a:latin typeface="Calibri"/>
                <a:cs typeface="Calibri"/>
              </a:rPr>
              <a:t> </a:t>
            </a:r>
            <a:r>
              <a:rPr sz="1200" dirty="0">
                <a:latin typeface="Calibri"/>
                <a:cs typeface="Calibri"/>
              </a:rPr>
              <a:t>dalla</a:t>
            </a:r>
            <a:r>
              <a:rPr sz="1200" spc="85" dirty="0">
                <a:latin typeface="Calibri"/>
                <a:cs typeface="Calibri"/>
              </a:rPr>
              <a:t> </a:t>
            </a:r>
            <a:r>
              <a:rPr sz="1200" spc="-5" dirty="0">
                <a:latin typeface="Calibri"/>
                <a:cs typeface="Calibri"/>
              </a:rPr>
              <a:t>comunità</a:t>
            </a:r>
            <a:r>
              <a:rPr sz="1200" spc="85" dirty="0">
                <a:latin typeface="Calibri"/>
                <a:cs typeface="Calibri"/>
              </a:rPr>
              <a:t> </a:t>
            </a:r>
            <a:r>
              <a:rPr sz="1200" spc="-5" dirty="0">
                <a:latin typeface="Calibri"/>
                <a:cs typeface="Calibri"/>
              </a:rPr>
              <a:t>economica</a:t>
            </a:r>
            <a:r>
              <a:rPr sz="1200" spc="80" dirty="0">
                <a:latin typeface="Calibri"/>
                <a:cs typeface="Calibri"/>
              </a:rPr>
              <a:t> </a:t>
            </a:r>
            <a:r>
              <a:rPr sz="1200" spc="-5" dirty="0">
                <a:latin typeface="Calibri"/>
                <a:cs typeface="Calibri"/>
              </a:rPr>
              <a:t>tutta,</a:t>
            </a:r>
            <a:r>
              <a:rPr sz="1200" spc="85" dirty="0">
                <a:latin typeface="Calibri"/>
                <a:cs typeface="Calibri"/>
              </a:rPr>
              <a:t> </a:t>
            </a:r>
            <a:r>
              <a:rPr sz="1200" dirty="0">
                <a:latin typeface="Calibri"/>
                <a:cs typeface="Calibri"/>
              </a:rPr>
              <a:t>nella</a:t>
            </a:r>
            <a:r>
              <a:rPr sz="1200" spc="85" dirty="0">
                <a:latin typeface="Calibri"/>
                <a:cs typeface="Calibri"/>
              </a:rPr>
              <a:t> </a:t>
            </a:r>
            <a:r>
              <a:rPr sz="1200" spc="-5" dirty="0">
                <a:latin typeface="Calibri"/>
                <a:cs typeface="Calibri"/>
              </a:rPr>
              <a:t>consapevolezza</a:t>
            </a:r>
            <a:r>
              <a:rPr sz="1200" spc="85" dirty="0">
                <a:latin typeface="Calibri"/>
                <a:cs typeface="Calibri"/>
              </a:rPr>
              <a:t> </a:t>
            </a:r>
            <a:r>
              <a:rPr sz="1200" spc="-5" dirty="0">
                <a:latin typeface="Calibri"/>
                <a:cs typeface="Calibri"/>
              </a:rPr>
              <a:t>che</a:t>
            </a:r>
            <a:r>
              <a:rPr sz="1200" spc="85" dirty="0">
                <a:latin typeface="Calibri"/>
                <a:cs typeface="Calibri"/>
              </a:rPr>
              <a:t> </a:t>
            </a:r>
            <a:r>
              <a:rPr sz="1200" spc="-5" dirty="0">
                <a:latin typeface="Calibri"/>
                <a:cs typeface="Calibri"/>
              </a:rPr>
              <a:t>attraverso</a:t>
            </a:r>
            <a:r>
              <a:rPr sz="1200" spc="85" dirty="0">
                <a:latin typeface="Calibri"/>
                <a:cs typeface="Calibri"/>
              </a:rPr>
              <a:t> </a:t>
            </a:r>
            <a:r>
              <a:rPr sz="1200" spc="-10" dirty="0">
                <a:latin typeface="Calibri"/>
                <a:cs typeface="Calibri"/>
              </a:rPr>
              <a:t>la</a:t>
            </a:r>
            <a:endParaRPr sz="1200">
              <a:latin typeface="Calibri"/>
              <a:cs typeface="Calibri"/>
            </a:endParaRPr>
          </a:p>
        </p:txBody>
      </p:sp>
      <p:sp>
        <p:nvSpPr>
          <p:cNvPr id="7" name="object 7"/>
          <p:cNvSpPr/>
          <p:nvPr/>
        </p:nvSpPr>
        <p:spPr>
          <a:xfrm>
            <a:off x="2675254" y="2589275"/>
            <a:ext cx="2200274" cy="89496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783526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974465">
              <a:lnSpc>
                <a:spcPts val="1839"/>
              </a:lnSpc>
            </a:pPr>
            <a:r>
              <a:rPr sz="1600" b="1" spc="-30" dirty="0">
                <a:latin typeface="Arial"/>
                <a:cs typeface="Arial"/>
              </a:rPr>
              <a:t>A</a:t>
            </a:r>
            <a:r>
              <a:rPr sz="1600" b="1" dirty="0">
                <a:latin typeface="Arial"/>
                <a:cs typeface="Arial"/>
              </a:rPr>
              <a:t>g</a:t>
            </a:r>
            <a:r>
              <a:rPr sz="1600" b="1" spc="5" dirty="0">
                <a:latin typeface="Arial"/>
                <a:cs typeface="Arial"/>
              </a:rPr>
              <a:t>e</a:t>
            </a:r>
            <a:r>
              <a:rPr sz="1600" b="1" spc="-5" dirty="0">
                <a:latin typeface="Arial"/>
                <a:cs typeface="Arial"/>
              </a:rPr>
              <a:t>nzi</a:t>
            </a:r>
            <a:r>
              <a:rPr sz="1600" b="1" spc="5" dirty="0">
                <a:latin typeface="Arial"/>
                <a:cs typeface="Arial"/>
              </a:rPr>
              <a:t>a</a:t>
            </a:r>
            <a:r>
              <a:rPr sz="1600" b="1" spc="-5" dirty="0">
                <a:latin typeface="Arial"/>
                <a:cs typeface="Arial"/>
              </a:rPr>
              <a:t>fuoritutto.com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6350" algn="just">
              <a:lnSpc>
                <a:spcPct val="101699"/>
              </a:lnSpc>
              <a:spcBef>
                <a:spcPts val="910"/>
              </a:spcBef>
            </a:pPr>
            <a:r>
              <a:rPr sz="1200" spc="-5" dirty="0">
                <a:latin typeface="Calibri"/>
                <a:cs typeface="Calibri"/>
              </a:rPr>
              <a:t>promozione </a:t>
            </a:r>
            <a:r>
              <a:rPr sz="1200" dirty="0">
                <a:latin typeface="Calibri"/>
                <a:cs typeface="Calibri"/>
              </a:rPr>
              <a:t>della </a:t>
            </a:r>
            <a:r>
              <a:rPr sz="1200" spc="-5" dirty="0">
                <a:latin typeface="Calibri"/>
                <a:cs typeface="Calibri"/>
              </a:rPr>
              <a:t>conoscenza anche presso </a:t>
            </a:r>
            <a:r>
              <a:rPr sz="1200" dirty="0">
                <a:latin typeface="Calibri"/>
                <a:cs typeface="Calibri"/>
              </a:rPr>
              <a:t>i più giovani </a:t>
            </a:r>
            <a:r>
              <a:rPr sz="1200" spc="-5" dirty="0">
                <a:latin typeface="Calibri"/>
                <a:cs typeface="Calibri"/>
              </a:rPr>
              <a:t>si possa realizzare </a:t>
            </a:r>
            <a:r>
              <a:rPr sz="1200" dirty="0">
                <a:latin typeface="Calibri"/>
                <a:cs typeface="Calibri"/>
              </a:rPr>
              <a:t>un più </a:t>
            </a:r>
            <a:r>
              <a:rPr sz="1200" spc="-5" dirty="0">
                <a:latin typeface="Calibri"/>
                <a:cs typeface="Calibri"/>
              </a:rPr>
              <a:t>diffuso senso </a:t>
            </a:r>
            <a:r>
              <a:rPr sz="1200" dirty="0">
                <a:latin typeface="Calibri"/>
                <a:cs typeface="Calibri"/>
              </a:rPr>
              <a:t>di  </a:t>
            </a:r>
            <a:r>
              <a:rPr sz="1200" spc="-5" dirty="0">
                <a:latin typeface="Calibri"/>
                <a:cs typeface="Calibri"/>
              </a:rPr>
              <a:t>responsabilità, </a:t>
            </a:r>
            <a:r>
              <a:rPr sz="1200" dirty="0">
                <a:latin typeface="Calibri"/>
                <a:cs typeface="Calibri"/>
              </a:rPr>
              <a:t>per una </a:t>
            </a:r>
            <a:r>
              <a:rPr sz="1200" spc="-5" dirty="0">
                <a:latin typeface="Calibri"/>
                <a:cs typeface="Calibri"/>
              </a:rPr>
              <a:t>più </a:t>
            </a:r>
            <a:r>
              <a:rPr sz="1200" dirty="0">
                <a:latin typeface="Calibri"/>
                <a:cs typeface="Calibri"/>
              </a:rPr>
              <a:t>ampia e duratura </a:t>
            </a:r>
            <a:r>
              <a:rPr sz="1200" spc="-5" dirty="0">
                <a:latin typeface="Calibri"/>
                <a:cs typeface="Calibri"/>
              </a:rPr>
              <a:t>crescita </a:t>
            </a:r>
            <a:r>
              <a:rPr sz="1200" dirty="0">
                <a:latin typeface="Calibri"/>
                <a:cs typeface="Calibri"/>
              </a:rPr>
              <a:t>dei </a:t>
            </a:r>
            <a:r>
              <a:rPr sz="1200" spc="-5" dirty="0">
                <a:latin typeface="Calibri"/>
                <a:cs typeface="Calibri"/>
              </a:rPr>
              <a:t>nostri </a:t>
            </a:r>
            <a:r>
              <a:rPr sz="1200" dirty="0">
                <a:latin typeface="Calibri"/>
                <a:cs typeface="Calibri"/>
              </a:rPr>
              <a:t>territori”.  </a:t>
            </a:r>
            <a:r>
              <a:rPr sz="1200" spc="-5" dirty="0">
                <a:latin typeface="Calibri"/>
                <a:cs typeface="Calibri"/>
              </a:rPr>
              <a:t>L’importanza sociale </a:t>
            </a:r>
            <a:r>
              <a:rPr sz="1200" dirty="0">
                <a:latin typeface="Calibri"/>
                <a:cs typeface="Calibri"/>
              </a:rPr>
              <a:t>e </a:t>
            </a:r>
            <a:r>
              <a:rPr sz="1200" spc="-5" dirty="0">
                <a:latin typeface="Calibri"/>
                <a:cs typeface="Calibri"/>
              </a:rPr>
              <a:t>culturale della manifestazione </a:t>
            </a:r>
            <a:r>
              <a:rPr sz="1200" dirty="0">
                <a:latin typeface="Calibri"/>
                <a:cs typeface="Calibri"/>
              </a:rPr>
              <a:t>è </a:t>
            </a:r>
            <a:r>
              <a:rPr sz="1200" spc="-5" dirty="0">
                <a:latin typeface="Calibri"/>
                <a:cs typeface="Calibri"/>
              </a:rPr>
              <a:t>quest’anno testimoniata </a:t>
            </a:r>
            <a:r>
              <a:rPr sz="1200" dirty="0">
                <a:latin typeface="Calibri"/>
                <a:cs typeface="Calibri"/>
              </a:rPr>
              <a:t>anche dalla </a:t>
            </a:r>
            <a:r>
              <a:rPr sz="1200" spc="-5" dirty="0">
                <a:latin typeface="Calibri"/>
                <a:cs typeface="Calibri"/>
              </a:rPr>
              <a:t>media  partnership </a:t>
            </a:r>
            <a:r>
              <a:rPr sz="1200" dirty="0">
                <a:latin typeface="Calibri"/>
                <a:cs typeface="Calibri"/>
              </a:rPr>
              <a:t>della </a:t>
            </a:r>
            <a:r>
              <a:rPr sz="1200" spc="-5" dirty="0">
                <a:latin typeface="Calibri"/>
                <a:cs typeface="Calibri"/>
              </a:rPr>
              <a:t>RAI. Che </a:t>
            </a:r>
            <a:r>
              <a:rPr sz="1200" dirty="0">
                <a:latin typeface="Calibri"/>
                <a:cs typeface="Calibri"/>
              </a:rPr>
              <a:t>il </a:t>
            </a:r>
            <a:r>
              <a:rPr sz="1200" spc="-5" dirty="0">
                <a:latin typeface="Calibri"/>
                <a:cs typeface="Calibri"/>
              </a:rPr>
              <a:t>servizio pubblico riconosca </a:t>
            </a:r>
            <a:r>
              <a:rPr sz="1200" dirty="0">
                <a:latin typeface="Calibri"/>
                <a:cs typeface="Calibri"/>
              </a:rPr>
              <a:t>il </a:t>
            </a:r>
            <a:r>
              <a:rPr sz="1200" spc="-5" dirty="0">
                <a:latin typeface="Calibri"/>
                <a:cs typeface="Calibri"/>
              </a:rPr>
              <a:t>valore educativo </a:t>
            </a:r>
            <a:r>
              <a:rPr sz="1200" dirty="0">
                <a:latin typeface="Calibri"/>
                <a:cs typeface="Calibri"/>
              </a:rPr>
              <a:t>del </a:t>
            </a:r>
            <a:r>
              <a:rPr sz="1200" spc="-5" dirty="0">
                <a:latin typeface="Calibri"/>
                <a:cs typeface="Calibri"/>
              </a:rPr>
              <a:t>Festival </a:t>
            </a:r>
            <a:r>
              <a:rPr sz="1200" dirty="0">
                <a:latin typeface="Calibri"/>
                <a:cs typeface="Calibri"/>
              </a:rPr>
              <a:t>per i </a:t>
            </a:r>
            <a:r>
              <a:rPr sz="1200" spc="-5" dirty="0">
                <a:latin typeface="Calibri"/>
                <a:cs typeface="Calibri"/>
              </a:rPr>
              <a:t>giovani  </a:t>
            </a:r>
            <a:r>
              <a:rPr sz="1200" dirty="0">
                <a:latin typeface="Calibri"/>
                <a:cs typeface="Calibri"/>
              </a:rPr>
              <a:t>è </a:t>
            </a:r>
            <a:r>
              <a:rPr sz="1200" spc="-5" dirty="0">
                <a:latin typeface="Calibri"/>
                <a:cs typeface="Calibri"/>
              </a:rPr>
              <a:t>un contributo particolarmente significativo </a:t>
            </a:r>
            <a:r>
              <a:rPr sz="1200" dirty="0">
                <a:latin typeface="Calibri"/>
                <a:cs typeface="Calibri"/>
              </a:rPr>
              <a:t>al </a:t>
            </a:r>
            <a:r>
              <a:rPr sz="1200" spc="-5" dirty="0">
                <a:latin typeface="Calibri"/>
                <a:cs typeface="Calibri"/>
              </a:rPr>
              <a:t>rafforzamento</a:t>
            </a:r>
            <a:r>
              <a:rPr sz="1200" spc="55" dirty="0">
                <a:latin typeface="Calibri"/>
                <a:cs typeface="Calibri"/>
              </a:rPr>
              <a:t> </a:t>
            </a:r>
            <a:r>
              <a:rPr sz="1200" spc="-5" dirty="0">
                <a:latin typeface="Calibri"/>
                <a:cs typeface="Calibri"/>
              </a:rPr>
              <a:t>dell’iniziativa.</a:t>
            </a:r>
            <a:endParaRPr sz="1200">
              <a:latin typeface="Calibri"/>
              <a:cs typeface="Calibri"/>
            </a:endParaRPr>
          </a:p>
          <a:p>
            <a:pPr marL="12700" marR="6985" algn="just">
              <a:lnSpc>
                <a:spcPct val="101699"/>
              </a:lnSpc>
              <a:tabLst>
                <a:tab pos="1386840" algn="l"/>
                <a:tab pos="2569210" algn="l"/>
                <a:tab pos="4129404" algn="l"/>
                <a:tab pos="5237480" algn="l"/>
              </a:tabLst>
            </a:pPr>
            <a:r>
              <a:rPr sz="1200" spc="-5" dirty="0">
                <a:latin typeface="Calibri"/>
                <a:cs typeface="Calibri"/>
              </a:rPr>
              <a:t>Oltre </a:t>
            </a:r>
            <a:r>
              <a:rPr sz="1200" dirty="0">
                <a:latin typeface="Calibri"/>
                <a:cs typeface="Calibri"/>
              </a:rPr>
              <a:t>80 gli </a:t>
            </a:r>
            <a:r>
              <a:rPr sz="1200" spc="-5" dirty="0">
                <a:latin typeface="Calibri"/>
                <a:cs typeface="Calibri"/>
              </a:rPr>
              <a:t>eventi culturali che si svolgeranno </a:t>
            </a:r>
            <a:r>
              <a:rPr sz="1200" dirty="0">
                <a:latin typeface="Calibri"/>
                <a:cs typeface="Calibri"/>
              </a:rPr>
              <a:t>in </a:t>
            </a:r>
            <a:r>
              <a:rPr sz="1200" spc="-5" dirty="0">
                <a:latin typeface="Calibri"/>
                <a:cs typeface="Calibri"/>
              </a:rPr>
              <a:t>tutta </a:t>
            </a:r>
            <a:r>
              <a:rPr sz="1200" dirty="0">
                <a:latin typeface="Calibri"/>
                <a:cs typeface="Calibri"/>
              </a:rPr>
              <a:t>la </a:t>
            </a:r>
            <a:r>
              <a:rPr sz="1200" spc="-5" dirty="0">
                <a:latin typeface="Calibri"/>
                <a:cs typeface="Calibri"/>
              </a:rPr>
              <a:t>penisola </a:t>
            </a:r>
            <a:r>
              <a:rPr sz="1200" dirty="0">
                <a:latin typeface="Calibri"/>
                <a:cs typeface="Calibri"/>
              </a:rPr>
              <a:t>in 60 </a:t>
            </a:r>
            <a:r>
              <a:rPr sz="1200" spc="-5" dirty="0">
                <a:latin typeface="Calibri"/>
                <a:cs typeface="Calibri"/>
              </a:rPr>
              <a:t>città. </a:t>
            </a:r>
            <a:r>
              <a:rPr sz="1200" dirty="0">
                <a:latin typeface="Calibri"/>
                <a:cs typeface="Calibri"/>
              </a:rPr>
              <a:t>I </a:t>
            </a:r>
            <a:r>
              <a:rPr sz="1200" spc="-5" dirty="0">
                <a:latin typeface="Calibri"/>
                <a:cs typeface="Calibri"/>
              </a:rPr>
              <a:t>laboratori </a:t>
            </a:r>
            <a:r>
              <a:rPr sz="1200" dirty="0">
                <a:latin typeface="Calibri"/>
                <a:cs typeface="Calibri"/>
              </a:rPr>
              <a:t>e le </a:t>
            </a:r>
            <a:r>
              <a:rPr sz="1200" spc="-5" dirty="0">
                <a:latin typeface="Calibri"/>
                <a:cs typeface="Calibri"/>
              </a:rPr>
              <a:t>altre  attività proposte, coordinati dalle banche con </a:t>
            </a:r>
            <a:r>
              <a:rPr sz="1200" spc="-10" dirty="0">
                <a:latin typeface="Calibri"/>
                <a:cs typeface="Calibri"/>
              </a:rPr>
              <a:t>la </a:t>
            </a:r>
            <a:r>
              <a:rPr sz="1200" spc="-5" dirty="0">
                <a:latin typeface="Calibri"/>
                <a:cs typeface="Calibri"/>
              </a:rPr>
              <a:t>collaborazione </a:t>
            </a:r>
            <a:r>
              <a:rPr sz="1200" dirty="0">
                <a:latin typeface="Calibri"/>
                <a:cs typeface="Calibri"/>
              </a:rPr>
              <a:t>di </a:t>
            </a:r>
            <a:r>
              <a:rPr sz="1200" spc="-5" dirty="0">
                <a:latin typeface="Calibri"/>
                <a:cs typeface="Calibri"/>
              </a:rPr>
              <a:t>scuole, musei, biblioteche </a:t>
            </a:r>
            <a:r>
              <a:rPr sz="1200" dirty="0">
                <a:latin typeface="Calibri"/>
                <a:cs typeface="Calibri"/>
              </a:rPr>
              <a:t>e  </a:t>
            </a:r>
            <a:r>
              <a:rPr sz="1200" spc="-5" dirty="0">
                <a:latin typeface="Calibri"/>
                <a:cs typeface="Calibri"/>
              </a:rPr>
              <a:t>operatori culturali, si svilupperanno attorno </a:t>
            </a:r>
            <a:r>
              <a:rPr sz="1200" dirty="0">
                <a:latin typeface="Calibri"/>
                <a:cs typeface="Calibri"/>
              </a:rPr>
              <a:t>ad un </a:t>
            </a:r>
            <a:r>
              <a:rPr sz="1200" spc="-5" dirty="0">
                <a:latin typeface="Calibri"/>
                <a:cs typeface="Calibri"/>
              </a:rPr>
              <a:t>unico </a:t>
            </a:r>
            <a:r>
              <a:rPr sz="1200" dirty="0">
                <a:latin typeface="Calibri"/>
                <a:cs typeface="Calibri"/>
              </a:rPr>
              <a:t>tema </a:t>
            </a:r>
            <a:r>
              <a:rPr sz="1200" spc="-5" dirty="0">
                <a:latin typeface="Calibri"/>
                <a:cs typeface="Calibri"/>
              </a:rPr>
              <a:t>ispiratore, declinato </a:t>
            </a:r>
            <a:r>
              <a:rPr sz="1200" dirty="0">
                <a:latin typeface="Calibri"/>
                <a:cs typeface="Calibri"/>
              </a:rPr>
              <a:t>da </a:t>
            </a:r>
            <a:r>
              <a:rPr sz="1200" spc="-5" dirty="0">
                <a:latin typeface="Calibri"/>
                <a:cs typeface="Calibri"/>
              </a:rPr>
              <a:t>ciascuna  </a:t>
            </a:r>
            <a:r>
              <a:rPr sz="1200" dirty="0">
                <a:latin typeface="Calibri"/>
                <a:cs typeface="Calibri"/>
              </a:rPr>
              <a:t>realtà </a:t>
            </a:r>
            <a:r>
              <a:rPr sz="1200" spc="-5" dirty="0">
                <a:latin typeface="Calibri"/>
                <a:cs typeface="Calibri"/>
              </a:rPr>
              <a:t>con strumenti diversi </a:t>
            </a:r>
            <a:r>
              <a:rPr sz="1200" dirty="0">
                <a:latin typeface="Calibri"/>
                <a:cs typeface="Calibri"/>
              </a:rPr>
              <a:t>e da </a:t>
            </a:r>
            <a:r>
              <a:rPr sz="1200" spc="-5" dirty="0">
                <a:latin typeface="Calibri"/>
                <a:cs typeface="Calibri"/>
              </a:rPr>
              <a:t>punti </a:t>
            </a:r>
            <a:r>
              <a:rPr sz="1200" dirty="0">
                <a:latin typeface="Calibri"/>
                <a:cs typeface="Calibri"/>
              </a:rPr>
              <a:t>di </a:t>
            </a:r>
            <a:r>
              <a:rPr sz="1200" spc="-5" dirty="0">
                <a:latin typeface="Calibri"/>
                <a:cs typeface="Calibri"/>
              </a:rPr>
              <a:t>vista differenti, </a:t>
            </a:r>
            <a:r>
              <a:rPr sz="1200" dirty="0">
                <a:latin typeface="Calibri"/>
                <a:cs typeface="Calibri"/>
              </a:rPr>
              <a:t>alla </a:t>
            </a:r>
            <a:r>
              <a:rPr sz="1200" spc="-5" dirty="0">
                <a:latin typeface="Calibri"/>
                <a:cs typeface="Calibri"/>
              </a:rPr>
              <a:t>luce delle proprie specificità </a:t>
            </a:r>
            <a:r>
              <a:rPr sz="1200" dirty="0">
                <a:latin typeface="Calibri"/>
                <a:cs typeface="Calibri"/>
              </a:rPr>
              <a:t>e di  quelle	d</a:t>
            </a:r>
            <a:r>
              <a:rPr sz="1200" spc="-10" dirty="0">
                <a:latin typeface="Calibri"/>
                <a:cs typeface="Calibri"/>
              </a:rPr>
              <a:t>e</a:t>
            </a:r>
            <a:r>
              <a:rPr sz="1200" dirty="0">
                <a:latin typeface="Calibri"/>
                <a:cs typeface="Calibri"/>
              </a:rPr>
              <a:t>l	terri</a:t>
            </a:r>
            <a:r>
              <a:rPr sz="1200" spc="5" dirty="0">
                <a:latin typeface="Calibri"/>
                <a:cs typeface="Calibri"/>
              </a:rPr>
              <a:t>t</a:t>
            </a:r>
            <a:r>
              <a:rPr sz="1200" spc="-10" dirty="0">
                <a:latin typeface="Calibri"/>
                <a:cs typeface="Calibri"/>
              </a:rPr>
              <a:t>o</a:t>
            </a:r>
            <a:r>
              <a:rPr sz="1200" dirty="0">
                <a:latin typeface="Calibri"/>
                <a:cs typeface="Calibri"/>
              </a:rPr>
              <a:t>r</a:t>
            </a:r>
            <a:r>
              <a:rPr sz="1200" spc="-15" dirty="0">
                <a:latin typeface="Calibri"/>
                <a:cs typeface="Calibri"/>
              </a:rPr>
              <a:t>i</a:t>
            </a:r>
            <a:r>
              <a:rPr sz="1200" dirty="0">
                <a:latin typeface="Calibri"/>
                <a:cs typeface="Calibri"/>
              </a:rPr>
              <a:t>o	di	a</a:t>
            </a:r>
            <a:r>
              <a:rPr sz="1200" spc="5" dirty="0">
                <a:latin typeface="Calibri"/>
                <a:cs typeface="Calibri"/>
              </a:rPr>
              <a:t>p</a:t>
            </a:r>
            <a:r>
              <a:rPr sz="1200" dirty="0">
                <a:latin typeface="Calibri"/>
                <a:cs typeface="Calibri"/>
              </a:rPr>
              <a:t>par</a:t>
            </a:r>
            <a:r>
              <a:rPr sz="1200" spc="-5" dirty="0">
                <a:latin typeface="Calibri"/>
                <a:cs typeface="Calibri"/>
              </a:rPr>
              <a:t>t</a:t>
            </a:r>
            <a:r>
              <a:rPr sz="1200" dirty="0">
                <a:latin typeface="Calibri"/>
                <a:cs typeface="Calibri"/>
              </a:rPr>
              <a:t>e</a:t>
            </a:r>
            <a:r>
              <a:rPr sz="1200" spc="-5" dirty="0">
                <a:latin typeface="Calibri"/>
                <a:cs typeface="Calibri"/>
              </a:rPr>
              <a:t>n</a:t>
            </a:r>
            <a:r>
              <a:rPr sz="1200" dirty="0">
                <a:latin typeface="Calibri"/>
                <a:cs typeface="Calibri"/>
              </a:rPr>
              <a:t>e</a:t>
            </a:r>
            <a:r>
              <a:rPr sz="1200" spc="5" dirty="0">
                <a:latin typeface="Calibri"/>
                <a:cs typeface="Calibri"/>
              </a:rPr>
              <a:t>n</a:t>
            </a:r>
            <a:r>
              <a:rPr sz="1200" dirty="0">
                <a:latin typeface="Calibri"/>
                <a:cs typeface="Calibri"/>
              </a:rPr>
              <a:t>za.  Due </a:t>
            </a:r>
            <a:r>
              <a:rPr sz="1200" spc="-5" dirty="0">
                <a:latin typeface="Calibri"/>
                <a:cs typeface="Calibri"/>
              </a:rPr>
              <a:t>avvenimenti quest’anno affiancheranno </a:t>
            </a:r>
            <a:r>
              <a:rPr sz="1200" spc="-10" dirty="0">
                <a:latin typeface="Calibri"/>
                <a:cs typeface="Calibri"/>
              </a:rPr>
              <a:t>il </a:t>
            </a:r>
            <a:r>
              <a:rPr sz="1200" spc="-5" dirty="0">
                <a:latin typeface="Calibri"/>
                <a:cs typeface="Calibri"/>
              </a:rPr>
              <a:t>Festival.</a:t>
            </a:r>
            <a:endParaRPr sz="1200">
              <a:latin typeface="Calibri"/>
              <a:cs typeface="Calibri"/>
            </a:endParaRPr>
          </a:p>
          <a:p>
            <a:pPr marL="12700">
              <a:lnSpc>
                <a:spcPct val="100000"/>
              </a:lnSpc>
              <a:spcBef>
                <a:spcPts val="25"/>
              </a:spcBef>
            </a:pPr>
            <a:r>
              <a:rPr sz="1200" spc="-5" dirty="0">
                <a:latin typeface="Calibri"/>
                <a:cs typeface="Calibri"/>
              </a:rPr>
              <a:t>“WWW</a:t>
            </a:r>
            <a:r>
              <a:rPr sz="1200" spc="30" dirty="0">
                <a:latin typeface="Calibri"/>
                <a:cs typeface="Calibri"/>
              </a:rPr>
              <a:t> </a:t>
            </a:r>
            <a:r>
              <a:rPr sz="1200" dirty="0">
                <a:latin typeface="Calibri"/>
                <a:cs typeface="Calibri"/>
              </a:rPr>
              <a:t>-</a:t>
            </a:r>
            <a:r>
              <a:rPr sz="1200" spc="25" dirty="0">
                <a:latin typeface="Calibri"/>
                <a:cs typeface="Calibri"/>
              </a:rPr>
              <a:t> </a:t>
            </a:r>
            <a:r>
              <a:rPr sz="1200" spc="-5" dirty="0">
                <a:latin typeface="Calibri"/>
                <a:cs typeface="Calibri"/>
              </a:rPr>
              <a:t>KnoW</a:t>
            </a:r>
            <a:r>
              <a:rPr sz="1200" spc="5" dirty="0">
                <a:latin typeface="Calibri"/>
                <a:cs typeface="Calibri"/>
              </a:rPr>
              <a:t> </a:t>
            </a:r>
            <a:r>
              <a:rPr sz="1200" dirty="0">
                <a:latin typeface="Calibri"/>
                <a:cs typeface="Calibri"/>
              </a:rPr>
              <a:t>the</a:t>
            </a:r>
            <a:r>
              <a:rPr sz="1200" spc="20" dirty="0">
                <a:latin typeface="Calibri"/>
                <a:cs typeface="Calibri"/>
              </a:rPr>
              <a:t> </a:t>
            </a:r>
            <a:r>
              <a:rPr sz="1200" spc="-10" dirty="0">
                <a:latin typeface="Calibri"/>
                <a:cs typeface="Calibri"/>
              </a:rPr>
              <a:t>World</a:t>
            </a:r>
            <a:r>
              <a:rPr sz="1200" spc="20" dirty="0">
                <a:latin typeface="Calibri"/>
                <a:cs typeface="Calibri"/>
              </a:rPr>
              <a:t> </a:t>
            </a:r>
            <a:r>
              <a:rPr sz="1200" spc="-5" dirty="0">
                <a:latin typeface="Calibri"/>
                <a:cs typeface="Calibri"/>
              </a:rPr>
              <a:t>with</a:t>
            </a:r>
            <a:r>
              <a:rPr sz="1200" spc="20" dirty="0">
                <a:latin typeface="Calibri"/>
                <a:cs typeface="Calibri"/>
              </a:rPr>
              <a:t> </a:t>
            </a:r>
            <a:r>
              <a:rPr sz="1200" spc="-5" dirty="0">
                <a:latin typeface="Calibri"/>
                <a:cs typeface="Calibri"/>
              </a:rPr>
              <a:t>Words”</a:t>
            </a:r>
            <a:r>
              <a:rPr sz="1200" spc="20" dirty="0">
                <a:latin typeface="Calibri"/>
                <a:cs typeface="Calibri"/>
              </a:rPr>
              <a:t> </a:t>
            </a:r>
            <a:r>
              <a:rPr sz="1200" spc="-5" dirty="0">
                <a:latin typeface="Calibri"/>
                <a:cs typeface="Calibri"/>
              </a:rPr>
              <a:t>si</a:t>
            </a:r>
            <a:r>
              <a:rPr sz="1200" spc="5" dirty="0">
                <a:latin typeface="Calibri"/>
                <a:cs typeface="Calibri"/>
              </a:rPr>
              <a:t> </a:t>
            </a:r>
            <a:r>
              <a:rPr sz="1200" spc="-5" dirty="0">
                <a:latin typeface="Calibri"/>
                <a:cs typeface="Calibri"/>
              </a:rPr>
              <a:t>terrà</a:t>
            </a:r>
            <a:r>
              <a:rPr sz="1200" spc="20" dirty="0">
                <a:latin typeface="Calibri"/>
                <a:cs typeface="Calibri"/>
              </a:rPr>
              <a:t> </a:t>
            </a:r>
            <a:r>
              <a:rPr sz="1200" spc="-5" dirty="0">
                <a:latin typeface="Calibri"/>
                <a:cs typeface="Calibri"/>
              </a:rPr>
              <a:t>nel</a:t>
            </a:r>
            <a:r>
              <a:rPr sz="1200" spc="20" dirty="0">
                <a:latin typeface="Calibri"/>
                <a:cs typeface="Calibri"/>
              </a:rPr>
              <a:t> </a:t>
            </a:r>
            <a:r>
              <a:rPr sz="1200" spc="-5" dirty="0">
                <a:latin typeface="Calibri"/>
                <a:cs typeface="Calibri"/>
              </a:rPr>
              <a:t>giorno</a:t>
            </a:r>
            <a:r>
              <a:rPr sz="1200" spc="20" dirty="0">
                <a:latin typeface="Calibri"/>
                <a:cs typeface="Calibri"/>
              </a:rPr>
              <a:t> </a:t>
            </a:r>
            <a:r>
              <a:rPr sz="1200" dirty="0">
                <a:latin typeface="Calibri"/>
                <a:cs typeface="Calibri"/>
              </a:rPr>
              <a:t>di</a:t>
            </a:r>
            <a:r>
              <a:rPr sz="1200" spc="5" dirty="0">
                <a:latin typeface="Calibri"/>
                <a:cs typeface="Calibri"/>
              </a:rPr>
              <a:t> </a:t>
            </a:r>
            <a:r>
              <a:rPr sz="1200" spc="-5" dirty="0">
                <a:latin typeface="Calibri"/>
                <a:cs typeface="Calibri"/>
              </a:rPr>
              <a:t>apertura</a:t>
            </a:r>
            <a:r>
              <a:rPr sz="1200" spc="20" dirty="0">
                <a:latin typeface="Calibri"/>
                <a:cs typeface="Calibri"/>
              </a:rPr>
              <a:t> </a:t>
            </a:r>
            <a:r>
              <a:rPr sz="1200" spc="-5" dirty="0">
                <a:latin typeface="Calibri"/>
                <a:cs typeface="Calibri"/>
              </a:rPr>
              <a:t>del</a:t>
            </a:r>
            <a:r>
              <a:rPr sz="1200" spc="10" dirty="0">
                <a:latin typeface="Calibri"/>
                <a:cs typeface="Calibri"/>
              </a:rPr>
              <a:t> </a:t>
            </a:r>
            <a:r>
              <a:rPr sz="1200" spc="-5" dirty="0">
                <a:latin typeface="Calibri"/>
                <a:cs typeface="Calibri"/>
              </a:rPr>
              <a:t>Festival,</a:t>
            </a:r>
            <a:r>
              <a:rPr sz="1200" spc="20" dirty="0">
                <a:latin typeface="Calibri"/>
                <a:cs typeface="Calibri"/>
              </a:rPr>
              <a:t> </a:t>
            </a:r>
            <a:r>
              <a:rPr sz="1200" spc="-5" dirty="0">
                <a:latin typeface="Calibri"/>
                <a:cs typeface="Calibri"/>
              </a:rPr>
              <a:t>lunedì</a:t>
            </a:r>
            <a:r>
              <a:rPr sz="1200" spc="20" dirty="0">
                <a:latin typeface="Calibri"/>
                <a:cs typeface="Calibri"/>
              </a:rPr>
              <a:t> </a:t>
            </a:r>
            <a:r>
              <a:rPr sz="1200" dirty="0">
                <a:latin typeface="Calibri"/>
                <a:cs typeface="Calibri"/>
              </a:rPr>
              <a:t>16</a:t>
            </a:r>
            <a:r>
              <a:rPr sz="1200" spc="15" dirty="0">
                <a:latin typeface="Calibri"/>
                <a:cs typeface="Calibri"/>
              </a:rPr>
              <a:t> </a:t>
            </a:r>
            <a:r>
              <a:rPr sz="1200" spc="-5" dirty="0">
                <a:latin typeface="Calibri"/>
                <a:cs typeface="Calibri"/>
              </a:rPr>
              <a:t>marzo</a:t>
            </a:r>
            <a:endParaRPr sz="1200">
              <a:latin typeface="Calibri"/>
              <a:cs typeface="Calibri"/>
            </a:endParaRPr>
          </a:p>
          <a:p>
            <a:pPr marL="12700" marR="5080" algn="just">
              <a:lnSpc>
                <a:spcPct val="101699"/>
              </a:lnSpc>
              <a:spcBef>
                <a:spcPts val="10"/>
              </a:spcBef>
              <a:tabLst>
                <a:tab pos="926465" algn="l"/>
                <a:tab pos="1432560" algn="l"/>
                <a:tab pos="1575435" algn="l"/>
                <a:tab pos="2075180" algn="l"/>
                <a:tab pos="2225040" algn="l"/>
                <a:tab pos="2974340" algn="l"/>
                <a:tab pos="3338195" algn="l"/>
                <a:tab pos="3703954" algn="l"/>
                <a:tab pos="4171950" algn="l"/>
                <a:tab pos="4587240" algn="l"/>
                <a:tab pos="5204460" algn="l"/>
                <a:tab pos="5528310" algn="l"/>
              </a:tabLst>
            </a:pPr>
            <a:r>
              <a:rPr sz="1200" dirty="0">
                <a:latin typeface="Calibri"/>
                <a:cs typeface="Calibri"/>
              </a:rPr>
              <a:t>a </a:t>
            </a:r>
            <a:r>
              <a:rPr sz="1200" spc="-5" dirty="0">
                <a:latin typeface="Calibri"/>
                <a:cs typeface="Calibri"/>
              </a:rPr>
              <a:t>Napoli. Presso </a:t>
            </a:r>
            <a:r>
              <a:rPr sz="1200" dirty="0">
                <a:latin typeface="Calibri"/>
                <a:cs typeface="Calibri"/>
              </a:rPr>
              <a:t>il </a:t>
            </a:r>
            <a:r>
              <a:rPr sz="1200" spc="-5" dirty="0">
                <a:latin typeface="Calibri"/>
                <a:cs typeface="Calibri"/>
              </a:rPr>
              <a:t>Museo d’Arte contemporanea Donnaregina (MADRE), l’artista di fama  internazionale Michelangelo Pistoletto sarà </a:t>
            </a:r>
            <a:r>
              <a:rPr sz="1200" dirty="0">
                <a:latin typeface="Calibri"/>
                <a:cs typeface="Calibri"/>
              </a:rPr>
              <a:t>l’ospite </a:t>
            </a:r>
            <a:r>
              <a:rPr sz="1200" spc="-5" dirty="0">
                <a:latin typeface="Calibri"/>
                <a:cs typeface="Calibri"/>
              </a:rPr>
              <a:t>d’eccezione </a:t>
            </a:r>
            <a:r>
              <a:rPr sz="1200" dirty="0">
                <a:latin typeface="Calibri"/>
                <a:cs typeface="Calibri"/>
              </a:rPr>
              <a:t>di un </a:t>
            </a:r>
            <a:r>
              <a:rPr sz="1200" spc="-5" dirty="0">
                <a:latin typeface="Calibri"/>
                <a:cs typeface="Calibri"/>
              </a:rPr>
              <a:t>evento per ragazzi, </a:t>
            </a:r>
            <a:r>
              <a:rPr sz="1200" dirty="0">
                <a:latin typeface="Calibri"/>
                <a:cs typeface="Calibri"/>
              </a:rPr>
              <a:t>a </a:t>
            </a:r>
            <a:r>
              <a:rPr sz="1200" spc="-5" dirty="0">
                <a:latin typeface="Calibri"/>
                <a:cs typeface="Calibri"/>
              </a:rPr>
              <a:t>cura  </a:t>
            </a:r>
            <a:r>
              <a:rPr sz="1200" dirty="0">
                <a:latin typeface="Calibri"/>
                <a:cs typeface="Calibri"/>
              </a:rPr>
              <a:t>del </a:t>
            </a:r>
            <a:r>
              <a:rPr sz="1200" spc="-5" dirty="0">
                <a:latin typeface="Calibri"/>
                <a:cs typeface="Calibri"/>
              </a:rPr>
              <a:t>Dipartimento Educazione Castello </a:t>
            </a:r>
            <a:r>
              <a:rPr sz="1200" dirty="0">
                <a:latin typeface="Calibri"/>
                <a:cs typeface="Calibri"/>
              </a:rPr>
              <a:t>di </a:t>
            </a:r>
            <a:r>
              <a:rPr sz="1200" spc="-5" dirty="0">
                <a:latin typeface="Calibri"/>
                <a:cs typeface="Calibri"/>
              </a:rPr>
              <a:t>Rivoli Museo d’Arte Contemporanea </a:t>
            </a:r>
            <a:r>
              <a:rPr sz="1200" dirty="0">
                <a:latin typeface="Calibri"/>
                <a:cs typeface="Calibri"/>
              </a:rPr>
              <a:t>in </a:t>
            </a:r>
            <a:r>
              <a:rPr sz="1200" spc="-5" dirty="0">
                <a:latin typeface="Calibri"/>
                <a:cs typeface="Calibri"/>
              </a:rPr>
              <a:t>collaborazione con  </a:t>
            </a:r>
            <a:r>
              <a:rPr sz="1200" dirty="0">
                <a:latin typeface="Calibri"/>
                <a:cs typeface="Calibri"/>
              </a:rPr>
              <a:t>MADRE, e </a:t>
            </a:r>
            <a:r>
              <a:rPr sz="1200" spc="-5" dirty="0">
                <a:latin typeface="Calibri"/>
                <a:cs typeface="Calibri"/>
              </a:rPr>
              <a:t>Cittadellarte Fondazione Pistoletto. </a:t>
            </a:r>
            <a:r>
              <a:rPr sz="1200" dirty="0">
                <a:latin typeface="Calibri"/>
                <a:cs typeface="Calibri"/>
              </a:rPr>
              <a:t>Un </a:t>
            </a:r>
            <a:r>
              <a:rPr sz="1200" spc="-5" dirty="0">
                <a:latin typeface="Calibri"/>
                <a:cs typeface="Calibri"/>
              </a:rPr>
              <a:t>esempio </a:t>
            </a:r>
            <a:r>
              <a:rPr sz="1200" dirty="0">
                <a:latin typeface="Calibri"/>
                <a:cs typeface="Calibri"/>
              </a:rPr>
              <a:t>della </a:t>
            </a:r>
            <a:r>
              <a:rPr sz="1200" spc="-5" dirty="0">
                <a:latin typeface="Calibri"/>
                <a:cs typeface="Calibri"/>
              </a:rPr>
              <a:t>forza </a:t>
            </a:r>
            <a:r>
              <a:rPr sz="1200" dirty="0">
                <a:latin typeface="Calibri"/>
                <a:cs typeface="Calibri"/>
              </a:rPr>
              <a:t>del </a:t>
            </a:r>
            <a:r>
              <a:rPr sz="1200" spc="-5" dirty="0">
                <a:latin typeface="Calibri"/>
                <a:cs typeface="Calibri"/>
              </a:rPr>
              <a:t>network </a:t>
            </a:r>
            <a:r>
              <a:rPr sz="1200" dirty="0">
                <a:latin typeface="Calibri"/>
                <a:cs typeface="Calibri"/>
              </a:rPr>
              <a:t>tra </a:t>
            </a:r>
            <a:r>
              <a:rPr sz="1200" spc="-10" dirty="0">
                <a:latin typeface="Calibri"/>
                <a:cs typeface="Calibri"/>
              </a:rPr>
              <a:t>musei,  </a:t>
            </a:r>
            <a:r>
              <a:rPr sz="1200" spc="-5" dirty="0">
                <a:latin typeface="Calibri"/>
                <a:cs typeface="Calibri"/>
              </a:rPr>
              <a:t>istituzioni culturali </a:t>
            </a:r>
            <a:r>
              <a:rPr sz="1200" dirty="0">
                <a:latin typeface="Calibri"/>
                <a:cs typeface="Calibri"/>
              </a:rPr>
              <a:t>e </a:t>
            </a:r>
            <a:r>
              <a:rPr sz="1200" spc="-5" dirty="0">
                <a:latin typeface="Calibri"/>
                <a:cs typeface="Calibri"/>
              </a:rPr>
              <a:t>banche accomunati </a:t>
            </a:r>
            <a:r>
              <a:rPr sz="1200" dirty="0">
                <a:latin typeface="Calibri"/>
                <a:cs typeface="Calibri"/>
              </a:rPr>
              <a:t>da </a:t>
            </a:r>
            <a:r>
              <a:rPr sz="1200" spc="-5" dirty="0">
                <a:latin typeface="Calibri"/>
                <a:cs typeface="Calibri"/>
              </a:rPr>
              <a:t>progetti </a:t>
            </a:r>
            <a:r>
              <a:rPr sz="1200" dirty="0">
                <a:latin typeface="Calibri"/>
                <a:cs typeface="Calibri"/>
              </a:rPr>
              <a:t>e visioni </a:t>
            </a:r>
            <a:r>
              <a:rPr sz="1200" spc="-5" dirty="0">
                <a:latin typeface="Calibri"/>
                <a:cs typeface="Calibri"/>
              </a:rPr>
              <a:t>condivisi </a:t>
            </a:r>
            <a:r>
              <a:rPr sz="1200" dirty="0">
                <a:latin typeface="Calibri"/>
                <a:cs typeface="Calibri"/>
              </a:rPr>
              <a:t>nel </a:t>
            </a:r>
            <a:r>
              <a:rPr sz="1200" spc="-5" dirty="0">
                <a:latin typeface="Calibri"/>
                <a:cs typeface="Calibri"/>
              </a:rPr>
              <a:t>tempo, capacità di  si</a:t>
            </a:r>
            <a:r>
              <a:rPr sz="1200" dirty="0">
                <a:latin typeface="Calibri"/>
                <a:cs typeface="Calibri"/>
              </a:rPr>
              <a:t>nergia	</a:t>
            </a:r>
            <a:r>
              <a:rPr sz="1200" spc="-5" dirty="0">
                <a:latin typeface="Calibri"/>
                <a:cs typeface="Calibri"/>
              </a:rPr>
              <a:t>c</a:t>
            </a:r>
            <a:r>
              <a:rPr sz="1200" dirty="0">
                <a:latin typeface="Calibri"/>
                <a:cs typeface="Calibri"/>
              </a:rPr>
              <a:t>he		il	</a:t>
            </a:r>
            <a:r>
              <a:rPr sz="1200" spc="-5" dirty="0">
                <a:latin typeface="Calibri"/>
                <a:cs typeface="Calibri"/>
              </a:rPr>
              <a:t>F</a:t>
            </a:r>
            <a:r>
              <a:rPr sz="1200" dirty="0">
                <a:latin typeface="Calibri"/>
                <a:cs typeface="Calibri"/>
              </a:rPr>
              <a:t>e</a:t>
            </a:r>
            <a:r>
              <a:rPr sz="1200" spc="-5" dirty="0">
                <a:latin typeface="Calibri"/>
                <a:cs typeface="Calibri"/>
              </a:rPr>
              <a:t>s</a:t>
            </a:r>
            <a:r>
              <a:rPr sz="1200" dirty="0">
                <a:latin typeface="Calibri"/>
                <a:cs typeface="Calibri"/>
              </a:rPr>
              <a:t>tival	della		</a:t>
            </a:r>
            <a:r>
              <a:rPr sz="1200" spc="-5" dirty="0">
                <a:latin typeface="Calibri"/>
                <a:cs typeface="Calibri"/>
              </a:rPr>
              <a:t>Cul</a:t>
            </a:r>
            <a:r>
              <a:rPr sz="1200" spc="5" dirty="0">
                <a:latin typeface="Calibri"/>
                <a:cs typeface="Calibri"/>
              </a:rPr>
              <a:t>t</a:t>
            </a:r>
            <a:r>
              <a:rPr sz="1200" dirty="0">
                <a:latin typeface="Calibri"/>
                <a:cs typeface="Calibri"/>
              </a:rPr>
              <a:t>u</a:t>
            </a:r>
            <a:r>
              <a:rPr sz="1200" spc="-15" dirty="0">
                <a:latin typeface="Calibri"/>
                <a:cs typeface="Calibri"/>
              </a:rPr>
              <a:t>r</a:t>
            </a:r>
            <a:r>
              <a:rPr sz="1200" dirty="0">
                <a:latin typeface="Calibri"/>
                <a:cs typeface="Calibri"/>
              </a:rPr>
              <a:t>a		</a:t>
            </a:r>
            <a:r>
              <a:rPr sz="1200" spc="-5" dirty="0">
                <a:latin typeface="Calibri"/>
                <a:cs typeface="Calibri"/>
              </a:rPr>
              <a:t>Crea</a:t>
            </a:r>
            <a:r>
              <a:rPr sz="1200" spc="5" dirty="0">
                <a:latin typeface="Calibri"/>
                <a:cs typeface="Calibri"/>
              </a:rPr>
              <a:t>t</a:t>
            </a:r>
            <a:r>
              <a:rPr sz="1200" dirty="0">
                <a:latin typeface="Calibri"/>
                <a:cs typeface="Calibri"/>
              </a:rPr>
              <a:t>iva		i</a:t>
            </a:r>
            <a:r>
              <a:rPr sz="1200" spc="5" dirty="0">
                <a:latin typeface="Calibri"/>
                <a:cs typeface="Calibri"/>
              </a:rPr>
              <a:t>n</a:t>
            </a:r>
            <a:r>
              <a:rPr sz="1200" spc="-5" dirty="0">
                <a:latin typeface="Calibri"/>
                <a:cs typeface="Calibri"/>
              </a:rPr>
              <a:t>c</a:t>
            </a:r>
            <a:r>
              <a:rPr sz="1200" dirty="0">
                <a:latin typeface="Calibri"/>
                <a:cs typeface="Calibri"/>
              </a:rPr>
              <a:t>e</a:t>
            </a:r>
            <a:r>
              <a:rPr sz="1200" spc="5" dirty="0">
                <a:latin typeface="Calibri"/>
                <a:cs typeface="Calibri"/>
              </a:rPr>
              <a:t>n</a:t>
            </a:r>
            <a:r>
              <a:rPr sz="1200" dirty="0">
                <a:latin typeface="Calibri"/>
                <a:cs typeface="Calibri"/>
              </a:rPr>
              <a:t>tiva.  </a:t>
            </a:r>
            <a:r>
              <a:rPr sz="1200" spc="-5" dirty="0">
                <a:latin typeface="Calibri"/>
                <a:cs typeface="Calibri"/>
              </a:rPr>
              <a:t>Venerdì 20 marzo </a:t>
            </a:r>
            <a:r>
              <a:rPr sz="1200" dirty="0">
                <a:latin typeface="Calibri"/>
                <a:cs typeface="Calibri"/>
              </a:rPr>
              <a:t>a </a:t>
            </a:r>
            <a:r>
              <a:rPr sz="1200" spc="-5" dirty="0">
                <a:latin typeface="Calibri"/>
                <a:cs typeface="Calibri"/>
              </a:rPr>
              <a:t>Roma presso </a:t>
            </a:r>
            <a:r>
              <a:rPr sz="1200" dirty="0">
                <a:latin typeface="Calibri"/>
                <a:cs typeface="Calibri"/>
              </a:rPr>
              <a:t>la </a:t>
            </a:r>
            <a:r>
              <a:rPr sz="1200" spc="-5" dirty="0">
                <a:latin typeface="Calibri"/>
                <a:cs typeface="Calibri"/>
              </a:rPr>
              <a:t>sede dell’Abi, </a:t>
            </a:r>
            <a:r>
              <a:rPr sz="1200" dirty="0">
                <a:latin typeface="Calibri"/>
                <a:cs typeface="Calibri"/>
              </a:rPr>
              <a:t>le </a:t>
            </a:r>
            <a:r>
              <a:rPr sz="1200" spc="-5" dirty="0">
                <a:latin typeface="Calibri"/>
                <a:cs typeface="Calibri"/>
              </a:rPr>
              <a:t>antiche Scuderie </a:t>
            </a:r>
            <a:r>
              <a:rPr sz="1200" dirty="0">
                <a:latin typeface="Calibri"/>
                <a:cs typeface="Calibri"/>
              </a:rPr>
              <a:t>di </a:t>
            </a:r>
            <a:r>
              <a:rPr sz="1200" spc="-5" dirty="0">
                <a:latin typeface="Calibri"/>
                <a:cs typeface="Calibri"/>
              </a:rPr>
              <a:t>Palazzo Altieri ospiteranno  l’incontro Reinventare l’apprendimento </a:t>
            </a:r>
            <a:r>
              <a:rPr sz="1200" dirty="0">
                <a:latin typeface="Calibri"/>
                <a:cs typeface="Calibri"/>
              </a:rPr>
              <a:t>– </a:t>
            </a:r>
            <a:r>
              <a:rPr sz="1200" spc="-5" dirty="0">
                <a:latin typeface="Calibri"/>
                <a:cs typeface="Calibri"/>
              </a:rPr>
              <a:t>Cultura </a:t>
            </a:r>
            <a:r>
              <a:rPr sz="1200" dirty="0">
                <a:latin typeface="Calibri"/>
                <a:cs typeface="Calibri"/>
              </a:rPr>
              <a:t>e </a:t>
            </a:r>
            <a:r>
              <a:rPr sz="1200" spc="-5" dirty="0">
                <a:latin typeface="Calibri"/>
                <a:cs typeface="Calibri"/>
              </a:rPr>
              <a:t>creatività tra linguaggi, metodi </a:t>
            </a:r>
            <a:r>
              <a:rPr sz="1200" dirty="0">
                <a:latin typeface="Calibri"/>
                <a:cs typeface="Calibri"/>
              </a:rPr>
              <a:t>e </a:t>
            </a:r>
            <a:r>
              <a:rPr sz="1200" spc="-5" dirty="0">
                <a:latin typeface="Calibri"/>
                <a:cs typeface="Calibri"/>
              </a:rPr>
              <a:t>azioni.  Parteciperanno, tra </a:t>
            </a:r>
            <a:r>
              <a:rPr sz="1200" dirty="0">
                <a:latin typeface="Calibri"/>
                <a:cs typeface="Calibri"/>
              </a:rPr>
              <a:t>gli altri: </a:t>
            </a:r>
            <a:r>
              <a:rPr sz="1200" spc="-5" dirty="0">
                <a:latin typeface="Calibri"/>
                <a:cs typeface="Calibri"/>
              </a:rPr>
              <a:t>Aldo </a:t>
            </a:r>
            <a:r>
              <a:rPr sz="1200" dirty="0">
                <a:latin typeface="Calibri"/>
                <a:cs typeface="Calibri"/>
              </a:rPr>
              <a:t>Tanchis, </a:t>
            </a:r>
            <a:r>
              <a:rPr sz="1200" spc="-5" dirty="0">
                <a:latin typeface="Calibri"/>
                <a:cs typeface="Calibri"/>
              </a:rPr>
              <a:t>comunicatore </a:t>
            </a:r>
            <a:r>
              <a:rPr sz="1200" dirty="0">
                <a:latin typeface="Calibri"/>
                <a:cs typeface="Calibri"/>
              </a:rPr>
              <a:t>e </a:t>
            </a:r>
            <a:r>
              <a:rPr sz="1200" spc="-5" dirty="0">
                <a:latin typeface="Calibri"/>
                <a:cs typeface="Calibri"/>
              </a:rPr>
              <a:t>autore </a:t>
            </a:r>
            <a:r>
              <a:rPr sz="1200" dirty="0">
                <a:latin typeface="Calibri"/>
                <a:cs typeface="Calibri"/>
              </a:rPr>
              <a:t>del </a:t>
            </a:r>
            <a:r>
              <a:rPr sz="1200" spc="-5" dirty="0">
                <a:latin typeface="Calibri"/>
                <a:cs typeface="Calibri"/>
              </a:rPr>
              <a:t>libro </a:t>
            </a:r>
            <a:r>
              <a:rPr sz="1200" dirty="0">
                <a:latin typeface="Calibri"/>
                <a:cs typeface="Calibri"/>
              </a:rPr>
              <a:t>Bruno </a:t>
            </a:r>
            <a:r>
              <a:rPr sz="1200" spc="-5" dirty="0">
                <a:latin typeface="Calibri"/>
                <a:cs typeface="Calibri"/>
              </a:rPr>
              <a:t>Munari; Anna  Pironti, Responsabile Dipartimento Educazione Museo Castello </a:t>
            </a:r>
            <a:r>
              <a:rPr sz="1200" dirty="0">
                <a:latin typeface="Calibri"/>
                <a:cs typeface="Calibri"/>
              </a:rPr>
              <a:t>di </a:t>
            </a:r>
            <a:r>
              <a:rPr sz="1200" spc="-5" dirty="0">
                <a:latin typeface="Calibri"/>
                <a:cs typeface="Calibri"/>
              </a:rPr>
              <a:t>Rivoli; Alessandra </a:t>
            </a:r>
            <a:r>
              <a:rPr sz="1200" dirty="0">
                <a:latin typeface="Calibri"/>
                <a:cs typeface="Calibri"/>
              </a:rPr>
              <a:t>Falconi,  </a:t>
            </a:r>
            <a:r>
              <a:rPr sz="1200" spc="-5" dirty="0">
                <a:latin typeface="Calibri"/>
                <a:cs typeface="Calibri"/>
              </a:rPr>
              <a:t>referente </a:t>
            </a:r>
            <a:r>
              <a:rPr sz="1200" dirty="0">
                <a:latin typeface="Calibri"/>
                <a:cs typeface="Calibri"/>
              </a:rPr>
              <a:t>del </a:t>
            </a:r>
            <a:r>
              <a:rPr sz="1200" spc="-10" dirty="0">
                <a:latin typeface="Calibri"/>
                <a:cs typeface="Calibri"/>
              </a:rPr>
              <a:t>Centro </a:t>
            </a:r>
            <a:r>
              <a:rPr sz="1200" spc="-5" dirty="0">
                <a:latin typeface="Calibri"/>
                <a:cs typeface="Calibri"/>
              </a:rPr>
              <a:t>Alberto Manzi; </a:t>
            </a:r>
            <a:r>
              <a:rPr sz="1200" spc="-10" dirty="0">
                <a:latin typeface="Calibri"/>
                <a:cs typeface="Calibri"/>
              </a:rPr>
              <a:t>Carlo </a:t>
            </a:r>
            <a:r>
              <a:rPr sz="1200" spc="-5" dirty="0">
                <a:latin typeface="Calibri"/>
                <a:cs typeface="Calibri"/>
              </a:rPr>
              <a:t>Infante, Presidente </a:t>
            </a:r>
            <a:r>
              <a:rPr sz="1200" dirty="0">
                <a:latin typeface="Calibri"/>
                <a:cs typeface="Calibri"/>
              </a:rPr>
              <a:t>di </a:t>
            </a:r>
            <a:r>
              <a:rPr sz="1200" spc="-5" dirty="0">
                <a:latin typeface="Calibri"/>
                <a:cs typeface="Calibri"/>
              </a:rPr>
              <a:t>Urban Experience; Fiorella  </a:t>
            </a:r>
            <a:r>
              <a:rPr sz="1200" dirty="0">
                <a:latin typeface="Calibri"/>
                <a:cs typeface="Calibri"/>
              </a:rPr>
              <a:t>Operto, </a:t>
            </a:r>
            <a:r>
              <a:rPr sz="1200" spc="-5" dirty="0">
                <a:latin typeface="Calibri"/>
                <a:cs typeface="Calibri"/>
              </a:rPr>
              <a:t>Presidente </a:t>
            </a:r>
            <a:r>
              <a:rPr sz="1200" dirty="0">
                <a:latin typeface="Calibri"/>
                <a:cs typeface="Calibri"/>
              </a:rPr>
              <a:t>della </a:t>
            </a:r>
            <a:r>
              <a:rPr sz="1200" spc="-5" dirty="0">
                <a:latin typeface="Calibri"/>
                <a:cs typeface="Calibri"/>
              </a:rPr>
              <a:t>Scuola </a:t>
            </a:r>
            <a:r>
              <a:rPr sz="1200" dirty="0">
                <a:latin typeface="Calibri"/>
                <a:cs typeface="Calibri"/>
              </a:rPr>
              <a:t>di </a:t>
            </a:r>
            <a:r>
              <a:rPr sz="1200" spc="-5" dirty="0">
                <a:latin typeface="Calibri"/>
                <a:cs typeface="Calibri"/>
              </a:rPr>
              <a:t>Robotica; Hubert Jaoui, esperto </a:t>
            </a:r>
            <a:r>
              <a:rPr sz="1200" dirty="0">
                <a:latin typeface="Calibri"/>
                <a:cs typeface="Calibri"/>
              </a:rPr>
              <a:t>di </a:t>
            </a:r>
            <a:r>
              <a:rPr sz="1200" spc="-5" dirty="0">
                <a:latin typeface="Calibri"/>
                <a:cs typeface="Calibri"/>
              </a:rPr>
              <a:t>creatività applicata; Ruggero  </a:t>
            </a:r>
            <a:r>
              <a:rPr sz="1200" dirty="0">
                <a:latin typeface="Calibri"/>
                <a:cs typeface="Calibri"/>
              </a:rPr>
              <a:t>Poi, </a:t>
            </a:r>
            <a:r>
              <a:rPr sz="1200" spc="-5" dirty="0">
                <a:latin typeface="Calibri"/>
                <a:cs typeface="Calibri"/>
              </a:rPr>
              <a:t>Vice </a:t>
            </a:r>
            <a:r>
              <a:rPr sz="1200" dirty="0">
                <a:latin typeface="Calibri"/>
                <a:cs typeface="Calibri"/>
              </a:rPr>
              <a:t>Presidente </a:t>
            </a:r>
            <a:r>
              <a:rPr sz="1200" spc="-5" dirty="0">
                <a:latin typeface="Calibri"/>
                <a:cs typeface="Calibri"/>
              </a:rPr>
              <a:t>esecutivo </a:t>
            </a:r>
            <a:r>
              <a:rPr sz="1200" dirty="0">
                <a:latin typeface="Calibri"/>
                <a:cs typeface="Calibri"/>
              </a:rPr>
              <a:t>della </a:t>
            </a:r>
            <a:r>
              <a:rPr sz="1200" spc="-5" dirty="0">
                <a:latin typeface="Calibri"/>
                <a:cs typeface="Calibri"/>
              </a:rPr>
              <a:t>Fondazione Montessori </a:t>
            </a:r>
            <a:r>
              <a:rPr sz="1200" dirty="0">
                <a:latin typeface="Calibri"/>
                <a:cs typeface="Calibri"/>
              </a:rPr>
              <a:t>Italia.  </a:t>
            </a:r>
            <a:r>
              <a:rPr sz="1200" spc="-5" dirty="0">
                <a:latin typeface="Calibri"/>
                <a:cs typeface="Calibri"/>
              </a:rPr>
              <a:t>L’immagine identificativa </a:t>
            </a:r>
            <a:r>
              <a:rPr sz="1200" dirty="0">
                <a:latin typeface="Calibri"/>
                <a:cs typeface="Calibri"/>
              </a:rPr>
              <a:t>della </a:t>
            </a:r>
            <a:r>
              <a:rPr sz="1200" spc="-5" dirty="0">
                <a:latin typeface="Calibri"/>
                <a:cs typeface="Calibri"/>
              </a:rPr>
              <a:t>seconda edizione </a:t>
            </a:r>
            <a:r>
              <a:rPr sz="1200" dirty="0">
                <a:latin typeface="Calibri"/>
                <a:cs typeface="Calibri"/>
              </a:rPr>
              <a:t>del </a:t>
            </a:r>
            <a:r>
              <a:rPr sz="1200" spc="-5" dirty="0">
                <a:latin typeface="Calibri"/>
                <a:cs typeface="Calibri"/>
              </a:rPr>
              <a:t>Festival porta </a:t>
            </a:r>
            <a:r>
              <a:rPr sz="1200" dirty="0">
                <a:latin typeface="Calibri"/>
                <a:cs typeface="Calibri"/>
              </a:rPr>
              <a:t>la firma di </a:t>
            </a:r>
            <a:r>
              <a:rPr sz="1200" spc="-5" dirty="0">
                <a:latin typeface="Calibri"/>
                <a:cs typeface="Calibri"/>
              </a:rPr>
              <a:t>Eva Montanari,  illustratrice		</a:t>
            </a:r>
            <a:r>
              <a:rPr sz="1200" dirty="0">
                <a:latin typeface="Calibri"/>
                <a:cs typeface="Calibri"/>
              </a:rPr>
              <a:t>e			artista		di		fama		</a:t>
            </a:r>
            <a:r>
              <a:rPr sz="1200" spc="-5" dirty="0">
                <a:latin typeface="Calibri"/>
                <a:cs typeface="Calibri"/>
              </a:rPr>
              <a:t>internazionale.  La </a:t>
            </a:r>
            <a:r>
              <a:rPr sz="1200" dirty="0">
                <a:latin typeface="Calibri"/>
                <a:cs typeface="Calibri"/>
              </a:rPr>
              <a:t>manifestazione – </a:t>
            </a:r>
            <a:r>
              <a:rPr sz="1200" spc="-5" dirty="0">
                <a:latin typeface="Calibri"/>
                <a:cs typeface="Calibri"/>
              </a:rPr>
              <a:t>che </a:t>
            </a:r>
            <a:r>
              <a:rPr sz="1200" dirty="0">
                <a:latin typeface="Calibri"/>
                <a:cs typeface="Calibri"/>
              </a:rPr>
              <a:t>ha il </a:t>
            </a:r>
            <a:r>
              <a:rPr sz="1200" spc="-5" dirty="0">
                <a:latin typeface="Calibri"/>
                <a:cs typeface="Calibri"/>
              </a:rPr>
              <a:t>Patrocinio dell’UNESCO </a:t>
            </a:r>
            <a:r>
              <a:rPr sz="1200" dirty="0">
                <a:latin typeface="Calibri"/>
                <a:cs typeface="Calibri"/>
              </a:rPr>
              <a:t>e del </a:t>
            </a:r>
            <a:r>
              <a:rPr sz="1200" spc="-5" dirty="0">
                <a:latin typeface="Calibri"/>
                <a:cs typeface="Calibri"/>
              </a:rPr>
              <a:t>Ministero </a:t>
            </a:r>
            <a:r>
              <a:rPr sz="1200" dirty="0">
                <a:latin typeface="Calibri"/>
                <a:cs typeface="Calibri"/>
              </a:rPr>
              <a:t>dei Beni e delle </a:t>
            </a:r>
            <a:r>
              <a:rPr sz="1200" spc="-5" dirty="0">
                <a:latin typeface="Calibri"/>
                <a:cs typeface="Calibri"/>
              </a:rPr>
              <a:t>Attività  Culturali </a:t>
            </a:r>
            <a:r>
              <a:rPr sz="1200" dirty="0">
                <a:latin typeface="Calibri"/>
                <a:cs typeface="Calibri"/>
              </a:rPr>
              <a:t>e del </a:t>
            </a:r>
            <a:r>
              <a:rPr sz="1200" spc="-5" dirty="0">
                <a:latin typeface="Calibri"/>
                <a:cs typeface="Calibri"/>
              </a:rPr>
              <a:t>Turismo </a:t>
            </a:r>
            <a:r>
              <a:rPr sz="1200" dirty="0">
                <a:latin typeface="Calibri"/>
                <a:cs typeface="Calibri"/>
              </a:rPr>
              <a:t>– ha </a:t>
            </a:r>
            <a:r>
              <a:rPr sz="1200" spc="-5" dirty="0">
                <a:latin typeface="Calibri"/>
                <a:cs typeface="Calibri"/>
              </a:rPr>
              <a:t>ottenuto </a:t>
            </a:r>
            <a:r>
              <a:rPr sz="1200" dirty="0">
                <a:latin typeface="Calibri"/>
                <a:cs typeface="Calibri"/>
              </a:rPr>
              <a:t>nella </a:t>
            </a:r>
            <a:r>
              <a:rPr sz="1200" spc="-5" dirty="0">
                <a:latin typeface="Calibri"/>
                <a:cs typeface="Calibri"/>
              </a:rPr>
              <a:t>prima edizione </a:t>
            </a:r>
            <a:r>
              <a:rPr sz="1200" dirty="0">
                <a:latin typeface="Calibri"/>
                <a:cs typeface="Calibri"/>
              </a:rPr>
              <a:t>la </a:t>
            </a:r>
            <a:r>
              <a:rPr sz="1200" spc="-5" dirty="0">
                <a:latin typeface="Calibri"/>
                <a:cs typeface="Calibri"/>
              </a:rPr>
              <a:t>Medaglia </a:t>
            </a:r>
            <a:r>
              <a:rPr sz="1200" dirty="0">
                <a:latin typeface="Calibri"/>
                <a:cs typeface="Calibri"/>
              </a:rPr>
              <a:t>del </a:t>
            </a:r>
            <a:r>
              <a:rPr sz="1200" spc="-5" dirty="0">
                <a:latin typeface="Calibri"/>
                <a:cs typeface="Calibri"/>
              </a:rPr>
              <a:t>Presidente della  Repubblica.</a:t>
            </a:r>
            <a:endParaRPr sz="1200">
              <a:latin typeface="Calibri"/>
              <a:cs typeface="Calibri"/>
            </a:endParaRPr>
          </a:p>
          <a:p>
            <a:pPr marL="12700" marR="6350" algn="just">
              <a:lnSpc>
                <a:spcPct val="101699"/>
              </a:lnSpc>
              <a:tabLst>
                <a:tab pos="1341120" algn="l"/>
                <a:tab pos="2733675" algn="l"/>
                <a:tab pos="3977004" algn="l"/>
                <a:tab pos="5505450" algn="l"/>
              </a:tabLst>
            </a:pPr>
            <a:r>
              <a:rPr sz="1200" dirty="0">
                <a:latin typeface="Calibri"/>
                <a:cs typeface="Calibri"/>
              </a:rPr>
              <a:t>Il </a:t>
            </a:r>
            <a:r>
              <a:rPr sz="1200" spc="-5" dirty="0">
                <a:latin typeface="Calibri"/>
                <a:cs typeface="Calibri"/>
              </a:rPr>
              <a:t>Festival si inserisce </a:t>
            </a:r>
            <a:r>
              <a:rPr sz="1200" dirty="0">
                <a:latin typeface="Calibri"/>
                <a:cs typeface="Calibri"/>
              </a:rPr>
              <a:t>nel più ampio e </a:t>
            </a:r>
            <a:r>
              <a:rPr sz="1200" spc="-5" dirty="0">
                <a:latin typeface="Calibri"/>
                <a:cs typeface="Calibri"/>
              </a:rPr>
              <a:t>articolato piano d’azione </a:t>
            </a:r>
            <a:r>
              <a:rPr sz="1200" dirty="0">
                <a:latin typeface="Calibri"/>
                <a:cs typeface="Calibri"/>
              </a:rPr>
              <a:t>a </a:t>
            </a:r>
            <a:r>
              <a:rPr sz="1200" spc="-5" dirty="0">
                <a:latin typeface="Calibri"/>
                <a:cs typeface="Calibri"/>
              </a:rPr>
              <a:t>sostegno </a:t>
            </a:r>
            <a:r>
              <a:rPr sz="1200" dirty="0">
                <a:latin typeface="Calibri"/>
                <a:cs typeface="Calibri"/>
              </a:rPr>
              <a:t>dell’arte e della </a:t>
            </a:r>
            <a:r>
              <a:rPr sz="1200" spc="-5" dirty="0">
                <a:latin typeface="Calibri"/>
                <a:cs typeface="Calibri"/>
              </a:rPr>
              <a:t>cultura  </a:t>
            </a:r>
            <a:r>
              <a:rPr sz="1200" dirty="0">
                <a:latin typeface="Calibri"/>
                <a:cs typeface="Calibri"/>
              </a:rPr>
              <a:t>messo a </a:t>
            </a:r>
            <a:r>
              <a:rPr sz="1200" spc="-5" dirty="0">
                <a:latin typeface="Calibri"/>
                <a:cs typeface="Calibri"/>
              </a:rPr>
              <a:t>punto </a:t>
            </a:r>
            <a:r>
              <a:rPr sz="1200" dirty="0">
                <a:latin typeface="Calibri"/>
                <a:cs typeface="Calibri"/>
              </a:rPr>
              <a:t>dall’Abi </a:t>
            </a:r>
            <a:r>
              <a:rPr sz="1200" spc="-5" dirty="0">
                <a:latin typeface="Calibri"/>
                <a:cs typeface="Calibri"/>
              </a:rPr>
              <a:t>con </a:t>
            </a:r>
            <a:r>
              <a:rPr sz="1200" dirty="0">
                <a:latin typeface="Calibri"/>
                <a:cs typeface="Calibri"/>
              </a:rPr>
              <a:t>le </a:t>
            </a:r>
            <a:r>
              <a:rPr sz="1200" spc="-5" dirty="0">
                <a:latin typeface="Calibri"/>
                <a:cs typeface="Calibri"/>
              </a:rPr>
              <a:t>banche per </a:t>
            </a:r>
            <a:r>
              <a:rPr sz="1200" dirty="0">
                <a:latin typeface="Calibri"/>
                <a:cs typeface="Calibri"/>
              </a:rPr>
              <a:t>dare il </a:t>
            </a:r>
            <a:r>
              <a:rPr sz="1200" spc="-5" dirty="0">
                <a:latin typeface="Calibri"/>
                <a:cs typeface="Calibri"/>
              </a:rPr>
              <a:t>proprio </a:t>
            </a:r>
            <a:r>
              <a:rPr sz="1200" dirty="0">
                <a:latin typeface="Calibri"/>
                <a:cs typeface="Calibri"/>
              </a:rPr>
              <a:t>contributo di </a:t>
            </a:r>
            <a:r>
              <a:rPr sz="1200" spc="-5" dirty="0">
                <a:latin typeface="Calibri"/>
                <a:cs typeface="Calibri"/>
              </a:rPr>
              <a:t>settore </a:t>
            </a:r>
            <a:r>
              <a:rPr sz="1200" dirty="0">
                <a:latin typeface="Calibri"/>
                <a:cs typeface="Calibri"/>
              </a:rPr>
              <a:t>alla </a:t>
            </a:r>
            <a:r>
              <a:rPr sz="1200" spc="-5" dirty="0">
                <a:latin typeface="Calibri"/>
                <a:cs typeface="Calibri"/>
              </a:rPr>
              <a:t>tutela </a:t>
            </a:r>
            <a:r>
              <a:rPr sz="1200" dirty="0">
                <a:latin typeface="Calibri"/>
                <a:cs typeface="Calibri"/>
              </a:rPr>
              <a:t>e alla  </a:t>
            </a:r>
            <a:r>
              <a:rPr sz="1200" spc="-5" dirty="0">
                <a:latin typeface="Calibri"/>
                <a:cs typeface="Calibri"/>
              </a:rPr>
              <a:t>c</a:t>
            </a:r>
            <a:r>
              <a:rPr sz="1200" dirty="0">
                <a:latin typeface="Calibri"/>
                <a:cs typeface="Calibri"/>
              </a:rPr>
              <a:t>ondivi</a:t>
            </a:r>
            <a:r>
              <a:rPr sz="1200" spc="-5" dirty="0">
                <a:latin typeface="Calibri"/>
                <a:cs typeface="Calibri"/>
              </a:rPr>
              <a:t>s</a:t>
            </a:r>
            <a:r>
              <a:rPr sz="1200" dirty="0">
                <a:latin typeface="Calibri"/>
                <a:cs typeface="Calibri"/>
              </a:rPr>
              <a:t>ione	del</a:t>
            </a:r>
            <a:r>
              <a:rPr sz="1200" spc="-10" dirty="0">
                <a:latin typeface="Calibri"/>
                <a:cs typeface="Calibri"/>
              </a:rPr>
              <a:t>l</a:t>
            </a:r>
            <a:r>
              <a:rPr sz="1200" dirty="0">
                <a:latin typeface="Calibri"/>
                <a:cs typeface="Calibri"/>
              </a:rPr>
              <a:t>’immen</a:t>
            </a:r>
            <a:r>
              <a:rPr sz="1200" spc="-5" dirty="0">
                <a:latin typeface="Calibri"/>
                <a:cs typeface="Calibri"/>
              </a:rPr>
              <a:t>s</a:t>
            </a:r>
            <a:r>
              <a:rPr sz="1200" dirty="0">
                <a:latin typeface="Calibri"/>
                <a:cs typeface="Calibri"/>
              </a:rPr>
              <a:t>o	</a:t>
            </a:r>
            <a:r>
              <a:rPr sz="1200" spc="-10" dirty="0">
                <a:latin typeface="Calibri"/>
                <a:cs typeface="Calibri"/>
              </a:rPr>
              <a:t>p</a:t>
            </a:r>
            <a:r>
              <a:rPr sz="1200" dirty="0">
                <a:latin typeface="Calibri"/>
                <a:cs typeface="Calibri"/>
              </a:rPr>
              <a:t>a</a:t>
            </a:r>
            <a:r>
              <a:rPr sz="1200" spc="5" dirty="0">
                <a:latin typeface="Calibri"/>
                <a:cs typeface="Calibri"/>
              </a:rPr>
              <a:t>t</a:t>
            </a:r>
            <a:r>
              <a:rPr sz="1200" dirty="0">
                <a:latin typeface="Calibri"/>
                <a:cs typeface="Calibri"/>
              </a:rPr>
              <a:t>r</a:t>
            </a:r>
            <a:r>
              <a:rPr sz="1200" spc="-15" dirty="0">
                <a:latin typeface="Calibri"/>
                <a:cs typeface="Calibri"/>
              </a:rPr>
              <a:t>i</a:t>
            </a:r>
            <a:r>
              <a:rPr sz="1200" dirty="0">
                <a:latin typeface="Calibri"/>
                <a:cs typeface="Calibri"/>
              </a:rPr>
              <a:t>monio	</a:t>
            </a:r>
            <a:r>
              <a:rPr sz="1200" spc="-5" dirty="0">
                <a:latin typeface="Calibri"/>
                <a:cs typeface="Calibri"/>
              </a:rPr>
              <a:t>s</a:t>
            </a:r>
            <a:r>
              <a:rPr sz="1200" spc="-10" dirty="0">
                <a:latin typeface="Calibri"/>
                <a:cs typeface="Calibri"/>
              </a:rPr>
              <a:t>t</a:t>
            </a:r>
            <a:r>
              <a:rPr sz="1200" dirty="0">
                <a:latin typeface="Calibri"/>
                <a:cs typeface="Calibri"/>
              </a:rPr>
              <a:t>oric</a:t>
            </a:r>
            <a:r>
              <a:rPr sz="1200" spc="10" dirty="0">
                <a:latin typeface="Calibri"/>
                <a:cs typeface="Calibri"/>
              </a:rPr>
              <a:t>o</a:t>
            </a:r>
            <a:r>
              <a:rPr sz="1200" dirty="0">
                <a:latin typeface="Calibri"/>
                <a:cs typeface="Calibri"/>
              </a:rPr>
              <a:t>-a</a:t>
            </a:r>
            <a:r>
              <a:rPr sz="1200" spc="-10" dirty="0">
                <a:latin typeface="Calibri"/>
                <a:cs typeface="Calibri"/>
              </a:rPr>
              <a:t>r</a:t>
            </a:r>
            <a:r>
              <a:rPr sz="1200" dirty="0">
                <a:latin typeface="Calibri"/>
                <a:cs typeface="Calibri"/>
              </a:rPr>
              <a:t>tisti</a:t>
            </a:r>
            <a:r>
              <a:rPr sz="1200" spc="-5" dirty="0">
                <a:latin typeface="Calibri"/>
                <a:cs typeface="Calibri"/>
              </a:rPr>
              <a:t>c</a:t>
            </a:r>
            <a:r>
              <a:rPr sz="1200" dirty="0">
                <a:latin typeface="Calibri"/>
                <a:cs typeface="Calibri"/>
              </a:rPr>
              <a:t>o	n</a:t>
            </a:r>
            <a:r>
              <a:rPr sz="1200" spc="-15" dirty="0">
                <a:latin typeface="Calibri"/>
                <a:cs typeface="Calibri"/>
              </a:rPr>
              <a:t>a</a:t>
            </a:r>
            <a:r>
              <a:rPr sz="1200" dirty="0">
                <a:latin typeface="Calibri"/>
                <a:cs typeface="Calibri"/>
              </a:rPr>
              <a:t>zi</a:t>
            </a:r>
            <a:r>
              <a:rPr sz="1200" spc="-10" dirty="0">
                <a:latin typeface="Calibri"/>
                <a:cs typeface="Calibri"/>
              </a:rPr>
              <a:t>o</a:t>
            </a:r>
            <a:r>
              <a:rPr sz="1200" dirty="0">
                <a:latin typeface="Calibri"/>
                <a:cs typeface="Calibri"/>
              </a:rPr>
              <a:t>nal</a:t>
            </a:r>
            <a:r>
              <a:rPr sz="1200" spc="-10" dirty="0">
                <a:latin typeface="Calibri"/>
                <a:cs typeface="Calibri"/>
              </a:rPr>
              <a:t>e</a:t>
            </a:r>
            <a:r>
              <a:rPr sz="1200" dirty="0">
                <a:latin typeface="Calibri"/>
                <a:cs typeface="Calibri"/>
              </a:rPr>
              <a:t>.</a:t>
            </a:r>
            <a:endParaRPr sz="1200">
              <a:latin typeface="Calibri"/>
              <a:cs typeface="Calibri"/>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43903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Arteculturaok.blogspot.it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7225665"/>
            <a:ext cx="6148070" cy="2673985"/>
          </a:xfrm>
          <a:prstGeom prst="rect">
            <a:avLst/>
          </a:prstGeom>
        </p:spPr>
        <p:txBody>
          <a:bodyPr vert="horz" wrap="square" lIns="0" tIns="13335" rIns="0" bIns="0" rtlCol="0">
            <a:spAutoFit/>
          </a:bodyPr>
          <a:lstStyle/>
          <a:p>
            <a:pPr marL="12700">
              <a:lnSpc>
                <a:spcPct val="100000"/>
              </a:lnSpc>
              <a:spcBef>
                <a:spcPts val="105"/>
              </a:spcBef>
            </a:pPr>
            <a:r>
              <a:rPr sz="1100" dirty="0">
                <a:latin typeface="Calibri"/>
                <a:cs typeface="Calibri"/>
              </a:rPr>
              <a:t>TORNA IL </a:t>
            </a:r>
            <a:r>
              <a:rPr sz="1100" spc="-5" dirty="0">
                <a:latin typeface="Calibri"/>
                <a:cs typeface="Calibri"/>
              </a:rPr>
              <a:t>FESTIVAL DELLA </a:t>
            </a:r>
            <a:r>
              <a:rPr sz="1100" dirty="0">
                <a:latin typeface="Calibri"/>
                <a:cs typeface="Calibri"/>
              </a:rPr>
              <a:t>CULTURA</a:t>
            </a:r>
            <a:r>
              <a:rPr sz="1100" spc="-50" dirty="0">
                <a:latin typeface="Calibri"/>
                <a:cs typeface="Calibri"/>
              </a:rPr>
              <a:t> </a:t>
            </a:r>
            <a:r>
              <a:rPr sz="1100" spc="-5" dirty="0">
                <a:latin typeface="Calibri"/>
                <a:cs typeface="Calibri"/>
              </a:rPr>
              <a:t>CREATIVA</a:t>
            </a:r>
            <a:endParaRPr sz="1100">
              <a:latin typeface="Calibri"/>
              <a:cs typeface="Calibri"/>
            </a:endParaRPr>
          </a:p>
          <a:p>
            <a:pPr>
              <a:lnSpc>
                <a:spcPct val="100000"/>
              </a:lnSpc>
            </a:pPr>
            <a:endParaRPr sz="1050">
              <a:latin typeface="Times New Roman"/>
              <a:cs typeface="Times New Roman"/>
            </a:endParaRPr>
          </a:p>
          <a:p>
            <a:pPr marL="12700">
              <a:lnSpc>
                <a:spcPct val="100000"/>
              </a:lnSpc>
            </a:pPr>
            <a:r>
              <a:rPr sz="1100" spc="-5" dirty="0">
                <a:latin typeface="Calibri"/>
                <a:cs typeface="Calibri"/>
              </a:rPr>
              <a:t>“L’alfabeto del </a:t>
            </a:r>
            <a:r>
              <a:rPr sz="1100" dirty="0">
                <a:latin typeface="Calibri"/>
                <a:cs typeface="Calibri"/>
              </a:rPr>
              <a:t>Mondo. </a:t>
            </a:r>
            <a:r>
              <a:rPr sz="1100" spc="-5" dirty="0">
                <a:latin typeface="Calibri"/>
                <a:cs typeface="Calibri"/>
              </a:rPr>
              <a:t>Leggiamo </a:t>
            </a:r>
            <a:r>
              <a:rPr sz="1100" dirty="0">
                <a:latin typeface="Calibri"/>
                <a:cs typeface="Calibri"/>
              </a:rPr>
              <a:t>i </a:t>
            </a:r>
            <a:r>
              <a:rPr sz="1100" spc="-5" dirty="0">
                <a:latin typeface="Calibri"/>
                <a:cs typeface="Calibri"/>
              </a:rPr>
              <a:t>segni intorno </a:t>
            </a:r>
            <a:r>
              <a:rPr sz="1100" dirty="0">
                <a:latin typeface="Calibri"/>
                <a:cs typeface="Calibri"/>
              </a:rPr>
              <a:t>a </a:t>
            </a:r>
            <a:r>
              <a:rPr sz="1100" spc="-5" dirty="0">
                <a:latin typeface="Calibri"/>
                <a:cs typeface="Calibri"/>
              </a:rPr>
              <a:t>noi </a:t>
            </a:r>
            <a:r>
              <a:rPr sz="1100" dirty="0">
                <a:latin typeface="Calibri"/>
                <a:cs typeface="Calibri"/>
              </a:rPr>
              <a:t>e</a:t>
            </a:r>
            <a:r>
              <a:rPr sz="1100" spc="25" dirty="0">
                <a:latin typeface="Calibri"/>
                <a:cs typeface="Calibri"/>
              </a:rPr>
              <a:t> </a:t>
            </a:r>
            <a:r>
              <a:rPr sz="1100" spc="-5" dirty="0">
                <a:latin typeface="Calibri"/>
                <a:cs typeface="Calibri"/>
              </a:rPr>
              <a:t>raccontiamo”</a:t>
            </a:r>
            <a:endParaRPr sz="1100">
              <a:latin typeface="Calibri"/>
              <a:cs typeface="Calibri"/>
            </a:endParaRPr>
          </a:p>
          <a:p>
            <a:pPr>
              <a:lnSpc>
                <a:spcPct val="100000"/>
              </a:lnSpc>
              <a:spcBef>
                <a:spcPts val="10"/>
              </a:spcBef>
            </a:pPr>
            <a:endParaRPr sz="1350">
              <a:latin typeface="Times New Roman"/>
              <a:cs typeface="Times New Roman"/>
            </a:endParaRPr>
          </a:p>
          <a:p>
            <a:pPr marL="12700" marR="8890">
              <a:lnSpc>
                <a:spcPct val="116399"/>
              </a:lnSpc>
            </a:pPr>
            <a:r>
              <a:rPr sz="1100" dirty="0">
                <a:latin typeface="Calibri"/>
                <a:cs typeface="Calibri"/>
              </a:rPr>
              <a:t>Dal 16 al </a:t>
            </a:r>
            <a:r>
              <a:rPr sz="1100" spc="-5" dirty="0">
                <a:latin typeface="Calibri"/>
                <a:cs typeface="Calibri"/>
              </a:rPr>
              <a:t>22 marzo </a:t>
            </a:r>
            <a:r>
              <a:rPr sz="1100" dirty="0">
                <a:latin typeface="Calibri"/>
                <a:cs typeface="Calibri"/>
              </a:rPr>
              <a:t>la </a:t>
            </a:r>
            <a:r>
              <a:rPr sz="1100" spc="-5" dirty="0">
                <a:latin typeface="Calibri"/>
                <a:cs typeface="Calibri"/>
              </a:rPr>
              <a:t>seconda edizione </a:t>
            </a:r>
            <a:r>
              <a:rPr sz="1100" dirty="0">
                <a:latin typeface="Calibri"/>
                <a:cs typeface="Calibri"/>
              </a:rPr>
              <a:t>della </a:t>
            </a:r>
            <a:r>
              <a:rPr sz="1100" spc="-5" dirty="0">
                <a:latin typeface="Calibri"/>
                <a:cs typeface="Calibri"/>
              </a:rPr>
              <a:t>manifestazione </a:t>
            </a:r>
            <a:r>
              <a:rPr sz="1100" dirty="0">
                <a:latin typeface="Calibri"/>
                <a:cs typeface="Calibri"/>
              </a:rPr>
              <a:t>per </a:t>
            </a:r>
            <a:r>
              <a:rPr sz="1100" spc="-5" dirty="0">
                <a:latin typeface="Calibri"/>
                <a:cs typeface="Calibri"/>
              </a:rPr>
              <a:t>ragazzi organizzata dalle </a:t>
            </a:r>
            <a:r>
              <a:rPr sz="1100" dirty="0">
                <a:latin typeface="Calibri"/>
                <a:cs typeface="Calibri"/>
              </a:rPr>
              <a:t>banche con il  coordinamento</a:t>
            </a:r>
            <a:r>
              <a:rPr sz="1100" spc="-10" dirty="0">
                <a:latin typeface="Calibri"/>
                <a:cs typeface="Calibri"/>
              </a:rPr>
              <a:t> </a:t>
            </a:r>
            <a:r>
              <a:rPr sz="1100" spc="-5" dirty="0">
                <a:latin typeface="Calibri"/>
                <a:cs typeface="Calibri"/>
              </a:rPr>
              <a:t>dell’Abi.</a:t>
            </a:r>
            <a:endParaRPr sz="1100">
              <a:latin typeface="Calibri"/>
              <a:cs typeface="Calibri"/>
            </a:endParaRPr>
          </a:p>
          <a:p>
            <a:pPr marL="12700" marR="6985">
              <a:lnSpc>
                <a:spcPct val="117300"/>
              </a:lnSpc>
            </a:pPr>
            <a:r>
              <a:rPr sz="1100" dirty="0">
                <a:latin typeface="Calibri"/>
                <a:cs typeface="Calibri"/>
              </a:rPr>
              <a:t>Da nord a </a:t>
            </a:r>
            <a:r>
              <a:rPr sz="1100" spc="-5" dirty="0">
                <a:latin typeface="Calibri"/>
                <a:cs typeface="Calibri"/>
              </a:rPr>
              <a:t>sud su </a:t>
            </a:r>
            <a:r>
              <a:rPr sz="1100" dirty="0">
                <a:latin typeface="Calibri"/>
                <a:cs typeface="Calibri"/>
              </a:rPr>
              <a:t>tutto il </a:t>
            </a:r>
            <a:r>
              <a:rPr sz="1100" spc="-5" dirty="0">
                <a:latin typeface="Calibri"/>
                <a:cs typeface="Calibri"/>
              </a:rPr>
              <a:t>territorio </a:t>
            </a:r>
            <a:r>
              <a:rPr sz="1100" dirty="0">
                <a:latin typeface="Calibri"/>
                <a:cs typeface="Calibri"/>
              </a:rPr>
              <a:t>nazionale, oltre ottanta le </a:t>
            </a:r>
            <a:r>
              <a:rPr sz="1100" spc="-5" dirty="0">
                <a:latin typeface="Calibri"/>
                <a:cs typeface="Calibri"/>
              </a:rPr>
              <a:t>iniziative </a:t>
            </a:r>
            <a:r>
              <a:rPr sz="1100" dirty="0">
                <a:latin typeface="Calibri"/>
                <a:cs typeface="Calibri"/>
              </a:rPr>
              <a:t>dedicate ad arte, </a:t>
            </a:r>
            <a:r>
              <a:rPr sz="1100" spc="-5" dirty="0">
                <a:latin typeface="Calibri"/>
                <a:cs typeface="Calibri"/>
              </a:rPr>
              <a:t>archeologia,  musica, </a:t>
            </a:r>
            <a:r>
              <a:rPr sz="1100" dirty="0">
                <a:latin typeface="Calibri"/>
                <a:cs typeface="Calibri"/>
              </a:rPr>
              <a:t>canto, </a:t>
            </a:r>
            <a:r>
              <a:rPr sz="1100" spc="-5" dirty="0">
                <a:latin typeface="Calibri"/>
                <a:cs typeface="Calibri"/>
              </a:rPr>
              <a:t>lettura, teatro, robotica, nuove</a:t>
            </a:r>
            <a:r>
              <a:rPr sz="1100" dirty="0">
                <a:latin typeface="Calibri"/>
                <a:cs typeface="Calibri"/>
              </a:rPr>
              <a:t> </a:t>
            </a:r>
            <a:r>
              <a:rPr sz="1100" spc="-5" dirty="0">
                <a:latin typeface="Calibri"/>
                <a:cs typeface="Calibri"/>
              </a:rPr>
              <a:t>tecnologie.</a:t>
            </a:r>
            <a:endParaRPr sz="1100">
              <a:latin typeface="Calibri"/>
              <a:cs typeface="Calibri"/>
            </a:endParaRPr>
          </a:p>
          <a:p>
            <a:pPr>
              <a:lnSpc>
                <a:spcPct val="100000"/>
              </a:lnSpc>
              <a:spcBef>
                <a:spcPts val="45"/>
              </a:spcBef>
            </a:pPr>
            <a:endParaRPr sz="1300">
              <a:latin typeface="Times New Roman"/>
              <a:cs typeface="Times New Roman"/>
            </a:endParaRPr>
          </a:p>
          <a:p>
            <a:pPr marL="12700" marR="5080" algn="just">
              <a:lnSpc>
                <a:spcPct val="117000"/>
              </a:lnSpc>
            </a:pPr>
            <a:r>
              <a:rPr sz="1100" spc="-5" dirty="0">
                <a:latin typeface="Calibri"/>
                <a:cs typeface="Calibri"/>
              </a:rPr>
              <a:t>“L’alfabeto </a:t>
            </a:r>
            <a:r>
              <a:rPr sz="1100" dirty="0">
                <a:latin typeface="Calibri"/>
                <a:cs typeface="Calibri"/>
              </a:rPr>
              <a:t>del Mondo. </a:t>
            </a:r>
            <a:r>
              <a:rPr sz="1100" spc="-5" dirty="0">
                <a:latin typeface="Calibri"/>
                <a:cs typeface="Calibri"/>
              </a:rPr>
              <a:t>Leggiamo </a:t>
            </a:r>
            <a:r>
              <a:rPr sz="1100" dirty="0">
                <a:latin typeface="Calibri"/>
                <a:cs typeface="Calibri"/>
              </a:rPr>
              <a:t>i </a:t>
            </a:r>
            <a:r>
              <a:rPr sz="1100" spc="-5" dirty="0">
                <a:latin typeface="Calibri"/>
                <a:cs typeface="Calibri"/>
              </a:rPr>
              <a:t>segni intorno </a:t>
            </a:r>
            <a:r>
              <a:rPr sz="1100" dirty="0">
                <a:latin typeface="Calibri"/>
                <a:cs typeface="Calibri"/>
              </a:rPr>
              <a:t>a noi e </a:t>
            </a:r>
            <a:r>
              <a:rPr sz="1100" spc="-5" dirty="0">
                <a:latin typeface="Calibri"/>
                <a:cs typeface="Calibri"/>
              </a:rPr>
              <a:t>raccontiamo”. </a:t>
            </a:r>
            <a:r>
              <a:rPr sz="1100" dirty="0">
                <a:latin typeface="Calibri"/>
                <a:cs typeface="Calibri"/>
              </a:rPr>
              <a:t>È questo il </a:t>
            </a:r>
            <a:r>
              <a:rPr sz="1100" spc="-5" dirty="0">
                <a:latin typeface="Calibri"/>
                <a:cs typeface="Calibri"/>
              </a:rPr>
              <a:t>tema </a:t>
            </a:r>
            <a:r>
              <a:rPr sz="1100" dirty="0">
                <a:latin typeface="Calibri"/>
                <a:cs typeface="Calibri"/>
              </a:rPr>
              <a:t>della </a:t>
            </a:r>
            <a:r>
              <a:rPr sz="1100" spc="-5" dirty="0">
                <a:latin typeface="Calibri"/>
                <a:cs typeface="Calibri"/>
              </a:rPr>
              <a:t>seconda  edizione </a:t>
            </a:r>
            <a:r>
              <a:rPr sz="1100" dirty="0">
                <a:latin typeface="Calibri"/>
                <a:cs typeface="Calibri"/>
              </a:rPr>
              <a:t>del </a:t>
            </a:r>
            <a:r>
              <a:rPr sz="1100" spc="-5" dirty="0">
                <a:latin typeface="Calibri"/>
                <a:cs typeface="Calibri"/>
              </a:rPr>
              <a:t>Festival della Cultura Creativa, promosso </a:t>
            </a:r>
            <a:r>
              <a:rPr sz="1100" dirty="0">
                <a:latin typeface="Calibri"/>
                <a:cs typeface="Calibri"/>
              </a:rPr>
              <a:t>e </a:t>
            </a:r>
            <a:r>
              <a:rPr sz="1100" spc="-5" dirty="0">
                <a:latin typeface="Calibri"/>
                <a:cs typeface="Calibri"/>
              </a:rPr>
              <a:t>realizzato dalle </a:t>
            </a:r>
            <a:r>
              <a:rPr sz="1100" dirty="0">
                <a:latin typeface="Calibri"/>
                <a:cs typeface="Calibri"/>
              </a:rPr>
              <a:t>banche, </a:t>
            </a:r>
            <a:r>
              <a:rPr sz="1100" spc="-5" dirty="0">
                <a:latin typeface="Calibri"/>
                <a:cs typeface="Calibri"/>
              </a:rPr>
              <a:t>anche grazie </a:t>
            </a:r>
            <a:r>
              <a:rPr sz="1100" spc="-10" dirty="0">
                <a:latin typeface="Calibri"/>
                <a:cs typeface="Calibri"/>
              </a:rPr>
              <a:t>al  </a:t>
            </a:r>
            <a:r>
              <a:rPr sz="1100" dirty="0">
                <a:latin typeface="Calibri"/>
                <a:cs typeface="Calibri"/>
              </a:rPr>
              <a:t>coordinamento </a:t>
            </a:r>
            <a:r>
              <a:rPr sz="1100" spc="-5" dirty="0">
                <a:latin typeface="Calibri"/>
                <a:cs typeface="Calibri"/>
              </a:rPr>
              <a:t>dell’Abi. </a:t>
            </a:r>
            <a:r>
              <a:rPr sz="1100" dirty="0">
                <a:latin typeface="Calibri"/>
                <a:cs typeface="Calibri"/>
              </a:rPr>
              <a:t>La manifestazione, </a:t>
            </a:r>
            <a:r>
              <a:rPr sz="1100" spc="-5" dirty="0">
                <a:latin typeface="Calibri"/>
                <a:cs typeface="Calibri"/>
              </a:rPr>
              <a:t>interamente </a:t>
            </a:r>
            <a:r>
              <a:rPr sz="1100" dirty="0">
                <a:latin typeface="Calibri"/>
                <a:cs typeface="Calibri"/>
              </a:rPr>
              <a:t>dedicata alla cultura e alla creatività per </a:t>
            </a:r>
            <a:r>
              <a:rPr sz="1100" spc="-5" dirty="0">
                <a:latin typeface="Calibri"/>
                <a:cs typeface="Calibri"/>
              </a:rPr>
              <a:t>ragazzi, si  svolgerà </a:t>
            </a:r>
            <a:r>
              <a:rPr sz="1100" dirty="0">
                <a:latin typeface="Calibri"/>
                <a:cs typeface="Calibri"/>
              </a:rPr>
              <a:t>nella </a:t>
            </a:r>
            <a:r>
              <a:rPr sz="1100" spc="-5" dirty="0">
                <a:latin typeface="Calibri"/>
                <a:cs typeface="Calibri"/>
              </a:rPr>
              <a:t>settimana </a:t>
            </a:r>
            <a:r>
              <a:rPr sz="1100" dirty="0">
                <a:latin typeface="Calibri"/>
                <a:cs typeface="Calibri"/>
              </a:rPr>
              <a:t>dal 16 al 22 </a:t>
            </a:r>
            <a:r>
              <a:rPr sz="1100" spc="-5" dirty="0">
                <a:latin typeface="Calibri"/>
                <a:cs typeface="Calibri"/>
              </a:rPr>
              <a:t>marzo </a:t>
            </a:r>
            <a:r>
              <a:rPr sz="1100" dirty="0">
                <a:latin typeface="Calibri"/>
                <a:cs typeface="Calibri"/>
              </a:rPr>
              <a:t>e, come </a:t>
            </a:r>
            <a:r>
              <a:rPr sz="1100" spc="-5" dirty="0">
                <a:latin typeface="Calibri"/>
                <a:cs typeface="Calibri"/>
              </a:rPr>
              <a:t>già sperimentato </a:t>
            </a:r>
            <a:r>
              <a:rPr sz="1100" dirty="0">
                <a:latin typeface="Calibri"/>
                <a:cs typeface="Calibri"/>
              </a:rPr>
              <a:t>nella prima edizione, </a:t>
            </a:r>
            <a:r>
              <a:rPr sz="1100" spc="-5" dirty="0">
                <a:latin typeface="Calibri"/>
                <a:cs typeface="Calibri"/>
              </a:rPr>
              <a:t>si articolerà  attraverso una </a:t>
            </a:r>
            <a:r>
              <a:rPr sz="1100" dirty="0">
                <a:latin typeface="Calibri"/>
                <a:cs typeface="Calibri"/>
              </a:rPr>
              <a:t>ricca </a:t>
            </a:r>
            <a:r>
              <a:rPr sz="1100" spc="-5" dirty="0">
                <a:latin typeface="Calibri"/>
                <a:cs typeface="Calibri"/>
              </a:rPr>
              <a:t>proposta di </a:t>
            </a:r>
            <a:r>
              <a:rPr sz="1100" dirty="0">
                <a:latin typeface="Calibri"/>
                <a:cs typeface="Calibri"/>
              </a:rPr>
              <a:t>eventi, </a:t>
            </a:r>
            <a:r>
              <a:rPr sz="1100" spc="-5" dirty="0">
                <a:latin typeface="Calibri"/>
                <a:cs typeface="Calibri"/>
              </a:rPr>
              <a:t>iniziative </a:t>
            </a:r>
            <a:r>
              <a:rPr sz="1100" dirty="0">
                <a:latin typeface="Calibri"/>
                <a:cs typeface="Calibri"/>
              </a:rPr>
              <a:t>e laboratori </a:t>
            </a:r>
            <a:r>
              <a:rPr sz="1100" spc="-5" dirty="0">
                <a:latin typeface="Calibri"/>
                <a:cs typeface="Calibri"/>
              </a:rPr>
              <a:t>diffusi sull’intero territorio</a:t>
            </a:r>
            <a:r>
              <a:rPr sz="1100" spc="40" dirty="0">
                <a:latin typeface="Calibri"/>
                <a:cs typeface="Calibri"/>
              </a:rPr>
              <a:t> </a:t>
            </a:r>
            <a:r>
              <a:rPr sz="1100" spc="-5" dirty="0">
                <a:latin typeface="Calibri"/>
                <a:cs typeface="Calibri"/>
              </a:rPr>
              <a:t>nazionale.</a:t>
            </a:r>
            <a:endParaRPr sz="1100">
              <a:latin typeface="Calibri"/>
              <a:cs typeface="Calibri"/>
            </a:endParaRPr>
          </a:p>
        </p:txBody>
      </p:sp>
      <p:sp>
        <p:nvSpPr>
          <p:cNvPr id="5" name="object 5"/>
          <p:cNvSpPr/>
          <p:nvPr/>
        </p:nvSpPr>
        <p:spPr>
          <a:xfrm>
            <a:off x="723900" y="2124074"/>
            <a:ext cx="6120130" cy="103885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3900" y="3571874"/>
            <a:ext cx="3467100" cy="340931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931926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714750">
              <a:lnSpc>
                <a:spcPts val="1839"/>
              </a:lnSpc>
            </a:pPr>
            <a:r>
              <a:rPr sz="1600" b="1" spc="-5" dirty="0">
                <a:latin typeface="Arial"/>
                <a:cs typeface="Arial"/>
              </a:rPr>
              <a:t>Arteculturaok.blogspot.it  5 marzo</a:t>
            </a:r>
            <a:r>
              <a:rPr sz="1600" b="1" spc="-10"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spcBef>
                <a:spcPts val="15"/>
              </a:spcBef>
            </a:pPr>
            <a:endParaRPr sz="2100">
              <a:latin typeface="Times New Roman"/>
              <a:cs typeface="Times New Roman"/>
            </a:endParaRPr>
          </a:p>
          <a:p>
            <a:pPr marL="12700" marR="5715" algn="just">
              <a:lnSpc>
                <a:spcPct val="116799"/>
              </a:lnSpc>
            </a:pPr>
            <a:r>
              <a:rPr sz="1100" spc="-5" dirty="0">
                <a:latin typeface="Calibri"/>
                <a:cs typeface="Calibri"/>
              </a:rPr>
              <a:t>Coinvolgendo oltre 10 mila giovanissimi </a:t>
            </a:r>
            <a:r>
              <a:rPr sz="1100" dirty="0">
                <a:latin typeface="Calibri"/>
                <a:cs typeface="Calibri"/>
              </a:rPr>
              <a:t>in tutta </a:t>
            </a:r>
            <a:r>
              <a:rPr sz="1100" spc="-5" dirty="0">
                <a:latin typeface="Calibri"/>
                <a:cs typeface="Calibri"/>
              </a:rPr>
              <a:t>Italia, </a:t>
            </a:r>
            <a:r>
              <a:rPr sz="1100" dirty="0">
                <a:latin typeface="Calibri"/>
                <a:cs typeface="Calibri"/>
              </a:rPr>
              <a:t>il </a:t>
            </a:r>
            <a:r>
              <a:rPr sz="1100" spc="-5" dirty="0">
                <a:latin typeface="Calibri"/>
                <a:cs typeface="Calibri"/>
              </a:rPr>
              <a:t>Festival ha l’obiettivo di avvicinare bambini </a:t>
            </a:r>
            <a:r>
              <a:rPr sz="1100" dirty="0">
                <a:latin typeface="Calibri"/>
                <a:cs typeface="Calibri"/>
              </a:rPr>
              <a:t>e  </a:t>
            </a:r>
            <a:r>
              <a:rPr sz="1100" spc="-5" dirty="0">
                <a:latin typeface="Calibri"/>
                <a:cs typeface="Calibri"/>
              </a:rPr>
              <a:t>ragazzi </a:t>
            </a:r>
            <a:r>
              <a:rPr sz="1100" dirty="0">
                <a:latin typeface="Calibri"/>
                <a:cs typeface="Calibri"/>
              </a:rPr>
              <a:t>dai 6 ai 13 </a:t>
            </a:r>
            <a:r>
              <a:rPr sz="1100" spc="-5" dirty="0">
                <a:latin typeface="Calibri"/>
                <a:cs typeface="Calibri"/>
              </a:rPr>
              <a:t>anni </a:t>
            </a:r>
            <a:r>
              <a:rPr sz="1100" dirty="0">
                <a:latin typeface="Calibri"/>
                <a:cs typeface="Calibri"/>
              </a:rPr>
              <a:t>alla cultura e, in </a:t>
            </a:r>
            <a:r>
              <a:rPr sz="1100" spc="-5" dirty="0">
                <a:latin typeface="Calibri"/>
                <a:cs typeface="Calibri"/>
              </a:rPr>
              <a:t>particolare, agli </a:t>
            </a:r>
            <a:r>
              <a:rPr sz="1100" dirty="0">
                <a:latin typeface="Calibri"/>
                <a:cs typeface="Calibri"/>
              </a:rPr>
              <a:t>aspetti più </a:t>
            </a:r>
            <a:r>
              <a:rPr sz="1100" spc="-5" dirty="0">
                <a:latin typeface="Calibri"/>
                <a:cs typeface="Calibri"/>
              </a:rPr>
              <a:t>“generativi” </a:t>
            </a:r>
            <a:r>
              <a:rPr sz="1100" dirty="0">
                <a:latin typeface="Calibri"/>
                <a:cs typeface="Calibri"/>
              </a:rPr>
              <a:t>della creatività. </a:t>
            </a:r>
            <a:r>
              <a:rPr sz="1100" spc="-5" dirty="0">
                <a:latin typeface="Calibri"/>
                <a:cs typeface="Calibri"/>
              </a:rPr>
              <a:t>Attraverso  </a:t>
            </a:r>
            <a:r>
              <a:rPr sz="1100" dirty="0">
                <a:latin typeface="Calibri"/>
                <a:cs typeface="Calibri"/>
              </a:rPr>
              <a:t>l’arte, </a:t>
            </a:r>
            <a:r>
              <a:rPr sz="1100" spc="-5" dirty="0">
                <a:latin typeface="Calibri"/>
                <a:cs typeface="Calibri"/>
              </a:rPr>
              <a:t>l’archeologia, </a:t>
            </a:r>
            <a:r>
              <a:rPr sz="1100" dirty="0">
                <a:latin typeface="Calibri"/>
                <a:cs typeface="Calibri"/>
              </a:rPr>
              <a:t>la </a:t>
            </a:r>
            <a:r>
              <a:rPr sz="1100" spc="-5" dirty="0">
                <a:latin typeface="Calibri"/>
                <a:cs typeface="Calibri"/>
              </a:rPr>
              <a:t>musica, </a:t>
            </a:r>
            <a:r>
              <a:rPr sz="1100" dirty="0">
                <a:latin typeface="Calibri"/>
                <a:cs typeface="Calibri"/>
              </a:rPr>
              <a:t>il canto, la </a:t>
            </a:r>
            <a:r>
              <a:rPr sz="1100" spc="-5" dirty="0">
                <a:latin typeface="Calibri"/>
                <a:cs typeface="Calibri"/>
              </a:rPr>
              <a:t>lettura, </a:t>
            </a:r>
            <a:r>
              <a:rPr sz="1100" dirty="0">
                <a:latin typeface="Calibri"/>
                <a:cs typeface="Calibri"/>
              </a:rPr>
              <a:t>il teatro, la </a:t>
            </a:r>
            <a:r>
              <a:rPr sz="1100" spc="-5" dirty="0">
                <a:latin typeface="Calibri"/>
                <a:cs typeface="Calibri"/>
              </a:rPr>
              <a:t>fotografia, </a:t>
            </a:r>
            <a:r>
              <a:rPr sz="1100" dirty="0">
                <a:latin typeface="Calibri"/>
                <a:cs typeface="Calibri"/>
              </a:rPr>
              <a:t>la </a:t>
            </a:r>
            <a:r>
              <a:rPr sz="1100" spc="-5" dirty="0">
                <a:latin typeface="Calibri"/>
                <a:cs typeface="Calibri"/>
              </a:rPr>
              <a:t>robotica, </a:t>
            </a:r>
            <a:r>
              <a:rPr sz="1100" dirty="0">
                <a:latin typeface="Calibri"/>
                <a:cs typeface="Calibri"/>
              </a:rPr>
              <a:t>le </a:t>
            </a:r>
            <a:r>
              <a:rPr sz="1100" spc="-5" dirty="0">
                <a:latin typeface="Calibri"/>
                <a:cs typeface="Calibri"/>
              </a:rPr>
              <a:t>tecnologie </a:t>
            </a:r>
            <a:r>
              <a:rPr sz="1100" dirty="0">
                <a:latin typeface="Calibri"/>
                <a:cs typeface="Calibri"/>
              </a:rPr>
              <a:t>digitali e  altri percorsi </a:t>
            </a:r>
            <a:r>
              <a:rPr sz="1100" spc="-5" dirty="0">
                <a:latin typeface="Calibri"/>
                <a:cs typeface="Calibri"/>
              </a:rPr>
              <a:t>figurativi </a:t>
            </a:r>
            <a:r>
              <a:rPr sz="1100" dirty="0">
                <a:latin typeface="Calibri"/>
                <a:cs typeface="Calibri"/>
              </a:rPr>
              <a:t>e </a:t>
            </a:r>
            <a:r>
              <a:rPr sz="1100" spc="-5" dirty="0">
                <a:latin typeface="Calibri"/>
                <a:cs typeface="Calibri"/>
              </a:rPr>
              <a:t>linguistici, </a:t>
            </a:r>
            <a:r>
              <a:rPr sz="1100" dirty="0">
                <a:latin typeface="Calibri"/>
                <a:cs typeface="Calibri"/>
              </a:rPr>
              <a:t>i </a:t>
            </a:r>
            <a:r>
              <a:rPr sz="1100" spc="-5" dirty="0">
                <a:latin typeface="Calibri"/>
                <a:cs typeface="Calibri"/>
              </a:rPr>
              <a:t>giovani protagonisti </a:t>
            </a:r>
            <a:r>
              <a:rPr sz="1100" dirty="0">
                <a:latin typeface="Calibri"/>
                <a:cs typeface="Calibri"/>
              </a:rPr>
              <a:t>del </a:t>
            </a:r>
            <a:r>
              <a:rPr sz="1100" spc="-5" dirty="0">
                <a:latin typeface="Calibri"/>
                <a:cs typeface="Calibri"/>
              </a:rPr>
              <a:t>Festival potranno così sperimentare </a:t>
            </a:r>
            <a:r>
              <a:rPr sz="1100" spc="-10" dirty="0">
                <a:latin typeface="Calibri"/>
                <a:cs typeface="Calibri"/>
              </a:rPr>
              <a:t>le  </a:t>
            </a:r>
            <a:r>
              <a:rPr sz="1100" dirty="0">
                <a:latin typeface="Calibri"/>
                <a:cs typeface="Calibri"/>
              </a:rPr>
              <a:t>potenzialità </a:t>
            </a:r>
            <a:r>
              <a:rPr sz="1100" spc="-5" dirty="0">
                <a:latin typeface="Calibri"/>
                <a:cs typeface="Calibri"/>
              </a:rPr>
              <a:t>della loro fantasia </a:t>
            </a:r>
            <a:r>
              <a:rPr sz="1100" dirty="0">
                <a:latin typeface="Calibri"/>
                <a:cs typeface="Calibri"/>
              </a:rPr>
              <a:t>e </a:t>
            </a:r>
            <a:r>
              <a:rPr sz="1100" spc="-5" dirty="0">
                <a:latin typeface="Calibri"/>
                <a:cs typeface="Calibri"/>
              </a:rPr>
              <a:t>costruire infiniti</a:t>
            </a:r>
            <a:r>
              <a:rPr sz="1100" spc="15" dirty="0">
                <a:latin typeface="Calibri"/>
                <a:cs typeface="Calibri"/>
              </a:rPr>
              <a:t> </a:t>
            </a:r>
            <a:r>
              <a:rPr sz="1100" spc="-5" dirty="0">
                <a:latin typeface="Calibri"/>
                <a:cs typeface="Calibri"/>
              </a:rPr>
              <a:t>racconti.</a:t>
            </a:r>
            <a:endParaRPr sz="1100">
              <a:latin typeface="Calibri"/>
              <a:cs typeface="Calibri"/>
            </a:endParaRPr>
          </a:p>
          <a:p>
            <a:pPr marL="12700" marR="5715" algn="just">
              <a:lnSpc>
                <a:spcPct val="117000"/>
              </a:lnSpc>
              <a:spcBef>
                <a:spcPts val="5"/>
              </a:spcBef>
            </a:pPr>
            <a:r>
              <a:rPr sz="1100" dirty="0">
                <a:latin typeface="Calibri"/>
                <a:cs typeface="Calibri"/>
              </a:rPr>
              <a:t>“Il </a:t>
            </a:r>
            <a:r>
              <a:rPr sz="1100" spc="-5" dirty="0">
                <a:latin typeface="Calibri"/>
                <a:cs typeface="Calibri"/>
              </a:rPr>
              <a:t>rafforzato impegno delle </a:t>
            </a:r>
            <a:r>
              <a:rPr sz="1100" dirty="0">
                <a:latin typeface="Calibri"/>
                <a:cs typeface="Calibri"/>
              </a:rPr>
              <a:t>banche a </a:t>
            </a:r>
            <a:r>
              <a:rPr sz="1100" spc="-5" dirty="0">
                <a:latin typeface="Calibri"/>
                <a:cs typeface="Calibri"/>
              </a:rPr>
              <a:t>investire </a:t>
            </a:r>
            <a:r>
              <a:rPr sz="1100" dirty="0">
                <a:latin typeface="Calibri"/>
                <a:cs typeface="Calibri"/>
              </a:rPr>
              <a:t>nei giovani e nella cultura – </a:t>
            </a:r>
            <a:r>
              <a:rPr sz="1100" spc="-5" dirty="0">
                <a:latin typeface="Calibri"/>
                <a:cs typeface="Calibri"/>
              </a:rPr>
              <a:t>ha </a:t>
            </a:r>
            <a:r>
              <a:rPr sz="1100" dirty="0">
                <a:latin typeface="Calibri"/>
                <a:cs typeface="Calibri"/>
              </a:rPr>
              <a:t>dichiarato il </a:t>
            </a:r>
            <a:r>
              <a:rPr sz="1100" spc="-5" dirty="0">
                <a:latin typeface="Calibri"/>
                <a:cs typeface="Calibri"/>
              </a:rPr>
              <a:t>Presidente  dell’Abi, Antonio Patuelli </a:t>
            </a:r>
            <a:r>
              <a:rPr sz="1100" dirty="0">
                <a:latin typeface="Calibri"/>
                <a:cs typeface="Calibri"/>
              </a:rPr>
              <a:t>– rappresenta </a:t>
            </a:r>
            <a:r>
              <a:rPr sz="1100" spc="-5" dirty="0">
                <a:latin typeface="Calibri"/>
                <a:cs typeface="Calibri"/>
              </a:rPr>
              <a:t>un’occasione </a:t>
            </a:r>
            <a:r>
              <a:rPr sz="1100" dirty="0">
                <a:latin typeface="Calibri"/>
                <a:cs typeface="Calibri"/>
              </a:rPr>
              <a:t>importante </a:t>
            </a:r>
            <a:r>
              <a:rPr sz="1100" spc="-5" dirty="0">
                <a:latin typeface="Calibri"/>
                <a:cs typeface="Calibri"/>
              </a:rPr>
              <a:t>data </a:t>
            </a:r>
            <a:r>
              <a:rPr sz="1100" dirty="0">
                <a:latin typeface="Calibri"/>
                <a:cs typeface="Calibri"/>
              </a:rPr>
              <a:t>ai </a:t>
            </a:r>
            <a:r>
              <a:rPr sz="1100" spc="-5" dirty="0">
                <a:latin typeface="Calibri"/>
                <a:cs typeface="Calibri"/>
              </a:rPr>
              <a:t>ragazzi </a:t>
            </a:r>
            <a:r>
              <a:rPr sz="1100" dirty="0">
                <a:latin typeface="Calibri"/>
                <a:cs typeface="Calibri"/>
              </a:rPr>
              <a:t>per misurarsi con </a:t>
            </a:r>
            <a:r>
              <a:rPr sz="1100" spc="-5" dirty="0">
                <a:latin typeface="Calibri"/>
                <a:cs typeface="Calibri"/>
              </a:rPr>
              <a:t>se stessi  </a:t>
            </a:r>
            <a:r>
              <a:rPr sz="1100" dirty="0">
                <a:latin typeface="Calibri"/>
                <a:cs typeface="Calibri"/>
              </a:rPr>
              <a:t>e le </a:t>
            </a:r>
            <a:r>
              <a:rPr sz="1100" spc="-5" dirty="0">
                <a:latin typeface="Calibri"/>
                <a:cs typeface="Calibri"/>
              </a:rPr>
              <a:t>molteplici possibilità di </a:t>
            </a:r>
            <a:r>
              <a:rPr sz="1100" dirty="0">
                <a:latin typeface="Calibri"/>
                <a:cs typeface="Calibri"/>
              </a:rPr>
              <a:t>partecipazione. </a:t>
            </a:r>
            <a:r>
              <a:rPr sz="1100" spc="-5" dirty="0">
                <a:latin typeface="Calibri"/>
                <a:cs typeface="Calibri"/>
              </a:rPr>
              <a:t>Ciò </a:t>
            </a:r>
            <a:r>
              <a:rPr sz="1100" dirty="0">
                <a:latin typeface="Calibri"/>
                <a:cs typeface="Calibri"/>
              </a:rPr>
              <a:t>che ci </a:t>
            </a:r>
            <a:r>
              <a:rPr sz="1100" spc="-5" dirty="0">
                <a:latin typeface="Calibri"/>
                <a:cs typeface="Calibri"/>
              </a:rPr>
              <a:t>spinge </a:t>
            </a:r>
            <a:r>
              <a:rPr sz="1100" dirty="0">
                <a:latin typeface="Calibri"/>
                <a:cs typeface="Calibri"/>
              </a:rPr>
              <a:t>a lavorare in </a:t>
            </a:r>
            <a:r>
              <a:rPr sz="1100" spc="-5" dirty="0">
                <a:latin typeface="Calibri"/>
                <a:cs typeface="Calibri"/>
              </a:rPr>
              <a:t>sinergia </a:t>
            </a:r>
            <a:r>
              <a:rPr sz="1100" dirty="0">
                <a:latin typeface="Calibri"/>
                <a:cs typeface="Calibri"/>
              </a:rPr>
              <a:t>con </a:t>
            </a:r>
            <a:r>
              <a:rPr sz="1100" spc="-5" dirty="0">
                <a:latin typeface="Calibri"/>
                <a:cs typeface="Calibri"/>
              </a:rPr>
              <a:t>scuole, musei,  associazioni </a:t>
            </a:r>
            <a:r>
              <a:rPr sz="1100" dirty="0">
                <a:latin typeface="Calibri"/>
                <a:cs typeface="Calibri"/>
              </a:rPr>
              <a:t>culturali e </a:t>
            </a:r>
            <a:r>
              <a:rPr sz="1100" spc="-5" dirty="0">
                <a:latin typeface="Calibri"/>
                <a:cs typeface="Calibri"/>
              </a:rPr>
              <a:t>biblioteche </a:t>
            </a:r>
            <a:r>
              <a:rPr sz="1100" dirty="0">
                <a:latin typeface="Calibri"/>
                <a:cs typeface="Calibri"/>
              </a:rPr>
              <a:t>è la </a:t>
            </a:r>
            <a:r>
              <a:rPr sz="1100" spc="-5" dirty="0">
                <a:latin typeface="Calibri"/>
                <a:cs typeface="Calibri"/>
              </a:rPr>
              <a:t>comune certezza </a:t>
            </a:r>
            <a:r>
              <a:rPr sz="1100" dirty="0">
                <a:latin typeface="Calibri"/>
                <a:cs typeface="Calibri"/>
              </a:rPr>
              <a:t>che </a:t>
            </a:r>
            <a:r>
              <a:rPr sz="1100" spc="-5" dirty="0">
                <a:latin typeface="Calibri"/>
                <a:cs typeface="Calibri"/>
              </a:rPr>
              <a:t>solo mettendosi </a:t>
            </a:r>
            <a:r>
              <a:rPr sz="1100" dirty="0">
                <a:latin typeface="Calibri"/>
                <a:cs typeface="Calibri"/>
              </a:rPr>
              <a:t>in gioco e </a:t>
            </a:r>
            <a:r>
              <a:rPr sz="1100" spc="-5" dirty="0">
                <a:latin typeface="Calibri"/>
                <a:cs typeface="Calibri"/>
              </a:rPr>
              <a:t>‘allenandosi’ </a:t>
            </a:r>
            <a:r>
              <a:rPr sz="1100" dirty="0">
                <a:latin typeface="Calibri"/>
                <a:cs typeface="Calibri"/>
              </a:rPr>
              <a:t>a  diventare </a:t>
            </a:r>
            <a:r>
              <a:rPr sz="1100" spc="-5" dirty="0">
                <a:latin typeface="Calibri"/>
                <a:cs typeface="Calibri"/>
              </a:rPr>
              <a:t>cittadini attivi, capaci di progettualità </a:t>
            </a:r>
            <a:r>
              <a:rPr sz="1100" dirty="0">
                <a:latin typeface="Calibri"/>
                <a:cs typeface="Calibri"/>
              </a:rPr>
              <a:t>e </a:t>
            </a:r>
            <a:r>
              <a:rPr sz="1100" spc="-5" dirty="0">
                <a:latin typeface="Calibri"/>
                <a:cs typeface="Calibri"/>
              </a:rPr>
              <a:t>di relazioni, avviene </a:t>
            </a:r>
            <a:r>
              <a:rPr sz="1100" dirty="0">
                <a:latin typeface="Calibri"/>
                <a:cs typeface="Calibri"/>
              </a:rPr>
              <a:t>la </a:t>
            </a:r>
            <a:r>
              <a:rPr sz="1100" spc="-5" dirty="0">
                <a:latin typeface="Calibri"/>
                <a:cs typeface="Calibri"/>
              </a:rPr>
              <a:t>formazione globale della persona,  </a:t>
            </a:r>
            <a:r>
              <a:rPr sz="1100" dirty="0">
                <a:latin typeface="Calibri"/>
                <a:cs typeface="Calibri"/>
              </a:rPr>
              <a:t>in </a:t>
            </a:r>
            <a:r>
              <a:rPr sz="1100" spc="-5" dirty="0">
                <a:latin typeface="Calibri"/>
                <a:cs typeface="Calibri"/>
              </a:rPr>
              <a:t>grado quindi di costruire </a:t>
            </a:r>
            <a:r>
              <a:rPr sz="1100" dirty="0">
                <a:latin typeface="Calibri"/>
                <a:cs typeface="Calibri"/>
              </a:rPr>
              <a:t>il proprio </a:t>
            </a:r>
            <a:r>
              <a:rPr sz="1100" spc="-5" dirty="0">
                <a:latin typeface="Calibri"/>
                <a:cs typeface="Calibri"/>
              </a:rPr>
              <a:t>futuro </a:t>
            </a:r>
            <a:r>
              <a:rPr sz="1100" dirty="0">
                <a:latin typeface="Calibri"/>
                <a:cs typeface="Calibri"/>
              </a:rPr>
              <a:t>e </a:t>
            </a:r>
            <a:r>
              <a:rPr sz="1100" spc="-5" dirty="0">
                <a:latin typeface="Calibri"/>
                <a:cs typeface="Calibri"/>
              </a:rPr>
              <a:t>quello </a:t>
            </a:r>
            <a:r>
              <a:rPr sz="1100" dirty="0">
                <a:latin typeface="Calibri"/>
                <a:cs typeface="Calibri"/>
              </a:rPr>
              <a:t>del Paese. </a:t>
            </a:r>
            <a:r>
              <a:rPr sz="1100" spc="-5" dirty="0">
                <a:latin typeface="Calibri"/>
                <a:cs typeface="Calibri"/>
              </a:rPr>
              <a:t>Lo sviluppo delle </a:t>
            </a:r>
            <a:r>
              <a:rPr sz="1100" dirty="0">
                <a:latin typeface="Calibri"/>
                <a:cs typeface="Calibri"/>
              </a:rPr>
              <a:t>proprie </a:t>
            </a:r>
            <a:r>
              <a:rPr sz="1100" spc="-5" dirty="0">
                <a:latin typeface="Calibri"/>
                <a:cs typeface="Calibri"/>
              </a:rPr>
              <a:t>competenze </a:t>
            </a:r>
            <a:r>
              <a:rPr sz="1100" dirty="0">
                <a:latin typeface="Calibri"/>
                <a:cs typeface="Calibri"/>
              </a:rPr>
              <a:t>è  </a:t>
            </a:r>
            <a:r>
              <a:rPr sz="1100" spc="-5" dirty="0">
                <a:latin typeface="Calibri"/>
                <a:cs typeface="Calibri"/>
              </a:rPr>
              <a:t>infatti </a:t>
            </a:r>
            <a:r>
              <a:rPr sz="1100" dirty="0">
                <a:latin typeface="Calibri"/>
                <a:cs typeface="Calibri"/>
              </a:rPr>
              <a:t>alla base del progresso </a:t>
            </a:r>
            <a:r>
              <a:rPr sz="1100" spc="-5" dirty="0">
                <a:latin typeface="Calibri"/>
                <a:cs typeface="Calibri"/>
              </a:rPr>
              <a:t>economico, </a:t>
            </a:r>
            <a:r>
              <a:rPr sz="1100" dirty="0">
                <a:latin typeface="Calibri"/>
                <a:cs typeface="Calibri"/>
              </a:rPr>
              <a:t>della convivenza civile e </a:t>
            </a:r>
            <a:r>
              <a:rPr sz="1100" spc="-5" dirty="0">
                <a:latin typeface="Calibri"/>
                <a:cs typeface="Calibri"/>
              </a:rPr>
              <a:t>della </a:t>
            </a:r>
            <a:r>
              <a:rPr sz="1100" dirty="0">
                <a:latin typeface="Calibri"/>
                <a:cs typeface="Calibri"/>
              </a:rPr>
              <a:t>partecipazione alla </a:t>
            </a:r>
            <a:r>
              <a:rPr sz="1100" spc="-5" dirty="0">
                <a:latin typeface="Calibri"/>
                <a:cs typeface="Calibri"/>
              </a:rPr>
              <a:t>vita  </a:t>
            </a:r>
            <a:r>
              <a:rPr sz="1100" dirty="0">
                <a:latin typeface="Calibri"/>
                <a:cs typeface="Calibri"/>
              </a:rPr>
              <a:t>democratica. In </a:t>
            </a:r>
            <a:r>
              <a:rPr sz="1100" spc="-5" dirty="0">
                <a:latin typeface="Calibri"/>
                <a:cs typeface="Calibri"/>
              </a:rPr>
              <a:t>questo </a:t>
            </a:r>
            <a:r>
              <a:rPr sz="1100" spc="-10" dirty="0">
                <a:latin typeface="Calibri"/>
                <a:cs typeface="Calibri"/>
              </a:rPr>
              <a:t>senso </a:t>
            </a:r>
            <a:r>
              <a:rPr sz="1100" dirty="0">
                <a:latin typeface="Calibri"/>
                <a:cs typeface="Calibri"/>
              </a:rPr>
              <a:t>– </a:t>
            </a:r>
            <a:r>
              <a:rPr sz="1100" spc="-5" dirty="0">
                <a:latin typeface="Calibri"/>
                <a:cs typeface="Calibri"/>
              </a:rPr>
              <a:t>ha concluso Patuelli </a:t>
            </a:r>
            <a:r>
              <a:rPr sz="1100" dirty="0">
                <a:latin typeface="Calibri"/>
                <a:cs typeface="Calibri"/>
              </a:rPr>
              <a:t>– </a:t>
            </a:r>
            <a:r>
              <a:rPr sz="1100" spc="-5" dirty="0">
                <a:latin typeface="Calibri"/>
                <a:cs typeface="Calibri"/>
              </a:rPr>
              <a:t>un ruolo di indirizzo deve </a:t>
            </a:r>
            <a:r>
              <a:rPr sz="1100" dirty="0">
                <a:latin typeface="Calibri"/>
                <a:cs typeface="Calibri"/>
              </a:rPr>
              <a:t>essere </a:t>
            </a:r>
            <a:r>
              <a:rPr sz="1100" spc="-5" dirty="0">
                <a:latin typeface="Calibri"/>
                <a:cs typeface="Calibri"/>
              </a:rPr>
              <a:t>svolto </a:t>
            </a:r>
            <a:r>
              <a:rPr sz="1100" dirty="0">
                <a:latin typeface="Calibri"/>
                <a:cs typeface="Calibri"/>
              </a:rPr>
              <a:t>anche </a:t>
            </a:r>
            <a:r>
              <a:rPr sz="1100" spc="-5" dirty="0">
                <a:latin typeface="Calibri"/>
                <a:cs typeface="Calibri"/>
              </a:rPr>
              <a:t>dalla  </a:t>
            </a:r>
            <a:r>
              <a:rPr sz="1100" dirty="0">
                <a:latin typeface="Calibri"/>
                <a:cs typeface="Calibri"/>
              </a:rPr>
              <a:t>comunità </a:t>
            </a:r>
            <a:r>
              <a:rPr sz="1100" spc="-5" dirty="0">
                <a:latin typeface="Calibri"/>
                <a:cs typeface="Calibri"/>
              </a:rPr>
              <a:t>economica tutta, </a:t>
            </a:r>
            <a:r>
              <a:rPr sz="1100" dirty="0">
                <a:latin typeface="Calibri"/>
                <a:cs typeface="Calibri"/>
              </a:rPr>
              <a:t>nella </a:t>
            </a:r>
            <a:r>
              <a:rPr sz="1100" spc="-5" dirty="0">
                <a:latin typeface="Calibri"/>
                <a:cs typeface="Calibri"/>
              </a:rPr>
              <a:t>consapevolezza </a:t>
            </a:r>
            <a:r>
              <a:rPr sz="1100" dirty="0">
                <a:latin typeface="Calibri"/>
                <a:cs typeface="Calibri"/>
              </a:rPr>
              <a:t>che </a:t>
            </a:r>
            <a:r>
              <a:rPr sz="1100" spc="-5" dirty="0">
                <a:latin typeface="Calibri"/>
                <a:cs typeface="Calibri"/>
              </a:rPr>
              <a:t>attraverso </a:t>
            </a:r>
            <a:r>
              <a:rPr sz="1100" dirty="0">
                <a:latin typeface="Calibri"/>
                <a:cs typeface="Calibri"/>
              </a:rPr>
              <a:t>la </a:t>
            </a:r>
            <a:r>
              <a:rPr sz="1100" spc="-5" dirty="0">
                <a:latin typeface="Calibri"/>
                <a:cs typeface="Calibri"/>
              </a:rPr>
              <a:t>promozione </a:t>
            </a:r>
            <a:r>
              <a:rPr sz="1100" dirty="0">
                <a:latin typeface="Calibri"/>
                <a:cs typeface="Calibri"/>
              </a:rPr>
              <a:t>della </a:t>
            </a:r>
            <a:r>
              <a:rPr sz="1100" spc="-5" dirty="0">
                <a:latin typeface="Calibri"/>
                <a:cs typeface="Calibri"/>
              </a:rPr>
              <a:t>conoscenza </a:t>
            </a:r>
            <a:r>
              <a:rPr sz="1100" dirty="0">
                <a:latin typeface="Calibri"/>
                <a:cs typeface="Calibri"/>
              </a:rPr>
              <a:t>anche  presso i più </a:t>
            </a:r>
            <a:r>
              <a:rPr sz="1100" spc="-5" dirty="0">
                <a:latin typeface="Calibri"/>
                <a:cs typeface="Calibri"/>
              </a:rPr>
              <a:t>giovani si possa </a:t>
            </a:r>
            <a:r>
              <a:rPr sz="1100" dirty="0">
                <a:latin typeface="Calibri"/>
                <a:cs typeface="Calibri"/>
              </a:rPr>
              <a:t>realizzare </a:t>
            </a:r>
            <a:r>
              <a:rPr sz="1100" spc="-5" dirty="0">
                <a:latin typeface="Calibri"/>
                <a:cs typeface="Calibri"/>
              </a:rPr>
              <a:t>un </a:t>
            </a:r>
            <a:r>
              <a:rPr sz="1100" dirty="0">
                <a:latin typeface="Calibri"/>
                <a:cs typeface="Calibri"/>
              </a:rPr>
              <a:t>più </a:t>
            </a:r>
            <a:r>
              <a:rPr sz="1100" spc="-5" dirty="0">
                <a:latin typeface="Calibri"/>
                <a:cs typeface="Calibri"/>
              </a:rPr>
              <a:t>diffuso senso di responsabilità, per una </a:t>
            </a:r>
            <a:r>
              <a:rPr sz="1100" dirty="0">
                <a:latin typeface="Calibri"/>
                <a:cs typeface="Calibri"/>
              </a:rPr>
              <a:t>più ampia e </a:t>
            </a:r>
            <a:r>
              <a:rPr sz="1100" spc="-5" dirty="0">
                <a:latin typeface="Calibri"/>
                <a:cs typeface="Calibri"/>
              </a:rPr>
              <a:t>duratura  </a:t>
            </a:r>
            <a:r>
              <a:rPr sz="1100" dirty="0">
                <a:latin typeface="Calibri"/>
                <a:cs typeface="Calibri"/>
              </a:rPr>
              <a:t>crescita </a:t>
            </a:r>
            <a:r>
              <a:rPr sz="1100" spc="-5" dirty="0">
                <a:latin typeface="Calibri"/>
                <a:cs typeface="Calibri"/>
              </a:rPr>
              <a:t>dei nostri</a:t>
            </a:r>
            <a:r>
              <a:rPr sz="1100" spc="-25" dirty="0">
                <a:latin typeface="Calibri"/>
                <a:cs typeface="Calibri"/>
              </a:rPr>
              <a:t> </a:t>
            </a:r>
            <a:r>
              <a:rPr sz="1100" spc="-5" dirty="0">
                <a:latin typeface="Calibri"/>
                <a:cs typeface="Calibri"/>
              </a:rPr>
              <a:t>territori”.</a:t>
            </a:r>
            <a:endParaRPr sz="1100">
              <a:latin typeface="Calibri"/>
              <a:cs typeface="Calibri"/>
            </a:endParaRPr>
          </a:p>
          <a:p>
            <a:pPr marL="12700" marR="7620" algn="just">
              <a:lnSpc>
                <a:spcPct val="116799"/>
              </a:lnSpc>
              <a:spcBef>
                <a:spcPts val="5"/>
              </a:spcBef>
            </a:pPr>
            <a:r>
              <a:rPr sz="1100" spc="-5" dirty="0">
                <a:latin typeface="Calibri"/>
                <a:cs typeface="Calibri"/>
              </a:rPr>
              <a:t>L’importanza sociale </a:t>
            </a:r>
            <a:r>
              <a:rPr sz="1100" dirty="0">
                <a:latin typeface="Calibri"/>
                <a:cs typeface="Calibri"/>
              </a:rPr>
              <a:t>e </a:t>
            </a:r>
            <a:r>
              <a:rPr sz="1100" spc="-5" dirty="0">
                <a:latin typeface="Calibri"/>
                <a:cs typeface="Calibri"/>
              </a:rPr>
              <a:t>culturale </a:t>
            </a:r>
            <a:r>
              <a:rPr sz="1100" dirty="0">
                <a:latin typeface="Calibri"/>
                <a:cs typeface="Calibri"/>
              </a:rPr>
              <a:t>della manifestazione è </a:t>
            </a:r>
            <a:r>
              <a:rPr sz="1100" spc="-5" dirty="0">
                <a:latin typeface="Calibri"/>
                <a:cs typeface="Calibri"/>
              </a:rPr>
              <a:t>quest’anno testimoniata </a:t>
            </a:r>
            <a:r>
              <a:rPr sz="1100" dirty="0">
                <a:latin typeface="Calibri"/>
                <a:cs typeface="Calibri"/>
              </a:rPr>
              <a:t>anche </a:t>
            </a:r>
            <a:r>
              <a:rPr sz="1100" spc="-5" dirty="0">
                <a:latin typeface="Calibri"/>
                <a:cs typeface="Calibri"/>
              </a:rPr>
              <a:t>dalla media  </a:t>
            </a:r>
            <a:r>
              <a:rPr sz="1100" dirty="0">
                <a:latin typeface="Calibri"/>
                <a:cs typeface="Calibri"/>
              </a:rPr>
              <a:t>partnership della RAI. </a:t>
            </a:r>
            <a:r>
              <a:rPr sz="1100" spc="-5" dirty="0">
                <a:latin typeface="Calibri"/>
                <a:cs typeface="Calibri"/>
              </a:rPr>
              <a:t>Che </a:t>
            </a:r>
            <a:r>
              <a:rPr sz="1100" dirty="0">
                <a:latin typeface="Calibri"/>
                <a:cs typeface="Calibri"/>
              </a:rPr>
              <a:t>il </a:t>
            </a:r>
            <a:r>
              <a:rPr sz="1100" spc="-5" dirty="0">
                <a:latin typeface="Calibri"/>
                <a:cs typeface="Calibri"/>
              </a:rPr>
              <a:t>servizio pubblico riconosca </a:t>
            </a:r>
            <a:r>
              <a:rPr sz="1100" dirty="0">
                <a:latin typeface="Calibri"/>
                <a:cs typeface="Calibri"/>
              </a:rPr>
              <a:t>il valore </a:t>
            </a:r>
            <a:r>
              <a:rPr sz="1100" spc="-5" dirty="0">
                <a:latin typeface="Calibri"/>
                <a:cs typeface="Calibri"/>
              </a:rPr>
              <a:t>educativo </a:t>
            </a:r>
            <a:r>
              <a:rPr sz="1100" dirty="0">
                <a:latin typeface="Calibri"/>
                <a:cs typeface="Calibri"/>
              </a:rPr>
              <a:t>del </a:t>
            </a:r>
            <a:r>
              <a:rPr sz="1100" spc="-5" dirty="0">
                <a:latin typeface="Calibri"/>
                <a:cs typeface="Calibri"/>
              </a:rPr>
              <a:t>Festival </a:t>
            </a:r>
            <a:r>
              <a:rPr sz="1100" dirty="0">
                <a:latin typeface="Calibri"/>
                <a:cs typeface="Calibri"/>
              </a:rPr>
              <a:t>per i giovani è </a:t>
            </a:r>
            <a:r>
              <a:rPr sz="1100" spc="-5" dirty="0">
                <a:latin typeface="Calibri"/>
                <a:cs typeface="Calibri"/>
              </a:rPr>
              <a:t>un  contributo particolarmente significativo </a:t>
            </a:r>
            <a:r>
              <a:rPr sz="1100" dirty="0">
                <a:latin typeface="Calibri"/>
                <a:cs typeface="Calibri"/>
              </a:rPr>
              <a:t>al </a:t>
            </a:r>
            <a:r>
              <a:rPr sz="1100" spc="-5" dirty="0">
                <a:latin typeface="Calibri"/>
                <a:cs typeface="Calibri"/>
              </a:rPr>
              <a:t>rafforzamento</a:t>
            </a:r>
            <a:r>
              <a:rPr sz="1100" spc="25" dirty="0">
                <a:latin typeface="Calibri"/>
                <a:cs typeface="Calibri"/>
              </a:rPr>
              <a:t> </a:t>
            </a:r>
            <a:r>
              <a:rPr sz="1100" spc="-5" dirty="0">
                <a:latin typeface="Calibri"/>
                <a:cs typeface="Calibri"/>
              </a:rPr>
              <a:t>dell’iniziativa.</a:t>
            </a:r>
            <a:endParaRPr sz="1100">
              <a:latin typeface="Calibri"/>
              <a:cs typeface="Calibri"/>
            </a:endParaRPr>
          </a:p>
          <a:p>
            <a:pPr marL="12700" marR="5715" algn="just">
              <a:lnSpc>
                <a:spcPct val="117000"/>
              </a:lnSpc>
              <a:spcBef>
                <a:spcPts val="5"/>
              </a:spcBef>
            </a:pPr>
            <a:r>
              <a:rPr sz="1100" spc="-5" dirty="0">
                <a:latin typeface="Calibri"/>
                <a:cs typeface="Calibri"/>
              </a:rPr>
              <a:t>Oltre 80 gli </a:t>
            </a:r>
            <a:r>
              <a:rPr sz="1100" dirty="0">
                <a:latin typeface="Calibri"/>
                <a:cs typeface="Calibri"/>
              </a:rPr>
              <a:t>eventi culturali che </a:t>
            </a:r>
            <a:r>
              <a:rPr sz="1100" spc="-5" dirty="0">
                <a:latin typeface="Calibri"/>
                <a:cs typeface="Calibri"/>
              </a:rPr>
              <a:t>si svolgeranno </a:t>
            </a:r>
            <a:r>
              <a:rPr sz="1100" dirty="0">
                <a:latin typeface="Calibri"/>
                <a:cs typeface="Calibri"/>
              </a:rPr>
              <a:t>in </a:t>
            </a:r>
            <a:r>
              <a:rPr sz="1100" spc="-5" dirty="0">
                <a:latin typeface="Calibri"/>
                <a:cs typeface="Calibri"/>
              </a:rPr>
              <a:t>tutta </a:t>
            </a:r>
            <a:r>
              <a:rPr sz="1100" dirty="0">
                <a:latin typeface="Calibri"/>
                <a:cs typeface="Calibri"/>
              </a:rPr>
              <a:t>la penisola in 60 </a:t>
            </a:r>
            <a:r>
              <a:rPr sz="1100" spc="-5" dirty="0">
                <a:latin typeface="Calibri"/>
                <a:cs typeface="Calibri"/>
              </a:rPr>
              <a:t>città. </a:t>
            </a:r>
            <a:r>
              <a:rPr sz="1100" dirty="0">
                <a:latin typeface="Calibri"/>
                <a:cs typeface="Calibri"/>
              </a:rPr>
              <a:t>I laboratori e le </a:t>
            </a:r>
            <a:r>
              <a:rPr sz="1100" spc="-5" dirty="0">
                <a:latin typeface="Calibri"/>
                <a:cs typeface="Calibri"/>
              </a:rPr>
              <a:t>altre attività  proposte, coordinati dalle banche </a:t>
            </a:r>
            <a:r>
              <a:rPr sz="1100" dirty="0">
                <a:latin typeface="Calibri"/>
                <a:cs typeface="Calibri"/>
              </a:rPr>
              <a:t>con la </a:t>
            </a:r>
            <a:r>
              <a:rPr sz="1100" spc="-5" dirty="0">
                <a:latin typeface="Calibri"/>
                <a:cs typeface="Calibri"/>
              </a:rPr>
              <a:t>collaborazione di scuole, musei, biblioteche </a:t>
            </a:r>
            <a:r>
              <a:rPr sz="1100" dirty="0">
                <a:latin typeface="Calibri"/>
                <a:cs typeface="Calibri"/>
              </a:rPr>
              <a:t>e </a:t>
            </a:r>
            <a:r>
              <a:rPr sz="1100" spc="-5" dirty="0">
                <a:latin typeface="Calibri"/>
                <a:cs typeface="Calibri"/>
              </a:rPr>
              <a:t>operatori culturali, si  svilupperanno attorno </a:t>
            </a:r>
            <a:r>
              <a:rPr sz="1100" dirty="0">
                <a:latin typeface="Calibri"/>
                <a:cs typeface="Calibri"/>
              </a:rPr>
              <a:t>ad </a:t>
            </a:r>
            <a:r>
              <a:rPr sz="1100" spc="-5" dirty="0">
                <a:latin typeface="Calibri"/>
                <a:cs typeface="Calibri"/>
              </a:rPr>
              <a:t>un unico </a:t>
            </a:r>
            <a:r>
              <a:rPr sz="1100" dirty="0">
                <a:latin typeface="Calibri"/>
                <a:cs typeface="Calibri"/>
              </a:rPr>
              <a:t>tema ispiratore, declinato </a:t>
            </a:r>
            <a:r>
              <a:rPr sz="1100" spc="-5" dirty="0">
                <a:latin typeface="Calibri"/>
                <a:cs typeface="Calibri"/>
              </a:rPr>
              <a:t>da </a:t>
            </a:r>
            <a:r>
              <a:rPr sz="1100" dirty="0">
                <a:latin typeface="Calibri"/>
                <a:cs typeface="Calibri"/>
              </a:rPr>
              <a:t>ciascuna </a:t>
            </a:r>
            <a:r>
              <a:rPr sz="1100" spc="-5" dirty="0">
                <a:latin typeface="Calibri"/>
                <a:cs typeface="Calibri"/>
              </a:rPr>
              <a:t>realtà </a:t>
            </a:r>
            <a:r>
              <a:rPr sz="1100" dirty="0">
                <a:latin typeface="Calibri"/>
                <a:cs typeface="Calibri"/>
              </a:rPr>
              <a:t>con </a:t>
            </a:r>
            <a:r>
              <a:rPr sz="1100" spc="-5" dirty="0">
                <a:latin typeface="Calibri"/>
                <a:cs typeface="Calibri"/>
              </a:rPr>
              <a:t>strumenti diversi </a:t>
            </a:r>
            <a:r>
              <a:rPr sz="1100" dirty="0">
                <a:latin typeface="Calibri"/>
                <a:cs typeface="Calibri"/>
              </a:rPr>
              <a:t>e </a:t>
            </a:r>
            <a:r>
              <a:rPr sz="1100" spc="-5" dirty="0">
                <a:latin typeface="Calibri"/>
                <a:cs typeface="Calibri"/>
              </a:rPr>
              <a:t>da  punti di </a:t>
            </a:r>
            <a:r>
              <a:rPr sz="1100" dirty="0">
                <a:latin typeface="Calibri"/>
                <a:cs typeface="Calibri"/>
              </a:rPr>
              <a:t>vista </a:t>
            </a:r>
            <a:r>
              <a:rPr sz="1100" spc="-5" dirty="0">
                <a:latin typeface="Calibri"/>
                <a:cs typeface="Calibri"/>
              </a:rPr>
              <a:t>differenti, </a:t>
            </a:r>
            <a:r>
              <a:rPr sz="1100" dirty="0">
                <a:latin typeface="Calibri"/>
                <a:cs typeface="Calibri"/>
              </a:rPr>
              <a:t>alla luce </a:t>
            </a:r>
            <a:r>
              <a:rPr sz="1100" spc="-5" dirty="0">
                <a:latin typeface="Calibri"/>
                <a:cs typeface="Calibri"/>
              </a:rPr>
              <a:t>delle proprie specificità </a:t>
            </a:r>
            <a:r>
              <a:rPr sz="1100" dirty="0">
                <a:latin typeface="Calibri"/>
                <a:cs typeface="Calibri"/>
              </a:rPr>
              <a:t>e </a:t>
            </a:r>
            <a:r>
              <a:rPr sz="1100" spc="-5" dirty="0">
                <a:latin typeface="Calibri"/>
                <a:cs typeface="Calibri"/>
              </a:rPr>
              <a:t>di </a:t>
            </a:r>
            <a:r>
              <a:rPr sz="1100" dirty="0">
                <a:latin typeface="Calibri"/>
                <a:cs typeface="Calibri"/>
              </a:rPr>
              <a:t>quelle </a:t>
            </a:r>
            <a:r>
              <a:rPr sz="1100" spc="-5" dirty="0">
                <a:latin typeface="Calibri"/>
                <a:cs typeface="Calibri"/>
              </a:rPr>
              <a:t>del territorio </a:t>
            </a:r>
            <a:r>
              <a:rPr sz="1100" spc="-10" dirty="0">
                <a:latin typeface="Calibri"/>
                <a:cs typeface="Calibri"/>
              </a:rPr>
              <a:t>di</a:t>
            </a:r>
            <a:r>
              <a:rPr sz="1100" spc="50" dirty="0">
                <a:latin typeface="Calibri"/>
                <a:cs typeface="Calibri"/>
              </a:rPr>
              <a:t> </a:t>
            </a:r>
            <a:r>
              <a:rPr sz="1100" dirty="0">
                <a:latin typeface="Calibri"/>
                <a:cs typeface="Calibri"/>
              </a:rPr>
              <a:t>appartenenza.</a:t>
            </a:r>
            <a:endParaRPr sz="1100">
              <a:latin typeface="Calibri"/>
              <a:cs typeface="Calibri"/>
            </a:endParaRPr>
          </a:p>
          <a:p>
            <a:pPr marL="12700" marR="7620" algn="just">
              <a:lnSpc>
                <a:spcPts val="1550"/>
              </a:lnSpc>
              <a:spcBef>
                <a:spcPts val="75"/>
              </a:spcBef>
            </a:pPr>
            <a:r>
              <a:rPr sz="1100" dirty="0">
                <a:latin typeface="Calibri"/>
                <a:cs typeface="Calibri"/>
              </a:rPr>
              <a:t>Per </a:t>
            </a:r>
            <a:r>
              <a:rPr sz="1100" spc="-5" dirty="0">
                <a:latin typeface="Calibri"/>
                <a:cs typeface="Calibri"/>
              </a:rPr>
              <a:t>questa seconda edizione </a:t>
            </a:r>
            <a:r>
              <a:rPr sz="1100" dirty="0">
                <a:latin typeface="Calibri"/>
                <a:cs typeface="Calibri"/>
              </a:rPr>
              <a:t>del </a:t>
            </a:r>
            <a:r>
              <a:rPr sz="1100" spc="-5" dirty="0">
                <a:latin typeface="Calibri"/>
                <a:cs typeface="Calibri"/>
              </a:rPr>
              <a:t>Festival </a:t>
            </a:r>
            <a:r>
              <a:rPr sz="1100" dirty="0">
                <a:latin typeface="Calibri"/>
                <a:cs typeface="Calibri"/>
              </a:rPr>
              <a:t>è </a:t>
            </a:r>
            <a:r>
              <a:rPr sz="1100" spc="-5" dirty="0">
                <a:latin typeface="Calibri"/>
                <a:cs typeface="Calibri"/>
              </a:rPr>
              <a:t>stato scelto come </a:t>
            </a:r>
            <a:r>
              <a:rPr sz="1100" spc="-10" dirty="0">
                <a:latin typeface="Calibri"/>
                <a:cs typeface="Calibri"/>
              </a:rPr>
              <a:t>filo </a:t>
            </a:r>
            <a:r>
              <a:rPr sz="1100" spc="-5" dirty="0">
                <a:latin typeface="Calibri"/>
                <a:cs typeface="Calibri"/>
              </a:rPr>
              <a:t>conduttore ideale di tutte </a:t>
            </a:r>
            <a:r>
              <a:rPr sz="1100" dirty="0">
                <a:latin typeface="Calibri"/>
                <a:cs typeface="Calibri"/>
              </a:rPr>
              <a:t>le </a:t>
            </a:r>
            <a:r>
              <a:rPr sz="1100" spc="-5" dirty="0">
                <a:latin typeface="Calibri"/>
                <a:cs typeface="Calibri"/>
              </a:rPr>
              <a:t>iniziative  “L’alfabeto  </a:t>
            </a:r>
            <a:r>
              <a:rPr sz="1100" dirty="0">
                <a:latin typeface="Calibri"/>
                <a:cs typeface="Calibri"/>
              </a:rPr>
              <a:t>del  </a:t>
            </a:r>
            <a:r>
              <a:rPr sz="1100" spc="-5" dirty="0">
                <a:latin typeface="Calibri"/>
                <a:cs typeface="Calibri"/>
              </a:rPr>
              <a:t>Mondo”.  Trarre  ispirazione  dalla  natura,  </a:t>
            </a:r>
            <a:r>
              <a:rPr sz="1100" dirty="0">
                <a:latin typeface="Calibri"/>
                <a:cs typeface="Calibri"/>
              </a:rPr>
              <a:t>dall’opera  </a:t>
            </a:r>
            <a:r>
              <a:rPr sz="1100" spc="-5" dirty="0">
                <a:latin typeface="Calibri"/>
                <a:cs typeface="Calibri"/>
              </a:rPr>
              <a:t>dell’uomo  </a:t>
            </a:r>
            <a:r>
              <a:rPr sz="1100" dirty="0">
                <a:latin typeface="Calibri"/>
                <a:cs typeface="Calibri"/>
              </a:rPr>
              <a:t>e  </a:t>
            </a:r>
            <a:r>
              <a:rPr sz="1100" spc="-5" dirty="0">
                <a:latin typeface="Calibri"/>
                <a:cs typeface="Calibri"/>
              </a:rPr>
              <a:t>dalle  </a:t>
            </a:r>
            <a:r>
              <a:rPr sz="1100" dirty="0">
                <a:latin typeface="Calibri"/>
                <a:cs typeface="Calibri"/>
              </a:rPr>
              <a:t>proprie</a:t>
            </a:r>
            <a:r>
              <a:rPr sz="1100" spc="25" dirty="0">
                <a:latin typeface="Calibri"/>
                <a:cs typeface="Calibri"/>
              </a:rPr>
              <a:t> </a:t>
            </a:r>
            <a:r>
              <a:rPr sz="1100" spc="-5" dirty="0">
                <a:latin typeface="Calibri"/>
                <a:cs typeface="Calibri"/>
              </a:rPr>
              <a:t>emozioni,</a:t>
            </a:r>
            <a:endParaRPr sz="1100">
              <a:latin typeface="Calibri"/>
              <a:cs typeface="Calibri"/>
            </a:endParaRPr>
          </a:p>
          <a:p>
            <a:pPr marL="12700" marR="5080" algn="just">
              <a:lnSpc>
                <a:spcPts val="1540"/>
              </a:lnSpc>
              <a:spcBef>
                <a:spcPts val="5"/>
              </a:spcBef>
            </a:pPr>
            <a:r>
              <a:rPr sz="1100" dirty="0">
                <a:latin typeface="Calibri"/>
                <a:cs typeface="Calibri"/>
              </a:rPr>
              <a:t>imparare a </a:t>
            </a:r>
            <a:r>
              <a:rPr sz="1100" spc="-5" dirty="0">
                <a:latin typeface="Calibri"/>
                <a:cs typeface="Calibri"/>
              </a:rPr>
              <a:t>riconoscere </a:t>
            </a:r>
            <a:r>
              <a:rPr sz="1100" dirty="0">
                <a:latin typeface="Calibri"/>
                <a:cs typeface="Calibri"/>
              </a:rPr>
              <a:t>e a leggere i </a:t>
            </a:r>
            <a:r>
              <a:rPr sz="1100" spc="-5" dirty="0">
                <a:latin typeface="Calibri"/>
                <a:cs typeface="Calibri"/>
              </a:rPr>
              <a:t>segni intorno </a:t>
            </a:r>
            <a:r>
              <a:rPr sz="1100" dirty="0">
                <a:latin typeface="Calibri"/>
                <a:cs typeface="Calibri"/>
              </a:rPr>
              <a:t>a </a:t>
            </a:r>
            <a:r>
              <a:rPr sz="1100" spc="-10" dirty="0">
                <a:latin typeface="Calibri"/>
                <a:cs typeface="Calibri"/>
              </a:rPr>
              <a:t>noi, </a:t>
            </a:r>
            <a:r>
              <a:rPr sz="1100" spc="-5" dirty="0">
                <a:latin typeface="Calibri"/>
                <a:cs typeface="Calibri"/>
              </a:rPr>
              <a:t>spostare </a:t>
            </a:r>
            <a:r>
              <a:rPr sz="1100" dirty="0">
                <a:latin typeface="Calibri"/>
                <a:cs typeface="Calibri"/>
              </a:rPr>
              <a:t>il </a:t>
            </a:r>
            <a:r>
              <a:rPr sz="1100" spc="-5" dirty="0">
                <a:latin typeface="Calibri"/>
                <a:cs typeface="Calibri"/>
              </a:rPr>
              <a:t>punto d’osservazione </a:t>
            </a:r>
            <a:r>
              <a:rPr sz="1100" dirty="0">
                <a:latin typeface="Calibri"/>
                <a:cs typeface="Calibri"/>
              </a:rPr>
              <a:t>e </a:t>
            </a:r>
            <a:r>
              <a:rPr sz="1100" spc="-5" dirty="0">
                <a:latin typeface="Calibri"/>
                <a:cs typeface="Calibri"/>
              </a:rPr>
              <a:t>reinterpretare </a:t>
            </a:r>
            <a:r>
              <a:rPr sz="1100" dirty="0">
                <a:latin typeface="Calibri"/>
                <a:cs typeface="Calibri"/>
              </a:rPr>
              <a:t>le  </a:t>
            </a:r>
            <a:r>
              <a:rPr sz="1100" spc="-5" dirty="0">
                <a:latin typeface="Calibri"/>
                <a:cs typeface="Calibri"/>
              </a:rPr>
              <a:t>situazioni</a:t>
            </a:r>
            <a:r>
              <a:rPr sz="1100" spc="40" dirty="0">
                <a:latin typeface="Calibri"/>
                <a:cs typeface="Calibri"/>
              </a:rPr>
              <a:t> </a:t>
            </a:r>
            <a:r>
              <a:rPr sz="1100" dirty="0">
                <a:latin typeface="Calibri"/>
                <a:cs typeface="Calibri"/>
              </a:rPr>
              <a:t>e</a:t>
            </a:r>
            <a:r>
              <a:rPr sz="1100" spc="50" dirty="0">
                <a:latin typeface="Calibri"/>
                <a:cs typeface="Calibri"/>
              </a:rPr>
              <a:t> </a:t>
            </a:r>
            <a:r>
              <a:rPr sz="1100" dirty="0">
                <a:latin typeface="Calibri"/>
                <a:cs typeface="Calibri"/>
              </a:rPr>
              <a:t>i</a:t>
            </a:r>
            <a:r>
              <a:rPr sz="1100" spc="45" dirty="0">
                <a:latin typeface="Calibri"/>
                <a:cs typeface="Calibri"/>
              </a:rPr>
              <a:t> </a:t>
            </a:r>
            <a:r>
              <a:rPr sz="1100" spc="-5" dirty="0">
                <a:latin typeface="Calibri"/>
                <a:cs typeface="Calibri"/>
              </a:rPr>
              <a:t>loro</a:t>
            </a:r>
            <a:r>
              <a:rPr sz="1100" spc="50" dirty="0">
                <a:latin typeface="Calibri"/>
                <a:cs typeface="Calibri"/>
              </a:rPr>
              <a:t> </a:t>
            </a:r>
            <a:r>
              <a:rPr sz="1100" spc="-5" dirty="0">
                <a:latin typeface="Calibri"/>
                <a:cs typeface="Calibri"/>
              </a:rPr>
              <a:t>significati,</a:t>
            </a:r>
            <a:r>
              <a:rPr sz="1100" spc="45" dirty="0">
                <a:latin typeface="Calibri"/>
                <a:cs typeface="Calibri"/>
              </a:rPr>
              <a:t> </a:t>
            </a:r>
            <a:r>
              <a:rPr sz="1100" dirty="0">
                <a:latin typeface="Calibri"/>
                <a:cs typeface="Calibri"/>
              </a:rPr>
              <a:t>capire</a:t>
            </a:r>
            <a:r>
              <a:rPr sz="1100" spc="40" dirty="0">
                <a:latin typeface="Calibri"/>
                <a:cs typeface="Calibri"/>
              </a:rPr>
              <a:t> </a:t>
            </a:r>
            <a:r>
              <a:rPr sz="1100" spc="-5" dirty="0">
                <a:latin typeface="Calibri"/>
                <a:cs typeface="Calibri"/>
              </a:rPr>
              <a:t>come</a:t>
            </a:r>
            <a:r>
              <a:rPr sz="1100" spc="50" dirty="0">
                <a:latin typeface="Calibri"/>
                <a:cs typeface="Calibri"/>
              </a:rPr>
              <a:t> </a:t>
            </a:r>
            <a:r>
              <a:rPr sz="1100" dirty="0">
                <a:latin typeface="Calibri"/>
                <a:cs typeface="Calibri"/>
              </a:rPr>
              <a:t>nasce</a:t>
            </a:r>
            <a:r>
              <a:rPr sz="1100" spc="50" dirty="0">
                <a:latin typeface="Calibri"/>
                <a:cs typeface="Calibri"/>
              </a:rPr>
              <a:t> </a:t>
            </a:r>
            <a:r>
              <a:rPr sz="1100" dirty="0">
                <a:latin typeface="Calibri"/>
                <a:cs typeface="Calibri"/>
              </a:rPr>
              <a:t>il</a:t>
            </a:r>
            <a:r>
              <a:rPr sz="1100" spc="45" dirty="0">
                <a:latin typeface="Calibri"/>
                <a:cs typeface="Calibri"/>
              </a:rPr>
              <a:t> </a:t>
            </a:r>
            <a:r>
              <a:rPr sz="1100" spc="-5" dirty="0">
                <a:latin typeface="Calibri"/>
                <a:cs typeface="Calibri"/>
              </a:rPr>
              <a:t>racconto,</a:t>
            </a:r>
            <a:r>
              <a:rPr sz="1100" spc="45" dirty="0">
                <a:latin typeface="Calibri"/>
                <a:cs typeface="Calibri"/>
              </a:rPr>
              <a:t> </a:t>
            </a:r>
            <a:r>
              <a:rPr sz="1100" spc="-5" dirty="0">
                <a:latin typeface="Calibri"/>
                <a:cs typeface="Calibri"/>
              </a:rPr>
              <a:t>come</a:t>
            </a:r>
            <a:r>
              <a:rPr sz="1100" spc="45" dirty="0">
                <a:latin typeface="Calibri"/>
                <a:cs typeface="Calibri"/>
              </a:rPr>
              <a:t> </a:t>
            </a:r>
            <a:r>
              <a:rPr sz="1100" spc="-5" dirty="0">
                <a:latin typeface="Calibri"/>
                <a:cs typeface="Calibri"/>
              </a:rPr>
              <a:t>si</a:t>
            </a:r>
            <a:r>
              <a:rPr sz="1100" spc="45" dirty="0">
                <a:latin typeface="Calibri"/>
                <a:cs typeface="Calibri"/>
              </a:rPr>
              <a:t> </a:t>
            </a:r>
            <a:r>
              <a:rPr sz="1100" spc="-5" dirty="0">
                <a:latin typeface="Calibri"/>
                <a:cs typeface="Calibri"/>
              </a:rPr>
              <a:t>forma</a:t>
            </a:r>
            <a:r>
              <a:rPr sz="1100" spc="35" dirty="0">
                <a:latin typeface="Calibri"/>
                <a:cs typeface="Calibri"/>
              </a:rPr>
              <a:t> </a:t>
            </a:r>
            <a:r>
              <a:rPr sz="1100" dirty="0">
                <a:latin typeface="Calibri"/>
                <a:cs typeface="Calibri"/>
              </a:rPr>
              <a:t>e</a:t>
            </a:r>
            <a:r>
              <a:rPr sz="1100" spc="50" dirty="0">
                <a:latin typeface="Calibri"/>
                <a:cs typeface="Calibri"/>
              </a:rPr>
              <a:t> </a:t>
            </a:r>
            <a:r>
              <a:rPr sz="1100" dirty="0">
                <a:latin typeface="Calibri"/>
                <a:cs typeface="Calibri"/>
              </a:rPr>
              <a:t>con</a:t>
            </a:r>
            <a:r>
              <a:rPr sz="1100" spc="25" dirty="0">
                <a:latin typeface="Calibri"/>
                <a:cs typeface="Calibri"/>
              </a:rPr>
              <a:t> </a:t>
            </a:r>
            <a:r>
              <a:rPr sz="1100" spc="-5" dirty="0">
                <a:latin typeface="Calibri"/>
                <a:cs typeface="Calibri"/>
              </a:rPr>
              <a:t>quali</a:t>
            </a:r>
            <a:r>
              <a:rPr sz="1100" spc="40" dirty="0">
                <a:latin typeface="Calibri"/>
                <a:cs typeface="Calibri"/>
              </a:rPr>
              <a:t> </a:t>
            </a:r>
            <a:r>
              <a:rPr sz="1100" spc="-5" dirty="0">
                <a:latin typeface="Calibri"/>
                <a:cs typeface="Calibri"/>
              </a:rPr>
              <a:t>linguaggi</a:t>
            </a:r>
            <a:r>
              <a:rPr sz="1100" spc="45" dirty="0">
                <a:latin typeface="Calibri"/>
                <a:cs typeface="Calibri"/>
              </a:rPr>
              <a:t> </a:t>
            </a:r>
            <a:r>
              <a:rPr sz="1100" dirty="0">
                <a:latin typeface="Calibri"/>
                <a:cs typeface="Calibri"/>
              </a:rPr>
              <a:t>e</a:t>
            </a:r>
            <a:r>
              <a:rPr sz="1100" spc="50" dirty="0">
                <a:latin typeface="Calibri"/>
                <a:cs typeface="Calibri"/>
              </a:rPr>
              <a:t> </a:t>
            </a:r>
            <a:r>
              <a:rPr sz="1100" dirty="0">
                <a:latin typeface="Calibri"/>
                <a:cs typeface="Calibri"/>
              </a:rPr>
              <a:t>strumenti</a:t>
            </a:r>
            <a:endParaRPr sz="1100">
              <a:latin typeface="Calibri"/>
              <a:cs typeface="Calibri"/>
            </a:endParaRPr>
          </a:p>
          <a:p>
            <a:pPr marL="12700" algn="just">
              <a:lnSpc>
                <a:spcPct val="100000"/>
              </a:lnSpc>
              <a:spcBef>
                <a:spcPts val="135"/>
              </a:spcBef>
            </a:pPr>
            <a:r>
              <a:rPr sz="1100" spc="-5" dirty="0">
                <a:latin typeface="Calibri"/>
                <a:cs typeface="Calibri"/>
              </a:rPr>
              <a:t>si</a:t>
            </a:r>
            <a:r>
              <a:rPr sz="1100" spc="25" dirty="0">
                <a:latin typeface="Calibri"/>
                <a:cs typeface="Calibri"/>
              </a:rPr>
              <a:t> </a:t>
            </a:r>
            <a:r>
              <a:rPr sz="1100" spc="-5" dirty="0">
                <a:latin typeface="Calibri"/>
                <a:cs typeface="Calibri"/>
              </a:rPr>
              <a:t>può</a:t>
            </a:r>
            <a:r>
              <a:rPr sz="1100" spc="30" dirty="0">
                <a:latin typeface="Calibri"/>
                <a:cs typeface="Calibri"/>
              </a:rPr>
              <a:t> </a:t>
            </a:r>
            <a:r>
              <a:rPr sz="1100" spc="-5" dirty="0">
                <a:latin typeface="Calibri"/>
                <a:cs typeface="Calibri"/>
              </a:rPr>
              <a:t>declinare,</a:t>
            </a:r>
            <a:r>
              <a:rPr sz="1100" spc="10" dirty="0">
                <a:latin typeface="Calibri"/>
                <a:cs typeface="Calibri"/>
              </a:rPr>
              <a:t> </a:t>
            </a:r>
            <a:r>
              <a:rPr sz="1100" spc="-5" dirty="0">
                <a:latin typeface="Calibri"/>
                <a:cs typeface="Calibri"/>
              </a:rPr>
              <a:t>condividerlo</a:t>
            </a:r>
            <a:r>
              <a:rPr sz="1100" spc="35" dirty="0">
                <a:latin typeface="Calibri"/>
                <a:cs typeface="Calibri"/>
              </a:rPr>
              <a:t> </a:t>
            </a:r>
            <a:r>
              <a:rPr sz="1100" dirty="0">
                <a:latin typeface="Calibri"/>
                <a:cs typeface="Calibri"/>
              </a:rPr>
              <a:t>per</a:t>
            </a:r>
            <a:r>
              <a:rPr sz="1100" spc="10" dirty="0">
                <a:latin typeface="Calibri"/>
                <a:cs typeface="Calibri"/>
              </a:rPr>
              <a:t> </a:t>
            </a:r>
            <a:r>
              <a:rPr sz="1100" spc="-5" dirty="0">
                <a:latin typeface="Calibri"/>
                <a:cs typeface="Calibri"/>
              </a:rPr>
              <a:t>generare</a:t>
            </a:r>
            <a:r>
              <a:rPr sz="1100" spc="35" dirty="0">
                <a:latin typeface="Calibri"/>
                <a:cs typeface="Calibri"/>
              </a:rPr>
              <a:t> </a:t>
            </a:r>
            <a:r>
              <a:rPr sz="1100" spc="-5" dirty="0">
                <a:latin typeface="Calibri"/>
                <a:cs typeface="Calibri"/>
              </a:rPr>
              <a:t>poi</a:t>
            </a:r>
            <a:r>
              <a:rPr sz="1100" spc="25" dirty="0">
                <a:latin typeface="Calibri"/>
                <a:cs typeface="Calibri"/>
              </a:rPr>
              <a:t> </a:t>
            </a:r>
            <a:r>
              <a:rPr sz="1100" spc="-5" dirty="0">
                <a:latin typeface="Calibri"/>
                <a:cs typeface="Calibri"/>
              </a:rPr>
              <a:t>altre</a:t>
            </a:r>
            <a:r>
              <a:rPr sz="1100" spc="30" dirty="0">
                <a:latin typeface="Calibri"/>
                <a:cs typeface="Calibri"/>
              </a:rPr>
              <a:t> </a:t>
            </a:r>
            <a:r>
              <a:rPr sz="1100" spc="-5" dirty="0">
                <a:latin typeface="Calibri"/>
                <a:cs typeface="Calibri"/>
              </a:rPr>
              <a:t>infinite</a:t>
            </a:r>
            <a:r>
              <a:rPr sz="1100" spc="30" dirty="0">
                <a:latin typeface="Calibri"/>
                <a:cs typeface="Calibri"/>
              </a:rPr>
              <a:t> </a:t>
            </a:r>
            <a:r>
              <a:rPr sz="1100" spc="-5" dirty="0">
                <a:latin typeface="Calibri"/>
                <a:cs typeface="Calibri"/>
              </a:rPr>
              <a:t>narrazioni,</a:t>
            </a:r>
            <a:r>
              <a:rPr sz="1100" spc="15" dirty="0">
                <a:latin typeface="Calibri"/>
                <a:cs typeface="Calibri"/>
              </a:rPr>
              <a:t> </a:t>
            </a:r>
            <a:r>
              <a:rPr sz="1100" spc="-5" dirty="0">
                <a:latin typeface="Calibri"/>
                <a:cs typeface="Calibri"/>
              </a:rPr>
              <a:t>ecco</a:t>
            </a:r>
            <a:r>
              <a:rPr sz="1100" spc="30" dirty="0">
                <a:latin typeface="Calibri"/>
                <a:cs typeface="Calibri"/>
              </a:rPr>
              <a:t> </a:t>
            </a:r>
            <a:r>
              <a:rPr sz="1100" spc="-10" dirty="0">
                <a:latin typeface="Calibri"/>
                <a:cs typeface="Calibri"/>
              </a:rPr>
              <a:t>la</a:t>
            </a:r>
            <a:r>
              <a:rPr sz="1100" spc="25" dirty="0">
                <a:latin typeface="Calibri"/>
                <a:cs typeface="Calibri"/>
              </a:rPr>
              <a:t> </a:t>
            </a:r>
            <a:r>
              <a:rPr sz="1100" spc="-10" dirty="0">
                <a:latin typeface="Calibri"/>
                <a:cs typeface="Calibri"/>
              </a:rPr>
              <a:t>sfida</a:t>
            </a:r>
            <a:r>
              <a:rPr sz="1100" spc="25" dirty="0">
                <a:latin typeface="Calibri"/>
                <a:cs typeface="Calibri"/>
              </a:rPr>
              <a:t> </a:t>
            </a:r>
            <a:r>
              <a:rPr sz="1100" spc="-5" dirty="0">
                <a:latin typeface="Calibri"/>
                <a:cs typeface="Calibri"/>
              </a:rPr>
              <a:t>di</a:t>
            </a:r>
            <a:r>
              <a:rPr sz="1100" spc="25" dirty="0">
                <a:latin typeface="Calibri"/>
                <a:cs typeface="Calibri"/>
              </a:rPr>
              <a:t> </a:t>
            </a:r>
            <a:r>
              <a:rPr sz="1100" spc="-5" dirty="0">
                <a:latin typeface="Calibri"/>
                <a:cs typeface="Calibri"/>
              </a:rPr>
              <a:t>quest’anno.</a:t>
            </a:r>
            <a:r>
              <a:rPr sz="1100" spc="25" dirty="0">
                <a:latin typeface="Calibri"/>
                <a:cs typeface="Calibri"/>
              </a:rPr>
              <a:t> </a:t>
            </a:r>
            <a:r>
              <a:rPr sz="1100" dirty="0">
                <a:latin typeface="Calibri"/>
                <a:cs typeface="Calibri"/>
              </a:rPr>
              <a:t>Un</a:t>
            </a:r>
            <a:r>
              <a:rPr sz="1100" spc="10" dirty="0">
                <a:latin typeface="Calibri"/>
                <a:cs typeface="Calibri"/>
              </a:rPr>
              <a:t> </a:t>
            </a:r>
            <a:r>
              <a:rPr sz="1100" spc="-5" dirty="0">
                <a:latin typeface="Calibri"/>
                <a:cs typeface="Calibri"/>
              </a:rPr>
              <a:t>tema</a:t>
            </a:r>
            <a:endParaRPr sz="1100">
              <a:latin typeface="Calibri"/>
              <a:cs typeface="Calibri"/>
            </a:endParaRPr>
          </a:p>
          <a:p>
            <a:pPr marL="12700" marR="6985" algn="just">
              <a:lnSpc>
                <a:spcPct val="117000"/>
              </a:lnSpc>
              <a:spcBef>
                <a:spcPts val="5"/>
              </a:spcBef>
            </a:pPr>
            <a:r>
              <a:rPr sz="1100" spc="-5" dirty="0">
                <a:latin typeface="Calibri"/>
                <a:cs typeface="Calibri"/>
              </a:rPr>
              <a:t>estremamente attuale </a:t>
            </a:r>
            <a:r>
              <a:rPr sz="1100" spc="-10" dirty="0">
                <a:latin typeface="Calibri"/>
                <a:cs typeface="Calibri"/>
              </a:rPr>
              <a:t>se si </a:t>
            </a:r>
            <a:r>
              <a:rPr sz="1100" spc="-5" dirty="0">
                <a:latin typeface="Calibri"/>
                <a:cs typeface="Calibri"/>
              </a:rPr>
              <a:t>considera </a:t>
            </a:r>
            <a:r>
              <a:rPr sz="1100" dirty="0">
                <a:latin typeface="Calibri"/>
                <a:cs typeface="Calibri"/>
              </a:rPr>
              <a:t>che, anche </a:t>
            </a:r>
            <a:r>
              <a:rPr sz="1100" spc="-5" dirty="0">
                <a:latin typeface="Calibri"/>
                <a:cs typeface="Calibri"/>
              </a:rPr>
              <a:t>grazie </a:t>
            </a:r>
            <a:r>
              <a:rPr sz="1100" dirty="0">
                <a:latin typeface="Calibri"/>
                <a:cs typeface="Calibri"/>
              </a:rPr>
              <a:t>alle </a:t>
            </a:r>
            <a:r>
              <a:rPr sz="1100" spc="-5" dirty="0">
                <a:latin typeface="Calibri"/>
                <a:cs typeface="Calibri"/>
              </a:rPr>
              <a:t>nuove tecnologie, </a:t>
            </a:r>
            <a:r>
              <a:rPr sz="1100" dirty="0">
                <a:latin typeface="Calibri"/>
                <a:cs typeface="Calibri"/>
              </a:rPr>
              <a:t>raccontare e raccontarsi è  oggi un’attività che ci coinvolge </a:t>
            </a:r>
            <a:r>
              <a:rPr sz="1100" spc="-5" dirty="0">
                <a:latin typeface="Calibri"/>
                <a:cs typeface="Calibri"/>
              </a:rPr>
              <a:t>sempre più. </a:t>
            </a:r>
            <a:r>
              <a:rPr sz="1100" dirty="0">
                <a:latin typeface="Calibri"/>
                <a:cs typeface="Calibri"/>
              </a:rPr>
              <a:t>La </a:t>
            </a:r>
            <a:r>
              <a:rPr sz="1100" spc="-5" dirty="0">
                <a:latin typeface="Calibri"/>
                <a:cs typeface="Calibri"/>
              </a:rPr>
              <a:t>proposta </a:t>
            </a:r>
            <a:r>
              <a:rPr sz="1100" dirty="0">
                <a:latin typeface="Calibri"/>
                <a:cs typeface="Calibri"/>
              </a:rPr>
              <a:t>del </a:t>
            </a:r>
            <a:r>
              <a:rPr sz="1100" spc="-5" dirty="0">
                <a:latin typeface="Calibri"/>
                <a:cs typeface="Calibri"/>
              </a:rPr>
              <a:t>Festival </a:t>
            </a:r>
            <a:r>
              <a:rPr sz="1100" dirty="0">
                <a:latin typeface="Calibri"/>
                <a:cs typeface="Calibri"/>
              </a:rPr>
              <a:t>è </a:t>
            </a:r>
            <a:r>
              <a:rPr sz="1100" spc="-5" dirty="0">
                <a:latin typeface="Calibri"/>
                <a:cs typeface="Calibri"/>
              </a:rPr>
              <a:t>quindi </a:t>
            </a:r>
            <a:r>
              <a:rPr sz="1100" dirty="0">
                <a:latin typeface="Calibri"/>
                <a:cs typeface="Calibri"/>
              </a:rPr>
              <a:t>quella </a:t>
            </a:r>
            <a:r>
              <a:rPr sz="1100" spc="-5" dirty="0">
                <a:latin typeface="Calibri"/>
                <a:cs typeface="Calibri"/>
              </a:rPr>
              <a:t>di </a:t>
            </a:r>
            <a:r>
              <a:rPr sz="1100" dirty="0">
                <a:latin typeface="Calibri"/>
                <a:cs typeface="Calibri"/>
              </a:rPr>
              <a:t>creare dei percorsi  per </a:t>
            </a:r>
            <a:r>
              <a:rPr sz="1100" spc="-5" dirty="0">
                <a:latin typeface="Calibri"/>
                <a:cs typeface="Calibri"/>
              </a:rPr>
              <a:t>stimolare un approccio consapevole, pur rispettando </a:t>
            </a:r>
            <a:r>
              <a:rPr sz="1100" dirty="0">
                <a:latin typeface="Calibri"/>
                <a:cs typeface="Calibri"/>
              </a:rPr>
              <a:t>la </a:t>
            </a:r>
            <a:r>
              <a:rPr sz="1100" spc="-5" dirty="0">
                <a:latin typeface="Calibri"/>
                <a:cs typeface="Calibri"/>
              </a:rPr>
              <a:t>massima </a:t>
            </a:r>
            <a:r>
              <a:rPr sz="1100" dirty="0">
                <a:latin typeface="Calibri"/>
                <a:cs typeface="Calibri"/>
              </a:rPr>
              <a:t>libertà </a:t>
            </a:r>
            <a:r>
              <a:rPr sz="1100" spc="-5" dirty="0">
                <a:latin typeface="Calibri"/>
                <a:cs typeface="Calibri"/>
              </a:rPr>
              <a:t>espressiva </a:t>
            </a:r>
            <a:r>
              <a:rPr sz="1100" dirty="0">
                <a:latin typeface="Calibri"/>
                <a:cs typeface="Calibri"/>
              </a:rPr>
              <a:t>dei </a:t>
            </a:r>
            <a:r>
              <a:rPr sz="1100" spc="-5" dirty="0">
                <a:latin typeface="Calibri"/>
                <a:cs typeface="Calibri"/>
              </a:rPr>
              <a:t>bambini </a:t>
            </a:r>
            <a:r>
              <a:rPr sz="1100" dirty="0">
                <a:latin typeface="Calibri"/>
                <a:cs typeface="Calibri"/>
              </a:rPr>
              <a:t>e </a:t>
            </a:r>
            <a:r>
              <a:rPr sz="1100" spc="-5" dirty="0">
                <a:latin typeface="Calibri"/>
                <a:cs typeface="Calibri"/>
              </a:rPr>
              <a:t>dei  ragazzi.</a:t>
            </a:r>
            <a:endParaRPr sz="1100">
              <a:latin typeface="Calibri"/>
              <a:cs typeface="Calibri"/>
            </a:endParaRPr>
          </a:p>
          <a:p>
            <a:pPr marL="12700" algn="just">
              <a:lnSpc>
                <a:spcPct val="100000"/>
              </a:lnSpc>
              <a:spcBef>
                <a:spcPts val="229"/>
              </a:spcBef>
            </a:pPr>
            <a:r>
              <a:rPr sz="1100" dirty="0">
                <a:latin typeface="Calibri"/>
                <a:cs typeface="Calibri"/>
              </a:rPr>
              <a:t>Due </a:t>
            </a:r>
            <a:r>
              <a:rPr sz="1100" spc="-5" dirty="0">
                <a:latin typeface="Calibri"/>
                <a:cs typeface="Calibri"/>
              </a:rPr>
              <a:t>avvenimenti quest’anno affiancheranno </a:t>
            </a:r>
            <a:r>
              <a:rPr sz="1100" dirty="0">
                <a:latin typeface="Calibri"/>
                <a:cs typeface="Calibri"/>
              </a:rPr>
              <a:t>il</a:t>
            </a:r>
            <a:r>
              <a:rPr sz="1100" spc="30" dirty="0">
                <a:latin typeface="Calibri"/>
                <a:cs typeface="Calibri"/>
              </a:rPr>
              <a:t> </a:t>
            </a:r>
            <a:r>
              <a:rPr sz="1100" spc="-5" dirty="0">
                <a:latin typeface="Calibri"/>
                <a:cs typeface="Calibri"/>
              </a:rPr>
              <a:t>Festival.</a:t>
            </a:r>
            <a:endParaRPr sz="1100">
              <a:latin typeface="Calibri"/>
              <a:cs typeface="Calibri"/>
            </a:endParaRPr>
          </a:p>
          <a:p>
            <a:pPr marL="12700" marR="6350" algn="just">
              <a:lnSpc>
                <a:spcPts val="1550"/>
              </a:lnSpc>
              <a:spcBef>
                <a:spcPts val="75"/>
              </a:spcBef>
            </a:pPr>
            <a:r>
              <a:rPr sz="1100" dirty="0">
                <a:latin typeface="Calibri"/>
                <a:cs typeface="Calibri"/>
              </a:rPr>
              <a:t>“WWW - KnoW the World with </a:t>
            </a:r>
            <a:r>
              <a:rPr sz="1100" spc="-5" dirty="0">
                <a:latin typeface="Calibri"/>
                <a:cs typeface="Calibri"/>
              </a:rPr>
              <a:t>Words” si terrà nel giorno di </a:t>
            </a:r>
            <a:r>
              <a:rPr sz="1100" dirty="0">
                <a:latin typeface="Calibri"/>
                <a:cs typeface="Calibri"/>
              </a:rPr>
              <a:t>apertura </a:t>
            </a:r>
            <a:r>
              <a:rPr sz="1100" spc="-5" dirty="0">
                <a:latin typeface="Calibri"/>
                <a:cs typeface="Calibri"/>
              </a:rPr>
              <a:t>del Festival, </a:t>
            </a:r>
            <a:r>
              <a:rPr sz="1100" dirty="0">
                <a:latin typeface="Calibri"/>
                <a:cs typeface="Calibri"/>
              </a:rPr>
              <a:t>lunedì 16 </a:t>
            </a:r>
            <a:r>
              <a:rPr sz="1100" spc="-5" dirty="0">
                <a:latin typeface="Calibri"/>
                <a:cs typeface="Calibri"/>
              </a:rPr>
              <a:t>marzo </a:t>
            </a:r>
            <a:r>
              <a:rPr sz="1100" dirty="0">
                <a:latin typeface="Calibri"/>
                <a:cs typeface="Calibri"/>
              </a:rPr>
              <a:t>a </a:t>
            </a:r>
            <a:r>
              <a:rPr sz="1100" spc="-5" dirty="0">
                <a:latin typeface="Calibri"/>
                <a:cs typeface="Calibri"/>
              </a:rPr>
              <a:t>Napoli.  </a:t>
            </a:r>
            <a:r>
              <a:rPr sz="1100" dirty="0">
                <a:latin typeface="Calibri"/>
                <a:cs typeface="Calibri"/>
              </a:rPr>
              <a:t>Presso il </a:t>
            </a:r>
            <a:r>
              <a:rPr sz="1100" spc="-5" dirty="0">
                <a:latin typeface="Calibri"/>
                <a:cs typeface="Calibri"/>
              </a:rPr>
              <a:t>Museo d’Arte contemporanea </a:t>
            </a:r>
            <a:r>
              <a:rPr sz="1100" dirty="0">
                <a:latin typeface="Calibri"/>
                <a:cs typeface="Calibri"/>
              </a:rPr>
              <a:t>Donnaregina </a:t>
            </a:r>
            <a:r>
              <a:rPr sz="1100" spc="-5" dirty="0">
                <a:latin typeface="Calibri"/>
                <a:cs typeface="Calibri"/>
              </a:rPr>
              <a:t>(MADRE), l’artista di fama internazionale</a:t>
            </a:r>
            <a:r>
              <a:rPr sz="1100" spc="145" dirty="0">
                <a:latin typeface="Calibri"/>
                <a:cs typeface="Calibri"/>
              </a:rPr>
              <a:t> </a:t>
            </a:r>
            <a:r>
              <a:rPr sz="1100" spc="-5" dirty="0">
                <a:latin typeface="Calibri"/>
                <a:cs typeface="Calibri"/>
              </a:rPr>
              <a:t>Michelangelo</a:t>
            </a:r>
            <a:endParaRPr sz="1100">
              <a:latin typeface="Calibri"/>
              <a:cs typeface="Calibri"/>
            </a:endParaRPr>
          </a:p>
          <a:p>
            <a:pPr marL="12700" marR="8255" algn="just">
              <a:lnSpc>
                <a:spcPts val="1540"/>
              </a:lnSpc>
              <a:spcBef>
                <a:spcPts val="5"/>
              </a:spcBef>
            </a:pPr>
            <a:r>
              <a:rPr sz="1100" spc="-5" dirty="0">
                <a:latin typeface="Calibri"/>
                <a:cs typeface="Calibri"/>
              </a:rPr>
              <a:t>Pistoletto sarà l’ospite d’eccezione di un </a:t>
            </a:r>
            <a:r>
              <a:rPr sz="1100" dirty="0">
                <a:latin typeface="Calibri"/>
                <a:cs typeface="Calibri"/>
              </a:rPr>
              <a:t>evento per </a:t>
            </a:r>
            <a:r>
              <a:rPr sz="1100" spc="-5" dirty="0">
                <a:latin typeface="Calibri"/>
                <a:cs typeface="Calibri"/>
              </a:rPr>
              <a:t>ragazzi, </a:t>
            </a:r>
            <a:r>
              <a:rPr sz="1100" dirty="0">
                <a:latin typeface="Calibri"/>
                <a:cs typeface="Calibri"/>
              </a:rPr>
              <a:t>a cura del Dipartimento </a:t>
            </a:r>
            <a:r>
              <a:rPr sz="1100" spc="-5" dirty="0">
                <a:latin typeface="Calibri"/>
                <a:cs typeface="Calibri"/>
              </a:rPr>
              <a:t>Educazione Castello </a:t>
            </a:r>
            <a:r>
              <a:rPr sz="1100" spc="-10" dirty="0">
                <a:latin typeface="Calibri"/>
                <a:cs typeface="Calibri"/>
              </a:rPr>
              <a:t>di  </a:t>
            </a:r>
            <a:r>
              <a:rPr sz="1100" dirty="0">
                <a:latin typeface="Calibri"/>
                <a:cs typeface="Calibri"/>
              </a:rPr>
              <a:t>Rivoli </a:t>
            </a:r>
            <a:r>
              <a:rPr sz="1100" spc="-5" dirty="0">
                <a:latin typeface="Calibri"/>
                <a:cs typeface="Calibri"/>
              </a:rPr>
              <a:t>Museo  </a:t>
            </a:r>
            <a:r>
              <a:rPr sz="1100" dirty="0">
                <a:latin typeface="Calibri"/>
                <a:cs typeface="Calibri"/>
              </a:rPr>
              <a:t>d’Arte </a:t>
            </a:r>
            <a:r>
              <a:rPr sz="1100" spc="-5" dirty="0">
                <a:latin typeface="Calibri"/>
                <a:cs typeface="Calibri"/>
              </a:rPr>
              <a:t>Contemporanea  </a:t>
            </a:r>
            <a:r>
              <a:rPr sz="1100" dirty="0">
                <a:latin typeface="Calibri"/>
                <a:cs typeface="Calibri"/>
              </a:rPr>
              <a:t>in </a:t>
            </a:r>
            <a:r>
              <a:rPr sz="1100" spc="-5" dirty="0">
                <a:latin typeface="Calibri"/>
                <a:cs typeface="Calibri"/>
              </a:rPr>
              <a:t>collaborazione  </a:t>
            </a:r>
            <a:r>
              <a:rPr sz="1100" dirty="0">
                <a:latin typeface="Calibri"/>
                <a:cs typeface="Calibri"/>
              </a:rPr>
              <a:t>con </a:t>
            </a:r>
            <a:r>
              <a:rPr sz="1100" spc="-5" dirty="0">
                <a:latin typeface="Calibri"/>
                <a:cs typeface="Calibri"/>
              </a:rPr>
              <a:t>MADRE, </a:t>
            </a:r>
            <a:r>
              <a:rPr sz="1100" dirty="0">
                <a:latin typeface="Calibri"/>
                <a:cs typeface="Calibri"/>
              </a:rPr>
              <a:t>e  </a:t>
            </a:r>
            <a:r>
              <a:rPr sz="1100" spc="30" dirty="0">
                <a:latin typeface="Calibri"/>
                <a:cs typeface="Calibri"/>
              </a:rPr>
              <a:t> </a:t>
            </a:r>
            <a:r>
              <a:rPr sz="1100" spc="-5" dirty="0">
                <a:latin typeface="Calibri"/>
                <a:cs typeface="Calibri"/>
              </a:rPr>
              <a:t>Cittadellarte  Fondazione Pistoletto.</a:t>
            </a:r>
            <a:endParaRPr sz="1100">
              <a:latin typeface="Calibri"/>
              <a:cs typeface="Calibri"/>
            </a:endParaRPr>
          </a:p>
          <a:p>
            <a:pPr marL="12700" algn="just">
              <a:lnSpc>
                <a:spcPct val="100000"/>
              </a:lnSpc>
              <a:spcBef>
                <a:spcPts val="135"/>
              </a:spcBef>
            </a:pPr>
            <a:r>
              <a:rPr sz="1100" dirty="0">
                <a:latin typeface="Calibri"/>
                <a:cs typeface="Calibri"/>
              </a:rPr>
              <a:t>Un </a:t>
            </a:r>
            <a:r>
              <a:rPr sz="1100" spc="-5" dirty="0">
                <a:latin typeface="Calibri"/>
                <a:cs typeface="Calibri"/>
              </a:rPr>
              <a:t>esempio </a:t>
            </a:r>
            <a:r>
              <a:rPr sz="1100" dirty="0">
                <a:latin typeface="Calibri"/>
                <a:cs typeface="Calibri"/>
              </a:rPr>
              <a:t>della </a:t>
            </a:r>
            <a:r>
              <a:rPr sz="1100" spc="-5" dirty="0">
                <a:latin typeface="Calibri"/>
                <a:cs typeface="Calibri"/>
              </a:rPr>
              <a:t>forza </a:t>
            </a:r>
            <a:r>
              <a:rPr sz="1100" dirty="0">
                <a:latin typeface="Calibri"/>
                <a:cs typeface="Calibri"/>
              </a:rPr>
              <a:t>del </a:t>
            </a:r>
            <a:r>
              <a:rPr sz="1100" spc="-5" dirty="0">
                <a:latin typeface="Calibri"/>
                <a:cs typeface="Calibri"/>
              </a:rPr>
              <a:t>network </a:t>
            </a:r>
            <a:r>
              <a:rPr sz="1100" dirty="0">
                <a:latin typeface="Calibri"/>
                <a:cs typeface="Calibri"/>
              </a:rPr>
              <a:t>tra </a:t>
            </a:r>
            <a:r>
              <a:rPr sz="1100" spc="-5" dirty="0">
                <a:latin typeface="Calibri"/>
                <a:cs typeface="Calibri"/>
              </a:rPr>
              <a:t>musei, istituzioni </a:t>
            </a:r>
            <a:r>
              <a:rPr sz="1100" dirty="0">
                <a:latin typeface="Calibri"/>
                <a:cs typeface="Calibri"/>
              </a:rPr>
              <a:t>culturali e banche </a:t>
            </a:r>
            <a:r>
              <a:rPr sz="1100" spc="-5" dirty="0">
                <a:latin typeface="Calibri"/>
                <a:cs typeface="Calibri"/>
              </a:rPr>
              <a:t>accomunati da progetti </a:t>
            </a:r>
            <a:r>
              <a:rPr sz="1100" spc="70" dirty="0">
                <a:latin typeface="Calibri"/>
                <a:cs typeface="Calibri"/>
              </a:rPr>
              <a:t> </a:t>
            </a:r>
            <a:r>
              <a:rPr sz="1100" dirty="0">
                <a:latin typeface="Calibri"/>
                <a:cs typeface="Calibri"/>
              </a:rPr>
              <a:t>e </a:t>
            </a:r>
            <a:r>
              <a:rPr sz="1100" spc="-5" dirty="0">
                <a:latin typeface="Calibri"/>
                <a:cs typeface="Calibri"/>
              </a:rPr>
              <a:t>visioni</a:t>
            </a:r>
            <a:endParaRPr sz="1100">
              <a:latin typeface="Calibri"/>
              <a:cs typeface="Calibri"/>
            </a:endParaRPr>
          </a:p>
          <a:p>
            <a:pPr marL="12700" algn="just">
              <a:lnSpc>
                <a:spcPct val="100000"/>
              </a:lnSpc>
              <a:spcBef>
                <a:spcPts val="229"/>
              </a:spcBef>
            </a:pPr>
            <a:r>
              <a:rPr sz="1100" dirty="0">
                <a:latin typeface="Calibri"/>
                <a:cs typeface="Calibri"/>
              </a:rPr>
              <a:t>condivisi </a:t>
            </a:r>
            <a:r>
              <a:rPr sz="1100" spc="-5" dirty="0">
                <a:latin typeface="Calibri"/>
                <a:cs typeface="Calibri"/>
              </a:rPr>
              <a:t>nel tempo, capacità di sinergia </a:t>
            </a:r>
            <a:r>
              <a:rPr sz="1100" dirty="0">
                <a:latin typeface="Calibri"/>
                <a:cs typeface="Calibri"/>
              </a:rPr>
              <a:t>che il </a:t>
            </a:r>
            <a:r>
              <a:rPr sz="1100" spc="-5" dirty="0">
                <a:latin typeface="Calibri"/>
                <a:cs typeface="Calibri"/>
              </a:rPr>
              <a:t>Festival </a:t>
            </a:r>
            <a:r>
              <a:rPr sz="1100" dirty="0">
                <a:latin typeface="Calibri"/>
                <a:cs typeface="Calibri"/>
              </a:rPr>
              <a:t>della </a:t>
            </a:r>
            <a:r>
              <a:rPr sz="1100" spc="-5" dirty="0">
                <a:latin typeface="Calibri"/>
                <a:cs typeface="Calibri"/>
              </a:rPr>
              <a:t>Cultura Creativa</a:t>
            </a:r>
            <a:r>
              <a:rPr sz="1100" spc="35" dirty="0">
                <a:latin typeface="Calibri"/>
                <a:cs typeface="Calibri"/>
              </a:rPr>
              <a:t> </a:t>
            </a:r>
            <a:r>
              <a:rPr sz="1100" spc="-5" dirty="0">
                <a:latin typeface="Calibri"/>
                <a:cs typeface="Calibri"/>
              </a:rPr>
              <a:t>incentiva.</a:t>
            </a:r>
            <a:endParaRPr sz="1100">
              <a:latin typeface="Calibri"/>
              <a:cs typeface="Calibri"/>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43903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Arteculturaok.blogspot.it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265019"/>
            <a:ext cx="6148705" cy="4733925"/>
          </a:xfrm>
          <a:prstGeom prst="rect">
            <a:avLst/>
          </a:prstGeom>
        </p:spPr>
        <p:txBody>
          <a:bodyPr vert="horz" wrap="square" lIns="0" tIns="12700" rIns="0" bIns="0" rtlCol="0">
            <a:spAutoFit/>
          </a:bodyPr>
          <a:lstStyle/>
          <a:p>
            <a:pPr marL="12700" marR="5080" algn="just">
              <a:lnSpc>
                <a:spcPct val="117000"/>
              </a:lnSpc>
              <a:spcBef>
                <a:spcPts val="100"/>
              </a:spcBef>
            </a:pPr>
            <a:r>
              <a:rPr sz="1100" spc="-5" dirty="0">
                <a:latin typeface="Calibri"/>
                <a:cs typeface="Calibri"/>
              </a:rPr>
              <a:t>Venerdì </a:t>
            </a:r>
            <a:r>
              <a:rPr sz="1100" dirty="0">
                <a:latin typeface="Calibri"/>
                <a:cs typeface="Calibri"/>
              </a:rPr>
              <a:t>20 marzo a </a:t>
            </a:r>
            <a:r>
              <a:rPr sz="1100" spc="-10" dirty="0">
                <a:latin typeface="Calibri"/>
                <a:cs typeface="Calibri"/>
              </a:rPr>
              <a:t>Roma </a:t>
            </a:r>
            <a:r>
              <a:rPr sz="1100" dirty="0">
                <a:latin typeface="Calibri"/>
                <a:cs typeface="Calibri"/>
              </a:rPr>
              <a:t>presso la </a:t>
            </a:r>
            <a:r>
              <a:rPr sz="1100" spc="-5" dirty="0">
                <a:latin typeface="Calibri"/>
                <a:cs typeface="Calibri"/>
              </a:rPr>
              <a:t>sede dell’Abi, </a:t>
            </a:r>
            <a:r>
              <a:rPr sz="1100" dirty="0">
                <a:latin typeface="Calibri"/>
                <a:cs typeface="Calibri"/>
              </a:rPr>
              <a:t>le antiche </a:t>
            </a:r>
            <a:r>
              <a:rPr sz="1100" spc="-5" dirty="0">
                <a:latin typeface="Calibri"/>
                <a:cs typeface="Calibri"/>
              </a:rPr>
              <a:t>Scuderie di Palazzo </a:t>
            </a:r>
            <a:r>
              <a:rPr sz="1100" dirty="0">
                <a:latin typeface="Calibri"/>
                <a:cs typeface="Calibri"/>
              </a:rPr>
              <a:t>Altieri </a:t>
            </a:r>
            <a:r>
              <a:rPr sz="1100" spc="-5" dirty="0">
                <a:latin typeface="Calibri"/>
                <a:cs typeface="Calibri"/>
              </a:rPr>
              <a:t>ospiteranno  l’incontro Reinventare l’apprendimento </a:t>
            </a:r>
            <a:r>
              <a:rPr sz="1100" dirty="0">
                <a:latin typeface="Calibri"/>
                <a:cs typeface="Calibri"/>
              </a:rPr>
              <a:t>– </a:t>
            </a:r>
            <a:r>
              <a:rPr sz="1100" spc="-5" dirty="0">
                <a:latin typeface="Calibri"/>
                <a:cs typeface="Calibri"/>
              </a:rPr>
              <a:t>Cultura </a:t>
            </a:r>
            <a:r>
              <a:rPr sz="1100" dirty="0">
                <a:latin typeface="Calibri"/>
                <a:cs typeface="Calibri"/>
              </a:rPr>
              <a:t>e </a:t>
            </a:r>
            <a:r>
              <a:rPr sz="1100" spc="-5" dirty="0">
                <a:latin typeface="Calibri"/>
                <a:cs typeface="Calibri"/>
              </a:rPr>
              <a:t>creatività </a:t>
            </a:r>
            <a:r>
              <a:rPr sz="1100" dirty="0">
                <a:latin typeface="Calibri"/>
                <a:cs typeface="Calibri"/>
              </a:rPr>
              <a:t>tra </a:t>
            </a:r>
            <a:r>
              <a:rPr sz="1100" spc="-5" dirty="0">
                <a:latin typeface="Calibri"/>
                <a:cs typeface="Calibri"/>
              </a:rPr>
              <a:t>linguaggi, metodi </a:t>
            </a:r>
            <a:r>
              <a:rPr sz="1100" dirty="0">
                <a:latin typeface="Calibri"/>
                <a:cs typeface="Calibri"/>
              </a:rPr>
              <a:t>e azioni. </a:t>
            </a:r>
            <a:r>
              <a:rPr sz="1100" spc="-5" dirty="0">
                <a:latin typeface="Calibri"/>
                <a:cs typeface="Calibri"/>
              </a:rPr>
              <a:t>Parteciperanno,  </a:t>
            </a:r>
            <a:r>
              <a:rPr sz="1100" dirty="0">
                <a:latin typeface="Calibri"/>
                <a:cs typeface="Calibri"/>
              </a:rPr>
              <a:t>tra </a:t>
            </a:r>
            <a:r>
              <a:rPr sz="1100" spc="-5" dirty="0">
                <a:latin typeface="Calibri"/>
                <a:cs typeface="Calibri"/>
              </a:rPr>
              <a:t>gli </a:t>
            </a:r>
            <a:r>
              <a:rPr sz="1100" dirty="0">
                <a:latin typeface="Calibri"/>
                <a:cs typeface="Calibri"/>
              </a:rPr>
              <a:t>altri: </a:t>
            </a:r>
            <a:r>
              <a:rPr sz="1100" spc="-10" dirty="0">
                <a:latin typeface="Calibri"/>
                <a:cs typeface="Calibri"/>
              </a:rPr>
              <a:t>Aldo </a:t>
            </a:r>
            <a:r>
              <a:rPr sz="1100" spc="-5" dirty="0">
                <a:latin typeface="Calibri"/>
                <a:cs typeface="Calibri"/>
              </a:rPr>
              <a:t>Tanchis, comunicatore </a:t>
            </a:r>
            <a:r>
              <a:rPr sz="1100" dirty="0">
                <a:latin typeface="Calibri"/>
                <a:cs typeface="Calibri"/>
              </a:rPr>
              <a:t>e </a:t>
            </a:r>
            <a:r>
              <a:rPr sz="1100" spc="-5" dirty="0">
                <a:latin typeface="Calibri"/>
                <a:cs typeface="Calibri"/>
              </a:rPr>
              <a:t>autore </a:t>
            </a:r>
            <a:r>
              <a:rPr sz="1100" dirty="0">
                <a:latin typeface="Calibri"/>
                <a:cs typeface="Calibri"/>
              </a:rPr>
              <a:t>del </a:t>
            </a:r>
            <a:r>
              <a:rPr sz="1100" spc="-5" dirty="0">
                <a:latin typeface="Calibri"/>
                <a:cs typeface="Calibri"/>
              </a:rPr>
              <a:t>libro Bruno Munari; Anna </a:t>
            </a:r>
            <a:r>
              <a:rPr sz="1100" dirty="0">
                <a:latin typeface="Calibri"/>
                <a:cs typeface="Calibri"/>
              </a:rPr>
              <a:t>Pironti, </a:t>
            </a:r>
            <a:r>
              <a:rPr sz="1100" spc="-5" dirty="0">
                <a:latin typeface="Calibri"/>
                <a:cs typeface="Calibri"/>
              </a:rPr>
              <a:t>Responsabile  Dipartimento Educazione Museo Castello di </a:t>
            </a:r>
            <a:r>
              <a:rPr sz="1100" dirty="0">
                <a:latin typeface="Calibri"/>
                <a:cs typeface="Calibri"/>
              </a:rPr>
              <a:t>Rivoli; </a:t>
            </a:r>
            <a:r>
              <a:rPr sz="1100" spc="-5" dirty="0">
                <a:latin typeface="Calibri"/>
                <a:cs typeface="Calibri"/>
              </a:rPr>
              <a:t>Alessandra </a:t>
            </a:r>
            <a:r>
              <a:rPr sz="1100" dirty="0">
                <a:latin typeface="Calibri"/>
                <a:cs typeface="Calibri"/>
              </a:rPr>
              <a:t>Falconi, referente del </a:t>
            </a:r>
            <a:r>
              <a:rPr sz="1100" spc="-5" dirty="0">
                <a:latin typeface="Calibri"/>
                <a:cs typeface="Calibri"/>
              </a:rPr>
              <a:t>Centro </a:t>
            </a:r>
            <a:r>
              <a:rPr sz="1100" dirty="0">
                <a:latin typeface="Calibri"/>
                <a:cs typeface="Calibri"/>
              </a:rPr>
              <a:t>Alberto Manzi;  </a:t>
            </a:r>
            <a:r>
              <a:rPr sz="1100" spc="-5" dirty="0">
                <a:latin typeface="Calibri"/>
                <a:cs typeface="Calibri"/>
              </a:rPr>
              <a:t>Carlo Infante, Presidente </a:t>
            </a:r>
            <a:r>
              <a:rPr sz="1100" spc="-10" dirty="0">
                <a:latin typeface="Calibri"/>
                <a:cs typeface="Calibri"/>
              </a:rPr>
              <a:t>di </a:t>
            </a:r>
            <a:r>
              <a:rPr sz="1100" dirty="0">
                <a:latin typeface="Calibri"/>
                <a:cs typeface="Calibri"/>
              </a:rPr>
              <a:t>Urban </a:t>
            </a:r>
            <a:r>
              <a:rPr sz="1100" spc="-5" dirty="0">
                <a:latin typeface="Calibri"/>
                <a:cs typeface="Calibri"/>
              </a:rPr>
              <a:t>Experience; Fiorella Operto, Presidente </a:t>
            </a:r>
            <a:r>
              <a:rPr sz="1100" dirty="0">
                <a:latin typeface="Calibri"/>
                <a:cs typeface="Calibri"/>
              </a:rPr>
              <a:t>della </a:t>
            </a:r>
            <a:r>
              <a:rPr sz="1100" spc="-5" dirty="0">
                <a:latin typeface="Calibri"/>
                <a:cs typeface="Calibri"/>
              </a:rPr>
              <a:t>Scuola di Robotica; Hubert  Jaoui, </a:t>
            </a:r>
            <a:r>
              <a:rPr sz="1100" dirty="0">
                <a:latin typeface="Calibri"/>
                <a:cs typeface="Calibri"/>
              </a:rPr>
              <a:t>esperto </a:t>
            </a:r>
            <a:r>
              <a:rPr sz="1100" spc="-5" dirty="0">
                <a:latin typeface="Calibri"/>
                <a:cs typeface="Calibri"/>
              </a:rPr>
              <a:t>di creatività </a:t>
            </a:r>
            <a:r>
              <a:rPr sz="1100" dirty="0">
                <a:latin typeface="Calibri"/>
                <a:cs typeface="Calibri"/>
              </a:rPr>
              <a:t>applicata; </a:t>
            </a:r>
            <a:r>
              <a:rPr sz="1100" spc="-5" dirty="0">
                <a:latin typeface="Calibri"/>
                <a:cs typeface="Calibri"/>
              </a:rPr>
              <a:t>Ruggero </a:t>
            </a:r>
            <a:r>
              <a:rPr sz="1100" dirty="0">
                <a:latin typeface="Calibri"/>
                <a:cs typeface="Calibri"/>
              </a:rPr>
              <a:t>Poi, </a:t>
            </a:r>
            <a:r>
              <a:rPr sz="1100" spc="-5" dirty="0">
                <a:latin typeface="Calibri"/>
                <a:cs typeface="Calibri"/>
              </a:rPr>
              <a:t>Vice Presidente esecutivo della Fondazione Montessori  </a:t>
            </a:r>
            <a:r>
              <a:rPr sz="1100" dirty="0">
                <a:latin typeface="Calibri"/>
                <a:cs typeface="Calibri"/>
              </a:rPr>
              <a:t>Italia.</a:t>
            </a:r>
            <a:endParaRPr sz="1100">
              <a:latin typeface="Calibri"/>
              <a:cs typeface="Calibri"/>
            </a:endParaRPr>
          </a:p>
          <a:p>
            <a:pPr marL="12700" marR="6350" algn="just">
              <a:lnSpc>
                <a:spcPct val="117300"/>
              </a:lnSpc>
            </a:pPr>
            <a:r>
              <a:rPr sz="1100" spc="-5" dirty="0">
                <a:latin typeface="Calibri"/>
                <a:cs typeface="Calibri"/>
              </a:rPr>
              <a:t>L’immagine identificativa </a:t>
            </a:r>
            <a:r>
              <a:rPr sz="1100" dirty="0">
                <a:latin typeface="Calibri"/>
                <a:cs typeface="Calibri"/>
              </a:rPr>
              <a:t>della </a:t>
            </a:r>
            <a:r>
              <a:rPr sz="1100" spc="-5" dirty="0">
                <a:latin typeface="Calibri"/>
                <a:cs typeface="Calibri"/>
              </a:rPr>
              <a:t>seconda edizione </a:t>
            </a:r>
            <a:r>
              <a:rPr sz="1100" dirty="0">
                <a:latin typeface="Calibri"/>
                <a:cs typeface="Calibri"/>
              </a:rPr>
              <a:t>del </a:t>
            </a:r>
            <a:r>
              <a:rPr sz="1100" spc="-5" dirty="0">
                <a:latin typeface="Calibri"/>
                <a:cs typeface="Calibri"/>
              </a:rPr>
              <a:t>Festival porta </a:t>
            </a:r>
            <a:r>
              <a:rPr sz="1100" dirty="0">
                <a:latin typeface="Calibri"/>
                <a:cs typeface="Calibri"/>
              </a:rPr>
              <a:t>la </a:t>
            </a:r>
            <a:r>
              <a:rPr sz="1100" spc="-5" dirty="0">
                <a:latin typeface="Calibri"/>
                <a:cs typeface="Calibri"/>
              </a:rPr>
              <a:t>firma di Eva </a:t>
            </a:r>
            <a:r>
              <a:rPr sz="1100" dirty="0">
                <a:latin typeface="Calibri"/>
                <a:cs typeface="Calibri"/>
              </a:rPr>
              <a:t>Montanari, </a:t>
            </a:r>
            <a:r>
              <a:rPr sz="1100" spc="-5" dirty="0">
                <a:latin typeface="Calibri"/>
                <a:cs typeface="Calibri"/>
              </a:rPr>
              <a:t>illustratrice </a:t>
            </a:r>
            <a:r>
              <a:rPr sz="1100" dirty="0">
                <a:latin typeface="Calibri"/>
                <a:cs typeface="Calibri"/>
              </a:rPr>
              <a:t>e  artista </a:t>
            </a:r>
            <a:r>
              <a:rPr sz="1100" spc="-5" dirty="0">
                <a:latin typeface="Calibri"/>
                <a:cs typeface="Calibri"/>
              </a:rPr>
              <a:t>di fama</a:t>
            </a:r>
            <a:r>
              <a:rPr sz="1100" dirty="0">
                <a:latin typeface="Calibri"/>
                <a:cs typeface="Calibri"/>
              </a:rPr>
              <a:t> </a:t>
            </a:r>
            <a:r>
              <a:rPr sz="1100" spc="-5" dirty="0">
                <a:latin typeface="Calibri"/>
                <a:cs typeface="Calibri"/>
              </a:rPr>
              <a:t>internazionale.</a:t>
            </a:r>
            <a:endParaRPr sz="1100">
              <a:latin typeface="Calibri"/>
              <a:cs typeface="Calibri"/>
            </a:endParaRPr>
          </a:p>
          <a:p>
            <a:pPr marL="12700" marR="6350" algn="just">
              <a:lnSpc>
                <a:spcPts val="1550"/>
              </a:lnSpc>
              <a:spcBef>
                <a:spcPts val="75"/>
              </a:spcBef>
            </a:pPr>
            <a:r>
              <a:rPr sz="1100" dirty="0">
                <a:latin typeface="Calibri"/>
                <a:cs typeface="Calibri"/>
              </a:rPr>
              <a:t>La manifestazione – che </a:t>
            </a:r>
            <a:r>
              <a:rPr sz="1100" spc="-5" dirty="0">
                <a:latin typeface="Calibri"/>
                <a:cs typeface="Calibri"/>
              </a:rPr>
              <a:t>ha </a:t>
            </a:r>
            <a:r>
              <a:rPr sz="1100" dirty="0">
                <a:latin typeface="Calibri"/>
                <a:cs typeface="Calibri"/>
              </a:rPr>
              <a:t>il Patrocinio </a:t>
            </a:r>
            <a:r>
              <a:rPr sz="1100" spc="-5" dirty="0">
                <a:latin typeface="Calibri"/>
                <a:cs typeface="Calibri"/>
              </a:rPr>
              <a:t>dell’UNESCO </a:t>
            </a:r>
            <a:r>
              <a:rPr sz="1100" dirty="0">
                <a:latin typeface="Calibri"/>
                <a:cs typeface="Calibri"/>
              </a:rPr>
              <a:t>e del Ministero dei Beni e delle Attività </a:t>
            </a:r>
            <a:r>
              <a:rPr sz="1100" spc="-5" dirty="0">
                <a:latin typeface="Calibri"/>
                <a:cs typeface="Calibri"/>
              </a:rPr>
              <a:t>Culturali </a:t>
            </a:r>
            <a:r>
              <a:rPr sz="1100" dirty="0">
                <a:latin typeface="Calibri"/>
                <a:cs typeface="Calibri"/>
              </a:rPr>
              <a:t>e del  </a:t>
            </a:r>
            <a:r>
              <a:rPr sz="1100" spc="-5" dirty="0">
                <a:latin typeface="Calibri"/>
                <a:cs typeface="Calibri"/>
              </a:rPr>
              <a:t>Turismo </a:t>
            </a:r>
            <a:r>
              <a:rPr sz="1100" dirty="0">
                <a:latin typeface="Calibri"/>
                <a:cs typeface="Calibri"/>
              </a:rPr>
              <a:t>– </a:t>
            </a:r>
            <a:r>
              <a:rPr sz="1100" spc="-5" dirty="0">
                <a:latin typeface="Calibri"/>
                <a:cs typeface="Calibri"/>
              </a:rPr>
              <a:t>ha ottenuto nella prima edizione </a:t>
            </a:r>
            <a:r>
              <a:rPr sz="1100" dirty="0">
                <a:latin typeface="Calibri"/>
                <a:cs typeface="Calibri"/>
              </a:rPr>
              <a:t>la </a:t>
            </a:r>
            <a:r>
              <a:rPr sz="1100" spc="-5" dirty="0">
                <a:latin typeface="Calibri"/>
                <a:cs typeface="Calibri"/>
              </a:rPr>
              <a:t>Medaglia del Presidente </a:t>
            </a:r>
            <a:r>
              <a:rPr sz="1100" dirty="0">
                <a:latin typeface="Calibri"/>
                <a:cs typeface="Calibri"/>
              </a:rPr>
              <a:t>della</a:t>
            </a:r>
            <a:r>
              <a:rPr sz="1100" spc="55" dirty="0">
                <a:latin typeface="Calibri"/>
                <a:cs typeface="Calibri"/>
              </a:rPr>
              <a:t> </a:t>
            </a:r>
            <a:r>
              <a:rPr sz="1100" spc="-5" dirty="0">
                <a:latin typeface="Calibri"/>
                <a:cs typeface="Calibri"/>
              </a:rPr>
              <a:t>Repubblica.</a:t>
            </a:r>
            <a:endParaRPr sz="1100">
              <a:latin typeface="Calibri"/>
              <a:cs typeface="Calibri"/>
            </a:endParaRPr>
          </a:p>
          <a:p>
            <a:pPr marL="12700">
              <a:lnSpc>
                <a:spcPct val="100000"/>
              </a:lnSpc>
              <a:spcBef>
                <a:spcPts val="140"/>
              </a:spcBef>
            </a:pPr>
            <a:r>
              <a:rPr sz="1100" dirty="0">
                <a:latin typeface="Calibri"/>
                <a:cs typeface="Calibri"/>
              </a:rPr>
              <a:t>Il</a:t>
            </a:r>
            <a:r>
              <a:rPr sz="1100" spc="50" dirty="0">
                <a:latin typeface="Calibri"/>
                <a:cs typeface="Calibri"/>
              </a:rPr>
              <a:t> </a:t>
            </a:r>
            <a:r>
              <a:rPr sz="1100" spc="-5" dirty="0">
                <a:latin typeface="Calibri"/>
                <a:cs typeface="Calibri"/>
              </a:rPr>
              <a:t>Festival</a:t>
            </a:r>
            <a:r>
              <a:rPr sz="1100" spc="50" dirty="0">
                <a:latin typeface="Calibri"/>
                <a:cs typeface="Calibri"/>
              </a:rPr>
              <a:t> </a:t>
            </a:r>
            <a:r>
              <a:rPr sz="1100" spc="-5" dirty="0">
                <a:latin typeface="Calibri"/>
                <a:cs typeface="Calibri"/>
              </a:rPr>
              <a:t>si</a:t>
            </a:r>
            <a:r>
              <a:rPr sz="1100" spc="50" dirty="0">
                <a:latin typeface="Calibri"/>
                <a:cs typeface="Calibri"/>
              </a:rPr>
              <a:t> </a:t>
            </a:r>
            <a:r>
              <a:rPr sz="1100" spc="-5" dirty="0">
                <a:latin typeface="Calibri"/>
                <a:cs typeface="Calibri"/>
              </a:rPr>
              <a:t>inserisce</a:t>
            </a:r>
            <a:r>
              <a:rPr sz="1100" spc="60" dirty="0">
                <a:latin typeface="Calibri"/>
                <a:cs typeface="Calibri"/>
              </a:rPr>
              <a:t> </a:t>
            </a:r>
            <a:r>
              <a:rPr sz="1100" dirty="0">
                <a:latin typeface="Calibri"/>
                <a:cs typeface="Calibri"/>
              </a:rPr>
              <a:t>nel</a:t>
            </a:r>
            <a:r>
              <a:rPr sz="1100" spc="55" dirty="0">
                <a:latin typeface="Calibri"/>
                <a:cs typeface="Calibri"/>
              </a:rPr>
              <a:t> </a:t>
            </a:r>
            <a:r>
              <a:rPr sz="1100" spc="-5" dirty="0">
                <a:latin typeface="Calibri"/>
                <a:cs typeface="Calibri"/>
              </a:rPr>
              <a:t>più</a:t>
            </a:r>
            <a:r>
              <a:rPr sz="1100" spc="50" dirty="0">
                <a:latin typeface="Calibri"/>
                <a:cs typeface="Calibri"/>
              </a:rPr>
              <a:t> </a:t>
            </a:r>
            <a:r>
              <a:rPr sz="1100" dirty="0">
                <a:latin typeface="Calibri"/>
                <a:cs typeface="Calibri"/>
              </a:rPr>
              <a:t>ampio</a:t>
            </a:r>
            <a:r>
              <a:rPr sz="1100" spc="55" dirty="0">
                <a:latin typeface="Calibri"/>
                <a:cs typeface="Calibri"/>
              </a:rPr>
              <a:t> </a:t>
            </a:r>
            <a:r>
              <a:rPr sz="1100" dirty="0">
                <a:latin typeface="Calibri"/>
                <a:cs typeface="Calibri"/>
              </a:rPr>
              <a:t>e</a:t>
            </a:r>
            <a:r>
              <a:rPr sz="1100" spc="60" dirty="0">
                <a:latin typeface="Calibri"/>
                <a:cs typeface="Calibri"/>
              </a:rPr>
              <a:t> </a:t>
            </a:r>
            <a:r>
              <a:rPr sz="1100" spc="-5" dirty="0">
                <a:latin typeface="Calibri"/>
                <a:cs typeface="Calibri"/>
              </a:rPr>
              <a:t>articolato</a:t>
            </a:r>
            <a:r>
              <a:rPr sz="1100" spc="60" dirty="0">
                <a:latin typeface="Calibri"/>
                <a:cs typeface="Calibri"/>
              </a:rPr>
              <a:t> </a:t>
            </a:r>
            <a:r>
              <a:rPr sz="1100" spc="-5" dirty="0">
                <a:latin typeface="Calibri"/>
                <a:cs typeface="Calibri"/>
              </a:rPr>
              <a:t>piano</a:t>
            </a:r>
            <a:r>
              <a:rPr sz="1100" spc="60" dirty="0">
                <a:latin typeface="Calibri"/>
                <a:cs typeface="Calibri"/>
              </a:rPr>
              <a:t> </a:t>
            </a:r>
            <a:r>
              <a:rPr sz="1100" spc="-5" dirty="0">
                <a:latin typeface="Calibri"/>
                <a:cs typeface="Calibri"/>
              </a:rPr>
              <a:t>d’azione</a:t>
            </a:r>
            <a:r>
              <a:rPr sz="1100" spc="60" dirty="0">
                <a:latin typeface="Calibri"/>
                <a:cs typeface="Calibri"/>
              </a:rPr>
              <a:t> </a:t>
            </a:r>
            <a:r>
              <a:rPr sz="1100" dirty="0">
                <a:latin typeface="Calibri"/>
                <a:cs typeface="Calibri"/>
              </a:rPr>
              <a:t>a</a:t>
            </a:r>
            <a:r>
              <a:rPr sz="1100" spc="50" dirty="0">
                <a:latin typeface="Calibri"/>
                <a:cs typeface="Calibri"/>
              </a:rPr>
              <a:t> </a:t>
            </a:r>
            <a:r>
              <a:rPr sz="1100" spc="-5" dirty="0">
                <a:latin typeface="Calibri"/>
                <a:cs typeface="Calibri"/>
              </a:rPr>
              <a:t>sostegno</a:t>
            </a:r>
            <a:r>
              <a:rPr sz="1100" spc="60" dirty="0">
                <a:latin typeface="Calibri"/>
                <a:cs typeface="Calibri"/>
              </a:rPr>
              <a:t> </a:t>
            </a:r>
            <a:r>
              <a:rPr sz="1100" spc="-5" dirty="0">
                <a:latin typeface="Calibri"/>
                <a:cs typeface="Calibri"/>
              </a:rPr>
              <a:t>dell’arte</a:t>
            </a:r>
            <a:r>
              <a:rPr sz="1100" spc="55" dirty="0">
                <a:latin typeface="Calibri"/>
                <a:cs typeface="Calibri"/>
              </a:rPr>
              <a:t> </a:t>
            </a:r>
            <a:r>
              <a:rPr sz="1100" dirty="0">
                <a:latin typeface="Calibri"/>
                <a:cs typeface="Calibri"/>
              </a:rPr>
              <a:t>e</a:t>
            </a:r>
            <a:r>
              <a:rPr sz="1100" spc="60" dirty="0">
                <a:latin typeface="Calibri"/>
                <a:cs typeface="Calibri"/>
              </a:rPr>
              <a:t> </a:t>
            </a:r>
            <a:r>
              <a:rPr sz="1100" dirty="0">
                <a:latin typeface="Calibri"/>
                <a:cs typeface="Calibri"/>
              </a:rPr>
              <a:t>della</a:t>
            </a:r>
            <a:r>
              <a:rPr sz="1100" spc="50" dirty="0">
                <a:latin typeface="Calibri"/>
                <a:cs typeface="Calibri"/>
              </a:rPr>
              <a:t> </a:t>
            </a:r>
            <a:r>
              <a:rPr sz="1100" dirty="0">
                <a:latin typeface="Calibri"/>
                <a:cs typeface="Calibri"/>
              </a:rPr>
              <a:t>cultura</a:t>
            </a:r>
            <a:r>
              <a:rPr sz="1100" spc="40" dirty="0">
                <a:latin typeface="Calibri"/>
                <a:cs typeface="Calibri"/>
              </a:rPr>
              <a:t> </a:t>
            </a:r>
            <a:r>
              <a:rPr sz="1100" dirty="0">
                <a:latin typeface="Calibri"/>
                <a:cs typeface="Calibri"/>
              </a:rPr>
              <a:t>messo</a:t>
            </a:r>
            <a:r>
              <a:rPr sz="1100" spc="60" dirty="0">
                <a:latin typeface="Calibri"/>
                <a:cs typeface="Calibri"/>
              </a:rPr>
              <a:t> </a:t>
            </a:r>
            <a:r>
              <a:rPr sz="1100" dirty="0">
                <a:latin typeface="Calibri"/>
                <a:cs typeface="Calibri"/>
              </a:rPr>
              <a:t>a</a:t>
            </a:r>
            <a:endParaRPr sz="1100">
              <a:latin typeface="Calibri"/>
              <a:cs typeface="Calibri"/>
            </a:endParaRPr>
          </a:p>
          <a:p>
            <a:pPr marL="12700" marR="5080" algn="just">
              <a:lnSpc>
                <a:spcPct val="116399"/>
              </a:lnSpc>
              <a:spcBef>
                <a:spcPts val="10"/>
              </a:spcBef>
            </a:pPr>
            <a:r>
              <a:rPr sz="1100" spc="-5" dirty="0">
                <a:latin typeface="Calibri"/>
                <a:cs typeface="Calibri"/>
              </a:rPr>
              <a:t>punto dall’Abi con </a:t>
            </a:r>
            <a:r>
              <a:rPr sz="1100" dirty="0">
                <a:latin typeface="Calibri"/>
                <a:cs typeface="Calibri"/>
              </a:rPr>
              <a:t>le </a:t>
            </a:r>
            <a:r>
              <a:rPr sz="1100" spc="-5" dirty="0">
                <a:latin typeface="Calibri"/>
                <a:cs typeface="Calibri"/>
              </a:rPr>
              <a:t>banche </a:t>
            </a:r>
            <a:r>
              <a:rPr sz="1100" dirty="0">
                <a:latin typeface="Calibri"/>
                <a:cs typeface="Calibri"/>
              </a:rPr>
              <a:t>per </a:t>
            </a:r>
            <a:r>
              <a:rPr sz="1100" spc="-5" dirty="0">
                <a:latin typeface="Calibri"/>
                <a:cs typeface="Calibri"/>
              </a:rPr>
              <a:t>dare </a:t>
            </a:r>
            <a:r>
              <a:rPr sz="1100" dirty="0">
                <a:latin typeface="Calibri"/>
                <a:cs typeface="Calibri"/>
              </a:rPr>
              <a:t>il </a:t>
            </a:r>
            <a:r>
              <a:rPr sz="1100" spc="-5" dirty="0">
                <a:latin typeface="Calibri"/>
                <a:cs typeface="Calibri"/>
              </a:rPr>
              <a:t>proprio contributo di settore </a:t>
            </a:r>
            <a:r>
              <a:rPr sz="1100" dirty="0">
                <a:latin typeface="Calibri"/>
                <a:cs typeface="Calibri"/>
              </a:rPr>
              <a:t>alla tutela e alla </a:t>
            </a:r>
            <a:r>
              <a:rPr sz="1100" spc="-5" dirty="0">
                <a:latin typeface="Calibri"/>
                <a:cs typeface="Calibri"/>
              </a:rPr>
              <a:t>condivisione  dell’immenso patrimonio storico-artistico</a:t>
            </a:r>
            <a:r>
              <a:rPr sz="1100" dirty="0">
                <a:latin typeface="Calibri"/>
                <a:cs typeface="Calibri"/>
              </a:rPr>
              <a:t> </a:t>
            </a:r>
            <a:r>
              <a:rPr sz="1100" spc="-5" dirty="0">
                <a:latin typeface="Calibri"/>
                <a:cs typeface="Calibri"/>
              </a:rPr>
              <a:t>nazionale.</a:t>
            </a:r>
            <a:endParaRPr sz="1100">
              <a:latin typeface="Calibri"/>
              <a:cs typeface="Calibri"/>
            </a:endParaRPr>
          </a:p>
          <a:p>
            <a:pPr>
              <a:lnSpc>
                <a:spcPct val="100000"/>
              </a:lnSpc>
              <a:spcBef>
                <a:spcPts val="5"/>
              </a:spcBef>
            </a:pPr>
            <a:endParaRPr sz="1350">
              <a:latin typeface="Times New Roman"/>
              <a:cs typeface="Times New Roman"/>
            </a:endParaRPr>
          </a:p>
          <a:p>
            <a:pPr marL="12700" marR="6985" algn="just">
              <a:lnSpc>
                <a:spcPct val="116399"/>
              </a:lnSpc>
            </a:pPr>
            <a:r>
              <a:rPr sz="1100" dirty="0">
                <a:latin typeface="Calibri"/>
                <a:cs typeface="Calibri"/>
              </a:rPr>
              <a:t>Le </a:t>
            </a:r>
            <a:r>
              <a:rPr sz="1100" spc="-5" dirty="0">
                <a:latin typeface="Calibri"/>
                <a:cs typeface="Calibri"/>
              </a:rPr>
              <a:t>informazioni </a:t>
            </a:r>
            <a:r>
              <a:rPr sz="1100" dirty="0">
                <a:latin typeface="Calibri"/>
                <a:cs typeface="Calibri"/>
              </a:rPr>
              <a:t>e i </a:t>
            </a:r>
            <a:r>
              <a:rPr sz="1100" spc="-5" dirty="0">
                <a:latin typeface="Calibri"/>
                <a:cs typeface="Calibri"/>
              </a:rPr>
              <a:t>dettagli su </a:t>
            </a:r>
            <a:r>
              <a:rPr sz="1100" dirty="0">
                <a:latin typeface="Calibri"/>
                <a:cs typeface="Calibri"/>
              </a:rPr>
              <a:t>eventi, </a:t>
            </a:r>
            <a:r>
              <a:rPr sz="1100" spc="-5" dirty="0">
                <a:latin typeface="Calibri"/>
                <a:cs typeface="Calibri"/>
              </a:rPr>
              <a:t>città </a:t>
            </a:r>
            <a:r>
              <a:rPr sz="1100" dirty="0">
                <a:latin typeface="Calibri"/>
                <a:cs typeface="Calibri"/>
              </a:rPr>
              <a:t>e </a:t>
            </a:r>
            <a:r>
              <a:rPr sz="1100" spc="-5" dirty="0">
                <a:latin typeface="Calibri"/>
                <a:cs typeface="Calibri"/>
              </a:rPr>
              <a:t>sedi </a:t>
            </a:r>
            <a:r>
              <a:rPr sz="1100" dirty="0">
                <a:latin typeface="Calibri"/>
                <a:cs typeface="Calibri"/>
              </a:rPr>
              <a:t>della manifestazione </a:t>
            </a:r>
            <a:r>
              <a:rPr sz="1100" spc="-5" dirty="0">
                <a:latin typeface="Calibri"/>
                <a:cs typeface="Calibri"/>
              </a:rPr>
              <a:t>saranno disponibili sul sito  </a:t>
            </a:r>
            <a:r>
              <a:rPr sz="1100" spc="-5" dirty="0">
                <a:latin typeface="Calibri"/>
                <a:cs typeface="Calibri"/>
                <a:hlinkClick r:id="rId3"/>
              </a:rPr>
              <a:t>www.festivalculturacreativa.it.</a:t>
            </a:r>
            <a:endParaRPr sz="1100">
              <a:latin typeface="Calibri"/>
              <a:cs typeface="Calibri"/>
            </a:endParaRPr>
          </a:p>
          <a:p>
            <a:pPr>
              <a:lnSpc>
                <a:spcPct val="100000"/>
              </a:lnSpc>
              <a:spcBef>
                <a:spcPts val="5"/>
              </a:spcBef>
            </a:pPr>
            <a:endParaRPr sz="1350">
              <a:latin typeface="Times New Roman"/>
              <a:cs typeface="Times New Roman"/>
            </a:endParaRPr>
          </a:p>
          <a:p>
            <a:pPr marL="12700" marR="6350" algn="just">
              <a:lnSpc>
                <a:spcPct val="116500"/>
              </a:lnSpc>
            </a:pPr>
            <a:r>
              <a:rPr sz="1100" dirty="0">
                <a:latin typeface="Calibri"/>
                <a:cs typeface="Calibri"/>
              </a:rPr>
              <a:t>La </a:t>
            </a:r>
            <a:r>
              <a:rPr sz="1100" spc="-5" dirty="0">
                <a:latin typeface="Calibri"/>
                <a:cs typeface="Calibri"/>
              </a:rPr>
              <a:t>cartella stampa del Festival </a:t>
            </a:r>
            <a:r>
              <a:rPr sz="1100" dirty="0">
                <a:latin typeface="Calibri"/>
                <a:cs typeface="Calibri"/>
              </a:rPr>
              <a:t>della Cultura </a:t>
            </a:r>
            <a:r>
              <a:rPr sz="1100" spc="-5" dirty="0">
                <a:latin typeface="Calibri"/>
                <a:cs typeface="Calibri"/>
              </a:rPr>
              <a:t>Creativa </a:t>
            </a:r>
            <a:r>
              <a:rPr sz="1100" dirty="0">
                <a:latin typeface="Calibri"/>
                <a:cs typeface="Calibri"/>
              </a:rPr>
              <a:t>è </a:t>
            </a:r>
            <a:r>
              <a:rPr sz="1100" spc="-5" dirty="0">
                <a:latin typeface="Calibri"/>
                <a:cs typeface="Calibri"/>
              </a:rPr>
              <a:t>disponibile </a:t>
            </a:r>
            <a:r>
              <a:rPr sz="1100" dirty="0">
                <a:latin typeface="Calibri"/>
                <a:cs typeface="Calibri"/>
              </a:rPr>
              <a:t>anche in </a:t>
            </a:r>
            <a:r>
              <a:rPr sz="1100" spc="-5" dirty="0">
                <a:latin typeface="Calibri"/>
                <a:cs typeface="Calibri"/>
              </a:rPr>
              <a:t>formato elettronico </a:t>
            </a:r>
            <a:r>
              <a:rPr sz="1100" dirty="0">
                <a:latin typeface="Calibri"/>
                <a:cs typeface="Calibri"/>
              </a:rPr>
              <a:t>al </a:t>
            </a:r>
            <a:r>
              <a:rPr sz="1100" spc="-5" dirty="0">
                <a:latin typeface="Calibri"/>
                <a:cs typeface="Calibri"/>
              </a:rPr>
              <a:t>link  dropbox: </a:t>
            </a:r>
            <a:r>
              <a:rPr sz="1100" spc="-5" dirty="0">
                <a:latin typeface="Calibri"/>
                <a:cs typeface="Calibri"/>
                <a:hlinkClick r:id="rId4"/>
              </a:rPr>
              <a:t>http://bit.ly/1EqRz5K</a:t>
            </a:r>
            <a:endParaRPr sz="1100">
              <a:latin typeface="Calibri"/>
              <a:cs typeface="Calibri"/>
            </a:endParaRPr>
          </a:p>
          <a:p>
            <a:pPr marL="12700" marR="1249045">
              <a:lnSpc>
                <a:spcPct val="233599"/>
              </a:lnSpc>
              <a:spcBef>
                <a:spcPts val="15"/>
              </a:spcBef>
            </a:pPr>
            <a:r>
              <a:rPr sz="1100" dirty="0">
                <a:latin typeface="Calibri"/>
                <a:cs typeface="Calibri"/>
              </a:rPr>
              <a:t>Ufficio </a:t>
            </a:r>
            <a:r>
              <a:rPr sz="1100" spc="-5" dirty="0">
                <a:latin typeface="Calibri"/>
                <a:cs typeface="Calibri"/>
              </a:rPr>
              <a:t>Stampa Festival: Delos </a:t>
            </a:r>
            <a:r>
              <a:rPr sz="1100" dirty="0">
                <a:latin typeface="Calibri"/>
                <a:cs typeface="Calibri"/>
              </a:rPr>
              <a:t>– </a:t>
            </a:r>
            <a:r>
              <a:rPr sz="1100" spc="-5" dirty="0">
                <a:latin typeface="Calibri"/>
                <a:cs typeface="Calibri"/>
              </a:rPr>
              <a:t>02.8052151 </a:t>
            </a:r>
            <a:r>
              <a:rPr sz="1100" dirty="0">
                <a:latin typeface="Calibri"/>
                <a:cs typeface="Calibri"/>
              </a:rPr>
              <a:t>– </a:t>
            </a:r>
            <a:r>
              <a:rPr sz="1100" spc="-5" dirty="0">
                <a:latin typeface="Calibri"/>
                <a:cs typeface="Calibri"/>
                <a:hlinkClick r:id="rId5"/>
              </a:rPr>
              <a:t>delos@delosrp.it </a:t>
            </a:r>
            <a:r>
              <a:rPr sz="1100" dirty="0">
                <a:latin typeface="Calibri"/>
                <a:cs typeface="Calibri"/>
              </a:rPr>
              <a:t>– </a:t>
            </a:r>
            <a:r>
              <a:rPr sz="1100" spc="-5" dirty="0">
                <a:latin typeface="Calibri"/>
                <a:cs typeface="Calibri"/>
                <a:hlinkClick r:id="rId6"/>
              </a:rPr>
              <a:t>www.delosrp.it </a:t>
            </a:r>
            <a:r>
              <a:rPr sz="1100" spc="-5" dirty="0">
                <a:latin typeface="Calibri"/>
                <a:cs typeface="Calibri"/>
              </a:rPr>
              <a:t> </a:t>
            </a:r>
            <a:r>
              <a:rPr sz="1100" dirty="0">
                <a:latin typeface="Calibri"/>
                <a:cs typeface="Calibri"/>
              </a:rPr>
              <a:t>Ufficio Rapporti con la </a:t>
            </a:r>
            <a:r>
              <a:rPr sz="1100" spc="-5" dirty="0">
                <a:latin typeface="Calibri"/>
                <a:cs typeface="Calibri"/>
              </a:rPr>
              <a:t>Stampa Abi: 06.6767596-864 </a:t>
            </a:r>
            <a:r>
              <a:rPr sz="1100" dirty="0">
                <a:latin typeface="Calibri"/>
                <a:cs typeface="Calibri"/>
              </a:rPr>
              <a:t>– </a:t>
            </a:r>
            <a:r>
              <a:rPr sz="1100" spc="-5" dirty="0">
                <a:latin typeface="Calibri"/>
                <a:cs typeface="Calibri"/>
                <a:hlinkClick r:id="rId7"/>
              </a:rPr>
              <a:t>salastampa@abi.it </a:t>
            </a:r>
            <a:r>
              <a:rPr sz="1100" dirty="0">
                <a:latin typeface="Calibri"/>
                <a:cs typeface="Calibri"/>
              </a:rPr>
              <a:t>–</a:t>
            </a:r>
            <a:r>
              <a:rPr sz="1100" spc="25" dirty="0">
                <a:latin typeface="Calibri"/>
                <a:cs typeface="Calibri"/>
              </a:rPr>
              <a:t> </a:t>
            </a:r>
            <a:r>
              <a:rPr sz="1100" spc="-5" dirty="0">
                <a:latin typeface="Calibri"/>
                <a:cs typeface="Calibri"/>
                <a:hlinkClick r:id="rId8"/>
              </a:rPr>
              <a:t>www.abi.it</a:t>
            </a:r>
            <a:endParaRPr sz="1100">
              <a:latin typeface="Calibri"/>
              <a:cs typeface="Calibri"/>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38760">
              <a:lnSpc>
                <a:spcPts val="1839"/>
              </a:lnSpc>
            </a:pPr>
            <a:r>
              <a:rPr sz="1600" b="1" spc="-5" dirty="0">
                <a:latin typeface="Arial"/>
                <a:cs typeface="Arial"/>
              </a:rPr>
              <a:t>Cast</a:t>
            </a:r>
            <a:r>
              <a:rPr sz="1600" b="1" dirty="0">
                <a:latin typeface="Arial"/>
                <a:cs typeface="Arial"/>
              </a:rPr>
              <a:t>i</a:t>
            </a:r>
            <a:r>
              <a:rPr sz="1600" b="1" spc="-5" dirty="0">
                <a:latin typeface="Arial"/>
                <a:cs typeface="Arial"/>
              </a:rPr>
              <a:t>n</a:t>
            </a:r>
            <a:r>
              <a:rPr sz="1600" b="1" spc="-10" dirty="0">
                <a:latin typeface="Arial"/>
                <a:cs typeface="Arial"/>
              </a:rPr>
              <a:t>g-</a:t>
            </a:r>
            <a:r>
              <a:rPr sz="1600" b="1" spc="5" dirty="0">
                <a:latin typeface="Arial"/>
                <a:cs typeface="Arial"/>
              </a:rPr>
              <a:t>i</a:t>
            </a:r>
            <a:r>
              <a:rPr sz="1600" b="1" spc="-5" dirty="0">
                <a:latin typeface="Arial"/>
                <a:cs typeface="Arial"/>
              </a:rPr>
              <a:t>talia.</a:t>
            </a:r>
            <a:r>
              <a:rPr sz="1600" b="1" dirty="0">
                <a:latin typeface="Arial"/>
                <a:cs typeface="Arial"/>
              </a:rPr>
              <a:t>i</a:t>
            </a:r>
            <a:r>
              <a:rPr sz="1600" b="1" spc="-5" dirty="0">
                <a:latin typeface="Arial"/>
                <a:cs typeface="Arial"/>
              </a:rPr>
              <a:t>t  5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2000" y="4829174"/>
            <a:ext cx="1666875" cy="15144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371725" y="2428874"/>
            <a:ext cx="2857500" cy="69532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3957454"/>
            <a:ext cx="6149975" cy="2858135"/>
          </a:xfrm>
          <a:prstGeom prst="rect">
            <a:avLst/>
          </a:prstGeom>
        </p:spPr>
        <p:txBody>
          <a:bodyPr vert="horz" wrap="square" lIns="0" tIns="46990" rIns="0" bIns="0" rtlCol="0">
            <a:spAutoFit/>
          </a:bodyPr>
          <a:lstStyle/>
          <a:p>
            <a:pPr marL="12700" algn="just">
              <a:lnSpc>
                <a:spcPct val="100000"/>
              </a:lnSpc>
              <a:spcBef>
                <a:spcPts val="370"/>
              </a:spcBef>
            </a:pPr>
            <a:r>
              <a:rPr sz="1350" b="1" spc="-5" dirty="0">
                <a:latin typeface="Arial"/>
                <a:cs typeface="Arial"/>
              </a:rPr>
              <a:t>Festival </a:t>
            </a:r>
            <a:r>
              <a:rPr sz="1350" b="1" dirty="0">
                <a:latin typeface="Arial"/>
                <a:cs typeface="Arial"/>
              </a:rPr>
              <a:t>della </a:t>
            </a:r>
            <a:r>
              <a:rPr sz="1350" b="1" spc="-5" dirty="0">
                <a:latin typeface="Arial"/>
                <a:cs typeface="Arial"/>
              </a:rPr>
              <a:t>cultura creativa</a:t>
            </a:r>
            <a:endParaRPr sz="1350">
              <a:latin typeface="Arial"/>
              <a:cs typeface="Arial"/>
            </a:endParaRPr>
          </a:p>
          <a:p>
            <a:pPr marL="12700" algn="just">
              <a:lnSpc>
                <a:spcPct val="100000"/>
              </a:lnSpc>
              <a:spcBef>
                <a:spcPts val="195"/>
              </a:spcBef>
            </a:pPr>
            <a:r>
              <a:rPr sz="1000" spc="-5" dirty="0">
                <a:solidFill>
                  <a:srgbClr val="F72A04"/>
                </a:solidFill>
                <a:latin typeface="Arial"/>
                <a:cs typeface="Arial"/>
              </a:rPr>
              <a:t>aggiunto il</a:t>
            </a:r>
            <a:r>
              <a:rPr sz="1000" spc="-15" dirty="0">
                <a:solidFill>
                  <a:srgbClr val="F72A04"/>
                </a:solidFill>
                <a:latin typeface="Arial"/>
                <a:cs typeface="Arial"/>
              </a:rPr>
              <a:t> </a:t>
            </a:r>
            <a:r>
              <a:rPr sz="1000" spc="-5" dirty="0">
                <a:solidFill>
                  <a:srgbClr val="F72A04"/>
                </a:solidFill>
                <a:latin typeface="Arial"/>
                <a:cs typeface="Arial"/>
              </a:rPr>
              <a:t>05/03/2015</a:t>
            </a:r>
            <a:endParaRPr sz="1000">
              <a:latin typeface="Arial"/>
              <a:cs typeface="Arial"/>
            </a:endParaRPr>
          </a:p>
          <a:p>
            <a:pPr>
              <a:lnSpc>
                <a:spcPct val="100000"/>
              </a:lnSpc>
            </a:pPr>
            <a:endParaRPr sz="1100">
              <a:latin typeface="Times New Roman"/>
              <a:cs typeface="Times New Roman"/>
            </a:endParaRPr>
          </a:p>
          <a:p>
            <a:pPr marL="1827530" marR="5080" algn="just">
              <a:lnSpc>
                <a:spcPct val="105600"/>
              </a:lnSpc>
              <a:spcBef>
                <a:spcPts val="815"/>
              </a:spcBef>
            </a:pPr>
            <a:r>
              <a:rPr sz="900" spc="-5" dirty="0">
                <a:latin typeface="Arial"/>
                <a:cs typeface="Arial"/>
              </a:rPr>
              <a:t>Per il </a:t>
            </a:r>
            <a:r>
              <a:rPr sz="900" b="1" spc="-5" dirty="0">
                <a:latin typeface="Arial"/>
                <a:cs typeface="Arial"/>
              </a:rPr>
              <a:t>‘Festival della cultura creativa‘</a:t>
            </a:r>
            <a:r>
              <a:rPr sz="900" spc="-5" dirty="0">
                <a:latin typeface="Arial"/>
                <a:cs typeface="Arial"/>
              </a:rPr>
              <a:t>, manifestazione organizzata dalle banche a  </a:t>
            </a:r>
            <a:r>
              <a:rPr sz="900" dirty="0">
                <a:latin typeface="Arial"/>
                <a:cs typeface="Arial"/>
              </a:rPr>
              <a:t>tema </a:t>
            </a:r>
            <a:r>
              <a:rPr sz="900" spc="-5" dirty="0">
                <a:latin typeface="Arial"/>
                <a:cs typeface="Arial"/>
              </a:rPr>
              <a:t>‘L’alfabeto del mondo. Leggiamo </a:t>
            </a:r>
            <a:r>
              <a:rPr sz="900" dirty="0">
                <a:latin typeface="Arial"/>
                <a:cs typeface="Arial"/>
              </a:rPr>
              <a:t>i </a:t>
            </a:r>
            <a:r>
              <a:rPr sz="900" spc="-5" dirty="0">
                <a:latin typeface="Arial"/>
                <a:cs typeface="Arial"/>
              </a:rPr>
              <a:t>segni intorno </a:t>
            </a:r>
            <a:r>
              <a:rPr sz="900" dirty="0">
                <a:latin typeface="Arial"/>
                <a:cs typeface="Arial"/>
              </a:rPr>
              <a:t>a </a:t>
            </a:r>
            <a:r>
              <a:rPr sz="900" spc="-5" dirty="0">
                <a:latin typeface="Arial"/>
                <a:cs typeface="Arial"/>
              </a:rPr>
              <a:t>noi </a:t>
            </a:r>
            <a:r>
              <a:rPr sz="900" dirty="0">
                <a:latin typeface="Arial"/>
                <a:cs typeface="Arial"/>
              </a:rPr>
              <a:t>e raccontiamo‘ </a:t>
            </a:r>
            <a:r>
              <a:rPr sz="900" spc="-5" dirty="0">
                <a:latin typeface="Arial"/>
                <a:cs typeface="Arial"/>
              </a:rPr>
              <a:t>saranno  più       </a:t>
            </a:r>
            <a:r>
              <a:rPr sz="900" spc="-10" dirty="0">
                <a:latin typeface="Arial"/>
                <a:cs typeface="Arial"/>
              </a:rPr>
              <a:t>di       </a:t>
            </a:r>
            <a:r>
              <a:rPr sz="900" spc="-5" dirty="0">
                <a:latin typeface="Arial"/>
                <a:cs typeface="Arial"/>
              </a:rPr>
              <a:t>ottanta       gli       eventi       promossi       in       oltre       sessanta </a:t>
            </a:r>
            <a:r>
              <a:rPr sz="900" spc="195" dirty="0">
                <a:latin typeface="Arial"/>
                <a:cs typeface="Arial"/>
              </a:rPr>
              <a:t> </a:t>
            </a:r>
            <a:r>
              <a:rPr sz="900" spc="-5" dirty="0">
                <a:latin typeface="Arial"/>
                <a:cs typeface="Arial"/>
              </a:rPr>
              <a:t>città.</a:t>
            </a:r>
            <a:endParaRPr sz="900">
              <a:latin typeface="Arial"/>
              <a:cs typeface="Arial"/>
            </a:endParaRPr>
          </a:p>
          <a:p>
            <a:pPr>
              <a:lnSpc>
                <a:spcPct val="100000"/>
              </a:lnSpc>
              <a:spcBef>
                <a:spcPts val="25"/>
              </a:spcBef>
            </a:pPr>
            <a:endParaRPr sz="950">
              <a:latin typeface="Times New Roman"/>
              <a:cs typeface="Times New Roman"/>
            </a:endParaRPr>
          </a:p>
          <a:p>
            <a:pPr marL="1827530" marR="9525" algn="just">
              <a:lnSpc>
                <a:spcPct val="104299"/>
              </a:lnSpc>
            </a:pPr>
            <a:r>
              <a:rPr sz="900" spc="-5" dirty="0">
                <a:latin typeface="Arial"/>
                <a:cs typeface="Arial"/>
              </a:rPr>
              <a:t>Dal 16 al </a:t>
            </a:r>
            <a:r>
              <a:rPr sz="900" spc="-10" dirty="0">
                <a:latin typeface="Arial"/>
                <a:cs typeface="Arial"/>
              </a:rPr>
              <a:t>22 </a:t>
            </a:r>
            <a:r>
              <a:rPr sz="900" spc="-5" dirty="0">
                <a:latin typeface="Arial"/>
                <a:cs typeface="Arial"/>
              </a:rPr>
              <a:t>marzo 2015 </a:t>
            </a:r>
            <a:r>
              <a:rPr sz="900" dirty="0">
                <a:latin typeface="Arial"/>
                <a:cs typeface="Arial"/>
              </a:rPr>
              <a:t>ci </a:t>
            </a:r>
            <a:r>
              <a:rPr sz="900" spc="-5" dirty="0">
                <a:latin typeface="Arial"/>
                <a:cs typeface="Arial"/>
              </a:rPr>
              <a:t>saranno tanti eventi per cercare di stimolare anche i più  giovani, </a:t>
            </a:r>
            <a:r>
              <a:rPr sz="900" dirty="0">
                <a:latin typeface="Arial"/>
                <a:cs typeface="Arial"/>
              </a:rPr>
              <a:t>come </a:t>
            </a:r>
            <a:r>
              <a:rPr sz="900" spc="-5" dirty="0">
                <a:latin typeface="Arial"/>
                <a:cs typeface="Arial"/>
              </a:rPr>
              <a:t>illustra </a:t>
            </a:r>
            <a:r>
              <a:rPr sz="900" dirty="0">
                <a:latin typeface="Arial"/>
                <a:cs typeface="Arial"/>
              </a:rPr>
              <a:t>il </a:t>
            </a:r>
            <a:r>
              <a:rPr sz="900" spc="-5" dirty="0">
                <a:latin typeface="Arial"/>
                <a:cs typeface="Arial"/>
              </a:rPr>
              <a:t>presidente dell’Abi Antonio Patuelli, </a:t>
            </a:r>
            <a:r>
              <a:rPr sz="900" dirty="0">
                <a:latin typeface="Arial"/>
                <a:cs typeface="Arial"/>
              </a:rPr>
              <a:t>“si </a:t>
            </a:r>
            <a:r>
              <a:rPr sz="900" spc="-5" dirty="0">
                <a:latin typeface="Arial"/>
                <a:cs typeface="Arial"/>
              </a:rPr>
              <a:t>propone di diventare  un classico, perché i numeri evidenziano un incremento di almeno un 20% </a:t>
            </a:r>
            <a:r>
              <a:rPr sz="900" spc="-10" dirty="0">
                <a:latin typeface="Arial"/>
                <a:cs typeface="Arial"/>
              </a:rPr>
              <a:t>di  </a:t>
            </a:r>
            <a:r>
              <a:rPr sz="900" spc="-5" dirty="0">
                <a:latin typeface="Arial"/>
                <a:cs typeface="Arial"/>
              </a:rPr>
              <a:t>adesioni rispetto all’anno scorso. Il Festival </a:t>
            </a:r>
            <a:r>
              <a:rPr sz="900" dirty="0">
                <a:latin typeface="Arial"/>
                <a:cs typeface="Arial"/>
              </a:rPr>
              <a:t>è </a:t>
            </a:r>
            <a:r>
              <a:rPr sz="900" spc="-5" dirty="0">
                <a:latin typeface="Arial"/>
                <a:cs typeface="Arial"/>
              </a:rPr>
              <a:t>policentrico, </a:t>
            </a:r>
            <a:r>
              <a:rPr sz="900" dirty="0">
                <a:latin typeface="Arial"/>
                <a:cs typeface="Arial"/>
              </a:rPr>
              <a:t>a </a:t>
            </a:r>
            <a:r>
              <a:rPr sz="900" spc="-5" dirty="0">
                <a:latin typeface="Arial"/>
                <a:cs typeface="Arial"/>
              </a:rPr>
              <a:t>differenza di tanti </a:t>
            </a:r>
            <a:r>
              <a:rPr sz="900" dirty="0">
                <a:latin typeface="Arial"/>
                <a:cs typeface="Arial"/>
              </a:rPr>
              <a:t>altri  che </a:t>
            </a:r>
            <a:r>
              <a:rPr sz="900" spc="-5" dirty="0">
                <a:latin typeface="Arial"/>
                <a:cs typeface="Arial"/>
              </a:rPr>
              <a:t>sono accentrati. Il tema scelto </a:t>
            </a:r>
            <a:r>
              <a:rPr sz="900" dirty="0">
                <a:latin typeface="Arial"/>
                <a:cs typeface="Arial"/>
              </a:rPr>
              <a:t>per </a:t>
            </a:r>
            <a:r>
              <a:rPr sz="900" spc="-5" dirty="0">
                <a:latin typeface="Arial"/>
                <a:cs typeface="Arial"/>
              </a:rPr>
              <a:t>quest’anno </a:t>
            </a:r>
            <a:r>
              <a:rPr sz="900" dirty="0">
                <a:latin typeface="Arial"/>
                <a:cs typeface="Arial"/>
              </a:rPr>
              <a:t>ha </a:t>
            </a:r>
            <a:r>
              <a:rPr sz="900" spc="-5" dirty="0">
                <a:latin typeface="Arial"/>
                <a:cs typeface="Arial"/>
              </a:rPr>
              <a:t>molti significati: </a:t>
            </a:r>
            <a:r>
              <a:rPr sz="900" dirty="0">
                <a:latin typeface="Arial"/>
                <a:cs typeface="Arial"/>
              </a:rPr>
              <a:t>per me il  </a:t>
            </a:r>
            <a:r>
              <a:rPr sz="900" spc="-5" dirty="0">
                <a:latin typeface="Arial"/>
                <a:cs typeface="Arial"/>
              </a:rPr>
              <a:t>principale è la rialfabetizzazione della lingua italiana contro il </a:t>
            </a:r>
            <a:r>
              <a:rPr sz="900" dirty="0">
                <a:latin typeface="Arial"/>
                <a:cs typeface="Arial"/>
              </a:rPr>
              <a:t>suo </a:t>
            </a:r>
            <a:r>
              <a:rPr sz="900" spc="-5" dirty="0">
                <a:latin typeface="Arial"/>
                <a:cs typeface="Arial"/>
              </a:rPr>
              <a:t>imbastardimento  dovuto         all’uso         </a:t>
            </a:r>
            <a:r>
              <a:rPr sz="900" dirty="0">
                <a:latin typeface="Arial"/>
                <a:cs typeface="Arial"/>
              </a:rPr>
              <a:t>di         </a:t>
            </a:r>
            <a:r>
              <a:rPr sz="900" spc="-5" dirty="0">
                <a:latin typeface="Arial"/>
                <a:cs typeface="Arial"/>
              </a:rPr>
              <a:t>termini         provenienti         </a:t>
            </a:r>
            <a:r>
              <a:rPr sz="900" dirty="0">
                <a:latin typeface="Arial"/>
                <a:cs typeface="Arial"/>
              </a:rPr>
              <a:t>da         altre      </a:t>
            </a:r>
            <a:r>
              <a:rPr sz="900" spc="50" dirty="0">
                <a:latin typeface="Arial"/>
                <a:cs typeface="Arial"/>
              </a:rPr>
              <a:t> </a:t>
            </a:r>
            <a:r>
              <a:rPr sz="900" spc="-5" dirty="0">
                <a:latin typeface="Arial"/>
                <a:cs typeface="Arial"/>
              </a:rPr>
              <a:t>lingue”.</a:t>
            </a:r>
            <a:endParaRPr sz="900">
              <a:latin typeface="Arial"/>
              <a:cs typeface="Arial"/>
            </a:endParaRPr>
          </a:p>
          <a:p>
            <a:pPr>
              <a:lnSpc>
                <a:spcPct val="100000"/>
              </a:lnSpc>
              <a:spcBef>
                <a:spcPts val="20"/>
              </a:spcBef>
            </a:pPr>
            <a:endParaRPr sz="950">
              <a:latin typeface="Times New Roman"/>
              <a:cs typeface="Times New Roman"/>
            </a:endParaRPr>
          </a:p>
          <a:p>
            <a:pPr marL="12700" marR="7620" algn="just">
              <a:lnSpc>
                <a:spcPct val="105000"/>
              </a:lnSpc>
            </a:pPr>
            <a:r>
              <a:rPr sz="900" spc="-5" dirty="0">
                <a:latin typeface="Arial"/>
                <a:cs typeface="Arial"/>
              </a:rPr>
              <a:t>Saranno interessati laboratori interattivi </a:t>
            </a:r>
            <a:r>
              <a:rPr sz="900" dirty="0">
                <a:latin typeface="Arial"/>
                <a:cs typeface="Arial"/>
              </a:rPr>
              <a:t>con </a:t>
            </a:r>
            <a:r>
              <a:rPr sz="900" spc="-5" dirty="0">
                <a:latin typeface="Arial"/>
                <a:cs typeface="Arial"/>
              </a:rPr>
              <a:t>le scuole, musei, biblioteche, </a:t>
            </a:r>
            <a:r>
              <a:rPr sz="900" spc="-10" dirty="0">
                <a:latin typeface="Arial"/>
                <a:cs typeface="Arial"/>
              </a:rPr>
              <a:t>ed </a:t>
            </a:r>
            <a:r>
              <a:rPr sz="900" spc="-5" dirty="0">
                <a:latin typeface="Arial"/>
                <a:cs typeface="Arial"/>
              </a:rPr>
              <a:t>operatori culturali. </a:t>
            </a:r>
            <a:r>
              <a:rPr sz="900" dirty="0">
                <a:latin typeface="Arial"/>
                <a:cs typeface="Arial"/>
              </a:rPr>
              <a:t>Il </a:t>
            </a:r>
            <a:r>
              <a:rPr sz="900" spc="-5" dirty="0">
                <a:latin typeface="Arial"/>
                <a:cs typeface="Arial"/>
              </a:rPr>
              <a:t>tema </a:t>
            </a:r>
            <a:r>
              <a:rPr sz="900" dirty="0">
                <a:latin typeface="Arial"/>
                <a:cs typeface="Arial"/>
              </a:rPr>
              <a:t>scelto </a:t>
            </a:r>
            <a:r>
              <a:rPr sz="900" spc="-5" dirty="0">
                <a:latin typeface="Arial"/>
                <a:cs typeface="Arial"/>
              </a:rPr>
              <a:t>per </a:t>
            </a:r>
            <a:r>
              <a:rPr sz="900" spc="-10" dirty="0">
                <a:latin typeface="Arial"/>
                <a:cs typeface="Arial"/>
              </a:rPr>
              <a:t>la  </a:t>
            </a:r>
            <a:r>
              <a:rPr sz="900" spc="-5" dirty="0">
                <a:latin typeface="Arial"/>
                <a:cs typeface="Arial"/>
              </a:rPr>
              <a:t>seconda edizione 2015 conduce </a:t>
            </a:r>
            <a:r>
              <a:rPr sz="900" dirty="0">
                <a:latin typeface="Arial"/>
                <a:cs typeface="Arial"/>
              </a:rPr>
              <a:t>i </a:t>
            </a:r>
            <a:r>
              <a:rPr sz="900" spc="-5" dirty="0">
                <a:latin typeface="Arial"/>
                <a:cs typeface="Arial"/>
              </a:rPr>
              <a:t>bambini </a:t>
            </a:r>
            <a:r>
              <a:rPr sz="900" dirty="0">
                <a:latin typeface="Arial"/>
                <a:cs typeface="Arial"/>
              </a:rPr>
              <a:t>a </a:t>
            </a:r>
            <a:r>
              <a:rPr sz="900" spc="-5" dirty="0">
                <a:latin typeface="Arial"/>
                <a:cs typeface="Arial"/>
              </a:rPr>
              <a:t>riflettere sulla natura </a:t>
            </a:r>
            <a:r>
              <a:rPr sz="900" dirty="0">
                <a:latin typeface="Arial"/>
                <a:cs typeface="Arial"/>
              </a:rPr>
              <a:t>e </a:t>
            </a:r>
            <a:r>
              <a:rPr sz="900" spc="-5" dirty="0">
                <a:latin typeface="Arial"/>
                <a:cs typeface="Arial"/>
              </a:rPr>
              <a:t>sull’uomo. L’Unesco </a:t>
            </a:r>
            <a:r>
              <a:rPr sz="900" dirty="0">
                <a:latin typeface="Arial"/>
                <a:cs typeface="Arial"/>
              </a:rPr>
              <a:t>e il </a:t>
            </a:r>
            <a:r>
              <a:rPr sz="900" spc="-5" dirty="0">
                <a:latin typeface="Arial"/>
                <a:cs typeface="Arial"/>
              </a:rPr>
              <a:t>Mibact hanno curato il  patrocinio della</a:t>
            </a:r>
            <a:r>
              <a:rPr sz="900" spc="-10" dirty="0">
                <a:latin typeface="Arial"/>
                <a:cs typeface="Arial"/>
              </a:rPr>
              <a:t> </a:t>
            </a:r>
            <a:r>
              <a:rPr sz="900" spc="-5" dirty="0">
                <a:latin typeface="Arial"/>
                <a:cs typeface="Arial"/>
              </a:rPr>
              <a:t>manifestazione.</a:t>
            </a:r>
            <a:endParaRPr sz="900">
              <a:latin typeface="Arial"/>
              <a:cs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31457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a:t>
            </a:r>
            <a:r>
              <a:rPr sz="1600" b="1" spc="-15" dirty="0">
                <a:latin typeface="Arial"/>
                <a:cs typeface="Arial"/>
              </a:rPr>
              <a:t>n</a:t>
            </a:r>
            <a:r>
              <a:rPr sz="1600" b="1" spc="5" dirty="0">
                <a:latin typeface="Arial"/>
                <a:cs typeface="Arial"/>
              </a:rPr>
              <a:t>c</a:t>
            </a:r>
            <a:r>
              <a:rPr sz="1600" b="1" spc="-5" dirty="0">
                <a:latin typeface="Arial"/>
                <a:cs typeface="Arial"/>
              </a:rPr>
              <a:t>orsart</a:t>
            </a:r>
            <a:r>
              <a:rPr sz="1600" b="1" spc="5" dirty="0">
                <a:latin typeface="Arial"/>
                <a:cs typeface="Arial"/>
              </a:rPr>
              <a:t>e</a:t>
            </a:r>
            <a:r>
              <a:rPr sz="1600" b="1" spc="-5" dirty="0">
                <a:latin typeface="Arial"/>
                <a:cs typeface="Arial"/>
              </a:rPr>
              <a:t>.blogspo</a:t>
            </a:r>
            <a:r>
              <a:rPr sz="1600" b="1" spc="-15" dirty="0">
                <a:latin typeface="Arial"/>
                <a:cs typeface="Arial"/>
              </a:rPr>
              <a:t>t</a:t>
            </a:r>
            <a:r>
              <a:rPr sz="1600" b="1" spc="-5" dirty="0">
                <a:latin typeface="Arial"/>
                <a:cs typeface="Arial"/>
              </a:rPr>
              <a:t>.it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314445"/>
            <a:ext cx="6146800" cy="1269365"/>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666666"/>
                </a:solidFill>
                <a:latin typeface="Trebuchet MS"/>
                <a:cs typeface="Trebuchet MS"/>
              </a:rPr>
              <a:t>giovedì 5 </a:t>
            </a:r>
            <a:r>
              <a:rPr sz="1050" spc="-5" dirty="0">
                <a:solidFill>
                  <a:srgbClr val="666666"/>
                </a:solidFill>
                <a:latin typeface="Trebuchet MS"/>
                <a:cs typeface="Trebuchet MS"/>
              </a:rPr>
              <a:t>marzo</a:t>
            </a:r>
            <a:r>
              <a:rPr sz="1050" spc="-35" dirty="0">
                <a:solidFill>
                  <a:srgbClr val="666666"/>
                </a:solidFill>
                <a:latin typeface="Trebuchet MS"/>
                <a:cs typeface="Trebuchet MS"/>
              </a:rPr>
              <a:t> </a:t>
            </a:r>
            <a:r>
              <a:rPr sz="1050" spc="-5" dirty="0">
                <a:solidFill>
                  <a:srgbClr val="666666"/>
                </a:solidFill>
                <a:latin typeface="Trebuchet MS"/>
                <a:cs typeface="Trebuchet MS"/>
              </a:rPr>
              <a:t>2015</a:t>
            </a:r>
            <a:endParaRPr sz="1050">
              <a:latin typeface="Trebuchet MS"/>
              <a:cs typeface="Trebuchet MS"/>
            </a:endParaRPr>
          </a:p>
          <a:p>
            <a:pPr>
              <a:lnSpc>
                <a:spcPct val="100000"/>
              </a:lnSpc>
              <a:spcBef>
                <a:spcPts val="15"/>
              </a:spcBef>
            </a:pPr>
            <a:endParaRPr sz="1200">
              <a:latin typeface="Times New Roman"/>
              <a:cs typeface="Times New Roman"/>
            </a:endParaRPr>
          </a:p>
          <a:p>
            <a:pPr marL="12700">
              <a:lnSpc>
                <a:spcPct val="100000"/>
              </a:lnSpc>
            </a:pPr>
            <a:r>
              <a:rPr sz="1600" b="1" spc="-5" dirty="0">
                <a:solidFill>
                  <a:srgbClr val="666666"/>
                </a:solidFill>
                <a:latin typeface="Trebuchet MS"/>
                <a:cs typeface="Trebuchet MS"/>
              </a:rPr>
              <a:t>Torna il Festival della Cultura</a:t>
            </a:r>
            <a:r>
              <a:rPr sz="1600" b="1" spc="15" dirty="0">
                <a:solidFill>
                  <a:srgbClr val="666666"/>
                </a:solidFill>
                <a:latin typeface="Trebuchet MS"/>
                <a:cs typeface="Trebuchet MS"/>
              </a:rPr>
              <a:t> </a:t>
            </a:r>
            <a:r>
              <a:rPr sz="1600" b="1" spc="-5" dirty="0">
                <a:solidFill>
                  <a:srgbClr val="666666"/>
                </a:solidFill>
                <a:latin typeface="Trebuchet MS"/>
                <a:cs typeface="Trebuchet MS"/>
              </a:rPr>
              <a:t>Creativa</a:t>
            </a:r>
            <a:endParaRPr sz="1600">
              <a:latin typeface="Trebuchet MS"/>
              <a:cs typeface="Trebuchet MS"/>
            </a:endParaRPr>
          </a:p>
          <a:p>
            <a:pPr marL="12700">
              <a:lnSpc>
                <a:spcPct val="100000"/>
              </a:lnSpc>
            </a:pPr>
            <a:r>
              <a:rPr sz="1000" i="1" spc="-5" dirty="0">
                <a:solidFill>
                  <a:srgbClr val="666666"/>
                </a:solidFill>
                <a:latin typeface="Trebuchet MS"/>
                <a:cs typeface="Trebuchet MS"/>
              </a:rPr>
              <a:t>Dal</a:t>
            </a:r>
            <a:r>
              <a:rPr sz="1000" i="1" spc="245" dirty="0">
                <a:solidFill>
                  <a:srgbClr val="666666"/>
                </a:solidFill>
                <a:latin typeface="Trebuchet MS"/>
                <a:cs typeface="Trebuchet MS"/>
              </a:rPr>
              <a:t> </a:t>
            </a:r>
            <a:r>
              <a:rPr sz="1000" i="1" spc="-5" dirty="0">
                <a:solidFill>
                  <a:srgbClr val="666666"/>
                </a:solidFill>
                <a:latin typeface="Trebuchet MS"/>
                <a:cs typeface="Trebuchet MS"/>
              </a:rPr>
              <a:t>16</a:t>
            </a:r>
            <a:r>
              <a:rPr sz="1000" i="1" spc="250" dirty="0">
                <a:solidFill>
                  <a:srgbClr val="666666"/>
                </a:solidFill>
                <a:latin typeface="Trebuchet MS"/>
                <a:cs typeface="Trebuchet MS"/>
              </a:rPr>
              <a:t> </a:t>
            </a:r>
            <a:r>
              <a:rPr sz="1000" i="1" spc="-5" dirty="0">
                <a:solidFill>
                  <a:srgbClr val="666666"/>
                </a:solidFill>
                <a:latin typeface="Trebuchet MS"/>
                <a:cs typeface="Trebuchet MS"/>
              </a:rPr>
              <a:t>al</a:t>
            </a:r>
            <a:r>
              <a:rPr sz="1000" i="1" spc="245" dirty="0">
                <a:solidFill>
                  <a:srgbClr val="666666"/>
                </a:solidFill>
                <a:latin typeface="Trebuchet MS"/>
                <a:cs typeface="Trebuchet MS"/>
              </a:rPr>
              <a:t> </a:t>
            </a:r>
            <a:r>
              <a:rPr sz="1000" i="1" spc="-5" dirty="0">
                <a:solidFill>
                  <a:srgbClr val="666666"/>
                </a:solidFill>
                <a:latin typeface="Trebuchet MS"/>
                <a:cs typeface="Trebuchet MS"/>
              </a:rPr>
              <a:t>22</a:t>
            </a:r>
            <a:r>
              <a:rPr sz="1000" i="1" spc="245" dirty="0">
                <a:solidFill>
                  <a:srgbClr val="666666"/>
                </a:solidFill>
                <a:latin typeface="Trebuchet MS"/>
                <a:cs typeface="Trebuchet MS"/>
              </a:rPr>
              <a:t> </a:t>
            </a:r>
            <a:r>
              <a:rPr sz="1000" i="1" spc="-5" dirty="0">
                <a:solidFill>
                  <a:srgbClr val="666666"/>
                </a:solidFill>
                <a:latin typeface="Trebuchet MS"/>
                <a:cs typeface="Trebuchet MS"/>
              </a:rPr>
              <a:t>marzo</a:t>
            </a:r>
            <a:r>
              <a:rPr sz="1000" i="1" spc="250" dirty="0">
                <a:solidFill>
                  <a:srgbClr val="666666"/>
                </a:solidFill>
                <a:latin typeface="Trebuchet MS"/>
                <a:cs typeface="Trebuchet MS"/>
              </a:rPr>
              <a:t> </a:t>
            </a:r>
            <a:r>
              <a:rPr sz="1000" i="1" spc="-5" dirty="0">
                <a:solidFill>
                  <a:srgbClr val="666666"/>
                </a:solidFill>
                <a:latin typeface="Trebuchet MS"/>
                <a:cs typeface="Trebuchet MS"/>
              </a:rPr>
              <a:t>si</a:t>
            </a:r>
            <a:r>
              <a:rPr sz="1000" i="1" spc="235" dirty="0">
                <a:solidFill>
                  <a:srgbClr val="666666"/>
                </a:solidFill>
                <a:latin typeface="Trebuchet MS"/>
                <a:cs typeface="Trebuchet MS"/>
              </a:rPr>
              <a:t> </a:t>
            </a:r>
            <a:r>
              <a:rPr sz="1000" i="1" spc="-5" dirty="0">
                <a:solidFill>
                  <a:srgbClr val="666666"/>
                </a:solidFill>
                <a:latin typeface="Trebuchet MS"/>
                <a:cs typeface="Trebuchet MS"/>
              </a:rPr>
              <a:t>svolgerà</a:t>
            </a:r>
            <a:r>
              <a:rPr sz="1000" i="1" spc="245" dirty="0">
                <a:solidFill>
                  <a:srgbClr val="666666"/>
                </a:solidFill>
                <a:latin typeface="Trebuchet MS"/>
                <a:cs typeface="Trebuchet MS"/>
              </a:rPr>
              <a:t> </a:t>
            </a:r>
            <a:r>
              <a:rPr sz="1000" i="1" spc="-10" dirty="0">
                <a:solidFill>
                  <a:srgbClr val="666666"/>
                </a:solidFill>
                <a:latin typeface="Trebuchet MS"/>
                <a:cs typeface="Trebuchet MS"/>
              </a:rPr>
              <a:t>la</a:t>
            </a:r>
            <a:r>
              <a:rPr sz="1000" i="1" spc="240" dirty="0">
                <a:solidFill>
                  <a:srgbClr val="666666"/>
                </a:solidFill>
                <a:latin typeface="Trebuchet MS"/>
                <a:cs typeface="Trebuchet MS"/>
              </a:rPr>
              <a:t> </a:t>
            </a:r>
            <a:r>
              <a:rPr sz="1000" i="1" spc="-5" dirty="0">
                <a:solidFill>
                  <a:srgbClr val="666666"/>
                </a:solidFill>
                <a:latin typeface="Trebuchet MS"/>
                <a:cs typeface="Trebuchet MS"/>
              </a:rPr>
              <a:t>seconda</a:t>
            </a:r>
            <a:r>
              <a:rPr sz="1000" i="1" spc="245" dirty="0">
                <a:solidFill>
                  <a:srgbClr val="666666"/>
                </a:solidFill>
                <a:latin typeface="Trebuchet MS"/>
                <a:cs typeface="Trebuchet MS"/>
              </a:rPr>
              <a:t> </a:t>
            </a:r>
            <a:r>
              <a:rPr sz="1000" i="1" spc="-5" dirty="0">
                <a:solidFill>
                  <a:srgbClr val="666666"/>
                </a:solidFill>
                <a:latin typeface="Trebuchet MS"/>
                <a:cs typeface="Trebuchet MS"/>
              </a:rPr>
              <a:t>edizione</a:t>
            </a:r>
            <a:r>
              <a:rPr sz="1000" i="1" spc="245" dirty="0">
                <a:solidFill>
                  <a:srgbClr val="666666"/>
                </a:solidFill>
                <a:latin typeface="Trebuchet MS"/>
                <a:cs typeface="Trebuchet MS"/>
              </a:rPr>
              <a:t> </a:t>
            </a:r>
            <a:r>
              <a:rPr sz="1000" i="1" spc="-5" dirty="0">
                <a:solidFill>
                  <a:srgbClr val="666666"/>
                </a:solidFill>
                <a:latin typeface="Trebuchet MS"/>
                <a:cs typeface="Trebuchet MS"/>
              </a:rPr>
              <a:t>della</a:t>
            </a:r>
            <a:r>
              <a:rPr sz="1000" i="1" spc="245" dirty="0">
                <a:solidFill>
                  <a:srgbClr val="666666"/>
                </a:solidFill>
                <a:latin typeface="Trebuchet MS"/>
                <a:cs typeface="Trebuchet MS"/>
              </a:rPr>
              <a:t> </a:t>
            </a:r>
            <a:r>
              <a:rPr sz="1000" i="1" spc="-5" dirty="0">
                <a:solidFill>
                  <a:srgbClr val="666666"/>
                </a:solidFill>
                <a:latin typeface="Trebuchet MS"/>
                <a:cs typeface="Trebuchet MS"/>
              </a:rPr>
              <a:t>manifestazione</a:t>
            </a:r>
            <a:r>
              <a:rPr sz="1000" i="1" spc="254" dirty="0">
                <a:solidFill>
                  <a:srgbClr val="666666"/>
                </a:solidFill>
                <a:latin typeface="Trebuchet MS"/>
                <a:cs typeface="Trebuchet MS"/>
              </a:rPr>
              <a:t> </a:t>
            </a:r>
            <a:r>
              <a:rPr sz="1000" i="1" spc="-5" dirty="0">
                <a:solidFill>
                  <a:srgbClr val="666666"/>
                </a:solidFill>
                <a:latin typeface="Trebuchet MS"/>
                <a:cs typeface="Trebuchet MS"/>
              </a:rPr>
              <a:t>per</a:t>
            </a:r>
            <a:r>
              <a:rPr sz="1000" i="1" spc="250" dirty="0">
                <a:solidFill>
                  <a:srgbClr val="666666"/>
                </a:solidFill>
                <a:latin typeface="Trebuchet MS"/>
                <a:cs typeface="Trebuchet MS"/>
              </a:rPr>
              <a:t> </a:t>
            </a:r>
            <a:r>
              <a:rPr sz="1000" i="1" spc="5" dirty="0">
                <a:solidFill>
                  <a:srgbClr val="666666"/>
                </a:solidFill>
                <a:latin typeface="Trebuchet MS"/>
                <a:cs typeface="Trebuchet MS"/>
              </a:rPr>
              <a:t>ragazzi</a:t>
            </a:r>
            <a:r>
              <a:rPr sz="1000" i="1" dirty="0">
                <a:solidFill>
                  <a:srgbClr val="666666"/>
                </a:solidFill>
                <a:latin typeface="Trebuchet MS"/>
                <a:cs typeface="Trebuchet MS"/>
              </a:rPr>
              <a:t> </a:t>
            </a:r>
            <a:r>
              <a:rPr sz="1000" i="1" spc="-5" dirty="0">
                <a:solidFill>
                  <a:srgbClr val="666666"/>
                </a:solidFill>
                <a:latin typeface="Trebuchet MS"/>
                <a:cs typeface="Trebuchet MS"/>
              </a:rPr>
              <a:t>"</a:t>
            </a:r>
            <a:r>
              <a:rPr sz="1000" b="1" i="1" spc="-5" dirty="0">
                <a:solidFill>
                  <a:srgbClr val="666666"/>
                </a:solidFill>
                <a:latin typeface="Trebuchet MS"/>
                <a:cs typeface="Trebuchet MS"/>
              </a:rPr>
              <a:t>Festival</a:t>
            </a:r>
            <a:r>
              <a:rPr sz="1000" b="1" i="1" spc="240" dirty="0">
                <a:solidFill>
                  <a:srgbClr val="666666"/>
                </a:solidFill>
                <a:latin typeface="Trebuchet MS"/>
                <a:cs typeface="Trebuchet MS"/>
              </a:rPr>
              <a:t> </a:t>
            </a:r>
            <a:r>
              <a:rPr sz="1000" b="1" i="1" spc="-5" dirty="0">
                <a:solidFill>
                  <a:srgbClr val="666666"/>
                </a:solidFill>
                <a:latin typeface="Trebuchet MS"/>
                <a:cs typeface="Trebuchet MS"/>
              </a:rPr>
              <a:t>della</a:t>
            </a:r>
            <a:endParaRPr sz="1000">
              <a:latin typeface="Trebuchet MS"/>
              <a:cs typeface="Trebuchet MS"/>
            </a:endParaRPr>
          </a:p>
          <a:p>
            <a:pPr marL="12700" marR="5715" algn="just">
              <a:lnSpc>
                <a:spcPct val="111000"/>
              </a:lnSpc>
              <a:spcBef>
                <a:spcPts val="15"/>
              </a:spcBef>
            </a:pPr>
            <a:r>
              <a:rPr sz="1000" b="1" i="1" spc="-5" dirty="0">
                <a:solidFill>
                  <a:srgbClr val="666666"/>
                </a:solidFill>
                <a:latin typeface="Trebuchet MS"/>
                <a:cs typeface="Trebuchet MS"/>
              </a:rPr>
              <a:t>Cultura Creativa</a:t>
            </a:r>
            <a:r>
              <a:rPr sz="1000" i="1" spc="-5" dirty="0">
                <a:solidFill>
                  <a:srgbClr val="666666"/>
                </a:solidFill>
                <a:latin typeface="Trebuchet MS"/>
                <a:cs typeface="Trebuchet MS"/>
              </a:rPr>
              <a:t>" organizzata dalle </a:t>
            </a:r>
            <a:r>
              <a:rPr sz="1000" i="1" spc="-10" dirty="0">
                <a:solidFill>
                  <a:srgbClr val="666666"/>
                </a:solidFill>
                <a:latin typeface="Trebuchet MS"/>
                <a:cs typeface="Trebuchet MS"/>
              </a:rPr>
              <a:t>banche </a:t>
            </a:r>
            <a:r>
              <a:rPr sz="1000" i="1" spc="-5" dirty="0">
                <a:solidFill>
                  <a:srgbClr val="666666"/>
                </a:solidFill>
                <a:latin typeface="Trebuchet MS"/>
                <a:cs typeface="Trebuchet MS"/>
              </a:rPr>
              <a:t>con </a:t>
            </a:r>
            <a:r>
              <a:rPr sz="1000" i="1" spc="-10" dirty="0">
                <a:solidFill>
                  <a:srgbClr val="666666"/>
                </a:solidFill>
                <a:latin typeface="Trebuchet MS"/>
                <a:cs typeface="Trebuchet MS"/>
              </a:rPr>
              <a:t>il </a:t>
            </a:r>
            <a:r>
              <a:rPr sz="1000" i="1" spc="-5" dirty="0">
                <a:solidFill>
                  <a:srgbClr val="666666"/>
                </a:solidFill>
                <a:latin typeface="Trebuchet MS"/>
                <a:cs typeface="Trebuchet MS"/>
              </a:rPr>
              <a:t>coordinamento </a:t>
            </a:r>
            <a:r>
              <a:rPr sz="1000" i="1" dirty="0">
                <a:solidFill>
                  <a:srgbClr val="666666"/>
                </a:solidFill>
                <a:latin typeface="Trebuchet MS"/>
                <a:cs typeface="Trebuchet MS"/>
              </a:rPr>
              <a:t>dell’</a:t>
            </a:r>
            <a:r>
              <a:rPr sz="1000" b="1" i="1" dirty="0">
                <a:solidFill>
                  <a:srgbClr val="666666"/>
                </a:solidFill>
                <a:latin typeface="Trebuchet MS"/>
                <a:cs typeface="Trebuchet MS"/>
              </a:rPr>
              <a:t>Abi </a:t>
            </a:r>
            <a:r>
              <a:rPr sz="1000" i="1" spc="-5" dirty="0">
                <a:solidFill>
                  <a:srgbClr val="666666"/>
                </a:solidFill>
                <a:latin typeface="Trebuchet MS"/>
                <a:cs typeface="Trebuchet MS"/>
              </a:rPr>
              <a:t>: Da nord a sud su tutto </a:t>
            </a:r>
            <a:r>
              <a:rPr sz="1000" i="1" spc="-10" dirty="0">
                <a:solidFill>
                  <a:srgbClr val="666666"/>
                </a:solidFill>
                <a:latin typeface="Trebuchet MS"/>
                <a:cs typeface="Trebuchet MS"/>
              </a:rPr>
              <a:t>il  </a:t>
            </a:r>
            <a:r>
              <a:rPr sz="1000" i="1" spc="-5" dirty="0">
                <a:solidFill>
                  <a:srgbClr val="666666"/>
                </a:solidFill>
                <a:latin typeface="Trebuchet MS"/>
                <a:cs typeface="Trebuchet MS"/>
              </a:rPr>
              <a:t>territorio nazionale, </a:t>
            </a:r>
            <a:r>
              <a:rPr sz="1000" b="1" i="1" spc="-5" dirty="0">
                <a:solidFill>
                  <a:srgbClr val="666666"/>
                </a:solidFill>
                <a:latin typeface="Trebuchet MS"/>
                <a:cs typeface="Trebuchet MS"/>
              </a:rPr>
              <a:t>oltre ottanta le iniziative dedicate ad </a:t>
            </a:r>
            <a:r>
              <a:rPr sz="1000" b="1" i="1" dirty="0">
                <a:solidFill>
                  <a:srgbClr val="666666"/>
                </a:solidFill>
                <a:latin typeface="Trebuchet MS"/>
                <a:cs typeface="Trebuchet MS"/>
              </a:rPr>
              <a:t>arte, </a:t>
            </a:r>
            <a:r>
              <a:rPr sz="1000" b="1" i="1" spc="-5" dirty="0">
                <a:solidFill>
                  <a:srgbClr val="666666"/>
                </a:solidFill>
                <a:latin typeface="Trebuchet MS"/>
                <a:cs typeface="Trebuchet MS"/>
              </a:rPr>
              <a:t>archeologia, musica, canto, lettura,  teatro, robotica, nuove</a:t>
            </a:r>
            <a:r>
              <a:rPr sz="1000" b="1" i="1" dirty="0">
                <a:solidFill>
                  <a:srgbClr val="666666"/>
                </a:solidFill>
                <a:latin typeface="Trebuchet MS"/>
                <a:cs typeface="Trebuchet MS"/>
              </a:rPr>
              <a:t> </a:t>
            </a:r>
            <a:r>
              <a:rPr sz="1000" b="1" i="1" spc="-5" dirty="0">
                <a:solidFill>
                  <a:srgbClr val="666666"/>
                </a:solidFill>
                <a:latin typeface="Trebuchet MS"/>
                <a:cs typeface="Trebuchet MS"/>
              </a:rPr>
              <a:t>tecnologie</a:t>
            </a:r>
            <a:r>
              <a:rPr sz="1000" i="1" spc="-5" dirty="0">
                <a:solidFill>
                  <a:srgbClr val="666666"/>
                </a:solidFill>
                <a:latin typeface="Trebuchet MS"/>
                <a:cs typeface="Trebuchet MS"/>
              </a:rPr>
              <a:t>.</a:t>
            </a:r>
            <a:endParaRPr sz="1000">
              <a:latin typeface="Trebuchet MS"/>
              <a:cs typeface="Trebuchet MS"/>
            </a:endParaRPr>
          </a:p>
        </p:txBody>
      </p:sp>
      <p:sp>
        <p:nvSpPr>
          <p:cNvPr id="5" name="object 5"/>
          <p:cNvSpPr txBox="1"/>
          <p:nvPr/>
        </p:nvSpPr>
        <p:spPr>
          <a:xfrm>
            <a:off x="706627" y="7758455"/>
            <a:ext cx="6146800" cy="2018030"/>
          </a:xfrm>
          <a:prstGeom prst="rect">
            <a:avLst/>
          </a:prstGeom>
        </p:spPr>
        <p:txBody>
          <a:bodyPr vert="horz" wrap="square" lIns="0" tIns="12065" rIns="0" bIns="0" rtlCol="0">
            <a:spAutoFit/>
          </a:bodyPr>
          <a:lstStyle/>
          <a:p>
            <a:pPr marL="12700" marR="7620" algn="just">
              <a:lnSpc>
                <a:spcPct val="111300"/>
              </a:lnSpc>
              <a:spcBef>
                <a:spcPts val="95"/>
              </a:spcBef>
            </a:pPr>
            <a:r>
              <a:rPr sz="1000" spc="-5" dirty="0">
                <a:solidFill>
                  <a:srgbClr val="666666"/>
                </a:solidFill>
                <a:latin typeface="Trebuchet MS"/>
                <a:cs typeface="Trebuchet MS"/>
              </a:rPr>
              <a:t>“</a:t>
            </a:r>
            <a:r>
              <a:rPr sz="1000" b="1" spc="-5" dirty="0">
                <a:solidFill>
                  <a:srgbClr val="666666"/>
                </a:solidFill>
                <a:latin typeface="Trebuchet MS"/>
                <a:cs typeface="Trebuchet MS"/>
              </a:rPr>
              <a:t>L’alfabeto del Mondo. Leggiamo i segni intorno a </a:t>
            </a:r>
            <a:r>
              <a:rPr sz="1000" b="1" spc="-10" dirty="0">
                <a:solidFill>
                  <a:srgbClr val="666666"/>
                </a:solidFill>
                <a:latin typeface="Trebuchet MS"/>
                <a:cs typeface="Trebuchet MS"/>
              </a:rPr>
              <a:t>noi </a:t>
            </a:r>
            <a:r>
              <a:rPr sz="1000" b="1" spc="-5" dirty="0">
                <a:solidFill>
                  <a:srgbClr val="666666"/>
                </a:solidFill>
                <a:latin typeface="Trebuchet MS"/>
                <a:cs typeface="Trebuchet MS"/>
              </a:rPr>
              <a:t>e </a:t>
            </a:r>
            <a:r>
              <a:rPr sz="1000" b="1" dirty="0">
                <a:solidFill>
                  <a:srgbClr val="666666"/>
                </a:solidFill>
                <a:latin typeface="Trebuchet MS"/>
                <a:cs typeface="Trebuchet MS"/>
              </a:rPr>
              <a:t>raccontiamo</a:t>
            </a:r>
            <a:r>
              <a:rPr sz="1000" dirty="0">
                <a:solidFill>
                  <a:srgbClr val="666666"/>
                </a:solidFill>
                <a:latin typeface="Trebuchet MS"/>
                <a:cs typeface="Trebuchet MS"/>
              </a:rPr>
              <a:t>”. </a:t>
            </a:r>
            <a:r>
              <a:rPr sz="1000" spc="-5" dirty="0">
                <a:solidFill>
                  <a:srgbClr val="666666"/>
                </a:solidFill>
                <a:latin typeface="Trebuchet MS"/>
                <a:cs typeface="Trebuchet MS"/>
              </a:rPr>
              <a:t>È questo il tema </a:t>
            </a:r>
            <a:r>
              <a:rPr sz="1000" spc="-10" dirty="0">
                <a:solidFill>
                  <a:srgbClr val="666666"/>
                </a:solidFill>
                <a:latin typeface="Trebuchet MS"/>
                <a:cs typeface="Trebuchet MS"/>
              </a:rPr>
              <a:t>della </a:t>
            </a:r>
            <a:r>
              <a:rPr sz="1000" spc="-5" dirty="0">
                <a:solidFill>
                  <a:srgbClr val="666666"/>
                </a:solidFill>
                <a:latin typeface="Trebuchet MS"/>
                <a:cs typeface="Trebuchet MS"/>
              </a:rPr>
              <a:t>seconda  edizione del Festival della Cultura Creativa, promosso e </a:t>
            </a:r>
            <a:r>
              <a:rPr sz="1000" spc="-10" dirty="0">
                <a:solidFill>
                  <a:srgbClr val="666666"/>
                </a:solidFill>
                <a:latin typeface="Trebuchet MS"/>
                <a:cs typeface="Trebuchet MS"/>
              </a:rPr>
              <a:t>realizzato </a:t>
            </a:r>
            <a:r>
              <a:rPr sz="1000" spc="-5" dirty="0">
                <a:solidFill>
                  <a:srgbClr val="666666"/>
                </a:solidFill>
                <a:latin typeface="Trebuchet MS"/>
                <a:cs typeface="Trebuchet MS"/>
              </a:rPr>
              <a:t>dalle banche, anche grazie al  coordinamento dell’</a:t>
            </a:r>
            <a:r>
              <a:rPr sz="1000" b="1" spc="-5" dirty="0">
                <a:solidFill>
                  <a:srgbClr val="666666"/>
                </a:solidFill>
                <a:latin typeface="Trebuchet MS"/>
                <a:cs typeface="Trebuchet MS"/>
              </a:rPr>
              <a:t>Abi</a:t>
            </a:r>
            <a:r>
              <a:rPr sz="1000" spc="-5" dirty="0">
                <a:solidFill>
                  <a:srgbClr val="666666"/>
                </a:solidFill>
                <a:latin typeface="Trebuchet MS"/>
                <a:cs typeface="Trebuchet MS"/>
              </a:rPr>
              <a:t>. La manifestazione, interamente dedicata alla cultura e alla creatività </a:t>
            </a:r>
            <a:r>
              <a:rPr sz="1000" spc="-10" dirty="0">
                <a:solidFill>
                  <a:srgbClr val="666666"/>
                </a:solidFill>
                <a:latin typeface="Trebuchet MS"/>
                <a:cs typeface="Trebuchet MS"/>
              </a:rPr>
              <a:t>per  </a:t>
            </a:r>
            <a:r>
              <a:rPr sz="1000" spc="-5" dirty="0">
                <a:solidFill>
                  <a:srgbClr val="666666"/>
                </a:solidFill>
                <a:latin typeface="Trebuchet MS"/>
                <a:cs typeface="Trebuchet MS"/>
              </a:rPr>
              <a:t>ragazzi, si svolgerà nella settimana </a:t>
            </a:r>
            <a:r>
              <a:rPr sz="1000" spc="-10" dirty="0">
                <a:solidFill>
                  <a:srgbClr val="666666"/>
                </a:solidFill>
                <a:latin typeface="Trebuchet MS"/>
                <a:cs typeface="Trebuchet MS"/>
              </a:rPr>
              <a:t>dal </a:t>
            </a:r>
            <a:r>
              <a:rPr sz="1000" spc="-5" dirty="0">
                <a:solidFill>
                  <a:srgbClr val="666666"/>
                </a:solidFill>
                <a:latin typeface="Trebuchet MS"/>
                <a:cs typeface="Trebuchet MS"/>
              </a:rPr>
              <a:t>16 al 22 </a:t>
            </a:r>
            <a:r>
              <a:rPr sz="1000" spc="-10" dirty="0">
                <a:solidFill>
                  <a:srgbClr val="666666"/>
                </a:solidFill>
                <a:latin typeface="Trebuchet MS"/>
                <a:cs typeface="Trebuchet MS"/>
              </a:rPr>
              <a:t>marzo </a:t>
            </a:r>
            <a:r>
              <a:rPr sz="1000" spc="-5" dirty="0">
                <a:solidFill>
                  <a:srgbClr val="666666"/>
                </a:solidFill>
                <a:latin typeface="Trebuchet MS"/>
                <a:cs typeface="Trebuchet MS"/>
              </a:rPr>
              <a:t>e, come già sperimentato </a:t>
            </a:r>
            <a:r>
              <a:rPr sz="1000" spc="-10" dirty="0">
                <a:solidFill>
                  <a:srgbClr val="666666"/>
                </a:solidFill>
                <a:latin typeface="Trebuchet MS"/>
                <a:cs typeface="Trebuchet MS"/>
              </a:rPr>
              <a:t>nella </a:t>
            </a:r>
            <a:r>
              <a:rPr sz="1000" spc="-5" dirty="0">
                <a:solidFill>
                  <a:srgbClr val="666666"/>
                </a:solidFill>
                <a:latin typeface="Trebuchet MS"/>
                <a:cs typeface="Trebuchet MS"/>
              </a:rPr>
              <a:t>prima edizione, si  </a:t>
            </a:r>
            <a:r>
              <a:rPr sz="1000" spc="-10" dirty="0">
                <a:solidFill>
                  <a:srgbClr val="666666"/>
                </a:solidFill>
                <a:latin typeface="Trebuchet MS"/>
                <a:cs typeface="Trebuchet MS"/>
              </a:rPr>
              <a:t>articolerà </a:t>
            </a:r>
            <a:r>
              <a:rPr sz="1000" spc="-5" dirty="0">
                <a:solidFill>
                  <a:srgbClr val="666666"/>
                </a:solidFill>
                <a:latin typeface="Trebuchet MS"/>
                <a:cs typeface="Trebuchet MS"/>
              </a:rPr>
              <a:t>attraverso una ricca proposta di eventi, iniziative e laboratori diffusi sull’intero territorio  nazionale.</a:t>
            </a:r>
            <a:endParaRPr sz="1000">
              <a:latin typeface="Trebuchet MS"/>
              <a:cs typeface="Trebuchet MS"/>
            </a:endParaRPr>
          </a:p>
          <a:p>
            <a:pPr>
              <a:lnSpc>
                <a:spcPct val="100000"/>
              </a:lnSpc>
              <a:spcBef>
                <a:spcPts val="30"/>
              </a:spcBef>
            </a:pPr>
            <a:endParaRPr sz="850">
              <a:latin typeface="Times New Roman"/>
              <a:cs typeface="Times New Roman"/>
            </a:endParaRPr>
          </a:p>
          <a:p>
            <a:pPr marL="12700" marR="5080" algn="just">
              <a:lnSpc>
                <a:spcPct val="111200"/>
              </a:lnSpc>
            </a:pPr>
            <a:r>
              <a:rPr sz="1000" spc="-5" dirty="0">
                <a:solidFill>
                  <a:srgbClr val="666666"/>
                </a:solidFill>
                <a:latin typeface="Trebuchet MS"/>
                <a:cs typeface="Trebuchet MS"/>
              </a:rPr>
              <a:t>Coinvolgendo oltre 10 mila giovanissimi in </a:t>
            </a:r>
            <a:r>
              <a:rPr sz="1000" spc="-10" dirty="0">
                <a:solidFill>
                  <a:srgbClr val="666666"/>
                </a:solidFill>
                <a:latin typeface="Trebuchet MS"/>
                <a:cs typeface="Trebuchet MS"/>
              </a:rPr>
              <a:t>tutta </a:t>
            </a:r>
            <a:r>
              <a:rPr sz="1000" dirty="0">
                <a:solidFill>
                  <a:srgbClr val="666666"/>
                </a:solidFill>
                <a:latin typeface="Trebuchet MS"/>
                <a:cs typeface="Trebuchet MS"/>
              </a:rPr>
              <a:t>Italia, </a:t>
            </a:r>
            <a:r>
              <a:rPr sz="1000" spc="-5" dirty="0">
                <a:solidFill>
                  <a:srgbClr val="666666"/>
                </a:solidFill>
                <a:latin typeface="Trebuchet MS"/>
                <a:cs typeface="Trebuchet MS"/>
              </a:rPr>
              <a:t>il Festival ha l’obiettivo di avvicinare bambini e  ragazzi </a:t>
            </a:r>
            <a:r>
              <a:rPr sz="1000" spc="-10" dirty="0">
                <a:solidFill>
                  <a:srgbClr val="666666"/>
                </a:solidFill>
                <a:latin typeface="Trebuchet MS"/>
                <a:cs typeface="Trebuchet MS"/>
              </a:rPr>
              <a:t>dai </a:t>
            </a:r>
            <a:r>
              <a:rPr sz="1000" spc="-5" dirty="0">
                <a:solidFill>
                  <a:srgbClr val="666666"/>
                </a:solidFill>
                <a:latin typeface="Trebuchet MS"/>
                <a:cs typeface="Trebuchet MS"/>
              </a:rPr>
              <a:t>6 ai 13 anni </a:t>
            </a:r>
            <a:r>
              <a:rPr sz="1000" spc="-10" dirty="0">
                <a:solidFill>
                  <a:srgbClr val="666666"/>
                </a:solidFill>
                <a:latin typeface="Trebuchet MS"/>
                <a:cs typeface="Trebuchet MS"/>
              </a:rPr>
              <a:t>alla </a:t>
            </a:r>
            <a:r>
              <a:rPr sz="1000" spc="-5" dirty="0">
                <a:solidFill>
                  <a:srgbClr val="666666"/>
                </a:solidFill>
                <a:latin typeface="Trebuchet MS"/>
                <a:cs typeface="Trebuchet MS"/>
              </a:rPr>
              <a:t>cultura </a:t>
            </a:r>
            <a:r>
              <a:rPr sz="1000" dirty="0">
                <a:solidFill>
                  <a:srgbClr val="666666"/>
                </a:solidFill>
                <a:latin typeface="Trebuchet MS"/>
                <a:cs typeface="Trebuchet MS"/>
              </a:rPr>
              <a:t>e, </a:t>
            </a:r>
            <a:r>
              <a:rPr sz="1000" spc="-5" dirty="0">
                <a:solidFill>
                  <a:srgbClr val="666666"/>
                </a:solidFill>
                <a:latin typeface="Trebuchet MS"/>
                <a:cs typeface="Trebuchet MS"/>
              </a:rPr>
              <a:t>in particolare, agli aspetti </a:t>
            </a:r>
            <a:r>
              <a:rPr sz="1000" spc="-10" dirty="0">
                <a:solidFill>
                  <a:srgbClr val="666666"/>
                </a:solidFill>
                <a:latin typeface="Trebuchet MS"/>
                <a:cs typeface="Trebuchet MS"/>
              </a:rPr>
              <a:t>più </a:t>
            </a:r>
            <a:r>
              <a:rPr sz="1000" spc="-5" dirty="0">
                <a:solidFill>
                  <a:srgbClr val="666666"/>
                </a:solidFill>
                <a:latin typeface="Trebuchet MS"/>
                <a:cs typeface="Trebuchet MS"/>
              </a:rPr>
              <a:t>“generativi” </a:t>
            </a:r>
            <a:r>
              <a:rPr sz="1000" spc="-10" dirty="0">
                <a:solidFill>
                  <a:srgbClr val="666666"/>
                </a:solidFill>
                <a:latin typeface="Trebuchet MS"/>
                <a:cs typeface="Trebuchet MS"/>
              </a:rPr>
              <a:t>della </a:t>
            </a:r>
            <a:r>
              <a:rPr sz="1000" spc="-5" dirty="0">
                <a:solidFill>
                  <a:srgbClr val="666666"/>
                </a:solidFill>
                <a:latin typeface="Trebuchet MS"/>
                <a:cs typeface="Trebuchet MS"/>
              </a:rPr>
              <a:t>creatività.  Attraverso l’arte, l’archeologia, </a:t>
            </a:r>
            <a:r>
              <a:rPr sz="1000" spc="-10" dirty="0">
                <a:solidFill>
                  <a:srgbClr val="666666"/>
                </a:solidFill>
                <a:latin typeface="Trebuchet MS"/>
                <a:cs typeface="Trebuchet MS"/>
              </a:rPr>
              <a:t>la </a:t>
            </a:r>
            <a:r>
              <a:rPr sz="1000" spc="-5" dirty="0">
                <a:solidFill>
                  <a:srgbClr val="666666"/>
                </a:solidFill>
                <a:latin typeface="Trebuchet MS"/>
                <a:cs typeface="Trebuchet MS"/>
              </a:rPr>
              <a:t>musica, il canto, </a:t>
            </a:r>
            <a:r>
              <a:rPr sz="1000" spc="-10" dirty="0">
                <a:solidFill>
                  <a:srgbClr val="666666"/>
                </a:solidFill>
                <a:latin typeface="Trebuchet MS"/>
                <a:cs typeface="Trebuchet MS"/>
              </a:rPr>
              <a:t>la </a:t>
            </a:r>
            <a:r>
              <a:rPr sz="1000" spc="-5" dirty="0">
                <a:solidFill>
                  <a:srgbClr val="666666"/>
                </a:solidFill>
                <a:latin typeface="Trebuchet MS"/>
                <a:cs typeface="Trebuchet MS"/>
              </a:rPr>
              <a:t>lettura, il teatro, </a:t>
            </a:r>
            <a:r>
              <a:rPr sz="1000" spc="-10" dirty="0">
                <a:solidFill>
                  <a:srgbClr val="666666"/>
                </a:solidFill>
                <a:latin typeface="Trebuchet MS"/>
                <a:cs typeface="Trebuchet MS"/>
              </a:rPr>
              <a:t>la </a:t>
            </a:r>
            <a:r>
              <a:rPr sz="1000" spc="-5" dirty="0">
                <a:solidFill>
                  <a:srgbClr val="666666"/>
                </a:solidFill>
                <a:latin typeface="Trebuchet MS"/>
                <a:cs typeface="Trebuchet MS"/>
              </a:rPr>
              <a:t>fotografia, </a:t>
            </a:r>
            <a:r>
              <a:rPr sz="1000" spc="-10" dirty="0">
                <a:solidFill>
                  <a:srgbClr val="666666"/>
                </a:solidFill>
                <a:latin typeface="Trebuchet MS"/>
                <a:cs typeface="Trebuchet MS"/>
              </a:rPr>
              <a:t>la </a:t>
            </a:r>
            <a:r>
              <a:rPr sz="1000" dirty="0">
                <a:solidFill>
                  <a:srgbClr val="666666"/>
                </a:solidFill>
                <a:latin typeface="Trebuchet MS"/>
                <a:cs typeface="Trebuchet MS"/>
              </a:rPr>
              <a:t>robotica, </a:t>
            </a:r>
            <a:r>
              <a:rPr sz="1000" spc="-10" dirty="0">
                <a:solidFill>
                  <a:srgbClr val="666666"/>
                </a:solidFill>
                <a:latin typeface="Trebuchet MS"/>
                <a:cs typeface="Trebuchet MS"/>
              </a:rPr>
              <a:t>le  </a:t>
            </a:r>
            <a:r>
              <a:rPr sz="1000" spc="-5" dirty="0">
                <a:solidFill>
                  <a:srgbClr val="666666"/>
                </a:solidFill>
                <a:latin typeface="Trebuchet MS"/>
                <a:cs typeface="Trebuchet MS"/>
              </a:rPr>
              <a:t>tecnologie digitali e </a:t>
            </a:r>
            <a:r>
              <a:rPr sz="1000" spc="-10" dirty="0">
                <a:solidFill>
                  <a:srgbClr val="666666"/>
                </a:solidFill>
                <a:latin typeface="Trebuchet MS"/>
                <a:cs typeface="Trebuchet MS"/>
              </a:rPr>
              <a:t>altri </a:t>
            </a:r>
            <a:r>
              <a:rPr sz="1000" spc="-5" dirty="0">
                <a:solidFill>
                  <a:srgbClr val="666666"/>
                </a:solidFill>
                <a:latin typeface="Trebuchet MS"/>
                <a:cs typeface="Trebuchet MS"/>
              </a:rPr>
              <a:t>percorsi figurativi e linguistici, i giovani protagonisti del Festival potranno così  sperimentare le potenzialità </a:t>
            </a:r>
            <a:r>
              <a:rPr sz="1000" spc="-10" dirty="0">
                <a:solidFill>
                  <a:srgbClr val="666666"/>
                </a:solidFill>
                <a:latin typeface="Trebuchet MS"/>
                <a:cs typeface="Trebuchet MS"/>
              </a:rPr>
              <a:t>della </a:t>
            </a:r>
            <a:r>
              <a:rPr sz="1000" spc="-5" dirty="0">
                <a:solidFill>
                  <a:srgbClr val="666666"/>
                </a:solidFill>
                <a:latin typeface="Trebuchet MS"/>
                <a:cs typeface="Trebuchet MS"/>
              </a:rPr>
              <a:t>loro fantasia e costruire infiniti</a:t>
            </a:r>
            <a:r>
              <a:rPr sz="1000" spc="30" dirty="0">
                <a:solidFill>
                  <a:srgbClr val="666666"/>
                </a:solidFill>
                <a:latin typeface="Trebuchet MS"/>
                <a:cs typeface="Trebuchet MS"/>
              </a:rPr>
              <a:t> </a:t>
            </a:r>
            <a:r>
              <a:rPr sz="1000" spc="-5" dirty="0">
                <a:solidFill>
                  <a:srgbClr val="666666"/>
                </a:solidFill>
                <a:latin typeface="Trebuchet MS"/>
                <a:cs typeface="Trebuchet MS"/>
              </a:rPr>
              <a:t>racconti.</a:t>
            </a:r>
            <a:endParaRPr sz="1000">
              <a:latin typeface="Trebuchet MS"/>
              <a:cs typeface="Trebuchet MS"/>
            </a:endParaRPr>
          </a:p>
        </p:txBody>
      </p:sp>
      <p:sp>
        <p:nvSpPr>
          <p:cNvPr id="6" name="object 6"/>
          <p:cNvSpPr/>
          <p:nvPr/>
        </p:nvSpPr>
        <p:spPr>
          <a:xfrm>
            <a:off x="720090" y="2119883"/>
            <a:ext cx="6119622" cy="913256"/>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33425" y="4800599"/>
            <a:ext cx="6096000" cy="270509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31457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a:t>
            </a:r>
            <a:r>
              <a:rPr sz="1600" b="1" spc="-15" dirty="0">
                <a:latin typeface="Arial"/>
                <a:cs typeface="Arial"/>
              </a:rPr>
              <a:t>n</a:t>
            </a:r>
            <a:r>
              <a:rPr sz="1600" b="1" spc="5" dirty="0">
                <a:latin typeface="Arial"/>
                <a:cs typeface="Arial"/>
              </a:rPr>
              <a:t>c</a:t>
            </a:r>
            <a:r>
              <a:rPr sz="1600" b="1" spc="-5" dirty="0">
                <a:latin typeface="Arial"/>
                <a:cs typeface="Arial"/>
              </a:rPr>
              <a:t>orsart</a:t>
            </a:r>
            <a:r>
              <a:rPr sz="1600" b="1" spc="5" dirty="0">
                <a:latin typeface="Arial"/>
                <a:cs typeface="Arial"/>
              </a:rPr>
              <a:t>e</a:t>
            </a:r>
            <a:r>
              <a:rPr sz="1600" b="1" spc="-5" dirty="0">
                <a:latin typeface="Arial"/>
                <a:cs typeface="Arial"/>
              </a:rPr>
              <a:t>.blogspo</a:t>
            </a:r>
            <a:r>
              <a:rPr sz="1600" b="1" spc="-15" dirty="0">
                <a:latin typeface="Arial"/>
                <a:cs typeface="Arial"/>
              </a:rPr>
              <a:t>t</a:t>
            </a:r>
            <a:r>
              <a:rPr sz="1600" b="1" spc="-5" dirty="0">
                <a:latin typeface="Arial"/>
                <a:cs typeface="Arial"/>
              </a:rPr>
              <a:t>.it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074825"/>
            <a:ext cx="6148070" cy="999490"/>
          </a:xfrm>
          <a:prstGeom prst="rect">
            <a:avLst/>
          </a:prstGeom>
        </p:spPr>
        <p:txBody>
          <a:bodyPr vert="horz" wrap="square" lIns="0" tIns="12700" rIns="0" bIns="0" rtlCol="0">
            <a:spAutoFit/>
          </a:bodyPr>
          <a:lstStyle/>
          <a:p>
            <a:pPr marL="12700" marR="12065" algn="just">
              <a:lnSpc>
                <a:spcPct val="111000"/>
              </a:lnSpc>
              <a:spcBef>
                <a:spcPts val="100"/>
              </a:spcBef>
            </a:pPr>
            <a:r>
              <a:rPr sz="1000" b="1" spc="-5" dirty="0">
                <a:solidFill>
                  <a:srgbClr val="666666"/>
                </a:solidFill>
                <a:latin typeface="Trebuchet MS"/>
                <a:cs typeface="Trebuchet MS"/>
              </a:rPr>
              <a:t>La manifestazione </a:t>
            </a:r>
            <a:r>
              <a:rPr sz="1000" spc="-5" dirty="0">
                <a:solidFill>
                  <a:srgbClr val="666666"/>
                </a:solidFill>
                <a:latin typeface="Trebuchet MS"/>
                <a:cs typeface="Trebuchet MS"/>
              </a:rPr>
              <a:t>– che </a:t>
            </a:r>
            <a:r>
              <a:rPr sz="1000" b="1" dirty="0">
                <a:solidFill>
                  <a:srgbClr val="666666"/>
                </a:solidFill>
                <a:latin typeface="Trebuchet MS"/>
                <a:cs typeface="Trebuchet MS"/>
              </a:rPr>
              <a:t>ha </a:t>
            </a:r>
            <a:r>
              <a:rPr sz="1000" b="1" spc="-5" dirty="0">
                <a:solidFill>
                  <a:srgbClr val="666666"/>
                </a:solidFill>
                <a:latin typeface="Trebuchet MS"/>
                <a:cs typeface="Trebuchet MS"/>
              </a:rPr>
              <a:t>il Patrocinio dell’UNESCO e del Ministero dei </a:t>
            </a:r>
            <a:r>
              <a:rPr sz="1000" b="1" spc="-10" dirty="0">
                <a:solidFill>
                  <a:srgbClr val="666666"/>
                </a:solidFill>
                <a:latin typeface="Trebuchet MS"/>
                <a:cs typeface="Trebuchet MS"/>
              </a:rPr>
              <a:t>Beni </a:t>
            </a:r>
            <a:r>
              <a:rPr sz="1000" b="1" spc="-5" dirty="0">
                <a:solidFill>
                  <a:srgbClr val="666666"/>
                </a:solidFill>
                <a:latin typeface="Trebuchet MS"/>
                <a:cs typeface="Trebuchet MS"/>
              </a:rPr>
              <a:t>e delle Attività Culturali  e del Turismo </a:t>
            </a:r>
            <a:r>
              <a:rPr sz="1000" spc="-5" dirty="0">
                <a:solidFill>
                  <a:srgbClr val="666666"/>
                </a:solidFill>
                <a:latin typeface="Trebuchet MS"/>
                <a:cs typeface="Trebuchet MS"/>
              </a:rPr>
              <a:t>– ha ottenuto </a:t>
            </a:r>
            <a:r>
              <a:rPr sz="1000" spc="-10" dirty="0">
                <a:solidFill>
                  <a:srgbClr val="666666"/>
                </a:solidFill>
                <a:latin typeface="Trebuchet MS"/>
                <a:cs typeface="Trebuchet MS"/>
              </a:rPr>
              <a:t>nella </a:t>
            </a:r>
            <a:r>
              <a:rPr sz="1000" spc="-5" dirty="0">
                <a:solidFill>
                  <a:srgbClr val="666666"/>
                </a:solidFill>
                <a:latin typeface="Trebuchet MS"/>
                <a:cs typeface="Trebuchet MS"/>
              </a:rPr>
              <a:t>prima edizione </a:t>
            </a:r>
            <a:r>
              <a:rPr sz="1000" spc="-10" dirty="0">
                <a:solidFill>
                  <a:srgbClr val="666666"/>
                </a:solidFill>
                <a:latin typeface="Trebuchet MS"/>
                <a:cs typeface="Trebuchet MS"/>
              </a:rPr>
              <a:t>la </a:t>
            </a:r>
            <a:r>
              <a:rPr sz="1000" spc="-5" dirty="0">
                <a:solidFill>
                  <a:srgbClr val="666666"/>
                </a:solidFill>
                <a:latin typeface="Trebuchet MS"/>
                <a:cs typeface="Trebuchet MS"/>
              </a:rPr>
              <a:t>Medaglia del Presidente della</a:t>
            </a:r>
            <a:r>
              <a:rPr sz="1000" spc="105" dirty="0">
                <a:solidFill>
                  <a:srgbClr val="666666"/>
                </a:solidFill>
                <a:latin typeface="Trebuchet MS"/>
                <a:cs typeface="Trebuchet MS"/>
              </a:rPr>
              <a:t> </a:t>
            </a:r>
            <a:r>
              <a:rPr sz="1000" spc="-5" dirty="0">
                <a:solidFill>
                  <a:srgbClr val="666666"/>
                </a:solidFill>
                <a:latin typeface="Trebuchet MS"/>
                <a:cs typeface="Trebuchet MS"/>
              </a:rPr>
              <a:t>Repubblica.</a:t>
            </a:r>
            <a:endParaRPr sz="1000">
              <a:latin typeface="Trebuchet MS"/>
              <a:cs typeface="Trebuchet MS"/>
            </a:endParaRPr>
          </a:p>
          <a:p>
            <a:pPr>
              <a:lnSpc>
                <a:spcPct val="100000"/>
              </a:lnSpc>
              <a:spcBef>
                <a:spcPts val="30"/>
              </a:spcBef>
            </a:pPr>
            <a:endParaRPr sz="850">
              <a:latin typeface="Times New Roman"/>
              <a:cs typeface="Times New Roman"/>
            </a:endParaRPr>
          </a:p>
          <a:p>
            <a:pPr marL="12700" marR="5080" algn="just">
              <a:lnSpc>
                <a:spcPct val="111000"/>
              </a:lnSpc>
            </a:pPr>
            <a:r>
              <a:rPr sz="1000" spc="-5" dirty="0">
                <a:solidFill>
                  <a:srgbClr val="666666"/>
                </a:solidFill>
                <a:latin typeface="Trebuchet MS"/>
                <a:cs typeface="Trebuchet MS"/>
              </a:rPr>
              <a:t>Il Festival si inserisce </a:t>
            </a:r>
            <a:r>
              <a:rPr sz="1000" spc="-10" dirty="0">
                <a:solidFill>
                  <a:srgbClr val="666666"/>
                </a:solidFill>
                <a:latin typeface="Trebuchet MS"/>
                <a:cs typeface="Trebuchet MS"/>
              </a:rPr>
              <a:t>nel più ampio </a:t>
            </a:r>
            <a:r>
              <a:rPr sz="1000" spc="-5" dirty="0">
                <a:solidFill>
                  <a:srgbClr val="666666"/>
                </a:solidFill>
                <a:latin typeface="Trebuchet MS"/>
                <a:cs typeface="Trebuchet MS"/>
              </a:rPr>
              <a:t>e articolato piano d’azione a sostegno dell’arte e della </a:t>
            </a:r>
            <a:r>
              <a:rPr sz="1000" spc="-10" dirty="0">
                <a:solidFill>
                  <a:srgbClr val="666666"/>
                </a:solidFill>
                <a:latin typeface="Trebuchet MS"/>
                <a:cs typeface="Trebuchet MS"/>
              </a:rPr>
              <a:t>cultura </a:t>
            </a:r>
            <a:r>
              <a:rPr sz="1000" spc="10" dirty="0">
                <a:solidFill>
                  <a:srgbClr val="666666"/>
                </a:solidFill>
                <a:latin typeface="Trebuchet MS"/>
                <a:cs typeface="Trebuchet MS"/>
              </a:rPr>
              <a:t>messo  </a:t>
            </a:r>
            <a:r>
              <a:rPr sz="1000" spc="-5" dirty="0">
                <a:solidFill>
                  <a:srgbClr val="666666"/>
                </a:solidFill>
                <a:latin typeface="Trebuchet MS"/>
                <a:cs typeface="Trebuchet MS"/>
              </a:rPr>
              <a:t>a </a:t>
            </a:r>
            <a:r>
              <a:rPr sz="1000" spc="-10" dirty="0">
                <a:solidFill>
                  <a:srgbClr val="666666"/>
                </a:solidFill>
                <a:latin typeface="Trebuchet MS"/>
                <a:cs typeface="Trebuchet MS"/>
              </a:rPr>
              <a:t>punto </a:t>
            </a:r>
            <a:r>
              <a:rPr sz="1000" spc="-5" dirty="0">
                <a:solidFill>
                  <a:srgbClr val="666666"/>
                </a:solidFill>
                <a:latin typeface="Trebuchet MS"/>
                <a:cs typeface="Trebuchet MS"/>
              </a:rPr>
              <a:t>dall’Abi con </a:t>
            </a:r>
            <a:r>
              <a:rPr sz="1000" dirty="0">
                <a:solidFill>
                  <a:srgbClr val="666666"/>
                </a:solidFill>
                <a:latin typeface="Trebuchet MS"/>
                <a:cs typeface="Trebuchet MS"/>
              </a:rPr>
              <a:t>le </a:t>
            </a:r>
            <a:r>
              <a:rPr sz="1000" spc="-5" dirty="0">
                <a:solidFill>
                  <a:srgbClr val="666666"/>
                </a:solidFill>
                <a:latin typeface="Trebuchet MS"/>
                <a:cs typeface="Trebuchet MS"/>
              </a:rPr>
              <a:t>banche per dare </a:t>
            </a:r>
            <a:r>
              <a:rPr sz="1000" dirty="0">
                <a:solidFill>
                  <a:srgbClr val="666666"/>
                </a:solidFill>
                <a:latin typeface="Trebuchet MS"/>
                <a:cs typeface="Trebuchet MS"/>
              </a:rPr>
              <a:t>il </a:t>
            </a:r>
            <a:r>
              <a:rPr sz="1000" spc="-5" dirty="0">
                <a:solidFill>
                  <a:srgbClr val="666666"/>
                </a:solidFill>
                <a:latin typeface="Trebuchet MS"/>
                <a:cs typeface="Trebuchet MS"/>
              </a:rPr>
              <a:t>proprio contributo di settore alla </a:t>
            </a:r>
            <a:r>
              <a:rPr sz="1000" spc="-10" dirty="0">
                <a:solidFill>
                  <a:srgbClr val="666666"/>
                </a:solidFill>
                <a:latin typeface="Trebuchet MS"/>
                <a:cs typeface="Trebuchet MS"/>
              </a:rPr>
              <a:t>tutela </a:t>
            </a:r>
            <a:r>
              <a:rPr sz="1000" spc="-5" dirty="0">
                <a:solidFill>
                  <a:srgbClr val="666666"/>
                </a:solidFill>
                <a:latin typeface="Trebuchet MS"/>
                <a:cs typeface="Trebuchet MS"/>
              </a:rPr>
              <a:t>e alla condivisione  dell’immenso patrimonio storico-artistico</a:t>
            </a:r>
            <a:r>
              <a:rPr sz="1000" spc="5" dirty="0">
                <a:solidFill>
                  <a:srgbClr val="666666"/>
                </a:solidFill>
                <a:latin typeface="Trebuchet MS"/>
                <a:cs typeface="Trebuchet MS"/>
              </a:rPr>
              <a:t> </a:t>
            </a:r>
            <a:r>
              <a:rPr sz="1000" spc="-5" dirty="0">
                <a:solidFill>
                  <a:srgbClr val="666666"/>
                </a:solidFill>
                <a:latin typeface="Trebuchet MS"/>
                <a:cs typeface="Trebuchet MS"/>
              </a:rPr>
              <a:t>nazionale.</a:t>
            </a:r>
            <a:endParaRPr sz="1000">
              <a:latin typeface="Trebuchet MS"/>
              <a:cs typeface="Trebuchet MS"/>
            </a:endParaRPr>
          </a:p>
        </p:txBody>
      </p:sp>
      <p:sp>
        <p:nvSpPr>
          <p:cNvPr id="5" name="object 5"/>
          <p:cNvSpPr txBox="1"/>
          <p:nvPr/>
        </p:nvSpPr>
        <p:spPr>
          <a:xfrm>
            <a:off x="706627" y="3471188"/>
            <a:ext cx="6146165" cy="367030"/>
          </a:xfrm>
          <a:prstGeom prst="rect">
            <a:avLst/>
          </a:prstGeom>
        </p:spPr>
        <p:txBody>
          <a:bodyPr vert="horz" wrap="square" lIns="0" tIns="12700" rIns="0" bIns="0" rtlCol="0">
            <a:spAutoFit/>
          </a:bodyPr>
          <a:lstStyle/>
          <a:p>
            <a:pPr marL="12700" marR="5080">
              <a:lnSpc>
                <a:spcPct val="112000"/>
              </a:lnSpc>
              <a:spcBef>
                <a:spcPts val="100"/>
              </a:spcBef>
            </a:pPr>
            <a:r>
              <a:rPr sz="1000" i="1" spc="-5" dirty="0">
                <a:solidFill>
                  <a:srgbClr val="666666"/>
                </a:solidFill>
                <a:latin typeface="Trebuchet MS"/>
                <a:cs typeface="Trebuchet MS"/>
              </a:rPr>
              <a:t>Le informazioni e i dettagli su eventi, città e sedi della manifestazione saranno </a:t>
            </a:r>
            <a:r>
              <a:rPr sz="1000" i="1" dirty="0">
                <a:solidFill>
                  <a:srgbClr val="666666"/>
                </a:solidFill>
                <a:latin typeface="Trebuchet MS"/>
                <a:cs typeface="Trebuchet MS"/>
              </a:rPr>
              <a:t>disponibili </a:t>
            </a:r>
            <a:r>
              <a:rPr sz="1000" i="1" spc="-5" dirty="0">
                <a:solidFill>
                  <a:srgbClr val="666666"/>
                </a:solidFill>
                <a:latin typeface="Trebuchet MS"/>
                <a:cs typeface="Trebuchet MS"/>
              </a:rPr>
              <a:t>sul sito  </a:t>
            </a:r>
            <a:r>
              <a:rPr sz="1000" i="1" spc="-5" dirty="0">
                <a:solidFill>
                  <a:srgbClr val="666666"/>
                </a:solidFill>
                <a:latin typeface="Trebuchet MS"/>
                <a:cs typeface="Trebuchet MS"/>
                <a:hlinkClick r:id="rId3"/>
              </a:rPr>
              <a:t>www.festivalculturacreativa.it.</a:t>
            </a:r>
            <a:endParaRPr sz="1000">
              <a:latin typeface="Trebuchet MS"/>
              <a:cs typeface="Trebuchet MS"/>
            </a:endParaRPr>
          </a:p>
        </p:txBody>
      </p:sp>
      <p:sp>
        <p:nvSpPr>
          <p:cNvPr id="6" name="object 6"/>
          <p:cNvSpPr txBox="1"/>
          <p:nvPr/>
        </p:nvSpPr>
        <p:spPr>
          <a:xfrm>
            <a:off x="744727" y="6411848"/>
            <a:ext cx="1741170"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666666"/>
                </a:solidFill>
                <a:latin typeface="Trebuchet MS"/>
                <a:cs typeface="Trebuchet MS"/>
              </a:rPr>
              <a:t>Pubblicato da </a:t>
            </a:r>
            <a:r>
              <a:rPr sz="1000" u="sng" spc="-5" dirty="0">
                <a:solidFill>
                  <a:srgbClr val="1A09B8"/>
                </a:solidFill>
                <a:uFill>
                  <a:solidFill>
                    <a:srgbClr val="1A09B8"/>
                  </a:solidFill>
                </a:uFill>
                <a:latin typeface="Trebuchet MS"/>
                <a:cs typeface="Trebuchet MS"/>
                <a:hlinkClick r:id="rId4"/>
              </a:rPr>
              <a:t>Leonardo</a:t>
            </a:r>
            <a:r>
              <a:rPr sz="1000" u="sng" spc="-40" dirty="0">
                <a:solidFill>
                  <a:srgbClr val="1A09B8"/>
                </a:solidFill>
                <a:uFill>
                  <a:solidFill>
                    <a:srgbClr val="1A09B8"/>
                  </a:solidFill>
                </a:uFill>
                <a:latin typeface="Trebuchet MS"/>
                <a:cs typeface="Trebuchet MS"/>
                <a:hlinkClick r:id="rId4"/>
              </a:rPr>
              <a:t> </a:t>
            </a:r>
            <a:r>
              <a:rPr sz="1000" u="sng" spc="-5" dirty="0">
                <a:solidFill>
                  <a:srgbClr val="1A09B8"/>
                </a:solidFill>
                <a:uFill>
                  <a:solidFill>
                    <a:srgbClr val="1A09B8"/>
                  </a:solidFill>
                </a:uFill>
                <a:latin typeface="Trebuchet MS"/>
                <a:cs typeface="Trebuchet MS"/>
                <a:hlinkClick r:id="rId4"/>
              </a:rPr>
              <a:t>Basile</a:t>
            </a:r>
            <a:endParaRPr sz="1000">
              <a:latin typeface="Trebuchet MS"/>
              <a:cs typeface="Trebuchet MS"/>
            </a:endParaRPr>
          </a:p>
        </p:txBody>
      </p:sp>
      <p:sp>
        <p:nvSpPr>
          <p:cNvPr id="7" name="object 7"/>
          <p:cNvSpPr/>
          <p:nvPr/>
        </p:nvSpPr>
        <p:spPr>
          <a:xfrm>
            <a:off x="732155" y="3983989"/>
            <a:ext cx="6096000" cy="230505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770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dirty="0">
                <a:latin typeface="Arial"/>
                <a:cs typeface="Arial"/>
              </a:rPr>
              <a:t>E</a:t>
            </a:r>
            <a:r>
              <a:rPr sz="1600" b="1" spc="-5" dirty="0">
                <a:latin typeface="Arial"/>
                <a:cs typeface="Arial"/>
              </a:rPr>
              <a:t>co</a:t>
            </a:r>
            <a:r>
              <a:rPr sz="1600" b="1" spc="-15" dirty="0">
                <a:latin typeface="Arial"/>
                <a:cs typeface="Arial"/>
              </a:rPr>
              <a:t>n</a:t>
            </a:r>
            <a:r>
              <a:rPr sz="1600" b="1" dirty="0">
                <a:latin typeface="Arial"/>
                <a:cs typeface="Arial"/>
              </a:rPr>
              <a:t>o</a:t>
            </a:r>
            <a:r>
              <a:rPr sz="1600" b="1" spc="-5" dirty="0">
                <a:latin typeface="Arial"/>
                <a:cs typeface="Arial"/>
              </a:rPr>
              <a:t>mia</a:t>
            </a:r>
            <a:r>
              <a:rPr sz="1600" b="1" dirty="0">
                <a:latin typeface="Arial"/>
                <a:cs typeface="Arial"/>
              </a:rPr>
              <a:t>i</a:t>
            </a:r>
            <a:r>
              <a:rPr sz="1600" b="1" spc="-5" dirty="0">
                <a:latin typeface="Arial"/>
                <a:cs typeface="Arial"/>
              </a:rPr>
              <a:t>tali</a:t>
            </a:r>
            <a:r>
              <a:rPr sz="1600" b="1" dirty="0">
                <a:latin typeface="Arial"/>
                <a:cs typeface="Arial"/>
              </a:rPr>
              <a:t>an</a:t>
            </a:r>
            <a:r>
              <a:rPr sz="1600" b="1" spc="-5" dirty="0">
                <a:latin typeface="Arial"/>
                <a:cs typeface="Arial"/>
              </a:rPr>
              <a:t>a.it  5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180562" y="2243357"/>
            <a:ext cx="3009326" cy="63956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817747"/>
            <a:ext cx="6148070" cy="3630929"/>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Verdana"/>
                <a:cs typeface="Verdana"/>
              </a:rPr>
              <a:t>Torna </a:t>
            </a:r>
            <a:r>
              <a:rPr sz="1600" b="1" dirty="0">
                <a:latin typeface="Verdana"/>
                <a:cs typeface="Verdana"/>
              </a:rPr>
              <a:t>il </a:t>
            </a:r>
            <a:r>
              <a:rPr sz="1600" b="1" spc="-5" dirty="0">
                <a:latin typeface="Verdana"/>
                <a:cs typeface="Verdana"/>
              </a:rPr>
              <a:t>Festival della Cultura</a:t>
            </a:r>
            <a:r>
              <a:rPr sz="1600" b="1" spc="-20" dirty="0">
                <a:latin typeface="Verdana"/>
                <a:cs typeface="Verdana"/>
              </a:rPr>
              <a:t> </a:t>
            </a:r>
            <a:r>
              <a:rPr sz="1600" b="1" spc="-5" dirty="0">
                <a:latin typeface="Verdana"/>
                <a:cs typeface="Verdana"/>
              </a:rPr>
              <a:t>Creativa</a:t>
            </a:r>
            <a:endParaRPr sz="1600">
              <a:latin typeface="Verdana"/>
              <a:cs typeface="Verdana"/>
            </a:endParaRPr>
          </a:p>
          <a:p>
            <a:pPr marL="1079500">
              <a:lnSpc>
                <a:spcPct val="100000"/>
              </a:lnSpc>
              <a:spcBef>
                <a:spcPts val="850"/>
              </a:spcBef>
            </a:pPr>
            <a:r>
              <a:rPr sz="1000" i="1" spc="-5" dirty="0">
                <a:solidFill>
                  <a:srgbClr val="666666"/>
                </a:solidFill>
                <a:latin typeface="Verdana"/>
                <a:cs typeface="Verdana"/>
              </a:rPr>
              <a:t>05 Marzo</a:t>
            </a:r>
            <a:r>
              <a:rPr sz="1000" i="1" dirty="0">
                <a:solidFill>
                  <a:srgbClr val="666666"/>
                </a:solidFill>
                <a:latin typeface="Verdana"/>
                <a:cs typeface="Verdana"/>
              </a:rPr>
              <a:t> </a:t>
            </a:r>
            <a:r>
              <a:rPr sz="1000" i="1" spc="-5" dirty="0">
                <a:solidFill>
                  <a:srgbClr val="666666"/>
                </a:solidFill>
                <a:latin typeface="Verdana"/>
                <a:cs typeface="Verdana"/>
              </a:rPr>
              <a:t>2015</a:t>
            </a:r>
            <a:endParaRPr sz="1000">
              <a:latin typeface="Verdana"/>
              <a:cs typeface="Verdana"/>
            </a:endParaRPr>
          </a:p>
          <a:p>
            <a:pPr marL="1079500" marR="5080" algn="just">
              <a:lnSpc>
                <a:spcPct val="101400"/>
              </a:lnSpc>
              <a:spcBef>
                <a:spcPts val="350"/>
              </a:spcBef>
            </a:pPr>
            <a:r>
              <a:rPr sz="1100" spc="-5" dirty="0">
                <a:latin typeface="Verdana"/>
                <a:cs typeface="Verdana"/>
              </a:rPr>
              <a:t>"L'alfabeto </a:t>
            </a:r>
            <a:r>
              <a:rPr sz="1100" dirty="0">
                <a:latin typeface="Verdana"/>
                <a:cs typeface="Verdana"/>
              </a:rPr>
              <a:t>del Mondo. </a:t>
            </a:r>
            <a:r>
              <a:rPr sz="1100" spc="-5" dirty="0">
                <a:latin typeface="Verdana"/>
                <a:cs typeface="Verdana"/>
              </a:rPr>
              <a:t>Leggiamo </a:t>
            </a:r>
            <a:r>
              <a:rPr sz="1100" dirty="0">
                <a:latin typeface="Verdana"/>
                <a:cs typeface="Verdana"/>
              </a:rPr>
              <a:t>i segni </a:t>
            </a:r>
            <a:r>
              <a:rPr sz="1100" spc="-5" dirty="0">
                <a:latin typeface="Verdana"/>
                <a:cs typeface="Verdana"/>
              </a:rPr>
              <a:t>intorno </a:t>
            </a:r>
            <a:r>
              <a:rPr sz="1100" dirty="0">
                <a:latin typeface="Verdana"/>
                <a:cs typeface="Verdana"/>
              </a:rPr>
              <a:t>a noi e </a:t>
            </a:r>
            <a:r>
              <a:rPr sz="1100" spc="-5" dirty="0">
                <a:latin typeface="Verdana"/>
                <a:cs typeface="Verdana"/>
              </a:rPr>
              <a:t>raccontiamo". </a:t>
            </a:r>
            <a:r>
              <a:rPr sz="1100" dirty="0">
                <a:latin typeface="Verdana"/>
                <a:cs typeface="Verdana"/>
              </a:rPr>
              <a:t>È  questo </a:t>
            </a:r>
            <a:r>
              <a:rPr sz="1100" spc="-5" dirty="0">
                <a:latin typeface="Verdana"/>
                <a:cs typeface="Verdana"/>
              </a:rPr>
              <a:t>il </a:t>
            </a:r>
            <a:r>
              <a:rPr sz="1100" dirty="0">
                <a:latin typeface="Verdana"/>
                <a:cs typeface="Verdana"/>
              </a:rPr>
              <a:t>tema della seconda </a:t>
            </a:r>
            <a:r>
              <a:rPr sz="1100" spc="-5" dirty="0">
                <a:latin typeface="Verdana"/>
                <a:cs typeface="Verdana"/>
              </a:rPr>
              <a:t>edizione </a:t>
            </a:r>
            <a:r>
              <a:rPr sz="1100" dirty="0">
                <a:latin typeface="Verdana"/>
                <a:cs typeface="Verdana"/>
              </a:rPr>
              <a:t>del </a:t>
            </a:r>
            <a:r>
              <a:rPr sz="1100" spc="-5" dirty="0">
                <a:latin typeface="Verdana"/>
                <a:cs typeface="Verdana"/>
              </a:rPr>
              <a:t>Festival </a:t>
            </a:r>
            <a:r>
              <a:rPr sz="1100" dirty="0">
                <a:latin typeface="Verdana"/>
                <a:cs typeface="Verdana"/>
              </a:rPr>
              <a:t>della </a:t>
            </a:r>
            <a:r>
              <a:rPr sz="1100" spc="-5" dirty="0">
                <a:latin typeface="Verdana"/>
                <a:cs typeface="Verdana"/>
              </a:rPr>
              <a:t>Cultura  Creativa, </a:t>
            </a:r>
            <a:r>
              <a:rPr sz="1100" dirty="0">
                <a:latin typeface="Verdana"/>
                <a:cs typeface="Verdana"/>
              </a:rPr>
              <a:t>promosso e </a:t>
            </a:r>
            <a:r>
              <a:rPr sz="1100" spc="-5" dirty="0">
                <a:latin typeface="Verdana"/>
                <a:cs typeface="Verdana"/>
              </a:rPr>
              <a:t>realizzato </a:t>
            </a:r>
            <a:r>
              <a:rPr sz="1100" spc="-10" dirty="0">
                <a:latin typeface="Verdana"/>
                <a:cs typeface="Verdana"/>
              </a:rPr>
              <a:t>dalle </a:t>
            </a:r>
            <a:r>
              <a:rPr sz="1100" dirty="0">
                <a:latin typeface="Verdana"/>
                <a:cs typeface="Verdana"/>
              </a:rPr>
              <a:t>banche, anche </a:t>
            </a:r>
            <a:r>
              <a:rPr sz="1100" spc="-5" dirty="0">
                <a:latin typeface="Verdana"/>
                <a:cs typeface="Verdana"/>
              </a:rPr>
              <a:t>grazie </a:t>
            </a:r>
            <a:r>
              <a:rPr sz="1100" dirty="0">
                <a:latin typeface="Verdana"/>
                <a:cs typeface="Verdana"/>
              </a:rPr>
              <a:t>al  </a:t>
            </a:r>
            <a:r>
              <a:rPr sz="1100" spc="-5" dirty="0">
                <a:latin typeface="Verdana"/>
                <a:cs typeface="Verdana"/>
              </a:rPr>
              <a:t>coordinamento dell'Abi. </a:t>
            </a:r>
            <a:r>
              <a:rPr sz="1100" dirty="0">
                <a:latin typeface="Verdana"/>
                <a:cs typeface="Verdana"/>
              </a:rPr>
              <a:t>La </a:t>
            </a:r>
            <a:r>
              <a:rPr sz="1100" spc="-5" dirty="0">
                <a:latin typeface="Verdana"/>
                <a:cs typeface="Verdana"/>
              </a:rPr>
              <a:t>manifestazione, interamente dedicata </a:t>
            </a:r>
            <a:r>
              <a:rPr sz="1100" spc="-10" dirty="0">
                <a:latin typeface="Verdana"/>
                <a:cs typeface="Verdana"/>
              </a:rPr>
              <a:t>alla  </a:t>
            </a:r>
            <a:r>
              <a:rPr sz="1100" spc="-5" dirty="0">
                <a:latin typeface="Verdana"/>
                <a:cs typeface="Verdana"/>
              </a:rPr>
              <a:t>cultura </a:t>
            </a:r>
            <a:r>
              <a:rPr sz="1100" dirty="0">
                <a:latin typeface="Verdana"/>
                <a:cs typeface="Verdana"/>
              </a:rPr>
              <a:t>e </a:t>
            </a:r>
            <a:r>
              <a:rPr sz="1100" spc="-5" dirty="0">
                <a:latin typeface="Verdana"/>
                <a:cs typeface="Verdana"/>
              </a:rPr>
              <a:t>alla creatività </a:t>
            </a:r>
            <a:r>
              <a:rPr sz="1100" dirty="0">
                <a:latin typeface="Verdana"/>
                <a:cs typeface="Verdana"/>
              </a:rPr>
              <a:t>per </a:t>
            </a:r>
            <a:r>
              <a:rPr sz="1100" spc="-5" dirty="0">
                <a:latin typeface="Verdana"/>
                <a:cs typeface="Verdana"/>
              </a:rPr>
              <a:t>ragazzi, </a:t>
            </a:r>
            <a:r>
              <a:rPr sz="1100" spc="5" dirty="0">
                <a:latin typeface="Verdana"/>
                <a:cs typeface="Verdana"/>
              </a:rPr>
              <a:t>si </a:t>
            </a:r>
            <a:r>
              <a:rPr sz="1100" dirty="0">
                <a:latin typeface="Verdana"/>
                <a:cs typeface="Verdana"/>
              </a:rPr>
              <a:t>svolgerà </a:t>
            </a:r>
            <a:r>
              <a:rPr sz="1100" spc="-5" dirty="0">
                <a:latin typeface="Verdana"/>
                <a:cs typeface="Verdana"/>
              </a:rPr>
              <a:t>nella settimana dal 16  al 22 marzo </a:t>
            </a:r>
            <a:r>
              <a:rPr sz="1100" dirty="0">
                <a:latin typeface="Verdana"/>
                <a:cs typeface="Verdana"/>
              </a:rPr>
              <a:t>e, come </a:t>
            </a:r>
            <a:r>
              <a:rPr sz="1100" spc="-5" dirty="0">
                <a:latin typeface="Verdana"/>
                <a:cs typeface="Verdana"/>
              </a:rPr>
              <a:t>già </a:t>
            </a:r>
            <a:r>
              <a:rPr sz="1100" dirty="0">
                <a:latin typeface="Verdana"/>
                <a:cs typeface="Verdana"/>
              </a:rPr>
              <a:t>sperimentato </a:t>
            </a:r>
            <a:r>
              <a:rPr sz="1100" spc="-5" dirty="0">
                <a:latin typeface="Verdana"/>
                <a:cs typeface="Verdana"/>
              </a:rPr>
              <a:t>nella prima </a:t>
            </a:r>
            <a:r>
              <a:rPr sz="1100" dirty="0">
                <a:latin typeface="Verdana"/>
                <a:cs typeface="Verdana"/>
              </a:rPr>
              <a:t>edizione, si  </a:t>
            </a:r>
            <a:r>
              <a:rPr sz="1100" spc="-5" dirty="0">
                <a:latin typeface="Verdana"/>
                <a:cs typeface="Verdana"/>
              </a:rPr>
              <a:t>articolerà attraverso una ricca </a:t>
            </a:r>
            <a:r>
              <a:rPr sz="1100" dirty="0">
                <a:latin typeface="Verdana"/>
                <a:cs typeface="Verdana"/>
              </a:rPr>
              <a:t>proposta di </a:t>
            </a:r>
            <a:r>
              <a:rPr sz="1100" spc="-5" dirty="0">
                <a:latin typeface="Verdana"/>
                <a:cs typeface="Verdana"/>
              </a:rPr>
              <a:t>eventi, iniziative </a:t>
            </a:r>
            <a:r>
              <a:rPr sz="1100" dirty="0">
                <a:latin typeface="Verdana"/>
                <a:cs typeface="Verdana"/>
              </a:rPr>
              <a:t>e </a:t>
            </a:r>
            <a:r>
              <a:rPr sz="1100" spc="50" dirty="0">
                <a:latin typeface="Verdana"/>
                <a:cs typeface="Verdana"/>
              </a:rPr>
              <a:t> </a:t>
            </a:r>
            <a:r>
              <a:rPr sz="1100" spc="-5" dirty="0">
                <a:latin typeface="Verdana"/>
                <a:cs typeface="Verdana"/>
              </a:rPr>
              <a:t>laboratori</a:t>
            </a:r>
            <a:endParaRPr sz="1100">
              <a:latin typeface="Verdana"/>
              <a:cs typeface="Verdana"/>
            </a:endParaRPr>
          </a:p>
          <a:p>
            <a:pPr marL="12700">
              <a:lnSpc>
                <a:spcPct val="100000"/>
              </a:lnSpc>
              <a:spcBef>
                <a:spcPts val="15"/>
              </a:spcBef>
            </a:pPr>
            <a:r>
              <a:rPr sz="1100" spc="-5" dirty="0">
                <a:latin typeface="Verdana"/>
                <a:cs typeface="Verdana"/>
              </a:rPr>
              <a:t>diffusi</a:t>
            </a:r>
            <a:r>
              <a:rPr sz="1100" spc="90" dirty="0">
                <a:latin typeface="Verdana"/>
                <a:cs typeface="Verdana"/>
              </a:rPr>
              <a:t> </a:t>
            </a:r>
            <a:r>
              <a:rPr sz="1100" spc="-5" dirty="0">
                <a:latin typeface="Verdana"/>
                <a:cs typeface="Verdana"/>
              </a:rPr>
              <a:t>sull'intero</a:t>
            </a:r>
            <a:r>
              <a:rPr sz="1100" spc="110" dirty="0">
                <a:latin typeface="Verdana"/>
                <a:cs typeface="Verdana"/>
              </a:rPr>
              <a:t> </a:t>
            </a:r>
            <a:r>
              <a:rPr sz="1100" spc="-5" dirty="0">
                <a:latin typeface="Verdana"/>
                <a:cs typeface="Verdana"/>
              </a:rPr>
              <a:t>territorio</a:t>
            </a:r>
            <a:r>
              <a:rPr sz="1100" spc="110" dirty="0">
                <a:latin typeface="Verdana"/>
                <a:cs typeface="Verdana"/>
              </a:rPr>
              <a:t> </a:t>
            </a:r>
            <a:r>
              <a:rPr sz="1100" spc="-5" dirty="0">
                <a:latin typeface="Verdana"/>
                <a:cs typeface="Verdana"/>
              </a:rPr>
              <a:t>nazionale.</a:t>
            </a:r>
            <a:r>
              <a:rPr sz="1100" spc="120" dirty="0">
                <a:latin typeface="Verdana"/>
                <a:cs typeface="Verdana"/>
              </a:rPr>
              <a:t> </a:t>
            </a:r>
            <a:r>
              <a:rPr sz="1100" spc="-5" dirty="0">
                <a:latin typeface="Verdana"/>
                <a:cs typeface="Verdana"/>
              </a:rPr>
              <a:t>Coinvolgendo</a:t>
            </a:r>
            <a:r>
              <a:rPr sz="1100" spc="110" dirty="0">
                <a:latin typeface="Verdana"/>
                <a:cs typeface="Verdana"/>
              </a:rPr>
              <a:t> </a:t>
            </a:r>
            <a:r>
              <a:rPr sz="1100" spc="-5" dirty="0">
                <a:latin typeface="Verdana"/>
                <a:cs typeface="Verdana"/>
              </a:rPr>
              <a:t>oltre</a:t>
            </a:r>
            <a:r>
              <a:rPr sz="1100" spc="114" dirty="0">
                <a:latin typeface="Verdana"/>
                <a:cs typeface="Verdana"/>
              </a:rPr>
              <a:t> </a:t>
            </a:r>
            <a:r>
              <a:rPr sz="1100" spc="-5" dirty="0">
                <a:latin typeface="Verdana"/>
                <a:cs typeface="Verdana"/>
              </a:rPr>
              <a:t>10</a:t>
            </a:r>
            <a:r>
              <a:rPr sz="1100" spc="114" dirty="0">
                <a:latin typeface="Verdana"/>
                <a:cs typeface="Verdana"/>
              </a:rPr>
              <a:t> </a:t>
            </a:r>
            <a:r>
              <a:rPr sz="1100" spc="-5" dirty="0">
                <a:latin typeface="Verdana"/>
                <a:cs typeface="Verdana"/>
              </a:rPr>
              <a:t>mila</a:t>
            </a:r>
            <a:r>
              <a:rPr sz="1100" spc="120" dirty="0">
                <a:latin typeface="Verdana"/>
                <a:cs typeface="Verdana"/>
              </a:rPr>
              <a:t> </a:t>
            </a:r>
            <a:r>
              <a:rPr sz="1100" spc="-5" dirty="0">
                <a:latin typeface="Verdana"/>
                <a:cs typeface="Verdana"/>
              </a:rPr>
              <a:t>giovanissimi</a:t>
            </a:r>
            <a:r>
              <a:rPr sz="1100" spc="105" dirty="0">
                <a:latin typeface="Verdana"/>
                <a:cs typeface="Verdana"/>
              </a:rPr>
              <a:t> </a:t>
            </a:r>
            <a:r>
              <a:rPr sz="1100" spc="-10" dirty="0">
                <a:latin typeface="Verdana"/>
                <a:cs typeface="Verdana"/>
              </a:rPr>
              <a:t>in</a:t>
            </a:r>
            <a:r>
              <a:rPr sz="1100" spc="120" dirty="0">
                <a:latin typeface="Verdana"/>
                <a:cs typeface="Verdana"/>
              </a:rPr>
              <a:t> </a:t>
            </a:r>
            <a:r>
              <a:rPr sz="1100" spc="-5" dirty="0">
                <a:latin typeface="Verdana"/>
                <a:cs typeface="Verdana"/>
              </a:rPr>
              <a:t>tutta</a:t>
            </a:r>
            <a:endParaRPr sz="1100">
              <a:latin typeface="Verdana"/>
              <a:cs typeface="Verdana"/>
            </a:endParaRPr>
          </a:p>
          <a:p>
            <a:pPr marL="12700" marR="5080" algn="just">
              <a:lnSpc>
                <a:spcPct val="101299"/>
              </a:lnSpc>
              <a:spcBef>
                <a:spcPts val="5"/>
              </a:spcBef>
            </a:pPr>
            <a:r>
              <a:rPr sz="1100" spc="-5" dirty="0">
                <a:latin typeface="Verdana"/>
                <a:cs typeface="Verdana"/>
              </a:rPr>
              <a:t>Italia, il Festival </a:t>
            </a:r>
            <a:r>
              <a:rPr sz="1100" dirty="0">
                <a:latin typeface="Verdana"/>
                <a:cs typeface="Verdana"/>
              </a:rPr>
              <a:t>ha </a:t>
            </a:r>
            <a:r>
              <a:rPr sz="1100" spc="-5" dirty="0">
                <a:latin typeface="Verdana"/>
                <a:cs typeface="Verdana"/>
              </a:rPr>
              <a:t>l'obiettivo </a:t>
            </a:r>
            <a:r>
              <a:rPr sz="1100" dirty="0">
                <a:latin typeface="Verdana"/>
                <a:cs typeface="Verdana"/>
              </a:rPr>
              <a:t>di </a:t>
            </a:r>
            <a:r>
              <a:rPr sz="1100" spc="-5" dirty="0">
                <a:latin typeface="Verdana"/>
                <a:cs typeface="Verdana"/>
              </a:rPr>
              <a:t>avvicinare bambini </a:t>
            </a:r>
            <a:r>
              <a:rPr sz="1100" dirty="0">
                <a:latin typeface="Verdana"/>
                <a:cs typeface="Verdana"/>
              </a:rPr>
              <a:t>e ragazzi </a:t>
            </a:r>
            <a:r>
              <a:rPr sz="1100" spc="-5" dirty="0">
                <a:latin typeface="Verdana"/>
                <a:cs typeface="Verdana"/>
              </a:rPr>
              <a:t>dai </a:t>
            </a:r>
            <a:r>
              <a:rPr sz="1100" dirty="0">
                <a:latin typeface="Verdana"/>
                <a:cs typeface="Verdana"/>
              </a:rPr>
              <a:t>6 ai </a:t>
            </a:r>
            <a:r>
              <a:rPr sz="1100" spc="-5" dirty="0">
                <a:latin typeface="Verdana"/>
                <a:cs typeface="Verdana"/>
              </a:rPr>
              <a:t>13 </a:t>
            </a:r>
            <a:r>
              <a:rPr sz="1100" dirty="0">
                <a:latin typeface="Verdana"/>
                <a:cs typeface="Verdana"/>
              </a:rPr>
              <a:t>anni </a:t>
            </a:r>
            <a:r>
              <a:rPr sz="1100" spc="-5" dirty="0">
                <a:latin typeface="Verdana"/>
                <a:cs typeface="Verdana"/>
              </a:rPr>
              <a:t>alla  cultura </a:t>
            </a:r>
            <a:r>
              <a:rPr sz="1100" dirty="0">
                <a:latin typeface="Verdana"/>
                <a:cs typeface="Verdana"/>
              </a:rPr>
              <a:t>e, </a:t>
            </a:r>
            <a:r>
              <a:rPr sz="1100" spc="-10" dirty="0">
                <a:latin typeface="Verdana"/>
                <a:cs typeface="Verdana"/>
              </a:rPr>
              <a:t>in </a:t>
            </a:r>
            <a:r>
              <a:rPr sz="1100" spc="-5" dirty="0">
                <a:latin typeface="Verdana"/>
                <a:cs typeface="Verdana"/>
              </a:rPr>
              <a:t>particolare, agli </a:t>
            </a:r>
            <a:r>
              <a:rPr sz="1100" dirty="0">
                <a:latin typeface="Verdana"/>
                <a:cs typeface="Verdana"/>
              </a:rPr>
              <a:t>aspetti più </a:t>
            </a:r>
            <a:r>
              <a:rPr sz="1100" spc="-5" dirty="0">
                <a:latin typeface="Verdana"/>
                <a:cs typeface="Verdana"/>
              </a:rPr>
              <a:t>"generativi" della creatività. Attraverso l'arte,  l'archeologia, </a:t>
            </a:r>
            <a:r>
              <a:rPr sz="1100" spc="-10" dirty="0">
                <a:latin typeface="Verdana"/>
                <a:cs typeface="Verdana"/>
              </a:rPr>
              <a:t>la </a:t>
            </a:r>
            <a:r>
              <a:rPr sz="1100" spc="-5" dirty="0">
                <a:latin typeface="Verdana"/>
                <a:cs typeface="Verdana"/>
              </a:rPr>
              <a:t>musica, il </a:t>
            </a:r>
            <a:r>
              <a:rPr sz="1100" dirty="0">
                <a:latin typeface="Verdana"/>
                <a:cs typeface="Verdana"/>
              </a:rPr>
              <a:t>canto, </a:t>
            </a:r>
            <a:r>
              <a:rPr sz="1100" spc="-5" dirty="0">
                <a:latin typeface="Verdana"/>
                <a:cs typeface="Verdana"/>
              </a:rPr>
              <a:t>la lettura, il teatro, </a:t>
            </a:r>
            <a:r>
              <a:rPr sz="1100" spc="-10" dirty="0">
                <a:latin typeface="Verdana"/>
                <a:cs typeface="Verdana"/>
              </a:rPr>
              <a:t>la </a:t>
            </a:r>
            <a:r>
              <a:rPr sz="1100" spc="-5" dirty="0">
                <a:latin typeface="Verdana"/>
                <a:cs typeface="Verdana"/>
              </a:rPr>
              <a:t>fotografia, la </a:t>
            </a:r>
            <a:r>
              <a:rPr sz="1100" dirty="0">
                <a:latin typeface="Verdana"/>
                <a:cs typeface="Verdana"/>
              </a:rPr>
              <a:t>robotica, </a:t>
            </a:r>
            <a:r>
              <a:rPr sz="1100" spc="-5" dirty="0">
                <a:latin typeface="Verdana"/>
                <a:cs typeface="Verdana"/>
              </a:rPr>
              <a:t>le  tecnologie digitali </a:t>
            </a:r>
            <a:r>
              <a:rPr sz="1100" dirty="0">
                <a:latin typeface="Verdana"/>
                <a:cs typeface="Verdana"/>
              </a:rPr>
              <a:t>e </a:t>
            </a:r>
            <a:r>
              <a:rPr sz="1100" spc="-5" dirty="0">
                <a:latin typeface="Verdana"/>
                <a:cs typeface="Verdana"/>
              </a:rPr>
              <a:t>altri </a:t>
            </a:r>
            <a:r>
              <a:rPr sz="1100" dirty="0">
                <a:latin typeface="Verdana"/>
                <a:cs typeface="Verdana"/>
              </a:rPr>
              <a:t>percorsi </a:t>
            </a:r>
            <a:r>
              <a:rPr sz="1100" spc="-5" dirty="0">
                <a:latin typeface="Verdana"/>
                <a:cs typeface="Verdana"/>
              </a:rPr>
              <a:t>figurativi </a:t>
            </a:r>
            <a:r>
              <a:rPr sz="1100" dirty="0">
                <a:latin typeface="Verdana"/>
                <a:cs typeface="Verdana"/>
              </a:rPr>
              <a:t>e </a:t>
            </a:r>
            <a:r>
              <a:rPr sz="1100" spc="-5" dirty="0">
                <a:latin typeface="Verdana"/>
                <a:cs typeface="Verdana"/>
              </a:rPr>
              <a:t>linguistici, </a:t>
            </a:r>
            <a:r>
              <a:rPr sz="1100" dirty="0">
                <a:latin typeface="Verdana"/>
                <a:cs typeface="Verdana"/>
              </a:rPr>
              <a:t>i </a:t>
            </a:r>
            <a:r>
              <a:rPr sz="1100" spc="-5" dirty="0">
                <a:latin typeface="Verdana"/>
                <a:cs typeface="Verdana"/>
              </a:rPr>
              <a:t>giovani </a:t>
            </a:r>
            <a:r>
              <a:rPr sz="1100" dirty="0">
                <a:latin typeface="Verdana"/>
                <a:cs typeface="Verdana"/>
              </a:rPr>
              <a:t>protagonisti del  </a:t>
            </a:r>
            <a:r>
              <a:rPr sz="1100" spc="-5" dirty="0">
                <a:latin typeface="Verdana"/>
                <a:cs typeface="Verdana"/>
              </a:rPr>
              <a:t>Festival potranno così sperimentare </a:t>
            </a:r>
            <a:r>
              <a:rPr sz="1100" spc="-10" dirty="0">
                <a:latin typeface="Verdana"/>
                <a:cs typeface="Verdana"/>
              </a:rPr>
              <a:t>le </a:t>
            </a:r>
            <a:r>
              <a:rPr sz="1100" spc="-5" dirty="0">
                <a:latin typeface="Verdana"/>
                <a:cs typeface="Verdana"/>
              </a:rPr>
              <a:t>potenzialità della loro fantasia </a:t>
            </a:r>
            <a:r>
              <a:rPr sz="1100" dirty="0">
                <a:latin typeface="Verdana"/>
                <a:cs typeface="Verdana"/>
              </a:rPr>
              <a:t>e costruire  </a:t>
            </a:r>
            <a:r>
              <a:rPr sz="1100" spc="-5" dirty="0">
                <a:latin typeface="Verdana"/>
                <a:cs typeface="Verdana"/>
              </a:rPr>
              <a:t>infiniti racconti. </a:t>
            </a:r>
            <a:r>
              <a:rPr sz="1100" dirty="0">
                <a:latin typeface="Verdana"/>
                <a:cs typeface="Verdana"/>
              </a:rPr>
              <a:t>Oltre </a:t>
            </a:r>
            <a:r>
              <a:rPr sz="1100" spc="-5" dirty="0">
                <a:latin typeface="Verdana"/>
                <a:cs typeface="Verdana"/>
              </a:rPr>
              <a:t>80 saranno </a:t>
            </a:r>
            <a:r>
              <a:rPr sz="1100" spc="-10" dirty="0">
                <a:latin typeface="Verdana"/>
                <a:cs typeface="Verdana"/>
              </a:rPr>
              <a:t>gli </a:t>
            </a:r>
            <a:r>
              <a:rPr sz="1100" dirty="0">
                <a:latin typeface="Verdana"/>
                <a:cs typeface="Verdana"/>
              </a:rPr>
              <a:t>eventi </a:t>
            </a:r>
            <a:r>
              <a:rPr sz="1100" spc="-5" dirty="0">
                <a:latin typeface="Verdana"/>
                <a:cs typeface="Verdana"/>
              </a:rPr>
              <a:t>culturali </a:t>
            </a:r>
            <a:r>
              <a:rPr sz="1100" dirty="0">
                <a:latin typeface="Verdana"/>
                <a:cs typeface="Verdana"/>
              </a:rPr>
              <a:t>che </a:t>
            </a:r>
            <a:r>
              <a:rPr sz="1100" spc="5" dirty="0">
                <a:latin typeface="Verdana"/>
                <a:cs typeface="Verdana"/>
              </a:rPr>
              <a:t>si </a:t>
            </a:r>
            <a:r>
              <a:rPr sz="1100" spc="-5" dirty="0">
                <a:latin typeface="Verdana"/>
                <a:cs typeface="Verdana"/>
              </a:rPr>
              <a:t>svolgeranno </a:t>
            </a:r>
            <a:r>
              <a:rPr sz="1100" spc="-10" dirty="0">
                <a:latin typeface="Verdana"/>
                <a:cs typeface="Verdana"/>
              </a:rPr>
              <a:t>in </a:t>
            </a:r>
            <a:r>
              <a:rPr sz="1100" spc="-5" dirty="0">
                <a:latin typeface="Verdana"/>
                <a:cs typeface="Verdana"/>
              </a:rPr>
              <a:t>tutta la  Penisola </a:t>
            </a:r>
            <a:r>
              <a:rPr sz="1100" spc="-10" dirty="0">
                <a:latin typeface="Verdana"/>
                <a:cs typeface="Verdana"/>
              </a:rPr>
              <a:t>in </a:t>
            </a:r>
            <a:r>
              <a:rPr sz="1100" dirty="0">
                <a:latin typeface="Verdana"/>
                <a:cs typeface="Verdana"/>
              </a:rPr>
              <a:t>60 </a:t>
            </a:r>
            <a:r>
              <a:rPr sz="1100" spc="-5" dirty="0">
                <a:latin typeface="Verdana"/>
                <a:cs typeface="Verdana"/>
              </a:rPr>
              <a:t>città. L'importanza sociale </a:t>
            </a:r>
            <a:r>
              <a:rPr sz="1100" dirty="0">
                <a:latin typeface="Verdana"/>
                <a:cs typeface="Verdana"/>
              </a:rPr>
              <a:t>e </a:t>
            </a:r>
            <a:r>
              <a:rPr sz="1100" spc="-5" dirty="0">
                <a:latin typeface="Verdana"/>
                <a:cs typeface="Verdana"/>
              </a:rPr>
              <a:t>culturale della manifestazione </a:t>
            </a:r>
            <a:r>
              <a:rPr sz="1100" dirty="0">
                <a:latin typeface="Verdana"/>
                <a:cs typeface="Verdana"/>
              </a:rPr>
              <a:t>è quest'anno  </a:t>
            </a:r>
            <a:r>
              <a:rPr sz="1100" spc="-5" dirty="0">
                <a:latin typeface="Verdana"/>
                <a:cs typeface="Verdana"/>
              </a:rPr>
              <a:t>testimoniata </a:t>
            </a:r>
            <a:r>
              <a:rPr sz="1100" dirty="0">
                <a:latin typeface="Verdana"/>
                <a:cs typeface="Verdana"/>
              </a:rPr>
              <a:t>anche </a:t>
            </a:r>
            <a:r>
              <a:rPr sz="1100" spc="-10" dirty="0">
                <a:latin typeface="Verdana"/>
                <a:cs typeface="Verdana"/>
              </a:rPr>
              <a:t>dalla </a:t>
            </a:r>
            <a:r>
              <a:rPr sz="1100" spc="-5" dirty="0">
                <a:latin typeface="Verdana"/>
                <a:cs typeface="Verdana"/>
              </a:rPr>
              <a:t>media partnership della RAI. </a:t>
            </a:r>
            <a:r>
              <a:rPr sz="1100" dirty="0">
                <a:latin typeface="Verdana"/>
                <a:cs typeface="Verdana"/>
              </a:rPr>
              <a:t>La </a:t>
            </a:r>
            <a:r>
              <a:rPr sz="1100" spc="-5" dirty="0">
                <a:latin typeface="Verdana"/>
                <a:cs typeface="Verdana"/>
              </a:rPr>
              <a:t>manifestazione </a:t>
            </a:r>
            <a:r>
              <a:rPr sz="1100" dirty="0">
                <a:latin typeface="Verdana"/>
                <a:cs typeface="Verdana"/>
              </a:rPr>
              <a:t>- che ha </a:t>
            </a:r>
            <a:r>
              <a:rPr sz="1100" spc="-5" dirty="0">
                <a:latin typeface="Verdana"/>
                <a:cs typeface="Verdana"/>
              </a:rPr>
              <a:t>il  patrocinio</a:t>
            </a:r>
            <a:r>
              <a:rPr sz="1100" spc="60" dirty="0">
                <a:latin typeface="Verdana"/>
                <a:cs typeface="Verdana"/>
              </a:rPr>
              <a:t> </a:t>
            </a:r>
            <a:r>
              <a:rPr sz="1100" dirty="0">
                <a:latin typeface="Verdana"/>
                <a:cs typeface="Verdana"/>
              </a:rPr>
              <a:t>dell'UNESCO</a:t>
            </a:r>
            <a:r>
              <a:rPr sz="1100" spc="50" dirty="0">
                <a:latin typeface="Verdana"/>
                <a:cs typeface="Verdana"/>
              </a:rPr>
              <a:t> </a:t>
            </a:r>
            <a:r>
              <a:rPr sz="1100" dirty="0">
                <a:latin typeface="Verdana"/>
                <a:cs typeface="Verdana"/>
              </a:rPr>
              <a:t>e</a:t>
            </a:r>
            <a:r>
              <a:rPr sz="1100" spc="60" dirty="0">
                <a:latin typeface="Verdana"/>
                <a:cs typeface="Verdana"/>
              </a:rPr>
              <a:t> </a:t>
            </a:r>
            <a:r>
              <a:rPr sz="1100" dirty="0">
                <a:latin typeface="Verdana"/>
                <a:cs typeface="Verdana"/>
              </a:rPr>
              <a:t>del</a:t>
            </a:r>
            <a:r>
              <a:rPr sz="1100" spc="45" dirty="0">
                <a:latin typeface="Verdana"/>
                <a:cs typeface="Verdana"/>
              </a:rPr>
              <a:t> </a:t>
            </a:r>
            <a:r>
              <a:rPr sz="1100" dirty="0">
                <a:latin typeface="Verdana"/>
                <a:cs typeface="Verdana"/>
              </a:rPr>
              <a:t>Ministero</a:t>
            </a:r>
            <a:r>
              <a:rPr sz="1100" spc="60" dirty="0">
                <a:latin typeface="Verdana"/>
                <a:cs typeface="Verdana"/>
              </a:rPr>
              <a:t> </a:t>
            </a:r>
            <a:r>
              <a:rPr sz="1100" dirty="0">
                <a:latin typeface="Verdana"/>
                <a:cs typeface="Verdana"/>
              </a:rPr>
              <a:t>dei</a:t>
            </a:r>
            <a:r>
              <a:rPr sz="1100" spc="60" dirty="0">
                <a:latin typeface="Verdana"/>
                <a:cs typeface="Verdana"/>
              </a:rPr>
              <a:t> </a:t>
            </a:r>
            <a:r>
              <a:rPr sz="1100" dirty="0">
                <a:latin typeface="Verdana"/>
                <a:cs typeface="Verdana"/>
              </a:rPr>
              <a:t>Beni</a:t>
            </a:r>
            <a:r>
              <a:rPr sz="1100" spc="40" dirty="0">
                <a:latin typeface="Verdana"/>
                <a:cs typeface="Verdana"/>
              </a:rPr>
              <a:t> </a:t>
            </a:r>
            <a:r>
              <a:rPr sz="1100" dirty="0">
                <a:latin typeface="Verdana"/>
                <a:cs typeface="Verdana"/>
              </a:rPr>
              <a:t>e</a:t>
            </a:r>
            <a:r>
              <a:rPr sz="1100" spc="60" dirty="0">
                <a:latin typeface="Verdana"/>
                <a:cs typeface="Verdana"/>
              </a:rPr>
              <a:t> </a:t>
            </a:r>
            <a:r>
              <a:rPr sz="1100" spc="-5" dirty="0">
                <a:latin typeface="Verdana"/>
                <a:cs typeface="Verdana"/>
              </a:rPr>
              <a:t>delle</a:t>
            </a:r>
            <a:r>
              <a:rPr sz="1100" spc="60" dirty="0">
                <a:latin typeface="Verdana"/>
                <a:cs typeface="Verdana"/>
              </a:rPr>
              <a:t> </a:t>
            </a:r>
            <a:r>
              <a:rPr sz="1100" spc="-5" dirty="0">
                <a:latin typeface="Verdana"/>
                <a:cs typeface="Verdana"/>
              </a:rPr>
              <a:t>Attività</a:t>
            </a:r>
            <a:r>
              <a:rPr sz="1100" spc="50" dirty="0">
                <a:latin typeface="Verdana"/>
                <a:cs typeface="Verdana"/>
              </a:rPr>
              <a:t> </a:t>
            </a:r>
            <a:r>
              <a:rPr sz="1100" spc="-5" dirty="0">
                <a:latin typeface="Verdana"/>
                <a:cs typeface="Verdana"/>
              </a:rPr>
              <a:t>Culturali</a:t>
            </a:r>
            <a:r>
              <a:rPr sz="1100" spc="55" dirty="0">
                <a:latin typeface="Verdana"/>
                <a:cs typeface="Verdana"/>
              </a:rPr>
              <a:t> </a:t>
            </a:r>
            <a:r>
              <a:rPr sz="1100" dirty="0">
                <a:latin typeface="Verdana"/>
                <a:cs typeface="Verdana"/>
              </a:rPr>
              <a:t>e</a:t>
            </a:r>
            <a:r>
              <a:rPr sz="1100" spc="60" dirty="0">
                <a:latin typeface="Verdana"/>
                <a:cs typeface="Verdana"/>
              </a:rPr>
              <a:t> </a:t>
            </a:r>
            <a:r>
              <a:rPr sz="1100" dirty="0">
                <a:latin typeface="Verdana"/>
                <a:cs typeface="Verdana"/>
              </a:rPr>
              <a:t>del</a:t>
            </a:r>
            <a:r>
              <a:rPr sz="1100" spc="45" dirty="0">
                <a:latin typeface="Verdana"/>
                <a:cs typeface="Verdana"/>
              </a:rPr>
              <a:t> </a:t>
            </a:r>
            <a:r>
              <a:rPr sz="1100" spc="-5" dirty="0">
                <a:latin typeface="Verdana"/>
                <a:cs typeface="Verdana"/>
              </a:rPr>
              <a:t>Turismo</a:t>
            </a:r>
            <a:endParaRPr sz="1100">
              <a:latin typeface="Verdana"/>
              <a:cs typeface="Verdana"/>
            </a:endParaRPr>
          </a:p>
          <a:p>
            <a:pPr marL="12700" algn="just">
              <a:lnSpc>
                <a:spcPct val="100000"/>
              </a:lnSpc>
              <a:spcBef>
                <a:spcPts val="10"/>
              </a:spcBef>
            </a:pPr>
            <a:r>
              <a:rPr sz="1100" dirty="0">
                <a:latin typeface="Verdana"/>
                <a:cs typeface="Verdana"/>
              </a:rPr>
              <a:t>- ha ottenuto </a:t>
            </a:r>
            <a:r>
              <a:rPr sz="1100" spc="-5" dirty="0">
                <a:latin typeface="Verdana"/>
                <a:cs typeface="Verdana"/>
              </a:rPr>
              <a:t>nella prima </a:t>
            </a:r>
            <a:r>
              <a:rPr sz="1100" dirty="0">
                <a:latin typeface="Verdana"/>
                <a:cs typeface="Verdana"/>
              </a:rPr>
              <a:t>edizione </a:t>
            </a:r>
            <a:r>
              <a:rPr sz="1100" spc="-10" dirty="0">
                <a:latin typeface="Verdana"/>
                <a:cs typeface="Verdana"/>
              </a:rPr>
              <a:t>la </a:t>
            </a:r>
            <a:r>
              <a:rPr sz="1100" spc="-5" dirty="0">
                <a:latin typeface="Verdana"/>
                <a:cs typeface="Verdana"/>
              </a:rPr>
              <a:t>Medaglia </a:t>
            </a:r>
            <a:r>
              <a:rPr sz="1100" dirty="0">
                <a:latin typeface="Verdana"/>
                <a:cs typeface="Verdana"/>
              </a:rPr>
              <a:t>del </a:t>
            </a:r>
            <a:r>
              <a:rPr sz="1100" spc="-5" dirty="0">
                <a:latin typeface="Verdana"/>
                <a:cs typeface="Verdana"/>
              </a:rPr>
              <a:t>Presidente della</a:t>
            </a:r>
            <a:r>
              <a:rPr sz="1100" spc="10" dirty="0">
                <a:latin typeface="Verdana"/>
                <a:cs typeface="Verdana"/>
              </a:rPr>
              <a:t> </a:t>
            </a:r>
            <a:r>
              <a:rPr sz="1100" spc="-5" dirty="0">
                <a:latin typeface="Verdana"/>
                <a:cs typeface="Verdana"/>
              </a:rPr>
              <a:t>Repubblica.</a:t>
            </a:r>
            <a:endParaRPr sz="1100">
              <a:latin typeface="Verdana"/>
              <a:cs typeface="Verdana"/>
            </a:endParaRPr>
          </a:p>
        </p:txBody>
      </p:sp>
      <p:sp>
        <p:nvSpPr>
          <p:cNvPr id="6" name="object 6"/>
          <p:cNvSpPr/>
          <p:nvPr/>
        </p:nvSpPr>
        <p:spPr>
          <a:xfrm>
            <a:off x="756919" y="4244339"/>
            <a:ext cx="909955" cy="12668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Fidest</a:t>
            </a:r>
            <a:endParaRPr sz="1600">
              <a:latin typeface="Arial"/>
              <a:cs typeface="Arial"/>
            </a:endParaRPr>
          </a:p>
          <a:p>
            <a:pPr marL="12700">
              <a:lnSpc>
                <a:spcPts val="1880"/>
              </a:lnSpc>
            </a:pPr>
            <a:r>
              <a:rPr sz="1600" b="1" spc="-5" dirty="0">
                <a:latin typeface="Arial"/>
                <a:cs typeface="Arial"/>
              </a:rPr>
              <a:t>28 febbraio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363137"/>
            <a:ext cx="6146165" cy="2226945"/>
          </a:xfrm>
          <a:prstGeom prst="rect">
            <a:avLst/>
          </a:prstGeom>
        </p:spPr>
        <p:txBody>
          <a:bodyPr vert="horz" wrap="square" lIns="0" tIns="13970" rIns="0" bIns="0" rtlCol="0">
            <a:spAutoFit/>
          </a:bodyPr>
          <a:lstStyle/>
          <a:p>
            <a:pPr marL="12700" marR="5080" algn="just">
              <a:lnSpc>
                <a:spcPct val="114100"/>
              </a:lnSpc>
              <a:spcBef>
                <a:spcPts val="110"/>
              </a:spcBef>
            </a:pPr>
            <a:r>
              <a:rPr sz="1150" dirty="0">
                <a:solidFill>
                  <a:srgbClr val="3E302D"/>
                </a:solidFill>
                <a:latin typeface="Arial"/>
                <a:cs typeface="Arial"/>
              </a:rPr>
              <a:t>Roma 4 marzo </a:t>
            </a:r>
            <a:r>
              <a:rPr sz="1150" spc="-5" dirty="0">
                <a:solidFill>
                  <a:srgbClr val="3E302D"/>
                </a:solidFill>
                <a:latin typeface="Arial"/>
                <a:cs typeface="Arial"/>
              </a:rPr>
              <a:t>2015 alle 11 presso </a:t>
            </a:r>
            <a:r>
              <a:rPr sz="1150" dirty="0">
                <a:solidFill>
                  <a:srgbClr val="3E302D"/>
                </a:solidFill>
                <a:latin typeface="Arial"/>
                <a:cs typeface="Arial"/>
              </a:rPr>
              <a:t>Palazzo </a:t>
            </a:r>
            <a:r>
              <a:rPr sz="1150" spc="-5" dirty="0">
                <a:solidFill>
                  <a:srgbClr val="3E302D"/>
                </a:solidFill>
                <a:latin typeface="Arial"/>
                <a:cs typeface="Arial"/>
              </a:rPr>
              <a:t>Altieri </a:t>
            </a:r>
            <a:r>
              <a:rPr sz="1150" dirty="0">
                <a:solidFill>
                  <a:srgbClr val="3E302D"/>
                </a:solidFill>
                <a:latin typeface="Arial"/>
                <a:cs typeface="Arial"/>
              </a:rPr>
              <a:t>(Piazza del </a:t>
            </a:r>
            <a:r>
              <a:rPr sz="1150" spc="-5" dirty="0">
                <a:solidFill>
                  <a:srgbClr val="3E302D"/>
                </a:solidFill>
                <a:latin typeface="Arial"/>
                <a:cs typeface="Arial"/>
              </a:rPr>
              <a:t>Gesù 49) </a:t>
            </a:r>
            <a:r>
              <a:rPr sz="1150" dirty="0">
                <a:solidFill>
                  <a:srgbClr val="3E302D"/>
                </a:solidFill>
                <a:latin typeface="Arial"/>
                <a:cs typeface="Arial"/>
              </a:rPr>
              <a:t>si </a:t>
            </a:r>
            <a:r>
              <a:rPr sz="1150" spc="-5" dirty="0">
                <a:solidFill>
                  <a:srgbClr val="3E302D"/>
                </a:solidFill>
                <a:latin typeface="Arial"/>
                <a:cs typeface="Arial"/>
              </a:rPr>
              <a:t>terrà </a:t>
            </a:r>
            <a:r>
              <a:rPr sz="1150" dirty="0">
                <a:solidFill>
                  <a:srgbClr val="3E302D"/>
                </a:solidFill>
                <a:latin typeface="Arial"/>
                <a:cs typeface="Arial"/>
              </a:rPr>
              <a:t>una  </a:t>
            </a:r>
            <a:r>
              <a:rPr sz="1150" spc="-5" dirty="0">
                <a:solidFill>
                  <a:srgbClr val="3E302D"/>
                </a:solidFill>
                <a:latin typeface="Arial"/>
                <a:cs typeface="Arial"/>
              </a:rPr>
              <a:t>conferenza </a:t>
            </a:r>
            <a:r>
              <a:rPr sz="1150" dirty="0">
                <a:solidFill>
                  <a:srgbClr val="3E302D"/>
                </a:solidFill>
                <a:latin typeface="Arial"/>
                <a:cs typeface="Arial"/>
              </a:rPr>
              <a:t>stampa </a:t>
            </a:r>
            <a:r>
              <a:rPr sz="1150" spc="-5" dirty="0">
                <a:solidFill>
                  <a:srgbClr val="3E302D"/>
                </a:solidFill>
                <a:latin typeface="Arial"/>
                <a:cs typeface="Arial"/>
              </a:rPr>
              <a:t>per la presentazione della seconda edizione del Festival della Cultura  Creativa, un’ iniziativa organizzata dalle banche </a:t>
            </a:r>
            <a:r>
              <a:rPr sz="1150" dirty="0">
                <a:solidFill>
                  <a:srgbClr val="3E302D"/>
                </a:solidFill>
                <a:latin typeface="Arial"/>
                <a:cs typeface="Arial"/>
              </a:rPr>
              <a:t>e </a:t>
            </a:r>
            <a:r>
              <a:rPr sz="1150" spc="-5" dirty="0">
                <a:solidFill>
                  <a:srgbClr val="3E302D"/>
                </a:solidFill>
                <a:latin typeface="Arial"/>
                <a:cs typeface="Arial"/>
              </a:rPr>
              <a:t>coordinata dall’ </a:t>
            </a:r>
            <a:r>
              <a:rPr sz="1150" dirty="0">
                <a:solidFill>
                  <a:srgbClr val="3E302D"/>
                </a:solidFill>
                <a:latin typeface="Arial"/>
                <a:cs typeface="Arial"/>
              </a:rPr>
              <a:t>ABI </a:t>
            </a:r>
            <a:r>
              <a:rPr sz="1150" spc="-5" dirty="0">
                <a:solidFill>
                  <a:srgbClr val="3E302D"/>
                </a:solidFill>
                <a:latin typeface="Arial"/>
                <a:cs typeface="Arial"/>
              </a:rPr>
              <a:t>(Associazione  Bancaria Italiana), dedicata </a:t>
            </a:r>
            <a:r>
              <a:rPr sz="1150" dirty="0">
                <a:solidFill>
                  <a:srgbClr val="3E302D"/>
                </a:solidFill>
                <a:latin typeface="Arial"/>
                <a:cs typeface="Arial"/>
              </a:rPr>
              <a:t>a bambini e </a:t>
            </a:r>
            <a:r>
              <a:rPr sz="1150" spc="-5" dirty="0">
                <a:solidFill>
                  <a:srgbClr val="3E302D"/>
                </a:solidFill>
                <a:latin typeface="Arial"/>
                <a:cs typeface="Arial"/>
              </a:rPr>
              <a:t>ragazzi. Media partner della manifestazione  quest’ anno </a:t>
            </a:r>
            <a:r>
              <a:rPr sz="1150" dirty="0">
                <a:solidFill>
                  <a:srgbClr val="3E302D"/>
                </a:solidFill>
                <a:latin typeface="Arial"/>
                <a:cs typeface="Arial"/>
              </a:rPr>
              <a:t>è </a:t>
            </a:r>
            <a:r>
              <a:rPr sz="1150" spc="-5" dirty="0">
                <a:solidFill>
                  <a:srgbClr val="3E302D"/>
                </a:solidFill>
                <a:latin typeface="Arial"/>
                <a:cs typeface="Arial"/>
              </a:rPr>
              <a:t>la Rai. Alla </a:t>
            </a:r>
            <a:r>
              <a:rPr sz="1150" dirty="0">
                <a:solidFill>
                  <a:srgbClr val="3E302D"/>
                </a:solidFill>
                <a:latin typeface="Arial"/>
                <a:cs typeface="Arial"/>
              </a:rPr>
              <a:t>conferenza </a:t>
            </a:r>
            <a:r>
              <a:rPr sz="1150" spc="-5" dirty="0">
                <a:solidFill>
                  <a:srgbClr val="3E302D"/>
                </a:solidFill>
                <a:latin typeface="Arial"/>
                <a:cs typeface="Arial"/>
              </a:rPr>
              <a:t>interverranno Antonio Patuelli, Presidente di </a:t>
            </a:r>
            <a:r>
              <a:rPr sz="1150" dirty="0">
                <a:solidFill>
                  <a:srgbClr val="3E302D"/>
                </a:solidFill>
                <a:latin typeface="Arial"/>
                <a:cs typeface="Arial"/>
              </a:rPr>
              <a:t>ABI;  </a:t>
            </a:r>
            <a:r>
              <a:rPr sz="1150" spc="-5" dirty="0">
                <a:solidFill>
                  <a:srgbClr val="3E302D"/>
                </a:solidFill>
                <a:latin typeface="Arial"/>
                <a:cs typeface="Arial"/>
              </a:rPr>
              <a:t>Stefania Giannini, </a:t>
            </a:r>
            <a:r>
              <a:rPr sz="1150" dirty="0">
                <a:solidFill>
                  <a:srgbClr val="3E302D"/>
                </a:solidFill>
                <a:latin typeface="Arial"/>
                <a:cs typeface="Arial"/>
              </a:rPr>
              <a:t>Ministro </a:t>
            </a:r>
            <a:r>
              <a:rPr sz="1150" spc="-5" dirty="0">
                <a:solidFill>
                  <a:srgbClr val="3E302D"/>
                </a:solidFill>
                <a:latin typeface="Arial"/>
                <a:cs typeface="Arial"/>
              </a:rPr>
              <a:t>dell’ Istruzione, dell’ Università </a:t>
            </a:r>
            <a:r>
              <a:rPr sz="1150" dirty="0">
                <a:solidFill>
                  <a:srgbClr val="3E302D"/>
                </a:solidFill>
                <a:latin typeface="Arial"/>
                <a:cs typeface="Arial"/>
              </a:rPr>
              <a:t>e </a:t>
            </a:r>
            <a:r>
              <a:rPr sz="1150" spc="-5" dirty="0">
                <a:solidFill>
                  <a:srgbClr val="3E302D"/>
                </a:solidFill>
                <a:latin typeface="Arial"/>
                <a:cs typeface="Arial"/>
              </a:rPr>
              <a:t>della Ricerca; </a:t>
            </a:r>
            <a:r>
              <a:rPr sz="1150" dirty="0">
                <a:solidFill>
                  <a:srgbClr val="3E302D"/>
                </a:solidFill>
                <a:latin typeface="Arial"/>
                <a:cs typeface="Arial"/>
              </a:rPr>
              <a:t>Luigi </a:t>
            </a:r>
            <a:r>
              <a:rPr sz="1150" spc="-5" dirty="0">
                <a:solidFill>
                  <a:srgbClr val="3E302D"/>
                </a:solidFill>
                <a:latin typeface="Arial"/>
                <a:cs typeface="Arial"/>
              </a:rPr>
              <a:t>Gubitosi,  Direttore Generale </a:t>
            </a:r>
            <a:r>
              <a:rPr sz="1150" dirty="0">
                <a:solidFill>
                  <a:srgbClr val="3E302D"/>
                </a:solidFill>
                <a:latin typeface="Arial"/>
                <a:cs typeface="Arial"/>
              </a:rPr>
              <a:t>della </a:t>
            </a:r>
            <a:r>
              <a:rPr sz="1150" spc="-5" dirty="0">
                <a:solidFill>
                  <a:srgbClr val="3E302D"/>
                </a:solidFill>
                <a:latin typeface="Arial"/>
                <a:cs typeface="Arial"/>
              </a:rPr>
              <a:t>Rai </a:t>
            </a:r>
            <a:r>
              <a:rPr sz="1150" dirty="0">
                <a:solidFill>
                  <a:srgbClr val="3E302D"/>
                </a:solidFill>
                <a:latin typeface="Arial"/>
                <a:cs typeface="Arial"/>
              </a:rPr>
              <a:t>e </a:t>
            </a:r>
            <a:r>
              <a:rPr sz="1150" spc="-5" dirty="0">
                <a:solidFill>
                  <a:srgbClr val="3E302D"/>
                </a:solidFill>
                <a:latin typeface="Arial"/>
                <a:cs typeface="Arial"/>
              </a:rPr>
              <a:t>Giovanni </a:t>
            </a:r>
            <a:r>
              <a:rPr sz="1150" dirty="0">
                <a:solidFill>
                  <a:srgbClr val="3E302D"/>
                </a:solidFill>
                <a:latin typeface="Arial"/>
                <a:cs typeface="Arial"/>
              </a:rPr>
              <a:t>Puglisi, </a:t>
            </a:r>
            <a:r>
              <a:rPr sz="1150" spc="-5" dirty="0">
                <a:solidFill>
                  <a:srgbClr val="3E302D"/>
                </a:solidFill>
                <a:latin typeface="Arial"/>
                <a:cs typeface="Arial"/>
              </a:rPr>
              <a:t>Presidente della Commissione Nazionale  Italiana per l’UNESCO. </a:t>
            </a:r>
            <a:r>
              <a:rPr sz="1150" dirty="0">
                <a:solidFill>
                  <a:srgbClr val="3E302D"/>
                </a:solidFill>
                <a:latin typeface="Arial"/>
                <a:cs typeface="Arial"/>
              </a:rPr>
              <a:t>Il </a:t>
            </a:r>
            <a:r>
              <a:rPr sz="1150" spc="-5" dirty="0">
                <a:solidFill>
                  <a:srgbClr val="3E302D"/>
                </a:solidFill>
                <a:latin typeface="Arial"/>
                <a:cs typeface="Arial"/>
              </a:rPr>
              <a:t>Festival della Cultura Creativa </a:t>
            </a:r>
            <a:r>
              <a:rPr sz="1150" dirty="0">
                <a:solidFill>
                  <a:srgbClr val="3E302D"/>
                </a:solidFill>
                <a:latin typeface="Arial"/>
                <a:cs typeface="Arial"/>
              </a:rPr>
              <a:t>è </a:t>
            </a:r>
            <a:r>
              <a:rPr sz="1150" spc="-5" dirty="0">
                <a:solidFill>
                  <a:srgbClr val="3E302D"/>
                </a:solidFill>
                <a:latin typeface="Arial"/>
                <a:cs typeface="Arial"/>
              </a:rPr>
              <a:t>un festival diffuso, che dal 16 al 22  marzo 2015 coinvolgerà </a:t>
            </a:r>
            <a:r>
              <a:rPr sz="1150" dirty="0">
                <a:solidFill>
                  <a:srgbClr val="3E302D"/>
                </a:solidFill>
                <a:latin typeface="Arial"/>
                <a:cs typeface="Arial"/>
              </a:rPr>
              <a:t>moltissimi </a:t>
            </a:r>
            <a:r>
              <a:rPr sz="1150" spc="-5" dirty="0">
                <a:solidFill>
                  <a:srgbClr val="3E302D"/>
                </a:solidFill>
                <a:latin typeface="Arial"/>
                <a:cs typeface="Arial"/>
              </a:rPr>
              <a:t>centri in tutta Italia. Le banche, in collaborazione con  scuole, </a:t>
            </a:r>
            <a:r>
              <a:rPr sz="1150" dirty="0">
                <a:solidFill>
                  <a:srgbClr val="3E302D"/>
                </a:solidFill>
                <a:latin typeface="Arial"/>
                <a:cs typeface="Arial"/>
              </a:rPr>
              <a:t>musei e </a:t>
            </a:r>
            <a:r>
              <a:rPr sz="1150" spc="-5" dirty="0">
                <a:solidFill>
                  <a:srgbClr val="3E302D"/>
                </a:solidFill>
                <a:latin typeface="Arial"/>
                <a:cs typeface="Arial"/>
              </a:rPr>
              <a:t>associazioni del territorio, organizzeranno circa 70 eventi </a:t>
            </a:r>
            <a:r>
              <a:rPr sz="1150" dirty="0">
                <a:solidFill>
                  <a:srgbClr val="3E302D"/>
                </a:solidFill>
                <a:latin typeface="Arial"/>
                <a:cs typeface="Arial"/>
              </a:rPr>
              <a:t>tra </a:t>
            </a:r>
            <a:r>
              <a:rPr sz="1150" spc="-5" dirty="0">
                <a:solidFill>
                  <a:srgbClr val="3E302D"/>
                </a:solidFill>
                <a:latin typeface="Arial"/>
                <a:cs typeface="Arial"/>
              </a:rPr>
              <a:t>laboratori,  spettacoli, visite </a:t>
            </a:r>
            <a:r>
              <a:rPr sz="1150" dirty="0">
                <a:solidFill>
                  <a:srgbClr val="3E302D"/>
                </a:solidFill>
                <a:latin typeface="Arial"/>
                <a:cs typeface="Arial"/>
              </a:rPr>
              <a:t>e </a:t>
            </a:r>
            <a:r>
              <a:rPr sz="1150" spc="-5" dirty="0">
                <a:solidFill>
                  <a:srgbClr val="3E302D"/>
                </a:solidFill>
                <a:latin typeface="Arial"/>
                <a:cs typeface="Arial"/>
              </a:rPr>
              <a:t>altre attività.</a:t>
            </a:r>
            <a:endParaRPr sz="1150">
              <a:latin typeface="Arial"/>
              <a:cs typeface="Aria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82575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Eventiculturalimagazine.com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348354"/>
            <a:ext cx="5415280" cy="741680"/>
          </a:xfrm>
          <a:prstGeom prst="rect">
            <a:avLst/>
          </a:prstGeom>
        </p:spPr>
        <p:txBody>
          <a:bodyPr vert="horz" wrap="square" lIns="0" tIns="36830" rIns="0" bIns="0" rtlCol="0">
            <a:spAutoFit/>
          </a:bodyPr>
          <a:lstStyle/>
          <a:p>
            <a:pPr marL="12700" marR="5080">
              <a:lnSpc>
                <a:spcPts val="2760"/>
              </a:lnSpc>
              <a:spcBef>
                <a:spcPts val="290"/>
              </a:spcBef>
            </a:pPr>
            <a:r>
              <a:rPr sz="2400" spc="-15" dirty="0">
                <a:latin typeface="Times New Roman"/>
                <a:cs typeface="Times New Roman"/>
              </a:rPr>
              <a:t>TORNA </a:t>
            </a:r>
            <a:r>
              <a:rPr sz="2400" dirty="0">
                <a:latin typeface="Times New Roman"/>
                <a:cs typeface="Times New Roman"/>
              </a:rPr>
              <a:t>IL </a:t>
            </a:r>
            <a:r>
              <a:rPr sz="2400" spc="-40" dirty="0">
                <a:latin typeface="Times New Roman"/>
                <a:cs typeface="Times New Roman"/>
              </a:rPr>
              <a:t>FESTIVAL </a:t>
            </a:r>
            <a:r>
              <a:rPr sz="2400" spc="-5" dirty="0">
                <a:latin typeface="Times New Roman"/>
                <a:cs typeface="Times New Roman"/>
              </a:rPr>
              <a:t>DELLA</a:t>
            </a:r>
            <a:r>
              <a:rPr sz="2400" spc="-455" dirty="0">
                <a:latin typeface="Times New Roman"/>
                <a:cs typeface="Times New Roman"/>
              </a:rPr>
              <a:t> </a:t>
            </a:r>
            <a:r>
              <a:rPr sz="2400" spc="-35" dirty="0">
                <a:latin typeface="Times New Roman"/>
                <a:cs typeface="Times New Roman"/>
              </a:rPr>
              <a:t>CULTURA  </a:t>
            </a:r>
            <a:r>
              <a:rPr sz="2400" spc="-75" dirty="0">
                <a:latin typeface="Times New Roman"/>
                <a:cs typeface="Times New Roman"/>
              </a:rPr>
              <a:t>CREATIVA</a:t>
            </a:r>
            <a:endParaRPr sz="2400">
              <a:latin typeface="Times New Roman"/>
              <a:cs typeface="Times New Roman"/>
            </a:endParaRPr>
          </a:p>
        </p:txBody>
      </p:sp>
      <p:sp>
        <p:nvSpPr>
          <p:cNvPr id="5" name="object 5"/>
          <p:cNvSpPr txBox="1"/>
          <p:nvPr/>
        </p:nvSpPr>
        <p:spPr>
          <a:xfrm>
            <a:off x="706627" y="4349012"/>
            <a:ext cx="6149340" cy="1789430"/>
          </a:xfrm>
          <a:prstGeom prst="rect">
            <a:avLst/>
          </a:prstGeom>
        </p:spPr>
        <p:txBody>
          <a:bodyPr vert="horz" wrap="square" lIns="0" tIns="12700" rIns="0" bIns="0" rtlCol="0">
            <a:spAutoFit/>
          </a:bodyPr>
          <a:lstStyle/>
          <a:p>
            <a:pPr marL="12700" marR="5080" algn="just">
              <a:lnSpc>
                <a:spcPct val="110200"/>
              </a:lnSpc>
              <a:spcBef>
                <a:spcPts val="100"/>
              </a:spcBef>
            </a:pPr>
            <a:r>
              <a:rPr sz="1050" spc="-5" dirty="0">
                <a:solidFill>
                  <a:srgbClr val="444444"/>
                </a:solidFill>
                <a:latin typeface="Arial"/>
                <a:cs typeface="Arial"/>
              </a:rPr>
              <a:t>“</a:t>
            </a:r>
            <a:r>
              <a:rPr sz="1050" i="1" spc="-5" dirty="0">
                <a:solidFill>
                  <a:srgbClr val="444444"/>
                </a:solidFill>
                <a:latin typeface="Arial"/>
                <a:cs typeface="Arial"/>
              </a:rPr>
              <a:t>L’alfabeto </a:t>
            </a:r>
            <a:r>
              <a:rPr sz="1050" i="1" dirty="0">
                <a:solidFill>
                  <a:srgbClr val="444444"/>
                </a:solidFill>
                <a:latin typeface="Arial"/>
                <a:cs typeface="Arial"/>
              </a:rPr>
              <a:t>del </a:t>
            </a:r>
            <a:r>
              <a:rPr sz="1050" i="1" spc="-5" dirty="0">
                <a:solidFill>
                  <a:srgbClr val="444444"/>
                </a:solidFill>
                <a:latin typeface="Arial"/>
                <a:cs typeface="Arial"/>
              </a:rPr>
              <a:t>Mondo. Leggiamo </a:t>
            </a:r>
            <a:r>
              <a:rPr sz="1050" i="1" dirty="0">
                <a:solidFill>
                  <a:srgbClr val="444444"/>
                </a:solidFill>
                <a:latin typeface="Arial"/>
                <a:cs typeface="Arial"/>
              </a:rPr>
              <a:t>i segni intorno a noi e </a:t>
            </a:r>
            <a:r>
              <a:rPr sz="1050" i="1" spc="-5" dirty="0">
                <a:solidFill>
                  <a:srgbClr val="444444"/>
                </a:solidFill>
                <a:latin typeface="Arial"/>
                <a:cs typeface="Arial"/>
              </a:rPr>
              <a:t>raccontiamo</a:t>
            </a:r>
            <a:r>
              <a:rPr sz="1050" spc="-5" dirty="0">
                <a:solidFill>
                  <a:srgbClr val="444444"/>
                </a:solidFill>
                <a:latin typeface="Arial"/>
                <a:cs typeface="Arial"/>
              </a:rPr>
              <a:t>”. </a:t>
            </a:r>
            <a:r>
              <a:rPr sz="1050" dirty="0">
                <a:solidFill>
                  <a:srgbClr val="444444"/>
                </a:solidFill>
                <a:latin typeface="Arial"/>
                <a:cs typeface="Arial"/>
              </a:rPr>
              <a:t>È </a:t>
            </a:r>
            <a:r>
              <a:rPr sz="1050" spc="-5" dirty="0">
                <a:solidFill>
                  <a:srgbClr val="444444"/>
                </a:solidFill>
                <a:latin typeface="Arial"/>
                <a:cs typeface="Arial"/>
              </a:rPr>
              <a:t>questo </a:t>
            </a:r>
            <a:r>
              <a:rPr sz="1050" dirty="0">
                <a:solidFill>
                  <a:srgbClr val="444444"/>
                </a:solidFill>
                <a:latin typeface="Arial"/>
                <a:cs typeface="Arial"/>
              </a:rPr>
              <a:t>il </a:t>
            </a:r>
            <a:r>
              <a:rPr sz="1050" spc="-5" dirty="0">
                <a:solidFill>
                  <a:srgbClr val="444444"/>
                </a:solidFill>
                <a:latin typeface="Arial"/>
                <a:cs typeface="Arial"/>
              </a:rPr>
              <a:t>tema della seconda  edizione del Festival della Cultura Creativa, </a:t>
            </a:r>
            <a:r>
              <a:rPr sz="1050" dirty="0">
                <a:solidFill>
                  <a:srgbClr val="444444"/>
                </a:solidFill>
                <a:latin typeface="Arial"/>
                <a:cs typeface="Arial"/>
              </a:rPr>
              <a:t>promosso e </a:t>
            </a:r>
            <a:r>
              <a:rPr sz="1050" spc="-5" dirty="0">
                <a:solidFill>
                  <a:srgbClr val="444444"/>
                </a:solidFill>
                <a:latin typeface="Arial"/>
                <a:cs typeface="Arial"/>
              </a:rPr>
              <a:t>realizzato </a:t>
            </a:r>
            <a:r>
              <a:rPr sz="1050" spc="5" dirty="0">
                <a:solidFill>
                  <a:srgbClr val="444444"/>
                </a:solidFill>
                <a:latin typeface="Arial"/>
                <a:cs typeface="Arial"/>
              </a:rPr>
              <a:t>dalle </a:t>
            </a:r>
            <a:r>
              <a:rPr sz="1050" dirty="0">
                <a:solidFill>
                  <a:srgbClr val="444444"/>
                </a:solidFill>
                <a:latin typeface="Arial"/>
                <a:cs typeface="Arial"/>
              </a:rPr>
              <a:t>banche, </a:t>
            </a:r>
            <a:r>
              <a:rPr sz="1050" spc="-5" dirty="0">
                <a:solidFill>
                  <a:srgbClr val="444444"/>
                </a:solidFill>
                <a:latin typeface="Arial"/>
                <a:cs typeface="Arial"/>
              </a:rPr>
              <a:t>anche grazie </a:t>
            </a:r>
            <a:r>
              <a:rPr sz="1050" spc="-10" dirty="0">
                <a:solidFill>
                  <a:srgbClr val="444444"/>
                </a:solidFill>
                <a:latin typeface="Arial"/>
                <a:cs typeface="Arial"/>
              </a:rPr>
              <a:t>al  </a:t>
            </a:r>
            <a:r>
              <a:rPr sz="1050" spc="-5" dirty="0">
                <a:solidFill>
                  <a:srgbClr val="444444"/>
                </a:solidFill>
                <a:latin typeface="Arial"/>
                <a:cs typeface="Arial"/>
              </a:rPr>
              <a:t>coordinamento dell’Abi. </a:t>
            </a:r>
            <a:r>
              <a:rPr sz="1050" dirty="0">
                <a:solidFill>
                  <a:srgbClr val="444444"/>
                </a:solidFill>
                <a:latin typeface="Arial"/>
                <a:cs typeface="Arial"/>
              </a:rPr>
              <a:t>La </a:t>
            </a:r>
            <a:r>
              <a:rPr sz="1050" spc="-5" dirty="0">
                <a:solidFill>
                  <a:srgbClr val="444444"/>
                </a:solidFill>
                <a:latin typeface="Arial"/>
                <a:cs typeface="Arial"/>
              </a:rPr>
              <a:t>manifestazione, interamente dedicata alla cultura </a:t>
            </a:r>
            <a:r>
              <a:rPr sz="1050" dirty="0">
                <a:solidFill>
                  <a:srgbClr val="444444"/>
                </a:solidFill>
                <a:latin typeface="Arial"/>
                <a:cs typeface="Arial"/>
              </a:rPr>
              <a:t>e </a:t>
            </a:r>
            <a:r>
              <a:rPr sz="1050" spc="-5" dirty="0">
                <a:solidFill>
                  <a:srgbClr val="444444"/>
                </a:solidFill>
                <a:latin typeface="Arial"/>
                <a:cs typeface="Arial"/>
              </a:rPr>
              <a:t>alla creatività per  ragazzi, </a:t>
            </a:r>
            <a:r>
              <a:rPr sz="1050" dirty="0">
                <a:solidFill>
                  <a:srgbClr val="444444"/>
                </a:solidFill>
                <a:latin typeface="Arial"/>
                <a:cs typeface="Arial"/>
              </a:rPr>
              <a:t>si svolgerà </a:t>
            </a:r>
            <a:r>
              <a:rPr sz="1050" spc="-5" dirty="0">
                <a:solidFill>
                  <a:srgbClr val="444444"/>
                </a:solidFill>
                <a:latin typeface="Arial"/>
                <a:cs typeface="Arial"/>
              </a:rPr>
              <a:t>nella settimana dal </a:t>
            </a:r>
            <a:r>
              <a:rPr sz="1050" dirty="0">
                <a:solidFill>
                  <a:srgbClr val="444444"/>
                </a:solidFill>
                <a:latin typeface="Arial"/>
                <a:cs typeface="Arial"/>
              </a:rPr>
              <a:t>16 al </a:t>
            </a:r>
            <a:r>
              <a:rPr sz="1050" spc="-5" dirty="0">
                <a:solidFill>
                  <a:srgbClr val="444444"/>
                </a:solidFill>
                <a:latin typeface="Arial"/>
                <a:cs typeface="Arial"/>
              </a:rPr>
              <a:t>22 marzo </a:t>
            </a:r>
            <a:r>
              <a:rPr sz="1050" dirty="0">
                <a:solidFill>
                  <a:srgbClr val="444444"/>
                </a:solidFill>
                <a:latin typeface="Arial"/>
                <a:cs typeface="Arial"/>
              </a:rPr>
              <a:t>e, come </a:t>
            </a:r>
            <a:r>
              <a:rPr sz="1050" spc="-5" dirty="0">
                <a:solidFill>
                  <a:srgbClr val="444444"/>
                </a:solidFill>
                <a:latin typeface="Arial"/>
                <a:cs typeface="Arial"/>
              </a:rPr>
              <a:t>già sperimentato nella prima edizione,  </a:t>
            </a:r>
            <a:r>
              <a:rPr sz="1050" dirty="0">
                <a:solidFill>
                  <a:srgbClr val="444444"/>
                </a:solidFill>
                <a:latin typeface="Arial"/>
                <a:cs typeface="Arial"/>
              </a:rPr>
              <a:t>si </a:t>
            </a:r>
            <a:r>
              <a:rPr sz="1050" spc="-5" dirty="0">
                <a:solidFill>
                  <a:srgbClr val="444444"/>
                </a:solidFill>
                <a:latin typeface="Arial"/>
                <a:cs typeface="Arial"/>
              </a:rPr>
              <a:t>articolerà attraverso una </a:t>
            </a:r>
            <a:r>
              <a:rPr sz="1050" dirty="0">
                <a:solidFill>
                  <a:srgbClr val="444444"/>
                </a:solidFill>
                <a:latin typeface="Arial"/>
                <a:cs typeface="Arial"/>
              </a:rPr>
              <a:t>ricca </a:t>
            </a:r>
            <a:r>
              <a:rPr sz="1050" spc="-5" dirty="0">
                <a:solidFill>
                  <a:srgbClr val="444444"/>
                </a:solidFill>
                <a:latin typeface="Arial"/>
                <a:cs typeface="Arial"/>
              </a:rPr>
              <a:t>proposta di eventi, iniziative </a:t>
            </a:r>
            <a:r>
              <a:rPr sz="1050" dirty="0">
                <a:solidFill>
                  <a:srgbClr val="444444"/>
                </a:solidFill>
                <a:latin typeface="Arial"/>
                <a:cs typeface="Arial"/>
              </a:rPr>
              <a:t>e </a:t>
            </a:r>
            <a:r>
              <a:rPr sz="1050" spc="-5" dirty="0">
                <a:solidFill>
                  <a:srgbClr val="444444"/>
                </a:solidFill>
                <a:latin typeface="Arial"/>
                <a:cs typeface="Arial"/>
              </a:rPr>
              <a:t>laboratori diffusi sull’intero territorio  nazionale. Coinvolgendo oltre </a:t>
            </a:r>
            <a:r>
              <a:rPr sz="1050" dirty="0">
                <a:solidFill>
                  <a:srgbClr val="444444"/>
                </a:solidFill>
                <a:latin typeface="Arial"/>
                <a:cs typeface="Arial"/>
              </a:rPr>
              <a:t>10 </a:t>
            </a:r>
            <a:r>
              <a:rPr sz="1050" spc="-5" dirty="0">
                <a:solidFill>
                  <a:srgbClr val="444444"/>
                </a:solidFill>
                <a:latin typeface="Arial"/>
                <a:cs typeface="Arial"/>
              </a:rPr>
              <a:t>mila giovanissimi </a:t>
            </a:r>
            <a:r>
              <a:rPr sz="1050" dirty="0">
                <a:solidFill>
                  <a:srgbClr val="444444"/>
                </a:solidFill>
                <a:latin typeface="Arial"/>
                <a:cs typeface="Arial"/>
              </a:rPr>
              <a:t>in </a:t>
            </a:r>
            <a:r>
              <a:rPr sz="1050" spc="-5" dirty="0">
                <a:solidFill>
                  <a:srgbClr val="444444"/>
                </a:solidFill>
                <a:latin typeface="Arial"/>
                <a:cs typeface="Arial"/>
              </a:rPr>
              <a:t>tutta Italia, il Festival </a:t>
            </a:r>
            <a:r>
              <a:rPr sz="1050" dirty="0">
                <a:solidFill>
                  <a:srgbClr val="444444"/>
                </a:solidFill>
                <a:latin typeface="Arial"/>
                <a:cs typeface="Arial"/>
              </a:rPr>
              <a:t>ha </a:t>
            </a:r>
            <a:r>
              <a:rPr sz="1050" spc="-5" dirty="0">
                <a:solidFill>
                  <a:srgbClr val="444444"/>
                </a:solidFill>
                <a:latin typeface="Arial"/>
                <a:cs typeface="Arial"/>
              </a:rPr>
              <a:t>l’obiettivo di avvicinare  bambini </a:t>
            </a:r>
            <a:r>
              <a:rPr sz="1050" dirty="0">
                <a:solidFill>
                  <a:srgbClr val="444444"/>
                </a:solidFill>
                <a:latin typeface="Arial"/>
                <a:cs typeface="Arial"/>
              </a:rPr>
              <a:t>e </a:t>
            </a:r>
            <a:r>
              <a:rPr sz="1050" spc="-5" dirty="0">
                <a:solidFill>
                  <a:srgbClr val="444444"/>
                </a:solidFill>
                <a:latin typeface="Arial"/>
                <a:cs typeface="Arial"/>
              </a:rPr>
              <a:t>ragazzi dai </a:t>
            </a:r>
            <a:r>
              <a:rPr sz="1050" dirty="0">
                <a:solidFill>
                  <a:srgbClr val="444444"/>
                </a:solidFill>
                <a:latin typeface="Arial"/>
                <a:cs typeface="Arial"/>
              </a:rPr>
              <a:t>6 ai 13 </a:t>
            </a:r>
            <a:r>
              <a:rPr sz="1050" spc="-5" dirty="0">
                <a:solidFill>
                  <a:srgbClr val="444444"/>
                </a:solidFill>
                <a:latin typeface="Arial"/>
                <a:cs typeface="Arial"/>
              </a:rPr>
              <a:t>anni alla cultura </a:t>
            </a:r>
            <a:r>
              <a:rPr sz="1050" dirty="0">
                <a:solidFill>
                  <a:srgbClr val="444444"/>
                </a:solidFill>
                <a:latin typeface="Arial"/>
                <a:cs typeface="Arial"/>
              </a:rPr>
              <a:t>e, in particolare, </a:t>
            </a:r>
            <a:r>
              <a:rPr sz="1050" spc="-10" dirty="0">
                <a:solidFill>
                  <a:srgbClr val="444444"/>
                </a:solidFill>
                <a:latin typeface="Arial"/>
                <a:cs typeface="Arial"/>
              </a:rPr>
              <a:t>agli aspetti </a:t>
            </a:r>
            <a:r>
              <a:rPr sz="1050" spc="-5" dirty="0">
                <a:solidFill>
                  <a:srgbClr val="444444"/>
                </a:solidFill>
                <a:latin typeface="Arial"/>
                <a:cs typeface="Arial"/>
              </a:rPr>
              <a:t>più “generativi” </a:t>
            </a:r>
            <a:r>
              <a:rPr sz="1050" spc="-10" dirty="0">
                <a:solidFill>
                  <a:srgbClr val="444444"/>
                </a:solidFill>
                <a:latin typeface="Arial"/>
                <a:cs typeface="Arial"/>
              </a:rPr>
              <a:t>della  </a:t>
            </a:r>
            <a:r>
              <a:rPr sz="1050" spc="-5" dirty="0">
                <a:solidFill>
                  <a:srgbClr val="444444"/>
                </a:solidFill>
                <a:latin typeface="Arial"/>
                <a:cs typeface="Arial"/>
              </a:rPr>
              <a:t>creatività. Attraverso l’arte, l’archeologia, </a:t>
            </a:r>
            <a:r>
              <a:rPr sz="1050" dirty="0">
                <a:solidFill>
                  <a:srgbClr val="444444"/>
                </a:solidFill>
                <a:latin typeface="Arial"/>
                <a:cs typeface="Arial"/>
              </a:rPr>
              <a:t>la </a:t>
            </a:r>
            <a:r>
              <a:rPr sz="1050" spc="-5" dirty="0">
                <a:solidFill>
                  <a:srgbClr val="444444"/>
                </a:solidFill>
                <a:latin typeface="Arial"/>
                <a:cs typeface="Arial"/>
              </a:rPr>
              <a:t>musica, </a:t>
            </a:r>
            <a:r>
              <a:rPr sz="1050" dirty="0">
                <a:solidFill>
                  <a:srgbClr val="444444"/>
                </a:solidFill>
                <a:latin typeface="Arial"/>
                <a:cs typeface="Arial"/>
              </a:rPr>
              <a:t>il </a:t>
            </a:r>
            <a:r>
              <a:rPr sz="1050" spc="-5" dirty="0">
                <a:solidFill>
                  <a:srgbClr val="444444"/>
                </a:solidFill>
                <a:latin typeface="Arial"/>
                <a:cs typeface="Arial"/>
              </a:rPr>
              <a:t>canto, la lettura, </a:t>
            </a:r>
            <a:r>
              <a:rPr sz="1050" dirty="0">
                <a:solidFill>
                  <a:srgbClr val="444444"/>
                </a:solidFill>
                <a:latin typeface="Arial"/>
                <a:cs typeface="Arial"/>
              </a:rPr>
              <a:t>il </a:t>
            </a:r>
            <a:r>
              <a:rPr sz="1050" spc="-5" dirty="0">
                <a:solidFill>
                  <a:srgbClr val="444444"/>
                </a:solidFill>
                <a:latin typeface="Arial"/>
                <a:cs typeface="Arial"/>
              </a:rPr>
              <a:t>teatro, </a:t>
            </a:r>
            <a:r>
              <a:rPr sz="1050" dirty="0">
                <a:solidFill>
                  <a:srgbClr val="444444"/>
                </a:solidFill>
                <a:latin typeface="Arial"/>
                <a:cs typeface="Arial"/>
              </a:rPr>
              <a:t>la </a:t>
            </a:r>
            <a:r>
              <a:rPr sz="1050" spc="-5" dirty="0">
                <a:solidFill>
                  <a:srgbClr val="444444"/>
                </a:solidFill>
                <a:latin typeface="Arial"/>
                <a:cs typeface="Arial"/>
              </a:rPr>
              <a:t>fotografia, la robotica,  </a:t>
            </a:r>
            <a:r>
              <a:rPr sz="1050" dirty="0">
                <a:solidFill>
                  <a:srgbClr val="444444"/>
                </a:solidFill>
                <a:latin typeface="Arial"/>
                <a:cs typeface="Arial"/>
              </a:rPr>
              <a:t>le </a:t>
            </a:r>
            <a:r>
              <a:rPr sz="1050" spc="-5" dirty="0">
                <a:solidFill>
                  <a:srgbClr val="444444"/>
                </a:solidFill>
                <a:latin typeface="Arial"/>
                <a:cs typeface="Arial"/>
              </a:rPr>
              <a:t>tecnologie digitali </a:t>
            </a:r>
            <a:r>
              <a:rPr sz="1050" dirty="0">
                <a:solidFill>
                  <a:srgbClr val="444444"/>
                </a:solidFill>
                <a:latin typeface="Arial"/>
                <a:cs typeface="Arial"/>
              </a:rPr>
              <a:t>e </a:t>
            </a:r>
            <a:r>
              <a:rPr sz="1050" spc="-5" dirty="0">
                <a:solidFill>
                  <a:srgbClr val="444444"/>
                </a:solidFill>
                <a:latin typeface="Arial"/>
                <a:cs typeface="Arial"/>
              </a:rPr>
              <a:t>altri </a:t>
            </a:r>
            <a:r>
              <a:rPr sz="1050" dirty="0">
                <a:solidFill>
                  <a:srgbClr val="444444"/>
                </a:solidFill>
                <a:latin typeface="Arial"/>
                <a:cs typeface="Arial"/>
              </a:rPr>
              <a:t>percorsi </a:t>
            </a:r>
            <a:r>
              <a:rPr sz="1050" spc="-5" dirty="0">
                <a:solidFill>
                  <a:srgbClr val="444444"/>
                </a:solidFill>
                <a:latin typeface="Arial"/>
                <a:cs typeface="Arial"/>
              </a:rPr>
              <a:t>figurativi </a:t>
            </a:r>
            <a:r>
              <a:rPr sz="1050" dirty="0">
                <a:solidFill>
                  <a:srgbClr val="444444"/>
                </a:solidFill>
                <a:latin typeface="Arial"/>
                <a:cs typeface="Arial"/>
              </a:rPr>
              <a:t>e </a:t>
            </a:r>
            <a:r>
              <a:rPr sz="1050" spc="-5" dirty="0">
                <a:solidFill>
                  <a:srgbClr val="444444"/>
                </a:solidFill>
                <a:latin typeface="Arial"/>
                <a:cs typeface="Arial"/>
              </a:rPr>
              <a:t>linguistici, </a:t>
            </a:r>
            <a:r>
              <a:rPr sz="1050" dirty="0">
                <a:solidFill>
                  <a:srgbClr val="444444"/>
                </a:solidFill>
                <a:latin typeface="Arial"/>
                <a:cs typeface="Arial"/>
              </a:rPr>
              <a:t>i </a:t>
            </a:r>
            <a:r>
              <a:rPr sz="1050" spc="-5" dirty="0">
                <a:solidFill>
                  <a:srgbClr val="444444"/>
                </a:solidFill>
                <a:latin typeface="Arial"/>
                <a:cs typeface="Arial"/>
              </a:rPr>
              <a:t>giovani protagonisti </a:t>
            </a:r>
            <a:r>
              <a:rPr sz="1050" dirty="0">
                <a:solidFill>
                  <a:srgbClr val="444444"/>
                </a:solidFill>
                <a:latin typeface="Arial"/>
                <a:cs typeface="Arial"/>
              </a:rPr>
              <a:t>del Festival </a:t>
            </a:r>
            <a:r>
              <a:rPr sz="1050" spc="-5" dirty="0">
                <a:solidFill>
                  <a:srgbClr val="444444"/>
                </a:solidFill>
                <a:latin typeface="Arial"/>
                <a:cs typeface="Arial"/>
              </a:rPr>
              <a:t>potranno così  </a:t>
            </a:r>
            <a:r>
              <a:rPr sz="1050" dirty="0">
                <a:solidFill>
                  <a:srgbClr val="444444"/>
                </a:solidFill>
                <a:latin typeface="Arial"/>
                <a:cs typeface="Arial"/>
              </a:rPr>
              <a:t>sperimentare </a:t>
            </a:r>
            <a:r>
              <a:rPr sz="1050" spc="-5" dirty="0">
                <a:solidFill>
                  <a:srgbClr val="444444"/>
                </a:solidFill>
                <a:latin typeface="Arial"/>
                <a:cs typeface="Arial"/>
              </a:rPr>
              <a:t>le potenzialità della loro fantasia </a:t>
            </a:r>
            <a:r>
              <a:rPr sz="1050" dirty="0">
                <a:solidFill>
                  <a:srgbClr val="444444"/>
                </a:solidFill>
                <a:latin typeface="Arial"/>
                <a:cs typeface="Arial"/>
              </a:rPr>
              <a:t>e </a:t>
            </a:r>
            <a:r>
              <a:rPr sz="1050" spc="-5" dirty="0">
                <a:solidFill>
                  <a:srgbClr val="444444"/>
                </a:solidFill>
                <a:latin typeface="Arial"/>
                <a:cs typeface="Arial"/>
              </a:rPr>
              <a:t>costruire infiniti</a:t>
            </a:r>
            <a:r>
              <a:rPr sz="1050" spc="80" dirty="0">
                <a:solidFill>
                  <a:srgbClr val="444444"/>
                </a:solidFill>
                <a:latin typeface="Arial"/>
                <a:cs typeface="Arial"/>
              </a:rPr>
              <a:t> </a:t>
            </a:r>
            <a:r>
              <a:rPr sz="1050" dirty="0">
                <a:solidFill>
                  <a:srgbClr val="444444"/>
                </a:solidFill>
                <a:latin typeface="Arial"/>
                <a:cs typeface="Arial"/>
              </a:rPr>
              <a:t>racconti</a:t>
            </a:r>
            <a:r>
              <a:rPr sz="1050" dirty="0">
                <a:solidFill>
                  <a:srgbClr val="444444"/>
                </a:solidFill>
                <a:latin typeface="Arial"/>
                <a:cs typeface="Arial"/>
                <a:hlinkClick r:id="rId3"/>
              </a:rPr>
              <a:t>.</a:t>
            </a:r>
            <a:endParaRPr sz="1050">
              <a:latin typeface="Arial"/>
              <a:cs typeface="Arial"/>
            </a:endParaRPr>
          </a:p>
        </p:txBody>
      </p:sp>
      <p:sp>
        <p:nvSpPr>
          <p:cNvPr id="6" name="object 6"/>
          <p:cNvSpPr/>
          <p:nvPr/>
        </p:nvSpPr>
        <p:spPr>
          <a:xfrm>
            <a:off x="1847850" y="6276339"/>
            <a:ext cx="3552825" cy="394970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936383" y="2019299"/>
            <a:ext cx="3616264" cy="119876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82575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Eventiculturalimagazine.com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36012"/>
            <a:ext cx="6147435" cy="1962785"/>
          </a:xfrm>
          <a:prstGeom prst="rect">
            <a:avLst/>
          </a:prstGeom>
        </p:spPr>
        <p:txBody>
          <a:bodyPr vert="horz" wrap="square" lIns="0" tIns="11430" rIns="0" bIns="0" rtlCol="0">
            <a:spAutoFit/>
          </a:bodyPr>
          <a:lstStyle/>
          <a:p>
            <a:pPr marL="12700" marR="5080" algn="just">
              <a:lnSpc>
                <a:spcPct val="110100"/>
              </a:lnSpc>
              <a:spcBef>
                <a:spcPts val="90"/>
              </a:spcBef>
            </a:pPr>
            <a:r>
              <a:rPr sz="1050" spc="-5" dirty="0">
                <a:solidFill>
                  <a:srgbClr val="444444"/>
                </a:solidFill>
                <a:latin typeface="Arial"/>
                <a:cs typeface="Arial"/>
              </a:rPr>
              <a:t>“Il rafforzato impegno delle banche </a:t>
            </a:r>
            <a:r>
              <a:rPr sz="1050" dirty="0">
                <a:solidFill>
                  <a:srgbClr val="444444"/>
                </a:solidFill>
                <a:latin typeface="Arial"/>
                <a:cs typeface="Arial"/>
              </a:rPr>
              <a:t>a </a:t>
            </a:r>
            <a:r>
              <a:rPr sz="1050" spc="-5" dirty="0">
                <a:solidFill>
                  <a:srgbClr val="444444"/>
                </a:solidFill>
                <a:latin typeface="Arial"/>
                <a:cs typeface="Arial"/>
              </a:rPr>
              <a:t>investire nei giovani </a:t>
            </a:r>
            <a:r>
              <a:rPr sz="1050" dirty="0">
                <a:solidFill>
                  <a:srgbClr val="444444"/>
                </a:solidFill>
                <a:latin typeface="Arial"/>
                <a:cs typeface="Arial"/>
              </a:rPr>
              <a:t>e </a:t>
            </a:r>
            <a:r>
              <a:rPr sz="1050" spc="-5" dirty="0">
                <a:solidFill>
                  <a:srgbClr val="444444"/>
                </a:solidFill>
                <a:latin typeface="Arial"/>
                <a:cs typeface="Arial"/>
              </a:rPr>
              <a:t>nella cultura </a:t>
            </a:r>
            <a:r>
              <a:rPr sz="1050" dirty="0">
                <a:solidFill>
                  <a:srgbClr val="444444"/>
                </a:solidFill>
                <a:latin typeface="Arial"/>
                <a:cs typeface="Arial"/>
              </a:rPr>
              <a:t>– ha </a:t>
            </a:r>
            <a:r>
              <a:rPr sz="1050" spc="-5" dirty="0">
                <a:solidFill>
                  <a:srgbClr val="444444"/>
                </a:solidFill>
                <a:latin typeface="Arial"/>
                <a:cs typeface="Arial"/>
              </a:rPr>
              <a:t>dichiarato il Presidente  dell’Abi, Antonio Patuelli </a:t>
            </a:r>
            <a:r>
              <a:rPr sz="1050" dirty="0">
                <a:solidFill>
                  <a:srgbClr val="444444"/>
                </a:solidFill>
                <a:latin typeface="Arial"/>
                <a:cs typeface="Arial"/>
              </a:rPr>
              <a:t>– </a:t>
            </a:r>
            <a:r>
              <a:rPr sz="1050" spc="-5" dirty="0">
                <a:solidFill>
                  <a:srgbClr val="444444"/>
                </a:solidFill>
                <a:latin typeface="Arial"/>
                <a:cs typeface="Arial"/>
              </a:rPr>
              <a:t>rappresenta un’occasione importante data </a:t>
            </a:r>
            <a:r>
              <a:rPr sz="1050" spc="-10" dirty="0">
                <a:solidFill>
                  <a:srgbClr val="444444"/>
                </a:solidFill>
                <a:latin typeface="Arial"/>
                <a:cs typeface="Arial"/>
              </a:rPr>
              <a:t>ai </a:t>
            </a:r>
            <a:r>
              <a:rPr sz="1050" spc="-5" dirty="0">
                <a:solidFill>
                  <a:srgbClr val="444444"/>
                </a:solidFill>
                <a:latin typeface="Arial"/>
                <a:cs typeface="Arial"/>
              </a:rPr>
              <a:t>ragazzi </a:t>
            </a:r>
            <a:r>
              <a:rPr sz="1050" dirty="0">
                <a:solidFill>
                  <a:srgbClr val="444444"/>
                </a:solidFill>
                <a:latin typeface="Arial"/>
                <a:cs typeface="Arial"/>
              </a:rPr>
              <a:t>per </a:t>
            </a:r>
            <a:r>
              <a:rPr sz="1050" spc="-5" dirty="0">
                <a:solidFill>
                  <a:srgbClr val="444444"/>
                </a:solidFill>
                <a:latin typeface="Arial"/>
                <a:cs typeface="Arial"/>
              </a:rPr>
              <a:t>misurarsi con </a:t>
            </a:r>
            <a:r>
              <a:rPr sz="1050" dirty="0">
                <a:solidFill>
                  <a:srgbClr val="444444"/>
                </a:solidFill>
                <a:latin typeface="Arial"/>
                <a:cs typeface="Arial"/>
              </a:rPr>
              <a:t>se  stessi e le </a:t>
            </a:r>
            <a:r>
              <a:rPr sz="1050" spc="-5" dirty="0">
                <a:solidFill>
                  <a:srgbClr val="444444"/>
                </a:solidFill>
                <a:latin typeface="Arial"/>
                <a:cs typeface="Arial"/>
              </a:rPr>
              <a:t>molteplici possibilità </a:t>
            </a:r>
            <a:r>
              <a:rPr sz="1050" dirty="0">
                <a:solidFill>
                  <a:srgbClr val="444444"/>
                </a:solidFill>
                <a:latin typeface="Arial"/>
                <a:cs typeface="Arial"/>
              </a:rPr>
              <a:t>di </a:t>
            </a:r>
            <a:r>
              <a:rPr sz="1050" spc="-5" dirty="0">
                <a:solidFill>
                  <a:srgbClr val="444444"/>
                </a:solidFill>
                <a:latin typeface="Arial"/>
                <a:cs typeface="Arial"/>
              </a:rPr>
              <a:t>partecipazione. Ciò che </a:t>
            </a:r>
            <a:r>
              <a:rPr sz="1050" dirty="0">
                <a:solidFill>
                  <a:srgbClr val="444444"/>
                </a:solidFill>
                <a:latin typeface="Arial"/>
                <a:cs typeface="Arial"/>
              </a:rPr>
              <a:t>ci </a:t>
            </a:r>
            <a:r>
              <a:rPr sz="1050" spc="-5" dirty="0">
                <a:solidFill>
                  <a:srgbClr val="444444"/>
                </a:solidFill>
                <a:latin typeface="Arial"/>
                <a:cs typeface="Arial"/>
              </a:rPr>
              <a:t>spinge </a:t>
            </a:r>
            <a:r>
              <a:rPr sz="1050" dirty="0">
                <a:solidFill>
                  <a:srgbClr val="444444"/>
                </a:solidFill>
                <a:latin typeface="Arial"/>
                <a:cs typeface="Arial"/>
              </a:rPr>
              <a:t>a </a:t>
            </a:r>
            <a:r>
              <a:rPr sz="1050" spc="-5" dirty="0">
                <a:solidFill>
                  <a:srgbClr val="444444"/>
                </a:solidFill>
                <a:latin typeface="Arial"/>
                <a:cs typeface="Arial"/>
              </a:rPr>
              <a:t>lavorare </a:t>
            </a:r>
            <a:r>
              <a:rPr sz="1050" dirty="0">
                <a:solidFill>
                  <a:srgbClr val="444444"/>
                </a:solidFill>
                <a:latin typeface="Arial"/>
                <a:cs typeface="Arial"/>
              </a:rPr>
              <a:t>in </a:t>
            </a:r>
            <a:r>
              <a:rPr sz="1050" spc="-5" dirty="0">
                <a:solidFill>
                  <a:srgbClr val="444444"/>
                </a:solidFill>
                <a:latin typeface="Arial"/>
                <a:cs typeface="Arial"/>
              </a:rPr>
              <a:t>sinergia </a:t>
            </a:r>
            <a:r>
              <a:rPr sz="1050" dirty="0">
                <a:solidFill>
                  <a:srgbClr val="444444"/>
                </a:solidFill>
                <a:latin typeface="Arial"/>
                <a:cs typeface="Arial"/>
              </a:rPr>
              <a:t>con </a:t>
            </a:r>
            <a:r>
              <a:rPr sz="1050" spc="-5" dirty="0">
                <a:solidFill>
                  <a:srgbClr val="444444"/>
                </a:solidFill>
                <a:latin typeface="Arial"/>
                <a:cs typeface="Arial"/>
              </a:rPr>
              <a:t>scuole,  musei, associazioni culturali </a:t>
            </a:r>
            <a:r>
              <a:rPr sz="1050" dirty="0">
                <a:solidFill>
                  <a:srgbClr val="444444"/>
                </a:solidFill>
                <a:latin typeface="Arial"/>
                <a:cs typeface="Arial"/>
              </a:rPr>
              <a:t>e </a:t>
            </a:r>
            <a:r>
              <a:rPr sz="1050" spc="-5" dirty="0">
                <a:solidFill>
                  <a:srgbClr val="444444"/>
                </a:solidFill>
                <a:latin typeface="Arial"/>
                <a:cs typeface="Arial"/>
              </a:rPr>
              <a:t>biblioteche </a:t>
            </a:r>
            <a:r>
              <a:rPr sz="1050" dirty="0">
                <a:solidFill>
                  <a:srgbClr val="444444"/>
                </a:solidFill>
                <a:latin typeface="Arial"/>
                <a:cs typeface="Arial"/>
              </a:rPr>
              <a:t>è la comune </a:t>
            </a:r>
            <a:r>
              <a:rPr sz="1050" spc="-5" dirty="0">
                <a:solidFill>
                  <a:srgbClr val="444444"/>
                </a:solidFill>
                <a:latin typeface="Arial"/>
                <a:cs typeface="Arial"/>
              </a:rPr>
              <a:t>certezza </a:t>
            </a:r>
            <a:r>
              <a:rPr sz="1050" dirty="0">
                <a:solidFill>
                  <a:srgbClr val="444444"/>
                </a:solidFill>
                <a:latin typeface="Arial"/>
                <a:cs typeface="Arial"/>
              </a:rPr>
              <a:t>che </a:t>
            </a:r>
            <a:r>
              <a:rPr sz="1050" spc="-5" dirty="0">
                <a:solidFill>
                  <a:srgbClr val="444444"/>
                </a:solidFill>
                <a:latin typeface="Arial"/>
                <a:cs typeface="Arial"/>
              </a:rPr>
              <a:t>solo </a:t>
            </a:r>
            <a:r>
              <a:rPr sz="1050" dirty="0">
                <a:solidFill>
                  <a:srgbClr val="444444"/>
                </a:solidFill>
                <a:latin typeface="Arial"/>
                <a:cs typeface="Arial"/>
              </a:rPr>
              <a:t>mettendosi in gioco e  </a:t>
            </a:r>
            <a:r>
              <a:rPr sz="1050" spc="-5" dirty="0">
                <a:solidFill>
                  <a:srgbClr val="444444"/>
                </a:solidFill>
                <a:latin typeface="Arial"/>
                <a:cs typeface="Arial"/>
              </a:rPr>
              <a:t>‘allenandosi’ </a:t>
            </a:r>
            <a:r>
              <a:rPr sz="1050" dirty="0">
                <a:solidFill>
                  <a:srgbClr val="444444"/>
                </a:solidFill>
                <a:latin typeface="Arial"/>
                <a:cs typeface="Arial"/>
              </a:rPr>
              <a:t>a </a:t>
            </a:r>
            <a:r>
              <a:rPr sz="1050" spc="-5" dirty="0">
                <a:solidFill>
                  <a:srgbClr val="444444"/>
                </a:solidFill>
                <a:latin typeface="Arial"/>
                <a:cs typeface="Arial"/>
              </a:rPr>
              <a:t>diventare </a:t>
            </a:r>
            <a:r>
              <a:rPr sz="1050" dirty="0">
                <a:solidFill>
                  <a:srgbClr val="444444"/>
                </a:solidFill>
                <a:latin typeface="Arial"/>
                <a:cs typeface="Arial"/>
              </a:rPr>
              <a:t>cittadini </a:t>
            </a:r>
            <a:r>
              <a:rPr sz="1050" spc="-5" dirty="0">
                <a:solidFill>
                  <a:srgbClr val="444444"/>
                </a:solidFill>
                <a:latin typeface="Arial"/>
                <a:cs typeface="Arial"/>
              </a:rPr>
              <a:t>attivi, capaci </a:t>
            </a:r>
            <a:r>
              <a:rPr sz="1050" dirty="0">
                <a:solidFill>
                  <a:srgbClr val="444444"/>
                </a:solidFill>
                <a:latin typeface="Arial"/>
                <a:cs typeface="Arial"/>
              </a:rPr>
              <a:t>di </a:t>
            </a:r>
            <a:r>
              <a:rPr sz="1050" spc="-5" dirty="0">
                <a:solidFill>
                  <a:srgbClr val="444444"/>
                </a:solidFill>
                <a:latin typeface="Arial"/>
                <a:cs typeface="Arial"/>
              </a:rPr>
              <a:t>progettualità </a:t>
            </a:r>
            <a:r>
              <a:rPr sz="1050" dirty="0">
                <a:solidFill>
                  <a:srgbClr val="444444"/>
                </a:solidFill>
                <a:latin typeface="Arial"/>
                <a:cs typeface="Arial"/>
              </a:rPr>
              <a:t>e </a:t>
            </a:r>
            <a:r>
              <a:rPr sz="1050" spc="-10" dirty="0">
                <a:solidFill>
                  <a:srgbClr val="444444"/>
                </a:solidFill>
                <a:latin typeface="Arial"/>
                <a:cs typeface="Arial"/>
              </a:rPr>
              <a:t>di </a:t>
            </a:r>
            <a:r>
              <a:rPr sz="1050" spc="-5" dirty="0">
                <a:solidFill>
                  <a:srgbClr val="444444"/>
                </a:solidFill>
                <a:latin typeface="Arial"/>
                <a:cs typeface="Arial"/>
              </a:rPr>
              <a:t>relazioni, avviene la formazione  </a:t>
            </a:r>
            <a:r>
              <a:rPr sz="1050" dirty="0">
                <a:solidFill>
                  <a:srgbClr val="444444"/>
                </a:solidFill>
                <a:latin typeface="Arial"/>
                <a:cs typeface="Arial"/>
              </a:rPr>
              <a:t>globale </a:t>
            </a:r>
            <a:r>
              <a:rPr sz="1050" spc="-5" dirty="0">
                <a:solidFill>
                  <a:srgbClr val="444444"/>
                </a:solidFill>
                <a:latin typeface="Arial"/>
                <a:cs typeface="Arial"/>
              </a:rPr>
              <a:t>della </a:t>
            </a:r>
            <a:r>
              <a:rPr sz="1050" dirty="0">
                <a:solidFill>
                  <a:srgbClr val="444444"/>
                </a:solidFill>
                <a:latin typeface="Arial"/>
                <a:cs typeface="Arial"/>
              </a:rPr>
              <a:t>persona, in grado </a:t>
            </a:r>
            <a:r>
              <a:rPr sz="1050" spc="-5" dirty="0">
                <a:solidFill>
                  <a:srgbClr val="444444"/>
                </a:solidFill>
                <a:latin typeface="Arial"/>
                <a:cs typeface="Arial"/>
              </a:rPr>
              <a:t>quindi </a:t>
            </a:r>
            <a:r>
              <a:rPr sz="1050" dirty="0">
                <a:solidFill>
                  <a:srgbClr val="444444"/>
                </a:solidFill>
                <a:latin typeface="Arial"/>
                <a:cs typeface="Arial"/>
              </a:rPr>
              <a:t>di </a:t>
            </a:r>
            <a:r>
              <a:rPr sz="1050" spc="-5" dirty="0">
                <a:solidFill>
                  <a:srgbClr val="444444"/>
                </a:solidFill>
                <a:latin typeface="Arial"/>
                <a:cs typeface="Arial"/>
              </a:rPr>
              <a:t>costruire il proprio </a:t>
            </a:r>
            <a:r>
              <a:rPr sz="1050" dirty="0">
                <a:solidFill>
                  <a:srgbClr val="444444"/>
                </a:solidFill>
                <a:latin typeface="Arial"/>
                <a:cs typeface="Arial"/>
              </a:rPr>
              <a:t>futuro e </a:t>
            </a:r>
            <a:r>
              <a:rPr sz="1050" spc="-5" dirty="0">
                <a:solidFill>
                  <a:srgbClr val="444444"/>
                </a:solidFill>
                <a:latin typeface="Arial"/>
                <a:cs typeface="Arial"/>
              </a:rPr>
              <a:t>quello del </a:t>
            </a:r>
            <a:r>
              <a:rPr sz="1050" dirty="0">
                <a:solidFill>
                  <a:srgbClr val="444444"/>
                </a:solidFill>
                <a:latin typeface="Arial"/>
                <a:cs typeface="Arial"/>
              </a:rPr>
              <a:t>Paese. </a:t>
            </a:r>
            <a:r>
              <a:rPr sz="1050" spc="-5" dirty="0">
                <a:solidFill>
                  <a:srgbClr val="444444"/>
                </a:solidFill>
                <a:latin typeface="Arial"/>
                <a:cs typeface="Arial"/>
              </a:rPr>
              <a:t>Lo sviluppo </a:t>
            </a:r>
            <a:r>
              <a:rPr sz="1050" dirty="0">
                <a:solidFill>
                  <a:srgbClr val="444444"/>
                </a:solidFill>
                <a:latin typeface="Arial"/>
                <a:cs typeface="Arial"/>
              </a:rPr>
              <a:t>delle  proprie </a:t>
            </a:r>
            <a:r>
              <a:rPr sz="1050" spc="-5" dirty="0">
                <a:solidFill>
                  <a:srgbClr val="444444"/>
                </a:solidFill>
                <a:latin typeface="Arial"/>
                <a:cs typeface="Arial"/>
              </a:rPr>
              <a:t>competenze </a:t>
            </a:r>
            <a:r>
              <a:rPr sz="1050" dirty="0">
                <a:solidFill>
                  <a:srgbClr val="444444"/>
                </a:solidFill>
                <a:latin typeface="Arial"/>
                <a:cs typeface="Arial"/>
              </a:rPr>
              <a:t>è </a:t>
            </a:r>
            <a:r>
              <a:rPr sz="1050" spc="-5" dirty="0">
                <a:solidFill>
                  <a:srgbClr val="444444"/>
                </a:solidFill>
                <a:latin typeface="Arial"/>
                <a:cs typeface="Arial"/>
              </a:rPr>
              <a:t>infatti alla </a:t>
            </a:r>
            <a:r>
              <a:rPr sz="1050" dirty="0">
                <a:solidFill>
                  <a:srgbClr val="444444"/>
                </a:solidFill>
                <a:latin typeface="Arial"/>
                <a:cs typeface="Arial"/>
              </a:rPr>
              <a:t>base del progresso </a:t>
            </a:r>
            <a:r>
              <a:rPr sz="1050" spc="-5" dirty="0">
                <a:solidFill>
                  <a:srgbClr val="444444"/>
                </a:solidFill>
                <a:latin typeface="Arial"/>
                <a:cs typeface="Arial"/>
              </a:rPr>
              <a:t>economico, </a:t>
            </a:r>
            <a:r>
              <a:rPr sz="1050" dirty="0">
                <a:solidFill>
                  <a:srgbClr val="444444"/>
                </a:solidFill>
                <a:latin typeface="Arial"/>
                <a:cs typeface="Arial"/>
              </a:rPr>
              <a:t>della </a:t>
            </a:r>
            <a:r>
              <a:rPr sz="1050" spc="-5" dirty="0">
                <a:solidFill>
                  <a:srgbClr val="444444"/>
                </a:solidFill>
                <a:latin typeface="Arial"/>
                <a:cs typeface="Arial"/>
              </a:rPr>
              <a:t>convivenza civile </a:t>
            </a:r>
            <a:r>
              <a:rPr sz="1050" dirty="0">
                <a:solidFill>
                  <a:srgbClr val="444444"/>
                </a:solidFill>
                <a:latin typeface="Arial"/>
                <a:cs typeface="Arial"/>
              </a:rPr>
              <a:t>e </a:t>
            </a:r>
            <a:r>
              <a:rPr sz="1050" spc="-5" dirty="0">
                <a:solidFill>
                  <a:srgbClr val="444444"/>
                </a:solidFill>
                <a:latin typeface="Arial"/>
                <a:cs typeface="Arial"/>
              </a:rPr>
              <a:t>della  partecipazione alla vita democratica. In </a:t>
            </a:r>
            <a:r>
              <a:rPr sz="1050" dirty="0">
                <a:solidFill>
                  <a:srgbClr val="444444"/>
                </a:solidFill>
                <a:latin typeface="Arial"/>
                <a:cs typeface="Arial"/>
              </a:rPr>
              <a:t>questo </a:t>
            </a:r>
            <a:r>
              <a:rPr sz="1050" spc="-5" dirty="0">
                <a:solidFill>
                  <a:srgbClr val="444444"/>
                </a:solidFill>
                <a:latin typeface="Arial"/>
                <a:cs typeface="Arial"/>
              </a:rPr>
              <a:t>senso </a:t>
            </a:r>
            <a:r>
              <a:rPr sz="1050" dirty="0">
                <a:solidFill>
                  <a:srgbClr val="444444"/>
                </a:solidFill>
                <a:latin typeface="Arial"/>
                <a:cs typeface="Arial"/>
              </a:rPr>
              <a:t>– ha </a:t>
            </a:r>
            <a:r>
              <a:rPr sz="1050" spc="-5" dirty="0">
                <a:solidFill>
                  <a:srgbClr val="444444"/>
                </a:solidFill>
                <a:latin typeface="Arial"/>
                <a:cs typeface="Arial"/>
              </a:rPr>
              <a:t>concluso Patuelli </a:t>
            </a:r>
            <a:r>
              <a:rPr sz="1050" dirty="0">
                <a:solidFill>
                  <a:srgbClr val="444444"/>
                </a:solidFill>
                <a:latin typeface="Arial"/>
                <a:cs typeface="Arial"/>
              </a:rPr>
              <a:t>– un ruolo </a:t>
            </a:r>
            <a:r>
              <a:rPr sz="1050" spc="-10" dirty="0">
                <a:solidFill>
                  <a:srgbClr val="444444"/>
                </a:solidFill>
                <a:latin typeface="Arial"/>
                <a:cs typeface="Arial"/>
              </a:rPr>
              <a:t>di </a:t>
            </a:r>
            <a:r>
              <a:rPr sz="1050" spc="-5" dirty="0">
                <a:solidFill>
                  <a:srgbClr val="444444"/>
                </a:solidFill>
                <a:latin typeface="Arial"/>
                <a:cs typeface="Arial"/>
              </a:rPr>
              <a:t>indirizzo deve  </a:t>
            </a:r>
            <a:r>
              <a:rPr sz="1050" dirty="0">
                <a:solidFill>
                  <a:srgbClr val="444444"/>
                </a:solidFill>
                <a:latin typeface="Arial"/>
                <a:cs typeface="Arial"/>
              </a:rPr>
              <a:t>essere </a:t>
            </a:r>
            <a:r>
              <a:rPr sz="1050" spc="-5" dirty="0">
                <a:solidFill>
                  <a:srgbClr val="444444"/>
                </a:solidFill>
                <a:latin typeface="Arial"/>
                <a:cs typeface="Arial"/>
              </a:rPr>
              <a:t>svolto </a:t>
            </a:r>
            <a:r>
              <a:rPr sz="1050" dirty="0">
                <a:solidFill>
                  <a:srgbClr val="444444"/>
                </a:solidFill>
                <a:latin typeface="Arial"/>
                <a:cs typeface="Arial"/>
              </a:rPr>
              <a:t>anche </a:t>
            </a:r>
            <a:r>
              <a:rPr sz="1050" spc="-5" dirty="0">
                <a:solidFill>
                  <a:srgbClr val="444444"/>
                </a:solidFill>
                <a:latin typeface="Arial"/>
                <a:cs typeface="Arial"/>
              </a:rPr>
              <a:t>dalla comunità economica tutta, </a:t>
            </a:r>
            <a:r>
              <a:rPr sz="1050" dirty="0">
                <a:solidFill>
                  <a:srgbClr val="444444"/>
                </a:solidFill>
                <a:latin typeface="Arial"/>
                <a:cs typeface="Arial"/>
              </a:rPr>
              <a:t>nella </a:t>
            </a:r>
            <a:r>
              <a:rPr sz="1050" spc="-5" dirty="0">
                <a:solidFill>
                  <a:srgbClr val="444444"/>
                </a:solidFill>
                <a:latin typeface="Arial"/>
                <a:cs typeface="Arial"/>
              </a:rPr>
              <a:t>consapevolezza </a:t>
            </a:r>
            <a:r>
              <a:rPr sz="1050" dirty="0">
                <a:solidFill>
                  <a:srgbClr val="444444"/>
                </a:solidFill>
                <a:latin typeface="Arial"/>
                <a:cs typeface="Arial"/>
              </a:rPr>
              <a:t>che </a:t>
            </a:r>
            <a:r>
              <a:rPr sz="1050" spc="-5" dirty="0">
                <a:solidFill>
                  <a:srgbClr val="444444"/>
                </a:solidFill>
                <a:latin typeface="Arial"/>
                <a:cs typeface="Arial"/>
              </a:rPr>
              <a:t>attraverso </a:t>
            </a:r>
            <a:r>
              <a:rPr sz="1050" dirty="0">
                <a:solidFill>
                  <a:srgbClr val="444444"/>
                </a:solidFill>
                <a:latin typeface="Arial"/>
                <a:cs typeface="Arial"/>
              </a:rPr>
              <a:t>la  </a:t>
            </a:r>
            <a:r>
              <a:rPr sz="1050" spc="-5" dirty="0">
                <a:solidFill>
                  <a:srgbClr val="444444"/>
                </a:solidFill>
                <a:latin typeface="Arial"/>
                <a:cs typeface="Arial"/>
              </a:rPr>
              <a:t>promozione della conoscenza </a:t>
            </a:r>
            <a:r>
              <a:rPr sz="1050" dirty="0">
                <a:solidFill>
                  <a:srgbClr val="444444"/>
                </a:solidFill>
                <a:latin typeface="Arial"/>
                <a:cs typeface="Arial"/>
              </a:rPr>
              <a:t>anche presso i </a:t>
            </a:r>
            <a:r>
              <a:rPr sz="1050" spc="-5" dirty="0">
                <a:solidFill>
                  <a:srgbClr val="444444"/>
                </a:solidFill>
                <a:latin typeface="Arial"/>
                <a:cs typeface="Arial"/>
              </a:rPr>
              <a:t>più giovani </a:t>
            </a:r>
            <a:r>
              <a:rPr sz="1050" dirty="0">
                <a:solidFill>
                  <a:srgbClr val="444444"/>
                </a:solidFill>
                <a:latin typeface="Arial"/>
                <a:cs typeface="Arial"/>
              </a:rPr>
              <a:t>si </a:t>
            </a:r>
            <a:r>
              <a:rPr sz="1050" spc="-5" dirty="0">
                <a:solidFill>
                  <a:srgbClr val="444444"/>
                </a:solidFill>
                <a:latin typeface="Arial"/>
                <a:cs typeface="Arial"/>
              </a:rPr>
              <a:t>possa realizzare </a:t>
            </a:r>
            <a:r>
              <a:rPr sz="1050" dirty="0">
                <a:solidFill>
                  <a:srgbClr val="444444"/>
                </a:solidFill>
                <a:latin typeface="Arial"/>
                <a:cs typeface="Arial"/>
              </a:rPr>
              <a:t>un </a:t>
            </a:r>
            <a:r>
              <a:rPr sz="1050" spc="-5" dirty="0">
                <a:solidFill>
                  <a:srgbClr val="444444"/>
                </a:solidFill>
                <a:latin typeface="Arial"/>
                <a:cs typeface="Arial"/>
              </a:rPr>
              <a:t>più diffuso </a:t>
            </a:r>
            <a:r>
              <a:rPr sz="1050" dirty="0">
                <a:solidFill>
                  <a:srgbClr val="444444"/>
                </a:solidFill>
                <a:latin typeface="Arial"/>
                <a:cs typeface="Arial"/>
              </a:rPr>
              <a:t>senso </a:t>
            </a:r>
            <a:r>
              <a:rPr sz="1050" spc="-10" dirty="0">
                <a:solidFill>
                  <a:srgbClr val="444444"/>
                </a:solidFill>
                <a:latin typeface="Arial"/>
                <a:cs typeface="Arial"/>
              </a:rPr>
              <a:t>di  </a:t>
            </a:r>
            <a:r>
              <a:rPr sz="1050" spc="-5" dirty="0">
                <a:solidFill>
                  <a:srgbClr val="444444"/>
                </a:solidFill>
                <a:latin typeface="Arial"/>
                <a:cs typeface="Arial"/>
              </a:rPr>
              <a:t>responsabilità, per una più ampia </a:t>
            </a:r>
            <a:r>
              <a:rPr sz="1050" dirty="0">
                <a:solidFill>
                  <a:srgbClr val="444444"/>
                </a:solidFill>
                <a:latin typeface="Arial"/>
                <a:cs typeface="Arial"/>
              </a:rPr>
              <a:t>e </a:t>
            </a:r>
            <a:r>
              <a:rPr sz="1050" spc="-5" dirty="0">
                <a:solidFill>
                  <a:srgbClr val="444444"/>
                </a:solidFill>
                <a:latin typeface="Arial"/>
                <a:cs typeface="Arial"/>
              </a:rPr>
              <a:t>duratura crescita dei nostri territori”.</a:t>
            </a:r>
            <a:endParaRPr sz="1050">
              <a:latin typeface="Arial"/>
              <a:cs typeface="Arial"/>
            </a:endParaRPr>
          </a:p>
        </p:txBody>
      </p:sp>
      <p:sp>
        <p:nvSpPr>
          <p:cNvPr id="5" name="object 5"/>
          <p:cNvSpPr txBox="1"/>
          <p:nvPr/>
        </p:nvSpPr>
        <p:spPr>
          <a:xfrm>
            <a:off x="706627" y="7054367"/>
            <a:ext cx="6146800" cy="2849880"/>
          </a:xfrm>
          <a:prstGeom prst="rect">
            <a:avLst/>
          </a:prstGeom>
        </p:spPr>
        <p:txBody>
          <a:bodyPr vert="horz" wrap="square" lIns="0" tIns="13335" rIns="0" bIns="0" rtlCol="0">
            <a:spAutoFit/>
          </a:bodyPr>
          <a:lstStyle/>
          <a:p>
            <a:pPr marL="12700" marR="8255" algn="just">
              <a:lnSpc>
                <a:spcPct val="110000"/>
              </a:lnSpc>
              <a:spcBef>
                <a:spcPts val="105"/>
              </a:spcBef>
            </a:pPr>
            <a:r>
              <a:rPr sz="1050" spc="-5" dirty="0">
                <a:solidFill>
                  <a:srgbClr val="444444"/>
                </a:solidFill>
                <a:latin typeface="Arial"/>
                <a:cs typeface="Arial"/>
              </a:rPr>
              <a:t>L’importanza sociale </a:t>
            </a:r>
            <a:r>
              <a:rPr sz="1050" dirty="0">
                <a:solidFill>
                  <a:srgbClr val="444444"/>
                </a:solidFill>
                <a:latin typeface="Arial"/>
                <a:cs typeface="Arial"/>
              </a:rPr>
              <a:t>e </a:t>
            </a:r>
            <a:r>
              <a:rPr sz="1050" spc="-5" dirty="0">
                <a:solidFill>
                  <a:srgbClr val="444444"/>
                </a:solidFill>
                <a:latin typeface="Arial"/>
                <a:cs typeface="Arial"/>
              </a:rPr>
              <a:t>culturale della manifestazione </a:t>
            </a:r>
            <a:r>
              <a:rPr sz="1050" dirty="0">
                <a:solidFill>
                  <a:srgbClr val="444444"/>
                </a:solidFill>
                <a:latin typeface="Arial"/>
                <a:cs typeface="Arial"/>
              </a:rPr>
              <a:t>è </a:t>
            </a:r>
            <a:r>
              <a:rPr sz="1050" spc="-5" dirty="0">
                <a:solidFill>
                  <a:srgbClr val="444444"/>
                </a:solidFill>
                <a:latin typeface="Arial"/>
                <a:cs typeface="Arial"/>
              </a:rPr>
              <a:t>quest’anno testimoniata anche dalla media  </a:t>
            </a:r>
            <a:r>
              <a:rPr sz="1050" dirty="0">
                <a:solidFill>
                  <a:srgbClr val="444444"/>
                </a:solidFill>
                <a:latin typeface="Arial"/>
                <a:cs typeface="Arial"/>
              </a:rPr>
              <a:t>partnership </a:t>
            </a:r>
            <a:r>
              <a:rPr sz="1050" spc="-5" dirty="0">
                <a:solidFill>
                  <a:srgbClr val="444444"/>
                </a:solidFill>
                <a:latin typeface="Arial"/>
                <a:cs typeface="Arial"/>
              </a:rPr>
              <a:t>della </a:t>
            </a:r>
            <a:r>
              <a:rPr sz="1050" dirty="0">
                <a:solidFill>
                  <a:srgbClr val="444444"/>
                </a:solidFill>
                <a:latin typeface="Arial"/>
                <a:cs typeface="Arial"/>
              </a:rPr>
              <a:t>RAI. </a:t>
            </a:r>
            <a:r>
              <a:rPr sz="1050" spc="-5" dirty="0">
                <a:solidFill>
                  <a:srgbClr val="444444"/>
                </a:solidFill>
                <a:latin typeface="Arial"/>
                <a:cs typeface="Arial"/>
              </a:rPr>
              <a:t>Che </a:t>
            </a:r>
            <a:r>
              <a:rPr sz="1050" dirty="0">
                <a:solidFill>
                  <a:srgbClr val="444444"/>
                </a:solidFill>
                <a:latin typeface="Arial"/>
                <a:cs typeface="Arial"/>
              </a:rPr>
              <a:t>il </a:t>
            </a:r>
            <a:r>
              <a:rPr sz="1050" spc="-5" dirty="0">
                <a:solidFill>
                  <a:srgbClr val="444444"/>
                </a:solidFill>
                <a:latin typeface="Arial"/>
                <a:cs typeface="Arial"/>
              </a:rPr>
              <a:t>servizio pubblico riconosca il </a:t>
            </a:r>
            <a:r>
              <a:rPr sz="1050" dirty="0">
                <a:solidFill>
                  <a:srgbClr val="444444"/>
                </a:solidFill>
                <a:latin typeface="Arial"/>
                <a:cs typeface="Arial"/>
              </a:rPr>
              <a:t>valore </a:t>
            </a:r>
            <a:r>
              <a:rPr sz="1050" spc="-5" dirty="0">
                <a:solidFill>
                  <a:srgbClr val="444444"/>
                </a:solidFill>
                <a:latin typeface="Arial"/>
                <a:cs typeface="Arial"/>
              </a:rPr>
              <a:t>educativo </a:t>
            </a:r>
            <a:r>
              <a:rPr sz="1050" dirty="0">
                <a:solidFill>
                  <a:srgbClr val="444444"/>
                </a:solidFill>
                <a:latin typeface="Arial"/>
                <a:cs typeface="Arial"/>
              </a:rPr>
              <a:t>del </a:t>
            </a:r>
            <a:r>
              <a:rPr sz="1050" spc="-5" dirty="0">
                <a:solidFill>
                  <a:srgbClr val="444444"/>
                </a:solidFill>
                <a:latin typeface="Arial"/>
                <a:cs typeface="Arial"/>
              </a:rPr>
              <a:t>Festival </a:t>
            </a:r>
            <a:r>
              <a:rPr sz="1050" dirty="0">
                <a:solidFill>
                  <a:srgbClr val="444444"/>
                </a:solidFill>
                <a:latin typeface="Arial"/>
                <a:cs typeface="Arial"/>
              </a:rPr>
              <a:t>per i </a:t>
            </a:r>
            <a:r>
              <a:rPr sz="1050" spc="-5" dirty="0">
                <a:solidFill>
                  <a:srgbClr val="444444"/>
                </a:solidFill>
                <a:latin typeface="Arial"/>
                <a:cs typeface="Arial"/>
              </a:rPr>
              <a:t>giovani </a:t>
            </a:r>
            <a:r>
              <a:rPr sz="1050" dirty="0">
                <a:solidFill>
                  <a:srgbClr val="444444"/>
                </a:solidFill>
                <a:latin typeface="Arial"/>
                <a:cs typeface="Arial"/>
              </a:rPr>
              <a:t>è  un contributo </a:t>
            </a:r>
            <a:r>
              <a:rPr sz="1050" spc="-5" dirty="0">
                <a:solidFill>
                  <a:srgbClr val="444444"/>
                </a:solidFill>
                <a:latin typeface="Arial"/>
                <a:cs typeface="Arial"/>
              </a:rPr>
              <a:t>particolarmente significativo </a:t>
            </a:r>
            <a:r>
              <a:rPr sz="1050" dirty="0">
                <a:solidFill>
                  <a:srgbClr val="444444"/>
                </a:solidFill>
                <a:latin typeface="Arial"/>
                <a:cs typeface="Arial"/>
              </a:rPr>
              <a:t>al </a:t>
            </a:r>
            <a:r>
              <a:rPr sz="1050" spc="-5" dirty="0">
                <a:solidFill>
                  <a:srgbClr val="444444"/>
                </a:solidFill>
                <a:latin typeface="Arial"/>
                <a:cs typeface="Arial"/>
              </a:rPr>
              <a:t>rafforzamento</a:t>
            </a:r>
            <a:r>
              <a:rPr sz="1050" spc="-10" dirty="0">
                <a:solidFill>
                  <a:srgbClr val="444444"/>
                </a:solidFill>
                <a:latin typeface="Arial"/>
                <a:cs typeface="Arial"/>
              </a:rPr>
              <a:t> </a:t>
            </a:r>
            <a:r>
              <a:rPr sz="1050" spc="-5" dirty="0">
                <a:solidFill>
                  <a:srgbClr val="444444"/>
                </a:solidFill>
                <a:latin typeface="Arial"/>
                <a:cs typeface="Arial"/>
              </a:rPr>
              <a:t>dell’iniziativa.</a:t>
            </a:r>
            <a:endParaRPr sz="1050">
              <a:latin typeface="Arial"/>
              <a:cs typeface="Arial"/>
            </a:endParaRPr>
          </a:p>
          <a:p>
            <a:pPr>
              <a:lnSpc>
                <a:spcPct val="100000"/>
              </a:lnSpc>
              <a:spcBef>
                <a:spcPts val="25"/>
              </a:spcBef>
            </a:pPr>
            <a:endParaRPr sz="1200">
              <a:latin typeface="Times New Roman"/>
              <a:cs typeface="Times New Roman"/>
            </a:endParaRPr>
          </a:p>
          <a:p>
            <a:pPr marL="12700" marR="6350" algn="just">
              <a:lnSpc>
                <a:spcPct val="110300"/>
              </a:lnSpc>
            </a:pPr>
            <a:r>
              <a:rPr sz="1050" spc="-5" dirty="0">
                <a:solidFill>
                  <a:srgbClr val="444444"/>
                </a:solidFill>
                <a:latin typeface="Arial"/>
                <a:cs typeface="Arial"/>
              </a:rPr>
              <a:t>Oltre </a:t>
            </a:r>
            <a:r>
              <a:rPr sz="1050" dirty="0">
                <a:solidFill>
                  <a:srgbClr val="444444"/>
                </a:solidFill>
                <a:latin typeface="Arial"/>
                <a:cs typeface="Arial"/>
              </a:rPr>
              <a:t>80 </a:t>
            </a:r>
            <a:r>
              <a:rPr sz="1050" spc="-5" dirty="0">
                <a:solidFill>
                  <a:srgbClr val="444444"/>
                </a:solidFill>
                <a:latin typeface="Arial"/>
                <a:cs typeface="Arial"/>
              </a:rPr>
              <a:t>gli eventi culturali </a:t>
            </a:r>
            <a:r>
              <a:rPr sz="1050" dirty="0">
                <a:solidFill>
                  <a:srgbClr val="444444"/>
                </a:solidFill>
                <a:latin typeface="Arial"/>
                <a:cs typeface="Arial"/>
              </a:rPr>
              <a:t>che si </a:t>
            </a:r>
            <a:r>
              <a:rPr sz="1050" spc="-5" dirty="0">
                <a:solidFill>
                  <a:srgbClr val="444444"/>
                </a:solidFill>
                <a:latin typeface="Arial"/>
                <a:cs typeface="Arial"/>
              </a:rPr>
              <a:t>svolgeranno </a:t>
            </a:r>
            <a:r>
              <a:rPr sz="1050" dirty="0">
                <a:solidFill>
                  <a:srgbClr val="444444"/>
                </a:solidFill>
                <a:latin typeface="Arial"/>
                <a:cs typeface="Arial"/>
              </a:rPr>
              <a:t>in </a:t>
            </a:r>
            <a:r>
              <a:rPr sz="1050" spc="-5" dirty="0">
                <a:solidFill>
                  <a:srgbClr val="444444"/>
                </a:solidFill>
                <a:latin typeface="Arial"/>
                <a:cs typeface="Arial"/>
              </a:rPr>
              <a:t>tutta la penisola </a:t>
            </a:r>
            <a:r>
              <a:rPr sz="1050" dirty="0">
                <a:solidFill>
                  <a:srgbClr val="444444"/>
                </a:solidFill>
                <a:latin typeface="Arial"/>
                <a:cs typeface="Arial"/>
              </a:rPr>
              <a:t>in 60 </a:t>
            </a:r>
            <a:r>
              <a:rPr sz="1050" spc="-5" dirty="0">
                <a:solidFill>
                  <a:srgbClr val="444444"/>
                </a:solidFill>
                <a:latin typeface="Arial"/>
                <a:cs typeface="Arial"/>
              </a:rPr>
              <a:t>città. </a:t>
            </a:r>
            <a:r>
              <a:rPr sz="1050" dirty="0">
                <a:solidFill>
                  <a:srgbClr val="444444"/>
                </a:solidFill>
                <a:latin typeface="Arial"/>
                <a:cs typeface="Arial"/>
              </a:rPr>
              <a:t>I </a:t>
            </a:r>
            <a:r>
              <a:rPr sz="1050" spc="-5" dirty="0">
                <a:solidFill>
                  <a:srgbClr val="444444"/>
                </a:solidFill>
                <a:latin typeface="Arial"/>
                <a:cs typeface="Arial"/>
              </a:rPr>
              <a:t>laboratori </a:t>
            </a:r>
            <a:r>
              <a:rPr sz="1050" dirty="0">
                <a:solidFill>
                  <a:srgbClr val="444444"/>
                </a:solidFill>
                <a:latin typeface="Arial"/>
                <a:cs typeface="Arial"/>
              </a:rPr>
              <a:t>e le </a:t>
            </a:r>
            <a:r>
              <a:rPr sz="1050" spc="-5" dirty="0">
                <a:solidFill>
                  <a:srgbClr val="444444"/>
                </a:solidFill>
                <a:latin typeface="Arial"/>
                <a:cs typeface="Arial"/>
              </a:rPr>
              <a:t>altre attività  </a:t>
            </a:r>
            <a:r>
              <a:rPr sz="1050" dirty="0">
                <a:solidFill>
                  <a:srgbClr val="444444"/>
                </a:solidFill>
                <a:latin typeface="Arial"/>
                <a:cs typeface="Arial"/>
              </a:rPr>
              <a:t>proposte, </a:t>
            </a:r>
            <a:r>
              <a:rPr sz="1050" spc="-5" dirty="0">
                <a:solidFill>
                  <a:srgbClr val="444444"/>
                </a:solidFill>
                <a:latin typeface="Arial"/>
                <a:cs typeface="Arial"/>
              </a:rPr>
              <a:t>coordinati dalle </a:t>
            </a:r>
            <a:r>
              <a:rPr sz="1050" dirty="0">
                <a:solidFill>
                  <a:srgbClr val="444444"/>
                </a:solidFill>
                <a:latin typeface="Arial"/>
                <a:cs typeface="Arial"/>
              </a:rPr>
              <a:t>banche con la </a:t>
            </a:r>
            <a:r>
              <a:rPr sz="1050" spc="-5" dirty="0">
                <a:solidFill>
                  <a:srgbClr val="444444"/>
                </a:solidFill>
                <a:latin typeface="Arial"/>
                <a:cs typeface="Arial"/>
              </a:rPr>
              <a:t>collaborazione </a:t>
            </a:r>
            <a:r>
              <a:rPr sz="1050" dirty="0">
                <a:solidFill>
                  <a:srgbClr val="444444"/>
                </a:solidFill>
                <a:latin typeface="Arial"/>
                <a:cs typeface="Arial"/>
              </a:rPr>
              <a:t>di scuole, musei, </a:t>
            </a:r>
            <a:r>
              <a:rPr sz="1050" spc="-5" dirty="0">
                <a:solidFill>
                  <a:srgbClr val="444444"/>
                </a:solidFill>
                <a:latin typeface="Arial"/>
                <a:cs typeface="Arial"/>
              </a:rPr>
              <a:t>biblioteche </a:t>
            </a:r>
            <a:r>
              <a:rPr sz="1050" dirty="0">
                <a:solidFill>
                  <a:srgbClr val="444444"/>
                </a:solidFill>
                <a:latin typeface="Arial"/>
                <a:cs typeface="Arial"/>
              </a:rPr>
              <a:t>e </a:t>
            </a:r>
            <a:r>
              <a:rPr sz="1050" spc="-5" dirty="0">
                <a:solidFill>
                  <a:srgbClr val="444444"/>
                </a:solidFill>
                <a:latin typeface="Arial"/>
                <a:cs typeface="Arial"/>
              </a:rPr>
              <a:t>operatori  </a:t>
            </a:r>
            <a:r>
              <a:rPr sz="1050" dirty="0">
                <a:solidFill>
                  <a:srgbClr val="444444"/>
                </a:solidFill>
                <a:latin typeface="Arial"/>
                <a:cs typeface="Arial"/>
              </a:rPr>
              <a:t>culturali, si </a:t>
            </a:r>
            <a:r>
              <a:rPr sz="1050" spc="-5" dirty="0">
                <a:solidFill>
                  <a:srgbClr val="444444"/>
                </a:solidFill>
                <a:latin typeface="Arial"/>
                <a:cs typeface="Arial"/>
              </a:rPr>
              <a:t>svilupperanno </a:t>
            </a:r>
            <a:r>
              <a:rPr sz="1050" dirty="0">
                <a:solidFill>
                  <a:srgbClr val="444444"/>
                </a:solidFill>
                <a:latin typeface="Arial"/>
                <a:cs typeface="Arial"/>
              </a:rPr>
              <a:t>attorno ad </a:t>
            </a:r>
            <a:r>
              <a:rPr sz="1050" spc="-5" dirty="0">
                <a:solidFill>
                  <a:srgbClr val="444444"/>
                </a:solidFill>
                <a:latin typeface="Arial"/>
                <a:cs typeface="Arial"/>
              </a:rPr>
              <a:t>un unico </a:t>
            </a:r>
            <a:r>
              <a:rPr sz="1050" dirty="0">
                <a:solidFill>
                  <a:srgbClr val="444444"/>
                </a:solidFill>
                <a:latin typeface="Arial"/>
                <a:cs typeface="Arial"/>
              </a:rPr>
              <a:t>tema </a:t>
            </a:r>
            <a:r>
              <a:rPr sz="1050" spc="-5" dirty="0">
                <a:solidFill>
                  <a:srgbClr val="444444"/>
                </a:solidFill>
                <a:latin typeface="Arial"/>
                <a:cs typeface="Arial"/>
              </a:rPr>
              <a:t>ispiratore, declinato </a:t>
            </a:r>
            <a:r>
              <a:rPr sz="1050" dirty="0">
                <a:solidFill>
                  <a:srgbClr val="444444"/>
                </a:solidFill>
                <a:latin typeface="Arial"/>
                <a:cs typeface="Arial"/>
              </a:rPr>
              <a:t>da </a:t>
            </a:r>
            <a:r>
              <a:rPr sz="1050" spc="-5" dirty="0">
                <a:solidFill>
                  <a:srgbClr val="444444"/>
                </a:solidFill>
                <a:latin typeface="Arial"/>
                <a:cs typeface="Arial"/>
              </a:rPr>
              <a:t>ciascuna realtà con  </a:t>
            </a:r>
            <a:r>
              <a:rPr sz="1050" dirty="0">
                <a:solidFill>
                  <a:srgbClr val="444444"/>
                </a:solidFill>
                <a:latin typeface="Arial"/>
                <a:cs typeface="Arial"/>
              </a:rPr>
              <a:t>strumenti diversi e </a:t>
            </a:r>
            <a:r>
              <a:rPr sz="1050" spc="-5" dirty="0">
                <a:solidFill>
                  <a:srgbClr val="444444"/>
                </a:solidFill>
                <a:latin typeface="Arial"/>
                <a:cs typeface="Arial"/>
              </a:rPr>
              <a:t>da </a:t>
            </a:r>
            <a:r>
              <a:rPr sz="1050" spc="-10" dirty="0">
                <a:solidFill>
                  <a:srgbClr val="444444"/>
                </a:solidFill>
                <a:latin typeface="Arial"/>
                <a:cs typeface="Arial"/>
              </a:rPr>
              <a:t>punti </a:t>
            </a:r>
            <a:r>
              <a:rPr sz="1050" dirty="0">
                <a:solidFill>
                  <a:srgbClr val="444444"/>
                </a:solidFill>
                <a:latin typeface="Arial"/>
                <a:cs typeface="Arial"/>
              </a:rPr>
              <a:t>di </a:t>
            </a:r>
            <a:r>
              <a:rPr sz="1050" spc="-5" dirty="0">
                <a:solidFill>
                  <a:srgbClr val="444444"/>
                </a:solidFill>
                <a:latin typeface="Arial"/>
                <a:cs typeface="Arial"/>
              </a:rPr>
              <a:t>vista differenti, alla luce delle proprie specificità </a:t>
            </a:r>
            <a:r>
              <a:rPr sz="1050" dirty="0">
                <a:solidFill>
                  <a:srgbClr val="444444"/>
                </a:solidFill>
                <a:latin typeface="Arial"/>
                <a:cs typeface="Arial"/>
              </a:rPr>
              <a:t>e </a:t>
            </a:r>
            <a:r>
              <a:rPr sz="1050" spc="-10" dirty="0">
                <a:solidFill>
                  <a:srgbClr val="444444"/>
                </a:solidFill>
                <a:latin typeface="Arial"/>
                <a:cs typeface="Arial"/>
              </a:rPr>
              <a:t>di </a:t>
            </a:r>
            <a:r>
              <a:rPr sz="1050" spc="-5" dirty="0">
                <a:solidFill>
                  <a:srgbClr val="444444"/>
                </a:solidFill>
                <a:latin typeface="Arial"/>
                <a:cs typeface="Arial"/>
              </a:rPr>
              <a:t>quelle </a:t>
            </a:r>
            <a:r>
              <a:rPr sz="1050" dirty="0">
                <a:solidFill>
                  <a:srgbClr val="444444"/>
                </a:solidFill>
                <a:latin typeface="Arial"/>
                <a:cs typeface="Arial"/>
              </a:rPr>
              <a:t>del </a:t>
            </a:r>
            <a:r>
              <a:rPr sz="1050" spc="-5" dirty="0">
                <a:solidFill>
                  <a:srgbClr val="444444"/>
                </a:solidFill>
                <a:latin typeface="Arial"/>
                <a:cs typeface="Arial"/>
              </a:rPr>
              <a:t>territorio </a:t>
            </a:r>
            <a:r>
              <a:rPr sz="1050" spc="-10" dirty="0">
                <a:solidFill>
                  <a:srgbClr val="444444"/>
                </a:solidFill>
                <a:latin typeface="Arial"/>
                <a:cs typeface="Arial"/>
              </a:rPr>
              <a:t>di  </a:t>
            </a:r>
            <a:r>
              <a:rPr sz="1050" spc="-5" dirty="0">
                <a:solidFill>
                  <a:srgbClr val="444444"/>
                </a:solidFill>
                <a:latin typeface="Arial"/>
                <a:cs typeface="Arial"/>
              </a:rPr>
              <a:t>appartenenza.</a:t>
            </a:r>
            <a:endParaRPr sz="1050">
              <a:latin typeface="Arial"/>
              <a:cs typeface="Arial"/>
            </a:endParaRPr>
          </a:p>
          <a:p>
            <a:pPr>
              <a:lnSpc>
                <a:spcPct val="100000"/>
              </a:lnSpc>
              <a:spcBef>
                <a:spcPts val="15"/>
              </a:spcBef>
            </a:pPr>
            <a:endParaRPr sz="1200">
              <a:latin typeface="Times New Roman"/>
              <a:cs typeface="Times New Roman"/>
            </a:endParaRPr>
          </a:p>
          <a:p>
            <a:pPr marL="12700" marR="5080" algn="just">
              <a:lnSpc>
                <a:spcPct val="110100"/>
              </a:lnSpc>
            </a:pPr>
            <a:r>
              <a:rPr sz="1050" dirty="0">
                <a:solidFill>
                  <a:srgbClr val="444444"/>
                </a:solidFill>
                <a:latin typeface="Arial"/>
                <a:cs typeface="Arial"/>
              </a:rPr>
              <a:t>Per </a:t>
            </a:r>
            <a:r>
              <a:rPr sz="1050" spc="-5" dirty="0">
                <a:solidFill>
                  <a:srgbClr val="444444"/>
                </a:solidFill>
                <a:latin typeface="Arial"/>
                <a:cs typeface="Arial"/>
              </a:rPr>
              <a:t>questa seconda edizione </a:t>
            </a:r>
            <a:r>
              <a:rPr sz="1050" dirty="0">
                <a:solidFill>
                  <a:srgbClr val="444444"/>
                </a:solidFill>
                <a:latin typeface="Arial"/>
                <a:cs typeface="Arial"/>
              </a:rPr>
              <a:t>del Festival è </a:t>
            </a:r>
            <a:r>
              <a:rPr sz="1050" spc="-5" dirty="0">
                <a:solidFill>
                  <a:srgbClr val="444444"/>
                </a:solidFill>
                <a:latin typeface="Arial"/>
                <a:cs typeface="Arial"/>
              </a:rPr>
              <a:t>stato scelto </a:t>
            </a:r>
            <a:r>
              <a:rPr sz="1050" dirty="0">
                <a:solidFill>
                  <a:srgbClr val="444444"/>
                </a:solidFill>
                <a:latin typeface="Arial"/>
                <a:cs typeface="Arial"/>
              </a:rPr>
              <a:t>come </a:t>
            </a:r>
            <a:r>
              <a:rPr sz="1050" spc="-5" dirty="0">
                <a:solidFill>
                  <a:srgbClr val="444444"/>
                </a:solidFill>
                <a:latin typeface="Arial"/>
                <a:cs typeface="Arial"/>
              </a:rPr>
              <a:t>filo conduttore ideale </a:t>
            </a:r>
            <a:r>
              <a:rPr sz="1050" spc="-10" dirty="0">
                <a:solidFill>
                  <a:srgbClr val="444444"/>
                </a:solidFill>
                <a:latin typeface="Arial"/>
                <a:cs typeface="Arial"/>
              </a:rPr>
              <a:t>di </a:t>
            </a:r>
            <a:r>
              <a:rPr sz="1050" spc="-5" dirty="0">
                <a:solidFill>
                  <a:srgbClr val="444444"/>
                </a:solidFill>
                <a:latin typeface="Arial"/>
                <a:cs typeface="Arial"/>
              </a:rPr>
              <a:t>tutte </a:t>
            </a:r>
            <a:r>
              <a:rPr sz="1050" dirty="0">
                <a:solidFill>
                  <a:srgbClr val="444444"/>
                </a:solidFill>
                <a:latin typeface="Arial"/>
                <a:cs typeface="Arial"/>
              </a:rPr>
              <a:t>le </a:t>
            </a:r>
            <a:r>
              <a:rPr sz="1050" spc="-5" dirty="0">
                <a:solidFill>
                  <a:srgbClr val="444444"/>
                </a:solidFill>
                <a:latin typeface="Arial"/>
                <a:cs typeface="Arial"/>
              </a:rPr>
              <a:t>iniziative  “</a:t>
            </a:r>
            <a:r>
              <a:rPr sz="1050" i="1" spc="-5" dirty="0">
                <a:solidFill>
                  <a:srgbClr val="444444"/>
                </a:solidFill>
                <a:latin typeface="Arial"/>
                <a:cs typeface="Arial"/>
              </a:rPr>
              <a:t>L’alfabeto </a:t>
            </a:r>
            <a:r>
              <a:rPr sz="1050" i="1" dirty="0">
                <a:solidFill>
                  <a:srgbClr val="444444"/>
                </a:solidFill>
                <a:latin typeface="Arial"/>
                <a:cs typeface="Arial"/>
              </a:rPr>
              <a:t>del </a:t>
            </a:r>
            <a:r>
              <a:rPr sz="1050" i="1" spc="-5" dirty="0">
                <a:solidFill>
                  <a:srgbClr val="444444"/>
                </a:solidFill>
                <a:latin typeface="Arial"/>
                <a:cs typeface="Arial"/>
              </a:rPr>
              <a:t>Mondo</a:t>
            </a:r>
            <a:r>
              <a:rPr sz="1050" spc="-5" dirty="0">
                <a:solidFill>
                  <a:srgbClr val="444444"/>
                </a:solidFill>
                <a:latin typeface="Arial"/>
                <a:cs typeface="Arial"/>
              </a:rPr>
              <a:t>”. Trarre ispirazione dalla natura, dall’opera dell’uomo </a:t>
            </a:r>
            <a:r>
              <a:rPr sz="1050" dirty="0">
                <a:solidFill>
                  <a:srgbClr val="444444"/>
                </a:solidFill>
                <a:latin typeface="Arial"/>
                <a:cs typeface="Arial"/>
              </a:rPr>
              <a:t>e </a:t>
            </a:r>
            <a:r>
              <a:rPr sz="1050" spc="-5" dirty="0">
                <a:solidFill>
                  <a:srgbClr val="444444"/>
                </a:solidFill>
                <a:latin typeface="Arial"/>
                <a:cs typeface="Arial"/>
              </a:rPr>
              <a:t>dalle proprie emozioni,  imparare </a:t>
            </a:r>
            <a:r>
              <a:rPr sz="1050" dirty="0">
                <a:solidFill>
                  <a:srgbClr val="444444"/>
                </a:solidFill>
                <a:latin typeface="Arial"/>
                <a:cs typeface="Arial"/>
              </a:rPr>
              <a:t>a </a:t>
            </a:r>
            <a:r>
              <a:rPr sz="1050" spc="-5" dirty="0">
                <a:solidFill>
                  <a:srgbClr val="444444"/>
                </a:solidFill>
                <a:latin typeface="Arial"/>
                <a:cs typeface="Arial"/>
              </a:rPr>
              <a:t>riconoscere </a:t>
            </a:r>
            <a:r>
              <a:rPr sz="1050" dirty="0">
                <a:solidFill>
                  <a:srgbClr val="444444"/>
                </a:solidFill>
                <a:latin typeface="Arial"/>
                <a:cs typeface="Arial"/>
              </a:rPr>
              <a:t>e a </a:t>
            </a:r>
            <a:r>
              <a:rPr sz="1050" spc="-5" dirty="0">
                <a:solidFill>
                  <a:srgbClr val="444444"/>
                </a:solidFill>
                <a:latin typeface="Arial"/>
                <a:cs typeface="Arial"/>
              </a:rPr>
              <a:t>leggere </a:t>
            </a:r>
            <a:r>
              <a:rPr sz="1050" dirty="0">
                <a:solidFill>
                  <a:srgbClr val="444444"/>
                </a:solidFill>
                <a:latin typeface="Arial"/>
                <a:cs typeface="Arial"/>
              </a:rPr>
              <a:t>i </a:t>
            </a:r>
            <a:r>
              <a:rPr sz="1050" spc="-5" dirty="0">
                <a:solidFill>
                  <a:srgbClr val="444444"/>
                </a:solidFill>
                <a:latin typeface="Arial"/>
                <a:cs typeface="Arial"/>
              </a:rPr>
              <a:t>segni intorno </a:t>
            </a:r>
            <a:r>
              <a:rPr sz="1050" dirty="0">
                <a:solidFill>
                  <a:srgbClr val="444444"/>
                </a:solidFill>
                <a:latin typeface="Arial"/>
                <a:cs typeface="Arial"/>
              </a:rPr>
              <a:t>a </a:t>
            </a:r>
            <a:r>
              <a:rPr sz="1050" spc="-5" dirty="0">
                <a:solidFill>
                  <a:srgbClr val="444444"/>
                </a:solidFill>
                <a:latin typeface="Arial"/>
                <a:cs typeface="Arial"/>
              </a:rPr>
              <a:t>noi, spostare il punto </a:t>
            </a:r>
            <a:r>
              <a:rPr sz="1050" dirty="0">
                <a:solidFill>
                  <a:srgbClr val="444444"/>
                </a:solidFill>
                <a:latin typeface="Arial"/>
                <a:cs typeface="Arial"/>
              </a:rPr>
              <a:t>d’osservazione e  reinterpretare le </a:t>
            </a:r>
            <a:r>
              <a:rPr sz="1050" spc="-5" dirty="0">
                <a:solidFill>
                  <a:srgbClr val="444444"/>
                </a:solidFill>
                <a:latin typeface="Arial"/>
                <a:cs typeface="Arial"/>
              </a:rPr>
              <a:t>situazioni </a:t>
            </a:r>
            <a:r>
              <a:rPr sz="1050" dirty="0">
                <a:solidFill>
                  <a:srgbClr val="444444"/>
                </a:solidFill>
                <a:latin typeface="Arial"/>
                <a:cs typeface="Arial"/>
              </a:rPr>
              <a:t>e i loro </a:t>
            </a:r>
            <a:r>
              <a:rPr sz="1050" spc="-5" dirty="0">
                <a:solidFill>
                  <a:srgbClr val="444444"/>
                </a:solidFill>
                <a:latin typeface="Arial"/>
                <a:cs typeface="Arial"/>
              </a:rPr>
              <a:t>significati, </a:t>
            </a:r>
            <a:r>
              <a:rPr sz="1050" dirty="0">
                <a:solidFill>
                  <a:srgbClr val="444444"/>
                </a:solidFill>
                <a:latin typeface="Arial"/>
                <a:cs typeface="Arial"/>
              </a:rPr>
              <a:t>capire come nasce </a:t>
            </a:r>
            <a:r>
              <a:rPr sz="1050" spc="-5" dirty="0">
                <a:solidFill>
                  <a:srgbClr val="444444"/>
                </a:solidFill>
                <a:latin typeface="Arial"/>
                <a:cs typeface="Arial"/>
              </a:rPr>
              <a:t>il racconto, </a:t>
            </a:r>
            <a:r>
              <a:rPr sz="1050" dirty="0">
                <a:solidFill>
                  <a:srgbClr val="444444"/>
                </a:solidFill>
                <a:latin typeface="Arial"/>
                <a:cs typeface="Arial"/>
              </a:rPr>
              <a:t>come si </a:t>
            </a:r>
            <a:r>
              <a:rPr sz="1050" spc="-5" dirty="0">
                <a:solidFill>
                  <a:srgbClr val="444444"/>
                </a:solidFill>
                <a:latin typeface="Arial"/>
                <a:cs typeface="Arial"/>
              </a:rPr>
              <a:t>forma </a:t>
            </a:r>
            <a:r>
              <a:rPr sz="1050" dirty="0">
                <a:solidFill>
                  <a:srgbClr val="444444"/>
                </a:solidFill>
                <a:latin typeface="Arial"/>
                <a:cs typeface="Arial"/>
              </a:rPr>
              <a:t>e </a:t>
            </a:r>
            <a:r>
              <a:rPr sz="1050" spc="-5" dirty="0">
                <a:solidFill>
                  <a:srgbClr val="444444"/>
                </a:solidFill>
                <a:latin typeface="Arial"/>
                <a:cs typeface="Arial"/>
              </a:rPr>
              <a:t>con quali  linguaggi </a:t>
            </a:r>
            <a:r>
              <a:rPr sz="1050" dirty="0">
                <a:solidFill>
                  <a:srgbClr val="444444"/>
                </a:solidFill>
                <a:latin typeface="Arial"/>
                <a:cs typeface="Arial"/>
              </a:rPr>
              <a:t>e strumenti </a:t>
            </a:r>
            <a:r>
              <a:rPr sz="1050" spc="-10" dirty="0">
                <a:solidFill>
                  <a:srgbClr val="444444"/>
                </a:solidFill>
                <a:latin typeface="Arial"/>
                <a:cs typeface="Arial"/>
              </a:rPr>
              <a:t>si </a:t>
            </a:r>
            <a:r>
              <a:rPr sz="1050" spc="-5" dirty="0">
                <a:solidFill>
                  <a:srgbClr val="444444"/>
                </a:solidFill>
                <a:latin typeface="Arial"/>
                <a:cs typeface="Arial"/>
              </a:rPr>
              <a:t>può </a:t>
            </a:r>
            <a:r>
              <a:rPr sz="1050" dirty="0">
                <a:solidFill>
                  <a:srgbClr val="444444"/>
                </a:solidFill>
                <a:latin typeface="Arial"/>
                <a:cs typeface="Arial"/>
              </a:rPr>
              <a:t>declinare, </a:t>
            </a:r>
            <a:r>
              <a:rPr sz="1050" spc="-5" dirty="0">
                <a:solidFill>
                  <a:srgbClr val="444444"/>
                </a:solidFill>
                <a:latin typeface="Arial"/>
                <a:cs typeface="Arial"/>
              </a:rPr>
              <a:t>condividerlo </a:t>
            </a:r>
            <a:r>
              <a:rPr sz="1050" dirty="0">
                <a:solidFill>
                  <a:srgbClr val="444444"/>
                </a:solidFill>
                <a:latin typeface="Arial"/>
                <a:cs typeface="Arial"/>
              </a:rPr>
              <a:t>per generare </a:t>
            </a:r>
            <a:r>
              <a:rPr sz="1050" spc="-5" dirty="0">
                <a:solidFill>
                  <a:srgbClr val="444444"/>
                </a:solidFill>
                <a:latin typeface="Arial"/>
                <a:cs typeface="Arial"/>
              </a:rPr>
              <a:t>poi altre infinite narrazioni, </a:t>
            </a:r>
            <a:r>
              <a:rPr sz="1050" dirty="0">
                <a:solidFill>
                  <a:srgbClr val="444444"/>
                </a:solidFill>
                <a:latin typeface="Arial"/>
                <a:cs typeface="Arial"/>
              </a:rPr>
              <a:t>ecco </a:t>
            </a:r>
            <a:r>
              <a:rPr sz="1050" spc="-5" dirty="0">
                <a:solidFill>
                  <a:srgbClr val="444444"/>
                </a:solidFill>
                <a:latin typeface="Arial"/>
                <a:cs typeface="Arial"/>
              </a:rPr>
              <a:t>la  </a:t>
            </a:r>
            <a:r>
              <a:rPr sz="1050" dirty="0">
                <a:solidFill>
                  <a:srgbClr val="444444"/>
                </a:solidFill>
                <a:latin typeface="Arial"/>
                <a:cs typeface="Arial"/>
              </a:rPr>
              <a:t>sfida </a:t>
            </a:r>
            <a:r>
              <a:rPr sz="1050" spc="-10" dirty="0">
                <a:solidFill>
                  <a:srgbClr val="444444"/>
                </a:solidFill>
                <a:latin typeface="Arial"/>
                <a:cs typeface="Arial"/>
              </a:rPr>
              <a:t>di </a:t>
            </a:r>
            <a:r>
              <a:rPr sz="1050" spc="-5" dirty="0">
                <a:solidFill>
                  <a:srgbClr val="444444"/>
                </a:solidFill>
                <a:latin typeface="Arial"/>
                <a:cs typeface="Arial"/>
              </a:rPr>
              <a:t>quest’anno. Un tema estremamente attuale </a:t>
            </a:r>
            <a:r>
              <a:rPr sz="1050" dirty="0">
                <a:solidFill>
                  <a:srgbClr val="444444"/>
                </a:solidFill>
                <a:latin typeface="Arial"/>
                <a:cs typeface="Arial"/>
              </a:rPr>
              <a:t>se si </a:t>
            </a:r>
            <a:r>
              <a:rPr sz="1050" spc="-5" dirty="0">
                <a:solidFill>
                  <a:srgbClr val="444444"/>
                </a:solidFill>
                <a:latin typeface="Arial"/>
                <a:cs typeface="Arial"/>
              </a:rPr>
              <a:t>considera che, </a:t>
            </a:r>
            <a:r>
              <a:rPr sz="1050" dirty="0">
                <a:solidFill>
                  <a:srgbClr val="444444"/>
                </a:solidFill>
                <a:latin typeface="Arial"/>
                <a:cs typeface="Arial"/>
              </a:rPr>
              <a:t>anche grazie </a:t>
            </a:r>
            <a:r>
              <a:rPr sz="1050" spc="-5" dirty="0">
                <a:solidFill>
                  <a:srgbClr val="444444"/>
                </a:solidFill>
                <a:latin typeface="Arial"/>
                <a:cs typeface="Arial"/>
              </a:rPr>
              <a:t>alle</a:t>
            </a:r>
            <a:r>
              <a:rPr sz="1050" spc="95" dirty="0">
                <a:solidFill>
                  <a:srgbClr val="444444"/>
                </a:solidFill>
                <a:latin typeface="Arial"/>
                <a:cs typeface="Arial"/>
              </a:rPr>
              <a:t> </a:t>
            </a:r>
            <a:r>
              <a:rPr sz="1050" spc="-5" dirty="0">
                <a:solidFill>
                  <a:srgbClr val="444444"/>
                </a:solidFill>
                <a:latin typeface="Arial"/>
                <a:cs typeface="Arial"/>
              </a:rPr>
              <a:t>nuove</a:t>
            </a:r>
            <a:endParaRPr sz="1050">
              <a:latin typeface="Arial"/>
              <a:cs typeface="Arial"/>
            </a:endParaRPr>
          </a:p>
        </p:txBody>
      </p:sp>
      <p:sp>
        <p:nvSpPr>
          <p:cNvPr id="6" name="object 6"/>
          <p:cNvSpPr/>
          <p:nvPr/>
        </p:nvSpPr>
        <p:spPr>
          <a:xfrm>
            <a:off x="1252682" y="5069146"/>
            <a:ext cx="5304495" cy="155943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927671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328670">
              <a:lnSpc>
                <a:spcPts val="1839"/>
              </a:lnSpc>
            </a:pPr>
            <a:r>
              <a:rPr sz="1600" b="1" spc="-5" dirty="0">
                <a:latin typeface="Arial"/>
                <a:cs typeface="Arial"/>
              </a:rPr>
              <a:t>Eventiculturalimagazine.com  5 marzo</a:t>
            </a:r>
            <a:r>
              <a:rPr sz="1600" b="1" spc="-10"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spcBef>
                <a:spcPts val="30"/>
              </a:spcBef>
            </a:pPr>
            <a:endParaRPr sz="2150">
              <a:latin typeface="Times New Roman"/>
              <a:cs typeface="Times New Roman"/>
            </a:endParaRPr>
          </a:p>
          <a:p>
            <a:pPr marL="12700" marR="5715" algn="just">
              <a:lnSpc>
                <a:spcPct val="110000"/>
              </a:lnSpc>
              <a:spcBef>
                <a:spcPts val="5"/>
              </a:spcBef>
            </a:pPr>
            <a:r>
              <a:rPr sz="1050" spc="-5" dirty="0">
                <a:solidFill>
                  <a:srgbClr val="444444"/>
                </a:solidFill>
                <a:latin typeface="Arial"/>
                <a:cs typeface="Arial"/>
              </a:rPr>
              <a:t>tecnologie, raccontare </a:t>
            </a:r>
            <a:r>
              <a:rPr sz="1050" dirty="0">
                <a:solidFill>
                  <a:srgbClr val="444444"/>
                </a:solidFill>
                <a:latin typeface="Arial"/>
                <a:cs typeface="Arial"/>
              </a:rPr>
              <a:t>e </a:t>
            </a:r>
            <a:r>
              <a:rPr sz="1050" spc="-5" dirty="0">
                <a:solidFill>
                  <a:srgbClr val="444444"/>
                </a:solidFill>
                <a:latin typeface="Arial"/>
                <a:cs typeface="Arial"/>
              </a:rPr>
              <a:t>raccontarsi </a:t>
            </a:r>
            <a:r>
              <a:rPr sz="1050" dirty="0">
                <a:solidFill>
                  <a:srgbClr val="444444"/>
                </a:solidFill>
                <a:latin typeface="Arial"/>
                <a:cs typeface="Arial"/>
              </a:rPr>
              <a:t>è </a:t>
            </a:r>
            <a:r>
              <a:rPr sz="1050" spc="-5" dirty="0">
                <a:solidFill>
                  <a:srgbClr val="444444"/>
                </a:solidFill>
                <a:latin typeface="Arial"/>
                <a:cs typeface="Arial"/>
              </a:rPr>
              <a:t>oggi un’attività </a:t>
            </a:r>
            <a:r>
              <a:rPr sz="1050" dirty="0">
                <a:solidFill>
                  <a:srgbClr val="444444"/>
                </a:solidFill>
                <a:latin typeface="Arial"/>
                <a:cs typeface="Arial"/>
              </a:rPr>
              <a:t>che </a:t>
            </a:r>
            <a:r>
              <a:rPr sz="1050" spc="-10" dirty="0">
                <a:solidFill>
                  <a:srgbClr val="444444"/>
                </a:solidFill>
                <a:latin typeface="Arial"/>
                <a:cs typeface="Arial"/>
              </a:rPr>
              <a:t>ci </a:t>
            </a:r>
            <a:r>
              <a:rPr sz="1050" spc="-5" dirty="0">
                <a:solidFill>
                  <a:srgbClr val="444444"/>
                </a:solidFill>
                <a:latin typeface="Arial"/>
                <a:cs typeface="Arial"/>
              </a:rPr>
              <a:t>coinvolge sempre più. La proposta </a:t>
            </a:r>
            <a:r>
              <a:rPr sz="1050" spc="-10" dirty="0">
                <a:solidFill>
                  <a:srgbClr val="444444"/>
                </a:solidFill>
                <a:latin typeface="Arial"/>
                <a:cs typeface="Arial"/>
              </a:rPr>
              <a:t>del  </a:t>
            </a:r>
            <a:r>
              <a:rPr sz="1050" spc="-5" dirty="0">
                <a:solidFill>
                  <a:srgbClr val="444444"/>
                </a:solidFill>
                <a:latin typeface="Arial"/>
                <a:cs typeface="Arial"/>
              </a:rPr>
              <a:t>Festival </a:t>
            </a:r>
            <a:r>
              <a:rPr sz="1050" dirty="0">
                <a:solidFill>
                  <a:srgbClr val="444444"/>
                </a:solidFill>
                <a:latin typeface="Arial"/>
                <a:cs typeface="Arial"/>
              </a:rPr>
              <a:t>è </a:t>
            </a:r>
            <a:r>
              <a:rPr sz="1050" spc="-5" dirty="0">
                <a:solidFill>
                  <a:srgbClr val="444444"/>
                </a:solidFill>
                <a:latin typeface="Arial"/>
                <a:cs typeface="Arial"/>
              </a:rPr>
              <a:t>quindi quella </a:t>
            </a:r>
            <a:r>
              <a:rPr sz="1050" dirty="0">
                <a:solidFill>
                  <a:srgbClr val="444444"/>
                </a:solidFill>
                <a:latin typeface="Arial"/>
                <a:cs typeface="Arial"/>
              </a:rPr>
              <a:t>di creare </a:t>
            </a:r>
            <a:r>
              <a:rPr sz="1050" spc="-5" dirty="0">
                <a:solidFill>
                  <a:srgbClr val="444444"/>
                </a:solidFill>
                <a:latin typeface="Arial"/>
                <a:cs typeface="Arial"/>
              </a:rPr>
              <a:t>dei percorsi </a:t>
            </a:r>
            <a:r>
              <a:rPr sz="1050" dirty="0">
                <a:solidFill>
                  <a:srgbClr val="444444"/>
                </a:solidFill>
                <a:latin typeface="Arial"/>
                <a:cs typeface="Arial"/>
              </a:rPr>
              <a:t>per </a:t>
            </a:r>
            <a:r>
              <a:rPr sz="1050" spc="-5" dirty="0">
                <a:solidFill>
                  <a:srgbClr val="444444"/>
                </a:solidFill>
                <a:latin typeface="Arial"/>
                <a:cs typeface="Arial"/>
              </a:rPr>
              <a:t>stimolare un approccio consapevole, </a:t>
            </a:r>
            <a:r>
              <a:rPr sz="1050" dirty="0">
                <a:solidFill>
                  <a:srgbClr val="444444"/>
                </a:solidFill>
                <a:latin typeface="Arial"/>
                <a:cs typeface="Arial"/>
              </a:rPr>
              <a:t>pur </a:t>
            </a:r>
            <a:r>
              <a:rPr sz="1050" spc="-5" dirty="0">
                <a:solidFill>
                  <a:srgbClr val="444444"/>
                </a:solidFill>
                <a:latin typeface="Arial"/>
                <a:cs typeface="Arial"/>
              </a:rPr>
              <a:t>rispettando  </a:t>
            </a:r>
            <a:r>
              <a:rPr sz="1050" dirty="0">
                <a:solidFill>
                  <a:srgbClr val="444444"/>
                </a:solidFill>
                <a:latin typeface="Arial"/>
                <a:cs typeface="Arial"/>
              </a:rPr>
              <a:t>la </a:t>
            </a:r>
            <a:r>
              <a:rPr sz="1050" spc="-5" dirty="0">
                <a:solidFill>
                  <a:srgbClr val="444444"/>
                </a:solidFill>
                <a:latin typeface="Arial"/>
                <a:cs typeface="Arial"/>
              </a:rPr>
              <a:t>massima libertà espressiva </a:t>
            </a:r>
            <a:r>
              <a:rPr sz="1050" dirty="0">
                <a:solidFill>
                  <a:srgbClr val="444444"/>
                </a:solidFill>
                <a:latin typeface="Arial"/>
                <a:cs typeface="Arial"/>
              </a:rPr>
              <a:t>dei </a:t>
            </a:r>
            <a:r>
              <a:rPr sz="1050" spc="-5" dirty="0">
                <a:solidFill>
                  <a:srgbClr val="444444"/>
                </a:solidFill>
                <a:latin typeface="Arial"/>
                <a:cs typeface="Arial"/>
              </a:rPr>
              <a:t>bambini </a:t>
            </a:r>
            <a:r>
              <a:rPr sz="1050" dirty="0">
                <a:solidFill>
                  <a:srgbClr val="444444"/>
                </a:solidFill>
                <a:latin typeface="Arial"/>
                <a:cs typeface="Arial"/>
              </a:rPr>
              <a:t>e dei</a:t>
            </a:r>
            <a:r>
              <a:rPr sz="1050" spc="-15" dirty="0">
                <a:solidFill>
                  <a:srgbClr val="444444"/>
                </a:solidFill>
                <a:latin typeface="Arial"/>
                <a:cs typeface="Arial"/>
              </a:rPr>
              <a:t> </a:t>
            </a:r>
            <a:r>
              <a:rPr sz="1050" spc="-10" dirty="0">
                <a:solidFill>
                  <a:srgbClr val="444444"/>
                </a:solidFill>
                <a:latin typeface="Arial"/>
                <a:cs typeface="Arial"/>
              </a:rPr>
              <a:t>ragazzi.</a:t>
            </a:r>
            <a:endParaRPr sz="1050">
              <a:latin typeface="Arial"/>
              <a:cs typeface="Arial"/>
            </a:endParaRPr>
          </a:p>
          <a:p>
            <a:pPr>
              <a:lnSpc>
                <a:spcPct val="100000"/>
              </a:lnSpc>
              <a:spcBef>
                <a:spcPts val="25"/>
              </a:spcBef>
            </a:pPr>
            <a:endParaRPr sz="1300">
              <a:latin typeface="Times New Roman"/>
              <a:cs typeface="Times New Roman"/>
            </a:endParaRPr>
          </a:p>
          <a:p>
            <a:pPr marL="48895" algn="just">
              <a:lnSpc>
                <a:spcPct val="100000"/>
              </a:lnSpc>
            </a:pPr>
            <a:r>
              <a:rPr sz="1050" dirty="0">
                <a:solidFill>
                  <a:srgbClr val="444444"/>
                </a:solidFill>
                <a:latin typeface="Arial"/>
                <a:cs typeface="Arial"/>
              </a:rPr>
              <a:t>Due </a:t>
            </a:r>
            <a:r>
              <a:rPr sz="1050" spc="-5" dirty="0">
                <a:solidFill>
                  <a:srgbClr val="444444"/>
                </a:solidFill>
                <a:latin typeface="Arial"/>
                <a:cs typeface="Arial"/>
              </a:rPr>
              <a:t>avvenimenti quest’anno affiancheranno il</a:t>
            </a:r>
            <a:r>
              <a:rPr sz="1050" dirty="0">
                <a:solidFill>
                  <a:srgbClr val="444444"/>
                </a:solidFill>
                <a:latin typeface="Arial"/>
                <a:cs typeface="Arial"/>
              </a:rPr>
              <a:t> </a:t>
            </a:r>
            <a:r>
              <a:rPr sz="1050" spc="-5" dirty="0">
                <a:solidFill>
                  <a:srgbClr val="444444"/>
                </a:solidFill>
                <a:latin typeface="Arial"/>
                <a:cs typeface="Arial"/>
              </a:rPr>
              <a:t>Festival.</a:t>
            </a:r>
            <a:endParaRPr sz="1050">
              <a:latin typeface="Arial"/>
              <a:cs typeface="Arial"/>
            </a:endParaRPr>
          </a:p>
          <a:p>
            <a:pPr>
              <a:lnSpc>
                <a:spcPct val="100000"/>
              </a:lnSpc>
              <a:spcBef>
                <a:spcPts val="30"/>
              </a:spcBef>
            </a:pPr>
            <a:endParaRPr sz="1200">
              <a:latin typeface="Times New Roman"/>
              <a:cs typeface="Times New Roman"/>
            </a:endParaRPr>
          </a:p>
          <a:p>
            <a:pPr marL="12700" marR="5715" algn="just">
              <a:lnSpc>
                <a:spcPct val="110200"/>
              </a:lnSpc>
            </a:pPr>
            <a:r>
              <a:rPr sz="1050" dirty="0">
                <a:solidFill>
                  <a:srgbClr val="444444"/>
                </a:solidFill>
                <a:latin typeface="Arial"/>
                <a:cs typeface="Arial"/>
              </a:rPr>
              <a:t>“</a:t>
            </a:r>
            <a:r>
              <a:rPr sz="1050" i="1" dirty="0">
                <a:solidFill>
                  <a:srgbClr val="444444"/>
                </a:solidFill>
                <a:latin typeface="Arial"/>
                <a:cs typeface="Arial"/>
              </a:rPr>
              <a:t>WWW – KnoW </a:t>
            </a:r>
            <a:r>
              <a:rPr sz="1050" i="1" spc="-5" dirty="0">
                <a:solidFill>
                  <a:srgbClr val="444444"/>
                </a:solidFill>
                <a:latin typeface="Arial"/>
                <a:cs typeface="Arial"/>
              </a:rPr>
              <a:t>the </a:t>
            </a:r>
            <a:r>
              <a:rPr sz="1050" i="1" dirty="0">
                <a:solidFill>
                  <a:srgbClr val="444444"/>
                </a:solidFill>
                <a:latin typeface="Arial"/>
                <a:cs typeface="Arial"/>
              </a:rPr>
              <a:t>World </a:t>
            </a:r>
            <a:r>
              <a:rPr sz="1050" i="1" spc="-5" dirty="0">
                <a:solidFill>
                  <a:srgbClr val="444444"/>
                </a:solidFill>
                <a:latin typeface="Arial"/>
                <a:cs typeface="Arial"/>
              </a:rPr>
              <a:t>with </a:t>
            </a:r>
            <a:r>
              <a:rPr sz="1050" i="1" dirty="0">
                <a:solidFill>
                  <a:srgbClr val="444444"/>
                </a:solidFill>
                <a:latin typeface="Arial"/>
                <a:cs typeface="Arial"/>
              </a:rPr>
              <a:t>Words</a:t>
            </a:r>
            <a:r>
              <a:rPr sz="1050" dirty="0">
                <a:solidFill>
                  <a:srgbClr val="444444"/>
                </a:solidFill>
                <a:latin typeface="Arial"/>
                <a:cs typeface="Arial"/>
              </a:rPr>
              <a:t>” si </a:t>
            </a:r>
            <a:r>
              <a:rPr sz="1050" spc="-5" dirty="0">
                <a:solidFill>
                  <a:srgbClr val="444444"/>
                </a:solidFill>
                <a:latin typeface="Arial"/>
                <a:cs typeface="Arial"/>
              </a:rPr>
              <a:t>terrà nel giorno di apertura del Festival, lunedì </a:t>
            </a:r>
            <a:r>
              <a:rPr sz="1050" dirty="0">
                <a:solidFill>
                  <a:srgbClr val="444444"/>
                </a:solidFill>
                <a:latin typeface="Arial"/>
                <a:cs typeface="Arial"/>
              </a:rPr>
              <a:t>16 </a:t>
            </a:r>
            <a:r>
              <a:rPr sz="1050" spc="-5" dirty="0">
                <a:solidFill>
                  <a:srgbClr val="444444"/>
                </a:solidFill>
                <a:latin typeface="Arial"/>
                <a:cs typeface="Arial"/>
              </a:rPr>
              <a:t>marzo </a:t>
            </a:r>
            <a:r>
              <a:rPr sz="1050" dirty="0">
                <a:solidFill>
                  <a:srgbClr val="444444"/>
                </a:solidFill>
                <a:latin typeface="Arial"/>
                <a:cs typeface="Arial"/>
              </a:rPr>
              <a:t>a  </a:t>
            </a:r>
            <a:r>
              <a:rPr sz="1050" spc="-5" dirty="0">
                <a:solidFill>
                  <a:srgbClr val="444444"/>
                </a:solidFill>
                <a:latin typeface="Arial"/>
                <a:cs typeface="Arial"/>
              </a:rPr>
              <a:t>Napoli. Presso il </a:t>
            </a:r>
            <a:r>
              <a:rPr sz="1050" spc="-10" dirty="0">
                <a:solidFill>
                  <a:srgbClr val="444444"/>
                </a:solidFill>
                <a:latin typeface="Arial"/>
                <a:cs typeface="Arial"/>
              </a:rPr>
              <a:t>Museo </a:t>
            </a:r>
            <a:r>
              <a:rPr sz="1050" spc="-5" dirty="0">
                <a:solidFill>
                  <a:srgbClr val="444444"/>
                </a:solidFill>
                <a:latin typeface="Arial"/>
                <a:cs typeface="Arial"/>
              </a:rPr>
              <a:t>d’Arte contemporanea Donnaregina (MADRE), l’artista di fama internazionale  Michelangelo Pistoletto sarà l’ospite d’eccezione di un evento per ragazzi, </a:t>
            </a:r>
            <a:r>
              <a:rPr sz="1050" dirty="0">
                <a:solidFill>
                  <a:srgbClr val="444444"/>
                </a:solidFill>
                <a:latin typeface="Arial"/>
                <a:cs typeface="Arial"/>
              </a:rPr>
              <a:t>a cura </a:t>
            </a:r>
            <a:r>
              <a:rPr sz="1050" spc="-5" dirty="0">
                <a:solidFill>
                  <a:srgbClr val="444444"/>
                </a:solidFill>
                <a:latin typeface="Arial"/>
                <a:cs typeface="Arial"/>
              </a:rPr>
              <a:t>del </a:t>
            </a:r>
            <a:r>
              <a:rPr sz="1050" dirty="0">
                <a:solidFill>
                  <a:srgbClr val="444444"/>
                </a:solidFill>
                <a:latin typeface="Arial"/>
                <a:cs typeface="Arial"/>
              </a:rPr>
              <a:t>Dipartimento  </a:t>
            </a:r>
            <a:r>
              <a:rPr sz="1050" spc="-5" dirty="0">
                <a:solidFill>
                  <a:srgbClr val="444444"/>
                </a:solidFill>
                <a:latin typeface="Arial"/>
                <a:cs typeface="Arial"/>
              </a:rPr>
              <a:t>Educazione Castello </a:t>
            </a:r>
            <a:r>
              <a:rPr sz="1050" spc="-10" dirty="0">
                <a:solidFill>
                  <a:srgbClr val="444444"/>
                </a:solidFill>
                <a:latin typeface="Arial"/>
                <a:cs typeface="Arial"/>
              </a:rPr>
              <a:t>di </a:t>
            </a:r>
            <a:r>
              <a:rPr sz="1050" spc="-5" dirty="0">
                <a:solidFill>
                  <a:srgbClr val="444444"/>
                </a:solidFill>
                <a:latin typeface="Arial"/>
                <a:cs typeface="Arial"/>
              </a:rPr>
              <a:t>Rivoli Museo d’Arte Contemporanea in collaborazione </a:t>
            </a:r>
            <a:r>
              <a:rPr sz="1050" dirty="0">
                <a:solidFill>
                  <a:srgbClr val="444444"/>
                </a:solidFill>
                <a:latin typeface="Arial"/>
                <a:cs typeface="Arial"/>
              </a:rPr>
              <a:t>con </a:t>
            </a:r>
            <a:r>
              <a:rPr sz="1050" spc="-5" dirty="0">
                <a:solidFill>
                  <a:srgbClr val="444444"/>
                </a:solidFill>
                <a:latin typeface="Arial"/>
                <a:cs typeface="Arial"/>
              </a:rPr>
              <a:t>MADRE, </a:t>
            </a:r>
            <a:r>
              <a:rPr sz="1050" dirty="0">
                <a:solidFill>
                  <a:srgbClr val="444444"/>
                </a:solidFill>
                <a:latin typeface="Arial"/>
                <a:cs typeface="Arial"/>
              </a:rPr>
              <a:t>e  </a:t>
            </a:r>
            <a:r>
              <a:rPr sz="1050" spc="-5" dirty="0">
                <a:solidFill>
                  <a:srgbClr val="444444"/>
                </a:solidFill>
                <a:latin typeface="Arial"/>
                <a:cs typeface="Arial"/>
              </a:rPr>
              <a:t>Cittadellarte Fondazione Pistoletto. Un esempio della </a:t>
            </a:r>
            <a:r>
              <a:rPr sz="1050" dirty="0">
                <a:solidFill>
                  <a:srgbClr val="444444"/>
                </a:solidFill>
                <a:latin typeface="Arial"/>
                <a:cs typeface="Arial"/>
              </a:rPr>
              <a:t>forza </a:t>
            </a:r>
            <a:r>
              <a:rPr sz="1050" spc="-5" dirty="0">
                <a:solidFill>
                  <a:srgbClr val="444444"/>
                </a:solidFill>
                <a:latin typeface="Arial"/>
                <a:cs typeface="Arial"/>
              </a:rPr>
              <a:t>del network tra musei, istituzioni culturali </a:t>
            </a:r>
            <a:r>
              <a:rPr sz="1050" dirty="0">
                <a:solidFill>
                  <a:srgbClr val="444444"/>
                </a:solidFill>
                <a:latin typeface="Arial"/>
                <a:cs typeface="Arial"/>
              </a:rPr>
              <a:t>e  banche </a:t>
            </a:r>
            <a:r>
              <a:rPr sz="1050" spc="-5" dirty="0">
                <a:solidFill>
                  <a:srgbClr val="444444"/>
                </a:solidFill>
                <a:latin typeface="Arial"/>
                <a:cs typeface="Arial"/>
              </a:rPr>
              <a:t>accomunati da progetti </a:t>
            </a:r>
            <a:r>
              <a:rPr sz="1050" dirty="0">
                <a:solidFill>
                  <a:srgbClr val="444444"/>
                </a:solidFill>
                <a:latin typeface="Arial"/>
                <a:cs typeface="Arial"/>
              </a:rPr>
              <a:t>e </a:t>
            </a:r>
            <a:r>
              <a:rPr sz="1050" spc="-5" dirty="0">
                <a:solidFill>
                  <a:srgbClr val="444444"/>
                </a:solidFill>
                <a:latin typeface="Arial"/>
                <a:cs typeface="Arial"/>
              </a:rPr>
              <a:t>visioni condivisi </a:t>
            </a:r>
            <a:r>
              <a:rPr sz="1050" spc="10" dirty="0">
                <a:solidFill>
                  <a:srgbClr val="444444"/>
                </a:solidFill>
                <a:latin typeface="Arial"/>
                <a:cs typeface="Arial"/>
              </a:rPr>
              <a:t>nel </a:t>
            </a:r>
            <a:r>
              <a:rPr sz="1050" spc="-5" dirty="0">
                <a:solidFill>
                  <a:srgbClr val="444444"/>
                </a:solidFill>
                <a:latin typeface="Arial"/>
                <a:cs typeface="Arial"/>
              </a:rPr>
              <a:t>tempo, </a:t>
            </a:r>
            <a:r>
              <a:rPr sz="1050" dirty="0">
                <a:solidFill>
                  <a:srgbClr val="444444"/>
                </a:solidFill>
                <a:latin typeface="Arial"/>
                <a:cs typeface="Arial"/>
              </a:rPr>
              <a:t>capacità </a:t>
            </a:r>
            <a:r>
              <a:rPr sz="1050" spc="-10" dirty="0">
                <a:solidFill>
                  <a:srgbClr val="444444"/>
                </a:solidFill>
                <a:latin typeface="Arial"/>
                <a:cs typeface="Arial"/>
              </a:rPr>
              <a:t>di </a:t>
            </a:r>
            <a:r>
              <a:rPr sz="1050" dirty="0">
                <a:solidFill>
                  <a:srgbClr val="444444"/>
                </a:solidFill>
                <a:latin typeface="Arial"/>
                <a:cs typeface="Arial"/>
              </a:rPr>
              <a:t>sinergia che il </a:t>
            </a:r>
            <a:r>
              <a:rPr sz="1050" spc="-5" dirty="0">
                <a:solidFill>
                  <a:srgbClr val="444444"/>
                </a:solidFill>
                <a:latin typeface="Arial"/>
                <a:cs typeface="Arial"/>
              </a:rPr>
              <a:t>Festival della  Cultura Creativa</a:t>
            </a:r>
            <a:r>
              <a:rPr sz="1050" spc="-15" dirty="0">
                <a:solidFill>
                  <a:srgbClr val="444444"/>
                </a:solidFill>
                <a:latin typeface="Arial"/>
                <a:cs typeface="Arial"/>
              </a:rPr>
              <a:t> </a:t>
            </a:r>
            <a:r>
              <a:rPr sz="1050" spc="-5" dirty="0">
                <a:solidFill>
                  <a:srgbClr val="444444"/>
                </a:solidFill>
                <a:latin typeface="Arial"/>
                <a:cs typeface="Arial"/>
              </a:rPr>
              <a:t>incentiva.</a:t>
            </a:r>
            <a:endParaRPr sz="1050">
              <a:latin typeface="Arial"/>
              <a:cs typeface="Arial"/>
            </a:endParaRPr>
          </a:p>
          <a:p>
            <a:pPr>
              <a:lnSpc>
                <a:spcPct val="100000"/>
              </a:lnSpc>
              <a:spcBef>
                <a:spcPts val="15"/>
              </a:spcBef>
            </a:pPr>
            <a:endParaRPr sz="1200">
              <a:latin typeface="Times New Roman"/>
              <a:cs typeface="Times New Roman"/>
            </a:endParaRPr>
          </a:p>
          <a:p>
            <a:pPr marL="12700" marR="5080" algn="just">
              <a:lnSpc>
                <a:spcPct val="110300"/>
              </a:lnSpc>
            </a:pPr>
            <a:r>
              <a:rPr sz="1050" spc="-5" dirty="0">
                <a:solidFill>
                  <a:srgbClr val="444444"/>
                </a:solidFill>
                <a:latin typeface="Arial"/>
                <a:cs typeface="Arial"/>
              </a:rPr>
              <a:t>Venerdì </a:t>
            </a:r>
            <a:r>
              <a:rPr sz="1050" dirty="0">
                <a:solidFill>
                  <a:srgbClr val="444444"/>
                </a:solidFill>
                <a:latin typeface="Arial"/>
                <a:cs typeface="Arial"/>
              </a:rPr>
              <a:t>20 </a:t>
            </a:r>
            <a:r>
              <a:rPr sz="1050" spc="-5" dirty="0">
                <a:solidFill>
                  <a:srgbClr val="444444"/>
                </a:solidFill>
                <a:latin typeface="Arial"/>
                <a:cs typeface="Arial"/>
              </a:rPr>
              <a:t>marzo </a:t>
            </a:r>
            <a:r>
              <a:rPr sz="1050" dirty="0">
                <a:solidFill>
                  <a:srgbClr val="444444"/>
                </a:solidFill>
                <a:latin typeface="Arial"/>
                <a:cs typeface="Arial"/>
              </a:rPr>
              <a:t>a </a:t>
            </a:r>
            <a:r>
              <a:rPr sz="1050" spc="-5" dirty="0">
                <a:solidFill>
                  <a:srgbClr val="444444"/>
                </a:solidFill>
                <a:latin typeface="Arial"/>
                <a:cs typeface="Arial"/>
              </a:rPr>
              <a:t>Roma presso la sede dell’Abi, </a:t>
            </a:r>
            <a:r>
              <a:rPr sz="1050" dirty="0">
                <a:solidFill>
                  <a:srgbClr val="444444"/>
                </a:solidFill>
                <a:latin typeface="Arial"/>
                <a:cs typeface="Arial"/>
              </a:rPr>
              <a:t>le </a:t>
            </a:r>
            <a:r>
              <a:rPr sz="1050" spc="-5" dirty="0">
                <a:solidFill>
                  <a:srgbClr val="444444"/>
                </a:solidFill>
                <a:latin typeface="Arial"/>
                <a:cs typeface="Arial"/>
              </a:rPr>
              <a:t>antiche Scuderie </a:t>
            </a:r>
            <a:r>
              <a:rPr sz="1050" spc="-10" dirty="0">
                <a:solidFill>
                  <a:srgbClr val="444444"/>
                </a:solidFill>
                <a:latin typeface="Arial"/>
                <a:cs typeface="Arial"/>
              </a:rPr>
              <a:t>di </a:t>
            </a:r>
            <a:r>
              <a:rPr sz="1050" spc="-5" dirty="0">
                <a:solidFill>
                  <a:srgbClr val="444444"/>
                </a:solidFill>
                <a:latin typeface="Arial"/>
                <a:cs typeface="Arial"/>
              </a:rPr>
              <a:t>Palazzo Altieri ospiteranno  l’incontro </a:t>
            </a:r>
            <a:r>
              <a:rPr sz="1050" i="1" spc="-5" dirty="0">
                <a:solidFill>
                  <a:srgbClr val="444444"/>
                </a:solidFill>
                <a:latin typeface="Arial"/>
                <a:cs typeface="Arial"/>
              </a:rPr>
              <a:t>Reinventare l’apprendimento </a:t>
            </a:r>
            <a:r>
              <a:rPr sz="1050" i="1" dirty="0">
                <a:solidFill>
                  <a:srgbClr val="444444"/>
                </a:solidFill>
                <a:latin typeface="Arial"/>
                <a:cs typeface="Arial"/>
              </a:rPr>
              <a:t>– </a:t>
            </a:r>
            <a:r>
              <a:rPr sz="1050" i="1" spc="-5" dirty="0">
                <a:solidFill>
                  <a:srgbClr val="444444"/>
                </a:solidFill>
                <a:latin typeface="Arial"/>
                <a:cs typeface="Arial"/>
              </a:rPr>
              <a:t>Cultura </a:t>
            </a:r>
            <a:r>
              <a:rPr sz="1050" i="1" dirty="0">
                <a:solidFill>
                  <a:srgbClr val="444444"/>
                </a:solidFill>
                <a:latin typeface="Arial"/>
                <a:cs typeface="Arial"/>
              </a:rPr>
              <a:t>e </a:t>
            </a:r>
            <a:r>
              <a:rPr sz="1050" i="1" spc="-5" dirty="0">
                <a:solidFill>
                  <a:srgbClr val="444444"/>
                </a:solidFill>
                <a:latin typeface="Arial"/>
                <a:cs typeface="Arial"/>
              </a:rPr>
              <a:t>creatività tra linguaggi, metodi </a:t>
            </a:r>
            <a:r>
              <a:rPr sz="1050" i="1" dirty="0">
                <a:solidFill>
                  <a:srgbClr val="444444"/>
                </a:solidFill>
                <a:latin typeface="Arial"/>
                <a:cs typeface="Arial"/>
              </a:rPr>
              <a:t>e </a:t>
            </a:r>
            <a:r>
              <a:rPr sz="1050" i="1" spc="-5" dirty="0">
                <a:solidFill>
                  <a:srgbClr val="444444"/>
                </a:solidFill>
                <a:latin typeface="Arial"/>
                <a:cs typeface="Arial"/>
              </a:rPr>
              <a:t>azioni</a:t>
            </a:r>
            <a:r>
              <a:rPr sz="1050" spc="-5" dirty="0">
                <a:solidFill>
                  <a:srgbClr val="444444"/>
                </a:solidFill>
                <a:latin typeface="Arial"/>
                <a:cs typeface="Arial"/>
              </a:rPr>
              <a:t>.  Parteciperanno, tra gli </a:t>
            </a:r>
            <a:r>
              <a:rPr sz="1050" spc="-10" dirty="0">
                <a:solidFill>
                  <a:srgbClr val="444444"/>
                </a:solidFill>
                <a:latin typeface="Arial"/>
                <a:cs typeface="Arial"/>
              </a:rPr>
              <a:t>altri: </a:t>
            </a:r>
            <a:r>
              <a:rPr sz="1050" dirty="0">
                <a:solidFill>
                  <a:srgbClr val="444444"/>
                </a:solidFill>
                <a:latin typeface="Arial"/>
                <a:cs typeface="Arial"/>
              </a:rPr>
              <a:t>Aldo </a:t>
            </a:r>
            <a:r>
              <a:rPr sz="1050" spc="-5" dirty="0">
                <a:solidFill>
                  <a:srgbClr val="444444"/>
                </a:solidFill>
                <a:latin typeface="Arial"/>
                <a:cs typeface="Arial"/>
              </a:rPr>
              <a:t>Tanchis, comunicatore </a:t>
            </a:r>
            <a:r>
              <a:rPr sz="1050" dirty="0">
                <a:solidFill>
                  <a:srgbClr val="444444"/>
                </a:solidFill>
                <a:latin typeface="Arial"/>
                <a:cs typeface="Arial"/>
              </a:rPr>
              <a:t>e </a:t>
            </a:r>
            <a:r>
              <a:rPr sz="1050" spc="-5" dirty="0">
                <a:solidFill>
                  <a:srgbClr val="444444"/>
                </a:solidFill>
                <a:latin typeface="Arial"/>
                <a:cs typeface="Arial"/>
              </a:rPr>
              <a:t>autore del </a:t>
            </a:r>
            <a:r>
              <a:rPr sz="1050" dirty="0">
                <a:solidFill>
                  <a:srgbClr val="444444"/>
                </a:solidFill>
                <a:latin typeface="Arial"/>
                <a:cs typeface="Arial"/>
              </a:rPr>
              <a:t>libro </a:t>
            </a:r>
            <a:r>
              <a:rPr sz="1050" spc="-5" dirty="0">
                <a:solidFill>
                  <a:srgbClr val="444444"/>
                </a:solidFill>
                <a:latin typeface="Arial"/>
                <a:cs typeface="Arial"/>
              </a:rPr>
              <a:t>Bruno Munari; Anna Pironti,  Responsabile Dipartimento Educazione Museo Castello </a:t>
            </a:r>
            <a:r>
              <a:rPr sz="1050" spc="-10" dirty="0">
                <a:solidFill>
                  <a:srgbClr val="444444"/>
                </a:solidFill>
                <a:latin typeface="Arial"/>
                <a:cs typeface="Arial"/>
              </a:rPr>
              <a:t>di </a:t>
            </a:r>
            <a:r>
              <a:rPr sz="1050" spc="-5" dirty="0">
                <a:solidFill>
                  <a:srgbClr val="444444"/>
                </a:solidFill>
                <a:latin typeface="Arial"/>
                <a:cs typeface="Arial"/>
              </a:rPr>
              <a:t>Rivoli; Alessandra </a:t>
            </a:r>
            <a:r>
              <a:rPr sz="1050" dirty="0">
                <a:solidFill>
                  <a:srgbClr val="444444"/>
                </a:solidFill>
                <a:latin typeface="Arial"/>
                <a:cs typeface="Arial"/>
              </a:rPr>
              <a:t>Falconi, referente </a:t>
            </a:r>
            <a:r>
              <a:rPr sz="1050" spc="-5" dirty="0">
                <a:solidFill>
                  <a:srgbClr val="444444"/>
                </a:solidFill>
                <a:latin typeface="Arial"/>
                <a:cs typeface="Arial"/>
              </a:rPr>
              <a:t>del  </a:t>
            </a:r>
            <a:r>
              <a:rPr sz="1050" dirty="0">
                <a:solidFill>
                  <a:srgbClr val="444444"/>
                </a:solidFill>
                <a:latin typeface="Arial"/>
                <a:cs typeface="Arial"/>
              </a:rPr>
              <a:t>Centro </a:t>
            </a:r>
            <a:r>
              <a:rPr sz="1050" spc="-5" dirty="0">
                <a:solidFill>
                  <a:srgbClr val="444444"/>
                </a:solidFill>
                <a:latin typeface="Arial"/>
                <a:cs typeface="Arial"/>
              </a:rPr>
              <a:t>Alberto Manzi; Carlo </a:t>
            </a:r>
            <a:r>
              <a:rPr sz="1050" dirty="0">
                <a:solidFill>
                  <a:srgbClr val="444444"/>
                </a:solidFill>
                <a:latin typeface="Arial"/>
                <a:cs typeface="Arial"/>
              </a:rPr>
              <a:t>Infante, </a:t>
            </a:r>
            <a:r>
              <a:rPr sz="1050" spc="-5" dirty="0">
                <a:solidFill>
                  <a:srgbClr val="444444"/>
                </a:solidFill>
                <a:latin typeface="Arial"/>
                <a:cs typeface="Arial"/>
              </a:rPr>
              <a:t>Presidente </a:t>
            </a:r>
            <a:r>
              <a:rPr sz="1050" dirty="0">
                <a:solidFill>
                  <a:srgbClr val="444444"/>
                </a:solidFill>
                <a:latin typeface="Arial"/>
                <a:cs typeface="Arial"/>
              </a:rPr>
              <a:t>di </a:t>
            </a:r>
            <a:r>
              <a:rPr sz="1050" spc="-5" dirty="0">
                <a:solidFill>
                  <a:srgbClr val="444444"/>
                </a:solidFill>
                <a:latin typeface="Arial"/>
                <a:cs typeface="Arial"/>
              </a:rPr>
              <a:t>Urban Experience; Fiorella </a:t>
            </a:r>
            <a:r>
              <a:rPr sz="1050" dirty="0">
                <a:solidFill>
                  <a:srgbClr val="444444"/>
                </a:solidFill>
                <a:latin typeface="Arial"/>
                <a:cs typeface="Arial"/>
              </a:rPr>
              <a:t>Operto, </a:t>
            </a:r>
            <a:r>
              <a:rPr sz="1050" spc="-5" dirty="0">
                <a:solidFill>
                  <a:srgbClr val="444444"/>
                </a:solidFill>
                <a:latin typeface="Arial"/>
                <a:cs typeface="Arial"/>
              </a:rPr>
              <a:t>Presidente della  </a:t>
            </a:r>
            <a:r>
              <a:rPr sz="1050" dirty="0">
                <a:solidFill>
                  <a:srgbClr val="444444"/>
                </a:solidFill>
                <a:latin typeface="Arial"/>
                <a:cs typeface="Arial"/>
              </a:rPr>
              <a:t>Scuola </a:t>
            </a:r>
            <a:r>
              <a:rPr sz="1050" spc="-10" dirty="0">
                <a:solidFill>
                  <a:srgbClr val="444444"/>
                </a:solidFill>
                <a:latin typeface="Arial"/>
                <a:cs typeface="Arial"/>
              </a:rPr>
              <a:t>di </a:t>
            </a:r>
            <a:r>
              <a:rPr sz="1050" spc="-5" dirty="0">
                <a:solidFill>
                  <a:srgbClr val="444444"/>
                </a:solidFill>
                <a:latin typeface="Arial"/>
                <a:cs typeface="Arial"/>
              </a:rPr>
              <a:t>Robotica; </a:t>
            </a:r>
            <a:r>
              <a:rPr sz="1050" dirty="0">
                <a:solidFill>
                  <a:srgbClr val="444444"/>
                </a:solidFill>
                <a:latin typeface="Arial"/>
                <a:cs typeface="Arial"/>
              </a:rPr>
              <a:t>Hubert Jaoui, </a:t>
            </a:r>
            <a:r>
              <a:rPr sz="1050" spc="-5" dirty="0">
                <a:solidFill>
                  <a:srgbClr val="444444"/>
                </a:solidFill>
                <a:latin typeface="Arial"/>
                <a:cs typeface="Arial"/>
              </a:rPr>
              <a:t>esperto </a:t>
            </a:r>
            <a:r>
              <a:rPr sz="1050" spc="-10" dirty="0">
                <a:solidFill>
                  <a:srgbClr val="444444"/>
                </a:solidFill>
                <a:latin typeface="Arial"/>
                <a:cs typeface="Arial"/>
              </a:rPr>
              <a:t>di </a:t>
            </a:r>
            <a:r>
              <a:rPr sz="1050" spc="-5" dirty="0">
                <a:solidFill>
                  <a:srgbClr val="444444"/>
                </a:solidFill>
                <a:latin typeface="Arial"/>
                <a:cs typeface="Arial"/>
              </a:rPr>
              <a:t>creatività applicata; Ruggero </a:t>
            </a:r>
            <a:r>
              <a:rPr sz="1050" dirty="0">
                <a:solidFill>
                  <a:srgbClr val="444444"/>
                </a:solidFill>
                <a:latin typeface="Arial"/>
                <a:cs typeface="Arial"/>
              </a:rPr>
              <a:t>Poi, Vice </a:t>
            </a:r>
            <a:r>
              <a:rPr sz="1050" spc="-5" dirty="0">
                <a:solidFill>
                  <a:srgbClr val="444444"/>
                </a:solidFill>
                <a:latin typeface="Arial"/>
                <a:cs typeface="Arial"/>
              </a:rPr>
              <a:t>Presidente  esecutivo </a:t>
            </a:r>
            <a:r>
              <a:rPr sz="1050" dirty="0">
                <a:solidFill>
                  <a:srgbClr val="444444"/>
                </a:solidFill>
                <a:latin typeface="Arial"/>
                <a:cs typeface="Arial"/>
              </a:rPr>
              <a:t>della </a:t>
            </a:r>
            <a:r>
              <a:rPr sz="1050" spc="-5" dirty="0">
                <a:solidFill>
                  <a:srgbClr val="444444"/>
                </a:solidFill>
                <a:latin typeface="Arial"/>
                <a:cs typeface="Arial"/>
              </a:rPr>
              <a:t>Fondazione </a:t>
            </a:r>
            <a:r>
              <a:rPr sz="1050" dirty="0">
                <a:solidFill>
                  <a:srgbClr val="444444"/>
                </a:solidFill>
                <a:latin typeface="Arial"/>
                <a:cs typeface="Arial"/>
              </a:rPr>
              <a:t>Montessori</a:t>
            </a:r>
            <a:r>
              <a:rPr sz="1050" spc="-5" dirty="0">
                <a:solidFill>
                  <a:srgbClr val="444444"/>
                </a:solidFill>
                <a:latin typeface="Arial"/>
                <a:cs typeface="Arial"/>
              </a:rPr>
              <a:t> Italia.</a:t>
            </a:r>
            <a:endParaRPr sz="1050">
              <a:latin typeface="Arial"/>
              <a:cs typeface="Arial"/>
            </a:endParaRPr>
          </a:p>
          <a:p>
            <a:pPr>
              <a:lnSpc>
                <a:spcPct val="100000"/>
              </a:lnSpc>
              <a:spcBef>
                <a:spcPts val="10"/>
              </a:spcBef>
            </a:pPr>
            <a:endParaRPr sz="1200">
              <a:latin typeface="Times New Roman"/>
              <a:cs typeface="Times New Roman"/>
            </a:endParaRPr>
          </a:p>
          <a:p>
            <a:pPr marL="12700" marR="9525" algn="just">
              <a:lnSpc>
                <a:spcPct val="110500"/>
              </a:lnSpc>
              <a:spcBef>
                <a:spcPts val="5"/>
              </a:spcBef>
            </a:pPr>
            <a:r>
              <a:rPr sz="1050" spc="-5" dirty="0">
                <a:solidFill>
                  <a:srgbClr val="444444"/>
                </a:solidFill>
                <a:latin typeface="Arial"/>
                <a:cs typeface="Arial"/>
              </a:rPr>
              <a:t>L’immagine identificativa della seconda edizione </a:t>
            </a:r>
            <a:r>
              <a:rPr sz="1050" dirty="0">
                <a:solidFill>
                  <a:srgbClr val="444444"/>
                </a:solidFill>
                <a:latin typeface="Arial"/>
                <a:cs typeface="Arial"/>
              </a:rPr>
              <a:t>del </a:t>
            </a:r>
            <a:r>
              <a:rPr sz="1050" spc="-5" dirty="0">
                <a:solidFill>
                  <a:srgbClr val="444444"/>
                </a:solidFill>
                <a:latin typeface="Arial"/>
                <a:cs typeface="Arial"/>
              </a:rPr>
              <a:t>Festival porta </a:t>
            </a:r>
            <a:r>
              <a:rPr sz="1050" dirty="0">
                <a:solidFill>
                  <a:srgbClr val="444444"/>
                </a:solidFill>
                <a:latin typeface="Arial"/>
                <a:cs typeface="Arial"/>
              </a:rPr>
              <a:t>la firma di </a:t>
            </a:r>
            <a:r>
              <a:rPr sz="1050" spc="-5" dirty="0">
                <a:solidFill>
                  <a:srgbClr val="444444"/>
                </a:solidFill>
                <a:latin typeface="Arial"/>
                <a:cs typeface="Arial"/>
              </a:rPr>
              <a:t>Eva Montanari,  illustratrice </a:t>
            </a:r>
            <a:r>
              <a:rPr sz="1050" dirty="0">
                <a:solidFill>
                  <a:srgbClr val="444444"/>
                </a:solidFill>
                <a:latin typeface="Arial"/>
                <a:cs typeface="Arial"/>
              </a:rPr>
              <a:t>e </a:t>
            </a:r>
            <a:r>
              <a:rPr sz="1050" spc="-5" dirty="0">
                <a:solidFill>
                  <a:srgbClr val="444444"/>
                </a:solidFill>
                <a:latin typeface="Arial"/>
                <a:cs typeface="Arial"/>
              </a:rPr>
              <a:t>artista </a:t>
            </a:r>
            <a:r>
              <a:rPr sz="1050" spc="-10" dirty="0">
                <a:solidFill>
                  <a:srgbClr val="444444"/>
                </a:solidFill>
                <a:latin typeface="Arial"/>
                <a:cs typeface="Arial"/>
              </a:rPr>
              <a:t>di </a:t>
            </a:r>
            <a:r>
              <a:rPr sz="1050" spc="-5" dirty="0">
                <a:solidFill>
                  <a:srgbClr val="444444"/>
                </a:solidFill>
                <a:latin typeface="Arial"/>
                <a:cs typeface="Arial"/>
              </a:rPr>
              <a:t>fama</a:t>
            </a:r>
            <a:r>
              <a:rPr sz="1050" dirty="0">
                <a:solidFill>
                  <a:srgbClr val="444444"/>
                </a:solidFill>
                <a:latin typeface="Arial"/>
                <a:cs typeface="Arial"/>
              </a:rPr>
              <a:t> </a:t>
            </a:r>
            <a:r>
              <a:rPr sz="1050" spc="-5" dirty="0">
                <a:solidFill>
                  <a:srgbClr val="444444"/>
                </a:solidFill>
                <a:latin typeface="Arial"/>
                <a:cs typeface="Arial"/>
              </a:rPr>
              <a:t>internazionale.</a:t>
            </a:r>
            <a:endParaRPr sz="1050">
              <a:latin typeface="Arial"/>
              <a:cs typeface="Arial"/>
            </a:endParaRPr>
          </a:p>
          <a:p>
            <a:pPr>
              <a:lnSpc>
                <a:spcPct val="100000"/>
              </a:lnSpc>
              <a:spcBef>
                <a:spcPts val="10"/>
              </a:spcBef>
            </a:pPr>
            <a:endParaRPr sz="1200">
              <a:latin typeface="Times New Roman"/>
              <a:cs typeface="Times New Roman"/>
            </a:endParaRPr>
          </a:p>
          <a:p>
            <a:pPr marL="12700" marR="11430" algn="just">
              <a:lnSpc>
                <a:spcPct val="110500"/>
              </a:lnSpc>
            </a:pPr>
            <a:r>
              <a:rPr sz="1050" dirty="0">
                <a:solidFill>
                  <a:srgbClr val="444444"/>
                </a:solidFill>
                <a:latin typeface="Arial"/>
                <a:cs typeface="Arial"/>
              </a:rPr>
              <a:t>La </a:t>
            </a:r>
            <a:r>
              <a:rPr sz="1050" spc="-5" dirty="0">
                <a:solidFill>
                  <a:srgbClr val="444444"/>
                </a:solidFill>
                <a:latin typeface="Arial"/>
                <a:cs typeface="Arial"/>
              </a:rPr>
              <a:t>manifestazione </a:t>
            </a:r>
            <a:r>
              <a:rPr sz="1050" dirty="0">
                <a:solidFill>
                  <a:srgbClr val="444444"/>
                </a:solidFill>
                <a:latin typeface="Arial"/>
                <a:cs typeface="Arial"/>
              </a:rPr>
              <a:t>– che ha il </a:t>
            </a:r>
            <a:r>
              <a:rPr sz="1050" spc="-5" dirty="0">
                <a:solidFill>
                  <a:srgbClr val="444444"/>
                </a:solidFill>
                <a:latin typeface="Arial"/>
                <a:cs typeface="Arial"/>
              </a:rPr>
              <a:t>Patrocinio dell’UNESCO </a:t>
            </a:r>
            <a:r>
              <a:rPr sz="1050" dirty="0">
                <a:solidFill>
                  <a:srgbClr val="444444"/>
                </a:solidFill>
                <a:latin typeface="Arial"/>
                <a:cs typeface="Arial"/>
              </a:rPr>
              <a:t>e </a:t>
            </a:r>
            <a:r>
              <a:rPr sz="1050" spc="-5" dirty="0">
                <a:solidFill>
                  <a:srgbClr val="444444"/>
                </a:solidFill>
                <a:latin typeface="Arial"/>
                <a:cs typeface="Arial"/>
              </a:rPr>
              <a:t>del Ministero dei Beni </a:t>
            </a:r>
            <a:r>
              <a:rPr sz="1050" dirty="0">
                <a:solidFill>
                  <a:srgbClr val="444444"/>
                </a:solidFill>
                <a:latin typeface="Arial"/>
                <a:cs typeface="Arial"/>
              </a:rPr>
              <a:t>e </a:t>
            </a:r>
            <a:r>
              <a:rPr sz="1050" spc="-5" dirty="0">
                <a:solidFill>
                  <a:srgbClr val="444444"/>
                </a:solidFill>
                <a:latin typeface="Arial"/>
                <a:cs typeface="Arial"/>
              </a:rPr>
              <a:t>delle Attività Culturali  </a:t>
            </a:r>
            <a:r>
              <a:rPr sz="1050" dirty="0">
                <a:solidFill>
                  <a:srgbClr val="444444"/>
                </a:solidFill>
                <a:latin typeface="Arial"/>
                <a:cs typeface="Arial"/>
              </a:rPr>
              <a:t>e del </a:t>
            </a:r>
            <a:r>
              <a:rPr sz="1050" spc="-5" dirty="0">
                <a:solidFill>
                  <a:srgbClr val="444444"/>
                </a:solidFill>
                <a:latin typeface="Arial"/>
                <a:cs typeface="Arial"/>
              </a:rPr>
              <a:t>Turismo </a:t>
            </a:r>
            <a:r>
              <a:rPr sz="1050" dirty="0">
                <a:solidFill>
                  <a:srgbClr val="444444"/>
                </a:solidFill>
                <a:latin typeface="Arial"/>
                <a:cs typeface="Arial"/>
              </a:rPr>
              <a:t>– ha </a:t>
            </a:r>
            <a:r>
              <a:rPr sz="1050" spc="-5" dirty="0">
                <a:solidFill>
                  <a:srgbClr val="444444"/>
                </a:solidFill>
                <a:latin typeface="Arial"/>
                <a:cs typeface="Arial"/>
              </a:rPr>
              <a:t>ottenuto </a:t>
            </a:r>
            <a:r>
              <a:rPr sz="1050" dirty="0">
                <a:solidFill>
                  <a:srgbClr val="444444"/>
                </a:solidFill>
                <a:latin typeface="Arial"/>
                <a:cs typeface="Arial"/>
              </a:rPr>
              <a:t>nella </a:t>
            </a:r>
            <a:r>
              <a:rPr sz="1050" spc="-5" dirty="0">
                <a:solidFill>
                  <a:srgbClr val="444444"/>
                </a:solidFill>
                <a:latin typeface="Arial"/>
                <a:cs typeface="Arial"/>
              </a:rPr>
              <a:t>prima edizione </a:t>
            </a:r>
            <a:r>
              <a:rPr sz="1050" dirty="0">
                <a:solidFill>
                  <a:srgbClr val="444444"/>
                </a:solidFill>
                <a:latin typeface="Arial"/>
                <a:cs typeface="Arial"/>
              </a:rPr>
              <a:t>la </a:t>
            </a:r>
            <a:r>
              <a:rPr sz="1050" i="1" spc="-5" dirty="0">
                <a:solidFill>
                  <a:srgbClr val="444444"/>
                </a:solidFill>
                <a:latin typeface="Arial"/>
                <a:cs typeface="Arial"/>
              </a:rPr>
              <a:t>Medaglia del Presidente della</a:t>
            </a:r>
            <a:r>
              <a:rPr sz="1050" i="1" spc="50" dirty="0">
                <a:solidFill>
                  <a:srgbClr val="444444"/>
                </a:solidFill>
                <a:latin typeface="Arial"/>
                <a:cs typeface="Arial"/>
              </a:rPr>
              <a:t> </a:t>
            </a:r>
            <a:r>
              <a:rPr sz="1050" i="1" spc="-5" dirty="0">
                <a:solidFill>
                  <a:srgbClr val="444444"/>
                </a:solidFill>
                <a:latin typeface="Arial"/>
                <a:cs typeface="Arial"/>
              </a:rPr>
              <a:t>Repubblica</a:t>
            </a:r>
            <a:r>
              <a:rPr sz="1050" spc="-5" dirty="0">
                <a:solidFill>
                  <a:srgbClr val="444444"/>
                </a:solidFill>
                <a:latin typeface="Arial"/>
                <a:cs typeface="Arial"/>
              </a:rPr>
              <a:t>.</a:t>
            </a:r>
            <a:endParaRPr sz="1050">
              <a:latin typeface="Arial"/>
              <a:cs typeface="Arial"/>
            </a:endParaRPr>
          </a:p>
          <a:p>
            <a:pPr>
              <a:lnSpc>
                <a:spcPct val="100000"/>
              </a:lnSpc>
              <a:spcBef>
                <a:spcPts val="10"/>
              </a:spcBef>
            </a:pPr>
            <a:endParaRPr sz="1200">
              <a:latin typeface="Times New Roman"/>
              <a:cs typeface="Times New Roman"/>
            </a:endParaRPr>
          </a:p>
          <a:p>
            <a:pPr marL="12700" marR="11430" algn="just">
              <a:lnSpc>
                <a:spcPct val="110500"/>
              </a:lnSpc>
            </a:pPr>
            <a:r>
              <a:rPr sz="1050" spc="-5" dirty="0">
                <a:solidFill>
                  <a:srgbClr val="444444"/>
                </a:solidFill>
                <a:latin typeface="Arial"/>
                <a:cs typeface="Arial"/>
              </a:rPr>
              <a:t>Il Festival </a:t>
            </a:r>
            <a:r>
              <a:rPr sz="1050" spc="-10" dirty="0">
                <a:solidFill>
                  <a:srgbClr val="444444"/>
                </a:solidFill>
                <a:latin typeface="Arial"/>
                <a:cs typeface="Arial"/>
              </a:rPr>
              <a:t>si </a:t>
            </a:r>
            <a:r>
              <a:rPr sz="1050" spc="-5" dirty="0">
                <a:solidFill>
                  <a:srgbClr val="444444"/>
                </a:solidFill>
                <a:latin typeface="Arial"/>
                <a:cs typeface="Arial"/>
              </a:rPr>
              <a:t>inserisce nel più ampio </a:t>
            </a:r>
            <a:r>
              <a:rPr sz="1050" dirty="0">
                <a:solidFill>
                  <a:srgbClr val="444444"/>
                </a:solidFill>
                <a:latin typeface="Arial"/>
                <a:cs typeface="Arial"/>
              </a:rPr>
              <a:t>e </a:t>
            </a:r>
            <a:r>
              <a:rPr sz="1050" spc="-5" dirty="0">
                <a:solidFill>
                  <a:srgbClr val="444444"/>
                </a:solidFill>
                <a:latin typeface="Arial"/>
                <a:cs typeface="Arial"/>
              </a:rPr>
              <a:t>articolato piano d’azione </a:t>
            </a:r>
            <a:r>
              <a:rPr sz="1050" dirty="0">
                <a:solidFill>
                  <a:srgbClr val="444444"/>
                </a:solidFill>
                <a:latin typeface="Arial"/>
                <a:cs typeface="Arial"/>
              </a:rPr>
              <a:t>a </a:t>
            </a:r>
            <a:r>
              <a:rPr sz="1050" spc="-10" dirty="0">
                <a:solidFill>
                  <a:srgbClr val="444444"/>
                </a:solidFill>
                <a:latin typeface="Arial"/>
                <a:cs typeface="Arial"/>
              </a:rPr>
              <a:t>sostegno </a:t>
            </a:r>
            <a:r>
              <a:rPr sz="1050" spc="-5" dirty="0">
                <a:solidFill>
                  <a:srgbClr val="444444"/>
                </a:solidFill>
                <a:latin typeface="Arial"/>
                <a:cs typeface="Arial"/>
              </a:rPr>
              <a:t>dell’arte </a:t>
            </a:r>
            <a:r>
              <a:rPr sz="1050" dirty="0">
                <a:solidFill>
                  <a:srgbClr val="444444"/>
                </a:solidFill>
                <a:latin typeface="Arial"/>
                <a:cs typeface="Arial"/>
              </a:rPr>
              <a:t>e </a:t>
            </a:r>
            <a:r>
              <a:rPr sz="1050" spc="-5" dirty="0">
                <a:solidFill>
                  <a:srgbClr val="444444"/>
                </a:solidFill>
                <a:latin typeface="Arial"/>
                <a:cs typeface="Arial"/>
              </a:rPr>
              <a:t>della cultura  </a:t>
            </a:r>
            <a:r>
              <a:rPr sz="1050" dirty="0">
                <a:solidFill>
                  <a:srgbClr val="444444"/>
                </a:solidFill>
                <a:latin typeface="Arial"/>
                <a:cs typeface="Arial"/>
              </a:rPr>
              <a:t>messo a </a:t>
            </a:r>
            <a:r>
              <a:rPr sz="1050" spc="-5" dirty="0">
                <a:solidFill>
                  <a:srgbClr val="444444"/>
                </a:solidFill>
                <a:latin typeface="Arial"/>
                <a:cs typeface="Arial"/>
              </a:rPr>
              <a:t>punto dall’Abi </a:t>
            </a:r>
            <a:r>
              <a:rPr sz="1050" dirty="0">
                <a:solidFill>
                  <a:srgbClr val="444444"/>
                </a:solidFill>
                <a:latin typeface="Arial"/>
                <a:cs typeface="Arial"/>
              </a:rPr>
              <a:t>con le </a:t>
            </a:r>
            <a:r>
              <a:rPr sz="1050" spc="-5" dirty="0">
                <a:solidFill>
                  <a:srgbClr val="444444"/>
                </a:solidFill>
                <a:latin typeface="Arial"/>
                <a:cs typeface="Arial"/>
              </a:rPr>
              <a:t>banche per dare </a:t>
            </a:r>
            <a:r>
              <a:rPr sz="1050" dirty="0">
                <a:solidFill>
                  <a:srgbClr val="444444"/>
                </a:solidFill>
                <a:latin typeface="Arial"/>
                <a:cs typeface="Arial"/>
              </a:rPr>
              <a:t>il </a:t>
            </a:r>
            <a:r>
              <a:rPr sz="1050" spc="-5" dirty="0">
                <a:solidFill>
                  <a:srgbClr val="444444"/>
                </a:solidFill>
                <a:latin typeface="Arial"/>
                <a:cs typeface="Arial"/>
              </a:rPr>
              <a:t>proprio contributo </a:t>
            </a:r>
            <a:r>
              <a:rPr sz="1050" spc="-10" dirty="0">
                <a:solidFill>
                  <a:srgbClr val="444444"/>
                </a:solidFill>
                <a:latin typeface="Arial"/>
                <a:cs typeface="Arial"/>
              </a:rPr>
              <a:t>di </a:t>
            </a:r>
            <a:r>
              <a:rPr sz="1050" spc="-5" dirty="0">
                <a:solidFill>
                  <a:srgbClr val="444444"/>
                </a:solidFill>
                <a:latin typeface="Arial"/>
                <a:cs typeface="Arial"/>
              </a:rPr>
              <a:t>settore alla tutela </a:t>
            </a:r>
            <a:r>
              <a:rPr sz="1050" dirty="0">
                <a:solidFill>
                  <a:srgbClr val="444444"/>
                </a:solidFill>
                <a:latin typeface="Arial"/>
                <a:cs typeface="Arial"/>
              </a:rPr>
              <a:t>e </a:t>
            </a:r>
            <a:r>
              <a:rPr sz="1050" spc="-5" dirty="0">
                <a:solidFill>
                  <a:srgbClr val="444444"/>
                </a:solidFill>
                <a:latin typeface="Arial"/>
                <a:cs typeface="Arial"/>
              </a:rPr>
              <a:t>alla  condivisione dell’immenso patrimonio storico-artistico</a:t>
            </a:r>
            <a:r>
              <a:rPr sz="1050" spc="-10" dirty="0">
                <a:solidFill>
                  <a:srgbClr val="444444"/>
                </a:solidFill>
                <a:latin typeface="Arial"/>
                <a:cs typeface="Arial"/>
              </a:rPr>
              <a:t> </a:t>
            </a:r>
            <a:r>
              <a:rPr sz="1050" dirty="0">
                <a:solidFill>
                  <a:srgbClr val="444444"/>
                </a:solidFill>
                <a:latin typeface="Arial"/>
                <a:cs typeface="Arial"/>
              </a:rPr>
              <a:t>nazionale.</a:t>
            </a:r>
            <a:endParaRPr sz="1050">
              <a:latin typeface="Arial"/>
              <a:cs typeface="Arial"/>
            </a:endParaRPr>
          </a:p>
          <a:p>
            <a:pPr>
              <a:lnSpc>
                <a:spcPct val="100000"/>
              </a:lnSpc>
              <a:spcBef>
                <a:spcPts val="15"/>
              </a:spcBef>
            </a:pPr>
            <a:endParaRPr sz="1200">
              <a:latin typeface="Times New Roman"/>
              <a:cs typeface="Times New Roman"/>
            </a:endParaRPr>
          </a:p>
          <a:p>
            <a:pPr marL="12700" marR="5715" algn="just">
              <a:lnSpc>
                <a:spcPct val="110200"/>
              </a:lnSpc>
            </a:pPr>
            <a:r>
              <a:rPr sz="1050" spc="-5" dirty="0">
                <a:solidFill>
                  <a:srgbClr val="444444"/>
                </a:solidFill>
                <a:latin typeface="Arial"/>
                <a:cs typeface="Arial"/>
              </a:rPr>
              <a:t>L’alfabeto del Mondo. Leggiamo </a:t>
            </a:r>
            <a:r>
              <a:rPr sz="1050" dirty="0">
                <a:solidFill>
                  <a:srgbClr val="444444"/>
                </a:solidFill>
                <a:latin typeface="Arial"/>
                <a:cs typeface="Arial"/>
              </a:rPr>
              <a:t>i </a:t>
            </a:r>
            <a:r>
              <a:rPr sz="1050" spc="-5" dirty="0">
                <a:solidFill>
                  <a:srgbClr val="444444"/>
                </a:solidFill>
                <a:latin typeface="Arial"/>
                <a:cs typeface="Arial"/>
              </a:rPr>
              <a:t>segni intorno </a:t>
            </a:r>
            <a:r>
              <a:rPr sz="1050" dirty="0">
                <a:solidFill>
                  <a:srgbClr val="444444"/>
                </a:solidFill>
                <a:latin typeface="Arial"/>
                <a:cs typeface="Arial"/>
              </a:rPr>
              <a:t>a </a:t>
            </a:r>
            <a:r>
              <a:rPr sz="1050" spc="-5" dirty="0">
                <a:solidFill>
                  <a:srgbClr val="444444"/>
                </a:solidFill>
                <a:latin typeface="Arial"/>
                <a:cs typeface="Arial"/>
              </a:rPr>
              <a:t>noi </a:t>
            </a:r>
            <a:r>
              <a:rPr sz="1050" dirty="0">
                <a:solidFill>
                  <a:srgbClr val="444444"/>
                </a:solidFill>
                <a:latin typeface="Arial"/>
                <a:cs typeface="Arial"/>
              </a:rPr>
              <a:t>e </a:t>
            </a:r>
            <a:r>
              <a:rPr sz="1050" spc="-5" dirty="0">
                <a:solidFill>
                  <a:srgbClr val="444444"/>
                </a:solidFill>
                <a:latin typeface="Arial"/>
                <a:cs typeface="Arial"/>
              </a:rPr>
              <a:t>raccontiamo” Dal 16 al 22marzo la seconda  edizione della manifestazione per </a:t>
            </a:r>
            <a:r>
              <a:rPr sz="1050" spc="-10" dirty="0">
                <a:solidFill>
                  <a:srgbClr val="444444"/>
                </a:solidFill>
                <a:latin typeface="Arial"/>
                <a:cs typeface="Arial"/>
              </a:rPr>
              <a:t>ragazzi </a:t>
            </a:r>
            <a:r>
              <a:rPr sz="1050" spc="-5" dirty="0">
                <a:solidFill>
                  <a:srgbClr val="444444"/>
                </a:solidFill>
                <a:latin typeface="Arial"/>
                <a:cs typeface="Arial"/>
              </a:rPr>
              <a:t>organizzata dalle banche con il coordinamento </a:t>
            </a:r>
            <a:r>
              <a:rPr sz="1050" dirty="0">
                <a:solidFill>
                  <a:srgbClr val="444444"/>
                </a:solidFill>
                <a:latin typeface="Arial"/>
                <a:cs typeface="Arial"/>
              </a:rPr>
              <a:t>dell’Abi. </a:t>
            </a:r>
            <a:r>
              <a:rPr sz="1050" spc="-5" dirty="0">
                <a:solidFill>
                  <a:srgbClr val="444444"/>
                </a:solidFill>
                <a:latin typeface="Arial"/>
                <a:cs typeface="Arial"/>
              </a:rPr>
              <a:t>Da  </a:t>
            </a:r>
            <a:r>
              <a:rPr sz="1050" dirty="0">
                <a:solidFill>
                  <a:srgbClr val="444444"/>
                </a:solidFill>
                <a:latin typeface="Arial"/>
                <a:cs typeface="Arial"/>
              </a:rPr>
              <a:t>nord a sud su </a:t>
            </a:r>
            <a:r>
              <a:rPr sz="1050" spc="-5" dirty="0">
                <a:solidFill>
                  <a:srgbClr val="444444"/>
                </a:solidFill>
                <a:latin typeface="Arial"/>
                <a:cs typeface="Arial"/>
              </a:rPr>
              <a:t>tutto </a:t>
            </a:r>
            <a:r>
              <a:rPr sz="1050" dirty="0">
                <a:solidFill>
                  <a:srgbClr val="444444"/>
                </a:solidFill>
                <a:latin typeface="Arial"/>
                <a:cs typeface="Arial"/>
              </a:rPr>
              <a:t>il </a:t>
            </a:r>
            <a:r>
              <a:rPr sz="1050" spc="-5" dirty="0">
                <a:solidFill>
                  <a:srgbClr val="444444"/>
                </a:solidFill>
                <a:latin typeface="Arial"/>
                <a:cs typeface="Arial"/>
              </a:rPr>
              <a:t>territorio nazionale, </a:t>
            </a:r>
            <a:r>
              <a:rPr sz="1050" dirty="0">
                <a:solidFill>
                  <a:srgbClr val="444444"/>
                </a:solidFill>
                <a:latin typeface="Arial"/>
                <a:cs typeface="Arial"/>
              </a:rPr>
              <a:t>oltre </a:t>
            </a:r>
            <a:r>
              <a:rPr sz="1050" spc="-5" dirty="0">
                <a:solidFill>
                  <a:srgbClr val="444444"/>
                </a:solidFill>
                <a:latin typeface="Arial"/>
                <a:cs typeface="Arial"/>
              </a:rPr>
              <a:t>ottanta </a:t>
            </a:r>
            <a:r>
              <a:rPr sz="1050" dirty="0">
                <a:solidFill>
                  <a:srgbClr val="444444"/>
                </a:solidFill>
                <a:latin typeface="Arial"/>
                <a:cs typeface="Arial"/>
              </a:rPr>
              <a:t>le </a:t>
            </a:r>
            <a:r>
              <a:rPr sz="1050" spc="-5" dirty="0">
                <a:solidFill>
                  <a:srgbClr val="444444"/>
                </a:solidFill>
                <a:latin typeface="Arial"/>
                <a:cs typeface="Arial"/>
              </a:rPr>
              <a:t>iniziative dedicate </a:t>
            </a:r>
            <a:r>
              <a:rPr sz="1050" dirty="0">
                <a:solidFill>
                  <a:srgbClr val="444444"/>
                </a:solidFill>
                <a:latin typeface="Arial"/>
                <a:cs typeface="Arial"/>
              </a:rPr>
              <a:t>ad arte, archeologia, musica,  canto, lettura, </a:t>
            </a:r>
            <a:r>
              <a:rPr sz="1050" spc="-5" dirty="0">
                <a:solidFill>
                  <a:srgbClr val="444444"/>
                </a:solidFill>
                <a:latin typeface="Arial"/>
                <a:cs typeface="Arial"/>
              </a:rPr>
              <a:t>teatro, robotica, </a:t>
            </a:r>
            <a:r>
              <a:rPr sz="1050" dirty="0">
                <a:solidFill>
                  <a:srgbClr val="444444"/>
                </a:solidFill>
                <a:latin typeface="Arial"/>
                <a:cs typeface="Arial"/>
              </a:rPr>
              <a:t>nuove</a:t>
            </a:r>
            <a:r>
              <a:rPr sz="1050" spc="-40" dirty="0">
                <a:solidFill>
                  <a:srgbClr val="444444"/>
                </a:solidFill>
                <a:latin typeface="Arial"/>
                <a:cs typeface="Arial"/>
              </a:rPr>
              <a:t> </a:t>
            </a:r>
            <a:r>
              <a:rPr sz="1050" spc="-5" dirty="0">
                <a:solidFill>
                  <a:srgbClr val="444444"/>
                </a:solidFill>
                <a:latin typeface="Arial"/>
                <a:cs typeface="Arial"/>
              </a:rPr>
              <a:t>tecnologie.</a:t>
            </a:r>
            <a:endParaRPr sz="1050">
              <a:latin typeface="Arial"/>
              <a:cs typeface="Arial"/>
            </a:endParaRPr>
          </a:p>
          <a:p>
            <a:pPr>
              <a:lnSpc>
                <a:spcPct val="100000"/>
              </a:lnSpc>
              <a:spcBef>
                <a:spcPts val="40"/>
              </a:spcBef>
            </a:pPr>
            <a:endParaRPr sz="1200">
              <a:latin typeface="Times New Roman"/>
              <a:cs typeface="Times New Roman"/>
            </a:endParaRPr>
          </a:p>
          <a:p>
            <a:pPr marL="12700" marR="6985" algn="just">
              <a:lnSpc>
                <a:spcPct val="109500"/>
              </a:lnSpc>
            </a:pPr>
            <a:r>
              <a:rPr sz="1050" dirty="0">
                <a:solidFill>
                  <a:srgbClr val="444444"/>
                </a:solidFill>
                <a:latin typeface="Arial"/>
                <a:cs typeface="Arial"/>
              </a:rPr>
              <a:t>Le </a:t>
            </a:r>
            <a:r>
              <a:rPr sz="1050" spc="-5" dirty="0">
                <a:solidFill>
                  <a:srgbClr val="444444"/>
                </a:solidFill>
                <a:latin typeface="Arial"/>
                <a:cs typeface="Arial"/>
              </a:rPr>
              <a:t>informazioni </a:t>
            </a:r>
            <a:r>
              <a:rPr sz="1050" dirty="0">
                <a:solidFill>
                  <a:srgbClr val="444444"/>
                </a:solidFill>
                <a:latin typeface="Arial"/>
                <a:cs typeface="Arial"/>
              </a:rPr>
              <a:t>e i </a:t>
            </a:r>
            <a:r>
              <a:rPr sz="1050" spc="-5" dirty="0">
                <a:solidFill>
                  <a:srgbClr val="444444"/>
                </a:solidFill>
                <a:latin typeface="Arial"/>
                <a:cs typeface="Arial"/>
              </a:rPr>
              <a:t>dettagli </a:t>
            </a:r>
            <a:r>
              <a:rPr sz="1050" dirty="0">
                <a:solidFill>
                  <a:srgbClr val="444444"/>
                </a:solidFill>
                <a:latin typeface="Arial"/>
                <a:cs typeface="Arial"/>
              </a:rPr>
              <a:t>su </a:t>
            </a:r>
            <a:r>
              <a:rPr sz="1050" spc="-5" dirty="0">
                <a:solidFill>
                  <a:srgbClr val="444444"/>
                </a:solidFill>
                <a:latin typeface="Arial"/>
                <a:cs typeface="Arial"/>
              </a:rPr>
              <a:t>eventi, città </a:t>
            </a:r>
            <a:r>
              <a:rPr sz="1050" dirty="0">
                <a:solidFill>
                  <a:srgbClr val="444444"/>
                </a:solidFill>
                <a:latin typeface="Arial"/>
                <a:cs typeface="Arial"/>
              </a:rPr>
              <a:t>e </a:t>
            </a:r>
            <a:r>
              <a:rPr sz="1050" spc="-5" dirty="0">
                <a:solidFill>
                  <a:srgbClr val="444444"/>
                </a:solidFill>
                <a:latin typeface="Arial"/>
                <a:cs typeface="Arial"/>
              </a:rPr>
              <a:t>sedi della manifestazione </a:t>
            </a:r>
            <a:r>
              <a:rPr sz="1050" dirty="0">
                <a:solidFill>
                  <a:srgbClr val="444444"/>
                </a:solidFill>
                <a:latin typeface="Arial"/>
                <a:cs typeface="Arial"/>
              </a:rPr>
              <a:t>saranno disponibili </a:t>
            </a:r>
            <a:r>
              <a:rPr sz="1050" spc="-5" dirty="0">
                <a:solidFill>
                  <a:srgbClr val="444444"/>
                </a:solidFill>
                <a:latin typeface="Arial"/>
                <a:cs typeface="Arial"/>
              </a:rPr>
              <a:t>sul  sito</a:t>
            </a:r>
            <a:r>
              <a:rPr sz="1050" dirty="0">
                <a:solidFill>
                  <a:srgbClr val="444444"/>
                </a:solidFill>
                <a:latin typeface="Arial"/>
                <a:cs typeface="Arial"/>
              </a:rPr>
              <a:t> </a:t>
            </a:r>
            <a:r>
              <a:rPr sz="1050" u="sng" spc="-5" dirty="0">
                <a:solidFill>
                  <a:srgbClr val="9F9F9F"/>
                </a:solidFill>
                <a:uFill>
                  <a:solidFill>
                    <a:srgbClr val="9F9F9F"/>
                  </a:solidFill>
                </a:uFill>
                <a:latin typeface="Arial"/>
                <a:cs typeface="Arial"/>
                <a:hlinkClick r:id="rId3"/>
              </a:rPr>
              <a:t>www.festivalculturacreativa.it</a:t>
            </a:r>
            <a:r>
              <a:rPr sz="1050" spc="-5" dirty="0">
                <a:solidFill>
                  <a:srgbClr val="444444"/>
                </a:solidFill>
                <a:latin typeface="Arial"/>
                <a:cs typeface="Arial"/>
                <a:hlinkClick r:id="rId3"/>
              </a:rPr>
              <a:t>.</a:t>
            </a:r>
            <a:endParaRPr sz="1050">
              <a:latin typeface="Arial"/>
              <a:cs typeface="Arial"/>
            </a:endParaRPr>
          </a:p>
          <a:p>
            <a:pPr marL="12700" marR="713740">
              <a:lnSpc>
                <a:spcPct val="220900"/>
              </a:lnSpc>
              <a:spcBef>
                <a:spcPts val="10"/>
              </a:spcBef>
            </a:pPr>
            <a:r>
              <a:rPr sz="1050" spc="-5" dirty="0">
                <a:solidFill>
                  <a:srgbClr val="444444"/>
                </a:solidFill>
                <a:latin typeface="Arial"/>
                <a:cs typeface="Arial"/>
              </a:rPr>
              <a:t>Ufficio Stampa Festival: </a:t>
            </a:r>
            <a:r>
              <a:rPr sz="1050" dirty="0">
                <a:solidFill>
                  <a:srgbClr val="444444"/>
                </a:solidFill>
                <a:latin typeface="Arial"/>
                <a:cs typeface="Arial"/>
              </a:rPr>
              <a:t>Delos – 02.8052151 – </a:t>
            </a:r>
            <a:r>
              <a:rPr sz="1050" u="sng" spc="-5" dirty="0">
                <a:solidFill>
                  <a:srgbClr val="9F9F9F"/>
                </a:solidFill>
                <a:uFill>
                  <a:solidFill>
                    <a:srgbClr val="9F9F9F"/>
                  </a:solidFill>
                </a:uFill>
                <a:latin typeface="Arial"/>
                <a:cs typeface="Arial"/>
                <a:hlinkClick r:id="rId4"/>
              </a:rPr>
              <a:t>delos@delosrp.it</a:t>
            </a:r>
            <a:r>
              <a:rPr sz="1050" spc="-5" dirty="0">
                <a:solidFill>
                  <a:srgbClr val="9F9F9F"/>
                </a:solidFill>
                <a:latin typeface="Arial"/>
                <a:cs typeface="Arial"/>
                <a:hlinkClick r:id="rId4"/>
              </a:rPr>
              <a:t> </a:t>
            </a:r>
            <a:r>
              <a:rPr sz="1050" dirty="0">
                <a:solidFill>
                  <a:srgbClr val="444444"/>
                </a:solidFill>
                <a:latin typeface="Arial"/>
                <a:cs typeface="Arial"/>
              </a:rPr>
              <a:t>– </a:t>
            </a:r>
            <a:r>
              <a:rPr sz="1050" u="sng" spc="-5" dirty="0">
                <a:solidFill>
                  <a:srgbClr val="9F9F9F"/>
                </a:solidFill>
                <a:uFill>
                  <a:solidFill>
                    <a:srgbClr val="9F9F9F"/>
                  </a:solidFill>
                </a:uFill>
                <a:latin typeface="Arial"/>
                <a:cs typeface="Arial"/>
                <a:hlinkClick r:id="rId5"/>
              </a:rPr>
              <a:t>http://www.delosrp.it </a:t>
            </a:r>
            <a:r>
              <a:rPr sz="1050" spc="-5" dirty="0">
                <a:solidFill>
                  <a:srgbClr val="9F9F9F"/>
                </a:solidFill>
                <a:latin typeface="Arial"/>
                <a:cs typeface="Arial"/>
              </a:rPr>
              <a:t> </a:t>
            </a:r>
            <a:r>
              <a:rPr sz="1050" spc="-5" dirty="0">
                <a:solidFill>
                  <a:srgbClr val="444444"/>
                </a:solidFill>
                <a:latin typeface="Arial"/>
                <a:cs typeface="Arial"/>
              </a:rPr>
              <a:t>Ufficio Rapporti </a:t>
            </a:r>
            <a:r>
              <a:rPr sz="1050" dirty="0">
                <a:solidFill>
                  <a:srgbClr val="444444"/>
                </a:solidFill>
                <a:latin typeface="Arial"/>
                <a:cs typeface="Arial"/>
              </a:rPr>
              <a:t>con la </a:t>
            </a:r>
            <a:r>
              <a:rPr sz="1050" spc="-5" dirty="0">
                <a:solidFill>
                  <a:srgbClr val="444444"/>
                </a:solidFill>
                <a:latin typeface="Arial"/>
                <a:cs typeface="Arial"/>
              </a:rPr>
              <a:t>Stampa Abi: </a:t>
            </a:r>
            <a:r>
              <a:rPr sz="1050" dirty="0">
                <a:solidFill>
                  <a:srgbClr val="444444"/>
                </a:solidFill>
                <a:latin typeface="Arial"/>
                <a:cs typeface="Arial"/>
              </a:rPr>
              <a:t>06.6767596-864 – </a:t>
            </a:r>
            <a:r>
              <a:rPr sz="1050" u="sng" spc="-5" dirty="0">
                <a:solidFill>
                  <a:srgbClr val="9F9F9F"/>
                </a:solidFill>
                <a:uFill>
                  <a:solidFill>
                    <a:srgbClr val="9F9F9F"/>
                  </a:solidFill>
                </a:uFill>
                <a:latin typeface="Arial"/>
                <a:cs typeface="Arial"/>
                <a:hlinkClick r:id="rId6"/>
              </a:rPr>
              <a:t>salastampa@abi.it</a:t>
            </a:r>
            <a:r>
              <a:rPr sz="1050" spc="-5" dirty="0">
                <a:solidFill>
                  <a:srgbClr val="9F9F9F"/>
                </a:solidFill>
                <a:latin typeface="Arial"/>
                <a:cs typeface="Arial"/>
                <a:hlinkClick r:id="rId6"/>
              </a:rPr>
              <a:t> </a:t>
            </a:r>
            <a:r>
              <a:rPr sz="1050" dirty="0">
                <a:solidFill>
                  <a:srgbClr val="444444"/>
                </a:solidFill>
                <a:latin typeface="Arial"/>
                <a:cs typeface="Arial"/>
              </a:rPr>
              <a:t>–</a:t>
            </a:r>
            <a:r>
              <a:rPr sz="1050" spc="65" dirty="0">
                <a:solidFill>
                  <a:srgbClr val="444444"/>
                </a:solidFill>
                <a:latin typeface="Arial"/>
                <a:cs typeface="Arial"/>
              </a:rPr>
              <a:t> </a:t>
            </a:r>
            <a:r>
              <a:rPr sz="1050" u="sng" spc="-5" dirty="0">
                <a:solidFill>
                  <a:srgbClr val="9F9F9F"/>
                </a:solidFill>
                <a:uFill>
                  <a:solidFill>
                    <a:srgbClr val="9F9F9F"/>
                  </a:solidFill>
                </a:uFill>
                <a:latin typeface="Arial"/>
                <a:cs typeface="Arial"/>
                <a:hlinkClick r:id="rId7"/>
              </a:rPr>
              <a:t>http://www.abi.it</a:t>
            </a:r>
            <a:endParaRPr sz="1050">
              <a:latin typeface="Arial"/>
              <a:cs typeface="Arial"/>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49554">
              <a:lnSpc>
                <a:spcPts val="1839"/>
              </a:lnSpc>
            </a:pPr>
            <a:r>
              <a:rPr sz="1600" b="1" spc="5"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ie</a:t>
            </a:r>
            <a:r>
              <a:rPr sz="1600" b="1" spc="5" dirty="0">
                <a:latin typeface="Arial"/>
                <a:cs typeface="Arial"/>
              </a:rPr>
              <a:t>s</a:t>
            </a:r>
            <a:r>
              <a:rPr sz="1600" b="1" spc="-5" dirty="0">
                <a:latin typeface="Arial"/>
                <a:cs typeface="Arial"/>
              </a:rPr>
              <a:t>agr</a:t>
            </a:r>
            <a:r>
              <a:rPr sz="1600" b="1"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5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83152" y="2589529"/>
            <a:ext cx="1925677" cy="11620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51870" y="4400922"/>
            <a:ext cx="3310704" cy="297968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49554">
              <a:lnSpc>
                <a:spcPts val="1839"/>
              </a:lnSpc>
            </a:pPr>
            <a:r>
              <a:rPr sz="1600" b="1" spc="5"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ie</a:t>
            </a:r>
            <a:r>
              <a:rPr sz="1600" b="1" spc="5" dirty="0">
                <a:latin typeface="Arial"/>
                <a:cs typeface="Arial"/>
              </a:rPr>
              <a:t>s</a:t>
            </a:r>
            <a:r>
              <a:rPr sz="1600" b="1" spc="-5" dirty="0">
                <a:latin typeface="Arial"/>
                <a:cs typeface="Arial"/>
              </a:rPr>
              <a:t>agr</a:t>
            </a:r>
            <a:r>
              <a:rPr sz="1600" b="1"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5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107744" y="2470150"/>
            <a:ext cx="5339080" cy="1450975"/>
          </a:xfrm>
          <a:prstGeom prst="rect">
            <a:avLst/>
          </a:prstGeom>
        </p:spPr>
        <p:txBody>
          <a:bodyPr vert="horz" wrap="square" lIns="0" tIns="12700" rIns="0" bIns="0" rtlCol="0">
            <a:spAutoFit/>
          </a:bodyPr>
          <a:lstStyle/>
          <a:p>
            <a:pPr marL="2540" algn="ctr">
              <a:lnSpc>
                <a:spcPct val="100000"/>
              </a:lnSpc>
              <a:spcBef>
                <a:spcPts val="100"/>
              </a:spcBef>
            </a:pPr>
            <a:r>
              <a:rPr sz="1200" b="1" dirty="0">
                <a:latin typeface="Verdana"/>
                <a:cs typeface="Verdana"/>
              </a:rPr>
              <a:t>2^</a:t>
            </a:r>
            <a:r>
              <a:rPr sz="1200" b="1" spc="-5" dirty="0">
                <a:latin typeface="Verdana"/>
                <a:cs typeface="Verdana"/>
              </a:rPr>
              <a:t> Edizione</a:t>
            </a:r>
            <a:endParaRPr sz="1200">
              <a:latin typeface="Verdana"/>
              <a:cs typeface="Verdana"/>
            </a:endParaRPr>
          </a:p>
          <a:p>
            <a:pPr marL="741045">
              <a:lnSpc>
                <a:spcPct val="100000"/>
              </a:lnSpc>
              <a:spcBef>
                <a:spcPts val="20"/>
              </a:spcBef>
            </a:pPr>
            <a:r>
              <a:rPr sz="1800" b="1" spc="-5" dirty="0">
                <a:latin typeface="Verdana"/>
                <a:cs typeface="Verdana"/>
              </a:rPr>
              <a:t>Festival della Cultura</a:t>
            </a:r>
            <a:r>
              <a:rPr sz="1800" b="1" spc="-15" dirty="0">
                <a:latin typeface="Verdana"/>
                <a:cs typeface="Verdana"/>
              </a:rPr>
              <a:t> </a:t>
            </a:r>
            <a:r>
              <a:rPr sz="1800" b="1" spc="-5" dirty="0">
                <a:latin typeface="Verdana"/>
                <a:cs typeface="Verdana"/>
              </a:rPr>
              <a:t>Creativa</a:t>
            </a:r>
            <a:endParaRPr sz="1800">
              <a:latin typeface="Verdana"/>
              <a:cs typeface="Verdana"/>
            </a:endParaRPr>
          </a:p>
          <a:p>
            <a:pPr marL="12065" marR="5080" algn="ctr">
              <a:lnSpc>
                <a:spcPct val="100699"/>
              </a:lnSpc>
              <a:spcBef>
                <a:spcPts val="10"/>
              </a:spcBef>
            </a:pPr>
            <a:r>
              <a:rPr sz="1350" b="1" spc="-5" dirty="0">
                <a:latin typeface="Verdana"/>
                <a:cs typeface="Verdana"/>
              </a:rPr>
              <a:t>"</a:t>
            </a:r>
            <a:r>
              <a:rPr sz="1350" b="1" i="1" spc="-5" dirty="0">
                <a:latin typeface="Verdana"/>
                <a:cs typeface="Verdana"/>
              </a:rPr>
              <a:t>L'alfabeto del Mondo. Leggiamo </a:t>
            </a:r>
            <a:r>
              <a:rPr sz="1350" b="1" i="1" dirty="0">
                <a:latin typeface="Verdana"/>
                <a:cs typeface="Verdana"/>
              </a:rPr>
              <a:t>i </a:t>
            </a:r>
            <a:r>
              <a:rPr sz="1350" b="1" i="1" spc="-5" dirty="0">
                <a:latin typeface="Verdana"/>
                <a:cs typeface="Verdana"/>
              </a:rPr>
              <a:t>segni intorno </a:t>
            </a:r>
            <a:r>
              <a:rPr sz="1350" b="1" i="1" dirty="0">
                <a:latin typeface="Verdana"/>
                <a:cs typeface="Verdana"/>
              </a:rPr>
              <a:t>a noi e  </a:t>
            </a:r>
            <a:r>
              <a:rPr sz="1350" b="1" i="1" spc="-5" dirty="0">
                <a:latin typeface="Verdana"/>
                <a:cs typeface="Verdana"/>
              </a:rPr>
              <a:t>raccontiamo</a:t>
            </a:r>
            <a:r>
              <a:rPr sz="1350" b="1" spc="-5" dirty="0">
                <a:latin typeface="Verdana"/>
                <a:cs typeface="Verdana"/>
              </a:rPr>
              <a:t>"</a:t>
            </a:r>
            <a:endParaRPr sz="1350">
              <a:latin typeface="Verdana"/>
              <a:cs typeface="Verdana"/>
            </a:endParaRPr>
          </a:p>
          <a:p>
            <a:pPr marL="1719580" marR="1707514" algn="ctr">
              <a:lnSpc>
                <a:spcPct val="100800"/>
              </a:lnSpc>
              <a:spcBef>
                <a:spcPts val="1425"/>
              </a:spcBef>
            </a:pPr>
            <a:r>
              <a:rPr sz="1200" i="1" dirty="0">
                <a:latin typeface="Verdana"/>
                <a:cs typeface="Verdana"/>
              </a:rPr>
              <a:t>Dal 16 </a:t>
            </a:r>
            <a:r>
              <a:rPr sz="1200" i="1" spc="-5" dirty="0">
                <a:latin typeface="Verdana"/>
                <a:cs typeface="Verdana"/>
              </a:rPr>
              <a:t>al </a:t>
            </a:r>
            <a:r>
              <a:rPr sz="1200" i="1" dirty="0">
                <a:latin typeface="Verdana"/>
                <a:cs typeface="Verdana"/>
              </a:rPr>
              <a:t>22 </a:t>
            </a:r>
            <a:r>
              <a:rPr sz="1200" i="1" spc="-5" dirty="0">
                <a:latin typeface="Verdana"/>
                <a:cs typeface="Verdana"/>
              </a:rPr>
              <a:t>marzo</a:t>
            </a:r>
            <a:r>
              <a:rPr sz="1200" i="1" spc="-75" dirty="0">
                <a:latin typeface="Verdana"/>
                <a:cs typeface="Verdana"/>
              </a:rPr>
              <a:t> </a:t>
            </a:r>
            <a:r>
              <a:rPr sz="1200" i="1" spc="-5" dirty="0">
                <a:latin typeface="Verdana"/>
                <a:cs typeface="Verdana"/>
              </a:rPr>
              <a:t>2015  in tutta</a:t>
            </a:r>
            <a:r>
              <a:rPr sz="1200" i="1" spc="-10" dirty="0">
                <a:latin typeface="Verdana"/>
                <a:cs typeface="Verdana"/>
              </a:rPr>
              <a:t> </a:t>
            </a:r>
            <a:r>
              <a:rPr sz="1200" i="1" spc="-5" dirty="0">
                <a:latin typeface="Verdana"/>
                <a:cs typeface="Verdana"/>
              </a:rPr>
              <a:t>Italia</a:t>
            </a:r>
            <a:endParaRPr sz="1200">
              <a:latin typeface="Verdana"/>
              <a:cs typeface="Verdana"/>
            </a:endParaRPr>
          </a:p>
        </p:txBody>
      </p:sp>
      <p:sp>
        <p:nvSpPr>
          <p:cNvPr id="5" name="object 5"/>
          <p:cNvSpPr txBox="1"/>
          <p:nvPr/>
        </p:nvSpPr>
        <p:spPr>
          <a:xfrm>
            <a:off x="706627" y="8292845"/>
            <a:ext cx="6149340" cy="1560830"/>
          </a:xfrm>
          <a:prstGeom prst="rect">
            <a:avLst/>
          </a:prstGeom>
        </p:spPr>
        <p:txBody>
          <a:bodyPr vert="horz" wrap="square" lIns="0" tIns="10795" rIns="0" bIns="0" rtlCol="0">
            <a:spAutoFit/>
          </a:bodyPr>
          <a:lstStyle/>
          <a:p>
            <a:pPr marL="12700" marR="7620">
              <a:lnSpc>
                <a:spcPct val="101200"/>
              </a:lnSpc>
              <a:spcBef>
                <a:spcPts val="85"/>
              </a:spcBef>
              <a:tabLst>
                <a:tab pos="358140" algn="l"/>
                <a:tab pos="733425" algn="l"/>
                <a:tab pos="833755" algn="l"/>
                <a:tab pos="1033144" algn="l"/>
                <a:tab pos="1073150" algn="l"/>
                <a:tab pos="1475105" algn="l"/>
                <a:tab pos="1790700" algn="l"/>
                <a:tab pos="2284095" algn="l"/>
                <a:tab pos="2477770" algn="l"/>
                <a:tab pos="2515870" algn="l"/>
                <a:tab pos="3289300" algn="l"/>
                <a:tab pos="3714750" algn="l"/>
                <a:tab pos="4157345" algn="l"/>
                <a:tab pos="4358005" algn="l"/>
                <a:tab pos="4632960" algn="l"/>
                <a:tab pos="4958080" algn="l"/>
                <a:tab pos="5465445" algn="l"/>
                <a:tab pos="5704205" algn="l"/>
              </a:tabLst>
            </a:pPr>
            <a:r>
              <a:rPr sz="1100" i="1" spc="-5" dirty="0">
                <a:latin typeface="Verdana"/>
                <a:cs typeface="Verdana"/>
              </a:rPr>
              <a:t>Manifestazione per ragazzi organizzata dalle banche con il coordinamento dell'Abi.  Da	</a:t>
            </a:r>
            <a:r>
              <a:rPr sz="1100" i="1" dirty="0">
                <a:latin typeface="Verdana"/>
                <a:cs typeface="Verdana"/>
              </a:rPr>
              <a:t>nord		a		sud	</a:t>
            </a:r>
            <a:r>
              <a:rPr sz="1100" i="1" spc="-10" dirty="0">
                <a:latin typeface="Verdana"/>
                <a:cs typeface="Verdana"/>
              </a:rPr>
              <a:t>su	</a:t>
            </a:r>
            <a:r>
              <a:rPr sz="1100" i="1" spc="-5" dirty="0">
                <a:latin typeface="Verdana"/>
                <a:cs typeface="Verdana"/>
              </a:rPr>
              <a:t>tutto	il		territorio	nazionale,	oltre	ottanta</a:t>
            </a:r>
            <a:r>
              <a:rPr sz="1100" i="1" spc="25" dirty="0">
                <a:latin typeface="Verdana"/>
                <a:cs typeface="Verdana"/>
              </a:rPr>
              <a:t> </a:t>
            </a:r>
            <a:r>
              <a:rPr sz="1100" i="1" spc="-5" dirty="0">
                <a:latin typeface="Verdana"/>
                <a:cs typeface="Verdana"/>
              </a:rPr>
              <a:t>le	iniziative  d</a:t>
            </a:r>
            <a:r>
              <a:rPr sz="1100" i="1" dirty="0">
                <a:latin typeface="Verdana"/>
                <a:cs typeface="Verdana"/>
              </a:rPr>
              <a:t>ed</a:t>
            </a:r>
            <a:r>
              <a:rPr sz="1100" i="1" spc="-5" dirty="0">
                <a:latin typeface="Verdana"/>
                <a:cs typeface="Verdana"/>
              </a:rPr>
              <a:t>i</a:t>
            </a:r>
            <a:r>
              <a:rPr sz="1100" i="1" dirty="0">
                <a:latin typeface="Verdana"/>
                <a:cs typeface="Verdana"/>
              </a:rPr>
              <a:t>ca</a:t>
            </a:r>
            <a:r>
              <a:rPr sz="1100" i="1" spc="-10" dirty="0">
                <a:latin typeface="Verdana"/>
                <a:cs typeface="Verdana"/>
              </a:rPr>
              <a:t>t</a:t>
            </a:r>
            <a:r>
              <a:rPr sz="1100" i="1" dirty="0">
                <a:latin typeface="Verdana"/>
                <a:cs typeface="Verdana"/>
              </a:rPr>
              <a:t>e	</a:t>
            </a:r>
            <a:r>
              <a:rPr sz="1100" i="1" spc="-5" dirty="0">
                <a:latin typeface="Verdana"/>
                <a:cs typeface="Verdana"/>
              </a:rPr>
              <a:t>a</a:t>
            </a:r>
            <a:r>
              <a:rPr sz="1100" i="1" dirty="0">
                <a:latin typeface="Verdana"/>
                <a:cs typeface="Verdana"/>
              </a:rPr>
              <a:t>d	</a:t>
            </a:r>
            <a:r>
              <a:rPr sz="1100" i="1" spc="-5" dirty="0">
                <a:latin typeface="Verdana"/>
                <a:cs typeface="Verdana"/>
              </a:rPr>
              <a:t>ar</a:t>
            </a:r>
            <a:r>
              <a:rPr sz="1100" i="1" dirty="0">
                <a:latin typeface="Verdana"/>
                <a:cs typeface="Verdana"/>
              </a:rPr>
              <a:t>te,  </a:t>
            </a:r>
            <a:r>
              <a:rPr sz="1100" i="1" spc="-160" dirty="0">
                <a:latin typeface="Verdana"/>
                <a:cs typeface="Verdana"/>
              </a:rPr>
              <a:t> </a:t>
            </a:r>
            <a:r>
              <a:rPr sz="1100" i="1" spc="-5" dirty="0">
                <a:latin typeface="Verdana"/>
                <a:cs typeface="Verdana"/>
              </a:rPr>
              <a:t>ar</a:t>
            </a:r>
            <a:r>
              <a:rPr sz="1100" i="1" dirty="0">
                <a:latin typeface="Verdana"/>
                <a:cs typeface="Verdana"/>
              </a:rPr>
              <a:t>cheolog</a:t>
            </a:r>
            <a:r>
              <a:rPr sz="1100" i="1" spc="-5" dirty="0">
                <a:latin typeface="Verdana"/>
                <a:cs typeface="Verdana"/>
              </a:rPr>
              <a:t>ia</a:t>
            </a:r>
            <a:r>
              <a:rPr sz="1100" i="1" dirty="0">
                <a:latin typeface="Verdana"/>
                <a:cs typeface="Verdana"/>
              </a:rPr>
              <a:t>,	mus</a:t>
            </a:r>
            <a:r>
              <a:rPr sz="1100" i="1" spc="-5" dirty="0">
                <a:latin typeface="Verdana"/>
                <a:cs typeface="Verdana"/>
              </a:rPr>
              <a:t>i</a:t>
            </a:r>
            <a:r>
              <a:rPr sz="1100" i="1" dirty="0">
                <a:latin typeface="Verdana"/>
                <a:cs typeface="Verdana"/>
              </a:rPr>
              <a:t>ca,  </a:t>
            </a:r>
            <a:r>
              <a:rPr sz="1100" i="1" spc="-165" dirty="0">
                <a:latin typeface="Verdana"/>
                <a:cs typeface="Verdana"/>
              </a:rPr>
              <a:t> </a:t>
            </a:r>
            <a:r>
              <a:rPr sz="1100" i="1" dirty="0">
                <a:latin typeface="Verdana"/>
                <a:cs typeface="Verdana"/>
              </a:rPr>
              <a:t>ca</a:t>
            </a:r>
            <a:r>
              <a:rPr sz="1100" i="1" spc="-10" dirty="0">
                <a:latin typeface="Verdana"/>
                <a:cs typeface="Verdana"/>
              </a:rPr>
              <a:t>n</a:t>
            </a:r>
            <a:r>
              <a:rPr sz="1100" i="1" dirty="0">
                <a:latin typeface="Verdana"/>
                <a:cs typeface="Verdana"/>
              </a:rPr>
              <a:t>to,	</a:t>
            </a:r>
            <a:r>
              <a:rPr sz="1100" i="1" spc="-5" dirty="0">
                <a:latin typeface="Verdana"/>
                <a:cs typeface="Verdana"/>
              </a:rPr>
              <a:t>let</a:t>
            </a:r>
            <a:r>
              <a:rPr sz="1100" i="1" dirty="0">
                <a:latin typeface="Verdana"/>
                <a:cs typeface="Verdana"/>
              </a:rPr>
              <a:t>t</a:t>
            </a:r>
            <a:r>
              <a:rPr sz="1100" i="1" spc="-10" dirty="0">
                <a:latin typeface="Verdana"/>
                <a:cs typeface="Verdana"/>
              </a:rPr>
              <a:t>u</a:t>
            </a:r>
            <a:r>
              <a:rPr sz="1100" i="1" spc="-5" dirty="0">
                <a:latin typeface="Verdana"/>
                <a:cs typeface="Verdana"/>
              </a:rPr>
              <a:t>ra</a:t>
            </a:r>
            <a:r>
              <a:rPr sz="1100" i="1" dirty="0">
                <a:latin typeface="Verdana"/>
                <a:cs typeface="Verdana"/>
              </a:rPr>
              <a:t>,	te</a:t>
            </a:r>
            <a:r>
              <a:rPr sz="1100" i="1" spc="-20" dirty="0">
                <a:latin typeface="Verdana"/>
                <a:cs typeface="Verdana"/>
              </a:rPr>
              <a:t>a</a:t>
            </a:r>
            <a:r>
              <a:rPr sz="1100" i="1" dirty="0">
                <a:latin typeface="Verdana"/>
                <a:cs typeface="Verdana"/>
              </a:rPr>
              <a:t>t</a:t>
            </a:r>
            <a:r>
              <a:rPr sz="1100" i="1" spc="-10" dirty="0">
                <a:latin typeface="Verdana"/>
                <a:cs typeface="Verdana"/>
              </a:rPr>
              <a:t>r</a:t>
            </a:r>
            <a:r>
              <a:rPr sz="1100" i="1" dirty="0">
                <a:latin typeface="Verdana"/>
                <a:cs typeface="Verdana"/>
              </a:rPr>
              <a:t>o,	</a:t>
            </a:r>
            <a:r>
              <a:rPr sz="1100" i="1" spc="-5" dirty="0">
                <a:latin typeface="Verdana"/>
                <a:cs typeface="Verdana"/>
              </a:rPr>
              <a:t>r</a:t>
            </a:r>
            <a:r>
              <a:rPr sz="1100" i="1" dirty="0">
                <a:latin typeface="Verdana"/>
                <a:cs typeface="Verdana"/>
              </a:rPr>
              <a:t>obot</a:t>
            </a:r>
            <a:r>
              <a:rPr sz="1100" i="1" spc="-10" dirty="0">
                <a:latin typeface="Verdana"/>
                <a:cs typeface="Verdana"/>
              </a:rPr>
              <a:t>i</a:t>
            </a:r>
            <a:r>
              <a:rPr sz="1100" i="1" dirty="0">
                <a:latin typeface="Verdana"/>
                <a:cs typeface="Verdana"/>
              </a:rPr>
              <a:t>ca,	n</a:t>
            </a:r>
            <a:r>
              <a:rPr sz="1100" i="1" spc="-10" dirty="0">
                <a:latin typeface="Verdana"/>
                <a:cs typeface="Verdana"/>
              </a:rPr>
              <a:t>u</a:t>
            </a:r>
            <a:r>
              <a:rPr sz="1100" i="1" dirty="0">
                <a:latin typeface="Verdana"/>
                <a:cs typeface="Verdana"/>
              </a:rPr>
              <a:t>ove  tecnologie.</a:t>
            </a:r>
            <a:endParaRPr sz="1100">
              <a:latin typeface="Verdana"/>
              <a:cs typeface="Verdana"/>
            </a:endParaRPr>
          </a:p>
          <a:p>
            <a:pPr>
              <a:lnSpc>
                <a:spcPct val="100000"/>
              </a:lnSpc>
              <a:spcBef>
                <a:spcPts val="15"/>
              </a:spcBef>
            </a:pPr>
            <a:endParaRPr sz="1200">
              <a:latin typeface="Times New Roman"/>
              <a:cs typeface="Times New Roman"/>
            </a:endParaRPr>
          </a:p>
          <a:p>
            <a:pPr marL="12700" marR="5080" algn="just">
              <a:lnSpc>
                <a:spcPct val="101499"/>
              </a:lnSpc>
              <a:spcBef>
                <a:spcPts val="5"/>
              </a:spcBef>
            </a:pPr>
            <a:r>
              <a:rPr sz="1100" b="1" spc="-5" dirty="0">
                <a:latin typeface="Verdana"/>
                <a:cs typeface="Verdana"/>
              </a:rPr>
              <a:t>"</a:t>
            </a:r>
            <a:r>
              <a:rPr sz="1100" b="1" i="1" spc="-5" dirty="0">
                <a:latin typeface="Verdana"/>
                <a:cs typeface="Verdana"/>
              </a:rPr>
              <a:t>L'alfabeto del Mondo. Leggiamo </a:t>
            </a:r>
            <a:r>
              <a:rPr sz="1100" b="1" i="1" dirty="0">
                <a:latin typeface="Verdana"/>
                <a:cs typeface="Verdana"/>
              </a:rPr>
              <a:t>i segni </a:t>
            </a:r>
            <a:r>
              <a:rPr sz="1100" b="1" i="1" spc="-5" dirty="0">
                <a:latin typeface="Verdana"/>
                <a:cs typeface="Verdana"/>
              </a:rPr>
              <a:t>intorno </a:t>
            </a:r>
            <a:r>
              <a:rPr sz="1100" b="1" i="1" dirty="0">
                <a:latin typeface="Verdana"/>
                <a:cs typeface="Verdana"/>
              </a:rPr>
              <a:t>a noi e raccontiamo</a:t>
            </a:r>
            <a:r>
              <a:rPr sz="1100" b="1" dirty="0">
                <a:latin typeface="Verdana"/>
                <a:cs typeface="Verdana"/>
              </a:rPr>
              <a:t>". </a:t>
            </a:r>
            <a:r>
              <a:rPr sz="1100" dirty="0">
                <a:latin typeface="Verdana"/>
                <a:cs typeface="Verdana"/>
              </a:rPr>
              <a:t>È  questo </a:t>
            </a:r>
            <a:r>
              <a:rPr sz="1100" spc="-10" dirty="0">
                <a:latin typeface="Verdana"/>
                <a:cs typeface="Verdana"/>
              </a:rPr>
              <a:t>il </a:t>
            </a:r>
            <a:r>
              <a:rPr sz="1100" dirty="0">
                <a:latin typeface="Verdana"/>
                <a:cs typeface="Verdana"/>
              </a:rPr>
              <a:t>tema </a:t>
            </a:r>
            <a:r>
              <a:rPr sz="1100" spc="-5" dirty="0">
                <a:latin typeface="Verdana"/>
                <a:cs typeface="Verdana"/>
              </a:rPr>
              <a:t>della </a:t>
            </a:r>
            <a:r>
              <a:rPr sz="1100" dirty="0">
                <a:latin typeface="Verdana"/>
                <a:cs typeface="Verdana"/>
              </a:rPr>
              <a:t>seconda </a:t>
            </a:r>
            <a:r>
              <a:rPr sz="1100" spc="-5" dirty="0">
                <a:latin typeface="Verdana"/>
                <a:cs typeface="Verdana"/>
              </a:rPr>
              <a:t>edizione </a:t>
            </a:r>
            <a:r>
              <a:rPr sz="1100" dirty="0">
                <a:latin typeface="Verdana"/>
                <a:cs typeface="Verdana"/>
              </a:rPr>
              <a:t>del Festival </a:t>
            </a:r>
            <a:r>
              <a:rPr sz="1100" spc="-5" dirty="0">
                <a:latin typeface="Verdana"/>
                <a:cs typeface="Verdana"/>
              </a:rPr>
              <a:t>della Cultura Creativa, </a:t>
            </a:r>
            <a:r>
              <a:rPr sz="1100" dirty="0">
                <a:latin typeface="Verdana"/>
                <a:cs typeface="Verdana"/>
              </a:rPr>
              <a:t>promosso e  </a:t>
            </a:r>
            <a:r>
              <a:rPr sz="1100" spc="-5" dirty="0">
                <a:latin typeface="Verdana"/>
                <a:cs typeface="Verdana"/>
              </a:rPr>
              <a:t>realizzato </a:t>
            </a:r>
            <a:r>
              <a:rPr sz="1100" spc="-10" dirty="0">
                <a:latin typeface="Verdana"/>
                <a:cs typeface="Verdana"/>
              </a:rPr>
              <a:t>dalle </a:t>
            </a:r>
            <a:r>
              <a:rPr sz="1100" dirty="0">
                <a:latin typeface="Verdana"/>
                <a:cs typeface="Verdana"/>
              </a:rPr>
              <a:t>banche, anche </a:t>
            </a:r>
            <a:r>
              <a:rPr sz="1100" spc="-5" dirty="0">
                <a:latin typeface="Verdana"/>
                <a:cs typeface="Verdana"/>
              </a:rPr>
              <a:t>grazie al coordinamento dell'Abi. </a:t>
            </a:r>
            <a:r>
              <a:rPr sz="1100" dirty="0">
                <a:latin typeface="Verdana"/>
                <a:cs typeface="Verdana"/>
              </a:rPr>
              <a:t>La </a:t>
            </a:r>
            <a:r>
              <a:rPr sz="1100" spc="-5" dirty="0">
                <a:latin typeface="Verdana"/>
                <a:cs typeface="Verdana"/>
              </a:rPr>
              <a:t>manifestazione,  interamente</a:t>
            </a:r>
            <a:r>
              <a:rPr sz="1100" spc="50" dirty="0">
                <a:latin typeface="Verdana"/>
                <a:cs typeface="Verdana"/>
              </a:rPr>
              <a:t> </a:t>
            </a:r>
            <a:r>
              <a:rPr sz="1100" spc="-5" dirty="0">
                <a:latin typeface="Verdana"/>
                <a:cs typeface="Verdana"/>
              </a:rPr>
              <a:t>dedicata</a:t>
            </a:r>
            <a:r>
              <a:rPr sz="1100" spc="60" dirty="0">
                <a:latin typeface="Verdana"/>
                <a:cs typeface="Verdana"/>
              </a:rPr>
              <a:t> </a:t>
            </a:r>
            <a:r>
              <a:rPr sz="1100" spc="-5" dirty="0">
                <a:latin typeface="Verdana"/>
                <a:cs typeface="Verdana"/>
              </a:rPr>
              <a:t>alla</a:t>
            </a:r>
            <a:r>
              <a:rPr sz="1100" spc="50" dirty="0">
                <a:latin typeface="Verdana"/>
                <a:cs typeface="Verdana"/>
              </a:rPr>
              <a:t> </a:t>
            </a:r>
            <a:r>
              <a:rPr sz="1100" spc="-5" dirty="0">
                <a:latin typeface="Verdana"/>
                <a:cs typeface="Verdana"/>
              </a:rPr>
              <a:t>cultura</a:t>
            </a:r>
            <a:r>
              <a:rPr sz="1100" spc="50" dirty="0">
                <a:latin typeface="Verdana"/>
                <a:cs typeface="Verdana"/>
              </a:rPr>
              <a:t> </a:t>
            </a:r>
            <a:r>
              <a:rPr sz="1100" dirty="0">
                <a:latin typeface="Verdana"/>
                <a:cs typeface="Verdana"/>
              </a:rPr>
              <a:t>e</a:t>
            </a:r>
            <a:r>
              <a:rPr sz="1100" spc="50" dirty="0">
                <a:latin typeface="Verdana"/>
                <a:cs typeface="Verdana"/>
              </a:rPr>
              <a:t> </a:t>
            </a:r>
            <a:r>
              <a:rPr sz="1100" spc="-5" dirty="0">
                <a:latin typeface="Verdana"/>
                <a:cs typeface="Verdana"/>
              </a:rPr>
              <a:t>alla</a:t>
            </a:r>
            <a:r>
              <a:rPr sz="1100" spc="60" dirty="0">
                <a:latin typeface="Verdana"/>
                <a:cs typeface="Verdana"/>
              </a:rPr>
              <a:t> </a:t>
            </a:r>
            <a:r>
              <a:rPr sz="1100" spc="-5" dirty="0">
                <a:latin typeface="Verdana"/>
                <a:cs typeface="Verdana"/>
              </a:rPr>
              <a:t>creatività</a:t>
            </a:r>
            <a:r>
              <a:rPr sz="1100" spc="45" dirty="0">
                <a:latin typeface="Verdana"/>
                <a:cs typeface="Verdana"/>
              </a:rPr>
              <a:t> </a:t>
            </a:r>
            <a:r>
              <a:rPr sz="1100" dirty="0">
                <a:latin typeface="Verdana"/>
                <a:cs typeface="Verdana"/>
              </a:rPr>
              <a:t>per</a:t>
            </a:r>
            <a:r>
              <a:rPr sz="1100" spc="60" dirty="0">
                <a:latin typeface="Verdana"/>
                <a:cs typeface="Verdana"/>
              </a:rPr>
              <a:t> </a:t>
            </a:r>
            <a:r>
              <a:rPr sz="1100" spc="-5" dirty="0">
                <a:latin typeface="Verdana"/>
                <a:cs typeface="Verdana"/>
              </a:rPr>
              <a:t>ragazzi,</a:t>
            </a:r>
            <a:r>
              <a:rPr sz="1100" spc="45" dirty="0">
                <a:latin typeface="Verdana"/>
                <a:cs typeface="Verdana"/>
              </a:rPr>
              <a:t> </a:t>
            </a:r>
            <a:r>
              <a:rPr sz="1100" spc="5" dirty="0">
                <a:latin typeface="Verdana"/>
                <a:cs typeface="Verdana"/>
              </a:rPr>
              <a:t>si</a:t>
            </a:r>
            <a:r>
              <a:rPr sz="1100" spc="40" dirty="0">
                <a:latin typeface="Verdana"/>
                <a:cs typeface="Verdana"/>
              </a:rPr>
              <a:t> </a:t>
            </a:r>
            <a:r>
              <a:rPr sz="1100" dirty="0">
                <a:latin typeface="Verdana"/>
                <a:cs typeface="Verdana"/>
              </a:rPr>
              <a:t>svolgerà</a:t>
            </a:r>
            <a:r>
              <a:rPr sz="1100" spc="45" dirty="0">
                <a:latin typeface="Verdana"/>
                <a:cs typeface="Verdana"/>
              </a:rPr>
              <a:t> </a:t>
            </a:r>
            <a:r>
              <a:rPr sz="1100" dirty="0">
                <a:latin typeface="Verdana"/>
                <a:cs typeface="Verdana"/>
              </a:rPr>
              <a:t>nella</a:t>
            </a:r>
            <a:endParaRPr sz="1100">
              <a:latin typeface="Verdana"/>
              <a:cs typeface="Verdana"/>
            </a:endParaRPr>
          </a:p>
        </p:txBody>
      </p:sp>
      <p:sp>
        <p:nvSpPr>
          <p:cNvPr id="6" name="object 6"/>
          <p:cNvSpPr/>
          <p:nvPr/>
        </p:nvSpPr>
        <p:spPr>
          <a:xfrm>
            <a:off x="1965579" y="4088891"/>
            <a:ext cx="3628644" cy="403923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975" cy="937704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83760">
              <a:lnSpc>
                <a:spcPts val="1839"/>
              </a:lnSpc>
            </a:pPr>
            <a:r>
              <a:rPr sz="1600" b="1" spc="5"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ie</a:t>
            </a:r>
            <a:r>
              <a:rPr sz="1600" b="1" spc="5" dirty="0">
                <a:latin typeface="Arial"/>
                <a:cs typeface="Arial"/>
              </a:rPr>
              <a:t>s</a:t>
            </a:r>
            <a:r>
              <a:rPr sz="1600" b="1" spc="-5" dirty="0">
                <a:latin typeface="Arial"/>
                <a:cs typeface="Arial"/>
              </a:rPr>
              <a:t>agr</a:t>
            </a:r>
            <a:r>
              <a:rPr sz="1600" b="1"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5 marzo</a:t>
            </a:r>
            <a:r>
              <a:rPr sz="1600" b="1" spc="-35"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marR="8255" algn="just">
              <a:lnSpc>
                <a:spcPct val="101200"/>
              </a:lnSpc>
              <a:spcBef>
                <a:spcPts val="975"/>
              </a:spcBef>
            </a:pPr>
            <a:r>
              <a:rPr sz="1100" spc="-5" dirty="0">
                <a:latin typeface="Verdana"/>
                <a:cs typeface="Verdana"/>
              </a:rPr>
              <a:t>settimana </a:t>
            </a:r>
            <a:r>
              <a:rPr sz="1100" dirty="0">
                <a:latin typeface="Verdana"/>
                <a:cs typeface="Verdana"/>
              </a:rPr>
              <a:t>dal 16 al </a:t>
            </a:r>
            <a:r>
              <a:rPr sz="1100" spc="-5" dirty="0">
                <a:latin typeface="Verdana"/>
                <a:cs typeface="Verdana"/>
              </a:rPr>
              <a:t>22 marzo </a:t>
            </a:r>
            <a:r>
              <a:rPr sz="1100" dirty="0">
                <a:latin typeface="Verdana"/>
                <a:cs typeface="Verdana"/>
              </a:rPr>
              <a:t>e, come </a:t>
            </a:r>
            <a:r>
              <a:rPr sz="1100" spc="-5" dirty="0">
                <a:latin typeface="Verdana"/>
                <a:cs typeface="Verdana"/>
              </a:rPr>
              <a:t>già </a:t>
            </a:r>
            <a:r>
              <a:rPr sz="1100" dirty="0">
                <a:latin typeface="Verdana"/>
                <a:cs typeface="Verdana"/>
              </a:rPr>
              <a:t>sperimentato </a:t>
            </a:r>
            <a:r>
              <a:rPr sz="1100" spc="-5" dirty="0">
                <a:latin typeface="Verdana"/>
                <a:cs typeface="Verdana"/>
              </a:rPr>
              <a:t>nella prima edizione, </a:t>
            </a:r>
            <a:r>
              <a:rPr sz="1100" dirty="0">
                <a:latin typeface="Verdana"/>
                <a:cs typeface="Verdana"/>
              </a:rPr>
              <a:t>si  </a:t>
            </a:r>
            <a:r>
              <a:rPr sz="1100" spc="-5" dirty="0">
                <a:latin typeface="Verdana"/>
                <a:cs typeface="Verdana"/>
              </a:rPr>
              <a:t>articolerà attraverso una ricca </a:t>
            </a:r>
            <a:r>
              <a:rPr sz="1100" dirty="0">
                <a:latin typeface="Verdana"/>
                <a:cs typeface="Verdana"/>
              </a:rPr>
              <a:t>proposta </a:t>
            </a:r>
            <a:r>
              <a:rPr sz="1100" spc="-5" dirty="0">
                <a:latin typeface="Verdana"/>
                <a:cs typeface="Verdana"/>
              </a:rPr>
              <a:t>di eventi, iniziative </a:t>
            </a:r>
            <a:r>
              <a:rPr sz="1100" dirty="0">
                <a:latin typeface="Verdana"/>
                <a:cs typeface="Verdana"/>
              </a:rPr>
              <a:t>e </a:t>
            </a:r>
            <a:r>
              <a:rPr sz="1100" spc="-5" dirty="0">
                <a:latin typeface="Verdana"/>
                <a:cs typeface="Verdana"/>
              </a:rPr>
              <a:t>laboratori diffusi  sull'intero territorio nazionale. Coinvolgendo oltre 10 mila giovanissimi </a:t>
            </a:r>
            <a:r>
              <a:rPr sz="1100" spc="-10" dirty="0">
                <a:latin typeface="Verdana"/>
                <a:cs typeface="Verdana"/>
              </a:rPr>
              <a:t>in </a:t>
            </a:r>
            <a:r>
              <a:rPr sz="1100" spc="-5" dirty="0">
                <a:latin typeface="Verdana"/>
                <a:cs typeface="Verdana"/>
              </a:rPr>
              <a:t>tutta Italia, il  Festival </a:t>
            </a:r>
            <a:r>
              <a:rPr sz="1100" dirty="0">
                <a:latin typeface="Verdana"/>
                <a:cs typeface="Verdana"/>
              </a:rPr>
              <a:t>ha </a:t>
            </a:r>
            <a:r>
              <a:rPr sz="1100" spc="-5" dirty="0">
                <a:latin typeface="Verdana"/>
                <a:cs typeface="Verdana"/>
              </a:rPr>
              <a:t>l'obiettivo di avvicinare </a:t>
            </a:r>
            <a:r>
              <a:rPr sz="1100" dirty="0">
                <a:latin typeface="Verdana"/>
                <a:cs typeface="Verdana"/>
              </a:rPr>
              <a:t>bambini e </a:t>
            </a:r>
            <a:r>
              <a:rPr sz="1100" spc="-5" dirty="0">
                <a:latin typeface="Verdana"/>
                <a:cs typeface="Verdana"/>
              </a:rPr>
              <a:t>ragazzi </a:t>
            </a:r>
            <a:r>
              <a:rPr sz="1100" dirty="0">
                <a:latin typeface="Verdana"/>
                <a:cs typeface="Verdana"/>
              </a:rPr>
              <a:t>dai 6 ai </a:t>
            </a:r>
            <a:r>
              <a:rPr sz="1100" spc="-5" dirty="0">
                <a:latin typeface="Verdana"/>
                <a:cs typeface="Verdana"/>
              </a:rPr>
              <a:t>13 anni alla cultura </a:t>
            </a:r>
            <a:r>
              <a:rPr sz="1100" dirty="0">
                <a:latin typeface="Verdana"/>
                <a:cs typeface="Verdana"/>
              </a:rPr>
              <a:t>e, </a:t>
            </a:r>
            <a:r>
              <a:rPr sz="1100" spc="-10" dirty="0">
                <a:latin typeface="Verdana"/>
                <a:cs typeface="Verdana"/>
              </a:rPr>
              <a:t>in  </a:t>
            </a:r>
            <a:r>
              <a:rPr sz="1100" spc="-5" dirty="0">
                <a:latin typeface="Verdana"/>
                <a:cs typeface="Verdana"/>
              </a:rPr>
              <a:t>particolare, </a:t>
            </a:r>
            <a:r>
              <a:rPr sz="1100" dirty="0">
                <a:latin typeface="Verdana"/>
                <a:cs typeface="Verdana"/>
              </a:rPr>
              <a:t>agli aspetti </a:t>
            </a:r>
            <a:r>
              <a:rPr sz="1100" spc="-5" dirty="0">
                <a:latin typeface="Verdana"/>
                <a:cs typeface="Verdana"/>
              </a:rPr>
              <a:t>più "generativi" </a:t>
            </a:r>
            <a:r>
              <a:rPr sz="1100" dirty="0">
                <a:latin typeface="Verdana"/>
                <a:cs typeface="Verdana"/>
              </a:rPr>
              <a:t>della </a:t>
            </a:r>
            <a:r>
              <a:rPr sz="1100" spc="-5" dirty="0">
                <a:latin typeface="Verdana"/>
                <a:cs typeface="Verdana"/>
              </a:rPr>
              <a:t>creatività. Attraverso l'arte, l'archeologia,  </a:t>
            </a:r>
            <a:r>
              <a:rPr sz="1100" spc="-10" dirty="0">
                <a:latin typeface="Verdana"/>
                <a:cs typeface="Verdana"/>
              </a:rPr>
              <a:t>la </a:t>
            </a:r>
            <a:r>
              <a:rPr sz="1100" spc="-5" dirty="0">
                <a:latin typeface="Verdana"/>
                <a:cs typeface="Verdana"/>
              </a:rPr>
              <a:t>musica, il </a:t>
            </a:r>
            <a:r>
              <a:rPr sz="1100" dirty="0">
                <a:latin typeface="Verdana"/>
                <a:cs typeface="Verdana"/>
              </a:rPr>
              <a:t>canto, </a:t>
            </a:r>
            <a:r>
              <a:rPr sz="1100" spc="-10" dirty="0">
                <a:latin typeface="Verdana"/>
                <a:cs typeface="Verdana"/>
              </a:rPr>
              <a:t>la </a:t>
            </a:r>
            <a:r>
              <a:rPr sz="1100" spc="-5" dirty="0">
                <a:latin typeface="Verdana"/>
                <a:cs typeface="Verdana"/>
              </a:rPr>
              <a:t>lettura, il teatro, </a:t>
            </a:r>
            <a:r>
              <a:rPr sz="1100" spc="-10" dirty="0">
                <a:latin typeface="Verdana"/>
                <a:cs typeface="Verdana"/>
              </a:rPr>
              <a:t>la </a:t>
            </a:r>
            <a:r>
              <a:rPr sz="1100" spc="-5" dirty="0">
                <a:latin typeface="Verdana"/>
                <a:cs typeface="Verdana"/>
              </a:rPr>
              <a:t>fotografia, </a:t>
            </a:r>
            <a:r>
              <a:rPr sz="1100" spc="-10" dirty="0">
                <a:latin typeface="Verdana"/>
                <a:cs typeface="Verdana"/>
              </a:rPr>
              <a:t>la </a:t>
            </a:r>
            <a:r>
              <a:rPr sz="1100" dirty="0">
                <a:latin typeface="Verdana"/>
                <a:cs typeface="Verdana"/>
              </a:rPr>
              <a:t>robotica, </a:t>
            </a:r>
            <a:r>
              <a:rPr sz="1100" spc="-10" dirty="0">
                <a:latin typeface="Verdana"/>
                <a:cs typeface="Verdana"/>
              </a:rPr>
              <a:t>le </a:t>
            </a:r>
            <a:r>
              <a:rPr sz="1100" spc="-5" dirty="0">
                <a:latin typeface="Verdana"/>
                <a:cs typeface="Verdana"/>
              </a:rPr>
              <a:t>tecnologie digitali </a:t>
            </a:r>
            <a:r>
              <a:rPr sz="1100" dirty="0">
                <a:latin typeface="Verdana"/>
                <a:cs typeface="Verdana"/>
              </a:rPr>
              <a:t>e  </a:t>
            </a:r>
            <a:r>
              <a:rPr sz="1100" spc="-5" dirty="0">
                <a:latin typeface="Verdana"/>
                <a:cs typeface="Verdana"/>
              </a:rPr>
              <a:t>altri </a:t>
            </a:r>
            <a:r>
              <a:rPr sz="1100" dirty="0">
                <a:latin typeface="Verdana"/>
                <a:cs typeface="Verdana"/>
              </a:rPr>
              <a:t>percorsi </a:t>
            </a:r>
            <a:r>
              <a:rPr sz="1100" spc="-5" dirty="0">
                <a:latin typeface="Verdana"/>
                <a:cs typeface="Verdana"/>
              </a:rPr>
              <a:t>figurativi </a:t>
            </a:r>
            <a:r>
              <a:rPr sz="1100" dirty="0">
                <a:latin typeface="Verdana"/>
                <a:cs typeface="Verdana"/>
              </a:rPr>
              <a:t>e </a:t>
            </a:r>
            <a:r>
              <a:rPr sz="1100" spc="-5" dirty="0">
                <a:latin typeface="Verdana"/>
                <a:cs typeface="Verdana"/>
              </a:rPr>
              <a:t>linguistici, </a:t>
            </a:r>
            <a:r>
              <a:rPr sz="1100" dirty="0">
                <a:latin typeface="Verdana"/>
                <a:cs typeface="Verdana"/>
              </a:rPr>
              <a:t>i giovani protagonisti del </a:t>
            </a:r>
            <a:r>
              <a:rPr sz="1100" spc="-5" dirty="0">
                <a:latin typeface="Verdana"/>
                <a:cs typeface="Verdana"/>
              </a:rPr>
              <a:t>Festival potranno </a:t>
            </a:r>
            <a:r>
              <a:rPr sz="1100" dirty="0">
                <a:latin typeface="Verdana"/>
                <a:cs typeface="Verdana"/>
              </a:rPr>
              <a:t>così  </a:t>
            </a:r>
            <a:r>
              <a:rPr sz="1100" spc="-5" dirty="0">
                <a:latin typeface="Verdana"/>
                <a:cs typeface="Verdana"/>
              </a:rPr>
              <a:t>sperimentare </a:t>
            </a:r>
            <a:r>
              <a:rPr sz="1100" spc="-10" dirty="0">
                <a:latin typeface="Verdana"/>
                <a:cs typeface="Verdana"/>
              </a:rPr>
              <a:t>le </a:t>
            </a:r>
            <a:r>
              <a:rPr sz="1100" spc="-5" dirty="0">
                <a:latin typeface="Verdana"/>
                <a:cs typeface="Verdana"/>
              </a:rPr>
              <a:t>potenzialità della loro fantasia </a:t>
            </a:r>
            <a:r>
              <a:rPr sz="1100" dirty="0">
                <a:latin typeface="Verdana"/>
                <a:cs typeface="Verdana"/>
              </a:rPr>
              <a:t>e </a:t>
            </a:r>
            <a:r>
              <a:rPr sz="1100" spc="-5" dirty="0">
                <a:latin typeface="Verdana"/>
                <a:cs typeface="Verdana"/>
              </a:rPr>
              <a:t>costruire infiniti</a:t>
            </a:r>
            <a:r>
              <a:rPr sz="1100" spc="80" dirty="0">
                <a:latin typeface="Verdana"/>
                <a:cs typeface="Verdana"/>
              </a:rPr>
              <a:t> </a:t>
            </a:r>
            <a:r>
              <a:rPr sz="1100" spc="-5" dirty="0">
                <a:latin typeface="Verdana"/>
                <a:cs typeface="Verdana"/>
              </a:rPr>
              <a:t>racconti.</a:t>
            </a:r>
            <a:endParaRPr sz="1100">
              <a:latin typeface="Verdana"/>
              <a:cs typeface="Verdana"/>
            </a:endParaRPr>
          </a:p>
          <a:p>
            <a:pPr>
              <a:lnSpc>
                <a:spcPct val="100000"/>
              </a:lnSpc>
              <a:spcBef>
                <a:spcPts val="30"/>
              </a:spcBef>
            </a:pPr>
            <a:endParaRPr sz="1200">
              <a:latin typeface="Times New Roman"/>
              <a:cs typeface="Times New Roman"/>
            </a:endParaRPr>
          </a:p>
          <a:p>
            <a:pPr marL="12700" marR="5080" algn="just">
              <a:lnSpc>
                <a:spcPct val="101200"/>
              </a:lnSpc>
              <a:spcBef>
                <a:spcPts val="5"/>
              </a:spcBef>
            </a:pPr>
            <a:r>
              <a:rPr sz="1100" dirty="0">
                <a:latin typeface="Verdana"/>
                <a:cs typeface="Verdana"/>
              </a:rPr>
              <a:t>"Il </a:t>
            </a:r>
            <a:r>
              <a:rPr sz="1100" spc="-5" dirty="0">
                <a:latin typeface="Verdana"/>
                <a:cs typeface="Verdana"/>
              </a:rPr>
              <a:t>rafforzato impegno </a:t>
            </a:r>
            <a:r>
              <a:rPr sz="1100" spc="-10" dirty="0">
                <a:latin typeface="Verdana"/>
                <a:cs typeface="Verdana"/>
              </a:rPr>
              <a:t>delle </a:t>
            </a:r>
            <a:r>
              <a:rPr sz="1100" spc="-5" dirty="0">
                <a:latin typeface="Verdana"/>
                <a:cs typeface="Verdana"/>
              </a:rPr>
              <a:t>banche </a:t>
            </a:r>
            <a:r>
              <a:rPr sz="1100" dirty="0">
                <a:latin typeface="Verdana"/>
                <a:cs typeface="Verdana"/>
              </a:rPr>
              <a:t>a </a:t>
            </a:r>
            <a:r>
              <a:rPr sz="1100" spc="-5" dirty="0">
                <a:latin typeface="Verdana"/>
                <a:cs typeface="Verdana"/>
              </a:rPr>
              <a:t>investire </a:t>
            </a:r>
            <a:r>
              <a:rPr sz="1100" dirty="0">
                <a:latin typeface="Verdana"/>
                <a:cs typeface="Verdana"/>
              </a:rPr>
              <a:t>nei </a:t>
            </a:r>
            <a:r>
              <a:rPr sz="1100" spc="-5" dirty="0">
                <a:latin typeface="Verdana"/>
                <a:cs typeface="Verdana"/>
              </a:rPr>
              <a:t>giovani </a:t>
            </a:r>
            <a:r>
              <a:rPr sz="1100" dirty="0">
                <a:latin typeface="Verdana"/>
                <a:cs typeface="Verdana"/>
              </a:rPr>
              <a:t>e </a:t>
            </a:r>
            <a:r>
              <a:rPr sz="1100" spc="-10" dirty="0">
                <a:latin typeface="Verdana"/>
                <a:cs typeface="Verdana"/>
              </a:rPr>
              <a:t>nella </a:t>
            </a:r>
            <a:r>
              <a:rPr sz="1100" spc="-5" dirty="0">
                <a:latin typeface="Verdana"/>
                <a:cs typeface="Verdana"/>
              </a:rPr>
              <a:t>cultura </a:t>
            </a:r>
            <a:r>
              <a:rPr sz="1100" dirty="0">
                <a:latin typeface="Verdana"/>
                <a:cs typeface="Verdana"/>
              </a:rPr>
              <a:t>- ha  </a:t>
            </a:r>
            <a:r>
              <a:rPr sz="1100" spc="-5" dirty="0">
                <a:latin typeface="Verdana"/>
                <a:cs typeface="Verdana"/>
              </a:rPr>
              <a:t>dichiarato il Presidente dell'Abi, </a:t>
            </a:r>
            <a:r>
              <a:rPr sz="1100" dirty="0">
                <a:latin typeface="Verdana"/>
                <a:cs typeface="Verdana"/>
              </a:rPr>
              <a:t>Antonio Patuelli - rappresenta </a:t>
            </a:r>
            <a:r>
              <a:rPr sz="1100" spc="-5" dirty="0">
                <a:latin typeface="Verdana"/>
                <a:cs typeface="Verdana"/>
              </a:rPr>
              <a:t>un'occasione  importante data ai </a:t>
            </a:r>
            <a:r>
              <a:rPr sz="1100" dirty="0">
                <a:latin typeface="Verdana"/>
                <a:cs typeface="Verdana"/>
              </a:rPr>
              <a:t>ragazzi per </a:t>
            </a:r>
            <a:r>
              <a:rPr sz="1100" spc="-5" dirty="0">
                <a:latin typeface="Verdana"/>
                <a:cs typeface="Verdana"/>
              </a:rPr>
              <a:t>misurarsi </a:t>
            </a:r>
            <a:r>
              <a:rPr sz="1100" dirty="0">
                <a:latin typeface="Verdana"/>
                <a:cs typeface="Verdana"/>
              </a:rPr>
              <a:t>con se stessi e </a:t>
            </a:r>
            <a:r>
              <a:rPr sz="1100" spc="-10" dirty="0">
                <a:latin typeface="Verdana"/>
                <a:cs typeface="Verdana"/>
              </a:rPr>
              <a:t>le </a:t>
            </a:r>
            <a:r>
              <a:rPr sz="1100" spc="-5" dirty="0">
                <a:latin typeface="Verdana"/>
                <a:cs typeface="Verdana"/>
              </a:rPr>
              <a:t>molteplici possibilità di  partecipazione. Ciò </a:t>
            </a:r>
            <a:r>
              <a:rPr sz="1100" dirty="0">
                <a:latin typeface="Verdana"/>
                <a:cs typeface="Verdana"/>
              </a:rPr>
              <a:t>che ci </a:t>
            </a:r>
            <a:r>
              <a:rPr sz="1100" spc="-5" dirty="0">
                <a:latin typeface="Verdana"/>
                <a:cs typeface="Verdana"/>
              </a:rPr>
              <a:t>spinge </a:t>
            </a:r>
            <a:r>
              <a:rPr sz="1100" dirty="0">
                <a:latin typeface="Verdana"/>
                <a:cs typeface="Verdana"/>
              </a:rPr>
              <a:t>a </a:t>
            </a:r>
            <a:r>
              <a:rPr sz="1100" spc="-5" dirty="0">
                <a:latin typeface="Verdana"/>
                <a:cs typeface="Verdana"/>
              </a:rPr>
              <a:t>lavorare </a:t>
            </a:r>
            <a:r>
              <a:rPr sz="1100" spc="-10" dirty="0">
                <a:latin typeface="Verdana"/>
                <a:cs typeface="Verdana"/>
              </a:rPr>
              <a:t>in </a:t>
            </a:r>
            <a:r>
              <a:rPr sz="1100" spc="-5" dirty="0">
                <a:latin typeface="Verdana"/>
                <a:cs typeface="Verdana"/>
              </a:rPr>
              <a:t>sinergia </a:t>
            </a:r>
            <a:r>
              <a:rPr sz="1100" dirty="0">
                <a:latin typeface="Verdana"/>
                <a:cs typeface="Verdana"/>
              </a:rPr>
              <a:t>con scuole, </a:t>
            </a:r>
            <a:r>
              <a:rPr sz="1100" spc="-5" dirty="0">
                <a:latin typeface="Verdana"/>
                <a:cs typeface="Verdana"/>
              </a:rPr>
              <a:t>musei, associazioni  culturali </a:t>
            </a:r>
            <a:r>
              <a:rPr sz="1100" dirty="0">
                <a:latin typeface="Verdana"/>
                <a:cs typeface="Verdana"/>
              </a:rPr>
              <a:t>e biblioteche è </a:t>
            </a:r>
            <a:r>
              <a:rPr sz="1100" spc="-10" dirty="0">
                <a:latin typeface="Verdana"/>
                <a:cs typeface="Verdana"/>
              </a:rPr>
              <a:t>la </a:t>
            </a:r>
            <a:r>
              <a:rPr sz="1100" dirty="0">
                <a:latin typeface="Verdana"/>
                <a:cs typeface="Verdana"/>
              </a:rPr>
              <a:t>comune certezza che </a:t>
            </a:r>
            <a:r>
              <a:rPr sz="1100" spc="-5" dirty="0">
                <a:latin typeface="Verdana"/>
                <a:cs typeface="Verdana"/>
              </a:rPr>
              <a:t>solo </a:t>
            </a:r>
            <a:r>
              <a:rPr sz="1100" dirty="0">
                <a:latin typeface="Verdana"/>
                <a:cs typeface="Verdana"/>
              </a:rPr>
              <a:t>mettendosi </a:t>
            </a:r>
            <a:r>
              <a:rPr sz="1100" spc="-10" dirty="0">
                <a:latin typeface="Verdana"/>
                <a:cs typeface="Verdana"/>
              </a:rPr>
              <a:t>in </a:t>
            </a:r>
            <a:r>
              <a:rPr sz="1100" dirty="0">
                <a:latin typeface="Verdana"/>
                <a:cs typeface="Verdana"/>
              </a:rPr>
              <a:t>gioco e  </a:t>
            </a:r>
            <a:r>
              <a:rPr sz="1100" spc="-5" dirty="0">
                <a:latin typeface="Verdana"/>
                <a:cs typeface="Verdana"/>
              </a:rPr>
              <a:t>'allenandosi' </a:t>
            </a:r>
            <a:r>
              <a:rPr sz="1100" dirty="0">
                <a:latin typeface="Verdana"/>
                <a:cs typeface="Verdana"/>
              </a:rPr>
              <a:t>a </a:t>
            </a:r>
            <a:r>
              <a:rPr sz="1100" spc="-5" dirty="0">
                <a:latin typeface="Verdana"/>
                <a:cs typeface="Verdana"/>
              </a:rPr>
              <a:t>diventare cittadini attivi, capaci </a:t>
            </a:r>
            <a:r>
              <a:rPr sz="1100" dirty="0">
                <a:latin typeface="Verdana"/>
                <a:cs typeface="Verdana"/>
              </a:rPr>
              <a:t>di </a:t>
            </a:r>
            <a:r>
              <a:rPr sz="1100" spc="-5" dirty="0">
                <a:latin typeface="Verdana"/>
                <a:cs typeface="Verdana"/>
              </a:rPr>
              <a:t>progettualità </a:t>
            </a:r>
            <a:r>
              <a:rPr sz="1100" dirty="0">
                <a:latin typeface="Verdana"/>
                <a:cs typeface="Verdana"/>
              </a:rPr>
              <a:t>e </a:t>
            </a:r>
            <a:r>
              <a:rPr sz="1100" spc="-5" dirty="0">
                <a:latin typeface="Verdana"/>
                <a:cs typeface="Verdana"/>
              </a:rPr>
              <a:t>di relazioni, </a:t>
            </a:r>
            <a:r>
              <a:rPr sz="1100" dirty="0">
                <a:latin typeface="Verdana"/>
                <a:cs typeface="Verdana"/>
              </a:rPr>
              <a:t>avviene  </a:t>
            </a:r>
            <a:r>
              <a:rPr sz="1100" spc="-10" dirty="0">
                <a:latin typeface="Verdana"/>
                <a:cs typeface="Verdana"/>
              </a:rPr>
              <a:t>la </a:t>
            </a:r>
            <a:r>
              <a:rPr sz="1100" dirty="0">
                <a:latin typeface="Verdana"/>
                <a:cs typeface="Verdana"/>
              </a:rPr>
              <a:t>formazione </a:t>
            </a:r>
            <a:r>
              <a:rPr sz="1100" spc="-5" dirty="0">
                <a:latin typeface="Verdana"/>
                <a:cs typeface="Verdana"/>
              </a:rPr>
              <a:t>globale della </a:t>
            </a:r>
            <a:r>
              <a:rPr sz="1100" dirty="0">
                <a:latin typeface="Verdana"/>
                <a:cs typeface="Verdana"/>
              </a:rPr>
              <a:t>persona, </a:t>
            </a:r>
            <a:r>
              <a:rPr sz="1100" spc="-10" dirty="0">
                <a:latin typeface="Verdana"/>
                <a:cs typeface="Verdana"/>
              </a:rPr>
              <a:t>in </a:t>
            </a:r>
            <a:r>
              <a:rPr sz="1100" dirty="0">
                <a:latin typeface="Verdana"/>
                <a:cs typeface="Verdana"/>
              </a:rPr>
              <a:t>grado </a:t>
            </a:r>
            <a:r>
              <a:rPr sz="1100" spc="-5" dirty="0">
                <a:latin typeface="Verdana"/>
                <a:cs typeface="Verdana"/>
              </a:rPr>
              <a:t>quindi </a:t>
            </a:r>
            <a:r>
              <a:rPr sz="1100" dirty="0">
                <a:latin typeface="Verdana"/>
                <a:cs typeface="Verdana"/>
              </a:rPr>
              <a:t>di </a:t>
            </a:r>
            <a:r>
              <a:rPr sz="1100" spc="-5" dirty="0">
                <a:latin typeface="Verdana"/>
                <a:cs typeface="Verdana"/>
              </a:rPr>
              <a:t>costruire il proprio futuro </a:t>
            </a:r>
            <a:r>
              <a:rPr sz="1100" dirty="0">
                <a:latin typeface="Verdana"/>
                <a:cs typeface="Verdana"/>
              </a:rPr>
              <a:t>e  </a:t>
            </a:r>
            <a:r>
              <a:rPr sz="1100" spc="-5" dirty="0">
                <a:latin typeface="Verdana"/>
                <a:cs typeface="Verdana"/>
              </a:rPr>
              <a:t>quello </a:t>
            </a:r>
            <a:r>
              <a:rPr sz="1100" dirty="0">
                <a:latin typeface="Verdana"/>
                <a:cs typeface="Verdana"/>
              </a:rPr>
              <a:t>del </a:t>
            </a:r>
            <a:r>
              <a:rPr sz="1100" spc="-5" dirty="0">
                <a:latin typeface="Verdana"/>
                <a:cs typeface="Verdana"/>
              </a:rPr>
              <a:t>Paese. </a:t>
            </a:r>
            <a:r>
              <a:rPr sz="1100" dirty="0">
                <a:latin typeface="Verdana"/>
                <a:cs typeface="Verdana"/>
              </a:rPr>
              <a:t>Lo </a:t>
            </a:r>
            <a:r>
              <a:rPr sz="1100" spc="-5" dirty="0">
                <a:latin typeface="Verdana"/>
                <a:cs typeface="Verdana"/>
              </a:rPr>
              <a:t>sviluppo delle proprie </a:t>
            </a:r>
            <a:r>
              <a:rPr sz="1100" dirty="0">
                <a:latin typeface="Verdana"/>
                <a:cs typeface="Verdana"/>
              </a:rPr>
              <a:t>competenze è </a:t>
            </a:r>
            <a:r>
              <a:rPr sz="1100" spc="-5" dirty="0">
                <a:latin typeface="Verdana"/>
                <a:cs typeface="Verdana"/>
              </a:rPr>
              <a:t>infatti alla base </a:t>
            </a:r>
            <a:r>
              <a:rPr sz="1100" dirty="0">
                <a:latin typeface="Verdana"/>
                <a:cs typeface="Verdana"/>
              </a:rPr>
              <a:t>del progresso  </a:t>
            </a:r>
            <a:r>
              <a:rPr sz="1100" spc="-5" dirty="0">
                <a:latin typeface="Verdana"/>
                <a:cs typeface="Verdana"/>
              </a:rPr>
              <a:t>economico, della convivenza civile </a:t>
            </a:r>
            <a:r>
              <a:rPr sz="1100" dirty="0">
                <a:latin typeface="Verdana"/>
                <a:cs typeface="Verdana"/>
              </a:rPr>
              <a:t>e della </a:t>
            </a:r>
            <a:r>
              <a:rPr sz="1100" spc="-5" dirty="0">
                <a:latin typeface="Verdana"/>
                <a:cs typeface="Verdana"/>
              </a:rPr>
              <a:t>partecipazione alla vita democratica. </a:t>
            </a:r>
            <a:r>
              <a:rPr sz="1100" spc="5" dirty="0">
                <a:latin typeface="Verdana"/>
                <a:cs typeface="Verdana"/>
              </a:rPr>
              <a:t>In  </a:t>
            </a:r>
            <a:r>
              <a:rPr sz="1100" dirty="0">
                <a:latin typeface="Verdana"/>
                <a:cs typeface="Verdana"/>
              </a:rPr>
              <a:t>questo </a:t>
            </a:r>
            <a:r>
              <a:rPr sz="1100" spc="-5" dirty="0">
                <a:latin typeface="Verdana"/>
                <a:cs typeface="Verdana"/>
              </a:rPr>
              <a:t>senso </a:t>
            </a:r>
            <a:r>
              <a:rPr sz="1100" dirty="0">
                <a:latin typeface="Verdana"/>
                <a:cs typeface="Verdana"/>
              </a:rPr>
              <a:t>- ha concluso </a:t>
            </a:r>
            <a:r>
              <a:rPr sz="1100" spc="-5" dirty="0">
                <a:latin typeface="Verdana"/>
                <a:cs typeface="Verdana"/>
              </a:rPr>
              <a:t>Patuelli </a:t>
            </a:r>
            <a:r>
              <a:rPr sz="1100" dirty="0">
                <a:latin typeface="Verdana"/>
                <a:cs typeface="Verdana"/>
              </a:rPr>
              <a:t>- un </a:t>
            </a:r>
            <a:r>
              <a:rPr sz="1100" spc="-5" dirty="0">
                <a:latin typeface="Verdana"/>
                <a:cs typeface="Verdana"/>
              </a:rPr>
              <a:t>ruolo </a:t>
            </a:r>
            <a:r>
              <a:rPr sz="1100" dirty="0">
                <a:latin typeface="Verdana"/>
                <a:cs typeface="Verdana"/>
              </a:rPr>
              <a:t>di </a:t>
            </a:r>
            <a:r>
              <a:rPr sz="1100" spc="-5" dirty="0">
                <a:latin typeface="Verdana"/>
                <a:cs typeface="Verdana"/>
              </a:rPr>
              <a:t>indirizzo deve </a:t>
            </a:r>
            <a:r>
              <a:rPr sz="1100" dirty="0">
                <a:latin typeface="Verdana"/>
                <a:cs typeface="Verdana"/>
              </a:rPr>
              <a:t>essere </a:t>
            </a:r>
            <a:r>
              <a:rPr sz="1100" spc="-5" dirty="0">
                <a:latin typeface="Verdana"/>
                <a:cs typeface="Verdana"/>
              </a:rPr>
              <a:t>svolto </a:t>
            </a:r>
            <a:r>
              <a:rPr sz="1100" dirty="0">
                <a:latin typeface="Verdana"/>
                <a:cs typeface="Verdana"/>
              </a:rPr>
              <a:t>anche  </a:t>
            </a:r>
            <a:r>
              <a:rPr sz="1100" spc="-5" dirty="0">
                <a:latin typeface="Verdana"/>
                <a:cs typeface="Verdana"/>
              </a:rPr>
              <a:t>dalla </a:t>
            </a:r>
            <a:r>
              <a:rPr sz="1100" dirty="0">
                <a:latin typeface="Verdana"/>
                <a:cs typeface="Verdana"/>
              </a:rPr>
              <a:t>comunità </a:t>
            </a:r>
            <a:r>
              <a:rPr sz="1100" spc="-5" dirty="0">
                <a:latin typeface="Verdana"/>
                <a:cs typeface="Verdana"/>
              </a:rPr>
              <a:t>economica tutta, nella consapevolezza </a:t>
            </a:r>
            <a:r>
              <a:rPr sz="1100" dirty="0">
                <a:latin typeface="Verdana"/>
                <a:cs typeface="Verdana"/>
              </a:rPr>
              <a:t>che </a:t>
            </a:r>
            <a:r>
              <a:rPr sz="1100" spc="-5" dirty="0">
                <a:latin typeface="Verdana"/>
                <a:cs typeface="Verdana"/>
              </a:rPr>
              <a:t>attraverso </a:t>
            </a:r>
            <a:r>
              <a:rPr sz="1100" spc="-10" dirty="0">
                <a:latin typeface="Verdana"/>
                <a:cs typeface="Verdana"/>
              </a:rPr>
              <a:t>la </a:t>
            </a:r>
            <a:r>
              <a:rPr sz="1100" spc="-5" dirty="0">
                <a:latin typeface="Verdana"/>
                <a:cs typeface="Verdana"/>
              </a:rPr>
              <a:t>promozione  della </a:t>
            </a:r>
            <a:r>
              <a:rPr sz="1100" dirty="0">
                <a:latin typeface="Verdana"/>
                <a:cs typeface="Verdana"/>
              </a:rPr>
              <a:t>conoscenza anche presso i </a:t>
            </a:r>
            <a:r>
              <a:rPr sz="1100" spc="-5" dirty="0">
                <a:latin typeface="Verdana"/>
                <a:cs typeface="Verdana"/>
              </a:rPr>
              <a:t>più </a:t>
            </a:r>
            <a:r>
              <a:rPr sz="1100" dirty="0">
                <a:latin typeface="Verdana"/>
                <a:cs typeface="Verdana"/>
              </a:rPr>
              <a:t>giovani </a:t>
            </a:r>
            <a:r>
              <a:rPr sz="1100" spc="5" dirty="0">
                <a:latin typeface="Verdana"/>
                <a:cs typeface="Verdana"/>
              </a:rPr>
              <a:t>si </a:t>
            </a:r>
            <a:r>
              <a:rPr sz="1100" dirty="0">
                <a:latin typeface="Verdana"/>
                <a:cs typeface="Verdana"/>
              </a:rPr>
              <a:t>possa </a:t>
            </a:r>
            <a:r>
              <a:rPr sz="1100" spc="-5" dirty="0">
                <a:latin typeface="Verdana"/>
                <a:cs typeface="Verdana"/>
              </a:rPr>
              <a:t>realizzare </a:t>
            </a:r>
            <a:r>
              <a:rPr sz="1100" dirty="0">
                <a:latin typeface="Verdana"/>
                <a:cs typeface="Verdana"/>
              </a:rPr>
              <a:t>un </a:t>
            </a:r>
            <a:r>
              <a:rPr sz="1100" spc="-5" dirty="0">
                <a:latin typeface="Verdana"/>
                <a:cs typeface="Verdana"/>
              </a:rPr>
              <a:t>più </a:t>
            </a:r>
            <a:r>
              <a:rPr sz="1100" dirty="0">
                <a:latin typeface="Verdana"/>
                <a:cs typeface="Verdana"/>
              </a:rPr>
              <a:t>diffuso senso </a:t>
            </a:r>
            <a:r>
              <a:rPr sz="1100" spc="-5" dirty="0">
                <a:latin typeface="Verdana"/>
                <a:cs typeface="Verdana"/>
              </a:rPr>
              <a:t>di  responsabilità, </a:t>
            </a:r>
            <a:r>
              <a:rPr sz="1100" dirty="0">
                <a:latin typeface="Verdana"/>
                <a:cs typeface="Verdana"/>
              </a:rPr>
              <a:t>per una </a:t>
            </a:r>
            <a:r>
              <a:rPr sz="1100" spc="-5" dirty="0">
                <a:latin typeface="Verdana"/>
                <a:cs typeface="Verdana"/>
              </a:rPr>
              <a:t>più ampia </a:t>
            </a:r>
            <a:r>
              <a:rPr sz="1100" dirty="0">
                <a:latin typeface="Verdana"/>
                <a:cs typeface="Verdana"/>
              </a:rPr>
              <a:t>e </a:t>
            </a:r>
            <a:r>
              <a:rPr sz="1100" spc="-5" dirty="0">
                <a:latin typeface="Verdana"/>
                <a:cs typeface="Verdana"/>
              </a:rPr>
              <a:t>duratura </a:t>
            </a:r>
            <a:r>
              <a:rPr sz="1100" dirty="0">
                <a:latin typeface="Verdana"/>
                <a:cs typeface="Verdana"/>
              </a:rPr>
              <a:t>crescita dei nostri</a:t>
            </a:r>
            <a:r>
              <a:rPr sz="1100" spc="-35" dirty="0">
                <a:latin typeface="Verdana"/>
                <a:cs typeface="Verdana"/>
              </a:rPr>
              <a:t> </a:t>
            </a:r>
            <a:r>
              <a:rPr sz="1100" spc="-5" dirty="0">
                <a:latin typeface="Verdana"/>
                <a:cs typeface="Verdana"/>
              </a:rPr>
              <a:t>territori".</a:t>
            </a:r>
            <a:endParaRPr sz="1100">
              <a:latin typeface="Verdana"/>
              <a:cs typeface="Verdana"/>
            </a:endParaRPr>
          </a:p>
          <a:p>
            <a:pPr>
              <a:lnSpc>
                <a:spcPct val="100000"/>
              </a:lnSpc>
              <a:spcBef>
                <a:spcPts val="30"/>
              </a:spcBef>
            </a:pPr>
            <a:endParaRPr sz="1200">
              <a:latin typeface="Times New Roman"/>
              <a:cs typeface="Times New Roman"/>
            </a:endParaRPr>
          </a:p>
          <a:p>
            <a:pPr marL="12700" marR="6985" algn="just">
              <a:lnSpc>
                <a:spcPct val="101200"/>
              </a:lnSpc>
              <a:spcBef>
                <a:spcPts val="5"/>
              </a:spcBef>
            </a:pPr>
            <a:r>
              <a:rPr sz="1100" spc="-5" dirty="0">
                <a:latin typeface="Verdana"/>
                <a:cs typeface="Verdana"/>
              </a:rPr>
              <a:t>L'importanza sociale </a:t>
            </a:r>
            <a:r>
              <a:rPr sz="1100" dirty="0">
                <a:latin typeface="Verdana"/>
                <a:cs typeface="Verdana"/>
              </a:rPr>
              <a:t>e </a:t>
            </a:r>
            <a:r>
              <a:rPr sz="1100" spc="-5" dirty="0">
                <a:latin typeface="Verdana"/>
                <a:cs typeface="Verdana"/>
              </a:rPr>
              <a:t>culturale della manifestazione </a:t>
            </a:r>
            <a:r>
              <a:rPr sz="1100" dirty="0">
                <a:latin typeface="Verdana"/>
                <a:cs typeface="Verdana"/>
              </a:rPr>
              <a:t>è </a:t>
            </a:r>
            <a:r>
              <a:rPr sz="1100" spc="-5" dirty="0">
                <a:latin typeface="Verdana"/>
                <a:cs typeface="Verdana"/>
              </a:rPr>
              <a:t>quest'anno testimoniata </a:t>
            </a:r>
            <a:r>
              <a:rPr sz="1100" dirty="0">
                <a:latin typeface="Verdana"/>
                <a:cs typeface="Verdana"/>
              </a:rPr>
              <a:t>anche  </a:t>
            </a:r>
            <a:r>
              <a:rPr sz="1100" spc="-5" dirty="0">
                <a:latin typeface="Verdana"/>
                <a:cs typeface="Verdana"/>
              </a:rPr>
              <a:t>dalla media partnership della RAI. Che il servizio pubblico riconosca il valore educativo  </a:t>
            </a:r>
            <a:r>
              <a:rPr sz="1100" dirty="0">
                <a:latin typeface="Verdana"/>
                <a:cs typeface="Verdana"/>
              </a:rPr>
              <a:t>del </a:t>
            </a:r>
            <a:r>
              <a:rPr sz="1100" spc="-5" dirty="0">
                <a:latin typeface="Verdana"/>
                <a:cs typeface="Verdana"/>
              </a:rPr>
              <a:t>Festival </a:t>
            </a:r>
            <a:r>
              <a:rPr sz="1100" dirty="0">
                <a:latin typeface="Verdana"/>
                <a:cs typeface="Verdana"/>
              </a:rPr>
              <a:t>per i giovani è un </a:t>
            </a:r>
            <a:r>
              <a:rPr sz="1100" spc="-5" dirty="0">
                <a:latin typeface="Verdana"/>
                <a:cs typeface="Verdana"/>
              </a:rPr>
              <a:t>contributo particolarmente significativo </a:t>
            </a:r>
            <a:r>
              <a:rPr sz="1100" dirty="0">
                <a:latin typeface="Verdana"/>
                <a:cs typeface="Verdana"/>
              </a:rPr>
              <a:t>al </a:t>
            </a:r>
            <a:r>
              <a:rPr sz="1100" spc="-5" dirty="0">
                <a:latin typeface="Verdana"/>
                <a:cs typeface="Verdana"/>
              </a:rPr>
              <a:t>rafforzamento  dell'iniziativa.</a:t>
            </a:r>
            <a:endParaRPr sz="1100">
              <a:latin typeface="Verdana"/>
              <a:cs typeface="Verdana"/>
            </a:endParaRPr>
          </a:p>
          <a:p>
            <a:pPr>
              <a:lnSpc>
                <a:spcPct val="100000"/>
              </a:lnSpc>
              <a:spcBef>
                <a:spcPts val="20"/>
              </a:spcBef>
            </a:pPr>
            <a:endParaRPr sz="1200">
              <a:latin typeface="Times New Roman"/>
              <a:cs typeface="Times New Roman"/>
            </a:endParaRPr>
          </a:p>
          <a:p>
            <a:pPr marL="12700" marR="9525" algn="just">
              <a:lnSpc>
                <a:spcPct val="101099"/>
              </a:lnSpc>
            </a:pPr>
            <a:r>
              <a:rPr sz="1100" spc="-5" dirty="0">
                <a:latin typeface="Verdana"/>
                <a:cs typeface="Verdana"/>
              </a:rPr>
              <a:t>Oltre </a:t>
            </a:r>
            <a:r>
              <a:rPr sz="1100" dirty="0">
                <a:latin typeface="Verdana"/>
                <a:cs typeface="Verdana"/>
              </a:rPr>
              <a:t>80 gli eventi </a:t>
            </a:r>
            <a:r>
              <a:rPr sz="1100" spc="-5" dirty="0">
                <a:latin typeface="Verdana"/>
                <a:cs typeface="Verdana"/>
              </a:rPr>
              <a:t>culturali </a:t>
            </a:r>
            <a:r>
              <a:rPr sz="1100" dirty="0">
                <a:latin typeface="Verdana"/>
                <a:cs typeface="Verdana"/>
              </a:rPr>
              <a:t>che si svolgeranno </a:t>
            </a:r>
            <a:r>
              <a:rPr sz="1100" spc="-10" dirty="0">
                <a:latin typeface="Verdana"/>
                <a:cs typeface="Verdana"/>
              </a:rPr>
              <a:t>in </a:t>
            </a:r>
            <a:r>
              <a:rPr sz="1100" spc="-5" dirty="0">
                <a:latin typeface="Verdana"/>
                <a:cs typeface="Verdana"/>
              </a:rPr>
              <a:t>tutta </a:t>
            </a:r>
            <a:r>
              <a:rPr sz="1100" spc="-10" dirty="0">
                <a:latin typeface="Verdana"/>
                <a:cs typeface="Verdana"/>
              </a:rPr>
              <a:t>la </a:t>
            </a:r>
            <a:r>
              <a:rPr sz="1100" spc="-5" dirty="0">
                <a:latin typeface="Verdana"/>
                <a:cs typeface="Verdana"/>
              </a:rPr>
              <a:t>penisola </a:t>
            </a:r>
            <a:r>
              <a:rPr sz="1100" spc="-10" dirty="0">
                <a:latin typeface="Verdana"/>
                <a:cs typeface="Verdana"/>
              </a:rPr>
              <a:t>in </a:t>
            </a:r>
            <a:r>
              <a:rPr sz="1100" spc="-5" dirty="0">
                <a:latin typeface="Verdana"/>
                <a:cs typeface="Verdana"/>
              </a:rPr>
              <a:t>60 città. </a:t>
            </a:r>
            <a:r>
              <a:rPr sz="1100" dirty="0">
                <a:latin typeface="Verdana"/>
                <a:cs typeface="Verdana"/>
              </a:rPr>
              <a:t>I  </a:t>
            </a:r>
            <a:r>
              <a:rPr sz="1100" spc="-5" dirty="0">
                <a:latin typeface="Verdana"/>
                <a:cs typeface="Verdana"/>
              </a:rPr>
              <a:t>laboratori </a:t>
            </a:r>
            <a:r>
              <a:rPr sz="1100" dirty="0">
                <a:latin typeface="Verdana"/>
                <a:cs typeface="Verdana"/>
              </a:rPr>
              <a:t>e </a:t>
            </a:r>
            <a:r>
              <a:rPr sz="1100" spc="-10" dirty="0">
                <a:latin typeface="Verdana"/>
                <a:cs typeface="Verdana"/>
              </a:rPr>
              <a:t>le </a:t>
            </a:r>
            <a:r>
              <a:rPr sz="1100" spc="-5" dirty="0">
                <a:latin typeface="Verdana"/>
                <a:cs typeface="Verdana"/>
              </a:rPr>
              <a:t>altre attività </a:t>
            </a:r>
            <a:r>
              <a:rPr sz="1100" dirty="0">
                <a:latin typeface="Verdana"/>
                <a:cs typeface="Verdana"/>
              </a:rPr>
              <a:t>proposte, </a:t>
            </a:r>
            <a:r>
              <a:rPr sz="1100" spc="-5" dirty="0">
                <a:latin typeface="Verdana"/>
                <a:cs typeface="Verdana"/>
              </a:rPr>
              <a:t>coordinati dalle banche </a:t>
            </a:r>
            <a:r>
              <a:rPr sz="1100" dirty="0">
                <a:latin typeface="Verdana"/>
                <a:cs typeface="Verdana"/>
              </a:rPr>
              <a:t>con </a:t>
            </a:r>
            <a:r>
              <a:rPr sz="1100" spc="-10" dirty="0">
                <a:latin typeface="Verdana"/>
                <a:cs typeface="Verdana"/>
              </a:rPr>
              <a:t>la </a:t>
            </a:r>
            <a:r>
              <a:rPr sz="1100" spc="-5" dirty="0">
                <a:latin typeface="Verdana"/>
                <a:cs typeface="Verdana"/>
              </a:rPr>
              <a:t>collaborazione di  scuole, </a:t>
            </a:r>
            <a:r>
              <a:rPr sz="1100" dirty="0">
                <a:latin typeface="Verdana"/>
                <a:cs typeface="Verdana"/>
              </a:rPr>
              <a:t>musei, biblioteche e operatori </a:t>
            </a:r>
            <a:r>
              <a:rPr sz="1100" spc="-5" dirty="0">
                <a:latin typeface="Verdana"/>
                <a:cs typeface="Verdana"/>
              </a:rPr>
              <a:t>culturali, </a:t>
            </a:r>
            <a:r>
              <a:rPr sz="1100" spc="5" dirty="0">
                <a:latin typeface="Verdana"/>
                <a:cs typeface="Verdana"/>
              </a:rPr>
              <a:t>si </a:t>
            </a:r>
            <a:r>
              <a:rPr sz="1100" dirty="0">
                <a:latin typeface="Verdana"/>
                <a:cs typeface="Verdana"/>
              </a:rPr>
              <a:t>svilupperanno </a:t>
            </a:r>
            <a:r>
              <a:rPr sz="1100" spc="-5" dirty="0">
                <a:latin typeface="Verdana"/>
                <a:cs typeface="Verdana"/>
              </a:rPr>
              <a:t>attorno ad </a:t>
            </a:r>
            <a:r>
              <a:rPr sz="1100" dirty="0">
                <a:latin typeface="Verdana"/>
                <a:cs typeface="Verdana"/>
              </a:rPr>
              <a:t>un unico  tema </a:t>
            </a:r>
            <a:r>
              <a:rPr sz="1100" spc="-5" dirty="0">
                <a:latin typeface="Verdana"/>
                <a:cs typeface="Verdana"/>
              </a:rPr>
              <a:t>ispiratore, declinato da ciascuna </a:t>
            </a:r>
            <a:r>
              <a:rPr sz="1100" dirty="0">
                <a:latin typeface="Verdana"/>
                <a:cs typeface="Verdana"/>
              </a:rPr>
              <a:t>realtà con </a:t>
            </a:r>
            <a:r>
              <a:rPr sz="1100" spc="-5" dirty="0">
                <a:latin typeface="Verdana"/>
                <a:cs typeface="Verdana"/>
              </a:rPr>
              <a:t>strumenti diversi </a:t>
            </a:r>
            <a:r>
              <a:rPr sz="1100" dirty="0">
                <a:latin typeface="Verdana"/>
                <a:cs typeface="Verdana"/>
              </a:rPr>
              <a:t>e </a:t>
            </a:r>
            <a:r>
              <a:rPr sz="1100" spc="-5" dirty="0">
                <a:latin typeface="Verdana"/>
                <a:cs typeface="Verdana"/>
              </a:rPr>
              <a:t>da punti </a:t>
            </a:r>
            <a:r>
              <a:rPr sz="1100" dirty="0">
                <a:latin typeface="Verdana"/>
                <a:cs typeface="Verdana"/>
              </a:rPr>
              <a:t>di </a:t>
            </a:r>
            <a:r>
              <a:rPr sz="1100" spc="-5" dirty="0">
                <a:latin typeface="Verdana"/>
                <a:cs typeface="Verdana"/>
              </a:rPr>
              <a:t>vista  differenti, alla luce delle proprie specificità </a:t>
            </a:r>
            <a:r>
              <a:rPr sz="1100" dirty="0">
                <a:latin typeface="Verdana"/>
                <a:cs typeface="Verdana"/>
              </a:rPr>
              <a:t>e </a:t>
            </a:r>
            <a:r>
              <a:rPr sz="1100" spc="-5" dirty="0">
                <a:latin typeface="Verdana"/>
                <a:cs typeface="Verdana"/>
              </a:rPr>
              <a:t>di quelle </a:t>
            </a:r>
            <a:r>
              <a:rPr sz="1100" dirty="0">
                <a:latin typeface="Verdana"/>
                <a:cs typeface="Verdana"/>
              </a:rPr>
              <a:t>del </a:t>
            </a:r>
            <a:r>
              <a:rPr sz="1100" spc="-5" dirty="0">
                <a:latin typeface="Verdana"/>
                <a:cs typeface="Verdana"/>
              </a:rPr>
              <a:t>territorio </a:t>
            </a:r>
            <a:r>
              <a:rPr sz="1100" dirty="0">
                <a:latin typeface="Verdana"/>
                <a:cs typeface="Verdana"/>
              </a:rPr>
              <a:t>di</a:t>
            </a:r>
            <a:r>
              <a:rPr sz="1100" spc="100" dirty="0">
                <a:latin typeface="Verdana"/>
                <a:cs typeface="Verdana"/>
              </a:rPr>
              <a:t> </a:t>
            </a:r>
            <a:r>
              <a:rPr sz="1100" spc="-5" dirty="0">
                <a:latin typeface="Verdana"/>
                <a:cs typeface="Verdana"/>
              </a:rPr>
              <a:t>appartenenza.</a:t>
            </a:r>
            <a:endParaRPr sz="1100">
              <a:latin typeface="Verdana"/>
              <a:cs typeface="Verdana"/>
            </a:endParaRPr>
          </a:p>
          <a:p>
            <a:pPr>
              <a:lnSpc>
                <a:spcPct val="100000"/>
              </a:lnSpc>
              <a:spcBef>
                <a:spcPts val="15"/>
              </a:spcBef>
            </a:pPr>
            <a:endParaRPr sz="1200">
              <a:latin typeface="Times New Roman"/>
              <a:cs typeface="Times New Roman"/>
            </a:endParaRPr>
          </a:p>
          <a:p>
            <a:pPr marL="12700" marR="6985" algn="just">
              <a:lnSpc>
                <a:spcPct val="101400"/>
              </a:lnSpc>
            </a:pPr>
            <a:r>
              <a:rPr sz="1100" spc="-5" dirty="0">
                <a:latin typeface="Verdana"/>
                <a:cs typeface="Verdana"/>
              </a:rPr>
              <a:t>Per </a:t>
            </a:r>
            <a:r>
              <a:rPr sz="1100" dirty="0">
                <a:latin typeface="Verdana"/>
                <a:cs typeface="Verdana"/>
              </a:rPr>
              <a:t>questa seconda </a:t>
            </a:r>
            <a:r>
              <a:rPr sz="1100" spc="-5" dirty="0">
                <a:latin typeface="Verdana"/>
                <a:cs typeface="Verdana"/>
              </a:rPr>
              <a:t>edizione </a:t>
            </a:r>
            <a:r>
              <a:rPr sz="1100" dirty="0">
                <a:latin typeface="Verdana"/>
                <a:cs typeface="Verdana"/>
              </a:rPr>
              <a:t>del </a:t>
            </a:r>
            <a:r>
              <a:rPr sz="1100" spc="-5" dirty="0">
                <a:latin typeface="Verdana"/>
                <a:cs typeface="Verdana"/>
              </a:rPr>
              <a:t>Festival </a:t>
            </a:r>
            <a:r>
              <a:rPr sz="1100" dirty="0">
                <a:latin typeface="Verdana"/>
                <a:cs typeface="Verdana"/>
              </a:rPr>
              <a:t>è </a:t>
            </a:r>
            <a:r>
              <a:rPr sz="1100" spc="-5" dirty="0">
                <a:latin typeface="Verdana"/>
                <a:cs typeface="Verdana"/>
              </a:rPr>
              <a:t>stato scelto </a:t>
            </a:r>
            <a:r>
              <a:rPr sz="1100" dirty="0">
                <a:latin typeface="Verdana"/>
                <a:cs typeface="Verdana"/>
              </a:rPr>
              <a:t>come </a:t>
            </a:r>
            <a:r>
              <a:rPr sz="1100" spc="-5" dirty="0">
                <a:latin typeface="Verdana"/>
                <a:cs typeface="Verdana"/>
              </a:rPr>
              <a:t>filo </a:t>
            </a:r>
            <a:r>
              <a:rPr sz="1100" dirty="0">
                <a:latin typeface="Verdana"/>
                <a:cs typeface="Verdana"/>
              </a:rPr>
              <a:t>conduttore </a:t>
            </a:r>
            <a:r>
              <a:rPr sz="1100" spc="-5" dirty="0">
                <a:latin typeface="Verdana"/>
                <a:cs typeface="Verdana"/>
              </a:rPr>
              <a:t>ideale </a:t>
            </a:r>
            <a:r>
              <a:rPr sz="1100" dirty="0">
                <a:latin typeface="Verdana"/>
                <a:cs typeface="Verdana"/>
              </a:rPr>
              <a:t>di  </a:t>
            </a:r>
            <a:r>
              <a:rPr sz="1100" spc="-5" dirty="0">
                <a:latin typeface="Verdana"/>
                <a:cs typeface="Verdana"/>
              </a:rPr>
              <a:t>tutte </a:t>
            </a:r>
            <a:r>
              <a:rPr sz="1100" spc="-10" dirty="0">
                <a:latin typeface="Verdana"/>
                <a:cs typeface="Verdana"/>
              </a:rPr>
              <a:t>le </a:t>
            </a:r>
            <a:r>
              <a:rPr sz="1100" spc="-5" dirty="0">
                <a:latin typeface="Verdana"/>
                <a:cs typeface="Verdana"/>
              </a:rPr>
              <a:t>iniziative "</a:t>
            </a:r>
            <a:r>
              <a:rPr sz="1100" i="1" spc="-5" dirty="0">
                <a:latin typeface="Verdana"/>
                <a:cs typeface="Verdana"/>
              </a:rPr>
              <a:t>L'alfabeto </a:t>
            </a:r>
            <a:r>
              <a:rPr sz="1100" i="1" dirty="0">
                <a:latin typeface="Verdana"/>
                <a:cs typeface="Verdana"/>
              </a:rPr>
              <a:t>del Mondo</a:t>
            </a:r>
            <a:r>
              <a:rPr sz="1100" dirty="0">
                <a:latin typeface="Verdana"/>
                <a:cs typeface="Verdana"/>
              </a:rPr>
              <a:t>". </a:t>
            </a:r>
            <a:r>
              <a:rPr sz="1100" spc="-5" dirty="0">
                <a:latin typeface="Verdana"/>
                <a:cs typeface="Verdana"/>
              </a:rPr>
              <a:t>Trarre ispirazione </a:t>
            </a:r>
            <a:r>
              <a:rPr sz="1100" spc="-10" dirty="0">
                <a:latin typeface="Verdana"/>
                <a:cs typeface="Verdana"/>
              </a:rPr>
              <a:t>dalla </a:t>
            </a:r>
            <a:r>
              <a:rPr sz="1100" spc="-5" dirty="0">
                <a:latin typeface="Verdana"/>
                <a:cs typeface="Verdana"/>
              </a:rPr>
              <a:t>natura, dall'opera  dell'uomo </a:t>
            </a:r>
            <a:r>
              <a:rPr sz="1100" dirty="0">
                <a:latin typeface="Verdana"/>
                <a:cs typeface="Verdana"/>
              </a:rPr>
              <a:t>e </a:t>
            </a:r>
            <a:r>
              <a:rPr sz="1100" spc="-5" dirty="0">
                <a:latin typeface="Verdana"/>
                <a:cs typeface="Verdana"/>
              </a:rPr>
              <a:t>dalle proprie emozioni, imparare </a:t>
            </a:r>
            <a:r>
              <a:rPr sz="1100" dirty="0">
                <a:latin typeface="Verdana"/>
                <a:cs typeface="Verdana"/>
              </a:rPr>
              <a:t>a riconoscere e a </a:t>
            </a:r>
            <a:r>
              <a:rPr sz="1100" spc="-5" dirty="0">
                <a:latin typeface="Verdana"/>
                <a:cs typeface="Verdana"/>
              </a:rPr>
              <a:t>leggere </a:t>
            </a:r>
            <a:r>
              <a:rPr sz="1100" dirty="0">
                <a:latin typeface="Verdana"/>
                <a:cs typeface="Verdana"/>
              </a:rPr>
              <a:t>i segni </a:t>
            </a:r>
            <a:r>
              <a:rPr sz="1100" spc="-5" dirty="0">
                <a:latin typeface="Verdana"/>
                <a:cs typeface="Verdana"/>
              </a:rPr>
              <a:t>intorno  </a:t>
            </a:r>
            <a:r>
              <a:rPr sz="1100" dirty="0">
                <a:latin typeface="Verdana"/>
                <a:cs typeface="Verdana"/>
              </a:rPr>
              <a:t>a </a:t>
            </a:r>
            <a:r>
              <a:rPr sz="1100" spc="-5" dirty="0">
                <a:latin typeface="Verdana"/>
                <a:cs typeface="Verdana"/>
              </a:rPr>
              <a:t>noi, </a:t>
            </a:r>
            <a:r>
              <a:rPr sz="1100" dirty="0">
                <a:latin typeface="Verdana"/>
                <a:cs typeface="Verdana"/>
              </a:rPr>
              <a:t>spostare </a:t>
            </a:r>
            <a:r>
              <a:rPr sz="1100" spc="-5" dirty="0">
                <a:latin typeface="Verdana"/>
                <a:cs typeface="Verdana"/>
              </a:rPr>
              <a:t>il </a:t>
            </a:r>
            <a:r>
              <a:rPr sz="1100" dirty="0">
                <a:latin typeface="Verdana"/>
                <a:cs typeface="Verdana"/>
              </a:rPr>
              <a:t>punto </a:t>
            </a:r>
            <a:r>
              <a:rPr sz="1100" spc="-5" dirty="0">
                <a:latin typeface="Verdana"/>
                <a:cs typeface="Verdana"/>
              </a:rPr>
              <a:t>d'osservazione </a:t>
            </a:r>
            <a:r>
              <a:rPr sz="1100" dirty="0">
                <a:latin typeface="Verdana"/>
                <a:cs typeface="Verdana"/>
              </a:rPr>
              <a:t>e </a:t>
            </a:r>
            <a:r>
              <a:rPr sz="1100" spc="-5" dirty="0">
                <a:latin typeface="Verdana"/>
                <a:cs typeface="Verdana"/>
              </a:rPr>
              <a:t>reinterpretare </a:t>
            </a:r>
            <a:r>
              <a:rPr sz="1100" spc="-10" dirty="0">
                <a:latin typeface="Verdana"/>
                <a:cs typeface="Verdana"/>
              </a:rPr>
              <a:t>le </a:t>
            </a:r>
            <a:r>
              <a:rPr sz="1100" spc="-5" dirty="0">
                <a:latin typeface="Verdana"/>
                <a:cs typeface="Verdana"/>
              </a:rPr>
              <a:t>situazioni </a:t>
            </a:r>
            <a:r>
              <a:rPr sz="1100" dirty="0">
                <a:latin typeface="Verdana"/>
                <a:cs typeface="Verdana"/>
              </a:rPr>
              <a:t>e i </a:t>
            </a:r>
            <a:r>
              <a:rPr sz="1100" spc="-5" dirty="0">
                <a:latin typeface="Verdana"/>
                <a:cs typeface="Verdana"/>
              </a:rPr>
              <a:t>loro significati,  capire </a:t>
            </a:r>
            <a:r>
              <a:rPr sz="1100" dirty="0">
                <a:latin typeface="Verdana"/>
                <a:cs typeface="Verdana"/>
              </a:rPr>
              <a:t>come nasce </a:t>
            </a:r>
            <a:r>
              <a:rPr sz="1100" spc="-5" dirty="0">
                <a:latin typeface="Verdana"/>
                <a:cs typeface="Verdana"/>
              </a:rPr>
              <a:t>il racconto, </a:t>
            </a:r>
            <a:r>
              <a:rPr sz="1100" dirty="0">
                <a:latin typeface="Verdana"/>
                <a:cs typeface="Verdana"/>
              </a:rPr>
              <a:t>come si forma e con </a:t>
            </a:r>
            <a:r>
              <a:rPr sz="1100" spc="-5" dirty="0">
                <a:latin typeface="Verdana"/>
                <a:cs typeface="Verdana"/>
              </a:rPr>
              <a:t>quali linguaggi </a:t>
            </a:r>
            <a:r>
              <a:rPr sz="1100" dirty="0">
                <a:latin typeface="Verdana"/>
                <a:cs typeface="Verdana"/>
              </a:rPr>
              <a:t>e strumenti </a:t>
            </a:r>
            <a:r>
              <a:rPr sz="1100" spc="5" dirty="0">
                <a:latin typeface="Verdana"/>
                <a:cs typeface="Verdana"/>
              </a:rPr>
              <a:t>si </a:t>
            </a:r>
            <a:r>
              <a:rPr sz="1100" dirty="0">
                <a:latin typeface="Verdana"/>
                <a:cs typeface="Verdana"/>
              </a:rPr>
              <a:t>può  </a:t>
            </a:r>
            <a:r>
              <a:rPr sz="1100" spc="-5" dirty="0">
                <a:latin typeface="Verdana"/>
                <a:cs typeface="Verdana"/>
              </a:rPr>
              <a:t>declinare, condividerlo </a:t>
            </a:r>
            <a:r>
              <a:rPr sz="1100" dirty="0">
                <a:latin typeface="Verdana"/>
                <a:cs typeface="Verdana"/>
              </a:rPr>
              <a:t>per </a:t>
            </a:r>
            <a:r>
              <a:rPr sz="1100" spc="-5" dirty="0">
                <a:latin typeface="Verdana"/>
                <a:cs typeface="Verdana"/>
              </a:rPr>
              <a:t>generare </a:t>
            </a:r>
            <a:r>
              <a:rPr sz="1100" dirty="0">
                <a:latin typeface="Verdana"/>
                <a:cs typeface="Verdana"/>
              </a:rPr>
              <a:t>poi </a:t>
            </a:r>
            <a:r>
              <a:rPr sz="1100" spc="-5" dirty="0">
                <a:latin typeface="Verdana"/>
                <a:cs typeface="Verdana"/>
              </a:rPr>
              <a:t>altre infinite narrazioni, </a:t>
            </a:r>
            <a:r>
              <a:rPr sz="1100" dirty="0">
                <a:latin typeface="Verdana"/>
                <a:cs typeface="Verdana"/>
              </a:rPr>
              <a:t>ecco </a:t>
            </a:r>
            <a:r>
              <a:rPr sz="1100" spc="-10" dirty="0">
                <a:latin typeface="Verdana"/>
                <a:cs typeface="Verdana"/>
              </a:rPr>
              <a:t>la </a:t>
            </a:r>
            <a:r>
              <a:rPr sz="1100" spc="-5" dirty="0">
                <a:latin typeface="Verdana"/>
                <a:cs typeface="Verdana"/>
              </a:rPr>
              <a:t>sfida </a:t>
            </a:r>
            <a:r>
              <a:rPr sz="1100" dirty="0">
                <a:latin typeface="Verdana"/>
                <a:cs typeface="Verdana"/>
              </a:rPr>
              <a:t>di  quest'anno. Un tema </a:t>
            </a:r>
            <a:r>
              <a:rPr sz="1100" spc="-5" dirty="0">
                <a:latin typeface="Verdana"/>
                <a:cs typeface="Verdana"/>
              </a:rPr>
              <a:t>estremamente attuale </a:t>
            </a:r>
            <a:r>
              <a:rPr sz="1100" dirty="0">
                <a:latin typeface="Verdana"/>
                <a:cs typeface="Verdana"/>
              </a:rPr>
              <a:t>se si </a:t>
            </a:r>
            <a:r>
              <a:rPr sz="1100" spc="-5" dirty="0">
                <a:latin typeface="Verdana"/>
                <a:cs typeface="Verdana"/>
              </a:rPr>
              <a:t>considera </a:t>
            </a:r>
            <a:r>
              <a:rPr sz="1100" dirty="0">
                <a:latin typeface="Verdana"/>
                <a:cs typeface="Verdana"/>
              </a:rPr>
              <a:t>che, anche </a:t>
            </a:r>
            <a:r>
              <a:rPr sz="1100" spc="-5" dirty="0">
                <a:latin typeface="Verdana"/>
                <a:cs typeface="Verdana"/>
              </a:rPr>
              <a:t>grazie alle  nuove tecnologie, raccontare </a:t>
            </a:r>
            <a:r>
              <a:rPr sz="1100" dirty="0">
                <a:latin typeface="Verdana"/>
                <a:cs typeface="Verdana"/>
              </a:rPr>
              <a:t>e </a:t>
            </a:r>
            <a:r>
              <a:rPr sz="1100" spc="-5" dirty="0">
                <a:latin typeface="Verdana"/>
                <a:cs typeface="Verdana"/>
              </a:rPr>
              <a:t>raccontarsi </a:t>
            </a:r>
            <a:r>
              <a:rPr sz="1100" dirty="0">
                <a:latin typeface="Verdana"/>
                <a:cs typeface="Verdana"/>
              </a:rPr>
              <a:t>è </a:t>
            </a:r>
            <a:r>
              <a:rPr sz="1100" spc="-5" dirty="0">
                <a:latin typeface="Verdana"/>
                <a:cs typeface="Verdana"/>
              </a:rPr>
              <a:t>oggi un'attività </a:t>
            </a:r>
            <a:r>
              <a:rPr sz="1100" dirty="0">
                <a:latin typeface="Verdana"/>
                <a:cs typeface="Verdana"/>
              </a:rPr>
              <a:t>che ci </a:t>
            </a:r>
            <a:r>
              <a:rPr sz="1100" spc="-5" dirty="0">
                <a:latin typeface="Verdana"/>
                <a:cs typeface="Verdana"/>
              </a:rPr>
              <a:t>coinvolge </a:t>
            </a:r>
            <a:r>
              <a:rPr sz="1100" dirty="0">
                <a:latin typeface="Verdana"/>
                <a:cs typeface="Verdana"/>
              </a:rPr>
              <a:t>sempre  </a:t>
            </a:r>
            <a:r>
              <a:rPr sz="1100" spc="-5" dirty="0">
                <a:latin typeface="Verdana"/>
                <a:cs typeface="Verdana"/>
              </a:rPr>
              <a:t>più. </a:t>
            </a:r>
            <a:r>
              <a:rPr sz="1100" dirty="0">
                <a:latin typeface="Verdana"/>
                <a:cs typeface="Verdana"/>
              </a:rPr>
              <a:t>La proposta del </a:t>
            </a:r>
            <a:r>
              <a:rPr sz="1100" spc="-5" dirty="0">
                <a:latin typeface="Verdana"/>
                <a:cs typeface="Verdana"/>
              </a:rPr>
              <a:t>Festival </a:t>
            </a:r>
            <a:r>
              <a:rPr sz="1100" dirty="0">
                <a:latin typeface="Verdana"/>
                <a:cs typeface="Verdana"/>
              </a:rPr>
              <a:t>è quindi </a:t>
            </a:r>
            <a:r>
              <a:rPr sz="1100" spc="-5" dirty="0">
                <a:latin typeface="Verdana"/>
                <a:cs typeface="Verdana"/>
              </a:rPr>
              <a:t>quella </a:t>
            </a:r>
            <a:r>
              <a:rPr sz="1100" dirty="0">
                <a:latin typeface="Verdana"/>
                <a:cs typeface="Verdana"/>
              </a:rPr>
              <a:t>di creare dei percorsi per </a:t>
            </a:r>
            <a:r>
              <a:rPr sz="1100" spc="-5" dirty="0">
                <a:latin typeface="Verdana"/>
                <a:cs typeface="Verdana"/>
              </a:rPr>
              <a:t>stimolare </a:t>
            </a:r>
            <a:r>
              <a:rPr sz="1100" dirty="0">
                <a:latin typeface="Verdana"/>
                <a:cs typeface="Verdana"/>
              </a:rPr>
              <a:t>un  </a:t>
            </a:r>
            <a:r>
              <a:rPr sz="1100" spc="-5" dirty="0">
                <a:latin typeface="Verdana"/>
                <a:cs typeface="Verdana"/>
              </a:rPr>
              <a:t>approccio consapevole, </a:t>
            </a:r>
            <a:r>
              <a:rPr sz="1100" dirty="0">
                <a:latin typeface="Verdana"/>
                <a:cs typeface="Verdana"/>
              </a:rPr>
              <a:t>pur </a:t>
            </a:r>
            <a:r>
              <a:rPr sz="1100" spc="-5" dirty="0">
                <a:latin typeface="Verdana"/>
                <a:cs typeface="Verdana"/>
              </a:rPr>
              <a:t>rispettando la massima libertà </a:t>
            </a:r>
            <a:r>
              <a:rPr sz="1100" dirty="0">
                <a:latin typeface="Verdana"/>
                <a:cs typeface="Verdana"/>
              </a:rPr>
              <a:t>espressiva dei bambini e  dei</a:t>
            </a:r>
            <a:r>
              <a:rPr sz="1100" spc="-20" dirty="0">
                <a:latin typeface="Verdana"/>
                <a:cs typeface="Verdana"/>
              </a:rPr>
              <a:t> </a:t>
            </a:r>
            <a:r>
              <a:rPr sz="1100" spc="-5" dirty="0">
                <a:latin typeface="Verdana"/>
                <a:cs typeface="Verdana"/>
              </a:rPr>
              <a:t>ragazzi.</a:t>
            </a:r>
            <a:endParaRPr sz="1100">
              <a:latin typeface="Verdana"/>
              <a:cs typeface="Verdana"/>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7525384"/>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82490">
              <a:lnSpc>
                <a:spcPts val="1839"/>
              </a:lnSpc>
            </a:pPr>
            <a:r>
              <a:rPr sz="1600" b="1" spc="5"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ie</a:t>
            </a:r>
            <a:r>
              <a:rPr sz="1600" b="1" spc="5" dirty="0">
                <a:latin typeface="Arial"/>
                <a:cs typeface="Arial"/>
              </a:rPr>
              <a:t>s</a:t>
            </a:r>
            <a:r>
              <a:rPr sz="1600" b="1" spc="-5" dirty="0">
                <a:latin typeface="Arial"/>
                <a:cs typeface="Arial"/>
              </a:rPr>
              <a:t>agr</a:t>
            </a:r>
            <a:r>
              <a:rPr sz="1600" b="1"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5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990"/>
              </a:spcBef>
            </a:pPr>
            <a:r>
              <a:rPr sz="1100" u="sng" dirty="0">
                <a:uFill>
                  <a:solidFill>
                    <a:srgbClr val="000000"/>
                  </a:solidFill>
                </a:uFill>
                <a:latin typeface="Verdana"/>
                <a:cs typeface="Verdana"/>
              </a:rPr>
              <a:t>Due </a:t>
            </a:r>
            <a:r>
              <a:rPr sz="1100" u="sng" spc="-5" dirty="0">
                <a:uFill>
                  <a:solidFill>
                    <a:srgbClr val="000000"/>
                  </a:solidFill>
                </a:uFill>
                <a:latin typeface="Verdana"/>
                <a:cs typeface="Verdana"/>
              </a:rPr>
              <a:t>avvenimenti </a:t>
            </a:r>
            <a:r>
              <a:rPr sz="1100" u="sng" dirty="0">
                <a:uFill>
                  <a:solidFill>
                    <a:srgbClr val="000000"/>
                  </a:solidFill>
                </a:uFill>
                <a:latin typeface="Verdana"/>
                <a:cs typeface="Verdana"/>
              </a:rPr>
              <a:t>quest'anno </a:t>
            </a:r>
            <a:r>
              <a:rPr sz="1100" u="sng" spc="-5" dirty="0">
                <a:uFill>
                  <a:solidFill>
                    <a:srgbClr val="000000"/>
                  </a:solidFill>
                </a:uFill>
                <a:latin typeface="Verdana"/>
                <a:cs typeface="Verdana"/>
              </a:rPr>
              <a:t>affiancheranno il</a:t>
            </a:r>
            <a:r>
              <a:rPr sz="1100" u="sng" spc="10" dirty="0">
                <a:uFill>
                  <a:solidFill>
                    <a:srgbClr val="000000"/>
                  </a:solidFill>
                </a:uFill>
                <a:latin typeface="Verdana"/>
                <a:cs typeface="Verdana"/>
              </a:rPr>
              <a:t> </a:t>
            </a:r>
            <a:r>
              <a:rPr sz="1100" u="sng" spc="-5" dirty="0">
                <a:uFill>
                  <a:solidFill>
                    <a:srgbClr val="000000"/>
                  </a:solidFill>
                </a:uFill>
                <a:latin typeface="Verdana"/>
                <a:cs typeface="Verdana"/>
              </a:rPr>
              <a:t>Festival.</a:t>
            </a:r>
            <a:endParaRPr sz="1100">
              <a:latin typeface="Verdana"/>
              <a:cs typeface="Verdana"/>
            </a:endParaRPr>
          </a:p>
          <a:p>
            <a:pPr>
              <a:lnSpc>
                <a:spcPct val="100000"/>
              </a:lnSpc>
              <a:spcBef>
                <a:spcPts val="15"/>
              </a:spcBef>
            </a:pPr>
            <a:endParaRPr sz="1200">
              <a:latin typeface="Times New Roman"/>
              <a:cs typeface="Times New Roman"/>
            </a:endParaRPr>
          </a:p>
          <a:p>
            <a:pPr marL="12700" marR="5080" algn="just">
              <a:lnSpc>
                <a:spcPct val="101299"/>
              </a:lnSpc>
              <a:spcBef>
                <a:spcPts val="5"/>
              </a:spcBef>
            </a:pPr>
            <a:r>
              <a:rPr sz="1100" b="1" spc="-5" dirty="0">
                <a:latin typeface="Verdana"/>
                <a:cs typeface="Verdana"/>
              </a:rPr>
              <a:t>"</a:t>
            </a:r>
            <a:r>
              <a:rPr sz="1100" b="1" i="1" spc="-5" dirty="0">
                <a:solidFill>
                  <a:srgbClr val="316A99"/>
                </a:solidFill>
                <a:latin typeface="Verdana"/>
                <a:cs typeface="Verdana"/>
                <a:hlinkClick r:id="rId3"/>
              </a:rPr>
              <a:t>WWW </a:t>
            </a:r>
            <a:r>
              <a:rPr sz="1100" b="1" i="1" dirty="0">
                <a:solidFill>
                  <a:srgbClr val="316A99"/>
                </a:solidFill>
                <a:latin typeface="Verdana"/>
                <a:cs typeface="Verdana"/>
                <a:hlinkClick r:id="rId3"/>
              </a:rPr>
              <a:t>- </a:t>
            </a:r>
            <a:r>
              <a:rPr sz="1100" b="1" i="1" spc="-5" dirty="0">
                <a:solidFill>
                  <a:srgbClr val="316A99"/>
                </a:solidFill>
                <a:latin typeface="Verdana"/>
                <a:cs typeface="Verdana"/>
                <a:hlinkClick r:id="rId3"/>
              </a:rPr>
              <a:t>KnoW the World with </a:t>
            </a:r>
            <a:r>
              <a:rPr sz="1100" b="1" i="1" dirty="0">
                <a:solidFill>
                  <a:srgbClr val="316A99"/>
                </a:solidFill>
                <a:latin typeface="Verdana"/>
                <a:cs typeface="Verdana"/>
                <a:hlinkClick r:id="rId3"/>
              </a:rPr>
              <a:t>Words</a:t>
            </a:r>
            <a:r>
              <a:rPr sz="1100" b="1" dirty="0">
                <a:latin typeface="Verdana"/>
                <a:cs typeface="Verdana"/>
              </a:rPr>
              <a:t>" </a:t>
            </a:r>
            <a:r>
              <a:rPr sz="1100" dirty="0">
                <a:latin typeface="Verdana"/>
                <a:cs typeface="Verdana"/>
              </a:rPr>
              <a:t>si terrà </a:t>
            </a:r>
            <a:r>
              <a:rPr sz="1100" spc="5" dirty="0">
                <a:latin typeface="Verdana"/>
                <a:cs typeface="Verdana"/>
              </a:rPr>
              <a:t>nel </a:t>
            </a:r>
            <a:r>
              <a:rPr sz="1100" spc="-5" dirty="0">
                <a:latin typeface="Verdana"/>
                <a:cs typeface="Verdana"/>
              </a:rPr>
              <a:t>giorno </a:t>
            </a:r>
            <a:r>
              <a:rPr sz="1100" dirty="0">
                <a:latin typeface="Verdana"/>
                <a:cs typeface="Verdana"/>
              </a:rPr>
              <a:t>di </a:t>
            </a:r>
            <a:r>
              <a:rPr sz="1100" spc="-5" dirty="0">
                <a:latin typeface="Verdana"/>
                <a:cs typeface="Verdana"/>
              </a:rPr>
              <a:t>apertura </a:t>
            </a:r>
            <a:r>
              <a:rPr sz="1100" dirty="0">
                <a:latin typeface="Verdana"/>
                <a:cs typeface="Verdana"/>
              </a:rPr>
              <a:t>del </a:t>
            </a:r>
            <a:r>
              <a:rPr sz="1100" spc="-5" dirty="0">
                <a:latin typeface="Verdana"/>
                <a:cs typeface="Verdana"/>
              </a:rPr>
              <a:t>Festival,  lunedì </a:t>
            </a:r>
            <a:r>
              <a:rPr sz="1100" dirty="0">
                <a:latin typeface="Verdana"/>
                <a:cs typeface="Verdana"/>
              </a:rPr>
              <a:t>16 </a:t>
            </a:r>
            <a:r>
              <a:rPr sz="1100" spc="-5" dirty="0">
                <a:latin typeface="Verdana"/>
                <a:cs typeface="Verdana"/>
              </a:rPr>
              <a:t>marzo </a:t>
            </a:r>
            <a:r>
              <a:rPr sz="1100" dirty="0">
                <a:latin typeface="Verdana"/>
                <a:cs typeface="Verdana"/>
              </a:rPr>
              <a:t>a </a:t>
            </a:r>
            <a:r>
              <a:rPr sz="1100" spc="-5" dirty="0">
                <a:latin typeface="Verdana"/>
                <a:cs typeface="Verdana"/>
              </a:rPr>
              <a:t>Napoli. Presso il Museo d'Arte contemporanea Donnaregina  </a:t>
            </a:r>
            <a:r>
              <a:rPr sz="1100" dirty="0">
                <a:latin typeface="Verdana"/>
                <a:cs typeface="Verdana"/>
              </a:rPr>
              <a:t>(MADRE), </a:t>
            </a:r>
            <a:r>
              <a:rPr sz="1100" spc="-5" dirty="0">
                <a:latin typeface="Verdana"/>
                <a:cs typeface="Verdana"/>
              </a:rPr>
              <a:t>l'artista di fama internazionale Michelangelo Pistoletto sarà l'ospite  d'eccezione </a:t>
            </a:r>
            <a:r>
              <a:rPr sz="1100" dirty="0">
                <a:latin typeface="Verdana"/>
                <a:cs typeface="Verdana"/>
              </a:rPr>
              <a:t>di un evento per </a:t>
            </a:r>
            <a:r>
              <a:rPr sz="1100" spc="-5" dirty="0">
                <a:latin typeface="Verdana"/>
                <a:cs typeface="Verdana"/>
              </a:rPr>
              <a:t>ragazzi, </a:t>
            </a:r>
            <a:r>
              <a:rPr sz="1100" dirty="0">
                <a:latin typeface="Verdana"/>
                <a:cs typeface="Verdana"/>
              </a:rPr>
              <a:t>a cura del Dipartimento </a:t>
            </a:r>
            <a:r>
              <a:rPr sz="1100" spc="-5" dirty="0">
                <a:latin typeface="Verdana"/>
                <a:cs typeface="Verdana"/>
              </a:rPr>
              <a:t>Educazione Castello </a:t>
            </a:r>
            <a:r>
              <a:rPr sz="1100" dirty="0">
                <a:latin typeface="Verdana"/>
                <a:cs typeface="Verdana"/>
              </a:rPr>
              <a:t>di  </a:t>
            </a:r>
            <a:r>
              <a:rPr sz="1100" spc="-5" dirty="0">
                <a:latin typeface="Verdana"/>
                <a:cs typeface="Verdana"/>
              </a:rPr>
              <a:t>Rivoli </a:t>
            </a:r>
            <a:r>
              <a:rPr sz="1100" dirty="0">
                <a:latin typeface="Verdana"/>
                <a:cs typeface="Verdana"/>
              </a:rPr>
              <a:t>Museo </a:t>
            </a:r>
            <a:r>
              <a:rPr sz="1100" spc="-5" dirty="0">
                <a:latin typeface="Verdana"/>
                <a:cs typeface="Verdana"/>
              </a:rPr>
              <a:t>d'Arte Contemporanea </a:t>
            </a:r>
            <a:r>
              <a:rPr sz="1100" spc="-10" dirty="0">
                <a:latin typeface="Verdana"/>
                <a:cs typeface="Verdana"/>
              </a:rPr>
              <a:t>in </a:t>
            </a:r>
            <a:r>
              <a:rPr sz="1100" spc="-5" dirty="0">
                <a:latin typeface="Verdana"/>
                <a:cs typeface="Verdana"/>
              </a:rPr>
              <a:t>collaborazione </a:t>
            </a:r>
            <a:r>
              <a:rPr sz="1100" dirty="0">
                <a:latin typeface="Verdana"/>
                <a:cs typeface="Verdana"/>
              </a:rPr>
              <a:t>con MADRE, e </a:t>
            </a:r>
            <a:r>
              <a:rPr sz="1100" spc="-5" dirty="0">
                <a:latin typeface="Verdana"/>
                <a:cs typeface="Verdana"/>
              </a:rPr>
              <a:t>Cittadellarte  Fondazione </a:t>
            </a:r>
            <a:r>
              <a:rPr sz="1100" dirty="0">
                <a:latin typeface="Verdana"/>
                <a:cs typeface="Verdana"/>
              </a:rPr>
              <a:t>Pistoletto. Un </a:t>
            </a:r>
            <a:r>
              <a:rPr sz="1100" spc="-5" dirty="0">
                <a:latin typeface="Verdana"/>
                <a:cs typeface="Verdana"/>
              </a:rPr>
              <a:t>esempio </a:t>
            </a:r>
            <a:r>
              <a:rPr sz="1100" dirty="0">
                <a:latin typeface="Verdana"/>
                <a:cs typeface="Verdana"/>
              </a:rPr>
              <a:t>della </a:t>
            </a:r>
            <a:r>
              <a:rPr sz="1100" spc="-5" dirty="0">
                <a:latin typeface="Verdana"/>
                <a:cs typeface="Verdana"/>
              </a:rPr>
              <a:t>forza </a:t>
            </a:r>
            <a:r>
              <a:rPr sz="1100" dirty="0">
                <a:latin typeface="Verdana"/>
                <a:cs typeface="Verdana"/>
              </a:rPr>
              <a:t>del </a:t>
            </a:r>
            <a:r>
              <a:rPr sz="1100" spc="-5" dirty="0">
                <a:latin typeface="Verdana"/>
                <a:cs typeface="Verdana"/>
              </a:rPr>
              <a:t>network tra musei, istituzioni  culturali </a:t>
            </a:r>
            <a:r>
              <a:rPr sz="1100" dirty="0">
                <a:latin typeface="Verdana"/>
                <a:cs typeface="Verdana"/>
              </a:rPr>
              <a:t>e </a:t>
            </a:r>
            <a:r>
              <a:rPr sz="1100" spc="-5" dirty="0">
                <a:latin typeface="Verdana"/>
                <a:cs typeface="Verdana"/>
              </a:rPr>
              <a:t>banche </a:t>
            </a:r>
            <a:r>
              <a:rPr sz="1100" dirty="0">
                <a:latin typeface="Verdana"/>
                <a:cs typeface="Verdana"/>
              </a:rPr>
              <a:t>accomunati </a:t>
            </a:r>
            <a:r>
              <a:rPr sz="1100" spc="-5" dirty="0">
                <a:latin typeface="Verdana"/>
                <a:cs typeface="Verdana"/>
              </a:rPr>
              <a:t>da </a:t>
            </a:r>
            <a:r>
              <a:rPr sz="1100" dirty="0">
                <a:latin typeface="Verdana"/>
                <a:cs typeface="Verdana"/>
              </a:rPr>
              <a:t>progetti e visioni condivisi nel </a:t>
            </a:r>
            <a:r>
              <a:rPr sz="1100" spc="-5" dirty="0">
                <a:latin typeface="Verdana"/>
                <a:cs typeface="Verdana"/>
              </a:rPr>
              <a:t>tempo, capacità </a:t>
            </a:r>
            <a:r>
              <a:rPr sz="1100" dirty="0">
                <a:latin typeface="Verdana"/>
                <a:cs typeface="Verdana"/>
              </a:rPr>
              <a:t>di  </a:t>
            </a:r>
            <a:r>
              <a:rPr sz="1100" spc="-5" dirty="0">
                <a:latin typeface="Verdana"/>
                <a:cs typeface="Verdana"/>
              </a:rPr>
              <a:t>sinergia </a:t>
            </a:r>
            <a:r>
              <a:rPr sz="1100" dirty="0">
                <a:latin typeface="Verdana"/>
                <a:cs typeface="Verdana"/>
              </a:rPr>
              <a:t>che </a:t>
            </a:r>
            <a:r>
              <a:rPr sz="1100" spc="-5" dirty="0">
                <a:latin typeface="Verdana"/>
                <a:cs typeface="Verdana"/>
              </a:rPr>
              <a:t>il </a:t>
            </a:r>
            <a:r>
              <a:rPr sz="1100" dirty="0">
                <a:latin typeface="Verdana"/>
                <a:cs typeface="Verdana"/>
              </a:rPr>
              <a:t>Festival </a:t>
            </a:r>
            <a:r>
              <a:rPr sz="1100" spc="-5" dirty="0">
                <a:latin typeface="Verdana"/>
                <a:cs typeface="Verdana"/>
              </a:rPr>
              <a:t>della Cultura </a:t>
            </a:r>
            <a:r>
              <a:rPr sz="1100" dirty="0">
                <a:latin typeface="Verdana"/>
                <a:cs typeface="Verdana"/>
              </a:rPr>
              <a:t>Creativa</a:t>
            </a:r>
            <a:r>
              <a:rPr sz="1100" spc="-30" dirty="0">
                <a:latin typeface="Verdana"/>
                <a:cs typeface="Verdana"/>
              </a:rPr>
              <a:t> </a:t>
            </a:r>
            <a:r>
              <a:rPr sz="1100" spc="-5" dirty="0">
                <a:latin typeface="Verdana"/>
                <a:cs typeface="Verdana"/>
              </a:rPr>
              <a:t>incentiva.</a:t>
            </a:r>
            <a:endParaRPr sz="1100">
              <a:latin typeface="Verdana"/>
              <a:cs typeface="Verdana"/>
            </a:endParaRPr>
          </a:p>
          <a:p>
            <a:pPr>
              <a:lnSpc>
                <a:spcPct val="100000"/>
              </a:lnSpc>
              <a:spcBef>
                <a:spcPts val="15"/>
              </a:spcBef>
            </a:pPr>
            <a:endParaRPr sz="1200">
              <a:latin typeface="Times New Roman"/>
              <a:cs typeface="Times New Roman"/>
            </a:endParaRPr>
          </a:p>
          <a:p>
            <a:pPr marL="12700" marR="5080" algn="just">
              <a:lnSpc>
                <a:spcPct val="101200"/>
              </a:lnSpc>
              <a:spcBef>
                <a:spcPts val="5"/>
              </a:spcBef>
            </a:pPr>
            <a:r>
              <a:rPr sz="1100" b="1" spc="-5" dirty="0">
                <a:latin typeface="Verdana"/>
                <a:cs typeface="Verdana"/>
              </a:rPr>
              <a:t>Venerdì </a:t>
            </a:r>
            <a:r>
              <a:rPr sz="1100" b="1" dirty="0">
                <a:latin typeface="Verdana"/>
                <a:cs typeface="Verdana"/>
              </a:rPr>
              <a:t>20 </a:t>
            </a:r>
            <a:r>
              <a:rPr sz="1100" b="1" spc="-5" dirty="0">
                <a:latin typeface="Verdana"/>
                <a:cs typeface="Verdana"/>
              </a:rPr>
              <a:t>marzo </a:t>
            </a:r>
            <a:r>
              <a:rPr sz="1100" b="1" dirty="0">
                <a:latin typeface="Verdana"/>
                <a:cs typeface="Verdana"/>
              </a:rPr>
              <a:t>a </a:t>
            </a:r>
            <a:r>
              <a:rPr sz="1100" b="1" spc="-5" dirty="0">
                <a:latin typeface="Verdana"/>
                <a:cs typeface="Verdana"/>
              </a:rPr>
              <a:t>Roma </a:t>
            </a:r>
            <a:r>
              <a:rPr sz="1100" dirty="0">
                <a:latin typeface="Verdana"/>
                <a:cs typeface="Verdana"/>
              </a:rPr>
              <a:t>presso </a:t>
            </a:r>
            <a:r>
              <a:rPr sz="1100" spc="-10" dirty="0">
                <a:latin typeface="Verdana"/>
                <a:cs typeface="Verdana"/>
              </a:rPr>
              <a:t>la </a:t>
            </a:r>
            <a:r>
              <a:rPr sz="1100" spc="-5" dirty="0">
                <a:latin typeface="Verdana"/>
                <a:cs typeface="Verdana"/>
              </a:rPr>
              <a:t>sede dell'Abi, </a:t>
            </a:r>
            <a:r>
              <a:rPr sz="1100" spc="-10" dirty="0">
                <a:latin typeface="Verdana"/>
                <a:cs typeface="Verdana"/>
              </a:rPr>
              <a:t>le </a:t>
            </a:r>
            <a:r>
              <a:rPr sz="1100" dirty="0">
                <a:latin typeface="Verdana"/>
                <a:cs typeface="Verdana"/>
              </a:rPr>
              <a:t>antiche </a:t>
            </a:r>
            <a:r>
              <a:rPr sz="1100" spc="-5" dirty="0">
                <a:latin typeface="Verdana"/>
                <a:cs typeface="Verdana"/>
              </a:rPr>
              <a:t>Scuderie di </a:t>
            </a:r>
            <a:r>
              <a:rPr sz="1100" dirty="0">
                <a:latin typeface="Verdana"/>
                <a:cs typeface="Verdana"/>
              </a:rPr>
              <a:t>Palazzo  </a:t>
            </a:r>
            <a:r>
              <a:rPr sz="1100" spc="-5" dirty="0">
                <a:latin typeface="Verdana"/>
                <a:cs typeface="Verdana"/>
              </a:rPr>
              <a:t>Altieri ospiteranno l'incontro </a:t>
            </a:r>
            <a:r>
              <a:rPr sz="1100" b="1" i="1" spc="-5" dirty="0">
                <a:solidFill>
                  <a:srgbClr val="316A99"/>
                </a:solidFill>
                <a:latin typeface="Verdana"/>
                <a:cs typeface="Verdana"/>
                <a:hlinkClick r:id="rId4"/>
              </a:rPr>
              <a:t>Reinventare l'apprendimento </a:t>
            </a:r>
            <a:r>
              <a:rPr sz="1100" i="1" dirty="0">
                <a:latin typeface="Verdana"/>
                <a:cs typeface="Verdana"/>
              </a:rPr>
              <a:t>- </a:t>
            </a:r>
            <a:r>
              <a:rPr sz="1100" i="1" spc="-5" dirty="0">
                <a:latin typeface="Verdana"/>
                <a:cs typeface="Verdana"/>
              </a:rPr>
              <a:t>Cultura </a:t>
            </a:r>
            <a:r>
              <a:rPr sz="1100" i="1" dirty="0">
                <a:latin typeface="Verdana"/>
                <a:cs typeface="Verdana"/>
              </a:rPr>
              <a:t>e </a:t>
            </a:r>
            <a:r>
              <a:rPr sz="1100" i="1" spc="-5" dirty="0">
                <a:latin typeface="Verdana"/>
                <a:cs typeface="Verdana"/>
              </a:rPr>
              <a:t>creatività tra  linguaggi, </a:t>
            </a:r>
            <a:r>
              <a:rPr sz="1100" i="1" dirty="0">
                <a:latin typeface="Verdana"/>
                <a:cs typeface="Verdana"/>
              </a:rPr>
              <a:t>metodi e </a:t>
            </a:r>
            <a:r>
              <a:rPr sz="1100" i="1" spc="-5" dirty="0">
                <a:latin typeface="Verdana"/>
                <a:cs typeface="Verdana"/>
              </a:rPr>
              <a:t>azioni</a:t>
            </a:r>
            <a:r>
              <a:rPr sz="1100" spc="-5" dirty="0">
                <a:latin typeface="Verdana"/>
                <a:cs typeface="Verdana"/>
              </a:rPr>
              <a:t>. Parteciperanno, tra gli altri: Aldo Tanchis, </a:t>
            </a:r>
            <a:r>
              <a:rPr sz="1100" dirty="0">
                <a:latin typeface="Verdana"/>
                <a:cs typeface="Verdana"/>
              </a:rPr>
              <a:t>comunicatore e  </a:t>
            </a:r>
            <a:r>
              <a:rPr sz="1100" spc="-5" dirty="0">
                <a:latin typeface="Verdana"/>
                <a:cs typeface="Verdana"/>
              </a:rPr>
              <a:t>autore </a:t>
            </a:r>
            <a:r>
              <a:rPr sz="1100" dirty="0">
                <a:latin typeface="Verdana"/>
                <a:cs typeface="Verdana"/>
              </a:rPr>
              <a:t>del </a:t>
            </a:r>
            <a:r>
              <a:rPr sz="1100" spc="-10" dirty="0">
                <a:latin typeface="Verdana"/>
                <a:cs typeface="Verdana"/>
              </a:rPr>
              <a:t>libro </a:t>
            </a:r>
            <a:r>
              <a:rPr sz="1100" dirty="0">
                <a:latin typeface="Verdana"/>
                <a:cs typeface="Verdana"/>
              </a:rPr>
              <a:t>Bruno </a:t>
            </a:r>
            <a:r>
              <a:rPr sz="1100" spc="-5" dirty="0">
                <a:latin typeface="Verdana"/>
                <a:cs typeface="Verdana"/>
              </a:rPr>
              <a:t>Munari; </a:t>
            </a:r>
            <a:r>
              <a:rPr sz="1100" dirty="0">
                <a:latin typeface="Verdana"/>
                <a:cs typeface="Verdana"/>
              </a:rPr>
              <a:t>Anna </a:t>
            </a:r>
            <a:r>
              <a:rPr sz="1100" spc="-5" dirty="0">
                <a:latin typeface="Verdana"/>
                <a:cs typeface="Verdana"/>
              </a:rPr>
              <a:t>Pironti, Responsabile Dipartimento Educazione  Museo Castello </a:t>
            </a:r>
            <a:r>
              <a:rPr sz="1100" dirty="0">
                <a:latin typeface="Verdana"/>
                <a:cs typeface="Verdana"/>
              </a:rPr>
              <a:t>di </a:t>
            </a:r>
            <a:r>
              <a:rPr sz="1100" spc="-5" dirty="0">
                <a:latin typeface="Verdana"/>
                <a:cs typeface="Verdana"/>
              </a:rPr>
              <a:t>Rivoli; Alessandra </a:t>
            </a:r>
            <a:r>
              <a:rPr sz="1100" dirty="0">
                <a:latin typeface="Verdana"/>
                <a:cs typeface="Verdana"/>
              </a:rPr>
              <a:t>Falconi, referente del </a:t>
            </a:r>
            <a:r>
              <a:rPr sz="1100" spc="-5" dirty="0">
                <a:latin typeface="Verdana"/>
                <a:cs typeface="Verdana"/>
              </a:rPr>
              <a:t>Centro Alberto Manzi; </a:t>
            </a:r>
            <a:r>
              <a:rPr sz="1100" dirty="0">
                <a:latin typeface="Verdana"/>
                <a:cs typeface="Verdana"/>
              </a:rPr>
              <a:t>Carlo  </a:t>
            </a:r>
            <a:r>
              <a:rPr sz="1100" spc="-5" dirty="0">
                <a:latin typeface="Verdana"/>
                <a:cs typeface="Verdana"/>
              </a:rPr>
              <a:t>Infante, Presidente di Urban Experience; Fiorella </a:t>
            </a:r>
            <a:r>
              <a:rPr sz="1100" dirty="0">
                <a:latin typeface="Verdana"/>
                <a:cs typeface="Verdana"/>
              </a:rPr>
              <a:t>Operto, </a:t>
            </a:r>
            <a:r>
              <a:rPr sz="1100" spc="-5" dirty="0">
                <a:latin typeface="Verdana"/>
                <a:cs typeface="Verdana"/>
              </a:rPr>
              <a:t>Presidente </a:t>
            </a:r>
            <a:r>
              <a:rPr sz="1100" spc="-10" dirty="0">
                <a:latin typeface="Verdana"/>
                <a:cs typeface="Verdana"/>
              </a:rPr>
              <a:t>della </a:t>
            </a:r>
            <a:r>
              <a:rPr sz="1100" spc="-5" dirty="0">
                <a:latin typeface="Verdana"/>
                <a:cs typeface="Verdana"/>
              </a:rPr>
              <a:t>Scuola </a:t>
            </a:r>
            <a:r>
              <a:rPr sz="1100" dirty="0">
                <a:latin typeface="Verdana"/>
                <a:cs typeface="Verdana"/>
              </a:rPr>
              <a:t>di  </a:t>
            </a:r>
            <a:r>
              <a:rPr sz="1100" spc="-5" dirty="0">
                <a:latin typeface="Verdana"/>
                <a:cs typeface="Verdana"/>
              </a:rPr>
              <a:t>Robotica; Hubert Jaoui, </a:t>
            </a:r>
            <a:r>
              <a:rPr sz="1100" dirty="0">
                <a:latin typeface="Verdana"/>
                <a:cs typeface="Verdana"/>
              </a:rPr>
              <a:t>esperto </a:t>
            </a:r>
            <a:r>
              <a:rPr sz="1100" spc="-5" dirty="0">
                <a:latin typeface="Verdana"/>
                <a:cs typeface="Verdana"/>
              </a:rPr>
              <a:t>di creatività applicata; Ruggero Poi, </a:t>
            </a:r>
            <a:r>
              <a:rPr sz="1100" dirty="0">
                <a:latin typeface="Verdana"/>
                <a:cs typeface="Verdana"/>
              </a:rPr>
              <a:t>Vice </a:t>
            </a:r>
            <a:r>
              <a:rPr sz="1100" spc="-5" dirty="0">
                <a:latin typeface="Verdana"/>
                <a:cs typeface="Verdana"/>
              </a:rPr>
              <a:t>Presidente  esecutivo della </a:t>
            </a:r>
            <a:r>
              <a:rPr sz="1100" dirty="0">
                <a:latin typeface="Verdana"/>
                <a:cs typeface="Verdana"/>
              </a:rPr>
              <a:t>Fondazione Montessori</a:t>
            </a:r>
            <a:r>
              <a:rPr sz="1100" spc="-30" dirty="0">
                <a:latin typeface="Verdana"/>
                <a:cs typeface="Verdana"/>
              </a:rPr>
              <a:t> </a:t>
            </a:r>
            <a:r>
              <a:rPr sz="1100" spc="-5" dirty="0">
                <a:latin typeface="Verdana"/>
                <a:cs typeface="Verdana"/>
              </a:rPr>
              <a:t>Italia.</a:t>
            </a:r>
            <a:endParaRPr sz="1100">
              <a:latin typeface="Verdana"/>
              <a:cs typeface="Verdana"/>
            </a:endParaRPr>
          </a:p>
          <a:p>
            <a:pPr>
              <a:lnSpc>
                <a:spcPct val="100000"/>
              </a:lnSpc>
              <a:spcBef>
                <a:spcPts val="35"/>
              </a:spcBef>
            </a:pPr>
            <a:endParaRPr sz="1200">
              <a:latin typeface="Times New Roman"/>
              <a:cs typeface="Times New Roman"/>
            </a:endParaRPr>
          </a:p>
          <a:p>
            <a:pPr marL="12700" marR="7620" algn="just">
              <a:lnSpc>
                <a:spcPct val="100899"/>
              </a:lnSpc>
            </a:pPr>
            <a:r>
              <a:rPr sz="1100" spc="-5" dirty="0">
                <a:latin typeface="Verdana"/>
                <a:cs typeface="Verdana"/>
              </a:rPr>
              <a:t>L'immagine identificativa della </a:t>
            </a:r>
            <a:r>
              <a:rPr sz="1100" dirty="0">
                <a:latin typeface="Verdana"/>
                <a:cs typeface="Verdana"/>
              </a:rPr>
              <a:t>seconda </a:t>
            </a:r>
            <a:r>
              <a:rPr sz="1100" spc="-5" dirty="0">
                <a:latin typeface="Verdana"/>
                <a:cs typeface="Verdana"/>
              </a:rPr>
              <a:t>edizione </a:t>
            </a:r>
            <a:r>
              <a:rPr sz="1100" dirty="0">
                <a:latin typeface="Verdana"/>
                <a:cs typeface="Verdana"/>
              </a:rPr>
              <a:t>del </a:t>
            </a:r>
            <a:r>
              <a:rPr sz="1100" spc="-5" dirty="0">
                <a:latin typeface="Verdana"/>
                <a:cs typeface="Verdana"/>
              </a:rPr>
              <a:t>Festival </a:t>
            </a:r>
            <a:r>
              <a:rPr sz="1100" dirty="0">
                <a:latin typeface="Verdana"/>
                <a:cs typeface="Verdana"/>
              </a:rPr>
              <a:t>porta </a:t>
            </a:r>
            <a:r>
              <a:rPr sz="1100" spc="-10" dirty="0">
                <a:latin typeface="Verdana"/>
                <a:cs typeface="Verdana"/>
              </a:rPr>
              <a:t>la </a:t>
            </a:r>
            <a:r>
              <a:rPr sz="1100" spc="-5" dirty="0">
                <a:latin typeface="Verdana"/>
                <a:cs typeface="Verdana"/>
              </a:rPr>
              <a:t>firma </a:t>
            </a:r>
            <a:r>
              <a:rPr sz="1100" dirty="0">
                <a:latin typeface="Verdana"/>
                <a:cs typeface="Verdana"/>
              </a:rPr>
              <a:t>di </a:t>
            </a:r>
            <a:r>
              <a:rPr sz="1100" spc="5" dirty="0">
                <a:latin typeface="Verdana"/>
                <a:cs typeface="Verdana"/>
              </a:rPr>
              <a:t>Eva  </a:t>
            </a:r>
            <a:r>
              <a:rPr sz="1100" spc="-5" dirty="0">
                <a:latin typeface="Verdana"/>
                <a:cs typeface="Verdana"/>
              </a:rPr>
              <a:t>Montanari, illustratrice </a:t>
            </a:r>
            <a:r>
              <a:rPr sz="1100" dirty="0">
                <a:latin typeface="Verdana"/>
                <a:cs typeface="Verdana"/>
              </a:rPr>
              <a:t>e </a:t>
            </a:r>
            <a:r>
              <a:rPr sz="1100" spc="-5" dirty="0">
                <a:latin typeface="Verdana"/>
                <a:cs typeface="Verdana"/>
              </a:rPr>
              <a:t>artista </a:t>
            </a:r>
            <a:r>
              <a:rPr sz="1100" dirty="0">
                <a:latin typeface="Verdana"/>
                <a:cs typeface="Verdana"/>
              </a:rPr>
              <a:t>di </a:t>
            </a:r>
            <a:r>
              <a:rPr sz="1100" spc="-5" dirty="0">
                <a:latin typeface="Verdana"/>
                <a:cs typeface="Verdana"/>
              </a:rPr>
              <a:t>fama</a:t>
            </a:r>
            <a:r>
              <a:rPr sz="1100" spc="10" dirty="0">
                <a:latin typeface="Verdana"/>
                <a:cs typeface="Verdana"/>
              </a:rPr>
              <a:t> </a:t>
            </a:r>
            <a:r>
              <a:rPr sz="1100" spc="-5" dirty="0">
                <a:latin typeface="Verdana"/>
                <a:cs typeface="Verdana"/>
              </a:rPr>
              <a:t>internazionale.</a:t>
            </a:r>
            <a:endParaRPr sz="1100">
              <a:latin typeface="Verdana"/>
              <a:cs typeface="Verdana"/>
            </a:endParaRPr>
          </a:p>
          <a:p>
            <a:pPr>
              <a:lnSpc>
                <a:spcPct val="100000"/>
              </a:lnSpc>
              <a:spcBef>
                <a:spcPts val="20"/>
              </a:spcBef>
            </a:pPr>
            <a:endParaRPr sz="1200">
              <a:latin typeface="Times New Roman"/>
              <a:cs typeface="Times New Roman"/>
            </a:endParaRPr>
          </a:p>
          <a:p>
            <a:pPr marL="12700" marR="6350" algn="just">
              <a:lnSpc>
                <a:spcPct val="101400"/>
              </a:lnSpc>
            </a:pPr>
            <a:r>
              <a:rPr sz="1100" dirty="0">
                <a:latin typeface="Verdana"/>
                <a:cs typeface="Verdana"/>
              </a:rPr>
              <a:t>La </a:t>
            </a:r>
            <a:r>
              <a:rPr sz="1100" spc="-5" dirty="0">
                <a:latin typeface="Verdana"/>
                <a:cs typeface="Verdana"/>
              </a:rPr>
              <a:t>manifestazione </a:t>
            </a:r>
            <a:r>
              <a:rPr sz="1100" dirty="0">
                <a:latin typeface="Verdana"/>
                <a:cs typeface="Verdana"/>
              </a:rPr>
              <a:t>- che ha </a:t>
            </a:r>
            <a:r>
              <a:rPr sz="1100" spc="-5" dirty="0">
                <a:latin typeface="Verdana"/>
                <a:cs typeface="Verdana"/>
              </a:rPr>
              <a:t>il Patrocinio </a:t>
            </a:r>
            <a:r>
              <a:rPr sz="1100" dirty="0">
                <a:latin typeface="Verdana"/>
                <a:cs typeface="Verdana"/>
              </a:rPr>
              <a:t>dell'UNESCO e del </a:t>
            </a:r>
            <a:r>
              <a:rPr sz="1100" spc="-5" dirty="0">
                <a:latin typeface="Verdana"/>
                <a:cs typeface="Verdana"/>
              </a:rPr>
              <a:t>Ministero </a:t>
            </a:r>
            <a:r>
              <a:rPr sz="1100" dirty="0">
                <a:latin typeface="Verdana"/>
                <a:cs typeface="Verdana"/>
              </a:rPr>
              <a:t>dei Beni e </a:t>
            </a:r>
            <a:r>
              <a:rPr sz="1100" spc="-5" dirty="0">
                <a:latin typeface="Verdana"/>
                <a:cs typeface="Verdana"/>
              </a:rPr>
              <a:t>delle  Attività Culturali </a:t>
            </a:r>
            <a:r>
              <a:rPr sz="1100" dirty="0">
                <a:latin typeface="Verdana"/>
                <a:cs typeface="Verdana"/>
              </a:rPr>
              <a:t>e del </a:t>
            </a:r>
            <a:r>
              <a:rPr sz="1100" spc="-5" dirty="0">
                <a:latin typeface="Verdana"/>
                <a:cs typeface="Verdana"/>
              </a:rPr>
              <a:t>Turismo </a:t>
            </a:r>
            <a:r>
              <a:rPr sz="1100" dirty="0">
                <a:latin typeface="Verdana"/>
                <a:cs typeface="Verdana"/>
              </a:rPr>
              <a:t>- ha ottenuto </a:t>
            </a:r>
            <a:r>
              <a:rPr sz="1100" spc="-5" dirty="0">
                <a:latin typeface="Verdana"/>
                <a:cs typeface="Verdana"/>
              </a:rPr>
              <a:t>nella prima edizione </a:t>
            </a:r>
            <a:r>
              <a:rPr sz="1100" spc="-10" dirty="0">
                <a:latin typeface="Verdana"/>
                <a:cs typeface="Verdana"/>
              </a:rPr>
              <a:t>la </a:t>
            </a:r>
            <a:r>
              <a:rPr sz="1100" i="1" spc="-5" dirty="0">
                <a:latin typeface="Verdana"/>
                <a:cs typeface="Verdana"/>
              </a:rPr>
              <a:t>Medaglia </a:t>
            </a:r>
            <a:r>
              <a:rPr sz="1100" i="1" dirty="0">
                <a:latin typeface="Verdana"/>
                <a:cs typeface="Verdana"/>
              </a:rPr>
              <a:t>del  </a:t>
            </a:r>
            <a:r>
              <a:rPr sz="1100" i="1" spc="-5" dirty="0">
                <a:latin typeface="Verdana"/>
                <a:cs typeface="Verdana"/>
              </a:rPr>
              <a:t>Presidente della</a:t>
            </a:r>
            <a:r>
              <a:rPr sz="1100" i="1" spc="-10" dirty="0">
                <a:latin typeface="Verdana"/>
                <a:cs typeface="Verdana"/>
              </a:rPr>
              <a:t> </a:t>
            </a:r>
            <a:r>
              <a:rPr sz="1100" i="1" spc="-5" dirty="0">
                <a:latin typeface="Verdana"/>
                <a:cs typeface="Verdana"/>
              </a:rPr>
              <a:t>Repubblica</a:t>
            </a:r>
            <a:r>
              <a:rPr sz="1100" spc="-5" dirty="0">
                <a:latin typeface="Verdana"/>
                <a:cs typeface="Verdana"/>
              </a:rPr>
              <a:t>.</a:t>
            </a:r>
            <a:endParaRPr sz="1100">
              <a:latin typeface="Verdana"/>
              <a:cs typeface="Verdana"/>
            </a:endParaRPr>
          </a:p>
          <a:p>
            <a:pPr>
              <a:lnSpc>
                <a:spcPct val="100000"/>
              </a:lnSpc>
              <a:spcBef>
                <a:spcPts val="20"/>
              </a:spcBef>
            </a:pPr>
            <a:endParaRPr sz="1200">
              <a:latin typeface="Times New Roman"/>
              <a:cs typeface="Times New Roman"/>
            </a:endParaRPr>
          </a:p>
          <a:p>
            <a:pPr marL="12700" marR="6350" algn="just">
              <a:lnSpc>
                <a:spcPct val="101200"/>
              </a:lnSpc>
            </a:pPr>
            <a:r>
              <a:rPr sz="1100" dirty="0">
                <a:latin typeface="Verdana"/>
                <a:cs typeface="Verdana"/>
              </a:rPr>
              <a:t>Il </a:t>
            </a:r>
            <a:r>
              <a:rPr sz="1100" spc="-5" dirty="0">
                <a:latin typeface="Verdana"/>
                <a:cs typeface="Verdana"/>
              </a:rPr>
              <a:t>Festival </a:t>
            </a:r>
            <a:r>
              <a:rPr sz="1100" dirty="0">
                <a:latin typeface="Verdana"/>
                <a:cs typeface="Verdana"/>
              </a:rPr>
              <a:t>si </a:t>
            </a:r>
            <a:r>
              <a:rPr sz="1100" spc="-5" dirty="0">
                <a:latin typeface="Verdana"/>
                <a:cs typeface="Verdana"/>
              </a:rPr>
              <a:t>inserisce </a:t>
            </a:r>
            <a:r>
              <a:rPr sz="1100" dirty="0">
                <a:latin typeface="Verdana"/>
                <a:cs typeface="Verdana"/>
              </a:rPr>
              <a:t>nel </a:t>
            </a:r>
            <a:r>
              <a:rPr sz="1100" spc="-5" dirty="0">
                <a:latin typeface="Verdana"/>
                <a:cs typeface="Verdana"/>
              </a:rPr>
              <a:t>più ampio </a:t>
            </a:r>
            <a:r>
              <a:rPr sz="1100" dirty="0">
                <a:latin typeface="Verdana"/>
                <a:cs typeface="Verdana"/>
              </a:rPr>
              <a:t>e </a:t>
            </a:r>
            <a:r>
              <a:rPr sz="1100" spc="-5" dirty="0">
                <a:latin typeface="Verdana"/>
                <a:cs typeface="Verdana"/>
              </a:rPr>
              <a:t>articolato piano </a:t>
            </a:r>
            <a:r>
              <a:rPr sz="1100" dirty="0">
                <a:latin typeface="Verdana"/>
                <a:cs typeface="Verdana"/>
              </a:rPr>
              <a:t>d'azione a sostegno </a:t>
            </a:r>
            <a:r>
              <a:rPr sz="1100" spc="-5" dirty="0">
                <a:latin typeface="Verdana"/>
                <a:cs typeface="Verdana"/>
              </a:rPr>
              <a:t>dell'arte </a:t>
            </a:r>
            <a:r>
              <a:rPr sz="1100" dirty="0">
                <a:latin typeface="Verdana"/>
                <a:cs typeface="Verdana"/>
              </a:rPr>
              <a:t>e  </a:t>
            </a:r>
            <a:r>
              <a:rPr sz="1100" spc="-5" dirty="0">
                <a:latin typeface="Verdana"/>
                <a:cs typeface="Verdana"/>
              </a:rPr>
              <a:t>della cultura </a:t>
            </a:r>
            <a:r>
              <a:rPr sz="1100" dirty="0">
                <a:latin typeface="Verdana"/>
                <a:cs typeface="Verdana"/>
              </a:rPr>
              <a:t>messo a </a:t>
            </a:r>
            <a:r>
              <a:rPr sz="1100" spc="-5" dirty="0">
                <a:latin typeface="Verdana"/>
                <a:cs typeface="Verdana"/>
              </a:rPr>
              <a:t>punto dall'Abi </a:t>
            </a:r>
            <a:r>
              <a:rPr sz="1100" dirty="0">
                <a:latin typeface="Verdana"/>
                <a:cs typeface="Verdana"/>
              </a:rPr>
              <a:t>con </a:t>
            </a:r>
            <a:r>
              <a:rPr sz="1100" spc="-10" dirty="0">
                <a:latin typeface="Verdana"/>
                <a:cs typeface="Verdana"/>
              </a:rPr>
              <a:t>le </a:t>
            </a:r>
            <a:r>
              <a:rPr sz="1100" spc="-5" dirty="0">
                <a:latin typeface="Verdana"/>
                <a:cs typeface="Verdana"/>
              </a:rPr>
              <a:t>banche </a:t>
            </a:r>
            <a:r>
              <a:rPr sz="1100" dirty="0">
                <a:latin typeface="Verdana"/>
                <a:cs typeface="Verdana"/>
              </a:rPr>
              <a:t>per </a:t>
            </a:r>
            <a:r>
              <a:rPr sz="1100" spc="-5" dirty="0">
                <a:latin typeface="Verdana"/>
                <a:cs typeface="Verdana"/>
              </a:rPr>
              <a:t>dare il proprio contributo </a:t>
            </a:r>
            <a:r>
              <a:rPr sz="1100" dirty="0">
                <a:latin typeface="Verdana"/>
                <a:cs typeface="Verdana"/>
              </a:rPr>
              <a:t>di  settore </a:t>
            </a:r>
            <a:r>
              <a:rPr sz="1100" spc="-10" dirty="0">
                <a:latin typeface="Verdana"/>
                <a:cs typeface="Verdana"/>
              </a:rPr>
              <a:t>alla </a:t>
            </a:r>
            <a:r>
              <a:rPr sz="1100" spc="-5" dirty="0">
                <a:latin typeface="Verdana"/>
                <a:cs typeface="Verdana"/>
              </a:rPr>
              <a:t>tutela </a:t>
            </a:r>
            <a:r>
              <a:rPr sz="1100" dirty="0">
                <a:latin typeface="Verdana"/>
                <a:cs typeface="Verdana"/>
              </a:rPr>
              <a:t>e </a:t>
            </a:r>
            <a:r>
              <a:rPr sz="1100" spc="-10" dirty="0">
                <a:latin typeface="Verdana"/>
                <a:cs typeface="Verdana"/>
              </a:rPr>
              <a:t>alla </a:t>
            </a:r>
            <a:r>
              <a:rPr sz="1100" spc="-5" dirty="0">
                <a:latin typeface="Verdana"/>
                <a:cs typeface="Verdana"/>
              </a:rPr>
              <a:t>condivisione dell'immenso patrimonio storico-artistico  nazionale.</a:t>
            </a:r>
            <a:endParaRPr sz="1100">
              <a:latin typeface="Verdana"/>
              <a:cs typeface="Verdana"/>
            </a:endParaRPr>
          </a:p>
          <a:p>
            <a:pPr>
              <a:lnSpc>
                <a:spcPct val="100000"/>
              </a:lnSpc>
              <a:spcBef>
                <a:spcPts val="10"/>
              </a:spcBef>
            </a:pPr>
            <a:endParaRPr sz="1200">
              <a:latin typeface="Times New Roman"/>
              <a:cs typeface="Times New Roman"/>
            </a:endParaRPr>
          </a:p>
          <a:p>
            <a:pPr marL="12700" marR="6985" algn="just">
              <a:lnSpc>
                <a:spcPct val="101800"/>
              </a:lnSpc>
            </a:pPr>
            <a:r>
              <a:rPr sz="1100" dirty="0">
                <a:latin typeface="Verdana"/>
                <a:cs typeface="Verdana"/>
              </a:rPr>
              <a:t>Le </a:t>
            </a:r>
            <a:r>
              <a:rPr sz="1100" spc="-5" dirty="0">
                <a:latin typeface="Verdana"/>
                <a:cs typeface="Verdana"/>
              </a:rPr>
              <a:t>informazioni </a:t>
            </a:r>
            <a:r>
              <a:rPr sz="1100" dirty="0">
                <a:latin typeface="Verdana"/>
                <a:cs typeface="Verdana"/>
              </a:rPr>
              <a:t>e i </a:t>
            </a:r>
            <a:r>
              <a:rPr sz="1100" spc="-5" dirty="0">
                <a:latin typeface="Verdana"/>
                <a:cs typeface="Verdana"/>
              </a:rPr>
              <a:t>dettagli </a:t>
            </a:r>
            <a:r>
              <a:rPr sz="1100" dirty="0">
                <a:latin typeface="Verdana"/>
                <a:cs typeface="Verdana"/>
              </a:rPr>
              <a:t>su </a:t>
            </a:r>
            <a:r>
              <a:rPr sz="1100" spc="-5" dirty="0">
                <a:latin typeface="Verdana"/>
                <a:cs typeface="Verdana"/>
              </a:rPr>
              <a:t>eventi, città </a:t>
            </a:r>
            <a:r>
              <a:rPr sz="1100" dirty="0">
                <a:latin typeface="Verdana"/>
                <a:cs typeface="Verdana"/>
              </a:rPr>
              <a:t>e sedi </a:t>
            </a:r>
            <a:r>
              <a:rPr sz="1100" spc="-5" dirty="0">
                <a:latin typeface="Verdana"/>
                <a:cs typeface="Verdana"/>
              </a:rPr>
              <a:t>della manifestazione saranno  disponibili </a:t>
            </a:r>
            <a:r>
              <a:rPr sz="1100" dirty="0">
                <a:latin typeface="Verdana"/>
                <a:cs typeface="Verdana"/>
              </a:rPr>
              <a:t>sul </a:t>
            </a:r>
            <a:r>
              <a:rPr sz="1100" spc="-5" dirty="0">
                <a:latin typeface="Verdana"/>
                <a:cs typeface="Verdana"/>
              </a:rPr>
              <a:t>sito</a:t>
            </a:r>
            <a:r>
              <a:rPr sz="1100" spc="-25" dirty="0">
                <a:latin typeface="Verdana"/>
                <a:cs typeface="Verdana"/>
              </a:rPr>
              <a:t> </a:t>
            </a:r>
            <a:r>
              <a:rPr sz="1100" spc="-5" dirty="0">
                <a:latin typeface="Verdana"/>
                <a:cs typeface="Verdana"/>
                <a:hlinkClick r:id="rId5"/>
              </a:rPr>
              <a:t>www.festivalculturacreativa.it.</a:t>
            </a:r>
            <a:endParaRPr sz="1100">
              <a:latin typeface="Verdana"/>
              <a:cs typeface="Verdana"/>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1978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Fascinointellettuali.altervista.org  5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dirty="0">
                <a:latin typeface="Arial"/>
                <a:cs typeface="Arial"/>
              </a:rPr>
              <a:t> 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691254"/>
            <a:ext cx="361696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Torna </a:t>
            </a:r>
            <a:r>
              <a:rPr sz="1800" b="1" dirty="0">
                <a:latin typeface="Calibri"/>
                <a:cs typeface="Calibri"/>
              </a:rPr>
              <a:t>il </a:t>
            </a:r>
            <a:r>
              <a:rPr sz="1800" b="1" spc="-5" dirty="0">
                <a:latin typeface="Calibri"/>
                <a:cs typeface="Calibri"/>
              </a:rPr>
              <a:t>Festival </a:t>
            </a:r>
            <a:r>
              <a:rPr sz="1800" b="1" dirty="0">
                <a:latin typeface="Calibri"/>
                <a:cs typeface="Calibri"/>
              </a:rPr>
              <a:t>della </a:t>
            </a:r>
            <a:r>
              <a:rPr sz="1800" b="1" spc="-5" dirty="0">
                <a:latin typeface="Calibri"/>
                <a:cs typeface="Calibri"/>
              </a:rPr>
              <a:t>Cultura</a:t>
            </a:r>
            <a:r>
              <a:rPr sz="1800" b="1" spc="-25" dirty="0">
                <a:latin typeface="Calibri"/>
                <a:cs typeface="Calibri"/>
              </a:rPr>
              <a:t> </a:t>
            </a:r>
            <a:r>
              <a:rPr sz="1800" b="1" spc="-10" dirty="0">
                <a:latin typeface="Calibri"/>
                <a:cs typeface="Calibri"/>
              </a:rPr>
              <a:t>Creativa</a:t>
            </a:r>
            <a:endParaRPr sz="1800">
              <a:latin typeface="Calibri"/>
              <a:cs typeface="Calibri"/>
            </a:endParaRPr>
          </a:p>
        </p:txBody>
      </p:sp>
      <p:sp>
        <p:nvSpPr>
          <p:cNvPr id="5" name="object 5"/>
          <p:cNvSpPr txBox="1"/>
          <p:nvPr/>
        </p:nvSpPr>
        <p:spPr>
          <a:xfrm>
            <a:off x="706627" y="4140834"/>
            <a:ext cx="6148705" cy="5535930"/>
          </a:xfrm>
          <a:prstGeom prst="rect">
            <a:avLst/>
          </a:prstGeom>
        </p:spPr>
        <p:txBody>
          <a:bodyPr vert="horz" wrap="square" lIns="0" tIns="12700" rIns="0" bIns="0" rtlCol="0">
            <a:spAutoFit/>
          </a:bodyPr>
          <a:lstStyle/>
          <a:p>
            <a:pPr marL="12700" algn="just">
              <a:lnSpc>
                <a:spcPct val="100000"/>
              </a:lnSpc>
              <a:spcBef>
                <a:spcPts val="100"/>
              </a:spcBef>
            </a:pPr>
            <a:r>
              <a:rPr sz="1100" spc="-5" dirty="0">
                <a:latin typeface="Calibri"/>
                <a:cs typeface="Calibri"/>
              </a:rPr>
              <a:t>Pubblicato Giovedì, 05 Marzo 2015</a:t>
            </a:r>
            <a:r>
              <a:rPr sz="1100" spc="-15" dirty="0">
                <a:latin typeface="Calibri"/>
                <a:cs typeface="Calibri"/>
              </a:rPr>
              <a:t> </a:t>
            </a:r>
            <a:r>
              <a:rPr sz="1100" spc="-5" dirty="0">
                <a:latin typeface="Calibri"/>
                <a:cs typeface="Calibri"/>
              </a:rPr>
              <a:t>09:58</a:t>
            </a:r>
            <a:endParaRPr sz="1100">
              <a:latin typeface="Calibri"/>
              <a:cs typeface="Calibri"/>
            </a:endParaRPr>
          </a:p>
          <a:p>
            <a:pPr marL="12700" marR="6350" algn="just">
              <a:lnSpc>
                <a:spcPct val="117300"/>
              </a:lnSpc>
              <a:spcBef>
                <a:spcPts val="985"/>
              </a:spcBef>
            </a:pPr>
            <a:r>
              <a:rPr sz="1100" dirty="0">
                <a:latin typeface="Calibri"/>
                <a:cs typeface="Calibri"/>
              </a:rPr>
              <a:t>Torna il </a:t>
            </a:r>
            <a:r>
              <a:rPr sz="1100" b="1" spc="-5" dirty="0">
                <a:latin typeface="Calibri"/>
                <a:cs typeface="Calibri"/>
              </a:rPr>
              <a:t>'Festival della cultura creativa', </a:t>
            </a:r>
            <a:r>
              <a:rPr sz="1100" dirty="0">
                <a:latin typeface="Calibri"/>
                <a:cs typeface="Calibri"/>
              </a:rPr>
              <a:t>la </a:t>
            </a:r>
            <a:r>
              <a:rPr sz="1100" spc="-5" dirty="0">
                <a:latin typeface="Calibri"/>
                <a:cs typeface="Calibri"/>
              </a:rPr>
              <a:t>manifestazione organizzata dalle banche </a:t>
            </a:r>
            <a:r>
              <a:rPr sz="1100" dirty="0">
                <a:latin typeface="Calibri"/>
                <a:cs typeface="Calibri"/>
              </a:rPr>
              <a:t>con il </a:t>
            </a:r>
            <a:r>
              <a:rPr sz="1100" spc="-5" dirty="0">
                <a:latin typeface="Calibri"/>
                <a:cs typeface="Calibri"/>
              </a:rPr>
              <a:t>coordinamento  dell</a:t>
            </a:r>
            <a:r>
              <a:rPr sz="1100" b="1" spc="-5" dirty="0">
                <a:latin typeface="Calibri"/>
                <a:cs typeface="Calibri"/>
              </a:rPr>
              <a:t>'Abi</a:t>
            </a:r>
            <a:r>
              <a:rPr sz="1100" spc="-5" dirty="0">
                <a:latin typeface="Calibri"/>
                <a:cs typeface="Calibri"/>
              </a:rPr>
              <a:t>, </a:t>
            </a:r>
            <a:r>
              <a:rPr sz="1100" dirty="0">
                <a:latin typeface="Calibri"/>
                <a:cs typeface="Calibri"/>
              </a:rPr>
              <a:t>che </a:t>
            </a:r>
            <a:r>
              <a:rPr sz="1100" spc="-5" dirty="0">
                <a:latin typeface="Calibri"/>
                <a:cs typeface="Calibri"/>
              </a:rPr>
              <a:t>quest'anno </a:t>
            </a:r>
            <a:r>
              <a:rPr sz="1100" dirty="0">
                <a:latin typeface="Calibri"/>
                <a:cs typeface="Calibri"/>
              </a:rPr>
              <a:t>avrà </a:t>
            </a:r>
            <a:r>
              <a:rPr sz="1100" spc="-5" dirty="0">
                <a:latin typeface="Calibri"/>
                <a:cs typeface="Calibri"/>
              </a:rPr>
              <a:t>come tema </a:t>
            </a:r>
            <a:r>
              <a:rPr sz="1100" b="1" spc="-5" dirty="0">
                <a:latin typeface="Calibri"/>
                <a:cs typeface="Calibri"/>
              </a:rPr>
              <a:t>'L'alfabeto del mondo. Leggiamo </a:t>
            </a:r>
            <a:r>
              <a:rPr sz="1100" b="1" dirty="0">
                <a:latin typeface="Calibri"/>
                <a:cs typeface="Calibri"/>
              </a:rPr>
              <a:t>i </a:t>
            </a:r>
            <a:r>
              <a:rPr sz="1100" b="1" spc="-5" dirty="0">
                <a:latin typeface="Calibri"/>
                <a:cs typeface="Calibri"/>
              </a:rPr>
              <a:t>segni intorno </a:t>
            </a:r>
            <a:r>
              <a:rPr sz="1100" b="1" dirty="0">
                <a:latin typeface="Calibri"/>
                <a:cs typeface="Calibri"/>
              </a:rPr>
              <a:t>a </a:t>
            </a:r>
            <a:r>
              <a:rPr sz="1100" b="1" spc="-5" dirty="0">
                <a:latin typeface="Calibri"/>
                <a:cs typeface="Calibri"/>
              </a:rPr>
              <a:t>noi </a:t>
            </a:r>
            <a:r>
              <a:rPr sz="1100" b="1" dirty="0">
                <a:latin typeface="Calibri"/>
                <a:cs typeface="Calibri"/>
              </a:rPr>
              <a:t>e  </a:t>
            </a:r>
            <a:r>
              <a:rPr sz="1100" b="1" spc="-5" dirty="0">
                <a:latin typeface="Calibri"/>
                <a:cs typeface="Calibri"/>
              </a:rPr>
              <a:t>raccontiamo'. </a:t>
            </a:r>
            <a:r>
              <a:rPr sz="1100" spc="-5" dirty="0">
                <a:latin typeface="Calibri"/>
                <a:cs typeface="Calibri"/>
              </a:rPr>
              <a:t>Con </a:t>
            </a:r>
            <a:r>
              <a:rPr sz="1100" b="1" spc="-5" dirty="0">
                <a:latin typeface="Calibri"/>
                <a:cs typeface="Calibri"/>
              </a:rPr>
              <a:t>oltre </a:t>
            </a:r>
            <a:r>
              <a:rPr sz="1100" b="1" dirty="0">
                <a:latin typeface="Calibri"/>
                <a:cs typeface="Calibri"/>
              </a:rPr>
              <a:t>80 </a:t>
            </a:r>
            <a:r>
              <a:rPr sz="1100" b="1" spc="-5" dirty="0">
                <a:latin typeface="Calibri"/>
                <a:cs typeface="Calibri"/>
              </a:rPr>
              <a:t>iniziative, </a:t>
            </a:r>
            <a:r>
              <a:rPr sz="1100" spc="-5" dirty="0">
                <a:latin typeface="Calibri"/>
                <a:cs typeface="Calibri"/>
              </a:rPr>
              <a:t>diffuse su </a:t>
            </a:r>
            <a:r>
              <a:rPr sz="1100" dirty="0">
                <a:latin typeface="Calibri"/>
                <a:cs typeface="Calibri"/>
              </a:rPr>
              <a:t>tutto il </a:t>
            </a:r>
            <a:r>
              <a:rPr sz="1100" spc="-5" dirty="0">
                <a:latin typeface="Calibri"/>
                <a:cs typeface="Calibri"/>
              </a:rPr>
              <a:t>territorio </a:t>
            </a:r>
            <a:r>
              <a:rPr sz="1100" dirty="0">
                <a:latin typeface="Calibri"/>
                <a:cs typeface="Calibri"/>
              </a:rPr>
              <a:t>nazionale </a:t>
            </a:r>
            <a:r>
              <a:rPr sz="1100" spc="-5" dirty="0">
                <a:latin typeface="Calibri"/>
                <a:cs typeface="Calibri"/>
              </a:rPr>
              <a:t>(sessanta </a:t>
            </a:r>
            <a:r>
              <a:rPr sz="1100" dirty="0">
                <a:latin typeface="Calibri"/>
                <a:cs typeface="Calibri"/>
              </a:rPr>
              <a:t>le </a:t>
            </a:r>
            <a:r>
              <a:rPr sz="1100" spc="-5" dirty="0">
                <a:latin typeface="Calibri"/>
                <a:cs typeface="Calibri"/>
              </a:rPr>
              <a:t>città  coinvolte)</a:t>
            </a:r>
            <a:r>
              <a:rPr sz="1100" b="1" spc="-5" dirty="0">
                <a:latin typeface="Calibri"/>
                <a:cs typeface="Calibri"/>
              </a:rPr>
              <a:t>, </a:t>
            </a:r>
            <a:r>
              <a:rPr sz="1100" spc="-5" dirty="0">
                <a:latin typeface="Calibri"/>
                <a:cs typeface="Calibri"/>
              </a:rPr>
              <a:t>dedicate all'arte, </a:t>
            </a:r>
            <a:r>
              <a:rPr sz="1100" dirty="0">
                <a:latin typeface="Calibri"/>
                <a:cs typeface="Calibri"/>
              </a:rPr>
              <a:t>all'archeologia, alla </a:t>
            </a:r>
            <a:r>
              <a:rPr sz="1100" spc="-5" dirty="0">
                <a:latin typeface="Calibri"/>
                <a:cs typeface="Calibri"/>
              </a:rPr>
              <a:t>musica, </a:t>
            </a:r>
            <a:r>
              <a:rPr sz="1100" dirty="0">
                <a:latin typeface="Calibri"/>
                <a:cs typeface="Calibri"/>
              </a:rPr>
              <a:t>al teatro, </a:t>
            </a:r>
            <a:r>
              <a:rPr sz="1100" spc="-5" dirty="0">
                <a:latin typeface="Calibri"/>
                <a:cs typeface="Calibri"/>
              </a:rPr>
              <a:t>gli </a:t>
            </a:r>
            <a:r>
              <a:rPr sz="1100" dirty="0">
                <a:latin typeface="Calibri"/>
                <a:cs typeface="Calibri"/>
              </a:rPr>
              <a:t>eventi del </a:t>
            </a:r>
            <a:r>
              <a:rPr sz="1100" spc="-5" dirty="0">
                <a:latin typeface="Calibri"/>
                <a:cs typeface="Calibri"/>
              </a:rPr>
              <a:t>festival saranno dedicati </a:t>
            </a:r>
            <a:r>
              <a:rPr sz="1100" dirty="0">
                <a:latin typeface="Calibri"/>
                <a:cs typeface="Calibri"/>
              </a:rPr>
              <a:t>ai  </a:t>
            </a:r>
            <a:r>
              <a:rPr sz="1100" spc="-5" dirty="0">
                <a:latin typeface="Calibri"/>
                <a:cs typeface="Calibri"/>
              </a:rPr>
              <a:t>bambini dai sei </a:t>
            </a:r>
            <a:r>
              <a:rPr sz="1100" dirty="0">
                <a:latin typeface="Calibri"/>
                <a:cs typeface="Calibri"/>
              </a:rPr>
              <a:t>ai </a:t>
            </a:r>
            <a:r>
              <a:rPr sz="1100" spc="-5" dirty="0">
                <a:latin typeface="Calibri"/>
                <a:cs typeface="Calibri"/>
              </a:rPr>
              <a:t>tredici</a:t>
            </a:r>
            <a:r>
              <a:rPr sz="1100" dirty="0">
                <a:latin typeface="Calibri"/>
                <a:cs typeface="Calibri"/>
              </a:rPr>
              <a:t> </a:t>
            </a:r>
            <a:r>
              <a:rPr sz="1100" spc="-5" dirty="0">
                <a:latin typeface="Calibri"/>
                <a:cs typeface="Calibri"/>
              </a:rPr>
              <a:t>anni.</a:t>
            </a:r>
            <a:endParaRPr sz="1100">
              <a:latin typeface="Calibri"/>
              <a:cs typeface="Calibri"/>
            </a:endParaRPr>
          </a:p>
          <a:p>
            <a:pPr marL="12700" marR="6350" algn="just">
              <a:lnSpc>
                <a:spcPct val="117300"/>
              </a:lnSpc>
              <a:spcBef>
                <a:spcPts val="985"/>
              </a:spcBef>
            </a:pPr>
            <a:r>
              <a:rPr sz="1100" dirty="0">
                <a:latin typeface="Calibri"/>
                <a:cs typeface="Calibri"/>
              </a:rPr>
              <a:t>Il </a:t>
            </a:r>
            <a:r>
              <a:rPr sz="1100" spc="-5" dirty="0">
                <a:latin typeface="Calibri"/>
                <a:cs typeface="Calibri"/>
              </a:rPr>
              <a:t>Festival, </a:t>
            </a:r>
            <a:r>
              <a:rPr sz="1100" dirty="0">
                <a:latin typeface="Calibri"/>
                <a:cs typeface="Calibri"/>
              </a:rPr>
              <a:t>in </a:t>
            </a:r>
            <a:r>
              <a:rPr sz="1100" spc="-5" dirty="0">
                <a:latin typeface="Calibri"/>
                <a:cs typeface="Calibri"/>
              </a:rPr>
              <a:t>programma dal 16 </a:t>
            </a:r>
            <a:r>
              <a:rPr sz="1100" dirty="0">
                <a:latin typeface="Calibri"/>
                <a:cs typeface="Calibri"/>
              </a:rPr>
              <a:t>al </a:t>
            </a:r>
            <a:r>
              <a:rPr sz="1100" spc="-5" dirty="0">
                <a:latin typeface="Calibri"/>
                <a:cs typeface="Calibri"/>
              </a:rPr>
              <a:t>22 marzo, </a:t>
            </a:r>
            <a:r>
              <a:rPr sz="1100" dirty="0">
                <a:latin typeface="Calibri"/>
                <a:cs typeface="Calibri"/>
              </a:rPr>
              <a:t>è alla </a:t>
            </a:r>
            <a:r>
              <a:rPr sz="1100" spc="-5" dirty="0">
                <a:latin typeface="Calibri"/>
                <a:cs typeface="Calibri"/>
              </a:rPr>
              <a:t>sua seconda edizione </a:t>
            </a:r>
            <a:r>
              <a:rPr sz="1100" dirty="0">
                <a:latin typeface="Calibri"/>
                <a:cs typeface="Calibri"/>
              </a:rPr>
              <a:t>e, </a:t>
            </a:r>
            <a:r>
              <a:rPr sz="1100" spc="-5" dirty="0">
                <a:latin typeface="Calibri"/>
                <a:cs typeface="Calibri"/>
              </a:rPr>
              <a:t>come ha dichiarato </a:t>
            </a:r>
            <a:r>
              <a:rPr sz="1100" dirty="0">
                <a:latin typeface="Calibri"/>
                <a:cs typeface="Calibri"/>
              </a:rPr>
              <a:t>il </a:t>
            </a:r>
            <a:r>
              <a:rPr sz="1100" spc="-5" dirty="0">
                <a:latin typeface="Calibri"/>
                <a:cs typeface="Calibri"/>
              </a:rPr>
              <a:t>presidente  dell'Abi </a:t>
            </a:r>
            <a:r>
              <a:rPr sz="1100" b="1" spc="-5" dirty="0">
                <a:latin typeface="Calibri"/>
                <a:cs typeface="Calibri"/>
              </a:rPr>
              <a:t>Antonio Patuelli</a:t>
            </a:r>
            <a:r>
              <a:rPr sz="1100" spc="-5" dirty="0">
                <a:latin typeface="Calibri"/>
                <a:cs typeface="Calibri"/>
              </a:rPr>
              <a:t>, </a:t>
            </a:r>
            <a:r>
              <a:rPr sz="1100" i="1" spc="-10" dirty="0">
                <a:latin typeface="Calibri"/>
                <a:cs typeface="Calibri"/>
              </a:rPr>
              <a:t>"si </a:t>
            </a:r>
            <a:r>
              <a:rPr sz="1100" i="1" spc="-5" dirty="0">
                <a:latin typeface="Calibri"/>
                <a:cs typeface="Calibri"/>
              </a:rPr>
              <a:t>propone di </a:t>
            </a:r>
            <a:r>
              <a:rPr sz="1100" i="1" dirty="0">
                <a:latin typeface="Calibri"/>
                <a:cs typeface="Calibri"/>
              </a:rPr>
              <a:t>diventare </a:t>
            </a:r>
            <a:r>
              <a:rPr sz="1100" i="1" spc="-5" dirty="0">
                <a:latin typeface="Calibri"/>
                <a:cs typeface="Calibri"/>
              </a:rPr>
              <a:t>un classico, perché </a:t>
            </a:r>
            <a:r>
              <a:rPr sz="1100" i="1" dirty="0">
                <a:latin typeface="Calibri"/>
                <a:cs typeface="Calibri"/>
              </a:rPr>
              <a:t>i numeri </a:t>
            </a:r>
            <a:r>
              <a:rPr sz="1100" i="1" spc="-5" dirty="0">
                <a:latin typeface="Calibri"/>
                <a:cs typeface="Calibri"/>
              </a:rPr>
              <a:t>evidenziano un </a:t>
            </a:r>
            <a:r>
              <a:rPr sz="1100" i="1" dirty="0">
                <a:latin typeface="Calibri"/>
                <a:cs typeface="Calibri"/>
              </a:rPr>
              <a:t>incremento </a:t>
            </a:r>
            <a:r>
              <a:rPr sz="1100" i="1" spc="-5" dirty="0">
                <a:latin typeface="Calibri"/>
                <a:cs typeface="Calibri"/>
              </a:rPr>
              <a:t>di  </a:t>
            </a:r>
            <a:r>
              <a:rPr sz="1100" i="1" dirty="0">
                <a:latin typeface="Calibri"/>
                <a:cs typeface="Calibri"/>
              </a:rPr>
              <a:t>almeno </a:t>
            </a:r>
            <a:r>
              <a:rPr sz="1100" i="1" spc="-5" dirty="0">
                <a:latin typeface="Calibri"/>
                <a:cs typeface="Calibri"/>
              </a:rPr>
              <a:t>un 20% di adesioni rispetto all'anno scorso. </a:t>
            </a:r>
            <a:r>
              <a:rPr sz="1100" i="1" spc="-10" dirty="0">
                <a:latin typeface="Calibri"/>
                <a:cs typeface="Calibri"/>
              </a:rPr>
              <a:t>Il </a:t>
            </a:r>
            <a:r>
              <a:rPr sz="1100" i="1" spc="-5" dirty="0">
                <a:latin typeface="Calibri"/>
                <a:cs typeface="Calibri"/>
              </a:rPr>
              <a:t>Festival </a:t>
            </a:r>
            <a:r>
              <a:rPr sz="1100" i="1" dirty="0">
                <a:latin typeface="Calibri"/>
                <a:cs typeface="Calibri"/>
              </a:rPr>
              <a:t>è </a:t>
            </a:r>
            <a:r>
              <a:rPr sz="1100" i="1" spc="-5" dirty="0">
                <a:latin typeface="Calibri"/>
                <a:cs typeface="Calibri"/>
              </a:rPr>
              <a:t>policentrico, </a:t>
            </a:r>
            <a:r>
              <a:rPr sz="1100" i="1" dirty="0">
                <a:latin typeface="Calibri"/>
                <a:cs typeface="Calibri"/>
              </a:rPr>
              <a:t>a </a:t>
            </a:r>
            <a:r>
              <a:rPr sz="1100" i="1" spc="-5" dirty="0">
                <a:latin typeface="Calibri"/>
                <a:cs typeface="Calibri"/>
              </a:rPr>
              <a:t>differenza di </a:t>
            </a:r>
            <a:r>
              <a:rPr sz="1100" i="1" dirty="0">
                <a:latin typeface="Calibri"/>
                <a:cs typeface="Calibri"/>
              </a:rPr>
              <a:t>tanti </a:t>
            </a:r>
            <a:r>
              <a:rPr sz="1100" i="1" spc="-5" dirty="0">
                <a:latin typeface="Calibri"/>
                <a:cs typeface="Calibri"/>
              </a:rPr>
              <a:t>altri che  sono accentrati. </a:t>
            </a:r>
            <a:r>
              <a:rPr sz="1100" i="1" dirty="0">
                <a:latin typeface="Calibri"/>
                <a:cs typeface="Calibri"/>
              </a:rPr>
              <a:t>Il tema </a:t>
            </a:r>
            <a:r>
              <a:rPr sz="1100" i="1" spc="-5" dirty="0">
                <a:latin typeface="Calibri"/>
                <a:cs typeface="Calibri"/>
              </a:rPr>
              <a:t>scelto </a:t>
            </a:r>
            <a:r>
              <a:rPr sz="1100" i="1" dirty="0">
                <a:latin typeface="Calibri"/>
                <a:cs typeface="Calibri"/>
              </a:rPr>
              <a:t>per </a:t>
            </a:r>
            <a:r>
              <a:rPr sz="1100" i="1" spc="-5" dirty="0">
                <a:latin typeface="Calibri"/>
                <a:cs typeface="Calibri"/>
              </a:rPr>
              <a:t>quest'anno ha </a:t>
            </a:r>
            <a:r>
              <a:rPr sz="1100" i="1" dirty="0">
                <a:latin typeface="Calibri"/>
                <a:cs typeface="Calibri"/>
              </a:rPr>
              <a:t>molti </a:t>
            </a:r>
            <a:r>
              <a:rPr sz="1100" i="1" spc="-5" dirty="0">
                <a:latin typeface="Calibri"/>
                <a:cs typeface="Calibri"/>
              </a:rPr>
              <a:t>significati: </a:t>
            </a:r>
            <a:r>
              <a:rPr sz="1100" i="1" dirty="0">
                <a:latin typeface="Calibri"/>
                <a:cs typeface="Calibri"/>
              </a:rPr>
              <a:t>per </a:t>
            </a:r>
            <a:r>
              <a:rPr sz="1100" i="1" spc="-5" dirty="0">
                <a:latin typeface="Calibri"/>
                <a:cs typeface="Calibri"/>
              </a:rPr>
              <a:t>me </a:t>
            </a:r>
            <a:r>
              <a:rPr sz="1100" i="1" dirty="0">
                <a:latin typeface="Calibri"/>
                <a:cs typeface="Calibri"/>
              </a:rPr>
              <a:t>il </a:t>
            </a:r>
            <a:r>
              <a:rPr sz="1100" i="1" spc="-5" dirty="0">
                <a:latin typeface="Calibri"/>
                <a:cs typeface="Calibri"/>
              </a:rPr>
              <a:t>principale </a:t>
            </a:r>
            <a:r>
              <a:rPr sz="1100" i="1" dirty="0">
                <a:latin typeface="Calibri"/>
                <a:cs typeface="Calibri"/>
              </a:rPr>
              <a:t>è la </a:t>
            </a:r>
            <a:r>
              <a:rPr sz="1100" b="1" i="1" spc="-5" dirty="0">
                <a:latin typeface="Calibri"/>
                <a:cs typeface="Calibri"/>
              </a:rPr>
              <a:t>rialfabetizzazione  della lingua italiana contro il suo imbastardimento dovuto all'uso </a:t>
            </a:r>
            <a:r>
              <a:rPr sz="1100" b="1" i="1" dirty="0">
                <a:latin typeface="Calibri"/>
                <a:cs typeface="Calibri"/>
              </a:rPr>
              <a:t>di </a:t>
            </a:r>
            <a:r>
              <a:rPr sz="1100" b="1" i="1" spc="-5" dirty="0">
                <a:latin typeface="Calibri"/>
                <a:cs typeface="Calibri"/>
              </a:rPr>
              <a:t>termini provenienti da altre</a:t>
            </a:r>
            <a:r>
              <a:rPr sz="1100" b="1" i="1" spc="125" dirty="0">
                <a:latin typeface="Calibri"/>
                <a:cs typeface="Calibri"/>
              </a:rPr>
              <a:t> </a:t>
            </a:r>
            <a:r>
              <a:rPr sz="1100" b="1" i="1" spc="-5" dirty="0">
                <a:latin typeface="Calibri"/>
                <a:cs typeface="Calibri"/>
              </a:rPr>
              <a:t>lingue".</a:t>
            </a:r>
            <a:endParaRPr sz="1100">
              <a:latin typeface="Calibri"/>
              <a:cs typeface="Calibri"/>
            </a:endParaRPr>
          </a:p>
          <a:p>
            <a:pPr marL="12700" marR="6350" algn="just">
              <a:lnSpc>
                <a:spcPct val="117300"/>
              </a:lnSpc>
              <a:spcBef>
                <a:spcPts val="985"/>
              </a:spcBef>
            </a:pPr>
            <a:r>
              <a:rPr sz="1100" spc="-5" dirty="0">
                <a:latin typeface="Calibri"/>
                <a:cs typeface="Calibri"/>
              </a:rPr>
              <a:t>Verranno proposti laboratori realizzati </a:t>
            </a:r>
            <a:r>
              <a:rPr sz="1100" dirty="0">
                <a:latin typeface="Calibri"/>
                <a:cs typeface="Calibri"/>
              </a:rPr>
              <a:t>in </a:t>
            </a:r>
            <a:r>
              <a:rPr sz="1100" spc="-5" dirty="0">
                <a:latin typeface="Calibri"/>
                <a:cs typeface="Calibri"/>
              </a:rPr>
              <a:t>collaborazione </a:t>
            </a:r>
            <a:r>
              <a:rPr sz="1100" dirty="0">
                <a:latin typeface="Calibri"/>
                <a:cs typeface="Calibri"/>
              </a:rPr>
              <a:t>con le </a:t>
            </a:r>
            <a:r>
              <a:rPr sz="1100" spc="-5" dirty="0">
                <a:latin typeface="Calibri"/>
                <a:cs typeface="Calibri"/>
              </a:rPr>
              <a:t>scuole, </a:t>
            </a:r>
            <a:r>
              <a:rPr sz="1100" dirty="0">
                <a:latin typeface="Calibri"/>
                <a:cs typeface="Calibri"/>
              </a:rPr>
              <a:t>i </a:t>
            </a:r>
            <a:r>
              <a:rPr sz="1100" spc="-5" dirty="0">
                <a:latin typeface="Calibri"/>
                <a:cs typeface="Calibri"/>
              </a:rPr>
              <a:t>musei, </a:t>
            </a:r>
            <a:r>
              <a:rPr sz="1100" dirty="0">
                <a:latin typeface="Calibri"/>
                <a:cs typeface="Calibri"/>
              </a:rPr>
              <a:t>le biblioteche, e </a:t>
            </a:r>
            <a:r>
              <a:rPr sz="1100" spc="-5" dirty="0">
                <a:latin typeface="Calibri"/>
                <a:cs typeface="Calibri"/>
              </a:rPr>
              <a:t>gli </a:t>
            </a:r>
            <a:r>
              <a:rPr sz="1100" dirty="0">
                <a:latin typeface="Calibri"/>
                <a:cs typeface="Calibri"/>
              </a:rPr>
              <a:t>operatori  </a:t>
            </a:r>
            <a:r>
              <a:rPr sz="1100" spc="-5" dirty="0">
                <a:latin typeface="Calibri"/>
                <a:cs typeface="Calibri"/>
              </a:rPr>
              <a:t>culturali. Sulla base del tema scelto per l'edizione 2015, </a:t>
            </a:r>
            <a:r>
              <a:rPr sz="1100" dirty="0">
                <a:latin typeface="Calibri"/>
                <a:cs typeface="Calibri"/>
              </a:rPr>
              <a:t>i </a:t>
            </a:r>
            <a:r>
              <a:rPr sz="1100" spc="-5" dirty="0">
                <a:latin typeface="Calibri"/>
                <a:cs typeface="Calibri"/>
              </a:rPr>
              <a:t>bambini verranno invitati </a:t>
            </a:r>
            <a:r>
              <a:rPr sz="1100" dirty="0">
                <a:latin typeface="Calibri"/>
                <a:cs typeface="Calibri"/>
              </a:rPr>
              <a:t>a riflettere </a:t>
            </a:r>
            <a:r>
              <a:rPr sz="1100" spc="-5" dirty="0">
                <a:latin typeface="Calibri"/>
                <a:cs typeface="Calibri"/>
              </a:rPr>
              <a:t>sulla </a:t>
            </a:r>
            <a:r>
              <a:rPr sz="1100" dirty="0">
                <a:latin typeface="Calibri"/>
                <a:cs typeface="Calibri"/>
              </a:rPr>
              <a:t>natura e  </a:t>
            </a:r>
            <a:r>
              <a:rPr sz="1100" spc="-5" dirty="0">
                <a:latin typeface="Calibri"/>
                <a:cs typeface="Calibri"/>
              </a:rPr>
              <a:t>sull'opera dell'uomo. La manifestazione,patrocinata </a:t>
            </a:r>
            <a:r>
              <a:rPr sz="1100" dirty="0">
                <a:latin typeface="Calibri"/>
                <a:cs typeface="Calibri"/>
              </a:rPr>
              <a:t>dell'Unesco e del </a:t>
            </a:r>
            <a:r>
              <a:rPr sz="1100" spc="-5" dirty="0">
                <a:latin typeface="Calibri"/>
                <a:cs typeface="Calibri"/>
              </a:rPr>
              <a:t>Mibact, ha </a:t>
            </a:r>
            <a:r>
              <a:rPr sz="1100" dirty="0">
                <a:latin typeface="Calibri"/>
                <a:cs typeface="Calibri"/>
              </a:rPr>
              <a:t>ottenuto nella </a:t>
            </a:r>
            <a:r>
              <a:rPr sz="1100" spc="-5" dirty="0">
                <a:latin typeface="Calibri"/>
                <a:cs typeface="Calibri"/>
              </a:rPr>
              <a:t>prima  edizione </a:t>
            </a:r>
            <a:r>
              <a:rPr sz="1100" dirty="0">
                <a:latin typeface="Calibri"/>
                <a:cs typeface="Calibri"/>
              </a:rPr>
              <a:t>la </a:t>
            </a:r>
            <a:r>
              <a:rPr sz="1100" spc="-5" dirty="0">
                <a:latin typeface="Calibri"/>
                <a:cs typeface="Calibri"/>
              </a:rPr>
              <a:t>medaglia </a:t>
            </a:r>
            <a:r>
              <a:rPr sz="1100" dirty="0">
                <a:latin typeface="Calibri"/>
                <a:cs typeface="Calibri"/>
              </a:rPr>
              <a:t>del </a:t>
            </a:r>
            <a:r>
              <a:rPr sz="1100" spc="-5" dirty="0">
                <a:latin typeface="Calibri"/>
                <a:cs typeface="Calibri"/>
              </a:rPr>
              <a:t>Presidente </a:t>
            </a:r>
            <a:r>
              <a:rPr sz="1100" dirty="0">
                <a:latin typeface="Calibri"/>
                <a:cs typeface="Calibri"/>
              </a:rPr>
              <a:t>della </a:t>
            </a:r>
            <a:r>
              <a:rPr sz="1100" spc="-5" dirty="0">
                <a:latin typeface="Calibri"/>
                <a:cs typeface="Calibri"/>
              </a:rPr>
              <a:t>Repubblica. Saranno coinvolti non solo </a:t>
            </a:r>
            <a:r>
              <a:rPr sz="1100" b="1" dirty="0">
                <a:latin typeface="Calibri"/>
                <a:cs typeface="Calibri"/>
              </a:rPr>
              <a:t>i </a:t>
            </a:r>
            <a:r>
              <a:rPr sz="1100" b="1" spc="-5" dirty="0">
                <a:latin typeface="Calibri"/>
                <a:cs typeface="Calibri"/>
              </a:rPr>
              <a:t>capoluoghi di regione </a:t>
            </a:r>
            <a:r>
              <a:rPr sz="1100" b="1" dirty="0">
                <a:latin typeface="Calibri"/>
                <a:cs typeface="Calibri"/>
              </a:rPr>
              <a:t>e  </a:t>
            </a:r>
            <a:r>
              <a:rPr sz="1100" b="1" spc="-5" dirty="0">
                <a:latin typeface="Calibri"/>
                <a:cs typeface="Calibri"/>
              </a:rPr>
              <a:t>provincia, </a:t>
            </a:r>
            <a:r>
              <a:rPr sz="1100" b="1" dirty="0">
                <a:latin typeface="Calibri"/>
                <a:cs typeface="Calibri"/>
              </a:rPr>
              <a:t>ma </a:t>
            </a:r>
            <a:r>
              <a:rPr sz="1100" b="1" spc="-5" dirty="0">
                <a:latin typeface="Calibri"/>
                <a:cs typeface="Calibri"/>
              </a:rPr>
              <a:t>anche paesi piccoli paesi </a:t>
            </a:r>
            <a:r>
              <a:rPr sz="1100" dirty="0">
                <a:latin typeface="Calibri"/>
                <a:cs typeface="Calibri"/>
              </a:rPr>
              <a:t>e il </a:t>
            </a:r>
            <a:r>
              <a:rPr sz="1100" spc="-5" dirty="0">
                <a:latin typeface="Calibri"/>
                <a:cs typeface="Calibri"/>
              </a:rPr>
              <a:t>Sud, diversamente dallo scorso</a:t>
            </a:r>
            <a:r>
              <a:rPr sz="1100" spc="30" dirty="0">
                <a:latin typeface="Calibri"/>
                <a:cs typeface="Calibri"/>
              </a:rPr>
              <a:t> </a:t>
            </a:r>
            <a:r>
              <a:rPr sz="1100" dirty="0">
                <a:latin typeface="Calibri"/>
                <a:cs typeface="Calibri"/>
              </a:rPr>
              <a:t>anno.</a:t>
            </a:r>
            <a:endParaRPr sz="1100">
              <a:latin typeface="Calibri"/>
              <a:cs typeface="Calibri"/>
            </a:endParaRPr>
          </a:p>
          <a:p>
            <a:pPr marL="12700" marR="6350" algn="just">
              <a:lnSpc>
                <a:spcPct val="117300"/>
              </a:lnSpc>
              <a:spcBef>
                <a:spcPts val="980"/>
              </a:spcBef>
            </a:pPr>
            <a:r>
              <a:rPr sz="1100" spc="-5" dirty="0">
                <a:latin typeface="Calibri"/>
                <a:cs typeface="Calibri"/>
              </a:rPr>
              <a:t>L'inizio </a:t>
            </a:r>
            <a:r>
              <a:rPr sz="1100" dirty="0">
                <a:latin typeface="Calibri"/>
                <a:cs typeface="Calibri"/>
              </a:rPr>
              <a:t>della </a:t>
            </a:r>
            <a:r>
              <a:rPr sz="1100" spc="-5" dirty="0">
                <a:latin typeface="Calibri"/>
                <a:cs typeface="Calibri"/>
              </a:rPr>
              <a:t>manifestazione </a:t>
            </a:r>
            <a:r>
              <a:rPr sz="1100" dirty="0">
                <a:latin typeface="Calibri"/>
                <a:cs typeface="Calibri"/>
              </a:rPr>
              <a:t>è </a:t>
            </a:r>
            <a:r>
              <a:rPr sz="1100" spc="-5" dirty="0">
                <a:latin typeface="Calibri"/>
                <a:cs typeface="Calibri"/>
              </a:rPr>
              <a:t>previsto </a:t>
            </a:r>
            <a:r>
              <a:rPr sz="1100" dirty="0">
                <a:latin typeface="Calibri"/>
                <a:cs typeface="Calibri"/>
              </a:rPr>
              <a:t>a Napoli </a:t>
            </a:r>
            <a:r>
              <a:rPr sz="1100" spc="-5" dirty="0">
                <a:latin typeface="Calibri"/>
                <a:cs typeface="Calibri"/>
              </a:rPr>
              <a:t>dove, </a:t>
            </a:r>
            <a:r>
              <a:rPr sz="1100" dirty="0">
                <a:latin typeface="Calibri"/>
                <a:cs typeface="Calibri"/>
              </a:rPr>
              <a:t>il 16 </a:t>
            </a:r>
            <a:r>
              <a:rPr sz="1100" spc="-5" dirty="0">
                <a:latin typeface="Calibri"/>
                <a:cs typeface="Calibri"/>
              </a:rPr>
              <a:t>marzo, </a:t>
            </a:r>
            <a:r>
              <a:rPr sz="1100" dirty="0">
                <a:latin typeface="Calibri"/>
                <a:cs typeface="Calibri"/>
              </a:rPr>
              <a:t>al </a:t>
            </a:r>
            <a:r>
              <a:rPr sz="1100" spc="-5" dirty="0">
                <a:latin typeface="Calibri"/>
                <a:cs typeface="Calibri"/>
              </a:rPr>
              <a:t>Museo Madre, </a:t>
            </a:r>
            <a:r>
              <a:rPr sz="1100" b="1" spc="-5" dirty="0">
                <a:latin typeface="Calibri"/>
                <a:cs typeface="Calibri"/>
              </a:rPr>
              <a:t>Michelangelo  Pistoletto </a:t>
            </a:r>
            <a:r>
              <a:rPr sz="1100" spc="-5" dirty="0">
                <a:latin typeface="Calibri"/>
                <a:cs typeface="Calibri"/>
              </a:rPr>
              <a:t>sarà l’ospite d’eccezione di un </a:t>
            </a:r>
            <a:r>
              <a:rPr sz="1100" dirty="0">
                <a:latin typeface="Calibri"/>
                <a:cs typeface="Calibri"/>
              </a:rPr>
              <a:t>evento </a:t>
            </a:r>
            <a:r>
              <a:rPr sz="1100" spc="-5" dirty="0">
                <a:latin typeface="Calibri"/>
                <a:cs typeface="Calibri"/>
              </a:rPr>
              <a:t>per ragazzi </a:t>
            </a:r>
            <a:r>
              <a:rPr sz="1100" dirty="0">
                <a:latin typeface="Calibri"/>
                <a:cs typeface="Calibri"/>
              </a:rPr>
              <a:t>intitolato </a:t>
            </a:r>
            <a:r>
              <a:rPr sz="1100" spc="-5" dirty="0">
                <a:latin typeface="Calibri"/>
                <a:cs typeface="Calibri"/>
              </a:rPr>
              <a:t>'WWW </a:t>
            </a:r>
            <a:r>
              <a:rPr sz="1100" dirty="0">
                <a:latin typeface="Calibri"/>
                <a:cs typeface="Calibri"/>
              </a:rPr>
              <a:t>- KnoW the World </a:t>
            </a:r>
            <a:r>
              <a:rPr sz="1100" spc="-5" dirty="0">
                <a:latin typeface="Calibri"/>
                <a:cs typeface="Calibri"/>
              </a:rPr>
              <a:t>with  </a:t>
            </a:r>
            <a:r>
              <a:rPr sz="1100" dirty="0">
                <a:latin typeface="Calibri"/>
                <a:cs typeface="Calibri"/>
              </a:rPr>
              <a:t>Words'. Il 20 marzo, a </a:t>
            </a:r>
            <a:r>
              <a:rPr sz="1100" spc="-5" dirty="0">
                <a:latin typeface="Calibri"/>
                <a:cs typeface="Calibri"/>
              </a:rPr>
              <a:t>Roma, </a:t>
            </a:r>
            <a:r>
              <a:rPr sz="1100" dirty="0">
                <a:latin typeface="Calibri"/>
                <a:cs typeface="Calibri"/>
              </a:rPr>
              <a:t>nella </a:t>
            </a:r>
            <a:r>
              <a:rPr sz="1100" spc="-5" dirty="0">
                <a:latin typeface="Calibri"/>
                <a:cs typeface="Calibri"/>
              </a:rPr>
              <a:t>sede dell’Abi, </a:t>
            </a:r>
            <a:r>
              <a:rPr sz="1100" spc="-10" dirty="0">
                <a:latin typeface="Calibri"/>
                <a:cs typeface="Calibri"/>
              </a:rPr>
              <a:t>le </a:t>
            </a:r>
            <a:r>
              <a:rPr sz="1100" spc="-5" dirty="0">
                <a:latin typeface="Calibri"/>
                <a:cs typeface="Calibri"/>
              </a:rPr>
              <a:t>antiche Scuderie di Palazzo Altieri ospiteranno l’incontro  'Reinventare l’apprendimento </a:t>
            </a:r>
            <a:r>
              <a:rPr sz="1100" dirty="0">
                <a:latin typeface="Calibri"/>
                <a:cs typeface="Calibri"/>
              </a:rPr>
              <a:t>– </a:t>
            </a:r>
            <a:r>
              <a:rPr sz="1100" spc="-5" dirty="0">
                <a:latin typeface="Calibri"/>
                <a:cs typeface="Calibri"/>
              </a:rPr>
              <a:t>Cultura </a:t>
            </a:r>
            <a:r>
              <a:rPr sz="1100" dirty="0">
                <a:latin typeface="Calibri"/>
                <a:cs typeface="Calibri"/>
              </a:rPr>
              <a:t>e </a:t>
            </a:r>
            <a:r>
              <a:rPr sz="1100" spc="-5" dirty="0">
                <a:latin typeface="Calibri"/>
                <a:cs typeface="Calibri"/>
              </a:rPr>
              <a:t>creatività tra linguaggi, </a:t>
            </a:r>
            <a:r>
              <a:rPr sz="1100" dirty="0">
                <a:latin typeface="Calibri"/>
                <a:cs typeface="Calibri"/>
              </a:rPr>
              <a:t>metodi e</a:t>
            </a:r>
            <a:r>
              <a:rPr sz="1100" spc="60" dirty="0">
                <a:latin typeface="Calibri"/>
                <a:cs typeface="Calibri"/>
              </a:rPr>
              <a:t> </a:t>
            </a:r>
            <a:r>
              <a:rPr sz="1100" spc="-5" dirty="0">
                <a:latin typeface="Calibri"/>
                <a:cs typeface="Calibri"/>
              </a:rPr>
              <a:t>azioni'.</a:t>
            </a:r>
            <a:endParaRPr sz="1100">
              <a:latin typeface="Calibri"/>
              <a:cs typeface="Calibri"/>
            </a:endParaRPr>
          </a:p>
          <a:p>
            <a:pPr>
              <a:lnSpc>
                <a:spcPct val="100000"/>
              </a:lnSpc>
              <a:spcBef>
                <a:spcPts val="10"/>
              </a:spcBef>
            </a:pPr>
            <a:endParaRPr sz="850">
              <a:latin typeface="Times New Roman"/>
              <a:cs typeface="Times New Roman"/>
            </a:endParaRPr>
          </a:p>
          <a:p>
            <a:pPr marL="12700" marR="5080" algn="just">
              <a:lnSpc>
                <a:spcPct val="117000"/>
              </a:lnSpc>
            </a:pPr>
            <a:r>
              <a:rPr sz="1100" i="1" dirty="0">
                <a:latin typeface="Calibri"/>
                <a:cs typeface="Calibri"/>
              </a:rPr>
              <a:t>"Aprire i musei </a:t>
            </a:r>
            <a:r>
              <a:rPr sz="1100" i="1" spc="-5" dirty="0">
                <a:latin typeface="Calibri"/>
                <a:cs typeface="Calibri"/>
              </a:rPr>
              <a:t>ai giovani, un'idea che </a:t>
            </a:r>
            <a:r>
              <a:rPr sz="1100" i="1" dirty="0">
                <a:latin typeface="Calibri"/>
                <a:cs typeface="Calibri"/>
              </a:rPr>
              <a:t>rientra </a:t>
            </a:r>
            <a:r>
              <a:rPr sz="1100" i="1" spc="-5" dirty="0">
                <a:latin typeface="Calibri"/>
                <a:cs typeface="Calibri"/>
              </a:rPr>
              <a:t>nello spirito di </a:t>
            </a:r>
            <a:r>
              <a:rPr sz="1100" i="1" dirty="0">
                <a:latin typeface="Calibri"/>
                <a:cs typeface="Calibri"/>
              </a:rPr>
              <a:t>questa </a:t>
            </a:r>
            <a:r>
              <a:rPr sz="1100" i="1" spc="-5" dirty="0">
                <a:latin typeface="Calibri"/>
                <a:cs typeface="Calibri"/>
              </a:rPr>
              <a:t>iniziativa, </a:t>
            </a:r>
            <a:r>
              <a:rPr sz="1100" i="1" dirty="0">
                <a:latin typeface="Calibri"/>
                <a:cs typeface="Calibri"/>
              </a:rPr>
              <a:t>- </a:t>
            </a:r>
            <a:r>
              <a:rPr sz="1100" spc="-5" dirty="0">
                <a:latin typeface="Calibri"/>
                <a:cs typeface="Calibri"/>
              </a:rPr>
              <a:t>ha affermato</a:t>
            </a:r>
            <a:r>
              <a:rPr sz="1100" b="1" spc="-5" dirty="0">
                <a:latin typeface="Calibri"/>
                <a:cs typeface="Calibri"/>
              </a:rPr>
              <a:t>Giovanni  Puglisi</a:t>
            </a:r>
            <a:r>
              <a:rPr sz="1100" spc="-5" dirty="0">
                <a:latin typeface="Calibri"/>
                <a:cs typeface="Calibri"/>
              </a:rPr>
              <a:t>, presidente </a:t>
            </a:r>
            <a:r>
              <a:rPr sz="1100" dirty="0">
                <a:latin typeface="Calibri"/>
                <a:cs typeface="Calibri"/>
              </a:rPr>
              <a:t>della </a:t>
            </a:r>
            <a:r>
              <a:rPr sz="1100" spc="-5" dirty="0">
                <a:latin typeface="Calibri"/>
                <a:cs typeface="Calibri"/>
              </a:rPr>
              <a:t>Commissione </a:t>
            </a:r>
            <a:r>
              <a:rPr sz="1100" dirty="0">
                <a:latin typeface="Calibri"/>
                <a:cs typeface="Calibri"/>
              </a:rPr>
              <a:t>nazionale </a:t>
            </a:r>
            <a:r>
              <a:rPr sz="1100" spc="-5" dirty="0">
                <a:latin typeface="Calibri"/>
                <a:cs typeface="Calibri"/>
              </a:rPr>
              <a:t>italiana </a:t>
            </a:r>
            <a:r>
              <a:rPr sz="1100" dirty="0">
                <a:latin typeface="Calibri"/>
                <a:cs typeface="Calibri"/>
              </a:rPr>
              <a:t>per </a:t>
            </a:r>
            <a:r>
              <a:rPr sz="1100" spc="-5" dirty="0">
                <a:latin typeface="Calibri"/>
                <a:cs typeface="Calibri"/>
              </a:rPr>
              <a:t>l'Unesco </a:t>
            </a:r>
            <a:r>
              <a:rPr sz="1100" i="1" dirty="0">
                <a:latin typeface="Calibri"/>
                <a:cs typeface="Calibri"/>
              </a:rPr>
              <a:t>- è </a:t>
            </a:r>
            <a:r>
              <a:rPr sz="1100" i="1" spc="-5" dirty="0">
                <a:latin typeface="Calibri"/>
                <a:cs typeface="Calibri"/>
              </a:rPr>
              <a:t>un fatto particolarmente  </a:t>
            </a:r>
            <a:r>
              <a:rPr sz="1100" i="1" dirty="0">
                <a:latin typeface="Calibri"/>
                <a:cs typeface="Calibri"/>
              </a:rPr>
              <a:t>importante </a:t>
            </a:r>
            <a:r>
              <a:rPr sz="1100" i="1" spc="-5" dirty="0">
                <a:latin typeface="Calibri"/>
                <a:cs typeface="Calibri"/>
              </a:rPr>
              <a:t>perché </a:t>
            </a:r>
            <a:r>
              <a:rPr sz="1100" i="1" dirty="0">
                <a:latin typeface="Calibri"/>
                <a:cs typeface="Calibri"/>
              </a:rPr>
              <a:t>li </a:t>
            </a:r>
            <a:r>
              <a:rPr sz="1100" i="1" spc="-5" dirty="0">
                <a:latin typeface="Calibri"/>
                <a:cs typeface="Calibri"/>
              </a:rPr>
              <a:t>abitua all'arte. </a:t>
            </a:r>
            <a:r>
              <a:rPr sz="1100" i="1" dirty="0">
                <a:latin typeface="Calibri"/>
                <a:cs typeface="Calibri"/>
              </a:rPr>
              <a:t>La </a:t>
            </a:r>
            <a:r>
              <a:rPr sz="1100" i="1" spc="-5" dirty="0">
                <a:latin typeface="Calibri"/>
                <a:cs typeface="Calibri"/>
              </a:rPr>
              <a:t>bellezza fa </a:t>
            </a:r>
            <a:r>
              <a:rPr sz="1100" i="1" dirty="0">
                <a:latin typeface="Calibri"/>
                <a:cs typeface="Calibri"/>
              </a:rPr>
              <a:t>parte del </a:t>
            </a:r>
            <a:r>
              <a:rPr sz="1100" i="1" spc="-5" dirty="0">
                <a:latin typeface="Calibri"/>
                <a:cs typeface="Calibri"/>
              </a:rPr>
              <a:t>nostro Dna, </a:t>
            </a:r>
            <a:r>
              <a:rPr sz="1100" i="1" dirty="0">
                <a:latin typeface="Calibri"/>
                <a:cs typeface="Calibri"/>
              </a:rPr>
              <a:t>ma </a:t>
            </a:r>
            <a:r>
              <a:rPr sz="1100" i="1" spc="-5" dirty="0">
                <a:latin typeface="Calibri"/>
                <a:cs typeface="Calibri"/>
              </a:rPr>
              <a:t>questo </a:t>
            </a:r>
            <a:r>
              <a:rPr sz="1100" i="1" dirty="0">
                <a:latin typeface="Calibri"/>
                <a:cs typeface="Calibri"/>
              </a:rPr>
              <a:t>è </a:t>
            </a:r>
            <a:r>
              <a:rPr sz="1100" i="1" spc="-5" dirty="0">
                <a:latin typeface="Calibri"/>
                <a:cs typeface="Calibri"/>
              </a:rPr>
              <a:t>anche un handicap, dal  </a:t>
            </a:r>
            <a:r>
              <a:rPr sz="1100" i="1" dirty="0">
                <a:latin typeface="Calibri"/>
                <a:cs typeface="Calibri"/>
              </a:rPr>
              <a:t>momento </a:t>
            </a:r>
            <a:r>
              <a:rPr sz="1100" i="1" spc="-5" dirty="0">
                <a:latin typeface="Calibri"/>
                <a:cs typeface="Calibri"/>
              </a:rPr>
              <a:t>che siamo </a:t>
            </a:r>
            <a:r>
              <a:rPr sz="1100" i="1" spc="-10" dirty="0">
                <a:latin typeface="Calibri"/>
                <a:cs typeface="Calibri"/>
              </a:rPr>
              <a:t>troppo </a:t>
            </a:r>
            <a:r>
              <a:rPr sz="1100" i="1" spc="-5" dirty="0">
                <a:latin typeface="Calibri"/>
                <a:cs typeface="Calibri"/>
              </a:rPr>
              <a:t>abituati all'arte </a:t>
            </a:r>
            <a:r>
              <a:rPr sz="1100" i="1" dirty="0">
                <a:latin typeface="Calibri"/>
                <a:cs typeface="Calibri"/>
              </a:rPr>
              <a:t>e </a:t>
            </a:r>
            <a:r>
              <a:rPr sz="1100" i="1" spc="-5" dirty="0">
                <a:latin typeface="Calibri"/>
                <a:cs typeface="Calibri"/>
              </a:rPr>
              <a:t>non </a:t>
            </a:r>
            <a:r>
              <a:rPr sz="1100" i="1" dirty="0">
                <a:latin typeface="Calibri"/>
                <a:cs typeface="Calibri"/>
              </a:rPr>
              <a:t>ce </a:t>
            </a:r>
            <a:r>
              <a:rPr sz="1100" i="1" spc="-5" dirty="0">
                <a:latin typeface="Calibri"/>
                <a:cs typeface="Calibri"/>
              </a:rPr>
              <a:t>ne accorgiamo </a:t>
            </a:r>
            <a:r>
              <a:rPr sz="1100" i="1" dirty="0">
                <a:latin typeface="Calibri"/>
                <a:cs typeface="Calibri"/>
              </a:rPr>
              <a:t>più"</a:t>
            </a:r>
            <a:r>
              <a:rPr sz="1100" dirty="0">
                <a:latin typeface="Calibri"/>
                <a:cs typeface="Calibri"/>
              </a:rPr>
              <a:t>. Media partner </a:t>
            </a:r>
            <a:r>
              <a:rPr sz="1100" spc="-5" dirty="0">
                <a:latin typeface="Calibri"/>
                <a:cs typeface="Calibri"/>
              </a:rPr>
              <a:t>dell'evento, </a:t>
            </a:r>
            <a:r>
              <a:rPr sz="1100" dirty="0">
                <a:latin typeface="Calibri"/>
                <a:cs typeface="Calibri"/>
              </a:rPr>
              <a:t>la cui  </a:t>
            </a:r>
            <a:r>
              <a:rPr sz="1100" spc="-5" dirty="0">
                <a:latin typeface="Calibri"/>
                <a:cs typeface="Calibri"/>
              </a:rPr>
              <a:t>immagine identificativa </a:t>
            </a:r>
            <a:r>
              <a:rPr sz="1100" dirty="0">
                <a:latin typeface="Calibri"/>
                <a:cs typeface="Calibri"/>
              </a:rPr>
              <a:t>è </a:t>
            </a:r>
            <a:r>
              <a:rPr sz="1100" spc="-5" dirty="0">
                <a:latin typeface="Calibri"/>
                <a:cs typeface="Calibri"/>
              </a:rPr>
              <a:t>stata realizzata da </a:t>
            </a:r>
            <a:r>
              <a:rPr sz="1100" b="1" spc="-5" dirty="0">
                <a:latin typeface="Calibri"/>
                <a:cs typeface="Calibri"/>
              </a:rPr>
              <a:t>Eva Montanari</a:t>
            </a:r>
            <a:r>
              <a:rPr sz="1100" spc="-5" dirty="0">
                <a:latin typeface="Calibri"/>
                <a:cs typeface="Calibri"/>
              </a:rPr>
              <a:t>, sarà </a:t>
            </a:r>
            <a:r>
              <a:rPr sz="1100" dirty="0">
                <a:latin typeface="Calibri"/>
                <a:cs typeface="Calibri"/>
              </a:rPr>
              <a:t>la</a:t>
            </a:r>
            <a:r>
              <a:rPr sz="1100" spc="30" dirty="0">
                <a:latin typeface="Calibri"/>
                <a:cs typeface="Calibri"/>
              </a:rPr>
              <a:t> </a:t>
            </a:r>
            <a:r>
              <a:rPr sz="1100" dirty="0">
                <a:latin typeface="Calibri"/>
                <a:cs typeface="Calibri"/>
              </a:rPr>
              <a:t>Rai.</a:t>
            </a:r>
            <a:endParaRPr sz="1100">
              <a:latin typeface="Calibri"/>
              <a:cs typeface="Calibri"/>
            </a:endParaRPr>
          </a:p>
        </p:txBody>
      </p:sp>
      <p:sp>
        <p:nvSpPr>
          <p:cNvPr id="6" name="object 6"/>
          <p:cNvSpPr/>
          <p:nvPr/>
        </p:nvSpPr>
        <p:spPr>
          <a:xfrm>
            <a:off x="1036955" y="2315463"/>
            <a:ext cx="5476875" cy="78105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1978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Fascinointellettuali.altervista.org  5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04925" y="2819399"/>
            <a:ext cx="5153025" cy="418147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563239" y="7314056"/>
            <a:ext cx="434975" cy="193675"/>
          </a:xfrm>
          <a:prstGeom prst="rect">
            <a:avLst/>
          </a:prstGeom>
        </p:spPr>
        <p:txBody>
          <a:bodyPr vert="horz" wrap="square" lIns="0" tIns="13335" rIns="0" bIns="0" rtlCol="0">
            <a:spAutoFit/>
          </a:bodyPr>
          <a:lstStyle/>
          <a:p>
            <a:pPr marL="12700">
              <a:lnSpc>
                <a:spcPct val="100000"/>
              </a:lnSpc>
              <a:spcBef>
                <a:spcPts val="105"/>
              </a:spcBef>
            </a:pPr>
            <a:r>
              <a:rPr sz="1100" b="1" i="1" dirty="0">
                <a:latin typeface="Calibri"/>
                <a:cs typeface="Calibri"/>
              </a:rPr>
              <a:t>A</a:t>
            </a:r>
            <a:r>
              <a:rPr sz="1100" b="1" i="1" spc="5" dirty="0">
                <a:latin typeface="Calibri"/>
                <a:cs typeface="Calibri"/>
              </a:rPr>
              <a:t>.</a:t>
            </a:r>
            <a:r>
              <a:rPr sz="1100" b="1" i="1" spc="-5" dirty="0">
                <a:latin typeface="Calibri"/>
                <a:cs typeface="Calibri"/>
              </a:rPr>
              <a:t>M</a:t>
            </a:r>
            <a:r>
              <a:rPr sz="1100" b="1" i="1" spc="-10" dirty="0">
                <a:latin typeface="Calibri"/>
                <a:cs typeface="Calibri"/>
              </a:rPr>
              <a:t>.</a:t>
            </a:r>
            <a:r>
              <a:rPr sz="1100" b="1" i="1" dirty="0">
                <a:latin typeface="Calibri"/>
                <a:cs typeface="Calibri"/>
              </a:rPr>
              <a:t>G.</a:t>
            </a:r>
            <a:endParaRPr sz="1100">
              <a:latin typeface="Calibri"/>
              <a:cs typeface="Calibri"/>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15900">
              <a:lnSpc>
                <a:spcPts val="1839"/>
              </a:lnSpc>
            </a:pPr>
            <a:r>
              <a:rPr sz="1600" b="1" spc="-10" dirty="0">
                <a:latin typeface="Arial"/>
                <a:cs typeface="Arial"/>
              </a:rPr>
              <a:t>G</a:t>
            </a:r>
            <a:r>
              <a:rPr sz="1600" b="1" spc="-5" dirty="0">
                <a:latin typeface="Arial"/>
                <a:cs typeface="Arial"/>
              </a:rPr>
              <a:t>os</a:t>
            </a:r>
            <a:r>
              <a:rPr sz="1600" b="1" dirty="0">
                <a:latin typeface="Arial"/>
                <a:cs typeface="Arial"/>
              </a:rPr>
              <a:t>s</a:t>
            </a:r>
            <a:r>
              <a:rPr sz="1600" b="1" spc="-5" dirty="0">
                <a:latin typeface="Arial"/>
                <a:cs typeface="Arial"/>
              </a:rPr>
              <a:t>ip.l</a:t>
            </a:r>
            <a:r>
              <a:rPr sz="1600" b="1" dirty="0">
                <a:latin typeface="Arial"/>
                <a:cs typeface="Arial"/>
              </a:rPr>
              <a:t>i</a:t>
            </a:r>
            <a:r>
              <a:rPr sz="1600" b="1" spc="-5" dirty="0">
                <a:latin typeface="Arial"/>
                <a:cs typeface="Arial"/>
              </a:rPr>
              <a:t>bero.</a:t>
            </a:r>
            <a:r>
              <a:rPr sz="1600" b="1" spc="5" dirty="0">
                <a:latin typeface="Arial"/>
                <a:cs typeface="Arial"/>
              </a:rPr>
              <a:t>i</a:t>
            </a:r>
            <a:r>
              <a:rPr sz="1600" b="1" spc="-5" dirty="0">
                <a:latin typeface="Arial"/>
                <a:cs typeface="Arial"/>
              </a:rPr>
              <a:t>t  5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327018"/>
            <a:ext cx="5218430" cy="1700530"/>
          </a:xfrm>
          <a:prstGeom prst="rect">
            <a:avLst/>
          </a:prstGeom>
        </p:spPr>
        <p:txBody>
          <a:bodyPr vert="horz" wrap="square" lIns="0" tIns="13335" rIns="0" bIns="0" rtlCol="0">
            <a:spAutoFit/>
          </a:bodyPr>
          <a:lstStyle/>
          <a:p>
            <a:pPr marL="12700">
              <a:lnSpc>
                <a:spcPct val="100000"/>
              </a:lnSpc>
              <a:spcBef>
                <a:spcPts val="105"/>
              </a:spcBef>
            </a:pPr>
            <a:r>
              <a:rPr sz="2250" b="1" u="heavy" dirty="0">
                <a:solidFill>
                  <a:srgbClr val="115AA2"/>
                </a:solidFill>
                <a:uFill>
                  <a:solidFill>
                    <a:srgbClr val="115AA2"/>
                  </a:solidFill>
                </a:uFill>
                <a:latin typeface="Arial"/>
                <a:cs typeface="Arial"/>
                <a:hlinkClick r:id="rId3"/>
              </a:rPr>
              <a:t>Torna il </a:t>
            </a:r>
            <a:r>
              <a:rPr sz="2250" b="1" u="heavy" spc="-5" dirty="0">
                <a:solidFill>
                  <a:srgbClr val="115AA2"/>
                </a:solidFill>
                <a:uFill>
                  <a:solidFill>
                    <a:srgbClr val="115AA2"/>
                  </a:solidFill>
                </a:uFill>
                <a:latin typeface="Arial"/>
                <a:cs typeface="Arial"/>
                <a:hlinkClick r:id="rId3"/>
              </a:rPr>
              <a:t>Festival della Cultura</a:t>
            </a:r>
            <a:r>
              <a:rPr sz="2250" b="1" u="heavy" spc="15" dirty="0">
                <a:solidFill>
                  <a:srgbClr val="115AA2"/>
                </a:solidFill>
                <a:uFill>
                  <a:solidFill>
                    <a:srgbClr val="115AA2"/>
                  </a:solidFill>
                </a:uFill>
                <a:latin typeface="Arial"/>
                <a:cs typeface="Arial"/>
                <a:hlinkClick r:id="rId3"/>
              </a:rPr>
              <a:t> </a:t>
            </a:r>
            <a:r>
              <a:rPr sz="2250" b="1" u="heavy" spc="-5" dirty="0">
                <a:solidFill>
                  <a:srgbClr val="115AA2"/>
                </a:solidFill>
                <a:uFill>
                  <a:solidFill>
                    <a:srgbClr val="115AA2"/>
                  </a:solidFill>
                </a:uFill>
                <a:latin typeface="Arial"/>
                <a:cs typeface="Arial"/>
                <a:hlinkClick r:id="rId3"/>
              </a:rPr>
              <a:t>Creativa</a:t>
            </a:r>
            <a:endParaRPr sz="2250">
              <a:latin typeface="Arial"/>
              <a:cs typeface="Arial"/>
            </a:endParaRPr>
          </a:p>
          <a:p>
            <a:pPr marL="12700">
              <a:lnSpc>
                <a:spcPct val="100000"/>
              </a:lnSpc>
              <a:spcBef>
                <a:spcPts val="1720"/>
              </a:spcBef>
            </a:pPr>
            <a:r>
              <a:rPr sz="900" u="sng" dirty="0">
                <a:solidFill>
                  <a:srgbClr val="115AA2"/>
                </a:solidFill>
                <a:uFill>
                  <a:solidFill>
                    <a:srgbClr val="115AA2"/>
                  </a:solidFill>
                </a:uFill>
                <a:latin typeface="Arial"/>
                <a:cs typeface="Arial"/>
                <a:hlinkClick r:id="rId4"/>
              </a:rPr>
              <a:t>West</a:t>
            </a:r>
            <a:endParaRPr sz="900">
              <a:latin typeface="Arial"/>
              <a:cs typeface="Arial"/>
            </a:endParaRPr>
          </a:p>
          <a:p>
            <a:pPr>
              <a:lnSpc>
                <a:spcPct val="100000"/>
              </a:lnSpc>
              <a:spcBef>
                <a:spcPts val="25"/>
              </a:spcBef>
            </a:pPr>
            <a:endParaRPr sz="950">
              <a:latin typeface="Times New Roman"/>
              <a:cs typeface="Times New Roman"/>
            </a:endParaRPr>
          </a:p>
          <a:p>
            <a:pPr marL="12700">
              <a:lnSpc>
                <a:spcPct val="100000"/>
              </a:lnSpc>
            </a:pPr>
            <a:r>
              <a:rPr sz="850" dirty="0">
                <a:solidFill>
                  <a:srgbClr val="696666"/>
                </a:solidFill>
                <a:latin typeface="Arial"/>
                <a:cs typeface="Arial"/>
              </a:rPr>
              <a:t>3 </a:t>
            </a:r>
            <a:r>
              <a:rPr sz="850" spc="-5" dirty="0">
                <a:solidFill>
                  <a:srgbClr val="696666"/>
                </a:solidFill>
                <a:latin typeface="Arial"/>
                <a:cs typeface="Arial"/>
              </a:rPr>
              <a:t>ore</a:t>
            </a:r>
            <a:r>
              <a:rPr sz="850" spc="-15" dirty="0">
                <a:solidFill>
                  <a:srgbClr val="696666"/>
                </a:solidFill>
                <a:latin typeface="Arial"/>
                <a:cs typeface="Arial"/>
              </a:rPr>
              <a:t> </a:t>
            </a:r>
            <a:r>
              <a:rPr sz="850" dirty="0">
                <a:solidFill>
                  <a:srgbClr val="696666"/>
                </a:solidFill>
                <a:latin typeface="Arial"/>
                <a:cs typeface="Arial"/>
              </a:rPr>
              <a:t>fa</a:t>
            </a:r>
            <a:endParaRPr sz="850">
              <a:latin typeface="Arial"/>
              <a:cs typeface="Arial"/>
            </a:endParaRPr>
          </a:p>
          <a:p>
            <a:pPr>
              <a:lnSpc>
                <a:spcPct val="100000"/>
              </a:lnSpc>
              <a:spcBef>
                <a:spcPts val="20"/>
              </a:spcBef>
            </a:pPr>
            <a:endParaRPr sz="850">
              <a:latin typeface="Times New Roman"/>
              <a:cs typeface="Times New Roman"/>
            </a:endParaRPr>
          </a:p>
          <a:p>
            <a:pPr marL="12700" marR="638810">
              <a:lnSpc>
                <a:spcPct val="110000"/>
              </a:lnSpc>
            </a:pPr>
            <a:r>
              <a:rPr sz="900" spc="-5" dirty="0">
                <a:latin typeface="Arial"/>
                <a:cs typeface="Arial"/>
              </a:rPr>
              <a:t>È’ stato presentato a Roma il programma della seconda edizione del Festival della Cultura  Creativa, </a:t>
            </a:r>
            <a:r>
              <a:rPr sz="900" dirty="0">
                <a:latin typeface="Arial"/>
                <a:cs typeface="Arial"/>
              </a:rPr>
              <a:t>che si </a:t>
            </a:r>
            <a:r>
              <a:rPr sz="900" spc="-5" dirty="0">
                <a:latin typeface="Arial"/>
                <a:cs typeface="Arial"/>
              </a:rPr>
              <a:t>svolgerà dal </a:t>
            </a:r>
            <a:r>
              <a:rPr sz="900" spc="-10" dirty="0">
                <a:latin typeface="Arial"/>
                <a:cs typeface="Arial"/>
              </a:rPr>
              <a:t>16 </a:t>
            </a:r>
            <a:r>
              <a:rPr sz="900" spc="-5" dirty="0">
                <a:latin typeface="Arial"/>
                <a:cs typeface="Arial"/>
              </a:rPr>
              <a:t>al 22 marzo 2015. Un'iniziativa</a:t>
            </a:r>
            <a:r>
              <a:rPr sz="900" spc="20" dirty="0">
                <a:latin typeface="Arial"/>
                <a:cs typeface="Arial"/>
              </a:rPr>
              <a:t> </a:t>
            </a:r>
            <a:r>
              <a:rPr sz="900" dirty="0">
                <a:latin typeface="Arial"/>
                <a:cs typeface="Arial"/>
              </a:rPr>
              <a:t>...</a:t>
            </a:r>
            <a:endParaRPr sz="900">
              <a:latin typeface="Arial"/>
              <a:cs typeface="Arial"/>
            </a:endParaRPr>
          </a:p>
          <a:p>
            <a:pPr>
              <a:lnSpc>
                <a:spcPct val="100000"/>
              </a:lnSpc>
              <a:spcBef>
                <a:spcPts val="55"/>
              </a:spcBef>
            </a:pPr>
            <a:endParaRPr sz="900">
              <a:latin typeface="Times New Roman"/>
              <a:cs typeface="Times New Roman"/>
            </a:endParaRPr>
          </a:p>
          <a:p>
            <a:pPr marL="12700">
              <a:lnSpc>
                <a:spcPct val="100000"/>
              </a:lnSpc>
            </a:pPr>
            <a:r>
              <a:rPr sz="900" b="1" u="sng" dirty="0">
                <a:solidFill>
                  <a:srgbClr val="115AA2"/>
                </a:solidFill>
                <a:uFill>
                  <a:solidFill>
                    <a:srgbClr val="115AA2"/>
                  </a:solidFill>
                </a:uFill>
                <a:latin typeface="Arial"/>
                <a:cs typeface="Arial"/>
                <a:hlinkClick r:id="rId3"/>
              </a:rPr>
              <a:t>Leggi </a:t>
            </a:r>
            <a:r>
              <a:rPr sz="900" b="1" u="sng" spc="-10" dirty="0">
                <a:solidFill>
                  <a:srgbClr val="115AA2"/>
                </a:solidFill>
                <a:uFill>
                  <a:solidFill>
                    <a:srgbClr val="115AA2"/>
                  </a:solidFill>
                </a:uFill>
                <a:latin typeface="Arial"/>
                <a:cs typeface="Arial"/>
                <a:hlinkClick r:id="rId3"/>
              </a:rPr>
              <a:t>la</a:t>
            </a:r>
            <a:r>
              <a:rPr sz="900" b="1" u="sng" spc="-5" dirty="0">
                <a:solidFill>
                  <a:srgbClr val="115AA2"/>
                </a:solidFill>
                <a:uFill>
                  <a:solidFill>
                    <a:srgbClr val="115AA2"/>
                  </a:solidFill>
                </a:uFill>
                <a:latin typeface="Arial"/>
                <a:cs typeface="Arial"/>
                <a:hlinkClick r:id="rId3"/>
              </a:rPr>
              <a:t> notizia</a:t>
            </a:r>
            <a:endParaRPr sz="900">
              <a:latin typeface="Arial"/>
              <a:cs typeface="Arial"/>
            </a:endParaRPr>
          </a:p>
        </p:txBody>
      </p:sp>
      <p:sp>
        <p:nvSpPr>
          <p:cNvPr id="5" name="object 5"/>
          <p:cNvSpPr/>
          <p:nvPr/>
        </p:nvSpPr>
        <p:spPr>
          <a:xfrm>
            <a:off x="719340" y="5266054"/>
            <a:ext cx="6122035" cy="0"/>
          </a:xfrm>
          <a:custGeom>
            <a:avLst/>
            <a:gdLst/>
            <a:ahLst/>
            <a:cxnLst/>
            <a:rect l="l" t="t" r="r" b="b"/>
            <a:pathLst>
              <a:path w="6122034">
                <a:moveTo>
                  <a:pt x="0" y="0"/>
                </a:moveTo>
                <a:lnTo>
                  <a:pt x="6121527" y="0"/>
                </a:lnTo>
              </a:path>
            </a:pathLst>
          </a:custGeom>
          <a:ln w="9144">
            <a:solidFill>
              <a:srgbClr val="C0C0C0"/>
            </a:solidFill>
          </a:ln>
        </p:spPr>
        <p:txBody>
          <a:bodyPr wrap="square" lIns="0" tIns="0" rIns="0" bIns="0" rtlCol="0"/>
          <a:lstStyle/>
          <a:p>
            <a:endParaRPr/>
          </a:p>
        </p:txBody>
      </p:sp>
      <p:sp>
        <p:nvSpPr>
          <p:cNvPr id="6" name="object 6"/>
          <p:cNvSpPr txBox="1"/>
          <p:nvPr/>
        </p:nvSpPr>
        <p:spPr>
          <a:xfrm>
            <a:off x="706627" y="5802248"/>
            <a:ext cx="6029960" cy="3459479"/>
          </a:xfrm>
          <a:prstGeom prst="rect">
            <a:avLst/>
          </a:prstGeom>
        </p:spPr>
        <p:txBody>
          <a:bodyPr vert="horz" wrap="square" lIns="0" tIns="12700" rIns="0" bIns="0" rtlCol="0">
            <a:spAutoFit/>
          </a:bodyPr>
          <a:lstStyle/>
          <a:p>
            <a:pPr marL="12700">
              <a:lnSpc>
                <a:spcPts val="2870"/>
              </a:lnSpc>
              <a:spcBef>
                <a:spcPts val="100"/>
              </a:spcBef>
            </a:pPr>
            <a:r>
              <a:rPr sz="2400" b="1" spc="-5" dirty="0">
                <a:latin typeface="Arial"/>
                <a:cs typeface="Arial"/>
              </a:rPr>
              <a:t>Torna </a:t>
            </a:r>
            <a:r>
              <a:rPr sz="2400" b="1" dirty="0">
                <a:latin typeface="Arial"/>
                <a:cs typeface="Arial"/>
              </a:rPr>
              <a:t>il </a:t>
            </a:r>
            <a:r>
              <a:rPr sz="2400" b="1" spc="-5" dirty="0">
                <a:latin typeface="Arial"/>
                <a:cs typeface="Arial"/>
              </a:rPr>
              <a:t>Festival della Cultura</a:t>
            </a:r>
            <a:r>
              <a:rPr sz="2400" b="1" spc="30" dirty="0">
                <a:latin typeface="Arial"/>
                <a:cs typeface="Arial"/>
              </a:rPr>
              <a:t> </a:t>
            </a:r>
            <a:r>
              <a:rPr sz="2400" b="1" spc="-5" dirty="0">
                <a:latin typeface="Arial"/>
                <a:cs typeface="Arial"/>
              </a:rPr>
              <a:t>Creativa</a:t>
            </a:r>
            <a:endParaRPr sz="2400">
              <a:latin typeface="Arial"/>
              <a:cs typeface="Arial"/>
            </a:endParaRPr>
          </a:p>
          <a:p>
            <a:pPr marL="12700">
              <a:lnSpc>
                <a:spcPts val="1070"/>
              </a:lnSpc>
            </a:pPr>
            <a:r>
              <a:rPr sz="900" spc="-5" dirty="0">
                <a:latin typeface="Arial"/>
                <a:cs typeface="Arial"/>
              </a:rPr>
              <a:t>di Roberta Lunghini </a:t>
            </a:r>
            <a:r>
              <a:rPr sz="900" dirty="0">
                <a:latin typeface="Arial"/>
                <a:cs typeface="Arial"/>
              </a:rPr>
              <a:t>- </a:t>
            </a:r>
            <a:r>
              <a:rPr sz="900" spc="-5" dirty="0">
                <a:latin typeface="Arial"/>
                <a:cs typeface="Arial"/>
              </a:rPr>
              <a:t>05.03.2015 </a:t>
            </a:r>
            <a:r>
              <a:rPr sz="900" dirty="0">
                <a:latin typeface="Arial"/>
                <a:cs typeface="Arial"/>
              </a:rPr>
              <a:t>| </a:t>
            </a:r>
            <a:r>
              <a:rPr sz="900" u="sng" spc="-5" dirty="0">
                <a:solidFill>
                  <a:srgbClr val="003399"/>
                </a:solidFill>
                <a:uFill>
                  <a:solidFill>
                    <a:srgbClr val="003399"/>
                  </a:solidFill>
                </a:uFill>
                <a:latin typeface="Arial"/>
                <a:cs typeface="Arial"/>
                <a:hlinkClick r:id="rId5"/>
              </a:rPr>
              <a:t>Stampa</a:t>
            </a:r>
            <a:r>
              <a:rPr sz="900" spc="-5" dirty="0">
                <a:solidFill>
                  <a:srgbClr val="003399"/>
                </a:solidFill>
                <a:latin typeface="Arial"/>
                <a:cs typeface="Arial"/>
                <a:hlinkClick r:id="rId5"/>
              </a:rPr>
              <a:t> </a:t>
            </a:r>
            <a:r>
              <a:rPr sz="900" dirty="0">
                <a:latin typeface="Arial"/>
                <a:cs typeface="Arial"/>
              </a:rPr>
              <a:t>| </a:t>
            </a:r>
            <a:r>
              <a:rPr sz="900" u="sng" spc="-5" dirty="0">
                <a:solidFill>
                  <a:srgbClr val="003399"/>
                </a:solidFill>
                <a:uFill>
                  <a:solidFill>
                    <a:srgbClr val="003399"/>
                  </a:solidFill>
                </a:uFill>
                <a:latin typeface="Arial"/>
                <a:cs typeface="Arial"/>
              </a:rPr>
              <a:t>Condividi </a:t>
            </a:r>
            <a:r>
              <a:rPr sz="900" u="sng" dirty="0">
                <a:solidFill>
                  <a:srgbClr val="003399"/>
                </a:solidFill>
                <a:uFill>
                  <a:solidFill>
                    <a:srgbClr val="003399"/>
                  </a:solidFill>
                </a:uFill>
                <a:latin typeface="Arial"/>
                <a:cs typeface="Arial"/>
              </a:rPr>
              <a:t>su </a:t>
            </a:r>
            <a:r>
              <a:rPr sz="900" u="sng" spc="-5" dirty="0">
                <a:solidFill>
                  <a:srgbClr val="003399"/>
                </a:solidFill>
                <a:uFill>
                  <a:solidFill>
                    <a:srgbClr val="003399"/>
                  </a:solidFill>
                </a:uFill>
                <a:latin typeface="Arial"/>
                <a:cs typeface="Arial"/>
              </a:rPr>
              <a:t>Facebook</a:t>
            </a:r>
            <a:r>
              <a:rPr sz="900" spc="-5" dirty="0">
                <a:solidFill>
                  <a:srgbClr val="003399"/>
                </a:solidFill>
                <a:latin typeface="Arial"/>
                <a:cs typeface="Arial"/>
              </a:rPr>
              <a:t> </a:t>
            </a:r>
            <a:r>
              <a:rPr sz="900" dirty="0">
                <a:latin typeface="Arial"/>
                <a:cs typeface="Arial"/>
              </a:rPr>
              <a:t>| </a:t>
            </a:r>
            <a:r>
              <a:rPr sz="900" u="sng" spc="-5" dirty="0">
                <a:solidFill>
                  <a:srgbClr val="003399"/>
                </a:solidFill>
                <a:uFill>
                  <a:solidFill>
                    <a:srgbClr val="003399"/>
                  </a:solidFill>
                </a:uFill>
                <a:latin typeface="Arial"/>
                <a:cs typeface="Arial"/>
              </a:rPr>
              <a:t>Diffondi </a:t>
            </a:r>
            <a:r>
              <a:rPr sz="900" u="sng" dirty="0">
                <a:solidFill>
                  <a:srgbClr val="003399"/>
                </a:solidFill>
                <a:uFill>
                  <a:solidFill>
                    <a:srgbClr val="003399"/>
                  </a:solidFill>
                </a:uFill>
                <a:latin typeface="Arial"/>
                <a:cs typeface="Arial"/>
              </a:rPr>
              <a:t>su </a:t>
            </a:r>
            <a:r>
              <a:rPr sz="900" u="sng" spc="-5" dirty="0">
                <a:solidFill>
                  <a:srgbClr val="003399"/>
                </a:solidFill>
                <a:uFill>
                  <a:solidFill>
                    <a:srgbClr val="003399"/>
                  </a:solidFill>
                </a:uFill>
                <a:latin typeface="Arial"/>
                <a:cs typeface="Arial"/>
              </a:rPr>
              <a:t>Twitter</a:t>
            </a:r>
            <a:r>
              <a:rPr sz="900" spc="-5" dirty="0">
                <a:solidFill>
                  <a:srgbClr val="003399"/>
                </a:solidFill>
                <a:latin typeface="Arial"/>
                <a:cs typeface="Arial"/>
              </a:rPr>
              <a:t> </a:t>
            </a:r>
            <a:r>
              <a:rPr sz="900" dirty="0">
                <a:latin typeface="Arial"/>
                <a:cs typeface="Arial"/>
              </a:rPr>
              <a:t>| </a:t>
            </a:r>
            <a:r>
              <a:rPr sz="900" u="sng" spc="-10" dirty="0">
                <a:solidFill>
                  <a:srgbClr val="003399"/>
                </a:solidFill>
                <a:uFill>
                  <a:solidFill>
                    <a:srgbClr val="003399"/>
                  </a:solidFill>
                </a:uFill>
                <a:latin typeface="Arial"/>
                <a:cs typeface="Arial"/>
                <a:hlinkClick r:id="rId3"/>
              </a:rPr>
              <a:t>Invia </a:t>
            </a:r>
            <a:r>
              <a:rPr sz="900" u="sng" spc="-5" dirty="0">
                <a:solidFill>
                  <a:srgbClr val="003399"/>
                </a:solidFill>
                <a:uFill>
                  <a:solidFill>
                    <a:srgbClr val="003399"/>
                  </a:solidFill>
                </a:uFill>
                <a:latin typeface="Arial"/>
                <a:cs typeface="Arial"/>
                <a:hlinkClick r:id="rId3"/>
              </a:rPr>
              <a:t>per Emai</a:t>
            </a:r>
            <a:r>
              <a:rPr sz="900" spc="-5" dirty="0">
                <a:solidFill>
                  <a:srgbClr val="003399"/>
                </a:solidFill>
                <a:latin typeface="Arial"/>
                <a:cs typeface="Arial"/>
                <a:hlinkClick r:id="rId3"/>
              </a:rPr>
              <a:t>l</a:t>
            </a:r>
            <a:r>
              <a:rPr sz="900" spc="130" dirty="0">
                <a:solidFill>
                  <a:srgbClr val="003399"/>
                </a:solidFill>
                <a:latin typeface="Arial"/>
                <a:cs typeface="Arial"/>
                <a:hlinkClick r:id="rId3"/>
              </a:rPr>
              <a:t> </a:t>
            </a:r>
            <a:r>
              <a:rPr sz="900" dirty="0">
                <a:latin typeface="Arial"/>
                <a:cs typeface="Arial"/>
              </a:rPr>
              <a:t>|</a:t>
            </a:r>
            <a:endParaRPr sz="900">
              <a:latin typeface="Arial"/>
              <a:cs typeface="Arial"/>
            </a:endParaRPr>
          </a:p>
          <a:p>
            <a:pPr>
              <a:lnSpc>
                <a:spcPct val="100000"/>
              </a:lnSpc>
              <a:spcBef>
                <a:spcPts val="40"/>
              </a:spcBef>
            </a:pPr>
            <a:endParaRPr sz="950">
              <a:latin typeface="Times New Roman"/>
              <a:cs typeface="Times New Roman"/>
            </a:endParaRPr>
          </a:p>
          <a:p>
            <a:pPr marL="2760980" marR="101600">
              <a:lnSpc>
                <a:spcPct val="127099"/>
              </a:lnSpc>
            </a:pPr>
            <a:r>
              <a:rPr sz="1200" dirty="0">
                <a:solidFill>
                  <a:srgbClr val="373737"/>
                </a:solidFill>
                <a:latin typeface="Arial"/>
                <a:cs typeface="Arial"/>
              </a:rPr>
              <a:t>È </a:t>
            </a:r>
            <a:r>
              <a:rPr sz="1200" spc="-5" dirty="0">
                <a:solidFill>
                  <a:srgbClr val="373737"/>
                </a:solidFill>
                <a:latin typeface="Arial"/>
                <a:cs typeface="Arial"/>
              </a:rPr>
              <a:t>stato presentato a Roma il programma della  seconda edizione del </a:t>
            </a:r>
            <a:r>
              <a:rPr sz="1200" b="1" u="heavy" spc="-5" dirty="0">
                <a:solidFill>
                  <a:srgbClr val="003399"/>
                </a:solidFill>
                <a:uFill>
                  <a:solidFill>
                    <a:srgbClr val="003399"/>
                  </a:solidFill>
                </a:uFill>
                <a:latin typeface="Arial"/>
                <a:cs typeface="Arial"/>
                <a:hlinkClick r:id="rId6"/>
              </a:rPr>
              <a:t>Festival della Cultura </a:t>
            </a:r>
            <a:r>
              <a:rPr sz="1200" b="1" spc="-5" dirty="0">
                <a:solidFill>
                  <a:srgbClr val="003399"/>
                </a:solidFill>
                <a:latin typeface="Arial"/>
                <a:cs typeface="Arial"/>
              </a:rPr>
              <a:t> </a:t>
            </a:r>
            <a:r>
              <a:rPr sz="1200" b="1" u="heavy" spc="-5" dirty="0">
                <a:solidFill>
                  <a:srgbClr val="003399"/>
                </a:solidFill>
                <a:uFill>
                  <a:solidFill>
                    <a:srgbClr val="003399"/>
                  </a:solidFill>
                </a:uFill>
                <a:latin typeface="Arial"/>
                <a:cs typeface="Arial"/>
                <a:hlinkClick r:id="rId6"/>
              </a:rPr>
              <a:t>Creativa</a:t>
            </a:r>
            <a:r>
              <a:rPr sz="1200" spc="-5" dirty="0">
                <a:solidFill>
                  <a:srgbClr val="373737"/>
                </a:solidFill>
                <a:latin typeface="Arial"/>
                <a:cs typeface="Arial"/>
              </a:rPr>
              <a:t>, che si svolgerà </a:t>
            </a:r>
            <a:r>
              <a:rPr sz="1200" dirty="0">
                <a:solidFill>
                  <a:srgbClr val="373737"/>
                </a:solidFill>
                <a:latin typeface="Arial"/>
                <a:cs typeface="Arial"/>
              </a:rPr>
              <a:t>dal </a:t>
            </a:r>
            <a:r>
              <a:rPr sz="1200" spc="-5" dirty="0">
                <a:solidFill>
                  <a:srgbClr val="373737"/>
                </a:solidFill>
                <a:latin typeface="Arial"/>
                <a:cs typeface="Arial"/>
              </a:rPr>
              <a:t>16 al </a:t>
            </a:r>
            <a:r>
              <a:rPr sz="1200" spc="-10" dirty="0">
                <a:solidFill>
                  <a:srgbClr val="373737"/>
                </a:solidFill>
                <a:latin typeface="Arial"/>
                <a:cs typeface="Arial"/>
              </a:rPr>
              <a:t>22 </a:t>
            </a:r>
            <a:r>
              <a:rPr sz="1200" spc="-5" dirty="0">
                <a:solidFill>
                  <a:srgbClr val="373737"/>
                </a:solidFill>
                <a:latin typeface="Arial"/>
                <a:cs typeface="Arial"/>
              </a:rPr>
              <a:t>marzo  2015. </a:t>
            </a:r>
            <a:r>
              <a:rPr sz="1200" b="1" spc="-10" dirty="0">
                <a:solidFill>
                  <a:srgbClr val="373737"/>
                </a:solidFill>
                <a:latin typeface="Arial"/>
                <a:cs typeface="Arial"/>
              </a:rPr>
              <a:t>Un’iniziativa </a:t>
            </a:r>
            <a:r>
              <a:rPr sz="1200" b="1" spc="-5" dirty="0">
                <a:solidFill>
                  <a:srgbClr val="373737"/>
                </a:solidFill>
                <a:latin typeface="Arial"/>
                <a:cs typeface="Arial"/>
              </a:rPr>
              <a:t>organizzata dalle banche  </a:t>
            </a:r>
            <a:r>
              <a:rPr sz="1200" b="1" dirty="0">
                <a:solidFill>
                  <a:srgbClr val="373737"/>
                </a:solidFill>
                <a:latin typeface="Arial"/>
                <a:cs typeface="Arial"/>
              </a:rPr>
              <a:t>italiane </a:t>
            </a:r>
            <a:r>
              <a:rPr sz="1200" spc="-5" dirty="0">
                <a:solidFill>
                  <a:srgbClr val="373737"/>
                </a:solidFill>
                <a:latin typeface="Arial"/>
                <a:cs typeface="Arial"/>
              </a:rPr>
              <a:t>con il coordinamento dall’ABI  (Associazione Bancaria Italiana) e</a:t>
            </a:r>
            <a:r>
              <a:rPr sz="1200" b="1" spc="-5" dirty="0">
                <a:solidFill>
                  <a:srgbClr val="373737"/>
                </a:solidFill>
                <a:latin typeface="Arial"/>
                <a:cs typeface="Arial"/>
              </a:rPr>
              <a:t>dedicata a  bambini e ragazzi</a:t>
            </a:r>
            <a:r>
              <a:rPr sz="1200" spc="-5" dirty="0">
                <a:solidFill>
                  <a:srgbClr val="373737"/>
                </a:solidFill>
                <a:latin typeface="Arial"/>
                <a:cs typeface="Arial"/>
              </a:rPr>
              <a:t>. </a:t>
            </a:r>
            <a:r>
              <a:rPr sz="1200" dirty="0">
                <a:solidFill>
                  <a:srgbClr val="373737"/>
                </a:solidFill>
                <a:latin typeface="Arial"/>
                <a:cs typeface="Arial"/>
              </a:rPr>
              <a:t>Il </a:t>
            </a:r>
            <a:r>
              <a:rPr sz="1200" spc="-5" dirty="0">
                <a:solidFill>
                  <a:srgbClr val="373737"/>
                </a:solidFill>
                <a:latin typeface="Arial"/>
                <a:cs typeface="Arial"/>
              </a:rPr>
              <a:t>tema </a:t>
            </a:r>
            <a:r>
              <a:rPr sz="1200" dirty="0">
                <a:solidFill>
                  <a:srgbClr val="373737"/>
                </a:solidFill>
                <a:latin typeface="Arial"/>
                <a:cs typeface="Arial"/>
              </a:rPr>
              <a:t>di </a:t>
            </a:r>
            <a:r>
              <a:rPr sz="1200" spc="-5" dirty="0">
                <a:solidFill>
                  <a:srgbClr val="373737"/>
                </a:solidFill>
                <a:latin typeface="Arial"/>
                <a:cs typeface="Arial"/>
              </a:rPr>
              <a:t>quest’anno</a:t>
            </a:r>
            <a:r>
              <a:rPr sz="1200" spc="5" dirty="0">
                <a:solidFill>
                  <a:srgbClr val="373737"/>
                </a:solidFill>
                <a:latin typeface="Arial"/>
                <a:cs typeface="Arial"/>
              </a:rPr>
              <a:t> </a:t>
            </a:r>
            <a:r>
              <a:rPr sz="1200" dirty="0">
                <a:solidFill>
                  <a:srgbClr val="373737"/>
                </a:solidFill>
                <a:latin typeface="Arial"/>
                <a:cs typeface="Arial"/>
              </a:rPr>
              <a:t>è</a:t>
            </a:r>
            <a:endParaRPr sz="1200">
              <a:latin typeface="Arial"/>
              <a:cs typeface="Arial"/>
            </a:endParaRPr>
          </a:p>
          <a:p>
            <a:pPr marL="2760980" marR="260985">
              <a:lnSpc>
                <a:spcPct val="126899"/>
              </a:lnSpc>
              <a:spcBef>
                <a:spcPts val="10"/>
              </a:spcBef>
            </a:pPr>
            <a:r>
              <a:rPr sz="1200" dirty="0">
                <a:solidFill>
                  <a:srgbClr val="373737"/>
                </a:solidFill>
                <a:latin typeface="Arial"/>
                <a:cs typeface="Arial"/>
              </a:rPr>
              <a:t>“</a:t>
            </a:r>
            <a:r>
              <a:rPr sz="1200" b="1" i="1" dirty="0">
                <a:solidFill>
                  <a:srgbClr val="373737"/>
                </a:solidFill>
                <a:latin typeface="Arial"/>
                <a:cs typeface="Arial"/>
              </a:rPr>
              <a:t>L’alfabeto </a:t>
            </a:r>
            <a:r>
              <a:rPr sz="1200" b="1" i="1" spc="-5" dirty="0">
                <a:solidFill>
                  <a:srgbClr val="373737"/>
                </a:solidFill>
                <a:latin typeface="Arial"/>
                <a:cs typeface="Arial"/>
              </a:rPr>
              <a:t>del mondo </a:t>
            </a:r>
            <a:r>
              <a:rPr sz="1200" b="1" i="1" dirty="0">
                <a:solidFill>
                  <a:srgbClr val="373737"/>
                </a:solidFill>
                <a:latin typeface="Arial"/>
                <a:cs typeface="Arial"/>
              </a:rPr>
              <a:t>– Leggiamo i</a:t>
            </a:r>
            <a:r>
              <a:rPr sz="1200" b="1" i="1" spc="-30" dirty="0">
                <a:solidFill>
                  <a:srgbClr val="373737"/>
                </a:solidFill>
                <a:latin typeface="Arial"/>
                <a:cs typeface="Arial"/>
              </a:rPr>
              <a:t> </a:t>
            </a:r>
            <a:r>
              <a:rPr sz="1200" b="1" i="1" spc="-5" dirty="0">
                <a:solidFill>
                  <a:srgbClr val="373737"/>
                </a:solidFill>
                <a:latin typeface="Arial"/>
                <a:cs typeface="Arial"/>
              </a:rPr>
              <a:t>segni  intorno a noi e raccontiamo</a:t>
            </a:r>
            <a:r>
              <a:rPr sz="1200" spc="-5" dirty="0">
                <a:solidFill>
                  <a:srgbClr val="373737"/>
                </a:solidFill>
                <a:latin typeface="Arial"/>
                <a:cs typeface="Arial"/>
              </a:rPr>
              <a:t>”: imparare</a:t>
            </a:r>
            <a:r>
              <a:rPr sz="1200" spc="45" dirty="0">
                <a:solidFill>
                  <a:srgbClr val="373737"/>
                </a:solidFill>
                <a:latin typeface="Arial"/>
                <a:cs typeface="Arial"/>
              </a:rPr>
              <a:t> </a:t>
            </a:r>
            <a:r>
              <a:rPr sz="1200" dirty="0">
                <a:solidFill>
                  <a:srgbClr val="373737"/>
                </a:solidFill>
                <a:latin typeface="Arial"/>
                <a:cs typeface="Arial"/>
              </a:rPr>
              <a:t>a</a:t>
            </a:r>
            <a:endParaRPr sz="1200">
              <a:latin typeface="Arial"/>
              <a:cs typeface="Arial"/>
            </a:endParaRPr>
          </a:p>
          <a:p>
            <a:pPr marL="12700" marR="5080">
              <a:lnSpc>
                <a:spcPct val="127099"/>
              </a:lnSpc>
              <a:spcBef>
                <a:spcPts val="5"/>
              </a:spcBef>
            </a:pPr>
            <a:r>
              <a:rPr sz="1200" spc="-5" dirty="0">
                <a:solidFill>
                  <a:srgbClr val="373737"/>
                </a:solidFill>
                <a:latin typeface="Arial"/>
                <a:cs typeface="Arial"/>
              </a:rPr>
              <a:t>leggere e a raccontare il mondo attraverso la creatività. La manifestazione </a:t>
            </a:r>
            <a:r>
              <a:rPr sz="1200" dirty="0">
                <a:solidFill>
                  <a:srgbClr val="373737"/>
                </a:solidFill>
                <a:latin typeface="Arial"/>
                <a:cs typeface="Arial"/>
              </a:rPr>
              <a:t>prevede </a:t>
            </a:r>
            <a:r>
              <a:rPr sz="1200" b="1" spc="-5" dirty="0">
                <a:solidFill>
                  <a:srgbClr val="373737"/>
                </a:solidFill>
                <a:latin typeface="Arial"/>
                <a:cs typeface="Arial"/>
              </a:rPr>
              <a:t>80  eventi su tutto </a:t>
            </a:r>
            <a:r>
              <a:rPr sz="1200" b="1" dirty="0">
                <a:solidFill>
                  <a:srgbClr val="373737"/>
                </a:solidFill>
                <a:latin typeface="Arial"/>
                <a:cs typeface="Arial"/>
              </a:rPr>
              <a:t>il </a:t>
            </a:r>
            <a:r>
              <a:rPr sz="1200" b="1" spc="-5" dirty="0">
                <a:solidFill>
                  <a:srgbClr val="373737"/>
                </a:solidFill>
                <a:latin typeface="Arial"/>
                <a:cs typeface="Arial"/>
              </a:rPr>
              <a:t>territorio nazionale</a:t>
            </a:r>
            <a:r>
              <a:rPr sz="1200" spc="-5" dirty="0">
                <a:solidFill>
                  <a:srgbClr val="373737"/>
                </a:solidFill>
                <a:latin typeface="Arial"/>
                <a:cs typeface="Arial"/>
              </a:rPr>
              <a:t>. </a:t>
            </a:r>
            <a:r>
              <a:rPr sz="1200" dirty="0">
                <a:solidFill>
                  <a:srgbClr val="373737"/>
                </a:solidFill>
                <a:latin typeface="Arial"/>
                <a:cs typeface="Arial"/>
              </a:rPr>
              <a:t>Tra </a:t>
            </a:r>
            <a:r>
              <a:rPr sz="1200" spc="-5" dirty="0">
                <a:solidFill>
                  <a:srgbClr val="373737"/>
                </a:solidFill>
                <a:latin typeface="Arial"/>
                <a:cs typeface="Arial"/>
              </a:rPr>
              <a:t>tutti gli appuntamenti vale la pena segnalarne  almeno</a:t>
            </a:r>
            <a:r>
              <a:rPr sz="1200" spc="-15" dirty="0">
                <a:solidFill>
                  <a:srgbClr val="373737"/>
                </a:solidFill>
                <a:latin typeface="Arial"/>
                <a:cs typeface="Arial"/>
              </a:rPr>
              <a:t> </a:t>
            </a:r>
            <a:r>
              <a:rPr sz="1200" spc="-5" dirty="0">
                <a:solidFill>
                  <a:srgbClr val="373737"/>
                </a:solidFill>
                <a:latin typeface="Arial"/>
                <a:cs typeface="Arial"/>
              </a:rPr>
              <a:t>due:</a:t>
            </a:r>
            <a:endParaRPr sz="1200">
              <a:latin typeface="Arial"/>
              <a:cs typeface="Arial"/>
            </a:endParaRPr>
          </a:p>
        </p:txBody>
      </p:sp>
      <p:sp>
        <p:nvSpPr>
          <p:cNvPr id="7" name="object 7"/>
          <p:cNvSpPr/>
          <p:nvPr/>
        </p:nvSpPr>
        <p:spPr>
          <a:xfrm>
            <a:off x="2456179" y="2234096"/>
            <a:ext cx="2628899" cy="45685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42950" y="6544309"/>
            <a:ext cx="2603500" cy="1952625"/>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72415">
              <a:lnSpc>
                <a:spcPts val="1839"/>
              </a:lnSpc>
            </a:pPr>
            <a:r>
              <a:rPr sz="1600" b="1" spc="-5" dirty="0">
                <a:latin typeface="Arial"/>
                <a:cs typeface="Arial"/>
              </a:rPr>
              <a:t>MF </a:t>
            </a:r>
            <a:r>
              <a:rPr sz="1600" b="1" spc="-10" dirty="0">
                <a:latin typeface="Arial"/>
                <a:cs typeface="Arial"/>
              </a:rPr>
              <a:t>Dow</a:t>
            </a:r>
            <a:r>
              <a:rPr sz="1600" b="1" spc="-45" dirty="0">
                <a:latin typeface="Arial"/>
                <a:cs typeface="Arial"/>
              </a:rPr>
              <a:t> </a:t>
            </a:r>
            <a:r>
              <a:rPr sz="1600" b="1" spc="-5" dirty="0">
                <a:latin typeface="Arial"/>
                <a:cs typeface="Arial"/>
              </a:rPr>
              <a:t>Jones  2 marzo</a:t>
            </a:r>
            <a:r>
              <a:rPr sz="1600" b="1" spc="-3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84351" y="3693389"/>
            <a:ext cx="5986145" cy="949325"/>
          </a:xfrm>
          <a:prstGeom prst="rect">
            <a:avLst/>
          </a:prstGeom>
        </p:spPr>
        <p:txBody>
          <a:bodyPr vert="horz" wrap="square" lIns="0" tIns="12065" rIns="0" bIns="0" rtlCol="0">
            <a:spAutoFit/>
          </a:bodyPr>
          <a:lstStyle/>
          <a:p>
            <a:pPr marL="12065" marR="5080" indent="-635" algn="ctr">
              <a:lnSpc>
                <a:spcPct val="110200"/>
              </a:lnSpc>
              <a:spcBef>
                <a:spcPts val="95"/>
              </a:spcBef>
            </a:pPr>
            <a:r>
              <a:rPr sz="1100" spc="-5" dirty="0">
                <a:solidFill>
                  <a:srgbClr val="212121"/>
                </a:solidFill>
                <a:latin typeface="Times New Roman"/>
                <a:cs typeface="Times New Roman"/>
              </a:rPr>
              <a:t>Abi </a:t>
            </a:r>
            <a:r>
              <a:rPr sz="1100" dirty="0">
                <a:solidFill>
                  <a:srgbClr val="212121"/>
                </a:solidFill>
                <a:latin typeface="Times New Roman"/>
                <a:cs typeface="Times New Roman"/>
              </a:rPr>
              <a:t>- conferenza </a:t>
            </a:r>
            <a:r>
              <a:rPr sz="1100" spc="-5" dirty="0">
                <a:solidFill>
                  <a:srgbClr val="212121"/>
                </a:solidFill>
                <a:latin typeface="Times New Roman"/>
                <a:cs typeface="Times New Roman"/>
              </a:rPr>
              <a:t>stampa per </a:t>
            </a:r>
            <a:r>
              <a:rPr sz="1100" dirty="0">
                <a:solidFill>
                  <a:srgbClr val="212121"/>
                </a:solidFill>
                <a:latin typeface="Times New Roman"/>
                <a:cs typeface="Times New Roman"/>
              </a:rPr>
              <a:t>la </a:t>
            </a:r>
            <a:r>
              <a:rPr sz="1100" spc="-5" dirty="0">
                <a:solidFill>
                  <a:srgbClr val="212121"/>
                </a:solidFill>
                <a:latin typeface="Times New Roman"/>
                <a:cs typeface="Times New Roman"/>
              </a:rPr>
              <a:t>presentazione della </a:t>
            </a:r>
            <a:r>
              <a:rPr sz="1100" dirty="0">
                <a:solidFill>
                  <a:srgbClr val="212121"/>
                </a:solidFill>
                <a:latin typeface="Times New Roman"/>
                <a:cs typeface="Times New Roman"/>
              </a:rPr>
              <a:t>seconda </a:t>
            </a:r>
            <a:r>
              <a:rPr sz="1100" spc="-5" dirty="0">
                <a:solidFill>
                  <a:srgbClr val="212121"/>
                </a:solidFill>
                <a:latin typeface="Times New Roman"/>
                <a:cs typeface="Times New Roman"/>
              </a:rPr>
              <a:t>edizione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Festival della Cultura Creativa </a:t>
            </a:r>
            <a:r>
              <a:rPr sz="1100" dirty="0">
                <a:solidFill>
                  <a:srgbClr val="212121"/>
                </a:solidFill>
                <a:latin typeface="Times New Roman"/>
                <a:cs typeface="Times New Roman"/>
              </a:rPr>
              <a:t>Le  banche per i </a:t>
            </a:r>
            <a:r>
              <a:rPr sz="1100" spc="-5" dirty="0">
                <a:solidFill>
                  <a:srgbClr val="212121"/>
                </a:solidFill>
                <a:latin typeface="Times New Roman"/>
                <a:cs typeface="Times New Roman"/>
              </a:rPr>
              <a:t>giovani </a:t>
            </a:r>
            <a:r>
              <a:rPr sz="1100" dirty="0">
                <a:solidFill>
                  <a:srgbClr val="212121"/>
                </a:solidFill>
                <a:latin typeface="Times New Roman"/>
                <a:cs typeface="Times New Roman"/>
              </a:rPr>
              <a:t>e </a:t>
            </a:r>
            <a:r>
              <a:rPr sz="1100" spc="-5" dirty="0">
                <a:solidFill>
                  <a:srgbClr val="212121"/>
                </a:solidFill>
                <a:latin typeface="Times New Roman"/>
                <a:cs typeface="Times New Roman"/>
              </a:rPr>
              <a:t>il territorio (Piazza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Gesu' </a:t>
            </a:r>
            <a:r>
              <a:rPr sz="1100" dirty="0">
                <a:solidFill>
                  <a:srgbClr val="212121"/>
                </a:solidFill>
                <a:latin typeface="Times New Roman"/>
                <a:cs typeface="Times New Roman"/>
              </a:rPr>
              <a:t>49) </a:t>
            </a:r>
            <a:r>
              <a:rPr sz="1100" spc="-5" dirty="0">
                <a:solidFill>
                  <a:srgbClr val="212121"/>
                </a:solidFill>
                <a:latin typeface="Times New Roman"/>
                <a:cs typeface="Times New Roman"/>
              </a:rPr>
              <a:t>Alla conferenza stampa interverranno: Antonio  Patuelli, Presidente dell'Associazione Bancaria Italiana; Stefania Giannini, Ministro dell'Istruzione,  dell'Universita' </a:t>
            </a:r>
            <a:r>
              <a:rPr sz="1100" dirty="0">
                <a:solidFill>
                  <a:srgbClr val="212121"/>
                </a:solidFill>
                <a:latin typeface="Times New Roman"/>
                <a:cs typeface="Times New Roman"/>
              </a:rPr>
              <a:t>e </a:t>
            </a:r>
            <a:r>
              <a:rPr sz="1100" spc="-5" dirty="0">
                <a:solidFill>
                  <a:srgbClr val="212121"/>
                </a:solidFill>
                <a:latin typeface="Times New Roman"/>
                <a:cs typeface="Times New Roman"/>
              </a:rPr>
              <a:t>della Ricerca; Luigi Gubitosi, Direttore Generale della </a:t>
            </a:r>
            <a:r>
              <a:rPr sz="1100" spc="-10" dirty="0">
                <a:solidFill>
                  <a:srgbClr val="212121"/>
                </a:solidFill>
                <a:latin typeface="Times New Roman"/>
                <a:cs typeface="Times New Roman"/>
              </a:rPr>
              <a:t>RAI; </a:t>
            </a:r>
            <a:r>
              <a:rPr sz="1100" spc="-5" dirty="0">
                <a:solidFill>
                  <a:srgbClr val="212121"/>
                </a:solidFill>
                <a:latin typeface="Times New Roman"/>
                <a:cs typeface="Times New Roman"/>
              </a:rPr>
              <a:t>Giovanni Puglisi, Presidente  della Commissione Nazionale Italiana </a:t>
            </a:r>
            <a:r>
              <a:rPr sz="1100" dirty="0">
                <a:solidFill>
                  <a:srgbClr val="212121"/>
                </a:solidFill>
                <a:latin typeface="Times New Roman"/>
                <a:cs typeface="Times New Roman"/>
              </a:rPr>
              <a:t>per </a:t>
            </a:r>
            <a:r>
              <a:rPr sz="1100" spc="-5" dirty="0">
                <a:solidFill>
                  <a:srgbClr val="212121"/>
                </a:solidFill>
                <a:latin typeface="Times New Roman"/>
                <a:cs typeface="Times New Roman"/>
              </a:rPr>
              <a:t>l'Unesco.</a:t>
            </a:r>
            <a:endParaRPr sz="1100">
              <a:latin typeface="Times New Roman"/>
              <a:cs typeface="Times New Roman"/>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32660" y="4469753"/>
            <a:ext cx="4112090" cy="142293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16454" y="6235699"/>
            <a:ext cx="3339465" cy="371475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706627" y="426211"/>
            <a:ext cx="6148070" cy="363029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48200">
              <a:lnSpc>
                <a:spcPts val="1839"/>
              </a:lnSpc>
            </a:pPr>
            <a:r>
              <a:rPr sz="1600" b="1" spc="-10" dirty="0">
                <a:latin typeface="Arial"/>
                <a:cs typeface="Arial"/>
              </a:rPr>
              <a:t>G</a:t>
            </a:r>
            <a:r>
              <a:rPr sz="1600" b="1" spc="-5" dirty="0">
                <a:latin typeface="Arial"/>
                <a:cs typeface="Arial"/>
              </a:rPr>
              <a:t>os</a:t>
            </a:r>
            <a:r>
              <a:rPr sz="1600" b="1" dirty="0">
                <a:latin typeface="Arial"/>
                <a:cs typeface="Arial"/>
              </a:rPr>
              <a:t>s</a:t>
            </a:r>
            <a:r>
              <a:rPr sz="1600" b="1" spc="-5" dirty="0">
                <a:latin typeface="Arial"/>
                <a:cs typeface="Arial"/>
              </a:rPr>
              <a:t>ip.l</a:t>
            </a:r>
            <a:r>
              <a:rPr sz="1600" b="1" dirty="0">
                <a:latin typeface="Arial"/>
                <a:cs typeface="Arial"/>
              </a:rPr>
              <a:t>i</a:t>
            </a:r>
            <a:r>
              <a:rPr sz="1600" b="1" spc="-5" dirty="0">
                <a:latin typeface="Arial"/>
                <a:cs typeface="Arial"/>
              </a:rPr>
              <a:t>bero.</a:t>
            </a:r>
            <a:r>
              <a:rPr sz="1600" b="1" spc="5" dirty="0">
                <a:latin typeface="Arial"/>
                <a:cs typeface="Arial"/>
              </a:rPr>
              <a:t>i</a:t>
            </a:r>
            <a:r>
              <a:rPr sz="1600" b="1" spc="-5" dirty="0">
                <a:latin typeface="Arial"/>
                <a:cs typeface="Arial"/>
              </a:rPr>
              <a:t>t  5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715" algn="just">
              <a:lnSpc>
                <a:spcPts val="1380"/>
              </a:lnSpc>
              <a:spcBef>
                <a:spcPts val="994"/>
              </a:spcBef>
            </a:pPr>
            <a:r>
              <a:rPr sz="1200" spc="-5" dirty="0">
                <a:solidFill>
                  <a:srgbClr val="373737"/>
                </a:solidFill>
                <a:latin typeface="Arial"/>
                <a:cs typeface="Arial"/>
              </a:rPr>
              <a:t>-“</a:t>
            </a:r>
            <a:r>
              <a:rPr sz="1200" b="1" i="1" spc="-5" dirty="0">
                <a:solidFill>
                  <a:srgbClr val="373737"/>
                </a:solidFill>
                <a:latin typeface="Arial"/>
                <a:cs typeface="Arial"/>
              </a:rPr>
              <a:t>WWW </a:t>
            </a:r>
            <a:r>
              <a:rPr sz="1200" b="1" i="1" dirty="0">
                <a:solidFill>
                  <a:srgbClr val="373737"/>
                </a:solidFill>
                <a:latin typeface="Arial"/>
                <a:cs typeface="Arial"/>
              </a:rPr>
              <a:t>– </a:t>
            </a:r>
            <a:r>
              <a:rPr sz="1200" b="1" i="1" spc="-5" dirty="0">
                <a:solidFill>
                  <a:srgbClr val="373737"/>
                </a:solidFill>
                <a:latin typeface="Arial"/>
                <a:cs typeface="Arial"/>
              </a:rPr>
              <a:t>KnoW the World </a:t>
            </a:r>
            <a:r>
              <a:rPr sz="1200" b="1" i="1" dirty="0">
                <a:solidFill>
                  <a:srgbClr val="373737"/>
                </a:solidFill>
                <a:latin typeface="Arial"/>
                <a:cs typeface="Arial"/>
              </a:rPr>
              <a:t>with </a:t>
            </a:r>
            <a:r>
              <a:rPr sz="1200" b="1" i="1" spc="-5" dirty="0">
                <a:solidFill>
                  <a:srgbClr val="373737"/>
                </a:solidFill>
                <a:latin typeface="Arial"/>
                <a:cs typeface="Arial"/>
              </a:rPr>
              <a:t>Words</a:t>
            </a:r>
            <a:r>
              <a:rPr sz="1200" spc="-5" dirty="0">
                <a:solidFill>
                  <a:srgbClr val="373737"/>
                </a:solidFill>
                <a:latin typeface="Arial"/>
                <a:cs typeface="Arial"/>
              </a:rPr>
              <a:t>”, </a:t>
            </a:r>
            <a:r>
              <a:rPr sz="1200" dirty="0">
                <a:solidFill>
                  <a:srgbClr val="373737"/>
                </a:solidFill>
                <a:latin typeface="Arial"/>
                <a:cs typeface="Arial"/>
              </a:rPr>
              <a:t>che si </a:t>
            </a:r>
            <a:r>
              <a:rPr sz="1200" spc="-5" dirty="0">
                <a:solidFill>
                  <a:srgbClr val="373737"/>
                </a:solidFill>
                <a:latin typeface="Arial"/>
                <a:cs typeface="Arial"/>
              </a:rPr>
              <a:t>terrà lunedì </a:t>
            </a:r>
            <a:r>
              <a:rPr sz="1200" dirty="0">
                <a:solidFill>
                  <a:srgbClr val="373737"/>
                </a:solidFill>
                <a:latin typeface="Arial"/>
                <a:cs typeface="Arial"/>
              </a:rPr>
              <a:t>16 </a:t>
            </a:r>
            <a:r>
              <a:rPr sz="1200" spc="-5" dirty="0">
                <a:solidFill>
                  <a:srgbClr val="373737"/>
                </a:solidFill>
                <a:latin typeface="Arial"/>
                <a:cs typeface="Arial"/>
              </a:rPr>
              <a:t>marzo dalle </a:t>
            </a:r>
            <a:r>
              <a:rPr sz="1200" dirty="0">
                <a:solidFill>
                  <a:srgbClr val="373737"/>
                </a:solidFill>
                <a:latin typeface="Arial"/>
                <a:cs typeface="Arial"/>
              </a:rPr>
              <a:t>ore </a:t>
            </a:r>
            <a:r>
              <a:rPr sz="1200" spc="-5" dirty="0">
                <a:solidFill>
                  <a:srgbClr val="373737"/>
                </a:solidFill>
                <a:latin typeface="Arial"/>
                <a:cs typeface="Arial"/>
              </a:rPr>
              <a:t>10,  </a:t>
            </a:r>
            <a:r>
              <a:rPr sz="1200" dirty="0">
                <a:solidFill>
                  <a:srgbClr val="373737"/>
                </a:solidFill>
                <a:latin typeface="Arial"/>
                <a:cs typeface="Arial"/>
              </a:rPr>
              <a:t>presso </a:t>
            </a:r>
            <a:r>
              <a:rPr sz="1200" spc="-5" dirty="0">
                <a:solidFill>
                  <a:srgbClr val="373737"/>
                </a:solidFill>
                <a:latin typeface="Arial"/>
                <a:cs typeface="Arial"/>
              </a:rPr>
              <a:t>il Museo d’Arte Contemporanea Donnaregina (MADRE) </a:t>
            </a:r>
            <a:r>
              <a:rPr sz="1200" dirty="0">
                <a:solidFill>
                  <a:srgbClr val="373737"/>
                </a:solidFill>
                <a:latin typeface="Arial"/>
                <a:cs typeface="Arial"/>
              </a:rPr>
              <a:t>di </a:t>
            </a:r>
            <a:r>
              <a:rPr sz="1200" spc="5" dirty="0">
                <a:solidFill>
                  <a:srgbClr val="373737"/>
                </a:solidFill>
                <a:latin typeface="Arial"/>
                <a:cs typeface="Arial"/>
              </a:rPr>
              <a:t>Napoli </a:t>
            </a:r>
            <a:r>
              <a:rPr sz="1200" spc="-5" dirty="0">
                <a:solidFill>
                  <a:srgbClr val="373737"/>
                </a:solidFill>
                <a:latin typeface="Arial"/>
                <a:cs typeface="Arial"/>
              </a:rPr>
              <a:t>ed ospiterà  l’artista </a:t>
            </a:r>
            <a:r>
              <a:rPr sz="1200" dirty="0">
                <a:solidFill>
                  <a:srgbClr val="373737"/>
                </a:solidFill>
                <a:latin typeface="Arial"/>
                <a:cs typeface="Arial"/>
              </a:rPr>
              <a:t>di fama </a:t>
            </a:r>
            <a:r>
              <a:rPr sz="1200" spc="-5" dirty="0">
                <a:solidFill>
                  <a:srgbClr val="373737"/>
                </a:solidFill>
                <a:latin typeface="Arial"/>
                <a:cs typeface="Arial"/>
              </a:rPr>
              <a:t>internazionale Michelangelo</a:t>
            </a:r>
            <a:r>
              <a:rPr sz="1200" spc="-25" dirty="0">
                <a:solidFill>
                  <a:srgbClr val="373737"/>
                </a:solidFill>
                <a:latin typeface="Arial"/>
                <a:cs typeface="Arial"/>
              </a:rPr>
              <a:t> </a:t>
            </a:r>
            <a:r>
              <a:rPr sz="1200" spc="-5" dirty="0">
                <a:solidFill>
                  <a:srgbClr val="373737"/>
                </a:solidFill>
                <a:latin typeface="Arial"/>
                <a:cs typeface="Arial"/>
              </a:rPr>
              <a:t>Pistoletto.</a:t>
            </a:r>
            <a:endParaRPr sz="1200">
              <a:latin typeface="Arial"/>
              <a:cs typeface="Arial"/>
            </a:endParaRPr>
          </a:p>
          <a:p>
            <a:pPr>
              <a:lnSpc>
                <a:spcPct val="100000"/>
              </a:lnSpc>
              <a:spcBef>
                <a:spcPts val="20"/>
              </a:spcBef>
            </a:pPr>
            <a:endParaRPr sz="1150">
              <a:latin typeface="Times New Roman"/>
              <a:cs typeface="Times New Roman"/>
            </a:endParaRPr>
          </a:p>
          <a:p>
            <a:pPr marL="12700" marR="5080" algn="just">
              <a:lnSpc>
                <a:spcPct val="95900"/>
              </a:lnSpc>
            </a:pPr>
            <a:r>
              <a:rPr sz="1200" spc="-5" dirty="0">
                <a:solidFill>
                  <a:srgbClr val="373737"/>
                </a:solidFill>
                <a:latin typeface="Arial"/>
                <a:cs typeface="Arial"/>
              </a:rPr>
              <a:t>-“</a:t>
            </a:r>
            <a:r>
              <a:rPr sz="1200" b="1" i="1" spc="-5" dirty="0">
                <a:solidFill>
                  <a:srgbClr val="373737"/>
                </a:solidFill>
                <a:latin typeface="Arial"/>
                <a:cs typeface="Arial"/>
              </a:rPr>
              <a:t>Reinventare l’apprendimento. Cultura e creatività: </a:t>
            </a:r>
            <a:r>
              <a:rPr sz="1200" b="1" i="1" dirty="0">
                <a:solidFill>
                  <a:srgbClr val="373737"/>
                </a:solidFill>
                <a:latin typeface="Arial"/>
                <a:cs typeface="Arial"/>
              </a:rPr>
              <a:t>linguaggi, </a:t>
            </a:r>
            <a:r>
              <a:rPr sz="1200" b="1" i="1" spc="-5" dirty="0">
                <a:solidFill>
                  <a:srgbClr val="373737"/>
                </a:solidFill>
                <a:latin typeface="Arial"/>
                <a:cs typeface="Arial"/>
              </a:rPr>
              <a:t>metodi e </a:t>
            </a:r>
            <a:r>
              <a:rPr sz="1200" b="1" i="1" dirty="0">
                <a:solidFill>
                  <a:srgbClr val="373737"/>
                </a:solidFill>
                <a:latin typeface="Arial"/>
                <a:cs typeface="Arial"/>
              </a:rPr>
              <a:t>azioni</a:t>
            </a:r>
            <a:r>
              <a:rPr sz="1200" dirty="0">
                <a:solidFill>
                  <a:srgbClr val="373737"/>
                </a:solidFill>
                <a:latin typeface="Arial"/>
                <a:cs typeface="Arial"/>
              </a:rPr>
              <a:t>”. </a:t>
            </a:r>
            <a:r>
              <a:rPr sz="1200" spc="-5" dirty="0">
                <a:solidFill>
                  <a:srgbClr val="373737"/>
                </a:solidFill>
                <a:latin typeface="Arial"/>
                <a:cs typeface="Arial"/>
              </a:rPr>
              <a:t>Una  giornata di studio, prevista per venerdì 20 marzo negli spazi delle Scuderie di </a:t>
            </a:r>
            <a:r>
              <a:rPr sz="1200" spc="-10" dirty="0">
                <a:solidFill>
                  <a:srgbClr val="373737"/>
                </a:solidFill>
                <a:latin typeface="Arial"/>
                <a:cs typeface="Arial"/>
              </a:rPr>
              <a:t>Palazzo  </a:t>
            </a:r>
            <a:r>
              <a:rPr sz="1200" spc="-5" dirty="0">
                <a:solidFill>
                  <a:srgbClr val="373737"/>
                </a:solidFill>
                <a:latin typeface="Arial"/>
                <a:cs typeface="Arial"/>
              </a:rPr>
              <a:t>Altieri </a:t>
            </a:r>
            <a:r>
              <a:rPr sz="1200" dirty="0">
                <a:solidFill>
                  <a:srgbClr val="373737"/>
                </a:solidFill>
                <a:latin typeface="Arial"/>
                <a:cs typeface="Arial"/>
              </a:rPr>
              <a:t>di </a:t>
            </a:r>
            <a:r>
              <a:rPr sz="1200" spc="-5" dirty="0">
                <a:solidFill>
                  <a:srgbClr val="373737"/>
                </a:solidFill>
                <a:latin typeface="Arial"/>
                <a:cs typeface="Arial"/>
              </a:rPr>
              <a:t>Roma, durante la quale </a:t>
            </a:r>
            <a:r>
              <a:rPr sz="1200" dirty="0">
                <a:solidFill>
                  <a:srgbClr val="373737"/>
                </a:solidFill>
                <a:latin typeface="Arial"/>
                <a:cs typeface="Arial"/>
              </a:rPr>
              <a:t>i </a:t>
            </a:r>
            <a:r>
              <a:rPr sz="1200" spc="-5" dirty="0">
                <a:solidFill>
                  <a:srgbClr val="373737"/>
                </a:solidFill>
                <a:latin typeface="Arial"/>
                <a:cs typeface="Arial"/>
              </a:rPr>
              <a:t>protagonisti </a:t>
            </a:r>
            <a:r>
              <a:rPr sz="1200" dirty="0">
                <a:solidFill>
                  <a:srgbClr val="373737"/>
                </a:solidFill>
                <a:latin typeface="Arial"/>
                <a:cs typeface="Arial"/>
              </a:rPr>
              <a:t>del </a:t>
            </a:r>
            <a:r>
              <a:rPr sz="1200" spc="-5" dirty="0">
                <a:solidFill>
                  <a:srgbClr val="373737"/>
                </a:solidFill>
                <a:latin typeface="Arial"/>
                <a:cs typeface="Arial"/>
              </a:rPr>
              <a:t>mondo dell’educazione dialogheranno  sul </a:t>
            </a:r>
            <a:r>
              <a:rPr sz="1200" dirty="0">
                <a:solidFill>
                  <a:srgbClr val="373737"/>
                </a:solidFill>
                <a:latin typeface="Arial"/>
                <a:cs typeface="Arial"/>
              </a:rPr>
              <a:t>tema </a:t>
            </a:r>
            <a:r>
              <a:rPr sz="1200" spc="-5" dirty="0">
                <a:solidFill>
                  <a:srgbClr val="373737"/>
                </a:solidFill>
                <a:latin typeface="Arial"/>
                <a:cs typeface="Arial"/>
              </a:rPr>
              <a:t>della cultura e della creatività. Quattro workshop a </a:t>
            </a:r>
            <a:r>
              <a:rPr sz="1200" dirty="0">
                <a:solidFill>
                  <a:srgbClr val="373737"/>
                </a:solidFill>
                <a:latin typeface="Arial"/>
                <a:cs typeface="Arial"/>
              </a:rPr>
              <a:t>partecipazione </a:t>
            </a:r>
            <a:r>
              <a:rPr sz="1200" spc="-5" dirty="0">
                <a:solidFill>
                  <a:srgbClr val="373737"/>
                </a:solidFill>
                <a:latin typeface="Arial"/>
                <a:cs typeface="Arial"/>
              </a:rPr>
              <a:t>gratuita </a:t>
            </a:r>
            <a:r>
              <a:rPr sz="1200" spc="-10" dirty="0">
                <a:solidFill>
                  <a:srgbClr val="373737"/>
                </a:solidFill>
                <a:latin typeface="Arial"/>
                <a:cs typeface="Arial"/>
              </a:rPr>
              <a:t>si  </a:t>
            </a:r>
            <a:r>
              <a:rPr sz="1200" spc="-5" dirty="0">
                <a:solidFill>
                  <a:srgbClr val="373737"/>
                </a:solidFill>
                <a:latin typeface="Arial"/>
                <a:cs typeface="Arial"/>
              </a:rPr>
              <a:t>affiancheranno </a:t>
            </a:r>
            <a:r>
              <a:rPr sz="1200" dirty="0">
                <a:solidFill>
                  <a:srgbClr val="373737"/>
                </a:solidFill>
                <a:latin typeface="Arial"/>
                <a:cs typeface="Arial"/>
              </a:rPr>
              <a:t>ai </a:t>
            </a:r>
            <a:r>
              <a:rPr sz="1200" spc="-5" dirty="0">
                <a:solidFill>
                  <a:srgbClr val="373737"/>
                </a:solidFill>
                <a:latin typeface="Arial"/>
                <a:cs typeface="Arial"/>
              </a:rPr>
              <a:t>momenti </a:t>
            </a:r>
            <a:r>
              <a:rPr sz="1200" dirty="0">
                <a:solidFill>
                  <a:srgbClr val="373737"/>
                </a:solidFill>
                <a:latin typeface="Arial"/>
                <a:cs typeface="Arial"/>
              </a:rPr>
              <a:t>di </a:t>
            </a:r>
            <a:r>
              <a:rPr sz="1200" spc="-5" dirty="0">
                <a:solidFill>
                  <a:srgbClr val="373737"/>
                </a:solidFill>
                <a:latin typeface="Arial"/>
                <a:cs typeface="Arial"/>
              </a:rPr>
              <a:t>dialogo:</a:t>
            </a:r>
            <a:r>
              <a:rPr sz="1200" spc="-40" dirty="0">
                <a:solidFill>
                  <a:srgbClr val="373737"/>
                </a:solidFill>
                <a:latin typeface="Arial"/>
                <a:cs typeface="Arial"/>
              </a:rPr>
              <a:t> </a:t>
            </a:r>
            <a:r>
              <a:rPr sz="1200" spc="-5" dirty="0">
                <a:solidFill>
                  <a:srgbClr val="373737"/>
                </a:solidFill>
                <a:latin typeface="Arial"/>
                <a:cs typeface="Arial"/>
              </a:rPr>
              <a:t>Le</a:t>
            </a:r>
            <a:endParaRPr sz="1200">
              <a:latin typeface="Arial"/>
              <a:cs typeface="Arial"/>
            </a:endParaRPr>
          </a:p>
          <a:p>
            <a:pPr marL="12700" marR="12065" algn="just">
              <a:lnSpc>
                <a:spcPts val="1380"/>
              </a:lnSpc>
              <a:spcBef>
                <a:spcPts val="40"/>
              </a:spcBef>
            </a:pPr>
            <a:r>
              <a:rPr sz="1200" spc="-5" dirty="0">
                <a:solidFill>
                  <a:srgbClr val="373737"/>
                </a:solidFill>
                <a:latin typeface="Arial"/>
                <a:cs typeface="Arial"/>
              </a:rPr>
              <a:t>macchine </a:t>
            </a:r>
            <a:r>
              <a:rPr sz="1200" dirty="0">
                <a:solidFill>
                  <a:srgbClr val="373737"/>
                </a:solidFill>
                <a:latin typeface="Arial"/>
                <a:cs typeface="Arial"/>
              </a:rPr>
              <a:t>di </a:t>
            </a:r>
            <a:r>
              <a:rPr sz="1200" spc="-5" dirty="0">
                <a:solidFill>
                  <a:srgbClr val="373737"/>
                </a:solidFill>
                <a:latin typeface="Arial"/>
                <a:cs typeface="Arial"/>
              </a:rPr>
              <a:t>Munari, L’intelligenza creativa, </a:t>
            </a:r>
            <a:r>
              <a:rPr sz="1200" dirty="0">
                <a:solidFill>
                  <a:srgbClr val="373737"/>
                </a:solidFill>
                <a:latin typeface="Arial"/>
                <a:cs typeface="Arial"/>
              </a:rPr>
              <a:t>Arte </a:t>
            </a:r>
            <a:r>
              <a:rPr sz="1200" spc="-5" dirty="0">
                <a:solidFill>
                  <a:srgbClr val="373737"/>
                </a:solidFill>
                <a:latin typeface="Arial"/>
                <a:cs typeface="Arial"/>
              </a:rPr>
              <a:t>come esperienza </a:t>
            </a:r>
            <a:r>
              <a:rPr sz="1200" dirty="0">
                <a:solidFill>
                  <a:srgbClr val="373737"/>
                </a:solidFill>
                <a:latin typeface="Arial"/>
                <a:cs typeface="Arial"/>
              </a:rPr>
              <a:t>e </a:t>
            </a:r>
            <a:r>
              <a:rPr sz="1200" spc="-5" dirty="0">
                <a:solidFill>
                  <a:srgbClr val="373737"/>
                </a:solidFill>
                <a:latin typeface="Arial"/>
                <a:cs typeface="Arial"/>
              </a:rPr>
              <a:t>L’apprendimento  dappertutto.</a:t>
            </a:r>
            <a:endParaRPr sz="1200">
              <a:latin typeface="Arial"/>
              <a:cs typeface="Arial"/>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4765">
              <a:lnSpc>
                <a:spcPts val="1839"/>
              </a:lnSpc>
            </a:pPr>
            <a:r>
              <a:rPr sz="1600" b="1" spc="-5" dirty="0">
                <a:latin typeface="Arial"/>
                <a:cs typeface="Arial"/>
              </a:rPr>
              <a:t>Ilcen</a:t>
            </a:r>
            <a:r>
              <a:rPr sz="1600" b="1" spc="-10" dirty="0">
                <a:latin typeface="Arial"/>
                <a:cs typeface="Arial"/>
              </a:rPr>
              <a:t>t</a:t>
            </a:r>
            <a:r>
              <a:rPr sz="1600" b="1" spc="5" dirty="0">
                <a:latin typeface="Arial"/>
                <a:cs typeface="Arial"/>
              </a:rPr>
              <a:t>r</a:t>
            </a:r>
            <a:r>
              <a:rPr sz="1600" b="1" spc="-5" dirty="0">
                <a:latin typeface="Arial"/>
                <a:cs typeface="Arial"/>
              </a:rPr>
              <a:t>o.</a:t>
            </a:r>
            <a:r>
              <a:rPr sz="1600" b="1" spc="-15" dirty="0">
                <a:latin typeface="Arial"/>
                <a:cs typeface="Arial"/>
              </a:rPr>
              <a:t>g</a:t>
            </a:r>
            <a:r>
              <a:rPr sz="1600" b="1" spc="-5" dirty="0">
                <a:latin typeface="Arial"/>
                <a:cs typeface="Arial"/>
              </a:rPr>
              <a:t>e</a:t>
            </a:r>
            <a:r>
              <a:rPr sz="1600" b="1" spc="5" dirty="0">
                <a:latin typeface="Arial"/>
                <a:cs typeface="Arial"/>
              </a:rPr>
              <a:t>l</a:t>
            </a:r>
            <a:r>
              <a:rPr sz="1600" b="1" spc="-5" dirty="0">
                <a:latin typeface="Arial"/>
                <a:cs typeface="Arial"/>
              </a:rPr>
              <a:t>ocal</a:t>
            </a:r>
            <a:r>
              <a:rPr sz="1600" b="1" dirty="0">
                <a:latin typeface="Arial"/>
                <a:cs typeface="Arial"/>
              </a:rPr>
              <a:t>.</a:t>
            </a:r>
            <a:r>
              <a:rPr sz="1600" b="1" spc="-5" dirty="0">
                <a:latin typeface="Arial"/>
                <a:cs typeface="Arial"/>
              </a:rPr>
              <a:t>it  5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885412"/>
            <a:ext cx="6148070" cy="2610485"/>
          </a:xfrm>
          <a:prstGeom prst="rect">
            <a:avLst/>
          </a:prstGeom>
        </p:spPr>
        <p:txBody>
          <a:bodyPr vert="horz" wrap="square" lIns="0" tIns="12065" rIns="0" bIns="0" rtlCol="0">
            <a:spAutoFit/>
          </a:bodyPr>
          <a:lstStyle/>
          <a:p>
            <a:pPr marL="12700" marR="5080" algn="just">
              <a:lnSpc>
                <a:spcPct val="110200"/>
              </a:lnSpc>
              <a:spcBef>
                <a:spcPts val="95"/>
              </a:spcBef>
            </a:pPr>
            <a:r>
              <a:rPr sz="1100" dirty="0">
                <a:solidFill>
                  <a:srgbClr val="111111"/>
                </a:solidFill>
                <a:latin typeface="Arial"/>
                <a:cs typeface="Arial"/>
              </a:rPr>
              <a:t>Bnl Gruppo Bnp </a:t>
            </a:r>
            <a:r>
              <a:rPr sz="1100" spc="-5" dirty="0">
                <a:solidFill>
                  <a:srgbClr val="111111"/>
                </a:solidFill>
                <a:latin typeface="Arial"/>
                <a:cs typeface="Arial"/>
              </a:rPr>
              <a:t>Paribas partecipa, </a:t>
            </a:r>
            <a:r>
              <a:rPr sz="1100" dirty="0">
                <a:solidFill>
                  <a:srgbClr val="111111"/>
                </a:solidFill>
                <a:latin typeface="Arial"/>
                <a:cs typeface="Arial"/>
              </a:rPr>
              <a:t>per </a:t>
            </a:r>
            <a:r>
              <a:rPr sz="1100" spc="-5" dirty="0">
                <a:solidFill>
                  <a:srgbClr val="111111"/>
                </a:solidFill>
                <a:latin typeface="Arial"/>
                <a:cs typeface="Arial"/>
              </a:rPr>
              <a:t>il secondo </a:t>
            </a:r>
            <a:r>
              <a:rPr sz="1100" dirty="0">
                <a:solidFill>
                  <a:srgbClr val="111111"/>
                </a:solidFill>
                <a:latin typeface="Arial"/>
                <a:cs typeface="Arial"/>
              </a:rPr>
              <a:t>anno </a:t>
            </a:r>
            <a:r>
              <a:rPr sz="1100" spc="-5" dirty="0">
                <a:solidFill>
                  <a:srgbClr val="111111"/>
                </a:solidFill>
                <a:latin typeface="Arial"/>
                <a:cs typeface="Arial"/>
              </a:rPr>
              <a:t>consecutivo, </a:t>
            </a:r>
            <a:r>
              <a:rPr sz="1100" dirty="0">
                <a:solidFill>
                  <a:srgbClr val="111111"/>
                </a:solidFill>
                <a:latin typeface="Arial"/>
                <a:cs typeface="Arial"/>
              </a:rPr>
              <a:t>al </a:t>
            </a:r>
            <a:r>
              <a:rPr sz="1100" spc="-5" dirty="0">
                <a:solidFill>
                  <a:srgbClr val="111111"/>
                </a:solidFill>
                <a:latin typeface="Arial"/>
                <a:cs typeface="Arial"/>
              </a:rPr>
              <a:t>Festival della Cultura  Creativa promosso </a:t>
            </a:r>
            <a:r>
              <a:rPr sz="1100" dirty="0">
                <a:solidFill>
                  <a:srgbClr val="111111"/>
                </a:solidFill>
                <a:latin typeface="Arial"/>
                <a:cs typeface="Arial"/>
              </a:rPr>
              <a:t>e </a:t>
            </a:r>
            <a:r>
              <a:rPr sz="1100" spc="-5" dirty="0">
                <a:solidFill>
                  <a:srgbClr val="111111"/>
                </a:solidFill>
                <a:latin typeface="Arial"/>
                <a:cs typeface="Arial"/>
              </a:rPr>
              <a:t>realizzato dalle banche, grazie al coordinamento dell’Abi, confermando il  proprio impegno </a:t>
            </a:r>
            <a:r>
              <a:rPr sz="1100" dirty="0">
                <a:solidFill>
                  <a:srgbClr val="111111"/>
                </a:solidFill>
                <a:latin typeface="Arial"/>
                <a:cs typeface="Arial"/>
              </a:rPr>
              <a:t>a </a:t>
            </a:r>
            <a:r>
              <a:rPr sz="1100" spc="-5" dirty="0">
                <a:solidFill>
                  <a:srgbClr val="111111"/>
                </a:solidFill>
                <a:latin typeface="Arial"/>
                <a:cs typeface="Arial"/>
              </a:rPr>
              <a:t>favore della diffusione della cultura </a:t>
            </a:r>
            <a:r>
              <a:rPr sz="1100" dirty="0">
                <a:solidFill>
                  <a:srgbClr val="111111"/>
                </a:solidFill>
                <a:latin typeface="Arial"/>
                <a:cs typeface="Arial"/>
              </a:rPr>
              <a:t>e </a:t>
            </a:r>
            <a:r>
              <a:rPr sz="1100" spc="-5" dirty="0">
                <a:solidFill>
                  <a:srgbClr val="111111"/>
                </a:solidFill>
                <a:latin typeface="Arial"/>
                <a:cs typeface="Arial"/>
              </a:rPr>
              <a:t>l’attenzione </a:t>
            </a:r>
            <a:r>
              <a:rPr sz="1100" dirty="0">
                <a:solidFill>
                  <a:srgbClr val="111111"/>
                </a:solidFill>
                <a:latin typeface="Arial"/>
                <a:cs typeface="Arial"/>
              </a:rPr>
              <a:t>verso </a:t>
            </a:r>
            <a:r>
              <a:rPr sz="1100" spc="-5" dirty="0">
                <a:solidFill>
                  <a:srgbClr val="111111"/>
                </a:solidFill>
                <a:latin typeface="Arial"/>
                <a:cs typeface="Arial"/>
              </a:rPr>
              <a:t>le giovani generazioni.  L’iniziativa </a:t>
            </a:r>
            <a:r>
              <a:rPr sz="1100" dirty="0">
                <a:solidFill>
                  <a:srgbClr val="111111"/>
                </a:solidFill>
                <a:latin typeface="Arial"/>
                <a:cs typeface="Arial"/>
              </a:rPr>
              <a:t>si </a:t>
            </a:r>
            <a:r>
              <a:rPr sz="1100" spc="-5" dirty="0">
                <a:solidFill>
                  <a:srgbClr val="111111"/>
                </a:solidFill>
                <a:latin typeface="Arial"/>
                <a:cs typeface="Arial"/>
              </a:rPr>
              <a:t>svolgerà nella </a:t>
            </a:r>
            <a:r>
              <a:rPr sz="1100" dirty="0">
                <a:solidFill>
                  <a:srgbClr val="111111"/>
                </a:solidFill>
                <a:latin typeface="Arial"/>
                <a:cs typeface="Arial"/>
              </a:rPr>
              <a:t>settimana </a:t>
            </a:r>
            <a:r>
              <a:rPr sz="1100" spc="-5" dirty="0">
                <a:solidFill>
                  <a:srgbClr val="111111"/>
                </a:solidFill>
                <a:latin typeface="Arial"/>
                <a:cs typeface="Arial"/>
              </a:rPr>
              <a:t>dal 16 al 22 marzo </a:t>
            </a:r>
            <a:r>
              <a:rPr sz="1100" dirty="0">
                <a:solidFill>
                  <a:srgbClr val="111111"/>
                </a:solidFill>
                <a:latin typeface="Arial"/>
                <a:cs typeface="Arial"/>
              </a:rPr>
              <a:t>con </a:t>
            </a:r>
            <a:r>
              <a:rPr sz="1100" spc="-5" dirty="0">
                <a:solidFill>
                  <a:srgbClr val="111111"/>
                </a:solidFill>
                <a:latin typeface="Arial"/>
                <a:cs typeface="Arial"/>
              </a:rPr>
              <a:t>l’obiettivo di stimolare la creatività  dei ragazzi delle scuole </a:t>
            </a:r>
            <a:r>
              <a:rPr sz="1100" dirty="0">
                <a:solidFill>
                  <a:srgbClr val="111111"/>
                </a:solidFill>
                <a:latin typeface="Arial"/>
                <a:cs typeface="Arial"/>
              </a:rPr>
              <a:t>elementari e </a:t>
            </a:r>
            <a:r>
              <a:rPr sz="1100" spc="-5" dirty="0">
                <a:solidFill>
                  <a:srgbClr val="111111"/>
                </a:solidFill>
                <a:latin typeface="Arial"/>
                <a:cs typeface="Arial"/>
              </a:rPr>
              <a:t>medie attraverso le diverse modalità </a:t>
            </a:r>
            <a:r>
              <a:rPr sz="1100" dirty="0">
                <a:solidFill>
                  <a:srgbClr val="111111"/>
                </a:solidFill>
                <a:latin typeface="Arial"/>
                <a:cs typeface="Arial"/>
              </a:rPr>
              <a:t>di </a:t>
            </a:r>
            <a:r>
              <a:rPr sz="1100" spc="-5" dirty="0">
                <a:solidFill>
                  <a:srgbClr val="111111"/>
                </a:solidFill>
                <a:latin typeface="Arial"/>
                <a:cs typeface="Arial"/>
              </a:rPr>
              <a:t>espressione come,  per esempio, l’arte, il teatro, la fotografia, il cinema </a:t>
            </a:r>
            <a:r>
              <a:rPr sz="1100" dirty="0">
                <a:solidFill>
                  <a:srgbClr val="111111"/>
                </a:solidFill>
                <a:latin typeface="Arial"/>
                <a:cs typeface="Arial"/>
              </a:rPr>
              <a:t>e </a:t>
            </a:r>
            <a:r>
              <a:rPr sz="1100" spc="-5" dirty="0">
                <a:solidFill>
                  <a:srgbClr val="111111"/>
                </a:solidFill>
                <a:latin typeface="Arial"/>
                <a:cs typeface="Arial"/>
              </a:rPr>
              <a:t>le tecnologie </a:t>
            </a:r>
            <a:r>
              <a:rPr sz="1100" spc="-10" dirty="0">
                <a:solidFill>
                  <a:srgbClr val="111111"/>
                </a:solidFill>
                <a:latin typeface="Arial"/>
                <a:cs typeface="Arial"/>
              </a:rPr>
              <a:t>digitali. </a:t>
            </a:r>
            <a:r>
              <a:rPr sz="1100" dirty="0">
                <a:solidFill>
                  <a:srgbClr val="111111"/>
                </a:solidFill>
                <a:latin typeface="Arial"/>
                <a:cs typeface="Arial"/>
              </a:rPr>
              <a:t>Il </a:t>
            </a:r>
            <a:r>
              <a:rPr sz="1100" spc="-5" dirty="0">
                <a:solidFill>
                  <a:srgbClr val="111111"/>
                </a:solidFill>
                <a:latin typeface="Arial"/>
                <a:cs typeface="Arial"/>
              </a:rPr>
              <a:t>tema </a:t>
            </a:r>
            <a:r>
              <a:rPr sz="1100" dirty="0">
                <a:solidFill>
                  <a:srgbClr val="111111"/>
                </a:solidFill>
                <a:latin typeface="Arial"/>
                <a:cs typeface="Arial"/>
              </a:rPr>
              <a:t>scelto </a:t>
            </a:r>
            <a:r>
              <a:rPr sz="1100" spc="-10" dirty="0">
                <a:solidFill>
                  <a:srgbClr val="111111"/>
                </a:solidFill>
                <a:latin typeface="Arial"/>
                <a:cs typeface="Arial"/>
              </a:rPr>
              <a:t>dall’Abi  </a:t>
            </a:r>
            <a:r>
              <a:rPr sz="1100" spc="-5" dirty="0">
                <a:solidFill>
                  <a:srgbClr val="111111"/>
                </a:solidFill>
                <a:latin typeface="Arial"/>
                <a:cs typeface="Arial"/>
              </a:rPr>
              <a:t>per la </a:t>
            </a:r>
            <a:r>
              <a:rPr sz="1100" dirty="0">
                <a:solidFill>
                  <a:srgbClr val="111111"/>
                </a:solidFill>
                <a:latin typeface="Arial"/>
                <a:cs typeface="Arial"/>
              </a:rPr>
              <a:t>seconda </a:t>
            </a:r>
            <a:r>
              <a:rPr sz="1100" spc="-5" dirty="0">
                <a:solidFill>
                  <a:srgbClr val="111111"/>
                </a:solidFill>
                <a:latin typeface="Arial"/>
                <a:cs typeface="Arial"/>
              </a:rPr>
              <a:t>edizione del Festival </a:t>
            </a:r>
            <a:r>
              <a:rPr sz="1100" dirty="0">
                <a:solidFill>
                  <a:srgbClr val="111111"/>
                </a:solidFill>
                <a:latin typeface="Arial"/>
                <a:cs typeface="Arial"/>
              </a:rPr>
              <a:t>è </a:t>
            </a:r>
            <a:r>
              <a:rPr sz="1100" spc="-5" dirty="0">
                <a:solidFill>
                  <a:srgbClr val="111111"/>
                </a:solidFill>
                <a:latin typeface="Arial"/>
                <a:cs typeface="Arial"/>
              </a:rPr>
              <a:t>“L’alfabeto del mondo-Leggiamo </a:t>
            </a:r>
            <a:r>
              <a:rPr sz="1100" dirty="0">
                <a:solidFill>
                  <a:srgbClr val="111111"/>
                </a:solidFill>
                <a:latin typeface="Arial"/>
                <a:cs typeface="Arial"/>
              </a:rPr>
              <a:t>i segni </a:t>
            </a:r>
            <a:r>
              <a:rPr sz="1100" spc="-5" dirty="0">
                <a:solidFill>
                  <a:srgbClr val="111111"/>
                </a:solidFill>
                <a:latin typeface="Arial"/>
                <a:cs typeface="Arial"/>
              </a:rPr>
              <a:t>intorno </a:t>
            </a:r>
            <a:r>
              <a:rPr sz="1100" dirty="0">
                <a:solidFill>
                  <a:srgbClr val="111111"/>
                </a:solidFill>
                <a:latin typeface="Arial"/>
                <a:cs typeface="Arial"/>
              </a:rPr>
              <a:t>a </a:t>
            </a:r>
            <a:r>
              <a:rPr sz="1100" spc="-5" dirty="0">
                <a:solidFill>
                  <a:srgbClr val="111111"/>
                </a:solidFill>
                <a:latin typeface="Arial"/>
                <a:cs typeface="Arial"/>
              </a:rPr>
              <a:t>noi </a:t>
            </a:r>
            <a:r>
              <a:rPr sz="1100" dirty="0">
                <a:solidFill>
                  <a:srgbClr val="111111"/>
                </a:solidFill>
                <a:latin typeface="Arial"/>
                <a:cs typeface="Arial"/>
              </a:rPr>
              <a:t>e  </a:t>
            </a:r>
            <a:r>
              <a:rPr sz="1100" spc="-5" dirty="0">
                <a:solidFill>
                  <a:srgbClr val="111111"/>
                </a:solidFill>
                <a:latin typeface="Arial"/>
                <a:cs typeface="Arial"/>
              </a:rPr>
              <a:t>raccontiamo”, un </a:t>
            </a:r>
            <a:r>
              <a:rPr sz="1100" dirty="0">
                <a:solidFill>
                  <a:srgbClr val="111111"/>
                </a:solidFill>
                <a:latin typeface="Arial"/>
                <a:cs typeface="Arial"/>
              </a:rPr>
              <a:t>filo </a:t>
            </a:r>
            <a:r>
              <a:rPr sz="1100" spc="-5" dirty="0">
                <a:solidFill>
                  <a:srgbClr val="111111"/>
                </a:solidFill>
                <a:latin typeface="Arial"/>
                <a:cs typeface="Arial"/>
              </a:rPr>
              <a:t>rosso </a:t>
            </a:r>
            <a:r>
              <a:rPr sz="1100" dirty="0">
                <a:solidFill>
                  <a:srgbClr val="111111"/>
                </a:solidFill>
                <a:latin typeface="Arial"/>
                <a:cs typeface="Arial"/>
              </a:rPr>
              <a:t>che </a:t>
            </a:r>
            <a:r>
              <a:rPr sz="1100" spc="-5" dirty="0">
                <a:solidFill>
                  <a:srgbClr val="111111"/>
                </a:solidFill>
                <a:latin typeface="Arial"/>
                <a:cs typeface="Arial"/>
              </a:rPr>
              <a:t>collegherà idealmente tutte le </a:t>
            </a:r>
            <a:r>
              <a:rPr sz="1100" spc="-10" dirty="0">
                <a:solidFill>
                  <a:srgbClr val="111111"/>
                </a:solidFill>
                <a:latin typeface="Arial"/>
                <a:cs typeface="Arial"/>
              </a:rPr>
              <a:t>iniziative </a:t>
            </a:r>
            <a:r>
              <a:rPr sz="1100" dirty="0">
                <a:solidFill>
                  <a:srgbClr val="111111"/>
                </a:solidFill>
                <a:latin typeface="Arial"/>
                <a:cs typeface="Arial"/>
              </a:rPr>
              <a:t>proposte </a:t>
            </a:r>
            <a:r>
              <a:rPr sz="1100" spc="-5" dirty="0">
                <a:solidFill>
                  <a:srgbClr val="111111"/>
                </a:solidFill>
                <a:latin typeface="Arial"/>
                <a:cs typeface="Arial"/>
              </a:rPr>
              <a:t>(laboratori,  concerti, visite </a:t>
            </a:r>
            <a:r>
              <a:rPr sz="1100" dirty="0">
                <a:solidFill>
                  <a:srgbClr val="111111"/>
                </a:solidFill>
                <a:latin typeface="Arial"/>
                <a:cs typeface="Arial"/>
              </a:rPr>
              <a:t>a </a:t>
            </a:r>
            <a:r>
              <a:rPr sz="1100" spc="-5" dirty="0">
                <a:solidFill>
                  <a:srgbClr val="111111"/>
                </a:solidFill>
                <a:latin typeface="Arial"/>
                <a:cs typeface="Arial"/>
              </a:rPr>
              <a:t>musei, teatro, ecc.) </a:t>
            </a:r>
            <a:r>
              <a:rPr sz="1100" dirty="0">
                <a:solidFill>
                  <a:srgbClr val="111111"/>
                </a:solidFill>
                <a:latin typeface="Arial"/>
                <a:cs typeface="Arial"/>
              </a:rPr>
              <a:t>e </a:t>
            </a:r>
            <a:r>
              <a:rPr sz="1100" spc="-5" dirty="0">
                <a:solidFill>
                  <a:srgbClr val="111111"/>
                </a:solidFill>
                <a:latin typeface="Arial"/>
                <a:cs typeface="Arial"/>
              </a:rPr>
              <a:t>organizzate dalle </a:t>
            </a:r>
            <a:r>
              <a:rPr sz="1100" dirty="0">
                <a:solidFill>
                  <a:srgbClr val="111111"/>
                </a:solidFill>
                <a:latin typeface="Arial"/>
                <a:cs typeface="Arial"/>
              </a:rPr>
              <a:t>banche che aderiscono </a:t>
            </a:r>
            <a:r>
              <a:rPr sz="1100" spc="-5" dirty="0">
                <a:solidFill>
                  <a:srgbClr val="111111"/>
                </a:solidFill>
                <a:latin typeface="Arial"/>
                <a:cs typeface="Arial"/>
              </a:rPr>
              <a:t>alla  manifestazione. Bnl, infatti, ha </a:t>
            </a:r>
            <a:r>
              <a:rPr sz="1100" spc="-10" dirty="0">
                <a:solidFill>
                  <a:srgbClr val="111111"/>
                </a:solidFill>
                <a:latin typeface="Arial"/>
                <a:cs typeface="Arial"/>
              </a:rPr>
              <a:t>realizzato, </a:t>
            </a:r>
            <a:r>
              <a:rPr sz="1100" spc="-5" dirty="0">
                <a:solidFill>
                  <a:srgbClr val="111111"/>
                </a:solidFill>
                <a:latin typeface="Arial"/>
                <a:cs typeface="Arial"/>
              </a:rPr>
              <a:t>in collaborazione </a:t>
            </a:r>
            <a:r>
              <a:rPr sz="1100" dirty="0">
                <a:solidFill>
                  <a:srgbClr val="111111"/>
                </a:solidFill>
                <a:latin typeface="Arial"/>
                <a:cs typeface="Arial"/>
              </a:rPr>
              <a:t>con </a:t>
            </a:r>
            <a:r>
              <a:rPr sz="1100" spc="-5" dirty="0">
                <a:solidFill>
                  <a:srgbClr val="111111"/>
                </a:solidFill>
                <a:latin typeface="Arial"/>
                <a:cs typeface="Arial"/>
              </a:rPr>
              <a:t>l’Istituto Cinematografico  dell’Aquila La Lanterna Magica, il laboratorio </a:t>
            </a:r>
            <a:r>
              <a:rPr sz="1100" dirty="0">
                <a:solidFill>
                  <a:srgbClr val="111111"/>
                </a:solidFill>
                <a:latin typeface="Arial"/>
                <a:cs typeface="Arial"/>
              </a:rPr>
              <a:t>“Il </a:t>
            </a:r>
            <a:r>
              <a:rPr sz="1100" spc="-5" dirty="0">
                <a:solidFill>
                  <a:srgbClr val="111111"/>
                </a:solidFill>
                <a:latin typeface="Arial"/>
                <a:cs typeface="Arial"/>
              </a:rPr>
              <a:t>concetto </a:t>
            </a:r>
            <a:r>
              <a:rPr sz="1100" dirty="0">
                <a:solidFill>
                  <a:srgbClr val="111111"/>
                </a:solidFill>
                <a:latin typeface="Arial"/>
                <a:cs typeface="Arial"/>
              </a:rPr>
              <a:t>di </a:t>
            </a:r>
            <a:r>
              <a:rPr sz="1100" spc="-5" dirty="0">
                <a:solidFill>
                  <a:srgbClr val="111111"/>
                </a:solidFill>
                <a:latin typeface="Arial"/>
                <a:cs typeface="Arial"/>
              </a:rPr>
              <a:t>integrazione: </a:t>
            </a:r>
            <a:r>
              <a:rPr sz="1100" dirty="0">
                <a:solidFill>
                  <a:srgbClr val="111111"/>
                </a:solidFill>
                <a:latin typeface="Arial"/>
                <a:cs typeface="Arial"/>
              </a:rPr>
              <a:t>un </a:t>
            </a:r>
            <a:r>
              <a:rPr sz="1100" spc="-5" dirty="0">
                <a:solidFill>
                  <a:srgbClr val="111111"/>
                </a:solidFill>
                <a:latin typeface="Arial"/>
                <a:cs typeface="Arial"/>
              </a:rPr>
              <a:t>viaggio nella società </a:t>
            </a:r>
            <a:r>
              <a:rPr sz="1100" dirty="0">
                <a:solidFill>
                  <a:srgbClr val="111111"/>
                </a:solidFill>
                <a:latin typeface="Arial"/>
                <a:cs typeface="Arial"/>
              </a:rPr>
              <a:t>di  </a:t>
            </a:r>
            <a:r>
              <a:rPr sz="1100" spc="-5" dirty="0">
                <a:solidFill>
                  <a:srgbClr val="111111"/>
                </a:solidFill>
                <a:latin typeface="Arial"/>
                <a:cs typeface="Arial"/>
              </a:rPr>
              <a:t>ieri </a:t>
            </a:r>
            <a:r>
              <a:rPr sz="1100" dirty="0">
                <a:solidFill>
                  <a:srgbClr val="111111"/>
                </a:solidFill>
                <a:latin typeface="Arial"/>
                <a:cs typeface="Arial"/>
              </a:rPr>
              <a:t>e di </a:t>
            </a:r>
            <a:r>
              <a:rPr sz="1100" spc="-5" dirty="0">
                <a:solidFill>
                  <a:srgbClr val="111111"/>
                </a:solidFill>
                <a:latin typeface="Arial"/>
                <a:cs typeface="Arial"/>
              </a:rPr>
              <a:t>oggi”. L’obiettivo del laboratorio </a:t>
            </a:r>
            <a:r>
              <a:rPr sz="1100" dirty="0">
                <a:solidFill>
                  <a:srgbClr val="111111"/>
                </a:solidFill>
                <a:latin typeface="Arial"/>
                <a:cs typeface="Arial"/>
              </a:rPr>
              <a:t>è </a:t>
            </a:r>
            <a:r>
              <a:rPr sz="1100" spc="-5" dirty="0">
                <a:solidFill>
                  <a:srgbClr val="111111"/>
                </a:solidFill>
                <a:latin typeface="Arial"/>
                <a:cs typeface="Arial"/>
              </a:rPr>
              <a:t>quello di proporre ai giovani studenti un </a:t>
            </a:r>
            <a:r>
              <a:rPr sz="1100" dirty="0">
                <a:solidFill>
                  <a:srgbClr val="111111"/>
                </a:solidFill>
                <a:latin typeface="Arial"/>
                <a:cs typeface="Arial"/>
              </a:rPr>
              <a:t>percorso </a:t>
            </a:r>
            <a:r>
              <a:rPr sz="1100" spc="-5" dirty="0">
                <a:solidFill>
                  <a:srgbClr val="111111"/>
                </a:solidFill>
                <a:latin typeface="Arial"/>
                <a:cs typeface="Arial"/>
              </a:rPr>
              <a:t>di  conoscenza teorico-pratico sulla storia del cinema </a:t>
            </a:r>
            <a:r>
              <a:rPr sz="1100" dirty="0">
                <a:solidFill>
                  <a:srgbClr val="111111"/>
                </a:solidFill>
                <a:latin typeface="Arial"/>
                <a:cs typeface="Arial"/>
              </a:rPr>
              <a:t>e </a:t>
            </a:r>
            <a:r>
              <a:rPr sz="1100" spc="-5" dirty="0">
                <a:solidFill>
                  <a:srgbClr val="111111"/>
                </a:solidFill>
                <a:latin typeface="Arial"/>
                <a:cs typeface="Arial"/>
              </a:rPr>
              <a:t>sull’importanza della conservazione del  materiale</a:t>
            </a:r>
            <a:r>
              <a:rPr sz="1100" spc="220" dirty="0">
                <a:solidFill>
                  <a:srgbClr val="111111"/>
                </a:solidFill>
                <a:latin typeface="Arial"/>
                <a:cs typeface="Arial"/>
              </a:rPr>
              <a:t> </a:t>
            </a:r>
            <a:r>
              <a:rPr sz="1100" spc="-5" dirty="0">
                <a:solidFill>
                  <a:srgbClr val="111111"/>
                </a:solidFill>
                <a:latin typeface="Arial"/>
                <a:cs typeface="Arial"/>
              </a:rPr>
              <a:t>in</a:t>
            </a:r>
            <a:r>
              <a:rPr sz="1100" spc="225" dirty="0">
                <a:solidFill>
                  <a:srgbClr val="111111"/>
                </a:solidFill>
                <a:latin typeface="Arial"/>
                <a:cs typeface="Arial"/>
              </a:rPr>
              <a:t> </a:t>
            </a:r>
            <a:r>
              <a:rPr sz="1100" spc="-5" dirty="0">
                <a:solidFill>
                  <a:srgbClr val="111111"/>
                </a:solidFill>
                <a:latin typeface="Arial"/>
                <a:cs typeface="Arial"/>
              </a:rPr>
              <a:t>pellicola,</a:t>
            </a:r>
            <a:r>
              <a:rPr sz="1100" spc="229" dirty="0">
                <a:solidFill>
                  <a:srgbClr val="111111"/>
                </a:solidFill>
                <a:latin typeface="Arial"/>
                <a:cs typeface="Arial"/>
              </a:rPr>
              <a:t> </a:t>
            </a:r>
            <a:r>
              <a:rPr sz="1100" dirty="0">
                <a:solidFill>
                  <a:srgbClr val="111111"/>
                </a:solidFill>
                <a:latin typeface="Arial"/>
                <a:cs typeface="Arial"/>
              </a:rPr>
              <a:t>con</a:t>
            </a:r>
            <a:r>
              <a:rPr sz="1100" spc="220" dirty="0">
                <a:solidFill>
                  <a:srgbClr val="111111"/>
                </a:solidFill>
                <a:latin typeface="Arial"/>
                <a:cs typeface="Arial"/>
              </a:rPr>
              <a:t> </a:t>
            </a:r>
            <a:r>
              <a:rPr sz="1100" spc="-5" dirty="0">
                <a:solidFill>
                  <a:srgbClr val="111111"/>
                </a:solidFill>
                <a:latin typeface="Arial"/>
                <a:cs typeface="Arial"/>
              </a:rPr>
              <a:t>riferimento</a:t>
            </a:r>
            <a:r>
              <a:rPr sz="1100" spc="225" dirty="0">
                <a:solidFill>
                  <a:srgbClr val="111111"/>
                </a:solidFill>
                <a:latin typeface="Arial"/>
                <a:cs typeface="Arial"/>
              </a:rPr>
              <a:t> </a:t>
            </a:r>
            <a:r>
              <a:rPr sz="1100" spc="-5" dirty="0">
                <a:solidFill>
                  <a:srgbClr val="111111"/>
                </a:solidFill>
                <a:latin typeface="Arial"/>
                <a:cs typeface="Arial"/>
              </a:rPr>
              <a:t>agli</a:t>
            </a:r>
            <a:r>
              <a:rPr sz="1100" spc="220" dirty="0">
                <a:solidFill>
                  <a:srgbClr val="111111"/>
                </a:solidFill>
                <a:latin typeface="Arial"/>
                <a:cs typeface="Arial"/>
              </a:rPr>
              <a:t> </a:t>
            </a:r>
            <a:r>
              <a:rPr sz="1100" spc="-10" dirty="0">
                <a:solidFill>
                  <a:srgbClr val="111111"/>
                </a:solidFill>
                <a:latin typeface="Arial"/>
                <a:cs typeface="Arial"/>
              </a:rPr>
              <a:t>archivi</a:t>
            </a:r>
            <a:r>
              <a:rPr sz="1100" spc="220" dirty="0">
                <a:solidFill>
                  <a:srgbClr val="111111"/>
                </a:solidFill>
                <a:latin typeface="Arial"/>
                <a:cs typeface="Arial"/>
              </a:rPr>
              <a:t> </a:t>
            </a:r>
            <a:r>
              <a:rPr sz="1100" spc="-5" dirty="0">
                <a:solidFill>
                  <a:srgbClr val="111111"/>
                </a:solidFill>
                <a:latin typeface="Arial"/>
                <a:cs typeface="Arial"/>
              </a:rPr>
              <a:t>della</a:t>
            </a:r>
            <a:r>
              <a:rPr sz="1100" spc="220" dirty="0">
                <a:solidFill>
                  <a:srgbClr val="111111"/>
                </a:solidFill>
                <a:latin typeface="Arial"/>
                <a:cs typeface="Arial"/>
              </a:rPr>
              <a:t> </a:t>
            </a:r>
            <a:r>
              <a:rPr sz="1100" spc="-5" dirty="0">
                <a:solidFill>
                  <a:srgbClr val="111111"/>
                </a:solidFill>
                <a:latin typeface="Arial"/>
                <a:cs typeface="Arial"/>
              </a:rPr>
              <a:t>Cineteca</a:t>
            </a:r>
            <a:r>
              <a:rPr sz="1100" spc="225" dirty="0">
                <a:solidFill>
                  <a:srgbClr val="111111"/>
                </a:solidFill>
                <a:latin typeface="Arial"/>
                <a:cs typeface="Arial"/>
              </a:rPr>
              <a:t> </a:t>
            </a:r>
            <a:r>
              <a:rPr sz="1100" spc="-5" dirty="0">
                <a:solidFill>
                  <a:srgbClr val="111111"/>
                </a:solidFill>
                <a:latin typeface="Arial"/>
                <a:cs typeface="Arial"/>
              </a:rPr>
              <a:t>dell’Aquila</a:t>
            </a:r>
            <a:r>
              <a:rPr sz="1100" spc="225" dirty="0">
                <a:solidFill>
                  <a:srgbClr val="111111"/>
                </a:solidFill>
                <a:latin typeface="Arial"/>
                <a:cs typeface="Arial"/>
              </a:rPr>
              <a:t> </a:t>
            </a:r>
            <a:r>
              <a:rPr sz="1100" spc="-5" dirty="0">
                <a:solidFill>
                  <a:srgbClr val="111111"/>
                </a:solidFill>
                <a:latin typeface="Arial"/>
                <a:cs typeface="Arial"/>
              </a:rPr>
              <a:t>“Maria</a:t>
            </a:r>
            <a:r>
              <a:rPr sz="1100" spc="220" dirty="0">
                <a:solidFill>
                  <a:srgbClr val="111111"/>
                </a:solidFill>
                <a:latin typeface="Arial"/>
                <a:cs typeface="Arial"/>
              </a:rPr>
              <a:t> </a:t>
            </a:r>
            <a:r>
              <a:rPr sz="1100" spc="-5" dirty="0">
                <a:solidFill>
                  <a:srgbClr val="111111"/>
                </a:solidFill>
                <a:latin typeface="Arial"/>
                <a:cs typeface="Arial"/>
              </a:rPr>
              <a:t>Pia</a:t>
            </a:r>
            <a:r>
              <a:rPr sz="1100" spc="225" dirty="0">
                <a:solidFill>
                  <a:srgbClr val="111111"/>
                </a:solidFill>
                <a:latin typeface="Arial"/>
                <a:cs typeface="Arial"/>
              </a:rPr>
              <a:t> </a:t>
            </a:r>
            <a:r>
              <a:rPr sz="1100" dirty="0">
                <a:solidFill>
                  <a:srgbClr val="111111"/>
                </a:solidFill>
                <a:latin typeface="Arial"/>
                <a:cs typeface="Arial"/>
              </a:rPr>
              <a:t>Casilio”.</a:t>
            </a:r>
            <a:endParaRPr sz="1100">
              <a:latin typeface="Arial"/>
              <a:cs typeface="Arial"/>
            </a:endParaRPr>
          </a:p>
        </p:txBody>
      </p:sp>
      <p:sp>
        <p:nvSpPr>
          <p:cNvPr id="5" name="object 5"/>
          <p:cNvSpPr/>
          <p:nvPr/>
        </p:nvSpPr>
        <p:spPr>
          <a:xfrm>
            <a:off x="1859104" y="2701034"/>
            <a:ext cx="3799849" cy="519773"/>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Iltempo.it</a:t>
            </a:r>
            <a:endParaRPr sz="1600">
              <a:latin typeface="Arial"/>
              <a:cs typeface="Arial"/>
            </a:endParaRPr>
          </a:p>
          <a:p>
            <a:pPr marL="12700">
              <a:lnSpc>
                <a:spcPts val="1880"/>
              </a:lnSpc>
            </a:pPr>
            <a:r>
              <a:rPr sz="1600" b="1" spc="-5" dirty="0">
                <a:latin typeface="Arial"/>
                <a:cs typeface="Arial"/>
              </a:rPr>
              <a:t>5 marzo</a:t>
            </a:r>
            <a:r>
              <a:rPr sz="1600" b="1" spc="-1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11982"/>
            <a:ext cx="6102985" cy="6480175"/>
          </a:xfrm>
          <a:prstGeom prst="rect">
            <a:avLst/>
          </a:prstGeom>
        </p:spPr>
        <p:txBody>
          <a:bodyPr vert="horz" wrap="square" lIns="0" tIns="12700" rIns="0" bIns="0" rtlCol="0">
            <a:spAutoFit/>
          </a:bodyPr>
          <a:lstStyle/>
          <a:p>
            <a:pPr marL="12700">
              <a:lnSpc>
                <a:spcPct val="100000"/>
              </a:lnSpc>
              <a:spcBef>
                <a:spcPts val="100"/>
              </a:spcBef>
            </a:pPr>
            <a:r>
              <a:rPr sz="1100" spc="-5" dirty="0">
                <a:latin typeface="Calibri"/>
                <a:cs typeface="Calibri"/>
              </a:rPr>
              <a:t>05/03/2015</a:t>
            </a:r>
            <a:r>
              <a:rPr sz="1100" spc="-15" dirty="0">
                <a:latin typeface="Calibri"/>
                <a:cs typeface="Calibri"/>
              </a:rPr>
              <a:t> </a:t>
            </a:r>
            <a:r>
              <a:rPr sz="1100" spc="-5" dirty="0">
                <a:latin typeface="Calibri"/>
                <a:cs typeface="Calibri"/>
              </a:rPr>
              <a:t>06:07</a:t>
            </a:r>
            <a:endParaRPr sz="1100">
              <a:latin typeface="Calibri"/>
              <a:cs typeface="Calibri"/>
            </a:endParaRPr>
          </a:p>
          <a:p>
            <a:pPr>
              <a:lnSpc>
                <a:spcPct val="100000"/>
              </a:lnSpc>
            </a:pPr>
            <a:endParaRPr sz="1050">
              <a:latin typeface="Times New Roman"/>
              <a:cs typeface="Times New Roman"/>
            </a:endParaRPr>
          </a:p>
          <a:p>
            <a:pPr marL="12700">
              <a:lnSpc>
                <a:spcPct val="100000"/>
              </a:lnSpc>
            </a:pPr>
            <a:r>
              <a:rPr sz="1600" b="1" spc="-5" dirty="0">
                <a:latin typeface="Calibri"/>
                <a:cs typeface="Calibri"/>
              </a:rPr>
              <a:t>L’alfabeto della cultura creativa si mette in</a:t>
            </a:r>
            <a:r>
              <a:rPr sz="1600" b="1" spc="45" dirty="0">
                <a:latin typeface="Calibri"/>
                <a:cs typeface="Calibri"/>
              </a:rPr>
              <a:t> </a:t>
            </a:r>
            <a:r>
              <a:rPr sz="1600" b="1" spc="-10" dirty="0">
                <a:latin typeface="Calibri"/>
                <a:cs typeface="Calibri"/>
              </a:rPr>
              <a:t>mostra</a:t>
            </a:r>
            <a:endParaRPr sz="1600">
              <a:latin typeface="Calibri"/>
              <a:cs typeface="Calibri"/>
            </a:endParaRPr>
          </a:p>
          <a:p>
            <a:pPr marL="12700" marR="251460">
              <a:lnSpc>
                <a:spcPct val="117300"/>
              </a:lnSpc>
              <a:spcBef>
                <a:spcPts val="1115"/>
              </a:spcBef>
            </a:pPr>
            <a:r>
              <a:rPr sz="1100" i="1" dirty="0">
                <a:latin typeface="Calibri"/>
                <a:cs typeface="Calibri"/>
              </a:rPr>
              <a:t>Il </a:t>
            </a:r>
            <a:r>
              <a:rPr sz="1100" i="1" spc="-5" dirty="0">
                <a:latin typeface="Calibri"/>
                <a:cs typeface="Calibri"/>
              </a:rPr>
              <a:t>filo conduttore </a:t>
            </a:r>
            <a:r>
              <a:rPr sz="1100" i="1" dirty="0">
                <a:latin typeface="Calibri"/>
                <a:cs typeface="Calibri"/>
              </a:rPr>
              <a:t>ideale </a:t>
            </a:r>
            <a:r>
              <a:rPr sz="1100" i="1" spc="-10" dirty="0">
                <a:latin typeface="Calibri"/>
                <a:cs typeface="Calibri"/>
              </a:rPr>
              <a:t>della </a:t>
            </a:r>
            <a:r>
              <a:rPr sz="1100" i="1" spc="-5" dirty="0">
                <a:latin typeface="Calibri"/>
                <a:cs typeface="Calibri"/>
              </a:rPr>
              <a:t>seconda edizione del Festival della Cultura Creativa, promosso </a:t>
            </a:r>
            <a:r>
              <a:rPr sz="1100" i="1" dirty="0">
                <a:latin typeface="Calibri"/>
                <a:cs typeface="Calibri"/>
              </a:rPr>
              <a:t>e </a:t>
            </a:r>
            <a:r>
              <a:rPr sz="1100" i="1" spc="-5" dirty="0">
                <a:latin typeface="Calibri"/>
                <a:cs typeface="Calibri"/>
              </a:rPr>
              <a:t>realizzato  dalle banche, grazie al coordinamento dell’Abi, sarà «L’alfabeto del</a:t>
            </a:r>
            <a:r>
              <a:rPr sz="1100" i="1" spc="45" dirty="0">
                <a:latin typeface="Calibri"/>
                <a:cs typeface="Calibri"/>
              </a:rPr>
              <a:t> </a:t>
            </a:r>
            <a:r>
              <a:rPr sz="1100" i="1" spc="-5" dirty="0">
                <a:latin typeface="Calibri"/>
                <a:cs typeface="Calibri"/>
              </a:rPr>
              <a:t>Mondo.</a:t>
            </a:r>
            <a:endParaRPr sz="1100">
              <a:latin typeface="Calibri"/>
              <a:cs typeface="Calibri"/>
            </a:endParaRPr>
          </a:p>
          <a:p>
            <a:pPr marL="12700">
              <a:lnSpc>
                <a:spcPct val="100000"/>
              </a:lnSpc>
              <a:spcBef>
                <a:spcPts val="225"/>
              </a:spcBef>
            </a:pPr>
            <a:r>
              <a:rPr sz="1100" i="1" dirty="0">
                <a:latin typeface="Calibri"/>
                <a:cs typeface="Calibri"/>
              </a:rPr>
              <a:t>Leggiamo</a:t>
            </a:r>
            <a:r>
              <a:rPr sz="1100" i="1" spc="-5" dirty="0">
                <a:latin typeface="Calibri"/>
                <a:cs typeface="Calibri"/>
              </a:rPr>
              <a:t> i...</a:t>
            </a:r>
            <a:endParaRPr sz="1100">
              <a:latin typeface="Calibri"/>
              <a:cs typeface="Calibri"/>
            </a:endParaRPr>
          </a:p>
          <a:p>
            <a:pPr marL="12700" marR="2016760">
              <a:lnSpc>
                <a:spcPct val="117200"/>
              </a:lnSpc>
              <a:spcBef>
                <a:spcPts val="985"/>
              </a:spcBef>
            </a:pPr>
            <a:r>
              <a:rPr sz="1100" dirty="0">
                <a:latin typeface="Calibri"/>
                <a:cs typeface="Calibri"/>
              </a:rPr>
              <a:t>Il </a:t>
            </a:r>
            <a:r>
              <a:rPr sz="1100" spc="-5" dirty="0">
                <a:latin typeface="Calibri"/>
                <a:cs typeface="Calibri"/>
              </a:rPr>
              <a:t>filo conduttore ideale della seconda edizione </a:t>
            </a:r>
            <a:r>
              <a:rPr sz="1100" dirty="0">
                <a:latin typeface="Calibri"/>
                <a:cs typeface="Calibri"/>
              </a:rPr>
              <a:t>del </a:t>
            </a:r>
            <a:r>
              <a:rPr sz="1100" spc="-5" dirty="0">
                <a:latin typeface="Calibri"/>
                <a:cs typeface="Calibri"/>
              </a:rPr>
              <a:t>Festival </a:t>
            </a:r>
            <a:r>
              <a:rPr sz="1100" dirty="0">
                <a:latin typeface="Calibri"/>
                <a:cs typeface="Calibri"/>
              </a:rPr>
              <a:t>della </a:t>
            </a:r>
            <a:r>
              <a:rPr sz="1100" spc="-5" dirty="0">
                <a:latin typeface="Calibri"/>
                <a:cs typeface="Calibri"/>
              </a:rPr>
              <a:t>Cultura  Creativa, promosso </a:t>
            </a:r>
            <a:r>
              <a:rPr sz="1100" dirty="0">
                <a:latin typeface="Calibri"/>
                <a:cs typeface="Calibri"/>
              </a:rPr>
              <a:t>e </a:t>
            </a:r>
            <a:r>
              <a:rPr sz="1100" spc="-5" dirty="0">
                <a:latin typeface="Calibri"/>
                <a:cs typeface="Calibri"/>
              </a:rPr>
              <a:t>realizzato dalle banche, grazie </a:t>
            </a:r>
            <a:r>
              <a:rPr sz="1100" dirty="0">
                <a:latin typeface="Calibri"/>
                <a:cs typeface="Calibri"/>
              </a:rPr>
              <a:t>al </a:t>
            </a:r>
            <a:r>
              <a:rPr sz="1100" spc="-5" dirty="0">
                <a:latin typeface="Calibri"/>
                <a:cs typeface="Calibri"/>
              </a:rPr>
              <a:t>coordinamento  dell’Abi, sarà «L’alfabeto del </a:t>
            </a:r>
            <a:r>
              <a:rPr sz="1100" dirty="0">
                <a:latin typeface="Calibri"/>
                <a:cs typeface="Calibri"/>
              </a:rPr>
              <a:t>Mondo. </a:t>
            </a:r>
            <a:r>
              <a:rPr sz="1100" spc="-5" dirty="0">
                <a:latin typeface="Calibri"/>
                <a:cs typeface="Calibri"/>
              </a:rPr>
              <a:t>Leggiamo </a:t>
            </a:r>
            <a:r>
              <a:rPr sz="1100" dirty="0">
                <a:latin typeface="Calibri"/>
                <a:cs typeface="Calibri"/>
              </a:rPr>
              <a:t>i segni </a:t>
            </a:r>
            <a:r>
              <a:rPr sz="1100" spc="-5" dirty="0">
                <a:latin typeface="Calibri"/>
                <a:cs typeface="Calibri"/>
              </a:rPr>
              <a:t>intorno </a:t>
            </a:r>
            <a:r>
              <a:rPr sz="1100" dirty="0">
                <a:latin typeface="Calibri"/>
                <a:cs typeface="Calibri"/>
              </a:rPr>
              <a:t>a </a:t>
            </a:r>
            <a:r>
              <a:rPr sz="1100" spc="-5" dirty="0">
                <a:latin typeface="Calibri"/>
                <a:cs typeface="Calibri"/>
              </a:rPr>
              <a:t>noi </a:t>
            </a:r>
            <a:r>
              <a:rPr sz="1100" dirty="0">
                <a:latin typeface="Calibri"/>
                <a:cs typeface="Calibri"/>
              </a:rPr>
              <a:t>e  </a:t>
            </a:r>
            <a:r>
              <a:rPr sz="1100" spc="-5" dirty="0">
                <a:latin typeface="Calibri"/>
                <a:cs typeface="Calibri"/>
              </a:rPr>
              <a:t>raccontiamoli» </a:t>
            </a:r>
            <a:r>
              <a:rPr sz="1100" dirty="0">
                <a:latin typeface="Calibri"/>
                <a:cs typeface="Calibri"/>
              </a:rPr>
              <a:t>e la </a:t>
            </a:r>
            <a:r>
              <a:rPr sz="1100" spc="-5" dirty="0">
                <a:latin typeface="Calibri"/>
                <a:cs typeface="Calibri"/>
              </a:rPr>
              <a:t>manifestazione si svolgerà dal </a:t>
            </a:r>
            <a:r>
              <a:rPr sz="1100" dirty="0">
                <a:latin typeface="Calibri"/>
                <a:cs typeface="Calibri"/>
              </a:rPr>
              <a:t>16 al 22 marzo,  coinvolgendo </a:t>
            </a:r>
            <a:r>
              <a:rPr sz="1100" spc="-5" dirty="0">
                <a:latin typeface="Calibri"/>
                <a:cs typeface="Calibri"/>
              </a:rPr>
              <a:t>oltre </a:t>
            </a:r>
            <a:r>
              <a:rPr sz="1100" dirty="0">
                <a:latin typeface="Calibri"/>
                <a:cs typeface="Calibri"/>
              </a:rPr>
              <a:t>10 mila </a:t>
            </a:r>
            <a:r>
              <a:rPr sz="1100" spc="-5" dirty="0">
                <a:latin typeface="Calibri"/>
                <a:cs typeface="Calibri"/>
              </a:rPr>
              <a:t>ragazzi, dai </a:t>
            </a:r>
            <a:r>
              <a:rPr sz="1100" dirty="0">
                <a:latin typeface="Calibri"/>
                <a:cs typeface="Calibri"/>
              </a:rPr>
              <a:t>6 ai 13 </a:t>
            </a:r>
            <a:r>
              <a:rPr sz="1100" spc="-5" dirty="0">
                <a:latin typeface="Calibri"/>
                <a:cs typeface="Calibri"/>
              </a:rPr>
              <a:t>anni, </a:t>
            </a:r>
            <a:r>
              <a:rPr sz="1100" dirty="0">
                <a:latin typeface="Calibri"/>
                <a:cs typeface="Calibri"/>
              </a:rPr>
              <a:t>in tutta Italia, con  eventi, </a:t>
            </a:r>
            <a:r>
              <a:rPr sz="1100" spc="-5" dirty="0">
                <a:latin typeface="Calibri"/>
                <a:cs typeface="Calibri"/>
              </a:rPr>
              <a:t>laboratori </a:t>
            </a:r>
            <a:r>
              <a:rPr sz="1100" dirty="0">
                <a:latin typeface="Calibri"/>
                <a:cs typeface="Calibri"/>
              </a:rPr>
              <a:t>e </a:t>
            </a:r>
            <a:r>
              <a:rPr sz="1100" spc="-5" dirty="0">
                <a:latin typeface="Calibri"/>
                <a:cs typeface="Calibri"/>
              </a:rPr>
              <a:t>mostre </a:t>
            </a:r>
            <a:r>
              <a:rPr sz="1100" dirty="0">
                <a:latin typeface="Calibri"/>
                <a:cs typeface="Calibri"/>
              </a:rPr>
              <a:t>in </a:t>
            </a:r>
            <a:r>
              <a:rPr sz="1100" spc="-5" dirty="0">
                <a:latin typeface="Calibri"/>
                <a:cs typeface="Calibri"/>
              </a:rPr>
              <a:t>cui sperimentare </a:t>
            </a:r>
            <a:r>
              <a:rPr sz="1100" dirty="0">
                <a:latin typeface="Calibri"/>
                <a:cs typeface="Calibri"/>
              </a:rPr>
              <a:t>la </a:t>
            </a:r>
            <a:r>
              <a:rPr sz="1100" spc="-5" dirty="0">
                <a:latin typeface="Calibri"/>
                <a:cs typeface="Calibri"/>
              </a:rPr>
              <a:t>fantasia </a:t>
            </a:r>
            <a:r>
              <a:rPr sz="1100" dirty="0">
                <a:latin typeface="Calibri"/>
                <a:cs typeface="Calibri"/>
              </a:rPr>
              <a:t>e </a:t>
            </a:r>
            <a:r>
              <a:rPr sz="1100" spc="-5" dirty="0">
                <a:latin typeface="Calibri"/>
                <a:cs typeface="Calibri"/>
              </a:rPr>
              <a:t>costruire  </a:t>
            </a:r>
            <a:r>
              <a:rPr sz="1100" dirty="0">
                <a:latin typeface="Calibri"/>
                <a:cs typeface="Calibri"/>
              </a:rPr>
              <a:t>racconti </a:t>
            </a:r>
            <a:r>
              <a:rPr sz="1100" spc="-5" dirty="0">
                <a:latin typeface="Calibri"/>
                <a:cs typeface="Calibri"/>
              </a:rPr>
              <a:t>fra arte, archeologia, musica, </a:t>
            </a:r>
            <a:r>
              <a:rPr sz="1100" dirty="0">
                <a:latin typeface="Calibri"/>
                <a:cs typeface="Calibri"/>
              </a:rPr>
              <a:t>canto, </a:t>
            </a:r>
            <a:r>
              <a:rPr sz="1100" spc="-5" dirty="0">
                <a:latin typeface="Calibri"/>
                <a:cs typeface="Calibri"/>
              </a:rPr>
              <a:t>lettura, </a:t>
            </a:r>
            <a:r>
              <a:rPr sz="1100" dirty="0">
                <a:latin typeface="Calibri"/>
                <a:cs typeface="Calibri"/>
              </a:rPr>
              <a:t>teatro, </a:t>
            </a:r>
            <a:r>
              <a:rPr sz="1100" spc="-5" dirty="0">
                <a:latin typeface="Calibri"/>
                <a:cs typeface="Calibri"/>
              </a:rPr>
              <a:t>robotica </a:t>
            </a:r>
            <a:r>
              <a:rPr sz="1100" dirty="0">
                <a:latin typeface="Calibri"/>
                <a:cs typeface="Calibri"/>
              </a:rPr>
              <a:t>e  nuove</a:t>
            </a:r>
            <a:r>
              <a:rPr sz="1100" spc="-15" dirty="0">
                <a:latin typeface="Calibri"/>
                <a:cs typeface="Calibri"/>
              </a:rPr>
              <a:t> </a:t>
            </a:r>
            <a:r>
              <a:rPr sz="1100" spc="-5" dirty="0">
                <a:latin typeface="Calibri"/>
                <a:cs typeface="Calibri"/>
              </a:rPr>
              <a:t>tecnologie.</a:t>
            </a:r>
            <a:endParaRPr sz="1100">
              <a:latin typeface="Calibri"/>
              <a:cs typeface="Calibri"/>
            </a:endParaRPr>
          </a:p>
          <a:p>
            <a:pPr>
              <a:lnSpc>
                <a:spcPct val="100000"/>
              </a:lnSpc>
              <a:spcBef>
                <a:spcPts val="15"/>
              </a:spcBef>
            </a:pPr>
            <a:endParaRPr sz="850">
              <a:latin typeface="Times New Roman"/>
              <a:cs typeface="Times New Roman"/>
            </a:endParaRPr>
          </a:p>
          <a:p>
            <a:pPr marL="12700" marR="1885314">
              <a:lnSpc>
                <a:spcPct val="116799"/>
              </a:lnSpc>
            </a:pPr>
            <a:r>
              <a:rPr sz="1100" dirty="0">
                <a:latin typeface="Calibri"/>
                <a:cs typeface="Calibri"/>
              </a:rPr>
              <a:t>«Siamo </a:t>
            </a:r>
            <a:r>
              <a:rPr sz="1100" spc="-5" dirty="0">
                <a:latin typeface="Calibri"/>
                <a:cs typeface="Calibri"/>
              </a:rPr>
              <a:t>presenti </a:t>
            </a:r>
            <a:r>
              <a:rPr sz="1100" dirty="0">
                <a:latin typeface="Calibri"/>
                <a:cs typeface="Calibri"/>
              </a:rPr>
              <a:t>in </a:t>
            </a:r>
            <a:r>
              <a:rPr sz="1100" spc="-5" dirty="0">
                <a:latin typeface="Calibri"/>
                <a:cs typeface="Calibri"/>
              </a:rPr>
              <a:t>60 città </a:t>
            </a:r>
            <a:r>
              <a:rPr sz="1100" dirty="0">
                <a:latin typeface="Calibri"/>
                <a:cs typeface="Calibri"/>
              </a:rPr>
              <a:t>con 80 </a:t>
            </a:r>
            <a:r>
              <a:rPr sz="1100" spc="-5" dirty="0">
                <a:latin typeface="Calibri"/>
                <a:cs typeface="Calibri"/>
              </a:rPr>
              <a:t>iniziative su tutto </a:t>
            </a:r>
            <a:r>
              <a:rPr sz="1100" dirty="0">
                <a:latin typeface="Calibri"/>
                <a:cs typeface="Calibri"/>
              </a:rPr>
              <a:t>il territorio </a:t>
            </a:r>
            <a:r>
              <a:rPr sz="1100" spc="-5" dirty="0">
                <a:latin typeface="Calibri"/>
                <a:cs typeface="Calibri"/>
              </a:rPr>
              <a:t>nazionale,  </a:t>
            </a:r>
            <a:r>
              <a:rPr sz="1100" dirty="0">
                <a:latin typeface="Calibri"/>
                <a:cs typeface="Calibri"/>
              </a:rPr>
              <a:t>rivolgendoci ai </a:t>
            </a:r>
            <a:r>
              <a:rPr sz="1100" spc="-5" dirty="0">
                <a:latin typeface="Calibri"/>
                <a:cs typeface="Calibri"/>
              </a:rPr>
              <a:t>più giovani </a:t>
            </a:r>
            <a:r>
              <a:rPr sz="1100" dirty="0">
                <a:latin typeface="Calibri"/>
                <a:cs typeface="Calibri"/>
              </a:rPr>
              <a:t>con </a:t>
            </a:r>
            <a:r>
              <a:rPr sz="1100" spc="-5" dirty="0">
                <a:latin typeface="Calibri"/>
                <a:cs typeface="Calibri"/>
              </a:rPr>
              <a:t>un’opportunità </a:t>
            </a:r>
            <a:r>
              <a:rPr sz="1100" dirty="0">
                <a:latin typeface="Calibri"/>
                <a:cs typeface="Calibri"/>
              </a:rPr>
              <a:t>che </a:t>
            </a:r>
            <a:r>
              <a:rPr sz="1100" spc="-5" dirty="0">
                <a:latin typeface="Calibri"/>
                <a:cs typeface="Calibri"/>
              </a:rPr>
              <a:t>assume </a:t>
            </a:r>
            <a:r>
              <a:rPr sz="1100" dirty="0">
                <a:latin typeface="Calibri"/>
                <a:cs typeface="Calibri"/>
              </a:rPr>
              <a:t>il </a:t>
            </a:r>
            <a:r>
              <a:rPr sz="1100" spc="-5" dirty="0">
                <a:latin typeface="Calibri"/>
                <a:cs typeface="Calibri"/>
              </a:rPr>
              <a:t>senso di una  </a:t>
            </a:r>
            <a:r>
              <a:rPr sz="1100" dirty="0">
                <a:latin typeface="Calibri"/>
                <a:cs typeface="Calibri"/>
              </a:rPr>
              <a:t>metafora </a:t>
            </a:r>
            <a:r>
              <a:rPr sz="1100" spc="-5" dirty="0">
                <a:latin typeface="Calibri"/>
                <a:cs typeface="Calibri"/>
              </a:rPr>
              <a:t>dello sforzo delle </a:t>
            </a:r>
            <a:r>
              <a:rPr sz="1100" dirty="0">
                <a:latin typeface="Calibri"/>
                <a:cs typeface="Calibri"/>
              </a:rPr>
              <a:t>banche a </a:t>
            </a:r>
            <a:r>
              <a:rPr sz="1100" spc="-5" dirty="0">
                <a:latin typeface="Calibri"/>
                <a:cs typeface="Calibri"/>
              </a:rPr>
              <a:t>investire per </a:t>
            </a:r>
            <a:r>
              <a:rPr sz="1100" dirty="0">
                <a:latin typeface="Calibri"/>
                <a:cs typeface="Calibri"/>
              </a:rPr>
              <a:t>la </a:t>
            </a:r>
            <a:r>
              <a:rPr sz="1100" spc="-5" dirty="0">
                <a:latin typeface="Calibri"/>
                <a:cs typeface="Calibri"/>
              </a:rPr>
              <a:t>ripresa del </a:t>
            </a:r>
            <a:r>
              <a:rPr sz="1100" dirty="0">
                <a:latin typeface="Calibri"/>
                <a:cs typeface="Calibri"/>
              </a:rPr>
              <a:t>Paese e</a:t>
            </a:r>
            <a:r>
              <a:rPr sz="1100" spc="5" dirty="0">
                <a:latin typeface="Calibri"/>
                <a:cs typeface="Calibri"/>
              </a:rPr>
              <a:t> </a:t>
            </a:r>
            <a:r>
              <a:rPr sz="1100" dirty="0">
                <a:latin typeface="Calibri"/>
                <a:cs typeface="Calibri"/>
              </a:rPr>
              <a:t>la</a:t>
            </a:r>
            <a:endParaRPr sz="1100">
              <a:latin typeface="Calibri"/>
              <a:cs typeface="Calibri"/>
            </a:endParaRPr>
          </a:p>
          <a:p>
            <a:pPr marL="12700" marR="1754505">
              <a:lnSpc>
                <a:spcPct val="116799"/>
              </a:lnSpc>
              <a:spcBef>
                <a:spcPts val="5"/>
              </a:spcBef>
            </a:pPr>
            <a:r>
              <a:rPr sz="1100" spc="-5" dirty="0">
                <a:latin typeface="Calibri"/>
                <a:cs typeface="Calibri"/>
              </a:rPr>
              <a:t>diffusione </a:t>
            </a:r>
            <a:r>
              <a:rPr sz="1100" dirty="0">
                <a:latin typeface="Calibri"/>
                <a:cs typeface="Calibri"/>
              </a:rPr>
              <a:t>della </a:t>
            </a:r>
            <a:r>
              <a:rPr sz="1100" spc="-5" dirty="0">
                <a:latin typeface="Calibri"/>
                <a:cs typeface="Calibri"/>
              </a:rPr>
              <a:t>Cultura </a:t>
            </a:r>
            <a:r>
              <a:rPr sz="1100" dirty="0">
                <a:latin typeface="Calibri"/>
                <a:cs typeface="Calibri"/>
              </a:rPr>
              <a:t>- </a:t>
            </a:r>
            <a:r>
              <a:rPr sz="1100" spc="-10" dirty="0">
                <a:latin typeface="Calibri"/>
                <a:cs typeface="Calibri"/>
              </a:rPr>
              <a:t>ha </a:t>
            </a:r>
            <a:r>
              <a:rPr sz="1100" dirty="0">
                <a:latin typeface="Calibri"/>
                <a:cs typeface="Calibri"/>
              </a:rPr>
              <a:t>dichiarato </a:t>
            </a:r>
            <a:r>
              <a:rPr sz="1100" spc="-5" dirty="0">
                <a:latin typeface="Calibri"/>
                <a:cs typeface="Calibri"/>
              </a:rPr>
              <a:t>Antonio Patuelli, presidente dell’Abi </a:t>
            </a:r>
            <a:r>
              <a:rPr sz="1100" dirty="0">
                <a:latin typeface="Calibri"/>
                <a:cs typeface="Calibri"/>
              </a:rPr>
              <a:t>-  Per </a:t>
            </a:r>
            <a:r>
              <a:rPr sz="1100" spc="-5" dirty="0">
                <a:latin typeface="Calibri"/>
                <a:cs typeface="Calibri"/>
              </a:rPr>
              <a:t>formare </a:t>
            </a:r>
            <a:r>
              <a:rPr sz="1100" dirty="0">
                <a:latin typeface="Calibri"/>
                <a:cs typeface="Calibri"/>
              </a:rPr>
              <a:t>le </a:t>
            </a:r>
            <a:r>
              <a:rPr sz="1100" spc="-5" dirty="0">
                <a:latin typeface="Calibri"/>
                <a:cs typeface="Calibri"/>
              </a:rPr>
              <a:t>nuove generazioni </a:t>
            </a:r>
            <a:r>
              <a:rPr sz="1100" dirty="0">
                <a:latin typeface="Calibri"/>
                <a:cs typeface="Calibri"/>
              </a:rPr>
              <a:t>è </a:t>
            </a:r>
            <a:r>
              <a:rPr sz="1100" spc="-5" dirty="0">
                <a:latin typeface="Calibri"/>
                <a:cs typeface="Calibri"/>
              </a:rPr>
              <a:t>bene allenarle </a:t>
            </a:r>
            <a:r>
              <a:rPr sz="1100" dirty="0">
                <a:latin typeface="Calibri"/>
                <a:cs typeface="Calibri"/>
              </a:rPr>
              <a:t>a </a:t>
            </a:r>
            <a:r>
              <a:rPr sz="1100" spc="-5" dirty="0">
                <a:latin typeface="Calibri"/>
                <a:cs typeface="Calibri"/>
              </a:rPr>
              <a:t>diventare cittadini  </a:t>
            </a:r>
            <a:r>
              <a:rPr sz="1100" dirty="0">
                <a:latin typeface="Calibri"/>
                <a:cs typeface="Calibri"/>
              </a:rPr>
              <a:t>attivi, capaci </a:t>
            </a:r>
            <a:r>
              <a:rPr sz="1100" spc="-5" dirty="0">
                <a:latin typeface="Calibri"/>
                <a:cs typeface="Calibri"/>
              </a:rPr>
              <a:t>di sfruttare </a:t>
            </a:r>
            <a:r>
              <a:rPr sz="1100" dirty="0">
                <a:latin typeface="Calibri"/>
                <a:cs typeface="Calibri"/>
              </a:rPr>
              <a:t>le loro </a:t>
            </a:r>
            <a:r>
              <a:rPr sz="1100" spc="-5" dirty="0">
                <a:latin typeface="Calibri"/>
                <a:cs typeface="Calibri"/>
              </a:rPr>
              <a:t>progettualità, </a:t>
            </a:r>
            <a:r>
              <a:rPr sz="1100" dirty="0">
                <a:latin typeface="Calibri"/>
                <a:cs typeface="Calibri"/>
              </a:rPr>
              <a:t>in </a:t>
            </a:r>
            <a:r>
              <a:rPr sz="1100" spc="-5" dirty="0">
                <a:latin typeface="Calibri"/>
                <a:cs typeface="Calibri"/>
              </a:rPr>
              <a:t>sinergia </a:t>
            </a:r>
            <a:r>
              <a:rPr sz="1100" dirty="0">
                <a:latin typeface="Calibri"/>
                <a:cs typeface="Calibri"/>
              </a:rPr>
              <a:t>con</a:t>
            </a:r>
            <a:r>
              <a:rPr sz="1100" spc="5" dirty="0">
                <a:latin typeface="Calibri"/>
                <a:cs typeface="Calibri"/>
              </a:rPr>
              <a:t> </a:t>
            </a:r>
            <a:r>
              <a:rPr sz="1100" spc="-5" dirty="0">
                <a:latin typeface="Calibri"/>
                <a:cs typeface="Calibri"/>
              </a:rPr>
              <a:t>insegnanti,</a:t>
            </a:r>
            <a:endParaRPr sz="1100">
              <a:latin typeface="Calibri"/>
              <a:cs typeface="Calibri"/>
            </a:endParaRPr>
          </a:p>
          <a:p>
            <a:pPr marL="12700" marR="5080">
              <a:lnSpc>
                <a:spcPct val="117000"/>
              </a:lnSpc>
              <a:spcBef>
                <a:spcPts val="5"/>
              </a:spcBef>
            </a:pPr>
            <a:r>
              <a:rPr sz="1100" spc="-5" dirty="0">
                <a:latin typeface="Calibri"/>
                <a:cs typeface="Calibri"/>
              </a:rPr>
              <a:t>famiglie </a:t>
            </a:r>
            <a:r>
              <a:rPr sz="1100" dirty="0">
                <a:latin typeface="Calibri"/>
                <a:cs typeface="Calibri"/>
              </a:rPr>
              <a:t>e operatori </a:t>
            </a:r>
            <a:r>
              <a:rPr sz="1100" spc="-5" dirty="0">
                <a:latin typeface="Calibri"/>
                <a:cs typeface="Calibri"/>
              </a:rPr>
              <a:t>culturali </a:t>
            </a:r>
            <a:r>
              <a:rPr sz="1100" dirty="0">
                <a:latin typeface="Calibri"/>
                <a:cs typeface="Calibri"/>
              </a:rPr>
              <a:t>in </a:t>
            </a:r>
            <a:r>
              <a:rPr sz="1100" spc="-5" dirty="0">
                <a:latin typeface="Calibri"/>
                <a:cs typeface="Calibri"/>
              </a:rPr>
              <a:t>scuole, musei, biblioteche </a:t>
            </a:r>
            <a:r>
              <a:rPr sz="1100" dirty="0">
                <a:latin typeface="Calibri"/>
                <a:cs typeface="Calibri"/>
              </a:rPr>
              <a:t>e </a:t>
            </a:r>
            <a:r>
              <a:rPr sz="1100" spc="-5" dirty="0">
                <a:latin typeface="Calibri"/>
                <a:cs typeface="Calibri"/>
              </a:rPr>
              <a:t>istituzioni culturali. Dobbiamo lavorare per un  </a:t>
            </a:r>
            <a:r>
              <a:rPr sz="1100" dirty="0">
                <a:latin typeface="Calibri"/>
                <a:cs typeface="Calibri"/>
              </a:rPr>
              <a:t>recupero </a:t>
            </a:r>
            <a:r>
              <a:rPr sz="1100" spc="-5" dirty="0">
                <a:latin typeface="Calibri"/>
                <a:cs typeface="Calibri"/>
              </a:rPr>
              <a:t>della lingua per potenziare </a:t>
            </a:r>
            <a:r>
              <a:rPr sz="1100" dirty="0">
                <a:latin typeface="Calibri"/>
                <a:cs typeface="Calibri"/>
              </a:rPr>
              <a:t>la </a:t>
            </a:r>
            <a:r>
              <a:rPr sz="1100" spc="-5" dirty="0">
                <a:latin typeface="Calibri"/>
                <a:cs typeface="Calibri"/>
              </a:rPr>
              <a:t>comprensione </a:t>
            </a:r>
            <a:r>
              <a:rPr sz="1100" dirty="0">
                <a:latin typeface="Calibri"/>
                <a:cs typeface="Calibri"/>
              </a:rPr>
              <a:t>e lo </a:t>
            </a:r>
            <a:r>
              <a:rPr sz="1100" spc="-5" dirty="0">
                <a:latin typeface="Calibri"/>
                <a:cs typeface="Calibri"/>
              </a:rPr>
              <a:t>spirito critico degli Italiani, senza imbarbarimenti  </a:t>
            </a:r>
            <a:r>
              <a:rPr sz="1100" dirty="0">
                <a:latin typeface="Calibri"/>
                <a:cs typeface="Calibri"/>
              </a:rPr>
              <a:t>derivanti </a:t>
            </a:r>
            <a:r>
              <a:rPr sz="1100" spc="-5" dirty="0">
                <a:latin typeface="Calibri"/>
                <a:cs typeface="Calibri"/>
              </a:rPr>
              <a:t>dalle lingue straniere che creano </a:t>
            </a:r>
            <a:r>
              <a:rPr sz="1100" dirty="0">
                <a:latin typeface="Calibri"/>
                <a:cs typeface="Calibri"/>
              </a:rPr>
              <a:t>equivoci e </a:t>
            </a:r>
            <a:r>
              <a:rPr sz="1100" spc="-5" dirty="0">
                <a:latin typeface="Calibri"/>
                <a:cs typeface="Calibri"/>
              </a:rPr>
              <a:t>alludono </a:t>
            </a:r>
            <a:r>
              <a:rPr sz="1100" dirty="0">
                <a:latin typeface="Calibri"/>
                <a:cs typeface="Calibri"/>
              </a:rPr>
              <a:t>ad </a:t>
            </a:r>
            <a:r>
              <a:rPr sz="1100" spc="-5" dirty="0">
                <a:latin typeface="Calibri"/>
                <a:cs typeface="Calibri"/>
              </a:rPr>
              <a:t>altri ordinamenti giuridici </a:t>
            </a:r>
            <a:r>
              <a:rPr sz="1100" dirty="0">
                <a:latin typeface="Calibri"/>
                <a:cs typeface="Calibri"/>
              </a:rPr>
              <a:t>e </a:t>
            </a:r>
            <a:r>
              <a:rPr sz="1100" spc="-5" dirty="0">
                <a:latin typeface="Calibri"/>
                <a:cs typeface="Calibri"/>
              </a:rPr>
              <a:t>culturali». </a:t>
            </a:r>
            <a:r>
              <a:rPr sz="1100" dirty="0">
                <a:latin typeface="Calibri"/>
                <a:cs typeface="Calibri"/>
              </a:rPr>
              <a:t>Il  presidente </a:t>
            </a:r>
            <a:r>
              <a:rPr sz="1100" spc="-5" dirty="0">
                <a:latin typeface="Calibri"/>
                <a:cs typeface="Calibri"/>
              </a:rPr>
              <a:t>della Commissione Nazionale </a:t>
            </a:r>
            <a:r>
              <a:rPr sz="1100" dirty="0">
                <a:latin typeface="Calibri"/>
                <a:cs typeface="Calibri"/>
              </a:rPr>
              <a:t>Italiana </a:t>
            </a:r>
            <a:r>
              <a:rPr sz="1100" spc="-5" dirty="0">
                <a:latin typeface="Calibri"/>
                <a:cs typeface="Calibri"/>
              </a:rPr>
              <a:t>dell’Unesco Giovanni Puglisi ha </a:t>
            </a:r>
            <a:r>
              <a:rPr sz="1100" dirty="0">
                <a:latin typeface="Calibri"/>
                <a:cs typeface="Calibri"/>
              </a:rPr>
              <a:t>aderito</a:t>
            </a:r>
            <a:r>
              <a:rPr sz="1100" spc="20" dirty="0">
                <a:latin typeface="Calibri"/>
                <a:cs typeface="Calibri"/>
              </a:rPr>
              <a:t> </a:t>
            </a:r>
            <a:r>
              <a:rPr sz="1100" dirty="0">
                <a:latin typeface="Calibri"/>
                <a:cs typeface="Calibri"/>
              </a:rPr>
              <a:t>a</a:t>
            </a:r>
            <a:endParaRPr sz="1100">
              <a:latin typeface="Calibri"/>
              <a:cs typeface="Calibri"/>
            </a:endParaRPr>
          </a:p>
          <a:p>
            <a:pPr marL="12700">
              <a:lnSpc>
                <a:spcPct val="100000"/>
              </a:lnSpc>
              <a:spcBef>
                <a:spcPts val="225"/>
              </a:spcBef>
            </a:pPr>
            <a:r>
              <a:rPr sz="1100" spc="-5" dirty="0">
                <a:latin typeface="Calibri"/>
                <a:cs typeface="Calibri"/>
              </a:rPr>
              <a:t>quest’opportunità </a:t>
            </a:r>
            <a:r>
              <a:rPr sz="1100" dirty="0">
                <a:latin typeface="Calibri"/>
                <a:cs typeface="Calibri"/>
              </a:rPr>
              <a:t>in </a:t>
            </a:r>
            <a:r>
              <a:rPr sz="1100" spc="-5" dirty="0">
                <a:latin typeface="Calibri"/>
                <a:cs typeface="Calibri"/>
              </a:rPr>
              <a:t>quanto corrispondente </a:t>
            </a:r>
            <a:r>
              <a:rPr sz="1100" dirty="0">
                <a:latin typeface="Calibri"/>
                <a:cs typeface="Calibri"/>
              </a:rPr>
              <a:t>alla </a:t>
            </a:r>
            <a:r>
              <a:rPr sz="1100" spc="-5" dirty="0">
                <a:latin typeface="Calibri"/>
                <a:cs typeface="Calibri"/>
              </a:rPr>
              <a:t>funzione primaria dell’alfabetizzazione</a:t>
            </a:r>
            <a:r>
              <a:rPr sz="1100" spc="60" dirty="0">
                <a:latin typeface="Calibri"/>
                <a:cs typeface="Calibri"/>
              </a:rPr>
              <a:t> </a:t>
            </a:r>
            <a:r>
              <a:rPr sz="1100" dirty="0">
                <a:latin typeface="Calibri"/>
                <a:cs typeface="Calibri"/>
              </a:rPr>
              <a:t>che</a:t>
            </a:r>
            <a:endParaRPr sz="1100">
              <a:latin typeface="Calibri"/>
              <a:cs typeface="Calibri"/>
            </a:endParaRPr>
          </a:p>
          <a:p>
            <a:pPr marL="12700" marR="39370">
              <a:lnSpc>
                <a:spcPct val="116799"/>
              </a:lnSpc>
              <a:spcBef>
                <a:spcPts val="10"/>
              </a:spcBef>
            </a:pPr>
            <a:r>
              <a:rPr sz="1100" dirty="0">
                <a:latin typeface="Calibri"/>
                <a:cs typeface="Calibri"/>
              </a:rPr>
              <a:t>contraddistingue </a:t>
            </a:r>
            <a:r>
              <a:rPr sz="1100" spc="-5" dirty="0">
                <a:latin typeface="Calibri"/>
                <a:cs typeface="Calibri"/>
              </a:rPr>
              <a:t>l’Unesco insieme </a:t>
            </a:r>
            <a:r>
              <a:rPr sz="1100" dirty="0">
                <a:latin typeface="Calibri"/>
                <a:cs typeface="Calibri"/>
              </a:rPr>
              <a:t>alla più </a:t>
            </a:r>
            <a:r>
              <a:rPr sz="1100" spc="-5" dirty="0">
                <a:latin typeface="Calibri"/>
                <a:cs typeface="Calibri"/>
              </a:rPr>
              <a:t>nota tutela </a:t>
            </a:r>
            <a:r>
              <a:rPr sz="1100" dirty="0">
                <a:latin typeface="Calibri"/>
                <a:cs typeface="Calibri"/>
              </a:rPr>
              <a:t>dei </a:t>
            </a:r>
            <a:r>
              <a:rPr sz="1100" spc="-5" dirty="0">
                <a:latin typeface="Calibri"/>
                <a:cs typeface="Calibri"/>
              </a:rPr>
              <a:t>patrimoni artistici: «Adorno dice che </a:t>
            </a:r>
            <a:r>
              <a:rPr sz="1100" dirty="0">
                <a:latin typeface="Calibri"/>
                <a:cs typeface="Calibri"/>
              </a:rPr>
              <a:t>non </a:t>
            </a:r>
            <a:r>
              <a:rPr sz="1100" spc="-5" dirty="0">
                <a:latin typeface="Calibri"/>
                <a:cs typeface="Calibri"/>
              </a:rPr>
              <a:t>serve  </a:t>
            </a:r>
            <a:r>
              <a:rPr sz="1100" dirty="0">
                <a:latin typeface="Calibri"/>
                <a:cs typeface="Calibri"/>
              </a:rPr>
              <a:t>avere i </a:t>
            </a:r>
            <a:r>
              <a:rPr sz="1100" spc="-5" dirty="0">
                <a:latin typeface="Calibri"/>
                <a:cs typeface="Calibri"/>
              </a:rPr>
              <a:t>musei se non vissuti </a:t>
            </a:r>
            <a:r>
              <a:rPr sz="1100" dirty="0">
                <a:latin typeface="Calibri"/>
                <a:cs typeface="Calibri"/>
              </a:rPr>
              <a:t>e il </a:t>
            </a:r>
            <a:r>
              <a:rPr sz="1100" spc="-5" dirty="0">
                <a:latin typeface="Calibri"/>
                <a:cs typeface="Calibri"/>
              </a:rPr>
              <a:t>patrimonio culturale deve entrare </a:t>
            </a:r>
            <a:r>
              <a:rPr sz="1100" dirty="0">
                <a:latin typeface="Calibri"/>
                <a:cs typeface="Calibri"/>
              </a:rPr>
              <a:t>nel </a:t>
            </a:r>
            <a:r>
              <a:rPr sz="1100" spc="-5" dirty="0">
                <a:latin typeface="Calibri"/>
                <a:cs typeface="Calibri"/>
              </a:rPr>
              <a:t>quotidiano. </a:t>
            </a:r>
            <a:r>
              <a:rPr sz="1100" dirty="0">
                <a:latin typeface="Calibri"/>
                <a:cs typeface="Calibri"/>
              </a:rPr>
              <a:t>Aprire ai </a:t>
            </a:r>
            <a:r>
              <a:rPr sz="1100" spc="-5" dirty="0">
                <a:latin typeface="Calibri"/>
                <a:cs typeface="Calibri"/>
              </a:rPr>
              <a:t>giovani significa  abituarli </a:t>
            </a:r>
            <a:r>
              <a:rPr sz="1100" dirty="0">
                <a:latin typeface="Calibri"/>
                <a:cs typeface="Calibri"/>
              </a:rPr>
              <a:t>all’arte. Il </a:t>
            </a:r>
            <a:r>
              <a:rPr sz="1100" spc="-5" dirty="0">
                <a:latin typeface="Calibri"/>
                <a:cs typeface="Calibri"/>
              </a:rPr>
              <a:t>ministro Giannini sta tentando di </a:t>
            </a:r>
            <a:r>
              <a:rPr sz="1100" dirty="0">
                <a:latin typeface="Calibri"/>
                <a:cs typeface="Calibri"/>
              </a:rPr>
              <a:t>riportare le </a:t>
            </a:r>
            <a:r>
              <a:rPr sz="1100" spc="-5" dirty="0">
                <a:latin typeface="Calibri"/>
                <a:cs typeface="Calibri"/>
              </a:rPr>
              <a:t>discipline artistiche </a:t>
            </a:r>
            <a:r>
              <a:rPr sz="1100" dirty="0">
                <a:latin typeface="Calibri"/>
                <a:cs typeface="Calibri"/>
              </a:rPr>
              <a:t>e </a:t>
            </a:r>
            <a:r>
              <a:rPr sz="1100" spc="-5" dirty="0">
                <a:latin typeface="Calibri"/>
                <a:cs typeface="Calibri"/>
              </a:rPr>
              <a:t>musicali </a:t>
            </a:r>
            <a:r>
              <a:rPr sz="1100" dirty="0">
                <a:latin typeface="Calibri"/>
                <a:cs typeface="Calibri"/>
              </a:rPr>
              <a:t>alla</a:t>
            </a:r>
            <a:r>
              <a:rPr sz="1100" spc="100" dirty="0">
                <a:latin typeface="Calibri"/>
                <a:cs typeface="Calibri"/>
              </a:rPr>
              <a:t> </a:t>
            </a:r>
            <a:r>
              <a:rPr sz="1100" spc="-5" dirty="0">
                <a:latin typeface="Calibri"/>
                <a:cs typeface="Calibri"/>
              </a:rPr>
              <a:t>loro</a:t>
            </a:r>
            <a:endParaRPr sz="1100">
              <a:latin typeface="Calibri"/>
              <a:cs typeface="Calibri"/>
            </a:endParaRPr>
          </a:p>
          <a:p>
            <a:pPr marL="12700" marR="5715">
              <a:lnSpc>
                <a:spcPct val="117300"/>
              </a:lnSpc>
            </a:pPr>
            <a:r>
              <a:rPr sz="1100" spc="-5" dirty="0">
                <a:latin typeface="Calibri"/>
                <a:cs typeface="Calibri"/>
              </a:rPr>
              <a:t>dignità. </a:t>
            </a:r>
            <a:r>
              <a:rPr sz="1100" dirty="0">
                <a:latin typeface="Calibri"/>
                <a:cs typeface="Calibri"/>
              </a:rPr>
              <a:t>L’Italia </a:t>
            </a:r>
            <a:r>
              <a:rPr sz="1100" spc="-5" dirty="0">
                <a:latin typeface="Calibri"/>
                <a:cs typeface="Calibri"/>
              </a:rPr>
              <a:t>si fonda sul </a:t>
            </a:r>
            <a:r>
              <a:rPr sz="1100" dirty="0">
                <a:latin typeface="Calibri"/>
                <a:cs typeface="Calibri"/>
              </a:rPr>
              <a:t>lavoro e </a:t>
            </a:r>
            <a:r>
              <a:rPr sz="1100" spc="-5" dirty="0">
                <a:latin typeface="Calibri"/>
                <a:cs typeface="Calibri"/>
              </a:rPr>
              <a:t>sulla bellezza </a:t>
            </a:r>
            <a:r>
              <a:rPr sz="1100" dirty="0">
                <a:latin typeface="Calibri"/>
                <a:cs typeface="Calibri"/>
              </a:rPr>
              <a:t>che </a:t>
            </a:r>
            <a:r>
              <a:rPr sz="1100" spc="-10" dirty="0">
                <a:latin typeface="Calibri"/>
                <a:cs typeface="Calibri"/>
              </a:rPr>
              <a:t>fa </a:t>
            </a:r>
            <a:r>
              <a:rPr sz="1100" dirty="0">
                <a:latin typeface="Calibri"/>
                <a:cs typeface="Calibri"/>
              </a:rPr>
              <a:t>così </a:t>
            </a:r>
            <a:r>
              <a:rPr sz="1100" spc="-5" dirty="0">
                <a:latin typeface="Calibri"/>
                <a:cs typeface="Calibri"/>
              </a:rPr>
              <a:t>parte del nostro dna da essere sottovalutata.  </a:t>
            </a:r>
            <a:r>
              <a:rPr sz="1100" dirty="0">
                <a:latin typeface="Calibri"/>
                <a:cs typeface="Calibri"/>
              </a:rPr>
              <a:t>Non </a:t>
            </a:r>
            <a:r>
              <a:rPr sz="1100" spc="-5" dirty="0">
                <a:latin typeface="Calibri"/>
                <a:cs typeface="Calibri"/>
              </a:rPr>
              <a:t>si può ostacolare l’impegno dei privati per </a:t>
            </a:r>
            <a:r>
              <a:rPr sz="1100" dirty="0">
                <a:latin typeface="Calibri"/>
                <a:cs typeface="Calibri"/>
              </a:rPr>
              <a:t>la </a:t>
            </a:r>
            <a:r>
              <a:rPr sz="1100" spc="-5" dirty="0">
                <a:latin typeface="Calibri"/>
                <a:cs typeface="Calibri"/>
              </a:rPr>
              <a:t>cultura </a:t>
            </a:r>
            <a:r>
              <a:rPr sz="1100" dirty="0">
                <a:latin typeface="Calibri"/>
                <a:cs typeface="Calibri"/>
              </a:rPr>
              <a:t>come è </a:t>
            </a:r>
            <a:r>
              <a:rPr sz="1100" spc="-5" dirty="0">
                <a:latin typeface="Calibri"/>
                <a:cs typeface="Calibri"/>
              </a:rPr>
              <a:t>accaduto per </a:t>
            </a:r>
            <a:r>
              <a:rPr sz="1100" dirty="0">
                <a:latin typeface="Calibri"/>
                <a:cs typeface="Calibri"/>
              </a:rPr>
              <a:t>il </a:t>
            </a:r>
            <a:r>
              <a:rPr sz="1100" spc="-5" dirty="0">
                <a:latin typeface="Calibri"/>
                <a:cs typeface="Calibri"/>
              </a:rPr>
              <a:t>restauro del Colosseo. Ben  </a:t>
            </a:r>
            <a:r>
              <a:rPr sz="1100" dirty="0">
                <a:latin typeface="Calibri"/>
                <a:cs typeface="Calibri"/>
              </a:rPr>
              <a:t>vengano tutti </a:t>
            </a:r>
            <a:r>
              <a:rPr sz="1100" spc="-5" dirty="0">
                <a:latin typeface="Calibri"/>
                <a:cs typeface="Calibri"/>
              </a:rPr>
              <a:t>gli </a:t>
            </a:r>
            <a:r>
              <a:rPr sz="1100" dirty="0">
                <a:latin typeface="Calibri"/>
                <a:cs typeface="Calibri"/>
              </a:rPr>
              <a:t>interventi e non </a:t>
            </a:r>
            <a:r>
              <a:rPr sz="1100" spc="-5" dirty="0">
                <a:latin typeface="Calibri"/>
                <a:cs typeface="Calibri"/>
              </a:rPr>
              <a:t>solo quelli pubblici </a:t>
            </a:r>
            <a:r>
              <a:rPr sz="1100" dirty="0">
                <a:latin typeface="Calibri"/>
                <a:cs typeface="Calibri"/>
              </a:rPr>
              <a:t>a </a:t>
            </a:r>
            <a:r>
              <a:rPr sz="1100" spc="-5" dirty="0">
                <a:latin typeface="Calibri"/>
                <a:cs typeface="Calibri"/>
              </a:rPr>
              <a:t>salvaguardia </a:t>
            </a:r>
            <a:r>
              <a:rPr sz="1100" dirty="0">
                <a:latin typeface="Calibri"/>
                <a:cs typeface="Calibri"/>
              </a:rPr>
              <a:t>delle </a:t>
            </a:r>
            <a:r>
              <a:rPr sz="1100" spc="-5" dirty="0">
                <a:latin typeface="Calibri"/>
                <a:cs typeface="Calibri"/>
              </a:rPr>
              <a:t>nostre risorse».</a:t>
            </a:r>
            <a:endParaRPr sz="1100">
              <a:latin typeface="Calibri"/>
              <a:cs typeface="Calibri"/>
            </a:endParaRPr>
          </a:p>
        </p:txBody>
      </p:sp>
      <p:sp>
        <p:nvSpPr>
          <p:cNvPr id="5" name="object 5"/>
          <p:cNvSpPr/>
          <p:nvPr/>
        </p:nvSpPr>
        <p:spPr>
          <a:xfrm>
            <a:off x="2303779" y="2442971"/>
            <a:ext cx="2943224" cy="51384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177154" y="4562220"/>
            <a:ext cx="1832610" cy="30003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5972810" cy="297370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Iltempo.it</a:t>
            </a:r>
            <a:endParaRPr sz="1600">
              <a:latin typeface="Arial"/>
              <a:cs typeface="Arial"/>
            </a:endParaRPr>
          </a:p>
          <a:p>
            <a:pPr marL="12700">
              <a:lnSpc>
                <a:spcPts val="1880"/>
              </a:lnSpc>
            </a:pPr>
            <a:r>
              <a:rPr sz="1600" b="1" spc="-5" dirty="0">
                <a:latin typeface="Arial"/>
                <a:cs typeface="Arial"/>
              </a:rPr>
              <a:t>5 marzo 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5"/>
              </a:spcBef>
            </a:pPr>
            <a:endParaRPr sz="2100">
              <a:latin typeface="Times New Roman"/>
              <a:cs typeface="Times New Roman"/>
            </a:endParaRPr>
          </a:p>
          <a:p>
            <a:pPr marL="12700" marR="5080">
              <a:lnSpc>
                <a:spcPct val="117000"/>
              </a:lnSpc>
            </a:pPr>
            <a:r>
              <a:rPr sz="1100" dirty="0">
                <a:latin typeface="Calibri"/>
                <a:cs typeface="Calibri"/>
              </a:rPr>
              <a:t>I </a:t>
            </a:r>
            <a:r>
              <a:rPr sz="1100" spc="-5" dirty="0">
                <a:latin typeface="Calibri"/>
                <a:cs typeface="Calibri"/>
              </a:rPr>
              <a:t>costi dell’investimento sono contenuti perché </a:t>
            </a:r>
            <a:r>
              <a:rPr sz="1100" spc="-10" dirty="0">
                <a:latin typeface="Calibri"/>
                <a:cs typeface="Calibri"/>
              </a:rPr>
              <a:t>le </a:t>
            </a:r>
            <a:r>
              <a:rPr sz="1100" spc="-5" dirty="0">
                <a:latin typeface="Calibri"/>
                <a:cs typeface="Calibri"/>
              </a:rPr>
              <a:t>banche </a:t>
            </a:r>
            <a:r>
              <a:rPr sz="1100" dirty="0">
                <a:latin typeface="Calibri"/>
                <a:cs typeface="Calibri"/>
              </a:rPr>
              <a:t>locali </a:t>
            </a:r>
            <a:r>
              <a:rPr sz="1100" spc="-5" dirty="0">
                <a:latin typeface="Calibri"/>
                <a:cs typeface="Calibri"/>
              </a:rPr>
              <a:t>mettono </a:t>
            </a:r>
            <a:r>
              <a:rPr sz="1100" dirty="0">
                <a:latin typeface="Calibri"/>
                <a:cs typeface="Calibri"/>
              </a:rPr>
              <a:t>a </a:t>
            </a:r>
            <a:r>
              <a:rPr sz="1100" spc="-5" dirty="0">
                <a:latin typeface="Calibri"/>
                <a:cs typeface="Calibri"/>
              </a:rPr>
              <a:t>disposizione </a:t>
            </a:r>
            <a:r>
              <a:rPr sz="1100" dirty="0">
                <a:latin typeface="Calibri"/>
                <a:cs typeface="Calibri"/>
              </a:rPr>
              <a:t>il </a:t>
            </a:r>
            <a:r>
              <a:rPr sz="1100" spc="-5" dirty="0">
                <a:latin typeface="Calibri"/>
                <a:cs typeface="Calibri"/>
              </a:rPr>
              <a:t>lavoro del  </a:t>
            </a:r>
            <a:r>
              <a:rPr sz="1100" dirty="0">
                <a:latin typeface="Calibri"/>
                <a:cs typeface="Calibri"/>
              </a:rPr>
              <a:t>personale </a:t>
            </a:r>
            <a:r>
              <a:rPr sz="1100" spc="-5" dirty="0">
                <a:latin typeface="Calibri"/>
                <a:cs typeface="Calibri"/>
              </a:rPr>
              <a:t>già pagato </a:t>
            </a:r>
            <a:r>
              <a:rPr sz="1100" dirty="0">
                <a:latin typeface="Calibri"/>
                <a:cs typeface="Calibri"/>
              </a:rPr>
              <a:t>e </a:t>
            </a:r>
            <a:r>
              <a:rPr sz="1100" spc="-5" dirty="0">
                <a:latin typeface="Calibri"/>
                <a:cs typeface="Calibri"/>
              </a:rPr>
              <a:t>si spende soltanto per l’ingaggio dei professionisti </a:t>
            </a:r>
            <a:r>
              <a:rPr sz="1100" dirty="0">
                <a:latin typeface="Calibri"/>
                <a:cs typeface="Calibri"/>
              </a:rPr>
              <a:t>locali </a:t>
            </a:r>
            <a:r>
              <a:rPr sz="1100" spc="-5" dirty="0">
                <a:latin typeface="Calibri"/>
                <a:cs typeface="Calibri"/>
              </a:rPr>
              <a:t>necessari per </a:t>
            </a:r>
            <a:r>
              <a:rPr sz="1100" dirty="0">
                <a:latin typeface="Calibri"/>
                <a:cs typeface="Calibri"/>
              </a:rPr>
              <a:t>i </a:t>
            </a:r>
            <a:r>
              <a:rPr sz="1100" spc="-5" dirty="0">
                <a:latin typeface="Calibri"/>
                <a:cs typeface="Calibri"/>
              </a:rPr>
              <a:t>singoli  </a:t>
            </a:r>
            <a:r>
              <a:rPr sz="1100" dirty="0">
                <a:latin typeface="Calibri"/>
                <a:cs typeface="Calibri"/>
              </a:rPr>
              <a:t>appuntamenti. </a:t>
            </a:r>
            <a:r>
              <a:rPr sz="1100" spc="-5" dirty="0">
                <a:latin typeface="Calibri"/>
                <a:cs typeface="Calibri"/>
              </a:rPr>
              <a:t>Prestigiose </a:t>
            </a:r>
            <a:r>
              <a:rPr sz="1100" spc="-10" dirty="0">
                <a:latin typeface="Calibri"/>
                <a:cs typeface="Calibri"/>
              </a:rPr>
              <a:t>le </a:t>
            </a:r>
            <a:r>
              <a:rPr sz="1100" spc="-5" dirty="0">
                <a:latin typeface="Calibri"/>
                <a:cs typeface="Calibri"/>
              </a:rPr>
              <a:t>sedi: Palazzo Magnani </a:t>
            </a:r>
            <a:r>
              <a:rPr sz="1100" dirty="0">
                <a:latin typeface="Calibri"/>
                <a:cs typeface="Calibri"/>
              </a:rPr>
              <a:t>a </a:t>
            </a:r>
            <a:r>
              <a:rPr sz="1100" spc="-5" dirty="0">
                <a:latin typeface="Calibri"/>
                <a:cs typeface="Calibri"/>
              </a:rPr>
              <a:t>Bologna, gli Antichi Chiostri Francescani </a:t>
            </a:r>
            <a:r>
              <a:rPr sz="1100" dirty="0">
                <a:latin typeface="Calibri"/>
                <a:cs typeface="Calibri"/>
              </a:rPr>
              <a:t>a Ravenna,  </a:t>
            </a:r>
            <a:r>
              <a:rPr sz="1100" spc="-5" dirty="0">
                <a:latin typeface="Calibri"/>
                <a:cs typeface="Calibri"/>
              </a:rPr>
              <a:t>Palazzo Branciforte </a:t>
            </a:r>
            <a:r>
              <a:rPr sz="1100" dirty="0">
                <a:latin typeface="Calibri"/>
                <a:cs typeface="Calibri"/>
              </a:rPr>
              <a:t>a </a:t>
            </a:r>
            <a:r>
              <a:rPr sz="1100" spc="-5" dirty="0">
                <a:latin typeface="Calibri"/>
                <a:cs typeface="Calibri"/>
              </a:rPr>
              <a:t>Palermo. </a:t>
            </a:r>
            <a:r>
              <a:rPr sz="1100" dirty="0">
                <a:latin typeface="Calibri"/>
                <a:cs typeface="Calibri"/>
              </a:rPr>
              <a:t>Per </a:t>
            </a:r>
            <a:r>
              <a:rPr sz="1100" spc="-5" dirty="0">
                <a:latin typeface="Calibri"/>
                <a:cs typeface="Calibri"/>
              </a:rPr>
              <a:t>Roma Technotown </a:t>
            </a:r>
            <a:r>
              <a:rPr sz="1100" dirty="0">
                <a:latin typeface="Calibri"/>
                <a:cs typeface="Calibri"/>
              </a:rPr>
              <a:t>a </a:t>
            </a:r>
            <a:r>
              <a:rPr sz="1100" spc="-5" dirty="0">
                <a:latin typeface="Calibri"/>
                <a:cs typeface="Calibri"/>
              </a:rPr>
              <a:t>Villa Torlonia, </a:t>
            </a:r>
            <a:r>
              <a:rPr sz="1100" dirty="0">
                <a:latin typeface="Calibri"/>
                <a:cs typeface="Calibri"/>
              </a:rPr>
              <a:t>Palazzo </a:t>
            </a:r>
            <a:r>
              <a:rPr sz="1100" spc="-5" dirty="0">
                <a:latin typeface="Calibri"/>
                <a:cs typeface="Calibri"/>
              </a:rPr>
              <a:t>delle Esposizioni </a:t>
            </a:r>
            <a:r>
              <a:rPr sz="1100" dirty="0">
                <a:latin typeface="Calibri"/>
                <a:cs typeface="Calibri"/>
              </a:rPr>
              <a:t>e </a:t>
            </a:r>
            <a:r>
              <a:rPr sz="1100" spc="-5" dirty="0">
                <a:latin typeface="Calibri"/>
                <a:cs typeface="Calibri"/>
              </a:rPr>
              <a:t>Palazzo  </a:t>
            </a:r>
            <a:r>
              <a:rPr sz="1100" dirty="0">
                <a:latin typeface="Calibri"/>
                <a:cs typeface="Calibri"/>
              </a:rPr>
              <a:t>Altieri.</a:t>
            </a:r>
            <a:endParaRPr sz="1100">
              <a:latin typeface="Calibri"/>
              <a:cs typeface="Calibri"/>
            </a:endParaRPr>
          </a:p>
          <a:p>
            <a:pPr>
              <a:lnSpc>
                <a:spcPct val="100000"/>
              </a:lnSpc>
              <a:spcBef>
                <a:spcPts val="15"/>
              </a:spcBef>
            </a:pPr>
            <a:endParaRPr sz="1050">
              <a:latin typeface="Times New Roman"/>
              <a:cs typeface="Times New Roman"/>
            </a:endParaRPr>
          </a:p>
          <a:p>
            <a:pPr marL="12700">
              <a:lnSpc>
                <a:spcPct val="100000"/>
              </a:lnSpc>
            </a:pPr>
            <a:r>
              <a:rPr sz="1100" spc="-5" dirty="0">
                <a:latin typeface="Calibri"/>
                <a:cs typeface="Calibri"/>
              </a:rPr>
              <a:t>Tiberia De</a:t>
            </a:r>
            <a:r>
              <a:rPr sz="1100" spc="-10" dirty="0">
                <a:latin typeface="Calibri"/>
                <a:cs typeface="Calibri"/>
              </a:rPr>
              <a:t> </a:t>
            </a:r>
            <a:r>
              <a:rPr sz="1100" dirty="0">
                <a:latin typeface="Calibri"/>
                <a:cs typeface="Calibri"/>
              </a:rPr>
              <a:t>Matteis</a:t>
            </a:r>
            <a:endParaRPr sz="1100">
              <a:latin typeface="Calibri"/>
              <a:cs typeface="Calibri"/>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Italiasera.it</a:t>
            </a:r>
            <a:endParaRPr sz="1600">
              <a:latin typeface="Arial"/>
              <a:cs typeface="Arial"/>
            </a:endParaRPr>
          </a:p>
          <a:p>
            <a:pPr marL="12700">
              <a:lnSpc>
                <a:spcPts val="1880"/>
              </a:lnSpc>
            </a:pPr>
            <a:r>
              <a:rPr sz="1600" b="1" spc="-5" dirty="0">
                <a:latin typeface="Arial"/>
                <a:cs typeface="Arial"/>
              </a:rPr>
              <a:t>5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158616"/>
            <a:ext cx="6148705" cy="4335145"/>
          </a:xfrm>
          <a:prstGeom prst="rect">
            <a:avLst/>
          </a:prstGeom>
        </p:spPr>
        <p:txBody>
          <a:bodyPr vert="horz" wrap="square" lIns="0" tIns="12700" rIns="0" bIns="0" rtlCol="0">
            <a:spAutoFit/>
          </a:bodyPr>
          <a:lstStyle/>
          <a:p>
            <a:pPr marL="12700" marR="370205">
              <a:lnSpc>
                <a:spcPct val="109000"/>
              </a:lnSpc>
              <a:spcBef>
                <a:spcPts val="100"/>
              </a:spcBef>
            </a:pPr>
            <a:r>
              <a:rPr sz="1800" b="1" spc="-5" dirty="0">
                <a:solidFill>
                  <a:srgbClr val="333333"/>
                </a:solidFill>
                <a:latin typeface="Georgia"/>
                <a:cs typeface="Georgia"/>
                <a:hlinkClick r:id="rId3"/>
              </a:rPr>
              <a:t>Torna il Festival della Cultura Creativa </a:t>
            </a:r>
            <a:r>
              <a:rPr sz="1800" b="1" dirty="0">
                <a:solidFill>
                  <a:srgbClr val="333333"/>
                </a:solidFill>
                <a:latin typeface="Georgia"/>
                <a:cs typeface="Georgia"/>
                <a:hlinkClick r:id="rId3"/>
              </a:rPr>
              <a:t>- </a:t>
            </a:r>
            <a:r>
              <a:rPr sz="1800" b="1" spc="-5" dirty="0">
                <a:solidFill>
                  <a:srgbClr val="333333"/>
                </a:solidFill>
                <a:latin typeface="Georgia"/>
                <a:cs typeface="Georgia"/>
                <a:hlinkClick r:id="rId3"/>
              </a:rPr>
              <a:t>Michelle </a:t>
            </a:r>
            <a:r>
              <a:rPr sz="1800" b="1" spc="-5" dirty="0">
                <a:solidFill>
                  <a:srgbClr val="333333"/>
                </a:solidFill>
                <a:latin typeface="Georgia"/>
                <a:cs typeface="Georgia"/>
              </a:rPr>
              <a:t> </a:t>
            </a:r>
            <a:r>
              <a:rPr sz="1800" b="1" spc="-5" dirty="0">
                <a:solidFill>
                  <a:srgbClr val="333333"/>
                </a:solidFill>
                <a:latin typeface="Georgia"/>
                <a:cs typeface="Georgia"/>
                <a:hlinkClick r:id="rId3"/>
              </a:rPr>
              <a:t>Zeppieri</a:t>
            </a:r>
            <a:endParaRPr sz="1800">
              <a:latin typeface="Georgia"/>
              <a:cs typeface="Georgia"/>
            </a:endParaRPr>
          </a:p>
          <a:p>
            <a:pPr marL="12700" algn="just">
              <a:lnSpc>
                <a:spcPct val="100000"/>
              </a:lnSpc>
              <a:spcBef>
                <a:spcPts val="1635"/>
              </a:spcBef>
            </a:pPr>
            <a:r>
              <a:rPr sz="850" spc="-5" dirty="0">
                <a:solidFill>
                  <a:srgbClr val="999999"/>
                </a:solidFill>
                <a:latin typeface="Arial"/>
                <a:cs typeface="Arial"/>
              </a:rPr>
              <a:t>Pubblicato Giovedì, 05 Marzo</a:t>
            </a:r>
            <a:r>
              <a:rPr sz="850" dirty="0">
                <a:solidFill>
                  <a:srgbClr val="999999"/>
                </a:solidFill>
                <a:latin typeface="Arial"/>
                <a:cs typeface="Arial"/>
              </a:rPr>
              <a:t> </a:t>
            </a:r>
            <a:r>
              <a:rPr sz="850" spc="-5" dirty="0">
                <a:solidFill>
                  <a:srgbClr val="999999"/>
                </a:solidFill>
                <a:latin typeface="Arial"/>
                <a:cs typeface="Arial"/>
              </a:rPr>
              <a:t>2015</a:t>
            </a:r>
            <a:endParaRPr sz="850">
              <a:latin typeface="Arial"/>
              <a:cs typeface="Arial"/>
            </a:endParaRPr>
          </a:p>
          <a:p>
            <a:pPr>
              <a:lnSpc>
                <a:spcPct val="100000"/>
              </a:lnSpc>
            </a:pPr>
            <a:endParaRPr sz="900">
              <a:latin typeface="Times New Roman"/>
              <a:cs typeface="Times New Roman"/>
            </a:endParaRPr>
          </a:p>
          <a:p>
            <a:pPr marL="12700" marR="6350" algn="just">
              <a:lnSpc>
                <a:spcPts val="1380"/>
              </a:lnSpc>
              <a:spcBef>
                <a:spcPts val="725"/>
              </a:spcBef>
            </a:pPr>
            <a:r>
              <a:rPr sz="1200" spc="-10" dirty="0">
                <a:solidFill>
                  <a:srgbClr val="333333"/>
                </a:solidFill>
                <a:latin typeface="Times New Roman"/>
                <a:cs typeface="Times New Roman"/>
              </a:rPr>
              <a:t>La </a:t>
            </a:r>
            <a:r>
              <a:rPr sz="1200" dirty="0">
                <a:solidFill>
                  <a:srgbClr val="333333"/>
                </a:solidFill>
                <a:latin typeface="Times New Roman"/>
                <a:cs typeface="Times New Roman"/>
              </a:rPr>
              <a:t>seconda edizione </a:t>
            </a:r>
            <a:r>
              <a:rPr sz="1200" spc="-5" dirty="0">
                <a:solidFill>
                  <a:srgbClr val="333333"/>
                </a:solidFill>
                <a:latin typeface="Times New Roman"/>
                <a:cs typeface="Times New Roman"/>
              </a:rPr>
              <a:t>del Festival </a:t>
            </a:r>
            <a:r>
              <a:rPr sz="1200" dirty="0">
                <a:solidFill>
                  <a:srgbClr val="333333"/>
                </a:solidFill>
                <a:latin typeface="Times New Roman"/>
                <a:cs typeface="Times New Roman"/>
              </a:rPr>
              <a:t>di </a:t>
            </a:r>
            <a:r>
              <a:rPr sz="1200" spc="-5" dirty="0">
                <a:solidFill>
                  <a:srgbClr val="333333"/>
                </a:solidFill>
                <a:latin typeface="Times New Roman"/>
                <a:cs typeface="Times New Roman"/>
              </a:rPr>
              <a:t>Cultura </a:t>
            </a:r>
            <a:r>
              <a:rPr sz="1200" dirty="0">
                <a:solidFill>
                  <a:srgbClr val="333333"/>
                </a:solidFill>
                <a:latin typeface="Times New Roman"/>
                <a:cs typeface="Times New Roman"/>
              </a:rPr>
              <a:t>Creativa </a:t>
            </a:r>
            <a:r>
              <a:rPr sz="1200" spc="-5" dirty="0">
                <a:solidFill>
                  <a:srgbClr val="333333"/>
                </a:solidFill>
                <a:latin typeface="Times New Roman"/>
                <a:cs typeface="Times New Roman"/>
              </a:rPr>
              <a:t>partirà </a:t>
            </a:r>
            <a:r>
              <a:rPr sz="1200" dirty="0">
                <a:solidFill>
                  <a:srgbClr val="333333"/>
                </a:solidFill>
                <a:latin typeface="Times New Roman"/>
                <a:cs typeface="Times New Roman"/>
              </a:rPr>
              <a:t>il 16 </a:t>
            </a:r>
            <a:r>
              <a:rPr sz="1200" spc="-5" dirty="0">
                <a:solidFill>
                  <a:srgbClr val="333333"/>
                </a:solidFill>
                <a:latin typeface="Times New Roman"/>
                <a:cs typeface="Times New Roman"/>
              </a:rPr>
              <a:t>marzo </a:t>
            </a:r>
            <a:r>
              <a:rPr sz="1200" dirty="0">
                <a:solidFill>
                  <a:srgbClr val="333333"/>
                </a:solidFill>
                <a:latin typeface="Times New Roman"/>
                <a:cs typeface="Times New Roman"/>
              </a:rPr>
              <a:t>e </a:t>
            </a:r>
            <a:r>
              <a:rPr sz="1200" spc="-5" dirty="0">
                <a:solidFill>
                  <a:srgbClr val="333333"/>
                </a:solidFill>
                <a:latin typeface="Times New Roman"/>
                <a:cs typeface="Times New Roman"/>
              </a:rPr>
              <a:t>terminerà </a:t>
            </a:r>
            <a:r>
              <a:rPr sz="1200" dirty="0">
                <a:solidFill>
                  <a:srgbClr val="333333"/>
                </a:solidFill>
                <a:latin typeface="Times New Roman"/>
                <a:cs typeface="Times New Roman"/>
              </a:rPr>
              <a:t>il 22. Sono 60  le </a:t>
            </a:r>
            <a:r>
              <a:rPr sz="1200" spc="-5" dirty="0">
                <a:solidFill>
                  <a:srgbClr val="333333"/>
                </a:solidFill>
                <a:latin typeface="Times New Roman"/>
                <a:cs typeface="Times New Roman"/>
              </a:rPr>
              <a:t>città coinvolte nelle </a:t>
            </a:r>
            <a:r>
              <a:rPr sz="1200" dirty="0">
                <a:solidFill>
                  <a:srgbClr val="333333"/>
                </a:solidFill>
                <a:latin typeface="Times New Roman"/>
                <a:cs typeface="Times New Roman"/>
              </a:rPr>
              <a:t>oltre 80 iniziative </a:t>
            </a:r>
            <a:r>
              <a:rPr sz="1200" spc="-5" dirty="0">
                <a:solidFill>
                  <a:srgbClr val="333333"/>
                </a:solidFill>
                <a:latin typeface="Times New Roman"/>
                <a:cs typeface="Times New Roman"/>
              </a:rPr>
              <a:t>riguardanti l'arte, l'archeologia, </a:t>
            </a:r>
            <a:r>
              <a:rPr sz="1200" dirty="0">
                <a:solidFill>
                  <a:srgbClr val="333333"/>
                </a:solidFill>
                <a:latin typeface="Times New Roman"/>
                <a:cs typeface="Times New Roman"/>
              </a:rPr>
              <a:t>la </a:t>
            </a:r>
            <a:r>
              <a:rPr sz="1200" spc="-5" dirty="0">
                <a:solidFill>
                  <a:srgbClr val="333333"/>
                </a:solidFill>
                <a:latin typeface="Times New Roman"/>
                <a:cs typeface="Times New Roman"/>
              </a:rPr>
              <a:t>musica </a:t>
            </a:r>
            <a:r>
              <a:rPr sz="1200" dirty="0">
                <a:solidFill>
                  <a:srgbClr val="333333"/>
                </a:solidFill>
                <a:latin typeface="Times New Roman"/>
                <a:cs typeface="Times New Roman"/>
              </a:rPr>
              <a:t>e il </a:t>
            </a:r>
            <a:r>
              <a:rPr sz="1200" spc="-5" dirty="0">
                <a:solidFill>
                  <a:srgbClr val="333333"/>
                </a:solidFill>
                <a:latin typeface="Times New Roman"/>
                <a:cs typeface="Times New Roman"/>
              </a:rPr>
              <a:t>teatro. </a:t>
            </a:r>
            <a:r>
              <a:rPr sz="1200" spc="-20" dirty="0">
                <a:solidFill>
                  <a:srgbClr val="333333"/>
                </a:solidFill>
                <a:latin typeface="Times New Roman"/>
                <a:cs typeface="Times New Roman"/>
              </a:rPr>
              <a:t>Il  </a:t>
            </a:r>
            <a:r>
              <a:rPr sz="1200" dirty="0">
                <a:solidFill>
                  <a:srgbClr val="333333"/>
                </a:solidFill>
                <a:latin typeface="Times New Roman"/>
                <a:cs typeface="Times New Roman"/>
              </a:rPr>
              <a:t>tema </a:t>
            </a:r>
            <a:r>
              <a:rPr sz="1200" spc="-5" dirty="0">
                <a:solidFill>
                  <a:srgbClr val="333333"/>
                </a:solidFill>
                <a:latin typeface="Times New Roman"/>
                <a:cs typeface="Times New Roman"/>
              </a:rPr>
              <a:t>sarà "L'alfabeto </a:t>
            </a:r>
            <a:r>
              <a:rPr sz="1200" dirty="0">
                <a:solidFill>
                  <a:srgbClr val="333333"/>
                </a:solidFill>
                <a:latin typeface="Times New Roman"/>
                <a:cs typeface="Times New Roman"/>
              </a:rPr>
              <a:t>del mondo. </a:t>
            </a:r>
            <a:r>
              <a:rPr sz="1200" spc="-5" dirty="0">
                <a:solidFill>
                  <a:srgbClr val="333333"/>
                </a:solidFill>
                <a:latin typeface="Times New Roman"/>
                <a:cs typeface="Times New Roman"/>
              </a:rPr>
              <a:t>Leggiamo </a:t>
            </a:r>
            <a:r>
              <a:rPr sz="1200" dirty="0">
                <a:solidFill>
                  <a:srgbClr val="333333"/>
                </a:solidFill>
                <a:latin typeface="Times New Roman"/>
                <a:cs typeface="Times New Roman"/>
              </a:rPr>
              <a:t>i </a:t>
            </a:r>
            <a:r>
              <a:rPr sz="1200" spc="-5" dirty="0">
                <a:solidFill>
                  <a:srgbClr val="333333"/>
                </a:solidFill>
                <a:latin typeface="Times New Roman"/>
                <a:cs typeface="Times New Roman"/>
              </a:rPr>
              <a:t>segni intorno </a:t>
            </a:r>
            <a:r>
              <a:rPr sz="1200" dirty="0">
                <a:solidFill>
                  <a:srgbClr val="333333"/>
                </a:solidFill>
                <a:latin typeface="Times New Roman"/>
                <a:cs typeface="Times New Roman"/>
              </a:rPr>
              <a:t>a noi e </a:t>
            </a:r>
            <a:r>
              <a:rPr sz="1200" spc="-5" dirty="0">
                <a:solidFill>
                  <a:srgbClr val="333333"/>
                </a:solidFill>
                <a:latin typeface="Times New Roman"/>
                <a:cs typeface="Times New Roman"/>
              </a:rPr>
              <a:t>raccontiamo", </a:t>
            </a:r>
            <a:r>
              <a:rPr sz="1200" dirty="0">
                <a:solidFill>
                  <a:srgbClr val="333333"/>
                </a:solidFill>
                <a:latin typeface="Times New Roman"/>
                <a:cs typeface="Times New Roman"/>
              </a:rPr>
              <a:t>e </a:t>
            </a:r>
            <a:r>
              <a:rPr sz="1200" spc="-5" dirty="0">
                <a:solidFill>
                  <a:srgbClr val="333333"/>
                </a:solidFill>
                <a:latin typeface="Times New Roman"/>
                <a:cs typeface="Times New Roman"/>
              </a:rPr>
              <a:t>gli </a:t>
            </a:r>
            <a:r>
              <a:rPr sz="1200" dirty="0">
                <a:solidFill>
                  <a:srgbClr val="333333"/>
                </a:solidFill>
                <a:latin typeface="Times New Roman"/>
                <a:cs typeface="Times New Roman"/>
              </a:rPr>
              <a:t>eventi  </a:t>
            </a:r>
            <a:r>
              <a:rPr sz="1200" spc="-5" dirty="0">
                <a:solidFill>
                  <a:srgbClr val="333333"/>
                </a:solidFill>
                <a:latin typeface="Times New Roman"/>
                <a:cs typeface="Times New Roman"/>
              </a:rPr>
              <a:t>saranno dedicati soprattutto ai </a:t>
            </a:r>
            <a:r>
              <a:rPr sz="1200" dirty="0">
                <a:solidFill>
                  <a:srgbClr val="333333"/>
                </a:solidFill>
                <a:latin typeface="Times New Roman"/>
                <a:cs typeface="Times New Roman"/>
              </a:rPr>
              <a:t>più </a:t>
            </a:r>
            <a:r>
              <a:rPr sz="1200" spc="-5" dirty="0">
                <a:solidFill>
                  <a:srgbClr val="333333"/>
                </a:solidFill>
                <a:latin typeface="Times New Roman"/>
                <a:cs typeface="Times New Roman"/>
              </a:rPr>
              <a:t>giovani, dai </a:t>
            </a:r>
            <a:r>
              <a:rPr sz="1200" dirty="0">
                <a:solidFill>
                  <a:srgbClr val="333333"/>
                </a:solidFill>
                <a:latin typeface="Times New Roman"/>
                <a:cs typeface="Times New Roman"/>
              </a:rPr>
              <a:t>6 </a:t>
            </a:r>
            <a:r>
              <a:rPr sz="1200" spc="-5" dirty="0">
                <a:solidFill>
                  <a:srgbClr val="333333"/>
                </a:solidFill>
                <a:latin typeface="Times New Roman"/>
                <a:cs typeface="Times New Roman"/>
              </a:rPr>
              <a:t>ai </a:t>
            </a:r>
            <a:r>
              <a:rPr sz="1200" dirty="0">
                <a:solidFill>
                  <a:srgbClr val="333333"/>
                </a:solidFill>
                <a:latin typeface="Times New Roman"/>
                <a:cs typeface="Times New Roman"/>
              </a:rPr>
              <a:t>13 </a:t>
            </a:r>
            <a:r>
              <a:rPr sz="1200" spc="-5" dirty="0">
                <a:solidFill>
                  <a:srgbClr val="333333"/>
                </a:solidFill>
                <a:latin typeface="Times New Roman"/>
                <a:cs typeface="Times New Roman"/>
              </a:rPr>
              <a:t>anni. </a:t>
            </a:r>
            <a:r>
              <a:rPr sz="1200" dirty="0">
                <a:solidFill>
                  <a:srgbClr val="333333"/>
                </a:solidFill>
                <a:latin typeface="Times New Roman"/>
                <a:cs typeface="Times New Roman"/>
              </a:rPr>
              <a:t>Ci </a:t>
            </a:r>
            <a:r>
              <a:rPr sz="1200" spc="-5" dirty="0">
                <a:solidFill>
                  <a:srgbClr val="333333"/>
                </a:solidFill>
                <a:latin typeface="Times New Roman"/>
                <a:cs typeface="Times New Roman"/>
              </a:rPr>
              <a:t>saranno diversi laboratori </a:t>
            </a:r>
            <a:r>
              <a:rPr sz="1200" dirty="0">
                <a:solidFill>
                  <a:srgbClr val="333333"/>
                </a:solidFill>
                <a:latin typeface="Times New Roman"/>
                <a:cs typeface="Times New Roman"/>
              </a:rPr>
              <a:t>realizzati  in </a:t>
            </a:r>
            <a:r>
              <a:rPr sz="1200" spc="-5" dirty="0">
                <a:solidFill>
                  <a:srgbClr val="333333"/>
                </a:solidFill>
                <a:latin typeface="Times New Roman"/>
                <a:cs typeface="Times New Roman"/>
              </a:rPr>
              <a:t>collaborazione con scuole, </a:t>
            </a:r>
            <a:r>
              <a:rPr sz="1200" dirty="0">
                <a:solidFill>
                  <a:srgbClr val="333333"/>
                </a:solidFill>
                <a:latin typeface="Times New Roman"/>
                <a:cs typeface="Times New Roman"/>
              </a:rPr>
              <a:t>musei e </a:t>
            </a:r>
            <a:r>
              <a:rPr sz="1200" spc="-5" dirty="0">
                <a:solidFill>
                  <a:srgbClr val="333333"/>
                </a:solidFill>
                <a:latin typeface="Times New Roman"/>
                <a:cs typeface="Times New Roman"/>
              </a:rPr>
              <a:t>biblioteche, durante </a:t>
            </a:r>
            <a:r>
              <a:rPr sz="1200" dirty="0">
                <a:solidFill>
                  <a:srgbClr val="333333"/>
                </a:solidFill>
                <a:latin typeface="Times New Roman"/>
                <a:cs typeface="Times New Roman"/>
              </a:rPr>
              <a:t>i </a:t>
            </a:r>
            <a:r>
              <a:rPr sz="1200" spc="-5" dirty="0">
                <a:solidFill>
                  <a:srgbClr val="333333"/>
                </a:solidFill>
                <a:latin typeface="Times New Roman"/>
                <a:cs typeface="Times New Roman"/>
              </a:rPr>
              <a:t>quali </a:t>
            </a:r>
            <a:r>
              <a:rPr sz="1200" dirty="0">
                <a:solidFill>
                  <a:srgbClr val="333333"/>
                </a:solidFill>
                <a:latin typeface="Times New Roman"/>
                <a:cs typeface="Times New Roman"/>
              </a:rPr>
              <a:t>i </a:t>
            </a:r>
            <a:r>
              <a:rPr sz="1200" spc="-5" dirty="0">
                <a:solidFill>
                  <a:srgbClr val="333333"/>
                </a:solidFill>
                <a:latin typeface="Times New Roman"/>
                <a:cs typeface="Times New Roman"/>
              </a:rPr>
              <a:t>bambini potranno riflettere sul  rapporto </a:t>
            </a:r>
            <a:r>
              <a:rPr sz="1200" dirty="0">
                <a:solidFill>
                  <a:srgbClr val="333333"/>
                </a:solidFill>
                <a:latin typeface="Times New Roman"/>
                <a:cs typeface="Times New Roman"/>
              </a:rPr>
              <a:t>tra la natura e l'opera</a:t>
            </a:r>
            <a:r>
              <a:rPr sz="1200" spc="-20" dirty="0">
                <a:solidFill>
                  <a:srgbClr val="333333"/>
                </a:solidFill>
                <a:latin typeface="Times New Roman"/>
                <a:cs typeface="Times New Roman"/>
              </a:rPr>
              <a:t> </a:t>
            </a:r>
            <a:r>
              <a:rPr sz="1200" spc="-5" dirty="0">
                <a:solidFill>
                  <a:srgbClr val="333333"/>
                </a:solidFill>
                <a:latin typeface="Times New Roman"/>
                <a:cs typeface="Times New Roman"/>
              </a:rPr>
              <a:t>dell'uomo.</a:t>
            </a:r>
            <a:endParaRPr sz="1200">
              <a:latin typeface="Times New Roman"/>
              <a:cs typeface="Times New Roman"/>
            </a:endParaRPr>
          </a:p>
          <a:p>
            <a:pPr marL="12700" marR="6350" algn="just">
              <a:lnSpc>
                <a:spcPts val="1380"/>
              </a:lnSpc>
            </a:pPr>
            <a:r>
              <a:rPr sz="1200" spc="-15" dirty="0">
                <a:solidFill>
                  <a:srgbClr val="333333"/>
                </a:solidFill>
                <a:latin typeface="Times New Roman"/>
                <a:cs typeface="Times New Roman"/>
              </a:rPr>
              <a:t>«Il </a:t>
            </a:r>
            <a:r>
              <a:rPr sz="1200" spc="-5" dirty="0">
                <a:solidFill>
                  <a:srgbClr val="333333"/>
                </a:solidFill>
                <a:latin typeface="Times New Roman"/>
                <a:cs typeface="Times New Roman"/>
              </a:rPr>
              <a:t>Festival </a:t>
            </a:r>
            <a:r>
              <a:rPr sz="1200" dirty="0">
                <a:solidFill>
                  <a:srgbClr val="333333"/>
                </a:solidFill>
                <a:latin typeface="Times New Roman"/>
                <a:cs typeface="Times New Roman"/>
              </a:rPr>
              <a:t>è </a:t>
            </a:r>
            <a:r>
              <a:rPr sz="1200" spc="-5" dirty="0">
                <a:solidFill>
                  <a:srgbClr val="333333"/>
                </a:solidFill>
                <a:latin typeface="Times New Roman"/>
                <a:cs typeface="Times New Roman"/>
              </a:rPr>
              <a:t>policentrico, </a:t>
            </a:r>
            <a:r>
              <a:rPr sz="1200" dirty="0">
                <a:solidFill>
                  <a:srgbClr val="333333"/>
                </a:solidFill>
                <a:latin typeface="Times New Roman"/>
                <a:cs typeface="Times New Roman"/>
              </a:rPr>
              <a:t>a </a:t>
            </a:r>
            <a:r>
              <a:rPr sz="1200" spc="-5" dirty="0">
                <a:solidFill>
                  <a:srgbClr val="333333"/>
                </a:solidFill>
                <a:latin typeface="Times New Roman"/>
                <a:cs typeface="Times New Roman"/>
              </a:rPr>
              <a:t>differenza </a:t>
            </a:r>
            <a:r>
              <a:rPr sz="1200" dirty="0">
                <a:solidFill>
                  <a:srgbClr val="333333"/>
                </a:solidFill>
                <a:latin typeface="Times New Roman"/>
                <a:cs typeface="Times New Roman"/>
              </a:rPr>
              <a:t>di tanti </a:t>
            </a:r>
            <a:r>
              <a:rPr sz="1200" spc="-5" dirty="0">
                <a:solidFill>
                  <a:srgbClr val="333333"/>
                </a:solidFill>
                <a:latin typeface="Times New Roman"/>
                <a:cs typeface="Times New Roman"/>
              </a:rPr>
              <a:t>altri </a:t>
            </a:r>
            <a:r>
              <a:rPr sz="1200" dirty="0">
                <a:solidFill>
                  <a:srgbClr val="333333"/>
                </a:solidFill>
                <a:latin typeface="Times New Roman"/>
                <a:cs typeface="Times New Roman"/>
              </a:rPr>
              <a:t>che sono </a:t>
            </a:r>
            <a:r>
              <a:rPr sz="1200" spc="-5" dirty="0">
                <a:solidFill>
                  <a:srgbClr val="333333"/>
                </a:solidFill>
                <a:latin typeface="Times New Roman"/>
                <a:cs typeface="Times New Roman"/>
              </a:rPr>
              <a:t>accentrati. </a:t>
            </a:r>
            <a:r>
              <a:rPr sz="1200" spc="-10" dirty="0">
                <a:solidFill>
                  <a:srgbClr val="333333"/>
                </a:solidFill>
                <a:latin typeface="Times New Roman"/>
                <a:cs typeface="Times New Roman"/>
              </a:rPr>
              <a:t>Il </a:t>
            </a:r>
            <a:r>
              <a:rPr sz="1200" dirty="0">
                <a:solidFill>
                  <a:srgbClr val="333333"/>
                </a:solidFill>
                <a:latin typeface="Times New Roman"/>
                <a:cs typeface="Times New Roman"/>
              </a:rPr>
              <a:t>tema scelto </a:t>
            </a:r>
            <a:r>
              <a:rPr sz="1200" spc="-5" dirty="0">
                <a:solidFill>
                  <a:srgbClr val="333333"/>
                </a:solidFill>
                <a:latin typeface="Times New Roman"/>
                <a:cs typeface="Times New Roman"/>
              </a:rPr>
              <a:t>per  quest'anno </a:t>
            </a:r>
            <a:r>
              <a:rPr sz="1200" dirty="0">
                <a:solidFill>
                  <a:srgbClr val="333333"/>
                </a:solidFill>
                <a:latin typeface="Times New Roman"/>
                <a:cs typeface="Times New Roman"/>
              </a:rPr>
              <a:t>ha molti </a:t>
            </a:r>
            <a:r>
              <a:rPr sz="1200" spc="-5" dirty="0">
                <a:solidFill>
                  <a:srgbClr val="333333"/>
                </a:solidFill>
                <a:latin typeface="Times New Roman"/>
                <a:cs typeface="Times New Roman"/>
              </a:rPr>
              <a:t>significati: per </a:t>
            </a:r>
            <a:r>
              <a:rPr sz="1200" dirty="0">
                <a:solidFill>
                  <a:srgbClr val="333333"/>
                </a:solidFill>
                <a:latin typeface="Times New Roman"/>
                <a:cs typeface="Times New Roman"/>
              </a:rPr>
              <a:t>me il </a:t>
            </a:r>
            <a:r>
              <a:rPr sz="1200" spc="-5" dirty="0">
                <a:solidFill>
                  <a:srgbClr val="333333"/>
                </a:solidFill>
                <a:latin typeface="Times New Roman"/>
                <a:cs typeface="Times New Roman"/>
              </a:rPr>
              <a:t>principale </a:t>
            </a:r>
            <a:r>
              <a:rPr sz="1200" dirty="0">
                <a:solidFill>
                  <a:srgbClr val="333333"/>
                </a:solidFill>
                <a:latin typeface="Times New Roman"/>
                <a:cs typeface="Times New Roman"/>
              </a:rPr>
              <a:t>è la </a:t>
            </a:r>
            <a:r>
              <a:rPr sz="1200" spc="-5" dirty="0">
                <a:solidFill>
                  <a:srgbClr val="333333"/>
                </a:solidFill>
                <a:latin typeface="Times New Roman"/>
                <a:cs typeface="Times New Roman"/>
              </a:rPr>
              <a:t>ri-alfabetizzazione della lingua italiana  contro </a:t>
            </a:r>
            <a:r>
              <a:rPr sz="1200" dirty="0">
                <a:solidFill>
                  <a:srgbClr val="333333"/>
                </a:solidFill>
                <a:latin typeface="Times New Roman"/>
                <a:cs typeface="Times New Roman"/>
              </a:rPr>
              <a:t>il </a:t>
            </a:r>
            <a:r>
              <a:rPr sz="1200" spc="-5" dirty="0">
                <a:solidFill>
                  <a:srgbClr val="333333"/>
                </a:solidFill>
                <a:latin typeface="Times New Roman"/>
                <a:cs typeface="Times New Roman"/>
              </a:rPr>
              <a:t>suo imbastardimento </a:t>
            </a:r>
            <a:r>
              <a:rPr sz="1200" dirty="0">
                <a:solidFill>
                  <a:srgbClr val="333333"/>
                </a:solidFill>
                <a:latin typeface="Times New Roman"/>
                <a:cs typeface="Times New Roman"/>
              </a:rPr>
              <a:t>dovuto </a:t>
            </a:r>
            <a:r>
              <a:rPr sz="1200" spc="-5" dirty="0">
                <a:solidFill>
                  <a:srgbClr val="333333"/>
                </a:solidFill>
                <a:latin typeface="Times New Roman"/>
                <a:cs typeface="Times New Roman"/>
              </a:rPr>
              <a:t>all'uso </a:t>
            </a:r>
            <a:r>
              <a:rPr sz="1200" dirty="0">
                <a:solidFill>
                  <a:srgbClr val="333333"/>
                </a:solidFill>
                <a:latin typeface="Times New Roman"/>
                <a:cs typeface="Times New Roman"/>
              </a:rPr>
              <a:t>di termini </a:t>
            </a:r>
            <a:r>
              <a:rPr sz="1200" spc="-5" dirty="0">
                <a:solidFill>
                  <a:srgbClr val="333333"/>
                </a:solidFill>
                <a:latin typeface="Times New Roman"/>
                <a:cs typeface="Times New Roman"/>
              </a:rPr>
              <a:t>provenienti </a:t>
            </a:r>
            <a:r>
              <a:rPr sz="1200" dirty="0">
                <a:solidFill>
                  <a:srgbClr val="333333"/>
                </a:solidFill>
                <a:latin typeface="Times New Roman"/>
                <a:cs typeface="Times New Roman"/>
              </a:rPr>
              <a:t>da altre lingue» </a:t>
            </a:r>
            <a:r>
              <a:rPr sz="1200" spc="-5" dirty="0">
                <a:solidFill>
                  <a:srgbClr val="333333"/>
                </a:solidFill>
                <a:latin typeface="Times New Roman"/>
                <a:cs typeface="Times New Roman"/>
              </a:rPr>
              <a:t>afferma</a:t>
            </a:r>
            <a:r>
              <a:rPr sz="1200" spc="125" dirty="0">
                <a:solidFill>
                  <a:srgbClr val="333333"/>
                </a:solidFill>
                <a:latin typeface="Times New Roman"/>
                <a:cs typeface="Times New Roman"/>
              </a:rPr>
              <a:t> </a:t>
            </a:r>
            <a:r>
              <a:rPr sz="1200" dirty="0">
                <a:solidFill>
                  <a:srgbClr val="333333"/>
                </a:solidFill>
                <a:latin typeface="Times New Roman"/>
                <a:cs typeface="Times New Roman"/>
              </a:rPr>
              <a:t>Antonio</a:t>
            </a:r>
            <a:endParaRPr sz="1200">
              <a:latin typeface="Times New Roman"/>
              <a:cs typeface="Times New Roman"/>
            </a:endParaRPr>
          </a:p>
          <a:p>
            <a:pPr marL="12700" algn="just">
              <a:lnSpc>
                <a:spcPts val="1315"/>
              </a:lnSpc>
            </a:pPr>
            <a:r>
              <a:rPr sz="1200" spc="-5" dirty="0">
                <a:solidFill>
                  <a:srgbClr val="333333"/>
                </a:solidFill>
                <a:latin typeface="Times New Roman"/>
                <a:cs typeface="Times New Roman"/>
              </a:rPr>
              <a:t>Patuelli, presidente</a:t>
            </a:r>
            <a:r>
              <a:rPr sz="1200" spc="5" dirty="0">
                <a:solidFill>
                  <a:srgbClr val="333333"/>
                </a:solidFill>
                <a:latin typeface="Times New Roman"/>
                <a:cs typeface="Times New Roman"/>
              </a:rPr>
              <a:t> </a:t>
            </a:r>
            <a:r>
              <a:rPr sz="1200" spc="-5" dirty="0">
                <a:solidFill>
                  <a:srgbClr val="333333"/>
                </a:solidFill>
                <a:latin typeface="Times New Roman"/>
                <a:cs typeface="Times New Roman"/>
              </a:rPr>
              <a:t>dell'Abi.</a:t>
            </a:r>
            <a:endParaRPr sz="1200">
              <a:latin typeface="Times New Roman"/>
              <a:cs typeface="Times New Roman"/>
            </a:endParaRPr>
          </a:p>
          <a:p>
            <a:pPr marL="12700" marR="5080" algn="just">
              <a:lnSpc>
                <a:spcPts val="1380"/>
              </a:lnSpc>
              <a:spcBef>
                <a:spcPts val="65"/>
              </a:spcBef>
            </a:pPr>
            <a:r>
              <a:rPr sz="1200" spc="-10" dirty="0">
                <a:solidFill>
                  <a:srgbClr val="333333"/>
                </a:solidFill>
                <a:latin typeface="Times New Roman"/>
                <a:cs typeface="Times New Roman"/>
              </a:rPr>
              <a:t>Il </a:t>
            </a:r>
            <a:r>
              <a:rPr sz="1200" spc="-5" dirty="0">
                <a:solidFill>
                  <a:srgbClr val="333333"/>
                </a:solidFill>
                <a:latin typeface="Times New Roman"/>
                <a:cs typeface="Times New Roman"/>
              </a:rPr>
              <a:t>Festival </a:t>
            </a:r>
            <a:r>
              <a:rPr sz="1200" dirty="0">
                <a:solidFill>
                  <a:srgbClr val="333333"/>
                </a:solidFill>
                <a:latin typeface="Times New Roman"/>
                <a:cs typeface="Times New Roman"/>
              </a:rPr>
              <a:t>è stato organizzato </a:t>
            </a:r>
            <a:r>
              <a:rPr sz="1200" spc="-5" dirty="0">
                <a:solidFill>
                  <a:srgbClr val="333333"/>
                </a:solidFill>
                <a:latin typeface="Times New Roman"/>
                <a:cs typeface="Times New Roman"/>
              </a:rPr>
              <a:t>dalle banche con </a:t>
            </a:r>
            <a:r>
              <a:rPr sz="1200" dirty="0">
                <a:solidFill>
                  <a:srgbClr val="333333"/>
                </a:solidFill>
                <a:latin typeface="Times New Roman"/>
                <a:cs typeface="Times New Roman"/>
              </a:rPr>
              <a:t>il </a:t>
            </a:r>
            <a:r>
              <a:rPr sz="1200" spc="-5" dirty="0">
                <a:solidFill>
                  <a:srgbClr val="333333"/>
                </a:solidFill>
                <a:latin typeface="Times New Roman"/>
                <a:cs typeface="Times New Roman"/>
              </a:rPr>
              <a:t>coordinamento dell'Abi. Patuelli </a:t>
            </a:r>
            <a:r>
              <a:rPr sz="1200" dirty="0">
                <a:solidFill>
                  <a:srgbClr val="333333"/>
                </a:solidFill>
                <a:latin typeface="Times New Roman"/>
                <a:cs typeface="Times New Roman"/>
              </a:rPr>
              <a:t>sostiene </a:t>
            </a:r>
            <a:r>
              <a:rPr sz="1200" spc="-5" dirty="0">
                <a:solidFill>
                  <a:srgbClr val="333333"/>
                </a:solidFill>
                <a:latin typeface="Times New Roman"/>
                <a:cs typeface="Times New Roman"/>
              </a:rPr>
              <a:t>che </a:t>
            </a:r>
            <a:r>
              <a:rPr sz="1200" spc="-15" dirty="0">
                <a:solidFill>
                  <a:srgbClr val="333333"/>
                </a:solidFill>
                <a:latin typeface="Times New Roman"/>
                <a:cs typeface="Times New Roman"/>
              </a:rPr>
              <a:t>«si  </a:t>
            </a:r>
            <a:r>
              <a:rPr sz="1200" spc="-5" dirty="0">
                <a:solidFill>
                  <a:srgbClr val="333333"/>
                </a:solidFill>
                <a:latin typeface="Times New Roman"/>
                <a:cs typeface="Times New Roman"/>
              </a:rPr>
              <a:t>propone </a:t>
            </a:r>
            <a:r>
              <a:rPr sz="1200" dirty="0">
                <a:solidFill>
                  <a:srgbClr val="333333"/>
                </a:solidFill>
                <a:latin typeface="Times New Roman"/>
                <a:cs typeface="Times New Roman"/>
              </a:rPr>
              <a:t>di </a:t>
            </a:r>
            <a:r>
              <a:rPr sz="1200" spc="-5" dirty="0">
                <a:solidFill>
                  <a:srgbClr val="333333"/>
                </a:solidFill>
                <a:latin typeface="Times New Roman"/>
                <a:cs typeface="Times New Roman"/>
              </a:rPr>
              <a:t>diventare </a:t>
            </a:r>
            <a:r>
              <a:rPr sz="1200" dirty="0">
                <a:solidFill>
                  <a:srgbClr val="333333"/>
                </a:solidFill>
                <a:latin typeface="Times New Roman"/>
                <a:cs typeface="Times New Roman"/>
              </a:rPr>
              <a:t>un </a:t>
            </a:r>
            <a:r>
              <a:rPr sz="1200" spc="-5" dirty="0">
                <a:solidFill>
                  <a:srgbClr val="333333"/>
                </a:solidFill>
                <a:latin typeface="Times New Roman"/>
                <a:cs typeface="Times New Roman"/>
              </a:rPr>
              <a:t>classico perché </a:t>
            </a:r>
            <a:r>
              <a:rPr sz="1200" dirty="0">
                <a:solidFill>
                  <a:srgbClr val="333333"/>
                </a:solidFill>
                <a:latin typeface="Times New Roman"/>
                <a:cs typeface="Times New Roman"/>
              </a:rPr>
              <a:t>i </a:t>
            </a:r>
            <a:r>
              <a:rPr sz="1200" spc="-5" dirty="0">
                <a:solidFill>
                  <a:srgbClr val="333333"/>
                </a:solidFill>
                <a:latin typeface="Times New Roman"/>
                <a:cs typeface="Times New Roman"/>
              </a:rPr>
              <a:t>numeri evidenziano </a:t>
            </a:r>
            <a:r>
              <a:rPr sz="1200" dirty="0">
                <a:solidFill>
                  <a:srgbClr val="333333"/>
                </a:solidFill>
                <a:latin typeface="Times New Roman"/>
                <a:cs typeface="Times New Roman"/>
              </a:rPr>
              <a:t>un </a:t>
            </a:r>
            <a:r>
              <a:rPr sz="1200" spc="-5" dirty="0">
                <a:solidFill>
                  <a:srgbClr val="333333"/>
                </a:solidFill>
                <a:latin typeface="Times New Roman"/>
                <a:cs typeface="Times New Roman"/>
              </a:rPr>
              <a:t>incremento </a:t>
            </a:r>
            <a:r>
              <a:rPr sz="1200" dirty="0">
                <a:solidFill>
                  <a:srgbClr val="333333"/>
                </a:solidFill>
                <a:latin typeface="Times New Roman"/>
                <a:cs typeface="Times New Roman"/>
              </a:rPr>
              <a:t>di </a:t>
            </a:r>
            <a:r>
              <a:rPr sz="1200" spc="-5" dirty="0">
                <a:solidFill>
                  <a:srgbClr val="333333"/>
                </a:solidFill>
                <a:latin typeface="Times New Roman"/>
                <a:cs typeface="Times New Roman"/>
              </a:rPr>
              <a:t>almeno </a:t>
            </a:r>
            <a:r>
              <a:rPr sz="1200" dirty="0">
                <a:solidFill>
                  <a:srgbClr val="333333"/>
                </a:solidFill>
                <a:latin typeface="Times New Roman"/>
                <a:cs typeface="Times New Roman"/>
              </a:rPr>
              <a:t>un 20% di  </a:t>
            </a:r>
            <a:r>
              <a:rPr sz="1200" spc="-5" dirty="0">
                <a:solidFill>
                  <a:srgbClr val="333333"/>
                </a:solidFill>
                <a:latin typeface="Times New Roman"/>
                <a:cs typeface="Times New Roman"/>
              </a:rPr>
              <a:t>adesioni rispetto all'anno</a:t>
            </a:r>
            <a:r>
              <a:rPr sz="1200" spc="25" dirty="0">
                <a:solidFill>
                  <a:srgbClr val="333333"/>
                </a:solidFill>
                <a:latin typeface="Times New Roman"/>
                <a:cs typeface="Times New Roman"/>
              </a:rPr>
              <a:t> </a:t>
            </a:r>
            <a:r>
              <a:rPr sz="1200" spc="-5" dirty="0">
                <a:solidFill>
                  <a:srgbClr val="333333"/>
                </a:solidFill>
                <a:latin typeface="Times New Roman"/>
                <a:cs typeface="Times New Roman"/>
              </a:rPr>
              <a:t>scorso».</a:t>
            </a:r>
            <a:endParaRPr sz="1200">
              <a:latin typeface="Times New Roman"/>
              <a:cs typeface="Times New Roman"/>
            </a:endParaRPr>
          </a:p>
          <a:p>
            <a:pPr marL="12700" marR="5080" algn="just">
              <a:lnSpc>
                <a:spcPts val="1380"/>
              </a:lnSpc>
            </a:pPr>
            <a:r>
              <a:rPr sz="1200" spc="-5" dirty="0">
                <a:solidFill>
                  <a:srgbClr val="333333"/>
                </a:solidFill>
                <a:latin typeface="Times New Roman"/>
                <a:cs typeface="Times New Roman"/>
              </a:rPr>
              <a:t>Tra gli eventi principali si segnalano quello </a:t>
            </a:r>
            <a:r>
              <a:rPr sz="1200" dirty="0">
                <a:solidFill>
                  <a:srgbClr val="333333"/>
                </a:solidFill>
                <a:latin typeface="Times New Roman"/>
                <a:cs typeface="Times New Roman"/>
              </a:rPr>
              <a:t>di </a:t>
            </a:r>
            <a:r>
              <a:rPr sz="1200" spc="-5" dirty="0">
                <a:solidFill>
                  <a:srgbClr val="333333"/>
                </a:solidFill>
                <a:latin typeface="Times New Roman"/>
                <a:cs typeface="Times New Roman"/>
              </a:rPr>
              <a:t>apertura, </a:t>
            </a:r>
            <a:r>
              <a:rPr sz="1200" dirty="0">
                <a:solidFill>
                  <a:srgbClr val="333333"/>
                </a:solidFill>
                <a:latin typeface="Times New Roman"/>
                <a:cs typeface="Times New Roman"/>
              </a:rPr>
              <a:t>il 16 </a:t>
            </a:r>
            <a:r>
              <a:rPr sz="1200" spc="-5" dirty="0">
                <a:solidFill>
                  <a:srgbClr val="333333"/>
                </a:solidFill>
                <a:latin typeface="Times New Roman"/>
                <a:cs typeface="Times New Roman"/>
              </a:rPr>
              <a:t>marzo </a:t>
            </a:r>
            <a:r>
              <a:rPr sz="1200" dirty="0">
                <a:solidFill>
                  <a:srgbClr val="333333"/>
                </a:solidFill>
                <a:latin typeface="Times New Roman"/>
                <a:cs typeface="Times New Roman"/>
              </a:rPr>
              <a:t>a Napoli, </a:t>
            </a:r>
            <a:r>
              <a:rPr sz="1200" spc="-5" dirty="0">
                <a:solidFill>
                  <a:srgbClr val="333333"/>
                </a:solidFill>
                <a:latin typeface="Times New Roman"/>
                <a:cs typeface="Times New Roman"/>
              </a:rPr>
              <a:t>al Museo Madre, per  </a:t>
            </a:r>
            <a:r>
              <a:rPr sz="1200" dirty="0">
                <a:solidFill>
                  <a:srgbClr val="333333"/>
                </a:solidFill>
                <a:latin typeface="Times New Roman"/>
                <a:cs typeface="Times New Roman"/>
              </a:rPr>
              <a:t>poi </a:t>
            </a:r>
            <a:r>
              <a:rPr sz="1200" spc="-5" dirty="0">
                <a:solidFill>
                  <a:srgbClr val="333333"/>
                </a:solidFill>
                <a:latin typeface="Times New Roman"/>
                <a:cs typeface="Times New Roman"/>
              </a:rPr>
              <a:t>continuare </a:t>
            </a:r>
            <a:r>
              <a:rPr sz="1200" dirty="0">
                <a:solidFill>
                  <a:srgbClr val="333333"/>
                </a:solidFill>
                <a:latin typeface="Times New Roman"/>
                <a:cs typeface="Times New Roman"/>
              </a:rPr>
              <a:t>a </a:t>
            </a:r>
            <a:r>
              <a:rPr sz="1200" spc="-5" dirty="0">
                <a:solidFill>
                  <a:srgbClr val="333333"/>
                </a:solidFill>
                <a:latin typeface="Times New Roman"/>
                <a:cs typeface="Times New Roman"/>
              </a:rPr>
              <a:t>Bari </a:t>
            </a:r>
            <a:r>
              <a:rPr sz="1200" dirty="0">
                <a:solidFill>
                  <a:srgbClr val="333333"/>
                </a:solidFill>
                <a:latin typeface="Times New Roman"/>
                <a:cs typeface="Times New Roman"/>
              </a:rPr>
              <a:t>il 16 e 17 </a:t>
            </a:r>
            <a:r>
              <a:rPr sz="1200" spc="-5" dirty="0">
                <a:solidFill>
                  <a:srgbClr val="333333"/>
                </a:solidFill>
                <a:latin typeface="Times New Roman"/>
                <a:cs typeface="Times New Roman"/>
              </a:rPr>
              <a:t>presso </a:t>
            </a:r>
            <a:r>
              <a:rPr sz="1200" dirty="0">
                <a:solidFill>
                  <a:srgbClr val="333333"/>
                </a:solidFill>
                <a:latin typeface="Times New Roman"/>
                <a:cs typeface="Times New Roman"/>
              </a:rPr>
              <a:t>la Coop </a:t>
            </a:r>
            <a:r>
              <a:rPr sz="1200" spc="-5" dirty="0">
                <a:solidFill>
                  <a:srgbClr val="333333"/>
                </a:solidFill>
                <a:latin typeface="Times New Roman"/>
                <a:cs typeface="Times New Roman"/>
              </a:rPr>
              <a:t>GET, </a:t>
            </a:r>
            <a:r>
              <a:rPr sz="1200" dirty="0">
                <a:solidFill>
                  <a:srgbClr val="333333"/>
                </a:solidFill>
                <a:latin typeface="Times New Roman"/>
                <a:cs typeface="Times New Roman"/>
              </a:rPr>
              <a:t>il </a:t>
            </a:r>
            <a:r>
              <a:rPr sz="1200" spc="-5" dirty="0">
                <a:solidFill>
                  <a:srgbClr val="333333"/>
                </a:solidFill>
                <a:latin typeface="Times New Roman"/>
                <a:cs typeface="Times New Roman"/>
              </a:rPr>
              <a:t>Centro per </a:t>
            </a:r>
            <a:r>
              <a:rPr sz="1200" dirty="0">
                <a:solidFill>
                  <a:srgbClr val="333333"/>
                </a:solidFill>
                <a:latin typeface="Times New Roman"/>
                <a:cs typeface="Times New Roman"/>
              </a:rPr>
              <a:t>la </a:t>
            </a:r>
            <a:r>
              <a:rPr sz="1200" spc="-5" dirty="0">
                <a:solidFill>
                  <a:srgbClr val="333333"/>
                </a:solidFill>
                <a:latin typeface="Times New Roman"/>
                <a:cs typeface="Times New Roman"/>
              </a:rPr>
              <a:t>Ricerca </a:t>
            </a:r>
            <a:r>
              <a:rPr sz="1200" dirty="0">
                <a:solidFill>
                  <a:srgbClr val="333333"/>
                </a:solidFill>
                <a:latin typeface="Times New Roman"/>
                <a:cs typeface="Times New Roman"/>
              </a:rPr>
              <a:t>e la </a:t>
            </a:r>
            <a:r>
              <a:rPr sz="1200" spc="-5" dirty="0">
                <a:solidFill>
                  <a:srgbClr val="333333"/>
                </a:solidFill>
                <a:latin typeface="Times New Roman"/>
                <a:cs typeface="Times New Roman"/>
              </a:rPr>
              <a:t>Didattica  dell'Immagine </a:t>
            </a:r>
            <a:r>
              <a:rPr sz="1200" dirty="0">
                <a:solidFill>
                  <a:srgbClr val="333333"/>
                </a:solidFill>
                <a:latin typeface="Times New Roman"/>
                <a:cs typeface="Times New Roman"/>
              </a:rPr>
              <a:t>di </a:t>
            </a:r>
            <a:r>
              <a:rPr sz="1200" spc="-5" dirty="0">
                <a:solidFill>
                  <a:srgbClr val="333333"/>
                </a:solidFill>
                <a:latin typeface="Times New Roman"/>
                <a:cs typeface="Times New Roman"/>
              </a:rPr>
              <a:t>Bari, </a:t>
            </a:r>
            <a:r>
              <a:rPr sz="1200" dirty="0">
                <a:solidFill>
                  <a:srgbClr val="333333"/>
                </a:solidFill>
                <a:latin typeface="Times New Roman"/>
                <a:cs typeface="Times New Roman"/>
              </a:rPr>
              <a:t>e a Roma il 18 e 19 </a:t>
            </a:r>
            <a:r>
              <a:rPr sz="1200" spc="-5" dirty="0">
                <a:solidFill>
                  <a:srgbClr val="333333"/>
                </a:solidFill>
                <a:latin typeface="Times New Roman"/>
                <a:cs typeface="Times New Roman"/>
              </a:rPr>
              <a:t>presso </a:t>
            </a:r>
            <a:r>
              <a:rPr sz="1200" dirty="0">
                <a:solidFill>
                  <a:srgbClr val="333333"/>
                </a:solidFill>
                <a:latin typeface="Times New Roman"/>
                <a:cs typeface="Times New Roman"/>
              </a:rPr>
              <a:t>la </a:t>
            </a:r>
            <a:r>
              <a:rPr sz="1200" spc="-5" dirty="0">
                <a:solidFill>
                  <a:srgbClr val="333333"/>
                </a:solidFill>
                <a:latin typeface="Times New Roman"/>
                <a:cs typeface="Times New Roman"/>
              </a:rPr>
              <a:t>ludoteca Techotown, </a:t>
            </a:r>
            <a:r>
              <a:rPr sz="1200" dirty="0">
                <a:solidFill>
                  <a:srgbClr val="333333"/>
                </a:solidFill>
                <a:latin typeface="Times New Roman"/>
                <a:cs typeface="Times New Roman"/>
              </a:rPr>
              <a:t>e infine a </a:t>
            </a:r>
            <a:r>
              <a:rPr sz="1200" spc="-5" dirty="0">
                <a:solidFill>
                  <a:srgbClr val="333333"/>
                </a:solidFill>
                <a:latin typeface="Times New Roman"/>
                <a:cs typeface="Times New Roman"/>
              </a:rPr>
              <a:t>Torino </a:t>
            </a:r>
            <a:r>
              <a:rPr sz="1200" dirty="0">
                <a:solidFill>
                  <a:srgbClr val="333333"/>
                </a:solidFill>
                <a:latin typeface="Times New Roman"/>
                <a:cs typeface="Times New Roman"/>
              </a:rPr>
              <a:t>dove </a:t>
            </a:r>
            <a:r>
              <a:rPr sz="1200" spc="-5" dirty="0">
                <a:solidFill>
                  <a:srgbClr val="333333"/>
                </a:solidFill>
                <a:latin typeface="Times New Roman"/>
                <a:cs typeface="Times New Roman"/>
              </a:rPr>
              <a:t>si  terrà </a:t>
            </a:r>
            <a:r>
              <a:rPr sz="1200" dirty="0">
                <a:solidFill>
                  <a:srgbClr val="333333"/>
                </a:solidFill>
                <a:latin typeface="Times New Roman"/>
                <a:cs typeface="Times New Roman"/>
              </a:rPr>
              <a:t>un </a:t>
            </a:r>
            <a:r>
              <a:rPr sz="1200" spc="-5" dirty="0">
                <a:solidFill>
                  <a:srgbClr val="333333"/>
                </a:solidFill>
                <a:latin typeface="Times New Roman"/>
                <a:cs typeface="Times New Roman"/>
              </a:rPr>
              <a:t>laboratorio </a:t>
            </a:r>
            <a:r>
              <a:rPr sz="1200" dirty="0">
                <a:solidFill>
                  <a:srgbClr val="333333"/>
                </a:solidFill>
                <a:latin typeface="Times New Roman"/>
                <a:cs typeface="Times New Roman"/>
              </a:rPr>
              <a:t>di cinema </a:t>
            </a:r>
            <a:r>
              <a:rPr sz="1200" spc="-5" dirty="0">
                <a:solidFill>
                  <a:srgbClr val="333333"/>
                </a:solidFill>
                <a:latin typeface="Times New Roman"/>
                <a:cs typeface="Times New Roman"/>
              </a:rPr>
              <a:t>d'animazione </a:t>
            </a:r>
            <a:r>
              <a:rPr sz="1200" dirty="0">
                <a:solidFill>
                  <a:srgbClr val="333333"/>
                </a:solidFill>
                <a:latin typeface="Times New Roman"/>
                <a:cs typeface="Times New Roman"/>
              </a:rPr>
              <a:t>in </a:t>
            </a:r>
            <a:r>
              <a:rPr sz="1200" spc="-5" dirty="0">
                <a:solidFill>
                  <a:srgbClr val="333333"/>
                </a:solidFill>
                <a:latin typeface="Times New Roman"/>
                <a:cs typeface="Times New Roman"/>
              </a:rPr>
              <a:t>collaborazione con </a:t>
            </a:r>
            <a:r>
              <a:rPr sz="1200" dirty="0">
                <a:solidFill>
                  <a:srgbClr val="333333"/>
                </a:solidFill>
                <a:latin typeface="Times New Roman"/>
                <a:cs typeface="Times New Roman"/>
              </a:rPr>
              <a:t>il Museo </a:t>
            </a:r>
            <a:r>
              <a:rPr sz="1200" spc="-5" dirty="0">
                <a:solidFill>
                  <a:srgbClr val="333333"/>
                </a:solidFill>
                <a:latin typeface="Times New Roman"/>
                <a:cs typeface="Times New Roman"/>
              </a:rPr>
              <a:t>Nazionale </a:t>
            </a:r>
            <a:r>
              <a:rPr sz="1200" dirty="0">
                <a:solidFill>
                  <a:srgbClr val="333333"/>
                </a:solidFill>
                <a:latin typeface="Times New Roman"/>
                <a:cs typeface="Times New Roman"/>
              </a:rPr>
              <a:t>del Cinema  di </a:t>
            </a:r>
            <a:r>
              <a:rPr sz="1200" spc="-5" dirty="0">
                <a:solidFill>
                  <a:srgbClr val="333333"/>
                </a:solidFill>
                <a:latin typeface="Times New Roman"/>
                <a:cs typeface="Times New Roman"/>
              </a:rPr>
              <a:t>Torino.</a:t>
            </a:r>
            <a:endParaRPr sz="1200">
              <a:latin typeface="Times New Roman"/>
              <a:cs typeface="Times New Roman"/>
            </a:endParaRPr>
          </a:p>
        </p:txBody>
      </p:sp>
      <p:sp>
        <p:nvSpPr>
          <p:cNvPr id="5" name="object 5"/>
          <p:cNvSpPr/>
          <p:nvPr/>
        </p:nvSpPr>
        <p:spPr>
          <a:xfrm>
            <a:off x="2531669" y="2139273"/>
            <a:ext cx="2496463" cy="72387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24853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Latecnicadellascuola.it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587763"/>
            <a:ext cx="6146800" cy="6285865"/>
          </a:xfrm>
          <a:prstGeom prst="rect">
            <a:avLst/>
          </a:prstGeom>
        </p:spPr>
        <p:txBody>
          <a:bodyPr vert="horz" wrap="square" lIns="0" tIns="149225" rIns="0" bIns="0" rtlCol="0">
            <a:spAutoFit/>
          </a:bodyPr>
          <a:lstStyle/>
          <a:p>
            <a:pPr marL="12700">
              <a:lnSpc>
                <a:spcPct val="100000"/>
              </a:lnSpc>
              <a:spcBef>
                <a:spcPts val="1175"/>
              </a:spcBef>
            </a:pPr>
            <a:r>
              <a:rPr sz="2150" b="1" spc="-5" dirty="0">
                <a:solidFill>
                  <a:srgbClr val="2F2F2F"/>
                </a:solidFill>
                <a:latin typeface="Times New Roman"/>
                <a:cs typeface="Times New Roman"/>
              </a:rPr>
              <a:t>Seconda edizione </a:t>
            </a:r>
            <a:r>
              <a:rPr sz="2150" b="1" dirty="0">
                <a:solidFill>
                  <a:srgbClr val="2F2F2F"/>
                </a:solidFill>
                <a:latin typeface="Times New Roman"/>
                <a:cs typeface="Times New Roman"/>
              </a:rPr>
              <a:t>del </a:t>
            </a:r>
            <a:r>
              <a:rPr sz="2150" b="1" spc="-5" dirty="0">
                <a:solidFill>
                  <a:srgbClr val="2F2F2F"/>
                </a:solidFill>
                <a:latin typeface="Times New Roman"/>
                <a:cs typeface="Times New Roman"/>
              </a:rPr>
              <a:t>Festival della Cultura</a:t>
            </a:r>
            <a:r>
              <a:rPr sz="2150" b="1" spc="60" dirty="0">
                <a:solidFill>
                  <a:srgbClr val="2F2F2F"/>
                </a:solidFill>
                <a:latin typeface="Times New Roman"/>
                <a:cs typeface="Times New Roman"/>
              </a:rPr>
              <a:t> </a:t>
            </a:r>
            <a:r>
              <a:rPr sz="2150" b="1" spc="-5" dirty="0">
                <a:solidFill>
                  <a:srgbClr val="2F2F2F"/>
                </a:solidFill>
                <a:latin typeface="Times New Roman"/>
                <a:cs typeface="Times New Roman"/>
              </a:rPr>
              <a:t>Creativa</a:t>
            </a:r>
            <a:endParaRPr sz="2150">
              <a:latin typeface="Times New Roman"/>
              <a:cs typeface="Times New Roman"/>
            </a:endParaRPr>
          </a:p>
          <a:p>
            <a:pPr marL="12700" algn="just">
              <a:lnSpc>
                <a:spcPct val="100000"/>
              </a:lnSpc>
              <a:spcBef>
                <a:spcPts val="535"/>
              </a:spcBef>
            </a:pPr>
            <a:r>
              <a:rPr sz="1050" dirty="0">
                <a:solidFill>
                  <a:srgbClr val="010101"/>
                </a:solidFill>
                <a:latin typeface="Arial"/>
                <a:cs typeface="Arial"/>
              </a:rPr>
              <a:t>L.L. </a:t>
            </a:r>
            <a:r>
              <a:rPr sz="850" spc="-5" dirty="0">
                <a:solidFill>
                  <a:srgbClr val="999999"/>
                </a:solidFill>
                <a:latin typeface="Arial"/>
                <a:cs typeface="Arial"/>
              </a:rPr>
              <a:t>Giovedì, 05 Marzo</a:t>
            </a:r>
            <a:r>
              <a:rPr sz="850" spc="-50" dirty="0">
                <a:solidFill>
                  <a:srgbClr val="999999"/>
                </a:solidFill>
                <a:latin typeface="Arial"/>
                <a:cs typeface="Arial"/>
              </a:rPr>
              <a:t> </a:t>
            </a:r>
            <a:r>
              <a:rPr sz="850" spc="-5" dirty="0">
                <a:solidFill>
                  <a:srgbClr val="999999"/>
                </a:solidFill>
                <a:latin typeface="Arial"/>
                <a:cs typeface="Arial"/>
              </a:rPr>
              <a:t>2015</a:t>
            </a:r>
            <a:endParaRPr sz="850">
              <a:latin typeface="Arial"/>
              <a:cs typeface="Arial"/>
            </a:endParaRPr>
          </a:p>
          <a:p>
            <a:pPr marL="12700" marR="7620" algn="just">
              <a:lnSpc>
                <a:spcPct val="141900"/>
              </a:lnSpc>
              <a:spcBef>
                <a:spcPts val="985"/>
              </a:spcBef>
            </a:pPr>
            <a:r>
              <a:rPr sz="1050" spc="-5" dirty="0">
                <a:solidFill>
                  <a:srgbClr val="010101"/>
                </a:solidFill>
                <a:latin typeface="Arial"/>
                <a:cs typeface="Arial"/>
              </a:rPr>
              <a:t>Dal </a:t>
            </a:r>
            <a:r>
              <a:rPr sz="1050" dirty="0">
                <a:solidFill>
                  <a:srgbClr val="010101"/>
                </a:solidFill>
                <a:latin typeface="Arial"/>
                <a:cs typeface="Arial"/>
              </a:rPr>
              <a:t>16 al 22 marzo 2015, su </a:t>
            </a:r>
            <a:r>
              <a:rPr sz="1050" spc="-5" dirty="0">
                <a:solidFill>
                  <a:srgbClr val="010101"/>
                </a:solidFill>
                <a:latin typeface="Arial"/>
                <a:cs typeface="Arial"/>
              </a:rPr>
              <a:t>tutto il territorio nazionale, </a:t>
            </a:r>
            <a:r>
              <a:rPr sz="1050" spc="-10" dirty="0">
                <a:solidFill>
                  <a:srgbClr val="010101"/>
                </a:solidFill>
                <a:latin typeface="Arial"/>
                <a:cs typeface="Arial"/>
              </a:rPr>
              <a:t>si </a:t>
            </a:r>
            <a:r>
              <a:rPr sz="1050" spc="-5" dirty="0">
                <a:solidFill>
                  <a:srgbClr val="010101"/>
                </a:solidFill>
                <a:latin typeface="Arial"/>
                <a:cs typeface="Arial"/>
              </a:rPr>
              <a:t>svolgeranno oltre 80 eventi, iniziative </a:t>
            </a:r>
            <a:r>
              <a:rPr sz="1050" dirty="0">
                <a:solidFill>
                  <a:srgbClr val="010101"/>
                </a:solidFill>
                <a:latin typeface="Arial"/>
                <a:cs typeface="Arial"/>
              </a:rPr>
              <a:t>e  </a:t>
            </a:r>
            <a:r>
              <a:rPr sz="1050" spc="-5" dirty="0">
                <a:solidFill>
                  <a:srgbClr val="010101"/>
                </a:solidFill>
                <a:latin typeface="Arial"/>
                <a:cs typeface="Arial"/>
              </a:rPr>
              <a:t>laboratori dedicati ad </a:t>
            </a:r>
            <a:r>
              <a:rPr sz="1050" dirty="0">
                <a:solidFill>
                  <a:srgbClr val="010101"/>
                </a:solidFill>
                <a:latin typeface="Arial"/>
                <a:cs typeface="Arial"/>
              </a:rPr>
              <a:t>arte, archeologia, musica, </a:t>
            </a:r>
            <a:r>
              <a:rPr sz="1050" spc="-5" dirty="0">
                <a:solidFill>
                  <a:srgbClr val="010101"/>
                </a:solidFill>
                <a:latin typeface="Arial"/>
                <a:cs typeface="Arial"/>
              </a:rPr>
              <a:t>canto, </a:t>
            </a:r>
            <a:r>
              <a:rPr sz="1050" dirty="0">
                <a:solidFill>
                  <a:srgbClr val="010101"/>
                </a:solidFill>
                <a:latin typeface="Arial"/>
                <a:cs typeface="Arial"/>
              </a:rPr>
              <a:t>lettura, </a:t>
            </a:r>
            <a:r>
              <a:rPr sz="1050" spc="-5" dirty="0">
                <a:solidFill>
                  <a:srgbClr val="010101"/>
                </a:solidFill>
                <a:latin typeface="Arial"/>
                <a:cs typeface="Arial"/>
              </a:rPr>
              <a:t>teatro, </a:t>
            </a:r>
            <a:r>
              <a:rPr sz="1050" dirty="0">
                <a:solidFill>
                  <a:srgbClr val="010101"/>
                </a:solidFill>
                <a:latin typeface="Arial"/>
                <a:cs typeface="Arial"/>
              </a:rPr>
              <a:t>robotica, nuove</a:t>
            </a:r>
            <a:r>
              <a:rPr sz="1050" spc="-30" dirty="0">
                <a:solidFill>
                  <a:srgbClr val="010101"/>
                </a:solidFill>
                <a:latin typeface="Arial"/>
                <a:cs typeface="Arial"/>
              </a:rPr>
              <a:t> </a:t>
            </a:r>
            <a:r>
              <a:rPr sz="1050" spc="-5" dirty="0">
                <a:solidFill>
                  <a:srgbClr val="010101"/>
                </a:solidFill>
                <a:latin typeface="Arial"/>
                <a:cs typeface="Arial"/>
              </a:rPr>
              <a:t>tecnologie.</a:t>
            </a:r>
            <a:endParaRPr sz="1050">
              <a:latin typeface="Arial"/>
              <a:cs typeface="Arial"/>
            </a:endParaRPr>
          </a:p>
          <a:p>
            <a:pPr>
              <a:lnSpc>
                <a:spcPct val="100000"/>
              </a:lnSpc>
              <a:spcBef>
                <a:spcPts val="10"/>
              </a:spcBef>
            </a:pPr>
            <a:endParaRPr sz="1550">
              <a:latin typeface="Times New Roman"/>
              <a:cs typeface="Times New Roman"/>
            </a:endParaRPr>
          </a:p>
          <a:p>
            <a:pPr marL="12700" marR="7620" algn="just">
              <a:lnSpc>
                <a:spcPct val="141400"/>
              </a:lnSpc>
            </a:pPr>
            <a:r>
              <a:rPr sz="1050" dirty="0">
                <a:solidFill>
                  <a:srgbClr val="010101"/>
                </a:solidFill>
                <a:latin typeface="Arial"/>
                <a:cs typeface="Arial"/>
              </a:rPr>
              <a:t>Si </a:t>
            </a:r>
            <a:r>
              <a:rPr sz="1050" spc="-5" dirty="0">
                <a:solidFill>
                  <a:srgbClr val="010101"/>
                </a:solidFill>
                <a:latin typeface="Arial"/>
                <a:cs typeface="Arial"/>
              </a:rPr>
              <a:t>svolgerà </a:t>
            </a:r>
            <a:r>
              <a:rPr sz="1050" dirty="0">
                <a:solidFill>
                  <a:srgbClr val="010101"/>
                </a:solidFill>
                <a:latin typeface="Arial"/>
                <a:cs typeface="Arial"/>
              </a:rPr>
              <a:t>in </a:t>
            </a:r>
            <a:r>
              <a:rPr sz="1050" spc="-5" dirty="0">
                <a:solidFill>
                  <a:srgbClr val="010101"/>
                </a:solidFill>
                <a:latin typeface="Arial"/>
                <a:cs typeface="Arial"/>
              </a:rPr>
              <a:t>tutta Italia, dal </a:t>
            </a:r>
            <a:r>
              <a:rPr sz="1050" dirty="0">
                <a:solidFill>
                  <a:srgbClr val="010101"/>
                </a:solidFill>
                <a:latin typeface="Arial"/>
                <a:cs typeface="Arial"/>
              </a:rPr>
              <a:t>16 al 22 </a:t>
            </a:r>
            <a:r>
              <a:rPr sz="1050" spc="-5" dirty="0">
                <a:solidFill>
                  <a:srgbClr val="010101"/>
                </a:solidFill>
                <a:latin typeface="Arial"/>
                <a:cs typeface="Arial"/>
              </a:rPr>
              <a:t>marzo </a:t>
            </a:r>
            <a:r>
              <a:rPr sz="1050" dirty="0">
                <a:solidFill>
                  <a:srgbClr val="010101"/>
                </a:solidFill>
                <a:latin typeface="Arial"/>
                <a:cs typeface="Arial"/>
              </a:rPr>
              <a:t>2015, </a:t>
            </a:r>
            <a:r>
              <a:rPr sz="1050" spc="-5" dirty="0">
                <a:solidFill>
                  <a:srgbClr val="010101"/>
                </a:solidFill>
                <a:latin typeface="Arial"/>
                <a:cs typeface="Arial"/>
              </a:rPr>
              <a:t>il Festival </a:t>
            </a:r>
            <a:r>
              <a:rPr sz="1050" dirty="0">
                <a:solidFill>
                  <a:srgbClr val="010101"/>
                </a:solidFill>
                <a:latin typeface="Arial"/>
                <a:cs typeface="Arial"/>
              </a:rPr>
              <a:t>della </a:t>
            </a:r>
            <a:r>
              <a:rPr sz="1050" spc="-5" dirty="0">
                <a:solidFill>
                  <a:srgbClr val="010101"/>
                </a:solidFill>
                <a:latin typeface="Arial"/>
                <a:cs typeface="Arial"/>
              </a:rPr>
              <a:t>Cultura Creativa  (</a:t>
            </a:r>
            <a:r>
              <a:rPr sz="1050" u="sng" spc="-5" dirty="0">
                <a:solidFill>
                  <a:srgbClr val="2597DE"/>
                </a:solidFill>
                <a:uFill>
                  <a:solidFill>
                    <a:srgbClr val="2597DE"/>
                  </a:solidFill>
                </a:uFill>
                <a:latin typeface="Arial"/>
                <a:cs typeface="Arial"/>
                <a:hlinkClick r:id="rId3"/>
              </a:rPr>
              <a:t>www.festivalculturacreativa.it</a:t>
            </a:r>
            <a:r>
              <a:rPr sz="1050" spc="-5" dirty="0">
                <a:solidFill>
                  <a:srgbClr val="010101"/>
                </a:solidFill>
                <a:latin typeface="Arial"/>
                <a:cs typeface="Arial"/>
              </a:rPr>
              <a:t>), iniziativa </a:t>
            </a:r>
            <a:r>
              <a:rPr sz="1050" dirty="0">
                <a:solidFill>
                  <a:srgbClr val="010101"/>
                </a:solidFill>
                <a:latin typeface="Arial"/>
                <a:cs typeface="Arial"/>
              </a:rPr>
              <a:t>dedicata a </a:t>
            </a:r>
            <a:r>
              <a:rPr sz="1050" spc="-5" dirty="0">
                <a:solidFill>
                  <a:srgbClr val="010101"/>
                </a:solidFill>
                <a:latin typeface="Arial"/>
                <a:cs typeface="Arial"/>
              </a:rPr>
              <a:t>bambini </a:t>
            </a:r>
            <a:r>
              <a:rPr sz="1050" dirty="0">
                <a:solidFill>
                  <a:srgbClr val="010101"/>
                </a:solidFill>
                <a:latin typeface="Arial"/>
                <a:cs typeface="Arial"/>
              </a:rPr>
              <a:t>e </a:t>
            </a:r>
            <a:r>
              <a:rPr sz="1050" spc="-5" dirty="0">
                <a:solidFill>
                  <a:srgbClr val="010101"/>
                </a:solidFill>
                <a:latin typeface="Arial"/>
                <a:cs typeface="Arial"/>
              </a:rPr>
              <a:t>ragazzi </a:t>
            </a:r>
            <a:r>
              <a:rPr sz="1050" dirty="0">
                <a:solidFill>
                  <a:srgbClr val="010101"/>
                </a:solidFill>
                <a:latin typeface="Arial"/>
                <a:cs typeface="Arial"/>
              </a:rPr>
              <a:t>e </a:t>
            </a:r>
            <a:r>
              <a:rPr sz="1050" spc="-5" dirty="0">
                <a:solidFill>
                  <a:srgbClr val="010101"/>
                </a:solidFill>
                <a:latin typeface="Arial"/>
                <a:cs typeface="Arial"/>
              </a:rPr>
              <a:t>organizzata </a:t>
            </a:r>
            <a:r>
              <a:rPr sz="1050" dirty="0">
                <a:solidFill>
                  <a:srgbClr val="010101"/>
                </a:solidFill>
                <a:latin typeface="Arial"/>
                <a:cs typeface="Arial"/>
              </a:rPr>
              <a:t>dalle </a:t>
            </a:r>
            <a:r>
              <a:rPr sz="1050" spc="-5" dirty="0">
                <a:solidFill>
                  <a:srgbClr val="010101"/>
                </a:solidFill>
                <a:latin typeface="Arial"/>
                <a:cs typeface="Arial"/>
              </a:rPr>
              <a:t>banche  italiane </a:t>
            </a:r>
            <a:r>
              <a:rPr sz="1050" dirty="0">
                <a:solidFill>
                  <a:srgbClr val="010101"/>
                </a:solidFill>
                <a:latin typeface="Arial"/>
                <a:cs typeface="Arial"/>
              </a:rPr>
              <a:t>con il </a:t>
            </a:r>
            <a:r>
              <a:rPr sz="1050" spc="-5" dirty="0">
                <a:solidFill>
                  <a:srgbClr val="010101"/>
                </a:solidFill>
                <a:latin typeface="Arial"/>
                <a:cs typeface="Arial"/>
              </a:rPr>
              <a:t>coordinamento dall’ABI (Associazione Bancaria</a:t>
            </a:r>
            <a:r>
              <a:rPr sz="1050" spc="-35" dirty="0">
                <a:solidFill>
                  <a:srgbClr val="010101"/>
                </a:solidFill>
                <a:latin typeface="Arial"/>
                <a:cs typeface="Arial"/>
              </a:rPr>
              <a:t> </a:t>
            </a:r>
            <a:r>
              <a:rPr sz="1050" spc="-5" dirty="0">
                <a:solidFill>
                  <a:srgbClr val="010101"/>
                </a:solidFill>
                <a:latin typeface="Arial"/>
                <a:cs typeface="Arial"/>
              </a:rPr>
              <a:t>Italiana).</a:t>
            </a:r>
            <a:endParaRPr sz="1050">
              <a:latin typeface="Arial"/>
              <a:cs typeface="Arial"/>
            </a:endParaRPr>
          </a:p>
          <a:p>
            <a:pPr marL="12700" marR="6985" algn="just">
              <a:lnSpc>
                <a:spcPct val="141600"/>
              </a:lnSpc>
              <a:spcBef>
                <a:spcPts val="5"/>
              </a:spcBef>
            </a:pPr>
            <a:r>
              <a:rPr sz="1050" dirty="0">
                <a:solidFill>
                  <a:srgbClr val="010101"/>
                </a:solidFill>
                <a:latin typeface="Arial"/>
                <a:cs typeface="Arial"/>
              </a:rPr>
              <a:t>La </a:t>
            </a:r>
            <a:r>
              <a:rPr sz="1050" spc="-5" dirty="0">
                <a:solidFill>
                  <a:srgbClr val="010101"/>
                </a:solidFill>
                <a:latin typeface="Arial"/>
                <a:cs typeface="Arial"/>
              </a:rPr>
              <a:t>manifestazione ha il Patrocinio dell’UNESCO </a:t>
            </a:r>
            <a:r>
              <a:rPr sz="1050" dirty="0">
                <a:solidFill>
                  <a:srgbClr val="010101"/>
                </a:solidFill>
                <a:latin typeface="Arial"/>
                <a:cs typeface="Arial"/>
              </a:rPr>
              <a:t>e </a:t>
            </a:r>
            <a:r>
              <a:rPr sz="1050" spc="-5" dirty="0">
                <a:solidFill>
                  <a:srgbClr val="010101"/>
                </a:solidFill>
                <a:latin typeface="Arial"/>
                <a:cs typeface="Arial"/>
              </a:rPr>
              <a:t>del Ministero dei Beni </a:t>
            </a:r>
            <a:r>
              <a:rPr sz="1050" dirty="0">
                <a:solidFill>
                  <a:srgbClr val="010101"/>
                </a:solidFill>
                <a:latin typeface="Arial"/>
                <a:cs typeface="Arial"/>
              </a:rPr>
              <a:t>e </a:t>
            </a:r>
            <a:r>
              <a:rPr sz="1050" spc="-5" dirty="0">
                <a:solidFill>
                  <a:srgbClr val="010101"/>
                </a:solidFill>
                <a:latin typeface="Arial"/>
                <a:cs typeface="Arial"/>
              </a:rPr>
              <a:t>delle Attività Culturali </a:t>
            </a:r>
            <a:r>
              <a:rPr sz="1050" dirty="0">
                <a:solidFill>
                  <a:srgbClr val="010101"/>
                </a:solidFill>
                <a:latin typeface="Arial"/>
                <a:cs typeface="Arial"/>
              </a:rPr>
              <a:t>e </a:t>
            </a:r>
            <a:r>
              <a:rPr sz="1050" spc="-5" dirty="0">
                <a:solidFill>
                  <a:srgbClr val="010101"/>
                </a:solidFill>
                <a:latin typeface="Arial"/>
                <a:cs typeface="Arial"/>
              </a:rPr>
              <a:t>del  </a:t>
            </a:r>
            <a:r>
              <a:rPr sz="1050" dirty="0">
                <a:solidFill>
                  <a:srgbClr val="010101"/>
                </a:solidFill>
                <a:latin typeface="Arial"/>
                <a:cs typeface="Arial"/>
              </a:rPr>
              <a:t>Turismo e la media </a:t>
            </a:r>
            <a:r>
              <a:rPr sz="1050" spc="-5" dirty="0">
                <a:solidFill>
                  <a:srgbClr val="010101"/>
                </a:solidFill>
                <a:latin typeface="Arial"/>
                <a:cs typeface="Arial"/>
              </a:rPr>
              <a:t>partnership della </a:t>
            </a:r>
            <a:r>
              <a:rPr sz="1050" dirty="0">
                <a:solidFill>
                  <a:srgbClr val="010101"/>
                </a:solidFill>
                <a:latin typeface="Arial"/>
                <a:cs typeface="Arial"/>
              </a:rPr>
              <a:t>Rai, ed è </a:t>
            </a:r>
            <a:r>
              <a:rPr sz="1050" spc="-5" dirty="0">
                <a:solidFill>
                  <a:srgbClr val="010101"/>
                </a:solidFill>
                <a:latin typeface="Arial"/>
                <a:cs typeface="Arial"/>
              </a:rPr>
              <a:t>interamente dedicata alla cultura </a:t>
            </a:r>
            <a:r>
              <a:rPr sz="1050" dirty="0">
                <a:solidFill>
                  <a:srgbClr val="010101"/>
                </a:solidFill>
                <a:latin typeface="Arial"/>
                <a:cs typeface="Arial"/>
              </a:rPr>
              <a:t>e </a:t>
            </a:r>
            <a:r>
              <a:rPr sz="1050" spc="-5" dirty="0">
                <a:solidFill>
                  <a:srgbClr val="010101"/>
                </a:solidFill>
                <a:latin typeface="Arial"/>
                <a:cs typeface="Arial"/>
              </a:rPr>
              <a:t>alla creatività. Su  tutto </a:t>
            </a:r>
            <a:r>
              <a:rPr sz="1050" dirty="0">
                <a:solidFill>
                  <a:srgbClr val="010101"/>
                </a:solidFill>
                <a:latin typeface="Arial"/>
                <a:cs typeface="Arial"/>
              </a:rPr>
              <a:t>il </a:t>
            </a:r>
            <a:r>
              <a:rPr sz="1050" spc="-5" dirty="0">
                <a:solidFill>
                  <a:srgbClr val="010101"/>
                </a:solidFill>
                <a:latin typeface="Arial"/>
                <a:cs typeface="Arial"/>
              </a:rPr>
              <a:t>territorio nazionale </a:t>
            </a:r>
            <a:r>
              <a:rPr sz="1050" dirty="0">
                <a:solidFill>
                  <a:srgbClr val="010101"/>
                </a:solidFill>
                <a:latin typeface="Arial"/>
                <a:cs typeface="Arial"/>
              </a:rPr>
              <a:t>si </a:t>
            </a:r>
            <a:r>
              <a:rPr sz="1050" spc="-5" dirty="0">
                <a:solidFill>
                  <a:srgbClr val="010101"/>
                </a:solidFill>
                <a:latin typeface="Arial"/>
                <a:cs typeface="Arial"/>
              </a:rPr>
              <a:t>svolgeranno </a:t>
            </a:r>
            <a:r>
              <a:rPr sz="1050" dirty="0">
                <a:solidFill>
                  <a:srgbClr val="010101"/>
                </a:solidFill>
                <a:latin typeface="Arial"/>
                <a:cs typeface="Arial"/>
              </a:rPr>
              <a:t>oltre </a:t>
            </a:r>
            <a:r>
              <a:rPr sz="1050" spc="-5" dirty="0">
                <a:solidFill>
                  <a:srgbClr val="010101"/>
                </a:solidFill>
                <a:latin typeface="Arial"/>
                <a:cs typeface="Arial"/>
              </a:rPr>
              <a:t>80 eventi, iniziative </a:t>
            </a:r>
            <a:r>
              <a:rPr sz="1050" dirty="0">
                <a:solidFill>
                  <a:srgbClr val="010101"/>
                </a:solidFill>
                <a:latin typeface="Arial"/>
                <a:cs typeface="Arial"/>
              </a:rPr>
              <a:t>e </a:t>
            </a:r>
            <a:r>
              <a:rPr sz="1050" spc="-5" dirty="0">
                <a:solidFill>
                  <a:srgbClr val="010101"/>
                </a:solidFill>
                <a:latin typeface="Arial"/>
                <a:cs typeface="Arial"/>
              </a:rPr>
              <a:t>laboratori dedicati ad </a:t>
            </a:r>
            <a:r>
              <a:rPr sz="1050" dirty="0">
                <a:solidFill>
                  <a:srgbClr val="010101"/>
                </a:solidFill>
                <a:latin typeface="Arial"/>
                <a:cs typeface="Arial"/>
              </a:rPr>
              <a:t>arte,  </a:t>
            </a:r>
            <a:r>
              <a:rPr sz="1050" spc="-5" dirty="0">
                <a:solidFill>
                  <a:srgbClr val="010101"/>
                </a:solidFill>
                <a:latin typeface="Arial"/>
                <a:cs typeface="Arial"/>
              </a:rPr>
              <a:t>archeologia, musica, canto, </a:t>
            </a:r>
            <a:r>
              <a:rPr sz="1050" dirty="0">
                <a:solidFill>
                  <a:srgbClr val="010101"/>
                </a:solidFill>
                <a:latin typeface="Arial"/>
                <a:cs typeface="Arial"/>
              </a:rPr>
              <a:t>lettura, </a:t>
            </a:r>
            <a:r>
              <a:rPr sz="1050" spc="-5" dirty="0">
                <a:solidFill>
                  <a:srgbClr val="010101"/>
                </a:solidFill>
                <a:latin typeface="Arial"/>
                <a:cs typeface="Arial"/>
              </a:rPr>
              <a:t>teatro, </a:t>
            </a:r>
            <a:r>
              <a:rPr sz="1050" dirty="0">
                <a:solidFill>
                  <a:srgbClr val="010101"/>
                </a:solidFill>
                <a:latin typeface="Arial"/>
                <a:cs typeface="Arial"/>
              </a:rPr>
              <a:t>robotica, nuove</a:t>
            </a:r>
            <a:r>
              <a:rPr sz="1050" spc="-45" dirty="0">
                <a:solidFill>
                  <a:srgbClr val="010101"/>
                </a:solidFill>
                <a:latin typeface="Arial"/>
                <a:cs typeface="Arial"/>
              </a:rPr>
              <a:t> </a:t>
            </a:r>
            <a:r>
              <a:rPr sz="1050" spc="-5" dirty="0">
                <a:solidFill>
                  <a:srgbClr val="010101"/>
                </a:solidFill>
                <a:latin typeface="Arial"/>
                <a:cs typeface="Arial"/>
              </a:rPr>
              <a:t>tecnologie.</a:t>
            </a:r>
            <a:endParaRPr sz="1050">
              <a:latin typeface="Arial"/>
              <a:cs typeface="Arial"/>
            </a:endParaRPr>
          </a:p>
          <a:p>
            <a:pPr marL="12700" marR="5080" algn="just">
              <a:lnSpc>
                <a:spcPct val="141900"/>
              </a:lnSpc>
            </a:pPr>
            <a:r>
              <a:rPr sz="1050" spc="-5" dirty="0">
                <a:solidFill>
                  <a:srgbClr val="010101"/>
                </a:solidFill>
                <a:latin typeface="Arial"/>
                <a:cs typeface="Arial"/>
              </a:rPr>
              <a:t>Il tema scelto per </a:t>
            </a:r>
            <a:r>
              <a:rPr sz="1050" dirty="0">
                <a:solidFill>
                  <a:srgbClr val="010101"/>
                </a:solidFill>
                <a:latin typeface="Arial"/>
                <a:cs typeface="Arial"/>
              </a:rPr>
              <a:t>la </a:t>
            </a:r>
            <a:r>
              <a:rPr sz="1050" spc="-5" dirty="0">
                <a:solidFill>
                  <a:srgbClr val="010101"/>
                </a:solidFill>
                <a:latin typeface="Arial"/>
                <a:cs typeface="Arial"/>
              </a:rPr>
              <a:t>seconda edizione </a:t>
            </a:r>
            <a:r>
              <a:rPr sz="1050" dirty="0">
                <a:solidFill>
                  <a:srgbClr val="010101"/>
                </a:solidFill>
                <a:latin typeface="Arial"/>
                <a:cs typeface="Arial"/>
              </a:rPr>
              <a:t>è </a:t>
            </a:r>
            <a:r>
              <a:rPr sz="1050" spc="-5" dirty="0">
                <a:solidFill>
                  <a:srgbClr val="010101"/>
                </a:solidFill>
                <a:latin typeface="Arial"/>
                <a:cs typeface="Arial"/>
              </a:rPr>
              <a:t>“L’alfabeto del mondo </a:t>
            </a:r>
            <a:r>
              <a:rPr sz="1050" dirty="0">
                <a:solidFill>
                  <a:srgbClr val="010101"/>
                </a:solidFill>
                <a:latin typeface="Arial"/>
                <a:cs typeface="Arial"/>
              </a:rPr>
              <a:t>– </a:t>
            </a:r>
            <a:r>
              <a:rPr sz="1050" spc="-5" dirty="0">
                <a:solidFill>
                  <a:srgbClr val="010101"/>
                </a:solidFill>
                <a:latin typeface="Arial"/>
                <a:cs typeface="Arial"/>
              </a:rPr>
              <a:t>Leggiamo </a:t>
            </a:r>
            <a:r>
              <a:rPr sz="1050" dirty="0">
                <a:solidFill>
                  <a:srgbClr val="010101"/>
                </a:solidFill>
                <a:latin typeface="Arial"/>
                <a:cs typeface="Arial"/>
              </a:rPr>
              <a:t>i </a:t>
            </a:r>
            <a:r>
              <a:rPr sz="1050" spc="-5" dirty="0">
                <a:solidFill>
                  <a:srgbClr val="010101"/>
                </a:solidFill>
                <a:latin typeface="Arial"/>
                <a:cs typeface="Arial"/>
              </a:rPr>
              <a:t>segni </a:t>
            </a:r>
            <a:r>
              <a:rPr sz="1050" dirty="0">
                <a:solidFill>
                  <a:srgbClr val="010101"/>
                </a:solidFill>
                <a:latin typeface="Arial"/>
                <a:cs typeface="Arial"/>
              </a:rPr>
              <a:t>intorno a </a:t>
            </a:r>
            <a:r>
              <a:rPr sz="1050" spc="-5" dirty="0">
                <a:solidFill>
                  <a:srgbClr val="010101"/>
                </a:solidFill>
                <a:latin typeface="Arial"/>
                <a:cs typeface="Arial"/>
              </a:rPr>
              <a:t>noi </a:t>
            </a:r>
            <a:r>
              <a:rPr sz="1050" dirty="0">
                <a:solidFill>
                  <a:srgbClr val="010101"/>
                </a:solidFill>
                <a:latin typeface="Arial"/>
                <a:cs typeface="Arial"/>
              </a:rPr>
              <a:t>e  </a:t>
            </a:r>
            <a:r>
              <a:rPr sz="1050" spc="-5" dirty="0">
                <a:solidFill>
                  <a:srgbClr val="010101"/>
                </a:solidFill>
                <a:latin typeface="Arial"/>
                <a:cs typeface="Arial"/>
              </a:rPr>
              <a:t>raccontiamo”: imparare </a:t>
            </a:r>
            <a:r>
              <a:rPr sz="1050" dirty="0">
                <a:solidFill>
                  <a:srgbClr val="010101"/>
                </a:solidFill>
                <a:latin typeface="Arial"/>
                <a:cs typeface="Arial"/>
              </a:rPr>
              <a:t>a </a:t>
            </a:r>
            <a:r>
              <a:rPr sz="1050" spc="-5" dirty="0">
                <a:solidFill>
                  <a:srgbClr val="010101"/>
                </a:solidFill>
                <a:latin typeface="Arial"/>
                <a:cs typeface="Arial"/>
              </a:rPr>
              <a:t>leggere </a:t>
            </a:r>
            <a:r>
              <a:rPr sz="1050" dirty="0">
                <a:solidFill>
                  <a:srgbClr val="010101"/>
                </a:solidFill>
                <a:latin typeface="Arial"/>
                <a:cs typeface="Arial"/>
              </a:rPr>
              <a:t>e a </a:t>
            </a:r>
            <a:r>
              <a:rPr sz="1050" spc="-5" dirty="0">
                <a:solidFill>
                  <a:srgbClr val="010101"/>
                </a:solidFill>
                <a:latin typeface="Arial"/>
                <a:cs typeface="Arial"/>
              </a:rPr>
              <a:t>raccontare il mondo attraverso la</a:t>
            </a:r>
            <a:r>
              <a:rPr sz="1050" spc="-40" dirty="0">
                <a:solidFill>
                  <a:srgbClr val="010101"/>
                </a:solidFill>
                <a:latin typeface="Arial"/>
                <a:cs typeface="Arial"/>
              </a:rPr>
              <a:t> </a:t>
            </a:r>
            <a:r>
              <a:rPr sz="1050" spc="-5" dirty="0">
                <a:solidFill>
                  <a:srgbClr val="010101"/>
                </a:solidFill>
                <a:latin typeface="Arial"/>
                <a:cs typeface="Arial"/>
              </a:rPr>
              <a:t>creatività.</a:t>
            </a:r>
            <a:endParaRPr sz="1050">
              <a:latin typeface="Arial"/>
              <a:cs typeface="Arial"/>
            </a:endParaRPr>
          </a:p>
          <a:p>
            <a:pPr marL="12700">
              <a:lnSpc>
                <a:spcPct val="100000"/>
              </a:lnSpc>
              <a:spcBef>
                <a:spcPts val="515"/>
              </a:spcBef>
            </a:pPr>
            <a:r>
              <a:rPr sz="1050" dirty="0">
                <a:solidFill>
                  <a:srgbClr val="010101"/>
                </a:solidFill>
                <a:latin typeface="Arial"/>
                <a:cs typeface="Arial"/>
              </a:rPr>
              <a:t>Tra i </a:t>
            </a:r>
            <a:r>
              <a:rPr sz="1050" spc="-5" dirty="0">
                <a:solidFill>
                  <a:srgbClr val="010101"/>
                </a:solidFill>
                <a:latin typeface="Arial"/>
                <a:cs typeface="Arial"/>
              </a:rPr>
              <a:t>vari</a:t>
            </a:r>
            <a:r>
              <a:rPr sz="1050" spc="-10" dirty="0">
                <a:solidFill>
                  <a:srgbClr val="010101"/>
                </a:solidFill>
                <a:latin typeface="Arial"/>
                <a:cs typeface="Arial"/>
              </a:rPr>
              <a:t> </a:t>
            </a:r>
            <a:r>
              <a:rPr sz="1050" spc="-5" dirty="0">
                <a:solidFill>
                  <a:srgbClr val="010101"/>
                </a:solidFill>
                <a:latin typeface="Arial"/>
                <a:cs typeface="Arial"/>
              </a:rPr>
              <a:t>appuntamenti:</a:t>
            </a:r>
            <a:endParaRPr sz="1050">
              <a:latin typeface="Arial"/>
              <a:cs typeface="Arial"/>
            </a:endParaRPr>
          </a:p>
          <a:p>
            <a:pPr marL="12700" marR="5715" algn="just">
              <a:lnSpc>
                <a:spcPct val="141700"/>
              </a:lnSpc>
              <a:spcBef>
                <a:spcPts val="5"/>
              </a:spcBef>
            </a:pPr>
            <a:r>
              <a:rPr sz="1050" spc="-5" dirty="0">
                <a:solidFill>
                  <a:srgbClr val="010101"/>
                </a:solidFill>
                <a:latin typeface="Arial"/>
                <a:cs typeface="Arial"/>
              </a:rPr>
              <a:t>-“WWW </a:t>
            </a:r>
            <a:r>
              <a:rPr sz="1050" dirty="0">
                <a:solidFill>
                  <a:srgbClr val="010101"/>
                </a:solidFill>
                <a:latin typeface="Arial"/>
                <a:cs typeface="Arial"/>
              </a:rPr>
              <a:t>- </a:t>
            </a:r>
            <a:r>
              <a:rPr sz="1050" spc="-10" dirty="0">
                <a:solidFill>
                  <a:srgbClr val="010101"/>
                </a:solidFill>
                <a:latin typeface="Arial"/>
                <a:cs typeface="Arial"/>
              </a:rPr>
              <a:t>KnoW </a:t>
            </a:r>
            <a:r>
              <a:rPr sz="1050" spc="-5" dirty="0">
                <a:solidFill>
                  <a:srgbClr val="010101"/>
                </a:solidFill>
                <a:latin typeface="Arial"/>
                <a:cs typeface="Arial"/>
              </a:rPr>
              <a:t>the </a:t>
            </a:r>
            <a:r>
              <a:rPr sz="1050" spc="5" dirty="0">
                <a:solidFill>
                  <a:srgbClr val="010101"/>
                </a:solidFill>
                <a:latin typeface="Arial"/>
                <a:cs typeface="Arial"/>
              </a:rPr>
              <a:t>World </a:t>
            </a:r>
            <a:r>
              <a:rPr sz="1050" spc="-5" dirty="0">
                <a:solidFill>
                  <a:srgbClr val="010101"/>
                </a:solidFill>
                <a:latin typeface="Arial"/>
                <a:cs typeface="Arial"/>
              </a:rPr>
              <a:t>with </a:t>
            </a:r>
            <a:r>
              <a:rPr sz="1050" dirty="0">
                <a:solidFill>
                  <a:srgbClr val="010101"/>
                </a:solidFill>
                <a:latin typeface="Arial"/>
                <a:cs typeface="Arial"/>
              </a:rPr>
              <a:t>Words”. </a:t>
            </a:r>
            <a:r>
              <a:rPr sz="1050" spc="-5" dirty="0">
                <a:solidFill>
                  <a:srgbClr val="010101"/>
                </a:solidFill>
                <a:latin typeface="Arial"/>
                <a:cs typeface="Arial"/>
              </a:rPr>
              <a:t>Lunedì </a:t>
            </a:r>
            <a:r>
              <a:rPr sz="1050" dirty="0">
                <a:solidFill>
                  <a:srgbClr val="010101"/>
                </a:solidFill>
                <a:latin typeface="Arial"/>
                <a:cs typeface="Arial"/>
              </a:rPr>
              <a:t>16 </a:t>
            </a:r>
            <a:r>
              <a:rPr sz="1050" spc="-5" dirty="0">
                <a:solidFill>
                  <a:srgbClr val="010101"/>
                </a:solidFill>
                <a:latin typeface="Arial"/>
                <a:cs typeface="Arial"/>
              </a:rPr>
              <a:t>marzo dalle ore </a:t>
            </a:r>
            <a:r>
              <a:rPr sz="1050" spc="-10" dirty="0">
                <a:solidFill>
                  <a:srgbClr val="010101"/>
                </a:solidFill>
                <a:latin typeface="Arial"/>
                <a:cs typeface="Arial"/>
              </a:rPr>
              <a:t>10, </a:t>
            </a:r>
            <a:r>
              <a:rPr sz="1050" spc="-5" dirty="0">
                <a:solidFill>
                  <a:srgbClr val="010101"/>
                </a:solidFill>
                <a:latin typeface="Arial"/>
                <a:cs typeface="Arial"/>
              </a:rPr>
              <a:t>presso il Museo d’Arte  Contemporanea Donnaregina (MADRE) di Napoli, l’artista </a:t>
            </a:r>
            <a:r>
              <a:rPr sz="1050" spc="-10" dirty="0">
                <a:solidFill>
                  <a:srgbClr val="010101"/>
                </a:solidFill>
                <a:latin typeface="Arial"/>
                <a:cs typeface="Arial"/>
              </a:rPr>
              <a:t>di </a:t>
            </a:r>
            <a:r>
              <a:rPr sz="1050" spc="-5" dirty="0">
                <a:solidFill>
                  <a:srgbClr val="010101"/>
                </a:solidFill>
                <a:latin typeface="Arial"/>
                <a:cs typeface="Arial"/>
              </a:rPr>
              <a:t>fama internazionale Michelangelo  Pistoletto sarà l’ospite d’eccezione </a:t>
            </a:r>
            <a:r>
              <a:rPr sz="1050" spc="-10" dirty="0">
                <a:solidFill>
                  <a:srgbClr val="010101"/>
                </a:solidFill>
                <a:latin typeface="Arial"/>
                <a:cs typeface="Arial"/>
              </a:rPr>
              <a:t>di </a:t>
            </a:r>
            <a:r>
              <a:rPr sz="1050" dirty="0">
                <a:solidFill>
                  <a:srgbClr val="010101"/>
                </a:solidFill>
                <a:latin typeface="Arial"/>
                <a:cs typeface="Arial"/>
              </a:rPr>
              <a:t>un </a:t>
            </a:r>
            <a:r>
              <a:rPr sz="1050" spc="-5" dirty="0">
                <a:solidFill>
                  <a:srgbClr val="010101"/>
                </a:solidFill>
                <a:latin typeface="Arial"/>
                <a:cs typeface="Arial"/>
              </a:rPr>
              <a:t>evento per ragazzi, </a:t>
            </a:r>
            <a:r>
              <a:rPr sz="1050" dirty="0">
                <a:solidFill>
                  <a:srgbClr val="010101"/>
                </a:solidFill>
                <a:latin typeface="Arial"/>
                <a:cs typeface="Arial"/>
              </a:rPr>
              <a:t>a cura </a:t>
            </a:r>
            <a:r>
              <a:rPr sz="1050" spc="-5" dirty="0">
                <a:solidFill>
                  <a:srgbClr val="010101"/>
                </a:solidFill>
                <a:latin typeface="Arial"/>
                <a:cs typeface="Arial"/>
              </a:rPr>
              <a:t>del Dipartimento Educazione  Castello </a:t>
            </a:r>
            <a:r>
              <a:rPr sz="1050" spc="-10" dirty="0">
                <a:solidFill>
                  <a:srgbClr val="010101"/>
                </a:solidFill>
                <a:latin typeface="Arial"/>
                <a:cs typeface="Arial"/>
              </a:rPr>
              <a:t>di </a:t>
            </a:r>
            <a:r>
              <a:rPr sz="1050" spc="-5" dirty="0">
                <a:solidFill>
                  <a:srgbClr val="010101"/>
                </a:solidFill>
                <a:latin typeface="Arial"/>
                <a:cs typeface="Arial"/>
              </a:rPr>
              <a:t>Rivoli </a:t>
            </a:r>
            <a:r>
              <a:rPr sz="1050" spc="-10" dirty="0">
                <a:solidFill>
                  <a:srgbClr val="010101"/>
                </a:solidFill>
                <a:latin typeface="Arial"/>
                <a:cs typeface="Arial"/>
              </a:rPr>
              <a:t>Museo </a:t>
            </a:r>
            <a:r>
              <a:rPr sz="1050" spc="-5" dirty="0">
                <a:solidFill>
                  <a:srgbClr val="010101"/>
                </a:solidFill>
                <a:latin typeface="Arial"/>
                <a:cs typeface="Arial"/>
              </a:rPr>
              <a:t>d’Arte Contemporanea </a:t>
            </a:r>
            <a:r>
              <a:rPr sz="1050" dirty="0">
                <a:solidFill>
                  <a:srgbClr val="010101"/>
                </a:solidFill>
                <a:latin typeface="Arial"/>
                <a:cs typeface="Arial"/>
              </a:rPr>
              <a:t>in </a:t>
            </a:r>
            <a:r>
              <a:rPr sz="1050" spc="-5" dirty="0">
                <a:solidFill>
                  <a:srgbClr val="010101"/>
                </a:solidFill>
                <a:latin typeface="Arial"/>
                <a:cs typeface="Arial"/>
              </a:rPr>
              <a:t>collaborazione </a:t>
            </a:r>
            <a:r>
              <a:rPr sz="1050" dirty="0">
                <a:solidFill>
                  <a:srgbClr val="010101"/>
                </a:solidFill>
                <a:latin typeface="Arial"/>
                <a:cs typeface="Arial"/>
              </a:rPr>
              <a:t>con </a:t>
            </a:r>
            <a:r>
              <a:rPr sz="1050" spc="-5" dirty="0">
                <a:solidFill>
                  <a:srgbClr val="010101"/>
                </a:solidFill>
                <a:latin typeface="Arial"/>
                <a:cs typeface="Arial"/>
              </a:rPr>
              <a:t>MADRE, </a:t>
            </a:r>
            <a:r>
              <a:rPr sz="1050" dirty="0">
                <a:solidFill>
                  <a:srgbClr val="010101"/>
                </a:solidFill>
                <a:latin typeface="Arial"/>
                <a:cs typeface="Arial"/>
              </a:rPr>
              <a:t>e </a:t>
            </a:r>
            <a:r>
              <a:rPr sz="1050" spc="-5" dirty="0">
                <a:solidFill>
                  <a:srgbClr val="010101"/>
                </a:solidFill>
                <a:latin typeface="Arial"/>
                <a:cs typeface="Arial"/>
              </a:rPr>
              <a:t>Cittadellarte  Fondazione</a:t>
            </a:r>
            <a:r>
              <a:rPr sz="1050" spc="-10" dirty="0">
                <a:solidFill>
                  <a:srgbClr val="010101"/>
                </a:solidFill>
                <a:latin typeface="Arial"/>
                <a:cs typeface="Arial"/>
              </a:rPr>
              <a:t> </a:t>
            </a:r>
            <a:r>
              <a:rPr sz="1050" spc="-5" dirty="0">
                <a:solidFill>
                  <a:srgbClr val="010101"/>
                </a:solidFill>
                <a:latin typeface="Arial"/>
                <a:cs typeface="Arial"/>
              </a:rPr>
              <a:t>Pistoletto.</a:t>
            </a:r>
            <a:endParaRPr sz="1050">
              <a:latin typeface="Arial"/>
              <a:cs typeface="Arial"/>
            </a:endParaRPr>
          </a:p>
          <a:p>
            <a:pPr marL="12700">
              <a:lnSpc>
                <a:spcPct val="100000"/>
              </a:lnSpc>
              <a:spcBef>
                <a:spcPts val="530"/>
              </a:spcBef>
            </a:pPr>
            <a:r>
              <a:rPr sz="1050" spc="-5" dirty="0">
                <a:solidFill>
                  <a:srgbClr val="010101"/>
                </a:solidFill>
                <a:latin typeface="Arial"/>
                <a:cs typeface="Arial"/>
              </a:rPr>
              <a:t>-“Reinventare</a:t>
            </a:r>
            <a:r>
              <a:rPr sz="1050" spc="30" dirty="0">
                <a:solidFill>
                  <a:srgbClr val="010101"/>
                </a:solidFill>
                <a:latin typeface="Arial"/>
                <a:cs typeface="Arial"/>
              </a:rPr>
              <a:t> </a:t>
            </a:r>
            <a:r>
              <a:rPr sz="1050" spc="-5" dirty="0">
                <a:solidFill>
                  <a:srgbClr val="010101"/>
                </a:solidFill>
                <a:latin typeface="Arial"/>
                <a:cs typeface="Arial"/>
              </a:rPr>
              <a:t>l’apprendimento.</a:t>
            </a:r>
            <a:r>
              <a:rPr sz="1050" spc="45" dirty="0">
                <a:solidFill>
                  <a:srgbClr val="010101"/>
                </a:solidFill>
                <a:latin typeface="Arial"/>
                <a:cs typeface="Arial"/>
              </a:rPr>
              <a:t> </a:t>
            </a:r>
            <a:r>
              <a:rPr sz="1050" spc="-5" dirty="0">
                <a:solidFill>
                  <a:srgbClr val="010101"/>
                </a:solidFill>
                <a:latin typeface="Arial"/>
                <a:cs typeface="Arial"/>
              </a:rPr>
              <a:t>Cultura</a:t>
            </a:r>
            <a:r>
              <a:rPr sz="1050" spc="30" dirty="0">
                <a:solidFill>
                  <a:srgbClr val="010101"/>
                </a:solidFill>
                <a:latin typeface="Arial"/>
                <a:cs typeface="Arial"/>
              </a:rPr>
              <a:t> </a:t>
            </a:r>
            <a:r>
              <a:rPr sz="1050" dirty="0">
                <a:solidFill>
                  <a:srgbClr val="010101"/>
                </a:solidFill>
                <a:latin typeface="Arial"/>
                <a:cs typeface="Arial"/>
              </a:rPr>
              <a:t>e</a:t>
            </a:r>
            <a:r>
              <a:rPr sz="1050" spc="50" dirty="0">
                <a:solidFill>
                  <a:srgbClr val="010101"/>
                </a:solidFill>
                <a:latin typeface="Arial"/>
                <a:cs typeface="Arial"/>
              </a:rPr>
              <a:t> </a:t>
            </a:r>
            <a:r>
              <a:rPr sz="1050" spc="-5" dirty="0">
                <a:solidFill>
                  <a:srgbClr val="010101"/>
                </a:solidFill>
                <a:latin typeface="Arial"/>
                <a:cs typeface="Arial"/>
              </a:rPr>
              <a:t>creatività:</a:t>
            </a:r>
            <a:r>
              <a:rPr sz="1050" spc="30" dirty="0">
                <a:solidFill>
                  <a:srgbClr val="010101"/>
                </a:solidFill>
                <a:latin typeface="Arial"/>
                <a:cs typeface="Arial"/>
              </a:rPr>
              <a:t> </a:t>
            </a:r>
            <a:r>
              <a:rPr sz="1050" spc="-5" dirty="0">
                <a:solidFill>
                  <a:srgbClr val="010101"/>
                </a:solidFill>
                <a:latin typeface="Arial"/>
                <a:cs typeface="Arial"/>
              </a:rPr>
              <a:t>linguaggi,</a:t>
            </a:r>
            <a:r>
              <a:rPr sz="1050" spc="35" dirty="0">
                <a:solidFill>
                  <a:srgbClr val="010101"/>
                </a:solidFill>
                <a:latin typeface="Arial"/>
                <a:cs typeface="Arial"/>
              </a:rPr>
              <a:t> </a:t>
            </a:r>
            <a:r>
              <a:rPr sz="1050" spc="-5" dirty="0">
                <a:solidFill>
                  <a:srgbClr val="010101"/>
                </a:solidFill>
                <a:latin typeface="Arial"/>
                <a:cs typeface="Arial"/>
              </a:rPr>
              <a:t>metodi</a:t>
            </a:r>
            <a:r>
              <a:rPr sz="1050" spc="50" dirty="0">
                <a:solidFill>
                  <a:srgbClr val="010101"/>
                </a:solidFill>
                <a:latin typeface="Arial"/>
                <a:cs typeface="Arial"/>
              </a:rPr>
              <a:t> </a:t>
            </a:r>
            <a:r>
              <a:rPr sz="1050" dirty="0">
                <a:solidFill>
                  <a:srgbClr val="010101"/>
                </a:solidFill>
                <a:latin typeface="Arial"/>
                <a:cs typeface="Arial"/>
              </a:rPr>
              <a:t>e</a:t>
            </a:r>
            <a:r>
              <a:rPr sz="1050" spc="40" dirty="0">
                <a:solidFill>
                  <a:srgbClr val="010101"/>
                </a:solidFill>
                <a:latin typeface="Arial"/>
                <a:cs typeface="Arial"/>
              </a:rPr>
              <a:t> </a:t>
            </a:r>
            <a:r>
              <a:rPr sz="1050" spc="-5" dirty="0">
                <a:solidFill>
                  <a:srgbClr val="010101"/>
                </a:solidFill>
                <a:latin typeface="Arial"/>
                <a:cs typeface="Arial"/>
              </a:rPr>
              <a:t>azioni”.</a:t>
            </a:r>
            <a:r>
              <a:rPr sz="1050" spc="40" dirty="0">
                <a:solidFill>
                  <a:srgbClr val="010101"/>
                </a:solidFill>
                <a:latin typeface="Arial"/>
                <a:cs typeface="Arial"/>
              </a:rPr>
              <a:t> </a:t>
            </a:r>
            <a:r>
              <a:rPr sz="1050" spc="-5" dirty="0">
                <a:solidFill>
                  <a:srgbClr val="010101"/>
                </a:solidFill>
                <a:latin typeface="Arial"/>
                <a:cs typeface="Arial"/>
              </a:rPr>
              <a:t>Venerdì</a:t>
            </a:r>
            <a:r>
              <a:rPr sz="1050" spc="45" dirty="0">
                <a:solidFill>
                  <a:srgbClr val="010101"/>
                </a:solidFill>
                <a:latin typeface="Arial"/>
                <a:cs typeface="Arial"/>
              </a:rPr>
              <a:t> </a:t>
            </a:r>
            <a:r>
              <a:rPr sz="1050" dirty="0">
                <a:solidFill>
                  <a:srgbClr val="010101"/>
                </a:solidFill>
                <a:latin typeface="Arial"/>
                <a:cs typeface="Arial"/>
              </a:rPr>
              <a:t>20</a:t>
            </a:r>
            <a:r>
              <a:rPr sz="1050" spc="35" dirty="0">
                <a:solidFill>
                  <a:srgbClr val="010101"/>
                </a:solidFill>
                <a:latin typeface="Arial"/>
                <a:cs typeface="Arial"/>
              </a:rPr>
              <a:t> </a:t>
            </a:r>
            <a:r>
              <a:rPr sz="1050" spc="-5" dirty="0">
                <a:solidFill>
                  <a:srgbClr val="010101"/>
                </a:solidFill>
                <a:latin typeface="Arial"/>
                <a:cs typeface="Arial"/>
              </a:rPr>
              <a:t>marzo</a:t>
            </a:r>
            <a:r>
              <a:rPr sz="1050" spc="50" dirty="0">
                <a:solidFill>
                  <a:srgbClr val="010101"/>
                </a:solidFill>
                <a:latin typeface="Arial"/>
                <a:cs typeface="Arial"/>
              </a:rPr>
              <a:t> </a:t>
            </a:r>
            <a:r>
              <a:rPr sz="1050" spc="-5" dirty="0">
                <a:solidFill>
                  <a:srgbClr val="010101"/>
                </a:solidFill>
                <a:latin typeface="Arial"/>
                <a:cs typeface="Arial"/>
              </a:rPr>
              <a:t>dalle</a:t>
            </a:r>
            <a:endParaRPr sz="1050">
              <a:latin typeface="Arial"/>
              <a:cs typeface="Arial"/>
            </a:endParaRPr>
          </a:p>
          <a:p>
            <a:pPr marL="12700" marR="6350" algn="just">
              <a:lnSpc>
                <a:spcPct val="141400"/>
              </a:lnSpc>
              <a:spcBef>
                <a:spcPts val="5"/>
              </a:spcBef>
            </a:pPr>
            <a:r>
              <a:rPr sz="1050" dirty="0">
                <a:solidFill>
                  <a:srgbClr val="010101"/>
                </a:solidFill>
                <a:latin typeface="Arial"/>
                <a:cs typeface="Arial"/>
              </a:rPr>
              <a:t>10.30 </a:t>
            </a:r>
            <a:r>
              <a:rPr sz="1050" spc="-10" dirty="0">
                <a:solidFill>
                  <a:srgbClr val="010101"/>
                </a:solidFill>
                <a:latin typeface="Arial"/>
                <a:cs typeface="Arial"/>
              </a:rPr>
              <a:t>si </a:t>
            </a:r>
            <a:r>
              <a:rPr sz="1050" spc="-5" dirty="0">
                <a:solidFill>
                  <a:srgbClr val="010101"/>
                </a:solidFill>
                <a:latin typeface="Arial"/>
                <a:cs typeface="Arial"/>
              </a:rPr>
              <a:t>terrà, </a:t>
            </a:r>
            <a:r>
              <a:rPr sz="1050" dirty="0">
                <a:solidFill>
                  <a:srgbClr val="010101"/>
                </a:solidFill>
                <a:latin typeface="Arial"/>
                <a:cs typeface="Arial"/>
              </a:rPr>
              <a:t>negli </a:t>
            </a:r>
            <a:r>
              <a:rPr sz="1050" spc="-5" dirty="0">
                <a:solidFill>
                  <a:srgbClr val="010101"/>
                </a:solidFill>
                <a:latin typeface="Arial"/>
                <a:cs typeface="Arial"/>
              </a:rPr>
              <a:t>spazi </a:t>
            </a:r>
            <a:r>
              <a:rPr sz="1050" dirty="0">
                <a:solidFill>
                  <a:srgbClr val="010101"/>
                </a:solidFill>
                <a:latin typeface="Arial"/>
                <a:cs typeface="Arial"/>
              </a:rPr>
              <a:t>delle </a:t>
            </a:r>
            <a:r>
              <a:rPr sz="1050" spc="-5" dirty="0">
                <a:solidFill>
                  <a:srgbClr val="010101"/>
                </a:solidFill>
                <a:latin typeface="Arial"/>
                <a:cs typeface="Arial"/>
              </a:rPr>
              <a:t>Scuderie </a:t>
            </a:r>
            <a:r>
              <a:rPr sz="1050" dirty="0">
                <a:solidFill>
                  <a:srgbClr val="010101"/>
                </a:solidFill>
                <a:latin typeface="Arial"/>
                <a:cs typeface="Arial"/>
              </a:rPr>
              <a:t>di </a:t>
            </a:r>
            <a:r>
              <a:rPr sz="1050" spc="-5" dirty="0">
                <a:solidFill>
                  <a:srgbClr val="010101"/>
                </a:solidFill>
                <a:latin typeface="Arial"/>
                <a:cs typeface="Arial"/>
              </a:rPr>
              <a:t>Palazzo Altieri </a:t>
            </a:r>
            <a:r>
              <a:rPr sz="1050" spc="-10" dirty="0">
                <a:solidFill>
                  <a:srgbClr val="010101"/>
                </a:solidFill>
                <a:latin typeface="Arial"/>
                <a:cs typeface="Arial"/>
              </a:rPr>
              <a:t>di </a:t>
            </a:r>
            <a:r>
              <a:rPr sz="1050" spc="-5" dirty="0">
                <a:solidFill>
                  <a:srgbClr val="010101"/>
                </a:solidFill>
                <a:latin typeface="Arial"/>
                <a:cs typeface="Arial"/>
              </a:rPr>
              <a:t>Roma, una giornata </a:t>
            </a:r>
            <a:r>
              <a:rPr sz="1050" spc="-10" dirty="0">
                <a:solidFill>
                  <a:srgbClr val="010101"/>
                </a:solidFill>
                <a:latin typeface="Arial"/>
                <a:cs typeface="Arial"/>
              </a:rPr>
              <a:t>di </a:t>
            </a:r>
            <a:r>
              <a:rPr sz="1050" spc="-5" dirty="0">
                <a:solidFill>
                  <a:srgbClr val="010101"/>
                </a:solidFill>
                <a:latin typeface="Arial"/>
                <a:cs typeface="Arial"/>
              </a:rPr>
              <a:t>studio </a:t>
            </a:r>
            <a:r>
              <a:rPr sz="1050" dirty="0">
                <a:solidFill>
                  <a:srgbClr val="010101"/>
                </a:solidFill>
                <a:latin typeface="Arial"/>
                <a:cs typeface="Arial"/>
              </a:rPr>
              <a:t>durante la  </a:t>
            </a:r>
            <a:r>
              <a:rPr sz="1050" spc="-5" dirty="0">
                <a:solidFill>
                  <a:srgbClr val="010101"/>
                </a:solidFill>
                <a:latin typeface="Arial"/>
                <a:cs typeface="Arial"/>
              </a:rPr>
              <a:t>quale </a:t>
            </a:r>
            <a:r>
              <a:rPr sz="1050" dirty="0">
                <a:solidFill>
                  <a:srgbClr val="010101"/>
                </a:solidFill>
                <a:latin typeface="Arial"/>
                <a:cs typeface="Arial"/>
              </a:rPr>
              <a:t>i </a:t>
            </a:r>
            <a:r>
              <a:rPr sz="1050" spc="-5" dirty="0">
                <a:solidFill>
                  <a:srgbClr val="010101"/>
                </a:solidFill>
                <a:latin typeface="Arial"/>
                <a:cs typeface="Arial"/>
              </a:rPr>
              <a:t>protagonisti del mondo dell’educazione dialogheranno </a:t>
            </a:r>
            <a:r>
              <a:rPr sz="1050" dirty="0">
                <a:solidFill>
                  <a:srgbClr val="010101"/>
                </a:solidFill>
                <a:latin typeface="Arial"/>
                <a:cs typeface="Arial"/>
              </a:rPr>
              <a:t>con </a:t>
            </a:r>
            <a:r>
              <a:rPr sz="1050" spc="-5" dirty="0">
                <a:solidFill>
                  <a:srgbClr val="010101"/>
                </a:solidFill>
                <a:latin typeface="Arial"/>
                <a:cs typeface="Arial"/>
              </a:rPr>
              <a:t>gli operatori culturali, gli educatori </a:t>
            </a:r>
            <a:r>
              <a:rPr sz="1050" dirty="0">
                <a:solidFill>
                  <a:srgbClr val="010101"/>
                </a:solidFill>
                <a:latin typeface="Arial"/>
                <a:cs typeface="Arial"/>
              </a:rPr>
              <a:t>e </a:t>
            </a:r>
            <a:r>
              <a:rPr sz="1050" spc="-5" dirty="0">
                <a:solidFill>
                  <a:srgbClr val="010101"/>
                </a:solidFill>
                <a:latin typeface="Arial"/>
                <a:cs typeface="Arial"/>
              </a:rPr>
              <a:t>il  </a:t>
            </a:r>
            <a:r>
              <a:rPr sz="1050" dirty="0">
                <a:solidFill>
                  <a:srgbClr val="010101"/>
                </a:solidFill>
                <a:latin typeface="Arial"/>
                <a:cs typeface="Arial"/>
              </a:rPr>
              <a:t>pubblico </a:t>
            </a:r>
            <a:r>
              <a:rPr sz="1050" spc="-5" dirty="0">
                <a:solidFill>
                  <a:srgbClr val="010101"/>
                </a:solidFill>
                <a:latin typeface="Arial"/>
                <a:cs typeface="Arial"/>
              </a:rPr>
              <a:t>sul tema della cultura </a:t>
            </a:r>
            <a:r>
              <a:rPr sz="1050" dirty="0">
                <a:solidFill>
                  <a:srgbClr val="010101"/>
                </a:solidFill>
                <a:latin typeface="Arial"/>
                <a:cs typeface="Arial"/>
              </a:rPr>
              <a:t>e </a:t>
            </a:r>
            <a:r>
              <a:rPr sz="1050" spc="-5" dirty="0">
                <a:solidFill>
                  <a:srgbClr val="010101"/>
                </a:solidFill>
                <a:latin typeface="Arial"/>
                <a:cs typeface="Arial"/>
              </a:rPr>
              <a:t>della</a:t>
            </a:r>
            <a:r>
              <a:rPr sz="1050" spc="-15" dirty="0">
                <a:solidFill>
                  <a:srgbClr val="010101"/>
                </a:solidFill>
                <a:latin typeface="Arial"/>
                <a:cs typeface="Arial"/>
              </a:rPr>
              <a:t> </a:t>
            </a:r>
            <a:r>
              <a:rPr sz="1050" spc="-5" dirty="0">
                <a:solidFill>
                  <a:srgbClr val="010101"/>
                </a:solidFill>
                <a:latin typeface="Arial"/>
                <a:cs typeface="Arial"/>
              </a:rPr>
              <a:t>creatività.</a:t>
            </a:r>
            <a:endParaRPr sz="1050">
              <a:latin typeface="Arial"/>
              <a:cs typeface="Arial"/>
            </a:endParaRPr>
          </a:p>
          <a:p>
            <a:pPr marL="12700" marR="6350" algn="just">
              <a:lnSpc>
                <a:spcPct val="141900"/>
              </a:lnSpc>
            </a:pPr>
            <a:r>
              <a:rPr sz="1050" spc="-5" dirty="0">
                <a:solidFill>
                  <a:srgbClr val="010101"/>
                </a:solidFill>
                <a:latin typeface="Arial"/>
                <a:cs typeface="Arial"/>
              </a:rPr>
              <a:t>Quattro </a:t>
            </a:r>
            <a:r>
              <a:rPr sz="1050" dirty="0">
                <a:solidFill>
                  <a:srgbClr val="010101"/>
                </a:solidFill>
                <a:latin typeface="Arial"/>
                <a:cs typeface="Arial"/>
              </a:rPr>
              <a:t>workshop a </a:t>
            </a:r>
            <a:r>
              <a:rPr sz="1050" spc="-5" dirty="0">
                <a:solidFill>
                  <a:srgbClr val="010101"/>
                </a:solidFill>
                <a:latin typeface="Arial"/>
                <a:cs typeface="Arial"/>
              </a:rPr>
              <a:t>partecipazione </a:t>
            </a:r>
            <a:r>
              <a:rPr sz="1050" dirty="0">
                <a:solidFill>
                  <a:srgbClr val="010101"/>
                </a:solidFill>
                <a:latin typeface="Arial"/>
                <a:cs typeface="Arial"/>
              </a:rPr>
              <a:t>gratuita si </a:t>
            </a:r>
            <a:r>
              <a:rPr sz="1050" spc="-5" dirty="0">
                <a:solidFill>
                  <a:srgbClr val="010101"/>
                </a:solidFill>
                <a:latin typeface="Arial"/>
                <a:cs typeface="Arial"/>
              </a:rPr>
              <a:t>affiancheranno inoltre </a:t>
            </a:r>
            <a:r>
              <a:rPr sz="1050" dirty="0">
                <a:solidFill>
                  <a:srgbClr val="010101"/>
                </a:solidFill>
                <a:latin typeface="Arial"/>
                <a:cs typeface="Arial"/>
              </a:rPr>
              <a:t>ai momenti di dialogo: Le  </a:t>
            </a:r>
            <a:r>
              <a:rPr sz="1050" spc="-5" dirty="0">
                <a:solidFill>
                  <a:srgbClr val="010101"/>
                </a:solidFill>
                <a:latin typeface="Arial"/>
                <a:cs typeface="Arial"/>
              </a:rPr>
              <a:t>macchine di Munari, L’intelligenza creativa, Arte </a:t>
            </a:r>
            <a:r>
              <a:rPr sz="1050" dirty="0">
                <a:solidFill>
                  <a:srgbClr val="010101"/>
                </a:solidFill>
                <a:latin typeface="Arial"/>
                <a:cs typeface="Arial"/>
              </a:rPr>
              <a:t>come </a:t>
            </a:r>
            <a:r>
              <a:rPr sz="1050" spc="-5" dirty="0">
                <a:solidFill>
                  <a:srgbClr val="010101"/>
                </a:solidFill>
                <a:latin typeface="Arial"/>
                <a:cs typeface="Arial"/>
              </a:rPr>
              <a:t>esperienza </a:t>
            </a:r>
            <a:r>
              <a:rPr sz="1050" dirty="0">
                <a:solidFill>
                  <a:srgbClr val="010101"/>
                </a:solidFill>
                <a:latin typeface="Arial"/>
                <a:cs typeface="Arial"/>
              </a:rPr>
              <a:t>e </a:t>
            </a:r>
            <a:r>
              <a:rPr sz="1050" spc="-5" dirty="0">
                <a:solidFill>
                  <a:srgbClr val="010101"/>
                </a:solidFill>
                <a:latin typeface="Arial"/>
                <a:cs typeface="Arial"/>
              </a:rPr>
              <a:t>L’apprendimento</a:t>
            </a:r>
            <a:r>
              <a:rPr sz="1050" spc="10" dirty="0">
                <a:solidFill>
                  <a:srgbClr val="010101"/>
                </a:solidFill>
                <a:latin typeface="Arial"/>
                <a:cs typeface="Arial"/>
              </a:rPr>
              <a:t> </a:t>
            </a:r>
            <a:r>
              <a:rPr sz="1050" spc="-5" dirty="0">
                <a:solidFill>
                  <a:srgbClr val="010101"/>
                </a:solidFill>
                <a:latin typeface="Arial"/>
                <a:cs typeface="Arial"/>
              </a:rPr>
              <a:t>dappertutto.</a:t>
            </a:r>
            <a:endParaRPr sz="1050">
              <a:latin typeface="Arial"/>
              <a:cs typeface="Arial"/>
            </a:endParaRPr>
          </a:p>
        </p:txBody>
      </p:sp>
      <p:sp>
        <p:nvSpPr>
          <p:cNvPr id="5" name="object 5"/>
          <p:cNvSpPr/>
          <p:nvPr/>
        </p:nvSpPr>
        <p:spPr>
          <a:xfrm>
            <a:off x="2145304" y="2195539"/>
            <a:ext cx="3263350" cy="92468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555625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904615">
              <a:lnSpc>
                <a:spcPts val="1839"/>
              </a:lnSpc>
            </a:pPr>
            <a:r>
              <a:rPr sz="1600" b="1" spc="-5" dirty="0">
                <a:latin typeface="Arial"/>
                <a:cs typeface="Arial"/>
              </a:rPr>
              <a:t>Latecnicadellascuola.it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141600"/>
              </a:lnSpc>
              <a:spcBef>
                <a:spcPts val="960"/>
              </a:spcBef>
            </a:pPr>
            <a:r>
              <a:rPr sz="1050" spc="-5" dirty="0">
                <a:solidFill>
                  <a:srgbClr val="010101"/>
                </a:solidFill>
                <a:latin typeface="Arial"/>
                <a:cs typeface="Arial"/>
              </a:rPr>
              <a:t>Quest’ultimo workshop sarà guidato da Carlo Infante, docente freelance di Performing Media </a:t>
            </a:r>
            <a:r>
              <a:rPr sz="1050" dirty="0">
                <a:solidFill>
                  <a:srgbClr val="010101"/>
                </a:solidFill>
                <a:latin typeface="Arial"/>
                <a:cs typeface="Arial"/>
              </a:rPr>
              <a:t>e  </a:t>
            </a:r>
            <a:r>
              <a:rPr sz="1050" spc="-5" dirty="0">
                <a:solidFill>
                  <a:srgbClr val="010101"/>
                </a:solidFill>
                <a:latin typeface="Arial"/>
                <a:cs typeface="Arial"/>
              </a:rPr>
              <a:t>Presidente di Urban Experience. Attraverso l’uso di whisper </a:t>
            </a:r>
            <a:r>
              <a:rPr sz="1050" dirty="0">
                <a:solidFill>
                  <a:srgbClr val="010101"/>
                </a:solidFill>
                <a:latin typeface="Arial"/>
                <a:cs typeface="Arial"/>
              </a:rPr>
              <a:t>radio e </a:t>
            </a:r>
            <a:r>
              <a:rPr sz="1050" spc="-5" dirty="0">
                <a:solidFill>
                  <a:srgbClr val="010101"/>
                </a:solidFill>
                <a:latin typeface="Arial"/>
                <a:cs typeface="Arial"/>
              </a:rPr>
              <a:t>smartphone </a:t>
            </a:r>
            <a:r>
              <a:rPr sz="1050" dirty="0">
                <a:solidFill>
                  <a:srgbClr val="010101"/>
                </a:solidFill>
                <a:latin typeface="Arial"/>
                <a:cs typeface="Arial"/>
              </a:rPr>
              <a:t>i walking-talking </a:t>
            </a:r>
            <a:r>
              <a:rPr sz="1050" spc="-5" dirty="0">
                <a:solidFill>
                  <a:srgbClr val="010101"/>
                </a:solidFill>
                <a:latin typeface="Arial"/>
                <a:cs typeface="Arial"/>
              </a:rPr>
              <a:t>heads  guideranno </a:t>
            </a:r>
            <a:r>
              <a:rPr sz="1050" dirty="0">
                <a:solidFill>
                  <a:srgbClr val="010101"/>
                </a:solidFill>
                <a:latin typeface="Arial"/>
                <a:cs typeface="Arial"/>
              </a:rPr>
              <a:t>il </a:t>
            </a:r>
            <a:r>
              <a:rPr sz="1050" spc="-5" dirty="0">
                <a:solidFill>
                  <a:srgbClr val="010101"/>
                </a:solidFill>
                <a:latin typeface="Arial"/>
                <a:cs typeface="Arial"/>
              </a:rPr>
              <a:t>pubblico </a:t>
            </a:r>
            <a:r>
              <a:rPr sz="1050" dirty="0">
                <a:solidFill>
                  <a:srgbClr val="010101"/>
                </a:solidFill>
                <a:latin typeface="Arial"/>
                <a:cs typeface="Arial"/>
              </a:rPr>
              <a:t>in una </a:t>
            </a:r>
            <a:r>
              <a:rPr sz="1050" spc="-5" dirty="0">
                <a:solidFill>
                  <a:srgbClr val="010101"/>
                </a:solidFill>
                <a:latin typeface="Arial"/>
                <a:cs typeface="Arial"/>
              </a:rPr>
              <a:t>“conversazione nomade”, durante </a:t>
            </a:r>
            <a:r>
              <a:rPr sz="1050" dirty="0">
                <a:solidFill>
                  <a:srgbClr val="010101"/>
                </a:solidFill>
                <a:latin typeface="Arial"/>
                <a:cs typeface="Arial"/>
              </a:rPr>
              <a:t>un </a:t>
            </a:r>
            <a:r>
              <a:rPr sz="1050" spc="-5" dirty="0">
                <a:solidFill>
                  <a:srgbClr val="010101"/>
                </a:solidFill>
                <a:latin typeface="Arial"/>
                <a:cs typeface="Arial"/>
              </a:rPr>
              <a:t>percorso </a:t>
            </a:r>
            <a:r>
              <a:rPr sz="1050" spc="-10" dirty="0">
                <a:solidFill>
                  <a:srgbClr val="010101"/>
                </a:solidFill>
                <a:latin typeface="Arial"/>
                <a:cs typeface="Arial"/>
              </a:rPr>
              <a:t>di </a:t>
            </a:r>
            <a:r>
              <a:rPr sz="1050" spc="-5" dirty="0">
                <a:solidFill>
                  <a:srgbClr val="010101"/>
                </a:solidFill>
                <a:latin typeface="Arial"/>
                <a:cs typeface="Arial"/>
              </a:rPr>
              <a:t>esplorazione </a:t>
            </a:r>
            <a:r>
              <a:rPr sz="1050" spc="-10" dirty="0">
                <a:solidFill>
                  <a:srgbClr val="010101"/>
                </a:solidFill>
                <a:latin typeface="Arial"/>
                <a:cs typeface="Arial"/>
              </a:rPr>
              <a:t>urbana  </a:t>
            </a:r>
            <a:r>
              <a:rPr sz="1050" dirty="0">
                <a:solidFill>
                  <a:srgbClr val="010101"/>
                </a:solidFill>
                <a:latin typeface="Arial"/>
                <a:cs typeface="Arial"/>
              </a:rPr>
              <a:t>mirata ad interpretare </a:t>
            </a:r>
            <a:r>
              <a:rPr sz="1050" spc="-5" dirty="0">
                <a:solidFill>
                  <a:srgbClr val="010101"/>
                </a:solidFill>
                <a:latin typeface="Arial"/>
                <a:cs typeface="Arial"/>
              </a:rPr>
              <a:t>il </a:t>
            </a:r>
            <a:r>
              <a:rPr sz="1050" dirty="0">
                <a:solidFill>
                  <a:srgbClr val="010101"/>
                </a:solidFill>
                <a:latin typeface="Arial"/>
                <a:cs typeface="Arial"/>
              </a:rPr>
              <a:t>mondo e la </a:t>
            </a:r>
            <a:r>
              <a:rPr sz="1050" spc="-5" dirty="0">
                <a:solidFill>
                  <a:srgbClr val="010101"/>
                </a:solidFill>
                <a:latin typeface="Arial"/>
                <a:cs typeface="Arial"/>
              </a:rPr>
              <a:t>realtà quotidiana, </a:t>
            </a:r>
            <a:r>
              <a:rPr sz="1050" dirty="0">
                <a:solidFill>
                  <a:srgbClr val="010101"/>
                </a:solidFill>
                <a:latin typeface="Arial"/>
                <a:cs typeface="Arial"/>
              </a:rPr>
              <a:t>coniugando il passato e la </a:t>
            </a:r>
            <a:r>
              <a:rPr sz="1050" spc="-5" dirty="0">
                <a:solidFill>
                  <a:srgbClr val="010101"/>
                </a:solidFill>
                <a:latin typeface="Arial"/>
                <a:cs typeface="Arial"/>
              </a:rPr>
              <a:t>memoria del territorio  al futuro digitale. Infante attraverso questo percorso esperienziale porrà l’accento sull’importanza  dell’associazione tra l’idea di educazione </a:t>
            </a:r>
            <a:r>
              <a:rPr sz="1050" dirty="0">
                <a:solidFill>
                  <a:srgbClr val="010101"/>
                </a:solidFill>
                <a:latin typeface="Arial"/>
                <a:cs typeface="Arial"/>
              </a:rPr>
              <a:t>e </a:t>
            </a:r>
            <a:r>
              <a:rPr sz="1050" spc="-5" dirty="0">
                <a:solidFill>
                  <a:srgbClr val="010101"/>
                </a:solidFill>
                <a:latin typeface="Arial"/>
                <a:cs typeface="Arial"/>
              </a:rPr>
              <a:t>il principio </a:t>
            </a:r>
            <a:r>
              <a:rPr sz="1050" spc="-10" dirty="0">
                <a:solidFill>
                  <a:srgbClr val="010101"/>
                </a:solidFill>
                <a:latin typeface="Arial"/>
                <a:cs typeface="Arial"/>
              </a:rPr>
              <a:t>di </a:t>
            </a:r>
            <a:r>
              <a:rPr sz="1050" spc="-5" dirty="0">
                <a:solidFill>
                  <a:srgbClr val="010101"/>
                </a:solidFill>
                <a:latin typeface="Arial"/>
                <a:cs typeface="Arial"/>
              </a:rPr>
              <a:t>cittadinanza attiva intesa come capacità </a:t>
            </a:r>
            <a:r>
              <a:rPr sz="1050" spc="-10" dirty="0">
                <a:solidFill>
                  <a:srgbClr val="010101"/>
                </a:solidFill>
                <a:latin typeface="Arial"/>
                <a:cs typeface="Arial"/>
              </a:rPr>
              <a:t>di  </a:t>
            </a:r>
            <a:r>
              <a:rPr sz="1050" spc="-5" dirty="0">
                <a:solidFill>
                  <a:srgbClr val="010101"/>
                </a:solidFill>
                <a:latin typeface="Arial"/>
                <a:cs typeface="Arial"/>
              </a:rPr>
              <a:t>relazionarsi </a:t>
            </a:r>
            <a:r>
              <a:rPr sz="1050" dirty="0">
                <a:solidFill>
                  <a:srgbClr val="010101"/>
                </a:solidFill>
                <a:latin typeface="Arial"/>
                <a:cs typeface="Arial"/>
              </a:rPr>
              <a:t>con </a:t>
            </a:r>
            <a:r>
              <a:rPr sz="1050" spc="-5" dirty="0">
                <a:solidFill>
                  <a:srgbClr val="010101"/>
                </a:solidFill>
                <a:latin typeface="Arial"/>
                <a:cs typeface="Arial"/>
              </a:rPr>
              <a:t>gli altri </a:t>
            </a:r>
            <a:r>
              <a:rPr sz="1050" dirty="0">
                <a:solidFill>
                  <a:srgbClr val="010101"/>
                </a:solidFill>
                <a:latin typeface="Arial"/>
                <a:cs typeface="Arial"/>
              </a:rPr>
              <a:t>e con </a:t>
            </a:r>
            <a:r>
              <a:rPr sz="1050" spc="-5" dirty="0">
                <a:solidFill>
                  <a:srgbClr val="010101"/>
                </a:solidFill>
                <a:latin typeface="Arial"/>
                <a:cs typeface="Arial"/>
              </a:rPr>
              <a:t>il </a:t>
            </a:r>
            <a:r>
              <a:rPr sz="1050" dirty="0">
                <a:solidFill>
                  <a:srgbClr val="010101"/>
                </a:solidFill>
                <a:latin typeface="Arial"/>
                <a:cs typeface="Arial"/>
              </a:rPr>
              <a:t>mondo che </a:t>
            </a:r>
            <a:r>
              <a:rPr sz="1050" spc="-10" dirty="0">
                <a:solidFill>
                  <a:srgbClr val="010101"/>
                </a:solidFill>
                <a:latin typeface="Arial"/>
                <a:cs typeface="Arial"/>
              </a:rPr>
              <a:t>ci</a:t>
            </a:r>
            <a:r>
              <a:rPr sz="1050" spc="-35" dirty="0">
                <a:solidFill>
                  <a:srgbClr val="010101"/>
                </a:solidFill>
                <a:latin typeface="Arial"/>
                <a:cs typeface="Arial"/>
              </a:rPr>
              <a:t> </a:t>
            </a:r>
            <a:r>
              <a:rPr sz="1050" spc="-5" dirty="0">
                <a:solidFill>
                  <a:srgbClr val="010101"/>
                </a:solidFill>
                <a:latin typeface="Arial"/>
                <a:cs typeface="Arial"/>
              </a:rPr>
              <a:t>circonda.</a:t>
            </a:r>
            <a:endParaRPr sz="1050">
              <a:latin typeface="Arial"/>
              <a:cs typeface="Arial"/>
            </a:endParaRPr>
          </a:p>
          <a:p>
            <a:pPr marL="12700" marR="8255" algn="just">
              <a:lnSpc>
                <a:spcPct val="141700"/>
              </a:lnSpc>
            </a:pPr>
            <a:r>
              <a:rPr sz="1050" dirty="0">
                <a:solidFill>
                  <a:srgbClr val="010101"/>
                </a:solidFill>
                <a:latin typeface="Arial"/>
                <a:cs typeface="Arial"/>
              </a:rPr>
              <a:t>Lo stesso </a:t>
            </a:r>
            <a:r>
              <a:rPr sz="1050" spc="-5" dirty="0">
                <a:solidFill>
                  <a:srgbClr val="010101"/>
                </a:solidFill>
                <a:latin typeface="Arial"/>
                <a:cs typeface="Arial"/>
              </a:rPr>
              <a:t>format </a:t>
            </a:r>
            <a:r>
              <a:rPr sz="1050" dirty="0">
                <a:solidFill>
                  <a:srgbClr val="010101"/>
                </a:solidFill>
                <a:latin typeface="Arial"/>
                <a:cs typeface="Arial"/>
              </a:rPr>
              <a:t>di </a:t>
            </a:r>
            <a:r>
              <a:rPr sz="1050" spc="-5" dirty="0">
                <a:solidFill>
                  <a:srgbClr val="010101"/>
                </a:solidFill>
                <a:latin typeface="Arial"/>
                <a:cs typeface="Arial"/>
              </a:rPr>
              <a:t>radio </a:t>
            </a:r>
            <a:r>
              <a:rPr sz="1050" dirty="0">
                <a:solidFill>
                  <a:srgbClr val="010101"/>
                </a:solidFill>
                <a:latin typeface="Arial"/>
                <a:cs typeface="Arial"/>
              </a:rPr>
              <a:t>– walkshow sarà </a:t>
            </a:r>
            <a:r>
              <a:rPr sz="1050" spc="-5" dirty="0">
                <a:solidFill>
                  <a:srgbClr val="010101"/>
                </a:solidFill>
                <a:latin typeface="Arial"/>
                <a:cs typeface="Arial"/>
              </a:rPr>
              <a:t>proposto </a:t>
            </a:r>
            <a:r>
              <a:rPr sz="1050" dirty="0">
                <a:solidFill>
                  <a:srgbClr val="010101"/>
                </a:solidFill>
                <a:latin typeface="Arial"/>
                <a:cs typeface="Arial"/>
              </a:rPr>
              <a:t>da Infante </a:t>
            </a:r>
            <a:r>
              <a:rPr sz="1050" spc="-5" dirty="0">
                <a:solidFill>
                  <a:srgbClr val="010101"/>
                </a:solidFill>
                <a:latin typeface="Arial"/>
                <a:cs typeface="Arial"/>
              </a:rPr>
              <a:t>in </a:t>
            </a:r>
            <a:r>
              <a:rPr sz="1050" dirty="0">
                <a:solidFill>
                  <a:srgbClr val="010101"/>
                </a:solidFill>
                <a:latin typeface="Arial"/>
                <a:cs typeface="Arial"/>
              </a:rPr>
              <a:t>occasione di </a:t>
            </a:r>
            <a:r>
              <a:rPr sz="1050" spc="-5" dirty="0">
                <a:solidFill>
                  <a:srgbClr val="010101"/>
                </a:solidFill>
                <a:latin typeface="Arial"/>
                <a:cs typeface="Arial"/>
              </a:rPr>
              <a:t>altri </a:t>
            </a:r>
            <a:r>
              <a:rPr sz="1050" dirty="0">
                <a:solidFill>
                  <a:srgbClr val="010101"/>
                </a:solidFill>
                <a:latin typeface="Arial"/>
                <a:cs typeface="Arial"/>
              </a:rPr>
              <a:t>due </a:t>
            </a:r>
            <a:r>
              <a:rPr sz="1050" spc="-5" dirty="0">
                <a:solidFill>
                  <a:srgbClr val="010101"/>
                </a:solidFill>
                <a:latin typeface="Arial"/>
                <a:cs typeface="Arial"/>
              </a:rPr>
              <a:t>appuntamenti  </a:t>
            </a:r>
            <a:r>
              <a:rPr sz="1050" dirty="0">
                <a:solidFill>
                  <a:srgbClr val="010101"/>
                </a:solidFill>
                <a:latin typeface="Arial"/>
                <a:cs typeface="Arial"/>
              </a:rPr>
              <a:t>(18 </a:t>
            </a:r>
            <a:r>
              <a:rPr sz="1050" spc="-5" dirty="0">
                <a:solidFill>
                  <a:srgbClr val="010101"/>
                </a:solidFill>
                <a:latin typeface="Arial"/>
                <a:cs typeface="Arial"/>
              </a:rPr>
              <a:t>marzo </a:t>
            </a:r>
            <a:r>
              <a:rPr sz="1050" dirty="0">
                <a:solidFill>
                  <a:srgbClr val="010101"/>
                </a:solidFill>
                <a:latin typeface="Arial"/>
                <a:cs typeface="Arial"/>
              </a:rPr>
              <a:t>e il 19 marzo, ore 11) dedicati </a:t>
            </a:r>
            <a:r>
              <a:rPr sz="1050" spc="-5" dirty="0">
                <a:solidFill>
                  <a:srgbClr val="010101"/>
                </a:solidFill>
                <a:latin typeface="Arial"/>
                <a:cs typeface="Arial"/>
              </a:rPr>
              <a:t>agli studenti delle scuole medie </a:t>
            </a:r>
            <a:r>
              <a:rPr sz="1050" dirty="0">
                <a:solidFill>
                  <a:srgbClr val="010101"/>
                </a:solidFill>
                <a:latin typeface="Arial"/>
                <a:cs typeface="Arial"/>
              </a:rPr>
              <a:t>di </a:t>
            </a:r>
            <a:r>
              <a:rPr sz="1050" spc="-5" dirty="0">
                <a:solidFill>
                  <a:srgbClr val="010101"/>
                </a:solidFill>
                <a:latin typeface="Arial"/>
                <a:cs typeface="Arial"/>
              </a:rPr>
              <a:t>due </a:t>
            </a:r>
            <a:r>
              <a:rPr sz="1050" dirty="0">
                <a:solidFill>
                  <a:srgbClr val="010101"/>
                </a:solidFill>
                <a:latin typeface="Arial"/>
                <a:cs typeface="Arial"/>
              </a:rPr>
              <a:t>quartieri </a:t>
            </a:r>
            <a:r>
              <a:rPr sz="1050" spc="-5" dirty="0">
                <a:solidFill>
                  <a:srgbClr val="010101"/>
                </a:solidFill>
                <a:latin typeface="Arial"/>
                <a:cs typeface="Arial"/>
              </a:rPr>
              <a:t>romani. Il  </a:t>
            </a:r>
            <a:r>
              <a:rPr sz="1050" dirty="0">
                <a:solidFill>
                  <a:srgbClr val="010101"/>
                </a:solidFill>
                <a:latin typeface="Arial"/>
                <a:cs typeface="Arial"/>
              </a:rPr>
              <a:t>primo </a:t>
            </a:r>
            <a:r>
              <a:rPr sz="1050" spc="-5" dirty="0">
                <a:solidFill>
                  <a:srgbClr val="010101"/>
                </a:solidFill>
                <a:latin typeface="Arial"/>
                <a:cs typeface="Arial"/>
              </a:rPr>
              <a:t>percorso coinvolgerà gli studenti del Quadraro che, partendo dalla </a:t>
            </a:r>
            <a:r>
              <a:rPr sz="1050" dirty="0">
                <a:solidFill>
                  <a:srgbClr val="010101"/>
                </a:solidFill>
                <a:latin typeface="Arial"/>
                <a:cs typeface="Arial"/>
              </a:rPr>
              <a:t>scuola </a:t>
            </a:r>
            <a:r>
              <a:rPr sz="1050" spc="-5" dirty="0">
                <a:solidFill>
                  <a:srgbClr val="010101"/>
                </a:solidFill>
                <a:latin typeface="Arial"/>
                <a:cs typeface="Arial"/>
              </a:rPr>
              <a:t>primaria </a:t>
            </a:r>
            <a:r>
              <a:rPr sz="1050" spc="-10" dirty="0">
                <a:solidFill>
                  <a:srgbClr val="010101"/>
                </a:solidFill>
                <a:latin typeface="Arial"/>
                <a:cs typeface="Arial"/>
              </a:rPr>
              <a:t>“Dei </a:t>
            </a:r>
            <a:r>
              <a:rPr sz="1050" spc="-5" dirty="0">
                <a:solidFill>
                  <a:srgbClr val="010101"/>
                </a:solidFill>
                <a:latin typeface="Arial"/>
                <a:cs typeface="Arial"/>
              </a:rPr>
              <a:t>Consoli”,  </a:t>
            </a:r>
            <a:r>
              <a:rPr sz="1050" dirty="0">
                <a:solidFill>
                  <a:srgbClr val="010101"/>
                </a:solidFill>
                <a:latin typeface="Arial"/>
                <a:cs typeface="Arial"/>
              </a:rPr>
              <a:t>arriveranno </a:t>
            </a:r>
            <a:r>
              <a:rPr sz="1050" spc="-5" dirty="0">
                <a:solidFill>
                  <a:srgbClr val="010101"/>
                </a:solidFill>
                <a:latin typeface="Arial"/>
                <a:cs typeface="Arial"/>
              </a:rPr>
              <a:t>alla sede della Fondazione Mondo </a:t>
            </a:r>
            <a:r>
              <a:rPr sz="1050" dirty="0">
                <a:solidFill>
                  <a:srgbClr val="010101"/>
                </a:solidFill>
                <a:latin typeface="Arial"/>
                <a:cs typeface="Arial"/>
              </a:rPr>
              <a:t>Digitale. Lungo </a:t>
            </a:r>
            <a:r>
              <a:rPr sz="1050" spc="-5" dirty="0">
                <a:solidFill>
                  <a:srgbClr val="010101"/>
                </a:solidFill>
                <a:latin typeface="Arial"/>
                <a:cs typeface="Arial"/>
              </a:rPr>
              <a:t>il </a:t>
            </a:r>
            <a:r>
              <a:rPr sz="1050" dirty="0">
                <a:solidFill>
                  <a:srgbClr val="010101"/>
                </a:solidFill>
                <a:latin typeface="Arial"/>
                <a:cs typeface="Arial"/>
              </a:rPr>
              <a:t>percorso, </a:t>
            </a:r>
            <a:r>
              <a:rPr sz="1050" spc="-5" dirty="0">
                <a:solidFill>
                  <a:srgbClr val="010101"/>
                </a:solidFill>
                <a:latin typeface="Arial"/>
                <a:cs typeface="Arial"/>
              </a:rPr>
              <a:t>attraverso </a:t>
            </a:r>
            <a:r>
              <a:rPr sz="1050" dirty="0">
                <a:solidFill>
                  <a:srgbClr val="010101"/>
                </a:solidFill>
                <a:latin typeface="Arial"/>
                <a:cs typeface="Arial"/>
              </a:rPr>
              <a:t>le </a:t>
            </a:r>
            <a:r>
              <a:rPr sz="1050" spc="-5" dirty="0">
                <a:solidFill>
                  <a:srgbClr val="010101"/>
                </a:solidFill>
                <a:latin typeface="Arial"/>
                <a:cs typeface="Arial"/>
              </a:rPr>
              <a:t>radio cuffie, </a:t>
            </a:r>
            <a:r>
              <a:rPr sz="1050" dirty="0">
                <a:solidFill>
                  <a:srgbClr val="010101"/>
                </a:solidFill>
                <a:latin typeface="Arial"/>
                <a:cs typeface="Arial"/>
              </a:rPr>
              <a:t>i  </a:t>
            </a:r>
            <a:r>
              <a:rPr sz="1050" spc="-5" dirty="0">
                <a:solidFill>
                  <a:srgbClr val="010101"/>
                </a:solidFill>
                <a:latin typeface="Arial"/>
                <a:cs typeface="Arial"/>
              </a:rPr>
              <a:t>ragazzi </a:t>
            </a:r>
            <a:r>
              <a:rPr sz="1050" dirty="0">
                <a:solidFill>
                  <a:srgbClr val="010101"/>
                </a:solidFill>
                <a:latin typeface="Arial"/>
                <a:cs typeface="Arial"/>
              </a:rPr>
              <a:t>potranno </a:t>
            </a:r>
            <a:r>
              <a:rPr sz="1050" spc="-5" dirty="0">
                <a:solidFill>
                  <a:srgbClr val="010101"/>
                </a:solidFill>
                <a:latin typeface="Arial"/>
                <a:cs typeface="Arial"/>
              </a:rPr>
              <a:t>ascoltare </a:t>
            </a:r>
            <a:r>
              <a:rPr sz="1050" dirty="0">
                <a:solidFill>
                  <a:srgbClr val="010101"/>
                </a:solidFill>
                <a:latin typeface="Arial"/>
                <a:cs typeface="Arial"/>
              </a:rPr>
              <a:t>le </a:t>
            </a:r>
            <a:r>
              <a:rPr sz="1050" spc="-5" dirty="0">
                <a:solidFill>
                  <a:srgbClr val="010101"/>
                </a:solidFill>
                <a:latin typeface="Arial"/>
                <a:cs typeface="Arial"/>
              </a:rPr>
              <a:t>voci </a:t>
            </a:r>
            <a:r>
              <a:rPr sz="1050" dirty="0">
                <a:solidFill>
                  <a:srgbClr val="010101"/>
                </a:solidFill>
                <a:latin typeface="Arial"/>
                <a:cs typeface="Arial"/>
              </a:rPr>
              <a:t>degli abitanti più </a:t>
            </a:r>
            <a:r>
              <a:rPr sz="1050" spc="-5" dirty="0">
                <a:solidFill>
                  <a:srgbClr val="010101"/>
                </a:solidFill>
                <a:latin typeface="Arial"/>
                <a:cs typeface="Arial"/>
              </a:rPr>
              <a:t>anziani </a:t>
            </a:r>
            <a:r>
              <a:rPr sz="1050" dirty="0">
                <a:solidFill>
                  <a:srgbClr val="010101"/>
                </a:solidFill>
                <a:latin typeface="Arial"/>
                <a:cs typeface="Arial"/>
              </a:rPr>
              <a:t>che evocheranno </a:t>
            </a:r>
            <a:r>
              <a:rPr sz="1050" spc="-5" dirty="0">
                <a:solidFill>
                  <a:srgbClr val="010101"/>
                </a:solidFill>
                <a:latin typeface="Arial"/>
                <a:cs typeface="Arial"/>
              </a:rPr>
              <a:t>momenti storici del  rastrellamento avvenuto </a:t>
            </a:r>
            <a:r>
              <a:rPr sz="1050" dirty="0">
                <a:solidFill>
                  <a:srgbClr val="010101"/>
                </a:solidFill>
                <a:latin typeface="Arial"/>
                <a:cs typeface="Arial"/>
              </a:rPr>
              <a:t>durante la </a:t>
            </a:r>
            <a:r>
              <a:rPr sz="1050" spc="-5" dirty="0">
                <a:solidFill>
                  <a:srgbClr val="010101"/>
                </a:solidFill>
                <a:latin typeface="Arial"/>
                <a:cs typeface="Arial"/>
              </a:rPr>
              <a:t>Seconda Guerra</a:t>
            </a:r>
            <a:r>
              <a:rPr sz="1050" spc="-45" dirty="0">
                <a:solidFill>
                  <a:srgbClr val="010101"/>
                </a:solidFill>
                <a:latin typeface="Arial"/>
                <a:cs typeface="Arial"/>
              </a:rPr>
              <a:t> </a:t>
            </a:r>
            <a:r>
              <a:rPr sz="1050" dirty="0">
                <a:solidFill>
                  <a:srgbClr val="010101"/>
                </a:solidFill>
                <a:latin typeface="Arial"/>
                <a:cs typeface="Arial"/>
              </a:rPr>
              <a:t>Mondiale.</a:t>
            </a:r>
            <a:endParaRPr sz="1050">
              <a:latin typeface="Arial"/>
              <a:cs typeface="Arial"/>
            </a:endParaRPr>
          </a:p>
          <a:p>
            <a:pPr marL="12700" marR="5080" algn="just">
              <a:lnSpc>
                <a:spcPts val="1789"/>
              </a:lnSpc>
              <a:spcBef>
                <a:spcPts val="135"/>
              </a:spcBef>
            </a:pPr>
            <a:r>
              <a:rPr sz="1050" spc="-5" dirty="0">
                <a:solidFill>
                  <a:srgbClr val="010101"/>
                </a:solidFill>
                <a:latin typeface="Arial"/>
                <a:cs typeface="Arial"/>
              </a:rPr>
              <a:t>Il </a:t>
            </a:r>
            <a:r>
              <a:rPr sz="1050" dirty="0">
                <a:solidFill>
                  <a:srgbClr val="010101"/>
                </a:solidFill>
                <a:latin typeface="Arial"/>
                <a:cs typeface="Arial"/>
              </a:rPr>
              <a:t>secondo </a:t>
            </a:r>
            <a:r>
              <a:rPr sz="1050" spc="-5" dirty="0">
                <a:solidFill>
                  <a:srgbClr val="010101"/>
                </a:solidFill>
                <a:latin typeface="Arial"/>
                <a:cs typeface="Arial"/>
              </a:rPr>
              <a:t>appuntamento </a:t>
            </a:r>
            <a:r>
              <a:rPr sz="1050" dirty="0">
                <a:solidFill>
                  <a:srgbClr val="010101"/>
                </a:solidFill>
                <a:latin typeface="Arial"/>
                <a:cs typeface="Arial"/>
              </a:rPr>
              <a:t>sarà dedicato </a:t>
            </a:r>
            <a:r>
              <a:rPr sz="1050" spc="-5" dirty="0">
                <a:solidFill>
                  <a:srgbClr val="010101"/>
                </a:solidFill>
                <a:latin typeface="Arial"/>
                <a:cs typeface="Arial"/>
              </a:rPr>
              <a:t>invece </a:t>
            </a:r>
            <a:r>
              <a:rPr sz="1050" dirty="0">
                <a:solidFill>
                  <a:srgbClr val="010101"/>
                </a:solidFill>
                <a:latin typeface="Arial"/>
                <a:cs typeface="Arial"/>
              </a:rPr>
              <a:t>agli </a:t>
            </a:r>
            <a:r>
              <a:rPr sz="1050" spc="-5" dirty="0">
                <a:solidFill>
                  <a:srgbClr val="010101"/>
                </a:solidFill>
                <a:latin typeface="Arial"/>
                <a:cs typeface="Arial"/>
              </a:rPr>
              <a:t>studenti del rione </a:t>
            </a:r>
            <a:r>
              <a:rPr sz="1050" dirty="0">
                <a:solidFill>
                  <a:srgbClr val="010101"/>
                </a:solidFill>
                <a:latin typeface="Arial"/>
                <a:cs typeface="Arial"/>
              </a:rPr>
              <a:t>- giardino </a:t>
            </a:r>
            <a:r>
              <a:rPr sz="1050" spc="-5" dirty="0">
                <a:solidFill>
                  <a:srgbClr val="010101"/>
                </a:solidFill>
                <a:latin typeface="Arial"/>
                <a:cs typeface="Arial"/>
              </a:rPr>
              <a:t>della </a:t>
            </a:r>
            <a:r>
              <a:rPr sz="1050" dirty="0">
                <a:solidFill>
                  <a:srgbClr val="010101"/>
                </a:solidFill>
                <a:latin typeface="Arial"/>
                <a:cs typeface="Arial"/>
              </a:rPr>
              <a:t>Garbata.  </a:t>
            </a:r>
            <a:r>
              <a:rPr sz="1050" spc="-5" dirty="0">
                <a:solidFill>
                  <a:srgbClr val="010101"/>
                </a:solidFill>
                <a:latin typeface="Arial"/>
                <a:cs typeface="Arial"/>
              </a:rPr>
              <a:t>Un’esplorazione urbana del quartiere condurrà gli </a:t>
            </a:r>
            <a:r>
              <a:rPr sz="1050" dirty="0">
                <a:solidFill>
                  <a:srgbClr val="010101"/>
                </a:solidFill>
                <a:latin typeface="Arial"/>
                <a:cs typeface="Arial"/>
              </a:rPr>
              <a:t>studenti </a:t>
            </a:r>
            <a:r>
              <a:rPr sz="1050" spc="-5" dirty="0">
                <a:solidFill>
                  <a:srgbClr val="010101"/>
                </a:solidFill>
                <a:latin typeface="Arial"/>
                <a:cs typeface="Arial"/>
              </a:rPr>
              <a:t>attraverso le architetture </a:t>
            </a:r>
            <a:r>
              <a:rPr sz="1050" dirty="0">
                <a:solidFill>
                  <a:srgbClr val="010101"/>
                </a:solidFill>
                <a:latin typeface="Arial"/>
                <a:cs typeface="Arial"/>
              </a:rPr>
              <a:t>eclettiche e </a:t>
            </a:r>
            <a:r>
              <a:rPr sz="1050" spc="-10" dirty="0">
                <a:solidFill>
                  <a:srgbClr val="010101"/>
                </a:solidFill>
                <a:latin typeface="Arial"/>
                <a:cs typeface="Arial"/>
              </a:rPr>
              <a:t>gli </a:t>
            </a:r>
            <a:r>
              <a:rPr sz="1050" spc="-5" dirty="0">
                <a:solidFill>
                  <a:srgbClr val="010101"/>
                </a:solidFill>
                <a:latin typeface="Arial"/>
                <a:cs typeface="Arial"/>
              </a:rPr>
              <a:t>orti  urbani che caratterizzano il territorio, per approdare all’innovativo FabLab di Garbatella. Esplorare  dunque la città per vivere un’ esperienza di “apprendimento</a:t>
            </a:r>
            <a:r>
              <a:rPr sz="1050" dirty="0">
                <a:solidFill>
                  <a:srgbClr val="010101"/>
                </a:solidFill>
                <a:latin typeface="Arial"/>
                <a:cs typeface="Arial"/>
              </a:rPr>
              <a:t> </a:t>
            </a:r>
            <a:r>
              <a:rPr sz="1050" spc="-5" dirty="0">
                <a:solidFill>
                  <a:srgbClr val="010101"/>
                </a:solidFill>
                <a:latin typeface="Arial"/>
                <a:cs typeface="Arial"/>
              </a:rPr>
              <a:t>dappertutto”.</a:t>
            </a:r>
            <a:endParaRPr sz="1050">
              <a:latin typeface="Arial"/>
              <a:cs typeface="Aria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3335">
              <a:lnSpc>
                <a:spcPts val="1839"/>
              </a:lnSpc>
            </a:pPr>
            <a:r>
              <a:rPr sz="1600" b="1" spc="-5" dirty="0">
                <a:latin typeface="Arial"/>
                <a:cs typeface="Arial"/>
              </a:rPr>
              <a:t>Li</a:t>
            </a:r>
            <a:r>
              <a:rPr sz="1600" b="1" spc="-15" dirty="0">
                <a:latin typeface="Arial"/>
                <a:cs typeface="Arial"/>
              </a:rPr>
              <a:t>n</a:t>
            </a:r>
            <a:r>
              <a:rPr sz="1600" b="1" spc="-5" dirty="0">
                <a:latin typeface="Arial"/>
                <a:cs typeface="Arial"/>
              </a:rPr>
              <a:t>d</a:t>
            </a:r>
            <a:r>
              <a:rPr sz="1600" b="1" spc="5" dirty="0">
                <a:latin typeface="Arial"/>
                <a:cs typeface="Arial"/>
              </a:rPr>
              <a:t>i</a:t>
            </a:r>
            <a:r>
              <a:rPr sz="1600" b="1" spc="-5" dirty="0">
                <a:latin typeface="Arial"/>
                <a:cs typeface="Arial"/>
              </a:rPr>
              <a:t>ep</a:t>
            </a:r>
            <a:r>
              <a:rPr sz="1600" b="1" dirty="0">
                <a:latin typeface="Arial"/>
                <a:cs typeface="Arial"/>
              </a:rPr>
              <a:t>e</a:t>
            </a:r>
            <a:r>
              <a:rPr sz="1600" b="1" spc="-5" dirty="0">
                <a:latin typeface="Arial"/>
                <a:cs typeface="Arial"/>
              </a:rPr>
              <a:t>n</a:t>
            </a:r>
            <a:r>
              <a:rPr sz="1600" b="1" spc="-15" dirty="0">
                <a:latin typeface="Arial"/>
                <a:cs typeface="Arial"/>
              </a:rPr>
              <a:t>d</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e</a:t>
            </a:r>
            <a:r>
              <a:rPr sz="1600" b="1" spc="5" dirty="0">
                <a:latin typeface="Arial"/>
                <a:cs typeface="Arial"/>
              </a:rPr>
              <a:t>.</a:t>
            </a:r>
            <a:r>
              <a:rPr sz="1600" b="1" spc="-5" dirty="0">
                <a:latin typeface="Arial"/>
                <a:cs typeface="Arial"/>
              </a:rPr>
              <a:t>it  5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1040" y="7783956"/>
            <a:ext cx="6158230" cy="0"/>
          </a:xfrm>
          <a:custGeom>
            <a:avLst/>
            <a:gdLst/>
            <a:ahLst/>
            <a:cxnLst/>
            <a:rect l="l" t="t" r="r" b="b"/>
            <a:pathLst>
              <a:path w="6158230">
                <a:moveTo>
                  <a:pt x="0" y="0"/>
                </a:moveTo>
                <a:lnTo>
                  <a:pt x="6158230" y="0"/>
                </a:lnTo>
              </a:path>
            </a:pathLst>
          </a:custGeom>
          <a:ln w="9144">
            <a:solidFill>
              <a:srgbClr val="F1F1F1"/>
            </a:solidFill>
          </a:ln>
        </p:spPr>
        <p:txBody>
          <a:bodyPr wrap="square" lIns="0" tIns="0" rIns="0" bIns="0" rtlCol="0"/>
          <a:lstStyle/>
          <a:p>
            <a:endParaRPr/>
          </a:p>
        </p:txBody>
      </p:sp>
      <p:sp>
        <p:nvSpPr>
          <p:cNvPr id="5" name="object 5"/>
          <p:cNvSpPr txBox="1"/>
          <p:nvPr/>
        </p:nvSpPr>
        <p:spPr>
          <a:xfrm>
            <a:off x="706627" y="6792848"/>
            <a:ext cx="6148705" cy="3081655"/>
          </a:xfrm>
          <a:prstGeom prst="rect">
            <a:avLst/>
          </a:prstGeom>
        </p:spPr>
        <p:txBody>
          <a:bodyPr vert="horz" wrap="square" lIns="0" tIns="5080" rIns="0" bIns="0" rtlCol="0">
            <a:spAutoFit/>
          </a:bodyPr>
          <a:lstStyle/>
          <a:p>
            <a:pPr marL="12700" marR="464820">
              <a:lnSpc>
                <a:spcPct val="102099"/>
              </a:lnSpc>
              <a:spcBef>
                <a:spcPts val="40"/>
              </a:spcBef>
            </a:pPr>
            <a:r>
              <a:rPr sz="2400" b="1" spc="-20" dirty="0">
                <a:solidFill>
                  <a:srgbClr val="333333"/>
                </a:solidFill>
                <a:latin typeface="Calibri"/>
                <a:cs typeface="Calibri"/>
              </a:rPr>
              <a:t>Perché </a:t>
            </a:r>
            <a:r>
              <a:rPr sz="2400" b="1" spc="-5" dirty="0">
                <a:solidFill>
                  <a:srgbClr val="333333"/>
                </a:solidFill>
                <a:latin typeface="Calibri"/>
                <a:cs typeface="Calibri"/>
              </a:rPr>
              <a:t>il </a:t>
            </a:r>
            <a:r>
              <a:rPr sz="2400" b="1" spc="-15" dirty="0">
                <a:solidFill>
                  <a:srgbClr val="333333"/>
                </a:solidFill>
                <a:latin typeface="Calibri"/>
                <a:cs typeface="Calibri"/>
              </a:rPr>
              <a:t>Festival </a:t>
            </a:r>
            <a:r>
              <a:rPr sz="2400" b="1" dirty="0">
                <a:solidFill>
                  <a:srgbClr val="333333"/>
                </a:solidFill>
                <a:latin typeface="Calibri"/>
                <a:cs typeface="Calibri"/>
              </a:rPr>
              <a:t>della </a:t>
            </a:r>
            <a:r>
              <a:rPr sz="2400" b="1" spc="-15" dirty="0">
                <a:solidFill>
                  <a:srgbClr val="333333"/>
                </a:solidFill>
                <a:latin typeface="Calibri"/>
                <a:cs typeface="Calibri"/>
              </a:rPr>
              <a:t>Cultura Creativa </a:t>
            </a:r>
            <a:r>
              <a:rPr sz="2400" b="1" dirty="0">
                <a:solidFill>
                  <a:srgbClr val="333333"/>
                </a:solidFill>
                <a:latin typeface="Calibri"/>
                <a:cs typeface="Calibri"/>
              </a:rPr>
              <a:t>è </a:t>
            </a:r>
            <a:r>
              <a:rPr sz="2400" b="1" spc="-5" dirty="0">
                <a:solidFill>
                  <a:srgbClr val="333333"/>
                </a:solidFill>
                <a:latin typeface="Calibri"/>
                <a:cs typeface="Calibri"/>
              </a:rPr>
              <a:t>così  </a:t>
            </a:r>
            <a:r>
              <a:rPr sz="2400" b="1" spc="-10" dirty="0">
                <a:solidFill>
                  <a:srgbClr val="333333"/>
                </a:solidFill>
                <a:latin typeface="Calibri"/>
                <a:cs typeface="Calibri"/>
              </a:rPr>
              <a:t>importante</a:t>
            </a:r>
            <a:endParaRPr sz="2400">
              <a:latin typeface="Calibri"/>
              <a:cs typeface="Calibri"/>
            </a:endParaRPr>
          </a:p>
          <a:p>
            <a:pPr marL="12700">
              <a:lnSpc>
                <a:spcPct val="100000"/>
              </a:lnSpc>
              <a:spcBef>
                <a:spcPts val="110"/>
              </a:spcBef>
            </a:pPr>
            <a:r>
              <a:rPr sz="1050" spc="-5" dirty="0">
                <a:solidFill>
                  <a:srgbClr val="AAAAAA"/>
                </a:solidFill>
                <a:latin typeface="Calibri"/>
                <a:cs typeface="Calibri"/>
              </a:rPr>
              <a:t>Pubblicato </a:t>
            </a:r>
            <a:r>
              <a:rPr sz="1050" dirty="0">
                <a:solidFill>
                  <a:srgbClr val="AAAAAA"/>
                </a:solidFill>
                <a:latin typeface="Calibri"/>
                <a:cs typeface="Calibri"/>
              </a:rPr>
              <a:t>da </a:t>
            </a:r>
            <a:r>
              <a:rPr sz="1050" u="sng" spc="-5" dirty="0">
                <a:solidFill>
                  <a:srgbClr val="AAAAAA"/>
                </a:solidFill>
                <a:uFill>
                  <a:solidFill>
                    <a:srgbClr val="AAAAAA"/>
                  </a:solidFill>
                </a:uFill>
                <a:latin typeface="Calibri"/>
                <a:cs typeface="Calibri"/>
                <a:hlinkClick r:id="rId3"/>
              </a:rPr>
              <a:t>Eleonora Danese</a:t>
            </a:r>
            <a:r>
              <a:rPr sz="1050" spc="-5" dirty="0">
                <a:solidFill>
                  <a:srgbClr val="AAAAAA"/>
                </a:solidFill>
                <a:latin typeface="Calibri"/>
                <a:cs typeface="Calibri"/>
                <a:hlinkClick r:id="rId3"/>
              </a:rPr>
              <a:t> </a:t>
            </a:r>
            <a:r>
              <a:rPr sz="1050" spc="-5" dirty="0">
                <a:solidFill>
                  <a:srgbClr val="AAAAAA"/>
                </a:solidFill>
                <a:latin typeface="Calibri"/>
                <a:cs typeface="Calibri"/>
              </a:rPr>
              <a:t>in </a:t>
            </a:r>
            <a:r>
              <a:rPr sz="1050" u="sng" spc="-5" dirty="0">
                <a:solidFill>
                  <a:srgbClr val="AAAAAA"/>
                </a:solidFill>
                <a:uFill>
                  <a:solidFill>
                    <a:srgbClr val="AAAAAA"/>
                  </a:solidFill>
                </a:uFill>
                <a:latin typeface="Calibri"/>
                <a:cs typeface="Calibri"/>
                <a:hlinkClick r:id="rId4"/>
              </a:rPr>
              <a:t>L'i-CULT</a:t>
            </a:r>
            <a:r>
              <a:rPr sz="1050" spc="-5" dirty="0">
                <a:solidFill>
                  <a:srgbClr val="AAAAAA"/>
                </a:solidFill>
                <a:latin typeface="Calibri"/>
                <a:cs typeface="Calibri"/>
                <a:hlinkClick r:id="rId4"/>
              </a:rPr>
              <a:t> </a:t>
            </a:r>
            <a:r>
              <a:rPr sz="1050" dirty="0">
                <a:solidFill>
                  <a:srgbClr val="AAAAAA"/>
                </a:solidFill>
                <a:latin typeface="Calibri"/>
                <a:cs typeface="Calibri"/>
              </a:rPr>
              <a:t>5 </a:t>
            </a:r>
            <a:r>
              <a:rPr sz="1050" spc="-5" dirty="0">
                <a:solidFill>
                  <a:srgbClr val="AAAAAA"/>
                </a:solidFill>
                <a:latin typeface="Calibri"/>
                <a:cs typeface="Calibri"/>
              </a:rPr>
              <a:t>marzo</a:t>
            </a:r>
            <a:r>
              <a:rPr sz="1050" spc="10" dirty="0">
                <a:solidFill>
                  <a:srgbClr val="AAAAAA"/>
                </a:solidFill>
                <a:latin typeface="Calibri"/>
                <a:cs typeface="Calibri"/>
              </a:rPr>
              <a:t> </a:t>
            </a:r>
            <a:r>
              <a:rPr sz="1050" spc="-5" dirty="0">
                <a:solidFill>
                  <a:srgbClr val="AAAAAA"/>
                </a:solidFill>
                <a:latin typeface="Calibri"/>
                <a:cs typeface="Calibri"/>
              </a:rPr>
              <a:t>2015</a:t>
            </a:r>
            <a:endParaRPr sz="1050">
              <a:latin typeface="Calibri"/>
              <a:cs typeface="Calibri"/>
            </a:endParaRPr>
          </a:p>
          <a:p>
            <a:pPr>
              <a:lnSpc>
                <a:spcPct val="100000"/>
              </a:lnSpc>
            </a:pPr>
            <a:endParaRPr sz="1000">
              <a:latin typeface="Times New Roman"/>
              <a:cs typeface="Times New Roman"/>
            </a:endParaRPr>
          </a:p>
          <a:p>
            <a:pPr marL="12700">
              <a:lnSpc>
                <a:spcPct val="100000"/>
              </a:lnSpc>
              <a:spcBef>
                <a:spcPts val="800"/>
              </a:spcBef>
            </a:pPr>
            <a:r>
              <a:rPr sz="1200" b="1" spc="-5" dirty="0">
                <a:solidFill>
                  <a:srgbClr val="333333"/>
                </a:solidFill>
                <a:latin typeface="Calibri"/>
                <a:cs typeface="Calibri"/>
              </a:rPr>
              <a:t>Parlare </a:t>
            </a:r>
            <a:r>
              <a:rPr sz="1200" b="1" dirty="0">
                <a:solidFill>
                  <a:srgbClr val="333333"/>
                </a:solidFill>
                <a:latin typeface="Calibri"/>
                <a:cs typeface="Calibri"/>
              </a:rPr>
              <a:t>di </a:t>
            </a:r>
            <a:r>
              <a:rPr sz="1200" b="1" spc="-5" dirty="0">
                <a:solidFill>
                  <a:srgbClr val="333333"/>
                </a:solidFill>
                <a:latin typeface="Calibri"/>
                <a:cs typeface="Calibri"/>
              </a:rPr>
              <a:t>questo genere </a:t>
            </a:r>
            <a:r>
              <a:rPr sz="1200" b="1" dirty="0">
                <a:solidFill>
                  <a:srgbClr val="333333"/>
                </a:solidFill>
                <a:latin typeface="Calibri"/>
                <a:cs typeface="Calibri"/>
              </a:rPr>
              <a:t>di </a:t>
            </a:r>
            <a:r>
              <a:rPr sz="1200" b="1" spc="-5" dirty="0">
                <a:solidFill>
                  <a:srgbClr val="333333"/>
                </a:solidFill>
                <a:latin typeface="Calibri"/>
                <a:cs typeface="Calibri"/>
              </a:rPr>
              <a:t>eventi </a:t>
            </a:r>
            <a:r>
              <a:rPr sz="1200" b="1" dirty="0">
                <a:solidFill>
                  <a:srgbClr val="333333"/>
                </a:solidFill>
                <a:latin typeface="Calibri"/>
                <a:cs typeface="Calibri"/>
              </a:rPr>
              <a:t>è </a:t>
            </a:r>
            <a:r>
              <a:rPr sz="1200" b="1" spc="-5" dirty="0">
                <a:solidFill>
                  <a:srgbClr val="333333"/>
                </a:solidFill>
                <a:latin typeface="Calibri"/>
                <a:cs typeface="Calibri"/>
              </a:rPr>
              <a:t>molto </a:t>
            </a:r>
            <a:r>
              <a:rPr sz="1200" b="1" dirty="0">
                <a:solidFill>
                  <a:srgbClr val="333333"/>
                </a:solidFill>
                <a:latin typeface="Calibri"/>
                <a:cs typeface="Calibri"/>
              </a:rPr>
              <a:t>più </a:t>
            </a:r>
            <a:r>
              <a:rPr sz="1200" b="1" spc="-5" dirty="0">
                <a:solidFill>
                  <a:srgbClr val="333333"/>
                </a:solidFill>
                <a:latin typeface="Calibri"/>
                <a:cs typeface="Calibri"/>
              </a:rPr>
              <a:t>importante </a:t>
            </a:r>
            <a:r>
              <a:rPr sz="1200" b="1" dirty="0">
                <a:solidFill>
                  <a:srgbClr val="333333"/>
                </a:solidFill>
                <a:latin typeface="Calibri"/>
                <a:cs typeface="Calibri"/>
              </a:rPr>
              <a:t>di </a:t>
            </a:r>
            <a:r>
              <a:rPr sz="1200" b="1" spc="-5" dirty="0">
                <a:solidFill>
                  <a:srgbClr val="333333"/>
                </a:solidFill>
                <a:latin typeface="Calibri"/>
                <a:cs typeface="Calibri"/>
              </a:rPr>
              <a:t>quanto </a:t>
            </a:r>
            <a:r>
              <a:rPr sz="1200" b="1" dirty="0">
                <a:solidFill>
                  <a:srgbClr val="333333"/>
                </a:solidFill>
                <a:latin typeface="Calibri"/>
                <a:cs typeface="Calibri"/>
              </a:rPr>
              <a:t>non si</a:t>
            </a:r>
            <a:r>
              <a:rPr sz="1200" b="1" spc="55" dirty="0">
                <a:solidFill>
                  <a:srgbClr val="333333"/>
                </a:solidFill>
                <a:latin typeface="Calibri"/>
                <a:cs typeface="Calibri"/>
              </a:rPr>
              <a:t> </a:t>
            </a:r>
            <a:r>
              <a:rPr sz="1200" b="1" spc="-5" dirty="0">
                <a:solidFill>
                  <a:srgbClr val="333333"/>
                </a:solidFill>
                <a:latin typeface="Calibri"/>
                <a:cs typeface="Calibri"/>
              </a:rPr>
              <a:t>creda.</a:t>
            </a:r>
            <a:endParaRPr sz="1200">
              <a:latin typeface="Calibri"/>
              <a:cs typeface="Calibri"/>
            </a:endParaRPr>
          </a:p>
          <a:p>
            <a:pPr marL="12700" marR="5080" algn="just">
              <a:lnSpc>
                <a:spcPct val="116900"/>
              </a:lnSpc>
              <a:spcBef>
                <a:spcPts val="10"/>
              </a:spcBef>
            </a:pPr>
            <a:r>
              <a:rPr sz="1200" dirty="0">
                <a:solidFill>
                  <a:srgbClr val="333333"/>
                </a:solidFill>
                <a:latin typeface="Calibri"/>
                <a:cs typeface="Calibri"/>
              </a:rPr>
              <a:t>Il </a:t>
            </a:r>
            <a:r>
              <a:rPr sz="1200" spc="-5" dirty="0">
                <a:solidFill>
                  <a:srgbClr val="333333"/>
                </a:solidFill>
                <a:latin typeface="Calibri"/>
                <a:cs typeface="Calibri"/>
              </a:rPr>
              <a:t>nostro quotidiano </a:t>
            </a:r>
            <a:r>
              <a:rPr sz="1200" dirty="0">
                <a:solidFill>
                  <a:srgbClr val="333333"/>
                </a:solidFill>
                <a:latin typeface="Calibri"/>
                <a:cs typeface="Calibri"/>
              </a:rPr>
              <a:t>è </a:t>
            </a:r>
            <a:r>
              <a:rPr sz="1200" spc="-5" dirty="0">
                <a:solidFill>
                  <a:srgbClr val="333333"/>
                </a:solidFill>
                <a:latin typeface="Calibri"/>
                <a:cs typeface="Calibri"/>
              </a:rPr>
              <a:t>costellato </a:t>
            </a:r>
            <a:r>
              <a:rPr sz="1200" dirty="0">
                <a:solidFill>
                  <a:srgbClr val="333333"/>
                </a:solidFill>
                <a:latin typeface="Calibri"/>
                <a:cs typeface="Calibri"/>
              </a:rPr>
              <a:t>di </a:t>
            </a:r>
            <a:r>
              <a:rPr sz="1200" spc="-5" dirty="0">
                <a:solidFill>
                  <a:srgbClr val="333333"/>
                </a:solidFill>
                <a:latin typeface="Calibri"/>
                <a:cs typeface="Calibri"/>
              </a:rPr>
              <a:t>scene </a:t>
            </a:r>
            <a:r>
              <a:rPr sz="1200" dirty="0">
                <a:solidFill>
                  <a:srgbClr val="333333"/>
                </a:solidFill>
                <a:latin typeface="Calibri"/>
                <a:cs typeface="Calibri"/>
              </a:rPr>
              <a:t>di violenza di ogni </a:t>
            </a:r>
            <a:r>
              <a:rPr sz="1200" spc="-5" dirty="0">
                <a:solidFill>
                  <a:srgbClr val="333333"/>
                </a:solidFill>
                <a:latin typeface="Calibri"/>
                <a:cs typeface="Calibri"/>
              </a:rPr>
              <a:t>tipo, </a:t>
            </a:r>
            <a:r>
              <a:rPr sz="1200" dirty="0">
                <a:solidFill>
                  <a:srgbClr val="333333"/>
                </a:solidFill>
                <a:latin typeface="Calibri"/>
                <a:cs typeface="Calibri"/>
              </a:rPr>
              <a:t>da </a:t>
            </a:r>
            <a:r>
              <a:rPr sz="1200" spc="-5" dirty="0">
                <a:solidFill>
                  <a:srgbClr val="333333"/>
                </a:solidFill>
                <a:latin typeface="Calibri"/>
                <a:cs typeface="Calibri"/>
              </a:rPr>
              <a:t>quella fisica </a:t>
            </a:r>
            <a:r>
              <a:rPr sz="1200" dirty="0">
                <a:solidFill>
                  <a:srgbClr val="333333"/>
                </a:solidFill>
                <a:latin typeface="Calibri"/>
                <a:cs typeface="Calibri"/>
              </a:rPr>
              <a:t>a </a:t>
            </a:r>
            <a:r>
              <a:rPr sz="1200" spc="-5" dirty="0">
                <a:solidFill>
                  <a:srgbClr val="333333"/>
                </a:solidFill>
                <a:latin typeface="Calibri"/>
                <a:cs typeface="Calibri"/>
              </a:rPr>
              <a:t>quella  psicologica </a:t>
            </a:r>
            <a:r>
              <a:rPr sz="1200" dirty="0">
                <a:solidFill>
                  <a:srgbClr val="333333"/>
                </a:solidFill>
                <a:latin typeface="Calibri"/>
                <a:cs typeface="Calibri"/>
              </a:rPr>
              <a:t>o morale, </a:t>
            </a:r>
            <a:r>
              <a:rPr sz="1200" spc="-5" dirty="0">
                <a:solidFill>
                  <a:srgbClr val="333333"/>
                </a:solidFill>
                <a:latin typeface="Calibri"/>
                <a:cs typeface="Calibri"/>
              </a:rPr>
              <a:t>da </a:t>
            </a:r>
            <a:r>
              <a:rPr sz="1200" dirty="0">
                <a:solidFill>
                  <a:srgbClr val="333333"/>
                </a:solidFill>
                <a:latin typeface="Calibri"/>
                <a:cs typeface="Calibri"/>
              </a:rPr>
              <a:t>quella </a:t>
            </a:r>
            <a:r>
              <a:rPr sz="1200" spc="-5" dirty="0">
                <a:solidFill>
                  <a:srgbClr val="333333"/>
                </a:solidFill>
                <a:latin typeface="Calibri"/>
                <a:cs typeface="Calibri"/>
              </a:rPr>
              <a:t>contro </a:t>
            </a:r>
            <a:r>
              <a:rPr sz="1200" dirty="0">
                <a:solidFill>
                  <a:srgbClr val="333333"/>
                </a:solidFill>
                <a:latin typeface="Calibri"/>
                <a:cs typeface="Calibri"/>
              </a:rPr>
              <a:t>il </a:t>
            </a:r>
            <a:r>
              <a:rPr sz="1200" spc="-5" dirty="0">
                <a:solidFill>
                  <a:srgbClr val="333333"/>
                </a:solidFill>
                <a:latin typeface="Calibri"/>
                <a:cs typeface="Calibri"/>
              </a:rPr>
              <a:t>patrimonio artistico </a:t>
            </a:r>
            <a:r>
              <a:rPr sz="1200" dirty="0">
                <a:solidFill>
                  <a:srgbClr val="333333"/>
                </a:solidFill>
                <a:latin typeface="Calibri"/>
                <a:cs typeface="Calibri"/>
              </a:rPr>
              <a:t>a </a:t>
            </a:r>
            <a:r>
              <a:rPr sz="1200" spc="-5" dirty="0">
                <a:solidFill>
                  <a:srgbClr val="333333"/>
                </a:solidFill>
                <a:latin typeface="Calibri"/>
                <a:cs typeface="Calibri"/>
              </a:rPr>
              <a:t>quella contro </a:t>
            </a:r>
            <a:r>
              <a:rPr sz="1200" dirty="0">
                <a:solidFill>
                  <a:srgbClr val="333333"/>
                </a:solidFill>
                <a:latin typeface="Calibri"/>
                <a:cs typeface="Calibri"/>
              </a:rPr>
              <a:t>la </a:t>
            </a:r>
            <a:r>
              <a:rPr sz="1200" spc="-5" dirty="0">
                <a:solidFill>
                  <a:srgbClr val="333333"/>
                </a:solidFill>
                <a:latin typeface="Calibri"/>
                <a:cs typeface="Calibri"/>
              </a:rPr>
              <a:t>natura </a:t>
            </a:r>
            <a:r>
              <a:rPr sz="1200" dirty="0">
                <a:solidFill>
                  <a:srgbClr val="333333"/>
                </a:solidFill>
                <a:latin typeface="Calibri"/>
                <a:cs typeface="Calibri"/>
              </a:rPr>
              <a:t>o il  </a:t>
            </a:r>
            <a:r>
              <a:rPr sz="1200" spc="-5" dirty="0">
                <a:solidFill>
                  <a:srgbClr val="333333"/>
                </a:solidFill>
                <a:latin typeface="Calibri"/>
                <a:cs typeface="Calibri"/>
              </a:rPr>
              <a:t>territorio. </a:t>
            </a:r>
            <a:r>
              <a:rPr sz="1200" dirty="0">
                <a:solidFill>
                  <a:srgbClr val="333333"/>
                </a:solidFill>
                <a:latin typeface="Calibri"/>
                <a:cs typeface="Calibri"/>
              </a:rPr>
              <a:t>In </a:t>
            </a:r>
            <a:r>
              <a:rPr sz="1200" spc="-5" dirty="0">
                <a:solidFill>
                  <a:srgbClr val="333333"/>
                </a:solidFill>
                <a:latin typeface="Calibri"/>
                <a:cs typeface="Calibri"/>
              </a:rPr>
              <a:t>maniera </a:t>
            </a:r>
            <a:r>
              <a:rPr sz="1200" dirty="0">
                <a:solidFill>
                  <a:srgbClr val="333333"/>
                </a:solidFill>
                <a:latin typeface="Calibri"/>
                <a:cs typeface="Calibri"/>
              </a:rPr>
              <a:t>molto </a:t>
            </a:r>
            <a:r>
              <a:rPr sz="1200" spc="-5" dirty="0">
                <a:solidFill>
                  <a:srgbClr val="333333"/>
                </a:solidFill>
                <a:latin typeface="Calibri"/>
                <a:cs typeface="Calibri"/>
              </a:rPr>
              <a:t>semplificativa, un </a:t>
            </a:r>
            <a:r>
              <a:rPr sz="1200" dirty="0">
                <a:solidFill>
                  <a:srgbClr val="333333"/>
                </a:solidFill>
                <a:latin typeface="Calibri"/>
                <a:cs typeface="Calibri"/>
              </a:rPr>
              <a:t>qualsiasi </a:t>
            </a:r>
            <a:r>
              <a:rPr sz="1200" spc="-5" dirty="0">
                <a:solidFill>
                  <a:srgbClr val="333333"/>
                </a:solidFill>
                <a:latin typeface="Calibri"/>
                <a:cs typeface="Calibri"/>
              </a:rPr>
              <a:t>atto di </a:t>
            </a:r>
            <a:r>
              <a:rPr sz="1200" dirty="0">
                <a:solidFill>
                  <a:srgbClr val="333333"/>
                </a:solidFill>
                <a:latin typeface="Calibri"/>
                <a:cs typeface="Calibri"/>
              </a:rPr>
              <a:t>violenza </a:t>
            </a:r>
            <a:r>
              <a:rPr sz="1200" spc="-5" dirty="0">
                <a:solidFill>
                  <a:srgbClr val="333333"/>
                </a:solidFill>
                <a:latin typeface="Calibri"/>
                <a:cs typeface="Calibri"/>
              </a:rPr>
              <a:t>potrebbe </a:t>
            </a:r>
            <a:r>
              <a:rPr sz="1200" dirty="0">
                <a:solidFill>
                  <a:srgbClr val="333333"/>
                </a:solidFill>
                <a:latin typeface="Calibri"/>
                <a:cs typeface="Calibri"/>
              </a:rPr>
              <a:t>essere  </a:t>
            </a:r>
            <a:r>
              <a:rPr sz="1200" spc="-5" dirty="0">
                <a:solidFill>
                  <a:srgbClr val="333333"/>
                </a:solidFill>
                <a:latin typeface="Calibri"/>
                <a:cs typeface="Calibri"/>
              </a:rPr>
              <a:t>interpretato come l’</a:t>
            </a:r>
            <a:r>
              <a:rPr sz="1200" b="1" spc="-5" dirty="0">
                <a:solidFill>
                  <a:srgbClr val="333333"/>
                </a:solidFill>
                <a:latin typeface="Calibri"/>
                <a:cs typeface="Calibri"/>
              </a:rPr>
              <a:t>espressione concreta </a:t>
            </a:r>
            <a:r>
              <a:rPr sz="1200" b="1" dirty="0">
                <a:solidFill>
                  <a:srgbClr val="333333"/>
                </a:solidFill>
                <a:latin typeface="Calibri"/>
                <a:cs typeface="Calibri"/>
              </a:rPr>
              <a:t>di una </a:t>
            </a:r>
            <a:r>
              <a:rPr sz="1200" b="1" spc="-5" dirty="0">
                <a:solidFill>
                  <a:srgbClr val="333333"/>
                </a:solidFill>
                <a:latin typeface="Calibri"/>
                <a:cs typeface="Calibri"/>
              </a:rPr>
              <a:t>mancanza </a:t>
            </a:r>
            <a:r>
              <a:rPr sz="1200" b="1" dirty="0">
                <a:solidFill>
                  <a:srgbClr val="333333"/>
                </a:solidFill>
                <a:latin typeface="Calibri"/>
                <a:cs typeface="Calibri"/>
              </a:rPr>
              <a:t>o di un </a:t>
            </a:r>
            <a:r>
              <a:rPr sz="1200" b="1" spc="-5" dirty="0">
                <a:solidFill>
                  <a:srgbClr val="333333"/>
                </a:solidFill>
                <a:latin typeface="Calibri"/>
                <a:cs typeface="Calibri"/>
              </a:rPr>
              <a:t>eccesso </a:t>
            </a:r>
            <a:r>
              <a:rPr sz="1200" b="1" dirty="0">
                <a:solidFill>
                  <a:srgbClr val="333333"/>
                </a:solidFill>
                <a:latin typeface="Calibri"/>
                <a:cs typeface="Calibri"/>
              </a:rPr>
              <a:t>di </a:t>
            </a:r>
            <a:r>
              <a:rPr sz="1200" b="1" spc="-5" dirty="0">
                <a:solidFill>
                  <a:srgbClr val="333333"/>
                </a:solidFill>
                <a:latin typeface="Calibri"/>
                <a:cs typeface="Calibri"/>
              </a:rPr>
              <a:t>informazioni non  elaborate</a:t>
            </a:r>
            <a:r>
              <a:rPr sz="1200" spc="-5" dirty="0">
                <a:solidFill>
                  <a:srgbClr val="333333"/>
                </a:solidFill>
                <a:latin typeface="Calibri"/>
                <a:cs typeface="Calibri"/>
              </a:rPr>
              <a:t>. </a:t>
            </a:r>
            <a:r>
              <a:rPr sz="1200" dirty="0">
                <a:solidFill>
                  <a:srgbClr val="333333"/>
                </a:solidFill>
                <a:latin typeface="Calibri"/>
                <a:cs typeface="Calibri"/>
              </a:rPr>
              <a:t>Alla base di entrambi, </a:t>
            </a:r>
            <a:r>
              <a:rPr sz="1200" spc="-5" dirty="0">
                <a:solidFill>
                  <a:srgbClr val="333333"/>
                </a:solidFill>
                <a:latin typeface="Calibri"/>
                <a:cs typeface="Calibri"/>
              </a:rPr>
              <a:t>comunque, sta l’</a:t>
            </a:r>
            <a:r>
              <a:rPr sz="1200" b="1" spc="-5" dirty="0">
                <a:solidFill>
                  <a:srgbClr val="333333"/>
                </a:solidFill>
                <a:latin typeface="Calibri"/>
                <a:cs typeface="Calibri"/>
              </a:rPr>
              <a:t>annullamento del senso critico </a:t>
            </a:r>
            <a:r>
              <a:rPr sz="1200" spc="-5" dirty="0">
                <a:solidFill>
                  <a:srgbClr val="333333"/>
                </a:solidFill>
                <a:latin typeface="Calibri"/>
                <a:cs typeface="Calibri"/>
              </a:rPr>
              <a:t>della persona  che non </a:t>
            </a:r>
            <a:r>
              <a:rPr sz="1200" spc="-10" dirty="0">
                <a:solidFill>
                  <a:srgbClr val="333333"/>
                </a:solidFill>
                <a:latin typeface="Calibri"/>
                <a:cs typeface="Calibri"/>
              </a:rPr>
              <a:t>abbia </a:t>
            </a:r>
            <a:r>
              <a:rPr sz="1200" spc="-5" dirty="0">
                <a:solidFill>
                  <a:srgbClr val="333333"/>
                </a:solidFill>
                <a:latin typeface="Calibri"/>
                <a:cs typeface="Calibri"/>
              </a:rPr>
              <a:t>imparato, letteralmente, </a:t>
            </a:r>
            <a:r>
              <a:rPr sz="1200" dirty="0">
                <a:solidFill>
                  <a:srgbClr val="333333"/>
                </a:solidFill>
                <a:latin typeface="Calibri"/>
                <a:cs typeface="Calibri"/>
              </a:rPr>
              <a:t>a </a:t>
            </a:r>
            <a:r>
              <a:rPr sz="1200" spc="-5" dirty="0">
                <a:solidFill>
                  <a:srgbClr val="333333"/>
                </a:solidFill>
                <a:latin typeface="Calibri"/>
                <a:cs typeface="Calibri"/>
              </a:rPr>
              <a:t>leggere </a:t>
            </a:r>
            <a:r>
              <a:rPr sz="1200" dirty="0">
                <a:solidFill>
                  <a:srgbClr val="333333"/>
                </a:solidFill>
                <a:latin typeface="Calibri"/>
                <a:cs typeface="Calibri"/>
              </a:rPr>
              <a:t>i </a:t>
            </a:r>
            <a:r>
              <a:rPr sz="1200" spc="-5" dirty="0">
                <a:solidFill>
                  <a:srgbClr val="333333"/>
                </a:solidFill>
                <a:latin typeface="Calibri"/>
                <a:cs typeface="Calibri"/>
              </a:rPr>
              <a:t>segnali </a:t>
            </a:r>
            <a:r>
              <a:rPr sz="1200" dirty="0">
                <a:solidFill>
                  <a:srgbClr val="333333"/>
                </a:solidFill>
                <a:latin typeface="Calibri"/>
                <a:cs typeface="Calibri"/>
              </a:rPr>
              <a:t>e le </a:t>
            </a:r>
            <a:r>
              <a:rPr sz="1200" spc="-5" dirty="0">
                <a:solidFill>
                  <a:srgbClr val="333333"/>
                </a:solidFill>
                <a:latin typeface="Calibri"/>
                <a:cs typeface="Calibri"/>
              </a:rPr>
              <a:t>parti </a:t>
            </a:r>
            <a:r>
              <a:rPr sz="1200" dirty="0">
                <a:solidFill>
                  <a:srgbClr val="333333"/>
                </a:solidFill>
                <a:latin typeface="Calibri"/>
                <a:cs typeface="Calibri"/>
              </a:rPr>
              <a:t>del</a:t>
            </a:r>
            <a:r>
              <a:rPr sz="1200" spc="30" dirty="0">
                <a:solidFill>
                  <a:srgbClr val="333333"/>
                </a:solidFill>
                <a:latin typeface="Calibri"/>
                <a:cs typeface="Calibri"/>
              </a:rPr>
              <a:t> </a:t>
            </a:r>
            <a:r>
              <a:rPr sz="1200" spc="-5" dirty="0">
                <a:solidFill>
                  <a:srgbClr val="333333"/>
                </a:solidFill>
                <a:latin typeface="Calibri"/>
                <a:cs typeface="Calibri"/>
              </a:rPr>
              <a:t>circostante.</a:t>
            </a:r>
            <a:endParaRPr sz="1200">
              <a:latin typeface="Calibri"/>
              <a:cs typeface="Calibri"/>
            </a:endParaRPr>
          </a:p>
          <a:p>
            <a:pPr marL="12700" marR="6985">
              <a:lnSpc>
                <a:spcPct val="116700"/>
              </a:lnSpc>
              <a:spcBef>
                <a:spcPts val="10"/>
              </a:spcBef>
            </a:pPr>
            <a:r>
              <a:rPr sz="1200" spc="-5" dirty="0">
                <a:solidFill>
                  <a:srgbClr val="333333"/>
                </a:solidFill>
                <a:latin typeface="Calibri"/>
                <a:cs typeface="Calibri"/>
              </a:rPr>
              <a:t>L’incapacità </a:t>
            </a:r>
            <a:r>
              <a:rPr sz="1200" dirty="0">
                <a:solidFill>
                  <a:srgbClr val="333333"/>
                </a:solidFill>
                <a:latin typeface="Calibri"/>
                <a:cs typeface="Calibri"/>
              </a:rPr>
              <a:t>di </a:t>
            </a:r>
            <a:r>
              <a:rPr sz="1200" spc="-5" dirty="0">
                <a:solidFill>
                  <a:srgbClr val="333333"/>
                </a:solidFill>
                <a:latin typeface="Calibri"/>
                <a:cs typeface="Calibri"/>
              </a:rPr>
              <a:t>comprendere </a:t>
            </a:r>
            <a:r>
              <a:rPr sz="1200" dirty="0">
                <a:solidFill>
                  <a:srgbClr val="333333"/>
                </a:solidFill>
                <a:latin typeface="Calibri"/>
                <a:cs typeface="Calibri"/>
              </a:rPr>
              <a:t>la </a:t>
            </a:r>
            <a:r>
              <a:rPr sz="1200" spc="-5" dirty="0">
                <a:solidFill>
                  <a:srgbClr val="333333"/>
                </a:solidFill>
                <a:latin typeface="Calibri"/>
                <a:cs typeface="Calibri"/>
              </a:rPr>
              <a:t>natura </a:t>
            </a:r>
            <a:r>
              <a:rPr sz="1200" dirty="0">
                <a:solidFill>
                  <a:srgbClr val="333333"/>
                </a:solidFill>
                <a:latin typeface="Calibri"/>
                <a:cs typeface="Calibri"/>
              </a:rPr>
              <a:t>delle infinite </a:t>
            </a:r>
            <a:r>
              <a:rPr sz="1200" spc="-5" dirty="0">
                <a:solidFill>
                  <a:srgbClr val="333333"/>
                </a:solidFill>
                <a:latin typeface="Calibri"/>
                <a:cs typeface="Calibri"/>
              </a:rPr>
              <a:t>relazioni astratte </a:t>
            </a:r>
            <a:r>
              <a:rPr sz="1200" dirty="0">
                <a:solidFill>
                  <a:srgbClr val="333333"/>
                </a:solidFill>
                <a:latin typeface="Calibri"/>
                <a:cs typeface="Calibri"/>
              </a:rPr>
              <a:t>e </a:t>
            </a:r>
            <a:r>
              <a:rPr sz="1200" spc="-5" dirty="0">
                <a:solidFill>
                  <a:srgbClr val="333333"/>
                </a:solidFill>
                <a:latin typeface="Calibri"/>
                <a:cs typeface="Calibri"/>
              </a:rPr>
              <a:t>concrete che compongono  </a:t>
            </a:r>
            <a:r>
              <a:rPr sz="1200" dirty="0">
                <a:solidFill>
                  <a:srgbClr val="333333"/>
                </a:solidFill>
                <a:latin typeface="Calibri"/>
                <a:cs typeface="Calibri"/>
              </a:rPr>
              <a:t>la vita del </a:t>
            </a:r>
            <a:r>
              <a:rPr sz="1200" spc="-5" dirty="0">
                <a:solidFill>
                  <a:srgbClr val="333333"/>
                </a:solidFill>
                <a:latin typeface="Calibri"/>
                <a:cs typeface="Calibri"/>
              </a:rPr>
              <a:t>singolo </a:t>
            </a:r>
            <a:r>
              <a:rPr sz="1200" dirty="0">
                <a:solidFill>
                  <a:srgbClr val="333333"/>
                </a:solidFill>
                <a:latin typeface="Calibri"/>
                <a:cs typeface="Calibri"/>
              </a:rPr>
              <a:t>e della </a:t>
            </a:r>
            <a:r>
              <a:rPr sz="1200" spc="-5" dirty="0">
                <a:solidFill>
                  <a:srgbClr val="333333"/>
                </a:solidFill>
                <a:latin typeface="Calibri"/>
                <a:cs typeface="Calibri"/>
              </a:rPr>
              <a:t>collettività </a:t>
            </a:r>
            <a:r>
              <a:rPr sz="1200" dirty="0">
                <a:solidFill>
                  <a:srgbClr val="333333"/>
                </a:solidFill>
                <a:latin typeface="Calibri"/>
                <a:cs typeface="Calibri"/>
              </a:rPr>
              <a:t>è </a:t>
            </a:r>
            <a:r>
              <a:rPr sz="1200" spc="-5" dirty="0">
                <a:solidFill>
                  <a:srgbClr val="333333"/>
                </a:solidFill>
                <a:latin typeface="Calibri"/>
                <a:cs typeface="Calibri"/>
              </a:rPr>
              <a:t>un </a:t>
            </a:r>
            <a:r>
              <a:rPr sz="1200" dirty="0">
                <a:solidFill>
                  <a:srgbClr val="333333"/>
                </a:solidFill>
                <a:latin typeface="Calibri"/>
                <a:cs typeface="Calibri"/>
              </a:rPr>
              <a:t>grave </a:t>
            </a:r>
            <a:r>
              <a:rPr sz="1200" spc="-5" dirty="0">
                <a:solidFill>
                  <a:srgbClr val="333333"/>
                </a:solidFill>
                <a:latin typeface="Calibri"/>
                <a:cs typeface="Calibri"/>
              </a:rPr>
              <a:t>deficit: significa </a:t>
            </a:r>
            <a:r>
              <a:rPr sz="1200" b="1" dirty="0">
                <a:solidFill>
                  <a:srgbClr val="333333"/>
                </a:solidFill>
                <a:latin typeface="Calibri"/>
                <a:cs typeface="Calibri"/>
              </a:rPr>
              <a:t>non </a:t>
            </a:r>
            <a:r>
              <a:rPr sz="1200" b="1" spc="-5" dirty="0">
                <a:solidFill>
                  <a:srgbClr val="333333"/>
                </a:solidFill>
                <a:latin typeface="Calibri"/>
                <a:cs typeface="Calibri"/>
              </a:rPr>
              <a:t>essere </a:t>
            </a:r>
            <a:r>
              <a:rPr sz="1200" b="1" dirty="0">
                <a:solidFill>
                  <a:srgbClr val="333333"/>
                </a:solidFill>
                <a:latin typeface="Calibri"/>
                <a:cs typeface="Calibri"/>
              </a:rPr>
              <a:t>in </a:t>
            </a:r>
            <a:r>
              <a:rPr sz="1200" b="1" spc="-5" dirty="0">
                <a:solidFill>
                  <a:srgbClr val="333333"/>
                </a:solidFill>
                <a:latin typeface="Calibri"/>
                <a:cs typeface="Calibri"/>
              </a:rPr>
              <a:t>grado </a:t>
            </a:r>
            <a:r>
              <a:rPr sz="1200" b="1" dirty="0">
                <a:solidFill>
                  <a:srgbClr val="333333"/>
                </a:solidFill>
                <a:latin typeface="Calibri"/>
                <a:cs typeface="Calibri"/>
              </a:rPr>
              <a:t>di </a:t>
            </a:r>
            <a:r>
              <a:rPr sz="1200" b="1" spc="-5" dirty="0">
                <a:solidFill>
                  <a:srgbClr val="333333"/>
                </a:solidFill>
                <a:latin typeface="Calibri"/>
                <a:cs typeface="Calibri"/>
              </a:rPr>
              <a:t>collocare</a:t>
            </a:r>
            <a:r>
              <a:rPr sz="1200" b="1" spc="75" dirty="0">
                <a:solidFill>
                  <a:srgbClr val="333333"/>
                </a:solidFill>
                <a:latin typeface="Calibri"/>
                <a:cs typeface="Calibri"/>
              </a:rPr>
              <a:t> </a:t>
            </a:r>
            <a:r>
              <a:rPr sz="1200" b="1" dirty="0">
                <a:solidFill>
                  <a:srgbClr val="333333"/>
                </a:solidFill>
                <a:latin typeface="Calibri"/>
                <a:cs typeface="Calibri"/>
              </a:rPr>
              <a:t>se</a:t>
            </a:r>
            <a:endParaRPr sz="1200">
              <a:latin typeface="Calibri"/>
              <a:cs typeface="Calibri"/>
            </a:endParaRPr>
          </a:p>
        </p:txBody>
      </p:sp>
      <p:sp>
        <p:nvSpPr>
          <p:cNvPr id="6" name="object 6"/>
          <p:cNvSpPr/>
          <p:nvPr/>
        </p:nvSpPr>
        <p:spPr>
          <a:xfrm>
            <a:off x="2361603" y="2158717"/>
            <a:ext cx="2797111" cy="1203841"/>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095375" y="3552824"/>
            <a:ext cx="5257800" cy="289179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3335">
              <a:lnSpc>
                <a:spcPts val="1839"/>
              </a:lnSpc>
            </a:pPr>
            <a:r>
              <a:rPr sz="1600" b="1" spc="-5" dirty="0">
                <a:latin typeface="Arial"/>
                <a:cs typeface="Arial"/>
              </a:rPr>
              <a:t>Li</a:t>
            </a:r>
            <a:r>
              <a:rPr sz="1600" b="1" spc="-15" dirty="0">
                <a:latin typeface="Arial"/>
                <a:cs typeface="Arial"/>
              </a:rPr>
              <a:t>n</a:t>
            </a:r>
            <a:r>
              <a:rPr sz="1600" b="1" spc="-5" dirty="0">
                <a:latin typeface="Arial"/>
                <a:cs typeface="Arial"/>
              </a:rPr>
              <a:t>d</a:t>
            </a:r>
            <a:r>
              <a:rPr sz="1600" b="1" spc="5" dirty="0">
                <a:latin typeface="Arial"/>
                <a:cs typeface="Arial"/>
              </a:rPr>
              <a:t>i</a:t>
            </a:r>
            <a:r>
              <a:rPr sz="1600" b="1" spc="-5" dirty="0">
                <a:latin typeface="Arial"/>
                <a:cs typeface="Arial"/>
              </a:rPr>
              <a:t>ep</a:t>
            </a:r>
            <a:r>
              <a:rPr sz="1600" b="1" dirty="0">
                <a:latin typeface="Arial"/>
                <a:cs typeface="Arial"/>
              </a:rPr>
              <a:t>e</a:t>
            </a:r>
            <a:r>
              <a:rPr sz="1600" b="1" spc="-5" dirty="0">
                <a:latin typeface="Arial"/>
                <a:cs typeface="Arial"/>
              </a:rPr>
              <a:t>n</a:t>
            </a:r>
            <a:r>
              <a:rPr sz="1600" b="1" spc="-15" dirty="0">
                <a:latin typeface="Arial"/>
                <a:cs typeface="Arial"/>
              </a:rPr>
              <a:t>d</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e</a:t>
            </a:r>
            <a:r>
              <a:rPr sz="1600" b="1" spc="5" dirty="0">
                <a:latin typeface="Arial"/>
                <a:cs typeface="Arial"/>
              </a:rPr>
              <a:t>.</a:t>
            </a:r>
            <a:r>
              <a:rPr sz="1600" b="1" spc="-5" dirty="0">
                <a:latin typeface="Arial"/>
                <a:cs typeface="Arial"/>
              </a:rPr>
              <a:t>it  5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94534"/>
            <a:ext cx="6149975" cy="5803900"/>
          </a:xfrm>
          <a:prstGeom prst="rect">
            <a:avLst/>
          </a:prstGeom>
        </p:spPr>
        <p:txBody>
          <a:bodyPr vert="horz" wrap="square" lIns="0" tIns="13335" rIns="0" bIns="0" rtlCol="0">
            <a:spAutoFit/>
          </a:bodyPr>
          <a:lstStyle/>
          <a:p>
            <a:pPr marL="12700" marR="6985" algn="just">
              <a:lnSpc>
                <a:spcPct val="117200"/>
              </a:lnSpc>
              <a:spcBef>
                <a:spcPts val="105"/>
              </a:spcBef>
            </a:pPr>
            <a:r>
              <a:rPr sz="1200" b="1" spc="-5" dirty="0">
                <a:solidFill>
                  <a:srgbClr val="333333"/>
                </a:solidFill>
                <a:latin typeface="Calibri"/>
                <a:cs typeface="Calibri"/>
              </a:rPr>
              <a:t>stessi all’interno di </a:t>
            </a:r>
            <a:r>
              <a:rPr sz="1200" b="1" dirty="0">
                <a:solidFill>
                  <a:srgbClr val="333333"/>
                </a:solidFill>
                <a:latin typeface="Calibri"/>
                <a:cs typeface="Calibri"/>
              </a:rPr>
              <a:t>una </a:t>
            </a:r>
            <a:r>
              <a:rPr sz="1200" b="1" spc="-5" dirty="0">
                <a:solidFill>
                  <a:srgbClr val="333333"/>
                </a:solidFill>
                <a:latin typeface="Calibri"/>
                <a:cs typeface="Calibri"/>
              </a:rPr>
              <a:t>realtà universalmente riconoscibile, ma anche </a:t>
            </a:r>
            <a:r>
              <a:rPr sz="1200" b="1" dirty="0">
                <a:solidFill>
                  <a:srgbClr val="333333"/>
                </a:solidFill>
                <a:latin typeface="Calibri"/>
                <a:cs typeface="Calibri"/>
              </a:rPr>
              <a:t>di non </a:t>
            </a:r>
            <a:r>
              <a:rPr sz="1200" b="1" spc="-5" dirty="0">
                <a:solidFill>
                  <a:srgbClr val="333333"/>
                </a:solidFill>
                <a:latin typeface="Calibri"/>
                <a:cs typeface="Calibri"/>
              </a:rPr>
              <a:t>saper individuare  questa stessa realtà</a:t>
            </a:r>
            <a:r>
              <a:rPr sz="1200" spc="-5" dirty="0">
                <a:solidFill>
                  <a:srgbClr val="333333"/>
                </a:solidFill>
                <a:latin typeface="Calibri"/>
                <a:cs typeface="Calibri"/>
              </a:rPr>
              <a:t>. Sapersi contestualizzare </a:t>
            </a:r>
            <a:r>
              <a:rPr sz="1200" dirty="0">
                <a:solidFill>
                  <a:srgbClr val="333333"/>
                </a:solidFill>
                <a:latin typeface="Calibri"/>
                <a:cs typeface="Calibri"/>
              </a:rPr>
              <a:t>e </a:t>
            </a:r>
            <a:r>
              <a:rPr sz="1200" spc="-5" dirty="0">
                <a:solidFill>
                  <a:srgbClr val="333333"/>
                </a:solidFill>
                <a:latin typeface="Calibri"/>
                <a:cs typeface="Calibri"/>
              </a:rPr>
              <a:t>saperlo fare con </a:t>
            </a:r>
            <a:r>
              <a:rPr sz="1200" dirty="0">
                <a:solidFill>
                  <a:srgbClr val="333333"/>
                </a:solidFill>
                <a:latin typeface="Calibri"/>
                <a:cs typeface="Calibri"/>
              </a:rPr>
              <a:t>gli </a:t>
            </a:r>
            <a:r>
              <a:rPr sz="1200" spc="-5" dirty="0">
                <a:solidFill>
                  <a:srgbClr val="333333"/>
                </a:solidFill>
                <a:latin typeface="Calibri"/>
                <a:cs typeface="Calibri"/>
              </a:rPr>
              <a:t>eventi vissuti direttamente </a:t>
            </a:r>
            <a:r>
              <a:rPr sz="1200" dirty="0">
                <a:solidFill>
                  <a:srgbClr val="333333"/>
                </a:solidFill>
                <a:latin typeface="Calibri"/>
                <a:cs typeface="Calibri"/>
              </a:rPr>
              <a:t>e  </a:t>
            </a:r>
            <a:r>
              <a:rPr sz="1200" spc="-5" dirty="0">
                <a:solidFill>
                  <a:srgbClr val="333333"/>
                </a:solidFill>
                <a:latin typeface="Calibri"/>
                <a:cs typeface="Calibri"/>
              </a:rPr>
              <a:t>indirettamente </a:t>
            </a:r>
            <a:r>
              <a:rPr sz="1200" dirty="0">
                <a:solidFill>
                  <a:srgbClr val="333333"/>
                </a:solidFill>
                <a:latin typeface="Calibri"/>
                <a:cs typeface="Calibri"/>
              </a:rPr>
              <a:t>è </a:t>
            </a:r>
            <a:r>
              <a:rPr sz="1200" spc="-5" dirty="0">
                <a:solidFill>
                  <a:srgbClr val="333333"/>
                </a:solidFill>
                <a:latin typeface="Calibri"/>
                <a:cs typeface="Calibri"/>
              </a:rPr>
              <a:t>fondamentale </a:t>
            </a:r>
            <a:r>
              <a:rPr sz="1200" dirty="0">
                <a:solidFill>
                  <a:srgbClr val="333333"/>
                </a:solidFill>
                <a:latin typeface="Calibri"/>
                <a:cs typeface="Calibri"/>
              </a:rPr>
              <a:t>per </a:t>
            </a:r>
            <a:r>
              <a:rPr sz="1200" spc="-5" dirty="0">
                <a:solidFill>
                  <a:srgbClr val="333333"/>
                </a:solidFill>
                <a:latin typeface="Calibri"/>
                <a:cs typeface="Calibri"/>
              </a:rPr>
              <a:t>preservare </a:t>
            </a:r>
            <a:r>
              <a:rPr sz="1200" dirty="0">
                <a:solidFill>
                  <a:srgbClr val="333333"/>
                </a:solidFill>
                <a:latin typeface="Calibri"/>
                <a:cs typeface="Calibri"/>
              </a:rPr>
              <a:t>almeno </a:t>
            </a:r>
            <a:r>
              <a:rPr sz="1200" spc="-5" dirty="0">
                <a:solidFill>
                  <a:srgbClr val="333333"/>
                </a:solidFill>
                <a:latin typeface="Calibri"/>
                <a:cs typeface="Calibri"/>
              </a:rPr>
              <a:t>ciò che di buono </a:t>
            </a:r>
            <a:r>
              <a:rPr sz="1200" dirty="0">
                <a:solidFill>
                  <a:srgbClr val="333333"/>
                </a:solidFill>
                <a:latin typeface="Calibri"/>
                <a:cs typeface="Calibri"/>
              </a:rPr>
              <a:t>– e bello – gli </a:t>
            </a:r>
            <a:r>
              <a:rPr sz="1200" spc="-5" dirty="0">
                <a:solidFill>
                  <a:srgbClr val="333333"/>
                </a:solidFill>
                <a:latin typeface="Calibri"/>
                <a:cs typeface="Calibri"/>
              </a:rPr>
              <a:t>infiniti sforzi  </a:t>
            </a:r>
            <a:r>
              <a:rPr sz="1200" dirty="0">
                <a:solidFill>
                  <a:srgbClr val="333333"/>
                </a:solidFill>
                <a:latin typeface="Calibri"/>
                <a:cs typeface="Calibri"/>
              </a:rPr>
              <a:t>della </a:t>
            </a:r>
            <a:r>
              <a:rPr sz="1200" spc="-5" dirty="0">
                <a:solidFill>
                  <a:srgbClr val="333333"/>
                </a:solidFill>
                <a:latin typeface="Calibri"/>
                <a:cs typeface="Calibri"/>
              </a:rPr>
              <a:t>civiltà hanno prodotto.</a:t>
            </a:r>
            <a:endParaRPr sz="1200">
              <a:latin typeface="Calibri"/>
              <a:cs typeface="Calibri"/>
            </a:endParaRPr>
          </a:p>
          <a:p>
            <a:pPr marL="12700" marR="10160" algn="just">
              <a:lnSpc>
                <a:spcPts val="1680"/>
              </a:lnSpc>
              <a:spcBef>
                <a:spcPts val="95"/>
              </a:spcBef>
            </a:pPr>
            <a:r>
              <a:rPr sz="1200" spc="-5" dirty="0">
                <a:solidFill>
                  <a:srgbClr val="333333"/>
                </a:solidFill>
                <a:latin typeface="Calibri"/>
                <a:cs typeface="Calibri"/>
              </a:rPr>
              <a:t>Forse </a:t>
            </a:r>
            <a:r>
              <a:rPr sz="1200" dirty="0">
                <a:solidFill>
                  <a:srgbClr val="333333"/>
                </a:solidFill>
                <a:latin typeface="Calibri"/>
                <a:cs typeface="Calibri"/>
              </a:rPr>
              <a:t>è </a:t>
            </a:r>
            <a:r>
              <a:rPr sz="1200" spc="-5" dirty="0">
                <a:solidFill>
                  <a:srgbClr val="333333"/>
                </a:solidFill>
                <a:latin typeface="Calibri"/>
                <a:cs typeface="Calibri"/>
              </a:rPr>
              <a:t>scontato dirlo, </a:t>
            </a:r>
            <a:r>
              <a:rPr sz="1200" dirty="0">
                <a:solidFill>
                  <a:srgbClr val="333333"/>
                </a:solidFill>
                <a:latin typeface="Calibri"/>
                <a:cs typeface="Calibri"/>
              </a:rPr>
              <a:t>forse </a:t>
            </a:r>
            <a:r>
              <a:rPr sz="1200" spc="-5" dirty="0">
                <a:solidFill>
                  <a:srgbClr val="333333"/>
                </a:solidFill>
                <a:latin typeface="Calibri"/>
                <a:cs typeface="Calibri"/>
              </a:rPr>
              <a:t>no, </a:t>
            </a:r>
            <a:r>
              <a:rPr sz="1200" dirty="0">
                <a:solidFill>
                  <a:srgbClr val="333333"/>
                </a:solidFill>
                <a:latin typeface="Calibri"/>
                <a:cs typeface="Calibri"/>
              </a:rPr>
              <a:t>ma l’età per acquisire </a:t>
            </a:r>
            <a:r>
              <a:rPr sz="1200" spc="-5" dirty="0">
                <a:solidFill>
                  <a:srgbClr val="333333"/>
                </a:solidFill>
                <a:latin typeface="Calibri"/>
                <a:cs typeface="Calibri"/>
              </a:rPr>
              <a:t>questo genere </a:t>
            </a:r>
            <a:r>
              <a:rPr sz="1200" dirty="0">
                <a:solidFill>
                  <a:srgbClr val="333333"/>
                </a:solidFill>
                <a:latin typeface="Calibri"/>
                <a:cs typeface="Calibri"/>
              </a:rPr>
              <a:t>di abilità è </a:t>
            </a:r>
            <a:r>
              <a:rPr sz="1200" spc="-5" dirty="0">
                <a:solidFill>
                  <a:srgbClr val="333333"/>
                </a:solidFill>
                <a:latin typeface="Calibri"/>
                <a:cs typeface="Calibri"/>
              </a:rPr>
              <a:t>sicuramente  </a:t>
            </a:r>
            <a:r>
              <a:rPr sz="1200" dirty="0">
                <a:solidFill>
                  <a:srgbClr val="333333"/>
                </a:solidFill>
                <a:latin typeface="Calibri"/>
                <a:cs typeface="Calibri"/>
              </a:rPr>
              <a:t>quella </a:t>
            </a:r>
            <a:r>
              <a:rPr sz="1200" spc="-5" dirty="0">
                <a:solidFill>
                  <a:srgbClr val="333333"/>
                </a:solidFill>
                <a:latin typeface="Calibri"/>
                <a:cs typeface="Calibri"/>
              </a:rPr>
              <a:t>dell’</a:t>
            </a:r>
            <a:r>
              <a:rPr sz="1200" b="1" spc="-5" dirty="0">
                <a:solidFill>
                  <a:srgbClr val="333333"/>
                </a:solidFill>
                <a:latin typeface="Calibri"/>
                <a:cs typeface="Calibri"/>
              </a:rPr>
              <a:t>infanzia</a:t>
            </a:r>
            <a:r>
              <a:rPr sz="1200" spc="-5" dirty="0">
                <a:solidFill>
                  <a:srgbClr val="333333"/>
                </a:solidFill>
                <a:latin typeface="Calibri"/>
                <a:cs typeface="Calibri"/>
              </a:rPr>
              <a:t>, che </a:t>
            </a:r>
            <a:r>
              <a:rPr sz="1200" dirty="0">
                <a:solidFill>
                  <a:srgbClr val="333333"/>
                </a:solidFill>
                <a:latin typeface="Calibri"/>
                <a:cs typeface="Calibri"/>
              </a:rPr>
              <a:t>viene </a:t>
            </a:r>
            <a:r>
              <a:rPr sz="1200" b="1" dirty="0">
                <a:solidFill>
                  <a:srgbClr val="333333"/>
                </a:solidFill>
                <a:latin typeface="Calibri"/>
                <a:cs typeface="Calibri"/>
              </a:rPr>
              <a:t>troppo </a:t>
            </a:r>
            <a:r>
              <a:rPr sz="1200" b="1" spc="-5" dirty="0">
                <a:solidFill>
                  <a:srgbClr val="333333"/>
                </a:solidFill>
                <a:latin typeface="Calibri"/>
                <a:cs typeface="Calibri"/>
              </a:rPr>
              <a:t>spesso sottovalutata </a:t>
            </a:r>
            <a:r>
              <a:rPr sz="1200" dirty="0">
                <a:solidFill>
                  <a:srgbClr val="333333"/>
                </a:solidFill>
                <a:latin typeface="Calibri"/>
                <a:cs typeface="Calibri"/>
              </a:rPr>
              <a:t>e </a:t>
            </a:r>
            <a:r>
              <a:rPr sz="1200" spc="-5" dirty="0">
                <a:solidFill>
                  <a:srgbClr val="333333"/>
                </a:solidFill>
                <a:latin typeface="Calibri"/>
                <a:cs typeface="Calibri"/>
              </a:rPr>
              <a:t>creduta </a:t>
            </a:r>
            <a:r>
              <a:rPr sz="1200" dirty="0">
                <a:solidFill>
                  <a:srgbClr val="333333"/>
                </a:solidFill>
                <a:latin typeface="Calibri"/>
                <a:cs typeface="Calibri"/>
              </a:rPr>
              <a:t>capace </a:t>
            </a:r>
            <a:r>
              <a:rPr sz="1200" spc="-5" dirty="0">
                <a:solidFill>
                  <a:srgbClr val="333333"/>
                </a:solidFill>
                <a:latin typeface="Calibri"/>
                <a:cs typeface="Calibri"/>
              </a:rPr>
              <a:t>solo </a:t>
            </a:r>
            <a:r>
              <a:rPr sz="1200" dirty="0">
                <a:solidFill>
                  <a:srgbClr val="333333"/>
                </a:solidFill>
                <a:latin typeface="Calibri"/>
                <a:cs typeface="Calibri"/>
              </a:rPr>
              <a:t>di</a:t>
            </a:r>
            <a:r>
              <a:rPr sz="1200" spc="110" dirty="0">
                <a:solidFill>
                  <a:srgbClr val="333333"/>
                </a:solidFill>
                <a:latin typeface="Calibri"/>
                <a:cs typeface="Calibri"/>
              </a:rPr>
              <a:t> </a:t>
            </a:r>
            <a:r>
              <a:rPr sz="1200" spc="-5" dirty="0">
                <a:solidFill>
                  <a:srgbClr val="333333"/>
                </a:solidFill>
                <a:latin typeface="Calibri"/>
                <a:cs typeface="Calibri"/>
              </a:rPr>
              <a:t>produrre</a:t>
            </a:r>
            <a:endParaRPr sz="1200">
              <a:latin typeface="Calibri"/>
              <a:cs typeface="Calibri"/>
            </a:endParaRPr>
          </a:p>
          <a:p>
            <a:pPr marL="12700" marR="6350" algn="just">
              <a:lnSpc>
                <a:spcPts val="1680"/>
              </a:lnSpc>
              <a:spcBef>
                <a:spcPts val="15"/>
              </a:spcBef>
            </a:pPr>
            <a:r>
              <a:rPr sz="1200" spc="-5" dirty="0">
                <a:solidFill>
                  <a:srgbClr val="333333"/>
                </a:solidFill>
                <a:latin typeface="Calibri"/>
                <a:cs typeface="Calibri"/>
              </a:rPr>
              <a:t>lunghissime storie senza senso, danni </a:t>
            </a:r>
            <a:r>
              <a:rPr sz="1200" dirty="0">
                <a:solidFill>
                  <a:srgbClr val="333333"/>
                </a:solidFill>
                <a:latin typeface="Calibri"/>
                <a:cs typeface="Calibri"/>
              </a:rPr>
              <a:t>in </a:t>
            </a:r>
            <a:r>
              <a:rPr sz="1200" spc="-5" dirty="0">
                <a:solidFill>
                  <a:srgbClr val="333333"/>
                </a:solidFill>
                <a:latin typeface="Calibri"/>
                <a:cs typeface="Calibri"/>
              </a:rPr>
              <a:t>casa </a:t>
            </a:r>
            <a:r>
              <a:rPr sz="1200" dirty="0">
                <a:solidFill>
                  <a:srgbClr val="333333"/>
                </a:solidFill>
                <a:latin typeface="Calibri"/>
                <a:cs typeface="Calibri"/>
              </a:rPr>
              <a:t>e </a:t>
            </a:r>
            <a:r>
              <a:rPr sz="1200" spc="-5" dirty="0">
                <a:solidFill>
                  <a:srgbClr val="333333"/>
                </a:solidFill>
                <a:latin typeface="Calibri"/>
                <a:cs typeface="Calibri"/>
              </a:rPr>
              <a:t>problemi che non sono problemi veri </a:t>
            </a:r>
            <a:r>
              <a:rPr sz="1200" dirty="0">
                <a:solidFill>
                  <a:srgbClr val="333333"/>
                </a:solidFill>
                <a:latin typeface="Calibri"/>
                <a:cs typeface="Calibri"/>
              </a:rPr>
              <a:t>– nei </a:t>
            </a:r>
            <a:r>
              <a:rPr sz="1200" spc="-5" dirty="0">
                <a:solidFill>
                  <a:srgbClr val="333333"/>
                </a:solidFill>
                <a:latin typeface="Calibri"/>
                <a:cs typeface="Calibri"/>
              </a:rPr>
              <a:t>migliori  </a:t>
            </a:r>
            <a:r>
              <a:rPr sz="1200" dirty="0">
                <a:solidFill>
                  <a:srgbClr val="333333"/>
                </a:solidFill>
                <a:latin typeface="Calibri"/>
                <a:cs typeface="Calibri"/>
              </a:rPr>
              <a:t>dei </a:t>
            </a:r>
            <a:r>
              <a:rPr sz="1200" spc="-5" dirty="0">
                <a:solidFill>
                  <a:srgbClr val="333333"/>
                </a:solidFill>
                <a:latin typeface="Calibri"/>
                <a:cs typeface="Calibri"/>
              </a:rPr>
              <a:t>casi.</a:t>
            </a:r>
            <a:endParaRPr sz="1200">
              <a:latin typeface="Calibri"/>
              <a:cs typeface="Calibri"/>
            </a:endParaRPr>
          </a:p>
          <a:p>
            <a:pPr marL="12700" algn="just">
              <a:lnSpc>
                <a:spcPct val="100000"/>
              </a:lnSpc>
              <a:spcBef>
                <a:spcPts val="145"/>
              </a:spcBef>
            </a:pPr>
            <a:r>
              <a:rPr sz="1200" spc="-5" dirty="0">
                <a:solidFill>
                  <a:srgbClr val="333333"/>
                </a:solidFill>
                <a:latin typeface="Calibri"/>
                <a:cs typeface="Calibri"/>
              </a:rPr>
              <a:t>Le</a:t>
            </a:r>
            <a:r>
              <a:rPr sz="1200" spc="55" dirty="0">
                <a:solidFill>
                  <a:srgbClr val="333333"/>
                </a:solidFill>
                <a:latin typeface="Calibri"/>
                <a:cs typeface="Calibri"/>
              </a:rPr>
              <a:t> </a:t>
            </a:r>
            <a:r>
              <a:rPr sz="1200" dirty="0">
                <a:solidFill>
                  <a:srgbClr val="333333"/>
                </a:solidFill>
                <a:latin typeface="Calibri"/>
                <a:cs typeface="Calibri"/>
              </a:rPr>
              <a:t>banche</a:t>
            </a:r>
            <a:r>
              <a:rPr sz="1200" spc="60" dirty="0">
                <a:solidFill>
                  <a:srgbClr val="333333"/>
                </a:solidFill>
                <a:latin typeface="Calibri"/>
                <a:cs typeface="Calibri"/>
              </a:rPr>
              <a:t> </a:t>
            </a:r>
            <a:r>
              <a:rPr sz="1200" spc="-5" dirty="0">
                <a:solidFill>
                  <a:srgbClr val="333333"/>
                </a:solidFill>
                <a:latin typeface="Calibri"/>
                <a:cs typeface="Calibri"/>
              </a:rPr>
              <a:t>d’Italia</a:t>
            </a:r>
            <a:r>
              <a:rPr sz="1200" spc="60" dirty="0">
                <a:solidFill>
                  <a:srgbClr val="333333"/>
                </a:solidFill>
                <a:latin typeface="Calibri"/>
                <a:cs typeface="Calibri"/>
              </a:rPr>
              <a:t> </a:t>
            </a:r>
            <a:r>
              <a:rPr sz="1200" spc="-5" dirty="0">
                <a:solidFill>
                  <a:srgbClr val="333333"/>
                </a:solidFill>
                <a:latin typeface="Calibri"/>
                <a:cs typeface="Calibri"/>
              </a:rPr>
              <a:t>hanno</a:t>
            </a:r>
            <a:r>
              <a:rPr sz="1200" spc="45" dirty="0">
                <a:solidFill>
                  <a:srgbClr val="333333"/>
                </a:solidFill>
                <a:latin typeface="Calibri"/>
                <a:cs typeface="Calibri"/>
              </a:rPr>
              <a:t> </a:t>
            </a:r>
            <a:r>
              <a:rPr sz="1200" spc="-5" dirty="0">
                <a:solidFill>
                  <a:srgbClr val="333333"/>
                </a:solidFill>
                <a:latin typeface="Calibri"/>
                <a:cs typeface="Calibri"/>
              </a:rPr>
              <a:t>evidentemente</a:t>
            </a:r>
            <a:r>
              <a:rPr sz="1200" spc="60" dirty="0">
                <a:solidFill>
                  <a:srgbClr val="333333"/>
                </a:solidFill>
                <a:latin typeface="Calibri"/>
                <a:cs typeface="Calibri"/>
              </a:rPr>
              <a:t> </a:t>
            </a:r>
            <a:r>
              <a:rPr sz="1200" spc="-5" dirty="0">
                <a:solidFill>
                  <a:srgbClr val="333333"/>
                </a:solidFill>
                <a:latin typeface="Calibri"/>
                <a:cs typeface="Calibri"/>
              </a:rPr>
              <a:t>compreso</a:t>
            </a:r>
            <a:r>
              <a:rPr sz="1200" spc="60" dirty="0">
                <a:solidFill>
                  <a:srgbClr val="333333"/>
                </a:solidFill>
                <a:latin typeface="Calibri"/>
                <a:cs typeface="Calibri"/>
              </a:rPr>
              <a:t> </a:t>
            </a:r>
            <a:r>
              <a:rPr sz="1200" dirty="0">
                <a:solidFill>
                  <a:srgbClr val="333333"/>
                </a:solidFill>
                <a:latin typeface="Calibri"/>
                <a:cs typeface="Calibri"/>
              </a:rPr>
              <a:t>la</a:t>
            </a:r>
            <a:r>
              <a:rPr sz="1200" spc="55" dirty="0">
                <a:solidFill>
                  <a:srgbClr val="333333"/>
                </a:solidFill>
                <a:latin typeface="Calibri"/>
                <a:cs typeface="Calibri"/>
              </a:rPr>
              <a:t> </a:t>
            </a:r>
            <a:r>
              <a:rPr sz="1200" dirty="0">
                <a:solidFill>
                  <a:srgbClr val="333333"/>
                </a:solidFill>
                <a:latin typeface="Calibri"/>
                <a:cs typeface="Calibri"/>
              </a:rPr>
              <a:t>necessità</a:t>
            </a:r>
            <a:r>
              <a:rPr sz="1200" spc="55" dirty="0">
                <a:solidFill>
                  <a:srgbClr val="333333"/>
                </a:solidFill>
                <a:latin typeface="Calibri"/>
                <a:cs typeface="Calibri"/>
              </a:rPr>
              <a:t> </a:t>
            </a:r>
            <a:r>
              <a:rPr sz="1200" dirty="0">
                <a:solidFill>
                  <a:srgbClr val="333333"/>
                </a:solidFill>
                <a:latin typeface="Calibri"/>
                <a:cs typeface="Calibri"/>
              </a:rPr>
              <a:t>di</a:t>
            </a:r>
            <a:r>
              <a:rPr sz="1200" spc="60" dirty="0">
                <a:solidFill>
                  <a:srgbClr val="333333"/>
                </a:solidFill>
                <a:latin typeface="Calibri"/>
                <a:cs typeface="Calibri"/>
              </a:rPr>
              <a:t> </a:t>
            </a:r>
            <a:r>
              <a:rPr sz="1200" spc="-5" dirty="0">
                <a:solidFill>
                  <a:srgbClr val="333333"/>
                </a:solidFill>
                <a:latin typeface="Calibri"/>
                <a:cs typeface="Calibri"/>
              </a:rPr>
              <a:t>ripartire</a:t>
            </a:r>
            <a:r>
              <a:rPr sz="1200" spc="60" dirty="0">
                <a:solidFill>
                  <a:srgbClr val="333333"/>
                </a:solidFill>
                <a:latin typeface="Calibri"/>
                <a:cs typeface="Calibri"/>
              </a:rPr>
              <a:t> </a:t>
            </a:r>
            <a:r>
              <a:rPr sz="1200" dirty="0">
                <a:solidFill>
                  <a:srgbClr val="333333"/>
                </a:solidFill>
                <a:latin typeface="Calibri"/>
                <a:cs typeface="Calibri"/>
              </a:rPr>
              <a:t>dai</a:t>
            </a:r>
            <a:r>
              <a:rPr sz="1200" spc="55" dirty="0">
                <a:solidFill>
                  <a:srgbClr val="333333"/>
                </a:solidFill>
                <a:latin typeface="Calibri"/>
                <a:cs typeface="Calibri"/>
              </a:rPr>
              <a:t> </a:t>
            </a:r>
            <a:r>
              <a:rPr sz="1200" spc="-5" dirty="0">
                <a:solidFill>
                  <a:srgbClr val="333333"/>
                </a:solidFill>
                <a:latin typeface="Calibri"/>
                <a:cs typeface="Calibri"/>
              </a:rPr>
              <a:t>bambini</a:t>
            </a:r>
            <a:r>
              <a:rPr sz="1200" spc="60" dirty="0">
                <a:solidFill>
                  <a:srgbClr val="333333"/>
                </a:solidFill>
                <a:latin typeface="Calibri"/>
                <a:cs typeface="Calibri"/>
              </a:rPr>
              <a:t> </a:t>
            </a:r>
            <a:r>
              <a:rPr sz="1200" dirty="0">
                <a:solidFill>
                  <a:srgbClr val="333333"/>
                </a:solidFill>
                <a:latin typeface="Calibri"/>
                <a:cs typeface="Calibri"/>
              </a:rPr>
              <a:t>per</a:t>
            </a:r>
            <a:r>
              <a:rPr sz="1200" spc="60" dirty="0">
                <a:solidFill>
                  <a:srgbClr val="333333"/>
                </a:solidFill>
                <a:latin typeface="Calibri"/>
                <a:cs typeface="Calibri"/>
              </a:rPr>
              <a:t> </a:t>
            </a:r>
            <a:r>
              <a:rPr sz="1200" spc="-5" dirty="0">
                <a:solidFill>
                  <a:srgbClr val="333333"/>
                </a:solidFill>
                <a:latin typeface="Calibri"/>
                <a:cs typeface="Calibri"/>
              </a:rPr>
              <a:t>creare</a:t>
            </a:r>
            <a:endParaRPr sz="1200">
              <a:latin typeface="Calibri"/>
              <a:cs typeface="Calibri"/>
            </a:endParaRPr>
          </a:p>
          <a:p>
            <a:pPr marL="12700" marR="7620" algn="just">
              <a:lnSpc>
                <a:spcPct val="116900"/>
              </a:lnSpc>
              <a:spcBef>
                <a:spcPts val="5"/>
              </a:spcBef>
            </a:pPr>
            <a:r>
              <a:rPr sz="1200" dirty="0">
                <a:solidFill>
                  <a:srgbClr val="333333"/>
                </a:solidFill>
                <a:latin typeface="Calibri"/>
                <a:cs typeface="Calibri"/>
              </a:rPr>
              <a:t>una </a:t>
            </a:r>
            <a:r>
              <a:rPr sz="1200" b="1" dirty="0">
                <a:solidFill>
                  <a:srgbClr val="333333"/>
                </a:solidFill>
                <a:latin typeface="Calibri"/>
                <a:cs typeface="Calibri"/>
              </a:rPr>
              <a:t>nuova </a:t>
            </a:r>
            <a:r>
              <a:rPr sz="1200" b="1" spc="-5" dirty="0">
                <a:solidFill>
                  <a:srgbClr val="333333"/>
                </a:solidFill>
                <a:latin typeface="Calibri"/>
                <a:cs typeface="Calibri"/>
              </a:rPr>
              <a:t>coscienza civile </a:t>
            </a:r>
            <a:r>
              <a:rPr sz="1200" b="1" dirty="0">
                <a:solidFill>
                  <a:srgbClr val="333333"/>
                </a:solidFill>
                <a:latin typeface="Calibri"/>
                <a:cs typeface="Calibri"/>
              </a:rPr>
              <a:t>e </a:t>
            </a:r>
            <a:r>
              <a:rPr sz="1200" b="1" spc="-5" dirty="0">
                <a:solidFill>
                  <a:srgbClr val="333333"/>
                </a:solidFill>
                <a:latin typeface="Calibri"/>
                <a:cs typeface="Calibri"/>
              </a:rPr>
              <a:t>culturale </a:t>
            </a:r>
            <a:r>
              <a:rPr sz="1200" dirty="0">
                <a:solidFill>
                  <a:srgbClr val="333333"/>
                </a:solidFill>
                <a:latin typeface="Calibri"/>
                <a:cs typeface="Calibri"/>
              </a:rPr>
              <a:t>e </a:t>
            </a:r>
            <a:r>
              <a:rPr sz="1200" spc="-5" dirty="0">
                <a:solidFill>
                  <a:srgbClr val="333333"/>
                </a:solidFill>
                <a:latin typeface="Calibri"/>
                <a:cs typeface="Calibri"/>
              </a:rPr>
              <a:t>per restaurare quella </a:t>
            </a:r>
            <a:r>
              <a:rPr sz="1200" dirty="0">
                <a:solidFill>
                  <a:srgbClr val="333333"/>
                </a:solidFill>
                <a:latin typeface="Calibri"/>
                <a:cs typeface="Calibri"/>
              </a:rPr>
              <a:t>già </a:t>
            </a:r>
            <a:r>
              <a:rPr sz="1200" spc="-5" dirty="0">
                <a:solidFill>
                  <a:srgbClr val="333333"/>
                </a:solidFill>
                <a:latin typeface="Calibri"/>
                <a:cs typeface="Calibri"/>
              </a:rPr>
              <a:t>esistente. </a:t>
            </a:r>
            <a:r>
              <a:rPr sz="1200" dirty="0">
                <a:solidFill>
                  <a:srgbClr val="333333"/>
                </a:solidFill>
                <a:latin typeface="Calibri"/>
                <a:cs typeface="Calibri"/>
              </a:rPr>
              <a:t>Hanno </a:t>
            </a:r>
            <a:r>
              <a:rPr sz="1200" spc="-5" dirty="0">
                <a:solidFill>
                  <a:srgbClr val="333333"/>
                </a:solidFill>
                <a:latin typeface="Calibri"/>
                <a:cs typeface="Calibri"/>
              </a:rPr>
              <a:t>così pensato di  mettere </a:t>
            </a:r>
            <a:r>
              <a:rPr sz="1200" dirty="0">
                <a:solidFill>
                  <a:srgbClr val="333333"/>
                </a:solidFill>
                <a:latin typeface="Calibri"/>
                <a:cs typeface="Calibri"/>
              </a:rPr>
              <a:t>a </a:t>
            </a:r>
            <a:r>
              <a:rPr sz="1200" spc="-5" dirty="0">
                <a:solidFill>
                  <a:srgbClr val="333333"/>
                </a:solidFill>
                <a:latin typeface="Calibri"/>
                <a:cs typeface="Calibri"/>
              </a:rPr>
              <a:t>disposizione </a:t>
            </a:r>
            <a:r>
              <a:rPr sz="1200" dirty="0">
                <a:solidFill>
                  <a:srgbClr val="333333"/>
                </a:solidFill>
                <a:latin typeface="Calibri"/>
                <a:cs typeface="Calibri"/>
              </a:rPr>
              <a:t>le loro </a:t>
            </a:r>
            <a:r>
              <a:rPr sz="1200" spc="-5" dirty="0">
                <a:solidFill>
                  <a:srgbClr val="333333"/>
                </a:solidFill>
                <a:latin typeface="Calibri"/>
                <a:cs typeface="Calibri"/>
              </a:rPr>
              <a:t>sedi storiche, oltre sessanta </a:t>
            </a:r>
            <a:r>
              <a:rPr sz="1200" b="1" spc="-5" dirty="0">
                <a:solidFill>
                  <a:srgbClr val="333333"/>
                </a:solidFill>
                <a:latin typeface="Calibri"/>
                <a:cs typeface="Calibri"/>
              </a:rPr>
              <a:t>dal Trentino-Alto Adige alla Sicilia</a:t>
            </a:r>
            <a:r>
              <a:rPr sz="1200" spc="-5" dirty="0">
                <a:solidFill>
                  <a:srgbClr val="333333"/>
                </a:solidFill>
                <a:latin typeface="Calibri"/>
                <a:cs typeface="Calibri"/>
              </a:rPr>
              <a:t>,  </a:t>
            </a:r>
            <a:r>
              <a:rPr sz="1200" dirty="0">
                <a:solidFill>
                  <a:srgbClr val="333333"/>
                </a:solidFill>
                <a:latin typeface="Calibri"/>
                <a:cs typeface="Calibri"/>
              </a:rPr>
              <a:t>dove </a:t>
            </a:r>
            <a:r>
              <a:rPr sz="1200" spc="-5" dirty="0">
                <a:solidFill>
                  <a:srgbClr val="333333"/>
                </a:solidFill>
                <a:latin typeface="Calibri"/>
                <a:cs typeface="Calibri"/>
              </a:rPr>
              <a:t>hanno organizzato </a:t>
            </a:r>
            <a:r>
              <a:rPr sz="1200" dirty="0">
                <a:solidFill>
                  <a:srgbClr val="333333"/>
                </a:solidFill>
                <a:latin typeface="Calibri"/>
                <a:cs typeface="Calibri"/>
              </a:rPr>
              <a:t>più di </a:t>
            </a:r>
            <a:r>
              <a:rPr sz="1200" spc="-5" dirty="0">
                <a:solidFill>
                  <a:srgbClr val="333333"/>
                </a:solidFill>
                <a:latin typeface="Calibri"/>
                <a:cs typeface="Calibri"/>
              </a:rPr>
              <a:t>ottanta iniziative, </a:t>
            </a:r>
            <a:r>
              <a:rPr sz="1200" dirty="0">
                <a:solidFill>
                  <a:srgbClr val="333333"/>
                </a:solidFill>
                <a:latin typeface="Calibri"/>
                <a:cs typeface="Calibri"/>
              </a:rPr>
              <a:t>tra </a:t>
            </a:r>
            <a:r>
              <a:rPr sz="1200" spc="-5" dirty="0">
                <a:solidFill>
                  <a:srgbClr val="333333"/>
                </a:solidFill>
                <a:latin typeface="Calibri"/>
                <a:cs typeface="Calibri"/>
              </a:rPr>
              <a:t>cui workshop, visite guidate </a:t>
            </a:r>
            <a:r>
              <a:rPr sz="1200" dirty="0">
                <a:solidFill>
                  <a:srgbClr val="333333"/>
                </a:solidFill>
                <a:latin typeface="Calibri"/>
                <a:cs typeface="Calibri"/>
              </a:rPr>
              <a:t>e </a:t>
            </a:r>
            <a:r>
              <a:rPr sz="1200" spc="-5" dirty="0">
                <a:solidFill>
                  <a:srgbClr val="333333"/>
                </a:solidFill>
                <a:latin typeface="Calibri"/>
                <a:cs typeface="Calibri"/>
              </a:rPr>
              <a:t>laboratori,  </a:t>
            </a:r>
            <a:r>
              <a:rPr sz="1200" dirty="0">
                <a:solidFill>
                  <a:srgbClr val="333333"/>
                </a:solidFill>
                <a:latin typeface="Calibri"/>
                <a:cs typeface="Calibri"/>
              </a:rPr>
              <a:t>create </a:t>
            </a:r>
            <a:r>
              <a:rPr sz="1200" spc="-5" dirty="0">
                <a:solidFill>
                  <a:srgbClr val="333333"/>
                </a:solidFill>
                <a:latin typeface="Calibri"/>
                <a:cs typeface="Calibri"/>
              </a:rPr>
              <a:t>appositamente per stimolare bambini </a:t>
            </a:r>
            <a:r>
              <a:rPr sz="1200" dirty="0">
                <a:solidFill>
                  <a:srgbClr val="333333"/>
                </a:solidFill>
                <a:latin typeface="Calibri"/>
                <a:cs typeface="Calibri"/>
              </a:rPr>
              <a:t>nella </a:t>
            </a:r>
            <a:r>
              <a:rPr sz="1200" spc="-5" dirty="0">
                <a:solidFill>
                  <a:srgbClr val="333333"/>
                </a:solidFill>
                <a:latin typeface="Calibri"/>
                <a:cs typeface="Calibri"/>
              </a:rPr>
              <a:t>fascia </a:t>
            </a:r>
            <a:r>
              <a:rPr sz="1200" dirty="0">
                <a:solidFill>
                  <a:srgbClr val="333333"/>
                </a:solidFill>
                <a:latin typeface="Calibri"/>
                <a:cs typeface="Calibri"/>
              </a:rPr>
              <a:t>dai 6 ai 13</a:t>
            </a:r>
            <a:r>
              <a:rPr sz="1200" spc="-5" dirty="0">
                <a:solidFill>
                  <a:srgbClr val="333333"/>
                </a:solidFill>
                <a:latin typeface="Calibri"/>
                <a:cs typeface="Calibri"/>
              </a:rPr>
              <a:t> anni.</a:t>
            </a:r>
            <a:endParaRPr sz="1200">
              <a:latin typeface="Calibri"/>
              <a:cs typeface="Calibri"/>
            </a:endParaRPr>
          </a:p>
          <a:p>
            <a:pPr marL="12700" algn="just">
              <a:lnSpc>
                <a:spcPct val="100000"/>
              </a:lnSpc>
              <a:spcBef>
                <a:spcPts val="240"/>
              </a:spcBef>
            </a:pPr>
            <a:r>
              <a:rPr sz="1200" spc="-5" dirty="0">
                <a:solidFill>
                  <a:srgbClr val="333333"/>
                </a:solidFill>
                <a:latin typeface="Calibri"/>
                <a:cs typeface="Calibri"/>
              </a:rPr>
              <a:t>Così</a:t>
            </a:r>
            <a:r>
              <a:rPr sz="1200" spc="100" dirty="0">
                <a:solidFill>
                  <a:srgbClr val="333333"/>
                </a:solidFill>
                <a:latin typeface="Calibri"/>
                <a:cs typeface="Calibri"/>
              </a:rPr>
              <a:t> </a:t>
            </a:r>
            <a:r>
              <a:rPr sz="1200" dirty="0">
                <a:solidFill>
                  <a:srgbClr val="333333"/>
                </a:solidFill>
                <a:latin typeface="Calibri"/>
                <a:cs typeface="Calibri"/>
              </a:rPr>
              <a:t>il</a:t>
            </a:r>
            <a:r>
              <a:rPr sz="1200" spc="15" dirty="0">
                <a:solidFill>
                  <a:srgbClr val="333333"/>
                </a:solidFill>
                <a:latin typeface="Calibri"/>
                <a:cs typeface="Calibri"/>
              </a:rPr>
              <a:t> </a:t>
            </a:r>
            <a:r>
              <a:rPr sz="1200" b="1" spc="-5" dirty="0">
                <a:solidFill>
                  <a:srgbClr val="333333"/>
                </a:solidFill>
                <a:latin typeface="Calibri"/>
                <a:cs typeface="Calibri"/>
              </a:rPr>
              <a:t>Festival</a:t>
            </a:r>
            <a:r>
              <a:rPr sz="1200" b="1" spc="110" dirty="0">
                <a:solidFill>
                  <a:srgbClr val="333333"/>
                </a:solidFill>
                <a:latin typeface="Calibri"/>
                <a:cs typeface="Calibri"/>
              </a:rPr>
              <a:t> </a:t>
            </a:r>
            <a:r>
              <a:rPr sz="1200" b="1" spc="-5" dirty="0">
                <a:solidFill>
                  <a:srgbClr val="333333"/>
                </a:solidFill>
                <a:latin typeface="Calibri"/>
                <a:cs typeface="Calibri"/>
              </a:rPr>
              <a:t>della</a:t>
            </a:r>
            <a:r>
              <a:rPr sz="1200" b="1" spc="105" dirty="0">
                <a:solidFill>
                  <a:srgbClr val="333333"/>
                </a:solidFill>
                <a:latin typeface="Calibri"/>
                <a:cs typeface="Calibri"/>
              </a:rPr>
              <a:t> </a:t>
            </a:r>
            <a:r>
              <a:rPr sz="1200" b="1" spc="-5" dirty="0">
                <a:solidFill>
                  <a:srgbClr val="333333"/>
                </a:solidFill>
                <a:latin typeface="Calibri"/>
                <a:cs typeface="Calibri"/>
              </a:rPr>
              <a:t>Cultura</a:t>
            </a:r>
            <a:r>
              <a:rPr sz="1200" b="1" spc="110" dirty="0">
                <a:solidFill>
                  <a:srgbClr val="333333"/>
                </a:solidFill>
                <a:latin typeface="Calibri"/>
                <a:cs typeface="Calibri"/>
              </a:rPr>
              <a:t> </a:t>
            </a:r>
            <a:r>
              <a:rPr sz="1200" b="1" spc="-5" dirty="0">
                <a:solidFill>
                  <a:srgbClr val="333333"/>
                </a:solidFill>
                <a:latin typeface="Calibri"/>
                <a:cs typeface="Calibri"/>
              </a:rPr>
              <a:t>Creativa</a:t>
            </a:r>
            <a:r>
              <a:rPr sz="1200" spc="-5" dirty="0">
                <a:solidFill>
                  <a:srgbClr val="333333"/>
                </a:solidFill>
                <a:latin typeface="Calibri"/>
                <a:cs typeface="Calibri"/>
              </a:rPr>
              <a:t>,</a:t>
            </a:r>
            <a:r>
              <a:rPr sz="1200" spc="105" dirty="0">
                <a:solidFill>
                  <a:srgbClr val="333333"/>
                </a:solidFill>
                <a:latin typeface="Calibri"/>
                <a:cs typeface="Calibri"/>
              </a:rPr>
              <a:t> </a:t>
            </a:r>
            <a:r>
              <a:rPr sz="1200" dirty="0">
                <a:solidFill>
                  <a:srgbClr val="333333"/>
                </a:solidFill>
                <a:latin typeface="Calibri"/>
                <a:cs typeface="Calibri"/>
              </a:rPr>
              <a:t>questo</a:t>
            </a:r>
            <a:r>
              <a:rPr sz="1200" spc="85" dirty="0">
                <a:solidFill>
                  <a:srgbClr val="333333"/>
                </a:solidFill>
                <a:latin typeface="Calibri"/>
                <a:cs typeface="Calibri"/>
              </a:rPr>
              <a:t> </a:t>
            </a:r>
            <a:r>
              <a:rPr sz="1200" dirty="0">
                <a:solidFill>
                  <a:srgbClr val="333333"/>
                </a:solidFill>
                <a:latin typeface="Calibri"/>
                <a:cs typeface="Calibri"/>
              </a:rPr>
              <a:t>il</a:t>
            </a:r>
            <a:r>
              <a:rPr sz="1200" spc="100" dirty="0">
                <a:solidFill>
                  <a:srgbClr val="333333"/>
                </a:solidFill>
                <a:latin typeface="Calibri"/>
                <a:cs typeface="Calibri"/>
              </a:rPr>
              <a:t> </a:t>
            </a:r>
            <a:r>
              <a:rPr sz="1200" dirty="0">
                <a:solidFill>
                  <a:srgbClr val="333333"/>
                </a:solidFill>
                <a:latin typeface="Calibri"/>
                <a:cs typeface="Calibri"/>
              </a:rPr>
              <a:t>nome</a:t>
            </a:r>
            <a:r>
              <a:rPr sz="1200" spc="105" dirty="0">
                <a:solidFill>
                  <a:srgbClr val="333333"/>
                </a:solidFill>
                <a:latin typeface="Calibri"/>
                <a:cs typeface="Calibri"/>
              </a:rPr>
              <a:t> </a:t>
            </a:r>
            <a:r>
              <a:rPr sz="1200" spc="-5" dirty="0">
                <a:solidFill>
                  <a:srgbClr val="333333"/>
                </a:solidFill>
                <a:latin typeface="Calibri"/>
                <a:cs typeface="Calibri"/>
              </a:rPr>
              <a:t>dell’evento,</a:t>
            </a:r>
            <a:r>
              <a:rPr sz="1200" spc="105" dirty="0">
                <a:solidFill>
                  <a:srgbClr val="333333"/>
                </a:solidFill>
                <a:latin typeface="Calibri"/>
                <a:cs typeface="Calibri"/>
              </a:rPr>
              <a:t> </a:t>
            </a:r>
            <a:r>
              <a:rPr sz="1200" spc="-5" dirty="0">
                <a:solidFill>
                  <a:srgbClr val="333333"/>
                </a:solidFill>
                <a:latin typeface="Calibri"/>
                <a:cs typeface="Calibri"/>
              </a:rPr>
              <a:t>inaugura</a:t>
            </a:r>
            <a:r>
              <a:rPr sz="1200" spc="110" dirty="0">
                <a:solidFill>
                  <a:srgbClr val="333333"/>
                </a:solidFill>
                <a:latin typeface="Calibri"/>
                <a:cs typeface="Calibri"/>
              </a:rPr>
              <a:t> </a:t>
            </a:r>
            <a:r>
              <a:rPr sz="1200" dirty="0">
                <a:solidFill>
                  <a:srgbClr val="333333"/>
                </a:solidFill>
                <a:latin typeface="Calibri"/>
                <a:cs typeface="Calibri"/>
              </a:rPr>
              <a:t>la</a:t>
            </a:r>
            <a:r>
              <a:rPr sz="1200" spc="100" dirty="0">
                <a:solidFill>
                  <a:srgbClr val="333333"/>
                </a:solidFill>
                <a:latin typeface="Calibri"/>
                <a:cs typeface="Calibri"/>
              </a:rPr>
              <a:t> </a:t>
            </a:r>
            <a:r>
              <a:rPr sz="1200" spc="-5" dirty="0">
                <a:solidFill>
                  <a:srgbClr val="333333"/>
                </a:solidFill>
                <a:latin typeface="Calibri"/>
                <a:cs typeface="Calibri"/>
              </a:rPr>
              <a:t>sua</a:t>
            </a:r>
            <a:r>
              <a:rPr sz="1200" spc="105" dirty="0">
                <a:solidFill>
                  <a:srgbClr val="333333"/>
                </a:solidFill>
                <a:latin typeface="Calibri"/>
                <a:cs typeface="Calibri"/>
              </a:rPr>
              <a:t> </a:t>
            </a:r>
            <a:r>
              <a:rPr sz="1200" spc="-10" dirty="0">
                <a:solidFill>
                  <a:srgbClr val="333333"/>
                </a:solidFill>
                <a:latin typeface="Calibri"/>
                <a:cs typeface="Calibri"/>
              </a:rPr>
              <a:t>seconda</a:t>
            </a:r>
            <a:endParaRPr sz="1200">
              <a:latin typeface="Calibri"/>
              <a:cs typeface="Calibri"/>
            </a:endParaRPr>
          </a:p>
          <a:p>
            <a:pPr marL="12700" marR="5715" algn="just">
              <a:lnSpc>
                <a:spcPct val="116900"/>
              </a:lnSpc>
              <a:spcBef>
                <a:spcPts val="10"/>
              </a:spcBef>
            </a:pPr>
            <a:r>
              <a:rPr sz="1200" spc="-5" dirty="0">
                <a:solidFill>
                  <a:srgbClr val="333333"/>
                </a:solidFill>
                <a:latin typeface="Calibri"/>
                <a:cs typeface="Calibri"/>
              </a:rPr>
              <a:t>edizione, </a:t>
            </a:r>
            <a:r>
              <a:rPr sz="1200" dirty="0">
                <a:solidFill>
                  <a:srgbClr val="333333"/>
                </a:solidFill>
                <a:latin typeface="Calibri"/>
                <a:cs typeface="Calibri"/>
              </a:rPr>
              <a:t>in </a:t>
            </a:r>
            <a:r>
              <a:rPr sz="1200" spc="-5" dirty="0">
                <a:solidFill>
                  <a:srgbClr val="333333"/>
                </a:solidFill>
                <a:latin typeface="Calibri"/>
                <a:cs typeface="Calibri"/>
              </a:rPr>
              <a:t>corso </a:t>
            </a:r>
            <a:r>
              <a:rPr sz="1200" b="1" spc="-5" dirty="0">
                <a:solidFill>
                  <a:srgbClr val="333333"/>
                </a:solidFill>
                <a:latin typeface="Calibri"/>
                <a:cs typeface="Calibri"/>
              </a:rPr>
              <a:t>dal 16 al 22 marzo</a:t>
            </a:r>
            <a:r>
              <a:rPr sz="1200" spc="-5" dirty="0">
                <a:solidFill>
                  <a:srgbClr val="333333"/>
                </a:solidFill>
                <a:latin typeface="Calibri"/>
                <a:cs typeface="Calibri"/>
              </a:rPr>
              <a:t>, scegliendo come </a:t>
            </a:r>
            <a:r>
              <a:rPr sz="1200" dirty="0">
                <a:solidFill>
                  <a:srgbClr val="333333"/>
                </a:solidFill>
                <a:latin typeface="Calibri"/>
                <a:cs typeface="Calibri"/>
              </a:rPr>
              <a:t>tema </a:t>
            </a:r>
            <a:r>
              <a:rPr sz="1200" b="1" spc="-5" dirty="0">
                <a:solidFill>
                  <a:srgbClr val="333333"/>
                </a:solidFill>
                <a:latin typeface="Calibri"/>
                <a:cs typeface="Calibri"/>
              </a:rPr>
              <a:t>“L’Alfabeto del </a:t>
            </a:r>
            <a:r>
              <a:rPr sz="1200" b="1" dirty="0">
                <a:solidFill>
                  <a:srgbClr val="333333"/>
                </a:solidFill>
                <a:latin typeface="Calibri"/>
                <a:cs typeface="Calibri"/>
              </a:rPr>
              <a:t>mondo”</a:t>
            </a:r>
            <a:r>
              <a:rPr sz="1200" dirty="0">
                <a:solidFill>
                  <a:srgbClr val="333333"/>
                </a:solidFill>
                <a:latin typeface="Calibri"/>
                <a:cs typeface="Calibri"/>
              </a:rPr>
              <a:t>. </a:t>
            </a:r>
            <a:r>
              <a:rPr sz="1200" spc="-5" dirty="0">
                <a:solidFill>
                  <a:srgbClr val="333333"/>
                </a:solidFill>
                <a:latin typeface="Calibri"/>
                <a:cs typeface="Calibri"/>
              </a:rPr>
              <a:t>L’intento </a:t>
            </a:r>
            <a:r>
              <a:rPr sz="1200" dirty="0">
                <a:solidFill>
                  <a:srgbClr val="333333"/>
                </a:solidFill>
                <a:latin typeface="Calibri"/>
                <a:cs typeface="Calibri"/>
              </a:rPr>
              <a:t>è  </a:t>
            </a:r>
            <a:r>
              <a:rPr sz="1200" spc="-5" dirty="0">
                <a:solidFill>
                  <a:srgbClr val="333333"/>
                </a:solidFill>
                <a:latin typeface="Calibri"/>
                <a:cs typeface="Calibri"/>
              </a:rPr>
              <a:t>proprio quello </a:t>
            </a:r>
            <a:r>
              <a:rPr sz="1200" dirty="0">
                <a:solidFill>
                  <a:srgbClr val="333333"/>
                </a:solidFill>
                <a:latin typeface="Calibri"/>
                <a:cs typeface="Calibri"/>
              </a:rPr>
              <a:t>di </a:t>
            </a:r>
            <a:r>
              <a:rPr sz="1200" spc="-5" dirty="0">
                <a:solidFill>
                  <a:srgbClr val="333333"/>
                </a:solidFill>
                <a:latin typeface="Calibri"/>
                <a:cs typeface="Calibri"/>
              </a:rPr>
              <a:t>insegnare </a:t>
            </a:r>
            <a:r>
              <a:rPr sz="1200" dirty="0">
                <a:solidFill>
                  <a:srgbClr val="333333"/>
                </a:solidFill>
                <a:latin typeface="Calibri"/>
                <a:cs typeface="Calibri"/>
              </a:rPr>
              <a:t>a </a:t>
            </a:r>
            <a:r>
              <a:rPr sz="1200" b="1" spc="-5" dirty="0">
                <a:solidFill>
                  <a:srgbClr val="333333"/>
                </a:solidFill>
                <a:latin typeface="Calibri"/>
                <a:cs typeface="Calibri"/>
              </a:rPr>
              <a:t>riconoscere </a:t>
            </a:r>
            <a:r>
              <a:rPr sz="1200" dirty="0">
                <a:solidFill>
                  <a:srgbClr val="333333"/>
                </a:solidFill>
                <a:latin typeface="Calibri"/>
                <a:cs typeface="Calibri"/>
              </a:rPr>
              <a:t>e a </a:t>
            </a:r>
            <a:r>
              <a:rPr sz="1200" b="1" spc="-5" dirty="0">
                <a:solidFill>
                  <a:srgbClr val="333333"/>
                </a:solidFill>
                <a:latin typeface="Calibri"/>
                <a:cs typeface="Calibri"/>
              </a:rPr>
              <a:t>leggere </a:t>
            </a:r>
            <a:r>
              <a:rPr sz="1200" b="1" dirty="0">
                <a:solidFill>
                  <a:srgbClr val="333333"/>
                </a:solidFill>
                <a:latin typeface="Calibri"/>
                <a:cs typeface="Calibri"/>
              </a:rPr>
              <a:t>le </a:t>
            </a:r>
            <a:r>
              <a:rPr sz="1200" b="1" spc="-5" dirty="0">
                <a:solidFill>
                  <a:srgbClr val="333333"/>
                </a:solidFill>
                <a:latin typeface="Calibri"/>
                <a:cs typeface="Calibri"/>
              </a:rPr>
              <a:t>parti del tutto</a:t>
            </a:r>
            <a:r>
              <a:rPr sz="1200" spc="-5" dirty="0">
                <a:solidFill>
                  <a:srgbClr val="333333"/>
                </a:solidFill>
                <a:latin typeface="Calibri"/>
                <a:cs typeface="Calibri"/>
              </a:rPr>
              <a:t>, </a:t>
            </a:r>
            <a:r>
              <a:rPr sz="1200" b="1" spc="-5" dirty="0">
                <a:solidFill>
                  <a:srgbClr val="333333"/>
                </a:solidFill>
                <a:latin typeface="Calibri"/>
                <a:cs typeface="Calibri"/>
              </a:rPr>
              <a:t>spostare il proprio punto  </a:t>
            </a:r>
            <a:r>
              <a:rPr sz="1200" b="1" dirty="0">
                <a:solidFill>
                  <a:srgbClr val="333333"/>
                </a:solidFill>
                <a:latin typeface="Calibri"/>
                <a:cs typeface="Calibri"/>
              </a:rPr>
              <a:t>di </a:t>
            </a:r>
            <a:r>
              <a:rPr sz="1200" b="1" spc="-5" dirty="0">
                <a:solidFill>
                  <a:srgbClr val="333333"/>
                </a:solidFill>
                <a:latin typeface="Calibri"/>
                <a:cs typeface="Calibri"/>
              </a:rPr>
              <a:t>osservazione </a:t>
            </a:r>
            <a:r>
              <a:rPr sz="1200" dirty="0">
                <a:solidFill>
                  <a:srgbClr val="333333"/>
                </a:solidFill>
                <a:latin typeface="Calibri"/>
                <a:cs typeface="Calibri"/>
              </a:rPr>
              <a:t>e </a:t>
            </a:r>
            <a:r>
              <a:rPr sz="1200" b="1" spc="-5" dirty="0">
                <a:solidFill>
                  <a:srgbClr val="333333"/>
                </a:solidFill>
                <a:latin typeface="Calibri"/>
                <a:cs typeface="Calibri"/>
              </a:rPr>
              <a:t>reinterpretare </a:t>
            </a:r>
            <a:r>
              <a:rPr sz="1200" b="1" dirty="0">
                <a:solidFill>
                  <a:srgbClr val="333333"/>
                </a:solidFill>
                <a:latin typeface="Calibri"/>
                <a:cs typeface="Calibri"/>
              </a:rPr>
              <a:t>le </a:t>
            </a:r>
            <a:r>
              <a:rPr sz="1200" b="1" spc="-5" dirty="0">
                <a:solidFill>
                  <a:srgbClr val="333333"/>
                </a:solidFill>
                <a:latin typeface="Calibri"/>
                <a:cs typeface="Calibri"/>
              </a:rPr>
              <a:t>situazioni </a:t>
            </a:r>
            <a:r>
              <a:rPr sz="1200" dirty="0">
                <a:solidFill>
                  <a:srgbClr val="333333"/>
                </a:solidFill>
                <a:latin typeface="Calibri"/>
                <a:cs typeface="Calibri"/>
              </a:rPr>
              <a:t>e i loro </a:t>
            </a:r>
            <a:r>
              <a:rPr sz="1200" spc="-5" dirty="0">
                <a:solidFill>
                  <a:srgbClr val="333333"/>
                </a:solidFill>
                <a:latin typeface="Calibri"/>
                <a:cs typeface="Calibri"/>
              </a:rPr>
              <a:t>significati, </a:t>
            </a:r>
            <a:r>
              <a:rPr sz="1200" b="1" spc="-5" dirty="0">
                <a:solidFill>
                  <a:srgbClr val="333333"/>
                </a:solidFill>
                <a:latin typeface="Calibri"/>
                <a:cs typeface="Calibri"/>
              </a:rPr>
              <a:t>capire come nasce </a:t>
            </a:r>
            <a:r>
              <a:rPr sz="1200" b="1" dirty="0">
                <a:solidFill>
                  <a:srgbClr val="333333"/>
                </a:solidFill>
                <a:latin typeface="Calibri"/>
                <a:cs typeface="Calibri"/>
              </a:rPr>
              <a:t>un racconto</a:t>
            </a:r>
            <a:r>
              <a:rPr sz="1200" dirty="0">
                <a:solidFill>
                  <a:srgbClr val="333333"/>
                </a:solidFill>
                <a:latin typeface="Calibri"/>
                <a:cs typeface="Calibri"/>
              </a:rPr>
              <a:t>,  </a:t>
            </a:r>
            <a:r>
              <a:rPr sz="1200" spc="-5" dirty="0">
                <a:solidFill>
                  <a:srgbClr val="333333"/>
                </a:solidFill>
                <a:latin typeface="Calibri"/>
                <a:cs typeface="Calibri"/>
              </a:rPr>
              <a:t>come si </a:t>
            </a:r>
            <a:r>
              <a:rPr sz="1200" dirty="0">
                <a:solidFill>
                  <a:srgbClr val="333333"/>
                </a:solidFill>
                <a:latin typeface="Calibri"/>
                <a:cs typeface="Calibri"/>
              </a:rPr>
              <a:t>forma e </a:t>
            </a:r>
            <a:r>
              <a:rPr sz="1200" spc="-5" dirty="0">
                <a:solidFill>
                  <a:srgbClr val="333333"/>
                </a:solidFill>
                <a:latin typeface="Calibri"/>
                <a:cs typeface="Calibri"/>
              </a:rPr>
              <a:t>con quali </a:t>
            </a:r>
            <a:r>
              <a:rPr sz="1200" dirty="0">
                <a:solidFill>
                  <a:srgbClr val="333333"/>
                </a:solidFill>
                <a:latin typeface="Calibri"/>
                <a:cs typeface="Calibri"/>
              </a:rPr>
              <a:t>linguaggi e </a:t>
            </a:r>
            <a:r>
              <a:rPr sz="1200" spc="-5" dirty="0">
                <a:solidFill>
                  <a:srgbClr val="333333"/>
                </a:solidFill>
                <a:latin typeface="Calibri"/>
                <a:cs typeface="Calibri"/>
              </a:rPr>
              <a:t>strumenti si </a:t>
            </a:r>
            <a:r>
              <a:rPr sz="1200" dirty="0">
                <a:solidFill>
                  <a:srgbClr val="333333"/>
                </a:solidFill>
                <a:latin typeface="Calibri"/>
                <a:cs typeface="Calibri"/>
              </a:rPr>
              <a:t>può </a:t>
            </a:r>
            <a:r>
              <a:rPr sz="1200" spc="-5" dirty="0">
                <a:solidFill>
                  <a:srgbClr val="333333"/>
                </a:solidFill>
                <a:latin typeface="Calibri"/>
                <a:cs typeface="Calibri"/>
              </a:rPr>
              <a:t>declinare, proprio </a:t>
            </a:r>
            <a:r>
              <a:rPr sz="1200" dirty="0">
                <a:solidFill>
                  <a:srgbClr val="333333"/>
                </a:solidFill>
                <a:latin typeface="Calibri"/>
                <a:cs typeface="Calibri"/>
              </a:rPr>
              <a:t>nell’era </a:t>
            </a:r>
            <a:r>
              <a:rPr sz="1200" spc="-10" dirty="0">
                <a:solidFill>
                  <a:srgbClr val="333333"/>
                </a:solidFill>
                <a:latin typeface="Calibri"/>
                <a:cs typeface="Calibri"/>
              </a:rPr>
              <a:t>in </a:t>
            </a:r>
            <a:r>
              <a:rPr sz="1200" spc="-5" dirty="0">
                <a:solidFill>
                  <a:srgbClr val="333333"/>
                </a:solidFill>
                <a:latin typeface="Calibri"/>
                <a:cs typeface="Calibri"/>
              </a:rPr>
              <a:t>cui, grazie alle  </a:t>
            </a:r>
            <a:r>
              <a:rPr sz="1200" dirty="0">
                <a:solidFill>
                  <a:srgbClr val="333333"/>
                </a:solidFill>
                <a:latin typeface="Calibri"/>
                <a:cs typeface="Calibri"/>
              </a:rPr>
              <a:t>nuove </a:t>
            </a:r>
            <a:r>
              <a:rPr sz="1200" spc="-5" dirty="0">
                <a:solidFill>
                  <a:srgbClr val="333333"/>
                </a:solidFill>
                <a:latin typeface="Calibri"/>
                <a:cs typeface="Calibri"/>
              </a:rPr>
              <a:t>tecnologie, si racconta </a:t>
            </a:r>
            <a:r>
              <a:rPr sz="1200" dirty="0">
                <a:solidFill>
                  <a:srgbClr val="333333"/>
                </a:solidFill>
                <a:latin typeface="Calibri"/>
                <a:cs typeface="Calibri"/>
              </a:rPr>
              <a:t>e </a:t>
            </a:r>
            <a:r>
              <a:rPr sz="1200" spc="-5" dirty="0">
                <a:solidFill>
                  <a:srgbClr val="333333"/>
                </a:solidFill>
                <a:latin typeface="Calibri"/>
                <a:cs typeface="Calibri"/>
              </a:rPr>
              <a:t>ci si racconta</a:t>
            </a:r>
            <a:r>
              <a:rPr sz="1200" spc="15" dirty="0">
                <a:solidFill>
                  <a:srgbClr val="333333"/>
                </a:solidFill>
                <a:latin typeface="Calibri"/>
                <a:cs typeface="Calibri"/>
              </a:rPr>
              <a:t> </a:t>
            </a:r>
            <a:r>
              <a:rPr sz="1200" spc="-5" dirty="0">
                <a:solidFill>
                  <a:srgbClr val="333333"/>
                </a:solidFill>
                <a:latin typeface="Calibri"/>
                <a:cs typeface="Calibri"/>
              </a:rPr>
              <a:t>continuamente.</a:t>
            </a:r>
            <a:endParaRPr sz="1200">
              <a:latin typeface="Calibri"/>
              <a:cs typeface="Calibri"/>
            </a:endParaRPr>
          </a:p>
          <a:p>
            <a:pPr marL="12700" marR="5080" algn="just">
              <a:lnSpc>
                <a:spcPct val="117000"/>
              </a:lnSpc>
              <a:spcBef>
                <a:spcPts val="5"/>
              </a:spcBef>
            </a:pPr>
            <a:r>
              <a:rPr sz="1200" b="1" spc="-5" dirty="0">
                <a:solidFill>
                  <a:srgbClr val="333333"/>
                </a:solidFill>
                <a:latin typeface="Calibri"/>
                <a:cs typeface="Calibri"/>
              </a:rPr>
              <a:t>L’importanza dell’evento </a:t>
            </a:r>
            <a:r>
              <a:rPr sz="1200" b="1" dirty="0">
                <a:solidFill>
                  <a:srgbClr val="333333"/>
                </a:solidFill>
                <a:latin typeface="Calibri"/>
                <a:cs typeface="Calibri"/>
              </a:rPr>
              <a:t>sta </a:t>
            </a:r>
            <a:r>
              <a:rPr sz="1200" b="1" spc="-5" dirty="0">
                <a:solidFill>
                  <a:srgbClr val="333333"/>
                </a:solidFill>
                <a:latin typeface="Calibri"/>
                <a:cs typeface="Calibri"/>
              </a:rPr>
              <a:t>nell’aver messo </a:t>
            </a:r>
            <a:r>
              <a:rPr sz="1200" b="1" dirty="0">
                <a:solidFill>
                  <a:srgbClr val="333333"/>
                </a:solidFill>
                <a:latin typeface="Calibri"/>
                <a:cs typeface="Calibri"/>
              </a:rPr>
              <a:t>in </a:t>
            </a:r>
            <a:r>
              <a:rPr sz="1200" b="1" spc="-5" dirty="0">
                <a:solidFill>
                  <a:srgbClr val="333333"/>
                </a:solidFill>
                <a:latin typeface="Calibri"/>
                <a:cs typeface="Calibri"/>
              </a:rPr>
              <a:t>pratica qualcosa che viene raramente realizzato  </a:t>
            </a:r>
            <a:r>
              <a:rPr sz="1200" b="1" dirty="0">
                <a:solidFill>
                  <a:srgbClr val="333333"/>
                </a:solidFill>
                <a:latin typeface="Calibri"/>
                <a:cs typeface="Calibri"/>
              </a:rPr>
              <a:t>e </a:t>
            </a:r>
            <a:r>
              <a:rPr sz="1200" b="1" spc="-5" dirty="0">
                <a:solidFill>
                  <a:srgbClr val="333333"/>
                </a:solidFill>
                <a:latin typeface="Calibri"/>
                <a:cs typeface="Calibri"/>
              </a:rPr>
              <a:t>spesso banalizzato</a:t>
            </a:r>
            <a:r>
              <a:rPr sz="1200" spc="-5" dirty="0">
                <a:solidFill>
                  <a:srgbClr val="333333"/>
                </a:solidFill>
                <a:latin typeface="Calibri"/>
                <a:cs typeface="Calibri"/>
              </a:rPr>
              <a:t>. Sappiamo tutti, </a:t>
            </a:r>
            <a:r>
              <a:rPr sz="1200" spc="-10" dirty="0">
                <a:solidFill>
                  <a:srgbClr val="333333"/>
                </a:solidFill>
                <a:latin typeface="Calibri"/>
                <a:cs typeface="Calibri"/>
              </a:rPr>
              <a:t>in </a:t>
            </a:r>
            <a:r>
              <a:rPr sz="1200" spc="-5" dirty="0">
                <a:solidFill>
                  <a:srgbClr val="333333"/>
                </a:solidFill>
                <a:latin typeface="Calibri"/>
                <a:cs typeface="Calibri"/>
              </a:rPr>
              <a:t>fondo, </a:t>
            </a:r>
            <a:r>
              <a:rPr sz="1200" spc="-10" dirty="0">
                <a:solidFill>
                  <a:srgbClr val="333333"/>
                </a:solidFill>
                <a:latin typeface="Calibri"/>
                <a:cs typeface="Calibri"/>
              </a:rPr>
              <a:t>che </a:t>
            </a:r>
            <a:r>
              <a:rPr sz="1200" spc="-5" dirty="0">
                <a:solidFill>
                  <a:srgbClr val="333333"/>
                </a:solidFill>
                <a:latin typeface="Calibri"/>
                <a:cs typeface="Calibri"/>
              </a:rPr>
              <a:t>ciò che si </a:t>
            </a:r>
            <a:r>
              <a:rPr sz="1200" dirty="0">
                <a:solidFill>
                  <a:srgbClr val="333333"/>
                </a:solidFill>
                <a:latin typeface="Calibri"/>
                <a:cs typeface="Calibri"/>
              </a:rPr>
              <a:t>impara da </a:t>
            </a:r>
            <a:r>
              <a:rPr sz="1200" spc="-5" dirty="0">
                <a:solidFill>
                  <a:srgbClr val="333333"/>
                </a:solidFill>
                <a:latin typeface="Calibri"/>
                <a:cs typeface="Calibri"/>
              </a:rPr>
              <a:t>bambini </a:t>
            </a:r>
            <a:r>
              <a:rPr sz="1200" dirty="0">
                <a:solidFill>
                  <a:srgbClr val="333333"/>
                </a:solidFill>
                <a:latin typeface="Calibri"/>
                <a:cs typeface="Calibri"/>
              </a:rPr>
              <a:t>fa </a:t>
            </a:r>
            <a:r>
              <a:rPr sz="1200" spc="-5" dirty="0">
                <a:solidFill>
                  <a:srgbClr val="333333"/>
                </a:solidFill>
                <a:latin typeface="Calibri"/>
                <a:cs typeface="Calibri"/>
              </a:rPr>
              <a:t>delle persone  </a:t>
            </a:r>
            <a:r>
              <a:rPr sz="1200" dirty="0">
                <a:solidFill>
                  <a:srgbClr val="333333"/>
                </a:solidFill>
                <a:latin typeface="Calibri"/>
                <a:cs typeface="Calibri"/>
              </a:rPr>
              <a:t>molto di quel </a:t>
            </a:r>
            <a:r>
              <a:rPr sz="1200" spc="-5" dirty="0">
                <a:solidFill>
                  <a:srgbClr val="333333"/>
                </a:solidFill>
                <a:latin typeface="Calibri"/>
                <a:cs typeface="Calibri"/>
              </a:rPr>
              <a:t>che sono </a:t>
            </a:r>
            <a:r>
              <a:rPr sz="1200" spc="-10" dirty="0">
                <a:solidFill>
                  <a:srgbClr val="333333"/>
                </a:solidFill>
                <a:latin typeface="Calibri"/>
                <a:cs typeface="Calibri"/>
              </a:rPr>
              <a:t>in </a:t>
            </a:r>
            <a:r>
              <a:rPr sz="1200" spc="-5" dirty="0">
                <a:solidFill>
                  <a:srgbClr val="333333"/>
                </a:solidFill>
                <a:latin typeface="Calibri"/>
                <a:cs typeface="Calibri"/>
              </a:rPr>
              <a:t>età </a:t>
            </a:r>
            <a:r>
              <a:rPr sz="1200" dirty="0">
                <a:solidFill>
                  <a:srgbClr val="333333"/>
                </a:solidFill>
                <a:latin typeface="Calibri"/>
                <a:cs typeface="Calibri"/>
              </a:rPr>
              <a:t>adulta, ma </a:t>
            </a:r>
            <a:r>
              <a:rPr sz="1200" spc="-5" dirty="0">
                <a:solidFill>
                  <a:srgbClr val="333333"/>
                </a:solidFill>
                <a:latin typeface="Calibri"/>
                <a:cs typeface="Calibri"/>
              </a:rPr>
              <a:t>evidentemente </a:t>
            </a:r>
            <a:r>
              <a:rPr sz="1200" b="1" dirty="0">
                <a:solidFill>
                  <a:srgbClr val="333333"/>
                </a:solidFill>
                <a:latin typeface="Calibri"/>
                <a:cs typeface="Calibri"/>
              </a:rPr>
              <a:t>non </a:t>
            </a:r>
            <a:r>
              <a:rPr sz="1200" b="1" spc="-10" dirty="0">
                <a:solidFill>
                  <a:srgbClr val="333333"/>
                </a:solidFill>
                <a:latin typeface="Calibri"/>
                <a:cs typeface="Calibri"/>
              </a:rPr>
              <a:t>si </a:t>
            </a:r>
            <a:r>
              <a:rPr sz="1200" b="1" spc="-5" dirty="0">
                <a:solidFill>
                  <a:srgbClr val="333333"/>
                </a:solidFill>
                <a:latin typeface="Calibri"/>
                <a:cs typeface="Calibri"/>
              </a:rPr>
              <a:t>investe ancora abbastanza </a:t>
            </a:r>
            <a:r>
              <a:rPr sz="1200" b="1" dirty="0">
                <a:solidFill>
                  <a:srgbClr val="333333"/>
                </a:solidFill>
                <a:latin typeface="Calibri"/>
                <a:cs typeface="Calibri"/>
              </a:rPr>
              <a:t>in una  </a:t>
            </a:r>
            <a:r>
              <a:rPr sz="1200" b="1" spc="-5" dirty="0">
                <a:solidFill>
                  <a:srgbClr val="333333"/>
                </a:solidFill>
                <a:latin typeface="Calibri"/>
                <a:cs typeface="Calibri"/>
              </a:rPr>
              <a:t>formazione “altra” </a:t>
            </a:r>
            <a:r>
              <a:rPr sz="1200" b="1" dirty="0">
                <a:solidFill>
                  <a:srgbClr val="333333"/>
                </a:solidFill>
                <a:latin typeface="Calibri"/>
                <a:cs typeface="Calibri"/>
              </a:rPr>
              <a:t>da </a:t>
            </a:r>
            <a:r>
              <a:rPr sz="1200" b="1" spc="-5" dirty="0">
                <a:solidFill>
                  <a:srgbClr val="333333"/>
                </a:solidFill>
                <a:latin typeface="Calibri"/>
                <a:cs typeface="Calibri"/>
              </a:rPr>
              <a:t>quella prettamente scolastica</a:t>
            </a:r>
            <a:r>
              <a:rPr sz="1200" spc="-5" dirty="0">
                <a:solidFill>
                  <a:srgbClr val="333333"/>
                </a:solidFill>
                <a:latin typeface="Calibri"/>
                <a:cs typeface="Calibri"/>
              </a:rPr>
              <a:t>. </a:t>
            </a:r>
            <a:r>
              <a:rPr sz="1200" dirty="0">
                <a:solidFill>
                  <a:srgbClr val="333333"/>
                </a:solidFill>
                <a:latin typeface="Calibri"/>
                <a:cs typeface="Calibri"/>
              </a:rPr>
              <a:t>In </a:t>
            </a:r>
            <a:r>
              <a:rPr sz="1200" spc="-5" dirty="0">
                <a:solidFill>
                  <a:srgbClr val="333333"/>
                </a:solidFill>
                <a:latin typeface="Calibri"/>
                <a:cs typeface="Calibri"/>
              </a:rPr>
              <a:t>questo senso </a:t>
            </a:r>
            <a:r>
              <a:rPr sz="1200" dirty="0">
                <a:solidFill>
                  <a:srgbClr val="333333"/>
                </a:solidFill>
                <a:latin typeface="Calibri"/>
                <a:cs typeface="Calibri"/>
              </a:rPr>
              <a:t>è </a:t>
            </a:r>
            <a:r>
              <a:rPr sz="1200" spc="-5" dirty="0">
                <a:solidFill>
                  <a:srgbClr val="333333"/>
                </a:solidFill>
                <a:latin typeface="Calibri"/>
                <a:cs typeface="Calibri"/>
              </a:rPr>
              <a:t>fondamentale muovere  </a:t>
            </a:r>
            <a:r>
              <a:rPr sz="1200" dirty="0">
                <a:solidFill>
                  <a:srgbClr val="333333"/>
                </a:solidFill>
                <a:latin typeface="Calibri"/>
                <a:cs typeface="Calibri"/>
              </a:rPr>
              <a:t>dei primi passi </a:t>
            </a:r>
            <a:r>
              <a:rPr sz="1200" spc="-5" dirty="0">
                <a:solidFill>
                  <a:srgbClr val="333333"/>
                </a:solidFill>
                <a:latin typeface="Calibri"/>
                <a:cs typeface="Calibri"/>
              </a:rPr>
              <a:t>(per l’occasione segnati anche </a:t>
            </a:r>
            <a:r>
              <a:rPr sz="1200" dirty="0">
                <a:solidFill>
                  <a:srgbClr val="333333"/>
                </a:solidFill>
                <a:latin typeface="Calibri"/>
                <a:cs typeface="Calibri"/>
              </a:rPr>
              <a:t>da </a:t>
            </a:r>
            <a:r>
              <a:rPr sz="1200" spc="-5" dirty="0">
                <a:solidFill>
                  <a:srgbClr val="333333"/>
                </a:solidFill>
                <a:latin typeface="Calibri"/>
                <a:cs typeface="Calibri"/>
              </a:rPr>
              <a:t>collaborazioni importanti, come quella  dell’Associazione Bancaria Italiana </a:t>
            </a:r>
            <a:r>
              <a:rPr sz="1200" dirty="0">
                <a:solidFill>
                  <a:srgbClr val="333333"/>
                </a:solidFill>
                <a:latin typeface="Calibri"/>
                <a:cs typeface="Calibri"/>
              </a:rPr>
              <a:t>e </a:t>
            </a:r>
            <a:r>
              <a:rPr sz="1200" spc="-5" dirty="0">
                <a:solidFill>
                  <a:srgbClr val="333333"/>
                </a:solidFill>
                <a:latin typeface="Calibri"/>
                <a:cs typeface="Calibri"/>
              </a:rPr>
              <a:t>della </a:t>
            </a:r>
            <a:r>
              <a:rPr sz="1200" dirty="0">
                <a:solidFill>
                  <a:srgbClr val="333333"/>
                </a:solidFill>
                <a:latin typeface="Calibri"/>
                <a:cs typeface="Calibri"/>
              </a:rPr>
              <a:t>Rai) </a:t>
            </a:r>
            <a:r>
              <a:rPr sz="1200" spc="-5" dirty="0">
                <a:solidFill>
                  <a:srgbClr val="333333"/>
                </a:solidFill>
                <a:latin typeface="Calibri"/>
                <a:cs typeface="Calibri"/>
              </a:rPr>
              <a:t>verso una maggiore</a:t>
            </a:r>
            <a:r>
              <a:rPr sz="1200" spc="30" dirty="0">
                <a:solidFill>
                  <a:srgbClr val="333333"/>
                </a:solidFill>
                <a:latin typeface="Calibri"/>
                <a:cs typeface="Calibri"/>
              </a:rPr>
              <a:t> </a:t>
            </a:r>
            <a:r>
              <a:rPr sz="1200" spc="-5" dirty="0">
                <a:solidFill>
                  <a:srgbClr val="333333"/>
                </a:solidFill>
                <a:latin typeface="Calibri"/>
                <a:cs typeface="Calibri"/>
              </a:rPr>
              <a:t>consapevolezza.</a:t>
            </a:r>
            <a:endParaRPr sz="1200">
              <a:latin typeface="Calibri"/>
              <a:cs typeface="Calibri"/>
            </a:endParaRPr>
          </a:p>
          <a:p>
            <a:pPr marL="12700" marR="6350" algn="just">
              <a:lnSpc>
                <a:spcPct val="116700"/>
              </a:lnSpc>
            </a:pPr>
            <a:r>
              <a:rPr sz="1200" dirty="0">
                <a:solidFill>
                  <a:srgbClr val="333333"/>
                </a:solidFill>
                <a:latin typeface="Calibri"/>
                <a:cs typeface="Calibri"/>
              </a:rPr>
              <a:t>Per </a:t>
            </a:r>
            <a:r>
              <a:rPr sz="1200" b="1" spc="-5" dirty="0">
                <a:solidFill>
                  <a:srgbClr val="333333"/>
                </a:solidFill>
                <a:latin typeface="Calibri"/>
                <a:cs typeface="Calibri"/>
              </a:rPr>
              <a:t>maggiori informazioni </a:t>
            </a:r>
            <a:r>
              <a:rPr sz="1200" b="1" dirty="0">
                <a:solidFill>
                  <a:srgbClr val="333333"/>
                </a:solidFill>
                <a:latin typeface="Calibri"/>
                <a:cs typeface="Calibri"/>
              </a:rPr>
              <a:t>e </a:t>
            </a:r>
            <a:r>
              <a:rPr sz="1200" b="1" spc="-5" dirty="0">
                <a:solidFill>
                  <a:srgbClr val="333333"/>
                </a:solidFill>
                <a:latin typeface="Calibri"/>
                <a:cs typeface="Calibri"/>
              </a:rPr>
              <a:t>dettagli </a:t>
            </a:r>
            <a:r>
              <a:rPr sz="1200" dirty="0">
                <a:solidFill>
                  <a:srgbClr val="333333"/>
                </a:solidFill>
                <a:latin typeface="Calibri"/>
                <a:cs typeface="Calibri"/>
              </a:rPr>
              <a:t>relativi </a:t>
            </a:r>
            <a:r>
              <a:rPr sz="1200" spc="-5" dirty="0">
                <a:solidFill>
                  <a:srgbClr val="333333"/>
                </a:solidFill>
                <a:latin typeface="Calibri"/>
                <a:cs typeface="Calibri"/>
              </a:rPr>
              <a:t>alle giornate </a:t>
            </a:r>
            <a:r>
              <a:rPr sz="1200" dirty="0">
                <a:solidFill>
                  <a:srgbClr val="333333"/>
                </a:solidFill>
                <a:latin typeface="Calibri"/>
                <a:cs typeface="Calibri"/>
              </a:rPr>
              <a:t>del </a:t>
            </a:r>
            <a:r>
              <a:rPr sz="1200" spc="-5" dirty="0">
                <a:solidFill>
                  <a:srgbClr val="333333"/>
                </a:solidFill>
                <a:latin typeface="Calibri"/>
                <a:cs typeface="Calibri"/>
              </a:rPr>
              <a:t>Festival si può consultare </a:t>
            </a:r>
            <a:r>
              <a:rPr sz="1200" dirty="0">
                <a:solidFill>
                  <a:srgbClr val="333333"/>
                </a:solidFill>
                <a:latin typeface="Calibri"/>
                <a:cs typeface="Calibri"/>
              </a:rPr>
              <a:t>il </a:t>
            </a:r>
            <a:r>
              <a:rPr sz="1200" u="sng" spc="-5" dirty="0">
                <a:solidFill>
                  <a:srgbClr val="3662A0"/>
                </a:solidFill>
                <a:uFill>
                  <a:solidFill>
                    <a:srgbClr val="3662A0"/>
                  </a:solidFill>
                </a:uFill>
                <a:latin typeface="Calibri"/>
                <a:cs typeface="Calibri"/>
                <a:hlinkClick r:id="rId3"/>
              </a:rPr>
              <a:t>sito </a:t>
            </a:r>
            <a:r>
              <a:rPr sz="1200" spc="-5" dirty="0">
                <a:solidFill>
                  <a:srgbClr val="3662A0"/>
                </a:solidFill>
                <a:latin typeface="Calibri"/>
                <a:cs typeface="Calibri"/>
              </a:rPr>
              <a:t> </a:t>
            </a:r>
            <a:r>
              <a:rPr sz="1200" u="sng" spc="-5" dirty="0">
                <a:solidFill>
                  <a:srgbClr val="3662A0"/>
                </a:solidFill>
                <a:uFill>
                  <a:solidFill>
                    <a:srgbClr val="3662A0"/>
                  </a:solidFill>
                </a:uFill>
                <a:latin typeface="Calibri"/>
                <a:cs typeface="Calibri"/>
                <a:hlinkClick r:id="rId3"/>
              </a:rPr>
              <a:t>ufficiale</a:t>
            </a:r>
            <a:r>
              <a:rPr sz="1200" spc="-5" dirty="0">
                <a:solidFill>
                  <a:srgbClr val="333333"/>
                </a:solidFill>
                <a:latin typeface="Calibri"/>
                <a:cs typeface="Calibri"/>
              </a:rPr>
              <a:t>.</a:t>
            </a:r>
            <a:endParaRPr sz="1200">
              <a:latin typeface="Calibri"/>
              <a:cs typeface="Calibri"/>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Liquida.it</a:t>
            </a:r>
            <a:endParaRPr sz="1600">
              <a:latin typeface="Arial"/>
              <a:cs typeface="Arial"/>
            </a:endParaRPr>
          </a:p>
          <a:p>
            <a:pPr marL="12700">
              <a:lnSpc>
                <a:spcPts val="1880"/>
              </a:lnSpc>
            </a:pPr>
            <a:r>
              <a:rPr sz="1600" b="1" spc="-5" dirty="0">
                <a:latin typeface="Arial"/>
                <a:cs typeface="Arial"/>
              </a:rPr>
              <a:t>5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5805" y="3019424"/>
            <a:ext cx="6046393" cy="318896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628900" y="2133599"/>
            <a:ext cx="1928495" cy="64770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6504813"/>
            <a:ext cx="4381500" cy="736600"/>
          </a:xfrm>
          <a:prstGeom prst="rect">
            <a:avLst/>
          </a:prstGeom>
        </p:spPr>
        <p:txBody>
          <a:bodyPr vert="horz" wrap="square" lIns="0" tIns="27940" rIns="0" bIns="0" rtlCol="0">
            <a:spAutoFit/>
          </a:bodyPr>
          <a:lstStyle/>
          <a:p>
            <a:pPr marL="12700" marR="5080">
              <a:lnSpc>
                <a:spcPts val="1839"/>
              </a:lnSpc>
              <a:spcBef>
                <a:spcPts val="220"/>
              </a:spcBef>
            </a:pPr>
            <a:r>
              <a:rPr sz="1600" b="1" spc="-5" dirty="0">
                <a:latin typeface="Arial"/>
                <a:cs typeface="Arial"/>
              </a:rPr>
              <a:t>Festival della cultura creativa, targato </a:t>
            </a:r>
            <a:r>
              <a:rPr sz="1600" b="1" spc="-10" dirty="0">
                <a:latin typeface="Arial"/>
                <a:cs typeface="Arial"/>
              </a:rPr>
              <a:t>Abi, </a:t>
            </a:r>
            <a:r>
              <a:rPr sz="1600" b="1" spc="-5" dirty="0">
                <a:latin typeface="Arial"/>
                <a:cs typeface="Arial"/>
              </a:rPr>
              <a:t>80  iniziative </a:t>
            </a:r>
            <a:r>
              <a:rPr sz="1600" b="1" dirty="0">
                <a:latin typeface="Arial"/>
                <a:cs typeface="Arial"/>
              </a:rPr>
              <a:t>in </a:t>
            </a:r>
            <a:r>
              <a:rPr sz="1600" b="1" spc="-5" dirty="0">
                <a:latin typeface="Arial"/>
                <a:cs typeface="Arial"/>
              </a:rPr>
              <a:t>60 città, dal 16 al 22</a:t>
            </a:r>
            <a:r>
              <a:rPr sz="1600" b="1" spc="30" dirty="0">
                <a:latin typeface="Arial"/>
                <a:cs typeface="Arial"/>
              </a:rPr>
              <a:t> </a:t>
            </a:r>
            <a:r>
              <a:rPr sz="1600" b="1" spc="-5" dirty="0">
                <a:latin typeface="Arial"/>
                <a:cs typeface="Arial"/>
              </a:rPr>
              <a:t>marzo</a:t>
            </a:r>
            <a:endParaRPr sz="1600">
              <a:latin typeface="Arial"/>
              <a:cs typeface="Arial"/>
            </a:endParaRPr>
          </a:p>
          <a:p>
            <a:pPr marL="12700">
              <a:lnSpc>
                <a:spcPts val="850"/>
              </a:lnSpc>
            </a:pPr>
            <a:r>
              <a:rPr sz="800" b="1" dirty="0">
                <a:solidFill>
                  <a:srgbClr val="777777"/>
                </a:solidFill>
                <a:latin typeface="Arial"/>
                <a:cs typeface="Arial"/>
              </a:rPr>
              <a:t>a cura </a:t>
            </a:r>
            <a:r>
              <a:rPr sz="800" b="1" spc="-10" dirty="0">
                <a:solidFill>
                  <a:srgbClr val="777777"/>
                </a:solidFill>
                <a:latin typeface="Arial"/>
                <a:cs typeface="Arial"/>
              </a:rPr>
              <a:t>di </a:t>
            </a:r>
            <a:r>
              <a:rPr sz="800" b="1" spc="-5" dirty="0">
                <a:solidFill>
                  <a:srgbClr val="777777"/>
                </a:solidFill>
                <a:latin typeface="Arial"/>
                <a:cs typeface="Arial"/>
              </a:rPr>
              <a:t>Giovanna</a:t>
            </a:r>
            <a:r>
              <a:rPr sz="800" b="1" spc="10" dirty="0">
                <a:solidFill>
                  <a:srgbClr val="777777"/>
                </a:solidFill>
                <a:latin typeface="Arial"/>
                <a:cs typeface="Arial"/>
              </a:rPr>
              <a:t> </a:t>
            </a:r>
            <a:r>
              <a:rPr sz="800" b="1" dirty="0">
                <a:solidFill>
                  <a:srgbClr val="777777"/>
                </a:solidFill>
                <a:latin typeface="Arial"/>
                <a:cs typeface="Arial"/>
              </a:rPr>
              <a:t>Manna</a:t>
            </a:r>
            <a:endParaRPr sz="800">
              <a:latin typeface="Arial"/>
              <a:cs typeface="Arial"/>
            </a:endParaRPr>
          </a:p>
          <a:p>
            <a:pPr marL="12700">
              <a:lnSpc>
                <a:spcPts val="940"/>
              </a:lnSpc>
            </a:pPr>
            <a:r>
              <a:rPr sz="800" b="1" spc="-5" dirty="0">
                <a:solidFill>
                  <a:srgbClr val="F5006D"/>
                </a:solidFill>
                <a:latin typeface="Arial"/>
                <a:cs typeface="Arial"/>
              </a:rPr>
              <a:t>data pubblicazione 05 </a:t>
            </a:r>
            <a:r>
              <a:rPr sz="800" b="1" dirty="0">
                <a:solidFill>
                  <a:srgbClr val="F5006D"/>
                </a:solidFill>
                <a:latin typeface="Arial"/>
                <a:cs typeface="Arial"/>
              </a:rPr>
              <a:t>mar </a:t>
            </a:r>
            <a:r>
              <a:rPr sz="800" b="1" spc="-5" dirty="0">
                <a:solidFill>
                  <a:srgbClr val="F5006D"/>
                </a:solidFill>
                <a:latin typeface="Arial"/>
                <a:cs typeface="Arial"/>
              </a:rPr>
              <a:t>2015 </a:t>
            </a:r>
            <a:r>
              <a:rPr sz="800" b="1" dirty="0">
                <a:solidFill>
                  <a:srgbClr val="F5006D"/>
                </a:solidFill>
                <a:latin typeface="Arial"/>
                <a:cs typeface="Arial"/>
              </a:rPr>
              <a:t>alle ore</a:t>
            </a:r>
            <a:r>
              <a:rPr sz="800" b="1" spc="-20" dirty="0">
                <a:solidFill>
                  <a:srgbClr val="F5006D"/>
                </a:solidFill>
                <a:latin typeface="Arial"/>
                <a:cs typeface="Arial"/>
              </a:rPr>
              <a:t> </a:t>
            </a:r>
            <a:r>
              <a:rPr sz="800" b="1" spc="-5" dirty="0">
                <a:solidFill>
                  <a:srgbClr val="F5006D"/>
                </a:solidFill>
                <a:latin typeface="Arial"/>
                <a:cs typeface="Arial"/>
              </a:rPr>
              <a:t>2:01pm</a:t>
            </a:r>
            <a:endParaRPr sz="800">
              <a:latin typeface="Arial"/>
              <a:cs typeface="Arial"/>
            </a:endParaRPr>
          </a:p>
        </p:txBody>
      </p:sp>
      <p:sp>
        <p:nvSpPr>
          <p:cNvPr id="7" name="object 7"/>
          <p:cNvSpPr txBox="1"/>
          <p:nvPr/>
        </p:nvSpPr>
        <p:spPr>
          <a:xfrm>
            <a:off x="706627" y="9269729"/>
            <a:ext cx="6025515" cy="3911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333333"/>
                </a:solidFill>
                <a:latin typeface="Arial"/>
                <a:cs typeface="Arial"/>
              </a:rPr>
              <a:t>Oltre 80 le iniziative dedicate all’arte, all’archeologia, alla musica, </a:t>
            </a:r>
            <a:r>
              <a:rPr sz="900" dirty="0">
                <a:solidFill>
                  <a:srgbClr val="333333"/>
                </a:solidFill>
                <a:latin typeface="Arial"/>
                <a:cs typeface="Arial"/>
              </a:rPr>
              <a:t>al </a:t>
            </a:r>
            <a:r>
              <a:rPr sz="900" spc="-5" dirty="0">
                <a:solidFill>
                  <a:srgbClr val="333333"/>
                </a:solidFill>
                <a:latin typeface="Arial"/>
                <a:cs typeface="Arial"/>
              </a:rPr>
              <a:t>teatro </a:t>
            </a:r>
            <a:r>
              <a:rPr sz="900" dirty="0">
                <a:solidFill>
                  <a:srgbClr val="333333"/>
                </a:solidFill>
                <a:latin typeface="Arial"/>
                <a:cs typeface="Arial"/>
              </a:rPr>
              <a:t>in </a:t>
            </a:r>
            <a:r>
              <a:rPr sz="900" spc="-5" dirty="0">
                <a:solidFill>
                  <a:srgbClr val="333333"/>
                </a:solidFill>
                <a:latin typeface="Arial"/>
                <a:cs typeface="Arial"/>
              </a:rPr>
              <a:t>scena </a:t>
            </a:r>
            <a:r>
              <a:rPr sz="900" dirty="0">
                <a:solidFill>
                  <a:srgbClr val="333333"/>
                </a:solidFill>
                <a:latin typeface="Arial"/>
                <a:cs typeface="Arial"/>
              </a:rPr>
              <a:t>su </a:t>
            </a:r>
            <a:r>
              <a:rPr sz="900" spc="-5" dirty="0">
                <a:solidFill>
                  <a:srgbClr val="333333"/>
                </a:solidFill>
                <a:latin typeface="Arial"/>
                <a:cs typeface="Arial"/>
              </a:rPr>
              <a:t>tutto il territorio nazionale dal</a:t>
            </a:r>
            <a:r>
              <a:rPr sz="900" spc="229" dirty="0">
                <a:solidFill>
                  <a:srgbClr val="333333"/>
                </a:solidFill>
                <a:latin typeface="Arial"/>
                <a:cs typeface="Arial"/>
              </a:rPr>
              <a:t> </a:t>
            </a:r>
            <a:r>
              <a:rPr sz="900" b="1" spc="-5" dirty="0">
                <a:solidFill>
                  <a:srgbClr val="333333"/>
                </a:solidFill>
                <a:latin typeface="Arial"/>
                <a:cs typeface="Arial"/>
              </a:rPr>
              <a:t>16</a:t>
            </a:r>
            <a:endParaRPr sz="900">
              <a:latin typeface="Arial"/>
              <a:cs typeface="Arial"/>
            </a:endParaRPr>
          </a:p>
          <a:p>
            <a:pPr marL="12700">
              <a:lnSpc>
                <a:spcPct val="100000"/>
              </a:lnSpc>
              <a:spcBef>
                <a:spcPts val="720"/>
              </a:spcBef>
            </a:pPr>
            <a:r>
              <a:rPr sz="900" b="1" spc="-5" dirty="0">
                <a:solidFill>
                  <a:srgbClr val="333333"/>
                </a:solidFill>
                <a:latin typeface="Arial"/>
                <a:cs typeface="Arial"/>
              </a:rPr>
              <a:t>al 22 marzo, per adulti e</a:t>
            </a:r>
            <a:r>
              <a:rPr sz="900" b="1" spc="20" dirty="0">
                <a:solidFill>
                  <a:srgbClr val="333333"/>
                </a:solidFill>
                <a:latin typeface="Arial"/>
                <a:cs typeface="Arial"/>
              </a:rPr>
              <a:t> </a:t>
            </a:r>
            <a:r>
              <a:rPr sz="900" b="1" spc="-5" dirty="0">
                <a:solidFill>
                  <a:srgbClr val="333333"/>
                </a:solidFill>
                <a:latin typeface="Arial"/>
                <a:cs typeface="Arial"/>
              </a:rPr>
              <a:t>bambini.</a:t>
            </a:r>
            <a:endParaRPr sz="900">
              <a:latin typeface="Arial"/>
              <a:cs typeface="Arial"/>
            </a:endParaRPr>
          </a:p>
        </p:txBody>
      </p:sp>
      <p:sp>
        <p:nvSpPr>
          <p:cNvPr id="8" name="object 8"/>
          <p:cNvSpPr/>
          <p:nvPr/>
        </p:nvSpPr>
        <p:spPr>
          <a:xfrm>
            <a:off x="720090" y="7327772"/>
            <a:ext cx="3247517" cy="186563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93364" y="660438"/>
            <a:ext cx="992377" cy="97570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15641" y="1708111"/>
            <a:ext cx="1003934" cy="595976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863594" y="1708150"/>
            <a:ext cx="999744" cy="598474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805214"/>
            <a:ext cx="952119" cy="131351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7" name="object 7"/>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25"/>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12/2012:</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65.797</a:t>
            </a:r>
            <a:r>
              <a:rPr sz="950" b="1" dirty="0">
                <a:latin typeface="Times New Roman"/>
                <a:cs typeface="Times New Roman"/>
              </a:rPr>
              <a:t>	</a:t>
            </a:r>
            <a:r>
              <a:rPr sz="1425" b="1" spc="15" baseline="17543" dirty="0">
                <a:latin typeface="Times New Roman"/>
                <a:cs typeface="Times New Roman"/>
              </a:rPr>
              <a:t>03-MAR-2015</a:t>
            </a:r>
            <a:endParaRPr sz="1425" baseline="17543">
              <a:latin typeface="Times New Roman"/>
              <a:cs typeface="Times New Roman"/>
            </a:endParaRPr>
          </a:p>
          <a:p>
            <a:pPr>
              <a:lnSpc>
                <a:spcPts val="1130"/>
              </a:lnSpc>
              <a:tabLst>
                <a:tab pos="649605" algn="l"/>
                <a:tab pos="2894965" algn="l"/>
                <a:tab pos="5981065" algn="l"/>
              </a:tabLst>
            </a:pPr>
            <a:r>
              <a:rPr sz="950" b="1" spc="10" dirty="0">
                <a:latin typeface="Times New Roman"/>
                <a:cs typeface="Times New Roman"/>
              </a:rPr>
              <a:t>Lettori	</a:t>
            </a:r>
            <a:r>
              <a:rPr sz="950" b="1" spc="5" dirty="0">
                <a:latin typeface="Times New Roman"/>
                <a:cs typeface="Times New Roman"/>
              </a:rPr>
              <a:t>II </a:t>
            </a:r>
            <a:r>
              <a:rPr sz="950" b="1" spc="10" dirty="0">
                <a:latin typeface="Times New Roman"/>
                <a:cs typeface="Times New Roman"/>
              </a:rPr>
              <a:t>2014:    380.000	</a:t>
            </a:r>
            <a:r>
              <a:rPr sz="1425" b="1" spc="15" baseline="-35087" dirty="0">
                <a:latin typeface="Times New Roman"/>
                <a:cs typeface="Times New Roman"/>
              </a:rPr>
              <a:t>Dir. Resp.:  Ezio Mauro	</a:t>
            </a:r>
            <a:r>
              <a:rPr sz="1425" b="1" spc="15" baseline="-26315" dirty="0">
                <a:latin typeface="Times New Roman"/>
                <a:cs typeface="Times New Roman"/>
              </a:rPr>
              <a:t>da pag.</a:t>
            </a:r>
            <a:r>
              <a:rPr sz="1425" b="1" spc="307" baseline="-26315" dirty="0">
                <a:latin typeface="Times New Roman"/>
                <a:cs typeface="Times New Roman"/>
              </a:rPr>
              <a:t> </a:t>
            </a:r>
            <a:r>
              <a:rPr sz="1425" b="1" spc="15" baseline="-26315" dirty="0">
                <a:latin typeface="Times New Roman"/>
                <a:cs typeface="Times New Roman"/>
              </a:rPr>
              <a:t>11</a:t>
            </a:r>
            <a:endParaRPr sz="1425" baseline="-26315">
              <a:latin typeface="Times New Roman"/>
              <a:cs typeface="Times New Roman"/>
            </a:endParaRPr>
          </a:p>
          <a:p>
            <a:pPr marL="19050">
              <a:lnSpc>
                <a:spcPct val="100000"/>
              </a:lnSpc>
              <a:spcBef>
                <a:spcPts val="90"/>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8" name="object 8"/>
          <p:cNvSpPr/>
          <p:nvPr/>
        </p:nvSpPr>
        <p:spPr>
          <a:xfrm>
            <a:off x="2832100" y="30480"/>
            <a:ext cx="2112264" cy="24384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30200" y="10135869"/>
            <a:ext cx="1069848" cy="4572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1" name="object 11"/>
          <p:cNvSpPr/>
          <p:nvPr/>
        </p:nvSpPr>
        <p:spPr>
          <a:xfrm>
            <a:off x="3102864" y="4090415"/>
            <a:ext cx="360045" cy="92075"/>
          </a:xfrm>
          <a:custGeom>
            <a:avLst/>
            <a:gdLst/>
            <a:ahLst/>
            <a:cxnLst/>
            <a:rect l="l" t="t" r="r" b="b"/>
            <a:pathLst>
              <a:path w="360045" h="92075">
                <a:moveTo>
                  <a:pt x="0" y="91948"/>
                </a:moveTo>
                <a:lnTo>
                  <a:pt x="359663" y="91948"/>
                </a:lnTo>
                <a:lnTo>
                  <a:pt x="359663" y="0"/>
                </a:lnTo>
                <a:lnTo>
                  <a:pt x="0" y="0"/>
                </a:lnTo>
                <a:lnTo>
                  <a:pt x="0" y="91948"/>
                </a:lnTo>
                <a:close/>
              </a:path>
            </a:pathLst>
          </a:custGeom>
          <a:solidFill>
            <a:srgbClr val="BADBBA"/>
          </a:solidFill>
        </p:spPr>
        <p:txBody>
          <a:bodyPr wrap="square" lIns="0" tIns="0" rIns="0" bIns="0" rtlCol="0"/>
          <a:lstStyle/>
          <a:p>
            <a:endParaRPr/>
          </a:p>
        </p:txBody>
      </p:sp>
      <p:sp>
        <p:nvSpPr>
          <p:cNvPr id="12" name="object 12"/>
          <p:cNvSpPr/>
          <p:nvPr/>
        </p:nvSpPr>
        <p:spPr>
          <a:xfrm>
            <a:off x="2724911" y="4206240"/>
            <a:ext cx="323215" cy="95250"/>
          </a:xfrm>
          <a:custGeom>
            <a:avLst/>
            <a:gdLst/>
            <a:ahLst/>
            <a:cxnLst/>
            <a:rect l="l" t="t" r="r" b="b"/>
            <a:pathLst>
              <a:path w="323214" h="95250">
                <a:moveTo>
                  <a:pt x="0" y="94996"/>
                </a:moveTo>
                <a:lnTo>
                  <a:pt x="323088" y="94996"/>
                </a:lnTo>
                <a:lnTo>
                  <a:pt x="323088" y="0"/>
                </a:lnTo>
                <a:lnTo>
                  <a:pt x="0" y="0"/>
                </a:lnTo>
                <a:lnTo>
                  <a:pt x="0" y="94996"/>
                </a:lnTo>
                <a:close/>
              </a:path>
            </a:pathLst>
          </a:custGeom>
          <a:solidFill>
            <a:srgbClr val="BADBBA"/>
          </a:solidFill>
        </p:spPr>
        <p:txBody>
          <a:bodyPr wrap="square" lIns="0" tIns="0" rIns="0" bIns="0" rtlCol="0"/>
          <a:lstStyle/>
          <a:p>
            <a:endParaRPr/>
          </a:p>
        </p:txBody>
      </p:sp>
      <p:sp>
        <p:nvSpPr>
          <p:cNvPr id="13" name="object 13"/>
          <p:cNvSpPr/>
          <p:nvPr/>
        </p:nvSpPr>
        <p:spPr>
          <a:xfrm>
            <a:off x="2718816" y="3614928"/>
            <a:ext cx="128270" cy="95250"/>
          </a:xfrm>
          <a:custGeom>
            <a:avLst/>
            <a:gdLst/>
            <a:ahLst/>
            <a:cxnLst/>
            <a:rect l="l" t="t" r="r" b="b"/>
            <a:pathLst>
              <a:path w="128269" h="95250">
                <a:moveTo>
                  <a:pt x="0" y="94996"/>
                </a:moveTo>
                <a:lnTo>
                  <a:pt x="128016" y="94996"/>
                </a:lnTo>
                <a:lnTo>
                  <a:pt x="128016" y="0"/>
                </a:lnTo>
                <a:lnTo>
                  <a:pt x="0" y="0"/>
                </a:lnTo>
                <a:lnTo>
                  <a:pt x="0" y="94996"/>
                </a:lnTo>
                <a:close/>
              </a:path>
            </a:pathLst>
          </a:custGeom>
          <a:solidFill>
            <a:srgbClr val="BADBBA"/>
          </a:solidFill>
        </p:spPr>
        <p:txBody>
          <a:bodyPr wrap="square" lIns="0" tIns="0" rIns="0" bIns="0" rtlCol="0"/>
          <a:lstStyle/>
          <a:p>
            <a:endParaRPr/>
          </a:p>
        </p:txBody>
      </p:sp>
      <p:sp>
        <p:nvSpPr>
          <p:cNvPr id="14" name="object 14"/>
          <p:cNvSpPr/>
          <p:nvPr/>
        </p:nvSpPr>
        <p:spPr>
          <a:xfrm>
            <a:off x="2721864" y="4090415"/>
            <a:ext cx="335280" cy="95250"/>
          </a:xfrm>
          <a:custGeom>
            <a:avLst/>
            <a:gdLst/>
            <a:ahLst/>
            <a:cxnLst/>
            <a:rect l="l" t="t" r="r" b="b"/>
            <a:pathLst>
              <a:path w="335280" h="95250">
                <a:moveTo>
                  <a:pt x="0" y="94996"/>
                </a:moveTo>
                <a:lnTo>
                  <a:pt x="335280" y="94996"/>
                </a:lnTo>
                <a:lnTo>
                  <a:pt x="335280" y="0"/>
                </a:lnTo>
                <a:lnTo>
                  <a:pt x="0" y="0"/>
                </a:lnTo>
                <a:lnTo>
                  <a:pt x="0" y="94996"/>
                </a:lnTo>
                <a:close/>
              </a:path>
            </a:pathLst>
          </a:custGeom>
          <a:solidFill>
            <a:srgbClr val="BADBBA"/>
          </a:solidFill>
        </p:spPr>
        <p:txBody>
          <a:bodyPr wrap="square" lIns="0" tIns="0" rIns="0" bIns="0" rtlCol="0"/>
          <a:lstStyle/>
          <a:p>
            <a:endParaRPr/>
          </a:p>
        </p:txBody>
      </p:sp>
      <p:sp>
        <p:nvSpPr>
          <p:cNvPr id="15" name="object 15"/>
          <p:cNvSpPr/>
          <p:nvPr/>
        </p:nvSpPr>
        <p:spPr>
          <a:xfrm>
            <a:off x="3102864" y="4175759"/>
            <a:ext cx="360045" cy="12700"/>
          </a:xfrm>
          <a:custGeom>
            <a:avLst/>
            <a:gdLst/>
            <a:ahLst/>
            <a:cxnLst/>
            <a:rect l="l" t="t" r="r" b="b"/>
            <a:pathLst>
              <a:path w="360045" h="12700">
                <a:moveTo>
                  <a:pt x="0" y="12700"/>
                </a:moveTo>
                <a:lnTo>
                  <a:pt x="359663" y="12700"/>
                </a:lnTo>
                <a:lnTo>
                  <a:pt x="359663" y="0"/>
                </a:lnTo>
                <a:lnTo>
                  <a:pt x="0" y="0"/>
                </a:lnTo>
                <a:lnTo>
                  <a:pt x="0" y="12700"/>
                </a:lnTo>
                <a:close/>
              </a:path>
            </a:pathLst>
          </a:custGeom>
          <a:solidFill>
            <a:srgbClr val="007F00"/>
          </a:solidFill>
        </p:spPr>
        <p:txBody>
          <a:bodyPr wrap="square" lIns="0" tIns="0" rIns="0" bIns="0" rtlCol="0"/>
          <a:lstStyle/>
          <a:p>
            <a:endParaRPr/>
          </a:p>
        </p:txBody>
      </p:sp>
      <p:sp>
        <p:nvSpPr>
          <p:cNvPr id="16" name="object 16"/>
          <p:cNvSpPr/>
          <p:nvPr/>
        </p:nvSpPr>
        <p:spPr>
          <a:xfrm>
            <a:off x="2724911" y="4294632"/>
            <a:ext cx="323215" cy="12700"/>
          </a:xfrm>
          <a:custGeom>
            <a:avLst/>
            <a:gdLst/>
            <a:ahLst/>
            <a:cxnLst/>
            <a:rect l="l" t="t" r="r" b="b"/>
            <a:pathLst>
              <a:path w="323214" h="12700">
                <a:moveTo>
                  <a:pt x="0" y="12700"/>
                </a:moveTo>
                <a:lnTo>
                  <a:pt x="323088" y="12700"/>
                </a:lnTo>
                <a:lnTo>
                  <a:pt x="323088"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2718816" y="3703320"/>
            <a:ext cx="128270" cy="12700"/>
          </a:xfrm>
          <a:custGeom>
            <a:avLst/>
            <a:gdLst/>
            <a:ahLst/>
            <a:cxnLst/>
            <a:rect l="l" t="t" r="r" b="b"/>
            <a:pathLst>
              <a:path w="128269" h="12700">
                <a:moveTo>
                  <a:pt x="0" y="12700"/>
                </a:moveTo>
                <a:lnTo>
                  <a:pt x="128016" y="12700"/>
                </a:lnTo>
                <a:lnTo>
                  <a:pt x="128016"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p:nvPr/>
        </p:nvSpPr>
        <p:spPr>
          <a:xfrm>
            <a:off x="2721864" y="4178808"/>
            <a:ext cx="335280" cy="12700"/>
          </a:xfrm>
          <a:custGeom>
            <a:avLst/>
            <a:gdLst/>
            <a:ahLst/>
            <a:cxnLst/>
            <a:rect l="l" t="t" r="r" b="b"/>
            <a:pathLst>
              <a:path w="335280" h="12700">
                <a:moveTo>
                  <a:pt x="0" y="12700"/>
                </a:moveTo>
                <a:lnTo>
                  <a:pt x="335280" y="12700"/>
                </a:lnTo>
                <a:lnTo>
                  <a:pt x="335280" y="0"/>
                </a:lnTo>
                <a:lnTo>
                  <a:pt x="0" y="0"/>
                </a:lnTo>
                <a:lnTo>
                  <a:pt x="0" y="12700"/>
                </a:lnTo>
                <a:close/>
              </a:path>
            </a:pathLst>
          </a:custGeom>
          <a:solidFill>
            <a:srgbClr val="007F00"/>
          </a:solidFill>
        </p:spPr>
        <p:txBody>
          <a:bodyPr wrap="square" lIns="0" tIns="0" rIns="0" bIns="0" rtlCol="0"/>
          <a:lstStyle/>
          <a:p>
            <a:endParaRPr/>
          </a:p>
        </p:txBody>
      </p:sp>
      <p:sp>
        <p:nvSpPr>
          <p:cNvPr id="19" name="object 19"/>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0" name="object 20"/>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a:t>
            </a:r>
            <a:endParaRPr sz="1200">
              <a:latin typeface="Arial"/>
              <a:cs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Liquida.it</a:t>
            </a:r>
            <a:endParaRPr sz="1600">
              <a:latin typeface="Arial"/>
              <a:cs typeface="Arial"/>
            </a:endParaRPr>
          </a:p>
          <a:p>
            <a:pPr marL="12700">
              <a:lnSpc>
                <a:spcPts val="1880"/>
              </a:lnSpc>
            </a:pPr>
            <a:r>
              <a:rPr sz="1600" b="1" spc="-5" dirty="0">
                <a:latin typeface="Arial"/>
                <a:cs typeface="Arial"/>
              </a:rPr>
              <a:t>5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22905"/>
            <a:ext cx="6101715" cy="3191510"/>
          </a:xfrm>
          <a:prstGeom prst="rect">
            <a:avLst/>
          </a:prstGeom>
        </p:spPr>
        <p:txBody>
          <a:bodyPr vert="horz" wrap="square" lIns="0" tIns="12700" rIns="0" bIns="0" rtlCol="0">
            <a:spAutoFit/>
          </a:bodyPr>
          <a:lstStyle/>
          <a:p>
            <a:pPr marL="12700">
              <a:lnSpc>
                <a:spcPct val="100000"/>
              </a:lnSpc>
              <a:spcBef>
                <a:spcPts val="100"/>
              </a:spcBef>
            </a:pPr>
            <a:r>
              <a:rPr sz="900" b="1" spc="-5" dirty="0">
                <a:solidFill>
                  <a:srgbClr val="333333"/>
                </a:solidFill>
                <a:latin typeface="Arial"/>
                <a:cs typeface="Arial"/>
              </a:rPr>
              <a:t>Oltre 60 le città coinvolte. </a:t>
            </a:r>
            <a:r>
              <a:rPr sz="900" b="1" dirty="0">
                <a:solidFill>
                  <a:srgbClr val="333333"/>
                </a:solidFill>
                <a:latin typeface="Arial"/>
                <a:cs typeface="Arial"/>
              </a:rPr>
              <a:t>Il </a:t>
            </a:r>
            <a:r>
              <a:rPr sz="900" b="1" spc="-5" dirty="0">
                <a:solidFill>
                  <a:srgbClr val="333333"/>
                </a:solidFill>
                <a:latin typeface="Arial"/>
                <a:cs typeface="Arial"/>
              </a:rPr>
              <a:t>‘Festival della cultura creativa‘, manifestazione organizzata dalle banche </a:t>
            </a:r>
            <a:r>
              <a:rPr sz="900" b="1" dirty="0">
                <a:solidFill>
                  <a:srgbClr val="333333"/>
                </a:solidFill>
                <a:latin typeface="Arial"/>
                <a:cs typeface="Arial"/>
              </a:rPr>
              <a:t>con</a:t>
            </a:r>
            <a:r>
              <a:rPr sz="900" b="1" spc="220" dirty="0">
                <a:solidFill>
                  <a:srgbClr val="333333"/>
                </a:solidFill>
                <a:latin typeface="Arial"/>
                <a:cs typeface="Arial"/>
              </a:rPr>
              <a:t> </a:t>
            </a:r>
            <a:r>
              <a:rPr sz="900" b="1" dirty="0">
                <a:solidFill>
                  <a:srgbClr val="333333"/>
                </a:solidFill>
                <a:latin typeface="Arial"/>
                <a:cs typeface="Arial"/>
              </a:rPr>
              <a:t>il</a:t>
            </a:r>
            <a:endParaRPr sz="900">
              <a:latin typeface="Arial"/>
              <a:cs typeface="Arial"/>
            </a:endParaRPr>
          </a:p>
          <a:p>
            <a:pPr marL="12700" marR="635000">
              <a:lnSpc>
                <a:spcPct val="166700"/>
              </a:lnSpc>
            </a:pPr>
            <a:r>
              <a:rPr sz="900" b="1" spc="-5" dirty="0">
                <a:solidFill>
                  <a:srgbClr val="333333"/>
                </a:solidFill>
                <a:latin typeface="Arial"/>
                <a:cs typeface="Arial"/>
              </a:rPr>
              <a:t>coordinamento dell’Abi, alla sua seconda edizione, sarà ancora più ricco </a:t>
            </a:r>
            <a:r>
              <a:rPr sz="900" b="1" dirty="0">
                <a:solidFill>
                  <a:srgbClr val="333333"/>
                </a:solidFill>
                <a:latin typeface="Arial"/>
                <a:cs typeface="Arial"/>
              </a:rPr>
              <a:t>di </a:t>
            </a:r>
            <a:r>
              <a:rPr sz="900" b="1" spc="-5" dirty="0">
                <a:solidFill>
                  <a:srgbClr val="333333"/>
                </a:solidFill>
                <a:latin typeface="Arial"/>
                <a:cs typeface="Arial"/>
              </a:rPr>
              <a:t>incontri e appuntamenti.  </a:t>
            </a:r>
            <a:r>
              <a:rPr sz="900" b="1" dirty="0">
                <a:solidFill>
                  <a:srgbClr val="333333"/>
                </a:solidFill>
                <a:latin typeface="Arial"/>
                <a:cs typeface="Arial"/>
              </a:rPr>
              <a:t>Il </a:t>
            </a:r>
            <a:r>
              <a:rPr sz="900" b="1" spc="-5" dirty="0">
                <a:solidFill>
                  <a:srgbClr val="333333"/>
                </a:solidFill>
                <a:latin typeface="Arial"/>
                <a:cs typeface="Arial"/>
              </a:rPr>
              <a:t>tema </a:t>
            </a:r>
            <a:r>
              <a:rPr sz="900" b="1" dirty="0">
                <a:solidFill>
                  <a:srgbClr val="333333"/>
                </a:solidFill>
                <a:latin typeface="Arial"/>
                <a:cs typeface="Arial"/>
              </a:rPr>
              <a:t>di </a:t>
            </a:r>
            <a:r>
              <a:rPr sz="900" b="1" spc="-5" dirty="0">
                <a:solidFill>
                  <a:srgbClr val="333333"/>
                </a:solidFill>
                <a:latin typeface="Arial"/>
                <a:cs typeface="Arial"/>
              </a:rPr>
              <a:t>quest’anno: ‘L’alfabeto </a:t>
            </a:r>
            <a:r>
              <a:rPr sz="900" b="1" dirty="0">
                <a:solidFill>
                  <a:srgbClr val="333333"/>
                </a:solidFill>
                <a:latin typeface="Arial"/>
                <a:cs typeface="Arial"/>
              </a:rPr>
              <a:t>del </a:t>
            </a:r>
            <a:r>
              <a:rPr sz="900" b="1" spc="-5" dirty="0">
                <a:solidFill>
                  <a:srgbClr val="333333"/>
                </a:solidFill>
                <a:latin typeface="Arial"/>
                <a:cs typeface="Arial"/>
              </a:rPr>
              <a:t>mondo. Leggiamo </a:t>
            </a:r>
            <a:r>
              <a:rPr sz="900" b="1" dirty="0">
                <a:solidFill>
                  <a:srgbClr val="333333"/>
                </a:solidFill>
                <a:latin typeface="Arial"/>
                <a:cs typeface="Arial"/>
              </a:rPr>
              <a:t>i </a:t>
            </a:r>
            <a:r>
              <a:rPr sz="900" b="1" spc="-5" dirty="0">
                <a:solidFill>
                  <a:srgbClr val="333333"/>
                </a:solidFill>
                <a:latin typeface="Arial"/>
                <a:cs typeface="Arial"/>
              </a:rPr>
              <a:t>segni intorno a </a:t>
            </a:r>
            <a:r>
              <a:rPr sz="900" b="1" dirty="0">
                <a:solidFill>
                  <a:srgbClr val="333333"/>
                </a:solidFill>
                <a:latin typeface="Arial"/>
                <a:cs typeface="Arial"/>
              </a:rPr>
              <a:t>noi </a:t>
            </a:r>
            <a:r>
              <a:rPr sz="900" b="1" spc="-5" dirty="0">
                <a:solidFill>
                  <a:srgbClr val="333333"/>
                </a:solidFill>
                <a:latin typeface="Arial"/>
                <a:cs typeface="Arial"/>
              </a:rPr>
              <a:t>e</a:t>
            </a:r>
            <a:r>
              <a:rPr sz="900" b="1" spc="80" dirty="0">
                <a:solidFill>
                  <a:srgbClr val="333333"/>
                </a:solidFill>
                <a:latin typeface="Arial"/>
                <a:cs typeface="Arial"/>
              </a:rPr>
              <a:t> </a:t>
            </a:r>
            <a:r>
              <a:rPr sz="900" b="1" spc="-5" dirty="0">
                <a:solidFill>
                  <a:srgbClr val="333333"/>
                </a:solidFill>
                <a:latin typeface="Arial"/>
                <a:cs typeface="Arial"/>
              </a:rPr>
              <a:t>raccontiamo’.</a:t>
            </a:r>
            <a:endParaRPr sz="900">
              <a:latin typeface="Arial"/>
              <a:cs typeface="Arial"/>
            </a:endParaRPr>
          </a:p>
          <a:p>
            <a:pPr marL="12700" marR="340995">
              <a:lnSpc>
                <a:spcPct val="165600"/>
              </a:lnSpc>
              <a:spcBef>
                <a:spcPts val="10"/>
              </a:spcBef>
            </a:pPr>
            <a:r>
              <a:rPr sz="900" b="1" spc="-5" dirty="0">
                <a:solidFill>
                  <a:srgbClr val="333333"/>
                </a:solidFill>
                <a:latin typeface="Arial"/>
                <a:cs typeface="Arial"/>
              </a:rPr>
              <a:t>Ci saranno anche tanti laboratori che verranno realizzati </a:t>
            </a:r>
            <a:r>
              <a:rPr sz="900" b="1" dirty="0">
                <a:solidFill>
                  <a:srgbClr val="333333"/>
                </a:solidFill>
                <a:latin typeface="Arial"/>
                <a:cs typeface="Arial"/>
              </a:rPr>
              <a:t>in </a:t>
            </a:r>
            <a:r>
              <a:rPr sz="900" b="1" spc="-5" dirty="0">
                <a:solidFill>
                  <a:srgbClr val="333333"/>
                </a:solidFill>
                <a:latin typeface="Arial"/>
                <a:cs typeface="Arial"/>
              </a:rPr>
              <a:t>collaborazione </a:t>
            </a:r>
            <a:r>
              <a:rPr sz="900" b="1" dirty="0">
                <a:solidFill>
                  <a:srgbClr val="333333"/>
                </a:solidFill>
                <a:latin typeface="Arial"/>
                <a:cs typeface="Arial"/>
              </a:rPr>
              <a:t>con </a:t>
            </a:r>
            <a:r>
              <a:rPr sz="900" b="1" spc="-5" dirty="0">
                <a:solidFill>
                  <a:srgbClr val="333333"/>
                </a:solidFill>
                <a:latin typeface="Arial"/>
                <a:cs typeface="Arial"/>
              </a:rPr>
              <a:t>scuole, musei, biblioteche,  operatori</a:t>
            </a:r>
            <a:r>
              <a:rPr sz="900" b="1" dirty="0">
                <a:solidFill>
                  <a:srgbClr val="333333"/>
                </a:solidFill>
                <a:latin typeface="Arial"/>
                <a:cs typeface="Arial"/>
              </a:rPr>
              <a:t> </a:t>
            </a:r>
            <a:r>
              <a:rPr sz="900" b="1" spc="-5" dirty="0">
                <a:solidFill>
                  <a:srgbClr val="333333"/>
                </a:solidFill>
                <a:latin typeface="Arial"/>
                <a:cs typeface="Arial"/>
              </a:rPr>
              <a:t>culturali.</a:t>
            </a:r>
            <a:endParaRPr sz="900">
              <a:latin typeface="Arial"/>
              <a:cs typeface="Arial"/>
            </a:endParaRPr>
          </a:p>
          <a:p>
            <a:pPr>
              <a:lnSpc>
                <a:spcPct val="100000"/>
              </a:lnSpc>
              <a:spcBef>
                <a:spcPts val="30"/>
              </a:spcBef>
            </a:pPr>
            <a:endParaRPr sz="1250">
              <a:latin typeface="Times New Roman"/>
              <a:cs typeface="Times New Roman"/>
            </a:endParaRPr>
          </a:p>
          <a:p>
            <a:pPr marL="12700">
              <a:lnSpc>
                <a:spcPct val="100000"/>
              </a:lnSpc>
            </a:pPr>
            <a:r>
              <a:rPr sz="900" b="1" dirty="0">
                <a:solidFill>
                  <a:srgbClr val="333333"/>
                </a:solidFill>
                <a:latin typeface="Arial"/>
                <a:cs typeface="Arial"/>
              </a:rPr>
              <a:t>I </a:t>
            </a:r>
            <a:r>
              <a:rPr sz="900" b="1" spc="-5" dirty="0">
                <a:solidFill>
                  <a:srgbClr val="333333"/>
                </a:solidFill>
                <a:latin typeface="Arial"/>
                <a:cs typeface="Arial"/>
              </a:rPr>
              <a:t>bambini potranno avere </a:t>
            </a:r>
            <a:r>
              <a:rPr sz="900" b="1" spc="-10" dirty="0">
                <a:solidFill>
                  <a:srgbClr val="333333"/>
                </a:solidFill>
                <a:latin typeface="Arial"/>
                <a:cs typeface="Arial"/>
              </a:rPr>
              <a:t>la </a:t>
            </a:r>
            <a:r>
              <a:rPr sz="900" b="1" spc="-5" dirty="0">
                <a:solidFill>
                  <a:srgbClr val="333333"/>
                </a:solidFill>
                <a:latin typeface="Arial"/>
                <a:cs typeface="Arial"/>
              </a:rPr>
              <a:t>possibilità di riflettere sulla natura e opera</a:t>
            </a:r>
            <a:r>
              <a:rPr sz="900" b="1" spc="105" dirty="0">
                <a:solidFill>
                  <a:srgbClr val="333333"/>
                </a:solidFill>
                <a:latin typeface="Arial"/>
                <a:cs typeface="Arial"/>
              </a:rPr>
              <a:t> </a:t>
            </a:r>
            <a:r>
              <a:rPr sz="900" b="1" spc="-5" dirty="0">
                <a:solidFill>
                  <a:srgbClr val="333333"/>
                </a:solidFill>
                <a:latin typeface="Arial"/>
                <a:cs typeface="Arial"/>
              </a:rPr>
              <a:t>dell’uomo.</a:t>
            </a:r>
            <a:endParaRPr sz="900">
              <a:latin typeface="Arial"/>
              <a:cs typeface="Arial"/>
            </a:endParaRPr>
          </a:p>
          <a:p>
            <a:pPr marL="12700" marR="265430">
              <a:lnSpc>
                <a:spcPct val="165600"/>
              </a:lnSpc>
              <a:spcBef>
                <a:spcPts val="780"/>
              </a:spcBef>
            </a:pPr>
            <a:r>
              <a:rPr sz="900" b="1" spc="-5" dirty="0">
                <a:solidFill>
                  <a:srgbClr val="333333"/>
                </a:solidFill>
                <a:latin typeface="Arial"/>
                <a:cs typeface="Arial"/>
              </a:rPr>
              <a:t>Patrocinata dall’Unesco e </a:t>
            </a:r>
            <a:r>
              <a:rPr sz="900" b="1" spc="-10" dirty="0">
                <a:solidFill>
                  <a:srgbClr val="333333"/>
                </a:solidFill>
                <a:latin typeface="Arial"/>
                <a:cs typeface="Arial"/>
              </a:rPr>
              <a:t>dal </a:t>
            </a:r>
            <a:r>
              <a:rPr sz="900" b="1" spc="-5" dirty="0">
                <a:solidFill>
                  <a:srgbClr val="333333"/>
                </a:solidFill>
                <a:latin typeface="Arial"/>
                <a:cs typeface="Arial"/>
              </a:rPr>
              <a:t>Mibact, </a:t>
            </a:r>
            <a:r>
              <a:rPr sz="900" b="1" spc="-10" dirty="0">
                <a:solidFill>
                  <a:srgbClr val="333333"/>
                </a:solidFill>
                <a:latin typeface="Arial"/>
                <a:cs typeface="Arial"/>
              </a:rPr>
              <a:t>la </a:t>
            </a:r>
            <a:r>
              <a:rPr sz="900" b="1" spc="-5" dirty="0">
                <a:solidFill>
                  <a:srgbClr val="333333"/>
                </a:solidFill>
                <a:latin typeface="Arial"/>
                <a:cs typeface="Arial"/>
              </a:rPr>
              <a:t>manifestazione </a:t>
            </a:r>
            <a:r>
              <a:rPr sz="900" b="1" spc="-10" dirty="0">
                <a:solidFill>
                  <a:srgbClr val="333333"/>
                </a:solidFill>
                <a:latin typeface="Arial"/>
                <a:cs typeface="Arial"/>
              </a:rPr>
              <a:t>ha </a:t>
            </a:r>
            <a:r>
              <a:rPr sz="900" b="1" dirty="0">
                <a:solidFill>
                  <a:srgbClr val="333333"/>
                </a:solidFill>
                <a:latin typeface="Arial"/>
                <a:cs typeface="Arial"/>
              </a:rPr>
              <a:t>già </a:t>
            </a:r>
            <a:r>
              <a:rPr sz="900" b="1" spc="-5" dirty="0">
                <a:solidFill>
                  <a:srgbClr val="333333"/>
                </a:solidFill>
                <a:latin typeface="Arial"/>
                <a:cs typeface="Arial"/>
              </a:rPr>
              <a:t>ricevuto nella prima edizione la medaglia dal  Presidente della</a:t>
            </a:r>
            <a:r>
              <a:rPr sz="900" b="1" spc="10" dirty="0">
                <a:solidFill>
                  <a:srgbClr val="333333"/>
                </a:solidFill>
                <a:latin typeface="Arial"/>
                <a:cs typeface="Arial"/>
              </a:rPr>
              <a:t> </a:t>
            </a:r>
            <a:r>
              <a:rPr sz="900" b="1" spc="-5" dirty="0">
                <a:solidFill>
                  <a:srgbClr val="333333"/>
                </a:solidFill>
                <a:latin typeface="Arial"/>
                <a:cs typeface="Arial"/>
              </a:rPr>
              <a:t>Repubblica.</a:t>
            </a:r>
            <a:endParaRPr sz="900">
              <a:latin typeface="Arial"/>
              <a:cs typeface="Arial"/>
            </a:endParaRPr>
          </a:p>
          <a:p>
            <a:pPr marL="12700" marR="335280">
              <a:lnSpc>
                <a:spcPct val="166700"/>
              </a:lnSpc>
              <a:spcBef>
                <a:spcPts val="755"/>
              </a:spcBef>
            </a:pPr>
            <a:r>
              <a:rPr sz="900" b="1" dirty="0">
                <a:solidFill>
                  <a:srgbClr val="333333"/>
                </a:solidFill>
                <a:latin typeface="Arial"/>
                <a:cs typeface="Arial"/>
              </a:rPr>
              <a:t>Il </a:t>
            </a:r>
            <a:r>
              <a:rPr sz="900" b="1" spc="-5" dirty="0">
                <a:solidFill>
                  <a:srgbClr val="333333"/>
                </a:solidFill>
                <a:latin typeface="Arial"/>
                <a:cs typeface="Arial"/>
              </a:rPr>
              <a:t>16 marzo partirà </a:t>
            </a:r>
            <a:r>
              <a:rPr sz="900" b="1" spc="-10" dirty="0">
                <a:solidFill>
                  <a:srgbClr val="333333"/>
                </a:solidFill>
                <a:latin typeface="Arial"/>
                <a:cs typeface="Arial"/>
              </a:rPr>
              <a:t>da </a:t>
            </a:r>
            <a:r>
              <a:rPr sz="900" b="1" spc="-5" dirty="0">
                <a:solidFill>
                  <a:srgbClr val="333333"/>
                </a:solidFill>
                <a:latin typeface="Arial"/>
                <a:cs typeface="Arial"/>
              </a:rPr>
              <a:t>Napoli </a:t>
            </a:r>
            <a:r>
              <a:rPr sz="900" b="1" dirty="0">
                <a:solidFill>
                  <a:srgbClr val="333333"/>
                </a:solidFill>
                <a:latin typeface="Arial"/>
                <a:cs typeface="Arial"/>
              </a:rPr>
              <a:t>dal </a:t>
            </a:r>
            <a:r>
              <a:rPr sz="900" b="1" spc="-5" dirty="0">
                <a:solidFill>
                  <a:srgbClr val="333333"/>
                </a:solidFill>
                <a:latin typeface="Arial"/>
                <a:cs typeface="Arial"/>
              </a:rPr>
              <a:t>Museo Madre, dove Michelangelo Pistoletto sarà ospite d’eccezione </a:t>
            </a:r>
            <a:r>
              <a:rPr sz="900" b="1" dirty="0">
                <a:solidFill>
                  <a:srgbClr val="333333"/>
                </a:solidFill>
                <a:latin typeface="Arial"/>
                <a:cs typeface="Arial"/>
              </a:rPr>
              <a:t>di un  </a:t>
            </a:r>
            <a:r>
              <a:rPr sz="900" b="1" spc="-5" dirty="0">
                <a:solidFill>
                  <a:srgbClr val="333333"/>
                </a:solidFill>
                <a:latin typeface="Arial"/>
                <a:cs typeface="Arial"/>
              </a:rPr>
              <a:t>evento per ragazzi intitolato </a:t>
            </a:r>
            <a:r>
              <a:rPr sz="900" b="1" dirty="0">
                <a:solidFill>
                  <a:srgbClr val="333333"/>
                </a:solidFill>
                <a:latin typeface="Arial"/>
                <a:cs typeface="Arial"/>
              </a:rPr>
              <a:t>‘WWW – </a:t>
            </a:r>
            <a:r>
              <a:rPr sz="900" b="1" spc="-5" dirty="0">
                <a:solidFill>
                  <a:srgbClr val="333333"/>
                </a:solidFill>
                <a:latin typeface="Arial"/>
                <a:cs typeface="Arial"/>
              </a:rPr>
              <a:t>KnoW </a:t>
            </a:r>
            <a:r>
              <a:rPr sz="900" b="1" dirty="0">
                <a:solidFill>
                  <a:srgbClr val="333333"/>
                </a:solidFill>
                <a:latin typeface="Arial"/>
                <a:cs typeface="Arial"/>
              </a:rPr>
              <a:t>the World </a:t>
            </a:r>
            <a:r>
              <a:rPr sz="900" b="1" spc="-5" dirty="0">
                <a:solidFill>
                  <a:srgbClr val="333333"/>
                </a:solidFill>
                <a:latin typeface="Arial"/>
                <a:cs typeface="Arial"/>
              </a:rPr>
              <a:t>with</a:t>
            </a:r>
            <a:r>
              <a:rPr sz="900" b="1" spc="30" dirty="0">
                <a:solidFill>
                  <a:srgbClr val="333333"/>
                </a:solidFill>
                <a:latin typeface="Arial"/>
                <a:cs typeface="Arial"/>
              </a:rPr>
              <a:t> </a:t>
            </a:r>
            <a:r>
              <a:rPr sz="900" b="1" spc="-5" dirty="0">
                <a:solidFill>
                  <a:srgbClr val="333333"/>
                </a:solidFill>
                <a:latin typeface="Arial"/>
                <a:cs typeface="Arial"/>
              </a:rPr>
              <a:t>Words’.</a:t>
            </a:r>
            <a:endParaRPr sz="900">
              <a:latin typeface="Arial"/>
              <a:cs typeface="Arial"/>
            </a:endParaRPr>
          </a:p>
          <a:p>
            <a:pPr marL="12700" marR="5080">
              <a:lnSpc>
                <a:spcPct val="166700"/>
              </a:lnSpc>
            </a:pPr>
            <a:r>
              <a:rPr sz="900" b="1" dirty="0">
                <a:solidFill>
                  <a:srgbClr val="333333"/>
                </a:solidFill>
                <a:latin typeface="Arial"/>
                <a:cs typeface="Arial"/>
              </a:rPr>
              <a:t>Il </a:t>
            </a:r>
            <a:r>
              <a:rPr sz="900" b="1" spc="-5" dirty="0">
                <a:solidFill>
                  <a:srgbClr val="333333"/>
                </a:solidFill>
                <a:latin typeface="Arial"/>
                <a:cs typeface="Arial"/>
              </a:rPr>
              <a:t>20 marzo, a Roma, nella sede Abi, </a:t>
            </a:r>
            <a:r>
              <a:rPr sz="900" b="1" dirty="0">
                <a:solidFill>
                  <a:srgbClr val="333333"/>
                </a:solidFill>
                <a:latin typeface="Arial"/>
                <a:cs typeface="Arial"/>
              </a:rPr>
              <a:t>un </a:t>
            </a:r>
            <a:r>
              <a:rPr sz="900" b="1" spc="-5" dirty="0">
                <a:solidFill>
                  <a:srgbClr val="333333"/>
                </a:solidFill>
                <a:latin typeface="Arial"/>
                <a:cs typeface="Arial"/>
              </a:rPr>
              <a:t>incontro </a:t>
            </a:r>
            <a:r>
              <a:rPr sz="900" b="1" dirty="0">
                <a:solidFill>
                  <a:srgbClr val="333333"/>
                </a:solidFill>
                <a:latin typeface="Arial"/>
                <a:cs typeface="Arial"/>
              </a:rPr>
              <a:t>dal titolo </a:t>
            </a:r>
            <a:r>
              <a:rPr sz="900" b="1" spc="-5" dirty="0">
                <a:solidFill>
                  <a:srgbClr val="333333"/>
                </a:solidFill>
                <a:latin typeface="Arial"/>
                <a:cs typeface="Arial"/>
              </a:rPr>
              <a:t>‘Reinventare l’apprendimento </a:t>
            </a:r>
            <a:r>
              <a:rPr sz="900" b="1" dirty="0">
                <a:solidFill>
                  <a:srgbClr val="333333"/>
                </a:solidFill>
                <a:latin typeface="Arial"/>
                <a:cs typeface="Arial"/>
              </a:rPr>
              <a:t>– Cultura </a:t>
            </a:r>
            <a:r>
              <a:rPr sz="900" b="1" spc="-5" dirty="0">
                <a:solidFill>
                  <a:srgbClr val="333333"/>
                </a:solidFill>
                <a:latin typeface="Arial"/>
                <a:cs typeface="Arial"/>
              </a:rPr>
              <a:t>e creatività tra  linguaggi, metodi e</a:t>
            </a:r>
            <a:r>
              <a:rPr sz="900" b="1" spc="10" dirty="0">
                <a:solidFill>
                  <a:srgbClr val="333333"/>
                </a:solidFill>
                <a:latin typeface="Arial"/>
                <a:cs typeface="Arial"/>
              </a:rPr>
              <a:t> </a:t>
            </a:r>
            <a:r>
              <a:rPr sz="900" b="1" spc="-5" dirty="0">
                <a:solidFill>
                  <a:srgbClr val="333333"/>
                </a:solidFill>
                <a:latin typeface="Arial"/>
                <a:cs typeface="Arial"/>
              </a:rPr>
              <a:t>azioni’.</a:t>
            </a:r>
            <a:endParaRPr sz="900">
              <a:latin typeface="Arial"/>
              <a:cs typeface="Arial"/>
            </a:endParaRPr>
          </a:p>
          <a:p>
            <a:pPr marL="12700">
              <a:lnSpc>
                <a:spcPct val="100000"/>
              </a:lnSpc>
              <a:spcBef>
                <a:spcPts val="720"/>
              </a:spcBef>
            </a:pPr>
            <a:r>
              <a:rPr sz="900" b="1" dirty="0">
                <a:solidFill>
                  <a:srgbClr val="333333"/>
                </a:solidFill>
                <a:latin typeface="Arial"/>
                <a:cs typeface="Arial"/>
              </a:rPr>
              <a:t>E </a:t>
            </a:r>
            <a:r>
              <a:rPr sz="900" b="1" spc="-5" dirty="0">
                <a:solidFill>
                  <a:srgbClr val="333333"/>
                </a:solidFill>
                <a:latin typeface="Arial"/>
                <a:cs typeface="Arial"/>
              </a:rPr>
              <a:t>continuando via via tanti altri eventi </a:t>
            </a:r>
            <a:r>
              <a:rPr sz="900" b="1" dirty="0">
                <a:solidFill>
                  <a:srgbClr val="333333"/>
                </a:solidFill>
                <a:latin typeface="Arial"/>
                <a:cs typeface="Arial"/>
              </a:rPr>
              <a:t>in </a:t>
            </a:r>
            <a:r>
              <a:rPr sz="900" b="1" spc="-5" dirty="0">
                <a:solidFill>
                  <a:srgbClr val="333333"/>
                </a:solidFill>
                <a:latin typeface="Arial"/>
                <a:cs typeface="Arial"/>
              </a:rPr>
              <a:t>programma. Media partner la</a:t>
            </a:r>
            <a:r>
              <a:rPr sz="900" b="1" spc="105" dirty="0">
                <a:solidFill>
                  <a:srgbClr val="333333"/>
                </a:solidFill>
                <a:latin typeface="Arial"/>
                <a:cs typeface="Arial"/>
              </a:rPr>
              <a:t> </a:t>
            </a:r>
            <a:r>
              <a:rPr sz="900" b="1" spc="-5" dirty="0">
                <a:solidFill>
                  <a:srgbClr val="333333"/>
                </a:solidFill>
                <a:latin typeface="Arial"/>
                <a:cs typeface="Arial"/>
              </a:rPr>
              <a:t>Rai.</a:t>
            </a:r>
            <a:endParaRPr sz="900">
              <a:latin typeface="Arial"/>
              <a:cs typeface="Arial"/>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96545">
              <a:lnSpc>
                <a:spcPts val="1839"/>
              </a:lnSpc>
            </a:pPr>
            <a:r>
              <a:rPr sz="1600" b="1" spc="-5" dirty="0">
                <a:latin typeface="Arial"/>
                <a:cs typeface="Arial"/>
              </a:rPr>
              <a:t>Me</a:t>
            </a:r>
            <a:r>
              <a:rPr sz="1600" b="1" dirty="0">
                <a:latin typeface="Arial"/>
                <a:cs typeface="Arial"/>
              </a:rPr>
              <a:t>z</a:t>
            </a:r>
            <a:r>
              <a:rPr sz="1600" b="1" spc="-5" dirty="0">
                <a:latin typeface="Arial"/>
                <a:cs typeface="Arial"/>
              </a:rPr>
              <a:t>zo</a:t>
            </a:r>
            <a:r>
              <a:rPr sz="1600" b="1" spc="-10" dirty="0">
                <a:latin typeface="Arial"/>
                <a:cs typeface="Arial"/>
              </a:rPr>
              <a:t>-</a:t>
            </a:r>
            <a:r>
              <a:rPr sz="1600" b="1" spc="-5" dirty="0">
                <a:latin typeface="Arial"/>
                <a:cs typeface="Arial"/>
              </a:rPr>
              <a:t>pi</a:t>
            </a:r>
            <a:r>
              <a:rPr sz="1600" b="1" dirty="0">
                <a:latin typeface="Arial"/>
                <a:cs typeface="Arial"/>
              </a:rPr>
              <a:t>e</a:t>
            </a:r>
            <a:r>
              <a:rPr sz="1600" b="1" spc="-5" dirty="0">
                <a:latin typeface="Arial"/>
                <a:cs typeface="Arial"/>
              </a:rPr>
              <a:t>n</a:t>
            </a:r>
            <a:r>
              <a:rPr sz="1600" b="1" spc="-10" dirty="0">
                <a:latin typeface="Arial"/>
                <a:cs typeface="Arial"/>
              </a:rPr>
              <a:t>o</a:t>
            </a:r>
            <a:r>
              <a:rPr sz="1600" b="1" spc="-5" dirty="0">
                <a:latin typeface="Arial"/>
                <a:cs typeface="Arial"/>
              </a:rPr>
              <a:t>.it  5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521659"/>
            <a:ext cx="6144260" cy="1861185"/>
          </a:xfrm>
          <a:prstGeom prst="rect">
            <a:avLst/>
          </a:prstGeom>
        </p:spPr>
        <p:txBody>
          <a:bodyPr vert="horz" wrap="square" lIns="0" tIns="137160" rIns="0" bIns="0" rtlCol="0">
            <a:spAutoFit/>
          </a:bodyPr>
          <a:lstStyle/>
          <a:p>
            <a:pPr marL="12700">
              <a:lnSpc>
                <a:spcPct val="100000"/>
              </a:lnSpc>
              <a:spcBef>
                <a:spcPts val="1080"/>
              </a:spcBef>
            </a:pPr>
            <a:r>
              <a:rPr sz="1950" b="1" spc="-35" dirty="0">
                <a:solidFill>
                  <a:srgbClr val="333333"/>
                </a:solidFill>
                <a:latin typeface="Calibri"/>
                <a:cs typeface="Calibri"/>
              </a:rPr>
              <a:t>Torna </a:t>
            </a:r>
            <a:r>
              <a:rPr sz="1950" b="1" dirty="0">
                <a:solidFill>
                  <a:srgbClr val="333333"/>
                </a:solidFill>
                <a:latin typeface="Calibri"/>
                <a:cs typeface="Calibri"/>
              </a:rPr>
              <a:t>il </a:t>
            </a:r>
            <a:r>
              <a:rPr sz="1950" b="1" spc="-15" dirty="0">
                <a:solidFill>
                  <a:srgbClr val="333333"/>
                </a:solidFill>
                <a:latin typeface="Calibri"/>
                <a:cs typeface="Calibri"/>
              </a:rPr>
              <a:t>festival </a:t>
            </a:r>
            <a:r>
              <a:rPr sz="1950" b="1" dirty="0">
                <a:solidFill>
                  <a:srgbClr val="333333"/>
                </a:solidFill>
                <a:latin typeface="Calibri"/>
                <a:cs typeface="Calibri"/>
              </a:rPr>
              <a:t>della </a:t>
            </a:r>
            <a:r>
              <a:rPr sz="1950" b="1" spc="-10" dirty="0">
                <a:solidFill>
                  <a:srgbClr val="333333"/>
                </a:solidFill>
                <a:latin typeface="Calibri"/>
                <a:cs typeface="Calibri"/>
              </a:rPr>
              <a:t>cultura</a:t>
            </a:r>
            <a:r>
              <a:rPr sz="1950" b="1" spc="15" dirty="0">
                <a:solidFill>
                  <a:srgbClr val="333333"/>
                </a:solidFill>
                <a:latin typeface="Calibri"/>
                <a:cs typeface="Calibri"/>
              </a:rPr>
              <a:t> </a:t>
            </a:r>
            <a:r>
              <a:rPr sz="1950" b="1" spc="-15" dirty="0">
                <a:solidFill>
                  <a:srgbClr val="333333"/>
                </a:solidFill>
                <a:latin typeface="Calibri"/>
                <a:cs typeface="Calibri"/>
              </a:rPr>
              <a:t>creativa</a:t>
            </a:r>
            <a:endParaRPr sz="1950">
              <a:latin typeface="Calibri"/>
              <a:cs typeface="Calibri"/>
            </a:endParaRPr>
          </a:p>
          <a:p>
            <a:pPr marL="12700">
              <a:lnSpc>
                <a:spcPct val="100000"/>
              </a:lnSpc>
              <a:spcBef>
                <a:spcPts val="450"/>
              </a:spcBef>
            </a:pPr>
            <a:r>
              <a:rPr sz="900" b="1" dirty="0">
                <a:solidFill>
                  <a:srgbClr val="878787"/>
                </a:solidFill>
                <a:latin typeface="Calibri"/>
                <a:cs typeface="Calibri"/>
              </a:rPr>
              <a:t>5 </a:t>
            </a:r>
            <a:r>
              <a:rPr sz="900" b="1" spc="-5" dirty="0">
                <a:solidFill>
                  <a:srgbClr val="878787"/>
                </a:solidFill>
                <a:latin typeface="Calibri"/>
                <a:cs typeface="Calibri"/>
              </a:rPr>
              <a:t>marzo 2015</a:t>
            </a:r>
            <a:endParaRPr sz="900">
              <a:latin typeface="Calibri"/>
              <a:cs typeface="Calibri"/>
            </a:endParaRPr>
          </a:p>
          <a:p>
            <a:pPr>
              <a:lnSpc>
                <a:spcPct val="100000"/>
              </a:lnSpc>
              <a:spcBef>
                <a:spcPts val="15"/>
              </a:spcBef>
            </a:pPr>
            <a:endParaRPr sz="850">
              <a:latin typeface="Times New Roman"/>
              <a:cs typeface="Times New Roman"/>
            </a:endParaRPr>
          </a:p>
          <a:p>
            <a:pPr marL="12700">
              <a:lnSpc>
                <a:spcPct val="100000"/>
              </a:lnSpc>
            </a:pPr>
            <a:r>
              <a:rPr sz="1250" i="1" spc="-5" dirty="0">
                <a:solidFill>
                  <a:srgbClr val="999999"/>
                </a:solidFill>
                <a:latin typeface="Calibri"/>
                <a:cs typeface="Calibri"/>
              </a:rPr>
              <a:t>“L’alfabeto del Mondo. Leggiamo i segni intorno a </a:t>
            </a:r>
            <a:r>
              <a:rPr sz="1250" i="1" spc="-10" dirty="0">
                <a:solidFill>
                  <a:srgbClr val="999999"/>
                </a:solidFill>
                <a:latin typeface="Calibri"/>
                <a:cs typeface="Calibri"/>
              </a:rPr>
              <a:t>noi </a:t>
            </a:r>
            <a:r>
              <a:rPr sz="1250" i="1" spc="-5" dirty="0">
                <a:solidFill>
                  <a:srgbClr val="999999"/>
                </a:solidFill>
                <a:latin typeface="Calibri"/>
                <a:cs typeface="Calibri"/>
              </a:rPr>
              <a:t>e</a:t>
            </a:r>
            <a:r>
              <a:rPr sz="1250" i="1" spc="65" dirty="0">
                <a:solidFill>
                  <a:srgbClr val="999999"/>
                </a:solidFill>
                <a:latin typeface="Calibri"/>
                <a:cs typeface="Calibri"/>
              </a:rPr>
              <a:t> </a:t>
            </a:r>
            <a:r>
              <a:rPr sz="1250" i="1" spc="-5" dirty="0">
                <a:solidFill>
                  <a:srgbClr val="999999"/>
                </a:solidFill>
                <a:latin typeface="Calibri"/>
                <a:cs typeface="Calibri"/>
              </a:rPr>
              <a:t>raccontiamo”</a:t>
            </a:r>
            <a:endParaRPr sz="1250">
              <a:latin typeface="Calibri"/>
              <a:cs typeface="Calibri"/>
            </a:endParaRPr>
          </a:p>
          <a:p>
            <a:pPr marL="12700" marR="5080" algn="just">
              <a:lnSpc>
                <a:spcPct val="147800"/>
              </a:lnSpc>
              <a:spcBef>
                <a:spcPts val="990"/>
              </a:spcBef>
            </a:pPr>
            <a:r>
              <a:rPr sz="1150" spc="-5" dirty="0">
                <a:solidFill>
                  <a:srgbClr val="333333"/>
                </a:solidFill>
                <a:latin typeface="Calibri"/>
                <a:cs typeface="Calibri"/>
              </a:rPr>
              <a:t>Dal </a:t>
            </a:r>
            <a:r>
              <a:rPr sz="1150" dirty="0">
                <a:solidFill>
                  <a:srgbClr val="333333"/>
                </a:solidFill>
                <a:latin typeface="Calibri"/>
                <a:cs typeface="Calibri"/>
              </a:rPr>
              <a:t>16 al </a:t>
            </a:r>
            <a:r>
              <a:rPr sz="1150" spc="-5" dirty="0">
                <a:solidFill>
                  <a:srgbClr val="333333"/>
                </a:solidFill>
                <a:latin typeface="Calibri"/>
                <a:cs typeface="Calibri"/>
              </a:rPr>
              <a:t>22marzo </a:t>
            </a:r>
            <a:r>
              <a:rPr sz="1150" dirty="0">
                <a:solidFill>
                  <a:srgbClr val="333333"/>
                </a:solidFill>
                <a:latin typeface="Calibri"/>
                <a:cs typeface="Calibri"/>
              </a:rPr>
              <a:t>la </a:t>
            </a:r>
            <a:r>
              <a:rPr sz="1150" spc="-10" dirty="0">
                <a:solidFill>
                  <a:srgbClr val="333333"/>
                </a:solidFill>
                <a:latin typeface="Calibri"/>
                <a:cs typeface="Calibri"/>
              </a:rPr>
              <a:t>seconda </a:t>
            </a:r>
            <a:r>
              <a:rPr sz="1150" spc="-5" dirty="0">
                <a:solidFill>
                  <a:srgbClr val="333333"/>
                </a:solidFill>
                <a:latin typeface="Calibri"/>
                <a:cs typeface="Calibri"/>
              </a:rPr>
              <a:t>edizione della </a:t>
            </a:r>
            <a:r>
              <a:rPr sz="1150" dirty="0">
                <a:solidFill>
                  <a:srgbClr val="333333"/>
                </a:solidFill>
                <a:latin typeface="Calibri"/>
                <a:cs typeface="Calibri"/>
              </a:rPr>
              <a:t>manifestazione </a:t>
            </a:r>
            <a:r>
              <a:rPr sz="1150" spc="-5" dirty="0">
                <a:solidFill>
                  <a:srgbClr val="333333"/>
                </a:solidFill>
                <a:latin typeface="Calibri"/>
                <a:cs typeface="Calibri"/>
              </a:rPr>
              <a:t>per ragazzi organizzata dalle banche </a:t>
            </a:r>
            <a:r>
              <a:rPr sz="1150" dirty="0">
                <a:solidFill>
                  <a:srgbClr val="333333"/>
                </a:solidFill>
                <a:latin typeface="Calibri"/>
                <a:cs typeface="Calibri"/>
              </a:rPr>
              <a:t>con il  </a:t>
            </a:r>
            <a:r>
              <a:rPr sz="1150" spc="-5" dirty="0">
                <a:solidFill>
                  <a:srgbClr val="333333"/>
                </a:solidFill>
                <a:latin typeface="Calibri"/>
                <a:cs typeface="Calibri"/>
              </a:rPr>
              <a:t>coordinamento dell’Abi. Da nord </a:t>
            </a:r>
            <a:r>
              <a:rPr sz="1150" dirty="0">
                <a:solidFill>
                  <a:srgbClr val="333333"/>
                </a:solidFill>
                <a:latin typeface="Calibri"/>
                <a:cs typeface="Calibri"/>
              </a:rPr>
              <a:t>a </a:t>
            </a:r>
            <a:r>
              <a:rPr sz="1150" spc="-5" dirty="0">
                <a:solidFill>
                  <a:srgbClr val="333333"/>
                </a:solidFill>
                <a:latin typeface="Calibri"/>
                <a:cs typeface="Calibri"/>
              </a:rPr>
              <a:t>sud </a:t>
            </a:r>
            <a:r>
              <a:rPr sz="1150" dirty="0">
                <a:solidFill>
                  <a:srgbClr val="333333"/>
                </a:solidFill>
                <a:latin typeface="Calibri"/>
                <a:cs typeface="Calibri"/>
              </a:rPr>
              <a:t>su </a:t>
            </a:r>
            <a:r>
              <a:rPr sz="1150" spc="-5" dirty="0">
                <a:solidFill>
                  <a:srgbClr val="333333"/>
                </a:solidFill>
                <a:latin typeface="Calibri"/>
                <a:cs typeface="Calibri"/>
              </a:rPr>
              <a:t>tutto </a:t>
            </a:r>
            <a:r>
              <a:rPr sz="1150" dirty="0">
                <a:solidFill>
                  <a:srgbClr val="333333"/>
                </a:solidFill>
                <a:latin typeface="Calibri"/>
                <a:cs typeface="Calibri"/>
              </a:rPr>
              <a:t>il </a:t>
            </a:r>
            <a:r>
              <a:rPr sz="1150" spc="-5" dirty="0">
                <a:solidFill>
                  <a:srgbClr val="333333"/>
                </a:solidFill>
                <a:latin typeface="Calibri"/>
                <a:cs typeface="Calibri"/>
              </a:rPr>
              <a:t>territorio nazionale, oltre ottanta </a:t>
            </a:r>
            <a:r>
              <a:rPr sz="1150" dirty="0">
                <a:solidFill>
                  <a:srgbClr val="333333"/>
                </a:solidFill>
                <a:latin typeface="Calibri"/>
                <a:cs typeface="Calibri"/>
              </a:rPr>
              <a:t>le </a:t>
            </a:r>
            <a:r>
              <a:rPr sz="1150" spc="-5" dirty="0">
                <a:solidFill>
                  <a:srgbClr val="333333"/>
                </a:solidFill>
                <a:latin typeface="Calibri"/>
                <a:cs typeface="Calibri"/>
              </a:rPr>
              <a:t>iniziative  dedicate </a:t>
            </a:r>
            <a:r>
              <a:rPr sz="1150" dirty="0">
                <a:solidFill>
                  <a:srgbClr val="333333"/>
                </a:solidFill>
                <a:latin typeface="Calibri"/>
                <a:cs typeface="Calibri"/>
              </a:rPr>
              <a:t>ad </a:t>
            </a:r>
            <a:r>
              <a:rPr sz="1150" spc="-5" dirty="0">
                <a:solidFill>
                  <a:srgbClr val="333333"/>
                </a:solidFill>
                <a:latin typeface="Calibri"/>
                <a:cs typeface="Calibri"/>
              </a:rPr>
              <a:t>arte, archeologia, musica, canto, lettura, teatro, robotica, nuove</a:t>
            </a:r>
            <a:r>
              <a:rPr sz="1150" spc="75" dirty="0">
                <a:solidFill>
                  <a:srgbClr val="333333"/>
                </a:solidFill>
                <a:latin typeface="Calibri"/>
                <a:cs typeface="Calibri"/>
              </a:rPr>
              <a:t> </a:t>
            </a:r>
            <a:r>
              <a:rPr sz="1150" spc="-5" dirty="0">
                <a:solidFill>
                  <a:srgbClr val="333333"/>
                </a:solidFill>
                <a:latin typeface="Calibri"/>
                <a:cs typeface="Calibri"/>
              </a:rPr>
              <a:t>tecnologie.</a:t>
            </a:r>
            <a:endParaRPr sz="1150">
              <a:latin typeface="Calibri"/>
              <a:cs typeface="Calibri"/>
            </a:endParaRPr>
          </a:p>
        </p:txBody>
      </p:sp>
      <p:sp>
        <p:nvSpPr>
          <p:cNvPr id="5" name="object 5"/>
          <p:cNvSpPr/>
          <p:nvPr/>
        </p:nvSpPr>
        <p:spPr>
          <a:xfrm>
            <a:off x="1781175" y="5553074"/>
            <a:ext cx="4181475" cy="465201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876550" y="1971674"/>
            <a:ext cx="1600200" cy="12954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911923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28845">
              <a:lnSpc>
                <a:spcPts val="1839"/>
              </a:lnSpc>
            </a:pPr>
            <a:r>
              <a:rPr sz="1600" b="1" spc="-5" dirty="0">
                <a:latin typeface="Arial"/>
                <a:cs typeface="Arial"/>
              </a:rPr>
              <a:t>Me</a:t>
            </a:r>
            <a:r>
              <a:rPr sz="1600" b="1" dirty="0">
                <a:latin typeface="Arial"/>
                <a:cs typeface="Arial"/>
              </a:rPr>
              <a:t>z</a:t>
            </a:r>
            <a:r>
              <a:rPr sz="1600" b="1" spc="-5" dirty="0">
                <a:latin typeface="Arial"/>
                <a:cs typeface="Arial"/>
              </a:rPr>
              <a:t>zo</a:t>
            </a:r>
            <a:r>
              <a:rPr sz="1600" b="1" spc="-10" dirty="0">
                <a:latin typeface="Arial"/>
                <a:cs typeface="Arial"/>
              </a:rPr>
              <a:t>-</a:t>
            </a:r>
            <a:r>
              <a:rPr sz="1600" b="1" spc="-5" dirty="0">
                <a:latin typeface="Arial"/>
                <a:cs typeface="Arial"/>
              </a:rPr>
              <a:t>pi</a:t>
            </a:r>
            <a:r>
              <a:rPr sz="1600" b="1" dirty="0">
                <a:latin typeface="Arial"/>
                <a:cs typeface="Arial"/>
              </a:rPr>
              <a:t>e</a:t>
            </a:r>
            <a:r>
              <a:rPr sz="1600" b="1" spc="-5" dirty="0">
                <a:latin typeface="Arial"/>
                <a:cs typeface="Arial"/>
              </a:rPr>
              <a:t>n</a:t>
            </a:r>
            <a:r>
              <a:rPr sz="1600" b="1" spc="-10" dirty="0">
                <a:latin typeface="Arial"/>
                <a:cs typeface="Arial"/>
              </a:rPr>
              <a:t>o</a:t>
            </a:r>
            <a:r>
              <a:rPr sz="1600" b="1" spc="-5" dirty="0">
                <a:latin typeface="Arial"/>
                <a:cs typeface="Arial"/>
              </a:rPr>
              <a:t>.it  5 marzo</a:t>
            </a:r>
            <a:r>
              <a:rPr sz="1600" b="1" spc="-40"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marR="5715" algn="just">
              <a:lnSpc>
                <a:spcPct val="147900"/>
              </a:lnSpc>
              <a:spcBef>
                <a:spcPts val="900"/>
              </a:spcBef>
            </a:pPr>
            <a:r>
              <a:rPr sz="1150" spc="-5" dirty="0">
                <a:solidFill>
                  <a:srgbClr val="333333"/>
                </a:solidFill>
                <a:latin typeface="Calibri"/>
                <a:cs typeface="Calibri"/>
              </a:rPr>
              <a:t>“L’alfabeto del Mondo. Leggiamo </a:t>
            </a:r>
            <a:r>
              <a:rPr sz="1150" dirty="0">
                <a:solidFill>
                  <a:srgbClr val="333333"/>
                </a:solidFill>
                <a:latin typeface="Calibri"/>
                <a:cs typeface="Calibri"/>
              </a:rPr>
              <a:t>i </a:t>
            </a:r>
            <a:r>
              <a:rPr sz="1150" spc="-5" dirty="0">
                <a:solidFill>
                  <a:srgbClr val="333333"/>
                </a:solidFill>
                <a:latin typeface="Calibri"/>
                <a:cs typeface="Calibri"/>
              </a:rPr>
              <a:t>segni intorno </a:t>
            </a:r>
            <a:r>
              <a:rPr sz="1150" dirty="0">
                <a:solidFill>
                  <a:srgbClr val="333333"/>
                </a:solidFill>
                <a:latin typeface="Calibri"/>
                <a:cs typeface="Calibri"/>
              </a:rPr>
              <a:t>a </a:t>
            </a:r>
            <a:r>
              <a:rPr sz="1150" spc="-5" dirty="0">
                <a:solidFill>
                  <a:srgbClr val="333333"/>
                </a:solidFill>
                <a:latin typeface="Calibri"/>
                <a:cs typeface="Calibri"/>
              </a:rPr>
              <a:t>noi </a:t>
            </a:r>
            <a:r>
              <a:rPr sz="1150" dirty="0">
                <a:solidFill>
                  <a:srgbClr val="333333"/>
                </a:solidFill>
                <a:latin typeface="Calibri"/>
                <a:cs typeface="Calibri"/>
              </a:rPr>
              <a:t>e </a:t>
            </a:r>
            <a:r>
              <a:rPr sz="1150" spc="-5" dirty="0">
                <a:solidFill>
                  <a:srgbClr val="333333"/>
                </a:solidFill>
                <a:latin typeface="Calibri"/>
                <a:cs typeface="Calibri"/>
              </a:rPr>
              <a:t>raccontiamo”. </a:t>
            </a:r>
            <a:r>
              <a:rPr sz="1150" dirty="0">
                <a:solidFill>
                  <a:srgbClr val="333333"/>
                </a:solidFill>
                <a:latin typeface="Calibri"/>
                <a:cs typeface="Calibri"/>
              </a:rPr>
              <a:t>È </a:t>
            </a:r>
            <a:r>
              <a:rPr sz="1150" spc="-5" dirty="0">
                <a:solidFill>
                  <a:srgbClr val="333333"/>
                </a:solidFill>
                <a:latin typeface="Calibri"/>
                <a:cs typeface="Calibri"/>
              </a:rPr>
              <a:t>questo </a:t>
            </a:r>
            <a:r>
              <a:rPr sz="1150" dirty="0">
                <a:solidFill>
                  <a:srgbClr val="333333"/>
                </a:solidFill>
                <a:latin typeface="Calibri"/>
                <a:cs typeface="Calibri"/>
              </a:rPr>
              <a:t>il </a:t>
            </a:r>
            <a:r>
              <a:rPr sz="1150" spc="-5" dirty="0">
                <a:solidFill>
                  <a:srgbClr val="333333"/>
                </a:solidFill>
                <a:latin typeface="Calibri"/>
                <a:cs typeface="Calibri"/>
              </a:rPr>
              <a:t>tema della seconda  edizione del Festival della Cultura Creativa, promosso </a:t>
            </a:r>
            <a:r>
              <a:rPr sz="1150" dirty="0">
                <a:solidFill>
                  <a:srgbClr val="333333"/>
                </a:solidFill>
                <a:latin typeface="Calibri"/>
                <a:cs typeface="Calibri"/>
              </a:rPr>
              <a:t>e </a:t>
            </a:r>
            <a:r>
              <a:rPr sz="1150" spc="-5" dirty="0">
                <a:solidFill>
                  <a:srgbClr val="333333"/>
                </a:solidFill>
                <a:latin typeface="Calibri"/>
                <a:cs typeface="Calibri"/>
              </a:rPr>
              <a:t>realizzato dalle banche, anche grazie </a:t>
            </a:r>
            <a:r>
              <a:rPr sz="1150" dirty="0">
                <a:solidFill>
                  <a:srgbClr val="333333"/>
                </a:solidFill>
                <a:latin typeface="Calibri"/>
                <a:cs typeface="Calibri"/>
              </a:rPr>
              <a:t>al  </a:t>
            </a:r>
            <a:r>
              <a:rPr sz="1150" spc="-5" dirty="0">
                <a:solidFill>
                  <a:srgbClr val="333333"/>
                </a:solidFill>
                <a:latin typeface="Calibri"/>
                <a:cs typeface="Calibri"/>
              </a:rPr>
              <a:t>coordinamento dell’Abi. </a:t>
            </a:r>
            <a:r>
              <a:rPr sz="1150" dirty="0">
                <a:solidFill>
                  <a:srgbClr val="333333"/>
                </a:solidFill>
                <a:latin typeface="Calibri"/>
                <a:cs typeface="Calibri"/>
              </a:rPr>
              <a:t>La </a:t>
            </a:r>
            <a:r>
              <a:rPr sz="1150" spc="-5" dirty="0">
                <a:solidFill>
                  <a:srgbClr val="333333"/>
                </a:solidFill>
                <a:latin typeface="Calibri"/>
                <a:cs typeface="Calibri"/>
              </a:rPr>
              <a:t>manifestazione, interamente dedicata </a:t>
            </a:r>
            <a:r>
              <a:rPr sz="1150" dirty="0">
                <a:solidFill>
                  <a:srgbClr val="333333"/>
                </a:solidFill>
                <a:latin typeface="Calibri"/>
                <a:cs typeface="Calibri"/>
              </a:rPr>
              <a:t>alla </a:t>
            </a:r>
            <a:r>
              <a:rPr sz="1150" spc="-10" dirty="0">
                <a:solidFill>
                  <a:srgbClr val="333333"/>
                </a:solidFill>
                <a:latin typeface="Calibri"/>
                <a:cs typeface="Calibri"/>
              </a:rPr>
              <a:t>cultura </a:t>
            </a:r>
            <a:r>
              <a:rPr sz="1150" dirty="0">
                <a:solidFill>
                  <a:srgbClr val="333333"/>
                </a:solidFill>
                <a:latin typeface="Calibri"/>
                <a:cs typeface="Calibri"/>
              </a:rPr>
              <a:t>e alla </a:t>
            </a:r>
            <a:r>
              <a:rPr sz="1150" spc="-5" dirty="0">
                <a:solidFill>
                  <a:srgbClr val="333333"/>
                </a:solidFill>
                <a:latin typeface="Calibri"/>
                <a:cs typeface="Calibri"/>
              </a:rPr>
              <a:t>creatività per  ragazzi, </a:t>
            </a:r>
            <a:r>
              <a:rPr sz="1150" dirty="0">
                <a:solidFill>
                  <a:srgbClr val="333333"/>
                </a:solidFill>
                <a:latin typeface="Calibri"/>
                <a:cs typeface="Calibri"/>
              </a:rPr>
              <a:t>si </a:t>
            </a:r>
            <a:r>
              <a:rPr sz="1150" spc="-5" dirty="0">
                <a:solidFill>
                  <a:srgbClr val="333333"/>
                </a:solidFill>
                <a:latin typeface="Calibri"/>
                <a:cs typeface="Calibri"/>
              </a:rPr>
              <a:t>svolgerà nella </a:t>
            </a:r>
            <a:r>
              <a:rPr sz="1150" dirty="0">
                <a:solidFill>
                  <a:srgbClr val="333333"/>
                </a:solidFill>
                <a:latin typeface="Calibri"/>
                <a:cs typeface="Calibri"/>
              </a:rPr>
              <a:t>settimana </a:t>
            </a:r>
            <a:r>
              <a:rPr sz="1150" spc="-5" dirty="0">
                <a:solidFill>
                  <a:srgbClr val="333333"/>
                </a:solidFill>
                <a:latin typeface="Calibri"/>
                <a:cs typeface="Calibri"/>
              </a:rPr>
              <a:t>dal </a:t>
            </a:r>
            <a:r>
              <a:rPr sz="1150" dirty="0">
                <a:solidFill>
                  <a:srgbClr val="333333"/>
                </a:solidFill>
                <a:latin typeface="Calibri"/>
                <a:cs typeface="Calibri"/>
              </a:rPr>
              <a:t>16 al 22 </a:t>
            </a:r>
            <a:r>
              <a:rPr sz="1150" spc="-5" dirty="0">
                <a:solidFill>
                  <a:srgbClr val="333333"/>
                </a:solidFill>
                <a:latin typeface="Calibri"/>
                <a:cs typeface="Calibri"/>
              </a:rPr>
              <a:t>marzo </a:t>
            </a:r>
            <a:r>
              <a:rPr sz="1150" dirty="0">
                <a:solidFill>
                  <a:srgbClr val="333333"/>
                </a:solidFill>
                <a:latin typeface="Calibri"/>
                <a:cs typeface="Calibri"/>
              </a:rPr>
              <a:t>e, </a:t>
            </a:r>
            <a:r>
              <a:rPr sz="1150" spc="-5" dirty="0">
                <a:solidFill>
                  <a:srgbClr val="333333"/>
                </a:solidFill>
                <a:latin typeface="Calibri"/>
                <a:cs typeface="Calibri"/>
              </a:rPr>
              <a:t>come già sperimentato nella prima edizione, </a:t>
            </a:r>
            <a:r>
              <a:rPr sz="1150" dirty="0">
                <a:solidFill>
                  <a:srgbClr val="333333"/>
                </a:solidFill>
                <a:latin typeface="Calibri"/>
                <a:cs typeface="Calibri"/>
              </a:rPr>
              <a:t>si  </a:t>
            </a:r>
            <a:r>
              <a:rPr sz="1150" spc="-5" dirty="0">
                <a:solidFill>
                  <a:srgbClr val="333333"/>
                </a:solidFill>
                <a:latin typeface="Calibri"/>
                <a:cs typeface="Calibri"/>
              </a:rPr>
              <a:t>articolerà attraverso </a:t>
            </a:r>
            <a:r>
              <a:rPr sz="1150" spc="-10" dirty="0">
                <a:solidFill>
                  <a:srgbClr val="333333"/>
                </a:solidFill>
                <a:latin typeface="Calibri"/>
                <a:cs typeface="Calibri"/>
              </a:rPr>
              <a:t>una </a:t>
            </a:r>
            <a:r>
              <a:rPr sz="1150" spc="-5" dirty="0">
                <a:solidFill>
                  <a:srgbClr val="333333"/>
                </a:solidFill>
                <a:latin typeface="Calibri"/>
                <a:cs typeface="Calibri"/>
              </a:rPr>
              <a:t>ricca proposta di </a:t>
            </a:r>
            <a:r>
              <a:rPr sz="1150" dirty="0">
                <a:solidFill>
                  <a:srgbClr val="333333"/>
                </a:solidFill>
                <a:latin typeface="Calibri"/>
                <a:cs typeface="Calibri"/>
              </a:rPr>
              <a:t>eventi, </a:t>
            </a:r>
            <a:r>
              <a:rPr sz="1150" spc="-5" dirty="0">
                <a:solidFill>
                  <a:srgbClr val="333333"/>
                </a:solidFill>
                <a:latin typeface="Calibri"/>
                <a:cs typeface="Calibri"/>
              </a:rPr>
              <a:t>iniziative </a:t>
            </a:r>
            <a:r>
              <a:rPr sz="1150" dirty="0">
                <a:solidFill>
                  <a:srgbClr val="333333"/>
                </a:solidFill>
                <a:latin typeface="Calibri"/>
                <a:cs typeface="Calibri"/>
              </a:rPr>
              <a:t>e </a:t>
            </a:r>
            <a:r>
              <a:rPr sz="1150" spc="-5" dirty="0">
                <a:solidFill>
                  <a:srgbClr val="333333"/>
                </a:solidFill>
                <a:latin typeface="Calibri"/>
                <a:cs typeface="Calibri"/>
              </a:rPr>
              <a:t>laboratori </a:t>
            </a:r>
            <a:r>
              <a:rPr sz="1150" spc="-10" dirty="0">
                <a:solidFill>
                  <a:srgbClr val="333333"/>
                </a:solidFill>
                <a:latin typeface="Calibri"/>
                <a:cs typeface="Calibri"/>
              </a:rPr>
              <a:t>diffusi </a:t>
            </a:r>
            <a:r>
              <a:rPr sz="1150" spc="-5" dirty="0">
                <a:solidFill>
                  <a:srgbClr val="333333"/>
                </a:solidFill>
                <a:latin typeface="Calibri"/>
                <a:cs typeface="Calibri"/>
              </a:rPr>
              <a:t>sull’intero territorio  nazionale. Coinvolgendo oltre </a:t>
            </a:r>
            <a:r>
              <a:rPr sz="1150" dirty="0">
                <a:solidFill>
                  <a:srgbClr val="333333"/>
                </a:solidFill>
                <a:latin typeface="Calibri"/>
                <a:cs typeface="Calibri"/>
              </a:rPr>
              <a:t>10 mila </a:t>
            </a:r>
            <a:r>
              <a:rPr sz="1150" spc="-5" dirty="0">
                <a:solidFill>
                  <a:srgbClr val="333333"/>
                </a:solidFill>
                <a:latin typeface="Calibri"/>
                <a:cs typeface="Calibri"/>
              </a:rPr>
              <a:t>giovanissimi </a:t>
            </a:r>
            <a:r>
              <a:rPr sz="1150" dirty="0">
                <a:solidFill>
                  <a:srgbClr val="333333"/>
                </a:solidFill>
                <a:latin typeface="Calibri"/>
                <a:cs typeface="Calibri"/>
              </a:rPr>
              <a:t>in </a:t>
            </a:r>
            <a:r>
              <a:rPr sz="1150" spc="-5" dirty="0">
                <a:solidFill>
                  <a:srgbClr val="333333"/>
                </a:solidFill>
                <a:latin typeface="Calibri"/>
                <a:cs typeface="Calibri"/>
              </a:rPr>
              <a:t>tutta Italia, </a:t>
            </a:r>
            <a:r>
              <a:rPr sz="1150" dirty="0">
                <a:solidFill>
                  <a:srgbClr val="333333"/>
                </a:solidFill>
                <a:latin typeface="Calibri"/>
                <a:cs typeface="Calibri"/>
              </a:rPr>
              <a:t>il </a:t>
            </a:r>
            <a:r>
              <a:rPr sz="1150" spc="-5" dirty="0">
                <a:solidFill>
                  <a:srgbClr val="333333"/>
                </a:solidFill>
                <a:latin typeface="Calibri"/>
                <a:cs typeface="Calibri"/>
              </a:rPr>
              <a:t>Festival ha l’obiettivo di avvicinare  bambini </a:t>
            </a:r>
            <a:r>
              <a:rPr sz="1150" dirty="0">
                <a:solidFill>
                  <a:srgbClr val="333333"/>
                </a:solidFill>
                <a:latin typeface="Calibri"/>
                <a:cs typeface="Calibri"/>
              </a:rPr>
              <a:t>e </a:t>
            </a:r>
            <a:r>
              <a:rPr sz="1150" spc="-5" dirty="0">
                <a:solidFill>
                  <a:srgbClr val="333333"/>
                </a:solidFill>
                <a:latin typeface="Calibri"/>
                <a:cs typeface="Calibri"/>
              </a:rPr>
              <a:t>ragazzi dai </a:t>
            </a:r>
            <a:r>
              <a:rPr sz="1150" dirty="0">
                <a:solidFill>
                  <a:srgbClr val="333333"/>
                </a:solidFill>
                <a:latin typeface="Calibri"/>
                <a:cs typeface="Calibri"/>
              </a:rPr>
              <a:t>6 ai 13 </a:t>
            </a:r>
            <a:r>
              <a:rPr sz="1150" spc="-5" dirty="0">
                <a:solidFill>
                  <a:srgbClr val="333333"/>
                </a:solidFill>
                <a:latin typeface="Calibri"/>
                <a:cs typeface="Calibri"/>
              </a:rPr>
              <a:t>anni </a:t>
            </a:r>
            <a:r>
              <a:rPr sz="1150" dirty="0">
                <a:solidFill>
                  <a:srgbClr val="333333"/>
                </a:solidFill>
                <a:latin typeface="Calibri"/>
                <a:cs typeface="Calibri"/>
              </a:rPr>
              <a:t>alla </a:t>
            </a:r>
            <a:r>
              <a:rPr sz="1150" spc="-5" dirty="0">
                <a:solidFill>
                  <a:srgbClr val="333333"/>
                </a:solidFill>
                <a:latin typeface="Calibri"/>
                <a:cs typeface="Calibri"/>
              </a:rPr>
              <a:t>cultura </a:t>
            </a:r>
            <a:r>
              <a:rPr sz="1150" dirty="0">
                <a:solidFill>
                  <a:srgbClr val="333333"/>
                </a:solidFill>
                <a:latin typeface="Calibri"/>
                <a:cs typeface="Calibri"/>
              </a:rPr>
              <a:t>e, in </a:t>
            </a:r>
            <a:r>
              <a:rPr sz="1150" spc="-5" dirty="0">
                <a:solidFill>
                  <a:srgbClr val="333333"/>
                </a:solidFill>
                <a:latin typeface="Calibri"/>
                <a:cs typeface="Calibri"/>
              </a:rPr>
              <a:t>particolare, </a:t>
            </a:r>
            <a:r>
              <a:rPr sz="1150" dirty="0">
                <a:solidFill>
                  <a:srgbClr val="333333"/>
                </a:solidFill>
                <a:latin typeface="Calibri"/>
                <a:cs typeface="Calibri"/>
              </a:rPr>
              <a:t>agli </a:t>
            </a:r>
            <a:r>
              <a:rPr sz="1150" spc="-5" dirty="0">
                <a:solidFill>
                  <a:srgbClr val="333333"/>
                </a:solidFill>
                <a:latin typeface="Calibri"/>
                <a:cs typeface="Calibri"/>
              </a:rPr>
              <a:t>aspetti più “generativi” della  creatività. Attraverso l’arte, l’archeologia, </a:t>
            </a:r>
            <a:r>
              <a:rPr sz="1150" spc="-10" dirty="0">
                <a:solidFill>
                  <a:srgbClr val="333333"/>
                </a:solidFill>
                <a:latin typeface="Calibri"/>
                <a:cs typeface="Calibri"/>
              </a:rPr>
              <a:t>la </a:t>
            </a:r>
            <a:r>
              <a:rPr sz="1150" spc="-5" dirty="0">
                <a:solidFill>
                  <a:srgbClr val="333333"/>
                </a:solidFill>
                <a:latin typeface="Calibri"/>
                <a:cs typeface="Calibri"/>
              </a:rPr>
              <a:t>musica, </a:t>
            </a:r>
            <a:r>
              <a:rPr sz="1150" dirty="0">
                <a:solidFill>
                  <a:srgbClr val="333333"/>
                </a:solidFill>
                <a:latin typeface="Calibri"/>
                <a:cs typeface="Calibri"/>
              </a:rPr>
              <a:t>il canto, la </a:t>
            </a:r>
            <a:r>
              <a:rPr sz="1150" spc="-5" dirty="0">
                <a:solidFill>
                  <a:srgbClr val="333333"/>
                </a:solidFill>
                <a:latin typeface="Calibri"/>
                <a:cs typeface="Calibri"/>
              </a:rPr>
              <a:t>lettura, </a:t>
            </a:r>
            <a:r>
              <a:rPr sz="1150" dirty="0">
                <a:solidFill>
                  <a:srgbClr val="333333"/>
                </a:solidFill>
                <a:latin typeface="Calibri"/>
                <a:cs typeface="Calibri"/>
              </a:rPr>
              <a:t>il </a:t>
            </a:r>
            <a:r>
              <a:rPr sz="1150" spc="-5" dirty="0">
                <a:solidFill>
                  <a:srgbClr val="333333"/>
                </a:solidFill>
                <a:latin typeface="Calibri"/>
                <a:cs typeface="Calibri"/>
              </a:rPr>
              <a:t>teatro, </a:t>
            </a:r>
            <a:r>
              <a:rPr sz="1150" dirty="0">
                <a:solidFill>
                  <a:srgbClr val="333333"/>
                </a:solidFill>
                <a:latin typeface="Calibri"/>
                <a:cs typeface="Calibri"/>
              </a:rPr>
              <a:t>la </a:t>
            </a:r>
            <a:r>
              <a:rPr sz="1150" spc="-5" dirty="0">
                <a:solidFill>
                  <a:srgbClr val="333333"/>
                </a:solidFill>
                <a:latin typeface="Calibri"/>
                <a:cs typeface="Calibri"/>
              </a:rPr>
              <a:t>fotografia, </a:t>
            </a:r>
            <a:r>
              <a:rPr sz="1150" dirty="0">
                <a:solidFill>
                  <a:srgbClr val="333333"/>
                </a:solidFill>
                <a:latin typeface="Calibri"/>
                <a:cs typeface="Calibri"/>
              </a:rPr>
              <a:t>la  </a:t>
            </a:r>
            <a:r>
              <a:rPr sz="1150" spc="-5" dirty="0">
                <a:solidFill>
                  <a:srgbClr val="333333"/>
                </a:solidFill>
                <a:latin typeface="Calibri"/>
                <a:cs typeface="Calibri"/>
              </a:rPr>
              <a:t>robotica, </a:t>
            </a:r>
            <a:r>
              <a:rPr sz="1150" dirty="0">
                <a:solidFill>
                  <a:srgbClr val="333333"/>
                </a:solidFill>
                <a:latin typeface="Calibri"/>
                <a:cs typeface="Calibri"/>
              </a:rPr>
              <a:t>le </a:t>
            </a:r>
            <a:r>
              <a:rPr sz="1150" spc="-5" dirty="0">
                <a:solidFill>
                  <a:srgbClr val="333333"/>
                </a:solidFill>
                <a:latin typeface="Calibri"/>
                <a:cs typeface="Calibri"/>
              </a:rPr>
              <a:t>tecnologie digitali </a:t>
            </a:r>
            <a:r>
              <a:rPr sz="1150" dirty="0">
                <a:solidFill>
                  <a:srgbClr val="333333"/>
                </a:solidFill>
                <a:latin typeface="Calibri"/>
                <a:cs typeface="Calibri"/>
              </a:rPr>
              <a:t>e </a:t>
            </a:r>
            <a:r>
              <a:rPr sz="1150" spc="-5" dirty="0">
                <a:solidFill>
                  <a:srgbClr val="333333"/>
                </a:solidFill>
                <a:latin typeface="Calibri"/>
                <a:cs typeface="Calibri"/>
              </a:rPr>
              <a:t>altri percorsi figurativi </a:t>
            </a:r>
            <a:r>
              <a:rPr sz="1150" dirty="0">
                <a:solidFill>
                  <a:srgbClr val="333333"/>
                </a:solidFill>
                <a:latin typeface="Calibri"/>
                <a:cs typeface="Calibri"/>
              </a:rPr>
              <a:t>e </a:t>
            </a:r>
            <a:r>
              <a:rPr sz="1150" spc="-5" dirty="0">
                <a:solidFill>
                  <a:srgbClr val="333333"/>
                </a:solidFill>
                <a:latin typeface="Calibri"/>
                <a:cs typeface="Calibri"/>
              </a:rPr>
              <a:t>linguistici, </a:t>
            </a:r>
            <a:r>
              <a:rPr sz="1150" dirty="0">
                <a:solidFill>
                  <a:srgbClr val="333333"/>
                </a:solidFill>
                <a:latin typeface="Calibri"/>
                <a:cs typeface="Calibri"/>
              </a:rPr>
              <a:t>i giovani </a:t>
            </a:r>
            <a:r>
              <a:rPr sz="1150" spc="-5" dirty="0">
                <a:solidFill>
                  <a:srgbClr val="333333"/>
                </a:solidFill>
                <a:latin typeface="Calibri"/>
                <a:cs typeface="Calibri"/>
              </a:rPr>
              <a:t>protagonisti del Festival  potranno </a:t>
            </a:r>
            <a:r>
              <a:rPr sz="1150" dirty="0">
                <a:solidFill>
                  <a:srgbClr val="333333"/>
                </a:solidFill>
                <a:latin typeface="Calibri"/>
                <a:cs typeface="Calibri"/>
              </a:rPr>
              <a:t>così </a:t>
            </a:r>
            <a:r>
              <a:rPr sz="1150" spc="-5" dirty="0">
                <a:solidFill>
                  <a:srgbClr val="333333"/>
                </a:solidFill>
                <a:latin typeface="Calibri"/>
                <a:cs typeface="Calibri"/>
              </a:rPr>
              <a:t>sperimentare </a:t>
            </a:r>
            <a:r>
              <a:rPr sz="1150" dirty="0">
                <a:solidFill>
                  <a:srgbClr val="333333"/>
                </a:solidFill>
                <a:latin typeface="Calibri"/>
                <a:cs typeface="Calibri"/>
              </a:rPr>
              <a:t>le </a:t>
            </a:r>
            <a:r>
              <a:rPr sz="1150" spc="-5" dirty="0">
                <a:solidFill>
                  <a:srgbClr val="333333"/>
                </a:solidFill>
                <a:latin typeface="Calibri"/>
                <a:cs typeface="Calibri"/>
              </a:rPr>
              <a:t>potenzialità della loro fantasia </a:t>
            </a:r>
            <a:r>
              <a:rPr sz="1150" dirty="0">
                <a:solidFill>
                  <a:srgbClr val="333333"/>
                </a:solidFill>
                <a:latin typeface="Calibri"/>
                <a:cs typeface="Calibri"/>
              </a:rPr>
              <a:t>e </a:t>
            </a:r>
            <a:r>
              <a:rPr sz="1150" spc="-5" dirty="0">
                <a:solidFill>
                  <a:srgbClr val="333333"/>
                </a:solidFill>
                <a:latin typeface="Calibri"/>
                <a:cs typeface="Calibri"/>
              </a:rPr>
              <a:t>costruire infiniti</a:t>
            </a:r>
            <a:r>
              <a:rPr sz="1150" spc="75" dirty="0">
                <a:solidFill>
                  <a:srgbClr val="333333"/>
                </a:solidFill>
                <a:latin typeface="Calibri"/>
                <a:cs typeface="Calibri"/>
              </a:rPr>
              <a:t> </a:t>
            </a:r>
            <a:r>
              <a:rPr sz="1150" spc="-5" dirty="0">
                <a:solidFill>
                  <a:srgbClr val="333333"/>
                </a:solidFill>
                <a:latin typeface="Calibri"/>
                <a:cs typeface="Calibri"/>
              </a:rPr>
              <a:t>racconti.</a:t>
            </a:r>
            <a:endParaRPr sz="1150">
              <a:latin typeface="Calibri"/>
              <a:cs typeface="Calibri"/>
            </a:endParaRPr>
          </a:p>
          <a:p>
            <a:pPr>
              <a:lnSpc>
                <a:spcPct val="100000"/>
              </a:lnSpc>
              <a:spcBef>
                <a:spcPts val="25"/>
              </a:spcBef>
            </a:pPr>
            <a:endParaRPr sz="950">
              <a:latin typeface="Times New Roman"/>
              <a:cs typeface="Times New Roman"/>
            </a:endParaRPr>
          </a:p>
          <a:p>
            <a:pPr marL="12700" marR="5080" algn="just">
              <a:lnSpc>
                <a:spcPct val="147800"/>
              </a:lnSpc>
            </a:pPr>
            <a:r>
              <a:rPr sz="1150" spc="-5" dirty="0">
                <a:solidFill>
                  <a:srgbClr val="333333"/>
                </a:solidFill>
                <a:latin typeface="Calibri"/>
                <a:cs typeface="Calibri"/>
              </a:rPr>
              <a:t>“Il rafforzato impegno delle banche </a:t>
            </a:r>
            <a:r>
              <a:rPr sz="1150" dirty="0">
                <a:solidFill>
                  <a:srgbClr val="333333"/>
                </a:solidFill>
                <a:latin typeface="Calibri"/>
                <a:cs typeface="Calibri"/>
              </a:rPr>
              <a:t>a </a:t>
            </a:r>
            <a:r>
              <a:rPr sz="1150" spc="-5" dirty="0">
                <a:solidFill>
                  <a:srgbClr val="333333"/>
                </a:solidFill>
                <a:latin typeface="Calibri"/>
                <a:cs typeface="Calibri"/>
              </a:rPr>
              <a:t>investire nei giovani </a:t>
            </a:r>
            <a:r>
              <a:rPr sz="1150" dirty="0">
                <a:solidFill>
                  <a:srgbClr val="333333"/>
                </a:solidFill>
                <a:latin typeface="Calibri"/>
                <a:cs typeface="Calibri"/>
              </a:rPr>
              <a:t>e </a:t>
            </a:r>
            <a:r>
              <a:rPr sz="1150" spc="-5" dirty="0">
                <a:solidFill>
                  <a:srgbClr val="333333"/>
                </a:solidFill>
                <a:latin typeface="Calibri"/>
                <a:cs typeface="Calibri"/>
              </a:rPr>
              <a:t>nella cultura </a:t>
            </a:r>
            <a:r>
              <a:rPr sz="1150" dirty="0">
                <a:solidFill>
                  <a:srgbClr val="333333"/>
                </a:solidFill>
                <a:latin typeface="Calibri"/>
                <a:cs typeface="Calibri"/>
              </a:rPr>
              <a:t>– ha </a:t>
            </a:r>
            <a:r>
              <a:rPr sz="1150" spc="-5" dirty="0">
                <a:solidFill>
                  <a:srgbClr val="333333"/>
                </a:solidFill>
                <a:latin typeface="Calibri"/>
                <a:cs typeface="Calibri"/>
              </a:rPr>
              <a:t>dichiarato </a:t>
            </a:r>
            <a:r>
              <a:rPr sz="1150" dirty="0">
                <a:solidFill>
                  <a:srgbClr val="333333"/>
                </a:solidFill>
                <a:latin typeface="Calibri"/>
                <a:cs typeface="Calibri"/>
              </a:rPr>
              <a:t>il </a:t>
            </a:r>
            <a:r>
              <a:rPr sz="1150" spc="-5" dirty="0">
                <a:solidFill>
                  <a:srgbClr val="333333"/>
                </a:solidFill>
                <a:latin typeface="Calibri"/>
                <a:cs typeface="Calibri"/>
              </a:rPr>
              <a:t>Presidente  dell’Abi, Antonio Patuelli </a:t>
            </a:r>
            <a:r>
              <a:rPr sz="1150" dirty="0">
                <a:solidFill>
                  <a:srgbClr val="333333"/>
                </a:solidFill>
                <a:latin typeface="Calibri"/>
                <a:cs typeface="Calibri"/>
              </a:rPr>
              <a:t>– </a:t>
            </a:r>
            <a:r>
              <a:rPr sz="1150" spc="-5" dirty="0">
                <a:solidFill>
                  <a:srgbClr val="333333"/>
                </a:solidFill>
                <a:latin typeface="Calibri"/>
                <a:cs typeface="Calibri"/>
              </a:rPr>
              <a:t>rappresenta un’occasione importante data </a:t>
            </a:r>
            <a:r>
              <a:rPr sz="1150" dirty="0">
                <a:solidFill>
                  <a:srgbClr val="333333"/>
                </a:solidFill>
                <a:latin typeface="Calibri"/>
                <a:cs typeface="Calibri"/>
              </a:rPr>
              <a:t>ai ragazzi </a:t>
            </a:r>
            <a:r>
              <a:rPr sz="1150" spc="-5" dirty="0">
                <a:solidFill>
                  <a:srgbClr val="333333"/>
                </a:solidFill>
                <a:latin typeface="Calibri"/>
                <a:cs typeface="Calibri"/>
              </a:rPr>
              <a:t>per misurarsi </a:t>
            </a:r>
            <a:r>
              <a:rPr sz="1150" dirty="0">
                <a:solidFill>
                  <a:srgbClr val="333333"/>
                </a:solidFill>
                <a:latin typeface="Calibri"/>
                <a:cs typeface="Calibri"/>
              </a:rPr>
              <a:t>con se  </a:t>
            </a:r>
            <a:r>
              <a:rPr sz="1150" spc="-5" dirty="0">
                <a:solidFill>
                  <a:srgbClr val="333333"/>
                </a:solidFill>
                <a:latin typeface="Calibri"/>
                <a:cs typeface="Calibri"/>
              </a:rPr>
              <a:t>stessi </a:t>
            </a:r>
            <a:r>
              <a:rPr sz="1150" dirty="0">
                <a:solidFill>
                  <a:srgbClr val="333333"/>
                </a:solidFill>
                <a:latin typeface="Calibri"/>
                <a:cs typeface="Calibri"/>
              </a:rPr>
              <a:t>e le </a:t>
            </a:r>
            <a:r>
              <a:rPr sz="1150" spc="-5" dirty="0">
                <a:solidFill>
                  <a:srgbClr val="333333"/>
                </a:solidFill>
                <a:latin typeface="Calibri"/>
                <a:cs typeface="Calibri"/>
              </a:rPr>
              <a:t>molteplici possibilità di partecipazione. Ciò che </a:t>
            </a:r>
            <a:r>
              <a:rPr sz="1150" dirty="0">
                <a:solidFill>
                  <a:srgbClr val="333333"/>
                </a:solidFill>
                <a:latin typeface="Calibri"/>
                <a:cs typeface="Calibri"/>
              </a:rPr>
              <a:t>ci </a:t>
            </a:r>
            <a:r>
              <a:rPr sz="1150" spc="-5" dirty="0">
                <a:solidFill>
                  <a:srgbClr val="333333"/>
                </a:solidFill>
                <a:latin typeface="Calibri"/>
                <a:cs typeface="Calibri"/>
              </a:rPr>
              <a:t>spinge </a:t>
            </a:r>
            <a:r>
              <a:rPr sz="1150" dirty="0">
                <a:solidFill>
                  <a:srgbClr val="333333"/>
                </a:solidFill>
                <a:latin typeface="Calibri"/>
                <a:cs typeface="Calibri"/>
              </a:rPr>
              <a:t>a </a:t>
            </a:r>
            <a:r>
              <a:rPr sz="1150" spc="-5" dirty="0">
                <a:solidFill>
                  <a:srgbClr val="333333"/>
                </a:solidFill>
                <a:latin typeface="Calibri"/>
                <a:cs typeface="Calibri"/>
              </a:rPr>
              <a:t>lavorare </a:t>
            </a:r>
            <a:r>
              <a:rPr sz="1150" dirty="0">
                <a:solidFill>
                  <a:srgbClr val="333333"/>
                </a:solidFill>
                <a:latin typeface="Calibri"/>
                <a:cs typeface="Calibri"/>
              </a:rPr>
              <a:t>in </a:t>
            </a:r>
            <a:r>
              <a:rPr sz="1150" spc="-5" dirty="0">
                <a:solidFill>
                  <a:srgbClr val="333333"/>
                </a:solidFill>
                <a:latin typeface="Calibri"/>
                <a:cs typeface="Calibri"/>
              </a:rPr>
              <a:t>sinergia </a:t>
            </a:r>
            <a:r>
              <a:rPr sz="1150" dirty="0">
                <a:solidFill>
                  <a:srgbClr val="333333"/>
                </a:solidFill>
                <a:latin typeface="Calibri"/>
                <a:cs typeface="Calibri"/>
              </a:rPr>
              <a:t>con </a:t>
            </a:r>
            <a:r>
              <a:rPr sz="1150" spc="-5" dirty="0">
                <a:solidFill>
                  <a:srgbClr val="333333"/>
                </a:solidFill>
                <a:latin typeface="Calibri"/>
                <a:cs typeface="Calibri"/>
              </a:rPr>
              <a:t>scuole,  musei, associazioni culturali </a:t>
            </a:r>
            <a:r>
              <a:rPr sz="1150" dirty="0">
                <a:solidFill>
                  <a:srgbClr val="333333"/>
                </a:solidFill>
                <a:latin typeface="Calibri"/>
                <a:cs typeface="Calibri"/>
              </a:rPr>
              <a:t>e </a:t>
            </a:r>
            <a:r>
              <a:rPr sz="1150" spc="-5" dirty="0">
                <a:solidFill>
                  <a:srgbClr val="333333"/>
                </a:solidFill>
                <a:latin typeface="Calibri"/>
                <a:cs typeface="Calibri"/>
              </a:rPr>
              <a:t>biblioteche </a:t>
            </a:r>
            <a:r>
              <a:rPr sz="1150" dirty="0">
                <a:solidFill>
                  <a:srgbClr val="333333"/>
                </a:solidFill>
                <a:latin typeface="Calibri"/>
                <a:cs typeface="Calibri"/>
              </a:rPr>
              <a:t>è la </a:t>
            </a:r>
            <a:r>
              <a:rPr sz="1150" spc="-5" dirty="0">
                <a:solidFill>
                  <a:srgbClr val="333333"/>
                </a:solidFill>
                <a:latin typeface="Calibri"/>
                <a:cs typeface="Calibri"/>
              </a:rPr>
              <a:t>comune </a:t>
            </a:r>
            <a:r>
              <a:rPr sz="1150" dirty="0">
                <a:solidFill>
                  <a:srgbClr val="333333"/>
                </a:solidFill>
                <a:latin typeface="Calibri"/>
                <a:cs typeface="Calibri"/>
              </a:rPr>
              <a:t>certezza </a:t>
            </a:r>
            <a:r>
              <a:rPr sz="1150" spc="-5" dirty="0">
                <a:solidFill>
                  <a:srgbClr val="333333"/>
                </a:solidFill>
                <a:latin typeface="Calibri"/>
                <a:cs typeface="Calibri"/>
              </a:rPr>
              <a:t>che </a:t>
            </a:r>
            <a:r>
              <a:rPr sz="1150" spc="-10" dirty="0">
                <a:solidFill>
                  <a:srgbClr val="333333"/>
                </a:solidFill>
                <a:latin typeface="Calibri"/>
                <a:cs typeface="Calibri"/>
              </a:rPr>
              <a:t>solo </a:t>
            </a:r>
            <a:r>
              <a:rPr sz="1150" spc="-5" dirty="0">
                <a:solidFill>
                  <a:srgbClr val="333333"/>
                </a:solidFill>
                <a:latin typeface="Calibri"/>
                <a:cs typeface="Calibri"/>
              </a:rPr>
              <a:t>mettendosi </a:t>
            </a:r>
            <a:r>
              <a:rPr sz="1150" dirty="0">
                <a:solidFill>
                  <a:srgbClr val="333333"/>
                </a:solidFill>
                <a:latin typeface="Calibri"/>
                <a:cs typeface="Calibri"/>
              </a:rPr>
              <a:t>in </a:t>
            </a:r>
            <a:r>
              <a:rPr sz="1150" spc="-5" dirty="0">
                <a:solidFill>
                  <a:srgbClr val="333333"/>
                </a:solidFill>
                <a:latin typeface="Calibri"/>
                <a:cs typeface="Calibri"/>
              </a:rPr>
              <a:t>gioco </a:t>
            </a:r>
            <a:r>
              <a:rPr sz="1150" dirty="0">
                <a:solidFill>
                  <a:srgbClr val="333333"/>
                </a:solidFill>
                <a:latin typeface="Calibri"/>
                <a:cs typeface="Calibri"/>
              </a:rPr>
              <a:t>e  </a:t>
            </a:r>
            <a:r>
              <a:rPr sz="1150" spc="-5" dirty="0">
                <a:solidFill>
                  <a:srgbClr val="333333"/>
                </a:solidFill>
                <a:latin typeface="Calibri"/>
                <a:cs typeface="Calibri"/>
              </a:rPr>
              <a:t>‘allenandosi’ </a:t>
            </a:r>
            <a:r>
              <a:rPr sz="1150" dirty="0">
                <a:solidFill>
                  <a:srgbClr val="333333"/>
                </a:solidFill>
                <a:latin typeface="Calibri"/>
                <a:cs typeface="Calibri"/>
              </a:rPr>
              <a:t>a </a:t>
            </a:r>
            <a:r>
              <a:rPr sz="1150" spc="-5" dirty="0">
                <a:solidFill>
                  <a:srgbClr val="333333"/>
                </a:solidFill>
                <a:latin typeface="Calibri"/>
                <a:cs typeface="Calibri"/>
              </a:rPr>
              <a:t>diventare cittadini attivi, </a:t>
            </a:r>
            <a:r>
              <a:rPr sz="1150" dirty="0">
                <a:solidFill>
                  <a:srgbClr val="333333"/>
                </a:solidFill>
                <a:latin typeface="Calibri"/>
                <a:cs typeface="Calibri"/>
              </a:rPr>
              <a:t>capaci </a:t>
            </a:r>
            <a:r>
              <a:rPr sz="1150" spc="-5" dirty="0">
                <a:solidFill>
                  <a:srgbClr val="333333"/>
                </a:solidFill>
                <a:latin typeface="Calibri"/>
                <a:cs typeface="Calibri"/>
              </a:rPr>
              <a:t>di progettualità </a:t>
            </a:r>
            <a:r>
              <a:rPr sz="1150" dirty="0">
                <a:solidFill>
                  <a:srgbClr val="333333"/>
                </a:solidFill>
                <a:latin typeface="Calibri"/>
                <a:cs typeface="Calibri"/>
              </a:rPr>
              <a:t>e </a:t>
            </a:r>
            <a:r>
              <a:rPr sz="1150" spc="-5" dirty="0">
                <a:solidFill>
                  <a:srgbClr val="333333"/>
                </a:solidFill>
                <a:latin typeface="Calibri"/>
                <a:cs typeface="Calibri"/>
              </a:rPr>
              <a:t>di relazioni, avviene </a:t>
            </a:r>
            <a:r>
              <a:rPr sz="1150" dirty="0">
                <a:solidFill>
                  <a:srgbClr val="333333"/>
                </a:solidFill>
                <a:latin typeface="Calibri"/>
                <a:cs typeface="Calibri"/>
              </a:rPr>
              <a:t>la </a:t>
            </a:r>
            <a:r>
              <a:rPr sz="1150" spc="-5" dirty="0">
                <a:solidFill>
                  <a:srgbClr val="333333"/>
                </a:solidFill>
                <a:latin typeface="Calibri"/>
                <a:cs typeface="Calibri"/>
              </a:rPr>
              <a:t>formazione  globale della persona, </a:t>
            </a:r>
            <a:r>
              <a:rPr sz="1150" dirty="0">
                <a:solidFill>
                  <a:srgbClr val="333333"/>
                </a:solidFill>
                <a:latin typeface="Calibri"/>
                <a:cs typeface="Calibri"/>
              </a:rPr>
              <a:t>in </a:t>
            </a:r>
            <a:r>
              <a:rPr sz="1150" spc="-5" dirty="0">
                <a:solidFill>
                  <a:srgbClr val="333333"/>
                </a:solidFill>
                <a:latin typeface="Calibri"/>
                <a:cs typeface="Calibri"/>
              </a:rPr>
              <a:t>grado quindi di costruire </a:t>
            </a:r>
            <a:r>
              <a:rPr sz="1150" dirty="0">
                <a:solidFill>
                  <a:srgbClr val="333333"/>
                </a:solidFill>
                <a:latin typeface="Calibri"/>
                <a:cs typeface="Calibri"/>
              </a:rPr>
              <a:t>il </a:t>
            </a:r>
            <a:r>
              <a:rPr sz="1150" spc="-5" dirty="0">
                <a:solidFill>
                  <a:srgbClr val="333333"/>
                </a:solidFill>
                <a:latin typeface="Calibri"/>
                <a:cs typeface="Calibri"/>
              </a:rPr>
              <a:t>proprio futuro </a:t>
            </a:r>
            <a:r>
              <a:rPr sz="1150" dirty="0">
                <a:solidFill>
                  <a:srgbClr val="333333"/>
                </a:solidFill>
                <a:latin typeface="Calibri"/>
                <a:cs typeface="Calibri"/>
              </a:rPr>
              <a:t>e </a:t>
            </a:r>
            <a:r>
              <a:rPr sz="1150" spc="-5" dirty="0">
                <a:solidFill>
                  <a:srgbClr val="333333"/>
                </a:solidFill>
                <a:latin typeface="Calibri"/>
                <a:cs typeface="Calibri"/>
              </a:rPr>
              <a:t>quello del </a:t>
            </a:r>
            <a:r>
              <a:rPr sz="1150" dirty="0">
                <a:solidFill>
                  <a:srgbClr val="333333"/>
                </a:solidFill>
                <a:latin typeface="Calibri"/>
                <a:cs typeface="Calibri"/>
              </a:rPr>
              <a:t>Paese. </a:t>
            </a:r>
            <a:r>
              <a:rPr sz="1150" spc="-5" dirty="0">
                <a:solidFill>
                  <a:srgbClr val="333333"/>
                </a:solidFill>
                <a:latin typeface="Calibri"/>
                <a:cs typeface="Calibri"/>
              </a:rPr>
              <a:t>Lo sviluppo delle  proprie </a:t>
            </a:r>
            <a:r>
              <a:rPr sz="1150" dirty="0">
                <a:solidFill>
                  <a:srgbClr val="333333"/>
                </a:solidFill>
                <a:latin typeface="Calibri"/>
                <a:cs typeface="Calibri"/>
              </a:rPr>
              <a:t>competenze è </a:t>
            </a:r>
            <a:r>
              <a:rPr sz="1150" spc="-5" dirty="0">
                <a:solidFill>
                  <a:srgbClr val="333333"/>
                </a:solidFill>
                <a:latin typeface="Calibri"/>
                <a:cs typeface="Calibri"/>
              </a:rPr>
              <a:t>infatti </a:t>
            </a:r>
            <a:r>
              <a:rPr sz="1150" dirty="0">
                <a:solidFill>
                  <a:srgbClr val="333333"/>
                </a:solidFill>
                <a:latin typeface="Calibri"/>
                <a:cs typeface="Calibri"/>
              </a:rPr>
              <a:t>alla </a:t>
            </a:r>
            <a:r>
              <a:rPr sz="1150" spc="-5" dirty="0">
                <a:solidFill>
                  <a:srgbClr val="333333"/>
                </a:solidFill>
                <a:latin typeface="Calibri"/>
                <a:cs typeface="Calibri"/>
              </a:rPr>
              <a:t>base del progresso economico, della convivenza civile </a:t>
            </a:r>
            <a:r>
              <a:rPr sz="1150" dirty="0">
                <a:solidFill>
                  <a:srgbClr val="333333"/>
                </a:solidFill>
                <a:latin typeface="Calibri"/>
                <a:cs typeface="Calibri"/>
              </a:rPr>
              <a:t>e </a:t>
            </a:r>
            <a:r>
              <a:rPr sz="1150" spc="-5" dirty="0">
                <a:solidFill>
                  <a:srgbClr val="333333"/>
                </a:solidFill>
                <a:latin typeface="Calibri"/>
                <a:cs typeface="Calibri"/>
              </a:rPr>
              <a:t>della  partecipazione </a:t>
            </a:r>
            <a:r>
              <a:rPr sz="1150" dirty="0">
                <a:solidFill>
                  <a:srgbClr val="333333"/>
                </a:solidFill>
                <a:latin typeface="Calibri"/>
                <a:cs typeface="Calibri"/>
              </a:rPr>
              <a:t>alla </a:t>
            </a:r>
            <a:r>
              <a:rPr sz="1150" spc="-5" dirty="0">
                <a:solidFill>
                  <a:srgbClr val="333333"/>
                </a:solidFill>
                <a:latin typeface="Calibri"/>
                <a:cs typeface="Calibri"/>
              </a:rPr>
              <a:t>vita democratica. </a:t>
            </a:r>
            <a:r>
              <a:rPr sz="1150" dirty="0">
                <a:solidFill>
                  <a:srgbClr val="333333"/>
                </a:solidFill>
                <a:latin typeface="Calibri"/>
                <a:cs typeface="Calibri"/>
              </a:rPr>
              <a:t>In </a:t>
            </a:r>
            <a:r>
              <a:rPr sz="1150" spc="-5" dirty="0">
                <a:solidFill>
                  <a:srgbClr val="333333"/>
                </a:solidFill>
                <a:latin typeface="Calibri"/>
                <a:cs typeface="Calibri"/>
              </a:rPr>
              <a:t>questo senso </a:t>
            </a:r>
            <a:r>
              <a:rPr sz="1150" dirty="0">
                <a:solidFill>
                  <a:srgbClr val="333333"/>
                </a:solidFill>
                <a:latin typeface="Calibri"/>
                <a:cs typeface="Calibri"/>
              </a:rPr>
              <a:t>– </a:t>
            </a:r>
            <a:r>
              <a:rPr sz="1150" spc="-5" dirty="0">
                <a:solidFill>
                  <a:srgbClr val="333333"/>
                </a:solidFill>
                <a:latin typeface="Calibri"/>
                <a:cs typeface="Calibri"/>
              </a:rPr>
              <a:t>ha concluso Patuelli </a:t>
            </a:r>
            <a:r>
              <a:rPr sz="1150" dirty="0">
                <a:solidFill>
                  <a:srgbClr val="333333"/>
                </a:solidFill>
                <a:latin typeface="Calibri"/>
                <a:cs typeface="Calibri"/>
              </a:rPr>
              <a:t>– </a:t>
            </a:r>
            <a:r>
              <a:rPr sz="1150" spc="-5" dirty="0">
                <a:solidFill>
                  <a:srgbClr val="333333"/>
                </a:solidFill>
                <a:latin typeface="Calibri"/>
                <a:cs typeface="Calibri"/>
              </a:rPr>
              <a:t>un ruolo di indirizzo deve  essere svolto anche dalla comunità economica tutta, nella consapevolezza che attraverso </a:t>
            </a:r>
            <a:r>
              <a:rPr sz="1150" dirty="0">
                <a:solidFill>
                  <a:srgbClr val="333333"/>
                </a:solidFill>
                <a:latin typeface="Calibri"/>
                <a:cs typeface="Calibri"/>
              </a:rPr>
              <a:t>la  </a:t>
            </a:r>
            <a:r>
              <a:rPr sz="1150" spc="-5" dirty="0">
                <a:solidFill>
                  <a:srgbClr val="333333"/>
                </a:solidFill>
                <a:latin typeface="Calibri"/>
                <a:cs typeface="Calibri"/>
              </a:rPr>
              <a:t>promozione della conoscenza anche presso </a:t>
            </a:r>
            <a:r>
              <a:rPr sz="1150" dirty="0">
                <a:solidFill>
                  <a:srgbClr val="333333"/>
                </a:solidFill>
                <a:latin typeface="Calibri"/>
                <a:cs typeface="Calibri"/>
              </a:rPr>
              <a:t>i </a:t>
            </a:r>
            <a:r>
              <a:rPr sz="1150" spc="-5" dirty="0">
                <a:solidFill>
                  <a:srgbClr val="333333"/>
                </a:solidFill>
                <a:latin typeface="Calibri"/>
                <a:cs typeface="Calibri"/>
              </a:rPr>
              <a:t>più giovani </a:t>
            </a:r>
            <a:r>
              <a:rPr sz="1150" dirty="0">
                <a:solidFill>
                  <a:srgbClr val="333333"/>
                </a:solidFill>
                <a:latin typeface="Calibri"/>
                <a:cs typeface="Calibri"/>
              </a:rPr>
              <a:t>si possa </a:t>
            </a:r>
            <a:r>
              <a:rPr sz="1150" spc="-5" dirty="0">
                <a:solidFill>
                  <a:srgbClr val="333333"/>
                </a:solidFill>
                <a:latin typeface="Calibri"/>
                <a:cs typeface="Calibri"/>
              </a:rPr>
              <a:t>realizzare un più diffuso </a:t>
            </a:r>
            <a:r>
              <a:rPr sz="1150" dirty="0">
                <a:solidFill>
                  <a:srgbClr val="333333"/>
                </a:solidFill>
                <a:latin typeface="Calibri"/>
                <a:cs typeface="Calibri"/>
              </a:rPr>
              <a:t>senso </a:t>
            </a:r>
            <a:r>
              <a:rPr sz="1150" spc="-5" dirty="0">
                <a:solidFill>
                  <a:srgbClr val="333333"/>
                </a:solidFill>
                <a:latin typeface="Calibri"/>
                <a:cs typeface="Calibri"/>
              </a:rPr>
              <a:t>di  responsabilità, per </a:t>
            </a:r>
            <a:r>
              <a:rPr sz="1150" spc="-10" dirty="0">
                <a:solidFill>
                  <a:srgbClr val="333333"/>
                </a:solidFill>
                <a:latin typeface="Calibri"/>
                <a:cs typeface="Calibri"/>
              </a:rPr>
              <a:t>una </a:t>
            </a:r>
            <a:r>
              <a:rPr sz="1150" spc="-5" dirty="0">
                <a:solidFill>
                  <a:srgbClr val="333333"/>
                </a:solidFill>
                <a:latin typeface="Calibri"/>
                <a:cs typeface="Calibri"/>
              </a:rPr>
              <a:t>più ampia </a:t>
            </a:r>
            <a:r>
              <a:rPr sz="1150" dirty="0">
                <a:solidFill>
                  <a:srgbClr val="333333"/>
                </a:solidFill>
                <a:latin typeface="Calibri"/>
                <a:cs typeface="Calibri"/>
              </a:rPr>
              <a:t>e </a:t>
            </a:r>
            <a:r>
              <a:rPr sz="1150" spc="-10" dirty="0">
                <a:solidFill>
                  <a:srgbClr val="333333"/>
                </a:solidFill>
                <a:latin typeface="Calibri"/>
                <a:cs typeface="Calibri"/>
              </a:rPr>
              <a:t>duratura </a:t>
            </a:r>
            <a:r>
              <a:rPr sz="1150" spc="-5" dirty="0">
                <a:solidFill>
                  <a:srgbClr val="333333"/>
                </a:solidFill>
                <a:latin typeface="Calibri"/>
                <a:cs typeface="Calibri"/>
              </a:rPr>
              <a:t>crescita dei nostri</a:t>
            </a:r>
            <a:r>
              <a:rPr sz="1150" spc="65" dirty="0">
                <a:solidFill>
                  <a:srgbClr val="333333"/>
                </a:solidFill>
                <a:latin typeface="Calibri"/>
                <a:cs typeface="Calibri"/>
              </a:rPr>
              <a:t> </a:t>
            </a:r>
            <a:r>
              <a:rPr sz="1150" spc="-5" dirty="0">
                <a:solidFill>
                  <a:srgbClr val="333333"/>
                </a:solidFill>
                <a:latin typeface="Calibri"/>
                <a:cs typeface="Calibri"/>
              </a:rPr>
              <a:t>territori”.</a:t>
            </a:r>
            <a:endParaRPr sz="1150">
              <a:latin typeface="Calibri"/>
              <a:cs typeface="Calibri"/>
            </a:endParaRPr>
          </a:p>
          <a:p>
            <a:pPr>
              <a:lnSpc>
                <a:spcPct val="100000"/>
              </a:lnSpc>
              <a:spcBef>
                <a:spcPts val="35"/>
              </a:spcBef>
            </a:pPr>
            <a:endParaRPr sz="950">
              <a:latin typeface="Times New Roman"/>
              <a:cs typeface="Times New Roman"/>
            </a:endParaRPr>
          </a:p>
          <a:p>
            <a:pPr marL="12700" marR="7620" algn="just">
              <a:lnSpc>
                <a:spcPct val="147900"/>
              </a:lnSpc>
            </a:pPr>
            <a:r>
              <a:rPr sz="1150" spc="-5" dirty="0">
                <a:solidFill>
                  <a:srgbClr val="333333"/>
                </a:solidFill>
                <a:latin typeface="Calibri"/>
                <a:cs typeface="Calibri"/>
              </a:rPr>
              <a:t>L’importanza </a:t>
            </a:r>
            <a:r>
              <a:rPr sz="1150" dirty="0">
                <a:solidFill>
                  <a:srgbClr val="333333"/>
                </a:solidFill>
                <a:latin typeface="Calibri"/>
                <a:cs typeface="Calibri"/>
              </a:rPr>
              <a:t>sociale e </a:t>
            </a:r>
            <a:r>
              <a:rPr sz="1150" spc="-5" dirty="0">
                <a:solidFill>
                  <a:srgbClr val="333333"/>
                </a:solidFill>
                <a:latin typeface="Calibri"/>
                <a:cs typeface="Calibri"/>
              </a:rPr>
              <a:t>culturale della </a:t>
            </a:r>
            <a:r>
              <a:rPr sz="1150" dirty="0">
                <a:solidFill>
                  <a:srgbClr val="333333"/>
                </a:solidFill>
                <a:latin typeface="Calibri"/>
                <a:cs typeface="Calibri"/>
              </a:rPr>
              <a:t>manifestazione è </a:t>
            </a:r>
            <a:r>
              <a:rPr sz="1150" spc="-5" dirty="0">
                <a:solidFill>
                  <a:srgbClr val="333333"/>
                </a:solidFill>
                <a:latin typeface="Calibri"/>
                <a:cs typeface="Calibri"/>
              </a:rPr>
              <a:t>quest’anno testimoniata anche dalla </a:t>
            </a:r>
            <a:r>
              <a:rPr sz="1150" dirty="0">
                <a:solidFill>
                  <a:srgbClr val="333333"/>
                </a:solidFill>
                <a:latin typeface="Calibri"/>
                <a:cs typeface="Calibri"/>
              </a:rPr>
              <a:t>media  </a:t>
            </a:r>
            <a:r>
              <a:rPr sz="1150" spc="-5" dirty="0">
                <a:solidFill>
                  <a:srgbClr val="333333"/>
                </a:solidFill>
                <a:latin typeface="Calibri"/>
                <a:cs typeface="Calibri"/>
              </a:rPr>
              <a:t>partnership della </a:t>
            </a:r>
            <a:r>
              <a:rPr sz="1150" dirty="0">
                <a:solidFill>
                  <a:srgbClr val="333333"/>
                </a:solidFill>
                <a:latin typeface="Calibri"/>
                <a:cs typeface="Calibri"/>
              </a:rPr>
              <a:t>RAI. </a:t>
            </a:r>
            <a:r>
              <a:rPr sz="1150" spc="-5" dirty="0">
                <a:solidFill>
                  <a:srgbClr val="333333"/>
                </a:solidFill>
                <a:latin typeface="Calibri"/>
                <a:cs typeface="Calibri"/>
              </a:rPr>
              <a:t>Che </a:t>
            </a:r>
            <a:r>
              <a:rPr sz="1150" dirty="0">
                <a:solidFill>
                  <a:srgbClr val="333333"/>
                </a:solidFill>
                <a:latin typeface="Calibri"/>
                <a:cs typeface="Calibri"/>
              </a:rPr>
              <a:t>il </a:t>
            </a:r>
            <a:r>
              <a:rPr sz="1150" spc="-5" dirty="0">
                <a:solidFill>
                  <a:srgbClr val="333333"/>
                </a:solidFill>
                <a:latin typeface="Calibri"/>
                <a:cs typeface="Calibri"/>
              </a:rPr>
              <a:t>servizio pubblico riconosca </a:t>
            </a:r>
            <a:r>
              <a:rPr sz="1150" dirty="0">
                <a:solidFill>
                  <a:srgbClr val="333333"/>
                </a:solidFill>
                <a:latin typeface="Calibri"/>
                <a:cs typeface="Calibri"/>
              </a:rPr>
              <a:t>il </a:t>
            </a:r>
            <a:r>
              <a:rPr sz="1150" spc="-5" dirty="0">
                <a:solidFill>
                  <a:srgbClr val="333333"/>
                </a:solidFill>
                <a:latin typeface="Calibri"/>
                <a:cs typeface="Calibri"/>
              </a:rPr>
              <a:t>valore educativo del Festival per </a:t>
            </a:r>
            <a:r>
              <a:rPr sz="1150" dirty="0">
                <a:solidFill>
                  <a:srgbClr val="333333"/>
                </a:solidFill>
                <a:latin typeface="Calibri"/>
                <a:cs typeface="Calibri"/>
              </a:rPr>
              <a:t>i </a:t>
            </a:r>
            <a:r>
              <a:rPr sz="1150" spc="-5" dirty="0">
                <a:solidFill>
                  <a:srgbClr val="333333"/>
                </a:solidFill>
                <a:latin typeface="Calibri"/>
                <a:cs typeface="Calibri"/>
              </a:rPr>
              <a:t>giovani </a:t>
            </a:r>
            <a:r>
              <a:rPr sz="1150" dirty="0">
                <a:solidFill>
                  <a:srgbClr val="333333"/>
                </a:solidFill>
                <a:latin typeface="Calibri"/>
                <a:cs typeface="Calibri"/>
              </a:rPr>
              <a:t>è  </a:t>
            </a:r>
            <a:r>
              <a:rPr sz="1150" spc="-5" dirty="0">
                <a:solidFill>
                  <a:srgbClr val="333333"/>
                </a:solidFill>
                <a:latin typeface="Calibri"/>
                <a:cs typeface="Calibri"/>
              </a:rPr>
              <a:t>un contributo particolarmente significativo </a:t>
            </a:r>
            <a:r>
              <a:rPr sz="1150" dirty="0">
                <a:solidFill>
                  <a:srgbClr val="333333"/>
                </a:solidFill>
                <a:latin typeface="Calibri"/>
                <a:cs typeface="Calibri"/>
              </a:rPr>
              <a:t>al </a:t>
            </a:r>
            <a:r>
              <a:rPr sz="1150" spc="-5" dirty="0">
                <a:solidFill>
                  <a:srgbClr val="333333"/>
                </a:solidFill>
                <a:latin typeface="Calibri"/>
                <a:cs typeface="Calibri"/>
              </a:rPr>
              <a:t>rafforzamento</a:t>
            </a:r>
            <a:r>
              <a:rPr sz="1150" spc="35" dirty="0">
                <a:solidFill>
                  <a:srgbClr val="333333"/>
                </a:solidFill>
                <a:latin typeface="Calibri"/>
                <a:cs typeface="Calibri"/>
              </a:rPr>
              <a:t> </a:t>
            </a:r>
            <a:r>
              <a:rPr sz="1150" spc="-5" dirty="0">
                <a:solidFill>
                  <a:srgbClr val="333333"/>
                </a:solidFill>
                <a:latin typeface="Calibri"/>
                <a:cs typeface="Calibri"/>
              </a:rPr>
              <a:t>dell’iniziativa.</a:t>
            </a:r>
            <a:endParaRPr sz="1150">
              <a:latin typeface="Calibri"/>
              <a:cs typeface="Calibri"/>
            </a:endParaRPr>
          </a:p>
          <a:p>
            <a:pPr>
              <a:lnSpc>
                <a:spcPct val="100000"/>
              </a:lnSpc>
              <a:spcBef>
                <a:spcPts val="35"/>
              </a:spcBef>
            </a:pPr>
            <a:endParaRPr sz="950">
              <a:latin typeface="Times New Roman"/>
              <a:cs typeface="Times New Roman"/>
            </a:endParaRPr>
          </a:p>
          <a:p>
            <a:pPr marL="12700" marR="7620" algn="just">
              <a:lnSpc>
                <a:spcPct val="147800"/>
              </a:lnSpc>
            </a:pPr>
            <a:r>
              <a:rPr sz="1150" spc="-5" dirty="0">
                <a:solidFill>
                  <a:srgbClr val="333333"/>
                </a:solidFill>
                <a:latin typeface="Calibri"/>
                <a:cs typeface="Calibri"/>
              </a:rPr>
              <a:t>Oltre </a:t>
            </a:r>
            <a:r>
              <a:rPr sz="1150" dirty="0">
                <a:solidFill>
                  <a:srgbClr val="333333"/>
                </a:solidFill>
                <a:latin typeface="Calibri"/>
                <a:cs typeface="Calibri"/>
              </a:rPr>
              <a:t>80 </a:t>
            </a:r>
            <a:r>
              <a:rPr sz="1150" spc="-5" dirty="0">
                <a:solidFill>
                  <a:srgbClr val="333333"/>
                </a:solidFill>
                <a:latin typeface="Calibri"/>
                <a:cs typeface="Calibri"/>
              </a:rPr>
              <a:t>gli </a:t>
            </a:r>
            <a:r>
              <a:rPr sz="1150" dirty="0">
                <a:solidFill>
                  <a:srgbClr val="333333"/>
                </a:solidFill>
                <a:latin typeface="Calibri"/>
                <a:cs typeface="Calibri"/>
              </a:rPr>
              <a:t>eventi </a:t>
            </a:r>
            <a:r>
              <a:rPr sz="1150" spc="-5" dirty="0">
                <a:solidFill>
                  <a:srgbClr val="333333"/>
                </a:solidFill>
                <a:latin typeface="Calibri"/>
                <a:cs typeface="Calibri"/>
              </a:rPr>
              <a:t>culturali che </a:t>
            </a:r>
            <a:r>
              <a:rPr sz="1150" dirty="0">
                <a:solidFill>
                  <a:srgbClr val="333333"/>
                </a:solidFill>
                <a:latin typeface="Calibri"/>
                <a:cs typeface="Calibri"/>
              </a:rPr>
              <a:t>si </a:t>
            </a:r>
            <a:r>
              <a:rPr sz="1150" spc="-5" dirty="0">
                <a:solidFill>
                  <a:srgbClr val="333333"/>
                </a:solidFill>
                <a:latin typeface="Calibri"/>
                <a:cs typeface="Calibri"/>
              </a:rPr>
              <a:t>svolgeranno </a:t>
            </a:r>
            <a:r>
              <a:rPr sz="1150" dirty="0">
                <a:solidFill>
                  <a:srgbClr val="333333"/>
                </a:solidFill>
                <a:latin typeface="Calibri"/>
                <a:cs typeface="Calibri"/>
              </a:rPr>
              <a:t>in </a:t>
            </a:r>
            <a:r>
              <a:rPr sz="1150" spc="-5" dirty="0">
                <a:solidFill>
                  <a:srgbClr val="333333"/>
                </a:solidFill>
                <a:latin typeface="Calibri"/>
                <a:cs typeface="Calibri"/>
              </a:rPr>
              <a:t>tutta </a:t>
            </a:r>
            <a:r>
              <a:rPr sz="1150" dirty="0">
                <a:solidFill>
                  <a:srgbClr val="333333"/>
                </a:solidFill>
                <a:latin typeface="Calibri"/>
                <a:cs typeface="Calibri"/>
              </a:rPr>
              <a:t>la </a:t>
            </a:r>
            <a:r>
              <a:rPr sz="1150" spc="-5" dirty="0">
                <a:solidFill>
                  <a:srgbClr val="333333"/>
                </a:solidFill>
                <a:latin typeface="Calibri"/>
                <a:cs typeface="Calibri"/>
              </a:rPr>
              <a:t>penisola </a:t>
            </a:r>
            <a:r>
              <a:rPr sz="1150" dirty="0">
                <a:solidFill>
                  <a:srgbClr val="333333"/>
                </a:solidFill>
                <a:latin typeface="Calibri"/>
                <a:cs typeface="Calibri"/>
              </a:rPr>
              <a:t>in </a:t>
            </a:r>
            <a:r>
              <a:rPr sz="1150" spc="-5" dirty="0">
                <a:solidFill>
                  <a:srgbClr val="333333"/>
                </a:solidFill>
                <a:latin typeface="Calibri"/>
                <a:cs typeface="Calibri"/>
              </a:rPr>
              <a:t>60 città. </a:t>
            </a:r>
            <a:r>
              <a:rPr sz="1150" dirty="0">
                <a:solidFill>
                  <a:srgbClr val="333333"/>
                </a:solidFill>
                <a:latin typeface="Calibri"/>
                <a:cs typeface="Calibri"/>
              </a:rPr>
              <a:t>I </a:t>
            </a:r>
            <a:r>
              <a:rPr sz="1150" spc="-5" dirty="0">
                <a:solidFill>
                  <a:srgbClr val="333333"/>
                </a:solidFill>
                <a:latin typeface="Calibri"/>
                <a:cs typeface="Calibri"/>
              </a:rPr>
              <a:t>laboratori </a:t>
            </a:r>
            <a:r>
              <a:rPr sz="1150" dirty="0">
                <a:solidFill>
                  <a:srgbClr val="333333"/>
                </a:solidFill>
                <a:latin typeface="Calibri"/>
                <a:cs typeface="Calibri"/>
              </a:rPr>
              <a:t>e le </a:t>
            </a:r>
            <a:r>
              <a:rPr sz="1150" spc="-5" dirty="0">
                <a:solidFill>
                  <a:srgbClr val="333333"/>
                </a:solidFill>
                <a:latin typeface="Calibri"/>
                <a:cs typeface="Calibri"/>
              </a:rPr>
              <a:t>altre  attività proposte, coordinati dalle banche </a:t>
            </a:r>
            <a:r>
              <a:rPr sz="1150" dirty="0">
                <a:solidFill>
                  <a:srgbClr val="333333"/>
                </a:solidFill>
                <a:latin typeface="Calibri"/>
                <a:cs typeface="Calibri"/>
              </a:rPr>
              <a:t>con la </a:t>
            </a:r>
            <a:r>
              <a:rPr sz="1150" spc="-5" dirty="0">
                <a:solidFill>
                  <a:srgbClr val="333333"/>
                </a:solidFill>
                <a:latin typeface="Calibri"/>
                <a:cs typeface="Calibri"/>
              </a:rPr>
              <a:t>collaborazione di scuole, musei, biblioteche </a:t>
            </a:r>
            <a:r>
              <a:rPr sz="1150" dirty="0">
                <a:solidFill>
                  <a:srgbClr val="333333"/>
                </a:solidFill>
                <a:latin typeface="Calibri"/>
                <a:cs typeface="Calibri"/>
              </a:rPr>
              <a:t>e  </a:t>
            </a:r>
            <a:r>
              <a:rPr sz="1150" spc="-5" dirty="0">
                <a:solidFill>
                  <a:srgbClr val="333333"/>
                </a:solidFill>
                <a:latin typeface="Calibri"/>
                <a:cs typeface="Calibri"/>
              </a:rPr>
              <a:t>operatori</a:t>
            </a:r>
            <a:r>
              <a:rPr sz="1150" spc="80" dirty="0">
                <a:solidFill>
                  <a:srgbClr val="333333"/>
                </a:solidFill>
                <a:latin typeface="Calibri"/>
                <a:cs typeface="Calibri"/>
              </a:rPr>
              <a:t> </a:t>
            </a:r>
            <a:r>
              <a:rPr sz="1150" spc="-5" dirty="0">
                <a:solidFill>
                  <a:srgbClr val="333333"/>
                </a:solidFill>
                <a:latin typeface="Calibri"/>
                <a:cs typeface="Calibri"/>
              </a:rPr>
              <a:t>culturali,</a:t>
            </a:r>
            <a:r>
              <a:rPr sz="1150" spc="80" dirty="0">
                <a:solidFill>
                  <a:srgbClr val="333333"/>
                </a:solidFill>
                <a:latin typeface="Calibri"/>
                <a:cs typeface="Calibri"/>
              </a:rPr>
              <a:t> </a:t>
            </a:r>
            <a:r>
              <a:rPr sz="1150" dirty="0">
                <a:solidFill>
                  <a:srgbClr val="333333"/>
                </a:solidFill>
                <a:latin typeface="Calibri"/>
                <a:cs typeface="Calibri"/>
              </a:rPr>
              <a:t>si</a:t>
            </a:r>
            <a:r>
              <a:rPr sz="1150" spc="85" dirty="0">
                <a:solidFill>
                  <a:srgbClr val="333333"/>
                </a:solidFill>
                <a:latin typeface="Calibri"/>
                <a:cs typeface="Calibri"/>
              </a:rPr>
              <a:t> </a:t>
            </a:r>
            <a:r>
              <a:rPr sz="1150" spc="-5" dirty="0">
                <a:solidFill>
                  <a:srgbClr val="333333"/>
                </a:solidFill>
                <a:latin typeface="Calibri"/>
                <a:cs typeface="Calibri"/>
              </a:rPr>
              <a:t>svilupperanno</a:t>
            </a:r>
            <a:r>
              <a:rPr sz="1150" spc="85" dirty="0">
                <a:solidFill>
                  <a:srgbClr val="333333"/>
                </a:solidFill>
                <a:latin typeface="Calibri"/>
                <a:cs typeface="Calibri"/>
              </a:rPr>
              <a:t> </a:t>
            </a:r>
            <a:r>
              <a:rPr sz="1150" spc="-5" dirty="0">
                <a:solidFill>
                  <a:srgbClr val="333333"/>
                </a:solidFill>
                <a:latin typeface="Calibri"/>
                <a:cs typeface="Calibri"/>
              </a:rPr>
              <a:t>attorno</a:t>
            </a:r>
            <a:r>
              <a:rPr sz="1150" spc="85" dirty="0">
                <a:solidFill>
                  <a:srgbClr val="333333"/>
                </a:solidFill>
                <a:latin typeface="Calibri"/>
                <a:cs typeface="Calibri"/>
              </a:rPr>
              <a:t> </a:t>
            </a:r>
            <a:r>
              <a:rPr sz="1150" dirty="0">
                <a:solidFill>
                  <a:srgbClr val="333333"/>
                </a:solidFill>
                <a:latin typeface="Calibri"/>
                <a:cs typeface="Calibri"/>
              </a:rPr>
              <a:t>ad</a:t>
            </a:r>
            <a:r>
              <a:rPr sz="1150" spc="90" dirty="0">
                <a:solidFill>
                  <a:srgbClr val="333333"/>
                </a:solidFill>
                <a:latin typeface="Calibri"/>
                <a:cs typeface="Calibri"/>
              </a:rPr>
              <a:t> </a:t>
            </a:r>
            <a:r>
              <a:rPr sz="1150" dirty="0">
                <a:solidFill>
                  <a:srgbClr val="333333"/>
                </a:solidFill>
                <a:latin typeface="Calibri"/>
                <a:cs typeface="Calibri"/>
              </a:rPr>
              <a:t>un</a:t>
            </a:r>
            <a:r>
              <a:rPr sz="1150" spc="95" dirty="0">
                <a:solidFill>
                  <a:srgbClr val="333333"/>
                </a:solidFill>
                <a:latin typeface="Calibri"/>
                <a:cs typeface="Calibri"/>
              </a:rPr>
              <a:t> </a:t>
            </a:r>
            <a:r>
              <a:rPr sz="1150" spc="-5" dirty="0">
                <a:solidFill>
                  <a:srgbClr val="333333"/>
                </a:solidFill>
                <a:latin typeface="Calibri"/>
                <a:cs typeface="Calibri"/>
              </a:rPr>
              <a:t>unico</a:t>
            </a:r>
            <a:r>
              <a:rPr sz="1150" spc="85" dirty="0">
                <a:solidFill>
                  <a:srgbClr val="333333"/>
                </a:solidFill>
                <a:latin typeface="Calibri"/>
                <a:cs typeface="Calibri"/>
              </a:rPr>
              <a:t> </a:t>
            </a:r>
            <a:r>
              <a:rPr sz="1150" dirty="0">
                <a:solidFill>
                  <a:srgbClr val="333333"/>
                </a:solidFill>
                <a:latin typeface="Calibri"/>
                <a:cs typeface="Calibri"/>
              </a:rPr>
              <a:t>tema</a:t>
            </a:r>
            <a:r>
              <a:rPr sz="1150" spc="85" dirty="0">
                <a:solidFill>
                  <a:srgbClr val="333333"/>
                </a:solidFill>
                <a:latin typeface="Calibri"/>
                <a:cs typeface="Calibri"/>
              </a:rPr>
              <a:t> </a:t>
            </a:r>
            <a:r>
              <a:rPr sz="1150" spc="-5" dirty="0">
                <a:solidFill>
                  <a:srgbClr val="333333"/>
                </a:solidFill>
                <a:latin typeface="Calibri"/>
                <a:cs typeface="Calibri"/>
              </a:rPr>
              <a:t>ispiratore,</a:t>
            </a:r>
            <a:r>
              <a:rPr sz="1150" spc="80" dirty="0">
                <a:solidFill>
                  <a:srgbClr val="333333"/>
                </a:solidFill>
                <a:latin typeface="Calibri"/>
                <a:cs typeface="Calibri"/>
              </a:rPr>
              <a:t> </a:t>
            </a:r>
            <a:r>
              <a:rPr sz="1150" dirty="0">
                <a:solidFill>
                  <a:srgbClr val="333333"/>
                </a:solidFill>
                <a:latin typeface="Calibri"/>
                <a:cs typeface="Calibri"/>
              </a:rPr>
              <a:t>declinato</a:t>
            </a:r>
            <a:r>
              <a:rPr sz="1150" spc="85" dirty="0">
                <a:solidFill>
                  <a:srgbClr val="333333"/>
                </a:solidFill>
                <a:latin typeface="Calibri"/>
                <a:cs typeface="Calibri"/>
              </a:rPr>
              <a:t> </a:t>
            </a:r>
            <a:r>
              <a:rPr sz="1150" spc="-5" dirty="0">
                <a:solidFill>
                  <a:srgbClr val="333333"/>
                </a:solidFill>
                <a:latin typeface="Calibri"/>
                <a:cs typeface="Calibri"/>
              </a:rPr>
              <a:t>da</a:t>
            </a:r>
            <a:r>
              <a:rPr sz="1150" spc="85" dirty="0">
                <a:solidFill>
                  <a:srgbClr val="333333"/>
                </a:solidFill>
                <a:latin typeface="Calibri"/>
                <a:cs typeface="Calibri"/>
              </a:rPr>
              <a:t> </a:t>
            </a:r>
            <a:r>
              <a:rPr sz="1150" spc="-5" dirty="0">
                <a:solidFill>
                  <a:srgbClr val="333333"/>
                </a:solidFill>
                <a:latin typeface="Calibri"/>
                <a:cs typeface="Calibri"/>
              </a:rPr>
              <a:t>ciascuna</a:t>
            </a:r>
            <a:r>
              <a:rPr sz="1150" spc="85" dirty="0">
                <a:solidFill>
                  <a:srgbClr val="333333"/>
                </a:solidFill>
                <a:latin typeface="Calibri"/>
                <a:cs typeface="Calibri"/>
              </a:rPr>
              <a:t> </a:t>
            </a:r>
            <a:r>
              <a:rPr sz="1150" spc="-5" dirty="0">
                <a:solidFill>
                  <a:srgbClr val="333333"/>
                </a:solidFill>
                <a:latin typeface="Calibri"/>
                <a:cs typeface="Calibri"/>
              </a:rPr>
              <a:t>realtà</a:t>
            </a:r>
            <a:endParaRPr sz="1150">
              <a:latin typeface="Calibri"/>
              <a:cs typeface="Calibri"/>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914400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28845">
              <a:lnSpc>
                <a:spcPts val="1839"/>
              </a:lnSpc>
            </a:pPr>
            <a:r>
              <a:rPr sz="1600" b="1" spc="-5" dirty="0">
                <a:latin typeface="Arial"/>
                <a:cs typeface="Arial"/>
              </a:rPr>
              <a:t>Me</a:t>
            </a:r>
            <a:r>
              <a:rPr sz="1600" b="1" dirty="0">
                <a:latin typeface="Arial"/>
                <a:cs typeface="Arial"/>
              </a:rPr>
              <a:t>z</a:t>
            </a:r>
            <a:r>
              <a:rPr sz="1600" b="1" spc="-5" dirty="0">
                <a:latin typeface="Arial"/>
                <a:cs typeface="Arial"/>
              </a:rPr>
              <a:t>zo</a:t>
            </a:r>
            <a:r>
              <a:rPr sz="1600" b="1" spc="-10" dirty="0">
                <a:latin typeface="Arial"/>
                <a:cs typeface="Arial"/>
              </a:rPr>
              <a:t>-</a:t>
            </a:r>
            <a:r>
              <a:rPr sz="1600" b="1" spc="-5" dirty="0">
                <a:latin typeface="Arial"/>
                <a:cs typeface="Arial"/>
              </a:rPr>
              <a:t>pi</a:t>
            </a:r>
            <a:r>
              <a:rPr sz="1600" b="1" dirty="0">
                <a:latin typeface="Arial"/>
                <a:cs typeface="Arial"/>
              </a:rPr>
              <a:t>e</a:t>
            </a:r>
            <a:r>
              <a:rPr sz="1600" b="1" spc="-5" dirty="0">
                <a:latin typeface="Arial"/>
                <a:cs typeface="Arial"/>
              </a:rPr>
              <a:t>n</a:t>
            </a:r>
            <a:r>
              <a:rPr sz="1600" b="1" spc="-10" dirty="0">
                <a:latin typeface="Arial"/>
                <a:cs typeface="Arial"/>
              </a:rPr>
              <a:t>o</a:t>
            </a:r>
            <a:r>
              <a:rPr sz="1600" b="1" spc="-5" dirty="0">
                <a:latin typeface="Arial"/>
                <a:cs typeface="Arial"/>
              </a:rPr>
              <a:t>.it  5 marzo</a:t>
            </a:r>
            <a:r>
              <a:rPr sz="1600" b="1" spc="-40"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marR="7620" algn="just">
              <a:lnSpc>
                <a:spcPct val="147800"/>
              </a:lnSpc>
              <a:spcBef>
                <a:spcPts val="905"/>
              </a:spcBef>
            </a:pPr>
            <a:r>
              <a:rPr sz="1150" dirty="0">
                <a:solidFill>
                  <a:srgbClr val="333333"/>
                </a:solidFill>
                <a:latin typeface="Calibri"/>
                <a:cs typeface="Calibri"/>
              </a:rPr>
              <a:t>con </a:t>
            </a:r>
            <a:r>
              <a:rPr sz="1150" spc="-5" dirty="0">
                <a:solidFill>
                  <a:srgbClr val="333333"/>
                </a:solidFill>
                <a:latin typeface="Calibri"/>
                <a:cs typeface="Calibri"/>
              </a:rPr>
              <a:t>strumenti diversi </a:t>
            </a:r>
            <a:r>
              <a:rPr sz="1150" dirty="0">
                <a:solidFill>
                  <a:srgbClr val="333333"/>
                </a:solidFill>
                <a:latin typeface="Calibri"/>
                <a:cs typeface="Calibri"/>
              </a:rPr>
              <a:t>e da </a:t>
            </a:r>
            <a:r>
              <a:rPr sz="1150" spc="-5" dirty="0">
                <a:solidFill>
                  <a:srgbClr val="333333"/>
                </a:solidFill>
                <a:latin typeface="Calibri"/>
                <a:cs typeface="Calibri"/>
              </a:rPr>
              <a:t>punti di vista differenti, </a:t>
            </a:r>
            <a:r>
              <a:rPr sz="1150" dirty="0">
                <a:solidFill>
                  <a:srgbClr val="333333"/>
                </a:solidFill>
                <a:latin typeface="Calibri"/>
                <a:cs typeface="Calibri"/>
              </a:rPr>
              <a:t>alla luce </a:t>
            </a:r>
            <a:r>
              <a:rPr sz="1150" spc="-5" dirty="0">
                <a:solidFill>
                  <a:srgbClr val="333333"/>
                </a:solidFill>
                <a:latin typeface="Calibri"/>
                <a:cs typeface="Calibri"/>
              </a:rPr>
              <a:t>delle proprie specificità </a:t>
            </a:r>
            <a:r>
              <a:rPr sz="1150" dirty="0">
                <a:solidFill>
                  <a:srgbClr val="333333"/>
                </a:solidFill>
                <a:latin typeface="Calibri"/>
                <a:cs typeface="Calibri"/>
              </a:rPr>
              <a:t>e </a:t>
            </a:r>
            <a:r>
              <a:rPr sz="1150" spc="-5" dirty="0">
                <a:solidFill>
                  <a:srgbClr val="333333"/>
                </a:solidFill>
                <a:latin typeface="Calibri"/>
                <a:cs typeface="Calibri"/>
              </a:rPr>
              <a:t>di quelle del  territorio di</a:t>
            </a:r>
            <a:r>
              <a:rPr sz="1150" spc="5" dirty="0">
                <a:solidFill>
                  <a:srgbClr val="333333"/>
                </a:solidFill>
                <a:latin typeface="Calibri"/>
                <a:cs typeface="Calibri"/>
              </a:rPr>
              <a:t> </a:t>
            </a:r>
            <a:r>
              <a:rPr sz="1150" spc="-5" dirty="0">
                <a:solidFill>
                  <a:srgbClr val="333333"/>
                </a:solidFill>
                <a:latin typeface="Calibri"/>
                <a:cs typeface="Calibri"/>
              </a:rPr>
              <a:t>appartenenza.</a:t>
            </a:r>
            <a:endParaRPr sz="1150">
              <a:latin typeface="Calibri"/>
              <a:cs typeface="Calibri"/>
            </a:endParaRPr>
          </a:p>
          <a:p>
            <a:pPr>
              <a:lnSpc>
                <a:spcPct val="100000"/>
              </a:lnSpc>
              <a:spcBef>
                <a:spcPts val="20"/>
              </a:spcBef>
            </a:pPr>
            <a:endParaRPr sz="950">
              <a:latin typeface="Times New Roman"/>
              <a:cs typeface="Times New Roman"/>
            </a:endParaRPr>
          </a:p>
          <a:p>
            <a:pPr marL="12700" marR="5080" algn="just">
              <a:lnSpc>
                <a:spcPct val="147900"/>
              </a:lnSpc>
            </a:pPr>
            <a:r>
              <a:rPr sz="1150" dirty="0">
                <a:solidFill>
                  <a:srgbClr val="333333"/>
                </a:solidFill>
                <a:latin typeface="Calibri"/>
                <a:cs typeface="Calibri"/>
              </a:rPr>
              <a:t>Per </a:t>
            </a:r>
            <a:r>
              <a:rPr sz="1150" spc="-5" dirty="0">
                <a:solidFill>
                  <a:srgbClr val="333333"/>
                </a:solidFill>
                <a:latin typeface="Calibri"/>
                <a:cs typeface="Calibri"/>
              </a:rPr>
              <a:t>questa seconda edizione del Festival </a:t>
            </a:r>
            <a:r>
              <a:rPr sz="1150" dirty="0">
                <a:solidFill>
                  <a:srgbClr val="333333"/>
                </a:solidFill>
                <a:latin typeface="Calibri"/>
                <a:cs typeface="Calibri"/>
              </a:rPr>
              <a:t>è </a:t>
            </a:r>
            <a:r>
              <a:rPr sz="1150" spc="-5" dirty="0">
                <a:solidFill>
                  <a:srgbClr val="333333"/>
                </a:solidFill>
                <a:latin typeface="Calibri"/>
                <a:cs typeface="Calibri"/>
              </a:rPr>
              <a:t>stato scelto come filo conduttore ideale di tutte </a:t>
            </a:r>
            <a:r>
              <a:rPr sz="1150" dirty="0">
                <a:solidFill>
                  <a:srgbClr val="333333"/>
                </a:solidFill>
                <a:latin typeface="Calibri"/>
                <a:cs typeface="Calibri"/>
              </a:rPr>
              <a:t>le </a:t>
            </a:r>
            <a:r>
              <a:rPr sz="1150" spc="-5" dirty="0">
                <a:solidFill>
                  <a:srgbClr val="333333"/>
                </a:solidFill>
                <a:latin typeface="Calibri"/>
                <a:cs typeface="Calibri"/>
              </a:rPr>
              <a:t>iniziative  “L’alfabeto del Mondo”. Trarre ispirazione dalla natura, dall’opera dell’uomo </a:t>
            </a:r>
            <a:r>
              <a:rPr sz="1150" dirty="0">
                <a:solidFill>
                  <a:srgbClr val="333333"/>
                </a:solidFill>
                <a:latin typeface="Calibri"/>
                <a:cs typeface="Calibri"/>
              </a:rPr>
              <a:t>e </a:t>
            </a:r>
            <a:r>
              <a:rPr sz="1150" spc="-5" dirty="0">
                <a:solidFill>
                  <a:srgbClr val="333333"/>
                </a:solidFill>
                <a:latin typeface="Calibri"/>
                <a:cs typeface="Calibri"/>
              </a:rPr>
              <a:t>dalle proprie </a:t>
            </a:r>
            <a:r>
              <a:rPr sz="1150" dirty="0">
                <a:solidFill>
                  <a:srgbClr val="333333"/>
                </a:solidFill>
                <a:latin typeface="Calibri"/>
                <a:cs typeface="Calibri"/>
              </a:rPr>
              <a:t>emozioni,  </a:t>
            </a:r>
            <a:r>
              <a:rPr sz="1150" spc="-5" dirty="0">
                <a:solidFill>
                  <a:srgbClr val="333333"/>
                </a:solidFill>
                <a:latin typeface="Calibri"/>
                <a:cs typeface="Calibri"/>
              </a:rPr>
              <a:t>imparare </a:t>
            </a:r>
            <a:r>
              <a:rPr sz="1150" dirty="0">
                <a:solidFill>
                  <a:srgbClr val="333333"/>
                </a:solidFill>
                <a:latin typeface="Calibri"/>
                <a:cs typeface="Calibri"/>
              </a:rPr>
              <a:t>a </a:t>
            </a:r>
            <a:r>
              <a:rPr sz="1150" spc="-5" dirty="0">
                <a:solidFill>
                  <a:srgbClr val="333333"/>
                </a:solidFill>
                <a:latin typeface="Calibri"/>
                <a:cs typeface="Calibri"/>
              </a:rPr>
              <a:t>riconoscere </a:t>
            </a:r>
            <a:r>
              <a:rPr sz="1150" dirty="0">
                <a:solidFill>
                  <a:srgbClr val="333333"/>
                </a:solidFill>
                <a:latin typeface="Calibri"/>
                <a:cs typeface="Calibri"/>
              </a:rPr>
              <a:t>e a </a:t>
            </a:r>
            <a:r>
              <a:rPr sz="1150" spc="-5" dirty="0">
                <a:solidFill>
                  <a:srgbClr val="333333"/>
                </a:solidFill>
                <a:latin typeface="Calibri"/>
                <a:cs typeface="Calibri"/>
              </a:rPr>
              <a:t>leggere </a:t>
            </a:r>
            <a:r>
              <a:rPr sz="1150" dirty="0">
                <a:solidFill>
                  <a:srgbClr val="333333"/>
                </a:solidFill>
                <a:latin typeface="Calibri"/>
                <a:cs typeface="Calibri"/>
              </a:rPr>
              <a:t>i </a:t>
            </a:r>
            <a:r>
              <a:rPr sz="1150" spc="-5" dirty="0">
                <a:solidFill>
                  <a:srgbClr val="333333"/>
                </a:solidFill>
                <a:latin typeface="Calibri"/>
                <a:cs typeface="Calibri"/>
              </a:rPr>
              <a:t>segni </a:t>
            </a:r>
            <a:r>
              <a:rPr sz="1150" spc="-10" dirty="0">
                <a:solidFill>
                  <a:srgbClr val="333333"/>
                </a:solidFill>
                <a:latin typeface="Calibri"/>
                <a:cs typeface="Calibri"/>
              </a:rPr>
              <a:t>intorno </a:t>
            </a:r>
            <a:r>
              <a:rPr sz="1150" dirty="0">
                <a:solidFill>
                  <a:srgbClr val="333333"/>
                </a:solidFill>
                <a:latin typeface="Calibri"/>
                <a:cs typeface="Calibri"/>
              </a:rPr>
              <a:t>a </a:t>
            </a:r>
            <a:r>
              <a:rPr sz="1150" spc="-5" dirty="0">
                <a:solidFill>
                  <a:srgbClr val="333333"/>
                </a:solidFill>
                <a:latin typeface="Calibri"/>
                <a:cs typeface="Calibri"/>
              </a:rPr>
              <a:t>noi, spostare </a:t>
            </a:r>
            <a:r>
              <a:rPr sz="1150" dirty="0">
                <a:solidFill>
                  <a:srgbClr val="333333"/>
                </a:solidFill>
                <a:latin typeface="Calibri"/>
                <a:cs typeface="Calibri"/>
              </a:rPr>
              <a:t>il </a:t>
            </a:r>
            <a:r>
              <a:rPr sz="1150" spc="-5" dirty="0">
                <a:solidFill>
                  <a:srgbClr val="333333"/>
                </a:solidFill>
                <a:latin typeface="Calibri"/>
                <a:cs typeface="Calibri"/>
              </a:rPr>
              <a:t>punto d’osservazione </a:t>
            </a:r>
            <a:r>
              <a:rPr sz="1150" dirty="0">
                <a:solidFill>
                  <a:srgbClr val="333333"/>
                </a:solidFill>
                <a:latin typeface="Calibri"/>
                <a:cs typeface="Calibri"/>
              </a:rPr>
              <a:t>e  </a:t>
            </a:r>
            <a:r>
              <a:rPr sz="1150" spc="-5" dirty="0">
                <a:solidFill>
                  <a:srgbClr val="333333"/>
                </a:solidFill>
                <a:latin typeface="Calibri"/>
                <a:cs typeface="Calibri"/>
              </a:rPr>
              <a:t>reinterpretare</a:t>
            </a:r>
            <a:endParaRPr sz="1150">
              <a:latin typeface="Calibri"/>
              <a:cs typeface="Calibri"/>
            </a:endParaRPr>
          </a:p>
          <a:p>
            <a:pPr>
              <a:lnSpc>
                <a:spcPct val="100000"/>
              </a:lnSpc>
              <a:spcBef>
                <a:spcPts val="35"/>
              </a:spcBef>
            </a:pPr>
            <a:endParaRPr sz="950">
              <a:latin typeface="Times New Roman"/>
              <a:cs typeface="Times New Roman"/>
            </a:endParaRPr>
          </a:p>
          <a:p>
            <a:pPr marL="12700" marR="6985" algn="just">
              <a:lnSpc>
                <a:spcPct val="147800"/>
              </a:lnSpc>
            </a:pPr>
            <a:r>
              <a:rPr sz="1150" dirty="0">
                <a:solidFill>
                  <a:srgbClr val="333333"/>
                </a:solidFill>
                <a:latin typeface="Calibri"/>
                <a:cs typeface="Calibri"/>
              </a:rPr>
              <a:t>le </a:t>
            </a:r>
            <a:r>
              <a:rPr sz="1150" spc="-5" dirty="0">
                <a:solidFill>
                  <a:srgbClr val="333333"/>
                </a:solidFill>
                <a:latin typeface="Calibri"/>
                <a:cs typeface="Calibri"/>
              </a:rPr>
              <a:t>situazioni </a:t>
            </a:r>
            <a:r>
              <a:rPr sz="1150" dirty="0">
                <a:solidFill>
                  <a:srgbClr val="333333"/>
                </a:solidFill>
                <a:latin typeface="Calibri"/>
                <a:cs typeface="Calibri"/>
              </a:rPr>
              <a:t>e i </a:t>
            </a:r>
            <a:r>
              <a:rPr sz="1150" spc="-5" dirty="0">
                <a:solidFill>
                  <a:srgbClr val="333333"/>
                </a:solidFill>
                <a:latin typeface="Calibri"/>
                <a:cs typeface="Calibri"/>
              </a:rPr>
              <a:t>loro significati, capire </a:t>
            </a:r>
            <a:r>
              <a:rPr sz="1150" dirty="0">
                <a:solidFill>
                  <a:srgbClr val="333333"/>
                </a:solidFill>
                <a:latin typeface="Calibri"/>
                <a:cs typeface="Calibri"/>
              </a:rPr>
              <a:t>come </a:t>
            </a:r>
            <a:r>
              <a:rPr sz="1150" spc="-5" dirty="0">
                <a:solidFill>
                  <a:srgbClr val="333333"/>
                </a:solidFill>
                <a:latin typeface="Calibri"/>
                <a:cs typeface="Calibri"/>
              </a:rPr>
              <a:t>nasce </a:t>
            </a:r>
            <a:r>
              <a:rPr sz="1150" dirty="0">
                <a:solidFill>
                  <a:srgbClr val="333333"/>
                </a:solidFill>
                <a:latin typeface="Calibri"/>
                <a:cs typeface="Calibri"/>
              </a:rPr>
              <a:t>il </a:t>
            </a:r>
            <a:r>
              <a:rPr sz="1150" spc="-5" dirty="0">
                <a:solidFill>
                  <a:srgbClr val="333333"/>
                </a:solidFill>
                <a:latin typeface="Calibri"/>
                <a:cs typeface="Calibri"/>
              </a:rPr>
              <a:t>racconto, come </a:t>
            </a:r>
            <a:r>
              <a:rPr sz="1150" dirty="0">
                <a:solidFill>
                  <a:srgbClr val="333333"/>
                </a:solidFill>
                <a:latin typeface="Calibri"/>
                <a:cs typeface="Calibri"/>
              </a:rPr>
              <a:t>si </a:t>
            </a:r>
            <a:r>
              <a:rPr sz="1150" spc="-5" dirty="0">
                <a:solidFill>
                  <a:srgbClr val="333333"/>
                </a:solidFill>
                <a:latin typeface="Calibri"/>
                <a:cs typeface="Calibri"/>
              </a:rPr>
              <a:t>forma </a:t>
            </a:r>
            <a:r>
              <a:rPr sz="1150" dirty="0">
                <a:solidFill>
                  <a:srgbClr val="333333"/>
                </a:solidFill>
                <a:latin typeface="Calibri"/>
                <a:cs typeface="Calibri"/>
              </a:rPr>
              <a:t>e con </a:t>
            </a:r>
            <a:r>
              <a:rPr sz="1150" spc="-5" dirty="0">
                <a:solidFill>
                  <a:srgbClr val="333333"/>
                </a:solidFill>
                <a:latin typeface="Calibri"/>
                <a:cs typeface="Calibri"/>
              </a:rPr>
              <a:t>quali linguaggi </a:t>
            </a:r>
            <a:r>
              <a:rPr sz="1150" dirty="0">
                <a:solidFill>
                  <a:srgbClr val="333333"/>
                </a:solidFill>
                <a:latin typeface="Calibri"/>
                <a:cs typeface="Calibri"/>
              </a:rPr>
              <a:t>e  </a:t>
            </a:r>
            <a:r>
              <a:rPr sz="1150" spc="-5" dirty="0">
                <a:solidFill>
                  <a:srgbClr val="333333"/>
                </a:solidFill>
                <a:latin typeface="Calibri"/>
                <a:cs typeface="Calibri"/>
              </a:rPr>
              <a:t>strumenti </a:t>
            </a:r>
            <a:r>
              <a:rPr sz="1150" dirty="0">
                <a:solidFill>
                  <a:srgbClr val="333333"/>
                </a:solidFill>
                <a:latin typeface="Calibri"/>
                <a:cs typeface="Calibri"/>
              </a:rPr>
              <a:t>si </a:t>
            </a:r>
            <a:r>
              <a:rPr sz="1150" spc="-10" dirty="0">
                <a:solidFill>
                  <a:srgbClr val="333333"/>
                </a:solidFill>
                <a:latin typeface="Calibri"/>
                <a:cs typeface="Calibri"/>
              </a:rPr>
              <a:t>può </a:t>
            </a:r>
            <a:r>
              <a:rPr sz="1150" spc="-5" dirty="0">
                <a:solidFill>
                  <a:srgbClr val="333333"/>
                </a:solidFill>
                <a:latin typeface="Calibri"/>
                <a:cs typeface="Calibri"/>
              </a:rPr>
              <a:t>declinare, condividerlo per generare poi altre infinite narrazioni, </a:t>
            </a:r>
            <a:r>
              <a:rPr sz="1150" dirty="0">
                <a:solidFill>
                  <a:srgbClr val="333333"/>
                </a:solidFill>
                <a:latin typeface="Calibri"/>
                <a:cs typeface="Calibri"/>
              </a:rPr>
              <a:t>ecco </a:t>
            </a:r>
            <a:r>
              <a:rPr sz="1150" spc="-10" dirty="0">
                <a:solidFill>
                  <a:srgbClr val="333333"/>
                </a:solidFill>
                <a:latin typeface="Calibri"/>
                <a:cs typeface="Calibri"/>
              </a:rPr>
              <a:t>la </a:t>
            </a:r>
            <a:r>
              <a:rPr sz="1150" spc="-5" dirty="0">
                <a:solidFill>
                  <a:srgbClr val="333333"/>
                </a:solidFill>
                <a:latin typeface="Calibri"/>
                <a:cs typeface="Calibri"/>
              </a:rPr>
              <a:t>sfida di  quest’anno. </a:t>
            </a:r>
            <a:r>
              <a:rPr sz="1150" dirty="0">
                <a:solidFill>
                  <a:srgbClr val="333333"/>
                </a:solidFill>
                <a:latin typeface="Calibri"/>
                <a:cs typeface="Calibri"/>
              </a:rPr>
              <a:t>Un </a:t>
            </a:r>
            <a:r>
              <a:rPr sz="1150" spc="-5" dirty="0">
                <a:solidFill>
                  <a:srgbClr val="333333"/>
                </a:solidFill>
                <a:latin typeface="Calibri"/>
                <a:cs typeface="Calibri"/>
              </a:rPr>
              <a:t>tema estremamente attuale se </a:t>
            </a:r>
            <a:r>
              <a:rPr sz="1150" dirty="0">
                <a:solidFill>
                  <a:srgbClr val="333333"/>
                </a:solidFill>
                <a:latin typeface="Calibri"/>
                <a:cs typeface="Calibri"/>
              </a:rPr>
              <a:t>si </a:t>
            </a:r>
            <a:r>
              <a:rPr sz="1150" spc="-5" dirty="0">
                <a:solidFill>
                  <a:srgbClr val="333333"/>
                </a:solidFill>
                <a:latin typeface="Calibri"/>
                <a:cs typeface="Calibri"/>
              </a:rPr>
              <a:t>considera che, anche grazie </a:t>
            </a:r>
            <a:r>
              <a:rPr sz="1150" dirty="0">
                <a:solidFill>
                  <a:srgbClr val="333333"/>
                </a:solidFill>
                <a:latin typeface="Calibri"/>
                <a:cs typeface="Calibri"/>
              </a:rPr>
              <a:t>alle </a:t>
            </a:r>
            <a:r>
              <a:rPr sz="1150" spc="-5" dirty="0">
                <a:solidFill>
                  <a:srgbClr val="333333"/>
                </a:solidFill>
                <a:latin typeface="Calibri"/>
                <a:cs typeface="Calibri"/>
              </a:rPr>
              <a:t>nuove tecnologie,  raccontare </a:t>
            </a:r>
            <a:r>
              <a:rPr sz="1150" dirty="0">
                <a:solidFill>
                  <a:srgbClr val="333333"/>
                </a:solidFill>
                <a:latin typeface="Calibri"/>
                <a:cs typeface="Calibri"/>
              </a:rPr>
              <a:t>e </a:t>
            </a:r>
            <a:r>
              <a:rPr sz="1150" spc="-5" dirty="0">
                <a:solidFill>
                  <a:srgbClr val="333333"/>
                </a:solidFill>
                <a:latin typeface="Calibri"/>
                <a:cs typeface="Calibri"/>
              </a:rPr>
              <a:t>raccontarsi </a:t>
            </a:r>
            <a:r>
              <a:rPr sz="1150" dirty="0">
                <a:solidFill>
                  <a:srgbClr val="333333"/>
                </a:solidFill>
                <a:latin typeface="Calibri"/>
                <a:cs typeface="Calibri"/>
              </a:rPr>
              <a:t>è </a:t>
            </a:r>
            <a:r>
              <a:rPr sz="1150" spc="-5" dirty="0">
                <a:solidFill>
                  <a:srgbClr val="333333"/>
                </a:solidFill>
                <a:latin typeface="Calibri"/>
                <a:cs typeface="Calibri"/>
              </a:rPr>
              <a:t>oggi un’attività che </a:t>
            </a:r>
            <a:r>
              <a:rPr sz="1150" dirty="0">
                <a:solidFill>
                  <a:srgbClr val="333333"/>
                </a:solidFill>
                <a:latin typeface="Calibri"/>
                <a:cs typeface="Calibri"/>
              </a:rPr>
              <a:t>ci </a:t>
            </a:r>
            <a:r>
              <a:rPr sz="1150" spc="-5" dirty="0">
                <a:solidFill>
                  <a:srgbClr val="333333"/>
                </a:solidFill>
                <a:latin typeface="Calibri"/>
                <a:cs typeface="Calibri"/>
              </a:rPr>
              <a:t>coinvolge sempre più. La proposta del Festival </a:t>
            </a:r>
            <a:r>
              <a:rPr sz="1150" dirty="0">
                <a:solidFill>
                  <a:srgbClr val="333333"/>
                </a:solidFill>
                <a:latin typeface="Calibri"/>
                <a:cs typeface="Calibri"/>
              </a:rPr>
              <a:t>è </a:t>
            </a:r>
            <a:r>
              <a:rPr sz="1150" spc="-10" dirty="0">
                <a:solidFill>
                  <a:srgbClr val="333333"/>
                </a:solidFill>
                <a:latin typeface="Calibri"/>
                <a:cs typeface="Calibri"/>
              </a:rPr>
              <a:t>quindi  </a:t>
            </a:r>
            <a:r>
              <a:rPr sz="1150" spc="-5" dirty="0">
                <a:solidFill>
                  <a:srgbClr val="333333"/>
                </a:solidFill>
                <a:latin typeface="Calibri"/>
                <a:cs typeface="Calibri"/>
              </a:rPr>
              <a:t>quella di creare dei percorsi per stimolare un approccio consapevole, </a:t>
            </a:r>
            <a:r>
              <a:rPr sz="1150" spc="-10" dirty="0">
                <a:solidFill>
                  <a:srgbClr val="333333"/>
                </a:solidFill>
                <a:latin typeface="Calibri"/>
                <a:cs typeface="Calibri"/>
              </a:rPr>
              <a:t>pur </a:t>
            </a:r>
            <a:r>
              <a:rPr sz="1150" spc="-5" dirty="0">
                <a:solidFill>
                  <a:srgbClr val="333333"/>
                </a:solidFill>
                <a:latin typeface="Calibri"/>
                <a:cs typeface="Calibri"/>
              </a:rPr>
              <a:t>rispettando </a:t>
            </a:r>
            <a:r>
              <a:rPr sz="1150" dirty="0">
                <a:solidFill>
                  <a:srgbClr val="333333"/>
                </a:solidFill>
                <a:latin typeface="Calibri"/>
                <a:cs typeface="Calibri"/>
              </a:rPr>
              <a:t>la </a:t>
            </a:r>
            <a:r>
              <a:rPr sz="1150" spc="-5" dirty="0">
                <a:solidFill>
                  <a:srgbClr val="333333"/>
                </a:solidFill>
                <a:latin typeface="Calibri"/>
                <a:cs typeface="Calibri"/>
              </a:rPr>
              <a:t>massima  libertà espressiva dei bambini </a:t>
            </a:r>
            <a:r>
              <a:rPr sz="1150" dirty="0">
                <a:solidFill>
                  <a:srgbClr val="333333"/>
                </a:solidFill>
                <a:latin typeface="Calibri"/>
                <a:cs typeface="Calibri"/>
              </a:rPr>
              <a:t>e </a:t>
            </a:r>
            <a:r>
              <a:rPr sz="1150" spc="-5" dirty="0">
                <a:solidFill>
                  <a:srgbClr val="333333"/>
                </a:solidFill>
                <a:latin typeface="Calibri"/>
                <a:cs typeface="Calibri"/>
              </a:rPr>
              <a:t>dei</a:t>
            </a:r>
            <a:r>
              <a:rPr sz="1150" spc="15" dirty="0">
                <a:solidFill>
                  <a:srgbClr val="333333"/>
                </a:solidFill>
                <a:latin typeface="Calibri"/>
                <a:cs typeface="Calibri"/>
              </a:rPr>
              <a:t> </a:t>
            </a:r>
            <a:r>
              <a:rPr sz="1150" spc="-5" dirty="0">
                <a:solidFill>
                  <a:srgbClr val="333333"/>
                </a:solidFill>
                <a:latin typeface="Calibri"/>
                <a:cs typeface="Calibri"/>
              </a:rPr>
              <a:t>ragazzi.</a:t>
            </a:r>
            <a:endParaRPr sz="1150">
              <a:latin typeface="Calibri"/>
              <a:cs typeface="Calibri"/>
            </a:endParaRPr>
          </a:p>
          <a:p>
            <a:pPr>
              <a:lnSpc>
                <a:spcPct val="100000"/>
              </a:lnSpc>
              <a:spcBef>
                <a:spcPts val="5"/>
              </a:spcBef>
            </a:pPr>
            <a:endParaRPr sz="1450">
              <a:latin typeface="Times New Roman"/>
              <a:cs typeface="Times New Roman"/>
            </a:endParaRPr>
          </a:p>
          <a:p>
            <a:pPr marL="12700" marR="5080" algn="just">
              <a:lnSpc>
                <a:spcPct val="101299"/>
              </a:lnSpc>
            </a:pPr>
            <a:r>
              <a:rPr sz="1650" b="1" dirty="0">
                <a:solidFill>
                  <a:srgbClr val="7D9CD1"/>
                </a:solidFill>
                <a:latin typeface="Calibri"/>
                <a:cs typeface="Calibri"/>
              </a:rPr>
              <a:t>Due avvenimenti quest’anno affiancheranno il </a:t>
            </a:r>
            <a:r>
              <a:rPr sz="1650" b="1" spc="-5" dirty="0">
                <a:solidFill>
                  <a:srgbClr val="7D9CD1"/>
                </a:solidFill>
                <a:latin typeface="Calibri"/>
                <a:cs typeface="Calibri"/>
              </a:rPr>
              <a:t>Festival </a:t>
            </a:r>
            <a:r>
              <a:rPr sz="1650" b="1" dirty="0">
                <a:solidFill>
                  <a:srgbClr val="7D9CD1"/>
                </a:solidFill>
                <a:latin typeface="Calibri"/>
                <a:cs typeface="Calibri"/>
              </a:rPr>
              <a:t>della </a:t>
            </a:r>
            <a:r>
              <a:rPr sz="1650" b="1" spc="-5" dirty="0">
                <a:solidFill>
                  <a:srgbClr val="7D9CD1"/>
                </a:solidFill>
                <a:latin typeface="Calibri"/>
                <a:cs typeface="Calibri"/>
              </a:rPr>
              <a:t>cultura  creativa.</a:t>
            </a:r>
            <a:endParaRPr sz="1650">
              <a:latin typeface="Calibri"/>
              <a:cs typeface="Calibri"/>
            </a:endParaRPr>
          </a:p>
          <a:p>
            <a:pPr marL="12700" marR="6985" algn="just">
              <a:lnSpc>
                <a:spcPct val="147800"/>
              </a:lnSpc>
              <a:spcBef>
                <a:spcPts val="630"/>
              </a:spcBef>
            </a:pPr>
            <a:r>
              <a:rPr sz="1150" spc="-5" dirty="0">
                <a:solidFill>
                  <a:srgbClr val="333333"/>
                </a:solidFill>
                <a:latin typeface="Calibri"/>
                <a:cs typeface="Calibri"/>
              </a:rPr>
              <a:t>“WWW </a:t>
            </a:r>
            <a:r>
              <a:rPr sz="1150" dirty="0">
                <a:solidFill>
                  <a:srgbClr val="333333"/>
                </a:solidFill>
                <a:latin typeface="Calibri"/>
                <a:cs typeface="Calibri"/>
              </a:rPr>
              <a:t>– KnoW </a:t>
            </a:r>
            <a:r>
              <a:rPr sz="1150" spc="-5" dirty="0">
                <a:solidFill>
                  <a:srgbClr val="333333"/>
                </a:solidFill>
                <a:latin typeface="Calibri"/>
                <a:cs typeface="Calibri"/>
              </a:rPr>
              <a:t>the World </a:t>
            </a:r>
            <a:r>
              <a:rPr sz="1150" dirty="0">
                <a:solidFill>
                  <a:srgbClr val="333333"/>
                </a:solidFill>
                <a:latin typeface="Calibri"/>
                <a:cs typeface="Calibri"/>
              </a:rPr>
              <a:t>with </a:t>
            </a:r>
            <a:r>
              <a:rPr sz="1150" spc="-5" dirty="0">
                <a:solidFill>
                  <a:srgbClr val="333333"/>
                </a:solidFill>
                <a:latin typeface="Calibri"/>
                <a:cs typeface="Calibri"/>
              </a:rPr>
              <a:t>Words” </a:t>
            </a:r>
            <a:r>
              <a:rPr sz="1150" dirty="0">
                <a:solidFill>
                  <a:srgbClr val="333333"/>
                </a:solidFill>
                <a:latin typeface="Calibri"/>
                <a:cs typeface="Calibri"/>
              </a:rPr>
              <a:t>si </a:t>
            </a:r>
            <a:r>
              <a:rPr sz="1150" spc="-5" dirty="0">
                <a:solidFill>
                  <a:srgbClr val="333333"/>
                </a:solidFill>
                <a:latin typeface="Calibri"/>
                <a:cs typeface="Calibri"/>
              </a:rPr>
              <a:t>terrà </a:t>
            </a:r>
            <a:r>
              <a:rPr sz="1150" dirty="0">
                <a:solidFill>
                  <a:srgbClr val="333333"/>
                </a:solidFill>
                <a:latin typeface="Calibri"/>
                <a:cs typeface="Calibri"/>
              </a:rPr>
              <a:t>nel </a:t>
            </a:r>
            <a:r>
              <a:rPr sz="1150" spc="-5" dirty="0">
                <a:solidFill>
                  <a:srgbClr val="333333"/>
                </a:solidFill>
                <a:latin typeface="Calibri"/>
                <a:cs typeface="Calibri"/>
              </a:rPr>
              <a:t>giorno di apertura del </a:t>
            </a:r>
            <a:r>
              <a:rPr sz="1150" dirty="0">
                <a:solidFill>
                  <a:srgbClr val="333333"/>
                </a:solidFill>
                <a:latin typeface="Calibri"/>
                <a:cs typeface="Calibri"/>
              </a:rPr>
              <a:t>Festival, </a:t>
            </a:r>
            <a:r>
              <a:rPr sz="1150" spc="-5" dirty="0">
                <a:solidFill>
                  <a:srgbClr val="333333"/>
                </a:solidFill>
                <a:latin typeface="Calibri"/>
                <a:cs typeface="Calibri"/>
              </a:rPr>
              <a:t>lunedì </a:t>
            </a:r>
            <a:r>
              <a:rPr sz="1150" dirty="0">
                <a:solidFill>
                  <a:srgbClr val="333333"/>
                </a:solidFill>
                <a:latin typeface="Calibri"/>
                <a:cs typeface="Calibri"/>
              </a:rPr>
              <a:t>16 </a:t>
            </a:r>
            <a:r>
              <a:rPr sz="1150" spc="-5" dirty="0">
                <a:solidFill>
                  <a:srgbClr val="333333"/>
                </a:solidFill>
                <a:latin typeface="Calibri"/>
                <a:cs typeface="Calibri"/>
              </a:rPr>
              <a:t>marzo </a:t>
            </a:r>
            <a:r>
              <a:rPr sz="1150" dirty="0">
                <a:solidFill>
                  <a:srgbClr val="333333"/>
                </a:solidFill>
                <a:latin typeface="Calibri"/>
                <a:cs typeface="Calibri"/>
              </a:rPr>
              <a:t>a  Napoli. </a:t>
            </a:r>
            <a:r>
              <a:rPr sz="1150" spc="-5" dirty="0">
                <a:solidFill>
                  <a:srgbClr val="333333"/>
                </a:solidFill>
                <a:latin typeface="Calibri"/>
                <a:cs typeface="Calibri"/>
              </a:rPr>
              <a:t>Presso </a:t>
            </a:r>
            <a:r>
              <a:rPr sz="1150" dirty="0">
                <a:solidFill>
                  <a:srgbClr val="333333"/>
                </a:solidFill>
                <a:latin typeface="Calibri"/>
                <a:cs typeface="Calibri"/>
              </a:rPr>
              <a:t>il </a:t>
            </a:r>
            <a:r>
              <a:rPr sz="1150" spc="-5" dirty="0">
                <a:solidFill>
                  <a:srgbClr val="333333"/>
                </a:solidFill>
                <a:latin typeface="Calibri"/>
                <a:cs typeface="Calibri"/>
              </a:rPr>
              <a:t>Museo d’Arte contemporanea Donnaregina (MADRE), l’artista di fama internazionale  </a:t>
            </a:r>
            <a:r>
              <a:rPr sz="1150" dirty="0">
                <a:solidFill>
                  <a:srgbClr val="333333"/>
                </a:solidFill>
                <a:latin typeface="Calibri"/>
                <a:cs typeface="Calibri"/>
              </a:rPr>
              <a:t>Michelangelo </a:t>
            </a:r>
            <a:r>
              <a:rPr sz="1150" spc="-5" dirty="0">
                <a:solidFill>
                  <a:srgbClr val="333333"/>
                </a:solidFill>
                <a:latin typeface="Calibri"/>
                <a:cs typeface="Calibri"/>
              </a:rPr>
              <a:t>Pistoletto sarà l’ospite d’eccezione di un </a:t>
            </a:r>
            <a:r>
              <a:rPr sz="1150" dirty="0">
                <a:solidFill>
                  <a:srgbClr val="333333"/>
                </a:solidFill>
                <a:latin typeface="Calibri"/>
                <a:cs typeface="Calibri"/>
              </a:rPr>
              <a:t>evento </a:t>
            </a:r>
            <a:r>
              <a:rPr sz="1150" spc="-5" dirty="0">
                <a:solidFill>
                  <a:srgbClr val="333333"/>
                </a:solidFill>
                <a:latin typeface="Calibri"/>
                <a:cs typeface="Calibri"/>
              </a:rPr>
              <a:t>per ragazzi, </a:t>
            </a:r>
            <a:r>
              <a:rPr sz="1150" dirty="0">
                <a:solidFill>
                  <a:srgbClr val="333333"/>
                </a:solidFill>
                <a:latin typeface="Calibri"/>
                <a:cs typeface="Calibri"/>
              </a:rPr>
              <a:t>a </a:t>
            </a:r>
            <a:r>
              <a:rPr sz="1150" spc="-5" dirty="0">
                <a:solidFill>
                  <a:srgbClr val="333333"/>
                </a:solidFill>
                <a:latin typeface="Calibri"/>
                <a:cs typeface="Calibri"/>
              </a:rPr>
              <a:t>cura del Dipartimento  Educazione Castello di Rivoli Museo d’Arte Contemporanea </a:t>
            </a:r>
            <a:r>
              <a:rPr sz="1150" dirty="0">
                <a:solidFill>
                  <a:srgbClr val="333333"/>
                </a:solidFill>
                <a:latin typeface="Calibri"/>
                <a:cs typeface="Calibri"/>
              </a:rPr>
              <a:t>in </a:t>
            </a:r>
            <a:r>
              <a:rPr sz="1150" spc="-5" dirty="0">
                <a:solidFill>
                  <a:srgbClr val="333333"/>
                </a:solidFill>
                <a:latin typeface="Calibri"/>
                <a:cs typeface="Calibri"/>
              </a:rPr>
              <a:t>collaborazione </a:t>
            </a:r>
            <a:r>
              <a:rPr sz="1150" dirty="0">
                <a:solidFill>
                  <a:srgbClr val="333333"/>
                </a:solidFill>
                <a:latin typeface="Calibri"/>
                <a:cs typeface="Calibri"/>
              </a:rPr>
              <a:t>con </a:t>
            </a:r>
            <a:r>
              <a:rPr sz="1150" spc="-5" dirty="0">
                <a:solidFill>
                  <a:srgbClr val="333333"/>
                </a:solidFill>
                <a:latin typeface="Calibri"/>
                <a:cs typeface="Calibri"/>
              </a:rPr>
              <a:t>MADRE, </a:t>
            </a:r>
            <a:r>
              <a:rPr sz="1150" dirty="0">
                <a:solidFill>
                  <a:srgbClr val="333333"/>
                </a:solidFill>
                <a:latin typeface="Calibri"/>
                <a:cs typeface="Calibri"/>
              </a:rPr>
              <a:t>e  </a:t>
            </a:r>
            <a:r>
              <a:rPr sz="1150" spc="-5" dirty="0">
                <a:solidFill>
                  <a:srgbClr val="333333"/>
                </a:solidFill>
                <a:latin typeface="Calibri"/>
                <a:cs typeface="Calibri"/>
              </a:rPr>
              <a:t>Cittadellarte Fondazione Pistoletto. </a:t>
            </a:r>
            <a:r>
              <a:rPr sz="1150" dirty="0">
                <a:solidFill>
                  <a:srgbClr val="333333"/>
                </a:solidFill>
                <a:latin typeface="Calibri"/>
                <a:cs typeface="Calibri"/>
              </a:rPr>
              <a:t>Un </a:t>
            </a:r>
            <a:r>
              <a:rPr sz="1150" spc="-5" dirty="0">
                <a:solidFill>
                  <a:srgbClr val="333333"/>
                </a:solidFill>
                <a:latin typeface="Calibri"/>
                <a:cs typeface="Calibri"/>
              </a:rPr>
              <a:t>esempio della forza del network tra musei, istituzioni culturali </a:t>
            </a:r>
            <a:r>
              <a:rPr sz="1150" dirty="0">
                <a:solidFill>
                  <a:srgbClr val="333333"/>
                </a:solidFill>
                <a:latin typeface="Calibri"/>
                <a:cs typeface="Calibri"/>
              </a:rPr>
              <a:t>e  </a:t>
            </a:r>
            <a:r>
              <a:rPr sz="1150" spc="-5" dirty="0">
                <a:solidFill>
                  <a:srgbClr val="333333"/>
                </a:solidFill>
                <a:latin typeface="Calibri"/>
                <a:cs typeface="Calibri"/>
              </a:rPr>
              <a:t>banche accomunati da progetti </a:t>
            </a:r>
            <a:r>
              <a:rPr sz="1150" dirty="0">
                <a:solidFill>
                  <a:srgbClr val="333333"/>
                </a:solidFill>
                <a:latin typeface="Calibri"/>
                <a:cs typeface="Calibri"/>
              </a:rPr>
              <a:t>e </a:t>
            </a:r>
            <a:r>
              <a:rPr sz="1150" spc="-5" dirty="0">
                <a:solidFill>
                  <a:srgbClr val="333333"/>
                </a:solidFill>
                <a:latin typeface="Calibri"/>
                <a:cs typeface="Calibri"/>
              </a:rPr>
              <a:t>visioni condivisi nel tempo, </a:t>
            </a:r>
            <a:r>
              <a:rPr sz="1150" dirty="0">
                <a:solidFill>
                  <a:srgbClr val="333333"/>
                </a:solidFill>
                <a:latin typeface="Calibri"/>
                <a:cs typeface="Calibri"/>
              </a:rPr>
              <a:t>capacità </a:t>
            </a:r>
            <a:r>
              <a:rPr sz="1150" spc="-5" dirty="0">
                <a:solidFill>
                  <a:srgbClr val="333333"/>
                </a:solidFill>
                <a:latin typeface="Calibri"/>
                <a:cs typeface="Calibri"/>
              </a:rPr>
              <a:t>di sinergia che </a:t>
            </a:r>
            <a:r>
              <a:rPr sz="1150" dirty="0">
                <a:solidFill>
                  <a:srgbClr val="333333"/>
                </a:solidFill>
                <a:latin typeface="Calibri"/>
                <a:cs typeface="Calibri"/>
              </a:rPr>
              <a:t>il </a:t>
            </a:r>
            <a:r>
              <a:rPr sz="1150" spc="-5" dirty="0">
                <a:solidFill>
                  <a:srgbClr val="333333"/>
                </a:solidFill>
                <a:latin typeface="Calibri"/>
                <a:cs typeface="Calibri"/>
              </a:rPr>
              <a:t>Festival della  Cultura Creativa</a:t>
            </a:r>
            <a:r>
              <a:rPr sz="1150" dirty="0">
                <a:solidFill>
                  <a:srgbClr val="333333"/>
                </a:solidFill>
                <a:latin typeface="Calibri"/>
                <a:cs typeface="Calibri"/>
              </a:rPr>
              <a:t> </a:t>
            </a:r>
            <a:r>
              <a:rPr sz="1150" spc="-5" dirty="0">
                <a:solidFill>
                  <a:srgbClr val="333333"/>
                </a:solidFill>
                <a:latin typeface="Calibri"/>
                <a:cs typeface="Calibri"/>
              </a:rPr>
              <a:t>incentiva.</a:t>
            </a:r>
            <a:endParaRPr sz="1150">
              <a:latin typeface="Calibri"/>
              <a:cs typeface="Calibri"/>
            </a:endParaRPr>
          </a:p>
          <a:p>
            <a:pPr>
              <a:lnSpc>
                <a:spcPct val="100000"/>
              </a:lnSpc>
              <a:spcBef>
                <a:spcPts val="40"/>
              </a:spcBef>
            </a:pPr>
            <a:endParaRPr sz="950">
              <a:latin typeface="Times New Roman"/>
              <a:cs typeface="Times New Roman"/>
            </a:endParaRPr>
          </a:p>
          <a:p>
            <a:pPr marL="12700" marR="5715" algn="just">
              <a:lnSpc>
                <a:spcPct val="147800"/>
              </a:lnSpc>
            </a:pPr>
            <a:r>
              <a:rPr sz="1150" spc="-5" dirty="0">
                <a:solidFill>
                  <a:srgbClr val="333333"/>
                </a:solidFill>
                <a:latin typeface="Calibri"/>
                <a:cs typeface="Calibri"/>
              </a:rPr>
              <a:t>Venerdì </a:t>
            </a:r>
            <a:r>
              <a:rPr sz="1150" dirty="0">
                <a:solidFill>
                  <a:srgbClr val="333333"/>
                </a:solidFill>
                <a:latin typeface="Calibri"/>
                <a:cs typeface="Calibri"/>
              </a:rPr>
              <a:t>20 </a:t>
            </a:r>
            <a:r>
              <a:rPr sz="1150" spc="-5" dirty="0">
                <a:solidFill>
                  <a:srgbClr val="333333"/>
                </a:solidFill>
                <a:latin typeface="Calibri"/>
                <a:cs typeface="Calibri"/>
              </a:rPr>
              <a:t>marzo </a:t>
            </a:r>
            <a:r>
              <a:rPr sz="1150" dirty="0">
                <a:solidFill>
                  <a:srgbClr val="333333"/>
                </a:solidFill>
                <a:latin typeface="Calibri"/>
                <a:cs typeface="Calibri"/>
              </a:rPr>
              <a:t>a </a:t>
            </a:r>
            <a:r>
              <a:rPr sz="1150" spc="-5" dirty="0">
                <a:solidFill>
                  <a:srgbClr val="333333"/>
                </a:solidFill>
                <a:latin typeface="Calibri"/>
                <a:cs typeface="Calibri"/>
              </a:rPr>
              <a:t>Roma presso </a:t>
            </a:r>
            <a:r>
              <a:rPr sz="1150" dirty="0">
                <a:solidFill>
                  <a:srgbClr val="333333"/>
                </a:solidFill>
                <a:latin typeface="Calibri"/>
                <a:cs typeface="Calibri"/>
              </a:rPr>
              <a:t>la sede </a:t>
            </a:r>
            <a:r>
              <a:rPr sz="1150" spc="-5" dirty="0">
                <a:solidFill>
                  <a:srgbClr val="333333"/>
                </a:solidFill>
                <a:latin typeface="Calibri"/>
                <a:cs typeface="Calibri"/>
              </a:rPr>
              <a:t>dell’Abi, </a:t>
            </a:r>
            <a:r>
              <a:rPr sz="1150" dirty="0">
                <a:solidFill>
                  <a:srgbClr val="333333"/>
                </a:solidFill>
                <a:latin typeface="Calibri"/>
                <a:cs typeface="Calibri"/>
              </a:rPr>
              <a:t>le antiche </a:t>
            </a:r>
            <a:r>
              <a:rPr sz="1150" spc="-5" dirty="0">
                <a:solidFill>
                  <a:srgbClr val="333333"/>
                </a:solidFill>
                <a:latin typeface="Calibri"/>
                <a:cs typeface="Calibri"/>
              </a:rPr>
              <a:t>Scuderie di </a:t>
            </a:r>
            <a:r>
              <a:rPr sz="1150" dirty="0">
                <a:solidFill>
                  <a:srgbClr val="333333"/>
                </a:solidFill>
                <a:latin typeface="Calibri"/>
                <a:cs typeface="Calibri"/>
              </a:rPr>
              <a:t>Palazzo </a:t>
            </a:r>
            <a:r>
              <a:rPr sz="1150" spc="-5" dirty="0">
                <a:solidFill>
                  <a:srgbClr val="333333"/>
                </a:solidFill>
                <a:latin typeface="Calibri"/>
                <a:cs typeface="Calibri"/>
              </a:rPr>
              <a:t>Altieri ospiteranno  l’incontro Reinventare l’apprendimento </a:t>
            </a:r>
            <a:r>
              <a:rPr sz="1150" dirty="0">
                <a:solidFill>
                  <a:srgbClr val="333333"/>
                </a:solidFill>
                <a:latin typeface="Calibri"/>
                <a:cs typeface="Calibri"/>
              </a:rPr>
              <a:t>– </a:t>
            </a:r>
            <a:r>
              <a:rPr sz="1150" spc="-5" dirty="0">
                <a:solidFill>
                  <a:srgbClr val="333333"/>
                </a:solidFill>
                <a:latin typeface="Calibri"/>
                <a:cs typeface="Calibri"/>
              </a:rPr>
              <a:t>Cultura </a:t>
            </a:r>
            <a:r>
              <a:rPr sz="1150" dirty="0">
                <a:solidFill>
                  <a:srgbClr val="333333"/>
                </a:solidFill>
                <a:latin typeface="Calibri"/>
                <a:cs typeface="Calibri"/>
              </a:rPr>
              <a:t>e </a:t>
            </a:r>
            <a:r>
              <a:rPr sz="1150" spc="-5" dirty="0">
                <a:solidFill>
                  <a:srgbClr val="333333"/>
                </a:solidFill>
                <a:latin typeface="Calibri"/>
                <a:cs typeface="Calibri"/>
              </a:rPr>
              <a:t>creatività tra linguaggi, </a:t>
            </a:r>
            <a:r>
              <a:rPr sz="1150" dirty="0">
                <a:solidFill>
                  <a:srgbClr val="333333"/>
                </a:solidFill>
                <a:latin typeface="Calibri"/>
                <a:cs typeface="Calibri"/>
              </a:rPr>
              <a:t>metodi e </a:t>
            </a:r>
            <a:r>
              <a:rPr sz="1150" spc="-5" dirty="0">
                <a:solidFill>
                  <a:srgbClr val="333333"/>
                </a:solidFill>
                <a:latin typeface="Calibri"/>
                <a:cs typeface="Calibri"/>
              </a:rPr>
              <a:t>azioni.  Parteciperanno, tra gli altri: Aldo Tanchis, comunicatore </a:t>
            </a:r>
            <a:r>
              <a:rPr sz="1150" dirty="0">
                <a:solidFill>
                  <a:srgbClr val="333333"/>
                </a:solidFill>
                <a:latin typeface="Calibri"/>
                <a:cs typeface="Calibri"/>
              </a:rPr>
              <a:t>e autore </a:t>
            </a:r>
            <a:r>
              <a:rPr sz="1150" spc="-5" dirty="0">
                <a:solidFill>
                  <a:srgbClr val="333333"/>
                </a:solidFill>
                <a:latin typeface="Calibri"/>
                <a:cs typeface="Calibri"/>
              </a:rPr>
              <a:t>del libro Bruno Munari; Anna Pironti,  Responsabile Dipartimento Educazione Museo Castello di Rivoli; Alessandra Falconi, referente del  Centro</a:t>
            </a:r>
            <a:r>
              <a:rPr sz="1150" spc="60" dirty="0">
                <a:solidFill>
                  <a:srgbClr val="333333"/>
                </a:solidFill>
                <a:latin typeface="Calibri"/>
                <a:cs typeface="Calibri"/>
              </a:rPr>
              <a:t> </a:t>
            </a:r>
            <a:r>
              <a:rPr sz="1150" spc="-5" dirty="0">
                <a:solidFill>
                  <a:srgbClr val="333333"/>
                </a:solidFill>
                <a:latin typeface="Calibri"/>
                <a:cs typeface="Calibri"/>
              </a:rPr>
              <a:t>Alberto</a:t>
            </a:r>
            <a:r>
              <a:rPr sz="1150" spc="65" dirty="0">
                <a:solidFill>
                  <a:srgbClr val="333333"/>
                </a:solidFill>
                <a:latin typeface="Calibri"/>
                <a:cs typeface="Calibri"/>
              </a:rPr>
              <a:t> </a:t>
            </a:r>
            <a:r>
              <a:rPr sz="1150" spc="-5" dirty="0">
                <a:solidFill>
                  <a:srgbClr val="333333"/>
                </a:solidFill>
                <a:latin typeface="Calibri"/>
                <a:cs typeface="Calibri"/>
              </a:rPr>
              <a:t>Manzi;</a:t>
            </a:r>
            <a:r>
              <a:rPr sz="1150" spc="50" dirty="0">
                <a:solidFill>
                  <a:srgbClr val="333333"/>
                </a:solidFill>
                <a:latin typeface="Calibri"/>
                <a:cs typeface="Calibri"/>
              </a:rPr>
              <a:t> </a:t>
            </a:r>
            <a:r>
              <a:rPr sz="1150" spc="-10" dirty="0">
                <a:solidFill>
                  <a:srgbClr val="333333"/>
                </a:solidFill>
                <a:latin typeface="Calibri"/>
                <a:cs typeface="Calibri"/>
              </a:rPr>
              <a:t>Carlo</a:t>
            </a:r>
            <a:r>
              <a:rPr sz="1150" spc="65" dirty="0">
                <a:solidFill>
                  <a:srgbClr val="333333"/>
                </a:solidFill>
                <a:latin typeface="Calibri"/>
                <a:cs typeface="Calibri"/>
              </a:rPr>
              <a:t> </a:t>
            </a:r>
            <a:r>
              <a:rPr sz="1150" spc="-5" dirty="0">
                <a:solidFill>
                  <a:srgbClr val="333333"/>
                </a:solidFill>
                <a:latin typeface="Calibri"/>
                <a:cs typeface="Calibri"/>
              </a:rPr>
              <a:t>Infante,</a:t>
            </a:r>
            <a:r>
              <a:rPr sz="1150" spc="65" dirty="0">
                <a:solidFill>
                  <a:srgbClr val="333333"/>
                </a:solidFill>
                <a:latin typeface="Calibri"/>
                <a:cs typeface="Calibri"/>
              </a:rPr>
              <a:t> </a:t>
            </a:r>
            <a:r>
              <a:rPr sz="1150" spc="-5" dirty="0">
                <a:solidFill>
                  <a:srgbClr val="333333"/>
                </a:solidFill>
                <a:latin typeface="Calibri"/>
                <a:cs typeface="Calibri"/>
              </a:rPr>
              <a:t>Presidente</a:t>
            </a:r>
            <a:r>
              <a:rPr sz="1150" spc="60" dirty="0">
                <a:solidFill>
                  <a:srgbClr val="333333"/>
                </a:solidFill>
                <a:latin typeface="Calibri"/>
                <a:cs typeface="Calibri"/>
              </a:rPr>
              <a:t> </a:t>
            </a:r>
            <a:r>
              <a:rPr sz="1150" spc="-5" dirty="0">
                <a:solidFill>
                  <a:srgbClr val="333333"/>
                </a:solidFill>
                <a:latin typeface="Calibri"/>
                <a:cs typeface="Calibri"/>
              </a:rPr>
              <a:t>di</a:t>
            </a:r>
            <a:r>
              <a:rPr sz="1150" spc="50" dirty="0">
                <a:solidFill>
                  <a:srgbClr val="333333"/>
                </a:solidFill>
                <a:latin typeface="Calibri"/>
                <a:cs typeface="Calibri"/>
              </a:rPr>
              <a:t> </a:t>
            </a:r>
            <a:r>
              <a:rPr sz="1150" spc="-5" dirty="0">
                <a:solidFill>
                  <a:srgbClr val="333333"/>
                </a:solidFill>
                <a:latin typeface="Calibri"/>
                <a:cs typeface="Calibri"/>
              </a:rPr>
              <a:t>Urban</a:t>
            </a:r>
            <a:r>
              <a:rPr sz="1150" spc="55" dirty="0">
                <a:solidFill>
                  <a:srgbClr val="333333"/>
                </a:solidFill>
                <a:latin typeface="Calibri"/>
                <a:cs typeface="Calibri"/>
              </a:rPr>
              <a:t> </a:t>
            </a:r>
            <a:r>
              <a:rPr sz="1150" spc="-5" dirty="0">
                <a:solidFill>
                  <a:srgbClr val="333333"/>
                </a:solidFill>
                <a:latin typeface="Calibri"/>
                <a:cs typeface="Calibri"/>
              </a:rPr>
              <a:t>Experience;</a:t>
            </a:r>
            <a:r>
              <a:rPr sz="1150" spc="70" dirty="0">
                <a:solidFill>
                  <a:srgbClr val="333333"/>
                </a:solidFill>
                <a:latin typeface="Calibri"/>
                <a:cs typeface="Calibri"/>
              </a:rPr>
              <a:t> </a:t>
            </a:r>
            <a:r>
              <a:rPr sz="1150" spc="-5" dirty="0">
                <a:solidFill>
                  <a:srgbClr val="333333"/>
                </a:solidFill>
                <a:latin typeface="Calibri"/>
                <a:cs typeface="Calibri"/>
              </a:rPr>
              <a:t>Fiorella</a:t>
            </a:r>
            <a:r>
              <a:rPr sz="1150" spc="65" dirty="0">
                <a:solidFill>
                  <a:srgbClr val="333333"/>
                </a:solidFill>
                <a:latin typeface="Calibri"/>
                <a:cs typeface="Calibri"/>
              </a:rPr>
              <a:t> </a:t>
            </a:r>
            <a:r>
              <a:rPr sz="1150" spc="-5" dirty="0">
                <a:solidFill>
                  <a:srgbClr val="333333"/>
                </a:solidFill>
                <a:latin typeface="Calibri"/>
                <a:cs typeface="Calibri"/>
              </a:rPr>
              <a:t>Operto,</a:t>
            </a:r>
            <a:r>
              <a:rPr sz="1150" spc="50" dirty="0">
                <a:solidFill>
                  <a:srgbClr val="333333"/>
                </a:solidFill>
                <a:latin typeface="Calibri"/>
                <a:cs typeface="Calibri"/>
              </a:rPr>
              <a:t> </a:t>
            </a:r>
            <a:r>
              <a:rPr sz="1150" spc="-5" dirty="0">
                <a:solidFill>
                  <a:srgbClr val="333333"/>
                </a:solidFill>
                <a:latin typeface="Calibri"/>
                <a:cs typeface="Calibri"/>
              </a:rPr>
              <a:t>Presidente</a:t>
            </a:r>
            <a:r>
              <a:rPr sz="1150" spc="65" dirty="0">
                <a:solidFill>
                  <a:srgbClr val="333333"/>
                </a:solidFill>
                <a:latin typeface="Calibri"/>
                <a:cs typeface="Calibri"/>
              </a:rPr>
              <a:t> </a:t>
            </a:r>
            <a:r>
              <a:rPr sz="1150" spc="-5" dirty="0">
                <a:solidFill>
                  <a:srgbClr val="333333"/>
                </a:solidFill>
                <a:latin typeface="Calibri"/>
                <a:cs typeface="Calibri"/>
              </a:rPr>
              <a:t>della</a:t>
            </a:r>
            <a:endParaRPr sz="1150">
              <a:latin typeface="Calibri"/>
              <a:cs typeface="Calibri"/>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165" cy="511683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26940">
              <a:lnSpc>
                <a:spcPts val="1839"/>
              </a:lnSpc>
            </a:pPr>
            <a:r>
              <a:rPr sz="1600" b="1" spc="-5" dirty="0">
                <a:latin typeface="Arial"/>
                <a:cs typeface="Arial"/>
              </a:rPr>
              <a:t>Me</a:t>
            </a:r>
            <a:r>
              <a:rPr sz="1600" b="1" dirty="0">
                <a:latin typeface="Arial"/>
                <a:cs typeface="Arial"/>
              </a:rPr>
              <a:t>z</a:t>
            </a:r>
            <a:r>
              <a:rPr sz="1600" b="1" spc="-5" dirty="0">
                <a:latin typeface="Arial"/>
                <a:cs typeface="Arial"/>
              </a:rPr>
              <a:t>zo</a:t>
            </a:r>
            <a:r>
              <a:rPr sz="1600" b="1" spc="-10" dirty="0">
                <a:latin typeface="Arial"/>
                <a:cs typeface="Arial"/>
              </a:rPr>
              <a:t>-</a:t>
            </a:r>
            <a:r>
              <a:rPr sz="1600" b="1" spc="-5" dirty="0">
                <a:latin typeface="Arial"/>
                <a:cs typeface="Arial"/>
              </a:rPr>
              <a:t>pi</a:t>
            </a:r>
            <a:r>
              <a:rPr sz="1600" b="1" dirty="0">
                <a:latin typeface="Arial"/>
                <a:cs typeface="Arial"/>
              </a:rPr>
              <a:t>e</a:t>
            </a:r>
            <a:r>
              <a:rPr sz="1600" b="1" spc="-5" dirty="0">
                <a:latin typeface="Arial"/>
                <a:cs typeface="Arial"/>
              </a:rPr>
              <a:t>n</a:t>
            </a:r>
            <a:r>
              <a:rPr sz="1600" b="1" spc="-10" dirty="0">
                <a:latin typeface="Arial"/>
                <a:cs typeface="Arial"/>
              </a:rPr>
              <a:t>o</a:t>
            </a:r>
            <a:r>
              <a:rPr sz="1600" b="1" spc="-5" dirty="0">
                <a:latin typeface="Arial"/>
                <a:cs typeface="Arial"/>
              </a:rPr>
              <a:t>.it  5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marR="5080">
              <a:lnSpc>
                <a:spcPct val="147800"/>
              </a:lnSpc>
              <a:spcBef>
                <a:spcPts val="905"/>
              </a:spcBef>
            </a:pPr>
            <a:r>
              <a:rPr sz="1150" spc="-5" dirty="0">
                <a:solidFill>
                  <a:srgbClr val="333333"/>
                </a:solidFill>
                <a:latin typeface="Calibri"/>
                <a:cs typeface="Calibri"/>
              </a:rPr>
              <a:t>Scuola di Robotica; Hubert Jaoui, esperto di creatività applicata; Ruggero Poi, Vice Presidente esecutivo  della Fondazione Montessori</a:t>
            </a:r>
            <a:r>
              <a:rPr sz="1150" spc="10" dirty="0">
                <a:solidFill>
                  <a:srgbClr val="333333"/>
                </a:solidFill>
                <a:latin typeface="Calibri"/>
                <a:cs typeface="Calibri"/>
              </a:rPr>
              <a:t> </a:t>
            </a:r>
            <a:r>
              <a:rPr sz="1150" dirty="0">
                <a:solidFill>
                  <a:srgbClr val="333333"/>
                </a:solidFill>
                <a:latin typeface="Calibri"/>
                <a:cs typeface="Calibri"/>
              </a:rPr>
              <a:t>Italia.</a:t>
            </a:r>
            <a:endParaRPr sz="1150">
              <a:latin typeface="Calibri"/>
              <a:cs typeface="Calibri"/>
            </a:endParaRPr>
          </a:p>
          <a:p>
            <a:pPr>
              <a:lnSpc>
                <a:spcPct val="100000"/>
              </a:lnSpc>
              <a:spcBef>
                <a:spcPts val="20"/>
              </a:spcBef>
            </a:pPr>
            <a:endParaRPr sz="950">
              <a:latin typeface="Times New Roman"/>
              <a:cs typeface="Times New Roman"/>
            </a:endParaRPr>
          </a:p>
          <a:p>
            <a:pPr marL="12700" marR="8255">
              <a:lnSpc>
                <a:spcPct val="147800"/>
              </a:lnSpc>
            </a:pPr>
            <a:r>
              <a:rPr sz="1150" spc="-5" dirty="0">
                <a:solidFill>
                  <a:srgbClr val="333333"/>
                </a:solidFill>
                <a:latin typeface="Calibri"/>
                <a:cs typeface="Calibri"/>
              </a:rPr>
              <a:t>L’immagine identificativa della seconda edizione del Festival porta </a:t>
            </a:r>
            <a:r>
              <a:rPr sz="1150" dirty="0">
                <a:solidFill>
                  <a:srgbClr val="333333"/>
                </a:solidFill>
                <a:latin typeface="Calibri"/>
                <a:cs typeface="Calibri"/>
              </a:rPr>
              <a:t>la </a:t>
            </a:r>
            <a:r>
              <a:rPr sz="1150" spc="-5" dirty="0">
                <a:solidFill>
                  <a:srgbClr val="333333"/>
                </a:solidFill>
                <a:latin typeface="Calibri"/>
                <a:cs typeface="Calibri"/>
              </a:rPr>
              <a:t>firma di Eva Montanari,  illustratrice </a:t>
            </a:r>
            <a:r>
              <a:rPr sz="1150" dirty="0">
                <a:solidFill>
                  <a:srgbClr val="333333"/>
                </a:solidFill>
                <a:latin typeface="Calibri"/>
                <a:cs typeface="Calibri"/>
              </a:rPr>
              <a:t>e </a:t>
            </a:r>
            <a:r>
              <a:rPr sz="1150" spc="-5" dirty="0">
                <a:solidFill>
                  <a:srgbClr val="333333"/>
                </a:solidFill>
                <a:latin typeface="Calibri"/>
                <a:cs typeface="Calibri"/>
              </a:rPr>
              <a:t>artista di fama</a:t>
            </a:r>
            <a:r>
              <a:rPr sz="1150" spc="25" dirty="0">
                <a:solidFill>
                  <a:srgbClr val="333333"/>
                </a:solidFill>
                <a:latin typeface="Calibri"/>
                <a:cs typeface="Calibri"/>
              </a:rPr>
              <a:t> </a:t>
            </a:r>
            <a:r>
              <a:rPr sz="1150" spc="-5" dirty="0">
                <a:solidFill>
                  <a:srgbClr val="333333"/>
                </a:solidFill>
                <a:latin typeface="Calibri"/>
                <a:cs typeface="Calibri"/>
              </a:rPr>
              <a:t>internazionale.</a:t>
            </a:r>
            <a:endParaRPr sz="1150">
              <a:latin typeface="Calibri"/>
              <a:cs typeface="Calibri"/>
            </a:endParaRPr>
          </a:p>
          <a:p>
            <a:pPr>
              <a:lnSpc>
                <a:spcPct val="100000"/>
              </a:lnSpc>
              <a:spcBef>
                <a:spcPts val="40"/>
              </a:spcBef>
            </a:pPr>
            <a:endParaRPr sz="950">
              <a:latin typeface="Times New Roman"/>
              <a:cs typeface="Times New Roman"/>
            </a:endParaRPr>
          </a:p>
          <a:p>
            <a:pPr marL="12700" marR="8255">
              <a:lnSpc>
                <a:spcPct val="147800"/>
              </a:lnSpc>
            </a:pPr>
            <a:r>
              <a:rPr sz="1150" spc="-5" dirty="0">
                <a:solidFill>
                  <a:srgbClr val="333333"/>
                </a:solidFill>
                <a:latin typeface="Calibri"/>
                <a:cs typeface="Calibri"/>
              </a:rPr>
              <a:t>La </a:t>
            </a:r>
            <a:r>
              <a:rPr sz="1150" dirty="0">
                <a:solidFill>
                  <a:srgbClr val="333333"/>
                </a:solidFill>
                <a:latin typeface="Calibri"/>
                <a:cs typeface="Calibri"/>
              </a:rPr>
              <a:t>manifestazione – </a:t>
            </a:r>
            <a:r>
              <a:rPr sz="1150" spc="-5" dirty="0">
                <a:solidFill>
                  <a:srgbClr val="333333"/>
                </a:solidFill>
                <a:latin typeface="Calibri"/>
                <a:cs typeface="Calibri"/>
              </a:rPr>
              <a:t>che ha </a:t>
            </a:r>
            <a:r>
              <a:rPr sz="1150" dirty="0">
                <a:solidFill>
                  <a:srgbClr val="333333"/>
                </a:solidFill>
                <a:latin typeface="Calibri"/>
                <a:cs typeface="Calibri"/>
              </a:rPr>
              <a:t>il </a:t>
            </a:r>
            <a:r>
              <a:rPr sz="1150" spc="-5" dirty="0">
                <a:solidFill>
                  <a:srgbClr val="333333"/>
                </a:solidFill>
                <a:latin typeface="Calibri"/>
                <a:cs typeface="Calibri"/>
              </a:rPr>
              <a:t>Patrocinio dell’UNESCO </a:t>
            </a:r>
            <a:r>
              <a:rPr sz="1150" dirty="0">
                <a:solidFill>
                  <a:srgbClr val="333333"/>
                </a:solidFill>
                <a:latin typeface="Calibri"/>
                <a:cs typeface="Calibri"/>
              </a:rPr>
              <a:t>e </a:t>
            </a:r>
            <a:r>
              <a:rPr sz="1150" spc="-5" dirty="0">
                <a:solidFill>
                  <a:srgbClr val="333333"/>
                </a:solidFill>
                <a:latin typeface="Calibri"/>
                <a:cs typeface="Calibri"/>
              </a:rPr>
              <a:t>del Ministero dei Beni </a:t>
            </a:r>
            <a:r>
              <a:rPr sz="1150" dirty="0">
                <a:solidFill>
                  <a:srgbClr val="333333"/>
                </a:solidFill>
                <a:latin typeface="Calibri"/>
                <a:cs typeface="Calibri"/>
              </a:rPr>
              <a:t>e </a:t>
            </a:r>
            <a:r>
              <a:rPr sz="1150" spc="-5" dirty="0">
                <a:solidFill>
                  <a:srgbClr val="333333"/>
                </a:solidFill>
                <a:latin typeface="Calibri"/>
                <a:cs typeface="Calibri"/>
              </a:rPr>
              <a:t>delle Attività Culturali </a:t>
            </a:r>
            <a:r>
              <a:rPr sz="1150" dirty="0">
                <a:solidFill>
                  <a:srgbClr val="333333"/>
                </a:solidFill>
                <a:latin typeface="Calibri"/>
                <a:cs typeface="Calibri"/>
              </a:rPr>
              <a:t>e  </a:t>
            </a:r>
            <a:r>
              <a:rPr sz="1150" spc="-5" dirty="0">
                <a:solidFill>
                  <a:srgbClr val="333333"/>
                </a:solidFill>
                <a:latin typeface="Calibri"/>
                <a:cs typeface="Calibri"/>
              </a:rPr>
              <a:t>del Turismo </a:t>
            </a:r>
            <a:r>
              <a:rPr sz="1150" dirty="0">
                <a:solidFill>
                  <a:srgbClr val="333333"/>
                </a:solidFill>
                <a:latin typeface="Calibri"/>
                <a:cs typeface="Calibri"/>
              </a:rPr>
              <a:t>– </a:t>
            </a:r>
            <a:r>
              <a:rPr sz="1150" spc="-5" dirty="0">
                <a:solidFill>
                  <a:srgbClr val="333333"/>
                </a:solidFill>
                <a:latin typeface="Calibri"/>
                <a:cs typeface="Calibri"/>
              </a:rPr>
              <a:t>ha ottenuto nella prima edizione </a:t>
            </a:r>
            <a:r>
              <a:rPr sz="1150" dirty="0">
                <a:solidFill>
                  <a:srgbClr val="333333"/>
                </a:solidFill>
                <a:latin typeface="Calibri"/>
                <a:cs typeface="Calibri"/>
              </a:rPr>
              <a:t>la </a:t>
            </a:r>
            <a:r>
              <a:rPr sz="1150" spc="-5" dirty="0">
                <a:solidFill>
                  <a:srgbClr val="333333"/>
                </a:solidFill>
                <a:latin typeface="Calibri"/>
                <a:cs typeface="Calibri"/>
              </a:rPr>
              <a:t>Medaglia del Presidente della</a:t>
            </a:r>
            <a:r>
              <a:rPr sz="1150" spc="90" dirty="0">
                <a:solidFill>
                  <a:srgbClr val="333333"/>
                </a:solidFill>
                <a:latin typeface="Calibri"/>
                <a:cs typeface="Calibri"/>
              </a:rPr>
              <a:t> </a:t>
            </a:r>
            <a:r>
              <a:rPr sz="1150" spc="-5" dirty="0">
                <a:solidFill>
                  <a:srgbClr val="333333"/>
                </a:solidFill>
                <a:latin typeface="Calibri"/>
                <a:cs typeface="Calibri"/>
              </a:rPr>
              <a:t>Repubblica.</a:t>
            </a:r>
            <a:endParaRPr sz="1150">
              <a:latin typeface="Calibri"/>
              <a:cs typeface="Calibri"/>
            </a:endParaRPr>
          </a:p>
          <a:p>
            <a:pPr>
              <a:lnSpc>
                <a:spcPct val="100000"/>
              </a:lnSpc>
              <a:spcBef>
                <a:spcPts val="35"/>
              </a:spcBef>
            </a:pPr>
            <a:endParaRPr sz="950">
              <a:latin typeface="Times New Roman"/>
              <a:cs typeface="Times New Roman"/>
            </a:endParaRPr>
          </a:p>
          <a:p>
            <a:pPr marL="12700" marR="5080" algn="just">
              <a:lnSpc>
                <a:spcPct val="147800"/>
              </a:lnSpc>
            </a:pPr>
            <a:r>
              <a:rPr sz="1150" dirty="0">
                <a:solidFill>
                  <a:srgbClr val="333333"/>
                </a:solidFill>
                <a:latin typeface="Calibri"/>
                <a:cs typeface="Calibri"/>
              </a:rPr>
              <a:t>Il </a:t>
            </a:r>
            <a:r>
              <a:rPr sz="1150" spc="-5" dirty="0">
                <a:solidFill>
                  <a:srgbClr val="333333"/>
                </a:solidFill>
                <a:latin typeface="Calibri"/>
                <a:cs typeface="Calibri"/>
              </a:rPr>
              <a:t>Festival </a:t>
            </a:r>
            <a:r>
              <a:rPr sz="1150" dirty="0">
                <a:solidFill>
                  <a:srgbClr val="333333"/>
                </a:solidFill>
                <a:latin typeface="Calibri"/>
                <a:cs typeface="Calibri"/>
              </a:rPr>
              <a:t>si </a:t>
            </a:r>
            <a:r>
              <a:rPr sz="1150" spc="-5" dirty="0">
                <a:solidFill>
                  <a:srgbClr val="333333"/>
                </a:solidFill>
                <a:latin typeface="Calibri"/>
                <a:cs typeface="Calibri"/>
              </a:rPr>
              <a:t>inserisce nel più ampio </a:t>
            </a:r>
            <a:r>
              <a:rPr sz="1150" dirty="0">
                <a:solidFill>
                  <a:srgbClr val="333333"/>
                </a:solidFill>
                <a:latin typeface="Calibri"/>
                <a:cs typeface="Calibri"/>
              </a:rPr>
              <a:t>e </a:t>
            </a:r>
            <a:r>
              <a:rPr sz="1150" spc="-5" dirty="0">
                <a:solidFill>
                  <a:srgbClr val="333333"/>
                </a:solidFill>
                <a:latin typeface="Calibri"/>
                <a:cs typeface="Calibri"/>
              </a:rPr>
              <a:t>articolato piano d’azione </a:t>
            </a:r>
            <a:r>
              <a:rPr sz="1150" dirty="0">
                <a:solidFill>
                  <a:srgbClr val="333333"/>
                </a:solidFill>
                <a:latin typeface="Calibri"/>
                <a:cs typeface="Calibri"/>
              </a:rPr>
              <a:t>a </a:t>
            </a:r>
            <a:r>
              <a:rPr sz="1150" spc="-5" dirty="0">
                <a:solidFill>
                  <a:srgbClr val="333333"/>
                </a:solidFill>
                <a:latin typeface="Calibri"/>
                <a:cs typeface="Calibri"/>
              </a:rPr>
              <a:t>sostegno dell’arte </a:t>
            </a:r>
            <a:r>
              <a:rPr sz="1150" dirty="0">
                <a:solidFill>
                  <a:srgbClr val="333333"/>
                </a:solidFill>
                <a:latin typeface="Calibri"/>
                <a:cs typeface="Calibri"/>
              </a:rPr>
              <a:t>e </a:t>
            </a:r>
            <a:r>
              <a:rPr sz="1150" spc="-5" dirty="0">
                <a:solidFill>
                  <a:srgbClr val="333333"/>
                </a:solidFill>
                <a:latin typeface="Calibri"/>
                <a:cs typeface="Calibri"/>
              </a:rPr>
              <a:t>della cultura  </a:t>
            </a:r>
            <a:r>
              <a:rPr sz="1150" dirty="0">
                <a:solidFill>
                  <a:srgbClr val="333333"/>
                </a:solidFill>
                <a:latin typeface="Calibri"/>
                <a:cs typeface="Calibri"/>
              </a:rPr>
              <a:t>messo a </a:t>
            </a:r>
            <a:r>
              <a:rPr sz="1150" spc="-5" dirty="0">
                <a:solidFill>
                  <a:srgbClr val="333333"/>
                </a:solidFill>
                <a:latin typeface="Calibri"/>
                <a:cs typeface="Calibri"/>
              </a:rPr>
              <a:t>punto dall’Abi </a:t>
            </a:r>
            <a:r>
              <a:rPr sz="1150" dirty="0">
                <a:solidFill>
                  <a:srgbClr val="333333"/>
                </a:solidFill>
                <a:latin typeface="Calibri"/>
                <a:cs typeface="Calibri"/>
              </a:rPr>
              <a:t>con le </a:t>
            </a:r>
            <a:r>
              <a:rPr sz="1150" spc="-5" dirty="0">
                <a:solidFill>
                  <a:srgbClr val="333333"/>
                </a:solidFill>
                <a:latin typeface="Calibri"/>
                <a:cs typeface="Calibri"/>
              </a:rPr>
              <a:t>banche per dare </a:t>
            </a:r>
            <a:r>
              <a:rPr sz="1150" dirty="0">
                <a:solidFill>
                  <a:srgbClr val="333333"/>
                </a:solidFill>
                <a:latin typeface="Calibri"/>
                <a:cs typeface="Calibri"/>
              </a:rPr>
              <a:t>il </a:t>
            </a:r>
            <a:r>
              <a:rPr sz="1150" spc="-5" dirty="0">
                <a:solidFill>
                  <a:srgbClr val="333333"/>
                </a:solidFill>
                <a:latin typeface="Calibri"/>
                <a:cs typeface="Calibri"/>
              </a:rPr>
              <a:t>proprio contributo di </a:t>
            </a:r>
            <a:r>
              <a:rPr sz="1150" dirty="0">
                <a:solidFill>
                  <a:srgbClr val="333333"/>
                </a:solidFill>
                <a:latin typeface="Calibri"/>
                <a:cs typeface="Calibri"/>
              </a:rPr>
              <a:t>settore alla </a:t>
            </a:r>
            <a:r>
              <a:rPr sz="1150" spc="-5" dirty="0">
                <a:solidFill>
                  <a:srgbClr val="333333"/>
                </a:solidFill>
                <a:latin typeface="Calibri"/>
                <a:cs typeface="Calibri"/>
              </a:rPr>
              <a:t>tutela </a:t>
            </a:r>
            <a:r>
              <a:rPr sz="1150" dirty="0">
                <a:solidFill>
                  <a:srgbClr val="333333"/>
                </a:solidFill>
                <a:latin typeface="Calibri"/>
                <a:cs typeface="Calibri"/>
              </a:rPr>
              <a:t>e alla  </a:t>
            </a:r>
            <a:r>
              <a:rPr sz="1150" spc="-5" dirty="0">
                <a:solidFill>
                  <a:srgbClr val="333333"/>
                </a:solidFill>
                <a:latin typeface="Calibri"/>
                <a:cs typeface="Calibri"/>
              </a:rPr>
              <a:t>condivisione dell’immenso patrimonio storico-artistico</a:t>
            </a:r>
            <a:r>
              <a:rPr sz="1150" spc="25" dirty="0">
                <a:solidFill>
                  <a:srgbClr val="333333"/>
                </a:solidFill>
                <a:latin typeface="Calibri"/>
                <a:cs typeface="Calibri"/>
              </a:rPr>
              <a:t> </a:t>
            </a:r>
            <a:r>
              <a:rPr sz="1150" spc="-5" dirty="0">
                <a:solidFill>
                  <a:srgbClr val="333333"/>
                </a:solidFill>
                <a:latin typeface="Calibri"/>
                <a:cs typeface="Calibri"/>
              </a:rPr>
              <a:t>nazionale.</a:t>
            </a:r>
            <a:endParaRPr sz="1150">
              <a:latin typeface="Calibri"/>
              <a:cs typeface="Calibri"/>
            </a:endParaRPr>
          </a:p>
          <a:p>
            <a:pPr>
              <a:lnSpc>
                <a:spcPct val="100000"/>
              </a:lnSpc>
              <a:spcBef>
                <a:spcPts val="35"/>
              </a:spcBef>
            </a:pPr>
            <a:endParaRPr sz="950">
              <a:latin typeface="Times New Roman"/>
              <a:cs typeface="Times New Roman"/>
            </a:endParaRPr>
          </a:p>
          <a:p>
            <a:pPr marL="12700" marR="5080">
              <a:lnSpc>
                <a:spcPct val="147800"/>
              </a:lnSpc>
              <a:spcBef>
                <a:spcPts val="5"/>
              </a:spcBef>
            </a:pPr>
            <a:r>
              <a:rPr sz="1150" spc="-5" dirty="0">
                <a:solidFill>
                  <a:srgbClr val="333333"/>
                </a:solidFill>
                <a:latin typeface="Calibri"/>
                <a:cs typeface="Calibri"/>
              </a:rPr>
              <a:t>Le informazioni </a:t>
            </a:r>
            <a:r>
              <a:rPr sz="1150" dirty="0">
                <a:solidFill>
                  <a:srgbClr val="333333"/>
                </a:solidFill>
                <a:latin typeface="Calibri"/>
                <a:cs typeface="Calibri"/>
              </a:rPr>
              <a:t>e i </a:t>
            </a:r>
            <a:r>
              <a:rPr sz="1150" spc="-5" dirty="0">
                <a:solidFill>
                  <a:srgbClr val="333333"/>
                </a:solidFill>
                <a:latin typeface="Calibri"/>
                <a:cs typeface="Calibri"/>
              </a:rPr>
              <a:t>dettagli </a:t>
            </a:r>
            <a:r>
              <a:rPr sz="1150" dirty="0">
                <a:solidFill>
                  <a:srgbClr val="333333"/>
                </a:solidFill>
                <a:latin typeface="Calibri"/>
                <a:cs typeface="Calibri"/>
              </a:rPr>
              <a:t>su eventi, </a:t>
            </a:r>
            <a:r>
              <a:rPr sz="1150" spc="-5" dirty="0">
                <a:solidFill>
                  <a:srgbClr val="333333"/>
                </a:solidFill>
                <a:latin typeface="Calibri"/>
                <a:cs typeface="Calibri"/>
              </a:rPr>
              <a:t>città </a:t>
            </a:r>
            <a:r>
              <a:rPr sz="1150" dirty="0">
                <a:solidFill>
                  <a:srgbClr val="333333"/>
                </a:solidFill>
                <a:latin typeface="Calibri"/>
                <a:cs typeface="Calibri"/>
              </a:rPr>
              <a:t>e sedi </a:t>
            </a:r>
            <a:r>
              <a:rPr sz="1150" spc="-5" dirty="0">
                <a:solidFill>
                  <a:srgbClr val="333333"/>
                </a:solidFill>
                <a:latin typeface="Calibri"/>
                <a:cs typeface="Calibri"/>
              </a:rPr>
              <a:t>della </a:t>
            </a:r>
            <a:r>
              <a:rPr sz="1150" dirty="0">
                <a:solidFill>
                  <a:srgbClr val="333333"/>
                </a:solidFill>
                <a:latin typeface="Calibri"/>
                <a:cs typeface="Calibri"/>
              </a:rPr>
              <a:t>manifestazione </a:t>
            </a:r>
            <a:r>
              <a:rPr sz="1150" spc="-5" dirty="0">
                <a:solidFill>
                  <a:srgbClr val="333333"/>
                </a:solidFill>
                <a:latin typeface="Calibri"/>
                <a:cs typeface="Calibri"/>
              </a:rPr>
              <a:t>saranno disponibili sul </a:t>
            </a:r>
            <a:r>
              <a:rPr sz="1150" dirty="0">
                <a:solidFill>
                  <a:srgbClr val="333333"/>
                </a:solidFill>
                <a:latin typeface="Calibri"/>
                <a:cs typeface="Calibri"/>
              </a:rPr>
              <a:t>sito </a:t>
            </a:r>
            <a:r>
              <a:rPr sz="1150" dirty="0">
                <a:solidFill>
                  <a:srgbClr val="333333"/>
                </a:solidFill>
                <a:latin typeface="Calibri"/>
                <a:cs typeface="Calibri"/>
                <a:hlinkClick r:id="rId3"/>
              </a:rPr>
              <a:t> </a:t>
            </a:r>
            <a:r>
              <a:rPr sz="1150" spc="-5" dirty="0">
                <a:solidFill>
                  <a:srgbClr val="333333"/>
                </a:solidFill>
                <a:latin typeface="Calibri"/>
                <a:cs typeface="Calibri"/>
                <a:hlinkClick r:id="rId3"/>
              </a:rPr>
              <a:t>www.festivalculturacreativa.it.</a:t>
            </a:r>
            <a:endParaRPr sz="1150">
              <a:latin typeface="Calibri"/>
              <a:cs typeface="Calibri"/>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60045">
              <a:lnSpc>
                <a:spcPts val="1839"/>
              </a:lnSpc>
            </a:pPr>
            <a:r>
              <a:rPr sz="1600" b="1" spc="-5" dirty="0">
                <a:latin typeface="Arial"/>
                <a:cs typeface="Arial"/>
              </a:rPr>
              <a:t>N</a:t>
            </a:r>
            <a:r>
              <a:rPr sz="1600" b="1" spc="-20" dirty="0">
                <a:latin typeface="Arial"/>
                <a:cs typeface="Arial"/>
              </a:rPr>
              <a:t>e</a:t>
            </a:r>
            <a:r>
              <a:rPr sz="1600" b="1" spc="20" dirty="0">
                <a:latin typeface="Arial"/>
                <a:cs typeface="Arial"/>
              </a:rPr>
              <a:t>w</a:t>
            </a:r>
            <a:r>
              <a:rPr sz="1600" b="1" spc="-5" dirty="0">
                <a:latin typeface="Arial"/>
                <a:cs typeface="Arial"/>
              </a:rPr>
              <a:t>s2</a:t>
            </a:r>
            <a:r>
              <a:rPr sz="1600" b="1" spc="-30" dirty="0">
                <a:latin typeface="Arial"/>
                <a:cs typeface="Arial"/>
              </a:rPr>
              <a:t>4</a:t>
            </a:r>
            <a:r>
              <a:rPr sz="1600" b="1" spc="35" dirty="0">
                <a:latin typeface="Arial"/>
                <a:cs typeface="Arial"/>
              </a:rPr>
              <a:t>w</a:t>
            </a:r>
            <a:r>
              <a:rPr sz="1600" b="1" spc="-5" dirty="0">
                <a:latin typeface="Arial"/>
                <a:cs typeface="Arial"/>
              </a:rPr>
              <a:t>eb.it  5 marzo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04742"/>
            <a:ext cx="5348605" cy="906144"/>
          </a:xfrm>
          <a:prstGeom prst="rect">
            <a:avLst/>
          </a:prstGeom>
        </p:spPr>
        <p:txBody>
          <a:bodyPr vert="horz" wrap="square" lIns="0" tIns="36830" rIns="0" bIns="0" rtlCol="0">
            <a:spAutoFit/>
          </a:bodyPr>
          <a:lstStyle/>
          <a:p>
            <a:pPr marL="12700" marR="5080">
              <a:lnSpc>
                <a:spcPts val="2760"/>
              </a:lnSpc>
              <a:spcBef>
                <a:spcPts val="290"/>
              </a:spcBef>
            </a:pPr>
            <a:r>
              <a:rPr sz="2400" spc="-5" dirty="0">
                <a:solidFill>
                  <a:srgbClr val="333333"/>
                </a:solidFill>
                <a:latin typeface="Times New Roman"/>
                <a:cs typeface="Times New Roman"/>
              </a:rPr>
              <a:t>Festival della </a:t>
            </a:r>
            <a:r>
              <a:rPr sz="2400" dirty="0">
                <a:solidFill>
                  <a:srgbClr val="333333"/>
                </a:solidFill>
                <a:latin typeface="Times New Roman"/>
                <a:cs typeface="Times New Roman"/>
              </a:rPr>
              <a:t>Cultura </a:t>
            </a:r>
            <a:r>
              <a:rPr sz="2400" spc="-5" dirty="0">
                <a:solidFill>
                  <a:srgbClr val="333333"/>
                </a:solidFill>
                <a:latin typeface="Times New Roman"/>
                <a:cs typeface="Times New Roman"/>
              </a:rPr>
              <a:t>Creativa: dal 16 </a:t>
            </a:r>
            <a:r>
              <a:rPr sz="2400" dirty="0">
                <a:solidFill>
                  <a:srgbClr val="333333"/>
                </a:solidFill>
                <a:latin typeface="Times New Roman"/>
                <a:cs typeface="Times New Roman"/>
              </a:rPr>
              <a:t>al 22  </a:t>
            </a:r>
            <a:r>
              <a:rPr sz="2400" spc="-5" dirty="0">
                <a:solidFill>
                  <a:srgbClr val="333333"/>
                </a:solidFill>
                <a:latin typeface="Times New Roman"/>
                <a:cs typeface="Times New Roman"/>
              </a:rPr>
              <a:t>marzo previsti </a:t>
            </a:r>
            <a:r>
              <a:rPr sz="2400" dirty="0">
                <a:solidFill>
                  <a:srgbClr val="333333"/>
                </a:solidFill>
                <a:latin typeface="Times New Roman"/>
                <a:cs typeface="Times New Roman"/>
              </a:rPr>
              <a:t>80 eventi in </a:t>
            </a:r>
            <a:r>
              <a:rPr sz="2400" spc="-5" dirty="0">
                <a:solidFill>
                  <a:srgbClr val="333333"/>
                </a:solidFill>
                <a:latin typeface="Times New Roman"/>
                <a:cs typeface="Times New Roman"/>
              </a:rPr>
              <a:t>tutta</a:t>
            </a:r>
            <a:r>
              <a:rPr sz="2400" dirty="0">
                <a:solidFill>
                  <a:srgbClr val="333333"/>
                </a:solidFill>
                <a:latin typeface="Times New Roman"/>
                <a:cs typeface="Times New Roman"/>
              </a:rPr>
              <a:t> </a:t>
            </a:r>
            <a:r>
              <a:rPr sz="2400" spc="-5" dirty="0">
                <a:solidFill>
                  <a:srgbClr val="333333"/>
                </a:solidFill>
                <a:latin typeface="Times New Roman"/>
                <a:cs typeface="Times New Roman"/>
              </a:rPr>
              <a:t>Italia</a:t>
            </a:r>
            <a:endParaRPr sz="2400">
              <a:latin typeface="Times New Roman"/>
              <a:cs typeface="Times New Roman"/>
            </a:endParaRPr>
          </a:p>
          <a:p>
            <a:pPr marL="12700">
              <a:lnSpc>
                <a:spcPct val="100000"/>
              </a:lnSpc>
              <a:spcBef>
                <a:spcPts val="85"/>
              </a:spcBef>
            </a:pPr>
            <a:r>
              <a:rPr sz="950" spc="-5" dirty="0">
                <a:solidFill>
                  <a:srgbClr val="333333"/>
                </a:solidFill>
                <a:latin typeface="Arial"/>
                <a:cs typeface="Arial"/>
              </a:rPr>
              <a:t>by </a:t>
            </a:r>
            <a:r>
              <a:rPr sz="950" u="sng" spc="-5" dirty="0">
                <a:solidFill>
                  <a:srgbClr val="1E73BD"/>
                </a:solidFill>
                <a:uFill>
                  <a:solidFill>
                    <a:srgbClr val="1E73BD"/>
                  </a:solidFill>
                </a:uFill>
                <a:latin typeface="Arial"/>
                <a:cs typeface="Arial"/>
                <a:hlinkClick r:id="rId3"/>
              </a:rPr>
              <a:t>Francesco Ciro</a:t>
            </a:r>
            <a:r>
              <a:rPr sz="950" spc="-5" dirty="0">
                <a:solidFill>
                  <a:srgbClr val="1E73BD"/>
                </a:solidFill>
                <a:latin typeface="Arial"/>
                <a:cs typeface="Arial"/>
                <a:hlinkClick r:id="rId3"/>
              </a:rPr>
              <a:t> </a:t>
            </a:r>
            <a:r>
              <a:rPr sz="950" spc="-5" dirty="0">
                <a:solidFill>
                  <a:srgbClr val="333333"/>
                </a:solidFill>
                <a:latin typeface="Arial"/>
                <a:cs typeface="Arial"/>
              </a:rPr>
              <a:t>• 5 marzo</a:t>
            </a:r>
            <a:r>
              <a:rPr sz="950" spc="15" dirty="0">
                <a:solidFill>
                  <a:srgbClr val="333333"/>
                </a:solidFill>
                <a:latin typeface="Arial"/>
                <a:cs typeface="Arial"/>
              </a:rPr>
              <a:t> </a:t>
            </a:r>
            <a:r>
              <a:rPr sz="950" spc="-5" dirty="0">
                <a:solidFill>
                  <a:srgbClr val="333333"/>
                </a:solidFill>
                <a:latin typeface="Arial"/>
                <a:cs typeface="Arial"/>
              </a:rPr>
              <a:t>2015</a:t>
            </a:r>
            <a:endParaRPr sz="950">
              <a:latin typeface="Arial"/>
              <a:cs typeface="Arial"/>
            </a:endParaRPr>
          </a:p>
        </p:txBody>
      </p:sp>
      <p:sp>
        <p:nvSpPr>
          <p:cNvPr id="5" name="object 5"/>
          <p:cNvSpPr txBox="1"/>
          <p:nvPr/>
        </p:nvSpPr>
        <p:spPr>
          <a:xfrm>
            <a:off x="706627" y="4460264"/>
            <a:ext cx="6137910" cy="4204970"/>
          </a:xfrm>
          <a:prstGeom prst="rect">
            <a:avLst/>
          </a:prstGeom>
        </p:spPr>
        <p:txBody>
          <a:bodyPr vert="horz" wrap="square" lIns="0" tIns="12700" rIns="0" bIns="0" rtlCol="0">
            <a:spAutoFit/>
          </a:bodyPr>
          <a:lstStyle/>
          <a:p>
            <a:pPr marL="12700" marR="112395">
              <a:lnSpc>
                <a:spcPct val="140600"/>
              </a:lnSpc>
              <a:spcBef>
                <a:spcPts val="100"/>
              </a:spcBef>
            </a:pPr>
            <a:r>
              <a:rPr sz="1050" spc="-5" dirty="0">
                <a:solidFill>
                  <a:srgbClr val="545454"/>
                </a:solidFill>
                <a:latin typeface="Arial"/>
                <a:cs typeface="Arial"/>
              </a:rPr>
              <a:t>Il </a:t>
            </a:r>
            <a:r>
              <a:rPr sz="1050" b="1" spc="-5" dirty="0">
                <a:solidFill>
                  <a:srgbClr val="545454"/>
                </a:solidFill>
                <a:latin typeface="Arial"/>
                <a:cs typeface="Arial"/>
              </a:rPr>
              <a:t>Festival della Cultura Creativa</a:t>
            </a:r>
            <a:r>
              <a:rPr sz="1050" spc="-5" dirty="0">
                <a:solidFill>
                  <a:srgbClr val="545454"/>
                </a:solidFill>
                <a:latin typeface="Arial"/>
                <a:cs typeface="Arial"/>
              </a:rPr>
              <a:t>, patrocinato </a:t>
            </a:r>
            <a:r>
              <a:rPr sz="1050" dirty="0">
                <a:solidFill>
                  <a:srgbClr val="545454"/>
                </a:solidFill>
                <a:latin typeface="Arial"/>
                <a:cs typeface="Arial"/>
              </a:rPr>
              <a:t>e </a:t>
            </a:r>
            <a:r>
              <a:rPr sz="1050" spc="-5" dirty="0">
                <a:solidFill>
                  <a:srgbClr val="545454"/>
                </a:solidFill>
                <a:latin typeface="Arial"/>
                <a:cs typeface="Arial"/>
              </a:rPr>
              <a:t>organizzato </a:t>
            </a:r>
            <a:r>
              <a:rPr sz="1050" dirty="0">
                <a:solidFill>
                  <a:srgbClr val="545454"/>
                </a:solidFill>
                <a:latin typeface="Arial"/>
                <a:cs typeface="Arial"/>
              </a:rPr>
              <a:t>dalle </a:t>
            </a:r>
            <a:r>
              <a:rPr sz="1050" spc="-5" dirty="0">
                <a:solidFill>
                  <a:srgbClr val="545454"/>
                </a:solidFill>
                <a:latin typeface="Arial"/>
                <a:cs typeface="Arial"/>
              </a:rPr>
              <a:t>banche </a:t>
            </a:r>
            <a:r>
              <a:rPr sz="1050" dirty="0">
                <a:solidFill>
                  <a:srgbClr val="545454"/>
                </a:solidFill>
                <a:latin typeface="Arial"/>
                <a:cs typeface="Arial"/>
              </a:rPr>
              <a:t>e </a:t>
            </a:r>
            <a:r>
              <a:rPr sz="1050" spc="-5" dirty="0">
                <a:solidFill>
                  <a:srgbClr val="545454"/>
                </a:solidFill>
                <a:latin typeface="Arial"/>
                <a:cs typeface="Arial"/>
              </a:rPr>
              <a:t>coordinato dall’Abi, </a:t>
            </a:r>
            <a:r>
              <a:rPr sz="1050" dirty="0">
                <a:solidFill>
                  <a:srgbClr val="545454"/>
                </a:solidFill>
                <a:latin typeface="Arial"/>
                <a:cs typeface="Arial"/>
              </a:rPr>
              <a:t>è  pronto per </a:t>
            </a:r>
            <a:r>
              <a:rPr sz="1050" spc="-5" dirty="0">
                <a:solidFill>
                  <a:srgbClr val="545454"/>
                </a:solidFill>
                <a:latin typeface="Arial"/>
                <a:cs typeface="Arial"/>
              </a:rPr>
              <a:t>partire </a:t>
            </a:r>
            <a:r>
              <a:rPr sz="1050" dirty="0">
                <a:solidFill>
                  <a:srgbClr val="545454"/>
                </a:solidFill>
                <a:latin typeface="Arial"/>
                <a:cs typeface="Arial"/>
              </a:rPr>
              <a:t>in </a:t>
            </a:r>
            <a:r>
              <a:rPr sz="1050" spc="-5" dirty="0">
                <a:solidFill>
                  <a:srgbClr val="545454"/>
                </a:solidFill>
                <a:latin typeface="Arial"/>
                <a:cs typeface="Arial"/>
              </a:rPr>
              <a:t>vista </a:t>
            </a:r>
            <a:r>
              <a:rPr sz="1050" dirty="0">
                <a:solidFill>
                  <a:srgbClr val="545454"/>
                </a:solidFill>
                <a:latin typeface="Arial"/>
                <a:cs typeface="Arial"/>
              </a:rPr>
              <a:t>della </a:t>
            </a:r>
            <a:r>
              <a:rPr sz="1050" spc="-5" dirty="0">
                <a:solidFill>
                  <a:srgbClr val="545454"/>
                </a:solidFill>
                <a:latin typeface="Arial"/>
                <a:cs typeface="Arial"/>
              </a:rPr>
              <a:t>seconda edizione che </a:t>
            </a:r>
            <a:r>
              <a:rPr sz="1050" dirty="0">
                <a:solidFill>
                  <a:srgbClr val="545454"/>
                </a:solidFill>
                <a:latin typeface="Arial"/>
                <a:cs typeface="Arial"/>
              </a:rPr>
              <a:t>si </a:t>
            </a:r>
            <a:r>
              <a:rPr sz="1050" spc="-5" dirty="0">
                <a:solidFill>
                  <a:srgbClr val="545454"/>
                </a:solidFill>
                <a:latin typeface="Arial"/>
                <a:cs typeface="Arial"/>
              </a:rPr>
              <a:t>svolgerà dal </a:t>
            </a:r>
            <a:r>
              <a:rPr sz="1050" dirty="0">
                <a:solidFill>
                  <a:srgbClr val="545454"/>
                </a:solidFill>
                <a:latin typeface="Arial"/>
                <a:cs typeface="Arial"/>
              </a:rPr>
              <a:t>16 </a:t>
            </a:r>
            <a:r>
              <a:rPr sz="1050" spc="-10" dirty="0">
                <a:solidFill>
                  <a:srgbClr val="545454"/>
                </a:solidFill>
                <a:latin typeface="Arial"/>
                <a:cs typeface="Arial"/>
              </a:rPr>
              <a:t>al </a:t>
            </a:r>
            <a:r>
              <a:rPr sz="1050" dirty="0">
                <a:solidFill>
                  <a:srgbClr val="545454"/>
                </a:solidFill>
                <a:latin typeface="Arial"/>
                <a:cs typeface="Arial"/>
              </a:rPr>
              <a:t>22 marzo. Questo </a:t>
            </a:r>
            <a:r>
              <a:rPr sz="1050" spc="-5" dirty="0">
                <a:solidFill>
                  <a:srgbClr val="545454"/>
                </a:solidFill>
                <a:latin typeface="Arial"/>
                <a:cs typeface="Arial"/>
              </a:rPr>
              <a:t>lo  </a:t>
            </a:r>
            <a:r>
              <a:rPr sz="1050" dirty="0">
                <a:solidFill>
                  <a:srgbClr val="545454"/>
                </a:solidFill>
                <a:latin typeface="Arial"/>
                <a:cs typeface="Arial"/>
              </a:rPr>
              <a:t>slogan: </a:t>
            </a:r>
            <a:r>
              <a:rPr sz="1050" i="1" spc="-5" dirty="0">
                <a:solidFill>
                  <a:srgbClr val="545454"/>
                </a:solidFill>
                <a:latin typeface="Times New Roman"/>
                <a:cs typeface="Times New Roman"/>
              </a:rPr>
              <a:t>“L’alfabeto </a:t>
            </a:r>
            <a:r>
              <a:rPr sz="1050" i="1" dirty="0">
                <a:solidFill>
                  <a:srgbClr val="545454"/>
                </a:solidFill>
                <a:latin typeface="Times New Roman"/>
                <a:cs typeface="Times New Roman"/>
              </a:rPr>
              <a:t>del </a:t>
            </a:r>
            <a:r>
              <a:rPr sz="1050" i="1" spc="-5" dirty="0">
                <a:solidFill>
                  <a:srgbClr val="545454"/>
                </a:solidFill>
                <a:latin typeface="Times New Roman"/>
                <a:cs typeface="Times New Roman"/>
              </a:rPr>
              <a:t>Mondo. Leggiamo </a:t>
            </a:r>
            <a:r>
              <a:rPr sz="1050" i="1" dirty="0">
                <a:solidFill>
                  <a:srgbClr val="545454"/>
                </a:solidFill>
                <a:latin typeface="Times New Roman"/>
                <a:cs typeface="Times New Roman"/>
              </a:rPr>
              <a:t>i segni </a:t>
            </a:r>
            <a:r>
              <a:rPr sz="1050" i="1" spc="-5" dirty="0">
                <a:solidFill>
                  <a:srgbClr val="545454"/>
                </a:solidFill>
                <a:latin typeface="Times New Roman"/>
                <a:cs typeface="Times New Roman"/>
              </a:rPr>
              <a:t>intorno </a:t>
            </a:r>
            <a:r>
              <a:rPr sz="1050" i="1" dirty="0">
                <a:solidFill>
                  <a:srgbClr val="545454"/>
                </a:solidFill>
                <a:latin typeface="Times New Roman"/>
                <a:cs typeface="Times New Roman"/>
              </a:rPr>
              <a:t>a noi e </a:t>
            </a:r>
            <a:r>
              <a:rPr sz="1050" i="1" spc="-5" dirty="0">
                <a:solidFill>
                  <a:srgbClr val="545454"/>
                </a:solidFill>
                <a:latin typeface="Times New Roman"/>
                <a:cs typeface="Times New Roman"/>
              </a:rPr>
              <a:t>raccontiamo”. </a:t>
            </a:r>
            <a:r>
              <a:rPr sz="1050" dirty="0">
                <a:solidFill>
                  <a:srgbClr val="545454"/>
                </a:solidFill>
                <a:latin typeface="Arial"/>
                <a:cs typeface="Arial"/>
              </a:rPr>
              <a:t>I temi di </a:t>
            </a:r>
            <a:r>
              <a:rPr sz="1050" spc="-5" dirty="0">
                <a:solidFill>
                  <a:srgbClr val="545454"/>
                </a:solidFill>
                <a:latin typeface="Arial"/>
                <a:cs typeface="Arial"/>
              </a:rPr>
              <a:t>questa nuova  edizione, </a:t>
            </a:r>
            <a:r>
              <a:rPr sz="1050" dirty="0">
                <a:solidFill>
                  <a:srgbClr val="545454"/>
                </a:solidFill>
                <a:latin typeface="Arial"/>
                <a:cs typeface="Arial"/>
              </a:rPr>
              <a:t>che </a:t>
            </a:r>
            <a:r>
              <a:rPr sz="1050" spc="-5" dirty="0">
                <a:solidFill>
                  <a:srgbClr val="545454"/>
                </a:solidFill>
                <a:latin typeface="Arial"/>
                <a:cs typeface="Arial"/>
              </a:rPr>
              <a:t>ha </a:t>
            </a:r>
            <a:r>
              <a:rPr sz="1050" dirty="0">
                <a:solidFill>
                  <a:srgbClr val="545454"/>
                </a:solidFill>
                <a:latin typeface="Arial"/>
                <a:cs typeface="Arial"/>
              </a:rPr>
              <a:t>in </a:t>
            </a:r>
            <a:r>
              <a:rPr sz="1050" spc="-5" dirty="0">
                <a:solidFill>
                  <a:srgbClr val="545454"/>
                </a:solidFill>
                <a:latin typeface="Arial"/>
                <a:cs typeface="Arial"/>
              </a:rPr>
              <a:t>programma </a:t>
            </a:r>
            <a:r>
              <a:rPr sz="1050" dirty="0">
                <a:solidFill>
                  <a:srgbClr val="545454"/>
                </a:solidFill>
                <a:latin typeface="Arial"/>
                <a:cs typeface="Arial"/>
              </a:rPr>
              <a:t>80 </a:t>
            </a:r>
            <a:r>
              <a:rPr sz="1050" spc="-5" dirty="0">
                <a:solidFill>
                  <a:srgbClr val="545454"/>
                </a:solidFill>
                <a:latin typeface="Arial"/>
                <a:cs typeface="Arial"/>
              </a:rPr>
              <a:t>eventi in tutta Italia, </a:t>
            </a:r>
            <a:r>
              <a:rPr sz="1050" dirty="0">
                <a:solidFill>
                  <a:srgbClr val="545454"/>
                </a:solidFill>
                <a:latin typeface="Arial"/>
                <a:cs typeface="Arial"/>
              </a:rPr>
              <a:t>saranno i </a:t>
            </a:r>
            <a:r>
              <a:rPr sz="1050" spc="-5" dirty="0">
                <a:solidFill>
                  <a:srgbClr val="545454"/>
                </a:solidFill>
                <a:latin typeface="Arial"/>
                <a:cs typeface="Arial"/>
              </a:rPr>
              <a:t>bambini, </a:t>
            </a:r>
            <a:r>
              <a:rPr sz="1050" dirty="0">
                <a:solidFill>
                  <a:srgbClr val="545454"/>
                </a:solidFill>
                <a:latin typeface="Arial"/>
                <a:cs typeface="Arial"/>
              </a:rPr>
              <a:t>la </a:t>
            </a:r>
            <a:r>
              <a:rPr sz="1050" spc="-5" dirty="0">
                <a:solidFill>
                  <a:srgbClr val="545454"/>
                </a:solidFill>
                <a:latin typeface="Arial"/>
                <a:cs typeface="Arial"/>
              </a:rPr>
              <a:t>natura </a:t>
            </a:r>
            <a:r>
              <a:rPr sz="1050" dirty="0">
                <a:solidFill>
                  <a:srgbClr val="545454"/>
                </a:solidFill>
                <a:latin typeface="Arial"/>
                <a:cs typeface="Arial"/>
              </a:rPr>
              <a:t>e </a:t>
            </a:r>
            <a:r>
              <a:rPr sz="1050" spc="-5" dirty="0">
                <a:solidFill>
                  <a:srgbClr val="545454"/>
                </a:solidFill>
                <a:latin typeface="Arial"/>
                <a:cs typeface="Arial"/>
              </a:rPr>
              <a:t>l’uomo.</a:t>
            </a:r>
            <a:r>
              <a:rPr sz="1050" spc="20" dirty="0">
                <a:solidFill>
                  <a:srgbClr val="545454"/>
                </a:solidFill>
                <a:latin typeface="Arial"/>
                <a:cs typeface="Arial"/>
              </a:rPr>
              <a:t> </a:t>
            </a:r>
            <a:r>
              <a:rPr sz="1050" spc="-5" dirty="0">
                <a:solidFill>
                  <a:srgbClr val="545454"/>
                </a:solidFill>
                <a:latin typeface="Arial"/>
                <a:cs typeface="Arial"/>
              </a:rPr>
              <a:t>L’evento</a:t>
            </a:r>
            <a:endParaRPr sz="1050">
              <a:latin typeface="Arial"/>
              <a:cs typeface="Arial"/>
            </a:endParaRPr>
          </a:p>
          <a:p>
            <a:pPr marL="12700" marR="17145">
              <a:lnSpc>
                <a:spcPts val="1780"/>
              </a:lnSpc>
              <a:spcBef>
                <a:spcPts val="130"/>
              </a:spcBef>
            </a:pPr>
            <a:r>
              <a:rPr sz="1050" dirty="0">
                <a:solidFill>
                  <a:srgbClr val="545454"/>
                </a:solidFill>
                <a:latin typeface="Arial"/>
                <a:cs typeface="Arial"/>
              </a:rPr>
              <a:t>si propone </a:t>
            </a:r>
            <a:r>
              <a:rPr sz="1050" spc="-5" dirty="0">
                <a:solidFill>
                  <a:srgbClr val="545454"/>
                </a:solidFill>
                <a:latin typeface="Arial"/>
                <a:cs typeface="Arial"/>
              </a:rPr>
              <a:t>come obiettivo </a:t>
            </a:r>
            <a:r>
              <a:rPr sz="1050" dirty="0">
                <a:solidFill>
                  <a:srgbClr val="545454"/>
                </a:solidFill>
                <a:latin typeface="Arial"/>
                <a:cs typeface="Arial"/>
              </a:rPr>
              <a:t>quello </a:t>
            </a:r>
            <a:r>
              <a:rPr sz="1050" spc="-10" dirty="0">
                <a:solidFill>
                  <a:srgbClr val="545454"/>
                </a:solidFill>
                <a:latin typeface="Arial"/>
                <a:cs typeface="Arial"/>
              </a:rPr>
              <a:t>di </a:t>
            </a:r>
            <a:r>
              <a:rPr sz="1050" spc="-5" dirty="0">
                <a:solidFill>
                  <a:srgbClr val="545454"/>
                </a:solidFill>
                <a:latin typeface="Arial"/>
                <a:cs typeface="Arial"/>
              </a:rPr>
              <a:t>avvicinare </a:t>
            </a:r>
            <a:r>
              <a:rPr sz="1050" dirty="0">
                <a:solidFill>
                  <a:srgbClr val="545454"/>
                </a:solidFill>
                <a:latin typeface="Arial"/>
                <a:cs typeface="Arial"/>
              </a:rPr>
              <a:t>oltre </a:t>
            </a:r>
            <a:r>
              <a:rPr sz="1050" spc="-5" dirty="0">
                <a:solidFill>
                  <a:srgbClr val="545454"/>
                </a:solidFill>
                <a:latin typeface="Arial"/>
                <a:cs typeface="Arial"/>
              </a:rPr>
              <a:t>10mila giovani </a:t>
            </a:r>
            <a:r>
              <a:rPr sz="1050" spc="-10" dirty="0">
                <a:solidFill>
                  <a:srgbClr val="545454"/>
                </a:solidFill>
                <a:latin typeface="Arial"/>
                <a:cs typeface="Arial"/>
              </a:rPr>
              <a:t>al </a:t>
            </a:r>
            <a:r>
              <a:rPr sz="1050" dirty="0">
                <a:solidFill>
                  <a:srgbClr val="545454"/>
                </a:solidFill>
                <a:latin typeface="Arial"/>
                <a:cs typeface="Arial"/>
              </a:rPr>
              <a:t>mondo </a:t>
            </a:r>
            <a:r>
              <a:rPr sz="1050" spc="-5" dirty="0">
                <a:solidFill>
                  <a:srgbClr val="545454"/>
                </a:solidFill>
                <a:latin typeface="Arial"/>
                <a:cs typeface="Arial"/>
              </a:rPr>
              <a:t>della cultura </a:t>
            </a:r>
            <a:r>
              <a:rPr sz="1050" dirty="0">
                <a:solidFill>
                  <a:srgbClr val="545454"/>
                </a:solidFill>
                <a:latin typeface="Arial"/>
                <a:cs typeface="Arial"/>
              </a:rPr>
              <a:t>per </a:t>
            </a:r>
            <a:r>
              <a:rPr sz="1050" spc="-5" dirty="0">
                <a:solidFill>
                  <a:srgbClr val="545454"/>
                </a:solidFill>
                <a:latin typeface="Arial"/>
                <a:cs typeface="Arial"/>
              </a:rPr>
              <a:t>stimolarne  </a:t>
            </a:r>
            <a:r>
              <a:rPr sz="1050" dirty="0">
                <a:solidFill>
                  <a:srgbClr val="545454"/>
                </a:solidFill>
                <a:latin typeface="Arial"/>
                <a:cs typeface="Arial"/>
              </a:rPr>
              <a:t>la</a:t>
            </a:r>
            <a:r>
              <a:rPr sz="1050" spc="-10" dirty="0">
                <a:solidFill>
                  <a:srgbClr val="545454"/>
                </a:solidFill>
                <a:latin typeface="Arial"/>
                <a:cs typeface="Arial"/>
              </a:rPr>
              <a:t> </a:t>
            </a:r>
            <a:r>
              <a:rPr sz="1050" spc="-5" dirty="0">
                <a:solidFill>
                  <a:srgbClr val="545454"/>
                </a:solidFill>
                <a:latin typeface="Arial"/>
                <a:cs typeface="Arial"/>
              </a:rPr>
              <a:t>creatività.</a:t>
            </a:r>
            <a:endParaRPr sz="1050">
              <a:latin typeface="Arial"/>
              <a:cs typeface="Arial"/>
            </a:endParaRPr>
          </a:p>
          <a:p>
            <a:pPr>
              <a:lnSpc>
                <a:spcPct val="100000"/>
              </a:lnSpc>
              <a:spcBef>
                <a:spcPts val="45"/>
              </a:spcBef>
            </a:pPr>
            <a:endParaRPr sz="1050">
              <a:latin typeface="Times New Roman"/>
              <a:cs typeface="Times New Roman"/>
            </a:endParaRPr>
          </a:p>
          <a:p>
            <a:pPr marL="12700" marR="66675">
              <a:lnSpc>
                <a:spcPct val="140500"/>
              </a:lnSpc>
            </a:pPr>
            <a:r>
              <a:rPr sz="1050" dirty="0">
                <a:solidFill>
                  <a:srgbClr val="545454"/>
                </a:solidFill>
                <a:latin typeface="Arial"/>
                <a:cs typeface="Arial"/>
              </a:rPr>
              <a:t>Saranno </a:t>
            </a:r>
            <a:r>
              <a:rPr sz="1050" spc="-5" dirty="0">
                <a:solidFill>
                  <a:srgbClr val="545454"/>
                </a:solidFill>
                <a:latin typeface="Arial"/>
                <a:cs typeface="Arial"/>
              </a:rPr>
              <a:t>più </a:t>
            </a:r>
            <a:r>
              <a:rPr sz="1050" spc="-10" dirty="0">
                <a:solidFill>
                  <a:srgbClr val="545454"/>
                </a:solidFill>
                <a:latin typeface="Arial"/>
                <a:cs typeface="Arial"/>
              </a:rPr>
              <a:t>di </a:t>
            </a:r>
            <a:r>
              <a:rPr sz="1050" dirty="0">
                <a:solidFill>
                  <a:srgbClr val="545454"/>
                </a:solidFill>
                <a:latin typeface="Arial"/>
                <a:cs typeface="Arial"/>
              </a:rPr>
              <a:t>60 </a:t>
            </a:r>
            <a:r>
              <a:rPr sz="1050" spc="-5" dirty="0">
                <a:solidFill>
                  <a:srgbClr val="545454"/>
                </a:solidFill>
                <a:latin typeface="Arial"/>
                <a:cs typeface="Arial"/>
              </a:rPr>
              <a:t>le città coinvolte </a:t>
            </a:r>
            <a:r>
              <a:rPr sz="1050" dirty="0">
                <a:solidFill>
                  <a:srgbClr val="545454"/>
                </a:solidFill>
                <a:latin typeface="Arial"/>
                <a:cs typeface="Arial"/>
              </a:rPr>
              <a:t>in </a:t>
            </a:r>
            <a:r>
              <a:rPr sz="1050" spc="-5" dirty="0">
                <a:solidFill>
                  <a:srgbClr val="545454"/>
                </a:solidFill>
                <a:latin typeface="Arial"/>
                <a:cs typeface="Arial"/>
              </a:rPr>
              <a:t>questo progetto. </a:t>
            </a:r>
            <a:r>
              <a:rPr sz="1050" dirty="0">
                <a:solidFill>
                  <a:srgbClr val="545454"/>
                </a:solidFill>
                <a:latin typeface="Arial"/>
                <a:cs typeface="Arial"/>
              </a:rPr>
              <a:t>I ragazzi che </a:t>
            </a:r>
            <a:r>
              <a:rPr sz="1050" spc="-5" dirty="0">
                <a:solidFill>
                  <a:srgbClr val="545454"/>
                </a:solidFill>
                <a:latin typeface="Arial"/>
                <a:cs typeface="Arial"/>
              </a:rPr>
              <a:t>parteciperanno </a:t>
            </a:r>
            <a:r>
              <a:rPr sz="1050" spc="-10" dirty="0">
                <a:solidFill>
                  <a:srgbClr val="545454"/>
                </a:solidFill>
                <a:latin typeface="Arial"/>
                <a:cs typeface="Arial"/>
              </a:rPr>
              <a:t>al </a:t>
            </a:r>
            <a:r>
              <a:rPr sz="1050" spc="-5" dirty="0">
                <a:solidFill>
                  <a:srgbClr val="545454"/>
                </a:solidFill>
                <a:latin typeface="Arial"/>
                <a:cs typeface="Arial"/>
              </a:rPr>
              <a:t>Festival avranno  </a:t>
            </a:r>
            <a:r>
              <a:rPr sz="1050" dirty="0">
                <a:solidFill>
                  <a:srgbClr val="545454"/>
                </a:solidFill>
                <a:latin typeface="Arial"/>
                <a:cs typeface="Arial"/>
              </a:rPr>
              <a:t>modo </a:t>
            </a:r>
            <a:r>
              <a:rPr sz="1050" spc="-10" dirty="0">
                <a:solidFill>
                  <a:srgbClr val="545454"/>
                </a:solidFill>
                <a:latin typeface="Arial"/>
                <a:cs typeface="Arial"/>
              </a:rPr>
              <a:t>di </a:t>
            </a:r>
            <a:r>
              <a:rPr sz="1050" dirty="0">
                <a:solidFill>
                  <a:srgbClr val="545454"/>
                </a:solidFill>
                <a:latin typeface="Arial"/>
                <a:cs typeface="Arial"/>
              </a:rPr>
              <a:t>dare </a:t>
            </a:r>
            <a:r>
              <a:rPr sz="1050" spc="-5" dirty="0">
                <a:solidFill>
                  <a:srgbClr val="545454"/>
                </a:solidFill>
                <a:latin typeface="Arial"/>
                <a:cs typeface="Arial"/>
              </a:rPr>
              <a:t>libero sfogo </a:t>
            </a:r>
            <a:r>
              <a:rPr sz="1050" dirty="0">
                <a:solidFill>
                  <a:srgbClr val="545454"/>
                </a:solidFill>
                <a:latin typeface="Arial"/>
                <a:cs typeface="Arial"/>
              </a:rPr>
              <a:t>alla </a:t>
            </a:r>
            <a:r>
              <a:rPr sz="1050" spc="-5" dirty="0">
                <a:solidFill>
                  <a:srgbClr val="545454"/>
                </a:solidFill>
                <a:latin typeface="Arial"/>
                <a:cs typeface="Arial"/>
              </a:rPr>
              <a:t>loro fantasia </a:t>
            </a:r>
            <a:r>
              <a:rPr sz="1050" dirty="0">
                <a:solidFill>
                  <a:srgbClr val="545454"/>
                </a:solidFill>
                <a:latin typeface="Arial"/>
                <a:cs typeface="Arial"/>
              </a:rPr>
              <a:t>e </a:t>
            </a:r>
            <a:r>
              <a:rPr sz="1050" spc="-5" dirty="0">
                <a:solidFill>
                  <a:srgbClr val="545454"/>
                </a:solidFill>
                <a:latin typeface="Arial"/>
                <a:cs typeface="Arial"/>
              </a:rPr>
              <a:t>creatività, cimentandosi </a:t>
            </a:r>
            <a:r>
              <a:rPr sz="1050" dirty="0">
                <a:solidFill>
                  <a:srgbClr val="545454"/>
                </a:solidFill>
                <a:latin typeface="Arial"/>
                <a:cs typeface="Arial"/>
              </a:rPr>
              <a:t>in </a:t>
            </a:r>
            <a:r>
              <a:rPr sz="1050" spc="-5" dirty="0">
                <a:solidFill>
                  <a:srgbClr val="545454"/>
                </a:solidFill>
                <a:latin typeface="Arial"/>
                <a:cs typeface="Arial"/>
              </a:rPr>
              <a:t>tutte </a:t>
            </a:r>
            <a:r>
              <a:rPr sz="1050" dirty="0">
                <a:solidFill>
                  <a:srgbClr val="545454"/>
                </a:solidFill>
                <a:latin typeface="Arial"/>
                <a:cs typeface="Arial"/>
              </a:rPr>
              <a:t>le </a:t>
            </a:r>
            <a:r>
              <a:rPr sz="1050" spc="-5" dirty="0">
                <a:solidFill>
                  <a:srgbClr val="545454"/>
                </a:solidFill>
                <a:latin typeface="Arial"/>
                <a:cs typeface="Arial"/>
              </a:rPr>
              <a:t>discipline attinenti alla  </a:t>
            </a:r>
            <a:r>
              <a:rPr sz="1050" dirty="0">
                <a:solidFill>
                  <a:srgbClr val="545454"/>
                </a:solidFill>
                <a:latin typeface="Arial"/>
                <a:cs typeface="Arial"/>
              </a:rPr>
              <a:t>cultura: </a:t>
            </a:r>
            <a:r>
              <a:rPr sz="1050" spc="-5" dirty="0">
                <a:solidFill>
                  <a:srgbClr val="545454"/>
                </a:solidFill>
                <a:latin typeface="Arial"/>
                <a:cs typeface="Arial"/>
              </a:rPr>
              <a:t>tecnologia, </a:t>
            </a:r>
            <a:r>
              <a:rPr sz="1050" dirty="0">
                <a:solidFill>
                  <a:srgbClr val="545454"/>
                </a:solidFill>
                <a:latin typeface="Arial"/>
                <a:cs typeface="Arial"/>
              </a:rPr>
              <a:t>arte, fotografia, </a:t>
            </a:r>
            <a:r>
              <a:rPr sz="1050" spc="-5" dirty="0">
                <a:solidFill>
                  <a:srgbClr val="545454"/>
                </a:solidFill>
                <a:latin typeface="Arial"/>
                <a:cs typeface="Arial"/>
              </a:rPr>
              <a:t>lettura, teatro, </a:t>
            </a:r>
            <a:r>
              <a:rPr sz="1050" dirty="0">
                <a:solidFill>
                  <a:srgbClr val="545454"/>
                </a:solidFill>
                <a:latin typeface="Arial"/>
                <a:cs typeface="Arial"/>
              </a:rPr>
              <a:t>canto, </a:t>
            </a:r>
            <a:r>
              <a:rPr sz="1050" spc="-5" dirty="0">
                <a:solidFill>
                  <a:srgbClr val="545454"/>
                </a:solidFill>
                <a:latin typeface="Arial"/>
                <a:cs typeface="Arial"/>
              </a:rPr>
              <a:t>archeologia </a:t>
            </a:r>
            <a:r>
              <a:rPr sz="1050" dirty="0">
                <a:solidFill>
                  <a:srgbClr val="545454"/>
                </a:solidFill>
                <a:latin typeface="Arial"/>
                <a:cs typeface="Arial"/>
              </a:rPr>
              <a:t>ed </a:t>
            </a:r>
            <a:r>
              <a:rPr sz="1050" spc="-5" dirty="0">
                <a:solidFill>
                  <a:srgbClr val="545454"/>
                </a:solidFill>
                <a:latin typeface="Arial"/>
                <a:cs typeface="Arial"/>
              </a:rPr>
              <a:t>altro </a:t>
            </a:r>
            <a:r>
              <a:rPr sz="1050" dirty="0">
                <a:solidFill>
                  <a:srgbClr val="545454"/>
                </a:solidFill>
                <a:latin typeface="Arial"/>
                <a:cs typeface="Arial"/>
              </a:rPr>
              <a:t>ancora. I </a:t>
            </a:r>
            <a:r>
              <a:rPr sz="1050" spc="-5" dirty="0">
                <a:solidFill>
                  <a:srgbClr val="545454"/>
                </a:solidFill>
                <a:latin typeface="Arial"/>
                <a:cs typeface="Arial"/>
              </a:rPr>
              <a:t>giovani  partecipanti avranno l’occasione </a:t>
            </a:r>
            <a:r>
              <a:rPr sz="1050" spc="-10" dirty="0">
                <a:solidFill>
                  <a:srgbClr val="545454"/>
                </a:solidFill>
                <a:latin typeface="Arial"/>
                <a:cs typeface="Arial"/>
              </a:rPr>
              <a:t>di </a:t>
            </a:r>
            <a:r>
              <a:rPr sz="1050" spc="-5" dirty="0">
                <a:solidFill>
                  <a:srgbClr val="545454"/>
                </a:solidFill>
                <a:latin typeface="Arial"/>
                <a:cs typeface="Arial"/>
              </a:rPr>
              <a:t>mettersi in gioco anche con l’ausilio </a:t>
            </a:r>
            <a:r>
              <a:rPr sz="1050" spc="10" dirty="0">
                <a:solidFill>
                  <a:srgbClr val="545454"/>
                </a:solidFill>
                <a:latin typeface="Arial"/>
                <a:cs typeface="Arial"/>
              </a:rPr>
              <a:t>di </a:t>
            </a:r>
            <a:r>
              <a:rPr sz="1050" spc="-5" dirty="0">
                <a:solidFill>
                  <a:srgbClr val="545454"/>
                </a:solidFill>
                <a:latin typeface="Arial"/>
                <a:cs typeface="Arial"/>
              </a:rPr>
              <a:t>scuole, biblioteche,  associazioni culturali </a:t>
            </a:r>
            <a:r>
              <a:rPr sz="1050" dirty="0">
                <a:solidFill>
                  <a:srgbClr val="545454"/>
                </a:solidFill>
                <a:latin typeface="Arial"/>
                <a:cs typeface="Arial"/>
              </a:rPr>
              <a:t>e </a:t>
            </a:r>
            <a:r>
              <a:rPr sz="1050" spc="-5" dirty="0">
                <a:solidFill>
                  <a:srgbClr val="545454"/>
                </a:solidFill>
                <a:latin typeface="Arial"/>
                <a:cs typeface="Arial"/>
              </a:rPr>
              <a:t>musei che </a:t>
            </a:r>
            <a:r>
              <a:rPr sz="1050" dirty="0">
                <a:solidFill>
                  <a:srgbClr val="545454"/>
                </a:solidFill>
                <a:latin typeface="Arial"/>
                <a:cs typeface="Arial"/>
              </a:rPr>
              <a:t>hanno aderito </a:t>
            </a:r>
            <a:r>
              <a:rPr sz="1050" spc="-5" dirty="0">
                <a:solidFill>
                  <a:srgbClr val="545454"/>
                </a:solidFill>
                <a:latin typeface="Arial"/>
                <a:cs typeface="Arial"/>
              </a:rPr>
              <a:t>entusiasti </a:t>
            </a:r>
            <a:r>
              <a:rPr sz="1050" spc="-10" dirty="0">
                <a:solidFill>
                  <a:srgbClr val="545454"/>
                </a:solidFill>
                <a:latin typeface="Arial"/>
                <a:cs typeface="Arial"/>
              </a:rPr>
              <a:t>al </a:t>
            </a:r>
            <a:r>
              <a:rPr sz="1050" dirty="0">
                <a:solidFill>
                  <a:srgbClr val="545454"/>
                </a:solidFill>
                <a:latin typeface="Arial"/>
                <a:cs typeface="Arial"/>
              </a:rPr>
              <a:t>progetto.</a:t>
            </a:r>
            <a:endParaRPr sz="1050">
              <a:latin typeface="Arial"/>
              <a:cs typeface="Arial"/>
            </a:endParaRPr>
          </a:p>
          <a:p>
            <a:pPr>
              <a:lnSpc>
                <a:spcPct val="100000"/>
              </a:lnSpc>
              <a:spcBef>
                <a:spcPts val="15"/>
              </a:spcBef>
            </a:pPr>
            <a:endParaRPr sz="1200">
              <a:latin typeface="Times New Roman"/>
              <a:cs typeface="Times New Roman"/>
            </a:endParaRPr>
          </a:p>
          <a:p>
            <a:pPr marL="12700" marR="150495">
              <a:lnSpc>
                <a:spcPct val="140500"/>
              </a:lnSpc>
            </a:pPr>
            <a:r>
              <a:rPr sz="1050" dirty="0">
                <a:solidFill>
                  <a:srgbClr val="545454"/>
                </a:solidFill>
                <a:latin typeface="Arial"/>
                <a:cs typeface="Arial"/>
              </a:rPr>
              <a:t>Con </a:t>
            </a:r>
            <a:r>
              <a:rPr sz="1050" spc="-5" dirty="0">
                <a:solidFill>
                  <a:srgbClr val="545454"/>
                </a:solidFill>
                <a:latin typeface="Arial"/>
                <a:cs typeface="Arial"/>
              </a:rPr>
              <a:t>l’evento </a:t>
            </a:r>
            <a:r>
              <a:rPr sz="1050" b="1" i="1" dirty="0">
                <a:solidFill>
                  <a:srgbClr val="545454"/>
                </a:solidFill>
                <a:latin typeface="Times New Roman"/>
                <a:cs typeface="Times New Roman"/>
              </a:rPr>
              <a:t>“WWW – KnoW </a:t>
            </a:r>
            <a:r>
              <a:rPr sz="1050" b="1" i="1" spc="-5" dirty="0">
                <a:solidFill>
                  <a:srgbClr val="545454"/>
                </a:solidFill>
                <a:latin typeface="Times New Roman"/>
                <a:cs typeface="Times New Roman"/>
              </a:rPr>
              <a:t>the World with Words” </a:t>
            </a:r>
            <a:r>
              <a:rPr sz="1050" dirty="0">
                <a:solidFill>
                  <a:srgbClr val="545454"/>
                </a:solidFill>
                <a:latin typeface="Arial"/>
                <a:cs typeface="Arial"/>
              </a:rPr>
              <a:t>sarà </a:t>
            </a:r>
            <a:r>
              <a:rPr sz="1050" spc="-5" dirty="0">
                <a:solidFill>
                  <a:srgbClr val="545454"/>
                </a:solidFill>
                <a:latin typeface="Arial"/>
                <a:cs typeface="Arial"/>
              </a:rPr>
              <a:t>Napoli </a:t>
            </a:r>
            <a:r>
              <a:rPr sz="1050" dirty="0">
                <a:solidFill>
                  <a:srgbClr val="545454"/>
                </a:solidFill>
                <a:latin typeface="Arial"/>
                <a:cs typeface="Arial"/>
              </a:rPr>
              <a:t>a fare </a:t>
            </a:r>
            <a:r>
              <a:rPr sz="1050" spc="-5" dirty="0">
                <a:solidFill>
                  <a:srgbClr val="545454"/>
                </a:solidFill>
                <a:latin typeface="Arial"/>
                <a:cs typeface="Arial"/>
              </a:rPr>
              <a:t>da </a:t>
            </a:r>
            <a:r>
              <a:rPr sz="1050" dirty="0">
                <a:solidFill>
                  <a:srgbClr val="545454"/>
                </a:solidFill>
                <a:latin typeface="Arial"/>
                <a:cs typeface="Arial"/>
              </a:rPr>
              <a:t>apripista a </a:t>
            </a:r>
            <a:r>
              <a:rPr sz="1050" spc="-5" dirty="0">
                <a:solidFill>
                  <a:srgbClr val="545454"/>
                </a:solidFill>
                <a:latin typeface="Arial"/>
                <a:cs typeface="Arial"/>
              </a:rPr>
              <a:t>questa settimana  </a:t>
            </a:r>
            <a:r>
              <a:rPr sz="1050" dirty="0">
                <a:solidFill>
                  <a:srgbClr val="545454"/>
                </a:solidFill>
                <a:latin typeface="Arial"/>
                <a:cs typeface="Arial"/>
              </a:rPr>
              <a:t>dedicata </a:t>
            </a:r>
            <a:r>
              <a:rPr sz="1050" spc="-5" dirty="0">
                <a:solidFill>
                  <a:srgbClr val="545454"/>
                </a:solidFill>
                <a:latin typeface="Arial"/>
                <a:cs typeface="Arial"/>
              </a:rPr>
              <a:t>interamente alla </a:t>
            </a:r>
            <a:r>
              <a:rPr sz="1050" dirty="0">
                <a:solidFill>
                  <a:srgbClr val="545454"/>
                </a:solidFill>
                <a:latin typeface="Arial"/>
                <a:cs typeface="Arial"/>
              </a:rPr>
              <a:t>cultura e </a:t>
            </a:r>
            <a:r>
              <a:rPr sz="1050" spc="-5" dirty="0">
                <a:solidFill>
                  <a:srgbClr val="545454"/>
                </a:solidFill>
                <a:latin typeface="Arial"/>
                <a:cs typeface="Arial"/>
              </a:rPr>
              <a:t>alla creatività. </a:t>
            </a:r>
            <a:r>
              <a:rPr sz="1050" dirty="0">
                <a:solidFill>
                  <a:srgbClr val="545454"/>
                </a:solidFill>
                <a:latin typeface="Arial"/>
                <a:cs typeface="Arial"/>
              </a:rPr>
              <a:t>Al museo </a:t>
            </a:r>
            <a:r>
              <a:rPr sz="1050" spc="-5" dirty="0">
                <a:solidFill>
                  <a:srgbClr val="545454"/>
                </a:solidFill>
                <a:latin typeface="Arial"/>
                <a:cs typeface="Arial"/>
              </a:rPr>
              <a:t>d’Arte contemporanea Donnaregina  (MADRE) </a:t>
            </a:r>
            <a:r>
              <a:rPr sz="1050" dirty="0">
                <a:solidFill>
                  <a:srgbClr val="545454"/>
                </a:solidFill>
                <a:latin typeface="Arial"/>
                <a:cs typeface="Arial"/>
              </a:rPr>
              <a:t>ci </a:t>
            </a:r>
            <a:r>
              <a:rPr sz="1050" spc="-5" dirty="0">
                <a:solidFill>
                  <a:srgbClr val="545454"/>
                </a:solidFill>
                <a:latin typeface="Arial"/>
                <a:cs typeface="Arial"/>
              </a:rPr>
              <a:t>sarà </a:t>
            </a:r>
            <a:r>
              <a:rPr sz="1050" dirty="0">
                <a:solidFill>
                  <a:srgbClr val="545454"/>
                </a:solidFill>
                <a:latin typeface="Arial"/>
                <a:cs typeface="Arial"/>
              </a:rPr>
              <a:t>come </a:t>
            </a:r>
            <a:r>
              <a:rPr sz="1050" spc="-5" dirty="0">
                <a:solidFill>
                  <a:srgbClr val="545454"/>
                </a:solidFill>
                <a:latin typeface="Arial"/>
                <a:cs typeface="Arial"/>
              </a:rPr>
              <a:t>ospite d’eccezione l’artista </a:t>
            </a:r>
            <a:r>
              <a:rPr sz="1050" spc="-10" dirty="0">
                <a:solidFill>
                  <a:srgbClr val="545454"/>
                </a:solidFill>
                <a:latin typeface="Arial"/>
                <a:cs typeface="Arial"/>
              </a:rPr>
              <a:t>di </a:t>
            </a:r>
            <a:r>
              <a:rPr sz="1050" dirty="0">
                <a:solidFill>
                  <a:srgbClr val="545454"/>
                </a:solidFill>
                <a:latin typeface="Arial"/>
                <a:cs typeface="Arial"/>
              </a:rPr>
              <a:t>fama </a:t>
            </a:r>
            <a:r>
              <a:rPr sz="1050" spc="-5" dirty="0">
                <a:solidFill>
                  <a:srgbClr val="545454"/>
                </a:solidFill>
                <a:latin typeface="Arial"/>
                <a:cs typeface="Arial"/>
              </a:rPr>
              <a:t>mondiale </a:t>
            </a:r>
            <a:r>
              <a:rPr sz="1050" b="1" spc="-5" dirty="0">
                <a:solidFill>
                  <a:srgbClr val="545454"/>
                </a:solidFill>
                <a:latin typeface="Arial"/>
                <a:cs typeface="Arial"/>
              </a:rPr>
              <a:t>Michelangelo </a:t>
            </a:r>
            <a:r>
              <a:rPr sz="1050" b="1" dirty="0">
                <a:solidFill>
                  <a:srgbClr val="545454"/>
                </a:solidFill>
                <a:latin typeface="Arial"/>
                <a:cs typeface="Arial"/>
              </a:rPr>
              <a:t>Pistoletto</a:t>
            </a:r>
            <a:r>
              <a:rPr sz="1050" dirty="0">
                <a:solidFill>
                  <a:srgbClr val="545454"/>
                </a:solidFill>
                <a:latin typeface="Arial"/>
                <a:cs typeface="Arial"/>
              </a:rPr>
              <a:t>.</a:t>
            </a:r>
            <a:r>
              <a:rPr sz="1050" spc="20" dirty="0">
                <a:solidFill>
                  <a:srgbClr val="545454"/>
                </a:solidFill>
                <a:latin typeface="Arial"/>
                <a:cs typeface="Arial"/>
              </a:rPr>
              <a:t> </a:t>
            </a:r>
            <a:r>
              <a:rPr sz="1050" spc="-5" dirty="0">
                <a:solidFill>
                  <a:srgbClr val="545454"/>
                </a:solidFill>
                <a:latin typeface="Arial"/>
                <a:cs typeface="Arial"/>
              </a:rPr>
              <a:t>Il</a:t>
            </a:r>
            <a:endParaRPr sz="1050">
              <a:latin typeface="Arial"/>
              <a:cs typeface="Arial"/>
            </a:endParaRPr>
          </a:p>
          <a:p>
            <a:pPr marL="12700" marR="5080">
              <a:lnSpc>
                <a:spcPct val="140600"/>
              </a:lnSpc>
              <a:spcBef>
                <a:spcPts val="5"/>
              </a:spcBef>
            </a:pPr>
            <a:r>
              <a:rPr sz="1050" spc="-5" dirty="0">
                <a:solidFill>
                  <a:srgbClr val="545454"/>
                </a:solidFill>
                <a:latin typeface="Arial"/>
                <a:cs typeface="Arial"/>
              </a:rPr>
              <a:t>Festival della Cultura Creativa </a:t>
            </a:r>
            <a:r>
              <a:rPr sz="1050" dirty="0">
                <a:solidFill>
                  <a:srgbClr val="545454"/>
                </a:solidFill>
                <a:latin typeface="Arial"/>
                <a:cs typeface="Arial"/>
              </a:rPr>
              <a:t>ha </a:t>
            </a:r>
            <a:r>
              <a:rPr sz="1050" spc="-5" dirty="0">
                <a:solidFill>
                  <a:srgbClr val="545454"/>
                </a:solidFill>
                <a:latin typeface="Arial"/>
                <a:cs typeface="Arial"/>
              </a:rPr>
              <a:t>anche ottenuto il Patrocinio dell’Unesco, del Ministero dei Beni </a:t>
            </a:r>
            <a:r>
              <a:rPr sz="1050" dirty="0">
                <a:solidFill>
                  <a:srgbClr val="545454"/>
                </a:solidFill>
                <a:latin typeface="Arial"/>
                <a:cs typeface="Arial"/>
              </a:rPr>
              <a:t>e </a:t>
            </a:r>
            <a:r>
              <a:rPr sz="1050" spc="-5" dirty="0">
                <a:solidFill>
                  <a:srgbClr val="545454"/>
                </a:solidFill>
                <a:latin typeface="Arial"/>
                <a:cs typeface="Arial"/>
              </a:rPr>
              <a:t>delle  Attività Culturali </a:t>
            </a:r>
            <a:r>
              <a:rPr sz="1050" dirty="0">
                <a:solidFill>
                  <a:srgbClr val="545454"/>
                </a:solidFill>
                <a:latin typeface="Arial"/>
                <a:cs typeface="Arial"/>
              </a:rPr>
              <a:t>e </a:t>
            </a:r>
            <a:r>
              <a:rPr sz="1050" spc="-5" dirty="0">
                <a:solidFill>
                  <a:srgbClr val="545454"/>
                </a:solidFill>
                <a:latin typeface="Arial"/>
                <a:cs typeface="Arial"/>
              </a:rPr>
              <a:t>del Turismo. </a:t>
            </a:r>
            <a:r>
              <a:rPr sz="1050" dirty="0">
                <a:solidFill>
                  <a:srgbClr val="545454"/>
                </a:solidFill>
                <a:latin typeface="Arial"/>
                <a:cs typeface="Arial"/>
              </a:rPr>
              <a:t>A </a:t>
            </a:r>
            <a:r>
              <a:rPr sz="1050" spc="-5" dirty="0">
                <a:solidFill>
                  <a:srgbClr val="545454"/>
                </a:solidFill>
                <a:latin typeface="Arial"/>
                <a:cs typeface="Arial"/>
              </a:rPr>
              <a:t>dare lustro all’edizione la Medaglia del Presidente della Repubblica  </a:t>
            </a:r>
            <a:r>
              <a:rPr sz="1050" dirty="0">
                <a:solidFill>
                  <a:srgbClr val="545454"/>
                </a:solidFill>
                <a:latin typeface="Arial"/>
                <a:cs typeface="Arial"/>
              </a:rPr>
              <a:t>ottenuta </a:t>
            </a:r>
            <a:r>
              <a:rPr sz="1050" spc="-5" dirty="0">
                <a:solidFill>
                  <a:srgbClr val="545454"/>
                </a:solidFill>
                <a:latin typeface="Arial"/>
                <a:cs typeface="Arial"/>
              </a:rPr>
              <a:t>nella </a:t>
            </a:r>
            <a:r>
              <a:rPr sz="1050" dirty="0">
                <a:solidFill>
                  <a:srgbClr val="545454"/>
                </a:solidFill>
                <a:latin typeface="Arial"/>
                <a:cs typeface="Arial"/>
              </a:rPr>
              <a:t>prima</a:t>
            </a:r>
            <a:r>
              <a:rPr sz="1050" spc="-20" dirty="0">
                <a:solidFill>
                  <a:srgbClr val="545454"/>
                </a:solidFill>
                <a:latin typeface="Arial"/>
                <a:cs typeface="Arial"/>
              </a:rPr>
              <a:t> </a:t>
            </a:r>
            <a:r>
              <a:rPr sz="1050" spc="-5" dirty="0">
                <a:solidFill>
                  <a:srgbClr val="545454"/>
                </a:solidFill>
                <a:latin typeface="Arial"/>
                <a:cs typeface="Arial"/>
              </a:rPr>
              <a:t>edizione.</a:t>
            </a:r>
            <a:endParaRPr sz="1050">
              <a:latin typeface="Arial"/>
              <a:cs typeface="Arial"/>
            </a:endParaRPr>
          </a:p>
        </p:txBody>
      </p:sp>
      <p:sp>
        <p:nvSpPr>
          <p:cNvPr id="6" name="object 6"/>
          <p:cNvSpPr/>
          <p:nvPr/>
        </p:nvSpPr>
        <p:spPr>
          <a:xfrm>
            <a:off x="2199004" y="2177003"/>
            <a:ext cx="3143249" cy="72351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27965">
              <a:lnSpc>
                <a:spcPts val="1839"/>
              </a:lnSpc>
            </a:pPr>
            <a:r>
              <a:rPr sz="1600" b="1" spc="-15" dirty="0">
                <a:latin typeface="Arial"/>
                <a:cs typeface="Arial"/>
              </a:rPr>
              <a:t>O</a:t>
            </a:r>
            <a:r>
              <a:rPr sz="1600" b="1" spc="-5" dirty="0">
                <a:latin typeface="Arial"/>
                <a:cs typeface="Arial"/>
              </a:rPr>
              <a:t>r</a:t>
            </a:r>
            <a:r>
              <a:rPr sz="1600" b="1" spc="5" dirty="0">
                <a:latin typeface="Arial"/>
                <a:cs typeface="Arial"/>
              </a:rPr>
              <a:t>g</a:t>
            </a:r>
            <a:r>
              <a:rPr sz="1600" b="1" spc="-5" dirty="0">
                <a:latin typeface="Arial"/>
                <a:cs typeface="Arial"/>
              </a:rPr>
              <a:t>o</a:t>
            </a:r>
            <a:r>
              <a:rPr sz="1600" b="1" spc="-15" dirty="0">
                <a:latin typeface="Arial"/>
                <a:cs typeface="Arial"/>
              </a:rPr>
              <a:t>g</a:t>
            </a:r>
            <a:r>
              <a:rPr sz="1600" b="1" spc="-5" dirty="0">
                <a:latin typeface="Arial"/>
                <a:cs typeface="Arial"/>
              </a:rPr>
              <a:t>l</a:t>
            </a:r>
            <a:r>
              <a:rPr sz="1600" b="1" spc="5" dirty="0">
                <a:latin typeface="Arial"/>
                <a:cs typeface="Arial"/>
              </a:rPr>
              <a:t>i</a:t>
            </a:r>
            <a:r>
              <a:rPr sz="1600" b="1" spc="-5" dirty="0">
                <a:latin typeface="Arial"/>
                <a:cs typeface="Arial"/>
              </a:rPr>
              <a:t>o</a:t>
            </a:r>
            <a:r>
              <a:rPr sz="1600" b="1" spc="-15" dirty="0">
                <a:latin typeface="Arial"/>
                <a:cs typeface="Arial"/>
              </a:rPr>
              <a:t>n</a:t>
            </a:r>
            <a:r>
              <a:rPr sz="1600" b="1" spc="-5" dirty="0">
                <a:latin typeface="Arial"/>
                <a:cs typeface="Arial"/>
              </a:rPr>
              <a:t>er</a:t>
            </a:r>
            <a:r>
              <a:rPr sz="1600" b="1" spc="10" dirty="0">
                <a:latin typeface="Arial"/>
                <a:cs typeface="Arial"/>
              </a:rPr>
              <a:t>d</a:t>
            </a:r>
            <a:r>
              <a:rPr sz="1600" b="1" spc="-5" dirty="0">
                <a:latin typeface="Arial"/>
                <a:cs typeface="Arial"/>
              </a:rPr>
              <a:t>.it  5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83179" y="4549139"/>
            <a:ext cx="4373880" cy="25542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647950" y="4613909"/>
            <a:ext cx="4191000" cy="23717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628900" y="4594859"/>
            <a:ext cx="4229100" cy="2409825"/>
          </a:xfrm>
          <a:custGeom>
            <a:avLst/>
            <a:gdLst/>
            <a:ahLst/>
            <a:cxnLst/>
            <a:rect l="l" t="t" r="r" b="b"/>
            <a:pathLst>
              <a:path w="4229100" h="2409825">
                <a:moveTo>
                  <a:pt x="0" y="2409825"/>
                </a:moveTo>
                <a:lnTo>
                  <a:pt x="4229100" y="2409825"/>
                </a:lnTo>
                <a:lnTo>
                  <a:pt x="4229100" y="0"/>
                </a:lnTo>
                <a:lnTo>
                  <a:pt x="0" y="0"/>
                </a:lnTo>
                <a:lnTo>
                  <a:pt x="0" y="2409825"/>
                </a:lnTo>
                <a:close/>
              </a:path>
            </a:pathLst>
          </a:custGeom>
          <a:ln w="38100">
            <a:solidFill>
              <a:srgbClr val="000000"/>
            </a:solidFill>
          </a:ln>
        </p:spPr>
        <p:txBody>
          <a:bodyPr wrap="square" lIns="0" tIns="0" rIns="0" bIns="0" rtlCol="0"/>
          <a:lstStyle/>
          <a:p>
            <a:endParaRPr/>
          </a:p>
        </p:txBody>
      </p:sp>
      <p:sp>
        <p:nvSpPr>
          <p:cNvPr id="7" name="object 7"/>
          <p:cNvSpPr txBox="1"/>
          <p:nvPr/>
        </p:nvSpPr>
        <p:spPr>
          <a:xfrm>
            <a:off x="706627" y="3487416"/>
            <a:ext cx="5083810" cy="736600"/>
          </a:xfrm>
          <a:prstGeom prst="rect">
            <a:avLst/>
          </a:prstGeom>
        </p:spPr>
        <p:txBody>
          <a:bodyPr vert="horz" wrap="square" lIns="0" tIns="40640" rIns="0" bIns="0" rtlCol="0">
            <a:spAutoFit/>
          </a:bodyPr>
          <a:lstStyle/>
          <a:p>
            <a:pPr marL="12700">
              <a:lnSpc>
                <a:spcPct val="100000"/>
              </a:lnSpc>
              <a:spcBef>
                <a:spcPts val="320"/>
              </a:spcBef>
            </a:pPr>
            <a:r>
              <a:rPr sz="1650" dirty="0">
                <a:solidFill>
                  <a:srgbClr val="9A0000"/>
                </a:solidFill>
                <a:latin typeface="Impact"/>
                <a:cs typeface="Impact"/>
              </a:rPr>
              <a:t>5 MARZO </a:t>
            </a:r>
            <a:r>
              <a:rPr sz="1650" spc="-5" dirty="0">
                <a:solidFill>
                  <a:srgbClr val="9A0000"/>
                </a:solidFill>
                <a:latin typeface="Impact"/>
                <a:cs typeface="Impact"/>
              </a:rPr>
              <a:t>2015,</a:t>
            </a:r>
            <a:r>
              <a:rPr sz="1650" spc="-20" dirty="0">
                <a:solidFill>
                  <a:srgbClr val="9A0000"/>
                </a:solidFill>
                <a:latin typeface="Impact"/>
                <a:cs typeface="Impact"/>
              </a:rPr>
              <a:t> </a:t>
            </a:r>
            <a:r>
              <a:rPr sz="1650" spc="-5" dirty="0">
                <a:solidFill>
                  <a:srgbClr val="9A0000"/>
                </a:solidFill>
                <a:latin typeface="Impact"/>
                <a:cs typeface="Impact"/>
              </a:rPr>
              <a:t>08:13</a:t>
            </a:r>
            <a:endParaRPr sz="1650">
              <a:latin typeface="Impact"/>
              <a:cs typeface="Impact"/>
            </a:endParaRPr>
          </a:p>
          <a:p>
            <a:pPr marL="12700">
              <a:lnSpc>
                <a:spcPct val="100000"/>
              </a:lnSpc>
              <a:spcBef>
                <a:spcPts val="335"/>
              </a:spcBef>
            </a:pPr>
            <a:r>
              <a:rPr sz="2550" dirty="0">
                <a:latin typeface="Impact"/>
                <a:cs typeface="Impact"/>
                <a:hlinkClick r:id="rId5"/>
              </a:rPr>
              <a:t>Arriva il </a:t>
            </a:r>
            <a:r>
              <a:rPr sz="2550" spc="-5" dirty="0">
                <a:latin typeface="Impact"/>
                <a:cs typeface="Impact"/>
                <a:hlinkClick r:id="rId5"/>
              </a:rPr>
              <a:t>Festival </a:t>
            </a:r>
            <a:r>
              <a:rPr sz="2550" dirty="0">
                <a:latin typeface="Impact"/>
                <a:cs typeface="Impact"/>
                <a:hlinkClick r:id="rId5"/>
              </a:rPr>
              <a:t>della </a:t>
            </a:r>
            <a:r>
              <a:rPr sz="2550" spc="-5" dirty="0">
                <a:latin typeface="Impact"/>
                <a:cs typeface="Impact"/>
                <a:hlinkClick r:id="rId5"/>
              </a:rPr>
              <a:t>Cultura</a:t>
            </a:r>
            <a:r>
              <a:rPr sz="2550" spc="-45" dirty="0">
                <a:latin typeface="Impact"/>
                <a:cs typeface="Impact"/>
                <a:hlinkClick r:id="rId5"/>
              </a:rPr>
              <a:t> </a:t>
            </a:r>
            <a:r>
              <a:rPr sz="2550" dirty="0">
                <a:latin typeface="Impact"/>
                <a:cs typeface="Impact"/>
                <a:hlinkClick r:id="rId5"/>
              </a:rPr>
              <a:t>Creativa</a:t>
            </a:r>
            <a:endParaRPr sz="2550">
              <a:latin typeface="Impact"/>
              <a:cs typeface="Impact"/>
            </a:endParaRPr>
          </a:p>
        </p:txBody>
      </p:sp>
      <p:sp>
        <p:nvSpPr>
          <p:cNvPr id="8" name="object 8"/>
          <p:cNvSpPr txBox="1"/>
          <p:nvPr/>
        </p:nvSpPr>
        <p:spPr>
          <a:xfrm>
            <a:off x="706627" y="4480686"/>
            <a:ext cx="878205" cy="554355"/>
          </a:xfrm>
          <a:prstGeom prst="rect">
            <a:avLst/>
          </a:prstGeom>
        </p:spPr>
        <p:txBody>
          <a:bodyPr vert="horz" wrap="square" lIns="0" tIns="22225" rIns="0" bIns="0" rtlCol="0">
            <a:spAutoFit/>
          </a:bodyPr>
          <a:lstStyle/>
          <a:p>
            <a:pPr marL="12700" marR="5080">
              <a:lnSpc>
                <a:spcPct val="94600"/>
              </a:lnSpc>
              <a:spcBef>
                <a:spcPts val="175"/>
              </a:spcBef>
            </a:pPr>
            <a:r>
              <a:rPr sz="1200" spc="-5" dirty="0">
                <a:latin typeface="Georgia"/>
                <a:cs typeface="Georgia"/>
              </a:rPr>
              <a:t>L'edizione  del</a:t>
            </a:r>
            <a:r>
              <a:rPr sz="1200" spc="-75" dirty="0">
                <a:latin typeface="Georgia"/>
                <a:cs typeface="Georgia"/>
              </a:rPr>
              <a:t> </a:t>
            </a:r>
            <a:r>
              <a:rPr sz="1200" b="1" spc="-5" dirty="0">
                <a:latin typeface="Georgia"/>
                <a:cs typeface="Georgia"/>
              </a:rPr>
              <a:t>Festival  Cultura</a:t>
            </a:r>
            <a:endParaRPr sz="1200">
              <a:latin typeface="Georgia"/>
              <a:cs typeface="Georgia"/>
            </a:endParaRPr>
          </a:p>
        </p:txBody>
      </p:sp>
      <p:sp>
        <p:nvSpPr>
          <p:cNvPr id="9" name="object 9"/>
          <p:cNvSpPr txBox="1"/>
          <p:nvPr/>
        </p:nvSpPr>
        <p:spPr>
          <a:xfrm>
            <a:off x="1638398" y="4480686"/>
            <a:ext cx="832485" cy="554355"/>
          </a:xfrm>
          <a:prstGeom prst="rect">
            <a:avLst/>
          </a:prstGeom>
        </p:spPr>
        <p:txBody>
          <a:bodyPr vert="horz" wrap="square" lIns="0" tIns="12700" rIns="0" bIns="0" rtlCol="0">
            <a:spAutoFit/>
          </a:bodyPr>
          <a:lstStyle/>
          <a:p>
            <a:pPr marL="491490">
              <a:lnSpc>
                <a:spcPts val="1405"/>
              </a:lnSpc>
              <a:spcBef>
                <a:spcPts val="100"/>
              </a:spcBef>
            </a:pPr>
            <a:r>
              <a:rPr sz="1200" spc="10" dirty="0">
                <a:latin typeface="Georgia"/>
                <a:cs typeface="Georgia"/>
              </a:rPr>
              <a:t>2</a:t>
            </a:r>
            <a:r>
              <a:rPr sz="1200" spc="-5" dirty="0">
                <a:latin typeface="Georgia"/>
                <a:cs typeface="Georgia"/>
              </a:rPr>
              <a:t>0</a:t>
            </a:r>
            <a:r>
              <a:rPr sz="1200" dirty="0">
                <a:latin typeface="Georgia"/>
                <a:cs typeface="Georgia"/>
              </a:rPr>
              <a:t>15</a:t>
            </a:r>
            <a:endParaRPr sz="1200">
              <a:latin typeface="Georgia"/>
              <a:cs typeface="Georgia"/>
            </a:endParaRPr>
          </a:p>
          <a:p>
            <a:pPr marL="12700" marR="5080" indent="419100">
              <a:lnSpc>
                <a:spcPts val="1360"/>
              </a:lnSpc>
              <a:spcBef>
                <a:spcPts val="75"/>
              </a:spcBef>
            </a:pPr>
            <a:r>
              <a:rPr sz="1200" b="1" spc="5" dirty="0">
                <a:latin typeface="Georgia"/>
                <a:cs typeface="Georgia"/>
              </a:rPr>
              <a:t>de</a:t>
            </a:r>
            <a:r>
              <a:rPr sz="1200" b="1" spc="-10" dirty="0">
                <a:latin typeface="Georgia"/>
                <a:cs typeface="Georgia"/>
              </a:rPr>
              <a:t>ll</a:t>
            </a:r>
            <a:r>
              <a:rPr sz="1200" b="1" dirty="0">
                <a:latin typeface="Georgia"/>
                <a:cs typeface="Georgia"/>
              </a:rPr>
              <a:t>a  </a:t>
            </a:r>
            <a:r>
              <a:rPr sz="1200" b="1" spc="-5" dirty="0">
                <a:latin typeface="Georgia"/>
                <a:cs typeface="Georgia"/>
              </a:rPr>
              <a:t>Creativa</a:t>
            </a:r>
            <a:r>
              <a:rPr sz="1200" b="1" spc="-75" dirty="0">
                <a:latin typeface="Georgia"/>
                <a:cs typeface="Georgia"/>
              </a:rPr>
              <a:t> </a:t>
            </a:r>
            <a:r>
              <a:rPr sz="1200" spc="-5" dirty="0">
                <a:latin typeface="Georgia"/>
                <a:cs typeface="Georgia"/>
              </a:rPr>
              <a:t>si</a:t>
            </a:r>
            <a:endParaRPr sz="1200">
              <a:latin typeface="Georgia"/>
              <a:cs typeface="Georgia"/>
            </a:endParaRPr>
          </a:p>
        </p:txBody>
      </p:sp>
      <p:sp>
        <p:nvSpPr>
          <p:cNvPr id="10" name="object 10"/>
          <p:cNvSpPr txBox="1"/>
          <p:nvPr/>
        </p:nvSpPr>
        <p:spPr>
          <a:xfrm>
            <a:off x="706627" y="5000370"/>
            <a:ext cx="1797685" cy="2286000"/>
          </a:xfrm>
          <a:prstGeom prst="rect">
            <a:avLst/>
          </a:prstGeom>
        </p:spPr>
        <p:txBody>
          <a:bodyPr vert="horz" wrap="square" lIns="0" tIns="22225" rIns="0" bIns="0" rtlCol="0">
            <a:spAutoFit/>
          </a:bodyPr>
          <a:lstStyle/>
          <a:p>
            <a:pPr marL="12700" marR="38735" algn="just">
              <a:lnSpc>
                <a:spcPct val="94600"/>
              </a:lnSpc>
              <a:spcBef>
                <a:spcPts val="175"/>
              </a:spcBef>
            </a:pPr>
            <a:r>
              <a:rPr sz="1200" spc="-5" dirty="0">
                <a:latin typeface="Georgia"/>
                <a:cs typeface="Georgia"/>
              </a:rPr>
              <a:t>svolgerà dal </a:t>
            </a:r>
            <a:r>
              <a:rPr sz="1200" b="1" dirty="0">
                <a:latin typeface="Georgia"/>
                <a:cs typeface="Georgia"/>
              </a:rPr>
              <a:t>16 al 22  </a:t>
            </a:r>
            <a:r>
              <a:rPr sz="1200" b="1" spc="-5" dirty="0">
                <a:latin typeface="Georgia"/>
                <a:cs typeface="Georgia"/>
              </a:rPr>
              <a:t>marzo</a:t>
            </a:r>
            <a:r>
              <a:rPr sz="1200" spc="-5" dirty="0">
                <a:latin typeface="Georgia"/>
                <a:cs typeface="Georgia"/>
              </a:rPr>
              <a:t>, </a:t>
            </a:r>
            <a:r>
              <a:rPr sz="1200" dirty="0">
                <a:latin typeface="Georgia"/>
                <a:cs typeface="Georgia"/>
              </a:rPr>
              <a:t>e </a:t>
            </a:r>
            <a:r>
              <a:rPr sz="1200" spc="-5" dirty="0">
                <a:latin typeface="Georgia"/>
                <a:cs typeface="Georgia"/>
              </a:rPr>
              <a:t>conterà </a:t>
            </a:r>
            <a:r>
              <a:rPr sz="1200" dirty="0">
                <a:latin typeface="Georgia"/>
                <a:cs typeface="Georgia"/>
              </a:rPr>
              <a:t>80  </a:t>
            </a:r>
            <a:r>
              <a:rPr sz="1200" spc="-5" dirty="0">
                <a:latin typeface="Georgia"/>
                <a:cs typeface="Georgia"/>
              </a:rPr>
              <a:t>eventi in </a:t>
            </a:r>
            <a:r>
              <a:rPr sz="1200" dirty="0">
                <a:latin typeface="Georgia"/>
                <a:cs typeface="Georgia"/>
              </a:rPr>
              <a:t>60 </a:t>
            </a:r>
            <a:r>
              <a:rPr sz="1200" spc="-5" dirty="0">
                <a:latin typeface="Georgia"/>
                <a:cs typeface="Georgia"/>
              </a:rPr>
              <a:t>città</a:t>
            </a:r>
            <a:r>
              <a:rPr sz="1200" spc="155" dirty="0">
                <a:latin typeface="Georgia"/>
                <a:cs typeface="Georgia"/>
              </a:rPr>
              <a:t> </a:t>
            </a:r>
            <a:r>
              <a:rPr sz="1200" spc="-5" dirty="0">
                <a:latin typeface="Georgia"/>
                <a:cs typeface="Georgia"/>
              </a:rPr>
              <a:t>italiane.</a:t>
            </a:r>
            <a:endParaRPr sz="1200">
              <a:latin typeface="Georgia"/>
              <a:cs typeface="Georgia"/>
            </a:endParaRPr>
          </a:p>
          <a:p>
            <a:pPr>
              <a:lnSpc>
                <a:spcPct val="100000"/>
              </a:lnSpc>
              <a:spcBef>
                <a:spcPts val="40"/>
              </a:spcBef>
            </a:pPr>
            <a:endParaRPr sz="1150">
              <a:latin typeface="Times New Roman"/>
              <a:cs typeface="Times New Roman"/>
            </a:endParaRPr>
          </a:p>
          <a:p>
            <a:pPr marL="12700" marR="5080" algn="just">
              <a:lnSpc>
                <a:spcPct val="94700"/>
              </a:lnSpc>
              <a:tabLst>
                <a:tab pos="1616075" algn="l"/>
              </a:tabLst>
            </a:pPr>
            <a:r>
              <a:rPr sz="1200" spc="-5" dirty="0">
                <a:latin typeface="Georgia"/>
                <a:cs typeface="Georgia"/>
              </a:rPr>
              <a:t>"L'alfabeto del mondo",  questo il tema della  manifestazione	di  quest'anno, si propone di  avvicinare bambini </a:t>
            </a:r>
            <a:r>
              <a:rPr sz="1200" dirty="0">
                <a:latin typeface="Georgia"/>
                <a:cs typeface="Georgia"/>
              </a:rPr>
              <a:t>e  </a:t>
            </a:r>
            <a:r>
              <a:rPr sz="1200" spc="-5" dirty="0">
                <a:latin typeface="Georgia"/>
                <a:cs typeface="Georgia"/>
              </a:rPr>
              <a:t>ragazzi </a:t>
            </a:r>
            <a:r>
              <a:rPr sz="1200" dirty="0">
                <a:latin typeface="Georgia"/>
                <a:cs typeface="Georgia"/>
              </a:rPr>
              <a:t>tra i 6 e i 13 anni  </a:t>
            </a:r>
            <a:r>
              <a:rPr sz="1200" spc="-5" dirty="0">
                <a:latin typeface="Georgia"/>
                <a:cs typeface="Georgia"/>
              </a:rPr>
              <a:t>alla cultura </a:t>
            </a:r>
            <a:r>
              <a:rPr sz="1200" dirty="0">
                <a:latin typeface="Georgia"/>
                <a:cs typeface="Georgia"/>
              </a:rPr>
              <a:t>e </a:t>
            </a:r>
            <a:r>
              <a:rPr sz="1200" spc="-5" dirty="0">
                <a:latin typeface="Georgia"/>
                <a:cs typeface="Georgia"/>
              </a:rPr>
              <a:t>alla  creatività con </a:t>
            </a:r>
            <a:r>
              <a:rPr sz="1200" dirty="0">
                <a:latin typeface="Georgia"/>
                <a:cs typeface="Georgia"/>
              </a:rPr>
              <a:t>una </a:t>
            </a:r>
            <a:r>
              <a:rPr sz="1200" spc="-5" dirty="0">
                <a:latin typeface="Georgia"/>
                <a:cs typeface="Georgia"/>
              </a:rPr>
              <a:t>serie di  laboratori che</a:t>
            </a:r>
            <a:r>
              <a:rPr sz="1200" spc="165" dirty="0">
                <a:latin typeface="Georgia"/>
                <a:cs typeface="Georgia"/>
              </a:rPr>
              <a:t> </a:t>
            </a:r>
            <a:r>
              <a:rPr sz="1200" spc="-5" dirty="0">
                <a:latin typeface="Georgia"/>
                <a:cs typeface="Georgia"/>
              </a:rPr>
              <a:t>spaziano</a:t>
            </a:r>
            <a:endParaRPr sz="1200">
              <a:latin typeface="Georgia"/>
              <a:cs typeface="Georgia"/>
            </a:endParaRPr>
          </a:p>
        </p:txBody>
      </p:sp>
      <p:sp>
        <p:nvSpPr>
          <p:cNvPr id="11" name="object 11"/>
          <p:cNvSpPr txBox="1"/>
          <p:nvPr/>
        </p:nvSpPr>
        <p:spPr>
          <a:xfrm>
            <a:off x="706627" y="7251572"/>
            <a:ext cx="1609725" cy="208279"/>
          </a:xfrm>
          <a:prstGeom prst="rect">
            <a:avLst/>
          </a:prstGeom>
        </p:spPr>
        <p:txBody>
          <a:bodyPr vert="horz" wrap="square" lIns="0" tIns="12700" rIns="0" bIns="0" rtlCol="0">
            <a:spAutoFit/>
          </a:bodyPr>
          <a:lstStyle/>
          <a:p>
            <a:pPr marL="12700">
              <a:lnSpc>
                <a:spcPct val="100000"/>
              </a:lnSpc>
              <a:spcBef>
                <a:spcPts val="100"/>
              </a:spcBef>
              <a:tabLst>
                <a:tab pos="527050" algn="l"/>
                <a:tab pos="1156335" algn="l"/>
              </a:tabLst>
            </a:pPr>
            <a:r>
              <a:rPr sz="1200" dirty="0">
                <a:latin typeface="Georgia"/>
                <a:cs typeface="Georgia"/>
              </a:rPr>
              <a:t>tra	</a:t>
            </a:r>
            <a:r>
              <a:rPr sz="1200" spc="-5" dirty="0">
                <a:latin typeface="Georgia"/>
                <a:cs typeface="Georgia"/>
              </a:rPr>
              <a:t>a</a:t>
            </a:r>
            <a:r>
              <a:rPr sz="1200" dirty="0">
                <a:latin typeface="Georgia"/>
                <a:cs typeface="Georgia"/>
              </a:rPr>
              <a:t>r</a:t>
            </a:r>
            <a:r>
              <a:rPr sz="1200" spc="5" dirty="0">
                <a:latin typeface="Georgia"/>
                <a:cs typeface="Georgia"/>
              </a:rPr>
              <a:t>t</a:t>
            </a:r>
            <a:r>
              <a:rPr sz="1200" spc="-5" dirty="0">
                <a:latin typeface="Georgia"/>
                <a:cs typeface="Georgia"/>
              </a:rPr>
              <a:t>e</a:t>
            </a:r>
            <a:r>
              <a:rPr sz="1200" dirty="0">
                <a:latin typeface="Georgia"/>
                <a:cs typeface="Georgia"/>
              </a:rPr>
              <a:t>,	t</a:t>
            </a:r>
            <a:r>
              <a:rPr sz="1200" spc="-5" dirty="0">
                <a:latin typeface="Georgia"/>
                <a:cs typeface="Georgia"/>
              </a:rPr>
              <a:t>e</a:t>
            </a:r>
            <a:r>
              <a:rPr sz="1200" spc="-10" dirty="0">
                <a:latin typeface="Georgia"/>
                <a:cs typeface="Georgia"/>
              </a:rPr>
              <a:t>a</a:t>
            </a:r>
            <a:r>
              <a:rPr sz="1200" dirty="0">
                <a:latin typeface="Georgia"/>
                <a:cs typeface="Georgia"/>
              </a:rPr>
              <a:t>tr</a:t>
            </a:r>
            <a:r>
              <a:rPr sz="1200" spc="-15" dirty="0">
                <a:latin typeface="Georgia"/>
                <a:cs typeface="Georgia"/>
              </a:rPr>
              <a:t>o</a:t>
            </a:r>
            <a:r>
              <a:rPr sz="1200" dirty="0">
                <a:latin typeface="Georgia"/>
                <a:cs typeface="Georgia"/>
              </a:rPr>
              <a:t>,</a:t>
            </a:r>
            <a:endParaRPr sz="1200">
              <a:latin typeface="Georgia"/>
              <a:cs typeface="Georgia"/>
            </a:endParaRPr>
          </a:p>
        </p:txBody>
      </p:sp>
      <p:sp>
        <p:nvSpPr>
          <p:cNvPr id="12" name="object 12"/>
          <p:cNvSpPr txBox="1"/>
          <p:nvPr/>
        </p:nvSpPr>
        <p:spPr>
          <a:xfrm>
            <a:off x="2613653" y="7251572"/>
            <a:ext cx="54356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Georgia"/>
                <a:cs typeface="Georgia"/>
              </a:rPr>
              <a:t>mu</a:t>
            </a:r>
            <a:r>
              <a:rPr sz="1200" spc="-5" dirty="0">
                <a:latin typeface="Georgia"/>
                <a:cs typeface="Georgia"/>
              </a:rPr>
              <a:t>s</a:t>
            </a:r>
            <a:r>
              <a:rPr sz="1200" spc="-10" dirty="0">
                <a:latin typeface="Georgia"/>
                <a:cs typeface="Georgia"/>
              </a:rPr>
              <a:t>i</a:t>
            </a:r>
            <a:r>
              <a:rPr sz="1200" spc="-5" dirty="0">
                <a:latin typeface="Georgia"/>
                <a:cs typeface="Georgia"/>
              </a:rPr>
              <a:t>ca</a:t>
            </a:r>
            <a:r>
              <a:rPr sz="1200" dirty="0">
                <a:latin typeface="Georgia"/>
                <a:cs typeface="Georgia"/>
              </a:rPr>
              <a:t>,</a:t>
            </a:r>
            <a:endParaRPr sz="1200">
              <a:latin typeface="Georgia"/>
              <a:cs typeface="Georgia"/>
            </a:endParaRPr>
          </a:p>
        </p:txBody>
      </p:sp>
      <p:sp>
        <p:nvSpPr>
          <p:cNvPr id="13" name="object 13"/>
          <p:cNvSpPr txBox="1"/>
          <p:nvPr/>
        </p:nvSpPr>
        <p:spPr>
          <a:xfrm>
            <a:off x="3454694" y="7251572"/>
            <a:ext cx="62166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Georgia"/>
                <a:cs typeface="Georgia"/>
              </a:rPr>
              <a:t>robotica,</a:t>
            </a:r>
            <a:endParaRPr sz="1200">
              <a:latin typeface="Georgia"/>
              <a:cs typeface="Georgia"/>
            </a:endParaRPr>
          </a:p>
        </p:txBody>
      </p:sp>
      <p:sp>
        <p:nvSpPr>
          <p:cNvPr id="14" name="object 14"/>
          <p:cNvSpPr txBox="1"/>
          <p:nvPr/>
        </p:nvSpPr>
        <p:spPr>
          <a:xfrm>
            <a:off x="4373696" y="7251572"/>
            <a:ext cx="68135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Georgia"/>
                <a:cs typeface="Georgia"/>
              </a:rPr>
              <a:t>fotografia</a:t>
            </a:r>
            <a:endParaRPr sz="1200">
              <a:latin typeface="Georgia"/>
              <a:cs typeface="Georgia"/>
            </a:endParaRPr>
          </a:p>
        </p:txBody>
      </p:sp>
      <p:sp>
        <p:nvSpPr>
          <p:cNvPr id="15" name="object 15"/>
          <p:cNvSpPr txBox="1"/>
          <p:nvPr/>
        </p:nvSpPr>
        <p:spPr>
          <a:xfrm>
            <a:off x="5351487" y="7251572"/>
            <a:ext cx="1498600" cy="208279"/>
          </a:xfrm>
          <a:prstGeom prst="rect">
            <a:avLst/>
          </a:prstGeom>
        </p:spPr>
        <p:txBody>
          <a:bodyPr vert="horz" wrap="square" lIns="0" tIns="12700" rIns="0" bIns="0" rtlCol="0">
            <a:spAutoFit/>
          </a:bodyPr>
          <a:lstStyle/>
          <a:p>
            <a:pPr marL="12700">
              <a:lnSpc>
                <a:spcPct val="100000"/>
              </a:lnSpc>
              <a:spcBef>
                <a:spcPts val="100"/>
              </a:spcBef>
              <a:tabLst>
                <a:tab pos="408305" algn="l"/>
                <a:tab pos="1127125" algn="l"/>
              </a:tabLst>
            </a:pPr>
            <a:r>
              <a:rPr sz="1200" dirty="0">
                <a:latin typeface="Georgia"/>
                <a:cs typeface="Georgia"/>
              </a:rPr>
              <a:t>e	molto	</a:t>
            </a:r>
            <a:r>
              <a:rPr sz="1200" spc="-5" dirty="0">
                <a:latin typeface="Georgia"/>
                <a:cs typeface="Georgia"/>
              </a:rPr>
              <a:t>a</a:t>
            </a:r>
            <a:r>
              <a:rPr sz="1200" spc="-10" dirty="0">
                <a:latin typeface="Georgia"/>
                <a:cs typeface="Georgia"/>
              </a:rPr>
              <a:t>l</a:t>
            </a:r>
            <a:r>
              <a:rPr sz="1200" dirty="0">
                <a:latin typeface="Georgia"/>
                <a:cs typeface="Georgia"/>
              </a:rPr>
              <a:t>tro.</a:t>
            </a:r>
            <a:endParaRPr sz="1200">
              <a:latin typeface="Georgia"/>
              <a:cs typeface="Georgia"/>
            </a:endParaRPr>
          </a:p>
        </p:txBody>
      </p:sp>
      <p:sp>
        <p:nvSpPr>
          <p:cNvPr id="16" name="object 16"/>
          <p:cNvSpPr txBox="1"/>
          <p:nvPr/>
        </p:nvSpPr>
        <p:spPr>
          <a:xfrm>
            <a:off x="706627" y="7425308"/>
            <a:ext cx="6145530" cy="1766570"/>
          </a:xfrm>
          <a:prstGeom prst="rect">
            <a:avLst/>
          </a:prstGeom>
        </p:spPr>
        <p:txBody>
          <a:bodyPr vert="horz" wrap="square" lIns="0" tIns="22860" rIns="0" bIns="0" rtlCol="0">
            <a:spAutoFit/>
          </a:bodyPr>
          <a:lstStyle/>
          <a:p>
            <a:pPr marL="12700" marR="5080" algn="just">
              <a:lnSpc>
                <a:spcPct val="94400"/>
              </a:lnSpc>
              <a:spcBef>
                <a:spcPts val="180"/>
              </a:spcBef>
            </a:pPr>
            <a:r>
              <a:rPr sz="1200" spc="-5" dirty="0">
                <a:latin typeface="Georgia"/>
                <a:cs typeface="Georgia"/>
              </a:rPr>
              <a:t>Oltre al festival in sé, </a:t>
            </a:r>
            <a:r>
              <a:rPr sz="1200" dirty="0">
                <a:latin typeface="Georgia"/>
                <a:cs typeface="Georgia"/>
              </a:rPr>
              <a:t>vi </a:t>
            </a:r>
            <a:r>
              <a:rPr sz="1200" spc="-5" dirty="0">
                <a:latin typeface="Georgia"/>
                <a:cs typeface="Georgia"/>
              </a:rPr>
              <a:t>saranno due eventi "principali":  </a:t>
            </a:r>
            <a:r>
              <a:rPr sz="1200" b="1" i="1" dirty="0">
                <a:latin typeface="Georgia"/>
                <a:cs typeface="Georgia"/>
              </a:rPr>
              <a:t>"WWW - Know the </a:t>
            </a:r>
            <a:r>
              <a:rPr sz="1200" b="1" i="1" spc="-5" dirty="0">
                <a:latin typeface="Georgia"/>
                <a:cs typeface="Georgia"/>
              </a:rPr>
              <a:t>World with </a:t>
            </a:r>
            <a:r>
              <a:rPr sz="1200" b="1" i="1" dirty="0">
                <a:latin typeface="Georgia"/>
                <a:cs typeface="Georgia"/>
              </a:rPr>
              <a:t>Words"</a:t>
            </a:r>
            <a:r>
              <a:rPr sz="1200" dirty="0">
                <a:latin typeface="Georgia"/>
                <a:cs typeface="Georgia"/>
              </a:rPr>
              <a:t>, </a:t>
            </a:r>
            <a:r>
              <a:rPr sz="1200" spc="-5" dirty="0">
                <a:latin typeface="Georgia"/>
                <a:cs typeface="Georgia"/>
              </a:rPr>
              <a:t>che si terrà lunedì </a:t>
            </a:r>
            <a:r>
              <a:rPr sz="1200" dirty="0">
                <a:latin typeface="Georgia"/>
                <a:cs typeface="Georgia"/>
              </a:rPr>
              <a:t>16 </a:t>
            </a:r>
            <a:r>
              <a:rPr sz="1200" spc="-5" dirty="0">
                <a:latin typeface="Georgia"/>
                <a:cs typeface="Georgia"/>
              </a:rPr>
              <a:t>marzo presso il Museo  d'Arte Contemporanea Donnaregina, </a:t>
            </a:r>
            <a:r>
              <a:rPr sz="1200" dirty="0">
                <a:latin typeface="Georgia"/>
                <a:cs typeface="Georgia"/>
              </a:rPr>
              <a:t>a Napoli, e </a:t>
            </a:r>
            <a:r>
              <a:rPr sz="1200" spc="-5" dirty="0">
                <a:latin typeface="Georgia"/>
                <a:cs typeface="Georgia"/>
              </a:rPr>
              <a:t>nel corso </a:t>
            </a:r>
            <a:r>
              <a:rPr sz="1200" dirty="0">
                <a:latin typeface="Georgia"/>
                <a:cs typeface="Georgia"/>
              </a:rPr>
              <a:t>del quale </a:t>
            </a:r>
            <a:r>
              <a:rPr sz="1200" spc="-5" dirty="0">
                <a:latin typeface="Georgia"/>
                <a:cs typeface="Georgia"/>
              </a:rPr>
              <a:t>interverrà l'artista  Michelangelo</a:t>
            </a:r>
            <a:r>
              <a:rPr sz="1200" spc="-10" dirty="0">
                <a:latin typeface="Georgia"/>
                <a:cs typeface="Georgia"/>
              </a:rPr>
              <a:t> </a:t>
            </a:r>
            <a:r>
              <a:rPr sz="1200" spc="-5" dirty="0">
                <a:latin typeface="Georgia"/>
                <a:cs typeface="Georgia"/>
              </a:rPr>
              <a:t>Pistoletto.</a:t>
            </a:r>
            <a:endParaRPr sz="1200">
              <a:latin typeface="Georgia"/>
              <a:cs typeface="Georgia"/>
            </a:endParaRPr>
          </a:p>
          <a:p>
            <a:pPr marL="12700" marR="5715" algn="just">
              <a:lnSpc>
                <a:spcPct val="94800"/>
              </a:lnSpc>
            </a:pPr>
            <a:r>
              <a:rPr sz="1200" b="1" i="1" spc="-5" dirty="0">
                <a:latin typeface="Georgia"/>
                <a:cs typeface="Georgia"/>
              </a:rPr>
              <a:t>"Reinventare l'apprendimento </a:t>
            </a:r>
            <a:r>
              <a:rPr sz="1200" b="1" i="1" dirty="0">
                <a:latin typeface="Georgia"/>
                <a:cs typeface="Georgia"/>
              </a:rPr>
              <a:t>- </a:t>
            </a:r>
            <a:r>
              <a:rPr sz="1200" b="1" i="1" spc="-5" dirty="0">
                <a:latin typeface="Georgia"/>
                <a:cs typeface="Georgia"/>
              </a:rPr>
              <a:t>Cultura </a:t>
            </a:r>
            <a:r>
              <a:rPr sz="1200" b="1" i="1" dirty="0">
                <a:latin typeface="Georgia"/>
                <a:cs typeface="Georgia"/>
              </a:rPr>
              <a:t>e </a:t>
            </a:r>
            <a:r>
              <a:rPr sz="1200" b="1" i="1" spc="-5" dirty="0">
                <a:latin typeface="Georgia"/>
                <a:cs typeface="Georgia"/>
              </a:rPr>
              <a:t>creatività </a:t>
            </a:r>
            <a:r>
              <a:rPr sz="1200" b="1" i="1" dirty="0">
                <a:latin typeface="Georgia"/>
                <a:cs typeface="Georgia"/>
              </a:rPr>
              <a:t>tra </a:t>
            </a:r>
            <a:r>
              <a:rPr sz="1200" b="1" i="1" spc="-5" dirty="0">
                <a:latin typeface="Georgia"/>
                <a:cs typeface="Georgia"/>
              </a:rPr>
              <a:t>linguaggi, metodi </a:t>
            </a:r>
            <a:r>
              <a:rPr sz="1200" b="1" i="1" dirty="0">
                <a:latin typeface="Georgia"/>
                <a:cs typeface="Georgia"/>
              </a:rPr>
              <a:t>e  </a:t>
            </a:r>
            <a:r>
              <a:rPr sz="1200" b="1" i="1" spc="-5" dirty="0">
                <a:latin typeface="Georgia"/>
                <a:cs typeface="Georgia"/>
              </a:rPr>
              <a:t>azioni"</a:t>
            </a:r>
            <a:r>
              <a:rPr sz="1200" spc="-5" dirty="0">
                <a:latin typeface="Georgia"/>
                <a:cs typeface="Georgia"/>
              </a:rPr>
              <a:t>, che si terrà il </a:t>
            </a:r>
            <a:r>
              <a:rPr sz="1200" dirty="0">
                <a:latin typeface="Georgia"/>
                <a:cs typeface="Georgia"/>
              </a:rPr>
              <a:t>20 </a:t>
            </a:r>
            <a:r>
              <a:rPr sz="1200" spc="-5" dirty="0">
                <a:latin typeface="Georgia"/>
                <a:cs typeface="Georgia"/>
              </a:rPr>
              <a:t>marzo </a:t>
            </a:r>
            <a:r>
              <a:rPr sz="1200" dirty="0">
                <a:latin typeface="Georgia"/>
                <a:cs typeface="Georgia"/>
              </a:rPr>
              <a:t>a </a:t>
            </a:r>
            <a:r>
              <a:rPr sz="1200" spc="-5" dirty="0">
                <a:latin typeface="Georgia"/>
                <a:cs typeface="Georgia"/>
              </a:rPr>
              <a:t>Roma, presso </a:t>
            </a:r>
            <a:r>
              <a:rPr sz="1200" dirty="0">
                <a:latin typeface="Georgia"/>
                <a:cs typeface="Georgia"/>
              </a:rPr>
              <a:t>la </a:t>
            </a:r>
            <a:r>
              <a:rPr sz="1200" spc="-10" dirty="0">
                <a:latin typeface="Georgia"/>
                <a:cs typeface="Georgia"/>
              </a:rPr>
              <a:t>sede </a:t>
            </a:r>
            <a:r>
              <a:rPr sz="1200" spc="-5" dirty="0">
                <a:latin typeface="Georgia"/>
                <a:cs typeface="Georgia"/>
              </a:rPr>
              <a:t>dell'ABI.  La manifestazione </a:t>
            </a:r>
            <a:r>
              <a:rPr sz="1200" dirty="0">
                <a:latin typeface="Georgia"/>
                <a:cs typeface="Georgia"/>
              </a:rPr>
              <a:t>ha </a:t>
            </a:r>
            <a:r>
              <a:rPr sz="1200" spc="-5" dirty="0">
                <a:latin typeface="Georgia"/>
                <a:cs typeface="Georgia"/>
              </a:rPr>
              <a:t>il patrocinio dell'UNESCO </a:t>
            </a:r>
            <a:r>
              <a:rPr sz="1200" dirty="0">
                <a:latin typeface="Georgia"/>
                <a:cs typeface="Georgia"/>
              </a:rPr>
              <a:t>e </a:t>
            </a:r>
            <a:r>
              <a:rPr sz="1200" spc="-5" dirty="0">
                <a:latin typeface="Georgia"/>
                <a:cs typeface="Georgia"/>
              </a:rPr>
              <a:t>del Ministero </a:t>
            </a:r>
            <a:r>
              <a:rPr sz="1200" dirty="0">
                <a:latin typeface="Georgia"/>
                <a:cs typeface="Georgia"/>
              </a:rPr>
              <a:t>dei </a:t>
            </a:r>
            <a:r>
              <a:rPr sz="1200" spc="-5" dirty="0">
                <a:latin typeface="Georgia"/>
                <a:cs typeface="Georgia"/>
              </a:rPr>
              <a:t>Beni </a:t>
            </a:r>
            <a:r>
              <a:rPr sz="1200" dirty="0">
                <a:latin typeface="Georgia"/>
                <a:cs typeface="Georgia"/>
              </a:rPr>
              <a:t>e </a:t>
            </a:r>
            <a:r>
              <a:rPr sz="1200" spc="-5" dirty="0">
                <a:latin typeface="Georgia"/>
                <a:cs typeface="Georgia"/>
              </a:rPr>
              <a:t>delle </a:t>
            </a:r>
            <a:r>
              <a:rPr sz="1200" dirty="0">
                <a:latin typeface="Georgia"/>
                <a:cs typeface="Georgia"/>
              </a:rPr>
              <a:t>Attività  </a:t>
            </a:r>
            <a:r>
              <a:rPr sz="1200" spc="-5" dirty="0">
                <a:latin typeface="Georgia"/>
                <a:cs typeface="Georgia"/>
              </a:rPr>
              <a:t>Culturali </a:t>
            </a:r>
            <a:r>
              <a:rPr sz="1200" dirty="0">
                <a:latin typeface="Georgia"/>
                <a:cs typeface="Georgia"/>
              </a:rPr>
              <a:t>e </a:t>
            </a:r>
            <a:r>
              <a:rPr sz="1200" spc="-5" dirty="0">
                <a:latin typeface="Georgia"/>
                <a:cs typeface="Georgia"/>
              </a:rPr>
              <a:t>del Turismo, </a:t>
            </a:r>
            <a:r>
              <a:rPr sz="1200" dirty="0">
                <a:latin typeface="Georgia"/>
                <a:cs typeface="Georgia"/>
              </a:rPr>
              <a:t>è </a:t>
            </a:r>
            <a:r>
              <a:rPr sz="1200" spc="-5" dirty="0">
                <a:latin typeface="Georgia"/>
                <a:cs typeface="Georgia"/>
              </a:rPr>
              <a:t>organizzata </a:t>
            </a:r>
            <a:r>
              <a:rPr sz="1200" dirty="0">
                <a:latin typeface="Georgia"/>
                <a:cs typeface="Georgia"/>
              </a:rPr>
              <a:t>e </a:t>
            </a:r>
            <a:r>
              <a:rPr sz="1200" spc="-5" dirty="0">
                <a:latin typeface="Georgia"/>
                <a:cs typeface="Georgia"/>
              </a:rPr>
              <a:t>coordinata dall'ABI </a:t>
            </a:r>
            <a:r>
              <a:rPr sz="1200" dirty="0">
                <a:latin typeface="Georgia"/>
                <a:cs typeface="Georgia"/>
              </a:rPr>
              <a:t>e </a:t>
            </a:r>
            <a:r>
              <a:rPr sz="1200" spc="-5" dirty="0">
                <a:latin typeface="Georgia"/>
                <a:cs typeface="Georgia"/>
              </a:rPr>
              <a:t>vede </a:t>
            </a:r>
            <a:r>
              <a:rPr sz="1200" dirty="0">
                <a:latin typeface="Georgia"/>
                <a:cs typeface="Georgia"/>
              </a:rPr>
              <a:t>la </a:t>
            </a:r>
            <a:r>
              <a:rPr sz="1200" spc="-5" dirty="0">
                <a:latin typeface="Georgia"/>
                <a:cs typeface="Georgia"/>
              </a:rPr>
              <a:t>Rai come </a:t>
            </a:r>
            <a:r>
              <a:rPr sz="1200" dirty="0">
                <a:latin typeface="Georgia"/>
                <a:cs typeface="Georgia"/>
              </a:rPr>
              <a:t>uno </a:t>
            </a:r>
            <a:r>
              <a:rPr sz="1200" spc="-10" dirty="0">
                <a:latin typeface="Georgia"/>
                <a:cs typeface="Georgia"/>
              </a:rPr>
              <a:t>dei  </a:t>
            </a:r>
            <a:r>
              <a:rPr sz="1200" spc="-5" dirty="0">
                <a:latin typeface="Georgia"/>
                <a:cs typeface="Georgia"/>
              </a:rPr>
              <a:t>media partner principali.</a:t>
            </a:r>
            <a:endParaRPr sz="1200">
              <a:latin typeface="Georgia"/>
              <a:cs typeface="Georgia"/>
            </a:endParaRPr>
          </a:p>
          <a:p>
            <a:pPr marL="12700" algn="just">
              <a:lnSpc>
                <a:spcPts val="1355"/>
              </a:lnSpc>
            </a:pPr>
            <a:r>
              <a:rPr sz="1200" spc="-5" dirty="0">
                <a:latin typeface="Georgia"/>
                <a:cs typeface="Georgia"/>
              </a:rPr>
              <a:t>Per ulteriori informazioni, potete consultare </a:t>
            </a:r>
            <a:r>
              <a:rPr sz="1200" dirty="0">
                <a:latin typeface="Georgia"/>
                <a:cs typeface="Georgia"/>
              </a:rPr>
              <a:t>il </a:t>
            </a:r>
            <a:r>
              <a:rPr sz="1200" spc="-5" dirty="0">
                <a:solidFill>
                  <a:srgbClr val="9A0000"/>
                </a:solidFill>
                <a:latin typeface="Georgia"/>
                <a:cs typeface="Georgia"/>
                <a:hlinkClick r:id="rId6"/>
              </a:rPr>
              <a:t>sito ufficiale </a:t>
            </a:r>
            <a:r>
              <a:rPr sz="1200" dirty="0">
                <a:solidFill>
                  <a:srgbClr val="9A0000"/>
                </a:solidFill>
                <a:latin typeface="Georgia"/>
                <a:cs typeface="Georgia"/>
                <a:hlinkClick r:id="rId6"/>
              </a:rPr>
              <a:t>del</a:t>
            </a:r>
            <a:r>
              <a:rPr sz="1200" spc="20" dirty="0">
                <a:solidFill>
                  <a:srgbClr val="9A0000"/>
                </a:solidFill>
                <a:latin typeface="Georgia"/>
                <a:cs typeface="Georgia"/>
                <a:hlinkClick r:id="rId6"/>
              </a:rPr>
              <a:t> </a:t>
            </a:r>
            <a:r>
              <a:rPr sz="1200" dirty="0">
                <a:solidFill>
                  <a:srgbClr val="9A0000"/>
                </a:solidFill>
                <a:latin typeface="Georgia"/>
                <a:cs typeface="Georgia"/>
                <a:hlinkClick r:id="rId6"/>
              </a:rPr>
              <a:t>Festival</a:t>
            </a:r>
            <a:r>
              <a:rPr sz="1200" dirty="0">
                <a:latin typeface="Georgia"/>
                <a:cs typeface="Georgia"/>
              </a:rPr>
              <a:t>.</a:t>
            </a:r>
            <a:endParaRPr sz="1200">
              <a:latin typeface="Georgia"/>
              <a:cs typeface="Georgia"/>
            </a:endParaRPr>
          </a:p>
        </p:txBody>
      </p:sp>
      <p:sp>
        <p:nvSpPr>
          <p:cNvPr id="17" name="object 17"/>
          <p:cNvSpPr/>
          <p:nvPr/>
        </p:nvSpPr>
        <p:spPr>
          <a:xfrm>
            <a:off x="1471101" y="2133766"/>
            <a:ext cx="4534149" cy="874609"/>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Padania.org  5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062985"/>
            <a:ext cx="6146165" cy="2300605"/>
          </a:xfrm>
          <a:prstGeom prst="rect">
            <a:avLst/>
          </a:prstGeom>
        </p:spPr>
        <p:txBody>
          <a:bodyPr vert="horz" wrap="square" lIns="0" tIns="36830" rIns="0" bIns="0" rtlCol="0">
            <a:spAutoFit/>
          </a:bodyPr>
          <a:lstStyle/>
          <a:p>
            <a:pPr marL="12700" marR="539115">
              <a:lnSpc>
                <a:spcPts val="2760"/>
              </a:lnSpc>
              <a:spcBef>
                <a:spcPts val="290"/>
              </a:spcBef>
            </a:pPr>
            <a:r>
              <a:rPr sz="2400" b="1" spc="-25" dirty="0">
                <a:latin typeface="Times New Roman"/>
                <a:cs typeface="Times New Roman"/>
                <a:hlinkClick r:id="rId3"/>
              </a:rPr>
              <a:t>L’alfabeto </a:t>
            </a:r>
            <a:r>
              <a:rPr sz="2400" b="1" spc="-5" dirty="0">
                <a:latin typeface="Times New Roman"/>
                <a:cs typeface="Times New Roman"/>
                <a:hlinkClick r:id="rId3"/>
              </a:rPr>
              <a:t>della cultura creativa si </a:t>
            </a:r>
            <a:r>
              <a:rPr sz="2400" b="1" dirty="0">
                <a:latin typeface="Times New Roman"/>
                <a:cs typeface="Times New Roman"/>
                <a:hlinkClick r:id="rId3"/>
              </a:rPr>
              <a:t>mette in </a:t>
            </a:r>
            <a:r>
              <a:rPr sz="2400" b="1" dirty="0">
                <a:latin typeface="Times New Roman"/>
                <a:cs typeface="Times New Roman"/>
              </a:rPr>
              <a:t> </a:t>
            </a:r>
            <a:r>
              <a:rPr sz="2400" b="1" dirty="0">
                <a:latin typeface="Times New Roman"/>
                <a:cs typeface="Times New Roman"/>
                <a:hlinkClick r:id="rId3"/>
              </a:rPr>
              <a:t>mostra</a:t>
            </a:r>
            <a:endParaRPr sz="2400">
              <a:latin typeface="Times New Roman"/>
              <a:cs typeface="Times New Roman"/>
            </a:endParaRPr>
          </a:p>
          <a:p>
            <a:pPr marL="12700">
              <a:lnSpc>
                <a:spcPct val="100000"/>
              </a:lnSpc>
              <a:spcBef>
                <a:spcPts val="1330"/>
              </a:spcBef>
            </a:pPr>
            <a:r>
              <a:rPr sz="1100" dirty="0">
                <a:latin typeface="Calibri"/>
                <a:cs typeface="Calibri"/>
              </a:rPr>
              <a:t>Giovedì </a:t>
            </a:r>
            <a:r>
              <a:rPr sz="1100" spc="-5" dirty="0">
                <a:latin typeface="Calibri"/>
                <a:cs typeface="Calibri"/>
              </a:rPr>
              <a:t>05 </a:t>
            </a:r>
            <a:r>
              <a:rPr sz="1100" dirty="0">
                <a:latin typeface="Calibri"/>
                <a:cs typeface="Calibri"/>
              </a:rPr>
              <a:t>Marzo </a:t>
            </a:r>
            <a:r>
              <a:rPr sz="1100" spc="-5" dirty="0">
                <a:latin typeface="Calibri"/>
                <a:cs typeface="Calibri"/>
              </a:rPr>
              <a:t>2015</a:t>
            </a:r>
            <a:r>
              <a:rPr sz="1100" spc="-35" dirty="0">
                <a:latin typeface="Calibri"/>
                <a:cs typeface="Calibri"/>
              </a:rPr>
              <a:t> </a:t>
            </a:r>
            <a:r>
              <a:rPr sz="1100" spc="-5" dirty="0">
                <a:latin typeface="Calibri"/>
                <a:cs typeface="Calibri"/>
              </a:rPr>
              <a:t>07:10</a:t>
            </a:r>
            <a:endParaRPr sz="1100">
              <a:latin typeface="Calibri"/>
              <a:cs typeface="Calibri"/>
            </a:endParaRPr>
          </a:p>
          <a:p>
            <a:pPr marL="12700" marR="5080">
              <a:lnSpc>
                <a:spcPct val="117300"/>
              </a:lnSpc>
              <a:spcBef>
                <a:spcPts val="980"/>
              </a:spcBef>
            </a:pPr>
            <a:r>
              <a:rPr sz="1100" dirty="0">
                <a:latin typeface="Calibri"/>
                <a:cs typeface="Calibri"/>
              </a:rPr>
              <a:t>Il </a:t>
            </a:r>
            <a:r>
              <a:rPr sz="1100" spc="-5" dirty="0">
                <a:latin typeface="Calibri"/>
                <a:cs typeface="Calibri"/>
              </a:rPr>
              <a:t>filo conduttore ideale della seconda edizione </a:t>
            </a:r>
            <a:r>
              <a:rPr sz="1100" dirty="0">
                <a:latin typeface="Calibri"/>
                <a:cs typeface="Calibri"/>
              </a:rPr>
              <a:t>del </a:t>
            </a:r>
            <a:r>
              <a:rPr sz="1100" spc="-5" dirty="0">
                <a:latin typeface="Calibri"/>
                <a:cs typeface="Calibri"/>
              </a:rPr>
              <a:t>Festival </a:t>
            </a:r>
            <a:r>
              <a:rPr sz="1100" dirty="0">
                <a:latin typeface="Calibri"/>
                <a:cs typeface="Calibri"/>
              </a:rPr>
              <a:t>della </a:t>
            </a:r>
            <a:r>
              <a:rPr sz="1100" spc="-5" dirty="0">
                <a:latin typeface="Calibri"/>
                <a:cs typeface="Calibri"/>
              </a:rPr>
              <a:t>Cultura Creativa, promosso </a:t>
            </a:r>
            <a:r>
              <a:rPr sz="1100" dirty="0">
                <a:latin typeface="Calibri"/>
                <a:cs typeface="Calibri"/>
              </a:rPr>
              <a:t>e </a:t>
            </a:r>
            <a:r>
              <a:rPr sz="1100" spc="-5" dirty="0">
                <a:latin typeface="Calibri"/>
                <a:cs typeface="Calibri"/>
              </a:rPr>
              <a:t>realizzato  dalle </a:t>
            </a:r>
            <a:r>
              <a:rPr sz="1100" b="1" u="sng" spc="-5" dirty="0">
                <a:uFill>
                  <a:solidFill>
                    <a:srgbClr val="000000"/>
                  </a:solidFill>
                </a:uFill>
                <a:latin typeface="Calibri"/>
                <a:cs typeface="Calibri"/>
                <a:hlinkClick r:id="rId4"/>
              </a:rPr>
              <a:t>banche</a:t>
            </a:r>
            <a:r>
              <a:rPr sz="1100" spc="-5" dirty="0">
                <a:latin typeface="Calibri"/>
                <a:cs typeface="Calibri"/>
                <a:hlinkClick r:id="rId4"/>
              </a:rPr>
              <a:t>, </a:t>
            </a:r>
            <a:r>
              <a:rPr sz="1100" spc="-5" dirty="0">
                <a:latin typeface="Calibri"/>
                <a:cs typeface="Calibri"/>
              </a:rPr>
              <a:t>grazie </a:t>
            </a:r>
            <a:r>
              <a:rPr sz="1100" dirty="0">
                <a:latin typeface="Calibri"/>
                <a:cs typeface="Calibri"/>
              </a:rPr>
              <a:t>al </a:t>
            </a:r>
            <a:r>
              <a:rPr sz="1100" spc="-5" dirty="0">
                <a:latin typeface="Calibri"/>
                <a:cs typeface="Calibri"/>
              </a:rPr>
              <a:t>coordinamento dell’Abi, sarà «L’alfabeto del Mondo. Leggiamo </a:t>
            </a:r>
            <a:r>
              <a:rPr sz="1100" dirty="0">
                <a:latin typeface="Calibri"/>
                <a:cs typeface="Calibri"/>
              </a:rPr>
              <a:t>i </a:t>
            </a:r>
            <a:r>
              <a:rPr sz="1100" spc="-5" dirty="0">
                <a:latin typeface="Calibri"/>
                <a:cs typeface="Calibri"/>
              </a:rPr>
              <a:t>segni intorno </a:t>
            </a:r>
            <a:r>
              <a:rPr sz="1100" dirty="0">
                <a:latin typeface="Calibri"/>
                <a:cs typeface="Calibri"/>
              </a:rPr>
              <a:t>a </a:t>
            </a:r>
            <a:r>
              <a:rPr sz="1100" spc="-5" dirty="0">
                <a:latin typeface="Calibri"/>
                <a:cs typeface="Calibri"/>
              </a:rPr>
              <a:t>noi </a:t>
            </a:r>
            <a:r>
              <a:rPr sz="1100" dirty="0">
                <a:latin typeface="Calibri"/>
                <a:cs typeface="Calibri"/>
              </a:rPr>
              <a:t>e  </a:t>
            </a:r>
            <a:r>
              <a:rPr sz="1100" spc="-5" dirty="0">
                <a:latin typeface="Calibri"/>
                <a:cs typeface="Calibri"/>
              </a:rPr>
              <a:t>raccontiamoli» </a:t>
            </a:r>
            <a:r>
              <a:rPr sz="1100" dirty="0">
                <a:latin typeface="Calibri"/>
                <a:cs typeface="Calibri"/>
              </a:rPr>
              <a:t>e la </a:t>
            </a:r>
            <a:r>
              <a:rPr sz="1100" spc="-5" dirty="0">
                <a:latin typeface="Calibri"/>
                <a:cs typeface="Calibri"/>
              </a:rPr>
              <a:t>manifestazione si svolgerà </a:t>
            </a:r>
            <a:r>
              <a:rPr sz="1100" dirty="0">
                <a:latin typeface="Calibri"/>
                <a:cs typeface="Calibri"/>
              </a:rPr>
              <a:t>dal 16 al 22 marzo,</a:t>
            </a:r>
            <a:r>
              <a:rPr sz="1100" spc="-35" dirty="0">
                <a:latin typeface="Calibri"/>
                <a:cs typeface="Calibri"/>
              </a:rPr>
              <a:t> </a:t>
            </a:r>
            <a:r>
              <a:rPr sz="1100" spc="-5" dirty="0">
                <a:latin typeface="Calibri"/>
                <a:cs typeface="Calibri"/>
              </a:rPr>
              <a:t>coinvolgendo....</a:t>
            </a:r>
            <a:endParaRPr sz="1100">
              <a:latin typeface="Calibri"/>
              <a:cs typeface="Calibri"/>
            </a:endParaRPr>
          </a:p>
          <a:p>
            <a:pPr>
              <a:lnSpc>
                <a:spcPct val="100000"/>
              </a:lnSpc>
            </a:pPr>
            <a:endParaRPr sz="1100">
              <a:latin typeface="Times New Roman"/>
              <a:cs typeface="Times New Roman"/>
            </a:endParaRPr>
          </a:p>
          <a:p>
            <a:pPr>
              <a:lnSpc>
                <a:spcPct val="100000"/>
              </a:lnSpc>
              <a:spcBef>
                <a:spcPts val="15"/>
              </a:spcBef>
            </a:pPr>
            <a:endParaRPr sz="1150">
              <a:latin typeface="Times New Roman"/>
              <a:cs typeface="Times New Roman"/>
            </a:endParaRPr>
          </a:p>
          <a:p>
            <a:pPr marL="12700">
              <a:lnSpc>
                <a:spcPct val="100000"/>
              </a:lnSpc>
              <a:spcBef>
                <a:spcPts val="5"/>
              </a:spcBef>
            </a:pPr>
            <a:r>
              <a:rPr sz="1100" u="sng" dirty="0">
                <a:solidFill>
                  <a:srgbClr val="0000FF"/>
                </a:solidFill>
                <a:uFill>
                  <a:solidFill>
                    <a:srgbClr val="0000FF"/>
                  </a:solidFill>
                </a:uFill>
                <a:latin typeface="Calibri"/>
                <a:cs typeface="Calibri"/>
                <a:hlinkClick r:id="rId5"/>
              </a:rPr>
              <a:t>Leggi</a:t>
            </a:r>
            <a:r>
              <a:rPr sz="1100" u="sng" spc="-5" dirty="0">
                <a:solidFill>
                  <a:srgbClr val="0000FF"/>
                </a:solidFill>
                <a:uFill>
                  <a:solidFill>
                    <a:srgbClr val="0000FF"/>
                  </a:solidFill>
                </a:uFill>
                <a:latin typeface="Calibri"/>
                <a:cs typeface="Calibri"/>
                <a:hlinkClick r:id="rId5"/>
              </a:rPr>
              <a:t> tutto</a:t>
            </a:r>
            <a:endParaRPr sz="1100">
              <a:latin typeface="Calibri"/>
              <a:cs typeface="Calibri"/>
            </a:endParaRPr>
          </a:p>
        </p:txBody>
      </p:sp>
      <p:sp>
        <p:nvSpPr>
          <p:cNvPr id="5" name="object 5"/>
          <p:cNvSpPr txBox="1"/>
          <p:nvPr/>
        </p:nvSpPr>
        <p:spPr>
          <a:xfrm>
            <a:off x="706627" y="6139052"/>
            <a:ext cx="4269105" cy="3731260"/>
          </a:xfrm>
          <a:prstGeom prst="rect">
            <a:avLst/>
          </a:prstGeom>
        </p:spPr>
        <p:txBody>
          <a:bodyPr vert="horz" wrap="square" lIns="0" tIns="13335" rIns="0" bIns="0" rtlCol="0">
            <a:spAutoFit/>
          </a:bodyPr>
          <a:lstStyle/>
          <a:p>
            <a:pPr marL="12700">
              <a:lnSpc>
                <a:spcPct val="100000"/>
              </a:lnSpc>
              <a:spcBef>
                <a:spcPts val="105"/>
              </a:spcBef>
            </a:pPr>
            <a:r>
              <a:rPr sz="1100" spc="-5" dirty="0">
                <a:latin typeface="Calibri"/>
                <a:cs typeface="Calibri"/>
              </a:rPr>
              <a:t>05/03/2015</a:t>
            </a:r>
            <a:r>
              <a:rPr sz="1100" spc="-15" dirty="0">
                <a:latin typeface="Calibri"/>
                <a:cs typeface="Calibri"/>
              </a:rPr>
              <a:t> </a:t>
            </a:r>
            <a:r>
              <a:rPr sz="1100" spc="-5" dirty="0">
                <a:latin typeface="Calibri"/>
                <a:cs typeface="Calibri"/>
              </a:rPr>
              <a:t>06:07</a:t>
            </a:r>
            <a:endParaRPr sz="1100">
              <a:latin typeface="Calibri"/>
              <a:cs typeface="Calibri"/>
            </a:endParaRPr>
          </a:p>
          <a:p>
            <a:pPr>
              <a:lnSpc>
                <a:spcPct val="100000"/>
              </a:lnSpc>
              <a:spcBef>
                <a:spcPts val="50"/>
              </a:spcBef>
            </a:pPr>
            <a:endParaRPr sz="1000">
              <a:latin typeface="Times New Roman"/>
              <a:cs typeface="Times New Roman"/>
            </a:endParaRPr>
          </a:p>
          <a:p>
            <a:pPr marL="12700">
              <a:lnSpc>
                <a:spcPct val="100000"/>
              </a:lnSpc>
            </a:pPr>
            <a:r>
              <a:rPr sz="1600" b="1" spc="-5" dirty="0">
                <a:latin typeface="Calibri"/>
                <a:cs typeface="Calibri"/>
              </a:rPr>
              <a:t>L’alfabeto della cultura creativa si mette in</a:t>
            </a:r>
            <a:r>
              <a:rPr sz="1600" b="1" spc="25" dirty="0">
                <a:latin typeface="Calibri"/>
                <a:cs typeface="Calibri"/>
              </a:rPr>
              <a:t> </a:t>
            </a:r>
            <a:r>
              <a:rPr sz="1600" b="1" spc="-10" dirty="0">
                <a:latin typeface="Calibri"/>
                <a:cs typeface="Calibri"/>
              </a:rPr>
              <a:t>mostra</a:t>
            </a:r>
            <a:endParaRPr sz="1600">
              <a:latin typeface="Calibri"/>
              <a:cs typeface="Calibri"/>
            </a:endParaRPr>
          </a:p>
          <a:p>
            <a:pPr marL="12700" marR="512445">
              <a:lnSpc>
                <a:spcPct val="117300"/>
              </a:lnSpc>
              <a:spcBef>
                <a:spcPts val="1115"/>
              </a:spcBef>
            </a:pPr>
            <a:r>
              <a:rPr sz="1100" i="1" dirty="0">
                <a:latin typeface="Calibri"/>
                <a:cs typeface="Calibri"/>
              </a:rPr>
              <a:t>Il </a:t>
            </a:r>
            <a:r>
              <a:rPr sz="1100" i="1" spc="-5" dirty="0">
                <a:latin typeface="Calibri"/>
                <a:cs typeface="Calibri"/>
              </a:rPr>
              <a:t>filo conduttore </a:t>
            </a:r>
            <a:r>
              <a:rPr sz="1100" i="1" dirty="0">
                <a:latin typeface="Calibri"/>
                <a:cs typeface="Calibri"/>
              </a:rPr>
              <a:t>ideale </a:t>
            </a:r>
            <a:r>
              <a:rPr sz="1100" i="1" spc="-10" dirty="0">
                <a:latin typeface="Calibri"/>
                <a:cs typeface="Calibri"/>
              </a:rPr>
              <a:t>della </a:t>
            </a:r>
            <a:r>
              <a:rPr sz="1100" i="1" spc="-5" dirty="0">
                <a:latin typeface="Calibri"/>
                <a:cs typeface="Calibri"/>
              </a:rPr>
              <a:t>seconda edizione del Festival della  </a:t>
            </a:r>
            <a:r>
              <a:rPr sz="1100" i="1" dirty="0">
                <a:latin typeface="Calibri"/>
                <a:cs typeface="Calibri"/>
              </a:rPr>
              <a:t>Cultura </a:t>
            </a:r>
            <a:r>
              <a:rPr sz="1100" i="1" spc="-5" dirty="0">
                <a:latin typeface="Calibri"/>
                <a:cs typeface="Calibri"/>
              </a:rPr>
              <a:t>Creativa, promosso </a:t>
            </a:r>
            <a:r>
              <a:rPr sz="1100" i="1" dirty="0">
                <a:latin typeface="Calibri"/>
                <a:cs typeface="Calibri"/>
              </a:rPr>
              <a:t>e </a:t>
            </a:r>
            <a:r>
              <a:rPr sz="1100" i="1" spc="-5" dirty="0">
                <a:latin typeface="Calibri"/>
                <a:cs typeface="Calibri"/>
              </a:rPr>
              <a:t>realizzato dalle banche, grazie al  coordinamento dell’Abi, sarà «L’alfabeto del Mondo. Leggiamo</a:t>
            </a:r>
            <a:r>
              <a:rPr sz="1100" i="1" spc="85" dirty="0">
                <a:latin typeface="Calibri"/>
                <a:cs typeface="Calibri"/>
              </a:rPr>
              <a:t> </a:t>
            </a:r>
            <a:r>
              <a:rPr sz="1100" i="1" spc="-5" dirty="0">
                <a:latin typeface="Calibri"/>
                <a:cs typeface="Calibri"/>
              </a:rPr>
              <a:t>i...</a:t>
            </a:r>
            <a:endParaRPr sz="1100">
              <a:latin typeface="Calibri"/>
              <a:cs typeface="Calibri"/>
            </a:endParaRPr>
          </a:p>
          <a:p>
            <a:pPr marL="12700" marR="629285">
              <a:lnSpc>
                <a:spcPct val="117300"/>
              </a:lnSpc>
              <a:spcBef>
                <a:spcPts val="980"/>
              </a:spcBef>
            </a:pPr>
            <a:r>
              <a:rPr sz="1100" dirty="0">
                <a:latin typeface="Calibri"/>
                <a:cs typeface="Calibri"/>
              </a:rPr>
              <a:t>Il </a:t>
            </a:r>
            <a:r>
              <a:rPr sz="1100" spc="-5" dirty="0">
                <a:latin typeface="Calibri"/>
                <a:cs typeface="Calibri"/>
              </a:rPr>
              <a:t>filo conduttore ideale della seconda edizione </a:t>
            </a:r>
            <a:r>
              <a:rPr sz="1100" dirty="0">
                <a:latin typeface="Calibri"/>
                <a:cs typeface="Calibri"/>
              </a:rPr>
              <a:t>del </a:t>
            </a:r>
            <a:r>
              <a:rPr sz="1100" spc="-5" dirty="0">
                <a:latin typeface="Calibri"/>
                <a:cs typeface="Calibri"/>
              </a:rPr>
              <a:t>Festival </a:t>
            </a:r>
            <a:r>
              <a:rPr sz="1100" dirty="0">
                <a:latin typeface="Calibri"/>
                <a:cs typeface="Calibri"/>
              </a:rPr>
              <a:t>della  </a:t>
            </a:r>
            <a:r>
              <a:rPr sz="1100" spc="-5" dirty="0">
                <a:latin typeface="Calibri"/>
                <a:cs typeface="Calibri"/>
              </a:rPr>
              <a:t>Cultura Creativa, promosso </a:t>
            </a:r>
            <a:r>
              <a:rPr sz="1100" dirty="0">
                <a:latin typeface="Calibri"/>
                <a:cs typeface="Calibri"/>
              </a:rPr>
              <a:t>e </a:t>
            </a:r>
            <a:r>
              <a:rPr sz="1100" spc="-5" dirty="0">
                <a:latin typeface="Calibri"/>
                <a:cs typeface="Calibri"/>
              </a:rPr>
              <a:t>realizzato dalle banche, grazie</a:t>
            </a:r>
            <a:r>
              <a:rPr sz="1100" spc="45" dirty="0">
                <a:latin typeface="Calibri"/>
                <a:cs typeface="Calibri"/>
              </a:rPr>
              <a:t> </a:t>
            </a:r>
            <a:r>
              <a:rPr sz="1100" dirty="0">
                <a:latin typeface="Calibri"/>
                <a:cs typeface="Calibri"/>
              </a:rPr>
              <a:t>al</a:t>
            </a:r>
            <a:endParaRPr sz="1100">
              <a:latin typeface="Calibri"/>
              <a:cs typeface="Calibri"/>
            </a:endParaRPr>
          </a:p>
          <a:p>
            <a:pPr marL="12700" marR="452755">
              <a:lnSpc>
                <a:spcPct val="117100"/>
              </a:lnSpc>
              <a:spcBef>
                <a:spcPts val="5"/>
              </a:spcBef>
            </a:pPr>
            <a:r>
              <a:rPr sz="1100" dirty="0">
                <a:latin typeface="Calibri"/>
                <a:cs typeface="Calibri"/>
              </a:rPr>
              <a:t>coordinamento </a:t>
            </a:r>
            <a:r>
              <a:rPr sz="1100" spc="-5" dirty="0">
                <a:latin typeface="Calibri"/>
                <a:cs typeface="Calibri"/>
              </a:rPr>
              <a:t>dell’Abi, sarà «L’alfabeto del Mondo. </a:t>
            </a:r>
            <a:r>
              <a:rPr sz="1100" dirty="0">
                <a:latin typeface="Calibri"/>
                <a:cs typeface="Calibri"/>
              </a:rPr>
              <a:t>Leggiamo i  </a:t>
            </a:r>
            <a:r>
              <a:rPr sz="1100" spc="-5" dirty="0">
                <a:latin typeface="Calibri"/>
                <a:cs typeface="Calibri"/>
              </a:rPr>
              <a:t>segni intorno </a:t>
            </a:r>
            <a:r>
              <a:rPr sz="1100" dirty="0">
                <a:latin typeface="Calibri"/>
                <a:cs typeface="Calibri"/>
              </a:rPr>
              <a:t>a </a:t>
            </a:r>
            <a:r>
              <a:rPr sz="1100" spc="-5" dirty="0">
                <a:latin typeface="Calibri"/>
                <a:cs typeface="Calibri"/>
              </a:rPr>
              <a:t>noi </a:t>
            </a:r>
            <a:r>
              <a:rPr sz="1100" dirty="0">
                <a:latin typeface="Calibri"/>
                <a:cs typeface="Calibri"/>
              </a:rPr>
              <a:t>e </a:t>
            </a:r>
            <a:r>
              <a:rPr sz="1100" spc="-5" dirty="0">
                <a:latin typeface="Calibri"/>
                <a:cs typeface="Calibri"/>
              </a:rPr>
              <a:t>raccontiamoli» </a:t>
            </a:r>
            <a:r>
              <a:rPr sz="1100" dirty="0">
                <a:latin typeface="Calibri"/>
                <a:cs typeface="Calibri"/>
              </a:rPr>
              <a:t>e la </a:t>
            </a:r>
            <a:r>
              <a:rPr sz="1100" spc="-5" dirty="0">
                <a:latin typeface="Calibri"/>
                <a:cs typeface="Calibri"/>
              </a:rPr>
              <a:t>manifestazione si svolgerà  </a:t>
            </a:r>
            <a:r>
              <a:rPr sz="1100" dirty="0">
                <a:latin typeface="Calibri"/>
                <a:cs typeface="Calibri"/>
              </a:rPr>
              <a:t>dal 16 al </a:t>
            </a:r>
            <a:r>
              <a:rPr sz="1100" spc="-5" dirty="0">
                <a:latin typeface="Calibri"/>
                <a:cs typeface="Calibri"/>
              </a:rPr>
              <a:t>22 marzo, coinvolgendo oltre 10 </a:t>
            </a:r>
            <a:r>
              <a:rPr sz="1100" dirty="0">
                <a:latin typeface="Calibri"/>
                <a:cs typeface="Calibri"/>
              </a:rPr>
              <a:t>mila ragazzi, </a:t>
            </a:r>
            <a:r>
              <a:rPr sz="1100" spc="-5" dirty="0">
                <a:latin typeface="Calibri"/>
                <a:cs typeface="Calibri"/>
              </a:rPr>
              <a:t>dai </a:t>
            </a:r>
            <a:r>
              <a:rPr sz="1100" dirty="0">
                <a:latin typeface="Calibri"/>
                <a:cs typeface="Calibri"/>
              </a:rPr>
              <a:t>6 ai </a:t>
            </a:r>
            <a:r>
              <a:rPr sz="1100" spc="-5" dirty="0">
                <a:latin typeface="Calibri"/>
                <a:cs typeface="Calibri"/>
              </a:rPr>
              <a:t>13  anni, </a:t>
            </a:r>
            <a:r>
              <a:rPr sz="1100" dirty="0">
                <a:latin typeface="Calibri"/>
                <a:cs typeface="Calibri"/>
              </a:rPr>
              <a:t>in tutta </a:t>
            </a:r>
            <a:r>
              <a:rPr sz="1100" spc="-5" dirty="0">
                <a:latin typeface="Calibri"/>
                <a:cs typeface="Calibri"/>
              </a:rPr>
              <a:t>Italia, </a:t>
            </a:r>
            <a:r>
              <a:rPr sz="1100" dirty="0">
                <a:latin typeface="Calibri"/>
                <a:cs typeface="Calibri"/>
              </a:rPr>
              <a:t>con </a:t>
            </a:r>
            <a:r>
              <a:rPr sz="1100" spc="-5" dirty="0">
                <a:latin typeface="Calibri"/>
                <a:cs typeface="Calibri"/>
              </a:rPr>
              <a:t>eventi, </a:t>
            </a:r>
            <a:r>
              <a:rPr sz="1100" dirty="0">
                <a:latin typeface="Calibri"/>
                <a:cs typeface="Calibri"/>
              </a:rPr>
              <a:t>laboratori e </a:t>
            </a:r>
            <a:r>
              <a:rPr sz="1100" spc="-5" dirty="0">
                <a:latin typeface="Calibri"/>
                <a:cs typeface="Calibri"/>
              </a:rPr>
              <a:t>mostre </a:t>
            </a:r>
            <a:r>
              <a:rPr sz="1100" dirty="0">
                <a:latin typeface="Calibri"/>
                <a:cs typeface="Calibri"/>
              </a:rPr>
              <a:t>in </a:t>
            </a:r>
            <a:r>
              <a:rPr sz="1100" spc="-10" dirty="0">
                <a:latin typeface="Calibri"/>
                <a:cs typeface="Calibri"/>
              </a:rPr>
              <a:t>cui  </a:t>
            </a:r>
            <a:r>
              <a:rPr sz="1100" spc="-5" dirty="0">
                <a:latin typeface="Calibri"/>
                <a:cs typeface="Calibri"/>
              </a:rPr>
              <a:t>sperimentare </a:t>
            </a:r>
            <a:r>
              <a:rPr sz="1100" dirty="0">
                <a:latin typeface="Calibri"/>
                <a:cs typeface="Calibri"/>
              </a:rPr>
              <a:t>la </a:t>
            </a:r>
            <a:r>
              <a:rPr sz="1100" spc="-5" dirty="0">
                <a:latin typeface="Calibri"/>
                <a:cs typeface="Calibri"/>
              </a:rPr>
              <a:t>fantasia </a:t>
            </a:r>
            <a:r>
              <a:rPr sz="1100" dirty="0">
                <a:latin typeface="Calibri"/>
                <a:cs typeface="Calibri"/>
              </a:rPr>
              <a:t>e </a:t>
            </a:r>
            <a:r>
              <a:rPr sz="1100" spc="-5" dirty="0">
                <a:latin typeface="Calibri"/>
                <a:cs typeface="Calibri"/>
              </a:rPr>
              <a:t>costruire racconti fra arte, </a:t>
            </a:r>
            <a:r>
              <a:rPr sz="1100" dirty="0">
                <a:latin typeface="Calibri"/>
                <a:cs typeface="Calibri"/>
              </a:rPr>
              <a:t>archeologia,  </a:t>
            </a:r>
            <a:r>
              <a:rPr sz="1100" spc="-5" dirty="0">
                <a:latin typeface="Calibri"/>
                <a:cs typeface="Calibri"/>
              </a:rPr>
              <a:t>musica, </a:t>
            </a:r>
            <a:r>
              <a:rPr sz="1100" dirty="0">
                <a:latin typeface="Calibri"/>
                <a:cs typeface="Calibri"/>
              </a:rPr>
              <a:t>canto, </a:t>
            </a:r>
            <a:r>
              <a:rPr sz="1100" spc="-5" dirty="0">
                <a:latin typeface="Calibri"/>
                <a:cs typeface="Calibri"/>
              </a:rPr>
              <a:t>lettura, teatro, robotica </a:t>
            </a:r>
            <a:r>
              <a:rPr sz="1100" dirty="0">
                <a:latin typeface="Calibri"/>
                <a:cs typeface="Calibri"/>
              </a:rPr>
              <a:t>e </a:t>
            </a:r>
            <a:r>
              <a:rPr sz="1100" spc="-5" dirty="0">
                <a:latin typeface="Calibri"/>
                <a:cs typeface="Calibri"/>
              </a:rPr>
              <a:t>nuove</a:t>
            </a:r>
            <a:r>
              <a:rPr sz="1100" dirty="0">
                <a:latin typeface="Calibri"/>
                <a:cs typeface="Calibri"/>
              </a:rPr>
              <a:t> </a:t>
            </a:r>
            <a:r>
              <a:rPr sz="1100" spc="-5" dirty="0">
                <a:latin typeface="Calibri"/>
                <a:cs typeface="Calibri"/>
              </a:rPr>
              <a:t>tecnologie.</a:t>
            </a:r>
            <a:endParaRPr sz="1100">
              <a:latin typeface="Calibri"/>
              <a:cs typeface="Calibri"/>
            </a:endParaRPr>
          </a:p>
          <a:p>
            <a:pPr>
              <a:lnSpc>
                <a:spcPct val="100000"/>
              </a:lnSpc>
            </a:pPr>
            <a:endParaRPr sz="1050">
              <a:latin typeface="Times New Roman"/>
              <a:cs typeface="Times New Roman"/>
            </a:endParaRPr>
          </a:p>
          <a:p>
            <a:pPr marL="12700">
              <a:lnSpc>
                <a:spcPct val="100000"/>
              </a:lnSpc>
              <a:spcBef>
                <a:spcPts val="5"/>
              </a:spcBef>
            </a:pPr>
            <a:r>
              <a:rPr sz="1100" dirty="0">
                <a:latin typeface="Calibri"/>
                <a:cs typeface="Calibri"/>
              </a:rPr>
              <a:t>«Siamo </a:t>
            </a:r>
            <a:r>
              <a:rPr sz="1100" spc="-5" dirty="0">
                <a:latin typeface="Calibri"/>
                <a:cs typeface="Calibri"/>
              </a:rPr>
              <a:t>presenti </a:t>
            </a:r>
            <a:r>
              <a:rPr sz="1100" dirty="0">
                <a:latin typeface="Calibri"/>
                <a:cs typeface="Calibri"/>
              </a:rPr>
              <a:t>in </a:t>
            </a:r>
            <a:r>
              <a:rPr sz="1100" spc="-5" dirty="0">
                <a:latin typeface="Calibri"/>
                <a:cs typeface="Calibri"/>
              </a:rPr>
              <a:t>60 città </a:t>
            </a:r>
            <a:r>
              <a:rPr sz="1100" dirty="0">
                <a:latin typeface="Calibri"/>
                <a:cs typeface="Calibri"/>
              </a:rPr>
              <a:t>con 80 </a:t>
            </a:r>
            <a:r>
              <a:rPr sz="1100" spc="-5" dirty="0">
                <a:latin typeface="Calibri"/>
                <a:cs typeface="Calibri"/>
              </a:rPr>
              <a:t>iniziative su tutto </a:t>
            </a:r>
            <a:r>
              <a:rPr sz="1100" dirty="0">
                <a:latin typeface="Calibri"/>
                <a:cs typeface="Calibri"/>
              </a:rPr>
              <a:t>il</a:t>
            </a:r>
            <a:r>
              <a:rPr sz="1100" spc="-5" dirty="0">
                <a:latin typeface="Calibri"/>
                <a:cs typeface="Calibri"/>
              </a:rPr>
              <a:t> </a:t>
            </a:r>
            <a:r>
              <a:rPr sz="1100" dirty="0">
                <a:latin typeface="Calibri"/>
                <a:cs typeface="Calibri"/>
              </a:rPr>
              <a:t>territorio</a:t>
            </a:r>
            <a:endParaRPr sz="1100">
              <a:latin typeface="Calibri"/>
              <a:cs typeface="Calibri"/>
            </a:endParaRPr>
          </a:p>
          <a:p>
            <a:pPr marL="12700" marR="331470">
              <a:lnSpc>
                <a:spcPct val="116399"/>
              </a:lnSpc>
              <a:spcBef>
                <a:spcPts val="10"/>
              </a:spcBef>
            </a:pPr>
            <a:r>
              <a:rPr sz="1100" dirty="0">
                <a:latin typeface="Calibri"/>
                <a:cs typeface="Calibri"/>
              </a:rPr>
              <a:t>nazionale, </a:t>
            </a:r>
            <a:r>
              <a:rPr sz="1100" spc="-5" dirty="0">
                <a:latin typeface="Calibri"/>
                <a:cs typeface="Calibri"/>
              </a:rPr>
              <a:t>rivolgendoci </a:t>
            </a:r>
            <a:r>
              <a:rPr sz="1100" dirty="0">
                <a:latin typeface="Calibri"/>
                <a:cs typeface="Calibri"/>
              </a:rPr>
              <a:t>ai </a:t>
            </a:r>
            <a:r>
              <a:rPr sz="1100" spc="-5" dirty="0">
                <a:latin typeface="Calibri"/>
                <a:cs typeface="Calibri"/>
              </a:rPr>
              <a:t>più </a:t>
            </a:r>
            <a:r>
              <a:rPr sz="1100" dirty="0">
                <a:latin typeface="Calibri"/>
                <a:cs typeface="Calibri"/>
              </a:rPr>
              <a:t>giovani con </a:t>
            </a:r>
            <a:r>
              <a:rPr sz="1100" spc="-5" dirty="0">
                <a:latin typeface="Calibri"/>
                <a:cs typeface="Calibri"/>
              </a:rPr>
              <a:t>un’opportunità </a:t>
            </a:r>
            <a:r>
              <a:rPr sz="1100" dirty="0">
                <a:latin typeface="Calibri"/>
                <a:cs typeface="Calibri"/>
              </a:rPr>
              <a:t>che </a:t>
            </a:r>
            <a:r>
              <a:rPr sz="1100" spc="-5" dirty="0">
                <a:latin typeface="Calibri"/>
                <a:cs typeface="Calibri"/>
              </a:rPr>
              <a:t>assume  </a:t>
            </a:r>
            <a:r>
              <a:rPr sz="1100" dirty="0">
                <a:latin typeface="Calibri"/>
                <a:cs typeface="Calibri"/>
              </a:rPr>
              <a:t>il </a:t>
            </a:r>
            <a:r>
              <a:rPr sz="1100" spc="-5" dirty="0">
                <a:latin typeface="Calibri"/>
                <a:cs typeface="Calibri"/>
              </a:rPr>
              <a:t>senso di una </a:t>
            </a:r>
            <a:r>
              <a:rPr sz="1100" dirty="0">
                <a:latin typeface="Calibri"/>
                <a:cs typeface="Calibri"/>
              </a:rPr>
              <a:t>metafora </a:t>
            </a:r>
            <a:r>
              <a:rPr sz="1100" spc="-10" dirty="0">
                <a:latin typeface="Calibri"/>
                <a:cs typeface="Calibri"/>
              </a:rPr>
              <a:t>dello </a:t>
            </a:r>
            <a:r>
              <a:rPr sz="1100" spc="-5" dirty="0">
                <a:latin typeface="Calibri"/>
                <a:cs typeface="Calibri"/>
              </a:rPr>
              <a:t>sforzo delle banche </a:t>
            </a:r>
            <a:r>
              <a:rPr sz="1100" dirty="0">
                <a:latin typeface="Calibri"/>
                <a:cs typeface="Calibri"/>
              </a:rPr>
              <a:t>a </a:t>
            </a:r>
            <a:r>
              <a:rPr sz="1100" spc="-5" dirty="0">
                <a:latin typeface="Calibri"/>
                <a:cs typeface="Calibri"/>
              </a:rPr>
              <a:t>investire </a:t>
            </a:r>
            <a:r>
              <a:rPr sz="1100" dirty="0">
                <a:latin typeface="Calibri"/>
                <a:cs typeface="Calibri"/>
              </a:rPr>
              <a:t>per</a:t>
            </a:r>
            <a:r>
              <a:rPr sz="1100" spc="55" dirty="0">
                <a:latin typeface="Calibri"/>
                <a:cs typeface="Calibri"/>
              </a:rPr>
              <a:t> </a:t>
            </a:r>
            <a:r>
              <a:rPr sz="1100" dirty="0">
                <a:latin typeface="Calibri"/>
                <a:cs typeface="Calibri"/>
              </a:rPr>
              <a:t>la</a:t>
            </a:r>
            <a:endParaRPr sz="1100">
              <a:latin typeface="Calibri"/>
              <a:cs typeface="Calibri"/>
            </a:endParaRPr>
          </a:p>
        </p:txBody>
      </p:sp>
      <p:sp>
        <p:nvSpPr>
          <p:cNvPr id="6" name="object 6"/>
          <p:cNvSpPr/>
          <p:nvPr/>
        </p:nvSpPr>
        <p:spPr>
          <a:xfrm>
            <a:off x="2256154" y="2329299"/>
            <a:ext cx="2828924" cy="41883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767579" y="6949172"/>
            <a:ext cx="1832610" cy="3000375"/>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1720" cy="584708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845050">
              <a:lnSpc>
                <a:spcPts val="1839"/>
              </a:lnSpc>
            </a:pPr>
            <a:r>
              <a:rPr sz="1600" b="1" spc="-5" dirty="0">
                <a:latin typeface="Arial"/>
                <a:cs typeface="Arial"/>
              </a:rPr>
              <a:t>Padania.org  5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5"/>
              </a:spcBef>
            </a:pPr>
            <a:endParaRPr sz="2100">
              <a:latin typeface="Times New Roman"/>
              <a:cs typeface="Times New Roman"/>
            </a:endParaRPr>
          </a:p>
          <a:p>
            <a:pPr marL="12700" marR="205104">
              <a:lnSpc>
                <a:spcPct val="116900"/>
              </a:lnSpc>
            </a:pPr>
            <a:r>
              <a:rPr sz="1100" dirty="0">
                <a:latin typeface="Calibri"/>
                <a:cs typeface="Calibri"/>
              </a:rPr>
              <a:t>ripresa </a:t>
            </a:r>
            <a:r>
              <a:rPr sz="1100" spc="-5" dirty="0">
                <a:latin typeface="Calibri"/>
                <a:cs typeface="Calibri"/>
              </a:rPr>
              <a:t>del Paese </a:t>
            </a:r>
            <a:r>
              <a:rPr sz="1100" dirty="0">
                <a:latin typeface="Calibri"/>
                <a:cs typeface="Calibri"/>
              </a:rPr>
              <a:t>e la </a:t>
            </a:r>
            <a:r>
              <a:rPr sz="1100" spc="-5" dirty="0">
                <a:latin typeface="Calibri"/>
                <a:cs typeface="Calibri"/>
              </a:rPr>
              <a:t>diffusione </a:t>
            </a:r>
            <a:r>
              <a:rPr sz="1100" dirty="0">
                <a:latin typeface="Calibri"/>
                <a:cs typeface="Calibri"/>
              </a:rPr>
              <a:t>della </a:t>
            </a:r>
            <a:r>
              <a:rPr sz="1100" spc="-5" dirty="0">
                <a:latin typeface="Calibri"/>
                <a:cs typeface="Calibri"/>
              </a:rPr>
              <a:t>Cultura </a:t>
            </a:r>
            <a:r>
              <a:rPr sz="1100" dirty="0">
                <a:latin typeface="Calibri"/>
                <a:cs typeface="Calibri"/>
              </a:rPr>
              <a:t>- </a:t>
            </a:r>
            <a:r>
              <a:rPr sz="1100" spc="-5" dirty="0">
                <a:latin typeface="Calibri"/>
                <a:cs typeface="Calibri"/>
              </a:rPr>
              <a:t>ha dichiarato Antonio </a:t>
            </a:r>
            <a:r>
              <a:rPr sz="1100" dirty="0">
                <a:latin typeface="Calibri"/>
                <a:cs typeface="Calibri"/>
              </a:rPr>
              <a:t>Patuelli, </a:t>
            </a:r>
            <a:r>
              <a:rPr sz="1100" spc="-5" dirty="0">
                <a:latin typeface="Calibri"/>
                <a:cs typeface="Calibri"/>
              </a:rPr>
              <a:t>presidente dell’Abi </a:t>
            </a:r>
            <a:r>
              <a:rPr sz="1100" dirty="0">
                <a:latin typeface="Calibri"/>
                <a:cs typeface="Calibri"/>
              </a:rPr>
              <a:t>- </a:t>
            </a:r>
            <a:r>
              <a:rPr sz="1100" spc="-5" dirty="0">
                <a:latin typeface="Calibri"/>
                <a:cs typeface="Calibri"/>
              </a:rPr>
              <a:t>Per  formare </a:t>
            </a:r>
            <a:r>
              <a:rPr sz="1100" spc="-10" dirty="0">
                <a:latin typeface="Calibri"/>
                <a:cs typeface="Calibri"/>
              </a:rPr>
              <a:t>le </a:t>
            </a:r>
            <a:r>
              <a:rPr sz="1100" spc="-5" dirty="0">
                <a:latin typeface="Calibri"/>
                <a:cs typeface="Calibri"/>
              </a:rPr>
              <a:t>nuove generazioni </a:t>
            </a:r>
            <a:r>
              <a:rPr sz="1100" dirty="0">
                <a:latin typeface="Calibri"/>
                <a:cs typeface="Calibri"/>
              </a:rPr>
              <a:t>è </a:t>
            </a:r>
            <a:r>
              <a:rPr sz="1100" spc="-5" dirty="0">
                <a:latin typeface="Calibri"/>
                <a:cs typeface="Calibri"/>
              </a:rPr>
              <a:t>bene allenarle </a:t>
            </a:r>
            <a:r>
              <a:rPr sz="1100" dirty="0">
                <a:latin typeface="Calibri"/>
                <a:cs typeface="Calibri"/>
              </a:rPr>
              <a:t>a </a:t>
            </a:r>
            <a:r>
              <a:rPr sz="1100" spc="-5" dirty="0">
                <a:latin typeface="Calibri"/>
                <a:cs typeface="Calibri"/>
              </a:rPr>
              <a:t>diventare cittadini attivi, capaci di sfruttare </a:t>
            </a:r>
            <a:r>
              <a:rPr sz="1100" dirty="0">
                <a:latin typeface="Calibri"/>
                <a:cs typeface="Calibri"/>
              </a:rPr>
              <a:t>le </a:t>
            </a:r>
            <a:r>
              <a:rPr sz="1100" spc="-5" dirty="0">
                <a:latin typeface="Calibri"/>
                <a:cs typeface="Calibri"/>
              </a:rPr>
              <a:t>loro  progettualità, </a:t>
            </a:r>
            <a:r>
              <a:rPr sz="1100" dirty="0">
                <a:latin typeface="Calibri"/>
                <a:cs typeface="Calibri"/>
              </a:rPr>
              <a:t>in </a:t>
            </a:r>
            <a:r>
              <a:rPr sz="1100" spc="-5" dirty="0">
                <a:latin typeface="Calibri"/>
                <a:cs typeface="Calibri"/>
              </a:rPr>
              <a:t>sinergia con </a:t>
            </a:r>
            <a:r>
              <a:rPr sz="1100" dirty="0">
                <a:latin typeface="Calibri"/>
                <a:cs typeface="Calibri"/>
              </a:rPr>
              <a:t>insegnanti, </a:t>
            </a:r>
            <a:r>
              <a:rPr sz="1100" spc="-5" dirty="0">
                <a:latin typeface="Calibri"/>
                <a:cs typeface="Calibri"/>
              </a:rPr>
              <a:t>famiglie </a:t>
            </a:r>
            <a:r>
              <a:rPr sz="1100" dirty="0">
                <a:latin typeface="Calibri"/>
                <a:cs typeface="Calibri"/>
              </a:rPr>
              <a:t>e </a:t>
            </a:r>
            <a:r>
              <a:rPr sz="1100" spc="-5" dirty="0">
                <a:latin typeface="Calibri"/>
                <a:cs typeface="Calibri"/>
              </a:rPr>
              <a:t>operatori culturali </a:t>
            </a:r>
            <a:r>
              <a:rPr sz="1100" dirty="0">
                <a:latin typeface="Calibri"/>
                <a:cs typeface="Calibri"/>
              </a:rPr>
              <a:t>in </a:t>
            </a:r>
            <a:r>
              <a:rPr sz="1100" spc="-5" dirty="0">
                <a:latin typeface="Calibri"/>
                <a:cs typeface="Calibri"/>
              </a:rPr>
              <a:t>scuole, musei, biblioteche </a:t>
            </a:r>
            <a:r>
              <a:rPr sz="1100" dirty="0">
                <a:latin typeface="Calibri"/>
                <a:cs typeface="Calibri"/>
              </a:rPr>
              <a:t>e  istituzioni </a:t>
            </a:r>
            <a:r>
              <a:rPr sz="1100" spc="-5" dirty="0">
                <a:latin typeface="Calibri"/>
                <a:cs typeface="Calibri"/>
              </a:rPr>
              <a:t>culturali. </a:t>
            </a:r>
            <a:r>
              <a:rPr sz="1100" dirty="0">
                <a:latin typeface="Calibri"/>
                <a:cs typeface="Calibri"/>
              </a:rPr>
              <a:t>Dobbiamo </a:t>
            </a:r>
            <a:r>
              <a:rPr sz="1100" spc="-5" dirty="0">
                <a:latin typeface="Calibri"/>
                <a:cs typeface="Calibri"/>
              </a:rPr>
              <a:t>lavorare </a:t>
            </a:r>
            <a:r>
              <a:rPr sz="1100" dirty="0">
                <a:latin typeface="Calibri"/>
                <a:cs typeface="Calibri"/>
              </a:rPr>
              <a:t>per </a:t>
            </a:r>
            <a:r>
              <a:rPr sz="1100" spc="-5" dirty="0">
                <a:latin typeface="Calibri"/>
                <a:cs typeface="Calibri"/>
              </a:rPr>
              <a:t>un recupero della lingua per potenziare </a:t>
            </a:r>
            <a:r>
              <a:rPr sz="1100" dirty="0">
                <a:latin typeface="Calibri"/>
                <a:cs typeface="Calibri"/>
              </a:rPr>
              <a:t>la </a:t>
            </a:r>
            <a:r>
              <a:rPr sz="1100" spc="-5" dirty="0">
                <a:latin typeface="Calibri"/>
                <a:cs typeface="Calibri"/>
              </a:rPr>
              <a:t>comprensione </a:t>
            </a:r>
            <a:r>
              <a:rPr sz="1100" dirty="0">
                <a:latin typeface="Calibri"/>
                <a:cs typeface="Calibri"/>
              </a:rPr>
              <a:t>e lo  </a:t>
            </a:r>
            <a:r>
              <a:rPr sz="1100" spc="-5" dirty="0">
                <a:latin typeface="Calibri"/>
                <a:cs typeface="Calibri"/>
              </a:rPr>
              <a:t>spirito critico degli </a:t>
            </a:r>
            <a:r>
              <a:rPr sz="1100" dirty="0">
                <a:latin typeface="Calibri"/>
                <a:cs typeface="Calibri"/>
              </a:rPr>
              <a:t>Italiani, </a:t>
            </a:r>
            <a:r>
              <a:rPr sz="1100" spc="-5" dirty="0">
                <a:latin typeface="Calibri"/>
                <a:cs typeface="Calibri"/>
              </a:rPr>
              <a:t>senza imbarbarimenti derivanti dalle lingue straniere che creano equivoci </a:t>
            </a:r>
            <a:r>
              <a:rPr sz="1100" dirty="0">
                <a:latin typeface="Calibri"/>
                <a:cs typeface="Calibri"/>
              </a:rPr>
              <a:t>e  </a:t>
            </a:r>
            <a:r>
              <a:rPr sz="1100" spc="-5" dirty="0">
                <a:latin typeface="Calibri"/>
                <a:cs typeface="Calibri"/>
              </a:rPr>
              <a:t>alludono </a:t>
            </a:r>
            <a:r>
              <a:rPr sz="1100" dirty="0">
                <a:latin typeface="Calibri"/>
                <a:cs typeface="Calibri"/>
              </a:rPr>
              <a:t>ad </a:t>
            </a:r>
            <a:r>
              <a:rPr sz="1100" spc="-5" dirty="0">
                <a:latin typeface="Calibri"/>
                <a:cs typeface="Calibri"/>
              </a:rPr>
              <a:t>altri </a:t>
            </a:r>
            <a:r>
              <a:rPr sz="1100" dirty="0">
                <a:latin typeface="Calibri"/>
                <a:cs typeface="Calibri"/>
              </a:rPr>
              <a:t>ordinamenti </a:t>
            </a:r>
            <a:r>
              <a:rPr sz="1100" spc="-5" dirty="0">
                <a:latin typeface="Calibri"/>
                <a:cs typeface="Calibri"/>
              </a:rPr>
              <a:t>giuridici </a:t>
            </a:r>
            <a:r>
              <a:rPr sz="1100" dirty="0">
                <a:latin typeface="Calibri"/>
                <a:cs typeface="Calibri"/>
              </a:rPr>
              <a:t>e </a:t>
            </a:r>
            <a:r>
              <a:rPr sz="1100" spc="-5" dirty="0">
                <a:latin typeface="Calibri"/>
                <a:cs typeface="Calibri"/>
              </a:rPr>
              <a:t>culturali». </a:t>
            </a:r>
            <a:r>
              <a:rPr sz="1100" dirty="0">
                <a:latin typeface="Calibri"/>
                <a:cs typeface="Calibri"/>
              </a:rPr>
              <a:t>Il </a:t>
            </a:r>
            <a:r>
              <a:rPr sz="1100" spc="-5" dirty="0">
                <a:latin typeface="Calibri"/>
                <a:cs typeface="Calibri"/>
              </a:rPr>
              <a:t>presidente della Commissione </a:t>
            </a:r>
            <a:r>
              <a:rPr sz="1100" dirty="0">
                <a:latin typeface="Calibri"/>
                <a:cs typeface="Calibri"/>
              </a:rPr>
              <a:t>Nazionale</a:t>
            </a:r>
            <a:r>
              <a:rPr sz="1100" spc="120" dirty="0">
                <a:latin typeface="Calibri"/>
                <a:cs typeface="Calibri"/>
              </a:rPr>
              <a:t> </a:t>
            </a:r>
            <a:r>
              <a:rPr sz="1100" spc="-5" dirty="0">
                <a:latin typeface="Calibri"/>
                <a:cs typeface="Calibri"/>
              </a:rPr>
              <a:t>Italiana</a:t>
            </a:r>
            <a:endParaRPr sz="1100">
              <a:latin typeface="Calibri"/>
              <a:cs typeface="Calibri"/>
            </a:endParaRPr>
          </a:p>
          <a:p>
            <a:pPr marL="12700" marR="5080">
              <a:lnSpc>
                <a:spcPct val="116599"/>
              </a:lnSpc>
              <a:spcBef>
                <a:spcPts val="10"/>
              </a:spcBef>
            </a:pPr>
            <a:r>
              <a:rPr sz="1100" spc="-5" dirty="0">
                <a:latin typeface="Calibri"/>
                <a:cs typeface="Calibri"/>
              </a:rPr>
              <a:t>dell’Unesco Giovanni Puglisi ha aderito </a:t>
            </a:r>
            <a:r>
              <a:rPr sz="1100" dirty="0">
                <a:latin typeface="Calibri"/>
                <a:cs typeface="Calibri"/>
              </a:rPr>
              <a:t>a </a:t>
            </a:r>
            <a:r>
              <a:rPr sz="1100" spc="-5" dirty="0">
                <a:latin typeface="Calibri"/>
                <a:cs typeface="Calibri"/>
              </a:rPr>
              <a:t>quest’opportunità </a:t>
            </a:r>
            <a:r>
              <a:rPr sz="1100" dirty="0">
                <a:latin typeface="Calibri"/>
                <a:cs typeface="Calibri"/>
              </a:rPr>
              <a:t>in </a:t>
            </a:r>
            <a:r>
              <a:rPr sz="1100" spc="-5" dirty="0">
                <a:latin typeface="Calibri"/>
                <a:cs typeface="Calibri"/>
              </a:rPr>
              <a:t>quanto corrispondente </a:t>
            </a:r>
            <a:r>
              <a:rPr sz="1100" dirty="0">
                <a:latin typeface="Calibri"/>
                <a:cs typeface="Calibri"/>
              </a:rPr>
              <a:t>alla </a:t>
            </a:r>
            <a:r>
              <a:rPr sz="1100" spc="-5" dirty="0">
                <a:latin typeface="Calibri"/>
                <a:cs typeface="Calibri"/>
              </a:rPr>
              <a:t>funzione primaria  dell’alfabetizzazione </a:t>
            </a:r>
            <a:r>
              <a:rPr sz="1100" dirty="0">
                <a:latin typeface="Calibri"/>
                <a:cs typeface="Calibri"/>
              </a:rPr>
              <a:t>che </a:t>
            </a:r>
            <a:r>
              <a:rPr sz="1100" spc="-5" dirty="0">
                <a:latin typeface="Calibri"/>
                <a:cs typeface="Calibri"/>
              </a:rPr>
              <a:t>contraddistingue l’Unesco insieme </a:t>
            </a:r>
            <a:r>
              <a:rPr sz="1100" dirty="0">
                <a:latin typeface="Calibri"/>
                <a:cs typeface="Calibri"/>
              </a:rPr>
              <a:t>alla </a:t>
            </a:r>
            <a:r>
              <a:rPr sz="1100" spc="-5" dirty="0">
                <a:latin typeface="Calibri"/>
                <a:cs typeface="Calibri"/>
              </a:rPr>
              <a:t>più nota </a:t>
            </a:r>
            <a:r>
              <a:rPr sz="1100" dirty="0">
                <a:latin typeface="Calibri"/>
                <a:cs typeface="Calibri"/>
              </a:rPr>
              <a:t>tutela </a:t>
            </a:r>
            <a:r>
              <a:rPr sz="1100" spc="-10" dirty="0">
                <a:latin typeface="Calibri"/>
                <a:cs typeface="Calibri"/>
              </a:rPr>
              <a:t>dei </a:t>
            </a:r>
            <a:r>
              <a:rPr sz="1100" spc="-5" dirty="0">
                <a:latin typeface="Calibri"/>
                <a:cs typeface="Calibri"/>
              </a:rPr>
              <a:t>patrimoni</a:t>
            </a:r>
            <a:r>
              <a:rPr sz="1100" spc="150" dirty="0">
                <a:latin typeface="Calibri"/>
                <a:cs typeface="Calibri"/>
              </a:rPr>
              <a:t> </a:t>
            </a:r>
            <a:r>
              <a:rPr sz="1100" spc="-5" dirty="0">
                <a:latin typeface="Calibri"/>
                <a:cs typeface="Calibri"/>
              </a:rPr>
              <a:t>artistici:</a:t>
            </a:r>
            <a:endParaRPr sz="1100">
              <a:latin typeface="Calibri"/>
              <a:cs typeface="Calibri"/>
            </a:endParaRPr>
          </a:p>
          <a:p>
            <a:pPr marL="12700" marR="381635">
              <a:lnSpc>
                <a:spcPct val="117300"/>
              </a:lnSpc>
            </a:pPr>
            <a:r>
              <a:rPr sz="1100" spc="-5" dirty="0">
                <a:latin typeface="Calibri"/>
                <a:cs typeface="Calibri"/>
              </a:rPr>
              <a:t>«Adorno dice </a:t>
            </a:r>
            <a:r>
              <a:rPr sz="1100" dirty="0">
                <a:latin typeface="Calibri"/>
                <a:cs typeface="Calibri"/>
              </a:rPr>
              <a:t>che non </a:t>
            </a:r>
            <a:r>
              <a:rPr sz="1100" spc="-5" dirty="0">
                <a:latin typeface="Calibri"/>
                <a:cs typeface="Calibri"/>
              </a:rPr>
              <a:t>serve avere </a:t>
            </a:r>
            <a:r>
              <a:rPr sz="1100" dirty="0">
                <a:latin typeface="Calibri"/>
                <a:cs typeface="Calibri"/>
              </a:rPr>
              <a:t>i </a:t>
            </a:r>
            <a:r>
              <a:rPr sz="1100" spc="-5" dirty="0">
                <a:latin typeface="Calibri"/>
                <a:cs typeface="Calibri"/>
              </a:rPr>
              <a:t>musei se </a:t>
            </a:r>
            <a:r>
              <a:rPr sz="1100" dirty="0">
                <a:latin typeface="Calibri"/>
                <a:cs typeface="Calibri"/>
              </a:rPr>
              <a:t>non </a:t>
            </a:r>
            <a:r>
              <a:rPr sz="1100" spc="-5" dirty="0">
                <a:latin typeface="Calibri"/>
                <a:cs typeface="Calibri"/>
              </a:rPr>
              <a:t>vissuti </a:t>
            </a:r>
            <a:r>
              <a:rPr sz="1100" dirty="0">
                <a:latin typeface="Calibri"/>
                <a:cs typeface="Calibri"/>
              </a:rPr>
              <a:t>e il </a:t>
            </a:r>
            <a:r>
              <a:rPr sz="1100" spc="-5" dirty="0">
                <a:latin typeface="Calibri"/>
                <a:cs typeface="Calibri"/>
              </a:rPr>
              <a:t>patrimonio culturale </a:t>
            </a:r>
            <a:r>
              <a:rPr sz="1100" dirty="0">
                <a:latin typeface="Calibri"/>
                <a:cs typeface="Calibri"/>
              </a:rPr>
              <a:t>deve </a:t>
            </a:r>
            <a:r>
              <a:rPr sz="1100" spc="-5" dirty="0">
                <a:latin typeface="Calibri"/>
                <a:cs typeface="Calibri"/>
              </a:rPr>
              <a:t>entrare </a:t>
            </a:r>
            <a:r>
              <a:rPr sz="1100" dirty="0">
                <a:latin typeface="Calibri"/>
                <a:cs typeface="Calibri"/>
              </a:rPr>
              <a:t>nel  quotidiano. </a:t>
            </a:r>
            <a:r>
              <a:rPr sz="1100" spc="-5" dirty="0">
                <a:latin typeface="Calibri"/>
                <a:cs typeface="Calibri"/>
              </a:rPr>
              <a:t>Aprire </a:t>
            </a:r>
            <a:r>
              <a:rPr sz="1100" dirty="0">
                <a:latin typeface="Calibri"/>
                <a:cs typeface="Calibri"/>
              </a:rPr>
              <a:t>ai </a:t>
            </a:r>
            <a:r>
              <a:rPr sz="1100" spc="-5" dirty="0">
                <a:latin typeface="Calibri"/>
                <a:cs typeface="Calibri"/>
              </a:rPr>
              <a:t>giovani significa </a:t>
            </a:r>
            <a:r>
              <a:rPr sz="1100" dirty="0">
                <a:latin typeface="Calibri"/>
                <a:cs typeface="Calibri"/>
              </a:rPr>
              <a:t>abituarli </a:t>
            </a:r>
            <a:r>
              <a:rPr sz="1100" spc="-5" dirty="0">
                <a:latin typeface="Calibri"/>
                <a:cs typeface="Calibri"/>
              </a:rPr>
              <a:t>all’arte. </a:t>
            </a:r>
            <a:r>
              <a:rPr sz="1100" dirty="0">
                <a:latin typeface="Calibri"/>
                <a:cs typeface="Calibri"/>
              </a:rPr>
              <a:t>Il </a:t>
            </a:r>
            <a:r>
              <a:rPr sz="1100" spc="-5" dirty="0">
                <a:latin typeface="Calibri"/>
                <a:cs typeface="Calibri"/>
              </a:rPr>
              <a:t>ministro Giannini sta tentando di riportare</a:t>
            </a:r>
            <a:r>
              <a:rPr sz="1100" spc="175" dirty="0">
                <a:latin typeface="Calibri"/>
                <a:cs typeface="Calibri"/>
              </a:rPr>
              <a:t> </a:t>
            </a:r>
            <a:r>
              <a:rPr sz="1100" dirty="0">
                <a:latin typeface="Calibri"/>
                <a:cs typeface="Calibri"/>
              </a:rPr>
              <a:t>le</a:t>
            </a:r>
            <a:endParaRPr sz="1100">
              <a:latin typeface="Calibri"/>
              <a:cs typeface="Calibri"/>
            </a:endParaRPr>
          </a:p>
          <a:p>
            <a:pPr marL="12700" marR="179070" algn="just">
              <a:lnSpc>
                <a:spcPts val="1550"/>
              </a:lnSpc>
              <a:spcBef>
                <a:spcPts val="75"/>
              </a:spcBef>
            </a:pPr>
            <a:r>
              <a:rPr sz="1100" spc="-5" dirty="0">
                <a:latin typeface="Calibri"/>
                <a:cs typeface="Calibri"/>
              </a:rPr>
              <a:t>discipline artistiche </a:t>
            </a:r>
            <a:r>
              <a:rPr sz="1100" dirty="0">
                <a:latin typeface="Calibri"/>
                <a:cs typeface="Calibri"/>
              </a:rPr>
              <a:t>e </a:t>
            </a:r>
            <a:r>
              <a:rPr sz="1100" spc="-5" dirty="0">
                <a:latin typeface="Calibri"/>
                <a:cs typeface="Calibri"/>
              </a:rPr>
              <a:t>musicali </a:t>
            </a:r>
            <a:r>
              <a:rPr sz="1100" dirty="0">
                <a:latin typeface="Calibri"/>
                <a:cs typeface="Calibri"/>
              </a:rPr>
              <a:t>alla </a:t>
            </a:r>
            <a:r>
              <a:rPr sz="1100" spc="-5" dirty="0">
                <a:latin typeface="Calibri"/>
                <a:cs typeface="Calibri"/>
              </a:rPr>
              <a:t>loro dignità. </a:t>
            </a:r>
            <a:r>
              <a:rPr sz="1100" dirty="0">
                <a:latin typeface="Calibri"/>
                <a:cs typeface="Calibri"/>
              </a:rPr>
              <a:t>L’Italia </a:t>
            </a:r>
            <a:r>
              <a:rPr sz="1100" spc="-5" dirty="0">
                <a:latin typeface="Calibri"/>
                <a:cs typeface="Calibri"/>
              </a:rPr>
              <a:t>si fonda sul lavoro </a:t>
            </a:r>
            <a:r>
              <a:rPr sz="1100" dirty="0">
                <a:latin typeface="Calibri"/>
                <a:cs typeface="Calibri"/>
              </a:rPr>
              <a:t>e </a:t>
            </a:r>
            <a:r>
              <a:rPr sz="1100" spc="-5" dirty="0">
                <a:latin typeface="Calibri"/>
                <a:cs typeface="Calibri"/>
              </a:rPr>
              <a:t>sulla bellezza </a:t>
            </a:r>
            <a:r>
              <a:rPr sz="1100" dirty="0">
                <a:latin typeface="Calibri"/>
                <a:cs typeface="Calibri"/>
              </a:rPr>
              <a:t>che </a:t>
            </a:r>
            <a:r>
              <a:rPr sz="1100" spc="-5" dirty="0">
                <a:latin typeface="Calibri"/>
                <a:cs typeface="Calibri"/>
              </a:rPr>
              <a:t>fa così parte  </a:t>
            </a:r>
            <a:r>
              <a:rPr sz="1100" dirty="0">
                <a:latin typeface="Calibri"/>
                <a:cs typeface="Calibri"/>
              </a:rPr>
              <a:t>del </a:t>
            </a:r>
            <a:r>
              <a:rPr sz="1100" spc="-5" dirty="0">
                <a:latin typeface="Calibri"/>
                <a:cs typeface="Calibri"/>
              </a:rPr>
              <a:t>nostro dna da essere sottovalutata. </a:t>
            </a:r>
            <a:r>
              <a:rPr sz="1100" dirty="0">
                <a:latin typeface="Calibri"/>
                <a:cs typeface="Calibri"/>
              </a:rPr>
              <a:t>Non </a:t>
            </a:r>
            <a:r>
              <a:rPr sz="1100" spc="-5" dirty="0">
                <a:latin typeface="Calibri"/>
                <a:cs typeface="Calibri"/>
              </a:rPr>
              <a:t>si può </a:t>
            </a:r>
            <a:r>
              <a:rPr sz="1100" dirty="0">
                <a:latin typeface="Calibri"/>
                <a:cs typeface="Calibri"/>
              </a:rPr>
              <a:t>ostacolare </a:t>
            </a:r>
            <a:r>
              <a:rPr sz="1100" spc="-5" dirty="0">
                <a:latin typeface="Calibri"/>
                <a:cs typeface="Calibri"/>
              </a:rPr>
              <a:t>l’impegno dei privati per </a:t>
            </a:r>
            <a:r>
              <a:rPr sz="1100" dirty="0">
                <a:latin typeface="Calibri"/>
                <a:cs typeface="Calibri"/>
              </a:rPr>
              <a:t>la cultura </a:t>
            </a:r>
            <a:r>
              <a:rPr sz="1100" spc="-5" dirty="0">
                <a:latin typeface="Calibri"/>
                <a:cs typeface="Calibri"/>
              </a:rPr>
              <a:t>come </a:t>
            </a:r>
            <a:r>
              <a:rPr sz="1100" dirty="0">
                <a:latin typeface="Calibri"/>
                <a:cs typeface="Calibri"/>
              </a:rPr>
              <a:t>è  accaduto </a:t>
            </a:r>
            <a:r>
              <a:rPr sz="1100" spc="-5" dirty="0">
                <a:latin typeface="Calibri"/>
                <a:cs typeface="Calibri"/>
              </a:rPr>
              <a:t>per </a:t>
            </a:r>
            <a:r>
              <a:rPr sz="1100" dirty="0">
                <a:latin typeface="Calibri"/>
                <a:cs typeface="Calibri"/>
              </a:rPr>
              <a:t>il </a:t>
            </a:r>
            <a:r>
              <a:rPr sz="1100" spc="-5" dirty="0">
                <a:latin typeface="Calibri"/>
                <a:cs typeface="Calibri"/>
              </a:rPr>
              <a:t>restauro del Colosseo. Ben vengano tutti </a:t>
            </a:r>
            <a:r>
              <a:rPr sz="1100" dirty="0">
                <a:latin typeface="Calibri"/>
                <a:cs typeface="Calibri"/>
              </a:rPr>
              <a:t>gli interventi e </a:t>
            </a:r>
            <a:r>
              <a:rPr sz="1100" spc="-5" dirty="0">
                <a:latin typeface="Calibri"/>
                <a:cs typeface="Calibri"/>
              </a:rPr>
              <a:t>non </a:t>
            </a:r>
            <a:r>
              <a:rPr sz="1100" dirty="0">
                <a:latin typeface="Calibri"/>
                <a:cs typeface="Calibri"/>
              </a:rPr>
              <a:t>solo </a:t>
            </a:r>
            <a:r>
              <a:rPr sz="1100" spc="-5" dirty="0">
                <a:latin typeface="Calibri"/>
                <a:cs typeface="Calibri"/>
              </a:rPr>
              <a:t>quelli pubblici</a:t>
            </a:r>
            <a:r>
              <a:rPr sz="1100" spc="50" dirty="0">
                <a:latin typeface="Calibri"/>
                <a:cs typeface="Calibri"/>
              </a:rPr>
              <a:t> </a:t>
            </a:r>
            <a:r>
              <a:rPr sz="1100" dirty="0">
                <a:latin typeface="Calibri"/>
                <a:cs typeface="Calibri"/>
              </a:rPr>
              <a:t>a</a:t>
            </a:r>
            <a:endParaRPr sz="1100">
              <a:latin typeface="Calibri"/>
              <a:cs typeface="Calibri"/>
            </a:endParaRPr>
          </a:p>
          <a:p>
            <a:pPr marL="12700">
              <a:lnSpc>
                <a:spcPct val="100000"/>
              </a:lnSpc>
              <a:spcBef>
                <a:spcPts val="145"/>
              </a:spcBef>
            </a:pPr>
            <a:r>
              <a:rPr sz="1100" spc="-5" dirty="0">
                <a:latin typeface="Calibri"/>
                <a:cs typeface="Calibri"/>
              </a:rPr>
              <a:t>salvaguardia </a:t>
            </a:r>
            <a:r>
              <a:rPr sz="1100" dirty="0">
                <a:latin typeface="Calibri"/>
                <a:cs typeface="Calibri"/>
              </a:rPr>
              <a:t>delle </a:t>
            </a:r>
            <a:r>
              <a:rPr sz="1100" spc="-5" dirty="0">
                <a:latin typeface="Calibri"/>
                <a:cs typeface="Calibri"/>
              </a:rPr>
              <a:t>nostre risorse».</a:t>
            </a:r>
            <a:endParaRPr sz="1100">
              <a:latin typeface="Calibri"/>
              <a:cs typeface="Calibri"/>
            </a:endParaRPr>
          </a:p>
          <a:p>
            <a:pPr>
              <a:lnSpc>
                <a:spcPct val="100000"/>
              </a:lnSpc>
              <a:spcBef>
                <a:spcPts val="20"/>
              </a:spcBef>
            </a:pPr>
            <a:endParaRPr sz="850">
              <a:latin typeface="Times New Roman"/>
              <a:cs typeface="Times New Roman"/>
            </a:endParaRPr>
          </a:p>
          <a:p>
            <a:pPr marL="12700" marR="407034">
              <a:lnSpc>
                <a:spcPct val="116399"/>
              </a:lnSpc>
            </a:pPr>
            <a:r>
              <a:rPr sz="1100" dirty="0">
                <a:latin typeface="Calibri"/>
                <a:cs typeface="Calibri"/>
              </a:rPr>
              <a:t>I </a:t>
            </a:r>
            <a:r>
              <a:rPr sz="1100" spc="-5" dirty="0">
                <a:latin typeface="Calibri"/>
                <a:cs typeface="Calibri"/>
              </a:rPr>
              <a:t>costi dell’investimento sono contenuti perché </a:t>
            </a:r>
            <a:r>
              <a:rPr sz="1100" spc="-10" dirty="0">
                <a:latin typeface="Calibri"/>
                <a:cs typeface="Calibri"/>
              </a:rPr>
              <a:t>le </a:t>
            </a:r>
            <a:r>
              <a:rPr sz="1100" spc="-5" dirty="0">
                <a:latin typeface="Calibri"/>
                <a:cs typeface="Calibri"/>
              </a:rPr>
              <a:t>banche </a:t>
            </a:r>
            <a:r>
              <a:rPr sz="1100" dirty="0">
                <a:latin typeface="Calibri"/>
                <a:cs typeface="Calibri"/>
              </a:rPr>
              <a:t>locali </a:t>
            </a:r>
            <a:r>
              <a:rPr sz="1100" spc="-5" dirty="0">
                <a:latin typeface="Calibri"/>
                <a:cs typeface="Calibri"/>
              </a:rPr>
              <a:t>mettono </a:t>
            </a:r>
            <a:r>
              <a:rPr sz="1100" dirty="0">
                <a:latin typeface="Calibri"/>
                <a:cs typeface="Calibri"/>
              </a:rPr>
              <a:t>a </a:t>
            </a:r>
            <a:r>
              <a:rPr sz="1100" spc="-5" dirty="0">
                <a:latin typeface="Calibri"/>
                <a:cs typeface="Calibri"/>
              </a:rPr>
              <a:t>disposizione </a:t>
            </a:r>
            <a:r>
              <a:rPr sz="1100" dirty="0">
                <a:latin typeface="Calibri"/>
                <a:cs typeface="Calibri"/>
              </a:rPr>
              <a:t>il </a:t>
            </a:r>
            <a:r>
              <a:rPr sz="1100" spc="-5" dirty="0">
                <a:latin typeface="Calibri"/>
                <a:cs typeface="Calibri"/>
              </a:rPr>
              <a:t>lavoro del  </a:t>
            </a:r>
            <a:r>
              <a:rPr sz="1100" dirty="0">
                <a:latin typeface="Calibri"/>
                <a:cs typeface="Calibri"/>
              </a:rPr>
              <a:t>personale </a:t>
            </a:r>
            <a:r>
              <a:rPr sz="1100" spc="-5" dirty="0">
                <a:latin typeface="Calibri"/>
                <a:cs typeface="Calibri"/>
              </a:rPr>
              <a:t>già pagato </a:t>
            </a:r>
            <a:r>
              <a:rPr sz="1100" dirty="0">
                <a:latin typeface="Calibri"/>
                <a:cs typeface="Calibri"/>
              </a:rPr>
              <a:t>e </a:t>
            </a:r>
            <a:r>
              <a:rPr sz="1100" spc="-5" dirty="0">
                <a:latin typeface="Calibri"/>
                <a:cs typeface="Calibri"/>
              </a:rPr>
              <a:t>si spende soltanto per l’ingaggio dei professionisti </a:t>
            </a:r>
            <a:r>
              <a:rPr sz="1100" dirty="0">
                <a:latin typeface="Calibri"/>
                <a:cs typeface="Calibri"/>
              </a:rPr>
              <a:t>locali </a:t>
            </a:r>
            <a:r>
              <a:rPr sz="1100" spc="-5" dirty="0">
                <a:latin typeface="Calibri"/>
                <a:cs typeface="Calibri"/>
              </a:rPr>
              <a:t>necessari per </a:t>
            </a:r>
            <a:r>
              <a:rPr sz="1100" dirty="0">
                <a:latin typeface="Calibri"/>
                <a:cs typeface="Calibri"/>
              </a:rPr>
              <a:t>i</a:t>
            </a:r>
            <a:r>
              <a:rPr sz="1100" spc="125" dirty="0">
                <a:latin typeface="Calibri"/>
                <a:cs typeface="Calibri"/>
              </a:rPr>
              <a:t> </a:t>
            </a:r>
            <a:r>
              <a:rPr sz="1100" spc="-5" dirty="0">
                <a:latin typeface="Calibri"/>
                <a:cs typeface="Calibri"/>
              </a:rPr>
              <a:t>singoli</a:t>
            </a:r>
            <a:endParaRPr sz="1100">
              <a:latin typeface="Calibri"/>
              <a:cs typeface="Calibri"/>
            </a:endParaRPr>
          </a:p>
          <a:p>
            <a:pPr marL="12700" marR="173355" algn="just">
              <a:lnSpc>
                <a:spcPct val="117300"/>
              </a:lnSpc>
            </a:pPr>
            <a:r>
              <a:rPr sz="1100" dirty="0">
                <a:latin typeface="Calibri"/>
                <a:cs typeface="Calibri"/>
              </a:rPr>
              <a:t>appuntamenti. </a:t>
            </a:r>
            <a:r>
              <a:rPr sz="1100" spc="-5" dirty="0">
                <a:latin typeface="Calibri"/>
                <a:cs typeface="Calibri"/>
              </a:rPr>
              <a:t>Prestigiose </a:t>
            </a:r>
            <a:r>
              <a:rPr sz="1100" spc="-10" dirty="0">
                <a:latin typeface="Calibri"/>
                <a:cs typeface="Calibri"/>
              </a:rPr>
              <a:t>le </a:t>
            </a:r>
            <a:r>
              <a:rPr sz="1100" spc="-5" dirty="0">
                <a:latin typeface="Calibri"/>
                <a:cs typeface="Calibri"/>
              </a:rPr>
              <a:t>sedi: Palazzo Magnani </a:t>
            </a:r>
            <a:r>
              <a:rPr sz="1100" dirty="0">
                <a:latin typeface="Calibri"/>
                <a:cs typeface="Calibri"/>
              </a:rPr>
              <a:t>a </a:t>
            </a:r>
            <a:r>
              <a:rPr sz="1100" spc="-5" dirty="0">
                <a:latin typeface="Calibri"/>
                <a:cs typeface="Calibri"/>
              </a:rPr>
              <a:t>Bologna, gli Antichi Chiostri Francescani </a:t>
            </a:r>
            <a:r>
              <a:rPr sz="1100" dirty="0">
                <a:latin typeface="Calibri"/>
                <a:cs typeface="Calibri"/>
              </a:rPr>
              <a:t>a Ravenna,  </a:t>
            </a:r>
            <a:r>
              <a:rPr sz="1100" spc="-5" dirty="0">
                <a:latin typeface="Calibri"/>
                <a:cs typeface="Calibri"/>
              </a:rPr>
              <a:t>Palazzo Branciforte </a:t>
            </a:r>
            <a:r>
              <a:rPr sz="1100" dirty="0">
                <a:latin typeface="Calibri"/>
                <a:cs typeface="Calibri"/>
              </a:rPr>
              <a:t>a </a:t>
            </a:r>
            <a:r>
              <a:rPr sz="1100" spc="-5" dirty="0">
                <a:latin typeface="Calibri"/>
                <a:cs typeface="Calibri"/>
              </a:rPr>
              <a:t>Palermo. </a:t>
            </a:r>
            <a:r>
              <a:rPr sz="1100" dirty="0">
                <a:latin typeface="Calibri"/>
                <a:cs typeface="Calibri"/>
              </a:rPr>
              <a:t>Per </a:t>
            </a:r>
            <a:r>
              <a:rPr sz="1100" spc="-5" dirty="0">
                <a:latin typeface="Calibri"/>
                <a:cs typeface="Calibri"/>
              </a:rPr>
              <a:t>Roma Technotown </a:t>
            </a:r>
            <a:r>
              <a:rPr sz="1100" dirty="0">
                <a:latin typeface="Calibri"/>
                <a:cs typeface="Calibri"/>
              </a:rPr>
              <a:t>a </a:t>
            </a:r>
            <a:r>
              <a:rPr sz="1100" spc="-5" dirty="0">
                <a:latin typeface="Calibri"/>
                <a:cs typeface="Calibri"/>
              </a:rPr>
              <a:t>Villa Torlonia, Palazzo delle Esposizioni </a:t>
            </a:r>
            <a:r>
              <a:rPr sz="1100" dirty="0">
                <a:latin typeface="Calibri"/>
                <a:cs typeface="Calibri"/>
              </a:rPr>
              <a:t>e </a:t>
            </a:r>
            <a:r>
              <a:rPr sz="1100" spc="-5" dirty="0">
                <a:latin typeface="Calibri"/>
                <a:cs typeface="Calibri"/>
              </a:rPr>
              <a:t>Palazzo  </a:t>
            </a:r>
            <a:r>
              <a:rPr sz="1100" dirty="0">
                <a:latin typeface="Calibri"/>
                <a:cs typeface="Calibri"/>
              </a:rPr>
              <a:t>Altieri.</a:t>
            </a:r>
            <a:endParaRPr sz="1100">
              <a:latin typeface="Calibri"/>
              <a:cs typeface="Calibri"/>
            </a:endParaRPr>
          </a:p>
          <a:p>
            <a:pPr>
              <a:lnSpc>
                <a:spcPct val="100000"/>
              </a:lnSpc>
              <a:spcBef>
                <a:spcPts val="15"/>
              </a:spcBef>
            </a:pPr>
            <a:endParaRPr sz="1050">
              <a:latin typeface="Times New Roman"/>
              <a:cs typeface="Times New Roman"/>
            </a:endParaRPr>
          </a:p>
          <a:p>
            <a:pPr marL="12700">
              <a:lnSpc>
                <a:spcPct val="100000"/>
              </a:lnSpc>
              <a:spcBef>
                <a:spcPts val="5"/>
              </a:spcBef>
            </a:pPr>
            <a:r>
              <a:rPr sz="1100" spc="-5" dirty="0">
                <a:latin typeface="Calibri"/>
                <a:cs typeface="Calibri"/>
              </a:rPr>
              <a:t>Tiberia De</a:t>
            </a:r>
            <a:r>
              <a:rPr sz="1100" spc="-10" dirty="0">
                <a:latin typeface="Calibri"/>
                <a:cs typeface="Calibri"/>
              </a:rPr>
              <a:t> </a:t>
            </a:r>
            <a:r>
              <a:rPr sz="1100" dirty="0">
                <a:latin typeface="Calibri"/>
                <a:cs typeface="Calibri"/>
              </a:rPr>
              <a:t>Matteis</a:t>
            </a:r>
            <a:endParaRPr sz="1100">
              <a:latin typeface="Calibri"/>
              <a:cs typeface="Calibri"/>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13664">
              <a:lnSpc>
                <a:spcPts val="1839"/>
              </a:lnSpc>
            </a:pPr>
            <a:r>
              <a:rPr sz="1600" b="1" spc="-5" dirty="0">
                <a:latin typeface="Arial"/>
                <a:cs typeface="Arial"/>
              </a:rPr>
              <a:t>Pensieripa</a:t>
            </a:r>
            <a:r>
              <a:rPr sz="1600" b="1" spc="5" dirty="0">
                <a:latin typeface="Arial"/>
                <a:cs typeface="Arial"/>
              </a:rPr>
              <a:t>r</a:t>
            </a:r>
            <a:r>
              <a:rPr sz="1600" b="1" spc="-5" dirty="0">
                <a:latin typeface="Arial"/>
                <a:cs typeface="Arial"/>
              </a:rPr>
              <a:t>ol</a:t>
            </a:r>
            <a:r>
              <a:rPr sz="1600" b="1" spc="-10"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76475" y="1924049"/>
            <a:ext cx="2867025" cy="105727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069081"/>
            <a:ext cx="5563870" cy="994410"/>
          </a:xfrm>
          <a:prstGeom prst="rect">
            <a:avLst/>
          </a:prstGeom>
        </p:spPr>
        <p:txBody>
          <a:bodyPr vert="horz" wrap="square" lIns="0" tIns="13335" rIns="0" bIns="0" rtlCol="0">
            <a:spAutoFit/>
          </a:bodyPr>
          <a:lstStyle/>
          <a:p>
            <a:pPr marL="12700" marR="5080">
              <a:lnSpc>
                <a:spcPts val="2990"/>
              </a:lnSpc>
              <a:spcBef>
                <a:spcPts val="105"/>
              </a:spcBef>
            </a:pPr>
            <a:r>
              <a:rPr sz="2400" spc="-25" dirty="0">
                <a:solidFill>
                  <a:srgbClr val="212121"/>
                </a:solidFill>
                <a:latin typeface="Arial"/>
                <a:cs typeface="Arial"/>
              </a:rPr>
              <a:t>Festival della cultura creativa, </a:t>
            </a:r>
            <a:r>
              <a:rPr sz="2400" spc="-20" dirty="0">
                <a:solidFill>
                  <a:srgbClr val="212121"/>
                </a:solidFill>
                <a:latin typeface="Arial"/>
                <a:cs typeface="Arial"/>
              </a:rPr>
              <a:t>dal </a:t>
            </a:r>
            <a:r>
              <a:rPr sz="2400" spc="-15" dirty="0">
                <a:solidFill>
                  <a:srgbClr val="212121"/>
                </a:solidFill>
                <a:latin typeface="Arial"/>
                <a:cs typeface="Arial"/>
              </a:rPr>
              <a:t>16 al</a:t>
            </a:r>
            <a:r>
              <a:rPr sz="2400" spc="-265" dirty="0">
                <a:solidFill>
                  <a:srgbClr val="212121"/>
                </a:solidFill>
                <a:latin typeface="Arial"/>
                <a:cs typeface="Arial"/>
              </a:rPr>
              <a:t> </a:t>
            </a:r>
            <a:r>
              <a:rPr sz="2400" spc="-15" dirty="0">
                <a:solidFill>
                  <a:srgbClr val="212121"/>
                </a:solidFill>
                <a:latin typeface="Arial"/>
                <a:cs typeface="Arial"/>
              </a:rPr>
              <a:t>22  </a:t>
            </a:r>
            <a:r>
              <a:rPr sz="2400" spc="-20" dirty="0">
                <a:solidFill>
                  <a:srgbClr val="212121"/>
                </a:solidFill>
                <a:latin typeface="Arial"/>
                <a:cs typeface="Arial"/>
              </a:rPr>
              <a:t>Marzo</a:t>
            </a:r>
            <a:endParaRPr sz="2400">
              <a:latin typeface="Arial"/>
              <a:cs typeface="Arial"/>
            </a:endParaRPr>
          </a:p>
          <a:p>
            <a:pPr marL="12700">
              <a:lnSpc>
                <a:spcPct val="100000"/>
              </a:lnSpc>
              <a:spcBef>
                <a:spcPts val="620"/>
              </a:spcBef>
            </a:pPr>
            <a:r>
              <a:rPr sz="850" i="1" spc="-10" dirty="0">
                <a:solidFill>
                  <a:srgbClr val="444444"/>
                </a:solidFill>
                <a:latin typeface="Arial"/>
                <a:cs typeface="Arial"/>
              </a:rPr>
              <a:t>mar </a:t>
            </a:r>
            <a:r>
              <a:rPr sz="850" i="1" spc="-5" dirty="0">
                <a:solidFill>
                  <a:srgbClr val="444444"/>
                </a:solidFill>
                <a:latin typeface="Arial"/>
                <a:cs typeface="Arial"/>
              </a:rPr>
              <a:t>5,</a:t>
            </a:r>
            <a:r>
              <a:rPr sz="850" i="1" spc="15" dirty="0">
                <a:solidFill>
                  <a:srgbClr val="444444"/>
                </a:solidFill>
                <a:latin typeface="Arial"/>
                <a:cs typeface="Arial"/>
              </a:rPr>
              <a:t> </a:t>
            </a:r>
            <a:r>
              <a:rPr sz="850" i="1" spc="-5" dirty="0">
                <a:solidFill>
                  <a:srgbClr val="444444"/>
                </a:solidFill>
                <a:latin typeface="Arial"/>
                <a:cs typeface="Arial"/>
              </a:rPr>
              <a:t>2015</a:t>
            </a:r>
            <a:endParaRPr sz="850">
              <a:latin typeface="Arial"/>
              <a:cs typeface="Arial"/>
            </a:endParaRPr>
          </a:p>
        </p:txBody>
      </p:sp>
      <p:sp>
        <p:nvSpPr>
          <p:cNvPr id="6" name="object 6"/>
          <p:cNvSpPr/>
          <p:nvPr/>
        </p:nvSpPr>
        <p:spPr>
          <a:xfrm>
            <a:off x="1590039" y="4324349"/>
            <a:ext cx="4133850" cy="578866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Radiocor</a:t>
            </a:r>
            <a:endParaRPr sz="1600">
              <a:latin typeface="Arial"/>
              <a:cs typeface="Arial"/>
            </a:endParaRPr>
          </a:p>
          <a:p>
            <a:pPr marL="12700">
              <a:lnSpc>
                <a:spcPts val="1880"/>
              </a:lnSpc>
            </a:pPr>
            <a:r>
              <a:rPr sz="1600" b="1" spc="-5" dirty="0">
                <a:latin typeface="Arial"/>
                <a:cs typeface="Arial"/>
              </a:rPr>
              <a:t>3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800248"/>
            <a:ext cx="5891530" cy="1155065"/>
          </a:xfrm>
          <a:prstGeom prst="rect">
            <a:avLst/>
          </a:prstGeom>
        </p:spPr>
        <p:txBody>
          <a:bodyPr vert="horz" wrap="square" lIns="0" tIns="12700" rIns="0" bIns="0" rtlCol="0">
            <a:spAutoFit/>
          </a:bodyPr>
          <a:lstStyle/>
          <a:p>
            <a:pPr marL="12700" marR="5080">
              <a:lnSpc>
                <a:spcPct val="118700"/>
              </a:lnSpc>
              <a:spcBef>
                <a:spcPts val="100"/>
              </a:spcBef>
            </a:pPr>
            <a:r>
              <a:rPr sz="1050" dirty="0">
                <a:latin typeface="Arial"/>
                <a:cs typeface="Arial"/>
              </a:rPr>
              <a:t>- Roma: </a:t>
            </a:r>
            <a:r>
              <a:rPr sz="1050" spc="-5" dirty="0">
                <a:latin typeface="Arial"/>
                <a:cs typeface="Arial"/>
              </a:rPr>
              <a:t>conferenza stampa </a:t>
            </a:r>
            <a:r>
              <a:rPr sz="1050" dirty="0">
                <a:latin typeface="Arial"/>
                <a:cs typeface="Arial"/>
              </a:rPr>
              <a:t>di </a:t>
            </a:r>
            <a:r>
              <a:rPr sz="1050" spc="-5" dirty="0">
                <a:latin typeface="Arial"/>
                <a:cs typeface="Arial"/>
              </a:rPr>
              <a:t>presentazione della II </a:t>
            </a:r>
            <a:r>
              <a:rPr sz="1050" dirty="0">
                <a:latin typeface="Arial"/>
                <a:cs typeface="Arial"/>
              </a:rPr>
              <a:t>edizione </a:t>
            </a:r>
            <a:r>
              <a:rPr sz="1050" spc="-5" dirty="0">
                <a:latin typeface="Arial"/>
                <a:cs typeface="Arial"/>
              </a:rPr>
              <a:t>del Festival della </a:t>
            </a:r>
            <a:r>
              <a:rPr sz="1050" dirty="0">
                <a:latin typeface="Arial"/>
                <a:cs typeface="Arial"/>
              </a:rPr>
              <a:t>cultura </a:t>
            </a:r>
            <a:r>
              <a:rPr sz="1050" spc="-5" dirty="0">
                <a:latin typeface="Arial"/>
                <a:cs typeface="Arial"/>
              </a:rPr>
              <a:t>creativa </a:t>
            </a:r>
            <a:r>
              <a:rPr sz="1050" dirty="0">
                <a:latin typeface="Arial"/>
                <a:cs typeface="Arial"/>
              </a:rPr>
              <a:t>- Le  banche per i </a:t>
            </a:r>
            <a:r>
              <a:rPr sz="1050" spc="-5" dirty="0">
                <a:latin typeface="Arial"/>
                <a:cs typeface="Arial"/>
              </a:rPr>
              <a:t>giovani </a:t>
            </a:r>
            <a:r>
              <a:rPr sz="1050" dirty="0">
                <a:latin typeface="Arial"/>
                <a:cs typeface="Arial"/>
              </a:rPr>
              <a:t>e </a:t>
            </a:r>
            <a:r>
              <a:rPr sz="1050" spc="-5" dirty="0">
                <a:latin typeface="Arial"/>
                <a:cs typeface="Arial"/>
              </a:rPr>
              <a:t>il territorio, </a:t>
            </a:r>
            <a:r>
              <a:rPr sz="1050" dirty="0">
                <a:latin typeface="Arial"/>
                <a:cs typeface="Arial"/>
              </a:rPr>
              <a:t>promosso </a:t>
            </a:r>
            <a:r>
              <a:rPr sz="1050" spc="-5" dirty="0">
                <a:latin typeface="Arial"/>
                <a:cs typeface="Arial"/>
              </a:rPr>
              <a:t>dall'Abi. Ore </a:t>
            </a:r>
            <a:r>
              <a:rPr sz="1050" dirty="0">
                <a:latin typeface="Arial"/>
                <a:cs typeface="Arial"/>
              </a:rPr>
              <a:t>11,00. </a:t>
            </a:r>
            <a:r>
              <a:rPr sz="1050" spc="-5" dirty="0">
                <a:latin typeface="Arial"/>
                <a:cs typeface="Arial"/>
              </a:rPr>
              <a:t>Partecipano, tra </a:t>
            </a:r>
            <a:r>
              <a:rPr sz="1050" dirty="0">
                <a:latin typeface="Arial"/>
                <a:cs typeface="Arial"/>
              </a:rPr>
              <a:t>gli </a:t>
            </a:r>
            <a:r>
              <a:rPr sz="1050" spc="-5" dirty="0">
                <a:latin typeface="Arial"/>
                <a:cs typeface="Arial"/>
              </a:rPr>
              <a:t>altri, Antonio  Patuelli, presidente Abi; Stefania Giannini, ministro dell'Istruzione; </a:t>
            </a:r>
            <a:r>
              <a:rPr sz="1050" dirty="0">
                <a:latin typeface="Arial"/>
                <a:cs typeface="Arial"/>
              </a:rPr>
              <a:t>Luigi </a:t>
            </a:r>
            <a:r>
              <a:rPr sz="1050" spc="-5" dirty="0">
                <a:latin typeface="Arial"/>
                <a:cs typeface="Arial"/>
              </a:rPr>
              <a:t>Gubitosi, </a:t>
            </a:r>
            <a:r>
              <a:rPr sz="1050" dirty="0">
                <a:latin typeface="Arial"/>
                <a:cs typeface="Arial"/>
              </a:rPr>
              <a:t>d.g. </a:t>
            </a:r>
            <a:r>
              <a:rPr sz="1050" spc="-5" dirty="0">
                <a:latin typeface="Arial"/>
                <a:cs typeface="Arial"/>
              </a:rPr>
              <a:t>Rai. Palazzo  Altieri, piazza </a:t>
            </a:r>
            <a:r>
              <a:rPr sz="1050" dirty="0">
                <a:latin typeface="Arial"/>
                <a:cs typeface="Arial"/>
              </a:rPr>
              <a:t>del Gesu',</a:t>
            </a:r>
            <a:r>
              <a:rPr sz="1050" spc="-20" dirty="0">
                <a:latin typeface="Arial"/>
                <a:cs typeface="Arial"/>
              </a:rPr>
              <a:t> </a:t>
            </a:r>
            <a:r>
              <a:rPr sz="1050" spc="-5" dirty="0">
                <a:latin typeface="Arial"/>
                <a:cs typeface="Arial"/>
              </a:rPr>
              <a:t>49</a:t>
            </a:r>
            <a:endParaRPr sz="1050">
              <a:latin typeface="Arial"/>
              <a:cs typeface="Arial"/>
            </a:endParaRPr>
          </a:p>
          <a:p>
            <a:pPr>
              <a:lnSpc>
                <a:spcPct val="100000"/>
              </a:lnSpc>
              <a:spcBef>
                <a:spcPts val="40"/>
              </a:spcBef>
            </a:pPr>
            <a:endParaRPr sz="1400">
              <a:latin typeface="Times New Roman"/>
              <a:cs typeface="Times New Roman"/>
            </a:endParaRPr>
          </a:p>
          <a:p>
            <a:pPr marL="48895">
              <a:lnSpc>
                <a:spcPct val="100000"/>
              </a:lnSpc>
            </a:pPr>
            <a:r>
              <a:rPr sz="1050" spc="-5" dirty="0">
                <a:latin typeface="Arial"/>
                <a:cs typeface="Arial"/>
              </a:rPr>
              <a:t>(RADIOCOR) </a:t>
            </a:r>
            <a:r>
              <a:rPr sz="1050" dirty="0">
                <a:latin typeface="Arial"/>
                <a:cs typeface="Arial"/>
              </a:rPr>
              <a:t>03-03-15 </a:t>
            </a:r>
            <a:r>
              <a:rPr sz="1050" spc="-5" dirty="0">
                <a:latin typeface="Arial"/>
                <a:cs typeface="Arial"/>
              </a:rPr>
              <a:t>08:01:49 (0041)PA </a:t>
            </a:r>
            <a:r>
              <a:rPr sz="1050" dirty="0">
                <a:latin typeface="Arial"/>
                <a:cs typeface="Arial"/>
              </a:rPr>
              <a:t>5</a:t>
            </a:r>
            <a:r>
              <a:rPr sz="1050" spc="-30" dirty="0">
                <a:latin typeface="Arial"/>
                <a:cs typeface="Arial"/>
              </a:rPr>
              <a:t> </a:t>
            </a:r>
            <a:r>
              <a:rPr sz="1050" spc="-5" dirty="0">
                <a:latin typeface="Arial"/>
                <a:cs typeface="Arial"/>
              </a:rPr>
              <a:t>NNNN</a:t>
            </a:r>
            <a:endParaRPr sz="1050">
              <a:latin typeface="Arial"/>
              <a:cs typeface="Aria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27750" cy="952373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525645">
              <a:lnSpc>
                <a:spcPts val="1839"/>
              </a:lnSpc>
            </a:pPr>
            <a:r>
              <a:rPr sz="1600" b="1" spc="-5" dirty="0">
                <a:latin typeface="Arial"/>
                <a:cs typeface="Arial"/>
              </a:rPr>
              <a:t>Pensieripa</a:t>
            </a:r>
            <a:r>
              <a:rPr sz="1600" b="1" spc="5" dirty="0">
                <a:latin typeface="Arial"/>
                <a:cs typeface="Arial"/>
              </a:rPr>
              <a:t>r</a:t>
            </a:r>
            <a:r>
              <a:rPr sz="1600" b="1" spc="-5" dirty="0">
                <a:latin typeface="Arial"/>
                <a:cs typeface="Arial"/>
              </a:rPr>
              <a:t>ol</a:t>
            </a:r>
            <a:r>
              <a:rPr sz="1600" b="1" spc="-10"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spcBef>
                <a:spcPts val="5"/>
              </a:spcBef>
            </a:pPr>
            <a:endParaRPr sz="1800">
              <a:latin typeface="Times New Roman"/>
              <a:cs typeface="Times New Roman"/>
            </a:endParaRPr>
          </a:p>
          <a:p>
            <a:pPr marL="12700" marR="84455" indent="36195">
              <a:lnSpc>
                <a:spcPct val="151700"/>
              </a:lnSpc>
            </a:pPr>
            <a:r>
              <a:rPr sz="1050" dirty="0">
                <a:solidFill>
                  <a:srgbClr val="666666"/>
                </a:solidFill>
                <a:latin typeface="Verdana"/>
                <a:cs typeface="Verdana"/>
              </a:rPr>
              <a:t>“</a:t>
            </a:r>
            <a:r>
              <a:rPr sz="1050" b="1" i="1" dirty="0">
                <a:solidFill>
                  <a:srgbClr val="666666"/>
                </a:solidFill>
                <a:latin typeface="Verdana"/>
                <a:cs typeface="Verdana"/>
              </a:rPr>
              <a:t>L’alfabeto del </a:t>
            </a:r>
            <a:r>
              <a:rPr sz="1050" b="1" i="1" spc="-5" dirty="0">
                <a:solidFill>
                  <a:srgbClr val="666666"/>
                </a:solidFill>
                <a:latin typeface="Verdana"/>
                <a:cs typeface="Verdana"/>
              </a:rPr>
              <a:t>Mondo. Leggiamo </a:t>
            </a:r>
            <a:r>
              <a:rPr sz="1050" b="1" i="1" dirty="0">
                <a:solidFill>
                  <a:srgbClr val="666666"/>
                </a:solidFill>
                <a:latin typeface="Verdana"/>
                <a:cs typeface="Verdana"/>
              </a:rPr>
              <a:t>i </a:t>
            </a:r>
            <a:r>
              <a:rPr sz="1050" b="1" i="1" spc="-5" dirty="0">
                <a:solidFill>
                  <a:srgbClr val="666666"/>
                </a:solidFill>
                <a:latin typeface="Verdana"/>
                <a:cs typeface="Verdana"/>
              </a:rPr>
              <a:t>segni </a:t>
            </a:r>
            <a:r>
              <a:rPr sz="1050" b="1" i="1" dirty="0">
                <a:solidFill>
                  <a:srgbClr val="666666"/>
                </a:solidFill>
                <a:latin typeface="Verdana"/>
                <a:cs typeface="Verdana"/>
              </a:rPr>
              <a:t>intorno a noi e </a:t>
            </a:r>
            <a:r>
              <a:rPr sz="1050" b="1" i="1" spc="-5" dirty="0">
                <a:solidFill>
                  <a:srgbClr val="666666"/>
                </a:solidFill>
                <a:latin typeface="Verdana"/>
                <a:cs typeface="Verdana"/>
              </a:rPr>
              <a:t>raccontiamo</a:t>
            </a:r>
            <a:r>
              <a:rPr sz="1050" spc="-5" dirty="0">
                <a:solidFill>
                  <a:srgbClr val="666666"/>
                </a:solidFill>
                <a:latin typeface="Verdana"/>
                <a:cs typeface="Verdana"/>
              </a:rPr>
              <a:t>.” </a:t>
            </a:r>
            <a:r>
              <a:rPr sz="1050" dirty="0">
                <a:solidFill>
                  <a:srgbClr val="666666"/>
                </a:solidFill>
                <a:latin typeface="Verdana"/>
                <a:cs typeface="Verdana"/>
              </a:rPr>
              <a:t>E’ questo </a:t>
            </a:r>
            <a:r>
              <a:rPr sz="1050" spc="-5" dirty="0">
                <a:solidFill>
                  <a:srgbClr val="666666"/>
                </a:solidFill>
                <a:latin typeface="Verdana"/>
                <a:cs typeface="Verdana"/>
              </a:rPr>
              <a:t>il  </a:t>
            </a:r>
            <a:r>
              <a:rPr sz="1050" dirty="0">
                <a:solidFill>
                  <a:srgbClr val="666666"/>
                </a:solidFill>
                <a:latin typeface="Verdana"/>
                <a:cs typeface="Verdana"/>
              </a:rPr>
              <a:t>tema </a:t>
            </a:r>
            <a:r>
              <a:rPr sz="1050" spc="-5" dirty="0">
                <a:solidFill>
                  <a:srgbClr val="666666"/>
                </a:solidFill>
                <a:latin typeface="Verdana"/>
                <a:cs typeface="Verdana"/>
              </a:rPr>
              <a:t>scelto </a:t>
            </a:r>
            <a:r>
              <a:rPr sz="1050" dirty="0">
                <a:solidFill>
                  <a:srgbClr val="666666"/>
                </a:solidFill>
                <a:latin typeface="Verdana"/>
                <a:cs typeface="Verdana"/>
              </a:rPr>
              <a:t>per </a:t>
            </a:r>
            <a:r>
              <a:rPr sz="1050" spc="-5" dirty="0">
                <a:solidFill>
                  <a:srgbClr val="666666"/>
                </a:solidFill>
                <a:latin typeface="Verdana"/>
                <a:cs typeface="Verdana"/>
              </a:rPr>
              <a:t>l’edizione </a:t>
            </a:r>
            <a:r>
              <a:rPr sz="1050" dirty="0">
                <a:solidFill>
                  <a:srgbClr val="666666"/>
                </a:solidFill>
                <a:latin typeface="Verdana"/>
                <a:cs typeface="Verdana"/>
              </a:rPr>
              <a:t>2015 del </a:t>
            </a:r>
            <a:r>
              <a:rPr sz="1050" spc="-5" dirty="0">
                <a:solidFill>
                  <a:srgbClr val="666666"/>
                </a:solidFill>
                <a:latin typeface="Verdana"/>
                <a:cs typeface="Verdana"/>
              </a:rPr>
              <a:t>Festival della cultura creativa organizzato </a:t>
            </a:r>
            <a:r>
              <a:rPr sz="1050" dirty="0">
                <a:solidFill>
                  <a:srgbClr val="666666"/>
                </a:solidFill>
                <a:latin typeface="Verdana"/>
                <a:cs typeface="Verdana"/>
              </a:rPr>
              <a:t>dalle  </a:t>
            </a:r>
            <a:r>
              <a:rPr sz="1050" spc="-5" dirty="0">
                <a:solidFill>
                  <a:srgbClr val="666666"/>
                </a:solidFill>
                <a:latin typeface="Verdana"/>
                <a:cs typeface="Verdana"/>
              </a:rPr>
              <a:t>banche </a:t>
            </a:r>
            <a:r>
              <a:rPr sz="1050" dirty="0">
                <a:solidFill>
                  <a:srgbClr val="666666"/>
                </a:solidFill>
                <a:latin typeface="Verdana"/>
                <a:cs typeface="Verdana"/>
              </a:rPr>
              <a:t>di </a:t>
            </a:r>
            <a:r>
              <a:rPr sz="1050" spc="-5" dirty="0">
                <a:solidFill>
                  <a:srgbClr val="666666"/>
                </a:solidFill>
                <a:latin typeface="Verdana"/>
                <a:cs typeface="Verdana"/>
              </a:rPr>
              <a:t>tutta Italia. </a:t>
            </a:r>
            <a:r>
              <a:rPr sz="1050" dirty="0">
                <a:solidFill>
                  <a:srgbClr val="666666"/>
                </a:solidFill>
                <a:latin typeface="Verdana"/>
                <a:cs typeface="Verdana"/>
              </a:rPr>
              <a:t>Una </a:t>
            </a:r>
            <a:r>
              <a:rPr sz="1050" spc="-5" dirty="0">
                <a:solidFill>
                  <a:srgbClr val="666666"/>
                </a:solidFill>
                <a:latin typeface="Verdana"/>
                <a:cs typeface="Verdana"/>
              </a:rPr>
              <a:t>manifestazione in </a:t>
            </a:r>
            <a:r>
              <a:rPr sz="1050" dirty="0">
                <a:solidFill>
                  <a:srgbClr val="666666"/>
                </a:solidFill>
                <a:latin typeface="Verdana"/>
                <a:cs typeface="Verdana"/>
              </a:rPr>
              <a:t>cui </a:t>
            </a:r>
            <a:r>
              <a:rPr sz="1050" spc="-5" dirty="0">
                <a:solidFill>
                  <a:srgbClr val="666666"/>
                </a:solidFill>
                <a:latin typeface="Verdana"/>
                <a:cs typeface="Verdana"/>
              </a:rPr>
              <a:t>saranno più </a:t>
            </a:r>
            <a:r>
              <a:rPr sz="1050" dirty="0">
                <a:solidFill>
                  <a:srgbClr val="666666"/>
                </a:solidFill>
                <a:latin typeface="Verdana"/>
                <a:cs typeface="Verdana"/>
              </a:rPr>
              <a:t>di </a:t>
            </a:r>
            <a:r>
              <a:rPr sz="1050" spc="-5" dirty="0">
                <a:solidFill>
                  <a:srgbClr val="666666"/>
                </a:solidFill>
                <a:latin typeface="Verdana"/>
                <a:cs typeface="Verdana"/>
              </a:rPr>
              <a:t>ottanta </a:t>
            </a:r>
            <a:r>
              <a:rPr sz="1050" dirty="0">
                <a:solidFill>
                  <a:srgbClr val="666666"/>
                </a:solidFill>
                <a:latin typeface="Verdana"/>
                <a:cs typeface="Verdana"/>
              </a:rPr>
              <a:t>gli </a:t>
            </a:r>
            <a:r>
              <a:rPr sz="1050" spc="-5" dirty="0">
                <a:solidFill>
                  <a:srgbClr val="666666"/>
                </a:solidFill>
                <a:latin typeface="Verdana"/>
                <a:cs typeface="Verdana"/>
              </a:rPr>
              <a:t>eventi  promossi </a:t>
            </a:r>
            <a:r>
              <a:rPr sz="1050" dirty="0">
                <a:solidFill>
                  <a:srgbClr val="666666"/>
                </a:solidFill>
                <a:latin typeface="Verdana"/>
                <a:cs typeface="Verdana"/>
              </a:rPr>
              <a:t>in </a:t>
            </a:r>
            <a:r>
              <a:rPr sz="1050" spc="-5" dirty="0">
                <a:solidFill>
                  <a:srgbClr val="666666"/>
                </a:solidFill>
                <a:latin typeface="Verdana"/>
                <a:cs typeface="Verdana"/>
              </a:rPr>
              <a:t>oltre sessanta</a:t>
            </a:r>
            <a:r>
              <a:rPr sz="1050" spc="-10" dirty="0">
                <a:solidFill>
                  <a:srgbClr val="666666"/>
                </a:solidFill>
                <a:latin typeface="Verdana"/>
                <a:cs typeface="Verdana"/>
              </a:rPr>
              <a:t> </a:t>
            </a:r>
            <a:r>
              <a:rPr sz="1050" spc="-5" dirty="0">
                <a:solidFill>
                  <a:srgbClr val="666666"/>
                </a:solidFill>
                <a:latin typeface="Verdana"/>
                <a:cs typeface="Verdana"/>
              </a:rPr>
              <a:t>città.</a:t>
            </a:r>
            <a:endParaRPr sz="1050">
              <a:latin typeface="Verdana"/>
              <a:cs typeface="Verdana"/>
            </a:endParaRPr>
          </a:p>
          <a:p>
            <a:pPr marL="12700" marR="1310005">
              <a:lnSpc>
                <a:spcPct val="152600"/>
              </a:lnSpc>
              <a:spcBef>
                <a:spcPts val="994"/>
              </a:spcBef>
            </a:pPr>
            <a:r>
              <a:rPr sz="1050" spc="-5" dirty="0">
                <a:solidFill>
                  <a:srgbClr val="666666"/>
                </a:solidFill>
                <a:latin typeface="Verdana"/>
                <a:cs typeface="Verdana"/>
              </a:rPr>
              <a:t>Mettere </a:t>
            </a:r>
            <a:r>
              <a:rPr sz="1050" dirty="0">
                <a:solidFill>
                  <a:srgbClr val="666666"/>
                </a:solidFill>
                <a:latin typeface="Verdana"/>
                <a:cs typeface="Verdana"/>
              </a:rPr>
              <a:t>al </a:t>
            </a:r>
            <a:r>
              <a:rPr sz="1050" spc="-5" dirty="0">
                <a:solidFill>
                  <a:srgbClr val="666666"/>
                </a:solidFill>
                <a:latin typeface="Verdana"/>
                <a:cs typeface="Verdana"/>
              </a:rPr>
              <a:t>centro </a:t>
            </a:r>
            <a:r>
              <a:rPr sz="1050" dirty="0">
                <a:solidFill>
                  <a:srgbClr val="666666"/>
                </a:solidFill>
                <a:latin typeface="Verdana"/>
                <a:cs typeface="Verdana"/>
              </a:rPr>
              <a:t>i </a:t>
            </a:r>
            <a:r>
              <a:rPr sz="1050" spc="-5" dirty="0">
                <a:solidFill>
                  <a:srgbClr val="666666"/>
                </a:solidFill>
                <a:latin typeface="Verdana"/>
                <a:cs typeface="Verdana"/>
              </a:rPr>
              <a:t>giovani </a:t>
            </a:r>
            <a:r>
              <a:rPr sz="1050" dirty="0">
                <a:solidFill>
                  <a:srgbClr val="666666"/>
                </a:solidFill>
                <a:latin typeface="Verdana"/>
                <a:cs typeface="Verdana"/>
              </a:rPr>
              <a:t>e </a:t>
            </a:r>
            <a:r>
              <a:rPr sz="1050" spc="-5" dirty="0">
                <a:solidFill>
                  <a:srgbClr val="666666"/>
                </a:solidFill>
                <a:latin typeface="Verdana"/>
                <a:cs typeface="Verdana"/>
              </a:rPr>
              <a:t>il territorio, </a:t>
            </a:r>
            <a:r>
              <a:rPr sz="1050" dirty="0">
                <a:solidFill>
                  <a:srgbClr val="666666"/>
                </a:solidFill>
                <a:latin typeface="Verdana"/>
                <a:cs typeface="Verdana"/>
              </a:rPr>
              <a:t>è </a:t>
            </a:r>
            <a:r>
              <a:rPr sz="1050" spc="-5" dirty="0">
                <a:solidFill>
                  <a:srgbClr val="666666"/>
                </a:solidFill>
                <a:latin typeface="Verdana"/>
                <a:cs typeface="Verdana"/>
              </a:rPr>
              <a:t>questo l’importante obiettivo  dell’organizzazione in</a:t>
            </a:r>
            <a:r>
              <a:rPr sz="1050" spc="-15" dirty="0">
                <a:solidFill>
                  <a:srgbClr val="666666"/>
                </a:solidFill>
                <a:latin typeface="Verdana"/>
                <a:cs typeface="Verdana"/>
              </a:rPr>
              <a:t> </a:t>
            </a:r>
            <a:r>
              <a:rPr sz="1050" spc="-5" dirty="0">
                <a:solidFill>
                  <a:srgbClr val="666666"/>
                </a:solidFill>
                <a:latin typeface="Verdana"/>
                <a:cs typeface="Verdana"/>
              </a:rPr>
              <a:t>quanto:</a:t>
            </a:r>
            <a:endParaRPr sz="1050">
              <a:latin typeface="Verdana"/>
              <a:cs typeface="Verdana"/>
            </a:endParaRPr>
          </a:p>
          <a:p>
            <a:pPr>
              <a:lnSpc>
                <a:spcPct val="100000"/>
              </a:lnSpc>
              <a:spcBef>
                <a:spcPts val="35"/>
              </a:spcBef>
            </a:pPr>
            <a:endParaRPr sz="1400">
              <a:latin typeface="Times New Roman"/>
              <a:cs typeface="Times New Roman"/>
            </a:endParaRPr>
          </a:p>
          <a:p>
            <a:pPr marL="146685" marR="120014" algn="ctr">
              <a:lnSpc>
                <a:spcPts val="1670"/>
              </a:lnSpc>
            </a:pPr>
            <a:r>
              <a:rPr sz="1450" i="1" spc="-5" dirty="0">
                <a:solidFill>
                  <a:srgbClr val="FF406F"/>
                </a:solidFill>
                <a:latin typeface="Arial"/>
                <a:cs typeface="Arial"/>
              </a:rPr>
              <a:t>“CON LE </a:t>
            </a:r>
            <a:r>
              <a:rPr sz="1450" i="1" dirty="0">
                <a:solidFill>
                  <a:srgbClr val="FF406F"/>
                </a:solidFill>
                <a:latin typeface="Arial"/>
                <a:cs typeface="Arial"/>
              </a:rPr>
              <a:t>STORIE E I </a:t>
            </a:r>
            <a:r>
              <a:rPr sz="1450" i="1" spc="-5" dirty="0">
                <a:solidFill>
                  <a:srgbClr val="FF406F"/>
                </a:solidFill>
                <a:latin typeface="Arial"/>
                <a:cs typeface="Arial"/>
              </a:rPr>
              <a:t>PROCEDIMENTI </a:t>
            </a:r>
            <a:r>
              <a:rPr sz="1450" i="1" dirty="0">
                <a:solidFill>
                  <a:srgbClr val="FF406F"/>
                </a:solidFill>
                <a:latin typeface="Arial"/>
                <a:cs typeface="Arial"/>
              </a:rPr>
              <a:t>FANTASTICI PER </a:t>
            </a:r>
            <a:r>
              <a:rPr sz="1450" i="1" spc="-5" dirty="0">
                <a:solidFill>
                  <a:srgbClr val="FF406F"/>
                </a:solidFill>
                <a:latin typeface="Arial"/>
                <a:cs typeface="Arial"/>
              </a:rPr>
              <a:t>PRODURLE  NOI AIUTIAMO </a:t>
            </a:r>
            <a:r>
              <a:rPr sz="1450" i="1" dirty="0">
                <a:solidFill>
                  <a:srgbClr val="FF406F"/>
                </a:solidFill>
                <a:latin typeface="Arial"/>
                <a:cs typeface="Arial"/>
              </a:rPr>
              <a:t>I BAMBINI A </a:t>
            </a:r>
            <a:r>
              <a:rPr sz="1450" i="1" spc="-5" dirty="0">
                <a:solidFill>
                  <a:srgbClr val="FF406F"/>
                </a:solidFill>
                <a:latin typeface="Arial"/>
                <a:cs typeface="Arial"/>
              </a:rPr>
              <a:t>ENTRARE </a:t>
            </a:r>
            <a:r>
              <a:rPr sz="1450" i="1" dirty="0">
                <a:solidFill>
                  <a:srgbClr val="FF406F"/>
                </a:solidFill>
                <a:latin typeface="Arial"/>
                <a:cs typeface="Arial"/>
              </a:rPr>
              <a:t>NELLA </a:t>
            </a:r>
            <a:r>
              <a:rPr sz="1450" i="1" spc="-5" dirty="0">
                <a:solidFill>
                  <a:srgbClr val="FF406F"/>
                </a:solidFill>
                <a:latin typeface="Arial"/>
                <a:cs typeface="Arial"/>
              </a:rPr>
              <a:t>REALTÀ DALLA  </a:t>
            </a:r>
            <a:r>
              <a:rPr sz="1450" i="1" dirty="0">
                <a:solidFill>
                  <a:srgbClr val="FF406F"/>
                </a:solidFill>
                <a:latin typeface="Arial"/>
                <a:cs typeface="Arial"/>
              </a:rPr>
              <a:t>FINESTRA </a:t>
            </a:r>
            <a:r>
              <a:rPr sz="1450" i="1" spc="-5" dirty="0">
                <a:solidFill>
                  <a:srgbClr val="FF406F"/>
                </a:solidFill>
                <a:latin typeface="Arial"/>
                <a:cs typeface="Arial"/>
              </a:rPr>
              <a:t>ANZICHÉ </a:t>
            </a:r>
            <a:r>
              <a:rPr sz="1450" i="1" dirty="0">
                <a:solidFill>
                  <a:srgbClr val="FF406F"/>
                </a:solidFill>
                <a:latin typeface="Arial"/>
                <a:cs typeface="Arial"/>
              </a:rPr>
              <a:t>DALLA</a:t>
            </a:r>
            <a:r>
              <a:rPr sz="1450" i="1" spc="-10" dirty="0">
                <a:solidFill>
                  <a:srgbClr val="FF406F"/>
                </a:solidFill>
                <a:latin typeface="Arial"/>
                <a:cs typeface="Arial"/>
              </a:rPr>
              <a:t> </a:t>
            </a:r>
            <a:r>
              <a:rPr sz="1450" i="1" spc="-5" dirty="0">
                <a:solidFill>
                  <a:srgbClr val="FF406F"/>
                </a:solidFill>
                <a:latin typeface="Arial"/>
                <a:cs typeface="Arial"/>
              </a:rPr>
              <a:t>PORTA.”</a:t>
            </a:r>
            <a:endParaRPr sz="1450">
              <a:latin typeface="Arial"/>
              <a:cs typeface="Arial"/>
            </a:endParaRPr>
          </a:p>
          <a:p>
            <a:pPr>
              <a:lnSpc>
                <a:spcPct val="100000"/>
              </a:lnSpc>
              <a:spcBef>
                <a:spcPts val="35"/>
              </a:spcBef>
            </a:pPr>
            <a:endParaRPr sz="1400">
              <a:latin typeface="Times New Roman"/>
              <a:cs typeface="Times New Roman"/>
            </a:endParaRPr>
          </a:p>
          <a:p>
            <a:pPr marL="18415" algn="ctr">
              <a:lnSpc>
                <a:spcPct val="100000"/>
              </a:lnSpc>
            </a:pPr>
            <a:r>
              <a:rPr sz="1450" i="1" dirty="0">
                <a:solidFill>
                  <a:srgbClr val="FF406F"/>
                </a:solidFill>
                <a:latin typeface="Times New Roman"/>
                <a:cs typeface="Times New Roman"/>
              </a:rPr>
              <a:t>GIANNA</a:t>
            </a:r>
            <a:r>
              <a:rPr sz="1450" i="1" spc="-5" dirty="0">
                <a:solidFill>
                  <a:srgbClr val="FF406F"/>
                </a:solidFill>
                <a:latin typeface="Times New Roman"/>
                <a:cs typeface="Times New Roman"/>
              </a:rPr>
              <a:t> RODARI</a:t>
            </a:r>
            <a:endParaRPr sz="1450">
              <a:latin typeface="Times New Roman"/>
              <a:cs typeface="Times New Roman"/>
            </a:endParaRPr>
          </a:p>
          <a:p>
            <a:pPr>
              <a:lnSpc>
                <a:spcPct val="100000"/>
              </a:lnSpc>
              <a:spcBef>
                <a:spcPts val="25"/>
              </a:spcBef>
            </a:pPr>
            <a:endParaRPr sz="1600">
              <a:latin typeface="Times New Roman"/>
              <a:cs typeface="Times New Roman"/>
            </a:endParaRPr>
          </a:p>
          <a:p>
            <a:pPr marL="12700" marR="5080">
              <a:lnSpc>
                <a:spcPct val="142900"/>
              </a:lnSpc>
            </a:pPr>
            <a:r>
              <a:rPr sz="1050" spc="-5" dirty="0">
                <a:solidFill>
                  <a:srgbClr val="666666"/>
                </a:solidFill>
                <a:latin typeface="Verdana"/>
                <a:cs typeface="Verdana"/>
              </a:rPr>
              <a:t>Per l’evento saranno coinvolti </a:t>
            </a:r>
            <a:r>
              <a:rPr sz="1050" dirty="0">
                <a:solidFill>
                  <a:srgbClr val="666666"/>
                </a:solidFill>
                <a:latin typeface="Verdana"/>
                <a:cs typeface="Verdana"/>
              </a:rPr>
              <a:t>musei, </a:t>
            </a:r>
            <a:r>
              <a:rPr sz="1050" spc="-5" dirty="0">
                <a:solidFill>
                  <a:srgbClr val="666666"/>
                </a:solidFill>
                <a:latin typeface="Verdana"/>
                <a:cs typeface="Verdana"/>
              </a:rPr>
              <a:t>laboratori interattivi </a:t>
            </a:r>
            <a:r>
              <a:rPr sz="1050" dirty="0">
                <a:solidFill>
                  <a:srgbClr val="666666"/>
                </a:solidFill>
                <a:latin typeface="Verdana"/>
                <a:cs typeface="Verdana"/>
              </a:rPr>
              <a:t>con le </a:t>
            </a:r>
            <a:r>
              <a:rPr sz="1050" spc="-5" dirty="0">
                <a:solidFill>
                  <a:srgbClr val="666666"/>
                </a:solidFill>
                <a:latin typeface="Verdana"/>
                <a:cs typeface="Verdana"/>
              </a:rPr>
              <a:t>scuole, biblioteche </a:t>
            </a:r>
            <a:r>
              <a:rPr sz="1050" dirty="0">
                <a:solidFill>
                  <a:srgbClr val="666666"/>
                </a:solidFill>
                <a:latin typeface="Verdana"/>
                <a:cs typeface="Verdana"/>
              </a:rPr>
              <a:t>ed  </a:t>
            </a:r>
            <a:r>
              <a:rPr sz="1050" spc="-5" dirty="0">
                <a:solidFill>
                  <a:srgbClr val="666666"/>
                </a:solidFill>
                <a:latin typeface="Verdana"/>
                <a:cs typeface="Verdana"/>
              </a:rPr>
              <a:t>operatori culturali. </a:t>
            </a:r>
            <a:r>
              <a:rPr sz="1050" b="1" spc="-5" dirty="0">
                <a:solidFill>
                  <a:srgbClr val="666666"/>
                </a:solidFill>
                <a:latin typeface="Verdana"/>
                <a:cs typeface="Verdana"/>
              </a:rPr>
              <a:t>Antonio Patuelli</a:t>
            </a:r>
            <a:r>
              <a:rPr sz="1050" spc="-5" dirty="0">
                <a:solidFill>
                  <a:srgbClr val="666666"/>
                </a:solidFill>
                <a:latin typeface="Verdana"/>
                <a:cs typeface="Verdana"/>
              </a:rPr>
              <a:t>, </a:t>
            </a:r>
            <a:r>
              <a:rPr sz="1050" dirty="0">
                <a:solidFill>
                  <a:srgbClr val="666666"/>
                </a:solidFill>
                <a:latin typeface="Verdana"/>
                <a:cs typeface="Verdana"/>
              </a:rPr>
              <a:t>presidente </a:t>
            </a:r>
            <a:r>
              <a:rPr sz="1050" spc="-5" dirty="0">
                <a:solidFill>
                  <a:srgbClr val="666666"/>
                </a:solidFill>
                <a:latin typeface="Verdana"/>
                <a:cs typeface="Verdana"/>
              </a:rPr>
              <a:t>dell’</a:t>
            </a:r>
            <a:r>
              <a:rPr sz="1050" b="1" spc="-5" dirty="0">
                <a:solidFill>
                  <a:srgbClr val="666666"/>
                </a:solidFill>
                <a:latin typeface="Verdana"/>
                <a:cs typeface="Verdana"/>
              </a:rPr>
              <a:t>Abi </a:t>
            </a:r>
            <a:r>
              <a:rPr sz="1050" spc="-5" dirty="0">
                <a:solidFill>
                  <a:srgbClr val="666666"/>
                </a:solidFill>
                <a:latin typeface="Verdana"/>
                <a:cs typeface="Verdana"/>
              </a:rPr>
              <a:t>(Associazione Bancaria Italiana),  dichiara </a:t>
            </a:r>
            <a:r>
              <a:rPr sz="1050" dirty="0">
                <a:solidFill>
                  <a:srgbClr val="666666"/>
                </a:solidFill>
                <a:latin typeface="Verdana"/>
                <a:cs typeface="Verdana"/>
              </a:rPr>
              <a:t>che </a:t>
            </a:r>
            <a:r>
              <a:rPr sz="1050" spc="-5" dirty="0">
                <a:solidFill>
                  <a:srgbClr val="666666"/>
                </a:solidFill>
                <a:latin typeface="Verdana"/>
                <a:cs typeface="Verdana"/>
              </a:rPr>
              <a:t>il festival: </a:t>
            </a:r>
            <a:r>
              <a:rPr sz="1050" dirty="0">
                <a:solidFill>
                  <a:srgbClr val="666666"/>
                </a:solidFill>
                <a:latin typeface="Verdana"/>
                <a:cs typeface="Verdana"/>
              </a:rPr>
              <a:t>“</a:t>
            </a:r>
            <a:r>
              <a:rPr sz="1050" i="1" dirty="0">
                <a:solidFill>
                  <a:srgbClr val="666666"/>
                </a:solidFill>
                <a:latin typeface="Verdana"/>
                <a:cs typeface="Verdana"/>
              </a:rPr>
              <a:t>si </a:t>
            </a:r>
            <a:r>
              <a:rPr sz="1050" i="1" spc="-5" dirty="0">
                <a:solidFill>
                  <a:srgbClr val="666666"/>
                </a:solidFill>
                <a:latin typeface="Verdana"/>
                <a:cs typeface="Verdana"/>
              </a:rPr>
              <a:t>propone </a:t>
            </a:r>
            <a:r>
              <a:rPr sz="1050" i="1" dirty="0">
                <a:solidFill>
                  <a:srgbClr val="666666"/>
                </a:solidFill>
                <a:latin typeface="Verdana"/>
                <a:cs typeface="Verdana"/>
              </a:rPr>
              <a:t>di </a:t>
            </a:r>
            <a:r>
              <a:rPr sz="1050" i="1" spc="-5" dirty="0">
                <a:solidFill>
                  <a:srgbClr val="666666"/>
                </a:solidFill>
                <a:latin typeface="Verdana"/>
                <a:cs typeface="Verdana"/>
              </a:rPr>
              <a:t>diventare un </a:t>
            </a:r>
            <a:r>
              <a:rPr sz="1050" i="1" dirty="0">
                <a:solidFill>
                  <a:srgbClr val="666666"/>
                </a:solidFill>
                <a:latin typeface="Verdana"/>
                <a:cs typeface="Verdana"/>
              </a:rPr>
              <a:t>classico, </a:t>
            </a:r>
            <a:r>
              <a:rPr sz="1050" i="1" spc="-5" dirty="0">
                <a:solidFill>
                  <a:srgbClr val="666666"/>
                </a:solidFill>
                <a:latin typeface="Verdana"/>
                <a:cs typeface="Verdana"/>
              </a:rPr>
              <a:t>perché </a:t>
            </a:r>
            <a:r>
              <a:rPr sz="1050" i="1" dirty="0">
                <a:solidFill>
                  <a:srgbClr val="666666"/>
                </a:solidFill>
                <a:latin typeface="Verdana"/>
                <a:cs typeface="Verdana"/>
              </a:rPr>
              <a:t>i </a:t>
            </a:r>
            <a:r>
              <a:rPr sz="1050" i="1" spc="-5" dirty="0">
                <a:solidFill>
                  <a:srgbClr val="666666"/>
                </a:solidFill>
                <a:latin typeface="Verdana"/>
                <a:cs typeface="Verdana"/>
              </a:rPr>
              <a:t>numeri evidenziano  </a:t>
            </a:r>
            <a:r>
              <a:rPr sz="1050" i="1" dirty="0">
                <a:solidFill>
                  <a:srgbClr val="666666"/>
                </a:solidFill>
                <a:latin typeface="Verdana"/>
                <a:cs typeface="Verdana"/>
              </a:rPr>
              <a:t>un </a:t>
            </a:r>
            <a:r>
              <a:rPr sz="1050" i="1" spc="-5" dirty="0">
                <a:solidFill>
                  <a:srgbClr val="666666"/>
                </a:solidFill>
                <a:latin typeface="Verdana"/>
                <a:cs typeface="Verdana"/>
              </a:rPr>
              <a:t>incremento </a:t>
            </a:r>
            <a:r>
              <a:rPr sz="1050" i="1" dirty="0">
                <a:solidFill>
                  <a:srgbClr val="666666"/>
                </a:solidFill>
                <a:latin typeface="Verdana"/>
                <a:cs typeface="Verdana"/>
              </a:rPr>
              <a:t>di </a:t>
            </a:r>
            <a:r>
              <a:rPr sz="1050" i="1" spc="-5" dirty="0">
                <a:solidFill>
                  <a:srgbClr val="666666"/>
                </a:solidFill>
                <a:latin typeface="Verdana"/>
                <a:cs typeface="Verdana"/>
              </a:rPr>
              <a:t>almeno un 20% </a:t>
            </a:r>
            <a:r>
              <a:rPr sz="1050" i="1" dirty="0">
                <a:solidFill>
                  <a:srgbClr val="666666"/>
                </a:solidFill>
                <a:latin typeface="Verdana"/>
                <a:cs typeface="Verdana"/>
              </a:rPr>
              <a:t>di adesioni </a:t>
            </a:r>
            <a:r>
              <a:rPr sz="1050" i="1" spc="-5" dirty="0">
                <a:solidFill>
                  <a:srgbClr val="666666"/>
                </a:solidFill>
                <a:latin typeface="Verdana"/>
                <a:cs typeface="Verdana"/>
              </a:rPr>
              <a:t>rispetto all’anno scorso. </a:t>
            </a:r>
            <a:r>
              <a:rPr sz="1050" i="1" dirty="0">
                <a:solidFill>
                  <a:srgbClr val="666666"/>
                </a:solidFill>
                <a:latin typeface="Verdana"/>
                <a:cs typeface="Verdana"/>
              </a:rPr>
              <a:t>Il Festival è  </a:t>
            </a:r>
            <a:r>
              <a:rPr sz="1050" i="1" spc="-5" dirty="0">
                <a:solidFill>
                  <a:srgbClr val="666666"/>
                </a:solidFill>
                <a:latin typeface="Verdana"/>
                <a:cs typeface="Verdana"/>
              </a:rPr>
              <a:t>policentrico, </a:t>
            </a:r>
            <a:r>
              <a:rPr sz="1050" i="1" dirty="0">
                <a:solidFill>
                  <a:srgbClr val="666666"/>
                </a:solidFill>
                <a:latin typeface="Verdana"/>
                <a:cs typeface="Verdana"/>
              </a:rPr>
              <a:t>a </a:t>
            </a:r>
            <a:r>
              <a:rPr sz="1050" i="1" spc="-5" dirty="0">
                <a:solidFill>
                  <a:srgbClr val="666666"/>
                </a:solidFill>
                <a:latin typeface="Verdana"/>
                <a:cs typeface="Verdana"/>
              </a:rPr>
              <a:t>differenza </a:t>
            </a:r>
            <a:r>
              <a:rPr sz="1050" i="1" dirty="0">
                <a:solidFill>
                  <a:srgbClr val="666666"/>
                </a:solidFill>
                <a:latin typeface="Verdana"/>
                <a:cs typeface="Verdana"/>
              </a:rPr>
              <a:t>di </a:t>
            </a:r>
            <a:r>
              <a:rPr sz="1050" i="1" spc="-5" dirty="0">
                <a:solidFill>
                  <a:srgbClr val="666666"/>
                </a:solidFill>
                <a:latin typeface="Verdana"/>
                <a:cs typeface="Verdana"/>
              </a:rPr>
              <a:t>tanti altri </a:t>
            </a:r>
            <a:r>
              <a:rPr sz="1050" i="1" dirty="0">
                <a:solidFill>
                  <a:srgbClr val="666666"/>
                </a:solidFill>
                <a:latin typeface="Verdana"/>
                <a:cs typeface="Verdana"/>
              </a:rPr>
              <a:t>che </a:t>
            </a:r>
            <a:r>
              <a:rPr sz="1050" i="1" spc="-5" dirty="0">
                <a:solidFill>
                  <a:srgbClr val="666666"/>
                </a:solidFill>
                <a:latin typeface="Verdana"/>
                <a:cs typeface="Verdana"/>
              </a:rPr>
              <a:t>sono accentrati. </a:t>
            </a:r>
            <a:r>
              <a:rPr sz="1050" i="1" dirty="0">
                <a:solidFill>
                  <a:srgbClr val="666666"/>
                </a:solidFill>
                <a:latin typeface="Verdana"/>
                <a:cs typeface="Verdana"/>
              </a:rPr>
              <a:t>Il tema </a:t>
            </a:r>
            <a:r>
              <a:rPr sz="1050" i="1" spc="-5" dirty="0">
                <a:solidFill>
                  <a:srgbClr val="666666"/>
                </a:solidFill>
                <a:latin typeface="Verdana"/>
                <a:cs typeface="Verdana"/>
              </a:rPr>
              <a:t>scelto per quest’anno </a:t>
            </a:r>
            <a:r>
              <a:rPr sz="1050" i="1" dirty="0">
                <a:solidFill>
                  <a:srgbClr val="666666"/>
                </a:solidFill>
                <a:latin typeface="Verdana"/>
                <a:cs typeface="Verdana"/>
              </a:rPr>
              <a:t>ha  </a:t>
            </a:r>
            <a:r>
              <a:rPr sz="1050" i="1" spc="-5" dirty="0">
                <a:solidFill>
                  <a:srgbClr val="666666"/>
                </a:solidFill>
                <a:latin typeface="Verdana"/>
                <a:cs typeface="Verdana"/>
              </a:rPr>
              <a:t>molti significati: </a:t>
            </a:r>
            <a:r>
              <a:rPr sz="1050" i="1" dirty="0">
                <a:solidFill>
                  <a:srgbClr val="666666"/>
                </a:solidFill>
                <a:latin typeface="Verdana"/>
                <a:cs typeface="Verdana"/>
              </a:rPr>
              <a:t>per </a:t>
            </a:r>
            <a:r>
              <a:rPr sz="1050" i="1" spc="-5" dirty="0">
                <a:solidFill>
                  <a:srgbClr val="666666"/>
                </a:solidFill>
                <a:latin typeface="Verdana"/>
                <a:cs typeface="Verdana"/>
              </a:rPr>
              <a:t>me il principale </a:t>
            </a:r>
            <a:r>
              <a:rPr sz="1050" i="1" dirty="0">
                <a:solidFill>
                  <a:srgbClr val="666666"/>
                </a:solidFill>
                <a:latin typeface="Verdana"/>
                <a:cs typeface="Verdana"/>
              </a:rPr>
              <a:t>è la </a:t>
            </a:r>
            <a:r>
              <a:rPr sz="1050" i="1" spc="-5" dirty="0">
                <a:solidFill>
                  <a:srgbClr val="666666"/>
                </a:solidFill>
                <a:latin typeface="Verdana"/>
                <a:cs typeface="Verdana"/>
              </a:rPr>
              <a:t>rialfabetizzazione della lingua italiana contro</a:t>
            </a:r>
            <a:r>
              <a:rPr sz="1050" i="1" spc="75" dirty="0">
                <a:solidFill>
                  <a:srgbClr val="666666"/>
                </a:solidFill>
                <a:latin typeface="Verdana"/>
                <a:cs typeface="Verdana"/>
              </a:rPr>
              <a:t> </a:t>
            </a:r>
            <a:r>
              <a:rPr sz="1050" i="1" spc="-5" dirty="0">
                <a:solidFill>
                  <a:srgbClr val="666666"/>
                </a:solidFill>
                <a:latin typeface="Verdana"/>
                <a:cs typeface="Verdana"/>
              </a:rPr>
              <a:t>il</a:t>
            </a:r>
            <a:endParaRPr sz="1050">
              <a:latin typeface="Verdana"/>
              <a:cs typeface="Verdana"/>
            </a:endParaRPr>
          </a:p>
          <a:p>
            <a:pPr marL="12700">
              <a:lnSpc>
                <a:spcPct val="100000"/>
              </a:lnSpc>
              <a:spcBef>
                <a:spcPts val="540"/>
              </a:spcBef>
            </a:pPr>
            <a:r>
              <a:rPr sz="1050" i="1" dirty="0">
                <a:solidFill>
                  <a:srgbClr val="666666"/>
                </a:solidFill>
                <a:latin typeface="Verdana"/>
                <a:cs typeface="Verdana"/>
              </a:rPr>
              <a:t>suo </a:t>
            </a:r>
            <a:r>
              <a:rPr sz="1050" i="1" spc="-5" dirty="0">
                <a:solidFill>
                  <a:srgbClr val="666666"/>
                </a:solidFill>
                <a:latin typeface="Verdana"/>
                <a:cs typeface="Verdana"/>
              </a:rPr>
              <a:t>imbastardimento </a:t>
            </a:r>
            <a:r>
              <a:rPr sz="1050" i="1" dirty="0">
                <a:solidFill>
                  <a:srgbClr val="666666"/>
                </a:solidFill>
                <a:latin typeface="Verdana"/>
                <a:cs typeface="Verdana"/>
              </a:rPr>
              <a:t>dovuto all’uso di </a:t>
            </a:r>
            <a:r>
              <a:rPr sz="1050" i="1" spc="-5" dirty="0">
                <a:solidFill>
                  <a:srgbClr val="666666"/>
                </a:solidFill>
                <a:latin typeface="Verdana"/>
                <a:cs typeface="Verdana"/>
              </a:rPr>
              <a:t>termini provenienti </a:t>
            </a:r>
            <a:r>
              <a:rPr sz="1050" i="1" dirty="0">
                <a:solidFill>
                  <a:srgbClr val="666666"/>
                </a:solidFill>
                <a:latin typeface="Verdana"/>
                <a:cs typeface="Verdana"/>
              </a:rPr>
              <a:t>da altre</a:t>
            </a:r>
            <a:r>
              <a:rPr sz="1050" i="1" spc="-75" dirty="0">
                <a:solidFill>
                  <a:srgbClr val="666666"/>
                </a:solidFill>
                <a:latin typeface="Verdana"/>
                <a:cs typeface="Verdana"/>
              </a:rPr>
              <a:t> </a:t>
            </a:r>
            <a:r>
              <a:rPr sz="1050" i="1" spc="-5" dirty="0">
                <a:solidFill>
                  <a:srgbClr val="666666"/>
                </a:solidFill>
                <a:latin typeface="Verdana"/>
                <a:cs typeface="Verdana"/>
              </a:rPr>
              <a:t>lingue.”</a:t>
            </a:r>
            <a:endParaRPr sz="1050">
              <a:latin typeface="Verdana"/>
              <a:cs typeface="Verdana"/>
            </a:endParaRPr>
          </a:p>
          <a:p>
            <a:pPr>
              <a:lnSpc>
                <a:spcPct val="100000"/>
              </a:lnSpc>
              <a:spcBef>
                <a:spcPts val="15"/>
              </a:spcBef>
            </a:pPr>
            <a:endParaRPr sz="1550">
              <a:latin typeface="Times New Roman"/>
              <a:cs typeface="Times New Roman"/>
            </a:endParaRPr>
          </a:p>
          <a:p>
            <a:pPr marL="12700" marR="50800">
              <a:lnSpc>
                <a:spcPct val="142900"/>
              </a:lnSpc>
            </a:pPr>
            <a:r>
              <a:rPr sz="1050" dirty="0">
                <a:solidFill>
                  <a:srgbClr val="666666"/>
                </a:solidFill>
                <a:latin typeface="Verdana"/>
                <a:cs typeface="Verdana"/>
              </a:rPr>
              <a:t>Artista </a:t>
            </a:r>
            <a:r>
              <a:rPr sz="1050" spc="-5" dirty="0">
                <a:solidFill>
                  <a:srgbClr val="666666"/>
                </a:solidFill>
                <a:latin typeface="Verdana"/>
                <a:cs typeface="Verdana"/>
              </a:rPr>
              <a:t>principale in questa edizione </a:t>
            </a:r>
            <a:r>
              <a:rPr sz="1050" dirty="0">
                <a:solidFill>
                  <a:srgbClr val="666666"/>
                </a:solidFill>
                <a:latin typeface="Verdana"/>
                <a:cs typeface="Verdana"/>
              </a:rPr>
              <a:t>è </a:t>
            </a:r>
            <a:r>
              <a:rPr sz="1050" b="1" i="1" spc="-5" dirty="0">
                <a:solidFill>
                  <a:srgbClr val="666666"/>
                </a:solidFill>
                <a:latin typeface="Verdana"/>
                <a:cs typeface="Verdana"/>
              </a:rPr>
              <a:t>Eva Montanari</a:t>
            </a:r>
            <a:r>
              <a:rPr sz="1050" spc="-5" dirty="0">
                <a:solidFill>
                  <a:srgbClr val="666666"/>
                </a:solidFill>
                <a:latin typeface="Verdana"/>
                <a:cs typeface="Verdana"/>
              </a:rPr>
              <a:t>, un’autrice/illustratrice </a:t>
            </a:r>
            <a:r>
              <a:rPr sz="1050" dirty="0">
                <a:solidFill>
                  <a:srgbClr val="666666"/>
                </a:solidFill>
                <a:latin typeface="Verdana"/>
                <a:cs typeface="Verdana"/>
              </a:rPr>
              <a:t>di </a:t>
            </a:r>
            <a:r>
              <a:rPr sz="1050" spc="-5" dirty="0">
                <a:solidFill>
                  <a:srgbClr val="666666"/>
                </a:solidFill>
                <a:latin typeface="Verdana"/>
                <a:cs typeface="Verdana"/>
              </a:rPr>
              <a:t>fama  </a:t>
            </a:r>
            <a:r>
              <a:rPr sz="1050" dirty="0">
                <a:solidFill>
                  <a:srgbClr val="666666"/>
                </a:solidFill>
                <a:latin typeface="Verdana"/>
                <a:cs typeface="Verdana"/>
              </a:rPr>
              <a:t>mondiale </a:t>
            </a:r>
            <a:r>
              <a:rPr sz="1050" spc="-5" dirty="0">
                <a:solidFill>
                  <a:srgbClr val="666666"/>
                </a:solidFill>
                <a:latin typeface="Verdana"/>
                <a:cs typeface="Verdana"/>
              </a:rPr>
              <a:t>in </a:t>
            </a:r>
            <a:r>
              <a:rPr sz="1050" dirty="0">
                <a:solidFill>
                  <a:srgbClr val="666666"/>
                </a:solidFill>
                <a:latin typeface="Verdana"/>
                <a:cs typeface="Verdana"/>
              </a:rPr>
              <a:t>quanto i </a:t>
            </a:r>
            <a:r>
              <a:rPr sz="1050" spc="-5" dirty="0">
                <a:solidFill>
                  <a:srgbClr val="666666"/>
                </a:solidFill>
                <a:latin typeface="Verdana"/>
                <a:cs typeface="Verdana"/>
              </a:rPr>
              <a:t>suoi libri vengono tradotti </a:t>
            </a:r>
            <a:r>
              <a:rPr sz="1050" dirty="0">
                <a:solidFill>
                  <a:srgbClr val="666666"/>
                </a:solidFill>
                <a:latin typeface="Verdana"/>
                <a:cs typeface="Verdana"/>
              </a:rPr>
              <a:t>anche </a:t>
            </a:r>
            <a:r>
              <a:rPr sz="1050" spc="-5" dirty="0">
                <a:solidFill>
                  <a:srgbClr val="666666"/>
                </a:solidFill>
                <a:latin typeface="Verdana"/>
                <a:cs typeface="Verdana"/>
              </a:rPr>
              <a:t>in Portogallo, Corea, Croazia,  Finlandia, Turchia, Thailandia </a:t>
            </a:r>
            <a:r>
              <a:rPr sz="1050" dirty="0">
                <a:solidFill>
                  <a:srgbClr val="666666"/>
                </a:solidFill>
                <a:latin typeface="Verdana"/>
                <a:cs typeface="Verdana"/>
              </a:rPr>
              <a:t>e </a:t>
            </a:r>
            <a:r>
              <a:rPr sz="1050" spc="-5" dirty="0">
                <a:solidFill>
                  <a:srgbClr val="666666"/>
                </a:solidFill>
                <a:latin typeface="Verdana"/>
                <a:cs typeface="Verdana"/>
              </a:rPr>
              <a:t>Argentina. Realizza inoltre disegni per calendari, manifesti  </a:t>
            </a:r>
            <a:r>
              <a:rPr sz="1050" dirty="0">
                <a:solidFill>
                  <a:srgbClr val="666666"/>
                </a:solidFill>
                <a:latin typeface="Verdana"/>
                <a:cs typeface="Verdana"/>
              </a:rPr>
              <a:t>e </a:t>
            </a:r>
            <a:r>
              <a:rPr sz="1050" spc="-5" dirty="0">
                <a:solidFill>
                  <a:srgbClr val="666666"/>
                </a:solidFill>
                <a:latin typeface="Verdana"/>
                <a:cs typeface="Verdana"/>
              </a:rPr>
              <a:t>copertine </a:t>
            </a:r>
            <a:r>
              <a:rPr sz="1050" dirty="0">
                <a:solidFill>
                  <a:srgbClr val="666666"/>
                </a:solidFill>
                <a:latin typeface="Verdana"/>
                <a:cs typeface="Verdana"/>
              </a:rPr>
              <a:t>e </a:t>
            </a:r>
            <a:r>
              <a:rPr sz="1050" spc="-5" dirty="0">
                <a:solidFill>
                  <a:srgbClr val="666666"/>
                </a:solidFill>
                <a:latin typeface="Verdana"/>
                <a:cs typeface="Verdana"/>
              </a:rPr>
              <a:t>affianca </a:t>
            </a:r>
            <a:r>
              <a:rPr sz="1050" dirty="0">
                <a:solidFill>
                  <a:srgbClr val="666666"/>
                </a:solidFill>
                <a:latin typeface="Verdana"/>
                <a:cs typeface="Verdana"/>
              </a:rPr>
              <a:t>alla sua </a:t>
            </a:r>
            <a:r>
              <a:rPr sz="1050" spc="-5" dirty="0">
                <a:solidFill>
                  <a:srgbClr val="666666"/>
                </a:solidFill>
                <a:latin typeface="Verdana"/>
                <a:cs typeface="Verdana"/>
              </a:rPr>
              <a:t>carriera d’artista, </a:t>
            </a:r>
            <a:r>
              <a:rPr sz="1050" dirty="0">
                <a:solidFill>
                  <a:srgbClr val="666666"/>
                </a:solidFill>
                <a:latin typeface="Verdana"/>
                <a:cs typeface="Verdana"/>
              </a:rPr>
              <a:t>di </a:t>
            </a:r>
            <a:r>
              <a:rPr sz="1050" spc="-5" dirty="0">
                <a:solidFill>
                  <a:srgbClr val="666666"/>
                </a:solidFill>
                <a:latin typeface="Verdana"/>
                <a:cs typeface="Verdana"/>
              </a:rPr>
              <a:t>cui espone </a:t>
            </a:r>
            <a:r>
              <a:rPr sz="1050" dirty="0">
                <a:solidFill>
                  <a:srgbClr val="666666"/>
                </a:solidFill>
                <a:latin typeface="Verdana"/>
                <a:cs typeface="Verdana"/>
              </a:rPr>
              <a:t>i </a:t>
            </a:r>
            <a:r>
              <a:rPr sz="1050" spc="-5" dirty="0">
                <a:solidFill>
                  <a:srgbClr val="666666"/>
                </a:solidFill>
                <a:latin typeface="Verdana"/>
                <a:cs typeface="Verdana"/>
              </a:rPr>
              <a:t>lavori </a:t>
            </a:r>
            <a:r>
              <a:rPr sz="1050" dirty="0">
                <a:solidFill>
                  <a:srgbClr val="666666"/>
                </a:solidFill>
                <a:latin typeface="Verdana"/>
                <a:cs typeface="Verdana"/>
              </a:rPr>
              <a:t>in collettive</a:t>
            </a:r>
            <a:r>
              <a:rPr sz="1050" spc="5" dirty="0">
                <a:solidFill>
                  <a:srgbClr val="666666"/>
                </a:solidFill>
                <a:latin typeface="Verdana"/>
                <a:cs typeface="Verdana"/>
              </a:rPr>
              <a:t> </a:t>
            </a:r>
            <a:r>
              <a:rPr sz="1050" dirty="0">
                <a:solidFill>
                  <a:srgbClr val="666666"/>
                </a:solidFill>
                <a:latin typeface="Verdana"/>
                <a:cs typeface="Verdana"/>
              </a:rPr>
              <a:t>e</a:t>
            </a:r>
            <a:endParaRPr sz="1050">
              <a:latin typeface="Verdana"/>
              <a:cs typeface="Verdana"/>
            </a:endParaRPr>
          </a:p>
          <a:p>
            <a:pPr marL="12700" marR="270510">
              <a:lnSpc>
                <a:spcPct val="142900"/>
              </a:lnSpc>
            </a:pPr>
            <a:r>
              <a:rPr sz="1050" dirty="0">
                <a:solidFill>
                  <a:srgbClr val="666666"/>
                </a:solidFill>
                <a:latin typeface="Verdana"/>
                <a:cs typeface="Verdana"/>
              </a:rPr>
              <a:t>personali in Italia e nel mondo, </a:t>
            </a:r>
            <a:r>
              <a:rPr sz="1050" spc="-5" dirty="0">
                <a:solidFill>
                  <a:srgbClr val="666666"/>
                </a:solidFill>
                <a:latin typeface="Verdana"/>
                <a:cs typeface="Verdana"/>
              </a:rPr>
              <a:t>la conduzione </a:t>
            </a:r>
            <a:r>
              <a:rPr sz="1050" dirty="0">
                <a:solidFill>
                  <a:srgbClr val="666666"/>
                </a:solidFill>
                <a:latin typeface="Verdana"/>
                <a:cs typeface="Verdana"/>
              </a:rPr>
              <a:t>di </a:t>
            </a:r>
            <a:r>
              <a:rPr sz="1050" spc="-5" dirty="0">
                <a:solidFill>
                  <a:srgbClr val="666666"/>
                </a:solidFill>
                <a:latin typeface="Verdana"/>
                <a:cs typeface="Verdana"/>
              </a:rPr>
              <a:t>corsi d’illustrazione </a:t>
            </a:r>
            <a:r>
              <a:rPr sz="1050" dirty="0">
                <a:solidFill>
                  <a:srgbClr val="666666"/>
                </a:solidFill>
                <a:latin typeface="Verdana"/>
                <a:cs typeface="Verdana"/>
              </a:rPr>
              <a:t>nel </a:t>
            </a:r>
            <a:r>
              <a:rPr sz="1050" spc="-5" dirty="0">
                <a:solidFill>
                  <a:srgbClr val="666666"/>
                </a:solidFill>
                <a:latin typeface="Verdana"/>
                <a:cs typeface="Verdana"/>
              </a:rPr>
              <a:t>nostro Paese </a:t>
            </a:r>
            <a:r>
              <a:rPr sz="1050" dirty="0">
                <a:solidFill>
                  <a:srgbClr val="666666"/>
                </a:solidFill>
                <a:latin typeface="Verdana"/>
                <a:cs typeface="Verdana"/>
              </a:rPr>
              <a:t>e  all’estero.</a:t>
            </a:r>
            <a:endParaRPr sz="1050">
              <a:latin typeface="Verdana"/>
              <a:cs typeface="Verdana"/>
            </a:endParaRPr>
          </a:p>
          <a:p>
            <a:pPr>
              <a:lnSpc>
                <a:spcPct val="100000"/>
              </a:lnSpc>
              <a:spcBef>
                <a:spcPts val="20"/>
              </a:spcBef>
            </a:pPr>
            <a:endParaRPr sz="1550">
              <a:latin typeface="Times New Roman"/>
              <a:cs typeface="Times New Roman"/>
            </a:endParaRPr>
          </a:p>
          <a:p>
            <a:pPr marL="12700" marR="111760">
              <a:lnSpc>
                <a:spcPct val="142900"/>
              </a:lnSpc>
            </a:pPr>
            <a:r>
              <a:rPr sz="1050" spc="-5" dirty="0">
                <a:solidFill>
                  <a:srgbClr val="666666"/>
                </a:solidFill>
                <a:latin typeface="Verdana"/>
                <a:cs typeface="Verdana"/>
              </a:rPr>
              <a:t>Per approfondire </a:t>
            </a:r>
            <a:r>
              <a:rPr sz="1050" dirty="0">
                <a:solidFill>
                  <a:srgbClr val="666666"/>
                </a:solidFill>
                <a:latin typeface="Verdana"/>
                <a:cs typeface="Verdana"/>
              </a:rPr>
              <a:t>i </a:t>
            </a:r>
            <a:r>
              <a:rPr sz="1050" spc="-5" dirty="0">
                <a:solidFill>
                  <a:srgbClr val="666666"/>
                </a:solidFill>
                <a:latin typeface="Verdana"/>
                <a:cs typeface="Verdana"/>
              </a:rPr>
              <a:t>bellissimi lavori </a:t>
            </a:r>
            <a:r>
              <a:rPr sz="1050" dirty="0">
                <a:solidFill>
                  <a:srgbClr val="666666"/>
                </a:solidFill>
                <a:latin typeface="Verdana"/>
                <a:cs typeface="Verdana"/>
              </a:rPr>
              <a:t>di </a:t>
            </a:r>
            <a:r>
              <a:rPr sz="1050" b="1" spc="-5" dirty="0">
                <a:solidFill>
                  <a:srgbClr val="666666"/>
                </a:solidFill>
                <a:latin typeface="Verdana"/>
                <a:cs typeface="Verdana"/>
              </a:rPr>
              <a:t>Eva Montanari </a:t>
            </a:r>
            <a:r>
              <a:rPr sz="1050" dirty="0">
                <a:solidFill>
                  <a:srgbClr val="666666"/>
                </a:solidFill>
                <a:latin typeface="Verdana"/>
                <a:cs typeface="Verdana"/>
              </a:rPr>
              <a:t>vi invitiamo a visitare </a:t>
            </a:r>
            <a:r>
              <a:rPr sz="1050" spc="-5" dirty="0">
                <a:solidFill>
                  <a:srgbClr val="666666"/>
                </a:solidFill>
                <a:latin typeface="Verdana"/>
                <a:cs typeface="Verdana"/>
              </a:rPr>
              <a:t>la </a:t>
            </a:r>
            <a:r>
              <a:rPr sz="1050" dirty="0">
                <a:solidFill>
                  <a:srgbClr val="666666"/>
                </a:solidFill>
                <a:latin typeface="Verdana"/>
                <a:cs typeface="Verdana"/>
              </a:rPr>
              <a:t>sua </a:t>
            </a:r>
            <a:r>
              <a:rPr sz="1050" spc="-5" dirty="0">
                <a:solidFill>
                  <a:srgbClr val="666666"/>
                </a:solidFill>
                <a:latin typeface="Verdana"/>
                <a:cs typeface="Verdana"/>
              </a:rPr>
              <a:t>pagina  </a:t>
            </a:r>
            <a:r>
              <a:rPr sz="1050" dirty="0">
                <a:solidFill>
                  <a:srgbClr val="666666"/>
                </a:solidFill>
                <a:latin typeface="Verdana"/>
                <a:cs typeface="Verdana"/>
              </a:rPr>
              <a:t>ufficiale:</a:t>
            </a:r>
            <a:r>
              <a:rPr sz="1050" spc="-15" dirty="0">
                <a:solidFill>
                  <a:srgbClr val="666666"/>
                </a:solidFill>
                <a:latin typeface="Verdana"/>
                <a:cs typeface="Verdana"/>
              </a:rPr>
              <a:t> </a:t>
            </a:r>
            <a:r>
              <a:rPr sz="1050" u="sng" spc="-5" dirty="0">
                <a:solidFill>
                  <a:srgbClr val="0000FF"/>
                </a:solidFill>
                <a:uFill>
                  <a:solidFill>
                    <a:srgbClr val="0000FF"/>
                  </a:solidFill>
                </a:uFill>
                <a:latin typeface="Verdana"/>
                <a:cs typeface="Verdana"/>
                <a:hlinkClick r:id="rId3"/>
              </a:rPr>
              <a:t>http://www.evamontanari.com/</a:t>
            </a:r>
            <a:endParaRPr sz="1050">
              <a:latin typeface="Verdana"/>
              <a:cs typeface="Verdana"/>
            </a:endParaRPr>
          </a:p>
          <a:p>
            <a:pPr>
              <a:lnSpc>
                <a:spcPct val="100000"/>
              </a:lnSpc>
              <a:spcBef>
                <a:spcPts val="15"/>
              </a:spcBef>
            </a:pPr>
            <a:endParaRPr sz="1550">
              <a:latin typeface="Times New Roman"/>
              <a:cs typeface="Times New Roman"/>
            </a:endParaRPr>
          </a:p>
          <a:p>
            <a:pPr marL="12700" marR="76200">
              <a:lnSpc>
                <a:spcPct val="142900"/>
              </a:lnSpc>
            </a:pPr>
            <a:r>
              <a:rPr sz="1050" spc="-5" dirty="0">
                <a:solidFill>
                  <a:srgbClr val="666666"/>
                </a:solidFill>
                <a:latin typeface="Verdana"/>
                <a:cs typeface="Verdana"/>
              </a:rPr>
              <a:t>Per </a:t>
            </a:r>
            <a:r>
              <a:rPr sz="1050" dirty="0">
                <a:solidFill>
                  <a:srgbClr val="666666"/>
                </a:solidFill>
                <a:latin typeface="Verdana"/>
                <a:cs typeface="Verdana"/>
              </a:rPr>
              <a:t>la </a:t>
            </a:r>
            <a:r>
              <a:rPr sz="1050" spc="-5" dirty="0">
                <a:solidFill>
                  <a:srgbClr val="666666"/>
                </a:solidFill>
                <a:latin typeface="Verdana"/>
                <a:cs typeface="Verdana"/>
              </a:rPr>
              <a:t>manifestazione ci </a:t>
            </a:r>
            <a:r>
              <a:rPr sz="1050" dirty="0">
                <a:solidFill>
                  <a:srgbClr val="666666"/>
                </a:solidFill>
                <a:latin typeface="Verdana"/>
                <a:cs typeface="Verdana"/>
              </a:rPr>
              <a:t>sono </a:t>
            </a:r>
            <a:r>
              <a:rPr sz="1050" spc="-5" dirty="0">
                <a:solidFill>
                  <a:srgbClr val="666666"/>
                </a:solidFill>
                <a:latin typeface="Verdana"/>
                <a:cs typeface="Verdana"/>
              </a:rPr>
              <a:t>già alcune </a:t>
            </a:r>
            <a:r>
              <a:rPr sz="1050" dirty="0">
                <a:solidFill>
                  <a:srgbClr val="666666"/>
                </a:solidFill>
                <a:latin typeface="Verdana"/>
                <a:cs typeface="Verdana"/>
              </a:rPr>
              <a:t>date da </a:t>
            </a:r>
            <a:r>
              <a:rPr sz="1050" spc="-5" dirty="0">
                <a:solidFill>
                  <a:srgbClr val="666666"/>
                </a:solidFill>
                <a:latin typeface="Verdana"/>
                <a:cs typeface="Verdana"/>
              </a:rPr>
              <a:t>segnare cominciando </a:t>
            </a:r>
            <a:r>
              <a:rPr sz="1050" dirty="0">
                <a:solidFill>
                  <a:srgbClr val="666666"/>
                </a:solidFill>
                <a:latin typeface="Verdana"/>
                <a:cs typeface="Verdana"/>
              </a:rPr>
              <a:t>dal </a:t>
            </a:r>
            <a:r>
              <a:rPr sz="1050" b="1" spc="-5" dirty="0">
                <a:solidFill>
                  <a:srgbClr val="666666"/>
                </a:solidFill>
                <a:latin typeface="Verdana"/>
                <a:cs typeface="Verdana"/>
              </a:rPr>
              <a:t>16 Marzo </a:t>
            </a:r>
            <a:r>
              <a:rPr sz="1050" b="1" dirty="0">
                <a:solidFill>
                  <a:srgbClr val="666666"/>
                </a:solidFill>
                <a:latin typeface="Verdana"/>
                <a:cs typeface="Verdana"/>
              </a:rPr>
              <a:t>a  Napoli</a:t>
            </a:r>
            <a:r>
              <a:rPr sz="1050" dirty="0">
                <a:solidFill>
                  <a:srgbClr val="666666"/>
                </a:solidFill>
                <a:latin typeface="Verdana"/>
                <a:cs typeface="Verdana"/>
              </a:rPr>
              <a:t>, </a:t>
            </a:r>
            <a:r>
              <a:rPr sz="1050" spc="-5" dirty="0">
                <a:solidFill>
                  <a:srgbClr val="666666"/>
                </a:solidFill>
                <a:latin typeface="Verdana"/>
                <a:cs typeface="Verdana"/>
              </a:rPr>
              <a:t>presso il </a:t>
            </a:r>
            <a:r>
              <a:rPr sz="1050" b="1" spc="-5" dirty="0">
                <a:solidFill>
                  <a:srgbClr val="666666"/>
                </a:solidFill>
                <a:latin typeface="Verdana"/>
                <a:cs typeface="Verdana"/>
              </a:rPr>
              <a:t>Museo </a:t>
            </a:r>
            <a:r>
              <a:rPr sz="1050" b="1" dirty="0">
                <a:solidFill>
                  <a:srgbClr val="666666"/>
                </a:solidFill>
                <a:latin typeface="Verdana"/>
                <a:cs typeface="Verdana"/>
              </a:rPr>
              <a:t>Madre</a:t>
            </a:r>
            <a:r>
              <a:rPr sz="1050" dirty="0">
                <a:solidFill>
                  <a:srgbClr val="666666"/>
                </a:solidFill>
                <a:latin typeface="Verdana"/>
                <a:cs typeface="Verdana"/>
              </a:rPr>
              <a:t>, dove </a:t>
            </a:r>
            <a:r>
              <a:rPr sz="1050" b="1" i="1" spc="-5" dirty="0">
                <a:solidFill>
                  <a:srgbClr val="666666"/>
                </a:solidFill>
                <a:latin typeface="Verdana"/>
                <a:cs typeface="Verdana"/>
              </a:rPr>
              <a:t>Michelangelo Pistoletto </a:t>
            </a:r>
            <a:r>
              <a:rPr sz="1050" spc="-5" dirty="0">
                <a:solidFill>
                  <a:srgbClr val="666666"/>
                </a:solidFill>
                <a:latin typeface="Verdana"/>
                <a:cs typeface="Verdana"/>
              </a:rPr>
              <a:t>sarà ospite </a:t>
            </a:r>
            <a:r>
              <a:rPr sz="1050" dirty="0">
                <a:solidFill>
                  <a:srgbClr val="666666"/>
                </a:solidFill>
                <a:latin typeface="Verdana"/>
                <a:cs typeface="Verdana"/>
              </a:rPr>
              <a:t>di </a:t>
            </a:r>
            <a:r>
              <a:rPr sz="1050" spc="-5" dirty="0">
                <a:solidFill>
                  <a:srgbClr val="666666"/>
                </a:solidFill>
                <a:latin typeface="Verdana"/>
                <a:cs typeface="Verdana"/>
              </a:rPr>
              <a:t>eccezione  </a:t>
            </a:r>
            <a:r>
              <a:rPr sz="1050" dirty="0">
                <a:solidFill>
                  <a:srgbClr val="666666"/>
                </a:solidFill>
                <a:latin typeface="Verdana"/>
                <a:cs typeface="Verdana"/>
              </a:rPr>
              <a:t>per </a:t>
            </a:r>
            <a:r>
              <a:rPr sz="1050" spc="-5" dirty="0">
                <a:solidFill>
                  <a:srgbClr val="666666"/>
                </a:solidFill>
                <a:latin typeface="Verdana"/>
                <a:cs typeface="Verdana"/>
              </a:rPr>
              <a:t>l’evento </a:t>
            </a:r>
            <a:r>
              <a:rPr sz="1050" i="1" spc="-5" dirty="0">
                <a:solidFill>
                  <a:srgbClr val="666666"/>
                </a:solidFill>
                <a:latin typeface="Verdana"/>
                <a:cs typeface="Verdana"/>
              </a:rPr>
              <a:t>“WWW </a:t>
            </a:r>
            <a:r>
              <a:rPr sz="1050" i="1" dirty="0">
                <a:solidFill>
                  <a:srgbClr val="666666"/>
                </a:solidFill>
                <a:latin typeface="Verdana"/>
                <a:cs typeface="Verdana"/>
              </a:rPr>
              <a:t>– KnoW </a:t>
            </a:r>
            <a:r>
              <a:rPr sz="1050" i="1" spc="-5" dirty="0">
                <a:solidFill>
                  <a:srgbClr val="666666"/>
                </a:solidFill>
                <a:latin typeface="Verdana"/>
                <a:cs typeface="Verdana"/>
              </a:rPr>
              <a:t>the World with Words”; </a:t>
            </a:r>
            <a:r>
              <a:rPr sz="1050" dirty="0">
                <a:solidFill>
                  <a:srgbClr val="666666"/>
                </a:solidFill>
                <a:latin typeface="Verdana"/>
                <a:cs typeface="Verdana"/>
              </a:rPr>
              <a:t>A </a:t>
            </a:r>
            <a:r>
              <a:rPr sz="1050" spc="-5" dirty="0">
                <a:solidFill>
                  <a:srgbClr val="666666"/>
                </a:solidFill>
                <a:latin typeface="Verdana"/>
                <a:cs typeface="Verdana"/>
              </a:rPr>
              <a:t>Roma, il </a:t>
            </a:r>
            <a:r>
              <a:rPr sz="1050" b="1" spc="-5" dirty="0">
                <a:solidFill>
                  <a:srgbClr val="666666"/>
                </a:solidFill>
                <a:latin typeface="Verdana"/>
                <a:cs typeface="Verdana"/>
              </a:rPr>
              <a:t>20 Marzo</a:t>
            </a:r>
            <a:r>
              <a:rPr sz="1050" spc="-5" dirty="0">
                <a:solidFill>
                  <a:srgbClr val="666666"/>
                </a:solidFill>
                <a:latin typeface="Verdana"/>
                <a:cs typeface="Verdana"/>
              </a:rPr>
              <a:t>, nella</a:t>
            </a:r>
            <a:r>
              <a:rPr sz="1050" spc="25" dirty="0">
                <a:solidFill>
                  <a:srgbClr val="666666"/>
                </a:solidFill>
                <a:latin typeface="Verdana"/>
                <a:cs typeface="Verdana"/>
              </a:rPr>
              <a:t> </a:t>
            </a:r>
            <a:r>
              <a:rPr sz="1050" dirty="0">
                <a:solidFill>
                  <a:srgbClr val="666666"/>
                </a:solidFill>
                <a:latin typeface="Verdana"/>
                <a:cs typeface="Verdana"/>
              </a:rPr>
              <a:t>sede</a:t>
            </a:r>
            <a:endParaRPr sz="1050">
              <a:latin typeface="Verdana"/>
              <a:cs typeface="Verdana"/>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13664">
              <a:lnSpc>
                <a:spcPts val="1839"/>
              </a:lnSpc>
            </a:pPr>
            <a:r>
              <a:rPr sz="1600" b="1" spc="-5" dirty="0">
                <a:latin typeface="Arial"/>
                <a:cs typeface="Arial"/>
              </a:rPr>
              <a:t>Pensieripa</a:t>
            </a:r>
            <a:r>
              <a:rPr sz="1600" b="1" spc="5" dirty="0">
                <a:latin typeface="Arial"/>
                <a:cs typeface="Arial"/>
              </a:rPr>
              <a:t>r</a:t>
            </a:r>
            <a:r>
              <a:rPr sz="1600" b="1" spc="-5" dirty="0">
                <a:latin typeface="Arial"/>
                <a:cs typeface="Arial"/>
              </a:rPr>
              <a:t>ol</a:t>
            </a:r>
            <a:r>
              <a:rPr sz="1600" b="1" spc="-10"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564027"/>
            <a:ext cx="5909310" cy="1169035"/>
          </a:xfrm>
          <a:prstGeom prst="rect">
            <a:avLst/>
          </a:prstGeom>
        </p:spPr>
        <p:txBody>
          <a:bodyPr vert="horz" wrap="square" lIns="0" tIns="12065" rIns="0" bIns="0" rtlCol="0">
            <a:spAutoFit/>
          </a:bodyPr>
          <a:lstStyle/>
          <a:p>
            <a:pPr marL="12700" marR="5080">
              <a:lnSpc>
                <a:spcPct val="142900"/>
              </a:lnSpc>
              <a:spcBef>
                <a:spcPts val="95"/>
              </a:spcBef>
            </a:pPr>
            <a:r>
              <a:rPr sz="1050" spc="-5" dirty="0">
                <a:solidFill>
                  <a:srgbClr val="666666"/>
                </a:solidFill>
                <a:latin typeface="Verdana"/>
                <a:cs typeface="Verdana"/>
              </a:rPr>
              <a:t>dell’Abi, </a:t>
            </a:r>
            <a:r>
              <a:rPr sz="1050" dirty="0">
                <a:solidFill>
                  <a:srgbClr val="666666"/>
                </a:solidFill>
                <a:latin typeface="Verdana"/>
                <a:cs typeface="Verdana"/>
              </a:rPr>
              <a:t>le </a:t>
            </a:r>
            <a:r>
              <a:rPr sz="1050" b="1" dirty="0">
                <a:solidFill>
                  <a:srgbClr val="666666"/>
                </a:solidFill>
                <a:latin typeface="Verdana"/>
                <a:cs typeface="Verdana"/>
              </a:rPr>
              <a:t>antiche </a:t>
            </a:r>
            <a:r>
              <a:rPr sz="1050" b="1" spc="-5" dirty="0">
                <a:solidFill>
                  <a:srgbClr val="666666"/>
                </a:solidFill>
                <a:latin typeface="Verdana"/>
                <a:cs typeface="Verdana"/>
              </a:rPr>
              <a:t>Scuderie </a:t>
            </a:r>
            <a:r>
              <a:rPr sz="1050" b="1" spc="5" dirty="0">
                <a:solidFill>
                  <a:srgbClr val="666666"/>
                </a:solidFill>
                <a:latin typeface="Verdana"/>
                <a:cs typeface="Verdana"/>
              </a:rPr>
              <a:t>di </a:t>
            </a:r>
            <a:r>
              <a:rPr sz="1050" b="1" spc="-5" dirty="0">
                <a:solidFill>
                  <a:srgbClr val="666666"/>
                </a:solidFill>
                <a:latin typeface="Verdana"/>
                <a:cs typeface="Verdana"/>
              </a:rPr>
              <a:t>Palazzo Altieri</a:t>
            </a:r>
            <a:r>
              <a:rPr sz="1050" spc="-5" dirty="0">
                <a:solidFill>
                  <a:srgbClr val="666666"/>
                </a:solidFill>
                <a:latin typeface="Verdana"/>
                <a:cs typeface="Verdana"/>
              </a:rPr>
              <a:t>, </a:t>
            </a:r>
            <a:r>
              <a:rPr sz="1050" dirty="0">
                <a:solidFill>
                  <a:srgbClr val="666666"/>
                </a:solidFill>
                <a:latin typeface="Verdana"/>
                <a:cs typeface="Verdana"/>
              </a:rPr>
              <a:t>ci </a:t>
            </a:r>
            <a:r>
              <a:rPr sz="1050" spc="-5" dirty="0">
                <a:solidFill>
                  <a:srgbClr val="666666"/>
                </a:solidFill>
                <a:latin typeface="Verdana"/>
                <a:cs typeface="Verdana"/>
              </a:rPr>
              <a:t>sarà invece l’incontro “</a:t>
            </a:r>
            <a:r>
              <a:rPr sz="1050" i="1" spc="-5" dirty="0">
                <a:solidFill>
                  <a:srgbClr val="666666"/>
                </a:solidFill>
                <a:latin typeface="Verdana"/>
                <a:cs typeface="Verdana"/>
              </a:rPr>
              <a:t>Reinventare  l’apprendimento </a:t>
            </a:r>
            <a:r>
              <a:rPr sz="1050" i="1" dirty="0">
                <a:solidFill>
                  <a:srgbClr val="666666"/>
                </a:solidFill>
                <a:latin typeface="Verdana"/>
                <a:cs typeface="Verdana"/>
              </a:rPr>
              <a:t>– </a:t>
            </a:r>
            <a:r>
              <a:rPr sz="1050" i="1" spc="-5" dirty="0">
                <a:solidFill>
                  <a:srgbClr val="666666"/>
                </a:solidFill>
                <a:latin typeface="Verdana"/>
                <a:cs typeface="Verdana"/>
              </a:rPr>
              <a:t>Cultura </a:t>
            </a:r>
            <a:r>
              <a:rPr sz="1050" i="1" dirty="0">
                <a:solidFill>
                  <a:srgbClr val="666666"/>
                </a:solidFill>
                <a:latin typeface="Verdana"/>
                <a:cs typeface="Verdana"/>
              </a:rPr>
              <a:t>e </a:t>
            </a:r>
            <a:r>
              <a:rPr sz="1050" i="1" spc="-5" dirty="0">
                <a:solidFill>
                  <a:srgbClr val="666666"/>
                </a:solidFill>
                <a:latin typeface="Verdana"/>
                <a:cs typeface="Verdana"/>
              </a:rPr>
              <a:t>creatività tra linguaggi, </a:t>
            </a:r>
            <a:r>
              <a:rPr sz="1050" i="1" dirty="0">
                <a:solidFill>
                  <a:srgbClr val="666666"/>
                </a:solidFill>
                <a:latin typeface="Verdana"/>
                <a:cs typeface="Verdana"/>
              </a:rPr>
              <a:t>metodi e</a:t>
            </a:r>
            <a:r>
              <a:rPr sz="1050" i="1" spc="-30" dirty="0">
                <a:solidFill>
                  <a:srgbClr val="666666"/>
                </a:solidFill>
                <a:latin typeface="Verdana"/>
                <a:cs typeface="Verdana"/>
              </a:rPr>
              <a:t> </a:t>
            </a:r>
            <a:r>
              <a:rPr sz="1050" i="1" dirty="0">
                <a:solidFill>
                  <a:srgbClr val="666666"/>
                </a:solidFill>
                <a:latin typeface="Verdana"/>
                <a:cs typeface="Verdana"/>
              </a:rPr>
              <a:t>azioni</a:t>
            </a:r>
            <a:r>
              <a:rPr sz="1050" dirty="0">
                <a:solidFill>
                  <a:srgbClr val="666666"/>
                </a:solidFill>
                <a:latin typeface="Verdana"/>
                <a:cs typeface="Verdana"/>
              </a:rPr>
              <a:t>“.</a:t>
            </a:r>
            <a:endParaRPr sz="1050">
              <a:latin typeface="Verdana"/>
              <a:cs typeface="Verdana"/>
            </a:endParaRPr>
          </a:p>
          <a:p>
            <a:pPr>
              <a:lnSpc>
                <a:spcPct val="100000"/>
              </a:lnSpc>
              <a:spcBef>
                <a:spcPts val="15"/>
              </a:spcBef>
            </a:pPr>
            <a:endParaRPr sz="1550">
              <a:latin typeface="Times New Roman"/>
              <a:cs typeface="Times New Roman"/>
            </a:endParaRPr>
          </a:p>
          <a:p>
            <a:pPr marL="12700" marR="496570">
              <a:lnSpc>
                <a:spcPct val="143100"/>
              </a:lnSpc>
            </a:pPr>
            <a:r>
              <a:rPr sz="1050" spc="-5" dirty="0">
                <a:solidFill>
                  <a:srgbClr val="666666"/>
                </a:solidFill>
                <a:latin typeface="Verdana"/>
                <a:cs typeface="Verdana"/>
              </a:rPr>
              <a:t>Per conoscere </a:t>
            </a:r>
            <a:r>
              <a:rPr sz="1050" dirty="0">
                <a:solidFill>
                  <a:srgbClr val="666666"/>
                </a:solidFill>
                <a:latin typeface="Verdana"/>
                <a:cs typeface="Verdana"/>
              </a:rPr>
              <a:t>tutte le date e </a:t>
            </a:r>
            <a:r>
              <a:rPr sz="1050" spc="-5" dirty="0">
                <a:solidFill>
                  <a:srgbClr val="666666"/>
                </a:solidFill>
                <a:latin typeface="Verdana"/>
                <a:cs typeface="Verdana"/>
              </a:rPr>
              <a:t>rimanere aggiornati sugli eventi </a:t>
            </a:r>
            <a:r>
              <a:rPr sz="1050" dirty="0">
                <a:solidFill>
                  <a:srgbClr val="666666"/>
                </a:solidFill>
                <a:latin typeface="Verdana"/>
                <a:cs typeface="Verdana"/>
              </a:rPr>
              <a:t>in </a:t>
            </a:r>
            <a:r>
              <a:rPr sz="1050" spc="-5" dirty="0">
                <a:solidFill>
                  <a:srgbClr val="666666"/>
                </a:solidFill>
                <a:latin typeface="Verdana"/>
                <a:cs typeface="Verdana"/>
              </a:rPr>
              <a:t>programma </a:t>
            </a:r>
            <a:r>
              <a:rPr sz="1050" dirty="0">
                <a:solidFill>
                  <a:srgbClr val="666666"/>
                </a:solidFill>
                <a:latin typeface="Verdana"/>
                <a:cs typeface="Verdana"/>
              </a:rPr>
              <a:t>vi  </a:t>
            </a:r>
            <a:r>
              <a:rPr sz="1050" spc="-5" dirty="0">
                <a:solidFill>
                  <a:srgbClr val="666666"/>
                </a:solidFill>
                <a:latin typeface="Verdana"/>
                <a:cs typeface="Verdana"/>
              </a:rPr>
              <a:t>rimandiamo </a:t>
            </a:r>
            <a:r>
              <a:rPr sz="1050" dirty="0">
                <a:solidFill>
                  <a:srgbClr val="666666"/>
                </a:solidFill>
                <a:latin typeface="Verdana"/>
                <a:cs typeface="Verdana"/>
              </a:rPr>
              <a:t>al </a:t>
            </a:r>
            <a:r>
              <a:rPr sz="1050" spc="-5" dirty="0">
                <a:solidFill>
                  <a:srgbClr val="666666"/>
                </a:solidFill>
                <a:latin typeface="Verdana"/>
                <a:cs typeface="Verdana"/>
              </a:rPr>
              <a:t>link </a:t>
            </a:r>
            <a:r>
              <a:rPr sz="1050" dirty="0">
                <a:solidFill>
                  <a:srgbClr val="666666"/>
                </a:solidFill>
                <a:latin typeface="Verdana"/>
                <a:cs typeface="Verdana"/>
              </a:rPr>
              <a:t>ufficiale </a:t>
            </a:r>
            <a:r>
              <a:rPr sz="1050" spc="-5" dirty="0">
                <a:solidFill>
                  <a:srgbClr val="666666"/>
                </a:solidFill>
                <a:latin typeface="Verdana"/>
                <a:cs typeface="Verdana"/>
              </a:rPr>
              <a:t>della manifestazione:</a:t>
            </a:r>
            <a:r>
              <a:rPr sz="1050" spc="110" dirty="0">
                <a:solidFill>
                  <a:srgbClr val="666666"/>
                </a:solidFill>
                <a:latin typeface="Verdana"/>
                <a:cs typeface="Verdana"/>
              </a:rPr>
              <a:t> </a:t>
            </a:r>
            <a:r>
              <a:rPr sz="1050" u="sng" spc="-5" dirty="0">
                <a:solidFill>
                  <a:srgbClr val="FF406F"/>
                </a:solidFill>
                <a:uFill>
                  <a:solidFill>
                    <a:srgbClr val="FF406F"/>
                  </a:solidFill>
                </a:uFill>
                <a:latin typeface="Verdana"/>
                <a:cs typeface="Verdana"/>
                <a:hlinkClick r:id="rId3"/>
              </a:rPr>
              <a:t>www.festivalculturacreativa.it/</a:t>
            </a:r>
            <a:endParaRPr sz="1050">
              <a:latin typeface="Verdana"/>
              <a:cs typeface="Verdana"/>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76860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Periodicoitalianomagazine.it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846320" y="4504054"/>
            <a:ext cx="1905000" cy="21145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677538"/>
            <a:ext cx="6059170" cy="6120130"/>
          </a:xfrm>
          <a:prstGeom prst="rect">
            <a:avLst/>
          </a:prstGeom>
        </p:spPr>
        <p:txBody>
          <a:bodyPr vert="horz" wrap="square" lIns="0" tIns="11430" rIns="0" bIns="0" rtlCol="0">
            <a:spAutoFit/>
          </a:bodyPr>
          <a:lstStyle/>
          <a:p>
            <a:pPr marL="12700" marR="8890" algn="just">
              <a:lnSpc>
                <a:spcPct val="100699"/>
              </a:lnSpc>
              <a:spcBef>
                <a:spcPts val="90"/>
              </a:spcBef>
            </a:pPr>
            <a:r>
              <a:rPr sz="1400" b="1" spc="-5" dirty="0">
                <a:solidFill>
                  <a:srgbClr val="1B171C"/>
                </a:solidFill>
                <a:latin typeface="Tahoma"/>
                <a:cs typeface="Tahoma"/>
              </a:rPr>
              <a:t>Secondo Festival della </a:t>
            </a:r>
            <a:r>
              <a:rPr sz="1400" b="1" dirty="0">
                <a:solidFill>
                  <a:srgbClr val="1B171C"/>
                </a:solidFill>
                <a:latin typeface="Tahoma"/>
                <a:cs typeface="Tahoma"/>
              </a:rPr>
              <a:t>cultura </a:t>
            </a:r>
            <a:r>
              <a:rPr sz="1400" b="1" spc="-5" dirty="0">
                <a:solidFill>
                  <a:srgbClr val="1B171C"/>
                </a:solidFill>
                <a:latin typeface="Tahoma"/>
                <a:cs typeface="Tahoma"/>
              </a:rPr>
              <a:t>creativa: una buona idea </a:t>
            </a:r>
            <a:r>
              <a:rPr sz="1400" b="1" dirty="0">
                <a:solidFill>
                  <a:srgbClr val="1B171C"/>
                </a:solidFill>
                <a:latin typeface="Tahoma"/>
                <a:cs typeface="Tahoma"/>
              </a:rPr>
              <a:t>a </a:t>
            </a:r>
            <a:r>
              <a:rPr sz="1400" b="1" spc="-5" dirty="0">
                <a:solidFill>
                  <a:srgbClr val="1B171C"/>
                </a:solidFill>
                <a:latin typeface="Tahoma"/>
                <a:cs typeface="Tahoma"/>
              </a:rPr>
              <a:t>costi  contenuti</a:t>
            </a:r>
            <a:endParaRPr sz="1400">
              <a:latin typeface="Tahoma"/>
              <a:cs typeface="Tahoma"/>
            </a:endParaRPr>
          </a:p>
          <a:p>
            <a:pPr marL="12700">
              <a:lnSpc>
                <a:spcPct val="100000"/>
              </a:lnSpc>
              <a:spcBef>
                <a:spcPts val="225"/>
              </a:spcBef>
            </a:pPr>
            <a:r>
              <a:rPr sz="850" b="1" dirty="0">
                <a:solidFill>
                  <a:srgbClr val="1B171C"/>
                </a:solidFill>
                <a:latin typeface="Tahoma"/>
                <a:cs typeface="Tahoma"/>
              </a:rPr>
              <a:t>di </a:t>
            </a:r>
            <a:r>
              <a:rPr sz="850" b="1" spc="-5" dirty="0">
                <a:solidFill>
                  <a:srgbClr val="1B171C"/>
                </a:solidFill>
                <a:latin typeface="Tahoma"/>
                <a:cs typeface="Tahoma"/>
              </a:rPr>
              <a:t>Clelia Moscariello</a:t>
            </a:r>
            <a:endParaRPr sz="850">
              <a:latin typeface="Tahoma"/>
              <a:cs typeface="Tahoma"/>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marL="12700" marR="2026920" algn="just">
              <a:lnSpc>
                <a:spcPct val="121700"/>
              </a:lnSpc>
              <a:spcBef>
                <a:spcPts val="750"/>
              </a:spcBef>
            </a:pPr>
            <a:r>
              <a:rPr sz="1150" b="1" i="1" spc="-30" dirty="0">
                <a:solidFill>
                  <a:srgbClr val="1B171C"/>
                </a:solidFill>
                <a:latin typeface="Tahoma"/>
                <a:cs typeface="Tahoma"/>
              </a:rPr>
              <a:t>Finalmente </a:t>
            </a:r>
            <a:r>
              <a:rPr sz="1150" b="1" i="1" spc="-35" dirty="0">
                <a:solidFill>
                  <a:srgbClr val="1B171C"/>
                </a:solidFill>
                <a:latin typeface="Tahoma"/>
                <a:cs typeface="Tahoma"/>
              </a:rPr>
              <a:t>qualcuno ha </a:t>
            </a:r>
            <a:r>
              <a:rPr sz="1150" b="1" i="1" spc="-30" dirty="0">
                <a:solidFill>
                  <a:srgbClr val="1B171C"/>
                </a:solidFill>
                <a:latin typeface="Tahoma"/>
                <a:cs typeface="Tahoma"/>
              </a:rPr>
              <a:t>capito che, </a:t>
            </a:r>
            <a:r>
              <a:rPr sz="1150" b="1" i="1" spc="-25" dirty="0">
                <a:solidFill>
                  <a:srgbClr val="1B171C"/>
                </a:solidFill>
                <a:latin typeface="Tahoma"/>
                <a:cs typeface="Tahoma"/>
              </a:rPr>
              <a:t>in Italia, si </a:t>
            </a:r>
            <a:r>
              <a:rPr sz="1150" b="1" i="1" spc="-35" dirty="0">
                <a:solidFill>
                  <a:srgbClr val="1B171C"/>
                </a:solidFill>
                <a:latin typeface="Tahoma"/>
                <a:cs typeface="Tahoma"/>
              </a:rPr>
              <a:t>possono  </a:t>
            </a:r>
            <a:r>
              <a:rPr sz="1150" b="1" i="1" spc="-30" dirty="0">
                <a:solidFill>
                  <a:srgbClr val="1B171C"/>
                </a:solidFill>
                <a:latin typeface="Tahoma"/>
                <a:cs typeface="Tahoma"/>
              </a:rPr>
              <a:t>organizzare eventi interessanti </a:t>
            </a:r>
            <a:r>
              <a:rPr sz="1150" b="1" i="1" spc="-35" dirty="0">
                <a:solidFill>
                  <a:srgbClr val="1B171C"/>
                </a:solidFill>
                <a:latin typeface="Tahoma"/>
                <a:cs typeface="Tahoma"/>
              </a:rPr>
              <a:t>senza dover sprecare  </a:t>
            </a:r>
            <a:r>
              <a:rPr sz="1150" b="1" i="1" spc="-30" dirty="0">
                <a:solidFill>
                  <a:srgbClr val="1B171C"/>
                </a:solidFill>
                <a:latin typeface="Tahoma"/>
                <a:cs typeface="Tahoma"/>
              </a:rPr>
              <a:t>ingenti risorse e </a:t>
            </a:r>
            <a:r>
              <a:rPr sz="1150" b="1" i="1" spc="-35" dirty="0">
                <a:solidFill>
                  <a:srgbClr val="1B171C"/>
                </a:solidFill>
                <a:latin typeface="Tahoma"/>
                <a:cs typeface="Tahoma"/>
              </a:rPr>
              <a:t>secondo formule </a:t>
            </a:r>
            <a:r>
              <a:rPr sz="1150" b="1" i="1" spc="-30" dirty="0">
                <a:solidFill>
                  <a:srgbClr val="1B171C"/>
                </a:solidFill>
                <a:latin typeface="Tahoma"/>
                <a:cs typeface="Tahoma"/>
              </a:rPr>
              <a:t>di partecipazione  </a:t>
            </a:r>
            <a:r>
              <a:rPr sz="1150" b="1" i="1" spc="-25" dirty="0">
                <a:solidFill>
                  <a:srgbClr val="1B171C"/>
                </a:solidFill>
                <a:latin typeface="Tahoma"/>
                <a:cs typeface="Tahoma"/>
              </a:rPr>
              <a:t>attiva   </a:t>
            </a:r>
            <a:r>
              <a:rPr sz="1150" b="1" i="1" spc="45" dirty="0">
                <a:solidFill>
                  <a:srgbClr val="1B171C"/>
                </a:solidFill>
                <a:latin typeface="Tahoma"/>
                <a:cs typeface="Tahoma"/>
              </a:rPr>
              <a:t> </a:t>
            </a:r>
            <a:r>
              <a:rPr sz="1150" b="1" i="1" spc="-25" dirty="0">
                <a:solidFill>
                  <a:srgbClr val="1B171C"/>
                </a:solidFill>
                <a:latin typeface="Tahoma"/>
                <a:cs typeface="Tahoma"/>
              </a:rPr>
              <a:t>di   </a:t>
            </a:r>
            <a:r>
              <a:rPr sz="1150" b="1" i="1" spc="45" dirty="0">
                <a:solidFill>
                  <a:srgbClr val="1B171C"/>
                </a:solidFill>
                <a:latin typeface="Tahoma"/>
                <a:cs typeface="Tahoma"/>
              </a:rPr>
              <a:t> </a:t>
            </a:r>
            <a:r>
              <a:rPr sz="1150" b="1" i="1" spc="-25" dirty="0">
                <a:solidFill>
                  <a:srgbClr val="1B171C"/>
                </a:solidFill>
                <a:latin typeface="Tahoma"/>
                <a:cs typeface="Tahoma"/>
              </a:rPr>
              <a:t>‘pezzi’   </a:t>
            </a:r>
            <a:r>
              <a:rPr sz="1150" b="1" i="1" spc="45" dirty="0">
                <a:solidFill>
                  <a:srgbClr val="1B171C"/>
                </a:solidFill>
                <a:latin typeface="Tahoma"/>
                <a:cs typeface="Tahoma"/>
              </a:rPr>
              <a:t> </a:t>
            </a:r>
            <a:r>
              <a:rPr sz="1150" b="1" i="1" spc="-30" dirty="0">
                <a:solidFill>
                  <a:srgbClr val="1B171C"/>
                </a:solidFill>
                <a:latin typeface="Tahoma"/>
                <a:cs typeface="Tahoma"/>
              </a:rPr>
              <a:t>importanti   </a:t>
            </a:r>
            <a:r>
              <a:rPr sz="1150" b="1" i="1" spc="60" dirty="0">
                <a:solidFill>
                  <a:srgbClr val="1B171C"/>
                </a:solidFill>
                <a:latin typeface="Tahoma"/>
                <a:cs typeface="Tahoma"/>
              </a:rPr>
              <a:t> </a:t>
            </a:r>
            <a:r>
              <a:rPr sz="1150" b="1" i="1" spc="-30" dirty="0">
                <a:solidFill>
                  <a:srgbClr val="1B171C"/>
                </a:solidFill>
                <a:latin typeface="Tahoma"/>
                <a:cs typeface="Tahoma"/>
              </a:rPr>
              <a:t>della   </a:t>
            </a:r>
            <a:r>
              <a:rPr sz="1150" b="1" i="1" spc="60" dirty="0">
                <a:solidFill>
                  <a:srgbClr val="1B171C"/>
                </a:solidFill>
                <a:latin typeface="Tahoma"/>
                <a:cs typeface="Tahoma"/>
              </a:rPr>
              <a:t> </a:t>
            </a:r>
            <a:r>
              <a:rPr sz="1150" b="1" i="1" spc="-30" dirty="0">
                <a:solidFill>
                  <a:srgbClr val="1B171C"/>
                </a:solidFill>
                <a:latin typeface="Tahoma"/>
                <a:cs typeface="Tahoma"/>
              </a:rPr>
              <a:t>nostra   </a:t>
            </a:r>
            <a:r>
              <a:rPr sz="1150" b="1" i="1" spc="55" dirty="0">
                <a:solidFill>
                  <a:srgbClr val="1B171C"/>
                </a:solidFill>
                <a:latin typeface="Tahoma"/>
                <a:cs typeface="Tahoma"/>
              </a:rPr>
              <a:t> </a:t>
            </a:r>
            <a:r>
              <a:rPr sz="1150" b="1" i="1" spc="-30" dirty="0">
                <a:solidFill>
                  <a:srgbClr val="1B171C"/>
                </a:solidFill>
                <a:latin typeface="Tahoma"/>
                <a:cs typeface="Tahoma"/>
              </a:rPr>
              <a:t>società</a:t>
            </a:r>
            <a:endParaRPr sz="1150">
              <a:latin typeface="Tahoma"/>
              <a:cs typeface="Tahoma"/>
            </a:endParaRPr>
          </a:p>
          <a:p>
            <a:pPr>
              <a:lnSpc>
                <a:spcPct val="100000"/>
              </a:lnSpc>
            </a:pPr>
            <a:endParaRPr sz="1450">
              <a:latin typeface="Times New Roman"/>
              <a:cs typeface="Times New Roman"/>
            </a:endParaRPr>
          </a:p>
          <a:p>
            <a:pPr marL="12700" marR="2024380" algn="just">
              <a:lnSpc>
                <a:spcPct val="127299"/>
              </a:lnSpc>
              <a:spcBef>
                <a:spcPts val="5"/>
              </a:spcBef>
            </a:pPr>
            <a:r>
              <a:rPr sz="1100" b="1" spc="-5" dirty="0">
                <a:solidFill>
                  <a:srgbClr val="1B171C"/>
                </a:solidFill>
                <a:latin typeface="Tahoma"/>
                <a:cs typeface="Tahoma"/>
              </a:rPr>
              <a:t>“L'alfabeto del mondo: leggiamo </a:t>
            </a:r>
            <a:r>
              <a:rPr sz="1100" b="1" dirty="0">
                <a:solidFill>
                  <a:srgbClr val="1B171C"/>
                </a:solidFill>
                <a:latin typeface="Tahoma"/>
                <a:cs typeface="Tahoma"/>
              </a:rPr>
              <a:t>i </a:t>
            </a:r>
            <a:r>
              <a:rPr sz="1100" b="1" spc="-5" dirty="0">
                <a:solidFill>
                  <a:srgbClr val="1B171C"/>
                </a:solidFill>
                <a:latin typeface="Tahoma"/>
                <a:cs typeface="Tahoma"/>
              </a:rPr>
              <a:t>segni intorno </a:t>
            </a:r>
            <a:r>
              <a:rPr sz="1100" b="1" dirty="0">
                <a:solidFill>
                  <a:srgbClr val="1B171C"/>
                </a:solidFill>
                <a:latin typeface="Tahoma"/>
                <a:cs typeface="Tahoma"/>
              </a:rPr>
              <a:t>a noi e  </a:t>
            </a:r>
            <a:r>
              <a:rPr sz="1100" b="1" spc="-5" dirty="0">
                <a:solidFill>
                  <a:srgbClr val="1B171C"/>
                </a:solidFill>
                <a:latin typeface="Tahoma"/>
                <a:cs typeface="Tahoma"/>
              </a:rPr>
              <a:t>raccontiamo”</a:t>
            </a:r>
            <a:r>
              <a:rPr sz="1100" spc="-5" dirty="0">
                <a:solidFill>
                  <a:srgbClr val="1B171C"/>
                </a:solidFill>
                <a:latin typeface="Tahoma"/>
                <a:cs typeface="Tahoma"/>
              </a:rPr>
              <a:t>. </a:t>
            </a:r>
            <a:r>
              <a:rPr sz="1100" dirty="0">
                <a:solidFill>
                  <a:srgbClr val="1B171C"/>
                </a:solidFill>
                <a:latin typeface="Tahoma"/>
                <a:cs typeface="Tahoma"/>
              </a:rPr>
              <a:t>È </a:t>
            </a:r>
            <a:r>
              <a:rPr sz="1100" spc="-5" dirty="0">
                <a:solidFill>
                  <a:srgbClr val="1B171C"/>
                </a:solidFill>
                <a:latin typeface="Tahoma"/>
                <a:cs typeface="Tahoma"/>
              </a:rPr>
              <a:t>questo </a:t>
            </a:r>
            <a:r>
              <a:rPr sz="1100" dirty="0">
                <a:solidFill>
                  <a:srgbClr val="1B171C"/>
                </a:solidFill>
                <a:latin typeface="Tahoma"/>
                <a:cs typeface="Tahoma"/>
              </a:rPr>
              <a:t>il </a:t>
            </a:r>
            <a:r>
              <a:rPr sz="1100" spc="-5" dirty="0">
                <a:solidFill>
                  <a:srgbClr val="1B171C"/>
                </a:solidFill>
                <a:latin typeface="Tahoma"/>
                <a:cs typeface="Tahoma"/>
              </a:rPr>
              <a:t>tema </a:t>
            </a:r>
            <a:r>
              <a:rPr sz="1100" dirty="0">
                <a:solidFill>
                  <a:srgbClr val="1B171C"/>
                </a:solidFill>
                <a:latin typeface="Tahoma"/>
                <a:cs typeface="Tahoma"/>
              </a:rPr>
              <a:t>della </a:t>
            </a:r>
            <a:r>
              <a:rPr sz="1100" spc="-5" dirty="0">
                <a:solidFill>
                  <a:srgbClr val="1B171C"/>
                </a:solidFill>
                <a:latin typeface="Tahoma"/>
                <a:cs typeface="Tahoma"/>
              </a:rPr>
              <a:t>seconda </a:t>
            </a:r>
            <a:r>
              <a:rPr sz="1100" dirty="0">
                <a:solidFill>
                  <a:srgbClr val="1B171C"/>
                </a:solidFill>
                <a:latin typeface="Tahoma"/>
                <a:cs typeface="Tahoma"/>
              </a:rPr>
              <a:t>edizione del  </a:t>
            </a:r>
            <a:r>
              <a:rPr sz="1100" spc="-5" dirty="0">
                <a:solidFill>
                  <a:srgbClr val="1B171C"/>
                </a:solidFill>
                <a:latin typeface="Tahoma"/>
                <a:cs typeface="Tahoma"/>
              </a:rPr>
              <a:t>Festival </a:t>
            </a:r>
            <a:r>
              <a:rPr sz="1100" dirty="0">
                <a:solidFill>
                  <a:srgbClr val="1B171C"/>
                </a:solidFill>
                <a:latin typeface="Tahoma"/>
                <a:cs typeface="Tahoma"/>
              </a:rPr>
              <a:t>della cultura </a:t>
            </a:r>
            <a:r>
              <a:rPr sz="1100" spc="-5" dirty="0">
                <a:solidFill>
                  <a:srgbClr val="1B171C"/>
                </a:solidFill>
                <a:latin typeface="Tahoma"/>
                <a:cs typeface="Tahoma"/>
              </a:rPr>
              <a:t>creativa, promosso </a:t>
            </a:r>
            <a:r>
              <a:rPr sz="1100" dirty="0">
                <a:solidFill>
                  <a:srgbClr val="1B171C"/>
                </a:solidFill>
                <a:latin typeface="Tahoma"/>
                <a:cs typeface="Tahoma"/>
              </a:rPr>
              <a:t>e </a:t>
            </a:r>
            <a:r>
              <a:rPr sz="1100" spc="-5" dirty="0">
                <a:solidFill>
                  <a:srgbClr val="1B171C"/>
                </a:solidFill>
                <a:latin typeface="Tahoma"/>
                <a:cs typeface="Tahoma"/>
              </a:rPr>
              <a:t>realizzato dalle  banche   </a:t>
            </a:r>
            <a:r>
              <a:rPr sz="1100" dirty="0">
                <a:solidFill>
                  <a:srgbClr val="1B171C"/>
                </a:solidFill>
                <a:latin typeface="Tahoma"/>
                <a:cs typeface="Tahoma"/>
              </a:rPr>
              <a:t>con   il   </a:t>
            </a:r>
            <a:r>
              <a:rPr sz="1100" spc="-5" dirty="0">
                <a:solidFill>
                  <a:srgbClr val="1B171C"/>
                </a:solidFill>
                <a:latin typeface="Tahoma"/>
                <a:cs typeface="Tahoma"/>
              </a:rPr>
              <a:t>coordinamento   </a:t>
            </a:r>
            <a:r>
              <a:rPr sz="1100" dirty="0">
                <a:solidFill>
                  <a:srgbClr val="1B171C"/>
                </a:solidFill>
                <a:latin typeface="Tahoma"/>
                <a:cs typeface="Tahoma"/>
              </a:rPr>
              <a:t>dell`Abi.   La</a:t>
            </a:r>
            <a:r>
              <a:rPr sz="1100" spc="290" dirty="0">
                <a:solidFill>
                  <a:srgbClr val="1B171C"/>
                </a:solidFill>
                <a:latin typeface="Tahoma"/>
                <a:cs typeface="Tahoma"/>
              </a:rPr>
              <a:t> </a:t>
            </a:r>
            <a:r>
              <a:rPr sz="1100" spc="-5" dirty="0">
                <a:solidFill>
                  <a:srgbClr val="1B171C"/>
                </a:solidFill>
                <a:latin typeface="Tahoma"/>
                <a:cs typeface="Tahoma"/>
              </a:rPr>
              <a:t>manifestazione,</a:t>
            </a:r>
            <a:endParaRPr sz="1100">
              <a:latin typeface="Tahoma"/>
              <a:cs typeface="Tahoma"/>
            </a:endParaRPr>
          </a:p>
          <a:p>
            <a:pPr marL="12700" marR="5080" algn="just">
              <a:lnSpc>
                <a:spcPct val="127299"/>
              </a:lnSpc>
            </a:pPr>
            <a:r>
              <a:rPr sz="1100" spc="-5" dirty="0">
                <a:solidFill>
                  <a:srgbClr val="1B171C"/>
                </a:solidFill>
                <a:latin typeface="Tahoma"/>
                <a:cs typeface="Tahoma"/>
              </a:rPr>
              <a:t>interamente dedicata alla </a:t>
            </a:r>
            <a:r>
              <a:rPr sz="1100" dirty="0">
                <a:solidFill>
                  <a:srgbClr val="1B171C"/>
                </a:solidFill>
                <a:latin typeface="Tahoma"/>
                <a:cs typeface="Tahoma"/>
              </a:rPr>
              <a:t>cultura e alla </a:t>
            </a:r>
            <a:r>
              <a:rPr sz="1100" spc="-5" dirty="0">
                <a:solidFill>
                  <a:srgbClr val="1B171C"/>
                </a:solidFill>
                <a:latin typeface="Tahoma"/>
                <a:cs typeface="Tahoma"/>
              </a:rPr>
              <a:t>creatività </a:t>
            </a:r>
            <a:r>
              <a:rPr sz="1100" dirty="0">
                <a:solidFill>
                  <a:srgbClr val="1B171C"/>
                </a:solidFill>
                <a:latin typeface="Tahoma"/>
                <a:cs typeface="Tahoma"/>
              </a:rPr>
              <a:t>per </a:t>
            </a:r>
            <a:r>
              <a:rPr sz="1100" spc="-5" dirty="0">
                <a:solidFill>
                  <a:srgbClr val="1B171C"/>
                </a:solidFill>
                <a:latin typeface="Tahoma"/>
                <a:cs typeface="Tahoma"/>
              </a:rPr>
              <a:t>ragazzi, si svolgerà </a:t>
            </a:r>
            <a:r>
              <a:rPr sz="1100" b="1" spc="-5" dirty="0">
                <a:solidFill>
                  <a:srgbClr val="1B171C"/>
                </a:solidFill>
                <a:latin typeface="Tahoma"/>
                <a:cs typeface="Tahoma"/>
              </a:rPr>
              <a:t>dal </a:t>
            </a:r>
            <a:r>
              <a:rPr sz="1100" b="1" dirty="0">
                <a:solidFill>
                  <a:srgbClr val="1B171C"/>
                </a:solidFill>
                <a:latin typeface="Tahoma"/>
                <a:cs typeface="Tahoma"/>
              </a:rPr>
              <a:t>16 al </a:t>
            </a:r>
            <a:r>
              <a:rPr sz="1100" b="1" spc="-5" dirty="0">
                <a:solidFill>
                  <a:srgbClr val="1B171C"/>
                </a:solidFill>
                <a:latin typeface="Tahoma"/>
                <a:cs typeface="Tahoma"/>
              </a:rPr>
              <a:t>22 marzo  2015 </a:t>
            </a:r>
            <a:r>
              <a:rPr sz="1100" spc="-5" dirty="0">
                <a:solidFill>
                  <a:srgbClr val="1B171C"/>
                </a:solidFill>
                <a:latin typeface="Tahoma"/>
                <a:cs typeface="Tahoma"/>
              </a:rPr>
              <a:t>e, </a:t>
            </a:r>
            <a:r>
              <a:rPr sz="1100" dirty="0">
                <a:solidFill>
                  <a:srgbClr val="1B171C"/>
                </a:solidFill>
                <a:latin typeface="Tahoma"/>
                <a:cs typeface="Tahoma"/>
              </a:rPr>
              <a:t>come già </a:t>
            </a:r>
            <a:r>
              <a:rPr sz="1100" spc="-5" dirty="0">
                <a:solidFill>
                  <a:srgbClr val="1B171C"/>
                </a:solidFill>
                <a:latin typeface="Tahoma"/>
                <a:cs typeface="Tahoma"/>
              </a:rPr>
              <a:t>sperimentato nella </a:t>
            </a:r>
            <a:r>
              <a:rPr sz="1100" dirty="0">
                <a:solidFill>
                  <a:srgbClr val="1B171C"/>
                </a:solidFill>
                <a:latin typeface="Tahoma"/>
                <a:cs typeface="Tahoma"/>
              </a:rPr>
              <a:t>prima </a:t>
            </a:r>
            <a:r>
              <a:rPr sz="1100" spc="-5" dirty="0">
                <a:solidFill>
                  <a:srgbClr val="1B171C"/>
                </a:solidFill>
                <a:latin typeface="Tahoma"/>
                <a:cs typeface="Tahoma"/>
              </a:rPr>
              <a:t>edizione, si articolerà attraverso una ricca proposta  </a:t>
            </a:r>
            <a:r>
              <a:rPr sz="1100" dirty="0">
                <a:solidFill>
                  <a:srgbClr val="1B171C"/>
                </a:solidFill>
                <a:latin typeface="Tahoma"/>
                <a:cs typeface="Tahoma"/>
              </a:rPr>
              <a:t>di </a:t>
            </a:r>
            <a:r>
              <a:rPr sz="1100" spc="-5" dirty="0">
                <a:solidFill>
                  <a:srgbClr val="1B171C"/>
                </a:solidFill>
                <a:latin typeface="Tahoma"/>
                <a:cs typeface="Tahoma"/>
              </a:rPr>
              <a:t>eventi, iniziative </a:t>
            </a:r>
            <a:r>
              <a:rPr sz="1100" dirty="0">
                <a:solidFill>
                  <a:srgbClr val="1B171C"/>
                </a:solidFill>
                <a:latin typeface="Tahoma"/>
                <a:cs typeface="Tahoma"/>
              </a:rPr>
              <a:t>e </a:t>
            </a:r>
            <a:r>
              <a:rPr sz="1100" spc="-5" dirty="0">
                <a:solidFill>
                  <a:srgbClr val="1B171C"/>
                </a:solidFill>
                <a:latin typeface="Tahoma"/>
                <a:cs typeface="Tahoma"/>
              </a:rPr>
              <a:t>laboratori diffusi sull`intero territorio nazionale, coinvolgendo oltre </a:t>
            </a:r>
            <a:r>
              <a:rPr sz="1100" dirty="0">
                <a:solidFill>
                  <a:srgbClr val="1B171C"/>
                </a:solidFill>
                <a:latin typeface="Tahoma"/>
                <a:cs typeface="Tahoma"/>
              </a:rPr>
              <a:t>10 mila  giovanissimi in </a:t>
            </a:r>
            <a:r>
              <a:rPr sz="1100" spc="-5" dirty="0">
                <a:solidFill>
                  <a:srgbClr val="1B171C"/>
                </a:solidFill>
                <a:latin typeface="Tahoma"/>
                <a:cs typeface="Tahoma"/>
              </a:rPr>
              <a:t>tutta Italia. Il Festival ha l`obiettivo </a:t>
            </a:r>
            <a:r>
              <a:rPr sz="1100" dirty="0">
                <a:solidFill>
                  <a:srgbClr val="1B171C"/>
                </a:solidFill>
                <a:latin typeface="Tahoma"/>
                <a:cs typeface="Tahoma"/>
              </a:rPr>
              <a:t>di </a:t>
            </a:r>
            <a:r>
              <a:rPr sz="1100" spc="-5" dirty="0">
                <a:solidFill>
                  <a:srgbClr val="1B171C"/>
                </a:solidFill>
                <a:latin typeface="Tahoma"/>
                <a:cs typeface="Tahoma"/>
              </a:rPr>
              <a:t>avvicinare bambini </a:t>
            </a:r>
            <a:r>
              <a:rPr sz="1100" dirty="0">
                <a:solidFill>
                  <a:srgbClr val="1B171C"/>
                </a:solidFill>
                <a:latin typeface="Tahoma"/>
                <a:cs typeface="Tahoma"/>
              </a:rPr>
              <a:t>e </a:t>
            </a:r>
            <a:r>
              <a:rPr sz="1100" spc="-5" dirty="0">
                <a:solidFill>
                  <a:srgbClr val="1B171C"/>
                </a:solidFill>
                <a:latin typeface="Tahoma"/>
                <a:cs typeface="Tahoma"/>
              </a:rPr>
              <a:t>ragazzi </a:t>
            </a:r>
            <a:r>
              <a:rPr sz="1100" dirty="0">
                <a:solidFill>
                  <a:srgbClr val="1B171C"/>
                </a:solidFill>
                <a:latin typeface="Tahoma"/>
                <a:cs typeface="Tahoma"/>
              </a:rPr>
              <a:t>dai 6 </a:t>
            </a:r>
            <a:r>
              <a:rPr sz="1100" spc="-5" dirty="0">
                <a:solidFill>
                  <a:srgbClr val="1B171C"/>
                </a:solidFill>
                <a:latin typeface="Tahoma"/>
                <a:cs typeface="Tahoma"/>
              </a:rPr>
              <a:t>ai </a:t>
            </a:r>
            <a:r>
              <a:rPr sz="1100" spc="-10" dirty="0">
                <a:solidFill>
                  <a:srgbClr val="1B171C"/>
                </a:solidFill>
                <a:latin typeface="Tahoma"/>
                <a:cs typeface="Tahoma"/>
              </a:rPr>
              <a:t>13  </a:t>
            </a:r>
            <a:r>
              <a:rPr sz="1100" spc="-5" dirty="0">
                <a:solidFill>
                  <a:srgbClr val="1B171C"/>
                </a:solidFill>
                <a:latin typeface="Tahoma"/>
                <a:cs typeface="Tahoma"/>
              </a:rPr>
              <a:t>anni </a:t>
            </a:r>
            <a:r>
              <a:rPr sz="1100" dirty="0">
                <a:solidFill>
                  <a:srgbClr val="1B171C"/>
                </a:solidFill>
                <a:latin typeface="Tahoma"/>
                <a:cs typeface="Tahoma"/>
              </a:rPr>
              <a:t>alla cultura </a:t>
            </a:r>
            <a:r>
              <a:rPr sz="1100" spc="-5" dirty="0">
                <a:solidFill>
                  <a:srgbClr val="1B171C"/>
                </a:solidFill>
                <a:latin typeface="Tahoma"/>
                <a:cs typeface="Tahoma"/>
              </a:rPr>
              <a:t>e, </a:t>
            </a:r>
            <a:r>
              <a:rPr sz="1100" dirty="0">
                <a:solidFill>
                  <a:srgbClr val="1B171C"/>
                </a:solidFill>
                <a:latin typeface="Tahoma"/>
                <a:cs typeface="Tahoma"/>
              </a:rPr>
              <a:t>in </a:t>
            </a:r>
            <a:r>
              <a:rPr sz="1100" spc="-5" dirty="0">
                <a:solidFill>
                  <a:srgbClr val="1B171C"/>
                </a:solidFill>
                <a:latin typeface="Tahoma"/>
                <a:cs typeface="Tahoma"/>
              </a:rPr>
              <a:t>particolare, </a:t>
            </a:r>
            <a:r>
              <a:rPr sz="1100" dirty="0">
                <a:solidFill>
                  <a:srgbClr val="1B171C"/>
                </a:solidFill>
                <a:latin typeface="Tahoma"/>
                <a:cs typeface="Tahoma"/>
              </a:rPr>
              <a:t>agli </a:t>
            </a:r>
            <a:r>
              <a:rPr sz="1100" spc="-5" dirty="0">
                <a:solidFill>
                  <a:srgbClr val="1B171C"/>
                </a:solidFill>
                <a:latin typeface="Tahoma"/>
                <a:cs typeface="Tahoma"/>
              </a:rPr>
              <a:t>aspetti più “generativi” </a:t>
            </a:r>
            <a:r>
              <a:rPr sz="1100" dirty="0">
                <a:solidFill>
                  <a:srgbClr val="1B171C"/>
                </a:solidFill>
                <a:latin typeface="Tahoma"/>
                <a:cs typeface="Tahoma"/>
              </a:rPr>
              <a:t>della </a:t>
            </a:r>
            <a:r>
              <a:rPr sz="1100" spc="-5" dirty="0">
                <a:solidFill>
                  <a:srgbClr val="1B171C"/>
                </a:solidFill>
                <a:latin typeface="Tahoma"/>
                <a:cs typeface="Tahoma"/>
              </a:rPr>
              <a:t>creatività. Attraverso l'arte,  l`archeologia, </a:t>
            </a:r>
            <a:r>
              <a:rPr sz="1100" dirty="0">
                <a:solidFill>
                  <a:srgbClr val="1B171C"/>
                </a:solidFill>
                <a:latin typeface="Tahoma"/>
                <a:cs typeface="Tahoma"/>
              </a:rPr>
              <a:t>la </a:t>
            </a:r>
            <a:r>
              <a:rPr sz="1100" spc="-5" dirty="0">
                <a:solidFill>
                  <a:srgbClr val="1B171C"/>
                </a:solidFill>
                <a:latin typeface="Tahoma"/>
                <a:cs typeface="Tahoma"/>
              </a:rPr>
              <a:t>musica, </a:t>
            </a:r>
            <a:r>
              <a:rPr sz="1100" dirty="0">
                <a:solidFill>
                  <a:srgbClr val="1B171C"/>
                </a:solidFill>
                <a:latin typeface="Tahoma"/>
                <a:cs typeface="Tahoma"/>
              </a:rPr>
              <a:t>il </a:t>
            </a:r>
            <a:r>
              <a:rPr sz="1100" spc="-5" dirty="0">
                <a:solidFill>
                  <a:srgbClr val="1B171C"/>
                </a:solidFill>
                <a:latin typeface="Tahoma"/>
                <a:cs typeface="Tahoma"/>
              </a:rPr>
              <a:t>canto, </a:t>
            </a:r>
            <a:r>
              <a:rPr sz="1100" dirty="0">
                <a:solidFill>
                  <a:srgbClr val="1B171C"/>
                </a:solidFill>
                <a:latin typeface="Tahoma"/>
                <a:cs typeface="Tahoma"/>
              </a:rPr>
              <a:t>la </a:t>
            </a:r>
            <a:r>
              <a:rPr sz="1100" spc="-5" dirty="0">
                <a:solidFill>
                  <a:srgbClr val="1B171C"/>
                </a:solidFill>
                <a:latin typeface="Tahoma"/>
                <a:cs typeface="Tahoma"/>
              </a:rPr>
              <a:t>letteratura, </a:t>
            </a:r>
            <a:r>
              <a:rPr sz="1100" dirty="0">
                <a:solidFill>
                  <a:srgbClr val="1B171C"/>
                </a:solidFill>
                <a:latin typeface="Tahoma"/>
                <a:cs typeface="Tahoma"/>
              </a:rPr>
              <a:t>il </a:t>
            </a:r>
            <a:r>
              <a:rPr sz="1100" spc="-5" dirty="0">
                <a:solidFill>
                  <a:srgbClr val="1B171C"/>
                </a:solidFill>
                <a:latin typeface="Tahoma"/>
                <a:cs typeface="Tahoma"/>
              </a:rPr>
              <a:t>teatro, </a:t>
            </a:r>
            <a:r>
              <a:rPr sz="1100" dirty="0">
                <a:solidFill>
                  <a:srgbClr val="1B171C"/>
                </a:solidFill>
                <a:latin typeface="Tahoma"/>
                <a:cs typeface="Tahoma"/>
              </a:rPr>
              <a:t>la </a:t>
            </a:r>
            <a:r>
              <a:rPr sz="1100" spc="-5" dirty="0">
                <a:solidFill>
                  <a:srgbClr val="1B171C"/>
                </a:solidFill>
                <a:latin typeface="Tahoma"/>
                <a:cs typeface="Tahoma"/>
              </a:rPr>
              <a:t>fotografia, </a:t>
            </a:r>
            <a:r>
              <a:rPr sz="1100" dirty="0">
                <a:solidFill>
                  <a:srgbClr val="1B171C"/>
                </a:solidFill>
                <a:latin typeface="Tahoma"/>
                <a:cs typeface="Tahoma"/>
              </a:rPr>
              <a:t>la </a:t>
            </a:r>
            <a:r>
              <a:rPr sz="1100" spc="-5" dirty="0">
                <a:solidFill>
                  <a:srgbClr val="1B171C"/>
                </a:solidFill>
                <a:latin typeface="Tahoma"/>
                <a:cs typeface="Tahoma"/>
              </a:rPr>
              <a:t>robotica, </a:t>
            </a:r>
            <a:r>
              <a:rPr sz="1100" dirty="0">
                <a:solidFill>
                  <a:srgbClr val="1B171C"/>
                </a:solidFill>
                <a:latin typeface="Tahoma"/>
                <a:cs typeface="Tahoma"/>
              </a:rPr>
              <a:t>le </a:t>
            </a:r>
            <a:r>
              <a:rPr sz="1100" spc="-5" dirty="0">
                <a:solidFill>
                  <a:srgbClr val="1B171C"/>
                </a:solidFill>
                <a:latin typeface="Tahoma"/>
                <a:cs typeface="Tahoma"/>
              </a:rPr>
              <a:t>tecnologie  </a:t>
            </a:r>
            <a:r>
              <a:rPr sz="1100" dirty="0">
                <a:solidFill>
                  <a:srgbClr val="1B171C"/>
                </a:solidFill>
                <a:latin typeface="Tahoma"/>
                <a:cs typeface="Tahoma"/>
              </a:rPr>
              <a:t>digitali e </a:t>
            </a:r>
            <a:r>
              <a:rPr sz="1100" spc="-5" dirty="0">
                <a:solidFill>
                  <a:srgbClr val="1B171C"/>
                </a:solidFill>
                <a:latin typeface="Tahoma"/>
                <a:cs typeface="Tahoma"/>
              </a:rPr>
              <a:t>altri </a:t>
            </a:r>
            <a:r>
              <a:rPr sz="1100" dirty="0">
                <a:solidFill>
                  <a:srgbClr val="1B171C"/>
                </a:solidFill>
                <a:latin typeface="Tahoma"/>
                <a:cs typeface="Tahoma"/>
              </a:rPr>
              <a:t>percorsi </a:t>
            </a:r>
            <a:r>
              <a:rPr sz="1100" spc="-5" dirty="0">
                <a:solidFill>
                  <a:srgbClr val="1B171C"/>
                </a:solidFill>
                <a:latin typeface="Tahoma"/>
                <a:cs typeface="Tahoma"/>
              </a:rPr>
              <a:t>figurativi </a:t>
            </a:r>
            <a:r>
              <a:rPr sz="1100" dirty="0">
                <a:solidFill>
                  <a:srgbClr val="1B171C"/>
                </a:solidFill>
                <a:latin typeface="Tahoma"/>
                <a:cs typeface="Tahoma"/>
              </a:rPr>
              <a:t>e </a:t>
            </a:r>
            <a:r>
              <a:rPr sz="1100" spc="-5" dirty="0">
                <a:solidFill>
                  <a:srgbClr val="1B171C"/>
                </a:solidFill>
                <a:latin typeface="Tahoma"/>
                <a:cs typeface="Tahoma"/>
              </a:rPr>
              <a:t>linguistici, </a:t>
            </a:r>
            <a:r>
              <a:rPr sz="1100" dirty="0">
                <a:solidFill>
                  <a:srgbClr val="1B171C"/>
                </a:solidFill>
                <a:latin typeface="Tahoma"/>
                <a:cs typeface="Tahoma"/>
              </a:rPr>
              <a:t>i giovani protagonisti del </a:t>
            </a:r>
            <a:r>
              <a:rPr sz="1100" spc="-5" dirty="0">
                <a:solidFill>
                  <a:srgbClr val="1B171C"/>
                </a:solidFill>
                <a:latin typeface="Tahoma"/>
                <a:cs typeface="Tahoma"/>
              </a:rPr>
              <a:t>Festival potranno  sperimentare </a:t>
            </a:r>
            <a:r>
              <a:rPr sz="1100" dirty="0">
                <a:solidFill>
                  <a:srgbClr val="1B171C"/>
                </a:solidFill>
                <a:latin typeface="Tahoma"/>
                <a:cs typeface="Tahoma"/>
              </a:rPr>
              <a:t>le </a:t>
            </a:r>
            <a:r>
              <a:rPr sz="1100" spc="-5" dirty="0">
                <a:solidFill>
                  <a:srgbClr val="1B171C"/>
                </a:solidFill>
                <a:latin typeface="Tahoma"/>
                <a:cs typeface="Tahoma"/>
              </a:rPr>
              <a:t>potenzialità </a:t>
            </a:r>
            <a:r>
              <a:rPr sz="1100" dirty="0">
                <a:solidFill>
                  <a:srgbClr val="1B171C"/>
                </a:solidFill>
                <a:latin typeface="Tahoma"/>
                <a:cs typeface="Tahoma"/>
              </a:rPr>
              <a:t>della </a:t>
            </a:r>
            <a:r>
              <a:rPr sz="1100" spc="-5" dirty="0">
                <a:solidFill>
                  <a:srgbClr val="1B171C"/>
                </a:solidFill>
                <a:latin typeface="Tahoma"/>
                <a:cs typeface="Tahoma"/>
              </a:rPr>
              <a:t>loro fantasia, costruendo infiniti racconti. L'importanza sociale </a:t>
            </a:r>
            <a:r>
              <a:rPr sz="1100" dirty="0">
                <a:solidFill>
                  <a:srgbClr val="1B171C"/>
                </a:solidFill>
                <a:latin typeface="Tahoma"/>
                <a:cs typeface="Tahoma"/>
              </a:rPr>
              <a:t>e  </a:t>
            </a:r>
            <a:r>
              <a:rPr sz="1100" spc="-5" dirty="0">
                <a:solidFill>
                  <a:srgbClr val="1B171C"/>
                </a:solidFill>
                <a:latin typeface="Tahoma"/>
                <a:cs typeface="Tahoma"/>
              </a:rPr>
              <a:t>culturale </a:t>
            </a:r>
            <a:r>
              <a:rPr sz="1100" dirty="0">
                <a:solidFill>
                  <a:srgbClr val="1B171C"/>
                </a:solidFill>
                <a:latin typeface="Tahoma"/>
                <a:cs typeface="Tahoma"/>
              </a:rPr>
              <a:t>della </a:t>
            </a:r>
            <a:r>
              <a:rPr sz="1100" spc="-5" dirty="0">
                <a:solidFill>
                  <a:srgbClr val="1B171C"/>
                </a:solidFill>
                <a:latin typeface="Tahoma"/>
                <a:cs typeface="Tahoma"/>
              </a:rPr>
              <a:t>manifestazione </a:t>
            </a:r>
            <a:r>
              <a:rPr sz="1100" dirty="0">
                <a:solidFill>
                  <a:srgbClr val="1B171C"/>
                </a:solidFill>
                <a:latin typeface="Tahoma"/>
                <a:cs typeface="Tahoma"/>
              </a:rPr>
              <a:t>è </a:t>
            </a:r>
            <a:r>
              <a:rPr sz="1100" spc="-5" dirty="0">
                <a:solidFill>
                  <a:srgbClr val="1B171C"/>
                </a:solidFill>
                <a:latin typeface="Tahoma"/>
                <a:cs typeface="Tahoma"/>
              </a:rPr>
              <a:t>testimoniata </a:t>
            </a:r>
            <a:r>
              <a:rPr sz="1100" dirty="0">
                <a:solidFill>
                  <a:srgbClr val="1B171C"/>
                </a:solidFill>
                <a:latin typeface="Tahoma"/>
                <a:cs typeface="Tahoma"/>
              </a:rPr>
              <a:t>anche dalla media </a:t>
            </a:r>
            <a:r>
              <a:rPr sz="1100" spc="-5" dirty="0">
                <a:solidFill>
                  <a:srgbClr val="1B171C"/>
                </a:solidFill>
                <a:latin typeface="Tahoma"/>
                <a:cs typeface="Tahoma"/>
              </a:rPr>
              <a:t>partnership </a:t>
            </a:r>
            <a:r>
              <a:rPr sz="1100" dirty="0">
                <a:solidFill>
                  <a:srgbClr val="1B171C"/>
                </a:solidFill>
                <a:latin typeface="Tahoma"/>
                <a:cs typeface="Tahoma"/>
              </a:rPr>
              <a:t>della </a:t>
            </a:r>
            <a:r>
              <a:rPr sz="1100" spc="-5" dirty="0">
                <a:solidFill>
                  <a:srgbClr val="1B171C"/>
                </a:solidFill>
                <a:latin typeface="Tahoma"/>
                <a:cs typeface="Tahoma"/>
              </a:rPr>
              <a:t>Rai, insieme  ovviamente ai numerosi eventi culturali che si svolgeranno </a:t>
            </a:r>
            <a:r>
              <a:rPr sz="1100" dirty="0">
                <a:solidFill>
                  <a:srgbClr val="1B171C"/>
                </a:solidFill>
                <a:latin typeface="Tahoma"/>
                <a:cs typeface="Tahoma"/>
              </a:rPr>
              <a:t>in 60 città di </a:t>
            </a:r>
            <a:r>
              <a:rPr sz="1100" spc="-5" dirty="0">
                <a:solidFill>
                  <a:srgbClr val="1B171C"/>
                </a:solidFill>
                <a:latin typeface="Tahoma"/>
                <a:cs typeface="Tahoma"/>
              </a:rPr>
              <a:t>tutta Italia. </a:t>
            </a:r>
            <a:r>
              <a:rPr sz="1100" dirty="0">
                <a:solidFill>
                  <a:srgbClr val="1B171C"/>
                </a:solidFill>
                <a:latin typeface="Tahoma"/>
                <a:cs typeface="Tahoma"/>
              </a:rPr>
              <a:t>I </a:t>
            </a:r>
            <a:r>
              <a:rPr sz="1100" spc="-5" dirty="0">
                <a:solidFill>
                  <a:srgbClr val="1B171C"/>
                </a:solidFill>
                <a:latin typeface="Tahoma"/>
                <a:cs typeface="Tahoma"/>
              </a:rPr>
              <a:t>laboratori </a:t>
            </a:r>
            <a:r>
              <a:rPr sz="1100" dirty="0">
                <a:solidFill>
                  <a:srgbClr val="1B171C"/>
                </a:solidFill>
                <a:latin typeface="Tahoma"/>
                <a:cs typeface="Tahoma"/>
              </a:rPr>
              <a:t>e  le altre attività </a:t>
            </a:r>
            <a:r>
              <a:rPr sz="1100" spc="-5" dirty="0">
                <a:solidFill>
                  <a:srgbClr val="1B171C"/>
                </a:solidFill>
                <a:latin typeface="Tahoma"/>
                <a:cs typeface="Tahoma"/>
              </a:rPr>
              <a:t>proposte, coordinati </a:t>
            </a:r>
            <a:r>
              <a:rPr sz="1100" dirty="0">
                <a:solidFill>
                  <a:srgbClr val="1B171C"/>
                </a:solidFill>
                <a:latin typeface="Tahoma"/>
                <a:cs typeface="Tahoma"/>
              </a:rPr>
              <a:t>dalle </a:t>
            </a:r>
            <a:r>
              <a:rPr sz="1100" spc="-5" dirty="0">
                <a:solidFill>
                  <a:srgbClr val="1B171C"/>
                </a:solidFill>
                <a:latin typeface="Tahoma"/>
                <a:cs typeface="Tahoma"/>
              </a:rPr>
              <a:t>banche </a:t>
            </a:r>
            <a:r>
              <a:rPr sz="1100" dirty="0">
                <a:solidFill>
                  <a:srgbClr val="1B171C"/>
                </a:solidFill>
                <a:latin typeface="Tahoma"/>
                <a:cs typeface="Tahoma"/>
              </a:rPr>
              <a:t>con la collaborazione di </a:t>
            </a:r>
            <a:r>
              <a:rPr sz="1100" spc="-5" dirty="0">
                <a:solidFill>
                  <a:srgbClr val="1B171C"/>
                </a:solidFill>
                <a:latin typeface="Tahoma"/>
                <a:cs typeface="Tahoma"/>
              </a:rPr>
              <a:t>scuole, musei,  </a:t>
            </a:r>
            <a:r>
              <a:rPr sz="1100" dirty="0">
                <a:solidFill>
                  <a:srgbClr val="1B171C"/>
                </a:solidFill>
                <a:latin typeface="Tahoma"/>
                <a:cs typeface="Tahoma"/>
              </a:rPr>
              <a:t>biblioteche e </a:t>
            </a:r>
            <a:r>
              <a:rPr sz="1100" spc="-5" dirty="0">
                <a:solidFill>
                  <a:srgbClr val="1B171C"/>
                </a:solidFill>
                <a:latin typeface="Tahoma"/>
                <a:cs typeface="Tahoma"/>
              </a:rPr>
              <a:t>operatori culturali, si svilupperanno </a:t>
            </a:r>
            <a:r>
              <a:rPr sz="1100" dirty="0">
                <a:solidFill>
                  <a:srgbClr val="1B171C"/>
                </a:solidFill>
                <a:latin typeface="Tahoma"/>
                <a:cs typeface="Tahoma"/>
              </a:rPr>
              <a:t>attorno a </a:t>
            </a:r>
            <a:r>
              <a:rPr sz="1100" spc="-5" dirty="0">
                <a:solidFill>
                  <a:srgbClr val="1B171C"/>
                </a:solidFill>
                <a:latin typeface="Tahoma"/>
                <a:cs typeface="Tahoma"/>
              </a:rPr>
              <a:t>un unico tema ispiratore, declinato </a:t>
            </a:r>
            <a:r>
              <a:rPr sz="1100" dirty="0">
                <a:solidFill>
                  <a:srgbClr val="1B171C"/>
                </a:solidFill>
                <a:latin typeface="Tahoma"/>
                <a:cs typeface="Tahoma"/>
              </a:rPr>
              <a:t>da  </a:t>
            </a:r>
            <a:r>
              <a:rPr sz="1100" spc="-5" dirty="0">
                <a:solidFill>
                  <a:srgbClr val="1B171C"/>
                </a:solidFill>
                <a:latin typeface="Tahoma"/>
                <a:cs typeface="Tahoma"/>
              </a:rPr>
              <a:t>ciascuna </a:t>
            </a:r>
            <a:r>
              <a:rPr sz="1100" dirty="0">
                <a:solidFill>
                  <a:srgbClr val="1B171C"/>
                </a:solidFill>
                <a:latin typeface="Tahoma"/>
                <a:cs typeface="Tahoma"/>
              </a:rPr>
              <a:t>realtà con </a:t>
            </a:r>
            <a:r>
              <a:rPr sz="1100" spc="-5" dirty="0">
                <a:solidFill>
                  <a:srgbClr val="1B171C"/>
                </a:solidFill>
                <a:latin typeface="Tahoma"/>
                <a:cs typeface="Tahoma"/>
              </a:rPr>
              <a:t>strumenti </a:t>
            </a:r>
            <a:r>
              <a:rPr sz="1100" dirty="0">
                <a:solidFill>
                  <a:srgbClr val="1B171C"/>
                </a:solidFill>
                <a:latin typeface="Tahoma"/>
                <a:cs typeface="Tahoma"/>
              </a:rPr>
              <a:t>distinti e </a:t>
            </a:r>
            <a:r>
              <a:rPr sz="1100" spc="-5" dirty="0">
                <a:solidFill>
                  <a:srgbClr val="1B171C"/>
                </a:solidFill>
                <a:latin typeface="Tahoma"/>
                <a:cs typeface="Tahoma"/>
              </a:rPr>
              <a:t>punti </a:t>
            </a:r>
            <a:r>
              <a:rPr sz="1100" dirty="0">
                <a:solidFill>
                  <a:srgbClr val="1B171C"/>
                </a:solidFill>
                <a:latin typeface="Tahoma"/>
                <a:cs typeface="Tahoma"/>
              </a:rPr>
              <a:t>di </a:t>
            </a:r>
            <a:r>
              <a:rPr sz="1100" spc="-5" dirty="0">
                <a:solidFill>
                  <a:srgbClr val="1B171C"/>
                </a:solidFill>
                <a:latin typeface="Tahoma"/>
                <a:cs typeface="Tahoma"/>
              </a:rPr>
              <a:t>vista differenti, </a:t>
            </a:r>
            <a:r>
              <a:rPr sz="1100" dirty="0">
                <a:solidFill>
                  <a:srgbClr val="1B171C"/>
                </a:solidFill>
                <a:latin typeface="Tahoma"/>
                <a:cs typeface="Tahoma"/>
              </a:rPr>
              <a:t>alla </a:t>
            </a:r>
            <a:r>
              <a:rPr sz="1100" spc="-5" dirty="0">
                <a:solidFill>
                  <a:srgbClr val="1B171C"/>
                </a:solidFill>
                <a:latin typeface="Tahoma"/>
                <a:cs typeface="Tahoma"/>
              </a:rPr>
              <a:t>luce </a:t>
            </a:r>
            <a:r>
              <a:rPr sz="1100" dirty="0">
                <a:solidFill>
                  <a:srgbClr val="1B171C"/>
                </a:solidFill>
                <a:latin typeface="Tahoma"/>
                <a:cs typeface="Tahoma"/>
              </a:rPr>
              <a:t>delle proprie </a:t>
            </a:r>
            <a:r>
              <a:rPr sz="1100" spc="-5" dirty="0">
                <a:solidFill>
                  <a:srgbClr val="1B171C"/>
                </a:solidFill>
                <a:latin typeface="Tahoma"/>
                <a:cs typeface="Tahoma"/>
              </a:rPr>
              <a:t>specificità </a:t>
            </a:r>
            <a:r>
              <a:rPr sz="1100" dirty="0">
                <a:solidFill>
                  <a:srgbClr val="1B171C"/>
                </a:solidFill>
                <a:latin typeface="Tahoma"/>
                <a:cs typeface="Tahoma"/>
              </a:rPr>
              <a:t>e  di quelle del </a:t>
            </a:r>
            <a:r>
              <a:rPr sz="1100" spc="-5" dirty="0">
                <a:solidFill>
                  <a:srgbClr val="1B171C"/>
                </a:solidFill>
                <a:latin typeface="Tahoma"/>
                <a:cs typeface="Tahoma"/>
              </a:rPr>
              <a:t>territorio </a:t>
            </a:r>
            <a:r>
              <a:rPr sz="1100" dirty="0">
                <a:solidFill>
                  <a:srgbClr val="1B171C"/>
                </a:solidFill>
                <a:latin typeface="Tahoma"/>
                <a:cs typeface="Tahoma"/>
              </a:rPr>
              <a:t>di </a:t>
            </a:r>
            <a:r>
              <a:rPr sz="1100" spc="-5" dirty="0">
                <a:solidFill>
                  <a:srgbClr val="1B171C"/>
                </a:solidFill>
                <a:latin typeface="Tahoma"/>
                <a:cs typeface="Tahoma"/>
              </a:rPr>
              <a:t>appartenenza. </a:t>
            </a:r>
            <a:r>
              <a:rPr sz="1100" dirty="0">
                <a:solidFill>
                  <a:srgbClr val="1B171C"/>
                </a:solidFill>
                <a:latin typeface="Tahoma"/>
                <a:cs typeface="Tahoma"/>
              </a:rPr>
              <a:t>Per la seconda edizione del </a:t>
            </a:r>
            <a:r>
              <a:rPr sz="1100" spc="-5" dirty="0">
                <a:solidFill>
                  <a:srgbClr val="1B171C"/>
                </a:solidFill>
                <a:latin typeface="Tahoma"/>
                <a:cs typeface="Tahoma"/>
              </a:rPr>
              <a:t>Festival </a:t>
            </a:r>
            <a:r>
              <a:rPr sz="1100" dirty="0">
                <a:solidFill>
                  <a:srgbClr val="1B171C"/>
                </a:solidFill>
                <a:latin typeface="Tahoma"/>
                <a:cs typeface="Tahoma"/>
              </a:rPr>
              <a:t>è </a:t>
            </a:r>
            <a:r>
              <a:rPr sz="1100" spc="-5" dirty="0">
                <a:solidFill>
                  <a:srgbClr val="1B171C"/>
                </a:solidFill>
                <a:latin typeface="Tahoma"/>
                <a:cs typeface="Tahoma"/>
              </a:rPr>
              <a:t>stata scelta </a:t>
            </a:r>
            <a:r>
              <a:rPr sz="1100" dirty="0">
                <a:solidFill>
                  <a:srgbClr val="1B171C"/>
                </a:solidFill>
                <a:latin typeface="Tahoma"/>
                <a:cs typeface="Tahoma"/>
              </a:rPr>
              <a:t>come  </a:t>
            </a:r>
            <a:r>
              <a:rPr sz="1100" spc="-5" dirty="0">
                <a:solidFill>
                  <a:srgbClr val="1B171C"/>
                </a:solidFill>
                <a:latin typeface="Tahoma"/>
                <a:cs typeface="Tahoma"/>
              </a:rPr>
              <a:t>‘chiave’</a:t>
            </a:r>
            <a:r>
              <a:rPr sz="1100" spc="95" dirty="0">
                <a:solidFill>
                  <a:srgbClr val="1B171C"/>
                </a:solidFill>
                <a:latin typeface="Tahoma"/>
                <a:cs typeface="Tahoma"/>
              </a:rPr>
              <a:t> </a:t>
            </a:r>
            <a:r>
              <a:rPr sz="1100" spc="-5" dirty="0">
                <a:solidFill>
                  <a:srgbClr val="1B171C"/>
                </a:solidFill>
                <a:latin typeface="Tahoma"/>
                <a:cs typeface="Tahoma"/>
              </a:rPr>
              <a:t>interpretativa</a:t>
            </a:r>
            <a:r>
              <a:rPr sz="1100" spc="105" dirty="0">
                <a:solidFill>
                  <a:srgbClr val="1B171C"/>
                </a:solidFill>
                <a:latin typeface="Tahoma"/>
                <a:cs typeface="Tahoma"/>
              </a:rPr>
              <a:t> </a:t>
            </a:r>
            <a:r>
              <a:rPr sz="1100" dirty="0">
                <a:solidFill>
                  <a:srgbClr val="1B171C"/>
                </a:solidFill>
                <a:latin typeface="Tahoma"/>
                <a:cs typeface="Tahoma"/>
              </a:rPr>
              <a:t>il</a:t>
            </a:r>
            <a:r>
              <a:rPr sz="1100" spc="100" dirty="0">
                <a:solidFill>
                  <a:srgbClr val="1B171C"/>
                </a:solidFill>
                <a:latin typeface="Tahoma"/>
                <a:cs typeface="Tahoma"/>
              </a:rPr>
              <a:t> </a:t>
            </a:r>
            <a:r>
              <a:rPr sz="1100" dirty="0">
                <a:solidFill>
                  <a:srgbClr val="1B171C"/>
                </a:solidFill>
                <a:latin typeface="Tahoma"/>
                <a:cs typeface="Tahoma"/>
              </a:rPr>
              <a:t>tema:</a:t>
            </a:r>
            <a:r>
              <a:rPr sz="1100" spc="110" dirty="0">
                <a:solidFill>
                  <a:srgbClr val="1B171C"/>
                </a:solidFill>
                <a:latin typeface="Tahoma"/>
                <a:cs typeface="Tahoma"/>
              </a:rPr>
              <a:t> </a:t>
            </a:r>
            <a:r>
              <a:rPr sz="1100" spc="-5" dirty="0">
                <a:solidFill>
                  <a:srgbClr val="1B171C"/>
                </a:solidFill>
                <a:latin typeface="Tahoma"/>
                <a:cs typeface="Tahoma"/>
              </a:rPr>
              <a:t>“L'alfabeto</a:t>
            </a:r>
            <a:r>
              <a:rPr sz="1100" spc="110" dirty="0">
                <a:solidFill>
                  <a:srgbClr val="1B171C"/>
                </a:solidFill>
                <a:latin typeface="Tahoma"/>
                <a:cs typeface="Tahoma"/>
              </a:rPr>
              <a:t> </a:t>
            </a:r>
            <a:r>
              <a:rPr sz="1100" dirty="0">
                <a:solidFill>
                  <a:srgbClr val="1B171C"/>
                </a:solidFill>
                <a:latin typeface="Tahoma"/>
                <a:cs typeface="Tahoma"/>
              </a:rPr>
              <a:t>del</a:t>
            </a:r>
            <a:r>
              <a:rPr sz="1100" spc="95" dirty="0">
                <a:solidFill>
                  <a:srgbClr val="1B171C"/>
                </a:solidFill>
                <a:latin typeface="Tahoma"/>
                <a:cs typeface="Tahoma"/>
              </a:rPr>
              <a:t> </a:t>
            </a:r>
            <a:r>
              <a:rPr sz="1100" dirty="0">
                <a:solidFill>
                  <a:srgbClr val="1B171C"/>
                </a:solidFill>
                <a:latin typeface="Tahoma"/>
                <a:cs typeface="Tahoma"/>
              </a:rPr>
              <a:t>mondo”.</a:t>
            </a:r>
            <a:r>
              <a:rPr sz="1100" spc="110" dirty="0">
                <a:solidFill>
                  <a:srgbClr val="1B171C"/>
                </a:solidFill>
                <a:latin typeface="Tahoma"/>
                <a:cs typeface="Tahoma"/>
              </a:rPr>
              <a:t> </a:t>
            </a:r>
            <a:r>
              <a:rPr sz="1100" dirty="0">
                <a:solidFill>
                  <a:srgbClr val="1B171C"/>
                </a:solidFill>
                <a:latin typeface="Tahoma"/>
                <a:cs typeface="Tahoma"/>
              </a:rPr>
              <a:t>Trarre</a:t>
            </a:r>
            <a:r>
              <a:rPr sz="1100" spc="100" dirty="0">
                <a:solidFill>
                  <a:srgbClr val="1B171C"/>
                </a:solidFill>
                <a:latin typeface="Tahoma"/>
                <a:cs typeface="Tahoma"/>
              </a:rPr>
              <a:t> </a:t>
            </a:r>
            <a:r>
              <a:rPr sz="1100" spc="-5" dirty="0">
                <a:solidFill>
                  <a:srgbClr val="1B171C"/>
                </a:solidFill>
                <a:latin typeface="Tahoma"/>
                <a:cs typeface="Tahoma"/>
              </a:rPr>
              <a:t>ispirazione</a:t>
            </a:r>
            <a:r>
              <a:rPr sz="1100" spc="95" dirty="0">
                <a:solidFill>
                  <a:srgbClr val="1B171C"/>
                </a:solidFill>
                <a:latin typeface="Tahoma"/>
                <a:cs typeface="Tahoma"/>
              </a:rPr>
              <a:t> </a:t>
            </a:r>
            <a:r>
              <a:rPr sz="1100" dirty="0">
                <a:solidFill>
                  <a:srgbClr val="1B171C"/>
                </a:solidFill>
                <a:latin typeface="Tahoma"/>
                <a:cs typeface="Tahoma"/>
              </a:rPr>
              <a:t>dalla</a:t>
            </a:r>
            <a:r>
              <a:rPr sz="1100" spc="105" dirty="0">
                <a:solidFill>
                  <a:srgbClr val="1B171C"/>
                </a:solidFill>
                <a:latin typeface="Tahoma"/>
                <a:cs typeface="Tahoma"/>
              </a:rPr>
              <a:t> </a:t>
            </a:r>
            <a:r>
              <a:rPr sz="1100" spc="-5" dirty="0">
                <a:solidFill>
                  <a:srgbClr val="1B171C"/>
                </a:solidFill>
                <a:latin typeface="Tahoma"/>
                <a:cs typeface="Tahoma"/>
              </a:rPr>
              <a:t>natura,</a:t>
            </a:r>
            <a:r>
              <a:rPr sz="1100" spc="110" dirty="0">
                <a:solidFill>
                  <a:srgbClr val="1B171C"/>
                </a:solidFill>
                <a:latin typeface="Tahoma"/>
                <a:cs typeface="Tahoma"/>
              </a:rPr>
              <a:t> </a:t>
            </a:r>
            <a:r>
              <a:rPr sz="1100" dirty="0">
                <a:solidFill>
                  <a:srgbClr val="1B171C"/>
                </a:solidFill>
                <a:latin typeface="Tahoma"/>
                <a:cs typeface="Tahoma"/>
              </a:rPr>
              <a:t>dall'opera</a:t>
            </a:r>
            <a:endParaRPr sz="1100">
              <a:latin typeface="Tahoma"/>
              <a:cs typeface="Tahoma"/>
            </a:endParaRPr>
          </a:p>
        </p:txBody>
      </p:sp>
      <p:sp>
        <p:nvSpPr>
          <p:cNvPr id="6" name="object 6"/>
          <p:cNvSpPr/>
          <p:nvPr/>
        </p:nvSpPr>
        <p:spPr>
          <a:xfrm>
            <a:off x="2970529" y="2119883"/>
            <a:ext cx="1609724" cy="134253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058535" cy="384175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295015">
              <a:lnSpc>
                <a:spcPts val="1839"/>
              </a:lnSpc>
            </a:pPr>
            <a:r>
              <a:rPr sz="1600" b="1" spc="-5" dirty="0">
                <a:latin typeface="Arial"/>
                <a:cs typeface="Arial"/>
              </a:rPr>
              <a:t>Periodicoitalianomagazine.it  5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123200"/>
              </a:lnSpc>
              <a:spcBef>
                <a:spcPts val="1045"/>
              </a:spcBef>
            </a:pPr>
            <a:r>
              <a:rPr sz="1100" dirty="0">
                <a:solidFill>
                  <a:srgbClr val="1B171C"/>
                </a:solidFill>
                <a:latin typeface="Tahoma"/>
                <a:cs typeface="Tahoma"/>
              </a:rPr>
              <a:t>dell`uomo e dalle proprie emozioni, </a:t>
            </a:r>
            <a:r>
              <a:rPr sz="1100" spc="-5" dirty="0">
                <a:solidFill>
                  <a:srgbClr val="1B171C"/>
                </a:solidFill>
                <a:latin typeface="Tahoma"/>
                <a:cs typeface="Tahoma"/>
              </a:rPr>
              <a:t>imparare </a:t>
            </a:r>
            <a:r>
              <a:rPr sz="1100" dirty="0">
                <a:solidFill>
                  <a:srgbClr val="1B171C"/>
                </a:solidFill>
                <a:latin typeface="Tahoma"/>
                <a:cs typeface="Tahoma"/>
              </a:rPr>
              <a:t>a </a:t>
            </a:r>
            <a:r>
              <a:rPr sz="1100" spc="-5" dirty="0">
                <a:solidFill>
                  <a:srgbClr val="1B171C"/>
                </a:solidFill>
                <a:latin typeface="Tahoma"/>
                <a:cs typeface="Tahoma"/>
              </a:rPr>
              <a:t>riconoscere </a:t>
            </a:r>
            <a:r>
              <a:rPr sz="1100" dirty="0">
                <a:solidFill>
                  <a:srgbClr val="1B171C"/>
                </a:solidFill>
                <a:latin typeface="Tahoma"/>
                <a:cs typeface="Tahoma"/>
              </a:rPr>
              <a:t>e a leggere i </a:t>
            </a:r>
            <a:r>
              <a:rPr sz="1100" spc="-5" dirty="0">
                <a:solidFill>
                  <a:srgbClr val="1B171C"/>
                </a:solidFill>
                <a:latin typeface="Tahoma"/>
                <a:cs typeface="Tahoma"/>
              </a:rPr>
              <a:t>segni intorno </a:t>
            </a:r>
            <a:r>
              <a:rPr sz="1100" dirty="0">
                <a:solidFill>
                  <a:srgbClr val="1B171C"/>
                </a:solidFill>
                <a:latin typeface="Tahoma"/>
                <a:cs typeface="Tahoma"/>
              </a:rPr>
              <a:t>a noi,  </a:t>
            </a:r>
            <a:r>
              <a:rPr sz="1100" spc="-5" dirty="0">
                <a:solidFill>
                  <a:srgbClr val="1B171C"/>
                </a:solidFill>
                <a:latin typeface="Tahoma"/>
                <a:cs typeface="Tahoma"/>
              </a:rPr>
              <a:t>spostare </a:t>
            </a:r>
            <a:r>
              <a:rPr sz="1100" dirty="0">
                <a:solidFill>
                  <a:srgbClr val="1B171C"/>
                </a:solidFill>
                <a:latin typeface="Tahoma"/>
                <a:cs typeface="Tahoma"/>
              </a:rPr>
              <a:t>il </a:t>
            </a:r>
            <a:r>
              <a:rPr sz="1100" spc="-5" dirty="0">
                <a:solidFill>
                  <a:srgbClr val="1B171C"/>
                </a:solidFill>
                <a:latin typeface="Tahoma"/>
                <a:cs typeface="Tahoma"/>
              </a:rPr>
              <a:t>punto </a:t>
            </a:r>
            <a:r>
              <a:rPr sz="1100" dirty="0">
                <a:solidFill>
                  <a:srgbClr val="1B171C"/>
                </a:solidFill>
                <a:latin typeface="Tahoma"/>
                <a:cs typeface="Tahoma"/>
              </a:rPr>
              <a:t>di </a:t>
            </a:r>
            <a:r>
              <a:rPr sz="1100" spc="-5" dirty="0">
                <a:solidFill>
                  <a:srgbClr val="1B171C"/>
                </a:solidFill>
                <a:latin typeface="Tahoma"/>
                <a:cs typeface="Tahoma"/>
              </a:rPr>
              <a:t>osservazione </a:t>
            </a:r>
            <a:r>
              <a:rPr sz="1100" dirty="0">
                <a:solidFill>
                  <a:srgbClr val="1B171C"/>
                </a:solidFill>
                <a:latin typeface="Tahoma"/>
                <a:cs typeface="Tahoma"/>
              </a:rPr>
              <a:t>e </a:t>
            </a:r>
            <a:r>
              <a:rPr sz="1100" spc="-5" dirty="0">
                <a:solidFill>
                  <a:srgbClr val="1B171C"/>
                </a:solidFill>
                <a:latin typeface="Tahoma"/>
                <a:cs typeface="Tahoma"/>
              </a:rPr>
              <a:t>reinterpretare </a:t>
            </a:r>
            <a:r>
              <a:rPr sz="1100" dirty="0">
                <a:solidFill>
                  <a:srgbClr val="1B171C"/>
                </a:solidFill>
                <a:latin typeface="Tahoma"/>
                <a:cs typeface="Tahoma"/>
              </a:rPr>
              <a:t>le </a:t>
            </a:r>
            <a:r>
              <a:rPr sz="1100" spc="-5" dirty="0">
                <a:solidFill>
                  <a:srgbClr val="1B171C"/>
                </a:solidFill>
                <a:latin typeface="Tahoma"/>
                <a:cs typeface="Tahoma"/>
              </a:rPr>
              <a:t>situazioni </a:t>
            </a:r>
            <a:r>
              <a:rPr sz="1100" dirty="0">
                <a:solidFill>
                  <a:srgbClr val="1B171C"/>
                </a:solidFill>
                <a:latin typeface="Tahoma"/>
                <a:cs typeface="Tahoma"/>
              </a:rPr>
              <a:t>e i </a:t>
            </a:r>
            <a:r>
              <a:rPr sz="1100" spc="-5" dirty="0">
                <a:solidFill>
                  <a:srgbClr val="1B171C"/>
                </a:solidFill>
                <a:latin typeface="Tahoma"/>
                <a:cs typeface="Tahoma"/>
              </a:rPr>
              <a:t>loro significati, </a:t>
            </a:r>
            <a:r>
              <a:rPr sz="1100" dirty="0">
                <a:solidFill>
                  <a:srgbClr val="1B171C"/>
                </a:solidFill>
                <a:latin typeface="Tahoma"/>
                <a:cs typeface="Tahoma"/>
              </a:rPr>
              <a:t>capire come  </a:t>
            </a:r>
            <a:r>
              <a:rPr sz="1100" spc="-5" dirty="0">
                <a:solidFill>
                  <a:srgbClr val="1B171C"/>
                </a:solidFill>
                <a:latin typeface="Tahoma"/>
                <a:cs typeface="Tahoma"/>
              </a:rPr>
              <a:t>nasce </a:t>
            </a:r>
            <a:r>
              <a:rPr sz="1100" dirty="0">
                <a:solidFill>
                  <a:srgbClr val="1B171C"/>
                </a:solidFill>
                <a:latin typeface="Tahoma"/>
                <a:cs typeface="Tahoma"/>
              </a:rPr>
              <a:t>il </a:t>
            </a:r>
            <a:r>
              <a:rPr sz="1100" spc="-5" dirty="0">
                <a:solidFill>
                  <a:srgbClr val="1B171C"/>
                </a:solidFill>
                <a:latin typeface="Tahoma"/>
                <a:cs typeface="Tahoma"/>
              </a:rPr>
              <a:t>racconto, </a:t>
            </a:r>
            <a:r>
              <a:rPr sz="1100" dirty="0">
                <a:solidFill>
                  <a:srgbClr val="1B171C"/>
                </a:solidFill>
                <a:latin typeface="Tahoma"/>
                <a:cs typeface="Tahoma"/>
              </a:rPr>
              <a:t>come </a:t>
            </a:r>
            <a:r>
              <a:rPr sz="1100" spc="-5" dirty="0">
                <a:solidFill>
                  <a:srgbClr val="1B171C"/>
                </a:solidFill>
                <a:latin typeface="Tahoma"/>
                <a:cs typeface="Tahoma"/>
              </a:rPr>
              <a:t>si forma </a:t>
            </a:r>
            <a:r>
              <a:rPr sz="1100" dirty="0">
                <a:solidFill>
                  <a:srgbClr val="1B171C"/>
                </a:solidFill>
                <a:latin typeface="Tahoma"/>
                <a:cs typeface="Tahoma"/>
              </a:rPr>
              <a:t>e con </a:t>
            </a:r>
            <a:r>
              <a:rPr sz="1100" spc="-5" dirty="0">
                <a:solidFill>
                  <a:srgbClr val="1B171C"/>
                </a:solidFill>
                <a:latin typeface="Tahoma"/>
                <a:cs typeface="Tahoma"/>
              </a:rPr>
              <a:t>quali linguaggi </a:t>
            </a:r>
            <a:r>
              <a:rPr sz="1100" dirty="0">
                <a:solidFill>
                  <a:srgbClr val="1B171C"/>
                </a:solidFill>
                <a:latin typeface="Tahoma"/>
                <a:cs typeface="Tahoma"/>
              </a:rPr>
              <a:t>e </a:t>
            </a:r>
            <a:r>
              <a:rPr sz="1100" spc="-5" dirty="0">
                <a:solidFill>
                  <a:srgbClr val="1B171C"/>
                </a:solidFill>
                <a:latin typeface="Tahoma"/>
                <a:cs typeface="Tahoma"/>
              </a:rPr>
              <a:t>strumenti si </a:t>
            </a:r>
            <a:r>
              <a:rPr sz="1100" dirty="0">
                <a:solidFill>
                  <a:srgbClr val="1B171C"/>
                </a:solidFill>
                <a:latin typeface="Tahoma"/>
                <a:cs typeface="Tahoma"/>
              </a:rPr>
              <a:t>può </a:t>
            </a:r>
            <a:r>
              <a:rPr sz="1100" spc="-5" dirty="0">
                <a:solidFill>
                  <a:srgbClr val="1B171C"/>
                </a:solidFill>
                <a:latin typeface="Tahoma"/>
                <a:cs typeface="Tahoma"/>
              </a:rPr>
              <a:t>declinare, condividendo  </a:t>
            </a:r>
            <a:r>
              <a:rPr sz="1100" dirty="0">
                <a:solidFill>
                  <a:srgbClr val="1B171C"/>
                </a:solidFill>
                <a:latin typeface="Tahoma"/>
                <a:cs typeface="Tahoma"/>
              </a:rPr>
              <a:t>per </a:t>
            </a:r>
            <a:r>
              <a:rPr sz="1100" spc="-5" dirty="0">
                <a:solidFill>
                  <a:srgbClr val="1B171C"/>
                </a:solidFill>
                <a:latin typeface="Tahoma"/>
                <a:cs typeface="Tahoma"/>
              </a:rPr>
              <a:t>generare </a:t>
            </a:r>
            <a:r>
              <a:rPr sz="1100" dirty="0">
                <a:solidFill>
                  <a:srgbClr val="1B171C"/>
                </a:solidFill>
                <a:latin typeface="Tahoma"/>
                <a:cs typeface="Tahoma"/>
              </a:rPr>
              <a:t>poi altre </a:t>
            </a:r>
            <a:r>
              <a:rPr sz="1100" spc="-5" dirty="0">
                <a:solidFill>
                  <a:srgbClr val="1B171C"/>
                </a:solidFill>
                <a:latin typeface="Tahoma"/>
                <a:cs typeface="Tahoma"/>
              </a:rPr>
              <a:t>infinite narrazioni, ecco </a:t>
            </a:r>
            <a:r>
              <a:rPr sz="1100" dirty="0">
                <a:solidFill>
                  <a:srgbClr val="1B171C"/>
                </a:solidFill>
                <a:latin typeface="Tahoma"/>
                <a:cs typeface="Tahoma"/>
              </a:rPr>
              <a:t>la </a:t>
            </a:r>
            <a:r>
              <a:rPr sz="1100" spc="-5" dirty="0">
                <a:solidFill>
                  <a:srgbClr val="1B171C"/>
                </a:solidFill>
                <a:latin typeface="Tahoma"/>
                <a:cs typeface="Tahoma"/>
              </a:rPr>
              <a:t>sfida </a:t>
            </a:r>
            <a:r>
              <a:rPr sz="1100" dirty="0">
                <a:solidFill>
                  <a:srgbClr val="1B171C"/>
                </a:solidFill>
                <a:latin typeface="Tahoma"/>
                <a:cs typeface="Tahoma"/>
              </a:rPr>
              <a:t>di </a:t>
            </a:r>
            <a:r>
              <a:rPr sz="1100" spc="-5" dirty="0">
                <a:solidFill>
                  <a:srgbClr val="1B171C"/>
                </a:solidFill>
                <a:latin typeface="Tahoma"/>
                <a:cs typeface="Tahoma"/>
              </a:rPr>
              <a:t>quest`anno. </a:t>
            </a:r>
            <a:r>
              <a:rPr sz="1150" i="1" spc="-30" dirty="0">
                <a:solidFill>
                  <a:srgbClr val="1B171C"/>
                </a:solidFill>
                <a:latin typeface="Tahoma"/>
                <a:cs typeface="Tahoma"/>
              </a:rPr>
              <a:t>"L'esperienza </a:t>
            </a:r>
            <a:r>
              <a:rPr sz="1150" i="1" spc="-20" dirty="0">
                <a:solidFill>
                  <a:srgbClr val="1B171C"/>
                </a:solidFill>
                <a:latin typeface="Tahoma"/>
                <a:cs typeface="Tahoma"/>
              </a:rPr>
              <a:t>di </a:t>
            </a:r>
            <a:r>
              <a:rPr sz="1150" i="1" spc="-30" dirty="0">
                <a:solidFill>
                  <a:srgbClr val="1B171C"/>
                </a:solidFill>
                <a:latin typeface="Tahoma"/>
                <a:cs typeface="Tahoma"/>
              </a:rPr>
              <a:t>quest’anno  </a:t>
            </a:r>
            <a:r>
              <a:rPr sz="1150" i="1" spc="-20" dirty="0">
                <a:solidFill>
                  <a:srgbClr val="1B171C"/>
                </a:solidFill>
                <a:latin typeface="Tahoma"/>
                <a:cs typeface="Tahoma"/>
              </a:rPr>
              <a:t>si </a:t>
            </a:r>
            <a:r>
              <a:rPr sz="1150" i="1" spc="-30" dirty="0">
                <a:solidFill>
                  <a:srgbClr val="1B171C"/>
                </a:solidFill>
                <a:latin typeface="Tahoma"/>
                <a:cs typeface="Tahoma"/>
              </a:rPr>
              <a:t>pone </a:t>
            </a:r>
            <a:r>
              <a:rPr sz="1150" i="1" spc="-25" dirty="0">
                <a:solidFill>
                  <a:srgbClr val="1B171C"/>
                </a:solidFill>
                <a:latin typeface="Tahoma"/>
                <a:cs typeface="Tahoma"/>
              </a:rPr>
              <a:t>per </a:t>
            </a:r>
            <a:r>
              <a:rPr sz="1150" i="1" spc="-30" dirty="0">
                <a:solidFill>
                  <a:srgbClr val="1B171C"/>
                </a:solidFill>
                <a:latin typeface="Tahoma"/>
                <a:cs typeface="Tahoma"/>
              </a:rPr>
              <a:t>essere </a:t>
            </a:r>
            <a:r>
              <a:rPr sz="1150" i="1" spc="-25" dirty="0">
                <a:solidFill>
                  <a:srgbClr val="1B171C"/>
                </a:solidFill>
                <a:latin typeface="Tahoma"/>
                <a:cs typeface="Tahoma"/>
              </a:rPr>
              <a:t>ripetuta”</a:t>
            </a:r>
            <a:r>
              <a:rPr sz="1100" spc="-25" dirty="0">
                <a:solidFill>
                  <a:srgbClr val="1B171C"/>
                </a:solidFill>
                <a:latin typeface="Tahoma"/>
                <a:cs typeface="Tahoma"/>
              </a:rPr>
              <a:t>, </a:t>
            </a:r>
            <a:r>
              <a:rPr sz="1100" spc="-5" dirty="0">
                <a:solidFill>
                  <a:srgbClr val="1B171C"/>
                </a:solidFill>
                <a:latin typeface="Tahoma"/>
                <a:cs typeface="Tahoma"/>
              </a:rPr>
              <a:t>ha dichiarato Antonio Patuelli, attuale presidente </a:t>
            </a:r>
            <a:r>
              <a:rPr sz="1100" dirty="0">
                <a:solidFill>
                  <a:srgbClr val="1B171C"/>
                </a:solidFill>
                <a:latin typeface="Tahoma"/>
                <a:cs typeface="Tahoma"/>
              </a:rPr>
              <a:t>dell’Abi </a:t>
            </a:r>
            <a:r>
              <a:rPr sz="1100" spc="-5" dirty="0">
                <a:solidFill>
                  <a:srgbClr val="1B171C"/>
                </a:solidFill>
                <a:latin typeface="Tahoma"/>
                <a:cs typeface="Tahoma"/>
              </a:rPr>
              <a:t>ed ex  esponente </a:t>
            </a:r>
            <a:r>
              <a:rPr sz="1100" dirty="0">
                <a:solidFill>
                  <a:srgbClr val="1B171C"/>
                </a:solidFill>
                <a:latin typeface="Tahoma"/>
                <a:cs typeface="Tahoma"/>
              </a:rPr>
              <a:t>di </a:t>
            </a:r>
            <a:r>
              <a:rPr sz="1100" spc="-5" dirty="0">
                <a:solidFill>
                  <a:srgbClr val="1B171C"/>
                </a:solidFill>
                <a:latin typeface="Tahoma"/>
                <a:cs typeface="Tahoma"/>
              </a:rPr>
              <a:t>spicco </a:t>
            </a:r>
            <a:r>
              <a:rPr sz="1100" dirty="0">
                <a:solidFill>
                  <a:srgbClr val="1B171C"/>
                </a:solidFill>
                <a:latin typeface="Tahoma"/>
                <a:cs typeface="Tahoma"/>
              </a:rPr>
              <a:t>del </a:t>
            </a:r>
            <a:r>
              <a:rPr sz="1100" spc="-5" dirty="0">
                <a:solidFill>
                  <a:srgbClr val="1B171C"/>
                </a:solidFill>
                <a:latin typeface="Tahoma"/>
                <a:cs typeface="Tahoma"/>
              </a:rPr>
              <a:t>Partito liberale italiano, presentando </a:t>
            </a:r>
            <a:r>
              <a:rPr sz="1100" dirty="0">
                <a:solidFill>
                  <a:srgbClr val="1B171C"/>
                </a:solidFill>
                <a:latin typeface="Tahoma"/>
                <a:cs typeface="Tahoma"/>
              </a:rPr>
              <a:t>il </a:t>
            </a:r>
            <a:r>
              <a:rPr sz="1100" spc="-5" dirty="0">
                <a:solidFill>
                  <a:srgbClr val="1B171C"/>
                </a:solidFill>
                <a:latin typeface="Tahoma"/>
                <a:cs typeface="Tahoma"/>
              </a:rPr>
              <a:t>festival come un evento </a:t>
            </a:r>
            <a:r>
              <a:rPr sz="1150" i="1" spc="-30" dirty="0">
                <a:solidFill>
                  <a:srgbClr val="1B171C"/>
                </a:solidFill>
                <a:latin typeface="Tahoma"/>
                <a:cs typeface="Tahoma"/>
              </a:rPr>
              <a:t>“destinato  </a:t>
            </a:r>
            <a:r>
              <a:rPr sz="1150" i="1" spc="-25" dirty="0">
                <a:solidFill>
                  <a:srgbClr val="1B171C"/>
                </a:solidFill>
                <a:latin typeface="Tahoma"/>
                <a:cs typeface="Tahoma"/>
              </a:rPr>
              <a:t>a diventare </a:t>
            </a:r>
            <a:r>
              <a:rPr sz="1150" i="1" spc="-30" dirty="0">
                <a:solidFill>
                  <a:srgbClr val="1B171C"/>
                </a:solidFill>
                <a:latin typeface="Tahoma"/>
                <a:cs typeface="Tahoma"/>
              </a:rPr>
              <a:t>un </a:t>
            </a:r>
            <a:r>
              <a:rPr sz="1150" i="1" spc="-20" dirty="0">
                <a:solidFill>
                  <a:srgbClr val="1B171C"/>
                </a:solidFill>
                <a:latin typeface="Tahoma"/>
                <a:cs typeface="Tahoma"/>
              </a:rPr>
              <a:t>‘classico’: </a:t>
            </a:r>
            <a:r>
              <a:rPr sz="1150" i="1" spc="-15" dirty="0">
                <a:solidFill>
                  <a:srgbClr val="1B171C"/>
                </a:solidFill>
                <a:latin typeface="Tahoma"/>
                <a:cs typeface="Tahoma"/>
              </a:rPr>
              <a:t>i </a:t>
            </a:r>
            <a:r>
              <a:rPr sz="1150" i="1" spc="-30" dirty="0">
                <a:solidFill>
                  <a:srgbClr val="1B171C"/>
                </a:solidFill>
                <a:latin typeface="Tahoma"/>
                <a:cs typeface="Tahoma"/>
              </a:rPr>
              <a:t>numeri, </a:t>
            </a:r>
            <a:r>
              <a:rPr sz="1150" i="1" spc="-20" dirty="0">
                <a:solidFill>
                  <a:srgbClr val="1B171C"/>
                </a:solidFill>
                <a:latin typeface="Tahoma"/>
                <a:cs typeface="Tahoma"/>
              </a:rPr>
              <a:t>infatti, già </a:t>
            </a:r>
            <a:r>
              <a:rPr sz="1150" i="1" spc="-30" dirty="0">
                <a:solidFill>
                  <a:srgbClr val="1B171C"/>
                </a:solidFill>
                <a:latin typeface="Tahoma"/>
                <a:cs typeface="Tahoma"/>
              </a:rPr>
              <a:t>evidenziano un incremento </a:t>
            </a:r>
            <a:r>
              <a:rPr sz="1150" i="1" spc="-20" dirty="0">
                <a:solidFill>
                  <a:srgbClr val="1B171C"/>
                </a:solidFill>
                <a:latin typeface="Tahoma"/>
                <a:cs typeface="Tahoma"/>
              </a:rPr>
              <a:t>di </a:t>
            </a:r>
            <a:r>
              <a:rPr sz="1150" i="1" spc="-30" dirty="0">
                <a:solidFill>
                  <a:srgbClr val="1B171C"/>
                </a:solidFill>
                <a:latin typeface="Tahoma"/>
                <a:cs typeface="Tahoma"/>
              </a:rPr>
              <a:t>almeno </a:t>
            </a:r>
            <a:r>
              <a:rPr sz="1150" i="1" spc="-15" dirty="0">
                <a:solidFill>
                  <a:srgbClr val="1B171C"/>
                </a:solidFill>
                <a:latin typeface="Tahoma"/>
                <a:cs typeface="Tahoma"/>
              </a:rPr>
              <a:t>il </a:t>
            </a:r>
            <a:r>
              <a:rPr sz="1150" i="1" spc="-35" dirty="0">
                <a:solidFill>
                  <a:srgbClr val="1B171C"/>
                </a:solidFill>
                <a:latin typeface="Tahoma"/>
                <a:cs typeface="Tahoma"/>
              </a:rPr>
              <a:t>20% </a:t>
            </a:r>
            <a:r>
              <a:rPr sz="1150" i="1" spc="-30" dirty="0">
                <a:solidFill>
                  <a:srgbClr val="1B171C"/>
                </a:solidFill>
                <a:latin typeface="Tahoma"/>
                <a:cs typeface="Tahoma"/>
              </a:rPr>
              <a:t>di  </a:t>
            </a:r>
            <a:r>
              <a:rPr sz="1150" i="1" spc="-25" dirty="0">
                <a:solidFill>
                  <a:srgbClr val="1B171C"/>
                </a:solidFill>
                <a:latin typeface="Tahoma"/>
                <a:cs typeface="Tahoma"/>
              </a:rPr>
              <a:t>adesioni. </a:t>
            </a:r>
            <a:r>
              <a:rPr sz="1150" i="1" spc="-20" dirty="0">
                <a:solidFill>
                  <a:srgbClr val="1B171C"/>
                </a:solidFill>
                <a:latin typeface="Tahoma"/>
                <a:cs typeface="Tahoma"/>
              </a:rPr>
              <a:t>Il </a:t>
            </a:r>
            <a:r>
              <a:rPr sz="1150" i="1" spc="-30" dirty="0">
                <a:solidFill>
                  <a:srgbClr val="1B171C"/>
                </a:solidFill>
                <a:latin typeface="Tahoma"/>
                <a:cs typeface="Tahoma"/>
              </a:rPr>
              <a:t>tema </a:t>
            </a:r>
            <a:r>
              <a:rPr sz="1150" i="1" spc="-20" dirty="0">
                <a:solidFill>
                  <a:srgbClr val="1B171C"/>
                </a:solidFill>
                <a:latin typeface="Tahoma"/>
                <a:cs typeface="Tahoma"/>
              </a:rPr>
              <a:t>di </a:t>
            </a:r>
            <a:r>
              <a:rPr sz="1150" i="1" spc="-30" dirty="0">
                <a:solidFill>
                  <a:srgbClr val="1B171C"/>
                </a:solidFill>
                <a:latin typeface="Tahoma"/>
                <a:cs typeface="Tahoma"/>
              </a:rPr>
              <a:t>quest`anno”, ha </a:t>
            </a:r>
            <a:r>
              <a:rPr sz="1150" i="1" spc="-25" dirty="0">
                <a:solidFill>
                  <a:srgbClr val="1B171C"/>
                </a:solidFill>
                <a:latin typeface="Tahoma"/>
                <a:cs typeface="Tahoma"/>
              </a:rPr>
              <a:t>proseguito, “è l`alfabeto del </a:t>
            </a:r>
            <a:r>
              <a:rPr sz="1150" i="1" spc="-30" dirty="0">
                <a:solidFill>
                  <a:srgbClr val="1B171C"/>
                </a:solidFill>
                <a:latin typeface="Tahoma"/>
                <a:cs typeface="Tahoma"/>
              </a:rPr>
              <a:t>mondo: </a:t>
            </a:r>
            <a:r>
              <a:rPr sz="1150" i="1" spc="-20" dirty="0">
                <a:solidFill>
                  <a:srgbClr val="1B171C"/>
                </a:solidFill>
                <a:latin typeface="Tahoma"/>
                <a:cs typeface="Tahoma"/>
              </a:rPr>
              <a:t>io </a:t>
            </a:r>
            <a:r>
              <a:rPr sz="1150" i="1" spc="-30" dirty="0">
                <a:solidFill>
                  <a:srgbClr val="1B171C"/>
                </a:solidFill>
                <a:latin typeface="Tahoma"/>
                <a:cs typeface="Tahoma"/>
              </a:rPr>
              <a:t>sono convintamente  favorevole </a:t>
            </a:r>
            <a:r>
              <a:rPr sz="1150" i="1" spc="-20" dirty="0">
                <a:solidFill>
                  <a:srgbClr val="1B171C"/>
                </a:solidFill>
                <a:latin typeface="Tahoma"/>
                <a:cs typeface="Tahoma"/>
              </a:rPr>
              <a:t>alla </a:t>
            </a:r>
            <a:r>
              <a:rPr sz="1150" i="1" spc="-30" dirty="0">
                <a:solidFill>
                  <a:srgbClr val="1B171C"/>
                </a:solidFill>
                <a:latin typeface="Tahoma"/>
                <a:cs typeface="Tahoma"/>
              </a:rPr>
              <a:t>conoscenza </a:t>
            </a:r>
            <a:r>
              <a:rPr sz="1150" i="1" spc="-20" dirty="0">
                <a:solidFill>
                  <a:srgbClr val="1B171C"/>
                </a:solidFill>
                <a:latin typeface="Tahoma"/>
                <a:cs typeface="Tahoma"/>
              </a:rPr>
              <a:t>di altre </a:t>
            </a:r>
            <a:r>
              <a:rPr sz="1150" i="1" spc="-25" dirty="0">
                <a:solidFill>
                  <a:srgbClr val="1B171C"/>
                </a:solidFill>
                <a:latin typeface="Tahoma"/>
                <a:cs typeface="Tahoma"/>
              </a:rPr>
              <a:t>lingue, </a:t>
            </a:r>
            <a:r>
              <a:rPr sz="1150" i="1" spc="-35" dirty="0">
                <a:solidFill>
                  <a:srgbClr val="1B171C"/>
                </a:solidFill>
                <a:latin typeface="Tahoma"/>
                <a:cs typeface="Tahoma"/>
              </a:rPr>
              <a:t>ma sono </a:t>
            </a:r>
            <a:r>
              <a:rPr sz="1150" i="1" spc="-25" dirty="0">
                <a:solidFill>
                  <a:srgbClr val="1B171C"/>
                </a:solidFill>
                <a:latin typeface="Tahoma"/>
                <a:cs typeface="Tahoma"/>
              </a:rPr>
              <a:t>contro </a:t>
            </a:r>
            <a:r>
              <a:rPr sz="1150" i="1" spc="-30" dirty="0">
                <a:solidFill>
                  <a:srgbClr val="1B171C"/>
                </a:solidFill>
                <a:latin typeface="Tahoma"/>
                <a:cs typeface="Tahoma"/>
              </a:rPr>
              <a:t>l`imbastardimento </a:t>
            </a:r>
            <a:r>
              <a:rPr sz="1150" i="1" spc="-20" dirty="0">
                <a:solidFill>
                  <a:srgbClr val="1B171C"/>
                </a:solidFill>
                <a:latin typeface="Tahoma"/>
                <a:cs typeface="Tahoma"/>
              </a:rPr>
              <a:t>delle </a:t>
            </a:r>
            <a:r>
              <a:rPr sz="1150" i="1" spc="-25" dirty="0">
                <a:solidFill>
                  <a:srgbClr val="1B171C"/>
                </a:solidFill>
                <a:latin typeface="Tahoma"/>
                <a:cs typeface="Tahoma"/>
              </a:rPr>
              <a:t>lingue </a:t>
            </a:r>
            <a:r>
              <a:rPr sz="1150" i="1" spc="-30" dirty="0">
                <a:solidFill>
                  <a:srgbClr val="1B171C"/>
                </a:solidFill>
                <a:latin typeface="Tahoma"/>
                <a:cs typeface="Tahoma"/>
              </a:rPr>
              <a:t>stesse.  </a:t>
            </a:r>
            <a:r>
              <a:rPr sz="1150" i="1" spc="-25" dirty="0">
                <a:solidFill>
                  <a:srgbClr val="1B171C"/>
                </a:solidFill>
                <a:latin typeface="Tahoma"/>
                <a:cs typeface="Tahoma"/>
              </a:rPr>
              <a:t>Alfabeto significa riuscire ad avere </a:t>
            </a:r>
            <a:r>
              <a:rPr sz="1150" i="1" spc="-30" dirty="0">
                <a:solidFill>
                  <a:srgbClr val="1B171C"/>
                </a:solidFill>
                <a:latin typeface="Tahoma"/>
                <a:cs typeface="Tahoma"/>
              </a:rPr>
              <a:t>chiarezza </a:t>
            </a:r>
            <a:r>
              <a:rPr sz="1150" i="1" spc="-25" dirty="0">
                <a:solidFill>
                  <a:srgbClr val="1B171C"/>
                </a:solidFill>
                <a:latin typeface="Tahoma"/>
                <a:cs typeface="Tahoma"/>
              </a:rPr>
              <a:t>e </a:t>
            </a:r>
            <a:r>
              <a:rPr sz="1150" i="1" spc="-30" dirty="0">
                <a:solidFill>
                  <a:srgbClr val="1B171C"/>
                </a:solidFill>
                <a:latin typeface="Tahoma"/>
                <a:cs typeface="Tahoma"/>
              </a:rPr>
              <a:t>trasparenza</a:t>
            </a:r>
            <a:r>
              <a:rPr sz="1150" i="1" spc="70" dirty="0">
                <a:solidFill>
                  <a:srgbClr val="1B171C"/>
                </a:solidFill>
                <a:latin typeface="Tahoma"/>
                <a:cs typeface="Tahoma"/>
              </a:rPr>
              <a:t> </a:t>
            </a:r>
            <a:r>
              <a:rPr sz="1150" i="1" spc="-25" dirty="0">
                <a:solidFill>
                  <a:srgbClr val="1B171C"/>
                </a:solidFill>
                <a:latin typeface="Tahoma"/>
                <a:cs typeface="Tahoma"/>
              </a:rPr>
              <a:t>nell`alfabetizzazione"</a:t>
            </a:r>
            <a:r>
              <a:rPr sz="1100" spc="-25" dirty="0">
                <a:solidFill>
                  <a:srgbClr val="1B171C"/>
                </a:solidFill>
                <a:latin typeface="Tahoma"/>
                <a:cs typeface="Tahoma"/>
              </a:rPr>
              <a:t>.</a:t>
            </a:r>
            <a:endParaRPr sz="1100">
              <a:latin typeface="Tahoma"/>
              <a:cs typeface="Tahoma"/>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200910" cy="133286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5"/>
              </a:spcBef>
            </a:pPr>
            <a:endParaRPr sz="1400">
              <a:latin typeface="Times New Roman"/>
              <a:cs typeface="Times New Roman"/>
            </a:endParaRPr>
          </a:p>
          <a:p>
            <a:pPr marL="12700">
              <a:lnSpc>
                <a:spcPts val="1635"/>
              </a:lnSpc>
              <a:spcBef>
                <a:spcPts val="5"/>
              </a:spcBef>
            </a:pPr>
            <a:r>
              <a:rPr sz="1400" b="1" spc="-5" dirty="0">
                <a:latin typeface="Arial"/>
                <a:cs typeface="Arial"/>
              </a:rPr>
              <a:t>Scuola24.ilsole24ore.com</a:t>
            </a:r>
            <a:endParaRPr sz="1400">
              <a:latin typeface="Arial"/>
              <a:cs typeface="Arial"/>
            </a:endParaRPr>
          </a:p>
          <a:p>
            <a:pPr marL="12700">
              <a:lnSpc>
                <a:spcPts val="1875"/>
              </a:lnSpc>
            </a:pPr>
            <a:r>
              <a:rPr sz="1600" b="1" spc="-5" dirty="0">
                <a:latin typeface="Arial"/>
                <a:cs typeface="Arial"/>
              </a:rPr>
              <a:t>5 marzo</a:t>
            </a:r>
            <a:r>
              <a:rPr sz="1600" b="1" spc="-1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5628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676014"/>
            <a:ext cx="6051550" cy="6249670"/>
          </a:xfrm>
          <a:prstGeom prst="rect">
            <a:avLst/>
          </a:prstGeom>
        </p:spPr>
        <p:txBody>
          <a:bodyPr vert="horz" wrap="square" lIns="0" tIns="12700" rIns="0" bIns="0" rtlCol="0">
            <a:spAutoFit/>
          </a:bodyPr>
          <a:lstStyle/>
          <a:p>
            <a:pPr marL="12700">
              <a:lnSpc>
                <a:spcPct val="100000"/>
              </a:lnSpc>
              <a:spcBef>
                <a:spcPts val="100"/>
              </a:spcBef>
            </a:pPr>
            <a:r>
              <a:rPr sz="1100" dirty="0">
                <a:latin typeface="Calibri"/>
                <a:cs typeface="Calibri"/>
              </a:rPr>
              <a:t>05Mar</a:t>
            </a:r>
            <a:r>
              <a:rPr sz="1100" spc="-20" dirty="0">
                <a:latin typeface="Calibri"/>
                <a:cs typeface="Calibri"/>
              </a:rPr>
              <a:t> </a:t>
            </a:r>
            <a:r>
              <a:rPr sz="1100" spc="-5" dirty="0">
                <a:latin typeface="Calibri"/>
                <a:cs typeface="Calibri"/>
              </a:rPr>
              <a:t>2015</a:t>
            </a:r>
            <a:endParaRPr sz="1100">
              <a:latin typeface="Calibri"/>
              <a:cs typeface="Calibri"/>
            </a:endParaRPr>
          </a:p>
          <a:p>
            <a:pPr>
              <a:lnSpc>
                <a:spcPct val="100000"/>
              </a:lnSpc>
              <a:spcBef>
                <a:spcPts val="20"/>
              </a:spcBef>
            </a:pPr>
            <a:endParaRPr sz="1050">
              <a:latin typeface="Times New Roman"/>
              <a:cs typeface="Times New Roman"/>
            </a:endParaRPr>
          </a:p>
          <a:p>
            <a:pPr marL="12700">
              <a:lnSpc>
                <a:spcPct val="100000"/>
              </a:lnSpc>
            </a:pPr>
            <a:r>
              <a:rPr sz="1100" b="1" u="sng" dirty="0">
                <a:solidFill>
                  <a:srgbClr val="0000FF"/>
                </a:solidFill>
                <a:uFill>
                  <a:solidFill>
                    <a:srgbClr val="0000FF"/>
                  </a:solidFill>
                </a:uFill>
                <a:latin typeface="Calibri"/>
                <a:cs typeface="Calibri"/>
                <a:hlinkClick r:id="rId3"/>
              </a:rPr>
              <a:t>FAMIGLIE E</a:t>
            </a:r>
            <a:r>
              <a:rPr sz="1100" b="1" u="sng" spc="-15" dirty="0">
                <a:solidFill>
                  <a:srgbClr val="0000FF"/>
                </a:solidFill>
                <a:uFill>
                  <a:solidFill>
                    <a:srgbClr val="0000FF"/>
                  </a:solidFill>
                </a:uFill>
                <a:latin typeface="Calibri"/>
                <a:cs typeface="Calibri"/>
                <a:hlinkClick r:id="rId3"/>
              </a:rPr>
              <a:t> </a:t>
            </a:r>
            <a:r>
              <a:rPr sz="1100" b="1" u="sng" spc="-5" dirty="0">
                <a:solidFill>
                  <a:srgbClr val="0000FF"/>
                </a:solidFill>
                <a:uFill>
                  <a:solidFill>
                    <a:srgbClr val="0000FF"/>
                  </a:solidFill>
                </a:uFill>
                <a:latin typeface="Calibri"/>
                <a:cs typeface="Calibri"/>
                <a:hlinkClick r:id="rId3"/>
              </a:rPr>
              <a:t>STUDENTI</a:t>
            </a:r>
            <a:endParaRPr sz="1100">
              <a:latin typeface="Calibri"/>
              <a:cs typeface="Calibri"/>
            </a:endParaRPr>
          </a:p>
          <a:p>
            <a:pPr>
              <a:lnSpc>
                <a:spcPct val="100000"/>
              </a:lnSpc>
              <a:spcBef>
                <a:spcPts val="15"/>
              </a:spcBef>
            </a:pPr>
            <a:endParaRPr sz="1050">
              <a:latin typeface="Times New Roman"/>
              <a:cs typeface="Times New Roman"/>
            </a:endParaRPr>
          </a:p>
          <a:p>
            <a:pPr marL="12700">
              <a:lnSpc>
                <a:spcPct val="100000"/>
              </a:lnSpc>
            </a:pPr>
            <a:r>
              <a:rPr sz="1100" b="1" dirty="0">
                <a:latin typeface="Calibri"/>
                <a:cs typeface="Calibri"/>
              </a:rPr>
              <a:t>Al </a:t>
            </a:r>
            <a:r>
              <a:rPr sz="1100" b="1" spc="-5" dirty="0">
                <a:latin typeface="Calibri"/>
                <a:cs typeface="Calibri"/>
              </a:rPr>
              <a:t>«Festival della cultura creativa» parlano </a:t>
            </a:r>
            <a:r>
              <a:rPr sz="1100" b="1" dirty="0">
                <a:latin typeface="Calibri"/>
                <a:cs typeface="Calibri"/>
              </a:rPr>
              <a:t>i</a:t>
            </a:r>
            <a:r>
              <a:rPr sz="1100" b="1" spc="-25" dirty="0">
                <a:latin typeface="Calibri"/>
                <a:cs typeface="Calibri"/>
              </a:rPr>
              <a:t> </a:t>
            </a:r>
            <a:r>
              <a:rPr sz="1100" b="1" spc="-5" dirty="0">
                <a:latin typeface="Calibri"/>
                <a:cs typeface="Calibri"/>
              </a:rPr>
              <a:t>giovani</a:t>
            </a:r>
            <a:endParaRPr sz="1100">
              <a:latin typeface="Calibri"/>
              <a:cs typeface="Calibri"/>
            </a:endParaRPr>
          </a:p>
          <a:p>
            <a:pPr>
              <a:lnSpc>
                <a:spcPct val="100000"/>
              </a:lnSpc>
              <a:spcBef>
                <a:spcPts val="15"/>
              </a:spcBef>
            </a:pPr>
            <a:endParaRPr sz="1050">
              <a:latin typeface="Times New Roman"/>
              <a:cs typeface="Times New Roman"/>
            </a:endParaRPr>
          </a:p>
          <a:p>
            <a:pPr marL="12700">
              <a:lnSpc>
                <a:spcPct val="100000"/>
              </a:lnSpc>
            </a:pPr>
            <a:r>
              <a:rPr sz="1100" spc="-5" dirty="0">
                <a:latin typeface="Calibri"/>
                <a:cs typeface="Calibri"/>
              </a:rPr>
              <a:t>di Claudio</a:t>
            </a:r>
            <a:r>
              <a:rPr sz="1100" dirty="0">
                <a:latin typeface="Calibri"/>
                <a:cs typeface="Calibri"/>
              </a:rPr>
              <a:t> Tucci</a:t>
            </a:r>
            <a:endParaRPr sz="1100">
              <a:latin typeface="Calibri"/>
              <a:cs typeface="Calibri"/>
            </a:endParaRPr>
          </a:p>
          <a:p>
            <a:pPr>
              <a:lnSpc>
                <a:spcPct val="100000"/>
              </a:lnSpc>
              <a:spcBef>
                <a:spcPts val="5"/>
              </a:spcBef>
            </a:pPr>
            <a:endParaRPr sz="1050">
              <a:latin typeface="Times New Roman"/>
              <a:cs typeface="Times New Roman"/>
            </a:endParaRPr>
          </a:p>
          <a:p>
            <a:pPr marL="12700">
              <a:lnSpc>
                <a:spcPct val="100000"/>
              </a:lnSpc>
            </a:pPr>
            <a:r>
              <a:rPr sz="1100" spc="-5" dirty="0">
                <a:latin typeface="Calibri"/>
                <a:cs typeface="Calibri"/>
              </a:rPr>
              <a:t>Avvicinare gli studenti dai </a:t>
            </a:r>
            <a:r>
              <a:rPr sz="1100" dirty="0">
                <a:latin typeface="Calibri"/>
                <a:cs typeface="Calibri"/>
              </a:rPr>
              <a:t>6 ai </a:t>
            </a:r>
            <a:r>
              <a:rPr sz="1100" spc="-5" dirty="0">
                <a:latin typeface="Calibri"/>
                <a:cs typeface="Calibri"/>
              </a:rPr>
              <a:t>13 anni </a:t>
            </a:r>
            <a:r>
              <a:rPr sz="1100" dirty="0">
                <a:latin typeface="Calibri"/>
                <a:cs typeface="Calibri"/>
              </a:rPr>
              <a:t>alla cultura e, in </a:t>
            </a:r>
            <a:r>
              <a:rPr sz="1100" spc="-5" dirty="0">
                <a:latin typeface="Calibri"/>
                <a:cs typeface="Calibri"/>
              </a:rPr>
              <a:t>particolare, </a:t>
            </a:r>
            <a:r>
              <a:rPr sz="1100" dirty="0">
                <a:latin typeface="Calibri"/>
                <a:cs typeface="Calibri"/>
              </a:rPr>
              <a:t>agli </a:t>
            </a:r>
            <a:r>
              <a:rPr sz="1100" spc="-5" dirty="0">
                <a:latin typeface="Calibri"/>
                <a:cs typeface="Calibri"/>
              </a:rPr>
              <a:t>aspetti più “generativi”</a:t>
            </a:r>
            <a:r>
              <a:rPr sz="1100" spc="25" dirty="0">
                <a:latin typeface="Calibri"/>
                <a:cs typeface="Calibri"/>
              </a:rPr>
              <a:t> </a:t>
            </a:r>
            <a:r>
              <a:rPr sz="1100" dirty="0">
                <a:latin typeface="Calibri"/>
                <a:cs typeface="Calibri"/>
              </a:rPr>
              <a:t>della</a:t>
            </a:r>
            <a:endParaRPr sz="1100">
              <a:latin typeface="Calibri"/>
              <a:cs typeface="Calibri"/>
            </a:endParaRPr>
          </a:p>
          <a:p>
            <a:pPr marL="12700" marR="129539">
              <a:lnSpc>
                <a:spcPct val="117300"/>
              </a:lnSpc>
            </a:pPr>
            <a:r>
              <a:rPr sz="1100" dirty="0">
                <a:latin typeface="Calibri"/>
                <a:cs typeface="Calibri"/>
              </a:rPr>
              <a:t>creatività. </a:t>
            </a:r>
            <a:r>
              <a:rPr sz="1100" spc="-5" dirty="0">
                <a:latin typeface="Calibri"/>
                <a:cs typeface="Calibri"/>
              </a:rPr>
              <a:t>Attraverso l’arte, </a:t>
            </a:r>
            <a:r>
              <a:rPr sz="1100" dirty="0">
                <a:latin typeface="Calibri"/>
                <a:cs typeface="Calibri"/>
              </a:rPr>
              <a:t>l’archeologia, la </a:t>
            </a:r>
            <a:r>
              <a:rPr sz="1100" spc="-5" dirty="0">
                <a:latin typeface="Calibri"/>
                <a:cs typeface="Calibri"/>
              </a:rPr>
              <a:t>musica, </a:t>
            </a:r>
            <a:r>
              <a:rPr sz="1100" dirty="0">
                <a:latin typeface="Calibri"/>
                <a:cs typeface="Calibri"/>
              </a:rPr>
              <a:t>il canto, la </a:t>
            </a:r>
            <a:r>
              <a:rPr sz="1100" spc="-5" dirty="0">
                <a:latin typeface="Calibri"/>
                <a:cs typeface="Calibri"/>
              </a:rPr>
              <a:t>lettura, </a:t>
            </a:r>
            <a:r>
              <a:rPr sz="1100" dirty="0">
                <a:latin typeface="Calibri"/>
                <a:cs typeface="Calibri"/>
              </a:rPr>
              <a:t>il teatro. Ma anche </a:t>
            </a:r>
            <a:r>
              <a:rPr sz="1100" spc="-5" dirty="0">
                <a:latin typeface="Calibri"/>
                <a:cs typeface="Calibri"/>
              </a:rPr>
              <a:t>utilizzando </a:t>
            </a:r>
            <a:r>
              <a:rPr sz="1100" dirty="0">
                <a:latin typeface="Calibri"/>
                <a:cs typeface="Calibri"/>
              </a:rPr>
              <a:t>la  robotica, </a:t>
            </a:r>
            <a:r>
              <a:rPr sz="1100" spc="-10" dirty="0">
                <a:latin typeface="Calibri"/>
                <a:cs typeface="Calibri"/>
              </a:rPr>
              <a:t>le </a:t>
            </a:r>
            <a:r>
              <a:rPr sz="1100" spc="-5" dirty="0">
                <a:latin typeface="Calibri"/>
                <a:cs typeface="Calibri"/>
              </a:rPr>
              <a:t>tecnologie digitali, </a:t>
            </a:r>
            <a:r>
              <a:rPr sz="1100" dirty="0">
                <a:latin typeface="Calibri"/>
                <a:cs typeface="Calibri"/>
              </a:rPr>
              <a:t>i </a:t>
            </a:r>
            <a:r>
              <a:rPr sz="1100" spc="-5" dirty="0">
                <a:latin typeface="Calibri"/>
                <a:cs typeface="Calibri"/>
              </a:rPr>
              <a:t>più svariati percorsi figurativi </a:t>
            </a:r>
            <a:r>
              <a:rPr sz="1100" dirty="0">
                <a:latin typeface="Calibri"/>
                <a:cs typeface="Calibri"/>
              </a:rPr>
              <a:t>e linguistici. Dal </a:t>
            </a:r>
            <a:r>
              <a:rPr sz="1100" spc="-5" dirty="0">
                <a:latin typeface="Calibri"/>
                <a:cs typeface="Calibri"/>
              </a:rPr>
              <a:t>16 al </a:t>
            </a:r>
            <a:r>
              <a:rPr sz="1100" dirty="0">
                <a:latin typeface="Calibri"/>
                <a:cs typeface="Calibri"/>
              </a:rPr>
              <a:t>22 </a:t>
            </a:r>
            <a:r>
              <a:rPr sz="1100" spc="-5" dirty="0">
                <a:latin typeface="Calibri"/>
                <a:cs typeface="Calibri"/>
              </a:rPr>
              <a:t>marzo scatterà </a:t>
            </a:r>
            <a:r>
              <a:rPr sz="1100" dirty="0">
                <a:latin typeface="Calibri"/>
                <a:cs typeface="Calibri"/>
              </a:rPr>
              <a:t>la  </a:t>
            </a:r>
            <a:r>
              <a:rPr sz="1100" spc="-5" dirty="0">
                <a:latin typeface="Calibri"/>
                <a:cs typeface="Calibri"/>
              </a:rPr>
              <a:t>seconda edizione del «Festival </a:t>
            </a:r>
            <a:r>
              <a:rPr sz="1100" dirty="0">
                <a:latin typeface="Calibri"/>
                <a:cs typeface="Calibri"/>
              </a:rPr>
              <a:t>della cultura </a:t>
            </a:r>
            <a:r>
              <a:rPr sz="1100" spc="-5" dirty="0">
                <a:latin typeface="Calibri"/>
                <a:cs typeface="Calibri"/>
              </a:rPr>
              <a:t>creativa», promosso </a:t>
            </a:r>
            <a:r>
              <a:rPr sz="1100" dirty="0">
                <a:latin typeface="Calibri"/>
                <a:cs typeface="Calibri"/>
              </a:rPr>
              <a:t>e </a:t>
            </a:r>
            <a:r>
              <a:rPr sz="1100" spc="-5" dirty="0">
                <a:latin typeface="Calibri"/>
                <a:cs typeface="Calibri"/>
              </a:rPr>
              <a:t>realizzato dalle banche, coordinate  dall’Abi, l’Associazione bancaria</a:t>
            </a:r>
            <a:r>
              <a:rPr sz="1100" spc="10" dirty="0">
                <a:latin typeface="Calibri"/>
                <a:cs typeface="Calibri"/>
              </a:rPr>
              <a:t> </a:t>
            </a:r>
            <a:r>
              <a:rPr sz="1100" dirty="0">
                <a:latin typeface="Calibri"/>
                <a:cs typeface="Calibri"/>
              </a:rPr>
              <a:t>italiana.</a:t>
            </a:r>
            <a:endParaRPr sz="1100">
              <a:latin typeface="Calibri"/>
              <a:cs typeface="Calibri"/>
            </a:endParaRPr>
          </a:p>
          <a:p>
            <a:pPr>
              <a:lnSpc>
                <a:spcPct val="100000"/>
              </a:lnSpc>
              <a:spcBef>
                <a:spcPts val="5"/>
              </a:spcBef>
            </a:pPr>
            <a:endParaRPr sz="1050">
              <a:latin typeface="Times New Roman"/>
              <a:cs typeface="Times New Roman"/>
            </a:endParaRPr>
          </a:p>
          <a:p>
            <a:pPr marL="12700">
              <a:lnSpc>
                <a:spcPct val="100000"/>
              </a:lnSpc>
              <a:spcBef>
                <a:spcPts val="5"/>
              </a:spcBef>
            </a:pPr>
            <a:r>
              <a:rPr sz="1100" b="1" spc="-5" dirty="0">
                <a:latin typeface="Calibri"/>
                <a:cs typeface="Calibri"/>
              </a:rPr>
              <a:t>«Leggiamo </a:t>
            </a:r>
            <a:r>
              <a:rPr sz="1100" b="1" dirty="0">
                <a:latin typeface="Calibri"/>
                <a:cs typeface="Calibri"/>
              </a:rPr>
              <a:t>i segni e</a:t>
            </a:r>
            <a:r>
              <a:rPr sz="1100" b="1" spc="-40" dirty="0">
                <a:latin typeface="Calibri"/>
                <a:cs typeface="Calibri"/>
              </a:rPr>
              <a:t> </a:t>
            </a:r>
            <a:r>
              <a:rPr sz="1100" b="1" spc="-5" dirty="0">
                <a:latin typeface="Calibri"/>
                <a:cs typeface="Calibri"/>
              </a:rPr>
              <a:t>raccontiamo»</a:t>
            </a:r>
            <a:endParaRPr sz="1100">
              <a:latin typeface="Calibri"/>
              <a:cs typeface="Calibri"/>
            </a:endParaRPr>
          </a:p>
          <a:p>
            <a:pPr marL="12700" marR="226695">
              <a:lnSpc>
                <a:spcPts val="1550"/>
              </a:lnSpc>
              <a:spcBef>
                <a:spcPts val="75"/>
              </a:spcBef>
            </a:pPr>
            <a:r>
              <a:rPr sz="1100" spc="-5" dirty="0">
                <a:latin typeface="Calibri"/>
                <a:cs typeface="Calibri"/>
              </a:rPr>
              <a:t>Si punta </a:t>
            </a:r>
            <a:r>
              <a:rPr sz="1100" dirty="0">
                <a:latin typeface="Calibri"/>
                <a:cs typeface="Calibri"/>
              </a:rPr>
              <a:t>a </a:t>
            </a:r>
            <a:r>
              <a:rPr sz="1100" spc="-5" dirty="0">
                <a:latin typeface="Calibri"/>
                <a:cs typeface="Calibri"/>
              </a:rPr>
              <a:t>coinvolgere oltre </a:t>
            </a:r>
            <a:r>
              <a:rPr sz="1100" dirty="0">
                <a:latin typeface="Calibri"/>
                <a:cs typeface="Calibri"/>
              </a:rPr>
              <a:t>10mila </a:t>
            </a:r>
            <a:r>
              <a:rPr sz="1100" spc="-5" dirty="0">
                <a:latin typeface="Calibri"/>
                <a:cs typeface="Calibri"/>
              </a:rPr>
              <a:t>giovanissimi </a:t>
            </a:r>
            <a:r>
              <a:rPr sz="1100" dirty="0">
                <a:latin typeface="Calibri"/>
                <a:cs typeface="Calibri"/>
              </a:rPr>
              <a:t>in </a:t>
            </a:r>
            <a:r>
              <a:rPr sz="1100" spc="-5" dirty="0">
                <a:latin typeface="Calibri"/>
                <a:cs typeface="Calibri"/>
              </a:rPr>
              <a:t>tutt’Italia </a:t>
            </a:r>
            <a:r>
              <a:rPr sz="1100" dirty="0">
                <a:latin typeface="Calibri"/>
                <a:cs typeface="Calibri"/>
              </a:rPr>
              <a:t>in </a:t>
            </a:r>
            <a:r>
              <a:rPr sz="1100" spc="-5" dirty="0">
                <a:latin typeface="Calibri"/>
                <a:cs typeface="Calibri"/>
              </a:rPr>
              <a:t>oltre </a:t>
            </a:r>
            <a:r>
              <a:rPr sz="1100" dirty="0">
                <a:latin typeface="Calibri"/>
                <a:cs typeface="Calibri"/>
              </a:rPr>
              <a:t>80 eventi </a:t>
            </a:r>
            <a:r>
              <a:rPr sz="1100" spc="-5" dirty="0">
                <a:latin typeface="Calibri"/>
                <a:cs typeface="Calibri"/>
              </a:rPr>
              <a:t>culturali </a:t>
            </a:r>
            <a:r>
              <a:rPr sz="1100" dirty="0">
                <a:latin typeface="Calibri"/>
                <a:cs typeface="Calibri"/>
              </a:rPr>
              <a:t>in 60 città. I  laboratori e le </a:t>
            </a:r>
            <a:r>
              <a:rPr sz="1100" spc="-5" dirty="0">
                <a:latin typeface="Calibri"/>
                <a:cs typeface="Calibri"/>
              </a:rPr>
              <a:t>altre attività proposte, con </a:t>
            </a:r>
            <a:r>
              <a:rPr sz="1100" dirty="0">
                <a:latin typeface="Calibri"/>
                <a:cs typeface="Calibri"/>
              </a:rPr>
              <a:t>la </a:t>
            </a:r>
            <a:r>
              <a:rPr sz="1100" spc="-5" dirty="0">
                <a:latin typeface="Calibri"/>
                <a:cs typeface="Calibri"/>
              </a:rPr>
              <a:t>collaborazione di scuole, musei, biblioteche </a:t>
            </a:r>
            <a:r>
              <a:rPr sz="1100" dirty="0">
                <a:latin typeface="Calibri"/>
                <a:cs typeface="Calibri"/>
              </a:rPr>
              <a:t>e</a:t>
            </a:r>
            <a:r>
              <a:rPr sz="1100" spc="120" dirty="0">
                <a:latin typeface="Calibri"/>
                <a:cs typeface="Calibri"/>
              </a:rPr>
              <a:t> </a:t>
            </a:r>
            <a:r>
              <a:rPr sz="1100" spc="-5" dirty="0">
                <a:latin typeface="Calibri"/>
                <a:cs typeface="Calibri"/>
              </a:rPr>
              <a:t>operatori</a:t>
            </a:r>
            <a:endParaRPr sz="1100">
              <a:latin typeface="Calibri"/>
              <a:cs typeface="Calibri"/>
            </a:endParaRPr>
          </a:p>
          <a:p>
            <a:pPr marL="12700" marR="226695">
              <a:lnSpc>
                <a:spcPts val="1540"/>
              </a:lnSpc>
              <a:spcBef>
                <a:spcPts val="5"/>
              </a:spcBef>
            </a:pPr>
            <a:r>
              <a:rPr sz="1100" spc="-5" dirty="0">
                <a:latin typeface="Calibri"/>
                <a:cs typeface="Calibri"/>
              </a:rPr>
              <a:t>culturali, si svilupperanno attorno </a:t>
            </a:r>
            <a:r>
              <a:rPr sz="1100" dirty="0">
                <a:latin typeface="Calibri"/>
                <a:cs typeface="Calibri"/>
              </a:rPr>
              <a:t>a </a:t>
            </a:r>
            <a:r>
              <a:rPr sz="1100" spc="-5" dirty="0">
                <a:latin typeface="Calibri"/>
                <a:cs typeface="Calibri"/>
              </a:rPr>
              <a:t>un unico tema ispiratore: «L’alfabeto del Mondo. Leggiamo </a:t>
            </a:r>
            <a:r>
              <a:rPr sz="1100" dirty="0">
                <a:latin typeface="Calibri"/>
                <a:cs typeface="Calibri"/>
              </a:rPr>
              <a:t>i </a:t>
            </a:r>
            <a:r>
              <a:rPr sz="1100" spc="-5" dirty="0">
                <a:latin typeface="Calibri"/>
                <a:cs typeface="Calibri"/>
              </a:rPr>
              <a:t>segni  </a:t>
            </a:r>
            <a:r>
              <a:rPr sz="1100" dirty="0">
                <a:latin typeface="Calibri"/>
                <a:cs typeface="Calibri"/>
              </a:rPr>
              <a:t>intorno a noi e </a:t>
            </a:r>
            <a:r>
              <a:rPr sz="1100" spc="-5" dirty="0">
                <a:latin typeface="Calibri"/>
                <a:cs typeface="Calibri"/>
              </a:rPr>
              <a:t>raccontiamo». </a:t>
            </a:r>
            <a:r>
              <a:rPr sz="1100" dirty="0">
                <a:latin typeface="Calibri"/>
                <a:cs typeface="Calibri"/>
              </a:rPr>
              <a:t>E </a:t>
            </a:r>
            <a:r>
              <a:rPr sz="1100" spc="-5" dirty="0">
                <a:latin typeface="Calibri"/>
                <a:cs typeface="Calibri"/>
              </a:rPr>
              <a:t>cioè: leggere </a:t>
            </a:r>
            <a:r>
              <a:rPr sz="1100" dirty="0">
                <a:latin typeface="Calibri"/>
                <a:cs typeface="Calibri"/>
              </a:rPr>
              <a:t>e interpretare le </a:t>
            </a:r>
            <a:r>
              <a:rPr sz="1100" spc="-5" dirty="0">
                <a:latin typeface="Calibri"/>
                <a:cs typeface="Calibri"/>
              </a:rPr>
              <a:t>tracce </a:t>
            </a:r>
            <a:r>
              <a:rPr sz="1100" dirty="0">
                <a:latin typeface="Calibri"/>
                <a:cs typeface="Calibri"/>
              </a:rPr>
              <a:t>e i </a:t>
            </a:r>
            <a:r>
              <a:rPr sz="1100" spc="-5" dirty="0">
                <a:latin typeface="Calibri"/>
                <a:cs typeface="Calibri"/>
              </a:rPr>
              <a:t>segni della natura,</a:t>
            </a:r>
            <a:r>
              <a:rPr sz="1100" spc="65" dirty="0">
                <a:latin typeface="Calibri"/>
                <a:cs typeface="Calibri"/>
              </a:rPr>
              <a:t> </a:t>
            </a:r>
            <a:r>
              <a:rPr sz="1100" spc="-5" dirty="0">
                <a:latin typeface="Calibri"/>
                <a:cs typeface="Calibri"/>
              </a:rPr>
              <a:t>dell’opera</a:t>
            </a:r>
            <a:endParaRPr sz="1100">
              <a:latin typeface="Calibri"/>
              <a:cs typeface="Calibri"/>
            </a:endParaRPr>
          </a:p>
          <a:p>
            <a:pPr marL="12700">
              <a:lnSpc>
                <a:spcPct val="100000"/>
              </a:lnSpc>
              <a:spcBef>
                <a:spcPts val="135"/>
              </a:spcBef>
            </a:pPr>
            <a:r>
              <a:rPr sz="1100" spc="-5" dirty="0">
                <a:latin typeface="Calibri"/>
                <a:cs typeface="Calibri"/>
              </a:rPr>
              <a:t>dell’uomo </a:t>
            </a:r>
            <a:r>
              <a:rPr sz="1100" dirty="0">
                <a:latin typeface="Calibri"/>
                <a:cs typeface="Calibri"/>
              </a:rPr>
              <a:t>e </a:t>
            </a:r>
            <a:r>
              <a:rPr sz="1100" spc="-5" dirty="0">
                <a:latin typeface="Calibri"/>
                <a:cs typeface="Calibri"/>
              </a:rPr>
              <a:t>delle emozioni per</a:t>
            </a:r>
            <a:endParaRPr sz="1100">
              <a:latin typeface="Calibri"/>
              <a:cs typeface="Calibri"/>
            </a:endParaRPr>
          </a:p>
          <a:p>
            <a:pPr marL="12700" marR="33655">
              <a:lnSpc>
                <a:spcPct val="116799"/>
              </a:lnSpc>
              <a:spcBef>
                <a:spcPts val="5"/>
              </a:spcBef>
            </a:pPr>
            <a:r>
              <a:rPr sz="1100" dirty="0">
                <a:latin typeface="Calibri"/>
                <a:cs typeface="Calibri"/>
              </a:rPr>
              <a:t>raccontare </a:t>
            </a:r>
            <a:r>
              <a:rPr sz="1100" spc="-5" dirty="0">
                <a:latin typeface="Calibri"/>
                <a:cs typeface="Calibri"/>
              </a:rPr>
              <a:t>una storia sempre diversa. «Questo </a:t>
            </a:r>
            <a:r>
              <a:rPr sz="1100" dirty="0">
                <a:latin typeface="Calibri"/>
                <a:cs typeface="Calibri"/>
              </a:rPr>
              <a:t>è </a:t>
            </a:r>
            <a:r>
              <a:rPr sz="1100" spc="-5" dirty="0">
                <a:latin typeface="Calibri"/>
                <a:cs typeface="Calibri"/>
              </a:rPr>
              <a:t>un festival policentrico </a:t>
            </a:r>
            <a:r>
              <a:rPr sz="1100" dirty="0">
                <a:latin typeface="Calibri"/>
                <a:cs typeface="Calibri"/>
              </a:rPr>
              <a:t>che </a:t>
            </a:r>
            <a:r>
              <a:rPr sz="1100" spc="-5" dirty="0">
                <a:latin typeface="Calibri"/>
                <a:cs typeface="Calibri"/>
              </a:rPr>
              <a:t>parte </a:t>
            </a:r>
            <a:r>
              <a:rPr sz="1100" dirty="0">
                <a:latin typeface="Calibri"/>
                <a:cs typeface="Calibri"/>
              </a:rPr>
              <a:t>dal </a:t>
            </a:r>
            <a:r>
              <a:rPr sz="1100" spc="-5" dirty="0">
                <a:latin typeface="Calibri"/>
                <a:cs typeface="Calibri"/>
              </a:rPr>
              <a:t>basso, </a:t>
            </a:r>
            <a:r>
              <a:rPr sz="1100" dirty="0">
                <a:latin typeface="Calibri"/>
                <a:cs typeface="Calibri"/>
              </a:rPr>
              <a:t>con </a:t>
            </a:r>
            <a:r>
              <a:rPr sz="1100" spc="-5" dirty="0">
                <a:latin typeface="Calibri"/>
                <a:cs typeface="Calibri"/>
              </a:rPr>
              <a:t>eventi  dalle molteplici potenzialità formative </a:t>
            </a:r>
            <a:r>
              <a:rPr sz="1100" dirty="0">
                <a:latin typeface="Calibri"/>
                <a:cs typeface="Calibri"/>
              </a:rPr>
              <a:t>e </a:t>
            </a:r>
            <a:r>
              <a:rPr sz="1100" spc="-5" dirty="0">
                <a:latin typeface="Calibri"/>
                <a:cs typeface="Calibri"/>
              </a:rPr>
              <a:t>informative </a:t>
            </a:r>
            <a:r>
              <a:rPr sz="1100" dirty="0">
                <a:latin typeface="Calibri"/>
                <a:cs typeface="Calibri"/>
              </a:rPr>
              <a:t>- </a:t>
            </a:r>
            <a:r>
              <a:rPr sz="1100" spc="-5" dirty="0">
                <a:latin typeface="Calibri"/>
                <a:cs typeface="Calibri"/>
              </a:rPr>
              <a:t>ha spiegato </a:t>
            </a:r>
            <a:r>
              <a:rPr sz="1100" dirty="0">
                <a:latin typeface="Calibri"/>
                <a:cs typeface="Calibri"/>
              </a:rPr>
              <a:t>il </a:t>
            </a:r>
            <a:r>
              <a:rPr sz="1100" spc="-5" dirty="0">
                <a:latin typeface="Calibri"/>
                <a:cs typeface="Calibri"/>
              </a:rPr>
              <a:t>presidente dell’Abi, Antonio </a:t>
            </a:r>
            <a:r>
              <a:rPr sz="1100" dirty="0">
                <a:latin typeface="Calibri"/>
                <a:cs typeface="Calibri"/>
              </a:rPr>
              <a:t>Patuelli </a:t>
            </a:r>
            <a:r>
              <a:rPr sz="1100" spc="-5" dirty="0">
                <a:latin typeface="Calibri"/>
                <a:cs typeface="Calibri"/>
              </a:rPr>
              <a:t>-.  Tratteremo temi importanti, </a:t>
            </a:r>
            <a:r>
              <a:rPr sz="1100" dirty="0">
                <a:latin typeface="Calibri"/>
                <a:cs typeface="Calibri"/>
              </a:rPr>
              <a:t>come la </a:t>
            </a:r>
            <a:r>
              <a:rPr sz="1100" spc="-5" dirty="0">
                <a:latin typeface="Calibri"/>
                <a:cs typeface="Calibri"/>
              </a:rPr>
              <a:t>rialfabetizzazione contro l’imbastardimento della lingua</a:t>
            </a:r>
            <a:r>
              <a:rPr sz="1100" spc="80" dirty="0">
                <a:latin typeface="Calibri"/>
                <a:cs typeface="Calibri"/>
              </a:rPr>
              <a:t> </a:t>
            </a:r>
            <a:r>
              <a:rPr sz="1100" dirty="0">
                <a:latin typeface="Calibri"/>
                <a:cs typeface="Calibri"/>
              </a:rPr>
              <a:t>italiana,</a:t>
            </a:r>
            <a:endParaRPr sz="1100">
              <a:latin typeface="Calibri"/>
              <a:cs typeface="Calibri"/>
            </a:endParaRPr>
          </a:p>
          <a:p>
            <a:pPr marL="12700" marR="37465">
              <a:lnSpc>
                <a:spcPct val="116399"/>
              </a:lnSpc>
              <a:spcBef>
                <a:spcPts val="10"/>
              </a:spcBef>
            </a:pPr>
            <a:r>
              <a:rPr sz="1100" spc="-5" dirty="0">
                <a:latin typeface="Calibri"/>
                <a:cs typeface="Calibri"/>
              </a:rPr>
              <a:t>l’utilizzo delle nuove tecnologie </a:t>
            </a:r>
            <a:r>
              <a:rPr sz="1100" dirty="0">
                <a:latin typeface="Calibri"/>
                <a:cs typeface="Calibri"/>
              </a:rPr>
              <a:t>e la </a:t>
            </a:r>
            <a:r>
              <a:rPr sz="1100" spc="-5" dirty="0">
                <a:latin typeface="Calibri"/>
                <a:cs typeface="Calibri"/>
              </a:rPr>
              <a:t>creazione nei giovani dello spirito critico connesso </a:t>
            </a:r>
            <a:r>
              <a:rPr sz="1100" dirty="0">
                <a:latin typeface="Calibri"/>
                <a:cs typeface="Calibri"/>
              </a:rPr>
              <a:t>al </a:t>
            </a:r>
            <a:r>
              <a:rPr sz="1100" spc="-5" dirty="0">
                <a:latin typeface="Calibri"/>
                <a:cs typeface="Calibri"/>
              </a:rPr>
              <a:t>linguaggio». </a:t>
            </a:r>
            <a:r>
              <a:rPr sz="1100" dirty="0">
                <a:latin typeface="Calibri"/>
                <a:cs typeface="Calibri"/>
              </a:rPr>
              <a:t>Bnl,  in </a:t>
            </a:r>
            <a:r>
              <a:rPr sz="1100" spc="-5" dirty="0">
                <a:latin typeface="Calibri"/>
                <a:cs typeface="Calibri"/>
              </a:rPr>
              <a:t>particolare, ha scelto di promuovere una </a:t>
            </a:r>
            <a:r>
              <a:rPr sz="1100" dirty="0">
                <a:latin typeface="Calibri"/>
                <a:cs typeface="Calibri"/>
              </a:rPr>
              <a:t>serie </a:t>
            </a:r>
            <a:r>
              <a:rPr sz="1100" spc="-5" dirty="0">
                <a:latin typeface="Calibri"/>
                <a:cs typeface="Calibri"/>
              </a:rPr>
              <a:t>di laboratori </a:t>
            </a:r>
            <a:r>
              <a:rPr sz="1100" dirty="0">
                <a:latin typeface="Calibri"/>
                <a:cs typeface="Calibri"/>
              </a:rPr>
              <a:t>in </a:t>
            </a:r>
            <a:r>
              <a:rPr sz="1100" spc="-5" dirty="0">
                <a:latin typeface="Calibri"/>
                <a:cs typeface="Calibri"/>
              </a:rPr>
              <a:t>quattro città italiane -Roma,</a:t>
            </a:r>
            <a:r>
              <a:rPr sz="1100" spc="110" dirty="0">
                <a:latin typeface="Calibri"/>
                <a:cs typeface="Calibri"/>
              </a:rPr>
              <a:t> </a:t>
            </a:r>
            <a:r>
              <a:rPr sz="1100" dirty="0">
                <a:latin typeface="Calibri"/>
                <a:cs typeface="Calibri"/>
              </a:rPr>
              <a:t>Torino,</a:t>
            </a:r>
            <a:endParaRPr sz="1100">
              <a:latin typeface="Calibri"/>
              <a:cs typeface="Calibri"/>
            </a:endParaRPr>
          </a:p>
          <a:p>
            <a:pPr marL="12700" marR="84455">
              <a:lnSpc>
                <a:spcPts val="1560"/>
              </a:lnSpc>
              <a:spcBef>
                <a:spcPts val="85"/>
              </a:spcBef>
            </a:pPr>
            <a:r>
              <a:rPr sz="1100" spc="-5" dirty="0">
                <a:latin typeface="Calibri"/>
                <a:cs typeface="Calibri"/>
              </a:rPr>
              <a:t>L’Aquila </a:t>
            </a:r>
            <a:r>
              <a:rPr sz="1100" dirty="0">
                <a:latin typeface="Calibri"/>
                <a:cs typeface="Calibri"/>
              </a:rPr>
              <a:t>e Bari - </a:t>
            </a:r>
            <a:r>
              <a:rPr sz="1100" spc="-5" dirty="0">
                <a:latin typeface="Calibri"/>
                <a:cs typeface="Calibri"/>
              </a:rPr>
              <a:t>chiedendo </a:t>
            </a:r>
            <a:r>
              <a:rPr sz="1100" dirty="0">
                <a:latin typeface="Calibri"/>
                <a:cs typeface="Calibri"/>
              </a:rPr>
              <a:t>ai </a:t>
            </a:r>
            <a:r>
              <a:rPr sz="1100" spc="-5" dirty="0">
                <a:latin typeface="Calibri"/>
                <a:cs typeface="Calibri"/>
              </a:rPr>
              <a:t>ragazzi di </a:t>
            </a:r>
            <a:r>
              <a:rPr sz="1100" dirty="0">
                <a:latin typeface="Calibri"/>
                <a:cs typeface="Calibri"/>
              </a:rPr>
              <a:t>leggere e </a:t>
            </a:r>
            <a:r>
              <a:rPr sz="1100" spc="-5" dirty="0">
                <a:latin typeface="Calibri"/>
                <a:cs typeface="Calibri"/>
              </a:rPr>
              <a:t>di raccontare </a:t>
            </a:r>
            <a:r>
              <a:rPr sz="1100" dirty="0">
                <a:latin typeface="Calibri"/>
                <a:cs typeface="Calibri"/>
              </a:rPr>
              <a:t>i </a:t>
            </a:r>
            <a:r>
              <a:rPr sz="1100" spc="-5" dirty="0">
                <a:latin typeface="Calibri"/>
                <a:cs typeface="Calibri"/>
              </a:rPr>
              <a:t>segni della multiculturalità presenti nella  </a:t>
            </a:r>
            <a:r>
              <a:rPr sz="1100" dirty="0">
                <a:latin typeface="Calibri"/>
                <a:cs typeface="Calibri"/>
              </a:rPr>
              <a:t>loro </a:t>
            </a:r>
            <a:r>
              <a:rPr sz="1100" spc="-5" dirty="0">
                <a:latin typeface="Calibri"/>
                <a:cs typeface="Calibri"/>
              </a:rPr>
              <a:t>vita quotidiana attraverso </a:t>
            </a:r>
            <a:r>
              <a:rPr sz="1100" dirty="0">
                <a:latin typeface="Calibri"/>
                <a:cs typeface="Calibri"/>
              </a:rPr>
              <a:t>il </a:t>
            </a:r>
            <a:r>
              <a:rPr sz="1100" spc="-5" dirty="0">
                <a:latin typeface="Calibri"/>
                <a:cs typeface="Calibri"/>
              </a:rPr>
              <a:t>linguaggio cinematografico.</a:t>
            </a:r>
            <a:endParaRPr sz="1100">
              <a:latin typeface="Calibri"/>
              <a:cs typeface="Calibri"/>
            </a:endParaRPr>
          </a:p>
          <a:p>
            <a:pPr>
              <a:lnSpc>
                <a:spcPct val="100000"/>
              </a:lnSpc>
              <a:spcBef>
                <a:spcPts val="25"/>
              </a:spcBef>
            </a:pPr>
            <a:endParaRPr sz="950">
              <a:latin typeface="Times New Roman"/>
              <a:cs typeface="Times New Roman"/>
            </a:endParaRPr>
          </a:p>
          <a:p>
            <a:pPr marL="12700">
              <a:lnSpc>
                <a:spcPct val="100000"/>
              </a:lnSpc>
              <a:spcBef>
                <a:spcPts val="5"/>
              </a:spcBef>
            </a:pPr>
            <a:r>
              <a:rPr sz="1100" b="1" spc="-5" dirty="0">
                <a:latin typeface="Calibri"/>
                <a:cs typeface="Calibri"/>
              </a:rPr>
              <a:t>Creatività </a:t>
            </a:r>
            <a:r>
              <a:rPr sz="1100" b="1" dirty="0">
                <a:latin typeface="Calibri"/>
                <a:cs typeface="Calibri"/>
              </a:rPr>
              <a:t>e</a:t>
            </a:r>
            <a:r>
              <a:rPr sz="1100" b="1" spc="-10" dirty="0">
                <a:latin typeface="Calibri"/>
                <a:cs typeface="Calibri"/>
              </a:rPr>
              <a:t> </a:t>
            </a:r>
            <a:r>
              <a:rPr sz="1100" b="1" spc="-5" dirty="0">
                <a:latin typeface="Calibri"/>
                <a:cs typeface="Calibri"/>
              </a:rPr>
              <a:t>fantasia</a:t>
            </a:r>
            <a:endParaRPr sz="1100">
              <a:latin typeface="Calibri"/>
              <a:cs typeface="Calibri"/>
            </a:endParaRPr>
          </a:p>
          <a:p>
            <a:pPr marL="12700" marR="12700">
              <a:lnSpc>
                <a:spcPct val="116399"/>
              </a:lnSpc>
              <a:spcBef>
                <a:spcPts val="10"/>
              </a:spcBef>
            </a:pPr>
            <a:r>
              <a:rPr sz="1100" spc="-5" dirty="0">
                <a:latin typeface="Calibri"/>
                <a:cs typeface="Calibri"/>
              </a:rPr>
              <a:t>«La </a:t>
            </a:r>
            <a:r>
              <a:rPr sz="1100" dirty="0">
                <a:latin typeface="Calibri"/>
                <a:cs typeface="Calibri"/>
              </a:rPr>
              <a:t>manifestazione è </a:t>
            </a:r>
            <a:r>
              <a:rPr sz="1100" spc="-5" dirty="0">
                <a:latin typeface="Calibri"/>
                <a:cs typeface="Calibri"/>
              </a:rPr>
              <a:t>un’immersione </a:t>
            </a:r>
            <a:r>
              <a:rPr sz="1100" dirty="0">
                <a:latin typeface="Calibri"/>
                <a:cs typeface="Calibri"/>
              </a:rPr>
              <a:t>totale </a:t>
            </a:r>
            <a:r>
              <a:rPr sz="1100" spc="-5" dirty="0">
                <a:latin typeface="Calibri"/>
                <a:cs typeface="Calibri"/>
              </a:rPr>
              <a:t>nella creatività, </a:t>
            </a:r>
            <a:r>
              <a:rPr sz="1100" dirty="0">
                <a:latin typeface="Calibri"/>
                <a:cs typeface="Calibri"/>
              </a:rPr>
              <a:t>che </a:t>
            </a:r>
            <a:r>
              <a:rPr sz="1100" spc="-5" dirty="0">
                <a:latin typeface="Calibri"/>
                <a:cs typeface="Calibri"/>
              </a:rPr>
              <a:t>presiede </a:t>
            </a:r>
            <a:r>
              <a:rPr sz="1100" dirty="0">
                <a:latin typeface="Calibri"/>
                <a:cs typeface="Calibri"/>
              </a:rPr>
              <a:t>ogni </a:t>
            </a:r>
            <a:r>
              <a:rPr sz="1100" spc="-5" dirty="0">
                <a:latin typeface="Calibri"/>
                <a:cs typeface="Calibri"/>
              </a:rPr>
              <a:t>fenomeno artistico </a:t>
            </a:r>
            <a:r>
              <a:rPr sz="1100" dirty="0">
                <a:latin typeface="Calibri"/>
                <a:cs typeface="Calibri"/>
              </a:rPr>
              <a:t>e allarga  l’orizzonte </a:t>
            </a:r>
            <a:r>
              <a:rPr sz="1100" spc="-5" dirty="0">
                <a:latin typeface="Calibri"/>
                <a:cs typeface="Calibri"/>
              </a:rPr>
              <a:t>della conoscenza </a:t>
            </a:r>
            <a:r>
              <a:rPr sz="1100" dirty="0">
                <a:latin typeface="Calibri"/>
                <a:cs typeface="Calibri"/>
              </a:rPr>
              <a:t>- </a:t>
            </a:r>
            <a:r>
              <a:rPr sz="1100" spc="-5" dirty="0">
                <a:latin typeface="Calibri"/>
                <a:cs typeface="Calibri"/>
              </a:rPr>
              <a:t>ha proseguito Giovanni Puglisi, presidente </a:t>
            </a:r>
            <a:r>
              <a:rPr sz="1100" dirty="0">
                <a:latin typeface="Calibri"/>
                <a:cs typeface="Calibri"/>
              </a:rPr>
              <a:t>della </a:t>
            </a:r>
            <a:r>
              <a:rPr sz="1100" spc="-5" dirty="0">
                <a:latin typeface="Calibri"/>
                <a:cs typeface="Calibri"/>
              </a:rPr>
              <a:t>Commissione</a:t>
            </a:r>
            <a:r>
              <a:rPr sz="1100" spc="60" dirty="0">
                <a:latin typeface="Calibri"/>
                <a:cs typeface="Calibri"/>
              </a:rPr>
              <a:t> </a:t>
            </a:r>
            <a:r>
              <a:rPr sz="1100" dirty="0">
                <a:latin typeface="Calibri"/>
                <a:cs typeface="Calibri"/>
              </a:rPr>
              <a:t>italiana</a:t>
            </a:r>
            <a:endParaRPr sz="1100">
              <a:latin typeface="Calibri"/>
              <a:cs typeface="Calibri"/>
            </a:endParaRPr>
          </a:p>
          <a:p>
            <a:pPr marL="12700" marR="5080">
              <a:lnSpc>
                <a:spcPct val="116799"/>
              </a:lnSpc>
              <a:spcBef>
                <a:spcPts val="5"/>
              </a:spcBef>
            </a:pPr>
            <a:r>
              <a:rPr sz="1100" spc="-5" dirty="0">
                <a:latin typeface="Calibri"/>
                <a:cs typeface="Calibri"/>
              </a:rPr>
              <a:t>dell’Unesco </a:t>
            </a:r>
            <a:r>
              <a:rPr sz="1100" dirty="0">
                <a:latin typeface="Calibri"/>
                <a:cs typeface="Calibri"/>
              </a:rPr>
              <a:t>- </a:t>
            </a:r>
            <a:r>
              <a:rPr sz="1100" spc="-5" dirty="0">
                <a:latin typeface="Calibri"/>
                <a:cs typeface="Calibri"/>
              </a:rPr>
              <a:t>che, insieme </a:t>
            </a:r>
            <a:r>
              <a:rPr sz="1100" dirty="0">
                <a:latin typeface="Calibri"/>
                <a:cs typeface="Calibri"/>
              </a:rPr>
              <a:t>con il </a:t>
            </a:r>
            <a:r>
              <a:rPr sz="1100" spc="-5" dirty="0">
                <a:latin typeface="Calibri"/>
                <a:cs typeface="Calibri"/>
              </a:rPr>
              <a:t>ministero dei Beni culturali, ha concesso </a:t>
            </a:r>
            <a:r>
              <a:rPr sz="1100" dirty="0">
                <a:latin typeface="Calibri"/>
                <a:cs typeface="Calibri"/>
              </a:rPr>
              <a:t>il </a:t>
            </a:r>
            <a:r>
              <a:rPr sz="1100" spc="-5" dirty="0">
                <a:latin typeface="Calibri"/>
                <a:cs typeface="Calibri"/>
              </a:rPr>
              <a:t>patrocinio </a:t>
            </a:r>
            <a:r>
              <a:rPr sz="1100" dirty="0">
                <a:latin typeface="Calibri"/>
                <a:cs typeface="Calibri"/>
              </a:rPr>
              <a:t>al </a:t>
            </a:r>
            <a:r>
              <a:rPr sz="1100" spc="-5" dirty="0">
                <a:latin typeface="Calibri"/>
                <a:cs typeface="Calibri"/>
              </a:rPr>
              <a:t>Festival -. </a:t>
            </a:r>
            <a:r>
              <a:rPr sz="1100" dirty="0">
                <a:latin typeface="Calibri"/>
                <a:cs typeface="Calibri"/>
              </a:rPr>
              <a:t>Il  patrimonio culturale </a:t>
            </a:r>
            <a:r>
              <a:rPr sz="1100" spc="-5" dirty="0">
                <a:latin typeface="Calibri"/>
                <a:cs typeface="Calibri"/>
              </a:rPr>
              <a:t>deve </a:t>
            </a:r>
            <a:r>
              <a:rPr sz="1100" dirty="0">
                <a:latin typeface="Calibri"/>
                <a:cs typeface="Calibri"/>
              </a:rPr>
              <a:t>entrare </a:t>
            </a:r>
            <a:r>
              <a:rPr sz="1100" spc="-5" dirty="0">
                <a:latin typeface="Calibri"/>
                <a:cs typeface="Calibri"/>
              </a:rPr>
              <a:t>nel nostro vissuto quotidiano </a:t>
            </a:r>
            <a:r>
              <a:rPr sz="1100" dirty="0">
                <a:latin typeface="Calibri"/>
                <a:cs typeface="Calibri"/>
              </a:rPr>
              <a:t>e aiutarci a </a:t>
            </a:r>
            <a:r>
              <a:rPr sz="1100" spc="-5" dirty="0">
                <a:latin typeface="Calibri"/>
                <a:cs typeface="Calibri"/>
              </a:rPr>
              <a:t>raccontare </a:t>
            </a:r>
            <a:r>
              <a:rPr sz="1100" dirty="0">
                <a:latin typeface="Calibri"/>
                <a:cs typeface="Calibri"/>
              </a:rPr>
              <a:t>il </a:t>
            </a:r>
            <a:r>
              <a:rPr sz="1100" spc="-5" dirty="0">
                <a:latin typeface="Calibri"/>
                <a:cs typeface="Calibri"/>
              </a:rPr>
              <a:t>mondo». </a:t>
            </a:r>
            <a:r>
              <a:rPr sz="1100" dirty="0">
                <a:latin typeface="Calibri"/>
                <a:cs typeface="Calibri"/>
              </a:rPr>
              <a:t>E </a:t>
            </a:r>
            <a:r>
              <a:rPr sz="1100" spc="-5" dirty="0">
                <a:latin typeface="Calibri"/>
                <a:cs typeface="Calibri"/>
              </a:rPr>
              <a:t>che </a:t>
            </a:r>
            <a:r>
              <a:rPr sz="1100" dirty="0">
                <a:latin typeface="Calibri"/>
                <a:cs typeface="Calibri"/>
              </a:rPr>
              <a:t>le  parole </a:t>
            </a:r>
            <a:r>
              <a:rPr sz="1100" spc="-5" dirty="0">
                <a:latin typeface="Calibri"/>
                <a:cs typeface="Calibri"/>
              </a:rPr>
              <a:t>d’ordine </a:t>
            </a:r>
            <a:r>
              <a:rPr sz="1100" dirty="0">
                <a:latin typeface="Calibri"/>
                <a:cs typeface="Calibri"/>
              </a:rPr>
              <a:t>del </a:t>
            </a:r>
            <a:r>
              <a:rPr sz="1100" spc="-5" dirty="0">
                <a:latin typeface="Calibri"/>
                <a:cs typeface="Calibri"/>
              </a:rPr>
              <a:t>Festival sono creatività </a:t>
            </a:r>
            <a:r>
              <a:rPr sz="1100" dirty="0">
                <a:latin typeface="Calibri"/>
                <a:cs typeface="Calibri"/>
              </a:rPr>
              <a:t>e </a:t>
            </a:r>
            <a:r>
              <a:rPr sz="1100" spc="-5" dirty="0">
                <a:latin typeface="Calibri"/>
                <a:cs typeface="Calibri"/>
              </a:rPr>
              <a:t>fantasia si capisce già guardando l’immagine</a:t>
            </a:r>
            <a:r>
              <a:rPr sz="1100" spc="125" dirty="0">
                <a:latin typeface="Calibri"/>
                <a:cs typeface="Calibri"/>
              </a:rPr>
              <a:t> </a:t>
            </a:r>
            <a:r>
              <a:rPr sz="1100" spc="-5" dirty="0">
                <a:latin typeface="Calibri"/>
                <a:cs typeface="Calibri"/>
              </a:rPr>
              <a:t>identificativa</a:t>
            </a:r>
            <a:endParaRPr sz="1100">
              <a:latin typeface="Calibri"/>
              <a:cs typeface="Calibri"/>
            </a:endParaRPr>
          </a:p>
        </p:txBody>
      </p:sp>
      <p:sp>
        <p:nvSpPr>
          <p:cNvPr id="5" name="object 5"/>
          <p:cNvSpPr/>
          <p:nvPr/>
        </p:nvSpPr>
        <p:spPr>
          <a:xfrm>
            <a:off x="1941829" y="2414015"/>
            <a:ext cx="3667125" cy="93268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5628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067425" cy="3338829"/>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5"/>
              </a:spcBef>
            </a:pPr>
            <a:endParaRPr sz="1400">
              <a:latin typeface="Times New Roman"/>
              <a:cs typeface="Times New Roman"/>
            </a:endParaRPr>
          </a:p>
          <a:p>
            <a:pPr marL="12700">
              <a:lnSpc>
                <a:spcPts val="1635"/>
              </a:lnSpc>
              <a:spcBef>
                <a:spcPts val="5"/>
              </a:spcBef>
            </a:pPr>
            <a:r>
              <a:rPr sz="1400" b="1" spc="-5" dirty="0">
                <a:latin typeface="Arial"/>
                <a:cs typeface="Arial"/>
              </a:rPr>
              <a:t>Scuola24.ilsole24ore.com</a:t>
            </a:r>
            <a:endParaRPr sz="1400">
              <a:latin typeface="Arial"/>
              <a:cs typeface="Arial"/>
            </a:endParaRPr>
          </a:p>
          <a:p>
            <a:pPr marL="12700">
              <a:lnSpc>
                <a:spcPts val="1875"/>
              </a:lnSpc>
            </a:pPr>
            <a:r>
              <a:rPr sz="1600" b="1" spc="-5" dirty="0">
                <a:latin typeface="Arial"/>
                <a:cs typeface="Arial"/>
              </a:rPr>
              <a:t>5 marzo 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915"/>
              </a:spcBef>
            </a:pPr>
            <a:r>
              <a:rPr sz="1100" dirty="0">
                <a:latin typeface="Calibri"/>
                <a:cs typeface="Calibri"/>
              </a:rPr>
              <a:t>della </a:t>
            </a:r>
            <a:r>
              <a:rPr sz="1100" spc="-5" dirty="0">
                <a:latin typeface="Calibri"/>
                <a:cs typeface="Calibri"/>
              </a:rPr>
              <a:t>manifestazione (un bimbo </a:t>
            </a:r>
            <a:r>
              <a:rPr sz="1100" dirty="0">
                <a:latin typeface="Calibri"/>
                <a:cs typeface="Calibri"/>
              </a:rPr>
              <a:t>che </a:t>
            </a:r>
            <a:r>
              <a:rPr sz="1100" spc="-5" dirty="0">
                <a:latin typeface="Calibri"/>
                <a:cs typeface="Calibri"/>
              </a:rPr>
              <a:t>osserva </a:t>
            </a:r>
            <a:r>
              <a:rPr sz="1100" dirty="0">
                <a:latin typeface="Calibri"/>
                <a:cs typeface="Calibri"/>
              </a:rPr>
              <a:t>il mondo con </a:t>
            </a:r>
            <a:r>
              <a:rPr sz="1100" spc="-5" dirty="0">
                <a:latin typeface="Calibri"/>
                <a:cs typeface="Calibri"/>
              </a:rPr>
              <a:t>un enorme </a:t>
            </a:r>
            <a:r>
              <a:rPr sz="1100" dirty="0">
                <a:latin typeface="Calibri"/>
                <a:cs typeface="Calibri"/>
              </a:rPr>
              <a:t>e </a:t>
            </a:r>
            <a:r>
              <a:rPr sz="1100" spc="-5" dirty="0">
                <a:latin typeface="Calibri"/>
                <a:cs typeface="Calibri"/>
              </a:rPr>
              <a:t>variopinto paio di</a:t>
            </a:r>
            <a:r>
              <a:rPr sz="1100" spc="25" dirty="0">
                <a:latin typeface="Calibri"/>
                <a:cs typeface="Calibri"/>
              </a:rPr>
              <a:t> </a:t>
            </a:r>
            <a:r>
              <a:rPr sz="1100" spc="-5" dirty="0">
                <a:latin typeface="Calibri"/>
                <a:cs typeface="Calibri"/>
              </a:rPr>
              <a:t>occhiali),</a:t>
            </a:r>
            <a:endParaRPr sz="1100">
              <a:latin typeface="Calibri"/>
              <a:cs typeface="Calibri"/>
            </a:endParaRPr>
          </a:p>
          <a:p>
            <a:pPr marL="12700" marR="5080">
              <a:lnSpc>
                <a:spcPct val="117300"/>
              </a:lnSpc>
            </a:pPr>
            <a:r>
              <a:rPr sz="1100" dirty="0">
                <a:latin typeface="Calibri"/>
                <a:cs typeface="Calibri"/>
              </a:rPr>
              <a:t>realizzata </a:t>
            </a:r>
            <a:r>
              <a:rPr sz="1100" spc="-5" dirty="0">
                <a:latin typeface="Calibri"/>
                <a:cs typeface="Calibri"/>
              </a:rPr>
              <a:t>dall’artista Eva </a:t>
            </a:r>
            <a:r>
              <a:rPr sz="1100" dirty="0">
                <a:latin typeface="Calibri"/>
                <a:cs typeface="Calibri"/>
              </a:rPr>
              <a:t>Montanari. Ad </a:t>
            </a:r>
            <a:r>
              <a:rPr sz="1100" spc="-5" dirty="0">
                <a:latin typeface="Calibri"/>
                <a:cs typeface="Calibri"/>
              </a:rPr>
              <a:t>accompagnare </a:t>
            </a:r>
            <a:r>
              <a:rPr sz="1100" dirty="0">
                <a:latin typeface="Calibri"/>
                <a:cs typeface="Calibri"/>
              </a:rPr>
              <a:t>il </a:t>
            </a:r>
            <a:r>
              <a:rPr sz="1100" spc="-5" dirty="0">
                <a:latin typeface="Calibri"/>
                <a:cs typeface="Calibri"/>
              </a:rPr>
              <a:t>Festival, </a:t>
            </a:r>
            <a:r>
              <a:rPr sz="1100" dirty="0">
                <a:latin typeface="Calibri"/>
                <a:cs typeface="Calibri"/>
              </a:rPr>
              <a:t>che è in media partnership con la Rai,  </a:t>
            </a:r>
            <a:r>
              <a:rPr sz="1100" spc="-5" dirty="0">
                <a:latin typeface="Calibri"/>
                <a:cs typeface="Calibri"/>
              </a:rPr>
              <a:t>saranno due </a:t>
            </a:r>
            <a:r>
              <a:rPr sz="1100" dirty="0">
                <a:latin typeface="Calibri"/>
                <a:cs typeface="Calibri"/>
              </a:rPr>
              <a:t>eventi </a:t>
            </a:r>
            <a:r>
              <a:rPr sz="1100" spc="-5" dirty="0">
                <a:latin typeface="Calibri"/>
                <a:cs typeface="Calibri"/>
              </a:rPr>
              <a:t>speciali: </a:t>
            </a:r>
            <a:r>
              <a:rPr sz="1100" dirty="0">
                <a:latin typeface="Calibri"/>
                <a:cs typeface="Calibri"/>
              </a:rPr>
              <a:t>il </a:t>
            </a:r>
            <a:r>
              <a:rPr sz="1100" spc="-5" dirty="0">
                <a:latin typeface="Calibri"/>
                <a:cs typeface="Calibri"/>
              </a:rPr>
              <a:t>primo, «WWW </a:t>
            </a:r>
            <a:r>
              <a:rPr sz="1100" dirty="0">
                <a:latin typeface="Calibri"/>
                <a:cs typeface="Calibri"/>
              </a:rPr>
              <a:t>- KnoW </a:t>
            </a:r>
            <a:r>
              <a:rPr sz="1100" spc="-5" dirty="0">
                <a:latin typeface="Calibri"/>
                <a:cs typeface="Calibri"/>
              </a:rPr>
              <a:t>the </a:t>
            </a:r>
            <a:r>
              <a:rPr sz="1100" dirty="0">
                <a:latin typeface="Calibri"/>
                <a:cs typeface="Calibri"/>
              </a:rPr>
              <a:t>World with </a:t>
            </a:r>
            <a:r>
              <a:rPr sz="1100" spc="-5" dirty="0">
                <a:latin typeface="Calibri"/>
                <a:cs typeface="Calibri"/>
              </a:rPr>
              <a:t>Words», </a:t>
            </a:r>
            <a:r>
              <a:rPr sz="1100" dirty="0">
                <a:latin typeface="Calibri"/>
                <a:cs typeface="Calibri"/>
              </a:rPr>
              <a:t>in </a:t>
            </a:r>
            <a:r>
              <a:rPr sz="1100" spc="-5" dirty="0">
                <a:latin typeface="Calibri"/>
                <a:cs typeface="Calibri"/>
              </a:rPr>
              <a:t>programma </a:t>
            </a:r>
            <a:r>
              <a:rPr sz="1100" dirty="0">
                <a:latin typeface="Calibri"/>
                <a:cs typeface="Calibri"/>
              </a:rPr>
              <a:t>il </a:t>
            </a:r>
            <a:r>
              <a:rPr sz="1100" spc="-5" dirty="0">
                <a:latin typeface="Calibri"/>
                <a:cs typeface="Calibri"/>
              </a:rPr>
              <a:t>16 </a:t>
            </a:r>
            <a:r>
              <a:rPr sz="1100" dirty="0">
                <a:latin typeface="Calibri"/>
                <a:cs typeface="Calibri"/>
              </a:rPr>
              <a:t>marzo al  Madre </a:t>
            </a:r>
            <a:r>
              <a:rPr sz="1100" spc="-5" dirty="0">
                <a:latin typeface="Calibri"/>
                <a:cs typeface="Calibri"/>
              </a:rPr>
              <a:t>di Napoli, che coinvolgerà l’artista Michelangelo </a:t>
            </a:r>
            <a:r>
              <a:rPr sz="1100" dirty="0">
                <a:latin typeface="Calibri"/>
                <a:cs typeface="Calibri"/>
              </a:rPr>
              <a:t>Pistoletto, e il </a:t>
            </a:r>
            <a:r>
              <a:rPr sz="1100" spc="-5" dirty="0">
                <a:latin typeface="Calibri"/>
                <a:cs typeface="Calibri"/>
              </a:rPr>
              <a:t>successivo previsto per </a:t>
            </a:r>
            <a:r>
              <a:rPr sz="1100" dirty="0">
                <a:latin typeface="Calibri"/>
                <a:cs typeface="Calibri"/>
              </a:rPr>
              <a:t>il </a:t>
            </a:r>
            <a:r>
              <a:rPr sz="1100" spc="-5" dirty="0">
                <a:latin typeface="Calibri"/>
                <a:cs typeface="Calibri"/>
              </a:rPr>
              <a:t>20 marzo </a:t>
            </a:r>
            <a:r>
              <a:rPr sz="1100" dirty="0">
                <a:latin typeface="Calibri"/>
                <a:cs typeface="Calibri"/>
              </a:rPr>
              <a:t>a  </a:t>
            </a:r>
            <a:r>
              <a:rPr sz="1100" spc="-5" dirty="0">
                <a:latin typeface="Calibri"/>
                <a:cs typeface="Calibri"/>
              </a:rPr>
              <a:t>Roma (Scuderie di Palazzo </a:t>
            </a:r>
            <a:r>
              <a:rPr sz="1100" dirty="0">
                <a:latin typeface="Calibri"/>
                <a:cs typeface="Calibri"/>
              </a:rPr>
              <a:t>Altieri) che vedrà al </a:t>
            </a:r>
            <a:r>
              <a:rPr sz="1100" spc="-5" dirty="0">
                <a:latin typeface="Calibri"/>
                <a:cs typeface="Calibri"/>
              </a:rPr>
              <a:t>centro </a:t>
            </a:r>
            <a:r>
              <a:rPr sz="1100" dirty="0">
                <a:latin typeface="Calibri"/>
                <a:cs typeface="Calibri"/>
              </a:rPr>
              <a:t>i protagonisti </a:t>
            </a:r>
            <a:r>
              <a:rPr sz="1100" spc="-5" dirty="0">
                <a:latin typeface="Calibri"/>
                <a:cs typeface="Calibri"/>
              </a:rPr>
              <a:t>del </a:t>
            </a:r>
            <a:r>
              <a:rPr sz="1100" dirty="0">
                <a:latin typeface="Calibri"/>
                <a:cs typeface="Calibri"/>
              </a:rPr>
              <a:t>mondo </a:t>
            </a:r>
            <a:r>
              <a:rPr sz="1100" spc="-5" dirty="0">
                <a:latin typeface="Calibri"/>
                <a:cs typeface="Calibri"/>
              </a:rPr>
              <a:t>dell’educazione </a:t>
            </a:r>
            <a:r>
              <a:rPr sz="1100" dirty="0">
                <a:latin typeface="Calibri"/>
                <a:cs typeface="Calibri"/>
              </a:rPr>
              <a:t>in </a:t>
            </a:r>
            <a:r>
              <a:rPr sz="1100" spc="-5" dirty="0">
                <a:latin typeface="Calibri"/>
                <a:cs typeface="Calibri"/>
              </a:rPr>
              <a:t>un  </a:t>
            </a:r>
            <a:r>
              <a:rPr sz="1100" dirty="0">
                <a:latin typeface="Calibri"/>
                <a:cs typeface="Calibri"/>
              </a:rPr>
              <a:t>dialogo </a:t>
            </a:r>
            <a:r>
              <a:rPr sz="1100" spc="-5" dirty="0">
                <a:latin typeface="Calibri"/>
                <a:cs typeface="Calibri"/>
              </a:rPr>
              <a:t>aperto </a:t>
            </a:r>
            <a:r>
              <a:rPr sz="1100" dirty="0">
                <a:latin typeface="Calibri"/>
                <a:cs typeface="Calibri"/>
              </a:rPr>
              <a:t>con </a:t>
            </a:r>
            <a:r>
              <a:rPr sz="1100" spc="-5" dirty="0">
                <a:latin typeface="Calibri"/>
                <a:cs typeface="Calibri"/>
              </a:rPr>
              <a:t>operatori culturali, </a:t>
            </a:r>
            <a:r>
              <a:rPr sz="1100" dirty="0">
                <a:latin typeface="Calibri"/>
                <a:cs typeface="Calibri"/>
              </a:rPr>
              <a:t>educatori e </a:t>
            </a:r>
            <a:r>
              <a:rPr sz="1100" spc="-5" dirty="0">
                <a:latin typeface="Calibri"/>
                <a:cs typeface="Calibri"/>
              </a:rPr>
              <a:t>pubblico.</a:t>
            </a:r>
            <a:endParaRPr sz="1100">
              <a:latin typeface="Calibri"/>
              <a:cs typeface="Calibri"/>
            </a:endParaRPr>
          </a:p>
          <a:p>
            <a:pPr>
              <a:lnSpc>
                <a:spcPct val="100000"/>
              </a:lnSpc>
            </a:pPr>
            <a:endParaRPr sz="1100">
              <a:latin typeface="Times New Roman"/>
              <a:cs typeface="Times New Roman"/>
            </a:endParaRPr>
          </a:p>
          <a:p>
            <a:pPr>
              <a:lnSpc>
                <a:spcPct val="100000"/>
              </a:lnSpc>
              <a:spcBef>
                <a:spcPts val="15"/>
              </a:spcBef>
            </a:pPr>
            <a:endParaRPr sz="1300">
              <a:latin typeface="Times New Roman"/>
              <a:cs typeface="Times New Roman"/>
            </a:endParaRPr>
          </a:p>
          <a:p>
            <a:pPr marL="12700">
              <a:lnSpc>
                <a:spcPct val="100000"/>
              </a:lnSpc>
            </a:pPr>
            <a:r>
              <a:rPr sz="1100" dirty="0">
                <a:latin typeface="Calibri"/>
                <a:cs typeface="Calibri"/>
              </a:rPr>
              <a:t>© </a:t>
            </a:r>
            <a:r>
              <a:rPr sz="1100" spc="-5" dirty="0">
                <a:latin typeface="Calibri"/>
                <a:cs typeface="Calibri"/>
              </a:rPr>
              <a:t>RIPRODUZIONE</a:t>
            </a:r>
            <a:r>
              <a:rPr sz="1100" spc="-15" dirty="0">
                <a:latin typeface="Calibri"/>
                <a:cs typeface="Calibri"/>
              </a:rPr>
              <a:t> </a:t>
            </a:r>
            <a:r>
              <a:rPr sz="1100" spc="-5" dirty="0">
                <a:latin typeface="Calibri"/>
                <a:cs typeface="Calibri"/>
              </a:rPr>
              <a:t>RISERVATA</a:t>
            </a:r>
            <a:endParaRPr sz="1100">
              <a:latin typeface="Calibri"/>
              <a:cs typeface="Calibri"/>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Siviaggia.it</a:t>
            </a:r>
            <a:endParaRPr sz="1600">
              <a:latin typeface="Arial"/>
              <a:cs typeface="Arial"/>
            </a:endParaRPr>
          </a:p>
          <a:p>
            <a:pPr marL="12700">
              <a:lnSpc>
                <a:spcPts val="1880"/>
              </a:lnSpc>
            </a:pPr>
            <a:r>
              <a:rPr sz="1600" b="1" spc="-5" dirty="0">
                <a:latin typeface="Arial"/>
                <a:cs typeface="Arial"/>
              </a:rPr>
              <a:t>5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838574"/>
            <a:ext cx="2095500" cy="18161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067300" y="7391400"/>
            <a:ext cx="1619250" cy="264922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3276345"/>
            <a:ext cx="5516880" cy="330835"/>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Times New Roman"/>
                <a:cs typeface="Times New Roman"/>
              </a:rPr>
              <a:t>L'alfabeto della </a:t>
            </a:r>
            <a:r>
              <a:rPr sz="2000" b="1" dirty="0">
                <a:latin typeface="Times New Roman"/>
                <a:cs typeface="Times New Roman"/>
              </a:rPr>
              <a:t>cultura </a:t>
            </a:r>
            <a:r>
              <a:rPr sz="2000" b="1" spc="-10" dirty="0">
                <a:latin typeface="Times New Roman"/>
                <a:cs typeface="Times New Roman"/>
              </a:rPr>
              <a:t>creativa </a:t>
            </a:r>
            <a:r>
              <a:rPr sz="2000" b="1" spc="-5" dirty="0">
                <a:latin typeface="Times New Roman"/>
                <a:cs typeface="Times New Roman"/>
              </a:rPr>
              <a:t>si mette </a:t>
            </a:r>
            <a:r>
              <a:rPr sz="2000" b="1" dirty="0">
                <a:latin typeface="Times New Roman"/>
                <a:cs typeface="Times New Roman"/>
              </a:rPr>
              <a:t>in</a:t>
            </a:r>
            <a:r>
              <a:rPr sz="2000" b="1" spc="30" dirty="0">
                <a:latin typeface="Times New Roman"/>
                <a:cs typeface="Times New Roman"/>
              </a:rPr>
              <a:t> </a:t>
            </a:r>
            <a:r>
              <a:rPr sz="2000" b="1" dirty="0">
                <a:latin typeface="Times New Roman"/>
                <a:cs typeface="Times New Roman"/>
              </a:rPr>
              <a:t>mostra</a:t>
            </a:r>
            <a:endParaRPr sz="2000">
              <a:latin typeface="Times New Roman"/>
              <a:cs typeface="Times New Roman"/>
            </a:endParaRPr>
          </a:p>
        </p:txBody>
      </p:sp>
      <p:sp>
        <p:nvSpPr>
          <p:cNvPr id="7" name="object 7"/>
          <p:cNvSpPr txBox="1"/>
          <p:nvPr/>
        </p:nvSpPr>
        <p:spPr>
          <a:xfrm>
            <a:off x="2903347" y="3871697"/>
            <a:ext cx="3778885" cy="813435"/>
          </a:xfrm>
          <a:prstGeom prst="rect">
            <a:avLst/>
          </a:prstGeom>
        </p:spPr>
        <p:txBody>
          <a:bodyPr vert="horz" wrap="square" lIns="0" tIns="12065" rIns="0" bIns="0" rtlCol="0">
            <a:spAutoFit/>
          </a:bodyPr>
          <a:lstStyle/>
          <a:p>
            <a:pPr marL="12700" marR="5080">
              <a:lnSpc>
                <a:spcPct val="117600"/>
              </a:lnSpc>
              <a:spcBef>
                <a:spcPts val="95"/>
              </a:spcBef>
            </a:pPr>
            <a:r>
              <a:rPr sz="1100" dirty="0">
                <a:latin typeface="Calibri"/>
                <a:cs typeface="Calibri"/>
                <a:hlinkClick r:id="rId5"/>
              </a:rPr>
              <a:t>Il </a:t>
            </a:r>
            <a:r>
              <a:rPr sz="1100" spc="-5" dirty="0">
                <a:latin typeface="Calibri"/>
                <a:cs typeface="Calibri"/>
                <a:hlinkClick r:id="rId5"/>
              </a:rPr>
              <a:t>filo conduttore ideale della seconda edizione </a:t>
            </a:r>
            <a:r>
              <a:rPr sz="1100" dirty="0">
                <a:latin typeface="Calibri"/>
                <a:cs typeface="Calibri"/>
                <a:hlinkClick r:id="rId5"/>
              </a:rPr>
              <a:t>del </a:t>
            </a:r>
            <a:r>
              <a:rPr sz="1100" spc="-5" dirty="0">
                <a:latin typeface="Calibri"/>
                <a:cs typeface="Calibri"/>
                <a:hlinkClick r:id="rId5"/>
              </a:rPr>
              <a:t>Festival </a:t>
            </a:r>
            <a:r>
              <a:rPr sz="1100" dirty="0">
                <a:latin typeface="Calibri"/>
                <a:cs typeface="Calibri"/>
                <a:hlinkClick r:id="rId5"/>
              </a:rPr>
              <a:t>della </a:t>
            </a:r>
            <a:r>
              <a:rPr sz="1100" dirty="0">
                <a:latin typeface="Calibri"/>
                <a:cs typeface="Calibri"/>
              </a:rPr>
              <a:t> </a:t>
            </a:r>
            <a:r>
              <a:rPr sz="1100" spc="-5" dirty="0">
                <a:latin typeface="Calibri"/>
                <a:cs typeface="Calibri"/>
                <a:hlinkClick r:id="rId5"/>
              </a:rPr>
              <a:t>Cultura Creativa, promosso </a:t>
            </a:r>
            <a:r>
              <a:rPr sz="1100" dirty="0">
                <a:latin typeface="Calibri"/>
                <a:cs typeface="Calibri"/>
                <a:hlinkClick r:id="rId5"/>
              </a:rPr>
              <a:t>e </a:t>
            </a:r>
            <a:r>
              <a:rPr sz="1100" spc="-5" dirty="0">
                <a:latin typeface="Calibri"/>
                <a:cs typeface="Calibri"/>
                <a:hlinkClick r:id="rId5"/>
              </a:rPr>
              <a:t>realizzato dalle banche, grazie </a:t>
            </a:r>
            <a:r>
              <a:rPr sz="1100" dirty="0">
                <a:latin typeface="Calibri"/>
                <a:cs typeface="Calibri"/>
                <a:hlinkClick r:id="rId5"/>
              </a:rPr>
              <a:t>al </a:t>
            </a:r>
            <a:r>
              <a:rPr sz="1100" dirty="0">
                <a:latin typeface="Calibri"/>
                <a:cs typeface="Calibri"/>
              </a:rPr>
              <a:t> </a:t>
            </a:r>
            <a:r>
              <a:rPr sz="1100" dirty="0">
                <a:latin typeface="Calibri"/>
                <a:cs typeface="Calibri"/>
                <a:hlinkClick r:id="rId5"/>
              </a:rPr>
              <a:t>coordinamento </a:t>
            </a:r>
            <a:r>
              <a:rPr sz="1100" spc="-5" dirty="0">
                <a:latin typeface="Calibri"/>
                <a:cs typeface="Calibri"/>
                <a:hlinkClick r:id="rId5"/>
              </a:rPr>
              <a:t>dell'Abi, sarà "L'alfabeto del Mondo. Leggiamo i.... </a:t>
            </a:r>
            <a:r>
              <a:rPr sz="1100" spc="-5" dirty="0">
                <a:latin typeface="Calibri"/>
                <a:cs typeface="Calibri"/>
              </a:rPr>
              <a:t> </a:t>
            </a:r>
            <a:r>
              <a:rPr sz="1100" dirty="0">
                <a:latin typeface="Calibri"/>
                <a:cs typeface="Calibri"/>
                <a:hlinkClick r:id="rId5"/>
              </a:rPr>
              <a:t>Per </a:t>
            </a:r>
            <a:r>
              <a:rPr sz="1100" spc="-5" dirty="0">
                <a:latin typeface="Calibri"/>
                <a:cs typeface="Calibri"/>
                <a:hlinkClick r:id="rId5"/>
              </a:rPr>
              <a:t>formare </a:t>
            </a:r>
            <a:r>
              <a:rPr sz="1100" dirty="0">
                <a:latin typeface="Calibri"/>
                <a:cs typeface="Calibri"/>
                <a:hlinkClick r:id="rId5"/>
              </a:rPr>
              <a:t>le </a:t>
            </a:r>
            <a:r>
              <a:rPr sz="1100" spc="-5" dirty="0">
                <a:latin typeface="Calibri"/>
                <a:cs typeface="Calibri"/>
                <a:hlinkClick r:id="rId5"/>
              </a:rPr>
              <a:t>nuove generazioni </a:t>
            </a:r>
            <a:r>
              <a:rPr sz="1100" dirty="0">
                <a:latin typeface="Calibri"/>
                <a:cs typeface="Calibri"/>
                <a:hlinkClick r:id="rId5"/>
              </a:rPr>
              <a:t>è </a:t>
            </a:r>
            <a:r>
              <a:rPr sz="1100" spc="-5" dirty="0">
                <a:latin typeface="Calibri"/>
                <a:cs typeface="Calibri"/>
                <a:hlinkClick r:id="rId5"/>
              </a:rPr>
              <a:t>bene allenarle ...</a:t>
            </a:r>
            <a:r>
              <a:rPr sz="1100" b="1" spc="-5" dirty="0">
                <a:latin typeface="Calibri"/>
                <a:cs typeface="Calibri"/>
                <a:hlinkClick r:id="rId5"/>
              </a:rPr>
              <a:t>LEGGI</a:t>
            </a:r>
            <a:r>
              <a:rPr sz="1100" b="1" spc="70" dirty="0">
                <a:latin typeface="Calibri"/>
                <a:cs typeface="Calibri"/>
                <a:hlinkClick r:id="rId5"/>
              </a:rPr>
              <a:t> </a:t>
            </a:r>
            <a:r>
              <a:rPr sz="1100" b="1" dirty="0">
                <a:latin typeface="Calibri"/>
                <a:cs typeface="Calibri"/>
                <a:hlinkClick r:id="rId5"/>
              </a:rPr>
              <a:t>TUTTO</a:t>
            </a:r>
            <a:endParaRPr sz="1100">
              <a:latin typeface="Calibri"/>
              <a:cs typeface="Calibri"/>
            </a:endParaRPr>
          </a:p>
        </p:txBody>
      </p:sp>
      <p:sp>
        <p:nvSpPr>
          <p:cNvPr id="8" name="object 8"/>
          <p:cNvSpPr txBox="1"/>
          <p:nvPr/>
        </p:nvSpPr>
        <p:spPr>
          <a:xfrm>
            <a:off x="706627" y="5778846"/>
            <a:ext cx="5865495" cy="4112895"/>
          </a:xfrm>
          <a:prstGeom prst="rect">
            <a:avLst/>
          </a:prstGeom>
        </p:spPr>
        <p:txBody>
          <a:bodyPr vert="horz" wrap="square" lIns="0" tIns="57150" rIns="0" bIns="0" rtlCol="0">
            <a:spAutoFit/>
          </a:bodyPr>
          <a:lstStyle/>
          <a:p>
            <a:pPr marL="12700">
              <a:lnSpc>
                <a:spcPct val="100000"/>
              </a:lnSpc>
              <a:spcBef>
                <a:spcPts val="450"/>
              </a:spcBef>
            </a:pPr>
            <a:r>
              <a:rPr sz="900" b="1" spc="60" dirty="0">
                <a:solidFill>
                  <a:srgbClr val="808080"/>
                </a:solidFill>
                <a:latin typeface="Arial"/>
                <a:cs typeface="Arial"/>
              </a:rPr>
              <a:t>05/03/2015</a:t>
            </a:r>
            <a:r>
              <a:rPr sz="900" b="1" spc="140" dirty="0">
                <a:solidFill>
                  <a:srgbClr val="808080"/>
                </a:solidFill>
                <a:latin typeface="Arial"/>
                <a:cs typeface="Arial"/>
              </a:rPr>
              <a:t> </a:t>
            </a:r>
            <a:r>
              <a:rPr sz="900" b="1" spc="50" dirty="0">
                <a:solidFill>
                  <a:srgbClr val="808080"/>
                </a:solidFill>
                <a:latin typeface="Arial"/>
                <a:cs typeface="Arial"/>
              </a:rPr>
              <a:t>06:07</a:t>
            </a:r>
            <a:endParaRPr sz="900">
              <a:latin typeface="Arial"/>
              <a:cs typeface="Arial"/>
            </a:endParaRPr>
          </a:p>
          <a:p>
            <a:pPr>
              <a:lnSpc>
                <a:spcPct val="100000"/>
              </a:lnSpc>
              <a:spcBef>
                <a:spcPts val="35"/>
              </a:spcBef>
            </a:pPr>
            <a:endParaRPr sz="900">
              <a:latin typeface="Times New Roman"/>
              <a:cs typeface="Times New Roman"/>
            </a:endParaRPr>
          </a:p>
          <a:p>
            <a:pPr marL="12700" marR="78740">
              <a:lnSpc>
                <a:spcPts val="2580"/>
              </a:lnSpc>
            </a:pPr>
            <a:r>
              <a:rPr sz="2250" b="1" dirty="0">
                <a:solidFill>
                  <a:srgbClr val="333333"/>
                </a:solidFill>
                <a:latin typeface="Arial"/>
                <a:cs typeface="Arial"/>
              </a:rPr>
              <a:t>L’alfabeto </a:t>
            </a:r>
            <a:r>
              <a:rPr sz="2250" b="1" spc="-5" dirty="0">
                <a:solidFill>
                  <a:srgbClr val="333333"/>
                </a:solidFill>
                <a:latin typeface="Arial"/>
                <a:cs typeface="Arial"/>
              </a:rPr>
              <a:t>della cultura creativa si mette </a:t>
            </a:r>
            <a:r>
              <a:rPr sz="2250" b="1" dirty="0">
                <a:solidFill>
                  <a:srgbClr val="333333"/>
                </a:solidFill>
                <a:latin typeface="Arial"/>
                <a:cs typeface="Arial"/>
              </a:rPr>
              <a:t>in  </a:t>
            </a:r>
            <a:r>
              <a:rPr sz="2250" b="1" spc="-5" dirty="0">
                <a:solidFill>
                  <a:srgbClr val="333333"/>
                </a:solidFill>
                <a:latin typeface="Arial"/>
                <a:cs typeface="Arial"/>
              </a:rPr>
              <a:t>mostra</a:t>
            </a:r>
            <a:endParaRPr sz="2250">
              <a:latin typeface="Arial"/>
              <a:cs typeface="Arial"/>
            </a:endParaRPr>
          </a:p>
          <a:p>
            <a:pPr marL="12700" marR="5080">
              <a:lnSpc>
                <a:spcPct val="114999"/>
              </a:lnSpc>
              <a:spcBef>
                <a:spcPts val="919"/>
              </a:spcBef>
            </a:pPr>
            <a:r>
              <a:rPr sz="1000" i="1" spc="-5" dirty="0">
                <a:solidFill>
                  <a:srgbClr val="808080"/>
                </a:solidFill>
                <a:latin typeface="Arial"/>
                <a:cs typeface="Arial"/>
              </a:rPr>
              <a:t>Il filo conduttore ideale </a:t>
            </a:r>
            <a:r>
              <a:rPr sz="1000" i="1" dirty="0">
                <a:solidFill>
                  <a:srgbClr val="808080"/>
                </a:solidFill>
                <a:latin typeface="Arial"/>
                <a:cs typeface="Arial"/>
              </a:rPr>
              <a:t>della </a:t>
            </a:r>
            <a:r>
              <a:rPr sz="1000" i="1" spc="-5" dirty="0">
                <a:solidFill>
                  <a:srgbClr val="808080"/>
                </a:solidFill>
                <a:latin typeface="Arial"/>
                <a:cs typeface="Arial"/>
              </a:rPr>
              <a:t>seconda edizione del Festival della Cultura Creativa, promosso e realizzato  dalle banche, grazie </a:t>
            </a:r>
            <a:r>
              <a:rPr sz="1000" i="1" dirty="0">
                <a:solidFill>
                  <a:srgbClr val="808080"/>
                </a:solidFill>
                <a:latin typeface="Arial"/>
                <a:cs typeface="Arial"/>
              </a:rPr>
              <a:t>al </a:t>
            </a:r>
            <a:r>
              <a:rPr sz="1000" i="1" spc="-5" dirty="0">
                <a:solidFill>
                  <a:srgbClr val="808080"/>
                </a:solidFill>
                <a:latin typeface="Arial"/>
                <a:cs typeface="Arial"/>
              </a:rPr>
              <a:t>coordinamento dell’Abi, sarà «L’alfabeto </a:t>
            </a:r>
            <a:r>
              <a:rPr sz="1000" i="1" spc="-10" dirty="0">
                <a:solidFill>
                  <a:srgbClr val="808080"/>
                </a:solidFill>
                <a:latin typeface="Arial"/>
                <a:cs typeface="Arial"/>
              </a:rPr>
              <a:t>del </a:t>
            </a:r>
            <a:r>
              <a:rPr sz="1000" i="1" spc="-5" dirty="0">
                <a:solidFill>
                  <a:srgbClr val="808080"/>
                </a:solidFill>
                <a:latin typeface="Arial"/>
                <a:cs typeface="Arial"/>
              </a:rPr>
              <a:t>Mondo. Leggiamo</a:t>
            </a:r>
            <a:r>
              <a:rPr sz="1000" i="1" spc="45" dirty="0">
                <a:solidFill>
                  <a:srgbClr val="808080"/>
                </a:solidFill>
                <a:latin typeface="Arial"/>
                <a:cs typeface="Arial"/>
              </a:rPr>
              <a:t> </a:t>
            </a:r>
            <a:r>
              <a:rPr sz="1000" i="1" spc="-5" dirty="0">
                <a:solidFill>
                  <a:srgbClr val="808080"/>
                </a:solidFill>
                <a:latin typeface="Arial"/>
                <a:cs typeface="Arial"/>
              </a:rPr>
              <a:t>i...</a:t>
            </a:r>
            <a:endParaRPr sz="1000">
              <a:latin typeface="Arial"/>
              <a:cs typeface="Arial"/>
            </a:endParaRPr>
          </a:p>
          <a:p>
            <a:pPr>
              <a:lnSpc>
                <a:spcPct val="100000"/>
              </a:lnSpc>
              <a:spcBef>
                <a:spcPts val="20"/>
              </a:spcBef>
            </a:pPr>
            <a:endParaRPr sz="850">
              <a:latin typeface="Times New Roman"/>
              <a:cs typeface="Times New Roman"/>
            </a:endParaRPr>
          </a:p>
          <a:p>
            <a:pPr marL="12700" marR="1610995" algn="just">
              <a:lnSpc>
                <a:spcPct val="95900"/>
              </a:lnSpc>
            </a:pPr>
            <a:r>
              <a:rPr sz="1150" dirty="0">
                <a:solidFill>
                  <a:srgbClr val="333333"/>
                </a:solidFill>
                <a:latin typeface="Arial"/>
                <a:cs typeface="Arial"/>
              </a:rPr>
              <a:t>Il filo </a:t>
            </a:r>
            <a:r>
              <a:rPr sz="1150" spc="-5" dirty="0">
                <a:solidFill>
                  <a:srgbClr val="333333"/>
                </a:solidFill>
                <a:latin typeface="Arial"/>
                <a:cs typeface="Arial"/>
              </a:rPr>
              <a:t>conduttore ideale della seconda edizione del Festival della  Cultura Creativa, </a:t>
            </a:r>
            <a:r>
              <a:rPr sz="1150" dirty="0">
                <a:solidFill>
                  <a:srgbClr val="333333"/>
                </a:solidFill>
                <a:latin typeface="Arial"/>
                <a:cs typeface="Arial"/>
              </a:rPr>
              <a:t>promosso e </a:t>
            </a:r>
            <a:r>
              <a:rPr sz="1150" spc="-5" dirty="0">
                <a:solidFill>
                  <a:srgbClr val="333333"/>
                </a:solidFill>
                <a:latin typeface="Arial"/>
                <a:cs typeface="Arial"/>
              </a:rPr>
              <a:t>realizzato dalle banche, grazie </a:t>
            </a:r>
            <a:r>
              <a:rPr sz="1150" dirty="0">
                <a:solidFill>
                  <a:srgbClr val="333333"/>
                </a:solidFill>
                <a:latin typeface="Arial"/>
                <a:cs typeface="Arial"/>
              </a:rPr>
              <a:t>al  </a:t>
            </a:r>
            <a:r>
              <a:rPr sz="1150" spc="-5" dirty="0">
                <a:solidFill>
                  <a:srgbClr val="333333"/>
                </a:solidFill>
                <a:latin typeface="Arial"/>
                <a:cs typeface="Arial"/>
              </a:rPr>
              <a:t>coordinamento dell’Abi, sarà «L’alfabeto del Mondo. </a:t>
            </a:r>
            <a:r>
              <a:rPr sz="1150" dirty="0">
                <a:solidFill>
                  <a:srgbClr val="333333"/>
                </a:solidFill>
                <a:latin typeface="Arial"/>
                <a:cs typeface="Arial"/>
              </a:rPr>
              <a:t>Leggiamo i  </a:t>
            </a:r>
            <a:r>
              <a:rPr sz="1150" spc="-5" dirty="0">
                <a:solidFill>
                  <a:srgbClr val="333333"/>
                </a:solidFill>
                <a:latin typeface="Arial"/>
                <a:cs typeface="Arial"/>
              </a:rPr>
              <a:t>segni intorno </a:t>
            </a:r>
            <a:r>
              <a:rPr sz="1150" dirty="0">
                <a:solidFill>
                  <a:srgbClr val="333333"/>
                </a:solidFill>
                <a:latin typeface="Arial"/>
                <a:cs typeface="Arial"/>
              </a:rPr>
              <a:t>a </a:t>
            </a:r>
            <a:r>
              <a:rPr sz="1150" spc="-5" dirty="0">
                <a:solidFill>
                  <a:srgbClr val="333333"/>
                </a:solidFill>
                <a:latin typeface="Arial"/>
                <a:cs typeface="Arial"/>
              </a:rPr>
              <a:t>noi </a:t>
            </a:r>
            <a:r>
              <a:rPr sz="1150" dirty="0">
                <a:solidFill>
                  <a:srgbClr val="333333"/>
                </a:solidFill>
                <a:latin typeface="Arial"/>
                <a:cs typeface="Arial"/>
              </a:rPr>
              <a:t>e </a:t>
            </a:r>
            <a:r>
              <a:rPr sz="1150" spc="-5" dirty="0">
                <a:solidFill>
                  <a:srgbClr val="333333"/>
                </a:solidFill>
                <a:latin typeface="Arial"/>
                <a:cs typeface="Arial"/>
              </a:rPr>
              <a:t>raccontiamoli» </a:t>
            </a:r>
            <a:r>
              <a:rPr sz="1150" dirty="0">
                <a:solidFill>
                  <a:srgbClr val="333333"/>
                </a:solidFill>
                <a:latin typeface="Arial"/>
                <a:cs typeface="Arial"/>
              </a:rPr>
              <a:t>e </a:t>
            </a:r>
            <a:r>
              <a:rPr sz="1150" spc="-5" dirty="0">
                <a:solidFill>
                  <a:srgbClr val="333333"/>
                </a:solidFill>
                <a:latin typeface="Arial"/>
                <a:cs typeface="Arial"/>
              </a:rPr>
              <a:t>la </a:t>
            </a:r>
            <a:r>
              <a:rPr sz="1150" dirty="0">
                <a:solidFill>
                  <a:srgbClr val="333333"/>
                </a:solidFill>
                <a:latin typeface="Arial"/>
                <a:cs typeface="Arial"/>
              </a:rPr>
              <a:t>manifestazione </a:t>
            </a:r>
            <a:r>
              <a:rPr sz="1150" spc="5" dirty="0">
                <a:solidFill>
                  <a:srgbClr val="333333"/>
                </a:solidFill>
                <a:latin typeface="Arial"/>
                <a:cs typeface="Arial"/>
              </a:rPr>
              <a:t>si  </a:t>
            </a:r>
            <a:r>
              <a:rPr sz="1150" spc="-5" dirty="0">
                <a:solidFill>
                  <a:srgbClr val="333333"/>
                </a:solidFill>
                <a:latin typeface="Arial"/>
                <a:cs typeface="Arial"/>
              </a:rPr>
              <a:t>svolgerà </a:t>
            </a:r>
            <a:r>
              <a:rPr sz="1150" dirty="0">
                <a:solidFill>
                  <a:srgbClr val="333333"/>
                </a:solidFill>
                <a:latin typeface="Arial"/>
                <a:cs typeface="Arial"/>
              </a:rPr>
              <a:t>dal </a:t>
            </a:r>
            <a:r>
              <a:rPr sz="1150" spc="-5" dirty="0">
                <a:solidFill>
                  <a:srgbClr val="333333"/>
                </a:solidFill>
                <a:latin typeface="Arial"/>
                <a:cs typeface="Arial"/>
              </a:rPr>
              <a:t>16 </a:t>
            </a:r>
            <a:r>
              <a:rPr sz="1150" dirty="0">
                <a:solidFill>
                  <a:srgbClr val="333333"/>
                </a:solidFill>
                <a:latin typeface="Arial"/>
                <a:cs typeface="Arial"/>
              </a:rPr>
              <a:t>al </a:t>
            </a:r>
            <a:r>
              <a:rPr sz="1150" spc="-5" dirty="0">
                <a:solidFill>
                  <a:srgbClr val="333333"/>
                </a:solidFill>
                <a:latin typeface="Arial"/>
                <a:cs typeface="Arial"/>
              </a:rPr>
              <a:t>22 marzo, coinvolgendo </a:t>
            </a:r>
            <a:r>
              <a:rPr sz="1150" dirty="0">
                <a:solidFill>
                  <a:srgbClr val="333333"/>
                </a:solidFill>
                <a:latin typeface="Arial"/>
                <a:cs typeface="Arial"/>
              </a:rPr>
              <a:t>oltre </a:t>
            </a:r>
            <a:r>
              <a:rPr sz="1150" spc="-5" dirty="0">
                <a:solidFill>
                  <a:srgbClr val="333333"/>
                </a:solidFill>
                <a:latin typeface="Arial"/>
                <a:cs typeface="Arial"/>
              </a:rPr>
              <a:t>10 </a:t>
            </a:r>
            <a:r>
              <a:rPr sz="1150" dirty="0">
                <a:solidFill>
                  <a:srgbClr val="333333"/>
                </a:solidFill>
                <a:latin typeface="Arial"/>
                <a:cs typeface="Arial"/>
              </a:rPr>
              <a:t>mila </a:t>
            </a:r>
            <a:r>
              <a:rPr sz="1150" spc="-5" dirty="0">
                <a:solidFill>
                  <a:srgbClr val="333333"/>
                </a:solidFill>
                <a:latin typeface="Arial"/>
                <a:cs typeface="Arial"/>
              </a:rPr>
              <a:t>ragazzi,  dai </a:t>
            </a:r>
            <a:r>
              <a:rPr sz="1150" dirty="0">
                <a:solidFill>
                  <a:srgbClr val="333333"/>
                </a:solidFill>
                <a:latin typeface="Arial"/>
                <a:cs typeface="Arial"/>
              </a:rPr>
              <a:t>6 ai 13 </a:t>
            </a:r>
            <a:r>
              <a:rPr sz="1150" spc="-5" dirty="0">
                <a:solidFill>
                  <a:srgbClr val="333333"/>
                </a:solidFill>
                <a:latin typeface="Arial"/>
                <a:cs typeface="Arial"/>
              </a:rPr>
              <a:t>anni, </a:t>
            </a:r>
            <a:r>
              <a:rPr sz="1150" dirty="0">
                <a:solidFill>
                  <a:srgbClr val="333333"/>
                </a:solidFill>
                <a:latin typeface="Arial"/>
                <a:cs typeface="Arial"/>
              </a:rPr>
              <a:t>in </a:t>
            </a:r>
            <a:r>
              <a:rPr sz="1150" spc="-5" dirty="0">
                <a:solidFill>
                  <a:srgbClr val="333333"/>
                </a:solidFill>
                <a:latin typeface="Arial"/>
                <a:cs typeface="Arial"/>
              </a:rPr>
              <a:t>tutta Italia, </a:t>
            </a:r>
            <a:r>
              <a:rPr sz="1150" dirty="0">
                <a:solidFill>
                  <a:srgbClr val="333333"/>
                </a:solidFill>
                <a:latin typeface="Arial"/>
                <a:cs typeface="Arial"/>
              </a:rPr>
              <a:t>con </a:t>
            </a:r>
            <a:r>
              <a:rPr sz="1150" spc="-5" dirty="0">
                <a:solidFill>
                  <a:srgbClr val="333333"/>
                </a:solidFill>
                <a:latin typeface="Arial"/>
                <a:cs typeface="Arial"/>
              </a:rPr>
              <a:t>eventi, laboratori </a:t>
            </a:r>
            <a:r>
              <a:rPr sz="1150" dirty="0">
                <a:solidFill>
                  <a:srgbClr val="333333"/>
                </a:solidFill>
                <a:latin typeface="Arial"/>
                <a:cs typeface="Arial"/>
              </a:rPr>
              <a:t>e mostre </a:t>
            </a:r>
            <a:r>
              <a:rPr sz="1150" spc="-5" dirty="0">
                <a:solidFill>
                  <a:srgbClr val="333333"/>
                </a:solidFill>
                <a:latin typeface="Arial"/>
                <a:cs typeface="Arial"/>
              </a:rPr>
              <a:t>in  cui </a:t>
            </a:r>
            <a:r>
              <a:rPr sz="1150" dirty="0">
                <a:solidFill>
                  <a:srgbClr val="333333"/>
                </a:solidFill>
                <a:latin typeface="Arial"/>
                <a:cs typeface="Arial"/>
              </a:rPr>
              <a:t>sperimentare </a:t>
            </a:r>
            <a:r>
              <a:rPr sz="1150" spc="-5" dirty="0">
                <a:solidFill>
                  <a:srgbClr val="333333"/>
                </a:solidFill>
                <a:latin typeface="Arial"/>
                <a:cs typeface="Arial"/>
              </a:rPr>
              <a:t>la </a:t>
            </a:r>
            <a:r>
              <a:rPr sz="1150" dirty="0">
                <a:solidFill>
                  <a:srgbClr val="333333"/>
                </a:solidFill>
                <a:latin typeface="Arial"/>
                <a:cs typeface="Arial"/>
              </a:rPr>
              <a:t>fantasia e </a:t>
            </a:r>
            <a:r>
              <a:rPr sz="1150" spc="-5" dirty="0">
                <a:solidFill>
                  <a:srgbClr val="333333"/>
                </a:solidFill>
                <a:latin typeface="Arial"/>
                <a:cs typeface="Arial"/>
              </a:rPr>
              <a:t>costruire </a:t>
            </a:r>
            <a:r>
              <a:rPr sz="1150" dirty="0">
                <a:solidFill>
                  <a:srgbClr val="333333"/>
                </a:solidFill>
                <a:latin typeface="Arial"/>
                <a:cs typeface="Arial"/>
              </a:rPr>
              <a:t>racconti </a:t>
            </a:r>
            <a:r>
              <a:rPr sz="1150" spc="5" dirty="0">
                <a:solidFill>
                  <a:srgbClr val="333333"/>
                </a:solidFill>
                <a:latin typeface="Arial"/>
                <a:cs typeface="Arial"/>
              </a:rPr>
              <a:t>fra </a:t>
            </a:r>
            <a:r>
              <a:rPr sz="1150" spc="-5" dirty="0">
                <a:solidFill>
                  <a:srgbClr val="333333"/>
                </a:solidFill>
                <a:latin typeface="Arial"/>
                <a:cs typeface="Arial"/>
              </a:rPr>
              <a:t>arte,  archeologia, </a:t>
            </a:r>
            <a:r>
              <a:rPr sz="1150" dirty="0">
                <a:solidFill>
                  <a:srgbClr val="333333"/>
                </a:solidFill>
                <a:latin typeface="Arial"/>
                <a:cs typeface="Arial"/>
              </a:rPr>
              <a:t>musica, </a:t>
            </a:r>
            <a:r>
              <a:rPr sz="1150" spc="-5" dirty="0">
                <a:solidFill>
                  <a:srgbClr val="333333"/>
                </a:solidFill>
                <a:latin typeface="Arial"/>
                <a:cs typeface="Arial"/>
              </a:rPr>
              <a:t>canto, lettura, teatro, </a:t>
            </a:r>
            <a:r>
              <a:rPr sz="1150" dirty="0">
                <a:solidFill>
                  <a:srgbClr val="333333"/>
                </a:solidFill>
                <a:latin typeface="Arial"/>
                <a:cs typeface="Arial"/>
              </a:rPr>
              <a:t>robotica e nuove  </a:t>
            </a:r>
            <a:r>
              <a:rPr sz="1150" spc="-5" dirty="0">
                <a:solidFill>
                  <a:srgbClr val="333333"/>
                </a:solidFill>
                <a:latin typeface="Arial"/>
                <a:cs typeface="Arial"/>
              </a:rPr>
              <a:t>tecnologie.</a:t>
            </a:r>
            <a:endParaRPr sz="1150">
              <a:latin typeface="Arial"/>
              <a:cs typeface="Arial"/>
            </a:endParaRPr>
          </a:p>
          <a:p>
            <a:pPr marL="12700" marR="1610995" algn="just">
              <a:lnSpc>
                <a:spcPts val="1320"/>
              </a:lnSpc>
              <a:spcBef>
                <a:spcPts val="35"/>
              </a:spcBef>
            </a:pPr>
            <a:r>
              <a:rPr sz="1150" dirty="0">
                <a:solidFill>
                  <a:srgbClr val="333333"/>
                </a:solidFill>
                <a:latin typeface="Arial"/>
                <a:cs typeface="Arial"/>
              </a:rPr>
              <a:t>«Siamo </a:t>
            </a:r>
            <a:r>
              <a:rPr sz="1150" spc="-5" dirty="0">
                <a:solidFill>
                  <a:srgbClr val="333333"/>
                </a:solidFill>
                <a:latin typeface="Arial"/>
                <a:cs typeface="Arial"/>
              </a:rPr>
              <a:t>presenti in 60 città con </a:t>
            </a:r>
            <a:r>
              <a:rPr sz="1150" dirty="0">
                <a:solidFill>
                  <a:srgbClr val="333333"/>
                </a:solidFill>
                <a:latin typeface="Arial"/>
                <a:cs typeface="Arial"/>
              </a:rPr>
              <a:t>80 </a:t>
            </a:r>
            <a:r>
              <a:rPr sz="1150" spc="-5" dirty="0">
                <a:solidFill>
                  <a:srgbClr val="333333"/>
                </a:solidFill>
                <a:latin typeface="Arial"/>
                <a:cs typeface="Arial"/>
              </a:rPr>
              <a:t>iniziative </a:t>
            </a:r>
            <a:r>
              <a:rPr sz="1150" spc="5" dirty="0">
                <a:solidFill>
                  <a:srgbClr val="333333"/>
                </a:solidFill>
                <a:latin typeface="Arial"/>
                <a:cs typeface="Arial"/>
              </a:rPr>
              <a:t>su </a:t>
            </a:r>
            <a:r>
              <a:rPr sz="1150" spc="-5" dirty="0">
                <a:solidFill>
                  <a:srgbClr val="333333"/>
                </a:solidFill>
                <a:latin typeface="Arial"/>
                <a:cs typeface="Arial"/>
              </a:rPr>
              <a:t>tutto il territorio  nazionale, rivolgendoci ai </a:t>
            </a:r>
            <a:r>
              <a:rPr sz="1150" dirty="0">
                <a:solidFill>
                  <a:srgbClr val="333333"/>
                </a:solidFill>
                <a:latin typeface="Arial"/>
                <a:cs typeface="Arial"/>
              </a:rPr>
              <a:t>più </a:t>
            </a:r>
            <a:r>
              <a:rPr sz="1150" spc="-5" dirty="0">
                <a:solidFill>
                  <a:srgbClr val="333333"/>
                </a:solidFill>
                <a:latin typeface="Arial"/>
                <a:cs typeface="Arial"/>
              </a:rPr>
              <a:t>giovani con un’opportunità </a:t>
            </a:r>
            <a:r>
              <a:rPr sz="1150" spc="5" dirty="0">
                <a:solidFill>
                  <a:srgbClr val="333333"/>
                </a:solidFill>
                <a:latin typeface="Arial"/>
                <a:cs typeface="Arial"/>
              </a:rPr>
              <a:t>che  </a:t>
            </a:r>
            <a:r>
              <a:rPr sz="1150" dirty="0">
                <a:solidFill>
                  <a:srgbClr val="333333"/>
                </a:solidFill>
                <a:latin typeface="Arial"/>
                <a:cs typeface="Arial"/>
              </a:rPr>
              <a:t>assume </a:t>
            </a:r>
            <a:r>
              <a:rPr sz="1150" spc="-5" dirty="0">
                <a:solidFill>
                  <a:srgbClr val="333333"/>
                </a:solidFill>
                <a:latin typeface="Arial"/>
                <a:cs typeface="Arial"/>
              </a:rPr>
              <a:t>il senso di </a:t>
            </a:r>
            <a:r>
              <a:rPr sz="1150" dirty="0">
                <a:solidFill>
                  <a:srgbClr val="333333"/>
                </a:solidFill>
                <a:latin typeface="Arial"/>
                <a:cs typeface="Arial"/>
              </a:rPr>
              <a:t>una metafora </a:t>
            </a:r>
            <a:r>
              <a:rPr sz="1150" spc="-5" dirty="0">
                <a:solidFill>
                  <a:srgbClr val="333333"/>
                </a:solidFill>
                <a:latin typeface="Arial"/>
                <a:cs typeface="Arial"/>
              </a:rPr>
              <a:t>dello </a:t>
            </a:r>
            <a:r>
              <a:rPr sz="1150" dirty="0">
                <a:solidFill>
                  <a:srgbClr val="333333"/>
                </a:solidFill>
                <a:latin typeface="Arial"/>
                <a:cs typeface="Arial"/>
              </a:rPr>
              <a:t>sforzo </a:t>
            </a:r>
            <a:r>
              <a:rPr sz="1150" spc="-5" dirty="0">
                <a:solidFill>
                  <a:srgbClr val="333333"/>
                </a:solidFill>
                <a:latin typeface="Arial"/>
                <a:cs typeface="Arial"/>
              </a:rPr>
              <a:t>delle banche </a:t>
            </a:r>
            <a:r>
              <a:rPr sz="1150" dirty="0">
                <a:solidFill>
                  <a:srgbClr val="333333"/>
                </a:solidFill>
                <a:latin typeface="Arial"/>
                <a:cs typeface="Arial"/>
              </a:rPr>
              <a:t>a  </a:t>
            </a:r>
            <a:r>
              <a:rPr sz="1150" spc="-5" dirty="0">
                <a:solidFill>
                  <a:srgbClr val="333333"/>
                </a:solidFill>
                <a:latin typeface="Arial"/>
                <a:cs typeface="Arial"/>
              </a:rPr>
              <a:t>investire </a:t>
            </a:r>
            <a:r>
              <a:rPr sz="1150" dirty="0">
                <a:solidFill>
                  <a:srgbClr val="333333"/>
                </a:solidFill>
                <a:latin typeface="Arial"/>
                <a:cs typeface="Arial"/>
              </a:rPr>
              <a:t>per </a:t>
            </a:r>
            <a:r>
              <a:rPr sz="1150" spc="-5" dirty="0">
                <a:solidFill>
                  <a:srgbClr val="333333"/>
                </a:solidFill>
                <a:latin typeface="Arial"/>
                <a:cs typeface="Arial"/>
              </a:rPr>
              <a:t>la </a:t>
            </a:r>
            <a:r>
              <a:rPr sz="1150" dirty="0">
                <a:solidFill>
                  <a:srgbClr val="333333"/>
                </a:solidFill>
                <a:latin typeface="Arial"/>
                <a:cs typeface="Arial"/>
              </a:rPr>
              <a:t>ripresa </a:t>
            </a:r>
            <a:r>
              <a:rPr sz="1150" spc="-5" dirty="0">
                <a:solidFill>
                  <a:srgbClr val="333333"/>
                </a:solidFill>
                <a:latin typeface="Arial"/>
                <a:cs typeface="Arial"/>
              </a:rPr>
              <a:t>del </a:t>
            </a:r>
            <a:r>
              <a:rPr sz="1150" dirty="0">
                <a:solidFill>
                  <a:srgbClr val="333333"/>
                </a:solidFill>
                <a:latin typeface="Arial"/>
                <a:cs typeface="Arial"/>
              </a:rPr>
              <a:t>Paese e </a:t>
            </a:r>
            <a:r>
              <a:rPr sz="1150" spc="-5" dirty="0">
                <a:solidFill>
                  <a:srgbClr val="333333"/>
                </a:solidFill>
                <a:latin typeface="Arial"/>
                <a:cs typeface="Arial"/>
              </a:rPr>
              <a:t>la </a:t>
            </a:r>
            <a:r>
              <a:rPr sz="1150" dirty="0">
                <a:solidFill>
                  <a:srgbClr val="333333"/>
                </a:solidFill>
                <a:latin typeface="Arial"/>
                <a:cs typeface="Arial"/>
              </a:rPr>
              <a:t>diffusione </a:t>
            </a:r>
            <a:r>
              <a:rPr sz="1150" spc="-5" dirty="0">
                <a:solidFill>
                  <a:srgbClr val="333333"/>
                </a:solidFill>
                <a:latin typeface="Arial"/>
                <a:cs typeface="Arial"/>
              </a:rPr>
              <a:t>della Cultura </a:t>
            </a:r>
            <a:r>
              <a:rPr sz="1150" dirty="0">
                <a:solidFill>
                  <a:srgbClr val="333333"/>
                </a:solidFill>
                <a:latin typeface="Arial"/>
                <a:cs typeface="Arial"/>
              </a:rPr>
              <a:t>-</a:t>
            </a:r>
            <a:r>
              <a:rPr sz="1150" spc="100" dirty="0">
                <a:solidFill>
                  <a:srgbClr val="333333"/>
                </a:solidFill>
                <a:latin typeface="Arial"/>
                <a:cs typeface="Arial"/>
              </a:rPr>
              <a:t> </a:t>
            </a:r>
            <a:r>
              <a:rPr sz="1150" spc="-5" dirty="0">
                <a:solidFill>
                  <a:srgbClr val="333333"/>
                </a:solidFill>
                <a:latin typeface="Arial"/>
                <a:cs typeface="Arial"/>
              </a:rPr>
              <a:t>ha</a:t>
            </a:r>
            <a:endParaRPr sz="1150">
              <a:latin typeface="Arial"/>
              <a:cs typeface="Arial"/>
            </a:endParaRPr>
          </a:p>
          <a:p>
            <a:pPr marL="12700" marR="1609725" algn="just">
              <a:lnSpc>
                <a:spcPts val="1320"/>
              </a:lnSpc>
              <a:spcBef>
                <a:spcPts val="10"/>
              </a:spcBef>
            </a:pPr>
            <a:r>
              <a:rPr sz="1150" spc="-5" dirty="0">
                <a:solidFill>
                  <a:srgbClr val="333333"/>
                </a:solidFill>
                <a:latin typeface="Arial"/>
                <a:cs typeface="Arial"/>
              </a:rPr>
              <a:t>dichiarato Antonio Patuelli, presidente </a:t>
            </a:r>
            <a:r>
              <a:rPr sz="1150" dirty="0">
                <a:solidFill>
                  <a:srgbClr val="333333"/>
                </a:solidFill>
                <a:latin typeface="Arial"/>
                <a:cs typeface="Arial"/>
              </a:rPr>
              <a:t>dell’Abi - </a:t>
            </a:r>
            <a:r>
              <a:rPr sz="1150" spc="-5" dirty="0">
                <a:solidFill>
                  <a:srgbClr val="333333"/>
                </a:solidFill>
                <a:latin typeface="Arial"/>
                <a:cs typeface="Arial"/>
              </a:rPr>
              <a:t>Per </a:t>
            </a:r>
            <a:r>
              <a:rPr sz="1150" dirty="0">
                <a:solidFill>
                  <a:srgbClr val="333333"/>
                </a:solidFill>
                <a:latin typeface="Arial"/>
                <a:cs typeface="Arial"/>
              </a:rPr>
              <a:t>formare </a:t>
            </a:r>
            <a:r>
              <a:rPr sz="1150" spc="-5" dirty="0">
                <a:solidFill>
                  <a:srgbClr val="333333"/>
                </a:solidFill>
                <a:latin typeface="Arial"/>
                <a:cs typeface="Arial"/>
              </a:rPr>
              <a:t>le  nuove generazioni </a:t>
            </a:r>
            <a:r>
              <a:rPr sz="1150" dirty="0">
                <a:solidFill>
                  <a:srgbClr val="333333"/>
                </a:solidFill>
                <a:latin typeface="Arial"/>
                <a:cs typeface="Arial"/>
              </a:rPr>
              <a:t>è </a:t>
            </a:r>
            <a:r>
              <a:rPr sz="1150" spc="-5" dirty="0">
                <a:solidFill>
                  <a:srgbClr val="333333"/>
                </a:solidFill>
                <a:latin typeface="Arial"/>
                <a:cs typeface="Arial"/>
              </a:rPr>
              <a:t>bene allenarle </a:t>
            </a:r>
            <a:r>
              <a:rPr sz="1150" dirty="0">
                <a:solidFill>
                  <a:srgbClr val="333333"/>
                </a:solidFill>
                <a:latin typeface="Arial"/>
                <a:cs typeface="Arial"/>
              </a:rPr>
              <a:t>a </a:t>
            </a:r>
            <a:r>
              <a:rPr sz="1150" spc="-5" dirty="0">
                <a:solidFill>
                  <a:srgbClr val="333333"/>
                </a:solidFill>
                <a:latin typeface="Arial"/>
                <a:cs typeface="Arial"/>
              </a:rPr>
              <a:t>diventare cittadini</a:t>
            </a:r>
            <a:r>
              <a:rPr sz="1150" spc="40" dirty="0">
                <a:solidFill>
                  <a:srgbClr val="333333"/>
                </a:solidFill>
                <a:latin typeface="Arial"/>
                <a:cs typeface="Arial"/>
              </a:rPr>
              <a:t> </a:t>
            </a:r>
            <a:r>
              <a:rPr sz="1150" spc="-5" dirty="0">
                <a:solidFill>
                  <a:srgbClr val="333333"/>
                </a:solidFill>
                <a:latin typeface="Arial"/>
                <a:cs typeface="Arial"/>
              </a:rPr>
              <a:t>attivi,</a:t>
            </a:r>
            <a:endParaRPr sz="1150">
              <a:latin typeface="Arial"/>
              <a:cs typeface="Arial"/>
            </a:endParaRPr>
          </a:p>
        </p:txBody>
      </p:sp>
      <p:sp>
        <p:nvSpPr>
          <p:cNvPr id="9" name="object 9"/>
          <p:cNvSpPr/>
          <p:nvPr/>
        </p:nvSpPr>
        <p:spPr>
          <a:xfrm>
            <a:off x="720090" y="2119883"/>
            <a:ext cx="2333625" cy="894588"/>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Siviaggia.it</a:t>
            </a:r>
            <a:endParaRPr sz="1600">
              <a:latin typeface="Arial"/>
              <a:cs typeface="Arial"/>
            </a:endParaRPr>
          </a:p>
          <a:p>
            <a:pPr marL="12700">
              <a:lnSpc>
                <a:spcPts val="1880"/>
              </a:lnSpc>
            </a:pPr>
            <a:r>
              <a:rPr sz="1600" b="1" spc="-5" dirty="0">
                <a:latin typeface="Arial"/>
                <a:cs typeface="Arial"/>
              </a:rPr>
              <a:t>5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264410"/>
            <a:ext cx="6146165" cy="3318510"/>
          </a:xfrm>
          <a:prstGeom prst="rect">
            <a:avLst/>
          </a:prstGeom>
        </p:spPr>
        <p:txBody>
          <a:bodyPr vert="horz" wrap="square" lIns="0" tIns="20320" rIns="0" bIns="0" rtlCol="0">
            <a:spAutoFit/>
          </a:bodyPr>
          <a:lstStyle/>
          <a:p>
            <a:pPr marL="12700" marR="5080" algn="just">
              <a:lnSpc>
                <a:spcPct val="95800"/>
              </a:lnSpc>
              <a:spcBef>
                <a:spcPts val="160"/>
              </a:spcBef>
            </a:pPr>
            <a:r>
              <a:rPr sz="1150" spc="-5" dirty="0">
                <a:solidFill>
                  <a:srgbClr val="333333"/>
                </a:solidFill>
                <a:latin typeface="Arial"/>
                <a:cs typeface="Arial"/>
              </a:rPr>
              <a:t>capaci </a:t>
            </a:r>
            <a:r>
              <a:rPr sz="1150" dirty="0">
                <a:solidFill>
                  <a:srgbClr val="333333"/>
                </a:solidFill>
                <a:latin typeface="Arial"/>
                <a:cs typeface="Arial"/>
              </a:rPr>
              <a:t>di sfruttare </a:t>
            </a:r>
            <a:r>
              <a:rPr sz="1150" spc="-5" dirty="0">
                <a:solidFill>
                  <a:srgbClr val="333333"/>
                </a:solidFill>
                <a:latin typeface="Arial"/>
                <a:cs typeface="Arial"/>
              </a:rPr>
              <a:t>le </a:t>
            </a:r>
            <a:r>
              <a:rPr sz="1150" dirty="0">
                <a:solidFill>
                  <a:srgbClr val="333333"/>
                </a:solidFill>
                <a:latin typeface="Arial"/>
                <a:cs typeface="Arial"/>
              </a:rPr>
              <a:t>loro </a:t>
            </a:r>
            <a:r>
              <a:rPr sz="1150" spc="-5" dirty="0">
                <a:solidFill>
                  <a:srgbClr val="333333"/>
                </a:solidFill>
                <a:latin typeface="Arial"/>
                <a:cs typeface="Arial"/>
              </a:rPr>
              <a:t>progettualità, in </a:t>
            </a:r>
            <a:r>
              <a:rPr sz="1150" dirty="0">
                <a:solidFill>
                  <a:srgbClr val="333333"/>
                </a:solidFill>
                <a:latin typeface="Arial"/>
                <a:cs typeface="Arial"/>
              </a:rPr>
              <a:t>sinergia con </a:t>
            </a:r>
            <a:r>
              <a:rPr sz="1150" spc="-5" dirty="0">
                <a:solidFill>
                  <a:srgbClr val="333333"/>
                </a:solidFill>
                <a:latin typeface="Arial"/>
                <a:cs typeface="Arial"/>
              </a:rPr>
              <a:t>insegnanti, famiglie </a:t>
            </a:r>
            <a:r>
              <a:rPr sz="1150" dirty="0">
                <a:solidFill>
                  <a:srgbClr val="333333"/>
                </a:solidFill>
                <a:latin typeface="Arial"/>
                <a:cs typeface="Arial"/>
              </a:rPr>
              <a:t>e </a:t>
            </a:r>
            <a:r>
              <a:rPr sz="1150" spc="-5" dirty="0">
                <a:solidFill>
                  <a:srgbClr val="333333"/>
                </a:solidFill>
                <a:latin typeface="Arial"/>
                <a:cs typeface="Arial"/>
              </a:rPr>
              <a:t>operatori </a:t>
            </a:r>
            <a:r>
              <a:rPr sz="1150" dirty="0">
                <a:solidFill>
                  <a:srgbClr val="333333"/>
                </a:solidFill>
                <a:latin typeface="Arial"/>
                <a:cs typeface="Arial"/>
              </a:rPr>
              <a:t>culturali  </a:t>
            </a:r>
            <a:r>
              <a:rPr sz="1150" spc="-5" dirty="0">
                <a:solidFill>
                  <a:srgbClr val="333333"/>
                </a:solidFill>
                <a:latin typeface="Arial"/>
                <a:cs typeface="Arial"/>
              </a:rPr>
              <a:t>in scuole, </a:t>
            </a:r>
            <a:r>
              <a:rPr sz="1150" dirty="0">
                <a:solidFill>
                  <a:srgbClr val="333333"/>
                </a:solidFill>
                <a:latin typeface="Arial"/>
                <a:cs typeface="Arial"/>
              </a:rPr>
              <a:t>musei, </a:t>
            </a:r>
            <a:r>
              <a:rPr sz="1150" spc="-5" dirty="0">
                <a:solidFill>
                  <a:srgbClr val="333333"/>
                </a:solidFill>
                <a:latin typeface="Arial"/>
                <a:cs typeface="Arial"/>
              </a:rPr>
              <a:t>biblioteche </a:t>
            </a:r>
            <a:r>
              <a:rPr sz="1150" dirty="0">
                <a:solidFill>
                  <a:srgbClr val="333333"/>
                </a:solidFill>
                <a:latin typeface="Arial"/>
                <a:cs typeface="Arial"/>
              </a:rPr>
              <a:t>e </a:t>
            </a:r>
            <a:r>
              <a:rPr sz="1150" spc="-5" dirty="0">
                <a:solidFill>
                  <a:srgbClr val="333333"/>
                </a:solidFill>
                <a:latin typeface="Arial"/>
                <a:cs typeface="Arial"/>
              </a:rPr>
              <a:t>istituzioni culturali. </a:t>
            </a:r>
            <a:r>
              <a:rPr sz="1150" dirty="0">
                <a:solidFill>
                  <a:srgbClr val="333333"/>
                </a:solidFill>
                <a:latin typeface="Arial"/>
                <a:cs typeface="Arial"/>
              </a:rPr>
              <a:t>Dobbiamo </a:t>
            </a:r>
            <a:r>
              <a:rPr sz="1150" spc="-5" dirty="0">
                <a:solidFill>
                  <a:srgbClr val="333333"/>
                </a:solidFill>
                <a:latin typeface="Arial"/>
                <a:cs typeface="Arial"/>
              </a:rPr>
              <a:t>lavorare per </a:t>
            </a:r>
            <a:r>
              <a:rPr sz="1150" dirty="0">
                <a:solidFill>
                  <a:srgbClr val="333333"/>
                </a:solidFill>
                <a:latin typeface="Arial"/>
                <a:cs typeface="Arial"/>
              </a:rPr>
              <a:t>un </a:t>
            </a:r>
            <a:r>
              <a:rPr sz="1150" spc="-5" dirty="0">
                <a:solidFill>
                  <a:srgbClr val="333333"/>
                </a:solidFill>
                <a:latin typeface="Arial"/>
                <a:cs typeface="Arial"/>
              </a:rPr>
              <a:t>recupero </a:t>
            </a:r>
            <a:r>
              <a:rPr sz="1150" dirty="0">
                <a:solidFill>
                  <a:srgbClr val="333333"/>
                </a:solidFill>
                <a:latin typeface="Arial"/>
                <a:cs typeface="Arial"/>
              </a:rPr>
              <a:t>della  </a:t>
            </a:r>
            <a:r>
              <a:rPr sz="1150" spc="-5" dirty="0">
                <a:solidFill>
                  <a:srgbClr val="333333"/>
                </a:solidFill>
                <a:latin typeface="Arial"/>
                <a:cs typeface="Arial"/>
              </a:rPr>
              <a:t>lingua per potenziare </a:t>
            </a:r>
            <a:r>
              <a:rPr sz="1150" dirty="0">
                <a:solidFill>
                  <a:srgbClr val="333333"/>
                </a:solidFill>
                <a:latin typeface="Arial"/>
                <a:cs typeface="Arial"/>
              </a:rPr>
              <a:t>la </a:t>
            </a:r>
            <a:r>
              <a:rPr sz="1150" spc="-5" dirty="0">
                <a:solidFill>
                  <a:srgbClr val="333333"/>
                </a:solidFill>
                <a:latin typeface="Arial"/>
                <a:cs typeface="Arial"/>
              </a:rPr>
              <a:t>comprensione </a:t>
            </a:r>
            <a:r>
              <a:rPr sz="1150" dirty="0">
                <a:solidFill>
                  <a:srgbClr val="333333"/>
                </a:solidFill>
                <a:latin typeface="Arial"/>
                <a:cs typeface="Arial"/>
              </a:rPr>
              <a:t>e </a:t>
            </a:r>
            <a:r>
              <a:rPr sz="1150" spc="-5" dirty="0">
                <a:solidFill>
                  <a:srgbClr val="333333"/>
                </a:solidFill>
                <a:latin typeface="Arial"/>
                <a:cs typeface="Arial"/>
              </a:rPr>
              <a:t>lo </a:t>
            </a:r>
            <a:r>
              <a:rPr sz="1150" dirty="0">
                <a:solidFill>
                  <a:srgbClr val="333333"/>
                </a:solidFill>
                <a:latin typeface="Arial"/>
                <a:cs typeface="Arial"/>
              </a:rPr>
              <a:t>spirito critico degli </a:t>
            </a:r>
            <a:r>
              <a:rPr sz="1150" spc="-5" dirty="0">
                <a:solidFill>
                  <a:srgbClr val="333333"/>
                </a:solidFill>
                <a:latin typeface="Arial"/>
                <a:cs typeface="Arial"/>
              </a:rPr>
              <a:t>Italiani, senza </a:t>
            </a:r>
            <a:r>
              <a:rPr sz="1150" dirty="0">
                <a:solidFill>
                  <a:srgbClr val="333333"/>
                </a:solidFill>
                <a:latin typeface="Arial"/>
                <a:cs typeface="Arial"/>
              </a:rPr>
              <a:t>imbarbarimenti  </a:t>
            </a:r>
            <a:r>
              <a:rPr sz="1150" spc="-5" dirty="0">
                <a:solidFill>
                  <a:srgbClr val="333333"/>
                </a:solidFill>
                <a:latin typeface="Arial"/>
                <a:cs typeface="Arial"/>
              </a:rPr>
              <a:t>derivanti dalle lingue straniere </a:t>
            </a:r>
            <a:r>
              <a:rPr sz="1150" dirty="0">
                <a:solidFill>
                  <a:srgbClr val="333333"/>
                </a:solidFill>
                <a:latin typeface="Arial"/>
                <a:cs typeface="Arial"/>
              </a:rPr>
              <a:t>che creano equivoci e alludono </a:t>
            </a:r>
            <a:r>
              <a:rPr sz="1150" spc="-5" dirty="0">
                <a:solidFill>
                  <a:srgbClr val="333333"/>
                </a:solidFill>
                <a:latin typeface="Arial"/>
                <a:cs typeface="Arial"/>
              </a:rPr>
              <a:t>ad </a:t>
            </a:r>
            <a:r>
              <a:rPr sz="1150" dirty="0">
                <a:solidFill>
                  <a:srgbClr val="333333"/>
                </a:solidFill>
                <a:latin typeface="Arial"/>
                <a:cs typeface="Arial"/>
              </a:rPr>
              <a:t>altri </a:t>
            </a:r>
            <a:r>
              <a:rPr sz="1150" spc="-5" dirty="0">
                <a:solidFill>
                  <a:srgbClr val="333333"/>
                </a:solidFill>
                <a:latin typeface="Arial"/>
                <a:cs typeface="Arial"/>
              </a:rPr>
              <a:t>ordinamenti giuridici </a:t>
            </a:r>
            <a:r>
              <a:rPr sz="1150" dirty="0">
                <a:solidFill>
                  <a:srgbClr val="333333"/>
                </a:solidFill>
                <a:latin typeface="Arial"/>
                <a:cs typeface="Arial"/>
              </a:rPr>
              <a:t>e  </a:t>
            </a:r>
            <a:r>
              <a:rPr sz="1150" spc="-5" dirty="0">
                <a:solidFill>
                  <a:srgbClr val="333333"/>
                </a:solidFill>
                <a:latin typeface="Arial"/>
                <a:cs typeface="Arial"/>
              </a:rPr>
              <a:t>culturali». </a:t>
            </a:r>
            <a:r>
              <a:rPr sz="1150" dirty="0">
                <a:solidFill>
                  <a:srgbClr val="333333"/>
                </a:solidFill>
                <a:latin typeface="Arial"/>
                <a:cs typeface="Arial"/>
              </a:rPr>
              <a:t>Il </a:t>
            </a:r>
            <a:r>
              <a:rPr sz="1150" spc="-5" dirty="0">
                <a:solidFill>
                  <a:srgbClr val="333333"/>
                </a:solidFill>
                <a:latin typeface="Arial"/>
                <a:cs typeface="Arial"/>
              </a:rPr>
              <a:t>presidente della </a:t>
            </a:r>
            <a:r>
              <a:rPr sz="1150" dirty="0">
                <a:solidFill>
                  <a:srgbClr val="333333"/>
                </a:solidFill>
                <a:latin typeface="Arial"/>
                <a:cs typeface="Arial"/>
              </a:rPr>
              <a:t>Commissione </a:t>
            </a:r>
            <a:r>
              <a:rPr sz="1150" spc="-5" dirty="0">
                <a:solidFill>
                  <a:srgbClr val="333333"/>
                </a:solidFill>
                <a:latin typeface="Arial"/>
                <a:cs typeface="Arial"/>
              </a:rPr>
              <a:t>Nazionale Italiana </a:t>
            </a:r>
            <a:r>
              <a:rPr sz="1150" dirty="0">
                <a:solidFill>
                  <a:srgbClr val="333333"/>
                </a:solidFill>
                <a:latin typeface="Arial"/>
                <a:cs typeface="Arial"/>
              </a:rPr>
              <a:t>dell’Unesco </a:t>
            </a:r>
            <a:r>
              <a:rPr sz="1150" spc="-5" dirty="0">
                <a:solidFill>
                  <a:srgbClr val="333333"/>
                </a:solidFill>
                <a:latin typeface="Arial"/>
                <a:cs typeface="Arial"/>
              </a:rPr>
              <a:t>Giovanni </a:t>
            </a:r>
            <a:r>
              <a:rPr sz="1150" dirty="0">
                <a:solidFill>
                  <a:srgbClr val="333333"/>
                </a:solidFill>
                <a:latin typeface="Arial"/>
                <a:cs typeface="Arial"/>
              </a:rPr>
              <a:t>Puglisi </a:t>
            </a:r>
            <a:r>
              <a:rPr sz="1150" spc="-5" dirty="0">
                <a:solidFill>
                  <a:srgbClr val="333333"/>
                </a:solidFill>
                <a:latin typeface="Arial"/>
                <a:cs typeface="Arial"/>
              </a:rPr>
              <a:t>ha  aderito </a:t>
            </a:r>
            <a:r>
              <a:rPr sz="1150" dirty="0">
                <a:solidFill>
                  <a:srgbClr val="333333"/>
                </a:solidFill>
                <a:latin typeface="Arial"/>
                <a:cs typeface="Arial"/>
              </a:rPr>
              <a:t>a </a:t>
            </a:r>
            <a:r>
              <a:rPr sz="1150" spc="-5" dirty="0">
                <a:solidFill>
                  <a:srgbClr val="333333"/>
                </a:solidFill>
                <a:latin typeface="Arial"/>
                <a:cs typeface="Arial"/>
              </a:rPr>
              <a:t>quest’opportunità in quanto corrispondente </a:t>
            </a:r>
            <a:r>
              <a:rPr sz="1150" dirty="0">
                <a:solidFill>
                  <a:srgbClr val="333333"/>
                </a:solidFill>
                <a:latin typeface="Arial"/>
                <a:cs typeface="Arial"/>
              </a:rPr>
              <a:t>alla </a:t>
            </a:r>
            <a:r>
              <a:rPr sz="1150" spc="-5" dirty="0">
                <a:solidFill>
                  <a:srgbClr val="333333"/>
                </a:solidFill>
                <a:latin typeface="Arial"/>
                <a:cs typeface="Arial"/>
              </a:rPr>
              <a:t>funzione primaria  dell’alfabetizzazione </a:t>
            </a:r>
            <a:r>
              <a:rPr sz="1150" dirty="0">
                <a:solidFill>
                  <a:srgbClr val="333333"/>
                </a:solidFill>
                <a:latin typeface="Arial"/>
                <a:cs typeface="Arial"/>
              </a:rPr>
              <a:t>che </a:t>
            </a:r>
            <a:r>
              <a:rPr sz="1150" spc="-5" dirty="0">
                <a:solidFill>
                  <a:srgbClr val="333333"/>
                </a:solidFill>
                <a:latin typeface="Arial"/>
                <a:cs typeface="Arial"/>
              </a:rPr>
              <a:t>contraddistingue </a:t>
            </a:r>
            <a:r>
              <a:rPr sz="1150" dirty="0">
                <a:solidFill>
                  <a:srgbClr val="333333"/>
                </a:solidFill>
                <a:latin typeface="Arial"/>
                <a:cs typeface="Arial"/>
              </a:rPr>
              <a:t>l’Unesco insieme </a:t>
            </a:r>
            <a:r>
              <a:rPr sz="1150" spc="-5" dirty="0">
                <a:solidFill>
                  <a:srgbClr val="333333"/>
                </a:solidFill>
                <a:latin typeface="Arial"/>
                <a:cs typeface="Arial"/>
              </a:rPr>
              <a:t>alla </a:t>
            </a:r>
            <a:r>
              <a:rPr sz="1150" dirty="0">
                <a:solidFill>
                  <a:srgbClr val="333333"/>
                </a:solidFill>
                <a:latin typeface="Arial"/>
                <a:cs typeface="Arial"/>
              </a:rPr>
              <a:t>più nota </a:t>
            </a:r>
            <a:r>
              <a:rPr sz="1150" spc="-5" dirty="0">
                <a:solidFill>
                  <a:srgbClr val="333333"/>
                </a:solidFill>
                <a:latin typeface="Arial"/>
                <a:cs typeface="Arial"/>
              </a:rPr>
              <a:t>tutela </a:t>
            </a:r>
            <a:r>
              <a:rPr sz="1150" dirty="0">
                <a:solidFill>
                  <a:srgbClr val="333333"/>
                </a:solidFill>
                <a:latin typeface="Arial"/>
                <a:cs typeface="Arial"/>
              </a:rPr>
              <a:t>dei patrimoni  </a:t>
            </a:r>
            <a:r>
              <a:rPr sz="1150" spc="-5" dirty="0">
                <a:solidFill>
                  <a:srgbClr val="333333"/>
                </a:solidFill>
                <a:latin typeface="Arial"/>
                <a:cs typeface="Arial"/>
              </a:rPr>
              <a:t>artistici: «Adorno </a:t>
            </a:r>
            <a:r>
              <a:rPr sz="1150" dirty="0">
                <a:solidFill>
                  <a:srgbClr val="333333"/>
                </a:solidFill>
                <a:latin typeface="Arial"/>
                <a:cs typeface="Arial"/>
              </a:rPr>
              <a:t>dice che </a:t>
            </a:r>
            <a:r>
              <a:rPr sz="1150" spc="-5" dirty="0">
                <a:solidFill>
                  <a:srgbClr val="333333"/>
                </a:solidFill>
                <a:latin typeface="Arial"/>
                <a:cs typeface="Arial"/>
              </a:rPr>
              <a:t>non </a:t>
            </a:r>
            <a:r>
              <a:rPr sz="1150" dirty="0">
                <a:solidFill>
                  <a:srgbClr val="333333"/>
                </a:solidFill>
                <a:latin typeface="Arial"/>
                <a:cs typeface="Arial"/>
              </a:rPr>
              <a:t>serve </a:t>
            </a:r>
            <a:r>
              <a:rPr sz="1150" spc="-5" dirty="0">
                <a:solidFill>
                  <a:srgbClr val="333333"/>
                </a:solidFill>
                <a:latin typeface="Arial"/>
                <a:cs typeface="Arial"/>
              </a:rPr>
              <a:t>avere </a:t>
            </a:r>
            <a:r>
              <a:rPr sz="1150" dirty="0">
                <a:solidFill>
                  <a:srgbClr val="333333"/>
                </a:solidFill>
                <a:latin typeface="Arial"/>
                <a:cs typeface="Arial"/>
              </a:rPr>
              <a:t>i musei se non </a:t>
            </a:r>
            <a:r>
              <a:rPr sz="1150" spc="-5" dirty="0">
                <a:solidFill>
                  <a:srgbClr val="333333"/>
                </a:solidFill>
                <a:latin typeface="Arial"/>
                <a:cs typeface="Arial"/>
              </a:rPr>
              <a:t>vissuti </a:t>
            </a:r>
            <a:r>
              <a:rPr sz="1150" dirty="0">
                <a:solidFill>
                  <a:srgbClr val="333333"/>
                </a:solidFill>
                <a:latin typeface="Arial"/>
                <a:cs typeface="Arial"/>
              </a:rPr>
              <a:t>e il </a:t>
            </a:r>
            <a:r>
              <a:rPr sz="1150" spc="-5" dirty="0">
                <a:solidFill>
                  <a:srgbClr val="333333"/>
                </a:solidFill>
                <a:latin typeface="Arial"/>
                <a:cs typeface="Arial"/>
              </a:rPr>
              <a:t>patrimonio culturale deve  entrare </a:t>
            </a:r>
            <a:r>
              <a:rPr sz="1150" dirty="0">
                <a:solidFill>
                  <a:srgbClr val="333333"/>
                </a:solidFill>
                <a:latin typeface="Arial"/>
                <a:cs typeface="Arial"/>
              </a:rPr>
              <a:t>nel </a:t>
            </a:r>
            <a:r>
              <a:rPr sz="1150" spc="-5" dirty="0">
                <a:solidFill>
                  <a:srgbClr val="333333"/>
                </a:solidFill>
                <a:latin typeface="Arial"/>
                <a:cs typeface="Arial"/>
              </a:rPr>
              <a:t>quotidiano. </a:t>
            </a:r>
            <a:r>
              <a:rPr sz="1150" dirty="0">
                <a:solidFill>
                  <a:srgbClr val="333333"/>
                </a:solidFill>
                <a:latin typeface="Arial"/>
                <a:cs typeface="Arial"/>
              </a:rPr>
              <a:t>Aprire </a:t>
            </a:r>
            <a:r>
              <a:rPr sz="1150" spc="-5" dirty="0">
                <a:solidFill>
                  <a:srgbClr val="333333"/>
                </a:solidFill>
                <a:latin typeface="Arial"/>
                <a:cs typeface="Arial"/>
              </a:rPr>
              <a:t>ai giovani </a:t>
            </a:r>
            <a:r>
              <a:rPr sz="1150" dirty="0">
                <a:solidFill>
                  <a:srgbClr val="333333"/>
                </a:solidFill>
                <a:latin typeface="Arial"/>
                <a:cs typeface="Arial"/>
              </a:rPr>
              <a:t>significa </a:t>
            </a:r>
            <a:r>
              <a:rPr sz="1150" spc="-5" dirty="0">
                <a:solidFill>
                  <a:srgbClr val="333333"/>
                </a:solidFill>
                <a:latin typeface="Arial"/>
                <a:cs typeface="Arial"/>
              </a:rPr>
              <a:t>abituarli all’arte. </a:t>
            </a:r>
            <a:r>
              <a:rPr sz="1150" dirty="0">
                <a:solidFill>
                  <a:srgbClr val="333333"/>
                </a:solidFill>
                <a:latin typeface="Arial"/>
                <a:cs typeface="Arial"/>
              </a:rPr>
              <a:t>Il ministro </a:t>
            </a:r>
            <a:r>
              <a:rPr sz="1150" spc="-5" dirty="0">
                <a:solidFill>
                  <a:srgbClr val="333333"/>
                </a:solidFill>
                <a:latin typeface="Arial"/>
                <a:cs typeface="Arial"/>
              </a:rPr>
              <a:t>Giannini </a:t>
            </a:r>
            <a:r>
              <a:rPr sz="1150" dirty="0">
                <a:solidFill>
                  <a:srgbClr val="333333"/>
                </a:solidFill>
                <a:latin typeface="Arial"/>
                <a:cs typeface="Arial"/>
              </a:rPr>
              <a:t>sta  </a:t>
            </a:r>
            <a:r>
              <a:rPr sz="1150" spc="-5" dirty="0">
                <a:solidFill>
                  <a:srgbClr val="333333"/>
                </a:solidFill>
                <a:latin typeface="Arial"/>
                <a:cs typeface="Arial"/>
              </a:rPr>
              <a:t>tentando di </a:t>
            </a:r>
            <a:r>
              <a:rPr sz="1150" dirty="0">
                <a:solidFill>
                  <a:srgbClr val="333333"/>
                </a:solidFill>
                <a:latin typeface="Arial"/>
                <a:cs typeface="Arial"/>
              </a:rPr>
              <a:t>riportare </a:t>
            </a:r>
            <a:r>
              <a:rPr sz="1150" spc="-5" dirty="0">
                <a:solidFill>
                  <a:srgbClr val="333333"/>
                </a:solidFill>
                <a:latin typeface="Arial"/>
                <a:cs typeface="Arial"/>
              </a:rPr>
              <a:t>le discipline artistiche </a:t>
            </a:r>
            <a:r>
              <a:rPr sz="1150" dirty="0">
                <a:solidFill>
                  <a:srgbClr val="333333"/>
                </a:solidFill>
                <a:latin typeface="Arial"/>
                <a:cs typeface="Arial"/>
              </a:rPr>
              <a:t>e </a:t>
            </a:r>
            <a:r>
              <a:rPr sz="1150" spc="-5" dirty="0">
                <a:solidFill>
                  <a:srgbClr val="333333"/>
                </a:solidFill>
                <a:latin typeface="Arial"/>
                <a:cs typeface="Arial"/>
              </a:rPr>
              <a:t>musicali alla </a:t>
            </a:r>
            <a:r>
              <a:rPr sz="1150" dirty="0">
                <a:solidFill>
                  <a:srgbClr val="333333"/>
                </a:solidFill>
                <a:latin typeface="Arial"/>
                <a:cs typeface="Arial"/>
              </a:rPr>
              <a:t>loro dignità. </a:t>
            </a:r>
            <a:r>
              <a:rPr sz="1150" spc="-5" dirty="0">
                <a:solidFill>
                  <a:srgbClr val="333333"/>
                </a:solidFill>
                <a:latin typeface="Arial"/>
                <a:cs typeface="Arial"/>
              </a:rPr>
              <a:t>L’Italia </a:t>
            </a:r>
            <a:r>
              <a:rPr sz="1150" spc="5" dirty="0">
                <a:solidFill>
                  <a:srgbClr val="333333"/>
                </a:solidFill>
                <a:latin typeface="Arial"/>
                <a:cs typeface="Arial"/>
              </a:rPr>
              <a:t>si </a:t>
            </a:r>
            <a:r>
              <a:rPr sz="1150" dirty="0">
                <a:solidFill>
                  <a:srgbClr val="333333"/>
                </a:solidFill>
                <a:latin typeface="Arial"/>
                <a:cs typeface="Arial"/>
              </a:rPr>
              <a:t>fonda </a:t>
            </a:r>
            <a:r>
              <a:rPr sz="1150" spc="-5" dirty="0">
                <a:solidFill>
                  <a:srgbClr val="333333"/>
                </a:solidFill>
                <a:latin typeface="Arial"/>
                <a:cs typeface="Arial"/>
              </a:rPr>
              <a:t>sul  lavoro </a:t>
            </a:r>
            <a:r>
              <a:rPr sz="1150" dirty="0">
                <a:solidFill>
                  <a:srgbClr val="333333"/>
                </a:solidFill>
                <a:latin typeface="Arial"/>
                <a:cs typeface="Arial"/>
              </a:rPr>
              <a:t>e </a:t>
            </a:r>
            <a:r>
              <a:rPr sz="1150" spc="-5" dirty="0">
                <a:solidFill>
                  <a:srgbClr val="333333"/>
                </a:solidFill>
                <a:latin typeface="Arial"/>
                <a:cs typeface="Arial"/>
              </a:rPr>
              <a:t>sulla bellezza che </a:t>
            </a:r>
            <a:r>
              <a:rPr sz="1150" spc="5" dirty="0">
                <a:solidFill>
                  <a:srgbClr val="333333"/>
                </a:solidFill>
                <a:latin typeface="Arial"/>
                <a:cs typeface="Arial"/>
              </a:rPr>
              <a:t>fa </a:t>
            </a:r>
            <a:r>
              <a:rPr sz="1150" spc="-5" dirty="0">
                <a:solidFill>
                  <a:srgbClr val="333333"/>
                </a:solidFill>
                <a:latin typeface="Arial"/>
                <a:cs typeface="Arial"/>
              </a:rPr>
              <a:t>così parte del nostro dna da essere sottovalutata. Non </a:t>
            </a:r>
            <a:r>
              <a:rPr sz="1150" dirty="0">
                <a:solidFill>
                  <a:srgbClr val="333333"/>
                </a:solidFill>
                <a:latin typeface="Arial"/>
                <a:cs typeface="Arial"/>
              </a:rPr>
              <a:t>si </a:t>
            </a:r>
            <a:r>
              <a:rPr sz="1150" spc="-5" dirty="0">
                <a:solidFill>
                  <a:srgbClr val="333333"/>
                </a:solidFill>
                <a:latin typeface="Arial"/>
                <a:cs typeface="Arial"/>
              </a:rPr>
              <a:t>può  ostacolare </a:t>
            </a:r>
            <a:r>
              <a:rPr sz="1150" dirty="0">
                <a:solidFill>
                  <a:srgbClr val="333333"/>
                </a:solidFill>
                <a:latin typeface="Arial"/>
                <a:cs typeface="Arial"/>
              </a:rPr>
              <a:t>l’impegno </a:t>
            </a:r>
            <a:r>
              <a:rPr sz="1150" spc="-5" dirty="0">
                <a:solidFill>
                  <a:srgbClr val="333333"/>
                </a:solidFill>
                <a:latin typeface="Arial"/>
                <a:cs typeface="Arial"/>
              </a:rPr>
              <a:t>dei privati </a:t>
            </a:r>
            <a:r>
              <a:rPr sz="1150" dirty="0">
                <a:solidFill>
                  <a:srgbClr val="333333"/>
                </a:solidFill>
                <a:latin typeface="Arial"/>
                <a:cs typeface="Arial"/>
              </a:rPr>
              <a:t>per </a:t>
            </a:r>
            <a:r>
              <a:rPr sz="1150" spc="-5" dirty="0">
                <a:solidFill>
                  <a:srgbClr val="333333"/>
                </a:solidFill>
                <a:latin typeface="Arial"/>
                <a:cs typeface="Arial"/>
              </a:rPr>
              <a:t>la cultura </a:t>
            </a:r>
            <a:r>
              <a:rPr sz="1150" dirty="0">
                <a:solidFill>
                  <a:srgbClr val="333333"/>
                </a:solidFill>
                <a:latin typeface="Arial"/>
                <a:cs typeface="Arial"/>
              </a:rPr>
              <a:t>come è </a:t>
            </a:r>
            <a:r>
              <a:rPr sz="1150" spc="-5" dirty="0">
                <a:solidFill>
                  <a:srgbClr val="333333"/>
                </a:solidFill>
                <a:latin typeface="Arial"/>
                <a:cs typeface="Arial"/>
              </a:rPr>
              <a:t>accaduto per il </a:t>
            </a:r>
            <a:r>
              <a:rPr sz="1150" dirty="0">
                <a:solidFill>
                  <a:srgbClr val="333333"/>
                </a:solidFill>
                <a:latin typeface="Arial"/>
                <a:cs typeface="Arial"/>
              </a:rPr>
              <a:t>restauro </a:t>
            </a:r>
            <a:r>
              <a:rPr sz="1150" spc="-5" dirty="0">
                <a:solidFill>
                  <a:srgbClr val="333333"/>
                </a:solidFill>
                <a:latin typeface="Arial"/>
                <a:cs typeface="Arial"/>
              </a:rPr>
              <a:t>del Colosseo.  Ben vengano tutti gli interventi </a:t>
            </a:r>
            <a:r>
              <a:rPr sz="1150" dirty="0">
                <a:solidFill>
                  <a:srgbClr val="333333"/>
                </a:solidFill>
                <a:latin typeface="Arial"/>
                <a:cs typeface="Arial"/>
              </a:rPr>
              <a:t>e </a:t>
            </a:r>
            <a:r>
              <a:rPr sz="1150" spc="-5" dirty="0">
                <a:solidFill>
                  <a:srgbClr val="333333"/>
                </a:solidFill>
                <a:latin typeface="Arial"/>
                <a:cs typeface="Arial"/>
              </a:rPr>
              <a:t>non </a:t>
            </a:r>
            <a:r>
              <a:rPr sz="1150" dirty="0">
                <a:solidFill>
                  <a:srgbClr val="333333"/>
                </a:solidFill>
                <a:latin typeface="Arial"/>
                <a:cs typeface="Arial"/>
              </a:rPr>
              <a:t>solo </a:t>
            </a:r>
            <a:r>
              <a:rPr sz="1150" spc="-5" dirty="0">
                <a:solidFill>
                  <a:srgbClr val="333333"/>
                </a:solidFill>
                <a:latin typeface="Arial"/>
                <a:cs typeface="Arial"/>
              </a:rPr>
              <a:t>quelli pubblici </a:t>
            </a:r>
            <a:r>
              <a:rPr sz="1150" dirty="0">
                <a:solidFill>
                  <a:srgbClr val="333333"/>
                </a:solidFill>
                <a:latin typeface="Arial"/>
                <a:cs typeface="Arial"/>
              </a:rPr>
              <a:t>a </a:t>
            </a:r>
            <a:r>
              <a:rPr sz="1150" spc="-5" dirty="0">
                <a:solidFill>
                  <a:srgbClr val="333333"/>
                </a:solidFill>
                <a:latin typeface="Arial"/>
                <a:cs typeface="Arial"/>
              </a:rPr>
              <a:t>salvaguardia delle nostre</a:t>
            </a:r>
            <a:r>
              <a:rPr sz="1150" spc="140" dirty="0">
                <a:solidFill>
                  <a:srgbClr val="333333"/>
                </a:solidFill>
                <a:latin typeface="Arial"/>
                <a:cs typeface="Arial"/>
              </a:rPr>
              <a:t> </a:t>
            </a:r>
            <a:r>
              <a:rPr sz="1150" spc="-5" dirty="0">
                <a:solidFill>
                  <a:srgbClr val="333333"/>
                </a:solidFill>
                <a:latin typeface="Arial"/>
                <a:cs typeface="Arial"/>
              </a:rPr>
              <a:t>risorse».</a:t>
            </a:r>
            <a:endParaRPr sz="1150">
              <a:latin typeface="Arial"/>
              <a:cs typeface="Arial"/>
            </a:endParaRPr>
          </a:p>
          <a:p>
            <a:pPr marL="12700">
              <a:lnSpc>
                <a:spcPts val="1295"/>
              </a:lnSpc>
            </a:pPr>
            <a:r>
              <a:rPr sz="1150" dirty="0">
                <a:solidFill>
                  <a:srgbClr val="333333"/>
                </a:solidFill>
                <a:latin typeface="Arial"/>
                <a:cs typeface="Arial"/>
              </a:rPr>
              <a:t>I </a:t>
            </a:r>
            <a:r>
              <a:rPr sz="1150" spc="-5" dirty="0">
                <a:solidFill>
                  <a:srgbClr val="333333"/>
                </a:solidFill>
                <a:latin typeface="Arial"/>
                <a:cs typeface="Arial"/>
              </a:rPr>
              <a:t>costi dell’investimento sono contenuti </a:t>
            </a:r>
            <a:r>
              <a:rPr sz="1150" dirty="0">
                <a:solidFill>
                  <a:srgbClr val="333333"/>
                </a:solidFill>
                <a:latin typeface="Arial"/>
                <a:cs typeface="Arial"/>
              </a:rPr>
              <a:t>perché le </a:t>
            </a:r>
            <a:r>
              <a:rPr sz="1150" spc="-5" dirty="0">
                <a:solidFill>
                  <a:srgbClr val="333333"/>
                </a:solidFill>
                <a:latin typeface="Arial"/>
                <a:cs typeface="Arial"/>
              </a:rPr>
              <a:t>banche locali </a:t>
            </a:r>
            <a:r>
              <a:rPr sz="1150" dirty="0">
                <a:solidFill>
                  <a:srgbClr val="333333"/>
                </a:solidFill>
                <a:latin typeface="Arial"/>
                <a:cs typeface="Arial"/>
              </a:rPr>
              <a:t>mettono a disposizione </a:t>
            </a:r>
            <a:r>
              <a:rPr sz="1150" spc="-5" dirty="0">
                <a:solidFill>
                  <a:srgbClr val="333333"/>
                </a:solidFill>
                <a:latin typeface="Arial"/>
                <a:cs typeface="Arial"/>
              </a:rPr>
              <a:t>il</a:t>
            </a:r>
            <a:r>
              <a:rPr sz="1150" spc="120" dirty="0">
                <a:solidFill>
                  <a:srgbClr val="333333"/>
                </a:solidFill>
                <a:latin typeface="Arial"/>
                <a:cs typeface="Arial"/>
              </a:rPr>
              <a:t> </a:t>
            </a:r>
            <a:r>
              <a:rPr sz="1150" dirty="0">
                <a:solidFill>
                  <a:srgbClr val="333333"/>
                </a:solidFill>
                <a:latin typeface="Arial"/>
                <a:cs typeface="Arial"/>
              </a:rPr>
              <a:t>lavoro</a:t>
            </a:r>
            <a:endParaRPr sz="1150">
              <a:latin typeface="Arial"/>
              <a:cs typeface="Arial"/>
            </a:endParaRPr>
          </a:p>
          <a:p>
            <a:pPr marL="12700" marR="6985" algn="just">
              <a:lnSpc>
                <a:spcPts val="1320"/>
              </a:lnSpc>
              <a:spcBef>
                <a:spcPts val="70"/>
              </a:spcBef>
            </a:pPr>
            <a:r>
              <a:rPr sz="1150" spc="-5" dirty="0">
                <a:solidFill>
                  <a:srgbClr val="333333"/>
                </a:solidFill>
                <a:latin typeface="Arial"/>
                <a:cs typeface="Arial"/>
              </a:rPr>
              <a:t>del personale già pagato </a:t>
            </a:r>
            <a:r>
              <a:rPr sz="1150" dirty="0">
                <a:solidFill>
                  <a:srgbClr val="333333"/>
                </a:solidFill>
                <a:latin typeface="Arial"/>
                <a:cs typeface="Arial"/>
              </a:rPr>
              <a:t>e si </a:t>
            </a:r>
            <a:r>
              <a:rPr sz="1150" spc="-5" dirty="0">
                <a:solidFill>
                  <a:srgbClr val="333333"/>
                </a:solidFill>
                <a:latin typeface="Arial"/>
                <a:cs typeface="Arial"/>
              </a:rPr>
              <a:t>spende </a:t>
            </a:r>
            <a:r>
              <a:rPr sz="1150" dirty="0">
                <a:solidFill>
                  <a:srgbClr val="333333"/>
                </a:solidFill>
                <a:latin typeface="Arial"/>
                <a:cs typeface="Arial"/>
              </a:rPr>
              <a:t>soltanto </a:t>
            </a:r>
            <a:r>
              <a:rPr sz="1150" spc="-5" dirty="0">
                <a:solidFill>
                  <a:srgbClr val="333333"/>
                </a:solidFill>
                <a:latin typeface="Arial"/>
                <a:cs typeface="Arial"/>
              </a:rPr>
              <a:t>per l’ingaggio dei professionisti locali </a:t>
            </a:r>
            <a:r>
              <a:rPr sz="1150" dirty="0">
                <a:solidFill>
                  <a:srgbClr val="333333"/>
                </a:solidFill>
                <a:latin typeface="Arial"/>
                <a:cs typeface="Arial"/>
              </a:rPr>
              <a:t>necessari  </a:t>
            </a:r>
            <a:r>
              <a:rPr sz="1150" spc="-5" dirty="0">
                <a:solidFill>
                  <a:srgbClr val="333333"/>
                </a:solidFill>
                <a:latin typeface="Arial"/>
                <a:cs typeface="Arial"/>
              </a:rPr>
              <a:t>per </a:t>
            </a:r>
            <a:r>
              <a:rPr sz="1150" dirty="0">
                <a:solidFill>
                  <a:srgbClr val="333333"/>
                </a:solidFill>
                <a:latin typeface="Arial"/>
                <a:cs typeface="Arial"/>
              </a:rPr>
              <a:t>i singoli </a:t>
            </a:r>
            <a:r>
              <a:rPr sz="1150" spc="-5" dirty="0">
                <a:solidFill>
                  <a:srgbClr val="333333"/>
                </a:solidFill>
                <a:latin typeface="Arial"/>
                <a:cs typeface="Arial"/>
              </a:rPr>
              <a:t>appuntamenti. Prestigiose </a:t>
            </a:r>
            <a:r>
              <a:rPr sz="1150" dirty="0">
                <a:solidFill>
                  <a:srgbClr val="333333"/>
                </a:solidFill>
                <a:latin typeface="Arial"/>
                <a:cs typeface="Arial"/>
              </a:rPr>
              <a:t>le </a:t>
            </a:r>
            <a:r>
              <a:rPr sz="1150" spc="-5" dirty="0">
                <a:solidFill>
                  <a:srgbClr val="333333"/>
                </a:solidFill>
                <a:latin typeface="Arial"/>
                <a:cs typeface="Arial"/>
              </a:rPr>
              <a:t>sedi: Palazzo Magnani </a:t>
            </a:r>
            <a:r>
              <a:rPr sz="1150" dirty="0">
                <a:solidFill>
                  <a:srgbClr val="333333"/>
                </a:solidFill>
                <a:latin typeface="Arial"/>
                <a:cs typeface="Arial"/>
              </a:rPr>
              <a:t>a </a:t>
            </a:r>
            <a:r>
              <a:rPr sz="1150" spc="-5" dirty="0">
                <a:solidFill>
                  <a:srgbClr val="333333"/>
                </a:solidFill>
                <a:latin typeface="Arial"/>
                <a:cs typeface="Arial"/>
              </a:rPr>
              <a:t>Bologna, </a:t>
            </a:r>
            <a:r>
              <a:rPr sz="1150" dirty="0">
                <a:solidFill>
                  <a:srgbClr val="333333"/>
                </a:solidFill>
                <a:latin typeface="Arial"/>
                <a:cs typeface="Arial"/>
              </a:rPr>
              <a:t>gli </a:t>
            </a:r>
            <a:r>
              <a:rPr sz="1150" spc="-5" dirty="0">
                <a:solidFill>
                  <a:srgbClr val="333333"/>
                </a:solidFill>
                <a:latin typeface="Arial"/>
                <a:cs typeface="Arial"/>
              </a:rPr>
              <a:t>Antichi Chiostri  Francescani </a:t>
            </a:r>
            <a:r>
              <a:rPr sz="1150" dirty="0">
                <a:solidFill>
                  <a:srgbClr val="333333"/>
                </a:solidFill>
                <a:latin typeface="Arial"/>
                <a:cs typeface="Arial"/>
              </a:rPr>
              <a:t>a </a:t>
            </a:r>
            <a:r>
              <a:rPr sz="1150" spc="-5" dirty="0">
                <a:solidFill>
                  <a:srgbClr val="333333"/>
                </a:solidFill>
                <a:latin typeface="Arial"/>
                <a:cs typeface="Arial"/>
              </a:rPr>
              <a:t>Ravenna, Palazzo </a:t>
            </a:r>
            <a:r>
              <a:rPr sz="1150" dirty="0">
                <a:solidFill>
                  <a:srgbClr val="333333"/>
                </a:solidFill>
                <a:latin typeface="Arial"/>
                <a:cs typeface="Arial"/>
              </a:rPr>
              <a:t>Branciforte a Palermo. </a:t>
            </a:r>
            <a:r>
              <a:rPr sz="1150" spc="-5" dirty="0">
                <a:solidFill>
                  <a:srgbClr val="333333"/>
                </a:solidFill>
                <a:latin typeface="Arial"/>
                <a:cs typeface="Arial"/>
              </a:rPr>
              <a:t>Per Roma Technotown </a:t>
            </a:r>
            <a:r>
              <a:rPr sz="1150" dirty="0">
                <a:solidFill>
                  <a:srgbClr val="333333"/>
                </a:solidFill>
                <a:latin typeface="Arial"/>
                <a:cs typeface="Arial"/>
              </a:rPr>
              <a:t>a </a:t>
            </a:r>
            <a:r>
              <a:rPr sz="1150" spc="-5" dirty="0">
                <a:solidFill>
                  <a:srgbClr val="333333"/>
                </a:solidFill>
                <a:latin typeface="Arial"/>
                <a:cs typeface="Arial"/>
              </a:rPr>
              <a:t>Villa  Torlonia, Palazzo </a:t>
            </a:r>
            <a:r>
              <a:rPr sz="1150" dirty="0">
                <a:solidFill>
                  <a:srgbClr val="333333"/>
                </a:solidFill>
                <a:latin typeface="Arial"/>
                <a:cs typeface="Arial"/>
              </a:rPr>
              <a:t>delle </a:t>
            </a:r>
            <a:r>
              <a:rPr sz="1150" spc="-5" dirty="0">
                <a:solidFill>
                  <a:srgbClr val="333333"/>
                </a:solidFill>
                <a:latin typeface="Arial"/>
                <a:cs typeface="Arial"/>
              </a:rPr>
              <a:t>Esposizioni </a:t>
            </a:r>
            <a:r>
              <a:rPr sz="1150" dirty="0">
                <a:solidFill>
                  <a:srgbClr val="333333"/>
                </a:solidFill>
                <a:latin typeface="Arial"/>
                <a:cs typeface="Arial"/>
              </a:rPr>
              <a:t>e </a:t>
            </a:r>
            <a:r>
              <a:rPr sz="1150" spc="-5" dirty="0">
                <a:solidFill>
                  <a:srgbClr val="333333"/>
                </a:solidFill>
                <a:latin typeface="Arial"/>
                <a:cs typeface="Arial"/>
              </a:rPr>
              <a:t>Palazzo</a:t>
            </a:r>
            <a:r>
              <a:rPr sz="1150" spc="5" dirty="0">
                <a:solidFill>
                  <a:srgbClr val="333333"/>
                </a:solidFill>
                <a:latin typeface="Arial"/>
                <a:cs typeface="Arial"/>
              </a:rPr>
              <a:t> </a:t>
            </a:r>
            <a:r>
              <a:rPr sz="1150" dirty="0">
                <a:solidFill>
                  <a:srgbClr val="333333"/>
                </a:solidFill>
                <a:latin typeface="Arial"/>
                <a:cs typeface="Arial"/>
              </a:rPr>
              <a:t>Altieri.</a:t>
            </a:r>
            <a:endParaRPr sz="1150">
              <a:latin typeface="Arial"/>
              <a:cs typeface="Arial"/>
            </a:endParaRPr>
          </a:p>
          <a:p>
            <a:pPr marL="12700" algn="just">
              <a:lnSpc>
                <a:spcPct val="100000"/>
              </a:lnSpc>
              <a:spcBef>
                <a:spcPts val="650"/>
              </a:spcBef>
            </a:pPr>
            <a:r>
              <a:rPr sz="1150" spc="-5" dirty="0">
                <a:solidFill>
                  <a:srgbClr val="808080"/>
                </a:solidFill>
                <a:latin typeface="Arial"/>
                <a:cs typeface="Arial"/>
              </a:rPr>
              <a:t>Tiberia De</a:t>
            </a:r>
            <a:r>
              <a:rPr sz="1150" spc="5" dirty="0">
                <a:solidFill>
                  <a:srgbClr val="808080"/>
                </a:solidFill>
                <a:latin typeface="Arial"/>
                <a:cs typeface="Arial"/>
              </a:rPr>
              <a:t> </a:t>
            </a:r>
            <a:r>
              <a:rPr sz="1150" spc="-5" dirty="0">
                <a:solidFill>
                  <a:srgbClr val="808080"/>
                </a:solidFill>
                <a:latin typeface="Arial"/>
                <a:cs typeface="Arial"/>
              </a:rPr>
              <a:t>Matteis</a:t>
            </a:r>
            <a:endParaRPr sz="1150">
              <a:latin typeface="Arial"/>
              <a:cs typeface="Arial"/>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7355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T</a:t>
            </a:r>
            <a:r>
              <a:rPr sz="1600" b="1" spc="-5" dirty="0">
                <a:latin typeface="Arial"/>
                <a:cs typeface="Arial"/>
              </a:rPr>
              <a:t>r</a:t>
            </a:r>
            <a:r>
              <a:rPr sz="1600" b="1" spc="20" dirty="0">
                <a:latin typeface="Arial"/>
                <a:cs typeface="Arial"/>
              </a:rPr>
              <a:t>a</a:t>
            </a:r>
            <a:r>
              <a:rPr sz="1600" b="1" spc="-30" dirty="0">
                <a:latin typeface="Arial"/>
                <a:cs typeface="Arial"/>
              </a:rPr>
              <a:t>v</a:t>
            </a:r>
            <a:r>
              <a:rPr sz="1600" b="1" spc="-5" dirty="0">
                <a:latin typeface="Arial"/>
                <a:cs typeface="Arial"/>
              </a:rPr>
              <a:t>el</a:t>
            </a:r>
            <a:r>
              <a:rPr sz="1600" b="1" dirty="0">
                <a:latin typeface="Arial"/>
                <a:cs typeface="Arial"/>
              </a:rPr>
              <a:t>n</a:t>
            </a:r>
            <a:r>
              <a:rPr sz="1600" b="1" spc="-5" dirty="0">
                <a:latin typeface="Arial"/>
                <a:cs typeface="Arial"/>
              </a:rPr>
              <a:t>osto</a:t>
            </a:r>
            <a:r>
              <a:rPr sz="1600" b="1" spc="-15" dirty="0">
                <a:latin typeface="Arial"/>
                <a:cs typeface="Arial"/>
              </a:rPr>
              <a:t>p</a:t>
            </a:r>
            <a:r>
              <a:rPr sz="1600" b="1" spc="-5" dirty="0">
                <a:latin typeface="Arial"/>
                <a:cs typeface="Arial"/>
              </a:rPr>
              <a:t>.</a:t>
            </a:r>
            <a:r>
              <a:rPr sz="1600" b="1" spc="5" dirty="0">
                <a:latin typeface="Arial"/>
                <a:cs typeface="Arial"/>
              </a:rPr>
              <a:t>c</a:t>
            </a:r>
            <a:r>
              <a:rPr sz="1600" b="1" spc="-5" dirty="0">
                <a:latin typeface="Arial"/>
                <a:cs typeface="Arial"/>
              </a:rPr>
              <a:t>om  5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813050"/>
            <a:ext cx="6148070" cy="1793239"/>
          </a:xfrm>
          <a:prstGeom prst="rect">
            <a:avLst/>
          </a:prstGeom>
        </p:spPr>
        <p:txBody>
          <a:bodyPr vert="horz" wrap="square" lIns="0" tIns="36830" rIns="0" bIns="0" rtlCol="0">
            <a:spAutoFit/>
          </a:bodyPr>
          <a:lstStyle/>
          <a:p>
            <a:pPr marL="12700" marR="894715">
              <a:lnSpc>
                <a:spcPts val="2760"/>
              </a:lnSpc>
              <a:spcBef>
                <a:spcPts val="290"/>
              </a:spcBef>
            </a:pPr>
            <a:r>
              <a:rPr sz="2400" spc="-5" dirty="0">
                <a:latin typeface="Arial"/>
                <a:cs typeface="Arial"/>
              </a:rPr>
              <a:t>80 eventi in 60 </a:t>
            </a:r>
            <a:r>
              <a:rPr sz="2400" dirty="0">
                <a:latin typeface="Arial"/>
                <a:cs typeface="Arial"/>
              </a:rPr>
              <a:t>città </a:t>
            </a:r>
            <a:r>
              <a:rPr sz="2400" spc="-10" dirty="0">
                <a:latin typeface="Arial"/>
                <a:cs typeface="Arial"/>
              </a:rPr>
              <a:t>per </a:t>
            </a:r>
            <a:r>
              <a:rPr sz="2400" spc="-5" dirty="0">
                <a:latin typeface="Arial"/>
                <a:cs typeface="Arial"/>
              </a:rPr>
              <a:t>il </a:t>
            </a:r>
            <a:r>
              <a:rPr sz="2400" dirty="0">
                <a:latin typeface="Arial"/>
                <a:cs typeface="Arial"/>
              </a:rPr>
              <a:t>Festival </a:t>
            </a:r>
            <a:r>
              <a:rPr sz="2400" spc="-5" dirty="0">
                <a:latin typeface="Arial"/>
                <a:cs typeface="Arial"/>
              </a:rPr>
              <a:t>della  Cultura</a:t>
            </a:r>
            <a:r>
              <a:rPr sz="2400" spc="-10" dirty="0">
                <a:latin typeface="Arial"/>
                <a:cs typeface="Arial"/>
              </a:rPr>
              <a:t> </a:t>
            </a:r>
            <a:r>
              <a:rPr sz="2400" spc="-5" dirty="0">
                <a:latin typeface="Arial"/>
                <a:cs typeface="Arial"/>
              </a:rPr>
              <a:t>Creativa</a:t>
            </a:r>
            <a:endParaRPr sz="2400">
              <a:latin typeface="Arial"/>
              <a:cs typeface="Arial"/>
            </a:endParaRPr>
          </a:p>
          <a:p>
            <a:pPr marL="12700">
              <a:lnSpc>
                <a:spcPts val="955"/>
              </a:lnSpc>
            </a:pPr>
            <a:r>
              <a:rPr sz="850" spc="-5" dirty="0">
                <a:solidFill>
                  <a:srgbClr val="666666"/>
                </a:solidFill>
                <a:latin typeface="Arial"/>
                <a:cs typeface="Arial"/>
              </a:rPr>
              <a:t>05 MARZO 2015,</a:t>
            </a:r>
            <a:r>
              <a:rPr sz="850" spc="5" dirty="0">
                <a:solidFill>
                  <a:srgbClr val="666666"/>
                </a:solidFill>
                <a:latin typeface="Arial"/>
                <a:cs typeface="Arial"/>
              </a:rPr>
              <a:t> </a:t>
            </a:r>
            <a:r>
              <a:rPr sz="850" spc="-10" dirty="0">
                <a:solidFill>
                  <a:srgbClr val="666666"/>
                </a:solidFill>
                <a:latin typeface="Arial"/>
                <a:cs typeface="Arial"/>
              </a:rPr>
              <a:t>14.35</a:t>
            </a:r>
            <a:endParaRPr sz="850">
              <a:latin typeface="Arial"/>
              <a:cs typeface="Arial"/>
            </a:endParaRPr>
          </a:p>
          <a:p>
            <a:pPr>
              <a:lnSpc>
                <a:spcPct val="100000"/>
              </a:lnSpc>
              <a:spcBef>
                <a:spcPts val="30"/>
              </a:spcBef>
            </a:pPr>
            <a:endParaRPr sz="950">
              <a:latin typeface="Times New Roman"/>
              <a:cs typeface="Times New Roman"/>
            </a:endParaRPr>
          </a:p>
          <a:p>
            <a:pPr marL="3713479" marR="5080" algn="just">
              <a:lnSpc>
                <a:spcPct val="94600"/>
              </a:lnSpc>
              <a:tabLst>
                <a:tab pos="4822190" algn="l"/>
                <a:tab pos="5998210" algn="l"/>
              </a:tabLst>
            </a:pPr>
            <a:r>
              <a:rPr sz="1350" dirty="0">
                <a:solidFill>
                  <a:srgbClr val="1A1A1A"/>
                </a:solidFill>
                <a:latin typeface="Georgia"/>
                <a:cs typeface="Georgia"/>
              </a:rPr>
              <a:t>Dal 16 al 22 </a:t>
            </a:r>
            <a:r>
              <a:rPr sz="1350" spc="-5" dirty="0">
                <a:solidFill>
                  <a:srgbClr val="1A1A1A"/>
                </a:solidFill>
                <a:latin typeface="Georgia"/>
                <a:cs typeface="Georgia"/>
              </a:rPr>
              <a:t>marzo torna, </a:t>
            </a:r>
            <a:r>
              <a:rPr sz="1350" dirty="0">
                <a:solidFill>
                  <a:srgbClr val="1A1A1A"/>
                </a:solidFill>
                <a:latin typeface="Georgia"/>
                <a:cs typeface="Georgia"/>
              </a:rPr>
              <a:t>per </a:t>
            </a:r>
            <a:r>
              <a:rPr sz="1350" spc="-10" dirty="0">
                <a:solidFill>
                  <a:srgbClr val="1A1A1A"/>
                </a:solidFill>
                <a:latin typeface="Georgia"/>
                <a:cs typeface="Georgia"/>
              </a:rPr>
              <a:t>la  </a:t>
            </a:r>
            <a:r>
              <a:rPr sz="1350" spc="-5" dirty="0">
                <a:solidFill>
                  <a:srgbClr val="1A1A1A"/>
                </a:solidFill>
                <a:latin typeface="Georgia"/>
                <a:cs typeface="Georgia"/>
              </a:rPr>
              <a:t>s</a:t>
            </a:r>
            <a:r>
              <a:rPr sz="1350" spc="5" dirty="0">
                <a:solidFill>
                  <a:srgbClr val="1A1A1A"/>
                </a:solidFill>
                <a:latin typeface="Georgia"/>
                <a:cs typeface="Georgia"/>
              </a:rPr>
              <a:t>e</a:t>
            </a:r>
            <a:r>
              <a:rPr sz="1350" spc="-5" dirty="0">
                <a:solidFill>
                  <a:srgbClr val="1A1A1A"/>
                </a:solidFill>
                <a:latin typeface="Georgia"/>
                <a:cs typeface="Georgia"/>
              </a:rPr>
              <a:t>c</a:t>
            </a:r>
            <a:r>
              <a:rPr sz="1350" spc="-20" dirty="0">
                <a:solidFill>
                  <a:srgbClr val="1A1A1A"/>
                </a:solidFill>
                <a:latin typeface="Georgia"/>
                <a:cs typeface="Georgia"/>
              </a:rPr>
              <a:t>o</a:t>
            </a:r>
            <a:r>
              <a:rPr sz="1350" dirty="0">
                <a:solidFill>
                  <a:srgbClr val="1A1A1A"/>
                </a:solidFill>
                <a:latin typeface="Georgia"/>
                <a:cs typeface="Georgia"/>
              </a:rPr>
              <a:t>nda	e</a:t>
            </a:r>
            <a:r>
              <a:rPr sz="1350" spc="-5" dirty="0">
                <a:solidFill>
                  <a:srgbClr val="1A1A1A"/>
                </a:solidFill>
                <a:latin typeface="Georgia"/>
                <a:cs typeface="Georgia"/>
              </a:rPr>
              <a:t>diz</a:t>
            </a:r>
            <a:r>
              <a:rPr sz="1350" spc="-20" dirty="0">
                <a:solidFill>
                  <a:srgbClr val="1A1A1A"/>
                </a:solidFill>
                <a:latin typeface="Georgia"/>
                <a:cs typeface="Georgia"/>
              </a:rPr>
              <a:t>i</a:t>
            </a:r>
            <a:r>
              <a:rPr sz="1350" spc="-15" dirty="0">
                <a:solidFill>
                  <a:srgbClr val="1A1A1A"/>
                </a:solidFill>
                <a:latin typeface="Georgia"/>
                <a:cs typeface="Georgia"/>
              </a:rPr>
              <a:t>o</a:t>
            </a:r>
            <a:r>
              <a:rPr sz="1350" dirty="0">
                <a:solidFill>
                  <a:srgbClr val="1A1A1A"/>
                </a:solidFill>
                <a:latin typeface="Georgia"/>
                <a:cs typeface="Georgia"/>
              </a:rPr>
              <a:t>n</a:t>
            </a:r>
            <a:r>
              <a:rPr sz="1350" spc="5" dirty="0">
                <a:solidFill>
                  <a:srgbClr val="1A1A1A"/>
                </a:solidFill>
                <a:latin typeface="Georgia"/>
                <a:cs typeface="Georgia"/>
              </a:rPr>
              <a:t>e</a:t>
            </a:r>
            <a:r>
              <a:rPr sz="1350" dirty="0">
                <a:solidFill>
                  <a:srgbClr val="1A1A1A"/>
                </a:solidFill>
                <a:latin typeface="Georgia"/>
                <a:cs typeface="Georgia"/>
              </a:rPr>
              <a:t>,	</a:t>
            </a:r>
            <a:r>
              <a:rPr sz="1350" spc="-5" dirty="0">
                <a:solidFill>
                  <a:srgbClr val="1A1A1A"/>
                </a:solidFill>
                <a:latin typeface="Georgia"/>
                <a:cs typeface="Georgia"/>
              </a:rPr>
              <a:t>la  manifestazione per ragazzi  organizzata dalle banche con</a:t>
            </a:r>
            <a:r>
              <a:rPr sz="1350" spc="-170" dirty="0">
                <a:solidFill>
                  <a:srgbClr val="1A1A1A"/>
                </a:solidFill>
                <a:latin typeface="Georgia"/>
                <a:cs typeface="Georgia"/>
              </a:rPr>
              <a:t> </a:t>
            </a:r>
            <a:r>
              <a:rPr sz="1350" dirty="0">
                <a:solidFill>
                  <a:srgbClr val="1A1A1A"/>
                </a:solidFill>
                <a:latin typeface="Georgia"/>
                <a:cs typeface="Georgia"/>
              </a:rPr>
              <a:t>il</a:t>
            </a:r>
            <a:endParaRPr sz="1350">
              <a:latin typeface="Georgia"/>
              <a:cs typeface="Georgia"/>
            </a:endParaRPr>
          </a:p>
        </p:txBody>
      </p:sp>
      <p:sp>
        <p:nvSpPr>
          <p:cNvPr id="5" name="object 5"/>
          <p:cNvSpPr txBox="1"/>
          <p:nvPr/>
        </p:nvSpPr>
        <p:spPr>
          <a:xfrm>
            <a:off x="4407789" y="4569078"/>
            <a:ext cx="1466850" cy="427355"/>
          </a:xfrm>
          <a:prstGeom prst="rect">
            <a:avLst/>
          </a:prstGeom>
        </p:spPr>
        <p:txBody>
          <a:bodyPr vert="horz" wrap="square" lIns="0" tIns="28575" rIns="0" bIns="0" rtlCol="0">
            <a:spAutoFit/>
          </a:bodyPr>
          <a:lstStyle/>
          <a:p>
            <a:pPr marL="12700" marR="5080">
              <a:lnSpc>
                <a:spcPts val="1540"/>
              </a:lnSpc>
              <a:spcBef>
                <a:spcPts val="225"/>
              </a:spcBef>
              <a:tabLst>
                <a:tab pos="1223010" algn="l"/>
              </a:tabLst>
            </a:pPr>
            <a:r>
              <a:rPr sz="1350" spc="-5" dirty="0">
                <a:solidFill>
                  <a:srgbClr val="1A1A1A"/>
                </a:solidFill>
                <a:latin typeface="Georgia"/>
                <a:cs typeface="Georgia"/>
              </a:rPr>
              <a:t>coordinamento  “</a:t>
            </a:r>
            <a:r>
              <a:rPr sz="1350" spc="-10" dirty="0">
                <a:solidFill>
                  <a:srgbClr val="1A1A1A"/>
                </a:solidFill>
                <a:latin typeface="Georgia"/>
                <a:cs typeface="Georgia"/>
              </a:rPr>
              <a:t>L</a:t>
            </a:r>
            <a:r>
              <a:rPr sz="1350" dirty="0">
                <a:solidFill>
                  <a:srgbClr val="1A1A1A"/>
                </a:solidFill>
                <a:latin typeface="Georgia"/>
                <a:cs typeface="Georgia"/>
              </a:rPr>
              <a:t>’alfa</a:t>
            </a:r>
            <a:r>
              <a:rPr sz="1350" spc="-15" dirty="0">
                <a:solidFill>
                  <a:srgbClr val="1A1A1A"/>
                </a:solidFill>
                <a:latin typeface="Georgia"/>
                <a:cs typeface="Georgia"/>
              </a:rPr>
              <a:t>b</a:t>
            </a:r>
            <a:r>
              <a:rPr sz="1350" dirty="0">
                <a:solidFill>
                  <a:srgbClr val="1A1A1A"/>
                </a:solidFill>
                <a:latin typeface="Georgia"/>
                <a:cs typeface="Georgia"/>
              </a:rPr>
              <a:t>e</a:t>
            </a:r>
            <a:r>
              <a:rPr sz="1350" spc="-5" dirty="0">
                <a:solidFill>
                  <a:srgbClr val="1A1A1A"/>
                </a:solidFill>
                <a:latin typeface="Georgia"/>
                <a:cs typeface="Georgia"/>
              </a:rPr>
              <a:t>t</a:t>
            </a:r>
            <a:r>
              <a:rPr sz="1350" dirty="0">
                <a:solidFill>
                  <a:srgbClr val="1A1A1A"/>
                </a:solidFill>
                <a:latin typeface="Georgia"/>
                <a:cs typeface="Georgia"/>
              </a:rPr>
              <a:t>o	</a:t>
            </a:r>
            <a:r>
              <a:rPr sz="1350" spc="-15" dirty="0">
                <a:solidFill>
                  <a:srgbClr val="1A1A1A"/>
                </a:solidFill>
                <a:latin typeface="Georgia"/>
                <a:cs typeface="Georgia"/>
              </a:rPr>
              <a:t>d</a:t>
            </a:r>
            <a:r>
              <a:rPr sz="1350" dirty="0">
                <a:solidFill>
                  <a:srgbClr val="1A1A1A"/>
                </a:solidFill>
                <a:latin typeface="Georgia"/>
                <a:cs typeface="Georgia"/>
              </a:rPr>
              <a:t>el</a:t>
            </a:r>
            <a:endParaRPr sz="1350">
              <a:latin typeface="Georgia"/>
              <a:cs typeface="Georgia"/>
            </a:endParaRPr>
          </a:p>
        </p:txBody>
      </p:sp>
      <p:sp>
        <p:nvSpPr>
          <p:cNvPr id="6" name="object 6"/>
          <p:cNvSpPr txBox="1"/>
          <p:nvPr/>
        </p:nvSpPr>
        <p:spPr>
          <a:xfrm>
            <a:off x="6202664" y="4569078"/>
            <a:ext cx="652780" cy="427355"/>
          </a:xfrm>
          <a:prstGeom prst="rect">
            <a:avLst/>
          </a:prstGeom>
        </p:spPr>
        <p:txBody>
          <a:bodyPr vert="horz" wrap="square" lIns="0" tIns="28575" rIns="0" bIns="0" rtlCol="0">
            <a:spAutoFit/>
          </a:bodyPr>
          <a:lstStyle/>
          <a:p>
            <a:pPr marL="48260" marR="5080" indent="-36195">
              <a:lnSpc>
                <a:spcPts val="1540"/>
              </a:lnSpc>
              <a:spcBef>
                <a:spcPts val="225"/>
              </a:spcBef>
            </a:pPr>
            <a:r>
              <a:rPr sz="1350" spc="-5" dirty="0">
                <a:solidFill>
                  <a:srgbClr val="1A1A1A"/>
                </a:solidFill>
                <a:latin typeface="Georgia"/>
                <a:cs typeface="Georgia"/>
              </a:rPr>
              <a:t>d</a:t>
            </a:r>
            <a:r>
              <a:rPr sz="1350" spc="5" dirty="0">
                <a:solidFill>
                  <a:srgbClr val="1A1A1A"/>
                </a:solidFill>
                <a:latin typeface="Georgia"/>
                <a:cs typeface="Georgia"/>
              </a:rPr>
              <a:t>e</a:t>
            </a:r>
            <a:r>
              <a:rPr sz="1350" spc="-5" dirty="0">
                <a:solidFill>
                  <a:srgbClr val="1A1A1A"/>
                </a:solidFill>
                <a:latin typeface="Georgia"/>
                <a:cs typeface="Georgia"/>
              </a:rPr>
              <a:t>l</a:t>
            </a:r>
            <a:r>
              <a:rPr sz="1350" spc="-10" dirty="0">
                <a:solidFill>
                  <a:srgbClr val="1A1A1A"/>
                </a:solidFill>
                <a:latin typeface="Georgia"/>
                <a:cs typeface="Georgia"/>
              </a:rPr>
              <a:t>l’</a:t>
            </a:r>
            <a:r>
              <a:rPr sz="1350" dirty="0">
                <a:solidFill>
                  <a:srgbClr val="1A1A1A"/>
                </a:solidFill>
                <a:latin typeface="Georgia"/>
                <a:cs typeface="Georgia"/>
              </a:rPr>
              <a:t>Abi.  M</a:t>
            </a:r>
            <a:r>
              <a:rPr sz="1350" spc="-10" dirty="0">
                <a:solidFill>
                  <a:srgbClr val="1A1A1A"/>
                </a:solidFill>
                <a:latin typeface="Georgia"/>
                <a:cs typeface="Georgia"/>
              </a:rPr>
              <a:t>o</a:t>
            </a:r>
            <a:r>
              <a:rPr sz="1350" dirty="0">
                <a:solidFill>
                  <a:srgbClr val="1A1A1A"/>
                </a:solidFill>
                <a:latin typeface="Georgia"/>
                <a:cs typeface="Georgia"/>
              </a:rPr>
              <a:t>nd</a:t>
            </a:r>
            <a:r>
              <a:rPr sz="1350" spc="-15" dirty="0">
                <a:solidFill>
                  <a:srgbClr val="1A1A1A"/>
                </a:solidFill>
                <a:latin typeface="Georgia"/>
                <a:cs typeface="Georgia"/>
              </a:rPr>
              <a:t>o</a:t>
            </a:r>
            <a:r>
              <a:rPr sz="1350" dirty="0">
                <a:solidFill>
                  <a:srgbClr val="1A1A1A"/>
                </a:solidFill>
                <a:latin typeface="Georgia"/>
                <a:cs typeface="Georgia"/>
              </a:rPr>
              <a:t>.</a:t>
            </a:r>
            <a:endParaRPr sz="1350">
              <a:latin typeface="Georgia"/>
              <a:cs typeface="Georgia"/>
            </a:endParaRPr>
          </a:p>
        </p:txBody>
      </p:sp>
      <p:sp>
        <p:nvSpPr>
          <p:cNvPr id="7" name="object 7"/>
          <p:cNvSpPr txBox="1"/>
          <p:nvPr/>
        </p:nvSpPr>
        <p:spPr>
          <a:xfrm>
            <a:off x="4407789" y="4959222"/>
            <a:ext cx="2447290" cy="1206500"/>
          </a:xfrm>
          <a:prstGeom prst="rect">
            <a:avLst/>
          </a:prstGeom>
        </p:spPr>
        <p:txBody>
          <a:bodyPr vert="horz" wrap="square" lIns="0" tIns="24130" rIns="0" bIns="0" rtlCol="0">
            <a:spAutoFit/>
          </a:bodyPr>
          <a:lstStyle/>
          <a:p>
            <a:pPr marL="12700" marR="5080" algn="just">
              <a:lnSpc>
                <a:spcPct val="94700"/>
              </a:lnSpc>
              <a:spcBef>
                <a:spcPts val="190"/>
              </a:spcBef>
            </a:pPr>
            <a:r>
              <a:rPr sz="1350" spc="-5" dirty="0">
                <a:solidFill>
                  <a:srgbClr val="1A1A1A"/>
                </a:solidFill>
                <a:latin typeface="Georgia"/>
                <a:cs typeface="Georgia"/>
              </a:rPr>
              <a:t>Leggiamo </a:t>
            </a:r>
            <a:r>
              <a:rPr sz="1350" dirty="0">
                <a:solidFill>
                  <a:srgbClr val="1A1A1A"/>
                </a:solidFill>
                <a:latin typeface="Georgia"/>
                <a:cs typeface="Georgia"/>
              </a:rPr>
              <a:t>i </a:t>
            </a:r>
            <a:r>
              <a:rPr sz="1350" spc="-5" dirty="0">
                <a:solidFill>
                  <a:srgbClr val="1A1A1A"/>
                </a:solidFill>
                <a:latin typeface="Georgia"/>
                <a:cs typeface="Georgia"/>
              </a:rPr>
              <a:t>segni intorno </a:t>
            </a:r>
            <a:r>
              <a:rPr sz="1350" dirty="0">
                <a:solidFill>
                  <a:srgbClr val="1A1A1A"/>
                </a:solidFill>
                <a:latin typeface="Georgia"/>
                <a:cs typeface="Georgia"/>
              </a:rPr>
              <a:t>a noi e  </a:t>
            </a:r>
            <a:r>
              <a:rPr sz="1350" spc="-5" dirty="0">
                <a:solidFill>
                  <a:srgbClr val="1A1A1A"/>
                </a:solidFill>
                <a:latin typeface="Georgia"/>
                <a:cs typeface="Georgia"/>
              </a:rPr>
              <a:t>raccontiamo” </a:t>
            </a:r>
            <a:r>
              <a:rPr sz="1350" dirty="0">
                <a:solidFill>
                  <a:srgbClr val="1A1A1A"/>
                </a:solidFill>
                <a:latin typeface="Georgia"/>
                <a:cs typeface="Georgia"/>
              </a:rPr>
              <a:t>è il </a:t>
            </a:r>
            <a:r>
              <a:rPr sz="1350" spc="-5" dirty="0">
                <a:solidFill>
                  <a:srgbClr val="1A1A1A"/>
                </a:solidFill>
                <a:latin typeface="Georgia"/>
                <a:cs typeface="Georgia"/>
              </a:rPr>
              <a:t>tema di  quest’anno che verrà articolato  </a:t>
            </a:r>
            <a:r>
              <a:rPr sz="1350" dirty="0">
                <a:solidFill>
                  <a:srgbClr val="1A1A1A"/>
                </a:solidFill>
                <a:latin typeface="Georgia"/>
                <a:cs typeface="Georgia"/>
              </a:rPr>
              <a:t>attraverso </a:t>
            </a:r>
            <a:r>
              <a:rPr sz="1350" spc="-5" dirty="0">
                <a:solidFill>
                  <a:srgbClr val="1A1A1A"/>
                </a:solidFill>
                <a:latin typeface="Georgia"/>
                <a:cs typeface="Georgia"/>
              </a:rPr>
              <a:t>una ricca proposta di  </a:t>
            </a:r>
            <a:r>
              <a:rPr sz="1350" dirty="0">
                <a:solidFill>
                  <a:srgbClr val="1A1A1A"/>
                </a:solidFill>
                <a:latin typeface="Georgia"/>
                <a:cs typeface="Georgia"/>
              </a:rPr>
              <a:t>eventi, </a:t>
            </a:r>
            <a:r>
              <a:rPr sz="1350" spc="-5" dirty="0">
                <a:solidFill>
                  <a:srgbClr val="1A1A1A"/>
                </a:solidFill>
                <a:latin typeface="Georgia"/>
                <a:cs typeface="Georgia"/>
              </a:rPr>
              <a:t>iniziative </a:t>
            </a:r>
            <a:r>
              <a:rPr sz="1350" dirty="0">
                <a:solidFill>
                  <a:srgbClr val="1A1A1A"/>
                </a:solidFill>
                <a:latin typeface="Georgia"/>
                <a:cs typeface="Georgia"/>
              </a:rPr>
              <a:t>e </a:t>
            </a:r>
            <a:r>
              <a:rPr sz="1350" spc="-5" dirty="0">
                <a:solidFill>
                  <a:srgbClr val="1A1A1A"/>
                </a:solidFill>
                <a:latin typeface="Georgia"/>
                <a:cs typeface="Georgia"/>
              </a:rPr>
              <a:t>laboratori  diffusi sull’intero</a:t>
            </a:r>
            <a:r>
              <a:rPr sz="1350" spc="155" dirty="0">
                <a:solidFill>
                  <a:srgbClr val="1A1A1A"/>
                </a:solidFill>
                <a:latin typeface="Georgia"/>
                <a:cs typeface="Georgia"/>
              </a:rPr>
              <a:t> </a:t>
            </a:r>
            <a:r>
              <a:rPr sz="1350" spc="-5" dirty="0">
                <a:solidFill>
                  <a:srgbClr val="1A1A1A"/>
                </a:solidFill>
                <a:latin typeface="Georgia"/>
                <a:cs typeface="Georgia"/>
              </a:rPr>
              <a:t>territorio</a:t>
            </a:r>
            <a:endParaRPr sz="1350">
              <a:latin typeface="Georgia"/>
              <a:cs typeface="Georgia"/>
            </a:endParaRPr>
          </a:p>
        </p:txBody>
      </p:sp>
      <p:sp>
        <p:nvSpPr>
          <p:cNvPr id="8" name="object 8"/>
          <p:cNvSpPr txBox="1"/>
          <p:nvPr/>
        </p:nvSpPr>
        <p:spPr>
          <a:xfrm>
            <a:off x="706627" y="6128384"/>
            <a:ext cx="6148070" cy="3544570"/>
          </a:xfrm>
          <a:prstGeom prst="rect">
            <a:avLst/>
          </a:prstGeom>
        </p:spPr>
        <p:txBody>
          <a:bodyPr vert="horz" wrap="square" lIns="0" tIns="13335" rIns="0" bIns="0" rtlCol="0">
            <a:spAutoFit/>
          </a:bodyPr>
          <a:lstStyle/>
          <a:p>
            <a:pPr marL="12700">
              <a:lnSpc>
                <a:spcPts val="1570"/>
              </a:lnSpc>
              <a:spcBef>
                <a:spcPts val="105"/>
              </a:spcBef>
            </a:pPr>
            <a:r>
              <a:rPr sz="1350" spc="-5" dirty="0">
                <a:solidFill>
                  <a:srgbClr val="1A1A1A"/>
                </a:solidFill>
                <a:latin typeface="Georgia"/>
                <a:cs typeface="Georgia"/>
              </a:rPr>
              <a:t>nazionale.</a:t>
            </a:r>
            <a:endParaRPr sz="1350">
              <a:latin typeface="Georgia"/>
              <a:cs typeface="Georgia"/>
            </a:endParaRPr>
          </a:p>
          <a:p>
            <a:pPr marL="12700" marR="5715" algn="just">
              <a:lnSpc>
                <a:spcPts val="1540"/>
              </a:lnSpc>
              <a:spcBef>
                <a:spcPts val="70"/>
              </a:spcBef>
            </a:pPr>
            <a:r>
              <a:rPr sz="1350" spc="-5" dirty="0">
                <a:solidFill>
                  <a:srgbClr val="1A1A1A"/>
                </a:solidFill>
                <a:latin typeface="Georgia"/>
                <a:cs typeface="Georgia"/>
              </a:rPr>
              <a:t>Coinvolgendo oltre 10 </a:t>
            </a:r>
            <a:r>
              <a:rPr sz="1350" dirty="0">
                <a:solidFill>
                  <a:srgbClr val="1A1A1A"/>
                </a:solidFill>
                <a:latin typeface="Georgia"/>
                <a:cs typeface="Georgia"/>
              </a:rPr>
              <a:t>mila </a:t>
            </a:r>
            <a:r>
              <a:rPr sz="1350" spc="-5" dirty="0">
                <a:solidFill>
                  <a:srgbClr val="1A1A1A"/>
                </a:solidFill>
                <a:latin typeface="Georgia"/>
                <a:cs typeface="Georgia"/>
              </a:rPr>
              <a:t>giovanissimi </a:t>
            </a:r>
            <a:r>
              <a:rPr sz="1350" dirty="0">
                <a:solidFill>
                  <a:srgbClr val="1A1A1A"/>
                </a:solidFill>
                <a:latin typeface="Georgia"/>
                <a:cs typeface="Georgia"/>
              </a:rPr>
              <a:t>in </a:t>
            </a:r>
            <a:r>
              <a:rPr sz="1350" spc="-5" dirty="0">
                <a:solidFill>
                  <a:srgbClr val="1A1A1A"/>
                </a:solidFill>
                <a:latin typeface="Georgia"/>
                <a:cs typeface="Georgia"/>
              </a:rPr>
              <a:t>tutta Italia, </a:t>
            </a:r>
            <a:r>
              <a:rPr sz="1350" dirty="0">
                <a:solidFill>
                  <a:srgbClr val="1A1A1A"/>
                </a:solidFill>
                <a:latin typeface="Georgia"/>
                <a:cs typeface="Georgia"/>
              </a:rPr>
              <a:t>il </a:t>
            </a:r>
            <a:r>
              <a:rPr sz="1350" spc="-5" dirty="0">
                <a:solidFill>
                  <a:srgbClr val="1A1A1A"/>
                </a:solidFill>
                <a:latin typeface="Georgia"/>
                <a:cs typeface="Georgia"/>
              </a:rPr>
              <a:t>Festival </a:t>
            </a:r>
            <a:r>
              <a:rPr sz="1350" dirty="0">
                <a:solidFill>
                  <a:srgbClr val="1A1A1A"/>
                </a:solidFill>
                <a:latin typeface="Georgia"/>
                <a:cs typeface="Georgia"/>
              </a:rPr>
              <a:t>ha </a:t>
            </a:r>
            <a:r>
              <a:rPr sz="1350" spc="-5" dirty="0">
                <a:solidFill>
                  <a:srgbClr val="1A1A1A"/>
                </a:solidFill>
                <a:latin typeface="Georgia"/>
                <a:cs typeface="Georgia"/>
              </a:rPr>
              <a:t>l’obiettivo di  avvicinare bambini </a:t>
            </a:r>
            <a:r>
              <a:rPr sz="1350" dirty="0">
                <a:solidFill>
                  <a:srgbClr val="1A1A1A"/>
                </a:solidFill>
                <a:latin typeface="Georgia"/>
                <a:cs typeface="Georgia"/>
              </a:rPr>
              <a:t>e ragazzi </a:t>
            </a:r>
            <a:r>
              <a:rPr sz="1350" spc="-5" dirty="0">
                <a:solidFill>
                  <a:srgbClr val="1A1A1A"/>
                </a:solidFill>
                <a:latin typeface="Georgia"/>
                <a:cs typeface="Georgia"/>
              </a:rPr>
              <a:t>dai </a:t>
            </a:r>
            <a:r>
              <a:rPr sz="1350" dirty="0">
                <a:solidFill>
                  <a:srgbClr val="1A1A1A"/>
                </a:solidFill>
                <a:latin typeface="Georgia"/>
                <a:cs typeface="Georgia"/>
              </a:rPr>
              <a:t>6 ai </a:t>
            </a:r>
            <a:r>
              <a:rPr sz="1350" spc="-5" dirty="0">
                <a:solidFill>
                  <a:srgbClr val="1A1A1A"/>
                </a:solidFill>
                <a:latin typeface="Georgia"/>
                <a:cs typeface="Georgia"/>
              </a:rPr>
              <a:t>13 </a:t>
            </a:r>
            <a:r>
              <a:rPr sz="1350" dirty="0">
                <a:solidFill>
                  <a:srgbClr val="1A1A1A"/>
                </a:solidFill>
                <a:latin typeface="Georgia"/>
                <a:cs typeface="Georgia"/>
              </a:rPr>
              <a:t>anni </a:t>
            </a:r>
            <a:r>
              <a:rPr sz="1350" spc="-5" dirty="0">
                <a:solidFill>
                  <a:srgbClr val="1A1A1A"/>
                </a:solidFill>
                <a:latin typeface="Georgia"/>
                <a:cs typeface="Georgia"/>
              </a:rPr>
              <a:t>alla cultura </a:t>
            </a:r>
            <a:r>
              <a:rPr sz="1350" dirty="0">
                <a:solidFill>
                  <a:srgbClr val="1A1A1A"/>
                </a:solidFill>
                <a:latin typeface="Georgia"/>
                <a:cs typeface="Georgia"/>
              </a:rPr>
              <a:t>e, in particolare, </a:t>
            </a:r>
            <a:r>
              <a:rPr sz="1350" spc="-10" dirty="0">
                <a:solidFill>
                  <a:srgbClr val="1A1A1A"/>
                </a:solidFill>
                <a:latin typeface="Georgia"/>
                <a:cs typeface="Georgia"/>
              </a:rPr>
              <a:t>agli  </a:t>
            </a:r>
            <a:r>
              <a:rPr sz="1350" dirty="0">
                <a:solidFill>
                  <a:srgbClr val="1A1A1A"/>
                </a:solidFill>
                <a:latin typeface="Georgia"/>
                <a:cs typeface="Georgia"/>
              </a:rPr>
              <a:t>aspetti </a:t>
            </a:r>
            <a:r>
              <a:rPr sz="1350" spc="-5" dirty="0">
                <a:solidFill>
                  <a:srgbClr val="1A1A1A"/>
                </a:solidFill>
                <a:latin typeface="Georgia"/>
                <a:cs typeface="Georgia"/>
              </a:rPr>
              <a:t>più “generativi” della creatività. </a:t>
            </a:r>
            <a:r>
              <a:rPr sz="1350" dirty="0">
                <a:solidFill>
                  <a:srgbClr val="1A1A1A"/>
                </a:solidFill>
                <a:latin typeface="Georgia"/>
                <a:cs typeface="Georgia"/>
              </a:rPr>
              <a:t>Attraverso </a:t>
            </a:r>
            <a:r>
              <a:rPr sz="1350" spc="-5" dirty="0">
                <a:solidFill>
                  <a:srgbClr val="1A1A1A"/>
                </a:solidFill>
                <a:latin typeface="Georgia"/>
                <a:cs typeface="Georgia"/>
              </a:rPr>
              <a:t>l’arte, l’archeologia, la musica,  </a:t>
            </a:r>
            <a:r>
              <a:rPr sz="1350" dirty="0">
                <a:solidFill>
                  <a:srgbClr val="1A1A1A"/>
                </a:solidFill>
                <a:latin typeface="Georgia"/>
                <a:cs typeface="Georgia"/>
              </a:rPr>
              <a:t>il </a:t>
            </a:r>
            <a:r>
              <a:rPr sz="1350" spc="-5" dirty="0">
                <a:solidFill>
                  <a:srgbClr val="1A1A1A"/>
                </a:solidFill>
                <a:latin typeface="Georgia"/>
                <a:cs typeface="Georgia"/>
              </a:rPr>
              <a:t>canto, la lettura, </a:t>
            </a:r>
            <a:r>
              <a:rPr sz="1350" dirty="0">
                <a:solidFill>
                  <a:srgbClr val="1A1A1A"/>
                </a:solidFill>
                <a:latin typeface="Georgia"/>
                <a:cs typeface="Georgia"/>
              </a:rPr>
              <a:t>il teatro, </a:t>
            </a:r>
            <a:r>
              <a:rPr sz="1350" spc="-5" dirty="0">
                <a:solidFill>
                  <a:srgbClr val="1A1A1A"/>
                </a:solidFill>
                <a:latin typeface="Georgia"/>
                <a:cs typeface="Georgia"/>
              </a:rPr>
              <a:t>la fotografia, la robotica, le tecnologie digitali </a:t>
            </a:r>
            <a:r>
              <a:rPr sz="1350" dirty="0">
                <a:solidFill>
                  <a:srgbClr val="1A1A1A"/>
                </a:solidFill>
                <a:latin typeface="Georgia"/>
                <a:cs typeface="Georgia"/>
              </a:rPr>
              <a:t>e altri  </a:t>
            </a:r>
            <a:r>
              <a:rPr sz="1350" spc="-5" dirty="0">
                <a:solidFill>
                  <a:srgbClr val="1A1A1A"/>
                </a:solidFill>
                <a:latin typeface="Georgia"/>
                <a:cs typeface="Georgia"/>
              </a:rPr>
              <a:t>percorsi figurativi </a:t>
            </a:r>
            <a:r>
              <a:rPr sz="1350" dirty="0">
                <a:solidFill>
                  <a:srgbClr val="1A1A1A"/>
                </a:solidFill>
                <a:latin typeface="Georgia"/>
                <a:cs typeface="Georgia"/>
              </a:rPr>
              <a:t>e </a:t>
            </a:r>
            <a:r>
              <a:rPr sz="1350" spc="-5" dirty="0">
                <a:solidFill>
                  <a:srgbClr val="1A1A1A"/>
                </a:solidFill>
                <a:latin typeface="Georgia"/>
                <a:cs typeface="Georgia"/>
              </a:rPr>
              <a:t>linguistici, </a:t>
            </a:r>
            <a:r>
              <a:rPr sz="1350" dirty="0">
                <a:solidFill>
                  <a:srgbClr val="1A1A1A"/>
                </a:solidFill>
                <a:latin typeface="Georgia"/>
                <a:cs typeface="Georgia"/>
              </a:rPr>
              <a:t>i </a:t>
            </a:r>
            <a:r>
              <a:rPr sz="1350" spc="-5" dirty="0">
                <a:solidFill>
                  <a:srgbClr val="1A1A1A"/>
                </a:solidFill>
                <a:latin typeface="Georgia"/>
                <a:cs typeface="Georgia"/>
              </a:rPr>
              <a:t>giovani protagonisti </a:t>
            </a:r>
            <a:r>
              <a:rPr sz="1350" spc="5" dirty="0">
                <a:solidFill>
                  <a:srgbClr val="1A1A1A"/>
                </a:solidFill>
                <a:latin typeface="Georgia"/>
                <a:cs typeface="Georgia"/>
              </a:rPr>
              <a:t>del </a:t>
            </a:r>
            <a:r>
              <a:rPr sz="1350" spc="-5" dirty="0">
                <a:solidFill>
                  <a:srgbClr val="1A1A1A"/>
                </a:solidFill>
                <a:latin typeface="Georgia"/>
                <a:cs typeface="Georgia"/>
              </a:rPr>
              <a:t>Festival potranno </a:t>
            </a:r>
            <a:r>
              <a:rPr sz="1350" spc="-10" dirty="0">
                <a:solidFill>
                  <a:srgbClr val="1A1A1A"/>
                </a:solidFill>
                <a:latin typeface="Georgia"/>
                <a:cs typeface="Georgia"/>
              </a:rPr>
              <a:t>così  </a:t>
            </a:r>
            <a:r>
              <a:rPr sz="1350" spc="-5" dirty="0">
                <a:solidFill>
                  <a:srgbClr val="1A1A1A"/>
                </a:solidFill>
                <a:latin typeface="Georgia"/>
                <a:cs typeface="Georgia"/>
              </a:rPr>
              <a:t>sperimentare le potenzialità della loro fantasia </a:t>
            </a:r>
            <a:r>
              <a:rPr sz="1350" dirty="0">
                <a:solidFill>
                  <a:srgbClr val="1A1A1A"/>
                </a:solidFill>
                <a:latin typeface="Georgia"/>
                <a:cs typeface="Georgia"/>
              </a:rPr>
              <a:t>e </a:t>
            </a:r>
            <a:r>
              <a:rPr sz="1350" spc="-10" dirty="0">
                <a:solidFill>
                  <a:srgbClr val="1A1A1A"/>
                </a:solidFill>
                <a:latin typeface="Georgia"/>
                <a:cs typeface="Georgia"/>
              </a:rPr>
              <a:t>costruire </a:t>
            </a:r>
            <a:r>
              <a:rPr sz="1350" dirty="0">
                <a:solidFill>
                  <a:srgbClr val="1A1A1A"/>
                </a:solidFill>
                <a:latin typeface="Georgia"/>
                <a:cs typeface="Georgia"/>
              </a:rPr>
              <a:t>infiniti</a:t>
            </a:r>
            <a:r>
              <a:rPr sz="1350" spc="45" dirty="0">
                <a:solidFill>
                  <a:srgbClr val="1A1A1A"/>
                </a:solidFill>
                <a:latin typeface="Georgia"/>
                <a:cs typeface="Georgia"/>
              </a:rPr>
              <a:t> </a:t>
            </a:r>
            <a:r>
              <a:rPr sz="1350" spc="-5" dirty="0">
                <a:solidFill>
                  <a:srgbClr val="1A1A1A"/>
                </a:solidFill>
                <a:latin typeface="Georgia"/>
                <a:cs typeface="Georgia"/>
              </a:rPr>
              <a:t>racconti.</a:t>
            </a:r>
            <a:endParaRPr sz="1350">
              <a:latin typeface="Georgia"/>
              <a:cs typeface="Georgia"/>
            </a:endParaRPr>
          </a:p>
          <a:p>
            <a:pPr marL="12700">
              <a:lnSpc>
                <a:spcPts val="1425"/>
              </a:lnSpc>
            </a:pPr>
            <a:r>
              <a:rPr sz="1350" spc="-5" dirty="0">
                <a:solidFill>
                  <a:srgbClr val="1A1A1A"/>
                </a:solidFill>
                <a:latin typeface="Georgia"/>
                <a:cs typeface="Georgia"/>
              </a:rPr>
              <a:t>“Il </a:t>
            </a:r>
            <a:r>
              <a:rPr sz="1350" dirty="0">
                <a:solidFill>
                  <a:srgbClr val="1A1A1A"/>
                </a:solidFill>
                <a:latin typeface="Georgia"/>
                <a:cs typeface="Georgia"/>
              </a:rPr>
              <a:t>rafforzato </a:t>
            </a:r>
            <a:r>
              <a:rPr sz="1350" spc="-5" dirty="0">
                <a:solidFill>
                  <a:srgbClr val="1A1A1A"/>
                </a:solidFill>
                <a:latin typeface="Georgia"/>
                <a:cs typeface="Georgia"/>
              </a:rPr>
              <a:t>impegno delle banche </a:t>
            </a:r>
            <a:r>
              <a:rPr sz="1350" dirty="0">
                <a:solidFill>
                  <a:srgbClr val="1A1A1A"/>
                </a:solidFill>
                <a:latin typeface="Georgia"/>
                <a:cs typeface="Georgia"/>
              </a:rPr>
              <a:t>a </a:t>
            </a:r>
            <a:r>
              <a:rPr sz="1350" spc="-5" dirty="0">
                <a:solidFill>
                  <a:srgbClr val="1A1A1A"/>
                </a:solidFill>
                <a:latin typeface="Georgia"/>
                <a:cs typeface="Georgia"/>
              </a:rPr>
              <a:t>investire nei giovani </a:t>
            </a:r>
            <a:r>
              <a:rPr sz="1350" dirty="0">
                <a:solidFill>
                  <a:srgbClr val="1A1A1A"/>
                </a:solidFill>
                <a:latin typeface="Georgia"/>
                <a:cs typeface="Georgia"/>
              </a:rPr>
              <a:t>e nella </a:t>
            </a:r>
            <a:r>
              <a:rPr sz="1350" spc="-5" dirty="0">
                <a:solidFill>
                  <a:srgbClr val="1A1A1A"/>
                </a:solidFill>
                <a:latin typeface="Georgia"/>
                <a:cs typeface="Georgia"/>
              </a:rPr>
              <a:t>cultura </a:t>
            </a:r>
            <a:r>
              <a:rPr sz="1350" dirty="0">
                <a:solidFill>
                  <a:srgbClr val="1A1A1A"/>
                </a:solidFill>
                <a:latin typeface="Georgia"/>
                <a:cs typeface="Georgia"/>
              </a:rPr>
              <a:t>–</a:t>
            </a:r>
            <a:r>
              <a:rPr sz="1350" spc="165" dirty="0">
                <a:solidFill>
                  <a:srgbClr val="1A1A1A"/>
                </a:solidFill>
                <a:latin typeface="Georgia"/>
                <a:cs typeface="Georgia"/>
              </a:rPr>
              <a:t> </a:t>
            </a:r>
            <a:r>
              <a:rPr sz="1350" spc="-5" dirty="0">
                <a:solidFill>
                  <a:srgbClr val="1A1A1A"/>
                </a:solidFill>
                <a:latin typeface="Georgia"/>
                <a:cs typeface="Georgia"/>
              </a:rPr>
              <a:t>ha</a:t>
            </a:r>
            <a:endParaRPr sz="1350">
              <a:latin typeface="Georgia"/>
              <a:cs typeface="Georgia"/>
            </a:endParaRPr>
          </a:p>
          <a:p>
            <a:pPr marL="12700" marR="5080" algn="just">
              <a:lnSpc>
                <a:spcPts val="1540"/>
              </a:lnSpc>
              <a:spcBef>
                <a:spcPts val="75"/>
              </a:spcBef>
            </a:pPr>
            <a:r>
              <a:rPr sz="1350" spc="-5" dirty="0">
                <a:solidFill>
                  <a:srgbClr val="1A1A1A"/>
                </a:solidFill>
                <a:latin typeface="Georgia"/>
                <a:cs typeface="Georgia"/>
              </a:rPr>
              <a:t>commentato </a:t>
            </a:r>
            <a:r>
              <a:rPr sz="1350" dirty="0">
                <a:solidFill>
                  <a:srgbClr val="1A1A1A"/>
                </a:solidFill>
                <a:latin typeface="Georgia"/>
                <a:cs typeface="Georgia"/>
              </a:rPr>
              <a:t>il </a:t>
            </a:r>
            <a:r>
              <a:rPr sz="1350" spc="-5" dirty="0">
                <a:solidFill>
                  <a:srgbClr val="1A1A1A"/>
                </a:solidFill>
                <a:latin typeface="Georgia"/>
                <a:cs typeface="Georgia"/>
              </a:rPr>
              <a:t>presidente dell’Abi, </a:t>
            </a:r>
            <a:r>
              <a:rPr sz="1350" dirty="0">
                <a:solidFill>
                  <a:srgbClr val="1A1A1A"/>
                </a:solidFill>
                <a:latin typeface="Georgia"/>
                <a:cs typeface="Georgia"/>
              </a:rPr>
              <a:t>Antonio </a:t>
            </a:r>
            <a:r>
              <a:rPr sz="1350" spc="-5" dirty="0">
                <a:solidFill>
                  <a:srgbClr val="1A1A1A"/>
                </a:solidFill>
                <a:latin typeface="Georgia"/>
                <a:cs typeface="Georgia"/>
              </a:rPr>
              <a:t>Patuelli </a:t>
            </a:r>
            <a:r>
              <a:rPr sz="1350" dirty="0">
                <a:solidFill>
                  <a:srgbClr val="1A1A1A"/>
                </a:solidFill>
                <a:latin typeface="Georgia"/>
                <a:cs typeface="Georgia"/>
              </a:rPr>
              <a:t>– </a:t>
            </a:r>
            <a:r>
              <a:rPr sz="1350" spc="-5" dirty="0">
                <a:solidFill>
                  <a:srgbClr val="1A1A1A"/>
                </a:solidFill>
                <a:latin typeface="Georgia"/>
                <a:cs typeface="Georgia"/>
              </a:rPr>
              <a:t>rappresenta un’occasione  importante data </a:t>
            </a:r>
            <a:r>
              <a:rPr sz="1350" dirty="0">
                <a:solidFill>
                  <a:srgbClr val="1A1A1A"/>
                </a:solidFill>
                <a:latin typeface="Georgia"/>
                <a:cs typeface="Georgia"/>
              </a:rPr>
              <a:t>ai ragazzi per </a:t>
            </a:r>
            <a:r>
              <a:rPr sz="1350" spc="-5" dirty="0">
                <a:solidFill>
                  <a:srgbClr val="1A1A1A"/>
                </a:solidFill>
                <a:latin typeface="Georgia"/>
                <a:cs typeface="Georgia"/>
              </a:rPr>
              <a:t>misurarsi con se stessi </a:t>
            </a:r>
            <a:r>
              <a:rPr sz="1350" dirty="0">
                <a:solidFill>
                  <a:srgbClr val="1A1A1A"/>
                </a:solidFill>
                <a:latin typeface="Georgia"/>
                <a:cs typeface="Georgia"/>
              </a:rPr>
              <a:t>e </a:t>
            </a:r>
            <a:r>
              <a:rPr sz="1350" spc="-10" dirty="0">
                <a:solidFill>
                  <a:srgbClr val="1A1A1A"/>
                </a:solidFill>
                <a:latin typeface="Georgia"/>
                <a:cs typeface="Georgia"/>
              </a:rPr>
              <a:t>le </a:t>
            </a:r>
            <a:r>
              <a:rPr sz="1350" spc="-5" dirty="0">
                <a:solidFill>
                  <a:srgbClr val="1A1A1A"/>
                </a:solidFill>
                <a:latin typeface="Georgia"/>
                <a:cs typeface="Georgia"/>
              </a:rPr>
              <a:t>molteplici possibilità di  partecipazione”.</a:t>
            </a:r>
            <a:endParaRPr sz="1350">
              <a:latin typeface="Georgia"/>
              <a:cs typeface="Georgia"/>
            </a:endParaRPr>
          </a:p>
          <a:p>
            <a:pPr marL="12700">
              <a:lnSpc>
                <a:spcPts val="1450"/>
              </a:lnSpc>
            </a:pPr>
            <a:r>
              <a:rPr sz="1350" spc="-5" dirty="0">
                <a:solidFill>
                  <a:srgbClr val="1A1A1A"/>
                </a:solidFill>
                <a:latin typeface="Georgia"/>
                <a:cs typeface="Georgia"/>
              </a:rPr>
              <a:t>Oltre</a:t>
            </a:r>
            <a:r>
              <a:rPr sz="1350" spc="114" dirty="0">
                <a:solidFill>
                  <a:srgbClr val="1A1A1A"/>
                </a:solidFill>
                <a:latin typeface="Georgia"/>
                <a:cs typeface="Georgia"/>
              </a:rPr>
              <a:t> </a:t>
            </a:r>
            <a:r>
              <a:rPr sz="1350" dirty="0">
                <a:solidFill>
                  <a:srgbClr val="1A1A1A"/>
                </a:solidFill>
                <a:latin typeface="Georgia"/>
                <a:cs typeface="Georgia"/>
              </a:rPr>
              <a:t>80</a:t>
            </a:r>
            <a:r>
              <a:rPr sz="1350" spc="114" dirty="0">
                <a:solidFill>
                  <a:srgbClr val="1A1A1A"/>
                </a:solidFill>
                <a:latin typeface="Georgia"/>
                <a:cs typeface="Georgia"/>
              </a:rPr>
              <a:t> </a:t>
            </a:r>
            <a:r>
              <a:rPr sz="1350" dirty="0">
                <a:solidFill>
                  <a:srgbClr val="1A1A1A"/>
                </a:solidFill>
                <a:latin typeface="Georgia"/>
                <a:cs typeface="Georgia"/>
              </a:rPr>
              <a:t>gli</a:t>
            </a:r>
            <a:r>
              <a:rPr sz="1350" spc="105" dirty="0">
                <a:solidFill>
                  <a:srgbClr val="1A1A1A"/>
                </a:solidFill>
                <a:latin typeface="Georgia"/>
                <a:cs typeface="Georgia"/>
              </a:rPr>
              <a:t> </a:t>
            </a:r>
            <a:r>
              <a:rPr sz="1350" dirty="0">
                <a:solidFill>
                  <a:srgbClr val="1A1A1A"/>
                </a:solidFill>
                <a:latin typeface="Georgia"/>
                <a:cs typeface="Georgia"/>
              </a:rPr>
              <a:t>eventi</a:t>
            </a:r>
            <a:r>
              <a:rPr sz="1350" spc="120" dirty="0">
                <a:solidFill>
                  <a:srgbClr val="1A1A1A"/>
                </a:solidFill>
                <a:latin typeface="Georgia"/>
                <a:cs typeface="Georgia"/>
              </a:rPr>
              <a:t> </a:t>
            </a:r>
            <a:r>
              <a:rPr sz="1350" spc="-5" dirty="0">
                <a:solidFill>
                  <a:srgbClr val="1A1A1A"/>
                </a:solidFill>
                <a:latin typeface="Georgia"/>
                <a:cs typeface="Georgia"/>
              </a:rPr>
              <a:t>culturali</a:t>
            </a:r>
            <a:r>
              <a:rPr sz="1350" spc="114" dirty="0">
                <a:solidFill>
                  <a:srgbClr val="1A1A1A"/>
                </a:solidFill>
                <a:latin typeface="Georgia"/>
                <a:cs typeface="Georgia"/>
              </a:rPr>
              <a:t> </a:t>
            </a:r>
            <a:r>
              <a:rPr sz="1350" spc="-5" dirty="0">
                <a:solidFill>
                  <a:srgbClr val="1A1A1A"/>
                </a:solidFill>
                <a:latin typeface="Georgia"/>
                <a:cs typeface="Georgia"/>
              </a:rPr>
              <a:t>che</a:t>
            </a:r>
            <a:r>
              <a:rPr sz="1350" spc="114" dirty="0">
                <a:solidFill>
                  <a:srgbClr val="1A1A1A"/>
                </a:solidFill>
                <a:latin typeface="Georgia"/>
                <a:cs typeface="Georgia"/>
              </a:rPr>
              <a:t> </a:t>
            </a:r>
            <a:r>
              <a:rPr sz="1350" spc="-5" dirty="0">
                <a:solidFill>
                  <a:srgbClr val="1A1A1A"/>
                </a:solidFill>
                <a:latin typeface="Georgia"/>
                <a:cs typeface="Georgia"/>
              </a:rPr>
              <a:t>si</a:t>
            </a:r>
            <a:r>
              <a:rPr sz="1350" spc="120" dirty="0">
                <a:solidFill>
                  <a:srgbClr val="1A1A1A"/>
                </a:solidFill>
                <a:latin typeface="Georgia"/>
                <a:cs typeface="Georgia"/>
              </a:rPr>
              <a:t> </a:t>
            </a:r>
            <a:r>
              <a:rPr sz="1350" spc="-5" dirty="0">
                <a:solidFill>
                  <a:srgbClr val="1A1A1A"/>
                </a:solidFill>
                <a:latin typeface="Georgia"/>
                <a:cs typeface="Georgia"/>
              </a:rPr>
              <a:t>svolgeranno</a:t>
            </a:r>
            <a:r>
              <a:rPr sz="1350" spc="125" dirty="0">
                <a:solidFill>
                  <a:srgbClr val="1A1A1A"/>
                </a:solidFill>
                <a:latin typeface="Georgia"/>
                <a:cs typeface="Georgia"/>
              </a:rPr>
              <a:t> </a:t>
            </a:r>
            <a:r>
              <a:rPr sz="1350" spc="-5" dirty="0">
                <a:solidFill>
                  <a:srgbClr val="1A1A1A"/>
                </a:solidFill>
                <a:latin typeface="Georgia"/>
                <a:cs typeface="Georgia"/>
              </a:rPr>
              <a:t>in</a:t>
            </a:r>
            <a:r>
              <a:rPr sz="1350" spc="120" dirty="0">
                <a:solidFill>
                  <a:srgbClr val="1A1A1A"/>
                </a:solidFill>
                <a:latin typeface="Georgia"/>
                <a:cs typeface="Georgia"/>
              </a:rPr>
              <a:t> </a:t>
            </a:r>
            <a:r>
              <a:rPr sz="1350" spc="-5" dirty="0">
                <a:solidFill>
                  <a:srgbClr val="1A1A1A"/>
                </a:solidFill>
                <a:latin typeface="Georgia"/>
                <a:cs typeface="Georgia"/>
              </a:rPr>
              <a:t>tutta</a:t>
            </a:r>
            <a:r>
              <a:rPr sz="1350" spc="120" dirty="0">
                <a:solidFill>
                  <a:srgbClr val="1A1A1A"/>
                </a:solidFill>
                <a:latin typeface="Georgia"/>
                <a:cs typeface="Georgia"/>
              </a:rPr>
              <a:t> </a:t>
            </a:r>
            <a:r>
              <a:rPr sz="1350" spc="-5" dirty="0">
                <a:solidFill>
                  <a:srgbClr val="1A1A1A"/>
                </a:solidFill>
                <a:latin typeface="Georgia"/>
                <a:cs typeface="Georgia"/>
              </a:rPr>
              <a:t>la</a:t>
            </a:r>
            <a:r>
              <a:rPr sz="1350" spc="105" dirty="0">
                <a:solidFill>
                  <a:srgbClr val="1A1A1A"/>
                </a:solidFill>
                <a:latin typeface="Georgia"/>
                <a:cs typeface="Georgia"/>
              </a:rPr>
              <a:t> </a:t>
            </a:r>
            <a:r>
              <a:rPr sz="1350" spc="-5" dirty="0">
                <a:solidFill>
                  <a:srgbClr val="1A1A1A"/>
                </a:solidFill>
                <a:latin typeface="Georgia"/>
                <a:cs typeface="Georgia"/>
              </a:rPr>
              <a:t>penisola</a:t>
            </a:r>
            <a:r>
              <a:rPr sz="1350" spc="114" dirty="0">
                <a:solidFill>
                  <a:srgbClr val="1A1A1A"/>
                </a:solidFill>
                <a:latin typeface="Georgia"/>
                <a:cs typeface="Georgia"/>
              </a:rPr>
              <a:t> </a:t>
            </a:r>
            <a:r>
              <a:rPr sz="1350" spc="-5" dirty="0">
                <a:solidFill>
                  <a:srgbClr val="1A1A1A"/>
                </a:solidFill>
                <a:latin typeface="Georgia"/>
                <a:cs typeface="Georgia"/>
              </a:rPr>
              <a:t>in</a:t>
            </a:r>
            <a:r>
              <a:rPr sz="1350" spc="120" dirty="0">
                <a:solidFill>
                  <a:srgbClr val="1A1A1A"/>
                </a:solidFill>
                <a:latin typeface="Georgia"/>
                <a:cs typeface="Georgia"/>
              </a:rPr>
              <a:t> </a:t>
            </a:r>
            <a:r>
              <a:rPr sz="1350" dirty="0">
                <a:solidFill>
                  <a:srgbClr val="1A1A1A"/>
                </a:solidFill>
                <a:latin typeface="Georgia"/>
                <a:cs typeface="Georgia"/>
              </a:rPr>
              <a:t>60</a:t>
            </a:r>
            <a:r>
              <a:rPr sz="1350" spc="114" dirty="0">
                <a:solidFill>
                  <a:srgbClr val="1A1A1A"/>
                </a:solidFill>
                <a:latin typeface="Georgia"/>
                <a:cs typeface="Georgia"/>
              </a:rPr>
              <a:t> </a:t>
            </a:r>
            <a:r>
              <a:rPr sz="1350" spc="-5" dirty="0">
                <a:solidFill>
                  <a:srgbClr val="1A1A1A"/>
                </a:solidFill>
                <a:latin typeface="Georgia"/>
                <a:cs typeface="Georgia"/>
              </a:rPr>
              <a:t>città.</a:t>
            </a:r>
            <a:r>
              <a:rPr sz="1350" spc="100" dirty="0">
                <a:solidFill>
                  <a:srgbClr val="1A1A1A"/>
                </a:solidFill>
                <a:latin typeface="Georgia"/>
                <a:cs typeface="Georgia"/>
              </a:rPr>
              <a:t> </a:t>
            </a:r>
            <a:r>
              <a:rPr sz="1350" dirty="0">
                <a:solidFill>
                  <a:srgbClr val="1A1A1A"/>
                </a:solidFill>
                <a:latin typeface="Georgia"/>
                <a:cs typeface="Georgia"/>
              </a:rPr>
              <a:t>I</a:t>
            </a:r>
            <a:endParaRPr sz="1350">
              <a:latin typeface="Georgia"/>
              <a:cs typeface="Georgia"/>
            </a:endParaRPr>
          </a:p>
          <a:p>
            <a:pPr marL="12700" marR="5080">
              <a:lnSpc>
                <a:spcPct val="94700"/>
              </a:lnSpc>
              <a:spcBef>
                <a:spcPts val="45"/>
              </a:spcBef>
              <a:tabLst>
                <a:tab pos="911225" algn="l"/>
                <a:tab pos="1141095" algn="l"/>
                <a:tab pos="1292225" algn="l"/>
                <a:tab pos="1417955" algn="l"/>
                <a:tab pos="1616710" algn="l"/>
                <a:tab pos="1911350" algn="l"/>
                <a:tab pos="2314575" algn="l"/>
                <a:tab pos="2592070" algn="l"/>
                <a:tab pos="2993390" algn="l"/>
                <a:tab pos="3452495" algn="l"/>
                <a:tab pos="4006850" algn="l"/>
                <a:tab pos="4267200" algn="l"/>
                <a:tab pos="4375785" algn="l"/>
                <a:tab pos="4887595" algn="l"/>
                <a:tab pos="5146675" algn="l"/>
                <a:tab pos="5583555" algn="l"/>
                <a:tab pos="6000750" algn="l"/>
              </a:tabLst>
            </a:pPr>
            <a:r>
              <a:rPr sz="1350" spc="-5" dirty="0">
                <a:solidFill>
                  <a:srgbClr val="1A1A1A"/>
                </a:solidFill>
                <a:latin typeface="Georgia"/>
                <a:cs typeface="Georgia"/>
              </a:rPr>
              <a:t>la</a:t>
            </a:r>
            <a:r>
              <a:rPr sz="1350" spc="-10" dirty="0">
                <a:solidFill>
                  <a:srgbClr val="1A1A1A"/>
                </a:solidFill>
                <a:latin typeface="Georgia"/>
                <a:cs typeface="Georgia"/>
              </a:rPr>
              <a:t>b</a:t>
            </a:r>
            <a:r>
              <a:rPr sz="1350" spc="-5" dirty="0">
                <a:solidFill>
                  <a:srgbClr val="1A1A1A"/>
                </a:solidFill>
                <a:latin typeface="Georgia"/>
                <a:cs typeface="Georgia"/>
              </a:rPr>
              <a:t>orato</a:t>
            </a:r>
            <a:r>
              <a:rPr sz="1350" spc="-10" dirty="0">
                <a:solidFill>
                  <a:srgbClr val="1A1A1A"/>
                </a:solidFill>
                <a:latin typeface="Georgia"/>
                <a:cs typeface="Georgia"/>
              </a:rPr>
              <a:t>r</a:t>
            </a:r>
            <a:r>
              <a:rPr sz="1350" dirty="0">
                <a:solidFill>
                  <a:srgbClr val="1A1A1A"/>
                </a:solidFill>
                <a:latin typeface="Georgia"/>
                <a:cs typeface="Georgia"/>
              </a:rPr>
              <a:t>i	e	</a:t>
            </a:r>
            <a:r>
              <a:rPr sz="1350" spc="-20" dirty="0">
                <a:solidFill>
                  <a:srgbClr val="1A1A1A"/>
                </a:solidFill>
                <a:latin typeface="Georgia"/>
                <a:cs typeface="Georgia"/>
              </a:rPr>
              <a:t>l</a:t>
            </a:r>
            <a:r>
              <a:rPr sz="1350" dirty="0">
                <a:solidFill>
                  <a:srgbClr val="1A1A1A"/>
                </a:solidFill>
                <a:latin typeface="Georgia"/>
                <a:cs typeface="Georgia"/>
              </a:rPr>
              <a:t>e		a</a:t>
            </a:r>
            <a:r>
              <a:rPr sz="1350" spc="-15" dirty="0">
                <a:solidFill>
                  <a:srgbClr val="1A1A1A"/>
                </a:solidFill>
                <a:latin typeface="Georgia"/>
                <a:cs typeface="Georgia"/>
              </a:rPr>
              <a:t>l</a:t>
            </a:r>
            <a:r>
              <a:rPr sz="1350" spc="-5" dirty="0">
                <a:solidFill>
                  <a:srgbClr val="1A1A1A"/>
                </a:solidFill>
                <a:latin typeface="Georgia"/>
                <a:cs typeface="Georgia"/>
              </a:rPr>
              <a:t>tr</a:t>
            </a:r>
            <a:r>
              <a:rPr sz="1350" dirty="0">
                <a:solidFill>
                  <a:srgbClr val="1A1A1A"/>
                </a:solidFill>
                <a:latin typeface="Georgia"/>
                <a:cs typeface="Georgia"/>
              </a:rPr>
              <a:t>e	a</a:t>
            </a:r>
            <a:r>
              <a:rPr sz="1350" spc="-15" dirty="0">
                <a:solidFill>
                  <a:srgbClr val="1A1A1A"/>
                </a:solidFill>
                <a:latin typeface="Georgia"/>
                <a:cs typeface="Georgia"/>
              </a:rPr>
              <a:t>t</a:t>
            </a:r>
            <a:r>
              <a:rPr sz="1350" spc="-5" dirty="0">
                <a:solidFill>
                  <a:srgbClr val="1A1A1A"/>
                </a:solidFill>
                <a:latin typeface="Georgia"/>
                <a:cs typeface="Georgia"/>
              </a:rPr>
              <a:t>tivit</a:t>
            </a:r>
            <a:r>
              <a:rPr sz="1350" dirty="0">
                <a:solidFill>
                  <a:srgbClr val="1A1A1A"/>
                </a:solidFill>
                <a:latin typeface="Georgia"/>
                <a:cs typeface="Georgia"/>
              </a:rPr>
              <a:t>à	pr</a:t>
            </a:r>
            <a:r>
              <a:rPr sz="1350" spc="-15" dirty="0">
                <a:solidFill>
                  <a:srgbClr val="1A1A1A"/>
                </a:solidFill>
                <a:latin typeface="Georgia"/>
                <a:cs typeface="Georgia"/>
              </a:rPr>
              <a:t>o</a:t>
            </a:r>
            <a:r>
              <a:rPr sz="1350" dirty="0">
                <a:solidFill>
                  <a:srgbClr val="1A1A1A"/>
                </a:solidFill>
                <a:latin typeface="Georgia"/>
                <a:cs typeface="Georgia"/>
              </a:rPr>
              <a:t>p</a:t>
            </a:r>
            <a:r>
              <a:rPr sz="1350" spc="-15" dirty="0">
                <a:solidFill>
                  <a:srgbClr val="1A1A1A"/>
                </a:solidFill>
                <a:latin typeface="Georgia"/>
                <a:cs typeface="Georgia"/>
              </a:rPr>
              <a:t>o</a:t>
            </a:r>
            <a:r>
              <a:rPr sz="1350" spc="-5" dirty="0">
                <a:solidFill>
                  <a:srgbClr val="1A1A1A"/>
                </a:solidFill>
                <a:latin typeface="Georgia"/>
                <a:cs typeface="Georgia"/>
              </a:rPr>
              <a:t>st</a:t>
            </a:r>
            <a:r>
              <a:rPr sz="1350" spc="5" dirty="0">
                <a:solidFill>
                  <a:srgbClr val="1A1A1A"/>
                </a:solidFill>
                <a:latin typeface="Georgia"/>
                <a:cs typeface="Georgia"/>
              </a:rPr>
              <a:t>e</a:t>
            </a:r>
            <a:r>
              <a:rPr sz="1350" dirty="0">
                <a:solidFill>
                  <a:srgbClr val="1A1A1A"/>
                </a:solidFill>
                <a:latin typeface="Georgia"/>
                <a:cs typeface="Georgia"/>
              </a:rPr>
              <a:t>,	</a:t>
            </a:r>
            <a:r>
              <a:rPr sz="1350" spc="-5" dirty="0">
                <a:solidFill>
                  <a:srgbClr val="1A1A1A"/>
                </a:solidFill>
                <a:latin typeface="Georgia"/>
                <a:cs typeface="Georgia"/>
              </a:rPr>
              <a:t>c</a:t>
            </a:r>
            <a:r>
              <a:rPr sz="1350" spc="-20" dirty="0">
                <a:solidFill>
                  <a:srgbClr val="1A1A1A"/>
                </a:solidFill>
                <a:latin typeface="Georgia"/>
                <a:cs typeface="Georgia"/>
              </a:rPr>
              <a:t>o</a:t>
            </a:r>
            <a:r>
              <a:rPr sz="1350" spc="-5" dirty="0">
                <a:solidFill>
                  <a:srgbClr val="1A1A1A"/>
                </a:solidFill>
                <a:latin typeface="Georgia"/>
                <a:cs typeface="Georgia"/>
              </a:rPr>
              <a:t>ord</a:t>
            </a:r>
            <a:r>
              <a:rPr sz="1350" spc="-15" dirty="0">
                <a:solidFill>
                  <a:srgbClr val="1A1A1A"/>
                </a:solidFill>
                <a:latin typeface="Georgia"/>
                <a:cs typeface="Georgia"/>
              </a:rPr>
              <a:t>i</a:t>
            </a:r>
            <a:r>
              <a:rPr sz="1350" dirty="0">
                <a:solidFill>
                  <a:srgbClr val="1A1A1A"/>
                </a:solidFill>
                <a:latin typeface="Georgia"/>
                <a:cs typeface="Georgia"/>
              </a:rPr>
              <a:t>nati		</a:t>
            </a:r>
            <a:r>
              <a:rPr sz="1350" spc="-5" dirty="0">
                <a:solidFill>
                  <a:srgbClr val="1A1A1A"/>
                </a:solidFill>
                <a:latin typeface="Georgia"/>
                <a:cs typeface="Georgia"/>
              </a:rPr>
              <a:t>d</a:t>
            </a:r>
            <a:r>
              <a:rPr sz="1350" spc="-10" dirty="0">
                <a:solidFill>
                  <a:srgbClr val="1A1A1A"/>
                </a:solidFill>
                <a:latin typeface="Georgia"/>
                <a:cs typeface="Georgia"/>
              </a:rPr>
              <a:t>a</a:t>
            </a:r>
            <a:r>
              <a:rPr sz="1350" spc="-5" dirty="0">
                <a:solidFill>
                  <a:srgbClr val="1A1A1A"/>
                </a:solidFill>
                <a:latin typeface="Georgia"/>
                <a:cs typeface="Georgia"/>
              </a:rPr>
              <a:t>l</a:t>
            </a:r>
            <a:r>
              <a:rPr sz="1350" spc="-10" dirty="0">
                <a:solidFill>
                  <a:srgbClr val="1A1A1A"/>
                </a:solidFill>
                <a:latin typeface="Georgia"/>
                <a:cs typeface="Georgia"/>
              </a:rPr>
              <a:t>l</a:t>
            </a:r>
            <a:r>
              <a:rPr sz="1350" dirty="0">
                <a:solidFill>
                  <a:srgbClr val="1A1A1A"/>
                </a:solidFill>
                <a:latin typeface="Georgia"/>
                <a:cs typeface="Georgia"/>
              </a:rPr>
              <a:t>e	</a:t>
            </a:r>
            <a:r>
              <a:rPr sz="1350" spc="25" dirty="0">
                <a:solidFill>
                  <a:srgbClr val="1A1A1A"/>
                </a:solidFill>
                <a:latin typeface="Georgia"/>
                <a:cs typeface="Georgia"/>
              </a:rPr>
              <a:t>b</a:t>
            </a:r>
            <a:r>
              <a:rPr sz="1350" dirty="0">
                <a:solidFill>
                  <a:srgbClr val="1A1A1A"/>
                </a:solidFill>
                <a:latin typeface="Georgia"/>
                <a:cs typeface="Georgia"/>
              </a:rPr>
              <a:t>an</a:t>
            </a:r>
            <a:r>
              <a:rPr sz="1350" spc="-15" dirty="0">
                <a:solidFill>
                  <a:srgbClr val="1A1A1A"/>
                </a:solidFill>
                <a:latin typeface="Georgia"/>
                <a:cs typeface="Georgia"/>
              </a:rPr>
              <a:t>c</a:t>
            </a:r>
            <a:r>
              <a:rPr sz="1350" dirty="0">
                <a:solidFill>
                  <a:srgbClr val="1A1A1A"/>
                </a:solidFill>
                <a:latin typeface="Georgia"/>
                <a:cs typeface="Georgia"/>
              </a:rPr>
              <a:t>he	</a:t>
            </a:r>
            <a:r>
              <a:rPr sz="1350" spc="-20" dirty="0">
                <a:solidFill>
                  <a:srgbClr val="1A1A1A"/>
                </a:solidFill>
                <a:latin typeface="Georgia"/>
                <a:cs typeface="Georgia"/>
              </a:rPr>
              <a:t>c</a:t>
            </a:r>
            <a:r>
              <a:rPr sz="1350" spc="-5" dirty="0">
                <a:solidFill>
                  <a:srgbClr val="1A1A1A"/>
                </a:solidFill>
                <a:latin typeface="Georgia"/>
                <a:cs typeface="Georgia"/>
              </a:rPr>
              <a:t>o</a:t>
            </a:r>
            <a:r>
              <a:rPr sz="1350" dirty="0">
                <a:solidFill>
                  <a:srgbClr val="1A1A1A"/>
                </a:solidFill>
                <a:latin typeface="Georgia"/>
                <a:cs typeface="Georgia"/>
              </a:rPr>
              <a:t>n	</a:t>
            </a:r>
            <a:r>
              <a:rPr sz="1350" spc="-20" dirty="0">
                <a:solidFill>
                  <a:srgbClr val="1A1A1A"/>
                </a:solidFill>
                <a:latin typeface="Georgia"/>
                <a:cs typeface="Georgia"/>
              </a:rPr>
              <a:t>l</a:t>
            </a:r>
            <a:r>
              <a:rPr sz="1350" dirty="0">
                <a:solidFill>
                  <a:srgbClr val="1A1A1A"/>
                </a:solidFill>
                <a:latin typeface="Georgia"/>
                <a:cs typeface="Georgia"/>
              </a:rPr>
              <a:t>a  </a:t>
            </a:r>
            <a:r>
              <a:rPr sz="1350" spc="-5" dirty="0">
                <a:solidFill>
                  <a:srgbClr val="1A1A1A"/>
                </a:solidFill>
                <a:latin typeface="Georgia"/>
                <a:cs typeface="Georgia"/>
              </a:rPr>
              <a:t>co</a:t>
            </a:r>
            <a:r>
              <a:rPr sz="1350" spc="-10" dirty="0">
                <a:solidFill>
                  <a:srgbClr val="1A1A1A"/>
                </a:solidFill>
                <a:latin typeface="Georgia"/>
                <a:cs typeface="Georgia"/>
              </a:rPr>
              <a:t>l</a:t>
            </a:r>
            <a:r>
              <a:rPr sz="1350" spc="-5" dirty="0">
                <a:solidFill>
                  <a:srgbClr val="1A1A1A"/>
                </a:solidFill>
                <a:latin typeface="Georgia"/>
                <a:cs typeface="Georgia"/>
              </a:rPr>
              <a:t>la</a:t>
            </a:r>
            <a:r>
              <a:rPr sz="1350" spc="-10" dirty="0">
                <a:solidFill>
                  <a:srgbClr val="1A1A1A"/>
                </a:solidFill>
                <a:latin typeface="Georgia"/>
                <a:cs typeface="Georgia"/>
              </a:rPr>
              <a:t>b</a:t>
            </a:r>
            <a:r>
              <a:rPr sz="1350" spc="-5" dirty="0">
                <a:solidFill>
                  <a:srgbClr val="1A1A1A"/>
                </a:solidFill>
                <a:latin typeface="Georgia"/>
                <a:cs typeface="Georgia"/>
              </a:rPr>
              <a:t>oraz</a:t>
            </a:r>
            <a:r>
              <a:rPr sz="1350" dirty="0">
                <a:solidFill>
                  <a:srgbClr val="1A1A1A"/>
                </a:solidFill>
                <a:latin typeface="Georgia"/>
                <a:cs typeface="Georgia"/>
              </a:rPr>
              <a:t>i</a:t>
            </a:r>
            <a:r>
              <a:rPr sz="1350" spc="-15" dirty="0">
                <a:solidFill>
                  <a:srgbClr val="1A1A1A"/>
                </a:solidFill>
                <a:latin typeface="Georgia"/>
                <a:cs typeface="Georgia"/>
              </a:rPr>
              <a:t>o</a:t>
            </a:r>
            <a:r>
              <a:rPr sz="1350" dirty="0">
                <a:solidFill>
                  <a:srgbClr val="1A1A1A"/>
                </a:solidFill>
                <a:latin typeface="Georgia"/>
                <a:cs typeface="Georgia"/>
              </a:rPr>
              <a:t>ne		</a:t>
            </a:r>
            <a:r>
              <a:rPr sz="1350" spc="-5" dirty="0">
                <a:solidFill>
                  <a:srgbClr val="1A1A1A"/>
                </a:solidFill>
                <a:latin typeface="Georgia"/>
                <a:cs typeface="Georgia"/>
              </a:rPr>
              <a:t>d</a:t>
            </a:r>
            <a:r>
              <a:rPr sz="1350" dirty="0">
                <a:solidFill>
                  <a:srgbClr val="1A1A1A"/>
                </a:solidFill>
                <a:latin typeface="Georgia"/>
                <a:cs typeface="Georgia"/>
              </a:rPr>
              <a:t>i	</a:t>
            </a:r>
            <a:r>
              <a:rPr sz="1350" spc="-5" dirty="0">
                <a:solidFill>
                  <a:srgbClr val="1A1A1A"/>
                </a:solidFill>
                <a:latin typeface="Georgia"/>
                <a:cs typeface="Georgia"/>
              </a:rPr>
              <a:t>scuole</a:t>
            </a:r>
            <a:r>
              <a:rPr sz="1350" dirty="0">
                <a:solidFill>
                  <a:srgbClr val="1A1A1A"/>
                </a:solidFill>
                <a:latin typeface="Georgia"/>
                <a:cs typeface="Georgia"/>
              </a:rPr>
              <a:t>,	</a:t>
            </a:r>
            <a:r>
              <a:rPr sz="1350" spc="5" dirty="0">
                <a:solidFill>
                  <a:srgbClr val="1A1A1A"/>
                </a:solidFill>
                <a:latin typeface="Georgia"/>
                <a:cs typeface="Georgia"/>
              </a:rPr>
              <a:t>m</a:t>
            </a:r>
            <a:r>
              <a:rPr sz="1350" spc="-15" dirty="0">
                <a:solidFill>
                  <a:srgbClr val="1A1A1A"/>
                </a:solidFill>
                <a:latin typeface="Georgia"/>
                <a:cs typeface="Georgia"/>
              </a:rPr>
              <a:t>u</a:t>
            </a:r>
            <a:r>
              <a:rPr sz="1350" spc="-5" dirty="0">
                <a:solidFill>
                  <a:srgbClr val="1A1A1A"/>
                </a:solidFill>
                <a:latin typeface="Georgia"/>
                <a:cs typeface="Georgia"/>
              </a:rPr>
              <a:t>s</a:t>
            </a:r>
            <a:r>
              <a:rPr sz="1350" spc="5" dirty="0">
                <a:solidFill>
                  <a:srgbClr val="1A1A1A"/>
                </a:solidFill>
                <a:latin typeface="Georgia"/>
                <a:cs typeface="Georgia"/>
              </a:rPr>
              <a:t>e</a:t>
            </a:r>
            <a:r>
              <a:rPr sz="1350" dirty="0">
                <a:solidFill>
                  <a:srgbClr val="1A1A1A"/>
                </a:solidFill>
                <a:latin typeface="Georgia"/>
                <a:cs typeface="Georgia"/>
              </a:rPr>
              <a:t>i,	</a:t>
            </a:r>
            <a:r>
              <a:rPr sz="1350" spc="-5" dirty="0">
                <a:solidFill>
                  <a:srgbClr val="1A1A1A"/>
                </a:solidFill>
                <a:latin typeface="Georgia"/>
                <a:cs typeface="Georgia"/>
              </a:rPr>
              <a:t>bib</a:t>
            </a:r>
            <a:r>
              <a:rPr sz="1350" spc="-10" dirty="0">
                <a:solidFill>
                  <a:srgbClr val="1A1A1A"/>
                </a:solidFill>
                <a:latin typeface="Georgia"/>
                <a:cs typeface="Georgia"/>
              </a:rPr>
              <a:t>l</a:t>
            </a:r>
            <a:r>
              <a:rPr sz="1350" dirty="0">
                <a:solidFill>
                  <a:srgbClr val="1A1A1A"/>
                </a:solidFill>
                <a:latin typeface="Georgia"/>
                <a:cs typeface="Georgia"/>
              </a:rPr>
              <a:t>iote</a:t>
            </a:r>
            <a:r>
              <a:rPr sz="1350" spc="-5" dirty="0">
                <a:solidFill>
                  <a:srgbClr val="1A1A1A"/>
                </a:solidFill>
                <a:latin typeface="Georgia"/>
                <a:cs typeface="Georgia"/>
              </a:rPr>
              <a:t>c</a:t>
            </a:r>
            <a:r>
              <a:rPr sz="1350" spc="-15" dirty="0">
                <a:solidFill>
                  <a:srgbClr val="1A1A1A"/>
                </a:solidFill>
                <a:latin typeface="Georgia"/>
                <a:cs typeface="Georgia"/>
              </a:rPr>
              <a:t>h</a:t>
            </a:r>
            <a:r>
              <a:rPr sz="1350" dirty="0">
                <a:solidFill>
                  <a:srgbClr val="1A1A1A"/>
                </a:solidFill>
                <a:latin typeface="Georgia"/>
                <a:cs typeface="Georgia"/>
              </a:rPr>
              <a:t>e	e	</a:t>
            </a:r>
            <a:r>
              <a:rPr sz="1350" spc="-15" dirty="0">
                <a:solidFill>
                  <a:srgbClr val="1A1A1A"/>
                </a:solidFill>
                <a:latin typeface="Georgia"/>
                <a:cs typeface="Georgia"/>
              </a:rPr>
              <a:t>o</a:t>
            </a:r>
            <a:r>
              <a:rPr sz="1350" dirty="0">
                <a:solidFill>
                  <a:srgbClr val="1A1A1A"/>
                </a:solidFill>
                <a:latin typeface="Georgia"/>
                <a:cs typeface="Georgia"/>
              </a:rPr>
              <a:t>p</a:t>
            </a:r>
            <a:r>
              <a:rPr sz="1350" spc="-10" dirty="0">
                <a:solidFill>
                  <a:srgbClr val="1A1A1A"/>
                </a:solidFill>
                <a:latin typeface="Georgia"/>
                <a:cs typeface="Georgia"/>
              </a:rPr>
              <a:t>e</a:t>
            </a:r>
            <a:r>
              <a:rPr sz="1350" dirty="0">
                <a:solidFill>
                  <a:srgbClr val="1A1A1A"/>
                </a:solidFill>
                <a:latin typeface="Georgia"/>
                <a:cs typeface="Georgia"/>
              </a:rPr>
              <a:t>rato</a:t>
            </a:r>
            <a:r>
              <a:rPr sz="1350" spc="-5" dirty="0">
                <a:solidFill>
                  <a:srgbClr val="1A1A1A"/>
                </a:solidFill>
                <a:latin typeface="Georgia"/>
                <a:cs typeface="Georgia"/>
              </a:rPr>
              <a:t>r</a:t>
            </a:r>
            <a:r>
              <a:rPr sz="1350" dirty="0">
                <a:solidFill>
                  <a:srgbClr val="1A1A1A"/>
                </a:solidFill>
                <a:latin typeface="Georgia"/>
                <a:cs typeface="Georgia"/>
              </a:rPr>
              <a:t>i	</a:t>
            </a:r>
            <a:r>
              <a:rPr sz="1350" spc="-5" dirty="0">
                <a:solidFill>
                  <a:srgbClr val="1A1A1A"/>
                </a:solidFill>
                <a:latin typeface="Georgia"/>
                <a:cs typeface="Georgia"/>
              </a:rPr>
              <a:t>cu</a:t>
            </a:r>
            <a:r>
              <a:rPr sz="1350" spc="-10" dirty="0">
                <a:solidFill>
                  <a:srgbClr val="1A1A1A"/>
                </a:solidFill>
                <a:latin typeface="Georgia"/>
                <a:cs typeface="Georgia"/>
              </a:rPr>
              <a:t>l</a:t>
            </a:r>
            <a:r>
              <a:rPr sz="1350" spc="-5" dirty="0">
                <a:solidFill>
                  <a:srgbClr val="1A1A1A"/>
                </a:solidFill>
                <a:latin typeface="Georgia"/>
                <a:cs typeface="Georgia"/>
              </a:rPr>
              <a:t>tura</a:t>
            </a:r>
            <a:r>
              <a:rPr sz="1350" spc="-10" dirty="0">
                <a:solidFill>
                  <a:srgbClr val="1A1A1A"/>
                </a:solidFill>
                <a:latin typeface="Georgia"/>
                <a:cs typeface="Georgia"/>
              </a:rPr>
              <a:t>l</a:t>
            </a:r>
            <a:r>
              <a:rPr sz="1350" dirty="0">
                <a:solidFill>
                  <a:srgbClr val="1A1A1A"/>
                </a:solidFill>
                <a:latin typeface="Georgia"/>
                <a:cs typeface="Georgia"/>
              </a:rPr>
              <a:t>i,	</a:t>
            </a:r>
            <a:r>
              <a:rPr sz="1350" spc="-265" dirty="0">
                <a:solidFill>
                  <a:srgbClr val="1A1A1A"/>
                </a:solidFill>
                <a:latin typeface="Georgia"/>
                <a:cs typeface="Georgia"/>
              </a:rPr>
              <a:t> </a:t>
            </a:r>
            <a:r>
              <a:rPr sz="1350" spc="-10" dirty="0">
                <a:solidFill>
                  <a:srgbClr val="1A1A1A"/>
                </a:solidFill>
                <a:latin typeface="Georgia"/>
                <a:cs typeface="Georgia"/>
              </a:rPr>
              <a:t>s</a:t>
            </a:r>
            <a:r>
              <a:rPr sz="1350" dirty="0">
                <a:solidFill>
                  <a:srgbClr val="1A1A1A"/>
                </a:solidFill>
                <a:latin typeface="Georgia"/>
                <a:cs typeface="Georgia"/>
              </a:rPr>
              <a:t>i  </a:t>
            </a:r>
            <a:r>
              <a:rPr sz="1350" spc="-5" dirty="0">
                <a:solidFill>
                  <a:srgbClr val="1A1A1A"/>
                </a:solidFill>
                <a:latin typeface="Georgia"/>
                <a:cs typeface="Georgia"/>
              </a:rPr>
              <a:t>svilupperanno attorno </a:t>
            </a:r>
            <a:r>
              <a:rPr sz="1350" dirty="0">
                <a:solidFill>
                  <a:srgbClr val="1A1A1A"/>
                </a:solidFill>
                <a:latin typeface="Georgia"/>
                <a:cs typeface="Georgia"/>
              </a:rPr>
              <a:t>ad </a:t>
            </a:r>
            <a:r>
              <a:rPr sz="1350" spc="-5" dirty="0">
                <a:solidFill>
                  <a:srgbClr val="1A1A1A"/>
                </a:solidFill>
                <a:latin typeface="Georgia"/>
                <a:cs typeface="Georgia"/>
              </a:rPr>
              <a:t>un unico tema ispiratore, declinato </a:t>
            </a:r>
            <a:r>
              <a:rPr sz="1350" dirty="0">
                <a:solidFill>
                  <a:srgbClr val="1A1A1A"/>
                </a:solidFill>
                <a:latin typeface="Georgia"/>
                <a:cs typeface="Georgia"/>
              </a:rPr>
              <a:t>da </a:t>
            </a:r>
            <a:r>
              <a:rPr sz="1350" spc="-5" dirty="0">
                <a:solidFill>
                  <a:srgbClr val="1A1A1A"/>
                </a:solidFill>
                <a:latin typeface="Georgia"/>
                <a:cs typeface="Georgia"/>
              </a:rPr>
              <a:t>ciascuna realtà  con strumenti diversi </a:t>
            </a:r>
            <a:r>
              <a:rPr sz="1350" dirty="0">
                <a:solidFill>
                  <a:srgbClr val="1A1A1A"/>
                </a:solidFill>
                <a:latin typeface="Georgia"/>
                <a:cs typeface="Georgia"/>
              </a:rPr>
              <a:t>e da </a:t>
            </a:r>
            <a:r>
              <a:rPr sz="1350" spc="-5" dirty="0">
                <a:solidFill>
                  <a:srgbClr val="1A1A1A"/>
                </a:solidFill>
                <a:latin typeface="Georgia"/>
                <a:cs typeface="Georgia"/>
              </a:rPr>
              <a:t>punti </a:t>
            </a:r>
            <a:r>
              <a:rPr sz="1350" dirty="0">
                <a:solidFill>
                  <a:srgbClr val="1A1A1A"/>
                </a:solidFill>
                <a:latin typeface="Georgia"/>
                <a:cs typeface="Georgia"/>
              </a:rPr>
              <a:t>di vista </a:t>
            </a:r>
            <a:r>
              <a:rPr sz="1350" spc="-5" dirty="0">
                <a:solidFill>
                  <a:srgbClr val="1A1A1A"/>
                </a:solidFill>
                <a:latin typeface="Georgia"/>
                <a:cs typeface="Georgia"/>
              </a:rPr>
              <a:t>differenti, alla luce delle proprie  specificità </a:t>
            </a:r>
            <a:r>
              <a:rPr sz="1350" dirty="0">
                <a:solidFill>
                  <a:srgbClr val="1A1A1A"/>
                </a:solidFill>
                <a:latin typeface="Georgia"/>
                <a:cs typeface="Georgia"/>
              </a:rPr>
              <a:t>e di </a:t>
            </a:r>
            <a:r>
              <a:rPr sz="1350" spc="-5" dirty="0">
                <a:solidFill>
                  <a:srgbClr val="1A1A1A"/>
                </a:solidFill>
                <a:latin typeface="Georgia"/>
                <a:cs typeface="Georgia"/>
              </a:rPr>
              <a:t>quelle del territorio </a:t>
            </a:r>
            <a:r>
              <a:rPr sz="1350" dirty="0">
                <a:solidFill>
                  <a:srgbClr val="1A1A1A"/>
                </a:solidFill>
                <a:latin typeface="Georgia"/>
                <a:cs typeface="Georgia"/>
              </a:rPr>
              <a:t>di </a:t>
            </a:r>
            <a:r>
              <a:rPr sz="1350" spc="-5" dirty="0">
                <a:solidFill>
                  <a:srgbClr val="1A1A1A"/>
                </a:solidFill>
                <a:latin typeface="Georgia"/>
                <a:cs typeface="Georgia"/>
              </a:rPr>
              <a:t>appartenenza.  </a:t>
            </a:r>
            <a:r>
              <a:rPr sz="1350" b="1" u="sng" spc="-5" dirty="0">
                <a:uFill>
                  <a:solidFill>
                    <a:srgbClr val="000000"/>
                  </a:solidFill>
                </a:uFill>
                <a:latin typeface="Georgia"/>
                <a:cs typeface="Georgia"/>
                <a:hlinkClick r:id="rId3"/>
              </a:rPr>
              <a:t>www.festivalculturacreativa.it</a:t>
            </a:r>
            <a:r>
              <a:rPr sz="1350" spc="-5" dirty="0">
                <a:solidFill>
                  <a:srgbClr val="1A1A1A"/>
                </a:solidFill>
                <a:latin typeface="Georgia"/>
                <a:cs typeface="Georgia"/>
              </a:rPr>
              <a:t>.</a:t>
            </a:r>
            <a:endParaRPr sz="1350">
              <a:latin typeface="Georgia"/>
              <a:cs typeface="Georgia"/>
            </a:endParaRPr>
          </a:p>
        </p:txBody>
      </p:sp>
      <p:sp>
        <p:nvSpPr>
          <p:cNvPr id="9" name="object 9"/>
          <p:cNvSpPr/>
          <p:nvPr/>
        </p:nvSpPr>
        <p:spPr>
          <a:xfrm>
            <a:off x="723900" y="3872229"/>
            <a:ext cx="3571875" cy="2143125"/>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2406246" y="2128772"/>
            <a:ext cx="2637429" cy="469363"/>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Tuttoperlei.it  5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19375" y="2095499"/>
            <a:ext cx="2409825" cy="67627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026410"/>
            <a:ext cx="4381500" cy="736600"/>
          </a:xfrm>
          <a:prstGeom prst="rect">
            <a:avLst/>
          </a:prstGeom>
        </p:spPr>
        <p:txBody>
          <a:bodyPr vert="horz" wrap="square" lIns="0" tIns="28575" rIns="0" bIns="0" rtlCol="0">
            <a:spAutoFit/>
          </a:bodyPr>
          <a:lstStyle/>
          <a:p>
            <a:pPr marL="12700" marR="5080">
              <a:lnSpc>
                <a:spcPts val="1839"/>
              </a:lnSpc>
              <a:spcBef>
                <a:spcPts val="225"/>
              </a:spcBef>
            </a:pPr>
            <a:r>
              <a:rPr sz="1600" b="1" spc="-5" dirty="0">
                <a:latin typeface="Arial"/>
                <a:cs typeface="Arial"/>
              </a:rPr>
              <a:t>Festival della cultura creativa, targato </a:t>
            </a:r>
            <a:r>
              <a:rPr sz="1600" b="1" spc="-10" dirty="0">
                <a:latin typeface="Arial"/>
                <a:cs typeface="Arial"/>
              </a:rPr>
              <a:t>Abi, </a:t>
            </a:r>
            <a:r>
              <a:rPr sz="1600" b="1" spc="-5" dirty="0">
                <a:latin typeface="Arial"/>
                <a:cs typeface="Arial"/>
              </a:rPr>
              <a:t>80  iniziative </a:t>
            </a:r>
            <a:r>
              <a:rPr sz="1600" b="1" dirty="0">
                <a:latin typeface="Arial"/>
                <a:cs typeface="Arial"/>
              </a:rPr>
              <a:t>in </a:t>
            </a:r>
            <a:r>
              <a:rPr sz="1600" b="1" spc="-5" dirty="0">
                <a:latin typeface="Arial"/>
                <a:cs typeface="Arial"/>
              </a:rPr>
              <a:t>60 città, dal 16 al 22</a:t>
            </a:r>
            <a:r>
              <a:rPr sz="1600" b="1" spc="30" dirty="0">
                <a:latin typeface="Arial"/>
                <a:cs typeface="Arial"/>
              </a:rPr>
              <a:t> </a:t>
            </a:r>
            <a:r>
              <a:rPr sz="1600" b="1" spc="-5" dirty="0">
                <a:latin typeface="Arial"/>
                <a:cs typeface="Arial"/>
              </a:rPr>
              <a:t>marzo</a:t>
            </a:r>
            <a:endParaRPr sz="1600">
              <a:latin typeface="Arial"/>
              <a:cs typeface="Arial"/>
            </a:endParaRPr>
          </a:p>
          <a:p>
            <a:pPr marL="12700">
              <a:lnSpc>
                <a:spcPts val="860"/>
              </a:lnSpc>
            </a:pPr>
            <a:r>
              <a:rPr sz="800" b="1" dirty="0">
                <a:solidFill>
                  <a:srgbClr val="777777"/>
                </a:solidFill>
                <a:latin typeface="Arial"/>
                <a:cs typeface="Arial"/>
              </a:rPr>
              <a:t>a cura </a:t>
            </a:r>
            <a:r>
              <a:rPr sz="800" b="1" spc="-10" dirty="0">
                <a:solidFill>
                  <a:srgbClr val="777777"/>
                </a:solidFill>
                <a:latin typeface="Arial"/>
                <a:cs typeface="Arial"/>
              </a:rPr>
              <a:t>di </a:t>
            </a:r>
            <a:r>
              <a:rPr sz="800" b="1" spc="-5" dirty="0">
                <a:solidFill>
                  <a:srgbClr val="777777"/>
                </a:solidFill>
                <a:latin typeface="Arial"/>
                <a:cs typeface="Arial"/>
              </a:rPr>
              <a:t>Giovanna</a:t>
            </a:r>
            <a:r>
              <a:rPr sz="800" b="1" spc="10" dirty="0">
                <a:solidFill>
                  <a:srgbClr val="777777"/>
                </a:solidFill>
                <a:latin typeface="Arial"/>
                <a:cs typeface="Arial"/>
              </a:rPr>
              <a:t> </a:t>
            </a:r>
            <a:r>
              <a:rPr sz="800" b="1" dirty="0">
                <a:solidFill>
                  <a:srgbClr val="777777"/>
                </a:solidFill>
                <a:latin typeface="Arial"/>
                <a:cs typeface="Arial"/>
              </a:rPr>
              <a:t>Manna</a:t>
            </a:r>
            <a:endParaRPr sz="800">
              <a:latin typeface="Arial"/>
              <a:cs typeface="Arial"/>
            </a:endParaRPr>
          </a:p>
          <a:p>
            <a:pPr marL="12700">
              <a:lnSpc>
                <a:spcPts val="935"/>
              </a:lnSpc>
            </a:pPr>
            <a:r>
              <a:rPr sz="800" b="1" spc="-5" dirty="0">
                <a:solidFill>
                  <a:srgbClr val="F5006D"/>
                </a:solidFill>
                <a:latin typeface="Arial"/>
                <a:cs typeface="Arial"/>
              </a:rPr>
              <a:t>data pubblicazione 05 </a:t>
            </a:r>
            <a:r>
              <a:rPr sz="800" b="1" dirty="0">
                <a:solidFill>
                  <a:srgbClr val="F5006D"/>
                </a:solidFill>
                <a:latin typeface="Arial"/>
                <a:cs typeface="Arial"/>
              </a:rPr>
              <a:t>mar </a:t>
            </a:r>
            <a:r>
              <a:rPr sz="800" b="1" spc="-5" dirty="0">
                <a:solidFill>
                  <a:srgbClr val="F5006D"/>
                </a:solidFill>
                <a:latin typeface="Arial"/>
                <a:cs typeface="Arial"/>
              </a:rPr>
              <a:t>2015 </a:t>
            </a:r>
            <a:r>
              <a:rPr sz="800" b="1" dirty="0">
                <a:solidFill>
                  <a:srgbClr val="F5006D"/>
                </a:solidFill>
                <a:latin typeface="Arial"/>
                <a:cs typeface="Arial"/>
              </a:rPr>
              <a:t>alle ore</a:t>
            </a:r>
            <a:r>
              <a:rPr sz="800" b="1" spc="-20" dirty="0">
                <a:solidFill>
                  <a:srgbClr val="F5006D"/>
                </a:solidFill>
                <a:latin typeface="Arial"/>
                <a:cs typeface="Arial"/>
              </a:rPr>
              <a:t> </a:t>
            </a:r>
            <a:r>
              <a:rPr sz="800" b="1" spc="-5" dirty="0">
                <a:solidFill>
                  <a:srgbClr val="F5006D"/>
                </a:solidFill>
                <a:latin typeface="Arial"/>
                <a:cs typeface="Arial"/>
              </a:rPr>
              <a:t>2:01pm</a:t>
            </a:r>
            <a:endParaRPr sz="800">
              <a:latin typeface="Arial"/>
              <a:cs typeface="Arial"/>
            </a:endParaRPr>
          </a:p>
        </p:txBody>
      </p:sp>
      <p:sp>
        <p:nvSpPr>
          <p:cNvPr id="6" name="object 6"/>
          <p:cNvSpPr txBox="1"/>
          <p:nvPr/>
        </p:nvSpPr>
        <p:spPr>
          <a:xfrm>
            <a:off x="706627" y="5791326"/>
            <a:ext cx="6101715" cy="3650615"/>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333333"/>
                </a:solidFill>
                <a:latin typeface="Arial"/>
                <a:cs typeface="Arial"/>
              </a:rPr>
              <a:t>Oltre </a:t>
            </a:r>
            <a:r>
              <a:rPr sz="900" dirty="0">
                <a:solidFill>
                  <a:srgbClr val="333333"/>
                </a:solidFill>
                <a:latin typeface="Arial"/>
                <a:cs typeface="Arial"/>
              </a:rPr>
              <a:t>80 le </a:t>
            </a:r>
            <a:r>
              <a:rPr sz="900" spc="-5" dirty="0">
                <a:solidFill>
                  <a:srgbClr val="333333"/>
                </a:solidFill>
                <a:latin typeface="Arial"/>
                <a:cs typeface="Arial"/>
              </a:rPr>
              <a:t>iniziative dedicate all’arte, all’archeologia, alla musica, </a:t>
            </a:r>
            <a:r>
              <a:rPr sz="900" dirty="0">
                <a:solidFill>
                  <a:srgbClr val="333333"/>
                </a:solidFill>
                <a:latin typeface="Arial"/>
                <a:cs typeface="Arial"/>
              </a:rPr>
              <a:t>al </a:t>
            </a:r>
            <a:r>
              <a:rPr sz="900" spc="-5" dirty="0">
                <a:solidFill>
                  <a:srgbClr val="333333"/>
                </a:solidFill>
                <a:latin typeface="Arial"/>
                <a:cs typeface="Arial"/>
              </a:rPr>
              <a:t>teatro </a:t>
            </a:r>
            <a:r>
              <a:rPr sz="900" dirty="0">
                <a:solidFill>
                  <a:srgbClr val="333333"/>
                </a:solidFill>
                <a:latin typeface="Arial"/>
                <a:cs typeface="Arial"/>
              </a:rPr>
              <a:t>in </a:t>
            </a:r>
            <a:r>
              <a:rPr sz="900" spc="-5" dirty="0">
                <a:solidFill>
                  <a:srgbClr val="333333"/>
                </a:solidFill>
                <a:latin typeface="Arial"/>
                <a:cs typeface="Arial"/>
              </a:rPr>
              <a:t>scena </a:t>
            </a:r>
            <a:r>
              <a:rPr sz="900" dirty="0">
                <a:solidFill>
                  <a:srgbClr val="333333"/>
                </a:solidFill>
                <a:latin typeface="Arial"/>
                <a:cs typeface="Arial"/>
              </a:rPr>
              <a:t>su </a:t>
            </a:r>
            <a:r>
              <a:rPr sz="900" spc="-5" dirty="0">
                <a:solidFill>
                  <a:srgbClr val="333333"/>
                </a:solidFill>
                <a:latin typeface="Arial"/>
                <a:cs typeface="Arial"/>
              </a:rPr>
              <a:t>tutto il territorio nazionale </a:t>
            </a:r>
            <a:r>
              <a:rPr sz="900" spc="15" dirty="0">
                <a:solidFill>
                  <a:srgbClr val="333333"/>
                </a:solidFill>
                <a:latin typeface="Arial"/>
                <a:cs typeface="Arial"/>
              </a:rPr>
              <a:t>dal</a:t>
            </a:r>
            <a:r>
              <a:rPr sz="900" spc="125" dirty="0">
                <a:solidFill>
                  <a:srgbClr val="333333"/>
                </a:solidFill>
                <a:latin typeface="Arial"/>
                <a:cs typeface="Arial"/>
              </a:rPr>
              <a:t> </a:t>
            </a:r>
            <a:r>
              <a:rPr sz="900" b="1" spc="-5" dirty="0">
                <a:solidFill>
                  <a:srgbClr val="333333"/>
                </a:solidFill>
                <a:latin typeface="Arial"/>
                <a:cs typeface="Arial"/>
              </a:rPr>
              <a:t>16</a:t>
            </a:r>
            <a:endParaRPr sz="900">
              <a:latin typeface="Arial"/>
              <a:cs typeface="Arial"/>
            </a:endParaRPr>
          </a:p>
          <a:p>
            <a:pPr marL="12700">
              <a:lnSpc>
                <a:spcPct val="100000"/>
              </a:lnSpc>
              <a:spcBef>
                <a:spcPts val="720"/>
              </a:spcBef>
            </a:pPr>
            <a:r>
              <a:rPr sz="900" b="1" spc="-5" dirty="0">
                <a:solidFill>
                  <a:srgbClr val="333333"/>
                </a:solidFill>
                <a:latin typeface="Arial"/>
                <a:cs typeface="Arial"/>
              </a:rPr>
              <a:t>al 22 marzo, per adulti e</a:t>
            </a:r>
            <a:r>
              <a:rPr sz="900" b="1" spc="20" dirty="0">
                <a:solidFill>
                  <a:srgbClr val="333333"/>
                </a:solidFill>
                <a:latin typeface="Arial"/>
                <a:cs typeface="Arial"/>
              </a:rPr>
              <a:t> </a:t>
            </a:r>
            <a:r>
              <a:rPr sz="900" b="1" spc="-5" dirty="0">
                <a:solidFill>
                  <a:srgbClr val="333333"/>
                </a:solidFill>
                <a:latin typeface="Arial"/>
                <a:cs typeface="Arial"/>
              </a:rPr>
              <a:t>bambini.</a:t>
            </a:r>
            <a:endParaRPr sz="900">
              <a:latin typeface="Arial"/>
              <a:cs typeface="Arial"/>
            </a:endParaRPr>
          </a:p>
          <a:p>
            <a:pPr marL="12700" marR="301625">
              <a:lnSpc>
                <a:spcPct val="166700"/>
              </a:lnSpc>
            </a:pPr>
            <a:r>
              <a:rPr sz="900" b="1" spc="-5" dirty="0">
                <a:solidFill>
                  <a:srgbClr val="333333"/>
                </a:solidFill>
                <a:latin typeface="Arial"/>
                <a:cs typeface="Arial"/>
              </a:rPr>
              <a:t>Oltre 60 le città coinvolte. </a:t>
            </a:r>
            <a:r>
              <a:rPr sz="900" b="1" dirty="0">
                <a:solidFill>
                  <a:srgbClr val="333333"/>
                </a:solidFill>
                <a:latin typeface="Arial"/>
                <a:cs typeface="Arial"/>
              </a:rPr>
              <a:t>Il </a:t>
            </a:r>
            <a:r>
              <a:rPr sz="900" b="1" spc="-5" dirty="0">
                <a:solidFill>
                  <a:srgbClr val="333333"/>
                </a:solidFill>
                <a:latin typeface="Arial"/>
                <a:cs typeface="Arial"/>
              </a:rPr>
              <a:t>‘Festival della cultura creativa‘, manifestazione organizzata dalle banche </a:t>
            </a:r>
            <a:r>
              <a:rPr sz="900" b="1" dirty="0">
                <a:solidFill>
                  <a:srgbClr val="333333"/>
                </a:solidFill>
                <a:latin typeface="Arial"/>
                <a:cs typeface="Arial"/>
              </a:rPr>
              <a:t>con il  </a:t>
            </a:r>
            <a:r>
              <a:rPr sz="900" b="1" spc="-5" dirty="0">
                <a:solidFill>
                  <a:srgbClr val="333333"/>
                </a:solidFill>
                <a:latin typeface="Arial"/>
                <a:cs typeface="Arial"/>
              </a:rPr>
              <a:t>coordinamento dell’Abi, alla sua seconda edizione, sarà ancora più ricco </a:t>
            </a:r>
            <a:r>
              <a:rPr sz="900" b="1" dirty="0">
                <a:solidFill>
                  <a:srgbClr val="333333"/>
                </a:solidFill>
                <a:latin typeface="Arial"/>
                <a:cs typeface="Arial"/>
              </a:rPr>
              <a:t>di </a:t>
            </a:r>
            <a:r>
              <a:rPr sz="900" b="1" spc="-5" dirty="0">
                <a:solidFill>
                  <a:srgbClr val="333333"/>
                </a:solidFill>
                <a:latin typeface="Arial"/>
                <a:cs typeface="Arial"/>
              </a:rPr>
              <a:t>incontri e</a:t>
            </a:r>
            <a:r>
              <a:rPr sz="900" b="1" spc="155" dirty="0">
                <a:solidFill>
                  <a:srgbClr val="333333"/>
                </a:solidFill>
                <a:latin typeface="Arial"/>
                <a:cs typeface="Arial"/>
              </a:rPr>
              <a:t> </a:t>
            </a:r>
            <a:r>
              <a:rPr sz="900" b="1" spc="-5" dirty="0">
                <a:solidFill>
                  <a:srgbClr val="333333"/>
                </a:solidFill>
                <a:latin typeface="Arial"/>
                <a:cs typeface="Arial"/>
              </a:rPr>
              <a:t>appuntamenti.</a:t>
            </a:r>
            <a:endParaRPr sz="900">
              <a:latin typeface="Arial"/>
              <a:cs typeface="Arial"/>
            </a:endParaRPr>
          </a:p>
          <a:p>
            <a:pPr marL="12700">
              <a:lnSpc>
                <a:spcPct val="100000"/>
              </a:lnSpc>
              <a:spcBef>
                <a:spcPts val="720"/>
              </a:spcBef>
            </a:pPr>
            <a:r>
              <a:rPr sz="900" b="1" dirty="0">
                <a:solidFill>
                  <a:srgbClr val="333333"/>
                </a:solidFill>
                <a:latin typeface="Arial"/>
                <a:cs typeface="Arial"/>
              </a:rPr>
              <a:t>Il </a:t>
            </a:r>
            <a:r>
              <a:rPr sz="900" b="1" spc="-5" dirty="0">
                <a:solidFill>
                  <a:srgbClr val="333333"/>
                </a:solidFill>
                <a:latin typeface="Arial"/>
                <a:cs typeface="Arial"/>
              </a:rPr>
              <a:t>tema </a:t>
            </a:r>
            <a:r>
              <a:rPr sz="900" b="1" dirty="0">
                <a:solidFill>
                  <a:srgbClr val="333333"/>
                </a:solidFill>
                <a:latin typeface="Arial"/>
                <a:cs typeface="Arial"/>
              </a:rPr>
              <a:t>di </a:t>
            </a:r>
            <a:r>
              <a:rPr sz="900" b="1" spc="-5" dirty="0">
                <a:solidFill>
                  <a:srgbClr val="333333"/>
                </a:solidFill>
                <a:latin typeface="Arial"/>
                <a:cs typeface="Arial"/>
              </a:rPr>
              <a:t>quest’anno: ‘L’alfabeto </a:t>
            </a:r>
            <a:r>
              <a:rPr sz="900" b="1" dirty="0">
                <a:solidFill>
                  <a:srgbClr val="333333"/>
                </a:solidFill>
                <a:latin typeface="Arial"/>
                <a:cs typeface="Arial"/>
              </a:rPr>
              <a:t>del </a:t>
            </a:r>
            <a:r>
              <a:rPr sz="900" b="1" spc="-5" dirty="0">
                <a:solidFill>
                  <a:srgbClr val="333333"/>
                </a:solidFill>
                <a:latin typeface="Arial"/>
                <a:cs typeface="Arial"/>
              </a:rPr>
              <a:t>mondo. Leggiamo </a:t>
            </a:r>
            <a:r>
              <a:rPr sz="900" b="1" dirty="0">
                <a:solidFill>
                  <a:srgbClr val="333333"/>
                </a:solidFill>
                <a:latin typeface="Arial"/>
                <a:cs typeface="Arial"/>
              </a:rPr>
              <a:t>i </a:t>
            </a:r>
            <a:r>
              <a:rPr sz="900" b="1" spc="-5" dirty="0">
                <a:solidFill>
                  <a:srgbClr val="333333"/>
                </a:solidFill>
                <a:latin typeface="Arial"/>
                <a:cs typeface="Arial"/>
              </a:rPr>
              <a:t>segni intorno a </a:t>
            </a:r>
            <a:r>
              <a:rPr sz="900" b="1" dirty="0">
                <a:solidFill>
                  <a:srgbClr val="333333"/>
                </a:solidFill>
                <a:latin typeface="Arial"/>
                <a:cs typeface="Arial"/>
              </a:rPr>
              <a:t>noi </a:t>
            </a:r>
            <a:r>
              <a:rPr sz="900" b="1" spc="-5" dirty="0">
                <a:solidFill>
                  <a:srgbClr val="333333"/>
                </a:solidFill>
                <a:latin typeface="Arial"/>
                <a:cs typeface="Arial"/>
              </a:rPr>
              <a:t>e</a:t>
            </a:r>
            <a:r>
              <a:rPr sz="900" b="1" spc="55" dirty="0">
                <a:solidFill>
                  <a:srgbClr val="333333"/>
                </a:solidFill>
                <a:latin typeface="Arial"/>
                <a:cs typeface="Arial"/>
              </a:rPr>
              <a:t> </a:t>
            </a:r>
            <a:r>
              <a:rPr sz="900" b="1" spc="-5" dirty="0">
                <a:solidFill>
                  <a:srgbClr val="333333"/>
                </a:solidFill>
                <a:latin typeface="Arial"/>
                <a:cs typeface="Arial"/>
              </a:rPr>
              <a:t>raccontiamo’.</a:t>
            </a:r>
            <a:endParaRPr sz="900">
              <a:latin typeface="Arial"/>
              <a:cs typeface="Arial"/>
            </a:endParaRPr>
          </a:p>
          <a:p>
            <a:pPr marL="12700" marR="340995">
              <a:lnSpc>
                <a:spcPct val="165600"/>
              </a:lnSpc>
              <a:spcBef>
                <a:spcPts val="10"/>
              </a:spcBef>
            </a:pPr>
            <a:r>
              <a:rPr sz="900" b="1" spc="-5" dirty="0">
                <a:solidFill>
                  <a:srgbClr val="333333"/>
                </a:solidFill>
                <a:latin typeface="Arial"/>
                <a:cs typeface="Arial"/>
              </a:rPr>
              <a:t>Ci saranno anche tanti laboratori che verranno realizzati </a:t>
            </a:r>
            <a:r>
              <a:rPr sz="900" b="1" dirty="0">
                <a:solidFill>
                  <a:srgbClr val="333333"/>
                </a:solidFill>
                <a:latin typeface="Arial"/>
                <a:cs typeface="Arial"/>
              </a:rPr>
              <a:t>in </a:t>
            </a:r>
            <a:r>
              <a:rPr sz="900" b="1" spc="-5" dirty="0">
                <a:solidFill>
                  <a:srgbClr val="333333"/>
                </a:solidFill>
                <a:latin typeface="Arial"/>
                <a:cs typeface="Arial"/>
              </a:rPr>
              <a:t>collaborazione </a:t>
            </a:r>
            <a:r>
              <a:rPr sz="900" b="1" dirty="0">
                <a:solidFill>
                  <a:srgbClr val="333333"/>
                </a:solidFill>
                <a:latin typeface="Arial"/>
                <a:cs typeface="Arial"/>
              </a:rPr>
              <a:t>con </a:t>
            </a:r>
            <a:r>
              <a:rPr sz="900" b="1" spc="-5" dirty="0">
                <a:solidFill>
                  <a:srgbClr val="333333"/>
                </a:solidFill>
                <a:latin typeface="Arial"/>
                <a:cs typeface="Arial"/>
              </a:rPr>
              <a:t>scuole, musei, biblioteche,  operatori</a:t>
            </a:r>
            <a:r>
              <a:rPr sz="900" b="1" dirty="0">
                <a:solidFill>
                  <a:srgbClr val="333333"/>
                </a:solidFill>
                <a:latin typeface="Arial"/>
                <a:cs typeface="Arial"/>
              </a:rPr>
              <a:t> </a:t>
            </a:r>
            <a:r>
              <a:rPr sz="900" b="1" spc="-5" dirty="0">
                <a:solidFill>
                  <a:srgbClr val="333333"/>
                </a:solidFill>
                <a:latin typeface="Arial"/>
                <a:cs typeface="Arial"/>
              </a:rPr>
              <a:t>culturali.</a:t>
            </a:r>
            <a:endParaRPr sz="900">
              <a:latin typeface="Arial"/>
              <a:cs typeface="Arial"/>
            </a:endParaRPr>
          </a:p>
          <a:p>
            <a:pPr>
              <a:lnSpc>
                <a:spcPct val="100000"/>
              </a:lnSpc>
              <a:spcBef>
                <a:spcPts val="40"/>
              </a:spcBef>
            </a:pPr>
            <a:endParaRPr sz="1250">
              <a:latin typeface="Times New Roman"/>
              <a:cs typeface="Times New Roman"/>
            </a:endParaRPr>
          </a:p>
          <a:p>
            <a:pPr marL="12700">
              <a:lnSpc>
                <a:spcPct val="100000"/>
              </a:lnSpc>
            </a:pPr>
            <a:r>
              <a:rPr sz="900" b="1" dirty="0">
                <a:solidFill>
                  <a:srgbClr val="333333"/>
                </a:solidFill>
                <a:latin typeface="Arial"/>
                <a:cs typeface="Arial"/>
              </a:rPr>
              <a:t>I </a:t>
            </a:r>
            <a:r>
              <a:rPr sz="900" b="1" spc="-5" dirty="0">
                <a:solidFill>
                  <a:srgbClr val="333333"/>
                </a:solidFill>
                <a:latin typeface="Arial"/>
                <a:cs typeface="Arial"/>
              </a:rPr>
              <a:t>bambini potranno avere </a:t>
            </a:r>
            <a:r>
              <a:rPr sz="900" b="1" spc="-10" dirty="0">
                <a:solidFill>
                  <a:srgbClr val="333333"/>
                </a:solidFill>
                <a:latin typeface="Arial"/>
                <a:cs typeface="Arial"/>
              </a:rPr>
              <a:t>la </a:t>
            </a:r>
            <a:r>
              <a:rPr sz="900" b="1" spc="-5" dirty="0">
                <a:solidFill>
                  <a:srgbClr val="333333"/>
                </a:solidFill>
                <a:latin typeface="Arial"/>
                <a:cs typeface="Arial"/>
              </a:rPr>
              <a:t>possibilità di riflettere sulla natura e opera</a:t>
            </a:r>
            <a:r>
              <a:rPr sz="900" b="1" spc="105" dirty="0">
                <a:solidFill>
                  <a:srgbClr val="333333"/>
                </a:solidFill>
                <a:latin typeface="Arial"/>
                <a:cs typeface="Arial"/>
              </a:rPr>
              <a:t> </a:t>
            </a:r>
            <a:r>
              <a:rPr sz="900" b="1" spc="-5" dirty="0">
                <a:solidFill>
                  <a:srgbClr val="333333"/>
                </a:solidFill>
                <a:latin typeface="Arial"/>
                <a:cs typeface="Arial"/>
              </a:rPr>
              <a:t>dell’uomo.</a:t>
            </a:r>
            <a:endParaRPr sz="900">
              <a:latin typeface="Arial"/>
              <a:cs typeface="Arial"/>
            </a:endParaRPr>
          </a:p>
          <a:p>
            <a:pPr marL="12700" marR="265430">
              <a:lnSpc>
                <a:spcPct val="165600"/>
              </a:lnSpc>
              <a:spcBef>
                <a:spcPts val="770"/>
              </a:spcBef>
            </a:pPr>
            <a:r>
              <a:rPr sz="900" b="1" spc="-5" dirty="0">
                <a:solidFill>
                  <a:srgbClr val="333333"/>
                </a:solidFill>
                <a:latin typeface="Arial"/>
                <a:cs typeface="Arial"/>
              </a:rPr>
              <a:t>Patrocinata dall’Unesco e </a:t>
            </a:r>
            <a:r>
              <a:rPr sz="900" b="1" spc="-10" dirty="0">
                <a:solidFill>
                  <a:srgbClr val="333333"/>
                </a:solidFill>
                <a:latin typeface="Arial"/>
                <a:cs typeface="Arial"/>
              </a:rPr>
              <a:t>dal </a:t>
            </a:r>
            <a:r>
              <a:rPr sz="900" b="1" spc="-5" dirty="0">
                <a:solidFill>
                  <a:srgbClr val="333333"/>
                </a:solidFill>
                <a:latin typeface="Arial"/>
                <a:cs typeface="Arial"/>
              </a:rPr>
              <a:t>Mibact, </a:t>
            </a:r>
            <a:r>
              <a:rPr sz="900" b="1" spc="-10" dirty="0">
                <a:solidFill>
                  <a:srgbClr val="333333"/>
                </a:solidFill>
                <a:latin typeface="Arial"/>
                <a:cs typeface="Arial"/>
              </a:rPr>
              <a:t>la </a:t>
            </a:r>
            <a:r>
              <a:rPr sz="900" b="1" spc="-5" dirty="0">
                <a:solidFill>
                  <a:srgbClr val="333333"/>
                </a:solidFill>
                <a:latin typeface="Arial"/>
                <a:cs typeface="Arial"/>
              </a:rPr>
              <a:t>manifestazione </a:t>
            </a:r>
            <a:r>
              <a:rPr sz="900" b="1" spc="-10" dirty="0">
                <a:solidFill>
                  <a:srgbClr val="333333"/>
                </a:solidFill>
                <a:latin typeface="Arial"/>
                <a:cs typeface="Arial"/>
              </a:rPr>
              <a:t>ha </a:t>
            </a:r>
            <a:r>
              <a:rPr sz="900" b="1" dirty="0">
                <a:solidFill>
                  <a:srgbClr val="333333"/>
                </a:solidFill>
                <a:latin typeface="Arial"/>
                <a:cs typeface="Arial"/>
              </a:rPr>
              <a:t>già </a:t>
            </a:r>
            <a:r>
              <a:rPr sz="900" b="1" spc="-5" dirty="0">
                <a:solidFill>
                  <a:srgbClr val="333333"/>
                </a:solidFill>
                <a:latin typeface="Arial"/>
                <a:cs typeface="Arial"/>
              </a:rPr>
              <a:t>ricevuto nella prima edizione la medaglia dal  Presidente della</a:t>
            </a:r>
            <a:r>
              <a:rPr sz="900" b="1" spc="10" dirty="0">
                <a:solidFill>
                  <a:srgbClr val="333333"/>
                </a:solidFill>
                <a:latin typeface="Arial"/>
                <a:cs typeface="Arial"/>
              </a:rPr>
              <a:t> </a:t>
            </a:r>
            <a:r>
              <a:rPr sz="900" b="1" spc="-5" dirty="0">
                <a:solidFill>
                  <a:srgbClr val="333333"/>
                </a:solidFill>
                <a:latin typeface="Arial"/>
                <a:cs typeface="Arial"/>
              </a:rPr>
              <a:t>Repubblica.</a:t>
            </a:r>
            <a:endParaRPr sz="900">
              <a:latin typeface="Arial"/>
              <a:cs typeface="Arial"/>
            </a:endParaRPr>
          </a:p>
          <a:p>
            <a:pPr marL="12700" marR="335280">
              <a:lnSpc>
                <a:spcPct val="166700"/>
              </a:lnSpc>
              <a:spcBef>
                <a:spcPts val="770"/>
              </a:spcBef>
            </a:pPr>
            <a:r>
              <a:rPr sz="900" b="1" dirty="0">
                <a:solidFill>
                  <a:srgbClr val="333333"/>
                </a:solidFill>
                <a:latin typeface="Arial"/>
                <a:cs typeface="Arial"/>
              </a:rPr>
              <a:t>Il </a:t>
            </a:r>
            <a:r>
              <a:rPr sz="900" b="1" spc="-5" dirty="0">
                <a:solidFill>
                  <a:srgbClr val="333333"/>
                </a:solidFill>
                <a:latin typeface="Arial"/>
                <a:cs typeface="Arial"/>
              </a:rPr>
              <a:t>16 marzo partirà </a:t>
            </a:r>
            <a:r>
              <a:rPr sz="900" b="1" spc="-10" dirty="0">
                <a:solidFill>
                  <a:srgbClr val="333333"/>
                </a:solidFill>
                <a:latin typeface="Arial"/>
                <a:cs typeface="Arial"/>
              </a:rPr>
              <a:t>da </a:t>
            </a:r>
            <a:r>
              <a:rPr sz="900" b="1" spc="-5" dirty="0">
                <a:solidFill>
                  <a:srgbClr val="333333"/>
                </a:solidFill>
                <a:latin typeface="Arial"/>
                <a:cs typeface="Arial"/>
              </a:rPr>
              <a:t>Napoli </a:t>
            </a:r>
            <a:r>
              <a:rPr sz="900" b="1" dirty="0">
                <a:solidFill>
                  <a:srgbClr val="333333"/>
                </a:solidFill>
                <a:latin typeface="Arial"/>
                <a:cs typeface="Arial"/>
              </a:rPr>
              <a:t>dal </a:t>
            </a:r>
            <a:r>
              <a:rPr sz="900" b="1" spc="-5" dirty="0">
                <a:solidFill>
                  <a:srgbClr val="333333"/>
                </a:solidFill>
                <a:latin typeface="Arial"/>
                <a:cs typeface="Arial"/>
              </a:rPr>
              <a:t>Museo Madre, dove Michelangelo Pistoletto sarà ospite d’eccezione </a:t>
            </a:r>
            <a:r>
              <a:rPr sz="900" b="1" dirty="0">
                <a:solidFill>
                  <a:srgbClr val="333333"/>
                </a:solidFill>
                <a:latin typeface="Arial"/>
                <a:cs typeface="Arial"/>
              </a:rPr>
              <a:t>di un  </a:t>
            </a:r>
            <a:r>
              <a:rPr sz="900" b="1" spc="-5" dirty="0">
                <a:solidFill>
                  <a:srgbClr val="333333"/>
                </a:solidFill>
                <a:latin typeface="Arial"/>
                <a:cs typeface="Arial"/>
              </a:rPr>
              <a:t>evento per ragazzi intitolato </a:t>
            </a:r>
            <a:r>
              <a:rPr sz="900" b="1" dirty="0">
                <a:solidFill>
                  <a:srgbClr val="333333"/>
                </a:solidFill>
                <a:latin typeface="Arial"/>
                <a:cs typeface="Arial"/>
              </a:rPr>
              <a:t>‘WWW – </a:t>
            </a:r>
            <a:r>
              <a:rPr sz="900" b="1" spc="-5" dirty="0">
                <a:solidFill>
                  <a:srgbClr val="333333"/>
                </a:solidFill>
                <a:latin typeface="Arial"/>
                <a:cs typeface="Arial"/>
              </a:rPr>
              <a:t>KnoW </a:t>
            </a:r>
            <a:r>
              <a:rPr sz="900" b="1" dirty="0">
                <a:solidFill>
                  <a:srgbClr val="333333"/>
                </a:solidFill>
                <a:latin typeface="Arial"/>
                <a:cs typeface="Arial"/>
              </a:rPr>
              <a:t>the World </a:t>
            </a:r>
            <a:r>
              <a:rPr sz="900" b="1" spc="-5" dirty="0">
                <a:solidFill>
                  <a:srgbClr val="333333"/>
                </a:solidFill>
                <a:latin typeface="Arial"/>
                <a:cs typeface="Arial"/>
              </a:rPr>
              <a:t>with</a:t>
            </a:r>
            <a:r>
              <a:rPr sz="900" b="1" spc="35" dirty="0">
                <a:solidFill>
                  <a:srgbClr val="333333"/>
                </a:solidFill>
                <a:latin typeface="Arial"/>
                <a:cs typeface="Arial"/>
              </a:rPr>
              <a:t> </a:t>
            </a:r>
            <a:r>
              <a:rPr sz="900" b="1" spc="-5" dirty="0">
                <a:solidFill>
                  <a:srgbClr val="333333"/>
                </a:solidFill>
                <a:latin typeface="Arial"/>
                <a:cs typeface="Arial"/>
              </a:rPr>
              <a:t>Words’.</a:t>
            </a:r>
            <a:endParaRPr sz="900">
              <a:latin typeface="Arial"/>
              <a:cs typeface="Arial"/>
            </a:endParaRPr>
          </a:p>
          <a:p>
            <a:pPr marL="12700" marR="5080">
              <a:lnSpc>
                <a:spcPct val="166700"/>
              </a:lnSpc>
            </a:pPr>
            <a:r>
              <a:rPr sz="900" b="1" dirty="0">
                <a:solidFill>
                  <a:srgbClr val="333333"/>
                </a:solidFill>
                <a:latin typeface="Arial"/>
                <a:cs typeface="Arial"/>
              </a:rPr>
              <a:t>Il </a:t>
            </a:r>
            <a:r>
              <a:rPr sz="900" b="1" spc="-5" dirty="0">
                <a:solidFill>
                  <a:srgbClr val="333333"/>
                </a:solidFill>
                <a:latin typeface="Arial"/>
                <a:cs typeface="Arial"/>
              </a:rPr>
              <a:t>20 marzo, a Roma, nella sede Abi, </a:t>
            </a:r>
            <a:r>
              <a:rPr sz="900" b="1" dirty="0">
                <a:solidFill>
                  <a:srgbClr val="333333"/>
                </a:solidFill>
                <a:latin typeface="Arial"/>
                <a:cs typeface="Arial"/>
              </a:rPr>
              <a:t>un </a:t>
            </a:r>
            <a:r>
              <a:rPr sz="900" b="1" spc="-5" dirty="0">
                <a:solidFill>
                  <a:srgbClr val="333333"/>
                </a:solidFill>
                <a:latin typeface="Arial"/>
                <a:cs typeface="Arial"/>
              </a:rPr>
              <a:t>incontro </a:t>
            </a:r>
            <a:r>
              <a:rPr sz="900" b="1" dirty="0">
                <a:solidFill>
                  <a:srgbClr val="333333"/>
                </a:solidFill>
                <a:latin typeface="Arial"/>
                <a:cs typeface="Arial"/>
              </a:rPr>
              <a:t>dal titolo </a:t>
            </a:r>
            <a:r>
              <a:rPr sz="900" b="1" spc="-5" dirty="0">
                <a:solidFill>
                  <a:srgbClr val="333333"/>
                </a:solidFill>
                <a:latin typeface="Arial"/>
                <a:cs typeface="Arial"/>
              </a:rPr>
              <a:t>‘Reinventare l’apprendimento </a:t>
            </a:r>
            <a:r>
              <a:rPr sz="900" b="1" dirty="0">
                <a:solidFill>
                  <a:srgbClr val="333333"/>
                </a:solidFill>
                <a:latin typeface="Arial"/>
                <a:cs typeface="Arial"/>
              </a:rPr>
              <a:t>– Cultura </a:t>
            </a:r>
            <a:r>
              <a:rPr sz="900" b="1" spc="-5" dirty="0">
                <a:solidFill>
                  <a:srgbClr val="333333"/>
                </a:solidFill>
                <a:latin typeface="Arial"/>
                <a:cs typeface="Arial"/>
              </a:rPr>
              <a:t>e creatività tra  linguaggi, metodi e</a:t>
            </a:r>
            <a:r>
              <a:rPr sz="900" b="1" spc="10" dirty="0">
                <a:solidFill>
                  <a:srgbClr val="333333"/>
                </a:solidFill>
                <a:latin typeface="Arial"/>
                <a:cs typeface="Arial"/>
              </a:rPr>
              <a:t> </a:t>
            </a:r>
            <a:r>
              <a:rPr sz="900" b="1" spc="-5" dirty="0">
                <a:solidFill>
                  <a:srgbClr val="333333"/>
                </a:solidFill>
                <a:latin typeface="Arial"/>
                <a:cs typeface="Arial"/>
              </a:rPr>
              <a:t>azioni’.</a:t>
            </a:r>
            <a:endParaRPr sz="900">
              <a:latin typeface="Arial"/>
              <a:cs typeface="Arial"/>
            </a:endParaRPr>
          </a:p>
          <a:p>
            <a:pPr marL="12700">
              <a:lnSpc>
                <a:spcPct val="100000"/>
              </a:lnSpc>
              <a:spcBef>
                <a:spcPts val="720"/>
              </a:spcBef>
            </a:pPr>
            <a:r>
              <a:rPr sz="900" b="1" dirty="0">
                <a:solidFill>
                  <a:srgbClr val="333333"/>
                </a:solidFill>
                <a:latin typeface="Arial"/>
                <a:cs typeface="Arial"/>
              </a:rPr>
              <a:t>E </a:t>
            </a:r>
            <a:r>
              <a:rPr sz="900" b="1" spc="-5" dirty="0">
                <a:solidFill>
                  <a:srgbClr val="333333"/>
                </a:solidFill>
                <a:latin typeface="Arial"/>
                <a:cs typeface="Arial"/>
              </a:rPr>
              <a:t>continuando via via tanti altri eventi </a:t>
            </a:r>
            <a:r>
              <a:rPr sz="900" b="1" dirty="0">
                <a:solidFill>
                  <a:srgbClr val="333333"/>
                </a:solidFill>
                <a:latin typeface="Arial"/>
                <a:cs typeface="Arial"/>
              </a:rPr>
              <a:t>in </a:t>
            </a:r>
            <a:r>
              <a:rPr sz="900" b="1" spc="-5" dirty="0">
                <a:solidFill>
                  <a:srgbClr val="333333"/>
                </a:solidFill>
                <a:latin typeface="Arial"/>
                <a:cs typeface="Arial"/>
              </a:rPr>
              <a:t>programma. Media partner la</a:t>
            </a:r>
            <a:r>
              <a:rPr sz="900" b="1" spc="105" dirty="0">
                <a:solidFill>
                  <a:srgbClr val="333333"/>
                </a:solidFill>
                <a:latin typeface="Arial"/>
                <a:cs typeface="Arial"/>
              </a:rPr>
              <a:t> </a:t>
            </a:r>
            <a:r>
              <a:rPr sz="900" b="1" spc="-5" dirty="0">
                <a:solidFill>
                  <a:srgbClr val="333333"/>
                </a:solidFill>
                <a:latin typeface="Arial"/>
                <a:cs typeface="Arial"/>
              </a:rPr>
              <a:t>Rai.</a:t>
            </a:r>
            <a:endParaRPr sz="900">
              <a:latin typeface="Arial"/>
              <a:cs typeface="Arial"/>
            </a:endParaRPr>
          </a:p>
        </p:txBody>
      </p:sp>
      <p:sp>
        <p:nvSpPr>
          <p:cNvPr id="7" name="object 7"/>
          <p:cNvSpPr/>
          <p:nvPr/>
        </p:nvSpPr>
        <p:spPr>
          <a:xfrm>
            <a:off x="720090" y="3850258"/>
            <a:ext cx="3247517" cy="186562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Adnkronos</a:t>
            </a:r>
            <a:endParaRPr sz="1600">
              <a:latin typeface="Arial"/>
              <a:cs typeface="Arial"/>
            </a:endParaRPr>
          </a:p>
          <a:p>
            <a:pPr marL="12700">
              <a:lnSpc>
                <a:spcPts val="1880"/>
              </a:lnSpc>
            </a:pPr>
            <a:r>
              <a:rPr sz="1600" b="1" spc="-5" dirty="0">
                <a:latin typeface="Arial"/>
                <a:cs typeface="Arial"/>
              </a:rPr>
              <a:t>4 marzo</a:t>
            </a:r>
            <a:r>
              <a:rPr sz="1600" b="1" spc="-1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21382"/>
            <a:ext cx="6111240" cy="6907530"/>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Calibri"/>
                <a:cs typeface="Calibri"/>
              </a:rPr>
              <a:t>Con 80 eventi </a:t>
            </a:r>
            <a:r>
              <a:rPr sz="1400" b="1" spc="-10" dirty="0">
                <a:latin typeface="Calibri"/>
                <a:cs typeface="Calibri"/>
              </a:rPr>
              <a:t>in </a:t>
            </a:r>
            <a:r>
              <a:rPr sz="1400" b="1" spc="-5" dirty="0">
                <a:latin typeface="Calibri"/>
                <a:cs typeface="Calibri"/>
              </a:rPr>
              <a:t>60 città, torna </a:t>
            </a:r>
            <a:r>
              <a:rPr sz="1400" b="1" dirty="0">
                <a:latin typeface="Calibri"/>
                <a:cs typeface="Calibri"/>
              </a:rPr>
              <a:t>il </a:t>
            </a:r>
            <a:r>
              <a:rPr sz="1400" b="1" spc="-5" dirty="0">
                <a:latin typeface="Calibri"/>
                <a:cs typeface="Calibri"/>
              </a:rPr>
              <a:t>Festival </a:t>
            </a:r>
            <a:r>
              <a:rPr sz="1400" b="1" dirty="0">
                <a:latin typeface="Calibri"/>
                <a:cs typeface="Calibri"/>
              </a:rPr>
              <a:t>della </a:t>
            </a:r>
            <a:r>
              <a:rPr sz="1400" b="1" spc="-5" dirty="0">
                <a:latin typeface="Calibri"/>
                <a:cs typeface="Calibri"/>
              </a:rPr>
              <a:t>cultura creativa targato</a:t>
            </a:r>
            <a:r>
              <a:rPr sz="1400" b="1" spc="35" dirty="0">
                <a:latin typeface="Calibri"/>
                <a:cs typeface="Calibri"/>
              </a:rPr>
              <a:t> </a:t>
            </a:r>
            <a:r>
              <a:rPr sz="1400" b="1" spc="-5" dirty="0">
                <a:latin typeface="Calibri"/>
                <a:cs typeface="Calibri"/>
              </a:rPr>
              <a:t>Abi</a:t>
            </a:r>
            <a:endParaRPr sz="1400">
              <a:latin typeface="Calibri"/>
              <a:cs typeface="Calibri"/>
            </a:endParaRPr>
          </a:p>
          <a:p>
            <a:pPr>
              <a:lnSpc>
                <a:spcPct val="100000"/>
              </a:lnSpc>
            </a:pPr>
            <a:endParaRPr sz="1400">
              <a:latin typeface="Times New Roman"/>
              <a:cs typeface="Times New Roman"/>
            </a:endParaRPr>
          </a:p>
          <a:p>
            <a:pPr>
              <a:lnSpc>
                <a:spcPct val="100000"/>
              </a:lnSpc>
              <a:spcBef>
                <a:spcPts val="30"/>
              </a:spcBef>
            </a:pPr>
            <a:endParaRPr sz="1200">
              <a:latin typeface="Times New Roman"/>
              <a:cs typeface="Times New Roman"/>
            </a:endParaRPr>
          </a:p>
          <a:p>
            <a:pPr marL="12700" marR="5080">
              <a:lnSpc>
                <a:spcPct val="116900"/>
              </a:lnSpc>
            </a:pPr>
            <a:r>
              <a:rPr sz="1200" spc="-5" dirty="0">
                <a:latin typeface="Calibri"/>
                <a:cs typeface="Calibri"/>
              </a:rPr>
              <a:t>Oltre 80 iniziative dedicate all'arte, all'archeologia, </a:t>
            </a:r>
            <a:r>
              <a:rPr sz="1200" dirty="0">
                <a:latin typeface="Calibri"/>
                <a:cs typeface="Calibri"/>
              </a:rPr>
              <a:t>alla </a:t>
            </a:r>
            <a:r>
              <a:rPr sz="1200" spc="-5" dirty="0">
                <a:latin typeface="Calibri"/>
                <a:cs typeface="Calibri"/>
              </a:rPr>
              <a:t>musica, </a:t>
            </a:r>
            <a:r>
              <a:rPr sz="1200" dirty="0">
                <a:latin typeface="Calibri"/>
                <a:cs typeface="Calibri"/>
              </a:rPr>
              <a:t>al </a:t>
            </a:r>
            <a:r>
              <a:rPr sz="1200" spc="-5" dirty="0">
                <a:latin typeface="Calibri"/>
                <a:cs typeface="Calibri"/>
              </a:rPr>
              <a:t>teatro diffuse su tutto </a:t>
            </a:r>
            <a:r>
              <a:rPr sz="1200" dirty="0">
                <a:latin typeface="Calibri"/>
                <a:cs typeface="Calibri"/>
              </a:rPr>
              <a:t>il  </a:t>
            </a:r>
            <a:r>
              <a:rPr sz="1200" spc="-5" dirty="0">
                <a:latin typeface="Calibri"/>
                <a:cs typeface="Calibri"/>
              </a:rPr>
              <a:t>territorio nazionale. Sessanta </a:t>
            </a:r>
            <a:r>
              <a:rPr sz="1200" dirty="0">
                <a:latin typeface="Calibri"/>
                <a:cs typeface="Calibri"/>
              </a:rPr>
              <a:t>città </a:t>
            </a:r>
            <a:r>
              <a:rPr sz="1200" spc="-5" dirty="0">
                <a:latin typeface="Calibri"/>
                <a:cs typeface="Calibri"/>
              </a:rPr>
              <a:t>coinvolte. Una ricca serie di eventi pensati per </a:t>
            </a:r>
            <a:r>
              <a:rPr sz="1200" dirty="0">
                <a:latin typeface="Calibri"/>
                <a:cs typeface="Calibri"/>
              </a:rPr>
              <a:t>i </a:t>
            </a:r>
            <a:r>
              <a:rPr sz="1200" spc="-5" dirty="0">
                <a:latin typeface="Calibri"/>
                <a:cs typeface="Calibri"/>
              </a:rPr>
              <a:t>bambini </a:t>
            </a:r>
            <a:r>
              <a:rPr sz="1200" dirty="0">
                <a:latin typeface="Calibri"/>
                <a:cs typeface="Calibri"/>
              </a:rPr>
              <a:t>dai </a:t>
            </a:r>
            <a:r>
              <a:rPr sz="1200" spc="-5" dirty="0">
                <a:latin typeface="Calibri"/>
                <a:cs typeface="Calibri"/>
              </a:rPr>
              <a:t>sei  </a:t>
            </a:r>
            <a:r>
              <a:rPr sz="1200" dirty="0">
                <a:latin typeface="Calibri"/>
                <a:cs typeface="Calibri"/>
              </a:rPr>
              <a:t>ai </a:t>
            </a:r>
            <a:r>
              <a:rPr sz="1200" spc="-5" dirty="0">
                <a:latin typeface="Calibri"/>
                <a:cs typeface="Calibri"/>
              </a:rPr>
              <a:t>tredici anni. </a:t>
            </a:r>
            <a:r>
              <a:rPr sz="1200" dirty="0">
                <a:latin typeface="Calibri"/>
                <a:cs typeface="Calibri"/>
              </a:rPr>
              <a:t>E' il </a:t>
            </a:r>
            <a:r>
              <a:rPr sz="1200" spc="-5" dirty="0">
                <a:latin typeface="Calibri"/>
                <a:cs typeface="Calibri"/>
              </a:rPr>
              <a:t>'Festival </a:t>
            </a:r>
            <a:r>
              <a:rPr sz="1200" dirty="0">
                <a:latin typeface="Calibri"/>
                <a:cs typeface="Calibri"/>
              </a:rPr>
              <a:t>della </a:t>
            </a:r>
            <a:r>
              <a:rPr sz="1200" spc="-5" dirty="0">
                <a:latin typeface="Calibri"/>
                <a:cs typeface="Calibri"/>
              </a:rPr>
              <a:t>cultura </a:t>
            </a:r>
            <a:r>
              <a:rPr sz="1200" dirty="0">
                <a:latin typeface="Calibri"/>
                <a:cs typeface="Calibri"/>
              </a:rPr>
              <a:t>creativa', la </a:t>
            </a:r>
            <a:r>
              <a:rPr sz="1200" spc="-5" dirty="0">
                <a:latin typeface="Calibri"/>
                <a:cs typeface="Calibri"/>
              </a:rPr>
              <a:t>manifestazione organizzata </a:t>
            </a:r>
            <a:r>
              <a:rPr sz="1200" dirty="0">
                <a:latin typeface="Calibri"/>
                <a:cs typeface="Calibri"/>
              </a:rPr>
              <a:t>dalle </a:t>
            </a:r>
            <a:r>
              <a:rPr sz="1200" spc="-5" dirty="0">
                <a:latin typeface="Calibri"/>
                <a:cs typeface="Calibri"/>
              </a:rPr>
              <a:t>banche con  </a:t>
            </a:r>
            <a:r>
              <a:rPr sz="1200" dirty="0">
                <a:latin typeface="Calibri"/>
                <a:cs typeface="Calibri"/>
              </a:rPr>
              <a:t>il </a:t>
            </a:r>
            <a:r>
              <a:rPr sz="1200" spc="-5" dirty="0">
                <a:latin typeface="Calibri"/>
                <a:cs typeface="Calibri"/>
              </a:rPr>
              <a:t>coordinamento dell'Abi, che quest'anno avrà come tema 'L'alfabeto </a:t>
            </a:r>
            <a:r>
              <a:rPr sz="1200" dirty="0">
                <a:latin typeface="Calibri"/>
                <a:cs typeface="Calibri"/>
              </a:rPr>
              <a:t>del </a:t>
            </a:r>
            <a:r>
              <a:rPr sz="1200" spc="-5" dirty="0">
                <a:latin typeface="Calibri"/>
                <a:cs typeface="Calibri"/>
              </a:rPr>
              <a:t>mondo. Leggiamo </a:t>
            </a:r>
            <a:r>
              <a:rPr sz="1200" dirty="0">
                <a:latin typeface="Calibri"/>
                <a:cs typeface="Calibri"/>
              </a:rPr>
              <a:t>i </a:t>
            </a:r>
            <a:r>
              <a:rPr sz="1200" spc="-5" dirty="0">
                <a:latin typeface="Calibri"/>
                <a:cs typeface="Calibri"/>
              </a:rPr>
              <a:t>segni  intorno </a:t>
            </a:r>
            <a:r>
              <a:rPr sz="1200" dirty="0">
                <a:latin typeface="Calibri"/>
                <a:cs typeface="Calibri"/>
              </a:rPr>
              <a:t>a </a:t>
            </a:r>
            <a:r>
              <a:rPr sz="1200" spc="-5" dirty="0">
                <a:latin typeface="Calibri"/>
                <a:cs typeface="Calibri"/>
              </a:rPr>
              <a:t>noi </a:t>
            </a:r>
            <a:r>
              <a:rPr sz="1200" dirty="0">
                <a:latin typeface="Calibri"/>
                <a:cs typeface="Calibri"/>
              </a:rPr>
              <a:t>e</a:t>
            </a:r>
            <a:r>
              <a:rPr sz="1200" spc="-15" dirty="0">
                <a:latin typeface="Calibri"/>
                <a:cs typeface="Calibri"/>
              </a:rPr>
              <a:t> </a:t>
            </a:r>
            <a:r>
              <a:rPr sz="1200" spc="-5" dirty="0">
                <a:latin typeface="Calibri"/>
                <a:cs typeface="Calibri"/>
              </a:rPr>
              <a:t>raccontiamo'.</a:t>
            </a:r>
            <a:endParaRPr sz="1200">
              <a:latin typeface="Calibri"/>
              <a:cs typeface="Calibri"/>
            </a:endParaRPr>
          </a:p>
          <a:p>
            <a:pPr marL="12700" marR="61594">
              <a:lnSpc>
                <a:spcPct val="117000"/>
              </a:lnSpc>
              <a:spcBef>
                <a:spcPts val="1005"/>
              </a:spcBef>
            </a:pPr>
            <a:r>
              <a:rPr sz="1200" dirty="0">
                <a:latin typeface="Calibri"/>
                <a:cs typeface="Calibri"/>
              </a:rPr>
              <a:t>Il </a:t>
            </a:r>
            <a:r>
              <a:rPr sz="1200" spc="-5" dirty="0">
                <a:latin typeface="Calibri"/>
                <a:cs typeface="Calibri"/>
              </a:rPr>
              <a:t>Festival, </a:t>
            </a:r>
            <a:r>
              <a:rPr sz="1200" spc="-10" dirty="0">
                <a:latin typeface="Calibri"/>
                <a:cs typeface="Calibri"/>
              </a:rPr>
              <a:t>in </a:t>
            </a:r>
            <a:r>
              <a:rPr sz="1200" spc="-5" dirty="0">
                <a:latin typeface="Calibri"/>
                <a:cs typeface="Calibri"/>
              </a:rPr>
              <a:t>programma </a:t>
            </a:r>
            <a:r>
              <a:rPr sz="1200" dirty="0">
                <a:latin typeface="Calibri"/>
                <a:cs typeface="Calibri"/>
              </a:rPr>
              <a:t>dal 16 </a:t>
            </a:r>
            <a:r>
              <a:rPr sz="1200" spc="-10" dirty="0">
                <a:latin typeface="Calibri"/>
                <a:cs typeface="Calibri"/>
              </a:rPr>
              <a:t>al </a:t>
            </a:r>
            <a:r>
              <a:rPr sz="1200" spc="-5" dirty="0">
                <a:latin typeface="Calibri"/>
                <a:cs typeface="Calibri"/>
              </a:rPr>
              <a:t>22 marzo, </a:t>
            </a:r>
            <a:r>
              <a:rPr sz="1200" dirty="0">
                <a:latin typeface="Calibri"/>
                <a:cs typeface="Calibri"/>
              </a:rPr>
              <a:t>è </a:t>
            </a:r>
            <a:r>
              <a:rPr sz="1200" spc="-5" dirty="0">
                <a:latin typeface="Calibri"/>
                <a:cs typeface="Calibri"/>
              </a:rPr>
              <a:t>arrivato </a:t>
            </a:r>
            <a:r>
              <a:rPr sz="1200" dirty="0">
                <a:latin typeface="Calibri"/>
                <a:cs typeface="Calibri"/>
              </a:rPr>
              <a:t>alla </a:t>
            </a:r>
            <a:r>
              <a:rPr sz="1200" spc="-5" dirty="0">
                <a:latin typeface="Calibri"/>
                <a:cs typeface="Calibri"/>
              </a:rPr>
              <a:t>sua seconda </a:t>
            </a:r>
            <a:r>
              <a:rPr sz="1200" dirty="0">
                <a:latin typeface="Calibri"/>
                <a:cs typeface="Calibri"/>
              </a:rPr>
              <a:t>edizione e, </a:t>
            </a:r>
            <a:r>
              <a:rPr sz="1200" spc="-5" dirty="0">
                <a:latin typeface="Calibri"/>
                <a:cs typeface="Calibri"/>
              </a:rPr>
              <a:t>come </a:t>
            </a:r>
            <a:r>
              <a:rPr sz="1200" dirty="0">
                <a:latin typeface="Calibri"/>
                <a:cs typeface="Calibri"/>
              </a:rPr>
              <a:t>ha  spiegato il </a:t>
            </a:r>
            <a:r>
              <a:rPr sz="1200" spc="-5" dirty="0">
                <a:latin typeface="Calibri"/>
                <a:cs typeface="Calibri"/>
              </a:rPr>
              <a:t>presidente dell'Abi Antonio Patuelli, </a:t>
            </a:r>
            <a:r>
              <a:rPr sz="1200" dirty="0">
                <a:latin typeface="Calibri"/>
                <a:cs typeface="Calibri"/>
              </a:rPr>
              <a:t>"si </a:t>
            </a:r>
            <a:r>
              <a:rPr sz="1200" spc="-5" dirty="0">
                <a:latin typeface="Calibri"/>
                <a:cs typeface="Calibri"/>
              </a:rPr>
              <a:t>propone </a:t>
            </a:r>
            <a:r>
              <a:rPr sz="1200" dirty="0">
                <a:latin typeface="Calibri"/>
                <a:cs typeface="Calibri"/>
              </a:rPr>
              <a:t>di </a:t>
            </a:r>
            <a:r>
              <a:rPr sz="1200" spc="-5" dirty="0">
                <a:latin typeface="Calibri"/>
                <a:cs typeface="Calibri"/>
              </a:rPr>
              <a:t>diventare </a:t>
            </a:r>
            <a:r>
              <a:rPr sz="1200" dirty="0">
                <a:latin typeface="Calibri"/>
                <a:cs typeface="Calibri"/>
              </a:rPr>
              <a:t>un </a:t>
            </a:r>
            <a:r>
              <a:rPr sz="1200" spc="-5" dirty="0">
                <a:latin typeface="Calibri"/>
                <a:cs typeface="Calibri"/>
              </a:rPr>
              <a:t>classico, perché </a:t>
            </a:r>
            <a:r>
              <a:rPr sz="1200" dirty="0">
                <a:latin typeface="Calibri"/>
                <a:cs typeface="Calibri"/>
              </a:rPr>
              <a:t>i  numeri </a:t>
            </a:r>
            <a:r>
              <a:rPr sz="1200" spc="-5" dirty="0">
                <a:latin typeface="Calibri"/>
                <a:cs typeface="Calibri"/>
              </a:rPr>
              <a:t>evidenziano un incremento </a:t>
            </a:r>
            <a:r>
              <a:rPr sz="1200" dirty="0">
                <a:latin typeface="Calibri"/>
                <a:cs typeface="Calibri"/>
              </a:rPr>
              <a:t>di </a:t>
            </a:r>
            <a:r>
              <a:rPr sz="1200" spc="-5" dirty="0">
                <a:latin typeface="Calibri"/>
                <a:cs typeface="Calibri"/>
              </a:rPr>
              <a:t>almeno un </a:t>
            </a:r>
            <a:r>
              <a:rPr sz="1200" dirty="0">
                <a:latin typeface="Calibri"/>
                <a:cs typeface="Calibri"/>
              </a:rPr>
              <a:t>20% di </a:t>
            </a:r>
            <a:r>
              <a:rPr sz="1200" spc="-5" dirty="0">
                <a:latin typeface="Calibri"/>
                <a:cs typeface="Calibri"/>
              </a:rPr>
              <a:t>adesioni rispetto </a:t>
            </a:r>
            <a:r>
              <a:rPr sz="1200" dirty="0">
                <a:latin typeface="Calibri"/>
                <a:cs typeface="Calibri"/>
              </a:rPr>
              <a:t>all'anno </a:t>
            </a:r>
            <a:r>
              <a:rPr sz="1200" spc="-5" dirty="0">
                <a:latin typeface="Calibri"/>
                <a:cs typeface="Calibri"/>
              </a:rPr>
              <a:t>scorso. </a:t>
            </a:r>
            <a:r>
              <a:rPr sz="1200" dirty="0">
                <a:latin typeface="Calibri"/>
                <a:cs typeface="Calibri"/>
              </a:rPr>
              <a:t>Il  </a:t>
            </a:r>
            <a:r>
              <a:rPr sz="1200" spc="-5" dirty="0">
                <a:latin typeface="Calibri"/>
                <a:cs typeface="Calibri"/>
              </a:rPr>
              <a:t>Festival </a:t>
            </a:r>
            <a:r>
              <a:rPr sz="1200" dirty="0">
                <a:latin typeface="Calibri"/>
                <a:cs typeface="Calibri"/>
              </a:rPr>
              <a:t>è </a:t>
            </a:r>
            <a:r>
              <a:rPr sz="1200" spc="-5" dirty="0">
                <a:latin typeface="Calibri"/>
                <a:cs typeface="Calibri"/>
              </a:rPr>
              <a:t>policentrico, </a:t>
            </a:r>
            <a:r>
              <a:rPr sz="1200" dirty="0">
                <a:latin typeface="Calibri"/>
                <a:cs typeface="Calibri"/>
              </a:rPr>
              <a:t>a </a:t>
            </a:r>
            <a:r>
              <a:rPr sz="1200" spc="-5" dirty="0">
                <a:latin typeface="Calibri"/>
                <a:cs typeface="Calibri"/>
              </a:rPr>
              <a:t>differenza </a:t>
            </a:r>
            <a:r>
              <a:rPr sz="1200" dirty="0">
                <a:latin typeface="Calibri"/>
                <a:cs typeface="Calibri"/>
              </a:rPr>
              <a:t>di </a:t>
            </a:r>
            <a:r>
              <a:rPr sz="1200" spc="-5" dirty="0">
                <a:latin typeface="Calibri"/>
                <a:cs typeface="Calibri"/>
              </a:rPr>
              <a:t>tanti </a:t>
            </a:r>
            <a:r>
              <a:rPr sz="1200" dirty="0">
                <a:latin typeface="Calibri"/>
                <a:cs typeface="Calibri"/>
              </a:rPr>
              <a:t>altri </a:t>
            </a:r>
            <a:r>
              <a:rPr sz="1200" spc="-5" dirty="0">
                <a:latin typeface="Calibri"/>
                <a:cs typeface="Calibri"/>
              </a:rPr>
              <a:t>che sono accentrati. </a:t>
            </a:r>
            <a:r>
              <a:rPr sz="1200" dirty="0">
                <a:latin typeface="Calibri"/>
                <a:cs typeface="Calibri"/>
              </a:rPr>
              <a:t>Il </a:t>
            </a:r>
            <a:r>
              <a:rPr sz="1200" spc="-5" dirty="0">
                <a:latin typeface="Calibri"/>
                <a:cs typeface="Calibri"/>
              </a:rPr>
              <a:t>tema scelto </a:t>
            </a:r>
            <a:r>
              <a:rPr sz="1200" dirty="0">
                <a:latin typeface="Calibri"/>
                <a:cs typeface="Calibri"/>
              </a:rPr>
              <a:t>per </a:t>
            </a:r>
            <a:r>
              <a:rPr sz="1200" spc="-5" dirty="0">
                <a:latin typeface="Calibri"/>
                <a:cs typeface="Calibri"/>
              </a:rPr>
              <a:t>quest'anno  </a:t>
            </a:r>
            <a:r>
              <a:rPr sz="1200" dirty="0">
                <a:latin typeface="Calibri"/>
                <a:cs typeface="Calibri"/>
              </a:rPr>
              <a:t>ha </a:t>
            </a:r>
            <a:r>
              <a:rPr sz="1200" spc="-5" dirty="0">
                <a:latin typeface="Calibri"/>
                <a:cs typeface="Calibri"/>
              </a:rPr>
              <a:t>molti significati: </a:t>
            </a:r>
            <a:r>
              <a:rPr sz="1200" dirty="0">
                <a:latin typeface="Calibri"/>
                <a:cs typeface="Calibri"/>
              </a:rPr>
              <a:t>per me il </a:t>
            </a:r>
            <a:r>
              <a:rPr sz="1200" spc="-5" dirty="0">
                <a:latin typeface="Calibri"/>
                <a:cs typeface="Calibri"/>
              </a:rPr>
              <a:t>principale </a:t>
            </a:r>
            <a:r>
              <a:rPr sz="1200" dirty="0">
                <a:latin typeface="Calibri"/>
                <a:cs typeface="Calibri"/>
              </a:rPr>
              <a:t>è la </a:t>
            </a:r>
            <a:r>
              <a:rPr sz="1200" spc="-5" dirty="0">
                <a:latin typeface="Calibri"/>
                <a:cs typeface="Calibri"/>
              </a:rPr>
              <a:t>rialfabetizzazione </a:t>
            </a:r>
            <a:r>
              <a:rPr sz="1200" dirty="0">
                <a:latin typeface="Calibri"/>
                <a:cs typeface="Calibri"/>
              </a:rPr>
              <a:t>della </a:t>
            </a:r>
            <a:r>
              <a:rPr sz="1200" spc="-5" dirty="0">
                <a:latin typeface="Calibri"/>
                <a:cs typeface="Calibri"/>
              </a:rPr>
              <a:t>lingua </a:t>
            </a:r>
            <a:r>
              <a:rPr sz="1200" dirty="0">
                <a:latin typeface="Calibri"/>
                <a:cs typeface="Calibri"/>
              </a:rPr>
              <a:t>italiana </a:t>
            </a:r>
            <a:r>
              <a:rPr sz="1200" spc="-5" dirty="0">
                <a:latin typeface="Calibri"/>
                <a:cs typeface="Calibri"/>
              </a:rPr>
              <a:t>contro </a:t>
            </a:r>
            <a:r>
              <a:rPr sz="1200" dirty="0">
                <a:latin typeface="Calibri"/>
                <a:cs typeface="Calibri"/>
              </a:rPr>
              <a:t>il </a:t>
            </a:r>
            <a:r>
              <a:rPr sz="1200" spc="-5" dirty="0">
                <a:latin typeface="Calibri"/>
                <a:cs typeface="Calibri"/>
              </a:rPr>
              <a:t>suo  imbastardimento dovuto all'uso </a:t>
            </a:r>
            <a:r>
              <a:rPr sz="1200" dirty="0">
                <a:latin typeface="Calibri"/>
                <a:cs typeface="Calibri"/>
              </a:rPr>
              <a:t>di </a:t>
            </a:r>
            <a:r>
              <a:rPr sz="1200" spc="-5" dirty="0">
                <a:latin typeface="Calibri"/>
                <a:cs typeface="Calibri"/>
              </a:rPr>
              <a:t>termini provenienti </a:t>
            </a:r>
            <a:r>
              <a:rPr sz="1200" dirty="0">
                <a:latin typeface="Calibri"/>
                <a:cs typeface="Calibri"/>
              </a:rPr>
              <a:t>da </a:t>
            </a:r>
            <a:r>
              <a:rPr sz="1200" spc="-5" dirty="0">
                <a:latin typeface="Calibri"/>
                <a:cs typeface="Calibri"/>
              </a:rPr>
              <a:t>altre</a:t>
            </a:r>
            <a:r>
              <a:rPr sz="1200" spc="-30" dirty="0">
                <a:latin typeface="Calibri"/>
                <a:cs typeface="Calibri"/>
              </a:rPr>
              <a:t> </a:t>
            </a:r>
            <a:r>
              <a:rPr sz="1200" spc="-5" dirty="0">
                <a:latin typeface="Calibri"/>
                <a:cs typeface="Calibri"/>
              </a:rPr>
              <a:t>lingue".</a:t>
            </a:r>
            <a:endParaRPr sz="1200">
              <a:latin typeface="Calibri"/>
              <a:cs typeface="Calibri"/>
            </a:endParaRPr>
          </a:p>
          <a:p>
            <a:pPr marL="12700" marR="14604">
              <a:lnSpc>
                <a:spcPct val="117000"/>
              </a:lnSpc>
              <a:spcBef>
                <a:spcPts val="990"/>
              </a:spcBef>
            </a:pPr>
            <a:r>
              <a:rPr sz="1200" dirty="0">
                <a:latin typeface="Calibri"/>
                <a:cs typeface="Calibri"/>
              </a:rPr>
              <a:t>Ad </a:t>
            </a:r>
            <a:r>
              <a:rPr sz="1200" spc="-5" dirty="0">
                <a:latin typeface="Calibri"/>
                <a:cs typeface="Calibri"/>
              </a:rPr>
              <a:t>essere proposti saranno laboratori che verranno realizzati </a:t>
            </a:r>
            <a:r>
              <a:rPr sz="1200" dirty="0">
                <a:latin typeface="Calibri"/>
                <a:cs typeface="Calibri"/>
              </a:rPr>
              <a:t>in </a:t>
            </a:r>
            <a:r>
              <a:rPr sz="1200" spc="-5" dirty="0">
                <a:latin typeface="Calibri"/>
                <a:cs typeface="Calibri"/>
              </a:rPr>
              <a:t>collaborazione con </a:t>
            </a:r>
            <a:r>
              <a:rPr sz="1200" dirty="0">
                <a:latin typeface="Calibri"/>
                <a:cs typeface="Calibri"/>
              </a:rPr>
              <a:t>le </a:t>
            </a:r>
            <a:r>
              <a:rPr sz="1200" spc="-5" dirty="0">
                <a:latin typeface="Calibri"/>
                <a:cs typeface="Calibri"/>
              </a:rPr>
              <a:t>scuole, </a:t>
            </a:r>
            <a:r>
              <a:rPr sz="1200" dirty="0">
                <a:latin typeface="Calibri"/>
                <a:cs typeface="Calibri"/>
              </a:rPr>
              <a:t>i  </a:t>
            </a:r>
            <a:r>
              <a:rPr sz="1200" spc="-5" dirty="0">
                <a:latin typeface="Calibri"/>
                <a:cs typeface="Calibri"/>
              </a:rPr>
              <a:t>musei, </a:t>
            </a:r>
            <a:r>
              <a:rPr sz="1200" dirty="0">
                <a:latin typeface="Calibri"/>
                <a:cs typeface="Calibri"/>
              </a:rPr>
              <a:t>le </a:t>
            </a:r>
            <a:r>
              <a:rPr sz="1200" spc="-5" dirty="0">
                <a:latin typeface="Calibri"/>
                <a:cs typeface="Calibri"/>
              </a:rPr>
              <a:t>biblioteche, </a:t>
            </a:r>
            <a:r>
              <a:rPr sz="1200" dirty="0">
                <a:latin typeface="Calibri"/>
                <a:cs typeface="Calibri"/>
              </a:rPr>
              <a:t>e </a:t>
            </a:r>
            <a:r>
              <a:rPr sz="1200" spc="-5" dirty="0">
                <a:latin typeface="Calibri"/>
                <a:cs typeface="Calibri"/>
              </a:rPr>
              <a:t>gli operatori culturali. Sulla </a:t>
            </a:r>
            <a:r>
              <a:rPr sz="1200" dirty="0">
                <a:latin typeface="Calibri"/>
                <a:cs typeface="Calibri"/>
              </a:rPr>
              <a:t>base del </a:t>
            </a:r>
            <a:r>
              <a:rPr sz="1200" spc="-5" dirty="0">
                <a:latin typeface="Calibri"/>
                <a:cs typeface="Calibri"/>
              </a:rPr>
              <a:t>tema scelto per l'edizione 2015, </a:t>
            </a:r>
            <a:r>
              <a:rPr sz="1200" dirty="0">
                <a:latin typeface="Calibri"/>
                <a:cs typeface="Calibri"/>
              </a:rPr>
              <a:t>i  </a:t>
            </a:r>
            <a:r>
              <a:rPr sz="1200" spc="-5" dirty="0">
                <a:latin typeface="Calibri"/>
                <a:cs typeface="Calibri"/>
              </a:rPr>
              <a:t>bambini verranno invitati </a:t>
            </a:r>
            <a:r>
              <a:rPr sz="1200" dirty="0">
                <a:latin typeface="Calibri"/>
                <a:cs typeface="Calibri"/>
              </a:rPr>
              <a:t>a </a:t>
            </a:r>
            <a:r>
              <a:rPr sz="1200" spc="-5" dirty="0">
                <a:latin typeface="Calibri"/>
                <a:cs typeface="Calibri"/>
              </a:rPr>
              <a:t>riflettere sulla natura </a:t>
            </a:r>
            <a:r>
              <a:rPr sz="1200" dirty="0">
                <a:latin typeface="Calibri"/>
                <a:cs typeface="Calibri"/>
              </a:rPr>
              <a:t>e </a:t>
            </a:r>
            <a:r>
              <a:rPr sz="1200" spc="-5" dirty="0">
                <a:latin typeface="Calibri"/>
                <a:cs typeface="Calibri"/>
              </a:rPr>
              <a:t>sull'opera dell'uomo. La </a:t>
            </a:r>
            <a:r>
              <a:rPr sz="1200" dirty="0">
                <a:latin typeface="Calibri"/>
                <a:cs typeface="Calibri"/>
              </a:rPr>
              <a:t>manifestazione, </a:t>
            </a:r>
            <a:r>
              <a:rPr sz="1200" spc="-10" dirty="0">
                <a:latin typeface="Calibri"/>
                <a:cs typeface="Calibri"/>
              </a:rPr>
              <a:t>che  </a:t>
            </a:r>
            <a:r>
              <a:rPr sz="1200" dirty="0">
                <a:latin typeface="Calibri"/>
                <a:cs typeface="Calibri"/>
              </a:rPr>
              <a:t>può </a:t>
            </a:r>
            <a:r>
              <a:rPr sz="1200" spc="-5" dirty="0">
                <a:latin typeface="Calibri"/>
                <a:cs typeface="Calibri"/>
              </a:rPr>
              <a:t>contare sul patrocinio dell'Unesco </a:t>
            </a:r>
            <a:r>
              <a:rPr sz="1200" dirty="0">
                <a:latin typeface="Calibri"/>
                <a:cs typeface="Calibri"/>
              </a:rPr>
              <a:t>e </a:t>
            </a:r>
            <a:r>
              <a:rPr sz="1200" spc="-5" dirty="0">
                <a:latin typeface="Calibri"/>
                <a:cs typeface="Calibri"/>
              </a:rPr>
              <a:t>del Mibact, </a:t>
            </a:r>
            <a:r>
              <a:rPr sz="1200" dirty="0">
                <a:latin typeface="Calibri"/>
                <a:cs typeface="Calibri"/>
              </a:rPr>
              <a:t>ha </a:t>
            </a:r>
            <a:r>
              <a:rPr sz="1200" spc="-5" dirty="0">
                <a:latin typeface="Calibri"/>
                <a:cs typeface="Calibri"/>
              </a:rPr>
              <a:t>ottenuto </a:t>
            </a:r>
            <a:r>
              <a:rPr sz="1200" dirty="0">
                <a:latin typeface="Calibri"/>
                <a:cs typeface="Calibri"/>
              </a:rPr>
              <a:t>nella </a:t>
            </a:r>
            <a:r>
              <a:rPr sz="1200" spc="-5" dirty="0">
                <a:latin typeface="Calibri"/>
                <a:cs typeface="Calibri"/>
              </a:rPr>
              <a:t>prima edizione </a:t>
            </a:r>
            <a:r>
              <a:rPr sz="1200" dirty="0">
                <a:latin typeface="Calibri"/>
                <a:cs typeface="Calibri"/>
              </a:rPr>
              <a:t>la </a:t>
            </a:r>
            <a:r>
              <a:rPr sz="1200" spc="-5" dirty="0">
                <a:latin typeface="Calibri"/>
                <a:cs typeface="Calibri"/>
              </a:rPr>
              <a:t>medaglia  </a:t>
            </a:r>
            <a:r>
              <a:rPr sz="1200" dirty="0">
                <a:latin typeface="Calibri"/>
                <a:cs typeface="Calibri"/>
              </a:rPr>
              <a:t>del </a:t>
            </a:r>
            <a:r>
              <a:rPr sz="1200" spc="-5" dirty="0">
                <a:latin typeface="Calibri"/>
                <a:cs typeface="Calibri"/>
              </a:rPr>
              <a:t>Presidente </a:t>
            </a:r>
            <a:r>
              <a:rPr sz="1200" dirty="0">
                <a:latin typeface="Calibri"/>
                <a:cs typeface="Calibri"/>
              </a:rPr>
              <a:t>della </a:t>
            </a:r>
            <a:r>
              <a:rPr sz="1200" spc="-5" dirty="0">
                <a:latin typeface="Calibri"/>
                <a:cs typeface="Calibri"/>
              </a:rPr>
              <a:t>Repubblica. Saranno coinvolti non solo </a:t>
            </a:r>
            <a:r>
              <a:rPr sz="1200" dirty="0">
                <a:latin typeface="Calibri"/>
                <a:cs typeface="Calibri"/>
              </a:rPr>
              <a:t>i </a:t>
            </a:r>
            <a:r>
              <a:rPr sz="1200" spc="-5" dirty="0">
                <a:latin typeface="Calibri"/>
                <a:cs typeface="Calibri"/>
              </a:rPr>
              <a:t>capoluoghi di regione </a:t>
            </a:r>
            <a:r>
              <a:rPr sz="1200" dirty="0">
                <a:latin typeface="Calibri"/>
                <a:cs typeface="Calibri"/>
              </a:rPr>
              <a:t>e </a:t>
            </a:r>
            <a:r>
              <a:rPr sz="1200" spc="-5" dirty="0">
                <a:latin typeface="Calibri"/>
                <a:cs typeface="Calibri"/>
              </a:rPr>
              <a:t>provincia, </a:t>
            </a:r>
            <a:r>
              <a:rPr sz="1200" dirty="0">
                <a:latin typeface="Calibri"/>
                <a:cs typeface="Calibri"/>
              </a:rPr>
              <a:t>ma  anche </a:t>
            </a:r>
            <a:r>
              <a:rPr sz="1200" spc="-5" dirty="0">
                <a:latin typeface="Calibri"/>
                <a:cs typeface="Calibri"/>
              </a:rPr>
              <a:t>paesi piccoli paesi </a:t>
            </a:r>
            <a:r>
              <a:rPr sz="1200" dirty="0">
                <a:latin typeface="Calibri"/>
                <a:cs typeface="Calibri"/>
              </a:rPr>
              <a:t>e il </a:t>
            </a:r>
            <a:r>
              <a:rPr sz="1200" spc="-5" dirty="0">
                <a:latin typeface="Calibri"/>
                <a:cs typeface="Calibri"/>
              </a:rPr>
              <a:t>Sud, </a:t>
            </a:r>
            <a:r>
              <a:rPr sz="1200" dirty="0">
                <a:latin typeface="Calibri"/>
                <a:cs typeface="Calibri"/>
              </a:rPr>
              <a:t>diversamente da </a:t>
            </a:r>
            <a:r>
              <a:rPr sz="1200" spc="-5" dirty="0">
                <a:latin typeface="Calibri"/>
                <a:cs typeface="Calibri"/>
              </a:rPr>
              <a:t>quello che </a:t>
            </a:r>
            <a:r>
              <a:rPr sz="1200" dirty="0">
                <a:latin typeface="Calibri"/>
                <a:cs typeface="Calibri"/>
              </a:rPr>
              <a:t>è </a:t>
            </a:r>
            <a:r>
              <a:rPr sz="1200" spc="-5" dirty="0">
                <a:latin typeface="Calibri"/>
                <a:cs typeface="Calibri"/>
              </a:rPr>
              <a:t>successo l'anno</a:t>
            </a:r>
            <a:r>
              <a:rPr sz="1200" dirty="0">
                <a:latin typeface="Calibri"/>
                <a:cs typeface="Calibri"/>
              </a:rPr>
              <a:t> </a:t>
            </a:r>
            <a:r>
              <a:rPr sz="1200" spc="-5" dirty="0">
                <a:latin typeface="Calibri"/>
                <a:cs typeface="Calibri"/>
              </a:rPr>
              <a:t>passato.</a:t>
            </a:r>
            <a:endParaRPr sz="1200">
              <a:latin typeface="Calibri"/>
              <a:cs typeface="Calibri"/>
            </a:endParaRPr>
          </a:p>
          <a:p>
            <a:pPr marL="12700" marR="71120">
              <a:lnSpc>
                <a:spcPct val="117100"/>
              </a:lnSpc>
              <a:spcBef>
                <a:spcPts val="1000"/>
              </a:spcBef>
            </a:pPr>
            <a:r>
              <a:rPr sz="1200" spc="-5" dirty="0">
                <a:latin typeface="Calibri"/>
                <a:cs typeface="Calibri"/>
              </a:rPr>
              <a:t>L'inizio della manifestazione </a:t>
            </a:r>
            <a:r>
              <a:rPr sz="1200" dirty="0">
                <a:latin typeface="Calibri"/>
                <a:cs typeface="Calibri"/>
              </a:rPr>
              <a:t>è </a:t>
            </a:r>
            <a:r>
              <a:rPr sz="1200" spc="-5" dirty="0">
                <a:latin typeface="Calibri"/>
                <a:cs typeface="Calibri"/>
              </a:rPr>
              <a:t>previsto </a:t>
            </a:r>
            <a:r>
              <a:rPr sz="1200" dirty="0">
                <a:latin typeface="Calibri"/>
                <a:cs typeface="Calibri"/>
              </a:rPr>
              <a:t>a </a:t>
            </a:r>
            <a:r>
              <a:rPr sz="1200" spc="-5" dirty="0">
                <a:latin typeface="Calibri"/>
                <a:cs typeface="Calibri"/>
              </a:rPr>
              <a:t>Napoli dove, </a:t>
            </a:r>
            <a:r>
              <a:rPr sz="1200" dirty="0">
                <a:latin typeface="Calibri"/>
                <a:cs typeface="Calibri"/>
              </a:rPr>
              <a:t>il 16 </a:t>
            </a:r>
            <a:r>
              <a:rPr sz="1200" spc="-5" dirty="0">
                <a:latin typeface="Calibri"/>
                <a:cs typeface="Calibri"/>
              </a:rPr>
              <a:t>marzo, </a:t>
            </a:r>
            <a:r>
              <a:rPr sz="1200" dirty="0">
                <a:latin typeface="Calibri"/>
                <a:cs typeface="Calibri"/>
              </a:rPr>
              <a:t>al </a:t>
            </a:r>
            <a:r>
              <a:rPr sz="1200" spc="-5" dirty="0">
                <a:latin typeface="Calibri"/>
                <a:cs typeface="Calibri"/>
              </a:rPr>
              <a:t>Museo Madre, Michelangelo  Pistoletto sarà l’ospite d’eccezione </a:t>
            </a:r>
            <a:r>
              <a:rPr sz="1200" dirty="0">
                <a:latin typeface="Calibri"/>
                <a:cs typeface="Calibri"/>
              </a:rPr>
              <a:t>di </a:t>
            </a:r>
            <a:r>
              <a:rPr sz="1200" spc="-5" dirty="0">
                <a:latin typeface="Calibri"/>
                <a:cs typeface="Calibri"/>
              </a:rPr>
              <a:t>un evento per ragazzi intitolato 'WWW </a:t>
            </a:r>
            <a:r>
              <a:rPr sz="1200" dirty="0">
                <a:latin typeface="Calibri"/>
                <a:cs typeface="Calibri"/>
              </a:rPr>
              <a:t>- </a:t>
            </a:r>
            <a:r>
              <a:rPr sz="1200" spc="-5" dirty="0">
                <a:latin typeface="Calibri"/>
                <a:cs typeface="Calibri"/>
              </a:rPr>
              <a:t>KnoW the World  with Words'. </a:t>
            </a:r>
            <a:r>
              <a:rPr sz="1200" dirty="0">
                <a:latin typeface="Calibri"/>
                <a:cs typeface="Calibri"/>
              </a:rPr>
              <a:t>Il </a:t>
            </a:r>
            <a:r>
              <a:rPr sz="1200" spc="-5" dirty="0">
                <a:latin typeface="Calibri"/>
                <a:cs typeface="Calibri"/>
              </a:rPr>
              <a:t>20 marzo, </a:t>
            </a:r>
            <a:r>
              <a:rPr sz="1200" dirty="0">
                <a:latin typeface="Calibri"/>
                <a:cs typeface="Calibri"/>
              </a:rPr>
              <a:t>a Roma, nella </a:t>
            </a:r>
            <a:r>
              <a:rPr sz="1200" spc="-5" dirty="0">
                <a:latin typeface="Calibri"/>
                <a:cs typeface="Calibri"/>
              </a:rPr>
              <a:t>sede dell’Abi, </a:t>
            </a:r>
            <a:r>
              <a:rPr sz="1200" dirty="0">
                <a:latin typeface="Calibri"/>
                <a:cs typeface="Calibri"/>
              </a:rPr>
              <a:t>le </a:t>
            </a:r>
            <a:r>
              <a:rPr sz="1200" spc="-5" dirty="0">
                <a:latin typeface="Calibri"/>
                <a:cs typeface="Calibri"/>
              </a:rPr>
              <a:t>antiche Scuderie </a:t>
            </a:r>
            <a:r>
              <a:rPr sz="1200" dirty="0">
                <a:latin typeface="Calibri"/>
                <a:cs typeface="Calibri"/>
              </a:rPr>
              <a:t>di </a:t>
            </a:r>
            <a:r>
              <a:rPr sz="1200" spc="-5" dirty="0">
                <a:latin typeface="Calibri"/>
                <a:cs typeface="Calibri"/>
              </a:rPr>
              <a:t>Palazzo</a:t>
            </a:r>
            <a:r>
              <a:rPr sz="1200" spc="45" dirty="0">
                <a:latin typeface="Calibri"/>
                <a:cs typeface="Calibri"/>
              </a:rPr>
              <a:t> </a:t>
            </a:r>
            <a:r>
              <a:rPr sz="1200" spc="-5" dirty="0">
                <a:latin typeface="Calibri"/>
                <a:cs typeface="Calibri"/>
              </a:rPr>
              <a:t>Altieri</a:t>
            </a:r>
            <a:endParaRPr sz="1200">
              <a:latin typeface="Calibri"/>
              <a:cs typeface="Calibri"/>
            </a:endParaRPr>
          </a:p>
          <a:p>
            <a:pPr marL="12700" marR="66675">
              <a:lnSpc>
                <a:spcPts val="1689"/>
              </a:lnSpc>
              <a:spcBef>
                <a:spcPts val="90"/>
              </a:spcBef>
            </a:pPr>
            <a:r>
              <a:rPr sz="1200" spc="-5" dirty="0">
                <a:latin typeface="Calibri"/>
                <a:cs typeface="Calibri"/>
              </a:rPr>
              <a:t>ospiteranno l’incontro 'Reinventare l’apprendimento </a:t>
            </a:r>
            <a:r>
              <a:rPr sz="1200" dirty="0">
                <a:latin typeface="Calibri"/>
                <a:cs typeface="Calibri"/>
              </a:rPr>
              <a:t>– </a:t>
            </a:r>
            <a:r>
              <a:rPr sz="1200" spc="-5" dirty="0">
                <a:latin typeface="Calibri"/>
                <a:cs typeface="Calibri"/>
              </a:rPr>
              <a:t>Cultura </a:t>
            </a:r>
            <a:r>
              <a:rPr sz="1200" dirty="0">
                <a:latin typeface="Calibri"/>
                <a:cs typeface="Calibri"/>
              </a:rPr>
              <a:t>e </a:t>
            </a:r>
            <a:r>
              <a:rPr sz="1200" spc="-5" dirty="0">
                <a:latin typeface="Calibri"/>
                <a:cs typeface="Calibri"/>
              </a:rPr>
              <a:t>creatività </a:t>
            </a:r>
            <a:r>
              <a:rPr sz="1200" dirty="0">
                <a:latin typeface="Calibri"/>
                <a:cs typeface="Calibri"/>
              </a:rPr>
              <a:t>tra </a:t>
            </a:r>
            <a:r>
              <a:rPr sz="1200" spc="-5" dirty="0">
                <a:latin typeface="Calibri"/>
                <a:cs typeface="Calibri"/>
              </a:rPr>
              <a:t>linguaggi, metodi </a:t>
            </a:r>
            <a:r>
              <a:rPr sz="1200" dirty="0">
                <a:latin typeface="Calibri"/>
                <a:cs typeface="Calibri"/>
              </a:rPr>
              <a:t>e  azioni'.</a:t>
            </a:r>
            <a:endParaRPr sz="1200">
              <a:latin typeface="Calibri"/>
              <a:cs typeface="Calibri"/>
            </a:endParaRPr>
          </a:p>
          <a:p>
            <a:pPr marL="12700" marR="76200">
              <a:lnSpc>
                <a:spcPct val="117100"/>
              </a:lnSpc>
              <a:spcBef>
                <a:spcPts val="894"/>
              </a:spcBef>
            </a:pPr>
            <a:r>
              <a:rPr sz="1200" dirty="0">
                <a:latin typeface="Calibri"/>
                <a:cs typeface="Calibri"/>
              </a:rPr>
              <a:t>"Aprire i </a:t>
            </a:r>
            <a:r>
              <a:rPr sz="1200" spc="-5" dirty="0">
                <a:latin typeface="Calibri"/>
                <a:cs typeface="Calibri"/>
              </a:rPr>
              <a:t>musei </a:t>
            </a:r>
            <a:r>
              <a:rPr sz="1200" dirty="0">
                <a:latin typeface="Calibri"/>
                <a:cs typeface="Calibri"/>
              </a:rPr>
              <a:t>ai </a:t>
            </a:r>
            <a:r>
              <a:rPr sz="1200" spc="-5" dirty="0">
                <a:latin typeface="Calibri"/>
                <a:cs typeface="Calibri"/>
              </a:rPr>
              <a:t>giovani, un'idea che rientra nello spirito </a:t>
            </a:r>
            <a:r>
              <a:rPr sz="1200" dirty="0">
                <a:latin typeface="Calibri"/>
                <a:cs typeface="Calibri"/>
              </a:rPr>
              <a:t>di </a:t>
            </a:r>
            <a:r>
              <a:rPr sz="1200" spc="-5" dirty="0">
                <a:latin typeface="Calibri"/>
                <a:cs typeface="Calibri"/>
              </a:rPr>
              <a:t>questa iniziativa, </a:t>
            </a:r>
            <a:r>
              <a:rPr sz="1200" dirty="0">
                <a:latin typeface="Calibri"/>
                <a:cs typeface="Calibri"/>
              </a:rPr>
              <a:t>- ha </a:t>
            </a:r>
            <a:r>
              <a:rPr sz="1200" spc="-5" dirty="0">
                <a:latin typeface="Calibri"/>
                <a:cs typeface="Calibri"/>
              </a:rPr>
              <a:t>detto Giovanni  </a:t>
            </a:r>
            <a:r>
              <a:rPr sz="1200" dirty="0">
                <a:latin typeface="Calibri"/>
                <a:cs typeface="Calibri"/>
              </a:rPr>
              <a:t>Puglisi, </a:t>
            </a:r>
            <a:r>
              <a:rPr sz="1200" spc="-5" dirty="0">
                <a:latin typeface="Calibri"/>
                <a:cs typeface="Calibri"/>
              </a:rPr>
              <a:t>presidente </a:t>
            </a:r>
            <a:r>
              <a:rPr sz="1200" dirty="0">
                <a:latin typeface="Calibri"/>
                <a:cs typeface="Calibri"/>
              </a:rPr>
              <a:t>della </a:t>
            </a:r>
            <a:r>
              <a:rPr sz="1200" spc="-5" dirty="0">
                <a:latin typeface="Calibri"/>
                <a:cs typeface="Calibri"/>
              </a:rPr>
              <a:t>Commissione nazionale italiana per l'Unesco </a:t>
            </a:r>
            <a:r>
              <a:rPr sz="1200" dirty="0">
                <a:latin typeface="Calibri"/>
                <a:cs typeface="Calibri"/>
              </a:rPr>
              <a:t>- è </a:t>
            </a:r>
            <a:r>
              <a:rPr sz="1200" spc="-5" dirty="0">
                <a:latin typeface="Calibri"/>
                <a:cs typeface="Calibri"/>
              </a:rPr>
              <a:t>un fatto particolarmente  importante </a:t>
            </a:r>
            <a:r>
              <a:rPr sz="1200" dirty="0">
                <a:latin typeface="Calibri"/>
                <a:cs typeface="Calibri"/>
              </a:rPr>
              <a:t>perché li </a:t>
            </a:r>
            <a:r>
              <a:rPr sz="1200" spc="-5" dirty="0">
                <a:latin typeface="Calibri"/>
                <a:cs typeface="Calibri"/>
              </a:rPr>
              <a:t>abitua all'arte. La bellezza </a:t>
            </a:r>
            <a:r>
              <a:rPr sz="1200" dirty="0">
                <a:latin typeface="Calibri"/>
                <a:cs typeface="Calibri"/>
              </a:rPr>
              <a:t>fa parte </a:t>
            </a:r>
            <a:r>
              <a:rPr sz="1200" spc="-5" dirty="0">
                <a:latin typeface="Calibri"/>
                <a:cs typeface="Calibri"/>
              </a:rPr>
              <a:t>del nostro Dna, </a:t>
            </a:r>
            <a:r>
              <a:rPr sz="1200" spc="-10" dirty="0">
                <a:latin typeface="Calibri"/>
                <a:cs typeface="Calibri"/>
              </a:rPr>
              <a:t>ma </a:t>
            </a:r>
            <a:r>
              <a:rPr sz="1200" spc="-5" dirty="0">
                <a:latin typeface="Calibri"/>
                <a:cs typeface="Calibri"/>
              </a:rPr>
              <a:t>questo </a:t>
            </a:r>
            <a:r>
              <a:rPr sz="1200" dirty="0">
                <a:latin typeface="Calibri"/>
                <a:cs typeface="Calibri"/>
              </a:rPr>
              <a:t>è </a:t>
            </a:r>
            <a:r>
              <a:rPr sz="1200" spc="-5" dirty="0">
                <a:latin typeface="Calibri"/>
                <a:cs typeface="Calibri"/>
              </a:rPr>
              <a:t>anche </a:t>
            </a:r>
            <a:r>
              <a:rPr sz="1200" dirty="0">
                <a:latin typeface="Calibri"/>
                <a:cs typeface="Calibri"/>
              </a:rPr>
              <a:t>un  </a:t>
            </a:r>
            <a:r>
              <a:rPr sz="1200" spc="-5" dirty="0">
                <a:latin typeface="Calibri"/>
                <a:cs typeface="Calibri"/>
              </a:rPr>
              <a:t>handicap, </a:t>
            </a:r>
            <a:r>
              <a:rPr sz="1200" dirty="0">
                <a:latin typeface="Calibri"/>
                <a:cs typeface="Calibri"/>
              </a:rPr>
              <a:t>dal </a:t>
            </a:r>
            <a:r>
              <a:rPr sz="1200" spc="-5" dirty="0">
                <a:latin typeface="Calibri"/>
                <a:cs typeface="Calibri"/>
              </a:rPr>
              <a:t>momento che siamo troppo abituati all'arte </a:t>
            </a:r>
            <a:r>
              <a:rPr sz="1200" dirty="0">
                <a:latin typeface="Calibri"/>
                <a:cs typeface="Calibri"/>
              </a:rPr>
              <a:t>e non </a:t>
            </a:r>
            <a:r>
              <a:rPr sz="1200" spc="-5" dirty="0">
                <a:latin typeface="Calibri"/>
                <a:cs typeface="Calibri"/>
              </a:rPr>
              <a:t>ce ne accorgiamo </a:t>
            </a:r>
            <a:r>
              <a:rPr sz="1200" dirty="0">
                <a:latin typeface="Calibri"/>
                <a:cs typeface="Calibri"/>
              </a:rPr>
              <a:t>più". </a:t>
            </a:r>
            <a:r>
              <a:rPr sz="1200" spc="-5" dirty="0">
                <a:latin typeface="Calibri"/>
                <a:cs typeface="Calibri"/>
              </a:rPr>
              <a:t>Media  partner dell'evento, </a:t>
            </a:r>
            <a:r>
              <a:rPr sz="1200" dirty="0">
                <a:latin typeface="Calibri"/>
                <a:cs typeface="Calibri"/>
              </a:rPr>
              <a:t>la </a:t>
            </a:r>
            <a:r>
              <a:rPr sz="1200" spc="-5" dirty="0">
                <a:latin typeface="Calibri"/>
                <a:cs typeface="Calibri"/>
              </a:rPr>
              <a:t>cui </a:t>
            </a:r>
            <a:r>
              <a:rPr sz="1200" dirty="0">
                <a:latin typeface="Calibri"/>
                <a:cs typeface="Calibri"/>
              </a:rPr>
              <a:t>immagine </a:t>
            </a:r>
            <a:r>
              <a:rPr sz="1200" spc="-5" dirty="0">
                <a:latin typeface="Calibri"/>
                <a:cs typeface="Calibri"/>
              </a:rPr>
              <a:t>identificativa </a:t>
            </a:r>
            <a:r>
              <a:rPr sz="1200" dirty="0">
                <a:latin typeface="Calibri"/>
                <a:cs typeface="Calibri"/>
              </a:rPr>
              <a:t>è </a:t>
            </a:r>
            <a:r>
              <a:rPr sz="1200" spc="-5" dirty="0">
                <a:latin typeface="Calibri"/>
                <a:cs typeface="Calibri"/>
              </a:rPr>
              <a:t>stata realizzata </a:t>
            </a:r>
            <a:r>
              <a:rPr sz="1200" dirty="0">
                <a:latin typeface="Calibri"/>
                <a:cs typeface="Calibri"/>
              </a:rPr>
              <a:t>da </a:t>
            </a:r>
            <a:r>
              <a:rPr sz="1200" spc="-5" dirty="0">
                <a:latin typeface="Calibri"/>
                <a:cs typeface="Calibri"/>
              </a:rPr>
              <a:t>Eva Montanari, sarà </a:t>
            </a:r>
            <a:r>
              <a:rPr sz="1200" dirty="0">
                <a:latin typeface="Calibri"/>
                <a:cs typeface="Calibri"/>
              </a:rPr>
              <a:t>la</a:t>
            </a:r>
            <a:r>
              <a:rPr sz="1200" spc="75" dirty="0">
                <a:latin typeface="Calibri"/>
                <a:cs typeface="Calibri"/>
              </a:rPr>
              <a:t> </a:t>
            </a:r>
            <a:r>
              <a:rPr sz="1200" dirty="0">
                <a:latin typeface="Calibri"/>
                <a:cs typeface="Calibri"/>
              </a:rPr>
              <a:t>Rai.</a:t>
            </a:r>
            <a:endParaRPr sz="1200">
              <a:latin typeface="Calibri"/>
              <a:cs typeface="Calibri"/>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Vivoscuola.it  5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90767" y="3296990"/>
            <a:ext cx="4947541" cy="146663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81168" y="5559978"/>
            <a:ext cx="5975059" cy="86300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190625" y="6681469"/>
            <a:ext cx="4891293" cy="278193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465704" y="2119883"/>
            <a:ext cx="2628899" cy="780581"/>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864298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852670">
              <a:lnSpc>
                <a:spcPts val="1839"/>
              </a:lnSpc>
            </a:pPr>
            <a:r>
              <a:rPr sz="1600" b="1" spc="-5" dirty="0">
                <a:latin typeface="Arial"/>
                <a:cs typeface="Arial"/>
              </a:rPr>
              <a:t>Vivoscuola.it  5 marzo</a:t>
            </a:r>
            <a:r>
              <a:rPr sz="1600" b="1" spc="-85"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715" algn="just">
              <a:lnSpc>
                <a:spcPct val="124900"/>
              </a:lnSpc>
              <a:spcBef>
                <a:spcPts val="935"/>
              </a:spcBef>
            </a:pPr>
            <a:r>
              <a:rPr sz="1350" spc="-5" dirty="0">
                <a:latin typeface="Times New Roman"/>
                <a:cs typeface="Times New Roman"/>
              </a:rPr>
              <a:t>“L’alfabeto </a:t>
            </a:r>
            <a:r>
              <a:rPr sz="1350" dirty="0">
                <a:latin typeface="Times New Roman"/>
                <a:cs typeface="Times New Roman"/>
              </a:rPr>
              <a:t>del </a:t>
            </a:r>
            <a:r>
              <a:rPr sz="1350" spc="-5" dirty="0">
                <a:latin typeface="Times New Roman"/>
                <a:cs typeface="Times New Roman"/>
              </a:rPr>
              <a:t>Mondo. Leggiamo </a:t>
            </a:r>
            <a:r>
              <a:rPr sz="1350" dirty="0">
                <a:latin typeface="Times New Roman"/>
                <a:cs typeface="Times New Roman"/>
              </a:rPr>
              <a:t>i </a:t>
            </a:r>
            <a:r>
              <a:rPr sz="1350" spc="-5" dirty="0">
                <a:latin typeface="Times New Roman"/>
                <a:cs typeface="Times New Roman"/>
              </a:rPr>
              <a:t>segni intorno </a:t>
            </a:r>
            <a:r>
              <a:rPr sz="1350" dirty="0">
                <a:latin typeface="Times New Roman"/>
                <a:cs typeface="Times New Roman"/>
              </a:rPr>
              <a:t>a </a:t>
            </a:r>
            <a:r>
              <a:rPr sz="1350" spc="-5" dirty="0">
                <a:latin typeface="Times New Roman"/>
                <a:cs typeface="Times New Roman"/>
              </a:rPr>
              <a:t>noi </a:t>
            </a:r>
            <a:r>
              <a:rPr sz="1350" dirty="0">
                <a:latin typeface="Times New Roman"/>
                <a:cs typeface="Times New Roman"/>
              </a:rPr>
              <a:t>e </a:t>
            </a:r>
            <a:r>
              <a:rPr sz="1350" spc="-5" dirty="0">
                <a:latin typeface="Times New Roman"/>
                <a:cs typeface="Times New Roman"/>
              </a:rPr>
              <a:t>raccontiamo”. </a:t>
            </a:r>
            <a:r>
              <a:rPr sz="1350" dirty="0">
                <a:latin typeface="Times New Roman"/>
                <a:cs typeface="Times New Roman"/>
              </a:rPr>
              <a:t>È </a:t>
            </a:r>
            <a:r>
              <a:rPr sz="1350" spc="-5" dirty="0">
                <a:latin typeface="Times New Roman"/>
                <a:cs typeface="Times New Roman"/>
              </a:rPr>
              <a:t>questo il tema  della seconda edizione </a:t>
            </a:r>
            <a:r>
              <a:rPr sz="1350" dirty="0">
                <a:latin typeface="Times New Roman"/>
                <a:cs typeface="Times New Roman"/>
              </a:rPr>
              <a:t>del </a:t>
            </a:r>
            <a:r>
              <a:rPr sz="1350" u="sng" spc="-5" dirty="0">
                <a:solidFill>
                  <a:srgbClr val="005188"/>
                </a:solidFill>
                <a:uFill>
                  <a:solidFill>
                    <a:srgbClr val="005188"/>
                  </a:solidFill>
                </a:uFill>
                <a:latin typeface="Times New Roman"/>
                <a:cs typeface="Times New Roman"/>
                <a:hlinkClick r:id="rId3"/>
              </a:rPr>
              <a:t>Festival della Cultura </a:t>
            </a:r>
            <a:r>
              <a:rPr sz="1350" u="sng" dirty="0">
                <a:solidFill>
                  <a:srgbClr val="005188"/>
                </a:solidFill>
                <a:uFill>
                  <a:solidFill>
                    <a:srgbClr val="005188"/>
                  </a:solidFill>
                </a:uFill>
                <a:latin typeface="Times New Roman"/>
                <a:cs typeface="Times New Roman"/>
                <a:hlinkClick r:id="rId3"/>
              </a:rPr>
              <a:t>Creativa</a:t>
            </a:r>
            <a:r>
              <a:rPr sz="1350" dirty="0">
                <a:latin typeface="Times New Roman"/>
                <a:cs typeface="Times New Roman"/>
              </a:rPr>
              <a:t>. La </a:t>
            </a:r>
            <a:r>
              <a:rPr sz="1350" spc="-5" dirty="0">
                <a:latin typeface="Times New Roman"/>
                <a:cs typeface="Times New Roman"/>
              </a:rPr>
              <a:t>manifestazione,  interamente dedicata </a:t>
            </a:r>
            <a:r>
              <a:rPr sz="1350" spc="-10" dirty="0">
                <a:latin typeface="Times New Roman"/>
                <a:cs typeface="Times New Roman"/>
              </a:rPr>
              <a:t>alla </a:t>
            </a:r>
            <a:r>
              <a:rPr sz="1350" spc="-5" dirty="0">
                <a:latin typeface="Times New Roman"/>
                <a:cs typeface="Times New Roman"/>
              </a:rPr>
              <a:t>cultura </a:t>
            </a:r>
            <a:r>
              <a:rPr sz="1350" dirty="0">
                <a:latin typeface="Times New Roman"/>
                <a:cs typeface="Times New Roman"/>
              </a:rPr>
              <a:t>e </a:t>
            </a:r>
            <a:r>
              <a:rPr sz="1350" spc="-5" dirty="0">
                <a:latin typeface="Times New Roman"/>
                <a:cs typeface="Times New Roman"/>
              </a:rPr>
              <a:t>alla creatività </a:t>
            </a:r>
            <a:r>
              <a:rPr sz="1350" dirty="0">
                <a:latin typeface="Times New Roman"/>
                <a:cs typeface="Times New Roman"/>
              </a:rPr>
              <a:t>per </a:t>
            </a:r>
            <a:r>
              <a:rPr sz="1350" spc="-5" dirty="0">
                <a:latin typeface="Times New Roman"/>
                <a:cs typeface="Times New Roman"/>
              </a:rPr>
              <a:t>ragazzi, </a:t>
            </a:r>
            <a:r>
              <a:rPr sz="1350" dirty="0">
                <a:latin typeface="Times New Roman"/>
                <a:cs typeface="Times New Roman"/>
              </a:rPr>
              <a:t>si </a:t>
            </a:r>
            <a:r>
              <a:rPr sz="1350" spc="-5" dirty="0">
                <a:latin typeface="Times New Roman"/>
                <a:cs typeface="Times New Roman"/>
              </a:rPr>
              <a:t>svolgerà nella settimana  </a:t>
            </a:r>
            <a:r>
              <a:rPr sz="1350" dirty="0">
                <a:latin typeface="Times New Roman"/>
                <a:cs typeface="Times New Roman"/>
              </a:rPr>
              <a:t>dal </a:t>
            </a:r>
            <a:r>
              <a:rPr sz="1350" spc="-5" dirty="0">
                <a:latin typeface="Times New Roman"/>
                <a:cs typeface="Times New Roman"/>
              </a:rPr>
              <a:t>16 </a:t>
            </a:r>
            <a:r>
              <a:rPr sz="1350" dirty="0">
                <a:latin typeface="Times New Roman"/>
                <a:cs typeface="Times New Roman"/>
              </a:rPr>
              <a:t>al </a:t>
            </a:r>
            <a:r>
              <a:rPr sz="1350" spc="-5" dirty="0">
                <a:latin typeface="Times New Roman"/>
                <a:cs typeface="Times New Roman"/>
              </a:rPr>
              <a:t>22 marzo </a:t>
            </a:r>
            <a:r>
              <a:rPr sz="1350" dirty="0">
                <a:latin typeface="Times New Roman"/>
                <a:cs typeface="Times New Roman"/>
              </a:rPr>
              <a:t>e, come </a:t>
            </a:r>
            <a:r>
              <a:rPr sz="1350" spc="-5" dirty="0">
                <a:latin typeface="Times New Roman"/>
                <a:cs typeface="Times New Roman"/>
              </a:rPr>
              <a:t>già sperimentato </a:t>
            </a:r>
            <a:r>
              <a:rPr sz="1350" dirty="0">
                <a:latin typeface="Times New Roman"/>
                <a:cs typeface="Times New Roman"/>
              </a:rPr>
              <a:t>nella </a:t>
            </a:r>
            <a:r>
              <a:rPr sz="1350" spc="-5" dirty="0">
                <a:latin typeface="Times New Roman"/>
                <a:cs typeface="Times New Roman"/>
              </a:rPr>
              <a:t>prima edizione, </a:t>
            </a:r>
            <a:r>
              <a:rPr sz="1350" dirty="0">
                <a:latin typeface="Times New Roman"/>
                <a:cs typeface="Times New Roman"/>
              </a:rPr>
              <a:t>si articolerà </a:t>
            </a:r>
            <a:r>
              <a:rPr sz="1350" spc="-5" dirty="0">
                <a:latin typeface="Times New Roman"/>
                <a:cs typeface="Times New Roman"/>
              </a:rPr>
              <a:t>attraverso  una ricca proposta </a:t>
            </a:r>
            <a:r>
              <a:rPr sz="1350" dirty="0">
                <a:latin typeface="Times New Roman"/>
                <a:cs typeface="Times New Roman"/>
              </a:rPr>
              <a:t>di </a:t>
            </a:r>
            <a:r>
              <a:rPr sz="1350" spc="-5" dirty="0">
                <a:latin typeface="Times New Roman"/>
                <a:cs typeface="Times New Roman"/>
              </a:rPr>
              <a:t>eventi, iniziative </a:t>
            </a:r>
            <a:r>
              <a:rPr sz="1350" dirty="0">
                <a:latin typeface="Times New Roman"/>
                <a:cs typeface="Times New Roman"/>
              </a:rPr>
              <a:t>e </a:t>
            </a:r>
            <a:r>
              <a:rPr sz="1350" spc="-5" dirty="0">
                <a:latin typeface="Times New Roman"/>
                <a:cs typeface="Times New Roman"/>
              </a:rPr>
              <a:t>laboratori diffusi sull’intero territorio  nazionale.</a:t>
            </a:r>
            <a:endParaRPr sz="1350">
              <a:latin typeface="Times New Roman"/>
              <a:cs typeface="Times New Roman"/>
            </a:endParaRPr>
          </a:p>
          <a:p>
            <a:pPr>
              <a:lnSpc>
                <a:spcPct val="100000"/>
              </a:lnSpc>
              <a:spcBef>
                <a:spcPts val="20"/>
              </a:spcBef>
            </a:pPr>
            <a:endParaRPr sz="1750">
              <a:latin typeface="Times New Roman"/>
              <a:cs typeface="Times New Roman"/>
            </a:endParaRPr>
          </a:p>
          <a:p>
            <a:pPr marL="12700" marR="5080" algn="just">
              <a:lnSpc>
                <a:spcPct val="125000"/>
              </a:lnSpc>
            </a:pPr>
            <a:r>
              <a:rPr sz="1350" spc="-5" dirty="0">
                <a:latin typeface="Times New Roman"/>
                <a:cs typeface="Times New Roman"/>
              </a:rPr>
              <a:t>Coinvolgendo oltre 10 </a:t>
            </a:r>
            <a:r>
              <a:rPr sz="1350" spc="-10" dirty="0">
                <a:latin typeface="Times New Roman"/>
                <a:cs typeface="Times New Roman"/>
              </a:rPr>
              <a:t>mila </a:t>
            </a:r>
            <a:r>
              <a:rPr sz="1350" spc="-5" dirty="0">
                <a:latin typeface="Times New Roman"/>
                <a:cs typeface="Times New Roman"/>
              </a:rPr>
              <a:t>giovanissimi in tutta Italia, il Festival </a:t>
            </a:r>
            <a:r>
              <a:rPr sz="1350" dirty="0">
                <a:latin typeface="Times New Roman"/>
                <a:cs typeface="Times New Roman"/>
              </a:rPr>
              <a:t>ha </a:t>
            </a:r>
            <a:r>
              <a:rPr sz="1350" spc="-5" dirty="0">
                <a:latin typeface="Times New Roman"/>
                <a:cs typeface="Times New Roman"/>
              </a:rPr>
              <a:t>l’obiettivo </a:t>
            </a:r>
            <a:r>
              <a:rPr sz="1350" dirty="0">
                <a:latin typeface="Times New Roman"/>
                <a:cs typeface="Times New Roman"/>
              </a:rPr>
              <a:t>di  </a:t>
            </a:r>
            <a:r>
              <a:rPr sz="1350" spc="-5" dirty="0">
                <a:latin typeface="Times New Roman"/>
                <a:cs typeface="Times New Roman"/>
              </a:rPr>
              <a:t>avvicinare bambini </a:t>
            </a:r>
            <a:r>
              <a:rPr sz="1350" dirty="0">
                <a:latin typeface="Times New Roman"/>
                <a:cs typeface="Times New Roman"/>
              </a:rPr>
              <a:t>e ragazzi dai 6 ai 13 </a:t>
            </a:r>
            <a:r>
              <a:rPr sz="1350" spc="-5" dirty="0">
                <a:latin typeface="Times New Roman"/>
                <a:cs typeface="Times New Roman"/>
              </a:rPr>
              <a:t>anni alla </a:t>
            </a:r>
            <a:r>
              <a:rPr sz="1350" dirty="0">
                <a:latin typeface="Times New Roman"/>
                <a:cs typeface="Times New Roman"/>
              </a:rPr>
              <a:t>cultura e, </a:t>
            </a:r>
            <a:r>
              <a:rPr sz="1350" spc="-5" dirty="0">
                <a:latin typeface="Times New Roman"/>
                <a:cs typeface="Times New Roman"/>
              </a:rPr>
              <a:t>in particolare, agli aspetti più  “generativi” della creatività. Attraverso l’arte, l’archeologia, la musica, il canto, la  lettura, il teatro, la fotografia, la robotica, le tecnologie digitali </a:t>
            </a:r>
            <a:r>
              <a:rPr sz="1350" dirty="0">
                <a:latin typeface="Times New Roman"/>
                <a:cs typeface="Times New Roman"/>
              </a:rPr>
              <a:t>e </a:t>
            </a:r>
            <a:r>
              <a:rPr sz="1350" spc="-5" dirty="0">
                <a:latin typeface="Times New Roman"/>
                <a:cs typeface="Times New Roman"/>
              </a:rPr>
              <a:t>altri percorsi </a:t>
            </a:r>
            <a:r>
              <a:rPr sz="1350" spc="5" dirty="0">
                <a:latin typeface="Times New Roman"/>
                <a:cs typeface="Times New Roman"/>
              </a:rPr>
              <a:t>figurativi </a:t>
            </a:r>
            <a:r>
              <a:rPr sz="1350" spc="345" dirty="0">
                <a:latin typeface="Times New Roman"/>
                <a:cs typeface="Times New Roman"/>
              </a:rPr>
              <a:t> </a:t>
            </a:r>
            <a:r>
              <a:rPr sz="1350" dirty="0">
                <a:latin typeface="Times New Roman"/>
                <a:cs typeface="Times New Roman"/>
              </a:rPr>
              <a:t>e </a:t>
            </a:r>
            <a:r>
              <a:rPr sz="1350" spc="-5" dirty="0">
                <a:latin typeface="Times New Roman"/>
                <a:cs typeface="Times New Roman"/>
              </a:rPr>
              <a:t>linguistici, </a:t>
            </a:r>
            <a:r>
              <a:rPr sz="1350" dirty="0">
                <a:latin typeface="Times New Roman"/>
                <a:cs typeface="Times New Roman"/>
              </a:rPr>
              <a:t>i </a:t>
            </a:r>
            <a:r>
              <a:rPr sz="1350" spc="-5" dirty="0">
                <a:latin typeface="Times New Roman"/>
                <a:cs typeface="Times New Roman"/>
              </a:rPr>
              <a:t>giovani protagonisti </a:t>
            </a:r>
            <a:r>
              <a:rPr sz="1350" dirty="0">
                <a:latin typeface="Times New Roman"/>
                <a:cs typeface="Times New Roman"/>
              </a:rPr>
              <a:t>del </a:t>
            </a:r>
            <a:r>
              <a:rPr sz="1350" spc="-5" dirty="0">
                <a:latin typeface="Times New Roman"/>
                <a:cs typeface="Times New Roman"/>
              </a:rPr>
              <a:t>Festival potranno così sperimentare le potenzialità  della loro fantasia </a:t>
            </a:r>
            <a:r>
              <a:rPr sz="1350" dirty="0">
                <a:latin typeface="Times New Roman"/>
                <a:cs typeface="Times New Roman"/>
              </a:rPr>
              <a:t>e </a:t>
            </a:r>
            <a:r>
              <a:rPr sz="1350" spc="-5" dirty="0">
                <a:latin typeface="Times New Roman"/>
                <a:cs typeface="Times New Roman"/>
              </a:rPr>
              <a:t>costruire infiniti</a:t>
            </a:r>
            <a:r>
              <a:rPr sz="1350" dirty="0">
                <a:latin typeface="Times New Roman"/>
                <a:cs typeface="Times New Roman"/>
              </a:rPr>
              <a:t> </a:t>
            </a:r>
            <a:r>
              <a:rPr sz="1350" spc="-5" dirty="0">
                <a:latin typeface="Times New Roman"/>
                <a:cs typeface="Times New Roman"/>
              </a:rPr>
              <a:t>racconti.</a:t>
            </a:r>
            <a:endParaRPr sz="1350">
              <a:latin typeface="Times New Roman"/>
              <a:cs typeface="Times New Roman"/>
            </a:endParaRPr>
          </a:p>
          <a:p>
            <a:pPr>
              <a:lnSpc>
                <a:spcPct val="100000"/>
              </a:lnSpc>
              <a:spcBef>
                <a:spcPts val="5"/>
              </a:spcBef>
            </a:pPr>
            <a:endParaRPr sz="1750">
              <a:latin typeface="Times New Roman"/>
              <a:cs typeface="Times New Roman"/>
            </a:endParaRPr>
          </a:p>
          <a:p>
            <a:pPr marL="12700" marR="5080" algn="just">
              <a:lnSpc>
                <a:spcPct val="125000"/>
              </a:lnSpc>
            </a:pPr>
            <a:r>
              <a:rPr sz="1350" spc="-5" dirty="0">
                <a:latin typeface="Times New Roman"/>
                <a:cs typeface="Times New Roman"/>
              </a:rPr>
              <a:t>Oltre 80 gli eventi culturali </a:t>
            </a:r>
            <a:r>
              <a:rPr sz="1350" dirty="0">
                <a:latin typeface="Times New Roman"/>
                <a:cs typeface="Times New Roman"/>
              </a:rPr>
              <a:t>che si </a:t>
            </a:r>
            <a:r>
              <a:rPr sz="1350" spc="-5" dirty="0">
                <a:latin typeface="Times New Roman"/>
                <a:cs typeface="Times New Roman"/>
              </a:rPr>
              <a:t>svolgeranno </a:t>
            </a:r>
            <a:r>
              <a:rPr sz="1350" spc="-10" dirty="0">
                <a:latin typeface="Times New Roman"/>
                <a:cs typeface="Times New Roman"/>
              </a:rPr>
              <a:t>in </a:t>
            </a:r>
            <a:r>
              <a:rPr sz="1350" spc="-5" dirty="0">
                <a:latin typeface="Times New Roman"/>
                <a:cs typeface="Times New Roman"/>
              </a:rPr>
              <a:t>tutta la penisola in 60 città. </a:t>
            </a:r>
            <a:r>
              <a:rPr sz="1350" dirty="0">
                <a:latin typeface="Times New Roman"/>
                <a:cs typeface="Times New Roman"/>
              </a:rPr>
              <a:t>I </a:t>
            </a:r>
            <a:r>
              <a:rPr sz="1350" spc="-5" dirty="0">
                <a:latin typeface="Times New Roman"/>
                <a:cs typeface="Times New Roman"/>
              </a:rPr>
              <a:t>laboratori  </a:t>
            </a:r>
            <a:r>
              <a:rPr sz="1350" dirty="0">
                <a:latin typeface="Times New Roman"/>
                <a:cs typeface="Times New Roman"/>
              </a:rPr>
              <a:t>e </a:t>
            </a:r>
            <a:r>
              <a:rPr sz="1350" spc="-5" dirty="0">
                <a:latin typeface="Times New Roman"/>
                <a:cs typeface="Times New Roman"/>
              </a:rPr>
              <a:t>le </a:t>
            </a:r>
            <a:r>
              <a:rPr sz="1350" dirty="0">
                <a:latin typeface="Times New Roman"/>
                <a:cs typeface="Times New Roman"/>
              </a:rPr>
              <a:t>altre </a:t>
            </a:r>
            <a:r>
              <a:rPr sz="1350" spc="-5" dirty="0">
                <a:latin typeface="Times New Roman"/>
                <a:cs typeface="Times New Roman"/>
              </a:rPr>
              <a:t>attività proposte, coordinati dalle banche </a:t>
            </a:r>
            <a:r>
              <a:rPr sz="1350" spc="-10" dirty="0">
                <a:latin typeface="Times New Roman"/>
                <a:cs typeface="Times New Roman"/>
              </a:rPr>
              <a:t>con </a:t>
            </a:r>
            <a:r>
              <a:rPr sz="1350" spc="-5" dirty="0">
                <a:latin typeface="Times New Roman"/>
                <a:cs typeface="Times New Roman"/>
              </a:rPr>
              <a:t>la collaborazione </a:t>
            </a:r>
            <a:r>
              <a:rPr sz="1350" dirty="0">
                <a:latin typeface="Times New Roman"/>
                <a:cs typeface="Times New Roman"/>
              </a:rPr>
              <a:t>di </a:t>
            </a:r>
            <a:r>
              <a:rPr sz="1350" spc="-5" dirty="0">
                <a:latin typeface="Times New Roman"/>
                <a:cs typeface="Times New Roman"/>
              </a:rPr>
              <a:t>scuole,  musei, biblioteche </a:t>
            </a:r>
            <a:r>
              <a:rPr sz="1350" dirty="0">
                <a:latin typeface="Times New Roman"/>
                <a:cs typeface="Times New Roman"/>
              </a:rPr>
              <a:t>e </a:t>
            </a:r>
            <a:r>
              <a:rPr sz="1350" spc="-5" dirty="0">
                <a:latin typeface="Times New Roman"/>
                <a:cs typeface="Times New Roman"/>
              </a:rPr>
              <a:t>operatori culturali, </a:t>
            </a:r>
            <a:r>
              <a:rPr sz="1350" dirty="0">
                <a:latin typeface="Times New Roman"/>
                <a:cs typeface="Times New Roman"/>
              </a:rPr>
              <a:t>si </a:t>
            </a:r>
            <a:r>
              <a:rPr sz="1350" spc="-5" dirty="0">
                <a:latin typeface="Times New Roman"/>
                <a:cs typeface="Times New Roman"/>
              </a:rPr>
              <a:t>svilupperanno attorno </a:t>
            </a:r>
            <a:r>
              <a:rPr sz="1350" dirty="0">
                <a:latin typeface="Times New Roman"/>
                <a:cs typeface="Times New Roman"/>
              </a:rPr>
              <a:t>ad un </a:t>
            </a:r>
            <a:r>
              <a:rPr sz="1350" spc="-5" dirty="0">
                <a:latin typeface="Times New Roman"/>
                <a:cs typeface="Times New Roman"/>
              </a:rPr>
              <a:t>unico tema  ispiratore, declinato da </a:t>
            </a:r>
            <a:r>
              <a:rPr sz="1350" dirty="0">
                <a:latin typeface="Times New Roman"/>
                <a:cs typeface="Times New Roman"/>
              </a:rPr>
              <a:t>ciascuna </a:t>
            </a:r>
            <a:r>
              <a:rPr sz="1350" spc="-5" dirty="0">
                <a:latin typeface="Times New Roman"/>
                <a:cs typeface="Times New Roman"/>
              </a:rPr>
              <a:t>realtà con strumenti diversi </a:t>
            </a:r>
            <a:r>
              <a:rPr sz="1350" dirty="0">
                <a:latin typeface="Times New Roman"/>
                <a:cs typeface="Times New Roman"/>
              </a:rPr>
              <a:t>e da </a:t>
            </a:r>
            <a:r>
              <a:rPr sz="1350" spc="-5" dirty="0">
                <a:latin typeface="Times New Roman"/>
                <a:cs typeface="Times New Roman"/>
              </a:rPr>
              <a:t>punti </a:t>
            </a:r>
            <a:r>
              <a:rPr sz="1350" dirty="0">
                <a:latin typeface="Times New Roman"/>
                <a:cs typeface="Times New Roman"/>
              </a:rPr>
              <a:t>di </a:t>
            </a:r>
            <a:r>
              <a:rPr sz="1350" spc="-5" dirty="0">
                <a:latin typeface="Times New Roman"/>
                <a:cs typeface="Times New Roman"/>
              </a:rPr>
              <a:t>vista </a:t>
            </a:r>
            <a:r>
              <a:rPr sz="1350" dirty="0">
                <a:latin typeface="Times New Roman"/>
                <a:cs typeface="Times New Roman"/>
              </a:rPr>
              <a:t>differenti,  </a:t>
            </a:r>
            <a:r>
              <a:rPr sz="1350" spc="-5" dirty="0">
                <a:latin typeface="Times New Roman"/>
                <a:cs typeface="Times New Roman"/>
              </a:rPr>
              <a:t>alla </a:t>
            </a:r>
            <a:r>
              <a:rPr sz="1350" dirty="0">
                <a:latin typeface="Times New Roman"/>
                <a:cs typeface="Times New Roman"/>
              </a:rPr>
              <a:t>luce delle </a:t>
            </a:r>
            <a:r>
              <a:rPr sz="1350" spc="-5" dirty="0">
                <a:latin typeface="Times New Roman"/>
                <a:cs typeface="Times New Roman"/>
              </a:rPr>
              <a:t>proprie specificità </a:t>
            </a:r>
            <a:r>
              <a:rPr sz="1350" dirty="0">
                <a:latin typeface="Times New Roman"/>
                <a:cs typeface="Times New Roman"/>
              </a:rPr>
              <a:t>e di </a:t>
            </a:r>
            <a:r>
              <a:rPr sz="1350" spc="-5" dirty="0">
                <a:latin typeface="Times New Roman"/>
                <a:cs typeface="Times New Roman"/>
              </a:rPr>
              <a:t>quelle </a:t>
            </a:r>
            <a:r>
              <a:rPr sz="1350" dirty="0">
                <a:latin typeface="Times New Roman"/>
                <a:cs typeface="Times New Roman"/>
              </a:rPr>
              <a:t>del </a:t>
            </a:r>
            <a:r>
              <a:rPr sz="1350" spc="-5" dirty="0">
                <a:latin typeface="Times New Roman"/>
                <a:cs typeface="Times New Roman"/>
              </a:rPr>
              <a:t>territorio </a:t>
            </a:r>
            <a:r>
              <a:rPr sz="1350" dirty="0">
                <a:latin typeface="Times New Roman"/>
                <a:cs typeface="Times New Roman"/>
              </a:rPr>
              <a:t>di</a:t>
            </a:r>
            <a:r>
              <a:rPr sz="1350" spc="-25" dirty="0">
                <a:latin typeface="Times New Roman"/>
                <a:cs typeface="Times New Roman"/>
              </a:rPr>
              <a:t> </a:t>
            </a:r>
            <a:r>
              <a:rPr sz="1350" spc="-5" dirty="0">
                <a:latin typeface="Times New Roman"/>
                <a:cs typeface="Times New Roman"/>
              </a:rPr>
              <a:t>appartenenza.</a:t>
            </a:r>
            <a:endParaRPr sz="1350">
              <a:latin typeface="Times New Roman"/>
              <a:cs typeface="Times New Roman"/>
            </a:endParaRPr>
          </a:p>
          <a:p>
            <a:pPr>
              <a:lnSpc>
                <a:spcPct val="100000"/>
              </a:lnSpc>
              <a:spcBef>
                <a:spcPts val="20"/>
              </a:spcBef>
            </a:pPr>
            <a:endParaRPr sz="1750">
              <a:latin typeface="Times New Roman"/>
              <a:cs typeface="Times New Roman"/>
            </a:endParaRPr>
          </a:p>
          <a:p>
            <a:pPr marL="12700" marR="5080" algn="just">
              <a:lnSpc>
                <a:spcPct val="125000"/>
              </a:lnSpc>
            </a:pPr>
            <a:r>
              <a:rPr sz="1350" dirty="0">
                <a:latin typeface="Times New Roman"/>
                <a:cs typeface="Times New Roman"/>
              </a:rPr>
              <a:t>Per </a:t>
            </a:r>
            <a:r>
              <a:rPr sz="1350" spc="-5" dirty="0">
                <a:latin typeface="Times New Roman"/>
                <a:cs typeface="Times New Roman"/>
              </a:rPr>
              <a:t>questa seconda edizione </a:t>
            </a:r>
            <a:r>
              <a:rPr sz="1350" dirty="0">
                <a:latin typeface="Times New Roman"/>
                <a:cs typeface="Times New Roman"/>
              </a:rPr>
              <a:t>del Festival è </a:t>
            </a:r>
            <a:r>
              <a:rPr sz="1350" spc="-5" dirty="0">
                <a:latin typeface="Times New Roman"/>
                <a:cs typeface="Times New Roman"/>
              </a:rPr>
              <a:t>stato scelto come </a:t>
            </a:r>
            <a:r>
              <a:rPr sz="1350" spc="-10" dirty="0">
                <a:latin typeface="Times New Roman"/>
                <a:cs typeface="Times New Roman"/>
              </a:rPr>
              <a:t>filo </a:t>
            </a:r>
            <a:r>
              <a:rPr sz="1350" spc="-5" dirty="0">
                <a:latin typeface="Times New Roman"/>
                <a:cs typeface="Times New Roman"/>
              </a:rPr>
              <a:t>conduttore ideale di  tutte le iniziative “L’alfabeto </a:t>
            </a:r>
            <a:r>
              <a:rPr sz="1350" dirty="0">
                <a:latin typeface="Times New Roman"/>
                <a:cs typeface="Times New Roman"/>
              </a:rPr>
              <a:t>del </a:t>
            </a:r>
            <a:r>
              <a:rPr sz="1350" spc="-5" dirty="0">
                <a:latin typeface="Times New Roman"/>
                <a:cs typeface="Times New Roman"/>
              </a:rPr>
              <a:t>Mondo”. </a:t>
            </a:r>
            <a:r>
              <a:rPr sz="1350" dirty="0">
                <a:latin typeface="Times New Roman"/>
                <a:cs typeface="Times New Roman"/>
              </a:rPr>
              <a:t>Trarre </a:t>
            </a:r>
            <a:r>
              <a:rPr sz="1350" spc="-5" dirty="0">
                <a:latin typeface="Times New Roman"/>
                <a:cs typeface="Times New Roman"/>
              </a:rPr>
              <a:t>ispirazione dalla natura, </a:t>
            </a:r>
            <a:r>
              <a:rPr sz="1350" dirty="0">
                <a:latin typeface="Times New Roman"/>
                <a:cs typeface="Times New Roman"/>
              </a:rPr>
              <a:t>dall’opera  </a:t>
            </a:r>
            <a:r>
              <a:rPr sz="1350" spc="-5" dirty="0">
                <a:latin typeface="Times New Roman"/>
                <a:cs typeface="Times New Roman"/>
              </a:rPr>
              <a:t>dell’uomo </a:t>
            </a:r>
            <a:r>
              <a:rPr sz="1350" dirty="0">
                <a:latin typeface="Times New Roman"/>
                <a:cs typeface="Times New Roman"/>
              </a:rPr>
              <a:t>e </a:t>
            </a:r>
            <a:r>
              <a:rPr sz="1350" spc="-5" dirty="0">
                <a:latin typeface="Times New Roman"/>
                <a:cs typeface="Times New Roman"/>
              </a:rPr>
              <a:t>dalle proprie emozioni, imparare </a:t>
            </a:r>
            <a:r>
              <a:rPr sz="1350" dirty="0">
                <a:latin typeface="Times New Roman"/>
                <a:cs typeface="Times New Roman"/>
              </a:rPr>
              <a:t>a </a:t>
            </a:r>
            <a:r>
              <a:rPr sz="1350" spc="-5" dirty="0">
                <a:latin typeface="Times New Roman"/>
                <a:cs typeface="Times New Roman"/>
              </a:rPr>
              <a:t>riconoscere </a:t>
            </a:r>
            <a:r>
              <a:rPr sz="1350" dirty="0">
                <a:latin typeface="Times New Roman"/>
                <a:cs typeface="Times New Roman"/>
              </a:rPr>
              <a:t>e a </a:t>
            </a:r>
            <a:r>
              <a:rPr sz="1350" spc="-5" dirty="0">
                <a:latin typeface="Times New Roman"/>
                <a:cs typeface="Times New Roman"/>
              </a:rPr>
              <a:t>leggere </a:t>
            </a:r>
            <a:r>
              <a:rPr sz="1350" dirty="0">
                <a:latin typeface="Times New Roman"/>
                <a:cs typeface="Times New Roman"/>
              </a:rPr>
              <a:t>i </a:t>
            </a:r>
            <a:r>
              <a:rPr sz="1350" spc="-5" dirty="0">
                <a:latin typeface="Times New Roman"/>
                <a:cs typeface="Times New Roman"/>
              </a:rPr>
              <a:t>segni intorno </a:t>
            </a:r>
            <a:r>
              <a:rPr sz="1350" dirty="0">
                <a:latin typeface="Times New Roman"/>
                <a:cs typeface="Times New Roman"/>
              </a:rPr>
              <a:t>a  </a:t>
            </a:r>
            <a:r>
              <a:rPr sz="1350" spc="-5" dirty="0">
                <a:latin typeface="Times New Roman"/>
                <a:cs typeface="Times New Roman"/>
              </a:rPr>
              <a:t>noi, spostare il punto d’osservazione </a:t>
            </a:r>
            <a:r>
              <a:rPr sz="1350" dirty="0">
                <a:latin typeface="Times New Roman"/>
                <a:cs typeface="Times New Roman"/>
              </a:rPr>
              <a:t>e </a:t>
            </a:r>
            <a:r>
              <a:rPr sz="1350" spc="-5" dirty="0">
                <a:latin typeface="Times New Roman"/>
                <a:cs typeface="Times New Roman"/>
              </a:rPr>
              <a:t>reinterpretare le situazioni </a:t>
            </a:r>
            <a:r>
              <a:rPr sz="1350" dirty="0">
                <a:latin typeface="Times New Roman"/>
                <a:cs typeface="Times New Roman"/>
              </a:rPr>
              <a:t>e i </a:t>
            </a:r>
            <a:r>
              <a:rPr sz="1350" spc="-5" dirty="0">
                <a:latin typeface="Times New Roman"/>
                <a:cs typeface="Times New Roman"/>
              </a:rPr>
              <a:t>loro significati,  capire come nasce il racconto, </a:t>
            </a:r>
            <a:r>
              <a:rPr sz="1350" dirty="0">
                <a:latin typeface="Times New Roman"/>
                <a:cs typeface="Times New Roman"/>
              </a:rPr>
              <a:t>come si </a:t>
            </a:r>
            <a:r>
              <a:rPr sz="1350" spc="-5" dirty="0">
                <a:latin typeface="Times New Roman"/>
                <a:cs typeface="Times New Roman"/>
              </a:rPr>
              <a:t>forma </a:t>
            </a:r>
            <a:r>
              <a:rPr sz="1350" dirty="0">
                <a:latin typeface="Times New Roman"/>
                <a:cs typeface="Times New Roman"/>
              </a:rPr>
              <a:t>e con quali </a:t>
            </a:r>
            <a:r>
              <a:rPr sz="1350" spc="-5" dirty="0">
                <a:latin typeface="Times New Roman"/>
                <a:cs typeface="Times New Roman"/>
              </a:rPr>
              <a:t>linguaggi </a:t>
            </a:r>
            <a:r>
              <a:rPr sz="1350" dirty="0">
                <a:latin typeface="Times New Roman"/>
                <a:cs typeface="Times New Roman"/>
              </a:rPr>
              <a:t>e strumenti si </a:t>
            </a:r>
            <a:r>
              <a:rPr sz="1350" spc="-5" dirty="0">
                <a:latin typeface="Times New Roman"/>
                <a:cs typeface="Times New Roman"/>
              </a:rPr>
              <a:t>può  declinare, condividerlo per generare </a:t>
            </a:r>
            <a:r>
              <a:rPr sz="1350" dirty="0">
                <a:latin typeface="Times New Roman"/>
                <a:cs typeface="Times New Roman"/>
              </a:rPr>
              <a:t>poi </a:t>
            </a:r>
            <a:r>
              <a:rPr sz="1350" spc="-5" dirty="0">
                <a:latin typeface="Times New Roman"/>
                <a:cs typeface="Times New Roman"/>
              </a:rPr>
              <a:t>altre infinite narrazioni, ecco la sfida </a:t>
            </a:r>
            <a:r>
              <a:rPr sz="1350" dirty="0">
                <a:latin typeface="Times New Roman"/>
                <a:cs typeface="Times New Roman"/>
              </a:rPr>
              <a:t>di  </a:t>
            </a:r>
            <a:r>
              <a:rPr sz="1350" spc="-5" dirty="0">
                <a:latin typeface="Times New Roman"/>
                <a:cs typeface="Times New Roman"/>
              </a:rPr>
              <a:t>quest’anno</a:t>
            </a:r>
            <a:endParaRPr sz="1350">
              <a:latin typeface="Times New Roman"/>
              <a:cs typeface="Times New Roman"/>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West-info.eu  5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4221606"/>
            <a:ext cx="6147435" cy="5533390"/>
          </a:xfrm>
          <a:prstGeom prst="rect">
            <a:avLst/>
          </a:prstGeom>
        </p:spPr>
        <p:txBody>
          <a:bodyPr vert="horz" wrap="square" lIns="0" tIns="13335" rIns="0" bIns="0" rtlCol="0">
            <a:spAutoFit/>
          </a:bodyPr>
          <a:lstStyle/>
          <a:p>
            <a:pPr marL="12700">
              <a:lnSpc>
                <a:spcPts val="3105"/>
              </a:lnSpc>
              <a:spcBef>
                <a:spcPts val="105"/>
              </a:spcBef>
            </a:pPr>
            <a:r>
              <a:rPr sz="2600" b="1" spc="-5" dirty="0">
                <a:latin typeface="Arial"/>
                <a:cs typeface="Arial"/>
              </a:rPr>
              <a:t>Torna il Festival della Cultura</a:t>
            </a:r>
            <a:r>
              <a:rPr sz="2600" b="1" spc="45" dirty="0">
                <a:latin typeface="Arial"/>
                <a:cs typeface="Arial"/>
              </a:rPr>
              <a:t> </a:t>
            </a:r>
            <a:r>
              <a:rPr sz="2600" b="1" spc="-5" dirty="0">
                <a:latin typeface="Arial"/>
                <a:cs typeface="Arial"/>
              </a:rPr>
              <a:t>Creativa</a:t>
            </a:r>
            <a:endParaRPr sz="2600">
              <a:latin typeface="Arial"/>
              <a:cs typeface="Arial"/>
            </a:endParaRPr>
          </a:p>
          <a:p>
            <a:pPr marL="12700">
              <a:lnSpc>
                <a:spcPts val="1185"/>
              </a:lnSpc>
            </a:pPr>
            <a:r>
              <a:rPr sz="1000" spc="-5" dirty="0">
                <a:latin typeface="Arial"/>
                <a:cs typeface="Arial"/>
              </a:rPr>
              <a:t>di </a:t>
            </a:r>
            <a:r>
              <a:rPr sz="1000" dirty="0">
                <a:latin typeface="Arial"/>
                <a:cs typeface="Arial"/>
              </a:rPr>
              <a:t>Roberta </a:t>
            </a:r>
            <a:r>
              <a:rPr sz="1000" spc="-5" dirty="0">
                <a:latin typeface="Arial"/>
                <a:cs typeface="Arial"/>
              </a:rPr>
              <a:t>Lunghini - 05.03.2015 | </a:t>
            </a:r>
            <a:r>
              <a:rPr sz="1000" u="sng" dirty="0">
                <a:solidFill>
                  <a:srgbClr val="003399"/>
                </a:solidFill>
                <a:uFill>
                  <a:solidFill>
                    <a:srgbClr val="003399"/>
                  </a:solidFill>
                </a:uFill>
                <a:latin typeface="Arial"/>
                <a:cs typeface="Arial"/>
                <a:hlinkClick r:id="rId3"/>
              </a:rPr>
              <a:t>Stampa</a:t>
            </a:r>
            <a:r>
              <a:rPr sz="1000" dirty="0">
                <a:solidFill>
                  <a:srgbClr val="003399"/>
                </a:solidFill>
                <a:latin typeface="Arial"/>
                <a:cs typeface="Arial"/>
                <a:hlinkClick r:id="rId3"/>
              </a:rPr>
              <a:t> </a:t>
            </a:r>
            <a:r>
              <a:rPr sz="1000" spc="-5" dirty="0">
                <a:latin typeface="Arial"/>
                <a:cs typeface="Arial"/>
              </a:rPr>
              <a:t>| </a:t>
            </a:r>
            <a:r>
              <a:rPr sz="1000" u="sng" spc="-5" dirty="0">
                <a:solidFill>
                  <a:srgbClr val="003399"/>
                </a:solidFill>
                <a:uFill>
                  <a:solidFill>
                    <a:srgbClr val="003399"/>
                  </a:solidFill>
                </a:uFill>
                <a:latin typeface="Arial"/>
                <a:cs typeface="Arial"/>
              </a:rPr>
              <a:t>Condividi </a:t>
            </a:r>
            <a:r>
              <a:rPr sz="1000" u="sng" dirty="0">
                <a:solidFill>
                  <a:srgbClr val="003399"/>
                </a:solidFill>
                <a:uFill>
                  <a:solidFill>
                    <a:srgbClr val="003399"/>
                  </a:solidFill>
                </a:uFill>
                <a:latin typeface="Arial"/>
                <a:cs typeface="Arial"/>
              </a:rPr>
              <a:t>su </a:t>
            </a:r>
            <a:r>
              <a:rPr sz="1000" u="sng" spc="-5" dirty="0">
                <a:solidFill>
                  <a:srgbClr val="003399"/>
                </a:solidFill>
                <a:uFill>
                  <a:solidFill>
                    <a:srgbClr val="003399"/>
                  </a:solidFill>
                </a:uFill>
                <a:latin typeface="Arial"/>
                <a:cs typeface="Arial"/>
              </a:rPr>
              <a:t>Facebook</a:t>
            </a:r>
            <a:r>
              <a:rPr sz="1000" spc="-5" dirty="0">
                <a:solidFill>
                  <a:srgbClr val="003399"/>
                </a:solidFill>
                <a:latin typeface="Arial"/>
                <a:cs typeface="Arial"/>
              </a:rPr>
              <a:t> </a:t>
            </a:r>
            <a:r>
              <a:rPr sz="1000" spc="-5" dirty="0">
                <a:latin typeface="Arial"/>
                <a:cs typeface="Arial"/>
              </a:rPr>
              <a:t>| </a:t>
            </a:r>
            <a:r>
              <a:rPr sz="1000" u="sng" dirty="0">
                <a:solidFill>
                  <a:srgbClr val="003399"/>
                </a:solidFill>
                <a:uFill>
                  <a:solidFill>
                    <a:srgbClr val="003399"/>
                  </a:solidFill>
                </a:uFill>
                <a:latin typeface="Arial"/>
                <a:cs typeface="Arial"/>
              </a:rPr>
              <a:t>Diffondi su </a:t>
            </a:r>
            <a:r>
              <a:rPr sz="1000" u="sng" spc="-5" dirty="0">
                <a:solidFill>
                  <a:srgbClr val="003399"/>
                </a:solidFill>
                <a:uFill>
                  <a:solidFill>
                    <a:srgbClr val="003399"/>
                  </a:solidFill>
                </a:uFill>
                <a:latin typeface="Arial"/>
                <a:cs typeface="Arial"/>
              </a:rPr>
              <a:t>Twitter</a:t>
            </a:r>
            <a:r>
              <a:rPr sz="1000" spc="-5" dirty="0">
                <a:solidFill>
                  <a:srgbClr val="003399"/>
                </a:solidFill>
                <a:latin typeface="Arial"/>
                <a:cs typeface="Arial"/>
              </a:rPr>
              <a:t> </a:t>
            </a:r>
            <a:r>
              <a:rPr sz="1000" spc="-5" dirty="0">
                <a:latin typeface="Arial"/>
                <a:cs typeface="Arial"/>
              </a:rPr>
              <a:t>| </a:t>
            </a:r>
            <a:r>
              <a:rPr sz="1000" u="sng" spc="-5" dirty="0">
                <a:solidFill>
                  <a:srgbClr val="003399"/>
                </a:solidFill>
                <a:uFill>
                  <a:solidFill>
                    <a:srgbClr val="003399"/>
                  </a:solidFill>
                </a:uFill>
                <a:latin typeface="Arial"/>
                <a:cs typeface="Arial"/>
                <a:hlinkClick r:id="rId4"/>
              </a:rPr>
              <a:t>Invia </a:t>
            </a:r>
            <a:r>
              <a:rPr sz="1000" u="sng" spc="-10" dirty="0">
                <a:solidFill>
                  <a:srgbClr val="003399"/>
                </a:solidFill>
                <a:uFill>
                  <a:solidFill>
                    <a:srgbClr val="003399"/>
                  </a:solidFill>
                </a:uFill>
                <a:latin typeface="Arial"/>
                <a:cs typeface="Arial"/>
                <a:hlinkClick r:id="rId4"/>
              </a:rPr>
              <a:t>per </a:t>
            </a:r>
            <a:r>
              <a:rPr sz="1000" u="sng" spc="-5" dirty="0">
                <a:solidFill>
                  <a:srgbClr val="003399"/>
                </a:solidFill>
                <a:uFill>
                  <a:solidFill>
                    <a:srgbClr val="003399"/>
                  </a:solidFill>
                </a:uFill>
                <a:latin typeface="Arial"/>
                <a:cs typeface="Arial"/>
                <a:hlinkClick r:id="rId4"/>
              </a:rPr>
              <a:t>Email</a:t>
            </a:r>
            <a:r>
              <a:rPr sz="1000" spc="150" dirty="0">
                <a:solidFill>
                  <a:srgbClr val="003399"/>
                </a:solidFill>
                <a:latin typeface="Arial"/>
                <a:cs typeface="Arial"/>
                <a:hlinkClick r:id="rId4"/>
              </a:rPr>
              <a:t> </a:t>
            </a:r>
            <a:r>
              <a:rPr sz="1000" spc="-5" dirty="0">
                <a:latin typeface="Arial"/>
                <a:cs typeface="Arial"/>
              </a:rPr>
              <a:t>|</a:t>
            </a:r>
            <a:endParaRPr sz="1000">
              <a:latin typeface="Arial"/>
              <a:cs typeface="Arial"/>
            </a:endParaRPr>
          </a:p>
          <a:p>
            <a:pPr>
              <a:lnSpc>
                <a:spcPct val="100000"/>
              </a:lnSpc>
              <a:spcBef>
                <a:spcPts val="5"/>
              </a:spcBef>
            </a:pPr>
            <a:endParaRPr sz="1000">
              <a:latin typeface="Times New Roman"/>
              <a:cs typeface="Times New Roman"/>
            </a:endParaRPr>
          </a:p>
          <a:p>
            <a:pPr marL="2760980" marR="10795">
              <a:lnSpc>
                <a:spcPct val="117200"/>
              </a:lnSpc>
            </a:pPr>
            <a:r>
              <a:rPr sz="1300" spc="-5" dirty="0">
                <a:solidFill>
                  <a:srgbClr val="373737"/>
                </a:solidFill>
                <a:latin typeface="Arial"/>
                <a:cs typeface="Arial"/>
              </a:rPr>
              <a:t>È </a:t>
            </a:r>
            <a:r>
              <a:rPr sz="1300" spc="-10" dirty="0">
                <a:solidFill>
                  <a:srgbClr val="373737"/>
                </a:solidFill>
                <a:latin typeface="Arial"/>
                <a:cs typeface="Arial"/>
              </a:rPr>
              <a:t>stato </a:t>
            </a:r>
            <a:r>
              <a:rPr sz="1300" spc="-5" dirty="0">
                <a:solidFill>
                  <a:srgbClr val="373737"/>
                </a:solidFill>
                <a:latin typeface="Arial"/>
                <a:cs typeface="Arial"/>
              </a:rPr>
              <a:t>presentato a </a:t>
            </a:r>
            <a:r>
              <a:rPr sz="1300" spc="-10" dirty="0">
                <a:solidFill>
                  <a:srgbClr val="373737"/>
                </a:solidFill>
                <a:latin typeface="Arial"/>
                <a:cs typeface="Arial"/>
              </a:rPr>
              <a:t>Roma </a:t>
            </a:r>
            <a:r>
              <a:rPr sz="1300" spc="-5" dirty="0">
                <a:solidFill>
                  <a:srgbClr val="373737"/>
                </a:solidFill>
                <a:latin typeface="Arial"/>
                <a:cs typeface="Arial"/>
              </a:rPr>
              <a:t>il </a:t>
            </a:r>
            <a:r>
              <a:rPr sz="1300" spc="-10" dirty="0">
                <a:solidFill>
                  <a:srgbClr val="373737"/>
                </a:solidFill>
                <a:latin typeface="Arial"/>
                <a:cs typeface="Arial"/>
              </a:rPr>
              <a:t>programma della  </a:t>
            </a:r>
            <a:r>
              <a:rPr sz="1300" spc="-5" dirty="0">
                <a:solidFill>
                  <a:srgbClr val="373737"/>
                </a:solidFill>
                <a:latin typeface="Arial"/>
                <a:cs typeface="Arial"/>
              </a:rPr>
              <a:t>seconda edizione del </a:t>
            </a:r>
            <a:r>
              <a:rPr sz="1300" b="1" u="heavy" spc="-5" dirty="0">
                <a:solidFill>
                  <a:srgbClr val="003399"/>
                </a:solidFill>
                <a:uFill>
                  <a:solidFill>
                    <a:srgbClr val="003399"/>
                  </a:solidFill>
                </a:uFill>
                <a:latin typeface="Arial"/>
                <a:cs typeface="Arial"/>
                <a:hlinkClick r:id="rId5"/>
              </a:rPr>
              <a:t>Festival della Cultura </a:t>
            </a:r>
            <a:r>
              <a:rPr sz="1300" b="1" spc="-5" dirty="0">
                <a:solidFill>
                  <a:srgbClr val="003399"/>
                </a:solidFill>
                <a:latin typeface="Arial"/>
                <a:cs typeface="Arial"/>
              </a:rPr>
              <a:t> </a:t>
            </a:r>
            <a:r>
              <a:rPr sz="1300" b="1" u="heavy" spc="-5" dirty="0">
                <a:solidFill>
                  <a:srgbClr val="003399"/>
                </a:solidFill>
                <a:uFill>
                  <a:solidFill>
                    <a:srgbClr val="003399"/>
                  </a:solidFill>
                </a:uFill>
                <a:latin typeface="Arial"/>
                <a:cs typeface="Arial"/>
                <a:hlinkClick r:id="rId5"/>
              </a:rPr>
              <a:t>Creativa</a:t>
            </a:r>
            <a:r>
              <a:rPr sz="1300" spc="-5" dirty="0">
                <a:solidFill>
                  <a:srgbClr val="373737"/>
                </a:solidFill>
                <a:latin typeface="Arial"/>
                <a:cs typeface="Arial"/>
              </a:rPr>
              <a:t>, che si </a:t>
            </a:r>
            <a:r>
              <a:rPr sz="1300" dirty="0">
                <a:solidFill>
                  <a:srgbClr val="373737"/>
                </a:solidFill>
                <a:latin typeface="Arial"/>
                <a:cs typeface="Arial"/>
              </a:rPr>
              <a:t>svolgerà </a:t>
            </a:r>
            <a:r>
              <a:rPr sz="1300" spc="-5" dirty="0">
                <a:solidFill>
                  <a:srgbClr val="373737"/>
                </a:solidFill>
                <a:latin typeface="Arial"/>
                <a:cs typeface="Arial"/>
              </a:rPr>
              <a:t>dal 16 </a:t>
            </a:r>
            <a:r>
              <a:rPr sz="1300" dirty="0">
                <a:solidFill>
                  <a:srgbClr val="373737"/>
                </a:solidFill>
                <a:latin typeface="Arial"/>
                <a:cs typeface="Arial"/>
              </a:rPr>
              <a:t>al </a:t>
            </a:r>
            <a:r>
              <a:rPr sz="1300" spc="-5" dirty="0">
                <a:solidFill>
                  <a:srgbClr val="373737"/>
                </a:solidFill>
                <a:latin typeface="Arial"/>
                <a:cs typeface="Arial"/>
              </a:rPr>
              <a:t>22 marzo  </a:t>
            </a:r>
            <a:r>
              <a:rPr sz="1300" spc="-10" dirty="0">
                <a:solidFill>
                  <a:srgbClr val="373737"/>
                </a:solidFill>
                <a:latin typeface="Arial"/>
                <a:cs typeface="Arial"/>
              </a:rPr>
              <a:t>2015. </a:t>
            </a:r>
            <a:r>
              <a:rPr sz="1300" b="1" spc="-5" dirty="0">
                <a:solidFill>
                  <a:srgbClr val="373737"/>
                </a:solidFill>
                <a:latin typeface="Arial"/>
                <a:cs typeface="Arial"/>
              </a:rPr>
              <a:t>Un’iniziativa organizzata </a:t>
            </a:r>
            <a:r>
              <a:rPr sz="1300" b="1" dirty="0">
                <a:solidFill>
                  <a:srgbClr val="373737"/>
                </a:solidFill>
                <a:latin typeface="Arial"/>
                <a:cs typeface="Arial"/>
              </a:rPr>
              <a:t>dalle  </a:t>
            </a:r>
            <a:r>
              <a:rPr sz="1300" b="1" spc="-5" dirty="0">
                <a:solidFill>
                  <a:srgbClr val="373737"/>
                </a:solidFill>
                <a:latin typeface="Arial"/>
                <a:cs typeface="Arial"/>
              </a:rPr>
              <a:t>banche italiane </a:t>
            </a:r>
            <a:r>
              <a:rPr sz="1300" dirty="0">
                <a:solidFill>
                  <a:srgbClr val="373737"/>
                </a:solidFill>
                <a:latin typeface="Arial"/>
                <a:cs typeface="Arial"/>
              </a:rPr>
              <a:t>con </a:t>
            </a:r>
            <a:r>
              <a:rPr sz="1300" spc="-5" dirty="0">
                <a:solidFill>
                  <a:srgbClr val="373737"/>
                </a:solidFill>
                <a:latin typeface="Arial"/>
                <a:cs typeface="Arial"/>
              </a:rPr>
              <a:t>il coordinamento dall’ABI  (Associazione Bancaria Italiana) </a:t>
            </a:r>
            <a:r>
              <a:rPr sz="1300" dirty="0">
                <a:solidFill>
                  <a:srgbClr val="373737"/>
                </a:solidFill>
                <a:latin typeface="Arial"/>
                <a:cs typeface="Arial"/>
              </a:rPr>
              <a:t>e</a:t>
            </a:r>
            <a:r>
              <a:rPr sz="1300" b="1" dirty="0">
                <a:solidFill>
                  <a:srgbClr val="373737"/>
                </a:solidFill>
                <a:latin typeface="Arial"/>
                <a:cs typeface="Arial"/>
              </a:rPr>
              <a:t>dedicata </a:t>
            </a:r>
            <a:r>
              <a:rPr sz="1300" b="1" spc="-5" dirty="0">
                <a:solidFill>
                  <a:srgbClr val="373737"/>
                </a:solidFill>
                <a:latin typeface="Arial"/>
                <a:cs typeface="Arial"/>
              </a:rPr>
              <a:t>a  bambini e ragazzi</a:t>
            </a:r>
            <a:r>
              <a:rPr sz="1300" spc="-5" dirty="0">
                <a:solidFill>
                  <a:srgbClr val="373737"/>
                </a:solidFill>
                <a:latin typeface="Arial"/>
                <a:cs typeface="Arial"/>
              </a:rPr>
              <a:t>. Il tema di quest’anno</a:t>
            </a:r>
            <a:r>
              <a:rPr sz="1300" spc="40" dirty="0">
                <a:solidFill>
                  <a:srgbClr val="373737"/>
                </a:solidFill>
                <a:latin typeface="Arial"/>
                <a:cs typeface="Arial"/>
              </a:rPr>
              <a:t> </a:t>
            </a:r>
            <a:r>
              <a:rPr sz="1300" spc="-5" dirty="0">
                <a:solidFill>
                  <a:srgbClr val="373737"/>
                </a:solidFill>
                <a:latin typeface="Arial"/>
                <a:cs typeface="Arial"/>
              </a:rPr>
              <a:t>è</a:t>
            </a:r>
            <a:endParaRPr sz="1300">
              <a:latin typeface="Arial"/>
              <a:cs typeface="Arial"/>
            </a:endParaRPr>
          </a:p>
          <a:p>
            <a:pPr marL="2760980" marR="131445">
              <a:lnSpc>
                <a:spcPct val="116900"/>
              </a:lnSpc>
              <a:spcBef>
                <a:spcPts val="15"/>
              </a:spcBef>
            </a:pPr>
            <a:r>
              <a:rPr sz="1300" spc="-5" dirty="0">
                <a:solidFill>
                  <a:srgbClr val="373737"/>
                </a:solidFill>
                <a:latin typeface="Arial"/>
                <a:cs typeface="Arial"/>
              </a:rPr>
              <a:t>“</a:t>
            </a:r>
            <a:r>
              <a:rPr sz="1300" b="1" i="1" spc="-5" dirty="0">
                <a:solidFill>
                  <a:srgbClr val="373737"/>
                </a:solidFill>
                <a:latin typeface="Arial"/>
                <a:cs typeface="Arial"/>
              </a:rPr>
              <a:t>L’alfabeto del mondo – Leggiamo i segni  </a:t>
            </a:r>
            <a:r>
              <a:rPr sz="1300" b="1" i="1" spc="-10" dirty="0">
                <a:solidFill>
                  <a:srgbClr val="373737"/>
                </a:solidFill>
                <a:latin typeface="Arial"/>
                <a:cs typeface="Arial"/>
              </a:rPr>
              <a:t>intorno </a:t>
            </a:r>
            <a:r>
              <a:rPr sz="1300" b="1" i="1" spc="-5" dirty="0">
                <a:solidFill>
                  <a:srgbClr val="373737"/>
                </a:solidFill>
                <a:latin typeface="Arial"/>
                <a:cs typeface="Arial"/>
              </a:rPr>
              <a:t>a noi e raccontiamo</a:t>
            </a:r>
            <a:r>
              <a:rPr sz="1300" spc="-5" dirty="0">
                <a:solidFill>
                  <a:srgbClr val="373737"/>
                </a:solidFill>
                <a:latin typeface="Arial"/>
                <a:cs typeface="Arial"/>
              </a:rPr>
              <a:t>”: imparare</a:t>
            </a:r>
            <a:r>
              <a:rPr sz="1300" spc="50" dirty="0">
                <a:solidFill>
                  <a:srgbClr val="373737"/>
                </a:solidFill>
                <a:latin typeface="Arial"/>
                <a:cs typeface="Arial"/>
              </a:rPr>
              <a:t> </a:t>
            </a:r>
            <a:r>
              <a:rPr sz="1300" spc="-5" dirty="0">
                <a:solidFill>
                  <a:srgbClr val="373737"/>
                </a:solidFill>
                <a:latin typeface="Arial"/>
                <a:cs typeface="Arial"/>
              </a:rPr>
              <a:t>a</a:t>
            </a:r>
            <a:endParaRPr sz="1300">
              <a:latin typeface="Arial"/>
              <a:cs typeface="Arial"/>
            </a:endParaRPr>
          </a:p>
          <a:p>
            <a:pPr marL="12700">
              <a:lnSpc>
                <a:spcPct val="100000"/>
              </a:lnSpc>
              <a:spcBef>
                <a:spcPts val="290"/>
              </a:spcBef>
            </a:pPr>
            <a:r>
              <a:rPr sz="1300" spc="-5" dirty="0">
                <a:solidFill>
                  <a:srgbClr val="373737"/>
                </a:solidFill>
                <a:latin typeface="Arial"/>
                <a:cs typeface="Arial"/>
              </a:rPr>
              <a:t>leggere e a </a:t>
            </a:r>
            <a:r>
              <a:rPr sz="1300" dirty="0">
                <a:solidFill>
                  <a:srgbClr val="373737"/>
                </a:solidFill>
                <a:latin typeface="Arial"/>
                <a:cs typeface="Arial"/>
              </a:rPr>
              <a:t>raccontare </a:t>
            </a:r>
            <a:r>
              <a:rPr sz="1300" spc="-5" dirty="0">
                <a:solidFill>
                  <a:srgbClr val="373737"/>
                </a:solidFill>
                <a:latin typeface="Arial"/>
                <a:cs typeface="Arial"/>
              </a:rPr>
              <a:t>il mondo </a:t>
            </a:r>
            <a:r>
              <a:rPr sz="1300" dirty="0">
                <a:solidFill>
                  <a:srgbClr val="373737"/>
                </a:solidFill>
                <a:latin typeface="Arial"/>
                <a:cs typeface="Arial"/>
              </a:rPr>
              <a:t>attraverso </a:t>
            </a:r>
            <a:r>
              <a:rPr sz="1300" spc="-5" dirty="0">
                <a:solidFill>
                  <a:srgbClr val="373737"/>
                </a:solidFill>
                <a:latin typeface="Arial"/>
                <a:cs typeface="Arial"/>
              </a:rPr>
              <a:t>la creatività. La</a:t>
            </a:r>
            <a:r>
              <a:rPr sz="1300" spc="50" dirty="0">
                <a:solidFill>
                  <a:srgbClr val="373737"/>
                </a:solidFill>
                <a:latin typeface="Arial"/>
                <a:cs typeface="Arial"/>
              </a:rPr>
              <a:t> </a:t>
            </a:r>
            <a:r>
              <a:rPr sz="1300" spc="-5" dirty="0">
                <a:solidFill>
                  <a:srgbClr val="373737"/>
                </a:solidFill>
                <a:latin typeface="Arial"/>
                <a:cs typeface="Arial"/>
              </a:rPr>
              <a:t>manifestazione</a:t>
            </a:r>
            <a:endParaRPr sz="1300">
              <a:latin typeface="Arial"/>
              <a:cs typeface="Arial"/>
            </a:endParaRPr>
          </a:p>
          <a:p>
            <a:pPr marL="12700" marR="24765" algn="just">
              <a:lnSpc>
                <a:spcPts val="1850"/>
              </a:lnSpc>
              <a:spcBef>
                <a:spcPts val="70"/>
              </a:spcBef>
            </a:pPr>
            <a:r>
              <a:rPr sz="1300" spc="-5" dirty="0">
                <a:solidFill>
                  <a:srgbClr val="373737"/>
                </a:solidFill>
                <a:latin typeface="Arial"/>
                <a:cs typeface="Arial"/>
              </a:rPr>
              <a:t>prevede </a:t>
            </a:r>
            <a:r>
              <a:rPr sz="1300" b="1" spc="-5" dirty="0">
                <a:solidFill>
                  <a:srgbClr val="373737"/>
                </a:solidFill>
                <a:latin typeface="Arial"/>
                <a:cs typeface="Arial"/>
              </a:rPr>
              <a:t>80 eventi </a:t>
            </a:r>
            <a:r>
              <a:rPr sz="1300" b="1" dirty="0">
                <a:solidFill>
                  <a:srgbClr val="373737"/>
                </a:solidFill>
                <a:latin typeface="Arial"/>
                <a:cs typeface="Arial"/>
              </a:rPr>
              <a:t>su </a:t>
            </a:r>
            <a:r>
              <a:rPr sz="1300" b="1" spc="-5" dirty="0">
                <a:solidFill>
                  <a:srgbClr val="373737"/>
                </a:solidFill>
                <a:latin typeface="Arial"/>
                <a:cs typeface="Arial"/>
              </a:rPr>
              <a:t>tutto il </a:t>
            </a:r>
            <a:r>
              <a:rPr sz="1300" b="1" dirty="0">
                <a:solidFill>
                  <a:srgbClr val="373737"/>
                </a:solidFill>
                <a:latin typeface="Arial"/>
                <a:cs typeface="Arial"/>
              </a:rPr>
              <a:t>territorio nazionale</a:t>
            </a:r>
            <a:r>
              <a:rPr sz="1300" dirty="0">
                <a:solidFill>
                  <a:srgbClr val="373737"/>
                </a:solidFill>
                <a:latin typeface="Arial"/>
                <a:cs typeface="Arial"/>
              </a:rPr>
              <a:t>. Tra </a:t>
            </a:r>
            <a:r>
              <a:rPr sz="1300" spc="-5" dirty="0">
                <a:solidFill>
                  <a:srgbClr val="373737"/>
                </a:solidFill>
                <a:latin typeface="Arial"/>
                <a:cs typeface="Arial"/>
              </a:rPr>
              <a:t>tutti gli appuntamenti vale </a:t>
            </a:r>
            <a:r>
              <a:rPr sz="1300" dirty="0">
                <a:solidFill>
                  <a:srgbClr val="373737"/>
                </a:solidFill>
                <a:latin typeface="Arial"/>
                <a:cs typeface="Arial"/>
              </a:rPr>
              <a:t>la  </a:t>
            </a:r>
            <a:r>
              <a:rPr sz="1300" spc="-5" dirty="0">
                <a:solidFill>
                  <a:srgbClr val="373737"/>
                </a:solidFill>
                <a:latin typeface="Arial"/>
                <a:cs typeface="Arial"/>
              </a:rPr>
              <a:t>pena segnalarne almeno</a:t>
            </a:r>
            <a:r>
              <a:rPr sz="1300" dirty="0">
                <a:solidFill>
                  <a:srgbClr val="373737"/>
                </a:solidFill>
                <a:latin typeface="Arial"/>
                <a:cs typeface="Arial"/>
              </a:rPr>
              <a:t> </a:t>
            </a:r>
            <a:r>
              <a:rPr sz="1300" spc="-5" dirty="0">
                <a:solidFill>
                  <a:srgbClr val="373737"/>
                </a:solidFill>
                <a:latin typeface="Arial"/>
                <a:cs typeface="Arial"/>
              </a:rPr>
              <a:t>due:</a:t>
            </a:r>
            <a:endParaRPr sz="1300">
              <a:latin typeface="Arial"/>
              <a:cs typeface="Arial"/>
            </a:endParaRPr>
          </a:p>
          <a:p>
            <a:pPr>
              <a:lnSpc>
                <a:spcPct val="100000"/>
              </a:lnSpc>
            </a:pPr>
            <a:endParaRPr sz="2050">
              <a:latin typeface="Times New Roman"/>
              <a:cs typeface="Times New Roman"/>
            </a:endParaRPr>
          </a:p>
          <a:p>
            <a:pPr marL="12700" marR="6985" algn="just">
              <a:lnSpc>
                <a:spcPct val="96300"/>
              </a:lnSpc>
            </a:pPr>
            <a:r>
              <a:rPr sz="1300" spc="-5" dirty="0">
                <a:solidFill>
                  <a:srgbClr val="373737"/>
                </a:solidFill>
                <a:latin typeface="Arial"/>
                <a:cs typeface="Arial"/>
              </a:rPr>
              <a:t>-“</a:t>
            </a:r>
            <a:r>
              <a:rPr sz="1300" b="1" i="1" spc="-5" dirty="0">
                <a:solidFill>
                  <a:srgbClr val="373737"/>
                </a:solidFill>
                <a:latin typeface="Arial"/>
                <a:cs typeface="Arial"/>
              </a:rPr>
              <a:t>WWW – KnoW </a:t>
            </a:r>
            <a:r>
              <a:rPr sz="1300" b="1" i="1" dirty="0">
                <a:solidFill>
                  <a:srgbClr val="373737"/>
                </a:solidFill>
                <a:latin typeface="Arial"/>
                <a:cs typeface="Arial"/>
              </a:rPr>
              <a:t>the </a:t>
            </a:r>
            <a:r>
              <a:rPr sz="1300" b="1" i="1" spc="-5" dirty="0">
                <a:solidFill>
                  <a:srgbClr val="373737"/>
                </a:solidFill>
                <a:latin typeface="Arial"/>
                <a:cs typeface="Arial"/>
              </a:rPr>
              <a:t>World </a:t>
            </a:r>
            <a:r>
              <a:rPr sz="1300" b="1" i="1" spc="-10" dirty="0">
                <a:solidFill>
                  <a:srgbClr val="373737"/>
                </a:solidFill>
                <a:latin typeface="Arial"/>
                <a:cs typeface="Arial"/>
              </a:rPr>
              <a:t>with </a:t>
            </a:r>
            <a:r>
              <a:rPr sz="1300" b="1" i="1" spc="-5" dirty="0">
                <a:solidFill>
                  <a:srgbClr val="373737"/>
                </a:solidFill>
                <a:latin typeface="Arial"/>
                <a:cs typeface="Arial"/>
              </a:rPr>
              <a:t>Words</a:t>
            </a:r>
            <a:r>
              <a:rPr sz="1300" spc="-5" dirty="0">
                <a:solidFill>
                  <a:srgbClr val="373737"/>
                </a:solidFill>
                <a:latin typeface="Arial"/>
                <a:cs typeface="Arial"/>
              </a:rPr>
              <a:t>”, che si terrà lunedì 16 marzo dalle ore  </a:t>
            </a:r>
            <a:r>
              <a:rPr sz="1300" spc="-10" dirty="0">
                <a:solidFill>
                  <a:srgbClr val="373737"/>
                </a:solidFill>
                <a:latin typeface="Arial"/>
                <a:cs typeface="Arial"/>
              </a:rPr>
              <a:t>10, </a:t>
            </a:r>
            <a:r>
              <a:rPr sz="1300" spc="-5" dirty="0">
                <a:solidFill>
                  <a:srgbClr val="373737"/>
                </a:solidFill>
                <a:latin typeface="Arial"/>
                <a:cs typeface="Arial"/>
              </a:rPr>
              <a:t>presso il Museo </a:t>
            </a:r>
            <a:r>
              <a:rPr sz="1300" spc="-10" dirty="0">
                <a:solidFill>
                  <a:srgbClr val="373737"/>
                </a:solidFill>
                <a:latin typeface="Arial"/>
                <a:cs typeface="Arial"/>
              </a:rPr>
              <a:t>d’Arte </a:t>
            </a:r>
            <a:r>
              <a:rPr sz="1300" spc="-5" dirty="0">
                <a:solidFill>
                  <a:srgbClr val="373737"/>
                </a:solidFill>
                <a:latin typeface="Arial"/>
                <a:cs typeface="Arial"/>
              </a:rPr>
              <a:t>Contemporanea </a:t>
            </a:r>
            <a:r>
              <a:rPr sz="1300" dirty="0">
                <a:solidFill>
                  <a:srgbClr val="373737"/>
                </a:solidFill>
                <a:latin typeface="Arial"/>
                <a:cs typeface="Arial"/>
              </a:rPr>
              <a:t>Donnaregina </a:t>
            </a:r>
            <a:r>
              <a:rPr sz="1300" spc="-5" dirty="0">
                <a:solidFill>
                  <a:srgbClr val="373737"/>
                </a:solidFill>
                <a:latin typeface="Arial"/>
                <a:cs typeface="Arial"/>
              </a:rPr>
              <a:t>(MADRE) di Napoli ed  </a:t>
            </a:r>
            <a:r>
              <a:rPr sz="1300" spc="-10" dirty="0">
                <a:solidFill>
                  <a:srgbClr val="373737"/>
                </a:solidFill>
                <a:latin typeface="Arial"/>
                <a:cs typeface="Arial"/>
              </a:rPr>
              <a:t>ospiterà </a:t>
            </a:r>
            <a:r>
              <a:rPr sz="1300" spc="-5" dirty="0">
                <a:solidFill>
                  <a:srgbClr val="373737"/>
                </a:solidFill>
                <a:latin typeface="Arial"/>
                <a:cs typeface="Arial"/>
              </a:rPr>
              <a:t>l’artista di </a:t>
            </a:r>
            <a:r>
              <a:rPr sz="1300" dirty="0">
                <a:solidFill>
                  <a:srgbClr val="373737"/>
                </a:solidFill>
                <a:latin typeface="Arial"/>
                <a:cs typeface="Arial"/>
              </a:rPr>
              <a:t>fama </a:t>
            </a:r>
            <a:r>
              <a:rPr sz="1300" spc="-5" dirty="0">
                <a:solidFill>
                  <a:srgbClr val="373737"/>
                </a:solidFill>
                <a:latin typeface="Arial"/>
                <a:cs typeface="Arial"/>
              </a:rPr>
              <a:t>internazionale Michelangelo</a:t>
            </a:r>
            <a:r>
              <a:rPr sz="1300" spc="15" dirty="0">
                <a:solidFill>
                  <a:srgbClr val="373737"/>
                </a:solidFill>
                <a:latin typeface="Arial"/>
                <a:cs typeface="Arial"/>
              </a:rPr>
              <a:t> </a:t>
            </a:r>
            <a:r>
              <a:rPr sz="1300" spc="-5" dirty="0">
                <a:solidFill>
                  <a:srgbClr val="373737"/>
                </a:solidFill>
                <a:latin typeface="Arial"/>
                <a:cs typeface="Arial"/>
              </a:rPr>
              <a:t>Pistoletto.</a:t>
            </a:r>
            <a:endParaRPr sz="1300">
              <a:latin typeface="Arial"/>
              <a:cs typeface="Arial"/>
            </a:endParaRPr>
          </a:p>
          <a:p>
            <a:pPr>
              <a:lnSpc>
                <a:spcPct val="100000"/>
              </a:lnSpc>
              <a:spcBef>
                <a:spcPts val="40"/>
              </a:spcBef>
            </a:pPr>
            <a:endParaRPr sz="1250">
              <a:latin typeface="Times New Roman"/>
              <a:cs typeface="Times New Roman"/>
            </a:endParaRPr>
          </a:p>
          <a:p>
            <a:pPr marL="12700" marR="5080" algn="just">
              <a:lnSpc>
                <a:spcPct val="96100"/>
              </a:lnSpc>
            </a:pPr>
            <a:r>
              <a:rPr sz="1300" spc="-5" dirty="0">
                <a:solidFill>
                  <a:srgbClr val="373737"/>
                </a:solidFill>
                <a:latin typeface="Arial"/>
                <a:cs typeface="Arial"/>
              </a:rPr>
              <a:t>-“</a:t>
            </a:r>
            <a:r>
              <a:rPr sz="1300" b="1" i="1" spc="-5" dirty="0">
                <a:solidFill>
                  <a:srgbClr val="373737"/>
                </a:solidFill>
                <a:latin typeface="Arial"/>
                <a:cs typeface="Arial"/>
              </a:rPr>
              <a:t>Reinventare l’apprendimento. </a:t>
            </a:r>
            <a:r>
              <a:rPr sz="1300" b="1" i="1" dirty="0">
                <a:solidFill>
                  <a:srgbClr val="373737"/>
                </a:solidFill>
                <a:latin typeface="Arial"/>
                <a:cs typeface="Arial"/>
              </a:rPr>
              <a:t>Cultura </a:t>
            </a:r>
            <a:r>
              <a:rPr sz="1300" b="1" i="1" spc="-5" dirty="0">
                <a:solidFill>
                  <a:srgbClr val="373737"/>
                </a:solidFill>
                <a:latin typeface="Arial"/>
                <a:cs typeface="Arial"/>
              </a:rPr>
              <a:t>e creatività: linguaggi, </a:t>
            </a:r>
            <a:r>
              <a:rPr sz="1300" b="1" i="1" spc="-10" dirty="0">
                <a:solidFill>
                  <a:srgbClr val="373737"/>
                </a:solidFill>
                <a:latin typeface="Arial"/>
                <a:cs typeface="Arial"/>
              </a:rPr>
              <a:t>metodi </a:t>
            </a:r>
            <a:r>
              <a:rPr sz="1300" b="1" i="1" spc="-5" dirty="0">
                <a:solidFill>
                  <a:srgbClr val="373737"/>
                </a:solidFill>
                <a:latin typeface="Arial"/>
                <a:cs typeface="Arial"/>
              </a:rPr>
              <a:t>e  azioni</a:t>
            </a:r>
            <a:r>
              <a:rPr sz="1300" spc="-5" dirty="0">
                <a:solidFill>
                  <a:srgbClr val="373737"/>
                </a:solidFill>
                <a:latin typeface="Arial"/>
                <a:cs typeface="Arial"/>
              </a:rPr>
              <a:t>”. Una giornata di studio, prevista </a:t>
            </a:r>
            <a:r>
              <a:rPr sz="1300" spc="-10" dirty="0">
                <a:solidFill>
                  <a:srgbClr val="373737"/>
                </a:solidFill>
                <a:latin typeface="Arial"/>
                <a:cs typeface="Arial"/>
              </a:rPr>
              <a:t>per venerdì </a:t>
            </a:r>
            <a:r>
              <a:rPr sz="1300" spc="-5" dirty="0">
                <a:solidFill>
                  <a:srgbClr val="373737"/>
                </a:solidFill>
                <a:latin typeface="Arial"/>
                <a:cs typeface="Arial"/>
              </a:rPr>
              <a:t>20 </a:t>
            </a:r>
            <a:r>
              <a:rPr sz="1300" dirty="0">
                <a:solidFill>
                  <a:srgbClr val="373737"/>
                </a:solidFill>
                <a:latin typeface="Arial"/>
                <a:cs typeface="Arial"/>
              </a:rPr>
              <a:t>marzo </a:t>
            </a:r>
            <a:r>
              <a:rPr sz="1300" spc="-10" dirty="0">
                <a:solidFill>
                  <a:srgbClr val="373737"/>
                </a:solidFill>
                <a:latin typeface="Arial"/>
                <a:cs typeface="Arial"/>
              </a:rPr>
              <a:t>negli </a:t>
            </a:r>
            <a:r>
              <a:rPr sz="1300" spc="-5" dirty="0">
                <a:solidFill>
                  <a:srgbClr val="373737"/>
                </a:solidFill>
                <a:latin typeface="Arial"/>
                <a:cs typeface="Arial"/>
              </a:rPr>
              <a:t>spazi </a:t>
            </a:r>
            <a:r>
              <a:rPr sz="1300" spc="-10" dirty="0">
                <a:solidFill>
                  <a:srgbClr val="373737"/>
                </a:solidFill>
                <a:latin typeface="Arial"/>
                <a:cs typeface="Arial"/>
              </a:rPr>
              <a:t>delle  </a:t>
            </a:r>
            <a:r>
              <a:rPr sz="1300" spc="-5" dirty="0">
                <a:solidFill>
                  <a:srgbClr val="373737"/>
                </a:solidFill>
                <a:latin typeface="Arial"/>
                <a:cs typeface="Arial"/>
              </a:rPr>
              <a:t>Scuderie di Palazzo Altieri di Roma, durante la quale i protagonisti del mondo  dell’educazione dialogheranno sul </a:t>
            </a:r>
            <a:r>
              <a:rPr sz="1300" spc="-10" dirty="0">
                <a:solidFill>
                  <a:srgbClr val="373737"/>
                </a:solidFill>
                <a:latin typeface="Arial"/>
                <a:cs typeface="Arial"/>
              </a:rPr>
              <a:t>tema della </a:t>
            </a:r>
            <a:r>
              <a:rPr sz="1300" spc="-5" dirty="0">
                <a:solidFill>
                  <a:srgbClr val="373737"/>
                </a:solidFill>
                <a:latin typeface="Arial"/>
                <a:cs typeface="Arial"/>
              </a:rPr>
              <a:t>cultura e della creatività. Quattro  workshop a partecipazione gratuita si affiancheranno ai </a:t>
            </a:r>
            <a:r>
              <a:rPr sz="1300" dirty="0">
                <a:solidFill>
                  <a:srgbClr val="373737"/>
                </a:solidFill>
                <a:latin typeface="Arial"/>
                <a:cs typeface="Arial"/>
              </a:rPr>
              <a:t>momenti </a:t>
            </a:r>
            <a:r>
              <a:rPr sz="1300" spc="-5" dirty="0">
                <a:solidFill>
                  <a:srgbClr val="373737"/>
                </a:solidFill>
                <a:latin typeface="Arial"/>
                <a:cs typeface="Arial"/>
              </a:rPr>
              <a:t>di dialogo:</a:t>
            </a:r>
            <a:r>
              <a:rPr sz="1300" spc="100" dirty="0">
                <a:solidFill>
                  <a:srgbClr val="373737"/>
                </a:solidFill>
                <a:latin typeface="Arial"/>
                <a:cs typeface="Arial"/>
              </a:rPr>
              <a:t> </a:t>
            </a:r>
            <a:r>
              <a:rPr sz="1300" spc="-5" dirty="0">
                <a:solidFill>
                  <a:srgbClr val="373737"/>
                </a:solidFill>
                <a:latin typeface="Arial"/>
                <a:cs typeface="Arial"/>
              </a:rPr>
              <a:t>Le</a:t>
            </a:r>
            <a:endParaRPr sz="1300">
              <a:latin typeface="Arial"/>
              <a:cs typeface="Arial"/>
            </a:endParaRPr>
          </a:p>
        </p:txBody>
      </p:sp>
      <p:sp>
        <p:nvSpPr>
          <p:cNvPr id="5" name="object 5"/>
          <p:cNvSpPr/>
          <p:nvPr/>
        </p:nvSpPr>
        <p:spPr>
          <a:xfrm>
            <a:off x="861744" y="2261514"/>
            <a:ext cx="5595364" cy="1416303"/>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742950" y="5010784"/>
            <a:ext cx="2603500" cy="1952625"/>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West-info.eu  5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79271" y="2960993"/>
            <a:ext cx="5168730" cy="178869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847850" y="5121909"/>
            <a:ext cx="4086225" cy="454533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3821597" y="2096769"/>
            <a:ext cx="648970" cy="223520"/>
          </a:xfrm>
          <a:prstGeom prst="rect">
            <a:avLst/>
          </a:prstGeom>
        </p:spPr>
        <p:txBody>
          <a:bodyPr vert="horz" wrap="square" lIns="0" tIns="12065" rIns="0" bIns="0" rtlCol="0">
            <a:spAutoFit/>
          </a:bodyPr>
          <a:lstStyle/>
          <a:p>
            <a:pPr marL="12700">
              <a:lnSpc>
                <a:spcPct val="100000"/>
              </a:lnSpc>
              <a:spcBef>
                <a:spcPts val="95"/>
              </a:spcBef>
            </a:pPr>
            <a:r>
              <a:rPr sz="1300" spc="-5" dirty="0">
                <a:solidFill>
                  <a:srgbClr val="373737"/>
                </a:solidFill>
                <a:latin typeface="Arial"/>
                <a:cs typeface="Arial"/>
              </a:rPr>
              <a:t>creativa,</a:t>
            </a:r>
            <a:endParaRPr sz="1300">
              <a:latin typeface="Arial"/>
              <a:cs typeface="Arial"/>
            </a:endParaRPr>
          </a:p>
        </p:txBody>
      </p:sp>
      <p:sp>
        <p:nvSpPr>
          <p:cNvPr id="7" name="object 7"/>
          <p:cNvSpPr txBox="1"/>
          <p:nvPr/>
        </p:nvSpPr>
        <p:spPr>
          <a:xfrm>
            <a:off x="4638217" y="2096769"/>
            <a:ext cx="327660" cy="223520"/>
          </a:xfrm>
          <a:prstGeom prst="rect">
            <a:avLst/>
          </a:prstGeom>
        </p:spPr>
        <p:txBody>
          <a:bodyPr vert="horz" wrap="square" lIns="0" tIns="12065" rIns="0" bIns="0" rtlCol="0">
            <a:spAutoFit/>
          </a:bodyPr>
          <a:lstStyle/>
          <a:p>
            <a:pPr marL="12700">
              <a:lnSpc>
                <a:spcPct val="100000"/>
              </a:lnSpc>
              <a:spcBef>
                <a:spcPts val="95"/>
              </a:spcBef>
            </a:pPr>
            <a:r>
              <a:rPr sz="1300" spc="-5" dirty="0">
                <a:solidFill>
                  <a:srgbClr val="373737"/>
                </a:solidFill>
                <a:latin typeface="Arial"/>
                <a:cs typeface="Arial"/>
              </a:rPr>
              <a:t>Arte</a:t>
            </a:r>
            <a:endParaRPr sz="1300">
              <a:latin typeface="Arial"/>
              <a:cs typeface="Arial"/>
            </a:endParaRPr>
          </a:p>
        </p:txBody>
      </p:sp>
      <p:sp>
        <p:nvSpPr>
          <p:cNvPr id="8" name="object 8"/>
          <p:cNvSpPr txBox="1"/>
          <p:nvPr/>
        </p:nvSpPr>
        <p:spPr>
          <a:xfrm>
            <a:off x="5136275" y="2096769"/>
            <a:ext cx="427990" cy="223520"/>
          </a:xfrm>
          <a:prstGeom prst="rect">
            <a:avLst/>
          </a:prstGeom>
        </p:spPr>
        <p:txBody>
          <a:bodyPr vert="horz" wrap="square" lIns="0" tIns="12065" rIns="0" bIns="0" rtlCol="0">
            <a:spAutoFit/>
          </a:bodyPr>
          <a:lstStyle/>
          <a:p>
            <a:pPr marL="12700">
              <a:lnSpc>
                <a:spcPct val="100000"/>
              </a:lnSpc>
              <a:spcBef>
                <a:spcPts val="95"/>
              </a:spcBef>
            </a:pPr>
            <a:r>
              <a:rPr sz="1300" spc="-5" dirty="0">
                <a:solidFill>
                  <a:srgbClr val="373737"/>
                </a:solidFill>
                <a:latin typeface="Arial"/>
                <a:cs typeface="Arial"/>
              </a:rPr>
              <a:t>come</a:t>
            </a:r>
            <a:endParaRPr sz="1300">
              <a:latin typeface="Arial"/>
              <a:cs typeface="Arial"/>
            </a:endParaRPr>
          </a:p>
        </p:txBody>
      </p:sp>
      <p:sp>
        <p:nvSpPr>
          <p:cNvPr id="9" name="object 9"/>
          <p:cNvSpPr txBox="1"/>
          <p:nvPr/>
        </p:nvSpPr>
        <p:spPr>
          <a:xfrm>
            <a:off x="5731985" y="2096769"/>
            <a:ext cx="1119505" cy="223520"/>
          </a:xfrm>
          <a:prstGeom prst="rect">
            <a:avLst/>
          </a:prstGeom>
        </p:spPr>
        <p:txBody>
          <a:bodyPr vert="horz" wrap="square" lIns="0" tIns="12065" rIns="0" bIns="0" rtlCol="0">
            <a:spAutoFit/>
          </a:bodyPr>
          <a:lstStyle/>
          <a:p>
            <a:pPr marL="12700">
              <a:lnSpc>
                <a:spcPct val="100000"/>
              </a:lnSpc>
              <a:spcBef>
                <a:spcPts val="95"/>
              </a:spcBef>
              <a:tabLst>
                <a:tab pos="1014094" algn="l"/>
              </a:tabLst>
            </a:pPr>
            <a:r>
              <a:rPr sz="1300" spc="-10" dirty="0">
                <a:solidFill>
                  <a:srgbClr val="373737"/>
                </a:solidFill>
                <a:latin typeface="Arial"/>
                <a:cs typeface="Arial"/>
              </a:rPr>
              <a:t>e</a:t>
            </a:r>
            <a:r>
              <a:rPr sz="1300" spc="5" dirty="0">
                <a:solidFill>
                  <a:srgbClr val="373737"/>
                </a:solidFill>
                <a:latin typeface="Arial"/>
                <a:cs typeface="Arial"/>
              </a:rPr>
              <a:t>s</a:t>
            </a:r>
            <a:r>
              <a:rPr sz="1300" spc="-10" dirty="0">
                <a:solidFill>
                  <a:srgbClr val="373737"/>
                </a:solidFill>
                <a:latin typeface="Arial"/>
                <a:cs typeface="Arial"/>
              </a:rPr>
              <a:t>peri</a:t>
            </a:r>
            <a:r>
              <a:rPr sz="1300" dirty="0">
                <a:solidFill>
                  <a:srgbClr val="373737"/>
                </a:solidFill>
                <a:latin typeface="Arial"/>
                <a:cs typeface="Arial"/>
              </a:rPr>
              <a:t>e</a:t>
            </a:r>
            <a:r>
              <a:rPr sz="1300" spc="-10" dirty="0">
                <a:solidFill>
                  <a:srgbClr val="373737"/>
                </a:solidFill>
                <a:latin typeface="Arial"/>
                <a:cs typeface="Arial"/>
              </a:rPr>
              <a:t>nz</a:t>
            </a:r>
            <a:r>
              <a:rPr sz="1300" spc="-5" dirty="0">
                <a:solidFill>
                  <a:srgbClr val="373737"/>
                </a:solidFill>
                <a:latin typeface="Arial"/>
                <a:cs typeface="Arial"/>
              </a:rPr>
              <a:t>a</a:t>
            </a:r>
            <a:r>
              <a:rPr sz="1300" dirty="0">
                <a:solidFill>
                  <a:srgbClr val="373737"/>
                </a:solidFill>
                <a:latin typeface="Arial"/>
                <a:cs typeface="Arial"/>
              </a:rPr>
              <a:t>	</a:t>
            </a:r>
            <a:r>
              <a:rPr sz="1300" spc="-5" dirty="0">
                <a:solidFill>
                  <a:srgbClr val="373737"/>
                </a:solidFill>
                <a:latin typeface="Arial"/>
                <a:cs typeface="Arial"/>
              </a:rPr>
              <a:t>e</a:t>
            </a:r>
            <a:endParaRPr sz="1300">
              <a:latin typeface="Arial"/>
              <a:cs typeface="Arial"/>
            </a:endParaRPr>
          </a:p>
        </p:txBody>
      </p:sp>
      <p:sp>
        <p:nvSpPr>
          <p:cNvPr id="10" name="object 10"/>
          <p:cNvSpPr txBox="1"/>
          <p:nvPr/>
        </p:nvSpPr>
        <p:spPr>
          <a:xfrm>
            <a:off x="706627" y="2096769"/>
            <a:ext cx="2946400" cy="412115"/>
          </a:xfrm>
          <a:prstGeom prst="rect">
            <a:avLst/>
          </a:prstGeom>
        </p:spPr>
        <p:txBody>
          <a:bodyPr vert="horz" wrap="square" lIns="0" tIns="26034" rIns="0" bIns="0" rtlCol="0">
            <a:spAutoFit/>
          </a:bodyPr>
          <a:lstStyle/>
          <a:p>
            <a:pPr marL="12700" marR="5080">
              <a:lnSpc>
                <a:spcPts val="1490"/>
              </a:lnSpc>
              <a:spcBef>
                <a:spcPts val="204"/>
              </a:spcBef>
              <a:tabLst>
                <a:tab pos="911225" algn="l"/>
                <a:tab pos="1233805" algn="l"/>
                <a:tab pos="1977389" algn="l"/>
              </a:tabLst>
            </a:pPr>
            <a:r>
              <a:rPr sz="1300" spc="-5" dirty="0">
                <a:solidFill>
                  <a:srgbClr val="373737"/>
                </a:solidFill>
                <a:latin typeface="Arial"/>
                <a:cs typeface="Arial"/>
              </a:rPr>
              <a:t>macchi</a:t>
            </a:r>
            <a:r>
              <a:rPr sz="1300" dirty="0">
                <a:solidFill>
                  <a:srgbClr val="373737"/>
                </a:solidFill>
                <a:latin typeface="Arial"/>
                <a:cs typeface="Arial"/>
              </a:rPr>
              <a:t>n</a:t>
            </a:r>
            <a:r>
              <a:rPr sz="1300" spc="-5" dirty="0">
                <a:solidFill>
                  <a:srgbClr val="373737"/>
                </a:solidFill>
                <a:latin typeface="Arial"/>
                <a:cs typeface="Arial"/>
              </a:rPr>
              <a:t>e</a:t>
            </a:r>
            <a:r>
              <a:rPr sz="1300" dirty="0">
                <a:solidFill>
                  <a:srgbClr val="373737"/>
                </a:solidFill>
                <a:latin typeface="Arial"/>
                <a:cs typeface="Arial"/>
              </a:rPr>
              <a:t>	</a:t>
            </a:r>
            <a:r>
              <a:rPr sz="1300" spc="-5" dirty="0">
                <a:solidFill>
                  <a:srgbClr val="373737"/>
                </a:solidFill>
                <a:latin typeface="Arial"/>
                <a:cs typeface="Arial"/>
              </a:rPr>
              <a:t>di</a:t>
            </a:r>
            <a:r>
              <a:rPr sz="1300" dirty="0">
                <a:solidFill>
                  <a:srgbClr val="373737"/>
                </a:solidFill>
                <a:latin typeface="Arial"/>
                <a:cs typeface="Arial"/>
              </a:rPr>
              <a:t>	</a:t>
            </a:r>
            <a:r>
              <a:rPr sz="1300" spc="-5" dirty="0">
                <a:solidFill>
                  <a:srgbClr val="373737"/>
                </a:solidFill>
                <a:latin typeface="Arial"/>
                <a:cs typeface="Arial"/>
              </a:rPr>
              <a:t>Mu</a:t>
            </a:r>
            <a:r>
              <a:rPr sz="1300" spc="5" dirty="0">
                <a:solidFill>
                  <a:srgbClr val="373737"/>
                </a:solidFill>
                <a:latin typeface="Arial"/>
                <a:cs typeface="Arial"/>
              </a:rPr>
              <a:t>n</a:t>
            </a:r>
            <a:r>
              <a:rPr sz="1300" spc="-5" dirty="0">
                <a:solidFill>
                  <a:srgbClr val="373737"/>
                </a:solidFill>
                <a:latin typeface="Arial"/>
                <a:cs typeface="Arial"/>
              </a:rPr>
              <a:t>ari,</a:t>
            </a:r>
            <a:r>
              <a:rPr sz="1300" dirty="0">
                <a:solidFill>
                  <a:srgbClr val="373737"/>
                </a:solidFill>
                <a:latin typeface="Arial"/>
                <a:cs typeface="Arial"/>
              </a:rPr>
              <a:t>	</a:t>
            </a:r>
            <a:r>
              <a:rPr sz="1300" spc="5" dirty="0">
                <a:solidFill>
                  <a:srgbClr val="373737"/>
                </a:solidFill>
                <a:latin typeface="Arial"/>
                <a:cs typeface="Arial"/>
              </a:rPr>
              <a:t>L</a:t>
            </a:r>
            <a:r>
              <a:rPr sz="1300" spc="-10" dirty="0">
                <a:solidFill>
                  <a:srgbClr val="373737"/>
                </a:solidFill>
                <a:latin typeface="Arial"/>
                <a:cs typeface="Arial"/>
              </a:rPr>
              <a:t>’in</a:t>
            </a:r>
            <a:r>
              <a:rPr sz="1300" spc="5" dirty="0">
                <a:solidFill>
                  <a:srgbClr val="373737"/>
                </a:solidFill>
                <a:latin typeface="Arial"/>
                <a:cs typeface="Arial"/>
              </a:rPr>
              <a:t>t</a:t>
            </a:r>
            <a:r>
              <a:rPr sz="1300" spc="-10" dirty="0">
                <a:solidFill>
                  <a:srgbClr val="373737"/>
                </a:solidFill>
                <a:latin typeface="Arial"/>
                <a:cs typeface="Arial"/>
              </a:rPr>
              <a:t>ellig</a:t>
            </a:r>
            <a:r>
              <a:rPr sz="1300" spc="5" dirty="0">
                <a:solidFill>
                  <a:srgbClr val="373737"/>
                </a:solidFill>
                <a:latin typeface="Arial"/>
                <a:cs typeface="Arial"/>
              </a:rPr>
              <a:t>e</a:t>
            </a:r>
            <a:r>
              <a:rPr sz="1300" spc="-10" dirty="0">
                <a:solidFill>
                  <a:srgbClr val="373737"/>
                </a:solidFill>
                <a:latin typeface="Arial"/>
                <a:cs typeface="Arial"/>
              </a:rPr>
              <a:t>nza  </a:t>
            </a:r>
            <a:r>
              <a:rPr sz="1300" spc="-5" dirty="0">
                <a:solidFill>
                  <a:srgbClr val="373737"/>
                </a:solidFill>
                <a:latin typeface="Arial"/>
                <a:cs typeface="Arial"/>
              </a:rPr>
              <a:t>L’apprendimento</a:t>
            </a:r>
            <a:r>
              <a:rPr sz="1300" spc="-10" dirty="0">
                <a:solidFill>
                  <a:srgbClr val="373737"/>
                </a:solidFill>
                <a:latin typeface="Arial"/>
                <a:cs typeface="Arial"/>
              </a:rPr>
              <a:t> </a:t>
            </a:r>
            <a:r>
              <a:rPr sz="1300" spc="-5" dirty="0">
                <a:solidFill>
                  <a:srgbClr val="373737"/>
                </a:solidFill>
                <a:latin typeface="Arial"/>
                <a:cs typeface="Arial"/>
              </a:rPr>
              <a:t>dappertutto.</a:t>
            </a:r>
            <a:endParaRPr sz="1300">
              <a:latin typeface="Arial"/>
              <a:cs typeface="Aria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82245">
              <a:lnSpc>
                <a:spcPts val="1839"/>
              </a:lnSpc>
            </a:pPr>
            <a:r>
              <a:rPr sz="1600" b="1" spc="-30" dirty="0">
                <a:latin typeface="Arial"/>
                <a:cs typeface="Arial"/>
              </a:rPr>
              <a:t>A</a:t>
            </a:r>
            <a:r>
              <a:rPr sz="1600" b="1" spc="5" dirty="0">
                <a:latin typeface="Arial"/>
                <a:cs typeface="Arial"/>
              </a:rPr>
              <a:t>r</a:t>
            </a:r>
            <a:r>
              <a:rPr sz="1600" b="1" dirty="0">
                <a:latin typeface="Arial"/>
                <a:cs typeface="Arial"/>
              </a:rPr>
              <a:t>t</a:t>
            </a:r>
            <a:r>
              <a:rPr sz="1600" b="1" spc="-5" dirty="0">
                <a:latin typeface="Arial"/>
                <a:cs typeface="Arial"/>
              </a:rPr>
              <a:t>em</a:t>
            </a:r>
            <a:r>
              <a:rPr sz="1600" b="1" dirty="0">
                <a:latin typeface="Arial"/>
                <a:cs typeface="Arial"/>
              </a:rPr>
              <a:t>a</a:t>
            </a:r>
            <a:r>
              <a:rPr sz="1600" b="1" spc="-5" dirty="0">
                <a:latin typeface="Arial"/>
                <a:cs typeface="Arial"/>
              </a:rPr>
              <a:t>gazin</a:t>
            </a:r>
            <a:r>
              <a:rPr sz="1600" b="1" dirty="0">
                <a:latin typeface="Arial"/>
                <a:cs typeface="Arial"/>
              </a:rPr>
              <a:t>e</a:t>
            </a:r>
            <a:r>
              <a:rPr sz="1600" b="1" spc="5" dirty="0">
                <a:latin typeface="Arial"/>
                <a:cs typeface="Arial"/>
              </a:rPr>
              <a:t>.</a:t>
            </a:r>
            <a:r>
              <a:rPr sz="1600" b="1" spc="-5" dirty="0">
                <a:latin typeface="Arial"/>
                <a:cs typeface="Arial"/>
              </a:rPr>
              <a:t>it  6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908087"/>
            <a:ext cx="6073140" cy="1285240"/>
          </a:xfrm>
          <a:prstGeom prst="rect">
            <a:avLst/>
          </a:prstGeom>
        </p:spPr>
        <p:txBody>
          <a:bodyPr vert="horz" wrap="square" lIns="0" tIns="224155" rIns="0" bIns="0" rtlCol="0">
            <a:spAutoFit/>
          </a:bodyPr>
          <a:lstStyle/>
          <a:p>
            <a:pPr marL="12700">
              <a:lnSpc>
                <a:spcPct val="100000"/>
              </a:lnSpc>
              <a:spcBef>
                <a:spcPts val="1765"/>
              </a:spcBef>
            </a:pPr>
            <a:r>
              <a:rPr sz="2700" spc="-5" dirty="0">
                <a:solidFill>
                  <a:srgbClr val="666666"/>
                </a:solidFill>
                <a:latin typeface="Arial"/>
                <a:cs typeface="Arial"/>
              </a:rPr>
              <a:t>Torna il </a:t>
            </a:r>
            <a:r>
              <a:rPr sz="2700" dirty="0">
                <a:solidFill>
                  <a:srgbClr val="666666"/>
                </a:solidFill>
                <a:latin typeface="Arial"/>
                <a:cs typeface="Arial"/>
              </a:rPr>
              <a:t>Festival </a:t>
            </a:r>
            <a:r>
              <a:rPr sz="2700" spc="-5" dirty="0">
                <a:solidFill>
                  <a:srgbClr val="666666"/>
                </a:solidFill>
                <a:latin typeface="Arial"/>
                <a:cs typeface="Arial"/>
              </a:rPr>
              <a:t>della Cultura </a:t>
            </a:r>
            <a:r>
              <a:rPr sz="2700" dirty="0">
                <a:solidFill>
                  <a:srgbClr val="666666"/>
                </a:solidFill>
                <a:latin typeface="Arial"/>
                <a:cs typeface="Arial"/>
              </a:rPr>
              <a:t>Creativa</a:t>
            </a:r>
            <a:endParaRPr sz="2700">
              <a:latin typeface="Arial"/>
              <a:cs typeface="Arial"/>
            </a:endParaRPr>
          </a:p>
          <a:p>
            <a:pPr marL="12700" marR="5080">
              <a:lnSpc>
                <a:spcPct val="110000"/>
              </a:lnSpc>
              <a:spcBef>
                <a:spcPts val="785"/>
              </a:spcBef>
            </a:pPr>
            <a:r>
              <a:rPr sz="1600" spc="-5" dirty="0">
                <a:solidFill>
                  <a:srgbClr val="666666"/>
                </a:solidFill>
                <a:latin typeface="Times New Roman"/>
                <a:cs typeface="Times New Roman"/>
              </a:rPr>
              <a:t>Oltre 80 eventi, </a:t>
            </a:r>
            <a:r>
              <a:rPr sz="1600" dirty="0">
                <a:solidFill>
                  <a:srgbClr val="666666"/>
                </a:solidFill>
                <a:latin typeface="Times New Roman"/>
                <a:cs typeface="Times New Roman"/>
              </a:rPr>
              <a:t>organizzati </a:t>
            </a:r>
            <a:r>
              <a:rPr sz="1600" spc="-5" dirty="0">
                <a:solidFill>
                  <a:srgbClr val="666666"/>
                </a:solidFill>
                <a:latin typeface="Times New Roman"/>
                <a:cs typeface="Times New Roman"/>
              </a:rPr>
              <a:t>in più di 60 città, coinvolgeranno i più giovani  alla scoperta del bello</a:t>
            </a:r>
            <a:endParaRPr sz="1600">
              <a:latin typeface="Times New Roman"/>
              <a:cs typeface="Times New Roman"/>
            </a:endParaRPr>
          </a:p>
        </p:txBody>
      </p:sp>
      <p:sp>
        <p:nvSpPr>
          <p:cNvPr id="5" name="object 5"/>
          <p:cNvSpPr txBox="1"/>
          <p:nvPr/>
        </p:nvSpPr>
        <p:spPr>
          <a:xfrm>
            <a:off x="706627" y="7931276"/>
            <a:ext cx="6146165" cy="1717039"/>
          </a:xfrm>
          <a:prstGeom prst="rect">
            <a:avLst/>
          </a:prstGeom>
        </p:spPr>
        <p:txBody>
          <a:bodyPr vert="horz" wrap="square" lIns="0" tIns="13335" rIns="0" bIns="0" rtlCol="0">
            <a:spAutoFit/>
          </a:bodyPr>
          <a:lstStyle/>
          <a:p>
            <a:pPr marL="2256155">
              <a:lnSpc>
                <a:spcPct val="100000"/>
              </a:lnSpc>
              <a:spcBef>
                <a:spcPts val="105"/>
              </a:spcBef>
            </a:pPr>
            <a:r>
              <a:rPr sz="1050" spc="-5" dirty="0">
                <a:solidFill>
                  <a:srgbClr val="666666"/>
                </a:solidFill>
                <a:latin typeface="Times New Roman"/>
                <a:cs typeface="Times New Roman"/>
              </a:rPr>
              <a:t>Festival della </a:t>
            </a:r>
            <a:r>
              <a:rPr sz="1050" dirty="0">
                <a:solidFill>
                  <a:srgbClr val="666666"/>
                </a:solidFill>
                <a:latin typeface="Times New Roman"/>
                <a:cs typeface="Times New Roman"/>
              </a:rPr>
              <a:t>Cultura </a:t>
            </a:r>
            <a:r>
              <a:rPr sz="1050" spc="-5" dirty="0">
                <a:solidFill>
                  <a:srgbClr val="666666"/>
                </a:solidFill>
                <a:latin typeface="Times New Roman"/>
                <a:cs typeface="Times New Roman"/>
              </a:rPr>
              <a:t>Creativa</a:t>
            </a:r>
            <a:endParaRPr sz="1050">
              <a:latin typeface="Times New Roman"/>
              <a:cs typeface="Times New Roman"/>
            </a:endParaRPr>
          </a:p>
          <a:p>
            <a:pPr>
              <a:lnSpc>
                <a:spcPct val="100000"/>
              </a:lnSpc>
              <a:spcBef>
                <a:spcPts val="30"/>
              </a:spcBef>
            </a:pPr>
            <a:endParaRPr sz="1150">
              <a:latin typeface="Times New Roman"/>
              <a:cs typeface="Times New Roman"/>
            </a:endParaRPr>
          </a:p>
          <a:p>
            <a:pPr marL="12700" marR="5080" algn="just">
              <a:lnSpc>
                <a:spcPct val="110100"/>
              </a:lnSpc>
            </a:pPr>
            <a:r>
              <a:rPr sz="1350" dirty="0">
                <a:solidFill>
                  <a:srgbClr val="666666"/>
                </a:solidFill>
                <a:latin typeface="Times New Roman"/>
                <a:cs typeface="Times New Roman"/>
              </a:rPr>
              <a:t>ROMA – </a:t>
            </a:r>
            <a:r>
              <a:rPr sz="1350" spc="-5" dirty="0">
                <a:solidFill>
                  <a:srgbClr val="666666"/>
                </a:solidFill>
                <a:latin typeface="Times New Roman"/>
                <a:cs typeface="Times New Roman"/>
              </a:rPr>
              <a:t>Dopo il </a:t>
            </a:r>
            <a:r>
              <a:rPr sz="1350" dirty="0">
                <a:solidFill>
                  <a:srgbClr val="666666"/>
                </a:solidFill>
                <a:latin typeface="Times New Roman"/>
                <a:cs typeface="Times New Roman"/>
              </a:rPr>
              <a:t>successo </a:t>
            </a:r>
            <a:r>
              <a:rPr sz="1350" spc="-5" dirty="0">
                <a:solidFill>
                  <a:srgbClr val="666666"/>
                </a:solidFill>
                <a:latin typeface="Times New Roman"/>
                <a:cs typeface="Times New Roman"/>
              </a:rPr>
              <a:t>della </a:t>
            </a:r>
            <a:r>
              <a:rPr sz="1350" dirty="0">
                <a:solidFill>
                  <a:srgbClr val="666666"/>
                </a:solidFill>
                <a:latin typeface="Times New Roman"/>
                <a:cs typeface="Times New Roman"/>
              </a:rPr>
              <a:t>I edizione che ha </a:t>
            </a:r>
            <a:r>
              <a:rPr sz="1350" spc="-5" dirty="0">
                <a:solidFill>
                  <a:srgbClr val="666666"/>
                </a:solidFill>
                <a:latin typeface="Times New Roman"/>
                <a:cs typeface="Times New Roman"/>
              </a:rPr>
              <a:t>visto 50 città  coinvolte, torna il </a:t>
            </a:r>
            <a:r>
              <a:rPr sz="1350" b="1" spc="-5" dirty="0">
                <a:solidFill>
                  <a:srgbClr val="666666"/>
                </a:solidFill>
                <a:latin typeface="Times New Roman"/>
                <a:cs typeface="Times New Roman"/>
              </a:rPr>
              <a:t>Festival della </a:t>
            </a:r>
            <a:r>
              <a:rPr sz="1350" b="1" dirty="0">
                <a:solidFill>
                  <a:srgbClr val="666666"/>
                </a:solidFill>
                <a:latin typeface="Times New Roman"/>
                <a:cs typeface="Times New Roman"/>
              </a:rPr>
              <a:t>Cultura </a:t>
            </a:r>
            <a:r>
              <a:rPr sz="1350" b="1" spc="-5" dirty="0">
                <a:solidFill>
                  <a:srgbClr val="666666"/>
                </a:solidFill>
                <a:latin typeface="Times New Roman"/>
                <a:cs typeface="Times New Roman"/>
              </a:rPr>
              <a:t>Creativa </a:t>
            </a:r>
            <a:r>
              <a:rPr sz="1350" spc="-5" dirty="0">
                <a:solidFill>
                  <a:srgbClr val="666666"/>
                </a:solidFill>
                <a:latin typeface="Times New Roman"/>
                <a:cs typeface="Times New Roman"/>
              </a:rPr>
              <a:t>organizzato dalle banche italiane </a:t>
            </a:r>
            <a:r>
              <a:rPr sz="1350" dirty="0">
                <a:solidFill>
                  <a:srgbClr val="666666"/>
                </a:solidFill>
                <a:latin typeface="Times New Roman"/>
                <a:cs typeface="Times New Roman"/>
              </a:rPr>
              <a:t>e  </a:t>
            </a:r>
            <a:r>
              <a:rPr sz="1350" spc="-5" dirty="0">
                <a:solidFill>
                  <a:srgbClr val="666666"/>
                </a:solidFill>
                <a:latin typeface="Times New Roman"/>
                <a:cs typeface="Times New Roman"/>
              </a:rPr>
              <a:t>coordinato </a:t>
            </a:r>
            <a:r>
              <a:rPr sz="1350" dirty="0">
                <a:solidFill>
                  <a:srgbClr val="666666"/>
                </a:solidFill>
                <a:latin typeface="Times New Roman"/>
                <a:cs typeface="Times New Roman"/>
              </a:rPr>
              <a:t>dall’</a:t>
            </a:r>
            <a:r>
              <a:rPr sz="1350" b="1" dirty="0">
                <a:solidFill>
                  <a:srgbClr val="666666"/>
                </a:solidFill>
                <a:latin typeface="Times New Roman"/>
                <a:cs typeface="Times New Roman"/>
              </a:rPr>
              <a:t>ABI</a:t>
            </a:r>
            <a:r>
              <a:rPr sz="1350" dirty="0">
                <a:solidFill>
                  <a:srgbClr val="666666"/>
                </a:solidFill>
                <a:latin typeface="Times New Roman"/>
                <a:cs typeface="Times New Roman"/>
              </a:rPr>
              <a:t>. La </a:t>
            </a:r>
            <a:r>
              <a:rPr sz="1350" spc="-5" dirty="0">
                <a:solidFill>
                  <a:srgbClr val="666666"/>
                </a:solidFill>
                <a:latin typeface="Times New Roman"/>
                <a:cs typeface="Times New Roman"/>
              </a:rPr>
              <a:t>manifestazione, </a:t>
            </a:r>
            <a:r>
              <a:rPr sz="1350" dirty="0">
                <a:solidFill>
                  <a:srgbClr val="666666"/>
                </a:solidFill>
                <a:latin typeface="Times New Roman"/>
                <a:cs typeface="Times New Roman"/>
              </a:rPr>
              <a:t>dal </a:t>
            </a:r>
            <a:r>
              <a:rPr sz="1350" b="1" spc="-5" dirty="0">
                <a:solidFill>
                  <a:srgbClr val="666666"/>
                </a:solidFill>
                <a:latin typeface="Times New Roman"/>
                <a:cs typeface="Times New Roman"/>
              </a:rPr>
              <a:t>16 </a:t>
            </a:r>
            <a:r>
              <a:rPr sz="1350" b="1" dirty="0">
                <a:solidFill>
                  <a:srgbClr val="666666"/>
                </a:solidFill>
                <a:latin typeface="Times New Roman"/>
                <a:cs typeface="Times New Roman"/>
              </a:rPr>
              <a:t>al 22 </a:t>
            </a:r>
            <a:r>
              <a:rPr sz="1350" b="1" spc="-5" dirty="0">
                <a:solidFill>
                  <a:srgbClr val="666666"/>
                </a:solidFill>
                <a:latin typeface="Times New Roman"/>
                <a:cs typeface="Times New Roman"/>
              </a:rPr>
              <a:t>marzo 2015</a:t>
            </a:r>
            <a:r>
              <a:rPr sz="1350" spc="-5" dirty="0">
                <a:solidFill>
                  <a:srgbClr val="666666"/>
                </a:solidFill>
                <a:latin typeface="Times New Roman"/>
                <a:cs typeface="Times New Roman"/>
              </a:rPr>
              <a:t>, coinvolgerà </a:t>
            </a:r>
            <a:r>
              <a:rPr sz="1350" spc="-10" dirty="0">
                <a:solidFill>
                  <a:srgbClr val="666666"/>
                </a:solidFill>
                <a:latin typeface="Times New Roman"/>
                <a:cs typeface="Times New Roman"/>
              </a:rPr>
              <a:t>il  </a:t>
            </a:r>
            <a:r>
              <a:rPr sz="1350" spc="-5" dirty="0">
                <a:solidFill>
                  <a:srgbClr val="666666"/>
                </a:solidFill>
                <a:latin typeface="Times New Roman"/>
                <a:cs typeface="Times New Roman"/>
              </a:rPr>
              <a:t>pubblico </a:t>
            </a:r>
            <a:r>
              <a:rPr sz="1350" spc="-10" dirty="0">
                <a:solidFill>
                  <a:srgbClr val="666666"/>
                </a:solidFill>
                <a:latin typeface="Times New Roman"/>
                <a:cs typeface="Times New Roman"/>
              </a:rPr>
              <a:t>con </a:t>
            </a:r>
            <a:r>
              <a:rPr sz="1350" spc="-5" dirty="0">
                <a:solidFill>
                  <a:srgbClr val="666666"/>
                </a:solidFill>
                <a:latin typeface="Times New Roman"/>
                <a:cs typeface="Times New Roman"/>
              </a:rPr>
              <a:t>oltre </a:t>
            </a:r>
            <a:r>
              <a:rPr sz="1350" dirty="0">
                <a:solidFill>
                  <a:srgbClr val="666666"/>
                </a:solidFill>
                <a:latin typeface="Times New Roman"/>
                <a:cs typeface="Times New Roman"/>
              </a:rPr>
              <a:t>80 </a:t>
            </a:r>
            <a:r>
              <a:rPr sz="1350" spc="-5" dirty="0">
                <a:solidFill>
                  <a:srgbClr val="666666"/>
                </a:solidFill>
                <a:latin typeface="Times New Roman"/>
                <a:cs typeface="Times New Roman"/>
              </a:rPr>
              <a:t>eventi, organizzati in più </a:t>
            </a:r>
            <a:r>
              <a:rPr sz="1350" dirty="0">
                <a:solidFill>
                  <a:srgbClr val="666666"/>
                </a:solidFill>
                <a:latin typeface="Times New Roman"/>
                <a:cs typeface="Times New Roman"/>
              </a:rPr>
              <a:t>di 60 </a:t>
            </a:r>
            <a:r>
              <a:rPr sz="1350" spc="-5" dirty="0">
                <a:solidFill>
                  <a:srgbClr val="666666"/>
                </a:solidFill>
                <a:latin typeface="Times New Roman"/>
                <a:cs typeface="Times New Roman"/>
              </a:rPr>
              <a:t>città. </a:t>
            </a:r>
            <a:r>
              <a:rPr sz="1350" dirty="0">
                <a:solidFill>
                  <a:srgbClr val="666666"/>
                </a:solidFill>
                <a:latin typeface="Times New Roman"/>
                <a:cs typeface="Times New Roman"/>
              </a:rPr>
              <a:t>Si </a:t>
            </a:r>
            <a:r>
              <a:rPr sz="1350" spc="-5" dirty="0">
                <a:solidFill>
                  <a:srgbClr val="666666"/>
                </a:solidFill>
                <a:latin typeface="Times New Roman"/>
                <a:cs typeface="Times New Roman"/>
              </a:rPr>
              <a:t>tratta, infatti, </a:t>
            </a:r>
            <a:r>
              <a:rPr sz="1350" dirty="0">
                <a:solidFill>
                  <a:srgbClr val="666666"/>
                </a:solidFill>
                <a:latin typeface="Times New Roman"/>
                <a:cs typeface="Times New Roman"/>
              </a:rPr>
              <a:t>del </a:t>
            </a:r>
            <a:r>
              <a:rPr sz="1350" spc="-5" dirty="0">
                <a:solidFill>
                  <a:srgbClr val="666666"/>
                </a:solidFill>
                <a:latin typeface="Times New Roman"/>
                <a:cs typeface="Times New Roman"/>
              </a:rPr>
              <a:t>primo  festival diffuso </a:t>
            </a:r>
            <a:r>
              <a:rPr sz="1350" dirty="0">
                <a:solidFill>
                  <a:srgbClr val="666666"/>
                </a:solidFill>
                <a:latin typeface="Times New Roman"/>
                <a:cs typeface="Times New Roman"/>
              </a:rPr>
              <a:t>e </a:t>
            </a:r>
            <a:r>
              <a:rPr sz="1350" spc="-5" dirty="0">
                <a:solidFill>
                  <a:srgbClr val="666666"/>
                </a:solidFill>
                <a:latin typeface="Times New Roman"/>
                <a:cs typeface="Times New Roman"/>
              </a:rPr>
              <a:t>pervasivo </a:t>
            </a:r>
            <a:r>
              <a:rPr sz="1350" dirty="0">
                <a:solidFill>
                  <a:srgbClr val="666666"/>
                </a:solidFill>
                <a:latin typeface="Times New Roman"/>
                <a:cs typeface="Times New Roman"/>
              </a:rPr>
              <a:t>sul </a:t>
            </a:r>
            <a:r>
              <a:rPr sz="1350" spc="-5" dirty="0">
                <a:solidFill>
                  <a:srgbClr val="666666"/>
                </a:solidFill>
                <a:latin typeface="Times New Roman"/>
                <a:cs typeface="Times New Roman"/>
              </a:rPr>
              <a:t>territorio italiano. </a:t>
            </a:r>
            <a:r>
              <a:rPr sz="1350" dirty="0">
                <a:solidFill>
                  <a:srgbClr val="666666"/>
                </a:solidFill>
                <a:latin typeface="Times New Roman"/>
                <a:cs typeface="Times New Roman"/>
              </a:rPr>
              <a:t>È </a:t>
            </a:r>
            <a:r>
              <a:rPr sz="1350" spc="-5" dirty="0">
                <a:solidFill>
                  <a:srgbClr val="666666"/>
                </a:solidFill>
                <a:latin typeface="Times New Roman"/>
                <a:cs typeface="Times New Roman"/>
              </a:rPr>
              <a:t>stato ideato dall’ABI con l’intento </a:t>
            </a:r>
            <a:r>
              <a:rPr sz="1350" dirty="0">
                <a:solidFill>
                  <a:srgbClr val="666666"/>
                </a:solidFill>
                <a:latin typeface="Times New Roman"/>
                <a:cs typeface="Times New Roman"/>
              </a:rPr>
              <a:t>di  </a:t>
            </a:r>
            <a:r>
              <a:rPr sz="1350" spc="-5" dirty="0">
                <a:solidFill>
                  <a:srgbClr val="666666"/>
                </a:solidFill>
                <a:latin typeface="Times New Roman"/>
                <a:cs typeface="Times New Roman"/>
              </a:rPr>
              <a:t>avvicinare </a:t>
            </a:r>
            <a:r>
              <a:rPr sz="1350" dirty="0">
                <a:solidFill>
                  <a:srgbClr val="666666"/>
                </a:solidFill>
                <a:latin typeface="Times New Roman"/>
                <a:cs typeface="Times New Roman"/>
              </a:rPr>
              <a:t>i </a:t>
            </a:r>
            <a:r>
              <a:rPr sz="1350" spc="-5" dirty="0">
                <a:solidFill>
                  <a:srgbClr val="666666"/>
                </a:solidFill>
                <a:latin typeface="Times New Roman"/>
                <a:cs typeface="Times New Roman"/>
              </a:rPr>
              <a:t>giovani </a:t>
            </a:r>
            <a:r>
              <a:rPr sz="1350" spc="-10" dirty="0">
                <a:solidFill>
                  <a:srgbClr val="666666"/>
                </a:solidFill>
                <a:latin typeface="Times New Roman"/>
                <a:cs typeface="Times New Roman"/>
              </a:rPr>
              <a:t>alla </a:t>
            </a:r>
            <a:r>
              <a:rPr sz="1350" dirty="0">
                <a:solidFill>
                  <a:srgbClr val="666666"/>
                </a:solidFill>
                <a:latin typeface="Times New Roman"/>
                <a:cs typeface="Times New Roman"/>
              </a:rPr>
              <a:t>cultura e di </a:t>
            </a:r>
            <a:r>
              <a:rPr sz="1350" spc="-5" dirty="0">
                <a:solidFill>
                  <a:srgbClr val="666666"/>
                </a:solidFill>
                <a:latin typeface="Times New Roman"/>
                <a:cs typeface="Times New Roman"/>
              </a:rPr>
              <a:t>stimolarne la creatività, ricorrendo </a:t>
            </a:r>
            <a:r>
              <a:rPr sz="1350" dirty="0">
                <a:solidFill>
                  <a:srgbClr val="666666"/>
                </a:solidFill>
                <a:latin typeface="Times New Roman"/>
                <a:cs typeface="Times New Roman"/>
              </a:rPr>
              <a:t>a </a:t>
            </a:r>
            <a:r>
              <a:rPr sz="1350" spc="-5" dirty="0">
                <a:solidFill>
                  <a:srgbClr val="666666"/>
                </a:solidFill>
                <a:latin typeface="Times New Roman"/>
                <a:cs typeface="Times New Roman"/>
              </a:rPr>
              <a:t>energie</a:t>
            </a:r>
            <a:r>
              <a:rPr sz="1350" spc="250" dirty="0">
                <a:solidFill>
                  <a:srgbClr val="666666"/>
                </a:solidFill>
                <a:latin typeface="Times New Roman"/>
                <a:cs typeface="Times New Roman"/>
              </a:rPr>
              <a:t> </a:t>
            </a:r>
            <a:r>
              <a:rPr sz="1350" spc="-5" dirty="0">
                <a:solidFill>
                  <a:srgbClr val="666666"/>
                </a:solidFill>
                <a:latin typeface="Times New Roman"/>
                <a:cs typeface="Times New Roman"/>
              </a:rPr>
              <a:t>attive</a:t>
            </a:r>
            <a:endParaRPr sz="1350">
              <a:latin typeface="Times New Roman"/>
              <a:cs typeface="Times New Roman"/>
            </a:endParaRPr>
          </a:p>
        </p:txBody>
      </p:sp>
      <p:sp>
        <p:nvSpPr>
          <p:cNvPr id="6" name="object 6"/>
          <p:cNvSpPr/>
          <p:nvPr/>
        </p:nvSpPr>
        <p:spPr>
          <a:xfrm>
            <a:off x="2160159" y="2119883"/>
            <a:ext cx="3203632" cy="125425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84555" y="5366257"/>
            <a:ext cx="5787390" cy="258889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64541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15180">
              <a:lnSpc>
                <a:spcPts val="1839"/>
              </a:lnSpc>
            </a:pPr>
            <a:r>
              <a:rPr sz="1600" b="1" spc="-30" dirty="0">
                <a:latin typeface="Arial"/>
                <a:cs typeface="Arial"/>
              </a:rPr>
              <a:t>A</a:t>
            </a:r>
            <a:r>
              <a:rPr sz="1600" b="1" spc="5" dirty="0">
                <a:latin typeface="Arial"/>
                <a:cs typeface="Arial"/>
              </a:rPr>
              <a:t>r</a:t>
            </a:r>
            <a:r>
              <a:rPr sz="1600" b="1" dirty="0">
                <a:latin typeface="Arial"/>
                <a:cs typeface="Arial"/>
              </a:rPr>
              <a:t>t</a:t>
            </a:r>
            <a:r>
              <a:rPr sz="1600" b="1" spc="-5" dirty="0">
                <a:latin typeface="Arial"/>
                <a:cs typeface="Arial"/>
              </a:rPr>
              <a:t>em</a:t>
            </a:r>
            <a:r>
              <a:rPr sz="1600" b="1" dirty="0">
                <a:latin typeface="Arial"/>
                <a:cs typeface="Arial"/>
              </a:rPr>
              <a:t>a</a:t>
            </a:r>
            <a:r>
              <a:rPr sz="1600" b="1" spc="-5" dirty="0">
                <a:latin typeface="Arial"/>
                <a:cs typeface="Arial"/>
              </a:rPr>
              <a:t>gazin</a:t>
            </a:r>
            <a:r>
              <a:rPr sz="1600" b="1" dirty="0">
                <a:latin typeface="Arial"/>
                <a:cs typeface="Arial"/>
              </a:rPr>
              <a:t>e</a:t>
            </a:r>
            <a:r>
              <a:rPr sz="1600" b="1" spc="5" dirty="0">
                <a:latin typeface="Arial"/>
                <a:cs typeface="Arial"/>
              </a:rPr>
              <a:t>.</a:t>
            </a:r>
            <a:r>
              <a:rPr sz="1600" b="1" spc="-5" dirty="0">
                <a:latin typeface="Arial"/>
                <a:cs typeface="Arial"/>
              </a:rPr>
              <a:t>it  6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25"/>
              </a:spcBef>
            </a:pPr>
            <a:endParaRPr sz="2100">
              <a:latin typeface="Times New Roman"/>
              <a:cs typeface="Times New Roman"/>
            </a:endParaRPr>
          </a:p>
          <a:p>
            <a:pPr marL="12700" marR="5080" algn="just">
              <a:lnSpc>
                <a:spcPct val="109600"/>
              </a:lnSpc>
            </a:pPr>
            <a:r>
              <a:rPr sz="1350" dirty="0">
                <a:solidFill>
                  <a:srgbClr val="666666"/>
                </a:solidFill>
                <a:latin typeface="Times New Roman"/>
                <a:cs typeface="Times New Roman"/>
              </a:rPr>
              <a:t>nel </a:t>
            </a:r>
            <a:r>
              <a:rPr sz="1350" spc="-5" dirty="0">
                <a:solidFill>
                  <a:srgbClr val="666666"/>
                </a:solidFill>
                <a:latin typeface="Times New Roman"/>
                <a:cs typeface="Times New Roman"/>
              </a:rPr>
              <a:t>territorio </a:t>
            </a:r>
            <a:r>
              <a:rPr sz="1350" dirty="0">
                <a:solidFill>
                  <a:srgbClr val="666666"/>
                </a:solidFill>
                <a:latin typeface="Times New Roman"/>
                <a:cs typeface="Times New Roman"/>
              </a:rPr>
              <a:t>di </a:t>
            </a:r>
            <a:r>
              <a:rPr sz="1350" spc="-5" dirty="0">
                <a:solidFill>
                  <a:srgbClr val="666666"/>
                </a:solidFill>
                <a:latin typeface="Times New Roman"/>
                <a:cs typeface="Times New Roman"/>
              </a:rPr>
              <a:t>appartenenza </a:t>
            </a:r>
            <a:r>
              <a:rPr sz="1350" dirty="0">
                <a:solidFill>
                  <a:srgbClr val="666666"/>
                </a:solidFill>
                <a:latin typeface="Times New Roman"/>
                <a:cs typeface="Times New Roman"/>
              </a:rPr>
              <a:t>di ogni </a:t>
            </a:r>
            <a:r>
              <a:rPr sz="1350" spc="-5" dirty="0">
                <a:solidFill>
                  <a:srgbClr val="666666"/>
                </a:solidFill>
                <a:latin typeface="Times New Roman"/>
                <a:cs typeface="Times New Roman"/>
              </a:rPr>
              <a:t>banca aderente: scuole, associazioni </a:t>
            </a:r>
            <a:r>
              <a:rPr sz="1350" dirty="0">
                <a:solidFill>
                  <a:srgbClr val="666666"/>
                </a:solidFill>
                <a:latin typeface="Times New Roman"/>
                <a:cs typeface="Times New Roman"/>
              </a:rPr>
              <a:t>culturali,  </a:t>
            </a:r>
            <a:r>
              <a:rPr sz="1350" spc="-5" dirty="0">
                <a:solidFill>
                  <a:srgbClr val="666666"/>
                </a:solidFill>
                <a:latin typeface="Times New Roman"/>
                <a:cs typeface="Times New Roman"/>
              </a:rPr>
              <a:t>musei,</a:t>
            </a:r>
            <a:r>
              <a:rPr sz="1350" spc="-10" dirty="0">
                <a:solidFill>
                  <a:srgbClr val="666666"/>
                </a:solidFill>
                <a:latin typeface="Times New Roman"/>
                <a:cs typeface="Times New Roman"/>
              </a:rPr>
              <a:t> </a:t>
            </a:r>
            <a:r>
              <a:rPr sz="1350" spc="-5" dirty="0">
                <a:solidFill>
                  <a:srgbClr val="666666"/>
                </a:solidFill>
                <a:latin typeface="Times New Roman"/>
                <a:cs typeface="Times New Roman"/>
              </a:rPr>
              <a:t>biblioteche.</a:t>
            </a:r>
            <a:endParaRPr sz="1350">
              <a:latin typeface="Times New Roman"/>
              <a:cs typeface="Times New Roman"/>
            </a:endParaRPr>
          </a:p>
          <a:p>
            <a:pPr>
              <a:lnSpc>
                <a:spcPct val="100000"/>
              </a:lnSpc>
              <a:spcBef>
                <a:spcPts val="25"/>
              </a:spcBef>
            </a:pPr>
            <a:endParaRPr sz="1200">
              <a:latin typeface="Times New Roman"/>
              <a:cs typeface="Times New Roman"/>
            </a:endParaRPr>
          </a:p>
          <a:p>
            <a:pPr marL="12700" marR="5080" algn="just">
              <a:lnSpc>
                <a:spcPct val="110200"/>
              </a:lnSpc>
            </a:pPr>
            <a:r>
              <a:rPr sz="1350" spc="-5" dirty="0">
                <a:solidFill>
                  <a:srgbClr val="666666"/>
                </a:solidFill>
                <a:latin typeface="Times New Roman"/>
                <a:cs typeface="Times New Roman"/>
              </a:rPr>
              <a:t>«Aprire </a:t>
            </a:r>
            <a:r>
              <a:rPr sz="1350" dirty="0">
                <a:solidFill>
                  <a:srgbClr val="666666"/>
                </a:solidFill>
                <a:latin typeface="Times New Roman"/>
                <a:cs typeface="Times New Roman"/>
              </a:rPr>
              <a:t>i </a:t>
            </a:r>
            <a:r>
              <a:rPr sz="1350" spc="-5" dirty="0">
                <a:solidFill>
                  <a:srgbClr val="666666"/>
                </a:solidFill>
                <a:latin typeface="Times New Roman"/>
                <a:cs typeface="Times New Roman"/>
              </a:rPr>
              <a:t>musei </a:t>
            </a:r>
            <a:r>
              <a:rPr sz="1350" dirty="0">
                <a:solidFill>
                  <a:srgbClr val="666666"/>
                </a:solidFill>
                <a:latin typeface="Times New Roman"/>
                <a:cs typeface="Times New Roman"/>
              </a:rPr>
              <a:t>ai </a:t>
            </a:r>
            <a:r>
              <a:rPr sz="1350" spc="-5" dirty="0">
                <a:solidFill>
                  <a:srgbClr val="666666"/>
                </a:solidFill>
                <a:latin typeface="Times New Roman"/>
                <a:cs typeface="Times New Roman"/>
              </a:rPr>
              <a:t>giovani, un’idea </a:t>
            </a:r>
            <a:r>
              <a:rPr sz="1350" dirty="0">
                <a:solidFill>
                  <a:srgbClr val="666666"/>
                </a:solidFill>
                <a:latin typeface="Times New Roman"/>
                <a:cs typeface="Times New Roman"/>
              </a:rPr>
              <a:t>che rientra </a:t>
            </a:r>
            <a:r>
              <a:rPr sz="1350" spc="-5" dirty="0">
                <a:solidFill>
                  <a:srgbClr val="666666"/>
                </a:solidFill>
                <a:latin typeface="Times New Roman"/>
                <a:cs typeface="Times New Roman"/>
              </a:rPr>
              <a:t>nello spirito </a:t>
            </a:r>
            <a:r>
              <a:rPr sz="1350" dirty="0">
                <a:solidFill>
                  <a:srgbClr val="666666"/>
                </a:solidFill>
                <a:latin typeface="Times New Roman"/>
                <a:cs typeface="Times New Roman"/>
              </a:rPr>
              <a:t>di </a:t>
            </a:r>
            <a:r>
              <a:rPr sz="1350" spc="-5" dirty="0">
                <a:solidFill>
                  <a:srgbClr val="666666"/>
                </a:solidFill>
                <a:latin typeface="Times New Roman"/>
                <a:cs typeface="Times New Roman"/>
              </a:rPr>
              <a:t>questa iniziativa </a:t>
            </a:r>
            <a:r>
              <a:rPr sz="1350" dirty="0">
                <a:solidFill>
                  <a:srgbClr val="666666"/>
                </a:solidFill>
                <a:latin typeface="Times New Roman"/>
                <a:cs typeface="Times New Roman"/>
              </a:rPr>
              <a:t>–  commenta </a:t>
            </a:r>
            <a:r>
              <a:rPr sz="1350" b="1" spc="-5" dirty="0">
                <a:solidFill>
                  <a:srgbClr val="666666"/>
                </a:solidFill>
                <a:latin typeface="Times New Roman"/>
                <a:cs typeface="Times New Roman"/>
              </a:rPr>
              <a:t>Giovanni </a:t>
            </a:r>
            <a:r>
              <a:rPr sz="1350" b="1" dirty="0">
                <a:solidFill>
                  <a:srgbClr val="666666"/>
                </a:solidFill>
                <a:latin typeface="Times New Roman"/>
                <a:cs typeface="Times New Roman"/>
              </a:rPr>
              <a:t>Puglisi</a:t>
            </a:r>
            <a:r>
              <a:rPr sz="1350" dirty="0">
                <a:solidFill>
                  <a:srgbClr val="666666"/>
                </a:solidFill>
                <a:latin typeface="Times New Roman"/>
                <a:cs typeface="Times New Roman"/>
              </a:rPr>
              <a:t>, </a:t>
            </a:r>
            <a:r>
              <a:rPr sz="1350" spc="-5" dirty="0">
                <a:solidFill>
                  <a:srgbClr val="666666"/>
                </a:solidFill>
                <a:latin typeface="Times New Roman"/>
                <a:cs typeface="Times New Roman"/>
              </a:rPr>
              <a:t>presidente della Commissione nazionale italiana per  l’Unesco </a:t>
            </a:r>
            <a:r>
              <a:rPr sz="1350" dirty="0">
                <a:solidFill>
                  <a:srgbClr val="666666"/>
                </a:solidFill>
                <a:latin typeface="Times New Roman"/>
                <a:cs typeface="Times New Roman"/>
              </a:rPr>
              <a:t>– è </a:t>
            </a:r>
            <a:r>
              <a:rPr sz="1350" spc="-5" dirty="0">
                <a:solidFill>
                  <a:srgbClr val="666666"/>
                </a:solidFill>
                <a:latin typeface="Times New Roman"/>
                <a:cs typeface="Times New Roman"/>
              </a:rPr>
              <a:t>un fatto particolarmente importante </a:t>
            </a:r>
            <a:r>
              <a:rPr sz="1350" dirty="0">
                <a:solidFill>
                  <a:srgbClr val="666666"/>
                </a:solidFill>
                <a:latin typeface="Times New Roman"/>
                <a:cs typeface="Times New Roman"/>
              </a:rPr>
              <a:t>perché </a:t>
            </a:r>
            <a:r>
              <a:rPr sz="1350" spc="-5" dirty="0">
                <a:solidFill>
                  <a:srgbClr val="666666"/>
                </a:solidFill>
                <a:latin typeface="Times New Roman"/>
                <a:cs typeface="Times New Roman"/>
              </a:rPr>
              <a:t>li </a:t>
            </a:r>
            <a:r>
              <a:rPr sz="1350" dirty="0">
                <a:solidFill>
                  <a:srgbClr val="666666"/>
                </a:solidFill>
                <a:latin typeface="Times New Roman"/>
                <a:cs typeface="Times New Roman"/>
              </a:rPr>
              <a:t>abitua all’arte. La </a:t>
            </a:r>
            <a:r>
              <a:rPr sz="1350" spc="-5" dirty="0">
                <a:solidFill>
                  <a:srgbClr val="666666"/>
                </a:solidFill>
                <a:latin typeface="Times New Roman"/>
                <a:cs typeface="Times New Roman"/>
              </a:rPr>
              <a:t>bellezza fa  </a:t>
            </a:r>
            <a:r>
              <a:rPr sz="1350" dirty="0">
                <a:solidFill>
                  <a:srgbClr val="666666"/>
                </a:solidFill>
                <a:latin typeface="Times New Roman"/>
                <a:cs typeface="Times New Roman"/>
              </a:rPr>
              <a:t>parte del </a:t>
            </a:r>
            <a:r>
              <a:rPr sz="1350" spc="-5" dirty="0">
                <a:solidFill>
                  <a:srgbClr val="666666"/>
                </a:solidFill>
                <a:latin typeface="Times New Roman"/>
                <a:cs typeface="Times New Roman"/>
              </a:rPr>
              <a:t>nostro </a:t>
            </a:r>
            <a:r>
              <a:rPr sz="1350" dirty="0">
                <a:solidFill>
                  <a:srgbClr val="666666"/>
                </a:solidFill>
                <a:latin typeface="Times New Roman"/>
                <a:cs typeface="Times New Roman"/>
              </a:rPr>
              <a:t>Dna, </a:t>
            </a:r>
            <a:r>
              <a:rPr sz="1350" spc="-5" dirty="0">
                <a:solidFill>
                  <a:srgbClr val="666666"/>
                </a:solidFill>
                <a:latin typeface="Times New Roman"/>
                <a:cs typeface="Times New Roman"/>
              </a:rPr>
              <a:t>ma questo </a:t>
            </a:r>
            <a:r>
              <a:rPr sz="1350" dirty="0">
                <a:solidFill>
                  <a:srgbClr val="666666"/>
                </a:solidFill>
                <a:latin typeface="Times New Roman"/>
                <a:cs typeface="Times New Roman"/>
              </a:rPr>
              <a:t>è anche </a:t>
            </a:r>
            <a:r>
              <a:rPr sz="1350" spc="-5" dirty="0">
                <a:solidFill>
                  <a:srgbClr val="666666"/>
                </a:solidFill>
                <a:latin typeface="Times New Roman"/>
                <a:cs typeface="Times New Roman"/>
              </a:rPr>
              <a:t>un handicap, </a:t>
            </a:r>
            <a:r>
              <a:rPr sz="1350" dirty="0">
                <a:solidFill>
                  <a:srgbClr val="666666"/>
                </a:solidFill>
                <a:latin typeface="Times New Roman"/>
                <a:cs typeface="Times New Roman"/>
              </a:rPr>
              <a:t>dal </a:t>
            </a:r>
            <a:r>
              <a:rPr sz="1350" spc="-5" dirty="0">
                <a:solidFill>
                  <a:srgbClr val="666666"/>
                </a:solidFill>
                <a:latin typeface="Times New Roman"/>
                <a:cs typeface="Times New Roman"/>
              </a:rPr>
              <a:t>momento </a:t>
            </a:r>
            <a:r>
              <a:rPr sz="1350" dirty="0">
                <a:solidFill>
                  <a:srgbClr val="666666"/>
                </a:solidFill>
                <a:latin typeface="Times New Roman"/>
                <a:cs typeface="Times New Roman"/>
              </a:rPr>
              <a:t>che </a:t>
            </a:r>
            <a:r>
              <a:rPr sz="1350" spc="-5" dirty="0">
                <a:solidFill>
                  <a:srgbClr val="666666"/>
                </a:solidFill>
                <a:latin typeface="Times New Roman"/>
                <a:cs typeface="Times New Roman"/>
              </a:rPr>
              <a:t>siamo </a:t>
            </a:r>
            <a:r>
              <a:rPr sz="1350" spc="-10" dirty="0">
                <a:solidFill>
                  <a:srgbClr val="666666"/>
                </a:solidFill>
                <a:latin typeface="Times New Roman"/>
                <a:cs typeface="Times New Roman"/>
              </a:rPr>
              <a:t>troppo  </a:t>
            </a:r>
            <a:r>
              <a:rPr sz="1350" spc="-5" dirty="0">
                <a:solidFill>
                  <a:srgbClr val="666666"/>
                </a:solidFill>
                <a:latin typeface="Times New Roman"/>
                <a:cs typeface="Times New Roman"/>
              </a:rPr>
              <a:t>abituati all’arte </a:t>
            </a:r>
            <a:r>
              <a:rPr sz="1350" dirty="0">
                <a:solidFill>
                  <a:srgbClr val="666666"/>
                </a:solidFill>
                <a:latin typeface="Times New Roman"/>
                <a:cs typeface="Times New Roman"/>
              </a:rPr>
              <a:t>e </a:t>
            </a:r>
            <a:r>
              <a:rPr sz="1350" spc="-5" dirty="0">
                <a:solidFill>
                  <a:srgbClr val="666666"/>
                </a:solidFill>
                <a:latin typeface="Times New Roman"/>
                <a:cs typeface="Times New Roman"/>
              </a:rPr>
              <a:t>non </a:t>
            </a:r>
            <a:r>
              <a:rPr sz="1350" dirty="0">
                <a:solidFill>
                  <a:srgbClr val="666666"/>
                </a:solidFill>
                <a:latin typeface="Times New Roman"/>
                <a:cs typeface="Times New Roman"/>
              </a:rPr>
              <a:t>ce ne </a:t>
            </a:r>
            <a:r>
              <a:rPr sz="1350" spc="-5" dirty="0">
                <a:solidFill>
                  <a:srgbClr val="666666"/>
                </a:solidFill>
                <a:latin typeface="Times New Roman"/>
                <a:cs typeface="Times New Roman"/>
              </a:rPr>
              <a:t>accorgiamo</a:t>
            </a:r>
            <a:r>
              <a:rPr sz="1350" spc="-25" dirty="0">
                <a:solidFill>
                  <a:srgbClr val="666666"/>
                </a:solidFill>
                <a:latin typeface="Times New Roman"/>
                <a:cs typeface="Times New Roman"/>
              </a:rPr>
              <a:t> </a:t>
            </a:r>
            <a:r>
              <a:rPr sz="1350" spc="-5" dirty="0">
                <a:solidFill>
                  <a:srgbClr val="666666"/>
                </a:solidFill>
                <a:latin typeface="Times New Roman"/>
                <a:cs typeface="Times New Roman"/>
              </a:rPr>
              <a:t>più».</a:t>
            </a:r>
            <a:endParaRPr sz="1350">
              <a:latin typeface="Times New Roman"/>
              <a:cs typeface="Times New Roman"/>
            </a:endParaRPr>
          </a:p>
          <a:p>
            <a:pPr>
              <a:lnSpc>
                <a:spcPct val="100000"/>
              </a:lnSpc>
              <a:spcBef>
                <a:spcPts val="15"/>
              </a:spcBef>
            </a:pPr>
            <a:endParaRPr sz="1200">
              <a:latin typeface="Times New Roman"/>
              <a:cs typeface="Times New Roman"/>
            </a:endParaRPr>
          </a:p>
          <a:p>
            <a:pPr marL="12700" marR="7620" algn="just">
              <a:lnSpc>
                <a:spcPct val="110200"/>
              </a:lnSpc>
            </a:pPr>
            <a:r>
              <a:rPr sz="1350" dirty="0">
                <a:solidFill>
                  <a:srgbClr val="666666"/>
                </a:solidFill>
                <a:latin typeface="Times New Roman"/>
                <a:cs typeface="Times New Roman"/>
              </a:rPr>
              <a:t>Una </a:t>
            </a:r>
            <a:r>
              <a:rPr sz="1350" spc="-5" dirty="0">
                <a:solidFill>
                  <a:srgbClr val="666666"/>
                </a:solidFill>
                <a:latin typeface="Times New Roman"/>
                <a:cs typeface="Times New Roman"/>
              </a:rPr>
              <a:t>delle sue cifre importanti dell’evento sarà la molteplicità delle </a:t>
            </a:r>
            <a:r>
              <a:rPr sz="1350" dirty="0">
                <a:solidFill>
                  <a:srgbClr val="666666"/>
                </a:solidFill>
                <a:latin typeface="Times New Roman"/>
                <a:cs typeface="Times New Roman"/>
              </a:rPr>
              <a:t>esperienze e </a:t>
            </a:r>
            <a:r>
              <a:rPr sz="1350" spc="-5" dirty="0">
                <a:solidFill>
                  <a:srgbClr val="666666"/>
                </a:solidFill>
                <a:latin typeface="Times New Roman"/>
                <a:cs typeface="Times New Roman"/>
              </a:rPr>
              <a:t>degli  approcci, sempre in </a:t>
            </a:r>
            <a:r>
              <a:rPr sz="1350" dirty="0">
                <a:solidFill>
                  <a:srgbClr val="666666"/>
                </a:solidFill>
                <a:latin typeface="Times New Roman"/>
                <a:cs typeface="Times New Roman"/>
              </a:rPr>
              <a:t>base a </a:t>
            </a:r>
            <a:r>
              <a:rPr sz="1350" spc="-5" dirty="0">
                <a:solidFill>
                  <a:srgbClr val="666666"/>
                </a:solidFill>
                <a:latin typeface="Times New Roman"/>
                <a:cs typeface="Times New Roman"/>
              </a:rPr>
              <a:t>quelle “grammatiche della </a:t>
            </a:r>
            <a:r>
              <a:rPr sz="1350" dirty="0">
                <a:solidFill>
                  <a:srgbClr val="666666"/>
                </a:solidFill>
                <a:latin typeface="Times New Roman"/>
                <a:cs typeface="Times New Roman"/>
              </a:rPr>
              <a:t>fantasia” </a:t>
            </a:r>
            <a:r>
              <a:rPr sz="1350" spc="-5" dirty="0">
                <a:solidFill>
                  <a:srgbClr val="666666"/>
                </a:solidFill>
                <a:latin typeface="Times New Roman"/>
                <a:cs typeface="Times New Roman"/>
              </a:rPr>
              <a:t>necessarie </a:t>
            </a:r>
            <a:r>
              <a:rPr sz="1350" dirty="0">
                <a:solidFill>
                  <a:srgbClr val="666666"/>
                </a:solidFill>
                <a:latin typeface="Times New Roman"/>
                <a:cs typeface="Times New Roman"/>
              </a:rPr>
              <a:t>per </a:t>
            </a:r>
            <a:r>
              <a:rPr sz="1350" spc="-5" dirty="0">
                <a:solidFill>
                  <a:srgbClr val="666666"/>
                </a:solidFill>
                <a:latin typeface="Times New Roman"/>
                <a:cs typeface="Times New Roman"/>
              </a:rPr>
              <a:t>realizzare  </a:t>
            </a:r>
            <a:r>
              <a:rPr sz="1350" dirty="0">
                <a:solidFill>
                  <a:srgbClr val="666666"/>
                </a:solidFill>
                <a:latin typeface="Times New Roman"/>
                <a:cs typeface="Times New Roman"/>
              </a:rPr>
              <a:t>esperienza di </a:t>
            </a:r>
            <a:r>
              <a:rPr sz="1350" spc="-5" dirty="0">
                <a:solidFill>
                  <a:srgbClr val="666666"/>
                </a:solidFill>
                <a:latin typeface="Times New Roman"/>
                <a:cs typeface="Times New Roman"/>
              </a:rPr>
              <a:t>vera crescita. </a:t>
            </a:r>
            <a:r>
              <a:rPr sz="1350" dirty="0">
                <a:solidFill>
                  <a:srgbClr val="666666"/>
                </a:solidFill>
                <a:latin typeface="Times New Roman"/>
                <a:cs typeface="Times New Roman"/>
              </a:rPr>
              <a:t>E </a:t>
            </a:r>
            <a:r>
              <a:rPr sz="1350" spc="-5" dirty="0">
                <a:solidFill>
                  <a:srgbClr val="666666"/>
                </a:solidFill>
                <a:latin typeface="Times New Roman"/>
                <a:cs typeface="Times New Roman"/>
              </a:rPr>
              <a:t>non solo. Un’altra caratteristica </a:t>
            </a:r>
            <a:r>
              <a:rPr sz="1350" dirty="0">
                <a:solidFill>
                  <a:srgbClr val="666666"/>
                </a:solidFill>
                <a:latin typeface="Times New Roman"/>
                <a:cs typeface="Times New Roman"/>
              </a:rPr>
              <a:t>che </a:t>
            </a:r>
            <a:r>
              <a:rPr sz="1350" spc="-5" dirty="0">
                <a:solidFill>
                  <a:srgbClr val="666666"/>
                </a:solidFill>
                <a:latin typeface="Times New Roman"/>
                <a:cs typeface="Times New Roman"/>
              </a:rPr>
              <a:t>il Festival </a:t>
            </a:r>
            <a:r>
              <a:rPr sz="1350" spc="-10" dirty="0">
                <a:solidFill>
                  <a:srgbClr val="666666"/>
                </a:solidFill>
                <a:latin typeface="Times New Roman"/>
                <a:cs typeface="Times New Roman"/>
              </a:rPr>
              <a:t>vuole  </a:t>
            </a:r>
            <a:r>
              <a:rPr sz="1350" spc="-5" dirty="0">
                <a:solidFill>
                  <a:srgbClr val="666666"/>
                </a:solidFill>
                <a:latin typeface="Times New Roman"/>
                <a:cs typeface="Times New Roman"/>
              </a:rPr>
              <a:t>incoraggiare </a:t>
            </a:r>
            <a:r>
              <a:rPr sz="1350" dirty="0">
                <a:solidFill>
                  <a:srgbClr val="666666"/>
                </a:solidFill>
                <a:latin typeface="Times New Roman"/>
                <a:cs typeface="Times New Roman"/>
              </a:rPr>
              <a:t>è </a:t>
            </a:r>
            <a:r>
              <a:rPr sz="1350" spc="-5" dirty="0">
                <a:solidFill>
                  <a:srgbClr val="666666"/>
                </a:solidFill>
                <a:latin typeface="Times New Roman"/>
                <a:cs typeface="Times New Roman"/>
              </a:rPr>
              <a:t>il principio </a:t>
            </a:r>
            <a:r>
              <a:rPr sz="1350" dirty="0">
                <a:solidFill>
                  <a:srgbClr val="666666"/>
                </a:solidFill>
                <a:latin typeface="Times New Roman"/>
                <a:cs typeface="Times New Roman"/>
              </a:rPr>
              <a:t>di </a:t>
            </a:r>
            <a:r>
              <a:rPr sz="1350" spc="-5" dirty="0">
                <a:solidFill>
                  <a:srgbClr val="666666"/>
                </a:solidFill>
                <a:latin typeface="Times New Roman"/>
                <a:cs typeface="Times New Roman"/>
              </a:rPr>
              <a:t>protagonismo collettivo, ovvero la capacità </a:t>
            </a:r>
            <a:r>
              <a:rPr sz="1350" dirty="0">
                <a:solidFill>
                  <a:srgbClr val="666666"/>
                </a:solidFill>
                <a:latin typeface="Times New Roman"/>
                <a:cs typeface="Times New Roman"/>
              </a:rPr>
              <a:t>di </a:t>
            </a:r>
            <a:r>
              <a:rPr sz="1350" spc="-5" dirty="0">
                <a:solidFill>
                  <a:srgbClr val="666666"/>
                </a:solidFill>
                <a:latin typeface="Times New Roman"/>
                <a:cs typeface="Times New Roman"/>
              </a:rPr>
              <a:t>lavorare  insieme sentendosi </a:t>
            </a:r>
            <a:r>
              <a:rPr sz="1350" spc="-10" dirty="0">
                <a:solidFill>
                  <a:srgbClr val="666666"/>
                </a:solidFill>
                <a:latin typeface="Times New Roman"/>
                <a:cs typeface="Times New Roman"/>
              </a:rPr>
              <a:t>tutti </a:t>
            </a:r>
            <a:r>
              <a:rPr sz="1350" spc="-5" dirty="0">
                <a:solidFill>
                  <a:srgbClr val="666666"/>
                </a:solidFill>
                <a:latin typeface="Times New Roman"/>
                <a:cs typeface="Times New Roman"/>
              </a:rPr>
              <a:t>partecipi, dove l’accento sarà posto più sul “processo” </a:t>
            </a:r>
            <a:r>
              <a:rPr sz="1350" dirty="0">
                <a:solidFill>
                  <a:srgbClr val="666666"/>
                </a:solidFill>
                <a:latin typeface="Times New Roman"/>
                <a:cs typeface="Times New Roman"/>
              </a:rPr>
              <a:t>che </a:t>
            </a:r>
            <a:r>
              <a:rPr sz="1350" spc="-5" dirty="0">
                <a:solidFill>
                  <a:srgbClr val="666666"/>
                </a:solidFill>
                <a:latin typeface="Times New Roman"/>
                <a:cs typeface="Times New Roman"/>
              </a:rPr>
              <a:t>sul  risultato</a:t>
            </a:r>
            <a:r>
              <a:rPr sz="1350" dirty="0">
                <a:solidFill>
                  <a:srgbClr val="666666"/>
                </a:solidFill>
                <a:latin typeface="Times New Roman"/>
                <a:cs typeface="Times New Roman"/>
              </a:rPr>
              <a:t> </a:t>
            </a:r>
            <a:r>
              <a:rPr sz="1350" spc="-5" dirty="0">
                <a:solidFill>
                  <a:srgbClr val="666666"/>
                </a:solidFill>
                <a:latin typeface="Times New Roman"/>
                <a:cs typeface="Times New Roman"/>
              </a:rPr>
              <a:t>finale.</a:t>
            </a:r>
            <a:endParaRPr sz="1350">
              <a:latin typeface="Times New Roman"/>
              <a:cs typeface="Times New Roman"/>
            </a:endParaRPr>
          </a:p>
          <a:p>
            <a:pPr>
              <a:lnSpc>
                <a:spcPct val="100000"/>
              </a:lnSpc>
              <a:spcBef>
                <a:spcPts val="30"/>
              </a:spcBef>
            </a:pPr>
            <a:endParaRPr sz="1200">
              <a:latin typeface="Times New Roman"/>
              <a:cs typeface="Times New Roman"/>
            </a:endParaRPr>
          </a:p>
          <a:p>
            <a:pPr marL="12700" marR="5715" algn="just">
              <a:lnSpc>
                <a:spcPct val="110200"/>
              </a:lnSpc>
            </a:pPr>
            <a:r>
              <a:rPr sz="1350" spc="-5" dirty="0">
                <a:solidFill>
                  <a:srgbClr val="666666"/>
                </a:solidFill>
                <a:latin typeface="Times New Roman"/>
                <a:cs typeface="Times New Roman"/>
              </a:rPr>
              <a:t>«Il </a:t>
            </a:r>
            <a:r>
              <a:rPr sz="1350" dirty="0">
                <a:solidFill>
                  <a:srgbClr val="666666"/>
                </a:solidFill>
                <a:latin typeface="Times New Roman"/>
                <a:cs typeface="Times New Roman"/>
              </a:rPr>
              <a:t>Festival – </a:t>
            </a:r>
            <a:r>
              <a:rPr sz="1350" spc="-5" dirty="0">
                <a:solidFill>
                  <a:srgbClr val="666666"/>
                </a:solidFill>
                <a:latin typeface="Times New Roman"/>
                <a:cs typeface="Times New Roman"/>
              </a:rPr>
              <a:t>spiega il </a:t>
            </a:r>
            <a:r>
              <a:rPr sz="1350" dirty="0">
                <a:solidFill>
                  <a:srgbClr val="666666"/>
                </a:solidFill>
                <a:latin typeface="Times New Roman"/>
                <a:cs typeface="Times New Roman"/>
              </a:rPr>
              <a:t>presidente </a:t>
            </a:r>
            <a:r>
              <a:rPr sz="1350" spc="-5" dirty="0">
                <a:solidFill>
                  <a:srgbClr val="666666"/>
                </a:solidFill>
                <a:latin typeface="Times New Roman"/>
                <a:cs typeface="Times New Roman"/>
              </a:rPr>
              <a:t>dell’Abi </a:t>
            </a:r>
            <a:r>
              <a:rPr sz="1350" b="1" dirty="0">
                <a:solidFill>
                  <a:srgbClr val="666666"/>
                </a:solidFill>
                <a:latin typeface="Times New Roman"/>
                <a:cs typeface="Times New Roman"/>
              </a:rPr>
              <a:t>Antonio </a:t>
            </a:r>
            <a:r>
              <a:rPr sz="1350" b="1" spc="-5" dirty="0">
                <a:solidFill>
                  <a:srgbClr val="666666"/>
                </a:solidFill>
                <a:latin typeface="Times New Roman"/>
                <a:cs typeface="Times New Roman"/>
              </a:rPr>
              <a:t>Patuetti </a:t>
            </a:r>
            <a:r>
              <a:rPr sz="1350" dirty="0">
                <a:solidFill>
                  <a:srgbClr val="666666"/>
                </a:solidFill>
                <a:latin typeface="Times New Roman"/>
                <a:cs typeface="Times New Roman"/>
              </a:rPr>
              <a:t>– è </a:t>
            </a:r>
            <a:r>
              <a:rPr sz="1350" spc="-5" dirty="0">
                <a:solidFill>
                  <a:srgbClr val="666666"/>
                </a:solidFill>
                <a:latin typeface="Times New Roman"/>
                <a:cs typeface="Times New Roman"/>
              </a:rPr>
              <a:t>policentrico, </a:t>
            </a:r>
            <a:r>
              <a:rPr sz="1350" dirty="0">
                <a:solidFill>
                  <a:srgbClr val="666666"/>
                </a:solidFill>
                <a:latin typeface="Times New Roman"/>
                <a:cs typeface="Times New Roman"/>
              </a:rPr>
              <a:t>a  </a:t>
            </a:r>
            <a:r>
              <a:rPr sz="1350" spc="-5" dirty="0">
                <a:solidFill>
                  <a:srgbClr val="666666"/>
                </a:solidFill>
                <a:latin typeface="Times New Roman"/>
                <a:cs typeface="Times New Roman"/>
              </a:rPr>
              <a:t>differenza </a:t>
            </a:r>
            <a:r>
              <a:rPr sz="1350" dirty="0">
                <a:solidFill>
                  <a:srgbClr val="666666"/>
                </a:solidFill>
                <a:latin typeface="Times New Roman"/>
                <a:cs typeface="Times New Roman"/>
              </a:rPr>
              <a:t>di tanti </a:t>
            </a:r>
            <a:r>
              <a:rPr sz="1350" spc="-5" dirty="0">
                <a:solidFill>
                  <a:srgbClr val="666666"/>
                </a:solidFill>
                <a:latin typeface="Times New Roman"/>
                <a:cs typeface="Times New Roman"/>
              </a:rPr>
              <a:t>altri </a:t>
            </a:r>
            <a:r>
              <a:rPr sz="1350" dirty="0">
                <a:solidFill>
                  <a:srgbClr val="666666"/>
                </a:solidFill>
                <a:latin typeface="Times New Roman"/>
                <a:cs typeface="Times New Roman"/>
              </a:rPr>
              <a:t>che </a:t>
            </a:r>
            <a:r>
              <a:rPr sz="1350" spc="-10" dirty="0">
                <a:solidFill>
                  <a:srgbClr val="666666"/>
                </a:solidFill>
                <a:latin typeface="Times New Roman"/>
                <a:cs typeface="Times New Roman"/>
              </a:rPr>
              <a:t>sono </a:t>
            </a:r>
            <a:r>
              <a:rPr sz="1350" spc="-5" dirty="0">
                <a:solidFill>
                  <a:srgbClr val="666666"/>
                </a:solidFill>
                <a:latin typeface="Times New Roman"/>
                <a:cs typeface="Times New Roman"/>
              </a:rPr>
              <a:t>accentrati. </a:t>
            </a:r>
            <a:r>
              <a:rPr sz="1350" dirty="0">
                <a:solidFill>
                  <a:srgbClr val="666666"/>
                </a:solidFill>
                <a:latin typeface="Times New Roman"/>
                <a:cs typeface="Times New Roman"/>
              </a:rPr>
              <a:t>Il </a:t>
            </a:r>
            <a:r>
              <a:rPr sz="1350" spc="-5" dirty="0">
                <a:solidFill>
                  <a:srgbClr val="666666"/>
                </a:solidFill>
                <a:latin typeface="Times New Roman"/>
                <a:cs typeface="Times New Roman"/>
              </a:rPr>
              <a:t>tema scelto </a:t>
            </a:r>
            <a:r>
              <a:rPr sz="1350" dirty="0">
                <a:solidFill>
                  <a:srgbClr val="666666"/>
                </a:solidFill>
                <a:latin typeface="Times New Roman"/>
                <a:cs typeface="Times New Roman"/>
              </a:rPr>
              <a:t>per </a:t>
            </a:r>
            <a:r>
              <a:rPr sz="1350" spc="-5" dirty="0">
                <a:solidFill>
                  <a:srgbClr val="666666"/>
                </a:solidFill>
                <a:latin typeface="Times New Roman"/>
                <a:cs typeface="Times New Roman"/>
              </a:rPr>
              <a:t>quest’anno </a:t>
            </a:r>
            <a:r>
              <a:rPr sz="1350" dirty="0">
                <a:solidFill>
                  <a:srgbClr val="666666"/>
                </a:solidFill>
                <a:latin typeface="Times New Roman"/>
                <a:cs typeface="Times New Roman"/>
              </a:rPr>
              <a:t>ha </a:t>
            </a:r>
            <a:r>
              <a:rPr sz="1350" spc="-10" dirty="0">
                <a:solidFill>
                  <a:srgbClr val="666666"/>
                </a:solidFill>
                <a:latin typeface="Times New Roman"/>
                <a:cs typeface="Times New Roman"/>
              </a:rPr>
              <a:t>molti  </a:t>
            </a:r>
            <a:r>
              <a:rPr sz="1350" spc="-5" dirty="0">
                <a:solidFill>
                  <a:srgbClr val="666666"/>
                </a:solidFill>
                <a:latin typeface="Times New Roman"/>
                <a:cs typeface="Times New Roman"/>
              </a:rPr>
              <a:t>significati: </a:t>
            </a:r>
            <a:r>
              <a:rPr sz="1350" dirty="0">
                <a:solidFill>
                  <a:srgbClr val="666666"/>
                </a:solidFill>
                <a:latin typeface="Times New Roman"/>
                <a:cs typeface="Times New Roman"/>
              </a:rPr>
              <a:t>per </a:t>
            </a:r>
            <a:r>
              <a:rPr sz="1350" spc="-5" dirty="0">
                <a:solidFill>
                  <a:srgbClr val="666666"/>
                </a:solidFill>
                <a:latin typeface="Times New Roman"/>
                <a:cs typeface="Times New Roman"/>
              </a:rPr>
              <a:t>me il principale </a:t>
            </a:r>
            <a:r>
              <a:rPr sz="1350" dirty="0">
                <a:solidFill>
                  <a:srgbClr val="666666"/>
                </a:solidFill>
                <a:latin typeface="Times New Roman"/>
                <a:cs typeface="Times New Roman"/>
              </a:rPr>
              <a:t>è </a:t>
            </a:r>
            <a:r>
              <a:rPr sz="1350" spc="-5" dirty="0">
                <a:solidFill>
                  <a:srgbClr val="666666"/>
                </a:solidFill>
                <a:latin typeface="Times New Roman"/>
                <a:cs typeface="Times New Roman"/>
              </a:rPr>
              <a:t>la rialfabetizzazione della lingua italiana contro il suo  imbastardimento </a:t>
            </a:r>
            <a:r>
              <a:rPr sz="1350" spc="-10" dirty="0">
                <a:solidFill>
                  <a:srgbClr val="666666"/>
                </a:solidFill>
                <a:latin typeface="Times New Roman"/>
                <a:cs typeface="Times New Roman"/>
              </a:rPr>
              <a:t>dovuto </a:t>
            </a:r>
            <a:r>
              <a:rPr sz="1350" spc="-5" dirty="0">
                <a:solidFill>
                  <a:srgbClr val="666666"/>
                </a:solidFill>
                <a:latin typeface="Times New Roman"/>
                <a:cs typeface="Times New Roman"/>
              </a:rPr>
              <a:t>all’uso </a:t>
            </a:r>
            <a:r>
              <a:rPr sz="1350" dirty="0">
                <a:solidFill>
                  <a:srgbClr val="666666"/>
                </a:solidFill>
                <a:latin typeface="Times New Roman"/>
                <a:cs typeface="Times New Roman"/>
              </a:rPr>
              <a:t>di </a:t>
            </a:r>
            <a:r>
              <a:rPr sz="1350" spc="-5" dirty="0">
                <a:solidFill>
                  <a:srgbClr val="666666"/>
                </a:solidFill>
                <a:latin typeface="Times New Roman"/>
                <a:cs typeface="Times New Roman"/>
              </a:rPr>
              <a:t>termini provenienti </a:t>
            </a:r>
            <a:r>
              <a:rPr sz="1350" dirty="0">
                <a:solidFill>
                  <a:srgbClr val="666666"/>
                </a:solidFill>
                <a:latin typeface="Times New Roman"/>
                <a:cs typeface="Times New Roman"/>
              </a:rPr>
              <a:t>da </a:t>
            </a:r>
            <a:r>
              <a:rPr sz="1350" spc="-5" dirty="0">
                <a:solidFill>
                  <a:srgbClr val="666666"/>
                </a:solidFill>
                <a:latin typeface="Times New Roman"/>
                <a:cs typeface="Times New Roman"/>
              </a:rPr>
              <a:t>altre</a:t>
            </a:r>
            <a:r>
              <a:rPr sz="1350" spc="25" dirty="0">
                <a:solidFill>
                  <a:srgbClr val="666666"/>
                </a:solidFill>
                <a:latin typeface="Times New Roman"/>
                <a:cs typeface="Times New Roman"/>
              </a:rPr>
              <a:t> </a:t>
            </a:r>
            <a:r>
              <a:rPr sz="1350" spc="-10" dirty="0">
                <a:solidFill>
                  <a:srgbClr val="666666"/>
                </a:solidFill>
                <a:latin typeface="Times New Roman"/>
                <a:cs typeface="Times New Roman"/>
              </a:rPr>
              <a:t>lingue».</a:t>
            </a:r>
            <a:endParaRPr sz="1350">
              <a:latin typeface="Times New Roman"/>
              <a:cs typeface="Times New Roman"/>
            </a:endParaRPr>
          </a:p>
          <a:p>
            <a:pPr>
              <a:lnSpc>
                <a:spcPct val="100000"/>
              </a:lnSpc>
              <a:spcBef>
                <a:spcPts val="20"/>
              </a:spcBef>
            </a:pPr>
            <a:endParaRPr sz="1600">
              <a:latin typeface="Times New Roman"/>
              <a:cs typeface="Times New Roman"/>
            </a:endParaRPr>
          </a:p>
          <a:p>
            <a:pPr marL="55244" algn="just">
              <a:lnSpc>
                <a:spcPct val="100000"/>
              </a:lnSpc>
            </a:pPr>
            <a:r>
              <a:rPr sz="1050" i="1" dirty="0">
                <a:solidFill>
                  <a:srgbClr val="666666"/>
                </a:solidFill>
                <a:latin typeface="Times New Roman"/>
                <a:cs typeface="Times New Roman"/>
              </a:rPr>
              <a:t>Pubblicato </a:t>
            </a:r>
            <a:r>
              <a:rPr sz="1050" i="1" spc="-5" dirty="0">
                <a:solidFill>
                  <a:srgbClr val="666666"/>
                </a:solidFill>
                <a:latin typeface="Times New Roman"/>
                <a:cs typeface="Times New Roman"/>
              </a:rPr>
              <a:t>il </a:t>
            </a:r>
            <a:r>
              <a:rPr sz="1050" i="1" dirty="0">
                <a:solidFill>
                  <a:srgbClr val="666666"/>
                </a:solidFill>
                <a:latin typeface="Times New Roman"/>
                <a:cs typeface="Times New Roman"/>
              </a:rPr>
              <a:t>06 </a:t>
            </a:r>
            <a:r>
              <a:rPr sz="1050" i="1" spc="-5" dirty="0">
                <a:solidFill>
                  <a:srgbClr val="666666"/>
                </a:solidFill>
                <a:latin typeface="Times New Roman"/>
                <a:cs typeface="Times New Roman"/>
              </a:rPr>
              <a:t>March 2015 alle </a:t>
            </a:r>
            <a:r>
              <a:rPr sz="1050" i="1" dirty="0">
                <a:solidFill>
                  <a:srgbClr val="666666"/>
                </a:solidFill>
                <a:latin typeface="Times New Roman"/>
                <a:cs typeface="Times New Roman"/>
              </a:rPr>
              <a:t>16:12 | </a:t>
            </a:r>
            <a:r>
              <a:rPr sz="1050" i="1" spc="-5" dirty="0">
                <a:solidFill>
                  <a:srgbClr val="666666"/>
                </a:solidFill>
                <a:latin typeface="Times New Roman"/>
                <a:cs typeface="Times New Roman"/>
              </a:rPr>
              <a:t>Ultima modifica </a:t>
            </a:r>
            <a:r>
              <a:rPr sz="1050" i="1" dirty="0">
                <a:solidFill>
                  <a:srgbClr val="666666"/>
                </a:solidFill>
                <a:latin typeface="Times New Roman"/>
                <a:cs typeface="Times New Roman"/>
              </a:rPr>
              <a:t>06 </a:t>
            </a:r>
            <a:r>
              <a:rPr sz="1050" i="1" spc="-5" dirty="0">
                <a:solidFill>
                  <a:srgbClr val="666666"/>
                </a:solidFill>
                <a:latin typeface="Times New Roman"/>
                <a:cs typeface="Times New Roman"/>
              </a:rPr>
              <a:t>March 2015 alle</a:t>
            </a:r>
            <a:r>
              <a:rPr sz="1050" i="1" spc="15" dirty="0">
                <a:solidFill>
                  <a:srgbClr val="666666"/>
                </a:solidFill>
                <a:latin typeface="Times New Roman"/>
                <a:cs typeface="Times New Roman"/>
              </a:rPr>
              <a:t> </a:t>
            </a:r>
            <a:r>
              <a:rPr sz="1050" i="1" spc="-5" dirty="0">
                <a:solidFill>
                  <a:srgbClr val="666666"/>
                </a:solidFill>
                <a:latin typeface="Times New Roman"/>
                <a:cs typeface="Times New Roman"/>
              </a:rPr>
              <a:t>16:12</a:t>
            </a:r>
            <a:endParaRPr sz="1050">
              <a:latin typeface="Times New Roman"/>
              <a:cs typeface="Times New Roman"/>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786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Bambinidiro</a:t>
            </a:r>
            <a:r>
              <a:rPr sz="1600" b="1" dirty="0">
                <a:latin typeface="Arial"/>
                <a:cs typeface="Arial"/>
              </a:rPr>
              <a:t>ma</a:t>
            </a:r>
            <a:r>
              <a:rPr sz="1600" b="1" spc="5" dirty="0">
                <a:latin typeface="Arial"/>
                <a:cs typeface="Arial"/>
              </a:rPr>
              <a:t>.</a:t>
            </a:r>
            <a:r>
              <a:rPr sz="1600" b="1" spc="-5" dirty="0">
                <a:latin typeface="Arial"/>
                <a:cs typeface="Arial"/>
              </a:rPr>
              <a:t>com  6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244341"/>
            <a:ext cx="6148705" cy="6346825"/>
          </a:xfrm>
          <a:prstGeom prst="rect">
            <a:avLst/>
          </a:prstGeom>
        </p:spPr>
        <p:txBody>
          <a:bodyPr vert="horz" wrap="square" lIns="0" tIns="12700" rIns="0" bIns="0" rtlCol="0">
            <a:spAutoFit/>
          </a:bodyPr>
          <a:lstStyle/>
          <a:p>
            <a:pPr marL="12700">
              <a:lnSpc>
                <a:spcPct val="100000"/>
              </a:lnSpc>
              <a:spcBef>
                <a:spcPts val="100"/>
              </a:spcBef>
            </a:pPr>
            <a:r>
              <a:rPr sz="2400" b="1" spc="-15" dirty="0">
                <a:latin typeface="Calibri"/>
                <a:cs typeface="Calibri"/>
                <a:hlinkClick r:id="rId3"/>
              </a:rPr>
              <a:t>Festival </a:t>
            </a:r>
            <a:r>
              <a:rPr sz="2400" b="1" dirty="0">
                <a:latin typeface="Calibri"/>
                <a:cs typeface="Calibri"/>
                <a:hlinkClick r:id="rId3"/>
              </a:rPr>
              <a:t>della </a:t>
            </a:r>
            <a:r>
              <a:rPr sz="2400" b="1" spc="-15" dirty="0">
                <a:latin typeface="Calibri"/>
                <a:cs typeface="Calibri"/>
                <a:hlinkClick r:id="rId3"/>
              </a:rPr>
              <a:t>Cultura</a:t>
            </a:r>
            <a:r>
              <a:rPr sz="2400" b="1" spc="5" dirty="0">
                <a:latin typeface="Calibri"/>
                <a:cs typeface="Calibri"/>
                <a:hlinkClick r:id="rId3"/>
              </a:rPr>
              <a:t> </a:t>
            </a:r>
            <a:r>
              <a:rPr sz="2400" b="1" spc="-15" dirty="0">
                <a:latin typeface="Calibri"/>
                <a:cs typeface="Calibri"/>
                <a:hlinkClick r:id="rId3"/>
              </a:rPr>
              <a:t>Creativa</a:t>
            </a:r>
            <a:endParaRPr sz="2400">
              <a:latin typeface="Calibri"/>
              <a:cs typeface="Calibri"/>
            </a:endParaRPr>
          </a:p>
          <a:p>
            <a:pPr marL="3047365" marR="5080" algn="just">
              <a:lnSpc>
                <a:spcPct val="104900"/>
              </a:lnSpc>
              <a:spcBef>
                <a:spcPts val="1585"/>
              </a:spcBef>
            </a:pPr>
            <a:r>
              <a:rPr sz="1200" spc="-5" dirty="0">
                <a:solidFill>
                  <a:srgbClr val="131313"/>
                </a:solidFill>
                <a:latin typeface="Calibri"/>
                <a:cs typeface="Calibri"/>
              </a:rPr>
              <a:t>“L’alfabeto </a:t>
            </a:r>
            <a:r>
              <a:rPr sz="1200" dirty="0">
                <a:solidFill>
                  <a:srgbClr val="131313"/>
                </a:solidFill>
                <a:latin typeface="Calibri"/>
                <a:cs typeface="Calibri"/>
              </a:rPr>
              <a:t>del </a:t>
            </a:r>
            <a:r>
              <a:rPr sz="1200" spc="-5" dirty="0">
                <a:solidFill>
                  <a:srgbClr val="131313"/>
                </a:solidFill>
                <a:latin typeface="Calibri"/>
                <a:cs typeface="Calibri"/>
              </a:rPr>
              <a:t>Mondo. Leggiamo </a:t>
            </a:r>
            <a:r>
              <a:rPr sz="1200" dirty="0">
                <a:solidFill>
                  <a:srgbClr val="131313"/>
                </a:solidFill>
                <a:latin typeface="Calibri"/>
                <a:cs typeface="Calibri"/>
              </a:rPr>
              <a:t>i </a:t>
            </a:r>
            <a:r>
              <a:rPr sz="1200" spc="-5" dirty="0">
                <a:solidFill>
                  <a:srgbClr val="131313"/>
                </a:solidFill>
                <a:latin typeface="Calibri"/>
                <a:cs typeface="Calibri"/>
              </a:rPr>
              <a:t>segni intorno </a:t>
            </a:r>
            <a:r>
              <a:rPr sz="1200" dirty="0">
                <a:solidFill>
                  <a:srgbClr val="131313"/>
                </a:solidFill>
                <a:latin typeface="Calibri"/>
                <a:cs typeface="Calibri"/>
              </a:rPr>
              <a:t>a  noi e </a:t>
            </a:r>
            <a:r>
              <a:rPr sz="1200" spc="-5" dirty="0">
                <a:solidFill>
                  <a:srgbClr val="131313"/>
                </a:solidFill>
                <a:latin typeface="Calibri"/>
                <a:cs typeface="Calibri"/>
              </a:rPr>
              <a:t>raccontiamo” </a:t>
            </a:r>
            <a:r>
              <a:rPr sz="1200" dirty="0">
                <a:solidFill>
                  <a:srgbClr val="131313"/>
                </a:solidFill>
                <a:latin typeface="Calibri"/>
                <a:cs typeface="Calibri"/>
              </a:rPr>
              <a:t>È </a:t>
            </a:r>
            <a:r>
              <a:rPr sz="1200" spc="-5" dirty="0">
                <a:solidFill>
                  <a:srgbClr val="131313"/>
                </a:solidFill>
                <a:latin typeface="Calibri"/>
                <a:cs typeface="Calibri"/>
              </a:rPr>
              <a:t>questo </a:t>
            </a:r>
            <a:r>
              <a:rPr sz="1200" dirty="0">
                <a:solidFill>
                  <a:srgbClr val="131313"/>
                </a:solidFill>
                <a:latin typeface="Calibri"/>
                <a:cs typeface="Calibri"/>
              </a:rPr>
              <a:t>il </a:t>
            </a:r>
            <a:r>
              <a:rPr sz="1200" spc="-5" dirty="0">
                <a:solidFill>
                  <a:srgbClr val="131313"/>
                </a:solidFill>
                <a:latin typeface="Calibri"/>
                <a:cs typeface="Calibri"/>
              </a:rPr>
              <a:t>tema della  seconda edizione </a:t>
            </a:r>
            <a:r>
              <a:rPr sz="1200" dirty="0">
                <a:solidFill>
                  <a:srgbClr val="131313"/>
                </a:solidFill>
                <a:latin typeface="Calibri"/>
                <a:cs typeface="Calibri"/>
              </a:rPr>
              <a:t>del </a:t>
            </a:r>
            <a:r>
              <a:rPr sz="1200" spc="-5" dirty="0">
                <a:solidFill>
                  <a:srgbClr val="131313"/>
                </a:solidFill>
                <a:latin typeface="Calibri"/>
                <a:cs typeface="Calibri"/>
              </a:rPr>
              <a:t>Festival della Cultura  Creativa, manifestazione </a:t>
            </a:r>
            <a:r>
              <a:rPr sz="1200" dirty="0">
                <a:solidFill>
                  <a:srgbClr val="131313"/>
                </a:solidFill>
                <a:latin typeface="Calibri"/>
                <a:cs typeface="Calibri"/>
              </a:rPr>
              <a:t>per </a:t>
            </a:r>
            <a:r>
              <a:rPr sz="1200" spc="-5" dirty="0">
                <a:solidFill>
                  <a:srgbClr val="131313"/>
                </a:solidFill>
                <a:latin typeface="Calibri"/>
                <a:cs typeface="Calibri"/>
              </a:rPr>
              <a:t>ragazzi organizzata  </a:t>
            </a:r>
            <a:r>
              <a:rPr sz="1200" dirty="0">
                <a:solidFill>
                  <a:srgbClr val="131313"/>
                </a:solidFill>
                <a:latin typeface="Calibri"/>
                <a:cs typeface="Calibri"/>
              </a:rPr>
              <a:t>dalle </a:t>
            </a:r>
            <a:r>
              <a:rPr sz="1200" spc="-5" dirty="0">
                <a:solidFill>
                  <a:srgbClr val="131313"/>
                </a:solidFill>
                <a:latin typeface="Calibri"/>
                <a:cs typeface="Calibri"/>
              </a:rPr>
              <a:t>banche. </a:t>
            </a:r>
            <a:r>
              <a:rPr sz="1200" dirty="0">
                <a:solidFill>
                  <a:srgbClr val="131313"/>
                </a:solidFill>
                <a:latin typeface="Calibri"/>
                <a:cs typeface="Calibri"/>
              </a:rPr>
              <a:t>Da </a:t>
            </a:r>
            <a:r>
              <a:rPr sz="1200" spc="-5" dirty="0">
                <a:solidFill>
                  <a:srgbClr val="131313"/>
                </a:solidFill>
                <a:latin typeface="Calibri"/>
                <a:cs typeface="Calibri"/>
              </a:rPr>
              <a:t>nord </a:t>
            </a:r>
            <a:r>
              <a:rPr sz="1200" dirty="0">
                <a:solidFill>
                  <a:srgbClr val="131313"/>
                </a:solidFill>
                <a:latin typeface="Calibri"/>
                <a:cs typeface="Calibri"/>
              </a:rPr>
              <a:t>a </a:t>
            </a:r>
            <a:r>
              <a:rPr sz="1200" spc="-5" dirty="0">
                <a:solidFill>
                  <a:srgbClr val="131313"/>
                </a:solidFill>
                <a:latin typeface="Calibri"/>
                <a:cs typeface="Calibri"/>
              </a:rPr>
              <a:t>sud su tutto </a:t>
            </a:r>
            <a:r>
              <a:rPr sz="1200" dirty="0">
                <a:solidFill>
                  <a:srgbClr val="131313"/>
                </a:solidFill>
                <a:latin typeface="Calibri"/>
                <a:cs typeface="Calibri"/>
              </a:rPr>
              <a:t>il </a:t>
            </a:r>
            <a:r>
              <a:rPr sz="1200" spc="-5" dirty="0">
                <a:solidFill>
                  <a:srgbClr val="131313"/>
                </a:solidFill>
                <a:latin typeface="Calibri"/>
                <a:cs typeface="Calibri"/>
              </a:rPr>
              <a:t>territorio  nazionale, tantissime </a:t>
            </a:r>
            <a:r>
              <a:rPr sz="1200" dirty="0">
                <a:solidFill>
                  <a:srgbClr val="131313"/>
                </a:solidFill>
                <a:latin typeface="Calibri"/>
                <a:cs typeface="Calibri"/>
              </a:rPr>
              <a:t>le iniziative </a:t>
            </a:r>
            <a:r>
              <a:rPr sz="1200" spc="-5" dirty="0">
                <a:solidFill>
                  <a:srgbClr val="131313"/>
                </a:solidFill>
                <a:latin typeface="Calibri"/>
                <a:cs typeface="Calibri"/>
              </a:rPr>
              <a:t>dedicate </a:t>
            </a:r>
            <a:r>
              <a:rPr sz="1200" dirty="0">
                <a:solidFill>
                  <a:srgbClr val="131313"/>
                </a:solidFill>
                <a:latin typeface="Calibri"/>
                <a:cs typeface="Calibri"/>
              </a:rPr>
              <a:t>ad  arte, </a:t>
            </a:r>
            <a:r>
              <a:rPr sz="1200" spc="-5" dirty="0">
                <a:solidFill>
                  <a:srgbClr val="131313"/>
                </a:solidFill>
                <a:latin typeface="Calibri"/>
                <a:cs typeface="Calibri"/>
              </a:rPr>
              <a:t>archeologia, musica, </a:t>
            </a:r>
            <a:r>
              <a:rPr sz="1200" dirty="0">
                <a:solidFill>
                  <a:srgbClr val="131313"/>
                </a:solidFill>
                <a:latin typeface="Calibri"/>
                <a:cs typeface="Calibri"/>
              </a:rPr>
              <a:t>canto, </a:t>
            </a:r>
            <a:r>
              <a:rPr sz="1200" spc="-5" dirty="0">
                <a:solidFill>
                  <a:srgbClr val="131313"/>
                </a:solidFill>
                <a:latin typeface="Calibri"/>
                <a:cs typeface="Calibri"/>
              </a:rPr>
              <a:t>lettura,</a:t>
            </a:r>
            <a:r>
              <a:rPr sz="1200" spc="-90" dirty="0">
                <a:solidFill>
                  <a:srgbClr val="131313"/>
                </a:solidFill>
                <a:latin typeface="Calibri"/>
                <a:cs typeface="Calibri"/>
              </a:rPr>
              <a:t> </a:t>
            </a:r>
            <a:r>
              <a:rPr sz="1200" spc="-5" dirty="0">
                <a:solidFill>
                  <a:srgbClr val="131313"/>
                </a:solidFill>
                <a:latin typeface="Calibri"/>
                <a:cs typeface="Calibri"/>
              </a:rPr>
              <a:t>teatro,</a:t>
            </a:r>
            <a:endParaRPr sz="1200">
              <a:latin typeface="Calibri"/>
              <a:cs typeface="Calibri"/>
            </a:endParaRPr>
          </a:p>
          <a:p>
            <a:pPr marL="12700" algn="just">
              <a:lnSpc>
                <a:spcPct val="100000"/>
              </a:lnSpc>
              <a:spcBef>
                <a:spcPts val="75"/>
              </a:spcBef>
            </a:pPr>
            <a:r>
              <a:rPr sz="1200" spc="-5" dirty="0">
                <a:solidFill>
                  <a:srgbClr val="131313"/>
                </a:solidFill>
                <a:latin typeface="Calibri"/>
                <a:cs typeface="Calibri"/>
              </a:rPr>
              <a:t>robotica, nuove</a:t>
            </a:r>
            <a:r>
              <a:rPr sz="1200" spc="-10" dirty="0">
                <a:solidFill>
                  <a:srgbClr val="131313"/>
                </a:solidFill>
                <a:latin typeface="Calibri"/>
                <a:cs typeface="Calibri"/>
              </a:rPr>
              <a:t> </a:t>
            </a:r>
            <a:r>
              <a:rPr sz="1200" spc="-5" dirty="0">
                <a:solidFill>
                  <a:srgbClr val="131313"/>
                </a:solidFill>
                <a:latin typeface="Calibri"/>
                <a:cs typeface="Calibri"/>
              </a:rPr>
              <a:t>tecnologie.</a:t>
            </a:r>
            <a:endParaRPr sz="1200">
              <a:latin typeface="Calibri"/>
              <a:cs typeface="Calibri"/>
            </a:endParaRPr>
          </a:p>
          <a:p>
            <a:pPr marL="2989580" marR="5080" algn="just">
              <a:lnSpc>
                <a:spcPct val="104900"/>
              </a:lnSpc>
            </a:pPr>
            <a:r>
              <a:rPr sz="1200" spc="-5" dirty="0">
                <a:solidFill>
                  <a:srgbClr val="131313"/>
                </a:solidFill>
                <a:latin typeface="Calibri"/>
                <a:cs typeface="Calibri"/>
              </a:rPr>
              <a:t>La manifestazione, interamente dedicata alla  </a:t>
            </a:r>
            <a:r>
              <a:rPr sz="1200" dirty="0">
                <a:solidFill>
                  <a:srgbClr val="131313"/>
                </a:solidFill>
                <a:latin typeface="Calibri"/>
                <a:cs typeface="Calibri"/>
              </a:rPr>
              <a:t>cultura e alla </a:t>
            </a:r>
            <a:r>
              <a:rPr sz="1200" spc="-5" dirty="0">
                <a:solidFill>
                  <a:srgbClr val="131313"/>
                </a:solidFill>
                <a:latin typeface="Calibri"/>
                <a:cs typeface="Calibri"/>
              </a:rPr>
              <a:t>creatività </a:t>
            </a:r>
            <a:r>
              <a:rPr sz="1200" dirty="0">
                <a:solidFill>
                  <a:srgbClr val="131313"/>
                </a:solidFill>
                <a:latin typeface="Calibri"/>
                <a:cs typeface="Calibri"/>
              </a:rPr>
              <a:t>per ragazzi, </a:t>
            </a:r>
            <a:r>
              <a:rPr sz="1200" spc="-5" dirty="0">
                <a:solidFill>
                  <a:srgbClr val="131313"/>
                </a:solidFill>
                <a:latin typeface="Calibri"/>
                <a:cs typeface="Calibri"/>
              </a:rPr>
              <a:t>si svolgerà  </a:t>
            </a:r>
            <a:r>
              <a:rPr sz="1200" dirty="0">
                <a:solidFill>
                  <a:srgbClr val="131313"/>
                </a:solidFill>
                <a:latin typeface="Calibri"/>
                <a:cs typeface="Calibri"/>
              </a:rPr>
              <a:t>nella </a:t>
            </a:r>
            <a:r>
              <a:rPr sz="1200" spc="-5" dirty="0">
                <a:solidFill>
                  <a:srgbClr val="131313"/>
                </a:solidFill>
                <a:latin typeface="Calibri"/>
                <a:cs typeface="Calibri"/>
              </a:rPr>
              <a:t>settimana dal </a:t>
            </a:r>
            <a:r>
              <a:rPr sz="1200" dirty="0">
                <a:solidFill>
                  <a:srgbClr val="131313"/>
                </a:solidFill>
                <a:latin typeface="Calibri"/>
                <a:cs typeface="Calibri"/>
              </a:rPr>
              <a:t>16 al 22 marzo e, </a:t>
            </a:r>
            <a:r>
              <a:rPr sz="1200" spc="-5" dirty="0">
                <a:solidFill>
                  <a:srgbClr val="131313"/>
                </a:solidFill>
                <a:latin typeface="Calibri"/>
                <a:cs typeface="Calibri"/>
              </a:rPr>
              <a:t>come </a:t>
            </a:r>
            <a:r>
              <a:rPr sz="1200" dirty="0">
                <a:solidFill>
                  <a:srgbClr val="131313"/>
                </a:solidFill>
                <a:latin typeface="Calibri"/>
                <a:cs typeface="Calibri"/>
              </a:rPr>
              <a:t>già  </a:t>
            </a:r>
            <a:r>
              <a:rPr sz="1200" spc="-5" dirty="0">
                <a:solidFill>
                  <a:srgbClr val="131313"/>
                </a:solidFill>
                <a:latin typeface="Calibri"/>
                <a:cs typeface="Calibri"/>
              </a:rPr>
              <a:t>sperimentato nella prima edizione, si articolerà  attraverso </a:t>
            </a:r>
            <a:r>
              <a:rPr sz="1200" dirty="0">
                <a:solidFill>
                  <a:srgbClr val="131313"/>
                </a:solidFill>
                <a:latin typeface="Calibri"/>
                <a:cs typeface="Calibri"/>
              </a:rPr>
              <a:t>una </a:t>
            </a:r>
            <a:r>
              <a:rPr sz="1200" spc="-5" dirty="0">
                <a:solidFill>
                  <a:srgbClr val="131313"/>
                </a:solidFill>
                <a:latin typeface="Calibri"/>
                <a:cs typeface="Calibri"/>
              </a:rPr>
              <a:t>ricca proposta </a:t>
            </a:r>
            <a:r>
              <a:rPr sz="1200" dirty="0">
                <a:solidFill>
                  <a:srgbClr val="131313"/>
                </a:solidFill>
                <a:latin typeface="Calibri"/>
                <a:cs typeface="Calibri"/>
              </a:rPr>
              <a:t>di </a:t>
            </a:r>
            <a:r>
              <a:rPr sz="1200" spc="-5" dirty="0">
                <a:solidFill>
                  <a:srgbClr val="131313"/>
                </a:solidFill>
                <a:latin typeface="Calibri"/>
                <a:cs typeface="Calibri"/>
              </a:rPr>
              <a:t>eventi, iniziative </a:t>
            </a:r>
            <a:r>
              <a:rPr sz="1200" dirty="0">
                <a:solidFill>
                  <a:srgbClr val="131313"/>
                </a:solidFill>
                <a:latin typeface="Calibri"/>
                <a:cs typeface="Calibri"/>
              </a:rPr>
              <a:t>e  </a:t>
            </a:r>
            <a:r>
              <a:rPr sz="1200" spc="-5" dirty="0">
                <a:solidFill>
                  <a:srgbClr val="131313"/>
                </a:solidFill>
                <a:latin typeface="Calibri"/>
                <a:cs typeface="Calibri"/>
              </a:rPr>
              <a:t>laboratori diffusi sull’intero territorio nazionale.  Coinvolgendo oltre </a:t>
            </a:r>
            <a:r>
              <a:rPr sz="1200" dirty="0">
                <a:solidFill>
                  <a:srgbClr val="131313"/>
                </a:solidFill>
                <a:latin typeface="Calibri"/>
                <a:cs typeface="Calibri"/>
              </a:rPr>
              <a:t>10 mila giovanissimi in </a:t>
            </a:r>
            <a:r>
              <a:rPr sz="1200" spc="-5" dirty="0">
                <a:solidFill>
                  <a:srgbClr val="131313"/>
                </a:solidFill>
                <a:latin typeface="Calibri"/>
                <a:cs typeface="Calibri"/>
              </a:rPr>
              <a:t>tutta  </a:t>
            </a:r>
            <a:r>
              <a:rPr sz="1200" dirty="0">
                <a:solidFill>
                  <a:srgbClr val="131313"/>
                </a:solidFill>
                <a:latin typeface="Calibri"/>
                <a:cs typeface="Calibri"/>
              </a:rPr>
              <a:t>Italia, il </a:t>
            </a:r>
            <a:r>
              <a:rPr sz="1200" spc="-5" dirty="0">
                <a:solidFill>
                  <a:srgbClr val="131313"/>
                </a:solidFill>
                <a:latin typeface="Calibri"/>
                <a:cs typeface="Calibri"/>
              </a:rPr>
              <a:t>Festival </a:t>
            </a:r>
            <a:r>
              <a:rPr sz="1200" dirty="0">
                <a:solidFill>
                  <a:srgbClr val="131313"/>
                </a:solidFill>
                <a:latin typeface="Calibri"/>
                <a:cs typeface="Calibri"/>
              </a:rPr>
              <a:t>ha </a:t>
            </a:r>
            <a:r>
              <a:rPr sz="1200" spc="-5" dirty="0">
                <a:solidFill>
                  <a:srgbClr val="131313"/>
                </a:solidFill>
                <a:latin typeface="Calibri"/>
                <a:cs typeface="Calibri"/>
              </a:rPr>
              <a:t>l’obiettivo </a:t>
            </a:r>
            <a:r>
              <a:rPr sz="1200" dirty="0">
                <a:solidFill>
                  <a:srgbClr val="131313"/>
                </a:solidFill>
                <a:latin typeface="Calibri"/>
                <a:cs typeface="Calibri"/>
              </a:rPr>
              <a:t>di </a:t>
            </a:r>
            <a:r>
              <a:rPr sz="1200" spc="-5" dirty="0">
                <a:solidFill>
                  <a:srgbClr val="131313"/>
                </a:solidFill>
                <a:latin typeface="Calibri"/>
                <a:cs typeface="Calibri"/>
              </a:rPr>
              <a:t>avvicinare  bambini </a:t>
            </a:r>
            <a:r>
              <a:rPr sz="1200" dirty="0">
                <a:solidFill>
                  <a:srgbClr val="131313"/>
                </a:solidFill>
                <a:latin typeface="Calibri"/>
                <a:cs typeface="Calibri"/>
              </a:rPr>
              <a:t>e ragazzi dai 6 </a:t>
            </a:r>
            <a:r>
              <a:rPr sz="1200" spc="-10" dirty="0">
                <a:solidFill>
                  <a:srgbClr val="131313"/>
                </a:solidFill>
                <a:latin typeface="Calibri"/>
                <a:cs typeface="Calibri"/>
              </a:rPr>
              <a:t>ai </a:t>
            </a:r>
            <a:r>
              <a:rPr sz="1200" dirty="0">
                <a:solidFill>
                  <a:srgbClr val="131313"/>
                </a:solidFill>
                <a:latin typeface="Calibri"/>
                <a:cs typeface="Calibri"/>
              </a:rPr>
              <a:t>13 anni alla </a:t>
            </a:r>
            <a:r>
              <a:rPr sz="1200" spc="-5" dirty="0">
                <a:solidFill>
                  <a:srgbClr val="131313"/>
                </a:solidFill>
                <a:latin typeface="Calibri"/>
                <a:cs typeface="Calibri"/>
              </a:rPr>
              <a:t>cultura </a:t>
            </a:r>
            <a:r>
              <a:rPr sz="1200" dirty="0">
                <a:solidFill>
                  <a:srgbClr val="131313"/>
                </a:solidFill>
                <a:latin typeface="Calibri"/>
                <a:cs typeface="Calibri"/>
              </a:rPr>
              <a:t>e, in  </a:t>
            </a:r>
            <a:r>
              <a:rPr sz="1200" spc="-5" dirty="0">
                <a:solidFill>
                  <a:srgbClr val="131313"/>
                </a:solidFill>
                <a:latin typeface="Calibri"/>
                <a:cs typeface="Calibri"/>
              </a:rPr>
              <a:t>particolare, </a:t>
            </a:r>
            <a:r>
              <a:rPr sz="1200" dirty="0">
                <a:solidFill>
                  <a:srgbClr val="131313"/>
                </a:solidFill>
                <a:latin typeface="Calibri"/>
                <a:cs typeface="Calibri"/>
              </a:rPr>
              <a:t>agli </a:t>
            </a:r>
            <a:r>
              <a:rPr sz="1200" spc="-5" dirty="0">
                <a:solidFill>
                  <a:srgbClr val="131313"/>
                </a:solidFill>
                <a:latin typeface="Calibri"/>
                <a:cs typeface="Calibri"/>
              </a:rPr>
              <a:t>aspetti </a:t>
            </a:r>
            <a:r>
              <a:rPr sz="1200" dirty="0">
                <a:solidFill>
                  <a:srgbClr val="131313"/>
                </a:solidFill>
                <a:latin typeface="Calibri"/>
                <a:cs typeface="Calibri"/>
              </a:rPr>
              <a:t>più </a:t>
            </a:r>
            <a:r>
              <a:rPr sz="1200" spc="-5" dirty="0">
                <a:solidFill>
                  <a:srgbClr val="131313"/>
                </a:solidFill>
                <a:latin typeface="Calibri"/>
                <a:cs typeface="Calibri"/>
              </a:rPr>
              <a:t>“generativi” della  </a:t>
            </a:r>
            <a:r>
              <a:rPr sz="1200" dirty="0">
                <a:solidFill>
                  <a:srgbClr val="131313"/>
                </a:solidFill>
                <a:latin typeface="Calibri"/>
                <a:cs typeface="Calibri"/>
              </a:rPr>
              <a:t>creatività. </a:t>
            </a:r>
            <a:r>
              <a:rPr sz="1200" spc="-5" dirty="0">
                <a:solidFill>
                  <a:srgbClr val="131313"/>
                </a:solidFill>
                <a:latin typeface="Calibri"/>
                <a:cs typeface="Calibri"/>
              </a:rPr>
              <a:t>Attraverso </a:t>
            </a:r>
            <a:r>
              <a:rPr sz="1200" dirty="0">
                <a:solidFill>
                  <a:srgbClr val="131313"/>
                </a:solidFill>
                <a:latin typeface="Calibri"/>
                <a:cs typeface="Calibri"/>
              </a:rPr>
              <a:t>l’arte, </a:t>
            </a:r>
            <a:r>
              <a:rPr sz="1200" spc="-5" dirty="0">
                <a:solidFill>
                  <a:srgbClr val="131313"/>
                </a:solidFill>
                <a:latin typeface="Calibri"/>
                <a:cs typeface="Calibri"/>
              </a:rPr>
              <a:t>l’archeologia, </a:t>
            </a:r>
            <a:r>
              <a:rPr sz="1200" spc="-10" dirty="0">
                <a:solidFill>
                  <a:srgbClr val="131313"/>
                </a:solidFill>
                <a:latin typeface="Calibri"/>
                <a:cs typeface="Calibri"/>
              </a:rPr>
              <a:t>la  </a:t>
            </a:r>
            <a:r>
              <a:rPr sz="1200" spc="-5" dirty="0">
                <a:solidFill>
                  <a:srgbClr val="131313"/>
                </a:solidFill>
                <a:latin typeface="Calibri"/>
                <a:cs typeface="Calibri"/>
              </a:rPr>
              <a:t>musica,</a:t>
            </a:r>
            <a:r>
              <a:rPr sz="1200" spc="114" dirty="0">
                <a:solidFill>
                  <a:srgbClr val="131313"/>
                </a:solidFill>
                <a:latin typeface="Calibri"/>
                <a:cs typeface="Calibri"/>
              </a:rPr>
              <a:t> </a:t>
            </a:r>
            <a:r>
              <a:rPr sz="1200" dirty="0">
                <a:solidFill>
                  <a:srgbClr val="131313"/>
                </a:solidFill>
                <a:latin typeface="Calibri"/>
                <a:cs typeface="Calibri"/>
              </a:rPr>
              <a:t>il</a:t>
            </a:r>
            <a:r>
              <a:rPr sz="1200" spc="120" dirty="0">
                <a:solidFill>
                  <a:srgbClr val="131313"/>
                </a:solidFill>
                <a:latin typeface="Calibri"/>
                <a:cs typeface="Calibri"/>
              </a:rPr>
              <a:t> </a:t>
            </a:r>
            <a:r>
              <a:rPr sz="1200" spc="-5" dirty="0">
                <a:solidFill>
                  <a:srgbClr val="131313"/>
                </a:solidFill>
                <a:latin typeface="Calibri"/>
                <a:cs typeface="Calibri"/>
              </a:rPr>
              <a:t>canto,</a:t>
            </a:r>
            <a:r>
              <a:rPr sz="1200" spc="120" dirty="0">
                <a:solidFill>
                  <a:srgbClr val="131313"/>
                </a:solidFill>
                <a:latin typeface="Calibri"/>
                <a:cs typeface="Calibri"/>
              </a:rPr>
              <a:t> </a:t>
            </a:r>
            <a:r>
              <a:rPr sz="1200" dirty="0">
                <a:solidFill>
                  <a:srgbClr val="131313"/>
                </a:solidFill>
                <a:latin typeface="Calibri"/>
                <a:cs typeface="Calibri"/>
              </a:rPr>
              <a:t>la</a:t>
            </a:r>
            <a:r>
              <a:rPr sz="1200" spc="125" dirty="0">
                <a:solidFill>
                  <a:srgbClr val="131313"/>
                </a:solidFill>
                <a:latin typeface="Calibri"/>
                <a:cs typeface="Calibri"/>
              </a:rPr>
              <a:t> </a:t>
            </a:r>
            <a:r>
              <a:rPr sz="1200" spc="-5" dirty="0">
                <a:solidFill>
                  <a:srgbClr val="131313"/>
                </a:solidFill>
                <a:latin typeface="Calibri"/>
                <a:cs typeface="Calibri"/>
              </a:rPr>
              <a:t>lettura,</a:t>
            </a:r>
            <a:r>
              <a:rPr sz="1200" spc="125" dirty="0">
                <a:solidFill>
                  <a:srgbClr val="131313"/>
                </a:solidFill>
                <a:latin typeface="Calibri"/>
                <a:cs typeface="Calibri"/>
              </a:rPr>
              <a:t> </a:t>
            </a:r>
            <a:r>
              <a:rPr sz="1200" dirty="0">
                <a:solidFill>
                  <a:srgbClr val="131313"/>
                </a:solidFill>
                <a:latin typeface="Calibri"/>
                <a:cs typeface="Calibri"/>
              </a:rPr>
              <a:t>il</a:t>
            </a:r>
            <a:r>
              <a:rPr sz="1200" spc="120" dirty="0">
                <a:solidFill>
                  <a:srgbClr val="131313"/>
                </a:solidFill>
                <a:latin typeface="Calibri"/>
                <a:cs typeface="Calibri"/>
              </a:rPr>
              <a:t> </a:t>
            </a:r>
            <a:r>
              <a:rPr sz="1200" spc="-5" dirty="0">
                <a:solidFill>
                  <a:srgbClr val="131313"/>
                </a:solidFill>
                <a:latin typeface="Calibri"/>
                <a:cs typeface="Calibri"/>
              </a:rPr>
              <a:t>teatro,</a:t>
            </a:r>
            <a:r>
              <a:rPr sz="1200" spc="135" dirty="0">
                <a:solidFill>
                  <a:srgbClr val="131313"/>
                </a:solidFill>
                <a:latin typeface="Calibri"/>
                <a:cs typeface="Calibri"/>
              </a:rPr>
              <a:t> </a:t>
            </a:r>
            <a:r>
              <a:rPr sz="1200" dirty="0">
                <a:solidFill>
                  <a:srgbClr val="131313"/>
                </a:solidFill>
                <a:latin typeface="Calibri"/>
                <a:cs typeface="Calibri"/>
              </a:rPr>
              <a:t>la</a:t>
            </a:r>
            <a:r>
              <a:rPr sz="1200" spc="110" dirty="0">
                <a:solidFill>
                  <a:srgbClr val="131313"/>
                </a:solidFill>
                <a:latin typeface="Calibri"/>
                <a:cs typeface="Calibri"/>
              </a:rPr>
              <a:t> </a:t>
            </a:r>
            <a:r>
              <a:rPr sz="1200" spc="-5" dirty="0">
                <a:solidFill>
                  <a:srgbClr val="131313"/>
                </a:solidFill>
                <a:latin typeface="Calibri"/>
                <a:cs typeface="Calibri"/>
              </a:rPr>
              <a:t>fotografia,</a:t>
            </a:r>
            <a:endParaRPr sz="1200">
              <a:latin typeface="Calibri"/>
              <a:cs typeface="Calibri"/>
            </a:endParaRPr>
          </a:p>
          <a:p>
            <a:pPr marL="12700" marR="8890" algn="just">
              <a:lnSpc>
                <a:spcPct val="105000"/>
              </a:lnSpc>
            </a:pPr>
            <a:r>
              <a:rPr sz="1200" dirty="0">
                <a:solidFill>
                  <a:srgbClr val="131313"/>
                </a:solidFill>
                <a:latin typeface="Calibri"/>
                <a:cs typeface="Calibri"/>
              </a:rPr>
              <a:t>la </a:t>
            </a:r>
            <a:r>
              <a:rPr sz="1200" spc="-5" dirty="0">
                <a:solidFill>
                  <a:srgbClr val="131313"/>
                </a:solidFill>
                <a:latin typeface="Calibri"/>
                <a:cs typeface="Calibri"/>
              </a:rPr>
              <a:t>robotica, </a:t>
            </a:r>
            <a:r>
              <a:rPr sz="1200" dirty="0">
                <a:solidFill>
                  <a:srgbClr val="131313"/>
                </a:solidFill>
                <a:latin typeface="Calibri"/>
                <a:cs typeface="Calibri"/>
              </a:rPr>
              <a:t>le </a:t>
            </a:r>
            <a:r>
              <a:rPr sz="1200" spc="-5" dirty="0">
                <a:solidFill>
                  <a:srgbClr val="131313"/>
                </a:solidFill>
                <a:latin typeface="Calibri"/>
                <a:cs typeface="Calibri"/>
              </a:rPr>
              <a:t>tecnologie </a:t>
            </a:r>
            <a:r>
              <a:rPr sz="1200" dirty="0">
                <a:solidFill>
                  <a:srgbClr val="131313"/>
                </a:solidFill>
                <a:latin typeface="Calibri"/>
                <a:cs typeface="Calibri"/>
              </a:rPr>
              <a:t>digitali e altri percorsi </a:t>
            </a:r>
            <a:r>
              <a:rPr sz="1200" spc="-5" dirty="0">
                <a:solidFill>
                  <a:srgbClr val="131313"/>
                </a:solidFill>
                <a:latin typeface="Calibri"/>
                <a:cs typeface="Calibri"/>
              </a:rPr>
              <a:t>figurativi </a:t>
            </a:r>
            <a:r>
              <a:rPr sz="1200" dirty="0">
                <a:solidFill>
                  <a:srgbClr val="131313"/>
                </a:solidFill>
                <a:latin typeface="Calibri"/>
                <a:cs typeface="Calibri"/>
              </a:rPr>
              <a:t>e </a:t>
            </a:r>
            <a:r>
              <a:rPr sz="1200" spc="-5" dirty="0">
                <a:solidFill>
                  <a:srgbClr val="131313"/>
                </a:solidFill>
                <a:latin typeface="Calibri"/>
                <a:cs typeface="Calibri"/>
              </a:rPr>
              <a:t>linguistici, </a:t>
            </a:r>
            <a:r>
              <a:rPr sz="1200" dirty="0">
                <a:solidFill>
                  <a:srgbClr val="131313"/>
                </a:solidFill>
                <a:latin typeface="Calibri"/>
                <a:cs typeface="Calibri"/>
              </a:rPr>
              <a:t>i giovani </a:t>
            </a:r>
            <a:r>
              <a:rPr sz="1200" spc="-5" dirty="0">
                <a:solidFill>
                  <a:srgbClr val="131313"/>
                </a:solidFill>
                <a:latin typeface="Calibri"/>
                <a:cs typeface="Calibri"/>
              </a:rPr>
              <a:t>protagonisti del  Festival potranno così sperimentare </a:t>
            </a:r>
            <a:r>
              <a:rPr sz="1200" dirty="0">
                <a:solidFill>
                  <a:srgbClr val="131313"/>
                </a:solidFill>
                <a:latin typeface="Calibri"/>
                <a:cs typeface="Calibri"/>
              </a:rPr>
              <a:t>le </a:t>
            </a:r>
            <a:r>
              <a:rPr sz="1200" spc="-5" dirty="0">
                <a:solidFill>
                  <a:srgbClr val="131313"/>
                </a:solidFill>
                <a:latin typeface="Calibri"/>
                <a:cs typeface="Calibri"/>
              </a:rPr>
              <a:t>potenzialità </a:t>
            </a:r>
            <a:r>
              <a:rPr sz="1200" dirty="0">
                <a:solidFill>
                  <a:srgbClr val="131313"/>
                </a:solidFill>
                <a:latin typeface="Calibri"/>
                <a:cs typeface="Calibri"/>
              </a:rPr>
              <a:t>della loro </a:t>
            </a:r>
            <a:r>
              <a:rPr sz="1200" spc="-5" dirty="0">
                <a:solidFill>
                  <a:srgbClr val="131313"/>
                </a:solidFill>
                <a:latin typeface="Calibri"/>
                <a:cs typeface="Calibri"/>
              </a:rPr>
              <a:t>fantasia </a:t>
            </a:r>
            <a:r>
              <a:rPr sz="1200" dirty="0">
                <a:solidFill>
                  <a:srgbClr val="131313"/>
                </a:solidFill>
                <a:latin typeface="Calibri"/>
                <a:cs typeface="Calibri"/>
              </a:rPr>
              <a:t>e </a:t>
            </a:r>
            <a:r>
              <a:rPr sz="1200" spc="-5" dirty="0">
                <a:solidFill>
                  <a:srgbClr val="131313"/>
                </a:solidFill>
                <a:latin typeface="Calibri"/>
                <a:cs typeface="Calibri"/>
              </a:rPr>
              <a:t>costruire infiniti</a:t>
            </a:r>
            <a:r>
              <a:rPr sz="1200" spc="65" dirty="0">
                <a:solidFill>
                  <a:srgbClr val="131313"/>
                </a:solidFill>
                <a:latin typeface="Calibri"/>
                <a:cs typeface="Calibri"/>
              </a:rPr>
              <a:t> </a:t>
            </a:r>
            <a:r>
              <a:rPr sz="1200" spc="-5" dirty="0">
                <a:solidFill>
                  <a:srgbClr val="131313"/>
                </a:solidFill>
                <a:latin typeface="Calibri"/>
                <a:cs typeface="Calibri"/>
              </a:rPr>
              <a:t>racconti.</a:t>
            </a:r>
            <a:endParaRPr sz="1200">
              <a:latin typeface="Calibri"/>
              <a:cs typeface="Calibri"/>
            </a:endParaRPr>
          </a:p>
          <a:p>
            <a:pPr>
              <a:lnSpc>
                <a:spcPct val="100000"/>
              </a:lnSpc>
              <a:spcBef>
                <a:spcPts val="10"/>
              </a:spcBef>
            </a:pPr>
            <a:endParaRPr sz="1300">
              <a:latin typeface="Times New Roman"/>
              <a:cs typeface="Times New Roman"/>
            </a:endParaRPr>
          </a:p>
          <a:p>
            <a:pPr marL="12700" marR="5715" algn="just">
              <a:lnSpc>
                <a:spcPct val="105000"/>
              </a:lnSpc>
            </a:pPr>
            <a:r>
              <a:rPr sz="1200" spc="-5" dirty="0">
                <a:solidFill>
                  <a:srgbClr val="131313"/>
                </a:solidFill>
                <a:latin typeface="Calibri"/>
                <a:cs typeface="Calibri"/>
              </a:rPr>
              <a:t>Oltre </a:t>
            </a:r>
            <a:r>
              <a:rPr sz="1200" dirty="0">
                <a:solidFill>
                  <a:srgbClr val="131313"/>
                </a:solidFill>
                <a:latin typeface="Calibri"/>
                <a:cs typeface="Calibri"/>
              </a:rPr>
              <a:t>80 gli </a:t>
            </a:r>
            <a:r>
              <a:rPr sz="1200" spc="-5" dirty="0">
                <a:solidFill>
                  <a:srgbClr val="131313"/>
                </a:solidFill>
                <a:latin typeface="Calibri"/>
                <a:cs typeface="Calibri"/>
              </a:rPr>
              <a:t>eventi culturali che si svolgeranno </a:t>
            </a:r>
            <a:r>
              <a:rPr sz="1200" dirty="0">
                <a:solidFill>
                  <a:srgbClr val="131313"/>
                </a:solidFill>
                <a:latin typeface="Calibri"/>
                <a:cs typeface="Calibri"/>
              </a:rPr>
              <a:t>in </a:t>
            </a:r>
            <a:r>
              <a:rPr sz="1200" spc="-5" dirty="0">
                <a:solidFill>
                  <a:srgbClr val="131313"/>
                </a:solidFill>
                <a:latin typeface="Calibri"/>
                <a:cs typeface="Calibri"/>
              </a:rPr>
              <a:t>tutta </a:t>
            </a:r>
            <a:r>
              <a:rPr sz="1200" dirty="0">
                <a:solidFill>
                  <a:srgbClr val="131313"/>
                </a:solidFill>
                <a:latin typeface="Calibri"/>
                <a:cs typeface="Calibri"/>
              </a:rPr>
              <a:t>la </a:t>
            </a:r>
            <a:r>
              <a:rPr sz="1200" spc="-5" dirty="0">
                <a:solidFill>
                  <a:srgbClr val="131313"/>
                </a:solidFill>
                <a:latin typeface="Calibri"/>
                <a:cs typeface="Calibri"/>
              </a:rPr>
              <a:t>penisola </a:t>
            </a:r>
            <a:r>
              <a:rPr sz="1200" dirty="0">
                <a:solidFill>
                  <a:srgbClr val="131313"/>
                </a:solidFill>
                <a:latin typeface="Calibri"/>
                <a:cs typeface="Calibri"/>
              </a:rPr>
              <a:t>in 60 </a:t>
            </a:r>
            <a:r>
              <a:rPr sz="1200" spc="-5" dirty="0">
                <a:solidFill>
                  <a:srgbClr val="131313"/>
                </a:solidFill>
                <a:latin typeface="Calibri"/>
                <a:cs typeface="Calibri"/>
              </a:rPr>
              <a:t>città. </a:t>
            </a:r>
            <a:r>
              <a:rPr sz="1200" dirty="0">
                <a:solidFill>
                  <a:srgbClr val="131313"/>
                </a:solidFill>
                <a:latin typeface="Calibri"/>
                <a:cs typeface="Calibri"/>
              </a:rPr>
              <a:t>I </a:t>
            </a:r>
            <a:r>
              <a:rPr sz="1200" spc="-5" dirty="0">
                <a:solidFill>
                  <a:srgbClr val="131313"/>
                </a:solidFill>
                <a:latin typeface="Calibri"/>
                <a:cs typeface="Calibri"/>
              </a:rPr>
              <a:t>laboratori </a:t>
            </a:r>
            <a:r>
              <a:rPr sz="1200" dirty="0">
                <a:solidFill>
                  <a:srgbClr val="131313"/>
                </a:solidFill>
                <a:latin typeface="Calibri"/>
                <a:cs typeface="Calibri"/>
              </a:rPr>
              <a:t>e le </a:t>
            </a:r>
            <a:r>
              <a:rPr sz="1200" spc="-5" dirty="0">
                <a:solidFill>
                  <a:srgbClr val="131313"/>
                </a:solidFill>
                <a:latin typeface="Calibri"/>
                <a:cs typeface="Calibri"/>
              </a:rPr>
              <a:t>altre  attività proposte, coordinati dalle banche con </a:t>
            </a:r>
            <a:r>
              <a:rPr sz="1200" spc="-10" dirty="0">
                <a:solidFill>
                  <a:srgbClr val="131313"/>
                </a:solidFill>
                <a:latin typeface="Calibri"/>
                <a:cs typeface="Calibri"/>
              </a:rPr>
              <a:t>la </a:t>
            </a:r>
            <a:r>
              <a:rPr sz="1200" spc="-5" dirty="0">
                <a:solidFill>
                  <a:srgbClr val="131313"/>
                </a:solidFill>
                <a:latin typeface="Calibri"/>
                <a:cs typeface="Calibri"/>
              </a:rPr>
              <a:t>collaborazione </a:t>
            </a:r>
            <a:r>
              <a:rPr sz="1200" dirty="0">
                <a:solidFill>
                  <a:srgbClr val="131313"/>
                </a:solidFill>
                <a:latin typeface="Calibri"/>
                <a:cs typeface="Calibri"/>
              </a:rPr>
              <a:t>di </a:t>
            </a:r>
            <a:r>
              <a:rPr sz="1200" spc="-5" dirty="0">
                <a:solidFill>
                  <a:srgbClr val="131313"/>
                </a:solidFill>
                <a:latin typeface="Calibri"/>
                <a:cs typeface="Calibri"/>
              </a:rPr>
              <a:t>scuole, musei, biblioteche </a:t>
            </a:r>
            <a:r>
              <a:rPr sz="1200" dirty="0">
                <a:solidFill>
                  <a:srgbClr val="131313"/>
                </a:solidFill>
                <a:latin typeface="Calibri"/>
                <a:cs typeface="Calibri"/>
              </a:rPr>
              <a:t>e  </a:t>
            </a:r>
            <a:r>
              <a:rPr sz="1200" spc="-5" dirty="0">
                <a:solidFill>
                  <a:srgbClr val="131313"/>
                </a:solidFill>
                <a:latin typeface="Calibri"/>
                <a:cs typeface="Calibri"/>
              </a:rPr>
              <a:t>operatori culturali, si svilupperanno attorno </a:t>
            </a:r>
            <a:r>
              <a:rPr sz="1200" dirty="0">
                <a:solidFill>
                  <a:srgbClr val="131313"/>
                </a:solidFill>
                <a:latin typeface="Calibri"/>
                <a:cs typeface="Calibri"/>
              </a:rPr>
              <a:t>ad un </a:t>
            </a:r>
            <a:r>
              <a:rPr sz="1200" spc="-5" dirty="0">
                <a:solidFill>
                  <a:srgbClr val="131313"/>
                </a:solidFill>
                <a:latin typeface="Calibri"/>
                <a:cs typeface="Calibri"/>
              </a:rPr>
              <a:t>unico </a:t>
            </a:r>
            <a:r>
              <a:rPr sz="1200" dirty="0">
                <a:solidFill>
                  <a:srgbClr val="131313"/>
                </a:solidFill>
                <a:latin typeface="Calibri"/>
                <a:cs typeface="Calibri"/>
              </a:rPr>
              <a:t>tema </a:t>
            </a:r>
            <a:r>
              <a:rPr sz="1200" spc="-5" dirty="0">
                <a:solidFill>
                  <a:srgbClr val="131313"/>
                </a:solidFill>
                <a:latin typeface="Calibri"/>
                <a:cs typeface="Calibri"/>
              </a:rPr>
              <a:t>ispiratore, </a:t>
            </a:r>
            <a:r>
              <a:rPr sz="1200" dirty="0">
                <a:solidFill>
                  <a:srgbClr val="131313"/>
                </a:solidFill>
                <a:latin typeface="Calibri"/>
                <a:cs typeface="Calibri"/>
              </a:rPr>
              <a:t>declinato da </a:t>
            </a:r>
            <a:r>
              <a:rPr sz="1200" spc="-5" dirty="0">
                <a:solidFill>
                  <a:srgbClr val="131313"/>
                </a:solidFill>
                <a:latin typeface="Calibri"/>
                <a:cs typeface="Calibri"/>
              </a:rPr>
              <a:t>ciascuna  </a:t>
            </a:r>
            <a:r>
              <a:rPr sz="1200" dirty="0">
                <a:solidFill>
                  <a:srgbClr val="131313"/>
                </a:solidFill>
                <a:latin typeface="Calibri"/>
                <a:cs typeface="Calibri"/>
              </a:rPr>
              <a:t>realtà </a:t>
            </a:r>
            <a:r>
              <a:rPr sz="1200" spc="-5" dirty="0">
                <a:solidFill>
                  <a:srgbClr val="131313"/>
                </a:solidFill>
                <a:latin typeface="Calibri"/>
                <a:cs typeface="Calibri"/>
              </a:rPr>
              <a:t>con strumenti diversi </a:t>
            </a:r>
            <a:r>
              <a:rPr sz="1200" dirty="0">
                <a:solidFill>
                  <a:srgbClr val="131313"/>
                </a:solidFill>
                <a:latin typeface="Calibri"/>
                <a:cs typeface="Calibri"/>
              </a:rPr>
              <a:t>e da </a:t>
            </a:r>
            <a:r>
              <a:rPr sz="1200" spc="-5" dirty="0">
                <a:solidFill>
                  <a:srgbClr val="131313"/>
                </a:solidFill>
                <a:latin typeface="Calibri"/>
                <a:cs typeface="Calibri"/>
              </a:rPr>
              <a:t>punti </a:t>
            </a:r>
            <a:r>
              <a:rPr sz="1200" dirty="0">
                <a:solidFill>
                  <a:srgbClr val="131313"/>
                </a:solidFill>
                <a:latin typeface="Calibri"/>
                <a:cs typeface="Calibri"/>
              </a:rPr>
              <a:t>di </a:t>
            </a:r>
            <a:r>
              <a:rPr sz="1200" spc="-5" dirty="0">
                <a:solidFill>
                  <a:srgbClr val="131313"/>
                </a:solidFill>
                <a:latin typeface="Calibri"/>
                <a:cs typeface="Calibri"/>
              </a:rPr>
              <a:t>vista differenti, </a:t>
            </a:r>
            <a:r>
              <a:rPr sz="1200" dirty="0">
                <a:solidFill>
                  <a:srgbClr val="131313"/>
                </a:solidFill>
                <a:latin typeface="Calibri"/>
                <a:cs typeface="Calibri"/>
              </a:rPr>
              <a:t>alla </a:t>
            </a:r>
            <a:r>
              <a:rPr sz="1200" spc="-5" dirty="0">
                <a:solidFill>
                  <a:srgbClr val="131313"/>
                </a:solidFill>
                <a:latin typeface="Calibri"/>
                <a:cs typeface="Calibri"/>
              </a:rPr>
              <a:t>luce delle proprie specificità </a:t>
            </a:r>
            <a:r>
              <a:rPr sz="1200" dirty="0">
                <a:solidFill>
                  <a:srgbClr val="131313"/>
                </a:solidFill>
                <a:latin typeface="Calibri"/>
                <a:cs typeface="Calibri"/>
              </a:rPr>
              <a:t>e di  quelle </a:t>
            </a:r>
            <a:r>
              <a:rPr sz="1200" spc="-5" dirty="0">
                <a:solidFill>
                  <a:srgbClr val="131313"/>
                </a:solidFill>
                <a:latin typeface="Calibri"/>
                <a:cs typeface="Calibri"/>
              </a:rPr>
              <a:t>del territorio </a:t>
            </a:r>
            <a:r>
              <a:rPr sz="1200" dirty="0">
                <a:solidFill>
                  <a:srgbClr val="131313"/>
                </a:solidFill>
                <a:latin typeface="Calibri"/>
                <a:cs typeface="Calibri"/>
              </a:rPr>
              <a:t>di</a:t>
            </a:r>
            <a:r>
              <a:rPr sz="1200" spc="-20" dirty="0">
                <a:solidFill>
                  <a:srgbClr val="131313"/>
                </a:solidFill>
                <a:latin typeface="Calibri"/>
                <a:cs typeface="Calibri"/>
              </a:rPr>
              <a:t> </a:t>
            </a:r>
            <a:r>
              <a:rPr sz="1200" spc="-5" dirty="0">
                <a:solidFill>
                  <a:srgbClr val="131313"/>
                </a:solidFill>
                <a:latin typeface="Calibri"/>
                <a:cs typeface="Calibri"/>
              </a:rPr>
              <a:t>appartenenza.</a:t>
            </a:r>
            <a:endParaRPr sz="1200">
              <a:latin typeface="Calibri"/>
              <a:cs typeface="Calibri"/>
            </a:endParaRPr>
          </a:p>
          <a:p>
            <a:pPr marL="12700" marR="10795" algn="just">
              <a:lnSpc>
                <a:spcPct val="104099"/>
              </a:lnSpc>
              <a:spcBef>
                <a:spcPts val="10"/>
              </a:spcBef>
            </a:pPr>
            <a:r>
              <a:rPr sz="1200" dirty="0">
                <a:solidFill>
                  <a:srgbClr val="131313"/>
                </a:solidFill>
                <a:latin typeface="Calibri"/>
                <a:cs typeface="Calibri"/>
              </a:rPr>
              <a:t>Per </a:t>
            </a:r>
            <a:r>
              <a:rPr sz="1200" spc="-5" dirty="0">
                <a:solidFill>
                  <a:srgbClr val="131313"/>
                </a:solidFill>
                <a:latin typeface="Calibri"/>
                <a:cs typeface="Calibri"/>
              </a:rPr>
              <a:t>questa seconda edizione </a:t>
            </a:r>
            <a:r>
              <a:rPr sz="1200" dirty="0">
                <a:solidFill>
                  <a:srgbClr val="131313"/>
                </a:solidFill>
                <a:latin typeface="Calibri"/>
                <a:cs typeface="Calibri"/>
              </a:rPr>
              <a:t>del </a:t>
            </a:r>
            <a:r>
              <a:rPr sz="1200" spc="-5" dirty="0">
                <a:solidFill>
                  <a:srgbClr val="131313"/>
                </a:solidFill>
                <a:latin typeface="Calibri"/>
                <a:cs typeface="Calibri"/>
              </a:rPr>
              <a:t>Festival </a:t>
            </a:r>
            <a:r>
              <a:rPr sz="1200" dirty="0">
                <a:solidFill>
                  <a:srgbClr val="131313"/>
                </a:solidFill>
                <a:latin typeface="Calibri"/>
                <a:cs typeface="Calibri"/>
              </a:rPr>
              <a:t>è </a:t>
            </a:r>
            <a:r>
              <a:rPr sz="1200" spc="-5" dirty="0">
                <a:solidFill>
                  <a:srgbClr val="131313"/>
                </a:solidFill>
                <a:latin typeface="Calibri"/>
                <a:cs typeface="Calibri"/>
              </a:rPr>
              <a:t>stato scelto come filo conduttore ideale </a:t>
            </a:r>
            <a:r>
              <a:rPr sz="1200" dirty="0">
                <a:solidFill>
                  <a:srgbClr val="131313"/>
                </a:solidFill>
                <a:latin typeface="Calibri"/>
                <a:cs typeface="Calibri"/>
              </a:rPr>
              <a:t>di </a:t>
            </a:r>
            <a:r>
              <a:rPr sz="1200" spc="-5" dirty="0">
                <a:solidFill>
                  <a:srgbClr val="131313"/>
                </a:solidFill>
                <a:latin typeface="Calibri"/>
                <a:cs typeface="Calibri"/>
              </a:rPr>
              <a:t>tutte </a:t>
            </a:r>
            <a:r>
              <a:rPr sz="1200" spc="-10" dirty="0">
                <a:solidFill>
                  <a:srgbClr val="131313"/>
                </a:solidFill>
                <a:latin typeface="Calibri"/>
                <a:cs typeface="Calibri"/>
              </a:rPr>
              <a:t>le  </a:t>
            </a:r>
            <a:r>
              <a:rPr sz="1200" spc="-5" dirty="0">
                <a:solidFill>
                  <a:srgbClr val="131313"/>
                </a:solidFill>
                <a:latin typeface="Calibri"/>
                <a:cs typeface="Calibri"/>
              </a:rPr>
              <a:t>iniziative “L’alfabeto </a:t>
            </a:r>
            <a:r>
              <a:rPr sz="1200" dirty="0">
                <a:solidFill>
                  <a:srgbClr val="131313"/>
                </a:solidFill>
                <a:latin typeface="Calibri"/>
                <a:cs typeface="Calibri"/>
              </a:rPr>
              <a:t>del </a:t>
            </a:r>
            <a:r>
              <a:rPr sz="1200" spc="-5" dirty="0">
                <a:solidFill>
                  <a:srgbClr val="131313"/>
                </a:solidFill>
                <a:latin typeface="Calibri"/>
                <a:cs typeface="Calibri"/>
              </a:rPr>
              <a:t>Mondo”. </a:t>
            </a:r>
            <a:r>
              <a:rPr sz="1200" dirty="0">
                <a:solidFill>
                  <a:srgbClr val="131313"/>
                </a:solidFill>
                <a:latin typeface="Calibri"/>
                <a:cs typeface="Calibri"/>
              </a:rPr>
              <a:t>Trarre </a:t>
            </a:r>
            <a:r>
              <a:rPr sz="1200" spc="-5" dirty="0">
                <a:solidFill>
                  <a:srgbClr val="131313"/>
                </a:solidFill>
                <a:latin typeface="Calibri"/>
                <a:cs typeface="Calibri"/>
              </a:rPr>
              <a:t>ispirazione </a:t>
            </a:r>
            <a:r>
              <a:rPr sz="1200" dirty="0">
                <a:solidFill>
                  <a:srgbClr val="131313"/>
                </a:solidFill>
                <a:latin typeface="Calibri"/>
                <a:cs typeface="Calibri"/>
              </a:rPr>
              <a:t>dalla </a:t>
            </a:r>
            <a:r>
              <a:rPr sz="1200" spc="-5" dirty="0">
                <a:solidFill>
                  <a:srgbClr val="131313"/>
                </a:solidFill>
                <a:latin typeface="Calibri"/>
                <a:cs typeface="Calibri"/>
              </a:rPr>
              <a:t>natura, dall’opera dell’uomo </a:t>
            </a:r>
            <a:r>
              <a:rPr sz="1200" dirty="0">
                <a:solidFill>
                  <a:srgbClr val="131313"/>
                </a:solidFill>
                <a:latin typeface="Calibri"/>
                <a:cs typeface="Calibri"/>
              </a:rPr>
              <a:t>e</a:t>
            </a:r>
            <a:r>
              <a:rPr sz="1200" spc="140" dirty="0">
                <a:solidFill>
                  <a:srgbClr val="131313"/>
                </a:solidFill>
                <a:latin typeface="Calibri"/>
                <a:cs typeface="Calibri"/>
              </a:rPr>
              <a:t> </a:t>
            </a:r>
            <a:r>
              <a:rPr sz="1200" spc="-5" dirty="0">
                <a:solidFill>
                  <a:srgbClr val="131313"/>
                </a:solidFill>
                <a:latin typeface="Calibri"/>
                <a:cs typeface="Calibri"/>
              </a:rPr>
              <a:t>dalle</a:t>
            </a:r>
            <a:endParaRPr sz="1200">
              <a:latin typeface="Calibri"/>
              <a:cs typeface="Calibri"/>
            </a:endParaRPr>
          </a:p>
        </p:txBody>
      </p:sp>
      <p:sp>
        <p:nvSpPr>
          <p:cNvPr id="5" name="object 5"/>
          <p:cNvSpPr/>
          <p:nvPr/>
        </p:nvSpPr>
        <p:spPr>
          <a:xfrm>
            <a:off x="2260854" y="2119883"/>
            <a:ext cx="3036443" cy="77546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56705" y="4026319"/>
            <a:ext cx="2722517" cy="99690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23900" y="5521959"/>
            <a:ext cx="2857500" cy="2009775"/>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935863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74490">
              <a:lnSpc>
                <a:spcPts val="1839"/>
              </a:lnSpc>
            </a:pPr>
            <a:r>
              <a:rPr sz="1600" b="1" spc="-5" dirty="0">
                <a:latin typeface="Arial"/>
                <a:cs typeface="Arial"/>
              </a:rPr>
              <a:t>Bambinidiro</a:t>
            </a:r>
            <a:r>
              <a:rPr sz="1600" b="1" dirty="0">
                <a:latin typeface="Arial"/>
                <a:cs typeface="Arial"/>
              </a:rPr>
              <a:t>ma</a:t>
            </a:r>
            <a:r>
              <a:rPr sz="1600" b="1" spc="5" dirty="0">
                <a:latin typeface="Arial"/>
                <a:cs typeface="Arial"/>
              </a:rPr>
              <a:t>.</a:t>
            </a:r>
            <a:r>
              <a:rPr sz="1600" b="1" spc="-5" dirty="0">
                <a:latin typeface="Arial"/>
                <a:cs typeface="Arial"/>
              </a:rPr>
              <a:t>com  6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10160" algn="just">
              <a:lnSpc>
                <a:spcPct val="104200"/>
              </a:lnSpc>
              <a:spcBef>
                <a:spcPts val="910"/>
              </a:spcBef>
            </a:pPr>
            <a:r>
              <a:rPr sz="1200" spc="-5" dirty="0">
                <a:solidFill>
                  <a:srgbClr val="131313"/>
                </a:solidFill>
                <a:latin typeface="Calibri"/>
                <a:cs typeface="Calibri"/>
              </a:rPr>
              <a:t>proprie emozioni, imparare </a:t>
            </a:r>
            <a:r>
              <a:rPr sz="1200" dirty="0">
                <a:solidFill>
                  <a:srgbClr val="131313"/>
                </a:solidFill>
                <a:latin typeface="Calibri"/>
                <a:cs typeface="Calibri"/>
              </a:rPr>
              <a:t>a </a:t>
            </a:r>
            <a:r>
              <a:rPr sz="1200" spc="-5" dirty="0">
                <a:solidFill>
                  <a:srgbClr val="131313"/>
                </a:solidFill>
                <a:latin typeface="Calibri"/>
                <a:cs typeface="Calibri"/>
              </a:rPr>
              <a:t>riconoscere </a:t>
            </a:r>
            <a:r>
              <a:rPr sz="1200" dirty="0">
                <a:solidFill>
                  <a:srgbClr val="131313"/>
                </a:solidFill>
                <a:latin typeface="Calibri"/>
                <a:cs typeface="Calibri"/>
              </a:rPr>
              <a:t>e a leggere i </a:t>
            </a:r>
            <a:r>
              <a:rPr sz="1200" spc="-5" dirty="0">
                <a:solidFill>
                  <a:srgbClr val="131313"/>
                </a:solidFill>
                <a:latin typeface="Calibri"/>
                <a:cs typeface="Calibri"/>
              </a:rPr>
              <a:t>segni </a:t>
            </a:r>
            <a:r>
              <a:rPr sz="1200" dirty="0">
                <a:solidFill>
                  <a:srgbClr val="131313"/>
                </a:solidFill>
                <a:latin typeface="Calibri"/>
                <a:cs typeface="Calibri"/>
              </a:rPr>
              <a:t>intorno a noi, </a:t>
            </a:r>
            <a:r>
              <a:rPr sz="1200" spc="-5" dirty="0">
                <a:solidFill>
                  <a:srgbClr val="131313"/>
                </a:solidFill>
                <a:latin typeface="Calibri"/>
                <a:cs typeface="Calibri"/>
              </a:rPr>
              <a:t>spostare </a:t>
            </a:r>
            <a:r>
              <a:rPr sz="1200" dirty="0">
                <a:solidFill>
                  <a:srgbClr val="131313"/>
                </a:solidFill>
                <a:latin typeface="Calibri"/>
                <a:cs typeface="Calibri"/>
              </a:rPr>
              <a:t>il </a:t>
            </a:r>
            <a:r>
              <a:rPr sz="1200" spc="-5" dirty="0">
                <a:solidFill>
                  <a:srgbClr val="131313"/>
                </a:solidFill>
                <a:latin typeface="Calibri"/>
                <a:cs typeface="Calibri"/>
              </a:rPr>
              <a:t>punto  d’osservazione </a:t>
            </a:r>
            <a:r>
              <a:rPr sz="1200" dirty="0">
                <a:solidFill>
                  <a:srgbClr val="131313"/>
                </a:solidFill>
                <a:latin typeface="Calibri"/>
                <a:cs typeface="Calibri"/>
              </a:rPr>
              <a:t>e</a:t>
            </a:r>
            <a:r>
              <a:rPr sz="1200" spc="-5" dirty="0">
                <a:solidFill>
                  <a:srgbClr val="131313"/>
                </a:solidFill>
                <a:latin typeface="Calibri"/>
                <a:cs typeface="Calibri"/>
              </a:rPr>
              <a:t> reinterpretare</a:t>
            </a:r>
            <a:endParaRPr sz="1200">
              <a:latin typeface="Calibri"/>
              <a:cs typeface="Calibri"/>
            </a:endParaRPr>
          </a:p>
          <a:p>
            <a:pPr>
              <a:lnSpc>
                <a:spcPct val="100000"/>
              </a:lnSpc>
              <a:spcBef>
                <a:spcPts val="5"/>
              </a:spcBef>
            </a:pPr>
            <a:endParaRPr sz="1300">
              <a:latin typeface="Times New Roman"/>
              <a:cs typeface="Times New Roman"/>
            </a:endParaRPr>
          </a:p>
          <a:p>
            <a:pPr marL="12700" marR="5080" algn="just">
              <a:lnSpc>
                <a:spcPct val="105000"/>
              </a:lnSpc>
            </a:pPr>
            <a:r>
              <a:rPr sz="1200" dirty="0">
                <a:solidFill>
                  <a:srgbClr val="131313"/>
                </a:solidFill>
                <a:latin typeface="Calibri"/>
                <a:cs typeface="Calibri"/>
              </a:rPr>
              <a:t>le </a:t>
            </a:r>
            <a:r>
              <a:rPr sz="1200" spc="-5" dirty="0">
                <a:solidFill>
                  <a:srgbClr val="131313"/>
                </a:solidFill>
                <a:latin typeface="Calibri"/>
                <a:cs typeface="Calibri"/>
              </a:rPr>
              <a:t>situazioni </a:t>
            </a:r>
            <a:r>
              <a:rPr sz="1200" dirty="0">
                <a:solidFill>
                  <a:srgbClr val="131313"/>
                </a:solidFill>
                <a:latin typeface="Calibri"/>
                <a:cs typeface="Calibri"/>
              </a:rPr>
              <a:t>e i loro </a:t>
            </a:r>
            <a:r>
              <a:rPr sz="1200" spc="-5" dirty="0">
                <a:solidFill>
                  <a:srgbClr val="131313"/>
                </a:solidFill>
                <a:latin typeface="Calibri"/>
                <a:cs typeface="Calibri"/>
              </a:rPr>
              <a:t>significati, capire come nasce </a:t>
            </a:r>
            <a:r>
              <a:rPr sz="1200" dirty="0">
                <a:solidFill>
                  <a:srgbClr val="131313"/>
                </a:solidFill>
                <a:latin typeface="Calibri"/>
                <a:cs typeface="Calibri"/>
              </a:rPr>
              <a:t>il </a:t>
            </a:r>
            <a:r>
              <a:rPr sz="1200" spc="-5" dirty="0">
                <a:solidFill>
                  <a:srgbClr val="131313"/>
                </a:solidFill>
                <a:latin typeface="Calibri"/>
                <a:cs typeface="Calibri"/>
              </a:rPr>
              <a:t>racconto, come si forma </a:t>
            </a:r>
            <a:r>
              <a:rPr sz="1200" dirty="0">
                <a:solidFill>
                  <a:srgbClr val="131313"/>
                </a:solidFill>
                <a:latin typeface="Calibri"/>
                <a:cs typeface="Calibri"/>
              </a:rPr>
              <a:t>e </a:t>
            </a:r>
            <a:r>
              <a:rPr sz="1200" spc="-5" dirty="0">
                <a:solidFill>
                  <a:srgbClr val="131313"/>
                </a:solidFill>
                <a:latin typeface="Calibri"/>
                <a:cs typeface="Calibri"/>
              </a:rPr>
              <a:t>con quali linguaggi </a:t>
            </a:r>
            <a:r>
              <a:rPr sz="1200" dirty="0">
                <a:solidFill>
                  <a:srgbClr val="131313"/>
                </a:solidFill>
                <a:latin typeface="Calibri"/>
                <a:cs typeface="Calibri"/>
              </a:rPr>
              <a:t>e  </a:t>
            </a:r>
            <a:r>
              <a:rPr sz="1200" spc="-5" dirty="0">
                <a:solidFill>
                  <a:srgbClr val="131313"/>
                </a:solidFill>
                <a:latin typeface="Calibri"/>
                <a:cs typeface="Calibri"/>
              </a:rPr>
              <a:t>strumenti si può declinare, condividerlo per generare </a:t>
            </a:r>
            <a:r>
              <a:rPr sz="1200" dirty="0">
                <a:solidFill>
                  <a:srgbClr val="131313"/>
                </a:solidFill>
                <a:latin typeface="Calibri"/>
                <a:cs typeface="Calibri"/>
              </a:rPr>
              <a:t>poi </a:t>
            </a:r>
            <a:r>
              <a:rPr sz="1200" spc="-5" dirty="0">
                <a:solidFill>
                  <a:srgbClr val="131313"/>
                </a:solidFill>
                <a:latin typeface="Calibri"/>
                <a:cs typeface="Calibri"/>
              </a:rPr>
              <a:t>altre infinite narrazioni, ecco </a:t>
            </a:r>
            <a:r>
              <a:rPr sz="1200" dirty="0">
                <a:solidFill>
                  <a:srgbClr val="131313"/>
                </a:solidFill>
                <a:latin typeface="Calibri"/>
                <a:cs typeface="Calibri"/>
              </a:rPr>
              <a:t>la sfida </a:t>
            </a:r>
            <a:r>
              <a:rPr sz="1200" spc="-5" dirty="0">
                <a:solidFill>
                  <a:srgbClr val="131313"/>
                </a:solidFill>
                <a:latin typeface="Calibri"/>
                <a:cs typeface="Calibri"/>
              </a:rPr>
              <a:t>di  quest’anno. </a:t>
            </a:r>
            <a:r>
              <a:rPr sz="1200" dirty="0">
                <a:solidFill>
                  <a:srgbClr val="131313"/>
                </a:solidFill>
                <a:latin typeface="Calibri"/>
                <a:cs typeface="Calibri"/>
              </a:rPr>
              <a:t>Un tema </a:t>
            </a:r>
            <a:r>
              <a:rPr sz="1200" spc="-5" dirty="0">
                <a:solidFill>
                  <a:srgbClr val="131313"/>
                </a:solidFill>
                <a:latin typeface="Calibri"/>
                <a:cs typeface="Calibri"/>
              </a:rPr>
              <a:t>estremamente attuale se si considera che, anche grazie alle </a:t>
            </a:r>
            <a:r>
              <a:rPr sz="1200" spc="5" dirty="0">
                <a:solidFill>
                  <a:srgbClr val="131313"/>
                </a:solidFill>
                <a:latin typeface="Calibri"/>
                <a:cs typeface="Calibri"/>
              </a:rPr>
              <a:t>nuove </a:t>
            </a:r>
            <a:r>
              <a:rPr sz="1200" spc="280" dirty="0">
                <a:solidFill>
                  <a:srgbClr val="131313"/>
                </a:solidFill>
                <a:latin typeface="Calibri"/>
                <a:cs typeface="Calibri"/>
              </a:rPr>
              <a:t> </a:t>
            </a:r>
            <a:r>
              <a:rPr sz="1200" spc="-5" dirty="0">
                <a:solidFill>
                  <a:srgbClr val="131313"/>
                </a:solidFill>
                <a:latin typeface="Calibri"/>
                <a:cs typeface="Calibri"/>
              </a:rPr>
              <a:t>tecnologie, raccontare </a:t>
            </a:r>
            <a:r>
              <a:rPr sz="1200" dirty="0">
                <a:solidFill>
                  <a:srgbClr val="131313"/>
                </a:solidFill>
                <a:latin typeface="Calibri"/>
                <a:cs typeface="Calibri"/>
              </a:rPr>
              <a:t>e </a:t>
            </a:r>
            <a:r>
              <a:rPr sz="1200" spc="-5" dirty="0">
                <a:solidFill>
                  <a:srgbClr val="131313"/>
                </a:solidFill>
                <a:latin typeface="Calibri"/>
                <a:cs typeface="Calibri"/>
              </a:rPr>
              <a:t>raccontarsi </a:t>
            </a:r>
            <a:r>
              <a:rPr sz="1200" dirty="0">
                <a:solidFill>
                  <a:srgbClr val="131313"/>
                </a:solidFill>
                <a:latin typeface="Calibri"/>
                <a:cs typeface="Calibri"/>
              </a:rPr>
              <a:t>è oggi </a:t>
            </a:r>
            <a:r>
              <a:rPr sz="1200" spc="-5" dirty="0">
                <a:solidFill>
                  <a:srgbClr val="131313"/>
                </a:solidFill>
                <a:latin typeface="Calibri"/>
                <a:cs typeface="Calibri"/>
              </a:rPr>
              <a:t>un’attività che ci </a:t>
            </a:r>
            <a:r>
              <a:rPr sz="1200" dirty="0">
                <a:solidFill>
                  <a:srgbClr val="131313"/>
                </a:solidFill>
                <a:latin typeface="Calibri"/>
                <a:cs typeface="Calibri"/>
              </a:rPr>
              <a:t>coinvolge </a:t>
            </a:r>
            <a:r>
              <a:rPr sz="1200" spc="-5" dirty="0">
                <a:solidFill>
                  <a:srgbClr val="131313"/>
                </a:solidFill>
                <a:latin typeface="Calibri"/>
                <a:cs typeface="Calibri"/>
              </a:rPr>
              <a:t>sempre più. La proposta </a:t>
            </a:r>
            <a:r>
              <a:rPr sz="1200" dirty="0">
                <a:solidFill>
                  <a:srgbClr val="131313"/>
                </a:solidFill>
                <a:latin typeface="Calibri"/>
                <a:cs typeface="Calibri"/>
              </a:rPr>
              <a:t>del  </a:t>
            </a:r>
            <a:r>
              <a:rPr sz="1200" spc="-5" dirty="0">
                <a:solidFill>
                  <a:srgbClr val="131313"/>
                </a:solidFill>
                <a:latin typeface="Calibri"/>
                <a:cs typeface="Calibri"/>
              </a:rPr>
              <a:t>Festival </a:t>
            </a:r>
            <a:r>
              <a:rPr sz="1200" dirty="0">
                <a:solidFill>
                  <a:srgbClr val="131313"/>
                </a:solidFill>
                <a:latin typeface="Calibri"/>
                <a:cs typeface="Calibri"/>
              </a:rPr>
              <a:t>è </a:t>
            </a:r>
            <a:r>
              <a:rPr sz="1200" spc="-5" dirty="0">
                <a:solidFill>
                  <a:srgbClr val="131313"/>
                </a:solidFill>
                <a:latin typeface="Calibri"/>
                <a:cs typeface="Calibri"/>
              </a:rPr>
              <a:t>quindi quella </a:t>
            </a:r>
            <a:r>
              <a:rPr sz="1200" dirty="0">
                <a:solidFill>
                  <a:srgbClr val="131313"/>
                </a:solidFill>
                <a:latin typeface="Calibri"/>
                <a:cs typeface="Calibri"/>
              </a:rPr>
              <a:t>di </a:t>
            </a:r>
            <a:r>
              <a:rPr sz="1200" spc="-5" dirty="0">
                <a:solidFill>
                  <a:srgbClr val="131313"/>
                </a:solidFill>
                <a:latin typeface="Calibri"/>
                <a:cs typeface="Calibri"/>
              </a:rPr>
              <a:t>creare </a:t>
            </a:r>
            <a:r>
              <a:rPr sz="1200" dirty="0">
                <a:solidFill>
                  <a:srgbClr val="131313"/>
                </a:solidFill>
                <a:latin typeface="Calibri"/>
                <a:cs typeface="Calibri"/>
              </a:rPr>
              <a:t>dei </a:t>
            </a:r>
            <a:r>
              <a:rPr sz="1200" spc="-5" dirty="0">
                <a:solidFill>
                  <a:srgbClr val="131313"/>
                </a:solidFill>
                <a:latin typeface="Calibri"/>
                <a:cs typeface="Calibri"/>
              </a:rPr>
              <a:t>percorsi </a:t>
            </a:r>
            <a:r>
              <a:rPr sz="1200" dirty="0">
                <a:solidFill>
                  <a:srgbClr val="131313"/>
                </a:solidFill>
                <a:latin typeface="Calibri"/>
                <a:cs typeface="Calibri"/>
              </a:rPr>
              <a:t>per </a:t>
            </a:r>
            <a:r>
              <a:rPr sz="1200" spc="-5" dirty="0">
                <a:solidFill>
                  <a:srgbClr val="131313"/>
                </a:solidFill>
                <a:latin typeface="Calibri"/>
                <a:cs typeface="Calibri"/>
              </a:rPr>
              <a:t>stimolare </a:t>
            </a:r>
            <a:r>
              <a:rPr sz="1200" dirty="0">
                <a:solidFill>
                  <a:srgbClr val="131313"/>
                </a:solidFill>
                <a:latin typeface="Calibri"/>
                <a:cs typeface="Calibri"/>
              </a:rPr>
              <a:t>un </a:t>
            </a:r>
            <a:r>
              <a:rPr sz="1200" spc="-5" dirty="0">
                <a:solidFill>
                  <a:srgbClr val="131313"/>
                </a:solidFill>
                <a:latin typeface="Calibri"/>
                <a:cs typeface="Calibri"/>
              </a:rPr>
              <a:t>approccio consapevole, </a:t>
            </a:r>
            <a:r>
              <a:rPr sz="1200" dirty="0">
                <a:solidFill>
                  <a:srgbClr val="131313"/>
                </a:solidFill>
                <a:latin typeface="Calibri"/>
                <a:cs typeface="Calibri"/>
              </a:rPr>
              <a:t>pur  </a:t>
            </a:r>
            <a:r>
              <a:rPr sz="1200" spc="-5" dirty="0">
                <a:solidFill>
                  <a:srgbClr val="131313"/>
                </a:solidFill>
                <a:latin typeface="Calibri"/>
                <a:cs typeface="Calibri"/>
              </a:rPr>
              <a:t>rispettando </a:t>
            </a:r>
            <a:r>
              <a:rPr sz="1200" spc="-10" dirty="0">
                <a:solidFill>
                  <a:srgbClr val="131313"/>
                </a:solidFill>
                <a:latin typeface="Calibri"/>
                <a:cs typeface="Calibri"/>
              </a:rPr>
              <a:t>la </a:t>
            </a:r>
            <a:r>
              <a:rPr sz="1200" dirty="0">
                <a:solidFill>
                  <a:srgbClr val="131313"/>
                </a:solidFill>
                <a:latin typeface="Calibri"/>
                <a:cs typeface="Calibri"/>
              </a:rPr>
              <a:t>massima </a:t>
            </a:r>
            <a:r>
              <a:rPr sz="1200" spc="-5" dirty="0">
                <a:solidFill>
                  <a:srgbClr val="131313"/>
                </a:solidFill>
                <a:latin typeface="Calibri"/>
                <a:cs typeface="Calibri"/>
              </a:rPr>
              <a:t>libertà espressiva dei bambini </a:t>
            </a:r>
            <a:r>
              <a:rPr sz="1200" dirty="0">
                <a:solidFill>
                  <a:srgbClr val="131313"/>
                </a:solidFill>
                <a:latin typeface="Calibri"/>
                <a:cs typeface="Calibri"/>
              </a:rPr>
              <a:t>e </a:t>
            </a:r>
            <a:r>
              <a:rPr sz="1200" spc="-5" dirty="0">
                <a:solidFill>
                  <a:srgbClr val="131313"/>
                </a:solidFill>
                <a:latin typeface="Calibri"/>
                <a:cs typeface="Calibri"/>
              </a:rPr>
              <a:t>dei</a:t>
            </a:r>
            <a:r>
              <a:rPr sz="1200" spc="20" dirty="0">
                <a:solidFill>
                  <a:srgbClr val="131313"/>
                </a:solidFill>
                <a:latin typeface="Calibri"/>
                <a:cs typeface="Calibri"/>
              </a:rPr>
              <a:t> </a:t>
            </a:r>
            <a:r>
              <a:rPr sz="1200" dirty="0">
                <a:solidFill>
                  <a:srgbClr val="131313"/>
                </a:solidFill>
                <a:latin typeface="Calibri"/>
                <a:cs typeface="Calibri"/>
              </a:rPr>
              <a:t>ragazzi.</a:t>
            </a:r>
            <a:endParaRPr sz="1200">
              <a:latin typeface="Calibri"/>
              <a:cs typeface="Calibri"/>
            </a:endParaRPr>
          </a:p>
          <a:p>
            <a:pPr>
              <a:lnSpc>
                <a:spcPct val="100000"/>
              </a:lnSpc>
              <a:spcBef>
                <a:spcPts val="10"/>
              </a:spcBef>
            </a:pPr>
            <a:endParaRPr sz="1350">
              <a:latin typeface="Times New Roman"/>
              <a:cs typeface="Times New Roman"/>
            </a:endParaRPr>
          </a:p>
          <a:p>
            <a:pPr marL="12700">
              <a:lnSpc>
                <a:spcPct val="100000"/>
              </a:lnSpc>
            </a:pPr>
            <a:r>
              <a:rPr sz="1200" dirty="0">
                <a:solidFill>
                  <a:srgbClr val="131313"/>
                </a:solidFill>
                <a:latin typeface="Calibri"/>
                <a:cs typeface="Calibri"/>
              </a:rPr>
              <a:t>Due </a:t>
            </a:r>
            <a:r>
              <a:rPr sz="1200" spc="-5" dirty="0">
                <a:solidFill>
                  <a:srgbClr val="131313"/>
                </a:solidFill>
                <a:latin typeface="Calibri"/>
                <a:cs typeface="Calibri"/>
              </a:rPr>
              <a:t>avvenimenti quest’anno affiancheranno </a:t>
            </a:r>
            <a:r>
              <a:rPr sz="1200" spc="-10" dirty="0">
                <a:solidFill>
                  <a:srgbClr val="131313"/>
                </a:solidFill>
                <a:latin typeface="Calibri"/>
                <a:cs typeface="Calibri"/>
              </a:rPr>
              <a:t>il </a:t>
            </a:r>
            <a:r>
              <a:rPr sz="1200" spc="-5" dirty="0">
                <a:solidFill>
                  <a:srgbClr val="131313"/>
                </a:solidFill>
                <a:latin typeface="Calibri"/>
                <a:cs typeface="Calibri"/>
              </a:rPr>
              <a:t>Festival.</a:t>
            </a:r>
            <a:endParaRPr sz="1200">
              <a:latin typeface="Calibri"/>
              <a:cs typeface="Calibri"/>
            </a:endParaRPr>
          </a:p>
          <a:p>
            <a:pPr>
              <a:lnSpc>
                <a:spcPct val="100000"/>
              </a:lnSpc>
              <a:spcBef>
                <a:spcPts val="5"/>
              </a:spcBef>
            </a:pPr>
            <a:endParaRPr sz="1300">
              <a:latin typeface="Times New Roman"/>
              <a:cs typeface="Times New Roman"/>
            </a:endParaRPr>
          </a:p>
          <a:p>
            <a:pPr marL="12700" marR="8890" algn="just">
              <a:lnSpc>
                <a:spcPct val="104900"/>
              </a:lnSpc>
            </a:pPr>
            <a:r>
              <a:rPr sz="1200" spc="-5" dirty="0">
                <a:solidFill>
                  <a:srgbClr val="131313"/>
                </a:solidFill>
                <a:latin typeface="Calibri"/>
                <a:cs typeface="Calibri"/>
              </a:rPr>
              <a:t>“WWW </a:t>
            </a:r>
            <a:r>
              <a:rPr sz="1200" dirty="0">
                <a:solidFill>
                  <a:srgbClr val="131313"/>
                </a:solidFill>
                <a:latin typeface="Calibri"/>
                <a:cs typeface="Calibri"/>
              </a:rPr>
              <a:t>– </a:t>
            </a:r>
            <a:r>
              <a:rPr sz="1200" spc="-5" dirty="0">
                <a:solidFill>
                  <a:srgbClr val="131313"/>
                </a:solidFill>
                <a:latin typeface="Calibri"/>
                <a:cs typeface="Calibri"/>
              </a:rPr>
              <a:t>KnoW </a:t>
            </a:r>
            <a:r>
              <a:rPr sz="1200" dirty="0">
                <a:solidFill>
                  <a:srgbClr val="131313"/>
                </a:solidFill>
                <a:latin typeface="Calibri"/>
                <a:cs typeface="Calibri"/>
              </a:rPr>
              <a:t>the </a:t>
            </a:r>
            <a:r>
              <a:rPr sz="1200" spc="-5" dirty="0">
                <a:solidFill>
                  <a:srgbClr val="131313"/>
                </a:solidFill>
                <a:latin typeface="Calibri"/>
                <a:cs typeface="Calibri"/>
              </a:rPr>
              <a:t>World with Words” si </a:t>
            </a:r>
            <a:r>
              <a:rPr sz="1200" dirty="0">
                <a:solidFill>
                  <a:srgbClr val="131313"/>
                </a:solidFill>
                <a:latin typeface="Calibri"/>
                <a:cs typeface="Calibri"/>
              </a:rPr>
              <a:t>terrà </a:t>
            </a:r>
            <a:r>
              <a:rPr sz="1200" spc="-5" dirty="0">
                <a:solidFill>
                  <a:srgbClr val="131313"/>
                </a:solidFill>
                <a:latin typeface="Calibri"/>
                <a:cs typeface="Calibri"/>
              </a:rPr>
              <a:t>nel giorno </a:t>
            </a:r>
            <a:r>
              <a:rPr sz="1200" dirty="0">
                <a:solidFill>
                  <a:srgbClr val="131313"/>
                </a:solidFill>
                <a:latin typeface="Calibri"/>
                <a:cs typeface="Calibri"/>
              </a:rPr>
              <a:t>di </a:t>
            </a:r>
            <a:r>
              <a:rPr sz="1200" spc="-5" dirty="0">
                <a:solidFill>
                  <a:srgbClr val="131313"/>
                </a:solidFill>
                <a:latin typeface="Calibri"/>
                <a:cs typeface="Calibri"/>
              </a:rPr>
              <a:t>apertura </a:t>
            </a:r>
            <a:r>
              <a:rPr sz="1200" dirty="0">
                <a:solidFill>
                  <a:srgbClr val="131313"/>
                </a:solidFill>
                <a:latin typeface="Calibri"/>
                <a:cs typeface="Calibri"/>
              </a:rPr>
              <a:t>del </a:t>
            </a:r>
            <a:r>
              <a:rPr sz="1200" spc="-5" dirty="0">
                <a:solidFill>
                  <a:srgbClr val="131313"/>
                </a:solidFill>
                <a:latin typeface="Calibri"/>
                <a:cs typeface="Calibri"/>
              </a:rPr>
              <a:t>Festival, lunedì 16 marzo  </a:t>
            </a:r>
            <a:r>
              <a:rPr sz="1200" dirty="0">
                <a:solidFill>
                  <a:srgbClr val="131313"/>
                </a:solidFill>
                <a:latin typeface="Calibri"/>
                <a:cs typeface="Calibri"/>
              </a:rPr>
              <a:t>a </a:t>
            </a:r>
            <a:r>
              <a:rPr sz="1200" spc="-5" dirty="0">
                <a:solidFill>
                  <a:srgbClr val="131313"/>
                </a:solidFill>
                <a:latin typeface="Calibri"/>
                <a:cs typeface="Calibri"/>
              </a:rPr>
              <a:t>Napoli. Presso </a:t>
            </a:r>
            <a:r>
              <a:rPr sz="1200" dirty="0">
                <a:solidFill>
                  <a:srgbClr val="131313"/>
                </a:solidFill>
                <a:latin typeface="Calibri"/>
                <a:cs typeface="Calibri"/>
              </a:rPr>
              <a:t>il </a:t>
            </a:r>
            <a:r>
              <a:rPr sz="1200" spc="-5" dirty="0">
                <a:solidFill>
                  <a:srgbClr val="131313"/>
                </a:solidFill>
                <a:latin typeface="Calibri"/>
                <a:cs typeface="Calibri"/>
              </a:rPr>
              <a:t>Museo d’Arte contemporanea Donnaregina (MADRE), l’artista di fama  internazionale Michelangelo Pistoletto sarà </a:t>
            </a:r>
            <a:r>
              <a:rPr sz="1200" dirty="0">
                <a:solidFill>
                  <a:srgbClr val="131313"/>
                </a:solidFill>
                <a:latin typeface="Calibri"/>
                <a:cs typeface="Calibri"/>
              </a:rPr>
              <a:t>l’ospite </a:t>
            </a:r>
            <a:r>
              <a:rPr sz="1200" spc="-5" dirty="0">
                <a:solidFill>
                  <a:srgbClr val="131313"/>
                </a:solidFill>
                <a:latin typeface="Calibri"/>
                <a:cs typeface="Calibri"/>
              </a:rPr>
              <a:t>d’eccezione </a:t>
            </a:r>
            <a:r>
              <a:rPr sz="1200" dirty="0">
                <a:solidFill>
                  <a:srgbClr val="131313"/>
                </a:solidFill>
                <a:latin typeface="Calibri"/>
                <a:cs typeface="Calibri"/>
              </a:rPr>
              <a:t>di un </a:t>
            </a:r>
            <a:r>
              <a:rPr sz="1200" spc="-5" dirty="0">
                <a:solidFill>
                  <a:srgbClr val="131313"/>
                </a:solidFill>
                <a:latin typeface="Calibri"/>
                <a:cs typeface="Calibri"/>
              </a:rPr>
              <a:t>evento per ragazzi, </a:t>
            </a:r>
            <a:r>
              <a:rPr sz="1200" dirty="0">
                <a:solidFill>
                  <a:srgbClr val="131313"/>
                </a:solidFill>
                <a:latin typeface="Calibri"/>
                <a:cs typeface="Calibri"/>
              </a:rPr>
              <a:t>a </a:t>
            </a:r>
            <a:r>
              <a:rPr sz="1200" spc="-5" dirty="0">
                <a:solidFill>
                  <a:srgbClr val="131313"/>
                </a:solidFill>
                <a:latin typeface="Calibri"/>
                <a:cs typeface="Calibri"/>
              </a:rPr>
              <a:t>cura  </a:t>
            </a:r>
            <a:r>
              <a:rPr sz="1200" dirty="0">
                <a:solidFill>
                  <a:srgbClr val="131313"/>
                </a:solidFill>
                <a:latin typeface="Calibri"/>
                <a:cs typeface="Calibri"/>
              </a:rPr>
              <a:t>del </a:t>
            </a:r>
            <a:r>
              <a:rPr sz="1200" spc="-5" dirty="0">
                <a:solidFill>
                  <a:srgbClr val="131313"/>
                </a:solidFill>
                <a:latin typeface="Calibri"/>
                <a:cs typeface="Calibri"/>
              </a:rPr>
              <a:t>Dipartimento Educazione Castello </a:t>
            </a:r>
            <a:r>
              <a:rPr sz="1200" dirty="0">
                <a:solidFill>
                  <a:srgbClr val="131313"/>
                </a:solidFill>
                <a:latin typeface="Calibri"/>
                <a:cs typeface="Calibri"/>
              </a:rPr>
              <a:t>di </a:t>
            </a:r>
            <a:r>
              <a:rPr sz="1200" spc="-5" dirty="0">
                <a:solidFill>
                  <a:srgbClr val="131313"/>
                </a:solidFill>
                <a:latin typeface="Calibri"/>
                <a:cs typeface="Calibri"/>
              </a:rPr>
              <a:t>Rivoli Museo d’Arte Contemporanea </a:t>
            </a:r>
            <a:r>
              <a:rPr sz="1200" dirty="0">
                <a:solidFill>
                  <a:srgbClr val="131313"/>
                </a:solidFill>
                <a:latin typeface="Calibri"/>
                <a:cs typeface="Calibri"/>
              </a:rPr>
              <a:t>in </a:t>
            </a:r>
            <a:r>
              <a:rPr sz="1200" spc="-5" dirty="0">
                <a:solidFill>
                  <a:srgbClr val="131313"/>
                </a:solidFill>
                <a:latin typeface="Calibri"/>
                <a:cs typeface="Calibri"/>
              </a:rPr>
              <a:t>collaborazione con  </a:t>
            </a:r>
            <a:r>
              <a:rPr sz="1200" dirty="0">
                <a:solidFill>
                  <a:srgbClr val="131313"/>
                </a:solidFill>
                <a:latin typeface="Calibri"/>
                <a:cs typeface="Calibri"/>
              </a:rPr>
              <a:t>MADRE, e </a:t>
            </a:r>
            <a:r>
              <a:rPr sz="1200" spc="-5" dirty="0">
                <a:solidFill>
                  <a:srgbClr val="131313"/>
                </a:solidFill>
                <a:latin typeface="Calibri"/>
                <a:cs typeface="Calibri"/>
              </a:rPr>
              <a:t>Cittadellarte Fondazione Pistoletto. </a:t>
            </a:r>
            <a:r>
              <a:rPr sz="1200" dirty="0">
                <a:solidFill>
                  <a:srgbClr val="131313"/>
                </a:solidFill>
                <a:latin typeface="Calibri"/>
                <a:cs typeface="Calibri"/>
              </a:rPr>
              <a:t>Un </a:t>
            </a:r>
            <a:r>
              <a:rPr sz="1200" spc="-5" dirty="0">
                <a:solidFill>
                  <a:srgbClr val="131313"/>
                </a:solidFill>
                <a:latin typeface="Calibri"/>
                <a:cs typeface="Calibri"/>
              </a:rPr>
              <a:t>esempio </a:t>
            </a:r>
            <a:r>
              <a:rPr sz="1200" dirty="0">
                <a:solidFill>
                  <a:srgbClr val="131313"/>
                </a:solidFill>
                <a:latin typeface="Calibri"/>
                <a:cs typeface="Calibri"/>
              </a:rPr>
              <a:t>della </a:t>
            </a:r>
            <a:r>
              <a:rPr sz="1200" spc="-5" dirty="0">
                <a:solidFill>
                  <a:srgbClr val="131313"/>
                </a:solidFill>
                <a:latin typeface="Calibri"/>
                <a:cs typeface="Calibri"/>
              </a:rPr>
              <a:t>forza </a:t>
            </a:r>
            <a:r>
              <a:rPr sz="1200" dirty="0">
                <a:solidFill>
                  <a:srgbClr val="131313"/>
                </a:solidFill>
                <a:latin typeface="Calibri"/>
                <a:cs typeface="Calibri"/>
              </a:rPr>
              <a:t>del </a:t>
            </a:r>
            <a:r>
              <a:rPr sz="1200" spc="-5" dirty="0">
                <a:solidFill>
                  <a:srgbClr val="131313"/>
                </a:solidFill>
                <a:latin typeface="Calibri"/>
                <a:cs typeface="Calibri"/>
              </a:rPr>
              <a:t>network </a:t>
            </a:r>
            <a:r>
              <a:rPr sz="1200" dirty="0">
                <a:solidFill>
                  <a:srgbClr val="131313"/>
                </a:solidFill>
                <a:latin typeface="Calibri"/>
                <a:cs typeface="Calibri"/>
              </a:rPr>
              <a:t>tra </a:t>
            </a:r>
            <a:r>
              <a:rPr sz="1200" spc="-10" dirty="0">
                <a:solidFill>
                  <a:srgbClr val="131313"/>
                </a:solidFill>
                <a:latin typeface="Calibri"/>
                <a:cs typeface="Calibri"/>
              </a:rPr>
              <a:t>musei,  </a:t>
            </a:r>
            <a:r>
              <a:rPr sz="1200" spc="-5" dirty="0">
                <a:solidFill>
                  <a:srgbClr val="131313"/>
                </a:solidFill>
                <a:latin typeface="Calibri"/>
                <a:cs typeface="Calibri"/>
              </a:rPr>
              <a:t>istituzioni culturali </a:t>
            </a:r>
            <a:r>
              <a:rPr sz="1200" dirty="0">
                <a:solidFill>
                  <a:srgbClr val="131313"/>
                </a:solidFill>
                <a:latin typeface="Calibri"/>
                <a:cs typeface="Calibri"/>
              </a:rPr>
              <a:t>e </a:t>
            </a:r>
            <a:r>
              <a:rPr sz="1200" spc="-5" dirty="0">
                <a:solidFill>
                  <a:srgbClr val="131313"/>
                </a:solidFill>
                <a:latin typeface="Calibri"/>
                <a:cs typeface="Calibri"/>
              </a:rPr>
              <a:t>banche accomunati </a:t>
            </a:r>
            <a:r>
              <a:rPr sz="1200" dirty="0">
                <a:solidFill>
                  <a:srgbClr val="131313"/>
                </a:solidFill>
                <a:latin typeface="Calibri"/>
                <a:cs typeface="Calibri"/>
              </a:rPr>
              <a:t>da </a:t>
            </a:r>
            <a:r>
              <a:rPr sz="1200" spc="-5" dirty="0">
                <a:solidFill>
                  <a:srgbClr val="131313"/>
                </a:solidFill>
                <a:latin typeface="Calibri"/>
                <a:cs typeface="Calibri"/>
              </a:rPr>
              <a:t>progetti </a:t>
            </a:r>
            <a:r>
              <a:rPr sz="1200" dirty="0">
                <a:solidFill>
                  <a:srgbClr val="131313"/>
                </a:solidFill>
                <a:latin typeface="Calibri"/>
                <a:cs typeface="Calibri"/>
              </a:rPr>
              <a:t>e visioni </a:t>
            </a:r>
            <a:r>
              <a:rPr sz="1200" spc="-5" dirty="0">
                <a:solidFill>
                  <a:srgbClr val="131313"/>
                </a:solidFill>
                <a:latin typeface="Calibri"/>
                <a:cs typeface="Calibri"/>
              </a:rPr>
              <a:t>condivisi </a:t>
            </a:r>
            <a:r>
              <a:rPr sz="1200" dirty="0">
                <a:solidFill>
                  <a:srgbClr val="131313"/>
                </a:solidFill>
                <a:latin typeface="Calibri"/>
                <a:cs typeface="Calibri"/>
              </a:rPr>
              <a:t>nel </a:t>
            </a:r>
            <a:r>
              <a:rPr sz="1200" spc="-5" dirty="0">
                <a:solidFill>
                  <a:srgbClr val="131313"/>
                </a:solidFill>
                <a:latin typeface="Calibri"/>
                <a:cs typeface="Calibri"/>
              </a:rPr>
              <a:t>tempo, capacità di  sinergia che </a:t>
            </a:r>
            <a:r>
              <a:rPr sz="1200" dirty="0">
                <a:solidFill>
                  <a:srgbClr val="131313"/>
                </a:solidFill>
                <a:latin typeface="Calibri"/>
                <a:cs typeface="Calibri"/>
              </a:rPr>
              <a:t>il </a:t>
            </a:r>
            <a:r>
              <a:rPr sz="1200" spc="-5" dirty="0">
                <a:solidFill>
                  <a:srgbClr val="131313"/>
                </a:solidFill>
                <a:latin typeface="Calibri"/>
                <a:cs typeface="Calibri"/>
              </a:rPr>
              <a:t>Festival della Cultura Creativa</a:t>
            </a:r>
            <a:r>
              <a:rPr sz="1200" spc="20" dirty="0">
                <a:solidFill>
                  <a:srgbClr val="131313"/>
                </a:solidFill>
                <a:latin typeface="Calibri"/>
                <a:cs typeface="Calibri"/>
              </a:rPr>
              <a:t> </a:t>
            </a:r>
            <a:r>
              <a:rPr sz="1200" spc="-5" dirty="0">
                <a:solidFill>
                  <a:srgbClr val="131313"/>
                </a:solidFill>
                <a:latin typeface="Calibri"/>
                <a:cs typeface="Calibri"/>
              </a:rPr>
              <a:t>incentiva.</a:t>
            </a:r>
            <a:endParaRPr sz="1200">
              <a:latin typeface="Calibri"/>
              <a:cs typeface="Calibri"/>
            </a:endParaRPr>
          </a:p>
          <a:p>
            <a:pPr>
              <a:lnSpc>
                <a:spcPct val="100000"/>
              </a:lnSpc>
              <a:spcBef>
                <a:spcPts val="10"/>
              </a:spcBef>
            </a:pPr>
            <a:endParaRPr sz="1300">
              <a:latin typeface="Times New Roman"/>
              <a:cs typeface="Times New Roman"/>
            </a:endParaRPr>
          </a:p>
          <a:p>
            <a:pPr marL="12700" marR="5715" algn="just">
              <a:lnSpc>
                <a:spcPct val="104900"/>
              </a:lnSpc>
            </a:pPr>
            <a:r>
              <a:rPr sz="1200" spc="-5" dirty="0">
                <a:solidFill>
                  <a:srgbClr val="131313"/>
                </a:solidFill>
                <a:latin typeface="Calibri"/>
                <a:cs typeface="Calibri"/>
              </a:rPr>
              <a:t>Venerdì 20 marzo </a:t>
            </a:r>
            <a:r>
              <a:rPr sz="1200" dirty="0">
                <a:solidFill>
                  <a:srgbClr val="131313"/>
                </a:solidFill>
                <a:latin typeface="Calibri"/>
                <a:cs typeface="Calibri"/>
              </a:rPr>
              <a:t>a </a:t>
            </a:r>
            <a:r>
              <a:rPr sz="1200" spc="-5" dirty="0">
                <a:solidFill>
                  <a:srgbClr val="131313"/>
                </a:solidFill>
                <a:latin typeface="Calibri"/>
                <a:cs typeface="Calibri"/>
              </a:rPr>
              <a:t>Roma presso </a:t>
            </a:r>
            <a:r>
              <a:rPr sz="1200" dirty="0">
                <a:solidFill>
                  <a:srgbClr val="131313"/>
                </a:solidFill>
                <a:latin typeface="Calibri"/>
                <a:cs typeface="Calibri"/>
              </a:rPr>
              <a:t>la </a:t>
            </a:r>
            <a:r>
              <a:rPr sz="1200" spc="-5" dirty="0">
                <a:solidFill>
                  <a:srgbClr val="131313"/>
                </a:solidFill>
                <a:latin typeface="Calibri"/>
                <a:cs typeface="Calibri"/>
              </a:rPr>
              <a:t>sede dell’Abi, </a:t>
            </a:r>
            <a:r>
              <a:rPr sz="1200" dirty="0">
                <a:solidFill>
                  <a:srgbClr val="131313"/>
                </a:solidFill>
                <a:latin typeface="Calibri"/>
                <a:cs typeface="Calibri"/>
              </a:rPr>
              <a:t>le </a:t>
            </a:r>
            <a:r>
              <a:rPr sz="1200" spc="-5" dirty="0">
                <a:solidFill>
                  <a:srgbClr val="131313"/>
                </a:solidFill>
                <a:latin typeface="Calibri"/>
                <a:cs typeface="Calibri"/>
              </a:rPr>
              <a:t>antiche Scuderie </a:t>
            </a:r>
            <a:r>
              <a:rPr sz="1200" dirty="0">
                <a:solidFill>
                  <a:srgbClr val="131313"/>
                </a:solidFill>
                <a:latin typeface="Calibri"/>
                <a:cs typeface="Calibri"/>
              </a:rPr>
              <a:t>di </a:t>
            </a:r>
            <a:r>
              <a:rPr sz="1200" spc="-5" dirty="0">
                <a:solidFill>
                  <a:srgbClr val="131313"/>
                </a:solidFill>
                <a:latin typeface="Calibri"/>
                <a:cs typeface="Calibri"/>
              </a:rPr>
              <a:t>Palazzo </a:t>
            </a:r>
            <a:r>
              <a:rPr sz="1200" dirty="0">
                <a:solidFill>
                  <a:srgbClr val="131313"/>
                </a:solidFill>
                <a:latin typeface="Calibri"/>
                <a:cs typeface="Calibri"/>
              </a:rPr>
              <a:t>Altieri </a:t>
            </a:r>
            <a:r>
              <a:rPr sz="1200" spc="-5" dirty="0">
                <a:solidFill>
                  <a:srgbClr val="131313"/>
                </a:solidFill>
                <a:latin typeface="Calibri"/>
                <a:cs typeface="Calibri"/>
              </a:rPr>
              <a:t>ospiteranno  l’incontro Reinventare l’apprendimento </a:t>
            </a:r>
            <a:r>
              <a:rPr sz="1200" dirty="0">
                <a:solidFill>
                  <a:srgbClr val="131313"/>
                </a:solidFill>
                <a:latin typeface="Calibri"/>
                <a:cs typeface="Calibri"/>
              </a:rPr>
              <a:t>– </a:t>
            </a:r>
            <a:r>
              <a:rPr sz="1200" spc="-5" dirty="0">
                <a:solidFill>
                  <a:srgbClr val="131313"/>
                </a:solidFill>
                <a:latin typeface="Calibri"/>
                <a:cs typeface="Calibri"/>
              </a:rPr>
              <a:t>Cultura </a:t>
            </a:r>
            <a:r>
              <a:rPr sz="1200" dirty="0">
                <a:solidFill>
                  <a:srgbClr val="131313"/>
                </a:solidFill>
                <a:latin typeface="Calibri"/>
                <a:cs typeface="Calibri"/>
              </a:rPr>
              <a:t>e </a:t>
            </a:r>
            <a:r>
              <a:rPr sz="1200" spc="-5" dirty="0">
                <a:solidFill>
                  <a:srgbClr val="131313"/>
                </a:solidFill>
                <a:latin typeface="Calibri"/>
                <a:cs typeface="Calibri"/>
              </a:rPr>
              <a:t>creatività tra linguaggi, metodi </a:t>
            </a:r>
            <a:r>
              <a:rPr sz="1200" dirty="0">
                <a:solidFill>
                  <a:srgbClr val="131313"/>
                </a:solidFill>
                <a:latin typeface="Calibri"/>
                <a:cs typeface="Calibri"/>
              </a:rPr>
              <a:t>e </a:t>
            </a:r>
            <a:r>
              <a:rPr sz="1200" spc="-5" dirty="0">
                <a:solidFill>
                  <a:srgbClr val="131313"/>
                </a:solidFill>
                <a:latin typeface="Calibri"/>
                <a:cs typeface="Calibri"/>
              </a:rPr>
              <a:t>azioni.  Parteciperanno, tra </a:t>
            </a:r>
            <a:r>
              <a:rPr sz="1200" dirty="0">
                <a:solidFill>
                  <a:srgbClr val="131313"/>
                </a:solidFill>
                <a:latin typeface="Calibri"/>
                <a:cs typeface="Calibri"/>
              </a:rPr>
              <a:t>gli altri: </a:t>
            </a:r>
            <a:r>
              <a:rPr sz="1200" spc="-5" dirty="0">
                <a:solidFill>
                  <a:srgbClr val="131313"/>
                </a:solidFill>
                <a:latin typeface="Calibri"/>
                <a:cs typeface="Calibri"/>
              </a:rPr>
              <a:t>Aldo </a:t>
            </a:r>
            <a:r>
              <a:rPr sz="1200" dirty="0">
                <a:solidFill>
                  <a:srgbClr val="131313"/>
                </a:solidFill>
                <a:latin typeface="Calibri"/>
                <a:cs typeface="Calibri"/>
              </a:rPr>
              <a:t>Tanchis, </a:t>
            </a:r>
            <a:r>
              <a:rPr sz="1200" spc="-5" dirty="0">
                <a:solidFill>
                  <a:srgbClr val="131313"/>
                </a:solidFill>
                <a:latin typeface="Calibri"/>
                <a:cs typeface="Calibri"/>
              </a:rPr>
              <a:t>comunicatore </a:t>
            </a:r>
            <a:r>
              <a:rPr sz="1200" dirty="0">
                <a:solidFill>
                  <a:srgbClr val="131313"/>
                </a:solidFill>
                <a:latin typeface="Calibri"/>
                <a:cs typeface="Calibri"/>
              </a:rPr>
              <a:t>e </a:t>
            </a:r>
            <a:r>
              <a:rPr sz="1200" spc="-5" dirty="0">
                <a:solidFill>
                  <a:srgbClr val="131313"/>
                </a:solidFill>
                <a:latin typeface="Calibri"/>
                <a:cs typeface="Calibri"/>
              </a:rPr>
              <a:t>autore </a:t>
            </a:r>
            <a:r>
              <a:rPr sz="1200" dirty="0">
                <a:solidFill>
                  <a:srgbClr val="131313"/>
                </a:solidFill>
                <a:latin typeface="Calibri"/>
                <a:cs typeface="Calibri"/>
              </a:rPr>
              <a:t>del </a:t>
            </a:r>
            <a:r>
              <a:rPr sz="1200" spc="-5" dirty="0">
                <a:solidFill>
                  <a:srgbClr val="131313"/>
                </a:solidFill>
                <a:latin typeface="Calibri"/>
                <a:cs typeface="Calibri"/>
              </a:rPr>
              <a:t>libro </a:t>
            </a:r>
            <a:r>
              <a:rPr sz="1200" dirty="0">
                <a:solidFill>
                  <a:srgbClr val="131313"/>
                </a:solidFill>
                <a:latin typeface="Calibri"/>
                <a:cs typeface="Calibri"/>
              </a:rPr>
              <a:t>Bruno </a:t>
            </a:r>
            <a:r>
              <a:rPr sz="1200" spc="-5" dirty="0">
                <a:solidFill>
                  <a:srgbClr val="131313"/>
                </a:solidFill>
                <a:latin typeface="Calibri"/>
                <a:cs typeface="Calibri"/>
              </a:rPr>
              <a:t>Munari; Anna  Pironti, Responsabile Dipartimento Educazione </a:t>
            </a:r>
            <a:r>
              <a:rPr sz="1200" dirty="0">
                <a:solidFill>
                  <a:srgbClr val="131313"/>
                </a:solidFill>
                <a:latin typeface="Calibri"/>
                <a:cs typeface="Calibri"/>
              </a:rPr>
              <a:t>Museo </a:t>
            </a:r>
            <a:r>
              <a:rPr sz="1200" spc="-5" dirty="0">
                <a:solidFill>
                  <a:srgbClr val="131313"/>
                </a:solidFill>
                <a:latin typeface="Calibri"/>
                <a:cs typeface="Calibri"/>
              </a:rPr>
              <a:t>Castello </a:t>
            </a:r>
            <a:r>
              <a:rPr sz="1200" dirty="0">
                <a:solidFill>
                  <a:srgbClr val="131313"/>
                </a:solidFill>
                <a:latin typeface="Calibri"/>
                <a:cs typeface="Calibri"/>
              </a:rPr>
              <a:t>di </a:t>
            </a:r>
            <a:r>
              <a:rPr sz="1200" spc="-5" dirty="0">
                <a:solidFill>
                  <a:srgbClr val="131313"/>
                </a:solidFill>
                <a:latin typeface="Calibri"/>
                <a:cs typeface="Calibri"/>
              </a:rPr>
              <a:t>Rivoli; Alessandra Falconi,  referente </a:t>
            </a:r>
            <a:r>
              <a:rPr sz="1200" dirty="0">
                <a:solidFill>
                  <a:srgbClr val="131313"/>
                </a:solidFill>
                <a:latin typeface="Calibri"/>
                <a:cs typeface="Calibri"/>
              </a:rPr>
              <a:t>del </a:t>
            </a:r>
            <a:r>
              <a:rPr sz="1200" spc="-10" dirty="0">
                <a:solidFill>
                  <a:srgbClr val="131313"/>
                </a:solidFill>
                <a:latin typeface="Calibri"/>
                <a:cs typeface="Calibri"/>
              </a:rPr>
              <a:t>Centro </a:t>
            </a:r>
            <a:r>
              <a:rPr sz="1200" spc="-5" dirty="0">
                <a:solidFill>
                  <a:srgbClr val="131313"/>
                </a:solidFill>
                <a:latin typeface="Calibri"/>
                <a:cs typeface="Calibri"/>
              </a:rPr>
              <a:t>Alberto Manzi; </a:t>
            </a:r>
            <a:r>
              <a:rPr sz="1200" spc="-10" dirty="0">
                <a:solidFill>
                  <a:srgbClr val="131313"/>
                </a:solidFill>
                <a:latin typeface="Calibri"/>
                <a:cs typeface="Calibri"/>
              </a:rPr>
              <a:t>Carlo </a:t>
            </a:r>
            <a:r>
              <a:rPr sz="1200" spc="-5" dirty="0">
                <a:solidFill>
                  <a:srgbClr val="131313"/>
                </a:solidFill>
                <a:latin typeface="Calibri"/>
                <a:cs typeface="Calibri"/>
              </a:rPr>
              <a:t>Infante, Presidente </a:t>
            </a:r>
            <a:r>
              <a:rPr sz="1200" dirty="0">
                <a:solidFill>
                  <a:srgbClr val="131313"/>
                </a:solidFill>
                <a:latin typeface="Calibri"/>
                <a:cs typeface="Calibri"/>
              </a:rPr>
              <a:t>di </a:t>
            </a:r>
            <a:r>
              <a:rPr sz="1200" spc="-5" dirty="0">
                <a:solidFill>
                  <a:srgbClr val="131313"/>
                </a:solidFill>
                <a:latin typeface="Calibri"/>
                <a:cs typeface="Calibri"/>
              </a:rPr>
              <a:t>Urban Experience; Fiorella  </a:t>
            </a:r>
            <a:r>
              <a:rPr sz="1200" dirty="0">
                <a:solidFill>
                  <a:srgbClr val="131313"/>
                </a:solidFill>
                <a:latin typeface="Calibri"/>
                <a:cs typeface="Calibri"/>
              </a:rPr>
              <a:t>Operto, </a:t>
            </a:r>
            <a:r>
              <a:rPr sz="1200" spc="-5" dirty="0">
                <a:solidFill>
                  <a:srgbClr val="131313"/>
                </a:solidFill>
                <a:latin typeface="Calibri"/>
                <a:cs typeface="Calibri"/>
              </a:rPr>
              <a:t>Presidente </a:t>
            </a:r>
            <a:r>
              <a:rPr sz="1200" dirty="0">
                <a:solidFill>
                  <a:srgbClr val="131313"/>
                </a:solidFill>
                <a:latin typeface="Calibri"/>
                <a:cs typeface="Calibri"/>
              </a:rPr>
              <a:t>della </a:t>
            </a:r>
            <a:r>
              <a:rPr sz="1200" spc="-5" dirty="0">
                <a:solidFill>
                  <a:srgbClr val="131313"/>
                </a:solidFill>
                <a:latin typeface="Calibri"/>
                <a:cs typeface="Calibri"/>
              </a:rPr>
              <a:t>Scuola </a:t>
            </a:r>
            <a:r>
              <a:rPr sz="1200" dirty="0">
                <a:solidFill>
                  <a:srgbClr val="131313"/>
                </a:solidFill>
                <a:latin typeface="Calibri"/>
                <a:cs typeface="Calibri"/>
              </a:rPr>
              <a:t>di </a:t>
            </a:r>
            <a:r>
              <a:rPr sz="1200" spc="-5" dirty="0">
                <a:solidFill>
                  <a:srgbClr val="131313"/>
                </a:solidFill>
                <a:latin typeface="Calibri"/>
                <a:cs typeface="Calibri"/>
              </a:rPr>
              <a:t>Robotica; Hubert Jaoui, esperto </a:t>
            </a:r>
            <a:r>
              <a:rPr sz="1200" dirty="0">
                <a:solidFill>
                  <a:srgbClr val="131313"/>
                </a:solidFill>
                <a:latin typeface="Calibri"/>
                <a:cs typeface="Calibri"/>
              </a:rPr>
              <a:t>di </a:t>
            </a:r>
            <a:r>
              <a:rPr sz="1200" spc="-5" dirty="0">
                <a:solidFill>
                  <a:srgbClr val="131313"/>
                </a:solidFill>
                <a:latin typeface="Calibri"/>
                <a:cs typeface="Calibri"/>
              </a:rPr>
              <a:t>creatività applicata; Ruggero  </a:t>
            </a:r>
            <a:r>
              <a:rPr sz="1200" dirty="0">
                <a:solidFill>
                  <a:srgbClr val="131313"/>
                </a:solidFill>
                <a:latin typeface="Calibri"/>
                <a:cs typeface="Calibri"/>
              </a:rPr>
              <a:t>Poi, </a:t>
            </a:r>
            <a:r>
              <a:rPr sz="1200" spc="-5" dirty="0">
                <a:solidFill>
                  <a:srgbClr val="131313"/>
                </a:solidFill>
                <a:latin typeface="Calibri"/>
                <a:cs typeface="Calibri"/>
              </a:rPr>
              <a:t>Vice </a:t>
            </a:r>
            <a:r>
              <a:rPr sz="1200" dirty="0">
                <a:solidFill>
                  <a:srgbClr val="131313"/>
                </a:solidFill>
                <a:latin typeface="Calibri"/>
                <a:cs typeface="Calibri"/>
              </a:rPr>
              <a:t>Presidente </a:t>
            </a:r>
            <a:r>
              <a:rPr sz="1200" spc="-5" dirty="0">
                <a:solidFill>
                  <a:srgbClr val="131313"/>
                </a:solidFill>
                <a:latin typeface="Calibri"/>
                <a:cs typeface="Calibri"/>
              </a:rPr>
              <a:t>esecutivo </a:t>
            </a:r>
            <a:r>
              <a:rPr sz="1200" dirty="0">
                <a:solidFill>
                  <a:srgbClr val="131313"/>
                </a:solidFill>
                <a:latin typeface="Calibri"/>
                <a:cs typeface="Calibri"/>
              </a:rPr>
              <a:t>della </a:t>
            </a:r>
            <a:r>
              <a:rPr sz="1200" spc="-5" dirty="0">
                <a:solidFill>
                  <a:srgbClr val="131313"/>
                </a:solidFill>
                <a:latin typeface="Calibri"/>
                <a:cs typeface="Calibri"/>
              </a:rPr>
              <a:t>Fondazione Montessori</a:t>
            </a:r>
            <a:r>
              <a:rPr sz="1200" spc="160" dirty="0">
                <a:solidFill>
                  <a:srgbClr val="131313"/>
                </a:solidFill>
                <a:latin typeface="Calibri"/>
                <a:cs typeface="Calibri"/>
              </a:rPr>
              <a:t> </a:t>
            </a:r>
            <a:r>
              <a:rPr sz="1200" spc="-5" dirty="0">
                <a:solidFill>
                  <a:srgbClr val="131313"/>
                </a:solidFill>
                <a:latin typeface="Calibri"/>
                <a:cs typeface="Calibri"/>
              </a:rPr>
              <a:t>Italia.</a:t>
            </a:r>
            <a:endParaRPr sz="1200">
              <a:latin typeface="Calibri"/>
              <a:cs typeface="Calibri"/>
            </a:endParaRPr>
          </a:p>
          <a:p>
            <a:pPr>
              <a:lnSpc>
                <a:spcPct val="100000"/>
              </a:lnSpc>
              <a:spcBef>
                <a:spcPts val="15"/>
              </a:spcBef>
            </a:pPr>
            <a:endParaRPr sz="1300">
              <a:latin typeface="Times New Roman"/>
              <a:cs typeface="Times New Roman"/>
            </a:endParaRPr>
          </a:p>
          <a:p>
            <a:pPr marL="12700" marR="10160" algn="just">
              <a:lnSpc>
                <a:spcPct val="105000"/>
              </a:lnSpc>
            </a:pPr>
            <a:r>
              <a:rPr sz="1200" spc="-5" dirty="0">
                <a:solidFill>
                  <a:srgbClr val="131313"/>
                </a:solidFill>
                <a:latin typeface="Calibri"/>
                <a:cs typeface="Calibri"/>
              </a:rPr>
              <a:t>L’immagine identificativa </a:t>
            </a:r>
            <a:r>
              <a:rPr sz="1200" dirty="0">
                <a:solidFill>
                  <a:srgbClr val="131313"/>
                </a:solidFill>
                <a:latin typeface="Calibri"/>
                <a:cs typeface="Calibri"/>
              </a:rPr>
              <a:t>della </a:t>
            </a:r>
            <a:r>
              <a:rPr sz="1200" spc="-5" dirty="0">
                <a:solidFill>
                  <a:srgbClr val="131313"/>
                </a:solidFill>
                <a:latin typeface="Calibri"/>
                <a:cs typeface="Calibri"/>
              </a:rPr>
              <a:t>seconda edizione </a:t>
            </a:r>
            <a:r>
              <a:rPr sz="1200" dirty="0">
                <a:solidFill>
                  <a:srgbClr val="131313"/>
                </a:solidFill>
                <a:latin typeface="Calibri"/>
                <a:cs typeface="Calibri"/>
              </a:rPr>
              <a:t>del </a:t>
            </a:r>
            <a:r>
              <a:rPr sz="1200" spc="-5" dirty="0">
                <a:solidFill>
                  <a:srgbClr val="131313"/>
                </a:solidFill>
                <a:latin typeface="Calibri"/>
                <a:cs typeface="Calibri"/>
              </a:rPr>
              <a:t>Festival porta </a:t>
            </a:r>
            <a:r>
              <a:rPr sz="1200" dirty="0">
                <a:solidFill>
                  <a:srgbClr val="131313"/>
                </a:solidFill>
                <a:latin typeface="Calibri"/>
                <a:cs typeface="Calibri"/>
              </a:rPr>
              <a:t>la firma di </a:t>
            </a:r>
            <a:r>
              <a:rPr sz="1200" spc="-5" dirty="0">
                <a:solidFill>
                  <a:srgbClr val="131313"/>
                </a:solidFill>
                <a:latin typeface="Calibri"/>
                <a:cs typeface="Calibri"/>
              </a:rPr>
              <a:t>Eva Montanari,  illustratrice </a:t>
            </a:r>
            <a:r>
              <a:rPr sz="1200" dirty="0">
                <a:solidFill>
                  <a:srgbClr val="131313"/>
                </a:solidFill>
                <a:latin typeface="Calibri"/>
                <a:cs typeface="Calibri"/>
              </a:rPr>
              <a:t>e </a:t>
            </a:r>
            <a:r>
              <a:rPr sz="1200" spc="-5" dirty="0">
                <a:solidFill>
                  <a:srgbClr val="131313"/>
                </a:solidFill>
                <a:latin typeface="Calibri"/>
                <a:cs typeface="Calibri"/>
              </a:rPr>
              <a:t>artista </a:t>
            </a:r>
            <a:r>
              <a:rPr sz="1200" dirty="0">
                <a:solidFill>
                  <a:srgbClr val="131313"/>
                </a:solidFill>
                <a:latin typeface="Calibri"/>
                <a:cs typeface="Calibri"/>
              </a:rPr>
              <a:t>di </a:t>
            </a:r>
            <a:r>
              <a:rPr sz="1200" spc="-5" dirty="0">
                <a:solidFill>
                  <a:srgbClr val="131313"/>
                </a:solidFill>
                <a:latin typeface="Calibri"/>
                <a:cs typeface="Calibri"/>
              </a:rPr>
              <a:t>fama</a:t>
            </a:r>
            <a:r>
              <a:rPr sz="1200" spc="-15" dirty="0">
                <a:solidFill>
                  <a:srgbClr val="131313"/>
                </a:solidFill>
                <a:latin typeface="Calibri"/>
                <a:cs typeface="Calibri"/>
              </a:rPr>
              <a:t> </a:t>
            </a:r>
            <a:r>
              <a:rPr sz="1200" spc="-5" dirty="0">
                <a:solidFill>
                  <a:srgbClr val="131313"/>
                </a:solidFill>
                <a:latin typeface="Calibri"/>
                <a:cs typeface="Calibri"/>
              </a:rPr>
              <a:t>internazionale.</a:t>
            </a:r>
            <a:endParaRPr sz="1200">
              <a:latin typeface="Calibri"/>
              <a:cs typeface="Calibri"/>
            </a:endParaRPr>
          </a:p>
          <a:p>
            <a:pPr marL="12700" marR="6350" algn="just">
              <a:lnSpc>
                <a:spcPts val="1510"/>
              </a:lnSpc>
              <a:spcBef>
                <a:spcPts val="55"/>
              </a:spcBef>
            </a:pPr>
            <a:r>
              <a:rPr sz="1200" spc="-5" dirty="0">
                <a:solidFill>
                  <a:srgbClr val="131313"/>
                </a:solidFill>
                <a:latin typeface="Calibri"/>
                <a:cs typeface="Calibri"/>
              </a:rPr>
              <a:t>La </a:t>
            </a:r>
            <a:r>
              <a:rPr sz="1200" dirty="0">
                <a:solidFill>
                  <a:srgbClr val="131313"/>
                </a:solidFill>
                <a:latin typeface="Calibri"/>
                <a:cs typeface="Calibri"/>
              </a:rPr>
              <a:t>manifestazione – </a:t>
            </a:r>
            <a:r>
              <a:rPr sz="1200" spc="-5" dirty="0">
                <a:solidFill>
                  <a:srgbClr val="131313"/>
                </a:solidFill>
                <a:latin typeface="Calibri"/>
                <a:cs typeface="Calibri"/>
              </a:rPr>
              <a:t>che </a:t>
            </a:r>
            <a:r>
              <a:rPr sz="1200" dirty="0">
                <a:solidFill>
                  <a:srgbClr val="131313"/>
                </a:solidFill>
                <a:latin typeface="Calibri"/>
                <a:cs typeface="Calibri"/>
              </a:rPr>
              <a:t>ha il </a:t>
            </a:r>
            <a:r>
              <a:rPr sz="1200" spc="-5" dirty="0">
                <a:solidFill>
                  <a:srgbClr val="131313"/>
                </a:solidFill>
                <a:latin typeface="Calibri"/>
                <a:cs typeface="Calibri"/>
              </a:rPr>
              <a:t>Patrocinio dell’UNESCO </a:t>
            </a:r>
            <a:r>
              <a:rPr sz="1200" dirty="0">
                <a:solidFill>
                  <a:srgbClr val="131313"/>
                </a:solidFill>
                <a:latin typeface="Calibri"/>
                <a:cs typeface="Calibri"/>
              </a:rPr>
              <a:t>e del Ministero dei Beni e delle </a:t>
            </a:r>
            <a:r>
              <a:rPr sz="1200" spc="-5" dirty="0">
                <a:solidFill>
                  <a:srgbClr val="131313"/>
                </a:solidFill>
                <a:latin typeface="Calibri"/>
                <a:cs typeface="Calibri"/>
              </a:rPr>
              <a:t>Attività  Culturali</a:t>
            </a:r>
            <a:r>
              <a:rPr sz="1200" spc="30" dirty="0">
                <a:solidFill>
                  <a:srgbClr val="131313"/>
                </a:solidFill>
                <a:latin typeface="Calibri"/>
                <a:cs typeface="Calibri"/>
              </a:rPr>
              <a:t> </a:t>
            </a:r>
            <a:r>
              <a:rPr sz="1200" dirty="0">
                <a:solidFill>
                  <a:srgbClr val="131313"/>
                </a:solidFill>
                <a:latin typeface="Calibri"/>
                <a:cs typeface="Calibri"/>
              </a:rPr>
              <a:t>e</a:t>
            </a:r>
            <a:r>
              <a:rPr sz="1200" spc="40" dirty="0">
                <a:solidFill>
                  <a:srgbClr val="131313"/>
                </a:solidFill>
                <a:latin typeface="Calibri"/>
                <a:cs typeface="Calibri"/>
              </a:rPr>
              <a:t> </a:t>
            </a:r>
            <a:r>
              <a:rPr sz="1200" dirty="0">
                <a:solidFill>
                  <a:srgbClr val="131313"/>
                </a:solidFill>
                <a:latin typeface="Calibri"/>
                <a:cs typeface="Calibri"/>
              </a:rPr>
              <a:t>del</a:t>
            </a:r>
            <a:r>
              <a:rPr sz="1200" spc="40" dirty="0">
                <a:solidFill>
                  <a:srgbClr val="131313"/>
                </a:solidFill>
                <a:latin typeface="Calibri"/>
                <a:cs typeface="Calibri"/>
              </a:rPr>
              <a:t> </a:t>
            </a:r>
            <a:r>
              <a:rPr sz="1200" spc="-5" dirty="0">
                <a:solidFill>
                  <a:srgbClr val="131313"/>
                </a:solidFill>
                <a:latin typeface="Calibri"/>
                <a:cs typeface="Calibri"/>
              </a:rPr>
              <a:t>Turismo</a:t>
            </a:r>
            <a:r>
              <a:rPr sz="1200" spc="40" dirty="0">
                <a:solidFill>
                  <a:srgbClr val="131313"/>
                </a:solidFill>
                <a:latin typeface="Calibri"/>
                <a:cs typeface="Calibri"/>
              </a:rPr>
              <a:t> </a:t>
            </a:r>
            <a:r>
              <a:rPr sz="1200" dirty="0">
                <a:solidFill>
                  <a:srgbClr val="131313"/>
                </a:solidFill>
                <a:latin typeface="Calibri"/>
                <a:cs typeface="Calibri"/>
              </a:rPr>
              <a:t>–</a:t>
            </a:r>
            <a:r>
              <a:rPr sz="1200" spc="40" dirty="0">
                <a:solidFill>
                  <a:srgbClr val="131313"/>
                </a:solidFill>
                <a:latin typeface="Calibri"/>
                <a:cs typeface="Calibri"/>
              </a:rPr>
              <a:t> </a:t>
            </a:r>
            <a:r>
              <a:rPr sz="1200" dirty="0">
                <a:solidFill>
                  <a:srgbClr val="131313"/>
                </a:solidFill>
                <a:latin typeface="Calibri"/>
                <a:cs typeface="Calibri"/>
              </a:rPr>
              <a:t>ha</a:t>
            </a:r>
            <a:r>
              <a:rPr sz="1200" spc="35" dirty="0">
                <a:solidFill>
                  <a:srgbClr val="131313"/>
                </a:solidFill>
                <a:latin typeface="Calibri"/>
                <a:cs typeface="Calibri"/>
              </a:rPr>
              <a:t> </a:t>
            </a:r>
            <a:r>
              <a:rPr sz="1200" spc="-5" dirty="0">
                <a:solidFill>
                  <a:srgbClr val="131313"/>
                </a:solidFill>
                <a:latin typeface="Calibri"/>
                <a:cs typeface="Calibri"/>
              </a:rPr>
              <a:t>ottenuto</a:t>
            </a:r>
            <a:r>
              <a:rPr sz="1200" spc="40" dirty="0">
                <a:solidFill>
                  <a:srgbClr val="131313"/>
                </a:solidFill>
                <a:latin typeface="Calibri"/>
                <a:cs typeface="Calibri"/>
              </a:rPr>
              <a:t> </a:t>
            </a:r>
            <a:r>
              <a:rPr sz="1200" dirty="0">
                <a:solidFill>
                  <a:srgbClr val="131313"/>
                </a:solidFill>
                <a:latin typeface="Calibri"/>
                <a:cs typeface="Calibri"/>
              </a:rPr>
              <a:t>nella</a:t>
            </a:r>
            <a:r>
              <a:rPr sz="1200" spc="25" dirty="0">
                <a:solidFill>
                  <a:srgbClr val="131313"/>
                </a:solidFill>
                <a:latin typeface="Calibri"/>
                <a:cs typeface="Calibri"/>
              </a:rPr>
              <a:t> </a:t>
            </a:r>
            <a:r>
              <a:rPr sz="1200" spc="-5" dirty="0">
                <a:solidFill>
                  <a:srgbClr val="131313"/>
                </a:solidFill>
                <a:latin typeface="Calibri"/>
                <a:cs typeface="Calibri"/>
              </a:rPr>
              <a:t>prima</a:t>
            </a:r>
            <a:r>
              <a:rPr sz="1200" spc="50" dirty="0">
                <a:solidFill>
                  <a:srgbClr val="131313"/>
                </a:solidFill>
                <a:latin typeface="Calibri"/>
                <a:cs typeface="Calibri"/>
              </a:rPr>
              <a:t> </a:t>
            </a:r>
            <a:r>
              <a:rPr sz="1200" spc="-5" dirty="0">
                <a:solidFill>
                  <a:srgbClr val="131313"/>
                </a:solidFill>
                <a:latin typeface="Calibri"/>
                <a:cs typeface="Calibri"/>
              </a:rPr>
              <a:t>edizione</a:t>
            </a:r>
            <a:r>
              <a:rPr sz="1200" spc="40" dirty="0">
                <a:solidFill>
                  <a:srgbClr val="131313"/>
                </a:solidFill>
                <a:latin typeface="Calibri"/>
                <a:cs typeface="Calibri"/>
              </a:rPr>
              <a:t> </a:t>
            </a:r>
            <a:r>
              <a:rPr sz="1200" dirty="0">
                <a:solidFill>
                  <a:srgbClr val="131313"/>
                </a:solidFill>
                <a:latin typeface="Calibri"/>
                <a:cs typeface="Calibri"/>
              </a:rPr>
              <a:t>la</a:t>
            </a:r>
            <a:r>
              <a:rPr sz="1200" spc="35" dirty="0">
                <a:solidFill>
                  <a:srgbClr val="131313"/>
                </a:solidFill>
                <a:latin typeface="Calibri"/>
                <a:cs typeface="Calibri"/>
              </a:rPr>
              <a:t> </a:t>
            </a:r>
            <a:r>
              <a:rPr sz="1200" spc="-5" dirty="0">
                <a:solidFill>
                  <a:srgbClr val="131313"/>
                </a:solidFill>
                <a:latin typeface="Calibri"/>
                <a:cs typeface="Calibri"/>
              </a:rPr>
              <a:t>Medaglia</a:t>
            </a:r>
            <a:r>
              <a:rPr sz="1200" spc="40" dirty="0">
                <a:solidFill>
                  <a:srgbClr val="131313"/>
                </a:solidFill>
                <a:latin typeface="Calibri"/>
                <a:cs typeface="Calibri"/>
              </a:rPr>
              <a:t> </a:t>
            </a:r>
            <a:r>
              <a:rPr sz="1200" dirty="0">
                <a:solidFill>
                  <a:srgbClr val="131313"/>
                </a:solidFill>
                <a:latin typeface="Calibri"/>
                <a:cs typeface="Calibri"/>
              </a:rPr>
              <a:t>del</a:t>
            </a:r>
            <a:r>
              <a:rPr sz="1200" spc="40" dirty="0">
                <a:solidFill>
                  <a:srgbClr val="131313"/>
                </a:solidFill>
                <a:latin typeface="Calibri"/>
                <a:cs typeface="Calibri"/>
              </a:rPr>
              <a:t> </a:t>
            </a:r>
            <a:r>
              <a:rPr sz="1200" spc="-5" dirty="0">
                <a:solidFill>
                  <a:srgbClr val="131313"/>
                </a:solidFill>
                <a:latin typeface="Calibri"/>
                <a:cs typeface="Calibri"/>
              </a:rPr>
              <a:t>Presidente</a:t>
            </a:r>
            <a:r>
              <a:rPr sz="1200" spc="30" dirty="0">
                <a:solidFill>
                  <a:srgbClr val="131313"/>
                </a:solidFill>
                <a:latin typeface="Calibri"/>
                <a:cs typeface="Calibri"/>
              </a:rPr>
              <a:t> </a:t>
            </a:r>
            <a:r>
              <a:rPr sz="1200" spc="-5" dirty="0">
                <a:solidFill>
                  <a:srgbClr val="131313"/>
                </a:solidFill>
                <a:latin typeface="Calibri"/>
                <a:cs typeface="Calibri"/>
              </a:rPr>
              <a:t>della</a:t>
            </a:r>
            <a:endParaRPr sz="1200">
              <a:latin typeface="Calibri"/>
              <a:cs typeface="Calibri"/>
            </a:endParaRPr>
          </a:p>
          <a:p>
            <a:pPr marL="12700">
              <a:lnSpc>
                <a:spcPct val="100000"/>
              </a:lnSpc>
              <a:spcBef>
                <a:spcPts val="15"/>
              </a:spcBef>
            </a:pPr>
            <a:r>
              <a:rPr sz="1200" spc="-5" dirty="0">
                <a:solidFill>
                  <a:srgbClr val="131313"/>
                </a:solidFill>
                <a:latin typeface="Calibri"/>
                <a:cs typeface="Calibri"/>
              </a:rPr>
              <a:t>Repubblica.</a:t>
            </a:r>
            <a:endParaRPr sz="1200">
              <a:latin typeface="Calibri"/>
              <a:cs typeface="Calibri"/>
            </a:endParaRPr>
          </a:p>
          <a:p>
            <a:pPr>
              <a:lnSpc>
                <a:spcPct val="100000"/>
              </a:lnSpc>
              <a:spcBef>
                <a:spcPts val="5"/>
              </a:spcBef>
            </a:pPr>
            <a:endParaRPr sz="1300">
              <a:latin typeface="Times New Roman"/>
              <a:cs typeface="Times New Roman"/>
            </a:endParaRPr>
          </a:p>
          <a:p>
            <a:pPr marL="12700" marR="11430" algn="just">
              <a:lnSpc>
                <a:spcPct val="105000"/>
              </a:lnSpc>
            </a:pPr>
            <a:r>
              <a:rPr sz="1200" dirty="0">
                <a:solidFill>
                  <a:srgbClr val="131313"/>
                </a:solidFill>
                <a:latin typeface="Calibri"/>
                <a:cs typeface="Calibri"/>
              </a:rPr>
              <a:t>Il </a:t>
            </a:r>
            <a:r>
              <a:rPr sz="1200" spc="-5" dirty="0">
                <a:solidFill>
                  <a:srgbClr val="131313"/>
                </a:solidFill>
                <a:latin typeface="Calibri"/>
                <a:cs typeface="Calibri"/>
              </a:rPr>
              <a:t>Festival si inserisce </a:t>
            </a:r>
            <a:r>
              <a:rPr sz="1200" dirty="0">
                <a:solidFill>
                  <a:srgbClr val="131313"/>
                </a:solidFill>
                <a:latin typeface="Calibri"/>
                <a:cs typeface="Calibri"/>
              </a:rPr>
              <a:t>nel più ampio e </a:t>
            </a:r>
            <a:r>
              <a:rPr sz="1200" spc="-5" dirty="0">
                <a:solidFill>
                  <a:srgbClr val="131313"/>
                </a:solidFill>
                <a:latin typeface="Calibri"/>
                <a:cs typeface="Calibri"/>
              </a:rPr>
              <a:t>articolato piano d’azione </a:t>
            </a:r>
            <a:r>
              <a:rPr sz="1200" dirty="0">
                <a:solidFill>
                  <a:srgbClr val="131313"/>
                </a:solidFill>
                <a:latin typeface="Calibri"/>
                <a:cs typeface="Calibri"/>
              </a:rPr>
              <a:t>a </a:t>
            </a:r>
            <a:r>
              <a:rPr sz="1200" spc="-5" dirty="0">
                <a:solidFill>
                  <a:srgbClr val="131313"/>
                </a:solidFill>
                <a:latin typeface="Calibri"/>
                <a:cs typeface="Calibri"/>
              </a:rPr>
              <a:t>sostegno </a:t>
            </a:r>
            <a:r>
              <a:rPr sz="1200" dirty="0">
                <a:solidFill>
                  <a:srgbClr val="131313"/>
                </a:solidFill>
                <a:latin typeface="Calibri"/>
                <a:cs typeface="Calibri"/>
              </a:rPr>
              <a:t>dell’arte e della </a:t>
            </a:r>
            <a:r>
              <a:rPr sz="1200" spc="-5" dirty="0">
                <a:solidFill>
                  <a:srgbClr val="131313"/>
                </a:solidFill>
                <a:latin typeface="Calibri"/>
                <a:cs typeface="Calibri"/>
              </a:rPr>
              <a:t>cultura  </a:t>
            </a:r>
            <a:r>
              <a:rPr sz="1200" dirty="0">
                <a:solidFill>
                  <a:srgbClr val="131313"/>
                </a:solidFill>
                <a:latin typeface="Calibri"/>
                <a:cs typeface="Calibri"/>
              </a:rPr>
              <a:t>messo a </a:t>
            </a:r>
            <a:r>
              <a:rPr sz="1200" spc="-5" dirty="0">
                <a:solidFill>
                  <a:srgbClr val="131313"/>
                </a:solidFill>
                <a:latin typeface="Calibri"/>
                <a:cs typeface="Calibri"/>
              </a:rPr>
              <a:t>punto </a:t>
            </a:r>
            <a:r>
              <a:rPr sz="1200" dirty="0">
                <a:solidFill>
                  <a:srgbClr val="131313"/>
                </a:solidFill>
                <a:latin typeface="Calibri"/>
                <a:cs typeface="Calibri"/>
              </a:rPr>
              <a:t>dall’Abi </a:t>
            </a:r>
            <a:r>
              <a:rPr sz="1200" spc="-5" dirty="0">
                <a:solidFill>
                  <a:srgbClr val="131313"/>
                </a:solidFill>
                <a:latin typeface="Calibri"/>
                <a:cs typeface="Calibri"/>
              </a:rPr>
              <a:t>con </a:t>
            </a:r>
            <a:r>
              <a:rPr sz="1200" dirty="0">
                <a:solidFill>
                  <a:srgbClr val="131313"/>
                </a:solidFill>
                <a:latin typeface="Calibri"/>
                <a:cs typeface="Calibri"/>
              </a:rPr>
              <a:t>le </a:t>
            </a:r>
            <a:r>
              <a:rPr sz="1200" spc="-5" dirty="0">
                <a:solidFill>
                  <a:srgbClr val="131313"/>
                </a:solidFill>
                <a:latin typeface="Calibri"/>
                <a:cs typeface="Calibri"/>
              </a:rPr>
              <a:t>banche per </a:t>
            </a:r>
            <a:r>
              <a:rPr sz="1200" dirty="0">
                <a:solidFill>
                  <a:srgbClr val="131313"/>
                </a:solidFill>
                <a:latin typeface="Calibri"/>
                <a:cs typeface="Calibri"/>
              </a:rPr>
              <a:t>dare il </a:t>
            </a:r>
            <a:r>
              <a:rPr sz="1200" spc="-5" dirty="0">
                <a:solidFill>
                  <a:srgbClr val="131313"/>
                </a:solidFill>
                <a:latin typeface="Calibri"/>
                <a:cs typeface="Calibri"/>
              </a:rPr>
              <a:t>proprio contributo </a:t>
            </a:r>
            <a:r>
              <a:rPr sz="1200" dirty="0">
                <a:solidFill>
                  <a:srgbClr val="131313"/>
                </a:solidFill>
                <a:latin typeface="Calibri"/>
                <a:cs typeface="Calibri"/>
              </a:rPr>
              <a:t>di </a:t>
            </a:r>
            <a:r>
              <a:rPr sz="1200" spc="-5" dirty="0">
                <a:solidFill>
                  <a:srgbClr val="131313"/>
                </a:solidFill>
                <a:latin typeface="Calibri"/>
                <a:cs typeface="Calibri"/>
              </a:rPr>
              <a:t>settore </a:t>
            </a:r>
            <a:r>
              <a:rPr sz="1200" dirty="0">
                <a:solidFill>
                  <a:srgbClr val="131313"/>
                </a:solidFill>
                <a:latin typeface="Calibri"/>
                <a:cs typeface="Calibri"/>
              </a:rPr>
              <a:t>alla </a:t>
            </a:r>
            <a:r>
              <a:rPr sz="1200" spc="-5" dirty="0">
                <a:solidFill>
                  <a:srgbClr val="131313"/>
                </a:solidFill>
                <a:latin typeface="Calibri"/>
                <a:cs typeface="Calibri"/>
              </a:rPr>
              <a:t>tutela </a:t>
            </a:r>
            <a:r>
              <a:rPr sz="1200" dirty="0">
                <a:solidFill>
                  <a:srgbClr val="131313"/>
                </a:solidFill>
                <a:latin typeface="Calibri"/>
                <a:cs typeface="Calibri"/>
              </a:rPr>
              <a:t>e alla  </a:t>
            </a:r>
            <a:r>
              <a:rPr sz="1200" spc="-5" dirty="0">
                <a:solidFill>
                  <a:srgbClr val="131313"/>
                </a:solidFill>
                <a:latin typeface="Calibri"/>
                <a:cs typeface="Calibri"/>
              </a:rPr>
              <a:t>condivisione dell’immenso patrimonio storico-artistico</a:t>
            </a:r>
            <a:r>
              <a:rPr sz="1200" spc="25" dirty="0">
                <a:solidFill>
                  <a:srgbClr val="131313"/>
                </a:solidFill>
                <a:latin typeface="Calibri"/>
                <a:cs typeface="Calibri"/>
              </a:rPr>
              <a:t> </a:t>
            </a:r>
            <a:r>
              <a:rPr sz="1200" spc="-5" dirty="0">
                <a:solidFill>
                  <a:srgbClr val="131313"/>
                </a:solidFill>
                <a:latin typeface="Calibri"/>
                <a:cs typeface="Calibri"/>
              </a:rPr>
              <a:t>nazionale.</a:t>
            </a:r>
            <a:endParaRPr sz="1200">
              <a:latin typeface="Calibri"/>
              <a:cs typeface="Calibri"/>
            </a:endParaRPr>
          </a:p>
          <a:p>
            <a:pPr>
              <a:lnSpc>
                <a:spcPct val="100000"/>
              </a:lnSpc>
              <a:spcBef>
                <a:spcPts val="50"/>
              </a:spcBef>
            </a:pPr>
            <a:endParaRPr sz="1250">
              <a:latin typeface="Times New Roman"/>
              <a:cs typeface="Times New Roman"/>
            </a:endParaRPr>
          </a:p>
          <a:p>
            <a:pPr marL="12700" marR="5080" algn="just">
              <a:lnSpc>
                <a:spcPct val="105000"/>
              </a:lnSpc>
            </a:pPr>
            <a:r>
              <a:rPr sz="1200" spc="-5" dirty="0">
                <a:solidFill>
                  <a:srgbClr val="131313"/>
                </a:solidFill>
                <a:latin typeface="Calibri"/>
                <a:cs typeface="Calibri"/>
              </a:rPr>
              <a:t>Le informazioni </a:t>
            </a:r>
            <a:r>
              <a:rPr sz="1200" dirty="0">
                <a:solidFill>
                  <a:srgbClr val="131313"/>
                </a:solidFill>
                <a:latin typeface="Calibri"/>
                <a:cs typeface="Calibri"/>
              </a:rPr>
              <a:t>e i </a:t>
            </a:r>
            <a:r>
              <a:rPr sz="1200" spc="-5" dirty="0">
                <a:solidFill>
                  <a:srgbClr val="131313"/>
                </a:solidFill>
                <a:latin typeface="Calibri"/>
                <a:cs typeface="Calibri"/>
              </a:rPr>
              <a:t>dettagli su </a:t>
            </a:r>
            <a:r>
              <a:rPr sz="1200" dirty="0">
                <a:solidFill>
                  <a:srgbClr val="131313"/>
                </a:solidFill>
                <a:latin typeface="Calibri"/>
                <a:cs typeface="Calibri"/>
              </a:rPr>
              <a:t>eventi, </a:t>
            </a:r>
            <a:r>
              <a:rPr sz="1200" spc="-5" dirty="0">
                <a:solidFill>
                  <a:srgbClr val="131313"/>
                </a:solidFill>
                <a:latin typeface="Calibri"/>
                <a:cs typeface="Calibri"/>
              </a:rPr>
              <a:t>città </a:t>
            </a:r>
            <a:r>
              <a:rPr sz="1200" dirty="0">
                <a:solidFill>
                  <a:srgbClr val="131313"/>
                </a:solidFill>
                <a:latin typeface="Calibri"/>
                <a:cs typeface="Calibri"/>
              </a:rPr>
              <a:t>e </a:t>
            </a:r>
            <a:r>
              <a:rPr sz="1200" spc="-5" dirty="0">
                <a:solidFill>
                  <a:srgbClr val="131313"/>
                </a:solidFill>
                <a:latin typeface="Calibri"/>
                <a:cs typeface="Calibri"/>
              </a:rPr>
              <a:t>sedi </a:t>
            </a:r>
            <a:r>
              <a:rPr sz="1200" dirty="0">
                <a:solidFill>
                  <a:srgbClr val="131313"/>
                </a:solidFill>
                <a:latin typeface="Calibri"/>
                <a:cs typeface="Calibri"/>
              </a:rPr>
              <a:t>della </a:t>
            </a:r>
            <a:r>
              <a:rPr sz="1200" spc="-5" dirty="0">
                <a:solidFill>
                  <a:srgbClr val="131313"/>
                </a:solidFill>
                <a:latin typeface="Calibri"/>
                <a:cs typeface="Calibri"/>
              </a:rPr>
              <a:t>manifestazione saranno disponibili sul </a:t>
            </a:r>
            <a:r>
              <a:rPr sz="1200" spc="5" dirty="0">
                <a:solidFill>
                  <a:srgbClr val="131313"/>
                </a:solidFill>
                <a:latin typeface="Calibri"/>
                <a:cs typeface="Calibri"/>
              </a:rPr>
              <a:t>sito  </a:t>
            </a:r>
            <a:r>
              <a:rPr sz="1200" u="sng" spc="-5" dirty="0">
                <a:solidFill>
                  <a:srgbClr val="001F80"/>
                </a:solidFill>
                <a:uFill>
                  <a:solidFill>
                    <a:srgbClr val="001F80"/>
                  </a:solidFill>
                </a:uFill>
                <a:latin typeface="Calibri"/>
                <a:cs typeface="Calibri"/>
                <a:hlinkClick r:id="rId3"/>
              </a:rPr>
              <a:t>www.festivalculturacreativa.it.</a:t>
            </a:r>
            <a:endParaRPr sz="1200">
              <a:latin typeface="Calibri"/>
              <a:cs typeface="Calibri"/>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69850">
              <a:lnSpc>
                <a:spcPts val="1839"/>
              </a:lnSpc>
            </a:pPr>
            <a:r>
              <a:rPr sz="1600" b="1" spc="-10" dirty="0">
                <a:latin typeface="Arial"/>
                <a:cs typeface="Arial"/>
              </a:rPr>
              <a:t>Q</a:t>
            </a:r>
            <a:r>
              <a:rPr sz="1600" b="1" dirty="0">
                <a:latin typeface="Arial"/>
                <a:cs typeface="Arial"/>
              </a:rPr>
              <a:t>u</a:t>
            </a:r>
            <a:r>
              <a:rPr sz="1600" b="1" spc="-5" dirty="0">
                <a:latin typeface="Arial"/>
                <a:cs typeface="Arial"/>
              </a:rPr>
              <a:t>o</a:t>
            </a:r>
            <a:r>
              <a:rPr sz="1600" b="1" spc="-15" dirty="0">
                <a:latin typeface="Arial"/>
                <a:cs typeface="Arial"/>
              </a:rPr>
              <a:t>t</a:t>
            </a:r>
            <a:r>
              <a:rPr sz="1600" b="1" spc="5" dirty="0">
                <a:latin typeface="Arial"/>
                <a:cs typeface="Arial"/>
              </a:rPr>
              <a:t>i</a:t>
            </a:r>
            <a:r>
              <a:rPr sz="1600" b="1" spc="-5" dirty="0">
                <a:latin typeface="Arial"/>
                <a:cs typeface="Arial"/>
              </a:rPr>
              <a:t>dianoarte.</a:t>
            </a:r>
            <a:r>
              <a:rPr sz="1600" b="1" dirty="0">
                <a:latin typeface="Arial"/>
                <a:cs typeface="Arial"/>
              </a:rPr>
              <a:t>i</a:t>
            </a:r>
            <a:r>
              <a:rPr sz="1600" b="1" spc="-5" dirty="0">
                <a:latin typeface="Arial"/>
                <a:cs typeface="Arial"/>
              </a:rPr>
              <a:t>t  6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587622"/>
            <a:ext cx="1421130" cy="186690"/>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4E4E4E"/>
                </a:solidFill>
                <a:latin typeface="Arial"/>
                <a:cs typeface="Arial"/>
              </a:rPr>
              <a:t>Venerdì 06 marzo</a:t>
            </a:r>
            <a:r>
              <a:rPr sz="1050" spc="-100" dirty="0">
                <a:solidFill>
                  <a:srgbClr val="4E4E4E"/>
                </a:solidFill>
                <a:latin typeface="Arial"/>
                <a:cs typeface="Arial"/>
              </a:rPr>
              <a:t> </a:t>
            </a:r>
            <a:r>
              <a:rPr sz="1050" dirty="0">
                <a:solidFill>
                  <a:srgbClr val="4E4E4E"/>
                </a:solidFill>
                <a:latin typeface="Arial"/>
                <a:cs typeface="Arial"/>
              </a:rPr>
              <a:t>2015</a:t>
            </a:r>
            <a:endParaRPr sz="1050">
              <a:latin typeface="Arial"/>
              <a:cs typeface="Arial"/>
            </a:endParaRPr>
          </a:p>
        </p:txBody>
      </p:sp>
      <p:sp>
        <p:nvSpPr>
          <p:cNvPr id="5" name="object 5"/>
          <p:cNvSpPr txBox="1"/>
          <p:nvPr/>
        </p:nvSpPr>
        <p:spPr>
          <a:xfrm>
            <a:off x="706627" y="6958964"/>
            <a:ext cx="4923790" cy="345440"/>
          </a:xfrm>
          <a:prstGeom prst="rect">
            <a:avLst/>
          </a:prstGeom>
        </p:spPr>
        <p:txBody>
          <a:bodyPr vert="horz" wrap="square" lIns="0" tIns="12700" rIns="0" bIns="0" rtlCol="0">
            <a:spAutoFit/>
          </a:bodyPr>
          <a:lstStyle/>
          <a:p>
            <a:pPr marL="12700">
              <a:lnSpc>
                <a:spcPct val="100000"/>
              </a:lnSpc>
              <a:spcBef>
                <a:spcPts val="100"/>
              </a:spcBef>
            </a:pPr>
            <a:r>
              <a:rPr sz="2100" spc="-5" dirty="0">
                <a:latin typeface="Georgia"/>
                <a:cs typeface="Georgia"/>
              </a:rPr>
              <a:t>Festival della cultura creativa targato Abi.</a:t>
            </a:r>
            <a:endParaRPr sz="2100">
              <a:latin typeface="Georgia"/>
              <a:cs typeface="Georgia"/>
            </a:endParaRPr>
          </a:p>
        </p:txBody>
      </p:sp>
      <p:sp>
        <p:nvSpPr>
          <p:cNvPr id="6" name="object 6"/>
          <p:cNvSpPr txBox="1"/>
          <p:nvPr/>
        </p:nvSpPr>
        <p:spPr>
          <a:xfrm>
            <a:off x="706627" y="7543571"/>
            <a:ext cx="6149340" cy="2326005"/>
          </a:xfrm>
          <a:prstGeom prst="rect">
            <a:avLst/>
          </a:prstGeom>
        </p:spPr>
        <p:txBody>
          <a:bodyPr vert="horz" wrap="square" lIns="0" tIns="12700" rIns="0" bIns="0" rtlCol="0">
            <a:spAutoFit/>
          </a:bodyPr>
          <a:lstStyle/>
          <a:p>
            <a:pPr marL="12700" marR="5080" algn="just">
              <a:lnSpc>
                <a:spcPct val="143700"/>
              </a:lnSpc>
              <a:spcBef>
                <a:spcPts val="100"/>
              </a:spcBef>
            </a:pPr>
            <a:r>
              <a:rPr sz="1050" spc="-5" dirty="0">
                <a:latin typeface="Arial"/>
                <a:cs typeface="Arial"/>
              </a:rPr>
              <a:t>Oltre </a:t>
            </a:r>
            <a:r>
              <a:rPr sz="1050" dirty="0">
                <a:latin typeface="Arial"/>
                <a:cs typeface="Arial"/>
              </a:rPr>
              <a:t>80 </a:t>
            </a:r>
            <a:r>
              <a:rPr sz="1050" spc="-5" dirty="0">
                <a:latin typeface="Arial"/>
                <a:cs typeface="Arial"/>
              </a:rPr>
              <a:t>iniziative dedicate </a:t>
            </a:r>
            <a:r>
              <a:rPr sz="1050" dirty="0">
                <a:latin typeface="Arial"/>
                <a:cs typeface="Arial"/>
              </a:rPr>
              <a:t>all'arte, </a:t>
            </a:r>
            <a:r>
              <a:rPr sz="1050" spc="-5" dirty="0">
                <a:latin typeface="Arial"/>
                <a:cs typeface="Arial"/>
              </a:rPr>
              <a:t>all'archeologia, </a:t>
            </a:r>
            <a:r>
              <a:rPr sz="1050" dirty="0">
                <a:latin typeface="Arial"/>
                <a:cs typeface="Arial"/>
              </a:rPr>
              <a:t>alla musica, al </a:t>
            </a:r>
            <a:r>
              <a:rPr sz="1050" spc="-5" dirty="0">
                <a:latin typeface="Arial"/>
                <a:cs typeface="Arial"/>
              </a:rPr>
              <a:t>teatro diffuse su tutto </a:t>
            </a:r>
            <a:r>
              <a:rPr sz="1050" dirty="0">
                <a:latin typeface="Arial"/>
                <a:cs typeface="Arial"/>
              </a:rPr>
              <a:t>il </a:t>
            </a:r>
            <a:r>
              <a:rPr sz="1050" spc="-5" dirty="0">
                <a:latin typeface="Arial"/>
                <a:cs typeface="Arial"/>
              </a:rPr>
              <a:t>territorio  </a:t>
            </a:r>
            <a:r>
              <a:rPr sz="1050" dirty="0">
                <a:latin typeface="Arial"/>
                <a:cs typeface="Arial"/>
              </a:rPr>
              <a:t>nazionale. </a:t>
            </a:r>
            <a:r>
              <a:rPr sz="1050" spc="-5" dirty="0">
                <a:latin typeface="Arial"/>
                <a:cs typeface="Arial"/>
              </a:rPr>
              <a:t>Sessanta città coinvolte. </a:t>
            </a:r>
            <a:r>
              <a:rPr sz="1050" dirty="0">
                <a:latin typeface="Arial"/>
                <a:cs typeface="Arial"/>
              </a:rPr>
              <a:t>Una </a:t>
            </a:r>
            <a:r>
              <a:rPr sz="1050" spc="-5" dirty="0">
                <a:latin typeface="Arial"/>
                <a:cs typeface="Arial"/>
              </a:rPr>
              <a:t>ricca serie </a:t>
            </a:r>
            <a:r>
              <a:rPr sz="1050" dirty="0">
                <a:latin typeface="Arial"/>
                <a:cs typeface="Arial"/>
              </a:rPr>
              <a:t>di </a:t>
            </a:r>
            <a:r>
              <a:rPr sz="1050" spc="-5" dirty="0">
                <a:latin typeface="Arial"/>
                <a:cs typeface="Arial"/>
              </a:rPr>
              <a:t>eventi pensati per </a:t>
            </a:r>
            <a:r>
              <a:rPr sz="1050" dirty="0">
                <a:latin typeface="Arial"/>
                <a:cs typeface="Arial"/>
              </a:rPr>
              <a:t>i </a:t>
            </a:r>
            <a:r>
              <a:rPr sz="1050" spc="-5" dirty="0">
                <a:latin typeface="Arial"/>
                <a:cs typeface="Arial"/>
              </a:rPr>
              <a:t>bambini dai sei </a:t>
            </a:r>
            <a:r>
              <a:rPr sz="1050" dirty="0">
                <a:latin typeface="Arial"/>
                <a:cs typeface="Arial"/>
              </a:rPr>
              <a:t>ai </a:t>
            </a:r>
            <a:r>
              <a:rPr sz="1050" spc="-5" dirty="0">
                <a:latin typeface="Arial"/>
                <a:cs typeface="Arial"/>
              </a:rPr>
              <a:t>tredici anni.  </a:t>
            </a:r>
            <a:r>
              <a:rPr sz="1050" dirty="0">
                <a:latin typeface="Arial"/>
                <a:cs typeface="Arial"/>
              </a:rPr>
              <a:t>E' il </a:t>
            </a:r>
            <a:r>
              <a:rPr sz="1050" spc="-5" dirty="0">
                <a:latin typeface="Arial"/>
                <a:cs typeface="Arial"/>
              </a:rPr>
              <a:t>'Festival </a:t>
            </a:r>
            <a:r>
              <a:rPr sz="1050" dirty="0">
                <a:latin typeface="Arial"/>
                <a:cs typeface="Arial"/>
              </a:rPr>
              <a:t>della </a:t>
            </a:r>
            <a:r>
              <a:rPr sz="1050" spc="-5" dirty="0">
                <a:latin typeface="Arial"/>
                <a:cs typeface="Arial"/>
              </a:rPr>
              <a:t>cultura </a:t>
            </a:r>
            <a:r>
              <a:rPr sz="1050" dirty="0">
                <a:latin typeface="Arial"/>
                <a:cs typeface="Arial"/>
              </a:rPr>
              <a:t>creativa', la </a:t>
            </a:r>
            <a:r>
              <a:rPr sz="1050" spc="-5" dirty="0">
                <a:latin typeface="Arial"/>
                <a:cs typeface="Arial"/>
              </a:rPr>
              <a:t>manifestazione organizzata </a:t>
            </a:r>
            <a:r>
              <a:rPr sz="1050" dirty="0">
                <a:latin typeface="Arial"/>
                <a:cs typeface="Arial"/>
              </a:rPr>
              <a:t>dalle </a:t>
            </a:r>
            <a:r>
              <a:rPr sz="1050" spc="-5" dirty="0">
                <a:latin typeface="Arial"/>
                <a:cs typeface="Arial"/>
              </a:rPr>
              <a:t>banche </a:t>
            </a:r>
            <a:r>
              <a:rPr sz="1050" dirty="0">
                <a:latin typeface="Arial"/>
                <a:cs typeface="Arial"/>
              </a:rPr>
              <a:t>con </a:t>
            </a:r>
            <a:r>
              <a:rPr sz="1050" spc="-5" dirty="0">
                <a:latin typeface="Arial"/>
                <a:cs typeface="Arial"/>
              </a:rPr>
              <a:t>il coordinamento  dell'Abi, che quest'anno avrà </a:t>
            </a:r>
            <a:r>
              <a:rPr sz="1050" dirty="0">
                <a:latin typeface="Arial"/>
                <a:cs typeface="Arial"/>
              </a:rPr>
              <a:t>come </a:t>
            </a:r>
            <a:r>
              <a:rPr sz="1050" spc="-5" dirty="0">
                <a:latin typeface="Arial"/>
                <a:cs typeface="Arial"/>
              </a:rPr>
              <a:t>tema 'L'alfabeto del </a:t>
            </a:r>
            <a:r>
              <a:rPr sz="1050" dirty="0">
                <a:latin typeface="Arial"/>
                <a:cs typeface="Arial"/>
              </a:rPr>
              <a:t>mondo. </a:t>
            </a:r>
            <a:r>
              <a:rPr sz="1050" spc="-5" dirty="0">
                <a:latin typeface="Arial"/>
                <a:cs typeface="Arial"/>
              </a:rPr>
              <a:t>Leggiamo </a:t>
            </a:r>
            <a:r>
              <a:rPr sz="1050" dirty="0">
                <a:latin typeface="Arial"/>
                <a:cs typeface="Arial"/>
              </a:rPr>
              <a:t>i </a:t>
            </a:r>
            <a:r>
              <a:rPr sz="1050" spc="-5" dirty="0">
                <a:latin typeface="Arial"/>
                <a:cs typeface="Arial"/>
              </a:rPr>
              <a:t>segni </a:t>
            </a:r>
            <a:r>
              <a:rPr sz="1050" dirty="0">
                <a:latin typeface="Arial"/>
                <a:cs typeface="Arial"/>
              </a:rPr>
              <a:t>intorno a </a:t>
            </a:r>
            <a:r>
              <a:rPr sz="1050" spc="-5" dirty="0">
                <a:latin typeface="Arial"/>
                <a:cs typeface="Arial"/>
              </a:rPr>
              <a:t>noi </a:t>
            </a:r>
            <a:r>
              <a:rPr sz="1050" dirty="0">
                <a:latin typeface="Arial"/>
                <a:cs typeface="Arial"/>
              </a:rPr>
              <a:t>e  </a:t>
            </a:r>
            <a:r>
              <a:rPr sz="1050" spc="-5" dirty="0">
                <a:latin typeface="Arial"/>
                <a:cs typeface="Arial"/>
              </a:rPr>
              <a:t>raccontiamo'. Il Festival, in </a:t>
            </a:r>
            <a:r>
              <a:rPr sz="1050" dirty="0">
                <a:latin typeface="Arial"/>
                <a:cs typeface="Arial"/>
              </a:rPr>
              <a:t>programma </a:t>
            </a:r>
            <a:r>
              <a:rPr sz="1050" spc="-5" dirty="0">
                <a:latin typeface="Arial"/>
                <a:cs typeface="Arial"/>
              </a:rPr>
              <a:t>dal 16 </a:t>
            </a:r>
            <a:r>
              <a:rPr sz="1050" spc="-10" dirty="0">
                <a:latin typeface="Arial"/>
                <a:cs typeface="Arial"/>
              </a:rPr>
              <a:t>al </a:t>
            </a:r>
            <a:r>
              <a:rPr sz="1050" spc="-5" dirty="0">
                <a:latin typeface="Arial"/>
                <a:cs typeface="Arial"/>
              </a:rPr>
              <a:t>22 </a:t>
            </a:r>
            <a:r>
              <a:rPr sz="1050" dirty="0">
                <a:latin typeface="Arial"/>
                <a:cs typeface="Arial"/>
              </a:rPr>
              <a:t>marzo, è </a:t>
            </a:r>
            <a:r>
              <a:rPr sz="1050" spc="-5" dirty="0">
                <a:latin typeface="Arial"/>
                <a:cs typeface="Arial"/>
              </a:rPr>
              <a:t>arrivato alla </a:t>
            </a:r>
            <a:r>
              <a:rPr sz="1050" dirty="0">
                <a:latin typeface="Arial"/>
                <a:cs typeface="Arial"/>
              </a:rPr>
              <a:t>sua </a:t>
            </a:r>
            <a:r>
              <a:rPr sz="1050" spc="-5" dirty="0">
                <a:latin typeface="Arial"/>
                <a:cs typeface="Arial"/>
              </a:rPr>
              <a:t>seconda </a:t>
            </a:r>
            <a:r>
              <a:rPr sz="1050" dirty="0">
                <a:latin typeface="Arial"/>
                <a:cs typeface="Arial"/>
              </a:rPr>
              <a:t>edizione e,  come ha spiegato </a:t>
            </a:r>
            <a:r>
              <a:rPr sz="1050" spc="-5" dirty="0">
                <a:latin typeface="Arial"/>
                <a:cs typeface="Arial"/>
              </a:rPr>
              <a:t>il </a:t>
            </a:r>
            <a:r>
              <a:rPr sz="1050" dirty="0">
                <a:latin typeface="Arial"/>
                <a:cs typeface="Arial"/>
              </a:rPr>
              <a:t>presidente </a:t>
            </a:r>
            <a:r>
              <a:rPr sz="1050" spc="-5" dirty="0">
                <a:latin typeface="Arial"/>
                <a:cs typeface="Arial"/>
              </a:rPr>
              <a:t>dell'Abi </a:t>
            </a:r>
            <a:r>
              <a:rPr sz="1050" dirty="0">
                <a:latin typeface="Arial"/>
                <a:cs typeface="Arial"/>
              </a:rPr>
              <a:t>Antonio Patuelli, </a:t>
            </a:r>
            <a:r>
              <a:rPr sz="1050" spc="-5" dirty="0">
                <a:latin typeface="Arial"/>
                <a:cs typeface="Arial"/>
              </a:rPr>
              <a:t>"si </a:t>
            </a:r>
            <a:r>
              <a:rPr sz="1050" dirty="0">
                <a:latin typeface="Arial"/>
                <a:cs typeface="Arial"/>
              </a:rPr>
              <a:t>propone di </a:t>
            </a:r>
            <a:r>
              <a:rPr sz="1050" spc="-5" dirty="0">
                <a:latin typeface="Arial"/>
                <a:cs typeface="Arial"/>
              </a:rPr>
              <a:t>diventare </a:t>
            </a:r>
            <a:r>
              <a:rPr sz="1050" dirty="0">
                <a:latin typeface="Arial"/>
                <a:cs typeface="Arial"/>
              </a:rPr>
              <a:t>un </a:t>
            </a:r>
            <a:r>
              <a:rPr sz="1050" spc="-5" dirty="0">
                <a:latin typeface="Arial"/>
                <a:cs typeface="Arial"/>
              </a:rPr>
              <a:t>classico, </a:t>
            </a:r>
            <a:r>
              <a:rPr sz="1050" dirty="0">
                <a:latin typeface="Arial"/>
                <a:cs typeface="Arial"/>
              </a:rPr>
              <a:t>perché i  </a:t>
            </a:r>
            <a:r>
              <a:rPr sz="1050" spc="-5" dirty="0">
                <a:latin typeface="Arial"/>
                <a:cs typeface="Arial"/>
              </a:rPr>
              <a:t>numeri evidenziano un incremento </a:t>
            </a:r>
            <a:r>
              <a:rPr sz="1050" spc="-10" dirty="0">
                <a:latin typeface="Arial"/>
                <a:cs typeface="Arial"/>
              </a:rPr>
              <a:t>di </a:t>
            </a:r>
            <a:r>
              <a:rPr sz="1050" spc="-5" dirty="0">
                <a:latin typeface="Arial"/>
                <a:cs typeface="Arial"/>
              </a:rPr>
              <a:t>almeno </a:t>
            </a:r>
            <a:r>
              <a:rPr sz="1050" dirty="0">
                <a:latin typeface="Arial"/>
                <a:cs typeface="Arial"/>
              </a:rPr>
              <a:t>un </a:t>
            </a:r>
            <a:r>
              <a:rPr sz="1050" spc="-5" dirty="0">
                <a:latin typeface="Arial"/>
                <a:cs typeface="Arial"/>
              </a:rPr>
              <a:t>20% </a:t>
            </a:r>
            <a:r>
              <a:rPr sz="1050" dirty="0">
                <a:latin typeface="Arial"/>
                <a:cs typeface="Arial"/>
              </a:rPr>
              <a:t>di </a:t>
            </a:r>
            <a:r>
              <a:rPr sz="1050" spc="-5" dirty="0">
                <a:latin typeface="Arial"/>
                <a:cs typeface="Arial"/>
              </a:rPr>
              <a:t>adesioni rispetto all'anno </a:t>
            </a:r>
            <a:r>
              <a:rPr sz="1050" dirty="0">
                <a:latin typeface="Arial"/>
                <a:cs typeface="Arial"/>
              </a:rPr>
              <a:t>scorso. </a:t>
            </a:r>
            <a:r>
              <a:rPr sz="1050" spc="-5" dirty="0">
                <a:latin typeface="Arial"/>
                <a:cs typeface="Arial"/>
              </a:rPr>
              <a:t>Il Festival </a:t>
            </a:r>
            <a:r>
              <a:rPr sz="1050" dirty="0">
                <a:latin typeface="Arial"/>
                <a:cs typeface="Arial"/>
              </a:rPr>
              <a:t>è  policentrico, a </a:t>
            </a:r>
            <a:r>
              <a:rPr sz="1050" spc="-5" dirty="0">
                <a:latin typeface="Arial"/>
                <a:cs typeface="Arial"/>
              </a:rPr>
              <a:t>differenza </a:t>
            </a:r>
            <a:r>
              <a:rPr sz="1050" dirty="0">
                <a:latin typeface="Arial"/>
                <a:cs typeface="Arial"/>
              </a:rPr>
              <a:t>di </a:t>
            </a:r>
            <a:r>
              <a:rPr sz="1050" spc="-5" dirty="0">
                <a:latin typeface="Arial"/>
                <a:cs typeface="Arial"/>
              </a:rPr>
              <a:t>tanti </a:t>
            </a:r>
            <a:r>
              <a:rPr sz="1050" dirty="0">
                <a:latin typeface="Arial"/>
                <a:cs typeface="Arial"/>
              </a:rPr>
              <a:t>altri </a:t>
            </a:r>
            <a:r>
              <a:rPr sz="1050" spc="-5" dirty="0">
                <a:latin typeface="Arial"/>
                <a:cs typeface="Arial"/>
              </a:rPr>
              <a:t>che sono accentrati. Il tema scelto </a:t>
            </a:r>
            <a:r>
              <a:rPr sz="1050" dirty="0">
                <a:latin typeface="Arial"/>
                <a:cs typeface="Arial"/>
              </a:rPr>
              <a:t>per </a:t>
            </a:r>
            <a:r>
              <a:rPr sz="1050" spc="-5" dirty="0">
                <a:latin typeface="Arial"/>
                <a:cs typeface="Arial"/>
              </a:rPr>
              <a:t>quest'anno </a:t>
            </a:r>
            <a:r>
              <a:rPr sz="1050" dirty="0">
                <a:latin typeface="Arial"/>
                <a:cs typeface="Arial"/>
              </a:rPr>
              <a:t>ha </a:t>
            </a:r>
            <a:r>
              <a:rPr sz="1050" spc="-5" dirty="0">
                <a:latin typeface="Arial"/>
                <a:cs typeface="Arial"/>
              </a:rPr>
              <a:t>molti  significati: </a:t>
            </a:r>
            <a:r>
              <a:rPr sz="1050" dirty="0">
                <a:latin typeface="Arial"/>
                <a:cs typeface="Arial"/>
              </a:rPr>
              <a:t>per </a:t>
            </a:r>
            <a:r>
              <a:rPr sz="1050" spc="5" dirty="0">
                <a:latin typeface="Arial"/>
                <a:cs typeface="Arial"/>
              </a:rPr>
              <a:t>me </a:t>
            </a:r>
            <a:r>
              <a:rPr sz="1050" spc="-5" dirty="0">
                <a:latin typeface="Arial"/>
                <a:cs typeface="Arial"/>
              </a:rPr>
              <a:t>il principale </a:t>
            </a:r>
            <a:r>
              <a:rPr sz="1050" dirty="0">
                <a:latin typeface="Arial"/>
                <a:cs typeface="Arial"/>
              </a:rPr>
              <a:t>è la </a:t>
            </a:r>
            <a:r>
              <a:rPr sz="1050" spc="-5" dirty="0">
                <a:latin typeface="Arial"/>
                <a:cs typeface="Arial"/>
              </a:rPr>
              <a:t>rialfabetizzazione </a:t>
            </a:r>
            <a:r>
              <a:rPr sz="1050" dirty="0">
                <a:latin typeface="Arial"/>
                <a:cs typeface="Arial"/>
              </a:rPr>
              <a:t>della </a:t>
            </a:r>
            <a:r>
              <a:rPr sz="1050" spc="-5" dirty="0">
                <a:latin typeface="Arial"/>
                <a:cs typeface="Arial"/>
              </a:rPr>
              <a:t>lingua italiana contro </a:t>
            </a:r>
            <a:r>
              <a:rPr sz="1050" dirty="0">
                <a:latin typeface="Arial"/>
                <a:cs typeface="Arial"/>
              </a:rPr>
              <a:t>il suo </a:t>
            </a:r>
            <a:r>
              <a:rPr sz="1050" spc="-5" dirty="0">
                <a:latin typeface="Arial"/>
                <a:cs typeface="Arial"/>
              </a:rPr>
              <a:t>imbastardimento  dovuto all'uso </a:t>
            </a:r>
            <a:r>
              <a:rPr sz="1050" spc="-10" dirty="0">
                <a:latin typeface="Arial"/>
                <a:cs typeface="Arial"/>
              </a:rPr>
              <a:t>di </a:t>
            </a:r>
            <a:r>
              <a:rPr sz="1050" spc="-5" dirty="0">
                <a:latin typeface="Arial"/>
                <a:cs typeface="Arial"/>
              </a:rPr>
              <a:t>termini provenienti da </a:t>
            </a:r>
            <a:r>
              <a:rPr sz="1050" dirty="0">
                <a:latin typeface="Arial"/>
                <a:cs typeface="Arial"/>
              </a:rPr>
              <a:t>altre </a:t>
            </a:r>
            <a:r>
              <a:rPr sz="1050" spc="-5" dirty="0">
                <a:latin typeface="Arial"/>
                <a:cs typeface="Arial"/>
              </a:rPr>
              <a:t>lingue". </a:t>
            </a:r>
            <a:r>
              <a:rPr sz="1050" dirty="0">
                <a:latin typeface="Arial"/>
                <a:cs typeface="Arial"/>
              </a:rPr>
              <a:t>Ad essere </a:t>
            </a:r>
            <a:r>
              <a:rPr sz="1050" spc="-5" dirty="0">
                <a:latin typeface="Arial"/>
                <a:cs typeface="Arial"/>
              </a:rPr>
              <a:t>proposti saranno </a:t>
            </a:r>
            <a:r>
              <a:rPr sz="1050" dirty="0">
                <a:latin typeface="Arial"/>
                <a:cs typeface="Arial"/>
              </a:rPr>
              <a:t>laboratori che</a:t>
            </a:r>
            <a:r>
              <a:rPr sz="1050" spc="225" dirty="0">
                <a:latin typeface="Arial"/>
                <a:cs typeface="Arial"/>
              </a:rPr>
              <a:t> </a:t>
            </a:r>
            <a:r>
              <a:rPr sz="1050" spc="-5" dirty="0">
                <a:latin typeface="Arial"/>
                <a:cs typeface="Arial"/>
              </a:rPr>
              <a:t>verranno</a:t>
            </a:r>
            <a:endParaRPr sz="1050">
              <a:latin typeface="Arial"/>
              <a:cs typeface="Arial"/>
            </a:endParaRPr>
          </a:p>
        </p:txBody>
      </p:sp>
      <p:sp>
        <p:nvSpPr>
          <p:cNvPr id="7" name="object 7"/>
          <p:cNvSpPr/>
          <p:nvPr/>
        </p:nvSpPr>
        <p:spPr>
          <a:xfrm>
            <a:off x="870267" y="2119883"/>
            <a:ext cx="5818759" cy="87329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608455" y="3955160"/>
            <a:ext cx="4339590" cy="249529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484632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502785">
              <a:lnSpc>
                <a:spcPts val="1839"/>
              </a:lnSpc>
            </a:pPr>
            <a:r>
              <a:rPr sz="1600" b="1" spc="-10" dirty="0">
                <a:latin typeface="Arial"/>
                <a:cs typeface="Arial"/>
              </a:rPr>
              <a:t>Q</a:t>
            </a:r>
            <a:r>
              <a:rPr sz="1600" b="1" dirty="0">
                <a:latin typeface="Arial"/>
                <a:cs typeface="Arial"/>
              </a:rPr>
              <a:t>u</a:t>
            </a:r>
            <a:r>
              <a:rPr sz="1600" b="1" spc="-5" dirty="0">
                <a:latin typeface="Arial"/>
                <a:cs typeface="Arial"/>
              </a:rPr>
              <a:t>o</a:t>
            </a:r>
            <a:r>
              <a:rPr sz="1600" b="1" spc="-15" dirty="0">
                <a:latin typeface="Arial"/>
                <a:cs typeface="Arial"/>
              </a:rPr>
              <a:t>t</a:t>
            </a:r>
            <a:r>
              <a:rPr sz="1600" b="1" spc="5" dirty="0">
                <a:latin typeface="Arial"/>
                <a:cs typeface="Arial"/>
              </a:rPr>
              <a:t>i</a:t>
            </a:r>
            <a:r>
              <a:rPr sz="1600" b="1" spc="-5" dirty="0">
                <a:latin typeface="Arial"/>
                <a:cs typeface="Arial"/>
              </a:rPr>
              <a:t>dianoarte.</a:t>
            </a:r>
            <a:r>
              <a:rPr sz="1600" b="1" dirty="0">
                <a:latin typeface="Arial"/>
                <a:cs typeface="Arial"/>
              </a:rPr>
              <a:t>i</a:t>
            </a:r>
            <a:r>
              <a:rPr sz="1600" b="1" spc="-5" dirty="0">
                <a:latin typeface="Arial"/>
                <a:cs typeface="Arial"/>
              </a:rPr>
              <a:t>t  6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0"/>
              </a:spcBef>
            </a:pPr>
            <a:endParaRPr sz="1800">
              <a:latin typeface="Times New Roman"/>
              <a:cs typeface="Times New Roman"/>
            </a:endParaRPr>
          </a:p>
          <a:p>
            <a:pPr marL="12700" marR="5080" algn="just">
              <a:lnSpc>
                <a:spcPct val="143800"/>
              </a:lnSpc>
            </a:pPr>
            <a:r>
              <a:rPr sz="1050" spc="-5" dirty="0">
                <a:latin typeface="Arial"/>
                <a:cs typeface="Arial"/>
              </a:rPr>
              <a:t>realizzati </a:t>
            </a:r>
            <a:r>
              <a:rPr sz="1050" dirty="0">
                <a:latin typeface="Arial"/>
                <a:cs typeface="Arial"/>
              </a:rPr>
              <a:t>in </a:t>
            </a:r>
            <a:r>
              <a:rPr sz="1050" spc="-5" dirty="0">
                <a:latin typeface="Arial"/>
                <a:cs typeface="Arial"/>
              </a:rPr>
              <a:t>collaborazione </a:t>
            </a:r>
            <a:r>
              <a:rPr sz="1050" dirty="0">
                <a:latin typeface="Arial"/>
                <a:cs typeface="Arial"/>
              </a:rPr>
              <a:t>con le </a:t>
            </a:r>
            <a:r>
              <a:rPr sz="1050" spc="-5" dirty="0">
                <a:latin typeface="Arial"/>
                <a:cs typeface="Arial"/>
              </a:rPr>
              <a:t>scuole, </a:t>
            </a:r>
            <a:r>
              <a:rPr sz="1050" dirty="0">
                <a:latin typeface="Arial"/>
                <a:cs typeface="Arial"/>
              </a:rPr>
              <a:t>i </a:t>
            </a:r>
            <a:r>
              <a:rPr sz="1050" spc="-5" dirty="0">
                <a:latin typeface="Arial"/>
                <a:cs typeface="Arial"/>
              </a:rPr>
              <a:t>musei, </a:t>
            </a:r>
            <a:r>
              <a:rPr sz="1050" dirty="0">
                <a:latin typeface="Arial"/>
                <a:cs typeface="Arial"/>
              </a:rPr>
              <a:t>le biblioteche, e </a:t>
            </a:r>
            <a:r>
              <a:rPr sz="1050" spc="-5" dirty="0">
                <a:latin typeface="Arial"/>
                <a:cs typeface="Arial"/>
              </a:rPr>
              <a:t>gli operatori culturali. Sulla base </a:t>
            </a:r>
            <a:r>
              <a:rPr sz="1050" spc="-10" dirty="0">
                <a:latin typeface="Arial"/>
                <a:cs typeface="Arial"/>
              </a:rPr>
              <a:t>del  </a:t>
            </a:r>
            <a:r>
              <a:rPr sz="1050" dirty="0">
                <a:latin typeface="Arial"/>
                <a:cs typeface="Arial"/>
              </a:rPr>
              <a:t>tema </a:t>
            </a:r>
            <a:r>
              <a:rPr sz="1050" spc="-5" dirty="0">
                <a:latin typeface="Arial"/>
                <a:cs typeface="Arial"/>
              </a:rPr>
              <a:t>scelto </a:t>
            </a:r>
            <a:r>
              <a:rPr sz="1050" dirty="0">
                <a:latin typeface="Arial"/>
                <a:cs typeface="Arial"/>
              </a:rPr>
              <a:t>per </a:t>
            </a:r>
            <a:r>
              <a:rPr sz="1050" spc="-5" dirty="0">
                <a:latin typeface="Arial"/>
                <a:cs typeface="Arial"/>
              </a:rPr>
              <a:t>l'edizione 2015, </a:t>
            </a:r>
            <a:r>
              <a:rPr sz="1050" dirty="0">
                <a:latin typeface="Arial"/>
                <a:cs typeface="Arial"/>
              </a:rPr>
              <a:t>i </a:t>
            </a:r>
            <a:r>
              <a:rPr sz="1050" spc="-5" dirty="0">
                <a:latin typeface="Arial"/>
                <a:cs typeface="Arial"/>
              </a:rPr>
              <a:t>bambini verranno invitati </a:t>
            </a:r>
            <a:r>
              <a:rPr sz="1050" dirty="0">
                <a:latin typeface="Arial"/>
                <a:cs typeface="Arial"/>
              </a:rPr>
              <a:t>a </a:t>
            </a:r>
            <a:r>
              <a:rPr sz="1050" spc="-5" dirty="0">
                <a:latin typeface="Arial"/>
                <a:cs typeface="Arial"/>
              </a:rPr>
              <a:t>riflettere </a:t>
            </a:r>
            <a:r>
              <a:rPr sz="1050" dirty="0">
                <a:latin typeface="Arial"/>
                <a:cs typeface="Arial"/>
              </a:rPr>
              <a:t>sulla natura e </a:t>
            </a:r>
            <a:r>
              <a:rPr sz="1050" spc="-5" dirty="0">
                <a:latin typeface="Arial"/>
                <a:cs typeface="Arial"/>
              </a:rPr>
              <a:t>sull'opera  </a:t>
            </a:r>
            <a:r>
              <a:rPr sz="1050" dirty="0">
                <a:latin typeface="Arial"/>
                <a:cs typeface="Arial"/>
              </a:rPr>
              <a:t>dell'uomo. La </a:t>
            </a:r>
            <a:r>
              <a:rPr sz="1050" spc="-5" dirty="0">
                <a:latin typeface="Arial"/>
                <a:cs typeface="Arial"/>
              </a:rPr>
              <a:t>manifestazione, che </a:t>
            </a:r>
            <a:r>
              <a:rPr sz="1050" dirty="0">
                <a:latin typeface="Arial"/>
                <a:cs typeface="Arial"/>
              </a:rPr>
              <a:t>può </a:t>
            </a:r>
            <a:r>
              <a:rPr sz="1050" spc="-5" dirty="0">
                <a:latin typeface="Arial"/>
                <a:cs typeface="Arial"/>
              </a:rPr>
              <a:t>contare sul patrocinio dell'Unesco </a:t>
            </a:r>
            <a:r>
              <a:rPr sz="1050" dirty="0">
                <a:latin typeface="Arial"/>
                <a:cs typeface="Arial"/>
              </a:rPr>
              <a:t>e </a:t>
            </a:r>
            <a:r>
              <a:rPr sz="1050" spc="-5" dirty="0">
                <a:latin typeface="Arial"/>
                <a:cs typeface="Arial"/>
              </a:rPr>
              <a:t>del Mibact, </a:t>
            </a:r>
            <a:r>
              <a:rPr sz="1050" dirty="0">
                <a:latin typeface="Arial"/>
                <a:cs typeface="Arial"/>
              </a:rPr>
              <a:t>ha </a:t>
            </a:r>
            <a:r>
              <a:rPr sz="1050" spc="-5" dirty="0">
                <a:latin typeface="Arial"/>
                <a:cs typeface="Arial"/>
              </a:rPr>
              <a:t>ottenuto nella  </a:t>
            </a:r>
            <a:r>
              <a:rPr sz="1050" dirty="0">
                <a:latin typeface="Arial"/>
                <a:cs typeface="Arial"/>
              </a:rPr>
              <a:t>prima </a:t>
            </a:r>
            <a:r>
              <a:rPr sz="1050" spc="-5" dirty="0">
                <a:latin typeface="Arial"/>
                <a:cs typeface="Arial"/>
              </a:rPr>
              <a:t>edizione la medaglia del Presidente della Repubblica. </a:t>
            </a:r>
            <a:r>
              <a:rPr sz="1050" dirty="0">
                <a:latin typeface="Arial"/>
                <a:cs typeface="Arial"/>
              </a:rPr>
              <a:t>Saranno </a:t>
            </a:r>
            <a:r>
              <a:rPr sz="1050" spc="-5" dirty="0">
                <a:latin typeface="Arial"/>
                <a:cs typeface="Arial"/>
              </a:rPr>
              <a:t>coinvolti non solo </a:t>
            </a:r>
            <a:r>
              <a:rPr sz="1050" dirty="0">
                <a:latin typeface="Arial"/>
                <a:cs typeface="Arial"/>
              </a:rPr>
              <a:t>i </a:t>
            </a:r>
            <a:r>
              <a:rPr sz="1050" spc="-5" dirty="0">
                <a:latin typeface="Arial"/>
                <a:cs typeface="Arial"/>
              </a:rPr>
              <a:t>capoluoghi </a:t>
            </a:r>
            <a:r>
              <a:rPr sz="1050" dirty="0">
                <a:latin typeface="Arial"/>
                <a:cs typeface="Arial"/>
              </a:rPr>
              <a:t>di  regione e </a:t>
            </a:r>
            <a:r>
              <a:rPr sz="1050" spc="-5" dirty="0">
                <a:latin typeface="Arial"/>
                <a:cs typeface="Arial"/>
              </a:rPr>
              <a:t>provincia, </a:t>
            </a:r>
            <a:r>
              <a:rPr sz="1050" dirty="0">
                <a:latin typeface="Arial"/>
                <a:cs typeface="Arial"/>
              </a:rPr>
              <a:t>ma anche </a:t>
            </a:r>
            <a:r>
              <a:rPr sz="1050" spc="-5" dirty="0">
                <a:latin typeface="Arial"/>
                <a:cs typeface="Arial"/>
              </a:rPr>
              <a:t>paesi piccoli </a:t>
            </a:r>
            <a:r>
              <a:rPr sz="1050" dirty="0">
                <a:latin typeface="Arial"/>
                <a:cs typeface="Arial"/>
              </a:rPr>
              <a:t>paesi e il Sud, diversamente da </a:t>
            </a:r>
            <a:r>
              <a:rPr sz="1050" spc="-5" dirty="0">
                <a:latin typeface="Arial"/>
                <a:cs typeface="Arial"/>
              </a:rPr>
              <a:t>quello che </a:t>
            </a:r>
            <a:r>
              <a:rPr sz="1050" dirty="0">
                <a:latin typeface="Arial"/>
                <a:cs typeface="Arial"/>
              </a:rPr>
              <a:t>è </a:t>
            </a:r>
            <a:r>
              <a:rPr sz="1050" spc="-5" dirty="0">
                <a:latin typeface="Arial"/>
                <a:cs typeface="Arial"/>
              </a:rPr>
              <a:t>successo  </a:t>
            </a:r>
            <a:r>
              <a:rPr sz="1050" dirty="0">
                <a:latin typeface="Arial"/>
                <a:cs typeface="Arial"/>
              </a:rPr>
              <a:t>l'anno passato. </a:t>
            </a:r>
            <a:r>
              <a:rPr sz="1050" spc="-5" dirty="0">
                <a:latin typeface="Arial"/>
                <a:cs typeface="Arial"/>
              </a:rPr>
              <a:t>L'inizio della manifestazione </a:t>
            </a:r>
            <a:r>
              <a:rPr sz="1050" dirty="0">
                <a:latin typeface="Arial"/>
                <a:cs typeface="Arial"/>
              </a:rPr>
              <a:t>è </a:t>
            </a:r>
            <a:r>
              <a:rPr sz="1050" spc="-5" dirty="0">
                <a:latin typeface="Arial"/>
                <a:cs typeface="Arial"/>
              </a:rPr>
              <a:t>previsto </a:t>
            </a:r>
            <a:r>
              <a:rPr sz="1050" dirty="0">
                <a:latin typeface="Arial"/>
                <a:cs typeface="Arial"/>
              </a:rPr>
              <a:t>a </a:t>
            </a:r>
            <a:r>
              <a:rPr sz="1050" spc="-5" dirty="0">
                <a:latin typeface="Arial"/>
                <a:cs typeface="Arial"/>
              </a:rPr>
              <a:t>Napoli dove, </a:t>
            </a:r>
            <a:r>
              <a:rPr sz="1050" dirty="0">
                <a:latin typeface="Arial"/>
                <a:cs typeface="Arial"/>
              </a:rPr>
              <a:t>il </a:t>
            </a:r>
            <a:r>
              <a:rPr sz="1050" spc="-5" dirty="0">
                <a:latin typeface="Arial"/>
                <a:cs typeface="Arial"/>
              </a:rPr>
              <a:t>16 </a:t>
            </a:r>
            <a:r>
              <a:rPr sz="1050" dirty="0">
                <a:latin typeface="Arial"/>
                <a:cs typeface="Arial"/>
              </a:rPr>
              <a:t>marzo, al </a:t>
            </a:r>
            <a:r>
              <a:rPr sz="1050" spc="-5" dirty="0">
                <a:latin typeface="Arial"/>
                <a:cs typeface="Arial"/>
              </a:rPr>
              <a:t>Museo Madre,  Michelangelo Pistoletto sarà l’ospite d’eccezione </a:t>
            </a:r>
            <a:r>
              <a:rPr sz="1050" spc="-10" dirty="0">
                <a:latin typeface="Arial"/>
                <a:cs typeface="Arial"/>
              </a:rPr>
              <a:t>di </a:t>
            </a:r>
            <a:r>
              <a:rPr sz="1050" dirty="0">
                <a:latin typeface="Arial"/>
                <a:cs typeface="Arial"/>
              </a:rPr>
              <a:t>un </a:t>
            </a:r>
            <a:r>
              <a:rPr sz="1050" spc="-5" dirty="0">
                <a:latin typeface="Arial"/>
                <a:cs typeface="Arial"/>
              </a:rPr>
              <a:t>evento per ragazzi intitolato 'WWW </a:t>
            </a:r>
            <a:r>
              <a:rPr sz="1050" dirty="0">
                <a:latin typeface="Arial"/>
                <a:cs typeface="Arial"/>
              </a:rPr>
              <a:t>- </a:t>
            </a:r>
            <a:r>
              <a:rPr sz="1050" spc="-5" dirty="0">
                <a:latin typeface="Arial"/>
                <a:cs typeface="Arial"/>
              </a:rPr>
              <a:t>KnoW the  </a:t>
            </a:r>
            <a:r>
              <a:rPr sz="1050" dirty="0">
                <a:latin typeface="Arial"/>
                <a:cs typeface="Arial"/>
              </a:rPr>
              <a:t>World </a:t>
            </a:r>
            <a:r>
              <a:rPr sz="1050" spc="-5" dirty="0">
                <a:latin typeface="Arial"/>
                <a:cs typeface="Arial"/>
              </a:rPr>
              <a:t>with </a:t>
            </a:r>
            <a:r>
              <a:rPr sz="1050" dirty="0">
                <a:latin typeface="Arial"/>
                <a:cs typeface="Arial"/>
              </a:rPr>
              <a:t>Words'. </a:t>
            </a:r>
            <a:r>
              <a:rPr sz="1050" spc="-10" dirty="0">
                <a:latin typeface="Arial"/>
                <a:cs typeface="Arial"/>
              </a:rPr>
              <a:t>Il </a:t>
            </a:r>
            <a:r>
              <a:rPr sz="1050" dirty="0">
                <a:latin typeface="Arial"/>
                <a:cs typeface="Arial"/>
              </a:rPr>
              <a:t>20 </a:t>
            </a:r>
            <a:r>
              <a:rPr sz="1050" spc="-5" dirty="0">
                <a:latin typeface="Arial"/>
                <a:cs typeface="Arial"/>
              </a:rPr>
              <a:t>marzo, </a:t>
            </a:r>
            <a:r>
              <a:rPr sz="1050" dirty="0">
                <a:latin typeface="Arial"/>
                <a:cs typeface="Arial"/>
              </a:rPr>
              <a:t>a Roma, </a:t>
            </a:r>
            <a:r>
              <a:rPr sz="1050" spc="-5" dirty="0">
                <a:latin typeface="Arial"/>
                <a:cs typeface="Arial"/>
              </a:rPr>
              <a:t>nella </a:t>
            </a:r>
            <a:r>
              <a:rPr sz="1050" spc="-10" dirty="0">
                <a:latin typeface="Arial"/>
                <a:cs typeface="Arial"/>
              </a:rPr>
              <a:t>sede </a:t>
            </a:r>
            <a:r>
              <a:rPr sz="1050" spc="-5" dirty="0">
                <a:latin typeface="Arial"/>
                <a:cs typeface="Arial"/>
              </a:rPr>
              <a:t>dell’Abi, </a:t>
            </a:r>
            <a:r>
              <a:rPr sz="1050" dirty="0">
                <a:latin typeface="Arial"/>
                <a:cs typeface="Arial"/>
              </a:rPr>
              <a:t>le </a:t>
            </a:r>
            <a:r>
              <a:rPr sz="1050" spc="-5" dirty="0">
                <a:latin typeface="Arial"/>
                <a:cs typeface="Arial"/>
              </a:rPr>
              <a:t>antiche Scuderie di Palazzo Altieri  ospiteranno l’incontro 'Reinventare l’apprendimento </a:t>
            </a:r>
            <a:r>
              <a:rPr sz="1050" dirty="0">
                <a:latin typeface="Arial"/>
                <a:cs typeface="Arial"/>
              </a:rPr>
              <a:t>– Cultura e </a:t>
            </a:r>
            <a:r>
              <a:rPr sz="1050" spc="-5" dirty="0">
                <a:latin typeface="Arial"/>
                <a:cs typeface="Arial"/>
              </a:rPr>
              <a:t>creatività tra linguaggi, </a:t>
            </a:r>
            <a:r>
              <a:rPr sz="1050" dirty="0">
                <a:latin typeface="Arial"/>
                <a:cs typeface="Arial"/>
              </a:rPr>
              <a:t>metodi e </a:t>
            </a:r>
            <a:r>
              <a:rPr sz="1050" spc="-5" dirty="0">
                <a:latin typeface="Arial"/>
                <a:cs typeface="Arial"/>
              </a:rPr>
              <a:t>azioni'.  "Aprire </a:t>
            </a:r>
            <a:r>
              <a:rPr sz="1050" dirty="0">
                <a:latin typeface="Arial"/>
                <a:cs typeface="Arial"/>
              </a:rPr>
              <a:t>i </a:t>
            </a:r>
            <a:r>
              <a:rPr sz="1050" spc="-5" dirty="0">
                <a:latin typeface="Arial"/>
                <a:cs typeface="Arial"/>
              </a:rPr>
              <a:t>musei </a:t>
            </a:r>
            <a:r>
              <a:rPr sz="1050" dirty="0">
                <a:latin typeface="Arial"/>
                <a:cs typeface="Arial"/>
              </a:rPr>
              <a:t>ai giovani, </a:t>
            </a:r>
            <a:r>
              <a:rPr sz="1050" spc="-5" dirty="0">
                <a:latin typeface="Arial"/>
                <a:cs typeface="Arial"/>
              </a:rPr>
              <a:t>un'idea che rientra nello spirito </a:t>
            </a:r>
            <a:r>
              <a:rPr sz="1050" dirty="0">
                <a:latin typeface="Arial"/>
                <a:cs typeface="Arial"/>
              </a:rPr>
              <a:t>di </a:t>
            </a:r>
            <a:r>
              <a:rPr sz="1050" spc="-5" dirty="0">
                <a:latin typeface="Arial"/>
                <a:cs typeface="Arial"/>
              </a:rPr>
              <a:t>questa </a:t>
            </a:r>
            <a:r>
              <a:rPr sz="1050" dirty="0">
                <a:latin typeface="Arial"/>
                <a:cs typeface="Arial"/>
              </a:rPr>
              <a:t>iniziativa, - ha </a:t>
            </a:r>
            <a:r>
              <a:rPr sz="1050" spc="-5" dirty="0">
                <a:latin typeface="Arial"/>
                <a:cs typeface="Arial"/>
              </a:rPr>
              <a:t>detto Giovanni  Puglisi, </a:t>
            </a:r>
            <a:r>
              <a:rPr sz="1050" dirty="0">
                <a:latin typeface="Arial"/>
                <a:cs typeface="Arial"/>
              </a:rPr>
              <a:t>presidente </a:t>
            </a:r>
            <a:r>
              <a:rPr sz="1050" spc="-5" dirty="0">
                <a:latin typeface="Arial"/>
                <a:cs typeface="Arial"/>
              </a:rPr>
              <a:t>della Commissione nazionale italiana </a:t>
            </a:r>
            <a:r>
              <a:rPr sz="1050" dirty="0">
                <a:latin typeface="Arial"/>
                <a:cs typeface="Arial"/>
              </a:rPr>
              <a:t>per </a:t>
            </a:r>
            <a:r>
              <a:rPr sz="1050" spc="-5" dirty="0">
                <a:latin typeface="Arial"/>
                <a:cs typeface="Arial"/>
              </a:rPr>
              <a:t>l'Unesco </a:t>
            </a:r>
            <a:r>
              <a:rPr sz="1050" dirty="0">
                <a:latin typeface="Arial"/>
                <a:cs typeface="Arial"/>
              </a:rPr>
              <a:t>- è un fatto </a:t>
            </a:r>
            <a:r>
              <a:rPr sz="1050" spc="-5" dirty="0">
                <a:latin typeface="Arial"/>
                <a:cs typeface="Arial"/>
              </a:rPr>
              <a:t>particolarmente  importante </a:t>
            </a:r>
            <a:r>
              <a:rPr sz="1050" dirty="0">
                <a:latin typeface="Arial"/>
                <a:cs typeface="Arial"/>
              </a:rPr>
              <a:t>perché li </a:t>
            </a:r>
            <a:r>
              <a:rPr sz="1050" spc="-5" dirty="0">
                <a:latin typeface="Arial"/>
                <a:cs typeface="Arial"/>
              </a:rPr>
              <a:t>abitua all'arte. </a:t>
            </a:r>
            <a:r>
              <a:rPr sz="1050" dirty="0">
                <a:latin typeface="Arial"/>
                <a:cs typeface="Arial"/>
              </a:rPr>
              <a:t>La </a:t>
            </a:r>
            <a:r>
              <a:rPr sz="1050" spc="-5" dirty="0">
                <a:latin typeface="Arial"/>
                <a:cs typeface="Arial"/>
              </a:rPr>
              <a:t>bellezza </a:t>
            </a:r>
            <a:r>
              <a:rPr sz="1050" spc="5" dirty="0">
                <a:latin typeface="Arial"/>
                <a:cs typeface="Arial"/>
              </a:rPr>
              <a:t>fa </a:t>
            </a:r>
            <a:r>
              <a:rPr sz="1050" dirty="0">
                <a:latin typeface="Arial"/>
                <a:cs typeface="Arial"/>
              </a:rPr>
              <a:t>parte del </a:t>
            </a:r>
            <a:r>
              <a:rPr sz="1050" spc="-5" dirty="0">
                <a:latin typeface="Arial"/>
                <a:cs typeface="Arial"/>
              </a:rPr>
              <a:t>nostro </a:t>
            </a:r>
            <a:r>
              <a:rPr sz="1050" dirty="0">
                <a:latin typeface="Arial"/>
                <a:cs typeface="Arial"/>
              </a:rPr>
              <a:t>Dna, </a:t>
            </a:r>
            <a:r>
              <a:rPr sz="1050" spc="5" dirty="0">
                <a:latin typeface="Arial"/>
                <a:cs typeface="Arial"/>
              </a:rPr>
              <a:t>ma </a:t>
            </a:r>
            <a:r>
              <a:rPr sz="1050" spc="-5" dirty="0">
                <a:latin typeface="Arial"/>
                <a:cs typeface="Arial"/>
              </a:rPr>
              <a:t>questo </a:t>
            </a:r>
            <a:r>
              <a:rPr sz="1050" dirty="0">
                <a:latin typeface="Arial"/>
                <a:cs typeface="Arial"/>
              </a:rPr>
              <a:t>è anche un  handicap, dal momento </a:t>
            </a:r>
            <a:r>
              <a:rPr sz="1050" spc="-5" dirty="0">
                <a:latin typeface="Arial"/>
                <a:cs typeface="Arial"/>
              </a:rPr>
              <a:t>che </a:t>
            </a:r>
            <a:r>
              <a:rPr sz="1050" dirty="0">
                <a:latin typeface="Arial"/>
                <a:cs typeface="Arial"/>
              </a:rPr>
              <a:t>siamo troppo </a:t>
            </a:r>
            <a:r>
              <a:rPr sz="1050" spc="-5" dirty="0">
                <a:latin typeface="Arial"/>
                <a:cs typeface="Arial"/>
              </a:rPr>
              <a:t>abituati all'arte </a:t>
            </a:r>
            <a:r>
              <a:rPr sz="1050" dirty="0">
                <a:latin typeface="Arial"/>
                <a:cs typeface="Arial"/>
              </a:rPr>
              <a:t>e </a:t>
            </a:r>
            <a:r>
              <a:rPr sz="1050" spc="-5" dirty="0">
                <a:latin typeface="Arial"/>
                <a:cs typeface="Arial"/>
              </a:rPr>
              <a:t>non </a:t>
            </a:r>
            <a:r>
              <a:rPr sz="1050" dirty="0">
                <a:latin typeface="Arial"/>
                <a:cs typeface="Arial"/>
              </a:rPr>
              <a:t>ce ne </a:t>
            </a:r>
            <a:r>
              <a:rPr sz="1050" spc="-5" dirty="0">
                <a:latin typeface="Arial"/>
                <a:cs typeface="Arial"/>
              </a:rPr>
              <a:t>accorgiamo </a:t>
            </a:r>
            <a:r>
              <a:rPr sz="1050" dirty="0">
                <a:latin typeface="Arial"/>
                <a:cs typeface="Arial"/>
              </a:rPr>
              <a:t>più". Media </a:t>
            </a:r>
            <a:r>
              <a:rPr sz="1050" spc="-5" dirty="0">
                <a:latin typeface="Arial"/>
                <a:cs typeface="Arial"/>
              </a:rPr>
              <a:t>partner  </a:t>
            </a:r>
            <a:r>
              <a:rPr sz="1050" dirty="0">
                <a:latin typeface="Arial"/>
                <a:cs typeface="Arial"/>
              </a:rPr>
              <a:t>dell'evento, </a:t>
            </a:r>
            <a:r>
              <a:rPr sz="1050" spc="-5" dirty="0">
                <a:latin typeface="Arial"/>
                <a:cs typeface="Arial"/>
              </a:rPr>
              <a:t>la </a:t>
            </a:r>
            <a:r>
              <a:rPr sz="1050" dirty="0">
                <a:latin typeface="Arial"/>
                <a:cs typeface="Arial"/>
              </a:rPr>
              <a:t>cui </a:t>
            </a:r>
            <a:r>
              <a:rPr sz="1050" spc="-5" dirty="0">
                <a:latin typeface="Arial"/>
                <a:cs typeface="Arial"/>
              </a:rPr>
              <a:t>immagine identificativa </a:t>
            </a:r>
            <a:r>
              <a:rPr sz="1050" dirty="0">
                <a:latin typeface="Arial"/>
                <a:cs typeface="Arial"/>
              </a:rPr>
              <a:t>è </a:t>
            </a:r>
            <a:r>
              <a:rPr sz="1050" spc="-5" dirty="0">
                <a:latin typeface="Arial"/>
                <a:cs typeface="Arial"/>
              </a:rPr>
              <a:t>stata realizzata </a:t>
            </a:r>
            <a:r>
              <a:rPr sz="1050" dirty="0">
                <a:latin typeface="Arial"/>
                <a:cs typeface="Arial"/>
              </a:rPr>
              <a:t>da </a:t>
            </a:r>
            <a:r>
              <a:rPr sz="1050" spc="-5" dirty="0">
                <a:latin typeface="Arial"/>
                <a:cs typeface="Arial"/>
              </a:rPr>
              <a:t>Eva Montanari, </a:t>
            </a:r>
            <a:r>
              <a:rPr sz="1050" dirty="0">
                <a:latin typeface="Arial"/>
                <a:cs typeface="Arial"/>
              </a:rPr>
              <a:t>sarà la</a:t>
            </a:r>
            <a:r>
              <a:rPr sz="1050" spc="-15" dirty="0">
                <a:latin typeface="Arial"/>
                <a:cs typeface="Arial"/>
              </a:rPr>
              <a:t> </a:t>
            </a:r>
            <a:r>
              <a:rPr sz="1050" dirty="0">
                <a:latin typeface="Arial"/>
                <a:cs typeface="Arial"/>
              </a:rPr>
              <a:t>Rai.</a:t>
            </a:r>
            <a:endParaRPr sz="105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10" dirty="0">
                <a:latin typeface="Arial"/>
                <a:cs typeface="Arial"/>
              </a:rPr>
              <a:t>Agi</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259228"/>
            <a:ext cx="4197985" cy="7660640"/>
          </a:xfrm>
          <a:prstGeom prst="rect">
            <a:avLst/>
          </a:prstGeom>
        </p:spPr>
        <p:txBody>
          <a:bodyPr vert="horz" wrap="square" lIns="0" tIns="38735" rIns="0" bIns="0" rtlCol="0">
            <a:spAutoFit/>
          </a:bodyPr>
          <a:lstStyle/>
          <a:p>
            <a:pPr marL="12700">
              <a:lnSpc>
                <a:spcPct val="100000"/>
              </a:lnSpc>
              <a:spcBef>
                <a:spcPts val="305"/>
              </a:spcBef>
            </a:pPr>
            <a:r>
              <a:rPr sz="1000" b="1" spc="-5" dirty="0">
                <a:latin typeface="Verdana"/>
                <a:cs typeface="Verdana"/>
              </a:rPr>
              <a:t>Abi: torna </a:t>
            </a:r>
            <a:r>
              <a:rPr sz="1000" b="1" dirty="0">
                <a:latin typeface="Verdana"/>
                <a:cs typeface="Verdana"/>
              </a:rPr>
              <a:t>il </a:t>
            </a:r>
            <a:r>
              <a:rPr sz="1000" b="1" spc="-5" dirty="0">
                <a:latin typeface="Verdana"/>
                <a:cs typeface="Verdana"/>
              </a:rPr>
              <a:t>"Festival </a:t>
            </a:r>
            <a:r>
              <a:rPr sz="1000" b="1" spc="-10" dirty="0">
                <a:latin typeface="Verdana"/>
                <a:cs typeface="Verdana"/>
              </a:rPr>
              <a:t>della </a:t>
            </a:r>
            <a:r>
              <a:rPr sz="1000" b="1" spc="-5" dirty="0">
                <a:latin typeface="Verdana"/>
                <a:cs typeface="Verdana"/>
              </a:rPr>
              <a:t>Cultura</a:t>
            </a:r>
            <a:r>
              <a:rPr sz="1000" b="1" spc="-15" dirty="0">
                <a:latin typeface="Verdana"/>
                <a:cs typeface="Verdana"/>
              </a:rPr>
              <a:t> </a:t>
            </a:r>
            <a:r>
              <a:rPr sz="1000" b="1" spc="-5" dirty="0">
                <a:latin typeface="Verdana"/>
                <a:cs typeface="Verdana"/>
              </a:rPr>
              <a:t>Creativa"</a:t>
            </a:r>
            <a:endParaRPr sz="1000">
              <a:latin typeface="Verdana"/>
              <a:cs typeface="Verdana"/>
            </a:endParaRPr>
          </a:p>
          <a:p>
            <a:pPr marL="12700" marR="104775">
              <a:lnSpc>
                <a:spcPct val="116300"/>
              </a:lnSpc>
              <a:spcBef>
                <a:spcPts val="5"/>
              </a:spcBef>
            </a:pPr>
            <a:r>
              <a:rPr sz="1000" spc="-5" dirty="0">
                <a:latin typeface="Verdana"/>
                <a:cs typeface="Verdana"/>
              </a:rPr>
              <a:t>(AGI) - Roma, 4 </a:t>
            </a:r>
            <a:r>
              <a:rPr sz="1000" dirty="0">
                <a:latin typeface="Verdana"/>
                <a:cs typeface="Verdana"/>
              </a:rPr>
              <a:t>mar. </a:t>
            </a:r>
            <a:r>
              <a:rPr sz="1000" spc="-5" dirty="0">
                <a:latin typeface="Verdana"/>
                <a:cs typeface="Verdana"/>
              </a:rPr>
              <a:t>- "L'alfabeto del Mondo. Leggiamo i </a:t>
            </a:r>
            <a:r>
              <a:rPr sz="1000" spc="-10" dirty="0">
                <a:latin typeface="Verdana"/>
                <a:cs typeface="Verdana"/>
              </a:rPr>
              <a:t>segni  </a:t>
            </a:r>
            <a:r>
              <a:rPr sz="1000" spc="-5" dirty="0">
                <a:latin typeface="Verdana"/>
                <a:cs typeface="Verdana"/>
              </a:rPr>
              <a:t>intorno a noi e raccontiamo". E' questo </a:t>
            </a:r>
            <a:r>
              <a:rPr sz="1000" dirty="0">
                <a:latin typeface="Verdana"/>
                <a:cs typeface="Verdana"/>
              </a:rPr>
              <a:t>il </a:t>
            </a:r>
            <a:r>
              <a:rPr sz="1000" spc="-5" dirty="0">
                <a:latin typeface="Verdana"/>
                <a:cs typeface="Verdana"/>
              </a:rPr>
              <a:t>tema della seconda  edizione del Festival della Cultura Creativa, promosso e  realizzato </a:t>
            </a:r>
            <a:r>
              <a:rPr sz="1000" dirty="0">
                <a:latin typeface="Verdana"/>
                <a:cs typeface="Verdana"/>
              </a:rPr>
              <a:t>dalle </a:t>
            </a:r>
            <a:r>
              <a:rPr sz="1000" spc="-5" dirty="0">
                <a:latin typeface="Verdana"/>
                <a:cs typeface="Verdana"/>
              </a:rPr>
              <a:t>banche, anche grazie al</a:t>
            </a:r>
            <a:r>
              <a:rPr sz="1000" spc="5" dirty="0">
                <a:latin typeface="Verdana"/>
                <a:cs typeface="Verdana"/>
              </a:rPr>
              <a:t> </a:t>
            </a:r>
            <a:r>
              <a:rPr sz="1000" spc="-5" dirty="0">
                <a:latin typeface="Verdana"/>
                <a:cs typeface="Verdana"/>
              </a:rPr>
              <a:t>coordinamento</a:t>
            </a:r>
            <a:endParaRPr sz="1000">
              <a:latin typeface="Verdana"/>
              <a:cs typeface="Verdana"/>
            </a:endParaRPr>
          </a:p>
          <a:p>
            <a:pPr marL="12700" marR="270510">
              <a:lnSpc>
                <a:spcPts val="1400"/>
              </a:lnSpc>
              <a:spcBef>
                <a:spcPts val="75"/>
              </a:spcBef>
            </a:pPr>
            <a:r>
              <a:rPr sz="1000" spc="-5" dirty="0">
                <a:latin typeface="Verdana"/>
                <a:cs typeface="Verdana"/>
              </a:rPr>
              <a:t>dell'Abi. La manifestazione, interamente dedicata </a:t>
            </a:r>
            <a:r>
              <a:rPr sz="1000" dirty="0">
                <a:latin typeface="Verdana"/>
                <a:cs typeface="Verdana"/>
              </a:rPr>
              <a:t>alla </a:t>
            </a:r>
            <a:r>
              <a:rPr sz="1000" spc="-5" dirty="0">
                <a:latin typeface="Verdana"/>
                <a:cs typeface="Verdana"/>
              </a:rPr>
              <a:t>cultura  e </a:t>
            </a:r>
            <a:r>
              <a:rPr sz="1000" dirty="0">
                <a:latin typeface="Verdana"/>
                <a:cs typeface="Verdana"/>
              </a:rPr>
              <a:t>alla </a:t>
            </a:r>
            <a:r>
              <a:rPr sz="1000" spc="-5" dirty="0">
                <a:latin typeface="Verdana"/>
                <a:cs typeface="Verdana"/>
              </a:rPr>
              <a:t>creativita' </a:t>
            </a:r>
            <a:r>
              <a:rPr sz="1000" spc="-10" dirty="0">
                <a:latin typeface="Verdana"/>
                <a:cs typeface="Verdana"/>
              </a:rPr>
              <a:t>per </a:t>
            </a:r>
            <a:r>
              <a:rPr sz="1000" spc="-5" dirty="0">
                <a:latin typeface="Verdana"/>
                <a:cs typeface="Verdana"/>
              </a:rPr>
              <a:t>ragazzi, si svolgera' </a:t>
            </a:r>
            <a:r>
              <a:rPr sz="1000" dirty="0">
                <a:latin typeface="Verdana"/>
                <a:cs typeface="Verdana"/>
              </a:rPr>
              <a:t>nella</a:t>
            </a:r>
            <a:r>
              <a:rPr sz="1000" spc="20" dirty="0">
                <a:latin typeface="Verdana"/>
                <a:cs typeface="Verdana"/>
              </a:rPr>
              <a:t> </a:t>
            </a:r>
            <a:r>
              <a:rPr sz="1000" spc="-5" dirty="0">
                <a:latin typeface="Verdana"/>
                <a:cs typeface="Verdana"/>
              </a:rPr>
              <a:t>settimana</a:t>
            </a:r>
            <a:endParaRPr sz="1000">
              <a:latin typeface="Verdana"/>
              <a:cs typeface="Verdana"/>
            </a:endParaRPr>
          </a:p>
          <a:p>
            <a:pPr marL="12700">
              <a:lnSpc>
                <a:spcPct val="100000"/>
              </a:lnSpc>
              <a:spcBef>
                <a:spcPts val="120"/>
              </a:spcBef>
            </a:pPr>
            <a:r>
              <a:rPr sz="1000" spc="-5" dirty="0">
                <a:latin typeface="Verdana"/>
                <a:cs typeface="Verdana"/>
              </a:rPr>
              <a:t>dal 16 </a:t>
            </a:r>
            <a:r>
              <a:rPr sz="1000" spc="-10" dirty="0">
                <a:latin typeface="Verdana"/>
                <a:cs typeface="Verdana"/>
              </a:rPr>
              <a:t>al </a:t>
            </a:r>
            <a:r>
              <a:rPr sz="1000" spc="-5" dirty="0">
                <a:latin typeface="Verdana"/>
                <a:cs typeface="Verdana"/>
              </a:rPr>
              <a:t>22 marzo </a:t>
            </a:r>
            <a:r>
              <a:rPr sz="1000" spc="-10" dirty="0">
                <a:latin typeface="Verdana"/>
                <a:cs typeface="Verdana"/>
              </a:rPr>
              <a:t>e, </a:t>
            </a:r>
            <a:r>
              <a:rPr sz="1000" spc="-5" dirty="0">
                <a:latin typeface="Verdana"/>
                <a:cs typeface="Verdana"/>
              </a:rPr>
              <a:t>come </a:t>
            </a:r>
            <a:r>
              <a:rPr sz="1000" dirty="0">
                <a:latin typeface="Verdana"/>
                <a:cs typeface="Verdana"/>
              </a:rPr>
              <a:t>gia' </a:t>
            </a:r>
            <a:r>
              <a:rPr sz="1000" spc="-5" dirty="0">
                <a:latin typeface="Verdana"/>
                <a:cs typeface="Verdana"/>
              </a:rPr>
              <a:t>sperimentato </a:t>
            </a:r>
            <a:r>
              <a:rPr sz="1000" dirty="0">
                <a:latin typeface="Verdana"/>
                <a:cs typeface="Verdana"/>
              </a:rPr>
              <a:t>nella</a:t>
            </a:r>
            <a:r>
              <a:rPr sz="1000" spc="45" dirty="0">
                <a:latin typeface="Verdana"/>
                <a:cs typeface="Verdana"/>
              </a:rPr>
              <a:t> </a:t>
            </a:r>
            <a:r>
              <a:rPr sz="1000" spc="-5" dirty="0">
                <a:latin typeface="Verdana"/>
                <a:cs typeface="Verdana"/>
              </a:rPr>
              <a:t>prima</a:t>
            </a:r>
            <a:endParaRPr sz="1000">
              <a:latin typeface="Verdana"/>
              <a:cs typeface="Verdana"/>
            </a:endParaRPr>
          </a:p>
          <a:p>
            <a:pPr marL="12700" marR="428625">
              <a:lnSpc>
                <a:spcPct val="116399"/>
              </a:lnSpc>
              <a:spcBef>
                <a:spcPts val="5"/>
              </a:spcBef>
            </a:pPr>
            <a:r>
              <a:rPr sz="1000" spc="-5" dirty="0">
                <a:latin typeface="Verdana"/>
                <a:cs typeface="Verdana"/>
              </a:rPr>
              <a:t>edizione, si articolera' attraverso una ricca proposta di  eventi, iniziative e laboratori diffusi sull'intero territorio  nazionale. Coinvolgendo oltre 10 </a:t>
            </a:r>
            <a:r>
              <a:rPr sz="1000" dirty="0">
                <a:latin typeface="Verdana"/>
                <a:cs typeface="Verdana"/>
              </a:rPr>
              <a:t>mila </a:t>
            </a:r>
            <a:r>
              <a:rPr sz="1000" spc="-5" dirty="0">
                <a:latin typeface="Verdana"/>
                <a:cs typeface="Verdana"/>
              </a:rPr>
              <a:t>giovanissimi </a:t>
            </a:r>
            <a:r>
              <a:rPr sz="1000" dirty="0">
                <a:latin typeface="Verdana"/>
                <a:cs typeface="Verdana"/>
              </a:rPr>
              <a:t>in </a:t>
            </a:r>
            <a:r>
              <a:rPr sz="1000" spc="-5" dirty="0">
                <a:latin typeface="Verdana"/>
                <a:cs typeface="Verdana"/>
              </a:rPr>
              <a:t>tutta  Italia, il Festival ha l'obiettivo di avvicinare bambini e  ragazzi </a:t>
            </a:r>
            <a:r>
              <a:rPr sz="1000" spc="-10" dirty="0">
                <a:latin typeface="Verdana"/>
                <a:cs typeface="Verdana"/>
              </a:rPr>
              <a:t>dai </a:t>
            </a:r>
            <a:r>
              <a:rPr sz="1000" spc="-5" dirty="0">
                <a:latin typeface="Verdana"/>
                <a:cs typeface="Verdana"/>
              </a:rPr>
              <a:t>6 ai 13 anni </a:t>
            </a:r>
            <a:r>
              <a:rPr sz="1000" dirty="0">
                <a:latin typeface="Verdana"/>
                <a:cs typeface="Verdana"/>
              </a:rPr>
              <a:t>alla </a:t>
            </a:r>
            <a:r>
              <a:rPr sz="1000" spc="-5" dirty="0">
                <a:latin typeface="Verdana"/>
                <a:cs typeface="Verdana"/>
              </a:rPr>
              <a:t>cultura </a:t>
            </a:r>
            <a:r>
              <a:rPr sz="1000" spc="-10" dirty="0">
                <a:latin typeface="Verdana"/>
                <a:cs typeface="Verdana"/>
              </a:rPr>
              <a:t>e, </a:t>
            </a:r>
            <a:r>
              <a:rPr sz="1000" dirty="0">
                <a:latin typeface="Verdana"/>
                <a:cs typeface="Verdana"/>
              </a:rPr>
              <a:t>in </a:t>
            </a:r>
            <a:r>
              <a:rPr sz="1000" spc="-5" dirty="0">
                <a:latin typeface="Verdana"/>
                <a:cs typeface="Verdana"/>
              </a:rPr>
              <a:t>particolare, </a:t>
            </a:r>
            <a:r>
              <a:rPr sz="1000" dirty="0">
                <a:latin typeface="Verdana"/>
                <a:cs typeface="Verdana"/>
              </a:rPr>
              <a:t>agli  </a:t>
            </a:r>
            <a:r>
              <a:rPr sz="1000" spc="-5" dirty="0">
                <a:latin typeface="Verdana"/>
                <a:cs typeface="Verdana"/>
              </a:rPr>
              <a:t>aspetti piu' "generativi" della creativita'. Attraverso l'arte,  l'archeologia, </a:t>
            </a:r>
            <a:r>
              <a:rPr sz="1000" dirty="0">
                <a:latin typeface="Verdana"/>
                <a:cs typeface="Verdana"/>
              </a:rPr>
              <a:t>la </a:t>
            </a:r>
            <a:r>
              <a:rPr sz="1000" spc="-5" dirty="0">
                <a:latin typeface="Verdana"/>
                <a:cs typeface="Verdana"/>
              </a:rPr>
              <a:t>musica, il canto, </a:t>
            </a:r>
            <a:r>
              <a:rPr sz="1000" dirty="0">
                <a:latin typeface="Verdana"/>
                <a:cs typeface="Verdana"/>
              </a:rPr>
              <a:t>la </a:t>
            </a:r>
            <a:r>
              <a:rPr sz="1000" spc="-5" dirty="0">
                <a:latin typeface="Verdana"/>
                <a:cs typeface="Verdana"/>
              </a:rPr>
              <a:t>lettura, il </a:t>
            </a:r>
            <a:r>
              <a:rPr sz="1000" spc="-10" dirty="0">
                <a:latin typeface="Verdana"/>
                <a:cs typeface="Verdana"/>
              </a:rPr>
              <a:t>teatro, </a:t>
            </a:r>
            <a:r>
              <a:rPr sz="1000" dirty="0">
                <a:latin typeface="Verdana"/>
                <a:cs typeface="Verdana"/>
              </a:rPr>
              <a:t>la  </a:t>
            </a:r>
            <a:r>
              <a:rPr sz="1000" spc="-5" dirty="0">
                <a:latin typeface="Verdana"/>
                <a:cs typeface="Verdana"/>
              </a:rPr>
              <a:t>fotografia, </a:t>
            </a:r>
            <a:r>
              <a:rPr sz="1000" dirty="0">
                <a:latin typeface="Verdana"/>
                <a:cs typeface="Verdana"/>
              </a:rPr>
              <a:t>la </a:t>
            </a:r>
            <a:r>
              <a:rPr sz="1000" spc="-5" dirty="0">
                <a:latin typeface="Verdana"/>
                <a:cs typeface="Verdana"/>
              </a:rPr>
              <a:t>robotica, le </a:t>
            </a:r>
            <a:r>
              <a:rPr sz="1000" dirty="0">
                <a:latin typeface="Verdana"/>
                <a:cs typeface="Verdana"/>
              </a:rPr>
              <a:t>tecnologie </a:t>
            </a:r>
            <a:r>
              <a:rPr sz="1000" spc="-5" dirty="0">
                <a:latin typeface="Verdana"/>
                <a:cs typeface="Verdana"/>
              </a:rPr>
              <a:t>digitali e</a:t>
            </a:r>
            <a:r>
              <a:rPr sz="1000" dirty="0">
                <a:latin typeface="Verdana"/>
                <a:cs typeface="Verdana"/>
              </a:rPr>
              <a:t> </a:t>
            </a:r>
            <a:r>
              <a:rPr sz="1000" spc="-5" dirty="0">
                <a:latin typeface="Verdana"/>
                <a:cs typeface="Verdana"/>
              </a:rPr>
              <a:t>altri</a:t>
            </a:r>
            <a:endParaRPr sz="1000">
              <a:latin typeface="Verdana"/>
              <a:cs typeface="Verdana"/>
            </a:endParaRPr>
          </a:p>
          <a:p>
            <a:pPr marL="12700" marR="543560">
              <a:lnSpc>
                <a:spcPct val="116500"/>
              </a:lnSpc>
              <a:spcBef>
                <a:spcPts val="5"/>
              </a:spcBef>
            </a:pPr>
            <a:r>
              <a:rPr sz="1000" spc="-5" dirty="0">
                <a:latin typeface="Verdana"/>
                <a:cs typeface="Verdana"/>
              </a:rPr>
              <a:t>percorsi figurativi e linguistici, i giovani protagonisti </a:t>
            </a:r>
            <a:r>
              <a:rPr sz="1000" spc="-10" dirty="0">
                <a:latin typeface="Verdana"/>
                <a:cs typeface="Verdana"/>
              </a:rPr>
              <a:t>del  </a:t>
            </a:r>
            <a:r>
              <a:rPr sz="1000" spc="-5" dirty="0">
                <a:latin typeface="Verdana"/>
                <a:cs typeface="Verdana"/>
              </a:rPr>
              <a:t>Festival potranno </a:t>
            </a:r>
            <a:r>
              <a:rPr sz="1000" dirty="0">
                <a:latin typeface="Verdana"/>
                <a:cs typeface="Verdana"/>
              </a:rPr>
              <a:t>cosi' </a:t>
            </a:r>
            <a:r>
              <a:rPr sz="1000" spc="-5" dirty="0">
                <a:latin typeface="Verdana"/>
                <a:cs typeface="Verdana"/>
              </a:rPr>
              <a:t>sperimentare </a:t>
            </a:r>
            <a:r>
              <a:rPr sz="1000" dirty="0">
                <a:latin typeface="Verdana"/>
                <a:cs typeface="Verdana"/>
              </a:rPr>
              <a:t>le </a:t>
            </a:r>
            <a:r>
              <a:rPr sz="1000" spc="-5" dirty="0">
                <a:latin typeface="Verdana"/>
                <a:cs typeface="Verdana"/>
              </a:rPr>
              <a:t>potenzialita' della  loro fantasia e costruire infiniti</a:t>
            </a:r>
            <a:r>
              <a:rPr sz="1000" spc="20" dirty="0">
                <a:latin typeface="Verdana"/>
                <a:cs typeface="Verdana"/>
              </a:rPr>
              <a:t> </a:t>
            </a:r>
            <a:r>
              <a:rPr sz="1000" spc="-5" dirty="0">
                <a:latin typeface="Verdana"/>
                <a:cs typeface="Verdana"/>
              </a:rPr>
              <a:t>racconti.</a:t>
            </a:r>
            <a:endParaRPr sz="1000">
              <a:latin typeface="Verdana"/>
              <a:cs typeface="Verdana"/>
            </a:endParaRPr>
          </a:p>
          <a:p>
            <a:pPr marL="12700">
              <a:lnSpc>
                <a:spcPct val="100000"/>
              </a:lnSpc>
              <a:spcBef>
                <a:spcPts val="195"/>
              </a:spcBef>
            </a:pPr>
            <a:r>
              <a:rPr sz="1000" spc="-10" dirty="0">
                <a:latin typeface="Verdana"/>
                <a:cs typeface="Verdana"/>
              </a:rPr>
              <a:t>"Il </a:t>
            </a:r>
            <a:r>
              <a:rPr sz="1000" spc="-5" dirty="0">
                <a:latin typeface="Verdana"/>
                <a:cs typeface="Verdana"/>
              </a:rPr>
              <a:t>rafforzato impegno </a:t>
            </a:r>
            <a:r>
              <a:rPr sz="1000" dirty="0">
                <a:latin typeface="Verdana"/>
                <a:cs typeface="Verdana"/>
              </a:rPr>
              <a:t>delle </a:t>
            </a:r>
            <a:r>
              <a:rPr sz="1000" spc="-5" dirty="0">
                <a:latin typeface="Verdana"/>
                <a:cs typeface="Verdana"/>
              </a:rPr>
              <a:t>banche</a:t>
            </a:r>
            <a:r>
              <a:rPr sz="1000" spc="-10" dirty="0">
                <a:latin typeface="Verdana"/>
                <a:cs typeface="Verdana"/>
              </a:rPr>
              <a:t> </a:t>
            </a:r>
            <a:r>
              <a:rPr sz="1000" spc="-5" dirty="0">
                <a:latin typeface="Verdana"/>
                <a:cs typeface="Verdana"/>
              </a:rPr>
              <a:t>a</a:t>
            </a:r>
            <a:endParaRPr sz="1000">
              <a:latin typeface="Verdana"/>
              <a:cs typeface="Verdana"/>
            </a:endParaRPr>
          </a:p>
          <a:p>
            <a:pPr marL="12700" marR="295275">
              <a:lnSpc>
                <a:spcPct val="116399"/>
              </a:lnSpc>
              <a:spcBef>
                <a:spcPts val="5"/>
              </a:spcBef>
            </a:pPr>
            <a:r>
              <a:rPr sz="1000" spc="-5" dirty="0">
                <a:latin typeface="Verdana"/>
                <a:cs typeface="Verdana"/>
              </a:rPr>
              <a:t>investire nei giovani e </a:t>
            </a:r>
            <a:r>
              <a:rPr sz="1000" dirty="0">
                <a:latin typeface="Verdana"/>
                <a:cs typeface="Verdana"/>
              </a:rPr>
              <a:t>nella </a:t>
            </a:r>
            <a:r>
              <a:rPr sz="1000" spc="-5" dirty="0">
                <a:latin typeface="Verdana"/>
                <a:cs typeface="Verdana"/>
              </a:rPr>
              <a:t>cultura - </a:t>
            </a:r>
            <a:r>
              <a:rPr sz="1000" dirty="0">
                <a:latin typeface="Verdana"/>
                <a:cs typeface="Verdana"/>
              </a:rPr>
              <a:t>ha </a:t>
            </a:r>
            <a:r>
              <a:rPr sz="1000" spc="-5" dirty="0">
                <a:latin typeface="Verdana"/>
                <a:cs typeface="Verdana"/>
              </a:rPr>
              <a:t>dichiarato </a:t>
            </a:r>
            <a:r>
              <a:rPr sz="1000" spc="-10" dirty="0">
                <a:latin typeface="Verdana"/>
                <a:cs typeface="Verdana"/>
              </a:rPr>
              <a:t>il  </a:t>
            </a:r>
            <a:r>
              <a:rPr sz="1000" spc="-5" dirty="0">
                <a:latin typeface="Verdana"/>
                <a:cs typeface="Verdana"/>
              </a:rPr>
              <a:t>Presidente dell'Abi, </a:t>
            </a:r>
            <a:r>
              <a:rPr sz="1000" dirty="0">
                <a:latin typeface="Verdana"/>
                <a:cs typeface="Verdana"/>
              </a:rPr>
              <a:t>Antonio </a:t>
            </a:r>
            <a:r>
              <a:rPr sz="1000" spc="-5" dirty="0">
                <a:latin typeface="Verdana"/>
                <a:cs typeface="Verdana"/>
              </a:rPr>
              <a:t>Patuelli - rappresenta  un'occasione importante data ai ragazzi per misurarsi </a:t>
            </a:r>
            <a:r>
              <a:rPr sz="1000" spc="-10" dirty="0">
                <a:latin typeface="Verdana"/>
                <a:cs typeface="Verdana"/>
              </a:rPr>
              <a:t>con </a:t>
            </a:r>
            <a:r>
              <a:rPr sz="1000" dirty="0">
                <a:latin typeface="Verdana"/>
                <a:cs typeface="Verdana"/>
              </a:rPr>
              <a:t>se  </a:t>
            </a:r>
            <a:r>
              <a:rPr sz="1000" spc="-5" dirty="0">
                <a:latin typeface="Verdana"/>
                <a:cs typeface="Verdana"/>
              </a:rPr>
              <a:t>stessi e </a:t>
            </a:r>
            <a:r>
              <a:rPr sz="1000" dirty="0">
                <a:latin typeface="Verdana"/>
                <a:cs typeface="Verdana"/>
              </a:rPr>
              <a:t>le </a:t>
            </a:r>
            <a:r>
              <a:rPr sz="1000" spc="-5" dirty="0">
                <a:latin typeface="Verdana"/>
                <a:cs typeface="Verdana"/>
              </a:rPr>
              <a:t>molteplici possibilita' </a:t>
            </a:r>
            <a:r>
              <a:rPr sz="1000" spc="-10" dirty="0">
                <a:latin typeface="Verdana"/>
                <a:cs typeface="Verdana"/>
              </a:rPr>
              <a:t>di </a:t>
            </a:r>
            <a:r>
              <a:rPr sz="1000" spc="-5" dirty="0">
                <a:latin typeface="Verdana"/>
                <a:cs typeface="Verdana"/>
              </a:rPr>
              <a:t>partecipazione. Cio'</a:t>
            </a:r>
            <a:r>
              <a:rPr sz="1000" spc="60" dirty="0">
                <a:latin typeface="Verdana"/>
                <a:cs typeface="Verdana"/>
              </a:rPr>
              <a:t> </a:t>
            </a:r>
            <a:r>
              <a:rPr sz="1000" spc="-5" dirty="0">
                <a:latin typeface="Verdana"/>
                <a:cs typeface="Verdana"/>
              </a:rPr>
              <a:t>che</a:t>
            </a:r>
            <a:endParaRPr sz="1000">
              <a:latin typeface="Verdana"/>
              <a:cs typeface="Verdana"/>
            </a:endParaRPr>
          </a:p>
          <a:p>
            <a:pPr marL="12700">
              <a:lnSpc>
                <a:spcPct val="100000"/>
              </a:lnSpc>
              <a:spcBef>
                <a:spcPts val="190"/>
              </a:spcBef>
            </a:pPr>
            <a:r>
              <a:rPr sz="1000" spc="-5" dirty="0">
                <a:latin typeface="Verdana"/>
                <a:cs typeface="Verdana"/>
              </a:rPr>
              <a:t>ci spinge a lavorare </a:t>
            </a:r>
            <a:r>
              <a:rPr sz="1000" dirty="0">
                <a:latin typeface="Verdana"/>
                <a:cs typeface="Verdana"/>
              </a:rPr>
              <a:t>in </a:t>
            </a:r>
            <a:r>
              <a:rPr sz="1000" spc="-5" dirty="0">
                <a:latin typeface="Verdana"/>
                <a:cs typeface="Verdana"/>
              </a:rPr>
              <a:t>sinergia </a:t>
            </a:r>
            <a:r>
              <a:rPr sz="1000" spc="-10" dirty="0">
                <a:latin typeface="Verdana"/>
                <a:cs typeface="Verdana"/>
              </a:rPr>
              <a:t>con </a:t>
            </a:r>
            <a:r>
              <a:rPr sz="1000" spc="-5" dirty="0">
                <a:latin typeface="Verdana"/>
                <a:cs typeface="Verdana"/>
              </a:rPr>
              <a:t>scuole,</a:t>
            </a:r>
            <a:r>
              <a:rPr sz="1000" spc="25" dirty="0">
                <a:latin typeface="Verdana"/>
                <a:cs typeface="Verdana"/>
              </a:rPr>
              <a:t> </a:t>
            </a:r>
            <a:r>
              <a:rPr sz="1000" dirty="0">
                <a:latin typeface="Verdana"/>
                <a:cs typeface="Verdana"/>
              </a:rPr>
              <a:t>musei,</a:t>
            </a:r>
            <a:endParaRPr sz="1000">
              <a:latin typeface="Verdana"/>
              <a:cs typeface="Verdana"/>
            </a:endParaRPr>
          </a:p>
          <a:p>
            <a:pPr marL="12700" marR="207010">
              <a:lnSpc>
                <a:spcPct val="116500"/>
              </a:lnSpc>
              <a:spcBef>
                <a:spcPts val="10"/>
              </a:spcBef>
            </a:pPr>
            <a:r>
              <a:rPr sz="1000" spc="-5" dirty="0">
                <a:latin typeface="Verdana"/>
                <a:cs typeface="Verdana"/>
              </a:rPr>
              <a:t>associazioni culturali e biblioteche e' </a:t>
            </a:r>
            <a:r>
              <a:rPr sz="1000" dirty="0">
                <a:latin typeface="Verdana"/>
                <a:cs typeface="Verdana"/>
              </a:rPr>
              <a:t>la </a:t>
            </a:r>
            <a:r>
              <a:rPr sz="1000" spc="-5" dirty="0">
                <a:latin typeface="Verdana"/>
                <a:cs typeface="Verdana"/>
              </a:rPr>
              <a:t>comune certezza </a:t>
            </a:r>
            <a:r>
              <a:rPr sz="1000" dirty="0">
                <a:latin typeface="Verdana"/>
                <a:cs typeface="Verdana"/>
              </a:rPr>
              <a:t>che  </a:t>
            </a:r>
            <a:r>
              <a:rPr sz="1000" spc="-5" dirty="0">
                <a:latin typeface="Verdana"/>
                <a:cs typeface="Verdana"/>
              </a:rPr>
              <a:t>solo mettendosi </a:t>
            </a:r>
            <a:r>
              <a:rPr sz="1000" dirty="0">
                <a:latin typeface="Verdana"/>
                <a:cs typeface="Verdana"/>
              </a:rPr>
              <a:t>in </a:t>
            </a:r>
            <a:r>
              <a:rPr sz="1000" spc="-5" dirty="0">
                <a:latin typeface="Verdana"/>
                <a:cs typeface="Verdana"/>
              </a:rPr>
              <a:t>gioco e 'allenandosi' a diventare cittadini  attivi, capaci </a:t>
            </a:r>
            <a:r>
              <a:rPr sz="1000" spc="-10" dirty="0">
                <a:latin typeface="Verdana"/>
                <a:cs typeface="Verdana"/>
              </a:rPr>
              <a:t>di </a:t>
            </a:r>
            <a:r>
              <a:rPr sz="1000" spc="-5" dirty="0">
                <a:latin typeface="Verdana"/>
                <a:cs typeface="Verdana"/>
              </a:rPr>
              <a:t>progettualita' e di relazioni, avviene </a:t>
            </a:r>
            <a:r>
              <a:rPr sz="1000" dirty="0">
                <a:latin typeface="Verdana"/>
                <a:cs typeface="Verdana"/>
              </a:rPr>
              <a:t>la  </a:t>
            </a:r>
            <a:r>
              <a:rPr sz="1000" spc="-5" dirty="0">
                <a:latin typeface="Verdana"/>
                <a:cs typeface="Verdana"/>
              </a:rPr>
              <a:t>formazione </a:t>
            </a:r>
            <a:r>
              <a:rPr sz="1000" dirty="0">
                <a:latin typeface="Verdana"/>
                <a:cs typeface="Verdana"/>
              </a:rPr>
              <a:t>globale </a:t>
            </a:r>
            <a:r>
              <a:rPr sz="1000" spc="-5" dirty="0">
                <a:latin typeface="Verdana"/>
                <a:cs typeface="Verdana"/>
              </a:rPr>
              <a:t>della persona, </a:t>
            </a:r>
            <a:r>
              <a:rPr sz="1000" dirty="0">
                <a:latin typeface="Verdana"/>
                <a:cs typeface="Verdana"/>
              </a:rPr>
              <a:t>in </a:t>
            </a:r>
            <a:r>
              <a:rPr sz="1000" spc="-5" dirty="0">
                <a:latin typeface="Verdana"/>
                <a:cs typeface="Verdana"/>
              </a:rPr>
              <a:t>grado quindi </a:t>
            </a:r>
            <a:r>
              <a:rPr sz="1000" spc="-10" dirty="0">
                <a:latin typeface="Verdana"/>
                <a:cs typeface="Verdana"/>
              </a:rPr>
              <a:t>di </a:t>
            </a:r>
            <a:r>
              <a:rPr sz="1000" spc="-5" dirty="0">
                <a:latin typeface="Verdana"/>
                <a:cs typeface="Verdana"/>
              </a:rPr>
              <a:t>costruire  il proprio futuro e </a:t>
            </a:r>
            <a:r>
              <a:rPr sz="1000" dirty="0">
                <a:latin typeface="Verdana"/>
                <a:cs typeface="Verdana"/>
              </a:rPr>
              <a:t>quello </a:t>
            </a:r>
            <a:r>
              <a:rPr sz="1000" spc="-5" dirty="0">
                <a:latin typeface="Verdana"/>
                <a:cs typeface="Verdana"/>
              </a:rPr>
              <a:t>del Paese. </a:t>
            </a:r>
            <a:r>
              <a:rPr sz="1000" dirty="0">
                <a:latin typeface="Verdana"/>
                <a:cs typeface="Verdana"/>
              </a:rPr>
              <a:t>Lo sviluppo </a:t>
            </a:r>
            <a:r>
              <a:rPr sz="1000" spc="-5" dirty="0">
                <a:latin typeface="Verdana"/>
                <a:cs typeface="Verdana"/>
              </a:rPr>
              <a:t>delle proprie  competenze e' infatti alla base del progresso economico, </a:t>
            </a:r>
            <a:r>
              <a:rPr sz="1000" dirty="0">
                <a:latin typeface="Verdana"/>
                <a:cs typeface="Verdana"/>
              </a:rPr>
              <a:t>della  </a:t>
            </a:r>
            <a:r>
              <a:rPr sz="1000" spc="-5" dirty="0">
                <a:latin typeface="Verdana"/>
                <a:cs typeface="Verdana"/>
              </a:rPr>
              <a:t>convivenza </a:t>
            </a:r>
            <a:r>
              <a:rPr sz="1000" dirty="0">
                <a:latin typeface="Verdana"/>
                <a:cs typeface="Verdana"/>
              </a:rPr>
              <a:t>civile </a:t>
            </a:r>
            <a:r>
              <a:rPr sz="1000" spc="-5" dirty="0">
                <a:latin typeface="Verdana"/>
                <a:cs typeface="Verdana"/>
              </a:rPr>
              <a:t>e </a:t>
            </a:r>
            <a:r>
              <a:rPr sz="1000" dirty="0">
                <a:latin typeface="Verdana"/>
                <a:cs typeface="Verdana"/>
              </a:rPr>
              <a:t>della </a:t>
            </a:r>
            <a:r>
              <a:rPr sz="1000" spc="-5" dirty="0">
                <a:latin typeface="Verdana"/>
                <a:cs typeface="Verdana"/>
              </a:rPr>
              <a:t>partecipazione </a:t>
            </a:r>
            <a:r>
              <a:rPr sz="1000" dirty="0">
                <a:latin typeface="Verdana"/>
                <a:cs typeface="Verdana"/>
              </a:rPr>
              <a:t>alla vita</a:t>
            </a:r>
            <a:r>
              <a:rPr sz="1000" spc="-20" dirty="0">
                <a:latin typeface="Verdana"/>
                <a:cs typeface="Verdana"/>
              </a:rPr>
              <a:t> </a:t>
            </a:r>
            <a:r>
              <a:rPr sz="1000" spc="-5" dirty="0">
                <a:latin typeface="Verdana"/>
                <a:cs typeface="Verdana"/>
              </a:rPr>
              <a:t>democratica.</a:t>
            </a:r>
            <a:endParaRPr sz="1000">
              <a:latin typeface="Verdana"/>
              <a:cs typeface="Verdana"/>
            </a:endParaRPr>
          </a:p>
          <a:p>
            <a:pPr marL="12700">
              <a:lnSpc>
                <a:spcPct val="100000"/>
              </a:lnSpc>
              <a:spcBef>
                <a:spcPts val="190"/>
              </a:spcBef>
            </a:pPr>
            <a:r>
              <a:rPr sz="1000" spc="-10" dirty="0">
                <a:latin typeface="Verdana"/>
                <a:cs typeface="Verdana"/>
              </a:rPr>
              <a:t>In </a:t>
            </a:r>
            <a:r>
              <a:rPr sz="1000" spc="-5" dirty="0">
                <a:latin typeface="Verdana"/>
                <a:cs typeface="Verdana"/>
              </a:rPr>
              <a:t>questo senso - </a:t>
            </a:r>
            <a:r>
              <a:rPr sz="1000" dirty="0">
                <a:latin typeface="Verdana"/>
                <a:cs typeface="Verdana"/>
              </a:rPr>
              <a:t>ha concluso </a:t>
            </a:r>
            <a:r>
              <a:rPr sz="1000" spc="-5" dirty="0">
                <a:latin typeface="Verdana"/>
                <a:cs typeface="Verdana"/>
              </a:rPr>
              <a:t>Patuelli - </a:t>
            </a:r>
            <a:r>
              <a:rPr sz="1000" dirty="0">
                <a:latin typeface="Verdana"/>
                <a:cs typeface="Verdana"/>
              </a:rPr>
              <a:t>un </a:t>
            </a:r>
            <a:r>
              <a:rPr sz="1000" spc="-5" dirty="0">
                <a:latin typeface="Verdana"/>
                <a:cs typeface="Verdana"/>
              </a:rPr>
              <a:t>ruolo di</a:t>
            </a:r>
            <a:r>
              <a:rPr sz="1000" spc="55" dirty="0">
                <a:latin typeface="Verdana"/>
                <a:cs typeface="Verdana"/>
              </a:rPr>
              <a:t> </a:t>
            </a:r>
            <a:r>
              <a:rPr sz="1000" spc="-5" dirty="0">
                <a:latin typeface="Verdana"/>
                <a:cs typeface="Verdana"/>
              </a:rPr>
              <a:t>indirizzo</a:t>
            </a:r>
            <a:endParaRPr sz="1000">
              <a:latin typeface="Verdana"/>
              <a:cs typeface="Verdana"/>
            </a:endParaRPr>
          </a:p>
          <a:p>
            <a:pPr marL="12700" marR="85725">
              <a:lnSpc>
                <a:spcPct val="116399"/>
              </a:lnSpc>
              <a:spcBef>
                <a:spcPts val="5"/>
              </a:spcBef>
            </a:pPr>
            <a:r>
              <a:rPr sz="1000" spc="-5" dirty="0">
                <a:latin typeface="Verdana"/>
                <a:cs typeface="Verdana"/>
              </a:rPr>
              <a:t>deve essere svolto anche </a:t>
            </a:r>
            <a:r>
              <a:rPr sz="1000" dirty="0">
                <a:latin typeface="Verdana"/>
                <a:cs typeface="Verdana"/>
              </a:rPr>
              <a:t>dalla </a:t>
            </a:r>
            <a:r>
              <a:rPr sz="1000" spc="-5" dirty="0">
                <a:latin typeface="Verdana"/>
                <a:cs typeface="Verdana"/>
              </a:rPr>
              <a:t>comunita' economica tutta, nella  consapevolezza che </a:t>
            </a:r>
            <a:r>
              <a:rPr sz="1000" dirty="0">
                <a:latin typeface="Verdana"/>
                <a:cs typeface="Verdana"/>
              </a:rPr>
              <a:t>attraverso la </a:t>
            </a:r>
            <a:r>
              <a:rPr sz="1000" spc="-5" dirty="0">
                <a:latin typeface="Verdana"/>
                <a:cs typeface="Verdana"/>
              </a:rPr>
              <a:t>promozione </a:t>
            </a:r>
            <a:r>
              <a:rPr sz="1000" dirty="0">
                <a:latin typeface="Verdana"/>
                <a:cs typeface="Verdana"/>
              </a:rPr>
              <a:t>della </a:t>
            </a:r>
            <a:r>
              <a:rPr sz="1000" spc="-5" dirty="0">
                <a:latin typeface="Verdana"/>
                <a:cs typeface="Verdana"/>
              </a:rPr>
              <a:t>conoscenza  anche presso i piu' giovani </a:t>
            </a:r>
            <a:r>
              <a:rPr sz="1000" spc="-15" dirty="0">
                <a:latin typeface="Verdana"/>
                <a:cs typeface="Verdana"/>
              </a:rPr>
              <a:t>si </a:t>
            </a:r>
            <a:r>
              <a:rPr sz="1000" spc="-10" dirty="0">
                <a:latin typeface="Verdana"/>
                <a:cs typeface="Verdana"/>
              </a:rPr>
              <a:t>possa </a:t>
            </a:r>
            <a:r>
              <a:rPr sz="1000" spc="-5" dirty="0">
                <a:latin typeface="Verdana"/>
                <a:cs typeface="Verdana"/>
              </a:rPr>
              <a:t>realizzare un </a:t>
            </a:r>
            <a:r>
              <a:rPr sz="1000" dirty="0">
                <a:latin typeface="Verdana"/>
                <a:cs typeface="Verdana"/>
              </a:rPr>
              <a:t>piu' </a:t>
            </a:r>
            <a:r>
              <a:rPr sz="1000" spc="-5" dirty="0">
                <a:latin typeface="Verdana"/>
                <a:cs typeface="Verdana"/>
              </a:rPr>
              <a:t>diffuso  senso di responsabilita', per una </a:t>
            </a:r>
            <a:r>
              <a:rPr sz="1000" dirty="0">
                <a:latin typeface="Verdana"/>
                <a:cs typeface="Verdana"/>
              </a:rPr>
              <a:t>piu' </a:t>
            </a:r>
            <a:r>
              <a:rPr sz="1000" spc="-5" dirty="0">
                <a:latin typeface="Verdana"/>
                <a:cs typeface="Verdana"/>
              </a:rPr>
              <a:t>ampia e</a:t>
            </a:r>
            <a:r>
              <a:rPr sz="1000" spc="15" dirty="0">
                <a:latin typeface="Verdana"/>
                <a:cs typeface="Verdana"/>
              </a:rPr>
              <a:t> </a:t>
            </a:r>
            <a:r>
              <a:rPr sz="1000" spc="-5" dirty="0">
                <a:latin typeface="Verdana"/>
                <a:cs typeface="Verdana"/>
              </a:rPr>
              <a:t>duratura</a:t>
            </a:r>
            <a:endParaRPr sz="1000">
              <a:latin typeface="Verdana"/>
              <a:cs typeface="Verdana"/>
            </a:endParaRPr>
          </a:p>
          <a:p>
            <a:pPr marL="12700">
              <a:lnSpc>
                <a:spcPct val="100000"/>
              </a:lnSpc>
              <a:spcBef>
                <a:spcPts val="195"/>
              </a:spcBef>
            </a:pPr>
            <a:r>
              <a:rPr sz="1000" spc="-5" dirty="0">
                <a:latin typeface="Verdana"/>
                <a:cs typeface="Verdana"/>
              </a:rPr>
              <a:t>crescita dei nostri territori". L'importanza sociale e </a:t>
            </a:r>
            <a:r>
              <a:rPr sz="1000" dirty="0">
                <a:latin typeface="Verdana"/>
                <a:cs typeface="Verdana"/>
              </a:rPr>
              <a:t>culturale</a:t>
            </a:r>
            <a:r>
              <a:rPr sz="1000" spc="85" dirty="0">
                <a:latin typeface="Verdana"/>
                <a:cs typeface="Verdana"/>
              </a:rPr>
              <a:t> </a:t>
            </a:r>
            <a:r>
              <a:rPr sz="1000" spc="-5" dirty="0">
                <a:latin typeface="Verdana"/>
                <a:cs typeface="Verdana"/>
              </a:rPr>
              <a:t>della</a:t>
            </a:r>
            <a:endParaRPr sz="1000">
              <a:latin typeface="Verdana"/>
              <a:cs typeface="Verdana"/>
            </a:endParaRPr>
          </a:p>
          <a:p>
            <a:pPr marL="12700" marR="273050">
              <a:lnSpc>
                <a:spcPct val="116500"/>
              </a:lnSpc>
              <a:spcBef>
                <a:spcPts val="5"/>
              </a:spcBef>
            </a:pPr>
            <a:r>
              <a:rPr sz="1000" spc="-5" dirty="0">
                <a:latin typeface="Verdana"/>
                <a:cs typeface="Verdana"/>
              </a:rPr>
              <a:t>manifestazione </a:t>
            </a:r>
            <a:r>
              <a:rPr sz="1000" spc="-10" dirty="0">
                <a:latin typeface="Verdana"/>
                <a:cs typeface="Verdana"/>
              </a:rPr>
              <a:t>e' </a:t>
            </a:r>
            <a:r>
              <a:rPr sz="1000" spc="-5" dirty="0">
                <a:latin typeface="Verdana"/>
                <a:cs typeface="Verdana"/>
              </a:rPr>
              <a:t>quest'anno testimoniata anche </a:t>
            </a:r>
            <a:r>
              <a:rPr sz="1000" dirty="0">
                <a:latin typeface="Verdana"/>
                <a:cs typeface="Verdana"/>
              </a:rPr>
              <a:t>dalla </a:t>
            </a:r>
            <a:r>
              <a:rPr sz="1000" spc="-5" dirty="0">
                <a:latin typeface="Verdana"/>
                <a:cs typeface="Verdana"/>
              </a:rPr>
              <a:t>media  partnership della </a:t>
            </a:r>
            <a:r>
              <a:rPr sz="1000" spc="-10" dirty="0">
                <a:latin typeface="Verdana"/>
                <a:cs typeface="Verdana"/>
              </a:rPr>
              <a:t>RAI. </a:t>
            </a:r>
            <a:r>
              <a:rPr sz="1000" dirty="0">
                <a:latin typeface="Verdana"/>
                <a:cs typeface="Verdana"/>
              </a:rPr>
              <a:t>Che </a:t>
            </a:r>
            <a:r>
              <a:rPr sz="1000" spc="-5" dirty="0">
                <a:latin typeface="Verdana"/>
                <a:cs typeface="Verdana"/>
              </a:rPr>
              <a:t>il servizio pubblico riconosca </a:t>
            </a:r>
            <a:r>
              <a:rPr sz="1000" spc="-10" dirty="0">
                <a:latin typeface="Verdana"/>
                <a:cs typeface="Verdana"/>
              </a:rPr>
              <a:t>il  </a:t>
            </a:r>
            <a:r>
              <a:rPr sz="1000" spc="-5" dirty="0">
                <a:latin typeface="Verdana"/>
                <a:cs typeface="Verdana"/>
              </a:rPr>
              <a:t>valore educativo del Festival per i giovani </a:t>
            </a:r>
            <a:r>
              <a:rPr sz="1000" spc="-10" dirty="0">
                <a:latin typeface="Verdana"/>
                <a:cs typeface="Verdana"/>
              </a:rPr>
              <a:t>e' </a:t>
            </a:r>
            <a:r>
              <a:rPr sz="1000" spc="-5" dirty="0">
                <a:latin typeface="Verdana"/>
                <a:cs typeface="Verdana"/>
              </a:rPr>
              <a:t>un contributo  particolarmente significativo al rafforzamento dell'iniziativa.  Oltre 80 </a:t>
            </a:r>
            <a:r>
              <a:rPr sz="1000" dirty="0">
                <a:latin typeface="Verdana"/>
                <a:cs typeface="Verdana"/>
              </a:rPr>
              <a:t>gli </a:t>
            </a:r>
            <a:r>
              <a:rPr sz="1000" spc="-5" dirty="0">
                <a:latin typeface="Verdana"/>
                <a:cs typeface="Verdana"/>
              </a:rPr>
              <a:t>eventi culturali che </a:t>
            </a:r>
            <a:r>
              <a:rPr sz="1000" spc="-10" dirty="0">
                <a:latin typeface="Verdana"/>
                <a:cs typeface="Verdana"/>
              </a:rPr>
              <a:t>si </a:t>
            </a:r>
            <a:r>
              <a:rPr sz="1000" spc="-5" dirty="0">
                <a:latin typeface="Verdana"/>
                <a:cs typeface="Verdana"/>
              </a:rPr>
              <a:t>svolgeranno </a:t>
            </a:r>
            <a:r>
              <a:rPr sz="1000" dirty="0">
                <a:latin typeface="Verdana"/>
                <a:cs typeface="Verdana"/>
              </a:rPr>
              <a:t>in</a:t>
            </a:r>
            <a:r>
              <a:rPr sz="1000" spc="40" dirty="0">
                <a:latin typeface="Verdana"/>
                <a:cs typeface="Verdana"/>
              </a:rPr>
              <a:t> </a:t>
            </a:r>
            <a:r>
              <a:rPr sz="1000" spc="-5" dirty="0">
                <a:latin typeface="Verdana"/>
                <a:cs typeface="Verdana"/>
              </a:rPr>
              <a:t>tutta</a:t>
            </a:r>
            <a:endParaRPr sz="1000">
              <a:latin typeface="Verdana"/>
              <a:cs typeface="Verdana"/>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40995">
              <a:lnSpc>
                <a:spcPts val="1839"/>
              </a:lnSpc>
            </a:pPr>
            <a:r>
              <a:rPr sz="1600" b="1" dirty="0">
                <a:latin typeface="Arial"/>
                <a:cs typeface="Arial"/>
              </a:rPr>
              <a:t>S</a:t>
            </a:r>
            <a:r>
              <a:rPr sz="1600" b="1" spc="-5" dirty="0">
                <a:latin typeface="Arial"/>
                <a:cs typeface="Arial"/>
              </a:rPr>
              <a:t>p</a:t>
            </a:r>
            <a:r>
              <a:rPr sz="1600" b="1" spc="-15" dirty="0">
                <a:latin typeface="Arial"/>
                <a:cs typeface="Arial"/>
              </a:rPr>
              <a:t>o</a:t>
            </a:r>
            <a:r>
              <a:rPr sz="1600" b="1" spc="-5" dirty="0">
                <a:latin typeface="Arial"/>
                <a:cs typeface="Arial"/>
              </a:rPr>
              <a:t>rti</a:t>
            </a:r>
            <a:r>
              <a:rPr sz="1600" b="1" spc="5" dirty="0">
                <a:latin typeface="Arial"/>
                <a:cs typeface="Arial"/>
              </a:rPr>
              <a:t>a</a:t>
            </a:r>
            <a:r>
              <a:rPr sz="1600" b="1" spc="-5" dirty="0">
                <a:latin typeface="Arial"/>
                <a:cs typeface="Arial"/>
              </a:rPr>
              <a:t>moci.it  6 marzo</a:t>
            </a:r>
            <a:r>
              <a:rPr sz="1600" b="1" spc="-5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28850" y="2000249"/>
            <a:ext cx="3105150" cy="6477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2916681"/>
            <a:ext cx="6149340" cy="6527165"/>
          </a:xfrm>
          <a:prstGeom prst="rect">
            <a:avLst/>
          </a:prstGeom>
        </p:spPr>
        <p:txBody>
          <a:bodyPr vert="horz" wrap="square" lIns="0" tIns="30480" rIns="0" bIns="0" rtlCol="0">
            <a:spAutoFit/>
          </a:bodyPr>
          <a:lstStyle/>
          <a:p>
            <a:pPr marL="12700" marR="12065" algn="just">
              <a:lnSpc>
                <a:spcPts val="1820"/>
              </a:lnSpc>
              <a:spcBef>
                <a:spcPts val="240"/>
              </a:spcBef>
            </a:pPr>
            <a:r>
              <a:rPr sz="1600" b="1" spc="-5" dirty="0">
                <a:latin typeface="Times New Roman"/>
                <a:cs typeface="Times New Roman"/>
                <a:hlinkClick r:id="rId4"/>
              </a:rPr>
              <a:t>BNL GRUPPO BNP PARIBAS PER IL FESTIVAL DELLA </a:t>
            </a:r>
            <a:r>
              <a:rPr sz="1600" b="1" spc="-5" dirty="0">
                <a:latin typeface="Times New Roman"/>
                <a:cs typeface="Times New Roman"/>
              </a:rPr>
              <a:t> </a:t>
            </a:r>
            <a:r>
              <a:rPr sz="1600" b="1" spc="-5" dirty="0">
                <a:latin typeface="Times New Roman"/>
                <a:cs typeface="Times New Roman"/>
                <a:hlinkClick r:id="rId4"/>
              </a:rPr>
              <a:t>CULTURA</a:t>
            </a:r>
            <a:r>
              <a:rPr sz="1600" b="1" dirty="0">
                <a:latin typeface="Times New Roman"/>
                <a:cs typeface="Times New Roman"/>
                <a:hlinkClick r:id="rId4"/>
              </a:rPr>
              <a:t> </a:t>
            </a:r>
            <a:r>
              <a:rPr sz="1600" b="1" spc="-5" dirty="0">
                <a:latin typeface="Times New Roman"/>
                <a:cs typeface="Times New Roman"/>
                <a:hlinkClick r:id="rId4"/>
              </a:rPr>
              <a:t>CREATIVA</a:t>
            </a:r>
            <a:endParaRPr sz="1600">
              <a:latin typeface="Times New Roman"/>
              <a:cs typeface="Times New Roman"/>
            </a:endParaRPr>
          </a:p>
          <a:p>
            <a:pPr marL="12700" marR="12700" algn="just">
              <a:lnSpc>
                <a:spcPct val="145000"/>
              </a:lnSpc>
              <a:spcBef>
                <a:spcPts val="775"/>
              </a:spcBef>
            </a:pPr>
            <a:r>
              <a:rPr sz="1000" b="1" spc="-10" dirty="0">
                <a:latin typeface="Arial"/>
                <a:cs typeface="Arial"/>
              </a:rPr>
              <a:t>ABI </a:t>
            </a:r>
            <a:r>
              <a:rPr sz="1000" b="1" spc="-5" dirty="0">
                <a:latin typeface="Arial"/>
                <a:cs typeface="Arial"/>
              </a:rPr>
              <a:t>PROMUOVE </a:t>
            </a:r>
            <a:r>
              <a:rPr sz="1000" b="1" dirty="0">
                <a:latin typeface="Arial"/>
                <a:cs typeface="Arial"/>
              </a:rPr>
              <a:t>LA </a:t>
            </a:r>
            <a:r>
              <a:rPr sz="1000" b="1" spc="-5" dirty="0">
                <a:latin typeface="Arial"/>
                <a:cs typeface="Arial"/>
              </a:rPr>
              <a:t>MULTICULTURALITA’ </a:t>
            </a:r>
            <a:r>
              <a:rPr sz="1000" b="1" spc="-10" dirty="0">
                <a:latin typeface="Arial"/>
                <a:cs typeface="Arial"/>
              </a:rPr>
              <a:t>NEL </a:t>
            </a:r>
            <a:r>
              <a:rPr sz="1000" b="1" spc="-5" dirty="0">
                <a:latin typeface="Arial"/>
                <a:cs typeface="Arial"/>
              </a:rPr>
              <a:t>LINGUAGGIO CINEMATOGRAFICO RACCONTATA  </a:t>
            </a:r>
            <a:r>
              <a:rPr sz="1000" b="1" spc="-10" dirty="0">
                <a:latin typeface="Arial"/>
                <a:cs typeface="Arial"/>
              </a:rPr>
              <a:t>DAI </a:t>
            </a:r>
            <a:r>
              <a:rPr sz="1000" b="1" spc="-5" dirty="0">
                <a:latin typeface="Arial"/>
                <a:cs typeface="Arial"/>
              </a:rPr>
              <a:t>RAGAZZI DELLE SCUOLE</a:t>
            </a:r>
            <a:r>
              <a:rPr sz="1000" b="1" spc="15" dirty="0">
                <a:latin typeface="Arial"/>
                <a:cs typeface="Arial"/>
              </a:rPr>
              <a:t> </a:t>
            </a:r>
            <a:r>
              <a:rPr sz="1000" b="1" dirty="0">
                <a:latin typeface="Arial"/>
                <a:cs typeface="Arial"/>
              </a:rPr>
              <a:t>MEDIE</a:t>
            </a:r>
            <a:endParaRPr sz="1000">
              <a:latin typeface="Arial"/>
              <a:cs typeface="Arial"/>
            </a:endParaRPr>
          </a:p>
          <a:p>
            <a:pPr>
              <a:lnSpc>
                <a:spcPct val="100000"/>
              </a:lnSpc>
              <a:spcBef>
                <a:spcPts val="20"/>
              </a:spcBef>
            </a:pPr>
            <a:endParaRPr sz="1550">
              <a:latin typeface="Times New Roman"/>
              <a:cs typeface="Times New Roman"/>
            </a:endParaRPr>
          </a:p>
          <a:p>
            <a:pPr marL="12700" marR="13335" algn="just">
              <a:lnSpc>
                <a:spcPct val="110000"/>
              </a:lnSpc>
            </a:pPr>
            <a:r>
              <a:rPr sz="1000" i="1" spc="-5" dirty="0">
                <a:latin typeface="Arial"/>
                <a:cs typeface="Arial"/>
              </a:rPr>
              <a:t>Mercoledì 18 e giovedì </a:t>
            </a:r>
            <a:r>
              <a:rPr sz="1000" i="1" dirty="0">
                <a:latin typeface="Arial"/>
                <a:cs typeface="Arial"/>
              </a:rPr>
              <a:t>19 </a:t>
            </a:r>
            <a:r>
              <a:rPr sz="1000" i="1" spc="-5" dirty="0">
                <a:latin typeface="Arial"/>
                <a:cs typeface="Arial"/>
              </a:rPr>
              <a:t>marzo Muovi Scatta Anima!, </a:t>
            </a:r>
            <a:r>
              <a:rPr sz="1000" i="1" dirty="0">
                <a:latin typeface="Arial"/>
                <a:cs typeface="Arial"/>
              </a:rPr>
              <a:t>il </a:t>
            </a:r>
            <a:r>
              <a:rPr sz="1000" i="1" spc="-5" dirty="0">
                <a:latin typeface="Arial"/>
                <a:cs typeface="Arial"/>
              </a:rPr>
              <a:t>laboratorio </a:t>
            </a:r>
            <a:r>
              <a:rPr sz="1000" i="1" dirty="0">
                <a:latin typeface="Arial"/>
                <a:cs typeface="Arial"/>
              </a:rPr>
              <a:t>di </a:t>
            </a:r>
            <a:r>
              <a:rPr sz="1000" i="1" spc="-5" dirty="0">
                <a:latin typeface="Arial"/>
                <a:cs typeface="Arial"/>
              </a:rPr>
              <a:t>cinema di animazione presso il  Museo Nazionale del Cinema </a:t>
            </a:r>
            <a:r>
              <a:rPr sz="1000" i="1" dirty="0">
                <a:latin typeface="Arial"/>
                <a:cs typeface="Arial"/>
              </a:rPr>
              <a:t>di</a:t>
            </a:r>
            <a:r>
              <a:rPr sz="1000" i="1" spc="-5" dirty="0">
                <a:latin typeface="Arial"/>
                <a:cs typeface="Arial"/>
              </a:rPr>
              <a:t> Torino</a:t>
            </a:r>
            <a:endParaRPr sz="1000">
              <a:latin typeface="Arial"/>
              <a:cs typeface="Arial"/>
            </a:endParaRPr>
          </a:p>
          <a:p>
            <a:pPr>
              <a:lnSpc>
                <a:spcPct val="100000"/>
              </a:lnSpc>
              <a:spcBef>
                <a:spcPts val="20"/>
              </a:spcBef>
            </a:pPr>
            <a:endParaRPr sz="950">
              <a:latin typeface="Times New Roman"/>
              <a:cs typeface="Times New Roman"/>
            </a:endParaRPr>
          </a:p>
          <a:p>
            <a:pPr marL="12700" marR="5080" algn="just">
              <a:lnSpc>
                <a:spcPct val="101600"/>
              </a:lnSpc>
              <a:spcBef>
                <a:spcPts val="5"/>
              </a:spcBef>
            </a:pPr>
            <a:r>
              <a:rPr sz="1000" b="1" spc="-5" dirty="0">
                <a:latin typeface="Arial"/>
                <a:cs typeface="Arial"/>
              </a:rPr>
              <a:t>BNL Gruppo BNP Paribas </a:t>
            </a:r>
            <a:r>
              <a:rPr sz="1100" dirty="0">
                <a:latin typeface="Calibri"/>
                <a:cs typeface="Calibri"/>
              </a:rPr>
              <a:t>partecipa, per il </a:t>
            </a:r>
            <a:r>
              <a:rPr sz="1100" spc="-5" dirty="0">
                <a:latin typeface="Calibri"/>
                <a:cs typeface="Calibri"/>
              </a:rPr>
              <a:t>secondo anno consecutivo, </a:t>
            </a:r>
            <a:r>
              <a:rPr sz="1100" dirty="0">
                <a:latin typeface="Calibri"/>
                <a:cs typeface="Calibri"/>
              </a:rPr>
              <a:t>al </a:t>
            </a:r>
            <a:r>
              <a:rPr sz="1000" b="1" spc="-5" dirty="0">
                <a:latin typeface="Arial"/>
                <a:cs typeface="Arial"/>
              </a:rPr>
              <a:t>Festival della Cultura Creativa  </a:t>
            </a:r>
            <a:r>
              <a:rPr sz="1100" spc="-5" dirty="0">
                <a:latin typeface="Calibri"/>
                <a:cs typeface="Calibri"/>
              </a:rPr>
              <a:t>promosso </a:t>
            </a:r>
            <a:r>
              <a:rPr sz="1100" dirty="0">
                <a:latin typeface="Calibri"/>
                <a:cs typeface="Calibri"/>
              </a:rPr>
              <a:t>e </a:t>
            </a:r>
            <a:r>
              <a:rPr sz="1100" spc="-5" dirty="0">
                <a:latin typeface="Calibri"/>
                <a:cs typeface="Calibri"/>
              </a:rPr>
              <a:t>realizzato dalle </a:t>
            </a:r>
            <a:r>
              <a:rPr sz="1100" dirty="0">
                <a:latin typeface="Calibri"/>
                <a:cs typeface="Calibri"/>
              </a:rPr>
              <a:t>banche, </a:t>
            </a:r>
            <a:r>
              <a:rPr sz="1100" spc="-5" dirty="0">
                <a:latin typeface="Calibri"/>
                <a:cs typeface="Calibri"/>
              </a:rPr>
              <a:t>grazie </a:t>
            </a:r>
            <a:r>
              <a:rPr sz="1100" dirty="0">
                <a:latin typeface="Calibri"/>
                <a:cs typeface="Calibri"/>
              </a:rPr>
              <a:t>al </a:t>
            </a:r>
            <a:r>
              <a:rPr sz="1100" spc="-5" dirty="0">
                <a:latin typeface="Calibri"/>
                <a:cs typeface="Calibri"/>
              </a:rPr>
              <a:t>coordinamento </a:t>
            </a:r>
            <a:r>
              <a:rPr sz="1100" dirty="0">
                <a:latin typeface="Calibri"/>
                <a:cs typeface="Calibri"/>
              </a:rPr>
              <a:t>dell’ABI, </a:t>
            </a:r>
            <a:r>
              <a:rPr sz="1100" spc="-5" dirty="0">
                <a:latin typeface="Calibri"/>
                <a:cs typeface="Calibri"/>
              </a:rPr>
              <a:t>confermando </a:t>
            </a:r>
            <a:r>
              <a:rPr sz="1100" dirty="0">
                <a:latin typeface="Calibri"/>
                <a:cs typeface="Calibri"/>
              </a:rPr>
              <a:t>il proprio </a:t>
            </a:r>
            <a:r>
              <a:rPr sz="1100" spc="-5" dirty="0">
                <a:latin typeface="Calibri"/>
                <a:cs typeface="Calibri"/>
              </a:rPr>
              <a:t>impegno </a:t>
            </a:r>
            <a:r>
              <a:rPr sz="1100" dirty="0">
                <a:latin typeface="Calibri"/>
                <a:cs typeface="Calibri"/>
              </a:rPr>
              <a:t>a  </a:t>
            </a:r>
            <a:r>
              <a:rPr sz="1100" spc="-5" dirty="0">
                <a:latin typeface="Calibri"/>
                <a:cs typeface="Calibri"/>
              </a:rPr>
              <a:t>favore </a:t>
            </a:r>
            <a:r>
              <a:rPr sz="1100" dirty="0">
                <a:latin typeface="Calibri"/>
                <a:cs typeface="Calibri"/>
              </a:rPr>
              <a:t>della </a:t>
            </a:r>
            <a:r>
              <a:rPr sz="1100" spc="-5" dirty="0">
                <a:latin typeface="Calibri"/>
                <a:cs typeface="Calibri"/>
              </a:rPr>
              <a:t>diffusione della </a:t>
            </a:r>
            <a:r>
              <a:rPr sz="1100" dirty="0">
                <a:latin typeface="Calibri"/>
                <a:cs typeface="Calibri"/>
              </a:rPr>
              <a:t>cultura e </a:t>
            </a:r>
            <a:r>
              <a:rPr sz="1100" spc="-5" dirty="0">
                <a:latin typeface="Calibri"/>
                <a:cs typeface="Calibri"/>
              </a:rPr>
              <a:t>l’attenzione verso </a:t>
            </a:r>
            <a:r>
              <a:rPr sz="1100" dirty="0">
                <a:latin typeface="Calibri"/>
                <a:cs typeface="Calibri"/>
              </a:rPr>
              <a:t>le </a:t>
            </a:r>
            <a:r>
              <a:rPr sz="1100" spc="-5" dirty="0">
                <a:latin typeface="Calibri"/>
                <a:cs typeface="Calibri"/>
              </a:rPr>
              <a:t>giovani generazioni. L'iniziativa si svolgerà </a:t>
            </a:r>
            <a:r>
              <a:rPr sz="1100" dirty="0">
                <a:latin typeface="Calibri"/>
                <a:cs typeface="Calibri"/>
              </a:rPr>
              <a:t>nella  </a:t>
            </a:r>
            <a:r>
              <a:rPr sz="1100" spc="-5" dirty="0">
                <a:latin typeface="Calibri"/>
                <a:cs typeface="Calibri"/>
              </a:rPr>
              <a:t>settimana </a:t>
            </a:r>
            <a:r>
              <a:rPr sz="1100" dirty="0">
                <a:latin typeface="Calibri"/>
                <a:cs typeface="Calibri"/>
              </a:rPr>
              <a:t>dal </a:t>
            </a:r>
            <a:r>
              <a:rPr sz="1100" spc="-5" dirty="0">
                <a:latin typeface="Calibri"/>
                <a:cs typeface="Calibri"/>
              </a:rPr>
              <a:t>16 </a:t>
            </a:r>
            <a:r>
              <a:rPr sz="1100" dirty="0">
                <a:latin typeface="Calibri"/>
                <a:cs typeface="Calibri"/>
              </a:rPr>
              <a:t>al 22 </a:t>
            </a:r>
            <a:r>
              <a:rPr sz="1100" spc="-5" dirty="0">
                <a:latin typeface="Calibri"/>
                <a:cs typeface="Calibri"/>
              </a:rPr>
              <a:t>marzo con l’obiettivo di stimolare </a:t>
            </a:r>
            <a:r>
              <a:rPr sz="1100" dirty="0">
                <a:latin typeface="Calibri"/>
                <a:cs typeface="Calibri"/>
              </a:rPr>
              <a:t>la creatività dei </a:t>
            </a:r>
            <a:r>
              <a:rPr sz="1100" spc="-5" dirty="0">
                <a:latin typeface="Calibri"/>
                <a:cs typeface="Calibri"/>
              </a:rPr>
              <a:t>ragazzi </a:t>
            </a:r>
            <a:r>
              <a:rPr sz="1100" dirty="0">
                <a:latin typeface="Calibri"/>
                <a:cs typeface="Calibri"/>
              </a:rPr>
              <a:t>delle </a:t>
            </a:r>
            <a:r>
              <a:rPr sz="1100" spc="-5" dirty="0">
                <a:latin typeface="Calibri"/>
                <a:cs typeface="Calibri"/>
              </a:rPr>
              <a:t>scuole elementari </a:t>
            </a:r>
            <a:r>
              <a:rPr sz="1100" dirty="0">
                <a:latin typeface="Calibri"/>
                <a:cs typeface="Calibri"/>
              </a:rPr>
              <a:t>e  medie </a:t>
            </a:r>
            <a:r>
              <a:rPr sz="1100" spc="-5" dirty="0">
                <a:latin typeface="Calibri"/>
                <a:cs typeface="Calibri"/>
              </a:rPr>
              <a:t>attraverso </a:t>
            </a:r>
            <a:r>
              <a:rPr sz="1100" dirty="0">
                <a:latin typeface="Calibri"/>
                <a:cs typeface="Calibri"/>
              </a:rPr>
              <a:t>le </a:t>
            </a:r>
            <a:r>
              <a:rPr sz="1100" spc="-5" dirty="0">
                <a:latin typeface="Calibri"/>
                <a:cs typeface="Calibri"/>
              </a:rPr>
              <a:t>diverse modalità di </a:t>
            </a:r>
            <a:r>
              <a:rPr sz="1100" dirty="0">
                <a:latin typeface="Calibri"/>
                <a:cs typeface="Calibri"/>
              </a:rPr>
              <a:t>espressione come, per </a:t>
            </a:r>
            <a:r>
              <a:rPr sz="1100" spc="-5" dirty="0">
                <a:latin typeface="Calibri"/>
                <a:cs typeface="Calibri"/>
              </a:rPr>
              <a:t>esempio, l’arte, </a:t>
            </a:r>
            <a:r>
              <a:rPr sz="1100" dirty="0">
                <a:latin typeface="Calibri"/>
                <a:cs typeface="Calibri"/>
              </a:rPr>
              <a:t>il teatro, la </a:t>
            </a:r>
            <a:r>
              <a:rPr sz="1100" spc="-5" dirty="0">
                <a:latin typeface="Calibri"/>
                <a:cs typeface="Calibri"/>
              </a:rPr>
              <a:t>fotografia, </a:t>
            </a:r>
            <a:r>
              <a:rPr sz="1100" dirty="0">
                <a:latin typeface="Calibri"/>
                <a:cs typeface="Calibri"/>
              </a:rPr>
              <a:t>il  cinema e </a:t>
            </a:r>
            <a:r>
              <a:rPr sz="1100" spc="-10" dirty="0">
                <a:latin typeface="Calibri"/>
                <a:cs typeface="Calibri"/>
              </a:rPr>
              <a:t>le </a:t>
            </a:r>
            <a:r>
              <a:rPr sz="1100" spc="-5" dirty="0">
                <a:latin typeface="Calibri"/>
                <a:cs typeface="Calibri"/>
              </a:rPr>
              <a:t>tecnologie digitali.</a:t>
            </a:r>
            <a:endParaRPr sz="1100">
              <a:latin typeface="Calibri"/>
              <a:cs typeface="Calibri"/>
            </a:endParaRPr>
          </a:p>
          <a:p>
            <a:pPr marL="12700" marR="5080" algn="just">
              <a:lnSpc>
                <a:spcPts val="1340"/>
              </a:lnSpc>
              <a:spcBef>
                <a:spcPts val="50"/>
              </a:spcBef>
            </a:pPr>
            <a:r>
              <a:rPr sz="1100" dirty="0">
                <a:latin typeface="Calibri"/>
                <a:cs typeface="Calibri"/>
              </a:rPr>
              <a:t>Il </a:t>
            </a:r>
            <a:r>
              <a:rPr sz="1100" spc="-5" dirty="0">
                <a:latin typeface="Calibri"/>
                <a:cs typeface="Calibri"/>
              </a:rPr>
              <a:t>tema scelto dall’ABI per </a:t>
            </a:r>
            <a:r>
              <a:rPr sz="1100" spc="-10" dirty="0">
                <a:latin typeface="Calibri"/>
                <a:cs typeface="Calibri"/>
              </a:rPr>
              <a:t>la </a:t>
            </a:r>
            <a:r>
              <a:rPr sz="1100" spc="-5" dirty="0">
                <a:latin typeface="Calibri"/>
                <a:cs typeface="Calibri"/>
              </a:rPr>
              <a:t>seconda edizione </a:t>
            </a:r>
            <a:r>
              <a:rPr sz="1100" dirty="0">
                <a:latin typeface="Calibri"/>
                <a:cs typeface="Calibri"/>
              </a:rPr>
              <a:t>del </a:t>
            </a:r>
            <a:r>
              <a:rPr sz="1100" spc="-5" dirty="0">
                <a:latin typeface="Calibri"/>
                <a:cs typeface="Calibri"/>
              </a:rPr>
              <a:t>Festival </a:t>
            </a:r>
            <a:r>
              <a:rPr sz="1100" dirty="0">
                <a:latin typeface="Calibri"/>
                <a:cs typeface="Calibri"/>
              </a:rPr>
              <a:t>è </a:t>
            </a:r>
            <a:r>
              <a:rPr sz="1000" i="1" spc="-5" dirty="0">
                <a:latin typeface="Arial"/>
                <a:cs typeface="Arial"/>
              </a:rPr>
              <a:t>L’alfabeto del mondo – Leggiamo i segni intorno  a noi e raccontiamo</a:t>
            </a:r>
            <a:r>
              <a:rPr sz="1100" spc="-5" dirty="0">
                <a:latin typeface="Calibri"/>
                <a:cs typeface="Calibri"/>
              </a:rPr>
              <a:t>, un filo rosso che collegherà idealmente tutte </a:t>
            </a:r>
            <a:r>
              <a:rPr sz="1100" dirty="0">
                <a:latin typeface="Calibri"/>
                <a:cs typeface="Calibri"/>
              </a:rPr>
              <a:t>le </a:t>
            </a:r>
            <a:r>
              <a:rPr sz="1100" spc="-5" dirty="0">
                <a:latin typeface="Calibri"/>
                <a:cs typeface="Calibri"/>
              </a:rPr>
              <a:t>iniziative proposte (laboratori,  </a:t>
            </a:r>
            <a:r>
              <a:rPr sz="1100" dirty="0">
                <a:latin typeface="Calibri"/>
                <a:cs typeface="Calibri"/>
              </a:rPr>
              <a:t>concerti, visite a </a:t>
            </a:r>
            <a:r>
              <a:rPr sz="1100" spc="-5" dirty="0">
                <a:latin typeface="Calibri"/>
                <a:cs typeface="Calibri"/>
              </a:rPr>
              <a:t>musei, </a:t>
            </a:r>
            <a:r>
              <a:rPr sz="1100" dirty="0">
                <a:latin typeface="Calibri"/>
                <a:cs typeface="Calibri"/>
              </a:rPr>
              <a:t>teatro, ecc.) e </a:t>
            </a:r>
            <a:r>
              <a:rPr sz="1100" spc="-5" dirty="0">
                <a:latin typeface="Calibri"/>
                <a:cs typeface="Calibri"/>
              </a:rPr>
              <a:t>organizzate dalle </a:t>
            </a:r>
            <a:r>
              <a:rPr sz="1100" dirty="0">
                <a:latin typeface="Calibri"/>
                <a:cs typeface="Calibri"/>
              </a:rPr>
              <a:t>banche </a:t>
            </a:r>
            <a:r>
              <a:rPr sz="1100" spc="-5" dirty="0">
                <a:latin typeface="Calibri"/>
                <a:cs typeface="Calibri"/>
              </a:rPr>
              <a:t>che aderiscono alla manifestazione.</a:t>
            </a:r>
            <a:endParaRPr sz="1100">
              <a:latin typeface="Calibri"/>
              <a:cs typeface="Calibri"/>
            </a:endParaRPr>
          </a:p>
          <a:p>
            <a:pPr marL="12700" marR="6985" algn="just">
              <a:lnSpc>
                <a:spcPts val="1340"/>
              </a:lnSpc>
              <a:spcBef>
                <a:spcPts val="15"/>
              </a:spcBef>
            </a:pPr>
            <a:r>
              <a:rPr sz="1100" spc="-5" dirty="0">
                <a:latin typeface="Calibri"/>
                <a:cs typeface="Calibri"/>
              </a:rPr>
              <a:t>BNL, </a:t>
            </a:r>
            <a:r>
              <a:rPr sz="1100" dirty="0">
                <a:latin typeface="Calibri"/>
                <a:cs typeface="Calibri"/>
              </a:rPr>
              <a:t>in </a:t>
            </a:r>
            <a:r>
              <a:rPr sz="1100" spc="-5" dirty="0">
                <a:latin typeface="Calibri"/>
                <a:cs typeface="Calibri"/>
              </a:rPr>
              <a:t>particolare, ha scelto di promuovere una serie di </a:t>
            </a:r>
            <a:r>
              <a:rPr sz="1100" dirty="0">
                <a:latin typeface="Calibri"/>
                <a:cs typeface="Calibri"/>
              </a:rPr>
              <a:t>laboratori in </a:t>
            </a:r>
            <a:r>
              <a:rPr sz="1100" spc="-5" dirty="0">
                <a:latin typeface="Calibri"/>
                <a:cs typeface="Calibri"/>
              </a:rPr>
              <a:t>quattro città </a:t>
            </a:r>
            <a:r>
              <a:rPr sz="1100" dirty="0">
                <a:latin typeface="Calibri"/>
                <a:cs typeface="Calibri"/>
              </a:rPr>
              <a:t>italiane – Roma, </a:t>
            </a:r>
            <a:r>
              <a:rPr sz="1100" spc="-5" dirty="0">
                <a:latin typeface="Calibri"/>
                <a:cs typeface="Calibri"/>
              </a:rPr>
              <a:t>Torino,  L’Aquila </a:t>
            </a:r>
            <a:r>
              <a:rPr sz="1100" dirty="0">
                <a:latin typeface="Calibri"/>
                <a:cs typeface="Calibri"/>
              </a:rPr>
              <a:t>e Bari - </a:t>
            </a:r>
            <a:r>
              <a:rPr sz="1100" spc="-5" dirty="0">
                <a:latin typeface="Calibri"/>
                <a:cs typeface="Calibri"/>
              </a:rPr>
              <a:t>chiedendo </a:t>
            </a:r>
            <a:r>
              <a:rPr sz="1100" dirty="0">
                <a:latin typeface="Calibri"/>
                <a:cs typeface="Calibri"/>
              </a:rPr>
              <a:t>ai </a:t>
            </a:r>
            <a:r>
              <a:rPr sz="1100" spc="-5" dirty="0">
                <a:latin typeface="Calibri"/>
                <a:cs typeface="Calibri"/>
              </a:rPr>
              <a:t>ragazzi di leggere </a:t>
            </a:r>
            <a:r>
              <a:rPr sz="1100" dirty="0">
                <a:latin typeface="Calibri"/>
                <a:cs typeface="Calibri"/>
              </a:rPr>
              <a:t>e </a:t>
            </a:r>
            <a:r>
              <a:rPr sz="1100" spc="-5" dirty="0">
                <a:latin typeface="Calibri"/>
                <a:cs typeface="Calibri"/>
              </a:rPr>
              <a:t>di raccontare </a:t>
            </a:r>
            <a:r>
              <a:rPr sz="1100" dirty="0">
                <a:latin typeface="Calibri"/>
                <a:cs typeface="Calibri"/>
              </a:rPr>
              <a:t>i </a:t>
            </a:r>
            <a:r>
              <a:rPr sz="1100" spc="-5" dirty="0">
                <a:latin typeface="Calibri"/>
                <a:cs typeface="Calibri"/>
              </a:rPr>
              <a:t>segni della multiculturalità presenti </a:t>
            </a:r>
            <a:r>
              <a:rPr sz="1100" dirty="0">
                <a:latin typeface="Calibri"/>
                <a:cs typeface="Calibri"/>
              </a:rPr>
              <a:t>nella  loro </a:t>
            </a:r>
            <a:r>
              <a:rPr sz="1100" spc="-5" dirty="0">
                <a:latin typeface="Calibri"/>
                <a:cs typeface="Calibri"/>
              </a:rPr>
              <a:t>vita quotidiana attraverso </a:t>
            </a:r>
            <a:r>
              <a:rPr sz="1100" dirty="0">
                <a:latin typeface="Calibri"/>
                <a:cs typeface="Calibri"/>
              </a:rPr>
              <a:t>il </a:t>
            </a:r>
            <a:r>
              <a:rPr sz="1100" spc="-5" dirty="0">
                <a:latin typeface="Calibri"/>
                <a:cs typeface="Calibri"/>
              </a:rPr>
              <a:t>linguaggio cinematografico.</a:t>
            </a:r>
            <a:endParaRPr sz="1100">
              <a:latin typeface="Calibri"/>
              <a:cs typeface="Calibri"/>
            </a:endParaRPr>
          </a:p>
          <a:p>
            <a:pPr marL="12700" marR="7620" algn="just">
              <a:lnSpc>
                <a:spcPts val="1330"/>
              </a:lnSpc>
              <a:spcBef>
                <a:spcPts val="20"/>
              </a:spcBef>
            </a:pPr>
            <a:r>
              <a:rPr sz="1000" i="1" spc="-5" dirty="0">
                <a:latin typeface="Arial"/>
                <a:cs typeface="Arial"/>
              </a:rPr>
              <a:t>Muovi Scatta Anima! </a:t>
            </a:r>
            <a:r>
              <a:rPr sz="1100" dirty="0">
                <a:latin typeface="Calibri"/>
                <a:cs typeface="Calibri"/>
              </a:rPr>
              <a:t>è, </a:t>
            </a:r>
            <a:r>
              <a:rPr sz="1100" spc="-5" dirty="0">
                <a:latin typeface="Calibri"/>
                <a:cs typeface="Calibri"/>
              </a:rPr>
              <a:t>infatti, </a:t>
            </a:r>
            <a:r>
              <a:rPr sz="1100" dirty="0">
                <a:latin typeface="Calibri"/>
                <a:cs typeface="Calibri"/>
              </a:rPr>
              <a:t>l’iniziativa realizzata </a:t>
            </a:r>
            <a:r>
              <a:rPr sz="1100" spc="-10" dirty="0">
                <a:latin typeface="Calibri"/>
                <a:cs typeface="Calibri"/>
              </a:rPr>
              <a:t>da </a:t>
            </a:r>
            <a:r>
              <a:rPr sz="1100" spc="-5" dirty="0">
                <a:latin typeface="Calibri"/>
                <a:cs typeface="Calibri"/>
              </a:rPr>
              <a:t>BNL, </a:t>
            </a:r>
            <a:r>
              <a:rPr sz="1100" dirty="0">
                <a:latin typeface="Calibri"/>
                <a:cs typeface="Calibri"/>
              </a:rPr>
              <a:t>in </a:t>
            </a:r>
            <a:r>
              <a:rPr sz="1100" spc="-5" dirty="0">
                <a:latin typeface="Calibri"/>
                <a:cs typeface="Calibri"/>
              </a:rPr>
              <a:t>collaborazione con </a:t>
            </a:r>
            <a:r>
              <a:rPr sz="1100" dirty="0">
                <a:latin typeface="Calibri"/>
                <a:cs typeface="Calibri"/>
              </a:rPr>
              <a:t>il </a:t>
            </a:r>
            <a:r>
              <a:rPr sz="1000" b="1" dirty="0">
                <a:latin typeface="Arial"/>
                <a:cs typeface="Arial"/>
              </a:rPr>
              <a:t>Museo </a:t>
            </a:r>
            <a:r>
              <a:rPr sz="1000" b="1" spc="-5" dirty="0">
                <a:latin typeface="Arial"/>
                <a:cs typeface="Arial"/>
              </a:rPr>
              <a:t>Nazionale del  Cinema</a:t>
            </a:r>
            <a:r>
              <a:rPr sz="1000" b="1" spc="50" dirty="0">
                <a:latin typeface="Arial"/>
                <a:cs typeface="Arial"/>
              </a:rPr>
              <a:t> </a:t>
            </a:r>
            <a:r>
              <a:rPr sz="1000" b="1" spc="-5" dirty="0">
                <a:latin typeface="Arial"/>
                <a:cs typeface="Arial"/>
              </a:rPr>
              <a:t>di</a:t>
            </a:r>
            <a:r>
              <a:rPr sz="1000" b="1" spc="50" dirty="0">
                <a:latin typeface="Arial"/>
                <a:cs typeface="Arial"/>
              </a:rPr>
              <a:t> </a:t>
            </a:r>
            <a:r>
              <a:rPr sz="1000" b="1" dirty="0">
                <a:latin typeface="Arial"/>
                <a:cs typeface="Arial"/>
              </a:rPr>
              <a:t>Torino,</a:t>
            </a:r>
            <a:r>
              <a:rPr sz="1000" b="1" spc="15" dirty="0">
                <a:latin typeface="Arial"/>
                <a:cs typeface="Arial"/>
              </a:rPr>
              <a:t> </a:t>
            </a:r>
            <a:r>
              <a:rPr sz="1100" dirty="0">
                <a:latin typeface="Calibri"/>
                <a:cs typeface="Calibri"/>
              </a:rPr>
              <a:t>dedicata</a:t>
            </a:r>
            <a:r>
              <a:rPr sz="1100" spc="45" dirty="0">
                <a:latin typeface="Calibri"/>
                <a:cs typeface="Calibri"/>
              </a:rPr>
              <a:t> </a:t>
            </a:r>
            <a:r>
              <a:rPr sz="1100" dirty="0">
                <a:latin typeface="Calibri"/>
                <a:cs typeface="Calibri"/>
              </a:rPr>
              <a:t>agli</a:t>
            </a:r>
            <a:r>
              <a:rPr sz="1100" spc="40" dirty="0">
                <a:latin typeface="Calibri"/>
                <a:cs typeface="Calibri"/>
              </a:rPr>
              <a:t> </a:t>
            </a:r>
            <a:r>
              <a:rPr sz="1100" spc="-5" dirty="0">
                <a:latin typeface="Calibri"/>
                <a:cs typeface="Calibri"/>
              </a:rPr>
              <a:t>studenti</a:t>
            </a:r>
            <a:r>
              <a:rPr sz="1100" spc="40" dirty="0">
                <a:latin typeface="Calibri"/>
                <a:cs typeface="Calibri"/>
              </a:rPr>
              <a:t> </a:t>
            </a:r>
            <a:r>
              <a:rPr sz="1100" dirty="0">
                <a:latin typeface="Calibri"/>
                <a:cs typeface="Calibri"/>
              </a:rPr>
              <a:t>delle</a:t>
            </a:r>
            <a:r>
              <a:rPr sz="1100" spc="45" dirty="0">
                <a:latin typeface="Calibri"/>
                <a:cs typeface="Calibri"/>
              </a:rPr>
              <a:t> </a:t>
            </a:r>
            <a:r>
              <a:rPr sz="1100" spc="-5" dirty="0">
                <a:latin typeface="Calibri"/>
                <a:cs typeface="Calibri"/>
              </a:rPr>
              <a:t>scuole</a:t>
            </a:r>
            <a:r>
              <a:rPr sz="1100" spc="40" dirty="0">
                <a:latin typeface="Calibri"/>
                <a:cs typeface="Calibri"/>
              </a:rPr>
              <a:t> </a:t>
            </a:r>
            <a:r>
              <a:rPr sz="1100" dirty="0">
                <a:latin typeface="Calibri"/>
                <a:cs typeface="Calibri"/>
              </a:rPr>
              <a:t>medie,</a:t>
            </a:r>
            <a:r>
              <a:rPr sz="1100" spc="50" dirty="0">
                <a:latin typeface="Calibri"/>
                <a:cs typeface="Calibri"/>
              </a:rPr>
              <a:t> </a:t>
            </a:r>
            <a:r>
              <a:rPr sz="1100" dirty="0">
                <a:latin typeface="Calibri"/>
                <a:cs typeface="Calibri"/>
              </a:rPr>
              <a:t>che</a:t>
            </a:r>
            <a:r>
              <a:rPr sz="1100" spc="40" dirty="0">
                <a:latin typeface="Calibri"/>
                <a:cs typeface="Calibri"/>
              </a:rPr>
              <a:t> </a:t>
            </a:r>
            <a:r>
              <a:rPr sz="1100" spc="-5" dirty="0">
                <a:latin typeface="Calibri"/>
                <a:cs typeface="Calibri"/>
              </a:rPr>
              <a:t>si</a:t>
            </a:r>
            <a:r>
              <a:rPr sz="1100" spc="40" dirty="0">
                <a:latin typeface="Calibri"/>
                <a:cs typeface="Calibri"/>
              </a:rPr>
              <a:t> </a:t>
            </a:r>
            <a:r>
              <a:rPr sz="1100" dirty="0">
                <a:latin typeface="Calibri"/>
                <a:cs typeface="Calibri"/>
              </a:rPr>
              <a:t>terrà</a:t>
            </a:r>
            <a:r>
              <a:rPr sz="1100" spc="30" dirty="0">
                <a:latin typeface="Calibri"/>
                <a:cs typeface="Calibri"/>
              </a:rPr>
              <a:t> </a:t>
            </a:r>
            <a:r>
              <a:rPr sz="1100" spc="-5" dirty="0">
                <a:latin typeface="Calibri"/>
                <a:cs typeface="Calibri"/>
              </a:rPr>
              <a:t>mercoledì</a:t>
            </a:r>
            <a:r>
              <a:rPr sz="1100" spc="40" dirty="0">
                <a:latin typeface="Calibri"/>
                <a:cs typeface="Calibri"/>
              </a:rPr>
              <a:t> </a:t>
            </a:r>
            <a:r>
              <a:rPr sz="1100" dirty="0">
                <a:latin typeface="Calibri"/>
                <a:cs typeface="Calibri"/>
              </a:rPr>
              <a:t>18</a:t>
            </a:r>
            <a:r>
              <a:rPr sz="1100" spc="50" dirty="0">
                <a:latin typeface="Calibri"/>
                <a:cs typeface="Calibri"/>
              </a:rPr>
              <a:t> </a:t>
            </a:r>
            <a:r>
              <a:rPr sz="1100" dirty="0">
                <a:latin typeface="Calibri"/>
                <a:cs typeface="Calibri"/>
              </a:rPr>
              <a:t>e</a:t>
            </a:r>
            <a:r>
              <a:rPr sz="1100" spc="45" dirty="0">
                <a:latin typeface="Calibri"/>
                <a:cs typeface="Calibri"/>
              </a:rPr>
              <a:t> </a:t>
            </a:r>
            <a:r>
              <a:rPr sz="1100" spc="-5" dirty="0">
                <a:latin typeface="Calibri"/>
                <a:cs typeface="Calibri"/>
              </a:rPr>
              <a:t>giovedì</a:t>
            </a:r>
            <a:r>
              <a:rPr sz="1100" spc="40" dirty="0">
                <a:latin typeface="Calibri"/>
                <a:cs typeface="Calibri"/>
              </a:rPr>
              <a:t> </a:t>
            </a:r>
            <a:r>
              <a:rPr sz="1100" dirty="0">
                <a:latin typeface="Calibri"/>
                <a:cs typeface="Calibri"/>
              </a:rPr>
              <a:t>19</a:t>
            </a:r>
            <a:r>
              <a:rPr sz="1100" spc="50" dirty="0">
                <a:latin typeface="Calibri"/>
                <a:cs typeface="Calibri"/>
              </a:rPr>
              <a:t> </a:t>
            </a:r>
            <a:r>
              <a:rPr sz="1100" spc="-5" dirty="0">
                <a:latin typeface="Calibri"/>
                <a:cs typeface="Calibri"/>
              </a:rPr>
              <a:t>marzo,</a:t>
            </a:r>
            <a:endParaRPr sz="1100">
              <a:latin typeface="Calibri"/>
              <a:cs typeface="Calibri"/>
            </a:endParaRPr>
          </a:p>
          <a:p>
            <a:pPr marL="12700" algn="just">
              <a:lnSpc>
                <a:spcPts val="1300"/>
              </a:lnSpc>
            </a:pPr>
            <a:r>
              <a:rPr sz="1100" dirty="0">
                <a:latin typeface="Calibri"/>
                <a:cs typeface="Calibri"/>
              </a:rPr>
              <a:t>a </a:t>
            </a:r>
            <a:r>
              <a:rPr sz="1100" spc="-5" dirty="0">
                <a:latin typeface="Calibri"/>
                <a:cs typeface="Calibri"/>
              </a:rPr>
              <a:t>partire dalle 13.30 </a:t>
            </a:r>
            <a:r>
              <a:rPr sz="1100" dirty="0">
                <a:latin typeface="Calibri"/>
                <a:cs typeface="Calibri"/>
              </a:rPr>
              <a:t>e </a:t>
            </a:r>
            <a:r>
              <a:rPr sz="1100" spc="-5" dirty="0">
                <a:latin typeface="Calibri"/>
                <a:cs typeface="Calibri"/>
              </a:rPr>
              <a:t>fino </a:t>
            </a:r>
            <a:r>
              <a:rPr sz="1100" dirty="0">
                <a:latin typeface="Calibri"/>
                <a:cs typeface="Calibri"/>
              </a:rPr>
              <a:t>alle </a:t>
            </a:r>
            <a:r>
              <a:rPr sz="1100" spc="-5" dirty="0">
                <a:latin typeface="Calibri"/>
                <a:cs typeface="Calibri"/>
              </a:rPr>
              <a:t>18, presso </a:t>
            </a:r>
            <a:r>
              <a:rPr sz="1100" dirty="0">
                <a:latin typeface="Calibri"/>
                <a:cs typeface="Calibri"/>
              </a:rPr>
              <a:t>la </a:t>
            </a:r>
            <a:r>
              <a:rPr sz="1100" spc="-5" dirty="0">
                <a:latin typeface="Calibri"/>
                <a:cs typeface="Calibri"/>
              </a:rPr>
              <a:t>sede </a:t>
            </a:r>
            <a:r>
              <a:rPr sz="1100" dirty="0">
                <a:latin typeface="Calibri"/>
                <a:cs typeface="Calibri"/>
              </a:rPr>
              <a:t>del</a:t>
            </a:r>
            <a:r>
              <a:rPr sz="1100" spc="20" dirty="0">
                <a:latin typeface="Calibri"/>
                <a:cs typeface="Calibri"/>
              </a:rPr>
              <a:t> </a:t>
            </a:r>
            <a:r>
              <a:rPr sz="1100" spc="-5" dirty="0">
                <a:latin typeface="Calibri"/>
                <a:cs typeface="Calibri"/>
              </a:rPr>
              <a:t>Museo.</a:t>
            </a:r>
            <a:endParaRPr sz="1100">
              <a:latin typeface="Calibri"/>
              <a:cs typeface="Calibri"/>
            </a:endParaRPr>
          </a:p>
          <a:p>
            <a:pPr marL="12700" marR="5080" algn="just">
              <a:lnSpc>
                <a:spcPct val="101800"/>
              </a:lnSpc>
            </a:pPr>
            <a:r>
              <a:rPr sz="1100" dirty="0">
                <a:latin typeface="Calibri"/>
                <a:cs typeface="Calibri"/>
              </a:rPr>
              <a:t>I </a:t>
            </a:r>
            <a:r>
              <a:rPr sz="1100" spc="-5" dirty="0">
                <a:latin typeface="Calibri"/>
                <a:cs typeface="Calibri"/>
              </a:rPr>
              <a:t>ragazzi, </a:t>
            </a:r>
            <a:r>
              <a:rPr sz="1100" dirty="0">
                <a:latin typeface="Calibri"/>
                <a:cs typeface="Calibri"/>
              </a:rPr>
              <a:t>dopo </a:t>
            </a:r>
            <a:r>
              <a:rPr sz="1100" spc="-5" dirty="0">
                <a:latin typeface="Calibri"/>
                <a:cs typeface="Calibri"/>
              </a:rPr>
              <a:t>un'introduzione sul cinema d'animazione, dovranno ideare </a:t>
            </a:r>
            <a:r>
              <a:rPr sz="1100" dirty="0">
                <a:latin typeface="Calibri"/>
                <a:cs typeface="Calibri"/>
              </a:rPr>
              <a:t>e </a:t>
            </a:r>
            <a:r>
              <a:rPr sz="1100" spc="-5" dirty="0">
                <a:latin typeface="Calibri"/>
                <a:cs typeface="Calibri"/>
              </a:rPr>
              <a:t>realizzare </a:t>
            </a:r>
            <a:r>
              <a:rPr sz="1100" dirty="0">
                <a:latin typeface="Calibri"/>
                <a:cs typeface="Calibri"/>
              </a:rPr>
              <a:t>sagome, </a:t>
            </a:r>
            <a:r>
              <a:rPr sz="1100" spc="-5" dirty="0">
                <a:latin typeface="Calibri"/>
                <a:cs typeface="Calibri"/>
              </a:rPr>
              <a:t>personaggi  </a:t>
            </a:r>
            <a:r>
              <a:rPr sz="1100" dirty="0">
                <a:latin typeface="Calibri"/>
                <a:cs typeface="Calibri"/>
              </a:rPr>
              <a:t>e </a:t>
            </a:r>
            <a:r>
              <a:rPr sz="1100" spc="-5" dirty="0">
                <a:latin typeface="Calibri"/>
                <a:cs typeface="Calibri"/>
              </a:rPr>
              <a:t>fondali di una breve scena da </a:t>
            </a:r>
            <a:r>
              <a:rPr sz="1100" dirty="0">
                <a:latin typeface="Calibri"/>
                <a:cs typeface="Calibri"/>
              </a:rPr>
              <a:t>animare </a:t>
            </a:r>
            <a:r>
              <a:rPr sz="1100" spc="-5" dirty="0">
                <a:latin typeface="Calibri"/>
                <a:cs typeface="Calibri"/>
              </a:rPr>
              <a:t>con </a:t>
            </a:r>
            <a:r>
              <a:rPr sz="1100" dirty="0">
                <a:latin typeface="Calibri"/>
                <a:cs typeface="Calibri"/>
              </a:rPr>
              <a:t>la </a:t>
            </a:r>
            <a:r>
              <a:rPr sz="1100" spc="-5" dirty="0">
                <a:latin typeface="Calibri"/>
                <a:cs typeface="Calibri"/>
              </a:rPr>
              <a:t>tecnica cinematografica di </a:t>
            </a:r>
            <a:r>
              <a:rPr sz="1000" i="1" spc="-5" dirty="0">
                <a:latin typeface="Arial"/>
                <a:cs typeface="Arial"/>
              </a:rPr>
              <a:t>stop-motion, </a:t>
            </a:r>
            <a:r>
              <a:rPr sz="1100" spc="-5" dirty="0">
                <a:latin typeface="Calibri"/>
                <a:cs typeface="Calibri"/>
              </a:rPr>
              <a:t>grazie all’aiuto di un  apposito software. </a:t>
            </a:r>
            <a:r>
              <a:rPr sz="1100" dirty="0">
                <a:latin typeface="Calibri"/>
                <a:cs typeface="Calibri"/>
              </a:rPr>
              <a:t>I </a:t>
            </a:r>
            <a:r>
              <a:rPr sz="1100" spc="-5" dirty="0">
                <a:latin typeface="Calibri"/>
                <a:cs typeface="Calibri"/>
              </a:rPr>
              <a:t>giovani protagonisti, attraverso </a:t>
            </a:r>
            <a:r>
              <a:rPr sz="1100" dirty="0">
                <a:latin typeface="Calibri"/>
                <a:cs typeface="Calibri"/>
              </a:rPr>
              <a:t>la creazione </a:t>
            </a:r>
            <a:r>
              <a:rPr sz="1100" spc="-5" dirty="0">
                <a:latin typeface="Calibri"/>
                <a:cs typeface="Calibri"/>
              </a:rPr>
              <a:t>di </a:t>
            </a:r>
            <a:r>
              <a:rPr sz="1100" dirty="0">
                <a:latin typeface="Calibri"/>
                <a:cs typeface="Calibri"/>
              </a:rPr>
              <a:t>brevi </a:t>
            </a:r>
            <a:r>
              <a:rPr sz="1100" spc="-5" dirty="0">
                <a:latin typeface="Calibri"/>
                <a:cs typeface="Calibri"/>
              </a:rPr>
              <a:t>animazioni </a:t>
            </a:r>
            <a:r>
              <a:rPr sz="1100" dirty="0">
                <a:latin typeface="Calibri"/>
                <a:cs typeface="Calibri"/>
              </a:rPr>
              <a:t>a </a:t>
            </a:r>
            <a:r>
              <a:rPr sz="1100" spc="-5" dirty="0">
                <a:latin typeface="Calibri"/>
                <a:cs typeface="Calibri"/>
              </a:rPr>
              <a:t>tema, renderanno  una rappresentazione concreta </a:t>
            </a:r>
            <a:r>
              <a:rPr sz="1100" dirty="0">
                <a:latin typeface="Calibri"/>
                <a:cs typeface="Calibri"/>
              </a:rPr>
              <a:t>del </a:t>
            </a:r>
            <a:r>
              <a:rPr sz="1100" spc="-5" dirty="0">
                <a:latin typeface="Calibri"/>
                <a:cs typeface="Calibri"/>
              </a:rPr>
              <a:t>mondo </a:t>
            </a:r>
            <a:r>
              <a:rPr sz="1100" dirty="0">
                <a:latin typeface="Calibri"/>
                <a:cs typeface="Calibri"/>
              </a:rPr>
              <a:t>che li </a:t>
            </a:r>
            <a:r>
              <a:rPr sz="1100" spc="-5" dirty="0">
                <a:latin typeface="Calibri"/>
                <a:cs typeface="Calibri"/>
              </a:rPr>
              <a:t>circonda </a:t>
            </a:r>
            <a:r>
              <a:rPr sz="1100" dirty="0">
                <a:latin typeface="Calibri"/>
                <a:cs typeface="Calibri"/>
              </a:rPr>
              <a:t>e </a:t>
            </a:r>
            <a:r>
              <a:rPr sz="1100" spc="-5" dirty="0">
                <a:latin typeface="Calibri"/>
                <a:cs typeface="Calibri"/>
              </a:rPr>
              <a:t>delle loro esperienze quotidiane </a:t>
            </a:r>
            <a:r>
              <a:rPr sz="1100" dirty="0">
                <a:latin typeface="Calibri"/>
                <a:cs typeface="Calibri"/>
              </a:rPr>
              <a:t>a </a:t>
            </a:r>
            <a:r>
              <a:rPr sz="1100" spc="-5" dirty="0">
                <a:latin typeface="Calibri"/>
                <a:cs typeface="Calibri"/>
              </a:rPr>
              <a:t>contatto con  </a:t>
            </a:r>
            <a:r>
              <a:rPr sz="1100" dirty="0">
                <a:latin typeface="Calibri"/>
                <a:cs typeface="Calibri"/>
              </a:rPr>
              <a:t>culture</a:t>
            </a:r>
            <a:r>
              <a:rPr sz="1100" spc="-5" dirty="0">
                <a:latin typeface="Calibri"/>
                <a:cs typeface="Calibri"/>
              </a:rPr>
              <a:t> differenti.</a:t>
            </a:r>
            <a:endParaRPr sz="1100">
              <a:latin typeface="Calibri"/>
              <a:cs typeface="Calibri"/>
            </a:endParaRPr>
          </a:p>
          <a:p>
            <a:pPr marL="12700" marR="6350" algn="just">
              <a:lnSpc>
                <a:spcPct val="101800"/>
              </a:lnSpc>
            </a:pPr>
            <a:r>
              <a:rPr sz="1100" spc="-5" dirty="0">
                <a:latin typeface="Calibri"/>
                <a:cs typeface="Calibri"/>
              </a:rPr>
              <a:t>Successivamente, dopo aver assistito </a:t>
            </a:r>
            <a:r>
              <a:rPr sz="1100" dirty="0">
                <a:latin typeface="Calibri"/>
                <a:cs typeface="Calibri"/>
              </a:rPr>
              <a:t>ad </a:t>
            </a:r>
            <a:r>
              <a:rPr sz="1100" spc="-5" dirty="0">
                <a:latin typeface="Calibri"/>
                <a:cs typeface="Calibri"/>
              </a:rPr>
              <a:t>una </a:t>
            </a:r>
            <a:r>
              <a:rPr sz="1100" dirty="0">
                <a:latin typeface="Calibri"/>
                <a:cs typeface="Calibri"/>
              </a:rPr>
              <a:t>prima parte introduttiva </a:t>
            </a:r>
            <a:r>
              <a:rPr sz="1100" spc="-5" dirty="0">
                <a:latin typeface="Calibri"/>
                <a:cs typeface="Calibri"/>
              </a:rPr>
              <a:t>sulle origini </a:t>
            </a:r>
            <a:r>
              <a:rPr sz="1100" dirty="0">
                <a:latin typeface="Calibri"/>
                <a:cs typeface="Calibri"/>
              </a:rPr>
              <a:t>e </a:t>
            </a:r>
            <a:r>
              <a:rPr sz="1100" spc="-5" dirty="0">
                <a:latin typeface="Calibri"/>
                <a:cs typeface="Calibri"/>
              </a:rPr>
              <a:t>sull’evoluzione </a:t>
            </a:r>
            <a:r>
              <a:rPr sz="1100" dirty="0">
                <a:latin typeface="Calibri"/>
                <a:cs typeface="Calibri"/>
              </a:rPr>
              <a:t>delle  diverse </a:t>
            </a:r>
            <a:r>
              <a:rPr sz="1100" spc="-5" dirty="0">
                <a:latin typeface="Calibri"/>
                <a:cs typeface="Calibri"/>
              </a:rPr>
              <a:t>tecniche </a:t>
            </a:r>
            <a:r>
              <a:rPr sz="1100" dirty="0">
                <a:latin typeface="Calibri"/>
                <a:cs typeface="Calibri"/>
              </a:rPr>
              <a:t>del </a:t>
            </a:r>
            <a:r>
              <a:rPr sz="1100" spc="-5" dirty="0">
                <a:latin typeface="Calibri"/>
                <a:cs typeface="Calibri"/>
              </a:rPr>
              <a:t>cinema di animazione, gli </a:t>
            </a:r>
            <a:r>
              <a:rPr sz="1100" dirty="0">
                <a:latin typeface="Calibri"/>
                <a:cs typeface="Calibri"/>
              </a:rPr>
              <a:t>alunni </a:t>
            </a:r>
            <a:r>
              <a:rPr sz="1100" spc="-5" dirty="0">
                <a:latin typeface="Calibri"/>
                <a:cs typeface="Calibri"/>
              </a:rPr>
              <a:t>lavoreranno </a:t>
            </a:r>
            <a:r>
              <a:rPr sz="1100" dirty="0">
                <a:latin typeface="Calibri"/>
                <a:cs typeface="Calibri"/>
              </a:rPr>
              <a:t>alla </a:t>
            </a:r>
            <a:r>
              <a:rPr sz="1100" spc="-5" dirty="0">
                <a:latin typeface="Calibri"/>
                <a:cs typeface="Calibri"/>
              </a:rPr>
              <a:t>progettazione </a:t>
            </a:r>
            <a:r>
              <a:rPr sz="1100" dirty="0">
                <a:latin typeface="Calibri"/>
                <a:cs typeface="Calibri"/>
              </a:rPr>
              <a:t>e ripresa al </a:t>
            </a:r>
            <a:r>
              <a:rPr sz="1100" spc="-5" dirty="0">
                <a:latin typeface="Calibri"/>
                <a:cs typeface="Calibri"/>
              </a:rPr>
              <a:t>tavolo</a:t>
            </a:r>
            <a:r>
              <a:rPr sz="1100" spc="114" dirty="0">
                <a:latin typeface="Calibri"/>
                <a:cs typeface="Calibri"/>
              </a:rPr>
              <a:t> </a:t>
            </a:r>
            <a:r>
              <a:rPr sz="1100" spc="-5" dirty="0">
                <a:latin typeface="Calibri"/>
                <a:cs typeface="Calibri"/>
              </a:rPr>
              <a:t>di</a:t>
            </a:r>
            <a:endParaRPr sz="1100">
              <a:latin typeface="Calibri"/>
              <a:cs typeface="Calibri"/>
            </a:endParaRPr>
          </a:p>
          <a:p>
            <a:pPr marL="12700" marR="5080" algn="just">
              <a:lnSpc>
                <a:spcPct val="101400"/>
              </a:lnSpc>
              <a:spcBef>
                <a:spcPts val="10"/>
              </a:spcBef>
            </a:pPr>
            <a:r>
              <a:rPr sz="1100" dirty="0">
                <a:latin typeface="Calibri"/>
                <a:cs typeface="Calibri"/>
              </a:rPr>
              <a:t>animazione </a:t>
            </a:r>
            <a:r>
              <a:rPr sz="1100" spc="-5" dirty="0">
                <a:latin typeface="Calibri"/>
                <a:cs typeface="Calibri"/>
              </a:rPr>
              <a:t>di brevi scene </a:t>
            </a:r>
            <a:r>
              <a:rPr sz="1100" dirty="0">
                <a:latin typeface="Calibri"/>
                <a:cs typeface="Calibri"/>
              </a:rPr>
              <a:t>realizzate in </a:t>
            </a:r>
            <a:r>
              <a:rPr sz="1100" spc="-5" dirty="0">
                <a:latin typeface="Calibri"/>
                <a:cs typeface="Calibri"/>
              </a:rPr>
              <a:t>stop-motion </a:t>
            </a:r>
            <a:r>
              <a:rPr sz="1100" dirty="0">
                <a:latin typeface="Calibri"/>
                <a:cs typeface="Calibri"/>
              </a:rPr>
              <a:t>bidimensionale. Grazie alle tecniche </a:t>
            </a:r>
            <a:r>
              <a:rPr sz="1100" spc="-5" dirty="0">
                <a:latin typeface="Calibri"/>
                <a:cs typeface="Calibri"/>
              </a:rPr>
              <a:t>di Cut </a:t>
            </a:r>
            <a:r>
              <a:rPr sz="1100" dirty="0">
                <a:latin typeface="Calibri"/>
                <a:cs typeface="Calibri"/>
              </a:rPr>
              <a:t>out  </a:t>
            </a:r>
            <a:r>
              <a:rPr sz="1100" spc="-5" dirty="0">
                <a:latin typeface="Calibri"/>
                <a:cs typeface="Calibri"/>
              </a:rPr>
              <a:t>animation, Disegno </a:t>
            </a:r>
            <a:r>
              <a:rPr sz="1100" dirty="0">
                <a:latin typeface="Calibri"/>
                <a:cs typeface="Calibri"/>
              </a:rPr>
              <a:t>in </a:t>
            </a:r>
            <a:r>
              <a:rPr sz="1100" spc="-5" dirty="0">
                <a:latin typeface="Calibri"/>
                <a:cs typeface="Calibri"/>
              </a:rPr>
              <a:t>fase </a:t>
            </a:r>
            <a:r>
              <a:rPr sz="1100" dirty="0">
                <a:latin typeface="Calibri"/>
                <a:cs typeface="Calibri"/>
              </a:rPr>
              <a:t>e Disegno in </a:t>
            </a:r>
            <a:r>
              <a:rPr sz="1100" spc="-5" dirty="0">
                <a:latin typeface="Calibri"/>
                <a:cs typeface="Calibri"/>
              </a:rPr>
              <a:t>successione (flip-book), gli studenti </a:t>
            </a:r>
            <a:r>
              <a:rPr sz="1100" dirty="0">
                <a:latin typeface="Calibri"/>
                <a:cs typeface="Calibri"/>
              </a:rPr>
              <a:t>coinvolti </a:t>
            </a:r>
            <a:r>
              <a:rPr sz="1100" spc="-5" dirty="0">
                <a:latin typeface="Calibri"/>
                <a:cs typeface="Calibri"/>
              </a:rPr>
              <a:t>avranno l’occasione  </a:t>
            </a:r>
            <a:r>
              <a:rPr sz="1100" dirty="0">
                <a:latin typeface="Calibri"/>
                <a:cs typeface="Calibri"/>
              </a:rPr>
              <a:t>non </a:t>
            </a:r>
            <a:r>
              <a:rPr sz="1100" spc="-5" dirty="0">
                <a:latin typeface="Calibri"/>
                <a:cs typeface="Calibri"/>
              </a:rPr>
              <a:t>solo di arricchire </a:t>
            </a:r>
            <a:r>
              <a:rPr sz="1100" spc="-10" dirty="0">
                <a:latin typeface="Calibri"/>
                <a:cs typeface="Calibri"/>
              </a:rPr>
              <a:t>le </a:t>
            </a:r>
            <a:r>
              <a:rPr sz="1100" spc="-5" dirty="0">
                <a:latin typeface="Calibri"/>
                <a:cs typeface="Calibri"/>
              </a:rPr>
              <a:t>loro conoscenze sul tema, </a:t>
            </a:r>
            <a:r>
              <a:rPr sz="1100" spc="5" dirty="0">
                <a:latin typeface="Calibri"/>
                <a:cs typeface="Calibri"/>
              </a:rPr>
              <a:t>ma </a:t>
            </a:r>
            <a:r>
              <a:rPr sz="1100" spc="-5" dirty="0">
                <a:latin typeface="Calibri"/>
                <a:cs typeface="Calibri"/>
              </a:rPr>
              <a:t>di portare </a:t>
            </a:r>
            <a:r>
              <a:rPr sz="1100" dirty="0">
                <a:latin typeface="Calibri"/>
                <a:cs typeface="Calibri"/>
              </a:rPr>
              <a:t>a </a:t>
            </a:r>
            <a:r>
              <a:rPr sz="1100" spc="-5" dirty="0">
                <a:latin typeface="Calibri"/>
                <a:cs typeface="Calibri"/>
              </a:rPr>
              <a:t>termine un loro</a:t>
            </a:r>
            <a:r>
              <a:rPr sz="1100" spc="85" dirty="0">
                <a:latin typeface="Calibri"/>
                <a:cs typeface="Calibri"/>
              </a:rPr>
              <a:t> </a:t>
            </a:r>
            <a:r>
              <a:rPr sz="1100" spc="-5" dirty="0">
                <a:latin typeface="Calibri"/>
                <a:cs typeface="Calibri"/>
              </a:rPr>
              <a:t>prodotto.</a:t>
            </a:r>
            <a:endParaRPr sz="1100">
              <a:latin typeface="Calibri"/>
              <a:cs typeface="Calibri"/>
            </a:endParaRPr>
          </a:p>
          <a:p>
            <a:pPr marL="12700" marR="7620" algn="just">
              <a:lnSpc>
                <a:spcPct val="101800"/>
              </a:lnSpc>
            </a:pPr>
            <a:r>
              <a:rPr sz="1100" dirty="0">
                <a:latin typeface="Calibri"/>
                <a:cs typeface="Calibri"/>
              </a:rPr>
              <a:t>Con il </a:t>
            </a:r>
            <a:r>
              <a:rPr sz="1100" spc="-5" dirty="0">
                <a:latin typeface="Calibri"/>
                <a:cs typeface="Calibri"/>
              </a:rPr>
              <a:t>sostegno </a:t>
            </a:r>
            <a:r>
              <a:rPr sz="1100" dirty="0">
                <a:latin typeface="Calibri"/>
                <a:cs typeface="Calibri"/>
              </a:rPr>
              <a:t>a questa </a:t>
            </a:r>
            <a:r>
              <a:rPr sz="1100" spc="-5" dirty="0">
                <a:latin typeface="Calibri"/>
                <a:cs typeface="Calibri"/>
              </a:rPr>
              <a:t>iniziativa, BNL testimonia ancora una volta </a:t>
            </a:r>
            <a:r>
              <a:rPr sz="1100" dirty="0">
                <a:latin typeface="Calibri"/>
                <a:cs typeface="Calibri"/>
              </a:rPr>
              <a:t>la volontà </a:t>
            </a:r>
            <a:r>
              <a:rPr sz="1100" spc="-5" dirty="0">
                <a:latin typeface="Calibri"/>
                <a:cs typeface="Calibri"/>
              </a:rPr>
              <a:t>di promuovere </a:t>
            </a:r>
            <a:r>
              <a:rPr sz="1100" dirty="0">
                <a:latin typeface="Calibri"/>
                <a:cs typeface="Calibri"/>
              </a:rPr>
              <a:t>e realizzare  iniziative </a:t>
            </a:r>
            <a:r>
              <a:rPr sz="1100" spc="-5" dirty="0">
                <a:latin typeface="Calibri"/>
                <a:cs typeface="Calibri"/>
              </a:rPr>
              <a:t>rivolte </a:t>
            </a:r>
            <a:r>
              <a:rPr sz="1100" dirty="0">
                <a:latin typeface="Calibri"/>
                <a:cs typeface="Calibri"/>
              </a:rPr>
              <a:t>ad </a:t>
            </a:r>
            <a:r>
              <a:rPr sz="1100" spc="-5" dirty="0">
                <a:latin typeface="Calibri"/>
                <a:cs typeface="Calibri"/>
              </a:rPr>
              <a:t>un pubblico giovane, con l’obiettivo di fornire </a:t>
            </a:r>
            <a:r>
              <a:rPr sz="1100" dirty="0">
                <a:latin typeface="Calibri"/>
                <a:cs typeface="Calibri"/>
              </a:rPr>
              <a:t>ai </a:t>
            </a:r>
            <a:r>
              <a:rPr sz="1100" spc="-5" dirty="0">
                <a:latin typeface="Calibri"/>
                <a:cs typeface="Calibri"/>
              </a:rPr>
              <a:t>ragazzi gli strumenti per sviluppare </a:t>
            </a:r>
            <a:r>
              <a:rPr sz="1100" spc="-10" dirty="0">
                <a:latin typeface="Calibri"/>
                <a:cs typeface="Calibri"/>
              </a:rPr>
              <a:t>le  </a:t>
            </a:r>
            <a:r>
              <a:rPr sz="1100" dirty="0">
                <a:latin typeface="Calibri"/>
                <a:cs typeface="Calibri"/>
              </a:rPr>
              <a:t>proprie </a:t>
            </a:r>
            <a:r>
              <a:rPr sz="1100" spc="-5" dirty="0">
                <a:latin typeface="Calibri"/>
                <a:cs typeface="Calibri"/>
              </a:rPr>
              <a:t>capacità creative </a:t>
            </a:r>
            <a:r>
              <a:rPr sz="1100" dirty="0">
                <a:latin typeface="Calibri"/>
                <a:cs typeface="Calibri"/>
              </a:rPr>
              <a:t>e lo </a:t>
            </a:r>
            <a:r>
              <a:rPr sz="1100" spc="-5" dirty="0">
                <a:latin typeface="Calibri"/>
                <a:cs typeface="Calibri"/>
              </a:rPr>
              <a:t>spirito critico.</a:t>
            </a:r>
            <a:endParaRPr sz="1100">
              <a:latin typeface="Calibri"/>
              <a:cs typeface="Calibri"/>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41630">
              <a:lnSpc>
                <a:spcPts val="1839"/>
              </a:lnSpc>
            </a:pPr>
            <a:r>
              <a:rPr sz="1600" b="1" spc="-10" dirty="0">
                <a:latin typeface="Arial"/>
                <a:cs typeface="Arial"/>
              </a:rPr>
              <a:t>T</a:t>
            </a:r>
            <a:r>
              <a:rPr sz="1600" b="1" spc="-5" dirty="0">
                <a:latin typeface="Arial"/>
                <a:cs typeface="Arial"/>
              </a:rPr>
              <a:t>o</a:t>
            </a:r>
            <a:r>
              <a:rPr sz="1600" b="1" spc="-15" dirty="0">
                <a:latin typeface="Arial"/>
                <a:cs typeface="Arial"/>
              </a:rPr>
              <a:t>u</a:t>
            </a:r>
            <a:r>
              <a:rPr sz="1600" b="1" spc="-5" dirty="0">
                <a:latin typeface="Arial"/>
                <a:cs typeface="Arial"/>
              </a:rPr>
              <a:t>r</a:t>
            </a:r>
            <a:r>
              <a:rPr sz="1600" b="1" spc="5" dirty="0">
                <a:latin typeface="Arial"/>
                <a:cs typeface="Arial"/>
              </a:rPr>
              <a:t>i</a:t>
            </a:r>
            <a:r>
              <a:rPr sz="1600" b="1" spc="-5" dirty="0">
                <a:latin typeface="Arial"/>
                <a:cs typeface="Arial"/>
              </a:rPr>
              <a:t>n</a:t>
            </a:r>
            <a:r>
              <a:rPr sz="1600" b="1" spc="-15" dirty="0">
                <a:latin typeface="Arial"/>
                <a:cs typeface="Arial"/>
              </a:rPr>
              <a:t>g</a:t>
            </a:r>
            <a:r>
              <a:rPr sz="1600" b="1" spc="-5" dirty="0">
                <a:latin typeface="Arial"/>
                <a:cs typeface="Arial"/>
              </a:rPr>
              <a:t>c</a:t>
            </a:r>
            <a:r>
              <a:rPr sz="1600" b="1" spc="5" dirty="0">
                <a:latin typeface="Arial"/>
                <a:cs typeface="Arial"/>
              </a:rPr>
              <a:t>l</a:t>
            </a:r>
            <a:r>
              <a:rPr sz="1600" b="1" spc="-5" dirty="0">
                <a:latin typeface="Arial"/>
                <a:cs typeface="Arial"/>
              </a:rPr>
              <a:t>u</a:t>
            </a:r>
            <a:r>
              <a:rPr sz="1600" b="1" spc="-15" dirty="0">
                <a:latin typeface="Arial"/>
                <a:cs typeface="Arial"/>
              </a:rPr>
              <a:t>b</a:t>
            </a:r>
            <a:r>
              <a:rPr sz="1600" b="1" spc="-5" dirty="0">
                <a:latin typeface="Arial"/>
                <a:cs typeface="Arial"/>
              </a:rPr>
              <a:t>.</a:t>
            </a:r>
            <a:r>
              <a:rPr sz="1600" b="1" spc="5" dirty="0">
                <a:latin typeface="Arial"/>
                <a:cs typeface="Arial"/>
              </a:rPr>
              <a:t>i</a:t>
            </a:r>
            <a:r>
              <a:rPr sz="1600" b="1" spc="-5" dirty="0">
                <a:latin typeface="Arial"/>
                <a:cs typeface="Arial"/>
              </a:rPr>
              <a:t>t  6 marzo</a:t>
            </a:r>
            <a:r>
              <a:rPr sz="1600" b="1" spc="-5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09800" y="2028824"/>
            <a:ext cx="3076575" cy="4191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2865780"/>
            <a:ext cx="6148070" cy="6707505"/>
          </a:xfrm>
          <a:prstGeom prst="rect">
            <a:avLst/>
          </a:prstGeom>
        </p:spPr>
        <p:txBody>
          <a:bodyPr vert="horz" wrap="square" lIns="0" tIns="50800" rIns="0" bIns="0" rtlCol="0">
            <a:spAutoFit/>
          </a:bodyPr>
          <a:lstStyle/>
          <a:p>
            <a:pPr marL="12700" algn="just">
              <a:lnSpc>
                <a:spcPct val="100000"/>
              </a:lnSpc>
              <a:spcBef>
                <a:spcPts val="400"/>
              </a:spcBef>
            </a:pPr>
            <a:r>
              <a:rPr sz="1000" b="1" u="heavy" spc="-5" dirty="0">
                <a:solidFill>
                  <a:srgbClr val="00613D"/>
                </a:solidFill>
                <a:uFill>
                  <a:solidFill>
                    <a:srgbClr val="00613D"/>
                  </a:solidFill>
                </a:uFill>
                <a:latin typeface="Arial"/>
                <a:cs typeface="Arial"/>
                <a:hlinkClick r:id="rId4"/>
              </a:rPr>
              <a:t>Notizie di</a:t>
            </a:r>
            <a:r>
              <a:rPr sz="1000" b="1" u="heavy" spc="-10" dirty="0">
                <a:solidFill>
                  <a:srgbClr val="00613D"/>
                </a:solidFill>
                <a:uFill>
                  <a:solidFill>
                    <a:srgbClr val="00613D"/>
                  </a:solidFill>
                </a:uFill>
                <a:latin typeface="Arial"/>
                <a:cs typeface="Arial"/>
                <a:hlinkClick r:id="rId4"/>
              </a:rPr>
              <a:t> </a:t>
            </a:r>
            <a:r>
              <a:rPr sz="1000" b="1" u="heavy" spc="-5" dirty="0">
                <a:solidFill>
                  <a:srgbClr val="00613D"/>
                </a:solidFill>
                <a:uFill>
                  <a:solidFill>
                    <a:srgbClr val="00613D"/>
                  </a:solidFill>
                </a:uFill>
                <a:latin typeface="Arial"/>
                <a:cs typeface="Arial"/>
                <a:hlinkClick r:id="rId4"/>
              </a:rPr>
              <a:t>viaggio</a:t>
            </a:r>
            <a:endParaRPr sz="1000">
              <a:latin typeface="Arial"/>
              <a:cs typeface="Arial"/>
            </a:endParaRPr>
          </a:p>
          <a:p>
            <a:pPr marL="12700" algn="just">
              <a:lnSpc>
                <a:spcPct val="100000"/>
              </a:lnSpc>
              <a:spcBef>
                <a:spcPts val="300"/>
              </a:spcBef>
            </a:pPr>
            <a:r>
              <a:rPr sz="1000" b="1" spc="-5" dirty="0">
                <a:solidFill>
                  <a:srgbClr val="00613D"/>
                </a:solidFill>
                <a:latin typeface="Arial"/>
                <a:cs typeface="Arial"/>
              </a:rPr>
              <a:t>In tutta Italia è il momento del Festival della cultura</a:t>
            </a:r>
            <a:r>
              <a:rPr sz="1000" b="1" spc="30" dirty="0">
                <a:solidFill>
                  <a:srgbClr val="00613D"/>
                </a:solidFill>
                <a:latin typeface="Arial"/>
                <a:cs typeface="Arial"/>
              </a:rPr>
              <a:t> </a:t>
            </a:r>
            <a:r>
              <a:rPr sz="1000" b="1" spc="-5" dirty="0">
                <a:solidFill>
                  <a:srgbClr val="00613D"/>
                </a:solidFill>
                <a:latin typeface="Arial"/>
                <a:cs typeface="Arial"/>
              </a:rPr>
              <a:t>creativa</a:t>
            </a:r>
            <a:endParaRPr sz="1000">
              <a:latin typeface="Arial"/>
              <a:cs typeface="Arial"/>
            </a:endParaRPr>
          </a:p>
          <a:p>
            <a:pPr>
              <a:lnSpc>
                <a:spcPct val="100000"/>
              </a:lnSpc>
            </a:pPr>
            <a:endParaRPr sz="1100">
              <a:latin typeface="Times New Roman"/>
              <a:cs typeface="Times New Roman"/>
            </a:endParaRPr>
          </a:p>
          <a:p>
            <a:pPr>
              <a:lnSpc>
                <a:spcPct val="100000"/>
              </a:lnSpc>
            </a:pPr>
            <a:endParaRPr sz="1600">
              <a:latin typeface="Times New Roman"/>
              <a:cs typeface="Times New Roman"/>
            </a:endParaRPr>
          </a:p>
          <a:p>
            <a:pPr marL="12700" algn="just">
              <a:lnSpc>
                <a:spcPct val="100000"/>
              </a:lnSpc>
            </a:pPr>
            <a:r>
              <a:rPr sz="1150" b="1" spc="-5" dirty="0">
                <a:latin typeface="Arial"/>
                <a:cs typeface="Arial"/>
              </a:rPr>
              <a:t>Dal 16 al 22 marzo al via </a:t>
            </a:r>
            <a:r>
              <a:rPr sz="1150" b="1" dirty="0">
                <a:latin typeface="Arial"/>
                <a:cs typeface="Arial"/>
              </a:rPr>
              <a:t>la </a:t>
            </a:r>
            <a:r>
              <a:rPr sz="1150" b="1" spc="-5" dirty="0">
                <a:latin typeface="Arial"/>
                <a:cs typeface="Arial"/>
              </a:rPr>
              <a:t>seconda edizione dell'evento per ragazzi promosso </a:t>
            </a:r>
            <a:r>
              <a:rPr sz="1150" b="1" dirty="0">
                <a:latin typeface="Arial"/>
                <a:cs typeface="Arial"/>
              </a:rPr>
              <a:t>da</a:t>
            </a:r>
            <a:r>
              <a:rPr sz="1150" b="1" spc="110" dirty="0">
                <a:latin typeface="Arial"/>
                <a:cs typeface="Arial"/>
              </a:rPr>
              <a:t> </a:t>
            </a:r>
            <a:r>
              <a:rPr sz="1150" b="1" spc="-10" dirty="0">
                <a:latin typeface="Arial"/>
                <a:cs typeface="Arial"/>
              </a:rPr>
              <a:t>Abi</a:t>
            </a:r>
            <a:endParaRPr sz="1150">
              <a:latin typeface="Arial"/>
              <a:cs typeface="Arial"/>
            </a:endParaRPr>
          </a:p>
          <a:p>
            <a:pPr marL="12700" algn="just">
              <a:lnSpc>
                <a:spcPts val="2465"/>
              </a:lnSpc>
              <a:spcBef>
                <a:spcPts val="645"/>
              </a:spcBef>
            </a:pPr>
            <a:r>
              <a:rPr sz="2100" u="heavy" spc="-525" dirty="0">
                <a:uFill>
                  <a:solidFill>
                    <a:srgbClr val="000000"/>
                  </a:solidFill>
                </a:uFill>
                <a:latin typeface="Times New Roman"/>
                <a:cs typeface="Times New Roman"/>
                <a:hlinkClick r:id="rId5"/>
              </a:rPr>
              <a:t> </a:t>
            </a:r>
            <a:r>
              <a:rPr sz="2100" b="1" u="heavy" spc="-5" dirty="0">
                <a:uFill>
                  <a:solidFill>
                    <a:srgbClr val="000000"/>
                  </a:solidFill>
                </a:uFill>
                <a:latin typeface="Times New Roman"/>
                <a:cs typeface="Times New Roman"/>
                <a:hlinkClick r:id="rId5"/>
              </a:rPr>
              <a:t>In tutta Italia </a:t>
            </a:r>
            <a:r>
              <a:rPr sz="2100" b="1" u="heavy" dirty="0">
                <a:uFill>
                  <a:solidFill>
                    <a:srgbClr val="000000"/>
                  </a:solidFill>
                </a:uFill>
                <a:latin typeface="Times New Roman"/>
                <a:cs typeface="Times New Roman"/>
                <a:hlinkClick r:id="rId5"/>
              </a:rPr>
              <a:t>è il </a:t>
            </a:r>
            <a:r>
              <a:rPr sz="2100" b="1" u="heavy" spc="-5" dirty="0">
                <a:uFill>
                  <a:solidFill>
                    <a:srgbClr val="000000"/>
                  </a:solidFill>
                </a:uFill>
                <a:latin typeface="Times New Roman"/>
                <a:cs typeface="Times New Roman"/>
                <a:hlinkClick r:id="rId5"/>
              </a:rPr>
              <a:t>momento del Festival </a:t>
            </a:r>
            <a:r>
              <a:rPr sz="2100" b="1" u="heavy" dirty="0">
                <a:uFill>
                  <a:solidFill>
                    <a:srgbClr val="000000"/>
                  </a:solidFill>
                </a:uFill>
                <a:latin typeface="Times New Roman"/>
                <a:cs typeface="Times New Roman"/>
                <a:hlinkClick r:id="rId5"/>
              </a:rPr>
              <a:t>della</a:t>
            </a:r>
            <a:r>
              <a:rPr sz="2100" b="1" u="heavy" spc="-170" dirty="0">
                <a:uFill>
                  <a:solidFill>
                    <a:srgbClr val="000000"/>
                  </a:solidFill>
                </a:uFill>
                <a:latin typeface="Times New Roman"/>
                <a:cs typeface="Times New Roman"/>
                <a:hlinkClick r:id="rId5"/>
              </a:rPr>
              <a:t> </a:t>
            </a:r>
            <a:r>
              <a:rPr sz="2100" b="1" u="heavy" spc="-5" dirty="0">
                <a:uFill>
                  <a:solidFill>
                    <a:srgbClr val="000000"/>
                  </a:solidFill>
                </a:uFill>
                <a:latin typeface="Times New Roman"/>
                <a:cs typeface="Times New Roman"/>
                <a:hlinkClick r:id="rId5"/>
              </a:rPr>
              <a:t>cultura</a:t>
            </a:r>
            <a:endParaRPr sz="2100">
              <a:latin typeface="Times New Roman"/>
              <a:cs typeface="Times New Roman"/>
            </a:endParaRPr>
          </a:p>
          <a:p>
            <a:pPr marL="12700" algn="just">
              <a:lnSpc>
                <a:spcPts val="2465"/>
              </a:lnSpc>
            </a:pPr>
            <a:r>
              <a:rPr sz="2100" u="heavy" spc="-525" dirty="0">
                <a:uFill>
                  <a:solidFill>
                    <a:srgbClr val="000000"/>
                  </a:solidFill>
                </a:uFill>
                <a:latin typeface="Times New Roman"/>
                <a:cs typeface="Times New Roman"/>
                <a:hlinkClick r:id="rId5"/>
              </a:rPr>
              <a:t> </a:t>
            </a:r>
            <a:r>
              <a:rPr sz="2100" b="1" u="heavy" spc="-10" dirty="0">
                <a:uFill>
                  <a:solidFill>
                    <a:srgbClr val="000000"/>
                  </a:solidFill>
                </a:uFill>
                <a:latin typeface="Times New Roman"/>
                <a:cs typeface="Times New Roman"/>
                <a:hlinkClick r:id="rId5"/>
              </a:rPr>
              <a:t>creativa</a:t>
            </a:r>
            <a:endParaRPr sz="2100">
              <a:latin typeface="Times New Roman"/>
              <a:cs typeface="Times New Roman"/>
            </a:endParaRPr>
          </a:p>
          <a:p>
            <a:pPr>
              <a:lnSpc>
                <a:spcPct val="100000"/>
              </a:lnSpc>
              <a:spcBef>
                <a:spcPts val="10"/>
              </a:spcBef>
            </a:pPr>
            <a:endParaRPr sz="2350">
              <a:latin typeface="Times New Roman"/>
              <a:cs typeface="Times New Roman"/>
            </a:endParaRPr>
          </a:p>
          <a:p>
            <a:pPr marL="12700" algn="just">
              <a:lnSpc>
                <a:spcPct val="100000"/>
              </a:lnSpc>
              <a:tabLst>
                <a:tab pos="1393190" algn="l"/>
              </a:tabLst>
            </a:pPr>
            <a:r>
              <a:rPr sz="900" spc="-5" dirty="0">
                <a:latin typeface="Arial"/>
                <a:cs typeface="Arial"/>
              </a:rPr>
              <a:t>di</a:t>
            </a:r>
            <a:r>
              <a:rPr sz="900" spc="15" dirty="0">
                <a:latin typeface="Arial"/>
                <a:cs typeface="Arial"/>
              </a:rPr>
              <a:t> </a:t>
            </a:r>
            <a:r>
              <a:rPr sz="900" spc="-5" dirty="0">
                <a:latin typeface="Arial"/>
                <a:cs typeface="Arial"/>
              </a:rPr>
              <a:t>Barbara</a:t>
            </a:r>
            <a:r>
              <a:rPr sz="900" spc="15" dirty="0">
                <a:latin typeface="Arial"/>
                <a:cs typeface="Arial"/>
              </a:rPr>
              <a:t> </a:t>
            </a:r>
            <a:r>
              <a:rPr sz="900" spc="-5" dirty="0">
                <a:latin typeface="Arial"/>
                <a:cs typeface="Arial"/>
              </a:rPr>
              <a:t>Gallucci	6 </a:t>
            </a:r>
            <a:r>
              <a:rPr sz="900" spc="-10" dirty="0">
                <a:latin typeface="Arial"/>
                <a:cs typeface="Arial"/>
              </a:rPr>
              <a:t>Marzo</a:t>
            </a:r>
            <a:r>
              <a:rPr sz="900" spc="5" dirty="0">
                <a:latin typeface="Arial"/>
                <a:cs typeface="Arial"/>
              </a:rPr>
              <a:t> </a:t>
            </a:r>
            <a:r>
              <a:rPr sz="900" spc="-5" dirty="0">
                <a:latin typeface="Arial"/>
                <a:cs typeface="Arial"/>
              </a:rPr>
              <a:t>2015</a:t>
            </a:r>
            <a:endParaRPr sz="900">
              <a:latin typeface="Arial"/>
              <a:cs typeface="Arial"/>
            </a:endParaRPr>
          </a:p>
          <a:p>
            <a:pPr marL="12700" marR="5080" algn="just">
              <a:lnSpc>
                <a:spcPct val="110300"/>
              </a:lnSpc>
              <a:spcBef>
                <a:spcPts val="770"/>
              </a:spcBef>
            </a:pPr>
            <a:r>
              <a:rPr sz="1150" spc="-5" dirty="0">
                <a:latin typeface="Arial"/>
                <a:cs typeface="Arial"/>
              </a:rPr>
              <a:t>Avvicinare </a:t>
            </a:r>
            <a:r>
              <a:rPr sz="1150" dirty="0">
                <a:latin typeface="Arial"/>
                <a:cs typeface="Arial"/>
              </a:rPr>
              <a:t>i </a:t>
            </a:r>
            <a:r>
              <a:rPr sz="1150" spc="-5" dirty="0">
                <a:latin typeface="Arial"/>
                <a:cs typeface="Arial"/>
              </a:rPr>
              <a:t>giovani alla cultura </a:t>
            </a:r>
            <a:r>
              <a:rPr sz="1150" dirty="0">
                <a:latin typeface="Arial"/>
                <a:cs typeface="Arial"/>
              </a:rPr>
              <a:t>e </a:t>
            </a:r>
            <a:r>
              <a:rPr sz="1150" spc="-5" dirty="0">
                <a:latin typeface="Arial"/>
                <a:cs typeface="Arial"/>
              </a:rPr>
              <a:t>ai </a:t>
            </a:r>
            <a:r>
              <a:rPr sz="1150" dirty="0">
                <a:latin typeface="Arial"/>
                <a:cs typeface="Arial"/>
              </a:rPr>
              <a:t>suoi aspetti </a:t>
            </a:r>
            <a:r>
              <a:rPr sz="1150" spc="-5" dirty="0">
                <a:latin typeface="Arial"/>
                <a:cs typeface="Arial"/>
              </a:rPr>
              <a:t>più creativi. </a:t>
            </a:r>
            <a:r>
              <a:rPr sz="1150" dirty="0">
                <a:latin typeface="Arial"/>
                <a:cs typeface="Arial"/>
              </a:rPr>
              <a:t>Questo </a:t>
            </a:r>
            <a:r>
              <a:rPr sz="1150" spc="-5" dirty="0">
                <a:latin typeface="Arial"/>
                <a:cs typeface="Arial"/>
              </a:rPr>
              <a:t>lo </a:t>
            </a:r>
            <a:r>
              <a:rPr sz="1150" dirty="0">
                <a:latin typeface="Arial"/>
                <a:cs typeface="Arial"/>
              </a:rPr>
              <a:t>scopo del </a:t>
            </a:r>
            <a:r>
              <a:rPr sz="1150" b="1" spc="-5" dirty="0">
                <a:latin typeface="Arial"/>
                <a:cs typeface="Arial"/>
              </a:rPr>
              <a:t>Festival  della cultura creativa promosso </a:t>
            </a:r>
            <a:r>
              <a:rPr sz="1150" b="1" dirty="0">
                <a:latin typeface="Arial"/>
                <a:cs typeface="Arial"/>
              </a:rPr>
              <a:t>e </a:t>
            </a:r>
            <a:r>
              <a:rPr sz="1150" b="1" spc="-5" dirty="0">
                <a:latin typeface="Arial"/>
                <a:cs typeface="Arial"/>
              </a:rPr>
              <a:t>realizzato dall'Abi</a:t>
            </a:r>
            <a:r>
              <a:rPr sz="1150" spc="-5" dirty="0">
                <a:latin typeface="Arial"/>
                <a:cs typeface="Arial"/>
              </a:rPr>
              <a:t>, l'associazione bancaria italiana. La  manifestazione quest'anno parte </a:t>
            </a:r>
            <a:r>
              <a:rPr sz="1150" dirty="0">
                <a:latin typeface="Arial"/>
                <a:cs typeface="Arial"/>
              </a:rPr>
              <a:t>dal tema </a:t>
            </a:r>
            <a:r>
              <a:rPr sz="1150" spc="-5" dirty="0">
                <a:latin typeface="Arial"/>
                <a:cs typeface="Arial"/>
              </a:rPr>
              <a:t>“L'alfabeto del Mondo. </a:t>
            </a:r>
            <a:r>
              <a:rPr sz="1150" dirty="0">
                <a:latin typeface="Arial"/>
                <a:cs typeface="Arial"/>
              </a:rPr>
              <a:t>Leggiamo i </a:t>
            </a:r>
            <a:r>
              <a:rPr sz="1150" spc="-5" dirty="0">
                <a:latin typeface="Arial"/>
                <a:cs typeface="Arial"/>
              </a:rPr>
              <a:t>segni intorno </a:t>
            </a:r>
            <a:r>
              <a:rPr sz="1150" dirty="0">
                <a:latin typeface="Arial"/>
                <a:cs typeface="Arial"/>
              </a:rPr>
              <a:t>a  </a:t>
            </a:r>
            <a:r>
              <a:rPr sz="1150" spc="-5" dirty="0">
                <a:latin typeface="Arial"/>
                <a:cs typeface="Arial"/>
              </a:rPr>
              <a:t>noi </a:t>
            </a:r>
            <a:r>
              <a:rPr sz="1150" dirty="0">
                <a:latin typeface="Arial"/>
                <a:cs typeface="Arial"/>
              </a:rPr>
              <a:t>e </a:t>
            </a:r>
            <a:r>
              <a:rPr sz="1150" spc="-5" dirty="0">
                <a:latin typeface="Arial"/>
                <a:cs typeface="Arial"/>
              </a:rPr>
              <a:t>raccontiamo” per coinvolgere migliaia di </a:t>
            </a:r>
            <a:r>
              <a:rPr sz="1150" dirty="0">
                <a:latin typeface="Arial"/>
                <a:cs typeface="Arial"/>
              </a:rPr>
              <a:t>giovanissimi </a:t>
            </a:r>
            <a:r>
              <a:rPr sz="1150" spc="-5" dirty="0">
                <a:latin typeface="Arial"/>
                <a:cs typeface="Arial"/>
              </a:rPr>
              <a:t>in </a:t>
            </a:r>
            <a:r>
              <a:rPr sz="1150" b="1" spc="-5" dirty="0">
                <a:latin typeface="Arial"/>
                <a:cs typeface="Arial"/>
              </a:rPr>
              <a:t>60 città italiane per </a:t>
            </a:r>
            <a:r>
              <a:rPr sz="1150" b="1" dirty="0">
                <a:latin typeface="Arial"/>
                <a:cs typeface="Arial"/>
              </a:rPr>
              <a:t>un </a:t>
            </a:r>
            <a:r>
              <a:rPr sz="1150" b="1" spc="-5" dirty="0">
                <a:latin typeface="Arial"/>
                <a:cs typeface="Arial"/>
              </a:rPr>
              <a:t>totale di  circa 80 eventi</a:t>
            </a:r>
            <a:r>
              <a:rPr sz="1150" spc="-5" dirty="0">
                <a:latin typeface="Arial"/>
                <a:cs typeface="Arial"/>
              </a:rPr>
              <a:t>. L'idea di ogni </a:t>
            </a:r>
            <a:r>
              <a:rPr sz="1150" dirty="0">
                <a:latin typeface="Arial"/>
                <a:cs typeface="Arial"/>
              </a:rPr>
              <a:t>appuntamento è </a:t>
            </a:r>
            <a:r>
              <a:rPr sz="1150" spc="-5" dirty="0">
                <a:latin typeface="Arial"/>
                <a:cs typeface="Arial"/>
              </a:rPr>
              <a:t>di trarre </a:t>
            </a:r>
            <a:r>
              <a:rPr sz="1150" dirty="0">
                <a:latin typeface="Arial"/>
                <a:cs typeface="Arial"/>
              </a:rPr>
              <a:t>ispirazione </a:t>
            </a:r>
            <a:r>
              <a:rPr sz="1150" spc="-5" dirty="0">
                <a:latin typeface="Arial"/>
                <a:cs typeface="Arial"/>
              </a:rPr>
              <a:t>dalla natura, dall'opera  </a:t>
            </a:r>
            <a:r>
              <a:rPr sz="1150" dirty="0">
                <a:latin typeface="Arial"/>
                <a:cs typeface="Arial"/>
              </a:rPr>
              <a:t>dell'uomo e </a:t>
            </a:r>
            <a:r>
              <a:rPr sz="1150" spc="-5" dirty="0">
                <a:latin typeface="Arial"/>
                <a:cs typeface="Arial"/>
              </a:rPr>
              <a:t>dalle proprie emozioni, </a:t>
            </a:r>
            <a:r>
              <a:rPr sz="1150" dirty="0">
                <a:latin typeface="Arial"/>
                <a:cs typeface="Arial"/>
              </a:rPr>
              <a:t>imparare a </a:t>
            </a:r>
            <a:r>
              <a:rPr sz="1150" spc="-5" dirty="0">
                <a:latin typeface="Arial"/>
                <a:cs typeface="Arial"/>
              </a:rPr>
              <a:t>riconoscere </a:t>
            </a:r>
            <a:r>
              <a:rPr sz="1150" dirty="0">
                <a:latin typeface="Arial"/>
                <a:cs typeface="Arial"/>
              </a:rPr>
              <a:t>e a leggere i </a:t>
            </a:r>
            <a:r>
              <a:rPr sz="1150" spc="-5" dirty="0">
                <a:latin typeface="Arial"/>
                <a:cs typeface="Arial"/>
              </a:rPr>
              <a:t>segni, </a:t>
            </a:r>
            <a:r>
              <a:rPr sz="1150" dirty="0">
                <a:latin typeface="Arial"/>
                <a:cs typeface="Arial"/>
              </a:rPr>
              <a:t>spostare </a:t>
            </a:r>
            <a:r>
              <a:rPr sz="1150" spc="-5" dirty="0">
                <a:latin typeface="Arial"/>
                <a:cs typeface="Arial"/>
              </a:rPr>
              <a:t>il  punto di osservazione </a:t>
            </a:r>
            <a:r>
              <a:rPr sz="1150" dirty="0">
                <a:latin typeface="Arial"/>
                <a:cs typeface="Arial"/>
              </a:rPr>
              <a:t>e </a:t>
            </a:r>
            <a:r>
              <a:rPr sz="1150" spc="-5" dirty="0">
                <a:latin typeface="Arial"/>
                <a:cs typeface="Arial"/>
              </a:rPr>
              <a:t>reinterpretare le situazioni </a:t>
            </a:r>
            <a:r>
              <a:rPr sz="1150" dirty="0">
                <a:latin typeface="Arial"/>
                <a:cs typeface="Arial"/>
              </a:rPr>
              <a:t>e i </a:t>
            </a:r>
            <a:r>
              <a:rPr sz="1150" spc="-5" dirty="0">
                <a:latin typeface="Arial"/>
                <a:cs typeface="Arial"/>
              </a:rPr>
              <a:t>loro significati. Insomma, dare spazio </a:t>
            </a:r>
            <a:r>
              <a:rPr sz="1150" dirty="0">
                <a:latin typeface="Arial"/>
                <a:cs typeface="Arial"/>
              </a:rPr>
              <a:t>ai  </a:t>
            </a:r>
            <a:r>
              <a:rPr sz="1150" spc="-5" dirty="0">
                <a:latin typeface="Arial"/>
                <a:cs typeface="Arial"/>
              </a:rPr>
              <a:t>bambini </a:t>
            </a:r>
            <a:r>
              <a:rPr sz="1150" dirty="0">
                <a:latin typeface="Arial"/>
                <a:cs typeface="Arial"/>
              </a:rPr>
              <a:t>e </a:t>
            </a:r>
            <a:r>
              <a:rPr sz="1150" spc="-5" dirty="0">
                <a:latin typeface="Arial"/>
                <a:cs typeface="Arial"/>
              </a:rPr>
              <a:t>ai ragazzi </a:t>
            </a:r>
            <a:r>
              <a:rPr sz="1150" dirty="0">
                <a:latin typeface="Arial"/>
                <a:cs typeface="Arial"/>
              </a:rPr>
              <a:t>affinché </a:t>
            </a:r>
            <a:r>
              <a:rPr sz="1150" spc="-5" dirty="0">
                <a:latin typeface="Arial"/>
                <a:cs typeface="Arial"/>
              </a:rPr>
              <a:t>possano </a:t>
            </a:r>
            <a:r>
              <a:rPr sz="1150" dirty="0">
                <a:latin typeface="Arial"/>
                <a:cs typeface="Arial"/>
              </a:rPr>
              <a:t>accostarsi </a:t>
            </a:r>
            <a:r>
              <a:rPr sz="1150" spc="-5" dirty="0">
                <a:latin typeface="Arial"/>
                <a:cs typeface="Arial"/>
              </a:rPr>
              <a:t>alla cultura </a:t>
            </a:r>
            <a:r>
              <a:rPr sz="1150" dirty="0">
                <a:latin typeface="Arial"/>
                <a:cs typeface="Arial"/>
              </a:rPr>
              <a:t>e </a:t>
            </a:r>
            <a:r>
              <a:rPr sz="1150" spc="-5" dirty="0">
                <a:latin typeface="Arial"/>
                <a:cs typeface="Arial"/>
              </a:rPr>
              <a:t>all'arte </a:t>
            </a:r>
            <a:r>
              <a:rPr sz="1150" dirty="0">
                <a:latin typeface="Arial"/>
                <a:cs typeface="Arial"/>
              </a:rPr>
              <a:t>con </a:t>
            </a:r>
            <a:r>
              <a:rPr sz="1150" spc="-5" dirty="0">
                <a:latin typeface="Arial"/>
                <a:cs typeface="Arial"/>
              </a:rPr>
              <a:t>allegria </a:t>
            </a:r>
            <a:r>
              <a:rPr sz="1150" dirty="0">
                <a:latin typeface="Arial"/>
                <a:cs typeface="Arial"/>
              </a:rPr>
              <a:t>e</a:t>
            </a:r>
            <a:r>
              <a:rPr sz="1150" spc="95" dirty="0">
                <a:latin typeface="Arial"/>
                <a:cs typeface="Arial"/>
              </a:rPr>
              <a:t> </a:t>
            </a:r>
            <a:r>
              <a:rPr sz="1150" spc="-5" dirty="0">
                <a:latin typeface="Arial"/>
                <a:cs typeface="Arial"/>
              </a:rPr>
              <a:t>curiosità.</a:t>
            </a:r>
            <a:endParaRPr sz="1150">
              <a:latin typeface="Arial"/>
              <a:cs typeface="Arial"/>
            </a:endParaRPr>
          </a:p>
          <a:p>
            <a:pPr>
              <a:lnSpc>
                <a:spcPct val="100000"/>
              </a:lnSpc>
            </a:pPr>
            <a:endParaRPr sz="1300">
              <a:latin typeface="Times New Roman"/>
              <a:cs typeface="Times New Roman"/>
            </a:endParaRPr>
          </a:p>
          <a:p>
            <a:pPr>
              <a:lnSpc>
                <a:spcPct val="100000"/>
              </a:lnSpc>
              <a:spcBef>
                <a:spcPts val="5"/>
              </a:spcBef>
            </a:pPr>
            <a:endParaRPr sz="1450">
              <a:latin typeface="Times New Roman"/>
              <a:cs typeface="Times New Roman"/>
            </a:endParaRPr>
          </a:p>
          <a:p>
            <a:pPr marL="12700">
              <a:lnSpc>
                <a:spcPct val="100000"/>
              </a:lnSpc>
              <a:spcBef>
                <a:spcPts val="5"/>
              </a:spcBef>
            </a:pPr>
            <a:r>
              <a:rPr sz="1150" b="1" spc="-5" dirty="0">
                <a:latin typeface="Arial"/>
                <a:cs typeface="Arial"/>
              </a:rPr>
              <a:t>LARGO </a:t>
            </a:r>
            <a:r>
              <a:rPr sz="1150" b="1" spc="-15" dirty="0">
                <a:latin typeface="Arial"/>
                <a:cs typeface="Arial"/>
              </a:rPr>
              <a:t>AI</a:t>
            </a:r>
            <a:r>
              <a:rPr sz="1150" b="1" spc="20" dirty="0">
                <a:latin typeface="Arial"/>
                <a:cs typeface="Arial"/>
              </a:rPr>
              <a:t> </a:t>
            </a:r>
            <a:r>
              <a:rPr sz="1150" b="1" spc="-5" dirty="0">
                <a:latin typeface="Arial"/>
                <a:cs typeface="Arial"/>
              </a:rPr>
              <a:t>GIOVANI</a:t>
            </a:r>
            <a:endParaRPr sz="1150">
              <a:latin typeface="Arial"/>
              <a:cs typeface="Arial"/>
            </a:endParaRPr>
          </a:p>
          <a:p>
            <a:pPr marL="12700" marR="9525">
              <a:lnSpc>
                <a:spcPct val="110400"/>
              </a:lnSpc>
            </a:pPr>
            <a:r>
              <a:rPr sz="1150" dirty="0">
                <a:latin typeface="Arial"/>
                <a:cs typeface="Arial"/>
              </a:rPr>
              <a:t>Il </a:t>
            </a:r>
            <a:r>
              <a:rPr sz="1150" spc="-5" dirty="0">
                <a:latin typeface="Arial"/>
                <a:cs typeface="Arial"/>
              </a:rPr>
              <a:t>festival inizia il 16 marzo </a:t>
            </a:r>
            <a:r>
              <a:rPr sz="1150" dirty="0">
                <a:latin typeface="Arial"/>
                <a:cs typeface="Arial"/>
              </a:rPr>
              <a:t>e </a:t>
            </a:r>
            <a:r>
              <a:rPr sz="1150" spc="-5" dirty="0">
                <a:latin typeface="Arial"/>
                <a:cs typeface="Arial"/>
              </a:rPr>
              <a:t>prosegue </a:t>
            </a:r>
            <a:r>
              <a:rPr sz="1150" dirty="0">
                <a:latin typeface="Arial"/>
                <a:cs typeface="Arial"/>
              </a:rPr>
              <a:t>fino </a:t>
            </a:r>
            <a:r>
              <a:rPr sz="1150" spc="-5" dirty="0">
                <a:latin typeface="Arial"/>
                <a:cs typeface="Arial"/>
              </a:rPr>
              <a:t>al </a:t>
            </a:r>
            <a:r>
              <a:rPr sz="1150" dirty="0">
                <a:latin typeface="Arial"/>
                <a:cs typeface="Arial"/>
              </a:rPr>
              <a:t>22 e </a:t>
            </a:r>
            <a:r>
              <a:rPr sz="1150" b="1" spc="-5" dirty="0">
                <a:latin typeface="Arial"/>
                <a:cs typeface="Arial"/>
              </a:rPr>
              <a:t>si rivolge principalmente ai ragazzi tra </a:t>
            </a:r>
            <a:r>
              <a:rPr sz="1150" b="1" dirty="0">
                <a:latin typeface="Arial"/>
                <a:cs typeface="Arial"/>
              </a:rPr>
              <a:t>i 6  e</a:t>
            </a:r>
            <a:r>
              <a:rPr sz="1150" b="1" spc="25" dirty="0">
                <a:latin typeface="Arial"/>
                <a:cs typeface="Arial"/>
              </a:rPr>
              <a:t> </a:t>
            </a:r>
            <a:r>
              <a:rPr sz="1150" b="1" dirty="0">
                <a:latin typeface="Arial"/>
                <a:cs typeface="Arial"/>
              </a:rPr>
              <a:t>i</a:t>
            </a:r>
            <a:r>
              <a:rPr sz="1150" b="1" spc="35" dirty="0">
                <a:latin typeface="Arial"/>
                <a:cs typeface="Arial"/>
              </a:rPr>
              <a:t> </a:t>
            </a:r>
            <a:r>
              <a:rPr sz="1150" b="1" spc="-5" dirty="0">
                <a:latin typeface="Arial"/>
                <a:cs typeface="Arial"/>
              </a:rPr>
              <a:t>12</a:t>
            </a:r>
            <a:r>
              <a:rPr sz="1150" b="1" spc="30" dirty="0">
                <a:latin typeface="Arial"/>
                <a:cs typeface="Arial"/>
              </a:rPr>
              <a:t> </a:t>
            </a:r>
            <a:r>
              <a:rPr sz="1150" b="1" dirty="0">
                <a:latin typeface="Arial"/>
                <a:cs typeface="Arial"/>
              </a:rPr>
              <a:t>anni</a:t>
            </a:r>
            <a:r>
              <a:rPr sz="1150" dirty="0">
                <a:latin typeface="Arial"/>
                <a:cs typeface="Arial"/>
              </a:rPr>
              <a:t>.</a:t>
            </a:r>
            <a:r>
              <a:rPr sz="1150" spc="25" dirty="0">
                <a:latin typeface="Arial"/>
                <a:cs typeface="Arial"/>
              </a:rPr>
              <a:t> </a:t>
            </a:r>
            <a:r>
              <a:rPr sz="1150" dirty="0">
                <a:latin typeface="Arial"/>
                <a:cs typeface="Arial"/>
              </a:rPr>
              <a:t>Tra</a:t>
            </a:r>
            <a:r>
              <a:rPr sz="1150" spc="30" dirty="0">
                <a:latin typeface="Arial"/>
                <a:cs typeface="Arial"/>
              </a:rPr>
              <a:t> </a:t>
            </a:r>
            <a:r>
              <a:rPr sz="1150" spc="-5" dirty="0">
                <a:latin typeface="Arial"/>
                <a:cs typeface="Arial"/>
              </a:rPr>
              <a:t>arte,</a:t>
            </a:r>
            <a:r>
              <a:rPr sz="1150" spc="35" dirty="0">
                <a:latin typeface="Arial"/>
                <a:cs typeface="Arial"/>
              </a:rPr>
              <a:t> </a:t>
            </a:r>
            <a:r>
              <a:rPr sz="1150" spc="-5" dirty="0">
                <a:latin typeface="Arial"/>
                <a:cs typeface="Arial"/>
              </a:rPr>
              <a:t>archeologia,</a:t>
            </a:r>
            <a:r>
              <a:rPr sz="1150" spc="35" dirty="0">
                <a:latin typeface="Arial"/>
                <a:cs typeface="Arial"/>
              </a:rPr>
              <a:t> </a:t>
            </a:r>
            <a:r>
              <a:rPr sz="1150" dirty="0">
                <a:latin typeface="Arial"/>
                <a:cs typeface="Arial"/>
              </a:rPr>
              <a:t>musica,</a:t>
            </a:r>
            <a:r>
              <a:rPr sz="1150" spc="35" dirty="0">
                <a:latin typeface="Arial"/>
                <a:cs typeface="Arial"/>
              </a:rPr>
              <a:t> </a:t>
            </a:r>
            <a:r>
              <a:rPr sz="1150" spc="-5" dirty="0">
                <a:latin typeface="Arial"/>
                <a:cs typeface="Arial"/>
              </a:rPr>
              <a:t>canto,</a:t>
            </a:r>
            <a:r>
              <a:rPr sz="1150" spc="30" dirty="0">
                <a:latin typeface="Arial"/>
                <a:cs typeface="Arial"/>
              </a:rPr>
              <a:t> </a:t>
            </a:r>
            <a:r>
              <a:rPr sz="1150" spc="-5" dirty="0">
                <a:latin typeface="Arial"/>
                <a:cs typeface="Arial"/>
              </a:rPr>
              <a:t>lettura,</a:t>
            </a:r>
            <a:r>
              <a:rPr sz="1150" spc="35" dirty="0">
                <a:latin typeface="Arial"/>
                <a:cs typeface="Arial"/>
              </a:rPr>
              <a:t> </a:t>
            </a:r>
            <a:r>
              <a:rPr sz="1150" spc="-5" dirty="0">
                <a:latin typeface="Arial"/>
                <a:cs typeface="Arial"/>
              </a:rPr>
              <a:t>teatro,</a:t>
            </a:r>
            <a:r>
              <a:rPr sz="1150" spc="25" dirty="0">
                <a:latin typeface="Arial"/>
                <a:cs typeface="Arial"/>
              </a:rPr>
              <a:t> </a:t>
            </a:r>
            <a:r>
              <a:rPr sz="1150" spc="-5" dirty="0">
                <a:latin typeface="Arial"/>
                <a:cs typeface="Arial"/>
              </a:rPr>
              <a:t>fotografia,</a:t>
            </a:r>
            <a:r>
              <a:rPr sz="1150" spc="25" dirty="0">
                <a:latin typeface="Arial"/>
                <a:cs typeface="Arial"/>
              </a:rPr>
              <a:t> </a:t>
            </a:r>
            <a:r>
              <a:rPr sz="1150" spc="5" dirty="0">
                <a:latin typeface="Arial"/>
                <a:cs typeface="Arial"/>
              </a:rPr>
              <a:t>ma</a:t>
            </a:r>
            <a:r>
              <a:rPr sz="1150" spc="30" dirty="0">
                <a:latin typeface="Arial"/>
                <a:cs typeface="Arial"/>
              </a:rPr>
              <a:t> </a:t>
            </a:r>
            <a:r>
              <a:rPr sz="1150" spc="-5" dirty="0">
                <a:latin typeface="Arial"/>
                <a:cs typeface="Arial"/>
              </a:rPr>
              <a:t>anche</a:t>
            </a:r>
            <a:r>
              <a:rPr sz="1150" spc="30" dirty="0">
                <a:latin typeface="Arial"/>
                <a:cs typeface="Arial"/>
              </a:rPr>
              <a:t> </a:t>
            </a:r>
            <a:r>
              <a:rPr sz="1150" spc="-5" dirty="0">
                <a:latin typeface="Arial"/>
                <a:cs typeface="Arial"/>
              </a:rPr>
              <a:t>robotica,</a:t>
            </a:r>
            <a:endParaRPr sz="1150">
              <a:latin typeface="Arial"/>
              <a:cs typeface="Arial"/>
            </a:endParaRPr>
          </a:p>
          <a:p>
            <a:pPr marL="12700" marR="6350" algn="just">
              <a:lnSpc>
                <a:spcPct val="110200"/>
              </a:lnSpc>
              <a:spcBef>
                <a:spcPts val="15"/>
              </a:spcBef>
            </a:pPr>
            <a:r>
              <a:rPr sz="1150" spc="-5" dirty="0">
                <a:latin typeface="Arial"/>
                <a:cs typeface="Arial"/>
              </a:rPr>
              <a:t>tecnologie digitali </a:t>
            </a:r>
            <a:r>
              <a:rPr sz="1150" dirty="0">
                <a:latin typeface="Arial"/>
                <a:cs typeface="Arial"/>
              </a:rPr>
              <a:t>e altri </a:t>
            </a:r>
            <a:r>
              <a:rPr sz="1150" spc="-5" dirty="0">
                <a:latin typeface="Arial"/>
                <a:cs typeface="Arial"/>
              </a:rPr>
              <a:t>percorsi figurativi </a:t>
            </a:r>
            <a:r>
              <a:rPr sz="1150" dirty="0">
                <a:latin typeface="Arial"/>
                <a:cs typeface="Arial"/>
              </a:rPr>
              <a:t>e </a:t>
            </a:r>
            <a:r>
              <a:rPr sz="1150" spc="-5" dirty="0">
                <a:latin typeface="Arial"/>
                <a:cs typeface="Arial"/>
              </a:rPr>
              <a:t>linguistici </a:t>
            </a:r>
            <a:r>
              <a:rPr sz="1150" dirty="0">
                <a:latin typeface="Arial"/>
                <a:cs typeface="Arial"/>
              </a:rPr>
              <a:t>i </a:t>
            </a:r>
            <a:r>
              <a:rPr sz="1150" spc="-5" dirty="0">
                <a:latin typeface="Arial"/>
                <a:cs typeface="Arial"/>
              </a:rPr>
              <a:t>giovani potranno scatenare la loro  </a:t>
            </a:r>
            <a:r>
              <a:rPr sz="1150" dirty="0">
                <a:latin typeface="Arial"/>
                <a:cs typeface="Arial"/>
              </a:rPr>
              <a:t>fantasia </a:t>
            </a:r>
            <a:r>
              <a:rPr sz="1150" spc="-5" dirty="0">
                <a:latin typeface="Arial"/>
                <a:cs typeface="Arial"/>
              </a:rPr>
              <a:t>seguendo quindi </a:t>
            </a:r>
            <a:r>
              <a:rPr sz="1150" dirty="0">
                <a:latin typeface="Arial"/>
                <a:cs typeface="Arial"/>
              </a:rPr>
              <a:t>fino </a:t>
            </a:r>
            <a:r>
              <a:rPr sz="1150" spc="-5" dirty="0">
                <a:latin typeface="Arial"/>
                <a:cs typeface="Arial"/>
              </a:rPr>
              <a:t>in </a:t>
            </a:r>
            <a:r>
              <a:rPr sz="1150" dirty="0">
                <a:latin typeface="Arial"/>
                <a:cs typeface="Arial"/>
              </a:rPr>
              <a:t>fondo </a:t>
            </a:r>
            <a:r>
              <a:rPr sz="1150" spc="-5" dirty="0">
                <a:latin typeface="Arial"/>
                <a:cs typeface="Arial"/>
              </a:rPr>
              <a:t>il </a:t>
            </a:r>
            <a:r>
              <a:rPr sz="1150" dirty="0">
                <a:latin typeface="Arial"/>
                <a:cs typeface="Arial"/>
              </a:rPr>
              <a:t>lascito </a:t>
            </a:r>
            <a:r>
              <a:rPr sz="1150" spc="-5" dirty="0">
                <a:latin typeface="Arial"/>
                <a:cs typeface="Arial"/>
              </a:rPr>
              <a:t>di Gianni Rodari </a:t>
            </a:r>
            <a:r>
              <a:rPr sz="1150" spc="5" dirty="0">
                <a:latin typeface="Arial"/>
                <a:cs typeface="Arial"/>
              </a:rPr>
              <a:t>che </a:t>
            </a:r>
            <a:r>
              <a:rPr sz="1150" dirty="0">
                <a:latin typeface="Arial"/>
                <a:cs typeface="Arial"/>
              </a:rPr>
              <a:t>scriveva: </a:t>
            </a:r>
            <a:r>
              <a:rPr sz="1150" spc="-5" dirty="0">
                <a:latin typeface="Arial"/>
                <a:cs typeface="Arial"/>
              </a:rPr>
              <a:t>“Con le </a:t>
            </a:r>
            <a:r>
              <a:rPr sz="1150" dirty="0">
                <a:latin typeface="Arial"/>
                <a:cs typeface="Arial"/>
              </a:rPr>
              <a:t>storie e i  </a:t>
            </a:r>
            <a:r>
              <a:rPr sz="1150" spc="-5" dirty="0">
                <a:latin typeface="Arial"/>
                <a:cs typeface="Arial"/>
              </a:rPr>
              <a:t>procedimenti </a:t>
            </a:r>
            <a:r>
              <a:rPr sz="1150" dirty="0">
                <a:latin typeface="Arial"/>
                <a:cs typeface="Arial"/>
              </a:rPr>
              <a:t>fantastici </a:t>
            </a:r>
            <a:r>
              <a:rPr sz="1150" spc="-5" dirty="0">
                <a:latin typeface="Arial"/>
                <a:cs typeface="Arial"/>
              </a:rPr>
              <a:t>per produrle, </a:t>
            </a:r>
            <a:r>
              <a:rPr sz="1150" dirty="0">
                <a:latin typeface="Arial"/>
                <a:cs typeface="Arial"/>
              </a:rPr>
              <a:t>aiutiamo i bambini a </a:t>
            </a:r>
            <a:r>
              <a:rPr sz="1150" spc="-5" dirty="0">
                <a:latin typeface="Arial"/>
                <a:cs typeface="Arial"/>
              </a:rPr>
              <a:t>entrare nella realtà dalla </a:t>
            </a:r>
            <a:r>
              <a:rPr sz="1150" dirty="0">
                <a:latin typeface="Arial"/>
                <a:cs typeface="Arial"/>
              </a:rPr>
              <a:t>finestra  </a:t>
            </a:r>
            <a:r>
              <a:rPr sz="1150" spc="-5" dirty="0">
                <a:latin typeface="Arial"/>
                <a:cs typeface="Arial"/>
              </a:rPr>
              <a:t>anziché dalla </a:t>
            </a:r>
            <a:r>
              <a:rPr sz="1150" dirty="0">
                <a:latin typeface="Arial"/>
                <a:cs typeface="Arial"/>
              </a:rPr>
              <a:t>porta”. </a:t>
            </a:r>
            <a:r>
              <a:rPr sz="1150" spc="-5" dirty="0">
                <a:latin typeface="Arial"/>
                <a:cs typeface="Arial"/>
              </a:rPr>
              <a:t>Alcuni </a:t>
            </a:r>
            <a:r>
              <a:rPr sz="1150" dirty="0">
                <a:latin typeface="Arial"/>
                <a:cs typeface="Arial"/>
              </a:rPr>
              <a:t>eventi si </a:t>
            </a:r>
            <a:r>
              <a:rPr sz="1150" spc="-5" dirty="0">
                <a:latin typeface="Arial"/>
                <a:cs typeface="Arial"/>
              </a:rPr>
              <a:t>svolgeranno all'interno </a:t>
            </a:r>
            <a:r>
              <a:rPr sz="1150" dirty="0">
                <a:latin typeface="Arial"/>
                <a:cs typeface="Arial"/>
              </a:rPr>
              <a:t>delle </a:t>
            </a:r>
            <a:r>
              <a:rPr sz="1150" spc="-5" dirty="0">
                <a:latin typeface="Arial"/>
                <a:cs typeface="Arial"/>
              </a:rPr>
              <a:t>banche </a:t>
            </a:r>
            <a:r>
              <a:rPr sz="1150" dirty="0">
                <a:latin typeface="Arial"/>
                <a:cs typeface="Arial"/>
              </a:rPr>
              <a:t>con </a:t>
            </a:r>
            <a:r>
              <a:rPr sz="1150" spc="-5" dirty="0">
                <a:latin typeface="Arial"/>
                <a:cs typeface="Arial"/>
              </a:rPr>
              <a:t>l'aiuto di  professionisti </a:t>
            </a:r>
            <a:r>
              <a:rPr sz="1150" dirty="0">
                <a:latin typeface="Arial"/>
                <a:cs typeface="Arial"/>
              </a:rPr>
              <a:t>e </a:t>
            </a:r>
            <a:r>
              <a:rPr sz="1150" spc="-5" dirty="0">
                <a:latin typeface="Arial"/>
                <a:cs typeface="Arial"/>
              </a:rPr>
              <a:t>artisti. </a:t>
            </a:r>
            <a:r>
              <a:rPr sz="1150" dirty="0">
                <a:latin typeface="Arial"/>
                <a:cs typeface="Arial"/>
              </a:rPr>
              <a:t>Tra i momenti </a:t>
            </a:r>
            <a:r>
              <a:rPr sz="1150" spc="-5" dirty="0">
                <a:latin typeface="Arial"/>
                <a:cs typeface="Arial"/>
              </a:rPr>
              <a:t>più attesi l'incontro il 16 </a:t>
            </a:r>
            <a:r>
              <a:rPr sz="1150" b="1" spc="-5" dirty="0">
                <a:latin typeface="Arial"/>
                <a:cs typeface="Arial"/>
              </a:rPr>
              <a:t>al Madre </a:t>
            </a:r>
            <a:r>
              <a:rPr sz="1150" b="1" dirty="0">
                <a:latin typeface="Arial"/>
                <a:cs typeface="Arial"/>
              </a:rPr>
              <a:t>di </a:t>
            </a:r>
            <a:r>
              <a:rPr sz="1150" b="1" spc="-5" dirty="0">
                <a:latin typeface="Arial"/>
                <a:cs typeface="Arial"/>
              </a:rPr>
              <a:t>Napoli con  Michelangelo Pistoletto </a:t>
            </a:r>
            <a:r>
              <a:rPr sz="1150" spc="-5" dirty="0">
                <a:latin typeface="Arial"/>
                <a:cs typeface="Arial"/>
              </a:rPr>
              <a:t>che aiuterà </a:t>
            </a:r>
            <a:r>
              <a:rPr sz="1150" dirty="0">
                <a:latin typeface="Arial"/>
                <a:cs typeface="Arial"/>
              </a:rPr>
              <a:t>i più </a:t>
            </a:r>
            <a:r>
              <a:rPr sz="1150" spc="-5" dirty="0">
                <a:latin typeface="Arial"/>
                <a:cs typeface="Arial"/>
              </a:rPr>
              <a:t>piccoli </a:t>
            </a:r>
            <a:r>
              <a:rPr sz="1150" dirty="0">
                <a:latin typeface="Arial"/>
                <a:cs typeface="Arial"/>
              </a:rPr>
              <a:t>a creare </a:t>
            </a:r>
            <a:r>
              <a:rPr sz="1150" spc="-5" dirty="0">
                <a:latin typeface="Arial"/>
                <a:cs typeface="Arial"/>
              </a:rPr>
              <a:t>delle </a:t>
            </a:r>
            <a:r>
              <a:rPr sz="1150" dirty="0">
                <a:latin typeface="Arial"/>
                <a:cs typeface="Arial"/>
              </a:rPr>
              <a:t>palle a forma </a:t>
            </a:r>
            <a:r>
              <a:rPr sz="1150" spc="-5" dirty="0">
                <a:latin typeface="Arial"/>
                <a:cs typeface="Arial"/>
              </a:rPr>
              <a:t>di </a:t>
            </a:r>
            <a:r>
              <a:rPr sz="1150" dirty="0">
                <a:latin typeface="Arial"/>
                <a:cs typeface="Arial"/>
              </a:rPr>
              <a:t>mondo. </a:t>
            </a:r>
            <a:r>
              <a:rPr sz="1150" spc="-5" dirty="0">
                <a:latin typeface="Arial"/>
                <a:cs typeface="Arial"/>
              </a:rPr>
              <a:t>Un  evento dal titolo </a:t>
            </a:r>
            <a:r>
              <a:rPr sz="1150" dirty="0">
                <a:latin typeface="Arial"/>
                <a:cs typeface="Arial"/>
              </a:rPr>
              <a:t>“www – </a:t>
            </a:r>
            <a:r>
              <a:rPr sz="1150" spc="-10" dirty="0">
                <a:latin typeface="Arial"/>
                <a:cs typeface="Arial"/>
              </a:rPr>
              <a:t>knoW </a:t>
            </a:r>
            <a:r>
              <a:rPr sz="1150" spc="-5" dirty="0">
                <a:latin typeface="Arial"/>
                <a:cs typeface="Arial"/>
              </a:rPr>
              <a:t>the </a:t>
            </a:r>
            <a:r>
              <a:rPr sz="1150" spc="5" dirty="0">
                <a:latin typeface="Arial"/>
                <a:cs typeface="Arial"/>
              </a:rPr>
              <a:t>World </a:t>
            </a:r>
            <a:r>
              <a:rPr sz="1150" spc="-10" dirty="0">
                <a:latin typeface="Arial"/>
                <a:cs typeface="Arial"/>
              </a:rPr>
              <a:t>with </a:t>
            </a:r>
            <a:r>
              <a:rPr sz="1150" dirty="0">
                <a:latin typeface="Arial"/>
                <a:cs typeface="Arial"/>
              </a:rPr>
              <a:t>Words” </a:t>
            </a:r>
            <a:r>
              <a:rPr sz="1150" spc="-5" dirty="0">
                <a:latin typeface="Arial"/>
                <a:cs typeface="Arial"/>
              </a:rPr>
              <a:t>che coniuga attività </a:t>
            </a:r>
            <a:r>
              <a:rPr sz="1150" dirty="0">
                <a:latin typeface="Arial"/>
                <a:cs typeface="Arial"/>
              </a:rPr>
              <a:t>manuale e </a:t>
            </a:r>
            <a:r>
              <a:rPr sz="1150" spc="-5" dirty="0">
                <a:latin typeface="Arial"/>
                <a:cs typeface="Arial"/>
              </a:rPr>
              <a:t>creativa.  Tutti gli </a:t>
            </a:r>
            <a:r>
              <a:rPr sz="1150" dirty="0">
                <a:latin typeface="Arial"/>
                <a:cs typeface="Arial"/>
              </a:rPr>
              <a:t>appuntamenti </a:t>
            </a:r>
            <a:r>
              <a:rPr sz="1150" spc="-10" dirty="0">
                <a:latin typeface="Arial"/>
                <a:cs typeface="Arial"/>
              </a:rPr>
              <a:t>sono</a:t>
            </a:r>
            <a:r>
              <a:rPr sz="1150" spc="-15" dirty="0">
                <a:latin typeface="Arial"/>
                <a:cs typeface="Arial"/>
              </a:rPr>
              <a:t> </a:t>
            </a:r>
            <a:r>
              <a:rPr sz="1150" spc="-5" dirty="0">
                <a:latin typeface="Arial"/>
                <a:cs typeface="Arial"/>
              </a:rPr>
              <a:t>gratuiti.</a:t>
            </a:r>
            <a:endParaRPr sz="1150">
              <a:latin typeface="Arial"/>
              <a:cs typeface="Arial"/>
            </a:endParaRPr>
          </a:p>
          <a:p>
            <a:pPr>
              <a:lnSpc>
                <a:spcPct val="100000"/>
              </a:lnSpc>
              <a:spcBef>
                <a:spcPts val="30"/>
              </a:spcBef>
            </a:pPr>
            <a:endParaRPr sz="1400">
              <a:latin typeface="Times New Roman"/>
              <a:cs typeface="Times New Roman"/>
            </a:endParaRPr>
          </a:p>
          <a:p>
            <a:pPr marL="12700" algn="just">
              <a:lnSpc>
                <a:spcPct val="100000"/>
              </a:lnSpc>
            </a:pPr>
            <a:r>
              <a:rPr sz="1150" b="1" spc="-5" dirty="0">
                <a:latin typeface="Arial"/>
                <a:cs typeface="Arial"/>
              </a:rPr>
              <a:t>Informazioni:</a:t>
            </a:r>
            <a:r>
              <a:rPr sz="1150" b="1" dirty="0">
                <a:latin typeface="Arial"/>
                <a:cs typeface="Arial"/>
              </a:rPr>
              <a:t> </a:t>
            </a:r>
            <a:r>
              <a:rPr sz="1150" u="sng" spc="-5" dirty="0">
                <a:solidFill>
                  <a:srgbClr val="FF0000"/>
                </a:solidFill>
                <a:uFill>
                  <a:solidFill>
                    <a:srgbClr val="FF0000"/>
                  </a:solidFill>
                </a:uFill>
                <a:latin typeface="Arial"/>
                <a:cs typeface="Arial"/>
                <a:hlinkClick r:id="rId6"/>
              </a:rPr>
              <a:t>www.festivalculturacreativa.it</a:t>
            </a:r>
            <a:r>
              <a:rPr sz="1150" spc="-5" dirty="0">
                <a:solidFill>
                  <a:srgbClr val="FF0000"/>
                </a:solidFill>
                <a:latin typeface="Arial"/>
                <a:cs typeface="Arial"/>
              </a:rPr>
              <a:t>.</a:t>
            </a:r>
            <a:endParaRPr sz="1150">
              <a:latin typeface="Arial"/>
              <a:cs typeface="Arial"/>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41630">
              <a:lnSpc>
                <a:spcPts val="1839"/>
              </a:lnSpc>
            </a:pPr>
            <a:r>
              <a:rPr sz="1600" b="1" spc="-10" dirty="0">
                <a:latin typeface="Arial"/>
                <a:cs typeface="Arial"/>
              </a:rPr>
              <a:t>T</a:t>
            </a:r>
            <a:r>
              <a:rPr sz="1600" b="1" spc="-5" dirty="0">
                <a:latin typeface="Arial"/>
                <a:cs typeface="Arial"/>
              </a:rPr>
              <a:t>o</a:t>
            </a:r>
            <a:r>
              <a:rPr sz="1600" b="1" spc="-15" dirty="0">
                <a:latin typeface="Arial"/>
                <a:cs typeface="Arial"/>
              </a:rPr>
              <a:t>u</a:t>
            </a:r>
            <a:r>
              <a:rPr sz="1600" b="1" spc="-5" dirty="0">
                <a:latin typeface="Arial"/>
                <a:cs typeface="Arial"/>
              </a:rPr>
              <a:t>r</a:t>
            </a:r>
            <a:r>
              <a:rPr sz="1600" b="1" spc="5" dirty="0">
                <a:latin typeface="Arial"/>
                <a:cs typeface="Arial"/>
              </a:rPr>
              <a:t>i</a:t>
            </a:r>
            <a:r>
              <a:rPr sz="1600" b="1" spc="-5" dirty="0">
                <a:latin typeface="Arial"/>
                <a:cs typeface="Arial"/>
              </a:rPr>
              <a:t>n</a:t>
            </a:r>
            <a:r>
              <a:rPr sz="1600" b="1" spc="-15" dirty="0">
                <a:latin typeface="Arial"/>
                <a:cs typeface="Arial"/>
              </a:rPr>
              <a:t>g</a:t>
            </a:r>
            <a:r>
              <a:rPr sz="1600" b="1" spc="-5" dirty="0">
                <a:latin typeface="Arial"/>
                <a:cs typeface="Arial"/>
              </a:rPr>
              <a:t>c</a:t>
            </a:r>
            <a:r>
              <a:rPr sz="1600" b="1" spc="5" dirty="0">
                <a:latin typeface="Arial"/>
                <a:cs typeface="Arial"/>
              </a:rPr>
              <a:t>l</a:t>
            </a:r>
            <a:r>
              <a:rPr sz="1600" b="1" spc="-5" dirty="0">
                <a:latin typeface="Arial"/>
                <a:cs typeface="Arial"/>
              </a:rPr>
              <a:t>u</a:t>
            </a:r>
            <a:r>
              <a:rPr sz="1600" b="1" spc="-15" dirty="0">
                <a:latin typeface="Arial"/>
                <a:cs typeface="Arial"/>
              </a:rPr>
              <a:t>b</a:t>
            </a:r>
            <a:r>
              <a:rPr sz="1600" b="1" spc="-5" dirty="0">
                <a:latin typeface="Arial"/>
                <a:cs typeface="Arial"/>
              </a:rPr>
              <a:t>.</a:t>
            </a:r>
            <a:r>
              <a:rPr sz="1600" b="1" spc="5" dirty="0">
                <a:latin typeface="Arial"/>
                <a:cs typeface="Arial"/>
              </a:rPr>
              <a:t>i</a:t>
            </a:r>
            <a:r>
              <a:rPr sz="1600" b="1" spc="-5" dirty="0">
                <a:latin typeface="Arial"/>
                <a:cs typeface="Arial"/>
              </a:rPr>
              <a:t>t  6 marzo</a:t>
            </a:r>
            <a:r>
              <a:rPr sz="1600" b="1" spc="-5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35915" y="5154929"/>
            <a:ext cx="3429000" cy="211645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874134" y="5154929"/>
            <a:ext cx="3441699" cy="21240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38150" y="2543174"/>
            <a:ext cx="3400425" cy="233045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924300" y="2543174"/>
            <a:ext cx="3314700" cy="191007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943100" y="7663179"/>
            <a:ext cx="3582670" cy="1866900"/>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Zebrart.it</a:t>
            </a:r>
            <a:endParaRPr sz="1600">
              <a:latin typeface="Arial"/>
              <a:cs typeface="Arial"/>
            </a:endParaRPr>
          </a:p>
          <a:p>
            <a:pPr marL="12700">
              <a:lnSpc>
                <a:spcPts val="1880"/>
              </a:lnSpc>
            </a:pPr>
            <a:r>
              <a:rPr sz="1600" b="1" spc="-5" dirty="0">
                <a:latin typeface="Arial"/>
                <a:cs typeface="Arial"/>
              </a:rPr>
              <a:t>6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820795"/>
            <a:ext cx="6148705" cy="5986780"/>
          </a:xfrm>
          <a:prstGeom prst="rect">
            <a:avLst/>
          </a:prstGeom>
        </p:spPr>
        <p:txBody>
          <a:bodyPr vert="horz" wrap="square" lIns="0" tIns="5715" rIns="0" bIns="0" rtlCol="0">
            <a:spAutoFit/>
          </a:bodyPr>
          <a:lstStyle/>
          <a:p>
            <a:pPr marL="12700" marR="9525" algn="just">
              <a:lnSpc>
                <a:spcPct val="101800"/>
              </a:lnSpc>
              <a:spcBef>
                <a:spcPts val="45"/>
              </a:spcBef>
            </a:pPr>
            <a:r>
              <a:rPr sz="2200" b="1" spc="-30" dirty="0">
                <a:solidFill>
                  <a:srgbClr val="3C3C3C"/>
                </a:solidFill>
                <a:latin typeface="Calibri"/>
                <a:cs typeface="Calibri"/>
              </a:rPr>
              <a:t>DIDATTICA </a:t>
            </a:r>
            <a:r>
              <a:rPr sz="2200" b="1" spc="-5" dirty="0">
                <a:solidFill>
                  <a:srgbClr val="3C3C3C"/>
                </a:solidFill>
                <a:latin typeface="Calibri"/>
                <a:cs typeface="Calibri"/>
              </a:rPr>
              <a:t>A </a:t>
            </a:r>
            <a:r>
              <a:rPr sz="2200" b="1" spc="-10" dirty="0">
                <a:solidFill>
                  <a:srgbClr val="3C3C3C"/>
                </a:solidFill>
                <a:latin typeface="Calibri"/>
                <a:cs typeface="Calibri"/>
              </a:rPr>
              <a:t>ROMA: </a:t>
            </a:r>
            <a:r>
              <a:rPr sz="2200" b="1" spc="-20" dirty="0">
                <a:solidFill>
                  <a:srgbClr val="3C3C3C"/>
                </a:solidFill>
                <a:latin typeface="Calibri"/>
                <a:cs typeface="Calibri"/>
              </a:rPr>
              <a:t>FESTIVAL </a:t>
            </a:r>
            <a:r>
              <a:rPr sz="2200" b="1" spc="-5" dirty="0">
                <a:solidFill>
                  <a:srgbClr val="3C3C3C"/>
                </a:solidFill>
                <a:latin typeface="Calibri"/>
                <a:cs typeface="Calibri"/>
              </a:rPr>
              <a:t>DELLA </a:t>
            </a:r>
            <a:r>
              <a:rPr sz="2200" b="1" spc="-25" dirty="0">
                <a:solidFill>
                  <a:srgbClr val="3C3C3C"/>
                </a:solidFill>
                <a:latin typeface="Calibri"/>
                <a:cs typeface="Calibri"/>
              </a:rPr>
              <a:t>CULTURA  </a:t>
            </a:r>
            <a:r>
              <a:rPr sz="2200" b="1" spc="-45" dirty="0">
                <a:solidFill>
                  <a:srgbClr val="3C3C3C"/>
                </a:solidFill>
                <a:latin typeface="Calibri"/>
                <a:cs typeface="Calibri"/>
              </a:rPr>
              <a:t>CREATIVA</a:t>
            </a:r>
            <a:endParaRPr sz="2200">
              <a:latin typeface="Calibri"/>
              <a:cs typeface="Calibri"/>
            </a:endParaRPr>
          </a:p>
          <a:p>
            <a:pPr marL="12700" marR="6985" algn="just">
              <a:lnSpc>
                <a:spcPct val="119200"/>
              </a:lnSpc>
              <a:spcBef>
                <a:spcPts val="810"/>
              </a:spcBef>
            </a:pPr>
            <a:r>
              <a:rPr sz="1200" dirty="0">
                <a:solidFill>
                  <a:srgbClr val="3C3C3C"/>
                </a:solidFill>
                <a:latin typeface="Calibri"/>
                <a:cs typeface="Calibri"/>
              </a:rPr>
              <a:t>Dal </a:t>
            </a:r>
            <a:r>
              <a:rPr sz="1200" b="1" spc="-5" dirty="0">
                <a:solidFill>
                  <a:srgbClr val="3C3C3C"/>
                </a:solidFill>
                <a:latin typeface="Calibri"/>
                <a:cs typeface="Calibri"/>
              </a:rPr>
              <a:t>16 al </a:t>
            </a:r>
            <a:r>
              <a:rPr sz="1200" b="1" dirty="0">
                <a:solidFill>
                  <a:srgbClr val="3C3C3C"/>
                </a:solidFill>
                <a:latin typeface="Calibri"/>
                <a:cs typeface="Calibri"/>
              </a:rPr>
              <a:t>22 </a:t>
            </a:r>
            <a:r>
              <a:rPr sz="1200" b="1" spc="-5" dirty="0">
                <a:solidFill>
                  <a:srgbClr val="3C3C3C"/>
                </a:solidFill>
                <a:latin typeface="Calibri"/>
                <a:cs typeface="Calibri"/>
              </a:rPr>
              <a:t>marzo 2015 </a:t>
            </a:r>
            <a:r>
              <a:rPr sz="1200" dirty="0">
                <a:solidFill>
                  <a:srgbClr val="3C3C3C"/>
                </a:solidFill>
                <a:latin typeface="Calibri"/>
                <a:cs typeface="Calibri"/>
              </a:rPr>
              <a:t>avrà luogo il </a:t>
            </a:r>
            <a:r>
              <a:rPr sz="1200" b="1" spc="-5" dirty="0">
                <a:solidFill>
                  <a:srgbClr val="3C3C3C"/>
                </a:solidFill>
                <a:latin typeface="Calibri"/>
                <a:cs typeface="Calibri"/>
              </a:rPr>
              <a:t>Festival della Cultura Creativa </a:t>
            </a:r>
            <a:r>
              <a:rPr sz="1200" spc="-5" dirty="0">
                <a:solidFill>
                  <a:srgbClr val="3C3C3C"/>
                </a:solidFill>
                <a:latin typeface="Calibri"/>
                <a:cs typeface="Calibri"/>
              </a:rPr>
              <a:t>che, </a:t>
            </a:r>
            <a:r>
              <a:rPr sz="1200" dirty="0">
                <a:solidFill>
                  <a:srgbClr val="3C3C3C"/>
                </a:solidFill>
                <a:latin typeface="Calibri"/>
                <a:cs typeface="Calibri"/>
              </a:rPr>
              <a:t>da </a:t>
            </a:r>
            <a:r>
              <a:rPr sz="1200" spc="-5" dirty="0">
                <a:solidFill>
                  <a:srgbClr val="3C3C3C"/>
                </a:solidFill>
                <a:latin typeface="Calibri"/>
                <a:cs typeface="Calibri"/>
              </a:rPr>
              <a:t>quanto emerge </a:t>
            </a:r>
            <a:r>
              <a:rPr sz="1200" dirty="0">
                <a:solidFill>
                  <a:srgbClr val="3C3C3C"/>
                </a:solidFill>
                <a:latin typeface="Calibri"/>
                <a:cs typeface="Calibri"/>
              </a:rPr>
              <a:t>dalle  </a:t>
            </a:r>
            <a:r>
              <a:rPr sz="1200" spc="-5" dirty="0">
                <a:solidFill>
                  <a:srgbClr val="3C3C3C"/>
                </a:solidFill>
                <a:latin typeface="Calibri"/>
                <a:cs typeface="Calibri"/>
              </a:rPr>
              <a:t>informazioni </a:t>
            </a:r>
            <a:r>
              <a:rPr sz="1200" spc="-10" dirty="0">
                <a:solidFill>
                  <a:srgbClr val="3C3C3C"/>
                </a:solidFill>
                <a:latin typeface="Calibri"/>
                <a:cs typeface="Calibri"/>
              </a:rPr>
              <a:t>in </a:t>
            </a:r>
            <a:r>
              <a:rPr sz="1200" spc="-5" dirty="0">
                <a:solidFill>
                  <a:srgbClr val="3C3C3C"/>
                </a:solidFill>
                <a:latin typeface="Calibri"/>
                <a:cs typeface="Calibri"/>
              </a:rPr>
              <a:t>rete, sarà diffuso su tutto </a:t>
            </a:r>
            <a:r>
              <a:rPr sz="1200" dirty="0">
                <a:solidFill>
                  <a:srgbClr val="3C3C3C"/>
                </a:solidFill>
                <a:latin typeface="Calibri"/>
                <a:cs typeface="Calibri"/>
              </a:rPr>
              <a:t>il </a:t>
            </a:r>
            <a:r>
              <a:rPr sz="1200" spc="-5" dirty="0">
                <a:solidFill>
                  <a:srgbClr val="3C3C3C"/>
                </a:solidFill>
                <a:latin typeface="Calibri"/>
                <a:cs typeface="Calibri"/>
              </a:rPr>
              <a:t>territorio</a:t>
            </a:r>
            <a:r>
              <a:rPr sz="1200" spc="25" dirty="0">
                <a:solidFill>
                  <a:srgbClr val="3C3C3C"/>
                </a:solidFill>
                <a:latin typeface="Calibri"/>
                <a:cs typeface="Calibri"/>
              </a:rPr>
              <a:t> </a:t>
            </a:r>
            <a:r>
              <a:rPr sz="1200" spc="-5" dirty="0">
                <a:solidFill>
                  <a:srgbClr val="3C3C3C"/>
                </a:solidFill>
                <a:latin typeface="Calibri"/>
                <a:cs typeface="Calibri"/>
              </a:rPr>
              <a:t>nazionale.</a:t>
            </a:r>
            <a:endParaRPr sz="1200">
              <a:latin typeface="Calibri"/>
              <a:cs typeface="Calibri"/>
            </a:endParaRPr>
          </a:p>
          <a:p>
            <a:pPr>
              <a:lnSpc>
                <a:spcPct val="100000"/>
              </a:lnSpc>
              <a:spcBef>
                <a:spcPts val="20"/>
              </a:spcBef>
            </a:pPr>
            <a:endParaRPr sz="950">
              <a:latin typeface="Times New Roman"/>
              <a:cs typeface="Times New Roman"/>
            </a:endParaRPr>
          </a:p>
          <a:p>
            <a:pPr marL="12700" marR="6985" algn="just">
              <a:lnSpc>
                <a:spcPct val="119200"/>
              </a:lnSpc>
              <a:spcBef>
                <a:spcPts val="5"/>
              </a:spcBef>
            </a:pPr>
            <a:r>
              <a:rPr sz="1200" spc="-5" dirty="0">
                <a:solidFill>
                  <a:srgbClr val="3C3C3C"/>
                </a:solidFill>
                <a:latin typeface="Calibri"/>
                <a:cs typeface="Calibri"/>
              </a:rPr>
              <a:t>Fra poche settimane avrà inizio </a:t>
            </a:r>
            <a:r>
              <a:rPr sz="1200" dirty="0">
                <a:solidFill>
                  <a:srgbClr val="3C3C3C"/>
                </a:solidFill>
                <a:latin typeface="Calibri"/>
                <a:cs typeface="Calibri"/>
              </a:rPr>
              <a:t>la </a:t>
            </a:r>
            <a:r>
              <a:rPr sz="1200" b="1" spc="-5" dirty="0">
                <a:solidFill>
                  <a:srgbClr val="3C3C3C"/>
                </a:solidFill>
                <a:latin typeface="Calibri"/>
                <a:cs typeface="Calibri"/>
              </a:rPr>
              <a:t>II edizione del Festival della Cultura Creativa</a:t>
            </a:r>
            <a:r>
              <a:rPr sz="1200" spc="-5" dirty="0">
                <a:solidFill>
                  <a:srgbClr val="3C3C3C"/>
                </a:solidFill>
                <a:latin typeface="Calibri"/>
                <a:cs typeface="Calibri"/>
              </a:rPr>
              <a:t>. L’edizione dello  scorso </a:t>
            </a:r>
            <a:r>
              <a:rPr sz="1200" dirty="0">
                <a:solidFill>
                  <a:srgbClr val="3C3C3C"/>
                </a:solidFill>
                <a:latin typeface="Calibri"/>
                <a:cs typeface="Calibri"/>
              </a:rPr>
              <a:t>anno ha </a:t>
            </a:r>
            <a:r>
              <a:rPr sz="1200" spc="-5" dirty="0">
                <a:solidFill>
                  <a:srgbClr val="3C3C3C"/>
                </a:solidFill>
                <a:latin typeface="Calibri"/>
                <a:cs typeface="Calibri"/>
              </a:rPr>
              <a:t>visto </a:t>
            </a:r>
            <a:r>
              <a:rPr sz="1200" dirty="0">
                <a:solidFill>
                  <a:srgbClr val="3C3C3C"/>
                </a:solidFill>
                <a:latin typeface="Calibri"/>
                <a:cs typeface="Calibri"/>
              </a:rPr>
              <a:t>il </a:t>
            </a:r>
            <a:r>
              <a:rPr sz="1200" spc="-5" dirty="0">
                <a:solidFill>
                  <a:srgbClr val="3C3C3C"/>
                </a:solidFill>
                <a:latin typeface="Calibri"/>
                <a:cs typeface="Calibri"/>
              </a:rPr>
              <a:t>coinvolgimento </a:t>
            </a:r>
            <a:r>
              <a:rPr sz="1200" dirty="0">
                <a:solidFill>
                  <a:srgbClr val="3C3C3C"/>
                </a:solidFill>
                <a:latin typeface="Calibri"/>
                <a:cs typeface="Calibri"/>
              </a:rPr>
              <a:t>di 50 </a:t>
            </a:r>
            <a:r>
              <a:rPr sz="1200" spc="-5" dirty="0">
                <a:solidFill>
                  <a:srgbClr val="3C3C3C"/>
                </a:solidFill>
                <a:latin typeface="Calibri"/>
                <a:cs typeface="Calibri"/>
              </a:rPr>
              <a:t>città </a:t>
            </a:r>
            <a:r>
              <a:rPr sz="1200" dirty="0">
                <a:solidFill>
                  <a:srgbClr val="3C3C3C"/>
                </a:solidFill>
                <a:latin typeface="Calibri"/>
                <a:cs typeface="Calibri"/>
              </a:rPr>
              <a:t>italiane </a:t>
            </a:r>
            <a:r>
              <a:rPr sz="1200" spc="-5" dirty="0">
                <a:solidFill>
                  <a:srgbClr val="3C3C3C"/>
                </a:solidFill>
                <a:latin typeface="Calibri"/>
                <a:cs typeface="Calibri"/>
              </a:rPr>
              <a:t>raggiungendo </a:t>
            </a:r>
            <a:r>
              <a:rPr sz="1200" dirty="0">
                <a:solidFill>
                  <a:srgbClr val="3C3C3C"/>
                </a:solidFill>
                <a:latin typeface="Calibri"/>
                <a:cs typeface="Calibri"/>
              </a:rPr>
              <a:t>più di </a:t>
            </a:r>
            <a:r>
              <a:rPr sz="1200" spc="-5" dirty="0">
                <a:solidFill>
                  <a:srgbClr val="3C3C3C"/>
                </a:solidFill>
                <a:latin typeface="Calibri"/>
                <a:cs typeface="Calibri"/>
              </a:rPr>
              <a:t>10.000 bambini </a:t>
            </a:r>
            <a:r>
              <a:rPr sz="1200" dirty="0">
                <a:solidFill>
                  <a:srgbClr val="3C3C3C"/>
                </a:solidFill>
                <a:latin typeface="Calibri"/>
                <a:cs typeface="Calibri"/>
              </a:rPr>
              <a:t>e  ragazzi, </a:t>
            </a:r>
            <a:r>
              <a:rPr sz="1200" spc="-5" dirty="0">
                <a:solidFill>
                  <a:srgbClr val="3C3C3C"/>
                </a:solidFill>
                <a:latin typeface="Calibri"/>
                <a:cs typeface="Calibri"/>
              </a:rPr>
              <a:t>impegnati </a:t>
            </a:r>
            <a:r>
              <a:rPr sz="1200" spc="-10" dirty="0">
                <a:solidFill>
                  <a:srgbClr val="3C3C3C"/>
                </a:solidFill>
                <a:latin typeface="Calibri"/>
                <a:cs typeface="Calibri"/>
              </a:rPr>
              <a:t>in </a:t>
            </a:r>
            <a:r>
              <a:rPr sz="1200" spc="-5" dirty="0">
                <a:solidFill>
                  <a:srgbClr val="3C3C3C"/>
                </a:solidFill>
                <a:latin typeface="Calibri"/>
                <a:cs typeface="Calibri"/>
              </a:rPr>
              <a:t>un tema ricco </a:t>
            </a:r>
            <a:r>
              <a:rPr sz="1200" dirty="0">
                <a:solidFill>
                  <a:srgbClr val="3C3C3C"/>
                </a:solidFill>
                <a:latin typeface="Calibri"/>
                <a:cs typeface="Calibri"/>
              </a:rPr>
              <a:t>di </a:t>
            </a:r>
            <a:r>
              <a:rPr sz="1200" spc="-5" dirty="0">
                <a:solidFill>
                  <a:srgbClr val="3C3C3C"/>
                </a:solidFill>
                <a:latin typeface="Calibri"/>
                <a:cs typeface="Calibri"/>
              </a:rPr>
              <a:t>possibili sviluppi: </a:t>
            </a:r>
            <a:r>
              <a:rPr sz="1200" dirty="0">
                <a:solidFill>
                  <a:srgbClr val="3C3C3C"/>
                </a:solidFill>
                <a:latin typeface="Calibri"/>
                <a:cs typeface="Calibri"/>
              </a:rPr>
              <a:t>il </a:t>
            </a:r>
            <a:r>
              <a:rPr sz="1200" spc="-5" dirty="0">
                <a:solidFill>
                  <a:srgbClr val="3C3C3C"/>
                </a:solidFill>
                <a:latin typeface="Calibri"/>
                <a:cs typeface="Calibri"/>
              </a:rPr>
              <a:t>Museo</a:t>
            </a:r>
            <a:r>
              <a:rPr sz="1200" spc="45" dirty="0">
                <a:solidFill>
                  <a:srgbClr val="3C3C3C"/>
                </a:solidFill>
                <a:latin typeface="Calibri"/>
                <a:cs typeface="Calibri"/>
              </a:rPr>
              <a:t> </a:t>
            </a:r>
            <a:r>
              <a:rPr sz="1200" spc="-5" dirty="0">
                <a:solidFill>
                  <a:srgbClr val="3C3C3C"/>
                </a:solidFill>
                <a:latin typeface="Calibri"/>
                <a:cs typeface="Calibri"/>
              </a:rPr>
              <a:t>Immaginario.</a:t>
            </a:r>
            <a:endParaRPr sz="1200">
              <a:latin typeface="Calibri"/>
              <a:cs typeface="Calibri"/>
            </a:endParaRPr>
          </a:p>
          <a:p>
            <a:pPr>
              <a:lnSpc>
                <a:spcPct val="100000"/>
              </a:lnSpc>
              <a:spcBef>
                <a:spcPts val="35"/>
              </a:spcBef>
            </a:pPr>
            <a:endParaRPr sz="950">
              <a:latin typeface="Times New Roman"/>
              <a:cs typeface="Times New Roman"/>
            </a:endParaRPr>
          </a:p>
          <a:p>
            <a:pPr marL="12700" marR="9525" algn="just">
              <a:lnSpc>
                <a:spcPct val="119200"/>
              </a:lnSpc>
            </a:pPr>
            <a:r>
              <a:rPr sz="1200" dirty="0">
                <a:solidFill>
                  <a:srgbClr val="3C3C3C"/>
                </a:solidFill>
                <a:latin typeface="Calibri"/>
                <a:cs typeface="Calibri"/>
              </a:rPr>
              <a:t>Il </a:t>
            </a:r>
            <a:r>
              <a:rPr sz="1200" spc="-5" dirty="0">
                <a:solidFill>
                  <a:srgbClr val="3C3C3C"/>
                </a:solidFill>
                <a:latin typeface="Calibri"/>
                <a:cs typeface="Calibri"/>
              </a:rPr>
              <a:t>progetto </a:t>
            </a:r>
            <a:r>
              <a:rPr sz="1200" dirty="0">
                <a:solidFill>
                  <a:srgbClr val="3C3C3C"/>
                </a:solidFill>
                <a:latin typeface="Calibri"/>
                <a:cs typeface="Calibri"/>
              </a:rPr>
              <a:t>è </a:t>
            </a:r>
            <a:r>
              <a:rPr sz="1200" spc="-5" dirty="0">
                <a:solidFill>
                  <a:srgbClr val="3C3C3C"/>
                </a:solidFill>
                <a:latin typeface="Calibri"/>
                <a:cs typeface="Calibri"/>
              </a:rPr>
              <a:t>promosso </a:t>
            </a:r>
            <a:r>
              <a:rPr sz="1200" dirty="0">
                <a:solidFill>
                  <a:srgbClr val="3C3C3C"/>
                </a:solidFill>
                <a:latin typeface="Calibri"/>
                <a:cs typeface="Calibri"/>
              </a:rPr>
              <a:t>e </a:t>
            </a:r>
            <a:r>
              <a:rPr sz="1200" spc="-5" dirty="0">
                <a:solidFill>
                  <a:srgbClr val="3C3C3C"/>
                </a:solidFill>
                <a:latin typeface="Calibri"/>
                <a:cs typeface="Calibri"/>
              </a:rPr>
              <a:t>seguito </a:t>
            </a:r>
            <a:r>
              <a:rPr sz="1200" dirty="0">
                <a:solidFill>
                  <a:srgbClr val="3C3C3C"/>
                </a:solidFill>
                <a:latin typeface="Calibri"/>
                <a:cs typeface="Calibri"/>
              </a:rPr>
              <a:t>da </a:t>
            </a:r>
            <a:r>
              <a:rPr sz="1200" spc="-5" dirty="0">
                <a:solidFill>
                  <a:srgbClr val="3C3C3C"/>
                </a:solidFill>
                <a:latin typeface="Calibri"/>
                <a:cs typeface="Calibri"/>
              </a:rPr>
              <a:t>ABI </a:t>
            </a:r>
            <a:r>
              <a:rPr sz="1200" dirty="0">
                <a:solidFill>
                  <a:srgbClr val="3C3C3C"/>
                </a:solidFill>
                <a:latin typeface="Calibri"/>
                <a:cs typeface="Calibri"/>
              </a:rPr>
              <a:t>(Associazione </a:t>
            </a:r>
            <a:r>
              <a:rPr sz="1200" spc="-5" dirty="0">
                <a:solidFill>
                  <a:srgbClr val="3C3C3C"/>
                </a:solidFill>
                <a:latin typeface="Calibri"/>
                <a:cs typeface="Calibri"/>
              </a:rPr>
              <a:t>Bancaria Italiana), con </a:t>
            </a:r>
            <a:r>
              <a:rPr sz="1200" dirty="0">
                <a:solidFill>
                  <a:srgbClr val="3C3C3C"/>
                </a:solidFill>
                <a:latin typeface="Calibri"/>
                <a:cs typeface="Calibri"/>
              </a:rPr>
              <a:t>il </a:t>
            </a:r>
            <a:r>
              <a:rPr sz="1200" spc="-5" dirty="0">
                <a:solidFill>
                  <a:srgbClr val="3C3C3C"/>
                </a:solidFill>
                <a:latin typeface="Calibri"/>
                <a:cs typeface="Calibri"/>
              </a:rPr>
              <a:t>patrocinio </a:t>
            </a:r>
            <a:r>
              <a:rPr sz="1200" dirty="0">
                <a:solidFill>
                  <a:srgbClr val="3C3C3C"/>
                </a:solidFill>
                <a:latin typeface="Calibri"/>
                <a:cs typeface="Calibri"/>
              </a:rPr>
              <a:t>della  </a:t>
            </a:r>
            <a:r>
              <a:rPr sz="1200" spc="-5" dirty="0">
                <a:solidFill>
                  <a:srgbClr val="3C3C3C"/>
                </a:solidFill>
                <a:latin typeface="Calibri"/>
                <a:cs typeface="Calibri"/>
              </a:rPr>
              <a:t>Commissione Nazionale Italiana per l’UNESCO </a:t>
            </a:r>
            <a:r>
              <a:rPr sz="1200" dirty="0">
                <a:solidFill>
                  <a:srgbClr val="3C3C3C"/>
                </a:solidFill>
                <a:latin typeface="Calibri"/>
                <a:cs typeface="Calibri"/>
              </a:rPr>
              <a:t>e il </a:t>
            </a:r>
            <a:r>
              <a:rPr sz="1200" spc="-5" dirty="0">
                <a:solidFill>
                  <a:srgbClr val="3C3C3C"/>
                </a:solidFill>
                <a:latin typeface="Calibri"/>
                <a:cs typeface="Calibri"/>
              </a:rPr>
              <a:t>Ministero dei Beni </a:t>
            </a:r>
            <a:r>
              <a:rPr sz="1200" dirty="0">
                <a:solidFill>
                  <a:srgbClr val="3C3C3C"/>
                </a:solidFill>
                <a:latin typeface="Calibri"/>
                <a:cs typeface="Calibri"/>
              </a:rPr>
              <a:t>e </a:t>
            </a:r>
            <a:r>
              <a:rPr sz="1200" spc="-5" dirty="0">
                <a:solidFill>
                  <a:srgbClr val="3C3C3C"/>
                </a:solidFill>
                <a:latin typeface="Calibri"/>
                <a:cs typeface="Calibri"/>
              </a:rPr>
              <a:t>delle Attività Culturali </a:t>
            </a:r>
            <a:r>
              <a:rPr sz="1200" dirty="0">
                <a:solidFill>
                  <a:srgbClr val="3C3C3C"/>
                </a:solidFill>
                <a:latin typeface="Calibri"/>
                <a:cs typeface="Calibri"/>
              </a:rPr>
              <a:t>e </a:t>
            </a:r>
            <a:r>
              <a:rPr sz="1200" spc="-5" dirty="0">
                <a:solidFill>
                  <a:srgbClr val="3C3C3C"/>
                </a:solidFill>
                <a:latin typeface="Calibri"/>
                <a:cs typeface="Calibri"/>
              </a:rPr>
              <a:t>del  </a:t>
            </a:r>
            <a:r>
              <a:rPr sz="1200" dirty="0">
                <a:solidFill>
                  <a:srgbClr val="3C3C3C"/>
                </a:solidFill>
                <a:latin typeface="Calibri"/>
                <a:cs typeface="Calibri"/>
              </a:rPr>
              <a:t>Turismo.</a:t>
            </a:r>
            <a:endParaRPr sz="1200">
              <a:latin typeface="Calibri"/>
              <a:cs typeface="Calibri"/>
            </a:endParaRPr>
          </a:p>
          <a:p>
            <a:pPr>
              <a:lnSpc>
                <a:spcPct val="100000"/>
              </a:lnSpc>
              <a:spcBef>
                <a:spcPts val="50"/>
              </a:spcBef>
            </a:pPr>
            <a:endParaRPr sz="1150">
              <a:latin typeface="Times New Roman"/>
              <a:cs typeface="Times New Roman"/>
            </a:endParaRPr>
          </a:p>
          <a:p>
            <a:pPr marL="12700" algn="just">
              <a:lnSpc>
                <a:spcPct val="100000"/>
              </a:lnSpc>
              <a:spcBef>
                <a:spcPts val="5"/>
              </a:spcBef>
            </a:pPr>
            <a:r>
              <a:rPr sz="2200" spc="-5" dirty="0">
                <a:solidFill>
                  <a:srgbClr val="3C3C3C"/>
                </a:solidFill>
                <a:latin typeface="Calibri"/>
                <a:cs typeface="Calibri"/>
              </a:rPr>
              <a:t>Il programma: didattica a</a:t>
            </a:r>
            <a:r>
              <a:rPr sz="2200" spc="10" dirty="0">
                <a:solidFill>
                  <a:srgbClr val="3C3C3C"/>
                </a:solidFill>
                <a:latin typeface="Calibri"/>
                <a:cs typeface="Calibri"/>
              </a:rPr>
              <a:t> </a:t>
            </a:r>
            <a:r>
              <a:rPr sz="2200" spc="-5" dirty="0">
                <a:solidFill>
                  <a:srgbClr val="3C3C3C"/>
                </a:solidFill>
                <a:latin typeface="Calibri"/>
                <a:cs typeface="Calibri"/>
              </a:rPr>
              <a:t>Roma</a:t>
            </a:r>
            <a:endParaRPr sz="2200">
              <a:latin typeface="Calibri"/>
              <a:cs typeface="Calibri"/>
            </a:endParaRPr>
          </a:p>
          <a:p>
            <a:pPr marL="12700" marR="5080" algn="just">
              <a:lnSpc>
                <a:spcPct val="119100"/>
              </a:lnSpc>
              <a:spcBef>
                <a:spcPts val="819"/>
              </a:spcBef>
            </a:pPr>
            <a:r>
              <a:rPr sz="1200" spc="-5" dirty="0">
                <a:solidFill>
                  <a:srgbClr val="3C3C3C"/>
                </a:solidFill>
                <a:latin typeface="Calibri"/>
                <a:cs typeface="Calibri"/>
              </a:rPr>
              <a:t>Il </a:t>
            </a:r>
            <a:r>
              <a:rPr sz="1200" b="1" spc="-5" dirty="0">
                <a:solidFill>
                  <a:srgbClr val="3C3C3C"/>
                </a:solidFill>
                <a:latin typeface="Calibri"/>
                <a:cs typeface="Calibri"/>
              </a:rPr>
              <a:t>programma </a:t>
            </a:r>
            <a:r>
              <a:rPr sz="1200" dirty="0">
                <a:solidFill>
                  <a:srgbClr val="3C3C3C"/>
                </a:solidFill>
                <a:latin typeface="Calibri"/>
                <a:cs typeface="Calibri"/>
              </a:rPr>
              <a:t>per </a:t>
            </a:r>
            <a:r>
              <a:rPr sz="1200" spc="-5" dirty="0">
                <a:solidFill>
                  <a:srgbClr val="3C3C3C"/>
                </a:solidFill>
                <a:latin typeface="Calibri"/>
                <a:cs typeface="Calibri"/>
              </a:rPr>
              <a:t>questa </a:t>
            </a:r>
            <a:r>
              <a:rPr sz="1200" dirty="0">
                <a:solidFill>
                  <a:srgbClr val="3C3C3C"/>
                </a:solidFill>
                <a:latin typeface="Calibri"/>
                <a:cs typeface="Calibri"/>
              </a:rPr>
              <a:t>nuova </a:t>
            </a:r>
            <a:r>
              <a:rPr sz="1200" spc="-5" dirty="0">
                <a:solidFill>
                  <a:srgbClr val="3C3C3C"/>
                </a:solidFill>
                <a:latin typeface="Calibri"/>
                <a:cs typeface="Calibri"/>
              </a:rPr>
              <a:t>edizione </a:t>
            </a:r>
            <a:r>
              <a:rPr sz="1200" dirty="0">
                <a:solidFill>
                  <a:srgbClr val="3C3C3C"/>
                </a:solidFill>
                <a:latin typeface="Calibri"/>
                <a:cs typeface="Calibri"/>
              </a:rPr>
              <a:t>2015 </a:t>
            </a:r>
            <a:r>
              <a:rPr sz="1200" b="1" dirty="0">
                <a:solidFill>
                  <a:srgbClr val="3C3C3C"/>
                </a:solidFill>
                <a:latin typeface="Calibri"/>
                <a:cs typeface="Calibri"/>
              </a:rPr>
              <a:t>è </a:t>
            </a:r>
            <a:r>
              <a:rPr sz="1200" b="1" spc="-5" dirty="0">
                <a:solidFill>
                  <a:srgbClr val="3C3C3C"/>
                </a:solidFill>
                <a:latin typeface="Calibri"/>
                <a:cs typeface="Calibri"/>
              </a:rPr>
              <a:t>ancora </a:t>
            </a:r>
            <a:r>
              <a:rPr sz="1200" b="1" dirty="0">
                <a:solidFill>
                  <a:srgbClr val="3C3C3C"/>
                </a:solidFill>
                <a:latin typeface="Calibri"/>
                <a:cs typeface="Calibri"/>
              </a:rPr>
              <a:t>in </a:t>
            </a:r>
            <a:r>
              <a:rPr sz="1200" b="1" spc="-5" dirty="0">
                <a:solidFill>
                  <a:srgbClr val="3C3C3C"/>
                </a:solidFill>
                <a:latin typeface="Calibri"/>
                <a:cs typeface="Calibri"/>
              </a:rPr>
              <a:t>fase </a:t>
            </a:r>
            <a:r>
              <a:rPr sz="1200" b="1" dirty="0">
                <a:solidFill>
                  <a:srgbClr val="3C3C3C"/>
                </a:solidFill>
                <a:latin typeface="Calibri"/>
                <a:cs typeface="Calibri"/>
              </a:rPr>
              <a:t>di </a:t>
            </a:r>
            <a:r>
              <a:rPr sz="1200" b="1" spc="-5" dirty="0">
                <a:solidFill>
                  <a:srgbClr val="3C3C3C"/>
                </a:solidFill>
                <a:latin typeface="Calibri"/>
                <a:cs typeface="Calibri"/>
              </a:rPr>
              <a:t>definizione, </a:t>
            </a:r>
            <a:r>
              <a:rPr sz="1200" dirty="0">
                <a:solidFill>
                  <a:srgbClr val="3C3C3C"/>
                </a:solidFill>
                <a:latin typeface="Calibri"/>
                <a:cs typeface="Calibri"/>
              </a:rPr>
              <a:t>ma </a:t>
            </a:r>
            <a:r>
              <a:rPr sz="1200" spc="-5" dirty="0">
                <a:solidFill>
                  <a:srgbClr val="3C3C3C"/>
                </a:solidFill>
                <a:latin typeface="Calibri"/>
                <a:cs typeface="Calibri"/>
              </a:rPr>
              <a:t>sul sito  compaiono </a:t>
            </a:r>
            <a:r>
              <a:rPr sz="1200" dirty="0">
                <a:solidFill>
                  <a:srgbClr val="3C3C3C"/>
                </a:solidFill>
                <a:latin typeface="Calibri"/>
                <a:cs typeface="Calibri"/>
              </a:rPr>
              <a:t>già i nomi dei </a:t>
            </a:r>
            <a:r>
              <a:rPr sz="1200" spc="-5" dirty="0">
                <a:solidFill>
                  <a:srgbClr val="3C3C3C"/>
                </a:solidFill>
                <a:latin typeface="Calibri"/>
                <a:cs typeface="Calibri"/>
              </a:rPr>
              <a:t>partner </a:t>
            </a:r>
            <a:r>
              <a:rPr sz="1200" dirty="0">
                <a:solidFill>
                  <a:srgbClr val="3C3C3C"/>
                </a:solidFill>
                <a:latin typeface="Calibri"/>
                <a:cs typeface="Calibri"/>
              </a:rPr>
              <a:t>e dei </a:t>
            </a:r>
            <a:r>
              <a:rPr sz="1200" spc="-5" dirty="0">
                <a:solidFill>
                  <a:srgbClr val="3C3C3C"/>
                </a:solidFill>
                <a:latin typeface="Calibri"/>
                <a:cs typeface="Calibri"/>
              </a:rPr>
              <a:t>luoghi </a:t>
            </a:r>
            <a:r>
              <a:rPr sz="1200" dirty="0">
                <a:solidFill>
                  <a:srgbClr val="3C3C3C"/>
                </a:solidFill>
                <a:latin typeface="Calibri"/>
                <a:cs typeface="Calibri"/>
              </a:rPr>
              <a:t>nei quali </a:t>
            </a:r>
            <a:r>
              <a:rPr sz="1200" spc="-5" dirty="0">
                <a:solidFill>
                  <a:srgbClr val="3C3C3C"/>
                </a:solidFill>
                <a:latin typeface="Calibri"/>
                <a:cs typeface="Calibri"/>
              </a:rPr>
              <a:t>avranno corso </a:t>
            </a:r>
            <a:r>
              <a:rPr sz="1200" dirty="0">
                <a:solidFill>
                  <a:srgbClr val="3C3C3C"/>
                </a:solidFill>
                <a:latin typeface="Calibri"/>
                <a:cs typeface="Calibri"/>
              </a:rPr>
              <a:t>le attività e i </a:t>
            </a:r>
            <a:r>
              <a:rPr sz="1200" spc="-5" dirty="0">
                <a:solidFill>
                  <a:srgbClr val="3C3C3C"/>
                </a:solidFill>
                <a:latin typeface="Calibri"/>
                <a:cs typeface="Calibri"/>
              </a:rPr>
              <a:t>laboratori  didattici. </a:t>
            </a:r>
            <a:r>
              <a:rPr sz="1200" b="1" dirty="0">
                <a:solidFill>
                  <a:srgbClr val="3C3C3C"/>
                </a:solidFill>
                <a:latin typeface="Calibri"/>
                <a:cs typeface="Calibri"/>
              </a:rPr>
              <a:t>A </a:t>
            </a:r>
            <a:r>
              <a:rPr sz="1200" b="1" spc="-5" dirty="0">
                <a:solidFill>
                  <a:srgbClr val="3C3C3C"/>
                </a:solidFill>
                <a:latin typeface="Calibri"/>
                <a:cs typeface="Calibri"/>
              </a:rPr>
              <a:t>Roma</a:t>
            </a:r>
            <a:r>
              <a:rPr sz="1200" spc="-5" dirty="0">
                <a:solidFill>
                  <a:srgbClr val="3C3C3C"/>
                </a:solidFill>
                <a:latin typeface="Calibri"/>
                <a:cs typeface="Calibri"/>
              </a:rPr>
              <a:t>saranno interessate delle strutture nei </a:t>
            </a:r>
            <a:r>
              <a:rPr sz="1200" dirty="0">
                <a:solidFill>
                  <a:srgbClr val="3C3C3C"/>
                </a:solidFill>
                <a:latin typeface="Calibri"/>
                <a:cs typeface="Calibri"/>
              </a:rPr>
              <a:t>quartieri </a:t>
            </a:r>
            <a:r>
              <a:rPr sz="1200" spc="-5" dirty="0">
                <a:solidFill>
                  <a:srgbClr val="3C3C3C"/>
                </a:solidFill>
                <a:latin typeface="Calibri"/>
                <a:cs typeface="Calibri"/>
              </a:rPr>
              <a:t>Garbatella </a:t>
            </a:r>
            <a:r>
              <a:rPr sz="1200" dirty="0">
                <a:solidFill>
                  <a:srgbClr val="3C3C3C"/>
                </a:solidFill>
                <a:latin typeface="Calibri"/>
                <a:cs typeface="Calibri"/>
              </a:rPr>
              <a:t>e </a:t>
            </a:r>
            <a:r>
              <a:rPr sz="1200" spc="-5" dirty="0">
                <a:solidFill>
                  <a:srgbClr val="3C3C3C"/>
                </a:solidFill>
                <a:latin typeface="Calibri"/>
                <a:cs typeface="Calibri"/>
              </a:rPr>
              <a:t>Quadraro, </a:t>
            </a:r>
            <a:r>
              <a:rPr sz="1200" dirty="0">
                <a:solidFill>
                  <a:srgbClr val="3C3C3C"/>
                </a:solidFill>
                <a:latin typeface="Calibri"/>
                <a:cs typeface="Calibri"/>
              </a:rPr>
              <a:t>ma  </a:t>
            </a:r>
            <a:r>
              <a:rPr sz="1200" spc="-5" dirty="0">
                <a:solidFill>
                  <a:srgbClr val="3C3C3C"/>
                </a:solidFill>
                <a:latin typeface="Calibri"/>
                <a:cs typeface="Calibri"/>
              </a:rPr>
              <a:t>preparatevi anche </a:t>
            </a:r>
            <a:r>
              <a:rPr sz="1200" dirty="0">
                <a:solidFill>
                  <a:srgbClr val="3C3C3C"/>
                </a:solidFill>
                <a:latin typeface="Calibri"/>
                <a:cs typeface="Calibri"/>
              </a:rPr>
              <a:t>a </a:t>
            </a:r>
            <a:r>
              <a:rPr sz="1200" spc="-5" dirty="0">
                <a:solidFill>
                  <a:srgbClr val="3C3C3C"/>
                </a:solidFill>
                <a:latin typeface="Calibri"/>
                <a:cs typeface="Calibri"/>
              </a:rPr>
              <a:t>fare </a:t>
            </a:r>
            <a:r>
              <a:rPr sz="1200" dirty="0">
                <a:solidFill>
                  <a:srgbClr val="3C3C3C"/>
                </a:solidFill>
                <a:latin typeface="Calibri"/>
                <a:cs typeface="Calibri"/>
              </a:rPr>
              <a:t>un </a:t>
            </a:r>
            <a:r>
              <a:rPr sz="1200" spc="-5" dirty="0">
                <a:solidFill>
                  <a:srgbClr val="3C3C3C"/>
                </a:solidFill>
                <a:latin typeface="Calibri"/>
                <a:cs typeface="Calibri"/>
              </a:rPr>
              <a:t>salto </a:t>
            </a:r>
            <a:r>
              <a:rPr sz="1200" dirty="0">
                <a:solidFill>
                  <a:srgbClr val="3C3C3C"/>
                </a:solidFill>
                <a:latin typeface="Calibri"/>
                <a:cs typeface="Calibri"/>
              </a:rPr>
              <a:t>a Villa </a:t>
            </a:r>
            <a:r>
              <a:rPr sz="1200" spc="-5" dirty="0">
                <a:solidFill>
                  <a:srgbClr val="3C3C3C"/>
                </a:solidFill>
                <a:latin typeface="Calibri"/>
                <a:cs typeface="Calibri"/>
              </a:rPr>
              <a:t>Torlonia, </a:t>
            </a:r>
            <a:r>
              <a:rPr sz="1200" dirty="0">
                <a:solidFill>
                  <a:srgbClr val="3C3C3C"/>
                </a:solidFill>
                <a:latin typeface="Calibri"/>
                <a:cs typeface="Calibri"/>
              </a:rPr>
              <a:t>alle </a:t>
            </a:r>
            <a:r>
              <a:rPr sz="1200" spc="-5" dirty="0">
                <a:solidFill>
                  <a:srgbClr val="3C3C3C"/>
                </a:solidFill>
                <a:latin typeface="Calibri"/>
                <a:cs typeface="Calibri"/>
              </a:rPr>
              <a:t>Scuderie </a:t>
            </a:r>
            <a:r>
              <a:rPr sz="1200" dirty="0">
                <a:solidFill>
                  <a:srgbClr val="3C3C3C"/>
                </a:solidFill>
                <a:latin typeface="Calibri"/>
                <a:cs typeface="Calibri"/>
              </a:rPr>
              <a:t>di </a:t>
            </a:r>
            <a:r>
              <a:rPr sz="1200" spc="-5" dirty="0">
                <a:solidFill>
                  <a:srgbClr val="3C3C3C"/>
                </a:solidFill>
                <a:latin typeface="Calibri"/>
                <a:cs typeface="Calibri"/>
              </a:rPr>
              <a:t>Palazzo Altieri, </a:t>
            </a:r>
            <a:r>
              <a:rPr sz="1200" dirty="0">
                <a:solidFill>
                  <a:srgbClr val="3C3C3C"/>
                </a:solidFill>
                <a:latin typeface="Calibri"/>
                <a:cs typeface="Calibri"/>
              </a:rPr>
              <a:t>a </a:t>
            </a:r>
            <a:r>
              <a:rPr sz="1200" spc="-5" dirty="0">
                <a:solidFill>
                  <a:srgbClr val="3C3C3C"/>
                </a:solidFill>
                <a:latin typeface="Calibri"/>
                <a:cs typeface="Calibri"/>
              </a:rPr>
              <a:t>Palazzo de  Carolis </a:t>
            </a:r>
            <a:r>
              <a:rPr sz="1200" dirty="0">
                <a:solidFill>
                  <a:srgbClr val="3C3C3C"/>
                </a:solidFill>
                <a:latin typeface="Calibri"/>
                <a:cs typeface="Calibri"/>
              </a:rPr>
              <a:t>e al Palazzo delle </a:t>
            </a:r>
            <a:r>
              <a:rPr sz="1200" spc="-5" dirty="0">
                <a:solidFill>
                  <a:srgbClr val="3C3C3C"/>
                </a:solidFill>
                <a:latin typeface="Calibri"/>
                <a:cs typeface="Calibri"/>
              </a:rPr>
              <a:t>Esposizioni; </a:t>
            </a:r>
            <a:r>
              <a:rPr sz="1200" dirty="0">
                <a:solidFill>
                  <a:srgbClr val="3C3C3C"/>
                </a:solidFill>
                <a:latin typeface="Calibri"/>
                <a:cs typeface="Calibri"/>
              </a:rPr>
              <a:t>a </a:t>
            </a:r>
            <a:r>
              <a:rPr sz="1200" spc="-5" dirty="0">
                <a:solidFill>
                  <a:srgbClr val="3C3C3C"/>
                </a:solidFill>
                <a:latin typeface="Calibri"/>
                <a:cs typeface="Calibri"/>
              </a:rPr>
              <a:t>Napoli sarà </a:t>
            </a:r>
            <a:r>
              <a:rPr sz="1200" dirty="0">
                <a:solidFill>
                  <a:srgbClr val="3C3C3C"/>
                </a:solidFill>
                <a:latin typeface="Calibri"/>
                <a:cs typeface="Calibri"/>
              </a:rPr>
              <a:t>interessato anche il </a:t>
            </a:r>
            <a:r>
              <a:rPr sz="1200" b="1" spc="-5" dirty="0">
                <a:solidFill>
                  <a:srgbClr val="3C3C3C"/>
                </a:solidFill>
                <a:latin typeface="Calibri"/>
                <a:cs typeface="Calibri"/>
              </a:rPr>
              <a:t>Museo </a:t>
            </a:r>
            <a:r>
              <a:rPr sz="1200" b="1" dirty="0">
                <a:solidFill>
                  <a:srgbClr val="3C3C3C"/>
                </a:solidFill>
                <a:latin typeface="Calibri"/>
                <a:cs typeface="Calibri"/>
              </a:rPr>
              <a:t>d’arte  </a:t>
            </a:r>
            <a:r>
              <a:rPr sz="1200" b="1" spc="-5" dirty="0">
                <a:solidFill>
                  <a:srgbClr val="3C3C3C"/>
                </a:solidFill>
                <a:latin typeface="Calibri"/>
                <a:cs typeface="Calibri"/>
              </a:rPr>
              <a:t>contemporanea Donna Regina</a:t>
            </a:r>
            <a:r>
              <a:rPr sz="1200" spc="-5" dirty="0">
                <a:solidFill>
                  <a:srgbClr val="3C3C3C"/>
                </a:solidFill>
                <a:latin typeface="Calibri"/>
                <a:cs typeface="Calibri"/>
              </a:rPr>
              <a:t>; </a:t>
            </a:r>
            <a:r>
              <a:rPr sz="1200" dirty="0">
                <a:solidFill>
                  <a:srgbClr val="3C3C3C"/>
                </a:solidFill>
                <a:latin typeface="Calibri"/>
                <a:cs typeface="Calibri"/>
              </a:rPr>
              <a:t>a Milano il </a:t>
            </a:r>
            <a:r>
              <a:rPr sz="1200" b="1" spc="-5" dirty="0">
                <a:solidFill>
                  <a:srgbClr val="3C3C3C"/>
                </a:solidFill>
                <a:latin typeface="Calibri"/>
                <a:cs typeface="Calibri"/>
              </a:rPr>
              <a:t>Museo </a:t>
            </a:r>
            <a:r>
              <a:rPr sz="1200" b="1" dirty="0">
                <a:solidFill>
                  <a:srgbClr val="3C3C3C"/>
                </a:solidFill>
                <a:latin typeface="Calibri"/>
                <a:cs typeface="Calibri"/>
              </a:rPr>
              <a:t>Nazionale </a:t>
            </a:r>
            <a:r>
              <a:rPr sz="1200" b="1" spc="-5" dirty="0">
                <a:solidFill>
                  <a:srgbClr val="3C3C3C"/>
                </a:solidFill>
                <a:latin typeface="Calibri"/>
                <a:cs typeface="Calibri"/>
              </a:rPr>
              <a:t>della Scienza </a:t>
            </a:r>
            <a:r>
              <a:rPr sz="1200" b="1" dirty="0">
                <a:solidFill>
                  <a:srgbClr val="3C3C3C"/>
                </a:solidFill>
                <a:latin typeface="Calibri"/>
                <a:cs typeface="Calibri"/>
              </a:rPr>
              <a:t>e </a:t>
            </a:r>
            <a:r>
              <a:rPr sz="1200" b="1" spc="-5" dirty="0">
                <a:solidFill>
                  <a:srgbClr val="3C3C3C"/>
                </a:solidFill>
                <a:latin typeface="Calibri"/>
                <a:cs typeface="Calibri"/>
              </a:rPr>
              <a:t>della Tecnologia  Leonardo </a:t>
            </a:r>
            <a:r>
              <a:rPr sz="1200" b="1" dirty="0">
                <a:solidFill>
                  <a:srgbClr val="3C3C3C"/>
                </a:solidFill>
                <a:latin typeface="Calibri"/>
                <a:cs typeface="Calibri"/>
              </a:rPr>
              <a:t>da </a:t>
            </a:r>
            <a:r>
              <a:rPr sz="1200" b="1" spc="-5" dirty="0">
                <a:solidFill>
                  <a:srgbClr val="3C3C3C"/>
                </a:solidFill>
                <a:latin typeface="Calibri"/>
                <a:cs typeface="Calibri"/>
              </a:rPr>
              <a:t>Vinci</a:t>
            </a:r>
            <a:r>
              <a:rPr sz="1200" spc="-5" dirty="0">
                <a:solidFill>
                  <a:srgbClr val="3C3C3C"/>
                </a:solidFill>
                <a:latin typeface="Calibri"/>
                <a:cs typeface="Calibri"/>
              </a:rPr>
              <a:t>; </a:t>
            </a:r>
            <a:r>
              <a:rPr sz="1200" dirty="0">
                <a:solidFill>
                  <a:srgbClr val="3C3C3C"/>
                </a:solidFill>
                <a:latin typeface="Calibri"/>
                <a:cs typeface="Calibri"/>
              </a:rPr>
              <a:t>a Torino il </a:t>
            </a:r>
            <a:r>
              <a:rPr sz="1200" b="1" spc="-5" dirty="0">
                <a:solidFill>
                  <a:srgbClr val="3C3C3C"/>
                </a:solidFill>
                <a:latin typeface="Calibri"/>
                <a:cs typeface="Calibri"/>
              </a:rPr>
              <a:t>Museo Nazionale del Cinema</a:t>
            </a:r>
            <a:r>
              <a:rPr sz="1200" spc="-5" dirty="0">
                <a:solidFill>
                  <a:srgbClr val="3C3C3C"/>
                </a:solidFill>
                <a:latin typeface="Calibri"/>
                <a:cs typeface="Calibri"/>
              </a:rPr>
              <a:t>, </a:t>
            </a:r>
            <a:r>
              <a:rPr sz="1200" dirty="0">
                <a:solidFill>
                  <a:srgbClr val="3C3C3C"/>
                </a:solidFill>
                <a:latin typeface="Calibri"/>
                <a:cs typeface="Calibri"/>
              </a:rPr>
              <a:t>ma le città </a:t>
            </a:r>
            <a:r>
              <a:rPr sz="1200" spc="-5" dirty="0">
                <a:solidFill>
                  <a:srgbClr val="3C3C3C"/>
                </a:solidFill>
                <a:latin typeface="Calibri"/>
                <a:cs typeface="Calibri"/>
              </a:rPr>
              <a:t>coinvolte saranno  tantissime </a:t>
            </a:r>
            <a:r>
              <a:rPr sz="1200" dirty="0">
                <a:solidFill>
                  <a:srgbClr val="3C3C3C"/>
                </a:solidFill>
                <a:latin typeface="Calibri"/>
                <a:cs typeface="Calibri"/>
              </a:rPr>
              <a:t>dal nord al </a:t>
            </a:r>
            <a:r>
              <a:rPr sz="1200" spc="-10" dirty="0">
                <a:solidFill>
                  <a:srgbClr val="3C3C3C"/>
                </a:solidFill>
                <a:latin typeface="Calibri"/>
                <a:cs typeface="Calibri"/>
              </a:rPr>
              <a:t>sud </a:t>
            </a:r>
            <a:r>
              <a:rPr sz="1200" spc="-5" dirty="0">
                <a:solidFill>
                  <a:srgbClr val="3C3C3C"/>
                </a:solidFill>
                <a:latin typeface="Calibri"/>
                <a:cs typeface="Calibri"/>
              </a:rPr>
              <a:t>dell’Italia.</a:t>
            </a:r>
            <a:endParaRPr sz="1200">
              <a:latin typeface="Calibri"/>
              <a:cs typeface="Calibri"/>
            </a:endParaRPr>
          </a:p>
          <a:p>
            <a:pPr>
              <a:lnSpc>
                <a:spcPct val="100000"/>
              </a:lnSpc>
              <a:spcBef>
                <a:spcPts val="35"/>
              </a:spcBef>
            </a:pPr>
            <a:endParaRPr sz="950">
              <a:latin typeface="Times New Roman"/>
              <a:cs typeface="Times New Roman"/>
            </a:endParaRPr>
          </a:p>
          <a:p>
            <a:pPr marL="12700" marR="6350" algn="just">
              <a:lnSpc>
                <a:spcPct val="119200"/>
              </a:lnSpc>
            </a:pPr>
            <a:r>
              <a:rPr sz="1200" spc="-5" dirty="0">
                <a:solidFill>
                  <a:srgbClr val="3C3C3C"/>
                </a:solidFill>
                <a:latin typeface="Calibri"/>
                <a:cs typeface="Calibri"/>
              </a:rPr>
              <a:t>L’artista che </a:t>
            </a:r>
            <a:r>
              <a:rPr sz="1200" dirty="0">
                <a:solidFill>
                  <a:srgbClr val="3C3C3C"/>
                </a:solidFill>
                <a:latin typeface="Calibri"/>
                <a:cs typeface="Calibri"/>
              </a:rPr>
              <a:t>ha </a:t>
            </a:r>
            <a:r>
              <a:rPr sz="1200" spc="-5" dirty="0">
                <a:solidFill>
                  <a:srgbClr val="3C3C3C"/>
                </a:solidFill>
                <a:latin typeface="Calibri"/>
                <a:cs typeface="Calibri"/>
              </a:rPr>
              <a:t>realizzato </a:t>
            </a:r>
            <a:r>
              <a:rPr sz="1200" dirty="0">
                <a:solidFill>
                  <a:srgbClr val="3C3C3C"/>
                </a:solidFill>
                <a:latin typeface="Calibri"/>
                <a:cs typeface="Calibri"/>
              </a:rPr>
              <a:t>il </a:t>
            </a:r>
            <a:r>
              <a:rPr sz="1200" spc="-5" dirty="0">
                <a:solidFill>
                  <a:srgbClr val="3C3C3C"/>
                </a:solidFill>
                <a:latin typeface="Calibri"/>
                <a:cs typeface="Calibri"/>
              </a:rPr>
              <a:t>manifesto </a:t>
            </a:r>
            <a:r>
              <a:rPr sz="1200" dirty="0">
                <a:solidFill>
                  <a:srgbClr val="3C3C3C"/>
                </a:solidFill>
                <a:latin typeface="Calibri"/>
                <a:cs typeface="Calibri"/>
              </a:rPr>
              <a:t>del </a:t>
            </a:r>
            <a:r>
              <a:rPr sz="1200" spc="-5" dirty="0">
                <a:solidFill>
                  <a:srgbClr val="3C3C3C"/>
                </a:solidFill>
                <a:latin typeface="Calibri"/>
                <a:cs typeface="Calibri"/>
              </a:rPr>
              <a:t>Festival </a:t>
            </a:r>
            <a:r>
              <a:rPr sz="1200" dirty="0">
                <a:solidFill>
                  <a:srgbClr val="3C3C3C"/>
                </a:solidFill>
                <a:latin typeface="Calibri"/>
                <a:cs typeface="Calibri"/>
              </a:rPr>
              <a:t>è </a:t>
            </a:r>
            <a:r>
              <a:rPr sz="1200" b="1" dirty="0">
                <a:solidFill>
                  <a:srgbClr val="3C3C3C"/>
                </a:solidFill>
                <a:latin typeface="Calibri"/>
                <a:cs typeface="Calibri"/>
              </a:rPr>
              <a:t>Eva </a:t>
            </a:r>
            <a:r>
              <a:rPr sz="1200" b="1" spc="-5" dirty="0">
                <a:solidFill>
                  <a:srgbClr val="3C3C3C"/>
                </a:solidFill>
                <a:latin typeface="Calibri"/>
                <a:cs typeface="Calibri"/>
              </a:rPr>
              <a:t>Montanari</a:t>
            </a:r>
            <a:r>
              <a:rPr sz="1200" spc="-5" dirty="0">
                <a:solidFill>
                  <a:srgbClr val="3C3C3C"/>
                </a:solidFill>
                <a:latin typeface="Calibri"/>
                <a:cs typeface="Calibri"/>
              </a:rPr>
              <a:t>, illustratrice </a:t>
            </a:r>
            <a:r>
              <a:rPr sz="1200" dirty="0">
                <a:solidFill>
                  <a:srgbClr val="3C3C3C"/>
                </a:solidFill>
                <a:latin typeface="Calibri"/>
                <a:cs typeface="Calibri"/>
              </a:rPr>
              <a:t>dalla </a:t>
            </a:r>
            <a:r>
              <a:rPr sz="1200" spc="-5" dirty="0">
                <a:solidFill>
                  <a:srgbClr val="3C3C3C"/>
                </a:solidFill>
                <a:latin typeface="Calibri"/>
                <a:cs typeface="Calibri"/>
              </a:rPr>
              <a:t>penna  elegante </a:t>
            </a:r>
            <a:r>
              <a:rPr sz="1200" dirty="0">
                <a:solidFill>
                  <a:srgbClr val="3C3C3C"/>
                </a:solidFill>
                <a:latin typeface="Calibri"/>
                <a:cs typeface="Calibri"/>
              </a:rPr>
              <a:t>e dal </a:t>
            </a:r>
            <a:r>
              <a:rPr sz="1200" spc="-5" dirty="0">
                <a:solidFill>
                  <a:srgbClr val="3C3C3C"/>
                </a:solidFill>
                <a:latin typeface="Calibri"/>
                <a:cs typeface="Calibri"/>
              </a:rPr>
              <a:t>tocco morbido. </a:t>
            </a:r>
            <a:r>
              <a:rPr sz="1200" dirty="0">
                <a:solidFill>
                  <a:srgbClr val="3C3C3C"/>
                </a:solidFill>
                <a:latin typeface="Calibri"/>
                <a:cs typeface="Calibri"/>
              </a:rPr>
              <a:t>I </a:t>
            </a:r>
            <a:r>
              <a:rPr sz="1200" spc="-5" dirty="0">
                <a:solidFill>
                  <a:srgbClr val="3C3C3C"/>
                </a:solidFill>
                <a:latin typeface="Calibri"/>
                <a:cs typeface="Calibri"/>
              </a:rPr>
              <a:t>suoi </a:t>
            </a:r>
            <a:r>
              <a:rPr sz="1200" dirty="0">
                <a:solidFill>
                  <a:srgbClr val="3C3C3C"/>
                </a:solidFill>
                <a:latin typeface="Calibri"/>
                <a:cs typeface="Calibri"/>
              </a:rPr>
              <a:t>libri </a:t>
            </a:r>
            <a:r>
              <a:rPr sz="1200" spc="-5" dirty="0">
                <a:solidFill>
                  <a:srgbClr val="3C3C3C"/>
                </a:solidFill>
                <a:latin typeface="Calibri"/>
                <a:cs typeface="Calibri"/>
              </a:rPr>
              <a:t>sono </a:t>
            </a:r>
            <a:r>
              <a:rPr sz="1200" dirty="0">
                <a:solidFill>
                  <a:srgbClr val="3C3C3C"/>
                </a:solidFill>
                <a:latin typeface="Calibri"/>
                <a:cs typeface="Calibri"/>
              </a:rPr>
              <a:t>stati </a:t>
            </a:r>
            <a:r>
              <a:rPr sz="1200" spc="-5" dirty="0">
                <a:solidFill>
                  <a:srgbClr val="3C3C3C"/>
                </a:solidFill>
                <a:latin typeface="Calibri"/>
                <a:cs typeface="Calibri"/>
              </a:rPr>
              <a:t>tradotti </a:t>
            </a:r>
            <a:r>
              <a:rPr sz="1200" dirty="0">
                <a:solidFill>
                  <a:srgbClr val="3C3C3C"/>
                </a:solidFill>
                <a:latin typeface="Calibri"/>
                <a:cs typeface="Calibri"/>
              </a:rPr>
              <a:t>in </a:t>
            </a:r>
            <a:r>
              <a:rPr sz="1200" spc="-5" dirty="0">
                <a:solidFill>
                  <a:srgbClr val="3C3C3C"/>
                </a:solidFill>
                <a:latin typeface="Calibri"/>
                <a:cs typeface="Calibri"/>
              </a:rPr>
              <a:t>Portogallo, Croazia, Finlandia,  </a:t>
            </a:r>
            <a:r>
              <a:rPr sz="1200" dirty="0">
                <a:solidFill>
                  <a:srgbClr val="3C3C3C"/>
                </a:solidFill>
                <a:latin typeface="Calibri"/>
                <a:cs typeface="Calibri"/>
              </a:rPr>
              <a:t>Turchia, </a:t>
            </a:r>
            <a:r>
              <a:rPr sz="1200" spc="-5" dirty="0">
                <a:solidFill>
                  <a:srgbClr val="3C3C3C"/>
                </a:solidFill>
                <a:latin typeface="Calibri"/>
                <a:cs typeface="Calibri"/>
              </a:rPr>
              <a:t>Argentina </a:t>
            </a:r>
            <a:r>
              <a:rPr sz="1200" dirty="0">
                <a:solidFill>
                  <a:srgbClr val="3C3C3C"/>
                </a:solidFill>
                <a:latin typeface="Calibri"/>
                <a:cs typeface="Calibri"/>
              </a:rPr>
              <a:t>e </a:t>
            </a:r>
            <a:r>
              <a:rPr sz="1200" spc="-5" dirty="0">
                <a:solidFill>
                  <a:srgbClr val="3C3C3C"/>
                </a:solidFill>
                <a:latin typeface="Calibri"/>
                <a:cs typeface="Calibri"/>
              </a:rPr>
              <a:t>Thailandia </a:t>
            </a:r>
            <a:r>
              <a:rPr sz="1200" dirty="0">
                <a:solidFill>
                  <a:srgbClr val="3C3C3C"/>
                </a:solidFill>
                <a:latin typeface="Calibri"/>
                <a:cs typeface="Calibri"/>
              </a:rPr>
              <a:t>e le </a:t>
            </a:r>
            <a:r>
              <a:rPr sz="1200" spc="-5" dirty="0">
                <a:solidFill>
                  <a:srgbClr val="3C3C3C"/>
                </a:solidFill>
                <a:latin typeface="Calibri"/>
                <a:cs typeface="Calibri"/>
              </a:rPr>
              <a:t>sue opere esposte </a:t>
            </a:r>
            <a:r>
              <a:rPr sz="1200" dirty="0">
                <a:solidFill>
                  <a:srgbClr val="3C3C3C"/>
                </a:solidFill>
                <a:latin typeface="Calibri"/>
                <a:cs typeface="Calibri"/>
              </a:rPr>
              <a:t>negli </a:t>
            </a:r>
            <a:r>
              <a:rPr sz="1200" spc="-5" dirty="0">
                <a:solidFill>
                  <a:srgbClr val="3C3C3C"/>
                </a:solidFill>
                <a:latin typeface="Calibri"/>
                <a:cs typeface="Calibri"/>
              </a:rPr>
              <a:t>Stati Uniti, </a:t>
            </a:r>
            <a:r>
              <a:rPr sz="1200" dirty="0">
                <a:solidFill>
                  <a:srgbClr val="3C3C3C"/>
                </a:solidFill>
                <a:latin typeface="Calibri"/>
                <a:cs typeface="Calibri"/>
              </a:rPr>
              <a:t>in </a:t>
            </a:r>
            <a:r>
              <a:rPr sz="1200" spc="-5" dirty="0">
                <a:solidFill>
                  <a:srgbClr val="3C3C3C"/>
                </a:solidFill>
                <a:latin typeface="Calibri"/>
                <a:cs typeface="Calibri"/>
              </a:rPr>
              <a:t>Giappone,</a:t>
            </a:r>
            <a:r>
              <a:rPr sz="1200" spc="85" dirty="0">
                <a:solidFill>
                  <a:srgbClr val="3C3C3C"/>
                </a:solidFill>
                <a:latin typeface="Calibri"/>
                <a:cs typeface="Calibri"/>
              </a:rPr>
              <a:t> </a:t>
            </a:r>
            <a:r>
              <a:rPr sz="1200" spc="-5" dirty="0">
                <a:solidFill>
                  <a:srgbClr val="3C3C3C"/>
                </a:solidFill>
                <a:latin typeface="Calibri"/>
                <a:cs typeface="Calibri"/>
              </a:rPr>
              <a:t>Francia,</a:t>
            </a:r>
            <a:endParaRPr sz="1200">
              <a:latin typeface="Calibri"/>
              <a:cs typeface="Calibri"/>
            </a:endParaRPr>
          </a:p>
        </p:txBody>
      </p:sp>
      <p:sp>
        <p:nvSpPr>
          <p:cNvPr id="5" name="object 5"/>
          <p:cNvSpPr/>
          <p:nvPr/>
        </p:nvSpPr>
        <p:spPr>
          <a:xfrm>
            <a:off x="2296761" y="2325274"/>
            <a:ext cx="2826327" cy="94167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4260" cy="213042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Zebrart.it</a:t>
            </a:r>
            <a:endParaRPr sz="1600">
              <a:latin typeface="Arial"/>
              <a:cs typeface="Arial"/>
            </a:endParaRPr>
          </a:p>
          <a:p>
            <a:pPr marL="12700">
              <a:lnSpc>
                <a:spcPts val="1880"/>
              </a:lnSpc>
            </a:pPr>
            <a:r>
              <a:rPr sz="1600" b="1" spc="-5" dirty="0">
                <a:latin typeface="Arial"/>
                <a:cs typeface="Arial"/>
              </a:rPr>
              <a:t>6 marzo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nSpc>
                <a:spcPct val="119200"/>
              </a:lnSpc>
              <a:spcBef>
                <a:spcPts val="900"/>
              </a:spcBef>
            </a:pPr>
            <a:r>
              <a:rPr sz="1200" spc="-5" dirty="0">
                <a:solidFill>
                  <a:srgbClr val="3C3C3C"/>
                </a:solidFill>
                <a:latin typeface="Calibri"/>
                <a:cs typeface="Calibri"/>
              </a:rPr>
              <a:t>Inghilterra, Brasile </a:t>
            </a:r>
            <a:r>
              <a:rPr sz="1200" dirty="0">
                <a:solidFill>
                  <a:srgbClr val="3C3C3C"/>
                </a:solidFill>
                <a:latin typeface="Calibri"/>
                <a:cs typeface="Calibri"/>
              </a:rPr>
              <a:t>e </a:t>
            </a:r>
            <a:r>
              <a:rPr sz="1200" spc="-5" dirty="0">
                <a:solidFill>
                  <a:srgbClr val="3C3C3C"/>
                </a:solidFill>
                <a:latin typeface="Calibri"/>
                <a:cs typeface="Calibri"/>
              </a:rPr>
              <a:t>Venezuela. Se darete un’occhiata </a:t>
            </a:r>
            <a:r>
              <a:rPr sz="1200" dirty="0">
                <a:solidFill>
                  <a:srgbClr val="3C3C3C"/>
                </a:solidFill>
                <a:latin typeface="Calibri"/>
                <a:cs typeface="Calibri"/>
              </a:rPr>
              <a:t>al </a:t>
            </a:r>
            <a:r>
              <a:rPr sz="1200" spc="-5" dirty="0">
                <a:solidFill>
                  <a:srgbClr val="3C3C3C"/>
                </a:solidFill>
                <a:latin typeface="Calibri"/>
                <a:cs typeface="Calibri"/>
              </a:rPr>
              <a:t>suo sito personale scommetto che </a:t>
            </a:r>
            <a:r>
              <a:rPr sz="1200" dirty="0">
                <a:solidFill>
                  <a:srgbClr val="3C3C3C"/>
                </a:solidFill>
                <a:latin typeface="Calibri"/>
                <a:cs typeface="Calibri"/>
              </a:rPr>
              <a:t>vi  verrà voglia, </a:t>
            </a:r>
            <a:r>
              <a:rPr sz="1200" spc="-5" dirty="0">
                <a:solidFill>
                  <a:srgbClr val="3C3C3C"/>
                </a:solidFill>
                <a:latin typeface="Calibri"/>
                <a:cs typeface="Calibri"/>
              </a:rPr>
              <a:t>esattamente come </a:t>
            </a:r>
            <a:r>
              <a:rPr sz="1200" dirty="0">
                <a:solidFill>
                  <a:srgbClr val="3C3C3C"/>
                </a:solidFill>
                <a:latin typeface="Calibri"/>
                <a:cs typeface="Calibri"/>
              </a:rPr>
              <a:t>ne è </a:t>
            </a:r>
            <a:r>
              <a:rPr sz="1200" spc="-5" dirty="0">
                <a:solidFill>
                  <a:srgbClr val="3C3C3C"/>
                </a:solidFill>
                <a:latin typeface="Calibri"/>
                <a:cs typeface="Calibri"/>
              </a:rPr>
              <a:t>venuta </a:t>
            </a:r>
            <a:r>
              <a:rPr sz="1200" dirty="0">
                <a:solidFill>
                  <a:srgbClr val="3C3C3C"/>
                </a:solidFill>
                <a:latin typeface="Calibri"/>
                <a:cs typeface="Calibri"/>
              </a:rPr>
              <a:t>a </a:t>
            </a:r>
            <a:r>
              <a:rPr sz="1200" spc="-5" dirty="0">
                <a:solidFill>
                  <a:srgbClr val="3C3C3C"/>
                </a:solidFill>
                <a:latin typeface="Calibri"/>
                <a:cs typeface="Calibri"/>
              </a:rPr>
              <a:t>me, </a:t>
            </a:r>
            <a:r>
              <a:rPr sz="1200" dirty="0">
                <a:solidFill>
                  <a:srgbClr val="3C3C3C"/>
                </a:solidFill>
                <a:latin typeface="Calibri"/>
                <a:cs typeface="Calibri"/>
              </a:rPr>
              <a:t>di </a:t>
            </a:r>
            <a:r>
              <a:rPr sz="1200" spc="-5" dirty="0">
                <a:solidFill>
                  <a:srgbClr val="3C3C3C"/>
                </a:solidFill>
                <a:latin typeface="Calibri"/>
                <a:cs typeface="Calibri"/>
              </a:rPr>
              <a:t>possedere almeno uno </a:t>
            </a:r>
            <a:r>
              <a:rPr sz="1200" dirty="0">
                <a:solidFill>
                  <a:srgbClr val="3C3C3C"/>
                </a:solidFill>
                <a:latin typeface="Calibri"/>
                <a:cs typeface="Calibri"/>
              </a:rPr>
              <a:t>dei </a:t>
            </a:r>
            <a:r>
              <a:rPr sz="1200" spc="-5" dirty="0">
                <a:solidFill>
                  <a:srgbClr val="3C3C3C"/>
                </a:solidFill>
                <a:latin typeface="Calibri"/>
                <a:cs typeface="Calibri"/>
              </a:rPr>
              <a:t>suoi libri</a:t>
            </a:r>
            <a:r>
              <a:rPr sz="1200" spc="35" dirty="0">
                <a:solidFill>
                  <a:srgbClr val="3C3C3C"/>
                </a:solidFill>
                <a:latin typeface="Calibri"/>
                <a:cs typeface="Calibri"/>
              </a:rPr>
              <a:t> </a:t>
            </a:r>
            <a:r>
              <a:rPr sz="1200" spc="-5" dirty="0">
                <a:solidFill>
                  <a:srgbClr val="3C3C3C"/>
                </a:solidFill>
                <a:latin typeface="Calibri"/>
                <a:cs typeface="Calibri"/>
              </a:rPr>
              <a:t>illustrati!</a:t>
            </a:r>
            <a:endParaRPr sz="1200">
              <a:latin typeface="Calibri"/>
              <a:cs typeface="Calibri"/>
            </a:endParaRPr>
          </a:p>
        </p:txBody>
      </p:sp>
      <p:sp>
        <p:nvSpPr>
          <p:cNvPr id="4" name="object 4"/>
          <p:cNvSpPr txBox="1"/>
          <p:nvPr/>
        </p:nvSpPr>
        <p:spPr>
          <a:xfrm>
            <a:off x="706627" y="5830613"/>
            <a:ext cx="6148705" cy="3820160"/>
          </a:xfrm>
          <a:prstGeom prst="rect">
            <a:avLst/>
          </a:prstGeom>
        </p:spPr>
        <p:txBody>
          <a:bodyPr vert="horz" wrap="square" lIns="0" tIns="109220" rIns="0" bIns="0" rtlCol="0">
            <a:spAutoFit/>
          </a:bodyPr>
          <a:lstStyle/>
          <a:p>
            <a:pPr marL="1956435">
              <a:lnSpc>
                <a:spcPct val="100000"/>
              </a:lnSpc>
              <a:spcBef>
                <a:spcPts val="860"/>
              </a:spcBef>
            </a:pPr>
            <a:r>
              <a:rPr sz="1000" spc="-10" dirty="0">
                <a:solidFill>
                  <a:srgbClr val="3C3C3C"/>
                </a:solidFill>
                <a:latin typeface="Calibri"/>
                <a:cs typeface="Calibri"/>
              </a:rPr>
              <a:t>Eva </a:t>
            </a:r>
            <a:r>
              <a:rPr sz="1000" spc="-5" dirty="0">
                <a:solidFill>
                  <a:srgbClr val="3C3C3C"/>
                </a:solidFill>
                <a:latin typeface="Calibri"/>
                <a:cs typeface="Calibri"/>
              </a:rPr>
              <a:t>Montanari, Alfabeto del</a:t>
            </a:r>
            <a:r>
              <a:rPr sz="1000" spc="15" dirty="0">
                <a:solidFill>
                  <a:srgbClr val="3C3C3C"/>
                </a:solidFill>
                <a:latin typeface="Calibri"/>
                <a:cs typeface="Calibri"/>
              </a:rPr>
              <a:t> </a:t>
            </a:r>
            <a:r>
              <a:rPr sz="1000" dirty="0">
                <a:solidFill>
                  <a:srgbClr val="3C3C3C"/>
                </a:solidFill>
                <a:latin typeface="Calibri"/>
                <a:cs typeface="Calibri"/>
              </a:rPr>
              <a:t>mondo</a:t>
            </a:r>
            <a:r>
              <a:rPr sz="1200" dirty="0">
                <a:solidFill>
                  <a:srgbClr val="3C3C3C"/>
                </a:solidFill>
                <a:latin typeface="Calibri"/>
                <a:cs typeface="Calibri"/>
              </a:rPr>
              <a:t>.</a:t>
            </a:r>
            <a:endParaRPr sz="1200">
              <a:latin typeface="Calibri"/>
              <a:cs typeface="Calibri"/>
            </a:endParaRPr>
          </a:p>
          <a:p>
            <a:pPr>
              <a:lnSpc>
                <a:spcPct val="100000"/>
              </a:lnSpc>
              <a:spcBef>
                <a:spcPts val="5"/>
              </a:spcBef>
            </a:pPr>
            <a:endParaRPr sz="1200">
              <a:latin typeface="Times New Roman"/>
              <a:cs typeface="Times New Roman"/>
            </a:endParaRPr>
          </a:p>
          <a:p>
            <a:pPr marL="12700">
              <a:lnSpc>
                <a:spcPct val="100000"/>
              </a:lnSpc>
            </a:pPr>
            <a:r>
              <a:rPr sz="2200" spc="-5" dirty="0">
                <a:solidFill>
                  <a:srgbClr val="3C3C3C"/>
                </a:solidFill>
                <a:latin typeface="Calibri"/>
                <a:cs typeface="Calibri"/>
              </a:rPr>
              <a:t>Il tema </a:t>
            </a:r>
            <a:r>
              <a:rPr sz="2200" dirty="0">
                <a:solidFill>
                  <a:srgbClr val="3C3C3C"/>
                </a:solidFill>
                <a:latin typeface="Calibri"/>
                <a:cs typeface="Calibri"/>
              </a:rPr>
              <a:t>del </a:t>
            </a:r>
            <a:r>
              <a:rPr sz="2200" spc="-5" dirty="0">
                <a:solidFill>
                  <a:srgbClr val="3C3C3C"/>
                </a:solidFill>
                <a:latin typeface="Calibri"/>
                <a:cs typeface="Calibri"/>
              </a:rPr>
              <a:t>Festival della Cultura</a:t>
            </a:r>
            <a:r>
              <a:rPr sz="2200" spc="-20" dirty="0">
                <a:solidFill>
                  <a:srgbClr val="3C3C3C"/>
                </a:solidFill>
                <a:latin typeface="Calibri"/>
                <a:cs typeface="Calibri"/>
              </a:rPr>
              <a:t> </a:t>
            </a:r>
            <a:r>
              <a:rPr sz="2200" dirty="0">
                <a:solidFill>
                  <a:srgbClr val="3C3C3C"/>
                </a:solidFill>
                <a:latin typeface="Calibri"/>
                <a:cs typeface="Calibri"/>
              </a:rPr>
              <a:t>Creativa</a:t>
            </a:r>
            <a:endParaRPr sz="2200">
              <a:latin typeface="Calibri"/>
              <a:cs typeface="Calibri"/>
            </a:endParaRPr>
          </a:p>
          <a:p>
            <a:pPr marL="12700" marR="6350" algn="just">
              <a:lnSpc>
                <a:spcPct val="119200"/>
              </a:lnSpc>
              <a:spcBef>
                <a:spcPts val="810"/>
              </a:spcBef>
            </a:pPr>
            <a:r>
              <a:rPr sz="1200" dirty="0">
                <a:solidFill>
                  <a:srgbClr val="3C3C3C"/>
                </a:solidFill>
                <a:latin typeface="Calibri"/>
                <a:cs typeface="Calibri"/>
              </a:rPr>
              <a:t>Il tema di </a:t>
            </a:r>
            <a:r>
              <a:rPr sz="1200" spc="-5" dirty="0">
                <a:solidFill>
                  <a:srgbClr val="3C3C3C"/>
                </a:solidFill>
                <a:latin typeface="Calibri"/>
                <a:cs typeface="Calibri"/>
              </a:rPr>
              <a:t>questa seconda edizione </a:t>
            </a:r>
            <a:r>
              <a:rPr sz="1200" dirty="0">
                <a:solidFill>
                  <a:srgbClr val="3C3C3C"/>
                </a:solidFill>
                <a:latin typeface="Calibri"/>
                <a:cs typeface="Calibri"/>
              </a:rPr>
              <a:t>è </a:t>
            </a:r>
            <a:r>
              <a:rPr sz="1200" b="1" i="1" spc="-5" dirty="0">
                <a:solidFill>
                  <a:srgbClr val="3C3C3C"/>
                </a:solidFill>
                <a:latin typeface="Calibri"/>
                <a:cs typeface="Calibri"/>
              </a:rPr>
              <a:t>L’alfabeto </a:t>
            </a:r>
            <a:r>
              <a:rPr sz="1200" b="1" i="1" dirty="0">
                <a:solidFill>
                  <a:srgbClr val="3C3C3C"/>
                </a:solidFill>
                <a:latin typeface="Calibri"/>
                <a:cs typeface="Calibri"/>
              </a:rPr>
              <a:t>del mondo, </a:t>
            </a:r>
            <a:r>
              <a:rPr sz="1200" b="1" i="1" spc="-5" dirty="0">
                <a:solidFill>
                  <a:srgbClr val="3C3C3C"/>
                </a:solidFill>
                <a:latin typeface="Calibri"/>
                <a:cs typeface="Calibri"/>
              </a:rPr>
              <a:t>leggiamo </a:t>
            </a:r>
            <a:r>
              <a:rPr sz="1200" b="1" i="1" dirty="0">
                <a:solidFill>
                  <a:srgbClr val="3C3C3C"/>
                </a:solidFill>
                <a:latin typeface="Calibri"/>
                <a:cs typeface="Calibri"/>
              </a:rPr>
              <a:t>i </a:t>
            </a:r>
            <a:r>
              <a:rPr sz="1200" b="1" i="1" spc="-5" dirty="0">
                <a:solidFill>
                  <a:srgbClr val="3C3C3C"/>
                </a:solidFill>
                <a:latin typeface="Calibri"/>
                <a:cs typeface="Calibri"/>
              </a:rPr>
              <a:t>segni intorno </a:t>
            </a:r>
            <a:r>
              <a:rPr sz="1200" b="1" i="1" dirty="0">
                <a:solidFill>
                  <a:srgbClr val="3C3C3C"/>
                </a:solidFill>
                <a:latin typeface="Calibri"/>
                <a:cs typeface="Calibri"/>
              </a:rPr>
              <a:t>a noi e  </a:t>
            </a:r>
            <a:r>
              <a:rPr sz="1200" b="1" i="1" spc="-5" dirty="0">
                <a:solidFill>
                  <a:srgbClr val="3C3C3C"/>
                </a:solidFill>
                <a:latin typeface="Calibri"/>
                <a:cs typeface="Calibri"/>
              </a:rPr>
              <a:t>raccontiamo</a:t>
            </a:r>
            <a:r>
              <a:rPr sz="1200" spc="-5" dirty="0">
                <a:solidFill>
                  <a:srgbClr val="3C3C3C"/>
                </a:solidFill>
                <a:latin typeface="Calibri"/>
                <a:cs typeface="Calibri"/>
              </a:rPr>
              <a:t>, per cercare </a:t>
            </a:r>
            <a:r>
              <a:rPr sz="1200" dirty="0">
                <a:solidFill>
                  <a:srgbClr val="3C3C3C"/>
                </a:solidFill>
                <a:latin typeface="Calibri"/>
                <a:cs typeface="Calibri"/>
              </a:rPr>
              <a:t>di </a:t>
            </a:r>
            <a:r>
              <a:rPr sz="1200" spc="-5" dirty="0">
                <a:solidFill>
                  <a:srgbClr val="3C3C3C"/>
                </a:solidFill>
                <a:latin typeface="Calibri"/>
                <a:cs typeface="Calibri"/>
              </a:rPr>
              <a:t>indagare insieme </a:t>
            </a:r>
            <a:r>
              <a:rPr sz="1200" dirty="0">
                <a:solidFill>
                  <a:srgbClr val="3C3C3C"/>
                </a:solidFill>
                <a:latin typeface="Calibri"/>
                <a:cs typeface="Calibri"/>
              </a:rPr>
              <a:t>ai più giovani </a:t>
            </a:r>
            <a:r>
              <a:rPr sz="1200" spc="-5" dirty="0">
                <a:solidFill>
                  <a:srgbClr val="3C3C3C"/>
                </a:solidFill>
                <a:latin typeface="Calibri"/>
                <a:cs typeface="Calibri"/>
              </a:rPr>
              <a:t>che cosa significhi narrare </a:t>
            </a:r>
            <a:r>
              <a:rPr sz="1200" dirty="0">
                <a:solidFill>
                  <a:srgbClr val="3C3C3C"/>
                </a:solidFill>
                <a:latin typeface="Calibri"/>
                <a:cs typeface="Calibri"/>
              </a:rPr>
              <a:t>e,  </a:t>
            </a:r>
            <a:r>
              <a:rPr sz="1200" spc="-5" dirty="0">
                <a:solidFill>
                  <a:srgbClr val="3C3C3C"/>
                </a:solidFill>
                <a:latin typeface="Calibri"/>
                <a:cs typeface="Calibri"/>
              </a:rPr>
              <a:t>soprattutto, cosa significa </a:t>
            </a:r>
            <a:r>
              <a:rPr sz="1200" dirty="0">
                <a:solidFill>
                  <a:srgbClr val="3C3C3C"/>
                </a:solidFill>
                <a:latin typeface="Calibri"/>
                <a:cs typeface="Calibri"/>
              </a:rPr>
              <a:t>farlo oggi, </a:t>
            </a:r>
            <a:r>
              <a:rPr sz="1200" spc="-10" dirty="0">
                <a:solidFill>
                  <a:srgbClr val="3C3C3C"/>
                </a:solidFill>
                <a:latin typeface="Calibri"/>
                <a:cs typeface="Calibri"/>
              </a:rPr>
              <a:t>in </a:t>
            </a:r>
            <a:r>
              <a:rPr sz="1200" dirty="0">
                <a:solidFill>
                  <a:srgbClr val="3C3C3C"/>
                </a:solidFill>
                <a:latin typeface="Calibri"/>
                <a:cs typeface="Calibri"/>
              </a:rPr>
              <a:t>un </a:t>
            </a:r>
            <a:r>
              <a:rPr sz="1200" spc="-5" dirty="0">
                <a:solidFill>
                  <a:srgbClr val="3C3C3C"/>
                </a:solidFill>
                <a:latin typeface="Calibri"/>
                <a:cs typeface="Calibri"/>
              </a:rPr>
              <a:t>mondo dominato </a:t>
            </a:r>
            <a:r>
              <a:rPr sz="1200" dirty="0">
                <a:solidFill>
                  <a:srgbClr val="3C3C3C"/>
                </a:solidFill>
                <a:latin typeface="Calibri"/>
                <a:cs typeface="Calibri"/>
              </a:rPr>
              <a:t>dalla velocità </a:t>
            </a:r>
            <a:r>
              <a:rPr sz="1200" spc="-5" dirty="0">
                <a:solidFill>
                  <a:srgbClr val="3C3C3C"/>
                </a:solidFill>
                <a:latin typeface="Calibri"/>
                <a:cs typeface="Calibri"/>
              </a:rPr>
              <a:t>delle comunicazioni  consentite </a:t>
            </a:r>
            <a:r>
              <a:rPr sz="1200" dirty="0">
                <a:solidFill>
                  <a:srgbClr val="3C3C3C"/>
                </a:solidFill>
                <a:latin typeface="Calibri"/>
                <a:cs typeface="Calibri"/>
              </a:rPr>
              <a:t>dai </a:t>
            </a:r>
            <a:r>
              <a:rPr sz="1200" i="1" spc="-5" dirty="0">
                <a:solidFill>
                  <a:srgbClr val="3C3C3C"/>
                </a:solidFill>
                <a:latin typeface="Calibri"/>
                <a:cs typeface="Calibri"/>
              </a:rPr>
              <a:t>social network </a:t>
            </a:r>
            <a:r>
              <a:rPr sz="1200" dirty="0">
                <a:solidFill>
                  <a:srgbClr val="3C3C3C"/>
                </a:solidFill>
                <a:latin typeface="Calibri"/>
                <a:cs typeface="Calibri"/>
              </a:rPr>
              <a:t>e dai </a:t>
            </a:r>
            <a:r>
              <a:rPr sz="1200" spc="-5" dirty="0">
                <a:solidFill>
                  <a:srgbClr val="3C3C3C"/>
                </a:solidFill>
                <a:latin typeface="Calibri"/>
                <a:cs typeface="Calibri"/>
              </a:rPr>
              <a:t>nuovi dispositivi</a:t>
            </a:r>
            <a:r>
              <a:rPr sz="1200" spc="5" dirty="0">
                <a:solidFill>
                  <a:srgbClr val="3C3C3C"/>
                </a:solidFill>
                <a:latin typeface="Calibri"/>
                <a:cs typeface="Calibri"/>
              </a:rPr>
              <a:t> </a:t>
            </a:r>
            <a:r>
              <a:rPr sz="1200" spc="-5" dirty="0">
                <a:solidFill>
                  <a:srgbClr val="3C3C3C"/>
                </a:solidFill>
                <a:latin typeface="Calibri"/>
                <a:cs typeface="Calibri"/>
              </a:rPr>
              <a:t>tecnologici.</a:t>
            </a:r>
            <a:endParaRPr sz="1200">
              <a:latin typeface="Calibri"/>
              <a:cs typeface="Calibri"/>
            </a:endParaRPr>
          </a:p>
          <a:p>
            <a:pPr>
              <a:lnSpc>
                <a:spcPct val="100000"/>
              </a:lnSpc>
              <a:spcBef>
                <a:spcPts val="20"/>
              </a:spcBef>
            </a:pPr>
            <a:endParaRPr sz="950">
              <a:latin typeface="Times New Roman"/>
              <a:cs typeface="Times New Roman"/>
            </a:endParaRPr>
          </a:p>
          <a:p>
            <a:pPr marL="12700" marR="5080" algn="just">
              <a:lnSpc>
                <a:spcPct val="119200"/>
              </a:lnSpc>
              <a:spcBef>
                <a:spcPts val="5"/>
              </a:spcBef>
            </a:pPr>
            <a:r>
              <a:rPr sz="1200" dirty="0">
                <a:solidFill>
                  <a:srgbClr val="3C3C3C"/>
                </a:solidFill>
                <a:latin typeface="Calibri"/>
                <a:cs typeface="Calibri"/>
              </a:rPr>
              <a:t>Quando </a:t>
            </a:r>
            <a:r>
              <a:rPr sz="1200" spc="-5" dirty="0">
                <a:solidFill>
                  <a:srgbClr val="3C3C3C"/>
                </a:solidFill>
                <a:latin typeface="Calibri"/>
                <a:cs typeface="Calibri"/>
              </a:rPr>
              <a:t>si </a:t>
            </a:r>
            <a:r>
              <a:rPr sz="1200" dirty="0">
                <a:solidFill>
                  <a:srgbClr val="3C3C3C"/>
                </a:solidFill>
                <a:latin typeface="Calibri"/>
                <a:cs typeface="Calibri"/>
              </a:rPr>
              <a:t>parla </a:t>
            </a:r>
            <a:r>
              <a:rPr sz="1200" spc="-5" dirty="0">
                <a:solidFill>
                  <a:srgbClr val="3C3C3C"/>
                </a:solidFill>
                <a:latin typeface="Calibri"/>
                <a:cs typeface="Calibri"/>
              </a:rPr>
              <a:t>di narrazione, non so neanche </a:t>
            </a:r>
            <a:r>
              <a:rPr sz="1200" dirty="0">
                <a:solidFill>
                  <a:srgbClr val="3C3C3C"/>
                </a:solidFill>
                <a:latin typeface="Calibri"/>
                <a:cs typeface="Calibri"/>
              </a:rPr>
              <a:t>perché, ma mi </a:t>
            </a:r>
            <a:r>
              <a:rPr sz="1200" spc="-5" dirty="0">
                <a:solidFill>
                  <a:srgbClr val="3C3C3C"/>
                </a:solidFill>
                <a:latin typeface="Calibri"/>
                <a:cs typeface="Calibri"/>
              </a:rPr>
              <a:t>viene quasi naturale ricordare </a:t>
            </a:r>
            <a:r>
              <a:rPr sz="1200" dirty="0">
                <a:solidFill>
                  <a:srgbClr val="3C3C3C"/>
                </a:solidFill>
                <a:latin typeface="Calibri"/>
                <a:cs typeface="Calibri"/>
              </a:rPr>
              <a:t>i  </a:t>
            </a:r>
            <a:r>
              <a:rPr sz="1200" spc="-5" dirty="0">
                <a:solidFill>
                  <a:srgbClr val="3C3C3C"/>
                </a:solidFill>
                <a:latin typeface="Calibri"/>
                <a:cs typeface="Calibri"/>
              </a:rPr>
              <a:t>racconti </a:t>
            </a:r>
            <a:r>
              <a:rPr sz="1200" dirty="0">
                <a:solidFill>
                  <a:srgbClr val="3C3C3C"/>
                </a:solidFill>
                <a:latin typeface="Calibri"/>
                <a:cs typeface="Calibri"/>
              </a:rPr>
              <a:t>dei </a:t>
            </a:r>
            <a:r>
              <a:rPr sz="1200" spc="-5" dirty="0">
                <a:solidFill>
                  <a:srgbClr val="3C3C3C"/>
                </a:solidFill>
                <a:latin typeface="Calibri"/>
                <a:cs typeface="Calibri"/>
              </a:rPr>
              <a:t>miei nonni sulla </a:t>
            </a:r>
            <a:r>
              <a:rPr sz="1200" dirty="0">
                <a:solidFill>
                  <a:srgbClr val="3C3C3C"/>
                </a:solidFill>
                <a:latin typeface="Calibri"/>
                <a:cs typeface="Calibri"/>
              </a:rPr>
              <a:t>loro </a:t>
            </a:r>
            <a:r>
              <a:rPr sz="1200" spc="-5" dirty="0">
                <a:solidFill>
                  <a:srgbClr val="3C3C3C"/>
                </a:solidFill>
                <a:latin typeface="Calibri"/>
                <a:cs typeface="Calibri"/>
              </a:rPr>
              <a:t>infanzia; </a:t>
            </a:r>
            <a:r>
              <a:rPr sz="1200" spc="-10" dirty="0">
                <a:solidFill>
                  <a:srgbClr val="3C3C3C"/>
                </a:solidFill>
                <a:latin typeface="Calibri"/>
                <a:cs typeface="Calibri"/>
              </a:rPr>
              <a:t>le </a:t>
            </a:r>
            <a:r>
              <a:rPr sz="1200" spc="-5" dirty="0">
                <a:solidFill>
                  <a:srgbClr val="3C3C3C"/>
                </a:solidFill>
                <a:latin typeface="Calibri"/>
                <a:cs typeface="Calibri"/>
              </a:rPr>
              <a:t>favole inventate </a:t>
            </a:r>
            <a:r>
              <a:rPr sz="1200" dirty="0">
                <a:solidFill>
                  <a:srgbClr val="3C3C3C"/>
                </a:solidFill>
                <a:latin typeface="Calibri"/>
                <a:cs typeface="Calibri"/>
              </a:rPr>
              <a:t>dai </a:t>
            </a:r>
            <a:r>
              <a:rPr sz="1200" spc="5" dirty="0">
                <a:solidFill>
                  <a:srgbClr val="3C3C3C"/>
                </a:solidFill>
                <a:latin typeface="Calibri"/>
                <a:cs typeface="Calibri"/>
              </a:rPr>
              <a:t>miei </a:t>
            </a:r>
            <a:r>
              <a:rPr sz="1200" dirty="0">
                <a:solidFill>
                  <a:srgbClr val="3C3C3C"/>
                </a:solidFill>
                <a:latin typeface="Calibri"/>
                <a:cs typeface="Calibri"/>
              </a:rPr>
              <a:t>genitori; le </a:t>
            </a:r>
            <a:r>
              <a:rPr sz="1200" spc="-5" dirty="0">
                <a:solidFill>
                  <a:srgbClr val="3C3C3C"/>
                </a:solidFill>
                <a:latin typeface="Calibri"/>
                <a:cs typeface="Calibri"/>
              </a:rPr>
              <a:t>maestre </a:t>
            </a:r>
            <a:r>
              <a:rPr sz="1200" dirty="0">
                <a:solidFill>
                  <a:srgbClr val="3C3C3C"/>
                </a:solidFill>
                <a:latin typeface="Calibri"/>
                <a:cs typeface="Calibri"/>
              </a:rPr>
              <a:t>e </a:t>
            </a:r>
            <a:r>
              <a:rPr sz="1200" spc="-5" dirty="0">
                <a:solidFill>
                  <a:srgbClr val="3C3C3C"/>
                </a:solidFill>
                <a:latin typeface="Calibri"/>
                <a:cs typeface="Calibri"/>
              </a:rPr>
              <a:t>gli  insegnanti che, attraverso </a:t>
            </a:r>
            <a:r>
              <a:rPr sz="1200" dirty="0">
                <a:solidFill>
                  <a:srgbClr val="3C3C3C"/>
                </a:solidFill>
                <a:latin typeface="Calibri"/>
                <a:cs typeface="Calibri"/>
              </a:rPr>
              <a:t>la </a:t>
            </a:r>
            <a:r>
              <a:rPr sz="1200" spc="-5" dirty="0">
                <a:solidFill>
                  <a:srgbClr val="3C3C3C"/>
                </a:solidFill>
                <a:latin typeface="Calibri"/>
                <a:cs typeface="Calibri"/>
              </a:rPr>
              <a:t>propria </a:t>
            </a:r>
            <a:r>
              <a:rPr sz="1200" dirty="0">
                <a:solidFill>
                  <a:srgbClr val="3C3C3C"/>
                </a:solidFill>
                <a:latin typeface="Calibri"/>
                <a:cs typeface="Calibri"/>
              </a:rPr>
              <a:t>voce, </a:t>
            </a:r>
            <a:r>
              <a:rPr sz="1200" spc="-5" dirty="0">
                <a:solidFill>
                  <a:srgbClr val="3C3C3C"/>
                </a:solidFill>
                <a:latin typeface="Calibri"/>
                <a:cs typeface="Calibri"/>
              </a:rPr>
              <a:t>svelavano </a:t>
            </a:r>
            <a:r>
              <a:rPr sz="1200" dirty="0">
                <a:solidFill>
                  <a:srgbClr val="3C3C3C"/>
                </a:solidFill>
                <a:latin typeface="Calibri"/>
                <a:cs typeface="Calibri"/>
              </a:rPr>
              <a:t>ai </a:t>
            </a:r>
            <a:r>
              <a:rPr sz="1200" spc="-5" dirty="0">
                <a:solidFill>
                  <a:srgbClr val="3C3C3C"/>
                </a:solidFill>
                <a:latin typeface="Calibri"/>
                <a:cs typeface="Calibri"/>
              </a:rPr>
              <a:t>nostri occhi </a:t>
            </a:r>
            <a:r>
              <a:rPr sz="1200" dirty="0">
                <a:solidFill>
                  <a:srgbClr val="3C3C3C"/>
                </a:solidFill>
                <a:latin typeface="Calibri"/>
                <a:cs typeface="Calibri"/>
              </a:rPr>
              <a:t>la </a:t>
            </a:r>
            <a:r>
              <a:rPr sz="1200" spc="-5" dirty="0">
                <a:solidFill>
                  <a:srgbClr val="3C3C3C"/>
                </a:solidFill>
                <a:latin typeface="Calibri"/>
                <a:cs typeface="Calibri"/>
              </a:rPr>
              <a:t>realtà fenomenica, nella sua  </a:t>
            </a:r>
            <a:r>
              <a:rPr sz="1200" dirty="0">
                <a:solidFill>
                  <a:srgbClr val="3C3C3C"/>
                </a:solidFill>
                <a:latin typeface="Calibri"/>
                <a:cs typeface="Calibri"/>
              </a:rPr>
              <a:t>più </a:t>
            </a:r>
            <a:r>
              <a:rPr sz="1200" spc="-5" dirty="0">
                <a:solidFill>
                  <a:srgbClr val="3C3C3C"/>
                </a:solidFill>
                <a:latin typeface="Calibri"/>
                <a:cs typeface="Calibri"/>
              </a:rPr>
              <a:t>semplice eccezione. </a:t>
            </a:r>
            <a:r>
              <a:rPr sz="1200" i="1" spc="-5" dirty="0">
                <a:solidFill>
                  <a:srgbClr val="3C3C3C"/>
                </a:solidFill>
                <a:latin typeface="Calibri"/>
                <a:cs typeface="Calibri"/>
              </a:rPr>
              <a:t>Questa </a:t>
            </a:r>
            <a:r>
              <a:rPr sz="1200" i="1" dirty="0">
                <a:solidFill>
                  <a:srgbClr val="3C3C3C"/>
                </a:solidFill>
                <a:latin typeface="Calibri"/>
                <a:cs typeface="Calibri"/>
              </a:rPr>
              <a:t>è </a:t>
            </a:r>
            <a:r>
              <a:rPr sz="1200" i="1" spc="-5" dirty="0">
                <a:solidFill>
                  <a:srgbClr val="3C3C3C"/>
                </a:solidFill>
                <a:latin typeface="Calibri"/>
                <a:cs typeface="Calibri"/>
              </a:rPr>
              <a:t>l’acqua</a:t>
            </a:r>
            <a:r>
              <a:rPr sz="1200" spc="-5" dirty="0">
                <a:solidFill>
                  <a:srgbClr val="3C3C3C"/>
                </a:solidFill>
                <a:latin typeface="Calibri"/>
                <a:cs typeface="Calibri"/>
              </a:rPr>
              <a:t>, </a:t>
            </a:r>
            <a:r>
              <a:rPr sz="1200" dirty="0">
                <a:solidFill>
                  <a:srgbClr val="3C3C3C"/>
                </a:solidFill>
                <a:latin typeface="Calibri"/>
                <a:cs typeface="Calibri"/>
              </a:rPr>
              <a:t>diceva David </a:t>
            </a:r>
            <a:r>
              <a:rPr sz="1200" spc="-5" dirty="0">
                <a:solidFill>
                  <a:srgbClr val="3C3C3C"/>
                </a:solidFill>
                <a:latin typeface="Calibri"/>
                <a:cs typeface="Calibri"/>
              </a:rPr>
              <a:t>Foster Wallace, </a:t>
            </a:r>
            <a:r>
              <a:rPr sz="1200" dirty="0">
                <a:solidFill>
                  <a:srgbClr val="3C3C3C"/>
                </a:solidFill>
                <a:latin typeface="Calibri"/>
                <a:cs typeface="Calibri"/>
              </a:rPr>
              <a:t>in un </a:t>
            </a:r>
            <a:r>
              <a:rPr sz="1200" spc="-5" dirty="0">
                <a:solidFill>
                  <a:srgbClr val="3C3C3C"/>
                </a:solidFill>
                <a:latin typeface="Calibri"/>
                <a:cs typeface="Calibri"/>
              </a:rPr>
              <a:t>famoso discorso  pronunciato </a:t>
            </a:r>
            <a:r>
              <a:rPr sz="1200" dirty="0">
                <a:solidFill>
                  <a:srgbClr val="3C3C3C"/>
                </a:solidFill>
                <a:latin typeface="Calibri"/>
                <a:cs typeface="Calibri"/>
              </a:rPr>
              <a:t>nel </a:t>
            </a:r>
            <a:r>
              <a:rPr sz="1200" spc="-5" dirty="0">
                <a:solidFill>
                  <a:srgbClr val="3C3C3C"/>
                </a:solidFill>
                <a:latin typeface="Calibri"/>
                <a:cs typeface="Calibri"/>
              </a:rPr>
              <a:t>2005 </a:t>
            </a:r>
            <a:r>
              <a:rPr sz="1200" dirty="0">
                <a:solidFill>
                  <a:srgbClr val="3C3C3C"/>
                </a:solidFill>
                <a:latin typeface="Calibri"/>
                <a:cs typeface="Calibri"/>
              </a:rPr>
              <a:t>al Kenyon</a:t>
            </a:r>
            <a:r>
              <a:rPr sz="1200" spc="-15" dirty="0">
                <a:solidFill>
                  <a:srgbClr val="3C3C3C"/>
                </a:solidFill>
                <a:latin typeface="Calibri"/>
                <a:cs typeface="Calibri"/>
              </a:rPr>
              <a:t> </a:t>
            </a:r>
            <a:r>
              <a:rPr sz="1200" spc="-5" dirty="0">
                <a:solidFill>
                  <a:srgbClr val="3C3C3C"/>
                </a:solidFill>
                <a:latin typeface="Calibri"/>
                <a:cs typeface="Calibri"/>
              </a:rPr>
              <a:t>College:</a:t>
            </a:r>
            <a:endParaRPr sz="1200">
              <a:latin typeface="Calibri"/>
              <a:cs typeface="Calibri"/>
            </a:endParaRPr>
          </a:p>
          <a:p>
            <a:pPr>
              <a:lnSpc>
                <a:spcPct val="100000"/>
              </a:lnSpc>
              <a:spcBef>
                <a:spcPts val="30"/>
              </a:spcBef>
            </a:pPr>
            <a:endParaRPr sz="950">
              <a:latin typeface="Times New Roman"/>
              <a:cs typeface="Times New Roman"/>
            </a:endParaRPr>
          </a:p>
          <a:p>
            <a:pPr marL="12700" marR="12065" algn="just">
              <a:lnSpc>
                <a:spcPct val="119200"/>
              </a:lnSpc>
              <a:spcBef>
                <a:spcPts val="5"/>
              </a:spcBef>
            </a:pPr>
            <a:r>
              <a:rPr sz="1200" spc="-5" dirty="0">
                <a:solidFill>
                  <a:srgbClr val="3C3C3C"/>
                </a:solidFill>
                <a:latin typeface="Calibri"/>
                <a:cs typeface="Calibri"/>
              </a:rPr>
              <a:t>Ci sono </a:t>
            </a:r>
            <a:r>
              <a:rPr sz="1200" dirty="0">
                <a:solidFill>
                  <a:srgbClr val="3C3C3C"/>
                </a:solidFill>
                <a:latin typeface="Calibri"/>
                <a:cs typeface="Calibri"/>
              </a:rPr>
              <a:t>due pesci </a:t>
            </a:r>
            <a:r>
              <a:rPr sz="1200" spc="-5" dirty="0">
                <a:solidFill>
                  <a:srgbClr val="3C3C3C"/>
                </a:solidFill>
                <a:latin typeface="Calibri"/>
                <a:cs typeface="Calibri"/>
              </a:rPr>
              <a:t>che nuotano </a:t>
            </a:r>
            <a:r>
              <a:rPr sz="1200" dirty="0">
                <a:solidFill>
                  <a:srgbClr val="3C3C3C"/>
                </a:solidFill>
                <a:latin typeface="Calibri"/>
                <a:cs typeface="Calibri"/>
              </a:rPr>
              <a:t>e a un </a:t>
            </a:r>
            <a:r>
              <a:rPr sz="1200" spc="-5" dirty="0">
                <a:solidFill>
                  <a:srgbClr val="3C3C3C"/>
                </a:solidFill>
                <a:latin typeface="Calibri"/>
                <a:cs typeface="Calibri"/>
              </a:rPr>
              <a:t>certo punto incontrano un pesce </a:t>
            </a:r>
            <a:r>
              <a:rPr sz="1200" dirty="0">
                <a:solidFill>
                  <a:srgbClr val="3C3C3C"/>
                </a:solidFill>
                <a:latin typeface="Calibri"/>
                <a:cs typeface="Calibri"/>
              </a:rPr>
              <a:t>anziano </a:t>
            </a:r>
            <a:r>
              <a:rPr sz="1200" spc="-5" dirty="0">
                <a:solidFill>
                  <a:srgbClr val="3C3C3C"/>
                </a:solidFill>
                <a:latin typeface="Calibri"/>
                <a:cs typeface="Calibri"/>
              </a:rPr>
              <a:t>che </a:t>
            </a:r>
            <a:r>
              <a:rPr sz="1200" dirty="0">
                <a:solidFill>
                  <a:srgbClr val="3C3C3C"/>
                </a:solidFill>
                <a:latin typeface="Calibri"/>
                <a:cs typeface="Calibri"/>
              </a:rPr>
              <a:t>va </a:t>
            </a:r>
            <a:r>
              <a:rPr sz="1200" spc="-5" dirty="0">
                <a:solidFill>
                  <a:srgbClr val="3C3C3C"/>
                </a:solidFill>
                <a:latin typeface="Calibri"/>
                <a:cs typeface="Calibri"/>
              </a:rPr>
              <a:t>nella   direzione opposta, fa un </a:t>
            </a:r>
            <a:r>
              <a:rPr sz="1200" dirty="0">
                <a:solidFill>
                  <a:srgbClr val="3C3C3C"/>
                </a:solidFill>
                <a:latin typeface="Calibri"/>
                <a:cs typeface="Calibri"/>
              </a:rPr>
              <a:t>cenno di </a:t>
            </a:r>
            <a:r>
              <a:rPr sz="1200" spc="-5" dirty="0">
                <a:solidFill>
                  <a:srgbClr val="3C3C3C"/>
                </a:solidFill>
                <a:latin typeface="Calibri"/>
                <a:cs typeface="Calibri"/>
              </a:rPr>
              <a:t>saluto </a:t>
            </a:r>
            <a:r>
              <a:rPr sz="1200" dirty="0">
                <a:solidFill>
                  <a:srgbClr val="3C3C3C"/>
                </a:solidFill>
                <a:latin typeface="Calibri"/>
                <a:cs typeface="Calibri"/>
              </a:rPr>
              <a:t>e </a:t>
            </a:r>
            <a:r>
              <a:rPr sz="1200" spc="-5" dirty="0">
                <a:solidFill>
                  <a:srgbClr val="3C3C3C"/>
                </a:solidFill>
                <a:latin typeface="Calibri"/>
                <a:cs typeface="Calibri"/>
              </a:rPr>
              <a:t>dice: </a:t>
            </a:r>
            <a:r>
              <a:rPr sz="1200" spc="-10" dirty="0">
                <a:solidFill>
                  <a:srgbClr val="3C3C3C"/>
                </a:solidFill>
                <a:latin typeface="Calibri"/>
                <a:cs typeface="Calibri"/>
              </a:rPr>
              <a:t>“Salve </a:t>
            </a:r>
            <a:r>
              <a:rPr sz="1200" spc="-5" dirty="0">
                <a:solidFill>
                  <a:srgbClr val="3C3C3C"/>
                </a:solidFill>
                <a:latin typeface="Calibri"/>
                <a:cs typeface="Calibri"/>
              </a:rPr>
              <a:t>ragazzi. Com’è </a:t>
            </a:r>
            <a:r>
              <a:rPr sz="1200" dirty="0">
                <a:solidFill>
                  <a:srgbClr val="3C3C3C"/>
                </a:solidFill>
                <a:latin typeface="Calibri"/>
                <a:cs typeface="Calibri"/>
              </a:rPr>
              <a:t>l’acqua?”. I </a:t>
            </a:r>
            <a:r>
              <a:rPr sz="1200" spc="-5" dirty="0">
                <a:solidFill>
                  <a:srgbClr val="3C3C3C"/>
                </a:solidFill>
                <a:latin typeface="Calibri"/>
                <a:cs typeface="Calibri"/>
              </a:rPr>
              <a:t>due </a:t>
            </a:r>
            <a:r>
              <a:rPr sz="1200" dirty="0">
                <a:solidFill>
                  <a:srgbClr val="3C3C3C"/>
                </a:solidFill>
                <a:latin typeface="Calibri"/>
                <a:cs typeface="Calibri"/>
              </a:rPr>
              <a:t>pesci </a:t>
            </a:r>
            <a:r>
              <a:rPr sz="1200" spc="-5" dirty="0">
                <a:solidFill>
                  <a:srgbClr val="3C3C3C"/>
                </a:solidFill>
                <a:latin typeface="Calibri"/>
                <a:cs typeface="Calibri"/>
              </a:rPr>
              <a:t>giovani  nuotano un altro </a:t>
            </a:r>
            <a:r>
              <a:rPr sz="1200" dirty="0">
                <a:solidFill>
                  <a:srgbClr val="3C3C3C"/>
                </a:solidFill>
                <a:latin typeface="Calibri"/>
                <a:cs typeface="Calibri"/>
              </a:rPr>
              <a:t>po’, </a:t>
            </a:r>
            <a:r>
              <a:rPr sz="1200" spc="-5" dirty="0">
                <a:solidFill>
                  <a:srgbClr val="3C3C3C"/>
                </a:solidFill>
                <a:latin typeface="Calibri"/>
                <a:cs typeface="Calibri"/>
              </a:rPr>
              <a:t>poi uno guarda l’altro </a:t>
            </a:r>
            <a:r>
              <a:rPr sz="1200" dirty="0">
                <a:solidFill>
                  <a:srgbClr val="3C3C3C"/>
                </a:solidFill>
                <a:latin typeface="Calibri"/>
                <a:cs typeface="Calibri"/>
              </a:rPr>
              <a:t>e fa: “Che </a:t>
            </a:r>
            <a:r>
              <a:rPr sz="1200" spc="-5" dirty="0">
                <a:solidFill>
                  <a:srgbClr val="3C3C3C"/>
                </a:solidFill>
                <a:latin typeface="Calibri"/>
                <a:cs typeface="Calibri"/>
              </a:rPr>
              <a:t>cavolo </a:t>
            </a:r>
            <a:r>
              <a:rPr sz="1200" dirty="0">
                <a:solidFill>
                  <a:srgbClr val="3C3C3C"/>
                </a:solidFill>
                <a:latin typeface="Calibri"/>
                <a:cs typeface="Calibri"/>
              </a:rPr>
              <a:t>è,</a:t>
            </a:r>
            <a:r>
              <a:rPr sz="1200" spc="15" dirty="0">
                <a:solidFill>
                  <a:srgbClr val="3C3C3C"/>
                </a:solidFill>
                <a:latin typeface="Calibri"/>
                <a:cs typeface="Calibri"/>
              </a:rPr>
              <a:t> </a:t>
            </a:r>
            <a:r>
              <a:rPr sz="1200" spc="-5" dirty="0">
                <a:solidFill>
                  <a:srgbClr val="3C3C3C"/>
                </a:solidFill>
                <a:latin typeface="Calibri"/>
                <a:cs typeface="Calibri"/>
              </a:rPr>
              <a:t>l’acqua?”</a:t>
            </a:r>
            <a:endParaRPr sz="1200">
              <a:latin typeface="Calibri"/>
              <a:cs typeface="Calibri"/>
            </a:endParaRPr>
          </a:p>
        </p:txBody>
      </p:sp>
      <p:sp>
        <p:nvSpPr>
          <p:cNvPr id="5" name="object 5"/>
          <p:cNvSpPr/>
          <p:nvPr/>
        </p:nvSpPr>
        <p:spPr>
          <a:xfrm>
            <a:off x="2684779" y="3058667"/>
            <a:ext cx="2190749" cy="285737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520192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Zebrart.it</a:t>
            </a:r>
            <a:endParaRPr sz="1600">
              <a:latin typeface="Arial"/>
              <a:cs typeface="Arial"/>
            </a:endParaRPr>
          </a:p>
          <a:p>
            <a:pPr marL="12700" algn="just">
              <a:lnSpc>
                <a:spcPts val="1880"/>
              </a:lnSpc>
            </a:pPr>
            <a:r>
              <a:rPr sz="1600" b="1" spc="-5" dirty="0">
                <a:latin typeface="Arial"/>
                <a:cs typeface="Arial"/>
              </a:rPr>
              <a:t>6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119100"/>
              </a:lnSpc>
              <a:spcBef>
                <a:spcPts val="900"/>
              </a:spcBef>
            </a:pPr>
            <a:r>
              <a:rPr sz="1200" spc="-5" dirty="0">
                <a:solidFill>
                  <a:srgbClr val="3C3C3C"/>
                </a:solidFill>
                <a:latin typeface="Calibri"/>
                <a:cs typeface="Calibri"/>
              </a:rPr>
              <a:t>Ecco, </a:t>
            </a:r>
            <a:r>
              <a:rPr sz="1200" b="1" dirty="0">
                <a:solidFill>
                  <a:srgbClr val="3C3C3C"/>
                </a:solidFill>
                <a:latin typeface="Calibri"/>
                <a:cs typeface="Calibri"/>
              </a:rPr>
              <a:t>l’acqua è </a:t>
            </a:r>
            <a:r>
              <a:rPr sz="1200" b="1" spc="-5" dirty="0">
                <a:solidFill>
                  <a:srgbClr val="3C3C3C"/>
                </a:solidFill>
                <a:latin typeface="Calibri"/>
                <a:cs typeface="Calibri"/>
              </a:rPr>
              <a:t>questa, così come questa </a:t>
            </a:r>
            <a:r>
              <a:rPr sz="1200" b="1" dirty="0">
                <a:solidFill>
                  <a:srgbClr val="3C3C3C"/>
                </a:solidFill>
                <a:latin typeface="Calibri"/>
                <a:cs typeface="Calibri"/>
              </a:rPr>
              <a:t>è la </a:t>
            </a:r>
            <a:r>
              <a:rPr sz="1200" b="1" spc="-5" dirty="0">
                <a:solidFill>
                  <a:srgbClr val="3C3C3C"/>
                </a:solidFill>
                <a:latin typeface="Calibri"/>
                <a:cs typeface="Calibri"/>
              </a:rPr>
              <a:t>narrazione: </a:t>
            </a:r>
            <a:r>
              <a:rPr sz="1200" b="1" dirty="0">
                <a:solidFill>
                  <a:srgbClr val="3C3C3C"/>
                </a:solidFill>
                <a:latin typeface="Calibri"/>
                <a:cs typeface="Calibri"/>
              </a:rPr>
              <a:t>ne </a:t>
            </a:r>
            <a:r>
              <a:rPr sz="1200" b="1" spc="-5" dirty="0">
                <a:solidFill>
                  <a:srgbClr val="3C3C3C"/>
                </a:solidFill>
                <a:latin typeface="Calibri"/>
                <a:cs typeface="Calibri"/>
              </a:rPr>
              <a:t>siamo immersi </a:t>
            </a:r>
            <a:r>
              <a:rPr sz="1200" b="1" dirty="0">
                <a:solidFill>
                  <a:srgbClr val="3C3C3C"/>
                </a:solidFill>
                <a:latin typeface="Calibri"/>
                <a:cs typeface="Calibri"/>
              </a:rPr>
              <a:t>e non ne siamo  </a:t>
            </a:r>
            <a:r>
              <a:rPr sz="1200" b="1" spc="-5" dirty="0">
                <a:solidFill>
                  <a:srgbClr val="3C3C3C"/>
                </a:solidFill>
                <a:latin typeface="Calibri"/>
                <a:cs typeface="Calibri"/>
              </a:rPr>
              <a:t>consapevoli. </a:t>
            </a:r>
            <a:r>
              <a:rPr sz="1200" spc="-5" dirty="0">
                <a:solidFill>
                  <a:srgbClr val="3C3C3C"/>
                </a:solidFill>
                <a:latin typeface="Calibri"/>
                <a:cs typeface="Calibri"/>
              </a:rPr>
              <a:t>Ognuno </a:t>
            </a:r>
            <a:r>
              <a:rPr sz="1200" dirty="0">
                <a:solidFill>
                  <a:srgbClr val="3C3C3C"/>
                </a:solidFill>
                <a:latin typeface="Calibri"/>
                <a:cs typeface="Calibri"/>
              </a:rPr>
              <a:t>di noi, in misura </a:t>
            </a:r>
            <a:r>
              <a:rPr sz="1200" spc="-5" dirty="0">
                <a:solidFill>
                  <a:srgbClr val="3C3C3C"/>
                </a:solidFill>
                <a:latin typeface="Calibri"/>
                <a:cs typeface="Calibri"/>
              </a:rPr>
              <a:t>minore </a:t>
            </a:r>
            <a:r>
              <a:rPr sz="1200" dirty="0">
                <a:solidFill>
                  <a:srgbClr val="3C3C3C"/>
                </a:solidFill>
                <a:latin typeface="Calibri"/>
                <a:cs typeface="Calibri"/>
              </a:rPr>
              <a:t>o maggiore, fa </a:t>
            </a:r>
            <a:r>
              <a:rPr sz="1200" spc="-5" dirty="0">
                <a:solidFill>
                  <a:srgbClr val="3C3C3C"/>
                </a:solidFill>
                <a:latin typeface="Calibri"/>
                <a:cs typeface="Calibri"/>
              </a:rPr>
              <a:t>uso </a:t>
            </a:r>
            <a:r>
              <a:rPr sz="1200" dirty="0">
                <a:solidFill>
                  <a:srgbClr val="3C3C3C"/>
                </a:solidFill>
                <a:latin typeface="Calibri"/>
                <a:cs typeface="Calibri"/>
              </a:rPr>
              <a:t>di </a:t>
            </a:r>
            <a:r>
              <a:rPr sz="1200" spc="-5" dirty="0">
                <a:solidFill>
                  <a:srgbClr val="3C3C3C"/>
                </a:solidFill>
                <a:latin typeface="Calibri"/>
                <a:cs typeface="Calibri"/>
              </a:rPr>
              <a:t>strumenti narrativi per  raccontare </a:t>
            </a:r>
            <a:r>
              <a:rPr sz="1200" dirty="0">
                <a:solidFill>
                  <a:srgbClr val="3C3C3C"/>
                </a:solidFill>
                <a:latin typeface="Calibri"/>
                <a:cs typeface="Calibri"/>
              </a:rPr>
              <a:t>un </a:t>
            </a:r>
            <a:r>
              <a:rPr sz="1200" spc="-5" dirty="0">
                <a:solidFill>
                  <a:srgbClr val="3C3C3C"/>
                </a:solidFill>
                <a:latin typeface="Calibri"/>
                <a:cs typeface="Calibri"/>
              </a:rPr>
              <a:t>episodio divertente </a:t>
            </a:r>
            <a:r>
              <a:rPr sz="1200" dirty="0">
                <a:solidFill>
                  <a:srgbClr val="3C3C3C"/>
                </a:solidFill>
                <a:latin typeface="Calibri"/>
                <a:cs typeface="Calibri"/>
              </a:rPr>
              <a:t>o </a:t>
            </a:r>
            <a:r>
              <a:rPr sz="1200" spc="-5" dirty="0">
                <a:solidFill>
                  <a:srgbClr val="3C3C3C"/>
                </a:solidFill>
                <a:latin typeface="Calibri"/>
                <a:cs typeface="Calibri"/>
              </a:rPr>
              <a:t>tragicomico, </a:t>
            </a:r>
            <a:r>
              <a:rPr sz="1200" dirty="0">
                <a:solidFill>
                  <a:srgbClr val="3C3C3C"/>
                </a:solidFill>
                <a:latin typeface="Calibri"/>
                <a:cs typeface="Calibri"/>
              </a:rPr>
              <a:t>per </a:t>
            </a:r>
            <a:r>
              <a:rPr sz="1200" spc="-5" dirty="0">
                <a:solidFill>
                  <a:srgbClr val="3C3C3C"/>
                </a:solidFill>
                <a:latin typeface="Calibri"/>
                <a:cs typeface="Calibri"/>
              </a:rPr>
              <a:t>spiegare </a:t>
            </a:r>
            <a:r>
              <a:rPr sz="1200" dirty="0">
                <a:solidFill>
                  <a:srgbClr val="3C3C3C"/>
                </a:solidFill>
                <a:latin typeface="Calibri"/>
                <a:cs typeface="Calibri"/>
              </a:rPr>
              <a:t>qualcosa a </a:t>
            </a:r>
            <a:r>
              <a:rPr sz="1200" spc="-5" dirty="0">
                <a:solidFill>
                  <a:srgbClr val="3C3C3C"/>
                </a:solidFill>
                <a:latin typeface="Calibri"/>
                <a:cs typeface="Calibri"/>
              </a:rPr>
              <a:t>chi non </a:t>
            </a:r>
            <a:r>
              <a:rPr sz="1200" dirty="0">
                <a:solidFill>
                  <a:srgbClr val="3C3C3C"/>
                </a:solidFill>
                <a:latin typeface="Calibri"/>
                <a:cs typeface="Calibri"/>
              </a:rPr>
              <a:t>la </a:t>
            </a:r>
            <a:r>
              <a:rPr sz="1200" spc="-5" dirty="0">
                <a:solidFill>
                  <a:srgbClr val="3C3C3C"/>
                </a:solidFill>
                <a:latin typeface="Calibri"/>
                <a:cs typeface="Calibri"/>
              </a:rPr>
              <a:t>conosce, per  insegnare </a:t>
            </a:r>
            <a:r>
              <a:rPr sz="1200" dirty="0">
                <a:solidFill>
                  <a:srgbClr val="3C3C3C"/>
                </a:solidFill>
                <a:latin typeface="Calibri"/>
                <a:cs typeface="Calibri"/>
              </a:rPr>
              <a:t>il </a:t>
            </a:r>
            <a:r>
              <a:rPr sz="1200" spc="-5" dirty="0">
                <a:solidFill>
                  <a:srgbClr val="3C3C3C"/>
                </a:solidFill>
                <a:latin typeface="Calibri"/>
                <a:cs typeface="Calibri"/>
              </a:rPr>
              <a:t>funzionamento </a:t>
            </a:r>
            <a:r>
              <a:rPr sz="1200" dirty="0">
                <a:solidFill>
                  <a:srgbClr val="3C3C3C"/>
                </a:solidFill>
                <a:latin typeface="Calibri"/>
                <a:cs typeface="Calibri"/>
              </a:rPr>
              <a:t>di </a:t>
            </a:r>
            <a:r>
              <a:rPr sz="1200" spc="-5" dirty="0">
                <a:solidFill>
                  <a:srgbClr val="3C3C3C"/>
                </a:solidFill>
                <a:latin typeface="Calibri"/>
                <a:cs typeface="Calibri"/>
              </a:rPr>
              <a:t>un banale elettrodomestico </a:t>
            </a:r>
            <a:r>
              <a:rPr sz="1200" dirty="0">
                <a:solidFill>
                  <a:srgbClr val="3C3C3C"/>
                </a:solidFill>
                <a:latin typeface="Calibri"/>
                <a:cs typeface="Calibri"/>
              </a:rPr>
              <a:t>o le </a:t>
            </a:r>
            <a:r>
              <a:rPr sz="1200" spc="-5" dirty="0">
                <a:solidFill>
                  <a:srgbClr val="3C3C3C"/>
                </a:solidFill>
                <a:latin typeface="Calibri"/>
                <a:cs typeface="Calibri"/>
              </a:rPr>
              <a:t>motivazioni </a:t>
            </a:r>
            <a:r>
              <a:rPr sz="1200" dirty="0">
                <a:solidFill>
                  <a:srgbClr val="3C3C3C"/>
                </a:solidFill>
                <a:latin typeface="Calibri"/>
                <a:cs typeface="Calibri"/>
              </a:rPr>
              <a:t>di </a:t>
            </a:r>
            <a:r>
              <a:rPr sz="1200" spc="-5" dirty="0">
                <a:solidFill>
                  <a:srgbClr val="3C3C3C"/>
                </a:solidFill>
                <a:latin typeface="Calibri"/>
                <a:cs typeface="Calibri"/>
              </a:rPr>
              <a:t>un’azione. Fateci  caso: ognuno </a:t>
            </a:r>
            <a:r>
              <a:rPr sz="1200" dirty="0">
                <a:solidFill>
                  <a:srgbClr val="3C3C3C"/>
                </a:solidFill>
                <a:latin typeface="Calibri"/>
                <a:cs typeface="Calibri"/>
              </a:rPr>
              <a:t>di </a:t>
            </a:r>
            <a:r>
              <a:rPr sz="1200" spc="-5" dirty="0">
                <a:solidFill>
                  <a:srgbClr val="3C3C3C"/>
                </a:solidFill>
                <a:latin typeface="Calibri"/>
                <a:cs typeface="Calibri"/>
              </a:rPr>
              <a:t>noi</a:t>
            </a:r>
            <a:r>
              <a:rPr sz="1200" i="1" spc="-5" dirty="0">
                <a:solidFill>
                  <a:srgbClr val="3C3C3C"/>
                </a:solidFill>
                <a:latin typeface="Calibri"/>
                <a:cs typeface="Calibri"/>
              </a:rPr>
              <a:t>racconta </a:t>
            </a:r>
            <a:r>
              <a:rPr sz="1200" dirty="0">
                <a:solidFill>
                  <a:srgbClr val="3C3C3C"/>
                </a:solidFill>
                <a:latin typeface="Calibri"/>
                <a:cs typeface="Calibri"/>
              </a:rPr>
              <a:t>qualcosa </a:t>
            </a:r>
            <a:r>
              <a:rPr sz="1200" spc="-5" dirty="0">
                <a:solidFill>
                  <a:srgbClr val="3C3C3C"/>
                </a:solidFill>
                <a:latin typeface="Calibri"/>
                <a:cs typeface="Calibri"/>
              </a:rPr>
              <a:t>ogni giorno </a:t>
            </a:r>
            <a:r>
              <a:rPr sz="1200" dirty="0">
                <a:solidFill>
                  <a:srgbClr val="3C3C3C"/>
                </a:solidFill>
                <a:latin typeface="Calibri"/>
                <a:cs typeface="Calibri"/>
              </a:rPr>
              <a:t>e, </a:t>
            </a:r>
            <a:r>
              <a:rPr sz="1200" spc="-5" dirty="0">
                <a:solidFill>
                  <a:srgbClr val="3C3C3C"/>
                </a:solidFill>
                <a:latin typeface="Calibri"/>
                <a:cs typeface="Calibri"/>
              </a:rPr>
              <a:t>proprio come </a:t>
            </a:r>
            <a:r>
              <a:rPr sz="1200" dirty="0">
                <a:solidFill>
                  <a:srgbClr val="3C3C3C"/>
                </a:solidFill>
                <a:latin typeface="Calibri"/>
                <a:cs typeface="Calibri"/>
              </a:rPr>
              <a:t>i </a:t>
            </a:r>
            <a:r>
              <a:rPr sz="1200" spc="-5" dirty="0">
                <a:solidFill>
                  <a:srgbClr val="3C3C3C"/>
                </a:solidFill>
                <a:latin typeface="Calibri"/>
                <a:cs typeface="Calibri"/>
              </a:rPr>
              <a:t>pesciolini di </a:t>
            </a:r>
            <a:r>
              <a:rPr sz="1200" dirty="0">
                <a:solidFill>
                  <a:srgbClr val="3C3C3C"/>
                </a:solidFill>
                <a:latin typeface="Calibri"/>
                <a:cs typeface="Calibri"/>
              </a:rPr>
              <a:t>Wallace </a:t>
            </a:r>
            <a:r>
              <a:rPr sz="1200" spc="-10" dirty="0">
                <a:solidFill>
                  <a:srgbClr val="3C3C3C"/>
                </a:solidFill>
                <a:latin typeface="Calibri"/>
                <a:cs typeface="Calibri"/>
              </a:rPr>
              <a:t>sono  </a:t>
            </a:r>
            <a:r>
              <a:rPr sz="1200" dirty="0">
                <a:solidFill>
                  <a:srgbClr val="3C3C3C"/>
                </a:solidFill>
                <a:latin typeface="Calibri"/>
                <a:cs typeface="Calibri"/>
              </a:rPr>
              <a:t>immersi </a:t>
            </a:r>
            <a:r>
              <a:rPr sz="1200" spc="-5" dirty="0">
                <a:solidFill>
                  <a:srgbClr val="3C3C3C"/>
                </a:solidFill>
                <a:latin typeface="Calibri"/>
                <a:cs typeface="Calibri"/>
              </a:rPr>
              <a:t>nell’acqua, </a:t>
            </a:r>
            <a:r>
              <a:rPr sz="1200" spc="-10" dirty="0">
                <a:solidFill>
                  <a:srgbClr val="3C3C3C"/>
                </a:solidFill>
                <a:latin typeface="Calibri"/>
                <a:cs typeface="Calibri"/>
              </a:rPr>
              <a:t>senza </a:t>
            </a:r>
            <a:r>
              <a:rPr sz="1200" dirty="0">
                <a:solidFill>
                  <a:srgbClr val="3C3C3C"/>
                </a:solidFill>
                <a:latin typeface="Calibri"/>
                <a:cs typeface="Calibri"/>
              </a:rPr>
              <a:t>la </a:t>
            </a:r>
            <a:r>
              <a:rPr sz="1200" spc="-5" dirty="0">
                <a:solidFill>
                  <a:srgbClr val="3C3C3C"/>
                </a:solidFill>
                <a:latin typeface="Calibri"/>
                <a:cs typeface="Calibri"/>
              </a:rPr>
              <a:t>quale non riuscirebbero </a:t>
            </a:r>
            <a:r>
              <a:rPr sz="1200" dirty="0">
                <a:solidFill>
                  <a:srgbClr val="3C3C3C"/>
                </a:solidFill>
                <a:latin typeface="Calibri"/>
                <a:cs typeface="Calibri"/>
              </a:rPr>
              <a:t>a </a:t>
            </a:r>
            <a:r>
              <a:rPr sz="1200" spc="-5" dirty="0">
                <a:solidFill>
                  <a:srgbClr val="3C3C3C"/>
                </a:solidFill>
                <a:latin typeface="Calibri"/>
                <a:cs typeface="Calibri"/>
              </a:rPr>
              <a:t>sopravvivere, anche noi nuotiamo </a:t>
            </a:r>
            <a:r>
              <a:rPr sz="1200" dirty="0">
                <a:solidFill>
                  <a:srgbClr val="3C3C3C"/>
                </a:solidFill>
                <a:latin typeface="Calibri"/>
                <a:cs typeface="Calibri"/>
              </a:rPr>
              <a:t>in </a:t>
            </a:r>
            <a:r>
              <a:rPr sz="1200" spc="-5" dirty="0">
                <a:solidFill>
                  <a:srgbClr val="3C3C3C"/>
                </a:solidFill>
                <a:latin typeface="Calibri"/>
                <a:cs typeface="Calibri"/>
              </a:rPr>
              <a:t>un  </a:t>
            </a:r>
            <a:r>
              <a:rPr sz="1200" dirty="0">
                <a:solidFill>
                  <a:srgbClr val="3C3C3C"/>
                </a:solidFill>
                <a:latin typeface="Calibri"/>
                <a:cs typeface="Calibri"/>
              </a:rPr>
              <a:t>mare di </a:t>
            </a:r>
            <a:r>
              <a:rPr sz="1200" spc="-5" dirty="0">
                <a:solidFill>
                  <a:srgbClr val="3C3C3C"/>
                </a:solidFill>
                <a:latin typeface="Calibri"/>
                <a:cs typeface="Calibri"/>
              </a:rPr>
              <a:t>parole, </a:t>
            </a:r>
            <a:r>
              <a:rPr sz="1200" dirty="0">
                <a:solidFill>
                  <a:srgbClr val="3C3C3C"/>
                </a:solidFill>
                <a:latin typeface="Calibri"/>
                <a:cs typeface="Calibri"/>
              </a:rPr>
              <a:t>di </a:t>
            </a:r>
            <a:r>
              <a:rPr sz="1200" spc="-5" dirty="0">
                <a:solidFill>
                  <a:srgbClr val="3C3C3C"/>
                </a:solidFill>
                <a:latin typeface="Calibri"/>
                <a:cs typeface="Calibri"/>
              </a:rPr>
              <a:t>messaggi </a:t>
            </a:r>
            <a:r>
              <a:rPr sz="1200" dirty="0">
                <a:solidFill>
                  <a:srgbClr val="3C3C3C"/>
                </a:solidFill>
                <a:latin typeface="Calibri"/>
                <a:cs typeface="Calibri"/>
              </a:rPr>
              <a:t>e di </a:t>
            </a:r>
            <a:r>
              <a:rPr sz="1200" spc="-5" dirty="0">
                <a:solidFill>
                  <a:srgbClr val="3C3C3C"/>
                </a:solidFill>
                <a:latin typeface="Calibri"/>
                <a:cs typeface="Calibri"/>
              </a:rPr>
              <a:t>informazione, senza </a:t>
            </a:r>
            <a:r>
              <a:rPr sz="1200" dirty="0">
                <a:solidFill>
                  <a:srgbClr val="3C3C3C"/>
                </a:solidFill>
                <a:latin typeface="Calibri"/>
                <a:cs typeface="Calibri"/>
              </a:rPr>
              <a:t>rendercene</a:t>
            </a:r>
            <a:r>
              <a:rPr sz="1200" spc="-10" dirty="0">
                <a:solidFill>
                  <a:srgbClr val="3C3C3C"/>
                </a:solidFill>
                <a:latin typeface="Calibri"/>
                <a:cs typeface="Calibri"/>
              </a:rPr>
              <a:t> </a:t>
            </a:r>
            <a:r>
              <a:rPr sz="1200" spc="-5" dirty="0">
                <a:solidFill>
                  <a:srgbClr val="3C3C3C"/>
                </a:solidFill>
                <a:latin typeface="Calibri"/>
                <a:cs typeface="Calibri"/>
              </a:rPr>
              <a:t>conto.</a:t>
            </a:r>
            <a:endParaRPr sz="1200">
              <a:latin typeface="Calibri"/>
              <a:cs typeface="Calibri"/>
            </a:endParaRPr>
          </a:p>
          <a:p>
            <a:pPr>
              <a:lnSpc>
                <a:spcPct val="100000"/>
              </a:lnSpc>
              <a:spcBef>
                <a:spcPts val="35"/>
              </a:spcBef>
            </a:pPr>
            <a:endParaRPr sz="950">
              <a:latin typeface="Times New Roman"/>
              <a:cs typeface="Times New Roman"/>
            </a:endParaRPr>
          </a:p>
          <a:p>
            <a:pPr marL="12700" marR="8255" algn="just">
              <a:lnSpc>
                <a:spcPct val="119200"/>
              </a:lnSpc>
            </a:pPr>
            <a:r>
              <a:rPr sz="1200" spc="-5" dirty="0">
                <a:solidFill>
                  <a:srgbClr val="3C3C3C"/>
                </a:solidFill>
                <a:latin typeface="Calibri"/>
                <a:cs typeface="Calibri"/>
              </a:rPr>
              <a:t>Proprio per questo motivo </a:t>
            </a:r>
            <a:r>
              <a:rPr sz="1200" dirty="0">
                <a:solidFill>
                  <a:srgbClr val="3C3C3C"/>
                </a:solidFill>
                <a:latin typeface="Calibri"/>
                <a:cs typeface="Calibri"/>
              </a:rPr>
              <a:t>il </a:t>
            </a:r>
            <a:r>
              <a:rPr sz="1200" spc="-5" dirty="0">
                <a:solidFill>
                  <a:srgbClr val="3C3C3C"/>
                </a:solidFill>
                <a:latin typeface="Calibri"/>
                <a:cs typeface="Calibri"/>
              </a:rPr>
              <a:t>tema </a:t>
            </a:r>
            <a:r>
              <a:rPr sz="1200" dirty="0">
                <a:solidFill>
                  <a:srgbClr val="3C3C3C"/>
                </a:solidFill>
                <a:latin typeface="Calibri"/>
                <a:cs typeface="Calibri"/>
              </a:rPr>
              <a:t>del </a:t>
            </a:r>
            <a:r>
              <a:rPr sz="1200" spc="-5" dirty="0">
                <a:solidFill>
                  <a:srgbClr val="3C3C3C"/>
                </a:solidFill>
                <a:latin typeface="Calibri"/>
                <a:cs typeface="Calibri"/>
              </a:rPr>
              <a:t>festival della Cultura Creativa </a:t>
            </a:r>
            <a:r>
              <a:rPr sz="1200" dirty="0">
                <a:solidFill>
                  <a:srgbClr val="3C3C3C"/>
                </a:solidFill>
                <a:latin typeface="Calibri"/>
                <a:cs typeface="Calibri"/>
              </a:rPr>
              <a:t>di </a:t>
            </a:r>
            <a:r>
              <a:rPr sz="1200" spc="-5" dirty="0">
                <a:solidFill>
                  <a:srgbClr val="3C3C3C"/>
                </a:solidFill>
                <a:latin typeface="Calibri"/>
                <a:cs typeface="Calibri"/>
              </a:rPr>
              <a:t>quest’anno </a:t>
            </a:r>
            <a:r>
              <a:rPr sz="1200" dirty="0">
                <a:solidFill>
                  <a:srgbClr val="3C3C3C"/>
                </a:solidFill>
                <a:latin typeface="Calibri"/>
                <a:cs typeface="Calibri"/>
              </a:rPr>
              <a:t>è </a:t>
            </a:r>
            <a:r>
              <a:rPr sz="1200" spc="-5" dirty="0">
                <a:solidFill>
                  <a:srgbClr val="3C3C3C"/>
                </a:solidFill>
                <a:latin typeface="Calibri"/>
                <a:cs typeface="Calibri"/>
              </a:rPr>
              <a:t>affascinante,  </a:t>
            </a:r>
            <a:r>
              <a:rPr sz="1200" dirty="0">
                <a:solidFill>
                  <a:srgbClr val="3C3C3C"/>
                </a:solidFill>
                <a:latin typeface="Calibri"/>
                <a:cs typeface="Calibri"/>
              </a:rPr>
              <a:t>perché </a:t>
            </a:r>
            <a:r>
              <a:rPr sz="1200" spc="-5" dirty="0">
                <a:solidFill>
                  <a:srgbClr val="3C3C3C"/>
                </a:solidFill>
                <a:latin typeface="Calibri"/>
                <a:cs typeface="Calibri"/>
              </a:rPr>
              <a:t>può (almeno </a:t>
            </a:r>
            <a:r>
              <a:rPr sz="1200" dirty="0">
                <a:solidFill>
                  <a:srgbClr val="3C3C3C"/>
                </a:solidFill>
                <a:latin typeface="Calibri"/>
                <a:cs typeface="Calibri"/>
              </a:rPr>
              <a:t>in </a:t>
            </a:r>
            <a:r>
              <a:rPr sz="1200" spc="-5" dirty="0">
                <a:solidFill>
                  <a:srgbClr val="3C3C3C"/>
                </a:solidFill>
                <a:latin typeface="Calibri"/>
                <a:cs typeface="Calibri"/>
              </a:rPr>
              <a:t>linea teorica, aspettiamo </a:t>
            </a:r>
            <a:r>
              <a:rPr sz="1200" dirty="0">
                <a:solidFill>
                  <a:srgbClr val="3C3C3C"/>
                </a:solidFill>
                <a:latin typeface="Calibri"/>
                <a:cs typeface="Calibri"/>
              </a:rPr>
              <a:t>di </a:t>
            </a:r>
            <a:r>
              <a:rPr sz="1200" spc="-5" dirty="0">
                <a:solidFill>
                  <a:srgbClr val="3C3C3C"/>
                </a:solidFill>
                <a:latin typeface="Calibri"/>
                <a:cs typeface="Calibri"/>
              </a:rPr>
              <a:t>partecipare </a:t>
            </a:r>
            <a:r>
              <a:rPr sz="1200" dirty="0">
                <a:solidFill>
                  <a:srgbClr val="3C3C3C"/>
                </a:solidFill>
                <a:latin typeface="Calibri"/>
                <a:cs typeface="Calibri"/>
              </a:rPr>
              <a:t>a </a:t>
            </a:r>
            <a:r>
              <a:rPr sz="1200" spc="-5" dirty="0">
                <a:solidFill>
                  <a:srgbClr val="3C3C3C"/>
                </a:solidFill>
                <a:latin typeface="Calibri"/>
                <a:cs typeface="Calibri"/>
              </a:rPr>
              <a:t>qualche evento </a:t>
            </a:r>
            <a:r>
              <a:rPr sz="1200" dirty="0">
                <a:solidFill>
                  <a:srgbClr val="3C3C3C"/>
                </a:solidFill>
                <a:latin typeface="Calibri"/>
                <a:cs typeface="Calibri"/>
              </a:rPr>
              <a:t>del </a:t>
            </a:r>
            <a:r>
              <a:rPr sz="1200" spc="-5" dirty="0">
                <a:solidFill>
                  <a:srgbClr val="3C3C3C"/>
                </a:solidFill>
                <a:latin typeface="Calibri"/>
                <a:cs typeface="Calibri"/>
              </a:rPr>
              <a:t>festival prima  </a:t>
            </a:r>
            <a:r>
              <a:rPr sz="1200" dirty="0">
                <a:solidFill>
                  <a:srgbClr val="3C3C3C"/>
                </a:solidFill>
                <a:latin typeface="Calibri"/>
                <a:cs typeface="Calibri"/>
              </a:rPr>
              <a:t>di </a:t>
            </a:r>
            <a:r>
              <a:rPr sz="1200" spc="-5" dirty="0">
                <a:solidFill>
                  <a:srgbClr val="3C3C3C"/>
                </a:solidFill>
                <a:latin typeface="Calibri"/>
                <a:cs typeface="Calibri"/>
              </a:rPr>
              <a:t>esprimere </a:t>
            </a:r>
            <a:r>
              <a:rPr sz="1200" dirty="0">
                <a:solidFill>
                  <a:srgbClr val="3C3C3C"/>
                </a:solidFill>
                <a:latin typeface="Calibri"/>
                <a:cs typeface="Calibri"/>
              </a:rPr>
              <a:t>un </a:t>
            </a:r>
            <a:r>
              <a:rPr sz="1200" spc="-5" dirty="0">
                <a:solidFill>
                  <a:srgbClr val="3C3C3C"/>
                </a:solidFill>
                <a:latin typeface="Calibri"/>
                <a:cs typeface="Calibri"/>
              </a:rPr>
              <a:t>parere) </a:t>
            </a:r>
            <a:r>
              <a:rPr sz="1200" dirty="0">
                <a:solidFill>
                  <a:srgbClr val="3C3C3C"/>
                </a:solidFill>
                <a:latin typeface="Calibri"/>
                <a:cs typeface="Calibri"/>
              </a:rPr>
              <a:t>rivelarsi </a:t>
            </a:r>
            <a:r>
              <a:rPr sz="1200" spc="-5" dirty="0">
                <a:solidFill>
                  <a:srgbClr val="3C3C3C"/>
                </a:solidFill>
                <a:latin typeface="Calibri"/>
                <a:cs typeface="Calibri"/>
              </a:rPr>
              <a:t>uno strumento prezioso per permettere </a:t>
            </a:r>
            <a:r>
              <a:rPr sz="1200" dirty="0">
                <a:solidFill>
                  <a:srgbClr val="3C3C3C"/>
                </a:solidFill>
                <a:latin typeface="Calibri"/>
                <a:cs typeface="Calibri"/>
              </a:rPr>
              <a:t>ai giovani </a:t>
            </a:r>
            <a:r>
              <a:rPr sz="1200" spc="-5" dirty="0">
                <a:solidFill>
                  <a:srgbClr val="3C3C3C"/>
                </a:solidFill>
                <a:latin typeface="Calibri"/>
                <a:cs typeface="Calibri"/>
              </a:rPr>
              <a:t>partecipanti di  </a:t>
            </a:r>
            <a:r>
              <a:rPr sz="1200" dirty="0">
                <a:solidFill>
                  <a:srgbClr val="3C3C3C"/>
                </a:solidFill>
                <a:latin typeface="Calibri"/>
                <a:cs typeface="Calibri"/>
              </a:rPr>
              <a:t>leggere o </a:t>
            </a:r>
            <a:r>
              <a:rPr sz="1200" spc="-5" dirty="0">
                <a:solidFill>
                  <a:srgbClr val="3C3C3C"/>
                </a:solidFill>
                <a:latin typeface="Calibri"/>
                <a:cs typeface="Calibri"/>
              </a:rPr>
              <a:t>rileggere </a:t>
            </a:r>
            <a:r>
              <a:rPr sz="1200" dirty="0">
                <a:solidFill>
                  <a:srgbClr val="3C3C3C"/>
                </a:solidFill>
                <a:latin typeface="Calibri"/>
                <a:cs typeface="Calibri"/>
              </a:rPr>
              <a:t>la </a:t>
            </a:r>
            <a:r>
              <a:rPr sz="1200" spc="-5" dirty="0">
                <a:solidFill>
                  <a:srgbClr val="3C3C3C"/>
                </a:solidFill>
                <a:latin typeface="Calibri"/>
                <a:cs typeface="Calibri"/>
              </a:rPr>
              <a:t>realtà con occhi </a:t>
            </a:r>
            <a:r>
              <a:rPr sz="1200" dirty="0">
                <a:solidFill>
                  <a:srgbClr val="3C3C3C"/>
                </a:solidFill>
                <a:latin typeface="Calibri"/>
                <a:cs typeface="Calibri"/>
              </a:rPr>
              <a:t>diversi e, </a:t>
            </a:r>
            <a:r>
              <a:rPr sz="1200" spc="-5" dirty="0">
                <a:solidFill>
                  <a:srgbClr val="3C3C3C"/>
                </a:solidFill>
                <a:latin typeface="Calibri"/>
                <a:cs typeface="Calibri"/>
              </a:rPr>
              <a:t>magari, </a:t>
            </a:r>
            <a:r>
              <a:rPr sz="1200" dirty="0">
                <a:solidFill>
                  <a:srgbClr val="3C3C3C"/>
                </a:solidFill>
                <a:latin typeface="Calibri"/>
                <a:cs typeface="Calibri"/>
              </a:rPr>
              <a:t>di </a:t>
            </a:r>
            <a:r>
              <a:rPr sz="1200" spc="-5" dirty="0">
                <a:solidFill>
                  <a:srgbClr val="3C3C3C"/>
                </a:solidFill>
                <a:latin typeface="Calibri"/>
                <a:cs typeface="Calibri"/>
              </a:rPr>
              <a:t>raccontarla con </a:t>
            </a:r>
            <a:r>
              <a:rPr sz="1200" dirty="0">
                <a:solidFill>
                  <a:srgbClr val="3C3C3C"/>
                </a:solidFill>
                <a:latin typeface="Calibri"/>
                <a:cs typeface="Calibri"/>
              </a:rPr>
              <a:t>parole</a:t>
            </a:r>
            <a:r>
              <a:rPr sz="1200" spc="30" dirty="0">
                <a:solidFill>
                  <a:srgbClr val="3C3C3C"/>
                </a:solidFill>
                <a:latin typeface="Calibri"/>
                <a:cs typeface="Calibri"/>
              </a:rPr>
              <a:t> </a:t>
            </a:r>
            <a:r>
              <a:rPr sz="1200" spc="-5" dirty="0">
                <a:solidFill>
                  <a:srgbClr val="3C3C3C"/>
                </a:solidFill>
                <a:latin typeface="Calibri"/>
                <a:cs typeface="Calibri"/>
              </a:rPr>
              <a:t>nuove.</a:t>
            </a:r>
            <a:endParaRPr sz="1200">
              <a:latin typeface="Calibri"/>
              <a:cs typeface="Calibri"/>
            </a:endParaRPr>
          </a:p>
          <a:p>
            <a:pPr>
              <a:lnSpc>
                <a:spcPct val="100000"/>
              </a:lnSpc>
              <a:spcBef>
                <a:spcPts val="25"/>
              </a:spcBef>
            </a:pPr>
            <a:endParaRPr sz="950">
              <a:latin typeface="Times New Roman"/>
              <a:cs typeface="Times New Roman"/>
            </a:endParaRPr>
          </a:p>
          <a:p>
            <a:pPr marL="12700" marR="9525" algn="just">
              <a:lnSpc>
                <a:spcPct val="119200"/>
              </a:lnSpc>
            </a:pPr>
            <a:r>
              <a:rPr sz="1200" i="1" spc="-5" dirty="0">
                <a:solidFill>
                  <a:srgbClr val="3C3C3C"/>
                </a:solidFill>
                <a:latin typeface="Calibri"/>
                <a:cs typeface="Calibri"/>
              </a:rPr>
              <a:t>Le immagini </a:t>
            </a:r>
            <a:r>
              <a:rPr sz="1200" i="1" dirty="0">
                <a:solidFill>
                  <a:srgbClr val="3C3C3C"/>
                </a:solidFill>
                <a:latin typeface="Calibri"/>
                <a:cs typeface="Calibri"/>
              </a:rPr>
              <a:t>a </a:t>
            </a:r>
            <a:r>
              <a:rPr sz="1200" i="1" spc="-5" dirty="0">
                <a:solidFill>
                  <a:srgbClr val="3C3C3C"/>
                </a:solidFill>
                <a:latin typeface="Calibri"/>
                <a:cs typeface="Calibri"/>
              </a:rPr>
              <a:t>corredo di quest’articolo sono state tratte dal sito ufficiale del Festival della Cultura  Creativa.</a:t>
            </a:r>
            <a:endParaRPr sz="1200">
              <a:latin typeface="Calibri"/>
              <a:cs typeface="Calibri"/>
            </a:endParaRPr>
          </a:p>
          <a:p>
            <a:pPr>
              <a:lnSpc>
                <a:spcPct val="100000"/>
              </a:lnSpc>
              <a:spcBef>
                <a:spcPts val="35"/>
              </a:spcBef>
            </a:pPr>
            <a:endParaRPr sz="1700">
              <a:latin typeface="Times New Roman"/>
              <a:cs typeface="Times New Roman"/>
            </a:endParaRPr>
          </a:p>
          <a:p>
            <a:pPr marL="47625" algn="just">
              <a:lnSpc>
                <a:spcPct val="100000"/>
              </a:lnSpc>
            </a:pPr>
            <a:r>
              <a:rPr sz="900" spc="-5" dirty="0">
                <a:solidFill>
                  <a:srgbClr val="3C3C3C"/>
                </a:solidFill>
                <a:latin typeface="Calibri"/>
                <a:cs typeface="Calibri"/>
              </a:rPr>
              <a:t>Monica Palmeri </a:t>
            </a:r>
            <a:r>
              <a:rPr sz="900" dirty="0">
                <a:solidFill>
                  <a:srgbClr val="3C3C3C"/>
                </a:solidFill>
                <a:latin typeface="Calibri"/>
                <a:cs typeface="Calibri"/>
              </a:rPr>
              <a:t>marzo </a:t>
            </a:r>
            <a:r>
              <a:rPr sz="900" spc="-10" dirty="0">
                <a:solidFill>
                  <a:srgbClr val="3C3C3C"/>
                </a:solidFill>
                <a:latin typeface="Calibri"/>
                <a:cs typeface="Calibri"/>
              </a:rPr>
              <a:t>6,</a:t>
            </a:r>
            <a:r>
              <a:rPr sz="900" spc="-110" dirty="0">
                <a:solidFill>
                  <a:srgbClr val="3C3C3C"/>
                </a:solidFill>
                <a:latin typeface="Calibri"/>
                <a:cs typeface="Calibri"/>
              </a:rPr>
              <a:t> </a:t>
            </a:r>
            <a:r>
              <a:rPr sz="900" spc="-5" dirty="0">
                <a:solidFill>
                  <a:srgbClr val="3C3C3C"/>
                </a:solidFill>
                <a:latin typeface="Calibri"/>
                <a:cs typeface="Calibri"/>
              </a:rPr>
              <a:t>2015</a:t>
            </a:r>
            <a:endParaRPr sz="900">
              <a:latin typeface="Calibri"/>
              <a:cs typeface="Calibri"/>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09042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Babel</a:t>
            </a:r>
            <a:r>
              <a:rPr sz="1600" b="1" dirty="0">
                <a:latin typeface="Arial"/>
                <a:cs typeface="Arial"/>
              </a:rPr>
              <a:t>e</a:t>
            </a:r>
            <a:r>
              <a:rPr sz="1600" b="1" spc="-5" dirty="0">
                <a:latin typeface="Arial"/>
                <a:cs typeface="Arial"/>
              </a:rPr>
              <a:t>magazi</a:t>
            </a:r>
            <a:r>
              <a:rPr sz="1600" b="1" dirty="0">
                <a:latin typeface="Arial"/>
                <a:cs typeface="Arial"/>
              </a:rPr>
              <a:t>n</a:t>
            </a:r>
            <a:r>
              <a:rPr sz="1600" b="1" spc="-5" dirty="0">
                <a:latin typeface="Arial"/>
                <a:cs typeface="Arial"/>
              </a:rPr>
              <a:t>e.com  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947919"/>
            <a:ext cx="3810000" cy="21907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4186554"/>
            <a:ext cx="645795" cy="147955"/>
          </a:xfrm>
          <a:prstGeom prst="rect">
            <a:avLst/>
          </a:prstGeom>
        </p:spPr>
        <p:txBody>
          <a:bodyPr vert="horz" wrap="square" lIns="0" tIns="12700" rIns="0" bIns="0" rtlCol="0">
            <a:spAutoFit/>
          </a:bodyPr>
          <a:lstStyle/>
          <a:p>
            <a:pPr marL="12700">
              <a:lnSpc>
                <a:spcPct val="100000"/>
              </a:lnSpc>
              <a:spcBef>
                <a:spcPts val="100"/>
              </a:spcBef>
            </a:pPr>
            <a:r>
              <a:rPr sz="800" i="1" dirty="0">
                <a:latin typeface="Calibri"/>
                <a:cs typeface="Calibri"/>
              </a:rPr>
              <a:t>7 </a:t>
            </a:r>
            <a:r>
              <a:rPr sz="800" i="1" spc="-5" dirty="0">
                <a:latin typeface="Calibri"/>
                <a:cs typeface="Calibri"/>
              </a:rPr>
              <a:t>MARZO</a:t>
            </a:r>
            <a:r>
              <a:rPr sz="800" i="1" spc="-55" dirty="0">
                <a:latin typeface="Calibri"/>
                <a:cs typeface="Calibri"/>
              </a:rPr>
              <a:t> </a:t>
            </a:r>
            <a:r>
              <a:rPr sz="800" i="1" dirty="0">
                <a:latin typeface="Calibri"/>
                <a:cs typeface="Calibri"/>
              </a:rPr>
              <a:t>2015</a:t>
            </a:r>
            <a:endParaRPr sz="800">
              <a:latin typeface="Calibri"/>
              <a:cs typeface="Calibri"/>
            </a:endParaRPr>
          </a:p>
        </p:txBody>
      </p:sp>
      <p:sp>
        <p:nvSpPr>
          <p:cNvPr id="6" name="object 6"/>
          <p:cNvSpPr txBox="1"/>
          <p:nvPr/>
        </p:nvSpPr>
        <p:spPr>
          <a:xfrm>
            <a:off x="706627" y="4355719"/>
            <a:ext cx="6149340" cy="2275205"/>
          </a:xfrm>
          <a:prstGeom prst="rect">
            <a:avLst/>
          </a:prstGeom>
        </p:spPr>
        <p:txBody>
          <a:bodyPr vert="horz" wrap="square" lIns="0" tIns="12700" rIns="0" bIns="0" rtlCol="0">
            <a:spAutoFit/>
          </a:bodyPr>
          <a:lstStyle/>
          <a:p>
            <a:pPr marL="12700">
              <a:lnSpc>
                <a:spcPct val="100000"/>
              </a:lnSpc>
              <a:spcBef>
                <a:spcPts val="100"/>
              </a:spcBef>
            </a:pPr>
            <a:r>
              <a:rPr sz="1450" b="1" spc="-5" dirty="0">
                <a:latin typeface="Calibri"/>
                <a:cs typeface="Calibri"/>
              </a:rPr>
              <a:t>FESTIVAL DELLA CULTURA CREATIVA: </a:t>
            </a:r>
            <a:r>
              <a:rPr sz="1450" b="1" dirty="0">
                <a:latin typeface="Calibri"/>
                <a:cs typeface="Calibri"/>
              </a:rPr>
              <a:t>L’ALFABETO </a:t>
            </a:r>
            <a:r>
              <a:rPr sz="1450" b="1" spc="-5" dirty="0">
                <a:latin typeface="Calibri"/>
                <a:cs typeface="Calibri"/>
              </a:rPr>
              <a:t>DEL MONDO. 16-22</a:t>
            </a:r>
            <a:r>
              <a:rPr sz="1450" b="1" spc="5" dirty="0">
                <a:latin typeface="Calibri"/>
                <a:cs typeface="Calibri"/>
              </a:rPr>
              <a:t> </a:t>
            </a:r>
            <a:r>
              <a:rPr sz="1450" b="1" spc="-5" dirty="0">
                <a:latin typeface="Calibri"/>
                <a:cs typeface="Calibri"/>
              </a:rPr>
              <a:t>MARZO</a:t>
            </a:r>
            <a:endParaRPr sz="1450">
              <a:latin typeface="Calibri"/>
              <a:cs typeface="Calibri"/>
            </a:endParaRPr>
          </a:p>
          <a:p>
            <a:pPr>
              <a:lnSpc>
                <a:spcPct val="100000"/>
              </a:lnSpc>
            </a:pPr>
            <a:endParaRPr sz="1400">
              <a:latin typeface="Times New Roman"/>
              <a:cs typeface="Times New Roman"/>
            </a:endParaRPr>
          </a:p>
          <a:p>
            <a:pPr marL="3923665" marR="5080" algn="just">
              <a:lnSpc>
                <a:spcPct val="117000"/>
              </a:lnSpc>
              <a:spcBef>
                <a:spcPts val="880"/>
              </a:spcBef>
            </a:pPr>
            <a:r>
              <a:rPr sz="1200" b="1" spc="-5" dirty="0">
                <a:latin typeface="Calibri"/>
                <a:cs typeface="Calibri"/>
              </a:rPr>
              <a:t>Oltre </a:t>
            </a:r>
            <a:r>
              <a:rPr sz="1200" b="1" dirty="0">
                <a:latin typeface="Calibri"/>
                <a:cs typeface="Calibri"/>
              </a:rPr>
              <a:t>80 </a:t>
            </a:r>
            <a:r>
              <a:rPr sz="1200" b="1" spc="-5" dirty="0">
                <a:latin typeface="Calibri"/>
                <a:cs typeface="Calibri"/>
              </a:rPr>
              <a:t>iniziative dedicate  all’arte, all’archeologia, alla  musica, al </a:t>
            </a:r>
            <a:r>
              <a:rPr sz="1200" b="1" dirty="0">
                <a:latin typeface="Calibri"/>
                <a:cs typeface="Calibri"/>
              </a:rPr>
              <a:t>teatro </a:t>
            </a:r>
            <a:r>
              <a:rPr sz="1200" spc="-5" dirty="0">
                <a:latin typeface="Calibri"/>
                <a:cs typeface="Calibri"/>
              </a:rPr>
              <a:t>diffuse su tutto </a:t>
            </a:r>
            <a:r>
              <a:rPr sz="1200" dirty="0">
                <a:latin typeface="Calibri"/>
                <a:cs typeface="Calibri"/>
              </a:rPr>
              <a:t>il  </a:t>
            </a:r>
            <a:r>
              <a:rPr sz="1200" spc="-5" dirty="0">
                <a:latin typeface="Calibri"/>
                <a:cs typeface="Calibri"/>
              </a:rPr>
              <a:t>territorio nazionale. Sessanta città  </a:t>
            </a:r>
            <a:r>
              <a:rPr sz="1200" dirty="0">
                <a:latin typeface="Calibri"/>
                <a:cs typeface="Calibri"/>
              </a:rPr>
              <a:t>coinvolte. Una </a:t>
            </a:r>
            <a:r>
              <a:rPr sz="1200" spc="-5" dirty="0">
                <a:latin typeface="Calibri"/>
                <a:cs typeface="Calibri"/>
              </a:rPr>
              <a:t>ricca </a:t>
            </a:r>
            <a:r>
              <a:rPr sz="1200" b="1" spc="-5" dirty="0">
                <a:latin typeface="Calibri"/>
                <a:cs typeface="Calibri"/>
              </a:rPr>
              <a:t>serie </a:t>
            </a:r>
            <a:r>
              <a:rPr sz="1200" b="1" dirty="0">
                <a:latin typeface="Calibri"/>
                <a:cs typeface="Calibri"/>
              </a:rPr>
              <a:t>di </a:t>
            </a:r>
            <a:r>
              <a:rPr sz="1200" b="1" spc="-5" dirty="0">
                <a:latin typeface="Calibri"/>
                <a:cs typeface="Calibri"/>
              </a:rPr>
              <a:t>eventi  pensati per </a:t>
            </a:r>
            <a:r>
              <a:rPr sz="1200" b="1" dirty="0">
                <a:latin typeface="Calibri"/>
                <a:cs typeface="Calibri"/>
              </a:rPr>
              <a:t>i </a:t>
            </a:r>
            <a:r>
              <a:rPr sz="1200" b="1" spc="-5" dirty="0">
                <a:latin typeface="Calibri"/>
                <a:cs typeface="Calibri"/>
              </a:rPr>
              <a:t>bambini dai </a:t>
            </a:r>
            <a:r>
              <a:rPr sz="1200" b="1" dirty="0">
                <a:latin typeface="Calibri"/>
                <a:cs typeface="Calibri"/>
              </a:rPr>
              <a:t>sei </a:t>
            </a:r>
            <a:r>
              <a:rPr sz="1200" b="1" spc="-5" dirty="0">
                <a:latin typeface="Calibri"/>
                <a:cs typeface="Calibri"/>
              </a:rPr>
              <a:t>ai  tredici anni</a:t>
            </a:r>
            <a:r>
              <a:rPr sz="1200" spc="-5" dirty="0">
                <a:latin typeface="Calibri"/>
                <a:cs typeface="Calibri"/>
              </a:rPr>
              <a:t>. E’ </a:t>
            </a:r>
            <a:r>
              <a:rPr sz="1200" dirty="0">
                <a:latin typeface="Calibri"/>
                <a:cs typeface="Calibri"/>
              </a:rPr>
              <a:t>il </a:t>
            </a:r>
            <a:r>
              <a:rPr sz="1200" spc="-5" dirty="0">
                <a:latin typeface="Calibri"/>
                <a:cs typeface="Calibri"/>
              </a:rPr>
              <a:t>“Festival della  </a:t>
            </a:r>
            <a:r>
              <a:rPr sz="1200" dirty="0">
                <a:latin typeface="Calibri"/>
                <a:cs typeface="Calibri"/>
              </a:rPr>
              <a:t>cultura </a:t>
            </a:r>
            <a:r>
              <a:rPr sz="1200" spc="-5" dirty="0">
                <a:latin typeface="Calibri"/>
                <a:cs typeface="Calibri"/>
              </a:rPr>
              <a:t>creativa”, </a:t>
            </a:r>
            <a:r>
              <a:rPr sz="1200" spc="-10" dirty="0">
                <a:latin typeface="Calibri"/>
                <a:cs typeface="Calibri"/>
              </a:rPr>
              <a:t>la</a:t>
            </a:r>
            <a:r>
              <a:rPr sz="1200" spc="140" dirty="0">
                <a:latin typeface="Calibri"/>
                <a:cs typeface="Calibri"/>
              </a:rPr>
              <a:t> </a:t>
            </a:r>
            <a:r>
              <a:rPr sz="1200" spc="-5" dirty="0">
                <a:latin typeface="Calibri"/>
                <a:cs typeface="Calibri"/>
              </a:rPr>
              <a:t>manifestazione</a:t>
            </a:r>
            <a:endParaRPr sz="1200">
              <a:latin typeface="Calibri"/>
              <a:cs typeface="Calibri"/>
            </a:endParaRPr>
          </a:p>
        </p:txBody>
      </p:sp>
      <p:sp>
        <p:nvSpPr>
          <p:cNvPr id="7" name="object 7"/>
          <p:cNvSpPr txBox="1"/>
          <p:nvPr/>
        </p:nvSpPr>
        <p:spPr>
          <a:xfrm>
            <a:off x="4618101" y="6850760"/>
            <a:ext cx="1824355" cy="208279"/>
          </a:xfrm>
          <a:prstGeom prst="rect">
            <a:avLst/>
          </a:prstGeom>
        </p:spPr>
        <p:txBody>
          <a:bodyPr vert="horz" wrap="square" lIns="0" tIns="12700" rIns="0" bIns="0" rtlCol="0">
            <a:spAutoFit/>
          </a:bodyPr>
          <a:lstStyle/>
          <a:p>
            <a:pPr marL="12700">
              <a:lnSpc>
                <a:spcPct val="100000"/>
              </a:lnSpc>
              <a:spcBef>
                <a:spcPts val="100"/>
              </a:spcBef>
              <a:tabLst>
                <a:tab pos="1286510" algn="l"/>
              </a:tabLst>
            </a:pPr>
            <a:r>
              <a:rPr sz="1200" dirty="0">
                <a:latin typeface="Calibri"/>
                <a:cs typeface="Calibri"/>
              </a:rPr>
              <a:t>il</a:t>
            </a:r>
            <a:r>
              <a:rPr sz="1200" spc="10" dirty="0">
                <a:latin typeface="Calibri"/>
                <a:cs typeface="Calibri"/>
              </a:rPr>
              <a:t> </a:t>
            </a:r>
            <a:r>
              <a:rPr sz="1200" b="1" spc="-5" dirty="0">
                <a:latin typeface="Calibri"/>
                <a:cs typeface="Calibri"/>
              </a:rPr>
              <a:t>coordinamento	dell’Abi</a:t>
            </a:r>
            <a:r>
              <a:rPr sz="1200" spc="-5" dirty="0">
                <a:latin typeface="Calibri"/>
                <a:cs typeface="Calibri"/>
              </a:rPr>
              <a:t>,</a:t>
            </a:r>
            <a:endParaRPr sz="1200">
              <a:latin typeface="Calibri"/>
              <a:cs typeface="Calibri"/>
            </a:endParaRPr>
          </a:p>
        </p:txBody>
      </p:sp>
      <p:sp>
        <p:nvSpPr>
          <p:cNvPr id="8" name="object 8"/>
          <p:cNvSpPr txBox="1"/>
          <p:nvPr/>
        </p:nvSpPr>
        <p:spPr>
          <a:xfrm>
            <a:off x="4618101" y="6603872"/>
            <a:ext cx="2238375" cy="455295"/>
          </a:xfrm>
          <a:prstGeom prst="rect">
            <a:avLst/>
          </a:prstGeom>
        </p:spPr>
        <p:txBody>
          <a:bodyPr vert="horz" wrap="square" lIns="0" tIns="44450" rIns="0" bIns="0" rtlCol="0">
            <a:spAutoFit/>
          </a:bodyPr>
          <a:lstStyle/>
          <a:p>
            <a:pPr marR="6985" algn="r">
              <a:lnSpc>
                <a:spcPct val="100000"/>
              </a:lnSpc>
              <a:spcBef>
                <a:spcPts val="350"/>
              </a:spcBef>
              <a:tabLst>
                <a:tab pos="884555" algn="l"/>
                <a:tab pos="1357630" algn="l"/>
                <a:tab pos="1985010" algn="l"/>
              </a:tabLst>
            </a:pPr>
            <a:r>
              <a:rPr sz="1200" dirty="0">
                <a:latin typeface="Calibri"/>
                <a:cs typeface="Calibri"/>
              </a:rPr>
              <a:t>orga</a:t>
            </a:r>
            <a:r>
              <a:rPr sz="1200" spc="5" dirty="0">
                <a:latin typeface="Calibri"/>
                <a:cs typeface="Calibri"/>
              </a:rPr>
              <a:t>n</a:t>
            </a:r>
            <a:r>
              <a:rPr sz="1200" dirty="0">
                <a:latin typeface="Calibri"/>
                <a:cs typeface="Calibri"/>
              </a:rPr>
              <a:t>i</a:t>
            </a:r>
            <a:r>
              <a:rPr sz="1200" spc="-10" dirty="0">
                <a:latin typeface="Calibri"/>
                <a:cs typeface="Calibri"/>
              </a:rPr>
              <a:t>z</a:t>
            </a:r>
            <a:r>
              <a:rPr sz="1200" dirty="0">
                <a:latin typeface="Calibri"/>
                <a:cs typeface="Calibri"/>
              </a:rPr>
              <a:t>z</a:t>
            </a:r>
            <a:r>
              <a:rPr sz="1200" spc="-15" dirty="0">
                <a:latin typeface="Calibri"/>
                <a:cs typeface="Calibri"/>
              </a:rPr>
              <a:t>a</a:t>
            </a:r>
            <a:r>
              <a:rPr sz="1200" dirty="0">
                <a:latin typeface="Calibri"/>
                <a:cs typeface="Calibri"/>
              </a:rPr>
              <a:t>ta	dalle	b</a:t>
            </a:r>
            <a:r>
              <a:rPr sz="1200" spc="-15" dirty="0">
                <a:latin typeface="Calibri"/>
                <a:cs typeface="Calibri"/>
              </a:rPr>
              <a:t>a</a:t>
            </a:r>
            <a:r>
              <a:rPr sz="1200" dirty="0">
                <a:latin typeface="Calibri"/>
                <a:cs typeface="Calibri"/>
              </a:rPr>
              <a:t>n</a:t>
            </a:r>
            <a:r>
              <a:rPr sz="1200" spc="-5" dirty="0">
                <a:latin typeface="Calibri"/>
                <a:cs typeface="Calibri"/>
              </a:rPr>
              <a:t>c</a:t>
            </a:r>
            <a:r>
              <a:rPr sz="1200" dirty="0">
                <a:latin typeface="Calibri"/>
                <a:cs typeface="Calibri"/>
              </a:rPr>
              <a:t>he	</a:t>
            </a:r>
            <a:r>
              <a:rPr sz="1200" spc="-5" dirty="0">
                <a:latin typeface="Calibri"/>
                <a:cs typeface="Calibri"/>
              </a:rPr>
              <a:t>c</a:t>
            </a:r>
            <a:r>
              <a:rPr sz="1200" dirty="0">
                <a:latin typeface="Calibri"/>
                <a:cs typeface="Calibri"/>
              </a:rPr>
              <a:t>on</a:t>
            </a:r>
            <a:endParaRPr sz="1200">
              <a:latin typeface="Calibri"/>
              <a:cs typeface="Calibri"/>
            </a:endParaRPr>
          </a:p>
          <a:p>
            <a:pPr marR="5080" algn="r">
              <a:lnSpc>
                <a:spcPct val="100000"/>
              </a:lnSpc>
              <a:spcBef>
                <a:spcPts val="254"/>
              </a:spcBef>
            </a:pPr>
            <a:r>
              <a:rPr sz="1200" spc="-5" dirty="0">
                <a:latin typeface="Calibri"/>
                <a:cs typeface="Calibri"/>
              </a:rPr>
              <a:t>c</a:t>
            </a:r>
            <a:r>
              <a:rPr sz="1200" dirty="0">
                <a:latin typeface="Calibri"/>
                <a:cs typeface="Calibri"/>
              </a:rPr>
              <a:t>he</a:t>
            </a:r>
            <a:endParaRPr sz="1200">
              <a:latin typeface="Calibri"/>
              <a:cs typeface="Calibri"/>
            </a:endParaRPr>
          </a:p>
        </p:txBody>
      </p:sp>
      <p:sp>
        <p:nvSpPr>
          <p:cNvPr id="9" name="object 9"/>
          <p:cNvSpPr txBox="1"/>
          <p:nvPr/>
        </p:nvSpPr>
        <p:spPr>
          <a:xfrm>
            <a:off x="6122928" y="7064120"/>
            <a:ext cx="73342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Calibri"/>
                <a:cs typeface="Calibri"/>
              </a:rPr>
              <a:t>come</a:t>
            </a:r>
            <a:r>
              <a:rPr sz="1200" spc="-35" dirty="0">
                <a:latin typeface="Calibri"/>
                <a:cs typeface="Calibri"/>
              </a:rPr>
              <a:t> </a:t>
            </a:r>
            <a:r>
              <a:rPr sz="1200" b="1" spc="-5" dirty="0">
                <a:latin typeface="Calibri"/>
                <a:cs typeface="Calibri"/>
              </a:rPr>
              <a:t>tema</a:t>
            </a:r>
            <a:endParaRPr sz="1200">
              <a:latin typeface="Calibri"/>
              <a:cs typeface="Calibri"/>
            </a:endParaRPr>
          </a:p>
        </p:txBody>
      </p:sp>
      <p:sp>
        <p:nvSpPr>
          <p:cNvPr id="10" name="object 10"/>
          <p:cNvSpPr txBox="1"/>
          <p:nvPr/>
        </p:nvSpPr>
        <p:spPr>
          <a:xfrm>
            <a:off x="706627" y="7033640"/>
            <a:ext cx="5173980" cy="452120"/>
          </a:xfrm>
          <a:prstGeom prst="rect">
            <a:avLst/>
          </a:prstGeom>
        </p:spPr>
        <p:txBody>
          <a:bodyPr vert="horz" wrap="square" lIns="0" tIns="43180" rIns="0" bIns="0" rtlCol="0">
            <a:spAutoFit/>
          </a:bodyPr>
          <a:lstStyle/>
          <a:p>
            <a:pPr marR="5080" algn="r">
              <a:lnSpc>
                <a:spcPct val="100000"/>
              </a:lnSpc>
              <a:spcBef>
                <a:spcPts val="340"/>
              </a:spcBef>
              <a:tabLst>
                <a:tab pos="968375" algn="l"/>
              </a:tabLst>
            </a:pPr>
            <a:r>
              <a:rPr sz="1200" dirty="0">
                <a:latin typeface="Calibri"/>
                <a:cs typeface="Calibri"/>
              </a:rPr>
              <a:t>que</a:t>
            </a:r>
            <a:r>
              <a:rPr sz="1200" spc="-15" dirty="0">
                <a:latin typeface="Calibri"/>
                <a:cs typeface="Calibri"/>
              </a:rPr>
              <a:t>s</a:t>
            </a:r>
            <a:r>
              <a:rPr sz="1200" dirty="0">
                <a:latin typeface="Calibri"/>
                <a:cs typeface="Calibri"/>
              </a:rPr>
              <a:t>t’a</a:t>
            </a:r>
            <a:r>
              <a:rPr sz="1200" spc="-5" dirty="0">
                <a:latin typeface="Calibri"/>
                <a:cs typeface="Calibri"/>
              </a:rPr>
              <a:t>n</a:t>
            </a:r>
            <a:r>
              <a:rPr sz="1200" dirty="0">
                <a:latin typeface="Calibri"/>
                <a:cs typeface="Calibri"/>
              </a:rPr>
              <a:t>no	avrà</a:t>
            </a:r>
            <a:endParaRPr sz="1200">
              <a:latin typeface="Calibri"/>
              <a:cs typeface="Calibri"/>
            </a:endParaRPr>
          </a:p>
          <a:p>
            <a:pPr marL="12700">
              <a:lnSpc>
                <a:spcPct val="100000"/>
              </a:lnSpc>
              <a:spcBef>
                <a:spcPts val="240"/>
              </a:spcBef>
            </a:pPr>
            <a:r>
              <a:rPr sz="1200" b="1" spc="-5" dirty="0">
                <a:latin typeface="Calibri"/>
                <a:cs typeface="Calibri"/>
              </a:rPr>
              <a:t>“L’alfabeto del mondo. Leggiamo </a:t>
            </a:r>
            <a:r>
              <a:rPr sz="1200" b="1" dirty="0">
                <a:latin typeface="Calibri"/>
                <a:cs typeface="Calibri"/>
              </a:rPr>
              <a:t>i </a:t>
            </a:r>
            <a:r>
              <a:rPr sz="1200" b="1" spc="-5" dirty="0">
                <a:latin typeface="Calibri"/>
                <a:cs typeface="Calibri"/>
              </a:rPr>
              <a:t>segni intorno </a:t>
            </a:r>
            <a:r>
              <a:rPr sz="1200" b="1" dirty="0">
                <a:latin typeface="Calibri"/>
                <a:cs typeface="Calibri"/>
              </a:rPr>
              <a:t>a noi e</a:t>
            </a:r>
            <a:r>
              <a:rPr sz="1200" b="1" spc="30" dirty="0">
                <a:latin typeface="Calibri"/>
                <a:cs typeface="Calibri"/>
              </a:rPr>
              <a:t> </a:t>
            </a:r>
            <a:r>
              <a:rPr sz="1200" b="1" dirty="0">
                <a:latin typeface="Calibri"/>
                <a:cs typeface="Calibri"/>
              </a:rPr>
              <a:t>raccontiamo”</a:t>
            </a:r>
            <a:r>
              <a:rPr sz="1200" dirty="0">
                <a:latin typeface="Calibri"/>
                <a:cs typeface="Calibri"/>
              </a:rPr>
              <a:t>.</a:t>
            </a:r>
            <a:endParaRPr sz="1200">
              <a:latin typeface="Calibri"/>
              <a:cs typeface="Calibri"/>
            </a:endParaRPr>
          </a:p>
        </p:txBody>
      </p:sp>
      <p:sp>
        <p:nvSpPr>
          <p:cNvPr id="11" name="object 11"/>
          <p:cNvSpPr txBox="1"/>
          <p:nvPr/>
        </p:nvSpPr>
        <p:spPr>
          <a:xfrm>
            <a:off x="706627" y="7704201"/>
            <a:ext cx="6146165" cy="2193290"/>
          </a:xfrm>
          <a:prstGeom prst="rect">
            <a:avLst/>
          </a:prstGeom>
        </p:spPr>
        <p:txBody>
          <a:bodyPr vert="horz" wrap="square" lIns="0" tIns="12065" rIns="0" bIns="0" rtlCol="0">
            <a:spAutoFit/>
          </a:bodyPr>
          <a:lstStyle/>
          <a:p>
            <a:pPr marL="12700" marR="5080" algn="just">
              <a:lnSpc>
                <a:spcPct val="117000"/>
              </a:lnSpc>
              <a:spcBef>
                <a:spcPts val="95"/>
              </a:spcBef>
            </a:pPr>
            <a:r>
              <a:rPr sz="1200" dirty="0">
                <a:latin typeface="Calibri"/>
                <a:cs typeface="Calibri"/>
              </a:rPr>
              <a:t>Il </a:t>
            </a:r>
            <a:r>
              <a:rPr sz="1200" spc="-5" dirty="0">
                <a:latin typeface="Calibri"/>
                <a:cs typeface="Calibri"/>
              </a:rPr>
              <a:t>Festival, </a:t>
            </a:r>
            <a:r>
              <a:rPr sz="1200" dirty="0">
                <a:latin typeface="Calibri"/>
                <a:cs typeface="Calibri"/>
              </a:rPr>
              <a:t>in </a:t>
            </a:r>
            <a:r>
              <a:rPr sz="1200" spc="-5" dirty="0">
                <a:latin typeface="Calibri"/>
                <a:cs typeface="Calibri"/>
              </a:rPr>
              <a:t>programma </a:t>
            </a:r>
            <a:r>
              <a:rPr sz="1200" b="1" spc="-5" dirty="0">
                <a:latin typeface="Calibri"/>
                <a:cs typeface="Calibri"/>
              </a:rPr>
              <a:t>dal </a:t>
            </a:r>
            <a:r>
              <a:rPr sz="1200" b="1" dirty="0">
                <a:latin typeface="Calibri"/>
                <a:cs typeface="Calibri"/>
              </a:rPr>
              <a:t>16 </a:t>
            </a:r>
            <a:r>
              <a:rPr sz="1200" b="1" spc="-10" dirty="0">
                <a:latin typeface="Calibri"/>
                <a:cs typeface="Calibri"/>
              </a:rPr>
              <a:t>al </a:t>
            </a:r>
            <a:r>
              <a:rPr sz="1200" b="1" dirty="0">
                <a:latin typeface="Calibri"/>
                <a:cs typeface="Calibri"/>
              </a:rPr>
              <a:t>22 marzo</a:t>
            </a:r>
            <a:r>
              <a:rPr sz="1200" dirty="0">
                <a:latin typeface="Calibri"/>
                <a:cs typeface="Calibri"/>
              </a:rPr>
              <a:t>, è arrivato alla </a:t>
            </a:r>
            <a:r>
              <a:rPr sz="1200" spc="-5" dirty="0">
                <a:latin typeface="Calibri"/>
                <a:cs typeface="Calibri"/>
              </a:rPr>
              <a:t>sua seconda edizione </a:t>
            </a:r>
            <a:r>
              <a:rPr sz="1200" dirty="0">
                <a:latin typeface="Calibri"/>
                <a:cs typeface="Calibri"/>
              </a:rPr>
              <a:t>e, </a:t>
            </a:r>
            <a:r>
              <a:rPr sz="1200" spc="-5" dirty="0">
                <a:latin typeface="Calibri"/>
                <a:cs typeface="Calibri"/>
              </a:rPr>
              <a:t>come </a:t>
            </a:r>
            <a:r>
              <a:rPr sz="1200" dirty="0">
                <a:latin typeface="Calibri"/>
                <a:cs typeface="Calibri"/>
              </a:rPr>
              <a:t>ha  spiegato il </a:t>
            </a:r>
            <a:r>
              <a:rPr sz="1200" spc="-5" dirty="0">
                <a:latin typeface="Calibri"/>
                <a:cs typeface="Calibri"/>
              </a:rPr>
              <a:t>presidente dell’Abi Antonio Patuelli, “si propone </a:t>
            </a:r>
            <a:r>
              <a:rPr sz="1200" dirty="0">
                <a:latin typeface="Calibri"/>
                <a:cs typeface="Calibri"/>
              </a:rPr>
              <a:t>di </a:t>
            </a:r>
            <a:r>
              <a:rPr sz="1200" spc="-5" dirty="0">
                <a:latin typeface="Calibri"/>
                <a:cs typeface="Calibri"/>
              </a:rPr>
              <a:t>diventare un classico, </a:t>
            </a:r>
            <a:r>
              <a:rPr sz="1200" dirty="0">
                <a:latin typeface="Calibri"/>
                <a:cs typeface="Calibri"/>
              </a:rPr>
              <a:t>perché i  numeri </a:t>
            </a:r>
            <a:r>
              <a:rPr sz="1200" spc="-5" dirty="0">
                <a:latin typeface="Calibri"/>
                <a:cs typeface="Calibri"/>
              </a:rPr>
              <a:t>evidenziano un incremento </a:t>
            </a:r>
            <a:r>
              <a:rPr sz="1200" dirty="0">
                <a:latin typeface="Calibri"/>
                <a:cs typeface="Calibri"/>
              </a:rPr>
              <a:t>di </a:t>
            </a:r>
            <a:r>
              <a:rPr sz="1200" spc="-5" dirty="0">
                <a:latin typeface="Calibri"/>
                <a:cs typeface="Calibri"/>
              </a:rPr>
              <a:t>almeno </a:t>
            </a:r>
            <a:r>
              <a:rPr sz="1200" dirty="0">
                <a:latin typeface="Calibri"/>
                <a:cs typeface="Calibri"/>
              </a:rPr>
              <a:t>un 20% di </a:t>
            </a:r>
            <a:r>
              <a:rPr sz="1200" spc="-5" dirty="0">
                <a:latin typeface="Calibri"/>
                <a:cs typeface="Calibri"/>
              </a:rPr>
              <a:t>adesioni rispetto all’anno scorso. </a:t>
            </a:r>
            <a:r>
              <a:rPr sz="1200" dirty="0">
                <a:latin typeface="Calibri"/>
                <a:cs typeface="Calibri"/>
              </a:rPr>
              <a:t>Il  </a:t>
            </a:r>
            <a:r>
              <a:rPr sz="1200" spc="-5" dirty="0">
                <a:latin typeface="Calibri"/>
                <a:cs typeface="Calibri"/>
              </a:rPr>
              <a:t>Festival </a:t>
            </a:r>
            <a:r>
              <a:rPr sz="1200" dirty="0">
                <a:latin typeface="Calibri"/>
                <a:cs typeface="Calibri"/>
              </a:rPr>
              <a:t>è </a:t>
            </a:r>
            <a:r>
              <a:rPr sz="1200" spc="-5" dirty="0">
                <a:latin typeface="Calibri"/>
                <a:cs typeface="Calibri"/>
              </a:rPr>
              <a:t>policentrico, </a:t>
            </a:r>
            <a:r>
              <a:rPr sz="1200" dirty="0">
                <a:latin typeface="Calibri"/>
                <a:cs typeface="Calibri"/>
              </a:rPr>
              <a:t>a </a:t>
            </a:r>
            <a:r>
              <a:rPr sz="1200" spc="-5" dirty="0">
                <a:latin typeface="Calibri"/>
                <a:cs typeface="Calibri"/>
              </a:rPr>
              <a:t>differenza </a:t>
            </a:r>
            <a:r>
              <a:rPr sz="1200" dirty="0">
                <a:latin typeface="Calibri"/>
                <a:cs typeface="Calibri"/>
              </a:rPr>
              <a:t>di </a:t>
            </a:r>
            <a:r>
              <a:rPr sz="1200" spc="-5" dirty="0">
                <a:latin typeface="Calibri"/>
                <a:cs typeface="Calibri"/>
              </a:rPr>
              <a:t>tanti altri che sono accentrati. </a:t>
            </a:r>
            <a:r>
              <a:rPr sz="1200" dirty="0">
                <a:latin typeface="Calibri"/>
                <a:cs typeface="Calibri"/>
              </a:rPr>
              <a:t>Il </a:t>
            </a:r>
            <a:r>
              <a:rPr sz="1200" spc="-5" dirty="0">
                <a:latin typeface="Calibri"/>
                <a:cs typeface="Calibri"/>
              </a:rPr>
              <a:t>tema scelto </a:t>
            </a:r>
            <a:r>
              <a:rPr sz="1200" dirty="0">
                <a:latin typeface="Calibri"/>
                <a:cs typeface="Calibri"/>
              </a:rPr>
              <a:t>per </a:t>
            </a:r>
            <a:r>
              <a:rPr sz="1200" spc="-5" dirty="0">
                <a:latin typeface="Calibri"/>
                <a:cs typeface="Calibri"/>
              </a:rPr>
              <a:t>quest’anno  </a:t>
            </a:r>
            <a:r>
              <a:rPr sz="1200" dirty="0">
                <a:latin typeface="Calibri"/>
                <a:cs typeface="Calibri"/>
              </a:rPr>
              <a:t>ha </a:t>
            </a:r>
            <a:r>
              <a:rPr sz="1200" spc="-5" dirty="0">
                <a:latin typeface="Calibri"/>
                <a:cs typeface="Calibri"/>
              </a:rPr>
              <a:t>molti significati: </a:t>
            </a:r>
            <a:r>
              <a:rPr sz="1200" dirty="0">
                <a:latin typeface="Calibri"/>
                <a:cs typeface="Calibri"/>
              </a:rPr>
              <a:t>per me il </a:t>
            </a:r>
            <a:r>
              <a:rPr sz="1200" spc="-5" dirty="0">
                <a:latin typeface="Calibri"/>
                <a:cs typeface="Calibri"/>
              </a:rPr>
              <a:t>principale </a:t>
            </a:r>
            <a:r>
              <a:rPr sz="1200" dirty="0">
                <a:latin typeface="Calibri"/>
                <a:cs typeface="Calibri"/>
              </a:rPr>
              <a:t>è </a:t>
            </a:r>
            <a:r>
              <a:rPr sz="1200" spc="-10" dirty="0">
                <a:latin typeface="Calibri"/>
                <a:cs typeface="Calibri"/>
              </a:rPr>
              <a:t>la </a:t>
            </a:r>
            <a:r>
              <a:rPr sz="1200" spc="-5" dirty="0">
                <a:latin typeface="Calibri"/>
                <a:cs typeface="Calibri"/>
              </a:rPr>
              <a:t>rialfabetizzazione della lingua italiana contro </a:t>
            </a:r>
            <a:r>
              <a:rPr sz="1200" dirty="0">
                <a:latin typeface="Calibri"/>
                <a:cs typeface="Calibri"/>
              </a:rPr>
              <a:t>il </a:t>
            </a:r>
            <a:r>
              <a:rPr sz="1200" spc="-5" dirty="0">
                <a:latin typeface="Calibri"/>
                <a:cs typeface="Calibri"/>
              </a:rPr>
              <a:t>suo  imbastardimento dovuto </a:t>
            </a:r>
            <a:r>
              <a:rPr sz="1200" dirty="0">
                <a:latin typeface="Calibri"/>
                <a:cs typeface="Calibri"/>
              </a:rPr>
              <a:t>all’uso di </a:t>
            </a:r>
            <a:r>
              <a:rPr sz="1200" spc="-5" dirty="0">
                <a:latin typeface="Calibri"/>
                <a:cs typeface="Calibri"/>
              </a:rPr>
              <a:t>termini provenienti </a:t>
            </a:r>
            <a:r>
              <a:rPr sz="1200" dirty="0">
                <a:latin typeface="Calibri"/>
                <a:cs typeface="Calibri"/>
              </a:rPr>
              <a:t>da </a:t>
            </a:r>
            <a:r>
              <a:rPr sz="1200" spc="-5" dirty="0">
                <a:latin typeface="Calibri"/>
                <a:cs typeface="Calibri"/>
              </a:rPr>
              <a:t>altre</a:t>
            </a:r>
            <a:r>
              <a:rPr sz="1200" spc="-40" dirty="0">
                <a:latin typeface="Calibri"/>
                <a:cs typeface="Calibri"/>
              </a:rPr>
              <a:t> </a:t>
            </a:r>
            <a:r>
              <a:rPr sz="1200" dirty="0">
                <a:latin typeface="Calibri"/>
                <a:cs typeface="Calibri"/>
              </a:rPr>
              <a:t>lingue”.</a:t>
            </a:r>
            <a:endParaRPr sz="1200">
              <a:latin typeface="Calibri"/>
              <a:cs typeface="Calibri"/>
            </a:endParaRPr>
          </a:p>
          <a:p>
            <a:pPr>
              <a:lnSpc>
                <a:spcPct val="100000"/>
              </a:lnSpc>
            </a:pPr>
            <a:endParaRPr sz="1650">
              <a:latin typeface="Times New Roman"/>
              <a:cs typeface="Times New Roman"/>
            </a:endParaRPr>
          </a:p>
          <a:p>
            <a:pPr marL="12700" marR="5080" algn="just">
              <a:lnSpc>
                <a:spcPct val="117100"/>
              </a:lnSpc>
              <a:spcBef>
                <a:spcPts val="5"/>
              </a:spcBef>
            </a:pPr>
            <a:r>
              <a:rPr sz="1200" dirty="0">
                <a:latin typeface="Calibri"/>
                <a:cs typeface="Calibri"/>
              </a:rPr>
              <a:t>Ad essere </a:t>
            </a:r>
            <a:r>
              <a:rPr sz="1200" spc="-5" dirty="0">
                <a:latin typeface="Calibri"/>
                <a:cs typeface="Calibri"/>
              </a:rPr>
              <a:t>proposti saranno </a:t>
            </a:r>
            <a:r>
              <a:rPr sz="1200" b="1" spc="-5" dirty="0">
                <a:latin typeface="Calibri"/>
                <a:cs typeface="Calibri"/>
              </a:rPr>
              <a:t>laboratori </a:t>
            </a:r>
            <a:r>
              <a:rPr sz="1200" spc="-5" dirty="0">
                <a:latin typeface="Calibri"/>
                <a:cs typeface="Calibri"/>
              </a:rPr>
              <a:t>che verranno realizzati </a:t>
            </a:r>
            <a:r>
              <a:rPr sz="1200" b="1" spc="-5" dirty="0">
                <a:latin typeface="Calibri"/>
                <a:cs typeface="Calibri"/>
              </a:rPr>
              <a:t>in collaborazione con </a:t>
            </a:r>
            <a:r>
              <a:rPr sz="1200" b="1" dirty="0">
                <a:latin typeface="Calibri"/>
                <a:cs typeface="Calibri"/>
              </a:rPr>
              <a:t>le </a:t>
            </a:r>
            <a:r>
              <a:rPr sz="1200" b="1" spc="-5" dirty="0">
                <a:latin typeface="Calibri"/>
                <a:cs typeface="Calibri"/>
              </a:rPr>
              <a:t>scuole, </a:t>
            </a:r>
            <a:r>
              <a:rPr sz="1200" b="1" dirty="0">
                <a:latin typeface="Calibri"/>
                <a:cs typeface="Calibri"/>
              </a:rPr>
              <a:t>i  </a:t>
            </a:r>
            <a:r>
              <a:rPr sz="1200" b="1" spc="-5" dirty="0">
                <a:latin typeface="Calibri"/>
                <a:cs typeface="Calibri"/>
              </a:rPr>
              <a:t>musei, </a:t>
            </a:r>
            <a:r>
              <a:rPr sz="1200" b="1" dirty="0">
                <a:latin typeface="Calibri"/>
                <a:cs typeface="Calibri"/>
              </a:rPr>
              <a:t>le </a:t>
            </a:r>
            <a:r>
              <a:rPr sz="1200" b="1" spc="-5" dirty="0">
                <a:latin typeface="Calibri"/>
                <a:cs typeface="Calibri"/>
              </a:rPr>
              <a:t>biblioteche, </a:t>
            </a:r>
            <a:r>
              <a:rPr sz="1200" b="1" dirty="0">
                <a:latin typeface="Calibri"/>
                <a:cs typeface="Calibri"/>
              </a:rPr>
              <a:t>e </a:t>
            </a:r>
            <a:r>
              <a:rPr sz="1200" b="1" spc="-5" dirty="0">
                <a:latin typeface="Calibri"/>
                <a:cs typeface="Calibri"/>
              </a:rPr>
              <a:t>gli </a:t>
            </a:r>
            <a:r>
              <a:rPr sz="1200" b="1" dirty="0">
                <a:latin typeface="Calibri"/>
                <a:cs typeface="Calibri"/>
              </a:rPr>
              <a:t>operatori culturali</a:t>
            </a:r>
            <a:r>
              <a:rPr sz="1200" dirty="0">
                <a:latin typeface="Calibri"/>
                <a:cs typeface="Calibri"/>
              </a:rPr>
              <a:t>. Sulla base del </a:t>
            </a:r>
            <a:r>
              <a:rPr sz="1200" spc="-5" dirty="0">
                <a:latin typeface="Calibri"/>
                <a:cs typeface="Calibri"/>
              </a:rPr>
              <a:t>tema scelto </a:t>
            </a:r>
            <a:r>
              <a:rPr sz="1200" dirty="0">
                <a:latin typeface="Calibri"/>
                <a:cs typeface="Calibri"/>
              </a:rPr>
              <a:t>per </a:t>
            </a:r>
            <a:r>
              <a:rPr sz="1200" spc="-5" dirty="0">
                <a:latin typeface="Calibri"/>
                <a:cs typeface="Calibri"/>
              </a:rPr>
              <a:t>l’edizione </a:t>
            </a:r>
            <a:r>
              <a:rPr sz="1200" dirty="0">
                <a:latin typeface="Calibri"/>
                <a:cs typeface="Calibri"/>
              </a:rPr>
              <a:t>2015, i  </a:t>
            </a:r>
            <a:r>
              <a:rPr sz="1200" spc="-5" dirty="0">
                <a:latin typeface="Calibri"/>
                <a:cs typeface="Calibri"/>
              </a:rPr>
              <a:t>bambini</a:t>
            </a:r>
            <a:r>
              <a:rPr sz="1200" spc="125" dirty="0">
                <a:latin typeface="Calibri"/>
                <a:cs typeface="Calibri"/>
              </a:rPr>
              <a:t> </a:t>
            </a:r>
            <a:r>
              <a:rPr sz="1200" spc="-5" dirty="0">
                <a:latin typeface="Calibri"/>
                <a:cs typeface="Calibri"/>
              </a:rPr>
              <a:t>verranno</a:t>
            </a:r>
            <a:r>
              <a:rPr sz="1200" spc="130" dirty="0">
                <a:latin typeface="Calibri"/>
                <a:cs typeface="Calibri"/>
              </a:rPr>
              <a:t> </a:t>
            </a:r>
            <a:r>
              <a:rPr sz="1200" spc="-5" dirty="0">
                <a:latin typeface="Calibri"/>
                <a:cs typeface="Calibri"/>
              </a:rPr>
              <a:t>invitati</a:t>
            </a:r>
            <a:r>
              <a:rPr sz="1200" spc="130" dirty="0">
                <a:latin typeface="Calibri"/>
                <a:cs typeface="Calibri"/>
              </a:rPr>
              <a:t> </a:t>
            </a:r>
            <a:r>
              <a:rPr sz="1200" dirty="0">
                <a:latin typeface="Calibri"/>
                <a:cs typeface="Calibri"/>
              </a:rPr>
              <a:t>a</a:t>
            </a:r>
            <a:r>
              <a:rPr sz="1200" spc="125" dirty="0">
                <a:latin typeface="Calibri"/>
                <a:cs typeface="Calibri"/>
              </a:rPr>
              <a:t> </a:t>
            </a:r>
            <a:r>
              <a:rPr sz="1200" dirty="0">
                <a:latin typeface="Calibri"/>
                <a:cs typeface="Calibri"/>
              </a:rPr>
              <a:t>riflettere</a:t>
            </a:r>
            <a:r>
              <a:rPr sz="1200" spc="130" dirty="0">
                <a:latin typeface="Calibri"/>
                <a:cs typeface="Calibri"/>
              </a:rPr>
              <a:t> </a:t>
            </a:r>
            <a:r>
              <a:rPr sz="1200" spc="-5" dirty="0">
                <a:latin typeface="Calibri"/>
                <a:cs typeface="Calibri"/>
              </a:rPr>
              <a:t>sulla</a:t>
            </a:r>
            <a:r>
              <a:rPr sz="1200" spc="135" dirty="0">
                <a:latin typeface="Calibri"/>
                <a:cs typeface="Calibri"/>
              </a:rPr>
              <a:t> </a:t>
            </a:r>
            <a:r>
              <a:rPr sz="1200" spc="-5" dirty="0">
                <a:latin typeface="Calibri"/>
                <a:cs typeface="Calibri"/>
              </a:rPr>
              <a:t>natura</a:t>
            </a:r>
            <a:r>
              <a:rPr sz="1200" spc="150" dirty="0">
                <a:latin typeface="Calibri"/>
                <a:cs typeface="Calibri"/>
              </a:rPr>
              <a:t> </a:t>
            </a:r>
            <a:r>
              <a:rPr sz="1200" dirty="0">
                <a:latin typeface="Calibri"/>
                <a:cs typeface="Calibri"/>
              </a:rPr>
              <a:t>e</a:t>
            </a:r>
            <a:r>
              <a:rPr sz="1200" spc="135" dirty="0">
                <a:latin typeface="Calibri"/>
                <a:cs typeface="Calibri"/>
              </a:rPr>
              <a:t> </a:t>
            </a:r>
            <a:r>
              <a:rPr sz="1200" spc="-5" dirty="0">
                <a:latin typeface="Calibri"/>
                <a:cs typeface="Calibri"/>
              </a:rPr>
              <a:t>sull’opera</a:t>
            </a:r>
            <a:r>
              <a:rPr sz="1200" spc="130" dirty="0">
                <a:latin typeface="Calibri"/>
                <a:cs typeface="Calibri"/>
              </a:rPr>
              <a:t> </a:t>
            </a:r>
            <a:r>
              <a:rPr sz="1200" spc="-5" dirty="0">
                <a:latin typeface="Calibri"/>
                <a:cs typeface="Calibri"/>
              </a:rPr>
              <a:t>dell’uomo.</a:t>
            </a:r>
            <a:r>
              <a:rPr sz="1200" spc="125" dirty="0">
                <a:latin typeface="Calibri"/>
                <a:cs typeface="Calibri"/>
              </a:rPr>
              <a:t> </a:t>
            </a:r>
            <a:r>
              <a:rPr sz="1200" spc="-5" dirty="0">
                <a:latin typeface="Calibri"/>
                <a:cs typeface="Calibri"/>
              </a:rPr>
              <a:t>La</a:t>
            </a:r>
            <a:r>
              <a:rPr sz="1200" spc="130" dirty="0">
                <a:latin typeface="Calibri"/>
                <a:cs typeface="Calibri"/>
              </a:rPr>
              <a:t> </a:t>
            </a:r>
            <a:r>
              <a:rPr sz="1200" dirty="0">
                <a:latin typeface="Calibri"/>
                <a:cs typeface="Calibri"/>
              </a:rPr>
              <a:t>manifestazione,</a:t>
            </a:r>
            <a:r>
              <a:rPr sz="1200" spc="125" dirty="0">
                <a:latin typeface="Calibri"/>
                <a:cs typeface="Calibri"/>
              </a:rPr>
              <a:t> </a:t>
            </a:r>
            <a:r>
              <a:rPr sz="1200" spc="-5" dirty="0">
                <a:latin typeface="Calibri"/>
                <a:cs typeface="Calibri"/>
              </a:rPr>
              <a:t>che</a:t>
            </a:r>
            <a:endParaRPr sz="1200">
              <a:latin typeface="Calibri"/>
              <a:cs typeface="Calibri"/>
            </a:endParaRPr>
          </a:p>
        </p:txBody>
      </p:sp>
      <p:sp>
        <p:nvSpPr>
          <p:cNvPr id="12" name="object 12"/>
          <p:cNvSpPr/>
          <p:nvPr/>
        </p:nvSpPr>
        <p:spPr>
          <a:xfrm>
            <a:off x="3205119" y="2309875"/>
            <a:ext cx="1232265" cy="136455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536003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62095">
              <a:lnSpc>
                <a:spcPts val="1839"/>
              </a:lnSpc>
            </a:pPr>
            <a:r>
              <a:rPr sz="1600" b="1" spc="-5" dirty="0">
                <a:latin typeface="Arial"/>
                <a:cs typeface="Arial"/>
              </a:rPr>
              <a:t>Babel</a:t>
            </a:r>
            <a:r>
              <a:rPr sz="1600" b="1" dirty="0">
                <a:latin typeface="Arial"/>
                <a:cs typeface="Arial"/>
              </a:rPr>
              <a:t>e</a:t>
            </a:r>
            <a:r>
              <a:rPr sz="1600" b="1" spc="-5" dirty="0">
                <a:latin typeface="Arial"/>
                <a:cs typeface="Arial"/>
              </a:rPr>
              <a:t>magazi</a:t>
            </a:r>
            <a:r>
              <a:rPr sz="1600" b="1" dirty="0">
                <a:latin typeface="Arial"/>
                <a:cs typeface="Arial"/>
              </a:rPr>
              <a:t>n</a:t>
            </a:r>
            <a:r>
              <a:rPr sz="1600" b="1" spc="-5" dirty="0">
                <a:latin typeface="Arial"/>
                <a:cs typeface="Arial"/>
              </a:rPr>
              <a:t>e.com  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5"/>
              </a:spcBef>
            </a:pPr>
            <a:endParaRPr sz="2100">
              <a:latin typeface="Times New Roman"/>
              <a:cs typeface="Times New Roman"/>
            </a:endParaRPr>
          </a:p>
          <a:p>
            <a:pPr marL="12700" marR="6350" algn="just">
              <a:lnSpc>
                <a:spcPct val="116700"/>
              </a:lnSpc>
            </a:pPr>
            <a:r>
              <a:rPr sz="1200" dirty="0">
                <a:latin typeface="Calibri"/>
                <a:cs typeface="Calibri"/>
              </a:rPr>
              <a:t>può </a:t>
            </a:r>
            <a:r>
              <a:rPr sz="1200" spc="-5" dirty="0">
                <a:latin typeface="Calibri"/>
                <a:cs typeface="Calibri"/>
              </a:rPr>
              <a:t>contare sul </a:t>
            </a:r>
            <a:r>
              <a:rPr sz="1200" b="1" spc="-5" dirty="0">
                <a:latin typeface="Calibri"/>
                <a:cs typeface="Calibri"/>
              </a:rPr>
              <a:t>patrocinio dell’Unesco </a:t>
            </a:r>
            <a:r>
              <a:rPr sz="1200" b="1" dirty="0">
                <a:latin typeface="Calibri"/>
                <a:cs typeface="Calibri"/>
              </a:rPr>
              <a:t>e </a:t>
            </a:r>
            <a:r>
              <a:rPr sz="1200" b="1" spc="-10" dirty="0">
                <a:latin typeface="Calibri"/>
                <a:cs typeface="Calibri"/>
              </a:rPr>
              <a:t>del </a:t>
            </a:r>
            <a:r>
              <a:rPr sz="1200" b="1" spc="-5" dirty="0">
                <a:latin typeface="Calibri"/>
                <a:cs typeface="Calibri"/>
              </a:rPr>
              <a:t>Mibact</a:t>
            </a:r>
            <a:r>
              <a:rPr sz="1200" spc="-5" dirty="0">
                <a:latin typeface="Calibri"/>
                <a:cs typeface="Calibri"/>
              </a:rPr>
              <a:t>, </a:t>
            </a:r>
            <a:r>
              <a:rPr sz="1200" dirty="0">
                <a:latin typeface="Calibri"/>
                <a:cs typeface="Calibri"/>
              </a:rPr>
              <a:t>ha </a:t>
            </a:r>
            <a:r>
              <a:rPr sz="1200" spc="-5" dirty="0">
                <a:latin typeface="Calibri"/>
                <a:cs typeface="Calibri"/>
              </a:rPr>
              <a:t>ottenuto </a:t>
            </a:r>
            <a:r>
              <a:rPr sz="1200" dirty="0">
                <a:latin typeface="Calibri"/>
                <a:cs typeface="Calibri"/>
              </a:rPr>
              <a:t>nella </a:t>
            </a:r>
            <a:r>
              <a:rPr sz="1200" spc="-5" dirty="0">
                <a:latin typeface="Calibri"/>
                <a:cs typeface="Calibri"/>
              </a:rPr>
              <a:t>prima edizione </a:t>
            </a:r>
            <a:r>
              <a:rPr sz="1200" dirty="0">
                <a:latin typeface="Calibri"/>
                <a:cs typeface="Calibri"/>
              </a:rPr>
              <a:t>la </a:t>
            </a:r>
            <a:r>
              <a:rPr sz="1200" spc="-5" dirty="0">
                <a:latin typeface="Calibri"/>
                <a:cs typeface="Calibri"/>
              </a:rPr>
              <a:t>medaglia  </a:t>
            </a:r>
            <a:r>
              <a:rPr sz="1200" dirty="0">
                <a:latin typeface="Calibri"/>
                <a:cs typeface="Calibri"/>
              </a:rPr>
              <a:t>del </a:t>
            </a:r>
            <a:r>
              <a:rPr sz="1200" spc="-5" dirty="0">
                <a:latin typeface="Calibri"/>
                <a:cs typeface="Calibri"/>
              </a:rPr>
              <a:t>Presidente </a:t>
            </a:r>
            <a:r>
              <a:rPr sz="1200" dirty="0">
                <a:latin typeface="Calibri"/>
                <a:cs typeface="Calibri"/>
              </a:rPr>
              <a:t>della </a:t>
            </a:r>
            <a:r>
              <a:rPr sz="1200" spc="-5" dirty="0">
                <a:latin typeface="Calibri"/>
                <a:cs typeface="Calibri"/>
              </a:rPr>
              <a:t>Repubblica. Saranno coinvolti non solo </a:t>
            </a:r>
            <a:r>
              <a:rPr sz="1200" dirty="0">
                <a:latin typeface="Calibri"/>
                <a:cs typeface="Calibri"/>
              </a:rPr>
              <a:t>i </a:t>
            </a:r>
            <a:r>
              <a:rPr sz="1200" spc="-5" dirty="0">
                <a:latin typeface="Calibri"/>
                <a:cs typeface="Calibri"/>
              </a:rPr>
              <a:t>capoluoghi </a:t>
            </a:r>
            <a:r>
              <a:rPr sz="1200" dirty="0">
                <a:latin typeface="Calibri"/>
                <a:cs typeface="Calibri"/>
              </a:rPr>
              <a:t>di </a:t>
            </a:r>
            <a:r>
              <a:rPr sz="1200" spc="-5" dirty="0">
                <a:latin typeface="Calibri"/>
                <a:cs typeface="Calibri"/>
              </a:rPr>
              <a:t>regione </a:t>
            </a:r>
            <a:r>
              <a:rPr sz="1200" dirty="0">
                <a:latin typeface="Calibri"/>
                <a:cs typeface="Calibri"/>
              </a:rPr>
              <a:t>e </a:t>
            </a:r>
            <a:r>
              <a:rPr sz="1200" spc="-5" dirty="0">
                <a:latin typeface="Calibri"/>
                <a:cs typeface="Calibri"/>
              </a:rPr>
              <a:t>provincia, </a:t>
            </a:r>
            <a:r>
              <a:rPr sz="1200" spc="-10" dirty="0">
                <a:latin typeface="Calibri"/>
                <a:cs typeface="Calibri"/>
              </a:rPr>
              <a:t>ma  </a:t>
            </a:r>
            <a:r>
              <a:rPr sz="1200" dirty="0">
                <a:latin typeface="Calibri"/>
                <a:cs typeface="Calibri"/>
              </a:rPr>
              <a:t>anche </a:t>
            </a:r>
            <a:r>
              <a:rPr sz="1200" spc="-5" dirty="0">
                <a:latin typeface="Calibri"/>
                <a:cs typeface="Calibri"/>
              </a:rPr>
              <a:t>paesi piccoli paesi </a:t>
            </a:r>
            <a:r>
              <a:rPr sz="1200" dirty="0">
                <a:latin typeface="Calibri"/>
                <a:cs typeface="Calibri"/>
              </a:rPr>
              <a:t>e il </a:t>
            </a:r>
            <a:r>
              <a:rPr sz="1200" spc="-5" dirty="0">
                <a:latin typeface="Calibri"/>
                <a:cs typeface="Calibri"/>
              </a:rPr>
              <a:t>Sud, diversamente </a:t>
            </a:r>
            <a:r>
              <a:rPr sz="1200" dirty="0">
                <a:latin typeface="Calibri"/>
                <a:cs typeface="Calibri"/>
              </a:rPr>
              <a:t>da </a:t>
            </a:r>
            <a:r>
              <a:rPr sz="1200" spc="-5" dirty="0">
                <a:latin typeface="Calibri"/>
                <a:cs typeface="Calibri"/>
              </a:rPr>
              <a:t>quello che </a:t>
            </a:r>
            <a:r>
              <a:rPr sz="1200" dirty="0">
                <a:latin typeface="Calibri"/>
                <a:cs typeface="Calibri"/>
              </a:rPr>
              <a:t>è </a:t>
            </a:r>
            <a:r>
              <a:rPr sz="1200" spc="-5" dirty="0">
                <a:latin typeface="Calibri"/>
                <a:cs typeface="Calibri"/>
              </a:rPr>
              <a:t>successo l’anno</a:t>
            </a:r>
            <a:r>
              <a:rPr sz="1200" spc="25" dirty="0">
                <a:latin typeface="Calibri"/>
                <a:cs typeface="Calibri"/>
              </a:rPr>
              <a:t> </a:t>
            </a:r>
            <a:r>
              <a:rPr sz="1200" spc="-5" dirty="0">
                <a:latin typeface="Calibri"/>
                <a:cs typeface="Calibri"/>
              </a:rPr>
              <a:t>passato.</a:t>
            </a:r>
            <a:endParaRPr sz="1200">
              <a:latin typeface="Calibri"/>
              <a:cs typeface="Calibri"/>
            </a:endParaRPr>
          </a:p>
          <a:p>
            <a:pPr>
              <a:lnSpc>
                <a:spcPct val="100000"/>
              </a:lnSpc>
              <a:spcBef>
                <a:spcPts val="20"/>
              </a:spcBef>
            </a:pPr>
            <a:endParaRPr sz="1650">
              <a:latin typeface="Times New Roman"/>
              <a:cs typeface="Times New Roman"/>
            </a:endParaRPr>
          </a:p>
          <a:p>
            <a:pPr marL="12700" marR="5715" algn="just">
              <a:lnSpc>
                <a:spcPct val="116900"/>
              </a:lnSpc>
            </a:pPr>
            <a:r>
              <a:rPr sz="1200" spc="-5" dirty="0">
                <a:latin typeface="Calibri"/>
                <a:cs typeface="Calibri"/>
              </a:rPr>
              <a:t>L’inizio della manifestazione </a:t>
            </a:r>
            <a:r>
              <a:rPr sz="1200" dirty="0">
                <a:latin typeface="Calibri"/>
                <a:cs typeface="Calibri"/>
              </a:rPr>
              <a:t>è </a:t>
            </a:r>
            <a:r>
              <a:rPr sz="1200" spc="-5" dirty="0">
                <a:latin typeface="Calibri"/>
                <a:cs typeface="Calibri"/>
              </a:rPr>
              <a:t>previsto </a:t>
            </a:r>
            <a:r>
              <a:rPr sz="1200" dirty="0">
                <a:latin typeface="Calibri"/>
                <a:cs typeface="Calibri"/>
              </a:rPr>
              <a:t>a </a:t>
            </a:r>
            <a:r>
              <a:rPr sz="1200" b="1" spc="-5" dirty="0">
                <a:latin typeface="Calibri"/>
                <a:cs typeface="Calibri"/>
              </a:rPr>
              <a:t>Napoli </a:t>
            </a:r>
            <a:r>
              <a:rPr sz="1200" dirty="0">
                <a:latin typeface="Calibri"/>
                <a:cs typeface="Calibri"/>
              </a:rPr>
              <a:t>dove, il 1</a:t>
            </a:r>
            <a:r>
              <a:rPr sz="1200" b="1" dirty="0">
                <a:latin typeface="Calibri"/>
                <a:cs typeface="Calibri"/>
              </a:rPr>
              <a:t>6 </a:t>
            </a:r>
            <a:r>
              <a:rPr sz="1200" b="1" spc="-5" dirty="0">
                <a:latin typeface="Calibri"/>
                <a:cs typeface="Calibri"/>
              </a:rPr>
              <a:t>marzo, al Museo Madre, Michelangelo  Pistoletto </a:t>
            </a:r>
            <a:r>
              <a:rPr sz="1200" spc="-5" dirty="0">
                <a:latin typeface="Calibri"/>
                <a:cs typeface="Calibri"/>
              </a:rPr>
              <a:t>sarà l’ospite d’eccezione </a:t>
            </a:r>
            <a:r>
              <a:rPr sz="1200" dirty="0">
                <a:latin typeface="Calibri"/>
                <a:cs typeface="Calibri"/>
              </a:rPr>
              <a:t>di </a:t>
            </a:r>
            <a:r>
              <a:rPr sz="1200" spc="-5" dirty="0">
                <a:latin typeface="Calibri"/>
                <a:cs typeface="Calibri"/>
              </a:rPr>
              <a:t>un </a:t>
            </a:r>
            <a:r>
              <a:rPr sz="1200" b="1" spc="-5" dirty="0">
                <a:latin typeface="Calibri"/>
                <a:cs typeface="Calibri"/>
              </a:rPr>
              <a:t>evento per ragazzi</a:t>
            </a:r>
            <a:r>
              <a:rPr sz="1200" spc="-5" dirty="0">
                <a:latin typeface="Calibri"/>
                <a:cs typeface="Calibri"/>
              </a:rPr>
              <a:t>intitolato </a:t>
            </a:r>
            <a:r>
              <a:rPr sz="1200" b="1" spc="-5" dirty="0">
                <a:latin typeface="Calibri"/>
                <a:cs typeface="Calibri"/>
              </a:rPr>
              <a:t>“WWW </a:t>
            </a:r>
            <a:r>
              <a:rPr sz="1200" b="1" dirty="0">
                <a:latin typeface="Calibri"/>
                <a:cs typeface="Calibri"/>
              </a:rPr>
              <a:t>– </a:t>
            </a:r>
            <a:r>
              <a:rPr sz="1200" b="1" spc="-5" dirty="0">
                <a:latin typeface="Calibri"/>
                <a:cs typeface="Calibri"/>
              </a:rPr>
              <a:t>KnoW the World  with </a:t>
            </a:r>
            <a:r>
              <a:rPr sz="1200" b="1" dirty="0">
                <a:latin typeface="Calibri"/>
                <a:cs typeface="Calibri"/>
              </a:rPr>
              <a:t>Words”</a:t>
            </a:r>
            <a:r>
              <a:rPr sz="1200" dirty="0">
                <a:latin typeface="Calibri"/>
                <a:cs typeface="Calibri"/>
              </a:rPr>
              <a:t>. Il </a:t>
            </a:r>
            <a:r>
              <a:rPr sz="1200" b="1" dirty="0">
                <a:latin typeface="Calibri"/>
                <a:cs typeface="Calibri"/>
              </a:rPr>
              <a:t>20 </a:t>
            </a:r>
            <a:r>
              <a:rPr sz="1200" b="1" spc="-5" dirty="0">
                <a:latin typeface="Calibri"/>
                <a:cs typeface="Calibri"/>
              </a:rPr>
              <a:t>marzo, </a:t>
            </a:r>
            <a:r>
              <a:rPr sz="1200" b="1" dirty="0">
                <a:latin typeface="Calibri"/>
                <a:cs typeface="Calibri"/>
              </a:rPr>
              <a:t>a </a:t>
            </a:r>
            <a:r>
              <a:rPr sz="1200" b="1" spc="-5" dirty="0">
                <a:latin typeface="Calibri"/>
                <a:cs typeface="Calibri"/>
              </a:rPr>
              <a:t>Roma</a:t>
            </a:r>
            <a:r>
              <a:rPr sz="1200" spc="-5" dirty="0">
                <a:latin typeface="Calibri"/>
                <a:cs typeface="Calibri"/>
              </a:rPr>
              <a:t>, </a:t>
            </a:r>
            <a:r>
              <a:rPr sz="1200" dirty="0">
                <a:latin typeface="Calibri"/>
                <a:cs typeface="Calibri"/>
              </a:rPr>
              <a:t>nella </a:t>
            </a:r>
            <a:r>
              <a:rPr sz="1200" spc="-5" dirty="0">
                <a:latin typeface="Calibri"/>
                <a:cs typeface="Calibri"/>
              </a:rPr>
              <a:t>sede dell’Abi, </a:t>
            </a:r>
            <a:r>
              <a:rPr sz="1200" spc="-10" dirty="0">
                <a:latin typeface="Calibri"/>
                <a:cs typeface="Calibri"/>
              </a:rPr>
              <a:t>le </a:t>
            </a:r>
            <a:r>
              <a:rPr sz="1200" spc="-5" dirty="0">
                <a:latin typeface="Calibri"/>
                <a:cs typeface="Calibri"/>
              </a:rPr>
              <a:t>antiche </a:t>
            </a:r>
            <a:r>
              <a:rPr sz="1200" b="1" spc="-5" dirty="0">
                <a:latin typeface="Calibri"/>
                <a:cs typeface="Calibri"/>
              </a:rPr>
              <a:t>Scuderie di Palazzo  Altieri </a:t>
            </a:r>
            <a:r>
              <a:rPr sz="1200" spc="-5" dirty="0">
                <a:latin typeface="Calibri"/>
                <a:cs typeface="Calibri"/>
              </a:rPr>
              <a:t>ospiteranno l’incontro</a:t>
            </a:r>
            <a:r>
              <a:rPr sz="1200" b="1" spc="-5" dirty="0">
                <a:latin typeface="Calibri"/>
                <a:cs typeface="Calibri"/>
              </a:rPr>
              <a:t>“Reinventare l’apprendimento </a:t>
            </a:r>
            <a:r>
              <a:rPr sz="1200" b="1" dirty="0">
                <a:latin typeface="Calibri"/>
                <a:cs typeface="Calibri"/>
              </a:rPr>
              <a:t>– </a:t>
            </a:r>
            <a:r>
              <a:rPr sz="1200" b="1" spc="-5" dirty="0">
                <a:latin typeface="Calibri"/>
                <a:cs typeface="Calibri"/>
              </a:rPr>
              <a:t>Cultura </a:t>
            </a:r>
            <a:r>
              <a:rPr sz="1200" b="1" dirty="0">
                <a:latin typeface="Calibri"/>
                <a:cs typeface="Calibri"/>
              </a:rPr>
              <a:t>e </a:t>
            </a:r>
            <a:r>
              <a:rPr sz="1200" b="1" spc="-5" dirty="0">
                <a:latin typeface="Calibri"/>
                <a:cs typeface="Calibri"/>
              </a:rPr>
              <a:t>creatività </a:t>
            </a:r>
            <a:r>
              <a:rPr sz="1200" b="1" dirty="0">
                <a:latin typeface="Calibri"/>
                <a:cs typeface="Calibri"/>
              </a:rPr>
              <a:t>tra </a:t>
            </a:r>
            <a:r>
              <a:rPr sz="1200" b="1" spc="-5" dirty="0">
                <a:latin typeface="Calibri"/>
                <a:cs typeface="Calibri"/>
              </a:rPr>
              <a:t>linguaggi,  metodi </a:t>
            </a:r>
            <a:r>
              <a:rPr sz="1200" b="1" dirty="0">
                <a:latin typeface="Calibri"/>
                <a:cs typeface="Calibri"/>
              </a:rPr>
              <a:t>e </a:t>
            </a:r>
            <a:r>
              <a:rPr sz="1200" b="1" spc="-5" dirty="0">
                <a:latin typeface="Calibri"/>
                <a:cs typeface="Calibri"/>
              </a:rPr>
              <a:t>azioni”</a:t>
            </a:r>
            <a:r>
              <a:rPr sz="1200" spc="-5" dirty="0">
                <a:latin typeface="Calibri"/>
                <a:cs typeface="Calibri"/>
              </a:rPr>
              <a:t>.</a:t>
            </a:r>
            <a:endParaRPr sz="1200">
              <a:latin typeface="Calibri"/>
              <a:cs typeface="Calibri"/>
            </a:endParaRPr>
          </a:p>
          <a:p>
            <a:pPr>
              <a:lnSpc>
                <a:spcPct val="100000"/>
              </a:lnSpc>
              <a:spcBef>
                <a:spcPts val="20"/>
              </a:spcBef>
            </a:pPr>
            <a:endParaRPr sz="1650">
              <a:latin typeface="Times New Roman"/>
              <a:cs typeface="Times New Roman"/>
            </a:endParaRPr>
          </a:p>
          <a:p>
            <a:pPr marL="12700" marR="5080" algn="just">
              <a:lnSpc>
                <a:spcPct val="116900"/>
              </a:lnSpc>
            </a:pPr>
            <a:r>
              <a:rPr sz="1200" spc="-5" dirty="0">
                <a:latin typeface="Calibri"/>
                <a:cs typeface="Calibri"/>
              </a:rPr>
              <a:t>“Aprire </a:t>
            </a:r>
            <a:r>
              <a:rPr sz="1200" dirty="0">
                <a:latin typeface="Calibri"/>
                <a:cs typeface="Calibri"/>
              </a:rPr>
              <a:t>i </a:t>
            </a:r>
            <a:r>
              <a:rPr sz="1200" spc="-5" dirty="0">
                <a:latin typeface="Calibri"/>
                <a:cs typeface="Calibri"/>
              </a:rPr>
              <a:t>musei </a:t>
            </a:r>
            <a:r>
              <a:rPr sz="1200" dirty="0">
                <a:latin typeface="Calibri"/>
                <a:cs typeface="Calibri"/>
              </a:rPr>
              <a:t>ai </a:t>
            </a:r>
            <a:r>
              <a:rPr sz="1200" spc="-5" dirty="0">
                <a:latin typeface="Calibri"/>
                <a:cs typeface="Calibri"/>
              </a:rPr>
              <a:t>giovani, un’idea che rientra nello spirito </a:t>
            </a:r>
            <a:r>
              <a:rPr sz="1200" dirty="0">
                <a:latin typeface="Calibri"/>
                <a:cs typeface="Calibri"/>
              </a:rPr>
              <a:t>di </a:t>
            </a:r>
            <a:r>
              <a:rPr sz="1200" spc="-5" dirty="0">
                <a:latin typeface="Calibri"/>
                <a:cs typeface="Calibri"/>
              </a:rPr>
              <a:t>questa iniziativa, </a:t>
            </a:r>
            <a:r>
              <a:rPr sz="1200" dirty="0">
                <a:latin typeface="Calibri"/>
                <a:cs typeface="Calibri"/>
              </a:rPr>
              <a:t>– ha </a:t>
            </a:r>
            <a:r>
              <a:rPr sz="1200" spc="-5" dirty="0">
                <a:latin typeface="Calibri"/>
                <a:cs typeface="Calibri"/>
              </a:rPr>
              <a:t>detto Giovanni  </a:t>
            </a:r>
            <a:r>
              <a:rPr sz="1200" dirty="0">
                <a:latin typeface="Calibri"/>
                <a:cs typeface="Calibri"/>
              </a:rPr>
              <a:t>Puglisi, </a:t>
            </a:r>
            <a:r>
              <a:rPr sz="1200" spc="-5" dirty="0">
                <a:latin typeface="Calibri"/>
                <a:cs typeface="Calibri"/>
              </a:rPr>
              <a:t>presidente </a:t>
            </a:r>
            <a:r>
              <a:rPr sz="1200" dirty="0">
                <a:latin typeface="Calibri"/>
                <a:cs typeface="Calibri"/>
              </a:rPr>
              <a:t>della </a:t>
            </a:r>
            <a:r>
              <a:rPr sz="1200" spc="-5" dirty="0">
                <a:latin typeface="Calibri"/>
                <a:cs typeface="Calibri"/>
              </a:rPr>
              <a:t>Commissione nazionale italiana per l’Unesco </a:t>
            </a:r>
            <a:r>
              <a:rPr sz="1200" dirty="0">
                <a:latin typeface="Calibri"/>
                <a:cs typeface="Calibri"/>
              </a:rPr>
              <a:t>– è un </a:t>
            </a:r>
            <a:r>
              <a:rPr sz="1200" spc="-5" dirty="0">
                <a:latin typeface="Calibri"/>
                <a:cs typeface="Calibri"/>
              </a:rPr>
              <a:t>fatto particolarmente  importante perché </a:t>
            </a:r>
            <a:r>
              <a:rPr sz="1200" dirty="0">
                <a:latin typeface="Calibri"/>
                <a:cs typeface="Calibri"/>
              </a:rPr>
              <a:t>li </a:t>
            </a:r>
            <a:r>
              <a:rPr sz="1200" spc="-5" dirty="0">
                <a:latin typeface="Calibri"/>
                <a:cs typeface="Calibri"/>
              </a:rPr>
              <a:t>abitua all’arte. La bellezza </a:t>
            </a:r>
            <a:r>
              <a:rPr sz="1200" dirty="0">
                <a:latin typeface="Calibri"/>
                <a:cs typeface="Calibri"/>
              </a:rPr>
              <a:t>fa </a:t>
            </a:r>
            <a:r>
              <a:rPr sz="1200" spc="-5" dirty="0">
                <a:latin typeface="Calibri"/>
                <a:cs typeface="Calibri"/>
              </a:rPr>
              <a:t>parte </a:t>
            </a:r>
            <a:r>
              <a:rPr sz="1200" dirty="0">
                <a:latin typeface="Calibri"/>
                <a:cs typeface="Calibri"/>
              </a:rPr>
              <a:t>del </a:t>
            </a:r>
            <a:r>
              <a:rPr sz="1200" spc="-5" dirty="0">
                <a:latin typeface="Calibri"/>
                <a:cs typeface="Calibri"/>
              </a:rPr>
              <a:t>nostro </a:t>
            </a:r>
            <a:r>
              <a:rPr sz="1200" dirty="0">
                <a:latin typeface="Calibri"/>
                <a:cs typeface="Calibri"/>
              </a:rPr>
              <a:t>Dna, ma </a:t>
            </a:r>
            <a:r>
              <a:rPr sz="1200" spc="-5" dirty="0">
                <a:latin typeface="Calibri"/>
                <a:cs typeface="Calibri"/>
              </a:rPr>
              <a:t>questo </a:t>
            </a:r>
            <a:r>
              <a:rPr sz="1200" dirty="0">
                <a:latin typeface="Calibri"/>
                <a:cs typeface="Calibri"/>
              </a:rPr>
              <a:t>è </a:t>
            </a:r>
            <a:r>
              <a:rPr sz="1200" spc="10" dirty="0">
                <a:latin typeface="Calibri"/>
                <a:cs typeface="Calibri"/>
              </a:rPr>
              <a:t>anche </a:t>
            </a:r>
            <a:r>
              <a:rPr sz="1200" spc="-5" dirty="0">
                <a:latin typeface="Calibri"/>
                <a:cs typeface="Calibri"/>
              </a:rPr>
              <a:t>un  handicap, </a:t>
            </a:r>
            <a:r>
              <a:rPr sz="1200" dirty="0">
                <a:latin typeface="Calibri"/>
                <a:cs typeface="Calibri"/>
              </a:rPr>
              <a:t>dal </a:t>
            </a:r>
            <a:r>
              <a:rPr sz="1200" spc="-5" dirty="0">
                <a:latin typeface="Calibri"/>
                <a:cs typeface="Calibri"/>
              </a:rPr>
              <a:t>momento che siamo troppo abituati all’arte </a:t>
            </a:r>
            <a:r>
              <a:rPr sz="1200" dirty="0">
                <a:latin typeface="Calibri"/>
                <a:cs typeface="Calibri"/>
              </a:rPr>
              <a:t>e </a:t>
            </a:r>
            <a:r>
              <a:rPr sz="1200" spc="-5" dirty="0">
                <a:latin typeface="Calibri"/>
                <a:cs typeface="Calibri"/>
              </a:rPr>
              <a:t>non ce </a:t>
            </a:r>
            <a:r>
              <a:rPr sz="1200" dirty="0">
                <a:latin typeface="Calibri"/>
                <a:cs typeface="Calibri"/>
              </a:rPr>
              <a:t>ne </a:t>
            </a:r>
            <a:r>
              <a:rPr sz="1200" spc="-5" dirty="0">
                <a:latin typeface="Calibri"/>
                <a:cs typeface="Calibri"/>
              </a:rPr>
              <a:t>accorgiamo </a:t>
            </a:r>
            <a:r>
              <a:rPr sz="1200" dirty="0">
                <a:latin typeface="Calibri"/>
                <a:cs typeface="Calibri"/>
              </a:rPr>
              <a:t>più”. </a:t>
            </a:r>
            <a:r>
              <a:rPr sz="1200" spc="-5" dirty="0">
                <a:latin typeface="Calibri"/>
                <a:cs typeface="Calibri"/>
              </a:rPr>
              <a:t>Media  partner dell’evento, </a:t>
            </a:r>
            <a:r>
              <a:rPr sz="1200" dirty="0">
                <a:latin typeface="Calibri"/>
                <a:cs typeface="Calibri"/>
              </a:rPr>
              <a:t>la </a:t>
            </a:r>
            <a:r>
              <a:rPr sz="1200" spc="-5" dirty="0">
                <a:latin typeface="Calibri"/>
                <a:cs typeface="Calibri"/>
              </a:rPr>
              <a:t>cui </a:t>
            </a:r>
            <a:r>
              <a:rPr sz="1200" dirty="0">
                <a:latin typeface="Calibri"/>
                <a:cs typeface="Calibri"/>
              </a:rPr>
              <a:t>immagine </a:t>
            </a:r>
            <a:r>
              <a:rPr sz="1200" spc="-5" dirty="0">
                <a:latin typeface="Calibri"/>
                <a:cs typeface="Calibri"/>
              </a:rPr>
              <a:t>identificativa </a:t>
            </a:r>
            <a:r>
              <a:rPr sz="1200" dirty="0">
                <a:latin typeface="Calibri"/>
                <a:cs typeface="Calibri"/>
              </a:rPr>
              <a:t>è </a:t>
            </a:r>
            <a:r>
              <a:rPr sz="1200" spc="-5" dirty="0">
                <a:latin typeface="Calibri"/>
                <a:cs typeface="Calibri"/>
              </a:rPr>
              <a:t>stata realizzata </a:t>
            </a:r>
            <a:r>
              <a:rPr sz="1200" dirty="0">
                <a:latin typeface="Calibri"/>
                <a:cs typeface="Calibri"/>
              </a:rPr>
              <a:t>da </a:t>
            </a:r>
            <a:r>
              <a:rPr sz="1200" spc="-5" dirty="0">
                <a:latin typeface="Calibri"/>
                <a:cs typeface="Calibri"/>
              </a:rPr>
              <a:t>Eva Montanari, sarà </a:t>
            </a:r>
            <a:r>
              <a:rPr sz="1200" dirty="0">
                <a:latin typeface="Calibri"/>
                <a:cs typeface="Calibri"/>
              </a:rPr>
              <a:t>la</a:t>
            </a:r>
            <a:r>
              <a:rPr sz="1200" spc="65" dirty="0">
                <a:latin typeface="Calibri"/>
                <a:cs typeface="Calibri"/>
              </a:rPr>
              <a:t> </a:t>
            </a:r>
            <a:r>
              <a:rPr sz="1200" dirty="0">
                <a:latin typeface="Calibri"/>
                <a:cs typeface="Calibri"/>
              </a:rPr>
              <a:t>Rai.</a:t>
            </a:r>
            <a:endParaRPr sz="1200">
              <a:latin typeface="Calibri"/>
              <a:cs typeface="Calibri"/>
            </a:endParaRPr>
          </a:p>
          <a:p>
            <a:pPr>
              <a:lnSpc>
                <a:spcPct val="100000"/>
              </a:lnSpc>
            </a:pPr>
            <a:endParaRPr sz="1200">
              <a:latin typeface="Times New Roman"/>
              <a:cs typeface="Times New Roman"/>
            </a:endParaRPr>
          </a:p>
          <a:p>
            <a:pPr marL="12700" algn="just">
              <a:lnSpc>
                <a:spcPct val="100000"/>
              </a:lnSpc>
              <a:spcBef>
                <a:spcPts val="900"/>
              </a:spcBef>
            </a:pPr>
            <a:r>
              <a:rPr sz="900" i="1" spc="-5" dirty="0">
                <a:latin typeface="Arial"/>
                <a:cs typeface="Arial"/>
              </a:rPr>
              <a:t>Fonte:</a:t>
            </a:r>
            <a:r>
              <a:rPr sz="900" i="1" spc="-15" dirty="0">
                <a:latin typeface="Arial"/>
                <a:cs typeface="Arial"/>
              </a:rPr>
              <a:t> </a:t>
            </a:r>
            <a:r>
              <a:rPr sz="900" i="1" spc="-5" dirty="0">
                <a:latin typeface="Arial"/>
                <a:cs typeface="Arial"/>
              </a:rPr>
              <a:t>Andkronos</a:t>
            </a:r>
            <a:endParaRPr sz="900">
              <a:latin typeface="Arial"/>
              <a:cs typeface="Aria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80010">
              <a:lnSpc>
                <a:spcPts val="1839"/>
              </a:lnSpc>
            </a:pPr>
            <a:r>
              <a:rPr sz="1600" b="1" spc="-5" dirty="0">
                <a:latin typeface="Arial"/>
                <a:cs typeface="Arial"/>
              </a:rPr>
              <a:t>Crona</a:t>
            </a:r>
            <a:r>
              <a:rPr sz="1600" b="1" dirty="0">
                <a:latin typeface="Arial"/>
                <a:cs typeface="Arial"/>
              </a:rPr>
              <a:t>c</a:t>
            </a:r>
            <a:r>
              <a:rPr sz="1600" b="1" spc="-5" dirty="0">
                <a:latin typeface="Arial"/>
                <a:cs typeface="Arial"/>
              </a:rPr>
              <a:t>adir</a:t>
            </a:r>
            <a:r>
              <a:rPr sz="1600" b="1" spc="5" dirty="0">
                <a:latin typeface="Arial"/>
                <a:cs typeface="Arial"/>
              </a:rPr>
              <a:t>e</a:t>
            </a:r>
            <a:r>
              <a:rPr sz="1600" b="1" spc="-5" dirty="0">
                <a:latin typeface="Arial"/>
                <a:cs typeface="Arial"/>
              </a:rPr>
              <a:t>t</a:t>
            </a:r>
            <a:r>
              <a:rPr sz="1600" b="1" spc="-15" dirty="0">
                <a:latin typeface="Arial"/>
                <a:cs typeface="Arial"/>
              </a:rPr>
              <a:t>t</a:t>
            </a:r>
            <a:r>
              <a:rPr sz="1600" b="1" dirty="0">
                <a:latin typeface="Arial"/>
                <a:cs typeface="Arial"/>
              </a:rPr>
              <a:t>a</a:t>
            </a:r>
            <a:r>
              <a:rPr sz="1600" b="1" spc="-5" dirty="0">
                <a:latin typeface="Arial"/>
                <a:cs typeface="Arial"/>
              </a:rPr>
              <a:t>.</a:t>
            </a:r>
            <a:r>
              <a:rPr sz="1600" b="1" spc="5" dirty="0">
                <a:latin typeface="Arial"/>
                <a:cs typeface="Arial"/>
              </a:rPr>
              <a:t>i</a:t>
            </a:r>
            <a:r>
              <a:rPr sz="1600" b="1" spc="-5" dirty="0">
                <a:latin typeface="Arial"/>
                <a:cs typeface="Arial"/>
              </a:rPr>
              <a:t>t  8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45807" y="3970969"/>
            <a:ext cx="2934652" cy="144458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19327" y="3446017"/>
            <a:ext cx="1844039" cy="129539"/>
          </a:xfrm>
          <a:prstGeom prst="rect">
            <a:avLst/>
          </a:prstGeom>
          <a:solidFill>
            <a:srgbClr val="EEF7F4"/>
          </a:solidFill>
        </p:spPr>
        <p:txBody>
          <a:bodyPr vert="horz" wrap="square" lIns="0" tIns="0" rIns="0" bIns="0" rtlCol="0">
            <a:spAutoFit/>
          </a:bodyPr>
          <a:lstStyle/>
          <a:p>
            <a:pPr>
              <a:lnSpc>
                <a:spcPts val="1010"/>
              </a:lnSpc>
            </a:pPr>
            <a:r>
              <a:rPr sz="900" spc="-5" dirty="0">
                <a:latin typeface="Arial"/>
                <a:cs typeface="Arial"/>
              </a:rPr>
              <a:t>DOMENICA 8 MARZO </a:t>
            </a:r>
            <a:r>
              <a:rPr sz="900" dirty="0">
                <a:latin typeface="Arial"/>
                <a:cs typeface="Arial"/>
              </a:rPr>
              <a:t>2015 -</a:t>
            </a:r>
            <a:r>
              <a:rPr sz="900" spc="-25" dirty="0">
                <a:latin typeface="Arial"/>
                <a:cs typeface="Arial"/>
              </a:rPr>
              <a:t> </a:t>
            </a:r>
            <a:r>
              <a:rPr sz="900" dirty="0">
                <a:latin typeface="Arial"/>
                <a:cs typeface="Arial"/>
              </a:rPr>
              <a:t>14:41</a:t>
            </a:r>
            <a:endParaRPr sz="900">
              <a:latin typeface="Arial"/>
              <a:cs typeface="Arial"/>
            </a:endParaRPr>
          </a:p>
        </p:txBody>
      </p:sp>
      <p:sp>
        <p:nvSpPr>
          <p:cNvPr id="6" name="object 6"/>
          <p:cNvSpPr txBox="1"/>
          <p:nvPr/>
        </p:nvSpPr>
        <p:spPr>
          <a:xfrm>
            <a:off x="706627" y="3728744"/>
            <a:ext cx="6146800" cy="6106160"/>
          </a:xfrm>
          <a:prstGeom prst="rect">
            <a:avLst/>
          </a:prstGeom>
        </p:spPr>
        <p:txBody>
          <a:bodyPr vert="horz" wrap="square" lIns="0" tIns="12065" rIns="0" bIns="0" rtlCol="0">
            <a:spAutoFit/>
          </a:bodyPr>
          <a:lstStyle/>
          <a:p>
            <a:pPr marL="3103880" marR="6985" algn="just">
              <a:lnSpc>
                <a:spcPct val="117200"/>
              </a:lnSpc>
              <a:spcBef>
                <a:spcPts val="95"/>
              </a:spcBef>
            </a:pPr>
            <a:r>
              <a:rPr sz="1600" b="1" spc="-5" dirty="0">
                <a:latin typeface="Calibri"/>
                <a:cs typeface="Calibri"/>
              </a:rPr>
              <a:t>Festival della cultura creativa,  seconda edizione: oltre </a:t>
            </a:r>
            <a:r>
              <a:rPr sz="1600" b="1" dirty="0">
                <a:latin typeface="Calibri"/>
                <a:cs typeface="Calibri"/>
              </a:rPr>
              <a:t>80 iniziative  </a:t>
            </a:r>
            <a:r>
              <a:rPr sz="1600" b="1" spc="-5" dirty="0">
                <a:latin typeface="Calibri"/>
                <a:cs typeface="Calibri"/>
              </a:rPr>
              <a:t>in tutta</a:t>
            </a:r>
            <a:r>
              <a:rPr sz="1600" b="1" dirty="0">
                <a:latin typeface="Calibri"/>
                <a:cs typeface="Calibri"/>
              </a:rPr>
              <a:t> </a:t>
            </a:r>
            <a:r>
              <a:rPr sz="1600" b="1" spc="-5" dirty="0">
                <a:latin typeface="Calibri"/>
                <a:cs typeface="Calibri"/>
              </a:rPr>
              <a:t>Italia</a:t>
            </a:r>
            <a:endParaRPr sz="1600">
              <a:latin typeface="Calibri"/>
              <a:cs typeface="Calibri"/>
            </a:endParaRPr>
          </a:p>
          <a:p>
            <a:pPr marL="3103880" marR="5715" algn="just">
              <a:lnSpc>
                <a:spcPct val="117100"/>
              </a:lnSpc>
              <a:spcBef>
                <a:spcPts val="835"/>
              </a:spcBef>
            </a:pPr>
            <a:r>
              <a:rPr sz="1200" dirty="0">
                <a:latin typeface="Calibri"/>
                <a:cs typeface="Calibri"/>
              </a:rPr>
              <a:t>Dal 16 al 22 </a:t>
            </a:r>
            <a:r>
              <a:rPr sz="1200" spc="-5" dirty="0">
                <a:latin typeface="Calibri"/>
                <a:cs typeface="Calibri"/>
              </a:rPr>
              <a:t>marzo </a:t>
            </a:r>
            <a:r>
              <a:rPr sz="1200" dirty="0">
                <a:latin typeface="Calibri"/>
                <a:cs typeface="Calibri"/>
              </a:rPr>
              <a:t>la </a:t>
            </a:r>
            <a:r>
              <a:rPr sz="1200" spc="-5" dirty="0">
                <a:latin typeface="Calibri"/>
                <a:cs typeface="Calibri"/>
              </a:rPr>
              <a:t>manifestazione per ragazzi  organizzata dalle banche con </a:t>
            </a:r>
            <a:r>
              <a:rPr sz="1200" dirty="0">
                <a:latin typeface="Calibri"/>
                <a:cs typeface="Calibri"/>
              </a:rPr>
              <a:t>il </a:t>
            </a:r>
            <a:r>
              <a:rPr sz="1200" spc="-5" dirty="0">
                <a:latin typeface="Calibri"/>
                <a:cs typeface="Calibri"/>
              </a:rPr>
              <a:t>coordinamento  </a:t>
            </a:r>
            <a:r>
              <a:rPr sz="1200" dirty="0">
                <a:latin typeface="Calibri"/>
                <a:cs typeface="Calibri"/>
              </a:rPr>
              <a:t>dell’Abi</a:t>
            </a:r>
            <a:endParaRPr sz="1200">
              <a:latin typeface="Calibri"/>
              <a:cs typeface="Calibri"/>
            </a:endParaRPr>
          </a:p>
          <a:p>
            <a:pPr marL="3103880">
              <a:lnSpc>
                <a:spcPct val="100000"/>
              </a:lnSpc>
              <a:spcBef>
                <a:spcPts val="234"/>
              </a:spcBef>
            </a:pPr>
            <a:r>
              <a:rPr sz="1100" spc="-5" dirty="0">
                <a:latin typeface="Calibri"/>
                <a:cs typeface="Calibri"/>
              </a:rPr>
              <a:t>di Flavia</a:t>
            </a:r>
            <a:r>
              <a:rPr sz="1100" dirty="0">
                <a:latin typeface="Calibri"/>
                <a:cs typeface="Calibri"/>
              </a:rPr>
              <a:t> </a:t>
            </a:r>
            <a:r>
              <a:rPr sz="1100" spc="-5" dirty="0">
                <a:latin typeface="Calibri"/>
                <a:cs typeface="Calibri"/>
              </a:rPr>
              <a:t>Crucian</a:t>
            </a:r>
            <a:endParaRPr sz="1100">
              <a:latin typeface="Calibri"/>
              <a:cs typeface="Calibri"/>
            </a:endParaRPr>
          </a:p>
          <a:p>
            <a:pPr>
              <a:lnSpc>
                <a:spcPct val="100000"/>
              </a:lnSpc>
            </a:pPr>
            <a:endParaRPr sz="1450">
              <a:latin typeface="Times New Roman"/>
              <a:cs typeface="Times New Roman"/>
            </a:endParaRPr>
          </a:p>
          <a:p>
            <a:pPr marL="12700" marR="5080" algn="just">
              <a:lnSpc>
                <a:spcPct val="117000"/>
              </a:lnSpc>
            </a:pPr>
            <a:r>
              <a:rPr sz="1200" b="1" spc="-5" dirty="0">
                <a:latin typeface="Calibri"/>
                <a:cs typeface="Calibri"/>
              </a:rPr>
              <a:t>ROMA </a:t>
            </a:r>
            <a:r>
              <a:rPr sz="1200" b="1" dirty="0">
                <a:latin typeface="Calibri"/>
                <a:cs typeface="Calibri"/>
              </a:rPr>
              <a:t>- </a:t>
            </a:r>
            <a:r>
              <a:rPr sz="1200" dirty="0">
                <a:latin typeface="Calibri"/>
                <a:cs typeface="Calibri"/>
              </a:rPr>
              <a:t>"L’alfabeto </a:t>
            </a:r>
            <a:r>
              <a:rPr sz="1200" spc="-5" dirty="0">
                <a:latin typeface="Calibri"/>
                <a:cs typeface="Calibri"/>
              </a:rPr>
              <a:t>del Mondo. Leggiamo </a:t>
            </a:r>
            <a:r>
              <a:rPr sz="1200" dirty="0">
                <a:latin typeface="Calibri"/>
                <a:cs typeface="Calibri"/>
              </a:rPr>
              <a:t>i </a:t>
            </a:r>
            <a:r>
              <a:rPr sz="1200" spc="-5" dirty="0">
                <a:latin typeface="Calibri"/>
                <a:cs typeface="Calibri"/>
              </a:rPr>
              <a:t>segni </a:t>
            </a:r>
            <a:r>
              <a:rPr sz="1200" dirty="0">
                <a:latin typeface="Calibri"/>
                <a:cs typeface="Calibri"/>
              </a:rPr>
              <a:t>intorno a noi e </a:t>
            </a:r>
            <a:r>
              <a:rPr sz="1200" spc="-5" dirty="0">
                <a:latin typeface="Calibri"/>
                <a:cs typeface="Calibri"/>
              </a:rPr>
              <a:t>raccontiamo". </a:t>
            </a:r>
            <a:r>
              <a:rPr sz="1200" dirty="0">
                <a:latin typeface="Calibri"/>
                <a:cs typeface="Calibri"/>
              </a:rPr>
              <a:t>È questo il </a:t>
            </a:r>
            <a:r>
              <a:rPr sz="1200" spc="-5" dirty="0">
                <a:latin typeface="Calibri"/>
                <a:cs typeface="Calibri"/>
              </a:rPr>
              <a:t>tema  </a:t>
            </a:r>
            <a:r>
              <a:rPr sz="1200" dirty="0">
                <a:latin typeface="Calibri"/>
                <a:cs typeface="Calibri"/>
              </a:rPr>
              <a:t>della </a:t>
            </a:r>
            <a:r>
              <a:rPr sz="1200" spc="-5" dirty="0">
                <a:latin typeface="Calibri"/>
                <a:cs typeface="Calibri"/>
              </a:rPr>
              <a:t>seconda edizione </a:t>
            </a:r>
            <a:r>
              <a:rPr sz="1200" dirty="0">
                <a:latin typeface="Calibri"/>
                <a:cs typeface="Calibri"/>
              </a:rPr>
              <a:t>del </a:t>
            </a:r>
            <a:r>
              <a:rPr sz="1200" spc="-5" dirty="0">
                <a:latin typeface="Calibri"/>
                <a:cs typeface="Calibri"/>
              </a:rPr>
              <a:t>Festival della Cultura Creativa, promosso </a:t>
            </a:r>
            <a:r>
              <a:rPr sz="1200" dirty="0">
                <a:latin typeface="Calibri"/>
                <a:cs typeface="Calibri"/>
              </a:rPr>
              <a:t>e </a:t>
            </a:r>
            <a:r>
              <a:rPr sz="1200" spc="-5" dirty="0">
                <a:latin typeface="Calibri"/>
                <a:cs typeface="Calibri"/>
              </a:rPr>
              <a:t>realizzato dalle banche,  </a:t>
            </a:r>
            <a:r>
              <a:rPr sz="1200" dirty="0">
                <a:latin typeface="Calibri"/>
                <a:cs typeface="Calibri"/>
              </a:rPr>
              <a:t>anche </a:t>
            </a:r>
            <a:r>
              <a:rPr sz="1200" spc="-5" dirty="0">
                <a:latin typeface="Calibri"/>
                <a:cs typeface="Calibri"/>
              </a:rPr>
              <a:t>grazie </a:t>
            </a:r>
            <a:r>
              <a:rPr sz="1200" dirty="0">
                <a:latin typeface="Calibri"/>
                <a:cs typeface="Calibri"/>
              </a:rPr>
              <a:t>al </a:t>
            </a:r>
            <a:r>
              <a:rPr sz="1200" spc="-5" dirty="0">
                <a:latin typeface="Calibri"/>
                <a:cs typeface="Calibri"/>
              </a:rPr>
              <a:t>coordinamento dell’Abi. La manifestazione, interamente dedicata alla cultura </a:t>
            </a:r>
            <a:r>
              <a:rPr sz="1200" dirty="0">
                <a:latin typeface="Calibri"/>
                <a:cs typeface="Calibri"/>
              </a:rPr>
              <a:t>e alla  creatività </a:t>
            </a:r>
            <a:r>
              <a:rPr sz="1200" spc="-5" dirty="0">
                <a:latin typeface="Calibri"/>
                <a:cs typeface="Calibri"/>
              </a:rPr>
              <a:t>per ragazzi, si svolgerà </a:t>
            </a:r>
            <a:r>
              <a:rPr sz="1200" dirty="0">
                <a:latin typeface="Calibri"/>
                <a:cs typeface="Calibri"/>
              </a:rPr>
              <a:t>nella </a:t>
            </a:r>
            <a:r>
              <a:rPr sz="1200" spc="-5" dirty="0">
                <a:latin typeface="Calibri"/>
                <a:cs typeface="Calibri"/>
              </a:rPr>
              <a:t>settimana </a:t>
            </a:r>
            <a:r>
              <a:rPr sz="1200" dirty="0">
                <a:latin typeface="Calibri"/>
                <a:cs typeface="Calibri"/>
              </a:rPr>
              <a:t>dal 16 al 22 </a:t>
            </a:r>
            <a:r>
              <a:rPr sz="1200" spc="-5" dirty="0">
                <a:latin typeface="Calibri"/>
                <a:cs typeface="Calibri"/>
              </a:rPr>
              <a:t>marzo </a:t>
            </a:r>
            <a:r>
              <a:rPr sz="1200" dirty="0">
                <a:latin typeface="Calibri"/>
                <a:cs typeface="Calibri"/>
              </a:rPr>
              <a:t>e, </a:t>
            </a:r>
            <a:r>
              <a:rPr sz="1200" spc="-5" dirty="0">
                <a:latin typeface="Calibri"/>
                <a:cs typeface="Calibri"/>
              </a:rPr>
              <a:t>come </a:t>
            </a:r>
            <a:r>
              <a:rPr sz="1200" dirty="0">
                <a:latin typeface="Calibri"/>
                <a:cs typeface="Calibri"/>
              </a:rPr>
              <a:t>già sperimentato </a:t>
            </a:r>
            <a:r>
              <a:rPr sz="1200" spc="-5" dirty="0">
                <a:latin typeface="Calibri"/>
                <a:cs typeface="Calibri"/>
              </a:rPr>
              <a:t>nella  </a:t>
            </a:r>
            <a:r>
              <a:rPr sz="1200" dirty="0">
                <a:latin typeface="Calibri"/>
                <a:cs typeface="Calibri"/>
              </a:rPr>
              <a:t>prima </a:t>
            </a:r>
            <a:r>
              <a:rPr sz="1200" spc="-5" dirty="0">
                <a:latin typeface="Calibri"/>
                <a:cs typeface="Calibri"/>
              </a:rPr>
              <a:t>edizione, si articolerà attraverso una ricca proposta </a:t>
            </a:r>
            <a:r>
              <a:rPr sz="1200" dirty="0">
                <a:latin typeface="Calibri"/>
                <a:cs typeface="Calibri"/>
              </a:rPr>
              <a:t>di </a:t>
            </a:r>
            <a:r>
              <a:rPr sz="1200" spc="-5" dirty="0">
                <a:latin typeface="Calibri"/>
                <a:cs typeface="Calibri"/>
              </a:rPr>
              <a:t>eventi, iniziative </a:t>
            </a:r>
            <a:r>
              <a:rPr sz="1200" dirty="0">
                <a:latin typeface="Calibri"/>
                <a:cs typeface="Calibri"/>
              </a:rPr>
              <a:t>e </a:t>
            </a:r>
            <a:r>
              <a:rPr sz="1200" spc="-5" dirty="0">
                <a:latin typeface="Calibri"/>
                <a:cs typeface="Calibri"/>
              </a:rPr>
              <a:t>laboratori diffusi  sull’intero territorio nazionale.</a:t>
            </a:r>
            <a:endParaRPr sz="1200">
              <a:latin typeface="Calibri"/>
              <a:cs typeface="Calibri"/>
            </a:endParaRPr>
          </a:p>
          <a:p>
            <a:pPr>
              <a:lnSpc>
                <a:spcPct val="100000"/>
              </a:lnSpc>
              <a:spcBef>
                <a:spcPts val="20"/>
              </a:spcBef>
            </a:pPr>
            <a:endParaRPr sz="1450">
              <a:latin typeface="Times New Roman"/>
              <a:cs typeface="Times New Roman"/>
            </a:endParaRPr>
          </a:p>
          <a:p>
            <a:pPr marL="12700" marR="5715" algn="just">
              <a:lnSpc>
                <a:spcPct val="117000"/>
              </a:lnSpc>
            </a:pPr>
            <a:r>
              <a:rPr sz="1200" b="1" spc="-5" dirty="0">
                <a:latin typeface="Calibri"/>
                <a:cs typeface="Calibri"/>
              </a:rPr>
              <a:t>CULTURA </a:t>
            </a:r>
            <a:r>
              <a:rPr sz="1200" b="1" dirty="0">
                <a:latin typeface="Calibri"/>
                <a:cs typeface="Calibri"/>
              </a:rPr>
              <a:t>E </a:t>
            </a:r>
            <a:r>
              <a:rPr sz="1200" b="1" spc="-5" dirty="0">
                <a:latin typeface="Calibri"/>
                <a:cs typeface="Calibri"/>
              </a:rPr>
              <a:t>CREATIVITA' </a:t>
            </a:r>
            <a:r>
              <a:rPr sz="1200" b="1" dirty="0">
                <a:latin typeface="Calibri"/>
                <a:cs typeface="Calibri"/>
              </a:rPr>
              <a:t>- </a:t>
            </a:r>
            <a:r>
              <a:rPr sz="1200" spc="-5" dirty="0">
                <a:latin typeface="Calibri"/>
                <a:cs typeface="Calibri"/>
              </a:rPr>
              <a:t>Coinvolgendo oltre 10 </a:t>
            </a:r>
            <a:r>
              <a:rPr sz="1200" dirty="0">
                <a:latin typeface="Calibri"/>
                <a:cs typeface="Calibri"/>
              </a:rPr>
              <a:t>mila </a:t>
            </a:r>
            <a:r>
              <a:rPr sz="1200" spc="-5" dirty="0">
                <a:latin typeface="Calibri"/>
                <a:cs typeface="Calibri"/>
              </a:rPr>
              <a:t>giovanissimi </a:t>
            </a:r>
            <a:r>
              <a:rPr sz="1200" dirty="0">
                <a:latin typeface="Calibri"/>
                <a:cs typeface="Calibri"/>
              </a:rPr>
              <a:t>in </a:t>
            </a:r>
            <a:r>
              <a:rPr sz="1200" spc="-5" dirty="0">
                <a:latin typeface="Calibri"/>
                <a:cs typeface="Calibri"/>
              </a:rPr>
              <a:t>tutta </a:t>
            </a:r>
            <a:r>
              <a:rPr sz="1200" dirty="0">
                <a:latin typeface="Calibri"/>
                <a:cs typeface="Calibri"/>
              </a:rPr>
              <a:t>Italia, il </a:t>
            </a:r>
            <a:r>
              <a:rPr sz="1200" spc="-5" dirty="0">
                <a:latin typeface="Calibri"/>
                <a:cs typeface="Calibri"/>
              </a:rPr>
              <a:t>Festival </a:t>
            </a:r>
            <a:r>
              <a:rPr sz="1200" dirty="0">
                <a:latin typeface="Calibri"/>
                <a:cs typeface="Calibri"/>
              </a:rPr>
              <a:t>ha  </a:t>
            </a:r>
            <a:r>
              <a:rPr sz="1200" spc="-5" dirty="0">
                <a:latin typeface="Calibri"/>
                <a:cs typeface="Calibri"/>
              </a:rPr>
              <a:t>l’obiettivo </a:t>
            </a:r>
            <a:r>
              <a:rPr sz="1200" dirty="0">
                <a:latin typeface="Calibri"/>
                <a:cs typeface="Calibri"/>
              </a:rPr>
              <a:t>di </a:t>
            </a:r>
            <a:r>
              <a:rPr sz="1200" spc="-5" dirty="0">
                <a:latin typeface="Calibri"/>
                <a:cs typeface="Calibri"/>
              </a:rPr>
              <a:t>avvicinare bambini </a:t>
            </a:r>
            <a:r>
              <a:rPr sz="1200" dirty="0">
                <a:latin typeface="Calibri"/>
                <a:cs typeface="Calibri"/>
              </a:rPr>
              <a:t>e ragazzi dai 6 </a:t>
            </a:r>
            <a:r>
              <a:rPr sz="1200" spc="-10" dirty="0">
                <a:latin typeface="Calibri"/>
                <a:cs typeface="Calibri"/>
              </a:rPr>
              <a:t>ai </a:t>
            </a:r>
            <a:r>
              <a:rPr sz="1200" dirty="0">
                <a:latin typeface="Calibri"/>
                <a:cs typeface="Calibri"/>
              </a:rPr>
              <a:t>13 anni alla </a:t>
            </a:r>
            <a:r>
              <a:rPr sz="1200" spc="-5" dirty="0">
                <a:latin typeface="Calibri"/>
                <a:cs typeface="Calibri"/>
              </a:rPr>
              <a:t>cultura </a:t>
            </a:r>
            <a:r>
              <a:rPr sz="1200" dirty="0">
                <a:latin typeface="Calibri"/>
                <a:cs typeface="Calibri"/>
              </a:rPr>
              <a:t>e, in </a:t>
            </a:r>
            <a:r>
              <a:rPr sz="1200" spc="-5" dirty="0">
                <a:latin typeface="Calibri"/>
                <a:cs typeface="Calibri"/>
              </a:rPr>
              <a:t>particolare, </a:t>
            </a:r>
            <a:r>
              <a:rPr sz="1200" dirty="0">
                <a:latin typeface="Calibri"/>
                <a:cs typeface="Calibri"/>
              </a:rPr>
              <a:t>agli </a:t>
            </a:r>
            <a:r>
              <a:rPr sz="1200" spc="-5" dirty="0">
                <a:latin typeface="Calibri"/>
                <a:cs typeface="Calibri"/>
              </a:rPr>
              <a:t>aspetti  </a:t>
            </a:r>
            <a:r>
              <a:rPr sz="1200" dirty="0">
                <a:latin typeface="Calibri"/>
                <a:cs typeface="Calibri"/>
              </a:rPr>
              <a:t>più </a:t>
            </a:r>
            <a:r>
              <a:rPr sz="1200" spc="-5" dirty="0">
                <a:latin typeface="Calibri"/>
                <a:cs typeface="Calibri"/>
              </a:rPr>
              <a:t>"generativi" </a:t>
            </a:r>
            <a:r>
              <a:rPr sz="1200" dirty="0">
                <a:latin typeface="Calibri"/>
                <a:cs typeface="Calibri"/>
              </a:rPr>
              <a:t>della </a:t>
            </a:r>
            <a:r>
              <a:rPr sz="1200" spc="-5" dirty="0">
                <a:latin typeface="Calibri"/>
                <a:cs typeface="Calibri"/>
              </a:rPr>
              <a:t>creatività. Attraverso l’arte, l’archeologia, </a:t>
            </a:r>
            <a:r>
              <a:rPr sz="1200" dirty="0">
                <a:latin typeface="Calibri"/>
                <a:cs typeface="Calibri"/>
              </a:rPr>
              <a:t>la </a:t>
            </a:r>
            <a:r>
              <a:rPr sz="1200" spc="-5" dirty="0">
                <a:latin typeface="Calibri"/>
                <a:cs typeface="Calibri"/>
              </a:rPr>
              <a:t>musica, </a:t>
            </a:r>
            <a:r>
              <a:rPr sz="1200" dirty="0">
                <a:latin typeface="Calibri"/>
                <a:cs typeface="Calibri"/>
              </a:rPr>
              <a:t>il canto, la lettura, il  </a:t>
            </a:r>
            <a:r>
              <a:rPr sz="1200" spc="-5" dirty="0">
                <a:latin typeface="Calibri"/>
                <a:cs typeface="Calibri"/>
              </a:rPr>
              <a:t>teatro, </a:t>
            </a:r>
            <a:r>
              <a:rPr sz="1200" dirty="0">
                <a:latin typeface="Calibri"/>
                <a:cs typeface="Calibri"/>
              </a:rPr>
              <a:t>la </a:t>
            </a:r>
            <a:r>
              <a:rPr sz="1200" spc="-5" dirty="0">
                <a:latin typeface="Calibri"/>
                <a:cs typeface="Calibri"/>
              </a:rPr>
              <a:t>fotografia, </a:t>
            </a:r>
            <a:r>
              <a:rPr sz="1200" dirty="0">
                <a:latin typeface="Calibri"/>
                <a:cs typeface="Calibri"/>
              </a:rPr>
              <a:t>la </a:t>
            </a:r>
            <a:r>
              <a:rPr sz="1200" spc="-5" dirty="0">
                <a:latin typeface="Calibri"/>
                <a:cs typeface="Calibri"/>
              </a:rPr>
              <a:t>robotica, </a:t>
            </a:r>
            <a:r>
              <a:rPr sz="1200" dirty="0">
                <a:latin typeface="Calibri"/>
                <a:cs typeface="Calibri"/>
              </a:rPr>
              <a:t>le </a:t>
            </a:r>
            <a:r>
              <a:rPr sz="1200" spc="-5" dirty="0">
                <a:latin typeface="Calibri"/>
                <a:cs typeface="Calibri"/>
              </a:rPr>
              <a:t>tecnologie digitali </a:t>
            </a:r>
            <a:r>
              <a:rPr sz="1200" dirty="0">
                <a:latin typeface="Calibri"/>
                <a:cs typeface="Calibri"/>
              </a:rPr>
              <a:t>e altri percorsi </a:t>
            </a:r>
            <a:r>
              <a:rPr sz="1200" spc="-5" dirty="0">
                <a:latin typeface="Calibri"/>
                <a:cs typeface="Calibri"/>
              </a:rPr>
              <a:t>figurativi </a:t>
            </a:r>
            <a:r>
              <a:rPr sz="1200" dirty="0">
                <a:latin typeface="Calibri"/>
                <a:cs typeface="Calibri"/>
              </a:rPr>
              <a:t>e </a:t>
            </a:r>
            <a:r>
              <a:rPr sz="1200" spc="-5" dirty="0">
                <a:latin typeface="Calibri"/>
                <a:cs typeface="Calibri"/>
              </a:rPr>
              <a:t>linguistici, </a:t>
            </a:r>
            <a:r>
              <a:rPr sz="1200" dirty="0">
                <a:latin typeface="Calibri"/>
                <a:cs typeface="Calibri"/>
              </a:rPr>
              <a:t>i </a:t>
            </a:r>
            <a:r>
              <a:rPr sz="1200" spc="-5" dirty="0">
                <a:latin typeface="Calibri"/>
                <a:cs typeface="Calibri"/>
              </a:rPr>
              <a:t>giovani  protagonisti </a:t>
            </a:r>
            <a:r>
              <a:rPr sz="1200" dirty="0">
                <a:latin typeface="Calibri"/>
                <a:cs typeface="Calibri"/>
              </a:rPr>
              <a:t>del </a:t>
            </a:r>
            <a:r>
              <a:rPr sz="1200" spc="-5" dirty="0">
                <a:latin typeface="Calibri"/>
                <a:cs typeface="Calibri"/>
              </a:rPr>
              <a:t>Festival potranno così sperimentare </a:t>
            </a:r>
            <a:r>
              <a:rPr sz="1200" dirty="0">
                <a:latin typeface="Calibri"/>
                <a:cs typeface="Calibri"/>
              </a:rPr>
              <a:t>le </a:t>
            </a:r>
            <a:r>
              <a:rPr sz="1200" spc="-5" dirty="0">
                <a:latin typeface="Calibri"/>
                <a:cs typeface="Calibri"/>
              </a:rPr>
              <a:t>potenzialità </a:t>
            </a:r>
            <a:r>
              <a:rPr sz="1200" dirty="0">
                <a:latin typeface="Calibri"/>
                <a:cs typeface="Calibri"/>
              </a:rPr>
              <a:t>della loro </a:t>
            </a:r>
            <a:r>
              <a:rPr sz="1200" spc="-5" dirty="0">
                <a:latin typeface="Calibri"/>
                <a:cs typeface="Calibri"/>
              </a:rPr>
              <a:t>fantasia </a:t>
            </a:r>
            <a:r>
              <a:rPr sz="1200" dirty="0">
                <a:latin typeface="Calibri"/>
                <a:cs typeface="Calibri"/>
              </a:rPr>
              <a:t>e </a:t>
            </a:r>
            <a:r>
              <a:rPr sz="1200" spc="-5" dirty="0">
                <a:latin typeface="Calibri"/>
                <a:cs typeface="Calibri"/>
              </a:rPr>
              <a:t>costruire  </a:t>
            </a:r>
            <a:r>
              <a:rPr sz="1200" dirty="0">
                <a:latin typeface="Calibri"/>
                <a:cs typeface="Calibri"/>
              </a:rPr>
              <a:t>infiniti</a:t>
            </a:r>
            <a:r>
              <a:rPr sz="1200" spc="-15" dirty="0">
                <a:latin typeface="Calibri"/>
                <a:cs typeface="Calibri"/>
              </a:rPr>
              <a:t> </a:t>
            </a:r>
            <a:r>
              <a:rPr sz="1200" dirty="0">
                <a:latin typeface="Calibri"/>
                <a:cs typeface="Calibri"/>
              </a:rPr>
              <a:t>racconti.</a:t>
            </a:r>
            <a:endParaRPr sz="1200">
              <a:latin typeface="Calibri"/>
              <a:cs typeface="Calibri"/>
            </a:endParaRPr>
          </a:p>
          <a:p>
            <a:pPr>
              <a:lnSpc>
                <a:spcPct val="100000"/>
              </a:lnSpc>
              <a:spcBef>
                <a:spcPts val="20"/>
              </a:spcBef>
            </a:pPr>
            <a:endParaRPr sz="1450">
              <a:latin typeface="Times New Roman"/>
              <a:cs typeface="Times New Roman"/>
            </a:endParaRPr>
          </a:p>
          <a:p>
            <a:pPr marL="12700" marR="5080" algn="just">
              <a:lnSpc>
                <a:spcPct val="116900"/>
              </a:lnSpc>
              <a:spcBef>
                <a:spcPts val="5"/>
              </a:spcBef>
            </a:pPr>
            <a:r>
              <a:rPr sz="1200" b="1" spc="-5" dirty="0">
                <a:latin typeface="Calibri"/>
                <a:cs typeface="Calibri"/>
              </a:rPr>
              <a:t>ANTONIO PATUELLI </a:t>
            </a:r>
            <a:r>
              <a:rPr sz="1200" b="1" dirty="0">
                <a:latin typeface="Calibri"/>
                <a:cs typeface="Calibri"/>
              </a:rPr>
              <a:t>- </a:t>
            </a:r>
            <a:r>
              <a:rPr sz="1200" spc="-5" dirty="0">
                <a:latin typeface="Calibri"/>
                <a:cs typeface="Calibri"/>
              </a:rPr>
              <a:t>«</a:t>
            </a:r>
            <a:r>
              <a:rPr sz="1200" i="1" spc="-5" dirty="0">
                <a:latin typeface="Calibri"/>
                <a:cs typeface="Calibri"/>
              </a:rPr>
              <a:t>Il rafforzato impegno </a:t>
            </a:r>
            <a:r>
              <a:rPr sz="1200" i="1" dirty="0">
                <a:latin typeface="Calibri"/>
                <a:cs typeface="Calibri"/>
              </a:rPr>
              <a:t>delle </a:t>
            </a:r>
            <a:r>
              <a:rPr sz="1200" i="1" spc="-5" dirty="0">
                <a:latin typeface="Calibri"/>
                <a:cs typeface="Calibri"/>
              </a:rPr>
              <a:t>banche </a:t>
            </a:r>
            <a:r>
              <a:rPr sz="1200" i="1" dirty="0">
                <a:latin typeface="Calibri"/>
                <a:cs typeface="Calibri"/>
              </a:rPr>
              <a:t>a investire </a:t>
            </a:r>
            <a:r>
              <a:rPr sz="1200" i="1" spc="-5" dirty="0">
                <a:latin typeface="Calibri"/>
                <a:cs typeface="Calibri"/>
              </a:rPr>
              <a:t>nei giovani </a:t>
            </a:r>
            <a:r>
              <a:rPr sz="1200" i="1" dirty="0">
                <a:latin typeface="Calibri"/>
                <a:cs typeface="Calibri"/>
              </a:rPr>
              <a:t>e </a:t>
            </a:r>
            <a:r>
              <a:rPr sz="1200" i="1" spc="-5" dirty="0">
                <a:latin typeface="Calibri"/>
                <a:cs typeface="Calibri"/>
              </a:rPr>
              <a:t>nella </a:t>
            </a:r>
            <a:r>
              <a:rPr sz="1200" i="1" dirty="0">
                <a:latin typeface="Calibri"/>
                <a:cs typeface="Calibri"/>
              </a:rPr>
              <a:t>cultura </a:t>
            </a:r>
            <a:r>
              <a:rPr sz="1200" dirty="0">
                <a:latin typeface="Calibri"/>
                <a:cs typeface="Calibri"/>
              </a:rPr>
              <a:t>–  ha </a:t>
            </a:r>
            <a:r>
              <a:rPr sz="1200" spc="-5" dirty="0">
                <a:latin typeface="Calibri"/>
                <a:cs typeface="Calibri"/>
              </a:rPr>
              <a:t>dichiarato </a:t>
            </a:r>
            <a:r>
              <a:rPr sz="1200" dirty="0">
                <a:latin typeface="Calibri"/>
                <a:cs typeface="Calibri"/>
              </a:rPr>
              <a:t>il </a:t>
            </a:r>
            <a:r>
              <a:rPr sz="1200" spc="-5" dirty="0">
                <a:latin typeface="Calibri"/>
                <a:cs typeface="Calibri"/>
              </a:rPr>
              <a:t>Presidente dell’Abi, Antonio Patuelli –</a:t>
            </a:r>
            <a:r>
              <a:rPr sz="1200" i="1" spc="-5" dirty="0">
                <a:latin typeface="Calibri"/>
                <a:cs typeface="Calibri"/>
              </a:rPr>
              <a:t>rappresenta un’occasione importante data ai  ragazzi per misurarsi </a:t>
            </a:r>
            <a:r>
              <a:rPr sz="1200" i="1" dirty="0">
                <a:latin typeface="Calibri"/>
                <a:cs typeface="Calibri"/>
              </a:rPr>
              <a:t>con </a:t>
            </a:r>
            <a:r>
              <a:rPr sz="1200" i="1" spc="-5" dirty="0">
                <a:latin typeface="Calibri"/>
                <a:cs typeface="Calibri"/>
              </a:rPr>
              <a:t>se stessi </a:t>
            </a:r>
            <a:r>
              <a:rPr sz="1200" i="1" dirty="0">
                <a:latin typeface="Calibri"/>
                <a:cs typeface="Calibri"/>
              </a:rPr>
              <a:t>e le </a:t>
            </a:r>
            <a:r>
              <a:rPr sz="1200" i="1" spc="-5" dirty="0">
                <a:latin typeface="Calibri"/>
                <a:cs typeface="Calibri"/>
              </a:rPr>
              <a:t>molteplici </a:t>
            </a:r>
            <a:r>
              <a:rPr sz="1200" i="1" dirty="0">
                <a:latin typeface="Calibri"/>
                <a:cs typeface="Calibri"/>
              </a:rPr>
              <a:t>possibilità </a:t>
            </a:r>
            <a:r>
              <a:rPr sz="1200" i="1" spc="-5" dirty="0">
                <a:latin typeface="Calibri"/>
                <a:cs typeface="Calibri"/>
              </a:rPr>
              <a:t>di partecipazione. Ciò che </a:t>
            </a:r>
            <a:r>
              <a:rPr sz="1200" i="1" dirty="0">
                <a:latin typeface="Calibri"/>
                <a:cs typeface="Calibri"/>
              </a:rPr>
              <a:t>ci </a:t>
            </a:r>
            <a:r>
              <a:rPr sz="1200" i="1" spc="-5" dirty="0">
                <a:latin typeface="Calibri"/>
                <a:cs typeface="Calibri"/>
              </a:rPr>
              <a:t>spinge </a:t>
            </a:r>
            <a:r>
              <a:rPr sz="1200" i="1" dirty="0">
                <a:latin typeface="Calibri"/>
                <a:cs typeface="Calibri"/>
              </a:rPr>
              <a:t>a  </a:t>
            </a:r>
            <a:r>
              <a:rPr sz="1200" i="1" spc="-5" dirty="0">
                <a:latin typeface="Calibri"/>
                <a:cs typeface="Calibri"/>
              </a:rPr>
              <a:t>lavorare </a:t>
            </a:r>
            <a:r>
              <a:rPr sz="1200" i="1" dirty="0">
                <a:latin typeface="Calibri"/>
                <a:cs typeface="Calibri"/>
              </a:rPr>
              <a:t>in </a:t>
            </a:r>
            <a:r>
              <a:rPr sz="1200" i="1" spc="-5" dirty="0">
                <a:latin typeface="Calibri"/>
                <a:cs typeface="Calibri"/>
              </a:rPr>
              <a:t>sinergia </a:t>
            </a:r>
            <a:r>
              <a:rPr sz="1200" i="1" dirty="0">
                <a:latin typeface="Calibri"/>
                <a:cs typeface="Calibri"/>
              </a:rPr>
              <a:t>con scuole, </a:t>
            </a:r>
            <a:r>
              <a:rPr sz="1200" i="1" spc="-5" dirty="0">
                <a:latin typeface="Calibri"/>
                <a:cs typeface="Calibri"/>
              </a:rPr>
              <a:t>musei, associazioni culturali </a:t>
            </a:r>
            <a:r>
              <a:rPr sz="1200" i="1" dirty="0">
                <a:latin typeface="Calibri"/>
                <a:cs typeface="Calibri"/>
              </a:rPr>
              <a:t>e </a:t>
            </a:r>
            <a:r>
              <a:rPr sz="1200" i="1" spc="-5" dirty="0">
                <a:latin typeface="Calibri"/>
                <a:cs typeface="Calibri"/>
              </a:rPr>
              <a:t>biblioteche </a:t>
            </a:r>
            <a:r>
              <a:rPr sz="1200" i="1" dirty="0">
                <a:latin typeface="Calibri"/>
                <a:cs typeface="Calibri"/>
              </a:rPr>
              <a:t>è la </a:t>
            </a:r>
            <a:r>
              <a:rPr sz="1200" i="1" spc="-5" dirty="0">
                <a:latin typeface="Calibri"/>
                <a:cs typeface="Calibri"/>
              </a:rPr>
              <a:t>comune </a:t>
            </a:r>
            <a:r>
              <a:rPr sz="1200" i="1" dirty="0">
                <a:latin typeface="Calibri"/>
                <a:cs typeface="Calibri"/>
              </a:rPr>
              <a:t>certezza </a:t>
            </a:r>
            <a:r>
              <a:rPr sz="1200" i="1" spc="-10" dirty="0">
                <a:latin typeface="Calibri"/>
                <a:cs typeface="Calibri"/>
              </a:rPr>
              <a:t>che  </a:t>
            </a:r>
            <a:r>
              <a:rPr sz="1200" i="1" spc="-5" dirty="0">
                <a:latin typeface="Calibri"/>
                <a:cs typeface="Calibri"/>
              </a:rPr>
              <a:t>solo</a:t>
            </a:r>
            <a:r>
              <a:rPr sz="1200" i="1" spc="195" dirty="0">
                <a:latin typeface="Calibri"/>
                <a:cs typeface="Calibri"/>
              </a:rPr>
              <a:t> </a:t>
            </a:r>
            <a:r>
              <a:rPr sz="1200" i="1" spc="-5" dirty="0">
                <a:latin typeface="Calibri"/>
                <a:cs typeface="Calibri"/>
              </a:rPr>
              <a:t>mettendosi</a:t>
            </a:r>
            <a:r>
              <a:rPr sz="1200" i="1" spc="204" dirty="0">
                <a:latin typeface="Calibri"/>
                <a:cs typeface="Calibri"/>
              </a:rPr>
              <a:t> </a:t>
            </a:r>
            <a:r>
              <a:rPr sz="1200" i="1" dirty="0">
                <a:latin typeface="Calibri"/>
                <a:cs typeface="Calibri"/>
              </a:rPr>
              <a:t>in</a:t>
            </a:r>
            <a:r>
              <a:rPr sz="1200" i="1" spc="204" dirty="0">
                <a:latin typeface="Calibri"/>
                <a:cs typeface="Calibri"/>
              </a:rPr>
              <a:t> </a:t>
            </a:r>
            <a:r>
              <a:rPr sz="1200" i="1" spc="-5" dirty="0">
                <a:latin typeface="Calibri"/>
                <a:cs typeface="Calibri"/>
              </a:rPr>
              <a:t>gioco</a:t>
            </a:r>
            <a:r>
              <a:rPr sz="1200" i="1" spc="200" dirty="0">
                <a:latin typeface="Calibri"/>
                <a:cs typeface="Calibri"/>
              </a:rPr>
              <a:t> </a:t>
            </a:r>
            <a:r>
              <a:rPr sz="1200" i="1" dirty="0">
                <a:latin typeface="Calibri"/>
                <a:cs typeface="Calibri"/>
              </a:rPr>
              <a:t>e</a:t>
            </a:r>
            <a:r>
              <a:rPr sz="1200" i="1" spc="210" dirty="0">
                <a:latin typeface="Calibri"/>
                <a:cs typeface="Calibri"/>
              </a:rPr>
              <a:t> </a:t>
            </a:r>
            <a:r>
              <a:rPr sz="1200" i="1" spc="-5" dirty="0">
                <a:latin typeface="Calibri"/>
                <a:cs typeface="Calibri"/>
              </a:rPr>
              <a:t>‘allenandosi’</a:t>
            </a:r>
            <a:r>
              <a:rPr sz="1200" i="1" spc="204" dirty="0">
                <a:latin typeface="Calibri"/>
                <a:cs typeface="Calibri"/>
              </a:rPr>
              <a:t> </a:t>
            </a:r>
            <a:r>
              <a:rPr sz="1200" i="1" dirty="0">
                <a:latin typeface="Calibri"/>
                <a:cs typeface="Calibri"/>
              </a:rPr>
              <a:t>a</a:t>
            </a:r>
            <a:r>
              <a:rPr sz="1200" i="1" spc="195" dirty="0">
                <a:latin typeface="Calibri"/>
                <a:cs typeface="Calibri"/>
              </a:rPr>
              <a:t> </a:t>
            </a:r>
            <a:r>
              <a:rPr sz="1200" i="1" spc="-5" dirty="0">
                <a:latin typeface="Calibri"/>
                <a:cs typeface="Calibri"/>
              </a:rPr>
              <a:t>diventare</a:t>
            </a:r>
            <a:r>
              <a:rPr sz="1200" i="1" spc="204" dirty="0">
                <a:latin typeface="Calibri"/>
                <a:cs typeface="Calibri"/>
              </a:rPr>
              <a:t> </a:t>
            </a:r>
            <a:r>
              <a:rPr sz="1200" i="1" spc="-5" dirty="0">
                <a:latin typeface="Calibri"/>
                <a:cs typeface="Calibri"/>
              </a:rPr>
              <a:t>cittadini</a:t>
            </a:r>
            <a:r>
              <a:rPr sz="1200" i="1" spc="204" dirty="0">
                <a:latin typeface="Calibri"/>
                <a:cs typeface="Calibri"/>
              </a:rPr>
              <a:t> </a:t>
            </a:r>
            <a:r>
              <a:rPr sz="1200" i="1" spc="-5" dirty="0">
                <a:latin typeface="Calibri"/>
                <a:cs typeface="Calibri"/>
              </a:rPr>
              <a:t>attivi,</a:t>
            </a:r>
            <a:r>
              <a:rPr sz="1200" i="1" spc="195" dirty="0">
                <a:latin typeface="Calibri"/>
                <a:cs typeface="Calibri"/>
              </a:rPr>
              <a:t> </a:t>
            </a:r>
            <a:r>
              <a:rPr sz="1200" i="1" spc="-5" dirty="0">
                <a:latin typeface="Calibri"/>
                <a:cs typeface="Calibri"/>
              </a:rPr>
              <a:t>capaci</a:t>
            </a:r>
            <a:r>
              <a:rPr sz="1200" i="1" spc="204" dirty="0">
                <a:latin typeface="Calibri"/>
                <a:cs typeface="Calibri"/>
              </a:rPr>
              <a:t> </a:t>
            </a:r>
            <a:r>
              <a:rPr sz="1200" i="1" spc="-5" dirty="0">
                <a:latin typeface="Calibri"/>
                <a:cs typeface="Calibri"/>
              </a:rPr>
              <a:t>di</a:t>
            </a:r>
            <a:r>
              <a:rPr sz="1200" i="1" spc="204" dirty="0">
                <a:latin typeface="Calibri"/>
                <a:cs typeface="Calibri"/>
              </a:rPr>
              <a:t> </a:t>
            </a:r>
            <a:r>
              <a:rPr sz="1200" i="1" spc="-5" dirty="0">
                <a:latin typeface="Calibri"/>
                <a:cs typeface="Calibri"/>
              </a:rPr>
              <a:t>progettualità</a:t>
            </a:r>
            <a:r>
              <a:rPr sz="1200" i="1" spc="200" dirty="0">
                <a:latin typeface="Calibri"/>
                <a:cs typeface="Calibri"/>
              </a:rPr>
              <a:t> </a:t>
            </a:r>
            <a:r>
              <a:rPr sz="1200" i="1" dirty="0">
                <a:latin typeface="Calibri"/>
                <a:cs typeface="Calibri"/>
              </a:rPr>
              <a:t>e</a:t>
            </a:r>
            <a:r>
              <a:rPr sz="1200" i="1" spc="204" dirty="0">
                <a:latin typeface="Calibri"/>
                <a:cs typeface="Calibri"/>
              </a:rPr>
              <a:t> </a:t>
            </a:r>
            <a:r>
              <a:rPr sz="1200" i="1" spc="-5" dirty="0">
                <a:latin typeface="Calibri"/>
                <a:cs typeface="Calibri"/>
              </a:rPr>
              <a:t>di</a:t>
            </a:r>
            <a:endParaRPr sz="1200">
              <a:latin typeface="Calibri"/>
              <a:cs typeface="Calibri"/>
            </a:endParaRPr>
          </a:p>
        </p:txBody>
      </p:sp>
      <p:sp>
        <p:nvSpPr>
          <p:cNvPr id="7" name="object 7"/>
          <p:cNvSpPr/>
          <p:nvPr/>
        </p:nvSpPr>
        <p:spPr>
          <a:xfrm>
            <a:off x="1868663" y="2119883"/>
            <a:ext cx="4016389" cy="94691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723074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512945">
              <a:lnSpc>
                <a:spcPts val="1839"/>
              </a:lnSpc>
            </a:pPr>
            <a:r>
              <a:rPr sz="1600" b="1" spc="-5" dirty="0">
                <a:latin typeface="Arial"/>
                <a:cs typeface="Arial"/>
              </a:rPr>
              <a:t>Crona</a:t>
            </a:r>
            <a:r>
              <a:rPr sz="1600" b="1" dirty="0">
                <a:latin typeface="Arial"/>
                <a:cs typeface="Arial"/>
              </a:rPr>
              <a:t>c</a:t>
            </a:r>
            <a:r>
              <a:rPr sz="1600" b="1" spc="-5" dirty="0">
                <a:latin typeface="Arial"/>
                <a:cs typeface="Arial"/>
              </a:rPr>
              <a:t>adir</a:t>
            </a:r>
            <a:r>
              <a:rPr sz="1600" b="1" spc="5" dirty="0">
                <a:latin typeface="Arial"/>
                <a:cs typeface="Arial"/>
              </a:rPr>
              <a:t>e</a:t>
            </a:r>
            <a:r>
              <a:rPr sz="1600" b="1" spc="-5" dirty="0">
                <a:latin typeface="Arial"/>
                <a:cs typeface="Arial"/>
              </a:rPr>
              <a:t>t</a:t>
            </a:r>
            <a:r>
              <a:rPr sz="1600" b="1" spc="-15" dirty="0">
                <a:latin typeface="Arial"/>
                <a:cs typeface="Arial"/>
              </a:rPr>
              <a:t>t</a:t>
            </a:r>
            <a:r>
              <a:rPr sz="1600" b="1" dirty="0">
                <a:latin typeface="Arial"/>
                <a:cs typeface="Arial"/>
              </a:rPr>
              <a:t>a</a:t>
            </a:r>
            <a:r>
              <a:rPr sz="1600" b="1" spc="-5" dirty="0">
                <a:latin typeface="Arial"/>
                <a:cs typeface="Arial"/>
              </a:rPr>
              <a:t>.</a:t>
            </a:r>
            <a:r>
              <a:rPr sz="1600" b="1" spc="5" dirty="0">
                <a:latin typeface="Arial"/>
                <a:cs typeface="Arial"/>
              </a:rPr>
              <a:t>i</a:t>
            </a:r>
            <a:r>
              <a:rPr sz="1600" b="1" spc="-5" dirty="0">
                <a:latin typeface="Arial"/>
                <a:cs typeface="Arial"/>
              </a:rPr>
              <a:t>t  8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5"/>
              </a:spcBef>
            </a:pPr>
            <a:endParaRPr sz="2100">
              <a:latin typeface="Times New Roman"/>
              <a:cs typeface="Times New Roman"/>
            </a:endParaRPr>
          </a:p>
          <a:p>
            <a:pPr marL="12700" marR="5080" algn="just">
              <a:lnSpc>
                <a:spcPct val="116900"/>
              </a:lnSpc>
            </a:pPr>
            <a:r>
              <a:rPr sz="1200" i="1" spc="-5" dirty="0">
                <a:latin typeface="Calibri"/>
                <a:cs typeface="Calibri"/>
              </a:rPr>
              <a:t>relazioni, avviene </a:t>
            </a:r>
            <a:r>
              <a:rPr sz="1200" i="1" dirty="0">
                <a:latin typeface="Calibri"/>
                <a:cs typeface="Calibri"/>
              </a:rPr>
              <a:t>la </a:t>
            </a:r>
            <a:r>
              <a:rPr sz="1200" i="1" spc="-5" dirty="0">
                <a:latin typeface="Calibri"/>
                <a:cs typeface="Calibri"/>
              </a:rPr>
              <a:t>formazione globale della persona, </a:t>
            </a:r>
            <a:r>
              <a:rPr sz="1200" i="1" spc="5" dirty="0">
                <a:latin typeface="Calibri"/>
                <a:cs typeface="Calibri"/>
              </a:rPr>
              <a:t>in </a:t>
            </a:r>
            <a:r>
              <a:rPr sz="1200" i="1" spc="-5" dirty="0">
                <a:latin typeface="Calibri"/>
                <a:cs typeface="Calibri"/>
              </a:rPr>
              <a:t>grado quindi di costruire </a:t>
            </a:r>
            <a:r>
              <a:rPr sz="1200" i="1" dirty="0">
                <a:latin typeface="Calibri"/>
                <a:cs typeface="Calibri"/>
              </a:rPr>
              <a:t>il </a:t>
            </a:r>
            <a:r>
              <a:rPr sz="1200" i="1" spc="-5" dirty="0">
                <a:latin typeface="Calibri"/>
                <a:cs typeface="Calibri"/>
              </a:rPr>
              <a:t>proprio futuro  </a:t>
            </a:r>
            <a:r>
              <a:rPr sz="1200" i="1" dirty="0">
                <a:latin typeface="Calibri"/>
                <a:cs typeface="Calibri"/>
              </a:rPr>
              <a:t>e </a:t>
            </a:r>
            <a:r>
              <a:rPr sz="1200" i="1" spc="-5" dirty="0">
                <a:latin typeface="Calibri"/>
                <a:cs typeface="Calibri"/>
              </a:rPr>
              <a:t>quello del </a:t>
            </a:r>
            <a:r>
              <a:rPr sz="1200" i="1" dirty="0">
                <a:latin typeface="Calibri"/>
                <a:cs typeface="Calibri"/>
              </a:rPr>
              <a:t>Paese. </a:t>
            </a:r>
            <a:r>
              <a:rPr sz="1200" i="1" spc="5" dirty="0">
                <a:latin typeface="Calibri"/>
                <a:cs typeface="Calibri"/>
              </a:rPr>
              <a:t>Lo </a:t>
            </a:r>
            <a:r>
              <a:rPr sz="1200" i="1" spc="-5" dirty="0">
                <a:latin typeface="Calibri"/>
                <a:cs typeface="Calibri"/>
              </a:rPr>
              <a:t>sviluppo delle proprie competenze </a:t>
            </a:r>
            <a:r>
              <a:rPr sz="1200" i="1" dirty="0">
                <a:latin typeface="Calibri"/>
                <a:cs typeface="Calibri"/>
              </a:rPr>
              <a:t>è </a:t>
            </a:r>
            <a:r>
              <a:rPr sz="1200" i="1" spc="-5" dirty="0">
                <a:latin typeface="Calibri"/>
                <a:cs typeface="Calibri"/>
              </a:rPr>
              <a:t>infatti alla base del </a:t>
            </a:r>
            <a:r>
              <a:rPr sz="1200" i="1" dirty="0">
                <a:latin typeface="Calibri"/>
                <a:cs typeface="Calibri"/>
              </a:rPr>
              <a:t>progresso  </a:t>
            </a:r>
            <a:r>
              <a:rPr sz="1200" i="1" spc="-5" dirty="0">
                <a:latin typeface="Calibri"/>
                <a:cs typeface="Calibri"/>
              </a:rPr>
              <a:t>economico, della convivenza </a:t>
            </a:r>
            <a:r>
              <a:rPr sz="1200" i="1" dirty="0">
                <a:latin typeface="Calibri"/>
                <a:cs typeface="Calibri"/>
              </a:rPr>
              <a:t>civile e </a:t>
            </a:r>
            <a:r>
              <a:rPr sz="1200" i="1" spc="-5" dirty="0">
                <a:latin typeface="Calibri"/>
                <a:cs typeface="Calibri"/>
              </a:rPr>
              <a:t>della partecipazione alla </a:t>
            </a:r>
            <a:r>
              <a:rPr sz="1200" i="1" dirty="0">
                <a:latin typeface="Calibri"/>
                <a:cs typeface="Calibri"/>
              </a:rPr>
              <a:t>vita </a:t>
            </a:r>
            <a:r>
              <a:rPr sz="1200" i="1" spc="-5" dirty="0">
                <a:latin typeface="Calibri"/>
                <a:cs typeface="Calibri"/>
              </a:rPr>
              <a:t>democratica. </a:t>
            </a:r>
            <a:r>
              <a:rPr sz="1200" i="1" dirty="0">
                <a:latin typeface="Calibri"/>
                <a:cs typeface="Calibri"/>
              </a:rPr>
              <a:t>In </a:t>
            </a:r>
            <a:r>
              <a:rPr sz="1200" i="1" spc="-5" dirty="0">
                <a:latin typeface="Calibri"/>
                <a:cs typeface="Calibri"/>
              </a:rPr>
              <a:t>questo senso </a:t>
            </a:r>
            <a:r>
              <a:rPr sz="1200" dirty="0">
                <a:latin typeface="Calibri"/>
                <a:cs typeface="Calibri"/>
              </a:rPr>
              <a:t>–  ha </a:t>
            </a:r>
            <a:r>
              <a:rPr sz="1200" spc="-5" dirty="0">
                <a:latin typeface="Calibri"/>
                <a:cs typeface="Calibri"/>
              </a:rPr>
              <a:t>concluso Patuelli </a:t>
            </a:r>
            <a:r>
              <a:rPr sz="1200" dirty="0">
                <a:latin typeface="Calibri"/>
                <a:cs typeface="Calibri"/>
              </a:rPr>
              <a:t>– </a:t>
            </a:r>
            <a:r>
              <a:rPr sz="1200" i="1" spc="-5" dirty="0">
                <a:latin typeface="Calibri"/>
                <a:cs typeface="Calibri"/>
              </a:rPr>
              <a:t>un ruolo di </a:t>
            </a:r>
            <a:r>
              <a:rPr sz="1200" i="1" dirty="0">
                <a:latin typeface="Calibri"/>
                <a:cs typeface="Calibri"/>
              </a:rPr>
              <a:t>indirizzo deve </a:t>
            </a:r>
            <a:r>
              <a:rPr sz="1200" i="1" spc="-5" dirty="0">
                <a:latin typeface="Calibri"/>
                <a:cs typeface="Calibri"/>
              </a:rPr>
              <a:t>essere svolto anche dalla comunità economica  tutta, nella consapevolezza che attraverso </a:t>
            </a:r>
            <a:r>
              <a:rPr sz="1200" i="1" dirty="0">
                <a:latin typeface="Calibri"/>
                <a:cs typeface="Calibri"/>
              </a:rPr>
              <a:t>la </a:t>
            </a:r>
            <a:r>
              <a:rPr sz="1200" i="1" spc="-5" dirty="0">
                <a:latin typeface="Calibri"/>
                <a:cs typeface="Calibri"/>
              </a:rPr>
              <a:t>promozione della conoscenza anche presso </a:t>
            </a:r>
            <a:r>
              <a:rPr sz="1200" i="1" dirty="0">
                <a:latin typeface="Calibri"/>
                <a:cs typeface="Calibri"/>
              </a:rPr>
              <a:t>i </a:t>
            </a:r>
            <a:r>
              <a:rPr sz="1200" i="1" spc="-5" dirty="0">
                <a:latin typeface="Calibri"/>
                <a:cs typeface="Calibri"/>
              </a:rPr>
              <a:t>più  giovani si possa realizzare un più </a:t>
            </a:r>
            <a:r>
              <a:rPr sz="1200" i="1" dirty="0">
                <a:latin typeface="Calibri"/>
                <a:cs typeface="Calibri"/>
              </a:rPr>
              <a:t>diffuso </a:t>
            </a:r>
            <a:r>
              <a:rPr sz="1200" i="1" spc="-5" dirty="0">
                <a:latin typeface="Calibri"/>
                <a:cs typeface="Calibri"/>
              </a:rPr>
              <a:t>senso di responsabilità, per </a:t>
            </a:r>
            <a:r>
              <a:rPr sz="1200" i="1" dirty="0">
                <a:latin typeface="Calibri"/>
                <a:cs typeface="Calibri"/>
              </a:rPr>
              <a:t>una </a:t>
            </a:r>
            <a:r>
              <a:rPr sz="1200" i="1" spc="-5" dirty="0">
                <a:latin typeface="Calibri"/>
                <a:cs typeface="Calibri"/>
              </a:rPr>
              <a:t>più ampia </a:t>
            </a:r>
            <a:r>
              <a:rPr sz="1200" i="1" dirty="0">
                <a:latin typeface="Calibri"/>
                <a:cs typeface="Calibri"/>
              </a:rPr>
              <a:t>e </a:t>
            </a:r>
            <a:r>
              <a:rPr sz="1200" i="1" spc="-5" dirty="0">
                <a:latin typeface="Calibri"/>
                <a:cs typeface="Calibri"/>
              </a:rPr>
              <a:t>duratura  </a:t>
            </a:r>
            <a:r>
              <a:rPr sz="1200" i="1" dirty="0">
                <a:latin typeface="Calibri"/>
                <a:cs typeface="Calibri"/>
              </a:rPr>
              <a:t>crescita </a:t>
            </a:r>
            <a:r>
              <a:rPr sz="1200" i="1" spc="-5" dirty="0">
                <a:latin typeface="Calibri"/>
                <a:cs typeface="Calibri"/>
              </a:rPr>
              <a:t>dei nostri</a:t>
            </a:r>
            <a:r>
              <a:rPr sz="1200" i="1" spc="-15" dirty="0">
                <a:latin typeface="Calibri"/>
                <a:cs typeface="Calibri"/>
              </a:rPr>
              <a:t> </a:t>
            </a:r>
            <a:r>
              <a:rPr sz="1200" i="1" spc="-5" dirty="0">
                <a:latin typeface="Calibri"/>
                <a:cs typeface="Calibri"/>
              </a:rPr>
              <a:t>territori».</a:t>
            </a:r>
            <a:endParaRPr sz="1200">
              <a:latin typeface="Calibri"/>
              <a:cs typeface="Calibri"/>
            </a:endParaRPr>
          </a:p>
          <a:p>
            <a:pPr>
              <a:lnSpc>
                <a:spcPct val="100000"/>
              </a:lnSpc>
              <a:spcBef>
                <a:spcPts val="20"/>
              </a:spcBef>
            </a:pPr>
            <a:endParaRPr sz="1450">
              <a:latin typeface="Times New Roman"/>
              <a:cs typeface="Times New Roman"/>
            </a:endParaRPr>
          </a:p>
          <a:p>
            <a:pPr marL="12700" marR="6350" algn="just">
              <a:lnSpc>
                <a:spcPct val="117000"/>
              </a:lnSpc>
            </a:pPr>
            <a:r>
              <a:rPr sz="1200" b="1" spc="-5" dirty="0">
                <a:latin typeface="Calibri"/>
                <a:cs typeface="Calibri"/>
              </a:rPr>
              <a:t>LA RAI </a:t>
            </a:r>
            <a:r>
              <a:rPr sz="1200" b="1" dirty="0">
                <a:latin typeface="Calibri"/>
                <a:cs typeface="Calibri"/>
              </a:rPr>
              <a:t>- </a:t>
            </a:r>
            <a:r>
              <a:rPr sz="1200" spc="-5" dirty="0">
                <a:latin typeface="Calibri"/>
                <a:cs typeface="Calibri"/>
              </a:rPr>
              <a:t>L’importanza sociale </a:t>
            </a:r>
            <a:r>
              <a:rPr sz="1200" dirty="0">
                <a:latin typeface="Calibri"/>
                <a:cs typeface="Calibri"/>
              </a:rPr>
              <a:t>e </a:t>
            </a:r>
            <a:r>
              <a:rPr sz="1200" spc="-5" dirty="0">
                <a:latin typeface="Calibri"/>
                <a:cs typeface="Calibri"/>
              </a:rPr>
              <a:t>culturale </a:t>
            </a:r>
            <a:r>
              <a:rPr sz="1200" dirty="0">
                <a:latin typeface="Calibri"/>
                <a:cs typeface="Calibri"/>
              </a:rPr>
              <a:t>della </a:t>
            </a:r>
            <a:r>
              <a:rPr sz="1200" spc="-5" dirty="0">
                <a:latin typeface="Calibri"/>
                <a:cs typeface="Calibri"/>
              </a:rPr>
              <a:t>manifestazione </a:t>
            </a:r>
            <a:r>
              <a:rPr sz="1200" dirty="0">
                <a:latin typeface="Calibri"/>
                <a:cs typeface="Calibri"/>
              </a:rPr>
              <a:t>è </a:t>
            </a:r>
            <a:r>
              <a:rPr sz="1200" spc="-5" dirty="0">
                <a:latin typeface="Calibri"/>
                <a:cs typeface="Calibri"/>
              </a:rPr>
              <a:t>quest’anno testimoniata anche  </a:t>
            </a:r>
            <a:r>
              <a:rPr sz="1200" dirty="0">
                <a:latin typeface="Calibri"/>
                <a:cs typeface="Calibri"/>
              </a:rPr>
              <a:t>dalla </a:t>
            </a:r>
            <a:r>
              <a:rPr sz="1200" spc="-5" dirty="0">
                <a:latin typeface="Calibri"/>
                <a:cs typeface="Calibri"/>
              </a:rPr>
              <a:t>media partnership </a:t>
            </a:r>
            <a:r>
              <a:rPr sz="1200" dirty="0">
                <a:latin typeface="Calibri"/>
                <a:cs typeface="Calibri"/>
              </a:rPr>
              <a:t>della </a:t>
            </a:r>
            <a:r>
              <a:rPr sz="1200" spc="-5" dirty="0">
                <a:latin typeface="Calibri"/>
                <a:cs typeface="Calibri"/>
              </a:rPr>
              <a:t>RAI. Che </a:t>
            </a:r>
            <a:r>
              <a:rPr sz="1200" dirty="0">
                <a:latin typeface="Calibri"/>
                <a:cs typeface="Calibri"/>
              </a:rPr>
              <a:t>il </a:t>
            </a:r>
            <a:r>
              <a:rPr sz="1200" spc="-5" dirty="0">
                <a:latin typeface="Calibri"/>
                <a:cs typeface="Calibri"/>
              </a:rPr>
              <a:t>servizio pubblico riconosca </a:t>
            </a:r>
            <a:r>
              <a:rPr sz="1200" dirty="0">
                <a:latin typeface="Calibri"/>
                <a:cs typeface="Calibri"/>
              </a:rPr>
              <a:t>il </a:t>
            </a:r>
            <a:r>
              <a:rPr sz="1200" spc="-5" dirty="0">
                <a:latin typeface="Calibri"/>
                <a:cs typeface="Calibri"/>
              </a:rPr>
              <a:t>valore educativo del Festival  </a:t>
            </a:r>
            <a:r>
              <a:rPr sz="1200" dirty="0">
                <a:latin typeface="Calibri"/>
                <a:cs typeface="Calibri"/>
              </a:rPr>
              <a:t>per i giovani è </a:t>
            </a:r>
            <a:r>
              <a:rPr sz="1200" spc="-5" dirty="0">
                <a:latin typeface="Calibri"/>
                <a:cs typeface="Calibri"/>
              </a:rPr>
              <a:t>un contributo particolarmente significativo </a:t>
            </a:r>
            <a:r>
              <a:rPr sz="1200" dirty="0">
                <a:latin typeface="Calibri"/>
                <a:cs typeface="Calibri"/>
              </a:rPr>
              <a:t>al </a:t>
            </a:r>
            <a:r>
              <a:rPr sz="1200" spc="-5" dirty="0">
                <a:latin typeface="Calibri"/>
                <a:cs typeface="Calibri"/>
              </a:rPr>
              <a:t>rafforzamento dell’iniziativa. Oltre 80  </a:t>
            </a:r>
            <a:r>
              <a:rPr sz="1200" dirty="0">
                <a:latin typeface="Calibri"/>
                <a:cs typeface="Calibri"/>
              </a:rPr>
              <a:t>gli eventi </a:t>
            </a:r>
            <a:r>
              <a:rPr sz="1200" spc="-5" dirty="0">
                <a:latin typeface="Calibri"/>
                <a:cs typeface="Calibri"/>
              </a:rPr>
              <a:t>culturali che si svolgeranno </a:t>
            </a:r>
            <a:r>
              <a:rPr sz="1200" spc="-10" dirty="0">
                <a:latin typeface="Calibri"/>
                <a:cs typeface="Calibri"/>
              </a:rPr>
              <a:t>in </a:t>
            </a:r>
            <a:r>
              <a:rPr sz="1200" spc="-5" dirty="0">
                <a:latin typeface="Calibri"/>
                <a:cs typeface="Calibri"/>
              </a:rPr>
              <a:t>tutta </a:t>
            </a:r>
            <a:r>
              <a:rPr sz="1200" dirty="0">
                <a:latin typeface="Calibri"/>
                <a:cs typeface="Calibri"/>
              </a:rPr>
              <a:t>la penisola in 60 </a:t>
            </a:r>
            <a:r>
              <a:rPr sz="1200" spc="-5" dirty="0">
                <a:latin typeface="Calibri"/>
                <a:cs typeface="Calibri"/>
              </a:rPr>
              <a:t>città. </a:t>
            </a:r>
            <a:r>
              <a:rPr sz="1200" dirty="0">
                <a:latin typeface="Calibri"/>
                <a:cs typeface="Calibri"/>
              </a:rPr>
              <a:t>I </a:t>
            </a:r>
            <a:r>
              <a:rPr sz="1200" spc="-5" dirty="0">
                <a:latin typeface="Calibri"/>
                <a:cs typeface="Calibri"/>
              </a:rPr>
              <a:t>laboratori </a:t>
            </a:r>
            <a:r>
              <a:rPr sz="1200" dirty="0">
                <a:latin typeface="Calibri"/>
                <a:cs typeface="Calibri"/>
              </a:rPr>
              <a:t>e le </a:t>
            </a:r>
            <a:r>
              <a:rPr sz="1200" spc="-5" dirty="0">
                <a:latin typeface="Calibri"/>
                <a:cs typeface="Calibri"/>
              </a:rPr>
              <a:t>altre attività  proposte, coordinati dalle </a:t>
            </a:r>
            <a:r>
              <a:rPr sz="1200" dirty="0">
                <a:latin typeface="Calibri"/>
                <a:cs typeface="Calibri"/>
              </a:rPr>
              <a:t>banche </a:t>
            </a:r>
            <a:r>
              <a:rPr sz="1200" spc="-5" dirty="0">
                <a:latin typeface="Calibri"/>
                <a:cs typeface="Calibri"/>
              </a:rPr>
              <a:t>con </a:t>
            </a:r>
            <a:r>
              <a:rPr sz="1200" dirty="0">
                <a:latin typeface="Calibri"/>
                <a:cs typeface="Calibri"/>
              </a:rPr>
              <a:t>la </a:t>
            </a:r>
            <a:r>
              <a:rPr sz="1200" spc="-5" dirty="0">
                <a:latin typeface="Calibri"/>
                <a:cs typeface="Calibri"/>
              </a:rPr>
              <a:t>collaborazione </a:t>
            </a:r>
            <a:r>
              <a:rPr sz="1200" dirty="0">
                <a:latin typeface="Calibri"/>
                <a:cs typeface="Calibri"/>
              </a:rPr>
              <a:t>di </a:t>
            </a:r>
            <a:r>
              <a:rPr sz="1200" spc="-5" dirty="0">
                <a:latin typeface="Calibri"/>
                <a:cs typeface="Calibri"/>
              </a:rPr>
              <a:t>scuole, </a:t>
            </a:r>
            <a:r>
              <a:rPr sz="1200" spc="-10" dirty="0">
                <a:latin typeface="Calibri"/>
                <a:cs typeface="Calibri"/>
              </a:rPr>
              <a:t>musei, </a:t>
            </a:r>
            <a:r>
              <a:rPr sz="1200" spc="-5" dirty="0">
                <a:latin typeface="Calibri"/>
                <a:cs typeface="Calibri"/>
              </a:rPr>
              <a:t>biblioteche </a:t>
            </a:r>
            <a:r>
              <a:rPr sz="1200" dirty="0">
                <a:latin typeface="Calibri"/>
                <a:cs typeface="Calibri"/>
              </a:rPr>
              <a:t>e </a:t>
            </a:r>
            <a:r>
              <a:rPr sz="1200" spc="-5" dirty="0">
                <a:latin typeface="Calibri"/>
                <a:cs typeface="Calibri"/>
              </a:rPr>
              <a:t>operatori  culturali, si svilupperanno </a:t>
            </a:r>
            <a:r>
              <a:rPr sz="1200" dirty="0">
                <a:latin typeface="Calibri"/>
                <a:cs typeface="Calibri"/>
              </a:rPr>
              <a:t>attorno </a:t>
            </a:r>
            <a:r>
              <a:rPr sz="1200" spc="-10" dirty="0">
                <a:latin typeface="Calibri"/>
                <a:cs typeface="Calibri"/>
              </a:rPr>
              <a:t>ad </a:t>
            </a:r>
            <a:r>
              <a:rPr sz="1200" dirty="0">
                <a:latin typeface="Calibri"/>
                <a:cs typeface="Calibri"/>
              </a:rPr>
              <a:t>un </a:t>
            </a:r>
            <a:r>
              <a:rPr sz="1200" spc="-5" dirty="0">
                <a:latin typeface="Calibri"/>
                <a:cs typeface="Calibri"/>
              </a:rPr>
              <a:t>unico tema ispiratore, declinato </a:t>
            </a:r>
            <a:r>
              <a:rPr sz="1200" dirty="0">
                <a:latin typeface="Calibri"/>
                <a:cs typeface="Calibri"/>
              </a:rPr>
              <a:t>da </a:t>
            </a:r>
            <a:r>
              <a:rPr sz="1200" spc="-5" dirty="0">
                <a:latin typeface="Calibri"/>
                <a:cs typeface="Calibri"/>
              </a:rPr>
              <a:t>ciascuna realtà con  strumenti </a:t>
            </a:r>
            <a:r>
              <a:rPr sz="1200" dirty="0">
                <a:latin typeface="Calibri"/>
                <a:cs typeface="Calibri"/>
              </a:rPr>
              <a:t>diversi e da </a:t>
            </a:r>
            <a:r>
              <a:rPr sz="1200" spc="-5" dirty="0">
                <a:latin typeface="Calibri"/>
                <a:cs typeface="Calibri"/>
              </a:rPr>
              <a:t>punti </a:t>
            </a:r>
            <a:r>
              <a:rPr sz="1200" dirty="0">
                <a:latin typeface="Calibri"/>
                <a:cs typeface="Calibri"/>
              </a:rPr>
              <a:t>di </a:t>
            </a:r>
            <a:r>
              <a:rPr sz="1200" spc="-5" dirty="0">
                <a:latin typeface="Calibri"/>
                <a:cs typeface="Calibri"/>
              </a:rPr>
              <a:t>vista differenti, </a:t>
            </a:r>
            <a:r>
              <a:rPr sz="1200" dirty="0">
                <a:latin typeface="Calibri"/>
                <a:cs typeface="Calibri"/>
              </a:rPr>
              <a:t>alla luce </a:t>
            </a:r>
            <a:r>
              <a:rPr sz="1200" spc="-5" dirty="0">
                <a:latin typeface="Calibri"/>
                <a:cs typeface="Calibri"/>
              </a:rPr>
              <a:t>delle proprie specificità </a:t>
            </a:r>
            <a:r>
              <a:rPr sz="1200" dirty="0">
                <a:latin typeface="Calibri"/>
                <a:cs typeface="Calibri"/>
              </a:rPr>
              <a:t>e di </a:t>
            </a:r>
            <a:r>
              <a:rPr sz="1200" spc="-5" dirty="0">
                <a:latin typeface="Calibri"/>
                <a:cs typeface="Calibri"/>
              </a:rPr>
              <a:t>quelle </a:t>
            </a:r>
            <a:r>
              <a:rPr sz="1200" dirty="0">
                <a:latin typeface="Calibri"/>
                <a:cs typeface="Calibri"/>
              </a:rPr>
              <a:t>del  </a:t>
            </a:r>
            <a:r>
              <a:rPr sz="1200" spc="-5" dirty="0">
                <a:latin typeface="Calibri"/>
                <a:cs typeface="Calibri"/>
              </a:rPr>
              <a:t>territorio </a:t>
            </a:r>
            <a:r>
              <a:rPr sz="1200" dirty="0">
                <a:latin typeface="Calibri"/>
                <a:cs typeface="Calibri"/>
              </a:rPr>
              <a:t>di </a:t>
            </a:r>
            <a:r>
              <a:rPr sz="1200" spc="-5" dirty="0">
                <a:latin typeface="Calibri"/>
                <a:cs typeface="Calibri"/>
              </a:rPr>
              <a:t>appartenenza. </a:t>
            </a:r>
            <a:r>
              <a:rPr sz="1200" dirty="0">
                <a:latin typeface="Calibri"/>
                <a:cs typeface="Calibri"/>
              </a:rPr>
              <a:t>Per </a:t>
            </a:r>
            <a:r>
              <a:rPr sz="1200" spc="-5" dirty="0">
                <a:latin typeface="Calibri"/>
                <a:cs typeface="Calibri"/>
              </a:rPr>
              <a:t>questa seconda edizione del Festival </a:t>
            </a:r>
            <a:r>
              <a:rPr sz="1200" dirty="0">
                <a:latin typeface="Calibri"/>
                <a:cs typeface="Calibri"/>
              </a:rPr>
              <a:t>è </a:t>
            </a:r>
            <a:r>
              <a:rPr sz="1200" spc="-5" dirty="0">
                <a:latin typeface="Calibri"/>
                <a:cs typeface="Calibri"/>
              </a:rPr>
              <a:t>stato scelto come </a:t>
            </a:r>
            <a:r>
              <a:rPr sz="1200" dirty="0">
                <a:latin typeface="Calibri"/>
                <a:cs typeface="Calibri"/>
              </a:rPr>
              <a:t>filo  </a:t>
            </a:r>
            <a:r>
              <a:rPr sz="1200" spc="-5" dirty="0">
                <a:latin typeface="Calibri"/>
                <a:cs typeface="Calibri"/>
              </a:rPr>
              <a:t>conduttore ideale </a:t>
            </a:r>
            <a:r>
              <a:rPr sz="1200" dirty="0">
                <a:latin typeface="Calibri"/>
                <a:cs typeface="Calibri"/>
              </a:rPr>
              <a:t>di </a:t>
            </a:r>
            <a:r>
              <a:rPr sz="1200" spc="-10" dirty="0">
                <a:latin typeface="Calibri"/>
                <a:cs typeface="Calibri"/>
              </a:rPr>
              <a:t>tutte </a:t>
            </a:r>
            <a:r>
              <a:rPr sz="1200" dirty="0">
                <a:latin typeface="Calibri"/>
                <a:cs typeface="Calibri"/>
              </a:rPr>
              <a:t>le </a:t>
            </a:r>
            <a:r>
              <a:rPr sz="1200" spc="-5" dirty="0">
                <a:latin typeface="Calibri"/>
                <a:cs typeface="Calibri"/>
              </a:rPr>
              <a:t>iniziative "L’alfabeto </a:t>
            </a:r>
            <a:r>
              <a:rPr sz="1200" dirty="0">
                <a:latin typeface="Calibri"/>
                <a:cs typeface="Calibri"/>
              </a:rPr>
              <a:t>del</a:t>
            </a:r>
            <a:r>
              <a:rPr sz="1200" spc="15" dirty="0">
                <a:latin typeface="Calibri"/>
                <a:cs typeface="Calibri"/>
              </a:rPr>
              <a:t> </a:t>
            </a:r>
            <a:r>
              <a:rPr sz="1200" spc="-5" dirty="0">
                <a:latin typeface="Calibri"/>
                <a:cs typeface="Calibri"/>
              </a:rPr>
              <a:t>Mondo".</a:t>
            </a:r>
            <a:endParaRPr sz="1200">
              <a:latin typeface="Calibri"/>
              <a:cs typeface="Calibri"/>
            </a:endParaRPr>
          </a:p>
          <a:p>
            <a:pPr>
              <a:lnSpc>
                <a:spcPct val="100000"/>
              </a:lnSpc>
              <a:spcBef>
                <a:spcPts val="25"/>
              </a:spcBef>
            </a:pPr>
            <a:endParaRPr sz="1450">
              <a:latin typeface="Times New Roman"/>
              <a:cs typeface="Times New Roman"/>
            </a:endParaRPr>
          </a:p>
          <a:p>
            <a:pPr marL="12700" marR="5715" algn="just">
              <a:lnSpc>
                <a:spcPct val="116900"/>
              </a:lnSpc>
            </a:pPr>
            <a:r>
              <a:rPr sz="1200" b="1" spc="-5" dirty="0">
                <a:latin typeface="Calibri"/>
                <a:cs typeface="Calibri"/>
              </a:rPr>
              <a:t>COME </a:t>
            </a:r>
            <a:r>
              <a:rPr sz="1200" b="1" dirty="0">
                <a:latin typeface="Calibri"/>
                <a:cs typeface="Calibri"/>
              </a:rPr>
              <a:t>NASCE IL </a:t>
            </a:r>
            <a:r>
              <a:rPr sz="1200" b="1" spc="-5" dirty="0">
                <a:latin typeface="Calibri"/>
                <a:cs typeface="Calibri"/>
              </a:rPr>
              <a:t>RACCONTO </a:t>
            </a:r>
            <a:r>
              <a:rPr sz="1200" b="1" dirty="0">
                <a:latin typeface="Calibri"/>
                <a:cs typeface="Calibri"/>
              </a:rPr>
              <a:t>- </a:t>
            </a:r>
            <a:r>
              <a:rPr sz="1200" spc="-5" dirty="0">
                <a:latin typeface="Calibri"/>
                <a:cs typeface="Calibri"/>
              </a:rPr>
              <a:t>Trarre ispirazione </a:t>
            </a:r>
            <a:r>
              <a:rPr sz="1200" dirty="0">
                <a:latin typeface="Calibri"/>
                <a:cs typeface="Calibri"/>
              </a:rPr>
              <a:t>dalla </a:t>
            </a:r>
            <a:r>
              <a:rPr sz="1200" spc="-5" dirty="0">
                <a:latin typeface="Calibri"/>
                <a:cs typeface="Calibri"/>
              </a:rPr>
              <a:t>natura, dall’opera </a:t>
            </a:r>
            <a:r>
              <a:rPr sz="1200" dirty="0">
                <a:latin typeface="Calibri"/>
                <a:cs typeface="Calibri"/>
              </a:rPr>
              <a:t>dell’uomo e </a:t>
            </a:r>
            <a:r>
              <a:rPr sz="1200" spc="-5" dirty="0">
                <a:latin typeface="Calibri"/>
                <a:cs typeface="Calibri"/>
              </a:rPr>
              <a:t>dalle proprie  emozioni, imparare </a:t>
            </a:r>
            <a:r>
              <a:rPr sz="1200" dirty="0">
                <a:latin typeface="Calibri"/>
                <a:cs typeface="Calibri"/>
              </a:rPr>
              <a:t>a </a:t>
            </a:r>
            <a:r>
              <a:rPr sz="1200" spc="-5" dirty="0">
                <a:latin typeface="Calibri"/>
                <a:cs typeface="Calibri"/>
              </a:rPr>
              <a:t>riconoscere </a:t>
            </a:r>
            <a:r>
              <a:rPr sz="1200" dirty="0">
                <a:latin typeface="Calibri"/>
                <a:cs typeface="Calibri"/>
              </a:rPr>
              <a:t>e a </a:t>
            </a:r>
            <a:r>
              <a:rPr sz="1200" spc="-5" dirty="0">
                <a:latin typeface="Calibri"/>
                <a:cs typeface="Calibri"/>
              </a:rPr>
              <a:t>leggere </a:t>
            </a:r>
            <a:r>
              <a:rPr sz="1200" dirty="0">
                <a:latin typeface="Calibri"/>
                <a:cs typeface="Calibri"/>
              </a:rPr>
              <a:t>i </a:t>
            </a:r>
            <a:r>
              <a:rPr sz="1200" spc="-5" dirty="0">
                <a:latin typeface="Calibri"/>
                <a:cs typeface="Calibri"/>
              </a:rPr>
              <a:t>segni </a:t>
            </a:r>
            <a:r>
              <a:rPr sz="1200" dirty="0">
                <a:latin typeface="Calibri"/>
                <a:cs typeface="Calibri"/>
              </a:rPr>
              <a:t>intorno a noi, </a:t>
            </a:r>
            <a:r>
              <a:rPr sz="1200" spc="-5" dirty="0">
                <a:latin typeface="Calibri"/>
                <a:cs typeface="Calibri"/>
              </a:rPr>
              <a:t>spostare </a:t>
            </a:r>
            <a:r>
              <a:rPr sz="1200" dirty="0">
                <a:latin typeface="Calibri"/>
                <a:cs typeface="Calibri"/>
              </a:rPr>
              <a:t>il </a:t>
            </a:r>
            <a:r>
              <a:rPr sz="1200" spc="-5" dirty="0">
                <a:latin typeface="Calibri"/>
                <a:cs typeface="Calibri"/>
              </a:rPr>
              <a:t>punto d’osservazione  </a:t>
            </a:r>
            <a:r>
              <a:rPr sz="1200" dirty="0">
                <a:latin typeface="Calibri"/>
                <a:cs typeface="Calibri"/>
              </a:rPr>
              <a:t>e </a:t>
            </a:r>
            <a:r>
              <a:rPr sz="1200" spc="-5" dirty="0">
                <a:latin typeface="Calibri"/>
                <a:cs typeface="Calibri"/>
              </a:rPr>
              <a:t>reinterpretare </a:t>
            </a:r>
            <a:r>
              <a:rPr sz="1200" dirty="0">
                <a:latin typeface="Calibri"/>
                <a:cs typeface="Calibri"/>
              </a:rPr>
              <a:t>le </a:t>
            </a:r>
            <a:r>
              <a:rPr sz="1200" spc="-5" dirty="0">
                <a:latin typeface="Calibri"/>
                <a:cs typeface="Calibri"/>
              </a:rPr>
              <a:t>situazioni </a:t>
            </a:r>
            <a:r>
              <a:rPr sz="1200" dirty="0">
                <a:latin typeface="Calibri"/>
                <a:cs typeface="Calibri"/>
              </a:rPr>
              <a:t>e i loro </a:t>
            </a:r>
            <a:r>
              <a:rPr sz="1200" spc="-5" dirty="0">
                <a:latin typeface="Calibri"/>
                <a:cs typeface="Calibri"/>
              </a:rPr>
              <a:t>significati, </a:t>
            </a:r>
            <a:r>
              <a:rPr sz="1200" dirty="0">
                <a:latin typeface="Calibri"/>
                <a:cs typeface="Calibri"/>
              </a:rPr>
              <a:t>capire </a:t>
            </a:r>
            <a:r>
              <a:rPr sz="1200" spc="-5" dirty="0">
                <a:latin typeface="Calibri"/>
                <a:cs typeface="Calibri"/>
              </a:rPr>
              <a:t>come nasce </a:t>
            </a:r>
            <a:r>
              <a:rPr sz="1200" dirty="0">
                <a:latin typeface="Calibri"/>
                <a:cs typeface="Calibri"/>
              </a:rPr>
              <a:t>il </a:t>
            </a:r>
            <a:r>
              <a:rPr sz="1200" spc="-5" dirty="0">
                <a:latin typeface="Calibri"/>
                <a:cs typeface="Calibri"/>
              </a:rPr>
              <a:t>racconto, come si forma </a:t>
            </a:r>
            <a:r>
              <a:rPr sz="1200" dirty="0">
                <a:latin typeface="Calibri"/>
                <a:cs typeface="Calibri"/>
              </a:rPr>
              <a:t>e </a:t>
            </a:r>
            <a:r>
              <a:rPr sz="1200" spc="-5" dirty="0">
                <a:latin typeface="Calibri"/>
                <a:cs typeface="Calibri"/>
              </a:rPr>
              <a:t>con  </a:t>
            </a:r>
            <a:r>
              <a:rPr sz="1200" dirty="0">
                <a:latin typeface="Calibri"/>
                <a:cs typeface="Calibri"/>
              </a:rPr>
              <a:t>quali </a:t>
            </a:r>
            <a:r>
              <a:rPr sz="1200" spc="-5" dirty="0">
                <a:latin typeface="Calibri"/>
                <a:cs typeface="Calibri"/>
              </a:rPr>
              <a:t>linguaggi </a:t>
            </a:r>
            <a:r>
              <a:rPr sz="1200" dirty="0">
                <a:latin typeface="Calibri"/>
                <a:cs typeface="Calibri"/>
              </a:rPr>
              <a:t>e </a:t>
            </a:r>
            <a:r>
              <a:rPr sz="1200" spc="-5" dirty="0">
                <a:latin typeface="Calibri"/>
                <a:cs typeface="Calibri"/>
              </a:rPr>
              <a:t>strumenti si può declinare, condividerlo </a:t>
            </a:r>
            <a:r>
              <a:rPr sz="1200" dirty="0">
                <a:latin typeface="Calibri"/>
                <a:cs typeface="Calibri"/>
              </a:rPr>
              <a:t>per </a:t>
            </a:r>
            <a:r>
              <a:rPr sz="1200" spc="-5" dirty="0">
                <a:latin typeface="Calibri"/>
                <a:cs typeface="Calibri"/>
              </a:rPr>
              <a:t>generare poi </a:t>
            </a:r>
            <a:r>
              <a:rPr sz="1200" dirty="0">
                <a:latin typeface="Calibri"/>
                <a:cs typeface="Calibri"/>
              </a:rPr>
              <a:t>altre </a:t>
            </a:r>
            <a:r>
              <a:rPr sz="1200" spc="-5" dirty="0">
                <a:latin typeface="Calibri"/>
                <a:cs typeface="Calibri"/>
              </a:rPr>
              <a:t>infinite narrazioni,  ecco </a:t>
            </a:r>
            <a:r>
              <a:rPr sz="1200" dirty="0">
                <a:latin typeface="Calibri"/>
                <a:cs typeface="Calibri"/>
              </a:rPr>
              <a:t>la </a:t>
            </a:r>
            <a:r>
              <a:rPr sz="1200" spc="-5" dirty="0">
                <a:latin typeface="Calibri"/>
                <a:cs typeface="Calibri"/>
              </a:rPr>
              <a:t>sfida </a:t>
            </a:r>
            <a:r>
              <a:rPr sz="1200" dirty="0">
                <a:latin typeface="Calibri"/>
                <a:cs typeface="Calibri"/>
              </a:rPr>
              <a:t>di </a:t>
            </a:r>
            <a:r>
              <a:rPr sz="1200" spc="-5" dirty="0">
                <a:latin typeface="Calibri"/>
                <a:cs typeface="Calibri"/>
              </a:rPr>
              <a:t>quest’anno. </a:t>
            </a:r>
            <a:r>
              <a:rPr sz="1200" dirty="0">
                <a:latin typeface="Calibri"/>
                <a:cs typeface="Calibri"/>
              </a:rPr>
              <a:t>Un tema </a:t>
            </a:r>
            <a:r>
              <a:rPr sz="1200" spc="-5" dirty="0">
                <a:latin typeface="Calibri"/>
                <a:cs typeface="Calibri"/>
              </a:rPr>
              <a:t>estremamente attuale se si considera che, </a:t>
            </a:r>
            <a:r>
              <a:rPr sz="1200" dirty="0">
                <a:latin typeface="Calibri"/>
                <a:cs typeface="Calibri"/>
              </a:rPr>
              <a:t>anche </a:t>
            </a:r>
            <a:r>
              <a:rPr sz="1200" spc="-5" dirty="0">
                <a:latin typeface="Calibri"/>
                <a:cs typeface="Calibri"/>
              </a:rPr>
              <a:t>grazie alle  </a:t>
            </a:r>
            <a:r>
              <a:rPr sz="1200" dirty="0">
                <a:latin typeface="Calibri"/>
                <a:cs typeface="Calibri"/>
              </a:rPr>
              <a:t>nuove </a:t>
            </a:r>
            <a:r>
              <a:rPr sz="1200" spc="-5" dirty="0">
                <a:latin typeface="Calibri"/>
                <a:cs typeface="Calibri"/>
              </a:rPr>
              <a:t>tecnologie, raccontare </a:t>
            </a:r>
            <a:r>
              <a:rPr sz="1200" dirty="0">
                <a:latin typeface="Calibri"/>
                <a:cs typeface="Calibri"/>
              </a:rPr>
              <a:t>e </a:t>
            </a:r>
            <a:r>
              <a:rPr sz="1200" spc="-5" dirty="0">
                <a:latin typeface="Calibri"/>
                <a:cs typeface="Calibri"/>
              </a:rPr>
              <a:t>raccontarsi </a:t>
            </a:r>
            <a:r>
              <a:rPr sz="1200" dirty="0">
                <a:latin typeface="Calibri"/>
                <a:cs typeface="Calibri"/>
              </a:rPr>
              <a:t>è </a:t>
            </a:r>
            <a:r>
              <a:rPr sz="1200" spc="-5" dirty="0">
                <a:latin typeface="Calibri"/>
                <a:cs typeface="Calibri"/>
              </a:rPr>
              <a:t>oggi un’attività che ci coinvolge </a:t>
            </a:r>
            <a:r>
              <a:rPr sz="1200" dirty="0">
                <a:latin typeface="Calibri"/>
                <a:cs typeface="Calibri"/>
              </a:rPr>
              <a:t>sempre più. </a:t>
            </a:r>
            <a:r>
              <a:rPr sz="1200" spc="-5" dirty="0">
                <a:latin typeface="Calibri"/>
                <a:cs typeface="Calibri"/>
              </a:rPr>
              <a:t>La  proposta del Festival </a:t>
            </a:r>
            <a:r>
              <a:rPr sz="1200" dirty="0">
                <a:latin typeface="Calibri"/>
                <a:cs typeface="Calibri"/>
              </a:rPr>
              <a:t>è </a:t>
            </a:r>
            <a:r>
              <a:rPr sz="1200" spc="-5" dirty="0">
                <a:latin typeface="Calibri"/>
                <a:cs typeface="Calibri"/>
              </a:rPr>
              <a:t>quindi quella di creare </a:t>
            </a:r>
            <a:r>
              <a:rPr sz="1200" dirty="0">
                <a:latin typeface="Calibri"/>
                <a:cs typeface="Calibri"/>
              </a:rPr>
              <a:t>dei </a:t>
            </a:r>
            <a:r>
              <a:rPr sz="1200" spc="-5" dirty="0">
                <a:latin typeface="Calibri"/>
                <a:cs typeface="Calibri"/>
              </a:rPr>
              <a:t>percorsi </a:t>
            </a:r>
            <a:r>
              <a:rPr sz="1200" dirty="0">
                <a:latin typeface="Calibri"/>
                <a:cs typeface="Calibri"/>
              </a:rPr>
              <a:t>per </a:t>
            </a:r>
            <a:r>
              <a:rPr sz="1200" spc="-5" dirty="0">
                <a:latin typeface="Calibri"/>
                <a:cs typeface="Calibri"/>
              </a:rPr>
              <a:t>stimolare </a:t>
            </a:r>
            <a:r>
              <a:rPr sz="1200" dirty="0">
                <a:latin typeface="Calibri"/>
                <a:cs typeface="Calibri"/>
              </a:rPr>
              <a:t>un </a:t>
            </a:r>
            <a:r>
              <a:rPr sz="1200" spc="-5" dirty="0">
                <a:latin typeface="Calibri"/>
                <a:cs typeface="Calibri"/>
              </a:rPr>
              <a:t>approccio  consapevole, pur rispettando </a:t>
            </a:r>
            <a:r>
              <a:rPr sz="1200" dirty="0">
                <a:latin typeface="Calibri"/>
                <a:cs typeface="Calibri"/>
              </a:rPr>
              <a:t>la massima </a:t>
            </a:r>
            <a:r>
              <a:rPr sz="1200" spc="-5" dirty="0">
                <a:latin typeface="Calibri"/>
                <a:cs typeface="Calibri"/>
              </a:rPr>
              <a:t>libertà espressiva </a:t>
            </a:r>
            <a:r>
              <a:rPr sz="1200" dirty="0">
                <a:latin typeface="Calibri"/>
                <a:cs typeface="Calibri"/>
              </a:rPr>
              <a:t>dei </a:t>
            </a:r>
            <a:r>
              <a:rPr sz="1200" spc="-5" dirty="0">
                <a:latin typeface="Calibri"/>
                <a:cs typeface="Calibri"/>
              </a:rPr>
              <a:t>bambini </a:t>
            </a:r>
            <a:r>
              <a:rPr sz="1200" dirty="0">
                <a:latin typeface="Calibri"/>
                <a:cs typeface="Calibri"/>
              </a:rPr>
              <a:t>e dei</a:t>
            </a:r>
            <a:r>
              <a:rPr sz="1200" spc="-5" dirty="0">
                <a:latin typeface="Calibri"/>
                <a:cs typeface="Calibri"/>
              </a:rPr>
              <a:t> ragazzi.</a:t>
            </a:r>
            <a:endParaRPr sz="120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10" dirty="0">
                <a:latin typeface="Arial"/>
                <a:cs typeface="Arial"/>
              </a:rPr>
              <a:t>Agi</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083967"/>
            <a:ext cx="4662170" cy="2686685"/>
          </a:xfrm>
          <a:prstGeom prst="rect">
            <a:avLst/>
          </a:prstGeom>
        </p:spPr>
        <p:txBody>
          <a:bodyPr vert="horz" wrap="square" lIns="0" tIns="12065" rIns="0" bIns="0" rtlCol="0">
            <a:spAutoFit/>
          </a:bodyPr>
          <a:lstStyle/>
          <a:p>
            <a:pPr marL="12700" marR="977265">
              <a:lnSpc>
                <a:spcPct val="116500"/>
              </a:lnSpc>
              <a:spcBef>
                <a:spcPts val="95"/>
              </a:spcBef>
            </a:pPr>
            <a:r>
              <a:rPr sz="1000" dirty="0">
                <a:latin typeface="Verdana"/>
                <a:cs typeface="Verdana"/>
              </a:rPr>
              <a:t>la </a:t>
            </a:r>
            <a:r>
              <a:rPr sz="1000" spc="-5" dirty="0">
                <a:latin typeface="Verdana"/>
                <a:cs typeface="Verdana"/>
              </a:rPr>
              <a:t>penisola </a:t>
            </a:r>
            <a:r>
              <a:rPr sz="1000" dirty="0">
                <a:latin typeface="Verdana"/>
                <a:cs typeface="Verdana"/>
              </a:rPr>
              <a:t>in </a:t>
            </a:r>
            <a:r>
              <a:rPr sz="1000" spc="-5" dirty="0">
                <a:latin typeface="Verdana"/>
                <a:cs typeface="Verdana"/>
              </a:rPr>
              <a:t>60 citta'. I laboratori e </a:t>
            </a:r>
            <a:r>
              <a:rPr sz="1000" dirty="0">
                <a:latin typeface="Verdana"/>
                <a:cs typeface="Verdana"/>
              </a:rPr>
              <a:t>le </a:t>
            </a:r>
            <a:r>
              <a:rPr sz="1000" spc="-5" dirty="0">
                <a:latin typeface="Verdana"/>
                <a:cs typeface="Verdana"/>
              </a:rPr>
              <a:t>altre </a:t>
            </a:r>
            <a:r>
              <a:rPr sz="1000" dirty="0">
                <a:latin typeface="Verdana"/>
                <a:cs typeface="Verdana"/>
              </a:rPr>
              <a:t>attivita'  </a:t>
            </a:r>
            <a:r>
              <a:rPr sz="1000" spc="-5" dirty="0">
                <a:latin typeface="Verdana"/>
                <a:cs typeface="Verdana"/>
              </a:rPr>
              <a:t>proposte, coordinati dalle banche con </a:t>
            </a:r>
            <a:r>
              <a:rPr sz="1000" dirty="0">
                <a:latin typeface="Verdana"/>
                <a:cs typeface="Verdana"/>
              </a:rPr>
              <a:t>la </a:t>
            </a:r>
            <a:r>
              <a:rPr sz="1000" spc="-5" dirty="0">
                <a:latin typeface="Verdana"/>
                <a:cs typeface="Verdana"/>
              </a:rPr>
              <a:t>collaborazione di  scuole, </a:t>
            </a:r>
            <a:r>
              <a:rPr sz="1000" dirty="0">
                <a:latin typeface="Verdana"/>
                <a:cs typeface="Verdana"/>
              </a:rPr>
              <a:t>musei, </a:t>
            </a:r>
            <a:r>
              <a:rPr sz="1000" spc="-5" dirty="0">
                <a:latin typeface="Verdana"/>
                <a:cs typeface="Verdana"/>
              </a:rPr>
              <a:t>biblioteche e operatori </a:t>
            </a:r>
            <a:r>
              <a:rPr sz="1000" dirty="0">
                <a:latin typeface="Verdana"/>
                <a:cs typeface="Verdana"/>
              </a:rPr>
              <a:t>culturali,</a:t>
            </a:r>
            <a:r>
              <a:rPr sz="1000" spc="-10" dirty="0">
                <a:latin typeface="Verdana"/>
                <a:cs typeface="Verdana"/>
              </a:rPr>
              <a:t> </a:t>
            </a:r>
            <a:r>
              <a:rPr sz="1000" spc="-5" dirty="0">
                <a:latin typeface="Verdana"/>
                <a:cs typeface="Verdana"/>
              </a:rPr>
              <a:t>si</a:t>
            </a:r>
            <a:endParaRPr sz="1000">
              <a:latin typeface="Verdana"/>
              <a:cs typeface="Verdana"/>
            </a:endParaRPr>
          </a:p>
          <a:p>
            <a:pPr marL="12700">
              <a:lnSpc>
                <a:spcPct val="100000"/>
              </a:lnSpc>
              <a:spcBef>
                <a:spcPts val="190"/>
              </a:spcBef>
            </a:pPr>
            <a:r>
              <a:rPr sz="1000" spc="-5" dirty="0">
                <a:latin typeface="Verdana"/>
                <a:cs typeface="Verdana"/>
              </a:rPr>
              <a:t>svilupperanno attorno </a:t>
            </a:r>
            <a:r>
              <a:rPr sz="1000" dirty="0">
                <a:latin typeface="Verdana"/>
                <a:cs typeface="Verdana"/>
              </a:rPr>
              <a:t>ad </a:t>
            </a:r>
            <a:r>
              <a:rPr sz="1000" spc="-5" dirty="0">
                <a:latin typeface="Verdana"/>
                <a:cs typeface="Verdana"/>
              </a:rPr>
              <a:t>un unico tema ispiratore, </a:t>
            </a:r>
            <a:r>
              <a:rPr sz="1000" dirty="0">
                <a:latin typeface="Verdana"/>
                <a:cs typeface="Verdana"/>
              </a:rPr>
              <a:t>declinato</a:t>
            </a:r>
            <a:r>
              <a:rPr sz="1000" spc="15" dirty="0">
                <a:latin typeface="Verdana"/>
                <a:cs typeface="Verdana"/>
              </a:rPr>
              <a:t> </a:t>
            </a:r>
            <a:r>
              <a:rPr sz="1000" spc="-5" dirty="0">
                <a:latin typeface="Verdana"/>
                <a:cs typeface="Verdana"/>
              </a:rPr>
              <a:t>da</a:t>
            </a:r>
            <a:endParaRPr sz="1000">
              <a:latin typeface="Verdana"/>
              <a:cs typeface="Verdana"/>
            </a:endParaRPr>
          </a:p>
          <a:p>
            <a:pPr marL="12700" marR="1059815">
              <a:lnSpc>
                <a:spcPct val="115999"/>
              </a:lnSpc>
              <a:spcBef>
                <a:spcPts val="10"/>
              </a:spcBef>
            </a:pPr>
            <a:r>
              <a:rPr sz="1000" spc="-5" dirty="0">
                <a:latin typeface="Verdana"/>
                <a:cs typeface="Verdana"/>
              </a:rPr>
              <a:t>ciascuna realta' con strumenti diversi e da punti di vista  differenti, </a:t>
            </a:r>
            <a:r>
              <a:rPr sz="1000" dirty="0">
                <a:latin typeface="Verdana"/>
                <a:cs typeface="Verdana"/>
              </a:rPr>
              <a:t>alla luce delle </a:t>
            </a:r>
            <a:r>
              <a:rPr sz="1000" spc="-5" dirty="0">
                <a:latin typeface="Verdana"/>
                <a:cs typeface="Verdana"/>
              </a:rPr>
              <a:t>proprie specificita' e di</a:t>
            </a:r>
            <a:r>
              <a:rPr sz="1000" spc="-30" dirty="0">
                <a:latin typeface="Verdana"/>
                <a:cs typeface="Verdana"/>
              </a:rPr>
              <a:t> </a:t>
            </a:r>
            <a:r>
              <a:rPr sz="1000" spc="-5" dirty="0">
                <a:latin typeface="Verdana"/>
                <a:cs typeface="Verdana"/>
              </a:rPr>
              <a:t>quelle</a:t>
            </a:r>
            <a:endParaRPr sz="1000">
              <a:latin typeface="Verdana"/>
              <a:cs typeface="Verdana"/>
            </a:endParaRPr>
          </a:p>
          <a:p>
            <a:pPr marL="12700" marR="633730">
              <a:lnSpc>
                <a:spcPts val="1400"/>
              </a:lnSpc>
              <a:spcBef>
                <a:spcPts val="75"/>
              </a:spcBef>
            </a:pPr>
            <a:r>
              <a:rPr sz="1000" spc="-10" dirty="0">
                <a:latin typeface="Verdana"/>
                <a:cs typeface="Verdana"/>
              </a:rPr>
              <a:t>del </a:t>
            </a:r>
            <a:r>
              <a:rPr sz="1000" spc="-5" dirty="0">
                <a:latin typeface="Verdana"/>
                <a:cs typeface="Verdana"/>
              </a:rPr>
              <a:t>territorio di appartenenza. Per questa seconda </a:t>
            </a:r>
            <a:r>
              <a:rPr sz="1000" dirty="0">
                <a:latin typeface="Verdana"/>
                <a:cs typeface="Verdana"/>
              </a:rPr>
              <a:t>edizione </a:t>
            </a:r>
            <a:r>
              <a:rPr sz="1000" spc="-5" dirty="0">
                <a:latin typeface="Verdana"/>
                <a:cs typeface="Verdana"/>
              </a:rPr>
              <a:t>del  Festival </a:t>
            </a:r>
            <a:r>
              <a:rPr sz="1000" spc="-10" dirty="0">
                <a:latin typeface="Verdana"/>
                <a:cs typeface="Verdana"/>
              </a:rPr>
              <a:t>e' </a:t>
            </a:r>
            <a:r>
              <a:rPr sz="1000" spc="-5" dirty="0">
                <a:latin typeface="Verdana"/>
                <a:cs typeface="Verdana"/>
              </a:rPr>
              <a:t>stato scelto come </a:t>
            </a:r>
            <a:r>
              <a:rPr sz="1000" dirty="0">
                <a:latin typeface="Verdana"/>
                <a:cs typeface="Verdana"/>
              </a:rPr>
              <a:t>filo </a:t>
            </a:r>
            <a:r>
              <a:rPr sz="1000" spc="-5" dirty="0">
                <a:latin typeface="Verdana"/>
                <a:cs typeface="Verdana"/>
              </a:rPr>
              <a:t>conduttore </a:t>
            </a:r>
            <a:r>
              <a:rPr sz="1000" dirty="0">
                <a:latin typeface="Verdana"/>
                <a:cs typeface="Verdana"/>
              </a:rPr>
              <a:t>ideale </a:t>
            </a:r>
            <a:r>
              <a:rPr sz="1000" spc="-5" dirty="0">
                <a:latin typeface="Verdana"/>
                <a:cs typeface="Verdana"/>
              </a:rPr>
              <a:t>di</a:t>
            </a:r>
            <a:r>
              <a:rPr sz="1000" spc="25" dirty="0">
                <a:latin typeface="Verdana"/>
                <a:cs typeface="Verdana"/>
              </a:rPr>
              <a:t> </a:t>
            </a:r>
            <a:r>
              <a:rPr sz="1000" spc="-5" dirty="0">
                <a:latin typeface="Verdana"/>
                <a:cs typeface="Verdana"/>
              </a:rPr>
              <a:t>tutte</a:t>
            </a:r>
            <a:endParaRPr sz="1000">
              <a:latin typeface="Verdana"/>
              <a:cs typeface="Verdana"/>
            </a:endParaRPr>
          </a:p>
          <a:p>
            <a:pPr marL="12700">
              <a:lnSpc>
                <a:spcPct val="100000"/>
              </a:lnSpc>
              <a:spcBef>
                <a:spcPts val="120"/>
              </a:spcBef>
            </a:pPr>
            <a:r>
              <a:rPr sz="1000" dirty="0">
                <a:latin typeface="Verdana"/>
                <a:cs typeface="Verdana"/>
              </a:rPr>
              <a:t>le </a:t>
            </a:r>
            <a:r>
              <a:rPr sz="1000" spc="-5" dirty="0">
                <a:latin typeface="Verdana"/>
                <a:cs typeface="Verdana"/>
              </a:rPr>
              <a:t>iniziative "L'alfabeto </a:t>
            </a:r>
            <a:r>
              <a:rPr sz="1000" spc="-10" dirty="0">
                <a:latin typeface="Verdana"/>
                <a:cs typeface="Verdana"/>
              </a:rPr>
              <a:t>del </a:t>
            </a:r>
            <a:r>
              <a:rPr sz="1000" spc="-5" dirty="0">
                <a:latin typeface="Verdana"/>
                <a:cs typeface="Verdana"/>
              </a:rPr>
              <a:t>Mondo". Trarre ispirazione</a:t>
            </a:r>
            <a:r>
              <a:rPr sz="1000" spc="35" dirty="0">
                <a:latin typeface="Verdana"/>
                <a:cs typeface="Verdana"/>
              </a:rPr>
              <a:t> </a:t>
            </a:r>
            <a:r>
              <a:rPr sz="1000" dirty="0">
                <a:latin typeface="Verdana"/>
                <a:cs typeface="Verdana"/>
              </a:rPr>
              <a:t>dalla</a:t>
            </a:r>
            <a:endParaRPr sz="1000">
              <a:latin typeface="Verdana"/>
              <a:cs typeface="Verdana"/>
            </a:endParaRPr>
          </a:p>
          <a:p>
            <a:pPr marL="12700" marR="608965">
              <a:lnSpc>
                <a:spcPct val="116500"/>
              </a:lnSpc>
              <a:spcBef>
                <a:spcPts val="5"/>
              </a:spcBef>
            </a:pPr>
            <a:r>
              <a:rPr sz="1000" spc="-5" dirty="0">
                <a:latin typeface="Verdana"/>
                <a:cs typeface="Verdana"/>
              </a:rPr>
              <a:t>natura, dall'opera dell'uomo e </a:t>
            </a:r>
            <a:r>
              <a:rPr sz="1000" dirty="0">
                <a:latin typeface="Verdana"/>
                <a:cs typeface="Verdana"/>
              </a:rPr>
              <a:t>dalle </a:t>
            </a:r>
            <a:r>
              <a:rPr sz="1000" spc="-5" dirty="0">
                <a:latin typeface="Verdana"/>
                <a:cs typeface="Verdana"/>
              </a:rPr>
              <a:t>proprie emozioni, imparare  a riconoscere e a leggere i </a:t>
            </a:r>
            <a:r>
              <a:rPr sz="1000" spc="-10" dirty="0">
                <a:latin typeface="Verdana"/>
                <a:cs typeface="Verdana"/>
              </a:rPr>
              <a:t>segni </a:t>
            </a:r>
            <a:r>
              <a:rPr sz="1000" spc="-5" dirty="0">
                <a:latin typeface="Verdana"/>
                <a:cs typeface="Verdana"/>
              </a:rPr>
              <a:t>intorno a </a:t>
            </a:r>
            <a:r>
              <a:rPr sz="1000" dirty="0">
                <a:latin typeface="Verdana"/>
                <a:cs typeface="Verdana"/>
              </a:rPr>
              <a:t>noi, </a:t>
            </a:r>
            <a:r>
              <a:rPr sz="1000" spc="-5" dirty="0">
                <a:latin typeface="Verdana"/>
                <a:cs typeface="Verdana"/>
              </a:rPr>
              <a:t>spostare </a:t>
            </a:r>
            <a:r>
              <a:rPr sz="1000" dirty="0">
                <a:latin typeface="Verdana"/>
                <a:cs typeface="Verdana"/>
              </a:rPr>
              <a:t>il  </a:t>
            </a:r>
            <a:r>
              <a:rPr sz="1000" spc="-5" dirty="0">
                <a:latin typeface="Verdana"/>
                <a:cs typeface="Verdana"/>
              </a:rPr>
              <a:t>punto d'osservazione e reinterpretare </a:t>
            </a:r>
            <a:r>
              <a:rPr sz="1000" dirty="0">
                <a:latin typeface="Verdana"/>
                <a:cs typeface="Verdana"/>
              </a:rPr>
              <a:t>le </a:t>
            </a:r>
            <a:r>
              <a:rPr sz="1000" spc="-5" dirty="0">
                <a:latin typeface="Verdana"/>
                <a:cs typeface="Verdana"/>
              </a:rPr>
              <a:t>situazioni e i loro  significati, capire come nasce il racconto, come si </a:t>
            </a:r>
            <a:r>
              <a:rPr sz="1000" spc="-10" dirty="0">
                <a:latin typeface="Verdana"/>
                <a:cs typeface="Verdana"/>
              </a:rPr>
              <a:t>forma </a:t>
            </a:r>
            <a:r>
              <a:rPr sz="1000" spc="-5" dirty="0">
                <a:latin typeface="Verdana"/>
                <a:cs typeface="Verdana"/>
              </a:rPr>
              <a:t>e </a:t>
            </a:r>
            <a:r>
              <a:rPr sz="1000" spc="-10" dirty="0">
                <a:latin typeface="Verdana"/>
                <a:cs typeface="Verdana"/>
              </a:rPr>
              <a:t>con  </a:t>
            </a:r>
            <a:r>
              <a:rPr sz="1000" spc="-5" dirty="0">
                <a:latin typeface="Verdana"/>
                <a:cs typeface="Verdana"/>
              </a:rPr>
              <a:t>quali linguaggi e strumenti </a:t>
            </a:r>
            <a:r>
              <a:rPr sz="1000" spc="-10" dirty="0">
                <a:latin typeface="Verdana"/>
                <a:cs typeface="Verdana"/>
              </a:rPr>
              <a:t>si </a:t>
            </a:r>
            <a:r>
              <a:rPr sz="1000" spc="-5" dirty="0">
                <a:latin typeface="Verdana"/>
                <a:cs typeface="Verdana"/>
              </a:rPr>
              <a:t>puo' declinare, condividerlo</a:t>
            </a:r>
            <a:r>
              <a:rPr sz="1000" spc="75" dirty="0">
                <a:latin typeface="Verdana"/>
                <a:cs typeface="Verdana"/>
              </a:rPr>
              <a:t> </a:t>
            </a:r>
            <a:r>
              <a:rPr sz="1000" spc="-5" dirty="0">
                <a:latin typeface="Verdana"/>
                <a:cs typeface="Verdana"/>
              </a:rPr>
              <a:t>per</a:t>
            </a:r>
            <a:endParaRPr sz="1000">
              <a:latin typeface="Verdana"/>
              <a:cs typeface="Verdana"/>
            </a:endParaRPr>
          </a:p>
          <a:p>
            <a:pPr marL="12700">
              <a:lnSpc>
                <a:spcPct val="100000"/>
              </a:lnSpc>
              <a:spcBef>
                <a:spcPts val="190"/>
              </a:spcBef>
            </a:pPr>
            <a:r>
              <a:rPr sz="1000" spc="-5" dirty="0">
                <a:latin typeface="Verdana"/>
                <a:cs typeface="Verdana"/>
              </a:rPr>
              <a:t>generare poi altre infinite </a:t>
            </a:r>
            <a:r>
              <a:rPr sz="1000" dirty="0">
                <a:latin typeface="Verdana"/>
                <a:cs typeface="Verdana"/>
              </a:rPr>
              <a:t>narrazioni, </a:t>
            </a:r>
            <a:r>
              <a:rPr sz="1000" spc="-10" dirty="0">
                <a:latin typeface="Verdana"/>
                <a:cs typeface="Verdana"/>
              </a:rPr>
              <a:t>ecco </a:t>
            </a:r>
            <a:r>
              <a:rPr sz="1000" dirty="0">
                <a:latin typeface="Verdana"/>
                <a:cs typeface="Verdana"/>
              </a:rPr>
              <a:t>la </a:t>
            </a:r>
            <a:r>
              <a:rPr sz="1000" spc="-5" dirty="0">
                <a:latin typeface="Verdana"/>
                <a:cs typeface="Verdana"/>
              </a:rPr>
              <a:t>sfida di quest'anno.</a:t>
            </a:r>
            <a:r>
              <a:rPr sz="1000" spc="85" dirty="0">
                <a:latin typeface="Verdana"/>
                <a:cs typeface="Verdana"/>
              </a:rPr>
              <a:t> </a:t>
            </a:r>
            <a:r>
              <a:rPr sz="1000" spc="-5" dirty="0">
                <a:latin typeface="Verdana"/>
                <a:cs typeface="Verdana"/>
              </a:rPr>
              <a:t>Red/Pit</a:t>
            </a:r>
            <a:endParaRPr sz="1000">
              <a:latin typeface="Verdana"/>
              <a:cs typeface="Verdana"/>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29739"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2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Le</a:t>
            </a:r>
            <a:r>
              <a:rPr sz="1600" b="1" spc="-10" dirty="0">
                <a:latin typeface="Arial"/>
                <a:cs typeface="Arial"/>
              </a:rPr>
              <a:t>m</a:t>
            </a:r>
            <a:r>
              <a:rPr sz="1600" b="1" spc="-5" dirty="0">
                <a:latin typeface="Arial"/>
                <a:cs typeface="Arial"/>
              </a:rPr>
              <a:t>i</a:t>
            </a:r>
            <a:r>
              <a:rPr sz="1600" b="1" spc="5" dirty="0">
                <a:latin typeface="Arial"/>
                <a:cs typeface="Arial"/>
              </a:rPr>
              <a:t>e</a:t>
            </a:r>
            <a:r>
              <a:rPr sz="1600" b="1" spc="-5" dirty="0">
                <a:latin typeface="Arial"/>
                <a:cs typeface="Arial"/>
              </a:rPr>
              <a:t>notizi</a:t>
            </a:r>
            <a:r>
              <a:rPr sz="1600" b="1" dirty="0">
                <a:latin typeface="Arial"/>
                <a:cs typeface="Arial"/>
              </a:rPr>
              <a:t>e</a:t>
            </a:r>
            <a:r>
              <a:rPr sz="1600" b="1" spc="-5" dirty="0">
                <a:latin typeface="Arial"/>
                <a:cs typeface="Arial"/>
              </a:rPr>
              <a:t>.c</a:t>
            </a:r>
            <a:r>
              <a:rPr sz="1600" b="1" dirty="0">
                <a:latin typeface="Arial"/>
                <a:cs typeface="Arial"/>
              </a:rPr>
              <a:t>o</a:t>
            </a:r>
            <a:r>
              <a:rPr sz="1600" b="1" spc="-5" dirty="0">
                <a:latin typeface="Arial"/>
                <a:cs typeface="Arial"/>
              </a:rPr>
              <a:t>m  8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2917824"/>
            <a:ext cx="5972175" cy="13144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900" y="4381499"/>
            <a:ext cx="1497330" cy="16668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743200" y="2314574"/>
            <a:ext cx="2076450" cy="409575"/>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706627" y="4283176"/>
            <a:ext cx="6150610" cy="5664835"/>
          </a:xfrm>
          <a:prstGeom prst="rect">
            <a:avLst/>
          </a:prstGeom>
        </p:spPr>
        <p:txBody>
          <a:bodyPr vert="horz" wrap="square" lIns="0" tIns="11430" rIns="0" bIns="0" rtlCol="0">
            <a:spAutoFit/>
          </a:bodyPr>
          <a:lstStyle/>
          <a:p>
            <a:pPr marL="1617345" marR="5080" indent="34925" algn="just">
              <a:lnSpc>
                <a:spcPct val="117000"/>
              </a:lnSpc>
              <a:spcBef>
                <a:spcPts val="90"/>
              </a:spcBef>
            </a:pPr>
            <a:r>
              <a:rPr sz="1100" dirty="0">
                <a:latin typeface="Calibri"/>
                <a:cs typeface="Calibri"/>
              </a:rPr>
              <a:t>“</a:t>
            </a:r>
            <a:r>
              <a:rPr sz="1100" i="1" dirty="0">
                <a:latin typeface="Calibri"/>
                <a:cs typeface="Calibri"/>
              </a:rPr>
              <a:t>L’alfabeto del </a:t>
            </a:r>
            <a:r>
              <a:rPr sz="1100" i="1" spc="-5" dirty="0">
                <a:latin typeface="Calibri"/>
                <a:cs typeface="Calibri"/>
              </a:rPr>
              <a:t>Mondo. Leggiamo </a:t>
            </a:r>
            <a:r>
              <a:rPr sz="1100" i="1" dirty="0">
                <a:latin typeface="Calibri"/>
                <a:cs typeface="Calibri"/>
              </a:rPr>
              <a:t>i </a:t>
            </a:r>
            <a:r>
              <a:rPr sz="1100" i="1" spc="-5" dirty="0">
                <a:latin typeface="Calibri"/>
                <a:cs typeface="Calibri"/>
              </a:rPr>
              <a:t>segni </a:t>
            </a:r>
            <a:r>
              <a:rPr sz="1100" i="1" dirty="0">
                <a:latin typeface="Calibri"/>
                <a:cs typeface="Calibri"/>
              </a:rPr>
              <a:t>intorno a </a:t>
            </a:r>
            <a:r>
              <a:rPr sz="1100" i="1" spc="-5" dirty="0">
                <a:latin typeface="Calibri"/>
                <a:cs typeface="Calibri"/>
              </a:rPr>
              <a:t>noi </a:t>
            </a:r>
            <a:r>
              <a:rPr sz="1100" i="1" dirty="0">
                <a:latin typeface="Calibri"/>
                <a:cs typeface="Calibri"/>
              </a:rPr>
              <a:t>e raccontiamo</a:t>
            </a:r>
            <a:r>
              <a:rPr sz="1100" dirty="0">
                <a:latin typeface="Calibri"/>
                <a:cs typeface="Calibri"/>
              </a:rPr>
              <a:t>”. È  questo il </a:t>
            </a:r>
            <a:r>
              <a:rPr sz="1100" spc="-5" dirty="0">
                <a:latin typeface="Calibri"/>
                <a:cs typeface="Calibri"/>
              </a:rPr>
              <a:t>tema </a:t>
            </a:r>
            <a:r>
              <a:rPr sz="1100" dirty="0">
                <a:latin typeface="Calibri"/>
                <a:cs typeface="Calibri"/>
              </a:rPr>
              <a:t>della </a:t>
            </a:r>
            <a:r>
              <a:rPr sz="1100" spc="-5" dirty="0">
                <a:latin typeface="Calibri"/>
                <a:cs typeface="Calibri"/>
              </a:rPr>
              <a:t>seconda edizione del Festival </a:t>
            </a:r>
            <a:r>
              <a:rPr sz="1100" dirty="0">
                <a:latin typeface="Calibri"/>
                <a:cs typeface="Calibri"/>
              </a:rPr>
              <a:t>della </a:t>
            </a:r>
            <a:r>
              <a:rPr sz="1100" spc="-5" dirty="0">
                <a:latin typeface="Calibri"/>
                <a:cs typeface="Calibri"/>
              </a:rPr>
              <a:t>Cultura Creativa,  promosso </a:t>
            </a:r>
            <a:r>
              <a:rPr sz="1100" dirty="0">
                <a:latin typeface="Calibri"/>
                <a:cs typeface="Calibri"/>
              </a:rPr>
              <a:t>e </a:t>
            </a:r>
            <a:r>
              <a:rPr sz="1100" spc="-5" dirty="0">
                <a:latin typeface="Calibri"/>
                <a:cs typeface="Calibri"/>
              </a:rPr>
              <a:t>realizzato dalle </a:t>
            </a:r>
            <a:r>
              <a:rPr sz="1100" dirty="0">
                <a:latin typeface="Calibri"/>
                <a:cs typeface="Calibri"/>
              </a:rPr>
              <a:t>banche, anche </a:t>
            </a:r>
            <a:r>
              <a:rPr sz="1100" spc="-5" dirty="0">
                <a:latin typeface="Calibri"/>
                <a:cs typeface="Calibri"/>
              </a:rPr>
              <a:t>grazie </a:t>
            </a:r>
            <a:r>
              <a:rPr sz="1100" dirty="0">
                <a:latin typeface="Calibri"/>
                <a:cs typeface="Calibri"/>
              </a:rPr>
              <a:t>al </a:t>
            </a:r>
            <a:r>
              <a:rPr sz="1100" spc="-5" dirty="0">
                <a:latin typeface="Calibri"/>
                <a:cs typeface="Calibri"/>
              </a:rPr>
              <a:t>coordinamento dell’Abi. </a:t>
            </a:r>
            <a:r>
              <a:rPr sz="1100" dirty="0">
                <a:latin typeface="Calibri"/>
                <a:cs typeface="Calibri"/>
              </a:rPr>
              <a:t>La  manifestazione, </a:t>
            </a:r>
            <a:r>
              <a:rPr sz="1100" spc="-5" dirty="0">
                <a:latin typeface="Calibri"/>
                <a:cs typeface="Calibri"/>
              </a:rPr>
              <a:t>interamente </a:t>
            </a:r>
            <a:r>
              <a:rPr sz="1100" dirty="0">
                <a:latin typeface="Calibri"/>
                <a:cs typeface="Calibri"/>
              </a:rPr>
              <a:t>dedicata alla cultura e alla creatività per </a:t>
            </a:r>
            <a:r>
              <a:rPr sz="1100" spc="-5" dirty="0">
                <a:latin typeface="Calibri"/>
                <a:cs typeface="Calibri"/>
              </a:rPr>
              <a:t>ragazzi,  si svolgerà </a:t>
            </a:r>
            <a:r>
              <a:rPr sz="1100" dirty="0">
                <a:latin typeface="Calibri"/>
                <a:cs typeface="Calibri"/>
              </a:rPr>
              <a:t>nella </a:t>
            </a:r>
            <a:r>
              <a:rPr sz="1100" spc="-5" dirty="0">
                <a:latin typeface="Calibri"/>
                <a:cs typeface="Calibri"/>
              </a:rPr>
              <a:t>settimana </a:t>
            </a:r>
            <a:r>
              <a:rPr sz="1100" dirty="0">
                <a:latin typeface="Calibri"/>
                <a:cs typeface="Calibri"/>
              </a:rPr>
              <a:t>dal 16 al 22 marzo e, come </a:t>
            </a:r>
            <a:r>
              <a:rPr sz="1100" spc="-5" dirty="0">
                <a:latin typeface="Calibri"/>
                <a:cs typeface="Calibri"/>
              </a:rPr>
              <a:t>già sperimentato nella  </a:t>
            </a:r>
            <a:r>
              <a:rPr sz="1100" dirty="0">
                <a:latin typeface="Calibri"/>
                <a:cs typeface="Calibri"/>
              </a:rPr>
              <a:t>prima </a:t>
            </a:r>
            <a:r>
              <a:rPr sz="1100" spc="-5" dirty="0">
                <a:latin typeface="Calibri"/>
                <a:cs typeface="Calibri"/>
              </a:rPr>
              <a:t>edizione, si articolerà attraverso una </a:t>
            </a:r>
            <a:r>
              <a:rPr sz="1100" dirty="0">
                <a:latin typeface="Calibri"/>
                <a:cs typeface="Calibri"/>
              </a:rPr>
              <a:t>ricca </a:t>
            </a:r>
            <a:r>
              <a:rPr sz="1100" spc="-5" dirty="0">
                <a:latin typeface="Calibri"/>
                <a:cs typeface="Calibri"/>
              </a:rPr>
              <a:t>proposta di </a:t>
            </a:r>
            <a:r>
              <a:rPr sz="1100" dirty="0">
                <a:latin typeface="Calibri"/>
                <a:cs typeface="Calibri"/>
              </a:rPr>
              <a:t>eventi, </a:t>
            </a:r>
            <a:r>
              <a:rPr sz="1100" spc="-5" dirty="0">
                <a:latin typeface="Calibri"/>
                <a:cs typeface="Calibri"/>
              </a:rPr>
              <a:t>iniziative </a:t>
            </a:r>
            <a:r>
              <a:rPr sz="1100" dirty="0">
                <a:latin typeface="Calibri"/>
                <a:cs typeface="Calibri"/>
              </a:rPr>
              <a:t>e  laboratori </a:t>
            </a:r>
            <a:r>
              <a:rPr sz="1100" spc="-5" dirty="0">
                <a:latin typeface="Calibri"/>
                <a:cs typeface="Calibri"/>
              </a:rPr>
              <a:t>diffusi sull’intero territorio nazionale. Coinvolgendo oltre </a:t>
            </a:r>
            <a:r>
              <a:rPr sz="1100" dirty="0">
                <a:latin typeface="Calibri"/>
                <a:cs typeface="Calibri"/>
              </a:rPr>
              <a:t>10 mila  </a:t>
            </a:r>
            <a:r>
              <a:rPr sz="1100" spc="-5" dirty="0">
                <a:latin typeface="Calibri"/>
                <a:cs typeface="Calibri"/>
              </a:rPr>
              <a:t>giovanissimi </a:t>
            </a:r>
            <a:r>
              <a:rPr sz="1100" dirty="0">
                <a:latin typeface="Calibri"/>
                <a:cs typeface="Calibri"/>
              </a:rPr>
              <a:t>in tutta </a:t>
            </a:r>
            <a:r>
              <a:rPr sz="1100" spc="-5" dirty="0">
                <a:latin typeface="Calibri"/>
                <a:cs typeface="Calibri"/>
              </a:rPr>
              <a:t>Italia, </a:t>
            </a:r>
            <a:r>
              <a:rPr sz="1100" dirty="0">
                <a:latin typeface="Calibri"/>
                <a:cs typeface="Calibri"/>
              </a:rPr>
              <a:t>il </a:t>
            </a:r>
            <a:r>
              <a:rPr sz="1100" spc="-5" dirty="0">
                <a:latin typeface="Calibri"/>
                <a:cs typeface="Calibri"/>
              </a:rPr>
              <a:t>Festival ha l’obiettivo di avvicinare bambini </a:t>
            </a:r>
            <a:r>
              <a:rPr sz="1100" dirty="0">
                <a:latin typeface="Calibri"/>
                <a:cs typeface="Calibri"/>
              </a:rPr>
              <a:t>e  </a:t>
            </a:r>
            <a:r>
              <a:rPr sz="1100" spc="-5" dirty="0">
                <a:latin typeface="Calibri"/>
                <a:cs typeface="Calibri"/>
              </a:rPr>
              <a:t>ragazzi</a:t>
            </a:r>
            <a:r>
              <a:rPr sz="1100" spc="25" dirty="0">
                <a:latin typeface="Calibri"/>
                <a:cs typeface="Calibri"/>
              </a:rPr>
              <a:t> </a:t>
            </a:r>
            <a:r>
              <a:rPr sz="1100" dirty="0">
                <a:latin typeface="Calibri"/>
                <a:cs typeface="Calibri"/>
              </a:rPr>
              <a:t>dai</a:t>
            </a:r>
            <a:r>
              <a:rPr sz="1100" spc="25" dirty="0">
                <a:latin typeface="Calibri"/>
                <a:cs typeface="Calibri"/>
              </a:rPr>
              <a:t> </a:t>
            </a:r>
            <a:r>
              <a:rPr sz="1100" dirty="0">
                <a:latin typeface="Calibri"/>
                <a:cs typeface="Calibri"/>
              </a:rPr>
              <a:t>6</a:t>
            </a:r>
            <a:r>
              <a:rPr sz="1100" spc="30" dirty="0">
                <a:latin typeface="Calibri"/>
                <a:cs typeface="Calibri"/>
              </a:rPr>
              <a:t> </a:t>
            </a:r>
            <a:r>
              <a:rPr sz="1100" dirty="0">
                <a:latin typeface="Calibri"/>
                <a:cs typeface="Calibri"/>
              </a:rPr>
              <a:t>ai</a:t>
            </a:r>
            <a:r>
              <a:rPr sz="1100" spc="10" dirty="0">
                <a:latin typeface="Calibri"/>
                <a:cs typeface="Calibri"/>
              </a:rPr>
              <a:t> </a:t>
            </a:r>
            <a:r>
              <a:rPr sz="1100" dirty="0">
                <a:latin typeface="Calibri"/>
                <a:cs typeface="Calibri"/>
              </a:rPr>
              <a:t>13</a:t>
            </a:r>
            <a:r>
              <a:rPr sz="1100" spc="20" dirty="0">
                <a:latin typeface="Calibri"/>
                <a:cs typeface="Calibri"/>
              </a:rPr>
              <a:t> </a:t>
            </a:r>
            <a:r>
              <a:rPr sz="1100" spc="-5" dirty="0">
                <a:latin typeface="Calibri"/>
                <a:cs typeface="Calibri"/>
              </a:rPr>
              <a:t>anni</a:t>
            </a:r>
            <a:r>
              <a:rPr sz="1100" spc="30" dirty="0">
                <a:latin typeface="Calibri"/>
                <a:cs typeface="Calibri"/>
              </a:rPr>
              <a:t> </a:t>
            </a:r>
            <a:r>
              <a:rPr sz="1100" dirty="0">
                <a:latin typeface="Calibri"/>
                <a:cs typeface="Calibri"/>
              </a:rPr>
              <a:t>alla</a:t>
            </a:r>
            <a:r>
              <a:rPr sz="1100" spc="25" dirty="0">
                <a:latin typeface="Calibri"/>
                <a:cs typeface="Calibri"/>
              </a:rPr>
              <a:t> </a:t>
            </a:r>
            <a:r>
              <a:rPr sz="1100" dirty="0">
                <a:latin typeface="Calibri"/>
                <a:cs typeface="Calibri"/>
              </a:rPr>
              <a:t>cultura</a:t>
            </a:r>
            <a:r>
              <a:rPr sz="1100" spc="25" dirty="0">
                <a:latin typeface="Calibri"/>
                <a:cs typeface="Calibri"/>
              </a:rPr>
              <a:t> </a:t>
            </a:r>
            <a:r>
              <a:rPr sz="1100" dirty="0">
                <a:latin typeface="Calibri"/>
                <a:cs typeface="Calibri"/>
              </a:rPr>
              <a:t>e,</a:t>
            </a:r>
            <a:r>
              <a:rPr sz="1100" spc="20" dirty="0">
                <a:latin typeface="Calibri"/>
                <a:cs typeface="Calibri"/>
              </a:rPr>
              <a:t> </a:t>
            </a:r>
            <a:r>
              <a:rPr sz="1100" dirty="0">
                <a:latin typeface="Calibri"/>
                <a:cs typeface="Calibri"/>
              </a:rPr>
              <a:t>in</a:t>
            </a:r>
            <a:r>
              <a:rPr sz="1100" spc="25" dirty="0">
                <a:latin typeface="Calibri"/>
                <a:cs typeface="Calibri"/>
              </a:rPr>
              <a:t> </a:t>
            </a:r>
            <a:r>
              <a:rPr sz="1100" spc="-5" dirty="0">
                <a:latin typeface="Calibri"/>
                <a:cs typeface="Calibri"/>
              </a:rPr>
              <a:t>particolare,</a:t>
            </a:r>
            <a:r>
              <a:rPr sz="1100" spc="15" dirty="0">
                <a:latin typeface="Calibri"/>
                <a:cs typeface="Calibri"/>
              </a:rPr>
              <a:t> </a:t>
            </a:r>
            <a:r>
              <a:rPr sz="1100" spc="-5" dirty="0">
                <a:latin typeface="Calibri"/>
                <a:cs typeface="Calibri"/>
              </a:rPr>
              <a:t>agli</a:t>
            </a:r>
            <a:r>
              <a:rPr sz="1100" spc="25" dirty="0">
                <a:latin typeface="Calibri"/>
                <a:cs typeface="Calibri"/>
              </a:rPr>
              <a:t> </a:t>
            </a:r>
            <a:r>
              <a:rPr sz="1100" dirty="0">
                <a:latin typeface="Calibri"/>
                <a:cs typeface="Calibri"/>
              </a:rPr>
              <a:t>aspetti</a:t>
            </a:r>
            <a:r>
              <a:rPr sz="1100" spc="30" dirty="0">
                <a:latin typeface="Calibri"/>
                <a:cs typeface="Calibri"/>
              </a:rPr>
              <a:t> </a:t>
            </a:r>
            <a:r>
              <a:rPr sz="1100" dirty="0">
                <a:latin typeface="Calibri"/>
                <a:cs typeface="Calibri"/>
              </a:rPr>
              <a:t>più</a:t>
            </a:r>
            <a:r>
              <a:rPr sz="1100" spc="5" dirty="0">
                <a:latin typeface="Calibri"/>
                <a:cs typeface="Calibri"/>
              </a:rPr>
              <a:t> </a:t>
            </a:r>
            <a:r>
              <a:rPr sz="1100" dirty="0">
                <a:latin typeface="Calibri"/>
                <a:cs typeface="Calibri"/>
              </a:rPr>
              <a:t>“generativi”</a:t>
            </a:r>
            <a:endParaRPr sz="1100">
              <a:latin typeface="Calibri"/>
              <a:cs typeface="Calibri"/>
            </a:endParaRPr>
          </a:p>
          <a:p>
            <a:pPr marL="12700" marR="7620" algn="just">
              <a:lnSpc>
                <a:spcPct val="117300"/>
              </a:lnSpc>
            </a:pPr>
            <a:r>
              <a:rPr sz="1100" dirty="0">
                <a:latin typeface="Calibri"/>
                <a:cs typeface="Calibri"/>
              </a:rPr>
              <a:t>della creatività. </a:t>
            </a:r>
            <a:r>
              <a:rPr sz="1100" spc="-5" dirty="0">
                <a:latin typeface="Calibri"/>
                <a:cs typeface="Calibri"/>
              </a:rPr>
              <a:t>Attraverso </a:t>
            </a:r>
            <a:r>
              <a:rPr sz="1100" dirty="0">
                <a:latin typeface="Calibri"/>
                <a:cs typeface="Calibri"/>
              </a:rPr>
              <a:t>l’arte, </a:t>
            </a:r>
            <a:r>
              <a:rPr sz="1100" spc="-5" dirty="0">
                <a:latin typeface="Calibri"/>
                <a:cs typeface="Calibri"/>
              </a:rPr>
              <a:t>l’archeologia, </a:t>
            </a:r>
            <a:r>
              <a:rPr sz="1100" dirty="0">
                <a:latin typeface="Calibri"/>
                <a:cs typeface="Calibri"/>
              </a:rPr>
              <a:t>la </a:t>
            </a:r>
            <a:r>
              <a:rPr sz="1100" spc="-5" dirty="0">
                <a:latin typeface="Calibri"/>
                <a:cs typeface="Calibri"/>
              </a:rPr>
              <a:t>musica, </a:t>
            </a:r>
            <a:r>
              <a:rPr sz="1100" dirty="0">
                <a:latin typeface="Calibri"/>
                <a:cs typeface="Calibri"/>
              </a:rPr>
              <a:t>il canto, la </a:t>
            </a:r>
            <a:r>
              <a:rPr sz="1100" spc="-5" dirty="0">
                <a:latin typeface="Calibri"/>
                <a:cs typeface="Calibri"/>
              </a:rPr>
              <a:t>lettura, </a:t>
            </a:r>
            <a:r>
              <a:rPr sz="1100" dirty="0">
                <a:latin typeface="Calibri"/>
                <a:cs typeface="Calibri"/>
              </a:rPr>
              <a:t>il teatro, la </a:t>
            </a:r>
            <a:r>
              <a:rPr sz="1100" spc="-5" dirty="0">
                <a:latin typeface="Calibri"/>
                <a:cs typeface="Calibri"/>
              </a:rPr>
              <a:t>fotografia, </a:t>
            </a:r>
            <a:r>
              <a:rPr sz="1100" spc="-10" dirty="0">
                <a:latin typeface="Calibri"/>
                <a:cs typeface="Calibri"/>
              </a:rPr>
              <a:t>la  </a:t>
            </a:r>
            <a:r>
              <a:rPr sz="1100" dirty="0">
                <a:latin typeface="Calibri"/>
                <a:cs typeface="Calibri"/>
              </a:rPr>
              <a:t>robotica, le </a:t>
            </a:r>
            <a:r>
              <a:rPr sz="1100" spc="-5" dirty="0">
                <a:latin typeface="Calibri"/>
                <a:cs typeface="Calibri"/>
              </a:rPr>
              <a:t>tecnologie </a:t>
            </a:r>
            <a:r>
              <a:rPr sz="1100" dirty="0">
                <a:latin typeface="Calibri"/>
                <a:cs typeface="Calibri"/>
              </a:rPr>
              <a:t>digitali e altri percorsi </a:t>
            </a:r>
            <a:r>
              <a:rPr sz="1100" spc="-5" dirty="0">
                <a:latin typeface="Calibri"/>
                <a:cs typeface="Calibri"/>
              </a:rPr>
              <a:t>figurativi </a:t>
            </a:r>
            <a:r>
              <a:rPr sz="1100" dirty="0">
                <a:latin typeface="Calibri"/>
                <a:cs typeface="Calibri"/>
              </a:rPr>
              <a:t>e </a:t>
            </a:r>
            <a:r>
              <a:rPr sz="1100" spc="-5" dirty="0">
                <a:latin typeface="Calibri"/>
                <a:cs typeface="Calibri"/>
              </a:rPr>
              <a:t>linguistici, </a:t>
            </a:r>
            <a:r>
              <a:rPr sz="1100" dirty="0">
                <a:latin typeface="Calibri"/>
                <a:cs typeface="Calibri"/>
              </a:rPr>
              <a:t>i </a:t>
            </a:r>
            <a:r>
              <a:rPr sz="1100" spc="-5" dirty="0">
                <a:latin typeface="Calibri"/>
                <a:cs typeface="Calibri"/>
              </a:rPr>
              <a:t>giovani </a:t>
            </a:r>
            <a:r>
              <a:rPr sz="1100" dirty="0">
                <a:latin typeface="Calibri"/>
                <a:cs typeface="Calibri"/>
              </a:rPr>
              <a:t>protagonisti del </a:t>
            </a:r>
            <a:r>
              <a:rPr sz="1100" spc="-5" dirty="0">
                <a:latin typeface="Calibri"/>
                <a:cs typeface="Calibri"/>
              </a:rPr>
              <a:t>Festival  </a:t>
            </a:r>
            <a:r>
              <a:rPr sz="1100" dirty="0">
                <a:latin typeface="Calibri"/>
                <a:cs typeface="Calibri"/>
              </a:rPr>
              <a:t>potranno </a:t>
            </a:r>
            <a:r>
              <a:rPr sz="1100" spc="-5" dirty="0">
                <a:latin typeface="Calibri"/>
                <a:cs typeface="Calibri"/>
              </a:rPr>
              <a:t>così sperimentare </a:t>
            </a:r>
            <a:r>
              <a:rPr sz="1100" dirty="0">
                <a:latin typeface="Calibri"/>
                <a:cs typeface="Calibri"/>
              </a:rPr>
              <a:t>le </a:t>
            </a:r>
            <a:r>
              <a:rPr sz="1100" spc="-5" dirty="0">
                <a:latin typeface="Calibri"/>
                <a:cs typeface="Calibri"/>
              </a:rPr>
              <a:t>potenzialità della loro fantasia </a:t>
            </a:r>
            <a:r>
              <a:rPr sz="1100" dirty="0">
                <a:latin typeface="Calibri"/>
                <a:cs typeface="Calibri"/>
              </a:rPr>
              <a:t>e </a:t>
            </a:r>
            <a:r>
              <a:rPr sz="1100" spc="-5" dirty="0">
                <a:latin typeface="Calibri"/>
                <a:cs typeface="Calibri"/>
              </a:rPr>
              <a:t>costruire infiniti</a:t>
            </a:r>
            <a:r>
              <a:rPr sz="1100" spc="35" dirty="0">
                <a:latin typeface="Calibri"/>
                <a:cs typeface="Calibri"/>
              </a:rPr>
              <a:t> </a:t>
            </a:r>
            <a:r>
              <a:rPr sz="1100" spc="-5" dirty="0">
                <a:latin typeface="Calibri"/>
                <a:cs typeface="Calibri"/>
              </a:rPr>
              <a:t>racconti.</a:t>
            </a:r>
            <a:endParaRPr sz="1100">
              <a:latin typeface="Calibri"/>
              <a:cs typeface="Calibri"/>
            </a:endParaRPr>
          </a:p>
          <a:p>
            <a:pPr>
              <a:lnSpc>
                <a:spcPct val="100000"/>
              </a:lnSpc>
              <a:spcBef>
                <a:spcPts val="45"/>
              </a:spcBef>
            </a:pPr>
            <a:endParaRPr sz="1350">
              <a:latin typeface="Times New Roman"/>
              <a:cs typeface="Times New Roman"/>
            </a:endParaRPr>
          </a:p>
          <a:p>
            <a:pPr marL="12700" marR="6985" algn="just">
              <a:lnSpc>
                <a:spcPct val="101699"/>
              </a:lnSpc>
            </a:pPr>
            <a:r>
              <a:rPr sz="1100" dirty="0">
                <a:latin typeface="Calibri"/>
                <a:cs typeface="Calibri"/>
              </a:rPr>
              <a:t>“Il </a:t>
            </a:r>
            <a:r>
              <a:rPr sz="1100" spc="-5" dirty="0">
                <a:latin typeface="Calibri"/>
                <a:cs typeface="Calibri"/>
              </a:rPr>
              <a:t>rafforzato impegno delle </a:t>
            </a:r>
            <a:r>
              <a:rPr sz="1100" dirty="0">
                <a:latin typeface="Calibri"/>
                <a:cs typeface="Calibri"/>
              </a:rPr>
              <a:t>banche a </a:t>
            </a:r>
            <a:r>
              <a:rPr sz="1100" spc="-5" dirty="0">
                <a:latin typeface="Calibri"/>
                <a:cs typeface="Calibri"/>
              </a:rPr>
              <a:t>investire </a:t>
            </a:r>
            <a:r>
              <a:rPr sz="1100" dirty="0">
                <a:latin typeface="Calibri"/>
                <a:cs typeface="Calibri"/>
              </a:rPr>
              <a:t>nei giovani e nella cultura – </a:t>
            </a:r>
            <a:r>
              <a:rPr sz="1100" spc="-5" dirty="0">
                <a:latin typeface="Calibri"/>
                <a:cs typeface="Calibri"/>
              </a:rPr>
              <a:t>ha </a:t>
            </a:r>
            <a:r>
              <a:rPr sz="1100" dirty="0">
                <a:latin typeface="Calibri"/>
                <a:cs typeface="Calibri"/>
              </a:rPr>
              <a:t>dichiarato il </a:t>
            </a:r>
            <a:r>
              <a:rPr sz="1100" spc="-5" dirty="0">
                <a:latin typeface="Calibri"/>
                <a:cs typeface="Calibri"/>
              </a:rPr>
              <a:t>Presidente  dell’Abi, Antonio Patuelli </a:t>
            </a:r>
            <a:r>
              <a:rPr sz="1100" dirty="0">
                <a:latin typeface="Calibri"/>
                <a:cs typeface="Calibri"/>
              </a:rPr>
              <a:t>– rappresenta </a:t>
            </a:r>
            <a:r>
              <a:rPr sz="1100" spc="-5" dirty="0">
                <a:latin typeface="Calibri"/>
                <a:cs typeface="Calibri"/>
              </a:rPr>
              <a:t>un’occasione </a:t>
            </a:r>
            <a:r>
              <a:rPr sz="1100" dirty="0">
                <a:latin typeface="Calibri"/>
                <a:cs typeface="Calibri"/>
              </a:rPr>
              <a:t>importante </a:t>
            </a:r>
            <a:r>
              <a:rPr sz="1100" spc="-5" dirty="0">
                <a:latin typeface="Calibri"/>
                <a:cs typeface="Calibri"/>
              </a:rPr>
              <a:t>data </a:t>
            </a:r>
            <a:r>
              <a:rPr sz="1100" dirty="0">
                <a:latin typeface="Calibri"/>
                <a:cs typeface="Calibri"/>
              </a:rPr>
              <a:t>ai </a:t>
            </a:r>
            <a:r>
              <a:rPr sz="1100" spc="-5" dirty="0">
                <a:latin typeface="Calibri"/>
                <a:cs typeface="Calibri"/>
              </a:rPr>
              <a:t>ragazzi </a:t>
            </a:r>
            <a:r>
              <a:rPr sz="1100" dirty="0">
                <a:latin typeface="Calibri"/>
                <a:cs typeface="Calibri"/>
              </a:rPr>
              <a:t>per misurarsi con </a:t>
            </a:r>
            <a:r>
              <a:rPr sz="1100" spc="-5" dirty="0">
                <a:latin typeface="Calibri"/>
                <a:cs typeface="Calibri"/>
              </a:rPr>
              <a:t>se stessi  </a:t>
            </a:r>
            <a:r>
              <a:rPr sz="1100" dirty="0">
                <a:latin typeface="Calibri"/>
                <a:cs typeface="Calibri"/>
              </a:rPr>
              <a:t>e le </a:t>
            </a:r>
            <a:r>
              <a:rPr sz="1100" spc="-5" dirty="0">
                <a:latin typeface="Calibri"/>
                <a:cs typeface="Calibri"/>
              </a:rPr>
              <a:t>molteplici possibilità di </a:t>
            </a:r>
            <a:r>
              <a:rPr sz="1100" dirty="0">
                <a:latin typeface="Calibri"/>
                <a:cs typeface="Calibri"/>
              </a:rPr>
              <a:t>partecipazione. </a:t>
            </a:r>
            <a:r>
              <a:rPr sz="1100" spc="-5" dirty="0">
                <a:latin typeface="Calibri"/>
                <a:cs typeface="Calibri"/>
              </a:rPr>
              <a:t>Ciò </a:t>
            </a:r>
            <a:r>
              <a:rPr sz="1100" dirty="0">
                <a:latin typeface="Calibri"/>
                <a:cs typeface="Calibri"/>
              </a:rPr>
              <a:t>che ci </a:t>
            </a:r>
            <a:r>
              <a:rPr sz="1100" spc="-5" dirty="0">
                <a:latin typeface="Calibri"/>
                <a:cs typeface="Calibri"/>
              </a:rPr>
              <a:t>spinge </a:t>
            </a:r>
            <a:r>
              <a:rPr sz="1100" dirty="0">
                <a:latin typeface="Calibri"/>
                <a:cs typeface="Calibri"/>
              </a:rPr>
              <a:t>a lavorare in </a:t>
            </a:r>
            <a:r>
              <a:rPr sz="1100" spc="-5" dirty="0">
                <a:latin typeface="Calibri"/>
                <a:cs typeface="Calibri"/>
              </a:rPr>
              <a:t>sinergia </a:t>
            </a:r>
            <a:r>
              <a:rPr sz="1100" dirty="0">
                <a:latin typeface="Calibri"/>
                <a:cs typeface="Calibri"/>
              </a:rPr>
              <a:t>con </a:t>
            </a:r>
            <a:r>
              <a:rPr sz="1100" spc="-5" dirty="0">
                <a:latin typeface="Calibri"/>
                <a:cs typeface="Calibri"/>
              </a:rPr>
              <a:t>scuole, musei,  associazioni </a:t>
            </a:r>
            <a:r>
              <a:rPr sz="1100" dirty="0">
                <a:latin typeface="Calibri"/>
                <a:cs typeface="Calibri"/>
              </a:rPr>
              <a:t>culturali e </a:t>
            </a:r>
            <a:r>
              <a:rPr sz="1100" spc="-5" dirty="0">
                <a:latin typeface="Calibri"/>
                <a:cs typeface="Calibri"/>
              </a:rPr>
              <a:t>biblioteche </a:t>
            </a:r>
            <a:r>
              <a:rPr sz="1100" dirty="0">
                <a:latin typeface="Calibri"/>
                <a:cs typeface="Calibri"/>
              </a:rPr>
              <a:t>è la </a:t>
            </a:r>
            <a:r>
              <a:rPr sz="1100" spc="-5" dirty="0">
                <a:latin typeface="Calibri"/>
                <a:cs typeface="Calibri"/>
              </a:rPr>
              <a:t>comune certezza </a:t>
            </a:r>
            <a:r>
              <a:rPr sz="1100" dirty="0">
                <a:latin typeface="Calibri"/>
                <a:cs typeface="Calibri"/>
              </a:rPr>
              <a:t>che </a:t>
            </a:r>
            <a:r>
              <a:rPr sz="1100" spc="-5" dirty="0">
                <a:latin typeface="Calibri"/>
                <a:cs typeface="Calibri"/>
              </a:rPr>
              <a:t>solo </a:t>
            </a:r>
            <a:r>
              <a:rPr sz="1100" dirty="0">
                <a:latin typeface="Calibri"/>
                <a:cs typeface="Calibri"/>
              </a:rPr>
              <a:t>mettendosi in gioco e </a:t>
            </a:r>
            <a:r>
              <a:rPr sz="1100" spc="-5" dirty="0">
                <a:latin typeface="Calibri"/>
                <a:cs typeface="Calibri"/>
              </a:rPr>
              <a:t>‘allenandosi’ </a:t>
            </a:r>
            <a:r>
              <a:rPr sz="1100" dirty="0">
                <a:latin typeface="Calibri"/>
                <a:cs typeface="Calibri"/>
              </a:rPr>
              <a:t>a  diventare </a:t>
            </a:r>
            <a:r>
              <a:rPr sz="1100" spc="-5" dirty="0">
                <a:latin typeface="Calibri"/>
                <a:cs typeface="Calibri"/>
              </a:rPr>
              <a:t>cittadini attivi, capaci di progettualità </a:t>
            </a:r>
            <a:r>
              <a:rPr sz="1100" dirty="0">
                <a:latin typeface="Calibri"/>
                <a:cs typeface="Calibri"/>
              </a:rPr>
              <a:t>e </a:t>
            </a:r>
            <a:r>
              <a:rPr sz="1100" spc="-5" dirty="0">
                <a:latin typeface="Calibri"/>
                <a:cs typeface="Calibri"/>
              </a:rPr>
              <a:t>di relazioni, avviene </a:t>
            </a:r>
            <a:r>
              <a:rPr sz="1100" dirty="0">
                <a:latin typeface="Calibri"/>
                <a:cs typeface="Calibri"/>
              </a:rPr>
              <a:t>la </a:t>
            </a:r>
            <a:r>
              <a:rPr sz="1100" spc="-5" dirty="0">
                <a:latin typeface="Calibri"/>
                <a:cs typeface="Calibri"/>
              </a:rPr>
              <a:t>formazione globale della persona,  </a:t>
            </a:r>
            <a:r>
              <a:rPr sz="1100" dirty="0">
                <a:latin typeface="Calibri"/>
                <a:cs typeface="Calibri"/>
              </a:rPr>
              <a:t>in </a:t>
            </a:r>
            <a:r>
              <a:rPr sz="1100" spc="-5" dirty="0">
                <a:latin typeface="Calibri"/>
                <a:cs typeface="Calibri"/>
              </a:rPr>
              <a:t>grado quindi di costruire </a:t>
            </a:r>
            <a:r>
              <a:rPr sz="1100" dirty="0">
                <a:latin typeface="Calibri"/>
                <a:cs typeface="Calibri"/>
              </a:rPr>
              <a:t>il proprio </a:t>
            </a:r>
            <a:r>
              <a:rPr sz="1100" spc="-5" dirty="0">
                <a:latin typeface="Calibri"/>
                <a:cs typeface="Calibri"/>
              </a:rPr>
              <a:t>futuro </a:t>
            </a:r>
            <a:r>
              <a:rPr sz="1100" dirty="0">
                <a:latin typeface="Calibri"/>
                <a:cs typeface="Calibri"/>
              </a:rPr>
              <a:t>e </a:t>
            </a:r>
            <a:r>
              <a:rPr sz="1100" spc="-5" dirty="0">
                <a:latin typeface="Calibri"/>
                <a:cs typeface="Calibri"/>
              </a:rPr>
              <a:t>quello </a:t>
            </a:r>
            <a:r>
              <a:rPr sz="1100" dirty="0">
                <a:latin typeface="Calibri"/>
                <a:cs typeface="Calibri"/>
              </a:rPr>
              <a:t>del Paese. </a:t>
            </a:r>
            <a:r>
              <a:rPr sz="1100" spc="-5" dirty="0">
                <a:latin typeface="Calibri"/>
                <a:cs typeface="Calibri"/>
              </a:rPr>
              <a:t>Lo sviluppo delle </a:t>
            </a:r>
            <a:r>
              <a:rPr sz="1100" dirty="0">
                <a:latin typeface="Calibri"/>
                <a:cs typeface="Calibri"/>
              </a:rPr>
              <a:t>proprie </a:t>
            </a:r>
            <a:r>
              <a:rPr sz="1100" spc="-5" dirty="0">
                <a:latin typeface="Calibri"/>
                <a:cs typeface="Calibri"/>
              </a:rPr>
              <a:t>competenze </a:t>
            </a:r>
            <a:r>
              <a:rPr sz="1100" dirty="0">
                <a:latin typeface="Calibri"/>
                <a:cs typeface="Calibri"/>
              </a:rPr>
              <a:t>è  </a:t>
            </a:r>
            <a:r>
              <a:rPr sz="1100" spc="-5" dirty="0">
                <a:latin typeface="Calibri"/>
                <a:cs typeface="Calibri"/>
              </a:rPr>
              <a:t>infatti </a:t>
            </a:r>
            <a:r>
              <a:rPr sz="1100" dirty="0">
                <a:latin typeface="Calibri"/>
                <a:cs typeface="Calibri"/>
              </a:rPr>
              <a:t>alla base del progresso </a:t>
            </a:r>
            <a:r>
              <a:rPr sz="1100" spc="-5" dirty="0">
                <a:latin typeface="Calibri"/>
                <a:cs typeface="Calibri"/>
              </a:rPr>
              <a:t>economico, </a:t>
            </a:r>
            <a:r>
              <a:rPr sz="1100" dirty="0">
                <a:latin typeface="Calibri"/>
                <a:cs typeface="Calibri"/>
              </a:rPr>
              <a:t>della convivenza civile e </a:t>
            </a:r>
            <a:r>
              <a:rPr sz="1100" spc="-5" dirty="0">
                <a:latin typeface="Calibri"/>
                <a:cs typeface="Calibri"/>
              </a:rPr>
              <a:t>della </a:t>
            </a:r>
            <a:r>
              <a:rPr sz="1100" dirty="0">
                <a:latin typeface="Calibri"/>
                <a:cs typeface="Calibri"/>
              </a:rPr>
              <a:t>partecipazione alla </a:t>
            </a:r>
            <a:r>
              <a:rPr sz="1100" spc="-5" dirty="0">
                <a:latin typeface="Calibri"/>
                <a:cs typeface="Calibri"/>
              </a:rPr>
              <a:t>vita  </a:t>
            </a:r>
            <a:r>
              <a:rPr sz="1100" dirty="0">
                <a:latin typeface="Calibri"/>
                <a:cs typeface="Calibri"/>
              </a:rPr>
              <a:t>democratica. In </a:t>
            </a:r>
            <a:r>
              <a:rPr sz="1100" spc="-5" dirty="0">
                <a:latin typeface="Calibri"/>
                <a:cs typeface="Calibri"/>
              </a:rPr>
              <a:t>questo </a:t>
            </a:r>
            <a:r>
              <a:rPr sz="1100" spc="-10" dirty="0">
                <a:latin typeface="Calibri"/>
                <a:cs typeface="Calibri"/>
              </a:rPr>
              <a:t>senso </a:t>
            </a:r>
            <a:r>
              <a:rPr sz="1100" dirty="0">
                <a:latin typeface="Calibri"/>
                <a:cs typeface="Calibri"/>
              </a:rPr>
              <a:t>– </a:t>
            </a:r>
            <a:r>
              <a:rPr sz="1100" spc="-5" dirty="0">
                <a:latin typeface="Calibri"/>
                <a:cs typeface="Calibri"/>
              </a:rPr>
              <a:t>ha concluso Patuelli </a:t>
            </a:r>
            <a:r>
              <a:rPr sz="1100" dirty="0">
                <a:latin typeface="Calibri"/>
                <a:cs typeface="Calibri"/>
              </a:rPr>
              <a:t>– </a:t>
            </a:r>
            <a:r>
              <a:rPr sz="1100" spc="-5" dirty="0">
                <a:latin typeface="Calibri"/>
                <a:cs typeface="Calibri"/>
              </a:rPr>
              <a:t>un ruolo di indirizzo deve </a:t>
            </a:r>
            <a:r>
              <a:rPr sz="1100" dirty="0">
                <a:latin typeface="Calibri"/>
                <a:cs typeface="Calibri"/>
              </a:rPr>
              <a:t>essere </a:t>
            </a:r>
            <a:r>
              <a:rPr sz="1100" spc="-5" dirty="0">
                <a:latin typeface="Calibri"/>
                <a:cs typeface="Calibri"/>
              </a:rPr>
              <a:t>svolto </a:t>
            </a:r>
            <a:r>
              <a:rPr sz="1100" dirty="0">
                <a:latin typeface="Calibri"/>
                <a:cs typeface="Calibri"/>
              </a:rPr>
              <a:t>anche </a:t>
            </a:r>
            <a:r>
              <a:rPr sz="1100" spc="-5" dirty="0">
                <a:latin typeface="Calibri"/>
                <a:cs typeface="Calibri"/>
              </a:rPr>
              <a:t>dalla  </a:t>
            </a:r>
            <a:r>
              <a:rPr sz="1100" dirty="0">
                <a:latin typeface="Calibri"/>
                <a:cs typeface="Calibri"/>
              </a:rPr>
              <a:t>comunità </a:t>
            </a:r>
            <a:r>
              <a:rPr sz="1100" spc="-5" dirty="0">
                <a:latin typeface="Calibri"/>
                <a:cs typeface="Calibri"/>
              </a:rPr>
              <a:t>economica tutta, </a:t>
            </a:r>
            <a:r>
              <a:rPr sz="1100" dirty="0">
                <a:latin typeface="Calibri"/>
                <a:cs typeface="Calibri"/>
              </a:rPr>
              <a:t>nella </a:t>
            </a:r>
            <a:r>
              <a:rPr sz="1100" spc="-5" dirty="0">
                <a:latin typeface="Calibri"/>
                <a:cs typeface="Calibri"/>
              </a:rPr>
              <a:t>consapevolezza </a:t>
            </a:r>
            <a:r>
              <a:rPr sz="1100" dirty="0">
                <a:latin typeface="Calibri"/>
                <a:cs typeface="Calibri"/>
              </a:rPr>
              <a:t>che </a:t>
            </a:r>
            <a:r>
              <a:rPr sz="1100" spc="-5" dirty="0">
                <a:latin typeface="Calibri"/>
                <a:cs typeface="Calibri"/>
              </a:rPr>
              <a:t>attraverso </a:t>
            </a:r>
            <a:r>
              <a:rPr sz="1100" dirty="0">
                <a:latin typeface="Calibri"/>
                <a:cs typeface="Calibri"/>
              </a:rPr>
              <a:t>la </a:t>
            </a:r>
            <a:r>
              <a:rPr sz="1100" spc="-5" dirty="0">
                <a:latin typeface="Calibri"/>
                <a:cs typeface="Calibri"/>
              </a:rPr>
              <a:t>promozione </a:t>
            </a:r>
            <a:r>
              <a:rPr sz="1100" dirty="0">
                <a:latin typeface="Calibri"/>
                <a:cs typeface="Calibri"/>
              </a:rPr>
              <a:t>della </a:t>
            </a:r>
            <a:r>
              <a:rPr sz="1100" spc="-5" dirty="0">
                <a:latin typeface="Calibri"/>
                <a:cs typeface="Calibri"/>
              </a:rPr>
              <a:t>conoscenza </a:t>
            </a:r>
            <a:r>
              <a:rPr sz="1100" dirty="0">
                <a:latin typeface="Calibri"/>
                <a:cs typeface="Calibri"/>
              </a:rPr>
              <a:t>anche  presso i più </a:t>
            </a:r>
            <a:r>
              <a:rPr sz="1100" spc="-5" dirty="0">
                <a:latin typeface="Calibri"/>
                <a:cs typeface="Calibri"/>
              </a:rPr>
              <a:t>giovani si possa </a:t>
            </a:r>
            <a:r>
              <a:rPr sz="1100" dirty="0">
                <a:latin typeface="Calibri"/>
                <a:cs typeface="Calibri"/>
              </a:rPr>
              <a:t>realizzare </a:t>
            </a:r>
            <a:r>
              <a:rPr sz="1100" spc="-5" dirty="0">
                <a:latin typeface="Calibri"/>
                <a:cs typeface="Calibri"/>
              </a:rPr>
              <a:t>un </a:t>
            </a:r>
            <a:r>
              <a:rPr sz="1100" dirty="0">
                <a:latin typeface="Calibri"/>
                <a:cs typeface="Calibri"/>
              </a:rPr>
              <a:t>più </a:t>
            </a:r>
            <a:r>
              <a:rPr sz="1100" spc="-5" dirty="0">
                <a:latin typeface="Calibri"/>
                <a:cs typeface="Calibri"/>
              </a:rPr>
              <a:t>diffuso senso di responsabilità, per una </a:t>
            </a:r>
            <a:r>
              <a:rPr sz="1100" dirty="0">
                <a:latin typeface="Calibri"/>
                <a:cs typeface="Calibri"/>
              </a:rPr>
              <a:t>più ampia e </a:t>
            </a:r>
            <a:r>
              <a:rPr sz="1100" spc="-5" dirty="0">
                <a:latin typeface="Calibri"/>
                <a:cs typeface="Calibri"/>
              </a:rPr>
              <a:t>duratura  </a:t>
            </a:r>
            <a:r>
              <a:rPr sz="1100" dirty="0">
                <a:latin typeface="Calibri"/>
                <a:cs typeface="Calibri"/>
              </a:rPr>
              <a:t>crescita </a:t>
            </a:r>
            <a:r>
              <a:rPr sz="1100" spc="-5" dirty="0">
                <a:latin typeface="Calibri"/>
                <a:cs typeface="Calibri"/>
              </a:rPr>
              <a:t>dei nostri</a:t>
            </a:r>
            <a:r>
              <a:rPr sz="1100" spc="-25" dirty="0">
                <a:latin typeface="Calibri"/>
                <a:cs typeface="Calibri"/>
              </a:rPr>
              <a:t> </a:t>
            </a:r>
            <a:r>
              <a:rPr sz="1100" spc="-5" dirty="0">
                <a:latin typeface="Calibri"/>
                <a:cs typeface="Calibri"/>
              </a:rPr>
              <a:t>territori”.</a:t>
            </a:r>
            <a:endParaRPr sz="1100">
              <a:latin typeface="Calibri"/>
              <a:cs typeface="Calibri"/>
            </a:endParaRPr>
          </a:p>
          <a:p>
            <a:pPr>
              <a:lnSpc>
                <a:spcPct val="100000"/>
              </a:lnSpc>
              <a:spcBef>
                <a:spcPts val="25"/>
              </a:spcBef>
            </a:pPr>
            <a:endParaRPr sz="1200">
              <a:latin typeface="Times New Roman"/>
              <a:cs typeface="Times New Roman"/>
            </a:endParaRPr>
          </a:p>
          <a:p>
            <a:pPr marL="12700" marR="8255" algn="just">
              <a:lnSpc>
                <a:spcPct val="101800"/>
              </a:lnSpc>
            </a:pPr>
            <a:r>
              <a:rPr sz="1100" spc="-5" dirty="0">
                <a:latin typeface="Calibri"/>
                <a:cs typeface="Calibri"/>
              </a:rPr>
              <a:t>L’importanza sociale </a:t>
            </a:r>
            <a:r>
              <a:rPr sz="1100" dirty="0">
                <a:latin typeface="Calibri"/>
                <a:cs typeface="Calibri"/>
              </a:rPr>
              <a:t>e </a:t>
            </a:r>
            <a:r>
              <a:rPr sz="1100" spc="-5" dirty="0">
                <a:latin typeface="Calibri"/>
                <a:cs typeface="Calibri"/>
              </a:rPr>
              <a:t>culturale </a:t>
            </a:r>
            <a:r>
              <a:rPr sz="1100" dirty="0">
                <a:latin typeface="Calibri"/>
                <a:cs typeface="Calibri"/>
              </a:rPr>
              <a:t>della manifestazione è quest’anno </a:t>
            </a:r>
            <a:r>
              <a:rPr sz="1100" spc="-5" dirty="0">
                <a:latin typeface="Calibri"/>
                <a:cs typeface="Calibri"/>
              </a:rPr>
              <a:t>testimoniata </a:t>
            </a:r>
            <a:r>
              <a:rPr sz="1100" dirty="0">
                <a:latin typeface="Calibri"/>
                <a:cs typeface="Calibri"/>
              </a:rPr>
              <a:t>anche </a:t>
            </a:r>
            <a:r>
              <a:rPr sz="1100" spc="-5" dirty="0">
                <a:latin typeface="Calibri"/>
                <a:cs typeface="Calibri"/>
              </a:rPr>
              <a:t>dalla media  </a:t>
            </a:r>
            <a:r>
              <a:rPr sz="1100" dirty="0">
                <a:latin typeface="Calibri"/>
                <a:cs typeface="Calibri"/>
              </a:rPr>
              <a:t>partnership della RAI. </a:t>
            </a:r>
            <a:r>
              <a:rPr sz="1100" spc="-5" dirty="0">
                <a:latin typeface="Calibri"/>
                <a:cs typeface="Calibri"/>
              </a:rPr>
              <a:t>Che </a:t>
            </a:r>
            <a:r>
              <a:rPr sz="1100" dirty="0">
                <a:latin typeface="Calibri"/>
                <a:cs typeface="Calibri"/>
              </a:rPr>
              <a:t>il </a:t>
            </a:r>
            <a:r>
              <a:rPr sz="1100" spc="-5" dirty="0">
                <a:latin typeface="Calibri"/>
                <a:cs typeface="Calibri"/>
              </a:rPr>
              <a:t>servizio pubblico riconosca </a:t>
            </a:r>
            <a:r>
              <a:rPr sz="1100" dirty="0">
                <a:latin typeface="Calibri"/>
                <a:cs typeface="Calibri"/>
              </a:rPr>
              <a:t>il valore </a:t>
            </a:r>
            <a:r>
              <a:rPr sz="1100" spc="-5" dirty="0">
                <a:latin typeface="Calibri"/>
                <a:cs typeface="Calibri"/>
              </a:rPr>
              <a:t>educativo </a:t>
            </a:r>
            <a:r>
              <a:rPr sz="1100" dirty="0">
                <a:latin typeface="Calibri"/>
                <a:cs typeface="Calibri"/>
              </a:rPr>
              <a:t>del </a:t>
            </a:r>
            <a:r>
              <a:rPr sz="1100" spc="-5" dirty="0">
                <a:latin typeface="Calibri"/>
                <a:cs typeface="Calibri"/>
              </a:rPr>
              <a:t>Festival </a:t>
            </a:r>
            <a:r>
              <a:rPr sz="1100" dirty="0">
                <a:latin typeface="Calibri"/>
                <a:cs typeface="Calibri"/>
              </a:rPr>
              <a:t>per i giovani è </a:t>
            </a:r>
            <a:r>
              <a:rPr sz="1100" spc="-5" dirty="0">
                <a:latin typeface="Calibri"/>
                <a:cs typeface="Calibri"/>
              </a:rPr>
              <a:t>un  contributo particolarmente significativo </a:t>
            </a:r>
            <a:r>
              <a:rPr sz="1100" dirty="0">
                <a:latin typeface="Calibri"/>
                <a:cs typeface="Calibri"/>
              </a:rPr>
              <a:t>al </a:t>
            </a:r>
            <a:r>
              <a:rPr sz="1100" spc="-5" dirty="0">
                <a:latin typeface="Calibri"/>
                <a:cs typeface="Calibri"/>
              </a:rPr>
              <a:t>rafforzamento</a:t>
            </a:r>
            <a:r>
              <a:rPr sz="1100" spc="25" dirty="0">
                <a:latin typeface="Calibri"/>
                <a:cs typeface="Calibri"/>
              </a:rPr>
              <a:t> </a:t>
            </a:r>
            <a:r>
              <a:rPr sz="1100" spc="-5" dirty="0">
                <a:latin typeface="Calibri"/>
                <a:cs typeface="Calibri"/>
              </a:rPr>
              <a:t>dell’iniziativa.</a:t>
            </a:r>
            <a:endParaRPr sz="1100">
              <a:latin typeface="Calibri"/>
              <a:cs typeface="Calibri"/>
            </a:endParaRPr>
          </a:p>
          <a:p>
            <a:pPr>
              <a:lnSpc>
                <a:spcPct val="100000"/>
              </a:lnSpc>
              <a:spcBef>
                <a:spcPts val="10"/>
              </a:spcBef>
            </a:pPr>
            <a:endParaRPr sz="1200">
              <a:latin typeface="Times New Roman"/>
              <a:cs typeface="Times New Roman"/>
            </a:endParaRPr>
          </a:p>
          <a:p>
            <a:pPr marL="12700" marR="8255" algn="just">
              <a:lnSpc>
                <a:spcPct val="101800"/>
              </a:lnSpc>
            </a:pPr>
            <a:r>
              <a:rPr sz="1100" spc="-5" dirty="0">
                <a:latin typeface="Calibri"/>
                <a:cs typeface="Calibri"/>
              </a:rPr>
              <a:t>Oltre 80 gli </a:t>
            </a:r>
            <a:r>
              <a:rPr sz="1100" dirty="0">
                <a:latin typeface="Calibri"/>
                <a:cs typeface="Calibri"/>
              </a:rPr>
              <a:t>eventi culturali che </a:t>
            </a:r>
            <a:r>
              <a:rPr sz="1100" spc="-5" dirty="0">
                <a:latin typeface="Calibri"/>
                <a:cs typeface="Calibri"/>
              </a:rPr>
              <a:t>si </a:t>
            </a:r>
            <a:r>
              <a:rPr sz="1100" dirty="0">
                <a:latin typeface="Calibri"/>
                <a:cs typeface="Calibri"/>
              </a:rPr>
              <a:t>svolgeranno in </a:t>
            </a:r>
            <a:r>
              <a:rPr sz="1100" spc="-5" dirty="0">
                <a:latin typeface="Calibri"/>
                <a:cs typeface="Calibri"/>
              </a:rPr>
              <a:t>tutta </a:t>
            </a:r>
            <a:r>
              <a:rPr sz="1100" dirty="0">
                <a:latin typeface="Calibri"/>
                <a:cs typeface="Calibri"/>
              </a:rPr>
              <a:t>la penisola in 60 </a:t>
            </a:r>
            <a:r>
              <a:rPr sz="1100" spc="-5" dirty="0">
                <a:latin typeface="Calibri"/>
                <a:cs typeface="Calibri"/>
              </a:rPr>
              <a:t>città. </a:t>
            </a:r>
            <a:r>
              <a:rPr sz="1100" dirty="0">
                <a:latin typeface="Calibri"/>
                <a:cs typeface="Calibri"/>
              </a:rPr>
              <a:t>I laboratori e le </a:t>
            </a:r>
            <a:r>
              <a:rPr sz="1100" spc="-5" dirty="0">
                <a:latin typeface="Calibri"/>
                <a:cs typeface="Calibri"/>
              </a:rPr>
              <a:t>altre attività  proposte,</a:t>
            </a:r>
            <a:r>
              <a:rPr sz="1100" spc="30" dirty="0">
                <a:latin typeface="Calibri"/>
                <a:cs typeface="Calibri"/>
              </a:rPr>
              <a:t> </a:t>
            </a:r>
            <a:r>
              <a:rPr sz="1100" spc="-5" dirty="0">
                <a:latin typeface="Calibri"/>
                <a:cs typeface="Calibri"/>
              </a:rPr>
              <a:t>coordinati</a:t>
            </a:r>
            <a:r>
              <a:rPr sz="1100" spc="30" dirty="0">
                <a:latin typeface="Calibri"/>
                <a:cs typeface="Calibri"/>
              </a:rPr>
              <a:t> </a:t>
            </a:r>
            <a:r>
              <a:rPr sz="1100" spc="-5" dirty="0">
                <a:latin typeface="Calibri"/>
                <a:cs typeface="Calibri"/>
              </a:rPr>
              <a:t>dalle</a:t>
            </a:r>
            <a:r>
              <a:rPr sz="1100" spc="5" dirty="0">
                <a:latin typeface="Calibri"/>
                <a:cs typeface="Calibri"/>
              </a:rPr>
              <a:t> </a:t>
            </a:r>
            <a:r>
              <a:rPr sz="1100" spc="-5" dirty="0">
                <a:latin typeface="Calibri"/>
                <a:cs typeface="Calibri"/>
              </a:rPr>
              <a:t>banche</a:t>
            </a:r>
            <a:r>
              <a:rPr sz="1100" spc="30" dirty="0">
                <a:latin typeface="Calibri"/>
                <a:cs typeface="Calibri"/>
              </a:rPr>
              <a:t> </a:t>
            </a:r>
            <a:r>
              <a:rPr sz="1100" dirty="0">
                <a:latin typeface="Calibri"/>
                <a:cs typeface="Calibri"/>
              </a:rPr>
              <a:t>con</a:t>
            </a:r>
            <a:r>
              <a:rPr sz="1100" spc="25" dirty="0">
                <a:latin typeface="Calibri"/>
                <a:cs typeface="Calibri"/>
              </a:rPr>
              <a:t> </a:t>
            </a:r>
            <a:r>
              <a:rPr sz="1100" dirty="0">
                <a:latin typeface="Calibri"/>
                <a:cs typeface="Calibri"/>
              </a:rPr>
              <a:t>la</a:t>
            </a:r>
            <a:r>
              <a:rPr sz="1100" spc="20" dirty="0">
                <a:latin typeface="Calibri"/>
                <a:cs typeface="Calibri"/>
              </a:rPr>
              <a:t> </a:t>
            </a:r>
            <a:r>
              <a:rPr sz="1100" spc="-5" dirty="0">
                <a:latin typeface="Calibri"/>
                <a:cs typeface="Calibri"/>
              </a:rPr>
              <a:t>collaborazione</a:t>
            </a:r>
            <a:r>
              <a:rPr sz="1100" spc="30" dirty="0">
                <a:latin typeface="Calibri"/>
                <a:cs typeface="Calibri"/>
              </a:rPr>
              <a:t> </a:t>
            </a:r>
            <a:r>
              <a:rPr sz="1100" spc="-5" dirty="0">
                <a:latin typeface="Calibri"/>
                <a:cs typeface="Calibri"/>
              </a:rPr>
              <a:t>di</a:t>
            </a:r>
            <a:r>
              <a:rPr sz="1100" spc="30" dirty="0">
                <a:latin typeface="Calibri"/>
                <a:cs typeface="Calibri"/>
              </a:rPr>
              <a:t> </a:t>
            </a:r>
            <a:r>
              <a:rPr sz="1100" spc="-5" dirty="0">
                <a:latin typeface="Calibri"/>
                <a:cs typeface="Calibri"/>
              </a:rPr>
              <a:t>scuole,</a:t>
            </a:r>
            <a:r>
              <a:rPr sz="1100" spc="25" dirty="0">
                <a:latin typeface="Calibri"/>
                <a:cs typeface="Calibri"/>
              </a:rPr>
              <a:t> </a:t>
            </a:r>
            <a:r>
              <a:rPr sz="1100" spc="-5" dirty="0">
                <a:latin typeface="Calibri"/>
                <a:cs typeface="Calibri"/>
              </a:rPr>
              <a:t>musei,</a:t>
            </a:r>
            <a:r>
              <a:rPr sz="1100" spc="15" dirty="0">
                <a:latin typeface="Calibri"/>
                <a:cs typeface="Calibri"/>
              </a:rPr>
              <a:t> </a:t>
            </a:r>
            <a:r>
              <a:rPr sz="1100" spc="-5" dirty="0">
                <a:latin typeface="Calibri"/>
                <a:cs typeface="Calibri"/>
              </a:rPr>
              <a:t>biblioteche</a:t>
            </a:r>
            <a:r>
              <a:rPr sz="1100" spc="35" dirty="0">
                <a:latin typeface="Calibri"/>
                <a:cs typeface="Calibri"/>
              </a:rPr>
              <a:t> </a:t>
            </a:r>
            <a:r>
              <a:rPr sz="1100" dirty="0">
                <a:latin typeface="Calibri"/>
                <a:cs typeface="Calibri"/>
              </a:rPr>
              <a:t>e</a:t>
            </a:r>
            <a:r>
              <a:rPr sz="1100" spc="15" dirty="0">
                <a:latin typeface="Calibri"/>
                <a:cs typeface="Calibri"/>
              </a:rPr>
              <a:t> </a:t>
            </a:r>
            <a:r>
              <a:rPr sz="1100" spc="-5" dirty="0">
                <a:latin typeface="Calibri"/>
                <a:cs typeface="Calibri"/>
              </a:rPr>
              <a:t>operatori</a:t>
            </a:r>
            <a:r>
              <a:rPr sz="1100" spc="30" dirty="0">
                <a:latin typeface="Calibri"/>
                <a:cs typeface="Calibri"/>
              </a:rPr>
              <a:t> </a:t>
            </a:r>
            <a:r>
              <a:rPr sz="1100" spc="-5" dirty="0">
                <a:latin typeface="Calibri"/>
                <a:cs typeface="Calibri"/>
              </a:rPr>
              <a:t>culturali,</a:t>
            </a:r>
            <a:r>
              <a:rPr sz="1100" dirty="0">
                <a:latin typeface="Calibri"/>
                <a:cs typeface="Calibri"/>
              </a:rPr>
              <a:t> </a:t>
            </a:r>
            <a:r>
              <a:rPr sz="1100" spc="-5" dirty="0">
                <a:latin typeface="Calibri"/>
                <a:cs typeface="Calibri"/>
              </a:rPr>
              <a:t>si</a:t>
            </a:r>
            <a:endParaRPr sz="1100">
              <a:latin typeface="Calibri"/>
              <a:cs typeface="Calibri"/>
            </a:endParaRP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856805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423410">
              <a:lnSpc>
                <a:spcPts val="1839"/>
              </a:lnSpc>
            </a:pPr>
            <a:r>
              <a:rPr sz="1600" b="1" spc="-5" dirty="0">
                <a:latin typeface="Arial"/>
                <a:cs typeface="Arial"/>
              </a:rPr>
              <a:t>Le</a:t>
            </a:r>
            <a:r>
              <a:rPr sz="1600" b="1" spc="-10" dirty="0">
                <a:latin typeface="Arial"/>
                <a:cs typeface="Arial"/>
              </a:rPr>
              <a:t>m</a:t>
            </a:r>
            <a:r>
              <a:rPr sz="1600" b="1" spc="-5" dirty="0">
                <a:latin typeface="Arial"/>
                <a:cs typeface="Arial"/>
              </a:rPr>
              <a:t>i</a:t>
            </a:r>
            <a:r>
              <a:rPr sz="1600" b="1" spc="5" dirty="0">
                <a:latin typeface="Arial"/>
                <a:cs typeface="Arial"/>
              </a:rPr>
              <a:t>e</a:t>
            </a:r>
            <a:r>
              <a:rPr sz="1600" b="1" spc="-5" dirty="0">
                <a:latin typeface="Arial"/>
                <a:cs typeface="Arial"/>
              </a:rPr>
              <a:t>notizi</a:t>
            </a:r>
            <a:r>
              <a:rPr sz="1600" b="1" dirty="0">
                <a:latin typeface="Arial"/>
                <a:cs typeface="Arial"/>
              </a:rPr>
              <a:t>e</a:t>
            </a:r>
            <a:r>
              <a:rPr sz="1600" b="1" spc="-5" dirty="0">
                <a:latin typeface="Arial"/>
                <a:cs typeface="Arial"/>
              </a:rPr>
              <a:t>.c</a:t>
            </a:r>
            <a:r>
              <a:rPr sz="1600" b="1" dirty="0">
                <a:latin typeface="Arial"/>
                <a:cs typeface="Arial"/>
              </a:rPr>
              <a:t>o</a:t>
            </a:r>
            <a:r>
              <a:rPr sz="1600" b="1" spc="-5" dirty="0">
                <a:latin typeface="Arial"/>
                <a:cs typeface="Arial"/>
              </a:rPr>
              <a:t>m  8 marzo</a:t>
            </a:r>
            <a:r>
              <a:rPr sz="1600" b="1" spc="-20"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6985" algn="just">
              <a:lnSpc>
                <a:spcPct val="101800"/>
              </a:lnSpc>
              <a:spcBef>
                <a:spcPts val="905"/>
              </a:spcBef>
            </a:pPr>
            <a:r>
              <a:rPr sz="1100" spc="-5" dirty="0">
                <a:latin typeface="Calibri"/>
                <a:cs typeface="Calibri"/>
              </a:rPr>
              <a:t>svilupperanno attorno </a:t>
            </a:r>
            <a:r>
              <a:rPr sz="1100" dirty="0">
                <a:latin typeface="Calibri"/>
                <a:cs typeface="Calibri"/>
              </a:rPr>
              <a:t>ad </a:t>
            </a:r>
            <a:r>
              <a:rPr sz="1100" spc="-5" dirty="0">
                <a:latin typeface="Calibri"/>
                <a:cs typeface="Calibri"/>
              </a:rPr>
              <a:t>un unico </a:t>
            </a:r>
            <a:r>
              <a:rPr sz="1100" dirty="0">
                <a:latin typeface="Calibri"/>
                <a:cs typeface="Calibri"/>
              </a:rPr>
              <a:t>tema ispiratore, declinato </a:t>
            </a:r>
            <a:r>
              <a:rPr sz="1100" spc="-5" dirty="0">
                <a:latin typeface="Calibri"/>
                <a:cs typeface="Calibri"/>
              </a:rPr>
              <a:t>da </a:t>
            </a:r>
            <a:r>
              <a:rPr sz="1100" dirty="0">
                <a:latin typeface="Calibri"/>
                <a:cs typeface="Calibri"/>
              </a:rPr>
              <a:t>ciascuna </a:t>
            </a:r>
            <a:r>
              <a:rPr sz="1100" spc="-5" dirty="0">
                <a:latin typeface="Calibri"/>
                <a:cs typeface="Calibri"/>
              </a:rPr>
              <a:t>realtà </a:t>
            </a:r>
            <a:r>
              <a:rPr sz="1100" dirty="0">
                <a:latin typeface="Calibri"/>
                <a:cs typeface="Calibri"/>
              </a:rPr>
              <a:t>con </a:t>
            </a:r>
            <a:r>
              <a:rPr sz="1100" spc="-5" dirty="0">
                <a:latin typeface="Calibri"/>
                <a:cs typeface="Calibri"/>
              </a:rPr>
              <a:t>strumenti diversi </a:t>
            </a:r>
            <a:r>
              <a:rPr sz="1100" dirty="0">
                <a:latin typeface="Calibri"/>
                <a:cs typeface="Calibri"/>
              </a:rPr>
              <a:t>e </a:t>
            </a:r>
            <a:r>
              <a:rPr sz="1100" spc="-5" dirty="0">
                <a:latin typeface="Calibri"/>
                <a:cs typeface="Calibri"/>
              </a:rPr>
              <a:t>da  punti di </a:t>
            </a:r>
            <a:r>
              <a:rPr sz="1100" dirty="0">
                <a:latin typeface="Calibri"/>
                <a:cs typeface="Calibri"/>
              </a:rPr>
              <a:t>vista </a:t>
            </a:r>
            <a:r>
              <a:rPr sz="1100" spc="-5" dirty="0">
                <a:latin typeface="Calibri"/>
                <a:cs typeface="Calibri"/>
              </a:rPr>
              <a:t>differenti, </a:t>
            </a:r>
            <a:r>
              <a:rPr sz="1100" dirty="0">
                <a:latin typeface="Calibri"/>
                <a:cs typeface="Calibri"/>
              </a:rPr>
              <a:t>alla luce </a:t>
            </a:r>
            <a:r>
              <a:rPr sz="1100" spc="-5" dirty="0">
                <a:latin typeface="Calibri"/>
                <a:cs typeface="Calibri"/>
              </a:rPr>
              <a:t>delle proprie specificità </a:t>
            </a:r>
            <a:r>
              <a:rPr sz="1100" dirty="0">
                <a:latin typeface="Calibri"/>
                <a:cs typeface="Calibri"/>
              </a:rPr>
              <a:t>e </a:t>
            </a:r>
            <a:r>
              <a:rPr sz="1100" spc="-5" dirty="0">
                <a:latin typeface="Calibri"/>
                <a:cs typeface="Calibri"/>
              </a:rPr>
              <a:t>di </a:t>
            </a:r>
            <a:r>
              <a:rPr sz="1100" dirty="0">
                <a:latin typeface="Calibri"/>
                <a:cs typeface="Calibri"/>
              </a:rPr>
              <a:t>quelle </a:t>
            </a:r>
            <a:r>
              <a:rPr sz="1100" spc="-5" dirty="0">
                <a:latin typeface="Calibri"/>
                <a:cs typeface="Calibri"/>
              </a:rPr>
              <a:t>del territorio </a:t>
            </a:r>
            <a:r>
              <a:rPr sz="1100" spc="-10" dirty="0">
                <a:latin typeface="Calibri"/>
                <a:cs typeface="Calibri"/>
              </a:rPr>
              <a:t>di</a:t>
            </a:r>
            <a:r>
              <a:rPr sz="1100" spc="50" dirty="0">
                <a:latin typeface="Calibri"/>
                <a:cs typeface="Calibri"/>
              </a:rPr>
              <a:t> </a:t>
            </a:r>
            <a:r>
              <a:rPr sz="1100" dirty="0">
                <a:latin typeface="Calibri"/>
                <a:cs typeface="Calibri"/>
              </a:rPr>
              <a:t>appartenenza.</a:t>
            </a:r>
            <a:endParaRPr sz="1100">
              <a:latin typeface="Calibri"/>
              <a:cs typeface="Calibri"/>
            </a:endParaRPr>
          </a:p>
          <a:p>
            <a:pPr>
              <a:lnSpc>
                <a:spcPct val="100000"/>
              </a:lnSpc>
              <a:spcBef>
                <a:spcPts val="10"/>
              </a:spcBef>
            </a:pPr>
            <a:endParaRPr sz="1200">
              <a:latin typeface="Times New Roman"/>
              <a:cs typeface="Times New Roman"/>
            </a:endParaRPr>
          </a:p>
          <a:p>
            <a:pPr marL="12700" marR="6985" algn="just">
              <a:lnSpc>
                <a:spcPct val="101800"/>
              </a:lnSpc>
            </a:pPr>
            <a:r>
              <a:rPr sz="1100" dirty="0">
                <a:latin typeface="Calibri"/>
                <a:cs typeface="Calibri"/>
              </a:rPr>
              <a:t>Per </a:t>
            </a:r>
            <a:r>
              <a:rPr sz="1100" spc="-5" dirty="0">
                <a:latin typeface="Calibri"/>
                <a:cs typeface="Calibri"/>
              </a:rPr>
              <a:t>questa seconda edizione </a:t>
            </a:r>
            <a:r>
              <a:rPr sz="1100" dirty="0">
                <a:latin typeface="Calibri"/>
                <a:cs typeface="Calibri"/>
              </a:rPr>
              <a:t>del </a:t>
            </a:r>
            <a:r>
              <a:rPr sz="1100" spc="-5" dirty="0">
                <a:latin typeface="Calibri"/>
                <a:cs typeface="Calibri"/>
              </a:rPr>
              <a:t>Festival </a:t>
            </a:r>
            <a:r>
              <a:rPr sz="1100" dirty="0">
                <a:latin typeface="Calibri"/>
                <a:cs typeface="Calibri"/>
              </a:rPr>
              <a:t>è </a:t>
            </a:r>
            <a:r>
              <a:rPr sz="1100" spc="-5" dirty="0">
                <a:latin typeface="Calibri"/>
                <a:cs typeface="Calibri"/>
              </a:rPr>
              <a:t>stato scelto come </a:t>
            </a:r>
            <a:r>
              <a:rPr sz="1100" spc="-10" dirty="0">
                <a:latin typeface="Calibri"/>
                <a:cs typeface="Calibri"/>
              </a:rPr>
              <a:t>filo </a:t>
            </a:r>
            <a:r>
              <a:rPr sz="1100" spc="-5" dirty="0">
                <a:latin typeface="Calibri"/>
                <a:cs typeface="Calibri"/>
              </a:rPr>
              <a:t>conduttore ideale di tutte </a:t>
            </a:r>
            <a:r>
              <a:rPr sz="1100" dirty="0">
                <a:latin typeface="Calibri"/>
                <a:cs typeface="Calibri"/>
              </a:rPr>
              <a:t>le </a:t>
            </a:r>
            <a:r>
              <a:rPr sz="1100" spc="-5" dirty="0">
                <a:latin typeface="Calibri"/>
                <a:cs typeface="Calibri"/>
              </a:rPr>
              <a:t>iniziative  </a:t>
            </a:r>
            <a:r>
              <a:rPr sz="1100" dirty="0">
                <a:latin typeface="Calibri"/>
                <a:cs typeface="Calibri"/>
              </a:rPr>
              <a:t>“</a:t>
            </a:r>
            <a:r>
              <a:rPr sz="1100" i="1" dirty="0">
                <a:latin typeface="Calibri"/>
                <a:cs typeface="Calibri"/>
              </a:rPr>
              <a:t>L’alfabeto del </a:t>
            </a:r>
            <a:r>
              <a:rPr sz="1100" i="1" spc="-5" dirty="0">
                <a:latin typeface="Calibri"/>
                <a:cs typeface="Calibri"/>
              </a:rPr>
              <a:t>Mondo</a:t>
            </a:r>
            <a:r>
              <a:rPr sz="1100" spc="-5" dirty="0">
                <a:latin typeface="Calibri"/>
                <a:cs typeface="Calibri"/>
              </a:rPr>
              <a:t>”. Trarre ispirazione dalla natura, </a:t>
            </a:r>
            <a:r>
              <a:rPr sz="1100" dirty="0">
                <a:latin typeface="Calibri"/>
                <a:cs typeface="Calibri"/>
              </a:rPr>
              <a:t>dall’opera </a:t>
            </a:r>
            <a:r>
              <a:rPr sz="1100" spc="-5" dirty="0">
                <a:latin typeface="Calibri"/>
                <a:cs typeface="Calibri"/>
              </a:rPr>
              <a:t>dell’uomo </a:t>
            </a:r>
            <a:r>
              <a:rPr sz="1100" dirty="0">
                <a:latin typeface="Calibri"/>
                <a:cs typeface="Calibri"/>
              </a:rPr>
              <a:t>e </a:t>
            </a:r>
            <a:r>
              <a:rPr sz="1100" spc="-5" dirty="0">
                <a:latin typeface="Calibri"/>
                <a:cs typeface="Calibri"/>
              </a:rPr>
              <a:t>dalle </a:t>
            </a:r>
            <a:r>
              <a:rPr sz="1100" dirty="0">
                <a:latin typeface="Calibri"/>
                <a:cs typeface="Calibri"/>
              </a:rPr>
              <a:t>proprie </a:t>
            </a:r>
            <a:r>
              <a:rPr sz="1100" spc="-5" dirty="0">
                <a:latin typeface="Calibri"/>
                <a:cs typeface="Calibri"/>
              </a:rPr>
              <a:t>emozioni,  </a:t>
            </a:r>
            <a:r>
              <a:rPr sz="1100" dirty="0">
                <a:latin typeface="Calibri"/>
                <a:cs typeface="Calibri"/>
              </a:rPr>
              <a:t>imparare a </a:t>
            </a:r>
            <a:r>
              <a:rPr sz="1100" spc="-5" dirty="0">
                <a:latin typeface="Calibri"/>
                <a:cs typeface="Calibri"/>
              </a:rPr>
              <a:t>riconoscere </a:t>
            </a:r>
            <a:r>
              <a:rPr sz="1100" dirty="0">
                <a:latin typeface="Calibri"/>
                <a:cs typeface="Calibri"/>
              </a:rPr>
              <a:t>e a leggere i </a:t>
            </a:r>
            <a:r>
              <a:rPr sz="1100" spc="-5" dirty="0">
                <a:latin typeface="Calibri"/>
                <a:cs typeface="Calibri"/>
              </a:rPr>
              <a:t>segni intorno </a:t>
            </a:r>
            <a:r>
              <a:rPr sz="1100" dirty="0">
                <a:latin typeface="Calibri"/>
                <a:cs typeface="Calibri"/>
              </a:rPr>
              <a:t>a </a:t>
            </a:r>
            <a:r>
              <a:rPr sz="1100" spc="-5" dirty="0">
                <a:latin typeface="Calibri"/>
                <a:cs typeface="Calibri"/>
              </a:rPr>
              <a:t>noi, spostare </a:t>
            </a:r>
            <a:r>
              <a:rPr sz="1100" dirty="0">
                <a:latin typeface="Calibri"/>
                <a:cs typeface="Calibri"/>
              </a:rPr>
              <a:t>il </a:t>
            </a:r>
            <a:r>
              <a:rPr sz="1100" spc="-5" dirty="0">
                <a:latin typeface="Calibri"/>
                <a:cs typeface="Calibri"/>
              </a:rPr>
              <a:t>punto d’osservazione </a:t>
            </a:r>
            <a:r>
              <a:rPr sz="1100" dirty="0">
                <a:latin typeface="Calibri"/>
                <a:cs typeface="Calibri"/>
              </a:rPr>
              <a:t>e</a:t>
            </a:r>
            <a:r>
              <a:rPr sz="1100" spc="80" dirty="0">
                <a:latin typeface="Calibri"/>
                <a:cs typeface="Calibri"/>
              </a:rPr>
              <a:t> </a:t>
            </a:r>
            <a:r>
              <a:rPr sz="1100" spc="-5" dirty="0">
                <a:latin typeface="Calibri"/>
                <a:cs typeface="Calibri"/>
              </a:rPr>
              <a:t>reinterpretare</a:t>
            </a:r>
            <a:endParaRPr sz="1100">
              <a:latin typeface="Calibri"/>
              <a:cs typeface="Calibri"/>
            </a:endParaRPr>
          </a:p>
          <a:p>
            <a:pPr>
              <a:lnSpc>
                <a:spcPct val="100000"/>
              </a:lnSpc>
              <a:spcBef>
                <a:spcPts val="10"/>
              </a:spcBef>
            </a:pPr>
            <a:endParaRPr sz="1200">
              <a:latin typeface="Times New Roman"/>
              <a:cs typeface="Times New Roman"/>
            </a:endParaRPr>
          </a:p>
          <a:p>
            <a:pPr marL="12700" marR="5080" algn="just">
              <a:lnSpc>
                <a:spcPct val="101899"/>
              </a:lnSpc>
              <a:spcBef>
                <a:spcPts val="5"/>
              </a:spcBef>
            </a:pPr>
            <a:r>
              <a:rPr sz="1100" dirty="0">
                <a:latin typeface="Calibri"/>
                <a:cs typeface="Calibri"/>
              </a:rPr>
              <a:t>le </a:t>
            </a:r>
            <a:r>
              <a:rPr sz="1100" spc="-5" dirty="0">
                <a:latin typeface="Calibri"/>
                <a:cs typeface="Calibri"/>
              </a:rPr>
              <a:t>situazioni </a:t>
            </a:r>
            <a:r>
              <a:rPr sz="1100" dirty="0">
                <a:latin typeface="Calibri"/>
                <a:cs typeface="Calibri"/>
              </a:rPr>
              <a:t>e i </a:t>
            </a:r>
            <a:r>
              <a:rPr sz="1100" spc="-5" dirty="0">
                <a:latin typeface="Calibri"/>
                <a:cs typeface="Calibri"/>
              </a:rPr>
              <a:t>loro significati, capire come nasce </a:t>
            </a:r>
            <a:r>
              <a:rPr sz="1100" dirty="0">
                <a:latin typeface="Calibri"/>
                <a:cs typeface="Calibri"/>
              </a:rPr>
              <a:t>il racconto, </a:t>
            </a:r>
            <a:r>
              <a:rPr sz="1100" spc="-5" dirty="0">
                <a:latin typeface="Calibri"/>
                <a:cs typeface="Calibri"/>
              </a:rPr>
              <a:t>come si forma </a:t>
            </a:r>
            <a:r>
              <a:rPr sz="1100" dirty="0">
                <a:latin typeface="Calibri"/>
                <a:cs typeface="Calibri"/>
              </a:rPr>
              <a:t>e </a:t>
            </a:r>
            <a:r>
              <a:rPr sz="1100" spc="-5" dirty="0">
                <a:latin typeface="Calibri"/>
                <a:cs typeface="Calibri"/>
              </a:rPr>
              <a:t>con quali linguaggi </a:t>
            </a:r>
            <a:r>
              <a:rPr sz="1100" dirty="0">
                <a:latin typeface="Calibri"/>
                <a:cs typeface="Calibri"/>
              </a:rPr>
              <a:t>e  </a:t>
            </a:r>
            <a:r>
              <a:rPr sz="1100" spc="-5" dirty="0">
                <a:latin typeface="Calibri"/>
                <a:cs typeface="Calibri"/>
              </a:rPr>
              <a:t>strumenti si </a:t>
            </a:r>
            <a:r>
              <a:rPr sz="1100" spc="-10" dirty="0">
                <a:latin typeface="Calibri"/>
                <a:cs typeface="Calibri"/>
              </a:rPr>
              <a:t>può </a:t>
            </a:r>
            <a:r>
              <a:rPr sz="1100" spc="-5" dirty="0">
                <a:latin typeface="Calibri"/>
                <a:cs typeface="Calibri"/>
              </a:rPr>
              <a:t>declinare, condividerlo </a:t>
            </a:r>
            <a:r>
              <a:rPr sz="1100" dirty="0">
                <a:latin typeface="Calibri"/>
                <a:cs typeface="Calibri"/>
              </a:rPr>
              <a:t>per </a:t>
            </a:r>
            <a:r>
              <a:rPr sz="1100" spc="-5" dirty="0">
                <a:latin typeface="Calibri"/>
                <a:cs typeface="Calibri"/>
              </a:rPr>
              <a:t>generare </a:t>
            </a:r>
            <a:r>
              <a:rPr sz="1100" dirty="0">
                <a:latin typeface="Calibri"/>
                <a:cs typeface="Calibri"/>
              </a:rPr>
              <a:t>poi altre </a:t>
            </a:r>
            <a:r>
              <a:rPr sz="1100" spc="-5" dirty="0">
                <a:latin typeface="Calibri"/>
                <a:cs typeface="Calibri"/>
              </a:rPr>
              <a:t>infinite narrazioni, ecco </a:t>
            </a:r>
            <a:r>
              <a:rPr sz="1100" dirty="0">
                <a:latin typeface="Calibri"/>
                <a:cs typeface="Calibri"/>
              </a:rPr>
              <a:t>la </a:t>
            </a:r>
            <a:r>
              <a:rPr sz="1100" spc="-5" dirty="0">
                <a:latin typeface="Calibri"/>
                <a:cs typeface="Calibri"/>
              </a:rPr>
              <a:t>sfida </a:t>
            </a:r>
            <a:r>
              <a:rPr sz="1100" spc="-10" dirty="0">
                <a:latin typeface="Calibri"/>
                <a:cs typeface="Calibri"/>
              </a:rPr>
              <a:t>di  </a:t>
            </a:r>
            <a:r>
              <a:rPr sz="1100" dirty="0">
                <a:latin typeface="Calibri"/>
                <a:cs typeface="Calibri"/>
              </a:rPr>
              <a:t>quest’anno. Un </a:t>
            </a:r>
            <a:r>
              <a:rPr sz="1100" spc="-5" dirty="0">
                <a:latin typeface="Calibri"/>
                <a:cs typeface="Calibri"/>
              </a:rPr>
              <a:t>tema estremamente attuale se si considera </a:t>
            </a:r>
            <a:r>
              <a:rPr sz="1100" dirty="0">
                <a:latin typeface="Calibri"/>
                <a:cs typeface="Calibri"/>
              </a:rPr>
              <a:t>che, anche </a:t>
            </a:r>
            <a:r>
              <a:rPr sz="1100" spc="-5" dirty="0">
                <a:latin typeface="Calibri"/>
                <a:cs typeface="Calibri"/>
              </a:rPr>
              <a:t>grazie </a:t>
            </a:r>
            <a:r>
              <a:rPr sz="1100" dirty="0">
                <a:latin typeface="Calibri"/>
                <a:cs typeface="Calibri"/>
              </a:rPr>
              <a:t>alle </a:t>
            </a:r>
            <a:r>
              <a:rPr sz="1100" spc="-5" dirty="0">
                <a:latin typeface="Calibri"/>
                <a:cs typeface="Calibri"/>
              </a:rPr>
              <a:t>nuove </a:t>
            </a:r>
            <a:r>
              <a:rPr sz="1100" dirty="0">
                <a:latin typeface="Calibri"/>
                <a:cs typeface="Calibri"/>
              </a:rPr>
              <a:t>tecnologie,  raccontare e </a:t>
            </a:r>
            <a:r>
              <a:rPr sz="1100" spc="-5" dirty="0">
                <a:latin typeface="Calibri"/>
                <a:cs typeface="Calibri"/>
              </a:rPr>
              <a:t>raccontarsi </a:t>
            </a:r>
            <a:r>
              <a:rPr sz="1100" dirty="0">
                <a:latin typeface="Calibri"/>
                <a:cs typeface="Calibri"/>
              </a:rPr>
              <a:t>è oggi </a:t>
            </a:r>
            <a:r>
              <a:rPr sz="1100" spc="-5" dirty="0">
                <a:latin typeface="Calibri"/>
                <a:cs typeface="Calibri"/>
              </a:rPr>
              <a:t>un’attività </a:t>
            </a:r>
            <a:r>
              <a:rPr sz="1100" dirty="0">
                <a:latin typeface="Calibri"/>
                <a:cs typeface="Calibri"/>
              </a:rPr>
              <a:t>che ci </a:t>
            </a:r>
            <a:r>
              <a:rPr sz="1100" spc="-5" dirty="0">
                <a:latin typeface="Calibri"/>
                <a:cs typeface="Calibri"/>
              </a:rPr>
              <a:t>coinvolge sempre più. </a:t>
            </a:r>
            <a:r>
              <a:rPr sz="1100" dirty="0">
                <a:latin typeface="Calibri"/>
                <a:cs typeface="Calibri"/>
              </a:rPr>
              <a:t>La </a:t>
            </a:r>
            <a:r>
              <a:rPr sz="1100" spc="-5" dirty="0">
                <a:latin typeface="Calibri"/>
                <a:cs typeface="Calibri"/>
              </a:rPr>
              <a:t>proposta del Festival </a:t>
            </a:r>
            <a:r>
              <a:rPr sz="1100" dirty="0">
                <a:latin typeface="Calibri"/>
                <a:cs typeface="Calibri"/>
              </a:rPr>
              <a:t>è </a:t>
            </a:r>
            <a:r>
              <a:rPr sz="1100" spc="-5" dirty="0">
                <a:latin typeface="Calibri"/>
                <a:cs typeface="Calibri"/>
              </a:rPr>
              <a:t>quindi  </a:t>
            </a:r>
            <a:r>
              <a:rPr sz="1100" dirty="0">
                <a:latin typeface="Calibri"/>
                <a:cs typeface="Calibri"/>
              </a:rPr>
              <a:t>quella </a:t>
            </a:r>
            <a:r>
              <a:rPr sz="1100" spc="-5" dirty="0">
                <a:latin typeface="Calibri"/>
                <a:cs typeface="Calibri"/>
              </a:rPr>
              <a:t>di </a:t>
            </a:r>
            <a:r>
              <a:rPr sz="1100" dirty="0">
                <a:latin typeface="Calibri"/>
                <a:cs typeface="Calibri"/>
              </a:rPr>
              <a:t>creare dei </a:t>
            </a:r>
            <a:r>
              <a:rPr sz="1100" spc="-5" dirty="0">
                <a:latin typeface="Calibri"/>
                <a:cs typeface="Calibri"/>
              </a:rPr>
              <a:t>percorsi </a:t>
            </a:r>
            <a:r>
              <a:rPr sz="1100" dirty="0">
                <a:latin typeface="Calibri"/>
                <a:cs typeface="Calibri"/>
              </a:rPr>
              <a:t>per </a:t>
            </a:r>
            <a:r>
              <a:rPr sz="1100" spc="-5" dirty="0">
                <a:latin typeface="Calibri"/>
                <a:cs typeface="Calibri"/>
              </a:rPr>
              <a:t>stimolare un </a:t>
            </a:r>
            <a:r>
              <a:rPr sz="1100" dirty="0">
                <a:latin typeface="Calibri"/>
                <a:cs typeface="Calibri"/>
              </a:rPr>
              <a:t>approccio </a:t>
            </a:r>
            <a:r>
              <a:rPr sz="1100" spc="-5" dirty="0">
                <a:latin typeface="Calibri"/>
                <a:cs typeface="Calibri"/>
              </a:rPr>
              <a:t>consapevole, pur rispettando </a:t>
            </a:r>
            <a:r>
              <a:rPr sz="1100" dirty="0">
                <a:latin typeface="Calibri"/>
                <a:cs typeface="Calibri"/>
              </a:rPr>
              <a:t>la </a:t>
            </a:r>
            <a:r>
              <a:rPr sz="1100" spc="-5" dirty="0">
                <a:latin typeface="Calibri"/>
                <a:cs typeface="Calibri"/>
              </a:rPr>
              <a:t>massima </a:t>
            </a:r>
            <a:r>
              <a:rPr sz="1100" dirty="0">
                <a:latin typeface="Calibri"/>
                <a:cs typeface="Calibri"/>
              </a:rPr>
              <a:t>libertà  espressiva </a:t>
            </a:r>
            <a:r>
              <a:rPr sz="1100" spc="-5" dirty="0">
                <a:latin typeface="Calibri"/>
                <a:cs typeface="Calibri"/>
              </a:rPr>
              <a:t>dei bambini </a:t>
            </a:r>
            <a:r>
              <a:rPr sz="1100" dirty="0">
                <a:latin typeface="Calibri"/>
                <a:cs typeface="Calibri"/>
              </a:rPr>
              <a:t>e </a:t>
            </a:r>
            <a:r>
              <a:rPr sz="1100" spc="-5" dirty="0">
                <a:latin typeface="Calibri"/>
                <a:cs typeface="Calibri"/>
              </a:rPr>
              <a:t>dei ragazzi.</a:t>
            </a:r>
            <a:endParaRPr sz="1100">
              <a:latin typeface="Calibri"/>
              <a:cs typeface="Calibri"/>
            </a:endParaRPr>
          </a:p>
          <a:p>
            <a:pPr>
              <a:lnSpc>
                <a:spcPct val="100000"/>
              </a:lnSpc>
              <a:spcBef>
                <a:spcPts val="45"/>
              </a:spcBef>
            </a:pPr>
            <a:endParaRPr sz="1200">
              <a:latin typeface="Times New Roman"/>
              <a:cs typeface="Times New Roman"/>
            </a:endParaRPr>
          </a:p>
          <a:p>
            <a:pPr marL="12700" algn="just">
              <a:lnSpc>
                <a:spcPct val="100000"/>
              </a:lnSpc>
            </a:pPr>
            <a:r>
              <a:rPr sz="1100" dirty="0">
                <a:latin typeface="Calibri"/>
                <a:cs typeface="Calibri"/>
              </a:rPr>
              <a:t>Due </a:t>
            </a:r>
            <a:r>
              <a:rPr sz="1100" spc="-5" dirty="0">
                <a:latin typeface="Calibri"/>
                <a:cs typeface="Calibri"/>
              </a:rPr>
              <a:t>avvenimenti quest’anno affiancheranno </a:t>
            </a:r>
            <a:r>
              <a:rPr sz="1100" dirty="0">
                <a:latin typeface="Calibri"/>
                <a:cs typeface="Calibri"/>
              </a:rPr>
              <a:t>il</a:t>
            </a:r>
            <a:r>
              <a:rPr sz="1100" spc="30" dirty="0">
                <a:latin typeface="Calibri"/>
                <a:cs typeface="Calibri"/>
              </a:rPr>
              <a:t> </a:t>
            </a:r>
            <a:r>
              <a:rPr sz="1100" spc="-5" dirty="0">
                <a:latin typeface="Calibri"/>
                <a:cs typeface="Calibri"/>
              </a:rPr>
              <a:t>Festival.</a:t>
            </a:r>
            <a:endParaRPr sz="1100">
              <a:latin typeface="Calibri"/>
              <a:cs typeface="Calibri"/>
            </a:endParaRPr>
          </a:p>
          <a:p>
            <a:pPr>
              <a:lnSpc>
                <a:spcPct val="100000"/>
              </a:lnSpc>
              <a:spcBef>
                <a:spcPts val="15"/>
              </a:spcBef>
            </a:pPr>
            <a:endParaRPr sz="1200">
              <a:latin typeface="Times New Roman"/>
              <a:cs typeface="Times New Roman"/>
            </a:endParaRPr>
          </a:p>
          <a:p>
            <a:pPr marL="12700" marR="5715" algn="just">
              <a:lnSpc>
                <a:spcPct val="101699"/>
              </a:lnSpc>
            </a:pPr>
            <a:r>
              <a:rPr sz="1100" dirty="0">
                <a:latin typeface="Calibri"/>
                <a:cs typeface="Calibri"/>
              </a:rPr>
              <a:t>“</a:t>
            </a:r>
            <a:r>
              <a:rPr sz="1100" i="1" dirty="0">
                <a:latin typeface="Calibri"/>
                <a:cs typeface="Calibri"/>
              </a:rPr>
              <a:t>WWW – KnoW the </a:t>
            </a:r>
            <a:r>
              <a:rPr sz="1100" i="1" spc="-5" dirty="0">
                <a:latin typeface="Calibri"/>
                <a:cs typeface="Calibri"/>
              </a:rPr>
              <a:t>World </a:t>
            </a:r>
            <a:r>
              <a:rPr sz="1100" i="1" dirty="0">
                <a:latin typeface="Calibri"/>
                <a:cs typeface="Calibri"/>
              </a:rPr>
              <a:t>with Words</a:t>
            </a:r>
            <a:r>
              <a:rPr sz="1100" dirty="0">
                <a:latin typeface="Calibri"/>
                <a:cs typeface="Calibri"/>
              </a:rPr>
              <a:t>” </a:t>
            </a:r>
            <a:r>
              <a:rPr sz="1100" spc="-5" dirty="0">
                <a:latin typeface="Calibri"/>
                <a:cs typeface="Calibri"/>
              </a:rPr>
              <a:t>si </a:t>
            </a:r>
            <a:r>
              <a:rPr sz="1100" dirty="0">
                <a:latin typeface="Calibri"/>
                <a:cs typeface="Calibri"/>
              </a:rPr>
              <a:t>terrà </a:t>
            </a:r>
            <a:r>
              <a:rPr sz="1100" spc="-5" dirty="0">
                <a:latin typeface="Calibri"/>
                <a:cs typeface="Calibri"/>
              </a:rPr>
              <a:t>nel </a:t>
            </a:r>
            <a:r>
              <a:rPr sz="1100" dirty="0">
                <a:latin typeface="Calibri"/>
                <a:cs typeface="Calibri"/>
              </a:rPr>
              <a:t>giorno </a:t>
            </a:r>
            <a:r>
              <a:rPr sz="1100" spc="-5" dirty="0">
                <a:latin typeface="Calibri"/>
                <a:cs typeface="Calibri"/>
              </a:rPr>
              <a:t>di </a:t>
            </a:r>
            <a:r>
              <a:rPr sz="1100" dirty="0">
                <a:latin typeface="Calibri"/>
                <a:cs typeface="Calibri"/>
              </a:rPr>
              <a:t>apertura del Festival, lunedì 16 marzo a  Napoli. Presso il </a:t>
            </a:r>
            <a:r>
              <a:rPr sz="1100" spc="-5" dirty="0">
                <a:latin typeface="Calibri"/>
                <a:cs typeface="Calibri"/>
              </a:rPr>
              <a:t>Museo </a:t>
            </a:r>
            <a:r>
              <a:rPr sz="1100" dirty="0">
                <a:latin typeface="Calibri"/>
                <a:cs typeface="Calibri"/>
              </a:rPr>
              <a:t>d’Arte </a:t>
            </a:r>
            <a:r>
              <a:rPr sz="1100" spc="-5" dirty="0">
                <a:latin typeface="Calibri"/>
                <a:cs typeface="Calibri"/>
              </a:rPr>
              <a:t>contemporanea Donnaregina (MADRE), l’artista di fama internazionale  Michelangelo Pistoletto sarà l’ospite d’eccezione di un </a:t>
            </a:r>
            <a:r>
              <a:rPr sz="1100" dirty="0">
                <a:latin typeface="Calibri"/>
                <a:cs typeface="Calibri"/>
              </a:rPr>
              <a:t>evento </a:t>
            </a:r>
            <a:r>
              <a:rPr sz="1100" spc="-5" dirty="0">
                <a:latin typeface="Calibri"/>
                <a:cs typeface="Calibri"/>
              </a:rPr>
              <a:t>per ragazzi, </a:t>
            </a:r>
            <a:r>
              <a:rPr sz="1100" dirty="0">
                <a:latin typeface="Calibri"/>
                <a:cs typeface="Calibri"/>
              </a:rPr>
              <a:t>a cura del </a:t>
            </a:r>
            <a:r>
              <a:rPr sz="1100" spc="-5" dirty="0">
                <a:latin typeface="Calibri"/>
                <a:cs typeface="Calibri"/>
              </a:rPr>
              <a:t>Dipartimento  Educazione Castello di Rivoli Museo </a:t>
            </a:r>
            <a:r>
              <a:rPr sz="1100" dirty="0">
                <a:latin typeface="Calibri"/>
                <a:cs typeface="Calibri"/>
              </a:rPr>
              <a:t>d’Arte </a:t>
            </a:r>
            <a:r>
              <a:rPr sz="1100" spc="-5" dirty="0">
                <a:latin typeface="Calibri"/>
                <a:cs typeface="Calibri"/>
              </a:rPr>
              <a:t>Contemporanea </a:t>
            </a:r>
            <a:r>
              <a:rPr sz="1100" dirty="0">
                <a:latin typeface="Calibri"/>
                <a:cs typeface="Calibri"/>
              </a:rPr>
              <a:t>in </a:t>
            </a:r>
            <a:r>
              <a:rPr sz="1100" spc="-5" dirty="0">
                <a:latin typeface="Calibri"/>
                <a:cs typeface="Calibri"/>
              </a:rPr>
              <a:t>collaborazione con MADRE, </a:t>
            </a:r>
            <a:r>
              <a:rPr sz="1100" dirty="0">
                <a:latin typeface="Calibri"/>
                <a:cs typeface="Calibri"/>
              </a:rPr>
              <a:t>e </a:t>
            </a:r>
            <a:r>
              <a:rPr sz="1100" spc="-5" dirty="0">
                <a:latin typeface="Calibri"/>
                <a:cs typeface="Calibri"/>
              </a:rPr>
              <a:t>Cittadellarte  Fondazione Pistoletto. </a:t>
            </a:r>
            <a:r>
              <a:rPr sz="1100" dirty="0">
                <a:latin typeface="Calibri"/>
                <a:cs typeface="Calibri"/>
              </a:rPr>
              <a:t>Un </a:t>
            </a:r>
            <a:r>
              <a:rPr sz="1100" spc="-5" dirty="0">
                <a:latin typeface="Calibri"/>
                <a:cs typeface="Calibri"/>
              </a:rPr>
              <a:t>esempio </a:t>
            </a:r>
            <a:r>
              <a:rPr sz="1100" dirty="0">
                <a:latin typeface="Calibri"/>
                <a:cs typeface="Calibri"/>
              </a:rPr>
              <a:t>della </a:t>
            </a:r>
            <a:r>
              <a:rPr sz="1100" spc="-5" dirty="0">
                <a:latin typeface="Calibri"/>
                <a:cs typeface="Calibri"/>
              </a:rPr>
              <a:t>forza </a:t>
            </a:r>
            <a:r>
              <a:rPr sz="1100" dirty="0">
                <a:latin typeface="Calibri"/>
                <a:cs typeface="Calibri"/>
              </a:rPr>
              <a:t>del network </a:t>
            </a:r>
            <a:r>
              <a:rPr sz="1100" spc="5" dirty="0">
                <a:latin typeface="Calibri"/>
                <a:cs typeface="Calibri"/>
              </a:rPr>
              <a:t>tra </a:t>
            </a:r>
            <a:r>
              <a:rPr sz="1100" spc="-5" dirty="0">
                <a:latin typeface="Calibri"/>
                <a:cs typeface="Calibri"/>
              </a:rPr>
              <a:t>musei, istituzioni </a:t>
            </a:r>
            <a:r>
              <a:rPr sz="1100" dirty="0">
                <a:latin typeface="Calibri"/>
                <a:cs typeface="Calibri"/>
              </a:rPr>
              <a:t>culturali e banche  accomunati </a:t>
            </a:r>
            <a:r>
              <a:rPr sz="1100" spc="-5" dirty="0">
                <a:latin typeface="Calibri"/>
                <a:cs typeface="Calibri"/>
              </a:rPr>
              <a:t>da </a:t>
            </a:r>
            <a:r>
              <a:rPr sz="1100" dirty="0">
                <a:latin typeface="Calibri"/>
                <a:cs typeface="Calibri"/>
              </a:rPr>
              <a:t>progetti e visioni condivisi nel </a:t>
            </a:r>
            <a:r>
              <a:rPr sz="1100" spc="-5" dirty="0">
                <a:latin typeface="Calibri"/>
                <a:cs typeface="Calibri"/>
              </a:rPr>
              <a:t>tempo, </a:t>
            </a:r>
            <a:r>
              <a:rPr sz="1100" dirty="0">
                <a:latin typeface="Calibri"/>
                <a:cs typeface="Calibri"/>
              </a:rPr>
              <a:t>capacità </a:t>
            </a:r>
            <a:r>
              <a:rPr sz="1100" spc="-5" dirty="0">
                <a:latin typeface="Calibri"/>
                <a:cs typeface="Calibri"/>
              </a:rPr>
              <a:t>di sinergia </a:t>
            </a:r>
            <a:r>
              <a:rPr sz="1100" dirty="0">
                <a:latin typeface="Calibri"/>
                <a:cs typeface="Calibri"/>
              </a:rPr>
              <a:t>che il </a:t>
            </a:r>
            <a:r>
              <a:rPr sz="1100" spc="-5" dirty="0">
                <a:latin typeface="Calibri"/>
                <a:cs typeface="Calibri"/>
              </a:rPr>
              <a:t>Festival </a:t>
            </a:r>
            <a:r>
              <a:rPr sz="1100" dirty="0">
                <a:latin typeface="Calibri"/>
                <a:cs typeface="Calibri"/>
              </a:rPr>
              <a:t>della </a:t>
            </a:r>
            <a:r>
              <a:rPr sz="1100" spc="-5" dirty="0">
                <a:latin typeface="Calibri"/>
                <a:cs typeface="Calibri"/>
              </a:rPr>
              <a:t>Cultura  Creativa incentiva.</a:t>
            </a:r>
            <a:endParaRPr sz="1100">
              <a:latin typeface="Calibri"/>
              <a:cs typeface="Calibri"/>
            </a:endParaRPr>
          </a:p>
          <a:p>
            <a:pPr>
              <a:lnSpc>
                <a:spcPct val="100000"/>
              </a:lnSpc>
              <a:spcBef>
                <a:spcPts val="25"/>
              </a:spcBef>
            </a:pPr>
            <a:endParaRPr sz="1200">
              <a:latin typeface="Times New Roman"/>
              <a:cs typeface="Times New Roman"/>
            </a:endParaRPr>
          </a:p>
          <a:p>
            <a:pPr marL="12700" marR="5080" algn="just">
              <a:lnSpc>
                <a:spcPct val="101699"/>
              </a:lnSpc>
            </a:pPr>
            <a:r>
              <a:rPr sz="1100" spc="-5" dirty="0">
                <a:latin typeface="Calibri"/>
                <a:cs typeface="Calibri"/>
              </a:rPr>
              <a:t>Venerdì </a:t>
            </a:r>
            <a:r>
              <a:rPr sz="1100" dirty="0">
                <a:latin typeface="Calibri"/>
                <a:cs typeface="Calibri"/>
              </a:rPr>
              <a:t>20 marzo a </a:t>
            </a:r>
            <a:r>
              <a:rPr sz="1100" spc="-10" dirty="0">
                <a:latin typeface="Calibri"/>
                <a:cs typeface="Calibri"/>
              </a:rPr>
              <a:t>Roma </a:t>
            </a:r>
            <a:r>
              <a:rPr sz="1100" dirty="0">
                <a:latin typeface="Calibri"/>
                <a:cs typeface="Calibri"/>
              </a:rPr>
              <a:t>presso la </a:t>
            </a:r>
            <a:r>
              <a:rPr sz="1100" spc="-5" dirty="0">
                <a:latin typeface="Calibri"/>
                <a:cs typeface="Calibri"/>
              </a:rPr>
              <a:t>sede dell’Abi, </a:t>
            </a:r>
            <a:r>
              <a:rPr sz="1100" dirty="0">
                <a:latin typeface="Calibri"/>
                <a:cs typeface="Calibri"/>
              </a:rPr>
              <a:t>le antiche </a:t>
            </a:r>
            <a:r>
              <a:rPr sz="1100" spc="-5" dirty="0">
                <a:latin typeface="Calibri"/>
                <a:cs typeface="Calibri"/>
              </a:rPr>
              <a:t>Scuderie di Palazzo </a:t>
            </a:r>
            <a:r>
              <a:rPr sz="1100" dirty="0">
                <a:latin typeface="Calibri"/>
                <a:cs typeface="Calibri"/>
              </a:rPr>
              <a:t>Altieri ospiteranno  </a:t>
            </a:r>
            <a:r>
              <a:rPr sz="1100" spc="-5" dirty="0">
                <a:latin typeface="Calibri"/>
                <a:cs typeface="Calibri"/>
              </a:rPr>
              <a:t>l’incontro </a:t>
            </a:r>
            <a:r>
              <a:rPr sz="1100" i="1" dirty="0">
                <a:latin typeface="Calibri"/>
                <a:cs typeface="Calibri"/>
              </a:rPr>
              <a:t>Reinventare l’apprendimento – </a:t>
            </a:r>
            <a:r>
              <a:rPr sz="1100" i="1" spc="-5" dirty="0">
                <a:latin typeface="Calibri"/>
                <a:cs typeface="Calibri"/>
              </a:rPr>
              <a:t>Cultura </a:t>
            </a:r>
            <a:r>
              <a:rPr sz="1100" i="1" dirty="0">
                <a:latin typeface="Calibri"/>
                <a:cs typeface="Calibri"/>
              </a:rPr>
              <a:t>e creatività tra </a:t>
            </a:r>
            <a:r>
              <a:rPr sz="1100" i="1" spc="-5" dirty="0">
                <a:latin typeface="Calibri"/>
                <a:cs typeface="Calibri"/>
              </a:rPr>
              <a:t>linguaggi, </a:t>
            </a:r>
            <a:r>
              <a:rPr sz="1100" i="1" dirty="0">
                <a:latin typeface="Calibri"/>
                <a:cs typeface="Calibri"/>
              </a:rPr>
              <a:t>metodi e </a:t>
            </a:r>
            <a:r>
              <a:rPr sz="1100" i="1" spc="-5" dirty="0">
                <a:latin typeface="Calibri"/>
                <a:cs typeface="Calibri"/>
              </a:rPr>
              <a:t>azioni</a:t>
            </a:r>
            <a:r>
              <a:rPr sz="1100" spc="-5" dirty="0">
                <a:latin typeface="Calibri"/>
                <a:cs typeface="Calibri"/>
              </a:rPr>
              <a:t>. Parteciperanno,  </a:t>
            </a:r>
            <a:r>
              <a:rPr sz="1100" dirty="0">
                <a:latin typeface="Calibri"/>
                <a:cs typeface="Calibri"/>
              </a:rPr>
              <a:t>tra </a:t>
            </a:r>
            <a:r>
              <a:rPr sz="1100" spc="-5" dirty="0">
                <a:latin typeface="Calibri"/>
                <a:cs typeface="Calibri"/>
              </a:rPr>
              <a:t>gli </a:t>
            </a:r>
            <a:r>
              <a:rPr sz="1100" dirty="0">
                <a:latin typeface="Calibri"/>
                <a:cs typeface="Calibri"/>
              </a:rPr>
              <a:t>altri: </a:t>
            </a:r>
            <a:r>
              <a:rPr sz="1100" spc="-10" dirty="0">
                <a:latin typeface="Calibri"/>
                <a:cs typeface="Calibri"/>
              </a:rPr>
              <a:t>Aldo </a:t>
            </a:r>
            <a:r>
              <a:rPr sz="1100" spc="-5" dirty="0">
                <a:latin typeface="Calibri"/>
                <a:cs typeface="Calibri"/>
              </a:rPr>
              <a:t>Tanchis, comunicatore </a:t>
            </a:r>
            <a:r>
              <a:rPr sz="1100" dirty="0">
                <a:latin typeface="Calibri"/>
                <a:cs typeface="Calibri"/>
              </a:rPr>
              <a:t>e </a:t>
            </a:r>
            <a:r>
              <a:rPr sz="1100" spc="-5" dirty="0">
                <a:latin typeface="Calibri"/>
                <a:cs typeface="Calibri"/>
              </a:rPr>
              <a:t>autore </a:t>
            </a:r>
            <a:r>
              <a:rPr sz="1100" dirty="0">
                <a:latin typeface="Calibri"/>
                <a:cs typeface="Calibri"/>
              </a:rPr>
              <a:t>del </a:t>
            </a:r>
            <a:r>
              <a:rPr sz="1100" spc="-5" dirty="0">
                <a:latin typeface="Calibri"/>
                <a:cs typeface="Calibri"/>
              </a:rPr>
              <a:t>libro Bruno Munari; Anna </a:t>
            </a:r>
            <a:r>
              <a:rPr sz="1100" dirty="0">
                <a:latin typeface="Calibri"/>
                <a:cs typeface="Calibri"/>
              </a:rPr>
              <a:t>Pironti, </a:t>
            </a:r>
            <a:r>
              <a:rPr sz="1100" spc="-5" dirty="0">
                <a:latin typeface="Calibri"/>
                <a:cs typeface="Calibri"/>
              </a:rPr>
              <a:t>Responsabile  Dipartimento Educazione Museo Castello di </a:t>
            </a:r>
            <a:r>
              <a:rPr sz="1100" dirty="0">
                <a:latin typeface="Calibri"/>
                <a:cs typeface="Calibri"/>
              </a:rPr>
              <a:t>Rivoli; </a:t>
            </a:r>
            <a:r>
              <a:rPr sz="1100" spc="-5" dirty="0">
                <a:latin typeface="Calibri"/>
                <a:cs typeface="Calibri"/>
              </a:rPr>
              <a:t>Alessandra </a:t>
            </a:r>
            <a:r>
              <a:rPr sz="1100" dirty="0">
                <a:latin typeface="Calibri"/>
                <a:cs typeface="Calibri"/>
              </a:rPr>
              <a:t>Falconi, referente del </a:t>
            </a:r>
            <a:r>
              <a:rPr sz="1100" spc="-5" dirty="0">
                <a:latin typeface="Calibri"/>
                <a:cs typeface="Calibri"/>
              </a:rPr>
              <a:t>Centro Alberto </a:t>
            </a:r>
            <a:r>
              <a:rPr sz="1100" dirty="0">
                <a:latin typeface="Calibri"/>
                <a:cs typeface="Calibri"/>
              </a:rPr>
              <a:t>Manzi;  </a:t>
            </a:r>
            <a:r>
              <a:rPr sz="1100" spc="-5" dirty="0">
                <a:latin typeface="Calibri"/>
                <a:cs typeface="Calibri"/>
              </a:rPr>
              <a:t>Carlo Infante, Presidente </a:t>
            </a:r>
            <a:r>
              <a:rPr sz="1100" spc="-10" dirty="0">
                <a:latin typeface="Calibri"/>
                <a:cs typeface="Calibri"/>
              </a:rPr>
              <a:t>di </a:t>
            </a:r>
            <a:r>
              <a:rPr sz="1100" dirty="0">
                <a:latin typeface="Calibri"/>
                <a:cs typeface="Calibri"/>
              </a:rPr>
              <a:t>Urban </a:t>
            </a:r>
            <a:r>
              <a:rPr sz="1100" spc="-5" dirty="0">
                <a:latin typeface="Calibri"/>
                <a:cs typeface="Calibri"/>
              </a:rPr>
              <a:t>Experience; Fiorella Operto, Presidente </a:t>
            </a:r>
            <a:r>
              <a:rPr sz="1100" dirty="0">
                <a:latin typeface="Calibri"/>
                <a:cs typeface="Calibri"/>
              </a:rPr>
              <a:t>della </a:t>
            </a:r>
            <a:r>
              <a:rPr sz="1100" spc="-5" dirty="0">
                <a:latin typeface="Calibri"/>
                <a:cs typeface="Calibri"/>
              </a:rPr>
              <a:t>Scuola di Robotica; Hubert  Jaoui, </a:t>
            </a:r>
            <a:r>
              <a:rPr sz="1100" dirty="0">
                <a:latin typeface="Calibri"/>
                <a:cs typeface="Calibri"/>
              </a:rPr>
              <a:t>esperto </a:t>
            </a:r>
            <a:r>
              <a:rPr sz="1100" spc="-5" dirty="0">
                <a:latin typeface="Calibri"/>
                <a:cs typeface="Calibri"/>
              </a:rPr>
              <a:t>di creatività </a:t>
            </a:r>
            <a:r>
              <a:rPr sz="1100" dirty="0">
                <a:latin typeface="Calibri"/>
                <a:cs typeface="Calibri"/>
              </a:rPr>
              <a:t>applicata; </a:t>
            </a:r>
            <a:r>
              <a:rPr sz="1100" spc="-5" dirty="0">
                <a:latin typeface="Calibri"/>
                <a:cs typeface="Calibri"/>
              </a:rPr>
              <a:t>Ruggero </a:t>
            </a:r>
            <a:r>
              <a:rPr sz="1100" dirty="0">
                <a:latin typeface="Calibri"/>
                <a:cs typeface="Calibri"/>
              </a:rPr>
              <a:t>Poi, </a:t>
            </a:r>
            <a:r>
              <a:rPr sz="1100" spc="-5" dirty="0">
                <a:latin typeface="Calibri"/>
                <a:cs typeface="Calibri"/>
              </a:rPr>
              <a:t>Vice Presidente </a:t>
            </a:r>
            <a:r>
              <a:rPr sz="1100" dirty="0">
                <a:latin typeface="Calibri"/>
                <a:cs typeface="Calibri"/>
              </a:rPr>
              <a:t>esecutivo </a:t>
            </a:r>
            <a:r>
              <a:rPr sz="1100" spc="-5" dirty="0">
                <a:latin typeface="Calibri"/>
                <a:cs typeface="Calibri"/>
              </a:rPr>
              <a:t>della Fondazione Montessori  </a:t>
            </a:r>
            <a:r>
              <a:rPr sz="1100" dirty="0">
                <a:latin typeface="Calibri"/>
                <a:cs typeface="Calibri"/>
              </a:rPr>
              <a:t>Italia.</a:t>
            </a:r>
            <a:endParaRPr sz="1100">
              <a:latin typeface="Calibri"/>
              <a:cs typeface="Calibri"/>
            </a:endParaRPr>
          </a:p>
          <a:p>
            <a:pPr>
              <a:lnSpc>
                <a:spcPct val="100000"/>
              </a:lnSpc>
              <a:spcBef>
                <a:spcPts val="25"/>
              </a:spcBef>
            </a:pPr>
            <a:endParaRPr sz="1200">
              <a:latin typeface="Times New Roman"/>
              <a:cs typeface="Times New Roman"/>
            </a:endParaRPr>
          </a:p>
          <a:p>
            <a:pPr marL="12700" marR="6350" algn="just">
              <a:lnSpc>
                <a:spcPct val="101800"/>
              </a:lnSpc>
            </a:pPr>
            <a:r>
              <a:rPr sz="1100" spc="-5" dirty="0">
                <a:latin typeface="Calibri"/>
                <a:cs typeface="Calibri"/>
              </a:rPr>
              <a:t>L’immagine identificativa </a:t>
            </a:r>
            <a:r>
              <a:rPr sz="1100" dirty="0">
                <a:latin typeface="Calibri"/>
                <a:cs typeface="Calibri"/>
              </a:rPr>
              <a:t>della </a:t>
            </a:r>
            <a:r>
              <a:rPr sz="1100" spc="-5" dirty="0">
                <a:latin typeface="Calibri"/>
                <a:cs typeface="Calibri"/>
              </a:rPr>
              <a:t>seconda edizione </a:t>
            </a:r>
            <a:r>
              <a:rPr sz="1100" dirty="0">
                <a:latin typeface="Calibri"/>
                <a:cs typeface="Calibri"/>
              </a:rPr>
              <a:t>del </a:t>
            </a:r>
            <a:r>
              <a:rPr sz="1100" spc="-5" dirty="0">
                <a:latin typeface="Calibri"/>
                <a:cs typeface="Calibri"/>
              </a:rPr>
              <a:t>Festival porta </a:t>
            </a:r>
            <a:r>
              <a:rPr sz="1100" dirty="0">
                <a:latin typeface="Calibri"/>
                <a:cs typeface="Calibri"/>
              </a:rPr>
              <a:t>la </a:t>
            </a:r>
            <a:r>
              <a:rPr sz="1100" spc="-5" dirty="0">
                <a:latin typeface="Calibri"/>
                <a:cs typeface="Calibri"/>
              </a:rPr>
              <a:t>firma di Eva </a:t>
            </a:r>
            <a:r>
              <a:rPr sz="1100" dirty="0">
                <a:latin typeface="Calibri"/>
                <a:cs typeface="Calibri"/>
              </a:rPr>
              <a:t>Montanari, </a:t>
            </a:r>
            <a:r>
              <a:rPr sz="1100" spc="-5" dirty="0">
                <a:latin typeface="Calibri"/>
                <a:cs typeface="Calibri"/>
              </a:rPr>
              <a:t>illustratrice </a:t>
            </a:r>
            <a:r>
              <a:rPr sz="1100" dirty="0">
                <a:latin typeface="Calibri"/>
                <a:cs typeface="Calibri"/>
              </a:rPr>
              <a:t>e  artista </a:t>
            </a:r>
            <a:r>
              <a:rPr sz="1100" spc="-5" dirty="0">
                <a:latin typeface="Calibri"/>
                <a:cs typeface="Calibri"/>
              </a:rPr>
              <a:t>di fama</a:t>
            </a:r>
            <a:r>
              <a:rPr sz="1100" dirty="0">
                <a:latin typeface="Calibri"/>
                <a:cs typeface="Calibri"/>
              </a:rPr>
              <a:t> </a:t>
            </a:r>
            <a:r>
              <a:rPr sz="1100" spc="-5" dirty="0">
                <a:latin typeface="Calibri"/>
                <a:cs typeface="Calibri"/>
              </a:rPr>
              <a:t>internazionale.</a:t>
            </a:r>
            <a:endParaRPr sz="1100">
              <a:latin typeface="Calibri"/>
              <a:cs typeface="Calibri"/>
            </a:endParaRPr>
          </a:p>
          <a:p>
            <a:pPr>
              <a:lnSpc>
                <a:spcPct val="100000"/>
              </a:lnSpc>
              <a:spcBef>
                <a:spcPts val="10"/>
              </a:spcBef>
            </a:pPr>
            <a:endParaRPr sz="1200">
              <a:latin typeface="Times New Roman"/>
              <a:cs typeface="Times New Roman"/>
            </a:endParaRPr>
          </a:p>
          <a:p>
            <a:pPr marL="12700" marR="5080" algn="just">
              <a:lnSpc>
                <a:spcPct val="101899"/>
              </a:lnSpc>
            </a:pPr>
            <a:r>
              <a:rPr sz="1100" dirty="0">
                <a:latin typeface="Calibri"/>
                <a:cs typeface="Calibri"/>
              </a:rPr>
              <a:t>La manifestazione – che </a:t>
            </a:r>
            <a:r>
              <a:rPr sz="1100" spc="-5" dirty="0">
                <a:latin typeface="Calibri"/>
                <a:cs typeface="Calibri"/>
              </a:rPr>
              <a:t>ha </a:t>
            </a:r>
            <a:r>
              <a:rPr sz="1100" dirty="0">
                <a:latin typeface="Calibri"/>
                <a:cs typeface="Calibri"/>
              </a:rPr>
              <a:t>il Patrocinio </a:t>
            </a:r>
            <a:r>
              <a:rPr sz="1100" spc="-5" dirty="0">
                <a:latin typeface="Calibri"/>
                <a:cs typeface="Calibri"/>
              </a:rPr>
              <a:t>dell’UNESCO </a:t>
            </a:r>
            <a:r>
              <a:rPr sz="1100" dirty="0">
                <a:latin typeface="Calibri"/>
                <a:cs typeface="Calibri"/>
              </a:rPr>
              <a:t>e del Ministero dei Beni e delle Attività </a:t>
            </a:r>
            <a:r>
              <a:rPr sz="1100" spc="-5" dirty="0">
                <a:latin typeface="Calibri"/>
                <a:cs typeface="Calibri"/>
              </a:rPr>
              <a:t>Culturali </a:t>
            </a:r>
            <a:r>
              <a:rPr sz="1100" dirty="0">
                <a:latin typeface="Calibri"/>
                <a:cs typeface="Calibri"/>
              </a:rPr>
              <a:t>e del  </a:t>
            </a:r>
            <a:r>
              <a:rPr sz="1100" spc="-5" dirty="0">
                <a:latin typeface="Calibri"/>
                <a:cs typeface="Calibri"/>
              </a:rPr>
              <a:t>Turismo </a:t>
            </a:r>
            <a:r>
              <a:rPr sz="1100" dirty="0">
                <a:latin typeface="Calibri"/>
                <a:cs typeface="Calibri"/>
              </a:rPr>
              <a:t>– </a:t>
            </a:r>
            <a:r>
              <a:rPr sz="1100" spc="-5" dirty="0">
                <a:latin typeface="Calibri"/>
                <a:cs typeface="Calibri"/>
              </a:rPr>
              <a:t>ha </a:t>
            </a:r>
            <a:r>
              <a:rPr sz="1100" dirty="0">
                <a:latin typeface="Calibri"/>
                <a:cs typeface="Calibri"/>
              </a:rPr>
              <a:t>ottenuto </a:t>
            </a:r>
            <a:r>
              <a:rPr sz="1100" spc="-5" dirty="0">
                <a:latin typeface="Calibri"/>
                <a:cs typeface="Calibri"/>
              </a:rPr>
              <a:t>nella </a:t>
            </a:r>
            <a:r>
              <a:rPr sz="1100" dirty="0">
                <a:latin typeface="Calibri"/>
                <a:cs typeface="Calibri"/>
              </a:rPr>
              <a:t>prima </a:t>
            </a:r>
            <a:r>
              <a:rPr sz="1100" spc="-5" dirty="0">
                <a:latin typeface="Calibri"/>
                <a:cs typeface="Calibri"/>
              </a:rPr>
              <a:t>edizione </a:t>
            </a:r>
            <a:r>
              <a:rPr sz="1100" dirty="0">
                <a:latin typeface="Calibri"/>
                <a:cs typeface="Calibri"/>
              </a:rPr>
              <a:t>la </a:t>
            </a:r>
            <a:r>
              <a:rPr sz="1100" i="1" spc="-5" dirty="0">
                <a:latin typeface="Calibri"/>
                <a:cs typeface="Calibri"/>
              </a:rPr>
              <a:t>Medaglia </a:t>
            </a:r>
            <a:r>
              <a:rPr sz="1100" i="1" dirty="0">
                <a:latin typeface="Calibri"/>
                <a:cs typeface="Calibri"/>
              </a:rPr>
              <a:t>del Presidente </a:t>
            </a:r>
            <a:r>
              <a:rPr sz="1100" i="1" spc="-5" dirty="0">
                <a:latin typeface="Calibri"/>
                <a:cs typeface="Calibri"/>
              </a:rPr>
              <a:t>della Repubblica</a:t>
            </a:r>
            <a:r>
              <a:rPr sz="1100" spc="-5" dirty="0">
                <a:latin typeface="Calibri"/>
                <a:cs typeface="Calibri"/>
              </a:rPr>
              <a:t>. </a:t>
            </a:r>
            <a:r>
              <a:rPr sz="1100" dirty="0">
                <a:latin typeface="Calibri"/>
                <a:cs typeface="Calibri"/>
              </a:rPr>
              <a:t>Il </a:t>
            </a:r>
            <a:r>
              <a:rPr sz="1100" spc="-5" dirty="0">
                <a:latin typeface="Calibri"/>
                <a:cs typeface="Calibri"/>
              </a:rPr>
              <a:t>Festival </a:t>
            </a:r>
            <a:r>
              <a:rPr sz="1100" spc="-10" dirty="0">
                <a:latin typeface="Calibri"/>
                <a:cs typeface="Calibri"/>
              </a:rPr>
              <a:t>si  </a:t>
            </a:r>
            <a:r>
              <a:rPr sz="1100" spc="-5" dirty="0">
                <a:latin typeface="Calibri"/>
                <a:cs typeface="Calibri"/>
              </a:rPr>
              <a:t>inserisce </a:t>
            </a:r>
            <a:r>
              <a:rPr sz="1100" dirty="0">
                <a:latin typeface="Calibri"/>
                <a:cs typeface="Calibri"/>
              </a:rPr>
              <a:t>nel più </a:t>
            </a:r>
            <a:r>
              <a:rPr sz="1100" spc="-5" dirty="0">
                <a:latin typeface="Calibri"/>
                <a:cs typeface="Calibri"/>
              </a:rPr>
              <a:t>ampio </a:t>
            </a:r>
            <a:r>
              <a:rPr sz="1100" dirty="0">
                <a:latin typeface="Calibri"/>
                <a:cs typeface="Calibri"/>
              </a:rPr>
              <a:t>e articolato </a:t>
            </a:r>
            <a:r>
              <a:rPr sz="1100" spc="-5" dirty="0">
                <a:latin typeface="Calibri"/>
                <a:cs typeface="Calibri"/>
              </a:rPr>
              <a:t>piano d’azione </a:t>
            </a:r>
            <a:r>
              <a:rPr sz="1100" dirty="0">
                <a:latin typeface="Calibri"/>
                <a:cs typeface="Calibri"/>
              </a:rPr>
              <a:t>a </a:t>
            </a:r>
            <a:r>
              <a:rPr sz="1100" spc="-5" dirty="0">
                <a:latin typeface="Calibri"/>
                <a:cs typeface="Calibri"/>
              </a:rPr>
              <a:t>sostegno </a:t>
            </a:r>
            <a:r>
              <a:rPr sz="1100" dirty="0">
                <a:latin typeface="Calibri"/>
                <a:cs typeface="Calibri"/>
              </a:rPr>
              <a:t>dell’arte e </a:t>
            </a:r>
            <a:r>
              <a:rPr sz="1100" spc="-5" dirty="0">
                <a:latin typeface="Calibri"/>
                <a:cs typeface="Calibri"/>
              </a:rPr>
              <a:t>della </a:t>
            </a:r>
            <a:r>
              <a:rPr sz="1100" dirty="0">
                <a:latin typeface="Calibri"/>
                <a:cs typeface="Calibri"/>
              </a:rPr>
              <a:t>cultura messo a </a:t>
            </a:r>
            <a:r>
              <a:rPr sz="1100" spc="-5" dirty="0">
                <a:latin typeface="Calibri"/>
                <a:cs typeface="Calibri"/>
              </a:rPr>
              <a:t>punto  dall’Abi </a:t>
            </a:r>
            <a:r>
              <a:rPr sz="1100" dirty="0">
                <a:latin typeface="Calibri"/>
                <a:cs typeface="Calibri"/>
              </a:rPr>
              <a:t>con le banche per dare il proprio </a:t>
            </a:r>
            <a:r>
              <a:rPr sz="1100" spc="-5" dirty="0">
                <a:latin typeface="Calibri"/>
                <a:cs typeface="Calibri"/>
              </a:rPr>
              <a:t>contributo di settore </a:t>
            </a:r>
            <a:r>
              <a:rPr sz="1100" dirty="0">
                <a:latin typeface="Calibri"/>
                <a:cs typeface="Calibri"/>
              </a:rPr>
              <a:t>alla tutela e alla condivisione </a:t>
            </a:r>
            <a:r>
              <a:rPr sz="1100" spc="-5" dirty="0">
                <a:latin typeface="Calibri"/>
                <a:cs typeface="Calibri"/>
              </a:rPr>
              <a:t>dell’immenso  </a:t>
            </a:r>
            <a:r>
              <a:rPr sz="1100" dirty="0">
                <a:latin typeface="Calibri"/>
                <a:cs typeface="Calibri"/>
              </a:rPr>
              <a:t>patrimonio </a:t>
            </a:r>
            <a:r>
              <a:rPr sz="1100" spc="-5" dirty="0">
                <a:latin typeface="Calibri"/>
                <a:cs typeface="Calibri"/>
              </a:rPr>
              <a:t>storico-artistico</a:t>
            </a:r>
            <a:r>
              <a:rPr sz="1100" spc="-20" dirty="0">
                <a:latin typeface="Calibri"/>
                <a:cs typeface="Calibri"/>
              </a:rPr>
              <a:t> </a:t>
            </a:r>
            <a:r>
              <a:rPr sz="1100" spc="-5" dirty="0">
                <a:latin typeface="Calibri"/>
                <a:cs typeface="Calibri"/>
              </a:rPr>
              <a:t>nazionale.</a:t>
            </a:r>
            <a:endParaRPr sz="1100">
              <a:latin typeface="Calibri"/>
              <a:cs typeface="Calibri"/>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Tafter.it</a:t>
            </a:r>
            <a:endParaRPr sz="1600">
              <a:latin typeface="Arial"/>
              <a:cs typeface="Arial"/>
            </a:endParaRPr>
          </a:p>
          <a:p>
            <a:pPr marL="12700">
              <a:lnSpc>
                <a:spcPts val="1880"/>
              </a:lnSpc>
            </a:pPr>
            <a:r>
              <a:rPr sz="1600" b="1" spc="-5" dirty="0">
                <a:latin typeface="Arial"/>
                <a:cs typeface="Arial"/>
              </a:rPr>
              <a:t>8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49545" y="4809630"/>
            <a:ext cx="3497500" cy="91051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401694"/>
            <a:ext cx="5914390" cy="561340"/>
          </a:xfrm>
          <a:prstGeom prst="rect">
            <a:avLst/>
          </a:prstGeom>
        </p:spPr>
        <p:txBody>
          <a:bodyPr vert="horz" wrap="square" lIns="0" tIns="12065" rIns="0" bIns="0" rtlCol="0">
            <a:spAutoFit/>
          </a:bodyPr>
          <a:lstStyle/>
          <a:p>
            <a:pPr marL="12700">
              <a:lnSpc>
                <a:spcPct val="100000"/>
              </a:lnSpc>
              <a:spcBef>
                <a:spcPts val="95"/>
              </a:spcBef>
            </a:pPr>
            <a:r>
              <a:rPr sz="1850" b="1" spc="-5" dirty="0">
                <a:latin typeface="Calibri"/>
                <a:cs typeface="Calibri"/>
              </a:rPr>
              <a:t>Varie </a:t>
            </a:r>
            <a:r>
              <a:rPr sz="1850" b="1" dirty="0">
                <a:latin typeface="Calibri"/>
                <a:cs typeface="Calibri"/>
              </a:rPr>
              <a:t>sedi. </a:t>
            </a:r>
            <a:r>
              <a:rPr sz="1850" b="1" spc="-10" dirty="0">
                <a:latin typeface="Calibri"/>
                <a:cs typeface="Calibri"/>
              </a:rPr>
              <a:t>Festival </a:t>
            </a:r>
            <a:r>
              <a:rPr sz="1850" b="1" dirty="0">
                <a:latin typeface="Calibri"/>
                <a:cs typeface="Calibri"/>
              </a:rPr>
              <a:t>della </a:t>
            </a:r>
            <a:r>
              <a:rPr sz="1850" b="1" spc="-5" dirty="0">
                <a:latin typeface="Calibri"/>
                <a:cs typeface="Calibri"/>
              </a:rPr>
              <a:t>Cultura Creativa. Dal 16 al 22</a:t>
            </a:r>
            <a:r>
              <a:rPr sz="1850" b="1" spc="65" dirty="0">
                <a:latin typeface="Calibri"/>
                <a:cs typeface="Calibri"/>
              </a:rPr>
              <a:t> </a:t>
            </a:r>
            <a:r>
              <a:rPr sz="1850" b="1" spc="-10" dirty="0">
                <a:latin typeface="Calibri"/>
                <a:cs typeface="Calibri"/>
              </a:rPr>
              <a:t>marzo</a:t>
            </a:r>
            <a:endParaRPr sz="1850">
              <a:latin typeface="Calibri"/>
              <a:cs typeface="Calibri"/>
            </a:endParaRPr>
          </a:p>
          <a:p>
            <a:pPr marL="12700">
              <a:lnSpc>
                <a:spcPct val="100000"/>
              </a:lnSpc>
              <a:spcBef>
                <a:spcPts val="805"/>
              </a:spcBef>
            </a:pPr>
            <a:r>
              <a:rPr sz="1000" spc="-5" dirty="0">
                <a:latin typeface="Calibri"/>
                <a:cs typeface="Calibri"/>
              </a:rPr>
              <a:t>8 marzo 2015</a:t>
            </a:r>
            <a:endParaRPr sz="1000">
              <a:latin typeface="Calibri"/>
              <a:cs typeface="Calibri"/>
            </a:endParaRPr>
          </a:p>
        </p:txBody>
      </p:sp>
      <p:sp>
        <p:nvSpPr>
          <p:cNvPr id="6" name="object 6"/>
          <p:cNvSpPr txBox="1"/>
          <p:nvPr/>
        </p:nvSpPr>
        <p:spPr>
          <a:xfrm>
            <a:off x="706627" y="4263059"/>
            <a:ext cx="6149340" cy="5367655"/>
          </a:xfrm>
          <a:prstGeom prst="rect">
            <a:avLst/>
          </a:prstGeom>
        </p:spPr>
        <p:txBody>
          <a:bodyPr vert="horz" wrap="square" lIns="0" tIns="11430" rIns="0" bIns="0" rtlCol="0">
            <a:spAutoFit/>
          </a:bodyPr>
          <a:lstStyle/>
          <a:p>
            <a:pPr marL="3960495" marR="5715" algn="just">
              <a:lnSpc>
                <a:spcPct val="117000"/>
              </a:lnSpc>
              <a:spcBef>
                <a:spcPts val="90"/>
              </a:spcBef>
            </a:pPr>
            <a:r>
              <a:rPr sz="1150" b="1" spc="-5" dirty="0">
                <a:latin typeface="Calibri"/>
                <a:cs typeface="Calibri"/>
              </a:rPr>
              <a:t>Dopo il successo della </a:t>
            </a:r>
            <a:r>
              <a:rPr sz="1150" b="1" dirty="0">
                <a:latin typeface="Calibri"/>
                <a:cs typeface="Calibri"/>
              </a:rPr>
              <a:t>I </a:t>
            </a:r>
            <a:r>
              <a:rPr sz="1150" b="1" spc="-5" dirty="0">
                <a:latin typeface="Calibri"/>
                <a:cs typeface="Calibri"/>
              </a:rPr>
              <a:t>edizione  che </a:t>
            </a:r>
            <a:r>
              <a:rPr sz="1150" b="1" dirty="0">
                <a:latin typeface="Calibri"/>
                <a:cs typeface="Calibri"/>
              </a:rPr>
              <a:t>ha </a:t>
            </a:r>
            <a:r>
              <a:rPr sz="1150" b="1" spc="-5" dirty="0">
                <a:latin typeface="Calibri"/>
                <a:cs typeface="Calibri"/>
              </a:rPr>
              <a:t>visto </a:t>
            </a:r>
            <a:r>
              <a:rPr sz="1150" spc="-5" dirty="0">
                <a:latin typeface="Calibri"/>
                <a:cs typeface="Calibri"/>
              </a:rPr>
              <a:t>50 città </a:t>
            </a:r>
            <a:r>
              <a:rPr sz="1150" b="1" spc="-5" dirty="0">
                <a:latin typeface="Calibri"/>
                <a:cs typeface="Calibri"/>
              </a:rPr>
              <a:t>coinvolte </a:t>
            </a:r>
            <a:r>
              <a:rPr sz="1150" b="1" dirty="0">
                <a:latin typeface="Calibri"/>
                <a:cs typeface="Calibri"/>
              </a:rPr>
              <a:t>e </a:t>
            </a:r>
            <a:r>
              <a:rPr sz="1150" b="1" spc="-5" dirty="0">
                <a:latin typeface="Calibri"/>
                <a:cs typeface="Calibri"/>
              </a:rPr>
              <a:t>più  </a:t>
            </a:r>
            <a:r>
              <a:rPr sz="1150" b="1" dirty="0">
                <a:latin typeface="Calibri"/>
                <a:cs typeface="Calibri"/>
              </a:rPr>
              <a:t>di </a:t>
            </a:r>
            <a:r>
              <a:rPr sz="1150" spc="-5" dirty="0">
                <a:latin typeface="Calibri"/>
                <a:cs typeface="Calibri"/>
              </a:rPr>
              <a:t>10.000 bambini </a:t>
            </a:r>
            <a:r>
              <a:rPr sz="1150" dirty="0">
                <a:latin typeface="Calibri"/>
                <a:cs typeface="Calibri"/>
              </a:rPr>
              <a:t>e </a:t>
            </a:r>
            <a:r>
              <a:rPr sz="1150" spc="-5" dirty="0">
                <a:latin typeface="Calibri"/>
                <a:cs typeface="Calibri"/>
              </a:rPr>
              <a:t>ragazzi  </a:t>
            </a:r>
            <a:r>
              <a:rPr sz="1150" b="1" spc="-5" dirty="0">
                <a:latin typeface="Calibri"/>
                <a:cs typeface="Calibri"/>
              </a:rPr>
              <a:t>cimentarsi con </a:t>
            </a:r>
            <a:r>
              <a:rPr sz="1150" b="1" dirty="0">
                <a:latin typeface="Calibri"/>
                <a:cs typeface="Calibri"/>
              </a:rPr>
              <a:t>il </a:t>
            </a:r>
            <a:r>
              <a:rPr sz="1150" b="1" spc="-5" dirty="0">
                <a:latin typeface="Calibri"/>
                <a:cs typeface="Calibri"/>
              </a:rPr>
              <a:t>tema </a:t>
            </a:r>
            <a:r>
              <a:rPr sz="1150" b="1" dirty="0">
                <a:latin typeface="Calibri"/>
                <a:cs typeface="Calibri"/>
              </a:rPr>
              <a:t>del </a:t>
            </a:r>
            <a:r>
              <a:rPr sz="1150" b="1" spc="-5" dirty="0">
                <a:latin typeface="Calibri"/>
                <a:cs typeface="Calibri"/>
              </a:rPr>
              <a:t>Museo  Immaginario, </a:t>
            </a:r>
            <a:r>
              <a:rPr sz="1150" spc="-5" dirty="0">
                <a:latin typeface="Calibri"/>
                <a:cs typeface="Calibri"/>
              </a:rPr>
              <a:t>torna </a:t>
            </a:r>
            <a:r>
              <a:rPr sz="1150" dirty="0">
                <a:latin typeface="Calibri"/>
                <a:cs typeface="Calibri"/>
              </a:rPr>
              <a:t>il </a:t>
            </a:r>
            <a:r>
              <a:rPr sz="1150" spc="-5" dirty="0">
                <a:latin typeface="Calibri"/>
                <a:cs typeface="Calibri"/>
              </a:rPr>
              <a:t>Festival della  Cultura Creativa </a:t>
            </a:r>
            <a:r>
              <a:rPr sz="1150" b="1" spc="-5" dirty="0">
                <a:latin typeface="Calibri"/>
                <a:cs typeface="Calibri"/>
              </a:rPr>
              <a:t>organizzato </a:t>
            </a:r>
            <a:r>
              <a:rPr sz="1150" b="1" dirty="0">
                <a:latin typeface="Calibri"/>
                <a:cs typeface="Calibri"/>
              </a:rPr>
              <a:t>dalle  banche </a:t>
            </a:r>
            <a:r>
              <a:rPr sz="1150" b="1" spc="-5" dirty="0">
                <a:latin typeface="Calibri"/>
                <a:cs typeface="Calibri"/>
              </a:rPr>
              <a:t>italiane </a:t>
            </a:r>
            <a:r>
              <a:rPr sz="1150" b="1" dirty="0">
                <a:latin typeface="Calibri"/>
                <a:cs typeface="Calibri"/>
              </a:rPr>
              <a:t>e </a:t>
            </a:r>
            <a:r>
              <a:rPr sz="1150" b="1" spc="-5" dirty="0">
                <a:latin typeface="Calibri"/>
                <a:cs typeface="Calibri"/>
              </a:rPr>
              <a:t>coordinato  dall’</a:t>
            </a:r>
            <a:r>
              <a:rPr sz="1150" spc="-5" dirty="0">
                <a:latin typeface="Calibri"/>
                <a:cs typeface="Calibri"/>
              </a:rPr>
              <a:t>ABI</a:t>
            </a:r>
            <a:r>
              <a:rPr sz="1150" b="1" spc="-5" dirty="0">
                <a:latin typeface="Calibri"/>
                <a:cs typeface="Calibri"/>
              </a:rPr>
              <a:t>.</a:t>
            </a:r>
            <a:endParaRPr sz="1150">
              <a:latin typeface="Calibri"/>
              <a:cs typeface="Calibri"/>
            </a:endParaRPr>
          </a:p>
          <a:p>
            <a:pPr marL="3960495" marR="8255" algn="just">
              <a:lnSpc>
                <a:spcPct val="121700"/>
              </a:lnSpc>
              <a:spcBef>
                <a:spcPts val="590"/>
              </a:spcBef>
            </a:pPr>
            <a:r>
              <a:rPr sz="1150" spc="-5" dirty="0">
                <a:latin typeface="Calibri"/>
                <a:cs typeface="Calibri"/>
              </a:rPr>
              <a:t>La </a:t>
            </a:r>
            <a:r>
              <a:rPr sz="1150" dirty="0">
                <a:latin typeface="Calibri"/>
                <a:cs typeface="Calibri"/>
              </a:rPr>
              <a:t>manifestazione si </a:t>
            </a:r>
            <a:r>
              <a:rPr sz="1150" spc="-5" dirty="0">
                <a:latin typeface="Calibri"/>
                <a:cs typeface="Calibri"/>
              </a:rPr>
              <a:t>svolgerà nella  </a:t>
            </a:r>
            <a:r>
              <a:rPr sz="1150" dirty="0">
                <a:latin typeface="Calibri"/>
                <a:cs typeface="Calibri"/>
              </a:rPr>
              <a:t>settimana </a:t>
            </a:r>
            <a:r>
              <a:rPr sz="1150" b="1" dirty="0">
                <a:latin typeface="Calibri"/>
                <a:cs typeface="Calibri"/>
              </a:rPr>
              <a:t>dal 16 </a:t>
            </a:r>
            <a:r>
              <a:rPr sz="1150" b="1" spc="-10" dirty="0">
                <a:latin typeface="Calibri"/>
                <a:cs typeface="Calibri"/>
              </a:rPr>
              <a:t>al </a:t>
            </a:r>
            <a:r>
              <a:rPr sz="1150" b="1" spc="-5" dirty="0">
                <a:latin typeface="Calibri"/>
                <a:cs typeface="Calibri"/>
              </a:rPr>
              <a:t>22 </a:t>
            </a:r>
            <a:r>
              <a:rPr sz="1150" b="1" spc="-10" dirty="0">
                <a:latin typeface="Calibri"/>
                <a:cs typeface="Calibri"/>
              </a:rPr>
              <a:t>marzo</a:t>
            </a:r>
            <a:r>
              <a:rPr sz="1150" b="1" spc="-20" dirty="0">
                <a:latin typeface="Calibri"/>
                <a:cs typeface="Calibri"/>
              </a:rPr>
              <a:t> </a:t>
            </a:r>
            <a:r>
              <a:rPr sz="1150" b="1" dirty="0">
                <a:latin typeface="Calibri"/>
                <a:cs typeface="Calibri"/>
              </a:rPr>
              <a:t>2015</a:t>
            </a:r>
            <a:r>
              <a:rPr sz="1150" dirty="0">
                <a:latin typeface="Calibri"/>
                <a:cs typeface="Calibri"/>
              </a:rPr>
              <a:t>.</a:t>
            </a:r>
            <a:endParaRPr sz="1150">
              <a:latin typeface="Calibri"/>
              <a:cs typeface="Calibri"/>
            </a:endParaRPr>
          </a:p>
          <a:p>
            <a:pPr marL="12700" marR="9525" algn="just">
              <a:lnSpc>
                <a:spcPct val="121700"/>
              </a:lnSpc>
              <a:spcBef>
                <a:spcPts val="5"/>
              </a:spcBef>
            </a:pPr>
            <a:r>
              <a:rPr sz="1150" spc="-5" dirty="0">
                <a:latin typeface="Calibri"/>
                <a:cs typeface="Calibri"/>
              </a:rPr>
              <a:t>Le banche affiancano </a:t>
            </a:r>
            <a:r>
              <a:rPr sz="1150" dirty="0">
                <a:latin typeface="Calibri"/>
                <a:cs typeface="Calibri"/>
              </a:rPr>
              <a:t>e </a:t>
            </a:r>
            <a:r>
              <a:rPr sz="1150" spc="-5" dirty="0">
                <a:latin typeface="Calibri"/>
                <a:cs typeface="Calibri"/>
              </a:rPr>
              <a:t>sostengono </a:t>
            </a:r>
            <a:r>
              <a:rPr sz="1150" dirty="0">
                <a:latin typeface="Calibri"/>
                <a:cs typeface="Calibri"/>
              </a:rPr>
              <a:t>la </a:t>
            </a:r>
            <a:r>
              <a:rPr sz="1150" spc="-5" dirty="0">
                <a:latin typeface="Calibri"/>
                <a:cs typeface="Calibri"/>
              </a:rPr>
              <a:t>società civile come catalizzatori di cultura </a:t>
            </a:r>
            <a:r>
              <a:rPr sz="1150" dirty="0">
                <a:latin typeface="Calibri"/>
                <a:cs typeface="Calibri"/>
              </a:rPr>
              <a:t>e </a:t>
            </a:r>
            <a:r>
              <a:rPr sz="1150" spc="-5" dirty="0">
                <a:latin typeface="Calibri"/>
                <a:cs typeface="Calibri"/>
              </a:rPr>
              <a:t>creatività sul  territorio, contribuendo </a:t>
            </a:r>
            <a:r>
              <a:rPr sz="1150" dirty="0">
                <a:latin typeface="Calibri"/>
                <a:cs typeface="Calibri"/>
              </a:rPr>
              <a:t>ad </a:t>
            </a:r>
            <a:r>
              <a:rPr sz="1150" spc="-5" dirty="0">
                <a:latin typeface="Calibri"/>
                <a:cs typeface="Calibri"/>
              </a:rPr>
              <a:t>accrescere </a:t>
            </a:r>
            <a:r>
              <a:rPr sz="1150" dirty="0">
                <a:latin typeface="Calibri"/>
                <a:cs typeface="Calibri"/>
              </a:rPr>
              <a:t>la </a:t>
            </a:r>
            <a:r>
              <a:rPr sz="1150" spc="-5" dirty="0">
                <a:latin typeface="Calibri"/>
                <a:cs typeface="Calibri"/>
              </a:rPr>
              <a:t>consapevolezza </a:t>
            </a:r>
            <a:r>
              <a:rPr sz="1150" dirty="0">
                <a:latin typeface="Calibri"/>
                <a:cs typeface="Calibri"/>
              </a:rPr>
              <a:t>e </a:t>
            </a:r>
            <a:r>
              <a:rPr sz="1150" spc="-10" dirty="0">
                <a:latin typeface="Calibri"/>
                <a:cs typeface="Calibri"/>
              </a:rPr>
              <a:t>le </a:t>
            </a:r>
            <a:r>
              <a:rPr sz="1150" spc="-5" dirty="0">
                <a:latin typeface="Calibri"/>
                <a:cs typeface="Calibri"/>
              </a:rPr>
              <a:t>capacità espressive dei giovani, nutrendo  </a:t>
            </a:r>
            <a:r>
              <a:rPr sz="1150" dirty="0">
                <a:latin typeface="Calibri"/>
                <a:cs typeface="Calibri"/>
              </a:rPr>
              <a:t>la </a:t>
            </a:r>
            <a:r>
              <a:rPr sz="1150" spc="-5" dirty="0">
                <a:latin typeface="Calibri"/>
                <a:cs typeface="Calibri"/>
              </a:rPr>
              <a:t>cultura del fare </a:t>
            </a:r>
            <a:r>
              <a:rPr sz="1150" dirty="0">
                <a:latin typeface="Calibri"/>
                <a:cs typeface="Calibri"/>
              </a:rPr>
              <a:t>in </a:t>
            </a:r>
            <a:r>
              <a:rPr sz="1150" spc="-5" dirty="0">
                <a:latin typeface="Calibri"/>
                <a:cs typeface="Calibri"/>
              </a:rPr>
              <a:t>comune per </a:t>
            </a:r>
            <a:r>
              <a:rPr sz="1150" dirty="0">
                <a:latin typeface="Calibri"/>
                <a:cs typeface="Calibri"/>
              </a:rPr>
              <a:t>il </a:t>
            </a:r>
            <a:r>
              <a:rPr sz="1150" b="1" dirty="0">
                <a:latin typeface="Calibri"/>
                <a:cs typeface="Calibri"/>
              </a:rPr>
              <a:t>bene </a:t>
            </a:r>
            <a:r>
              <a:rPr sz="1150" b="1" spc="-5" dirty="0">
                <a:latin typeface="Calibri"/>
                <a:cs typeface="Calibri"/>
              </a:rPr>
              <a:t>in</a:t>
            </a:r>
            <a:r>
              <a:rPr sz="1150" b="1" spc="20" dirty="0">
                <a:latin typeface="Calibri"/>
                <a:cs typeface="Calibri"/>
              </a:rPr>
              <a:t> </a:t>
            </a:r>
            <a:r>
              <a:rPr sz="1150" b="1" spc="-5" dirty="0">
                <a:latin typeface="Calibri"/>
                <a:cs typeface="Calibri"/>
              </a:rPr>
              <a:t>comune</a:t>
            </a:r>
            <a:r>
              <a:rPr sz="1150" spc="-5" dirty="0">
                <a:latin typeface="Calibri"/>
                <a:cs typeface="Calibri"/>
              </a:rPr>
              <a:t>.</a:t>
            </a:r>
            <a:endParaRPr sz="1150">
              <a:latin typeface="Calibri"/>
              <a:cs typeface="Calibri"/>
            </a:endParaRPr>
          </a:p>
          <a:p>
            <a:pPr marL="12700" marR="7620" algn="just">
              <a:lnSpc>
                <a:spcPct val="121700"/>
              </a:lnSpc>
            </a:pPr>
            <a:r>
              <a:rPr sz="1150" dirty="0">
                <a:latin typeface="Calibri"/>
                <a:cs typeface="Calibri"/>
              </a:rPr>
              <a:t>È il </a:t>
            </a:r>
            <a:r>
              <a:rPr sz="1150" spc="-5" dirty="0">
                <a:latin typeface="Calibri"/>
                <a:cs typeface="Calibri"/>
              </a:rPr>
              <a:t>primo festival diffuso </a:t>
            </a:r>
            <a:r>
              <a:rPr sz="1150" dirty="0">
                <a:latin typeface="Calibri"/>
                <a:cs typeface="Calibri"/>
              </a:rPr>
              <a:t>e </a:t>
            </a:r>
            <a:r>
              <a:rPr sz="1150" spc="-5" dirty="0">
                <a:latin typeface="Calibri"/>
                <a:cs typeface="Calibri"/>
              </a:rPr>
              <a:t>pervasivo sul territorio italiano. </a:t>
            </a:r>
            <a:r>
              <a:rPr sz="1150" dirty="0">
                <a:latin typeface="Calibri"/>
                <a:cs typeface="Calibri"/>
              </a:rPr>
              <a:t>È </a:t>
            </a:r>
            <a:r>
              <a:rPr sz="1150" spc="-5" dirty="0">
                <a:latin typeface="Calibri"/>
                <a:cs typeface="Calibri"/>
              </a:rPr>
              <a:t>stato ideato dall’ABI con l’intento di  </a:t>
            </a:r>
            <a:r>
              <a:rPr sz="1150" b="1" spc="-5" dirty="0">
                <a:latin typeface="Calibri"/>
                <a:cs typeface="Calibri"/>
              </a:rPr>
              <a:t>avvicinare </a:t>
            </a:r>
            <a:r>
              <a:rPr sz="1150" b="1" dirty="0">
                <a:latin typeface="Calibri"/>
                <a:cs typeface="Calibri"/>
              </a:rPr>
              <a:t>i </a:t>
            </a:r>
            <a:r>
              <a:rPr sz="1150" b="1" spc="-5" dirty="0">
                <a:latin typeface="Calibri"/>
                <a:cs typeface="Calibri"/>
              </a:rPr>
              <a:t>bambini </a:t>
            </a:r>
            <a:r>
              <a:rPr sz="1150" b="1" dirty="0">
                <a:latin typeface="Calibri"/>
                <a:cs typeface="Calibri"/>
              </a:rPr>
              <a:t>e i </a:t>
            </a:r>
            <a:r>
              <a:rPr sz="1150" b="1" spc="-5" dirty="0">
                <a:latin typeface="Calibri"/>
                <a:cs typeface="Calibri"/>
              </a:rPr>
              <a:t>ragazzi alla cultura </a:t>
            </a:r>
            <a:r>
              <a:rPr sz="1150" b="1" dirty="0">
                <a:latin typeface="Calibri"/>
                <a:cs typeface="Calibri"/>
              </a:rPr>
              <a:t>e </a:t>
            </a:r>
            <a:r>
              <a:rPr sz="1150" b="1" spc="-5" dirty="0">
                <a:latin typeface="Calibri"/>
                <a:cs typeface="Calibri"/>
              </a:rPr>
              <a:t>di stimolarne </a:t>
            </a:r>
            <a:r>
              <a:rPr sz="1150" b="1" dirty="0">
                <a:latin typeface="Calibri"/>
                <a:cs typeface="Calibri"/>
              </a:rPr>
              <a:t>la creatività</a:t>
            </a:r>
            <a:r>
              <a:rPr sz="1150" dirty="0">
                <a:latin typeface="Calibri"/>
                <a:cs typeface="Calibri"/>
              </a:rPr>
              <a:t>, </a:t>
            </a:r>
            <a:r>
              <a:rPr sz="1150" spc="-5" dirty="0">
                <a:latin typeface="Calibri"/>
                <a:cs typeface="Calibri"/>
              </a:rPr>
              <a:t>ricorrendo </a:t>
            </a:r>
            <a:r>
              <a:rPr sz="1150" dirty="0">
                <a:latin typeface="Calibri"/>
                <a:cs typeface="Calibri"/>
              </a:rPr>
              <a:t>a </a:t>
            </a:r>
            <a:r>
              <a:rPr sz="1150" spc="-5" dirty="0">
                <a:latin typeface="Calibri"/>
                <a:cs typeface="Calibri"/>
              </a:rPr>
              <a:t>energie attive nel  territorio di appartenenza di ogni banca aderente: </a:t>
            </a:r>
            <a:r>
              <a:rPr sz="1150" b="1" spc="-5" dirty="0">
                <a:latin typeface="Calibri"/>
                <a:cs typeface="Calibri"/>
              </a:rPr>
              <a:t>scuole, associazioni culturali, musei, biblioteche  </a:t>
            </a:r>
            <a:r>
              <a:rPr sz="1150" dirty="0">
                <a:latin typeface="Calibri"/>
                <a:cs typeface="Calibri"/>
              </a:rPr>
              <a:t>ecc.</a:t>
            </a:r>
            <a:endParaRPr sz="1150">
              <a:latin typeface="Calibri"/>
              <a:cs typeface="Calibri"/>
            </a:endParaRPr>
          </a:p>
          <a:p>
            <a:pPr marL="12700" algn="just">
              <a:lnSpc>
                <a:spcPct val="100000"/>
              </a:lnSpc>
              <a:spcBef>
                <a:spcPts val="300"/>
              </a:spcBef>
            </a:pPr>
            <a:r>
              <a:rPr sz="1150" b="1" spc="-5" dirty="0">
                <a:latin typeface="Calibri"/>
                <a:cs typeface="Calibri"/>
              </a:rPr>
              <a:t>Sarà diffuso in quanto presente </a:t>
            </a:r>
            <a:r>
              <a:rPr sz="1150" b="1" dirty="0">
                <a:latin typeface="Calibri"/>
                <a:cs typeface="Calibri"/>
              </a:rPr>
              <a:t>sul </a:t>
            </a:r>
            <a:r>
              <a:rPr sz="1150" b="1" spc="-5" dirty="0">
                <a:latin typeface="Calibri"/>
                <a:cs typeface="Calibri"/>
              </a:rPr>
              <a:t>territorio </a:t>
            </a:r>
            <a:r>
              <a:rPr sz="1150" b="1" dirty="0">
                <a:latin typeface="Calibri"/>
                <a:cs typeface="Calibri"/>
              </a:rPr>
              <a:t>nazionale</a:t>
            </a:r>
            <a:r>
              <a:rPr sz="1150" dirty="0">
                <a:latin typeface="Calibri"/>
                <a:cs typeface="Calibri"/>
              </a:rPr>
              <a:t>, </a:t>
            </a:r>
            <a:r>
              <a:rPr sz="1150" spc="-10" dirty="0">
                <a:latin typeface="Calibri"/>
                <a:cs typeface="Calibri"/>
              </a:rPr>
              <a:t>ovunque una </a:t>
            </a:r>
            <a:r>
              <a:rPr sz="1150" dirty="0">
                <a:latin typeface="Calibri"/>
                <a:cs typeface="Calibri"/>
              </a:rPr>
              <a:t>banca</a:t>
            </a:r>
            <a:r>
              <a:rPr sz="1150" spc="50" dirty="0">
                <a:latin typeface="Calibri"/>
                <a:cs typeface="Calibri"/>
              </a:rPr>
              <a:t> </a:t>
            </a:r>
            <a:r>
              <a:rPr sz="1150" spc="-5" dirty="0">
                <a:latin typeface="Calibri"/>
                <a:cs typeface="Calibri"/>
              </a:rPr>
              <a:t>aderirà.</a:t>
            </a:r>
            <a:endParaRPr sz="1150">
              <a:latin typeface="Calibri"/>
              <a:cs typeface="Calibri"/>
            </a:endParaRPr>
          </a:p>
          <a:p>
            <a:pPr marL="12700" marR="5080" algn="just">
              <a:lnSpc>
                <a:spcPct val="121800"/>
              </a:lnSpc>
            </a:pPr>
            <a:r>
              <a:rPr sz="1150" b="1" spc="-5" dirty="0">
                <a:latin typeface="Calibri"/>
                <a:cs typeface="Calibri"/>
              </a:rPr>
              <a:t>Sarà pervasivo perché coinvolgerà </a:t>
            </a:r>
            <a:r>
              <a:rPr sz="1150" b="1" dirty="0">
                <a:latin typeface="Calibri"/>
                <a:cs typeface="Calibri"/>
              </a:rPr>
              <a:t>tutte le persone </a:t>
            </a:r>
            <a:r>
              <a:rPr sz="1150" b="1" spc="-5" dirty="0">
                <a:latin typeface="Calibri"/>
                <a:cs typeface="Calibri"/>
              </a:rPr>
              <a:t>che ruotano intorno ai bambini </a:t>
            </a:r>
            <a:r>
              <a:rPr sz="1150" b="1" dirty="0">
                <a:latin typeface="Calibri"/>
                <a:cs typeface="Calibri"/>
              </a:rPr>
              <a:t>e </a:t>
            </a:r>
            <a:r>
              <a:rPr sz="1150" b="1" spc="-5" dirty="0">
                <a:latin typeface="Calibri"/>
                <a:cs typeface="Calibri"/>
              </a:rPr>
              <a:t>ai </a:t>
            </a:r>
            <a:r>
              <a:rPr sz="1150" b="1" spc="5" dirty="0">
                <a:latin typeface="Calibri"/>
                <a:cs typeface="Calibri"/>
              </a:rPr>
              <a:t>pre-  </a:t>
            </a:r>
            <a:r>
              <a:rPr sz="1150" b="1" spc="-5" dirty="0">
                <a:latin typeface="Calibri"/>
                <a:cs typeface="Calibri"/>
              </a:rPr>
              <a:t>adolescenti</a:t>
            </a:r>
            <a:r>
              <a:rPr sz="1150" spc="-5" dirty="0">
                <a:latin typeface="Calibri"/>
                <a:cs typeface="Calibri"/>
              </a:rPr>
              <a:t>: famiglie, operatori culturali, insegnanti, artisti </a:t>
            </a:r>
            <a:r>
              <a:rPr sz="1150" dirty="0">
                <a:latin typeface="Calibri"/>
                <a:cs typeface="Calibri"/>
              </a:rPr>
              <a:t>– </a:t>
            </a:r>
            <a:r>
              <a:rPr sz="1150" spc="-5" dirty="0">
                <a:latin typeface="Calibri"/>
                <a:cs typeface="Calibri"/>
              </a:rPr>
              <a:t>generando </a:t>
            </a:r>
            <a:r>
              <a:rPr sz="1150" spc="-10" dirty="0">
                <a:latin typeface="Calibri"/>
                <a:cs typeface="Calibri"/>
              </a:rPr>
              <a:t>dunque </a:t>
            </a:r>
            <a:r>
              <a:rPr sz="1150" spc="-5" dirty="0">
                <a:latin typeface="Calibri"/>
                <a:cs typeface="Calibri"/>
              </a:rPr>
              <a:t>un coinvolgimento  capillare.</a:t>
            </a:r>
            <a:endParaRPr sz="1150">
              <a:latin typeface="Calibri"/>
              <a:cs typeface="Calibri"/>
            </a:endParaRPr>
          </a:p>
          <a:p>
            <a:pPr marL="12700" marR="5715" algn="just">
              <a:lnSpc>
                <a:spcPct val="121700"/>
              </a:lnSpc>
            </a:pPr>
            <a:r>
              <a:rPr sz="1150" spc="-5" dirty="0">
                <a:latin typeface="Calibri"/>
                <a:cs typeface="Calibri"/>
              </a:rPr>
              <a:t>Le azioni dureranno </a:t>
            </a:r>
            <a:r>
              <a:rPr sz="1150" b="1" dirty="0">
                <a:latin typeface="Calibri"/>
                <a:cs typeface="Calibri"/>
              </a:rPr>
              <a:t>una </a:t>
            </a:r>
            <a:r>
              <a:rPr sz="1150" b="1" spc="-5" dirty="0">
                <a:latin typeface="Calibri"/>
                <a:cs typeface="Calibri"/>
              </a:rPr>
              <a:t>settimana </a:t>
            </a:r>
            <a:r>
              <a:rPr sz="1150" dirty="0">
                <a:latin typeface="Calibri"/>
                <a:cs typeface="Calibri"/>
              </a:rPr>
              <a:t>e </a:t>
            </a:r>
            <a:r>
              <a:rPr sz="1150" spc="-5" dirty="0">
                <a:latin typeface="Calibri"/>
                <a:cs typeface="Calibri"/>
              </a:rPr>
              <a:t>riguarderanno </a:t>
            </a:r>
            <a:r>
              <a:rPr sz="1150" b="1" spc="-5" dirty="0">
                <a:latin typeface="Calibri"/>
                <a:cs typeface="Calibri"/>
              </a:rPr>
              <a:t>laboratori </a:t>
            </a:r>
            <a:r>
              <a:rPr sz="1150" dirty="0">
                <a:latin typeface="Calibri"/>
                <a:cs typeface="Calibri"/>
              </a:rPr>
              <a:t>e </a:t>
            </a:r>
            <a:r>
              <a:rPr sz="1150" spc="-5" dirty="0">
                <a:latin typeface="Calibri"/>
                <a:cs typeface="Calibri"/>
              </a:rPr>
              <a:t>altre attività (concerti, </a:t>
            </a:r>
            <a:r>
              <a:rPr sz="1150" dirty="0">
                <a:latin typeface="Calibri"/>
                <a:cs typeface="Calibri"/>
              </a:rPr>
              <a:t>visite a </a:t>
            </a:r>
            <a:r>
              <a:rPr sz="1150" spc="-5" dirty="0">
                <a:latin typeface="Calibri"/>
                <a:cs typeface="Calibri"/>
              </a:rPr>
              <a:t>musei,  riflessioni, ecc.) </a:t>
            </a:r>
            <a:r>
              <a:rPr sz="1150" dirty="0">
                <a:latin typeface="Calibri"/>
                <a:cs typeface="Calibri"/>
              </a:rPr>
              <a:t>in </a:t>
            </a:r>
            <a:r>
              <a:rPr sz="1150" spc="-5" dirty="0">
                <a:latin typeface="Calibri"/>
                <a:cs typeface="Calibri"/>
              </a:rPr>
              <a:t>base </a:t>
            </a:r>
            <a:r>
              <a:rPr sz="1150" dirty="0">
                <a:latin typeface="Calibri"/>
                <a:cs typeface="Calibri"/>
              </a:rPr>
              <a:t>a </a:t>
            </a:r>
            <a:r>
              <a:rPr sz="1150" b="1" dirty="0">
                <a:latin typeface="Calibri"/>
                <a:cs typeface="Calibri"/>
              </a:rPr>
              <a:t>un </a:t>
            </a:r>
            <a:r>
              <a:rPr sz="1150" b="1" spc="-5" dirty="0">
                <a:latin typeface="Calibri"/>
                <a:cs typeface="Calibri"/>
              </a:rPr>
              <a:t>tema generale</a:t>
            </a:r>
            <a:r>
              <a:rPr sz="1150" spc="-5" dirty="0">
                <a:latin typeface="Calibri"/>
                <a:cs typeface="Calibri"/>
              </a:rPr>
              <a:t>, scelto ogni anno, che ogni banca (in collaborazione con  scuole, associazioni </a:t>
            </a:r>
            <a:r>
              <a:rPr sz="1150" dirty="0">
                <a:latin typeface="Calibri"/>
                <a:cs typeface="Calibri"/>
              </a:rPr>
              <a:t>e </a:t>
            </a:r>
            <a:r>
              <a:rPr sz="1150" spc="-5" dirty="0">
                <a:latin typeface="Calibri"/>
                <a:cs typeface="Calibri"/>
              </a:rPr>
              <a:t>strutture culturali) </a:t>
            </a:r>
            <a:r>
              <a:rPr sz="1150" dirty="0">
                <a:latin typeface="Calibri"/>
                <a:cs typeface="Calibri"/>
              </a:rPr>
              <a:t>interpreterà </a:t>
            </a:r>
            <a:r>
              <a:rPr sz="1150" spc="-5" dirty="0">
                <a:latin typeface="Calibri"/>
                <a:cs typeface="Calibri"/>
              </a:rPr>
              <a:t>secondo </a:t>
            </a:r>
            <a:r>
              <a:rPr sz="1150" dirty="0">
                <a:latin typeface="Calibri"/>
                <a:cs typeface="Calibri"/>
              </a:rPr>
              <a:t>le </a:t>
            </a:r>
            <a:r>
              <a:rPr sz="1150" spc="-5" dirty="0">
                <a:latin typeface="Calibri"/>
                <a:cs typeface="Calibri"/>
              </a:rPr>
              <a:t>proprie specificità </a:t>
            </a:r>
            <a:r>
              <a:rPr sz="1150" dirty="0">
                <a:latin typeface="Calibri"/>
                <a:cs typeface="Calibri"/>
              </a:rPr>
              <a:t>e </a:t>
            </a:r>
            <a:r>
              <a:rPr sz="1150" spc="-5" dirty="0">
                <a:latin typeface="Calibri"/>
                <a:cs typeface="Calibri"/>
              </a:rPr>
              <a:t>quelle </a:t>
            </a:r>
            <a:r>
              <a:rPr sz="1150" spc="-10" dirty="0">
                <a:latin typeface="Calibri"/>
                <a:cs typeface="Calibri"/>
              </a:rPr>
              <a:t>del  </a:t>
            </a:r>
            <a:r>
              <a:rPr sz="1150" spc="-5" dirty="0">
                <a:latin typeface="Calibri"/>
                <a:cs typeface="Calibri"/>
              </a:rPr>
              <a:t>territorio </a:t>
            </a:r>
            <a:r>
              <a:rPr sz="1150" dirty="0">
                <a:latin typeface="Calibri"/>
                <a:cs typeface="Calibri"/>
              </a:rPr>
              <a:t>in </a:t>
            </a:r>
            <a:r>
              <a:rPr sz="1150" spc="-5" dirty="0">
                <a:latin typeface="Calibri"/>
                <a:cs typeface="Calibri"/>
              </a:rPr>
              <a:t>cui</a:t>
            </a:r>
            <a:r>
              <a:rPr sz="1150" dirty="0">
                <a:latin typeface="Calibri"/>
                <a:cs typeface="Calibri"/>
              </a:rPr>
              <a:t> </a:t>
            </a:r>
            <a:r>
              <a:rPr sz="1150" spc="-5" dirty="0">
                <a:latin typeface="Calibri"/>
                <a:cs typeface="Calibri"/>
              </a:rPr>
              <a:t>opera.</a:t>
            </a:r>
            <a:endParaRPr sz="1150">
              <a:latin typeface="Calibri"/>
              <a:cs typeface="Calibri"/>
            </a:endParaRPr>
          </a:p>
        </p:txBody>
      </p:sp>
      <p:sp>
        <p:nvSpPr>
          <p:cNvPr id="7" name="object 7"/>
          <p:cNvSpPr/>
          <p:nvPr/>
        </p:nvSpPr>
        <p:spPr>
          <a:xfrm>
            <a:off x="2414984" y="2066924"/>
            <a:ext cx="2242476" cy="108775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Tafter.it</a:t>
            </a:r>
            <a:endParaRPr sz="1600">
              <a:latin typeface="Arial"/>
              <a:cs typeface="Arial"/>
            </a:endParaRPr>
          </a:p>
          <a:p>
            <a:pPr marL="12700">
              <a:lnSpc>
                <a:spcPts val="1880"/>
              </a:lnSpc>
            </a:pPr>
            <a:r>
              <a:rPr sz="1600" b="1" spc="-5" dirty="0">
                <a:latin typeface="Arial"/>
                <a:cs typeface="Arial"/>
              </a:rPr>
              <a:t>8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310434"/>
            <a:ext cx="6149340" cy="3013710"/>
          </a:xfrm>
          <a:prstGeom prst="rect">
            <a:avLst/>
          </a:prstGeom>
        </p:spPr>
        <p:txBody>
          <a:bodyPr vert="horz" wrap="square" lIns="0" tIns="12700" rIns="0" bIns="0" rtlCol="0">
            <a:spAutoFit/>
          </a:bodyPr>
          <a:lstStyle/>
          <a:p>
            <a:pPr marL="12700" marR="5080" algn="just">
              <a:lnSpc>
                <a:spcPct val="121700"/>
              </a:lnSpc>
              <a:spcBef>
                <a:spcPts val="100"/>
              </a:spcBef>
            </a:pPr>
            <a:r>
              <a:rPr sz="1150" spc="-5" dirty="0">
                <a:latin typeface="Calibri"/>
                <a:cs typeface="Calibri"/>
              </a:rPr>
              <a:t>Una delle sue cifre importanti sarà dunque </a:t>
            </a:r>
            <a:r>
              <a:rPr sz="1150" dirty="0">
                <a:latin typeface="Calibri"/>
                <a:cs typeface="Calibri"/>
              </a:rPr>
              <a:t>la </a:t>
            </a:r>
            <a:r>
              <a:rPr sz="1150" b="1" spc="-5" dirty="0">
                <a:latin typeface="Calibri"/>
                <a:cs typeface="Calibri"/>
              </a:rPr>
              <a:t>molteplicità delle esperienze </a:t>
            </a:r>
            <a:r>
              <a:rPr sz="1150" b="1" dirty="0">
                <a:latin typeface="Calibri"/>
                <a:cs typeface="Calibri"/>
              </a:rPr>
              <a:t>e </a:t>
            </a:r>
            <a:r>
              <a:rPr sz="1150" b="1" spc="-5" dirty="0">
                <a:latin typeface="Calibri"/>
                <a:cs typeface="Calibri"/>
              </a:rPr>
              <a:t>degli </a:t>
            </a:r>
            <a:r>
              <a:rPr sz="1150" b="1" dirty="0">
                <a:latin typeface="Calibri"/>
                <a:cs typeface="Calibri"/>
              </a:rPr>
              <a:t>approcci</a:t>
            </a:r>
            <a:r>
              <a:rPr sz="1150" dirty="0">
                <a:latin typeface="Calibri"/>
                <a:cs typeface="Calibri"/>
              </a:rPr>
              <a:t>, </a:t>
            </a:r>
            <a:r>
              <a:rPr sz="1150" spc="-5" dirty="0">
                <a:latin typeface="Calibri"/>
                <a:cs typeface="Calibri"/>
              </a:rPr>
              <a:t>sempre </a:t>
            </a:r>
            <a:r>
              <a:rPr sz="1150" dirty="0">
                <a:latin typeface="Calibri"/>
                <a:cs typeface="Calibri"/>
              </a:rPr>
              <a:t>in  </a:t>
            </a:r>
            <a:r>
              <a:rPr sz="1150" spc="-5" dirty="0">
                <a:latin typeface="Calibri"/>
                <a:cs typeface="Calibri"/>
              </a:rPr>
              <a:t>base </a:t>
            </a:r>
            <a:r>
              <a:rPr sz="1150" dirty="0">
                <a:latin typeface="Calibri"/>
                <a:cs typeface="Calibri"/>
              </a:rPr>
              <a:t>a </a:t>
            </a:r>
            <a:r>
              <a:rPr sz="1150" spc="-5" dirty="0">
                <a:latin typeface="Calibri"/>
                <a:cs typeface="Calibri"/>
              </a:rPr>
              <a:t>quelle “grammatiche della fantasia” che occorrono per realizzare esperienza di vera</a:t>
            </a:r>
            <a:r>
              <a:rPr sz="1150" spc="130" dirty="0">
                <a:latin typeface="Calibri"/>
                <a:cs typeface="Calibri"/>
              </a:rPr>
              <a:t> </a:t>
            </a:r>
            <a:r>
              <a:rPr sz="1150" spc="-5" dirty="0">
                <a:latin typeface="Calibri"/>
                <a:cs typeface="Calibri"/>
              </a:rPr>
              <a:t>crescita.</a:t>
            </a:r>
            <a:endParaRPr sz="1150">
              <a:latin typeface="Calibri"/>
              <a:cs typeface="Calibri"/>
            </a:endParaRPr>
          </a:p>
          <a:p>
            <a:pPr marL="12700" marR="5080" algn="just">
              <a:lnSpc>
                <a:spcPct val="121700"/>
              </a:lnSpc>
            </a:pPr>
            <a:r>
              <a:rPr sz="1150" spc="-5" dirty="0">
                <a:latin typeface="Calibri"/>
                <a:cs typeface="Calibri"/>
              </a:rPr>
              <a:t>Altra caratteristica che </a:t>
            </a:r>
            <a:r>
              <a:rPr sz="1150" dirty="0">
                <a:latin typeface="Calibri"/>
                <a:cs typeface="Calibri"/>
              </a:rPr>
              <a:t>il </a:t>
            </a:r>
            <a:r>
              <a:rPr sz="1150" spc="-5" dirty="0">
                <a:latin typeface="Calibri"/>
                <a:cs typeface="Calibri"/>
              </a:rPr>
              <a:t>Festival vuole incoraggiare </a:t>
            </a:r>
            <a:r>
              <a:rPr sz="1150" dirty="0">
                <a:latin typeface="Calibri"/>
                <a:cs typeface="Calibri"/>
              </a:rPr>
              <a:t>è il </a:t>
            </a:r>
            <a:r>
              <a:rPr sz="1150" spc="-5" dirty="0">
                <a:latin typeface="Calibri"/>
                <a:cs typeface="Calibri"/>
              </a:rPr>
              <a:t>principio di protagonismo collettivo, ovvero </a:t>
            </a:r>
            <a:r>
              <a:rPr sz="1150" b="1" spc="-5" dirty="0">
                <a:latin typeface="Calibri"/>
                <a:cs typeface="Calibri"/>
              </a:rPr>
              <a:t>la  capacità </a:t>
            </a:r>
            <a:r>
              <a:rPr sz="1150" b="1" dirty="0">
                <a:latin typeface="Calibri"/>
                <a:cs typeface="Calibri"/>
              </a:rPr>
              <a:t>di </a:t>
            </a:r>
            <a:r>
              <a:rPr sz="1150" b="1" spc="-5" dirty="0">
                <a:latin typeface="Calibri"/>
                <a:cs typeface="Calibri"/>
              </a:rPr>
              <a:t>lavorare insieme sentendosi tutti partecipi, </a:t>
            </a:r>
            <a:r>
              <a:rPr sz="1150" spc="-5" dirty="0">
                <a:latin typeface="Calibri"/>
                <a:cs typeface="Calibri"/>
              </a:rPr>
              <a:t>dove l’accento sarà posto più sul “processo”  che sul risultato</a:t>
            </a:r>
            <a:r>
              <a:rPr sz="1150" spc="5" dirty="0">
                <a:latin typeface="Calibri"/>
                <a:cs typeface="Calibri"/>
              </a:rPr>
              <a:t> </a:t>
            </a:r>
            <a:r>
              <a:rPr sz="1150" spc="-5" dirty="0">
                <a:latin typeface="Calibri"/>
                <a:cs typeface="Calibri"/>
              </a:rPr>
              <a:t>finale.</a:t>
            </a:r>
            <a:endParaRPr sz="1150">
              <a:latin typeface="Calibri"/>
              <a:cs typeface="Calibri"/>
            </a:endParaRPr>
          </a:p>
          <a:p>
            <a:pPr marL="12700" marR="9525" algn="just">
              <a:lnSpc>
                <a:spcPct val="121800"/>
              </a:lnSpc>
            </a:pPr>
            <a:r>
              <a:rPr sz="1150" dirty="0">
                <a:latin typeface="Calibri"/>
                <a:cs typeface="Calibri"/>
              </a:rPr>
              <a:t>In </a:t>
            </a:r>
            <a:r>
              <a:rPr sz="1150" spc="-5" dirty="0">
                <a:latin typeface="Calibri"/>
                <a:cs typeface="Calibri"/>
              </a:rPr>
              <a:t>sostanza, </a:t>
            </a:r>
            <a:r>
              <a:rPr sz="1150" dirty="0">
                <a:latin typeface="Calibri"/>
                <a:cs typeface="Calibri"/>
              </a:rPr>
              <a:t>si </a:t>
            </a:r>
            <a:r>
              <a:rPr sz="1150" spc="-5" dirty="0">
                <a:latin typeface="Calibri"/>
                <a:cs typeface="Calibri"/>
              </a:rPr>
              <a:t>incoraggia un </a:t>
            </a:r>
            <a:r>
              <a:rPr sz="1150" b="1" spc="-5" dirty="0">
                <a:latin typeface="Calibri"/>
                <a:cs typeface="Calibri"/>
              </a:rPr>
              <a:t>atteggiamento “aperto”</a:t>
            </a:r>
            <a:r>
              <a:rPr sz="1150" spc="-5" dirty="0">
                <a:latin typeface="Calibri"/>
                <a:cs typeface="Calibri"/>
              </a:rPr>
              <a:t>, </a:t>
            </a:r>
            <a:r>
              <a:rPr sz="1150" dirty="0">
                <a:latin typeface="Calibri"/>
                <a:cs typeface="Calibri"/>
              </a:rPr>
              <a:t>senza </a:t>
            </a:r>
            <a:r>
              <a:rPr sz="1150" spc="-5" dirty="0">
                <a:latin typeface="Calibri"/>
                <a:cs typeface="Calibri"/>
              </a:rPr>
              <a:t>troppi vincoli, con </a:t>
            </a:r>
            <a:r>
              <a:rPr sz="1150" dirty="0">
                <a:latin typeface="Calibri"/>
                <a:cs typeface="Calibri"/>
              </a:rPr>
              <a:t>il </a:t>
            </a:r>
            <a:r>
              <a:rPr sz="1150" spc="-5" dirty="0">
                <a:latin typeface="Calibri"/>
                <a:cs typeface="Calibri"/>
              </a:rPr>
              <a:t>quale </a:t>
            </a:r>
            <a:r>
              <a:rPr sz="1150" dirty="0">
                <a:latin typeface="Calibri"/>
                <a:cs typeface="Calibri"/>
              </a:rPr>
              <a:t>i </a:t>
            </a:r>
            <a:r>
              <a:rPr sz="1150" spc="-5" dirty="0">
                <a:latin typeface="Calibri"/>
                <a:cs typeface="Calibri"/>
              </a:rPr>
              <a:t>diversi attori  del Festival potranno interpretare </a:t>
            </a:r>
            <a:r>
              <a:rPr sz="1150" dirty="0">
                <a:latin typeface="Calibri"/>
                <a:cs typeface="Calibri"/>
              </a:rPr>
              <a:t>il tema </a:t>
            </a:r>
            <a:r>
              <a:rPr sz="1150" spc="-5" dirty="0">
                <a:latin typeface="Calibri"/>
                <a:cs typeface="Calibri"/>
              </a:rPr>
              <a:t>scelto </a:t>
            </a:r>
            <a:r>
              <a:rPr sz="1150" dirty="0">
                <a:latin typeface="Calibri"/>
                <a:cs typeface="Calibri"/>
              </a:rPr>
              <a:t>in </a:t>
            </a:r>
            <a:r>
              <a:rPr sz="1150" spc="-5" dirty="0">
                <a:latin typeface="Calibri"/>
                <a:cs typeface="Calibri"/>
              </a:rPr>
              <a:t>un’ottica di ricerca, scambio </a:t>
            </a:r>
            <a:r>
              <a:rPr sz="1150" dirty="0">
                <a:latin typeface="Calibri"/>
                <a:cs typeface="Calibri"/>
              </a:rPr>
              <a:t>e </a:t>
            </a:r>
            <a:r>
              <a:rPr sz="1150" spc="-5" dirty="0">
                <a:latin typeface="Calibri"/>
                <a:cs typeface="Calibri"/>
              </a:rPr>
              <a:t>condivisione, sino </a:t>
            </a:r>
            <a:r>
              <a:rPr sz="1150" dirty="0">
                <a:latin typeface="Calibri"/>
                <a:cs typeface="Calibri"/>
              </a:rPr>
              <a:t>a  </a:t>
            </a:r>
            <a:r>
              <a:rPr sz="1150" spc="-5" dirty="0">
                <a:latin typeface="Calibri"/>
                <a:cs typeface="Calibri"/>
              </a:rPr>
              <a:t>superare </a:t>
            </a:r>
            <a:r>
              <a:rPr sz="1150" dirty="0">
                <a:latin typeface="Calibri"/>
                <a:cs typeface="Calibri"/>
              </a:rPr>
              <a:t>i </a:t>
            </a:r>
            <a:r>
              <a:rPr sz="1150" spc="-5" dirty="0">
                <a:latin typeface="Calibri"/>
                <a:cs typeface="Calibri"/>
              </a:rPr>
              <a:t>tradizionali confini di un Festival verso </a:t>
            </a:r>
            <a:r>
              <a:rPr sz="1150" spc="-10" dirty="0">
                <a:latin typeface="Calibri"/>
                <a:cs typeface="Calibri"/>
              </a:rPr>
              <a:t>una </a:t>
            </a:r>
            <a:r>
              <a:rPr sz="1150" dirty="0">
                <a:latin typeface="Calibri"/>
                <a:cs typeface="Calibri"/>
              </a:rPr>
              <a:t>“</a:t>
            </a:r>
            <a:r>
              <a:rPr sz="1150" b="1" dirty="0">
                <a:latin typeface="Calibri"/>
                <a:cs typeface="Calibri"/>
              </a:rPr>
              <a:t>Festa della </a:t>
            </a:r>
            <a:r>
              <a:rPr sz="1150" b="1" spc="-5" dirty="0">
                <a:latin typeface="Calibri"/>
                <a:cs typeface="Calibri"/>
              </a:rPr>
              <a:t>cultura </a:t>
            </a:r>
            <a:r>
              <a:rPr sz="1150" b="1" dirty="0">
                <a:latin typeface="Calibri"/>
                <a:cs typeface="Calibri"/>
              </a:rPr>
              <a:t>e </a:t>
            </a:r>
            <a:r>
              <a:rPr sz="1150" b="1" spc="-5" dirty="0">
                <a:latin typeface="Calibri"/>
                <a:cs typeface="Calibri"/>
              </a:rPr>
              <a:t>della</a:t>
            </a:r>
            <a:r>
              <a:rPr sz="1150" b="1" spc="60" dirty="0">
                <a:latin typeface="Calibri"/>
                <a:cs typeface="Calibri"/>
              </a:rPr>
              <a:t> </a:t>
            </a:r>
            <a:r>
              <a:rPr sz="1150" b="1" spc="-5" dirty="0">
                <a:latin typeface="Calibri"/>
                <a:cs typeface="Calibri"/>
              </a:rPr>
              <a:t>creatività</a:t>
            </a:r>
            <a:r>
              <a:rPr sz="1150" spc="-5" dirty="0">
                <a:latin typeface="Calibri"/>
                <a:cs typeface="Calibri"/>
              </a:rPr>
              <a:t>”.</a:t>
            </a:r>
            <a:endParaRPr sz="1150">
              <a:latin typeface="Calibri"/>
              <a:cs typeface="Calibri"/>
            </a:endParaRPr>
          </a:p>
          <a:p>
            <a:pPr>
              <a:lnSpc>
                <a:spcPct val="100000"/>
              </a:lnSpc>
            </a:pPr>
            <a:endParaRPr sz="1100">
              <a:latin typeface="Times New Roman"/>
              <a:cs typeface="Times New Roman"/>
            </a:endParaRPr>
          </a:p>
          <a:p>
            <a:pPr marL="12700" algn="just">
              <a:lnSpc>
                <a:spcPct val="100000"/>
              </a:lnSpc>
              <a:spcBef>
                <a:spcPts val="775"/>
              </a:spcBef>
            </a:pPr>
            <a:r>
              <a:rPr sz="1100" spc="-5" dirty="0">
                <a:latin typeface="Calibri"/>
                <a:cs typeface="Calibri"/>
              </a:rPr>
              <a:t>Consulta </a:t>
            </a:r>
            <a:r>
              <a:rPr sz="1100" dirty="0">
                <a:latin typeface="Calibri"/>
                <a:cs typeface="Calibri"/>
              </a:rPr>
              <a:t>il </a:t>
            </a:r>
            <a:r>
              <a:rPr sz="1100" u="sng" spc="-5" dirty="0">
                <a:uFill>
                  <a:solidFill>
                    <a:srgbClr val="000000"/>
                  </a:solidFill>
                </a:uFill>
                <a:latin typeface="Calibri"/>
                <a:cs typeface="Calibri"/>
                <a:hlinkClick r:id="rId3"/>
              </a:rPr>
              <a:t>sito</a:t>
            </a:r>
            <a:r>
              <a:rPr sz="1100" spc="-10" dirty="0">
                <a:latin typeface="Calibri"/>
                <a:cs typeface="Calibri"/>
                <a:hlinkClick r:id="rId3"/>
              </a:rPr>
              <a:t> </a:t>
            </a:r>
            <a:r>
              <a:rPr sz="1100" u="sng" spc="-5" dirty="0">
                <a:solidFill>
                  <a:srgbClr val="0000FF"/>
                </a:solidFill>
                <a:uFill>
                  <a:solidFill>
                    <a:srgbClr val="0000FF"/>
                  </a:solidFill>
                </a:uFill>
                <a:latin typeface="Calibri"/>
                <a:cs typeface="Calibri"/>
                <a:hlinkClick r:id="rId3"/>
              </a:rPr>
              <a:t>www.festivalculturacreativa.it</a:t>
            </a:r>
            <a:endParaRPr sz="1100">
              <a:latin typeface="Calibri"/>
              <a:cs typeface="Calibri"/>
            </a:endParaRPr>
          </a:p>
          <a:p>
            <a:pPr>
              <a:lnSpc>
                <a:spcPct val="100000"/>
              </a:lnSpc>
            </a:pPr>
            <a:endParaRPr sz="1100">
              <a:latin typeface="Times New Roman"/>
              <a:cs typeface="Times New Roman"/>
            </a:endParaRPr>
          </a:p>
          <a:p>
            <a:pPr marL="12700" algn="just">
              <a:lnSpc>
                <a:spcPct val="100000"/>
              </a:lnSpc>
              <a:spcBef>
                <a:spcPts val="775"/>
              </a:spcBef>
            </a:pPr>
            <a:r>
              <a:rPr sz="1100" b="1" spc="-5" dirty="0">
                <a:latin typeface="Calibri"/>
                <a:cs typeface="Calibri"/>
              </a:rPr>
              <a:t>Informazioni:</a:t>
            </a:r>
            <a:endParaRPr sz="1100">
              <a:latin typeface="Calibri"/>
              <a:cs typeface="Calibri"/>
            </a:endParaRPr>
          </a:p>
          <a:p>
            <a:pPr marL="12700" algn="just">
              <a:lnSpc>
                <a:spcPct val="100000"/>
              </a:lnSpc>
              <a:spcBef>
                <a:spcPts val="360"/>
              </a:spcBef>
            </a:pPr>
            <a:r>
              <a:rPr sz="1100" spc="-5" dirty="0">
                <a:latin typeface="Calibri"/>
                <a:cs typeface="Calibri"/>
              </a:rPr>
              <a:t>Tel:066767343</a:t>
            </a:r>
            <a:endParaRPr sz="1100">
              <a:latin typeface="Calibri"/>
              <a:cs typeface="Calibri"/>
            </a:endParaRPr>
          </a:p>
          <a:p>
            <a:pPr marL="12700" algn="just">
              <a:lnSpc>
                <a:spcPct val="100000"/>
              </a:lnSpc>
              <a:spcBef>
                <a:spcPts val="360"/>
              </a:spcBef>
            </a:pPr>
            <a:r>
              <a:rPr sz="1100" u="sng" spc="-5" dirty="0">
                <a:uFill>
                  <a:solidFill>
                    <a:srgbClr val="000000"/>
                  </a:solidFill>
                </a:uFill>
                <a:latin typeface="Calibri"/>
                <a:cs typeface="Calibri"/>
                <a:hlinkClick r:id="rId4"/>
              </a:rPr>
              <a:t>festival@abi.it</a:t>
            </a:r>
            <a:endParaRPr sz="1100">
              <a:latin typeface="Calibri"/>
              <a:cs typeface="Calibri"/>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044064"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30" dirty="0">
                <a:latin typeface="Arial"/>
                <a:cs typeface="Arial"/>
              </a:rPr>
              <a:t>A</a:t>
            </a:r>
            <a:r>
              <a:rPr sz="1600" b="1" spc="5" dirty="0">
                <a:latin typeface="Arial"/>
                <a:cs typeface="Arial"/>
              </a:rPr>
              <a:t>r</a:t>
            </a:r>
            <a:r>
              <a:rPr sz="1600" b="1" dirty="0">
                <a:latin typeface="Arial"/>
                <a:cs typeface="Arial"/>
              </a:rPr>
              <a:t>t</a:t>
            </a:r>
            <a:r>
              <a:rPr sz="1600" b="1" spc="-5" dirty="0">
                <a:latin typeface="Arial"/>
                <a:cs typeface="Arial"/>
              </a:rPr>
              <a:t>apa</a:t>
            </a:r>
            <a:r>
              <a:rPr sz="1600" b="1" spc="5" dirty="0">
                <a:latin typeface="Arial"/>
                <a:cs typeface="Arial"/>
              </a:rPr>
              <a:t>r</a:t>
            </a:r>
            <a:r>
              <a:rPr sz="1600" b="1" spc="-5" dirty="0">
                <a:latin typeface="Arial"/>
                <a:cs typeface="Arial"/>
              </a:rPr>
              <a:t>tofc</a:t>
            </a:r>
            <a:r>
              <a:rPr sz="1600" b="1" spc="-15" dirty="0">
                <a:latin typeface="Arial"/>
                <a:cs typeface="Arial"/>
              </a:rPr>
              <a:t>u</a:t>
            </a:r>
            <a:r>
              <a:rPr sz="1600" b="1" spc="5" dirty="0">
                <a:latin typeface="Arial"/>
                <a:cs typeface="Arial"/>
              </a:rPr>
              <a:t>l</a:t>
            </a:r>
            <a:r>
              <a:rPr sz="1600" b="1" spc="-5" dirty="0">
                <a:latin typeface="Arial"/>
                <a:cs typeface="Arial"/>
              </a:rPr>
              <a:t>t</a:t>
            </a:r>
            <a:r>
              <a:rPr sz="1600" b="1" spc="-15" dirty="0">
                <a:latin typeface="Arial"/>
                <a:cs typeface="Arial"/>
              </a:rPr>
              <a:t>u</a:t>
            </a:r>
            <a:r>
              <a:rPr sz="1600" b="1" spc="5" dirty="0">
                <a:latin typeface="Arial"/>
                <a:cs typeface="Arial"/>
              </a:rPr>
              <a:t>r</a:t>
            </a:r>
            <a:r>
              <a:rPr sz="1600" b="1" spc="-5" dirty="0">
                <a:latin typeface="Arial"/>
                <a:cs typeface="Arial"/>
              </a:rPr>
              <a:t>e.net  9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76300" y="4255134"/>
            <a:ext cx="2705100" cy="10668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714114"/>
            <a:ext cx="6130290" cy="6010910"/>
          </a:xfrm>
          <a:prstGeom prst="rect">
            <a:avLst/>
          </a:prstGeom>
        </p:spPr>
        <p:txBody>
          <a:bodyPr vert="horz" wrap="square" lIns="0" tIns="12065" rIns="0" bIns="0" rtlCol="0">
            <a:spAutoFit/>
          </a:bodyPr>
          <a:lstStyle/>
          <a:p>
            <a:pPr marL="12700">
              <a:lnSpc>
                <a:spcPct val="100000"/>
              </a:lnSpc>
              <a:spcBef>
                <a:spcPts val="95"/>
              </a:spcBef>
            </a:pPr>
            <a:r>
              <a:rPr sz="2200" b="1" spc="-15" dirty="0">
                <a:latin typeface="Calibri"/>
                <a:cs typeface="Calibri"/>
              </a:rPr>
              <a:t>Festival </a:t>
            </a:r>
            <a:r>
              <a:rPr sz="2200" b="1" spc="-5" dirty="0">
                <a:latin typeface="Calibri"/>
                <a:cs typeface="Calibri"/>
              </a:rPr>
              <a:t>della </a:t>
            </a:r>
            <a:r>
              <a:rPr sz="2200" b="1" spc="-15" dirty="0">
                <a:latin typeface="Calibri"/>
                <a:cs typeface="Calibri"/>
              </a:rPr>
              <a:t>Cultura Creativa. </a:t>
            </a:r>
            <a:r>
              <a:rPr sz="2200" b="1" spc="-10" dirty="0">
                <a:latin typeface="Calibri"/>
                <a:cs typeface="Calibri"/>
              </a:rPr>
              <a:t>Dal </a:t>
            </a:r>
            <a:r>
              <a:rPr sz="2200" b="1" spc="-5" dirty="0">
                <a:latin typeface="Calibri"/>
                <a:cs typeface="Calibri"/>
              </a:rPr>
              <a:t>16 </a:t>
            </a:r>
            <a:r>
              <a:rPr sz="2200" b="1" dirty="0">
                <a:latin typeface="Calibri"/>
                <a:cs typeface="Calibri"/>
              </a:rPr>
              <a:t>al </a:t>
            </a:r>
            <a:r>
              <a:rPr sz="2200" b="1" spc="-5" dirty="0">
                <a:latin typeface="Calibri"/>
                <a:cs typeface="Calibri"/>
              </a:rPr>
              <a:t>22</a:t>
            </a:r>
            <a:r>
              <a:rPr sz="2200" b="1" spc="65" dirty="0">
                <a:latin typeface="Calibri"/>
                <a:cs typeface="Calibri"/>
              </a:rPr>
              <a:t> </a:t>
            </a:r>
            <a:r>
              <a:rPr sz="2200" b="1" spc="-15" dirty="0">
                <a:latin typeface="Calibri"/>
                <a:cs typeface="Calibri"/>
              </a:rPr>
              <a:t>marzo</a:t>
            </a:r>
            <a:endParaRPr sz="2200">
              <a:latin typeface="Calibri"/>
              <a:cs typeface="Calibri"/>
            </a:endParaRPr>
          </a:p>
          <a:p>
            <a:pPr marL="2971165" marR="135890">
              <a:lnSpc>
                <a:spcPct val="152800"/>
              </a:lnSpc>
              <a:spcBef>
                <a:spcPts val="730"/>
              </a:spcBef>
            </a:pPr>
            <a:r>
              <a:rPr sz="1200" spc="-5" dirty="0">
                <a:latin typeface="Calibri"/>
                <a:cs typeface="Calibri"/>
              </a:rPr>
              <a:t>E’ stato presentato </a:t>
            </a:r>
            <a:r>
              <a:rPr sz="1200" spc="-10" dirty="0">
                <a:latin typeface="Calibri"/>
                <a:cs typeface="Calibri"/>
              </a:rPr>
              <a:t>il </a:t>
            </a:r>
            <a:r>
              <a:rPr sz="1200" spc="-5" dirty="0">
                <a:latin typeface="Calibri"/>
                <a:cs typeface="Calibri"/>
              </a:rPr>
              <a:t>programma della seconda  edizione </a:t>
            </a:r>
            <a:r>
              <a:rPr sz="1200" dirty="0">
                <a:latin typeface="Calibri"/>
                <a:cs typeface="Calibri"/>
              </a:rPr>
              <a:t>del </a:t>
            </a:r>
            <a:r>
              <a:rPr sz="1200" b="1" spc="-5" dirty="0">
                <a:latin typeface="Calibri"/>
                <a:cs typeface="Calibri"/>
              </a:rPr>
              <a:t>Festival della Cultura Creativa </a:t>
            </a:r>
            <a:r>
              <a:rPr sz="1200" b="1" dirty="0">
                <a:latin typeface="Calibri"/>
                <a:cs typeface="Calibri"/>
              </a:rPr>
              <a:t>(16 –  22 </a:t>
            </a:r>
            <a:r>
              <a:rPr sz="1200" b="1" spc="-5" dirty="0">
                <a:latin typeface="Calibri"/>
                <a:cs typeface="Calibri"/>
              </a:rPr>
              <a:t>marzo </a:t>
            </a:r>
            <a:r>
              <a:rPr sz="1200" b="1" dirty="0">
                <a:latin typeface="Calibri"/>
                <a:cs typeface="Calibri"/>
              </a:rPr>
              <a:t>2015)</a:t>
            </a:r>
            <a:r>
              <a:rPr sz="1200" dirty="0">
                <a:latin typeface="Calibri"/>
                <a:cs typeface="Calibri"/>
              </a:rPr>
              <a:t>, </a:t>
            </a:r>
            <a:r>
              <a:rPr sz="1200" spc="-5" dirty="0">
                <a:latin typeface="Calibri"/>
                <a:cs typeface="Calibri"/>
              </a:rPr>
              <a:t>iniziativa dedicata </a:t>
            </a:r>
            <a:r>
              <a:rPr sz="1200" dirty="0">
                <a:latin typeface="Calibri"/>
                <a:cs typeface="Calibri"/>
              </a:rPr>
              <a:t>a </a:t>
            </a:r>
            <a:r>
              <a:rPr sz="1200" spc="-5" dirty="0">
                <a:latin typeface="Calibri"/>
                <a:cs typeface="Calibri"/>
              </a:rPr>
              <a:t>bambini </a:t>
            </a:r>
            <a:r>
              <a:rPr sz="1200" dirty="0">
                <a:latin typeface="Calibri"/>
                <a:cs typeface="Calibri"/>
              </a:rPr>
              <a:t>e  giovani e </a:t>
            </a:r>
            <a:r>
              <a:rPr sz="1200" spc="-5" dirty="0">
                <a:latin typeface="Calibri"/>
                <a:cs typeface="Calibri"/>
              </a:rPr>
              <a:t>organizzata dalle banche italiane con </a:t>
            </a:r>
            <a:r>
              <a:rPr sz="1200" dirty="0">
                <a:latin typeface="Calibri"/>
                <a:cs typeface="Calibri"/>
              </a:rPr>
              <a:t>il</a:t>
            </a:r>
            <a:endParaRPr sz="1200">
              <a:latin typeface="Calibri"/>
              <a:cs typeface="Calibri"/>
            </a:endParaRPr>
          </a:p>
          <a:p>
            <a:pPr marL="12700">
              <a:lnSpc>
                <a:spcPct val="100000"/>
              </a:lnSpc>
              <a:spcBef>
                <a:spcPts val="755"/>
              </a:spcBef>
            </a:pPr>
            <a:r>
              <a:rPr sz="1200" spc="-5" dirty="0">
                <a:latin typeface="Calibri"/>
                <a:cs typeface="Calibri"/>
              </a:rPr>
              <a:t>coordinamento </a:t>
            </a:r>
            <a:r>
              <a:rPr sz="1200" dirty="0">
                <a:latin typeface="Calibri"/>
                <a:cs typeface="Calibri"/>
              </a:rPr>
              <a:t>dall’ </a:t>
            </a:r>
            <a:r>
              <a:rPr sz="1200" b="1" dirty="0">
                <a:latin typeface="Calibri"/>
                <a:cs typeface="Calibri"/>
              </a:rPr>
              <a:t>ABI </a:t>
            </a:r>
            <a:r>
              <a:rPr sz="1200" dirty="0">
                <a:latin typeface="Calibri"/>
                <a:cs typeface="Calibri"/>
              </a:rPr>
              <a:t>(Associazione </a:t>
            </a:r>
            <a:r>
              <a:rPr sz="1200" spc="-5" dirty="0">
                <a:latin typeface="Calibri"/>
                <a:cs typeface="Calibri"/>
              </a:rPr>
              <a:t>Bancaria</a:t>
            </a:r>
            <a:r>
              <a:rPr sz="1200" spc="15" dirty="0">
                <a:latin typeface="Calibri"/>
                <a:cs typeface="Calibri"/>
              </a:rPr>
              <a:t> </a:t>
            </a:r>
            <a:r>
              <a:rPr sz="1200" spc="-5" dirty="0">
                <a:latin typeface="Calibri"/>
                <a:cs typeface="Calibri"/>
              </a:rPr>
              <a:t>Italiana).</a:t>
            </a:r>
            <a:endParaRPr sz="1200">
              <a:latin typeface="Calibri"/>
              <a:cs typeface="Calibri"/>
            </a:endParaRPr>
          </a:p>
          <a:p>
            <a:pPr marL="12700" marR="98425">
              <a:lnSpc>
                <a:spcPts val="2200"/>
              </a:lnSpc>
              <a:spcBef>
                <a:spcPts val="200"/>
              </a:spcBef>
            </a:pPr>
            <a:r>
              <a:rPr sz="1200" spc="-5" dirty="0">
                <a:latin typeface="Calibri"/>
                <a:cs typeface="Calibri"/>
              </a:rPr>
              <a:t>La manifestazione </a:t>
            </a:r>
            <a:r>
              <a:rPr sz="1200" dirty="0">
                <a:latin typeface="Calibri"/>
                <a:cs typeface="Calibri"/>
              </a:rPr>
              <a:t>ha il </a:t>
            </a:r>
            <a:r>
              <a:rPr sz="1200" spc="-5" dirty="0">
                <a:latin typeface="Calibri"/>
                <a:cs typeface="Calibri"/>
              </a:rPr>
              <a:t>Patrocinio </a:t>
            </a:r>
            <a:r>
              <a:rPr sz="1200" dirty="0">
                <a:latin typeface="Calibri"/>
                <a:cs typeface="Calibri"/>
              </a:rPr>
              <a:t>dell’ </a:t>
            </a:r>
            <a:r>
              <a:rPr sz="1200" b="1" spc="-5" dirty="0">
                <a:latin typeface="Calibri"/>
                <a:cs typeface="Calibri"/>
              </a:rPr>
              <a:t>UNESCO </a:t>
            </a:r>
            <a:r>
              <a:rPr sz="1200" dirty="0">
                <a:latin typeface="Calibri"/>
                <a:cs typeface="Calibri"/>
              </a:rPr>
              <a:t>e del </a:t>
            </a:r>
            <a:r>
              <a:rPr sz="1200" b="1" spc="-5" dirty="0">
                <a:latin typeface="Calibri"/>
                <a:cs typeface="Calibri"/>
              </a:rPr>
              <a:t>Ministero dei Beni </a:t>
            </a:r>
            <a:r>
              <a:rPr sz="1200" b="1" dirty="0">
                <a:latin typeface="Calibri"/>
                <a:cs typeface="Calibri"/>
              </a:rPr>
              <a:t>e </a:t>
            </a:r>
            <a:r>
              <a:rPr sz="1200" b="1" spc="-5" dirty="0">
                <a:latin typeface="Calibri"/>
                <a:cs typeface="Calibri"/>
              </a:rPr>
              <a:t>delle Attività Culturali  </a:t>
            </a:r>
            <a:r>
              <a:rPr sz="1200" b="1" dirty="0">
                <a:latin typeface="Calibri"/>
                <a:cs typeface="Calibri"/>
              </a:rPr>
              <a:t>e </a:t>
            </a:r>
            <a:r>
              <a:rPr sz="1200" b="1" spc="-5" dirty="0">
                <a:latin typeface="Calibri"/>
                <a:cs typeface="Calibri"/>
              </a:rPr>
              <a:t>del Turismo </a:t>
            </a:r>
            <a:r>
              <a:rPr sz="1200" dirty="0">
                <a:latin typeface="Calibri"/>
                <a:cs typeface="Calibri"/>
              </a:rPr>
              <a:t>e la </a:t>
            </a:r>
            <a:r>
              <a:rPr sz="1200" spc="-5" dirty="0">
                <a:latin typeface="Calibri"/>
                <a:cs typeface="Calibri"/>
              </a:rPr>
              <a:t>media partnership della</a:t>
            </a:r>
            <a:r>
              <a:rPr sz="1200" spc="25" dirty="0">
                <a:latin typeface="Calibri"/>
                <a:cs typeface="Calibri"/>
              </a:rPr>
              <a:t> </a:t>
            </a:r>
            <a:r>
              <a:rPr sz="1200" b="1" spc="-5" dirty="0">
                <a:latin typeface="Calibri"/>
                <a:cs typeface="Calibri"/>
              </a:rPr>
              <a:t>Rai.</a:t>
            </a:r>
            <a:endParaRPr sz="1200">
              <a:latin typeface="Calibri"/>
              <a:cs typeface="Calibri"/>
            </a:endParaRPr>
          </a:p>
          <a:p>
            <a:pPr marL="12700">
              <a:lnSpc>
                <a:spcPct val="100000"/>
              </a:lnSpc>
              <a:spcBef>
                <a:spcPts val="550"/>
              </a:spcBef>
            </a:pPr>
            <a:r>
              <a:rPr sz="1200" dirty="0">
                <a:latin typeface="Calibri"/>
                <a:cs typeface="Calibri"/>
              </a:rPr>
              <a:t>Il </a:t>
            </a:r>
            <a:r>
              <a:rPr sz="1200" spc="-5" dirty="0">
                <a:latin typeface="Calibri"/>
                <a:cs typeface="Calibri"/>
              </a:rPr>
              <a:t>Festival </a:t>
            </a:r>
            <a:r>
              <a:rPr sz="1200" dirty="0">
                <a:latin typeface="Calibri"/>
                <a:cs typeface="Calibri"/>
              </a:rPr>
              <a:t>della </a:t>
            </a:r>
            <a:r>
              <a:rPr sz="1200" spc="-5" dirty="0">
                <a:latin typeface="Calibri"/>
                <a:cs typeface="Calibri"/>
              </a:rPr>
              <a:t>Cultura Creativa (</a:t>
            </a:r>
            <a:r>
              <a:rPr sz="1200" u="sng" spc="-5" dirty="0">
                <a:solidFill>
                  <a:srgbClr val="0000FF"/>
                </a:solidFill>
                <a:uFill>
                  <a:solidFill>
                    <a:srgbClr val="0000FF"/>
                  </a:solidFill>
                </a:uFill>
                <a:latin typeface="Calibri"/>
                <a:cs typeface="Calibri"/>
                <a:hlinkClick r:id="rId4"/>
              </a:rPr>
              <a:t>www.festivalculturacreativa.it</a:t>
            </a:r>
            <a:r>
              <a:rPr sz="1200" spc="-5" dirty="0">
                <a:latin typeface="Calibri"/>
                <a:cs typeface="Calibri"/>
              </a:rPr>
              <a:t>) </a:t>
            </a:r>
            <a:r>
              <a:rPr sz="1200" dirty="0">
                <a:latin typeface="Calibri"/>
                <a:cs typeface="Calibri"/>
              </a:rPr>
              <a:t>è una </a:t>
            </a:r>
            <a:r>
              <a:rPr sz="1200" spc="-5" dirty="0">
                <a:latin typeface="Calibri"/>
                <a:cs typeface="Calibri"/>
              </a:rPr>
              <a:t>manifestazione</a:t>
            </a:r>
            <a:r>
              <a:rPr sz="1200" spc="110" dirty="0">
                <a:latin typeface="Calibri"/>
                <a:cs typeface="Calibri"/>
              </a:rPr>
              <a:t> </a:t>
            </a:r>
            <a:r>
              <a:rPr sz="1200" spc="-5" dirty="0">
                <a:latin typeface="Calibri"/>
                <a:cs typeface="Calibri"/>
              </a:rPr>
              <a:t>interamente</a:t>
            </a:r>
            <a:endParaRPr sz="1200">
              <a:latin typeface="Calibri"/>
              <a:cs typeface="Calibri"/>
            </a:endParaRPr>
          </a:p>
          <a:p>
            <a:pPr marL="12700" marR="73660" algn="just">
              <a:lnSpc>
                <a:spcPct val="152100"/>
              </a:lnSpc>
              <a:spcBef>
                <a:spcPts val="10"/>
              </a:spcBef>
            </a:pPr>
            <a:r>
              <a:rPr sz="1200" spc="-5" dirty="0">
                <a:latin typeface="Calibri"/>
                <a:cs typeface="Calibri"/>
              </a:rPr>
              <a:t>dedicata </a:t>
            </a:r>
            <a:r>
              <a:rPr sz="1200" dirty="0">
                <a:latin typeface="Calibri"/>
                <a:cs typeface="Calibri"/>
              </a:rPr>
              <a:t>alla </a:t>
            </a:r>
            <a:r>
              <a:rPr sz="1200" spc="-5" dirty="0">
                <a:latin typeface="Calibri"/>
                <a:cs typeface="Calibri"/>
              </a:rPr>
              <a:t>cultura </a:t>
            </a:r>
            <a:r>
              <a:rPr sz="1200" dirty="0">
                <a:latin typeface="Calibri"/>
                <a:cs typeface="Calibri"/>
              </a:rPr>
              <a:t>e </a:t>
            </a:r>
            <a:r>
              <a:rPr sz="1200" spc="-5" dirty="0">
                <a:latin typeface="Calibri"/>
                <a:cs typeface="Calibri"/>
              </a:rPr>
              <a:t>alla creatività. Su tutto </a:t>
            </a:r>
            <a:r>
              <a:rPr sz="1200" dirty="0">
                <a:latin typeface="Calibri"/>
                <a:cs typeface="Calibri"/>
              </a:rPr>
              <a:t>il </a:t>
            </a:r>
            <a:r>
              <a:rPr sz="1200" spc="-5" dirty="0">
                <a:latin typeface="Calibri"/>
                <a:cs typeface="Calibri"/>
              </a:rPr>
              <a:t>territorio nazionale si svolgeranno oltre </a:t>
            </a:r>
            <a:r>
              <a:rPr sz="1200" dirty="0">
                <a:latin typeface="Calibri"/>
                <a:cs typeface="Calibri"/>
              </a:rPr>
              <a:t>80 eventi,  </a:t>
            </a:r>
            <a:r>
              <a:rPr sz="1200" spc="-5" dirty="0">
                <a:latin typeface="Calibri"/>
                <a:cs typeface="Calibri"/>
              </a:rPr>
              <a:t>iniziative </a:t>
            </a:r>
            <a:r>
              <a:rPr sz="1200" dirty="0">
                <a:latin typeface="Calibri"/>
                <a:cs typeface="Calibri"/>
              </a:rPr>
              <a:t>e </a:t>
            </a:r>
            <a:r>
              <a:rPr sz="1200" spc="-5" dirty="0">
                <a:latin typeface="Calibri"/>
                <a:cs typeface="Calibri"/>
              </a:rPr>
              <a:t>laboratori dedicati </a:t>
            </a:r>
            <a:r>
              <a:rPr sz="1200" spc="-10" dirty="0">
                <a:latin typeface="Calibri"/>
                <a:cs typeface="Calibri"/>
              </a:rPr>
              <a:t>ad </a:t>
            </a:r>
            <a:r>
              <a:rPr sz="1200" spc="-5" dirty="0">
                <a:latin typeface="Calibri"/>
                <a:cs typeface="Calibri"/>
              </a:rPr>
              <a:t>arte, archeologia, musica, canto, lettura, teatro, robotica, </a:t>
            </a:r>
            <a:r>
              <a:rPr sz="1200" spc="5" dirty="0">
                <a:latin typeface="Calibri"/>
                <a:cs typeface="Calibri"/>
              </a:rPr>
              <a:t>nuove  </a:t>
            </a:r>
            <a:r>
              <a:rPr sz="1200" spc="-5" dirty="0">
                <a:latin typeface="Calibri"/>
                <a:cs typeface="Calibri"/>
              </a:rPr>
              <a:t>tecnologie.</a:t>
            </a:r>
            <a:endParaRPr sz="1200">
              <a:latin typeface="Calibri"/>
              <a:cs typeface="Calibri"/>
            </a:endParaRPr>
          </a:p>
          <a:p>
            <a:pPr>
              <a:lnSpc>
                <a:spcPct val="100000"/>
              </a:lnSpc>
              <a:spcBef>
                <a:spcPts val="45"/>
              </a:spcBef>
            </a:pPr>
            <a:endParaRPr sz="1200">
              <a:latin typeface="Times New Roman"/>
              <a:cs typeface="Times New Roman"/>
            </a:endParaRPr>
          </a:p>
          <a:p>
            <a:pPr marL="12700" marR="97790">
              <a:lnSpc>
                <a:spcPct val="151700"/>
              </a:lnSpc>
            </a:pPr>
            <a:r>
              <a:rPr sz="1200" dirty="0">
                <a:latin typeface="Calibri"/>
                <a:cs typeface="Calibri"/>
              </a:rPr>
              <a:t>Il tema </a:t>
            </a:r>
            <a:r>
              <a:rPr sz="1200" spc="-5" dirty="0">
                <a:latin typeface="Calibri"/>
                <a:cs typeface="Calibri"/>
              </a:rPr>
              <a:t>scelto </a:t>
            </a:r>
            <a:r>
              <a:rPr sz="1200" dirty="0">
                <a:latin typeface="Calibri"/>
                <a:cs typeface="Calibri"/>
              </a:rPr>
              <a:t>per la </a:t>
            </a:r>
            <a:r>
              <a:rPr sz="1200" spc="-5" dirty="0">
                <a:latin typeface="Calibri"/>
                <a:cs typeface="Calibri"/>
              </a:rPr>
              <a:t>seconda edizione </a:t>
            </a:r>
            <a:r>
              <a:rPr sz="1200" dirty="0">
                <a:latin typeface="Calibri"/>
                <a:cs typeface="Calibri"/>
              </a:rPr>
              <a:t>è </a:t>
            </a:r>
            <a:r>
              <a:rPr sz="1200" spc="-5" dirty="0">
                <a:latin typeface="Calibri"/>
                <a:cs typeface="Calibri"/>
              </a:rPr>
              <a:t>“ </a:t>
            </a:r>
            <a:r>
              <a:rPr sz="1200" b="1" spc="-5" dirty="0">
                <a:latin typeface="Calibri"/>
                <a:cs typeface="Calibri"/>
              </a:rPr>
              <a:t>L’alfabeto del mondo </a:t>
            </a:r>
            <a:r>
              <a:rPr sz="1200" b="1" dirty="0">
                <a:latin typeface="Calibri"/>
                <a:cs typeface="Calibri"/>
              </a:rPr>
              <a:t>- </a:t>
            </a:r>
            <a:r>
              <a:rPr sz="1200" b="1" spc="-5" dirty="0">
                <a:latin typeface="Calibri"/>
                <a:cs typeface="Calibri"/>
              </a:rPr>
              <a:t>Leggiamo </a:t>
            </a:r>
            <a:r>
              <a:rPr sz="1200" b="1" dirty="0">
                <a:latin typeface="Calibri"/>
                <a:cs typeface="Calibri"/>
              </a:rPr>
              <a:t>i </a:t>
            </a:r>
            <a:r>
              <a:rPr sz="1200" b="1" spc="-5" dirty="0">
                <a:latin typeface="Calibri"/>
                <a:cs typeface="Calibri"/>
              </a:rPr>
              <a:t>segni intorno </a:t>
            </a:r>
            <a:r>
              <a:rPr sz="1200" b="1" dirty="0">
                <a:latin typeface="Calibri"/>
                <a:cs typeface="Calibri"/>
              </a:rPr>
              <a:t>a </a:t>
            </a:r>
            <a:r>
              <a:rPr sz="1200" b="1" spc="-5" dirty="0">
                <a:latin typeface="Calibri"/>
                <a:cs typeface="Calibri"/>
              </a:rPr>
              <a:t>noi </a:t>
            </a:r>
            <a:r>
              <a:rPr sz="1200" b="1" dirty="0">
                <a:latin typeface="Calibri"/>
                <a:cs typeface="Calibri"/>
              </a:rPr>
              <a:t>e  </a:t>
            </a:r>
            <a:r>
              <a:rPr sz="1200" b="1" spc="-5" dirty="0">
                <a:latin typeface="Calibri"/>
                <a:cs typeface="Calibri"/>
              </a:rPr>
              <a:t>raccontiamo</a:t>
            </a:r>
            <a:r>
              <a:rPr sz="1200" spc="-5" dirty="0">
                <a:latin typeface="Calibri"/>
                <a:cs typeface="Calibri"/>
              </a:rPr>
              <a:t>” </a:t>
            </a:r>
            <a:r>
              <a:rPr sz="1200" dirty="0">
                <a:latin typeface="Calibri"/>
                <a:cs typeface="Calibri"/>
              </a:rPr>
              <a:t>: </a:t>
            </a:r>
            <a:r>
              <a:rPr sz="1200" spc="-5" dirty="0">
                <a:latin typeface="Calibri"/>
                <a:cs typeface="Calibri"/>
              </a:rPr>
              <a:t>imparare </a:t>
            </a:r>
            <a:r>
              <a:rPr sz="1200" dirty="0">
                <a:latin typeface="Calibri"/>
                <a:cs typeface="Calibri"/>
              </a:rPr>
              <a:t>a leggere e a </a:t>
            </a:r>
            <a:r>
              <a:rPr sz="1200" spc="-5" dirty="0">
                <a:latin typeface="Calibri"/>
                <a:cs typeface="Calibri"/>
              </a:rPr>
              <a:t>raccontare </a:t>
            </a:r>
            <a:r>
              <a:rPr sz="1200" spc="-10" dirty="0">
                <a:latin typeface="Calibri"/>
                <a:cs typeface="Calibri"/>
              </a:rPr>
              <a:t>il </a:t>
            </a:r>
            <a:r>
              <a:rPr sz="1200" spc="-5" dirty="0">
                <a:latin typeface="Calibri"/>
                <a:cs typeface="Calibri"/>
              </a:rPr>
              <a:t>mondo attraverso </a:t>
            </a:r>
            <a:r>
              <a:rPr sz="1200" spc="-10" dirty="0">
                <a:latin typeface="Calibri"/>
                <a:cs typeface="Calibri"/>
              </a:rPr>
              <a:t>la</a:t>
            </a:r>
            <a:r>
              <a:rPr sz="1200" spc="-140" dirty="0">
                <a:latin typeface="Calibri"/>
                <a:cs typeface="Calibri"/>
              </a:rPr>
              <a:t> </a:t>
            </a:r>
            <a:r>
              <a:rPr sz="1200" dirty="0">
                <a:latin typeface="Calibri"/>
                <a:cs typeface="Calibri"/>
              </a:rPr>
              <a:t>creatività.</a:t>
            </a:r>
            <a:endParaRPr sz="1200">
              <a:latin typeface="Calibri"/>
              <a:cs typeface="Calibri"/>
            </a:endParaRPr>
          </a:p>
          <a:p>
            <a:pPr>
              <a:lnSpc>
                <a:spcPct val="100000"/>
              </a:lnSpc>
              <a:spcBef>
                <a:spcPts val="50"/>
              </a:spcBef>
            </a:pPr>
            <a:endParaRPr sz="1200">
              <a:latin typeface="Times New Roman"/>
              <a:cs typeface="Times New Roman"/>
            </a:endParaRPr>
          </a:p>
          <a:p>
            <a:pPr marL="12700" marR="60960">
              <a:lnSpc>
                <a:spcPct val="151700"/>
              </a:lnSpc>
            </a:pPr>
            <a:r>
              <a:rPr sz="1200" dirty="0">
                <a:latin typeface="Calibri"/>
                <a:cs typeface="Calibri"/>
              </a:rPr>
              <a:t>Autrice </a:t>
            </a:r>
            <a:r>
              <a:rPr sz="1200" spc="-5" dirty="0">
                <a:latin typeface="Calibri"/>
                <a:cs typeface="Calibri"/>
              </a:rPr>
              <a:t>dell’immagine identificativa </a:t>
            </a:r>
            <a:r>
              <a:rPr sz="1200" dirty="0">
                <a:latin typeface="Calibri"/>
                <a:cs typeface="Calibri"/>
              </a:rPr>
              <a:t>di </a:t>
            </a:r>
            <a:r>
              <a:rPr sz="1200" spc="-5" dirty="0">
                <a:latin typeface="Calibri"/>
                <a:cs typeface="Calibri"/>
              </a:rPr>
              <a:t>quest’anno </a:t>
            </a:r>
            <a:r>
              <a:rPr sz="1200" dirty="0">
                <a:latin typeface="Calibri"/>
                <a:cs typeface="Calibri"/>
              </a:rPr>
              <a:t>è </a:t>
            </a:r>
            <a:r>
              <a:rPr sz="1200" b="1" dirty="0">
                <a:latin typeface="Calibri"/>
                <a:cs typeface="Calibri"/>
              </a:rPr>
              <a:t>Eva Montanari</a:t>
            </a:r>
            <a:r>
              <a:rPr sz="1200" dirty="0">
                <a:latin typeface="Calibri"/>
                <a:cs typeface="Calibri"/>
              </a:rPr>
              <a:t>, </a:t>
            </a:r>
            <a:r>
              <a:rPr sz="1200" spc="-5" dirty="0">
                <a:latin typeface="Calibri"/>
                <a:cs typeface="Calibri"/>
              </a:rPr>
              <a:t>illustratrice ed artista di fama  internazionale </a:t>
            </a:r>
            <a:r>
              <a:rPr sz="1200" dirty="0">
                <a:latin typeface="Calibri"/>
                <a:cs typeface="Calibri"/>
              </a:rPr>
              <a:t>i </a:t>
            </a:r>
            <a:r>
              <a:rPr sz="1200" spc="-10" dirty="0">
                <a:latin typeface="Calibri"/>
                <a:cs typeface="Calibri"/>
              </a:rPr>
              <a:t>cui </a:t>
            </a:r>
            <a:r>
              <a:rPr sz="1200" spc="-5" dirty="0">
                <a:latin typeface="Calibri"/>
                <a:cs typeface="Calibri"/>
              </a:rPr>
              <a:t>libri sono tradotti </a:t>
            </a:r>
            <a:r>
              <a:rPr sz="1200" spc="-10" dirty="0">
                <a:latin typeface="Calibri"/>
                <a:cs typeface="Calibri"/>
              </a:rPr>
              <a:t>in </a:t>
            </a:r>
            <a:r>
              <a:rPr sz="1200" spc="-5" dirty="0">
                <a:latin typeface="Calibri"/>
                <a:cs typeface="Calibri"/>
              </a:rPr>
              <a:t>Europa, </a:t>
            </a:r>
            <a:r>
              <a:rPr sz="1200" spc="-10" dirty="0">
                <a:latin typeface="Calibri"/>
                <a:cs typeface="Calibri"/>
              </a:rPr>
              <a:t>Asia </a:t>
            </a:r>
            <a:r>
              <a:rPr sz="1200" dirty="0">
                <a:latin typeface="Calibri"/>
                <a:cs typeface="Calibri"/>
              </a:rPr>
              <a:t>e </a:t>
            </a:r>
            <a:r>
              <a:rPr sz="1200" spc="-5" dirty="0">
                <a:latin typeface="Calibri"/>
                <a:cs typeface="Calibri"/>
              </a:rPr>
              <a:t>Stati</a:t>
            </a:r>
            <a:r>
              <a:rPr sz="1200" spc="60" dirty="0">
                <a:latin typeface="Calibri"/>
                <a:cs typeface="Calibri"/>
              </a:rPr>
              <a:t> </a:t>
            </a:r>
            <a:r>
              <a:rPr sz="1200" dirty="0">
                <a:latin typeface="Calibri"/>
                <a:cs typeface="Calibri"/>
              </a:rPr>
              <a:t>Uniti.</a:t>
            </a:r>
            <a:endParaRPr sz="1200">
              <a:latin typeface="Calibri"/>
              <a:cs typeface="Calibri"/>
            </a:endParaRPr>
          </a:p>
          <a:p>
            <a:pPr>
              <a:lnSpc>
                <a:spcPct val="100000"/>
              </a:lnSpc>
            </a:pPr>
            <a:endParaRPr sz="1200">
              <a:latin typeface="Times New Roman"/>
              <a:cs typeface="Times New Roman"/>
            </a:endParaRPr>
          </a:p>
          <a:p>
            <a:pPr marL="12700">
              <a:lnSpc>
                <a:spcPct val="100000"/>
              </a:lnSpc>
              <a:spcBef>
                <a:spcPts val="795"/>
              </a:spcBef>
            </a:pPr>
            <a:r>
              <a:rPr sz="1200" dirty="0">
                <a:latin typeface="Calibri"/>
                <a:cs typeface="Calibri"/>
              </a:rPr>
              <a:t>In </a:t>
            </a:r>
            <a:r>
              <a:rPr sz="1200" spc="-5" dirty="0">
                <a:latin typeface="Calibri"/>
                <a:cs typeface="Calibri"/>
              </a:rPr>
              <a:t>particolare </a:t>
            </a:r>
            <a:r>
              <a:rPr sz="1200" dirty="0">
                <a:latin typeface="Calibri"/>
                <a:cs typeface="Calibri"/>
              </a:rPr>
              <a:t>vi </a:t>
            </a:r>
            <a:r>
              <a:rPr sz="1200" spc="-5" dirty="0">
                <a:latin typeface="Calibri"/>
                <a:cs typeface="Calibri"/>
              </a:rPr>
              <a:t>segnaliamo:</a:t>
            </a:r>
            <a:endParaRPr sz="1200">
              <a:latin typeface="Calibri"/>
              <a:cs typeface="Calibri"/>
            </a:endParaRPr>
          </a:p>
          <a:p>
            <a:pPr marL="12700" marR="120650">
              <a:lnSpc>
                <a:spcPct val="152500"/>
              </a:lnSpc>
            </a:pPr>
            <a:r>
              <a:rPr sz="1200" dirty="0">
                <a:latin typeface="Calibri"/>
                <a:cs typeface="Calibri"/>
              </a:rPr>
              <a:t>– </a:t>
            </a:r>
            <a:r>
              <a:rPr sz="1200" spc="-5" dirty="0">
                <a:latin typeface="Calibri"/>
                <a:cs typeface="Calibri"/>
              </a:rPr>
              <a:t>“ </a:t>
            </a:r>
            <a:r>
              <a:rPr sz="1200" b="1" spc="-5" dirty="0">
                <a:latin typeface="Calibri"/>
                <a:cs typeface="Calibri"/>
              </a:rPr>
              <a:t>WWW </a:t>
            </a:r>
            <a:r>
              <a:rPr sz="1200" b="1" dirty="0">
                <a:latin typeface="Calibri"/>
                <a:cs typeface="Calibri"/>
              </a:rPr>
              <a:t>– </a:t>
            </a:r>
            <a:r>
              <a:rPr sz="1200" b="1" spc="-5" dirty="0">
                <a:latin typeface="Calibri"/>
                <a:cs typeface="Calibri"/>
              </a:rPr>
              <a:t>KnoW </a:t>
            </a:r>
            <a:r>
              <a:rPr sz="1200" b="1" dirty="0">
                <a:latin typeface="Calibri"/>
                <a:cs typeface="Calibri"/>
              </a:rPr>
              <a:t>the </a:t>
            </a:r>
            <a:r>
              <a:rPr sz="1200" b="1" spc="-5" dirty="0">
                <a:latin typeface="Calibri"/>
                <a:cs typeface="Calibri"/>
              </a:rPr>
              <a:t>World with </a:t>
            </a:r>
            <a:r>
              <a:rPr sz="1200" b="1" spc="10" dirty="0">
                <a:latin typeface="Calibri"/>
                <a:cs typeface="Calibri"/>
              </a:rPr>
              <a:t>Words”. </a:t>
            </a:r>
            <a:r>
              <a:rPr sz="1200" b="1" spc="-5" dirty="0">
                <a:latin typeface="Calibri"/>
                <a:cs typeface="Calibri"/>
              </a:rPr>
              <a:t>Lunedì 16 marzo</a:t>
            </a:r>
            <a:r>
              <a:rPr sz="1200" spc="-5" dirty="0">
                <a:latin typeface="Calibri"/>
                <a:cs typeface="Calibri"/>
              </a:rPr>
              <a:t>, giorno </a:t>
            </a:r>
            <a:r>
              <a:rPr sz="1200" dirty="0">
                <a:latin typeface="Calibri"/>
                <a:cs typeface="Calibri"/>
              </a:rPr>
              <a:t>di </a:t>
            </a:r>
            <a:r>
              <a:rPr sz="1200" spc="-5" dirty="0">
                <a:latin typeface="Calibri"/>
                <a:cs typeface="Calibri"/>
              </a:rPr>
              <a:t>apertura del Festival,  </a:t>
            </a:r>
            <a:r>
              <a:rPr sz="1200" dirty="0">
                <a:latin typeface="Calibri"/>
                <a:cs typeface="Calibri"/>
              </a:rPr>
              <a:t>dalle </a:t>
            </a:r>
            <a:r>
              <a:rPr sz="1200" b="1" dirty="0">
                <a:latin typeface="Calibri"/>
                <a:cs typeface="Calibri"/>
              </a:rPr>
              <a:t>ore </a:t>
            </a:r>
            <a:r>
              <a:rPr sz="1200" b="1" spc="-5" dirty="0">
                <a:latin typeface="Calibri"/>
                <a:cs typeface="Calibri"/>
              </a:rPr>
              <a:t>10 </a:t>
            </a:r>
            <a:r>
              <a:rPr sz="1200" spc="-5" dirty="0">
                <a:latin typeface="Calibri"/>
                <a:cs typeface="Calibri"/>
              </a:rPr>
              <a:t>presso </a:t>
            </a:r>
            <a:r>
              <a:rPr sz="1200" dirty="0">
                <a:latin typeface="Calibri"/>
                <a:cs typeface="Calibri"/>
              </a:rPr>
              <a:t>il </a:t>
            </a:r>
            <a:r>
              <a:rPr sz="1200" spc="-5" dirty="0">
                <a:latin typeface="Calibri"/>
                <a:cs typeface="Calibri"/>
              </a:rPr>
              <a:t>Museo d’ Arte Contemporanea Donnaregina (MADRE) </a:t>
            </a:r>
            <a:r>
              <a:rPr sz="1200" dirty="0">
                <a:latin typeface="Calibri"/>
                <a:cs typeface="Calibri"/>
              </a:rPr>
              <a:t>di </a:t>
            </a:r>
            <a:r>
              <a:rPr sz="1200" spc="-5" dirty="0">
                <a:latin typeface="Calibri"/>
                <a:cs typeface="Calibri"/>
              </a:rPr>
              <a:t>Napoli, </a:t>
            </a:r>
            <a:r>
              <a:rPr sz="1200" spc="10" dirty="0">
                <a:latin typeface="Calibri"/>
                <a:cs typeface="Calibri"/>
              </a:rPr>
              <a:t>l’ </a:t>
            </a:r>
            <a:r>
              <a:rPr sz="1200" spc="-5" dirty="0">
                <a:latin typeface="Calibri"/>
                <a:cs typeface="Calibri"/>
              </a:rPr>
              <a:t>artista</a:t>
            </a:r>
            <a:r>
              <a:rPr sz="1200" spc="130" dirty="0">
                <a:latin typeface="Calibri"/>
                <a:cs typeface="Calibri"/>
              </a:rPr>
              <a:t> </a:t>
            </a:r>
            <a:r>
              <a:rPr sz="1200" dirty="0">
                <a:latin typeface="Calibri"/>
                <a:cs typeface="Calibri"/>
              </a:rPr>
              <a:t>di</a:t>
            </a:r>
            <a:endParaRPr sz="1200">
              <a:latin typeface="Calibri"/>
              <a:cs typeface="Calibri"/>
            </a:endParaRPr>
          </a:p>
        </p:txBody>
      </p:sp>
      <p:sp>
        <p:nvSpPr>
          <p:cNvPr id="6" name="object 6"/>
          <p:cNvSpPr/>
          <p:nvPr/>
        </p:nvSpPr>
        <p:spPr>
          <a:xfrm>
            <a:off x="2503804" y="2119883"/>
            <a:ext cx="2543174" cy="90436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36640" cy="680212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97654">
              <a:lnSpc>
                <a:spcPts val="1839"/>
              </a:lnSpc>
            </a:pPr>
            <a:r>
              <a:rPr sz="1600" b="1" spc="-30" dirty="0">
                <a:latin typeface="Arial"/>
                <a:cs typeface="Arial"/>
              </a:rPr>
              <a:t>A</a:t>
            </a:r>
            <a:r>
              <a:rPr sz="1600" b="1" spc="5" dirty="0">
                <a:latin typeface="Arial"/>
                <a:cs typeface="Arial"/>
              </a:rPr>
              <a:t>r</a:t>
            </a:r>
            <a:r>
              <a:rPr sz="1600" b="1" dirty="0">
                <a:latin typeface="Arial"/>
                <a:cs typeface="Arial"/>
              </a:rPr>
              <a:t>t</a:t>
            </a:r>
            <a:r>
              <a:rPr sz="1600" b="1" spc="-5" dirty="0">
                <a:latin typeface="Arial"/>
                <a:cs typeface="Arial"/>
              </a:rPr>
              <a:t>apa</a:t>
            </a:r>
            <a:r>
              <a:rPr sz="1600" b="1" spc="5" dirty="0">
                <a:latin typeface="Arial"/>
                <a:cs typeface="Arial"/>
              </a:rPr>
              <a:t>r</a:t>
            </a:r>
            <a:r>
              <a:rPr sz="1600" b="1" spc="-5" dirty="0">
                <a:latin typeface="Arial"/>
                <a:cs typeface="Arial"/>
              </a:rPr>
              <a:t>tofc</a:t>
            </a:r>
            <a:r>
              <a:rPr sz="1600" b="1" spc="-15" dirty="0">
                <a:latin typeface="Arial"/>
                <a:cs typeface="Arial"/>
              </a:rPr>
              <a:t>u</a:t>
            </a:r>
            <a:r>
              <a:rPr sz="1600" b="1" spc="5" dirty="0">
                <a:latin typeface="Arial"/>
                <a:cs typeface="Arial"/>
              </a:rPr>
              <a:t>l</a:t>
            </a:r>
            <a:r>
              <a:rPr sz="1600" b="1" spc="-5" dirty="0">
                <a:latin typeface="Arial"/>
                <a:cs typeface="Arial"/>
              </a:rPr>
              <a:t>t</a:t>
            </a:r>
            <a:r>
              <a:rPr sz="1600" b="1" spc="-15" dirty="0">
                <a:latin typeface="Arial"/>
                <a:cs typeface="Arial"/>
              </a:rPr>
              <a:t>u</a:t>
            </a:r>
            <a:r>
              <a:rPr sz="1600" b="1" spc="5" dirty="0">
                <a:latin typeface="Arial"/>
                <a:cs typeface="Arial"/>
              </a:rPr>
              <a:t>r</a:t>
            </a:r>
            <a:r>
              <a:rPr sz="1600" b="1" spc="-5" dirty="0">
                <a:latin typeface="Arial"/>
                <a:cs typeface="Arial"/>
              </a:rPr>
              <a:t>e.net  9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5"/>
              </a:spcBef>
            </a:pPr>
            <a:endParaRPr sz="1650">
              <a:latin typeface="Times New Roman"/>
              <a:cs typeface="Times New Roman"/>
            </a:endParaRPr>
          </a:p>
          <a:p>
            <a:pPr marL="12700" marR="87630">
              <a:lnSpc>
                <a:spcPct val="152500"/>
              </a:lnSpc>
              <a:spcBef>
                <a:spcPts val="5"/>
              </a:spcBef>
            </a:pPr>
            <a:r>
              <a:rPr sz="1200" dirty="0">
                <a:latin typeface="Calibri"/>
                <a:cs typeface="Calibri"/>
              </a:rPr>
              <a:t>fama </a:t>
            </a:r>
            <a:r>
              <a:rPr sz="1200" spc="-5" dirty="0">
                <a:latin typeface="Calibri"/>
                <a:cs typeface="Calibri"/>
              </a:rPr>
              <a:t>internazionale </a:t>
            </a:r>
            <a:r>
              <a:rPr sz="1200" b="1" spc="-5" dirty="0">
                <a:latin typeface="Calibri"/>
                <a:cs typeface="Calibri"/>
              </a:rPr>
              <a:t>Michelangelo Pistoletto </a:t>
            </a:r>
            <a:r>
              <a:rPr sz="1200" spc="-10" dirty="0">
                <a:latin typeface="Calibri"/>
                <a:cs typeface="Calibri"/>
              </a:rPr>
              <a:t>sarà </a:t>
            </a:r>
            <a:r>
              <a:rPr sz="1200" spc="-5" dirty="0">
                <a:latin typeface="Calibri"/>
                <a:cs typeface="Calibri"/>
              </a:rPr>
              <a:t>l’ospite d’eccezione </a:t>
            </a:r>
            <a:r>
              <a:rPr sz="1200" dirty="0">
                <a:latin typeface="Calibri"/>
                <a:cs typeface="Calibri"/>
              </a:rPr>
              <a:t>di un evento per </a:t>
            </a:r>
            <a:r>
              <a:rPr sz="1200" spc="-5" dirty="0">
                <a:latin typeface="Calibri"/>
                <a:cs typeface="Calibri"/>
              </a:rPr>
              <a:t>bambini </a:t>
            </a:r>
            <a:r>
              <a:rPr sz="1200" dirty="0">
                <a:latin typeface="Calibri"/>
                <a:cs typeface="Calibri"/>
              </a:rPr>
              <a:t>e  ragazzi, a </a:t>
            </a:r>
            <a:r>
              <a:rPr sz="1200" spc="-5" dirty="0">
                <a:latin typeface="Calibri"/>
                <a:cs typeface="Calibri"/>
              </a:rPr>
              <a:t>cura del Dipartimento Educazione Castello </a:t>
            </a:r>
            <a:r>
              <a:rPr sz="1200" dirty="0">
                <a:latin typeface="Calibri"/>
                <a:cs typeface="Calibri"/>
              </a:rPr>
              <a:t>di </a:t>
            </a:r>
            <a:r>
              <a:rPr sz="1200" spc="-5" dirty="0">
                <a:latin typeface="Calibri"/>
                <a:cs typeface="Calibri"/>
              </a:rPr>
              <a:t>Rivoli Museo </a:t>
            </a:r>
            <a:r>
              <a:rPr sz="1200" dirty="0">
                <a:latin typeface="Calibri"/>
                <a:cs typeface="Calibri"/>
              </a:rPr>
              <a:t>d’Arte </a:t>
            </a:r>
            <a:r>
              <a:rPr sz="1200" spc="-5" dirty="0">
                <a:latin typeface="Calibri"/>
                <a:cs typeface="Calibri"/>
              </a:rPr>
              <a:t>Contemporanea </a:t>
            </a:r>
            <a:r>
              <a:rPr sz="1200" spc="-10" dirty="0">
                <a:latin typeface="Calibri"/>
                <a:cs typeface="Calibri"/>
              </a:rPr>
              <a:t>in  </a:t>
            </a:r>
            <a:r>
              <a:rPr sz="1200" spc="-5" dirty="0">
                <a:latin typeface="Calibri"/>
                <a:cs typeface="Calibri"/>
              </a:rPr>
              <a:t>collaborazione con MADRE, </a:t>
            </a:r>
            <a:r>
              <a:rPr sz="1200" dirty="0">
                <a:latin typeface="Calibri"/>
                <a:cs typeface="Calibri"/>
              </a:rPr>
              <a:t>e </a:t>
            </a:r>
            <a:r>
              <a:rPr sz="1200" spc="-5" dirty="0">
                <a:latin typeface="Calibri"/>
                <a:cs typeface="Calibri"/>
              </a:rPr>
              <a:t>Cittadellarte Fondazione Pistoletto. </a:t>
            </a:r>
            <a:r>
              <a:rPr sz="1200" dirty="0">
                <a:latin typeface="Calibri"/>
                <a:cs typeface="Calibri"/>
              </a:rPr>
              <a:t>Nell’arco </a:t>
            </a:r>
            <a:r>
              <a:rPr sz="1200" spc="-5" dirty="0">
                <a:latin typeface="Calibri"/>
                <a:cs typeface="Calibri"/>
              </a:rPr>
              <a:t>della giornata </a:t>
            </a:r>
            <a:r>
              <a:rPr sz="1200" dirty="0">
                <a:latin typeface="Calibri"/>
                <a:cs typeface="Calibri"/>
              </a:rPr>
              <a:t>i  </a:t>
            </a:r>
            <a:r>
              <a:rPr sz="1200" spc="-5" dirty="0">
                <a:latin typeface="Calibri"/>
                <a:cs typeface="Calibri"/>
              </a:rPr>
              <a:t>partecipanti saranno invitati </a:t>
            </a:r>
            <a:r>
              <a:rPr sz="1200" dirty="0">
                <a:latin typeface="Calibri"/>
                <a:cs typeface="Calibri"/>
              </a:rPr>
              <a:t>a </a:t>
            </a:r>
            <a:r>
              <a:rPr sz="1200" i="1" spc="-5" dirty="0">
                <a:latin typeface="Calibri"/>
                <a:cs typeface="Calibri"/>
              </a:rPr>
              <a:t>Creare mondi</a:t>
            </a:r>
            <a:r>
              <a:rPr sz="1200" spc="-5" dirty="0">
                <a:latin typeface="Calibri"/>
                <a:cs typeface="Calibri"/>
              </a:rPr>
              <a:t>, </a:t>
            </a:r>
            <a:r>
              <a:rPr sz="1200" dirty="0">
                <a:latin typeface="Calibri"/>
                <a:cs typeface="Calibri"/>
              </a:rPr>
              <a:t>a </a:t>
            </a:r>
            <a:r>
              <a:rPr sz="1200" spc="-5" dirty="0">
                <a:latin typeface="Calibri"/>
                <a:cs typeface="Calibri"/>
              </a:rPr>
              <a:t>partire </a:t>
            </a:r>
            <a:r>
              <a:rPr sz="1200" dirty="0">
                <a:latin typeface="Calibri"/>
                <a:cs typeface="Calibri"/>
              </a:rPr>
              <a:t>dalla </a:t>
            </a:r>
            <a:r>
              <a:rPr sz="1200" spc="-5" dirty="0">
                <a:latin typeface="Calibri"/>
                <a:cs typeface="Calibri"/>
              </a:rPr>
              <a:t>struttura</a:t>
            </a:r>
            <a:r>
              <a:rPr sz="1200" spc="40" dirty="0">
                <a:latin typeface="Calibri"/>
                <a:cs typeface="Calibri"/>
              </a:rPr>
              <a:t> </a:t>
            </a:r>
            <a:r>
              <a:rPr sz="1200" spc="-5" dirty="0">
                <a:latin typeface="Calibri"/>
                <a:cs typeface="Calibri"/>
              </a:rPr>
              <a:t>fantasmagorica</a:t>
            </a:r>
            <a:endParaRPr sz="1200">
              <a:latin typeface="Calibri"/>
              <a:cs typeface="Calibri"/>
            </a:endParaRPr>
          </a:p>
          <a:p>
            <a:pPr marL="12700">
              <a:lnSpc>
                <a:spcPct val="100000"/>
              </a:lnSpc>
              <a:spcBef>
                <a:spcPts val="755"/>
              </a:spcBef>
            </a:pPr>
            <a:r>
              <a:rPr sz="1200" dirty="0">
                <a:latin typeface="Calibri"/>
                <a:cs typeface="Calibri"/>
              </a:rPr>
              <a:t>della </a:t>
            </a:r>
            <a:r>
              <a:rPr sz="1200" i="1" spc="-5" dirty="0">
                <a:latin typeface="Calibri"/>
                <a:cs typeface="Calibri"/>
              </a:rPr>
              <a:t>Pallamondo </a:t>
            </a:r>
            <a:r>
              <a:rPr sz="1200" spc="-5" dirty="0">
                <a:latin typeface="Calibri"/>
                <a:cs typeface="Calibri"/>
              </a:rPr>
              <a:t>ispirata </a:t>
            </a:r>
            <a:r>
              <a:rPr sz="1200" dirty="0">
                <a:latin typeface="Calibri"/>
                <a:cs typeface="Calibri"/>
              </a:rPr>
              <a:t>alla </a:t>
            </a:r>
            <a:r>
              <a:rPr sz="1200" i="1" spc="-5" dirty="0">
                <a:latin typeface="Calibri"/>
                <a:cs typeface="Calibri"/>
              </a:rPr>
              <a:t>Houseball </a:t>
            </a:r>
            <a:r>
              <a:rPr sz="1200" dirty="0">
                <a:latin typeface="Calibri"/>
                <a:cs typeface="Calibri"/>
              </a:rPr>
              <a:t>di </a:t>
            </a:r>
            <a:r>
              <a:rPr sz="1200" spc="-5" dirty="0">
                <a:latin typeface="Calibri"/>
                <a:cs typeface="Calibri"/>
              </a:rPr>
              <a:t>Oldenburg </a:t>
            </a:r>
            <a:r>
              <a:rPr sz="1200" dirty="0">
                <a:latin typeface="Calibri"/>
                <a:cs typeface="Calibri"/>
              </a:rPr>
              <a:t>e van </a:t>
            </a:r>
            <a:r>
              <a:rPr sz="1200" spc="-5" dirty="0">
                <a:latin typeface="Calibri"/>
                <a:cs typeface="Calibri"/>
              </a:rPr>
              <a:t>Bruggen.</a:t>
            </a:r>
            <a:r>
              <a:rPr sz="1200" spc="25" dirty="0">
                <a:latin typeface="Calibri"/>
                <a:cs typeface="Calibri"/>
              </a:rPr>
              <a:t> </a:t>
            </a:r>
            <a:r>
              <a:rPr sz="1200" spc="-5" dirty="0">
                <a:latin typeface="Calibri"/>
                <a:cs typeface="Calibri"/>
              </a:rPr>
              <a:t>Sulle</a:t>
            </a:r>
            <a:endParaRPr sz="1200">
              <a:latin typeface="Calibri"/>
              <a:cs typeface="Calibri"/>
            </a:endParaRPr>
          </a:p>
          <a:p>
            <a:pPr marL="12700" marR="86360">
              <a:lnSpc>
                <a:spcPct val="151700"/>
              </a:lnSpc>
              <a:spcBef>
                <a:spcPts val="15"/>
              </a:spcBef>
            </a:pPr>
            <a:r>
              <a:rPr sz="1200" dirty="0">
                <a:latin typeface="Calibri"/>
                <a:cs typeface="Calibri"/>
              </a:rPr>
              <a:t>gigantesche </a:t>
            </a:r>
            <a:r>
              <a:rPr sz="1200" i="1" spc="-5" dirty="0">
                <a:latin typeface="Calibri"/>
                <a:cs typeface="Calibri"/>
              </a:rPr>
              <a:t>Pallemondo</a:t>
            </a:r>
            <a:r>
              <a:rPr sz="1200" spc="-5" dirty="0">
                <a:latin typeface="Calibri"/>
                <a:cs typeface="Calibri"/>
              </a:rPr>
              <a:t>confluiranno alfabeti differenti, espressione </a:t>
            </a:r>
            <a:r>
              <a:rPr sz="1200" dirty="0">
                <a:latin typeface="Calibri"/>
                <a:cs typeface="Calibri"/>
              </a:rPr>
              <a:t>di </a:t>
            </a:r>
            <a:r>
              <a:rPr sz="1200" spc="-5" dirty="0">
                <a:latin typeface="Calibri"/>
                <a:cs typeface="Calibri"/>
              </a:rPr>
              <a:t>lingue </a:t>
            </a:r>
            <a:r>
              <a:rPr sz="1200" dirty="0">
                <a:latin typeface="Calibri"/>
                <a:cs typeface="Calibri"/>
              </a:rPr>
              <a:t>e </a:t>
            </a:r>
            <a:r>
              <a:rPr sz="1200" spc="-5" dirty="0">
                <a:latin typeface="Calibri"/>
                <a:cs typeface="Calibri"/>
              </a:rPr>
              <a:t>comunità diverse,  insieme </a:t>
            </a:r>
            <a:r>
              <a:rPr sz="1200" dirty="0">
                <a:latin typeface="Calibri"/>
                <a:cs typeface="Calibri"/>
              </a:rPr>
              <a:t>al </a:t>
            </a:r>
            <a:r>
              <a:rPr sz="1200" spc="-5" dirty="0">
                <a:latin typeface="Calibri"/>
                <a:cs typeface="Calibri"/>
              </a:rPr>
              <a:t>segno-simbolo </a:t>
            </a:r>
            <a:r>
              <a:rPr sz="1200" dirty="0">
                <a:latin typeface="Calibri"/>
                <a:cs typeface="Calibri"/>
              </a:rPr>
              <a:t>di </a:t>
            </a:r>
            <a:r>
              <a:rPr sz="1200" i="1" dirty="0">
                <a:latin typeface="Calibri"/>
                <a:cs typeface="Calibri"/>
              </a:rPr>
              <a:t>Terzo </a:t>
            </a:r>
            <a:r>
              <a:rPr sz="1200" i="1" spc="-5" dirty="0">
                <a:latin typeface="Calibri"/>
                <a:cs typeface="Calibri"/>
              </a:rPr>
              <a:t>Paradiso </a:t>
            </a:r>
            <a:r>
              <a:rPr sz="1200" dirty="0">
                <a:latin typeface="Calibri"/>
                <a:cs typeface="Calibri"/>
              </a:rPr>
              <a:t>del </a:t>
            </a:r>
            <a:r>
              <a:rPr sz="1200" spc="-5" dirty="0">
                <a:latin typeface="Calibri"/>
                <a:cs typeface="Calibri"/>
              </a:rPr>
              <a:t>maestro</a:t>
            </a:r>
            <a:r>
              <a:rPr sz="1200" dirty="0">
                <a:latin typeface="Calibri"/>
                <a:cs typeface="Calibri"/>
              </a:rPr>
              <a:t> Pistoletto.</a:t>
            </a:r>
            <a:endParaRPr sz="1200">
              <a:latin typeface="Calibri"/>
              <a:cs typeface="Calibri"/>
            </a:endParaRPr>
          </a:p>
          <a:p>
            <a:pPr>
              <a:lnSpc>
                <a:spcPct val="100000"/>
              </a:lnSpc>
              <a:spcBef>
                <a:spcPts val="30"/>
              </a:spcBef>
            </a:pPr>
            <a:endParaRPr sz="1200">
              <a:latin typeface="Times New Roman"/>
              <a:cs typeface="Times New Roman"/>
            </a:endParaRPr>
          </a:p>
          <a:p>
            <a:pPr marL="12700" marR="5080">
              <a:lnSpc>
                <a:spcPct val="152700"/>
              </a:lnSpc>
            </a:pPr>
            <a:r>
              <a:rPr sz="1200" dirty="0">
                <a:latin typeface="Calibri"/>
                <a:cs typeface="Calibri"/>
              </a:rPr>
              <a:t>– </a:t>
            </a:r>
            <a:r>
              <a:rPr sz="1200" spc="-5" dirty="0">
                <a:latin typeface="Calibri"/>
                <a:cs typeface="Calibri"/>
              </a:rPr>
              <a:t>“ </a:t>
            </a:r>
            <a:r>
              <a:rPr sz="1200" b="1" spc="-5" dirty="0">
                <a:latin typeface="Calibri"/>
                <a:cs typeface="Calibri"/>
              </a:rPr>
              <a:t>Reinventare l’apprendimento. Cultura </a:t>
            </a:r>
            <a:r>
              <a:rPr sz="1200" b="1" dirty="0">
                <a:latin typeface="Calibri"/>
                <a:cs typeface="Calibri"/>
              </a:rPr>
              <a:t>e </a:t>
            </a:r>
            <a:r>
              <a:rPr sz="1200" b="1" spc="-5" dirty="0">
                <a:latin typeface="Calibri"/>
                <a:cs typeface="Calibri"/>
              </a:rPr>
              <a:t>creatività: linguaggi, metodi </a:t>
            </a:r>
            <a:r>
              <a:rPr sz="1200" b="1" dirty="0">
                <a:latin typeface="Calibri"/>
                <a:cs typeface="Calibri"/>
              </a:rPr>
              <a:t>e </a:t>
            </a:r>
            <a:r>
              <a:rPr sz="1200" b="1" spc="10" dirty="0">
                <a:latin typeface="Calibri"/>
                <a:cs typeface="Calibri"/>
              </a:rPr>
              <a:t>azioni”. </a:t>
            </a:r>
            <a:r>
              <a:rPr sz="1200" b="1" spc="-5" dirty="0">
                <a:latin typeface="Calibri"/>
                <a:cs typeface="Calibri"/>
              </a:rPr>
              <a:t>Venerdì </a:t>
            </a:r>
            <a:r>
              <a:rPr sz="1200" b="1" dirty="0">
                <a:latin typeface="Calibri"/>
                <a:cs typeface="Calibri"/>
              </a:rPr>
              <a:t>20  </a:t>
            </a:r>
            <a:r>
              <a:rPr sz="1200" b="1" spc="-5" dirty="0">
                <a:latin typeface="Calibri"/>
                <a:cs typeface="Calibri"/>
              </a:rPr>
              <a:t>marzo </a:t>
            </a:r>
            <a:r>
              <a:rPr sz="1200" dirty="0">
                <a:latin typeface="Calibri"/>
                <a:cs typeface="Calibri"/>
              </a:rPr>
              <a:t>dalle </a:t>
            </a:r>
            <a:r>
              <a:rPr sz="1200" b="1" spc="-5" dirty="0">
                <a:latin typeface="Calibri"/>
                <a:cs typeface="Calibri"/>
              </a:rPr>
              <a:t>ore 10.30 </a:t>
            </a:r>
            <a:r>
              <a:rPr sz="1200" spc="-5" dirty="0">
                <a:latin typeface="Calibri"/>
                <a:cs typeface="Calibri"/>
              </a:rPr>
              <a:t>si </a:t>
            </a:r>
            <a:r>
              <a:rPr sz="1200" dirty="0">
                <a:latin typeface="Calibri"/>
                <a:cs typeface="Calibri"/>
              </a:rPr>
              <a:t>terrà, negli </a:t>
            </a:r>
            <a:r>
              <a:rPr sz="1200" spc="-5" dirty="0">
                <a:latin typeface="Calibri"/>
                <a:cs typeface="Calibri"/>
              </a:rPr>
              <a:t>spazi delle Scuderie </a:t>
            </a:r>
            <a:r>
              <a:rPr sz="1200" dirty="0">
                <a:latin typeface="Calibri"/>
                <a:cs typeface="Calibri"/>
              </a:rPr>
              <a:t>di </a:t>
            </a:r>
            <a:r>
              <a:rPr sz="1200" spc="-5" dirty="0">
                <a:latin typeface="Calibri"/>
                <a:cs typeface="Calibri"/>
              </a:rPr>
              <a:t>Palazzo Altieri </a:t>
            </a:r>
            <a:r>
              <a:rPr sz="1200" dirty="0">
                <a:latin typeface="Calibri"/>
                <a:cs typeface="Calibri"/>
              </a:rPr>
              <a:t>di Roma, </a:t>
            </a:r>
            <a:r>
              <a:rPr sz="1200" spc="-5" dirty="0">
                <a:latin typeface="Calibri"/>
                <a:cs typeface="Calibri"/>
              </a:rPr>
              <a:t>prestigiosa sede  </a:t>
            </a:r>
            <a:r>
              <a:rPr sz="1200" dirty="0">
                <a:latin typeface="Calibri"/>
                <a:cs typeface="Calibri"/>
              </a:rPr>
              <a:t>dell’ABI, </a:t>
            </a:r>
            <a:r>
              <a:rPr sz="1200" spc="-5" dirty="0">
                <a:latin typeface="Calibri"/>
                <a:cs typeface="Calibri"/>
              </a:rPr>
              <a:t>una giornata </a:t>
            </a:r>
            <a:r>
              <a:rPr sz="1200" dirty="0">
                <a:latin typeface="Calibri"/>
                <a:cs typeface="Calibri"/>
              </a:rPr>
              <a:t>di </a:t>
            </a:r>
            <a:r>
              <a:rPr sz="1200" spc="-5" dirty="0">
                <a:latin typeface="Calibri"/>
                <a:cs typeface="Calibri"/>
              </a:rPr>
              <a:t>studio durante </a:t>
            </a:r>
            <a:r>
              <a:rPr sz="1200" dirty="0">
                <a:latin typeface="Calibri"/>
                <a:cs typeface="Calibri"/>
              </a:rPr>
              <a:t>la </a:t>
            </a:r>
            <a:r>
              <a:rPr sz="1200" spc="-5" dirty="0">
                <a:latin typeface="Calibri"/>
                <a:cs typeface="Calibri"/>
              </a:rPr>
              <a:t>quale </a:t>
            </a:r>
            <a:r>
              <a:rPr sz="1200" dirty="0">
                <a:latin typeface="Calibri"/>
                <a:cs typeface="Calibri"/>
              </a:rPr>
              <a:t>i </a:t>
            </a:r>
            <a:r>
              <a:rPr sz="1200" spc="-5" dirty="0">
                <a:latin typeface="Calibri"/>
                <a:cs typeface="Calibri"/>
              </a:rPr>
              <a:t>protagonisti del mondo </a:t>
            </a:r>
            <a:r>
              <a:rPr sz="1200" dirty="0">
                <a:latin typeface="Calibri"/>
                <a:cs typeface="Calibri"/>
              </a:rPr>
              <a:t>dell’educazione di ieri e  di oggi </a:t>
            </a:r>
            <a:r>
              <a:rPr sz="1200" spc="-5" dirty="0">
                <a:latin typeface="Calibri"/>
                <a:cs typeface="Calibri"/>
              </a:rPr>
              <a:t>dialogheranno </a:t>
            </a:r>
            <a:r>
              <a:rPr sz="1200" dirty="0">
                <a:latin typeface="Calibri"/>
                <a:cs typeface="Calibri"/>
              </a:rPr>
              <a:t>e </a:t>
            </a:r>
            <a:r>
              <a:rPr sz="1200" spc="-10" dirty="0">
                <a:latin typeface="Calibri"/>
                <a:cs typeface="Calibri"/>
              </a:rPr>
              <a:t>si </a:t>
            </a:r>
            <a:r>
              <a:rPr sz="1200" spc="-5" dirty="0">
                <a:latin typeface="Calibri"/>
                <a:cs typeface="Calibri"/>
              </a:rPr>
              <a:t>confronteranno con </a:t>
            </a:r>
            <a:r>
              <a:rPr sz="1200" dirty="0">
                <a:latin typeface="Calibri"/>
                <a:cs typeface="Calibri"/>
              </a:rPr>
              <a:t>gli </a:t>
            </a:r>
            <a:r>
              <a:rPr sz="1200" spc="-5" dirty="0">
                <a:latin typeface="Calibri"/>
                <a:cs typeface="Calibri"/>
              </a:rPr>
              <a:t>operatori culturali, </a:t>
            </a:r>
            <a:r>
              <a:rPr sz="1200" dirty="0">
                <a:latin typeface="Calibri"/>
                <a:cs typeface="Calibri"/>
              </a:rPr>
              <a:t>gli </a:t>
            </a:r>
            <a:r>
              <a:rPr sz="1200" spc="-5" dirty="0">
                <a:latin typeface="Calibri"/>
                <a:cs typeface="Calibri"/>
              </a:rPr>
              <a:t>educatori </a:t>
            </a:r>
            <a:r>
              <a:rPr sz="1200" dirty="0">
                <a:latin typeface="Calibri"/>
                <a:cs typeface="Calibri"/>
              </a:rPr>
              <a:t>e il </a:t>
            </a:r>
            <a:r>
              <a:rPr sz="1200" spc="-5" dirty="0">
                <a:latin typeface="Calibri"/>
                <a:cs typeface="Calibri"/>
              </a:rPr>
              <a:t>pubblico sul  </a:t>
            </a:r>
            <a:r>
              <a:rPr sz="1200" dirty="0">
                <a:latin typeface="Calibri"/>
                <a:cs typeface="Calibri"/>
              </a:rPr>
              <a:t>tema della </a:t>
            </a:r>
            <a:r>
              <a:rPr sz="1200" spc="-5" dirty="0">
                <a:latin typeface="Calibri"/>
                <a:cs typeface="Calibri"/>
              </a:rPr>
              <a:t>cultura </a:t>
            </a:r>
            <a:r>
              <a:rPr sz="1200" dirty="0">
                <a:latin typeface="Calibri"/>
                <a:cs typeface="Calibri"/>
              </a:rPr>
              <a:t>e </a:t>
            </a:r>
            <a:r>
              <a:rPr sz="1200" spc="-5" dirty="0">
                <a:latin typeface="Calibri"/>
                <a:cs typeface="Calibri"/>
              </a:rPr>
              <a:t>della creatività. Durante </a:t>
            </a:r>
            <a:r>
              <a:rPr sz="1200" dirty="0">
                <a:latin typeface="Calibri"/>
                <a:cs typeface="Calibri"/>
              </a:rPr>
              <a:t>la </a:t>
            </a:r>
            <a:r>
              <a:rPr sz="1200" spc="-5" dirty="0">
                <a:latin typeface="Calibri"/>
                <a:cs typeface="Calibri"/>
              </a:rPr>
              <a:t>conferenza interverrà </a:t>
            </a:r>
            <a:r>
              <a:rPr sz="1200" dirty="0">
                <a:latin typeface="Calibri"/>
                <a:cs typeface="Calibri"/>
              </a:rPr>
              <a:t>tra gli altri </a:t>
            </a:r>
            <a:r>
              <a:rPr sz="1200" b="1" spc="-5" dirty="0">
                <a:latin typeface="Calibri"/>
                <a:cs typeface="Calibri"/>
              </a:rPr>
              <a:t>Anna Pironti </a:t>
            </a:r>
            <a:r>
              <a:rPr sz="1200" dirty="0">
                <a:latin typeface="Calibri"/>
                <a:cs typeface="Calibri"/>
              </a:rPr>
              <a:t>del  </a:t>
            </a:r>
            <a:r>
              <a:rPr sz="1200" spc="-5" dirty="0">
                <a:latin typeface="Calibri"/>
                <a:cs typeface="Calibri"/>
              </a:rPr>
              <a:t>Dipartimento </a:t>
            </a:r>
            <a:r>
              <a:rPr sz="1200" dirty="0">
                <a:latin typeface="Calibri"/>
                <a:cs typeface="Calibri"/>
              </a:rPr>
              <a:t>di </a:t>
            </a:r>
            <a:r>
              <a:rPr sz="1200" spc="-5" dirty="0">
                <a:latin typeface="Calibri"/>
                <a:cs typeface="Calibri"/>
              </a:rPr>
              <a:t>Educazione Castello </a:t>
            </a:r>
            <a:r>
              <a:rPr sz="1200" dirty="0">
                <a:latin typeface="Calibri"/>
                <a:cs typeface="Calibri"/>
              </a:rPr>
              <a:t>di </a:t>
            </a:r>
            <a:r>
              <a:rPr sz="1200" spc="-5" dirty="0">
                <a:latin typeface="Calibri"/>
                <a:cs typeface="Calibri"/>
              </a:rPr>
              <a:t>Rivoli che </a:t>
            </a:r>
            <a:r>
              <a:rPr sz="1200" dirty="0">
                <a:latin typeface="Calibri"/>
                <a:cs typeface="Calibri"/>
              </a:rPr>
              <a:t>dal </a:t>
            </a:r>
            <a:r>
              <a:rPr sz="1200" spc="-5" dirty="0">
                <a:latin typeface="Calibri"/>
                <a:cs typeface="Calibri"/>
              </a:rPr>
              <a:t>1984 promuove </a:t>
            </a:r>
            <a:r>
              <a:rPr sz="1200" dirty="0">
                <a:latin typeface="Calibri"/>
                <a:cs typeface="Calibri"/>
              </a:rPr>
              <a:t>e </a:t>
            </a:r>
            <a:r>
              <a:rPr sz="1200" spc="-5" dirty="0">
                <a:latin typeface="Calibri"/>
                <a:cs typeface="Calibri"/>
              </a:rPr>
              <a:t>diffonde </a:t>
            </a:r>
            <a:r>
              <a:rPr sz="1200" dirty="0">
                <a:latin typeface="Calibri"/>
                <a:cs typeface="Calibri"/>
              </a:rPr>
              <a:t>la </a:t>
            </a:r>
            <a:r>
              <a:rPr sz="1200" spc="-5" dirty="0">
                <a:latin typeface="Calibri"/>
                <a:cs typeface="Calibri"/>
              </a:rPr>
              <a:t>conoscenza  dell’arte </a:t>
            </a:r>
            <a:r>
              <a:rPr sz="1200" dirty="0">
                <a:latin typeface="Calibri"/>
                <a:cs typeface="Calibri"/>
              </a:rPr>
              <a:t>e </a:t>
            </a:r>
            <a:r>
              <a:rPr sz="1200" spc="-5" dirty="0">
                <a:latin typeface="Calibri"/>
                <a:cs typeface="Calibri"/>
              </a:rPr>
              <a:t>della cultura contemporanea all’interno </a:t>
            </a:r>
            <a:r>
              <a:rPr sz="1200" dirty="0">
                <a:latin typeface="Calibri"/>
                <a:cs typeface="Calibri"/>
              </a:rPr>
              <a:t>e </a:t>
            </a:r>
            <a:r>
              <a:rPr sz="1200" spc="-5" dirty="0">
                <a:latin typeface="Calibri"/>
                <a:cs typeface="Calibri"/>
              </a:rPr>
              <a:t>all’esterno </a:t>
            </a:r>
            <a:r>
              <a:rPr sz="1200" dirty="0">
                <a:latin typeface="Calibri"/>
                <a:cs typeface="Calibri"/>
              </a:rPr>
              <a:t>del</a:t>
            </a:r>
            <a:r>
              <a:rPr sz="1200" spc="25" dirty="0">
                <a:latin typeface="Calibri"/>
                <a:cs typeface="Calibri"/>
              </a:rPr>
              <a:t> </a:t>
            </a:r>
            <a:r>
              <a:rPr sz="1200" spc="-5" dirty="0">
                <a:latin typeface="Calibri"/>
                <a:cs typeface="Calibri"/>
              </a:rPr>
              <a:t>Museo.</a:t>
            </a:r>
            <a:endParaRPr sz="1200">
              <a:latin typeface="Calibri"/>
              <a:cs typeface="Calibri"/>
            </a:endParaRPr>
          </a:p>
          <a:p>
            <a:pPr marL="12700" marR="13335">
              <a:lnSpc>
                <a:spcPct val="152200"/>
              </a:lnSpc>
              <a:spcBef>
                <a:spcPts val="5"/>
              </a:spcBef>
            </a:pPr>
            <a:r>
              <a:rPr sz="1200" spc="-5" dirty="0">
                <a:latin typeface="Calibri"/>
                <a:cs typeface="Calibri"/>
              </a:rPr>
              <a:t>Quattro workshop </a:t>
            </a:r>
            <a:r>
              <a:rPr sz="1200" dirty="0">
                <a:latin typeface="Calibri"/>
                <a:cs typeface="Calibri"/>
              </a:rPr>
              <a:t>a </a:t>
            </a:r>
            <a:r>
              <a:rPr sz="1200" spc="-5" dirty="0">
                <a:latin typeface="Calibri"/>
                <a:cs typeface="Calibri"/>
              </a:rPr>
              <a:t>partecipazione gratuita si affiancheranno </a:t>
            </a:r>
            <a:r>
              <a:rPr sz="1200" dirty="0">
                <a:latin typeface="Calibri"/>
                <a:cs typeface="Calibri"/>
              </a:rPr>
              <a:t>ai </a:t>
            </a:r>
            <a:r>
              <a:rPr sz="1200" spc="-5" dirty="0">
                <a:latin typeface="Calibri"/>
                <a:cs typeface="Calibri"/>
              </a:rPr>
              <a:t>momenti </a:t>
            </a:r>
            <a:r>
              <a:rPr sz="1200" dirty="0">
                <a:latin typeface="Calibri"/>
                <a:cs typeface="Calibri"/>
              </a:rPr>
              <a:t>di </a:t>
            </a:r>
            <a:r>
              <a:rPr sz="1200" spc="-5" dirty="0">
                <a:latin typeface="Calibri"/>
                <a:cs typeface="Calibri"/>
              </a:rPr>
              <a:t>dialogo; </a:t>
            </a:r>
            <a:r>
              <a:rPr sz="1200" dirty="0">
                <a:latin typeface="Calibri"/>
                <a:cs typeface="Calibri"/>
              </a:rPr>
              <a:t>in </a:t>
            </a:r>
            <a:r>
              <a:rPr sz="1200" spc="-5" dirty="0">
                <a:latin typeface="Calibri"/>
                <a:cs typeface="Calibri"/>
              </a:rPr>
              <a:t>particolare  </a:t>
            </a:r>
            <a:r>
              <a:rPr sz="1200" dirty="0">
                <a:latin typeface="Calibri"/>
                <a:cs typeface="Calibri"/>
              </a:rPr>
              <a:t>il </a:t>
            </a:r>
            <a:r>
              <a:rPr sz="1200" b="1" spc="-5" dirty="0">
                <a:latin typeface="Calibri"/>
                <a:cs typeface="Calibri"/>
              </a:rPr>
              <a:t>Dipartimento </a:t>
            </a:r>
            <a:r>
              <a:rPr sz="1200" b="1" dirty="0">
                <a:latin typeface="Calibri"/>
                <a:cs typeface="Calibri"/>
              </a:rPr>
              <a:t>di </a:t>
            </a:r>
            <a:r>
              <a:rPr sz="1200" b="1" spc="-5" dirty="0">
                <a:latin typeface="Calibri"/>
                <a:cs typeface="Calibri"/>
              </a:rPr>
              <a:t>Educazione Castello </a:t>
            </a:r>
            <a:r>
              <a:rPr sz="1200" b="1" dirty="0">
                <a:latin typeface="Calibri"/>
                <a:cs typeface="Calibri"/>
              </a:rPr>
              <a:t>di </a:t>
            </a:r>
            <a:r>
              <a:rPr sz="1200" b="1" spc="-5" dirty="0">
                <a:latin typeface="Calibri"/>
                <a:cs typeface="Calibri"/>
              </a:rPr>
              <a:t>Rivoli </a:t>
            </a:r>
            <a:r>
              <a:rPr sz="1200" dirty="0">
                <a:latin typeface="Calibri"/>
                <a:cs typeface="Calibri"/>
              </a:rPr>
              <a:t>e la </a:t>
            </a:r>
            <a:r>
              <a:rPr sz="1200" b="1" spc="-5" dirty="0">
                <a:latin typeface="Calibri"/>
                <a:cs typeface="Calibri"/>
              </a:rPr>
              <a:t>Fondazione </a:t>
            </a:r>
            <a:r>
              <a:rPr sz="1200" b="1" dirty="0">
                <a:latin typeface="Calibri"/>
                <a:cs typeface="Calibri"/>
              </a:rPr>
              <a:t>Montessori</a:t>
            </a:r>
            <a:r>
              <a:rPr sz="1200" dirty="0">
                <a:latin typeface="Calibri"/>
                <a:cs typeface="Calibri"/>
              </a:rPr>
              <a:t>, </a:t>
            </a:r>
            <a:r>
              <a:rPr sz="1200" spc="-5" dirty="0">
                <a:latin typeface="Calibri"/>
                <a:cs typeface="Calibri"/>
              </a:rPr>
              <a:t>impegnate nel  trasmettere l’importanza </a:t>
            </a:r>
            <a:r>
              <a:rPr sz="1200" dirty="0">
                <a:latin typeface="Calibri"/>
                <a:cs typeface="Calibri"/>
              </a:rPr>
              <a:t>della </a:t>
            </a:r>
            <a:r>
              <a:rPr sz="1200" spc="-5" dirty="0">
                <a:latin typeface="Calibri"/>
                <a:cs typeface="Calibri"/>
              </a:rPr>
              <a:t>funzione educativa </a:t>
            </a:r>
            <a:r>
              <a:rPr sz="1200" dirty="0">
                <a:latin typeface="Calibri"/>
                <a:cs typeface="Calibri"/>
              </a:rPr>
              <a:t>dell’arte nella </a:t>
            </a:r>
            <a:r>
              <a:rPr sz="1200" spc="-5" dirty="0">
                <a:latin typeface="Calibri"/>
                <a:cs typeface="Calibri"/>
              </a:rPr>
              <a:t>dimensione sociale, proporranno  </a:t>
            </a:r>
            <a:r>
              <a:rPr sz="1200" dirty="0">
                <a:latin typeface="Calibri"/>
                <a:cs typeface="Calibri"/>
              </a:rPr>
              <a:t>un </a:t>
            </a:r>
            <a:r>
              <a:rPr sz="1200" spc="-5" dirty="0">
                <a:latin typeface="Calibri"/>
                <a:cs typeface="Calibri"/>
              </a:rPr>
              <a:t>workshop </a:t>
            </a:r>
            <a:r>
              <a:rPr sz="1200" dirty="0">
                <a:latin typeface="Calibri"/>
                <a:cs typeface="Calibri"/>
              </a:rPr>
              <a:t>dal </a:t>
            </a:r>
            <a:r>
              <a:rPr sz="1200" spc="-5" dirty="0">
                <a:latin typeface="Calibri"/>
                <a:cs typeface="Calibri"/>
              </a:rPr>
              <a:t>titolo </a:t>
            </a:r>
            <a:r>
              <a:rPr sz="1200" spc="15" dirty="0">
                <a:latin typeface="Calibri"/>
                <a:cs typeface="Calibri"/>
              </a:rPr>
              <a:t>“</a:t>
            </a:r>
            <a:r>
              <a:rPr sz="1200" b="1" spc="15" dirty="0">
                <a:latin typeface="Calibri"/>
                <a:cs typeface="Calibri"/>
              </a:rPr>
              <a:t>Arte </a:t>
            </a:r>
            <a:r>
              <a:rPr sz="1200" b="1" spc="-5" dirty="0">
                <a:latin typeface="Calibri"/>
                <a:cs typeface="Calibri"/>
              </a:rPr>
              <a:t>come esperienza</a:t>
            </a:r>
            <a:r>
              <a:rPr sz="1200" spc="-5" dirty="0">
                <a:latin typeface="Calibri"/>
                <a:cs typeface="Calibri"/>
              </a:rPr>
              <a:t>”</a:t>
            </a:r>
            <a:r>
              <a:rPr sz="1200" spc="-180" dirty="0">
                <a:latin typeface="Calibri"/>
                <a:cs typeface="Calibri"/>
              </a:rPr>
              <a:t> </a:t>
            </a:r>
            <a:r>
              <a:rPr sz="1200" dirty="0">
                <a:latin typeface="Calibri"/>
                <a:cs typeface="Calibri"/>
              </a:rPr>
              <a:t>.</a:t>
            </a:r>
            <a:endParaRPr sz="1200">
              <a:latin typeface="Calibri"/>
              <a:cs typeface="Calibri"/>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Arte.it</a:t>
            </a:r>
            <a:endParaRPr sz="1600">
              <a:latin typeface="Arial"/>
              <a:cs typeface="Arial"/>
            </a:endParaRPr>
          </a:p>
          <a:p>
            <a:pPr marL="12700">
              <a:lnSpc>
                <a:spcPts val="1880"/>
              </a:lnSpc>
            </a:pPr>
            <a:r>
              <a:rPr sz="1600" b="1" spc="-5" dirty="0">
                <a:latin typeface="Arial"/>
                <a:cs typeface="Arial"/>
              </a:rPr>
              <a:t>9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66775" y="3680459"/>
            <a:ext cx="5781675" cy="402717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029457"/>
            <a:ext cx="6147435" cy="579120"/>
          </a:xfrm>
          <a:prstGeom prst="rect">
            <a:avLst/>
          </a:prstGeom>
        </p:spPr>
        <p:txBody>
          <a:bodyPr vert="horz" wrap="square" lIns="0" tIns="7620" rIns="0" bIns="0" rtlCol="0">
            <a:spAutoFit/>
          </a:bodyPr>
          <a:lstStyle/>
          <a:p>
            <a:pPr marL="12700" marR="5080">
              <a:lnSpc>
                <a:spcPct val="101699"/>
              </a:lnSpc>
              <a:spcBef>
                <a:spcPts val="60"/>
              </a:spcBef>
              <a:tabLst>
                <a:tab pos="1021080" algn="l"/>
                <a:tab pos="1762760" algn="l"/>
                <a:tab pos="2797175" algn="l"/>
                <a:tab pos="3866515" algn="l"/>
                <a:tab pos="4547235" algn="l"/>
                <a:tab pos="5781040" algn="l"/>
              </a:tabLst>
            </a:pPr>
            <a:r>
              <a:rPr sz="1800" b="1" dirty="0">
                <a:latin typeface="Calibri"/>
                <a:cs typeface="Calibri"/>
              </a:rPr>
              <a:t>F</a:t>
            </a:r>
            <a:r>
              <a:rPr sz="1800" b="1" spc="-15" dirty="0">
                <a:latin typeface="Calibri"/>
                <a:cs typeface="Calibri"/>
              </a:rPr>
              <a:t>ES</a:t>
            </a:r>
            <a:r>
              <a:rPr sz="1800" b="1" spc="-5" dirty="0">
                <a:latin typeface="Calibri"/>
                <a:cs typeface="Calibri"/>
              </a:rPr>
              <a:t>TI</a:t>
            </a:r>
            <a:r>
              <a:rPr sz="1800" b="1" spc="-100" dirty="0">
                <a:latin typeface="Calibri"/>
                <a:cs typeface="Calibri"/>
              </a:rPr>
              <a:t>V</a:t>
            </a:r>
            <a:r>
              <a:rPr sz="1800" b="1" dirty="0">
                <a:latin typeface="Calibri"/>
                <a:cs typeface="Calibri"/>
              </a:rPr>
              <a:t>AL	DE</a:t>
            </a:r>
            <a:r>
              <a:rPr sz="1800" b="1" spc="-10" dirty="0">
                <a:latin typeface="Calibri"/>
                <a:cs typeface="Calibri"/>
              </a:rPr>
              <a:t>LL</a:t>
            </a:r>
            <a:r>
              <a:rPr sz="1800" b="1" dirty="0">
                <a:latin typeface="Calibri"/>
                <a:cs typeface="Calibri"/>
              </a:rPr>
              <a:t>A	</a:t>
            </a:r>
            <a:r>
              <a:rPr sz="1800" b="1" spc="-5" dirty="0">
                <a:latin typeface="Calibri"/>
                <a:cs typeface="Calibri"/>
              </a:rPr>
              <a:t>CU</a:t>
            </a:r>
            <a:r>
              <a:rPr sz="1800" b="1" spc="-145" dirty="0">
                <a:latin typeface="Calibri"/>
                <a:cs typeface="Calibri"/>
              </a:rPr>
              <a:t>L</a:t>
            </a:r>
            <a:r>
              <a:rPr sz="1800" b="1" spc="-5" dirty="0">
                <a:latin typeface="Calibri"/>
                <a:cs typeface="Calibri"/>
              </a:rPr>
              <a:t>T</a:t>
            </a:r>
            <a:r>
              <a:rPr sz="1800" b="1" spc="5" dirty="0">
                <a:latin typeface="Calibri"/>
                <a:cs typeface="Calibri"/>
              </a:rPr>
              <a:t>U</a:t>
            </a:r>
            <a:r>
              <a:rPr sz="1800" b="1" spc="-10" dirty="0">
                <a:latin typeface="Calibri"/>
                <a:cs typeface="Calibri"/>
              </a:rPr>
              <a:t>R</a:t>
            </a:r>
            <a:r>
              <a:rPr sz="1800" b="1" dirty="0">
                <a:latin typeface="Calibri"/>
                <a:cs typeface="Calibri"/>
              </a:rPr>
              <a:t>A	C</a:t>
            </a:r>
            <a:r>
              <a:rPr sz="1800" b="1" spc="-10" dirty="0">
                <a:latin typeface="Calibri"/>
                <a:cs typeface="Calibri"/>
              </a:rPr>
              <a:t>R</a:t>
            </a:r>
            <a:r>
              <a:rPr sz="1800" b="1" spc="-30" dirty="0">
                <a:latin typeface="Calibri"/>
                <a:cs typeface="Calibri"/>
              </a:rPr>
              <a:t>E</a:t>
            </a:r>
            <a:r>
              <a:rPr sz="1800" b="1" spc="-145" dirty="0">
                <a:latin typeface="Calibri"/>
                <a:cs typeface="Calibri"/>
              </a:rPr>
              <a:t>A</a:t>
            </a:r>
            <a:r>
              <a:rPr sz="1800" b="1" spc="-5" dirty="0">
                <a:latin typeface="Calibri"/>
                <a:cs typeface="Calibri"/>
              </a:rPr>
              <a:t>TI</a:t>
            </a:r>
            <a:r>
              <a:rPr sz="1800" b="1" spc="-100" dirty="0">
                <a:latin typeface="Calibri"/>
                <a:cs typeface="Calibri"/>
              </a:rPr>
              <a:t>V</a:t>
            </a:r>
            <a:r>
              <a:rPr sz="1800" b="1" dirty="0">
                <a:latin typeface="Calibri"/>
                <a:cs typeface="Calibri"/>
              </a:rPr>
              <a:t>A	2015.	</a:t>
            </a:r>
            <a:r>
              <a:rPr sz="1800" b="1" spc="-140" dirty="0">
                <a:latin typeface="Calibri"/>
                <a:cs typeface="Calibri"/>
              </a:rPr>
              <a:t>L</a:t>
            </a:r>
            <a:r>
              <a:rPr sz="1800" b="1" spc="-204" dirty="0">
                <a:latin typeface="Calibri"/>
                <a:cs typeface="Calibri"/>
              </a:rPr>
              <a:t>’</a:t>
            </a:r>
            <a:r>
              <a:rPr sz="1800" b="1" dirty="0">
                <a:latin typeface="Calibri"/>
                <a:cs typeface="Calibri"/>
              </a:rPr>
              <a:t>AL</a:t>
            </a:r>
            <a:r>
              <a:rPr sz="1800" b="1" spc="-100" dirty="0">
                <a:latin typeface="Calibri"/>
                <a:cs typeface="Calibri"/>
              </a:rPr>
              <a:t>F</a:t>
            </a:r>
            <a:r>
              <a:rPr sz="1800" b="1" dirty="0">
                <a:latin typeface="Calibri"/>
                <a:cs typeface="Calibri"/>
              </a:rPr>
              <a:t>ABE</a:t>
            </a:r>
            <a:r>
              <a:rPr sz="1800" b="1" spc="-55" dirty="0">
                <a:latin typeface="Calibri"/>
                <a:cs typeface="Calibri"/>
              </a:rPr>
              <a:t>T</a:t>
            </a:r>
            <a:r>
              <a:rPr sz="1800" b="1" dirty="0">
                <a:latin typeface="Calibri"/>
                <a:cs typeface="Calibri"/>
              </a:rPr>
              <a:t>O	DEL  </a:t>
            </a:r>
            <a:r>
              <a:rPr sz="1800" b="1" spc="-10" dirty="0">
                <a:latin typeface="Calibri"/>
                <a:cs typeface="Calibri"/>
              </a:rPr>
              <a:t>MONDO. </a:t>
            </a:r>
            <a:r>
              <a:rPr sz="1800" b="1" spc="-5" dirty="0">
                <a:latin typeface="Calibri"/>
                <a:cs typeface="Calibri"/>
              </a:rPr>
              <a:t>LEGGIAMO </a:t>
            </a:r>
            <a:r>
              <a:rPr sz="1800" b="1" dirty="0">
                <a:latin typeface="Calibri"/>
                <a:cs typeface="Calibri"/>
              </a:rPr>
              <a:t>I </a:t>
            </a:r>
            <a:r>
              <a:rPr sz="1800" b="1" spc="-10" dirty="0">
                <a:latin typeface="Calibri"/>
                <a:cs typeface="Calibri"/>
              </a:rPr>
              <a:t>SEGNI </a:t>
            </a:r>
            <a:r>
              <a:rPr sz="1800" b="1" spc="-15" dirty="0">
                <a:latin typeface="Calibri"/>
                <a:cs typeface="Calibri"/>
              </a:rPr>
              <a:t>INTORNO </a:t>
            </a:r>
            <a:r>
              <a:rPr sz="1800" b="1" dirty="0">
                <a:latin typeface="Calibri"/>
                <a:cs typeface="Calibri"/>
              </a:rPr>
              <a:t>A NOI E</a:t>
            </a:r>
            <a:r>
              <a:rPr sz="1800" b="1" spc="45" dirty="0">
                <a:latin typeface="Calibri"/>
                <a:cs typeface="Calibri"/>
              </a:rPr>
              <a:t> </a:t>
            </a:r>
            <a:r>
              <a:rPr sz="1800" b="1" spc="-10" dirty="0">
                <a:latin typeface="Calibri"/>
                <a:cs typeface="Calibri"/>
              </a:rPr>
              <a:t>RACCONTIAMO</a:t>
            </a:r>
            <a:endParaRPr sz="1800">
              <a:latin typeface="Calibri"/>
              <a:cs typeface="Calibri"/>
            </a:endParaRPr>
          </a:p>
        </p:txBody>
      </p:sp>
      <p:sp>
        <p:nvSpPr>
          <p:cNvPr id="6" name="object 6"/>
          <p:cNvSpPr txBox="1"/>
          <p:nvPr/>
        </p:nvSpPr>
        <p:spPr>
          <a:xfrm>
            <a:off x="706627" y="7778877"/>
            <a:ext cx="4998085" cy="1838325"/>
          </a:xfrm>
          <a:prstGeom prst="rect">
            <a:avLst/>
          </a:prstGeom>
        </p:spPr>
        <p:txBody>
          <a:bodyPr vert="horz" wrap="square" lIns="0" tIns="12700" rIns="0" bIns="0" rtlCol="0">
            <a:spAutoFit/>
          </a:bodyPr>
          <a:lstStyle/>
          <a:p>
            <a:pPr marL="168275">
              <a:lnSpc>
                <a:spcPct val="100000"/>
              </a:lnSpc>
              <a:spcBef>
                <a:spcPts val="100"/>
              </a:spcBef>
            </a:pPr>
            <a:r>
              <a:rPr sz="900" spc="-5" dirty="0">
                <a:solidFill>
                  <a:srgbClr val="666666"/>
                </a:solidFill>
                <a:latin typeface="Calibri"/>
                <a:cs typeface="Calibri"/>
              </a:rPr>
              <a:t>Festival della </a:t>
            </a:r>
            <a:r>
              <a:rPr sz="900" dirty="0">
                <a:solidFill>
                  <a:srgbClr val="666666"/>
                </a:solidFill>
                <a:latin typeface="Calibri"/>
                <a:cs typeface="Calibri"/>
              </a:rPr>
              <a:t>Cultura </a:t>
            </a:r>
            <a:r>
              <a:rPr sz="900" spc="-5" dirty="0">
                <a:solidFill>
                  <a:srgbClr val="666666"/>
                </a:solidFill>
                <a:latin typeface="Calibri"/>
                <a:cs typeface="Calibri"/>
              </a:rPr>
              <a:t>Creativa </a:t>
            </a:r>
            <a:r>
              <a:rPr sz="900" dirty="0">
                <a:solidFill>
                  <a:srgbClr val="666666"/>
                </a:solidFill>
                <a:latin typeface="Calibri"/>
                <a:cs typeface="Calibri"/>
              </a:rPr>
              <a:t>2015. </a:t>
            </a:r>
            <a:r>
              <a:rPr sz="900" spc="-5" dirty="0">
                <a:solidFill>
                  <a:srgbClr val="666666"/>
                </a:solidFill>
                <a:latin typeface="Calibri"/>
                <a:cs typeface="Calibri"/>
              </a:rPr>
              <a:t>L’alfabeto del Mondo. Leggiamo </a:t>
            </a:r>
            <a:r>
              <a:rPr sz="900" dirty="0">
                <a:solidFill>
                  <a:srgbClr val="666666"/>
                </a:solidFill>
                <a:latin typeface="Calibri"/>
                <a:cs typeface="Calibri"/>
              </a:rPr>
              <a:t>i </a:t>
            </a:r>
            <a:r>
              <a:rPr sz="900" spc="-5" dirty="0">
                <a:solidFill>
                  <a:srgbClr val="666666"/>
                </a:solidFill>
                <a:latin typeface="Calibri"/>
                <a:cs typeface="Calibri"/>
              </a:rPr>
              <a:t>segni intorno </a:t>
            </a:r>
            <a:r>
              <a:rPr sz="900" dirty="0">
                <a:solidFill>
                  <a:srgbClr val="666666"/>
                </a:solidFill>
                <a:latin typeface="Calibri"/>
                <a:cs typeface="Calibri"/>
              </a:rPr>
              <a:t>a </a:t>
            </a:r>
            <a:r>
              <a:rPr sz="900" spc="-5" dirty="0">
                <a:solidFill>
                  <a:srgbClr val="666666"/>
                </a:solidFill>
                <a:latin typeface="Calibri"/>
                <a:cs typeface="Calibri"/>
              </a:rPr>
              <a:t>noi </a:t>
            </a:r>
            <a:r>
              <a:rPr sz="900" dirty="0">
                <a:solidFill>
                  <a:srgbClr val="666666"/>
                </a:solidFill>
                <a:latin typeface="Calibri"/>
                <a:cs typeface="Calibri"/>
              </a:rPr>
              <a:t>e</a:t>
            </a:r>
            <a:r>
              <a:rPr sz="900" spc="160" dirty="0">
                <a:solidFill>
                  <a:srgbClr val="666666"/>
                </a:solidFill>
                <a:latin typeface="Calibri"/>
                <a:cs typeface="Calibri"/>
              </a:rPr>
              <a:t> </a:t>
            </a:r>
            <a:r>
              <a:rPr sz="900" spc="-5" dirty="0">
                <a:solidFill>
                  <a:srgbClr val="666666"/>
                </a:solidFill>
                <a:latin typeface="Calibri"/>
                <a:cs typeface="Calibri"/>
              </a:rPr>
              <a:t>raccontiamo</a:t>
            </a:r>
            <a:endParaRPr sz="900">
              <a:latin typeface="Calibri"/>
              <a:cs typeface="Calibri"/>
            </a:endParaRPr>
          </a:p>
          <a:p>
            <a:pPr>
              <a:lnSpc>
                <a:spcPct val="100000"/>
              </a:lnSpc>
              <a:spcBef>
                <a:spcPts val="50"/>
              </a:spcBef>
            </a:pPr>
            <a:endParaRPr sz="1000">
              <a:latin typeface="Times New Roman"/>
              <a:cs typeface="Times New Roman"/>
            </a:endParaRPr>
          </a:p>
          <a:p>
            <a:pPr marL="12700" marR="2678430">
              <a:lnSpc>
                <a:spcPct val="186700"/>
              </a:lnSpc>
            </a:pPr>
            <a:r>
              <a:rPr sz="1200" b="1" spc="-5" dirty="0">
                <a:latin typeface="Calibri"/>
                <a:cs typeface="Calibri"/>
              </a:rPr>
              <a:t>Dal </a:t>
            </a:r>
            <a:r>
              <a:rPr sz="1200" b="1" dirty="0">
                <a:latin typeface="Calibri"/>
                <a:cs typeface="Calibri"/>
              </a:rPr>
              <a:t>16 </a:t>
            </a:r>
            <a:r>
              <a:rPr sz="1200" b="1" spc="-5" dirty="0">
                <a:latin typeface="Calibri"/>
                <a:cs typeface="Calibri"/>
              </a:rPr>
              <a:t>Marzo 2015 al 22 Marzo 2015  ROMA</a:t>
            </a:r>
            <a:endParaRPr sz="1200">
              <a:latin typeface="Calibri"/>
              <a:cs typeface="Calibri"/>
            </a:endParaRPr>
          </a:p>
          <a:p>
            <a:pPr marL="12700">
              <a:lnSpc>
                <a:spcPct val="100000"/>
              </a:lnSpc>
              <a:spcBef>
                <a:spcPts val="395"/>
              </a:spcBef>
            </a:pPr>
            <a:r>
              <a:rPr sz="1200" b="1" spc="-5" dirty="0">
                <a:latin typeface="Calibri"/>
                <a:cs typeface="Calibri"/>
              </a:rPr>
              <a:t>LUOGO: </a:t>
            </a:r>
            <a:r>
              <a:rPr sz="1200" spc="-5" dirty="0">
                <a:latin typeface="Calibri"/>
                <a:cs typeface="Calibri"/>
              </a:rPr>
              <a:t>Sedi</a:t>
            </a:r>
            <a:r>
              <a:rPr sz="1200" spc="10" dirty="0">
                <a:latin typeface="Calibri"/>
                <a:cs typeface="Calibri"/>
              </a:rPr>
              <a:t> </a:t>
            </a:r>
            <a:r>
              <a:rPr sz="1200" spc="-5" dirty="0">
                <a:latin typeface="Calibri"/>
                <a:cs typeface="Calibri"/>
              </a:rPr>
              <a:t>varie</a:t>
            </a:r>
            <a:endParaRPr sz="1200">
              <a:latin typeface="Calibri"/>
              <a:cs typeface="Calibri"/>
            </a:endParaRPr>
          </a:p>
          <a:p>
            <a:pPr marL="12700">
              <a:lnSpc>
                <a:spcPct val="100000"/>
              </a:lnSpc>
              <a:spcBef>
                <a:spcPts val="400"/>
              </a:spcBef>
            </a:pPr>
            <a:r>
              <a:rPr sz="1200" b="1" dirty="0">
                <a:latin typeface="Calibri"/>
                <a:cs typeface="Calibri"/>
              </a:rPr>
              <a:t>ENTI</a:t>
            </a:r>
            <a:r>
              <a:rPr sz="1200" b="1" spc="-10" dirty="0">
                <a:latin typeface="Calibri"/>
                <a:cs typeface="Calibri"/>
              </a:rPr>
              <a:t> </a:t>
            </a:r>
            <a:r>
              <a:rPr sz="1200" b="1" spc="-5" dirty="0">
                <a:latin typeface="Calibri"/>
                <a:cs typeface="Calibri"/>
              </a:rPr>
              <a:t>PROMOTORI:</a:t>
            </a:r>
            <a:endParaRPr sz="1200">
              <a:latin typeface="Calibri"/>
              <a:cs typeface="Calibri"/>
            </a:endParaRPr>
          </a:p>
          <a:p>
            <a:pPr marL="12700">
              <a:lnSpc>
                <a:spcPct val="100000"/>
              </a:lnSpc>
              <a:spcBef>
                <a:spcPts val="35"/>
              </a:spcBef>
            </a:pPr>
            <a:r>
              <a:rPr sz="1200" spc="-5" dirty="0">
                <a:latin typeface="Calibri"/>
                <a:cs typeface="Calibri"/>
              </a:rPr>
              <a:t>UNESCO</a:t>
            </a:r>
            <a:endParaRPr sz="1200">
              <a:latin typeface="Calibri"/>
              <a:cs typeface="Calibri"/>
            </a:endParaRPr>
          </a:p>
          <a:p>
            <a:pPr marL="12700">
              <a:lnSpc>
                <a:spcPct val="100000"/>
              </a:lnSpc>
              <a:spcBef>
                <a:spcPts val="25"/>
              </a:spcBef>
            </a:pPr>
            <a:r>
              <a:rPr sz="1200" spc="-5" dirty="0">
                <a:latin typeface="Calibri"/>
                <a:cs typeface="Calibri"/>
              </a:rPr>
              <a:t>Ministero </a:t>
            </a:r>
            <a:r>
              <a:rPr sz="1200" dirty="0">
                <a:latin typeface="Calibri"/>
                <a:cs typeface="Calibri"/>
              </a:rPr>
              <a:t>dei Beni e </a:t>
            </a:r>
            <a:r>
              <a:rPr sz="1200" spc="-5" dirty="0">
                <a:latin typeface="Calibri"/>
                <a:cs typeface="Calibri"/>
              </a:rPr>
              <a:t>delle Attività Culturali </a:t>
            </a:r>
            <a:r>
              <a:rPr sz="1200" dirty="0">
                <a:latin typeface="Calibri"/>
                <a:cs typeface="Calibri"/>
              </a:rPr>
              <a:t>e del</a:t>
            </a:r>
            <a:r>
              <a:rPr sz="1200" spc="-25" dirty="0">
                <a:latin typeface="Calibri"/>
                <a:cs typeface="Calibri"/>
              </a:rPr>
              <a:t> </a:t>
            </a:r>
            <a:r>
              <a:rPr sz="1200" dirty="0">
                <a:latin typeface="Calibri"/>
                <a:cs typeface="Calibri"/>
              </a:rPr>
              <a:t>Turismo</a:t>
            </a:r>
            <a:endParaRPr sz="1200">
              <a:latin typeface="Calibri"/>
              <a:cs typeface="Calibri"/>
            </a:endParaRPr>
          </a:p>
        </p:txBody>
      </p:sp>
      <p:sp>
        <p:nvSpPr>
          <p:cNvPr id="7" name="object 7"/>
          <p:cNvSpPr/>
          <p:nvPr/>
        </p:nvSpPr>
        <p:spPr>
          <a:xfrm>
            <a:off x="2703648" y="2171699"/>
            <a:ext cx="2108784" cy="56997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940117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Arte.it</a:t>
            </a:r>
            <a:endParaRPr sz="1600">
              <a:latin typeface="Arial"/>
              <a:cs typeface="Arial"/>
            </a:endParaRPr>
          </a:p>
          <a:p>
            <a:pPr marL="12700">
              <a:lnSpc>
                <a:spcPts val="1880"/>
              </a:lnSpc>
            </a:pPr>
            <a:r>
              <a:rPr sz="1600" b="1" spc="-5" dirty="0">
                <a:latin typeface="Arial"/>
                <a:cs typeface="Arial"/>
              </a:rPr>
              <a:t>9 marzo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925"/>
              </a:spcBef>
            </a:pPr>
            <a:r>
              <a:rPr sz="1200" b="1" spc="-5" dirty="0">
                <a:latin typeface="Calibri"/>
                <a:cs typeface="Calibri"/>
              </a:rPr>
              <a:t>TELEFONO PER INFORMAZIONI: </a:t>
            </a:r>
            <a:r>
              <a:rPr sz="1200" spc="-5" dirty="0">
                <a:latin typeface="Calibri"/>
                <a:cs typeface="Calibri"/>
              </a:rPr>
              <a:t>+39</a:t>
            </a:r>
            <a:r>
              <a:rPr sz="1200" spc="10" dirty="0">
                <a:latin typeface="Calibri"/>
                <a:cs typeface="Calibri"/>
              </a:rPr>
              <a:t> </a:t>
            </a:r>
            <a:r>
              <a:rPr sz="1200" spc="-5" dirty="0">
                <a:latin typeface="Calibri"/>
                <a:cs typeface="Calibri"/>
              </a:rPr>
              <a:t>02.8052151</a:t>
            </a:r>
            <a:endParaRPr sz="1200">
              <a:latin typeface="Calibri"/>
              <a:cs typeface="Calibri"/>
            </a:endParaRPr>
          </a:p>
          <a:p>
            <a:pPr marL="12700">
              <a:lnSpc>
                <a:spcPct val="100000"/>
              </a:lnSpc>
              <a:spcBef>
                <a:spcPts val="405"/>
              </a:spcBef>
            </a:pPr>
            <a:r>
              <a:rPr sz="1200" b="1" spc="-5" dirty="0">
                <a:latin typeface="Calibri"/>
                <a:cs typeface="Calibri"/>
              </a:rPr>
              <a:t>E-MAIL INFO:</a:t>
            </a:r>
            <a:r>
              <a:rPr sz="1200" b="1" spc="5" dirty="0">
                <a:latin typeface="Calibri"/>
                <a:cs typeface="Calibri"/>
              </a:rPr>
              <a:t> </a:t>
            </a:r>
            <a:r>
              <a:rPr sz="1200" u="sng" spc="-5" dirty="0">
                <a:uFill>
                  <a:solidFill>
                    <a:srgbClr val="000000"/>
                  </a:solidFill>
                </a:uFill>
                <a:latin typeface="Calibri"/>
                <a:cs typeface="Calibri"/>
                <a:hlinkClick r:id="rId3"/>
              </a:rPr>
              <a:t>delos@delosrp.it</a:t>
            </a:r>
            <a:endParaRPr sz="1200">
              <a:latin typeface="Calibri"/>
              <a:cs typeface="Calibri"/>
            </a:endParaRPr>
          </a:p>
          <a:p>
            <a:pPr>
              <a:lnSpc>
                <a:spcPct val="100000"/>
              </a:lnSpc>
            </a:pPr>
            <a:endParaRPr sz="1200">
              <a:latin typeface="Times New Roman"/>
              <a:cs typeface="Times New Roman"/>
            </a:endParaRPr>
          </a:p>
          <a:p>
            <a:pPr marL="12700">
              <a:lnSpc>
                <a:spcPct val="100000"/>
              </a:lnSpc>
              <a:spcBef>
                <a:spcPts val="855"/>
              </a:spcBef>
            </a:pPr>
            <a:r>
              <a:rPr sz="1200" b="1" dirty="0">
                <a:latin typeface="Calibri"/>
                <a:cs typeface="Calibri"/>
              </a:rPr>
              <a:t>SITO </a:t>
            </a:r>
            <a:r>
              <a:rPr sz="1200" b="1" spc="-5" dirty="0">
                <a:latin typeface="Calibri"/>
                <a:cs typeface="Calibri"/>
              </a:rPr>
              <a:t>UFFICIALE:</a:t>
            </a:r>
            <a:r>
              <a:rPr sz="1200" b="1" spc="10" dirty="0">
                <a:latin typeface="Calibri"/>
                <a:cs typeface="Calibri"/>
              </a:rPr>
              <a:t> </a:t>
            </a:r>
            <a:r>
              <a:rPr sz="1200" u="sng" spc="-5" dirty="0">
                <a:uFill>
                  <a:solidFill>
                    <a:srgbClr val="000000"/>
                  </a:solidFill>
                </a:uFill>
                <a:latin typeface="Calibri"/>
                <a:cs typeface="Calibri"/>
                <a:hlinkClick r:id="rId4"/>
              </a:rPr>
              <a:t>http://www.festivalculturacreativa.it</a:t>
            </a:r>
            <a:endParaRPr sz="1200">
              <a:latin typeface="Calibri"/>
              <a:cs typeface="Calibri"/>
            </a:endParaRPr>
          </a:p>
          <a:p>
            <a:pPr>
              <a:lnSpc>
                <a:spcPct val="100000"/>
              </a:lnSpc>
            </a:pPr>
            <a:endParaRPr sz="1200">
              <a:latin typeface="Times New Roman"/>
              <a:cs typeface="Times New Roman"/>
            </a:endParaRPr>
          </a:p>
          <a:p>
            <a:pPr>
              <a:lnSpc>
                <a:spcPct val="100000"/>
              </a:lnSpc>
              <a:spcBef>
                <a:spcPts val="40"/>
              </a:spcBef>
            </a:pPr>
            <a:endParaRPr sz="1100">
              <a:latin typeface="Times New Roman"/>
              <a:cs typeface="Times New Roman"/>
            </a:endParaRPr>
          </a:p>
          <a:p>
            <a:pPr marL="12700" marR="5080" algn="just">
              <a:lnSpc>
                <a:spcPct val="104200"/>
              </a:lnSpc>
              <a:tabLst>
                <a:tab pos="1519555" algn="l"/>
                <a:tab pos="2612390" algn="l"/>
                <a:tab pos="4180204" algn="l"/>
                <a:tab pos="5592445" algn="l"/>
              </a:tabLst>
            </a:pPr>
            <a:r>
              <a:rPr sz="1200" b="1" spc="-5" dirty="0">
                <a:latin typeface="Calibri"/>
                <a:cs typeface="Calibri"/>
              </a:rPr>
              <a:t>COMUNICATO STAMPA: </a:t>
            </a:r>
            <a:r>
              <a:rPr sz="1200" spc="-5" dirty="0">
                <a:latin typeface="Calibri"/>
                <a:cs typeface="Calibri"/>
              </a:rPr>
              <a:t>“</a:t>
            </a:r>
            <a:r>
              <a:rPr sz="1200" i="1" spc="-5" dirty="0">
                <a:latin typeface="Calibri"/>
                <a:cs typeface="Calibri"/>
              </a:rPr>
              <a:t>L’alfabeto del Mondo. Leggiamo </a:t>
            </a:r>
            <a:r>
              <a:rPr sz="1200" i="1" dirty="0">
                <a:latin typeface="Calibri"/>
                <a:cs typeface="Calibri"/>
              </a:rPr>
              <a:t>i </a:t>
            </a:r>
            <a:r>
              <a:rPr sz="1200" i="1" spc="-5" dirty="0">
                <a:latin typeface="Calibri"/>
                <a:cs typeface="Calibri"/>
              </a:rPr>
              <a:t>segni intorno </a:t>
            </a:r>
            <a:r>
              <a:rPr sz="1200" i="1" dirty="0">
                <a:latin typeface="Calibri"/>
                <a:cs typeface="Calibri"/>
              </a:rPr>
              <a:t>a </a:t>
            </a:r>
            <a:r>
              <a:rPr sz="1200" i="1" spc="-5" dirty="0">
                <a:latin typeface="Calibri"/>
                <a:cs typeface="Calibri"/>
              </a:rPr>
              <a:t>noi </a:t>
            </a:r>
            <a:r>
              <a:rPr sz="1200" i="1" dirty="0">
                <a:latin typeface="Calibri"/>
                <a:cs typeface="Calibri"/>
              </a:rPr>
              <a:t>e </a:t>
            </a:r>
            <a:r>
              <a:rPr sz="1200" i="1" spc="-5" dirty="0">
                <a:latin typeface="Calibri"/>
                <a:cs typeface="Calibri"/>
              </a:rPr>
              <a:t>raccontiamo</a:t>
            </a:r>
            <a:r>
              <a:rPr sz="1200" spc="-5" dirty="0">
                <a:latin typeface="Calibri"/>
                <a:cs typeface="Calibri"/>
              </a:rPr>
              <a:t>”. </a:t>
            </a:r>
            <a:r>
              <a:rPr sz="1200" dirty="0">
                <a:latin typeface="Calibri"/>
                <a:cs typeface="Calibri"/>
              </a:rPr>
              <a:t>È  </a:t>
            </a:r>
            <a:r>
              <a:rPr sz="1200" spc="-5" dirty="0">
                <a:latin typeface="Calibri"/>
                <a:cs typeface="Calibri"/>
              </a:rPr>
              <a:t>questo </a:t>
            </a:r>
            <a:r>
              <a:rPr sz="1200" dirty="0">
                <a:latin typeface="Calibri"/>
                <a:cs typeface="Calibri"/>
              </a:rPr>
              <a:t>il tema </a:t>
            </a:r>
            <a:r>
              <a:rPr sz="1200" spc="-5" dirty="0">
                <a:latin typeface="Calibri"/>
                <a:cs typeface="Calibri"/>
              </a:rPr>
              <a:t>della seconda edizione del Festival </a:t>
            </a:r>
            <a:r>
              <a:rPr sz="1200" dirty="0">
                <a:latin typeface="Calibri"/>
                <a:cs typeface="Calibri"/>
              </a:rPr>
              <a:t>della </a:t>
            </a:r>
            <a:r>
              <a:rPr sz="1200" spc="-5" dirty="0">
                <a:latin typeface="Calibri"/>
                <a:cs typeface="Calibri"/>
              </a:rPr>
              <a:t>Cultura Creativa, promosso </a:t>
            </a:r>
            <a:r>
              <a:rPr sz="1200" dirty="0">
                <a:latin typeface="Calibri"/>
                <a:cs typeface="Calibri"/>
              </a:rPr>
              <a:t>e </a:t>
            </a:r>
            <a:r>
              <a:rPr sz="1200" spc="-5" dirty="0">
                <a:latin typeface="Calibri"/>
                <a:cs typeface="Calibri"/>
              </a:rPr>
              <a:t>realizzato  </a:t>
            </a:r>
            <a:r>
              <a:rPr sz="1200" dirty="0">
                <a:latin typeface="Calibri"/>
                <a:cs typeface="Calibri"/>
              </a:rPr>
              <a:t>dalle </a:t>
            </a:r>
            <a:r>
              <a:rPr sz="1200" spc="-5" dirty="0">
                <a:latin typeface="Calibri"/>
                <a:cs typeface="Calibri"/>
              </a:rPr>
              <a:t>banche, anche grazie </a:t>
            </a:r>
            <a:r>
              <a:rPr sz="1200" dirty="0">
                <a:latin typeface="Calibri"/>
                <a:cs typeface="Calibri"/>
              </a:rPr>
              <a:t>al </a:t>
            </a:r>
            <a:r>
              <a:rPr sz="1200" spc="-5" dirty="0">
                <a:latin typeface="Calibri"/>
                <a:cs typeface="Calibri"/>
              </a:rPr>
              <a:t>coordinamento dell’Abi. La manifestazione, interamente dedicata  </a:t>
            </a:r>
            <a:r>
              <a:rPr sz="1200" dirty="0">
                <a:latin typeface="Calibri"/>
                <a:cs typeface="Calibri"/>
              </a:rPr>
              <a:t>alla </a:t>
            </a:r>
            <a:r>
              <a:rPr sz="1200" spc="-5" dirty="0">
                <a:latin typeface="Calibri"/>
                <a:cs typeface="Calibri"/>
              </a:rPr>
              <a:t>cultura </a:t>
            </a:r>
            <a:r>
              <a:rPr sz="1200" dirty="0">
                <a:latin typeface="Calibri"/>
                <a:cs typeface="Calibri"/>
              </a:rPr>
              <a:t>e alla </a:t>
            </a:r>
            <a:r>
              <a:rPr sz="1200" spc="-5" dirty="0">
                <a:latin typeface="Calibri"/>
                <a:cs typeface="Calibri"/>
              </a:rPr>
              <a:t>creatività per ragazzi, si svolgerà </a:t>
            </a:r>
            <a:r>
              <a:rPr sz="1200" spc="5" dirty="0">
                <a:latin typeface="Calibri"/>
                <a:cs typeface="Calibri"/>
              </a:rPr>
              <a:t>nella </a:t>
            </a:r>
            <a:r>
              <a:rPr sz="1200" spc="-5" dirty="0">
                <a:latin typeface="Calibri"/>
                <a:cs typeface="Calibri"/>
              </a:rPr>
              <a:t>settimana </a:t>
            </a:r>
            <a:r>
              <a:rPr sz="1200" dirty="0">
                <a:latin typeface="Calibri"/>
                <a:cs typeface="Calibri"/>
              </a:rPr>
              <a:t>dal 16 al 22 </a:t>
            </a:r>
            <a:r>
              <a:rPr sz="1200" spc="-5" dirty="0">
                <a:latin typeface="Calibri"/>
                <a:cs typeface="Calibri"/>
              </a:rPr>
              <a:t>marzo </a:t>
            </a:r>
            <a:r>
              <a:rPr sz="1200" dirty="0">
                <a:latin typeface="Calibri"/>
                <a:cs typeface="Calibri"/>
              </a:rPr>
              <a:t>e, </a:t>
            </a:r>
            <a:r>
              <a:rPr sz="1200" spc="-5" dirty="0">
                <a:latin typeface="Calibri"/>
                <a:cs typeface="Calibri"/>
              </a:rPr>
              <a:t>come </a:t>
            </a:r>
            <a:r>
              <a:rPr sz="1200" dirty="0">
                <a:latin typeface="Calibri"/>
                <a:cs typeface="Calibri"/>
              </a:rPr>
              <a:t>già  </a:t>
            </a:r>
            <a:r>
              <a:rPr sz="1200" spc="-5" dirty="0">
                <a:latin typeface="Calibri"/>
                <a:cs typeface="Calibri"/>
              </a:rPr>
              <a:t>sperimentato </a:t>
            </a:r>
            <a:r>
              <a:rPr sz="1200" dirty="0">
                <a:latin typeface="Calibri"/>
                <a:cs typeface="Calibri"/>
              </a:rPr>
              <a:t>nella </a:t>
            </a:r>
            <a:r>
              <a:rPr sz="1200" spc="-5" dirty="0">
                <a:latin typeface="Calibri"/>
                <a:cs typeface="Calibri"/>
              </a:rPr>
              <a:t>prima edizione, si articolerà attraverso una ricca proposta </a:t>
            </a:r>
            <a:r>
              <a:rPr sz="1200" dirty="0">
                <a:latin typeface="Calibri"/>
                <a:cs typeface="Calibri"/>
              </a:rPr>
              <a:t>di </a:t>
            </a:r>
            <a:r>
              <a:rPr sz="1200" spc="-5" dirty="0">
                <a:latin typeface="Calibri"/>
                <a:cs typeface="Calibri"/>
              </a:rPr>
              <a:t>eventi, iniziative </a:t>
            </a:r>
            <a:r>
              <a:rPr sz="1200" dirty="0">
                <a:latin typeface="Calibri"/>
                <a:cs typeface="Calibri"/>
              </a:rPr>
              <a:t>e  </a:t>
            </a:r>
            <a:r>
              <a:rPr sz="1200" spc="-5" dirty="0">
                <a:latin typeface="Calibri"/>
                <a:cs typeface="Calibri"/>
              </a:rPr>
              <a:t>laboratori diffusi sull’intero territorio nazionale. Coinvolgendo oltre </a:t>
            </a:r>
            <a:r>
              <a:rPr sz="1200" dirty="0">
                <a:latin typeface="Calibri"/>
                <a:cs typeface="Calibri"/>
              </a:rPr>
              <a:t>10 mila giovanissimi in </a:t>
            </a:r>
            <a:r>
              <a:rPr sz="1200" spc="-10" dirty="0">
                <a:latin typeface="Calibri"/>
                <a:cs typeface="Calibri"/>
              </a:rPr>
              <a:t>tutta  </a:t>
            </a:r>
            <a:r>
              <a:rPr sz="1200" dirty="0">
                <a:latin typeface="Calibri"/>
                <a:cs typeface="Calibri"/>
              </a:rPr>
              <a:t>Italia, il </a:t>
            </a:r>
            <a:r>
              <a:rPr sz="1200" spc="-5" dirty="0">
                <a:latin typeface="Calibri"/>
                <a:cs typeface="Calibri"/>
              </a:rPr>
              <a:t>Festival </a:t>
            </a:r>
            <a:r>
              <a:rPr sz="1200" dirty="0">
                <a:latin typeface="Calibri"/>
                <a:cs typeface="Calibri"/>
              </a:rPr>
              <a:t>ha </a:t>
            </a:r>
            <a:r>
              <a:rPr sz="1200" spc="-5" dirty="0">
                <a:latin typeface="Calibri"/>
                <a:cs typeface="Calibri"/>
              </a:rPr>
              <a:t>l’obiettivo </a:t>
            </a:r>
            <a:r>
              <a:rPr sz="1200" dirty="0">
                <a:latin typeface="Calibri"/>
                <a:cs typeface="Calibri"/>
              </a:rPr>
              <a:t>di </a:t>
            </a:r>
            <a:r>
              <a:rPr sz="1200" spc="-5" dirty="0">
                <a:latin typeface="Calibri"/>
                <a:cs typeface="Calibri"/>
              </a:rPr>
              <a:t>avvicinare bambini </a:t>
            </a:r>
            <a:r>
              <a:rPr sz="1200" dirty="0">
                <a:latin typeface="Calibri"/>
                <a:cs typeface="Calibri"/>
              </a:rPr>
              <a:t>e </a:t>
            </a:r>
            <a:r>
              <a:rPr sz="1200" spc="-5" dirty="0">
                <a:latin typeface="Calibri"/>
                <a:cs typeface="Calibri"/>
              </a:rPr>
              <a:t>ragazzi </a:t>
            </a:r>
            <a:r>
              <a:rPr sz="1200" dirty="0">
                <a:latin typeface="Calibri"/>
                <a:cs typeface="Calibri"/>
              </a:rPr>
              <a:t>dai 6 ai 13 anni alla </a:t>
            </a:r>
            <a:r>
              <a:rPr sz="1200" spc="-5" dirty="0">
                <a:latin typeface="Calibri"/>
                <a:cs typeface="Calibri"/>
              </a:rPr>
              <a:t>cultura </a:t>
            </a:r>
            <a:r>
              <a:rPr sz="1200" dirty="0">
                <a:latin typeface="Calibri"/>
                <a:cs typeface="Calibri"/>
              </a:rPr>
              <a:t>e, in  </a:t>
            </a:r>
            <a:r>
              <a:rPr sz="1200" spc="-5" dirty="0">
                <a:latin typeface="Calibri"/>
                <a:cs typeface="Calibri"/>
              </a:rPr>
              <a:t>particolare, </a:t>
            </a:r>
            <a:r>
              <a:rPr sz="1200" dirty="0">
                <a:latin typeface="Calibri"/>
                <a:cs typeface="Calibri"/>
              </a:rPr>
              <a:t>agli </a:t>
            </a:r>
            <a:r>
              <a:rPr sz="1200" spc="-5" dirty="0">
                <a:latin typeface="Calibri"/>
                <a:cs typeface="Calibri"/>
              </a:rPr>
              <a:t>aspetti </a:t>
            </a:r>
            <a:r>
              <a:rPr sz="1200" dirty="0">
                <a:latin typeface="Calibri"/>
                <a:cs typeface="Calibri"/>
              </a:rPr>
              <a:t>più </a:t>
            </a:r>
            <a:r>
              <a:rPr sz="1200" spc="-5" dirty="0">
                <a:latin typeface="Calibri"/>
                <a:cs typeface="Calibri"/>
              </a:rPr>
              <a:t>“generativi” della </a:t>
            </a:r>
            <a:r>
              <a:rPr sz="1200" dirty="0">
                <a:latin typeface="Calibri"/>
                <a:cs typeface="Calibri"/>
              </a:rPr>
              <a:t>creatività. </a:t>
            </a:r>
            <a:r>
              <a:rPr sz="1200" spc="-5" dirty="0">
                <a:latin typeface="Calibri"/>
                <a:cs typeface="Calibri"/>
              </a:rPr>
              <a:t>Attraverso l’arte, </a:t>
            </a:r>
            <a:r>
              <a:rPr sz="1200" dirty="0">
                <a:latin typeface="Calibri"/>
                <a:cs typeface="Calibri"/>
              </a:rPr>
              <a:t>l’archeologia, la </a:t>
            </a:r>
            <a:r>
              <a:rPr sz="1200" spc="-5" dirty="0">
                <a:latin typeface="Calibri"/>
                <a:cs typeface="Calibri"/>
              </a:rPr>
              <a:t>musica,  </a:t>
            </a:r>
            <a:r>
              <a:rPr sz="1200" dirty="0">
                <a:latin typeface="Calibri"/>
                <a:cs typeface="Calibri"/>
              </a:rPr>
              <a:t>il canto, la </a:t>
            </a:r>
            <a:r>
              <a:rPr sz="1200" spc="-5" dirty="0">
                <a:latin typeface="Calibri"/>
                <a:cs typeface="Calibri"/>
              </a:rPr>
              <a:t>lettura, </a:t>
            </a:r>
            <a:r>
              <a:rPr sz="1200" dirty="0">
                <a:latin typeface="Calibri"/>
                <a:cs typeface="Calibri"/>
              </a:rPr>
              <a:t>il </a:t>
            </a:r>
            <a:r>
              <a:rPr sz="1200" spc="-5" dirty="0">
                <a:latin typeface="Calibri"/>
                <a:cs typeface="Calibri"/>
              </a:rPr>
              <a:t>teatro, </a:t>
            </a:r>
            <a:r>
              <a:rPr sz="1200" dirty="0">
                <a:latin typeface="Calibri"/>
                <a:cs typeface="Calibri"/>
              </a:rPr>
              <a:t>la </a:t>
            </a:r>
            <a:r>
              <a:rPr sz="1200" spc="-5" dirty="0">
                <a:latin typeface="Calibri"/>
                <a:cs typeface="Calibri"/>
              </a:rPr>
              <a:t>fotografia, </a:t>
            </a:r>
            <a:r>
              <a:rPr sz="1200" dirty="0">
                <a:latin typeface="Calibri"/>
                <a:cs typeface="Calibri"/>
              </a:rPr>
              <a:t>la </a:t>
            </a:r>
            <a:r>
              <a:rPr sz="1200" spc="-5" dirty="0">
                <a:latin typeface="Calibri"/>
                <a:cs typeface="Calibri"/>
              </a:rPr>
              <a:t>robotica, </a:t>
            </a:r>
            <a:r>
              <a:rPr sz="1200" dirty="0">
                <a:latin typeface="Calibri"/>
                <a:cs typeface="Calibri"/>
              </a:rPr>
              <a:t>le </a:t>
            </a:r>
            <a:r>
              <a:rPr sz="1200" spc="-5" dirty="0">
                <a:latin typeface="Calibri"/>
                <a:cs typeface="Calibri"/>
              </a:rPr>
              <a:t>tecnologie digitali </a:t>
            </a:r>
            <a:r>
              <a:rPr sz="1200" dirty="0">
                <a:latin typeface="Calibri"/>
                <a:cs typeface="Calibri"/>
              </a:rPr>
              <a:t>e altri </a:t>
            </a:r>
            <a:r>
              <a:rPr sz="1200" spc="-5" dirty="0">
                <a:latin typeface="Calibri"/>
                <a:cs typeface="Calibri"/>
              </a:rPr>
              <a:t>percorsi figurativi  </a:t>
            </a:r>
            <a:r>
              <a:rPr sz="1200" dirty="0">
                <a:latin typeface="Calibri"/>
                <a:cs typeface="Calibri"/>
              </a:rPr>
              <a:t>e </a:t>
            </a:r>
            <a:r>
              <a:rPr sz="1200" spc="-5" dirty="0">
                <a:latin typeface="Calibri"/>
                <a:cs typeface="Calibri"/>
              </a:rPr>
              <a:t>linguistici, </a:t>
            </a:r>
            <a:r>
              <a:rPr sz="1200" dirty="0">
                <a:latin typeface="Calibri"/>
                <a:cs typeface="Calibri"/>
              </a:rPr>
              <a:t>i giovani </a:t>
            </a:r>
            <a:r>
              <a:rPr sz="1200" spc="-5" dirty="0">
                <a:latin typeface="Calibri"/>
                <a:cs typeface="Calibri"/>
              </a:rPr>
              <a:t>protagonisti </a:t>
            </a:r>
            <a:r>
              <a:rPr sz="1200" dirty="0">
                <a:latin typeface="Calibri"/>
                <a:cs typeface="Calibri"/>
              </a:rPr>
              <a:t>del </a:t>
            </a:r>
            <a:r>
              <a:rPr sz="1200" spc="-5" dirty="0">
                <a:latin typeface="Calibri"/>
                <a:cs typeface="Calibri"/>
              </a:rPr>
              <a:t>Festival potranno così sperimentare </a:t>
            </a:r>
            <a:r>
              <a:rPr sz="1200" dirty="0">
                <a:latin typeface="Calibri"/>
                <a:cs typeface="Calibri"/>
              </a:rPr>
              <a:t>le </a:t>
            </a:r>
            <a:r>
              <a:rPr sz="1200" spc="-5" dirty="0">
                <a:latin typeface="Calibri"/>
                <a:cs typeface="Calibri"/>
              </a:rPr>
              <a:t>potenzialità </a:t>
            </a:r>
            <a:r>
              <a:rPr sz="1200" dirty="0">
                <a:latin typeface="Calibri"/>
                <a:cs typeface="Calibri"/>
              </a:rPr>
              <a:t>della </a:t>
            </a:r>
            <a:r>
              <a:rPr sz="1200" spc="-5" dirty="0">
                <a:latin typeface="Calibri"/>
                <a:cs typeface="Calibri"/>
              </a:rPr>
              <a:t>loro  </a:t>
            </a:r>
            <a:r>
              <a:rPr sz="1200" dirty="0">
                <a:latin typeface="Calibri"/>
                <a:cs typeface="Calibri"/>
              </a:rPr>
              <a:t>fa</a:t>
            </a:r>
            <a:r>
              <a:rPr sz="1200" spc="-5" dirty="0">
                <a:latin typeface="Calibri"/>
                <a:cs typeface="Calibri"/>
              </a:rPr>
              <a:t>n</a:t>
            </a:r>
            <a:r>
              <a:rPr sz="1200" dirty="0">
                <a:latin typeface="Calibri"/>
                <a:cs typeface="Calibri"/>
              </a:rPr>
              <a:t>tasia	e	</a:t>
            </a:r>
            <a:r>
              <a:rPr sz="1200" spc="-5" dirty="0">
                <a:latin typeface="Calibri"/>
                <a:cs typeface="Calibri"/>
              </a:rPr>
              <a:t>c</a:t>
            </a:r>
            <a:r>
              <a:rPr sz="1200" dirty="0">
                <a:latin typeface="Calibri"/>
                <a:cs typeface="Calibri"/>
              </a:rPr>
              <a:t>o</a:t>
            </a:r>
            <a:r>
              <a:rPr sz="1200" spc="-5" dirty="0">
                <a:latin typeface="Calibri"/>
                <a:cs typeface="Calibri"/>
              </a:rPr>
              <a:t>s</a:t>
            </a:r>
            <a:r>
              <a:rPr sz="1200" dirty="0">
                <a:latin typeface="Calibri"/>
                <a:cs typeface="Calibri"/>
              </a:rPr>
              <a:t>t</a:t>
            </a:r>
            <a:r>
              <a:rPr sz="1200" spc="-15" dirty="0">
                <a:latin typeface="Calibri"/>
                <a:cs typeface="Calibri"/>
              </a:rPr>
              <a:t>r</a:t>
            </a:r>
            <a:r>
              <a:rPr sz="1200" dirty="0">
                <a:latin typeface="Calibri"/>
                <a:cs typeface="Calibri"/>
              </a:rPr>
              <a:t>u</a:t>
            </a:r>
            <a:r>
              <a:rPr sz="1200" spc="-15" dirty="0">
                <a:latin typeface="Calibri"/>
                <a:cs typeface="Calibri"/>
              </a:rPr>
              <a:t>i</a:t>
            </a:r>
            <a:r>
              <a:rPr sz="1200" dirty="0">
                <a:latin typeface="Calibri"/>
                <a:cs typeface="Calibri"/>
              </a:rPr>
              <a:t>re	i</a:t>
            </a:r>
            <a:r>
              <a:rPr sz="1200" spc="-10" dirty="0">
                <a:latin typeface="Calibri"/>
                <a:cs typeface="Calibri"/>
              </a:rPr>
              <a:t>n</a:t>
            </a:r>
            <a:r>
              <a:rPr sz="1200" dirty="0">
                <a:latin typeface="Calibri"/>
                <a:cs typeface="Calibri"/>
              </a:rPr>
              <a:t>fi</a:t>
            </a:r>
            <a:r>
              <a:rPr sz="1200" spc="5" dirty="0">
                <a:latin typeface="Calibri"/>
                <a:cs typeface="Calibri"/>
              </a:rPr>
              <a:t>n</a:t>
            </a:r>
            <a:r>
              <a:rPr sz="1200" spc="-15" dirty="0">
                <a:latin typeface="Calibri"/>
                <a:cs typeface="Calibri"/>
              </a:rPr>
              <a:t>i</a:t>
            </a:r>
            <a:r>
              <a:rPr sz="1200" dirty="0">
                <a:latin typeface="Calibri"/>
                <a:cs typeface="Calibri"/>
              </a:rPr>
              <a:t>ti	rac</a:t>
            </a:r>
            <a:r>
              <a:rPr sz="1200" spc="-5" dirty="0">
                <a:latin typeface="Calibri"/>
                <a:cs typeface="Calibri"/>
              </a:rPr>
              <a:t>c</a:t>
            </a:r>
            <a:r>
              <a:rPr sz="1200" dirty="0">
                <a:latin typeface="Calibri"/>
                <a:cs typeface="Calibri"/>
              </a:rPr>
              <a:t>onti.  </a:t>
            </a:r>
            <a:r>
              <a:rPr sz="1200" spc="-5" dirty="0">
                <a:latin typeface="Calibri"/>
                <a:cs typeface="Calibri"/>
              </a:rPr>
              <a:t>“Il rafforzato </a:t>
            </a:r>
            <a:r>
              <a:rPr sz="1200" dirty="0">
                <a:latin typeface="Calibri"/>
                <a:cs typeface="Calibri"/>
              </a:rPr>
              <a:t>impegno delle </a:t>
            </a:r>
            <a:r>
              <a:rPr sz="1200" spc="-5" dirty="0">
                <a:latin typeface="Calibri"/>
                <a:cs typeface="Calibri"/>
              </a:rPr>
              <a:t>banche </a:t>
            </a:r>
            <a:r>
              <a:rPr sz="1200" dirty="0">
                <a:latin typeface="Calibri"/>
                <a:cs typeface="Calibri"/>
              </a:rPr>
              <a:t>a </a:t>
            </a:r>
            <a:r>
              <a:rPr sz="1200" spc="-5" dirty="0">
                <a:latin typeface="Calibri"/>
                <a:cs typeface="Calibri"/>
              </a:rPr>
              <a:t>investire </a:t>
            </a:r>
            <a:r>
              <a:rPr sz="1200" dirty="0">
                <a:latin typeface="Calibri"/>
                <a:cs typeface="Calibri"/>
              </a:rPr>
              <a:t>nei giovani e nella </a:t>
            </a:r>
            <a:r>
              <a:rPr sz="1200" spc="-5" dirty="0">
                <a:latin typeface="Calibri"/>
                <a:cs typeface="Calibri"/>
              </a:rPr>
              <a:t>cultura </a:t>
            </a:r>
            <a:r>
              <a:rPr sz="1200" dirty="0">
                <a:latin typeface="Calibri"/>
                <a:cs typeface="Calibri"/>
              </a:rPr>
              <a:t>– ha </a:t>
            </a:r>
            <a:r>
              <a:rPr sz="1200" spc="-5" dirty="0">
                <a:latin typeface="Calibri"/>
                <a:cs typeface="Calibri"/>
              </a:rPr>
              <a:t>dichiarato </a:t>
            </a:r>
            <a:r>
              <a:rPr sz="1200" spc="-10" dirty="0">
                <a:latin typeface="Calibri"/>
                <a:cs typeface="Calibri"/>
              </a:rPr>
              <a:t>il  </a:t>
            </a:r>
            <a:r>
              <a:rPr sz="1200" spc="-5" dirty="0">
                <a:latin typeface="Calibri"/>
                <a:cs typeface="Calibri"/>
              </a:rPr>
              <a:t>Presidente dell’Abi, Antonio Patuelli </a:t>
            </a:r>
            <a:r>
              <a:rPr sz="1200" dirty="0">
                <a:latin typeface="Calibri"/>
                <a:cs typeface="Calibri"/>
              </a:rPr>
              <a:t>– </a:t>
            </a:r>
            <a:r>
              <a:rPr sz="1200" spc="-5" dirty="0">
                <a:latin typeface="Calibri"/>
                <a:cs typeface="Calibri"/>
              </a:rPr>
              <a:t>rappresenta un’occasione importante data </a:t>
            </a:r>
            <a:r>
              <a:rPr sz="1200" dirty="0">
                <a:latin typeface="Calibri"/>
                <a:cs typeface="Calibri"/>
              </a:rPr>
              <a:t>ai </a:t>
            </a:r>
            <a:r>
              <a:rPr sz="1200" spc="-5" dirty="0">
                <a:latin typeface="Calibri"/>
                <a:cs typeface="Calibri"/>
              </a:rPr>
              <a:t>ragazzi per  </a:t>
            </a:r>
            <a:r>
              <a:rPr sz="1200" dirty="0">
                <a:latin typeface="Calibri"/>
                <a:cs typeface="Calibri"/>
              </a:rPr>
              <a:t>misurarsi </a:t>
            </a:r>
            <a:r>
              <a:rPr sz="1200" spc="-5" dirty="0">
                <a:latin typeface="Calibri"/>
                <a:cs typeface="Calibri"/>
              </a:rPr>
              <a:t>con se stessi </a:t>
            </a:r>
            <a:r>
              <a:rPr sz="1200" dirty="0">
                <a:latin typeface="Calibri"/>
                <a:cs typeface="Calibri"/>
              </a:rPr>
              <a:t>e le </a:t>
            </a:r>
            <a:r>
              <a:rPr sz="1200" spc="-5" dirty="0">
                <a:latin typeface="Calibri"/>
                <a:cs typeface="Calibri"/>
              </a:rPr>
              <a:t>molteplici possibilità </a:t>
            </a:r>
            <a:r>
              <a:rPr sz="1200" dirty="0">
                <a:latin typeface="Calibri"/>
                <a:cs typeface="Calibri"/>
              </a:rPr>
              <a:t>di </a:t>
            </a:r>
            <a:r>
              <a:rPr sz="1200" spc="-5" dirty="0">
                <a:latin typeface="Calibri"/>
                <a:cs typeface="Calibri"/>
              </a:rPr>
              <a:t>partecipazione. Ciò che ci </a:t>
            </a:r>
            <a:r>
              <a:rPr sz="1200" dirty="0">
                <a:latin typeface="Calibri"/>
                <a:cs typeface="Calibri"/>
              </a:rPr>
              <a:t>spinge a lavorare </a:t>
            </a:r>
            <a:r>
              <a:rPr sz="1200" spc="-10" dirty="0">
                <a:latin typeface="Calibri"/>
                <a:cs typeface="Calibri"/>
              </a:rPr>
              <a:t>in  </a:t>
            </a:r>
            <a:r>
              <a:rPr sz="1200" spc="-5" dirty="0">
                <a:latin typeface="Calibri"/>
                <a:cs typeface="Calibri"/>
              </a:rPr>
              <a:t>sinergia con scuole, </a:t>
            </a:r>
            <a:r>
              <a:rPr sz="1200" spc="-10" dirty="0">
                <a:latin typeface="Calibri"/>
                <a:cs typeface="Calibri"/>
              </a:rPr>
              <a:t>musei, </a:t>
            </a:r>
            <a:r>
              <a:rPr sz="1200" spc="-5" dirty="0">
                <a:latin typeface="Calibri"/>
                <a:cs typeface="Calibri"/>
              </a:rPr>
              <a:t>associazioni culturali </a:t>
            </a:r>
            <a:r>
              <a:rPr sz="1200" dirty="0">
                <a:latin typeface="Calibri"/>
                <a:cs typeface="Calibri"/>
              </a:rPr>
              <a:t>e </a:t>
            </a:r>
            <a:r>
              <a:rPr sz="1200" spc="-5" dirty="0">
                <a:latin typeface="Calibri"/>
                <a:cs typeface="Calibri"/>
              </a:rPr>
              <a:t>biblioteche </a:t>
            </a:r>
            <a:r>
              <a:rPr sz="1200" dirty="0">
                <a:latin typeface="Calibri"/>
                <a:cs typeface="Calibri"/>
              </a:rPr>
              <a:t>è la </a:t>
            </a:r>
            <a:r>
              <a:rPr sz="1200" spc="-5" dirty="0">
                <a:latin typeface="Calibri"/>
                <a:cs typeface="Calibri"/>
              </a:rPr>
              <a:t>comune certezza che solo  mettendosi </a:t>
            </a:r>
            <a:r>
              <a:rPr sz="1200" dirty="0">
                <a:latin typeface="Calibri"/>
                <a:cs typeface="Calibri"/>
              </a:rPr>
              <a:t>in </a:t>
            </a:r>
            <a:r>
              <a:rPr sz="1200" spc="-5" dirty="0">
                <a:latin typeface="Calibri"/>
                <a:cs typeface="Calibri"/>
              </a:rPr>
              <a:t>gioco </a:t>
            </a:r>
            <a:r>
              <a:rPr sz="1200" dirty="0">
                <a:latin typeface="Calibri"/>
                <a:cs typeface="Calibri"/>
              </a:rPr>
              <a:t>e </a:t>
            </a:r>
            <a:r>
              <a:rPr sz="1200" spc="-5" dirty="0">
                <a:latin typeface="Calibri"/>
                <a:cs typeface="Calibri"/>
              </a:rPr>
              <a:t>‘allenandosi’ </a:t>
            </a:r>
            <a:r>
              <a:rPr sz="1200" dirty="0">
                <a:latin typeface="Calibri"/>
                <a:cs typeface="Calibri"/>
              </a:rPr>
              <a:t>a </a:t>
            </a:r>
            <a:r>
              <a:rPr sz="1200" spc="-5" dirty="0">
                <a:latin typeface="Calibri"/>
                <a:cs typeface="Calibri"/>
              </a:rPr>
              <a:t>diventare cittadini attivi, capaci </a:t>
            </a:r>
            <a:r>
              <a:rPr sz="1200" dirty="0">
                <a:latin typeface="Calibri"/>
                <a:cs typeface="Calibri"/>
              </a:rPr>
              <a:t>di </a:t>
            </a:r>
            <a:r>
              <a:rPr sz="1200" spc="-5" dirty="0">
                <a:latin typeface="Calibri"/>
                <a:cs typeface="Calibri"/>
              </a:rPr>
              <a:t>progettualità </a:t>
            </a:r>
            <a:r>
              <a:rPr sz="1200" dirty="0">
                <a:latin typeface="Calibri"/>
                <a:cs typeface="Calibri"/>
              </a:rPr>
              <a:t>e di </a:t>
            </a:r>
            <a:r>
              <a:rPr sz="1200" spc="-5" dirty="0">
                <a:latin typeface="Calibri"/>
                <a:cs typeface="Calibri"/>
              </a:rPr>
              <a:t>relazioni,  </a:t>
            </a:r>
            <a:r>
              <a:rPr sz="1200" dirty="0">
                <a:latin typeface="Calibri"/>
                <a:cs typeface="Calibri"/>
              </a:rPr>
              <a:t>avviene la </a:t>
            </a:r>
            <a:r>
              <a:rPr sz="1200" spc="-5" dirty="0">
                <a:latin typeface="Calibri"/>
                <a:cs typeface="Calibri"/>
              </a:rPr>
              <a:t>formazione globale della persona, </a:t>
            </a:r>
            <a:r>
              <a:rPr sz="1200" dirty="0">
                <a:latin typeface="Calibri"/>
                <a:cs typeface="Calibri"/>
              </a:rPr>
              <a:t>in </a:t>
            </a:r>
            <a:r>
              <a:rPr sz="1200" spc="-5" dirty="0">
                <a:latin typeface="Calibri"/>
                <a:cs typeface="Calibri"/>
              </a:rPr>
              <a:t>grado quindi </a:t>
            </a:r>
            <a:r>
              <a:rPr sz="1200" dirty="0">
                <a:latin typeface="Calibri"/>
                <a:cs typeface="Calibri"/>
              </a:rPr>
              <a:t>di costruire </a:t>
            </a:r>
            <a:r>
              <a:rPr sz="1200" spc="-10" dirty="0">
                <a:latin typeface="Calibri"/>
                <a:cs typeface="Calibri"/>
              </a:rPr>
              <a:t>il </a:t>
            </a:r>
            <a:r>
              <a:rPr sz="1200" spc="-5" dirty="0">
                <a:latin typeface="Calibri"/>
                <a:cs typeface="Calibri"/>
              </a:rPr>
              <a:t>proprio futuro </a:t>
            </a:r>
            <a:r>
              <a:rPr sz="1200" dirty="0">
                <a:latin typeface="Calibri"/>
                <a:cs typeface="Calibri"/>
              </a:rPr>
              <a:t>e </a:t>
            </a:r>
            <a:r>
              <a:rPr sz="1200" spc="-5" dirty="0">
                <a:latin typeface="Calibri"/>
                <a:cs typeface="Calibri"/>
              </a:rPr>
              <a:t>quello  </a:t>
            </a:r>
            <a:r>
              <a:rPr sz="1200" dirty="0">
                <a:latin typeface="Calibri"/>
                <a:cs typeface="Calibri"/>
              </a:rPr>
              <a:t>del Paese. </a:t>
            </a:r>
            <a:r>
              <a:rPr sz="1200" spc="-5" dirty="0">
                <a:latin typeface="Calibri"/>
                <a:cs typeface="Calibri"/>
              </a:rPr>
              <a:t>Lo sviluppo delle proprie competenze </a:t>
            </a:r>
            <a:r>
              <a:rPr sz="1200" dirty="0">
                <a:latin typeface="Calibri"/>
                <a:cs typeface="Calibri"/>
              </a:rPr>
              <a:t>è infatti alla base del </a:t>
            </a:r>
            <a:r>
              <a:rPr sz="1200" spc="-5" dirty="0">
                <a:latin typeface="Calibri"/>
                <a:cs typeface="Calibri"/>
              </a:rPr>
              <a:t>progresso </a:t>
            </a:r>
            <a:r>
              <a:rPr sz="1200" dirty="0">
                <a:latin typeface="Calibri"/>
                <a:cs typeface="Calibri"/>
              </a:rPr>
              <a:t>economico, </a:t>
            </a:r>
            <a:r>
              <a:rPr sz="1200" spc="-5" dirty="0">
                <a:latin typeface="Calibri"/>
                <a:cs typeface="Calibri"/>
              </a:rPr>
              <a:t>della  convivenza civile </a:t>
            </a:r>
            <a:r>
              <a:rPr sz="1200" dirty="0">
                <a:latin typeface="Calibri"/>
                <a:cs typeface="Calibri"/>
              </a:rPr>
              <a:t>e </a:t>
            </a:r>
            <a:r>
              <a:rPr sz="1200" spc="-5" dirty="0">
                <a:latin typeface="Calibri"/>
                <a:cs typeface="Calibri"/>
              </a:rPr>
              <a:t>della partecipazione </a:t>
            </a:r>
            <a:r>
              <a:rPr sz="1200" dirty="0">
                <a:latin typeface="Calibri"/>
                <a:cs typeface="Calibri"/>
              </a:rPr>
              <a:t>alla vita </a:t>
            </a:r>
            <a:r>
              <a:rPr sz="1200" spc="-5" dirty="0">
                <a:latin typeface="Calibri"/>
                <a:cs typeface="Calibri"/>
              </a:rPr>
              <a:t>democratica. </a:t>
            </a:r>
            <a:r>
              <a:rPr sz="1200" dirty="0">
                <a:latin typeface="Calibri"/>
                <a:cs typeface="Calibri"/>
              </a:rPr>
              <a:t>In </a:t>
            </a:r>
            <a:r>
              <a:rPr sz="1200" spc="-5" dirty="0">
                <a:latin typeface="Calibri"/>
                <a:cs typeface="Calibri"/>
              </a:rPr>
              <a:t>questo senso </a:t>
            </a:r>
            <a:r>
              <a:rPr sz="1200" dirty="0">
                <a:latin typeface="Calibri"/>
                <a:cs typeface="Calibri"/>
              </a:rPr>
              <a:t>– ha </a:t>
            </a:r>
            <a:r>
              <a:rPr sz="1200" spc="-5" dirty="0">
                <a:latin typeface="Calibri"/>
                <a:cs typeface="Calibri"/>
              </a:rPr>
              <a:t>concluso  Patuelli </a:t>
            </a:r>
            <a:r>
              <a:rPr sz="1200" dirty="0">
                <a:latin typeface="Calibri"/>
                <a:cs typeface="Calibri"/>
              </a:rPr>
              <a:t>– un </a:t>
            </a:r>
            <a:r>
              <a:rPr sz="1200" spc="-5" dirty="0">
                <a:latin typeface="Calibri"/>
                <a:cs typeface="Calibri"/>
              </a:rPr>
              <a:t>ruolo </a:t>
            </a:r>
            <a:r>
              <a:rPr sz="1200" dirty="0">
                <a:latin typeface="Calibri"/>
                <a:cs typeface="Calibri"/>
              </a:rPr>
              <a:t>di </a:t>
            </a:r>
            <a:r>
              <a:rPr sz="1200" spc="-5" dirty="0">
                <a:latin typeface="Calibri"/>
                <a:cs typeface="Calibri"/>
              </a:rPr>
              <a:t>indirizzo deve essere svolto anche dalla comunità </a:t>
            </a:r>
            <a:r>
              <a:rPr sz="1200" dirty="0">
                <a:latin typeface="Calibri"/>
                <a:cs typeface="Calibri"/>
              </a:rPr>
              <a:t>economica </a:t>
            </a:r>
            <a:r>
              <a:rPr sz="1200" spc="-5" dirty="0">
                <a:latin typeface="Calibri"/>
                <a:cs typeface="Calibri"/>
              </a:rPr>
              <a:t>tutta, nella  consapevolezza che attraverso </a:t>
            </a:r>
            <a:r>
              <a:rPr sz="1200" dirty="0">
                <a:latin typeface="Calibri"/>
                <a:cs typeface="Calibri"/>
              </a:rPr>
              <a:t>la </a:t>
            </a:r>
            <a:r>
              <a:rPr sz="1200" spc="-5" dirty="0">
                <a:latin typeface="Calibri"/>
                <a:cs typeface="Calibri"/>
              </a:rPr>
              <a:t>promozione della conoscenza </a:t>
            </a:r>
            <a:r>
              <a:rPr sz="1200" dirty="0">
                <a:latin typeface="Calibri"/>
                <a:cs typeface="Calibri"/>
              </a:rPr>
              <a:t>anche </a:t>
            </a:r>
            <a:r>
              <a:rPr sz="1200" spc="-5" dirty="0">
                <a:latin typeface="Calibri"/>
                <a:cs typeface="Calibri"/>
              </a:rPr>
              <a:t>presso </a:t>
            </a:r>
            <a:r>
              <a:rPr sz="1200" dirty="0">
                <a:latin typeface="Calibri"/>
                <a:cs typeface="Calibri"/>
              </a:rPr>
              <a:t>i più giovani </a:t>
            </a:r>
            <a:r>
              <a:rPr sz="1200" spc="-5" dirty="0">
                <a:latin typeface="Calibri"/>
                <a:cs typeface="Calibri"/>
              </a:rPr>
              <a:t>si possa  realizzare </a:t>
            </a:r>
            <a:r>
              <a:rPr sz="1200" dirty="0">
                <a:latin typeface="Calibri"/>
                <a:cs typeface="Calibri"/>
              </a:rPr>
              <a:t>un </a:t>
            </a:r>
            <a:r>
              <a:rPr sz="1200" spc="-5" dirty="0">
                <a:latin typeface="Calibri"/>
                <a:cs typeface="Calibri"/>
              </a:rPr>
              <a:t>più diffuso senso </a:t>
            </a:r>
            <a:r>
              <a:rPr sz="1200" dirty="0">
                <a:latin typeface="Calibri"/>
                <a:cs typeface="Calibri"/>
              </a:rPr>
              <a:t>di </a:t>
            </a:r>
            <a:r>
              <a:rPr sz="1200" spc="-5" dirty="0">
                <a:latin typeface="Calibri"/>
                <a:cs typeface="Calibri"/>
              </a:rPr>
              <a:t>responsabilità, </a:t>
            </a:r>
            <a:r>
              <a:rPr sz="1200" dirty="0">
                <a:latin typeface="Calibri"/>
                <a:cs typeface="Calibri"/>
              </a:rPr>
              <a:t>per </a:t>
            </a:r>
            <a:r>
              <a:rPr sz="1200" spc="-5" dirty="0">
                <a:latin typeface="Calibri"/>
                <a:cs typeface="Calibri"/>
              </a:rPr>
              <a:t>una </a:t>
            </a:r>
            <a:r>
              <a:rPr sz="1200" dirty="0">
                <a:latin typeface="Calibri"/>
                <a:cs typeface="Calibri"/>
              </a:rPr>
              <a:t>più </a:t>
            </a:r>
            <a:r>
              <a:rPr sz="1200" spc="-5" dirty="0">
                <a:latin typeface="Calibri"/>
                <a:cs typeface="Calibri"/>
              </a:rPr>
              <a:t>ampia </a:t>
            </a:r>
            <a:r>
              <a:rPr sz="1200" dirty="0">
                <a:latin typeface="Calibri"/>
                <a:cs typeface="Calibri"/>
              </a:rPr>
              <a:t>e </a:t>
            </a:r>
            <a:r>
              <a:rPr sz="1200" spc="-5" dirty="0">
                <a:latin typeface="Calibri"/>
                <a:cs typeface="Calibri"/>
              </a:rPr>
              <a:t>duratura crescita </a:t>
            </a:r>
            <a:r>
              <a:rPr sz="1200" dirty="0">
                <a:latin typeface="Calibri"/>
                <a:cs typeface="Calibri"/>
              </a:rPr>
              <a:t>dei nostri  </a:t>
            </a:r>
            <a:r>
              <a:rPr sz="1200" spc="-5" dirty="0">
                <a:latin typeface="Calibri"/>
                <a:cs typeface="Calibri"/>
              </a:rPr>
              <a:t>territori”.</a:t>
            </a:r>
            <a:endParaRPr sz="1200">
              <a:latin typeface="Calibri"/>
              <a:cs typeface="Calibri"/>
            </a:endParaRPr>
          </a:p>
          <a:p>
            <a:pPr marL="12700" marR="5080">
              <a:lnSpc>
                <a:spcPct val="104200"/>
              </a:lnSpc>
              <a:tabLst>
                <a:tab pos="312420" algn="l"/>
                <a:tab pos="697865" algn="l"/>
                <a:tab pos="1386840" algn="l"/>
                <a:tab pos="1574800" algn="l"/>
                <a:tab pos="2569210" algn="l"/>
                <a:tab pos="2802890" algn="l"/>
                <a:tab pos="3764915" algn="l"/>
                <a:tab pos="4097020" algn="l"/>
                <a:tab pos="4129404" algn="l"/>
                <a:tab pos="5214620" algn="l"/>
                <a:tab pos="5237480" algn="l"/>
              </a:tabLst>
            </a:pPr>
            <a:r>
              <a:rPr sz="1200" spc="-5" dirty="0">
                <a:latin typeface="Calibri"/>
                <a:cs typeface="Calibri"/>
              </a:rPr>
              <a:t>L’importanza sociale </a:t>
            </a:r>
            <a:r>
              <a:rPr sz="1200" dirty="0">
                <a:latin typeface="Calibri"/>
                <a:cs typeface="Calibri"/>
              </a:rPr>
              <a:t>e </a:t>
            </a:r>
            <a:r>
              <a:rPr sz="1200" spc="-5" dirty="0">
                <a:latin typeface="Calibri"/>
                <a:cs typeface="Calibri"/>
              </a:rPr>
              <a:t>culturale della manifestazione </a:t>
            </a:r>
            <a:r>
              <a:rPr sz="1200" dirty="0">
                <a:latin typeface="Calibri"/>
                <a:cs typeface="Calibri"/>
              </a:rPr>
              <a:t>è </a:t>
            </a:r>
            <a:r>
              <a:rPr sz="1200" spc="-5" dirty="0">
                <a:latin typeface="Calibri"/>
                <a:cs typeface="Calibri"/>
              </a:rPr>
              <a:t>quest’anno testimoniata </a:t>
            </a:r>
            <a:r>
              <a:rPr sz="1200" dirty="0">
                <a:latin typeface="Calibri"/>
                <a:cs typeface="Calibri"/>
              </a:rPr>
              <a:t>anche dalla </a:t>
            </a:r>
            <a:r>
              <a:rPr sz="1200" spc="-5" dirty="0">
                <a:latin typeface="Calibri"/>
                <a:cs typeface="Calibri"/>
              </a:rPr>
              <a:t>media  partnership </a:t>
            </a:r>
            <a:r>
              <a:rPr sz="1200" dirty="0">
                <a:latin typeface="Calibri"/>
                <a:cs typeface="Calibri"/>
              </a:rPr>
              <a:t>della </a:t>
            </a:r>
            <a:r>
              <a:rPr sz="1200" spc="-5" dirty="0">
                <a:latin typeface="Calibri"/>
                <a:cs typeface="Calibri"/>
              </a:rPr>
              <a:t>RAI. Che </a:t>
            </a:r>
            <a:r>
              <a:rPr sz="1200" dirty="0">
                <a:latin typeface="Calibri"/>
                <a:cs typeface="Calibri"/>
              </a:rPr>
              <a:t>il </a:t>
            </a:r>
            <a:r>
              <a:rPr sz="1200" spc="-5" dirty="0">
                <a:latin typeface="Calibri"/>
                <a:cs typeface="Calibri"/>
              </a:rPr>
              <a:t>servizio pubblico riconosca </a:t>
            </a:r>
            <a:r>
              <a:rPr sz="1200" dirty="0">
                <a:latin typeface="Calibri"/>
                <a:cs typeface="Calibri"/>
              </a:rPr>
              <a:t>il </a:t>
            </a:r>
            <a:r>
              <a:rPr sz="1200" spc="-5" dirty="0">
                <a:latin typeface="Calibri"/>
                <a:cs typeface="Calibri"/>
              </a:rPr>
              <a:t>valore educativo </a:t>
            </a:r>
            <a:r>
              <a:rPr sz="1200" dirty="0">
                <a:latin typeface="Calibri"/>
                <a:cs typeface="Calibri"/>
              </a:rPr>
              <a:t>del </a:t>
            </a:r>
            <a:r>
              <a:rPr sz="1200" spc="-5" dirty="0">
                <a:latin typeface="Calibri"/>
                <a:cs typeface="Calibri"/>
              </a:rPr>
              <a:t>Festival </a:t>
            </a:r>
            <a:r>
              <a:rPr sz="1200" dirty="0">
                <a:latin typeface="Calibri"/>
                <a:cs typeface="Calibri"/>
              </a:rPr>
              <a:t>per i </a:t>
            </a:r>
            <a:r>
              <a:rPr sz="1200" spc="-5" dirty="0">
                <a:latin typeface="Calibri"/>
                <a:cs typeface="Calibri"/>
              </a:rPr>
              <a:t>giovani  </a:t>
            </a:r>
            <a:r>
              <a:rPr sz="1200" dirty="0">
                <a:latin typeface="Calibri"/>
                <a:cs typeface="Calibri"/>
              </a:rPr>
              <a:t>è	un	</a:t>
            </a:r>
            <a:r>
              <a:rPr sz="1200" spc="-5" dirty="0">
                <a:latin typeface="Calibri"/>
                <a:cs typeface="Calibri"/>
              </a:rPr>
              <a:t>contributo		particolarmente		significativo	</a:t>
            </a:r>
            <a:r>
              <a:rPr sz="1200" dirty="0">
                <a:latin typeface="Calibri"/>
                <a:cs typeface="Calibri"/>
              </a:rPr>
              <a:t>al	</a:t>
            </a:r>
            <a:r>
              <a:rPr sz="1200" spc="-5" dirty="0">
                <a:latin typeface="Calibri"/>
                <a:cs typeface="Calibri"/>
              </a:rPr>
              <a:t>rafforzamento	dell’iniziativa.  Oltre </a:t>
            </a:r>
            <a:r>
              <a:rPr sz="1200" dirty="0">
                <a:latin typeface="Calibri"/>
                <a:cs typeface="Calibri"/>
              </a:rPr>
              <a:t>80 gli </a:t>
            </a:r>
            <a:r>
              <a:rPr sz="1200" spc="-5" dirty="0">
                <a:latin typeface="Calibri"/>
                <a:cs typeface="Calibri"/>
              </a:rPr>
              <a:t>eventi culturali che si svolgeranno </a:t>
            </a:r>
            <a:r>
              <a:rPr sz="1200" dirty="0">
                <a:latin typeface="Calibri"/>
                <a:cs typeface="Calibri"/>
              </a:rPr>
              <a:t>in </a:t>
            </a:r>
            <a:r>
              <a:rPr sz="1200" spc="-5" dirty="0">
                <a:latin typeface="Calibri"/>
                <a:cs typeface="Calibri"/>
              </a:rPr>
              <a:t>tutta </a:t>
            </a:r>
            <a:r>
              <a:rPr sz="1200" dirty="0">
                <a:latin typeface="Calibri"/>
                <a:cs typeface="Calibri"/>
              </a:rPr>
              <a:t>la </a:t>
            </a:r>
            <a:r>
              <a:rPr sz="1200" spc="-5" dirty="0">
                <a:latin typeface="Calibri"/>
                <a:cs typeface="Calibri"/>
              </a:rPr>
              <a:t>penisola </a:t>
            </a:r>
            <a:r>
              <a:rPr sz="1200" dirty="0">
                <a:latin typeface="Calibri"/>
                <a:cs typeface="Calibri"/>
              </a:rPr>
              <a:t>in 60 </a:t>
            </a:r>
            <a:r>
              <a:rPr sz="1200" spc="-5" dirty="0">
                <a:latin typeface="Calibri"/>
                <a:cs typeface="Calibri"/>
              </a:rPr>
              <a:t>città. </a:t>
            </a:r>
            <a:r>
              <a:rPr sz="1200" dirty="0">
                <a:latin typeface="Calibri"/>
                <a:cs typeface="Calibri"/>
              </a:rPr>
              <a:t>I </a:t>
            </a:r>
            <a:r>
              <a:rPr sz="1200" spc="-5" dirty="0">
                <a:latin typeface="Calibri"/>
                <a:cs typeface="Calibri"/>
              </a:rPr>
              <a:t>laboratori </a:t>
            </a:r>
            <a:r>
              <a:rPr sz="1200" dirty="0">
                <a:latin typeface="Calibri"/>
                <a:cs typeface="Calibri"/>
              </a:rPr>
              <a:t>e le </a:t>
            </a:r>
            <a:r>
              <a:rPr sz="1200" spc="-5" dirty="0">
                <a:latin typeface="Calibri"/>
                <a:cs typeface="Calibri"/>
              </a:rPr>
              <a:t>altre  attività proposte, coordinati dalle banche con </a:t>
            </a:r>
            <a:r>
              <a:rPr sz="1200" spc="-10" dirty="0">
                <a:latin typeface="Calibri"/>
                <a:cs typeface="Calibri"/>
              </a:rPr>
              <a:t>la </a:t>
            </a:r>
            <a:r>
              <a:rPr sz="1200" spc="-5" dirty="0">
                <a:latin typeface="Calibri"/>
                <a:cs typeface="Calibri"/>
              </a:rPr>
              <a:t>collaborazione </a:t>
            </a:r>
            <a:r>
              <a:rPr sz="1200" dirty="0">
                <a:latin typeface="Calibri"/>
                <a:cs typeface="Calibri"/>
              </a:rPr>
              <a:t>di </a:t>
            </a:r>
            <a:r>
              <a:rPr sz="1200" spc="-5" dirty="0">
                <a:latin typeface="Calibri"/>
                <a:cs typeface="Calibri"/>
              </a:rPr>
              <a:t>scuole, musei, biblioteche </a:t>
            </a:r>
            <a:r>
              <a:rPr sz="1200" dirty="0">
                <a:latin typeface="Calibri"/>
                <a:cs typeface="Calibri"/>
              </a:rPr>
              <a:t>e  </a:t>
            </a:r>
            <a:r>
              <a:rPr sz="1200" spc="-5" dirty="0">
                <a:latin typeface="Calibri"/>
                <a:cs typeface="Calibri"/>
              </a:rPr>
              <a:t>operatori culturali, si svilupperanno attorno </a:t>
            </a:r>
            <a:r>
              <a:rPr sz="1200" dirty="0">
                <a:latin typeface="Calibri"/>
                <a:cs typeface="Calibri"/>
              </a:rPr>
              <a:t>ad un </a:t>
            </a:r>
            <a:r>
              <a:rPr sz="1200" spc="-5" dirty="0">
                <a:latin typeface="Calibri"/>
                <a:cs typeface="Calibri"/>
              </a:rPr>
              <a:t>unico </a:t>
            </a:r>
            <a:r>
              <a:rPr sz="1200" dirty="0">
                <a:latin typeface="Calibri"/>
                <a:cs typeface="Calibri"/>
              </a:rPr>
              <a:t>tema </a:t>
            </a:r>
            <a:r>
              <a:rPr sz="1200" spc="-5" dirty="0">
                <a:latin typeface="Calibri"/>
                <a:cs typeface="Calibri"/>
              </a:rPr>
              <a:t>ispiratore, declinato </a:t>
            </a:r>
            <a:r>
              <a:rPr sz="1200" dirty="0">
                <a:latin typeface="Calibri"/>
                <a:cs typeface="Calibri"/>
              </a:rPr>
              <a:t>da </a:t>
            </a:r>
            <a:r>
              <a:rPr sz="1200" spc="-5" dirty="0">
                <a:latin typeface="Calibri"/>
                <a:cs typeface="Calibri"/>
              </a:rPr>
              <a:t>ciascuna  </a:t>
            </a:r>
            <a:r>
              <a:rPr sz="1200" dirty="0">
                <a:latin typeface="Calibri"/>
                <a:cs typeface="Calibri"/>
              </a:rPr>
              <a:t>realtà </a:t>
            </a:r>
            <a:r>
              <a:rPr sz="1200" spc="-5" dirty="0">
                <a:latin typeface="Calibri"/>
                <a:cs typeface="Calibri"/>
              </a:rPr>
              <a:t>con strumenti diversi </a:t>
            </a:r>
            <a:r>
              <a:rPr sz="1200" dirty="0">
                <a:latin typeface="Calibri"/>
                <a:cs typeface="Calibri"/>
              </a:rPr>
              <a:t>e da </a:t>
            </a:r>
            <a:r>
              <a:rPr sz="1200" spc="-5" dirty="0">
                <a:latin typeface="Calibri"/>
                <a:cs typeface="Calibri"/>
              </a:rPr>
              <a:t>punti </a:t>
            </a:r>
            <a:r>
              <a:rPr sz="1200" dirty="0">
                <a:latin typeface="Calibri"/>
                <a:cs typeface="Calibri"/>
              </a:rPr>
              <a:t>di </a:t>
            </a:r>
            <a:r>
              <a:rPr sz="1200" spc="-5" dirty="0">
                <a:latin typeface="Calibri"/>
                <a:cs typeface="Calibri"/>
              </a:rPr>
              <a:t>vista differenti, </a:t>
            </a:r>
            <a:r>
              <a:rPr sz="1200" dirty="0">
                <a:latin typeface="Calibri"/>
                <a:cs typeface="Calibri"/>
              </a:rPr>
              <a:t>alla </a:t>
            </a:r>
            <a:r>
              <a:rPr sz="1200" spc="-5" dirty="0">
                <a:latin typeface="Calibri"/>
                <a:cs typeface="Calibri"/>
              </a:rPr>
              <a:t>luce delle proprie specificità </a:t>
            </a:r>
            <a:r>
              <a:rPr sz="1200" dirty="0">
                <a:latin typeface="Calibri"/>
                <a:cs typeface="Calibri"/>
              </a:rPr>
              <a:t>e di  quelle		d</a:t>
            </a:r>
            <a:r>
              <a:rPr sz="1200" spc="-10" dirty="0">
                <a:latin typeface="Calibri"/>
                <a:cs typeface="Calibri"/>
              </a:rPr>
              <a:t>e</a:t>
            </a:r>
            <a:r>
              <a:rPr sz="1200" dirty="0">
                <a:latin typeface="Calibri"/>
                <a:cs typeface="Calibri"/>
              </a:rPr>
              <a:t>l	terri</a:t>
            </a:r>
            <a:r>
              <a:rPr sz="1200" spc="5" dirty="0">
                <a:latin typeface="Calibri"/>
                <a:cs typeface="Calibri"/>
              </a:rPr>
              <a:t>t</a:t>
            </a:r>
            <a:r>
              <a:rPr sz="1200" spc="-10" dirty="0">
                <a:latin typeface="Calibri"/>
                <a:cs typeface="Calibri"/>
              </a:rPr>
              <a:t>o</a:t>
            </a:r>
            <a:r>
              <a:rPr sz="1200" dirty="0">
                <a:latin typeface="Calibri"/>
                <a:cs typeface="Calibri"/>
              </a:rPr>
              <a:t>r</a:t>
            </a:r>
            <a:r>
              <a:rPr sz="1200" spc="-15" dirty="0">
                <a:latin typeface="Calibri"/>
                <a:cs typeface="Calibri"/>
              </a:rPr>
              <a:t>i</a:t>
            </a:r>
            <a:r>
              <a:rPr sz="1200" dirty="0">
                <a:latin typeface="Calibri"/>
                <a:cs typeface="Calibri"/>
              </a:rPr>
              <a:t>o			di		a</a:t>
            </a:r>
            <a:r>
              <a:rPr sz="1200" spc="5" dirty="0">
                <a:latin typeface="Calibri"/>
                <a:cs typeface="Calibri"/>
              </a:rPr>
              <a:t>p</a:t>
            </a:r>
            <a:r>
              <a:rPr sz="1200" dirty="0">
                <a:latin typeface="Calibri"/>
                <a:cs typeface="Calibri"/>
              </a:rPr>
              <a:t>par</a:t>
            </a:r>
            <a:r>
              <a:rPr sz="1200" spc="-5" dirty="0">
                <a:latin typeface="Calibri"/>
                <a:cs typeface="Calibri"/>
              </a:rPr>
              <a:t>t</a:t>
            </a:r>
            <a:r>
              <a:rPr sz="1200" dirty="0">
                <a:latin typeface="Calibri"/>
                <a:cs typeface="Calibri"/>
              </a:rPr>
              <a:t>e</a:t>
            </a:r>
            <a:r>
              <a:rPr sz="1200" spc="-5" dirty="0">
                <a:latin typeface="Calibri"/>
                <a:cs typeface="Calibri"/>
              </a:rPr>
              <a:t>n</a:t>
            </a:r>
            <a:r>
              <a:rPr sz="1200" dirty="0">
                <a:latin typeface="Calibri"/>
                <a:cs typeface="Calibri"/>
              </a:rPr>
              <a:t>e</a:t>
            </a:r>
            <a:r>
              <a:rPr sz="1200" spc="5" dirty="0">
                <a:latin typeface="Calibri"/>
                <a:cs typeface="Calibri"/>
              </a:rPr>
              <a:t>n</a:t>
            </a:r>
            <a:r>
              <a:rPr sz="1200" dirty="0">
                <a:latin typeface="Calibri"/>
                <a:cs typeface="Calibri"/>
              </a:rPr>
              <a:t>za.  Per </a:t>
            </a:r>
            <a:r>
              <a:rPr sz="1200" spc="-5" dirty="0">
                <a:latin typeface="Calibri"/>
                <a:cs typeface="Calibri"/>
              </a:rPr>
              <a:t>questa seconda edizione </a:t>
            </a:r>
            <a:r>
              <a:rPr sz="1200" dirty="0">
                <a:latin typeface="Calibri"/>
                <a:cs typeface="Calibri"/>
              </a:rPr>
              <a:t>del </a:t>
            </a:r>
            <a:r>
              <a:rPr sz="1200" spc="-5" dirty="0">
                <a:latin typeface="Calibri"/>
                <a:cs typeface="Calibri"/>
              </a:rPr>
              <a:t>Festival </a:t>
            </a:r>
            <a:r>
              <a:rPr sz="1200" dirty="0">
                <a:latin typeface="Calibri"/>
                <a:cs typeface="Calibri"/>
              </a:rPr>
              <a:t>è </a:t>
            </a:r>
            <a:r>
              <a:rPr sz="1200" spc="-5" dirty="0">
                <a:latin typeface="Calibri"/>
                <a:cs typeface="Calibri"/>
              </a:rPr>
              <a:t>stato scelto come filo conduttore ideale </a:t>
            </a:r>
            <a:r>
              <a:rPr sz="1200" dirty="0">
                <a:latin typeface="Calibri"/>
                <a:cs typeface="Calibri"/>
              </a:rPr>
              <a:t>di </a:t>
            </a:r>
            <a:r>
              <a:rPr sz="1200" spc="-5" dirty="0">
                <a:latin typeface="Calibri"/>
                <a:cs typeface="Calibri"/>
              </a:rPr>
              <a:t>tutte </a:t>
            </a:r>
            <a:r>
              <a:rPr sz="1200" spc="-10" dirty="0">
                <a:latin typeface="Calibri"/>
                <a:cs typeface="Calibri"/>
              </a:rPr>
              <a:t>le  </a:t>
            </a:r>
            <a:r>
              <a:rPr sz="1200" spc="-5" dirty="0">
                <a:latin typeface="Calibri"/>
                <a:cs typeface="Calibri"/>
              </a:rPr>
              <a:t>iniziative “</a:t>
            </a:r>
            <a:r>
              <a:rPr sz="1200" i="1" spc="-5" dirty="0">
                <a:latin typeface="Calibri"/>
                <a:cs typeface="Calibri"/>
              </a:rPr>
              <a:t>L’alfabeto del Mondo</a:t>
            </a:r>
            <a:r>
              <a:rPr sz="1200" spc="-5" dirty="0">
                <a:latin typeface="Calibri"/>
                <a:cs typeface="Calibri"/>
              </a:rPr>
              <a:t>”. </a:t>
            </a:r>
            <a:r>
              <a:rPr sz="1200" dirty="0">
                <a:latin typeface="Calibri"/>
                <a:cs typeface="Calibri"/>
              </a:rPr>
              <a:t>Trarre ispirazione dalla </a:t>
            </a:r>
            <a:r>
              <a:rPr sz="1200" spc="-5" dirty="0">
                <a:latin typeface="Calibri"/>
                <a:cs typeface="Calibri"/>
              </a:rPr>
              <a:t>natura, dall’opera dell’uomo </a:t>
            </a:r>
            <a:r>
              <a:rPr sz="1200" dirty="0">
                <a:latin typeface="Calibri"/>
                <a:cs typeface="Calibri"/>
              </a:rPr>
              <a:t>e dalle  </a:t>
            </a:r>
            <a:r>
              <a:rPr sz="1200" spc="-5" dirty="0">
                <a:latin typeface="Calibri"/>
                <a:cs typeface="Calibri"/>
              </a:rPr>
              <a:t>proprie emozioni, imparare </a:t>
            </a:r>
            <a:r>
              <a:rPr sz="1200" dirty="0">
                <a:latin typeface="Calibri"/>
                <a:cs typeface="Calibri"/>
              </a:rPr>
              <a:t>a </a:t>
            </a:r>
            <a:r>
              <a:rPr sz="1200" spc="-5" dirty="0">
                <a:latin typeface="Calibri"/>
                <a:cs typeface="Calibri"/>
              </a:rPr>
              <a:t>riconoscere </a:t>
            </a:r>
            <a:r>
              <a:rPr sz="1200" dirty="0">
                <a:latin typeface="Calibri"/>
                <a:cs typeface="Calibri"/>
              </a:rPr>
              <a:t>e a leggere i </a:t>
            </a:r>
            <a:r>
              <a:rPr sz="1200" spc="-5" dirty="0">
                <a:latin typeface="Calibri"/>
                <a:cs typeface="Calibri"/>
              </a:rPr>
              <a:t>segni </a:t>
            </a:r>
            <a:r>
              <a:rPr sz="1200" dirty="0">
                <a:latin typeface="Calibri"/>
                <a:cs typeface="Calibri"/>
              </a:rPr>
              <a:t>intorno a noi, </a:t>
            </a:r>
            <a:r>
              <a:rPr sz="1200" spc="-5" dirty="0">
                <a:latin typeface="Calibri"/>
                <a:cs typeface="Calibri"/>
              </a:rPr>
              <a:t>spostare </a:t>
            </a:r>
            <a:r>
              <a:rPr sz="1200" dirty="0">
                <a:latin typeface="Calibri"/>
                <a:cs typeface="Calibri"/>
              </a:rPr>
              <a:t>il </a:t>
            </a:r>
            <a:r>
              <a:rPr sz="1200" spc="-5" dirty="0">
                <a:latin typeface="Calibri"/>
                <a:cs typeface="Calibri"/>
              </a:rPr>
              <a:t>punto</a:t>
            </a:r>
            <a:endParaRPr sz="1200">
              <a:latin typeface="Calibri"/>
              <a:cs typeface="Calibri"/>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741172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Arte.it</a:t>
            </a:r>
            <a:endParaRPr sz="1600">
              <a:latin typeface="Arial"/>
              <a:cs typeface="Arial"/>
            </a:endParaRPr>
          </a:p>
          <a:p>
            <a:pPr marL="12700" algn="just">
              <a:lnSpc>
                <a:spcPts val="1880"/>
              </a:lnSpc>
            </a:pPr>
            <a:r>
              <a:rPr sz="1600" b="1" spc="-5" dirty="0">
                <a:latin typeface="Arial"/>
                <a:cs typeface="Arial"/>
              </a:rPr>
              <a:t>9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6350" algn="just">
              <a:lnSpc>
                <a:spcPct val="104200"/>
              </a:lnSpc>
              <a:spcBef>
                <a:spcPts val="910"/>
              </a:spcBef>
            </a:pPr>
            <a:r>
              <a:rPr sz="1200" spc="-5" dirty="0">
                <a:latin typeface="Calibri"/>
                <a:cs typeface="Calibri"/>
              </a:rPr>
              <a:t>d’osservazione </a:t>
            </a:r>
            <a:r>
              <a:rPr sz="1200" dirty="0">
                <a:latin typeface="Calibri"/>
                <a:cs typeface="Calibri"/>
              </a:rPr>
              <a:t>e </a:t>
            </a:r>
            <a:r>
              <a:rPr sz="1200" spc="-5" dirty="0">
                <a:latin typeface="Calibri"/>
                <a:cs typeface="Calibri"/>
              </a:rPr>
              <a:t>reinterpretare </a:t>
            </a:r>
            <a:r>
              <a:rPr sz="1200" dirty="0">
                <a:latin typeface="Calibri"/>
                <a:cs typeface="Calibri"/>
              </a:rPr>
              <a:t>le </a:t>
            </a:r>
            <a:r>
              <a:rPr sz="1200" spc="-5" dirty="0">
                <a:latin typeface="Calibri"/>
                <a:cs typeface="Calibri"/>
              </a:rPr>
              <a:t>situazioni </a:t>
            </a:r>
            <a:r>
              <a:rPr sz="1200" dirty="0">
                <a:latin typeface="Calibri"/>
                <a:cs typeface="Calibri"/>
              </a:rPr>
              <a:t>e i loro </a:t>
            </a:r>
            <a:r>
              <a:rPr sz="1200" spc="-5" dirty="0">
                <a:latin typeface="Calibri"/>
                <a:cs typeface="Calibri"/>
              </a:rPr>
              <a:t>significati, </a:t>
            </a:r>
            <a:r>
              <a:rPr sz="1200" dirty="0">
                <a:latin typeface="Calibri"/>
                <a:cs typeface="Calibri"/>
              </a:rPr>
              <a:t>capire </a:t>
            </a:r>
            <a:r>
              <a:rPr sz="1200" spc="-5" dirty="0">
                <a:latin typeface="Calibri"/>
                <a:cs typeface="Calibri"/>
              </a:rPr>
              <a:t>come nasce </a:t>
            </a:r>
            <a:r>
              <a:rPr sz="1200" dirty="0">
                <a:latin typeface="Calibri"/>
                <a:cs typeface="Calibri"/>
              </a:rPr>
              <a:t>il </a:t>
            </a:r>
            <a:r>
              <a:rPr sz="1200" spc="-5" dirty="0">
                <a:latin typeface="Calibri"/>
                <a:cs typeface="Calibri"/>
              </a:rPr>
              <a:t>racconto,  come si forma </a:t>
            </a:r>
            <a:r>
              <a:rPr sz="1200" dirty="0">
                <a:latin typeface="Calibri"/>
                <a:cs typeface="Calibri"/>
              </a:rPr>
              <a:t>e </a:t>
            </a:r>
            <a:r>
              <a:rPr sz="1200" spc="-5" dirty="0">
                <a:latin typeface="Calibri"/>
                <a:cs typeface="Calibri"/>
              </a:rPr>
              <a:t>con quali linguaggi </a:t>
            </a:r>
            <a:r>
              <a:rPr sz="1200" dirty="0">
                <a:latin typeface="Calibri"/>
                <a:cs typeface="Calibri"/>
              </a:rPr>
              <a:t>e </a:t>
            </a:r>
            <a:r>
              <a:rPr sz="1200" spc="-5" dirty="0">
                <a:latin typeface="Calibri"/>
                <a:cs typeface="Calibri"/>
              </a:rPr>
              <a:t>strumenti si può declinare, condividerlo </a:t>
            </a:r>
            <a:r>
              <a:rPr sz="1200" dirty="0">
                <a:latin typeface="Calibri"/>
                <a:cs typeface="Calibri"/>
              </a:rPr>
              <a:t>per </a:t>
            </a:r>
            <a:r>
              <a:rPr sz="1200" spc="-5" dirty="0">
                <a:latin typeface="Calibri"/>
                <a:cs typeface="Calibri"/>
              </a:rPr>
              <a:t>generare </a:t>
            </a:r>
            <a:r>
              <a:rPr sz="1200" dirty="0">
                <a:latin typeface="Calibri"/>
                <a:cs typeface="Calibri"/>
              </a:rPr>
              <a:t>poi  altre </a:t>
            </a:r>
            <a:r>
              <a:rPr sz="1200" spc="-5" dirty="0">
                <a:latin typeface="Calibri"/>
                <a:cs typeface="Calibri"/>
              </a:rPr>
              <a:t>infinite narrazioni, ecco </a:t>
            </a:r>
            <a:r>
              <a:rPr sz="1200" dirty="0">
                <a:latin typeface="Calibri"/>
                <a:cs typeface="Calibri"/>
              </a:rPr>
              <a:t>la sfida di </a:t>
            </a:r>
            <a:r>
              <a:rPr sz="1200" spc="-5" dirty="0">
                <a:latin typeface="Calibri"/>
                <a:cs typeface="Calibri"/>
              </a:rPr>
              <a:t>quest’anno. </a:t>
            </a:r>
            <a:r>
              <a:rPr sz="1200" dirty="0">
                <a:latin typeface="Calibri"/>
                <a:cs typeface="Calibri"/>
              </a:rPr>
              <a:t>Un tema </a:t>
            </a:r>
            <a:r>
              <a:rPr sz="1200" spc="-5" dirty="0">
                <a:latin typeface="Calibri"/>
                <a:cs typeface="Calibri"/>
              </a:rPr>
              <a:t>estremamente attuale </a:t>
            </a:r>
            <a:r>
              <a:rPr sz="1200" spc="-10" dirty="0">
                <a:latin typeface="Calibri"/>
                <a:cs typeface="Calibri"/>
              </a:rPr>
              <a:t>se </a:t>
            </a:r>
            <a:r>
              <a:rPr sz="1200" spc="-5" dirty="0">
                <a:latin typeface="Calibri"/>
                <a:cs typeface="Calibri"/>
              </a:rPr>
              <a:t>si considera  che, </a:t>
            </a:r>
            <a:r>
              <a:rPr sz="1200" dirty="0">
                <a:latin typeface="Calibri"/>
                <a:cs typeface="Calibri"/>
              </a:rPr>
              <a:t>anche </a:t>
            </a:r>
            <a:r>
              <a:rPr sz="1200" spc="-5" dirty="0">
                <a:latin typeface="Calibri"/>
                <a:cs typeface="Calibri"/>
              </a:rPr>
              <a:t>grazie </a:t>
            </a:r>
            <a:r>
              <a:rPr sz="1200" dirty="0">
                <a:latin typeface="Calibri"/>
                <a:cs typeface="Calibri"/>
              </a:rPr>
              <a:t>alle </a:t>
            </a:r>
            <a:r>
              <a:rPr sz="1200" spc="-5" dirty="0">
                <a:latin typeface="Calibri"/>
                <a:cs typeface="Calibri"/>
              </a:rPr>
              <a:t>nuove tecnologie, raccontare </a:t>
            </a:r>
            <a:r>
              <a:rPr sz="1200" dirty="0">
                <a:latin typeface="Calibri"/>
                <a:cs typeface="Calibri"/>
              </a:rPr>
              <a:t>e </a:t>
            </a:r>
            <a:r>
              <a:rPr sz="1200" spc="-5" dirty="0">
                <a:latin typeface="Calibri"/>
                <a:cs typeface="Calibri"/>
              </a:rPr>
              <a:t>raccontarsi </a:t>
            </a:r>
            <a:r>
              <a:rPr sz="1200" dirty="0">
                <a:latin typeface="Calibri"/>
                <a:cs typeface="Calibri"/>
              </a:rPr>
              <a:t>è oggi </a:t>
            </a:r>
            <a:r>
              <a:rPr sz="1200" spc="-5" dirty="0">
                <a:latin typeface="Calibri"/>
                <a:cs typeface="Calibri"/>
              </a:rPr>
              <a:t>un’attività che ci coinvolge  sempre </a:t>
            </a:r>
            <a:r>
              <a:rPr sz="1200" dirty="0">
                <a:latin typeface="Calibri"/>
                <a:cs typeface="Calibri"/>
              </a:rPr>
              <a:t>più. </a:t>
            </a:r>
            <a:r>
              <a:rPr sz="1200" spc="-5" dirty="0">
                <a:latin typeface="Calibri"/>
                <a:cs typeface="Calibri"/>
              </a:rPr>
              <a:t>La proposta </a:t>
            </a:r>
            <a:r>
              <a:rPr sz="1200" dirty="0">
                <a:latin typeface="Calibri"/>
                <a:cs typeface="Calibri"/>
              </a:rPr>
              <a:t>del </a:t>
            </a:r>
            <a:r>
              <a:rPr sz="1200" spc="-5" dirty="0">
                <a:latin typeface="Calibri"/>
                <a:cs typeface="Calibri"/>
              </a:rPr>
              <a:t>Festival </a:t>
            </a:r>
            <a:r>
              <a:rPr sz="1200" dirty="0">
                <a:latin typeface="Calibri"/>
                <a:cs typeface="Calibri"/>
              </a:rPr>
              <a:t>è </a:t>
            </a:r>
            <a:r>
              <a:rPr sz="1200" spc="-5" dirty="0">
                <a:latin typeface="Calibri"/>
                <a:cs typeface="Calibri"/>
              </a:rPr>
              <a:t>quindi </a:t>
            </a:r>
            <a:r>
              <a:rPr sz="1200" dirty="0">
                <a:latin typeface="Calibri"/>
                <a:cs typeface="Calibri"/>
              </a:rPr>
              <a:t>quella di </a:t>
            </a:r>
            <a:r>
              <a:rPr sz="1200" spc="-5" dirty="0">
                <a:latin typeface="Calibri"/>
                <a:cs typeface="Calibri"/>
              </a:rPr>
              <a:t>creare </a:t>
            </a:r>
            <a:r>
              <a:rPr sz="1200" dirty="0">
                <a:latin typeface="Calibri"/>
                <a:cs typeface="Calibri"/>
              </a:rPr>
              <a:t>dei </a:t>
            </a:r>
            <a:r>
              <a:rPr sz="1200" spc="-5" dirty="0">
                <a:latin typeface="Calibri"/>
                <a:cs typeface="Calibri"/>
              </a:rPr>
              <a:t>percorsi </a:t>
            </a:r>
            <a:r>
              <a:rPr sz="1200" dirty="0">
                <a:latin typeface="Calibri"/>
                <a:cs typeface="Calibri"/>
              </a:rPr>
              <a:t>per </a:t>
            </a:r>
            <a:r>
              <a:rPr sz="1200" spc="-5" dirty="0">
                <a:latin typeface="Calibri"/>
                <a:cs typeface="Calibri"/>
              </a:rPr>
              <a:t>stimolare un  approccio consapevole, </a:t>
            </a:r>
            <a:r>
              <a:rPr sz="1200" dirty="0">
                <a:latin typeface="Calibri"/>
                <a:cs typeface="Calibri"/>
              </a:rPr>
              <a:t>pur </a:t>
            </a:r>
            <a:r>
              <a:rPr sz="1200" spc="-5" dirty="0">
                <a:latin typeface="Calibri"/>
                <a:cs typeface="Calibri"/>
              </a:rPr>
              <a:t>rispettando </a:t>
            </a:r>
            <a:r>
              <a:rPr sz="1200" dirty="0">
                <a:latin typeface="Calibri"/>
                <a:cs typeface="Calibri"/>
              </a:rPr>
              <a:t>la </a:t>
            </a:r>
            <a:r>
              <a:rPr sz="1200" spc="-5" dirty="0">
                <a:latin typeface="Calibri"/>
                <a:cs typeface="Calibri"/>
              </a:rPr>
              <a:t>massima </a:t>
            </a:r>
            <a:r>
              <a:rPr sz="1200" dirty="0">
                <a:latin typeface="Calibri"/>
                <a:cs typeface="Calibri"/>
              </a:rPr>
              <a:t>libertà </a:t>
            </a:r>
            <a:r>
              <a:rPr sz="1200" spc="-5" dirty="0">
                <a:latin typeface="Calibri"/>
                <a:cs typeface="Calibri"/>
              </a:rPr>
              <a:t>espressiva </a:t>
            </a:r>
            <a:r>
              <a:rPr sz="1200" spc="-10" dirty="0">
                <a:latin typeface="Calibri"/>
                <a:cs typeface="Calibri"/>
              </a:rPr>
              <a:t>dei </a:t>
            </a:r>
            <a:r>
              <a:rPr sz="1200" spc="-5" dirty="0">
                <a:latin typeface="Calibri"/>
                <a:cs typeface="Calibri"/>
              </a:rPr>
              <a:t>bambini </a:t>
            </a:r>
            <a:r>
              <a:rPr sz="1200" dirty="0">
                <a:latin typeface="Calibri"/>
                <a:cs typeface="Calibri"/>
              </a:rPr>
              <a:t>e dei</a:t>
            </a:r>
            <a:r>
              <a:rPr sz="1200" spc="65" dirty="0">
                <a:latin typeface="Calibri"/>
                <a:cs typeface="Calibri"/>
              </a:rPr>
              <a:t> </a:t>
            </a:r>
            <a:r>
              <a:rPr sz="1200" spc="-5" dirty="0">
                <a:latin typeface="Calibri"/>
                <a:cs typeface="Calibri"/>
              </a:rPr>
              <a:t>ragazzi.</a:t>
            </a:r>
            <a:endParaRPr sz="1200">
              <a:latin typeface="Calibri"/>
              <a:cs typeface="Calibri"/>
            </a:endParaRPr>
          </a:p>
          <a:p>
            <a:pPr>
              <a:lnSpc>
                <a:spcPct val="100000"/>
              </a:lnSpc>
              <a:spcBef>
                <a:spcPts val="10"/>
              </a:spcBef>
            </a:pPr>
            <a:endParaRPr sz="1300">
              <a:latin typeface="Times New Roman"/>
              <a:cs typeface="Times New Roman"/>
            </a:endParaRPr>
          </a:p>
          <a:p>
            <a:pPr marL="12700" marR="5080" algn="just">
              <a:lnSpc>
                <a:spcPct val="104200"/>
              </a:lnSpc>
              <a:tabLst>
                <a:tab pos="840740" algn="l"/>
                <a:tab pos="926465" algn="l"/>
                <a:tab pos="1432560" algn="l"/>
                <a:tab pos="1575435" algn="l"/>
                <a:tab pos="2075180" algn="l"/>
                <a:tab pos="2181860" algn="l"/>
                <a:tab pos="2225040" algn="l"/>
                <a:tab pos="2974340" algn="l"/>
                <a:tab pos="3338195" algn="l"/>
                <a:tab pos="3456940" algn="l"/>
                <a:tab pos="3703954" algn="l"/>
                <a:tab pos="4171950" algn="l"/>
                <a:tab pos="4587240" algn="l"/>
                <a:tab pos="4975860" algn="l"/>
                <a:tab pos="5204460" algn="l"/>
                <a:tab pos="5528310" algn="l"/>
                <a:tab pos="5623560" algn="l"/>
              </a:tabLst>
            </a:pPr>
            <a:r>
              <a:rPr sz="1200" dirty="0">
                <a:latin typeface="Calibri"/>
                <a:cs typeface="Calibri"/>
              </a:rPr>
              <a:t>Due	av</a:t>
            </a:r>
            <a:r>
              <a:rPr sz="1200" spc="-5" dirty="0">
                <a:latin typeface="Calibri"/>
                <a:cs typeface="Calibri"/>
              </a:rPr>
              <a:t>v</a:t>
            </a:r>
            <a:r>
              <a:rPr sz="1200" dirty="0">
                <a:latin typeface="Calibri"/>
                <a:cs typeface="Calibri"/>
              </a:rPr>
              <a:t>e</a:t>
            </a:r>
            <a:r>
              <a:rPr sz="1200" spc="5" dirty="0">
                <a:latin typeface="Calibri"/>
                <a:cs typeface="Calibri"/>
              </a:rPr>
              <a:t>n</a:t>
            </a:r>
            <a:r>
              <a:rPr sz="1200" spc="-15" dirty="0">
                <a:latin typeface="Calibri"/>
                <a:cs typeface="Calibri"/>
              </a:rPr>
              <a:t>i</a:t>
            </a:r>
            <a:r>
              <a:rPr sz="1200" dirty="0">
                <a:latin typeface="Calibri"/>
                <a:cs typeface="Calibri"/>
              </a:rPr>
              <a:t>men</a:t>
            </a:r>
            <a:r>
              <a:rPr sz="1200" spc="-10" dirty="0">
                <a:latin typeface="Calibri"/>
                <a:cs typeface="Calibri"/>
              </a:rPr>
              <a:t>t</a:t>
            </a:r>
            <a:r>
              <a:rPr sz="1200" dirty="0">
                <a:latin typeface="Calibri"/>
                <a:cs typeface="Calibri"/>
              </a:rPr>
              <a:t>i		ques</a:t>
            </a:r>
            <a:r>
              <a:rPr sz="1200" spc="5" dirty="0">
                <a:latin typeface="Calibri"/>
                <a:cs typeface="Calibri"/>
              </a:rPr>
              <a:t>t</a:t>
            </a:r>
            <a:r>
              <a:rPr sz="1200" spc="-15" dirty="0">
                <a:latin typeface="Calibri"/>
                <a:cs typeface="Calibri"/>
              </a:rPr>
              <a:t>’</a:t>
            </a:r>
            <a:r>
              <a:rPr sz="1200" dirty="0">
                <a:latin typeface="Calibri"/>
                <a:cs typeface="Calibri"/>
              </a:rPr>
              <a:t>a</a:t>
            </a:r>
            <a:r>
              <a:rPr sz="1200" spc="5" dirty="0">
                <a:latin typeface="Calibri"/>
                <a:cs typeface="Calibri"/>
              </a:rPr>
              <a:t>n</a:t>
            </a:r>
            <a:r>
              <a:rPr sz="1200" spc="-10" dirty="0">
                <a:latin typeface="Calibri"/>
                <a:cs typeface="Calibri"/>
              </a:rPr>
              <a:t>n</a:t>
            </a:r>
            <a:r>
              <a:rPr sz="1200" dirty="0">
                <a:latin typeface="Calibri"/>
                <a:cs typeface="Calibri"/>
              </a:rPr>
              <a:t>o			a</a:t>
            </a:r>
            <a:r>
              <a:rPr sz="1200" spc="5" dirty="0">
                <a:latin typeface="Calibri"/>
                <a:cs typeface="Calibri"/>
              </a:rPr>
              <a:t>f</a:t>
            </a:r>
            <a:r>
              <a:rPr sz="1200" dirty="0">
                <a:latin typeface="Calibri"/>
                <a:cs typeface="Calibri"/>
              </a:rPr>
              <a:t>fia</a:t>
            </a:r>
            <a:r>
              <a:rPr sz="1200" spc="5" dirty="0">
                <a:latin typeface="Calibri"/>
                <a:cs typeface="Calibri"/>
              </a:rPr>
              <a:t>n</a:t>
            </a:r>
            <a:r>
              <a:rPr sz="1200" spc="-20" dirty="0">
                <a:latin typeface="Calibri"/>
                <a:cs typeface="Calibri"/>
              </a:rPr>
              <a:t>c</a:t>
            </a:r>
            <a:r>
              <a:rPr sz="1200" dirty="0">
                <a:latin typeface="Calibri"/>
                <a:cs typeface="Calibri"/>
              </a:rPr>
              <a:t>her</a:t>
            </a:r>
            <a:r>
              <a:rPr sz="1200" spc="-10" dirty="0">
                <a:latin typeface="Calibri"/>
                <a:cs typeface="Calibri"/>
              </a:rPr>
              <a:t>a</a:t>
            </a:r>
            <a:r>
              <a:rPr sz="1200" dirty="0">
                <a:latin typeface="Calibri"/>
                <a:cs typeface="Calibri"/>
              </a:rPr>
              <a:t>nno		il			</a:t>
            </a:r>
            <a:r>
              <a:rPr sz="1200" spc="-5" dirty="0">
                <a:latin typeface="Calibri"/>
                <a:cs typeface="Calibri"/>
              </a:rPr>
              <a:t>F</a:t>
            </a:r>
            <a:r>
              <a:rPr sz="1200" dirty="0">
                <a:latin typeface="Calibri"/>
                <a:cs typeface="Calibri"/>
              </a:rPr>
              <a:t>e</a:t>
            </a:r>
            <a:r>
              <a:rPr sz="1200" spc="-5" dirty="0">
                <a:latin typeface="Calibri"/>
                <a:cs typeface="Calibri"/>
              </a:rPr>
              <a:t>s</a:t>
            </a:r>
            <a:r>
              <a:rPr sz="1200" dirty="0">
                <a:latin typeface="Calibri"/>
                <a:cs typeface="Calibri"/>
              </a:rPr>
              <a:t>tival.  </a:t>
            </a:r>
            <a:r>
              <a:rPr sz="1200" spc="-5" dirty="0">
                <a:latin typeface="Calibri"/>
                <a:cs typeface="Calibri"/>
              </a:rPr>
              <a:t>“</a:t>
            </a:r>
            <a:r>
              <a:rPr sz="1200" i="1" spc="-5" dirty="0">
                <a:latin typeface="Calibri"/>
                <a:cs typeface="Calibri"/>
              </a:rPr>
              <a:t>WWW </a:t>
            </a:r>
            <a:r>
              <a:rPr sz="1200" i="1" dirty="0">
                <a:latin typeface="Calibri"/>
                <a:cs typeface="Calibri"/>
              </a:rPr>
              <a:t>- </a:t>
            </a:r>
            <a:r>
              <a:rPr sz="1200" i="1" spc="-5" dirty="0">
                <a:latin typeface="Calibri"/>
                <a:cs typeface="Calibri"/>
              </a:rPr>
              <a:t>KnoW the World with Words</a:t>
            </a:r>
            <a:r>
              <a:rPr sz="1200" spc="-5" dirty="0">
                <a:latin typeface="Calibri"/>
                <a:cs typeface="Calibri"/>
              </a:rPr>
              <a:t>” si </a:t>
            </a:r>
            <a:r>
              <a:rPr sz="1200" dirty="0">
                <a:latin typeface="Calibri"/>
                <a:cs typeface="Calibri"/>
              </a:rPr>
              <a:t>terrà </a:t>
            </a:r>
            <a:r>
              <a:rPr sz="1200" spc="-5" dirty="0">
                <a:latin typeface="Calibri"/>
                <a:cs typeface="Calibri"/>
              </a:rPr>
              <a:t>nel giorno </a:t>
            </a:r>
            <a:r>
              <a:rPr sz="1200" dirty="0">
                <a:latin typeface="Calibri"/>
                <a:cs typeface="Calibri"/>
              </a:rPr>
              <a:t>di </a:t>
            </a:r>
            <a:r>
              <a:rPr sz="1200" spc="-5" dirty="0">
                <a:latin typeface="Calibri"/>
                <a:cs typeface="Calibri"/>
              </a:rPr>
              <a:t>apertura del Festival, lunedì </a:t>
            </a:r>
            <a:r>
              <a:rPr sz="1200" dirty="0">
                <a:latin typeface="Calibri"/>
                <a:cs typeface="Calibri"/>
              </a:rPr>
              <a:t>16 </a:t>
            </a:r>
            <a:r>
              <a:rPr sz="1200" spc="-5" dirty="0">
                <a:latin typeface="Calibri"/>
                <a:cs typeface="Calibri"/>
              </a:rPr>
              <a:t>marzo  </a:t>
            </a:r>
            <a:r>
              <a:rPr sz="1200" dirty="0">
                <a:latin typeface="Calibri"/>
                <a:cs typeface="Calibri"/>
              </a:rPr>
              <a:t>a </a:t>
            </a:r>
            <a:r>
              <a:rPr sz="1200" spc="-5" dirty="0">
                <a:latin typeface="Calibri"/>
                <a:cs typeface="Calibri"/>
              </a:rPr>
              <a:t>Napoli. Presso </a:t>
            </a:r>
            <a:r>
              <a:rPr sz="1200" dirty="0">
                <a:latin typeface="Calibri"/>
                <a:cs typeface="Calibri"/>
              </a:rPr>
              <a:t>il </a:t>
            </a:r>
            <a:r>
              <a:rPr sz="1200" spc="-5" dirty="0">
                <a:latin typeface="Calibri"/>
                <a:cs typeface="Calibri"/>
              </a:rPr>
              <a:t>Museo d’Arte contemporanea Donnaregina (MADRE), l’artista di fama  internazionale Michelangelo Pistoletto sarà </a:t>
            </a:r>
            <a:r>
              <a:rPr sz="1200" dirty="0">
                <a:latin typeface="Calibri"/>
                <a:cs typeface="Calibri"/>
              </a:rPr>
              <a:t>l’ospite </a:t>
            </a:r>
            <a:r>
              <a:rPr sz="1200" spc="-5" dirty="0">
                <a:latin typeface="Calibri"/>
                <a:cs typeface="Calibri"/>
              </a:rPr>
              <a:t>d’eccezione </a:t>
            </a:r>
            <a:r>
              <a:rPr sz="1200" dirty="0">
                <a:latin typeface="Calibri"/>
                <a:cs typeface="Calibri"/>
              </a:rPr>
              <a:t>di un </a:t>
            </a:r>
            <a:r>
              <a:rPr sz="1200" spc="-5" dirty="0">
                <a:latin typeface="Calibri"/>
                <a:cs typeface="Calibri"/>
              </a:rPr>
              <a:t>evento per ragazzi, </a:t>
            </a:r>
            <a:r>
              <a:rPr sz="1200" dirty="0">
                <a:latin typeface="Calibri"/>
                <a:cs typeface="Calibri"/>
              </a:rPr>
              <a:t>a </a:t>
            </a:r>
            <a:r>
              <a:rPr sz="1200" spc="-5" dirty="0">
                <a:latin typeface="Calibri"/>
                <a:cs typeface="Calibri"/>
              </a:rPr>
              <a:t>cura  </a:t>
            </a:r>
            <a:r>
              <a:rPr sz="1200" dirty="0">
                <a:latin typeface="Calibri"/>
                <a:cs typeface="Calibri"/>
              </a:rPr>
              <a:t>del </a:t>
            </a:r>
            <a:r>
              <a:rPr sz="1200" spc="-5" dirty="0">
                <a:latin typeface="Calibri"/>
                <a:cs typeface="Calibri"/>
              </a:rPr>
              <a:t>Dipartimento Educazione Castello </a:t>
            </a:r>
            <a:r>
              <a:rPr sz="1200" dirty="0">
                <a:latin typeface="Calibri"/>
                <a:cs typeface="Calibri"/>
              </a:rPr>
              <a:t>di </a:t>
            </a:r>
            <a:r>
              <a:rPr sz="1200" spc="-5" dirty="0">
                <a:latin typeface="Calibri"/>
                <a:cs typeface="Calibri"/>
              </a:rPr>
              <a:t>Rivoli Museo d’Arte Contemporanea </a:t>
            </a:r>
            <a:r>
              <a:rPr sz="1200" dirty="0">
                <a:latin typeface="Calibri"/>
                <a:cs typeface="Calibri"/>
              </a:rPr>
              <a:t>in </a:t>
            </a:r>
            <a:r>
              <a:rPr sz="1200" spc="-5" dirty="0">
                <a:latin typeface="Calibri"/>
                <a:cs typeface="Calibri"/>
              </a:rPr>
              <a:t>collaborazione con  </a:t>
            </a:r>
            <a:r>
              <a:rPr sz="1200" dirty="0">
                <a:latin typeface="Calibri"/>
                <a:cs typeface="Calibri"/>
              </a:rPr>
              <a:t>MADRE, e </a:t>
            </a:r>
            <a:r>
              <a:rPr sz="1200" spc="-5" dirty="0">
                <a:latin typeface="Calibri"/>
                <a:cs typeface="Calibri"/>
              </a:rPr>
              <a:t>Cittadellarte Fondazione Pistoletto. </a:t>
            </a:r>
            <a:r>
              <a:rPr sz="1200" dirty="0">
                <a:latin typeface="Calibri"/>
                <a:cs typeface="Calibri"/>
              </a:rPr>
              <a:t>Un </a:t>
            </a:r>
            <a:r>
              <a:rPr sz="1200" spc="-5" dirty="0">
                <a:latin typeface="Calibri"/>
                <a:cs typeface="Calibri"/>
              </a:rPr>
              <a:t>esempio </a:t>
            </a:r>
            <a:r>
              <a:rPr sz="1200" dirty="0">
                <a:latin typeface="Calibri"/>
                <a:cs typeface="Calibri"/>
              </a:rPr>
              <a:t>della </a:t>
            </a:r>
            <a:r>
              <a:rPr sz="1200" spc="-5" dirty="0">
                <a:latin typeface="Calibri"/>
                <a:cs typeface="Calibri"/>
              </a:rPr>
              <a:t>forza </a:t>
            </a:r>
            <a:r>
              <a:rPr sz="1200" dirty="0">
                <a:latin typeface="Calibri"/>
                <a:cs typeface="Calibri"/>
              </a:rPr>
              <a:t>del </a:t>
            </a:r>
            <a:r>
              <a:rPr sz="1200" spc="-5" dirty="0">
                <a:latin typeface="Calibri"/>
                <a:cs typeface="Calibri"/>
              </a:rPr>
              <a:t>network </a:t>
            </a:r>
            <a:r>
              <a:rPr sz="1200" dirty="0">
                <a:latin typeface="Calibri"/>
                <a:cs typeface="Calibri"/>
              </a:rPr>
              <a:t>tra </a:t>
            </a:r>
            <a:r>
              <a:rPr sz="1200" spc="-10" dirty="0">
                <a:latin typeface="Calibri"/>
                <a:cs typeface="Calibri"/>
              </a:rPr>
              <a:t>musei,  </a:t>
            </a:r>
            <a:r>
              <a:rPr sz="1200" spc="-5" dirty="0">
                <a:latin typeface="Calibri"/>
                <a:cs typeface="Calibri"/>
              </a:rPr>
              <a:t>istituzioni culturali </a:t>
            </a:r>
            <a:r>
              <a:rPr sz="1200" dirty="0">
                <a:latin typeface="Calibri"/>
                <a:cs typeface="Calibri"/>
              </a:rPr>
              <a:t>e </a:t>
            </a:r>
            <a:r>
              <a:rPr sz="1200" spc="-5" dirty="0">
                <a:latin typeface="Calibri"/>
                <a:cs typeface="Calibri"/>
              </a:rPr>
              <a:t>banche accomunati </a:t>
            </a:r>
            <a:r>
              <a:rPr sz="1200" dirty="0">
                <a:latin typeface="Calibri"/>
                <a:cs typeface="Calibri"/>
              </a:rPr>
              <a:t>da </a:t>
            </a:r>
            <a:r>
              <a:rPr sz="1200" spc="-5" dirty="0">
                <a:latin typeface="Calibri"/>
                <a:cs typeface="Calibri"/>
              </a:rPr>
              <a:t>progetti </a:t>
            </a:r>
            <a:r>
              <a:rPr sz="1200" dirty="0">
                <a:latin typeface="Calibri"/>
                <a:cs typeface="Calibri"/>
              </a:rPr>
              <a:t>e visioni </a:t>
            </a:r>
            <a:r>
              <a:rPr sz="1200" spc="-5" dirty="0">
                <a:latin typeface="Calibri"/>
                <a:cs typeface="Calibri"/>
              </a:rPr>
              <a:t>condivisi </a:t>
            </a:r>
            <a:r>
              <a:rPr sz="1200" dirty="0">
                <a:latin typeface="Calibri"/>
                <a:cs typeface="Calibri"/>
              </a:rPr>
              <a:t>nel </a:t>
            </a:r>
            <a:r>
              <a:rPr sz="1200" spc="-5" dirty="0">
                <a:latin typeface="Calibri"/>
                <a:cs typeface="Calibri"/>
              </a:rPr>
              <a:t>tempo, capacità di  si</a:t>
            </a:r>
            <a:r>
              <a:rPr sz="1200" dirty="0">
                <a:latin typeface="Calibri"/>
                <a:cs typeface="Calibri"/>
              </a:rPr>
              <a:t>nergia		</a:t>
            </a:r>
            <a:r>
              <a:rPr sz="1200" spc="-5" dirty="0">
                <a:latin typeface="Calibri"/>
                <a:cs typeface="Calibri"/>
              </a:rPr>
              <a:t>c</a:t>
            </a:r>
            <a:r>
              <a:rPr sz="1200" dirty="0">
                <a:latin typeface="Calibri"/>
                <a:cs typeface="Calibri"/>
              </a:rPr>
              <a:t>he		il	</a:t>
            </a:r>
            <a:r>
              <a:rPr sz="1200" spc="-5" dirty="0">
                <a:latin typeface="Calibri"/>
                <a:cs typeface="Calibri"/>
              </a:rPr>
              <a:t>F</a:t>
            </a:r>
            <a:r>
              <a:rPr sz="1200" dirty="0">
                <a:latin typeface="Calibri"/>
                <a:cs typeface="Calibri"/>
              </a:rPr>
              <a:t>e</a:t>
            </a:r>
            <a:r>
              <a:rPr sz="1200" spc="-5" dirty="0">
                <a:latin typeface="Calibri"/>
                <a:cs typeface="Calibri"/>
              </a:rPr>
              <a:t>s</a:t>
            </a:r>
            <a:r>
              <a:rPr sz="1200" dirty="0">
                <a:latin typeface="Calibri"/>
                <a:cs typeface="Calibri"/>
              </a:rPr>
              <a:t>tival	della			</a:t>
            </a:r>
            <a:r>
              <a:rPr sz="1200" spc="-5" dirty="0">
                <a:latin typeface="Calibri"/>
                <a:cs typeface="Calibri"/>
              </a:rPr>
              <a:t>Cul</a:t>
            </a:r>
            <a:r>
              <a:rPr sz="1200" spc="5" dirty="0">
                <a:latin typeface="Calibri"/>
                <a:cs typeface="Calibri"/>
              </a:rPr>
              <a:t>t</a:t>
            </a:r>
            <a:r>
              <a:rPr sz="1200" dirty="0">
                <a:latin typeface="Calibri"/>
                <a:cs typeface="Calibri"/>
              </a:rPr>
              <a:t>u</a:t>
            </a:r>
            <a:r>
              <a:rPr sz="1200" spc="-15" dirty="0">
                <a:latin typeface="Calibri"/>
                <a:cs typeface="Calibri"/>
              </a:rPr>
              <a:t>r</a:t>
            </a:r>
            <a:r>
              <a:rPr sz="1200" dirty="0">
                <a:latin typeface="Calibri"/>
                <a:cs typeface="Calibri"/>
              </a:rPr>
              <a:t>a		</a:t>
            </a:r>
            <a:r>
              <a:rPr sz="1200" spc="-5" dirty="0">
                <a:latin typeface="Calibri"/>
                <a:cs typeface="Calibri"/>
              </a:rPr>
              <a:t>Crea</a:t>
            </a:r>
            <a:r>
              <a:rPr sz="1200" spc="5" dirty="0">
                <a:latin typeface="Calibri"/>
                <a:cs typeface="Calibri"/>
              </a:rPr>
              <a:t>t</a:t>
            </a:r>
            <a:r>
              <a:rPr sz="1200" dirty="0">
                <a:latin typeface="Calibri"/>
                <a:cs typeface="Calibri"/>
              </a:rPr>
              <a:t>iva		i</a:t>
            </a:r>
            <a:r>
              <a:rPr sz="1200" spc="5" dirty="0">
                <a:latin typeface="Calibri"/>
                <a:cs typeface="Calibri"/>
              </a:rPr>
              <a:t>n</a:t>
            </a:r>
            <a:r>
              <a:rPr sz="1200" spc="-5" dirty="0">
                <a:latin typeface="Calibri"/>
                <a:cs typeface="Calibri"/>
              </a:rPr>
              <a:t>c</a:t>
            </a:r>
            <a:r>
              <a:rPr sz="1200" dirty="0">
                <a:latin typeface="Calibri"/>
                <a:cs typeface="Calibri"/>
              </a:rPr>
              <a:t>e</a:t>
            </a:r>
            <a:r>
              <a:rPr sz="1200" spc="5" dirty="0">
                <a:latin typeface="Calibri"/>
                <a:cs typeface="Calibri"/>
              </a:rPr>
              <a:t>n</a:t>
            </a:r>
            <a:r>
              <a:rPr sz="1200" dirty="0">
                <a:latin typeface="Calibri"/>
                <a:cs typeface="Calibri"/>
              </a:rPr>
              <a:t>tiva.  </a:t>
            </a:r>
            <a:r>
              <a:rPr sz="1200" spc="-5" dirty="0">
                <a:latin typeface="Calibri"/>
                <a:cs typeface="Calibri"/>
              </a:rPr>
              <a:t>Venerdì 20 marzo </a:t>
            </a:r>
            <a:r>
              <a:rPr sz="1200" dirty="0">
                <a:latin typeface="Calibri"/>
                <a:cs typeface="Calibri"/>
              </a:rPr>
              <a:t>a </a:t>
            </a:r>
            <a:r>
              <a:rPr sz="1200" spc="-5" dirty="0">
                <a:latin typeface="Calibri"/>
                <a:cs typeface="Calibri"/>
              </a:rPr>
              <a:t>Roma presso </a:t>
            </a:r>
            <a:r>
              <a:rPr sz="1200" dirty="0">
                <a:latin typeface="Calibri"/>
                <a:cs typeface="Calibri"/>
              </a:rPr>
              <a:t>la </a:t>
            </a:r>
            <a:r>
              <a:rPr sz="1200" spc="-5" dirty="0">
                <a:latin typeface="Calibri"/>
                <a:cs typeface="Calibri"/>
              </a:rPr>
              <a:t>sede dell’Abi, </a:t>
            </a:r>
            <a:r>
              <a:rPr sz="1200" dirty="0">
                <a:latin typeface="Calibri"/>
                <a:cs typeface="Calibri"/>
              </a:rPr>
              <a:t>le </a:t>
            </a:r>
            <a:r>
              <a:rPr sz="1200" spc="-5" dirty="0">
                <a:latin typeface="Calibri"/>
                <a:cs typeface="Calibri"/>
              </a:rPr>
              <a:t>antiche Scuderie </a:t>
            </a:r>
            <a:r>
              <a:rPr sz="1200" dirty="0">
                <a:latin typeface="Calibri"/>
                <a:cs typeface="Calibri"/>
              </a:rPr>
              <a:t>di </a:t>
            </a:r>
            <a:r>
              <a:rPr sz="1200" spc="-5" dirty="0">
                <a:latin typeface="Calibri"/>
                <a:cs typeface="Calibri"/>
              </a:rPr>
              <a:t>Palazzo Altieri ospiteranno  l’incontro </a:t>
            </a:r>
            <a:r>
              <a:rPr sz="1200" i="1" spc="-5" dirty="0">
                <a:latin typeface="Calibri"/>
                <a:cs typeface="Calibri"/>
              </a:rPr>
              <a:t>Reinventare l’apprendimento </a:t>
            </a:r>
            <a:r>
              <a:rPr sz="1200" i="1" dirty="0">
                <a:latin typeface="Calibri"/>
                <a:cs typeface="Calibri"/>
              </a:rPr>
              <a:t>– </a:t>
            </a:r>
            <a:r>
              <a:rPr sz="1200" i="1" spc="-5" dirty="0">
                <a:latin typeface="Calibri"/>
                <a:cs typeface="Calibri"/>
              </a:rPr>
              <a:t>Cultura </a:t>
            </a:r>
            <a:r>
              <a:rPr sz="1200" i="1" dirty="0">
                <a:latin typeface="Calibri"/>
                <a:cs typeface="Calibri"/>
              </a:rPr>
              <a:t>e </a:t>
            </a:r>
            <a:r>
              <a:rPr sz="1200" i="1" spc="-5" dirty="0">
                <a:latin typeface="Calibri"/>
                <a:cs typeface="Calibri"/>
              </a:rPr>
              <a:t>creatività </a:t>
            </a:r>
            <a:r>
              <a:rPr sz="1200" i="1" dirty="0">
                <a:latin typeface="Calibri"/>
                <a:cs typeface="Calibri"/>
              </a:rPr>
              <a:t>tra </a:t>
            </a:r>
            <a:r>
              <a:rPr sz="1200" i="1" spc="-5" dirty="0">
                <a:latin typeface="Calibri"/>
                <a:cs typeface="Calibri"/>
              </a:rPr>
              <a:t>linguaggi, metodi </a:t>
            </a:r>
            <a:r>
              <a:rPr sz="1200" i="1" dirty="0">
                <a:latin typeface="Calibri"/>
                <a:cs typeface="Calibri"/>
              </a:rPr>
              <a:t>e azioni</a:t>
            </a:r>
            <a:r>
              <a:rPr sz="1200" dirty="0">
                <a:latin typeface="Calibri"/>
                <a:cs typeface="Calibri"/>
              </a:rPr>
              <a:t>.  </a:t>
            </a:r>
            <a:r>
              <a:rPr sz="1200" spc="-5" dirty="0">
                <a:latin typeface="Calibri"/>
                <a:cs typeface="Calibri"/>
              </a:rPr>
              <a:t>Parteciperanno, tra </a:t>
            </a:r>
            <a:r>
              <a:rPr sz="1200" dirty="0">
                <a:latin typeface="Calibri"/>
                <a:cs typeface="Calibri"/>
              </a:rPr>
              <a:t>gli altri: </a:t>
            </a:r>
            <a:r>
              <a:rPr sz="1200" spc="-5" dirty="0">
                <a:latin typeface="Calibri"/>
                <a:cs typeface="Calibri"/>
              </a:rPr>
              <a:t>Aldo </a:t>
            </a:r>
            <a:r>
              <a:rPr sz="1200" dirty="0">
                <a:latin typeface="Calibri"/>
                <a:cs typeface="Calibri"/>
              </a:rPr>
              <a:t>Tanchis, </a:t>
            </a:r>
            <a:r>
              <a:rPr sz="1200" spc="-5" dirty="0">
                <a:latin typeface="Calibri"/>
                <a:cs typeface="Calibri"/>
              </a:rPr>
              <a:t>comunicatore </a:t>
            </a:r>
            <a:r>
              <a:rPr sz="1200" dirty="0">
                <a:latin typeface="Calibri"/>
                <a:cs typeface="Calibri"/>
              </a:rPr>
              <a:t>e </a:t>
            </a:r>
            <a:r>
              <a:rPr sz="1200" spc="-5" dirty="0">
                <a:latin typeface="Calibri"/>
                <a:cs typeface="Calibri"/>
              </a:rPr>
              <a:t>autore </a:t>
            </a:r>
            <a:r>
              <a:rPr sz="1200" spc="10" dirty="0">
                <a:latin typeface="Calibri"/>
                <a:cs typeface="Calibri"/>
              </a:rPr>
              <a:t>del </a:t>
            </a:r>
            <a:r>
              <a:rPr sz="1200" spc="-5" dirty="0">
                <a:latin typeface="Calibri"/>
                <a:cs typeface="Calibri"/>
              </a:rPr>
              <a:t>libro </a:t>
            </a:r>
            <a:r>
              <a:rPr sz="1200" dirty="0">
                <a:latin typeface="Calibri"/>
                <a:cs typeface="Calibri"/>
              </a:rPr>
              <a:t>Bruno </a:t>
            </a:r>
            <a:r>
              <a:rPr sz="1200" spc="-5" dirty="0">
                <a:latin typeface="Calibri"/>
                <a:cs typeface="Calibri"/>
              </a:rPr>
              <a:t>Munari; Anna  Pironti, Responsabile Dipartimento Educazione Museo Castello </a:t>
            </a:r>
            <a:r>
              <a:rPr sz="1200" dirty="0">
                <a:latin typeface="Calibri"/>
                <a:cs typeface="Calibri"/>
              </a:rPr>
              <a:t>di </a:t>
            </a:r>
            <a:r>
              <a:rPr sz="1200" spc="-5" dirty="0">
                <a:latin typeface="Calibri"/>
                <a:cs typeface="Calibri"/>
              </a:rPr>
              <a:t>Rivoli; Alessandra Falconi,  referente </a:t>
            </a:r>
            <a:r>
              <a:rPr sz="1200" dirty="0">
                <a:latin typeface="Calibri"/>
                <a:cs typeface="Calibri"/>
              </a:rPr>
              <a:t>del </a:t>
            </a:r>
            <a:r>
              <a:rPr sz="1200" spc="-10" dirty="0">
                <a:latin typeface="Calibri"/>
                <a:cs typeface="Calibri"/>
              </a:rPr>
              <a:t>Centro </a:t>
            </a:r>
            <a:r>
              <a:rPr sz="1200" spc="-5" dirty="0">
                <a:latin typeface="Calibri"/>
                <a:cs typeface="Calibri"/>
              </a:rPr>
              <a:t>Alberto Manzi; </a:t>
            </a:r>
            <a:r>
              <a:rPr sz="1200" spc="-10" dirty="0">
                <a:latin typeface="Calibri"/>
                <a:cs typeface="Calibri"/>
              </a:rPr>
              <a:t>Carlo </a:t>
            </a:r>
            <a:r>
              <a:rPr sz="1200" spc="-5" dirty="0">
                <a:latin typeface="Calibri"/>
                <a:cs typeface="Calibri"/>
              </a:rPr>
              <a:t>Infante, Presidente </a:t>
            </a:r>
            <a:r>
              <a:rPr sz="1200" dirty="0">
                <a:latin typeface="Calibri"/>
                <a:cs typeface="Calibri"/>
              </a:rPr>
              <a:t>di </a:t>
            </a:r>
            <a:r>
              <a:rPr sz="1200" spc="-5" dirty="0">
                <a:latin typeface="Calibri"/>
                <a:cs typeface="Calibri"/>
              </a:rPr>
              <a:t>Urban Experience; Fiorella  </a:t>
            </a:r>
            <a:r>
              <a:rPr sz="1200" dirty="0">
                <a:latin typeface="Calibri"/>
                <a:cs typeface="Calibri"/>
              </a:rPr>
              <a:t>Operto, </a:t>
            </a:r>
            <a:r>
              <a:rPr sz="1200" spc="-5" dirty="0">
                <a:latin typeface="Calibri"/>
                <a:cs typeface="Calibri"/>
              </a:rPr>
              <a:t>Presidente </a:t>
            </a:r>
            <a:r>
              <a:rPr sz="1200" dirty="0">
                <a:latin typeface="Calibri"/>
                <a:cs typeface="Calibri"/>
              </a:rPr>
              <a:t>della </a:t>
            </a:r>
            <a:r>
              <a:rPr sz="1200" spc="-5" dirty="0">
                <a:latin typeface="Calibri"/>
                <a:cs typeface="Calibri"/>
              </a:rPr>
              <a:t>Scuola </a:t>
            </a:r>
            <a:r>
              <a:rPr sz="1200" dirty="0">
                <a:latin typeface="Calibri"/>
                <a:cs typeface="Calibri"/>
              </a:rPr>
              <a:t>di </a:t>
            </a:r>
            <a:r>
              <a:rPr sz="1200" spc="-5" dirty="0">
                <a:latin typeface="Calibri"/>
                <a:cs typeface="Calibri"/>
              </a:rPr>
              <a:t>Robotica; Hubert Jaoui, esperto </a:t>
            </a:r>
            <a:r>
              <a:rPr sz="1200" dirty="0">
                <a:latin typeface="Calibri"/>
                <a:cs typeface="Calibri"/>
              </a:rPr>
              <a:t>di </a:t>
            </a:r>
            <a:r>
              <a:rPr sz="1200" spc="-5" dirty="0">
                <a:latin typeface="Calibri"/>
                <a:cs typeface="Calibri"/>
              </a:rPr>
              <a:t>creatività applicata; Ruggero  </a:t>
            </a:r>
            <a:r>
              <a:rPr sz="1200" dirty="0">
                <a:latin typeface="Calibri"/>
                <a:cs typeface="Calibri"/>
              </a:rPr>
              <a:t>Poi, </a:t>
            </a:r>
            <a:r>
              <a:rPr sz="1200" spc="-5" dirty="0">
                <a:latin typeface="Calibri"/>
                <a:cs typeface="Calibri"/>
              </a:rPr>
              <a:t>Vice </a:t>
            </a:r>
            <a:r>
              <a:rPr sz="1200" dirty="0">
                <a:latin typeface="Calibri"/>
                <a:cs typeface="Calibri"/>
              </a:rPr>
              <a:t>Presidente </a:t>
            </a:r>
            <a:r>
              <a:rPr sz="1200" spc="-5" dirty="0">
                <a:latin typeface="Calibri"/>
                <a:cs typeface="Calibri"/>
              </a:rPr>
              <a:t>esecutivo </a:t>
            </a:r>
            <a:r>
              <a:rPr sz="1200" dirty="0">
                <a:latin typeface="Calibri"/>
                <a:cs typeface="Calibri"/>
              </a:rPr>
              <a:t>della </a:t>
            </a:r>
            <a:r>
              <a:rPr sz="1200" spc="-5" dirty="0">
                <a:latin typeface="Calibri"/>
                <a:cs typeface="Calibri"/>
              </a:rPr>
              <a:t>Fondazione Montessori Italia.  L’immagine identificativa </a:t>
            </a:r>
            <a:r>
              <a:rPr sz="1200" dirty="0">
                <a:latin typeface="Calibri"/>
                <a:cs typeface="Calibri"/>
              </a:rPr>
              <a:t>della </a:t>
            </a:r>
            <a:r>
              <a:rPr sz="1200" spc="-5" dirty="0">
                <a:latin typeface="Calibri"/>
                <a:cs typeface="Calibri"/>
              </a:rPr>
              <a:t>seconda edizione </a:t>
            </a:r>
            <a:r>
              <a:rPr sz="1200" dirty="0">
                <a:latin typeface="Calibri"/>
                <a:cs typeface="Calibri"/>
              </a:rPr>
              <a:t>del </a:t>
            </a:r>
            <a:r>
              <a:rPr sz="1200" spc="-5" dirty="0">
                <a:latin typeface="Calibri"/>
                <a:cs typeface="Calibri"/>
              </a:rPr>
              <a:t>Festival porta </a:t>
            </a:r>
            <a:r>
              <a:rPr sz="1200" dirty="0">
                <a:latin typeface="Calibri"/>
                <a:cs typeface="Calibri"/>
              </a:rPr>
              <a:t>la firma di </a:t>
            </a:r>
            <a:r>
              <a:rPr sz="1200" spc="-5" dirty="0">
                <a:latin typeface="Calibri"/>
                <a:cs typeface="Calibri"/>
              </a:rPr>
              <a:t>Eva Montanari,  </a:t>
            </a:r>
            <a:r>
              <a:rPr sz="1200" dirty="0">
                <a:latin typeface="Calibri"/>
                <a:cs typeface="Calibri"/>
              </a:rPr>
              <a:t>ill</a:t>
            </a:r>
            <a:r>
              <a:rPr sz="1200" spc="5" dirty="0">
                <a:latin typeface="Calibri"/>
                <a:cs typeface="Calibri"/>
              </a:rPr>
              <a:t>u</a:t>
            </a:r>
            <a:r>
              <a:rPr sz="1200" spc="-5" dirty="0">
                <a:latin typeface="Calibri"/>
                <a:cs typeface="Calibri"/>
              </a:rPr>
              <a:t>s</a:t>
            </a:r>
            <a:r>
              <a:rPr sz="1200" dirty="0">
                <a:latin typeface="Calibri"/>
                <a:cs typeface="Calibri"/>
              </a:rPr>
              <a:t>tr</a:t>
            </a:r>
            <a:r>
              <a:rPr sz="1200" spc="-10" dirty="0">
                <a:latin typeface="Calibri"/>
                <a:cs typeface="Calibri"/>
              </a:rPr>
              <a:t>a</a:t>
            </a:r>
            <a:r>
              <a:rPr sz="1200" dirty="0">
                <a:latin typeface="Calibri"/>
                <a:cs typeface="Calibri"/>
              </a:rPr>
              <a:t>trice			e				ar</a:t>
            </a:r>
            <a:r>
              <a:rPr sz="1200" spc="5" dirty="0">
                <a:latin typeface="Calibri"/>
                <a:cs typeface="Calibri"/>
              </a:rPr>
              <a:t>t</a:t>
            </a:r>
            <a:r>
              <a:rPr sz="1200" dirty="0">
                <a:latin typeface="Calibri"/>
                <a:cs typeface="Calibri"/>
              </a:rPr>
              <a:t>ista		di			fama			i</a:t>
            </a:r>
            <a:r>
              <a:rPr sz="1200" spc="5" dirty="0">
                <a:latin typeface="Calibri"/>
                <a:cs typeface="Calibri"/>
              </a:rPr>
              <a:t>n</a:t>
            </a:r>
            <a:r>
              <a:rPr sz="1200" spc="-10" dirty="0">
                <a:latin typeface="Calibri"/>
                <a:cs typeface="Calibri"/>
              </a:rPr>
              <a:t>t</a:t>
            </a:r>
            <a:r>
              <a:rPr sz="1200" dirty="0">
                <a:latin typeface="Calibri"/>
                <a:cs typeface="Calibri"/>
              </a:rPr>
              <a:t>er</a:t>
            </a:r>
            <a:r>
              <a:rPr sz="1200" spc="5" dirty="0">
                <a:latin typeface="Calibri"/>
                <a:cs typeface="Calibri"/>
              </a:rPr>
              <a:t>n</a:t>
            </a:r>
            <a:r>
              <a:rPr sz="1200" spc="10" dirty="0">
                <a:latin typeface="Calibri"/>
                <a:cs typeface="Calibri"/>
              </a:rPr>
              <a:t>a</a:t>
            </a:r>
            <a:r>
              <a:rPr sz="1200" spc="-10" dirty="0">
                <a:latin typeface="Calibri"/>
                <a:cs typeface="Calibri"/>
              </a:rPr>
              <a:t>z</a:t>
            </a:r>
            <a:r>
              <a:rPr sz="1200" dirty="0">
                <a:latin typeface="Calibri"/>
                <a:cs typeface="Calibri"/>
              </a:rPr>
              <a:t>io</a:t>
            </a:r>
            <a:r>
              <a:rPr sz="1200" spc="5" dirty="0">
                <a:latin typeface="Calibri"/>
                <a:cs typeface="Calibri"/>
              </a:rPr>
              <a:t>n</a:t>
            </a:r>
            <a:r>
              <a:rPr sz="1200" dirty="0">
                <a:latin typeface="Calibri"/>
                <a:cs typeface="Calibri"/>
              </a:rPr>
              <a:t>ale.  </a:t>
            </a:r>
            <a:r>
              <a:rPr sz="1200" spc="-5" dirty="0">
                <a:latin typeface="Calibri"/>
                <a:cs typeface="Calibri"/>
              </a:rPr>
              <a:t>La </a:t>
            </a:r>
            <a:r>
              <a:rPr sz="1200" dirty="0">
                <a:latin typeface="Calibri"/>
                <a:cs typeface="Calibri"/>
              </a:rPr>
              <a:t>manifestazione – </a:t>
            </a:r>
            <a:r>
              <a:rPr sz="1200" spc="-5" dirty="0">
                <a:latin typeface="Calibri"/>
                <a:cs typeface="Calibri"/>
              </a:rPr>
              <a:t>che </a:t>
            </a:r>
            <a:r>
              <a:rPr sz="1200" dirty="0">
                <a:latin typeface="Calibri"/>
                <a:cs typeface="Calibri"/>
              </a:rPr>
              <a:t>ha il </a:t>
            </a:r>
            <a:r>
              <a:rPr sz="1200" spc="-5" dirty="0">
                <a:latin typeface="Calibri"/>
                <a:cs typeface="Calibri"/>
              </a:rPr>
              <a:t>Patrocinio dell’UNESCO </a:t>
            </a:r>
            <a:r>
              <a:rPr sz="1200" dirty="0">
                <a:latin typeface="Calibri"/>
                <a:cs typeface="Calibri"/>
              </a:rPr>
              <a:t>e del </a:t>
            </a:r>
            <a:r>
              <a:rPr sz="1200" spc="-5" dirty="0">
                <a:latin typeface="Calibri"/>
                <a:cs typeface="Calibri"/>
              </a:rPr>
              <a:t>Ministero </a:t>
            </a:r>
            <a:r>
              <a:rPr sz="1200" dirty="0">
                <a:latin typeface="Calibri"/>
                <a:cs typeface="Calibri"/>
              </a:rPr>
              <a:t>dei Beni e delle </a:t>
            </a:r>
            <a:r>
              <a:rPr sz="1200" spc="-5" dirty="0">
                <a:latin typeface="Calibri"/>
                <a:cs typeface="Calibri"/>
              </a:rPr>
              <a:t>Attività  Culturali </a:t>
            </a:r>
            <a:r>
              <a:rPr sz="1200" dirty="0">
                <a:latin typeface="Calibri"/>
                <a:cs typeface="Calibri"/>
              </a:rPr>
              <a:t>e </a:t>
            </a:r>
            <a:r>
              <a:rPr sz="1200" spc="-5" dirty="0">
                <a:latin typeface="Calibri"/>
                <a:cs typeface="Calibri"/>
              </a:rPr>
              <a:t>del Turismo </a:t>
            </a:r>
            <a:r>
              <a:rPr sz="1200" dirty="0">
                <a:latin typeface="Calibri"/>
                <a:cs typeface="Calibri"/>
              </a:rPr>
              <a:t>– ha </a:t>
            </a:r>
            <a:r>
              <a:rPr sz="1200" spc="-5" dirty="0">
                <a:latin typeface="Calibri"/>
                <a:cs typeface="Calibri"/>
              </a:rPr>
              <a:t>ottenuto </a:t>
            </a:r>
            <a:r>
              <a:rPr sz="1200" dirty="0">
                <a:latin typeface="Calibri"/>
                <a:cs typeface="Calibri"/>
              </a:rPr>
              <a:t>nella </a:t>
            </a:r>
            <a:r>
              <a:rPr sz="1200" spc="-5" dirty="0">
                <a:latin typeface="Calibri"/>
                <a:cs typeface="Calibri"/>
              </a:rPr>
              <a:t>prima edizione </a:t>
            </a:r>
            <a:r>
              <a:rPr sz="1200" dirty="0">
                <a:latin typeface="Calibri"/>
                <a:cs typeface="Calibri"/>
              </a:rPr>
              <a:t>la </a:t>
            </a:r>
            <a:r>
              <a:rPr sz="1200" i="1" spc="-5" dirty="0">
                <a:latin typeface="Calibri"/>
                <a:cs typeface="Calibri"/>
              </a:rPr>
              <a:t>Medaglia del Presidente </a:t>
            </a:r>
            <a:r>
              <a:rPr sz="1200" i="1" dirty="0">
                <a:latin typeface="Calibri"/>
                <a:cs typeface="Calibri"/>
              </a:rPr>
              <a:t>della  </a:t>
            </a:r>
            <a:r>
              <a:rPr sz="1200" i="1" spc="-5" dirty="0">
                <a:latin typeface="Calibri"/>
                <a:cs typeface="Calibri"/>
              </a:rPr>
              <a:t>Repubblica</a:t>
            </a:r>
            <a:r>
              <a:rPr sz="1200" spc="-5" dirty="0">
                <a:latin typeface="Calibri"/>
                <a:cs typeface="Calibri"/>
              </a:rPr>
              <a:t>.</a:t>
            </a:r>
            <a:endParaRPr sz="1200">
              <a:latin typeface="Calibri"/>
              <a:cs typeface="Calibri"/>
            </a:endParaRPr>
          </a:p>
          <a:p>
            <a:pPr marL="12700" marR="7620" algn="just">
              <a:lnSpc>
                <a:spcPct val="104200"/>
              </a:lnSpc>
            </a:pPr>
            <a:r>
              <a:rPr sz="1200" dirty="0">
                <a:latin typeface="Calibri"/>
                <a:cs typeface="Calibri"/>
              </a:rPr>
              <a:t>Il </a:t>
            </a:r>
            <a:r>
              <a:rPr sz="1200" spc="-5" dirty="0">
                <a:latin typeface="Calibri"/>
                <a:cs typeface="Calibri"/>
              </a:rPr>
              <a:t>Festival si inserisce </a:t>
            </a:r>
            <a:r>
              <a:rPr sz="1200" dirty="0">
                <a:latin typeface="Calibri"/>
                <a:cs typeface="Calibri"/>
              </a:rPr>
              <a:t>nel più ampio e articolato </a:t>
            </a:r>
            <a:r>
              <a:rPr sz="1200" spc="-5" dirty="0">
                <a:latin typeface="Calibri"/>
                <a:cs typeface="Calibri"/>
              </a:rPr>
              <a:t>piano d’azione </a:t>
            </a:r>
            <a:r>
              <a:rPr sz="1200" dirty="0">
                <a:latin typeface="Calibri"/>
                <a:cs typeface="Calibri"/>
              </a:rPr>
              <a:t>a </a:t>
            </a:r>
            <a:r>
              <a:rPr sz="1200" spc="-5" dirty="0">
                <a:latin typeface="Calibri"/>
                <a:cs typeface="Calibri"/>
              </a:rPr>
              <a:t>sostegno </a:t>
            </a:r>
            <a:r>
              <a:rPr sz="1200" dirty="0">
                <a:latin typeface="Calibri"/>
                <a:cs typeface="Calibri"/>
              </a:rPr>
              <a:t>dell’arte e della </a:t>
            </a:r>
            <a:r>
              <a:rPr sz="1200" spc="-5" dirty="0">
                <a:latin typeface="Calibri"/>
                <a:cs typeface="Calibri"/>
              </a:rPr>
              <a:t>cultura  </a:t>
            </a:r>
            <a:r>
              <a:rPr sz="1200" dirty="0">
                <a:latin typeface="Calibri"/>
                <a:cs typeface="Calibri"/>
              </a:rPr>
              <a:t>messo a </a:t>
            </a:r>
            <a:r>
              <a:rPr sz="1200" spc="-5" dirty="0">
                <a:latin typeface="Calibri"/>
                <a:cs typeface="Calibri"/>
              </a:rPr>
              <a:t>punto </a:t>
            </a:r>
            <a:r>
              <a:rPr sz="1200" dirty="0">
                <a:latin typeface="Calibri"/>
                <a:cs typeface="Calibri"/>
              </a:rPr>
              <a:t>dall’Abi </a:t>
            </a:r>
            <a:r>
              <a:rPr sz="1200" spc="-5" dirty="0">
                <a:latin typeface="Calibri"/>
                <a:cs typeface="Calibri"/>
              </a:rPr>
              <a:t>con </a:t>
            </a:r>
            <a:r>
              <a:rPr sz="1200" dirty="0">
                <a:latin typeface="Calibri"/>
                <a:cs typeface="Calibri"/>
              </a:rPr>
              <a:t>le </a:t>
            </a:r>
            <a:r>
              <a:rPr sz="1200" spc="-5" dirty="0">
                <a:latin typeface="Calibri"/>
                <a:cs typeface="Calibri"/>
              </a:rPr>
              <a:t>banche per </a:t>
            </a:r>
            <a:r>
              <a:rPr sz="1200" dirty="0">
                <a:latin typeface="Calibri"/>
                <a:cs typeface="Calibri"/>
              </a:rPr>
              <a:t>dare il </a:t>
            </a:r>
            <a:r>
              <a:rPr sz="1200" spc="-5" dirty="0">
                <a:latin typeface="Calibri"/>
                <a:cs typeface="Calibri"/>
              </a:rPr>
              <a:t>proprio contributo </a:t>
            </a:r>
            <a:r>
              <a:rPr sz="1200" dirty="0">
                <a:latin typeface="Calibri"/>
                <a:cs typeface="Calibri"/>
              </a:rPr>
              <a:t>di </a:t>
            </a:r>
            <a:r>
              <a:rPr sz="1200" spc="-5" dirty="0">
                <a:latin typeface="Calibri"/>
                <a:cs typeface="Calibri"/>
              </a:rPr>
              <a:t>settore </a:t>
            </a:r>
            <a:r>
              <a:rPr sz="1200" dirty="0">
                <a:latin typeface="Calibri"/>
                <a:cs typeface="Calibri"/>
              </a:rPr>
              <a:t>alla </a:t>
            </a:r>
            <a:r>
              <a:rPr sz="1200" spc="-5" dirty="0">
                <a:latin typeface="Calibri"/>
                <a:cs typeface="Calibri"/>
              </a:rPr>
              <a:t>tutela </a:t>
            </a:r>
            <a:r>
              <a:rPr sz="1200" dirty="0">
                <a:latin typeface="Calibri"/>
                <a:cs typeface="Calibri"/>
              </a:rPr>
              <a:t>e alla  </a:t>
            </a:r>
            <a:r>
              <a:rPr sz="1200" spc="-5" dirty="0">
                <a:latin typeface="Calibri"/>
                <a:cs typeface="Calibri"/>
              </a:rPr>
              <a:t>condivisione dell’immenso patrimonio storico-artistico</a:t>
            </a:r>
            <a:r>
              <a:rPr sz="1200" spc="25" dirty="0">
                <a:latin typeface="Calibri"/>
                <a:cs typeface="Calibri"/>
              </a:rPr>
              <a:t> </a:t>
            </a:r>
            <a:r>
              <a:rPr sz="1200" spc="-5" dirty="0">
                <a:latin typeface="Calibri"/>
                <a:cs typeface="Calibri"/>
              </a:rPr>
              <a:t>nazionale.</a:t>
            </a:r>
            <a:endParaRPr sz="1200">
              <a:latin typeface="Calibri"/>
              <a:cs typeface="Calibri"/>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021839"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Bimboi</a:t>
            </a:r>
            <a:r>
              <a:rPr sz="1600" b="1" spc="10" dirty="0">
                <a:latin typeface="Arial"/>
                <a:cs typeface="Arial"/>
              </a:rPr>
              <a:t>n</a:t>
            </a:r>
            <a:r>
              <a:rPr sz="1600" b="1" spc="-30" dirty="0">
                <a:latin typeface="Arial"/>
                <a:cs typeface="Arial"/>
              </a:rPr>
              <a:t>v</a:t>
            </a:r>
            <a:r>
              <a:rPr sz="1600" b="1" spc="5" dirty="0">
                <a:latin typeface="Arial"/>
                <a:cs typeface="Arial"/>
              </a:rPr>
              <a:t>i</a:t>
            </a:r>
            <a:r>
              <a:rPr sz="1600" b="1" spc="-5" dirty="0">
                <a:latin typeface="Arial"/>
                <a:cs typeface="Arial"/>
              </a:rPr>
              <a:t>a</a:t>
            </a:r>
            <a:r>
              <a:rPr sz="1600" b="1" dirty="0">
                <a:latin typeface="Arial"/>
                <a:cs typeface="Arial"/>
              </a:rPr>
              <a:t>g</a:t>
            </a:r>
            <a:r>
              <a:rPr sz="1600" b="1" spc="-5" dirty="0">
                <a:latin typeface="Arial"/>
                <a:cs typeface="Arial"/>
              </a:rPr>
              <a:t>gio.com  9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072692" y="4393818"/>
            <a:ext cx="5410200" cy="436880"/>
          </a:xfrm>
          <a:prstGeom prst="rect">
            <a:avLst/>
          </a:prstGeom>
        </p:spPr>
        <p:txBody>
          <a:bodyPr vert="horz" wrap="square" lIns="0" tIns="12700" rIns="0" bIns="0" rtlCol="0">
            <a:spAutoFit/>
          </a:bodyPr>
          <a:lstStyle/>
          <a:p>
            <a:pPr marL="12700">
              <a:lnSpc>
                <a:spcPct val="100000"/>
              </a:lnSpc>
              <a:spcBef>
                <a:spcPts val="100"/>
              </a:spcBef>
            </a:pPr>
            <a:r>
              <a:rPr sz="2700" b="1" spc="-5" dirty="0">
                <a:solidFill>
                  <a:srgbClr val="DF5E0D"/>
                </a:solidFill>
                <a:latin typeface="Calibri"/>
                <a:cs typeface="Calibri"/>
              </a:rPr>
              <a:t>Torna </a:t>
            </a:r>
            <a:r>
              <a:rPr sz="2700" b="1" dirty="0">
                <a:solidFill>
                  <a:srgbClr val="DF5E0D"/>
                </a:solidFill>
                <a:latin typeface="Calibri"/>
                <a:cs typeface="Calibri"/>
              </a:rPr>
              <a:t>il </a:t>
            </a:r>
            <a:r>
              <a:rPr sz="2700" b="1" spc="-5" dirty="0">
                <a:solidFill>
                  <a:srgbClr val="DF5E0D"/>
                </a:solidFill>
                <a:latin typeface="Calibri"/>
                <a:cs typeface="Calibri"/>
              </a:rPr>
              <a:t>Festival della Cultura </a:t>
            </a:r>
            <a:r>
              <a:rPr sz="2700" b="1" spc="-10" dirty="0">
                <a:solidFill>
                  <a:srgbClr val="DF5E0D"/>
                </a:solidFill>
                <a:latin typeface="Calibri"/>
                <a:cs typeface="Calibri"/>
              </a:rPr>
              <a:t>Creativa</a:t>
            </a:r>
            <a:endParaRPr sz="2700">
              <a:latin typeface="Calibri"/>
              <a:cs typeface="Calibri"/>
            </a:endParaRPr>
          </a:p>
        </p:txBody>
      </p:sp>
      <p:sp>
        <p:nvSpPr>
          <p:cNvPr id="5" name="object 5"/>
          <p:cNvSpPr txBox="1"/>
          <p:nvPr/>
        </p:nvSpPr>
        <p:spPr>
          <a:xfrm>
            <a:off x="819403" y="8025764"/>
            <a:ext cx="5920740" cy="1804035"/>
          </a:xfrm>
          <a:prstGeom prst="rect">
            <a:avLst/>
          </a:prstGeom>
        </p:spPr>
        <p:txBody>
          <a:bodyPr vert="horz" wrap="square" lIns="0" tIns="13335" rIns="0" bIns="0" rtlCol="0">
            <a:spAutoFit/>
          </a:bodyPr>
          <a:lstStyle/>
          <a:p>
            <a:pPr marL="481965">
              <a:lnSpc>
                <a:spcPct val="100000"/>
              </a:lnSpc>
              <a:spcBef>
                <a:spcPts val="105"/>
              </a:spcBef>
            </a:pPr>
            <a:r>
              <a:rPr sz="1350" spc="-5" dirty="0">
                <a:solidFill>
                  <a:srgbClr val="DF5E0D"/>
                </a:solidFill>
                <a:latin typeface="Calibri"/>
                <a:cs typeface="Calibri"/>
              </a:rPr>
              <a:t>“</a:t>
            </a:r>
            <a:r>
              <a:rPr sz="1350" b="1" i="1" spc="-5" dirty="0">
                <a:solidFill>
                  <a:srgbClr val="DF5E0D"/>
                </a:solidFill>
                <a:latin typeface="Calibri"/>
                <a:cs typeface="Calibri"/>
              </a:rPr>
              <a:t>L’alfabeto </a:t>
            </a:r>
            <a:r>
              <a:rPr sz="1350" b="1" i="1" dirty="0">
                <a:solidFill>
                  <a:srgbClr val="DF5E0D"/>
                </a:solidFill>
                <a:latin typeface="Calibri"/>
                <a:cs typeface="Calibri"/>
              </a:rPr>
              <a:t>del </a:t>
            </a:r>
            <a:r>
              <a:rPr sz="1350" b="1" i="1" spc="-5" dirty="0">
                <a:solidFill>
                  <a:srgbClr val="DF5E0D"/>
                </a:solidFill>
                <a:latin typeface="Calibri"/>
                <a:cs typeface="Calibri"/>
              </a:rPr>
              <a:t>Mondo. Leggiamo </a:t>
            </a:r>
            <a:r>
              <a:rPr sz="1350" b="1" i="1" dirty="0">
                <a:solidFill>
                  <a:srgbClr val="DF5E0D"/>
                </a:solidFill>
                <a:latin typeface="Calibri"/>
                <a:cs typeface="Calibri"/>
              </a:rPr>
              <a:t>i </a:t>
            </a:r>
            <a:r>
              <a:rPr sz="1350" b="1" i="1" spc="-5" dirty="0">
                <a:solidFill>
                  <a:srgbClr val="DF5E0D"/>
                </a:solidFill>
                <a:latin typeface="Calibri"/>
                <a:cs typeface="Calibri"/>
              </a:rPr>
              <a:t>segni intorno </a:t>
            </a:r>
            <a:r>
              <a:rPr sz="1350" b="1" i="1" dirty="0">
                <a:solidFill>
                  <a:srgbClr val="DF5E0D"/>
                </a:solidFill>
                <a:latin typeface="Calibri"/>
                <a:cs typeface="Calibri"/>
              </a:rPr>
              <a:t>a </a:t>
            </a:r>
            <a:r>
              <a:rPr sz="1350" b="1" i="1" spc="-5" dirty="0">
                <a:solidFill>
                  <a:srgbClr val="DF5E0D"/>
                </a:solidFill>
                <a:latin typeface="Calibri"/>
                <a:cs typeface="Calibri"/>
              </a:rPr>
              <a:t>noi </a:t>
            </a:r>
            <a:r>
              <a:rPr sz="1350" b="1" i="1" dirty="0">
                <a:solidFill>
                  <a:srgbClr val="DF5E0D"/>
                </a:solidFill>
                <a:latin typeface="Calibri"/>
                <a:cs typeface="Calibri"/>
              </a:rPr>
              <a:t>e</a:t>
            </a:r>
            <a:r>
              <a:rPr sz="1350" b="1" i="1" spc="25" dirty="0">
                <a:solidFill>
                  <a:srgbClr val="DF5E0D"/>
                </a:solidFill>
                <a:latin typeface="Calibri"/>
                <a:cs typeface="Calibri"/>
              </a:rPr>
              <a:t> </a:t>
            </a:r>
            <a:r>
              <a:rPr sz="1350" b="1" i="1" spc="-5" dirty="0">
                <a:solidFill>
                  <a:srgbClr val="DF5E0D"/>
                </a:solidFill>
                <a:latin typeface="Calibri"/>
                <a:cs typeface="Calibri"/>
              </a:rPr>
              <a:t>raccontiamo</a:t>
            </a:r>
            <a:r>
              <a:rPr sz="1350" b="1" spc="-5" dirty="0">
                <a:solidFill>
                  <a:srgbClr val="DF5E0D"/>
                </a:solidFill>
                <a:latin typeface="Calibri"/>
                <a:cs typeface="Calibri"/>
              </a:rPr>
              <a:t>”</a:t>
            </a:r>
            <a:endParaRPr sz="1350">
              <a:latin typeface="Calibri"/>
              <a:cs typeface="Calibri"/>
            </a:endParaRPr>
          </a:p>
          <a:p>
            <a:pPr>
              <a:lnSpc>
                <a:spcPct val="100000"/>
              </a:lnSpc>
            </a:pPr>
            <a:endParaRPr sz="1300">
              <a:latin typeface="Times New Roman"/>
              <a:cs typeface="Times New Roman"/>
            </a:endParaRPr>
          </a:p>
          <a:p>
            <a:pPr marL="12065" marR="5080" algn="ctr">
              <a:lnSpc>
                <a:spcPct val="101899"/>
              </a:lnSpc>
              <a:spcBef>
                <a:spcPts val="1115"/>
              </a:spcBef>
            </a:pPr>
            <a:r>
              <a:rPr sz="1600" i="1" spc="-10" dirty="0">
                <a:solidFill>
                  <a:srgbClr val="DF5E0D"/>
                </a:solidFill>
                <a:latin typeface="Calibri"/>
                <a:cs typeface="Calibri"/>
              </a:rPr>
              <a:t>Dal </a:t>
            </a:r>
            <a:r>
              <a:rPr sz="1600" i="1" dirty="0">
                <a:solidFill>
                  <a:srgbClr val="DF5E0D"/>
                </a:solidFill>
                <a:latin typeface="Calibri"/>
                <a:cs typeface="Calibri"/>
              </a:rPr>
              <a:t>16 </a:t>
            </a:r>
            <a:r>
              <a:rPr sz="1600" i="1" spc="-5" dirty="0">
                <a:solidFill>
                  <a:srgbClr val="DF5E0D"/>
                </a:solidFill>
                <a:latin typeface="Calibri"/>
                <a:cs typeface="Calibri"/>
              </a:rPr>
              <a:t>al 22 marzo </a:t>
            </a:r>
            <a:r>
              <a:rPr sz="1600" i="1" dirty="0">
                <a:solidFill>
                  <a:srgbClr val="DF5E0D"/>
                </a:solidFill>
                <a:latin typeface="Calibri"/>
                <a:cs typeface="Calibri"/>
              </a:rPr>
              <a:t>la </a:t>
            </a:r>
            <a:r>
              <a:rPr sz="1600" i="1" spc="-5" dirty="0">
                <a:solidFill>
                  <a:srgbClr val="DF5E0D"/>
                </a:solidFill>
                <a:latin typeface="Calibri"/>
                <a:cs typeface="Calibri"/>
              </a:rPr>
              <a:t>seconda edizione della manifestazione </a:t>
            </a:r>
            <a:r>
              <a:rPr sz="1600" i="1" spc="-10" dirty="0">
                <a:solidFill>
                  <a:srgbClr val="DF5E0D"/>
                </a:solidFill>
                <a:latin typeface="Calibri"/>
                <a:cs typeface="Calibri"/>
              </a:rPr>
              <a:t>per </a:t>
            </a:r>
            <a:r>
              <a:rPr sz="1600" i="1" spc="-5" dirty="0">
                <a:solidFill>
                  <a:srgbClr val="DF5E0D"/>
                </a:solidFill>
                <a:latin typeface="Calibri"/>
                <a:cs typeface="Calibri"/>
              </a:rPr>
              <a:t>ragazzi  organizzata dalle </a:t>
            </a:r>
            <a:r>
              <a:rPr sz="1600" i="1" spc="-10" dirty="0">
                <a:solidFill>
                  <a:srgbClr val="DF5E0D"/>
                </a:solidFill>
                <a:latin typeface="Calibri"/>
                <a:cs typeface="Calibri"/>
              </a:rPr>
              <a:t>banche </a:t>
            </a:r>
            <a:r>
              <a:rPr sz="1600" i="1" spc="-5" dirty="0">
                <a:solidFill>
                  <a:srgbClr val="DF5E0D"/>
                </a:solidFill>
                <a:latin typeface="Calibri"/>
                <a:cs typeface="Calibri"/>
              </a:rPr>
              <a:t>con </a:t>
            </a:r>
            <a:r>
              <a:rPr sz="1600" i="1" dirty="0">
                <a:solidFill>
                  <a:srgbClr val="DF5E0D"/>
                </a:solidFill>
                <a:latin typeface="Calibri"/>
                <a:cs typeface="Calibri"/>
              </a:rPr>
              <a:t>il </a:t>
            </a:r>
            <a:r>
              <a:rPr sz="1600" i="1" spc="-5" dirty="0">
                <a:solidFill>
                  <a:srgbClr val="DF5E0D"/>
                </a:solidFill>
                <a:latin typeface="Calibri"/>
                <a:cs typeface="Calibri"/>
              </a:rPr>
              <a:t>coordinamento</a:t>
            </a:r>
            <a:r>
              <a:rPr sz="1600" i="1" spc="35" dirty="0">
                <a:solidFill>
                  <a:srgbClr val="DF5E0D"/>
                </a:solidFill>
                <a:latin typeface="Calibri"/>
                <a:cs typeface="Calibri"/>
              </a:rPr>
              <a:t> </a:t>
            </a:r>
            <a:r>
              <a:rPr sz="1600" i="1" spc="-5" dirty="0">
                <a:solidFill>
                  <a:srgbClr val="DF5E0D"/>
                </a:solidFill>
                <a:latin typeface="Calibri"/>
                <a:cs typeface="Calibri"/>
              </a:rPr>
              <a:t>dell’Abi.</a:t>
            </a:r>
            <a:endParaRPr sz="1600">
              <a:latin typeface="Calibri"/>
              <a:cs typeface="Calibri"/>
            </a:endParaRPr>
          </a:p>
          <a:p>
            <a:pPr marL="87630" marR="83820" indent="403225">
              <a:lnSpc>
                <a:spcPct val="101899"/>
              </a:lnSpc>
            </a:pPr>
            <a:r>
              <a:rPr sz="1600" i="1" spc="-5" dirty="0">
                <a:solidFill>
                  <a:srgbClr val="DF5E0D"/>
                </a:solidFill>
                <a:latin typeface="Calibri"/>
                <a:cs typeface="Calibri"/>
              </a:rPr>
              <a:t>Da nord a sud su tutto </a:t>
            </a:r>
            <a:r>
              <a:rPr sz="1600" i="1" dirty="0">
                <a:solidFill>
                  <a:srgbClr val="DF5E0D"/>
                </a:solidFill>
                <a:latin typeface="Calibri"/>
                <a:cs typeface="Calibri"/>
              </a:rPr>
              <a:t>il </a:t>
            </a:r>
            <a:r>
              <a:rPr sz="1600" i="1" spc="-5" dirty="0">
                <a:solidFill>
                  <a:srgbClr val="DF5E0D"/>
                </a:solidFill>
                <a:latin typeface="Calibri"/>
                <a:cs typeface="Calibri"/>
              </a:rPr>
              <a:t>territorio </a:t>
            </a:r>
            <a:r>
              <a:rPr sz="1600" i="1" spc="-10" dirty="0">
                <a:solidFill>
                  <a:srgbClr val="DF5E0D"/>
                </a:solidFill>
                <a:latin typeface="Calibri"/>
                <a:cs typeface="Calibri"/>
              </a:rPr>
              <a:t>nazionale, </a:t>
            </a:r>
            <a:r>
              <a:rPr sz="1600" i="1" spc="-5" dirty="0">
                <a:solidFill>
                  <a:srgbClr val="DF5E0D"/>
                </a:solidFill>
                <a:latin typeface="Calibri"/>
                <a:cs typeface="Calibri"/>
              </a:rPr>
              <a:t>oltre ottanta </a:t>
            </a:r>
            <a:r>
              <a:rPr sz="1600" i="1" dirty="0">
                <a:solidFill>
                  <a:srgbClr val="DF5E0D"/>
                </a:solidFill>
                <a:latin typeface="Calibri"/>
                <a:cs typeface="Calibri"/>
              </a:rPr>
              <a:t>le  </a:t>
            </a:r>
            <a:r>
              <a:rPr sz="1600" i="1" spc="-5" dirty="0">
                <a:solidFill>
                  <a:srgbClr val="DF5E0D"/>
                </a:solidFill>
                <a:latin typeface="Calibri"/>
                <a:cs typeface="Calibri"/>
              </a:rPr>
              <a:t>iniziative </a:t>
            </a:r>
            <a:r>
              <a:rPr sz="1600" i="1" spc="-10" dirty="0">
                <a:solidFill>
                  <a:srgbClr val="DF5E0D"/>
                </a:solidFill>
                <a:latin typeface="Calibri"/>
                <a:cs typeface="Calibri"/>
              </a:rPr>
              <a:t>dedicate </a:t>
            </a:r>
            <a:r>
              <a:rPr sz="1600" i="1" spc="-5" dirty="0">
                <a:solidFill>
                  <a:srgbClr val="DF5E0D"/>
                </a:solidFill>
                <a:latin typeface="Calibri"/>
                <a:cs typeface="Calibri"/>
              </a:rPr>
              <a:t>ad arte, archeologia, musica, canto, lettura,</a:t>
            </a:r>
            <a:r>
              <a:rPr sz="1600" i="1" spc="35" dirty="0">
                <a:solidFill>
                  <a:srgbClr val="DF5E0D"/>
                </a:solidFill>
                <a:latin typeface="Calibri"/>
                <a:cs typeface="Calibri"/>
              </a:rPr>
              <a:t> </a:t>
            </a:r>
            <a:r>
              <a:rPr sz="1600" i="1" spc="-5" dirty="0">
                <a:solidFill>
                  <a:srgbClr val="DF5E0D"/>
                </a:solidFill>
                <a:latin typeface="Calibri"/>
                <a:cs typeface="Calibri"/>
              </a:rPr>
              <a:t>teatro,</a:t>
            </a:r>
            <a:endParaRPr sz="1600">
              <a:latin typeface="Calibri"/>
              <a:cs typeface="Calibri"/>
            </a:endParaRPr>
          </a:p>
          <a:p>
            <a:pPr algn="ctr">
              <a:lnSpc>
                <a:spcPct val="100000"/>
              </a:lnSpc>
              <a:spcBef>
                <a:spcPts val="20"/>
              </a:spcBef>
            </a:pPr>
            <a:r>
              <a:rPr sz="1600" i="1" spc="-5" dirty="0">
                <a:solidFill>
                  <a:srgbClr val="DF5E0D"/>
                </a:solidFill>
                <a:latin typeface="Calibri"/>
                <a:cs typeface="Calibri"/>
              </a:rPr>
              <a:t>robotica, nuove</a:t>
            </a:r>
            <a:r>
              <a:rPr sz="1600" i="1" spc="-10" dirty="0">
                <a:solidFill>
                  <a:srgbClr val="DF5E0D"/>
                </a:solidFill>
                <a:latin typeface="Calibri"/>
                <a:cs typeface="Calibri"/>
              </a:rPr>
              <a:t> </a:t>
            </a:r>
            <a:r>
              <a:rPr sz="1600" i="1" spc="-5" dirty="0">
                <a:solidFill>
                  <a:srgbClr val="DF5E0D"/>
                </a:solidFill>
                <a:latin typeface="Calibri"/>
                <a:cs typeface="Calibri"/>
              </a:rPr>
              <a:t>tecnologie.</a:t>
            </a:r>
            <a:endParaRPr sz="1600">
              <a:latin typeface="Calibri"/>
              <a:cs typeface="Calibri"/>
            </a:endParaRPr>
          </a:p>
        </p:txBody>
      </p:sp>
      <p:sp>
        <p:nvSpPr>
          <p:cNvPr id="6" name="object 6"/>
          <p:cNvSpPr/>
          <p:nvPr/>
        </p:nvSpPr>
        <p:spPr>
          <a:xfrm>
            <a:off x="2437129" y="2309875"/>
            <a:ext cx="2685415" cy="13081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073471" y="5607060"/>
            <a:ext cx="5398843" cy="186890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10" dirty="0">
                <a:latin typeface="Arial"/>
                <a:cs typeface="Arial"/>
              </a:rPr>
              <a:t>Ansa</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60572" y="3469385"/>
            <a:ext cx="4295411" cy="127635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021839"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Bimboi</a:t>
            </a:r>
            <a:r>
              <a:rPr sz="1600" b="1" spc="10" dirty="0">
                <a:latin typeface="Arial"/>
                <a:cs typeface="Arial"/>
              </a:rPr>
              <a:t>n</a:t>
            </a:r>
            <a:r>
              <a:rPr sz="1600" b="1" spc="-30" dirty="0">
                <a:latin typeface="Arial"/>
                <a:cs typeface="Arial"/>
              </a:rPr>
              <a:t>v</a:t>
            </a:r>
            <a:r>
              <a:rPr sz="1600" b="1" spc="5" dirty="0">
                <a:latin typeface="Arial"/>
                <a:cs typeface="Arial"/>
              </a:rPr>
              <a:t>i</a:t>
            </a:r>
            <a:r>
              <a:rPr sz="1600" b="1" spc="-5" dirty="0">
                <a:latin typeface="Arial"/>
                <a:cs typeface="Arial"/>
              </a:rPr>
              <a:t>a</a:t>
            </a:r>
            <a:r>
              <a:rPr sz="1600" b="1" dirty="0">
                <a:latin typeface="Arial"/>
                <a:cs typeface="Arial"/>
              </a:rPr>
              <a:t>g</a:t>
            </a:r>
            <a:r>
              <a:rPr sz="1600" b="1" spc="-5" dirty="0">
                <a:latin typeface="Arial"/>
                <a:cs typeface="Arial"/>
              </a:rPr>
              <a:t>gio.com  9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335427"/>
            <a:ext cx="6149975" cy="7468234"/>
          </a:xfrm>
          <a:prstGeom prst="rect">
            <a:avLst/>
          </a:prstGeom>
        </p:spPr>
        <p:txBody>
          <a:bodyPr vert="horz" wrap="square" lIns="0" tIns="13335" rIns="0" bIns="0" rtlCol="0">
            <a:spAutoFit/>
          </a:bodyPr>
          <a:lstStyle/>
          <a:p>
            <a:pPr marL="12700" marR="5080" algn="just">
              <a:lnSpc>
                <a:spcPct val="150000"/>
              </a:lnSpc>
              <a:spcBef>
                <a:spcPts val="105"/>
              </a:spcBef>
            </a:pPr>
            <a:r>
              <a:rPr sz="1050" b="1" spc="-5" dirty="0">
                <a:latin typeface="Calibri"/>
                <a:cs typeface="Calibri"/>
              </a:rPr>
              <a:t>“</a:t>
            </a:r>
            <a:r>
              <a:rPr sz="1050" b="1" i="1" spc="-5" dirty="0">
                <a:latin typeface="Calibri"/>
                <a:cs typeface="Calibri"/>
              </a:rPr>
              <a:t>L’alfabeto del Mondo. Leggiamo </a:t>
            </a:r>
            <a:r>
              <a:rPr sz="1050" b="1" i="1" dirty="0">
                <a:latin typeface="Calibri"/>
                <a:cs typeface="Calibri"/>
              </a:rPr>
              <a:t>i </a:t>
            </a:r>
            <a:r>
              <a:rPr sz="1050" b="1" i="1" spc="-5" dirty="0">
                <a:latin typeface="Calibri"/>
                <a:cs typeface="Calibri"/>
              </a:rPr>
              <a:t>segni intorno </a:t>
            </a:r>
            <a:r>
              <a:rPr sz="1050" b="1" i="1" dirty="0">
                <a:latin typeface="Calibri"/>
                <a:cs typeface="Calibri"/>
              </a:rPr>
              <a:t>a </a:t>
            </a:r>
            <a:r>
              <a:rPr sz="1050" b="1" i="1" spc="-5" dirty="0">
                <a:latin typeface="Calibri"/>
                <a:cs typeface="Calibri"/>
              </a:rPr>
              <a:t>noi </a:t>
            </a:r>
            <a:r>
              <a:rPr sz="1050" b="1" i="1" dirty="0">
                <a:latin typeface="Calibri"/>
                <a:cs typeface="Calibri"/>
              </a:rPr>
              <a:t>e </a:t>
            </a:r>
            <a:r>
              <a:rPr sz="1050" b="1" i="1" spc="-5" dirty="0">
                <a:latin typeface="Calibri"/>
                <a:cs typeface="Calibri"/>
              </a:rPr>
              <a:t>raccontiamo</a:t>
            </a:r>
            <a:r>
              <a:rPr sz="1050" b="1" spc="-5" dirty="0">
                <a:latin typeface="Calibri"/>
                <a:cs typeface="Calibri"/>
              </a:rPr>
              <a:t>”</a:t>
            </a:r>
            <a:r>
              <a:rPr sz="1050" spc="-5" dirty="0">
                <a:latin typeface="Calibri"/>
                <a:cs typeface="Calibri"/>
              </a:rPr>
              <a:t>. </a:t>
            </a:r>
            <a:r>
              <a:rPr sz="1050" dirty="0">
                <a:latin typeface="Calibri"/>
                <a:cs typeface="Calibri"/>
              </a:rPr>
              <a:t>È </a:t>
            </a:r>
            <a:r>
              <a:rPr sz="1050" spc="-5" dirty="0">
                <a:latin typeface="Calibri"/>
                <a:cs typeface="Calibri"/>
              </a:rPr>
              <a:t>questo il </a:t>
            </a:r>
            <a:r>
              <a:rPr sz="1050" dirty="0">
                <a:latin typeface="Calibri"/>
                <a:cs typeface="Calibri"/>
              </a:rPr>
              <a:t>tema </a:t>
            </a:r>
            <a:r>
              <a:rPr sz="1050" spc="-5" dirty="0">
                <a:latin typeface="Calibri"/>
                <a:cs typeface="Calibri"/>
              </a:rPr>
              <a:t>della seconda </a:t>
            </a:r>
            <a:r>
              <a:rPr sz="1050" dirty="0">
                <a:latin typeface="Calibri"/>
                <a:cs typeface="Calibri"/>
              </a:rPr>
              <a:t>edizione  </a:t>
            </a:r>
            <a:r>
              <a:rPr sz="1050" spc="-5" dirty="0">
                <a:latin typeface="Calibri"/>
                <a:cs typeface="Calibri"/>
              </a:rPr>
              <a:t>del </a:t>
            </a:r>
            <a:r>
              <a:rPr sz="1050" b="1" spc="-5" dirty="0">
                <a:latin typeface="Calibri"/>
                <a:cs typeface="Calibri"/>
              </a:rPr>
              <a:t>Festival </a:t>
            </a:r>
            <a:r>
              <a:rPr sz="1050" b="1" dirty="0">
                <a:latin typeface="Calibri"/>
                <a:cs typeface="Calibri"/>
              </a:rPr>
              <a:t>della </a:t>
            </a:r>
            <a:r>
              <a:rPr sz="1050" b="1" spc="-5" dirty="0">
                <a:latin typeface="Calibri"/>
                <a:cs typeface="Calibri"/>
              </a:rPr>
              <a:t>Cultura Creativa, </a:t>
            </a:r>
            <a:r>
              <a:rPr sz="1050" b="1" dirty="0">
                <a:latin typeface="Calibri"/>
                <a:cs typeface="Calibri"/>
              </a:rPr>
              <a:t>promosso e </a:t>
            </a:r>
            <a:r>
              <a:rPr sz="1050" b="1" spc="-5" dirty="0">
                <a:latin typeface="Calibri"/>
                <a:cs typeface="Calibri"/>
              </a:rPr>
              <a:t>realizzato </a:t>
            </a:r>
            <a:r>
              <a:rPr sz="1050" b="1" dirty="0">
                <a:latin typeface="Calibri"/>
                <a:cs typeface="Calibri"/>
              </a:rPr>
              <a:t>dalle banche, anche </a:t>
            </a:r>
            <a:r>
              <a:rPr sz="1050" b="1" spc="-5" dirty="0">
                <a:latin typeface="Calibri"/>
                <a:cs typeface="Calibri"/>
              </a:rPr>
              <a:t>grazie al coordinamento dell’Abi</a:t>
            </a:r>
            <a:r>
              <a:rPr sz="1050" spc="-5" dirty="0">
                <a:latin typeface="Calibri"/>
                <a:cs typeface="Calibri"/>
              </a:rPr>
              <a:t>.  </a:t>
            </a:r>
            <a:r>
              <a:rPr sz="1050" dirty="0">
                <a:latin typeface="Calibri"/>
                <a:cs typeface="Calibri"/>
              </a:rPr>
              <a:t>La </a:t>
            </a:r>
            <a:r>
              <a:rPr sz="1050" spc="-5" dirty="0">
                <a:latin typeface="Calibri"/>
                <a:cs typeface="Calibri"/>
              </a:rPr>
              <a:t>manifestazione, interamente dedicata </a:t>
            </a:r>
            <a:r>
              <a:rPr sz="1050" dirty="0">
                <a:latin typeface="Calibri"/>
                <a:cs typeface="Calibri"/>
              </a:rPr>
              <a:t>alla </a:t>
            </a:r>
            <a:r>
              <a:rPr sz="1050" spc="-5" dirty="0">
                <a:latin typeface="Calibri"/>
                <a:cs typeface="Calibri"/>
              </a:rPr>
              <a:t>cultura </a:t>
            </a:r>
            <a:r>
              <a:rPr sz="1050" dirty="0">
                <a:latin typeface="Calibri"/>
                <a:cs typeface="Calibri"/>
              </a:rPr>
              <a:t>e </a:t>
            </a:r>
            <a:r>
              <a:rPr sz="1050" spc="-5" dirty="0">
                <a:latin typeface="Calibri"/>
                <a:cs typeface="Calibri"/>
              </a:rPr>
              <a:t>alla </a:t>
            </a:r>
            <a:r>
              <a:rPr sz="1050" dirty="0">
                <a:latin typeface="Calibri"/>
                <a:cs typeface="Calibri"/>
              </a:rPr>
              <a:t>creatività </a:t>
            </a:r>
            <a:r>
              <a:rPr sz="1050" spc="-5" dirty="0">
                <a:latin typeface="Calibri"/>
                <a:cs typeface="Calibri"/>
              </a:rPr>
              <a:t>per ragazzi, si svolgerà nella settimana </a:t>
            </a:r>
            <a:r>
              <a:rPr sz="1050" b="1" spc="-5" dirty="0">
                <a:latin typeface="Calibri"/>
                <a:cs typeface="Calibri"/>
              </a:rPr>
              <a:t>dal  </a:t>
            </a:r>
            <a:r>
              <a:rPr sz="1050" b="1" dirty="0">
                <a:latin typeface="Calibri"/>
                <a:cs typeface="Calibri"/>
              </a:rPr>
              <a:t>16 </a:t>
            </a:r>
            <a:r>
              <a:rPr sz="1050" b="1" spc="-5" dirty="0">
                <a:latin typeface="Calibri"/>
                <a:cs typeface="Calibri"/>
              </a:rPr>
              <a:t>al 22 </a:t>
            </a:r>
            <a:r>
              <a:rPr sz="1050" b="1" dirty="0">
                <a:latin typeface="Calibri"/>
                <a:cs typeface="Calibri"/>
              </a:rPr>
              <a:t>marzo </a:t>
            </a:r>
            <a:r>
              <a:rPr sz="1050" dirty="0">
                <a:latin typeface="Calibri"/>
                <a:cs typeface="Calibri"/>
              </a:rPr>
              <a:t>e, </a:t>
            </a:r>
            <a:r>
              <a:rPr sz="1050" spc="-5" dirty="0">
                <a:latin typeface="Calibri"/>
                <a:cs typeface="Calibri"/>
              </a:rPr>
              <a:t>come </a:t>
            </a:r>
            <a:r>
              <a:rPr sz="1050" dirty="0">
                <a:latin typeface="Calibri"/>
                <a:cs typeface="Calibri"/>
              </a:rPr>
              <a:t>già </a:t>
            </a:r>
            <a:r>
              <a:rPr sz="1050" spc="-5" dirty="0">
                <a:latin typeface="Calibri"/>
                <a:cs typeface="Calibri"/>
              </a:rPr>
              <a:t>sperimentato nella prima </a:t>
            </a:r>
            <a:r>
              <a:rPr sz="1050" dirty="0">
                <a:latin typeface="Calibri"/>
                <a:cs typeface="Calibri"/>
              </a:rPr>
              <a:t>edizione, </a:t>
            </a:r>
            <a:r>
              <a:rPr sz="1050" spc="-5" dirty="0">
                <a:latin typeface="Calibri"/>
                <a:cs typeface="Calibri"/>
              </a:rPr>
              <a:t>si articolerà </a:t>
            </a:r>
            <a:r>
              <a:rPr sz="1050" dirty="0">
                <a:latin typeface="Calibri"/>
                <a:cs typeface="Calibri"/>
              </a:rPr>
              <a:t>attraverso </a:t>
            </a:r>
            <a:r>
              <a:rPr sz="1050" spc="-5" dirty="0">
                <a:latin typeface="Calibri"/>
                <a:cs typeface="Calibri"/>
              </a:rPr>
              <a:t>una </a:t>
            </a:r>
            <a:r>
              <a:rPr sz="1050" dirty="0">
                <a:latin typeface="Calibri"/>
                <a:cs typeface="Calibri"/>
              </a:rPr>
              <a:t>ricca </a:t>
            </a:r>
            <a:r>
              <a:rPr sz="1050" spc="-5" dirty="0">
                <a:latin typeface="Calibri"/>
                <a:cs typeface="Calibri"/>
              </a:rPr>
              <a:t>proposta di  </a:t>
            </a:r>
            <a:r>
              <a:rPr sz="1050" dirty="0">
                <a:latin typeface="Calibri"/>
                <a:cs typeface="Calibri"/>
              </a:rPr>
              <a:t>eventi, </a:t>
            </a:r>
            <a:r>
              <a:rPr sz="1050" spc="-5" dirty="0">
                <a:latin typeface="Calibri"/>
                <a:cs typeface="Calibri"/>
              </a:rPr>
              <a:t>iniziative </a:t>
            </a:r>
            <a:r>
              <a:rPr sz="1050" dirty="0">
                <a:latin typeface="Calibri"/>
                <a:cs typeface="Calibri"/>
              </a:rPr>
              <a:t>e </a:t>
            </a:r>
            <a:r>
              <a:rPr sz="1050" spc="-5" dirty="0">
                <a:latin typeface="Calibri"/>
                <a:cs typeface="Calibri"/>
              </a:rPr>
              <a:t>laboratori diffusi sull’intero territorio </a:t>
            </a:r>
            <a:r>
              <a:rPr sz="1050" dirty="0">
                <a:latin typeface="Calibri"/>
                <a:cs typeface="Calibri"/>
              </a:rPr>
              <a:t>nazionale. </a:t>
            </a:r>
            <a:r>
              <a:rPr sz="1050" b="1" spc="-5" dirty="0">
                <a:latin typeface="Calibri"/>
                <a:cs typeface="Calibri"/>
              </a:rPr>
              <a:t>Coinvolgendo oltre </a:t>
            </a:r>
            <a:r>
              <a:rPr sz="1050" b="1" dirty="0">
                <a:latin typeface="Calibri"/>
                <a:cs typeface="Calibri"/>
              </a:rPr>
              <a:t>10 mila </a:t>
            </a:r>
            <a:r>
              <a:rPr sz="1050" b="1" spc="-5" dirty="0">
                <a:latin typeface="Calibri"/>
                <a:cs typeface="Calibri"/>
              </a:rPr>
              <a:t>giovanissimi </a:t>
            </a:r>
            <a:r>
              <a:rPr sz="1050" b="1" dirty="0">
                <a:latin typeface="Calibri"/>
                <a:cs typeface="Calibri"/>
              </a:rPr>
              <a:t>in  tutta </a:t>
            </a:r>
            <a:r>
              <a:rPr sz="1050" b="1" spc="-5" dirty="0">
                <a:latin typeface="Calibri"/>
                <a:cs typeface="Calibri"/>
              </a:rPr>
              <a:t>Italia</a:t>
            </a:r>
            <a:r>
              <a:rPr sz="1050" spc="-5" dirty="0">
                <a:latin typeface="Calibri"/>
                <a:cs typeface="Calibri"/>
              </a:rPr>
              <a:t>, il </a:t>
            </a:r>
            <a:r>
              <a:rPr sz="1050" dirty="0">
                <a:latin typeface="Calibri"/>
                <a:cs typeface="Calibri"/>
              </a:rPr>
              <a:t>Festival ha </a:t>
            </a:r>
            <a:r>
              <a:rPr sz="1050" spc="-5" dirty="0">
                <a:latin typeface="Calibri"/>
                <a:cs typeface="Calibri"/>
              </a:rPr>
              <a:t>l’obiettivo di avvicinare bambini </a:t>
            </a:r>
            <a:r>
              <a:rPr sz="1050" dirty="0">
                <a:latin typeface="Calibri"/>
                <a:cs typeface="Calibri"/>
              </a:rPr>
              <a:t>e </a:t>
            </a:r>
            <a:r>
              <a:rPr sz="1050" spc="-5" dirty="0">
                <a:latin typeface="Calibri"/>
                <a:cs typeface="Calibri"/>
              </a:rPr>
              <a:t>ragazzi dai </a:t>
            </a:r>
            <a:r>
              <a:rPr sz="1050" dirty="0">
                <a:latin typeface="Calibri"/>
                <a:cs typeface="Calibri"/>
              </a:rPr>
              <a:t>6 </a:t>
            </a:r>
            <a:r>
              <a:rPr sz="1050" spc="-5" dirty="0">
                <a:latin typeface="Calibri"/>
                <a:cs typeface="Calibri"/>
              </a:rPr>
              <a:t>ai </a:t>
            </a:r>
            <a:r>
              <a:rPr sz="1050" dirty="0">
                <a:latin typeface="Calibri"/>
                <a:cs typeface="Calibri"/>
              </a:rPr>
              <a:t>13 </a:t>
            </a:r>
            <a:r>
              <a:rPr sz="1050" spc="-5" dirty="0">
                <a:latin typeface="Calibri"/>
                <a:cs typeface="Calibri"/>
              </a:rPr>
              <a:t>anni </a:t>
            </a:r>
            <a:r>
              <a:rPr sz="1050" dirty="0">
                <a:latin typeface="Calibri"/>
                <a:cs typeface="Calibri"/>
              </a:rPr>
              <a:t>alla </a:t>
            </a:r>
            <a:r>
              <a:rPr sz="1050" spc="-5" dirty="0">
                <a:latin typeface="Calibri"/>
                <a:cs typeface="Calibri"/>
              </a:rPr>
              <a:t>cultura </a:t>
            </a:r>
            <a:r>
              <a:rPr sz="1050" dirty="0">
                <a:latin typeface="Calibri"/>
                <a:cs typeface="Calibri"/>
              </a:rPr>
              <a:t>e, </a:t>
            </a:r>
            <a:r>
              <a:rPr sz="1050" spc="-5" dirty="0">
                <a:latin typeface="Calibri"/>
                <a:cs typeface="Calibri"/>
              </a:rPr>
              <a:t>in particolare,  agli aspetti più “generativi” della </a:t>
            </a:r>
            <a:r>
              <a:rPr sz="1050" dirty="0">
                <a:latin typeface="Calibri"/>
                <a:cs typeface="Calibri"/>
              </a:rPr>
              <a:t>creatività. </a:t>
            </a:r>
            <a:r>
              <a:rPr sz="1050" spc="-5" dirty="0">
                <a:latin typeface="Calibri"/>
                <a:cs typeface="Calibri"/>
              </a:rPr>
              <a:t>Attraverso l’arte, l’archeologia, la musica, il canto, la lettura, il  teatro, la fotografia, la robotica, le tecnologie digitali </a:t>
            </a:r>
            <a:r>
              <a:rPr sz="1050" dirty="0">
                <a:latin typeface="Calibri"/>
                <a:cs typeface="Calibri"/>
              </a:rPr>
              <a:t>e </a:t>
            </a:r>
            <a:r>
              <a:rPr sz="1050" spc="-5" dirty="0">
                <a:latin typeface="Calibri"/>
                <a:cs typeface="Calibri"/>
              </a:rPr>
              <a:t>altri percorsi figurativi </a:t>
            </a:r>
            <a:r>
              <a:rPr sz="1050" dirty="0">
                <a:latin typeface="Calibri"/>
                <a:cs typeface="Calibri"/>
              </a:rPr>
              <a:t>e </a:t>
            </a:r>
            <a:r>
              <a:rPr sz="1050" spc="-5" dirty="0">
                <a:latin typeface="Calibri"/>
                <a:cs typeface="Calibri"/>
              </a:rPr>
              <a:t>linguistici, </a:t>
            </a:r>
            <a:r>
              <a:rPr sz="1050" dirty="0">
                <a:latin typeface="Calibri"/>
                <a:cs typeface="Calibri"/>
              </a:rPr>
              <a:t>i giovani </a:t>
            </a:r>
            <a:r>
              <a:rPr sz="1050" spc="-5" dirty="0">
                <a:latin typeface="Calibri"/>
                <a:cs typeface="Calibri"/>
              </a:rPr>
              <a:t>protagonisti  del </a:t>
            </a:r>
            <a:r>
              <a:rPr sz="1050" dirty="0">
                <a:latin typeface="Calibri"/>
                <a:cs typeface="Calibri"/>
              </a:rPr>
              <a:t>Festival </a:t>
            </a:r>
            <a:r>
              <a:rPr sz="1050" spc="-5" dirty="0">
                <a:latin typeface="Calibri"/>
                <a:cs typeface="Calibri"/>
              </a:rPr>
              <a:t>potranno così sperimentare </a:t>
            </a:r>
            <a:r>
              <a:rPr sz="1050" spc="-10" dirty="0">
                <a:latin typeface="Calibri"/>
                <a:cs typeface="Calibri"/>
              </a:rPr>
              <a:t>le </a:t>
            </a:r>
            <a:r>
              <a:rPr sz="1050" spc="-5" dirty="0">
                <a:latin typeface="Calibri"/>
                <a:cs typeface="Calibri"/>
              </a:rPr>
              <a:t>potenzialità della loro fantasia </a:t>
            </a:r>
            <a:r>
              <a:rPr sz="1050" dirty="0">
                <a:latin typeface="Calibri"/>
                <a:cs typeface="Calibri"/>
              </a:rPr>
              <a:t>e </a:t>
            </a:r>
            <a:r>
              <a:rPr sz="1050" spc="-5" dirty="0">
                <a:latin typeface="Calibri"/>
                <a:cs typeface="Calibri"/>
              </a:rPr>
              <a:t>costruire infiniti</a:t>
            </a:r>
            <a:r>
              <a:rPr sz="1050" spc="70" dirty="0">
                <a:latin typeface="Calibri"/>
                <a:cs typeface="Calibri"/>
              </a:rPr>
              <a:t> </a:t>
            </a:r>
            <a:r>
              <a:rPr sz="1050" spc="-5" dirty="0">
                <a:latin typeface="Calibri"/>
                <a:cs typeface="Calibri"/>
              </a:rPr>
              <a:t>racconti.</a:t>
            </a:r>
            <a:endParaRPr sz="1050">
              <a:latin typeface="Calibri"/>
              <a:cs typeface="Calibri"/>
            </a:endParaRPr>
          </a:p>
          <a:p>
            <a:pPr marL="12700" marR="5080" algn="just">
              <a:lnSpc>
                <a:spcPct val="150000"/>
              </a:lnSpc>
              <a:spcBef>
                <a:spcPts val="5"/>
              </a:spcBef>
            </a:pPr>
            <a:r>
              <a:rPr sz="1050" dirty="0">
                <a:latin typeface="Calibri"/>
                <a:cs typeface="Calibri"/>
              </a:rPr>
              <a:t>“Il </a:t>
            </a:r>
            <a:r>
              <a:rPr sz="1050" spc="-5" dirty="0">
                <a:latin typeface="Calibri"/>
                <a:cs typeface="Calibri"/>
              </a:rPr>
              <a:t>rafforzato impegno delle banche </a:t>
            </a:r>
            <a:r>
              <a:rPr sz="1050" dirty="0">
                <a:latin typeface="Calibri"/>
                <a:cs typeface="Calibri"/>
              </a:rPr>
              <a:t>a </a:t>
            </a:r>
            <a:r>
              <a:rPr sz="1050" spc="-5" dirty="0">
                <a:latin typeface="Calibri"/>
                <a:cs typeface="Calibri"/>
              </a:rPr>
              <a:t>investire nei giovani </a:t>
            </a:r>
            <a:r>
              <a:rPr sz="1050" dirty="0">
                <a:latin typeface="Calibri"/>
                <a:cs typeface="Calibri"/>
              </a:rPr>
              <a:t>e </a:t>
            </a:r>
            <a:r>
              <a:rPr sz="1050" spc="-5" dirty="0">
                <a:latin typeface="Calibri"/>
                <a:cs typeface="Calibri"/>
              </a:rPr>
              <a:t>nella cultura </a:t>
            </a:r>
            <a:r>
              <a:rPr sz="1050" dirty="0">
                <a:latin typeface="Calibri"/>
                <a:cs typeface="Calibri"/>
              </a:rPr>
              <a:t>– ha </a:t>
            </a:r>
            <a:r>
              <a:rPr sz="1050" spc="-5" dirty="0">
                <a:latin typeface="Calibri"/>
                <a:cs typeface="Calibri"/>
              </a:rPr>
              <a:t>dichiarato il Presidente dell’Abi,  Antonio Patuelli </a:t>
            </a:r>
            <a:r>
              <a:rPr sz="1050" dirty="0">
                <a:latin typeface="Calibri"/>
                <a:cs typeface="Calibri"/>
              </a:rPr>
              <a:t>– </a:t>
            </a:r>
            <a:r>
              <a:rPr sz="1050" spc="-5" dirty="0">
                <a:latin typeface="Calibri"/>
                <a:cs typeface="Calibri"/>
              </a:rPr>
              <a:t>rappresenta un’occasione importante data ai ragazzi per misurarsi con </a:t>
            </a:r>
            <a:r>
              <a:rPr sz="1050" dirty="0">
                <a:latin typeface="Calibri"/>
                <a:cs typeface="Calibri"/>
              </a:rPr>
              <a:t>se </a:t>
            </a:r>
            <a:r>
              <a:rPr sz="1050" spc="-5" dirty="0">
                <a:latin typeface="Calibri"/>
                <a:cs typeface="Calibri"/>
              </a:rPr>
              <a:t>stessi </a:t>
            </a:r>
            <a:r>
              <a:rPr sz="1050" dirty="0">
                <a:latin typeface="Calibri"/>
                <a:cs typeface="Calibri"/>
              </a:rPr>
              <a:t>e </a:t>
            </a:r>
            <a:r>
              <a:rPr sz="1050" spc="-5" dirty="0">
                <a:latin typeface="Calibri"/>
                <a:cs typeface="Calibri"/>
              </a:rPr>
              <a:t>le molteplici  possibilità di partecipazione. Ciò che ci spinge </a:t>
            </a:r>
            <a:r>
              <a:rPr sz="1050" dirty="0">
                <a:latin typeface="Calibri"/>
                <a:cs typeface="Calibri"/>
              </a:rPr>
              <a:t>a lavorare </a:t>
            </a:r>
            <a:r>
              <a:rPr sz="1050" spc="-5" dirty="0">
                <a:latin typeface="Calibri"/>
                <a:cs typeface="Calibri"/>
              </a:rPr>
              <a:t>in sinergia con scuole, musei, associazioni culturali </a:t>
            </a:r>
            <a:r>
              <a:rPr sz="1050" dirty="0">
                <a:latin typeface="Calibri"/>
                <a:cs typeface="Calibri"/>
              </a:rPr>
              <a:t>e  </a:t>
            </a:r>
            <a:r>
              <a:rPr sz="1050" spc="-5" dirty="0">
                <a:latin typeface="Calibri"/>
                <a:cs typeface="Calibri"/>
              </a:rPr>
              <a:t>biblioteche </a:t>
            </a:r>
            <a:r>
              <a:rPr sz="1050" dirty="0">
                <a:latin typeface="Calibri"/>
                <a:cs typeface="Calibri"/>
              </a:rPr>
              <a:t>è </a:t>
            </a:r>
            <a:r>
              <a:rPr sz="1050" spc="-5" dirty="0">
                <a:latin typeface="Calibri"/>
                <a:cs typeface="Calibri"/>
              </a:rPr>
              <a:t>la comune certezza che solo mettendosi in gioco </a:t>
            </a:r>
            <a:r>
              <a:rPr sz="1050" dirty="0">
                <a:latin typeface="Calibri"/>
                <a:cs typeface="Calibri"/>
              </a:rPr>
              <a:t>e </a:t>
            </a:r>
            <a:r>
              <a:rPr sz="1050" spc="-5" dirty="0">
                <a:latin typeface="Calibri"/>
                <a:cs typeface="Calibri"/>
              </a:rPr>
              <a:t>‘allenandosi’ </a:t>
            </a:r>
            <a:r>
              <a:rPr sz="1050" dirty="0">
                <a:latin typeface="Calibri"/>
                <a:cs typeface="Calibri"/>
              </a:rPr>
              <a:t>a </a:t>
            </a:r>
            <a:r>
              <a:rPr sz="1050" spc="-5" dirty="0">
                <a:latin typeface="Calibri"/>
                <a:cs typeface="Calibri"/>
              </a:rPr>
              <a:t>diventare cittadini attivi, capaci  di progettualità </a:t>
            </a:r>
            <a:r>
              <a:rPr sz="1050" dirty="0">
                <a:latin typeface="Calibri"/>
                <a:cs typeface="Calibri"/>
              </a:rPr>
              <a:t>e </a:t>
            </a:r>
            <a:r>
              <a:rPr sz="1050" spc="-5" dirty="0">
                <a:latin typeface="Calibri"/>
                <a:cs typeface="Calibri"/>
              </a:rPr>
              <a:t>di relazioni, </a:t>
            </a:r>
            <a:r>
              <a:rPr sz="1050" dirty="0">
                <a:latin typeface="Calibri"/>
                <a:cs typeface="Calibri"/>
              </a:rPr>
              <a:t>avviene </a:t>
            </a:r>
            <a:r>
              <a:rPr sz="1050" spc="-5" dirty="0">
                <a:latin typeface="Calibri"/>
                <a:cs typeface="Calibri"/>
              </a:rPr>
              <a:t>la formazione globale della persona, in grado quindi di costruire il proprio  futuro </a:t>
            </a:r>
            <a:r>
              <a:rPr sz="1050" dirty="0">
                <a:latin typeface="Calibri"/>
                <a:cs typeface="Calibri"/>
              </a:rPr>
              <a:t>e </a:t>
            </a:r>
            <a:r>
              <a:rPr sz="1050" spc="-5" dirty="0">
                <a:latin typeface="Calibri"/>
                <a:cs typeface="Calibri"/>
              </a:rPr>
              <a:t>quello del </a:t>
            </a:r>
            <a:r>
              <a:rPr sz="1050" dirty="0">
                <a:latin typeface="Calibri"/>
                <a:cs typeface="Calibri"/>
              </a:rPr>
              <a:t>Paese. Lo </a:t>
            </a:r>
            <a:r>
              <a:rPr sz="1050" spc="-5" dirty="0">
                <a:latin typeface="Calibri"/>
                <a:cs typeface="Calibri"/>
              </a:rPr>
              <a:t>sviluppo delle proprie competenze </a:t>
            </a:r>
            <a:r>
              <a:rPr sz="1050" dirty="0">
                <a:latin typeface="Calibri"/>
                <a:cs typeface="Calibri"/>
              </a:rPr>
              <a:t>è </a:t>
            </a:r>
            <a:r>
              <a:rPr sz="1050" spc="-5" dirty="0">
                <a:latin typeface="Calibri"/>
                <a:cs typeface="Calibri"/>
              </a:rPr>
              <a:t>infatti </a:t>
            </a:r>
            <a:r>
              <a:rPr sz="1050" dirty="0">
                <a:latin typeface="Calibri"/>
                <a:cs typeface="Calibri"/>
              </a:rPr>
              <a:t>alla </a:t>
            </a:r>
            <a:r>
              <a:rPr sz="1050" spc="-10" dirty="0">
                <a:latin typeface="Calibri"/>
                <a:cs typeface="Calibri"/>
              </a:rPr>
              <a:t>base </a:t>
            </a:r>
            <a:r>
              <a:rPr sz="1050" spc="-5" dirty="0">
                <a:latin typeface="Calibri"/>
                <a:cs typeface="Calibri"/>
              </a:rPr>
              <a:t>del progresso economico,  della convivenza </a:t>
            </a:r>
            <a:r>
              <a:rPr sz="1050" dirty="0">
                <a:latin typeface="Calibri"/>
                <a:cs typeface="Calibri"/>
              </a:rPr>
              <a:t>civile e </a:t>
            </a:r>
            <a:r>
              <a:rPr sz="1050" spc="-5" dirty="0">
                <a:latin typeface="Calibri"/>
                <a:cs typeface="Calibri"/>
              </a:rPr>
              <a:t>della partecipazione </a:t>
            </a:r>
            <a:r>
              <a:rPr sz="1050" dirty="0">
                <a:latin typeface="Calibri"/>
                <a:cs typeface="Calibri"/>
              </a:rPr>
              <a:t>alla </a:t>
            </a:r>
            <a:r>
              <a:rPr sz="1050" spc="-5" dirty="0">
                <a:latin typeface="Calibri"/>
                <a:cs typeface="Calibri"/>
              </a:rPr>
              <a:t>vita democratica. In questo senso </a:t>
            </a:r>
            <a:r>
              <a:rPr sz="1050" dirty="0">
                <a:latin typeface="Calibri"/>
                <a:cs typeface="Calibri"/>
              </a:rPr>
              <a:t>– ha </a:t>
            </a:r>
            <a:r>
              <a:rPr sz="1050" spc="-5" dirty="0">
                <a:latin typeface="Calibri"/>
                <a:cs typeface="Calibri"/>
              </a:rPr>
              <a:t>concluso Patuelli </a:t>
            </a:r>
            <a:r>
              <a:rPr sz="1050" dirty="0">
                <a:latin typeface="Calibri"/>
                <a:cs typeface="Calibri"/>
              </a:rPr>
              <a:t>– </a:t>
            </a:r>
            <a:r>
              <a:rPr sz="1050" spc="-5" dirty="0">
                <a:latin typeface="Calibri"/>
                <a:cs typeface="Calibri"/>
              </a:rPr>
              <a:t>un  ruolo di indirizzo deve essere svolto anche dalla comunità economica tutta, nella consapevolezza che attraverso  la promozione della conoscenza anche presso </a:t>
            </a:r>
            <a:r>
              <a:rPr sz="1050" dirty="0">
                <a:latin typeface="Calibri"/>
                <a:cs typeface="Calibri"/>
              </a:rPr>
              <a:t>i </a:t>
            </a:r>
            <a:r>
              <a:rPr sz="1050" spc="-5" dirty="0">
                <a:latin typeface="Calibri"/>
                <a:cs typeface="Calibri"/>
              </a:rPr>
              <a:t>più </a:t>
            </a:r>
            <a:r>
              <a:rPr sz="1050" dirty="0">
                <a:latin typeface="Calibri"/>
                <a:cs typeface="Calibri"/>
              </a:rPr>
              <a:t>giovani </a:t>
            </a:r>
            <a:r>
              <a:rPr sz="1050" spc="-5" dirty="0">
                <a:latin typeface="Calibri"/>
                <a:cs typeface="Calibri"/>
              </a:rPr>
              <a:t>si possa </a:t>
            </a:r>
            <a:r>
              <a:rPr sz="1050" dirty="0">
                <a:latin typeface="Calibri"/>
                <a:cs typeface="Calibri"/>
              </a:rPr>
              <a:t>realizzare un </a:t>
            </a:r>
            <a:r>
              <a:rPr sz="1050" spc="-5" dirty="0">
                <a:latin typeface="Calibri"/>
                <a:cs typeface="Calibri"/>
              </a:rPr>
              <a:t>più diffuso senso di  responsabilità, per una più ampia </a:t>
            </a:r>
            <a:r>
              <a:rPr sz="1050" dirty="0">
                <a:latin typeface="Calibri"/>
                <a:cs typeface="Calibri"/>
              </a:rPr>
              <a:t>e </a:t>
            </a:r>
            <a:r>
              <a:rPr sz="1050" spc="-5" dirty="0">
                <a:latin typeface="Calibri"/>
                <a:cs typeface="Calibri"/>
              </a:rPr>
              <a:t>duratura crescita dei nostri</a:t>
            </a:r>
            <a:r>
              <a:rPr sz="1050" spc="45" dirty="0">
                <a:latin typeface="Calibri"/>
                <a:cs typeface="Calibri"/>
              </a:rPr>
              <a:t> </a:t>
            </a:r>
            <a:r>
              <a:rPr sz="1050" spc="-5" dirty="0">
                <a:latin typeface="Calibri"/>
                <a:cs typeface="Calibri"/>
              </a:rPr>
              <a:t>territori”.</a:t>
            </a:r>
            <a:endParaRPr sz="1050">
              <a:latin typeface="Calibri"/>
              <a:cs typeface="Calibri"/>
            </a:endParaRPr>
          </a:p>
          <a:p>
            <a:pPr marL="12700" marR="5715" algn="just">
              <a:lnSpc>
                <a:spcPct val="150000"/>
              </a:lnSpc>
              <a:spcBef>
                <a:spcPts val="5"/>
              </a:spcBef>
            </a:pPr>
            <a:r>
              <a:rPr sz="1050" spc="-5" dirty="0">
                <a:latin typeface="Calibri"/>
                <a:cs typeface="Calibri"/>
              </a:rPr>
              <a:t>L’importanza sociale </a:t>
            </a:r>
            <a:r>
              <a:rPr sz="1050" dirty="0">
                <a:latin typeface="Calibri"/>
                <a:cs typeface="Calibri"/>
              </a:rPr>
              <a:t>e </a:t>
            </a:r>
            <a:r>
              <a:rPr sz="1050" spc="-5" dirty="0">
                <a:latin typeface="Calibri"/>
                <a:cs typeface="Calibri"/>
              </a:rPr>
              <a:t>culturale della manifestazione </a:t>
            </a:r>
            <a:r>
              <a:rPr sz="1050" dirty="0">
                <a:latin typeface="Calibri"/>
                <a:cs typeface="Calibri"/>
              </a:rPr>
              <a:t>è </a:t>
            </a:r>
            <a:r>
              <a:rPr sz="1050" spc="-5" dirty="0">
                <a:latin typeface="Calibri"/>
                <a:cs typeface="Calibri"/>
              </a:rPr>
              <a:t>quest’anno testimoniata anche dalla </a:t>
            </a:r>
            <a:r>
              <a:rPr sz="1050" b="1" dirty="0">
                <a:latin typeface="Calibri"/>
                <a:cs typeface="Calibri"/>
              </a:rPr>
              <a:t>media </a:t>
            </a:r>
            <a:r>
              <a:rPr sz="1050" b="1" spc="-5" dirty="0">
                <a:latin typeface="Calibri"/>
                <a:cs typeface="Calibri"/>
              </a:rPr>
              <a:t>partnership  </a:t>
            </a:r>
            <a:r>
              <a:rPr sz="1050" b="1" dirty="0">
                <a:latin typeface="Calibri"/>
                <a:cs typeface="Calibri"/>
              </a:rPr>
              <a:t>della RAI</a:t>
            </a:r>
            <a:r>
              <a:rPr sz="1050" dirty="0">
                <a:latin typeface="Calibri"/>
                <a:cs typeface="Calibri"/>
              </a:rPr>
              <a:t>. </a:t>
            </a:r>
            <a:r>
              <a:rPr sz="1050" spc="-5" dirty="0">
                <a:latin typeface="Calibri"/>
                <a:cs typeface="Calibri"/>
              </a:rPr>
              <a:t>Che il servizio pubblico riconosca il </a:t>
            </a:r>
            <a:r>
              <a:rPr sz="1050" dirty="0">
                <a:latin typeface="Calibri"/>
                <a:cs typeface="Calibri"/>
              </a:rPr>
              <a:t>valore educativo </a:t>
            </a:r>
            <a:r>
              <a:rPr sz="1050" spc="-5" dirty="0">
                <a:latin typeface="Calibri"/>
                <a:cs typeface="Calibri"/>
              </a:rPr>
              <a:t>del </a:t>
            </a:r>
            <a:r>
              <a:rPr sz="1050" dirty="0">
                <a:latin typeface="Calibri"/>
                <a:cs typeface="Calibri"/>
              </a:rPr>
              <a:t>Festival </a:t>
            </a:r>
            <a:r>
              <a:rPr sz="1050" spc="-5" dirty="0">
                <a:latin typeface="Calibri"/>
                <a:cs typeface="Calibri"/>
              </a:rPr>
              <a:t>per </a:t>
            </a:r>
            <a:r>
              <a:rPr sz="1050" dirty="0">
                <a:latin typeface="Calibri"/>
                <a:cs typeface="Calibri"/>
              </a:rPr>
              <a:t>i giovani è un </a:t>
            </a:r>
            <a:r>
              <a:rPr sz="1050" spc="-5" dirty="0">
                <a:latin typeface="Calibri"/>
                <a:cs typeface="Calibri"/>
              </a:rPr>
              <a:t>contributo  particolarmente significativo al rafforzamento</a:t>
            </a:r>
            <a:r>
              <a:rPr sz="1050" spc="5" dirty="0">
                <a:latin typeface="Calibri"/>
                <a:cs typeface="Calibri"/>
              </a:rPr>
              <a:t> </a:t>
            </a:r>
            <a:r>
              <a:rPr sz="1050" spc="-5" dirty="0">
                <a:latin typeface="Calibri"/>
                <a:cs typeface="Calibri"/>
              </a:rPr>
              <a:t>dell’iniziativa.</a:t>
            </a:r>
            <a:endParaRPr sz="1050">
              <a:latin typeface="Calibri"/>
              <a:cs typeface="Calibri"/>
            </a:endParaRPr>
          </a:p>
          <a:p>
            <a:pPr marL="12700" algn="just">
              <a:lnSpc>
                <a:spcPct val="100000"/>
              </a:lnSpc>
              <a:spcBef>
                <a:spcPts val="625"/>
              </a:spcBef>
            </a:pPr>
            <a:r>
              <a:rPr sz="1050" b="1" dirty="0">
                <a:latin typeface="Calibri"/>
                <a:cs typeface="Calibri"/>
              </a:rPr>
              <a:t>Oltre</a:t>
            </a:r>
            <a:r>
              <a:rPr sz="1050" b="1" spc="150" dirty="0">
                <a:latin typeface="Calibri"/>
                <a:cs typeface="Calibri"/>
              </a:rPr>
              <a:t> </a:t>
            </a:r>
            <a:r>
              <a:rPr sz="1050" b="1" spc="-5" dirty="0">
                <a:latin typeface="Calibri"/>
                <a:cs typeface="Calibri"/>
              </a:rPr>
              <a:t>80</a:t>
            </a:r>
            <a:r>
              <a:rPr sz="1050" b="1" spc="155" dirty="0">
                <a:latin typeface="Calibri"/>
                <a:cs typeface="Calibri"/>
              </a:rPr>
              <a:t> </a:t>
            </a:r>
            <a:r>
              <a:rPr sz="1050" b="1" spc="-5" dirty="0">
                <a:latin typeface="Calibri"/>
                <a:cs typeface="Calibri"/>
              </a:rPr>
              <a:t>gli</a:t>
            </a:r>
            <a:r>
              <a:rPr sz="1050" b="1" spc="170" dirty="0">
                <a:latin typeface="Calibri"/>
                <a:cs typeface="Calibri"/>
              </a:rPr>
              <a:t> </a:t>
            </a:r>
            <a:r>
              <a:rPr sz="1050" b="1" spc="-5" dirty="0">
                <a:latin typeface="Calibri"/>
                <a:cs typeface="Calibri"/>
              </a:rPr>
              <a:t>eventi</a:t>
            </a:r>
            <a:r>
              <a:rPr sz="1050" b="1" spc="160" dirty="0">
                <a:latin typeface="Calibri"/>
                <a:cs typeface="Calibri"/>
              </a:rPr>
              <a:t> </a:t>
            </a:r>
            <a:r>
              <a:rPr sz="1050" b="1" spc="-5" dirty="0">
                <a:latin typeface="Calibri"/>
                <a:cs typeface="Calibri"/>
              </a:rPr>
              <a:t>culturali</a:t>
            </a:r>
            <a:r>
              <a:rPr sz="1050" b="1" spc="160" dirty="0">
                <a:latin typeface="Calibri"/>
                <a:cs typeface="Calibri"/>
              </a:rPr>
              <a:t> </a:t>
            </a:r>
            <a:r>
              <a:rPr sz="1050" b="1" spc="-5" dirty="0">
                <a:latin typeface="Calibri"/>
                <a:cs typeface="Calibri"/>
              </a:rPr>
              <a:t>che</a:t>
            </a:r>
            <a:r>
              <a:rPr sz="1050" b="1" spc="165" dirty="0">
                <a:latin typeface="Calibri"/>
                <a:cs typeface="Calibri"/>
              </a:rPr>
              <a:t> </a:t>
            </a:r>
            <a:r>
              <a:rPr sz="1050" b="1" spc="-10" dirty="0">
                <a:latin typeface="Calibri"/>
                <a:cs typeface="Calibri"/>
              </a:rPr>
              <a:t>si</a:t>
            </a:r>
            <a:r>
              <a:rPr sz="1050" b="1" spc="155" dirty="0">
                <a:latin typeface="Calibri"/>
                <a:cs typeface="Calibri"/>
              </a:rPr>
              <a:t> </a:t>
            </a:r>
            <a:r>
              <a:rPr sz="1050" b="1" spc="-5" dirty="0">
                <a:latin typeface="Calibri"/>
                <a:cs typeface="Calibri"/>
              </a:rPr>
              <a:t>svolgeranno</a:t>
            </a:r>
            <a:r>
              <a:rPr sz="1050" b="1" spc="155" dirty="0">
                <a:latin typeface="Calibri"/>
                <a:cs typeface="Calibri"/>
              </a:rPr>
              <a:t> </a:t>
            </a:r>
            <a:r>
              <a:rPr sz="1050" b="1" dirty="0">
                <a:latin typeface="Calibri"/>
                <a:cs typeface="Calibri"/>
              </a:rPr>
              <a:t>in</a:t>
            </a:r>
            <a:r>
              <a:rPr sz="1050" b="1" spc="150" dirty="0">
                <a:latin typeface="Calibri"/>
                <a:cs typeface="Calibri"/>
              </a:rPr>
              <a:t> </a:t>
            </a:r>
            <a:r>
              <a:rPr sz="1050" b="1" spc="-5" dirty="0">
                <a:latin typeface="Calibri"/>
                <a:cs typeface="Calibri"/>
              </a:rPr>
              <a:t>tutta</a:t>
            </a:r>
            <a:r>
              <a:rPr sz="1050" b="1" spc="160" dirty="0">
                <a:latin typeface="Calibri"/>
                <a:cs typeface="Calibri"/>
              </a:rPr>
              <a:t> </a:t>
            </a:r>
            <a:r>
              <a:rPr sz="1050" b="1" dirty="0">
                <a:latin typeface="Calibri"/>
                <a:cs typeface="Calibri"/>
              </a:rPr>
              <a:t>la</a:t>
            </a:r>
            <a:r>
              <a:rPr sz="1050" b="1" spc="160" dirty="0">
                <a:latin typeface="Calibri"/>
                <a:cs typeface="Calibri"/>
              </a:rPr>
              <a:t> </a:t>
            </a:r>
            <a:r>
              <a:rPr sz="1050" b="1" spc="-5" dirty="0">
                <a:latin typeface="Calibri"/>
                <a:cs typeface="Calibri"/>
              </a:rPr>
              <a:t>penisola</a:t>
            </a:r>
            <a:r>
              <a:rPr sz="1050" b="1" spc="150" dirty="0">
                <a:latin typeface="Calibri"/>
                <a:cs typeface="Calibri"/>
              </a:rPr>
              <a:t> </a:t>
            </a:r>
            <a:r>
              <a:rPr sz="1050" b="1" dirty="0">
                <a:latin typeface="Calibri"/>
                <a:cs typeface="Calibri"/>
              </a:rPr>
              <a:t>in</a:t>
            </a:r>
            <a:r>
              <a:rPr sz="1050" b="1" spc="155" dirty="0">
                <a:latin typeface="Calibri"/>
                <a:cs typeface="Calibri"/>
              </a:rPr>
              <a:t> </a:t>
            </a:r>
            <a:r>
              <a:rPr sz="1050" b="1" spc="-5" dirty="0">
                <a:latin typeface="Calibri"/>
                <a:cs typeface="Calibri"/>
              </a:rPr>
              <a:t>60</a:t>
            </a:r>
            <a:r>
              <a:rPr sz="1050" b="1" spc="155" dirty="0">
                <a:latin typeface="Calibri"/>
                <a:cs typeface="Calibri"/>
              </a:rPr>
              <a:t> </a:t>
            </a:r>
            <a:r>
              <a:rPr sz="1050" b="1" spc="-5" dirty="0">
                <a:latin typeface="Calibri"/>
                <a:cs typeface="Calibri"/>
              </a:rPr>
              <a:t>città.</a:t>
            </a:r>
            <a:r>
              <a:rPr sz="1050" b="1" spc="15" dirty="0">
                <a:latin typeface="Calibri"/>
                <a:cs typeface="Calibri"/>
              </a:rPr>
              <a:t> </a:t>
            </a:r>
            <a:r>
              <a:rPr sz="1050" dirty="0">
                <a:latin typeface="Calibri"/>
                <a:cs typeface="Calibri"/>
              </a:rPr>
              <a:t>I</a:t>
            </a:r>
            <a:r>
              <a:rPr sz="1050" spc="150" dirty="0">
                <a:latin typeface="Calibri"/>
                <a:cs typeface="Calibri"/>
              </a:rPr>
              <a:t> </a:t>
            </a:r>
            <a:r>
              <a:rPr sz="1050" spc="-5" dirty="0">
                <a:latin typeface="Calibri"/>
                <a:cs typeface="Calibri"/>
              </a:rPr>
              <a:t>laboratori</a:t>
            </a:r>
            <a:r>
              <a:rPr sz="1050" spc="170" dirty="0">
                <a:latin typeface="Calibri"/>
                <a:cs typeface="Calibri"/>
              </a:rPr>
              <a:t> </a:t>
            </a:r>
            <a:r>
              <a:rPr sz="1050" dirty="0">
                <a:latin typeface="Calibri"/>
                <a:cs typeface="Calibri"/>
              </a:rPr>
              <a:t>e</a:t>
            </a:r>
            <a:r>
              <a:rPr sz="1050" spc="155" dirty="0">
                <a:latin typeface="Calibri"/>
                <a:cs typeface="Calibri"/>
              </a:rPr>
              <a:t> </a:t>
            </a:r>
            <a:r>
              <a:rPr sz="1050" spc="-5" dirty="0">
                <a:latin typeface="Calibri"/>
                <a:cs typeface="Calibri"/>
              </a:rPr>
              <a:t>le</a:t>
            </a:r>
            <a:r>
              <a:rPr sz="1050" spc="155" dirty="0">
                <a:latin typeface="Calibri"/>
                <a:cs typeface="Calibri"/>
              </a:rPr>
              <a:t> </a:t>
            </a:r>
            <a:r>
              <a:rPr sz="1050" spc="-5" dirty="0">
                <a:latin typeface="Calibri"/>
                <a:cs typeface="Calibri"/>
              </a:rPr>
              <a:t>altre</a:t>
            </a:r>
            <a:r>
              <a:rPr sz="1050" spc="155" dirty="0">
                <a:latin typeface="Calibri"/>
                <a:cs typeface="Calibri"/>
              </a:rPr>
              <a:t> </a:t>
            </a:r>
            <a:r>
              <a:rPr sz="1050" spc="-5" dirty="0">
                <a:latin typeface="Calibri"/>
                <a:cs typeface="Calibri"/>
              </a:rPr>
              <a:t>attività</a:t>
            </a:r>
            <a:endParaRPr sz="1050">
              <a:latin typeface="Calibri"/>
              <a:cs typeface="Calibri"/>
            </a:endParaRPr>
          </a:p>
          <a:p>
            <a:pPr marL="12700" marR="6985" algn="just">
              <a:lnSpc>
                <a:spcPct val="150100"/>
              </a:lnSpc>
              <a:spcBef>
                <a:spcPts val="5"/>
              </a:spcBef>
            </a:pPr>
            <a:r>
              <a:rPr sz="1050" spc="-5" dirty="0">
                <a:latin typeface="Calibri"/>
                <a:cs typeface="Calibri"/>
              </a:rPr>
              <a:t>proposte,coordinati dalle banche con la collaborazione di scuole, musei, biblioteche </a:t>
            </a:r>
            <a:r>
              <a:rPr sz="1050" dirty="0">
                <a:latin typeface="Calibri"/>
                <a:cs typeface="Calibri"/>
              </a:rPr>
              <a:t>e </a:t>
            </a:r>
            <a:r>
              <a:rPr sz="1050" spc="-5" dirty="0">
                <a:latin typeface="Calibri"/>
                <a:cs typeface="Calibri"/>
              </a:rPr>
              <a:t>operatori culturali, si  svilupperanno attorno </a:t>
            </a:r>
            <a:r>
              <a:rPr sz="1050" dirty="0">
                <a:latin typeface="Calibri"/>
                <a:cs typeface="Calibri"/>
              </a:rPr>
              <a:t>ad un </a:t>
            </a:r>
            <a:r>
              <a:rPr sz="1050" spc="-5" dirty="0">
                <a:latin typeface="Calibri"/>
                <a:cs typeface="Calibri"/>
              </a:rPr>
              <a:t>unico </a:t>
            </a:r>
            <a:r>
              <a:rPr sz="1050" dirty="0">
                <a:latin typeface="Calibri"/>
                <a:cs typeface="Calibri"/>
              </a:rPr>
              <a:t>tema </a:t>
            </a:r>
            <a:r>
              <a:rPr sz="1050" spc="-5" dirty="0">
                <a:latin typeface="Calibri"/>
                <a:cs typeface="Calibri"/>
              </a:rPr>
              <a:t>ispiratore, declinato </a:t>
            </a:r>
            <a:r>
              <a:rPr sz="1050" dirty="0">
                <a:latin typeface="Calibri"/>
                <a:cs typeface="Calibri"/>
              </a:rPr>
              <a:t>da </a:t>
            </a:r>
            <a:r>
              <a:rPr sz="1050" spc="-5" dirty="0">
                <a:latin typeface="Calibri"/>
                <a:cs typeface="Calibri"/>
              </a:rPr>
              <a:t>ciascuna </a:t>
            </a:r>
            <a:r>
              <a:rPr sz="1050" dirty="0">
                <a:latin typeface="Calibri"/>
                <a:cs typeface="Calibri"/>
              </a:rPr>
              <a:t>realtà </a:t>
            </a:r>
            <a:r>
              <a:rPr sz="1050" spc="-5" dirty="0">
                <a:latin typeface="Calibri"/>
                <a:cs typeface="Calibri"/>
              </a:rPr>
              <a:t>con strumenti diversi </a:t>
            </a:r>
            <a:r>
              <a:rPr sz="1050" dirty="0">
                <a:latin typeface="Calibri"/>
                <a:cs typeface="Calibri"/>
              </a:rPr>
              <a:t>e da </a:t>
            </a:r>
            <a:r>
              <a:rPr sz="1050" spc="-5" dirty="0">
                <a:latin typeface="Calibri"/>
                <a:cs typeface="Calibri"/>
              </a:rPr>
              <a:t>punti  di vista differenti, </a:t>
            </a:r>
            <a:r>
              <a:rPr sz="1050" dirty="0">
                <a:latin typeface="Calibri"/>
                <a:cs typeface="Calibri"/>
              </a:rPr>
              <a:t>alla </a:t>
            </a:r>
            <a:r>
              <a:rPr sz="1050" spc="-5" dirty="0">
                <a:latin typeface="Calibri"/>
                <a:cs typeface="Calibri"/>
              </a:rPr>
              <a:t>luce delle proprie specificità </a:t>
            </a:r>
            <a:r>
              <a:rPr sz="1050" dirty="0">
                <a:latin typeface="Calibri"/>
                <a:cs typeface="Calibri"/>
              </a:rPr>
              <a:t>e </a:t>
            </a:r>
            <a:r>
              <a:rPr sz="1050" spc="-5" dirty="0">
                <a:latin typeface="Calibri"/>
                <a:cs typeface="Calibri"/>
              </a:rPr>
              <a:t>di quelle del territorio di</a:t>
            </a:r>
            <a:r>
              <a:rPr sz="1050" spc="80" dirty="0">
                <a:latin typeface="Calibri"/>
                <a:cs typeface="Calibri"/>
              </a:rPr>
              <a:t> </a:t>
            </a:r>
            <a:r>
              <a:rPr sz="1050" spc="-5" dirty="0">
                <a:latin typeface="Calibri"/>
                <a:cs typeface="Calibri"/>
              </a:rPr>
              <a:t>appartenenza.</a:t>
            </a:r>
            <a:endParaRPr sz="1050">
              <a:latin typeface="Calibri"/>
              <a:cs typeface="Calibri"/>
            </a:endParaRPr>
          </a:p>
          <a:p>
            <a:pPr marL="12700" algn="just">
              <a:lnSpc>
                <a:spcPct val="100000"/>
              </a:lnSpc>
              <a:spcBef>
                <a:spcPts val="625"/>
              </a:spcBef>
            </a:pPr>
            <a:r>
              <a:rPr sz="1050" spc="-5" dirty="0">
                <a:latin typeface="Calibri"/>
                <a:cs typeface="Calibri"/>
              </a:rPr>
              <a:t>Per </a:t>
            </a:r>
            <a:r>
              <a:rPr sz="1050" spc="75" dirty="0">
                <a:latin typeface="Calibri"/>
                <a:cs typeface="Calibri"/>
              </a:rPr>
              <a:t> </a:t>
            </a:r>
            <a:r>
              <a:rPr sz="1050" spc="-5" dirty="0">
                <a:latin typeface="Calibri"/>
                <a:cs typeface="Calibri"/>
              </a:rPr>
              <a:t>questa </a:t>
            </a:r>
            <a:r>
              <a:rPr sz="1050" spc="65" dirty="0">
                <a:latin typeface="Calibri"/>
                <a:cs typeface="Calibri"/>
              </a:rPr>
              <a:t> </a:t>
            </a:r>
            <a:r>
              <a:rPr sz="1050" spc="-5" dirty="0">
                <a:latin typeface="Calibri"/>
                <a:cs typeface="Calibri"/>
              </a:rPr>
              <a:t>seconda </a:t>
            </a:r>
            <a:r>
              <a:rPr sz="1050" spc="50" dirty="0">
                <a:latin typeface="Calibri"/>
                <a:cs typeface="Calibri"/>
              </a:rPr>
              <a:t> </a:t>
            </a:r>
            <a:r>
              <a:rPr sz="1050" spc="-5" dirty="0">
                <a:latin typeface="Calibri"/>
                <a:cs typeface="Calibri"/>
              </a:rPr>
              <a:t>edizione </a:t>
            </a:r>
            <a:r>
              <a:rPr sz="1050" spc="70" dirty="0">
                <a:latin typeface="Calibri"/>
                <a:cs typeface="Calibri"/>
              </a:rPr>
              <a:t> </a:t>
            </a:r>
            <a:r>
              <a:rPr sz="1050" spc="-5" dirty="0">
                <a:latin typeface="Calibri"/>
                <a:cs typeface="Calibri"/>
              </a:rPr>
              <a:t>del </a:t>
            </a:r>
            <a:r>
              <a:rPr sz="1050" spc="65" dirty="0">
                <a:latin typeface="Calibri"/>
                <a:cs typeface="Calibri"/>
              </a:rPr>
              <a:t> </a:t>
            </a:r>
            <a:r>
              <a:rPr sz="1050" spc="-5" dirty="0">
                <a:latin typeface="Calibri"/>
                <a:cs typeface="Calibri"/>
              </a:rPr>
              <a:t>Festival </a:t>
            </a:r>
            <a:r>
              <a:rPr sz="1050" spc="60" dirty="0">
                <a:latin typeface="Calibri"/>
                <a:cs typeface="Calibri"/>
              </a:rPr>
              <a:t> </a:t>
            </a:r>
            <a:r>
              <a:rPr sz="1050" dirty="0">
                <a:latin typeface="Calibri"/>
                <a:cs typeface="Calibri"/>
              </a:rPr>
              <a:t>è </a:t>
            </a:r>
            <a:r>
              <a:rPr sz="1050" spc="65" dirty="0">
                <a:latin typeface="Calibri"/>
                <a:cs typeface="Calibri"/>
              </a:rPr>
              <a:t> </a:t>
            </a:r>
            <a:r>
              <a:rPr sz="1050" spc="-5" dirty="0">
                <a:latin typeface="Calibri"/>
                <a:cs typeface="Calibri"/>
              </a:rPr>
              <a:t>stato </a:t>
            </a:r>
            <a:r>
              <a:rPr sz="1050" spc="65" dirty="0">
                <a:latin typeface="Calibri"/>
                <a:cs typeface="Calibri"/>
              </a:rPr>
              <a:t> </a:t>
            </a:r>
            <a:r>
              <a:rPr sz="1050" spc="-5" dirty="0">
                <a:latin typeface="Calibri"/>
                <a:cs typeface="Calibri"/>
              </a:rPr>
              <a:t>scelto </a:t>
            </a:r>
            <a:r>
              <a:rPr sz="1050" spc="60" dirty="0">
                <a:latin typeface="Calibri"/>
                <a:cs typeface="Calibri"/>
              </a:rPr>
              <a:t> </a:t>
            </a:r>
            <a:r>
              <a:rPr sz="1050" spc="-5" dirty="0">
                <a:latin typeface="Calibri"/>
                <a:cs typeface="Calibri"/>
              </a:rPr>
              <a:t>come </a:t>
            </a:r>
            <a:r>
              <a:rPr sz="1050" spc="70" dirty="0">
                <a:latin typeface="Calibri"/>
                <a:cs typeface="Calibri"/>
              </a:rPr>
              <a:t> </a:t>
            </a:r>
            <a:r>
              <a:rPr sz="1050" spc="-5" dirty="0">
                <a:latin typeface="Calibri"/>
                <a:cs typeface="Calibri"/>
              </a:rPr>
              <a:t>filo </a:t>
            </a:r>
            <a:r>
              <a:rPr sz="1050" spc="70" dirty="0">
                <a:latin typeface="Calibri"/>
                <a:cs typeface="Calibri"/>
              </a:rPr>
              <a:t> </a:t>
            </a:r>
            <a:r>
              <a:rPr sz="1050" spc="-5" dirty="0">
                <a:latin typeface="Calibri"/>
                <a:cs typeface="Calibri"/>
              </a:rPr>
              <a:t>conduttore </a:t>
            </a:r>
            <a:r>
              <a:rPr sz="1050" spc="60" dirty="0">
                <a:latin typeface="Calibri"/>
                <a:cs typeface="Calibri"/>
              </a:rPr>
              <a:t> </a:t>
            </a:r>
            <a:r>
              <a:rPr sz="1050" dirty="0">
                <a:latin typeface="Calibri"/>
                <a:cs typeface="Calibri"/>
              </a:rPr>
              <a:t>ideale </a:t>
            </a:r>
            <a:r>
              <a:rPr sz="1050" spc="60" dirty="0">
                <a:latin typeface="Calibri"/>
                <a:cs typeface="Calibri"/>
              </a:rPr>
              <a:t> </a:t>
            </a:r>
            <a:r>
              <a:rPr sz="1050" spc="-5" dirty="0">
                <a:latin typeface="Calibri"/>
                <a:cs typeface="Calibri"/>
              </a:rPr>
              <a:t>di </a:t>
            </a:r>
            <a:r>
              <a:rPr sz="1050" spc="65" dirty="0">
                <a:latin typeface="Calibri"/>
                <a:cs typeface="Calibri"/>
              </a:rPr>
              <a:t> </a:t>
            </a:r>
            <a:r>
              <a:rPr sz="1050" spc="-5" dirty="0">
                <a:latin typeface="Calibri"/>
                <a:cs typeface="Calibri"/>
              </a:rPr>
              <a:t>tutte </a:t>
            </a:r>
            <a:r>
              <a:rPr sz="1050" spc="75" dirty="0">
                <a:latin typeface="Calibri"/>
                <a:cs typeface="Calibri"/>
              </a:rPr>
              <a:t> </a:t>
            </a:r>
            <a:r>
              <a:rPr sz="1050" spc="-5" dirty="0">
                <a:latin typeface="Calibri"/>
                <a:cs typeface="Calibri"/>
              </a:rPr>
              <a:t>le </a:t>
            </a:r>
            <a:r>
              <a:rPr sz="1050" spc="55" dirty="0">
                <a:latin typeface="Calibri"/>
                <a:cs typeface="Calibri"/>
              </a:rPr>
              <a:t> </a:t>
            </a:r>
            <a:r>
              <a:rPr sz="1050" spc="-5" dirty="0">
                <a:latin typeface="Calibri"/>
                <a:cs typeface="Calibri"/>
              </a:rPr>
              <a:t>iniziative</a:t>
            </a:r>
            <a:endParaRPr sz="1050">
              <a:latin typeface="Calibri"/>
              <a:cs typeface="Calibri"/>
            </a:endParaRPr>
          </a:p>
          <a:p>
            <a:pPr marL="12700" marR="5715" algn="just">
              <a:lnSpc>
                <a:spcPct val="149800"/>
              </a:lnSpc>
              <a:spcBef>
                <a:spcPts val="5"/>
              </a:spcBef>
            </a:pPr>
            <a:r>
              <a:rPr sz="1050" spc="-5" dirty="0">
                <a:latin typeface="Calibri"/>
                <a:cs typeface="Calibri"/>
              </a:rPr>
              <a:t>“</a:t>
            </a:r>
            <a:r>
              <a:rPr sz="1050" i="1" spc="-5" dirty="0">
                <a:latin typeface="Calibri"/>
                <a:cs typeface="Calibri"/>
              </a:rPr>
              <a:t>L’alfabeto del Mondo</a:t>
            </a:r>
            <a:r>
              <a:rPr sz="1050" spc="-5" dirty="0">
                <a:latin typeface="Calibri"/>
                <a:cs typeface="Calibri"/>
              </a:rPr>
              <a:t>”. Trarre ispirazione dalla natura, dall’opera dell’uomo </a:t>
            </a:r>
            <a:r>
              <a:rPr sz="1050" dirty="0">
                <a:latin typeface="Calibri"/>
                <a:cs typeface="Calibri"/>
              </a:rPr>
              <a:t>e </a:t>
            </a:r>
            <a:r>
              <a:rPr sz="1050" spc="-5" dirty="0">
                <a:latin typeface="Calibri"/>
                <a:cs typeface="Calibri"/>
              </a:rPr>
              <a:t>dalle proprie emozioni, imparare  </a:t>
            </a:r>
            <a:r>
              <a:rPr sz="1050" dirty="0">
                <a:latin typeface="Calibri"/>
                <a:cs typeface="Calibri"/>
              </a:rPr>
              <a:t>a </a:t>
            </a:r>
            <a:r>
              <a:rPr sz="1050" spc="-5" dirty="0">
                <a:latin typeface="Calibri"/>
                <a:cs typeface="Calibri"/>
              </a:rPr>
              <a:t>riconoscere </a:t>
            </a:r>
            <a:r>
              <a:rPr sz="1050" dirty="0">
                <a:latin typeface="Calibri"/>
                <a:cs typeface="Calibri"/>
              </a:rPr>
              <a:t>e a </a:t>
            </a:r>
            <a:r>
              <a:rPr sz="1050" spc="-5" dirty="0">
                <a:latin typeface="Calibri"/>
                <a:cs typeface="Calibri"/>
              </a:rPr>
              <a:t>leggere </a:t>
            </a:r>
            <a:r>
              <a:rPr sz="1050" dirty="0">
                <a:latin typeface="Calibri"/>
                <a:cs typeface="Calibri"/>
              </a:rPr>
              <a:t>i </a:t>
            </a:r>
            <a:r>
              <a:rPr sz="1050" spc="-5" dirty="0">
                <a:latin typeface="Calibri"/>
                <a:cs typeface="Calibri"/>
              </a:rPr>
              <a:t>segni intorno </a:t>
            </a:r>
            <a:r>
              <a:rPr sz="1050" dirty="0">
                <a:latin typeface="Calibri"/>
                <a:cs typeface="Calibri"/>
              </a:rPr>
              <a:t>a </a:t>
            </a:r>
            <a:r>
              <a:rPr sz="1050" spc="-5" dirty="0">
                <a:latin typeface="Calibri"/>
                <a:cs typeface="Calibri"/>
              </a:rPr>
              <a:t>noi, spostare il punto d’osservazione </a:t>
            </a:r>
            <a:r>
              <a:rPr sz="1050" dirty="0">
                <a:latin typeface="Calibri"/>
                <a:cs typeface="Calibri"/>
              </a:rPr>
              <a:t>e </a:t>
            </a:r>
            <a:r>
              <a:rPr sz="1050" spc="-5" dirty="0">
                <a:latin typeface="Calibri"/>
                <a:cs typeface="Calibri"/>
              </a:rPr>
              <a:t>reinterpretare </a:t>
            </a:r>
            <a:r>
              <a:rPr sz="1050" spc="-10" dirty="0">
                <a:latin typeface="Calibri"/>
                <a:cs typeface="Calibri"/>
              </a:rPr>
              <a:t>le </a:t>
            </a:r>
            <a:r>
              <a:rPr sz="1050" spc="-5" dirty="0">
                <a:latin typeface="Calibri"/>
                <a:cs typeface="Calibri"/>
              </a:rPr>
              <a:t>situazioni </a:t>
            </a:r>
            <a:r>
              <a:rPr sz="1050" dirty="0">
                <a:latin typeface="Calibri"/>
                <a:cs typeface="Calibri"/>
              </a:rPr>
              <a:t>e i  </a:t>
            </a:r>
            <a:r>
              <a:rPr sz="1050" spc="-5" dirty="0">
                <a:latin typeface="Calibri"/>
                <a:cs typeface="Calibri"/>
              </a:rPr>
              <a:t>loro significati, capire come nasce il racconto, come si </a:t>
            </a:r>
            <a:r>
              <a:rPr sz="1050" dirty="0">
                <a:latin typeface="Calibri"/>
                <a:cs typeface="Calibri"/>
              </a:rPr>
              <a:t>forma e </a:t>
            </a:r>
            <a:r>
              <a:rPr sz="1050" spc="-5" dirty="0">
                <a:latin typeface="Calibri"/>
                <a:cs typeface="Calibri"/>
              </a:rPr>
              <a:t>con quali linguaggi </a:t>
            </a:r>
            <a:r>
              <a:rPr sz="1050" dirty="0">
                <a:latin typeface="Calibri"/>
                <a:cs typeface="Calibri"/>
              </a:rPr>
              <a:t>e </a:t>
            </a:r>
            <a:r>
              <a:rPr sz="1050" spc="-5" dirty="0">
                <a:latin typeface="Calibri"/>
                <a:cs typeface="Calibri"/>
              </a:rPr>
              <a:t>strumenti si può declinare,  </a:t>
            </a:r>
            <a:r>
              <a:rPr sz="1050" dirty="0">
                <a:latin typeface="Calibri"/>
                <a:cs typeface="Calibri"/>
              </a:rPr>
              <a:t>condividerlo  </a:t>
            </a:r>
            <a:r>
              <a:rPr sz="1050" spc="-5" dirty="0">
                <a:latin typeface="Calibri"/>
                <a:cs typeface="Calibri"/>
              </a:rPr>
              <a:t>per  generare  poi  altre  infinite  narrazioni,  </a:t>
            </a:r>
            <a:r>
              <a:rPr sz="1050" dirty="0">
                <a:latin typeface="Calibri"/>
                <a:cs typeface="Calibri"/>
              </a:rPr>
              <a:t>ecco  </a:t>
            </a:r>
            <a:r>
              <a:rPr sz="1050" spc="-5" dirty="0">
                <a:latin typeface="Calibri"/>
                <a:cs typeface="Calibri"/>
              </a:rPr>
              <a:t>la  sfida  di  quest’anno.  Un  </a:t>
            </a:r>
            <a:r>
              <a:rPr sz="1050" dirty="0">
                <a:latin typeface="Calibri"/>
                <a:cs typeface="Calibri"/>
              </a:rPr>
              <a:t>tema</a:t>
            </a:r>
            <a:r>
              <a:rPr sz="1050" spc="145" dirty="0">
                <a:latin typeface="Calibri"/>
                <a:cs typeface="Calibri"/>
              </a:rPr>
              <a:t> </a:t>
            </a:r>
            <a:r>
              <a:rPr sz="1050" spc="-5" dirty="0">
                <a:latin typeface="Calibri"/>
                <a:cs typeface="Calibri"/>
              </a:rPr>
              <a:t>estremamente</a:t>
            </a:r>
            <a:endParaRPr sz="1050">
              <a:latin typeface="Calibri"/>
              <a:cs typeface="Calibri"/>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975" cy="769810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33215">
              <a:lnSpc>
                <a:spcPts val="1839"/>
              </a:lnSpc>
            </a:pPr>
            <a:r>
              <a:rPr sz="1600" b="1" spc="-5" dirty="0">
                <a:latin typeface="Arial"/>
                <a:cs typeface="Arial"/>
              </a:rPr>
              <a:t>Bimboi</a:t>
            </a:r>
            <a:r>
              <a:rPr sz="1600" b="1" spc="10" dirty="0">
                <a:latin typeface="Arial"/>
                <a:cs typeface="Arial"/>
              </a:rPr>
              <a:t>n</a:t>
            </a:r>
            <a:r>
              <a:rPr sz="1600" b="1" spc="-30" dirty="0">
                <a:latin typeface="Arial"/>
                <a:cs typeface="Arial"/>
              </a:rPr>
              <a:t>v</a:t>
            </a:r>
            <a:r>
              <a:rPr sz="1600" b="1" spc="5" dirty="0">
                <a:latin typeface="Arial"/>
                <a:cs typeface="Arial"/>
              </a:rPr>
              <a:t>i</a:t>
            </a:r>
            <a:r>
              <a:rPr sz="1600" b="1" spc="-5" dirty="0">
                <a:latin typeface="Arial"/>
                <a:cs typeface="Arial"/>
              </a:rPr>
              <a:t>a</a:t>
            </a:r>
            <a:r>
              <a:rPr sz="1600" b="1" dirty="0">
                <a:latin typeface="Arial"/>
                <a:cs typeface="Arial"/>
              </a:rPr>
              <a:t>g</a:t>
            </a:r>
            <a:r>
              <a:rPr sz="1600" b="1" spc="-5" dirty="0">
                <a:latin typeface="Arial"/>
                <a:cs typeface="Arial"/>
              </a:rPr>
              <a:t>gio.com  9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150000"/>
              </a:lnSpc>
              <a:spcBef>
                <a:spcPts val="915"/>
              </a:spcBef>
            </a:pPr>
            <a:r>
              <a:rPr sz="1050" spc="-5" dirty="0">
                <a:latin typeface="Calibri"/>
                <a:cs typeface="Calibri"/>
              </a:rPr>
              <a:t>attuale </a:t>
            </a:r>
            <a:r>
              <a:rPr sz="1050" dirty="0">
                <a:latin typeface="Calibri"/>
                <a:cs typeface="Calibri"/>
              </a:rPr>
              <a:t>se </a:t>
            </a:r>
            <a:r>
              <a:rPr sz="1050" spc="-5" dirty="0">
                <a:latin typeface="Calibri"/>
                <a:cs typeface="Calibri"/>
              </a:rPr>
              <a:t>si considera </a:t>
            </a:r>
            <a:r>
              <a:rPr sz="1050" dirty="0">
                <a:latin typeface="Calibri"/>
                <a:cs typeface="Calibri"/>
              </a:rPr>
              <a:t>che, </a:t>
            </a:r>
            <a:r>
              <a:rPr sz="1050" spc="-5" dirty="0">
                <a:latin typeface="Calibri"/>
                <a:cs typeface="Calibri"/>
              </a:rPr>
              <a:t>anche grazie </a:t>
            </a:r>
            <a:r>
              <a:rPr sz="1050" dirty="0">
                <a:latin typeface="Calibri"/>
                <a:cs typeface="Calibri"/>
              </a:rPr>
              <a:t>alle </a:t>
            </a:r>
            <a:r>
              <a:rPr sz="1050" spc="-5" dirty="0">
                <a:latin typeface="Calibri"/>
                <a:cs typeface="Calibri"/>
              </a:rPr>
              <a:t>nuove tecnologie, raccontare </a:t>
            </a:r>
            <a:r>
              <a:rPr sz="1050" dirty="0">
                <a:latin typeface="Calibri"/>
                <a:cs typeface="Calibri"/>
              </a:rPr>
              <a:t>e </a:t>
            </a:r>
            <a:r>
              <a:rPr sz="1050" spc="-5" dirty="0">
                <a:latin typeface="Calibri"/>
                <a:cs typeface="Calibri"/>
              </a:rPr>
              <a:t>raccontarsi </a:t>
            </a:r>
            <a:r>
              <a:rPr sz="1050" dirty="0">
                <a:latin typeface="Calibri"/>
                <a:cs typeface="Calibri"/>
              </a:rPr>
              <a:t>è </a:t>
            </a:r>
            <a:r>
              <a:rPr sz="1050" spc="-5" dirty="0">
                <a:latin typeface="Calibri"/>
                <a:cs typeface="Calibri"/>
              </a:rPr>
              <a:t>oggi un’attività che ci  coinvolge sempre più. </a:t>
            </a:r>
            <a:r>
              <a:rPr sz="1050" dirty="0">
                <a:latin typeface="Calibri"/>
                <a:cs typeface="Calibri"/>
              </a:rPr>
              <a:t>La </a:t>
            </a:r>
            <a:r>
              <a:rPr sz="1050" spc="-10" dirty="0">
                <a:latin typeface="Calibri"/>
                <a:cs typeface="Calibri"/>
              </a:rPr>
              <a:t>proposta </a:t>
            </a:r>
            <a:r>
              <a:rPr sz="1050" spc="-5" dirty="0">
                <a:latin typeface="Calibri"/>
                <a:cs typeface="Calibri"/>
              </a:rPr>
              <a:t>del </a:t>
            </a:r>
            <a:r>
              <a:rPr sz="1050" dirty="0">
                <a:latin typeface="Calibri"/>
                <a:cs typeface="Calibri"/>
              </a:rPr>
              <a:t>Festival è </a:t>
            </a:r>
            <a:r>
              <a:rPr sz="1050" spc="-5" dirty="0">
                <a:latin typeface="Calibri"/>
                <a:cs typeface="Calibri"/>
              </a:rPr>
              <a:t>quindi quella di creare </a:t>
            </a:r>
            <a:r>
              <a:rPr sz="1050" dirty="0">
                <a:latin typeface="Calibri"/>
                <a:cs typeface="Calibri"/>
              </a:rPr>
              <a:t>dei </a:t>
            </a:r>
            <a:r>
              <a:rPr sz="1050" spc="-5" dirty="0">
                <a:latin typeface="Calibri"/>
                <a:cs typeface="Calibri"/>
              </a:rPr>
              <a:t>percorsi per stimolare </a:t>
            </a:r>
            <a:r>
              <a:rPr sz="1050" dirty="0">
                <a:latin typeface="Calibri"/>
                <a:cs typeface="Calibri"/>
              </a:rPr>
              <a:t>un </a:t>
            </a:r>
            <a:r>
              <a:rPr sz="1050" spc="-5" dirty="0">
                <a:latin typeface="Calibri"/>
                <a:cs typeface="Calibri"/>
              </a:rPr>
              <a:t>approccio  consapevole, </a:t>
            </a:r>
            <a:r>
              <a:rPr sz="1050" spc="-10" dirty="0">
                <a:latin typeface="Calibri"/>
                <a:cs typeface="Calibri"/>
              </a:rPr>
              <a:t>pur </a:t>
            </a:r>
            <a:r>
              <a:rPr sz="1050" spc="-5" dirty="0">
                <a:latin typeface="Calibri"/>
                <a:cs typeface="Calibri"/>
              </a:rPr>
              <a:t>rispettando la massima libertà espressiva dei bambini </a:t>
            </a:r>
            <a:r>
              <a:rPr sz="1050" dirty="0">
                <a:latin typeface="Calibri"/>
                <a:cs typeface="Calibri"/>
              </a:rPr>
              <a:t>e </a:t>
            </a:r>
            <a:r>
              <a:rPr sz="1050" spc="-5" dirty="0">
                <a:latin typeface="Calibri"/>
                <a:cs typeface="Calibri"/>
              </a:rPr>
              <a:t>dei</a:t>
            </a:r>
            <a:r>
              <a:rPr sz="1050" spc="55" dirty="0">
                <a:latin typeface="Calibri"/>
                <a:cs typeface="Calibri"/>
              </a:rPr>
              <a:t> </a:t>
            </a:r>
            <a:r>
              <a:rPr sz="1050" spc="-5" dirty="0">
                <a:latin typeface="Calibri"/>
                <a:cs typeface="Calibri"/>
              </a:rPr>
              <a:t>ragazzi.</a:t>
            </a:r>
            <a:endParaRPr sz="1050">
              <a:latin typeface="Calibri"/>
              <a:cs typeface="Calibri"/>
            </a:endParaRPr>
          </a:p>
          <a:p>
            <a:pPr marL="12700">
              <a:lnSpc>
                <a:spcPct val="100000"/>
              </a:lnSpc>
              <a:spcBef>
                <a:spcPts val="620"/>
              </a:spcBef>
            </a:pPr>
            <a:r>
              <a:rPr sz="1050" spc="-5" dirty="0">
                <a:latin typeface="Calibri"/>
                <a:cs typeface="Calibri"/>
              </a:rPr>
              <a:t>Due avvenimenti quest’anno affiancheranno il</a:t>
            </a:r>
            <a:r>
              <a:rPr sz="1050" dirty="0">
                <a:latin typeface="Calibri"/>
                <a:cs typeface="Calibri"/>
              </a:rPr>
              <a:t> Festival.</a:t>
            </a:r>
            <a:endParaRPr sz="1050">
              <a:latin typeface="Calibri"/>
              <a:cs typeface="Calibri"/>
            </a:endParaRPr>
          </a:p>
          <a:p>
            <a:pPr marL="12700" marR="6350" algn="just">
              <a:lnSpc>
                <a:spcPct val="150000"/>
              </a:lnSpc>
              <a:spcBef>
                <a:spcPts val="10"/>
              </a:spcBef>
            </a:pPr>
            <a:r>
              <a:rPr sz="1050" dirty="0">
                <a:latin typeface="Calibri"/>
                <a:cs typeface="Calibri"/>
              </a:rPr>
              <a:t>“</a:t>
            </a:r>
            <a:r>
              <a:rPr sz="1050" b="1" i="1" dirty="0">
                <a:latin typeface="Calibri"/>
                <a:cs typeface="Calibri"/>
              </a:rPr>
              <a:t>WWW – KnoW the World with Words</a:t>
            </a:r>
            <a:r>
              <a:rPr sz="1050" b="1" dirty="0">
                <a:latin typeface="Calibri"/>
                <a:cs typeface="Calibri"/>
              </a:rPr>
              <a:t>” </a:t>
            </a:r>
            <a:r>
              <a:rPr sz="1050" spc="-5" dirty="0">
                <a:latin typeface="Calibri"/>
                <a:cs typeface="Calibri"/>
              </a:rPr>
              <a:t>si terrà nel giorno di apertura del Festival, lunedì 16 marzo </a:t>
            </a:r>
            <a:r>
              <a:rPr sz="1050" dirty="0">
                <a:latin typeface="Calibri"/>
                <a:cs typeface="Calibri"/>
              </a:rPr>
              <a:t>a </a:t>
            </a:r>
            <a:r>
              <a:rPr sz="1050" spc="-5" dirty="0">
                <a:latin typeface="Calibri"/>
                <a:cs typeface="Calibri"/>
              </a:rPr>
              <a:t>Napoli.  Presso il Museo d’Arte contemporanea Donna regina (MADRE), l’artista di fama internazionale Michelangelo  Pistoletto </a:t>
            </a:r>
            <a:r>
              <a:rPr sz="1050" dirty="0">
                <a:latin typeface="Calibri"/>
                <a:cs typeface="Calibri"/>
              </a:rPr>
              <a:t>sarà </a:t>
            </a:r>
            <a:r>
              <a:rPr sz="1050" spc="-5" dirty="0">
                <a:latin typeface="Calibri"/>
                <a:cs typeface="Calibri"/>
              </a:rPr>
              <a:t>l’ospite d’eccezione di </a:t>
            </a:r>
            <a:r>
              <a:rPr sz="1050" dirty="0">
                <a:latin typeface="Calibri"/>
                <a:cs typeface="Calibri"/>
              </a:rPr>
              <a:t>un </a:t>
            </a:r>
            <a:r>
              <a:rPr sz="1050" spc="-5" dirty="0">
                <a:latin typeface="Calibri"/>
                <a:cs typeface="Calibri"/>
              </a:rPr>
              <a:t>evento per ragazzi, </a:t>
            </a:r>
            <a:r>
              <a:rPr sz="1050" dirty="0">
                <a:latin typeface="Calibri"/>
                <a:cs typeface="Calibri"/>
              </a:rPr>
              <a:t>a cura </a:t>
            </a:r>
            <a:r>
              <a:rPr sz="1050" spc="-5" dirty="0">
                <a:latin typeface="Calibri"/>
                <a:cs typeface="Calibri"/>
              </a:rPr>
              <a:t>del Dipartimento Educazione Castello di Rivoli  Museo d’Arte Contemporanea in collaborazione con MADRE, </a:t>
            </a:r>
            <a:r>
              <a:rPr sz="1050" dirty="0">
                <a:latin typeface="Calibri"/>
                <a:cs typeface="Calibri"/>
              </a:rPr>
              <a:t>e </a:t>
            </a:r>
            <a:r>
              <a:rPr sz="1050" spc="-5" dirty="0">
                <a:latin typeface="Calibri"/>
                <a:cs typeface="Calibri"/>
              </a:rPr>
              <a:t>Città dell’arte Fondazione Pistoletto. Un </a:t>
            </a:r>
            <a:r>
              <a:rPr sz="1050" dirty="0">
                <a:latin typeface="Calibri"/>
                <a:cs typeface="Calibri"/>
              </a:rPr>
              <a:t>esempio  </a:t>
            </a:r>
            <a:r>
              <a:rPr sz="1050" spc="-5" dirty="0">
                <a:latin typeface="Calibri"/>
                <a:cs typeface="Calibri"/>
              </a:rPr>
              <a:t>della forza del network tra musei, istituzioni culturali </a:t>
            </a:r>
            <a:r>
              <a:rPr sz="1050" dirty="0">
                <a:latin typeface="Calibri"/>
                <a:cs typeface="Calibri"/>
              </a:rPr>
              <a:t>e </a:t>
            </a:r>
            <a:r>
              <a:rPr sz="1050" spc="-5" dirty="0">
                <a:latin typeface="Calibri"/>
                <a:cs typeface="Calibri"/>
              </a:rPr>
              <a:t>banche accomunati </a:t>
            </a:r>
            <a:r>
              <a:rPr sz="1050" dirty="0">
                <a:latin typeface="Calibri"/>
                <a:cs typeface="Calibri"/>
              </a:rPr>
              <a:t>da </a:t>
            </a:r>
            <a:r>
              <a:rPr sz="1050" spc="-5" dirty="0">
                <a:latin typeface="Calibri"/>
                <a:cs typeface="Calibri"/>
              </a:rPr>
              <a:t>progetti </a:t>
            </a:r>
            <a:r>
              <a:rPr sz="1050" dirty="0">
                <a:latin typeface="Calibri"/>
                <a:cs typeface="Calibri"/>
              </a:rPr>
              <a:t>e </a:t>
            </a:r>
            <a:r>
              <a:rPr sz="1050" spc="-5" dirty="0">
                <a:latin typeface="Calibri"/>
                <a:cs typeface="Calibri"/>
              </a:rPr>
              <a:t>visioni condivisi nel  tempo, capacità di sinergia che il Festival della Cultura </a:t>
            </a:r>
            <a:r>
              <a:rPr sz="1050" dirty="0">
                <a:latin typeface="Calibri"/>
                <a:cs typeface="Calibri"/>
              </a:rPr>
              <a:t>Creativa</a:t>
            </a:r>
            <a:r>
              <a:rPr sz="1050" spc="40" dirty="0">
                <a:latin typeface="Calibri"/>
                <a:cs typeface="Calibri"/>
              </a:rPr>
              <a:t> </a:t>
            </a:r>
            <a:r>
              <a:rPr sz="1050" spc="-5" dirty="0">
                <a:latin typeface="Calibri"/>
                <a:cs typeface="Calibri"/>
              </a:rPr>
              <a:t>incentiva.</a:t>
            </a:r>
            <a:endParaRPr sz="1050">
              <a:latin typeface="Calibri"/>
              <a:cs typeface="Calibri"/>
            </a:endParaRPr>
          </a:p>
          <a:p>
            <a:pPr marL="12700" marR="5080" algn="just">
              <a:lnSpc>
                <a:spcPct val="149900"/>
              </a:lnSpc>
              <a:spcBef>
                <a:spcPts val="5"/>
              </a:spcBef>
            </a:pPr>
            <a:r>
              <a:rPr sz="1050" spc="-5" dirty="0">
                <a:latin typeface="Calibri"/>
                <a:cs typeface="Calibri"/>
              </a:rPr>
              <a:t>Venerdì 20 </a:t>
            </a:r>
            <a:r>
              <a:rPr sz="1050" dirty="0">
                <a:latin typeface="Calibri"/>
                <a:cs typeface="Calibri"/>
              </a:rPr>
              <a:t>marzo a </a:t>
            </a:r>
            <a:r>
              <a:rPr sz="1050" spc="-5" dirty="0">
                <a:latin typeface="Calibri"/>
                <a:cs typeface="Calibri"/>
              </a:rPr>
              <a:t>Roma presso la </a:t>
            </a:r>
            <a:r>
              <a:rPr sz="1050" dirty="0">
                <a:latin typeface="Calibri"/>
                <a:cs typeface="Calibri"/>
              </a:rPr>
              <a:t>sede dell’Abi, </a:t>
            </a:r>
            <a:r>
              <a:rPr sz="1050" spc="-5" dirty="0">
                <a:latin typeface="Calibri"/>
                <a:cs typeface="Calibri"/>
              </a:rPr>
              <a:t>le antiche Scuderie di </a:t>
            </a:r>
            <a:r>
              <a:rPr sz="1050" dirty="0">
                <a:latin typeface="Calibri"/>
                <a:cs typeface="Calibri"/>
              </a:rPr>
              <a:t>Palazzo Altieri </a:t>
            </a:r>
            <a:r>
              <a:rPr sz="1050" spc="-5" dirty="0">
                <a:latin typeface="Calibri"/>
                <a:cs typeface="Calibri"/>
              </a:rPr>
              <a:t>ospiteranno  l’incontro </a:t>
            </a:r>
            <a:r>
              <a:rPr sz="1050" b="1" i="1" spc="-5" dirty="0">
                <a:latin typeface="Calibri"/>
                <a:cs typeface="Calibri"/>
              </a:rPr>
              <a:t>Reinventare l’apprendimento </a:t>
            </a:r>
            <a:r>
              <a:rPr sz="1050" b="1" i="1" dirty="0">
                <a:latin typeface="Calibri"/>
                <a:cs typeface="Calibri"/>
              </a:rPr>
              <a:t>– </a:t>
            </a:r>
            <a:r>
              <a:rPr sz="1050" b="1" i="1" spc="-5" dirty="0">
                <a:latin typeface="Calibri"/>
                <a:cs typeface="Calibri"/>
              </a:rPr>
              <a:t>Cultura </a:t>
            </a:r>
            <a:r>
              <a:rPr sz="1050" b="1" i="1" dirty="0">
                <a:latin typeface="Calibri"/>
                <a:cs typeface="Calibri"/>
              </a:rPr>
              <a:t>e </a:t>
            </a:r>
            <a:r>
              <a:rPr sz="1050" b="1" i="1" spc="-5" dirty="0">
                <a:latin typeface="Calibri"/>
                <a:cs typeface="Calibri"/>
              </a:rPr>
              <a:t>creatività </a:t>
            </a:r>
            <a:r>
              <a:rPr sz="1050" b="1" i="1" dirty="0">
                <a:latin typeface="Calibri"/>
                <a:cs typeface="Calibri"/>
              </a:rPr>
              <a:t>tra </a:t>
            </a:r>
            <a:r>
              <a:rPr sz="1050" b="1" i="1" spc="-5" dirty="0">
                <a:latin typeface="Calibri"/>
                <a:cs typeface="Calibri"/>
              </a:rPr>
              <a:t>linguaggi, metodi </a:t>
            </a:r>
            <a:r>
              <a:rPr sz="1050" b="1" i="1" dirty="0">
                <a:latin typeface="Calibri"/>
                <a:cs typeface="Calibri"/>
              </a:rPr>
              <a:t>e </a:t>
            </a:r>
            <a:r>
              <a:rPr sz="1050" b="1" i="1" spc="-5" dirty="0">
                <a:latin typeface="Calibri"/>
                <a:cs typeface="Calibri"/>
              </a:rPr>
              <a:t>azioni</a:t>
            </a:r>
            <a:r>
              <a:rPr sz="1050" b="1" spc="-5" dirty="0">
                <a:latin typeface="Calibri"/>
                <a:cs typeface="Calibri"/>
              </a:rPr>
              <a:t>. </a:t>
            </a:r>
            <a:r>
              <a:rPr sz="1050" spc="-5" dirty="0">
                <a:latin typeface="Calibri"/>
                <a:cs typeface="Calibri"/>
              </a:rPr>
              <a:t>Parteciperanno,  tra </a:t>
            </a:r>
            <a:r>
              <a:rPr sz="1050" dirty="0">
                <a:latin typeface="Calibri"/>
                <a:cs typeface="Calibri"/>
              </a:rPr>
              <a:t>gli altri:Aldo </a:t>
            </a:r>
            <a:r>
              <a:rPr sz="1050" spc="-5" dirty="0">
                <a:latin typeface="Calibri"/>
                <a:cs typeface="Calibri"/>
              </a:rPr>
              <a:t>Tanchis, comunicatore </a:t>
            </a:r>
            <a:r>
              <a:rPr sz="1050" dirty="0">
                <a:latin typeface="Calibri"/>
                <a:cs typeface="Calibri"/>
              </a:rPr>
              <a:t>e </a:t>
            </a:r>
            <a:r>
              <a:rPr sz="1050" spc="-5" dirty="0">
                <a:latin typeface="Calibri"/>
                <a:cs typeface="Calibri"/>
              </a:rPr>
              <a:t>autore del libro </a:t>
            </a:r>
            <a:r>
              <a:rPr sz="1050" dirty="0">
                <a:latin typeface="Calibri"/>
                <a:cs typeface="Calibri"/>
              </a:rPr>
              <a:t>Bruno </a:t>
            </a:r>
            <a:r>
              <a:rPr sz="1050" spc="-5" dirty="0">
                <a:latin typeface="Calibri"/>
                <a:cs typeface="Calibri"/>
              </a:rPr>
              <a:t>Munari; </a:t>
            </a:r>
            <a:r>
              <a:rPr sz="1050" dirty="0">
                <a:latin typeface="Calibri"/>
                <a:cs typeface="Calibri"/>
              </a:rPr>
              <a:t>Anna </a:t>
            </a:r>
            <a:r>
              <a:rPr sz="1050" spc="-10" dirty="0">
                <a:latin typeface="Calibri"/>
                <a:cs typeface="Calibri"/>
              </a:rPr>
              <a:t>Pironti, </a:t>
            </a:r>
            <a:r>
              <a:rPr sz="1050" spc="-5" dirty="0">
                <a:latin typeface="Calibri"/>
                <a:cs typeface="Calibri"/>
              </a:rPr>
              <a:t>Responsabile Dipartimento  Educazione Museo Castello di </a:t>
            </a:r>
            <a:r>
              <a:rPr sz="1050" dirty="0">
                <a:latin typeface="Calibri"/>
                <a:cs typeface="Calibri"/>
              </a:rPr>
              <a:t>Rivoli; </a:t>
            </a:r>
            <a:r>
              <a:rPr sz="1050" spc="-5" dirty="0">
                <a:latin typeface="Calibri"/>
                <a:cs typeface="Calibri"/>
              </a:rPr>
              <a:t>Alessandra Falconi, referente del Centro Alberto Manzi;Carlo Infante,  Presidente di Urban Experience; Fiorella Operto, Presidente della Scuola di Robotica; </a:t>
            </a:r>
            <a:r>
              <a:rPr sz="1050" dirty="0">
                <a:latin typeface="Calibri"/>
                <a:cs typeface="Calibri"/>
              </a:rPr>
              <a:t>Hubert </a:t>
            </a:r>
            <a:r>
              <a:rPr sz="1050" spc="-5" dirty="0">
                <a:latin typeface="Calibri"/>
                <a:cs typeface="Calibri"/>
              </a:rPr>
              <a:t>Jaoui, </a:t>
            </a:r>
            <a:r>
              <a:rPr sz="1050" dirty="0">
                <a:latin typeface="Calibri"/>
                <a:cs typeface="Calibri"/>
              </a:rPr>
              <a:t>esperto </a:t>
            </a:r>
            <a:r>
              <a:rPr sz="1050" spc="-15" dirty="0">
                <a:latin typeface="Calibri"/>
                <a:cs typeface="Calibri"/>
              </a:rPr>
              <a:t>di  </a:t>
            </a:r>
            <a:r>
              <a:rPr sz="1050" dirty="0">
                <a:latin typeface="Calibri"/>
                <a:cs typeface="Calibri"/>
              </a:rPr>
              <a:t>creatività </a:t>
            </a:r>
            <a:r>
              <a:rPr sz="1050" spc="-5" dirty="0">
                <a:latin typeface="Calibri"/>
                <a:cs typeface="Calibri"/>
              </a:rPr>
              <a:t>applicata; Ruggero Poi, Vice Presidente esecutivo della Fondazione Montessori</a:t>
            </a:r>
            <a:r>
              <a:rPr sz="1050" spc="50" dirty="0">
                <a:latin typeface="Calibri"/>
                <a:cs typeface="Calibri"/>
              </a:rPr>
              <a:t> </a:t>
            </a:r>
            <a:r>
              <a:rPr sz="1050" spc="-5" dirty="0">
                <a:latin typeface="Calibri"/>
                <a:cs typeface="Calibri"/>
              </a:rPr>
              <a:t>Italia.</a:t>
            </a:r>
            <a:endParaRPr sz="1050">
              <a:latin typeface="Calibri"/>
              <a:cs typeface="Calibri"/>
            </a:endParaRPr>
          </a:p>
          <a:p>
            <a:pPr marL="12700" marR="6350" algn="just">
              <a:lnSpc>
                <a:spcPct val="149500"/>
              </a:lnSpc>
              <a:spcBef>
                <a:spcPts val="15"/>
              </a:spcBef>
            </a:pPr>
            <a:r>
              <a:rPr sz="1050" spc="-5" dirty="0">
                <a:latin typeface="Calibri"/>
                <a:cs typeface="Calibri"/>
              </a:rPr>
              <a:t>L’immagine identificativa della seconda edizione del Festival porta la firma di </a:t>
            </a:r>
            <a:r>
              <a:rPr sz="1050" spc="-10" dirty="0">
                <a:latin typeface="Calibri"/>
                <a:cs typeface="Calibri"/>
              </a:rPr>
              <a:t>Eva </a:t>
            </a:r>
            <a:r>
              <a:rPr sz="1050" spc="-5" dirty="0">
                <a:latin typeface="Calibri"/>
                <a:cs typeface="Calibri"/>
              </a:rPr>
              <a:t>Montanari, illustratrice </a:t>
            </a:r>
            <a:r>
              <a:rPr sz="1050" dirty="0">
                <a:latin typeface="Calibri"/>
                <a:cs typeface="Calibri"/>
              </a:rPr>
              <a:t>e  </a:t>
            </a:r>
            <a:r>
              <a:rPr sz="1050" spc="-5" dirty="0">
                <a:latin typeface="Calibri"/>
                <a:cs typeface="Calibri"/>
              </a:rPr>
              <a:t>artista di fama</a:t>
            </a:r>
            <a:r>
              <a:rPr sz="1050" spc="5" dirty="0">
                <a:latin typeface="Calibri"/>
                <a:cs typeface="Calibri"/>
              </a:rPr>
              <a:t> </a:t>
            </a:r>
            <a:r>
              <a:rPr sz="1050" spc="-5" dirty="0">
                <a:latin typeface="Calibri"/>
                <a:cs typeface="Calibri"/>
              </a:rPr>
              <a:t>internazionale.</a:t>
            </a:r>
            <a:endParaRPr sz="1050">
              <a:latin typeface="Calibri"/>
              <a:cs typeface="Calibri"/>
            </a:endParaRPr>
          </a:p>
          <a:p>
            <a:pPr marL="12700" marR="5715" algn="just">
              <a:lnSpc>
                <a:spcPct val="149500"/>
              </a:lnSpc>
              <a:spcBef>
                <a:spcPts val="10"/>
              </a:spcBef>
            </a:pPr>
            <a:r>
              <a:rPr sz="1050" dirty="0">
                <a:latin typeface="Calibri"/>
                <a:cs typeface="Calibri"/>
              </a:rPr>
              <a:t>La </a:t>
            </a:r>
            <a:r>
              <a:rPr sz="1050" spc="-5" dirty="0">
                <a:latin typeface="Calibri"/>
                <a:cs typeface="Calibri"/>
              </a:rPr>
              <a:t>manifestazione </a:t>
            </a:r>
            <a:r>
              <a:rPr sz="1050" dirty="0">
                <a:latin typeface="Calibri"/>
                <a:cs typeface="Calibri"/>
              </a:rPr>
              <a:t>– </a:t>
            </a:r>
            <a:r>
              <a:rPr sz="1050" spc="-5" dirty="0">
                <a:latin typeface="Calibri"/>
                <a:cs typeface="Calibri"/>
              </a:rPr>
              <a:t>che </a:t>
            </a:r>
            <a:r>
              <a:rPr sz="1050" dirty="0">
                <a:latin typeface="Calibri"/>
                <a:cs typeface="Calibri"/>
              </a:rPr>
              <a:t>ha </a:t>
            </a:r>
            <a:r>
              <a:rPr sz="1050" spc="-5" dirty="0">
                <a:latin typeface="Calibri"/>
                <a:cs typeface="Calibri"/>
              </a:rPr>
              <a:t>il Patrocinio dell’UNESCO </a:t>
            </a:r>
            <a:r>
              <a:rPr sz="1050" dirty="0">
                <a:latin typeface="Calibri"/>
                <a:cs typeface="Calibri"/>
              </a:rPr>
              <a:t>e </a:t>
            </a:r>
            <a:r>
              <a:rPr sz="1050" spc="-5" dirty="0">
                <a:latin typeface="Calibri"/>
                <a:cs typeface="Calibri"/>
              </a:rPr>
              <a:t>del Ministero dei </a:t>
            </a:r>
            <a:r>
              <a:rPr sz="1050" dirty="0">
                <a:latin typeface="Calibri"/>
                <a:cs typeface="Calibri"/>
              </a:rPr>
              <a:t>Beni e </a:t>
            </a:r>
            <a:r>
              <a:rPr sz="1050" spc="-5" dirty="0">
                <a:latin typeface="Calibri"/>
                <a:cs typeface="Calibri"/>
              </a:rPr>
              <a:t>delle Attività Culturali </a:t>
            </a:r>
            <a:r>
              <a:rPr sz="1050" dirty="0">
                <a:latin typeface="Calibri"/>
                <a:cs typeface="Calibri"/>
              </a:rPr>
              <a:t>e </a:t>
            </a:r>
            <a:r>
              <a:rPr sz="1050" spc="-5" dirty="0">
                <a:latin typeface="Calibri"/>
                <a:cs typeface="Calibri"/>
              </a:rPr>
              <a:t>del  Turismo </a:t>
            </a:r>
            <a:r>
              <a:rPr sz="1050" dirty="0">
                <a:latin typeface="Calibri"/>
                <a:cs typeface="Calibri"/>
              </a:rPr>
              <a:t>– ha </a:t>
            </a:r>
            <a:r>
              <a:rPr sz="1050" spc="-5" dirty="0">
                <a:latin typeface="Calibri"/>
                <a:cs typeface="Calibri"/>
              </a:rPr>
              <a:t>ottenuto nella prima edizione la </a:t>
            </a:r>
            <a:r>
              <a:rPr sz="1050" i="1" spc="-5" dirty="0">
                <a:latin typeface="Calibri"/>
                <a:cs typeface="Calibri"/>
              </a:rPr>
              <a:t>Medaglia del Presidente della</a:t>
            </a:r>
            <a:r>
              <a:rPr sz="1050" i="1" dirty="0">
                <a:latin typeface="Calibri"/>
                <a:cs typeface="Calibri"/>
              </a:rPr>
              <a:t> </a:t>
            </a:r>
            <a:r>
              <a:rPr sz="1050" i="1" spc="-5" dirty="0">
                <a:latin typeface="Calibri"/>
                <a:cs typeface="Calibri"/>
              </a:rPr>
              <a:t>Repubblica</a:t>
            </a:r>
            <a:r>
              <a:rPr sz="1050" spc="-5" dirty="0">
                <a:latin typeface="Calibri"/>
                <a:cs typeface="Calibri"/>
              </a:rPr>
              <a:t>.</a:t>
            </a:r>
            <a:endParaRPr sz="1050">
              <a:latin typeface="Calibri"/>
              <a:cs typeface="Calibri"/>
            </a:endParaRPr>
          </a:p>
          <a:p>
            <a:pPr marL="12700" marR="6985" algn="just">
              <a:lnSpc>
                <a:spcPct val="150000"/>
              </a:lnSpc>
              <a:spcBef>
                <a:spcPts val="10"/>
              </a:spcBef>
            </a:pPr>
            <a:r>
              <a:rPr sz="1050" spc="-5" dirty="0">
                <a:latin typeface="Calibri"/>
                <a:cs typeface="Calibri"/>
              </a:rPr>
              <a:t>Il Festival si inserisce nel più ampio </a:t>
            </a:r>
            <a:r>
              <a:rPr sz="1050" dirty="0">
                <a:latin typeface="Calibri"/>
                <a:cs typeface="Calibri"/>
              </a:rPr>
              <a:t>e </a:t>
            </a:r>
            <a:r>
              <a:rPr sz="1050" spc="-5" dirty="0">
                <a:latin typeface="Calibri"/>
                <a:cs typeface="Calibri"/>
              </a:rPr>
              <a:t>articolato piano d’azione </a:t>
            </a:r>
            <a:r>
              <a:rPr sz="1050" dirty="0">
                <a:latin typeface="Calibri"/>
                <a:cs typeface="Calibri"/>
              </a:rPr>
              <a:t>a </a:t>
            </a:r>
            <a:r>
              <a:rPr sz="1050" spc="-5" dirty="0">
                <a:latin typeface="Calibri"/>
                <a:cs typeface="Calibri"/>
              </a:rPr>
              <a:t>sostegno dell’arte </a:t>
            </a:r>
            <a:r>
              <a:rPr sz="1050" dirty="0">
                <a:latin typeface="Calibri"/>
                <a:cs typeface="Calibri"/>
              </a:rPr>
              <a:t>e </a:t>
            </a:r>
            <a:r>
              <a:rPr sz="1050" spc="-5" dirty="0">
                <a:latin typeface="Calibri"/>
                <a:cs typeface="Calibri"/>
              </a:rPr>
              <a:t>della cultura </a:t>
            </a:r>
            <a:r>
              <a:rPr sz="1050" dirty="0">
                <a:latin typeface="Calibri"/>
                <a:cs typeface="Calibri"/>
              </a:rPr>
              <a:t>messo a </a:t>
            </a:r>
            <a:r>
              <a:rPr sz="1050" spc="-5" dirty="0">
                <a:latin typeface="Calibri"/>
                <a:cs typeface="Calibri"/>
              </a:rPr>
              <a:t>punto  </a:t>
            </a:r>
            <a:r>
              <a:rPr sz="1050" dirty="0">
                <a:latin typeface="Calibri"/>
                <a:cs typeface="Calibri"/>
              </a:rPr>
              <a:t>dall’Abi </a:t>
            </a:r>
            <a:r>
              <a:rPr sz="1050" spc="-5" dirty="0">
                <a:latin typeface="Calibri"/>
                <a:cs typeface="Calibri"/>
              </a:rPr>
              <a:t>con le banche per </a:t>
            </a:r>
            <a:r>
              <a:rPr sz="1050" dirty="0">
                <a:latin typeface="Calibri"/>
                <a:cs typeface="Calibri"/>
              </a:rPr>
              <a:t>dare </a:t>
            </a:r>
            <a:r>
              <a:rPr sz="1050" spc="-5" dirty="0">
                <a:latin typeface="Calibri"/>
                <a:cs typeface="Calibri"/>
              </a:rPr>
              <a:t>il proprio contributo di settore </a:t>
            </a:r>
            <a:r>
              <a:rPr sz="1050" dirty="0">
                <a:latin typeface="Calibri"/>
                <a:cs typeface="Calibri"/>
              </a:rPr>
              <a:t>alla </a:t>
            </a:r>
            <a:r>
              <a:rPr sz="1050" spc="-5" dirty="0">
                <a:latin typeface="Calibri"/>
                <a:cs typeface="Calibri"/>
              </a:rPr>
              <a:t>tutela </a:t>
            </a:r>
            <a:r>
              <a:rPr sz="1050" dirty="0">
                <a:latin typeface="Calibri"/>
                <a:cs typeface="Calibri"/>
              </a:rPr>
              <a:t>e alla </a:t>
            </a:r>
            <a:r>
              <a:rPr sz="1050" spc="-5" dirty="0">
                <a:latin typeface="Calibri"/>
                <a:cs typeface="Calibri"/>
              </a:rPr>
              <a:t>condivisione dell’immenso  patrimonio storico-artistico </a:t>
            </a:r>
            <a:r>
              <a:rPr sz="1050" dirty="0">
                <a:latin typeface="Calibri"/>
                <a:cs typeface="Calibri"/>
              </a:rPr>
              <a:t>nazionale.</a:t>
            </a:r>
            <a:endParaRPr sz="1050">
              <a:latin typeface="Calibri"/>
              <a:cs typeface="Calibri"/>
            </a:endParaRPr>
          </a:p>
          <a:p>
            <a:pPr marL="12700" marR="5715" algn="just">
              <a:lnSpc>
                <a:spcPts val="1900"/>
              </a:lnSpc>
              <a:spcBef>
                <a:spcPts val="150"/>
              </a:spcBef>
            </a:pPr>
            <a:r>
              <a:rPr sz="1050" b="1" dirty="0">
                <a:latin typeface="Calibri"/>
                <a:cs typeface="Calibri"/>
              </a:rPr>
              <a:t>Le </a:t>
            </a:r>
            <a:r>
              <a:rPr sz="1050" b="1" spc="-5" dirty="0">
                <a:latin typeface="Calibri"/>
                <a:cs typeface="Calibri"/>
              </a:rPr>
              <a:t>informazioni </a:t>
            </a:r>
            <a:r>
              <a:rPr sz="1050" b="1" dirty="0">
                <a:latin typeface="Calibri"/>
                <a:cs typeface="Calibri"/>
              </a:rPr>
              <a:t>e i </a:t>
            </a:r>
            <a:r>
              <a:rPr sz="1050" b="1" spc="-5" dirty="0">
                <a:latin typeface="Calibri"/>
                <a:cs typeface="Calibri"/>
              </a:rPr>
              <a:t>dettagli </a:t>
            </a:r>
            <a:r>
              <a:rPr sz="1050" b="1" dirty="0">
                <a:latin typeface="Calibri"/>
                <a:cs typeface="Calibri"/>
              </a:rPr>
              <a:t>su </a:t>
            </a:r>
            <a:r>
              <a:rPr sz="1050" b="1" spc="-5" dirty="0">
                <a:latin typeface="Calibri"/>
                <a:cs typeface="Calibri"/>
              </a:rPr>
              <a:t>eventi, città </a:t>
            </a:r>
            <a:r>
              <a:rPr sz="1050" b="1" dirty="0">
                <a:latin typeface="Calibri"/>
                <a:cs typeface="Calibri"/>
              </a:rPr>
              <a:t>e sedi </a:t>
            </a:r>
            <a:r>
              <a:rPr sz="1050" b="1" spc="-5" dirty="0">
                <a:latin typeface="Calibri"/>
                <a:cs typeface="Calibri"/>
              </a:rPr>
              <a:t>della manifestazione saranno disponibili sul  sito</a:t>
            </a:r>
            <a:r>
              <a:rPr sz="1050" b="1" u="sng" spc="-5" dirty="0">
                <a:solidFill>
                  <a:srgbClr val="00B9C4"/>
                </a:solidFill>
                <a:uFill>
                  <a:solidFill>
                    <a:srgbClr val="00B9C4"/>
                  </a:solidFill>
                </a:uFill>
                <a:latin typeface="Calibri"/>
                <a:cs typeface="Calibri"/>
                <a:hlinkClick r:id="rId3"/>
              </a:rPr>
              <a:t>www.festivalculturacreativa.it</a:t>
            </a:r>
            <a:r>
              <a:rPr sz="1050" b="1" spc="-5" dirty="0">
                <a:latin typeface="Calibri"/>
                <a:cs typeface="Calibri"/>
                <a:hlinkClick r:id="rId3"/>
              </a:rPr>
              <a:t>.</a:t>
            </a:r>
            <a:endParaRPr sz="1050">
              <a:latin typeface="Calibri"/>
              <a:cs typeface="Calibri"/>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Eurodesk.it</a:t>
            </a:r>
            <a:endParaRPr sz="1600">
              <a:latin typeface="Arial"/>
              <a:cs typeface="Arial"/>
            </a:endParaRPr>
          </a:p>
          <a:p>
            <a:pPr marL="12700">
              <a:lnSpc>
                <a:spcPts val="1880"/>
              </a:lnSpc>
            </a:pPr>
            <a:r>
              <a:rPr sz="1600" b="1" spc="-5" dirty="0">
                <a:latin typeface="Arial"/>
                <a:cs typeface="Arial"/>
              </a:rPr>
              <a:t>9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752339"/>
            <a:ext cx="1781175" cy="20955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733675" y="1981199"/>
            <a:ext cx="1981200" cy="69532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4730622"/>
            <a:ext cx="6149340" cy="2802890"/>
          </a:xfrm>
          <a:prstGeom prst="rect">
            <a:avLst/>
          </a:prstGeom>
        </p:spPr>
        <p:txBody>
          <a:bodyPr vert="horz" wrap="square" lIns="0" tIns="9525" rIns="0" bIns="0" rtlCol="0">
            <a:spAutoFit/>
          </a:bodyPr>
          <a:lstStyle/>
          <a:p>
            <a:pPr marL="1903095" marR="5715" algn="just">
              <a:lnSpc>
                <a:spcPct val="101600"/>
              </a:lnSpc>
              <a:spcBef>
                <a:spcPts val="75"/>
              </a:spcBef>
            </a:pPr>
            <a:r>
              <a:rPr sz="1200" dirty="0">
                <a:latin typeface="Calibri"/>
                <a:cs typeface="Calibri"/>
              </a:rPr>
              <a:t>Torna il </a:t>
            </a:r>
            <a:r>
              <a:rPr sz="1200" spc="-5" dirty="0">
                <a:latin typeface="Calibri"/>
                <a:cs typeface="Calibri"/>
              </a:rPr>
              <a:t>Festival della Cultura Creativa organizzato dalle banche  </a:t>
            </a:r>
            <a:r>
              <a:rPr sz="1200" dirty="0">
                <a:latin typeface="Calibri"/>
                <a:cs typeface="Calibri"/>
              </a:rPr>
              <a:t>italiane e </a:t>
            </a:r>
            <a:r>
              <a:rPr sz="1200" spc="-5" dirty="0">
                <a:latin typeface="Calibri"/>
                <a:cs typeface="Calibri"/>
              </a:rPr>
              <a:t>coordinato dall’ABI, che si svolgerà nella </a:t>
            </a:r>
            <a:r>
              <a:rPr sz="1200" b="1" spc="-5" dirty="0">
                <a:latin typeface="Calibri"/>
                <a:cs typeface="Calibri"/>
              </a:rPr>
              <a:t>settimana dal 16  al </a:t>
            </a:r>
            <a:r>
              <a:rPr sz="1200" b="1" dirty="0">
                <a:latin typeface="Calibri"/>
                <a:cs typeface="Calibri"/>
              </a:rPr>
              <a:t>22 </a:t>
            </a:r>
            <a:r>
              <a:rPr sz="1200" b="1" spc="-5" dirty="0">
                <a:latin typeface="Calibri"/>
                <a:cs typeface="Calibri"/>
              </a:rPr>
              <a:t>marzo 2015. </a:t>
            </a:r>
            <a:r>
              <a:rPr sz="1200" dirty="0">
                <a:latin typeface="Calibri"/>
                <a:cs typeface="Calibri"/>
              </a:rPr>
              <a:t>È </a:t>
            </a:r>
            <a:r>
              <a:rPr sz="1200" spc="-10" dirty="0">
                <a:latin typeface="Calibri"/>
                <a:cs typeface="Calibri"/>
              </a:rPr>
              <a:t>il </a:t>
            </a:r>
            <a:r>
              <a:rPr sz="1200" spc="-5" dirty="0">
                <a:latin typeface="Calibri"/>
                <a:cs typeface="Calibri"/>
              </a:rPr>
              <a:t>primo festival diffuso </a:t>
            </a:r>
            <a:r>
              <a:rPr sz="1200" dirty="0">
                <a:latin typeface="Calibri"/>
                <a:cs typeface="Calibri"/>
              </a:rPr>
              <a:t>e </a:t>
            </a:r>
            <a:r>
              <a:rPr sz="1200" spc="-5" dirty="0">
                <a:latin typeface="Calibri"/>
                <a:cs typeface="Calibri"/>
              </a:rPr>
              <a:t>pervasivo sul territorio  </a:t>
            </a:r>
            <a:r>
              <a:rPr sz="1200" dirty="0">
                <a:latin typeface="Calibri"/>
                <a:cs typeface="Calibri"/>
              </a:rPr>
              <a:t>italiano. È </a:t>
            </a:r>
            <a:r>
              <a:rPr sz="1200" spc="-5" dirty="0">
                <a:latin typeface="Calibri"/>
                <a:cs typeface="Calibri"/>
              </a:rPr>
              <a:t>stato ideato dall’ABI con l’intento </a:t>
            </a:r>
            <a:r>
              <a:rPr sz="1200" dirty="0">
                <a:latin typeface="Calibri"/>
                <a:cs typeface="Calibri"/>
              </a:rPr>
              <a:t>di </a:t>
            </a:r>
            <a:r>
              <a:rPr sz="1200" b="1" spc="-5" dirty="0">
                <a:latin typeface="Calibri"/>
                <a:cs typeface="Calibri"/>
              </a:rPr>
              <a:t>avvicinare </a:t>
            </a:r>
            <a:r>
              <a:rPr sz="1200" b="1" dirty="0">
                <a:latin typeface="Calibri"/>
                <a:cs typeface="Calibri"/>
              </a:rPr>
              <a:t>i </a:t>
            </a:r>
            <a:r>
              <a:rPr sz="1200" b="1" spc="-5" dirty="0">
                <a:latin typeface="Calibri"/>
                <a:cs typeface="Calibri"/>
              </a:rPr>
              <a:t>bambini  </a:t>
            </a:r>
            <a:r>
              <a:rPr sz="1200" b="1" dirty="0">
                <a:latin typeface="Calibri"/>
                <a:cs typeface="Calibri"/>
              </a:rPr>
              <a:t>e i </a:t>
            </a:r>
            <a:r>
              <a:rPr sz="1200" b="1" spc="-5" dirty="0">
                <a:latin typeface="Calibri"/>
                <a:cs typeface="Calibri"/>
              </a:rPr>
              <a:t>ragazzi alla cultura </a:t>
            </a:r>
            <a:r>
              <a:rPr sz="1200" b="1" dirty="0">
                <a:latin typeface="Calibri"/>
                <a:cs typeface="Calibri"/>
              </a:rPr>
              <a:t>e di </a:t>
            </a:r>
            <a:r>
              <a:rPr sz="1200" b="1" spc="-5" dirty="0">
                <a:latin typeface="Calibri"/>
                <a:cs typeface="Calibri"/>
              </a:rPr>
              <a:t>stimolarne </a:t>
            </a:r>
            <a:r>
              <a:rPr sz="1200" b="1" dirty="0">
                <a:latin typeface="Calibri"/>
                <a:cs typeface="Calibri"/>
              </a:rPr>
              <a:t>la </a:t>
            </a:r>
            <a:r>
              <a:rPr sz="1200" b="1" spc="-5" dirty="0">
                <a:latin typeface="Calibri"/>
                <a:cs typeface="Calibri"/>
              </a:rPr>
              <a:t>creatività, </a:t>
            </a:r>
            <a:r>
              <a:rPr sz="1200" spc="-5" dirty="0">
                <a:latin typeface="Calibri"/>
                <a:cs typeface="Calibri"/>
              </a:rPr>
              <a:t>ricorrendo </a:t>
            </a:r>
            <a:r>
              <a:rPr sz="1200" dirty="0">
                <a:latin typeface="Calibri"/>
                <a:cs typeface="Calibri"/>
              </a:rPr>
              <a:t>a  energie </a:t>
            </a:r>
            <a:r>
              <a:rPr sz="1200" spc="-5" dirty="0">
                <a:latin typeface="Calibri"/>
                <a:cs typeface="Calibri"/>
              </a:rPr>
              <a:t>attive </a:t>
            </a:r>
            <a:r>
              <a:rPr sz="1200" dirty="0">
                <a:latin typeface="Calibri"/>
                <a:cs typeface="Calibri"/>
              </a:rPr>
              <a:t>nel </a:t>
            </a:r>
            <a:r>
              <a:rPr sz="1200" spc="-5" dirty="0">
                <a:latin typeface="Calibri"/>
                <a:cs typeface="Calibri"/>
              </a:rPr>
              <a:t>territorio </a:t>
            </a:r>
            <a:r>
              <a:rPr sz="1200" dirty="0">
                <a:latin typeface="Calibri"/>
                <a:cs typeface="Calibri"/>
              </a:rPr>
              <a:t>di </a:t>
            </a:r>
            <a:r>
              <a:rPr sz="1200" spc="-5" dirty="0">
                <a:latin typeface="Calibri"/>
                <a:cs typeface="Calibri"/>
              </a:rPr>
              <a:t>appartenenza </a:t>
            </a:r>
            <a:r>
              <a:rPr sz="1200" dirty="0">
                <a:latin typeface="Calibri"/>
                <a:cs typeface="Calibri"/>
              </a:rPr>
              <a:t>di </a:t>
            </a:r>
            <a:r>
              <a:rPr sz="1200" spc="-5" dirty="0">
                <a:latin typeface="Calibri"/>
                <a:cs typeface="Calibri"/>
              </a:rPr>
              <a:t>ogni </a:t>
            </a:r>
            <a:r>
              <a:rPr sz="1200" dirty="0">
                <a:latin typeface="Calibri"/>
                <a:cs typeface="Calibri"/>
              </a:rPr>
              <a:t>banca </a:t>
            </a:r>
            <a:r>
              <a:rPr sz="1200" spc="-5" dirty="0">
                <a:latin typeface="Calibri"/>
                <a:cs typeface="Calibri"/>
              </a:rPr>
              <a:t>aderente:  scuole, associazioni culturali, musei, biblioteche</a:t>
            </a:r>
            <a:r>
              <a:rPr sz="1200" spc="15" dirty="0">
                <a:latin typeface="Calibri"/>
                <a:cs typeface="Calibri"/>
              </a:rPr>
              <a:t> </a:t>
            </a:r>
            <a:r>
              <a:rPr sz="1200" spc="-5" dirty="0">
                <a:latin typeface="Calibri"/>
                <a:cs typeface="Calibri"/>
              </a:rPr>
              <a:t>ecc.</a:t>
            </a:r>
            <a:endParaRPr sz="1200">
              <a:latin typeface="Calibri"/>
              <a:cs typeface="Calibri"/>
            </a:endParaRPr>
          </a:p>
          <a:p>
            <a:pPr>
              <a:lnSpc>
                <a:spcPct val="100000"/>
              </a:lnSpc>
              <a:spcBef>
                <a:spcPts val="35"/>
              </a:spcBef>
            </a:pPr>
            <a:endParaRPr sz="1200">
              <a:latin typeface="Times New Roman"/>
              <a:cs typeface="Times New Roman"/>
            </a:endParaRPr>
          </a:p>
          <a:p>
            <a:pPr marL="1903095" marR="5080" algn="just">
              <a:lnSpc>
                <a:spcPct val="101699"/>
              </a:lnSpc>
            </a:pPr>
            <a:r>
              <a:rPr sz="1200" dirty="0">
                <a:latin typeface="Calibri"/>
                <a:cs typeface="Calibri"/>
              </a:rPr>
              <a:t>Il festival </a:t>
            </a:r>
            <a:r>
              <a:rPr sz="1200" spc="-5" dirty="0">
                <a:latin typeface="Calibri"/>
                <a:cs typeface="Calibri"/>
              </a:rPr>
              <a:t>coinvolgerà tutte </a:t>
            </a:r>
            <a:r>
              <a:rPr sz="1200" dirty="0">
                <a:latin typeface="Calibri"/>
                <a:cs typeface="Calibri"/>
              </a:rPr>
              <a:t>le </a:t>
            </a:r>
            <a:r>
              <a:rPr sz="1200" spc="-5" dirty="0">
                <a:latin typeface="Calibri"/>
                <a:cs typeface="Calibri"/>
              </a:rPr>
              <a:t>persone che ruotano intorno </a:t>
            </a:r>
            <a:r>
              <a:rPr sz="1200" dirty="0">
                <a:latin typeface="Calibri"/>
                <a:cs typeface="Calibri"/>
              </a:rPr>
              <a:t>ai  </a:t>
            </a:r>
            <a:r>
              <a:rPr sz="1200" spc="-5" dirty="0">
                <a:latin typeface="Calibri"/>
                <a:cs typeface="Calibri"/>
              </a:rPr>
              <a:t>bambini </a:t>
            </a:r>
            <a:r>
              <a:rPr sz="1200" dirty="0">
                <a:latin typeface="Calibri"/>
                <a:cs typeface="Calibri"/>
              </a:rPr>
              <a:t>e ai </a:t>
            </a:r>
            <a:r>
              <a:rPr sz="1200" spc="-5" dirty="0">
                <a:latin typeface="Calibri"/>
                <a:cs typeface="Calibri"/>
              </a:rPr>
              <a:t>pre-adolescenti: famiglie, operatori culturali,  insegnanti, artisti </a:t>
            </a:r>
            <a:r>
              <a:rPr sz="1200" dirty="0">
                <a:latin typeface="Calibri"/>
                <a:cs typeface="Calibri"/>
              </a:rPr>
              <a:t>– </a:t>
            </a:r>
            <a:r>
              <a:rPr sz="1200" spc="-5" dirty="0">
                <a:latin typeface="Calibri"/>
                <a:cs typeface="Calibri"/>
              </a:rPr>
              <a:t>generando dunque un</a:t>
            </a:r>
            <a:r>
              <a:rPr sz="1200" spc="215" dirty="0">
                <a:latin typeface="Calibri"/>
                <a:cs typeface="Calibri"/>
              </a:rPr>
              <a:t> </a:t>
            </a:r>
            <a:r>
              <a:rPr sz="1200" spc="-5" dirty="0">
                <a:latin typeface="Calibri"/>
                <a:cs typeface="Calibri"/>
              </a:rPr>
              <a:t>coinvolgimento capillare.</a:t>
            </a:r>
            <a:endParaRPr sz="1200">
              <a:latin typeface="Calibri"/>
              <a:cs typeface="Calibri"/>
            </a:endParaRPr>
          </a:p>
          <a:p>
            <a:pPr marL="12700" marR="6350" indent="1890395" algn="just">
              <a:lnSpc>
                <a:spcPct val="101400"/>
              </a:lnSpc>
              <a:spcBef>
                <a:spcPts val="5"/>
              </a:spcBef>
            </a:pPr>
            <a:r>
              <a:rPr sz="1200" spc="-5" dirty="0">
                <a:latin typeface="Calibri"/>
                <a:cs typeface="Calibri"/>
              </a:rPr>
              <a:t>Le </a:t>
            </a:r>
            <a:r>
              <a:rPr sz="1200" dirty="0">
                <a:latin typeface="Calibri"/>
                <a:cs typeface="Calibri"/>
              </a:rPr>
              <a:t>azioni </a:t>
            </a:r>
            <a:r>
              <a:rPr sz="1200" spc="-5" dirty="0">
                <a:latin typeface="Calibri"/>
                <a:cs typeface="Calibri"/>
              </a:rPr>
              <a:t>dureranno una settimana </a:t>
            </a:r>
            <a:r>
              <a:rPr sz="1200" dirty="0">
                <a:latin typeface="Calibri"/>
                <a:cs typeface="Calibri"/>
              </a:rPr>
              <a:t>e </a:t>
            </a:r>
            <a:r>
              <a:rPr sz="1200" spc="-5" dirty="0">
                <a:latin typeface="Calibri"/>
                <a:cs typeface="Calibri"/>
              </a:rPr>
              <a:t>riguarderanno laboratori </a:t>
            </a:r>
            <a:r>
              <a:rPr sz="1200" dirty="0">
                <a:latin typeface="Calibri"/>
                <a:cs typeface="Calibri"/>
              </a:rPr>
              <a:t>e  altre </a:t>
            </a:r>
            <a:r>
              <a:rPr sz="1200" spc="-5" dirty="0">
                <a:latin typeface="Calibri"/>
                <a:cs typeface="Calibri"/>
              </a:rPr>
              <a:t>attività (concerti, visite </a:t>
            </a:r>
            <a:r>
              <a:rPr sz="1200" dirty="0">
                <a:latin typeface="Calibri"/>
                <a:cs typeface="Calibri"/>
              </a:rPr>
              <a:t>a </a:t>
            </a:r>
            <a:r>
              <a:rPr sz="1200" spc="-5" dirty="0">
                <a:latin typeface="Calibri"/>
                <a:cs typeface="Calibri"/>
              </a:rPr>
              <a:t>musei, riflessioni, ecc.) </a:t>
            </a:r>
            <a:r>
              <a:rPr sz="1200" dirty="0">
                <a:latin typeface="Calibri"/>
                <a:cs typeface="Calibri"/>
              </a:rPr>
              <a:t>in base a un </a:t>
            </a:r>
            <a:r>
              <a:rPr sz="1200" spc="-5" dirty="0">
                <a:latin typeface="Calibri"/>
                <a:cs typeface="Calibri"/>
              </a:rPr>
              <a:t>tema generale, scelto </a:t>
            </a:r>
            <a:r>
              <a:rPr sz="1200" dirty="0">
                <a:latin typeface="Calibri"/>
                <a:cs typeface="Calibri"/>
              </a:rPr>
              <a:t>ogni </a:t>
            </a:r>
            <a:r>
              <a:rPr sz="1200" spc="-5" dirty="0">
                <a:latin typeface="Calibri"/>
                <a:cs typeface="Calibri"/>
              </a:rPr>
              <a:t>anno,  che </a:t>
            </a:r>
            <a:r>
              <a:rPr sz="1200" dirty="0">
                <a:latin typeface="Calibri"/>
                <a:cs typeface="Calibri"/>
              </a:rPr>
              <a:t>ogni banca </a:t>
            </a:r>
            <a:r>
              <a:rPr sz="1200" spc="-5" dirty="0">
                <a:latin typeface="Calibri"/>
                <a:cs typeface="Calibri"/>
              </a:rPr>
              <a:t>(in collaborazione con scuole, </a:t>
            </a:r>
            <a:r>
              <a:rPr sz="1200" dirty="0">
                <a:latin typeface="Calibri"/>
                <a:cs typeface="Calibri"/>
              </a:rPr>
              <a:t>associazioni e </a:t>
            </a:r>
            <a:r>
              <a:rPr sz="1200" spc="-5" dirty="0">
                <a:latin typeface="Calibri"/>
                <a:cs typeface="Calibri"/>
              </a:rPr>
              <a:t>strutture </a:t>
            </a:r>
            <a:r>
              <a:rPr sz="1200" dirty="0">
                <a:latin typeface="Calibri"/>
                <a:cs typeface="Calibri"/>
              </a:rPr>
              <a:t>culturali) </a:t>
            </a:r>
            <a:r>
              <a:rPr sz="1200" spc="-5" dirty="0">
                <a:latin typeface="Calibri"/>
                <a:cs typeface="Calibri"/>
              </a:rPr>
              <a:t>interpreterà  secondo </a:t>
            </a:r>
            <a:r>
              <a:rPr sz="1200" dirty="0">
                <a:latin typeface="Calibri"/>
                <a:cs typeface="Calibri"/>
              </a:rPr>
              <a:t>le </a:t>
            </a:r>
            <a:r>
              <a:rPr sz="1200" spc="-5" dirty="0">
                <a:latin typeface="Calibri"/>
                <a:cs typeface="Calibri"/>
              </a:rPr>
              <a:t>proprie specificità </a:t>
            </a:r>
            <a:r>
              <a:rPr sz="1200" dirty="0">
                <a:latin typeface="Calibri"/>
                <a:cs typeface="Calibri"/>
              </a:rPr>
              <a:t>e </a:t>
            </a:r>
            <a:r>
              <a:rPr sz="1200" spc="-5" dirty="0">
                <a:latin typeface="Calibri"/>
                <a:cs typeface="Calibri"/>
              </a:rPr>
              <a:t>quelle </a:t>
            </a:r>
            <a:r>
              <a:rPr sz="1200" dirty="0">
                <a:latin typeface="Calibri"/>
                <a:cs typeface="Calibri"/>
              </a:rPr>
              <a:t>del </a:t>
            </a:r>
            <a:r>
              <a:rPr sz="1200" spc="-5" dirty="0">
                <a:latin typeface="Calibri"/>
                <a:cs typeface="Calibri"/>
              </a:rPr>
              <a:t>territorio </a:t>
            </a:r>
            <a:r>
              <a:rPr sz="1200" dirty="0">
                <a:latin typeface="Calibri"/>
                <a:cs typeface="Calibri"/>
              </a:rPr>
              <a:t>in </a:t>
            </a:r>
            <a:r>
              <a:rPr sz="1200" spc="-5" dirty="0">
                <a:latin typeface="Calibri"/>
                <a:cs typeface="Calibri"/>
              </a:rPr>
              <a:t>cui</a:t>
            </a:r>
            <a:r>
              <a:rPr sz="1200" spc="5" dirty="0">
                <a:latin typeface="Calibri"/>
                <a:cs typeface="Calibri"/>
              </a:rPr>
              <a:t> </a:t>
            </a:r>
            <a:r>
              <a:rPr sz="1200" spc="-5" dirty="0">
                <a:latin typeface="Calibri"/>
                <a:cs typeface="Calibri"/>
              </a:rPr>
              <a:t>opera.</a:t>
            </a:r>
            <a:endParaRPr sz="1200">
              <a:latin typeface="Calibri"/>
              <a:cs typeface="Calibri"/>
            </a:endParaRPr>
          </a:p>
        </p:txBody>
      </p:sp>
      <p:sp>
        <p:nvSpPr>
          <p:cNvPr id="7" name="object 7"/>
          <p:cNvSpPr/>
          <p:nvPr/>
        </p:nvSpPr>
        <p:spPr>
          <a:xfrm>
            <a:off x="723900" y="3162299"/>
            <a:ext cx="6120130" cy="122364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Familygo.eu  9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41594" y="4717290"/>
            <a:ext cx="5911900" cy="167444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915175" y="2243357"/>
            <a:ext cx="1746179" cy="60090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628775" y="4003039"/>
            <a:ext cx="4095750" cy="29527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46380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Informagiovaniagropoli.it  9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1040" y="7252080"/>
            <a:ext cx="6158230" cy="0"/>
          </a:xfrm>
          <a:custGeom>
            <a:avLst/>
            <a:gdLst/>
            <a:ahLst/>
            <a:cxnLst/>
            <a:rect l="l" t="t" r="r" b="b"/>
            <a:pathLst>
              <a:path w="6158230">
                <a:moveTo>
                  <a:pt x="0" y="0"/>
                </a:moveTo>
                <a:lnTo>
                  <a:pt x="6158230" y="0"/>
                </a:lnTo>
              </a:path>
            </a:pathLst>
          </a:custGeom>
          <a:ln w="9144">
            <a:solidFill>
              <a:srgbClr val="F1F1F1"/>
            </a:solidFill>
          </a:ln>
        </p:spPr>
        <p:txBody>
          <a:bodyPr wrap="square" lIns="0" tIns="0" rIns="0" bIns="0" rtlCol="0"/>
          <a:lstStyle/>
          <a:p>
            <a:endParaRPr/>
          </a:p>
        </p:txBody>
      </p:sp>
      <p:sp>
        <p:nvSpPr>
          <p:cNvPr id="5" name="object 5"/>
          <p:cNvSpPr txBox="1"/>
          <p:nvPr/>
        </p:nvSpPr>
        <p:spPr>
          <a:xfrm>
            <a:off x="706627" y="6638925"/>
            <a:ext cx="6143625" cy="2233930"/>
          </a:xfrm>
          <a:prstGeom prst="rect">
            <a:avLst/>
          </a:prstGeom>
        </p:spPr>
        <p:txBody>
          <a:bodyPr vert="horz" wrap="square" lIns="0" tIns="12700" rIns="0" bIns="0" rtlCol="0">
            <a:spAutoFit/>
          </a:bodyPr>
          <a:lstStyle/>
          <a:p>
            <a:pPr marL="12700">
              <a:lnSpc>
                <a:spcPct val="100000"/>
              </a:lnSpc>
              <a:spcBef>
                <a:spcPts val="100"/>
              </a:spcBef>
            </a:pPr>
            <a:r>
              <a:rPr sz="2100" spc="-5" dirty="0">
                <a:solidFill>
                  <a:srgbClr val="333333"/>
                </a:solidFill>
                <a:latin typeface="Arial"/>
                <a:cs typeface="Arial"/>
              </a:rPr>
              <a:t>Festival della Cultura</a:t>
            </a:r>
            <a:r>
              <a:rPr sz="2100" spc="-15" dirty="0">
                <a:solidFill>
                  <a:srgbClr val="333333"/>
                </a:solidFill>
                <a:latin typeface="Arial"/>
                <a:cs typeface="Arial"/>
              </a:rPr>
              <a:t> </a:t>
            </a:r>
            <a:r>
              <a:rPr sz="2100" spc="-5" dirty="0">
                <a:solidFill>
                  <a:srgbClr val="333333"/>
                </a:solidFill>
                <a:latin typeface="Arial"/>
                <a:cs typeface="Arial"/>
              </a:rPr>
              <a:t>Creativa</a:t>
            </a:r>
            <a:endParaRPr sz="2100">
              <a:latin typeface="Arial"/>
              <a:cs typeface="Arial"/>
            </a:endParaRPr>
          </a:p>
          <a:p>
            <a:pPr marL="12700">
              <a:lnSpc>
                <a:spcPct val="100000"/>
              </a:lnSpc>
              <a:spcBef>
                <a:spcPts val="735"/>
              </a:spcBef>
            </a:pPr>
            <a:r>
              <a:rPr sz="850" dirty="0">
                <a:solidFill>
                  <a:srgbClr val="AAAAAA"/>
                </a:solidFill>
                <a:latin typeface="Arial"/>
                <a:cs typeface="Arial"/>
              </a:rPr>
              <a:t>9 </a:t>
            </a:r>
            <a:r>
              <a:rPr sz="850" spc="-5" dirty="0">
                <a:solidFill>
                  <a:srgbClr val="AAAAAA"/>
                </a:solidFill>
                <a:latin typeface="Arial"/>
                <a:cs typeface="Arial"/>
              </a:rPr>
              <a:t>marzo</a:t>
            </a:r>
            <a:r>
              <a:rPr sz="850" spc="-10" dirty="0">
                <a:solidFill>
                  <a:srgbClr val="AAAAAA"/>
                </a:solidFill>
                <a:latin typeface="Arial"/>
                <a:cs typeface="Arial"/>
              </a:rPr>
              <a:t> </a:t>
            </a:r>
            <a:r>
              <a:rPr sz="850" spc="-5" dirty="0">
                <a:solidFill>
                  <a:srgbClr val="AAAAAA"/>
                </a:solidFill>
                <a:latin typeface="Arial"/>
                <a:cs typeface="Arial"/>
              </a:rPr>
              <a:t>2015</a:t>
            </a:r>
            <a:endParaRPr sz="850">
              <a:latin typeface="Arial"/>
              <a:cs typeface="Arial"/>
            </a:endParaRPr>
          </a:p>
          <a:p>
            <a:pPr>
              <a:lnSpc>
                <a:spcPct val="100000"/>
              </a:lnSpc>
            </a:pPr>
            <a:endParaRPr sz="900">
              <a:latin typeface="Times New Roman"/>
              <a:cs typeface="Times New Roman"/>
            </a:endParaRPr>
          </a:p>
          <a:p>
            <a:pPr marL="12700" marR="5080" algn="just">
              <a:lnSpc>
                <a:spcPct val="95800"/>
              </a:lnSpc>
              <a:spcBef>
                <a:spcPts val="580"/>
              </a:spcBef>
            </a:pPr>
            <a:r>
              <a:rPr sz="1000" spc="-5" dirty="0">
                <a:solidFill>
                  <a:srgbClr val="333333"/>
                </a:solidFill>
                <a:latin typeface="Arial"/>
                <a:cs typeface="Arial"/>
              </a:rPr>
              <a:t>Torna </a:t>
            </a:r>
            <a:r>
              <a:rPr sz="1000" spc="-10" dirty="0">
                <a:solidFill>
                  <a:srgbClr val="333333"/>
                </a:solidFill>
                <a:latin typeface="Arial"/>
                <a:cs typeface="Arial"/>
              </a:rPr>
              <a:t>il </a:t>
            </a:r>
            <a:r>
              <a:rPr sz="1000" spc="-5" dirty="0">
                <a:solidFill>
                  <a:srgbClr val="333333"/>
                </a:solidFill>
                <a:latin typeface="Arial"/>
                <a:cs typeface="Arial"/>
              </a:rPr>
              <a:t>Festival della Cultura Creativa organizzato dalle banche italiane e coordinato dall’ABI, che </a:t>
            </a:r>
            <a:r>
              <a:rPr sz="1000" dirty="0">
                <a:solidFill>
                  <a:srgbClr val="333333"/>
                </a:solidFill>
                <a:latin typeface="Arial"/>
                <a:cs typeface="Arial"/>
              </a:rPr>
              <a:t>si  </a:t>
            </a:r>
            <a:r>
              <a:rPr sz="1000" spc="-5" dirty="0">
                <a:solidFill>
                  <a:srgbClr val="333333"/>
                </a:solidFill>
                <a:latin typeface="Arial"/>
                <a:cs typeface="Arial"/>
              </a:rPr>
              <a:t>svolgerà nella settimana </a:t>
            </a:r>
            <a:r>
              <a:rPr sz="1000" dirty="0">
                <a:solidFill>
                  <a:srgbClr val="333333"/>
                </a:solidFill>
                <a:latin typeface="Arial"/>
                <a:cs typeface="Arial"/>
              </a:rPr>
              <a:t>dal </a:t>
            </a:r>
            <a:r>
              <a:rPr sz="1000" spc="-5" dirty="0">
                <a:solidFill>
                  <a:srgbClr val="333333"/>
                </a:solidFill>
                <a:latin typeface="Arial"/>
                <a:cs typeface="Arial"/>
              </a:rPr>
              <a:t>16 al 22 marzo 2015. È </a:t>
            </a:r>
            <a:r>
              <a:rPr sz="1000" dirty="0">
                <a:solidFill>
                  <a:srgbClr val="333333"/>
                </a:solidFill>
                <a:latin typeface="Arial"/>
                <a:cs typeface="Arial"/>
              </a:rPr>
              <a:t>il primo </a:t>
            </a:r>
            <a:r>
              <a:rPr sz="1000" spc="-5" dirty="0">
                <a:solidFill>
                  <a:srgbClr val="333333"/>
                </a:solidFill>
                <a:latin typeface="Arial"/>
                <a:cs typeface="Arial"/>
              </a:rPr>
              <a:t>festival diffuso e pervasivo sul territorio italiano.  È stato ideato dall’ABI con </a:t>
            </a:r>
            <a:r>
              <a:rPr sz="1000" dirty="0">
                <a:solidFill>
                  <a:srgbClr val="333333"/>
                </a:solidFill>
                <a:latin typeface="Arial"/>
                <a:cs typeface="Arial"/>
              </a:rPr>
              <a:t>l’intento </a:t>
            </a:r>
            <a:r>
              <a:rPr sz="1000" spc="-5" dirty="0">
                <a:solidFill>
                  <a:srgbClr val="333333"/>
                </a:solidFill>
                <a:latin typeface="Arial"/>
                <a:cs typeface="Arial"/>
              </a:rPr>
              <a:t>di avvicinare i bambini e i ragazzi alla cultura e di stimolarne la creatività,  ricorrendo a energie attive nel territorio </a:t>
            </a:r>
            <a:r>
              <a:rPr sz="1000" dirty="0">
                <a:solidFill>
                  <a:srgbClr val="333333"/>
                </a:solidFill>
                <a:latin typeface="Arial"/>
                <a:cs typeface="Arial"/>
              </a:rPr>
              <a:t>di </a:t>
            </a:r>
            <a:r>
              <a:rPr sz="1000" spc="-5" dirty="0">
                <a:solidFill>
                  <a:srgbClr val="333333"/>
                </a:solidFill>
                <a:latin typeface="Arial"/>
                <a:cs typeface="Arial"/>
              </a:rPr>
              <a:t>appartenenza </a:t>
            </a:r>
            <a:r>
              <a:rPr sz="1000" dirty="0">
                <a:solidFill>
                  <a:srgbClr val="333333"/>
                </a:solidFill>
                <a:latin typeface="Arial"/>
                <a:cs typeface="Arial"/>
              </a:rPr>
              <a:t>di </a:t>
            </a:r>
            <a:r>
              <a:rPr sz="1000" spc="-5" dirty="0">
                <a:solidFill>
                  <a:srgbClr val="333333"/>
                </a:solidFill>
                <a:latin typeface="Arial"/>
                <a:cs typeface="Arial"/>
              </a:rPr>
              <a:t>ogni banca aderente: scuole, associazioni  culturali, musei, biblioteche ecc. Il festival coinvolgerà tutte le </a:t>
            </a:r>
            <a:r>
              <a:rPr sz="1000" dirty="0">
                <a:solidFill>
                  <a:srgbClr val="333333"/>
                </a:solidFill>
                <a:latin typeface="Arial"/>
                <a:cs typeface="Arial"/>
              </a:rPr>
              <a:t>persone </a:t>
            </a:r>
            <a:r>
              <a:rPr sz="1000" spc="-5" dirty="0">
                <a:solidFill>
                  <a:srgbClr val="333333"/>
                </a:solidFill>
                <a:latin typeface="Arial"/>
                <a:cs typeface="Arial"/>
              </a:rPr>
              <a:t>che ruotano intorno </a:t>
            </a:r>
            <a:r>
              <a:rPr sz="1000" dirty="0">
                <a:solidFill>
                  <a:srgbClr val="333333"/>
                </a:solidFill>
                <a:latin typeface="Arial"/>
                <a:cs typeface="Arial"/>
              </a:rPr>
              <a:t>ai </a:t>
            </a:r>
            <a:r>
              <a:rPr sz="1000" spc="-5" dirty="0">
                <a:solidFill>
                  <a:srgbClr val="333333"/>
                </a:solidFill>
                <a:latin typeface="Arial"/>
                <a:cs typeface="Arial"/>
              </a:rPr>
              <a:t>bambini e </a:t>
            </a:r>
            <a:r>
              <a:rPr sz="1000" dirty="0">
                <a:solidFill>
                  <a:srgbClr val="333333"/>
                </a:solidFill>
                <a:latin typeface="Arial"/>
                <a:cs typeface="Arial"/>
              </a:rPr>
              <a:t>ai  </a:t>
            </a:r>
            <a:r>
              <a:rPr sz="1000" spc="-5" dirty="0">
                <a:solidFill>
                  <a:srgbClr val="333333"/>
                </a:solidFill>
                <a:latin typeface="Arial"/>
                <a:cs typeface="Arial"/>
              </a:rPr>
              <a:t>pre-adolescenti: famiglie, operatori culturali, insegnanti, </a:t>
            </a:r>
            <a:r>
              <a:rPr sz="1000" dirty="0">
                <a:solidFill>
                  <a:srgbClr val="333333"/>
                </a:solidFill>
                <a:latin typeface="Arial"/>
                <a:cs typeface="Arial"/>
              </a:rPr>
              <a:t>artisti </a:t>
            </a:r>
            <a:r>
              <a:rPr sz="1000" spc="-5" dirty="0">
                <a:solidFill>
                  <a:srgbClr val="333333"/>
                </a:solidFill>
                <a:latin typeface="Arial"/>
                <a:cs typeface="Arial"/>
              </a:rPr>
              <a:t>– generando dunque </a:t>
            </a:r>
            <a:r>
              <a:rPr sz="1000" dirty="0">
                <a:solidFill>
                  <a:srgbClr val="333333"/>
                </a:solidFill>
                <a:latin typeface="Arial"/>
                <a:cs typeface="Arial"/>
              </a:rPr>
              <a:t>un </a:t>
            </a:r>
            <a:r>
              <a:rPr sz="1000" spc="-5" dirty="0">
                <a:solidFill>
                  <a:srgbClr val="333333"/>
                </a:solidFill>
                <a:latin typeface="Arial"/>
                <a:cs typeface="Arial"/>
              </a:rPr>
              <a:t>coinvolgimento  capillare. </a:t>
            </a:r>
            <a:r>
              <a:rPr sz="1000" dirty="0">
                <a:solidFill>
                  <a:srgbClr val="333333"/>
                </a:solidFill>
                <a:latin typeface="Arial"/>
                <a:cs typeface="Arial"/>
              </a:rPr>
              <a:t>Le </a:t>
            </a:r>
            <a:r>
              <a:rPr sz="1000" spc="-5" dirty="0">
                <a:solidFill>
                  <a:srgbClr val="333333"/>
                </a:solidFill>
                <a:latin typeface="Arial"/>
                <a:cs typeface="Arial"/>
              </a:rPr>
              <a:t>azioni dureranno una </a:t>
            </a:r>
            <a:r>
              <a:rPr sz="1000" dirty="0">
                <a:solidFill>
                  <a:srgbClr val="333333"/>
                </a:solidFill>
                <a:latin typeface="Arial"/>
                <a:cs typeface="Arial"/>
              </a:rPr>
              <a:t>settimana </a:t>
            </a:r>
            <a:r>
              <a:rPr sz="1000" spc="-5" dirty="0">
                <a:solidFill>
                  <a:srgbClr val="333333"/>
                </a:solidFill>
                <a:latin typeface="Arial"/>
                <a:cs typeface="Arial"/>
              </a:rPr>
              <a:t>e riguarderanno laboratori e </a:t>
            </a:r>
            <a:r>
              <a:rPr sz="1000" dirty="0">
                <a:solidFill>
                  <a:srgbClr val="333333"/>
                </a:solidFill>
                <a:latin typeface="Arial"/>
                <a:cs typeface="Arial"/>
              </a:rPr>
              <a:t>altre </a:t>
            </a:r>
            <a:r>
              <a:rPr sz="1000" spc="-5" dirty="0">
                <a:solidFill>
                  <a:srgbClr val="333333"/>
                </a:solidFill>
                <a:latin typeface="Arial"/>
                <a:cs typeface="Arial"/>
              </a:rPr>
              <a:t>attività (concerti, visite a  musei, riflessioni, ecc.) in base a un </a:t>
            </a:r>
            <a:r>
              <a:rPr sz="1000" dirty="0">
                <a:solidFill>
                  <a:srgbClr val="333333"/>
                </a:solidFill>
                <a:latin typeface="Arial"/>
                <a:cs typeface="Arial"/>
              </a:rPr>
              <a:t>tema </a:t>
            </a:r>
            <a:r>
              <a:rPr sz="1000" spc="-5" dirty="0">
                <a:solidFill>
                  <a:srgbClr val="333333"/>
                </a:solidFill>
                <a:latin typeface="Arial"/>
                <a:cs typeface="Arial"/>
              </a:rPr>
              <a:t>generale, scelto </a:t>
            </a:r>
            <a:r>
              <a:rPr sz="1000" dirty="0">
                <a:solidFill>
                  <a:srgbClr val="333333"/>
                </a:solidFill>
                <a:latin typeface="Arial"/>
                <a:cs typeface="Arial"/>
              </a:rPr>
              <a:t>ogni </a:t>
            </a:r>
            <a:r>
              <a:rPr sz="1000" spc="-5" dirty="0">
                <a:solidFill>
                  <a:srgbClr val="333333"/>
                </a:solidFill>
                <a:latin typeface="Arial"/>
                <a:cs typeface="Arial"/>
              </a:rPr>
              <a:t>anno, che ogni banca (in collaborazione con  scuole, associazioni e strutture culturali) interpreterà secondo le proprie </a:t>
            </a:r>
            <a:r>
              <a:rPr sz="1000" dirty="0">
                <a:solidFill>
                  <a:srgbClr val="333333"/>
                </a:solidFill>
                <a:latin typeface="Arial"/>
                <a:cs typeface="Arial"/>
              </a:rPr>
              <a:t>specificità </a:t>
            </a:r>
            <a:r>
              <a:rPr sz="1000" spc="-5" dirty="0">
                <a:solidFill>
                  <a:srgbClr val="333333"/>
                </a:solidFill>
                <a:latin typeface="Arial"/>
                <a:cs typeface="Arial"/>
              </a:rPr>
              <a:t>e quelle del territorio in  cui</a:t>
            </a:r>
            <a:r>
              <a:rPr sz="1000" spc="-15" dirty="0">
                <a:solidFill>
                  <a:srgbClr val="333333"/>
                </a:solidFill>
                <a:latin typeface="Arial"/>
                <a:cs typeface="Arial"/>
              </a:rPr>
              <a:t> </a:t>
            </a:r>
            <a:r>
              <a:rPr sz="1000" spc="-5" dirty="0">
                <a:solidFill>
                  <a:srgbClr val="333333"/>
                </a:solidFill>
                <a:latin typeface="Arial"/>
                <a:cs typeface="Arial"/>
              </a:rPr>
              <a:t>opera.</a:t>
            </a:r>
            <a:endParaRPr sz="1000">
              <a:latin typeface="Arial"/>
              <a:cs typeface="Arial"/>
            </a:endParaRPr>
          </a:p>
        </p:txBody>
      </p:sp>
      <p:sp>
        <p:nvSpPr>
          <p:cNvPr id="6" name="object 6"/>
          <p:cNvSpPr/>
          <p:nvPr/>
        </p:nvSpPr>
        <p:spPr>
          <a:xfrm>
            <a:off x="2513329" y="2272202"/>
            <a:ext cx="2476499" cy="51407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095375" y="3562349"/>
            <a:ext cx="5346471" cy="27051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Iodonna.it</a:t>
            </a:r>
            <a:endParaRPr sz="1600">
              <a:latin typeface="Arial"/>
              <a:cs typeface="Arial"/>
            </a:endParaRPr>
          </a:p>
          <a:p>
            <a:pPr marL="12700">
              <a:lnSpc>
                <a:spcPts val="1880"/>
              </a:lnSpc>
            </a:pPr>
            <a:r>
              <a:rPr sz="1600" b="1" spc="-5" dirty="0">
                <a:latin typeface="Arial"/>
                <a:cs typeface="Arial"/>
              </a:rPr>
              <a:t>9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71130" y="5197106"/>
            <a:ext cx="5978241" cy="147524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920315" y="1924488"/>
            <a:ext cx="1052107" cy="74458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27709" y="6848475"/>
            <a:ext cx="2208529" cy="337185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85800" y="3019424"/>
            <a:ext cx="2247900" cy="167640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2962275" y="3219449"/>
            <a:ext cx="3819525" cy="1276350"/>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3020695" y="7012609"/>
            <a:ext cx="3826510" cy="2585085"/>
          </a:xfrm>
          <a:prstGeom prst="rect">
            <a:avLst/>
          </a:prstGeom>
        </p:spPr>
        <p:txBody>
          <a:bodyPr vert="horz" wrap="square" lIns="0" tIns="33655" rIns="0" bIns="0" rtlCol="0">
            <a:spAutoFit/>
          </a:bodyPr>
          <a:lstStyle/>
          <a:p>
            <a:pPr marL="12700">
              <a:lnSpc>
                <a:spcPct val="100000"/>
              </a:lnSpc>
              <a:spcBef>
                <a:spcPts val="265"/>
              </a:spcBef>
            </a:pPr>
            <a:r>
              <a:rPr sz="1150" dirty="0">
                <a:latin typeface="Cambria"/>
                <a:cs typeface="Cambria"/>
              </a:rPr>
              <a:t>«La </a:t>
            </a:r>
            <a:r>
              <a:rPr sz="1150" spc="-5" dirty="0">
                <a:latin typeface="Cambria"/>
                <a:cs typeface="Cambria"/>
              </a:rPr>
              <a:t>forma </a:t>
            </a:r>
            <a:r>
              <a:rPr sz="1150" dirty="0">
                <a:latin typeface="Cambria"/>
                <a:cs typeface="Cambria"/>
              </a:rPr>
              <a:t>dei </a:t>
            </a:r>
            <a:r>
              <a:rPr sz="1150" spc="-5" dirty="0">
                <a:latin typeface="Cambria"/>
                <a:cs typeface="Cambria"/>
              </a:rPr>
              <a:t>robot non dovrebbe </a:t>
            </a:r>
            <a:r>
              <a:rPr sz="1150" dirty="0">
                <a:latin typeface="Cambria"/>
                <a:cs typeface="Cambria"/>
              </a:rPr>
              <a:t>essere </a:t>
            </a:r>
            <a:r>
              <a:rPr sz="1150" spc="-5" dirty="0">
                <a:latin typeface="Cambria"/>
                <a:cs typeface="Cambria"/>
              </a:rPr>
              <a:t>determinata</a:t>
            </a:r>
            <a:r>
              <a:rPr sz="1150" spc="-10" dirty="0">
                <a:latin typeface="Cambria"/>
                <a:cs typeface="Cambria"/>
              </a:rPr>
              <a:t> </a:t>
            </a:r>
            <a:r>
              <a:rPr sz="1150" dirty="0">
                <a:latin typeface="Cambria"/>
                <a:cs typeface="Cambria"/>
              </a:rPr>
              <a:t>dal</a:t>
            </a:r>
            <a:endParaRPr sz="1150">
              <a:latin typeface="Cambria"/>
              <a:cs typeface="Cambria"/>
            </a:endParaRPr>
          </a:p>
          <a:p>
            <a:pPr marL="12700" marR="45085">
              <a:lnSpc>
                <a:spcPct val="112200"/>
              </a:lnSpc>
            </a:pPr>
            <a:r>
              <a:rPr sz="1150" spc="-5" dirty="0">
                <a:latin typeface="Cambria"/>
                <a:cs typeface="Cambria"/>
              </a:rPr>
              <a:t>fatto che ci “piacciano” </a:t>
            </a:r>
            <a:r>
              <a:rPr sz="1150" dirty="0">
                <a:latin typeface="Cambria"/>
                <a:cs typeface="Cambria"/>
              </a:rPr>
              <a:t>o meno, </a:t>
            </a:r>
            <a:r>
              <a:rPr sz="1150" spc="-5" dirty="0">
                <a:latin typeface="Cambria"/>
                <a:cs typeface="Cambria"/>
              </a:rPr>
              <a:t>ma </a:t>
            </a:r>
            <a:r>
              <a:rPr sz="1150" dirty="0">
                <a:latin typeface="Cambria"/>
                <a:cs typeface="Cambria"/>
              </a:rPr>
              <a:t>dal </a:t>
            </a:r>
            <a:r>
              <a:rPr sz="1150" spc="-5" dirty="0">
                <a:latin typeface="Cambria"/>
                <a:cs typeface="Cambria"/>
              </a:rPr>
              <a:t>loro essere funzionali  alle mansioni </a:t>
            </a:r>
            <a:r>
              <a:rPr sz="1150" spc="-10" dirty="0">
                <a:latin typeface="Cambria"/>
                <a:cs typeface="Cambria"/>
              </a:rPr>
              <a:t>per </a:t>
            </a:r>
            <a:r>
              <a:rPr sz="1150" dirty="0">
                <a:latin typeface="Cambria"/>
                <a:cs typeface="Cambria"/>
              </a:rPr>
              <a:t>cui </a:t>
            </a:r>
            <a:r>
              <a:rPr sz="1150" spc="-5" dirty="0">
                <a:latin typeface="Cambria"/>
                <a:cs typeface="Cambria"/>
              </a:rPr>
              <a:t>sono stati progettati”,</a:t>
            </a:r>
            <a:r>
              <a:rPr sz="1150" spc="35" dirty="0">
                <a:latin typeface="Cambria"/>
                <a:cs typeface="Cambria"/>
              </a:rPr>
              <a:t> </a:t>
            </a:r>
            <a:r>
              <a:rPr sz="1150" spc="-5" dirty="0">
                <a:latin typeface="Cambria"/>
                <a:cs typeface="Cambria"/>
              </a:rPr>
              <a:t>considera</a:t>
            </a:r>
            <a:endParaRPr sz="1150">
              <a:latin typeface="Cambria"/>
              <a:cs typeface="Cambria"/>
            </a:endParaRPr>
          </a:p>
          <a:p>
            <a:pPr marL="12700" marR="276860" algn="just">
              <a:lnSpc>
                <a:spcPct val="112200"/>
              </a:lnSpc>
              <a:spcBef>
                <a:spcPts val="10"/>
              </a:spcBef>
            </a:pPr>
            <a:r>
              <a:rPr sz="1150" dirty="0">
                <a:latin typeface="Cambria"/>
                <a:cs typeface="Cambria"/>
              </a:rPr>
              <a:t>Fiorella </a:t>
            </a:r>
            <a:r>
              <a:rPr sz="1150" spc="-5" dirty="0">
                <a:latin typeface="Cambria"/>
                <a:cs typeface="Cambria"/>
              </a:rPr>
              <a:t>Operto. Con lei, tecnovisionaria, presidente </a:t>
            </a:r>
            <a:r>
              <a:rPr sz="1150" dirty="0">
                <a:latin typeface="Cambria"/>
                <a:cs typeface="Cambria"/>
              </a:rPr>
              <a:t>e co-  </a:t>
            </a:r>
            <a:r>
              <a:rPr sz="1150" spc="-5" dirty="0">
                <a:latin typeface="Cambria"/>
                <a:cs typeface="Cambria"/>
              </a:rPr>
              <a:t>fondatrice </a:t>
            </a:r>
            <a:r>
              <a:rPr sz="1150" dirty="0">
                <a:latin typeface="Cambria"/>
                <a:cs typeface="Cambria"/>
              </a:rPr>
              <a:t>della </a:t>
            </a:r>
            <a:r>
              <a:rPr sz="1150" u="sng" spc="-5" dirty="0">
                <a:solidFill>
                  <a:srgbClr val="0000FF"/>
                </a:solidFill>
                <a:uFill>
                  <a:solidFill>
                    <a:srgbClr val="0000FF"/>
                  </a:solidFill>
                </a:uFill>
                <a:latin typeface="Cambria"/>
                <a:cs typeface="Cambria"/>
                <a:hlinkClick r:id="rId8"/>
              </a:rPr>
              <a:t>Scuola </a:t>
            </a:r>
            <a:r>
              <a:rPr sz="1150" u="sng" dirty="0">
                <a:solidFill>
                  <a:srgbClr val="0000FF"/>
                </a:solidFill>
                <a:uFill>
                  <a:solidFill>
                    <a:srgbClr val="0000FF"/>
                  </a:solidFill>
                </a:uFill>
                <a:latin typeface="Cambria"/>
                <a:cs typeface="Cambria"/>
                <a:hlinkClick r:id="rId8"/>
              </a:rPr>
              <a:t>di </a:t>
            </a:r>
            <a:r>
              <a:rPr sz="1150" u="sng" spc="-5" dirty="0">
                <a:solidFill>
                  <a:srgbClr val="0000FF"/>
                </a:solidFill>
                <a:uFill>
                  <a:solidFill>
                    <a:srgbClr val="0000FF"/>
                  </a:solidFill>
                </a:uFill>
                <a:latin typeface="Cambria"/>
                <a:cs typeface="Cambria"/>
                <a:hlinkClick r:id="rId8"/>
              </a:rPr>
              <a:t>Robotica </a:t>
            </a:r>
            <a:r>
              <a:rPr sz="1150" dirty="0">
                <a:latin typeface="Cambria"/>
                <a:cs typeface="Cambria"/>
              </a:rPr>
              <a:t>(il </a:t>
            </a:r>
            <a:r>
              <a:rPr sz="1150" spc="-5" dirty="0">
                <a:latin typeface="Cambria"/>
                <a:cs typeface="Cambria"/>
              </a:rPr>
              <a:t>20 </a:t>
            </a:r>
            <a:r>
              <a:rPr sz="1150" dirty="0">
                <a:latin typeface="Cambria"/>
                <a:cs typeface="Cambria"/>
              </a:rPr>
              <a:t>marzo </a:t>
            </a:r>
            <a:r>
              <a:rPr sz="1150" spc="-10" dirty="0">
                <a:latin typeface="Cambria"/>
                <a:cs typeface="Cambria"/>
              </a:rPr>
              <a:t>sarà </a:t>
            </a:r>
            <a:r>
              <a:rPr sz="1150" spc="-5" dirty="0">
                <a:latin typeface="Cambria"/>
                <a:cs typeface="Cambria"/>
              </a:rPr>
              <a:t>tra </a:t>
            </a:r>
            <a:r>
              <a:rPr sz="1150" dirty="0">
                <a:latin typeface="Cambria"/>
                <a:cs typeface="Cambria"/>
              </a:rPr>
              <a:t>i  </a:t>
            </a:r>
            <a:r>
              <a:rPr sz="1150" spc="-5" dirty="0">
                <a:latin typeface="Cambria"/>
                <a:cs typeface="Cambria"/>
              </a:rPr>
              <a:t>relatori della II edizione “</a:t>
            </a:r>
            <a:r>
              <a:rPr sz="1150" u="sng" spc="-5" dirty="0">
                <a:solidFill>
                  <a:srgbClr val="0000FF"/>
                </a:solidFill>
                <a:uFill>
                  <a:solidFill>
                    <a:srgbClr val="0000FF"/>
                  </a:solidFill>
                </a:uFill>
                <a:latin typeface="Cambria"/>
                <a:cs typeface="Cambria"/>
                <a:hlinkClick r:id="rId9"/>
              </a:rPr>
              <a:t>Festival </a:t>
            </a:r>
            <a:r>
              <a:rPr sz="1150" u="sng" dirty="0">
                <a:solidFill>
                  <a:srgbClr val="0000FF"/>
                </a:solidFill>
                <a:uFill>
                  <a:solidFill>
                    <a:srgbClr val="0000FF"/>
                  </a:solidFill>
                </a:uFill>
                <a:latin typeface="Cambria"/>
                <a:cs typeface="Cambria"/>
                <a:hlinkClick r:id="rId9"/>
              </a:rPr>
              <a:t>della </a:t>
            </a:r>
            <a:r>
              <a:rPr sz="1150" u="sng" spc="-5" dirty="0">
                <a:solidFill>
                  <a:srgbClr val="0000FF"/>
                </a:solidFill>
                <a:uFill>
                  <a:solidFill>
                    <a:srgbClr val="0000FF"/>
                  </a:solidFill>
                </a:uFill>
                <a:latin typeface="Cambria"/>
                <a:cs typeface="Cambria"/>
                <a:hlinkClick r:id="rId9"/>
              </a:rPr>
              <a:t>cultura</a:t>
            </a:r>
            <a:r>
              <a:rPr sz="1150" u="sng" spc="40" dirty="0">
                <a:solidFill>
                  <a:srgbClr val="0000FF"/>
                </a:solidFill>
                <a:uFill>
                  <a:solidFill>
                    <a:srgbClr val="0000FF"/>
                  </a:solidFill>
                </a:uFill>
                <a:latin typeface="Cambria"/>
                <a:cs typeface="Cambria"/>
                <a:hlinkClick r:id="rId9"/>
              </a:rPr>
              <a:t> </a:t>
            </a:r>
            <a:r>
              <a:rPr sz="1150" u="sng" spc="-5" dirty="0">
                <a:solidFill>
                  <a:srgbClr val="0000FF"/>
                </a:solidFill>
                <a:uFill>
                  <a:solidFill>
                    <a:srgbClr val="0000FF"/>
                  </a:solidFill>
                </a:uFill>
                <a:latin typeface="Cambria"/>
                <a:cs typeface="Cambria"/>
                <a:hlinkClick r:id="rId9"/>
              </a:rPr>
              <a:t>creativa</a:t>
            </a:r>
            <a:r>
              <a:rPr sz="1150" spc="-5" dirty="0">
                <a:latin typeface="Cambria"/>
                <a:cs typeface="Cambria"/>
              </a:rPr>
              <a:t>”,</a:t>
            </a:r>
            <a:endParaRPr sz="1150">
              <a:latin typeface="Cambria"/>
              <a:cs typeface="Cambria"/>
            </a:endParaRPr>
          </a:p>
          <a:p>
            <a:pPr marL="12700" marR="43815">
              <a:lnSpc>
                <a:spcPts val="1550"/>
              </a:lnSpc>
              <a:spcBef>
                <a:spcPts val="80"/>
              </a:spcBef>
            </a:pPr>
            <a:r>
              <a:rPr sz="1150" spc="-5" dirty="0">
                <a:latin typeface="Cambria"/>
                <a:cs typeface="Cambria"/>
              </a:rPr>
              <a:t>promosso dall’Abi </a:t>
            </a:r>
            <a:r>
              <a:rPr sz="1150" dirty="0">
                <a:latin typeface="Cambria"/>
                <a:cs typeface="Cambria"/>
              </a:rPr>
              <a:t>in </a:t>
            </a:r>
            <a:r>
              <a:rPr sz="1150" spc="-5" dirty="0">
                <a:latin typeface="Cambria"/>
                <a:cs typeface="Cambria"/>
              </a:rPr>
              <a:t>numerose </a:t>
            </a:r>
            <a:r>
              <a:rPr sz="1150" spc="-10" dirty="0">
                <a:latin typeface="Cambria"/>
                <a:cs typeface="Cambria"/>
              </a:rPr>
              <a:t>città </a:t>
            </a:r>
            <a:r>
              <a:rPr sz="1150" spc="-5" dirty="0">
                <a:latin typeface="Cambria"/>
                <a:cs typeface="Cambria"/>
              </a:rPr>
              <a:t>italiane), commentiamo  le ultime sull’impertinente Asimo che </a:t>
            </a:r>
            <a:r>
              <a:rPr sz="1150" dirty="0">
                <a:latin typeface="Cambria"/>
                <a:cs typeface="Cambria"/>
              </a:rPr>
              <a:t>a Tokio ha</a:t>
            </a:r>
            <a:r>
              <a:rPr sz="1150" spc="45" dirty="0">
                <a:latin typeface="Cambria"/>
                <a:cs typeface="Cambria"/>
              </a:rPr>
              <a:t> </a:t>
            </a:r>
            <a:r>
              <a:rPr sz="1150" spc="-5" dirty="0">
                <a:latin typeface="Cambria"/>
                <a:cs typeface="Cambria"/>
              </a:rPr>
              <a:t>“rifiutato”</a:t>
            </a:r>
            <a:endParaRPr sz="1150">
              <a:latin typeface="Cambria"/>
              <a:cs typeface="Cambria"/>
            </a:endParaRPr>
          </a:p>
          <a:p>
            <a:pPr marL="12700" marR="5080">
              <a:lnSpc>
                <a:spcPts val="1550"/>
              </a:lnSpc>
              <a:spcBef>
                <a:spcPts val="10"/>
              </a:spcBef>
            </a:pPr>
            <a:r>
              <a:rPr sz="1150" dirty="0">
                <a:latin typeface="Cambria"/>
                <a:cs typeface="Cambria"/>
              </a:rPr>
              <a:t>di </a:t>
            </a:r>
            <a:r>
              <a:rPr sz="1150" spc="-5" dirty="0">
                <a:latin typeface="Cambria"/>
                <a:cs typeface="Cambria"/>
              </a:rPr>
              <a:t>stringere la mano </a:t>
            </a:r>
            <a:r>
              <a:rPr sz="1150" spc="-10" dirty="0">
                <a:latin typeface="Cambria"/>
                <a:cs typeface="Cambria"/>
              </a:rPr>
              <a:t>alla </a:t>
            </a:r>
            <a:r>
              <a:rPr sz="1150" spc="-5" dirty="0">
                <a:latin typeface="Cambria"/>
                <a:cs typeface="Cambria"/>
              </a:rPr>
              <a:t>cancelliera tedesca Angela Merkel </a:t>
            </a:r>
            <a:r>
              <a:rPr sz="1150" dirty="0">
                <a:latin typeface="Cambria"/>
                <a:cs typeface="Cambria"/>
              </a:rPr>
              <a:t>in  </a:t>
            </a:r>
            <a:r>
              <a:rPr sz="1150" spc="-5" dirty="0">
                <a:latin typeface="Cambria"/>
                <a:cs typeface="Cambria"/>
              </a:rPr>
              <a:t>visita ufficiale, </a:t>
            </a:r>
            <a:r>
              <a:rPr sz="1150" dirty="0">
                <a:latin typeface="Cambria"/>
                <a:cs typeface="Cambria"/>
              </a:rPr>
              <a:t>e </a:t>
            </a:r>
            <a:r>
              <a:rPr sz="1150" spc="-10" dirty="0">
                <a:latin typeface="Cambria"/>
                <a:cs typeface="Cambria"/>
              </a:rPr>
              <a:t>sui </a:t>
            </a:r>
            <a:r>
              <a:rPr sz="1150" spc="-5" dirty="0">
                <a:latin typeface="Cambria"/>
                <a:cs typeface="Cambria"/>
              </a:rPr>
              <a:t>nuovi robottini antropomorfi stile </a:t>
            </a:r>
            <a:r>
              <a:rPr sz="1150" dirty="0">
                <a:latin typeface="Cambria"/>
                <a:cs typeface="Cambria"/>
              </a:rPr>
              <a:t>iCub  (il </a:t>
            </a:r>
            <a:r>
              <a:rPr sz="1150" spc="-5" dirty="0">
                <a:latin typeface="Cambria"/>
                <a:cs typeface="Cambria"/>
              </a:rPr>
              <a:t>prototipo dell’IIT di Genova in tour dimostrativo) che  promettono di prendere </a:t>
            </a:r>
            <a:r>
              <a:rPr sz="1150" dirty="0">
                <a:latin typeface="Cambria"/>
                <a:cs typeface="Cambria"/>
              </a:rPr>
              <a:t>servizio nelle </a:t>
            </a:r>
            <a:r>
              <a:rPr sz="1150" spc="-5" dirty="0">
                <a:latin typeface="Cambria"/>
                <a:cs typeface="Cambria"/>
              </a:rPr>
              <a:t>nostre </a:t>
            </a:r>
            <a:r>
              <a:rPr sz="1150" spc="-10" dirty="0">
                <a:latin typeface="Cambria"/>
                <a:cs typeface="Cambria"/>
              </a:rPr>
              <a:t>case </a:t>
            </a:r>
            <a:r>
              <a:rPr sz="1150" dirty="0">
                <a:latin typeface="Cambria"/>
                <a:cs typeface="Cambria"/>
              </a:rPr>
              <a:t>nel </a:t>
            </a:r>
            <a:r>
              <a:rPr sz="1150" spc="-5" dirty="0">
                <a:latin typeface="Cambria"/>
                <a:cs typeface="Cambria"/>
              </a:rPr>
              <a:t>giro </a:t>
            </a:r>
            <a:r>
              <a:rPr sz="1150" dirty="0">
                <a:latin typeface="Cambria"/>
                <a:cs typeface="Cambria"/>
              </a:rPr>
              <a:t>di  </a:t>
            </a:r>
            <a:r>
              <a:rPr sz="1150" spc="-5" dirty="0">
                <a:latin typeface="Cambria"/>
                <a:cs typeface="Cambria"/>
              </a:rPr>
              <a:t>7-8</a:t>
            </a:r>
            <a:r>
              <a:rPr sz="1150" spc="-10" dirty="0">
                <a:latin typeface="Cambria"/>
                <a:cs typeface="Cambria"/>
              </a:rPr>
              <a:t> </a:t>
            </a:r>
            <a:r>
              <a:rPr sz="1150" spc="-5" dirty="0">
                <a:latin typeface="Cambria"/>
                <a:cs typeface="Cambria"/>
              </a:rPr>
              <a:t>anni.</a:t>
            </a:r>
            <a:endParaRPr sz="1150">
              <a:latin typeface="Cambria"/>
              <a:cs typeface="Cambria"/>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Iodonna.it</a:t>
            </a:r>
            <a:endParaRPr sz="1600">
              <a:latin typeface="Arial"/>
              <a:cs typeface="Arial"/>
            </a:endParaRPr>
          </a:p>
          <a:p>
            <a:pPr marL="12700">
              <a:lnSpc>
                <a:spcPts val="1880"/>
              </a:lnSpc>
            </a:pPr>
            <a:r>
              <a:rPr sz="1600" b="1" spc="-5" dirty="0">
                <a:latin typeface="Arial"/>
                <a:cs typeface="Arial"/>
              </a:rPr>
              <a:t>9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48813"/>
            <a:ext cx="6113780" cy="7247890"/>
          </a:xfrm>
          <a:prstGeom prst="rect">
            <a:avLst/>
          </a:prstGeom>
        </p:spPr>
        <p:txBody>
          <a:bodyPr vert="horz" wrap="square" lIns="0" tIns="12700" rIns="0" bIns="0" rtlCol="0">
            <a:spAutoFit/>
          </a:bodyPr>
          <a:lstStyle/>
          <a:p>
            <a:pPr marL="12700">
              <a:lnSpc>
                <a:spcPts val="1360"/>
              </a:lnSpc>
              <a:spcBef>
                <a:spcPts val="100"/>
              </a:spcBef>
            </a:pPr>
            <a:r>
              <a:rPr sz="1150" b="1" i="1" spc="-5" dirty="0">
                <a:latin typeface="Cambria"/>
                <a:cs typeface="Cambria"/>
              </a:rPr>
              <a:t>L’aspetto fisico dei robot dovrebbe essere plasmato in base alla</a:t>
            </a:r>
            <a:r>
              <a:rPr sz="1150" b="1" i="1" spc="70" dirty="0">
                <a:latin typeface="Cambria"/>
                <a:cs typeface="Cambria"/>
              </a:rPr>
              <a:t> </a:t>
            </a:r>
            <a:r>
              <a:rPr sz="1150" b="1" i="1" spc="-5" dirty="0">
                <a:latin typeface="Cambria"/>
                <a:cs typeface="Cambria"/>
              </a:rPr>
              <a:t>specializzazione?</a:t>
            </a:r>
            <a:endParaRPr sz="1150">
              <a:latin typeface="Cambria"/>
              <a:cs typeface="Cambria"/>
            </a:endParaRPr>
          </a:p>
          <a:p>
            <a:pPr marL="12700" marR="5080">
              <a:lnSpc>
                <a:spcPct val="97600"/>
              </a:lnSpc>
              <a:spcBef>
                <a:spcPts val="15"/>
              </a:spcBef>
            </a:pPr>
            <a:r>
              <a:rPr sz="1150" spc="-5" dirty="0">
                <a:latin typeface="Cambria"/>
                <a:cs typeface="Cambria"/>
              </a:rPr>
              <a:t>E’ già così </a:t>
            </a:r>
            <a:r>
              <a:rPr sz="1150" dirty="0">
                <a:latin typeface="Cambria"/>
                <a:cs typeface="Cambria"/>
              </a:rPr>
              <a:t>nei </a:t>
            </a:r>
            <a:r>
              <a:rPr sz="1150" spc="-5" dirty="0">
                <a:latin typeface="Cambria"/>
                <a:cs typeface="Cambria"/>
              </a:rPr>
              <a:t>fatti. Prendiamo un </a:t>
            </a:r>
            <a:r>
              <a:rPr sz="1150" dirty="0">
                <a:latin typeface="Cambria"/>
                <a:cs typeface="Cambria"/>
              </a:rPr>
              <a:t>robot </a:t>
            </a:r>
            <a:r>
              <a:rPr sz="1150" spc="-5" dirty="0">
                <a:latin typeface="Cambria"/>
                <a:cs typeface="Cambria"/>
              </a:rPr>
              <a:t>marino che </a:t>
            </a:r>
            <a:r>
              <a:rPr sz="1150" dirty="0">
                <a:latin typeface="Cambria"/>
                <a:cs typeface="Cambria"/>
              </a:rPr>
              <a:t>scende </a:t>
            </a:r>
            <a:r>
              <a:rPr sz="1150" spc="-5" dirty="0">
                <a:latin typeface="Cambria"/>
                <a:cs typeface="Cambria"/>
              </a:rPr>
              <a:t>nelle profondità </a:t>
            </a:r>
            <a:r>
              <a:rPr sz="1150" dirty="0">
                <a:latin typeface="Cambria"/>
                <a:cs typeface="Cambria"/>
              </a:rPr>
              <a:t>oceaniche a </a:t>
            </a:r>
            <a:r>
              <a:rPr sz="1150" spc="-5" dirty="0">
                <a:latin typeface="Cambria"/>
                <a:cs typeface="Cambria"/>
              </a:rPr>
              <a:t>liberare  l’Artico </a:t>
            </a:r>
            <a:r>
              <a:rPr sz="1150" dirty="0">
                <a:latin typeface="Cambria"/>
                <a:cs typeface="Cambria"/>
              </a:rPr>
              <a:t>dalle scorie </a:t>
            </a:r>
            <a:r>
              <a:rPr sz="1150" spc="-5" dirty="0">
                <a:latin typeface="Cambria"/>
                <a:cs typeface="Cambria"/>
              </a:rPr>
              <a:t>nucleari accumulate </a:t>
            </a:r>
            <a:r>
              <a:rPr sz="1150" spc="-10" dirty="0">
                <a:latin typeface="Cambria"/>
                <a:cs typeface="Cambria"/>
              </a:rPr>
              <a:t>in </a:t>
            </a:r>
            <a:r>
              <a:rPr sz="1150" spc="-5" dirty="0">
                <a:latin typeface="Cambria"/>
                <a:cs typeface="Cambria"/>
              </a:rPr>
              <a:t>decenni di Guerra fredda: non ci si aspetta che </a:t>
            </a:r>
            <a:r>
              <a:rPr sz="1150" dirty="0">
                <a:latin typeface="Cambria"/>
                <a:cs typeface="Cambria"/>
              </a:rPr>
              <a:t>sia </a:t>
            </a:r>
            <a:r>
              <a:rPr sz="1150" spc="-5" dirty="0">
                <a:latin typeface="Cambria"/>
                <a:cs typeface="Cambria"/>
              </a:rPr>
              <a:t>un  umanoide, mentre lo si immagina </a:t>
            </a:r>
            <a:r>
              <a:rPr sz="1150" dirty="0">
                <a:latin typeface="Cambria"/>
                <a:cs typeface="Cambria"/>
              </a:rPr>
              <a:t>a forma di </a:t>
            </a:r>
            <a:r>
              <a:rPr sz="1150" spc="-5" dirty="0">
                <a:latin typeface="Cambria"/>
                <a:cs typeface="Cambria"/>
              </a:rPr>
              <a:t>pesce </a:t>
            </a:r>
            <a:r>
              <a:rPr sz="1150" dirty="0">
                <a:latin typeface="Cambria"/>
                <a:cs typeface="Cambria"/>
              </a:rPr>
              <a:t>o </a:t>
            </a:r>
            <a:r>
              <a:rPr sz="1150" spc="-5" dirty="0">
                <a:latin typeface="Cambria"/>
                <a:cs typeface="Cambria"/>
              </a:rPr>
              <a:t>di medusa. Così </a:t>
            </a:r>
            <a:r>
              <a:rPr sz="1150" spc="-10" dirty="0">
                <a:latin typeface="Cambria"/>
                <a:cs typeface="Cambria"/>
              </a:rPr>
              <a:t>un </a:t>
            </a:r>
            <a:r>
              <a:rPr sz="1150" spc="-5" dirty="0">
                <a:latin typeface="Cambria"/>
                <a:cs typeface="Cambria"/>
              </a:rPr>
              <a:t>robot che pulisce </a:t>
            </a:r>
            <a:r>
              <a:rPr sz="1150" dirty="0">
                <a:latin typeface="Cambria"/>
                <a:cs typeface="Cambria"/>
              </a:rPr>
              <a:t>il  </a:t>
            </a:r>
            <a:r>
              <a:rPr sz="1150" spc="-5" dirty="0">
                <a:latin typeface="Cambria"/>
                <a:cs typeface="Cambria"/>
              </a:rPr>
              <a:t>pavimento non dev’essere per </a:t>
            </a:r>
            <a:r>
              <a:rPr sz="1150" dirty="0">
                <a:latin typeface="Cambria"/>
                <a:cs typeface="Cambria"/>
              </a:rPr>
              <a:t>forza </a:t>
            </a:r>
            <a:r>
              <a:rPr sz="1150" spc="-10" dirty="0">
                <a:latin typeface="Cambria"/>
                <a:cs typeface="Cambria"/>
              </a:rPr>
              <a:t>un </a:t>
            </a:r>
            <a:r>
              <a:rPr sz="1150" spc="-5" dirty="0">
                <a:latin typeface="Cambria"/>
                <a:cs typeface="Cambria"/>
              </a:rPr>
              <a:t>bipede, </a:t>
            </a:r>
            <a:r>
              <a:rPr sz="1150" dirty="0">
                <a:latin typeface="Cambria"/>
                <a:cs typeface="Cambria"/>
              </a:rPr>
              <a:t>e </a:t>
            </a:r>
            <a:r>
              <a:rPr sz="1150" spc="-5" dirty="0">
                <a:latin typeface="Cambria"/>
                <a:cs typeface="Cambria"/>
              </a:rPr>
              <a:t>infatti </a:t>
            </a:r>
            <a:r>
              <a:rPr sz="1150" dirty="0">
                <a:latin typeface="Cambria"/>
                <a:cs typeface="Cambria"/>
              </a:rPr>
              <a:t>i </a:t>
            </a:r>
            <a:r>
              <a:rPr sz="1150" spc="-5" dirty="0">
                <a:latin typeface="Cambria"/>
                <a:cs typeface="Cambria"/>
              </a:rPr>
              <a:t>robot aspirapolvere </a:t>
            </a:r>
            <a:r>
              <a:rPr sz="1150" dirty="0">
                <a:latin typeface="Cambria"/>
                <a:cs typeface="Cambria"/>
              </a:rPr>
              <a:t>hanno </a:t>
            </a:r>
            <a:r>
              <a:rPr sz="1150" spc="-5" dirty="0">
                <a:latin typeface="Cambria"/>
                <a:cs typeface="Cambria"/>
              </a:rPr>
              <a:t>la forma </a:t>
            </a:r>
            <a:r>
              <a:rPr sz="1150" dirty="0">
                <a:latin typeface="Cambria"/>
                <a:cs typeface="Cambria"/>
              </a:rPr>
              <a:t>di </a:t>
            </a:r>
            <a:r>
              <a:rPr sz="1150" spc="-5" dirty="0">
                <a:latin typeface="Cambria"/>
                <a:cs typeface="Cambria"/>
              </a:rPr>
              <a:t>un  disco…</a:t>
            </a:r>
            <a:endParaRPr sz="1150">
              <a:latin typeface="Cambria"/>
              <a:cs typeface="Cambria"/>
            </a:endParaRPr>
          </a:p>
          <a:p>
            <a:pPr>
              <a:lnSpc>
                <a:spcPct val="100000"/>
              </a:lnSpc>
              <a:spcBef>
                <a:spcPts val="50"/>
              </a:spcBef>
            </a:pPr>
            <a:endParaRPr sz="1150">
              <a:latin typeface="Times New Roman"/>
              <a:cs typeface="Times New Roman"/>
            </a:endParaRPr>
          </a:p>
          <a:p>
            <a:pPr marL="12700">
              <a:lnSpc>
                <a:spcPts val="1370"/>
              </a:lnSpc>
            </a:pPr>
            <a:r>
              <a:rPr sz="1150" b="1" i="1" dirty="0">
                <a:latin typeface="Cambria"/>
                <a:cs typeface="Cambria"/>
              </a:rPr>
              <a:t>Ma </a:t>
            </a:r>
            <a:r>
              <a:rPr sz="1150" b="1" i="1" spc="-5" dirty="0">
                <a:latin typeface="Cambria"/>
                <a:cs typeface="Cambria"/>
              </a:rPr>
              <a:t>allora perché ci attrae </a:t>
            </a:r>
            <a:r>
              <a:rPr sz="1150" b="1" i="1" dirty="0">
                <a:latin typeface="Cambria"/>
                <a:cs typeface="Cambria"/>
              </a:rPr>
              <a:t>tanto </a:t>
            </a:r>
            <a:r>
              <a:rPr sz="1150" b="1" i="1" spc="-10" dirty="0">
                <a:latin typeface="Cambria"/>
                <a:cs typeface="Cambria"/>
              </a:rPr>
              <a:t>il </a:t>
            </a:r>
            <a:r>
              <a:rPr sz="1150" b="1" i="1" spc="-5" dirty="0">
                <a:latin typeface="Cambria"/>
                <a:cs typeface="Cambria"/>
              </a:rPr>
              <a:t>robot fatto </a:t>
            </a:r>
            <a:r>
              <a:rPr sz="1150" b="1" i="1" dirty="0">
                <a:latin typeface="Cambria"/>
                <a:cs typeface="Cambria"/>
              </a:rPr>
              <a:t>a </a:t>
            </a:r>
            <a:r>
              <a:rPr sz="1150" b="1" i="1" spc="-5" dirty="0">
                <a:latin typeface="Cambria"/>
                <a:cs typeface="Cambria"/>
              </a:rPr>
              <a:t>nostra immagine </a:t>
            </a:r>
            <a:r>
              <a:rPr sz="1150" b="1" i="1" dirty="0">
                <a:latin typeface="Cambria"/>
                <a:cs typeface="Cambria"/>
              </a:rPr>
              <a:t>e</a:t>
            </a:r>
            <a:r>
              <a:rPr sz="1150" b="1" i="1" spc="45" dirty="0">
                <a:latin typeface="Cambria"/>
                <a:cs typeface="Cambria"/>
              </a:rPr>
              <a:t> </a:t>
            </a:r>
            <a:r>
              <a:rPr sz="1150" b="1" i="1" spc="-5" dirty="0">
                <a:latin typeface="Cambria"/>
                <a:cs typeface="Cambria"/>
              </a:rPr>
              <a:t>somiglianza?</a:t>
            </a:r>
            <a:endParaRPr sz="1150">
              <a:latin typeface="Cambria"/>
              <a:cs typeface="Cambria"/>
            </a:endParaRPr>
          </a:p>
          <a:p>
            <a:pPr marL="12700" marR="286385">
              <a:lnSpc>
                <a:spcPts val="1340"/>
              </a:lnSpc>
              <a:spcBef>
                <a:spcPts val="65"/>
              </a:spcBef>
            </a:pPr>
            <a:r>
              <a:rPr sz="1150" dirty="0">
                <a:latin typeface="Cambria"/>
                <a:cs typeface="Cambria"/>
              </a:rPr>
              <a:t>Forse </a:t>
            </a:r>
            <a:r>
              <a:rPr sz="1150" spc="-5" dirty="0">
                <a:latin typeface="Cambria"/>
                <a:cs typeface="Cambria"/>
              </a:rPr>
              <a:t>perché l’umanità </a:t>
            </a:r>
            <a:r>
              <a:rPr sz="1150" dirty="0">
                <a:latin typeface="Cambria"/>
                <a:cs typeface="Cambria"/>
              </a:rPr>
              <a:t>si </a:t>
            </a:r>
            <a:r>
              <a:rPr sz="1150" spc="-5" dirty="0">
                <a:latin typeface="Cambria"/>
                <a:cs typeface="Cambria"/>
              </a:rPr>
              <a:t>porta dietro questo mito di Prometeo per cui </a:t>
            </a:r>
            <a:r>
              <a:rPr sz="1150" spc="-10" dirty="0">
                <a:latin typeface="Cambria"/>
                <a:cs typeface="Cambria"/>
              </a:rPr>
              <a:t>deve </a:t>
            </a:r>
            <a:r>
              <a:rPr sz="1150" spc="-5" dirty="0">
                <a:latin typeface="Cambria"/>
                <a:cs typeface="Cambria"/>
              </a:rPr>
              <a:t>creare un </a:t>
            </a:r>
            <a:r>
              <a:rPr sz="1150" dirty="0">
                <a:latin typeface="Cambria"/>
                <a:cs typeface="Cambria"/>
              </a:rPr>
              <a:t>essere  </a:t>
            </a:r>
            <a:r>
              <a:rPr sz="1150" spc="-5" dirty="0">
                <a:latin typeface="Cambria"/>
                <a:cs typeface="Cambria"/>
              </a:rPr>
              <a:t>intelligente, simile </a:t>
            </a:r>
            <a:r>
              <a:rPr sz="1150" dirty="0">
                <a:latin typeface="Cambria"/>
                <a:cs typeface="Cambria"/>
              </a:rPr>
              <a:t>a sé, non secondo i </a:t>
            </a:r>
            <a:r>
              <a:rPr sz="1150" spc="-5" dirty="0">
                <a:latin typeface="Cambria"/>
                <a:cs typeface="Cambria"/>
              </a:rPr>
              <a:t>criteri della normale riproduzione, che </a:t>
            </a:r>
            <a:r>
              <a:rPr sz="1150" spc="-10" dirty="0">
                <a:latin typeface="Cambria"/>
                <a:cs typeface="Cambria"/>
              </a:rPr>
              <a:t>tutti </a:t>
            </a:r>
            <a:r>
              <a:rPr sz="1150" spc="-5" dirty="0">
                <a:latin typeface="Cambria"/>
                <a:cs typeface="Cambria"/>
              </a:rPr>
              <a:t>più </a:t>
            </a:r>
            <a:r>
              <a:rPr sz="1150" dirty="0">
                <a:latin typeface="Cambria"/>
                <a:cs typeface="Cambria"/>
              </a:rPr>
              <a:t>o</a:t>
            </a:r>
            <a:r>
              <a:rPr sz="1150" spc="90" dirty="0">
                <a:latin typeface="Cambria"/>
                <a:cs typeface="Cambria"/>
              </a:rPr>
              <a:t> </a:t>
            </a:r>
            <a:r>
              <a:rPr sz="1150" dirty="0">
                <a:latin typeface="Cambria"/>
                <a:cs typeface="Cambria"/>
              </a:rPr>
              <a:t>meno</a:t>
            </a:r>
            <a:endParaRPr sz="1150">
              <a:latin typeface="Cambria"/>
              <a:cs typeface="Cambria"/>
            </a:endParaRPr>
          </a:p>
          <a:p>
            <a:pPr marL="12700" marR="23495">
              <a:lnSpc>
                <a:spcPts val="1340"/>
              </a:lnSpc>
              <a:spcBef>
                <a:spcPts val="20"/>
              </a:spcBef>
            </a:pPr>
            <a:r>
              <a:rPr sz="1150" spc="-5" dirty="0">
                <a:latin typeface="Cambria"/>
                <a:cs typeface="Cambria"/>
              </a:rPr>
              <a:t>conosciamo… No, </a:t>
            </a:r>
            <a:r>
              <a:rPr sz="1150" dirty="0">
                <a:latin typeface="Cambria"/>
                <a:cs typeface="Cambria"/>
              </a:rPr>
              <a:t>noi </a:t>
            </a:r>
            <a:r>
              <a:rPr sz="1150" spc="-5" dirty="0">
                <a:latin typeface="Cambria"/>
                <a:cs typeface="Cambria"/>
              </a:rPr>
              <a:t>dobbiamo re-inventarci continuamente </a:t>
            </a:r>
            <a:r>
              <a:rPr sz="1150" dirty="0">
                <a:latin typeface="Cambria"/>
                <a:cs typeface="Cambria"/>
              </a:rPr>
              <a:t>e </a:t>
            </a:r>
            <a:r>
              <a:rPr sz="1150" spc="-5" dirty="0">
                <a:latin typeface="Cambria"/>
                <a:cs typeface="Cambria"/>
              </a:rPr>
              <a:t>produrre </a:t>
            </a:r>
            <a:r>
              <a:rPr sz="1150" dirty="0">
                <a:latin typeface="Cambria"/>
                <a:cs typeface="Cambria"/>
              </a:rPr>
              <a:t>i </a:t>
            </a:r>
            <a:r>
              <a:rPr sz="1150" spc="-5" dirty="0">
                <a:latin typeface="Cambria"/>
                <a:cs typeface="Cambria"/>
              </a:rPr>
              <a:t>bambini come fanno </a:t>
            </a:r>
            <a:r>
              <a:rPr sz="1150" spc="-10" dirty="0">
                <a:latin typeface="Cambria"/>
                <a:cs typeface="Cambria"/>
              </a:rPr>
              <a:t>gli  </a:t>
            </a:r>
            <a:r>
              <a:rPr sz="1150" dirty="0">
                <a:latin typeface="Cambria"/>
                <a:cs typeface="Cambria"/>
              </a:rPr>
              <a:t>dei. </a:t>
            </a:r>
            <a:r>
              <a:rPr sz="1150" spc="-5" dirty="0">
                <a:latin typeface="Cambria"/>
                <a:cs typeface="Cambria"/>
              </a:rPr>
              <a:t>E’ un “baco” del nostro software: </a:t>
            </a:r>
            <a:r>
              <a:rPr sz="1150" dirty="0">
                <a:latin typeface="Cambria"/>
                <a:cs typeface="Cambria"/>
              </a:rPr>
              <a:t>dobbiamo </a:t>
            </a:r>
            <a:r>
              <a:rPr sz="1150" spc="-5" dirty="0">
                <a:latin typeface="Cambria"/>
                <a:cs typeface="Cambria"/>
              </a:rPr>
              <a:t>sempre ottenere qualcosa di artificiale, che va  oltre la natura. Il che ovviamente </a:t>
            </a:r>
            <a:r>
              <a:rPr sz="1150" dirty="0">
                <a:latin typeface="Cambria"/>
                <a:cs typeface="Cambria"/>
              </a:rPr>
              <a:t>ha anche </a:t>
            </a:r>
            <a:r>
              <a:rPr sz="1150" spc="-5" dirty="0">
                <a:latin typeface="Cambria"/>
                <a:cs typeface="Cambria"/>
              </a:rPr>
              <a:t>aspetti positivi, come la valanga di </a:t>
            </a:r>
            <a:r>
              <a:rPr sz="1150" dirty="0">
                <a:latin typeface="Cambria"/>
                <a:cs typeface="Cambria"/>
              </a:rPr>
              <a:t>tecnologia</a:t>
            </a:r>
            <a:r>
              <a:rPr sz="1150" spc="60" dirty="0">
                <a:latin typeface="Cambria"/>
                <a:cs typeface="Cambria"/>
              </a:rPr>
              <a:t> </a:t>
            </a:r>
            <a:r>
              <a:rPr sz="1150" spc="-5" dirty="0">
                <a:latin typeface="Cambria"/>
                <a:cs typeface="Cambria"/>
              </a:rPr>
              <a:t>che</a:t>
            </a:r>
            <a:endParaRPr sz="1150">
              <a:latin typeface="Cambria"/>
              <a:cs typeface="Cambria"/>
            </a:endParaRPr>
          </a:p>
          <a:p>
            <a:pPr marL="12700">
              <a:lnSpc>
                <a:spcPts val="1325"/>
              </a:lnSpc>
            </a:pPr>
            <a:r>
              <a:rPr sz="1150" spc="-5" dirty="0">
                <a:latin typeface="Cambria"/>
                <a:cs typeface="Cambria"/>
              </a:rPr>
              <a:t>l’uomo </a:t>
            </a:r>
            <a:r>
              <a:rPr sz="1150" dirty="0">
                <a:latin typeface="Cambria"/>
                <a:cs typeface="Cambria"/>
              </a:rPr>
              <a:t>ha </a:t>
            </a:r>
            <a:r>
              <a:rPr sz="1150" spc="-5" dirty="0">
                <a:latin typeface="Cambria"/>
                <a:cs typeface="Cambria"/>
              </a:rPr>
              <a:t>generato </a:t>
            </a:r>
            <a:r>
              <a:rPr sz="1150" dirty="0">
                <a:latin typeface="Cambria"/>
                <a:cs typeface="Cambria"/>
              </a:rPr>
              <a:t>e </a:t>
            </a:r>
            <a:r>
              <a:rPr sz="1150" spc="-5" dirty="0">
                <a:latin typeface="Cambria"/>
                <a:cs typeface="Cambria"/>
              </a:rPr>
              <a:t>grazie alla quale </a:t>
            </a:r>
            <a:r>
              <a:rPr sz="1150" spc="-10" dirty="0">
                <a:latin typeface="Cambria"/>
                <a:cs typeface="Cambria"/>
              </a:rPr>
              <a:t>ha </a:t>
            </a:r>
            <a:r>
              <a:rPr sz="1150" spc="-5" dirty="0">
                <a:latin typeface="Cambria"/>
                <a:cs typeface="Cambria"/>
              </a:rPr>
              <a:t>superato tante</a:t>
            </a:r>
            <a:r>
              <a:rPr sz="1150" spc="35" dirty="0">
                <a:latin typeface="Cambria"/>
                <a:cs typeface="Cambria"/>
              </a:rPr>
              <a:t> </a:t>
            </a:r>
            <a:r>
              <a:rPr sz="1150" dirty="0">
                <a:latin typeface="Cambria"/>
                <a:cs typeface="Cambria"/>
              </a:rPr>
              <a:t>crisi.</a:t>
            </a:r>
            <a:endParaRPr sz="1150">
              <a:latin typeface="Cambria"/>
              <a:cs typeface="Cambria"/>
            </a:endParaRPr>
          </a:p>
          <a:p>
            <a:pPr>
              <a:lnSpc>
                <a:spcPct val="100000"/>
              </a:lnSpc>
              <a:spcBef>
                <a:spcPts val="45"/>
              </a:spcBef>
            </a:pPr>
            <a:endParaRPr sz="1150">
              <a:latin typeface="Times New Roman"/>
              <a:cs typeface="Times New Roman"/>
            </a:endParaRPr>
          </a:p>
          <a:p>
            <a:pPr marL="12700">
              <a:lnSpc>
                <a:spcPts val="1360"/>
              </a:lnSpc>
            </a:pPr>
            <a:r>
              <a:rPr sz="1150" b="1" i="1" spc="-5" dirty="0">
                <a:latin typeface="Cambria"/>
                <a:cs typeface="Cambria"/>
              </a:rPr>
              <a:t>Lo scenario futuribile sembra premiare questa</a:t>
            </a:r>
            <a:r>
              <a:rPr sz="1150" b="1" i="1" spc="20" dirty="0">
                <a:latin typeface="Cambria"/>
                <a:cs typeface="Cambria"/>
              </a:rPr>
              <a:t> </a:t>
            </a:r>
            <a:r>
              <a:rPr sz="1150" b="1" i="1" dirty="0">
                <a:latin typeface="Cambria"/>
                <a:cs typeface="Cambria"/>
              </a:rPr>
              <a:t>tendenza…</a:t>
            </a:r>
            <a:endParaRPr sz="1150">
              <a:latin typeface="Cambria"/>
              <a:cs typeface="Cambria"/>
            </a:endParaRPr>
          </a:p>
          <a:p>
            <a:pPr marL="12700" marR="50165">
              <a:lnSpc>
                <a:spcPct val="97700"/>
              </a:lnSpc>
              <a:spcBef>
                <a:spcPts val="15"/>
              </a:spcBef>
            </a:pPr>
            <a:r>
              <a:rPr sz="1150" spc="-5" dirty="0">
                <a:latin typeface="Cambria"/>
                <a:cs typeface="Cambria"/>
              </a:rPr>
              <a:t>L’umanoide affascina sempre. Noi stessi, come Scuola </a:t>
            </a:r>
            <a:r>
              <a:rPr sz="1150" dirty="0">
                <a:latin typeface="Cambria"/>
                <a:cs typeface="Cambria"/>
              </a:rPr>
              <a:t>di </a:t>
            </a:r>
            <a:r>
              <a:rPr sz="1150" spc="-5" dirty="0">
                <a:latin typeface="Cambria"/>
                <a:cs typeface="Cambria"/>
              </a:rPr>
              <a:t>Robotica, siamo impegnati in una gara  internazionale che utilizza un piccolo </a:t>
            </a:r>
            <a:r>
              <a:rPr sz="1150" dirty="0">
                <a:latin typeface="Cambria"/>
                <a:cs typeface="Cambria"/>
              </a:rPr>
              <a:t>e </a:t>
            </a:r>
            <a:r>
              <a:rPr sz="1150" spc="-5" dirty="0">
                <a:latin typeface="Cambria"/>
                <a:cs typeface="Cambria"/>
              </a:rPr>
              <a:t>grazioso </a:t>
            </a:r>
            <a:r>
              <a:rPr sz="1150" dirty="0">
                <a:latin typeface="Cambria"/>
                <a:cs typeface="Cambria"/>
              </a:rPr>
              <a:t>robot </a:t>
            </a:r>
            <a:r>
              <a:rPr sz="1150" spc="-5" dirty="0">
                <a:latin typeface="Cambria"/>
                <a:cs typeface="Cambria"/>
              </a:rPr>
              <a:t>antropomorfo soprannominato Nao, in  </a:t>
            </a:r>
            <a:r>
              <a:rPr sz="1150" dirty="0">
                <a:latin typeface="Cambria"/>
                <a:cs typeface="Cambria"/>
              </a:rPr>
              <a:t>grado di </a:t>
            </a:r>
            <a:r>
              <a:rPr sz="1150" spc="-5" dirty="0">
                <a:latin typeface="Cambria"/>
                <a:cs typeface="Cambria"/>
              </a:rPr>
              <a:t>rendersi utile in tantissime incombenze. Ed </a:t>
            </a:r>
            <a:r>
              <a:rPr sz="1150" dirty="0">
                <a:latin typeface="Cambria"/>
                <a:cs typeface="Cambria"/>
              </a:rPr>
              <a:t>è sempre </a:t>
            </a:r>
            <a:r>
              <a:rPr sz="1150" spc="-5" dirty="0">
                <a:latin typeface="Cambria"/>
                <a:cs typeface="Cambria"/>
              </a:rPr>
              <a:t>valida la sfida dei giapponesi </a:t>
            </a:r>
            <a:r>
              <a:rPr sz="1150" dirty="0">
                <a:latin typeface="Cambria"/>
                <a:cs typeface="Cambria"/>
              </a:rPr>
              <a:t>che  </a:t>
            </a:r>
            <a:r>
              <a:rPr sz="1150" spc="-5" dirty="0">
                <a:latin typeface="Cambria"/>
                <a:cs typeface="Cambria"/>
              </a:rPr>
              <a:t>per </a:t>
            </a:r>
            <a:r>
              <a:rPr sz="1150" dirty="0">
                <a:latin typeface="Cambria"/>
                <a:cs typeface="Cambria"/>
              </a:rPr>
              <a:t>il </a:t>
            </a:r>
            <a:r>
              <a:rPr sz="1150" spc="-5" dirty="0">
                <a:latin typeface="Cambria"/>
                <a:cs typeface="Cambria"/>
              </a:rPr>
              <a:t>2050 pronosticano di vincere </a:t>
            </a:r>
            <a:r>
              <a:rPr sz="1150" dirty="0">
                <a:latin typeface="Cambria"/>
                <a:cs typeface="Cambria"/>
              </a:rPr>
              <a:t>i </a:t>
            </a:r>
            <a:r>
              <a:rPr sz="1150" spc="-5" dirty="0">
                <a:latin typeface="Cambria"/>
                <a:cs typeface="Cambria"/>
              </a:rPr>
              <a:t>mondiali di </a:t>
            </a:r>
            <a:r>
              <a:rPr sz="1150" spc="-10" dirty="0">
                <a:latin typeface="Cambria"/>
                <a:cs typeface="Cambria"/>
              </a:rPr>
              <a:t>calcio </a:t>
            </a:r>
            <a:r>
              <a:rPr sz="1150" spc="-5" dirty="0">
                <a:latin typeface="Cambria"/>
                <a:cs typeface="Cambria"/>
              </a:rPr>
              <a:t>con una squadra di umanoidi. Insomma la  </a:t>
            </a:r>
            <a:r>
              <a:rPr sz="1150" dirty="0">
                <a:latin typeface="Cambria"/>
                <a:cs typeface="Cambria"/>
              </a:rPr>
              <a:t>robotica si </a:t>
            </a:r>
            <a:r>
              <a:rPr sz="1150" spc="-5" dirty="0">
                <a:latin typeface="Cambria"/>
                <a:cs typeface="Cambria"/>
              </a:rPr>
              <a:t>muove tra </a:t>
            </a:r>
            <a:r>
              <a:rPr sz="1150" dirty="0">
                <a:latin typeface="Cambria"/>
                <a:cs typeface="Cambria"/>
              </a:rPr>
              <a:t>i </a:t>
            </a:r>
            <a:r>
              <a:rPr sz="1150" spc="-5" dirty="0">
                <a:latin typeface="Cambria"/>
                <a:cs typeface="Cambria"/>
              </a:rPr>
              <a:t>due poli del sogno prometeico </a:t>
            </a:r>
            <a:r>
              <a:rPr sz="1150" dirty="0">
                <a:latin typeface="Cambria"/>
                <a:cs typeface="Cambria"/>
              </a:rPr>
              <a:t>e </a:t>
            </a:r>
            <a:r>
              <a:rPr sz="1150" spc="-5" dirty="0">
                <a:latin typeface="Cambria"/>
                <a:cs typeface="Cambria"/>
              </a:rPr>
              <a:t>dell’effettiva utilità. Se </a:t>
            </a:r>
            <a:r>
              <a:rPr sz="1150" dirty="0">
                <a:latin typeface="Cambria"/>
                <a:cs typeface="Cambria"/>
              </a:rPr>
              <a:t>il robot </a:t>
            </a:r>
            <a:r>
              <a:rPr sz="1150" spc="-5" dirty="0">
                <a:latin typeface="Cambria"/>
                <a:cs typeface="Cambria"/>
              </a:rPr>
              <a:t>del  </a:t>
            </a:r>
            <a:r>
              <a:rPr sz="1150" dirty="0">
                <a:latin typeface="Cambria"/>
                <a:cs typeface="Cambria"/>
              </a:rPr>
              <a:t>prossimo </a:t>
            </a:r>
            <a:r>
              <a:rPr sz="1150" spc="-5" dirty="0">
                <a:latin typeface="Cambria"/>
                <a:cs typeface="Cambria"/>
              </a:rPr>
              <a:t>futuro dovrà interagire (coabitare, assistere, collaborare) in ambienti come </a:t>
            </a:r>
            <a:r>
              <a:rPr sz="1150" spc="-10" dirty="0">
                <a:latin typeface="Cambria"/>
                <a:cs typeface="Cambria"/>
              </a:rPr>
              <a:t>case, </a:t>
            </a:r>
            <a:r>
              <a:rPr sz="1150" spc="-5" dirty="0">
                <a:latin typeface="Cambria"/>
                <a:cs typeface="Cambria"/>
              </a:rPr>
              <a:t>scuole  </a:t>
            </a:r>
            <a:r>
              <a:rPr sz="1150" dirty="0">
                <a:latin typeface="Cambria"/>
                <a:cs typeface="Cambria"/>
              </a:rPr>
              <a:t>e </a:t>
            </a:r>
            <a:r>
              <a:rPr sz="1150" spc="-5" dirty="0">
                <a:latin typeface="Cambria"/>
                <a:cs typeface="Cambria"/>
              </a:rPr>
              <a:t>ospedali, forma </a:t>
            </a:r>
            <a:r>
              <a:rPr sz="1150" dirty="0">
                <a:latin typeface="Cambria"/>
                <a:cs typeface="Cambria"/>
              </a:rPr>
              <a:t>e </a:t>
            </a:r>
            <a:r>
              <a:rPr sz="1150" spc="-5" dirty="0">
                <a:latin typeface="Cambria"/>
                <a:cs typeface="Cambria"/>
              </a:rPr>
              <a:t>dimensioni adeguate saranno </a:t>
            </a:r>
            <a:r>
              <a:rPr sz="1150" dirty="0">
                <a:latin typeface="Cambria"/>
                <a:cs typeface="Cambria"/>
              </a:rPr>
              <a:t>il </a:t>
            </a:r>
            <a:r>
              <a:rPr sz="1150" spc="-5" dirty="0">
                <a:latin typeface="Cambria"/>
                <a:cs typeface="Cambria"/>
              </a:rPr>
              <a:t>salvacondotto per la sua</a:t>
            </a:r>
            <a:r>
              <a:rPr sz="1150" spc="60" dirty="0">
                <a:latin typeface="Cambria"/>
                <a:cs typeface="Cambria"/>
              </a:rPr>
              <a:t> </a:t>
            </a:r>
            <a:r>
              <a:rPr sz="1150" spc="-5" dirty="0">
                <a:latin typeface="Cambria"/>
                <a:cs typeface="Cambria"/>
              </a:rPr>
              <a:t>accettazione.</a:t>
            </a:r>
            <a:endParaRPr sz="1150">
              <a:latin typeface="Cambria"/>
              <a:cs typeface="Cambria"/>
            </a:endParaRPr>
          </a:p>
          <a:p>
            <a:pPr>
              <a:lnSpc>
                <a:spcPct val="100000"/>
              </a:lnSpc>
              <a:spcBef>
                <a:spcPts val="45"/>
              </a:spcBef>
            </a:pPr>
            <a:endParaRPr sz="1150">
              <a:latin typeface="Times New Roman"/>
              <a:cs typeface="Times New Roman"/>
            </a:endParaRPr>
          </a:p>
          <a:p>
            <a:pPr marL="12700">
              <a:lnSpc>
                <a:spcPts val="1360"/>
              </a:lnSpc>
            </a:pPr>
            <a:r>
              <a:rPr sz="1150" b="1" i="1" dirty="0">
                <a:latin typeface="Cambria"/>
                <a:cs typeface="Cambria"/>
              </a:rPr>
              <a:t>Che genere di </a:t>
            </a:r>
            <a:r>
              <a:rPr sz="1150" b="1" i="1" spc="-5" dirty="0">
                <a:latin typeface="Cambria"/>
                <a:cs typeface="Cambria"/>
              </a:rPr>
              <a:t>problemi porrà </a:t>
            </a:r>
            <a:r>
              <a:rPr sz="1150" b="1" i="1" dirty="0">
                <a:latin typeface="Cambria"/>
                <a:cs typeface="Cambria"/>
              </a:rPr>
              <a:t>la </a:t>
            </a:r>
            <a:r>
              <a:rPr sz="1150" b="1" i="1" spc="-5" dirty="0">
                <a:latin typeface="Cambria"/>
                <a:cs typeface="Cambria"/>
              </a:rPr>
              <a:t>convivenza </a:t>
            </a:r>
            <a:r>
              <a:rPr sz="1150" b="1" i="1" spc="-10" dirty="0">
                <a:latin typeface="Cambria"/>
                <a:cs typeface="Cambria"/>
              </a:rPr>
              <a:t>con </a:t>
            </a:r>
            <a:r>
              <a:rPr sz="1150" b="1" i="1" dirty="0">
                <a:latin typeface="Cambria"/>
                <a:cs typeface="Cambria"/>
              </a:rPr>
              <a:t>i</a:t>
            </a:r>
            <a:r>
              <a:rPr sz="1150" b="1" i="1" spc="-30" dirty="0">
                <a:latin typeface="Cambria"/>
                <a:cs typeface="Cambria"/>
              </a:rPr>
              <a:t> </a:t>
            </a:r>
            <a:r>
              <a:rPr sz="1150" b="1" i="1" spc="-5" dirty="0">
                <a:latin typeface="Cambria"/>
                <a:cs typeface="Cambria"/>
              </a:rPr>
              <a:t>robot?</a:t>
            </a:r>
            <a:endParaRPr sz="1150">
              <a:latin typeface="Cambria"/>
              <a:cs typeface="Cambria"/>
            </a:endParaRPr>
          </a:p>
          <a:p>
            <a:pPr marL="12700" marR="133985">
              <a:lnSpc>
                <a:spcPct val="97800"/>
              </a:lnSpc>
              <a:spcBef>
                <a:spcPts val="15"/>
              </a:spcBef>
            </a:pPr>
            <a:r>
              <a:rPr sz="1150" spc="-5" dirty="0">
                <a:latin typeface="Cambria"/>
                <a:cs typeface="Cambria"/>
              </a:rPr>
              <a:t>Gli umanoidi pongono sicuramente problemi etici, di privacy </a:t>
            </a:r>
            <a:r>
              <a:rPr sz="1150" dirty="0">
                <a:latin typeface="Cambria"/>
                <a:cs typeface="Cambria"/>
              </a:rPr>
              <a:t>e </a:t>
            </a:r>
            <a:r>
              <a:rPr sz="1150" spc="-5" dirty="0">
                <a:latin typeface="Cambria"/>
                <a:cs typeface="Cambria"/>
              </a:rPr>
              <a:t>di opportunità. Tanto più </a:t>
            </a:r>
            <a:r>
              <a:rPr sz="1150" dirty="0">
                <a:latin typeface="Cambria"/>
                <a:cs typeface="Cambria"/>
              </a:rPr>
              <a:t>il </a:t>
            </a:r>
            <a:r>
              <a:rPr sz="1150" spc="-5" dirty="0">
                <a:latin typeface="Cambria"/>
                <a:cs typeface="Cambria"/>
              </a:rPr>
              <a:t>robot  avrà un aspetto seducente </a:t>
            </a:r>
            <a:r>
              <a:rPr sz="1150" dirty="0">
                <a:latin typeface="Cambria"/>
                <a:cs typeface="Cambria"/>
              </a:rPr>
              <a:t>(e </a:t>
            </a:r>
            <a:r>
              <a:rPr sz="1150" spc="-5" dirty="0">
                <a:latin typeface="Cambria"/>
                <a:cs typeface="Cambria"/>
              </a:rPr>
              <a:t>lo avrà, soprattutto </a:t>
            </a:r>
            <a:r>
              <a:rPr sz="1150" dirty="0">
                <a:latin typeface="Cambria"/>
                <a:cs typeface="Cambria"/>
              </a:rPr>
              <a:t>in </a:t>
            </a:r>
            <a:r>
              <a:rPr sz="1150" spc="-5" dirty="0">
                <a:latin typeface="Cambria"/>
                <a:cs typeface="Cambria"/>
              </a:rPr>
              <a:t>funzione </a:t>
            </a:r>
            <a:r>
              <a:rPr sz="1150" dirty="0">
                <a:latin typeface="Cambria"/>
                <a:cs typeface="Cambria"/>
              </a:rPr>
              <a:t>del </a:t>
            </a:r>
            <a:r>
              <a:rPr sz="1150" spc="-5" dirty="0">
                <a:latin typeface="Cambria"/>
                <a:cs typeface="Cambria"/>
              </a:rPr>
              <a:t>mercato di </a:t>
            </a:r>
            <a:r>
              <a:rPr sz="1150" dirty="0">
                <a:latin typeface="Cambria"/>
                <a:cs typeface="Cambria"/>
              </a:rPr>
              <a:t>massa </a:t>
            </a:r>
            <a:r>
              <a:rPr sz="1150" spc="-5" dirty="0">
                <a:latin typeface="Cambria"/>
                <a:cs typeface="Cambria"/>
              </a:rPr>
              <a:t>che </a:t>
            </a:r>
            <a:r>
              <a:rPr sz="1150" dirty="0">
                <a:latin typeface="Cambria"/>
                <a:cs typeface="Cambria"/>
              </a:rPr>
              <a:t>si </a:t>
            </a:r>
            <a:r>
              <a:rPr sz="1150" spc="-5" dirty="0">
                <a:latin typeface="Cambria"/>
                <a:cs typeface="Cambria"/>
              </a:rPr>
              <a:t>aprirà  una volta ammortizzati </a:t>
            </a:r>
            <a:r>
              <a:rPr sz="1150" dirty="0">
                <a:latin typeface="Cambria"/>
                <a:cs typeface="Cambria"/>
              </a:rPr>
              <a:t>i </a:t>
            </a:r>
            <a:r>
              <a:rPr sz="1150" spc="-5" dirty="0">
                <a:latin typeface="Cambria"/>
                <a:cs typeface="Cambria"/>
              </a:rPr>
              <a:t>costi della ricerca), </a:t>
            </a:r>
            <a:r>
              <a:rPr sz="1150" spc="-10" dirty="0">
                <a:latin typeface="Cambria"/>
                <a:cs typeface="Cambria"/>
              </a:rPr>
              <a:t>tanto </a:t>
            </a:r>
            <a:r>
              <a:rPr sz="1150" spc="-5" dirty="0">
                <a:latin typeface="Cambria"/>
                <a:cs typeface="Cambria"/>
              </a:rPr>
              <a:t>più la sua presenza potrebbe</a:t>
            </a:r>
            <a:r>
              <a:rPr sz="1150" spc="100" dirty="0">
                <a:latin typeface="Cambria"/>
                <a:cs typeface="Cambria"/>
              </a:rPr>
              <a:t> </a:t>
            </a:r>
            <a:r>
              <a:rPr sz="1150" spc="-5" dirty="0">
                <a:latin typeface="Cambria"/>
                <a:cs typeface="Cambria"/>
              </a:rPr>
              <a:t>provocare</a:t>
            </a:r>
            <a:endParaRPr sz="1150">
              <a:latin typeface="Cambria"/>
              <a:cs typeface="Cambria"/>
            </a:endParaRPr>
          </a:p>
          <a:p>
            <a:pPr marL="12700">
              <a:lnSpc>
                <a:spcPts val="1330"/>
              </a:lnSpc>
            </a:pPr>
            <a:r>
              <a:rPr sz="1150" spc="-5" dirty="0">
                <a:latin typeface="Cambria"/>
                <a:cs typeface="Cambria"/>
              </a:rPr>
              <a:t>conflitti: ad </a:t>
            </a:r>
            <a:r>
              <a:rPr sz="1150" dirty="0">
                <a:latin typeface="Cambria"/>
                <a:cs typeface="Cambria"/>
              </a:rPr>
              <a:t>esempio </a:t>
            </a:r>
            <a:r>
              <a:rPr sz="1150" spc="-5" dirty="0">
                <a:latin typeface="Cambria"/>
                <a:cs typeface="Cambria"/>
              </a:rPr>
              <a:t>nei bambini, più portati </a:t>
            </a:r>
            <a:r>
              <a:rPr sz="1150" dirty="0">
                <a:latin typeface="Cambria"/>
                <a:cs typeface="Cambria"/>
              </a:rPr>
              <a:t>a </a:t>
            </a:r>
            <a:r>
              <a:rPr sz="1150" spc="-10" dirty="0">
                <a:latin typeface="Cambria"/>
                <a:cs typeface="Cambria"/>
              </a:rPr>
              <a:t>“dar </a:t>
            </a:r>
            <a:r>
              <a:rPr sz="1150" spc="-5" dirty="0">
                <a:latin typeface="Cambria"/>
                <a:cs typeface="Cambria"/>
              </a:rPr>
              <a:t>retta” al robottino che </a:t>
            </a:r>
            <a:r>
              <a:rPr sz="1150" dirty="0">
                <a:latin typeface="Cambria"/>
                <a:cs typeface="Cambria"/>
              </a:rPr>
              <a:t>non </a:t>
            </a:r>
            <a:r>
              <a:rPr sz="1150" spc="-5" dirty="0">
                <a:latin typeface="Cambria"/>
                <a:cs typeface="Cambria"/>
              </a:rPr>
              <a:t>all’adulto</a:t>
            </a:r>
            <a:r>
              <a:rPr sz="1150" spc="70" dirty="0">
                <a:latin typeface="Cambria"/>
                <a:cs typeface="Cambria"/>
              </a:rPr>
              <a:t> </a:t>
            </a:r>
            <a:r>
              <a:rPr sz="1150" spc="-5" dirty="0">
                <a:latin typeface="Cambria"/>
                <a:cs typeface="Cambria"/>
              </a:rPr>
              <a:t>di</a:t>
            </a:r>
            <a:endParaRPr sz="1150">
              <a:latin typeface="Cambria"/>
              <a:cs typeface="Cambria"/>
            </a:endParaRPr>
          </a:p>
          <a:p>
            <a:pPr marL="12700" marR="44450">
              <a:lnSpc>
                <a:spcPct val="97600"/>
              </a:lnSpc>
              <a:spcBef>
                <a:spcPts val="20"/>
              </a:spcBef>
            </a:pPr>
            <a:r>
              <a:rPr sz="1150" spc="-5" dirty="0">
                <a:latin typeface="Cambria"/>
                <a:cs typeface="Cambria"/>
              </a:rPr>
              <a:t>riferimento. Altri problemi potrebbero </a:t>
            </a:r>
            <a:r>
              <a:rPr sz="1150" dirty="0">
                <a:latin typeface="Cambria"/>
                <a:cs typeface="Cambria"/>
              </a:rPr>
              <a:t>sorgere </a:t>
            </a:r>
            <a:r>
              <a:rPr sz="1150" spc="-10" dirty="0">
                <a:latin typeface="Cambria"/>
                <a:cs typeface="Cambria"/>
              </a:rPr>
              <a:t>con </a:t>
            </a:r>
            <a:r>
              <a:rPr sz="1150" spc="-5" dirty="0">
                <a:latin typeface="Cambria"/>
                <a:cs typeface="Cambria"/>
              </a:rPr>
              <a:t>umanoidi utilizzati come badanti per anziani  </a:t>
            </a:r>
            <a:r>
              <a:rPr sz="1150" dirty="0">
                <a:latin typeface="Cambria"/>
                <a:cs typeface="Cambria"/>
              </a:rPr>
              <a:t>soli o </a:t>
            </a:r>
            <a:r>
              <a:rPr sz="1150" spc="-5" dirty="0">
                <a:latin typeface="Cambria"/>
                <a:cs typeface="Cambria"/>
              </a:rPr>
              <a:t>poco assistiti </a:t>
            </a:r>
            <a:r>
              <a:rPr sz="1150" dirty="0">
                <a:latin typeface="Cambria"/>
                <a:cs typeface="Cambria"/>
              </a:rPr>
              <a:t>in </a:t>
            </a:r>
            <a:r>
              <a:rPr sz="1150" spc="-5" dirty="0">
                <a:latin typeface="Cambria"/>
                <a:cs typeface="Cambria"/>
              </a:rPr>
              <a:t>paesi come </a:t>
            </a:r>
            <a:r>
              <a:rPr sz="1150" dirty="0">
                <a:latin typeface="Cambria"/>
                <a:cs typeface="Cambria"/>
              </a:rPr>
              <a:t>il </a:t>
            </a:r>
            <a:r>
              <a:rPr sz="1150" spc="-5" dirty="0">
                <a:latin typeface="Cambria"/>
                <a:cs typeface="Cambria"/>
              </a:rPr>
              <a:t>Giappone, dove per motivi culturali le badanti straniere non  </a:t>
            </a:r>
            <a:r>
              <a:rPr sz="1150" dirty="0">
                <a:latin typeface="Cambria"/>
                <a:cs typeface="Cambria"/>
              </a:rPr>
              <a:t>sono </a:t>
            </a:r>
            <a:r>
              <a:rPr sz="1150" spc="-5" dirty="0">
                <a:latin typeface="Cambria"/>
                <a:cs typeface="Cambria"/>
              </a:rPr>
              <a:t>gradite. In quanto persona </a:t>
            </a:r>
            <a:r>
              <a:rPr sz="1150" dirty="0">
                <a:latin typeface="Cambria"/>
                <a:cs typeface="Cambria"/>
              </a:rPr>
              <a:t>non </a:t>
            </a:r>
            <a:r>
              <a:rPr sz="1150" spc="-5" dirty="0">
                <a:latin typeface="Cambria"/>
                <a:cs typeface="Cambria"/>
              </a:rPr>
              <a:t>più autosufficiente, </a:t>
            </a:r>
            <a:r>
              <a:rPr sz="1150" dirty="0">
                <a:latin typeface="Cambria"/>
                <a:cs typeface="Cambria"/>
              </a:rPr>
              <a:t>forse </a:t>
            </a:r>
            <a:r>
              <a:rPr sz="1150" spc="-5" dirty="0">
                <a:latin typeface="Cambria"/>
                <a:cs typeface="Cambria"/>
              </a:rPr>
              <a:t>preferirei che fosse una macchina  ad occuparsi di </a:t>
            </a:r>
            <a:r>
              <a:rPr sz="1150" dirty="0">
                <a:latin typeface="Cambria"/>
                <a:cs typeface="Cambria"/>
              </a:rPr>
              <a:t>me. </a:t>
            </a:r>
            <a:r>
              <a:rPr sz="1150" spc="-5" dirty="0">
                <a:latin typeface="Cambria"/>
                <a:cs typeface="Cambria"/>
              </a:rPr>
              <a:t>D’altra parte, se </a:t>
            </a:r>
            <a:r>
              <a:rPr sz="1150" dirty="0">
                <a:latin typeface="Cambria"/>
                <a:cs typeface="Cambria"/>
              </a:rPr>
              <a:t>sono </a:t>
            </a:r>
            <a:r>
              <a:rPr sz="1150" spc="-10" dirty="0">
                <a:latin typeface="Cambria"/>
                <a:cs typeface="Cambria"/>
              </a:rPr>
              <a:t>un </a:t>
            </a:r>
            <a:r>
              <a:rPr sz="1150" spc="-5" dirty="0">
                <a:latin typeface="Cambria"/>
                <a:cs typeface="Cambria"/>
              </a:rPr>
              <a:t>anziano solo, allettato, non </a:t>
            </a:r>
            <a:r>
              <a:rPr sz="1150" dirty="0">
                <a:latin typeface="Cambria"/>
                <a:cs typeface="Cambria"/>
              </a:rPr>
              <a:t>vorrei </a:t>
            </a:r>
            <a:r>
              <a:rPr sz="1150" spc="-5" dirty="0">
                <a:latin typeface="Cambria"/>
                <a:cs typeface="Cambria"/>
              </a:rPr>
              <a:t>che fosse piuttosto  un essere umano </a:t>
            </a:r>
            <a:r>
              <a:rPr sz="1150" dirty="0">
                <a:latin typeface="Cambria"/>
                <a:cs typeface="Cambria"/>
              </a:rPr>
              <a:t>a </a:t>
            </a:r>
            <a:r>
              <a:rPr sz="1150" spc="-5" dirty="0">
                <a:latin typeface="Cambria"/>
                <a:cs typeface="Cambria"/>
              </a:rPr>
              <a:t>svolgere queste funzioni? Ecco un primo</a:t>
            </a:r>
            <a:r>
              <a:rPr sz="1150" spc="40" dirty="0">
                <a:latin typeface="Cambria"/>
                <a:cs typeface="Cambria"/>
              </a:rPr>
              <a:t> </a:t>
            </a:r>
            <a:r>
              <a:rPr sz="1150" spc="-5" dirty="0">
                <a:latin typeface="Cambria"/>
                <a:cs typeface="Cambria"/>
              </a:rPr>
              <a:t>dilemma.</a:t>
            </a:r>
            <a:endParaRPr sz="1150">
              <a:latin typeface="Cambria"/>
              <a:cs typeface="Cambria"/>
            </a:endParaRPr>
          </a:p>
          <a:p>
            <a:pPr>
              <a:lnSpc>
                <a:spcPct val="100000"/>
              </a:lnSpc>
              <a:spcBef>
                <a:spcPts val="20"/>
              </a:spcBef>
            </a:pPr>
            <a:endParaRPr sz="1200">
              <a:latin typeface="Times New Roman"/>
              <a:cs typeface="Times New Roman"/>
            </a:endParaRPr>
          </a:p>
          <a:p>
            <a:pPr marL="12700" marR="109855">
              <a:lnSpc>
                <a:spcPct val="97800"/>
              </a:lnSpc>
            </a:pPr>
            <a:r>
              <a:rPr sz="1150" b="1" i="1" spc="-5" dirty="0">
                <a:latin typeface="Cambria"/>
                <a:cs typeface="Cambria"/>
              </a:rPr>
              <a:t>La “roboetica”, </a:t>
            </a:r>
            <a:r>
              <a:rPr sz="1150" b="1" i="1" dirty="0">
                <a:latin typeface="Cambria"/>
                <a:cs typeface="Cambria"/>
              </a:rPr>
              <a:t>di </a:t>
            </a:r>
            <a:r>
              <a:rPr sz="1150" b="1" i="1" spc="-5" dirty="0">
                <a:latin typeface="Cambria"/>
                <a:cs typeface="Cambria"/>
              </a:rPr>
              <a:t>cui siete stati pionieri in Italia </a:t>
            </a:r>
            <a:r>
              <a:rPr sz="1150" b="1" i="1" dirty="0">
                <a:latin typeface="Cambria"/>
                <a:cs typeface="Cambria"/>
              </a:rPr>
              <a:t>e </a:t>
            </a:r>
            <a:r>
              <a:rPr sz="1150" b="1" i="1" spc="-5" dirty="0">
                <a:latin typeface="Cambria"/>
                <a:cs typeface="Cambria"/>
              </a:rPr>
              <a:t>nel mondo, </a:t>
            </a:r>
            <a:r>
              <a:rPr sz="1150" b="1" i="1" dirty="0">
                <a:latin typeface="Cambria"/>
                <a:cs typeface="Cambria"/>
              </a:rPr>
              <a:t>è di </a:t>
            </a:r>
            <a:r>
              <a:rPr sz="1150" b="1" i="1" spc="-5" dirty="0">
                <a:latin typeface="Cambria"/>
                <a:cs typeface="Cambria"/>
              </a:rPr>
              <a:t>grande attualità…  </a:t>
            </a:r>
            <a:r>
              <a:rPr sz="1150" dirty="0">
                <a:latin typeface="Cambria"/>
                <a:cs typeface="Cambria"/>
              </a:rPr>
              <a:t>Quando </a:t>
            </a:r>
            <a:r>
              <a:rPr sz="1150" spc="-5" dirty="0">
                <a:latin typeface="Cambria"/>
                <a:cs typeface="Cambria"/>
              </a:rPr>
              <a:t>dieci anni </a:t>
            </a:r>
            <a:r>
              <a:rPr sz="1150" dirty="0">
                <a:latin typeface="Cambria"/>
                <a:cs typeface="Cambria"/>
              </a:rPr>
              <a:t>fa il </a:t>
            </a:r>
            <a:r>
              <a:rPr sz="1150" spc="-5" dirty="0">
                <a:latin typeface="Cambria"/>
                <a:cs typeface="Cambria"/>
              </a:rPr>
              <a:t>mio collega Gianfranco Veruggio, presidente onorario della </a:t>
            </a:r>
            <a:r>
              <a:rPr sz="1150" dirty="0">
                <a:latin typeface="Cambria"/>
                <a:cs typeface="Cambria"/>
              </a:rPr>
              <a:t>nostra </a:t>
            </a:r>
            <a:r>
              <a:rPr sz="1150" spc="-10" dirty="0">
                <a:latin typeface="Cambria"/>
                <a:cs typeface="Cambria"/>
              </a:rPr>
              <a:t>Scuola,  </a:t>
            </a:r>
            <a:r>
              <a:rPr sz="1150" spc="-5" dirty="0">
                <a:latin typeface="Cambria"/>
                <a:cs typeface="Cambria"/>
              </a:rPr>
              <a:t>parlò per la prima volta </a:t>
            </a:r>
            <a:r>
              <a:rPr sz="1150" dirty="0">
                <a:latin typeface="Cambria"/>
                <a:cs typeface="Cambria"/>
              </a:rPr>
              <a:t>di </a:t>
            </a:r>
            <a:r>
              <a:rPr sz="1150" spc="-5" dirty="0">
                <a:latin typeface="Cambria"/>
                <a:cs typeface="Cambria"/>
              </a:rPr>
              <a:t>roboetica, la parola non esisteva per </a:t>
            </a:r>
            <a:r>
              <a:rPr sz="1150" dirty="0">
                <a:latin typeface="Cambria"/>
                <a:cs typeface="Cambria"/>
              </a:rPr>
              <a:t>Google, il </a:t>
            </a:r>
            <a:r>
              <a:rPr sz="1150" spc="-5" dirty="0">
                <a:latin typeface="Cambria"/>
                <a:cs typeface="Cambria"/>
              </a:rPr>
              <a:t>nostro</a:t>
            </a:r>
            <a:r>
              <a:rPr sz="1150" spc="65" dirty="0">
                <a:latin typeface="Cambria"/>
                <a:cs typeface="Cambria"/>
              </a:rPr>
              <a:t> </a:t>
            </a:r>
            <a:r>
              <a:rPr sz="1150" spc="-5" dirty="0">
                <a:latin typeface="Cambria"/>
                <a:cs typeface="Cambria"/>
              </a:rPr>
              <a:t>dizionario</a:t>
            </a:r>
            <a:endParaRPr sz="1150">
              <a:latin typeface="Cambria"/>
              <a:cs typeface="Cambria"/>
            </a:endParaRPr>
          </a:p>
          <a:p>
            <a:pPr marL="12700">
              <a:lnSpc>
                <a:spcPts val="1330"/>
              </a:lnSpc>
            </a:pPr>
            <a:r>
              <a:rPr sz="1150" spc="-5" dirty="0">
                <a:latin typeface="Cambria"/>
                <a:cs typeface="Cambria"/>
              </a:rPr>
              <a:t>universale. Oggi torna prepotentemente alla ribalta </a:t>
            </a:r>
            <a:r>
              <a:rPr sz="1150" dirty="0">
                <a:latin typeface="Cambria"/>
                <a:cs typeface="Cambria"/>
              </a:rPr>
              <a:t>in relazione </a:t>
            </a:r>
            <a:r>
              <a:rPr sz="1150" spc="-5" dirty="0">
                <a:latin typeface="Cambria"/>
                <a:cs typeface="Cambria"/>
              </a:rPr>
              <a:t>all’impiego militare dei droni</a:t>
            </a:r>
            <a:r>
              <a:rPr sz="1150" spc="120" dirty="0">
                <a:latin typeface="Cambria"/>
                <a:cs typeface="Cambria"/>
              </a:rPr>
              <a:t> </a:t>
            </a:r>
            <a:r>
              <a:rPr sz="1150" spc="-5" dirty="0">
                <a:latin typeface="Cambria"/>
                <a:cs typeface="Cambria"/>
              </a:rPr>
              <a:t>per</a:t>
            </a:r>
            <a:endParaRPr sz="1150">
              <a:latin typeface="Cambria"/>
              <a:cs typeface="Cambria"/>
            </a:endParaRPr>
          </a:p>
          <a:p>
            <a:pPr marL="12700" marR="52069" algn="just">
              <a:lnSpc>
                <a:spcPts val="1340"/>
              </a:lnSpc>
              <a:spcBef>
                <a:spcPts val="65"/>
              </a:spcBef>
            </a:pPr>
            <a:r>
              <a:rPr sz="1150" spc="-5" dirty="0">
                <a:latin typeface="Cambria"/>
                <a:cs typeface="Cambria"/>
              </a:rPr>
              <a:t>azioni antiterrorismo </a:t>
            </a:r>
            <a:r>
              <a:rPr sz="1150" spc="-10" dirty="0">
                <a:latin typeface="Cambria"/>
                <a:cs typeface="Cambria"/>
              </a:rPr>
              <a:t>in </a:t>
            </a:r>
            <a:r>
              <a:rPr sz="1150" spc="-5" dirty="0">
                <a:latin typeface="Cambria"/>
                <a:cs typeface="Cambria"/>
              </a:rPr>
              <a:t>Yemen </a:t>
            </a:r>
            <a:r>
              <a:rPr sz="1150" dirty="0">
                <a:latin typeface="Cambria"/>
                <a:cs typeface="Cambria"/>
              </a:rPr>
              <a:t>o in </a:t>
            </a:r>
            <a:r>
              <a:rPr sz="1150" spc="-5" dirty="0">
                <a:latin typeface="Cambria"/>
                <a:cs typeface="Cambria"/>
              </a:rPr>
              <a:t>Pakistan. Perché, come si </a:t>
            </a:r>
            <a:r>
              <a:rPr sz="1150" dirty="0">
                <a:latin typeface="Cambria"/>
                <a:cs typeface="Cambria"/>
              </a:rPr>
              <a:t>è </a:t>
            </a:r>
            <a:r>
              <a:rPr sz="1150" spc="-5" dirty="0">
                <a:latin typeface="Cambria"/>
                <a:cs typeface="Cambria"/>
              </a:rPr>
              <a:t>visto, </a:t>
            </a:r>
            <a:r>
              <a:rPr sz="1150" dirty="0">
                <a:latin typeface="Cambria"/>
                <a:cs typeface="Cambria"/>
              </a:rPr>
              <a:t>i </a:t>
            </a:r>
            <a:r>
              <a:rPr sz="1150" spc="-5" dirty="0">
                <a:latin typeface="Cambria"/>
                <a:cs typeface="Cambria"/>
              </a:rPr>
              <a:t>robot </a:t>
            </a:r>
            <a:r>
              <a:rPr sz="1150" dirty="0">
                <a:latin typeface="Cambria"/>
                <a:cs typeface="Cambria"/>
              </a:rPr>
              <a:t>non </a:t>
            </a:r>
            <a:r>
              <a:rPr sz="1150" spc="-5" dirty="0">
                <a:latin typeface="Cambria"/>
                <a:cs typeface="Cambria"/>
              </a:rPr>
              <a:t>sono onniscenti,  </a:t>
            </a:r>
            <a:r>
              <a:rPr sz="1150" dirty="0">
                <a:latin typeface="Cambria"/>
                <a:cs typeface="Cambria"/>
              </a:rPr>
              <a:t>né </a:t>
            </a:r>
            <a:r>
              <a:rPr sz="1150" spc="-5" dirty="0">
                <a:latin typeface="Cambria"/>
                <a:cs typeface="Cambria"/>
              </a:rPr>
              <a:t>infallibili: purtroppo </a:t>
            </a:r>
            <a:r>
              <a:rPr sz="1150" dirty="0">
                <a:latin typeface="Cambria"/>
                <a:cs typeface="Cambria"/>
              </a:rPr>
              <a:t>a </a:t>
            </a:r>
            <a:r>
              <a:rPr sz="1150" spc="-5" dirty="0">
                <a:latin typeface="Cambria"/>
                <a:cs typeface="Cambria"/>
              </a:rPr>
              <a:t>volte </a:t>
            </a:r>
            <a:r>
              <a:rPr sz="1150" dirty="0">
                <a:latin typeface="Cambria"/>
                <a:cs typeface="Cambria"/>
              </a:rPr>
              <a:t>fanno </a:t>
            </a:r>
            <a:r>
              <a:rPr sz="1150" spc="-5" dirty="0">
                <a:latin typeface="Cambria"/>
                <a:cs typeface="Cambria"/>
              </a:rPr>
              <a:t>vittime anche tra </a:t>
            </a:r>
            <a:r>
              <a:rPr sz="1150" dirty="0">
                <a:latin typeface="Cambria"/>
                <a:cs typeface="Cambria"/>
              </a:rPr>
              <a:t>i </a:t>
            </a:r>
            <a:r>
              <a:rPr sz="1150" spc="-5" dirty="0">
                <a:latin typeface="Cambria"/>
                <a:cs typeface="Cambria"/>
              </a:rPr>
              <a:t>civili, </a:t>
            </a:r>
            <a:r>
              <a:rPr sz="1150" dirty="0">
                <a:latin typeface="Cambria"/>
                <a:cs typeface="Cambria"/>
              </a:rPr>
              <a:t>non </a:t>
            </a:r>
            <a:r>
              <a:rPr sz="1150" spc="-5" dirty="0">
                <a:latin typeface="Cambria"/>
                <a:cs typeface="Cambria"/>
              </a:rPr>
              <a:t>distinguendo tra una </a:t>
            </a:r>
            <a:r>
              <a:rPr sz="1150" dirty="0">
                <a:latin typeface="Cambria"/>
                <a:cs typeface="Cambria"/>
              </a:rPr>
              <a:t>cellula di  </a:t>
            </a:r>
            <a:r>
              <a:rPr sz="1150" spc="-5" dirty="0">
                <a:latin typeface="Cambria"/>
                <a:cs typeface="Cambria"/>
              </a:rPr>
              <a:t>Al Quaeda </a:t>
            </a:r>
            <a:r>
              <a:rPr sz="1150" dirty="0">
                <a:latin typeface="Cambria"/>
                <a:cs typeface="Cambria"/>
              </a:rPr>
              <a:t>e </a:t>
            </a:r>
            <a:r>
              <a:rPr sz="1150" spc="-10" dirty="0">
                <a:latin typeface="Cambria"/>
                <a:cs typeface="Cambria"/>
              </a:rPr>
              <a:t>un </a:t>
            </a:r>
            <a:r>
              <a:rPr sz="1150" spc="-5" dirty="0">
                <a:latin typeface="Cambria"/>
                <a:cs typeface="Cambria"/>
              </a:rPr>
              <a:t>gruppo di invitati </a:t>
            </a:r>
            <a:r>
              <a:rPr sz="1150" dirty="0">
                <a:latin typeface="Cambria"/>
                <a:cs typeface="Cambria"/>
              </a:rPr>
              <a:t>a </a:t>
            </a:r>
            <a:r>
              <a:rPr sz="1150" spc="-10" dirty="0">
                <a:latin typeface="Cambria"/>
                <a:cs typeface="Cambria"/>
              </a:rPr>
              <a:t>un </a:t>
            </a:r>
            <a:r>
              <a:rPr sz="1150" spc="-5" dirty="0">
                <a:latin typeface="Cambria"/>
                <a:cs typeface="Cambria"/>
              </a:rPr>
              <a:t>matrimonio. Se l’operatore umano </a:t>
            </a:r>
            <a:r>
              <a:rPr sz="1150" dirty="0">
                <a:latin typeface="Cambria"/>
                <a:cs typeface="Cambria"/>
              </a:rPr>
              <a:t>è </a:t>
            </a:r>
            <a:r>
              <a:rPr sz="1150" spc="-5" dirty="0">
                <a:latin typeface="Cambria"/>
                <a:cs typeface="Cambria"/>
              </a:rPr>
              <a:t>dall’altra parte</a:t>
            </a:r>
            <a:r>
              <a:rPr sz="1150" spc="130" dirty="0">
                <a:latin typeface="Cambria"/>
                <a:cs typeface="Cambria"/>
              </a:rPr>
              <a:t> </a:t>
            </a:r>
            <a:r>
              <a:rPr sz="1150" dirty="0">
                <a:latin typeface="Cambria"/>
                <a:cs typeface="Cambria"/>
              </a:rPr>
              <a:t>del</a:t>
            </a:r>
            <a:endParaRPr sz="1150">
              <a:latin typeface="Cambria"/>
              <a:cs typeface="Cambria"/>
            </a:endParaRP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16320" cy="531177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Iodonna.it</a:t>
            </a:r>
            <a:endParaRPr sz="1600">
              <a:latin typeface="Arial"/>
              <a:cs typeface="Arial"/>
            </a:endParaRPr>
          </a:p>
          <a:p>
            <a:pPr marL="12700">
              <a:lnSpc>
                <a:spcPts val="1880"/>
              </a:lnSpc>
            </a:pPr>
            <a:r>
              <a:rPr sz="1600" b="1" spc="-5" dirty="0">
                <a:latin typeface="Arial"/>
                <a:cs typeface="Arial"/>
              </a:rPr>
              <a:t>9 marzo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172720">
              <a:lnSpc>
                <a:spcPts val="1340"/>
              </a:lnSpc>
              <a:spcBef>
                <a:spcPts val="1015"/>
              </a:spcBef>
            </a:pPr>
            <a:r>
              <a:rPr sz="1150" dirty="0">
                <a:latin typeface="Cambria"/>
                <a:cs typeface="Cambria"/>
              </a:rPr>
              <a:t>mondo, </a:t>
            </a:r>
            <a:r>
              <a:rPr sz="1150" spc="-5" dirty="0">
                <a:latin typeface="Cambria"/>
                <a:cs typeface="Cambria"/>
              </a:rPr>
              <a:t>dietro </a:t>
            </a:r>
            <a:r>
              <a:rPr sz="1150" dirty="0">
                <a:latin typeface="Cambria"/>
                <a:cs typeface="Cambria"/>
              </a:rPr>
              <a:t>una </a:t>
            </a:r>
            <a:r>
              <a:rPr sz="1150" spc="-5" dirty="0">
                <a:latin typeface="Cambria"/>
                <a:cs typeface="Cambria"/>
              </a:rPr>
              <a:t>console </a:t>
            </a:r>
            <a:r>
              <a:rPr sz="1150" dirty="0">
                <a:latin typeface="Cambria"/>
                <a:cs typeface="Cambria"/>
              </a:rPr>
              <a:t>di comando </a:t>
            </a:r>
            <a:r>
              <a:rPr sz="1150" spc="-5" dirty="0">
                <a:latin typeface="Cambria"/>
                <a:cs typeface="Cambria"/>
              </a:rPr>
              <a:t>simile </a:t>
            </a:r>
            <a:r>
              <a:rPr sz="1150" dirty="0">
                <a:latin typeface="Cambria"/>
                <a:cs typeface="Cambria"/>
              </a:rPr>
              <a:t>a </a:t>
            </a:r>
            <a:r>
              <a:rPr sz="1150" spc="-5" dirty="0">
                <a:latin typeface="Cambria"/>
                <a:cs typeface="Cambria"/>
              </a:rPr>
              <a:t>quella </a:t>
            </a:r>
            <a:r>
              <a:rPr sz="1150" dirty="0">
                <a:latin typeface="Cambria"/>
                <a:cs typeface="Cambria"/>
              </a:rPr>
              <a:t>di </a:t>
            </a:r>
            <a:r>
              <a:rPr sz="1150" spc="-5" dirty="0">
                <a:latin typeface="Cambria"/>
                <a:cs typeface="Cambria"/>
              </a:rPr>
              <a:t>un (perfettissimo) videogioco, </a:t>
            </a:r>
            <a:r>
              <a:rPr sz="1150" dirty="0">
                <a:latin typeface="Cambria"/>
                <a:cs typeface="Cambria"/>
              </a:rPr>
              <a:t>è </a:t>
            </a:r>
            <a:r>
              <a:rPr sz="1150" spc="-10" dirty="0">
                <a:latin typeface="Cambria"/>
                <a:cs typeface="Cambria"/>
              </a:rPr>
              <a:t>un </a:t>
            </a:r>
            <a:r>
              <a:rPr sz="1150" spc="-5" dirty="0">
                <a:latin typeface="Cambria"/>
                <a:cs typeface="Cambria"/>
              </a:rPr>
              <a:t>po’  come dare al robot licenza </a:t>
            </a:r>
            <a:r>
              <a:rPr sz="1150" dirty="0">
                <a:latin typeface="Cambria"/>
                <a:cs typeface="Cambria"/>
              </a:rPr>
              <a:t>di</a:t>
            </a:r>
            <a:r>
              <a:rPr sz="1150" spc="10" dirty="0">
                <a:latin typeface="Cambria"/>
                <a:cs typeface="Cambria"/>
              </a:rPr>
              <a:t> </a:t>
            </a:r>
            <a:r>
              <a:rPr sz="1150" spc="-5" dirty="0">
                <a:latin typeface="Cambria"/>
                <a:cs typeface="Cambria"/>
              </a:rPr>
              <a:t>uccidere…</a:t>
            </a:r>
            <a:endParaRPr sz="1150">
              <a:latin typeface="Cambria"/>
              <a:cs typeface="Cambria"/>
            </a:endParaRPr>
          </a:p>
          <a:p>
            <a:pPr>
              <a:lnSpc>
                <a:spcPct val="100000"/>
              </a:lnSpc>
              <a:spcBef>
                <a:spcPts val="30"/>
              </a:spcBef>
            </a:pPr>
            <a:endParaRPr sz="1200">
              <a:latin typeface="Times New Roman"/>
              <a:cs typeface="Times New Roman"/>
            </a:endParaRPr>
          </a:p>
          <a:p>
            <a:pPr marL="12700" marR="151765">
              <a:lnSpc>
                <a:spcPts val="1340"/>
              </a:lnSpc>
              <a:spcBef>
                <a:spcPts val="5"/>
              </a:spcBef>
            </a:pPr>
            <a:r>
              <a:rPr sz="1150" b="1" i="1" dirty="0">
                <a:latin typeface="Cambria"/>
                <a:cs typeface="Cambria"/>
              </a:rPr>
              <a:t>Didattica e </a:t>
            </a:r>
            <a:r>
              <a:rPr sz="1150" b="1" i="1" spc="-5" dirty="0">
                <a:latin typeface="Cambria"/>
                <a:cs typeface="Cambria"/>
              </a:rPr>
              <a:t>formazione sono </a:t>
            </a:r>
            <a:r>
              <a:rPr sz="1150" b="1" i="1" dirty="0">
                <a:latin typeface="Cambria"/>
                <a:cs typeface="Cambria"/>
              </a:rPr>
              <a:t>gli </a:t>
            </a:r>
            <a:r>
              <a:rPr sz="1150" b="1" i="1" spc="-5" dirty="0">
                <a:latin typeface="Cambria"/>
                <a:cs typeface="Cambria"/>
              </a:rPr>
              <a:t>altri </a:t>
            </a:r>
            <a:r>
              <a:rPr sz="1150" b="1" i="1" dirty="0">
                <a:latin typeface="Cambria"/>
                <a:cs typeface="Cambria"/>
              </a:rPr>
              <a:t>due </a:t>
            </a:r>
            <a:r>
              <a:rPr sz="1150" b="1" i="1" spc="-5" dirty="0">
                <a:latin typeface="Cambria"/>
                <a:cs typeface="Cambria"/>
              </a:rPr>
              <a:t>pilastri della Scuola </a:t>
            </a:r>
            <a:r>
              <a:rPr sz="1150" b="1" i="1" dirty="0">
                <a:latin typeface="Cambria"/>
                <a:cs typeface="Cambria"/>
              </a:rPr>
              <a:t>di </a:t>
            </a:r>
            <a:r>
              <a:rPr sz="1150" b="1" i="1" spc="-5" dirty="0">
                <a:latin typeface="Cambria"/>
                <a:cs typeface="Cambria"/>
              </a:rPr>
              <a:t>Robotica. Qual sarà </a:t>
            </a:r>
            <a:r>
              <a:rPr sz="1150" b="1" i="1" spc="-10" dirty="0">
                <a:latin typeface="Cambria"/>
                <a:cs typeface="Cambria"/>
              </a:rPr>
              <a:t>il </a:t>
            </a:r>
            <a:r>
              <a:rPr sz="1150" b="1" i="1" spc="-5" dirty="0">
                <a:latin typeface="Cambria"/>
                <a:cs typeface="Cambria"/>
              </a:rPr>
              <a:t>focus  </a:t>
            </a:r>
            <a:r>
              <a:rPr sz="1150" b="1" i="1" dirty="0">
                <a:latin typeface="Cambria"/>
                <a:cs typeface="Cambria"/>
              </a:rPr>
              <a:t>del </a:t>
            </a:r>
            <a:r>
              <a:rPr sz="1150" b="1" i="1" spc="-5" dirty="0">
                <a:latin typeface="Cambria"/>
                <a:cs typeface="Cambria"/>
              </a:rPr>
              <a:t>suo intervento al Festival della cultura</a:t>
            </a:r>
            <a:r>
              <a:rPr sz="1150" b="1" i="1" spc="20" dirty="0">
                <a:latin typeface="Cambria"/>
                <a:cs typeface="Cambria"/>
              </a:rPr>
              <a:t> </a:t>
            </a:r>
            <a:r>
              <a:rPr sz="1150" b="1" i="1" spc="-5" dirty="0">
                <a:latin typeface="Cambria"/>
                <a:cs typeface="Cambria"/>
              </a:rPr>
              <a:t>creativa?</a:t>
            </a:r>
            <a:endParaRPr sz="1150">
              <a:latin typeface="Cambria"/>
              <a:cs typeface="Cambria"/>
            </a:endParaRPr>
          </a:p>
          <a:p>
            <a:pPr marL="12700" marR="5080">
              <a:lnSpc>
                <a:spcPts val="1340"/>
              </a:lnSpc>
              <a:spcBef>
                <a:spcPts val="20"/>
              </a:spcBef>
            </a:pPr>
            <a:r>
              <a:rPr sz="1150" spc="-5" dirty="0">
                <a:latin typeface="Cambria"/>
                <a:cs typeface="Cambria"/>
              </a:rPr>
              <a:t>In tanti anni di lavoro con </a:t>
            </a:r>
            <a:r>
              <a:rPr sz="1150" dirty="0">
                <a:latin typeface="Cambria"/>
                <a:cs typeface="Cambria"/>
              </a:rPr>
              <a:t>i </a:t>
            </a:r>
            <a:r>
              <a:rPr sz="1150" spc="-5" dirty="0">
                <a:latin typeface="Cambria"/>
                <a:cs typeface="Cambria"/>
              </a:rPr>
              <a:t>ragazzi abbiamo sperimentato che la </a:t>
            </a:r>
            <a:r>
              <a:rPr sz="1150" dirty="0">
                <a:latin typeface="Cambria"/>
                <a:cs typeface="Cambria"/>
              </a:rPr>
              <a:t>creatività </a:t>
            </a:r>
            <a:r>
              <a:rPr sz="1150" spc="-5" dirty="0">
                <a:latin typeface="Cambria"/>
                <a:cs typeface="Cambria"/>
              </a:rPr>
              <a:t>si esprime anche con le  mani. Difficile essere creativi soltanto attraverso </a:t>
            </a:r>
            <a:r>
              <a:rPr sz="1150" dirty="0">
                <a:latin typeface="Cambria"/>
                <a:cs typeface="Cambria"/>
              </a:rPr>
              <a:t>il </a:t>
            </a:r>
            <a:r>
              <a:rPr sz="1150" spc="-5" dirty="0">
                <a:latin typeface="Cambria"/>
                <a:cs typeface="Cambria"/>
              </a:rPr>
              <a:t>pensiero. </a:t>
            </a:r>
            <a:r>
              <a:rPr sz="1150" spc="-10" dirty="0">
                <a:latin typeface="Cambria"/>
                <a:cs typeface="Cambria"/>
              </a:rPr>
              <a:t>Soprattutto </a:t>
            </a:r>
            <a:r>
              <a:rPr sz="1150" dirty="0">
                <a:latin typeface="Cambria"/>
                <a:cs typeface="Cambria"/>
              </a:rPr>
              <a:t>oggi </a:t>
            </a:r>
            <a:r>
              <a:rPr sz="1150" spc="-5" dirty="0">
                <a:latin typeface="Cambria"/>
                <a:cs typeface="Cambria"/>
              </a:rPr>
              <a:t>che </a:t>
            </a:r>
            <a:r>
              <a:rPr sz="1150" dirty="0">
                <a:latin typeface="Cambria"/>
                <a:cs typeface="Cambria"/>
              </a:rPr>
              <a:t>i </a:t>
            </a:r>
            <a:r>
              <a:rPr sz="1150" spc="-5" dirty="0">
                <a:latin typeface="Cambria"/>
                <a:cs typeface="Cambria"/>
              </a:rPr>
              <a:t>monitor sono  l’interfaccia abituale di bambini </a:t>
            </a:r>
            <a:r>
              <a:rPr sz="1150" dirty="0">
                <a:latin typeface="Cambria"/>
                <a:cs typeface="Cambria"/>
              </a:rPr>
              <a:t>e </a:t>
            </a:r>
            <a:r>
              <a:rPr sz="1150" spc="-5" dirty="0">
                <a:latin typeface="Cambria"/>
                <a:cs typeface="Cambria"/>
              </a:rPr>
              <a:t>adolescenti, </a:t>
            </a:r>
            <a:r>
              <a:rPr sz="1150" dirty="0">
                <a:latin typeface="Cambria"/>
                <a:cs typeface="Cambria"/>
              </a:rPr>
              <a:t>è </a:t>
            </a:r>
            <a:r>
              <a:rPr sz="1150" spc="-5" dirty="0">
                <a:latin typeface="Cambria"/>
                <a:cs typeface="Cambria"/>
              </a:rPr>
              <a:t>importantissimo lavorare alla costruzione</a:t>
            </a:r>
            <a:r>
              <a:rPr sz="1150" spc="40" dirty="0">
                <a:latin typeface="Cambria"/>
                <a:cs typeface="Cambria"/>
              </a:rPr>
              <a:t> </a:t>
            </a:r>
            <a:r>
              <a:rPr sz="1150" dirty="0">
                <a:latin typeface="Cambria"/>
                <a:cs typeface="Cambria"/>
              </a:rPr>
              <a:t>di</a:t>
            </a:r>
            <a:endParaRPr sz="1150">
              <a:latin typeface="Cambria"/>
              <a:cs typeface="Cambria"/>
            </a:endParaRPr>
          </a:p>
          <a:p>
            <a:pPr marL="12700" marR="306705">
              <a:lnSpc>
                <a:spcPts val="1340"/>
              </a:lnSpc>
              <a:spcBef>
                <a:spcPts val="25"/>
              </a:spcBef>
            </a:pPr>
            <a:r>
              <a:rPr sz="1150" spc="-5" dirty="0">
                <a:latin typeface="Cambria"/>
                <a:cs typeface="Cambria"/>
              </a:rPr>
              <a:t>qualcosa. </a:t>
            </a:r>
            <a:r>
              <a:rPr sz="1150" dirty="0">
                <a:latin typeface="Cambria"/>
                <a:cs typeface="Cambria"/>
              </a:rPr>
              <a:t>La </a:t>
            </a:r>
            <a:r>
              <a:rPr sz="1150" spc="-5" dirty="0">
                <a:latin typeface="Cambria"/>
                <a:cs typeface="Cambria"/>
              </a:rPr>
              <a:t>robotica, </a:t>
            </a:r>
            <a:r>
              <a:rPr sz="1150" spc="-10" dirty="0">
                <a:latin typeface="Cambria"/>
                <a:cs typeface="Cambria"/>
              </a:rPr>
              <a:t>che </a:t>
            </a:r>
            <a:r>
              <a:rPr sz="1150" spc="-5" dirty="0">
                <a:latin typeface="Cambria"/>
                <a:cs typeface="Cambria"/>
              </a:rPr>
              <a:t>unisce una </a:t>
            </a:r>
            <a:r>
              <a:rPr sz="1150" dirty="0">
                <a:latin typeface="Cambria"/>
                <a:cs typeface="Cambria"/>
              </a:rPr>
              <a:t>forte </a:t>
            </a:r>
            <a:r>
              <a:rPr sz="1150" spc="-5" dirty="0">
                <a:latin typeface="Cambria"/>
                <a:cs typeface="Cambria"/>
              </a:rPr>
              <a:t>base scientifica all’aspetto del </a:t>
            </a:r>
            <a:r>
              <a:rPr sz="1150" dirty="0">
                <a:latin typeface="Cambria"/>
                <a:cs typeface="Cambria"/>
              </a:rPr>
              <a:t>fare, </a:t>
            </a:r>
            <a:r>
              <a:rPr sz="1150" spc="-5" dirty="0">
                <a:latin typeface="Cambria"/>
                <a:cs typeface="Cambria"/>
              </a:rPr>
              <a:t>funziona molto  </a:t>
            </a:r>
            <a:r>
              <a:rPr sz="1150" dirty="0">
                <a:latin typeface="Cambria"/>
                <a:cs typeface="Cambria"/>
              </a:rPr>
              <a:t>bene sia con chi ha </a:t>
            </a:r>
            <a:r>
              <a:rPr sz="1150" spc="-5" dirty="0">
                <a:latin typeface="Cambria"/>
                <a:cs typeface="Cambria"/>
              </a:rPr>
              <a:t>problemi cognitivi che con </a:t>
            </a:r>
            <a:r>
              <a:rPr sz="1150" dirty="0">
                <a:latin typeface="Cambria"/>
                <a:cs typeface="Cambria"/>
              </a:rPr>
              <a:t>i </a:t>
            </a:r>
            <a:r>
              <a:rPr sz="1150" spc="-5" dirty="0">
                <a:latin typeface="Cambria"/>
                <a:cs typeface="Cambria"/>
              </a:rPr>
              <a:t>normodotati. </a:t>
            </a:r>
            <a:r>
              <a:rPr sz="1150" dirty="0">
                <a:latin typeface="Cambria"/>
                <a:cs typeface="Cambria"/>
              </a:rPr>
              <a:t>A </a:t>
            </a:r>
            <a:r>
              <a:rPr sz="1150" spc="-5" dirty="0">
                <a:latin typeface="Cambria"/>
                <a:cs typeface="Cambria"/>
              </a:rPr>
              <a:t>Roma, </a:t>
            </a:r>
            <a:r>
              <a:rPr sz="1150" dirty="0">
                <a:latin typeface="Cambria"/>
                <a:cs typeface="Cambria"/>
              </a:rPr>
              <a:t>il </a:t>
            </a:r>
            <a:r>
              <a:rPr sz="1150" spc="-5" dirty="0">
                <a:latin typeface="Cambria"/>
                <a:cs typeface="Cambria"/>
              </a:rPr>
              <a:t>20 marzo, parlerò </a:t>
            </a:r>
            <a:r>
              <a:rPr sz="1150" spc="-10" dirty="0">
                <a:latin typeface="Cambria"/>
                <a:cs typeface="Cambria"/>
              </a:rPr>
              <a:t>di  </a:t>
            </a:r>
            <a:r>
              <a:rPr sz="1150" spc="-5" dirty="0">
                <a:latin typeface="Cambria"/>
                <a:cs typeface="Cambria"/>
              </a:rPr>
              <a:t>questo </a:t>
            </a:r>
            <a:r>
              <a:rPr sz="1150" dirty="0">
                <a:latin typeface="Cambria"/>
                <a:cs typeface="Cambria"/>
              </a:rPr>
              <a:t>e </a:t>
            </a:r>
            <a:r>
              <a:rPr sz="1150" spc="-5" dirty="0">
                <a:latin typeface="Cambria"/>
                <a:cs typeface="Cambria"/>
              </a:rPr>
              <a:t>dei successi del progetto</a:t>
            </a:r>
            <a:r>
              <a:rPr sz="1150" spc="25" dirty="0">
                <a:latin typeface="Cambria"/>
                <a:cs typeface="Cambria"/>
              </a:rPr>
              <a:t> </a:t>
            </a:r>
            <a:r>
              <a:rPr sz="1150" spc="-5" dirty="0">
                <a:latin typeface="Cambria"/>
                <a:cs typeface="Cambria"/>
              </a:rPr>
              <a:t>Roberta…</a:t>
            </a:r>
            <a:endParaRPr sz="1150">
              <a:latin typeface="Cambria"/>
              <a:cs typeface="Cambria"/>
            </a:endParaRPr>
          </a:p>
          <a:p>
            <a:pPr>
              <a:lnSpc>
                <a:spcPct val="100000"/>
              </a:lnSpc>
              <a:spcBef>
                <a:spcPts val="25"/>
              </a:spcBef>
            </a:pPr>
            <a:endParaRPr sz="1150">
              <a:latin typeface="Times New Roman"/>
              <a:cs typeface="Times New Roman"/>
            </a:endParaRPr>
          </a:p>
          <a:p>
            <a:pPr marL="12700">
              <a:lnSpc>
                <a:spcPts val="1360"/>
              </a:lnSpc>
              <a:spcBef>
                <a:spcPts val="5"/>
              </a:spcBef>
            </a:pPr>
            <a:r>
              <a:rPr sz="1150" b="1" i="1" dirty="0">
                <a:latin typeface="Cambria"/>
                <a:cs typeface="Cambria"/>
              </a:rPr>
              <a:t>Di </a:t>
            </a:r>
            <a:r>
              <a:rPr sz="1150" b="1" i="1" spc="-5" dirty="0">
                <a:latin typeface="Cambria"/>
                <a:cs typeface="Cambria"/>
              </a:rPr>
              <a:t>cosa si</a:t>
            </a:r>
            <a:r>
              <a:rPr sz="1150" b="1" i="1" spc="-10" dirty="0">
                <a:latin typeface="Cambria"/>
                <a:cs typeface="Cambria"/>
              </a:rPr>
              <a:t> </a:t>
            </a:r>
            <a:r>
              <a:rPr sz="1150" b="1" i="1" dirty="0">
                <a:latin typeface="Cambria"/>
                <a:cs typeface="Cambria"/>
              </a:rPr>
              <a:t>tratta?</a:t>
            </a:r>
            <a:endParaRPr sz="1150">
              <a:latin typeface="Cambria"/>
              <a:cs typeface="Cambria"/>
            </a:endParaRPr>
          </a:p>
          <a:p>
            <a:pPr marL="12700" marR="27940">
              <a:lnSpc>
                <a:spcPct val="97600"/>
              </a:lnSpc>
              <a:spcBef>
                <a:spcPts val="15"/>
              </a:spcBef>
            </a:pPr>
            <a:r>
              <a:rPr sz="1150" dirty="0">
                <a:latin typeface="Cambria"/>
                <a:cs typeface="Cambria"/>
              </a:rPr>
              <a:t>È </a:t>
            </a:r>
            <a:r>
              <a:rPr sz="1150" spc="-5" dirty="0">
                <a:latin typeface="Cambria"/>
                <a:cs typeface="Cambria"/>
              </a:rPr>
              <a:t>un progetto pilota iniziato </a:t>
            </a:r>
            <a:r>
              <a:rPr sz="1150" dirty="0">
                <a:latin typeface="Cambria"/>
                <a:cs typeface="Cambria"/>
              </a:rPr>
              <a:t>nel </a:t>
            </a:r>
            <a:r>
              <a:rPr sz="1150" spc="-5" dirty="0">
                <a:latin typeface="Cambria"/>
                <a:cs typeface="Cambria"/>
              </a:rPr>
              <a:t>2001 </a:t>
            </a:r>
            <a:r>
              <a:rPr sz="1150" dirty="0">
                <a:latin typeface="Cambria"/>
                <a:cs typeface="Cambria"/>
              </a:rPr>
              <a:t>in </a:t>
            </a:r>
            <a:r>
              <a:rPr sz="1150" spc="-5" dirty="0">
                <a:latin typeface="Cambria"/>
                <a:cs typeface="Cambria"/>
              </a:rPr>
              <a:t>Germania con lo scopo di promuovere l’interesse </a:t>
            </a:r>
            <a:r>
              <a:rPr sz="1150" dirty="0">
                <a:latin typeface="Cambria"/>
                <a:cs typeface="Cambria"/>
              </a:rPr>
              <a:t>delle  </a:t>
            </a:r>
            <a:r>
              <a:rPr sz="1150" spc="-5" dirty="0">
                <a:latin typeface="Cambria"/>
                <a:cs typeface="Cambria"/>
              </a:rPr>
              <a:t>ragazze verso la scienza </a:t>
            </a:r>
            <a:r>
              <a:rPr sz="1150" dirty="0">
                <a:latin typeface="Cambria"/>
                <a:cs typeface="Cambria"/>
              </a:rPr>
              <a:t>e </a:t>
            </a:r>
            <a:r>
              <a:rPr sz="1150" spc="-5" dirty="0">
                <a:latin typeface="Cambria"/>
                <a:cs typeface="Cambria"/>
              </a:rPr>
              <a:t>la </a:t>
            </a:r>
            <a:r>
              <a:rPr sz="1150" dirty="0">
                <a:latin typeface="Cambria"/>
                <a:cs typeface="Cambria"/>
              </a:rPr>
              <a:t>tecnologia, </a:t>
            </a:r>
            <a:r>
              <a:rPr sz="1150" spc="-5" dirty="0">
                <a:latin typeface="Cambria"/>
                <a:cs typeface="Cambria"/>
              </a:rPr>
              <a:t>partendo dalla robotica </a:t>
            </a:r>
            <a:r>
              <a:rPr sz="1150" dirty="0">
                <a:latin typeface="Cambria"/>
                <a:cs typeface="Cambria"/>
              </a:rPr>
              <a:t>e </a:t>
            </a:r>
            <a:r>
              <a:rPr sz="1150" spc="-5" dirty="0">
                <a:latin typeface="Cambria"/>
                <a:cs typeface="Cambria"/>
              </a:rPr>
              <a:t>utilizzando appositi kit didattici  </a:t>
            </a:r>
            <a:r>
              <a:rPr sz="1150" dirty="0">
                <a:latin typeface="Cambria"/>
                <a:cs typeface="Cambria"/>
              </a:rPr>
              <a:t>nella fascia di </a:t>
            </a:r>
            <a:r>
              <a:rPr sz="1150" spc="-5" dirty="0">
                <a:latin typeface="Cambria"/>
                <a:cs typeface="Cambria"/>
              </a:rPr>
              <a:t>età in cui normalmente </a:t>
            </a:r>
            <a:r>
              <a:rPr sz="1150" dirty="0">
                <a:latin typeface="Cambria"/>
                <a:cs typeface="Cambria"/>
              </a:rPr>
              <a:t>si </a:t>
            </a:r>
            <a:r>
              <a:rPr sz="1150" spc="-5" dirty="0">
                <a:latin typeface="Cambria"/>
                <a:cs typeface="Cambria"/>
              </a:rPr>
              <a:t>allarga la </a:t>
            </a:r>
            <a:r>
              <a:rPr sz="1150" dirty="0">
                <a:latin typeface="Cambria"/>
                <a:cs typeface="Cambria"/>
              </a:rPr>
              <a:t>forbice </a:t>
            </a:r>
            <a:r>
              <a:rPr sz="1150" spc="-5" dirty="0">
                <a:latin typeface="Cambria"/>
                <a:cs typeface="Cambria"/>
              </a:rPr>
              <a:t>dell’interesse </a:t>
            </a:r>
            <a:r>
              <a:rPr sz="1150" spc="-10" dirty="0">
                <a:latin typeface="Cambria"/>
                <a:cs typeface="Cambria"/>
              </a:rPr>
              <a:t>per </a:t>
            </a:r>
            <a:r>
              <a:rPr sz="1150" spc="-5" dirty="0">
                <a:latin typeface="Cambria"/>
                <a:cs typeface="Cambria"/>
              </a:rPr>
              <a:t>queste materie </a:t>
            </a:r>
            <a:r>
              <a:rPr sz="1150" dirty="0">
                <a:latin typeface="Cambria"/>
                <a:cs typeface="Cambria"/>
              </a:rPr>
              <a:t>fra i  due </a:t>
            </a:r>
            <a:r>
              <a:rPr sz="1150" spc="-5" dirty="0">
                <a:latin typeface="Cambria"/>
                <a:cs typeface="Cambria"/>
              </a:rPr>
              <a:t>sessi. </a:t>
            </a:r>
            <a:r>
              <a:rPr sz="1150" dirty="0">
                <a:latin typeface="Cambria"/>
                <a:cs typeface="Cambria"/>
              </a:rPr>
              <a:t>I robot </a:t>
            </a:r>
            <a:r>
              <a:rPr sz="1150" spc="-5" dirty="0">
                <a:latin typeface="Cambria"/>
                <a:cs typeface="Cambria"/>
              </a:rPr>
              <a:t>suscitano nelle studentesse un interesse pratico </a:t>
            </a:r>
            <a:r>
              <a:rPr sz="1150" dirty="0">
                <a:latin typeface="Cambria"/>
                <a:cs typeface="Cambria"/>
              </a:rPr>
              <a:t>e </a:t>
            </a:r>
            <a:r>
              <a:rPr sz="1150" spc="-5" dirty="0">
                <a:latin typeface="Cambria"/>
                <a:cs typeface="Cambria"/>
              </a:rPr>
              <a:t>“colorato emotivamente”,  </a:t>
            </a:r>
            <a:r>
              <a:rPr sz="1150" dirty="0">
                <a:latin typeface="Cambria"/>
                <a:cs typeface="Cambria"/>
              </a:rPr>
              <a:t>mentre il metodo </a:t>
            </a:r>
            <a:r>
              <a:rPr sz="1150" i="1" spc="-5" dirty="0">
                <a:latin typeface="Cambria"/>
                <a:cs typeface="Cambria"/>
              </a:rPr>
              <a:t>learning </a:t>
            </a:r>
            <a:r>
              <a:rPr sz="1150" i="1" dirty="0">
                <a:latin typeface="Cambria"/>
                <a:cs typeface="Cambria"/>
              </a:rPr>
              <a:t>by </a:t>
            </a:r>
            <a:r>
              <a:rPr sz="1150" i="1" spc="-5" dirty="0">
                <a:latin typeface="Cambria"/>
                <a:cs typeface="Cambria"/>
              </a:rPr>
              <a:t>doing </a:t>
            </a:r>
            <a:r>
              <a:rPr sz="1150" spc="-5" dirty="0">
                <a:latin typeface="Cambria"/>
                <a:cs typeface="Cambria"/>
              </a:rPr>
              <a:t>(imparare </a:t>
            </a:r>
            <a:r>
              <a:rPr sz="1150" dirty="0">
                <a:latin typeface="Cambria"/>
                <a:cs typeface="Cambria"/>
              </a:rPr>
              <a:t>facendo) </a:t>
            </a:r>
            <a:r>
              <a:rPr sz="1150" spc="-5" dirty="0">
                <a:latin typeface="Cambria"/>
                <a:cs typeface="Cambria"/>
              </a:rPr>
              <a:t>favorisce l’apprendimento. </a:t>
            </a:r>
            <a:r>
              <a:rPr sz="1150" dirty="0">
                <a:latin typeface="Cambria"/>
                <a:cs typeface="Cambria"/>
              </a:rPr>
              <a:t>Le </a:t>
            </a:r>
            <a:r>
              <a:rPr sz="1150" spc="-5" dirty="0">
                <a:latin typeface="Cambria"/>
                <a:cs typeface="Cambria"/>
              </a:rPr>
              <a:t>ragazze che  </a:t>
            </a:r>
            <a:r>
              <a:rPr sz="1150" dirty="0">
                <a:latin typeface="Cambria"/>
                <a:cs typeface="Cambria"/>
              </a:rPr>
              <a:t>in </a:t>
            </a:r>
            <a:r>
              <a:rPr sz="1150" spc="-5" dirty="0">
                <a:latin typeface="Cambria"/>
                <a:cs typeface="Cambria"/>
              </a:rPr>
              <a:t>Europa hanno seguito </a:t>
            </a:r>
            <a:r>
              <a:rPr sz="1150" dirty="0">
                <a:latin typeface="Cambria"/>
                <a:cs typeface="Cambria"/>
              </a:rPr>
              <a:t>il corso </a:t>
            </a:r>
            <a:r>
              <a:rPr sz="1150" spc="-5" dirty="0">
                <a:latin typeface="Cambria"/>
                <a:cs typeface="Cambria"/>
              </a:rPr>
              <a:t>Roberta, di cui Scuola </a:t>
            </a:r>
            <a:r>
              <a:rPr sz="1150" dirty="0">
                <a:latin typeface="Cambria"/>
                <a:cs typeface="Cambria"/>
              </a:rPr>
              <a:t>di </a:t>
            </a:r>
            <a:r>
              <a:rPr sz="1150" spc="-5" dirty="0">
                <a:latin typeface="Cambria"/>
                <a:cs typeface="Cambria"/>
              </a:rPr>
              <a:t>Robotica </a:t>
            </a:r>
            <a:r>
              <a:rPr sz="1150" dirty="0">
                <a:latin typeface="Cambria"/>
                <a:cs typeface="Cambria"/>
              </a:rPr>
              <a:t>è </a:t>
            </a:r>
            <a:r>
              <a:rPr sz="1150" spc="-5" dirty="0">
                <a:latin typeface="Cambria"/>
                <a:cs typeface="Cambria"/>
              </a:rPr>
              <a:t>centro nazionale </a:t>
            </a:r>
            <a:r>
              <a:rPr sz="1150" spc="-10" dirty="0">
                <a:latin typeface="Cambria"/>
                <a:cs typeface="Cambria"/>
              </a:rPr>
              <a:t>per </a:t>
            </a:r>
            <a:r>
              <a:rPr sz="1150" spc="-5" dirty="0">
                <a:latin typeface="Cambria"/>
                <a:cs typeface="Cambria"/>
              </a:rPr>
              <a:t>l’Italia,  </a:t>
            </a:r>
            <a:r>
              <a:rPr sz="1150" dirty="0">
                <a:latin typeface="Cambria"/>
                <a:cs typeface="Cambria"/>
              </a:rPr>
              <a:t>sono </a:t>
            </a:r>
            <a:r>
              <a:rPr sz="1150" spc="-5" dirty="0">
                <a:latin typeface="Cambria"/>
                <a:cs typeface="Cambria"/>
              </a:rPr>
              <a:t>più di </a:t>
            </a:r>
            <a:r>
              <a:rPr sz="1150" dirty="0">
                <a:latin typeface="Cambria"/>
                <a:cs typeface="Cambria"/>
              </a:rPr>
              <a:t>30mila nella </a:t>
            </a:r>
            <a:r>
              <a:rPr sz="1150" spc="-5" dirty="0">
                <a:latin typeface="Cambria"/>
                <a:cs typeface="Cambria"/>
              </a:rPr>
              <a:t>fascia tra </a:t>
            </a:r>
            <a:r>
              <a:rPr sz="1150" dirty="0">
                <a:latin typeface="Cambria"/>
                <a:cs typeface="Cambria"/>
              </a:rPr>
              <a:t>i 9 e </a:t>
            </a:r>
            <a:r>
              <a:rPr sz="1150" spc="-5" dirty="0">
                <a:latin typeface="Cambria"/>
                <a:cs typeface="Cambria"/>
              </a:rPr>
              <a:t>gli 11 anni </a:t>
            </a:r>
            <a:r>
              <a:rPr sz="1150" dirty="0">
                <a:latin typeface="Cambria"/>
                <a:cs typeface="Cambria"/>
              </a:rPr>
              <a:t>e </a:t>
            </a:r>
            <a:r>
              <a:rPr sz="1150" spc="-5" dirty="0">
                <a:latin typeface="Cambria"/>
                <a:cs typeface="Cambria"/>
              </a:rPr>
              <a:t>più di 600 tra </a:t>
            </a:r>
            <a:r>
              <a:rPr sz="1150" dirty="0">
                <a:latin typeface="Cambria"/>
                <a:cs typeface="Cambria"/>
              </a:rPr>
              <a:t>i 13 e i 16 </a:t>
            </a:r>
            <a:r>
              <a:rPr sz="1150" spc="-5" dirty="0">
                <a:latin typeface="Cambria"/>
                <a:cs typeface="Cambria"/>
              </a:rPr>
              <a:t>anni. Il 94% delle  ragazze che </a:t>
            </a:r>
            <a:r>
              <a:rPr sz="1150" dirty="0">
                <a:latin typeface="Cambria"/>
                <a:cs typeface="Cambria"/>
              </a:rPr>
              <a:t>hanno </a:t>
            </a:r>
            <a:r>
              <a:rPr sz="1150" spc="-5" dirty="0">
                <a:latin typeface="Cambria"/>
                <a:cs typeface="Cambria"/>
              </a:rPr>
              <a:t>partecipato al progetto lo </a:t>
            </a:r>
            <a:r>
              <a:rPr sz="1150" dirty="0">
                <a:latin typeface="Cambria"/>
                <a:cs typeface="Cambria"/>
              </a:rPr>
              <a:t>hanno </a:t>
            </a:r>
            <a:r>
              <a:rPr sz="1150" spc="-5" dirty="0">
                <a:latin typeface="Cambria"/>
                <a:cs typeface="Cambria"/>
              </a:rPr>
              <a:t>poi consigliato alle loro</a:t>
            </a:r>
            <a:r>
              <a:rPr sz="1150" spc="45" dirty="0">
                <a:latin typeface="Cambria"/>
                <a:cs typeface="Cambria"/>
              </a:rPr>
              <a:t> </a:t>
            </a:r>
            <a:r>
              <a:rPr sz="1150" spc="-5" dirty="0">
                <a:latin typeface="Cambria"/>
                <a:cs typeface="Cambria"/>
              </a:rPr>
              <a:t>amiche.</a:t>
            </a:r>
            <a:endParaRPr sz="1150">
              <a:latin typeface="Cambria"/>
              <a:cs typeface="Cambria"/>
            </a:endParaRP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Kidpass.it</a:t>
            </a:r>
            <a:endParaRPr sz="1600">
              <a:latin typeface="Arial"/>
              <a:cs typeface="Arial"/>
            </a:endParaRPr>
          </a:p>
          <a:p>
            <a:pPr marL="12700">
              <a:lnSpc>
                <a:spcPts val="1880"/>
              </a:lnSpc>
            </a:pPr>
            <a:r>
              <a:rPr sz="1600" b="1" spc="-5" dirty="0">
                <a:latin typeface="Arial"/>
                <a:cs typeface="Arial"/>
              </a:rPr>
              <a:t>09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86460" y="5255259"/>
            <a:ext cx="5581650" cy="239204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66900" y="3440714"/>
            <a:ext cx="5250154" cy="148104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281385" y="2281373"/>
            <a:ext cx="4667496" cy="38862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706627" y="7801736"/>
            <a:ext cx="6149340" cy="2153920"/>
          </a:xfrm>
          <a:prstGeom prst="rect">
            <a:avLst/>
          </a:prstGeom>
        </p:spPr>
        <p:txBody>
          <a:bodyPr vert="horz" wrap="square" lIns="0" tIns="8890" rIns="0" bIns="0" rtlCol="0">
            <a:spAutoFit/>
          </a:bodyPr>
          <a:lstStyle/>
          <a:p>
            <a:pPr marL="12700" marR="5080" algn="just">
              <a:lnSpc>
                <a:spcPct val="101899"/>
              </a:lnSpc>
              <a:spcBef>
                <a:spcPts val="70"/>
              </a:spcBef>
            </a:pPr>
            <a:r>
              <a:rPr sz="1400" spc="-5" dirty="0">
                <a:latin typeface="Calibri"/>
                <a:cs typeface="Calibri"/>
              </a:rPr>
              <a:t>Dopo </a:t>
            </a:r>
            <a:r>
              <a:rPr sz="1400" spc="-10" dirty="0">
                <a:latin typeface="Calibri"/>
                <a:cs typeface="Calibri"/>
              </a:rPr>
              <a:t>il </a:t>
            </a:r>
            <a:r>
              <a:rPr sz="1400" spc="-5" dirty="0">
                <a:latin typeface="Calibri"/>
                <a:cs typeface="Calibri"/>
              </a:rPr>
              <a:t>successo dello scorso anno, torna </a:t>
            </a:r>
            <a:r>
              <a:rPr sz="1400" dirty="0">
                <a:latin typeface="Calibri"/>
                <a:cs typeface="Calibri"/>
              </a:rPr>
              <a:t>il </a:t>
            </a:r>
            <a:r>
              <a:rPr sz="1400" b="1" u="sng" spc="-5" dirty="0">
                <a:solidFill>
                  <a:srgbClr val="0000FF"/>
                </a:solidFill>
                <a:uFill>
                  <a:solidFill>
                    <a:srgbClr val="0000FF"/>
                  </a:solidFill>
                </a:uFill>
                <a:latin typeface="Calibri"/>
                <a:cs typeface="Calibri"/>
                <a:hlinkClick r:id="rId6"/>
              </a:rPr>
              <a:t>Festival della Cultura Creativa</a:t>
            </a:r>
            <a:r>
              <a:rPr sz="1400" spc="-5" dirty="0">
                <a:latin typeface="Calibri"/>
                <a:cs typeface="Calibri"/>
              </a:rPr>
              <a:t>,  </a:t>
            </a:r>
            <a:r>
              <a:rPr sz="1400" dirty="0">
                <a:latin typeface="Calibri"/>
                <a:cs typeface="Calibri"/>
              </a:rPr>
              <a:t>l’iniziativa </a:t>
            </a:r>
            <a:r>
              <a:rPr sz="1400" spc="-5" dirty="0">
                <a:latin typeface="Calibri"/>
                <a:cs typeface="Calibri"/>
              </a:rPr>
              <a:t>organizzata dalle banche </a:t>
            </a:r>
            <a:r>
              <a:rPr sz="1400" dirty="0">
                <a:latin typeface="Calibri"/>
                <a:cs typeface="Calibri"/>
              </a:rPr>
              <a:t>italiane </a:t>
            </a:r>
            <a:r>
              <a:rPr sz="1400" spc="-5" dirty="0">
                <a:latin typeface="Calibri"/>
                <a:cs typeface="Calibri"/>
              </a:rPr>
              <a:t>con </a:t>
            </a:r>
            <a:r>
              <a:rPr sz="1400" dirty="0">
                <a:latin typeface="Calibri"/>
                <a:cs typeface="Calibri"/>
              </a:rPr>
              <a:t>il </a:t>
            </a:r>
            <a:r>
              <a:rPr sz="1400" spc="-5" dirty="0">
                <a:latin typeface="Calibri"/>
                <a:cs typeface="Calibri"/>
              </a:rPr>
              <a:t>coordinamento </a:t>
            </a:r>
            <a:r>
              <a:rPr sz="1400" dirty="0">
                <a:latin typeface="Calibri"/>
                <a:cs typeface="Calibri"/>
              </a:rPr>
              <a:t>dell’ABI </a:t>
            </a:r>
            <a:r>
              <a:rPr sz="1400" spc="-5" dirty="0">
                <a:latin typeface="Calibri"/>
                <a:cs typeface="Calibri"/>
              </a:rPr>
              <a:t>dedicata  </a:t>
            </a:r>
            <a:r>
              <a:rPr sz="1400" dirty="0">
                <a:latin typeface="Calibri"/>
                <a:cs typeface="Calibri"/>
              </a:rPr>
              <a:t>ai ragazzi e alla creatività, in </a:t>
            </a:r>
            <a:r>
              <a:rPr sz="1400" spc="-5" dirty="0">
                <a:latin typeface="Calibri"/>
                <a:cs typeface="Calibri"/>
              </a:rPr>
              <a:t>tutte </a:t>
            </a:r>
            <a:r>
              <a:rPr sz="1400" dirty="0">
                <a:latin typeface="Calibri"/>
                <a:cs typeface="Calibri"/>
              </a:rPr>
              <a:t>le </a:t>
            </a:r>
            <a:r>
              <a:rPr sz="1400" spc="-5" dirty="0">
                <a:latin typeface="Calibri"/>
                <a:cs typeface="Calibri"/>
              </a:rPr>
              <a:t>sue</a:t>
            </a:r>
            <a:r>
              <a:rPr sz="1400" spc="-75" dirty="0">
                <a:latin typeface="Calibri"/>
                <a:cs typeface="Calibri"/>
              </a:rPr>
              <a:t> </a:t>
            </a:r>
            <a:r>
              <a:rPr sz="1400" dirty="0">
                <a:latin typeface="Calibri"/>
                <a:cs typeface="Calibri"/>
              </a:rPr>
              <a:t>forme.</a:t>
            </a:r>
            <a:endParaRPr sz="1400">
              <a:latin typeface="Calibri"/>
              <a:cs typeface="Calibri"/>
            </a:endParaRPr>
          </a:p>
          <a:p>
            <a:pPr>
              <a:lnSpc>
                <a:spcPct val="100000"/>
              </a:lnSpc>
              <a:spcBef>
                <a:spcPts val="20"/>
              </a:spcBef>
            </a:pPr>
            <a:endParaRPr sz="1200">
              <a:latin typeface="Times New Roman"/>
              <a:cs typeface="Times New Roman"/>
            </a:endParaRPr>
          </a:p>
          <a:p>
            <a:pPr marL="12700" marR="5715" algn="just">
              <a:lnSpc>
                <a:spcPct val="101699"/>
              </a:lnSpc>
            </a:pPr>
            <a:r>
              <a:rPr sz="1400" spc="-5" dirty="0">
                <a:latin typeface="Calibri"/>
                <a:cs typeface="Calibri"/>
              </a:rPr>
              <a:t>Dal </a:t>
            </a:r>
            <a:r>
              <a:rPr sz="1400" dirty="0">
                <a:latin typeface="Calibri"/>
                <a:cs typeface="Calibri"/>
              </a:rPr>
              <a:t>16 al 22 </a:t>
            </a:r>
            <a:r>
              <a:rPr sz="1400" spc="-5" dirty="0">
                <a:latin typeface="Calibri"/>
                <a:cs typeface="Calibri"/>
              </a:rPr>
              <a:t>marzo </a:t>
            </a:r>
            <a:r>
              <a:rPr sz="1400" spc="-10" dirty="0">
                <a:latin typeface="Calibri"/>
                <a:cs typeface="Calibri"/>
              </a:rPr>
              <a:t>un </a:t>
            </a:r>
            <a:r>
              <a:rPr sz="1400" spc="-5" dirty="0">
                <a:latin typeface="Calibri"/>
                <a:cs typeface="Calibri"/>
              </a:rPr>
              <a:t>calendario con ben </a:t>
            </a:r>
            <a:r>
              <a:rPr sz="1400" dirty="0">
                <a:latin typeface="Calibri"/>
                <a:cs typeface="Calibri"/>
              </a:rPr>
              <a:t>80 </a:t>
            </a:r>
            <a:r>
              <a:rPr sz="1400" spc="-5" dirty="0">
                <a:latin typeface="Calibri"/>
                <a:cs typeface="Calibri"/>
              </a:rPr>
              <a:t>eventi distribuiti su tutto </a:t>
            </a:r>
            <a:r>
              <a:rPr sz="1400" dirty="0">
                <a:latin typeface="Calibri"/>
                <a:cs typeface="Calibri"/>
              </a:rPr>
              <a:t>il </a:t>
            </a:r>
            <a:r>
              <a:rPr sz="1400" spc="-5" dirty="0">
                <a:latin typeface="Calibri"/>
                <a:cs typeface="Calibri"/>
              </a:rPr>
              <a:t>territorio  </a:t>
            </a:r>
            <a:r>
              <a:rPr sz="1400" dirty="0">
                <a:latin typeface="Calibri"/>
                <a:cs typeface="Calibri"/>
              </a:rPr>
              <a:t>nazionale </a:t>
            </a:r>
            <a:r>
              <a:rPr sz="1400" spc="-5" dirty="0">
                <a:latin typeface="Calibri"/>
                <a:cs typeface="Calibri"/>
              </a:rPr>
              <a:t>stimolerà </a:t>
            </a:r>
            <a:r>
              <a:rPr sz="1400" spc="-10" dirty="0">
                <a:latin typeface="Calibri"/>
                <a:cs typeface="Calibri"/>
              </a:rPr>
              <a:t>la </a:t>
            </a:r>
            <a:r>
              <a:rPr sz="1400" dirty="0">
                <a:latin typeface="Calibri"/>
                <a:cs typeface="Calibri"/>
              </a:rPr>
              <a:t>creatività </a:t>
            </a:r>
            <a:r>
              <a:rPr sz="1400" spc="-5" dirty="0">
                <a:latin typeface="Calibri"/>
                <a:cs typeface="Calibri"/>
              </a:rPr>
              <a:t>dei più giovani, invitandoli </a:t>
            </a:r>
            <a:r>
              <a:rPr sz="1400" dirty="0">
                <a:latin typeface="Calibri"/>
                <a:cs typeface="Calibri"/>
              </a:rPr>
              <a:t>a </a:t>
            </a:r>
            <a:r>
              <a:rPr sz="1400" spc="-5" dirty="0">
                <a:latin typeface="Calibri"/>
                <a:cs typeface="Calibri"/>
              </a:rPr>
              <a:t>leggere </a:t>
            </a:r>
            <a:r>
              <a:rPr sz="1400" dirty="0">
                <a:latin typeface="Calibri"/>
                <a:cs typeface="Calibri"/>
              </a:rPr>
              <a:t>e a </a:t>
            </a:r>
            <a:r>
              <a:rPr sz="1400" spc="-5" dirty="0">
                <a:latin typeface="Calibri"/>
                <a:cs typeface="Calibri"/>
              </a:rPr>
              <a:t>raccontare  </a:t>
            </a:r>
            <a:r>
              <a:rPr sz="1400" dirty="0">
                <a:latin typeface="Calibri"/>
                <a:cs typeface="Calibri"/>
              </a:rPr>
              <a:t>il </a:t>
            </a:r>
            <a:r>
              <a:rPr sz="1400" spc="-5" dirty="0">
                <a:latin typeface="Calibri"/>
                <a:cs typeface="Calibri"/>
              </a:rPr>
              <a:t>mondo. Infatti, </a:t>
            </a:r>
            <a:r>
              <a:rPr sz="1400" dirty="0">
                <a:latin typeface="Calibri"/>
                <a:cs typeface="Calibri"/>
              </a:rPr>
              <a:t>il tema </a:t>
            </a:r>
            <a:r>
              <a:rPr sz="1400" spc="-5" dirty="0">
                <a:latin typeface="Calibri"/>
                <a:cs typeface="Calibri"/>
              </a:rPr>
              <a:t>scelto per </a:t>
            </a:r>
            <a:r>
              <a:rPr sz="1400" dirty="0">
                <a:latin typeface="Calibri"/>
                <a:cs typeface="Calibri"/>
              </a:rPr>
              <a:t>questa edizione è </a:t>
            </a:r>
            <a:r>
              <a:rPr sz="1400" b="1" spc="-5" dirty="0">
                <a:latin typeface="Calibri"/>
                <a:cs typeface="Calibri"/>
              </a:rPr>
              <a:t>L’alfabeto del mondo </a:t>
            </a:r>
            <a:r>
              <a:rPr sz="1400" b="1" dirty="0">
                <a:latin typeface="Calibri"/>
                <a:cs typeface="Calibri"/>
              </a:rPr>
              <a:t>–  </a:t>
            </a:r>
            <a:r>
              <a:rPr sz="1400" b="1" spc="-5" dirty="0">
                <a:latin typeface="Calibri"/>
                <a:cs typeface="Calibri"/>
              </a:rPr>
              <a:t>Leggiamo </a:t>
            </a:r>
            <a:r>
              <a:rPr sz="1400" b="1" dirty="0">
                <a:latin typeface="Calibri"/>
                <a:cs typeface="Calibri"/>
              </a:rPr>
              <a:t>i </a:t>
            </a:r>
            <a:r>
              <a:rPr sz="1400" b="1" spc="-5" dirty="0">
                <a:latin typeface="Calibri"/>
                <a:cs typeface="Calibri"/>
              </a:rPr>
              <a:t>segni intorno </a:t>
            </a:r>
            <a:r>
              <a:rPr sz="1400" b="1" dirty="0">
                <a:latin typeface="Calibri"/>
                <a:cs typeface="Calibri"/>
              </a:rPr>
              <a:t>a </a:t>
            </a:r>
            <a:r>
              <a:rPr sz="1400" b="1" spc="-5" dirty="0">
                <a:latin typeface="Calibri"/>
                <a:cs typeface="Calibri"/>
              </a:rPr>
              <a:t>noi </a:t>
            </a:r>
            <a:r>
              <a:rPr sz="1400" b="1" dirty="0">
                <a:latin typeface="Calibri"/>
                <a:cs typeface="Calibri"/>
              </a:rPr>
              <a:t>e raccontiamo</a:t>
            </a:r>
            <a:r>
              <a:rPr sz="1400" dirty="0">
                <a:latin typeface="Calibri"/>
                <a:cs typeface="Calibri"/>
              </a:rPr>
              <a:t>, </a:t>
            </a:r>
            <a:r>
              <a:rPr sz="1400" spc="-5" dirty="0">
                <a:latin typeface="Calibri"/>
                <a:cs typeface="Calibri"/>
              </a:rPr>
              <a:t>un </a:t>
            </a:r>
            <a:r>
              <a:rPr sz="1400" dirty="0">
                <a:latin typeface="Calibri"/>
                <a:cs typeface="Calibri"/>
              </a:rPr>
              <a:t>invito a indagare il </a:t>
            </a:r>
            <a:r>
              <a:rPr sz="1400" spc="-5" dirty="0">
                <a:latin typeface="Calibri"/>
                <a:cs typeface="Calibri"/>
              </a:rPr>
              <a:t>mondo che noi  abitiamo, </a:t>
            </a:r>
            <a:r>
              <a:rPr sz="1400" dirty="0">
                <a:latin typeface="Calibri"/>
                <a:cs typeface="Calibri"/>
              </a:rPr>
              <a:t>a </a:t>
            </a:r>
            <a:r>
              <a:rPr sz="1400" spc="-5" dirty="0">
                <a:latin typeface="Calibri"/>
                <a:cs typeface="Calibri"/>
              </a:rPr>
              <a:t>cercare </a:t>
            </a:r>
            <a:r>
              <a:rPr sz="1400" dirty="0">
                <a:latin typeface="Calibri"/>
                <a:cs typeface="Calibri"/>
              </a:rPr>
              <a:t>il </a:t>
            </a:r>
            <a:r>
              <a:rPr sz="1400" spc="-5" dirty="0">
                <a:latin typeface="Calibri"/>
                <a:cs typeface="Calibri"/>
              </a:rPr>
              <a:t>senso delle cose, per poi giungere </a:t>
            </a:r>
            <a:r>
              <a:rPr sz="1400" dirty="0">
                <a:latin typeface="Calibri"/>
                <a:cs typeface="Calibri"/>
              </a:rPr>
              <a:t>a </a:t>
            </a:r>
            <a:r>
              <a:rPr sz="1400" spc="-5" dirty="0">
                <a:latin typeface="Calibri"/>
                <a:cs typeface="Calibri"/>
              </a:rPr>
              <a:t>raccontarle, </a:t>
            </a:r>
            <a:r>
              <a:rPr sz="1400" dirty="0">
                <a:latin typeface="Calibri"/>
                <a:cs typeface="Calibri"/>
              </a:rPr>
              <a:t>a </a:t>
            </a:r>
            <a:r>
              <a:rPr sz="1400" spc="-5" dirty="0">
                <a:latin typeface="Calibri"/>
                <a:cs typeface="Calibri"/>
              </a:rPr>
              <a:t>dare </a:t>
            </a:r>
            <a:r>
              <a:rPr sz="1400" dirty="0">
                <a:latin typeface="Calibri"/>
                <a:cs typeface="Calibri"/>
              </a:rPr>
              <a:t>vita,  </a:t>
            </a:r>
            <a:r>
              <a:rPr sz="1400" spc="-5" dirty="0">
                <a:latin typeface="Calibri"/>
                <a:cs typeface="Calibri"/>
              </a:rPr>
              <a:t>attraverso </a:t>
            </a:r>
            <a:r>
              <a:rPr sz="1400" dirty="0">
                <a:latin typeface="Calibri"/>
                <a:cs typeface="Calibri"/>
              </a:rPr>
              <a:t>la </a:t>
            </a:r>
            <a:r>
              <a:rPr sz="1400" spc="-5" dirty="0">
                <a:latin typeface="Calibri"/>
                <a:cs typeface="Calibri"/>
              </a:rPr>
              <a:t>creatività, </a:t>
            </a:r>
            <a:r>
              <a:rPr sz="1400" dirty="0">
                <a:latin typeface="Calibri"/>
                <a:cs typeface="Calibri"/>
              </a:rPr>
              <a:t>a </a:t>
            </a:r>
            <a:r>
              <a:rPr sz="1400" spc="-5" dirty="0">
                <a:latin typeface="Calibri"/>
                <a:cs typeface="Calibri"/>
              </a:rPr>
              <a:t>una</a:t>
            </a:r>
            <a:r>
              <a:rPr sz="1400" spc="-10" dirty="0">
                <a:latin typeface="Calibri"/>
                <a:cs typeface="Calibri"/>
              </a:rPr>
              <a:t> </a:t>
            </a:r>
            <a:r>
              <a:rPr sz="1400" dirty="0">
                <a:latin typeface="Calibri"/>
                <a:cs typeface="Calibri"/>
              </a:rPr>
              <a:t>storia.</a:t>
            </a:r>
            <a:endParaRPr sz="1400">
              <a:latin typeface="Calibri"/>
              <a:cs typeface="Calibri"/>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Kidpass.it</a:t>
            </a:r>
            <a:endParaRPr sz="1600">
              <a:latin typeface="Arial"/>
              <a:cs typeface="Arial"/>
            </a:endParaRPr>
          </a:p>
          <a:p>
            <a:pPr marL="12700">
              <a:lnSpc>
                <a:spcPts val="1880"/>
              </a:lnSpc>
            </a:pPr>
            <a:r>
              <a:rPr sz="1600" b="1" spc="-5" dirty="0">
                <a:latin typeface="Arial"/>
                <a:cs typeface="Arial"/>
              </a:rPr>
              <a:t>09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93009"/>
            <a:ext cx="6148705" cy="2548890"/>
          </a:xfrm>
          <a:prstGeom prst="rect">
            <a:avLst/>
          </a:prstGeom>
        </p:spPr>
        <p:txBody>
          <a:bodyPr vert="horz" wrap="square" lIns="0" tIns="9525" rIns="0" bIns="0" rtlCol="0">
            <a:spAutoFit/>
          </a:bodyPr>
          <a:lstStyle/>
          <a:p>
            <a:pPr marL="12700" marR="5080" algn="just">
              <a:lnSpc>
                <a:spcPct val="101699"/>
              </a:lnSpc>
              <a:spcBef>
                <a:spcPts val="75"/>
              </a:spcBef>
            </a:pPr>
            <a:r>
              <a:rPr sz="1400" dirty="0">
                <a:latin typeface="Calibri"/>
                <a:cs typeface="Calibri"/>
              </a:rPr>
              <a:t>Ad aprire le </a:t>
            </a:r>
            <a:r>
              <a:rPr sz="1400" spc="-5" dirty="0">
                <a:latin typeface="Calibri"/>
                <a:cs typeface="Calibri"/>
              </a:rPr>
              <a:t>danze sarà </a:t>
            </a:r>
            <a:r>
              <a:rPr sz="1400" b="1" dirty="0">
                <a:latin typeface="Calibri"/>
                <a:cs typeface="Calibri"/>
              </a:rPr>
              <a:t>WWW – KnoW </a:t>
            </a:r>
            <a:r>
              <a:rPr sz="1400" b="1" spc="-5" dirty="0">
                <a:latin typeface="Calibri"/>
                <a:cs typeface="Calibri"/>
              </a:rPr>
              <a:t>the World with Words, </a:t>
            </a:r>
            <a:r>
              <a:rPr sz="1400" spc="-5" dirty="0">
                <a:latin typeface="Calibri"/>
                <a:cs typeface="Calibri"/>
              </a:rPr>
              <a:t>l’appuntamento con  </a:t>
            </a:r>
            <a:r>
              <a:rPr sz="1400" dirty="0">
                <a:latin typeface="Calibri"/>
                <a:cs typeface="Calibri"/>
              </a:rPr>
              <a:t>l’artista </a:t>
            </a:r>
            <a:r>
              <a:rPr sz="1400" b="1" spc="-5" dirty="0">
                <a:latin typeface="Calibri"/>
                <a:cs typeface="Calibri"/>
              </a:rPr>
              <a:t>Michelangelo Pistoletto </a:t>
            </a:r>
            <a:r>
              <a:rPr sz="1400" dirty="0">
                <a:latin typeface="Calibri"/>
                <a:cs typeface="Calibri"/>
              </a:rPr>
              <a:t>al </a:t>
            </a:r>
            <a:r>
              <a:rPr sz="1400" u="sng" spc="-5" dirty="0">
                <a:solidFill>
                  <a:srgbClr val="0000FF"/>
                </a:solidFill>
                <a:uFill>
                  <a:solidFill>
                    <a:srgbClr val="0000FF"/>
                  </a:solidFill>
                </a:uFill>
                <a:latin typeface="Calibri"/>
                <a:cs typeface="Calibri"/>
                <a:hlinkClick r:id="rId3"/>
              </a:rPr>
              <a:t>Museo </a:t>
            </a:r>
            <a:r>
              <a:rPr sz="1400" u="sng" dirty="0">
                <a:solidFill>
                  <a:srgbClr val="0000FF"/>
                </a:solidFill>
                <a:uFill>
                  <a:solidFill>
                    <a:srgbClr val="0000FF"/>
                  </a:solidFill>
                </a:uFill>
                <a:latin typeface="Calibri"/>
                <a:cs typeface="Calibri"/>
                <a:hlinkClick r:id="rId3"/>
              </a:rPr>
              <a:t>d’arte </a:t>
            </a:r>
            <a:r>
              <a:rPr sz="1400" u="sng" spc="-5" dirty="0">
                <a:solidFill>
                  <a:srgbClr val="0000FF"/>
                </a:solidFill>
                <a:uFill>
                  <a:solidFill>
                    <a:srgbClr val="0000FF"/>
                  </a:solidFill>
                </a:uFill>
                <a:latin typeface="Calibri"/>
                <a:cs typeface="Calibri"/>
                <a:hlinkClick r:id="rId3"/>
              </a:rPr>
              <a:t>contemporanea Donnaregina</a:t>
            </a:r>
            <a:r>
              <a:rPr sz="1400" spc="-5" dirty="0">
                <a:solidFill>
                  <a:srgbClr val="0000FF"/>
                </a:solidFill>
                <a:latin typeface="Calibri"/>
                <a:cs typeface="Calibri"/>
              </a:rPr>
              <a:t> </a:t>
            </a:r>
            <a:r>
              <a:rPr sz="1400" spc="-5" dirty="0">
                <a:latin typeface="Calibri"/>
                <a:cs typeface="Calibri"/>
              </a:rPr>
              <a:t>di  Napoli che vedrà </a:t>
            </a:r>
            <a:r>
              <a:rPr sz="1400" dirty="0">
                <a:latin typeface="Calibri"/>
                <a:cs typeface="Calibri"/>
              </a:rPr>
              <a:t>i </a:t>
            </a:r>
            <a:r>
              <a:rPr sz="1400" spc="-5" dirty="0">
                <a:latin typeface="Calibri"/>
                <a:cs typeface="Calibri"/>
              </a:rPr>
              <a:t>bambini impegnati nella creazione di mondi, </a:t>
            </a:r>
            <a:r>
              <a:rPr sz="1400" i="1" spc="-5" dirty="0">
                <a:latin typeface="Calibri"/>
                <a:cs typeface="Calibri"/>
              </a:rPr>
              <a:t>Pallemondo </a:t>
            </a:r>
            <a:r>
              <a:rPr sz="1400" spc="-5" dirty="0">
                <a:latin typeface="Calibri"/>
                <a:cs typeface="Calibri"/>
              </a:rPr>
              <a:t>sui </a:t>
            </a:r>
            <a:r>
              <a:rPr sz="1400" spc="-10" dirty="0">
                <a:latin typeface="Calibri"/>
                <a:cs typeface="Calibri"/>
              </a:rPr>
              <a:t>cui  </a:t>
            </a:r>
            <a:r>
              <a:rPr sz="1400" spc="-5" dirty="0">
                <a:latin typeface="Calibri"/>
                <a:cs typeface="Calibri"/>
              </a:rPr>
              <a:t>confluiranno molteplici</a:t>
            </a:r>
            <a:r>
              <a:rPr sz="1400" spc="-10" dirty="0">
                <a:latin typeface="Calibri"/>
                <a:cs typeface="Calibri"/>
              </a:rPr>
              <a:t> </a:t>
            </a:r>
            <a:r>
              <a:rPr sz="1400" spc="-5" dirty="0">
                <a:latin typeface="Calibri"/>
                <a:cs typeface="Calibri"/>
              </a:rPr>
              <a:t>alfabeti.</a:t>
            </a:r>
            <a:endParaRPr sz="1400">
              <a:latin typeface="Calibri"/>
              <a:cs typeface="Calibri"/>
            </a:endParaRPr>
          </a:p>
          <a:p>
            <a:pPr>
              <a:lnSpc>
                <a:spcPct val="100000"/>
              </a:lnSpc>
              <a:spcBef>
                <a:spcPts val="20"/>
              </a:spcBef>
            </a:pPr>
            <a:endParaRPr sz="1200">
              <a:latin typeface="Times New Roman"/>
              <a:cs typeface="Times New Roman"/>
            </a:endParaRPr>
          </a:p>
          <a:p>
            <a:pPr marL="12700" marR="5080" algn="just">
              <a:lnSpc>
                <a:spcPct val="101800"/>
              </a:lnSpc>
            </a:pPr>
            <a:r>
              <a:rPr sz="1400" spc="-5" dirty="0">
                <a:latin typeface="Calibri"/>
                <a:cs typeface="Calibri"/>
              </a:rPr>
              <a:t>La </a:t>
            </a:r>
            <a:r>
              <a:rPr sz="1400" dirty="0">
                <a:latin typeface="Calibri"/>
                <a:cs typeface="Calibri"/>
              </a:rPr>
              <a:t>creatività, </a:t>
            </a:r>
            <a:r>
              <a:rPr sz="1400" spc="-5" dirty="0">
                <a:latin typeface="Calibri"/>
                <a:cs typeface="Calibri"/>
              </a:rPr>
              <a:t>grande </a:t>
            </a:r>
            <a:r>
              <a:rPr sz="1400" dirty="0">
                <a:latin typeface="Calibri"/>
                <a:cs typeface="Calibri"/>
              </a:rPr>
              <a:t>protagonista </a:t>
            </a:r>
            <a:r>
              <a:rPr sz="1400" spc="-5" dirty="0">
                <a:latin typeface="Calibri"/>
                <a:cs typeface="Calibri"/>
              </a:rPr>
              <a:t>di questa manifestazione, si concreta </a:t>
            </a:r>
            <a:r>
              <a:rPr sz="1400" dirty="0">
                <a:latin typeface="Calibri"/>
                <a:cs typeface="Calibri"/>
              </a:rPr>
              <a:t>in </a:t>
            </a:r>
            <a:r>
              <a:rPr sz="1400" spc="-5" dirty="0">
                <a:latin typeface="Calibri"/>
                <a:cs typeface="Calibri"/>
              </a:rPr>
              <a:t>laboratori  dedicati </a:t>
            </a:r>
            <a:r>
              <a:rPr sz="1400" dirty="0">
                <a:latin typeface="Calibri"/>
                <a:cs typeface="Calibri"/>
              </a:rPr>
              <a:t>all’arte, </a:t>
            </a:r>
            <a:r>
              <a:rPr sz="1400" spc="-5" dirty="0">
                <a:latin typeface="Calibri"/>
                <a:cs typeface="Calibri"/>
              </a:rPr>
              <a:t>all’archeologia, </a:t>
            </a:r>
            <a:r>
              <a:rPr sz="1400" dirty="0">
                <a:latin typeface="Calibri"/>
                <a:cs typeface="Calibri"/>
              </a:rPr>
              <a:t>alla </a:t>
            </a:r>
            <a:r>
              <a:rPr sz="1400" spc="-10" dirty="0">
                <a:latin typeface="Calibri"/>
                <a:cs typeface="Calibri"/>
              </a:rPr>
              <a:t>musica, </a:t>
            </a:r>
            <a:r>
              <a:rPr sz="1400" dirty="0">
                <a:latin typeface="Calibri"/>
                <a:cs typeface="Calibri"/>
              </a:rPr>
              <a:t>al </a:t>
            </a:r>
            <a:r>
              <a:rPr sz="1400" spc="-5" dirty="0">
                <a:latin typeface="Calibri"/>
                <a:cs typeface="Calibri"/>
              </a:rPr>
              <a:t>canto, alla lettura, </a:t>
            </a:r>
            <a:r>
              <a:rPr sz="1400" dirty="0">
                <a:latin typeface="Calibri"/>
                <a:cs typeface="Calibri"/>
              </a:rPr>
              <a:t>al teatro, </a:t>
            </a:r>
            <a:r>
              <a:rPr sz="1400" spc="-5" dirty="0">
                <a:latin typeface="Calibri"/>
                <a:cs typeface="Calibri"/>
              </a:rPr>
              <a:t>ma  anche </a:t>
            </a:r>
            <a:r>
              <a:rPr sz="1400" dirty="0">
                <a:latin typeface="Calibri"/>
                <a:cs typeface="Calibri"/>
              </a:rPr>
              <a:t>alla robotica e alle </a:t>
            </a:r>
            <a:r>
              <a:rPr sz="1400" spc="-5" dirty="0">
                <a:latin typeface="Calibri"/>
                <a:cs typeface="Calibri"/>
              </a:rPr>
              <a:t>nuove tecnologie, coinvolgendo moltissime </a:t>
            </a:r>
            <a:r>
              <a:rPr sz="1400" dirty="0">
                <a:latin typeface="Calibri"/>
                <a:cs typeface="Calibri"/>
              </a:rPr>
              <a:t>realtà</a:t>
            </a:r>
            <a:r>
              <a:rPr sz="1400" spc="-30" dirty="0">
                <a:latin typeface="Calibri"/>
                <a:cs typeface="Calibri"/>
              </a:rPr>
              <a:t> </a:t>
            </a:r>
            <a:r>
              <a:rPr sz="1400" dirty="0">
                <a:latin typeface="Calibri"/>
                <a:cs typeface="Calibri"/>
              </a:rPr>
              <a:t>italiane.</a:t>
            </a:r>
            <a:endParaRPr sz="1400">
              <a:latin typeface="Calibri"/>
              <a:cs typeface="Calibri"/>
            </a:endParaRPr>
          </a:p>
          <a:p>
            <a:pPr>
              <a:lnSpc>
                <a:spcPct val="100000"/>
              </a:lnSpc>
              <a:spcBef>
                <a:spcPts val="15"/>
              </a:spcBef>
            </a:pPr>
            <a:endParaRPr sz="1200">
              <a:latin typeface="Times New Roman"/>
              <a:cs typeface="Times New Roman"/>
            </a:endParaRPr>
          </a:p>
          <a:p>
            <a:pPr marL="12700" marR="5715" algn="just">
              <a:lnSpc>
                <a:spcPct val="101800"/>
              </a:lnSpc>
              <a:spcBef>
                <a:spcPts val="5"/>
              </a:spcBef>
            </a:pPr>
            <a:r>
              <a:rPr sz="1400" spc="-5" dirty="0">
                <a:latin typeface="Calibri"/>
                <a:cs typeface="Calibri"/>
              </a:rPr>
              <a:t>La manifestazione, che ha </a:t>
            </a:r>
            <a:r>
              <a:rPr sz="1400" dirty="0">
                <a:latin typeface="Calibri"/>
                <a:cs typeface="Calibri"/>
              </a:rPr>
              <a:t>il </a:t>
            </a:r>
            <a:r>
              <a:rPr sz="1400" spc="-5" dirty="0">
                <a:latin typeface="Calibri"/>
                <a:cs typeface="Calibri"/>
              </a:rPr>
              <a:t>Patrocinio dell’UNESCO </a:t>
            </a:r>
            <a:r>
              <a:rPr sz="1400" dirty="0">
                <a:latin typeface="Calibri"/>
                <a:cs typeface="Calibri"/>
              </a:rPr>
              <a:t>e </a:t>
            </a:r>
            <a:r>
              <a:rPr sz="1400" spc="-5" dirty="0">
                <a:latin typeface="Calibri"/>
                <a:cs typeface="Calibri"/>
              </a:rPr>
              <a:t>del Ministero dei Beni </a:t>
            </a:r>
            <a:r>
              <a:rPr sz="1400" dirty="0">
                <a:latin typeface="Calibri"/>
                <a:cs typeface="Calibri"/>
              </a:rPr>
              <a:t>e </a:t>
            </a:r>
            <a:r>
              <a:rPr sz="1400" spc="-5" dirty="0">
                <a:latin typeface="Calibri"/>
                <a:cs typeface="Calibri"/>
              </a:rPr>
              <a:t>delle  </a:t>
            </a:r>
            <a:r>
              <a:rPr sz="1400" dirty="0">
                <a:latin typeface="Calibri"/>
                <a:cs typeface="Calibri"/>
              </a:rPr>
              <a:t>Attività </a:t>
            </a:r>
            <a:r>
              <a:rPr sz="1400" spc="-5" dirty="0">
                <a:latin typeface="Calibri"/>
                <a:cs typeface="Calibri"/>
              </a:rPr>
              <a:t>Culturali </a:t>
            </a:r>
            <a:r>
              <a:rPr sz="1400" dirty="0">
                <a:latin typeface="Calibri"/>
                <a:cs typeface="Calibri"/>
              </a:rPr>
              <a:t>e </a:t>
            </a:r>
            <a:r>
              <a:rPr sz="1400" spc="-5" dirty="0">
                <a:latin typeface="Calibri"/>
                <a:cs typeface="Calibri"/>
              </a:rPr>
              <a:t>del Turismo </a:t>
            </a:r>
            <a:r>
              <a:rPr sz="1400" dirty="0">
                <a:latin typeface="Calibri"/>
                <a:cs typeface="Calibri"/>
              </a:rPr>
              <a:t>e la </a:t>
            </a:r>
            <a:r>
              <a:rPr sz="1400" spc="-5" dirty="0">
                <a:latin typeface="Calibri"/>
                <a:cs typeface="Calibri"/>
              </a:rPr>
              <a:t>media partnership dalla Rai, </a:t>
            </a:r>
            <a:r>
              <a:rPr sz="1400" dirty="0">
                <a:latin typeface="Calibri"/>
                <a:cs typeface="Calibri"/>
              </a:rPr>
              <a:t>vuole </a:t>
            </a:r>
            <a:r>
              <a:rPr sz="1400" spc="-5" dirty="0">
                <a:latin typeface="Calibri"/>
                <a:cs typeface="Calibri"/>
              </a:rPr>
              <a:t>quindi  promuovere attivamente </a:t>
            </a:r>
            <a:r>
              <a:rPr sz="1400" dirty="0">
                <a:latin typeface="Calibri"/>
                <a:cs typeface="Calibri"/>
              </a:rPr>
              <a:t>la </a:t>
            </a:r>
            <a:r>
              <a:rPr sz="1400" spc="-5" dirty="0">
                <a:latin typeface="Calibri"/>
                <a:cs typeface="Calibri"/>
              </a:rPr>
              <a:t>cultura del fare comune per </a:t>
            </a:r>
            <a:r>
              <a:rPr sz="1400" dirty="0">
                <a:latin typeface="Calibri"/>
                <a:cs typeface="Calibri"/>
              </a:rPr>
              <a:t>il </a:t>
            </a:r>
            <a:r>
              <a:rPr sz="1400" spc="-5" dirty="0">
                <a:latin typeface="Calibri"/>
                <a:cs typeface="Calibri"/>
              </a:rPr>
              <a:t>bene</a:t>
            </a:r>
            <a:r>
              <a:rPr sz="1400" spc="5" dirty="0">
                <a:latin typeface="Calibri"/>
                <a:cs typeface="Calibri"/>
              </a:rPr>
              <a:t> </a:t>
            </a:r>
            <a:r>
              <a:rPr sz="1400" spc="-5" dirty="0">
                <a:latin typeface="Calibri"/>
                <a:cs typeface="Calibri"/>
              </a:rPr>
              <a:t>comune.</a:t>
            </a:r>
            <a:endParaRPr sz="14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95860"/>
          <a:ext cx="6022340" cy="9006840"/>
        </p:xfrm>
        <a:graphic>
          <a:graphicData uri="http://schemas.openxmlformats.org/drawingml/2006/table">
            <a:tbl>
              <a:tblPr firstRow="1" bandRow="1">
                <a:tableStyleId>{2D5ABB26-0587-4C30-8999-92F81FD0307C}</a:tableStyleId>
              </a:tblPr>
              <a:tblGrid>
                <a:gridCol w="2487930">
                  <a:extLst>
                    <a:ext uri="{9D8B030D-6E8A-4147-A177-3AD203B41FA5}">
                      <a16:colId xmlns:a16="http://schemas.microsoft.com/office/drawing/2014/main" val="20000"/>
                    </a:ext>
                  </a:extLst>
                </a:gridCol>
                <a:gridCol w="854074">
                  <a:extLst>
                    <a:ext uri="{9D8B030D-6E8A-4147-A177-3AD203B41FA5}">
                      <a16:colId xmlns:a16="http://schemas.microsoft.com/office/drawing/2014/main" val="20001"/>
                    </a:ext>
                  </a:extLst>
                </a:gridCol>
                <a:gridCol w="1010285">
                  <a:extLst>
                    <a:ext uri="{9D8B030D-6E8A-4147-A177-3AD203B41FA5}">
                      <a16:colId xmlns:a16="http://schemas.microsoft.com/office/drawing/2014/main" val="20002"/>
                    </a:ext>
                  </a:extLst>
                </a:gridCol>
                <a:gridCol w="1671955">
                  <a:extLst>
                    <a:ext uri="{9D8B030D-6E8A-4147-A177-3AD203B41FA5}">
                      <a16:colId xmlns:a16="http://schemas.microsoft.com/office/drawing/2014/main" val="20003"/>
                    </a:ext>
                  </a:extLst>
                </a:gridCol>
              </a:tblGrid>
              <a:tr h="202662">
                <a:tc>
                  <a:txBody>
                    <a:bodyPr/>
                    <a:lstStyle/>
                    <a:p>
                      <a:pPr marL="31750">
                        <a:lnSpc>
                          <a:spcPts val="1125"/>
                        </a:lnSpc>
                      </a:pPr>
                      <a:r>
                        <a:rPr sz="1000" spc="10" dirty="0">
                          <a:latin typeface="Arial"/>
                          <a:cs typeface="Arial"/>
                        </a:rPr>
                        <a:t>Askanews</a:t>
                      </a:r>
                      <a:endParaRPr sz="1000">
                        <a:latin typeface="Arial"/>
                        <a:cs typeface="Arial"/>
                      </a:endParaRPr>
                    </a:p>
                  </a:txBody>
                  <a:tcPr marL="0" marR="0" marT="0" marB="0"/>
                </a:tc>
                <a:tc>
                  <a:txBody>
                    <a:bodyPr/>
                    <a:lstStyle/>
                    <a:p>
                      <a:pPr marL="304165" algn="ctr">
                        <a:lnSpc>
                          <a:spcPts val="1125"/>
                        </a:lnSpc>
                      </a:pPr>
                      <a:r>
                        <a:rPr sz="1000" spc="5" dirty="0">
                          <a:latin typeface="Arial"/>
                          <a:cs typeface="Arial"/>
                        </a:rPr>
                        <a:t>12</a:t>
                      </a:r>
                      <a:endParaRPr sz="1000">
                        <a:latin typeface="Arial"/>
                        <a:cs typeface="Arial"/>
                      </a:endParaRPr>
                    </a:p>
                  </a:txBody>
                  <a:tcPr marL="0" marR="0" marT="0" marB="0"/>
                </a:tc>
                <a:tc>
                  <a:txBody>
                    <a:bodyPr/>
                    <a:lstStyle/>
                    <a:p>
                      <a:pPr marL="49530" algn="ctr">
                        <a:lnSpc>
                          <a:spcPts val="1125"/>
                        </a:lnSpc>
                      </a:pPr>
                      <a:r>
                        <a:rPr sz="1000" spc="5" dirty="0">
                          <a:latin typeface="Arial"/>
                          <a:cs typeface="Arial"/>
                        </a:rPr>
                        <a:t>marzo</a:t>
                      </a:r>
                      <a:endParaRPr sz="1000">
                        <a:latin typeface="Arial"/>
                        <a:cs typeface="Arial"/>
                      </a:endParaRPr>
                    </a:p>
                  </a:txBody>
                  <a:tcPr marL="0" marR="0" marT="0" marB="0"/>
                </a:tc>
                <a:tc>
                  <a:txBody>
                    <a:bodyPr/>
                    <a:lstStyle/>
                    <a:p>
                      <a:pPr marL="15240" algn="ctr">
                        <a:lnSpc>
                          <a:spcPts val="1125"/>
                        </a:lnSpc>
                      </a:pPr>
                      <a:r>
                        <a:rPr sz="1000" dirty="0">
                          <a:latin typeface="Arial"/>
                          <a:cs typeface="Arial"/>
                        </a:rPr>
                        <a:t>1</a:t>
                      </a:r>
                      <a:endParaRPr sz="1000">
                        <a:latin typeface="Arial"/>
                        <a:cs typeface="Arial"/>
                      </a:endParaRPr>
                    </a:p>
                  </a:txBody>
                  <a:tcPr marL="0" marR="0" marT="0" marB="0"/>
                </a:tc>
                <a:extLst>
                  <a:ext uri="{0D108BD9-81ED-4DB2-BD59-A6C34878D82A}">
                    <a16:rowId xmlns:a16="http://schemas.microsoft.com/office/drawing/2014/main" val="10000"/>
                  </a:ext>
                </a:extLst>
              </a:tr>
              <a:tr h="260603">
                <a:tc>
                  <a:txBody>
                    <a:bodyPr/>
                    <a:lstStyle/>
                    <a:p>
                      <a:pPr marL="31750">
                        <a:lnSpc>
                          <a:spcPct val="100000"/>
                        </a:lnSpc>
                        <a:spcBef>
                          <a:spcPts val="380"/>
                        </a:spcBef>
                      </a:pPr>
                      <a:r>
                        <a:rPr sz="1000" spc="5" dirty="0">
                          <a:latin typeface="Arial"/>
                          <a:cs typeface="Arial"/>
                        </a:rPr>
                        <a:t>Il Giornale di Vicenza</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1"/>
                  </a:ext>
                </a:extLst>
              </a:tr>
              <a:tr h="260603">
                <a:tc>
                  <a:txBody>
                    <a:bodyPr/>
                    <a:lstStyle/>
                    <a:p>
                      <a:pPr marL="31750">
                        <a:lnSpc>
                          <a:spcPct val="100000"/>
                        </a:lnSpc>
                        <a:spcBef>
                          <a:spcPts val="380"/>
                        </a:spcBef>
                      </a:pPr>
                      <a:r>
                        <a:rPr sz="1000" spc="5" dirty="0">
                          <a:latin typeface="Arial"/>
                          <a:cs typeface="Arial"/>
                        </a:rPr>
                        <a:t>Il Centro</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2"/>
                  </a:ext>
                </a:extLst>
              </a:tr>
              <a:tr h="260603">
                <a:tc>
                  <a:txBody>
                    <a:bodyPr/>
                    <a:lstStyle/>
                    <a:p>
                      <a:pPr marL="31750">
                        <a:lnSpc>
                          <a:spcPct val="100000"/>
                        </a:lnSpc>
                        <a:spcBef>
                          <a:spcPts val="380"/>
                        </a:spcBef>
                      </a:pPr>
                      <a:r>
                        <a:rPr sz="1000" spc="10" dirty="0">
                          <a:latin typeface="Arial"/>
                          <a:cs typeface="Arial"/>
                        </a:rPr>
                        <a:t>MF </a:t>
                      </a:r>
                      <a:r>
                        <a:rPr sz="1000" spc="5" dirty="0">
                          <a:latin typeface="Arial"/>
                          <a:cs typeface="Arial"/>
                        </a:rPr>
                        <a:t>Dow</a:t>
                      </a:r>
                      <a:r>
                        <a:rPr sz="1000" spc="-5" dirty="0">
                          <a:latin typeface="Arial"/>
                          <a:cs typeface="Arial"/>
                        </a:rPr>
                        <a:t> </a:t>
                      </a:r>
                      <a:r>
                        <a:rPr sz="1000" spc="5" dirty="0">
                          <a:latin typeface="Arial"/>
                          <a:cs typeface="Arial"/>
                        </a:rPr>
                        <a:t>Jones</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3"/>
                  </a:ext>
                </a:extLst>
              </a:tr>
              <a:tr h="260603">
                <a:tc>
                  <a:txBody>
                    <a:bodyPr/>
                    <a:lstStyle/>
                    <a:p>
                      <a:pPr marL="31750">
                        <a:lnSpc>
                          <a:spcPct val="100000"/>
                        </a:lnSpc>
                        <a:spcBef>
                          <a:spcPts val="380"/>
                        </a:spcBef>
                      </a:pPr>
                      <a:r>
                        <a:rPr sz="1000" spc="10" dirty="0">
                          <a:latin typeface="Arial"/>
                          <a:cs typeface="Arial"/>
                        </a:rPr>
                        <a:t>Roma</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14</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4"/>
                  </a:ext>
                </a:extLst>
              </a:tr>
              <a:tr h="260794">
                <a:tc>
                  <a:txBody>
                    <a:bodyPr/>
                    <a:lstStyle/>
                    <a:p>
                      <a:pPr marL="31750">
                        <a:lnSpc>
                          <a:spcPct val="100000"/>
                        </a:lnSpc>
                        <a:spcBef>
                          <a:spcPts val="380"/>
                        </a:spcBef>
                      </a:pPr>
                      <a:r>
                        <a:rPr sz="1000" spc="5" dirty="0">
                          <a:latin typeface="Arial"/>
                          <a:cs typeface="Arial"/>
                        </a:rPr>
                        <a:t>Il Mattino</a:t>
                      </a:r>
                      <a:r>
                        <a:rPr sz="1000" dirty="0">
                          <a:latin typeface="Arial"/>
                          <a:cs typeface="Arial"/>
                        </a:rPr>
                        <a:t> </a:t>
                      </a:r>
                      <a:r>
                        <a:rPr sz="1000" spc="5" dirty="0">
                          <a:latin typeface="Arial"/>
                          <a:cs typeface="Arial"/>
                        </a:rPr>
                        <a:t>ed.Napoli</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5"/>
                  </a:ext>
                </a:extLst>
              </a:tr>
              <a:tr h="260794">
                <a:tc>
                  <a:txBody>
                    <a:bodyPr/>
                    <a:lstStyle/>
                    <a:p>
                      <a:pPr marL="31750">
                        <a:lnSpc>
                          <a:spcPct val="100000"/>
                        </a:lnSpc>
                        <a:spcBef>
                          <a:spcPts val="380"/>
                        </a:spcBef>
                      </a:pPr>
                      <a:r>
                        <a:rPr sz="1000" spc="5" dirty="0">
                          <a:latin typeface="Arial"/>
                          <a:cs typeface="Arial"/>
                        </a:rPr>
                        <a:t>La Repubblica</a:t>
                      </a:r>
                      <a:r>
                        <a:rPr sz="1000" dirty="0">
                          <a:latin typeface="Arial"/>
                          <a:cs typeface="Arial"/>
                        </a:rPr>
                        <a:t> </a:t>
                      </a:r>
                      <a:r>
                        <a:rPr sz="1000" spc="5" dirty="0">
                          <a:latin typeface="Arial"/>
                          <a:cs typeface="Arial"/>
                        </a:rPr>
                        <a:t>ed.Bari</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6"/>
                  </a:ext>
                </a:extLst>
              </a:tr>
              <a:tr h="260603">
                <a:tc>
                  <a:txBody>
                    <a:bodyPr/>
                    <a:lstStyle/>
                    <a:p>
                      <a:pPr marL="31750">
                        <a:lnSpc>
                          <a:spcPct val="100000"/>
                        </a:lnSpc>
                        <a:spcBef>
                          <a:spcPts val="380"/>
                        </a:spcBef>
                      </a:pPr>
                      <a:r>
                        <a:rPr sz="1000" spc="5" dirty="0">
                          <a:latin typeface="Arial"/>
                          <a:cs typeface="Arial"/>
                        </a:rPr>
                        <a:t>Adnkronos</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5" dirty="0">
                          <a:latin typeface="Arial"/>
                          <a:cs typeface="Arial"/>
                        </a:rPr>
                        <a:t>Corriere dell'Alto</a:t>
                      </a:r>
                      <a:r>
                        <a:rPr sz="1000" dirty="0">
                          <a:latin typeface="Arial"/>
                          <a:cs typeface="Arial"/>
                        </a:rPr>
                        <a:t> </a:t>
                      </a:r>
                      <a:r>
                        <a:rPr sz="1000" spc="5" dirty="0">
                          <a:latin typeface="Arial"/>
                          <a:cs typeface="Arial"/>
                        </a:rPr>
                        <a:t>Adige</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8"/>
                  </a:ext>
                </a:extLst>
              </a:tr>
              <a:tr h="260604">
                <a:tc>
                  <a:txBody>
                    <a:bodyPr/>
                    <a:lstStyle/>
                    <a:p>
                      <a:pPr marL="31750">
                        <a:lnSpc>
                          <a:spcPct val="100000"/>
                        </a:lnSpc>
                        <a:spcBef>
                          <a:spcPts val="380"/>
                        </a:spcBef>
                      </a:pPr>
                      <a:r>
                        <a:rPr sz="1000" spc="5" dirty="0">
                          <a:latin typeface="Arial"/>
                          <a:cs typeface="Arial"/>
                        </a:rPr>
                        <a:t>Corriere della Sera</a:t>
                      </a:r>
                      <a:r>
                        <a:rPr sz="1000" spc="-5" dirty="0">
                          <a:latin typeface="Arial"/>
                          <a:cs typeface="Arial"/>
                        </a:rPr>
                        <a:t> </a:t>
                      </a:r>
                      <a:r>
                        <a:rPr sz="1000" spc="10" dirty="0">
                          <a:latin typeface="Arial"/>
                          <a:cs typeface="Arial"/>
                        </a:rPr>
                        <a:t>ed.Roma</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5" dirty="0">
                          <a:latin typeface="Arial"/>
                          <a:cs typeface="Arial"/>
                        </a:rPr>
                        <a:t>Corriere del </a:t>
                      </a:r>
                      <a:r>
                        <a:rPr sz="1000" dirty="0">
                          <a:latin typeface="Arial"/>
                          <a:cs typeface="Arial"/>
                        </a:rPr>
                        <a:t>Mezzogiorno </a:t>
                      </a:r>
                      <a:r>
                        <a:rPr sz="1000" spc="5" dirty="0">
                          <a:latin typeface="Arial"/>
                          <a:cs typeface="Arial"/>
                        </a:rPr>
                        <a:t>ed.Napoli</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0"/>
                  </a:ext>
                </a:extLst>
              </a:tr>
              <a:tr h="260603">
                <a:tc>
                  <a:txBody>
                    <a:bodyPr/>
                    <a:lstStyle/>
                    <a:p>
                      <a:pPr marL="31750">
                        <a:lnSpc>
                          <a:spcPct val="100000"/>
                        </a:lnSpc>
                        <a:spcBef>
                          <a:spcPts val="380"/>
                        </a:spcBef>
                      </a:pPr>
                      <a:r>
                        <a:rPr sz="1000" spc="5" dirty="0">
                          <a:latin typeface="Arial"/>
                          <a:cs typeface="Arial"/>
                        </a:rPr>
                        <a:t>Corriere del Trentino</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1"/>
                  </a:ext>
                </a:extLst>
              </a:tr>
              <a:tr h="260603">
                <a:tc>
                  <a:txBody>
                    <a:bodyPr/>
                    <a:lstStyle/>
                    <a:p>
                      <a:pPr marL="31750">
                        <a:lnSpc>
                          <a:spcPct val="100000"/>
                        </a:lnSpc>
                        <a:spcBef>
                          <a:spcPts val="380"/>
                        </a:spcBef>
                      </a:pPr>
                      <a:r>
                        <a:rPr sz="1000" dirty="0">
                          <a:latin typeface="Arial"/>
                          <a:cs typeface="Arial"/>
                        </a:rPr>
                        <a:t>Gazzetta </a:t>
                      </a:r>
                      <a:r>
                        <a:rPr sz="1000" spc="5" dirty="0">
                          <a:latin typeface="Arial"/>
                          <a:cs typeface="Arial"/>
                        </a:rPr>
                        <a:t>di</a:t>
                      </a:r>
                      <a:r>
                        <a:rPr sz="1000" spc="10" dirty="0">
                          <a:latin typeface="Arial"/>
                          <a:cs typeface="Arial"/>
                        </a:rPr>
                        <a:t> </a:t>
                      </a:r>
                      <a:r>
                        <a:rPr sz="1000" spc="5" dirty="0">
                          <a:latin typeface="Arial"/>
                          <a:cs typeface="Arial"/>
                        </a:rPr>
                        <a:t>Reggio</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2"/>
                  </a:ext>
                </a:extLst>
              </a:tr>
              <a:tr h="260730">
                <a:tc>
                  <a:txBody>
                    <a:bodyPr/>
                    <a:lstStyle/>
                    <a:p>
                      <a:pPr marL="31750">
                        <a:lnSpc>
                          <a:spcPct val="100000"/>
                        </a:lnSpc>
                        <a:spcBef>
                          <a:spcPts val="380"/>
                        </a:spcBef>
                      </a:pPr>
                      <a:r>
                        <a:rPr sz="1000" spc="5" dirty="0">
                          <a:latin typeface="Arial"/>
                          <a:cs typeface="Arial"/>
                        </a:rPr>
                        <a:t>Il Centro</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3"/>
                  </a:ext>
                </a:extLst>
              </a:tr>
              <a:tr h="260731">
                <a:tc>
                  <a:txBody>
                    <a:bodyPr/>
                    <a:lstStyle/>
                    <a:p>
                      <a:pPr marL="31750">
                        <a:lnSpc>
                          <a:spcPct val="100000"/>
                        </a:lnSpc>
                        <a:spcBef>
                          <a:spcPts val="380"/>
                        </a:spcBef>
                      </a:pPr>
                      <a:r>
                        <a:rPr sz="1000" spc="5" dirty="0">
                          <a:latin typeface="Arial"/>
                          <a:cs typeface="Arial"/>
                        </a:rPr>
                        <a:t>Il Giornale della</a:t>
                      </a:r>
                      <a:r>
                        <a:rPr sz="1000" dirty="0">
                          <a:latin typeface="Arial"/>
                          <a:cs typeface="Arial"/>
                        </a:rPr>
                        <a:t> </a:t>
                      </a:r>
                      <a:r>
                        <a:rPr sz="1000" spc="5" dirty="0">
                          <a:latin typeface="Arial"/>
                          <a:cs typeface="Arial"/>
                        </a:rPr>
                        <a:t>Liguria</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4"/>
                  </a:ext>
                </a:extLst>
              </a:tr>
              <a:tr h="260603">
                <a:tc>
                  <a:txBody>
                    <a:bodyPr/>
                    <a:lstStyle/>
                    <a:p>
                      <a:pPr marL="31750">
                        <a:lnSpc>
                          <a:spcPct val="100000"/>
                        </a:lnSpc>
                        <a:spcBef>
                          <a:spcPts val="380"/>
                        </a:spcBef>
                      </a:pPr>
                      <a:r>
                        <a:rPr sz="1000" spc="5" dirty="0">
                          <a:latin typeface="Arial"/>
                          <a:cs typeface="Arial"/>
                        </a:rPr>
                        <a:t>La </a:t>
                      </a:r>
                      <a:r>
                        <a:rPr sz="1000" dirty="0">
                          <a:latin typeface="Arial"/>
                          <a:cs typeface="Arial"/>
                        </a:rPr>
                        <a:t>Gazzetta </a:t>
                      </a:r>
                      <a:r>
                        <a:rPr sz="1000" spc="5" dirty="0">
                          <a:latin typeface="Arial"/>
                          <a:cs typeface="Arial"/>
                        </a:rPr>
                        <a:t>di</a:t>
                      </a:r>
                      <a:r>
                        <a:rPr sz="1000" spc="10" dirty="0">
                          <a:latin typeface="Arial"/>
                          <a:cs typeface="Arial"/>
                        </a:rPr>
                        <a:t> </a:t>
                      </a:r>
                      <a:r>
                        <a:rPr sz="1000" spc="5" dirty="0">
                          <a:latin typeface="Arial"/>
                          <a:cs typeface="Arial"/>
                        </a:rPr>
                        <a:t>Bari</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5"/>
                  </a:ext>
                </a:extLst>
              </a:tr>
              <a:tr h="260604">
                <a:tc>
                  <a:txBody>
                    <a:bodyPr/>
                    <a:lstStyle/>
                    <a:p>
                      <a:pPr marL="31750">
                        <a:lnSpc>
                          <a:spcPct val="100000"/>
                        </a:lnSpc>
                        <a:spcBef>
                          <a:spcPts val="380"/>
                        </a:spcBef>
                      </a:pPr>
                      <a:r>
                        <a:rPr sz="1000" spc="5" dirty="0">
                          <a:latin typeface="Arial"/>
                          <a:cs typeface="Arial"/>
                        </a:rPr>
                        <a:t>Messaggero Veneto</a:t>
                      </a:r>
                      <a:r>
                        <a:rPr sz="1000" dirty="0">
                          <a:latin typeface="Arial"/>
                          <a:cs typeface="Arial"/>
                        </a:rPr>
                        <a:t> </a:t>
                      </a:r>
                      <a:r>
                        <a:rPr sz="1000" spc="5" dirty="0">
                          <a:latin typeface="Arial"/>
                          <a:cs typeface="Arial"/>
                        </a:rPr>
                        <a:t>ed.Udine</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6"/>
                  </a:ext>
                </a:extLst>
              </a:tr>
              <a:tr h="260603">
                <a:tc>
                  <a:txBody>
                    <a:bodyPr/>
                    <a:lstStyle/>
                    <a:p>
                      <a:pPr marL="31750">
                        <a:lnSpc>
                          <a:spcPct val="100000"/>
                        </a:lnSpc>
                        <a:spcBef>
                          <a:spcPts val="380"/>
                        </a:spcBef>
                      </a:pPr>
                      <a:r>
                        <a:rPr sz="1000" spc="10" dirty="0">
                          <a:latin typeface="Arial"/>
                          <a:cs typeface="Arial"/>
                        </a:rPr>
                        <a:t>MF </a:t>
                      </a:r>
                      <a:r>
                        <a:rPr sz="1000" spc="5" dirty="0">
                          <a:latin typeface="Arial"/>
                          <a:cs typeface="Arial"/>
                        </a:rPr>
                        <a:t>Dow</a:t>
                      </a:r>
                      <a:r>
                        <a:rPr sz="1000" spc="-5" dirty="0">
                          <a:latin typeface="Arial"/>
                          <a:cs typeface="Arial"/>
                        </a:rPr>
                        <a:t> </a:t>
                      </a:r>
                      <a:r>
                        <a:rPr sz="1000" spc="5" dirty="0">
                          <a:latin typeface="Arial"/>
                          <a:cs typeface="Arial"/>
                        </a:rPr>
                        <a:t>Jones</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7"/>
                  </a:ext>
                </a:extLst>
              </a:tr>
              <a:tr h="260603">
                <a:tc>
                  <a:txBody>
                    <a:bodyPr/>
                    <a:lstStyle/>
                    <a:p>
                      <a:pPr marL="31750">
                        <a:lnSpc>
                          <a:spcPct val="100000"/>
                        </a:lnSpc>
                        <a:spcBef>
                          <a:spcPts val="380"/>
                        </a:spcBef>
                      </a:pPr>
                      <a:r>
                        <a:rPr sz="1000" spc="5" dirty="0">
                          <a:latin typeface="Arial"/>
                          <a:cs typeface="Arial"/>
                        </a:rPr>
                        <a:t>Corriere del </a:t>
                      </a:r>
                      <a:r>
                        <a:rPr sz="1000" dirty="0">
                          <a:latin typeface="Arial"/>
                          <a:cs typeface="Arial"/>
                        </a:rPr>
                        <a:t>Mezzogiorno </a:t>
                      </a:r>
                      <a:r>
                        <a:rPr sz="1000" spc="5" dirty="0">
                          <a:latin typeface="Arial"/>
                          <a:cs typeface="Arial"/>
                        </a:rPr>
                        <a:t>ed.Bari</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8"/>
                  </a:ext>
                </a:extLst>
              </a:tr>
              <a:tr h="260603">
                <a:tc>
                  <a:txBody>
                    <a:bodyPr/>
                    <a:lstStyle/>
                    <a:p>
                      <a:pPr marL="31750">
                        <a:lnSpc>
                          <a:spcPct val="100000"/>
                        </a:lnSpc>
                        <a:spcBef>
                          <a:spcPts val="380"/>
                        </a:spcBef>
                      </a:pPr>
                      <a:r>
                        <a:rPr sz="1000" dirty="0">
                          <a:latin typeface="Arial"/>
                          <a:cs typeface="Arial"/>
                        </a:rPr>
                        <a:t>Gazzetta </a:t>
                      </a:r>
                      <a:r>
                        <a:rPr sz="1000" spc="5" dirty="0">
                          <a:latin typeface="Arial"/>
                          <a:cs typeface="Arial"/>
                        </a:rPr>
                        <a:t>di</a:t>
                      </a:r>
                      <a:r>
                        <a:rPr sz="1000" spc="10" dirty="0">
                          <a:latin typeface="Arial"/>
                          <a:cs typeface="Arial"/>
                        </a:rPr>
                        <a:t> </a:t>
                      </a:r>
                      <a:r>
                        <a:rPr sz="1000" spc="5" dirty="0">
                          <a:latin typeface="Arial"/>
                          <a:cs typeface="Arial"/>
                        </a:rPr>
                        <a:t>Modena</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9"/>
                  </a:ext>
                </a:extLst>
              </a:tr>
              <a:tr h="260604">
                <a:tc>
                  <a:txBody>
                    <a:bodyPr/>
                    <a:lstStyle/>
                    <a:p>
                      <a:pPr marL="31750">
                        <a:lnSpc>
                          <a:spcPct val="100000"/>
                        </a:lnSpc>
                        <a:spcBef>
                          <a:spcPts val="380"/>
                        </a:spcBef>
                      </a:pPr>
                      <a:r>
                        <a:rPr sz="1000" spc="5" dirty="0">
                          <a:latin typeface="Arial"/>
                          <a:cs typeface="Arial"/>
                        </a:rPr>
                        <a:t>La</a:t>
                      </a:r>
                      <a:r>
                        <a:rPr sz="1000" dirty="0">
                          <a:latin typeface="Arial"/>
                          <a:cs typeface="Arial"/>
                        </a:rPr>
                        <a:t> </a:t>
                      </a:r>
                      <a:r>
                        <a:rPr sz="1000" spc="5" dirty="0">
                          <a:latin typeface="Arial"/>
                          <a:cs typeface="Arial"/>
                        </a:rPr>
                        <a:t>Sicilia</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0"/>
                  </a:ext>
                </a:extLst>
              </a:tr>
              <a:tr h="260794">
                <a:tc>
                  <a:txBody>
                    <a:bodyPr/>
                    <a:lstStyle/>
                    <a:p>
                      <a:pPr marL="31750">
                        <a:lnSpc>
                          <a:spcPct val="100000"/>
                        </a:lnSpc>
                        <a:spcBef>
                          <a:spcPts val="380"/>
                        </a:spcBef>
                      </a:pPr>
                      <a:r>
                        <a:rPr sz="1000" spc="5" dirty="0">
                          <a:latin typeface="Arial"/>
                          <a:cs typeface="Arial"/>
                        </a:rPr>
                        <a:t>La </a:t>
                      </a:r>
                      <a:r>
                        <a:rPr sz="1000" spc="10" dirty="0">
                          <a:latin typeface="Arial"/>
                          <a:cs typeface="Arial"/>
                        </a:rPr>
                        <a:t>Stampa</a:t>
                      </a:r>
                      <a:r>
                        <a:rPr sz="1000" dirty="0">
                          <a:latin typeface="Arial"/>
                          <a:cs typeface="Arial"/>
                        </a:rPr>
                        <a:t> </a:t>
                      </a:r>
                      <a:r>
                        <a:rPr sz="1000" spc="5" dirty="0">
                          <a:latin typeface="Arial"/>
                          <a:cs typeface="Arial"/>
                        </a:rPr>
                        <a:t>ed.Torino</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1"/>
                  </a:ext>
                </a:extLst>
              </a:tr>
              <a:tr h="260794">
                <a:tc>
                  <a:txBody>
                    <a:bodyPr/>
                    <a:lstStyle/>
                    <a:p>
                      <a:pPr marL="31750">
                        <a:lnSpc>
                          <a:spcPct val="100000"/>
                        </a:lnSpc>
                        <a:spcBef>
                          <a:spcPts val="380"/>
                        </a:spcBef>
                      </a:pPr>
                      <a:r>
                        <a:rPr sz="1000" spc="5" dirty="0">
                          <a:latin typeface="Arial"/>
                          <a:cs typeface="Arial"/>
                        </a:rPr>
                        <a:t>Corriere</a:t>
                      </a:r>
                      <a:r>
                        <a:rPr sz="1000" dirty="0">
                          <a:latin typeface="Arial"/>
                          <a:cs typeface="Arial"/>
                        </a:rPr>
                        <a:t> </a:t>
                      </a:r>
                      <a:r>
                        <a:rPr sz="1000" spc="5" dirty="0">
                          <a:latin typeface="Arial"/>
                          <a:cs typeface="Arial"/>
                        </a:rPr>
                        <a:t>dell'Umbria</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2"/>
                  </a:ext>
                </a:extLst>
              </a:tr>
              <a:tr h="260603">
                <a:tc>
                  <a:txBody>
                    <a:bodyPr/>
                    <a:lstStyle/>
                    <a:p>
                      <a:pPr marL="31750">
                        <a:lnSpc>
                          <a:spcPct val="100000"/>
                        </a:lnSpc>
                        <a:spcBef>
                          <a:spcPts val="380"/>
                        </a:spcBef>
                      </a:pPr>
                      <a:r>
                        <a:rPr sz="1000" spc="5" dirty="0">
                          <a:latin typeface="Arial"/>
                          <a:cs typeface="Arial"/>
                        </a:rPr>
                        <a:t>L'Arena</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3"/>
                  </a:ext>
                </a:extLst>
              </a:tr>
              <a:tr h="260603">
                <a:tc>
                  <a:txBody>
                    <a:bodyPr/>
                    <a:lstStyle/>
                    <a:p>
                      <a:pPr marL="31750">
                        <a:lnSpc>
                          <a:spcPct val="100000"/>
                        </a:lnSpc>
                        <a:spcBef>
                          <a:spcPts val="380"/>
                        </a:spcBef>
                      </a:pPr>
                      <a:r>
                        <a:rPr sz="1000" spc="5" dirty="0">
                          <a:latin typeface="Arial"/>
                          <a:cs typeface="Arial"/>
                        </a:rPr>
                        <a:t>Corriere del </a:t>
                      </a:r>
                      <a:r>
                        <a:rPr sz="1000" dirty="0">
                          <a:latin typeface="Arial"/>
                          <a:cs typeface="Arial"/>
                        </a:rPr>
                        <a:t>Mezzogiorno </a:t>
                      </a:r>
                      <a:r>
                        <a:rPr sz="1000" spc="5" dirty="0">
                          <a:latin typeface="Arial"/>
                          <a:cs typeface="Arial"/>
                        </a:rPr>
                        <a:t>ed.</a:t>
                      </a:r>
                      <a:r>
                        <a:rPr sz="1000" spc="10" dirty="0">
                          <a:latin typeface="Arial"/>
                          <a:cs typeface="Arial"/>
                        </a:rPr>
                        <a:t> </a:t>
                      </a:r>
                      <a:r>
                        <a:rPr sz="1000" spc="5" dirty="0">
                          <a:latin typeface="Arial"/>
                          <a:cs typeface="Arial"/>
                        </a:rPr>
                        <a:t>Puglia</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4"/>
                  </a:ext>
                </a:extLst>
              </a:tr>
              <a:tr h="260604">
                <a:tc>
                  <a:txBody>
                    <a:bodyPr/>
                    <a:lstStyle/>
                    <a:p>
                      <a:pPr marL="31750">
                        <a:lnSpc>
                          <a:spcPct val="100000"/>
                        </a:lnSpc>
                        <a:spcBef>
                          <a:spcPts val="380"/>
                        </a:spcBef>
                      </a:pPr>
                      <a:r>
                        <a:rPr sz="1000" spc="5" dirty="0">
                          <a:latin typeface="Arial"/>
                          <a:cs typeface="Arial"/>
                        </a:rPr>
                        <a:t>La Repubblica</a:t>
                      </a:r>
                      <a:r>
                        <a:rPr sz="1000" dirty="0">
                          <a:latin typeface="Arial"/>
                          <a:cs typeface="Arial"/>
                        </a:rPr>
                        <a:t> </a:t>
                      </a:r>
                      <a:r>
                        <a:rPr sz="1000" spc="5" dirty="0">
                          <a:latin typeface="Arial"/>
                          <a:cs typeface="Arial"/>
                        </a:rPr>
                        <a:t>ed.Bari</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5"/>
                  </a:ext>
                </a:extLst>
              </a:tr>
              <a:tr h="260603">
                <a:tc>
                  <a:txBody>
                    <a:bodyPr/>
                    <a:lstStyle/>
                    <a:p>
                      <a:pPr marL="31750">
                        <a:lnSpc>
                          <a:spcPct val="100000"/>
                        </a:lnSpc>
                        <a:spcBef>
                          <a:spcPts val="380"/>
                        </a:spcBef>
                      </a:pPr>
                      <a:r>
                        <a:rPr sz="1000" spc="5" dirty="0">
                          <a:latin typeface="Arial"/>
                          <a:cs typeface="Arial"/>
                        </a:rPr>
                        <a:t>Latina</a:t>
                      </a:r>
                      <a:r>
                        <a:rPr sz="1000" spc="-5" dirty="0">
                          <a:latin typeface="Arial"/>
                          <a:cs typeface="Arial"/>
                        </a:rPr>
                        <a:t> </a:t>
                      </a:r>
                      <a:r>
                        <a:rPr sz="1000" spc="5" dirty="0">
                          <a:latin typeface="Arial"/>
                          <a:cs typeface="Arial"/>
                        </a:rPr>
                        <a:t>Oggi</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6"/>
                  </a:ext>
                </a:extLst>
              </a:tr>
              <a:tr h="260604">
                <a:tc>
                  <a:txBody>
                    <a:bodyPr/>
                    <a:lstStyle/>
                    <a:p>
                      <a:pPr marL="31750">
                        <a:lnSpc>
                          <a:spcPct val="100000"/>
                        </a:lnSpc>
                        <a:spcBef>
                          <a:spcPts val="380"/>
                        </a:spcBef>
                      </a:pPr>
                      <a:r>
                        <a:rPr sz="1000" spc="5" dirty="0">
                          <a:latin typeface="Arial"/>
                          <a:cs typeface="Arial"/>
                        </a:rPr>
                        <a:t>Quotidiano di Bari</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7"/>
                  </a:ext>
                </a:extLst>
              </a:tr>
              <a:tr h="391032">
                <a:tc>
                  <a:txBody>
                    <a:bodyPr/>
                    <a:lstStyle/>
                    <a:p>
                      <a:pPr marL="31750">
                        <a:lnSpc>
                          <a:spcPct val="100000"/>
                        </a:lnSpc>
                        <a:spcBef>
                          <a:spcPts val="380"/>
                        </a:spcBef>
                      </a:pPr>
                      <a:r>
                        <a:rPr sz="1000" spc="5" dirty="0">
                          <a:latin typeface="Arial"/>
                          <a:cs typeface="Arial"/>
                        </a:rPr>
                        <a:t>Quotidiano di Foggia</a:t>
                      </a:r>
                      <a:endParaRPr sz="1000">
                        <a:latin typeface="Arial"/>
                        <a:cs typeface="Arial"/>
                      </a:endParaRPr>
                    </a:p>
                  </a:txBody>
                  <a:tcPr marL="0" marR="0" marT="48260" marB="0"/>
                </a:tc>
                <a:tc>
                  <a:txBody>
                    <a:bodyPr/>
                    <a:lstStyle/>
                    <a:p>
                      <a:pPr marL="304165" algn="ct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8"/>
                  </a:ext>
                </a:extLst>
              </a:tr>
              <a:tr h="651637">
                <a:tc>
                  <a:txBody>
                    <a:bodyPr/>
                    <a:lstStyle/>
                    <a:p>
                      <a:pPr>
                        <a:lnSpc>
                          <a:spcPct val="100000"/>
                        </a:lnSpc>
                        <a:spcBef>
                          <a:spcPts val="25"/>
                        </a:spcBef>
                      </a:pPr>
                      <a:endParaRPr sz="1200">
                        <a:latin typeface="Times New Roman"/>
                        <a:cs typeface="Times New Roman"/>
                      </a:endParaRPr>
                    </a:p>
                    <a:p>
                      <a:pPr marL="31750">
                        <a:lnSpc>
                          <a:spcPct val="100000"/>
                        </a:lnSpc>
                      </a:pPr>
                      <a:r>
                        <a:rPr sz="1000" b="1" spc="5" dirty="0">
                          <a:latin typeface="Arial"/>
                          <a:cs typeface="Arial"/>
                        </a:rPr>
                        <a:t>Periodici</a:t>
                      </a:r>
                      <a:endParaRPr sz="1000">
                        <a:latin typeface="Arial"/>
                        <a:cs typeface="Arial"/>
                      </a:endParaRPr>
                    </a:p>
                    <a:p>
                      <a:pPr marL="31750">
                        <a:lnSpc>
                          <a:spcPct val="100000"/>
                        </a:lnSpc>
                        <a:spcBef>
                          <a:spcPts val="850"/>
                        </a:spcBef>
                      </a:pPr>
                      <a:r>
                        <a:rPr sz="1000" u="sng" spc="5" dirty="0">
                          <a:uFill>
                            <a:solidFill>
                              <a:srgbClr val="000000"/>
                            </a:solidFill>
                          </a:uFill>
                          <a:latin typeface="Arial"/>
                          <a:cs typeface="Arial"/>
                        </a:rPr>
                        <a:t>Testata</a:t>
                      </a:r>
                      <a:endParaRPr sz="1000">
                        <a:latin typeface="Arial"/>
                        <a:cs typeface="Arial"/>
                      </a:endParaRPr>
                    </a:p>
                  </a:txBody>
                  <a:tcPr marL="0" marR="0" marT="3175" marB="0"/>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302895" algn="ctr">
                        <a:lnSpc>
                          <a:spcPct val="100000"/>
                        </a:lnSpc>
                        <a:spcBef>
                          <a:spcPts val="925"/>
                        </a:spcBef>
                      </a:pPr>
                      <a:r>
                        <a:rPr sz="1000" u="sng" spc="5" dirty="0">
                          <a:uFill>
                            <a:solidFill>
                              <a:srgbClr val="000000"/>
                            </a:solidFill>
                          </a:uFill>
                          <a:latin typeface="Arial"/>
                          <a:cs typeface="Arial"/>
                        </a:rPr>
                        <a:t>giorno</a:t>
                      </a:r>
                      <a:endParaRPr sz="1000">
                        <a:latin typeface="Arial"/>
                        <a:cs typeface="Arial"/>
                      </a:endParaRPr>
                    </a:p>
                  </a:txBody>
                  <a:tcPr marL="0" marR="0" marT="0" marB="0"/>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49530" algn="ctr">
                        <a:lnSpc>
                          <a:spcPct val="100000"/>
                        </a:lnSpc>
                        <a:spcBef>
                          <a:spcPts val="925"/>
                        </a:spcBef>
                      </a:pPr>
                      <a:r>
                        <a:rPr sz="1000" u="sng" spc="10" dirty="0">
                          <a:uFill>
                            <a:solidFill>
                              <a:srgbClr val="000000"/>
                            </a:solidFill>
                          </a:uFill>
                          <a:latin typeface="Arial"/>
                          <a:cs typeface="Arial"/>
                        </a:rPr>
                        <a:t>mese</a:t>
                      </a:r>
                      <a:endParaRPr sz="1000">
                        <a:latin typeface="Arial"/>
                        <a:cs typeface="Arial"/>
                      </a:endParaRPr>
                    </a:p>
                  </a:txBody>
                  <a:tcPr marL="0" marR="0" marT="0" marB="0"/>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14604" algn="ctr">
                        <a:lnSpc>
                          <a:spcPct val="100000"/>
                        </a:lnSpc>
                        <a:spcBef>
                          <a:spcPts val="925"/>
                        </a:spcBef>
                      </a:pPr>
                      <a:r>
                        <a:rPr sz="1000" u="sng" spc="5" dirty="0">
                          <a:uFill>
                            <a:solidFill>
                              <a:srgbClr val="000000"/>
                            </a:solidFill>
                          </a:uFill>
                          <a:latin typeface="Arial"/>
                          <a:cs typeface="Arial"/>
                        </a:rPr>
                        <a:t>pagine in rassegna</a:t>
                      </a:r>
                      <a:r>
                        <a:rPr sz="1000" u="sng" spc="-30" dirty="0">
                          <a:uFill>
                            <a:solidFill>
                              <a:srgbClr val="000000"/>
                            </a:solidFill>
                          </a:uFill>
                          <a:latin typeface="Arial"/>
                          <a:cs typeface="Arial"/>
                        </a:rPr>
                        <a:t> </a:t>
                      </a:r>
                      <a:r>
                        <a:rPr sz="1000" u="sng" spc="10" dirty="0">
                          <a:uFill>
                            <a:solidFill>
                              <a:srgbClr val="000000"/>
                            </a:solidFill>
                          </a:uFill>
                          <a:latin typeface="Arial"/>
                          <a:cs typeface="Arial"/>
                        </a:rPr>
                        <a:t>stampa</a:t>
                      </a:r>
                      <a:r>
                        <a:rPr sz="1000" u="sng" spc="15" dirty="0">
                          <a:uFill>
                            <a:solidFill>
                              <a:srgbClr val="000000"/>
                            </a:solidFill>
                          </a:uFill>
                          <a:latin typeface="Arial"/>
                          <a:cs typeface="Arial"/>
                        </a:rPr>
                        <a:t> </a:t>
                      </a:r>
                      <a:endParaRPr sz="1000">
                        <a:latin typeface="Arial"/>
                        <a:cs typeface="Arial"/>
                      </a:endParaRPr>
                    </a:p>
                  </a:txBody>
                  <a:tcPr marL="0" marR="0" marT="0" marB="0"/>
                </a:tc>
                <a:extLst>
                  <a:ext uri="{0D108BD9-81ED-4DB2-BD59-A6C34878D82A}">
                    <a16:rowId xmlns:a16="http://schemas.microsoft.com/office/drawing/2014/main" val="10029"/>
                  </a:ext>
                </a:extLst>
              </a:tr>
              <a:tr h="260604">
                <a:tc>
                  <a:txBody>
                    <a:bodyPr/>
                    <a:lstStyle/>
                    <a:p>
                      <a:pPr marL="31750">
                        <a:lnSpc>
                          <a:spcPct val="100000"/>
                        </a:lnSpc>
                        <a:spcBef>
                          <a:spcPts val="380"/>
                        </a:spcBef>
                      </a:pPr>
                      <a:r>
                        <a:rPr sz="1000" dirty="0">
                          <a:latin typeface="Arial"/>
                          <a:cs typeface="Arial"/>
                        </a:rPr>
                        <a:t>Liburni</a:t>
                      </a:r>
                      <a:endParaRPr sz="1000">
                        <a:latin typeface="Arial"/>
                        <a:cs typeface="Arial"/>
                      </a:endParaRPr>
                    </a:p>
                  </a:txBody>
                  <a:tcPr marL="0" marR="0" marT="48260" marB="0"/>
                </a:tc>
                <a:tc>
                  <a:txBody>
                    <a:bodyPr/>
                    <a:lstStyle/>
                    <a:p>
                      <a:pPr>
                        <a:lnSpc>
                          <a:spcPct val="100000"/>
                        </a:lnSpc>
                      </a:pPr>
                      <a:endParaRPr sz="1000">
                        <a:latin typeface="Times New Roman"/>
                        <a:cs typeface="Times New Roman"/>
                      </a:endParaRPr>
                    </a:p>
                  </a:txBody>
                  <a:tcPr marL="0" marR="0" marT="0" marB="0"/>
                </a:tc>
                <a:tc>
                  <a:txBody>
                    <a:bodyPr/>
                    <a:lstStyle/>
                    <a:p>
                      <a:pPr marL="48895" algn="ctr">
                        <a:lnSpc>
                          <a:spcPct val="100000"/>
                        </a:lnSpc>
                        <a:spcBef>
                          <a:spcPts val="380"/>
                        </a:spcBef>
                      </a:pPr>
                      <a:r>
                        <a:rPr sz="1000" spc="5" dirty="0">
                          <a:latin typeface="Arial"/>
                          <a:cs typeface="Arial"/>
                        </a:rPr>
                        <a:t>febbraio-marzo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0"/>
                  </a:ext>
                </a:extLst>
              </a:tr>
              <a:tr h="260604">
                <a:tc>
                  <a:txBody>
                    <a:bodyPr/>
                    <a:lstStyle/>
                    <a:p>
                      <a:pPr marL="31750">
                        <a:lnSpc>
                          <a:spcPct val="100000"/>
                        </a:lnSpc>
                        <a:spcBef>
                          <a:spcPts val="380"/>
                        </a:spcBef>
                      </a:pPr>
                      <a:r>
                        <a:rPr sz="1000" spc="5" dirty="0">
                          <a:latin typeface="Arial"/>
                          <a:cs typeface="Arial"/>
                        </a:rPr>
                        <a:t>La Repubblica -</a:t>
                      </a:r>
                      <a:r>
                        <a:rPr sz="1000" spc="-5" dirty="0">
                          <a:latin typeface="Arial"/>
                          <a:cs typeface="Arial"/>
                        </a:rPr>
                        <a:t> </a:t>
                      </a:r>
                      <a:r>
                        <a:rPr sz="1000" spc="5" dirty="0">
                          <a:latin typeface="Arial"/>
                          <a:cs typeface="Arial"/>
                        </a:rPr>
                        <a:t>Viaggi</a:t>
                      </a:r>
                      <a:endParaRPr sz="1000">
                        <a:latin typeface="Arial"/>
                        <a:cs typeface="Arial"/>
                      </a:endParaRPr>
                    </a:p>
                  </a:txBody>
                  <a:tcPr marL="0" marR="0" marT="48260" marB="0"/>
                </a:tc>
                <a:tc>
                  <a:txBody>
                    <a:bodyPr/>
                    <a:lstStyle/>
                    <a:p>
                      <a:pPr marL="30289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49530"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1"/>
                  </a:ext>
                </a:extLst>
              </a:tr>
              <a:tr h="202662">
                <a:tc>
                  <a:txBody>
                    <a:bodyPr/>
                    <a:lstStyle/>
                    <a:p>
                      <a:pPr marL="31750">
                        <a:lnSpc>
                          <a:spcPts val="1115"/>
                        </a:lnSpc>
                        <a:spcBef>
                          <a:spcPts val="380"/>
                        </a:spcBef>
                      </a:pPr>
                      <a:r>
                        <a:rPr sz="1000" spc="5" dirty="0">
                          <a:latin typeface="Arial"/>
                          <a:cs typeface="Arial"/>
                        </a:rPr>
                        <a:t>Vero</a:t>
                      </a:r>
                      <a:endParaRPr sz="1000">
                        <a:latin typeface="Arial"/>
                        <a:cs typeface="Arial"/>
                      </a:endParaRPr>
                    </a:p>
                  </a:txBody>
                  <a:tcPr marL="0" marR="0" marT="48260" marB="0"/>
                </a:tc>
                <a:tc>
                  <a:txBody>
                    <a:bodyPr/>
                    <a:lstStyle/>
                    <a:p>
                      <a:pPr marL="302895" algn="ctr">
                        <a:lnSpc>
                          <a:spcPts val="1115"/>
                        </a:lnSpc>
                        <a:spcBef>
                          <a:spcPts val="380"/>
                        </a:spcBef>
                      </a:pPr>
                      <a:r>
                        <a:rPr sz="1000" dirty="0">
                          <a:latin typeface="Arial"/>
                          <a:cs typeface="Arial"/>
                        </a:rPr>
                        <a:t>6</a:t>
                      </a:r>
                      <a:endParaRPr sz="1000">
                        <a:latin typeface="Arial"/>
                        <a:cs typeface="Arial"/>
                      </a:endParaRPr>
                    </a:p>
                  </a:txBody>
                  <a:tcPr marL="0" marR="0" marT="48260" marB="0"/>
                </a:tc>
                <a:tc>
                  <a:txBody>
                    <a:bodyPr/>
                    <a:lstStyle/>
                    <a:p>
                      <a:pPr marL="49530" algn="ctr">
                        <a:lnSpc>
                          <a:spcPts val="1115"/>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15240" algn="ctr">
                        <a:lnSpc>
                          <a:spcPts val="1115"/>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2"/>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10" dirty="0">
                <a:latin typeface="Arial"/>
                <a:cs typeface="Arial"/>
              </a:rPr>
              <a:t>Ansa</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078225"/>
            <a:ext cx="4590415" cy="1720214"/>
          </a:xfrm>
          <a:prstGeom prst="rect">
            <a:avLst/>
          </a:prstGeom>
        </p:spPr>
        <p:txBody>
          <a:bodyPr vert="horz" wrap="square" lIns="0" tIns="10795" rIns="0" bIns="0" rtlCol="0">
            <a:spAutoFit/>
          </a:bodyPr>
          <a:lstStyle/>
          <a:p>
            <a:pPr marL="12700" marR="5080">
              <a:lnSpc>
                <a:spcPct val="101000"/>
              </a:lnSpc>
              <a:spcBef>
                <a:spcPts val="85"/>
              </a:spcBef>
            </a:pPr>
            <a:r>
              <a:rPr sz="1000" b="1" spc="-5" dirty="0">
                <a:latin typeface="Verdana"/>
                <a:cs typeface="Verdana"/>
              </a:rPr>
              <a:t>Cultura: Patuelli, per fortuna c'e' pluralismo dei privati  Presidente Abi, </a:t>
            </a:r>
            <a:r>
              <a:rPr sz="1000" b="1" dirty="0">
                <a:latin typeface="Verdana"/>
                <a:cs typeface="Verdana"/>
              </a:rPr>
              <a:t>da </a:t>
            </a:r>
            <a:r>
              <a:rPr sz="1000" b="1" spc="-5" dirty="0">
                <a:latin typeface="Verdana"/>
                <a:cs typeface="Verdana"/>
              </a:rPr>
              <a:t>riduzione costo debito risorse </a:t>
            </a:r>
            <a:r>
              <a:rPr sz="1000" b="1" spc="-10" dirty="0">
                <a:latin typeface="Verdana"/>
                <a:cs typeface="Verdana"/>
              </a:rPr>
              <a:t>per </a:t>
            </a:r>
            <a:r>
              <a:rPr sz="1000" b="1" spc="-5" dirty="0">
                <a:latin typeface="Verdana"/>
                <a:cs typeface="Verdana"/>
              </a:rPr>
              <a:t>patrimonio  </a:t>
            </a:r>
            <a:r>
              <a:rPr sz="1000" spc="-5" dirty="0">
                <a:latin typeface="Verdana"/>
                <a:cs typeface="Verdana"/>
              </a:rPr>
              <a:t>(ANSA) - ROMA, 4 MAR - </a:t>
            </a:r>
            <a:r>
              <a:rPr sz="1000" spc="-10" dirty="0">
                <a:latin typeface="Verdana"/>
                <a:cs typeface="Verdana"/>
              </a:rPr>
              <a:t>"Il </a:t>
            </a:r>
            <a:r>
              <a:rPr sz="1000" spc="-5" dirty="0">
                <a:latin typeface="Verdana"/>
                <a:cs typeface="Verdana"/>
              </a:rPr>
              <a:t>sostegno dei privati </a:t>
            </a:r>
            <a:r>
              <a:rPr sz="1000" dirty="0">
                <a:latin typeface="Verdana"/>
                <a:cs typeface="Verdana"/>
              </a:rPr>
              <a:t>alla</a:t>
            </a:r>
            <a:r>
              <a:rPr sz="1000" spc="100" dirty="0">
                <a:latin typeface="Verdana"/>
                <a:cs typeface="Verdana"/>
              </a:rPr>
              <a:t> </a:t>
            </a:r>
            <a:r>
              <a:rPr sz="1000" spc="-5" dirty="0">
                <a:latin typeface="Verdana"/>
                <a:cs typeface="Verdana"/>
              </a:rPr>
              <a:t>cultura</a:t>
            </a:r>
            <a:endParaRPr sz="1000">
              <a:latin typeface="Verdana"/>
              <a:cs typeface="Verdana"/>
            </a:endParaRPr>
          </a:p>
          <a:p>
            <a:pPr marL="12700" marR="496570">
              <a:lnSpc>
                <a:spcPct val="101200"/>
              </a:lnSpc>
              <a:spcBef>
                <a:spcPts val="10"/>
              </a:spcBef>
            </a:pPr>
            <a:r>
              <a:rPr sz="1000" spc="-10" dirty="0">
                <a:latin typeface="Verdana"/>
                <a:cs typeface="Verdana"/>
              </a:rPr>
              <a:t>ed </a:t>
            </a:r>
            <a:r>
              <a:rPr sz="1000" dirty="0">
                <a:latin typeface="Verdana"/>
                <a:cs typeface="Verdana"/>
              </a:rPr>
              <a:t>il </a:t>
            </a:r>
            <a:r>
              <a:rPr sz="1000" spc="-5" dirty="0">
                <a:latin typeface="Verdana"/>
                <a:cs typeface="Verdana"/>
              </a:rPr>
              <a:t>pluralismo dei soggetti </a:t>
            </a:r>
            <a:r>
              <a:rPr sz="1000" dirty="0">
                <a:latin typeface="Verdana"/>
                <a:cs typeface="Verdana"/>
              </a:rPr>
              <a:t>in </a:t>
            </a:r>
            <a:r>
              <a:rPr sz="1000" spc="-5" dirty="0">
                <a:latin typeface="Verdana"/>
                <a:cs typeface="Verdana"/>
              </a:rPr>
              <a:t>campo sono una fortuna per fare  il possibile </a:t>
            </a:r>
            <a:r>
              <a:rPr sz="1000" dirty="0">
                <a:latin typeface="Verdana"/>
                <a:cs typeface="Verdana"/>
              </a:rPr>
              <a:t>nella </a:t>
            </a:r>
            <a:r>
              <a:rPr sz="1000" spc="-5" dirty="0">
                <a:latin typeface="Verdana"/>
                <a:cs typeface="Verdana"/>
              </a:rPr>
              <a:t>salvaguardia del patrimonio": </a:t>
            </a:r>
            <a:r>
              <a:rPr sz="1000" dirty="0">
                <a:latin typeface="Verdana"/>
                <a:cs typeface="Verdana"/>
              </a:rPr>
              <a:t>lo </a:t>
            </a:r>
            <a:r>
              <a:rPr sz="1000" spc="-5" dirty="0">
                <a:latin typeface="Verdana"/>
                <a:cs typeface="Verdana"/>
              </a:rPr>
              <a:t>ha affermato  questa mattina Antonio Patuelli, presidente dell'Abi,  presentando </a:t>
            </a:r>
            <a:r>
              <a:rPr sz="1000" dirty="0">
                <a:latin typeface="Verdana"/>
                <a:cs typeface="Verdana"/>
              </a:rPr>
              <a:t>il </a:t>
            </a:r>
            <a:r>
              <a:rPr sz="1000" spc="-5" dirty="0">
                <a:latin typeface="Verdana"/>
                <a:cs typeface="Verdana"/>
              </a:rPr>
              <a:t>Festival della cultura creativa. "Confidiamo che  </a:t>
            </a:r>
            <a:r>
              <a:rPr sz="1000" dirty="0">
                <a:latin typeface="Verdana"/>
                <a:cs typeface="Verdana"/>
              </a:rPr>
              <a:t>la </a:t>
            </a:r>
            <a:r>
              <a:rPr sz="1000" spc="-5" dirty="0">
                <a:latin typeface="Verdana"/>
                <a:cs typeface="Verdana"/>
              </a:rPr>
              <a:t>riduzione del costo </a:t>
            </a:r>
            <a:r>
              <a:rPr sz="1000" dirty="0">
                <a:latin typeface="Verdana"/>
                <a:cs typeface="Verdana"/>
              </a:rPr>
              <a:t>del </a:t>
            </a:r>
            <a:r>
              <a:rPr sz="1000" spc="-5" dirty="0">
                <a:latin typeface="Verdana"/>
                <a:cs typeface="Verdana"/>
              </a:rPr>
              <a:t>debito pubblico - </a:t>
            </a:r>
            <a:r>
              <a:rPr sz="1000" dirty="0">
                <a:latin typeface="Verdana"/>
                <a:cs typeface="Verdana"/>
              </a:rPr>
              <a:t>ha </a:t>
            </a:r>
            <a:r>
              <a:rPr sz="1000" spc="-5" dirty="0">
                <a:latin typeface="Verdana"/>
                <a:cs typeface="Verdana"/>
              </a:rPr>
              <a:t>poi continuato -  </a:t>
            </a:r>
            <a:r>
              <a:rPr sz="1000" spc="-10" dirty="0">
                <a:latin typeface="Verdana"/>
                <a:cs typeface="Verdana"/>
              </a:rPr>
              <a:t>possa </a:t>
            </a:r>
            <a:r>
              <a:rPr sz="1000" spc="-5" dirty="0">
                <a:latin typeface="Verdana"/>
                <a:cs typeface="Verdana"/>
              </a:rPr>
              <a:t>favorire </a:t>
            </a:r>
            <a:r>
              <a:rPr sz="1000" dirty="0">
                <a:latin typeface="Verdana"/>
                <a:cs typeface="Verdana"/>
              </a:rPr>
              <a:t>lo </a:t>
            </a:r>
            <a:r>
              <a:rPr sz="1000" spc="-5" dirty="0">
                <a:latin typeface="Verdana"/>
                <a:cs typeface="Verdana"/>
              </a:rPr>
              <a:t>sviluppo e </a:t>
            </a:r>
            <a:r>
              <a:rPr sz="1000" dirty="0">
                <a:latin typeface="Verdana"/>
                <a:cs typeface="Verdana"/>
              </a:rPr>
              <a:t>la </a:t>
            </a:r>
            <a:r>
              <a:rPr sz="1000" spc="-5" dirty="0">
                <a:latin typeface="Verdana"/>
                <a:cs typeface="Verdana"/>
              </a:rPr>
              <a:t>creazione di risorse da  indirizzare </a:t>
            </a:r>
            <a:r>
              <a:rPr sz="1000" dirty="0">
                <a:latin typeface="Verdana"/>
                <a:cs typeface="Verdana"/>
              </a:rPr>
              <a:t>alla </a:t>
            </a:r>
            <a:r>
              <a:rPr sz="1000" spc="-5" dirty="0">
                <a:latin typeface="Verdana"/>
                <a:cs typeface="Verdana"/>
              </a:rPr>
              <a:t>cultura, allentando </a:t>
            </a:r>
            <a:r>
              <a:rPr sz="1000" dirty="0">
                <a:latin typeface="Verdana"/>
                <a:cs typeface="Verdana"/>
              </a:rPr>
              <a:t>le </a:t>
            </a:r>
            <a:r>
              <a:rPr sz="1000" spc="-5" dirty="0">
                <a:latin typeface="Verdana"/>
                <a:cs typeface="Verdana"/>
              </a:rPr>
              <a:t>grandi difficolta'</a:t>
            </a:r>
            <a:r>
              <a:rPr sz="1000" spc="-10" dirty="0">
                <a:latin typeface="Verdana"/>
                <a:cs typeface="Verdana"/>
              </a:rPr>
              <a:t> </a:t>
            </a:r>
            <a:r>
              <a:rPr sz="1000" spc="-5" dirty="0">
                <a:latin typeface="Verdana"/>
                <a:cs typeface="Verdana"/>
              </a:rPr>
              <a:t>degli</a:t>
            </a:r>
            <a:endParaRPr sz="1000">
              <a:latin typeface="Verdana"/>
              <a:cs typeface="Verdana"/>
            </a:endParaRPr>
          </a:p>
          <a:p>
            <a:pPr marL="12700">
              <a:lnSpc>
                <a:spcPct val="100000"/>
              </a:lnSpc>
              <a:spcBef>
                <a:spcPts val="10"/>
              </a:spcBef>
            </a:pPr>
            <a:r>
              <a:rPr sz="1000" spc="-5" dirty="0">
                <a:latin typeface="Verdana"/>
                <a:cs typeface="Verdana"/>
              </a:rPr>
              <a:t>anni precedenti".</a:t>
            </a:r>
            <a:r>
              <a:rPr sz="1000" spc="5" dirty="0">
                <a:latin typeface="Verdana"/>
                <a:cs typeface="Verdana"/>
              </a:rPr>
              <a:t> </a:t>
            </a:r>
            <a:r>
              <a:rPr sz="1000" spc="-5" dirty="0">
                <a:latin typeface="Verdana"/>
                <a:cs typeface="Verdana"/>
              </a:rPr>
              <a:t>Y8M/VIT</a:t>
            </a:r>
            <a:endParaRPr sz="1000">
              <a:latin typeface="Verdana"/>
              <a:cs typeface="Verdana"/>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Lastampa.it  9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111624"/>
            <a:ext cx="6210300" cy="349567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2947115"/>
            <a:ext cx="5908040" cy="1014094"/>
          </a:xfrm>
          <a:prstGeom prst="rect">
            <a:avLst/>
          </a:prstGeom>
        </p:spPr>
        <p:txBody>
          <a:bodyPr vert="horz" wrap="square" lIns="0" tIns="107950" rIns="0" bIns="0" rtlCol="0">
            <a:spAutoFit/>
          </a:bodyPr>
          <a:lstStyle/>
          <a:p>
            <a:pPr marL="12700">
              <a:lnSpc>
                <a:spcPct val="100000"/>
              </a:lnSpc>
              <a:spcBef>
                <a:spcPts val="850"/>
              </a:spcBef>
            </a:pPr>
            <a:r>
              <a:rPr sz="2800" b="1" spc="-5" dirty="0">
                <a:latin typeface="Times New Roman"/>
                <a:cs typeface="Times New Roman"/>
              </a:rPr>
              <a:t>Torna il Festival della cultura</a:t>
            </a:r>
            <a:r>
              <a:rPr sz="2800" b="1" spc="35" dirty="0">
                <a:latin typeface="Times New Roman"/>
                <a:cs typeface="Times New Roman"/>
              </a:rPr>
              <a:t> </a:t>
            </a:r>
            <a:r>
              <a:rPr sz="2800" b="1" spc="-5" dirty="0">
                <a:latin typeface="Times New Roman"/>
                <a:cs typeface="Times New Roman"/>
              </a:rPr>
              <a:t>creativa</a:t>
            </a:r>
            <a:endParaRPr sz="2800">
              <a:latin typeface="Times New Roman"/>
              <a:cs typeface="Times New Roman"/>
            </a:endParaRPr>
          </a:p>
          <a:p>
            <a:pPr marL="12700" marR="5080">
              <a:lnSpc>
                <a:spcPts val="1610"/>
              </a:lnSpc>
              <a:spcBef>
                <a:spcPts val="495"/>
              </a:spcBef>
            </a:pPr>
            <a:r>
              <a:rPr sz="1400" spc="-5" dirty="0">
                <a:latin typeface="Times New Roman"/>
                <a:cs typeface="Times New Roman"/>
              </a:rPr>
              <a:t>Nutrire la cultura </a:t>
            </a:r>
            <a:r>
              <a:rPr sz="1400" dirty="0">
                <a:latin typeface="Times New Roman"/>
                <a:cs typeface="Times New Roman"/>
              </a:rPr>
              <a:t>per il </a:t>
            </a:r>
            <a:r>
              <a:rPr sz="1400" spc="-5" dirty="0">
                <a:latin typeface="Times New Roman"/>
                <a:cs typeface="Times New Roman"/>
              </a:rPr>
              <a:t>bene comune: un’iniziativa delle banche italiane dedicata </a:t>
            </a:r>
            <a:r>
              <a:rPr sz="1400" dirty="0">
                <a:latin typeface="Times New Roman"/>
                <a:cs typeface="Times New Roman"/>
              </a:rPr>
              <a:t>a  </a:t>
            </a:r>
            <a:r>
              <a:rPr sz="1400" spc="-5" dirty="0">
                <a:latin typeface="Times New Roman"/>
                <a:cs typeface="Times New Roman"/>
              </a:rPr>
              <a:t>bambini </a:t>
            </a:r>
            <a:r>
              <a:rPr sz="1400" dirty="0">
                <a:latin typeface="Times New Roman"/>
                <a:cs typeface="Times New Roman"/>
              </a:rPr>
              <a:t>e </a:t>
            </a:r>
            <a:r>
              <a:rPr sz="1400" spc="-5" dirty="0">
                <a:latin typeface="Times New Roman"/>
                <a:cs typeface="Times New Roman"/>
              </a:rPr>
              <a:t>ragazzi</a:t>
            </a:r>
            <a:endParaRPr sz="1400">
              <a:latin typeface="Times New Roman"/>
              <a:cs typeface="Times New Roman"/>
            </a:endParaRPr>
          </a:p>
        </p:txBody>
      </p:sp>
      <p:sp>
        <p:nvSpPr>
          <p:cNvPr id="6" name="object 6"/>
          <p:cNvSpPr txBox="1"/>
          <p:nvPr/>
        </p:nvSpPr>
        <p:spPr>
          <a:xfrm>
            <a:off x="706627" y="7628001"/>
            <a:ext cx="1825625" cy="193675"/>
          </a:xfrm>
          <a:prstGeom prst="rect">
            <a:avLst/>
          </a:prstGeom>
        </p:spPr>
        <p:txBody>
          <a:bodyPr vert="horz" wrap="square" lIns="0" tIns="12700" rIns="0" bIns="0" rtlCol="0">
            <a:spAutoFit/>
          </a:bodyPr>
          <a:lstStyle/>
          <a:p>
            <a:pPr marL="12700">
              <a:lnSpc>
                <a:spcPct val="100000"/>
              </a:lnSpc>
              <a:spcBef>
                <a:spcPts val="100"/>
              </a:spcBef>
            </a:pPr>
            <a:r>
              <a:rPr sz="1100" spc="-5" dirty="0">
                <a:latin typeface="Arial"/>
                <a:cs typeface="Arial"/>
              </a:rPr>
              <a:t>Festival della </a:t>
            </a:r>
            <a:r>
              <a:rPr sz="1100" dirty="0">
                <a:latin typeface="Arial"/>
                <a:cs typeface="Arial"/>
              </a:rPr>
              <a:t>cultura</a:t>
            </a:r>
            <a:r>
              <a:rPr sz="1100" spc="-40" dirty="0">
                <a:latin typeface="Arial"/>
                <a:cs typeface="Arial"/>
              </a:rPr>
              <a:t> </a:t>
            </a:r>
            <a:r>
              <a:rPr sz="1100" spc="-5" dirty="0">
                <a:latin typeface="Arial"/>
                <a:cs typeface="Arial"/>
              </a:rPr>
              <a:t>creativa</a:t>
            </a:r>
            <a:endParaRPr sz="1100">
              <a:latin typeface="Arial"/>
              <a:cs typeface="Arial"/>
            </a:endParaRPr>
          </a:p>
        </p:txBody>
      </p:sp>
      <p:sp>
        <p:nvSpPr>
          <p:cNvPr id="7" name="object 7"/>
          <p:cNvSpPr txBox="1"/>
          <p:nvPr/>
        </p:nvSpPr>
        <p:spPr>
          <a:xfrm>
            <a:off x="4766436" y="7649844"/>
            <a:ext cx="2023110" cy="161925"/>
          </a:xfrm>
          <a:prstGeom prst="rect">
            <a:avLst/>
          </a:prstGeom>
          <a:solidFill>
            <a:srgbClr val="E8E8E8"/>
          </a:solidFill>
        </p:spPr>
        <p:txBody>
          <a:bodyPr vert="horz" wrap="square" lIns="0" tIns="22860" rIns="0" bIns="0" rtlCol="0">
            <a:spAutoFit/>
          </a:bodyPr>
          <a:lstStyle/>
          <a:p>
            <a:pPr>
              <a:lnSpc>
                <a:spcPct val="100000"/>
              </a:lnSpc>
              <a:spcBef>
                <a:spcPts val="180"/>
              </a:spcBef>
            </a:pPr>
            <a:r>
              <a:rPr sz="850" spc="-5" dirty="0">
                <a:solidFill>
                  <a:srgbClr val="545454"/>
                </a:solidFill>
                <a:latin typeface="Arial"/>
                <a:cs typeface="Arial"/>
                <a:hlinkClick r:id="rId4"/>
              </a:rPr>
              <a:t>WWW.FESTIVALCULTURACREATIVA.IT</a:t>
            </a:r>
            <a:endParaRPr sz="850">
              <a:latin typeface="Arial"/>
              <a:cs typeface="Arial"/>
            </a:endParaRPr>
          </a:p>
        </p:txBody>
      </p:sp>
      <p:sp>
        <p:nvSpPr>
          <p:cNvPr id="8" name="object 8"/>
          <p:cNvSpPr txBox="1"/>
          <p:nvPr/>
        </p:nvSpPr>
        <p:spPr>
          <a:xfrm>
            <a:off x="706627" y="7993760"/>
            <a:ext cx="767715"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a:cs typeface="Arial"/>
              </a:rPr>
              <a:t>G.M.</a:t>
            </a:r>
            <a:r>
              <a:rPr sz="900" b="1" spc="-60" dirty="0">
                <a:latin typeface="Arial"/>
                <a:cs typeface="Arial"/>
              </a:rPr>
              <a:t> </a:t>
            </a:r>
            <a:r>
              <a:rPr sz="900" b="1" spc="-5" dirty="0">
                <a:latin typeface="Arial"/>
                <a:cs typeface="Arial"/>
              </a:rPr>
              <a:t>(NEXTA)</a:t>
            </a:r>
            <a:endParaRPr sz="900">
              <a:latin typeface="Arial"/>
              <a:cs typeface="Arial"/>
            </a:endParaRPr>
          </a:p>
        </p:txBody>
      </p:sp>
      <p:sp>
        <p:nvSpPr>
          <p:cNvPr id="9" name="object 9"/>
          <p:cNvSpPr txBox="1"/>
          <p:nvPr/>
        </p:nvSpPr>
        <p:spPr>
          <a:xfrm>
            <a:off x="6102858" y="8005952"/>
            <a:ext cx="534670" cy="147955"/>
          </a:xfrm>
          <a:prstGeom prst="rect">
            <a:avLst/>
          </a:prstGeom>
        </p:spPr>
        <p:txBody>
          <a:bodyPr vert="horz" wrap="square" lIns="0" tIns="12700" rIns="0" bIns="0" rtlCol="0">
            <a:spAutoFit/>
          </a:bodyPr>
          <a:lstStyle/>
          <a:p>
            <a:pPr marL="12700">
              <a:lnSpc>
                <a:spcPct val="100000"/>
              </a:lnSpc>
              <a:spcBef>
                <a:spcPts val="100"/>
              </a:spcBef>
            </a:pPr>
            <a:r>
              <a:rPr sz="800" spc="-5" dirty="0">
                <a:solidFill>
                  <a:srgbClr val="838588"/>
                </a:solidFill>
                <a:latin typeface="Arial"/>
                <a:cs typeface="Arial"/>
              </a:rPr>
              <a:t>09/03/2015</a:t>
            </a:r>
            <a:endParaRPr sz="800">
              <a:latin typeface="Arial"/>
              <a:cs typeface="Arial"/>
            </a:endParaRPr>
          </a:p>
        </p:txBody>
      </p:sp>
      <p:sp>
        <p:nvSpPr>
          <p:cNvPr id="10" name="object 10"/>
          <p:cNvSpPr txBox="1"/>
          <p:nvPr/>
        </p:nvSpPr>
        <p:spPr>
          <a:xfrm>
            <a:off x="706627" y="8350757"/>
            <a:ext cx="6147435" cy="1466215"/>
          </a:xfrm>
          <a:prstGeom prst="rect">
            <a:avLst/>
          </a:prstGeom>
        </p:spPr>
        <p:txBody>
          <a:bodyPr vert="horz" wrap="square" lIns="0" tIns="22225" rIns="0" bIns="0" rtlCol="0">
            <a:spAutoFit/>
          </a:bodyPr>
          <a:lstStyle/>
          <a:p>
            <a:pPr marL="12700" marR="5080" algn="just">
              <a:lnSpc>
                <a:spcPct val="95800"/>
              </a:lnSpc>
              <a:spcBef>
                <a:spcPts val="175"/>
              </a:spcBef>
            </a:pPr>
            <a:r>
              <a:rPr sz="1400" spc="-5" dirty="0">
                <a:latin typeface="Times New Roman"/>
                <a:cs typeface="Times New Roman"/>
              </a:rPr>
              <a:t>Inserito nel percorso </a:t>
            </a:r>
            <a:r>
              <a:rPr sz="1400" dirty="0">
                <a:latin typeface="Times New Roman"/>
                <a:cs typeface="Times New Roman"/>
              </a:rPr>
              <a:t>de </a:t>
            </a:r>
            <a:r>
              <a:rPr sz="1400" spc="-5" dirty="0">
                <a:latin typeface="Times New Roman"/>
                <a:cs typeface="Times New Roman"/>
              </a:rPr>
              <a:t>‘le banche italiane </a:t>
            </a:r>
            <a:r>
              <a:rPr sz="1400" dirty="0">
                <a:latin typeface="Times New Roman"/>
                <a:cs typeface="Times New Roman"/>
              </a:rPr>
              <a:t>per i </a:t>
            </a:r>
            <a:r>
              <a:rPr sz="1400" spc="-5" dirty="0">
                <a:latin typeface="Times New Roman"/>
                <a:cs typeface="Times New Roman"/>
              </a:rPr>
              <a:t>giovani </a:t>
            </a:r>
            <a:r>
              <a:rPr sz="1400" dirty="0">
                <a:latin typeface="Times New Roman"/>
                <a:cs typeface="Times New Roman"/>
              </a:rPr>
              <a:t>e </a:t>
            </a:r>
            <a:r>
              <a:rPr sz="1400" spc="-5" dirty="0">
                <a:latin typeface="Times New Roman"/>
                <a:cs typeface="Times New Roman"/>
              </a:rPr>
              <a:t>il territorio’, torna </a:t>
            </a:r>
            <a:r>
              <a:rPr sz="1400" dirty="0">
                <a:latin typeface="Times New Roman"/>
                <a:cs typeface="Times New Roman"/>
              </a:rPr>
              <a:t>per </a:t>
            </a:r>
            <a:r>
              <a:rPr sz="1400" spc="-5" dirty="0">
                <a:latin typeface="Times New Roman"/>
                <a:cs typeface="Times New Roman"/>
              </a:rPr>
              <a:t>la  seconda edizione </a:t>
            </a:r>
            <a:r>
              <a:rPr sz="1400" dirty="0">
                <a:latin typeface="Times New Roman"/>
                <a:cs typeface="Times New Roman"/>
              </a:rPr>
              <a:t>il </a:t>
            </a:r>
            <a:r>
              <a:rPr sz="1400" b="1" spc="-5" dirty="0">
                <a:latin typeface="Times New Roman"/>
                <a:cs typeface="Times New Roman"/>
              </a:rPr>
              <a:t>Festival della Cultura Creativa</a:t>
            </a:r>
            <a:r>
              <a:rPr sz="1400" spc="-5" dirty="0">
                <a:latin typeface="Times New Roman"/>
                <a:cs typeface="Times New Roman"/>
              </a:rPr>
              <a:t>, iniziativa </a:t>
            </a:r>
            <a:r>
              <a:rPr sz="1400" b="1" spc="-5" dirty="0">
                <a:latin typeface="Times New Roman"/>
                <a:cs typeface="Times New Roman"/>
              </a:rPr>
              <a:t>organizzata dalle  banche italiane </a:t>
            </a:r>
            <a:r>
              <a:rPr sz="1400" b="1" dirty="0">
                <a:latin typeface="Times New Roman"/>
                <a:cs typeface="Times New Roman"/>
              </a:rPr>
              <a:t>e </a:t>
            </a:r>
            <a:r>
              <a:rPr sz="1400" b="1" spc="-5" dirty="0">
                <a:latin typeface="Times New Roman"/>
                <a:cs typeface="Times New Roman"/>
              </a:rPr>
              <a:t>coordinata dall’ABI </a:t>
            </a:r>
            <a:r>
              <a:rPr sz="1400" spc="-5" dirty="0">
                <a:latin typeface="Times New Roman"/>
                <a:cs typeface="Times New Roman"/>
              </a:rPr>
              <a:t>dedicata </a:t>
            </a:r>
            <a:r>
              <a:rPr sz="1400" dirty="0">
                <a:latin typeface="Times New Roman"/>
                <a:cs typeface="Times New Roman"/>
              </a:rPr>
              <a:t>a </a:t>
            </a:r>
            <a:r>
              <a:rPr sz="1400" spc="-5" dirty="0">
                <a:latin typeface="Times New Roman"/>
                <a:cs typeface="Times New Roman"/>
              </a:rPr>
              <a:t>bambini </a:t>
            </a:r>
            <a:r>
              <a:rPr sz="1400" dirty="0">
                <a:latin typeface="Times New Roman"/>
                <a:cs typeface="Times New Roman"/>
              </a:rPr>
              <a:t>e </a:t>
            </a:r>
            <a:r>
              <a:rPr sz="1400" spc="-5" dirty="0">
                <a:latin typeface="Times New Roman"/>
                <a:cs typeface="Times New Roman"/>
              </a:rPr>
              <a:t>ragazzi. </a:t>
            </a:r>
            <a:r>
              <a:rPr sz="1400" dirty="0">
                <a:latin typeface="Times New Roman"/>
                <a:cs typeface="Times New Roman"/>
              </a:rPr>
              <a:t>Si </a:t>
            </a:r>
            <a:r>
              <a:rPr sz="1400" spc="-5" dirty="0">
                <a:latin typeface="Times New Roman"/>
                <a:cs typeface="Times New Roman"/>
              </a:rPr>
              <a:t>tratta </a:t>
            </a:r>
            <a:r>
              <a:rPr sz="1400" dirty="0">
                <a:latin typeface="Times New Roman"/>
                <a:cs typeface="Times New Roman"/>
              </a:rPr>
              <a:t>di </a:t>
            </a:r>
            <a:r>
              <a:rPr sz="1400" spc="-5" dirty="0">
                <a:latin typeface="Times New Roman"/>
                <a:cs typeface="Times New Roman"/>
              </a:rPr>
              <a:t>una  manifestazione che </a:t>
            </a:r>
            <a:r>
              <a:rPr sz="1400" dirty="0">
                <a:latin typeface="Times New Roman"/>
                <a:cs typeface="Times New Roman"/>
              </a:rPr>
              <a:t>si </a:t>
            </a:r>
            <a:r>
              <a:rPr sz="1400" spc="-5" dirty="0">
                <a:latin typeface="Times New Roman"/>
                <a:cs typeface="Times New Roman"/>
              </a:rPr>
              <a:t>svolgerà </a:t>
            </a:r>
            <a:r>
              <a:rPr sz="1400" b="1" spc="-5" dirty="0">
                <a:latin typeface="Times New Roman"/>
                <a:cs typeface="Times New Roman"/>
              </a:rPr>
              <a:t>dal 16 </a:t>
            </a:r>
            <a:r>
              <a:rPr sz="1400" b="1" dirty="0">
                <a:latin typeface="Times New Roman"/>
                <a:cs typeface="Times New Roman"/>
              </a:rPr>
              <a:t>al </a:t>
            </a:r>
            <a:r>
              <a:rPr sz="1400" b="1" spc="-5" dirty="0">
                <a:latin typeface="Times New Roman"/>
                <a:cs typeface="Times New Roman"/>
              </a:rPr>
              <a:t>22 marzo </a:t>
            </a:r>
            <a:r>
              <a:rPr sz="1400" b="1" dirty="0">
                <a:latin typeface="Times New Roman"/>
                <a:cs typeface="Times New Roman"/>
              </a:rPr>
              <a:t>2015</a:t>
            </a:r>
            <a:r>
              <a:rPr sz="1400" dirty="0">
                <a:latin typeface="Times New Roman"/>
                <a:cs typeface="Times New Roman"/>
              </a:rPr>
              <a:t>, </a:t>
            </a:r>
            <a:r>
              <a:rPr sz="1400" spc="-5" dirty="0">
                <a:latin typeface="Times New Roman"/>
                <a:cs typeface="Times New Roman"/>
              </a:rPr>
              <a:t>in cui </a:t>
            </a:r>
            <a:r>
              <a:rPr sz="1400" dirty="0">
                <a:latin typeface="Times New Roman"/>
                <a:cs typeface="Times New Roman"/>
              </a:rPr>
              <a:t>le </a:t>
            </a:r>
            <a:r>
              <a:rPr sz="1400" spc="-5" dirty="0">
                <a:latin typeface="Times New Roman"/>
                <a:cs typeface="Times New Roman"/>
              </a:rPr>
              <a:t>banche sostengono  </a:t>
            </a:r>
            <a:r>
              <a:rPr sz="1400" dirty="0">
                <a:latin typeface="Times New Roman"/>
                <a:cs typeface="Times New Roman"/>
              </a:rPr>
              <a:t>e </a:t>
            </a:r>
            <a:r>
              <a:rPr sz="1400" spc="-5" dirty="0">
                <a:latin typeface="Times New Roman"/>
                <a:cs typeface="Times New Roman"/>
              </a:rPr>
              <a:t>affiancano </a:t>
            </a:r>
            <a:r>
              <a:rPr sz="1400" dirty="0">
                <a:latin typeface="Times New Roman"/>
                <a:cs typeface="Times New Roman"/>
              </a:rPr>
              <a:t>la </a:t>
            </a:r>
            <a:r>
              <a:rPr sz="1400" spc="-10" dirty="0">
                <a:latin typeface="Times New Roman"/>
                <a:cs typeface="Times New Roman"/>
              </a:rPr>
              <a:t>società </a:t>
            </a:r>
            <a:r>
              <a:rPr sz="1400" spc="-5" dirty="0">
                <a:latin typeface="Times New Roman"/>
                <a:cs typeface="Times New Roman"/>
              </a:rPr>
              <a:t>civile come catalizzatori </a:t>
            </a:r>
            <a:r>
              <a:rPr sz="1400" dirty="0">
                <a:latin typeface="Times New Roman"/>
                <a:cs typeface="Times New Roman"/>
              </a:rPr>
              <a:t>di </a:t>
            </a:r>
            <a:r>
              <a:rPr sz="1400" spc="-5" dirty="0">
                <a:latin typeface="Times New Roman"/>
                <a:cs typeface="Times New Roman"/>
              </a:rPr>
              <a:t>cultura, in particolare </a:t>
            </a:r>
            <a:r>
              <a:rPr sz="1400" spc="-10" dirty="0">
                <a:latin typeface="Times New Roman"/>
                <a:cs typeface="Times New Roman"/>
              </a:rPr>
              <a:t>contribuendo  </a:t>
            </a:r>
            <a:r>
              <a:rPr sz="1400" dirty="0">
                <a:latin typeface="Times New Roman"/>
                <a:cs typeface="Times New Roman"/>
              </a:rPr>
              <a:t>ad </a:t>
            </a:r>
            <a:r>
              <a:rPr sz="1400" spc="-5" dirty="0">
                <a:latin typeface="Times New Roman"/>
                <a:cs typeface="Times New Roman"/>
              </a:rPr>
              <a:t>accrescere </a:t>
            </a:r>
            <a:r>
              <a:rPr sz="1400" dirty="0">
                <a:latin typeface="Times New Roman"/>
                <a:cs typeface="Times New Roman"/>
              </a:rPr>
              <a:t>le </a:t>
            </a:r>
            <a:r>
              <a:rPr sz="1400" spc="-5" dirty="0">
                <a:latin typeface="Times New Roman"/>
                <a:cs typeface="Times New Roman"/>
              </a:rPr>
              <a:t>capacità espressive dei giovani </a:t>
            </a:r>
            <a:r>
              <a:rPr sz="1400" dirty="0">
                <a:latin typeface="Times New Roman"/>
                <a:cs typeface="Times New Roman"/>
              </a:rPr>
              <a:t>e </a:t>
            </a:r>
            <a:r>
              <a:rPr sz="1400" spc="-5" dirty="0">
                <a:latin typeface="Times New Roman"/>
                <a:cs typeface="Times New Roman"/>
              </a:rPr>
              <a:t>dei </a:t>
            </a:r>
            <a:r>
              <a:rPr sz="1400" spc="-10" dirty="0">
                <a:latin typeface="Times New Roman"/>
                <a:cs typeface="Times New Roman"/>
              </a:rPr>
              <a:t>giovanissimi, </a:t>
            </a:r>
            <a:r>
              <a:rPr sz="1400" spc="-5" dirty="0">
                <a:latin typeface="Times New Roman"/>
                <a:cs typeface="Times New Roman"/>
              </a:rPr>
              <a:t>nutrendo </a:t>
            </a:r>
            <a:r>
              <a:rPr sz="1400" dirty="0">
                <a:latin typeface="Times New Roman"/>
                <a:cs typeface="Times New Roman"/>
              </a:rPr>
              <a:t>la  </a:t>
            </a:r>
            <a:r>
              <a:rPr sz="1400" spc="-5" dirty="0">
                <a:latin typeface="Times New Roman"/>
                <a:cs typeface="Times New Roman"/>
              </a:rPr>
              <a:t>cultura </a:t>
            </a:r>
            <a:r>
              <a:rPr sz="1400" dirty="0">
                <a:latin typeface="Times New Roman"/>
                <a:cs typeface="Times New Roman"/>
              </a:rPr>
              <a:t>del </a:t>
            </a:r>
            <a:r>
              <a:rPr sz="1400" spc="-5" dirty="0">
                <a:latin typeface="Times New Roman"/>
                <a:cs typeface="Times New Roman"/>
              </a:rPr>
              <a:t>fare per il bene</a:t>
            </a:r>
            <a:r>
              <a:rPr sz="1400" spc="-10" dirty="0">
                <a:latin typeface="Times New Roman"/>
                <a:cs typeface="Times New Roman"/>
              </a:rPr>
              <a:t> </a:t>
            </a:r>
            <a:r>
              <a:rPr sz="1400" spc="-5" dirty="0">
                <a:latin typeface="Times New Roman"/>
                <a:cs typeface="Times New Roman"/>
              </a:rPr>
              <a:t>comune.</a:t>
            </a:r>
            <a:endParaRPr sz="1400">
              <a:latin typeface="Times New Roman"/>
              <a:cs typeface="Times New Roman"/>
            </a:endParaRPr>
          </a:p>
        </p:txBody>
      </p:sp>
      <p:sp>
        <p:nvSpPr>
          <p:cNvPr id="11" name="object 11"/>
          <p:cNvSpPr/>
          <p:nvPr/>
        </p:nvSpPr>
        <p:spPr>
          <a:xfrm>
            <a:off x="2075179" y="2186479"/>
            <a:ext cx="3314700" cy="29492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800" cy="68351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850130">
              <a:lnSpc>
                <a:spcPts val="1839"/>
              </a:lnSpc>
            </a:pPr>
            <a:r>
              <a:rPr sz="1600" b="1" spc="-5" dirty="0">
                <a:latin typeface="Arial"/>
                <a:cs typeface="Arial"/>
              </a:rPr>
              <a:t>Lastampa.it  9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95800"/>
              </a:lnSpc>
              <a:spcBef>
                <a:spcPts val="940"/>
              </a:spcBef>
            </a:pPr>
            <a:r>
              <a:rPr sz="1400" spc="-5" dirty="0">
                <a:latin typeface="Times New Roman"/>
                <a:cs typeface="Times New Roman"/>
              </a:rPr>
              <a:t>Lo scorso anno </a:t>
            </a:r>
            <a:r>
              <a:rPr sz="1400" dirty="0">
                <a:latin typeface="Times New Roman"/>
                <a:cs typeface="Times New Roman"/>
              </a:rPr>
              <a:t>la </a:t>
            </a:r>
            <a:r>
              <a:rPr sz="1400" spc="-5" dirty="0">
                <a:latin typeface="Times New Roman"/>
                <a:cs typeface="Times New Roman"/>
              </a:rPr>
              <a:t>manifestazione </a:t>
            </a:r>
            <a:r>
              <a:rPr sz="1400" dirty="0">
                <a:latin typeface="Times New Roman"/>
                <a:cs typeface="Times New Roman"/>
              </a:rPr>
              <a:t>ha </a:t>
            </a:r>
            <a:r>
              <a:rPr sz="1400" spc="-5" dirty="0">
                <a:latin typeface="Times New Roman"/>
                <a:cs typeface="Times New Roman"/>
              </a:rPr>
              <a:t>coinvolto </a:t>
            </a:r>
            <a:r>
              <a:rPr sz="1400" dirty="0">
                <a:latin typeface="Times New Roman"/>
                <a:cs typeface="Times New Roman"/>
              </a:rPr>
              <a:t>50 </a:t>
            </a:r>
            <a:r>
              <a:rPr sz="1400" spc="-5" dirty="0">
                <a:latin typeface="Times New Roman"/>
                <a:cs typeface="Times New Roman"/>
              </a:rPr>
              <a:t>città </a:t>
            </a:r>
            <a:r>
              <a:rPr sz="1400" dirty="0">
                <a:latin typeface="Times New Roman"/>
                <a:cs typeface="Times New Roman"/>
              </a:rPr>
              <a:t>e ha </a:t>
            </a:r>
            <a:r>
              <a:rPr sz="1400" spc="-5" dirty="0">
                <a:latin typeface="Times New Roman"/>
                <a:cs typeface="Times New Roman"/>
              </a:rPr>
              <a:t>visto più di  10.000</a:t>
            </a:r>
            <a:r>
              <a:rPr sz="1400" b="1" spc="-5" dirty="0">
                <a:latin typeface="Times New Roman"/>
                <a:cs typeface="Times New Roman"/>
              </a:rPr>
              <a:t>bambini </a:t>
            </a:r>
            <a:r>
              <a:rPr sz="1400" b="1" dirty="0">
                <a:latin typeface="Times New Roman"/>
                <a:cs typeface="Times New Roman"/>
              </a:rPr>
              <a:t>e </a:t>
            </a:r>
            <a:r>
              <a:rPr sz="1400" b="1" spc="-5" dirty="0">
                <a:latin typeface="Times New Roman"/>
                <a:cs typeface="Times New Roman"/>
              </a:rPr>
              <a:t>ragazzi tra </a:t>
            </a:r>
            <a:r>
              <a:rPr sz="1400" b="1" dirty="0">
                <a:latin typeface="Times New Roman"/>
                <a:cs typeface="Times New Roman"/>
              </a:rPr>
              <a:t>i 6 e i </a:t>
            </a:r>
            <a:r>
              <a:rPr sz="1400" b="1" spc="-5" dirty="0">
                <a:latin typeface="Times New Roman"/>
                <a:cs typeface="Times New Roman"/>
              </a:rPr>
              <a:t>13 </a:t>
            </a:r>
            <a:r>
              <a:rPr sz="1400" b="1" dirty="0">
                <a:latin typeface="Times New Roman"/>
                <a:cs typeface="Times New Roman"/>
              </a:rPr>
              <a:t>anni </a:t>
            </a:r>
            <a:r>
              <a:rPr sz="1400" spc="-5" dirty="0">
                <a:latin typeface="Times New Roman"/>
                <a:cs typeface="Times New Roman"/>
              </a:rPr>
              <a:t>cimentarsi con </a:t>
            </a:r>
            <a:r>
              <a:rPr sz="1400" dirty="0">
                <a:latin typeface="Times New Roman"/>
                <a:cs typeface="Times New Roman"/>
              </a:rPr>
              <a:t>il </a:t>
            </a:r>
            <a:r>
              <a:rPr sz="1400" spc="-5" dirty="0">
                <a:latin typeface="Times New Roman"/>
                <a:cs typeface="Times New Roman"/>
              </a:rPr>
              <a:t>tema </a:t>
            </a:r>
            <a:r>
              <a:rPr sz="1400" dirty="0">
                <a:latin typeface="Times New Roman"/>
                <a:cs typeface="Times New Roman"/>
              </a:rPr>
              <a:t>del </a:t>
            </a:r>
            <a:r>
              <a:rPr sz="1400" spc="-5" dirty="0">
                <a:latin typeface="Times New Roman"/>
                <a:cs typeface="Times New Roman"/>
              </a:rPr>
              <a:t>'Museo  Immaginario', mentre quest’anno </a:t>
            </a:r>
            <a:r>
              <a:rPr sz="1400" dirty="0">
                <a:latin typeface="Times New Roman"/>
                <a:cs typeface="Times New Roman"/>
              </a:rPr>
              <a:t>è </a:t>
            </a:r>
            <a:r>
              <a:rPr sz="1400" b="1" spc="-5" dirty="0">
                <a:latin typeface="Times New Roman"/>
                <a:cs typeface="Times New Roman"/>
              </a:rPr>
              <a:t>‘L’Alfabeto del Mondo. Leggiamo </a:t>
            </a:r>
            <a:r>
              <a:rPr sz="1400" b="1" dirty="0">
                <a:latin typeface="Times New Roman"/>
                <a:cs typeface="Times New Roman"/>
              </a:rPr>
              <a:t>i </a:t>
            </a:r>
            <a:r>
              <a:rPr sz="1400" b="1" spc="-5" dirty="0">
                <a:latin typeface="Times New Roman"/>
                <a:cs typeface="Times New Roman"/>
              </a:rPr>
              <a:t>segni  intorno </a:t>
            </a:r>
            <a:r>
              <a:rPr sz="1400" b="1" dirty="0">
                <a:latin typeface="Times New Roman"/>
                <a:cs typeface="Times New Roman"/>
              </a:rPr>
              <a:t>a </a:t>
            </a:r>
            <a:r>
              <a:rPr sz="1400" b="1" spc="-5" dirty="0">
                <a:latin typeface="Times New Roman"/>
                <a:cs typeface="Times New Roman"/>
              </a:rPr>
              <a:t>noi </a:t>
            </a:r>
            <a:r>
              <a:rPr sz="1400" b="1" dirty="0">
                <a:latin typeface="Times New Roman"/>
                <a:cs typeface="Times New Roman"/>
              </a:rPr>
              <a:t>e </a:t>
            </a:r>
            <a:r>
              <a:rPr sz="1400" b="1" spc="-5" dirty="0">
                <a:latin typeface="Times New Roman"/>
                <a:cs typeface="Times New Roman"/>
              </a:rPr>
              <a:t>raccontiamo’ </a:t>
            </a:r>
            <a:r>
              <a:rPr sz="1400" spc="-5" dirty="0">
                <a:latin typeface="Times New Roman"/>
                <a:cs typeface="Times New Roman"/>
              </a:rPr>
              <a:t>il filo conduttore. Da nord </a:t>
            </a:r>
            <a:r>
              <a:rPr sz="1400" dirty="0">
                <a:latin typeface="Times New Roman"/>
                <a:cs typeface="Times New Roman"/>
              </a:rPr>
              <a:t>a </a:t>
            </a:r>
            <a:r>
              <a:rPr sz="1400" spc="-5" dirty="0">
                <a:latin typeface="Times New Roman"/>
                <a:cs typeface="Times New Roman"/>
              </a:rPr>
              <a:t>sud sono oltre </a:t>
            </a:r>
            <a:r>
              <a:rPr sz="1400" dirty="0">
                <a:latin typeface="Times New Roman"/>
                <a:cs typeface="Times New Roman"/>
              </a:rPr>
              <a:t>80 </a:t>
            </a:r>
            <a:r>
              <a:rPr sz="1400" spc="-5" dirty="0">
                <a:latin typeface="Times New Roman"/>
                <a:cs typeface="Times New Roman"/>
              </a:rPr>
              <a:t>le  iniziative dedicate all’arte, alla musica, alla lettura, </a:t>
            </a:r>
            <a:r>
              <a:rPr sz="1400" dirty="0">
                <a:latin typeface="Times New Roman"/>
                <a:cs typeface="Times New Roman"/>
              </a:rPr>
              <a:t>al </a:t>
            </a:r>
            <a:r>
              <a:rPr sz="1400" spc="-5" dirty="0">
                <a:latin typeface="Times New Roman"/>
                <a:cs typeface="Times New Roman"/>
              </a:rPr>
              <a:t>teatro, alle tecnologie </a:t>
            </a:r>
            <a:r>
              <a:rPr sz="1400" dirty="0">
                <a:latin typeface="Times New Roman"/>
                <a:cs typeface="Times New Roman"/>
              </a:rPr>
              <a:t>e  </a:t>
            </a:r>
            <a:r>
              <a:rPr sz="1400" spc="-5" dirty="0">
                <a:latin typeface="Times New Roman"/>
                <a:cs typeface="Times New Roman"/>
              </a:rPr>
              <a:t>all’archeologia </a:t>
            </a:r>
            <a:r>
              <a:rPr sz="1400" spc="-10" dirty="0">
                <a:latin typeface="Times New Roman"/>
                <a:cs typeface="Times New Roman"/>
              </a:rPr>
              <a:t>“Il </a:t>
            </a:r>
            <a:r>
              <a:rPr sz="1400" spc="-5" dirty="0">
                <a:latin typeface="Times New Roman"/>
                <a:cs typeface="Times New Roman"/>
              </a:rPr>
              <a:t>rafforzato impegno delle banche </a:t>
            </a:r>
            <a:r>
              <a:rPr sz="1400" dirty="0">
                <a:latin typeface="Times New Roman"/>
                <a:cs typeface="Times New Roman"/>
              </a:rPr>
              <a:t>a </a:t>
            </a:r>
            <a:r>
              <a:rPr sz="1400" spc="-5" dirty="0">
                <a:latin typeface="Times New Roman"/>
                <a:cs typeface="Times New Roman"/>
              </a:rPr>
              <a:t>investire </a:t>
            </a:r>
            <a:r>
              <a:rPr sz="1400" dirty="0">
                <a:latin typeface="Times New Roman"/>
                <a:cs typeface="Times New Roman"/>
              </a:rPr>
              <a:t>nei </a:t>
            </a:r>
            <a:r>
              <a:rPr sz="1400" spc="-5" dirty="0">
                <a:latin typeface="Times New Roman"/>
                <a:cs typeface="Times New Roman"/>
              </a:rPr>
              <a:t>giovani </a:t>
            </a:r>
            <a:r>
              <a:rPr sz="1400" dirty="0">
                <a:latin typeface="Times New Roman"/>
                <a:cs typeface="Times New Roman"/>
              </a:rPr>
              <a:t>e </a:t>
            </a:r>
            <a:r>
              <a:rPr sz="1400" spc="-5" dirty="0">
                <a:latin typeface="Times New Roman"/>
                <a:cs typeface="Times New Roman"/>
              </a:rPr>
              <a:t>nella  cultura </a:t>
            </a:r>
            <a:r>
              <a:rPr sz="1400" dirty="0">
                <a:latin typeface="Times New Roman"/>
                <a:cs typeface="Times New Roman"/>
              </a:rPr>
              <a:t>– ha </a:t>
            </a:r>
            <a:r>
              <a:rPr sz="1400" spc="-5" dirty="0">
                <a:latin typeface="Times New Roman"/>
                <a:cs typeface="Times New Roman"/>
              </a:rPr>
              <a:t>dichiarato il Presidente dell’ABI, </a:t>
            </a:r>
            <a:r>
              <a:rPr sz="1400" dirty="0">
                <a:latin typeface="Times New Roman"/>
                <a:cs typeface="Times New Roman"/>
              </a:rPr>
              <a:t>Antonio </a:t>
            </a:r>
            <a:r>
              <a:rPr sz="1400" spc="-5" dirty="0">
                <a:latin typeface="Times New Roman"/>
                <a:cs typeface="Times New Roman"/>
              </a:rPr>
              <a:t>Patuelli </a:t>
            </a:r>
            <a:r>
              <a:rPr sz="1400" dirty="0">
                <a:latin typeface="Times New Roman"/>
                <a:cs typeface="Times New Roman"/>
              </a:rPr>
              <a:t>– </a:t>
            </a:r>
            <a:r>
              <a:rPr sz="1400" spc="-5" dirty="0">
                <a:latin typeface="Times New Roman"/>
                <a:cs typeface="Times New Roman"/>
              </a:rPr>
              <a:t>rappresenta  un’occasione importante data </a:t>
            </a:r>
            <a:r>
              <a:rPr sz="1400" dirty="0">
                <a:latin typeface="Times New Roman"/>
                <a:cs typeface="Times New Roman"/>
              </a:rPr>
              <a:t>ai </a:t>
            </a:r>
            <a:r>
              <a:rPr sz="1400" spc="-5" dirty="0">
                <a:latin typeface="Times New Roman"/>
                <a:cs typeface="Times New Roman"/>
              </a:rPr>
              <a:t>ragazzi </a:t>
            </a:r>
            <a:r>
              <a:rPr sz="1400" dirty="0">
                <a:latin typeface="Times New Roman"/>
                <a:cs typeface="Times New Roman"/>
              </a:rPr>
              <a:t>per </a:t>
            </a:r>
            <a:r>
              <a:rPr sz="1400" spc="-5" dirty="0">
                <a:latin typeface="Times New Roman"/>
                <a:cs typeface="Times New Roman"/>
              </a:rPr>
              <a:t>misurarsi con </a:t>
            </a:r>
            <a:r>
              <a:rPr sz="1400" dirty="0">
                <a:latin typeface="Times New Roman"/>
                <a:cs typeface="Times New Roman"/>
              </a:rPr>
              <a:t>se </a:t>
            </a:r>
            <a:r>
              <a:rPr sz="1400" spc="-5" dirty="0">
                <a:latin typeface="Times New Roman"/>
                <a:cs typeface="Times New Roman"/>
              </a:rPr>
              <a:t>stessi </a:t>
            </a:r>
            <a:r>
              <a:rPr sz="1400" dirty="0">
                <a:latin typeface="Times New Roman"/>
                <a:cs typeface="Times New Roman"/>
              </a:rPr>
              <a:t>e le </a:t>
            </a:r>
            <a:r>
              <a:rPr sz="1400" spc="-5" dirty="0">
                <a:latin typeface="Times New Roman"/>
                <a:cs typeface="Times New Roman"/>
              </a:rPr>
              <a:t>molteplici  possibilità </a:t>
            </a:r>
            <a:r>
              <a:rPr sz="1400" dirty="0">
                <a:latin typeface="Times New Roman"/>
                <a:cs typeface="Times New Roman"/>
              </a:rPr>
              <a:t>di</a:t>
            </a:r>
            <a:r>
              <a:rPr sz="1400" spc="-25" dirty="0">
                <a:latin typeface="Times New Roman"/>
                <a:cs typeface="Times New Roman"/>
              </a:rPr>
              <a:t> </a:t>
            </a:r>
            <a:r>
              <a:rPr sz="1400" spc="-5" dirty="0">
                <a:latin typeface="Times New Roman"/>
                <a:cs typeface="Times New Roman"/>
              </a:rPr>
              <a:t>partecipazione”.</a:t>
            </a:r>
            <a:endParaRPr sz="1400">
              <a:latin typeface="Times New Roman"/>
              <a:cs typeface="Times New Roman"/>
            </a:endParaRPr>
          </a:p>
          <a:p>
            <a:pPr marL="12700" marR="5080" algn="just">
              <a:lnSpc>
                <a:spcPct val="95800"/>
              </a:lnSpc>
              <a:spcBef>
                <a:spcPts val="900"/>
              </a:spcBef>
            </a:pPr>
            <a:r>
              <a:rPr sz="1400" spc="-5" dirty="0">
                <a:latin typeface="Times New Roman"/>
                <a:cs typeface="Times New Roman"/>
              </a:rPr>
              <a:t>La manifestazione coinvolge scuole, famiglie, musei, biblioteche, operatori culturali;  inoltre gode del </a:t>
            </a:r>
            <a:r>
              <a:rPr sz="1400" b="1" spc="-5" dirty="0">
                <a:latin typeface="Times New Roman"/>
                <a:cs typeface="Times New Roman"/>
              </a:rPr>
              <a:t>patrocinio dell’UNESCO </a:t>
            </a:r>
            <a:r>
              <a:rPr sz="1400" b="1" dirty="0">
                <a:latin typeface="Times New Roman"/>
                <a:cs typeface="Times New Roman"/>
              </a:rPr>
              <a:t>e </a:t>
            </a:r>
            <a:r>
              <a:rPr sz="1400" b="1" spc="-5" dirty="0">
                <a:latin typeface="Times New Roman"/>
                <a:cs typeface="Times New Roman"/>
              </a:rPr>
              <a:t>del MiBAC</a:t>
            </a:r>
            <a:r>
              <a:rPr sz="1400" spc="-5" dirty="0">
                <a:latin typeface="Times New Roman"/>
                <a:cs typeface="Times New Roman"/>
              </a:rPr>
              <a:t>, </a:t>
            </a:r>
            <a:r>
              <a:rPr sz="1400" dirty="0">
                <a:latin typeface="Times New Roman"/>
                <a:cs typeface="Times New Roman"/>
              </a:rPr>
              <a:t>e </a:t>
            </a:r>
            <a:r>
              <a:rPr sz="1400" spc="-5" dirty="0">
                <a:latin typeface="Times New Roman"/>
                <a:cs typeface="Times New Roman"/>
              </a:rPr>
              <a:t>della media partnership  con </a:t>
            </a:r>
            <a:r>
              <a:rPr sz="1400" dirty="0">
                <a:latin typeface="Times New Roman"/>
                <a:cs typeface="Times New Roman"/>
              </a:rPr>
              <a:t>la </a:t>
            </a:r>
            <a:r>
              <a:rPr sz="1400" spc="-5" dirty="0">
                <a:latin typeface="Times New Roman"/>
                <a:cs typeface="Times New Roman"/>
              </a:rPr>
              <a:t>RAI, </a:t>
            </a:r>
            <a:r>
              <a:rPr sz="1400" dirty="0">
                <a:latin typeface="Times New Roman"/>
                <a:cs typeface="Times New Roman"/>
              </a:rPr>
              <a:t>ed è </a:t>
            </a:r>
            <a:r>
              <a:rPr sz="1400" spc="-5" dirty="0">
                <a:latin typeface="Times New Roman"/>
                <a:cs typeface="Times New Roman"/>
              </a:rPr>
              <a:t>il </a:t>
            </a:r>
            <a:r>
              <a:rPr sz="1400" spc="-10" dirty="0">
                <a:latin typeface="Times New Roman"/>
                <a:cs typeface="Times New Roman"/>
              </a:rPr>
              <a:t>primo </a:t>
            </a:r>
            <a:r>
              <a:rPr sz="1400" spc="-5" dirty="0">
                <a:latin typeface="Times New Roman"/>
                <a:cs typeface="Times New Roman"/>
              </a:rPr>
              <a:t>festival </a:t>
            </a:r>
            <a:r>
              <a:rPr sz="1400" i="1" spc="-5" dirty="0">
                <a:latin typeface="Times New Roman"/>
                <a:cs typeface="Times New Roman"/>
              </a:rPr>
              <a:t>diffuso </a:t>
            </a:r>
            <a:r>
              <a:rPr sz="1400" dirty="0">
                <a:latin typeface="Times New Roman"/>
                <a:cs typeface="Times New Roman"/>
              </a:rPr>
              <a:t>e </a:t>
            </a:r>
            <a:r>
              <a:rPr sz="1400" i="1" spc="-5" dirty="0">
                <a:latin typeface="Times New Roman"/>
                <a:cs typeface="Times New Roman"/>
              </a:rPr>
              <a:t>pervasivo </a:t>
            </a:r>
            <a:r>
              <a:rPr sz="1400" spc="-5" dirty="0">
                <a:latin typeface="Times New Roman"/>
                <a:cs typeface="Times New Roman"/>
              </a:rPr>
              <a:t>sul territorio italiano: ‘diffuso’  </a:t>
            </a:r>
            <a:r>
              <a:rPr sz="1400" dirty="0">
                <a:latin typeface="Times New Roman"/>
                <a:cs typeface="Times New Roman"/>
              </a:rPr>
              <a:t>su </a:t>
            </a:r>
            <a:r>
              <a:rPr sz="1400" spc="-5" dirty="0">
                <a:latin typeface="Times New Roman"/>
                <a:cs typeface="Times New Roman"/>
              </a:rPr>
              <a:t>tutto il territorio nazionale </a:t>
            </a:r>
            <a:r>
              <a:rPr sz="1400" dirty="0">
                <a:latin typeface="Times New Roman"/>
                <a:cs typeface="Times New Roman"/>
              </a:rPr>
              <a:t>e </a:t>
            </a:r>
            <a:r>
              <a:rPr sz="1400" spc="-10" dirty="0">
                <a:latin typeface="Times New Roman"/>
                <a:cs typeface="Times New Roman"/>
              </a:rPr>
              <a:t>‘pervasivo’ </a:t>
            </a:r>
            <a:r>
              <a:rPr sz="1400" dirty="0">
                <a:latin typeface="Times New Roman"/>
                <a:cs typeface="Times New Roman"/>
              </a:rPr>
              <a:t>perché </a:t>
            </a:r>
            <a:r>
              <a:rPr sz="1400" spc="-5" dirty="0">
                <a:latin typeface="Times New Roman"/>
                <a:cs typeface="Times New Roman"/>
              </a:rPr>
              <a:t>coinvolgerà non solo </a:t>
            </a:r>
            <a:r>
              <a:rPr sz="1400" dirty="0">
                <a:latin typeface="Times New Roman"/>
                <a:cs typeface="Times New Roman"/>
              </a:rPr>
              <a:t>i </a:t>
            </a:r>
            <a:r>
              <a:rPr sz="1400" spc="-5" dirty="0">
                <a:latin typeface="Times New Roman"/>
                <a:cs typeface="Times New Roman"/>
              </a:rPr>
              <a:t>bambini </a:t>
            </a:r>
            <a:r>
              <a:rPr sz="1400" spc="-15" dirty="0">
                <a:latin typeface="Times New Roman"/>
                <a:cs typeface="Times New Roman"/>
              </a:rPr>
              <a:t>ma  </a:t>
            </a:r>
            <a:r>
              <a:rPr sz="1400" spc="-5" dirty="0">
                <a:latin typeface="Times New Roman"/>
                <a:cs typeface="Times New Roman"/>
              </a:rPr>
              <a:t>tutte </a:t>
            </a:r>
            <a:r>
              <a:rPr sz="1400" dirty="0">
                <a:latin typeface="Times New Roman"/>
                <a:cs typeface="Times New Roman"/>
              </a:rPr>
              <a:t>le </a:t>
            </a:r>
            <a:r>
              <a:rPr sz="1400" spc="-5" dirty="0">
                <a:latin typeface="Times New Roman"/>
                <a:cs typeface="Times New Roman"/>
              </a:rPr>
              <a:t>persone che ruotano loro </a:t>
            </a:r>
            <a:r>
              <a:rPr sz="1400" spc="-10" dirty="0">
                <a:latin typeface="Times New Roman"/>
                <a:cs typeface="Times New Roman"/>
              </a:rPr>
              <a:t>attorno </a:t>
            </a:r>
            <a:r>
              <a:rPr sz="1400" spc="-5" dirty="0">
                <a:latin typeface="Times New Roman"/>
                <a:cs typeface="Times New Roman"/>
              </a:rPr>
              <a:t>(genitori, animatori, insegnanti). Ogni banca  </a:t>
            </a:r>
            <a:r>
              <a:rPr sz="1400" dirty="0">
                <a:latin typeface="Times New Roman"/>
                <a:cs typeface="Times New Roman"/>
              </a:rPr>
              <a:t>tra </a:t>
            </a:r>
            <a:r>
              <a:rPr sz="1400" spc="-5" dirty="0">
                <a:latin typeface="Times New Roman"/>
                <a:cs typeface="Times New Roman"/>
              </a:rPr>
              <a:t>quelle aderenti interpreterà secondo </a:t>
            </a:r>
            <a:r>
              <a:rPr sz="1400" dirty="0">
                <a:latin typeface="Times New Roman"/>
                <a:cs typeface="Times New Roman"/>
              </a:rPr>
              <a:t>le </a:t>
            </a:r>
            <a:r>
              <a:rPr sz="1400" b="1" spc="-5" dirty="0">
                <a:latin typeface="Times New Roman"/>
                <a:cs typeface="Times New Roman"/>
              </a:rPr>
              <a:t>specificità del territorio </a:t>
            </a:r>
            <a:r>
              <a:rPr sz="1400" dirty="0">
                <a:latin typeface="Times New Roman"/>
                <a:cs typeface="Times New Roman"/>
              </a:rPr>
              <a:t>le </a:t>
            </a:r>
            <a:r>
              <a:rPr sz="1400" spc="-5" dirty="0">
                <a:latin typeface="Times New Roman"/>
                <a:cs typeface="Times New Roman"/>
              </a:rPr>
              <a:t>attività </a:t>
            </a:r>
            <a:r>
              <a:rPr sz="1400" dirty="0">
                <a:latin typeface="Times New Roman"/>
                <a:cs typeface="Times New Roman"/>
              </a:rPr>
              <a:t>e i  </a:t>
            </a:r>
            <a:r>
              <a:rPr sz="1400" spc="-5" dirty="0">
                <a:latin typeface="Times New Roman"/>
                <a:cs typeface="Times New Roman"/>
              </a:rPr>
              <a:t>laboratori </a:t>
            </a:r>
            <a:r>
              <a:rPr sz="1400" spc="-10" dirty="0">
                <a:latin typeface="Times New Roman"/>
                <a:cs typeface="Times New Roman"/>
              </a:rPr>
              <a:t>culturali </a:t>
            </a:r>
            <a:r>
              <a:rPr sz="1400" spc="-5" dirty="0">
                <a:latin typeface="Times New Roman"/>
                <a:cs typeface="Times New Roman"/>
              </a:rPr>
              <a:t>proposti sulla base del tema </a:t>
            </a:r>
            <a:r>
              <a:rPr sz="1400" dirty="0">
                <a:latin typeface="Times New Roman"/>
                <a:cs typeface="Times New Roman"/>
              </a:rPr>
              <a:t>centrale. </a:t>
            </a:r>
            <a:r>
              <a:rPr sz="1400" spc="-5" dirty="0">
                <a:latin typeface="Times New Roman"/>
                <a:cs typeface="Times New Roman"/>
              </a:rPr>
              <a:t>‘L’alfabeto del Mondo’, </a:t>
            </a:r>
            <a:r>
              <a:rPr sz="1400" dirty="0">
                <a:latin typeface="Times New Roman"/>
                <a:cs typeface="Times New Roman"/>
              </a:rPr>
              <a:t>fil  rouge </a:t>
            </a:r>
            <a:r>
              <a:rPr sz="1400" spc="-5" dirty="0">
                <a:latin typeface="Times New Roman"/>
                <a:cs typeface="Times New Roman"/>
              </a:rPr>
              <a:t>di quest’anno, </a:t>
            </a:r>
            <a:r>
              <a:rPr sz="1400" dirty="0">
                <a:latin typeface="Times New Roman"/>
                <a:cs typeface="Times New Roman"/>
              </a:rPr>
              <a:t>ruota </a:t>
            </a:r>
            <a:r>
              <a:rPr sz="1400" spc="-10" dirty="0">
                <a:latin typeface="Times New Roman"/>
                <a:cs typeface="Times New Roman"/>
              </a:rPr>
              <a:t>attorno </a:t>
            </a:r>
            <a:r>
              <a:rPr sz="1400" dirty="0">
                <a:latin typeface="Times New Roman"/>
                <a:cs typeface="Times New Roman"/>
              </a:rPr>
              <a:t>al </a:t>
            </a:r>
            <a:r>
              <a:rPr sz="1400" spc="-5" dirty="0">
                <a:latin typeface="Times New Roman"/>
                <a:cs typeface="Times New Roman"/>
              </a:rPr>
              <a:t>tema </a:t>
            </a:r>
            <a:r>
              <a:rPr sz="1400" dirty="0">
                <a:latin typeface="Times New Roman"/>
                <a:cs typeface="Times New Roman"/>
              </a:rPr>
              <a:t>del </a:t>
            </a:r>
            <a:r>
              <a:rPr sz="1400" b="1" spc="-5" dirty="0">
                <a:latin typeface="Times New Roman"/>
                <a:cs typeface="Times New Roman"/>
              </a:rPr>
              <a:t>racconto</a:t>
            </a:r>
            <a:r>
              <a:rPr sz="1400" spc="-5" dirty="0">
                <a:latin typeface="Times New Roman"/>
                <a:cs typeface="Times New Roman"/>
              </a:rPr>
              <a:t>: non solo </a:t>
            </a:r>
            <a:r>
              <a:rPr sz="1400" dirty="0">
                <a:latin typeface="Times New Roman"/>
                <a:cs typeface="Times New Roman"/>
              </a:rPr>
              <a:t>la </a:t>
            </a:r>
            <a:r>
              <a:rPr sz="1400" spc="-5" dirty="0">
                <a:latin typeface="Times New Roman"/>
                <a:cs typeface="Times New Roman"/>
              </a:rPr>
              <a:t>creazione di uno,  </a:t>
            </a:r>
            <a:r>
              <a:rPr sz="1400" dirty="0">
                <a:latin typeface="Times New Roman"/>
                <a:cs typeface="Times New Roman"/>
              </a:rPr>
              <a:t>cento, </a:t>
            </a:r>
            <a:r>
              <a:rPr sz="1400" spc="-10" dirty="0">
                <a:latin typeface="Times New Roman"/>
                <a:cs typeface="Times New Roman"/>
              </a:rPr>
              <a:t>mille </a:t>
            </a:r>
            <a:r>
              <a:rPr sz="1400" spc="-5" dirty="0">
                <a:latin typeface="Times New Roman"/>
                <a:cs typeface="Times New Roman"/>
              </a:rPr>
              <a:t>racconti, </a:t>
            </a:r>
            <a:r>
              <a:rPr sz="1400" spc="-15" dirty="0">
                <a:latin typeface="Times New Roman"/>
                <a:cs typeface="Times New Roman"/>
              </a:rPr>
              <a:t>ma </a:t>
            </a:r>
            <a:r>
              <a:rPr sz="1400" dirty="0">
                <a:latin typeface="Times New Roman"/>
                <a:cs typeface="Times New Roman"/>
              </a:rPr>
              <a:t>i </a:t>
            </a:r>
            <a:r>
              <a:rPr sz="1400" spc="-5" dirty="0">
                <a:latin typeface="Times New Roman"/>
                <a:cs typeface="Times New Roman"/>
              </a:rPr>
              <a:t>vari linguaggi utilizzabili, </a:t>
            </a:r>
            <a:r>
              <a:rPr sz="1400" dirty="0">
                <a:latin typeface="Times New Roman"/>
                <a:cs typeface="Times New Roman"/>
              </a:rPr>
              <a:t>le </a:t>
            </a:r>
            <a:r>
              <a:rPr sz="1400" spc="-10" dirty="0">
                <a:latin typeface="Times New Roman"/>
                <a:cs typeface="Times New Roman"/>
              </a:rPr>
              <a:t>forme </a:t>
            </a:r>
            <a:r>
              <a:rPr sz="1400" dirty="0">
                <a:latin typeface="Times New Roman"/>
                <a:cs typeface="Times New Roman"/>
              </a:rPr>
              <a:t>che </a:t>
            </a:r>
            <a:r>
              <a:rPr sz="1400" spc="-5" dirty="0">
                <a:latin typeface="Times New Roman"/>
                <a:cs typeface="Times New Roman"/>
              </a:rPr>
              <a:t>può assumere, </a:t>
            </a:r>
            <a:r>
              <a:rPr sz="1400" dirty="0">
                <a:latin typeface="Times New Roman"/>
                <a:cs typeface="Times New Roman"/>
              </a:rPr>
              <a:t>le  </a:t>
            </a:r>
            <a:r>
              <a:rPr sz="1400" spc="-5" dirty="0">
                <a:latin typeface="Times New Roman"/>
                <a:cs typeface="Times New Roman"/>
              </a:rPr>
              <a:t>tecniche per realizzarlo </a:t>
            </a:r>
            <a:r>
              <a:rPr sz="1400" dirty="0">
                <a:latin typeface="Times New Roman"/>
                <a:cs typeface="Times New Roman"/>
              </a:rPr>
              <a:t>e </a:t>
            </a:r>
            <a:r>
              <a:rPr sz="1400" spc="-5" dirty="0">
                <a:latin typeface="Times New Roman"/>
                <a:cs typeface="Times New Roman"/>
              </a:rPr>
              <a:t>condividerlo. Storie </a:t>
            </a:r>
            <a:r>
              <a:rPr sz="1400" dirty="0">
                <a:latin typeface="Times New Roman"/>
                <a:cs typeface="Times New Roman"/>
              </a:rPr>
              <a:t>e </a:t>
            </a:r>
            <a:r>
              <a:rPr sz="1400" spc="-5" dirty="0">
                <a:latin typeface="Times New Roman"/>
                <a:cs typeface="Times New Roman"/>
              </a:rPr>
              <a:t>sogni </a:t>
            </a:r>
            <a:r>
              <a:rPr sz="1400" dirty="0">
                <a:latin typeface="Times New Roman"/>
                <a:cs typeface="Times New Roman"/>
              </a:rPr>
              <a:t>si </a:t>
            </a:r>
            <a:r>
              <a:rPr sz="1400" spc="-5" dirty="0">
                <a:latin typeface="Times New Roman"/>
                <a:cs typeface="Times New Roman"/>
              </a:rPr>
              <a:t>intrecciano senza dimenticare  </a:t>
            </a:r>
            <a:r>
              <a:rPr sz="1400" dirty="0">
                <a:latin typeface="Times New Roman"/>
                <a:cs typeface="Times New Roman"/>
              </a:rPr>
              <a:t>di </a:t>
            </a:r>
            <a:r>
              <a:rPr sz="1400" spc="-5" dirty="0">
                <a:latin typeface="Times New Roman"/>
                <a:cs typeface="Times New Roman"/>
              </a:rPr>
              <a:t>volgere </a:t>
            </a:r>
            <a:r>
              <a:rPr sz="1400" dirty="0">
                <a:latin typeface="Times New Roman"/>
                <a:cs typeface="Times New Roman"/>
              </a:rPr>
              <a:t>lo </a:t>
            </a:r>
            <a:r>
              <a:rPr sz="1400" spc="-5" dirty="0">
                <a:latin typeface="Times New Roman"/>
                <a:cs typeface="Times New Roman"/>
              </a:rPr>
              <a:t>sguardo anche verso punti </a:t>
            </a:r>
            <a:r>
              <a:rPr sz="1400" dirty="0">
                <a:latin typeface="Times New Roman"/>
                <a:cs typeface="Times New Roman"/>
              </a:rPr>
              <a:t>di </a:t>
            </a:r>
            <a:r>
              <a:rPr sz="1400" spc="-5" dirty="0">
                <a:latin typeface="Times New Roman"/>
                <a:cs typeface="Times New Roman"/>
              </a:rPr>
              <a:t>vista diversi rispetto agli standard: </a:t>
            </a:r>
            <a:r>
              <a:rPr sz="1400" spc="-10" dirty="0">
                <a:latin typeface="Times New Roman"/>
                <a:cs typeface="Times New Roman"/>
              </a:rPr>
              <a:t>gli  </a:t>
            </a:r>
            <a:r>
              <a:rPr sz="1400" spc="-5" dirty="0">
                <a:latin typeface="Times New Roman"/>
                <a:cs typeface="Times New Roman"/>
              </a:rPr>
              <a:t>operatori </a:t>
            </a:r>
            <a:r>
              <a:rPr sz="1400" spc="-10" dirty="0">
                <a:latin typeface="Times New Roman"/>
                <a:cs typeface="Times New Roman"/>
              </a:rPr>
              <a:t>culturali </a:t>
            </a:r>
            <a:r>
              <a:rPr sz="1400" spc="-5" dirty="0">
                <a:latin typeface="Times New Roman"/>
                <a:cs typeface="Times New Roman"/>
              </a:rPr>
              <a:t>inviteranno </a:t>
            </a:r>
            <a:r>
              <a:rPr sz="1400" dirty="0">
                <a:latin typeface="Times New Roman"/>
                <a:cs typeface="Times New Roman"/>
              </a:rPr>
              <a:t>i </a:t>
            </a:r>
            <a:r>
              <a:rPr sz="1400" spc="-5" dirty="0">
                <a:latin typeface="Times New Roman"/>
                <a:cs typeface="Times New Roman"/>
              </a:rPr>
              <a:t>ragazzi </a:t>
            </a:r>
            <a:r>
              <a:rPr sz="1400" dirty="0">
                <a:latin typeface="Times New Roman"/>
                <a:cs typeface="Times New Roman"/>
              </a:rPr>
              <a:t>a far </a:t>
            </a:r>
            <a:r>
              <a:rPr sz="1400" spc="-5" dirty="0">
                <a:latin typeface="Times New Roman"/>
                <a:cs typeface="Times New Roman"/>
              </a:rPr>
              <a:t>tesoro delle regole </a:t>
            </a:r>
            <a:r>
              <a:rPr sz="1400" dirty="0">
                <a:latin typeface="Times New Roman"/>
                <a:cs typeface="Times New Roman"/>
              </a:rPr>
              <a:t>e </a:t>
            </a:r>
            <a:r>
              <a:rPr sz="1400" spc="-5" dirty="0">
                <a:latin typeface="Times New Roman"/>
                <a:cs typeface="Times New Roman"/>
              </a:rPr>
              <a:t>degli strumenti  della narrazione, senza dimenticare l’emozione creativa del rompere gli schemi </a:t>
            </a:r>
            <a:r>
              <a:rPr sz="1400" dirty="0">
                <a:latin typeface="Times New Roman"/>
                <a:cs typeface="Times New Roman"/>
              </a:rPr>
              <a:t>e  </a:t>
            </a:r>
            <a:r>
              <a:rPr sz="1400" spc="-5" dirty="0">
                <a:latin typeface="Times New Roman"/>
                <a:cs typeface="Times New Roman"/>
              </a:rPr>
              <a:t>l’importanza di </a:t>
            </a:r>
            <a:r>
              <a:rPr sz="1400" b="1" spc="-5" dirty="0">
                <a:latin typeface="Times New Roman"/>
                <a:cs typeface="Times New Roman"/>
              </a:rPr>
              <a:t>andare oltre gli</a:t>
            </a:r>
            <a:r>
              <a:rPr sz="1400" b="1" spc="20" dirty="0">
                <a:latin typeface="Times New Roman"/>
                <a:cs typeface="Times New Roman"/>
              </a:rPr>
              <a:t> </a:t>
            </a:r>
            <a:r>
              <a:rPr sz="1400" b="1" spc="-5" dirty="0">
                <a:latin typeface="Times New Roman"/>
                <a:cs typeface="Times New Roman"/>
              </a:rPr>
              <a:t>stereotipi</a:t>
            </a:r>
            <a:r>
              <a:rPr sz="1400" spc="-5" dirty="0">
                <a:latin typeface="Times New Roman"/>
                <a:cs typeface="Times New Roman"/>
              </a:rPr>
              <a:t>.</a:t>
            </a:r>
            <a:endParaRPr sz="1400">
              <a:latin typeface="Times New Roman"/>
              <a:cs typeface="Times New Roman"/>
            </a:endParaRPr>
          </a:p>
          <a:p>
            <a:pPr marL="12700" algn="just">
              <a:lnSpc>
                <a:spcPct val="100000"/>
              </a:lnSpc>
              <a:spcBef>
                <a:spcPts val="825"/>
              </a:spcBef>
            </a:pPr>
            <a:r>
              <a:rPr sz="1400" dirty="0">
                <a:latin typeface="Times New Roman"/>
                <a:cs typeface="Times New Roman"/>
              </a:rPr>
              <a:t>Per </a:t>
            </a:r>
            <a:r>
              <a:rPr sz="1400" spc="-5" dirty="0">
                <a:latin typeface="Times New Roman"/>
                <a:cs typeface="Times New Roman"/>
              </a:rPr>
              <a:t>maggiori informazioni </a:t>
            </a:r>
            <a:r>
              <a:rPr sz="1400" dirty="0">
                <a:latin typeface="Times New Roman"/>
                <a:cs typeface="Times New Roman"/>
              </a:rPr>
              <a:t>e </a:t>
            </a:r>
            <a:r>
              <a:rPr sz="1400" spc="-5" dirty="0">
                <a:latin typeface="Times New Roman"/>
                <a:cs typeface="Times New Roman"/>
              </a:rPr>
              <a:t>per conoscere tutti </a:t>
            </a:r>
            <a:r>
              <a:rPr sz="1400" spc="-10" dirty="0">
                <a:latin typeface="Times New Roman"/>
                <a:cs typeface="Times New Roman"/>
              </a:rPr>
              <a:t>gli </a:t>
            </a:r>
            <a:r>
              <a:rPr sz="1400" spc="-5" dirty="0">
                <a:latin typeface="Times New Roman"/>
                <a:cs typeface="Times New Roman"/>
              </a:rPr>
              <a:t>eventi città per città </a:t>
            </a:r>
            <a:r>
              <a:rPr sz="1400" b="1" spc="-5" dirty="0">
                <a:solidFill>
                  <a:srgbClr val="005188"/>
                </a:solidFill>
                <a:latin typeface="Times New Roman"/>
                <a:cs typeface="Times New Roman"/>
                <a:hlinkClick r:id="rId3"/>
              </a:rPr>
              <a:t>cliccate</a:t>
            </a:r>
            <a:r>
              <a:rPr sz="1400" b="1" spc="140" dirty="0">
                <a:solidFill>
                  <a:srgbClr val="005188"/>
                </a:solidFill>
                <a:latin typeface="Times New Roman"/>
                <a:cs typeface="Times New Roman"/>
                <a:hlinkClick r:id="rId3"/>
              </a:rPr>
              <a:t> </a:t>
            </a:r>
            <a:r>
              <a:rPr sz="1400" b="1" spc="-5" dirty="0">
                <a:solidFill>
                  <a:srgbClr val="005188"/>
                </a:solidFill>
                <a:latin typeface="Times New Roman"/>
                <a:cs typeface="Times New Roman"/>
                <a:hlinkClick r:id="rId3"/>
              </a:rPr>
              <a:t>qui</a:t>
            </a:r>
            <a:r>
              <a:rPr sz="1400" spc="-5" dirty="0">
                <a:latin typeface="Times New Roman"/>
                <a:cs typeface="Times New Roman"/>
              </a:rPr>
              <a:t>.</a:t>
            </a:r>
            <a:endParaRPr sz="1400">
              <a:latin typeface="Times New Roman"/>
              <a:cs typeface="Times New Roman"/>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Mymi.it</a:t>
            </a:r>
            <a:endParaRPr sz="1600">
              <a:latin typeface="Arial"/>
              <a:cs typeface="Arial"/>
            </a:endParaRPr>
          </a:p>
          <a:p>
            <a:pPr marL="12700">
              <a:lnSpc>
                <a:spcPts val="1880"/>
              </a:lnSpc>
            </a:pPr>
            <a:r>
              <a:rPr sz="1600" b="1" spc="-5" dirty="0">
                <a:latin typeface="Arial"/>
                <a:cs typeface="Arial"/>
              </a:rPr>
              <a:t>9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287394"/>
            <a:ext cx="2409825" cy="135254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47675" y="6132194"/>
            <a:ext cx="3292475" cy="16383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836034" y="6132194"/>
            <a:ext cx="3533774" cy="172593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736725" y="8091804"/>
            <a:ext cx="3769995" cy="1838325"/>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706627" y="3323513"/>
            <a:ext cx="6148705" cy="2359025"/>
          </a:xfrm>
          <a:prstGeom prst="rect">
            <a:avLst/>
          </a:prstGeom>
        </p:spPr>
        <p:txBody>
          <a:bodyPr vert="horz" wrap="square" lIns="0" tIns="13335" rIns="0" bIns="0" rtlCol="0">
            <a:spAutoFit/>
          </a:bodyPr>
          <a:lstStyle/>
          <a:p>
            <a:pPr marL="2532380" marR="6350" algn="just">
              <a:lnSpc>
                <a:spcPct val="110100"/>
              </a:lnSpc>
              <a:spcBef>
                <a:spcPts val="105"/>
              </a:spcBef>
            </a:pPr>
            <a:r>
              <a:rPr sz="850" b="1" spc="-5" dirty="0">
                <a:latin typeface="Arial"/>
                <a:cs typeface="Arial"/>
              </a:rPr>
              <a:t>Dal 16 al 22 </a:t>
            </a:r>
            <a:r>
              <a:rPr sz="850" b="1" dirty="0">
                <a:latin typeface="Arial"/>
                <a:cs typeface="Arial"/>
              </a:rPr>
              <a:t>marzo </a:t>
            </a:r>
            <a:r>
              <a:rPr sz="850" spc="-5" dirty="0">
                <a:latin typeface="Arial"/>
                <a:cs typeface="Arial"/>
              </a:rPr>
              <a:t>2015 </a:t>
            </a:r>
            <a:r>
              <a:rPr sz="850" dirty="0">
                <a:latin typeface="Arial"/>
                <a:cs typeface="Arial"/>
              </a:rPr>
              <a:t>è in </a:t>
            </a:r>
            <a:r>
              <a:rPr sz="850" spc="-5" dirty="0">
                <a:latin typeface="Arial"/>
                <a:cs typeface="Arial"/>
              </a:rPr>
              <a:t>programma </a:t>
            </a:r>
            <a:r>
              <a:rPr sz="850" dirty="0">
                <a:latin typeface="Arial"/>
                <a:cs typeface="Arial"/>
              </a:rPr>
              <a:t>la </a:t>
            </a:r>
            <a:r>
              <a:rPr sz="850" spc="-5" dirty="0">
                <a:latin typeface="Arial"/>
                <a:cs typeface="Arial"/>
              </a:rPr>
              <a:t>seconda edizione  </a:t>
            </a:r>
            <a:r>
              <a:rPr sz="850" spc="-10" dirty="0">
                <a:latin typeface="Arial"/>
                <a:cs typeface="Arial"/>
              </a:rPr>
              <a:t>del </a:t>
            </a:r>
            <a:r>
              <a:rPr sz="850" b="1" spc="-5" dirty="0">
                <a:latin typeface="Arial"/>
                <a:cs typeface="Arial"/>
              </a:rPr>
              <a:t>Festival della Cultura Creativa </a:t>
            </a:r>
            <a:r>
              <a:rPr sz="850" spc="-5" dirty="0">
                <a:latin typeface="Arial"/>
                <a:cs typeface="Arial"/>
              </a:rPr>
              <a:t>dedicato ai più giovani (6-13  anni), promosso   da </a:t>
            </a:r>
            <a:r>
              <a:rPr sz="850" b="1" spc="-15" dirty="0">
                <a:latin typeface="Arial"/>
                <a:cs typeface="Arial"/>
              </a:rPr>
              <a:t>ABI </a:t>
            </a:r>
            <a:r>
              <a:rPr sz="850" spc="-5" dirty="0">
                <a:latin typeface="Arial"/>
                <a:cs typeface="Arial"/>
              </a:rPr>
              <a:t>con   </a:t>
            </a:r>
            <a:r>
              <a:rPr sz="850" dirty="0">
                <a:latin typeface="Arial"/>
                <a:cs typeface="Arial"/>
              </a:rPr>
              <a:t>la   </a:t>
            </a:r>
            <a:r>
              <a:rPr sz="850" spc="-5" dirty="0">
                <a:latin typeface="Arial"/>
                <a:cs typeface="Arial"/>
              </a:rPr>
              <a:t>partecipazione   delle   Banche  </a:t>
            </a:r>
            <a:r>
              <a:rPr sz="850" spc="114" dirty="0">
                <a:latin typeface="Arial"/>
                <a:cs typeface="Arial"/>
              </a:rPr>
              <a:t> </a:t>
            </a:r>
            <a:r>
              <a:rPr sz="850" spc="-5" dirty="0">
                <a:latin typeface="Arial"/>
                <a:cs typeface="Arial"/>
              </a:rPr>
              <a:t>italiane.</a:t>
            </a:r>
            <a:endParaRPr sz="850">
              <a:latin typeface="Arial"/>
              <a:cs typeface="Arial"/>
            </a:endParaRPr>
          </a:p>
          <a:p>
            <a:pPr>
              <a:lnSpc>
                <a:spcPct val="100000"/>
              </a:lnSpc>
              <a:spcBef>
                <a:spcPts val="40"/>
              </a:spcBef>
            </a:pPr>
            <a:endParaRPr sz="950">
              <a:latin typeface="Times New Roman"/>
              <a:cs typeface="Times New Roman"/>
            </a:endParaRPr>
          </a:p>
          <a:p>
            <a:pPr marL="2532380" marR="5080" algn="just">
              <a:lnSpc>
                <a:spcPct val="110200"/>
              </a:lnSpc>
            </a:pPr>
            <a:r>
              <a:rPr sz="850" b="1" spc="-5" dirty="0">
                <a:latin typeface="Arial"/>
                <a:cs typeface="Arial"/>
              </a:rPr>
              <a:t>Le banche affiancano </a:t>
            </a:r>
            <a:r>
              <a:rPr sz="850" b="1" dirty="0">
                <a:latin typeface="Arial"/>
                <a:cs typeface="Arial"/>
              </a:rPr>
              <a:t>e </a:t>
            </a:r>
            <a:r>
              <a:rPr sz="850" b="1" spc="-5" dirty="0">
                <a:latin typeface="Arial"/>
                <a:cs typeface="Arial"/>
              </a:rPr>
              <a:t>sostengono </a:t>
            </a:r>
            <a:r>
              <a:rPr sz="850" b="1" dirty="0">
                <a:latin typeface="Arial"/>
                <a:cs typeface="Arial"/>
              </a:rPr>
              <a:t>la </a:t>
            </a:r>
            <a:r>
              <a:rPr sz="850" b="1" spc="-5" dirty="0">
                <a:latin typeface="Arial"/>
                <a:cs typeface="Arial"/>
              </a:rPr>
              <a:t>società civile come  catalizzatori di cultura </a:t>
            </a:r>
            <a:r>
              <a:rPr sz="850" b="1" dirty="0">
                <a:latin typeface="Arial"/>
                <a:cs typeface="Arial"/>
              </a:rPr>
              <a:t>e </a:t>
            </a:r>
            <a:r>
              <a:rPr sz="850" b="1" spc="-5" dirty="0">
                <a:latin typeface="Arial"/>
                <a:cs typeface="Arial"/>
              </a:rPr>
              <a:t>creatività sul territorio</a:t>
            </a:r>
            <a:r>
              <a:rPr sz="850" spc="-5" dirty="0">
                <a:latin typeface="Arial"/>
                <a:cs typeface="Arial"/>
              </a:rPr>
              <a:t>, contribuendo </a:t>
            </a:r>
            <a:r>
              <a:rPr sz="850" spc="5" dirty="0">
                <a:latin typeface="Arial"/>
                <a:cs typeface="Arial"/>
              </a:rPr>
              <a:t>ad  </a:t>
            </a:r>
            <a:r>
              <a:rPr sz="850" spc="-5" dirty="0">
                <a:latin typeface="Arial"/>
                <a:cs typeface="Arial"/>
              </a:rPr>
              <a:t>accrescere </a:t>
            </a:r>
            <a:r>
              <a:rPr sz="850" dirty="0">
                <a:latin typeface="Arial"/>
                <a:cs typeface="Arial"/>
              </a:rPr>
              <a:t>la </a:t>
            </a:r>
            <a:r>
              <a:rPr sz="850" spc="-5" dirty="0">
                <a:latin typeface="Arial"/>
                <a:cs typeface="Arial"/>
              </a:rPr>
              <a:t>consapevolezza </a:t>
            </a:r>
            <a:r>
              <a:rPr sz="850" dirty="0">
                <a:latin typeface="Arial"/>
                <a:cs typeface="Arial"/>
              </a:rPr>
              <a:t>e le capacità </a:t>
            </a:r>
            <a:r>
              <a:rPr sz="850" spc="-5" dirty="0">
                <a:latin typeface="Arial"/>
                <a:cs typeface="Arial"/>
              </a:rPr>
              <a:t>espressive dei giovani,  nutrendo  </a:t>
            </a:r>
            <a:r>
              <a:rPr sz="850" spc="30" dirty="0">
                <a:latin typeface="Arial"/>
                <a:cs typeface="Arial"/>
              </a:rPr>
              <a:t> </a:t>
            </a:r>
            <a:r>
              <a:rPr sz="850" dirty="0">
                <a:latin typeface="Arial"/>
                <a:cs typeface="Arial"/>
              </a:rPr>
              <a:t>la  </a:t>
            </a:r>
            <a:r>
              <a:rPr sz="850" spc="20" dirty="0">
                <a:latin typeface="Arial"/>
                <a:cs typeface="Arial"/>
              </a:rPr>
              <a:t> </a:t>
            </a:r>
            <a:r>
              <a:rPr sz="850" spc="-5" dirty="0">
                <a:latin typeface="Arial"/>
                <a:cs typeface="Arial"/>
              </a:rPr>
              <a:t>cultura  </a:t>
            </a:r>
            <a:r>
              <a:rPr sz="850" spc="45" dirty="0">
                <a:latin typeface="Arial"/>
                <a:cs typeface="Arial"/>
              </a:rPr>
              <a:t> </a:t>
            </a:r>
            <a:r>
              <a:rPr sz="850" spc="-10" dirty="0">
                <a:latin typeface="Arial"/>
                <a:cs typeface="Arial"/>
              </a:rPr>
              <a:t>del  </a:t>
            </a:r>
            <a:r>
              <a:rPr sz="850" spc="50" dirty="0">
                <a:latin typeface="Arial"/>
                <a:cs typeface="Arial"/>
              </a:rPr>
              <a:t> </a:t>
            </a:r>
            <a:r>
              <a:rPr sz="850" spc="-5" dirty="0">
                <a:latin typeface="Arial"/>
                <a:cs typeface="Arial"/>
              </a:rPr>
              <a:t>fare  </a:t>
            </a:r>
            <a:r>
              <a:rPr sz="850" spc="40" dirty="0">
                <a:latin typeface="Arial"/>
                <a:cs typeface="Arial"/>
              </a:rPr>
              <a:t> </a:t>
            </a:r>
            <a:r>
              <a:rPr sz="850" dirty="0">
                <a:latin typeface="Arial"/>
                <a:cs typeface="Arial"/>
              </a:rPr>
              <a:t>in  </a:t>
            </a:r>
            <a:r>
              <a:rPr sz="850" spc="20" dirty="0">
                <a:latin typeface="Arial"/>
                <a:cs typeface="Arial"/>
              </a:rPr>
              <a:t> </a:t>
            </a:r>
            <a:r>
              <a:rPr sz="850" spc="-5" dirty="0">
                <a:latin typeface="Arial"/>
                <a:cs typeface="Arial"/>
              </a:rPr>
              <a:t>comune  </a:t>
            </a:r>
            <a:r>
              <a:rPr sz="850" spc="30" dirty="0">
                <a:latin typeface="Arial"/>
                <a:cs typeface="Arial"/>
              </a:rPr>
              <a:t> </a:t>
            </a:r>
            <a:r>
              <a:rPr sz="850" spc="-5" dirty="0">
                <a:latin typeface="Arial"/>
                <a:cs typeface="Arial"/>
              </a:rPr>
              <a:t>per  </a:t>
            </a:r>
            <a:r>
              <a:rPr sz="850" spc="40" dirty="0">
                <a:latin typeface="Arial"/>
                <a:cs typeface="Arial"/>
              </a:rPr>
              <a:t> </a:t>
            </a:r>
            <a:r>
              <a:rPr sz="850" dirty="0">
                <a:latin typeface="Arial"/>
                <a:cs typeface="Arial"/>
              </a:rPr>
              <a:t>il  </a:t>
            </a:r>
            <a:r>
              <a:rPr sz="850" spc="25" dirty="0">
                <a:latin typeface="Arial"/>
                <a:cs typeface="Arial"/>
              </a:rPr>
              <a:t> </a:t>
            </a:r>
            <a:r>
              <a:rPr sz="850" spc="-5" dirty="0">
                <a:latin typeface="Arial"/>
                <a:cs typeface="Arial"/>
              </a:rPr>
              <a:t>bene  </a:t>
            </a:r>
            <a:r>
              <a:rPr sz="850" spc="35" dirty="0">
                <a:latin typeface="Arial"/>
                <a:cs typeface="Arial"/>
              </a:rPr>
              <a:t> </a:t>
            </a:r>
            <a:r>
              <a:rPr sz="850" dirty="0">
                <a:latin typeface="Arial"/>
                <a:cs typeface="Arial"/>
              </a:rPr>
              <a:t>in  </a:t>
            </a:r>
            <a:r>
              <a:rPr sz="850" spc="25" dirty="0">
                <a:latin typeface="Arial"/>
                <a:cs typeface="Arial"/>
              </a:rPr>
              <a:t> </a:t>
            </a:r>
            <a:r>
              <a:rPr sz="850" spc="-5" dirty="0">
                <a:latin typeface="Arial"/>
                <a:cs typeface="Arial"/>
              </a:rPr>
              <a:t>comune.</a:t>
            </a:r>
            <a:endParaRPr sz="850">
              <a:latin typeface="Arial"/>
              <a:cs typeface="Arial"/>
            </a:endParaRPr>
          </a:p>
          <a:p>
            <a:pPr>
              <a:lnSpc>
                <a:spcPct val="100000"/>
              </a:lnSpc>
            </a:pPr>
            <a:endParaRPr sz="900">
              <a:latin typeface="Times New Roman"/>
              <a:cs typeface="Times New Roman"/>
            </a:endParaRPr>
          </a:p>
          <a:p>
            <a:pPr>
              <a:lnSpc>
                <a:spcPct val="100000"/>
              </a:lnSpc>
              <a:spcBef>
                <a:spcPts val="45"/>
              </a:spcBef>
            </a:pPr>
            <a:endParaRPr sz="1000">
              <a:latin typeface="Times New Roman"/>
              <a:cs typeface="Times New Roman"/>
            </a:endParaRPr>
          </a:p>
          <a:p>
            <a:pPr marL="12700">
              <a:lnSpc>
                <a:spcPct val="100000"/>
              </a:lnSpc>
              <a:spcBef>
                <a:spcPts val="5"/>
              </a:spcBef>
            </a:pPr>
            <a:r>
              <a:rPr sz="850" spc="-5" dirty="0">
                <a:latin typeface="Arial"/>
                <a:cs typeface="Arial"/>
              </a:rPr>
              <a:t>Tema di quest'anno: </a:t>
            </a:r>
            <a:r>
              <a:rPr sz="850" b="1" spc="-5" dirty="0">
                <a:latin typeface="Arial"/>
                <a:cs typeface="Arial"/>
              </a:rPr>
              <a:t>L'ALFABETO DEL MONDO. Leggiamo </a:t>
            </a:r>
            <a:r>
              <a:rPr sz="850" b="1" dirty="0">
                <a:latin typeface="Arial"/>
                <a:cs typeface="Arial"/>
              </a:rPr>
              <a:t>i </a:t>
            </a:r>
            <a:r>
              <a:rPr sz="850" b="1" spc="-5" dirty="0">
                <a:latin typeface="Arial"/>
                <a:cs typeface="Arial"/>
              </a:rPr>
              <a:t>segni intorno </a:t>
            </a:r>
            <a:r>
              <a:rPr sz="850" b="1" dirty="0">
                <a:latin typeface="Arial"/>
                <a:cs typeface="Arial"/>
              </a:rPr>
              <a:t>a </a:t>
            </a:r>
            <a:r>
              <a:rPr sz="850" b="1" spc="-5" dirty="0">
                <a:latin typeface="Arial"/>
                <a:cs typeface="Arial"/>
              </a:rPr>
              <a:t>noi </a:t>
            </a:r>
            <a:r>
              <a:rPr sz="850" b="1" dirty="0">
                <a:latin typeface="Arial"/>
                <a:cs typeface="Arial"/>
              </a:rPr>
              <a:t>e</a:t>
            </a:r>
            <a:r>
              <a:rPr sz="850" b="1" spc="90" dirty="0">
                <a:latin typeface="Arial"/>
                <a:cs typeface="Arial"/>
              </a:rPr>
              <a:t> </a:t>
            </a:r>
            <a:r>
              <a:rPr sz="850" b="1" spc="-5" dirty="0">
                <a:latin typeface="Arial"/>
                <a:cs typeface="Arial"/>
              </a:rPr>
              <a:t>raccontiamo.</a:t>
            </a:r>
            <a:endParaRPr sz="850">
              <a:latin typeface="Arial"/>
              <a:cs typeface="Arial"/>
            </a:endParaRPr>
          </a:p>
          <a:p>
            <a:pPr>
              <a:lnSpc>
                <a:spcPct val="100000"/>
              </a:lnSpc>
            </a:pPr>
            <a:endParaRPr sz="950">
              <a:latin typeface="Times New Roman"/>
              <a:cs typeface="Times New Roman"/>
            </a:endParaRPr>
          </a:p>
          <a:p>
            <a:pPr marL="12700">
              <a:lnSpc>
                <a:spcPct val="100000"/>
              </a:lnSpc>
            </a:pPr>
            <a:r>
              <a:rPr sz="750" i="1" spc="-5" dirty="0">
                <a:latin typeface="Arial"/>
                <a:cs typeface="Arial"/>
              </a:rPr>
              <a:t>Per </a:t>
            </a:r>
            <a:r>
              <a:rPr sz="750" i="1" dirty="0">
                <a:latin typeface="Arial"/>
                <a:cs typeface="Arial"/>
              </a:rPr>
              <a:t>scoprire </a:t>
            </a:r>
            <a:r>
              <a:rPr sz="750" b="1" i="1" spc="-5" dirty="0">
                <a:latin typeface="Arial"/>
                <a:cs typeface="Arial"/>
              </a:rPr>
              <a:t>le città </a:t>
            </a:r>
            <a:r>
              <a:rPr sz="750" b="1" i="1" dirty="0">
                <a:latin typeface="Arial"/>
                <a:cs typeface="Arial"/>
              </a:rPr>
              <a:t>e le </a:t>
            </a:r>
            <a:r>
              <a:rPr sz="750" b="1" i="1" spc="-5" dirty="0">
                <a:latin typeface="Arial"/>
                <a:cs typeface="Arial"/>
              </a:rPr>
              <a:t>banche </a:t>
            </a:r>
            <a:r>
              <a:rPr sz="750" i="1" spc="-5" dirty="0">
                <a:latin typeface="Arial"/>
                <a:cs typeface="Arial"/>
              </a:rPr>
              <a:t>che aderiscono al </a:t>
            </a:r>
            <a:r>
              <a:rPr sz="750" i="1" dirty="0">
                <a:latin typeface="Arial"/>
                <a:cs typeface="Arial"/>
              </a:rPr>
              <a:t>progetto cliccare</a:t>
            </a:r>
            <a:r>
              <a:rPr sz="750" i="1" spc="-20" dirty="0">
                <a:latin typeface="Arial"/>
                <a:cs typeface="Arial"/>
              </a:rPr>
              <a:t> </a:t>
            </a:r>
            <a:r>
              <a:rPr sz="750" i="1" u="sng" spc="-5" dirty="0">
                <a:uFill>
                  <a:solidFill>
                    <a:srgbClr val="000000"/>
                  </a:solidFill>
                </a:uFill>
                <a:latin typeface="Arial"/>
                <a:cs typeface="Arial"/>
                <a:hlinkClick r:id="rId7"/>
              </a:rPr>
              <a:t>QUI</a:t>
            </a:r>
            <a:endParaRPr sz="750">
              <a:latin typeface="Arial"/>
              <a:cs typeface="Arial"/>
            </a:endParaRPr>
          </a:p>
          <a:p>
            <a:pPr>
              <a:lnSpc>
                <a:spcPct val="100000"/>
              </a:lnSpc>
            </a:pPr>
            <a:endParaRPr sz="800">
              <a:latin typeface="Times New Roman"/>
              <a:cs typeface="Times New Roman"/>
            </a:endParaRPr>
          </a:p>
          <a:p>
            <a:pPr>
              <a:lnSpc>
                <a:spcPct val="100000"/>
              </a:lnSpc>
              <a:spcBef>
                <a:spcPts val="55"/>
              </a:spcBef>
            </a:pPr>
            <a:endParaRPr sz="1000">
              <a:latin typeface="Times New Roman"/>
              <a:cs typeface="Times New Roman"/>
            </a:endParaRPr>
          </a:p>
          <a:p>
            <a:pPr marL="12700" marR="530225">
              <a:lnSpc>
                <a:spcPct val="110700"/>
              </a:lnSpc>
            </a:pPr>
            <a:r>
              <a:rPr sz="750" b="1" i="1" spc="-5" dirty="0">
                <a:latin typeface="Arial"/>
                <a:cs typeface="Arial"/>
              </a:rPr>
              <a:t>UniCredit </a:t>
            </a:r>
            <a:r>
              <a:rPr sz="750" i="1" spc="-5" dirty="0">
                <a:latin typeface="Arial"/>
                <a:cs typeface="Arial"/>
              </a:rPr>
              <a:t>organizzerà laboratori </a:t>
            </a:r>
            <a:r>
              <a:rPr sz="750" i="1" dirty="0">
                <a:latin typeface="Arial"/>
                <a:cs typeface="Arial"/>
              </a:rPr>
              <a:t>didattici </a:t>
            </a:r>
            <a:r>
              <a:rPr sz="750" i="1" spc="-5" dirty="0">
                <a:latin typeface="Arial"/>
                <a:cs typeface="Arial"/>
              </a:rPr>
              <a:t>gratuiti </a:t>
            </a:r>
            <a:r>
              <a:rPr sz="750" i="1" dirty="0">
                <a:latin typeface="Arial"/>
                <a:cs typeface="Arial"/>
              </a:rPr>
              <a:t>in 6 città </a:t>
            </a:r>
            <a:r>
              <a:rPr sz="750" i="1" spc="-5" dirty="0">
                <a:latin typeface="Arial"/>
                <a:cs typeface="Arial"/>
              </a:rPr>
              <a:t>italiane, da nord </a:t>
            </a:r>
            <a:r>
              <a:rPr sz="750" i="1" dirty="0">
                <a:latin typeface="Arial"/>
                <a:cs typeface="Arial"/>
              </a:rPr>
              <a:t>a </a:t>
            </a:r>
            <a:r>
              <a:rPr sz="750" i="1" spc="-5" dirty="0">
                <a:latin typeface="Arial"/>
                <a:cs typeface="Arial"/>
              </a:rPr>
              <a:t>sud: Torino, Milano, Verona, Bologna, Roma </a:t>
            </a:r>
            <a:r>
              <a:rPr sz="750" i="1" dirty="0">
                <a:latin typeface="Arial"/>
                <a:cs typeface="Arial"/>
              </a:rPr>
              <a:t>e </a:t>
            </a:r>
            <a:r>
              <a:rPr sz="750" i="1" spc="-5" dirty="0">
                <a:latin typeface="Arial"/>
                <a:cs typeface="Arial"/>
              </a:rPr>
              <a:t>Palermo.  </a:t>
            </a:r>
            <a:r>
              <a:rPr sz="750" i="1" dirty="0">
                <a:latin typeface="Arial"/>
                <a:cs typeface="Arial"/>
              </a:rPr>
              <a:t>L'appuntamento a Milano è </a:t>
            </a:r>
            <a:r>
              <a:rPr sz="750" i="1" spc="-5" dirty="0">
                <a:latin typeface="Arial"/>
                <a:cs typeface="Arial"/>
              </a:rPr>
              <a:t>per domenica 22 </a:t>
            </a:r>
            <a:r>
              <a:rPr sz="750" i="1" spc="-10" dirty="0">
                <a:latin typeface="Arial"/>
                <a:cs typeface="Arial"/>
              </a:rPr>
              <a:t>marzo: </a:t>
            </a:r>
            <a:r>
              <a:rPr sz="750" i="1" spc="-5" dirty="0">
                <a:latin typeface="Arial"/>
                <a:cs typeface="Arial"/>
              </a:rPr>
              <a:t>UniCredit Tower, dalle 10:30 alle </a:t>
            </a:r>
            <a:r>
              <a:rPr sz="750" i="1" dirty="0">
                <a:latin typeface="Arial"/>
                <a:cs typeface="Arial"/>
              </a:rPr>
              <a:t>12:30 e </a:t>
            </a:r>
            <a:r>
              <a:rPr sz="750" i="1" spc="-5" dirty="0">
                <a:latin typeface="Arial"/>
                <a:cs typeface="Arial"/>
              </a:rPr>
              <a:t>dalle </a:t>
            </a:r>
            <a:r>
              <a:rPr sz="750" i="1" dirty="0">
                <a:latin typeface="Arial"/>
                <a:cs typeface="Arial"/>
              </a:rPr>
              <a:t>14:30 </a:t>
            </a:r>
            <a:r>
              <a:rPr sz="750" i="1" spc="-5" dirty="0">
                <a:latin typeface="Arial"/>
                <a:cs typeface="Arial"/>
              </a:rPr>
              <a:t>alle</a:t>
            </a:r>
            <a:r>
              <a:rPr sz="750" i="1" spc="85" dirty="0">
                <a:latin typeface="Arial"/>
                <a:cs typeface="Arial"/>
              </a:rPr>
              <a:t> </a:t>
            </a:r>
            <a:r>
              <a:rPr sz="750" i="1" spc="-5" dirty="0">
                <a:latin typeface="Arial"/>
                <a:cs typeface="Arial"/>
              </a:rPr>
              <a:t>16:30.</a:t>
            </a:r>
            <a:endParaRPr sz="750">
              <a:latin typeface="Arial"/>
              <a:cs typeface="Arial"/>
            </a:endParaRPr>
          </a:p>
        </p:txBody>
      </p:sp>
      <p:sp>
        <p:nvSpPr>
          <p:cNvPr id="9" name="object 9"/>
          <p:cNvSpPr/>
          <p:nvPr/>
        </p:nvSpPr>
        <p:spPr>
          <a:xfrm>
            <a:off x="2781300" y="2000249"/>
            <a:ext cx="1990725" cy="809625"/>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37299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news.observo-onlus.org  9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228974"/>
            <a:ext cx="6080543" cy="45595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95500" y="2171699"/>
            <a:ext cx="3057525" cy="63817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8244078"/>
            <a:ext cx="6148705" cy="1697355"/>
          </a:xfrm>
          <a:prstGeom prst="rect">
            <a:avLst/>
          </a:prstGeom>
        </p:spPr>
        <p:txBody>
          <a:bodyPr vert="horz" wrap="square" lIns="0" tIns="9525" rIns="0" bIns="0" rtlCol="0">
            <a:spAutoFit/>
          </a:bodyPr>
          <a:lstStyle/>
          <a:p>
            <a:pPr marL="12700" marR="5080" algn="just">
              <a:lnSpc>
                <a:spcPct val="101800"/>
              </a:lnSpc>
              <a:spcBef>
                <a:spcPts val="75"/>
              </a:spcBef>
            </a:pPr>
            <a:r>
              <a:rPr sz="1200" spc="-5" dirty="0">
                <a:latin typeface="Calibri"/>
                <a:cs typeface="Calibri"/>
              </a:rPr>
              <a:t>“</a:t>
            </a:r>
            <a:r>
              <a:rPr sz="1200" i="1" spc="-5" dirty="0">
                <a:latin typeface="Calibri"/>
                <a:cs typeface="Calibri"/>
              </a:rPr>
              <a:t>L’alfabeto del Mondo. Leggiamo </a:t>
            </a:r>
            <a:r>
              <a:rPr sz="1200" i="1" dirty="0">
                <a:latin typeface="Calibri"/>
                <a:cs typeface="Calibri"/>
              </a:rPr>
              <a:t>i </a:t>
            </a:r>
            <a:r>
              <a:rPr sz="1200" i="1" spc="-5" dirty="0">
                <a:latin typeface="Calibri"/>
                <a:cs typeface="Calibri"/>
              </a:rPr>
              <a:t>segni </a:t>
            </a:r>
            <a:r>
              <a:rPr sz="1200" i="1" dirty="0">
                <a:latin typeface="Calibri"/>
                <a:cs typeface="Calibri"/>
              </a:rPr>
              <a:t>intorno a noi e </a:t>
            </a:r>
            <a:r>
              <a:rPr sz="1200" i="1" spc="-5" dirty="0">
                <a:latin typeface="Calibri"/>
                <a:cs typeface="Calibri"/>
              </a:rPr>
              <a:t>raccontiamo</a:t>
            </a:r>
            <a:r>
              <a:rPr sz="1200" spc="-5" dirty="0">
                <a:latin typeface="Calibri"/>
                <a:cs typeface="Calibri"/>
              </a:rPr>
              <a:t>”. </a:t>
            </a:r>
            <a:r>
              <a:rPr sz="1200" dirty="0">
                <a:latin typeface="Calibri"/>
                <a:cs typeface="Calibri"/>
              </a:rPr>
              <a:t>È </a:t>
            </a:r>
            <a:r>
              <a:rPr sz="1200" spc="-5" dirty="0">
                <a:latin typeface="Calibri"/>
                <a:cs typeface="Calibri"/>
              </a:rPr>
              <a:t>questo </a:t>
            </a:r>
            <a:r>
              <a:rPr sz="1200" dirty="0">
                <a:latin typeface="Calibri"/>
                <a:cs typeface="Calibri"/>
              </a:rPr>
              <a:t>il </a:t>
            </a:r>
            <a:r>
              <a:rPr sz="1200" spc="-5" dirty="0">
                <a:latin typeface="Calibri"/>
                <a:cs typeface="Calibri"/>
              </a:rPr>
              <a:t>tema della  seconda edizione </a:t>
            </a:r>
            <a:r>
              <a:rPr sz="1200" dirty="0">
                <a:latin typeface="Calibri"/>
                <a:cs typeface="Calibri"/>
              </a:rPr>
              <a:t>del </a:t>
            </a:r>
            <a:r>
              <a:rPr sz="1200" spc="-5" dirty="0">
                <a:latin typeface="Calibri"/>
                <a:cs typeface="Calibri"/>
              </a:rPr>
              <a:t>Festival </a:t>
            </a:r>
            <a:r>
              <a:rPr sz="1200" dirty="0">
                <a:latin typeface="Calibri"/>
                <a:cs typeface="Calibri"/>
              </a:rPr>
              <a:t>della </a:t>
            </a:r>
            <a:r>
              <a:rPr sz="1200" spc="-5" dirty="0">
                <a:latin typeface="Calibri"/>
                <a:cs typeface="Calibri"/>
              </a:rPr>
              <a:t>Cultura Creativa, promosso </a:t>
            </a:r>
            <a:r>
              <a:rPr sz="1200" dirty="0">
                <a:latin typeface="Calibri"/>
                <a:cs typeface="Calibri"/>
              </a:rPr>
              <a:t>e </a:t>
            </a:r>
            <a:r>
              <a:rPr sz="1200" spc="-5" dirty="0">
                <a:latin typeface="Calibri"/>
                <a:cs typeface="Calibri"/>
              </a:rPr>
              <a:t>realizzato dalle banche, anche  </a:t>
            </a:r>
            <a:r>
              <a:rPr sz="1200" dirty="0">
                <a:latin typeface="Calibri"/>
                <a:cs typeface="Calibri"/>
              </a:rPr>
              <a:t>grazie al </a:t>
            </a:r>
            <a:r>
              <a:rPr sz="1200" spc="-5" dirty="0">
                <a:latin typeface="Calibri"/>
                <a:cs typeface="Calibri"/>
              </a:rPr>
              <a:t>coordinamento dell’Abi. La manifestazione, interamente dedicata </a:t>
            </a:r>
            <a:r>
              <a:rPr sz="1200" dirty="0">
                <a:latin typeface="Calibri"/>
                <a:cs typeface="Calibri"/>
              </a:rPr>
              <a:t>alla </a:t>
            </a:r>
            <a:r>
              <a:rPr sz="1200" spc="-5" dirty="0">
                <a:latin typeface="Calibri"/>
                <a:cs typeface="Calibri"/>
              </a:rPr>
              <a:t>cultura </a:t>
            </a:r>
            <a:r>
              <a:rPr sz="1200" dirty="0">
                <a:latin typeface="Calibri"/>
                <a:cs typeface="Calibri"/>
              </a:rPr>
              <a:t>e alla  creatività </a:t>
            </a:r>
            <a:r>
              <a:rPr sz="1200" spc="-5" dirty="0">
                <a:latin typeface="Calibri"/>
                <a:cs typeface="Calibri"/>
              </a:rPr>
              <a:t>per </a:t>
            </a:r>
            <a:r>
              <a:rPr sz="1200" dirty="0">
                <a:latin typeface="Calibri"/>
                <a:cs typeface="Calibri"/>
              </a:rPr>
              <a:t>ragazzi, </a:t>
            </a:r>
            <a:r>
              <a:rPr sz="1200" spc="-5" dirty="0">
                <a:latin typeface="Calibri"/>
                <a:cs typeface="Calibri"/>
              </a:rPr>
              <a:t>si svolgerà nella settimana </a:t>
            </a:r>
            <a:r>
              <a:rPr sz="1200" dirty="0">
                <a:latin typeface="Calibri"/>
                <a:cs typeface="Calibri"/>
              </a:rPr>
              <a:t>dal 16 al 22 marzo e, </a:t>
            </a:r>
            <a:r>
              <a:rPr sz="1200" spc="-5" dirty="0">
                <a:latin typeface="Calibri"/>
                <a:cs typeface="Calibri"/>
              </a:rPr>
              <a:t>come </a:t>
            </a:r>
            <a:r>
              <a:rPr sz="1200" dirty="0">
                <a:latin typeface="Calibri"/>
                <a:cs typeface="Calibri"/>
              </a:rPr>
              <a:t>già </a:t>
            </a:r>
            <a:r>
              <a:rPr sz="1200" spc="-5" dirty="0">
                <a:latin typeface="Calibri"/>
                <a:cs typeface="Calibri"/>
              </a:rPr>
              <a:t>sperimentato nella  </a:t>
            </a:r>
            <a:r>
              <a:rPr sz="1200" dirty="0">
                <a:latin typeface="Calibri"/>
                <a:cs typeface="Calibri"/>
              </a:rPr>
              <a:t>prima </a:t>
            </a:r>
            <a:r>
              <a:rPr sz="1200" spc="-5" dirty="0">
                <a:latin typeface="Calibri"/>
                <a:cs typeface="Calibri"/>
              </a:rPr>
              <a:t>edizione, si articolerà attraverso </a:t>
            </a:r>
            <a:r>
              <a:rPr sz="1200" dirty="0">
                <a:latin typeface="Calibri"/>
                <a:cs typeface="Calibri"/>
              </a:rPr>
              <a:t>una </a:t>
            </a:r>
            <a:r>
              <a:rPr sz="1200" spc="-5" dirty="0">
                <a:latin typeface="Calibri"/>
                <a:cs typeface="Calibri"/>
              </a:rPr>
              <a:t>ricca proposta </a:t>
            </a:r>
            <a:r>
              <a:rPr sz="1200" dirty="0">
                <a:latin typeface="Calibri"/>
                <a:cs typeface="Calibri"/>
              </a:rPr>
              <a:t>di eventi, </a:t>
            </a:r>
            <a:r>
              <a:rPr sz="1200" spc="-5" dirty="0">
                <a:latin typeface="Calibri"/>
                <a:cs typeface="Calibri"/>
              </a:rPr>
              <a:t>iniziative </a:t>
            </a:r>
            <a:r>
              <a:rPr sz="1200" dirty="0">
                <a:latin typeface="Calibri"/>
                <a:cs typeface="Calibri"/>
              </a:rPr>
              <a:t>e </a:t>
            </a:r>
            <a:r>
              <a:rPr sz="1200" spc="-5" dirty="0">
                <a:latin typeface="Calibri"/>
                <a:cs typeface="Calibri"/>
              </a:rPr>
              <a:t>laboratori diffusi  sull’intero territorio nazionale. Coinvolgendo oltre </a:t>
            </a:r>
            <a:r>
              <a:rPr sz="1200" dirty="0">
                <a:latin typeface="Calibri"/>
                <a:cs typeface="Calibri"/>
              </a:rPr>
              <a:t>10 </a:t>
            </a:r>
            <a:r>
              <a:rPr sz="1200" spc="-5" dirty="0">
                <a:latin typeface="Calibri"/>
                <a:cs typeface="Calibri"/>
              </a:rPr>
              <a:t>mila giovanissimi </a:t>
            </a:r>
            <a:r>
              <a:rPr sz="1200" dirty="0">
                <a:latin typeface="Calibri"/>
                <a:cs typeface="Calibri"/>
              </a:rPr>
              <a:t>in </a:t>
            </a:r>
            <a:r>
              <a:rPr sz="1200" spc="-5" dirty="0">
                <a:latin typeface="Calibri"/>
                <a:cs typeface="Calibri"/>
              </a:rPr>
              <a:t>tutta </a:t>
            </a:r>
            <a:r>
              <a:rPr sz="1200" dirty="0">
                <a:latin typeface="Calibri"/>
                <a:cs typeface="Calibri"/>
              </a:rPr>
              <a:t>Italia, </a:t>
            </a:r>
            <a:r>
              <a:rPr sz="1200" spc="-10" dirty="0">
                <a:latin typeface="Calibri"/>
                <a:cs typeface="Calibri"/>
              </a:rPr>
              <a:t>il </a:t>
            </a:r>
            <a:r>
              <a:rPr sz="1200" spc="-5" dirty="0">
                <a:latin typeface="Calibri"/>
                <a:cs typeface="Calibri"/>
              </a:rPr>
              <a:t>Festival ha  l’obiettivo </a:t>
            </a:r>
            <a:r>
              <a:rPr sz="1200" dirty="0">
                <a:latin typeface="Calibri"/>
                <a:cs typeface="Calibri"/>
              </a:rPr>
              <a:t>di </a:t>
            </a:r>
            <a:r>
              <a:rPr sz="1200" spc="-5" dirty="0">
                <a:latin typeface="Calibri"/>
                <a:cs typeface="Calibri"/>
              </a:rPr>
              <a:t>avvicinare bambini </a:t>
            </a:r>
            <a:r>
              <a:rPr sz="1200" dirty="0">
                <a:latin typeface="Calibri"/>
                <a:cs typeface="Calibri"/>
              </a:rPr>
              <a:t>e </a:t>
            </a:r>
            <a:r>
              <a:rPr sz="1200" spc="-5" dirty="0">
                <a:latin typeface="Calibri"/>
                <a:cs typeface="Calibri"/>
              </a:rPr>
              <a:t>ragazzi dai </a:t>
            </a:r>
            <a:r>
              <a:rPr sz="1200" dirty="0">
                <a:latin typeface="Calibri"/>
                <a:cs typeface="Calibri"/>
              </a:rPr>
              <a:t>6 </a:t>
            </a:r>
            <a:r>
              <a:rPr sz="1200" spc="-10" dirty="0">
                <a:latin typeface="Calibri"/>
                <a:cs typeface="Calibri"/>
              </a:rPr>
              <a:t>ai </a:t>
            </a:r>
            <a:r>
              <a:rPr sz="1200" dirty="0">
                <a:latin typeface="Calibri"/>
                <a:cs typeface="Calibri"/>
              </a:rPr>
              <a:t>13 </a:t>
            </a:r>
            <a:r>
              <a:rPr sz="1200" spc="-5" dirty="0">
                <a:latin typeface="Calibri"/>
                <a:cs typeface="Calibri"/>
              </a:rPr>
              <a:t>anni </a:t>
            </a:r>
            <a:r>
              <a:rPr sz="1200" dirty="0">
                <a:latin typeface="Calibri"/>
                <a:cs typeface="Calibri"/>
              </a:rPr>
              <a:t>alla </a:t>
            </a:r>
            <a:r>
              <a:rPr sz="1200" spc="-5" dirty="0">
                <a:latin typeface="Calibri"/>
                <a:cs typeface="Calibri"/>
              </a:rPr>
              <a:t>cultura </a:t>
            </a:r>
            <a:r>
              <a:rPr sz="1200" dirty="0">
                <a:latin typeface="Calibri"/>
                <a:cs typeface="Calibri"/>
              </a:rPr>
              <a:t>e, </a:t>
            </a:r>
            <a:r>
              <a:rPr sz="1200" spc="-10" dirty="0">
                <a:latin typeface="Calibri"/>
                <a:cs typeface="Calibri"/>
              </a:rPr>
              <a:t>in </a:t>
            </a:r>
            <a:r>
              <a:rPr sz="1200" spc="-5" dirty="0">
                <a:latin typeface="Calibri"/>
                <a:cs typeface="Calibri"/>
              </a:rPr>
              <a:t>particolare, </a:t>
            </a:r>
            <a:r>
              <a:rPr sz="1200" dirty="0">
                <a:latin typeface="Calibri"/>
                <a:cs typeface="Calibri"/>
              </a:rPr>
              <a:t>agli </a:t>
            </a:r>
            <a:r>
              <a:rPr sz="1200" spc="-5" dirty="0">
                <a:latin typeface="Calibri"/>
                <a:cs typeface="Calibri"/>
              </a:rPr>
              <a:t>aspetti  </a:t>
            </a:r>
            <a:r>
              <a:rPr sz="1200" dirty="0">
                <a:latin typeface="Calibri"/>
                <a:cs typeface="Calibri"/>
              </a:rPr>
              <a:t>più </a:t>
            </a:r>
            <a:r>
              <a:rPr sz="1200" spc="-5" dirty="0">
                <a:latin typeface="Calibri"/>
                <a:cs typeface="Calibri"/>
              </a:rPr>
              <a:t>“generativi” della </a:t>
            </a:r>
            <a:r>
              <a:rPr sz="1200" dirty="0">
                <a:latin typeface="Calibri"/>
                <a:cs typeface="Calibri"/>
              </a:rPr>
              <a:t>creatività. </a:t>
            </a:r>
            <a:r>
              <a:rPr sz="1200" spc="-5" dirty="0">
                <a:latin typeface="Calibri"/>
                <a:cs typeface="Calibri"/>
              </a:rPr>
              <a:t>Attraverso l’arte, l’archeologia, </a:t>
            </a:r>
            <a:r>
              <a:rPr sz="1200" dirty="0">
                <a:latin typeface="Calibri"/>
                <a:cs typeface="Calibri"/>
              </a:rPr>
              <a:t>la </a:t>
            </a:r>
            <a:r>
              <a:rPr sz="1200" spc="-5" dirty="0">
                <a:latin typeface="Calibri"/>
                <a:cs typeface="Calibri"/>
              </a:rPr>
              <a:t>musica, </a:t>
            </a:r>
            <a:r>
              <a:rPr sz="1200" dirty="0">
                <a:latin typeface="Calibri"/>
                <a:cs typeface="Calibri"/>
              </a:rPr>
              <a:t>il canto, la lettura, </a:t>
            </a:r>
            <a:r>
              <a:rPr sz="1200" spc="-10" dirty="0">
                <a:latin typeface="Calibri"/>
                <a:cs typeface="Calibri"/>
              </a:rPr>
              <a:t>il  </a:t>
            </a:r>
            <a:r>
              <a:rPr sz="1200" spc="-5" dirty="0">
                <a:latin typeface="Calibri"/>
                <a:cs typeface="Calibri"/>
              </a:rPr>
              <a:t>teatro,</a:t>
            </a:r>
            <a:r>
              <a:rPr sz="1200" spc="20" dirty="0">
                <a:latin typeface="Calibri"/>
                <a:cs typeface="Calibri"/>
              </a:rPr>
              <a:t> </a:t>
            </a:r>
            <a:r>
              <a:rPr sz="1200" dirty="0">
                <a:latin typeface="Calibri"/>
                <a:cs typeface="Calibri"/>
              </a:rPr>
              <a:t>la</a:t>
            </a:r>
            <a:r>
              <a:rPr sz="1200" spc="25" dirty="0">
                <a:latin typeface="Calibri"/>
                <a:cs typeface="Calibri"/>
              </a:rPr>
              <a:t> </a:t>
            </a:r>
            <a:r>
              <a:rPr sz="1200" spc="-5" dirty="0">
                <a:latin typeface="Calibri"/>
                <a:cs typeface="Calibri"/>
              </a:rPr>
              <a:t>fotografia,</a:t>
            </a:r>
            <a:r>
              <a:rPr sz="1200" spc="25" dirty="0">
                <a:latin typeface="Calibri"/>
                <a:cs typeface="Calibri"/>
              </a:rPr>
              <a:t> </a:t>
            </a:r>
            <a:r>
              <a:rPr sz="1200" dirty="0">
                <a:latin typeface="Calibri"/>
                <a:cs typeface="Calibri"/>
              </a:rPr>
              <a:t>la</a:t>
            </a:r>
            <a:r>
              <a:rPr sz="1200" spc="25" dirty="0">
                <a:latin typeface="Calibri"/>
                <a:cs typeface="Calibri"/>
              </a:rPr>
              <a:t> </a:t>
            </a:r>
            <a:r>
              <a:rPr sz="1200" spc="-5" dirty="0">
                <a:latin typeface="Calibri"/>
                <a:cs typeface="Calibri"/>
              </a:rPr>
              <a:t>robotica,</a:t>
            </a:r>
            <a:r>
              <a:rPr sz="1200" spc="20" dirty="0">
                <a:latin typeface="Calibri"/>
                <a:cs typeface="Calibri"/>
              </a:rPr>
              <a:t> </a:t>
            </a:r>
            <a:r>
              <a:rPr sz="1200" dirty="0">
                <a:latin typeface="Calibri"/>
                <a:cs typeface="Calibri"/>
              </a:rPr>
              <a:t>le</a:t>
            </a:r>
            <a:r>
              <a:rPr sz="1200" spc="25" dirty="0">
                <a:latin typeface="Calibri"/>
                <a:cs typeface="Calibri"/>
              </a:rPr>
              <a:t> </a:t>
            </a:r>
            <a:r>
              <a:rPr sz="1200" spc="-5" dirty="0">
                <a:latin typeface="Calibri"/>
                <a:cs typeface="Calibri"/>
              </a:rPr>
              <a:t>tecnologie</a:t>
            </a:r>
            <a:r>
              <a:rPr sz="1200" spc="45" dirty="0">
                <a:latin typeface="Calibri"/>
                <a:cs typeface="Calibri"/>
              </a:rPr>
              <a:t> </a:t>
            </a:r>
            <a:r>
              <a:rPr sz="1200" spc="-5" dirty="0">
                <a:latin typeface="Calibri"/>
                <a:cs typeface="Calibri"/>
              </a:rPr>
              <a:t>digitali</a:t>
            </a:r>
            <a:r>
              <a:rPr sz="1200" spc="25" dirty="0">
                <a:latin typeface="Calibri"/>
                <a:cs typeface="Calibri"/>
              </a:rPr>
              <a:t> </a:t>
            </a:r>
            <a:r>
              <a:rPr sz="1200" dirty="0">
                <a:latin typeface="Calibri"/>
                <a:cs typeface="Calibri"/>
              </a:rPr>
              <a:t>e</a:t>
            </a:r>
            <a:r>
              <a:rPr sz="1200" spc="25" dirty="0">
                <a:latin typeface="Calibri"/>
                <a:cs typeface="Calibri"/>
              </a:rPr>
              <a:t> </a:t>
            </a:r>
            <a:r>
              <a:rPr sz="1200" dirty="0">
                <a:latin typeface="Calibri"/>
                <a:cs typeface="Calibri"/>
              </a:rPr>
              <a:t>altri</a:t>
            </a:r>
            <a:r>
              <a:rPr sz="1200" spc="5" dirty="0">
                <a:latin typeface="Calibri"/>
                <a:cs typeface="Calibri"/>
              </a:rPr>
              <a:t> </a:t>
            </a:r>
            <a:r>
              <a:rPr sz="1200" dirty="0">
                <a:latin typeface="Calibri"/>
                <a:cs typeface="Calibri"/>
              </a:rPr>
              <a:t>percorsi</a:t>
            </a:r>
            <a:r>
              <a:rPr sz="1200" spc="10" dirty="0">
                <a:latin typeface="Calibri"/>
                <a:cs typeface="Calibri"/>
              </a:rPr>
              <a:t> </a:t>
            </a:r>
            <a:r>
              <a:rPr sz="1200" spc="-5" dirty="0">
                <a:latin typeface="Calibri"/>
                <a:cs typeface="Calibri"/>
              </a:rPr>
              <a:t>figurativi</a:t>
            </a:r>
            <a:r>
              <a:rPr sz="1200" spc="20" dirty="0">
                <a:latin typeface="Calibri"/>
                <a:cs typeface="Calibri"/>
              </a:rPr>
              <a:t> </a:t>
            </a:r>
            <a:r>
              <a:rPr sz="1200" dirty="0">
                <a:latin typeface="Calibri"/>
                <a:cs typeface="Calibri"/>
              </a:rPr>
              <a:t>e</a:t>
            </a:r>
            <a:r>
              <a:rPr sz="1200" spc="25" dirty="0">
                <a:latin typeface="Calibri"/>
                <a:cs typeface="Calibri"/>
              </a:rPr>
              <a:t> </a:t>
            </a:r>
            <a:r>
              <a:rPr sz="1200" spc="-5" dirty="0">
                <a:latin typeface="Calibri"/>
                <a:cs typeface="Calibri"/>
              </a:rPr>
              <a:t>linguistici,</a:t>
            </a:r>
            <a:r>
              <a:rPr sz="1200" spc="20" dirty="0">
                <a:latin typeface="Calibri"/>
                <a:cs typeface="Calibri"/>
              </a:rPr>
              <a:t> </a:t>
            </a:r>
            <a:r>
              <a:rPr sz="1200" dirty="0">
                <a:latin typeface="Calibri"/>
                <a:cs typeface="Calibri"/>
              </a:rPr>
              <a:t>i</a:t>
            </a:r>
            <a:r>
              <a:rPr sz="1200" spc="25" dirty="0">
                <a:latin typeface="Calibri"/>
                <a:cs typeface="Calibri"/>
              </a:rPr>
              <a:t> </a:t>
            </a:r>
            <a:r>
              <a:rPr sz="1200" dirty="0">
                <a:latin typeface="Calibri"/>
                <a:cs typeface="Calibri"/>
              </a:rPr>
              <a:t>giovani</a:t>
            </a:r>
            <a:endParaRPr sz="1200">
              <a:latin typeface="Calibri"/>
              <a:cs typeface="Calibri"/>
            </a:endParaRP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800" cy="946023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778250">
              <a:lnSpc>
                <a:spcPts val="1839"/>
              </a:lnSpc>
            </a:pPr>
            <a:r>
              <a:rPr sz="1600" b="1" spc="-5" dirty="0">
                <a:latin typeface="Arial"/>
                <a:cs typeface="Arial"/>
              </a:rPr>
              <a:t>news.observo-onlus.org  9 marzo</a:t>
            </a:r>
            <a:r>
              <a:rPr sz="1600" b="1" spc="-10"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100800"/>
              </a:lnSpc>
              <a:spcBef>
                <a:spcPts val="925"/>
              </a:spcBef>
            </a:pPr>
            <a:r>
              <a:rPr sz="1200" spc="-5" dirty="0">
                <a:latin typeface="Calibri"/>
                <a:cs typeface="Calibri"/>
              </a:rPr>
              <a:t>protagonisti del Festival potranno così sperimentare </a:t>
            </a:r>
            <a:r>
              <a:rPr sz="1200" dirty="0">
                <a:latin typeface="Calibri"/>
                <a:cs typeface="Calibri"/>
              </a:rPr>
              <a:t>le </a:t>
            </a:r>
            <a:r>
              <a:rPr sz="1200" spc="-5" dirty="0">
                <a:latin typeface="Calibri"/>
                <a:cs typeface="Calibri"/>
              </a:rPr>
              <a:t>potenzialità della loro fantasia </a:t>
            </a:r>
            <a:r>
              <a:rPr sz="1200" dirty="0">
                <a:latin typeface="Calibri"/>
                <a:cs typeface="Calibri"/>
              </a:rPr>
              <a:t>e </a:t>
            </a:r>
            <a:r>
              <a:rPr sz="1200" spc="-5" dirty="0">
                <a:latin typeface="Calibri"/>
                <a:cs typeface="Calibri"/>
              </a:rPr>
              <a:t>costruire  </a:t>
            </a:r>
            <a:r>
              <a:rPr sz="1200" dirty="0">
                <a:latin typeface="Calibri"/>
                <a:cs typeface="Calibri"/>
              </a:rPr>
              <a:t>infiniti</a:t>
            </a:r>
            <a:r>
              <a:rPr sz="1200" spc="-15" dirty="0">
                <a:latin typeface="Calibri"/>
                <a:cs typeface="Calibri"/>
              </a:rPr>
              <a:t> </a:t>
            </a:r>
            <a:r>
              <a:rPr sz="1200" spc="-5" dirty="0">
                <a:latin typeface="Calibri"/>
                <a:cs typeface="Calibri"/>
              </a:rPr>
              <a:t>racconti.</a:t>
            </a:r>
            <a:endParaRPr sz="1200">
              <a:latin typeface="Calibri"/>
              <a:cs typeface="Calibri"/>
            </a:endParaRPr>
          </a:p>
          <a:p>
            <a:pPr>
              <a:lnSpc>
                <a:spcPct val="100000"/>
              </a:lnSpc>
              <a:spcBef>
                <a:spcPts val="25"/>
              </a:spcBef>
            </a:pPr>
            <a:endParaRPr sz="1200">
              <a:latin typeface="Times New Roman"/>
              <a:cs typeface="Times New Roman"/>
            </a:endParaRPr>
          </a:p>
          <a:p>
            <a:pPr marL="12700" marR="5080" algn="just">
              <a:lnSpc>
                <a:spcPct val="101699"/>
              </a:lnSpc>
            </a:pPr>
            <a:r>
              <a:rPr sz="1200" spc="-5" dirty="0">
                <a:latin typeface="Calibri"/>
                <a:cs typeface="Calibri"/>
              </a:rPr>
              <a:t>“Il rafforzato </a:t>
            </a:r>
            <a:r>
              <a:rPr sz="1200" dirty="0">
                <a:latin typeface="Calibri"/>
                <a:cs typeface="Calibri"/>
              </a:rPr>
              <a:t>impegno delle </a:t>
            </a:r>
            <a:r>
              <a:rPr sz="1200" spc="-5" dirty="0">
                <a:latin typeface="Calibri"/>
                <a:cs typeface="Calibri"/>
              </a:rPr>
              <a:t>banche </a:t>
            </a:r>
            <a:r>
              <a:rPr sz="1200" dirty="0">
                <a:latin typeface="Calibri"/>
                <a:cs typeface="Calibri"/>
              </a:rPr>
              <a:t>a </a:t>
            </a:r>
            <a:r>
              <a:rPr sz="1200" spc="-5" dirty="0">
                <a:latin typeface="Calibri"/>
                <a:cs typeface="Calibri"/>
              </a:rPr>
              <a:t>investire </a:t>
            </a:r>
            <a:r>
              <a:rPr sz="1200" dirty="0">
                <a:latin typeface="Calibri"/>
                <a:cs typeface="Calibri"/>
              </a:rPr>
              <a:t>nei giovani e nella cultura – ha </a:t>
            </a:r>
            <a:r>
              <a:rPr sz="1200" spc="-5" dirty="0">
                <a:latin typeface="Calibri"/>
                <a:cs typeface="Calibri"/>
              </a:rPr>
              <a:t>dichiarato </a:t>
            </a:r>
            <a:r>
              <a:rPr sz="1200" spc="-10" dirty="0">
                <a:latin typeface="Calibri"/>
                <a:cs typeface="Calibri"/>
              </a:rPr>
              <a:t>il  </a:t>
            </a:r>
            <a:r>
              <a:rPr sz="1200" spc="-5" dirty="0">
                <a:latin typeface="Calibri"/>
                <a:cs typeface="Calibri"/>
              </a:rPr>
              <a:t>Presidente dell’Abi, Antonio Patuelli </a:t>
            </a:r>
            <a:r>
              <a:rPr sz="1200" dirty="0">
                <a:latin typeface="Calibri"/>
                <a:cs typeface="Calibri"/>
              </a:rPr>
              <a:t>– </a:t>
            </a:r>
            <a:r>
              <a:rPr sz="1200" spc="-5" dirty="0">
                <a:latin typeface="Calibri"/>
                <a:cs typeface="Calibri"/>
              </a:rPr>
              <a:t>rappresenta un’occasione importante data </a:t>
            </a:r>
            <a:r>
              <a:rPr sz="1200" dirty="0">
                <a:latin typeface="Calibri"/>
                <a:cs typeface="Calibri"/>
              </a:rPr>
              <a:t>ai </a:t>
            </a:r>
            <a:r>
              <a:rPr sz="1200" spc="-5" dirty="0">
                <a:latin typeface="Calibri"/>
                <a:cs typeface="Calibri"/>
              </a:rPr>
              <a:t>ragazzi </a:t>
            </a:r>
            <a:r>
              <a:rPr sz="1200" dirty="0">
                <a:latin typeface="Calibri"/>
                <a:cs typeface="Calibri"/>
              </a:rPr>
              <a:t>per  misurarsi </a:t>
            </a:r>
            <a:r>
              <a:rPr sz="1200" spc="-5" dirty="0">
                <a:latin typeface="Calibri"/>
                <a:cs typeface="Calibri"/>
              </a:rPr>
              <a:t>con se stessi </a:t>
            </a:r>
            <a:r>
              <a:rPr sz="1200" dirty="0">
                <a:latin typeface="Calibri"/>
                <a:cs typeface="Calibri"/>
              </a:rPr>
              <a:t>e le </a:t>
            </a:r>
            <a:r>
              <a:rPr sz="1200" spc="-5" dirty="0">
                <a:latin typeface="Calibri"/>
                <a:cs typeface="Calibri"/>
              </a:rPr>
              <a:t>molteplici possibilità </a:t>
            </a:r>
            <a:r>
              <a:rPr sz="1200" dirty="0">
                <a:latin typeface="Calibri"/>
                <a:cs typeface="Calibri"/>
              </a:rPr>
              <a:t>di </a:t>
            </a:r>
            <a:r>
              <a:rPr sz="1200" spc="-5" dirty="0">
                <a:latin typeface="Calibri"/>
                <a:cs typeface="Calibri"/>
              </a:rPr>
              <a:t>partecipazione. Ciò </a:t>
            </a:r>
            <a:r>
              <a:rPr sz="1200" spc="-10" dirty="0">
                <a:latin typeface="Calibri"/>
                <a:cs typeface="Calibri"/>
              </a:rPr>
              <a:t>che </a:t>
            </a:r>
            <a:r>
              <a:rPr sz="1200" spc="-5" dirty="0">
                <a:latin typeface="Calibri"/>
                <a:cs typeface="Calibri"/>
              </a:rPr>
              <a:t>ci spinge </a:t>
            </a:r>
            <a:r>
              <a:rPr sz="1200" dirty="0">
                <a:latin typeface="Calibri"/>
                <a:cs typeface="Calibri"/>
              </a:rPr>
              <a:t>a </a:t>
            </a:r>
            <a:r>
              <a:rPr sz="1200" spc="-5" dirty="0">
                <a:latin typeface="Calibri"/>
                <a:cs typeface="Calibri"/>
              </a:rPr>
              <a:t>lavorare </a:t>
            </a:r>
            <a:r>
              <a:rPr sz="1200" dirty="0">
                <a:latin typeface="Calibri"/>
                <a:cs typeface="Calibri"/>
              </a:rPr>
              <a:t>in  </a:t>
            </a:r>
            <a:r>
              <a:rPr sz="1200" spc="-5" dirty="0">
                <a:latin typeface="Calibri"/>
                <a:cs typeface="Calibri"/>
              </a:rPr>
              <a:t>sinergia con scuole, musei, </a:t>
            </a:r>
            <a:r>
              <a:rPr sz="1200" dirty="0">
                <a:latin typeface="Calibri"/>
                <a:cs typeface="Calibri"/>
              </a:rPr>
              <a:t>associazioni </a:t>
            </a:r>
            <a:r>
              <a:rPr sz="1200" spc="-5" dirty="0">
                <a:latin typeface="Calibri"/>
                <a:cs typeface="Calibri"/>
              </a:rPr>
              <a:t>culturali </a:t>
            </a:r>
            <a:r>
              <a:rPr sz="1200" dirty="0">
                <a:latin typeface="Calibri"/>
                <a:cs typeface="Calibri"/>
              </a:rPr>
              <a:t>e </a:t>
            </a:r>
            <a:r>
              <a:rPr sz="1200" spc="-5" dirty="0">
                <a:latin typeface="Calibri"/>
                <a:cs typeface="Calibri"/>
              </a:rPr>
              <a:t>biblioteche </a:t>
            </a:r>
            <a:r>
              <a:rPr sz="1200" dirty="0">
                <a:latin typeface="Calibri"/>
                <a:cs typeface="Calibri"/>
              </a:rPr>
              <a:t>è la comune </a:t>
            </a:r>
            <a:r>
              <a:rPr sz="1200" spc="-5" dirty="0">
                <a:latin typeface="Calibri"/>
                <a:cs typeface="Calibri"/>
              </a:rPr>
              <a:t>certezza che solo  mettendosi </a:t>
            </a:r>
            <a:r>
              <a:rPr sz="1200" dirty="0">
                <a:latin typeface="Calibri"/>
                <a:cs typeface="Calibri"/>
              </a:rPr>
              <a:t>in gioco e </a:t>
            </a:r>
            <a:r>
              <a:rPr sz="1200" spc="-5" dirty="0">
                <a:latin typeface="Calibri"/>
                <a:cs typeface="Calibri"/>
              </a:rPr>
              <a:t>‘allenandosi’ </a:t>
            </a:r>
            <a:r>
              <a:rPr sz="1200" dirty="0">
                <a:latin typeface="Calibri"/>
                <a:cs typeface="Calibri"/>
              </a:rPr>
              <a:t>a </a:t>
            </a:r>
            <a:r>
              <a:rPr sz="1200" spc="-5" dirty="0">
                <a:latin typeface="Calibri"/>
                <a:cs typeface="Calibri"/>
              </a:rPr>
              <a:t>diventare cittadini attivi, </a:t>
            </a:r>
            <a:r>
              <a:rPr sz="1200" dirty="0">
                <a:latin typeface="Calibri"/>
                <a:cs typeface="Calibri"/>
              </a:rPr>
              <a:t>capaci di </a:t>
            </a:r>
            <a:r>
              <a:rPr sz="1200" spc="-5" dirty="0">
                <a:latin typeface="Calibri"/>
                <a:cs typeface="Calibri"/>
              </a:rPr>
              <a:t>progettualità </a:t>
            </a:r>
            <a:r>
              <a:rPr sz="1200" dirty="0">
                <a:latin typeface="Calibri"/>
                <a:cs typeface="Calibri"/>
              </a:rPr>
              <a:t>e di </a:t>
            </a:r>
            <a:r>
              <a:rPr sz="1200" spc="-5" dirty="0">
                <a:latin typeface="Calibri"/>
                <a:cs typeface="Calibri"/>
              </a:rPr>
              <a:t>relazioni,  </a:t>
            </a:r>
            <a:r>
              <a:rPr sz="1200" dirty="0">
                <a:latin typeface="Calibri"/>
                <a:cs typeface="Calibri"/>
              </a:rPr>
              <a:t>avviene la </a:t>
            </a:r>
            <a:r>
              <a:rPr sz="1200" spc="-5" dirty="0">
                <a:latin typeface="Calibri"/>
                <a:cs typeface="Calibri"/>
              </a:rPr>
              <a:t>formazione globale </a:t>
            </a:r>
            <a:r>
              <a:rPr sz="1200" dirty="0">
                <a:latin typeface="Calibri"/>
                <a:cs typeface="Calibri"/>
              </a:rPr>
              <a:t>della </a:t>
            </a:r>
            <a:r>
              <a:rPr sz="1200" spc="-5" dirty="0">
                <a:latin typeface="Calibri"/>
                <a:cs typeface="Calibri"/>
              </a:rPr>
              <a:t>persona, </a:t>
            </a:r>
            <a:r>
              <a:rPr sz="1200" dirty="0">
                <a:latin typeface="Calibri"/>
                <a:cs typeface="Calibri"/>
              </a:rPr>
              <a:t>in </a:t>
            </a:r>
            <a:r>
              <a:rPr sz="1200" spc="-5" dirty="0">
                <a:latin typeface="Calibri"/>
                <a:cs typeface="Calibri"/>
              </a:rPr>
              <a:t>grado quindi </a:t>
            </a:r>
            <a:r>
              <a:rPr sz="1200" dirty="0">
                <a:latin typeface="Calibri"/>
                <a:cs typeface="Calibri"/>
              </a:rPr>
              <a:t>di </a:t>
            </a:r>
            <a:r>
              <a:rPr sz="1200" spc="-5" dirty="0">
                <a:latin typeface="Calibri"/>
                <a:cs typeface="Calibri"/>
              </a:rPr>
              <a:t>costruire </a:t>
            </a:r>
            <a:r>
              <a:rPr sz="1200" spc="-10" dirty="0">
                <a:latin typeface="Calibri"/>
                <a:cs typeface="Calibri"/>
              </a:rPr>
              <a:t>il </a:t>
            </a:r>
            <a:r>
              <a:rPr sz="1200" spc="-5" dirty="0">
                <a:latin typeface="Calibri"/>
                <a:cs typeface="Calibri"/>
              </a:rPr>
              <a:t>proprio futuro </a:t>
            </a:r>
            <a:r>
              <a:rPr sz="1200" dirty="0">
                <a:latin typeface="Calibri"/>
                <a:cs typeface="Calibri"/>
              </a:rPr>
              <a:t>e </a:t>
            </a:r>
            <a:r>
              <a:rPr sz="1200" spc="-5" dirty="0">
                <a:latin typeface="Calibri"/>
                <a:cs typeface="Calibri"/>
              </a:rPr>
              <a:t>quello  </a:t>
            </a:r>
            <a:r>
              <a:rPr sz="1200" dirty="0">
                <a:latin typeface="Calibri"/>
                <a:cs typeface="Calibri"/>
              </a:rPr>
              <a:t>del </a:t>
            </a:r>
            <a:r>
              <a:rPr sz="1200" spc="-5" dirty="0">
                <a:latin typeface="Calibri"/>
                <a:cs typeface="Calibri"/>
              </a:rPr>
              <a:t>Paese. Lo sviluppo delle proprie competenze </a:t>
            </a:r>
            <a:r>
              <a:rPr sz="1200" dirty="0">
                <a:latin typeface="Calibri"/>
                <a:cs typeface="Calibri"/>
              </a:rPr>
              <a:t>è </a:t>
            </a:r>
            <a:r>
              <a:rPr sz="1200" spc="-5" dirty="0">
                <a:latin typeface="Calibri"/>
                <a:cs typeface="Calibri"/>
              </a:rPr>
              <a:t>infatti alla </a:t>
            </a:r>
            <a:r>
              <a:rPr sz="1200" dirty="0">
                <a:latin typeface="Calibri"/>
                <a:cs typeface="Calibri"/>
              </a:rPr>
              <a:t>base </a:t>
            </a:r>
            <a:r>
              <a:rPr sz="1200" spc="-5" dirty="0">
                <a:latin typeface="Calibri"/>
                <a:cs typeface="Calibri"/>
              </a:rPr>
              <a:t>del progresso economico, della  convivenza civile </a:t>
            </a:r>
            <a:r>
              <a:rPr sz="1200" dirty="0">
                <a:latin typeface="Calibri"/>
                <a:cs typeface="Calibri"/>
              </a:rPr>
              <a:t>e </a:t>
            </a:r>
            <a:r>
              <a:rPr sz="1200" spc="-5" dirty="0">
                <a:latin typeface="Calibri"/>
                <a:cs typeface="Calibri"/>
              </a:rPr>
              <a:t>della partecipazione </a:t>
            </a:r>
            <a:r>
              <a:rPr sz="1200" dirty="0">
                <a:latin typeface="Calibri"/>
                <a:cs typeface="Calibri"/>
              </a:rPr>
              <a:t>alla </a:t>
            </a:r>
            <a:r>
              <a:rPr sz="1200" spc="-5" dirty="0">
                <a:latin typeface="Calibri"/>
                <a:cs typeface="Calibri"/>
              </a:rPr>
              <a:t>vita democratica. </a:t>
            </a:r>
            <a:r>
              <a:rPr sz="1200" dirty="0">
                <a:latin typeface="Calibri"/>
                <a:cs typeface="Calibri"/>
              </a:rPr>
              <a:t>In </a:t>
            </a:r>
            <a:r>
              <a:rPr sz="1200" spc="-5" dirty="0">
                <a:latin typeface="Calibri"/>
                <a:cs typeface="Calibri"/>
              </a:rPr>
              <a:t>questo senso </a:t>
            </a:r>
            <a:r>
              <a:rPr sz="1200" dirty="0">
                <a:latin typeface="Calibri"/>
                <a:cs typeface="Calibri"/>
              </a:rPr>
              <a:t>– ha </a:t>
            </a:r>
            <a:r>
              <a:rPr sz="1200" spc="-5" dirty="0">
                <a:latin typeface="Calibri"/>
                <a:cs typeface="Calibri"/>
              </a:rPr>
              <a:t>concluso  Patuelli </a:t>
            </a:r>
            <a:r>
              <a:rPr sz="1200" dirty="0">
                <a:latin typeface="Calibri"/>
                <a:cs typeface="Calibri"/>
              </a:rPr>
              <a:t>– </a:t>
            </a:r>
            <a:r>
              <a:rPr sz="1200" spc="-5" dirty="0">
                <a:latin typeface="Calibri"/>
                <a:cs typeface="Calibri"/>
              </a:rPr>
              <a:t>un ruolo </a:t>
            </a:r>
            <a:r>
              <a:rPr sz="1200" dirty="0">
                <a:latin typeface="Calibri"/>
                <a:cs typeface="Calibri"/>
              </a:rPr>
              <a:t>di </a:t>
            </a:r>
            <a:r>
              <a:rPr sz="1200" spc="-5" dirty="0">
                <a:latin typeface="Calibri"/>
                <a:cs typeface="Calibri"/>
              </a:rPr>
              <a:t>indirizzo deve essere svolto anche </a:t>
            </a:r>
            <a:r>
              <a:rPr sz="1200" dirty="0">
                <a:latin typeface="Calibri"/>
                <a:cs typeface="Calibri"/>
              </a:rPr>
              <a:t>dalla </a:t>
            </a:r>
            <a:r>
              <a:rPr sz="1200" spc="-5" dirty="0">
                <a:latin typeface="Calibri"/>
                <a:cs typeface="Calibri"/>
              </a:rPr>
              <a:t>comunità </a:t>
            </a:r>
            <a:r>
              <a:rPr sz="1200" dirty="0">
                <a:latin typeface="Calibri"/>
                <a:cs typeface="Calibri"/>
              </a:rPr>
              <a:t>economica </a:t>
            </a:r>
            <a:r>
              <a:rPr sz="1200" spc="-5" dirty="0">
                <a:latin typeface="Calibri"/>
                <a:cs typeface="Calibri"/>
              </a:rPr>
              <a:t>tutta, nella  consapevolezza che attraverso </a:t>
            </a:r>
            <a:r>
              <a:rPr sz="1200" dirty="0">
                <a:latin typeface="Calibri"/>
                <a:cs typeface="Calibri"/>
              </a:rPr>
              <a:t>la </a:t>
            </a:r>
            <a:r>
              <a:rPr sz="1200" spc="-5" dirty="0">
                <a:latin typeface="Calibri"/>
                <a:cs typeface="Calibri"/>
              </a:rPr>
              <a:t>promozione della conoscenza anche presso </a:t>
            </a:r>
            <a:r>
              <a:rPr sz="1200" dirty="0">
                <a:latin typeface="Calibri"/>
                <a:cs typeface="Calibri"/>
              </a:rPr>
              <a:t>i più giovani </a:t>
            </a:r>
            <a:r>
              <a:rPr sz="1200" spc="-5" dirty="0">
                <a:latin typeface="Calibri"/>
                <a:cs typeface="Calibri"/>
              </a:rPr>
              <a:t>si possa  realizzare un più diffuso senso </a:t>
            </a:r>
            <a:r>
              <a:rPr sz="1200" dirty="0">
                <a:latin typeface="Calibri"/>
                <a:cs typeface="Calibri"/>
              </a:rPr>
              <a:t>di </a:t>
            </a:r>
            <a:r>
              <a:rPr sz="1200" spc="-5" dirty="0">
                <a:latin typeface="Calibri"/>
                <a:cs typeface="Calibri"/>
              </a:rPr>
              <a:t>responsabilità, </a:t>
            </a:r>
            <a:r>
              <a:rPr sz="1200" dirty="0">
                <a:latin typeface="Calibri"/>
                <a:cs typeface="Calibri"/>
              </a:rPr>
              <a:t>per </a:t>
            </a:r>
            <a:r>
              <a:rPr sz="1200" spc="-5" dirty="0">
                <a:latin typeface="Calibri"/>
                <a:cs typeface="Calibri"/>
              </a:rPr>
              <a:t>una più </a:t>
            </a:r>
            <a:r>
              <a:rPr sz="1200" dirty="0">
                <a:latin typeface="Calibri"/>
                <a:cs typeface="Calibri"/>
              </a:rPr>
              <a:t>ampia e </a:t>
            </a:r>
            <a:r>
              <a:rPr sz="1200" spc="-5" dirty="0">
                <a:latin typeface="Calibri"/>
                <a:cs typeface="Calibri"/>
              </a:rPr>
              <a:t>duratura crescita </a:t>
            </a:r>
            <a:r>
              <a:rPr sz="1200" dirty="0">
                <a:latin typeface="Calibri"/>
                <a:cs typeface="Calibri"/>
              </a:rPr>
              <a:t>dei </a:t>
            </a:r>
            <a:r>
              <a:rPr sz="1200" spc="-5" dirty="0">
                <a:latin typeface="Calibri"/>
                <a:cs typeface="Calibri"/>
              </a:rPr>
              <a:t>nostri  territori”.</a:t>
            </a:r>
            <a:endParaRPr sz="1200">
              <a:latin typeface="Calibri"/>
              <a:cs typeface="Calibri"/>
            </a:endParaRPr>
          </a:p>
          <a:p>
            <a:pPr>
              <a:lnSpc>
                <a:spcPct val="100000"/>
              </a:lnSpc>
              <a:spcBef>
                <a:spcPts val="40"/>
              </a:spcBef>
            </a:pPr>
            <a:endParaRPr sz="1200">
              <a:latin typeface="Times New Roman"/>
              <a:cs typeface="Times New Roman"/>
            </a:endParaRPr>
          </a:p>
          <a:p>
            <a:pPr marL="12700" marR="6985" algn="just">
              <a:lnSpc>
                <a:spcPct val="101299"/>
              </a:lnSpc>
            </a:pPr>
            <a:r>
              <a:rPr sz="1200" spc="-5" dirty="0">
                <a:latin typeface="Calibri"/>
                <a:cs typeface="Calibri"/>
              </a:rPr>
              <a:t>L’importanza sociale </a:t>
            </a:r>
            <a:r>
              <a:rPr sz="1200" dirty="0">
                <a:latin typeface="Calibri"/>
                <a:cs typeface="Calibri"/>
              </a:rPr>
              <a:t>e </a:t>
            </a:r>
            <a:r>
              <a:rPr sz="1200" spc="-5" dirty="0">
                <a:latin typeface="Calibri"/>
                <a:cs typeface="Calibri"/>
              </a:rPr>
              <a:t>culturale della manifestazione </a:t>
            </a:r>
            <a:r>
              <a:rPr sz="1200" dirty="0">
                <a:latin typeface="Calibri"/>
                <a:cs typeface="Calibri"/>
              </a:rPr>
              <a:t>è </a:t>
            </a:r>
            <a:r>
              <a:rPr sz="1200" spc="-5" dirty="0">
                <a:latin typeface="Calibri"/>
                <a:cs typeface="Calibri"/>
              </a:rPr>
              <a:t>quest’anno testimoniata anche dalla  </a:t>
            </a:r>
            <a:r>
              <a:rPr sz="1200" dirty="0">
                <a:latin typeface="Calibri"/>
                <a:cs typeface="Calibri"/>
              </a:rPr>
              <a:t>media </a:t>
            </a:r>
            <a:r>
              <a:rPr sz="1200" spc="-5" dirty="0">
                <a:latin typeface="Calibri"/>
                <a:cs typeface="Calibri"/>
              </a:rPr>
              <a:t>partnership della RAI. Che </a:t>
            </a:r>
            <a:r>
              <a:rPr sz="1200" dirty="0">
                <a:latin typeface="Calibri"/>
                <a:cs typeface="Calibri"/>
              </a:rPr>
              <a:t>il </a:t>
            </a:r>
            <a:r>
              <a:rPr sz="1200" spc="-5" dirty="0">
                <a:latin typeface="Calibri"/>
                <a:cs typeface="Calibri"/>
              </a:rPr>
              <a:t>servizio pubblico riconosca </a:t>
            </a:r>
            <a:r>
              <a:rPr sz="1200" dirty="0">
                <a:latin typeface="Calibri"/>
                <a:cs typeface="Calibri"/>
              </a:rPr>
              <a:t>il valore educativo del </a:t>
            </a:r>
            <a:r>
              <a:rPr sz="1200" spc="-5" dirty="0">
                <a:latin typeface="Calibri"/>
                <a:cs typeface="Calibri"/>
              </a:rPr>
              <a:t>Festival </a:t>
            </a:r>
            <a:r>
              <a:rPr sz="1200" dirty="0">
                <a:latin typeface="Calibri"/>
                <a:cs typeface="Calibri"/>
              </a:rPr>
              <a:t>per i  giovani è </a:t>
            </a:r>
            <a:r>
              <a:rPr sz="1200" spc="-5" dirty="0">
                <a:latin typeface="Calibri"/>
                <a:cs typeface="Calibri"/>
              </a:rPr>
              <a:t>un contributo particolarmente significativo </a:t>
            </a:r>
            <a:r>
              <a:rPr sz="1200" dirty="0">
                <a:latin typeface="Calibri"/>
                <a:cs typeface="Calibri"/>
              </a:rPr>
              <a:t>al </a:t>
            </a:r>
            <a:r>
              <a:rPr sz="1200" spc="-5" dirty="0">
                <a:latin typeface="Calibri"/>
                <a:cs typeface="Calibri"/>
              </a:rPr>
              <a:t>rafforzamento</a:t>
            </a:r>
            <a:r>
              <a:rPr sz="1200" spc="30" dirty="0">
                <a:latin typeface="Calibri"/>
                <a:cs typeface="Calibri"/>
              </a:rPr>
              <a:t> </a:t>
            </a:r>
            <a:r>
              <a:rPr sz="1200" spc="-5" dirty="0">
                <a:latin typeface="Calibri"/>
                <a:cs typeface="Calibri"/>
              </a:rPr>
              <a:t>dell’iniziativa.</a:t>
            </a:r>
            <a:endParaRPr sz="1200">
              <a:latin typeface="Calibri"/>
              <a:cs typeface="Calibri"/>
            </a:endParaRPr>
          </a:p>
          <a:p>
            <a:pPr>
              <a:lnSpc>
                <a:spcPct val="100000"/>
              </a:lnSpc>
              <a:spcBef>
                <a:spcPts val="40"/>
              </a:spcBef>
            </a:pPr>
            <a:endParaRPr sz="1200">
              <a:latin typeface="Times New Roman"/>
              <a:cs typeface="Times New Roman"/>
            </a:endParaRPr>
          </a:p>
          <a:p>
            <a:pPr marL="12700" marR="7620" algn="just">
              <a:lnSpc>
                <a:spcPct val="101499"/>
              </a:lnSpc>
            </a:pPr>
            <a:r>
              <a:rPr sz="1200" spc="-5" dirty="0">
                <a:latin typeface="Calibri"/>
                <a:cs typeface="Calibri"/>
              </a:rPr>
              <a:t>Oltre </a:t>
            </a:r>
            <a:r>
              <a:rPr sz="1200" dirty="0">
                <a:latin typeface="Calibri"/>
                <a:cs typeface="Calibri"/>
              </a:rPr>
              <a:t>80 gli </a:t>
            </a:r>
            <a:r>
              <a:rPr sz="1200" spc="-5" dirty="0">
                <a:latin typeface="Calibri"/>
                <a:cs typeface="Calibri"/>
              </a:rPr>
              <a:t>eventi culturali che si svolgeranno </a:t>
            </a:r>
            <a:r>
              <a:rPr sz="1200" spc="-10" dirty="0">
                <a:latin typeface="Calibri"/>
                <a:cs typeface="Calibri"/>
              </a:rPr>
              <a:t>in </a:t>
            </a:r>
            <a:r>
              <a:rPr sz="1200" spc="-5" dirty="0">
                <a:latin typeface="Calibri"/>
                <a:cs typeface="Calibri"/>
              </a:rPr>
              <a:t>tutta </a:t>
            </a:r>
            <a:r>
              <a:rPr sz="1200" dirty="0">
                <a:latin typeface="Calibri"/>
                <a:cs typeface="Calibri"/>
              </a:rPr>
              <a:t>la </a:t>
            </a:r>
            <a:r>
              <a:rPr sz="1200" spc="-5" dirty="0">
                <a:latin typeface="Calibri"/>
                <a:cs typeface="Calibri"/>
              </a:rPr>
              <a:t>penisola </a:t>
            </a:r>
            <a:r>
              <a:rPr sz="1200" dirty="0">
                <a:latin typeface="Calibri"/>
                <a:cs typeface="Calibri"/>
              </a:rPr>
              <a:t>in </a:t>
            </a:r>
            <a:r>
              <a:rPr sz="1200" spc="-5" dirty="0">
                <a:latin typeface="Calibri"/>
                <a:cs typeface="Calibri"/>
              </a:rPr>
              <a:t>60 </a:t>
            </a:r>
            <a:r>
              <a:rPr sz="1200" dirty="0">
                <a:latin typeface="Calibri"/>
                <a:cs typeface="Calibri"/>
              </a:rPr>
              <a:t>città. I </a:t>
            </a:r>
            <a:r>
              <a:rPr sz="1200" spc="-5" dirty="0">
                <a:latin typeface="Calibri"/>
                <a:cs typeface="Calibri"/>
              </a:rPr>
              <a:t>laboratori </a:t>
            </a:r>
            <a:r>
              <a:rPr sz="1200" dirty="0">
                <a:latin typeface="Calibri"/>
                <a:cs typeface="Calibri"/>
              </a:rPr>
              <a:t>e le  altre </a:t>
            </a:r>
            <a:r>
              <a:rPr sz="1200" spc="-5" dirty="0">
                <a:latin typeface="Calibri"/>
                <a:cs typeface="Calibri"/>
              </a:rPr>
              <a:t>attività proposte, coordinati </a:t>
            </a:r>
            <a:r>
              <a:rPr sz="1200" dirty="0">
                <a:latin typeface="Calibri"/>
                <a:cs typeface="Calibri"/>
              </a:rPr>
              <a:t>dalle </a:t>
            </a:r>
            <a:r>
              <a:rPr sz="1200" spc="-5" dirty="0">
                <a:latin typeface="Calibri"/>
                <a:cs typeface="Calibri"/>
              </a:rPr>
              <a:t>banche con </a:t>
            </a:r>
            <a:r>
              <a:rPr sz="1200" dirty="0">
                <a:latin typeface="Calibri"/>
                <a:cs typeface="Calibri"/>
              </a:rPr>
              <a:t>la </a:t>
            </a:r>
            <a:r>
              <a:rPr sz="1200" spc="-5" dirty="0">
                <a:latin typeface="Calibri"/>
                <a:cs typeface="Calibri"/>
              </a:rPr>
              <a:t>collaborazione </a:t>
            </a:r>
            <a:r>
              <a:rPr sz="1200" dirty="0">
                <a:latin typeface="Calibri"/>
                <a:cs typeface="Calibri"/>
              </a:rPr>
              <a:t>di </a:t>
            </a:r>
            <a:r>
              <a:rPr sz="1200" spc="-5" dirty="0">
                <a:latin typeface="Calibri"/>
                <a:cs typeface="Calibri"/>
              </a:rPr>
              <a:t>scuole, musei, biblioteche  </a:t>
            </a:r>
            <a:r>
              <a:rPr sz="1200" dirty="0">
                <a:latin typeface="Calibri"/>
                <a:cs typeface="Calibri"/>
              </a:rPr>
              <a:t>e </a:t>
            </a:r>
            <a:r>
              <a:rPr sz="1200" spc="-5" dirty="0">
                <a:latin typeface="Calibri"/>
                <a:cs typeface="Calibri"/>
              </a:rPr>
              <a:t>operatori culturali, si svilupperanno attorno </a:t>
            </a:r>
            <a:r>
              <a:rPr sz="1200" dirty="0">
                <a:latin typeface="Calibri"/>
                <a:cs typeface="Calibri"/>
              </a:rPr>
              <a:t>ad un </a:t>
            </a:r>
            <a:r>
              <a:rPr sz="1200" spc="-5" dirty="0">
                <a:latin typeface="Calibri"/>
                <a:cs typeface="Calibri"/>
              </a:rPr>
              <a:t>unico tema ispiratore, declinato </a:t>
            </a:r>
            <a:r>
              <a:rPr sz="1200" dirty="0">
                <a:latin typeface="Calibri"/>
                <a:cs typeface="Calibri"/>
              </a:rPr>
              <a:t>da </a:t>
            </a:r>
            <a:r>
              <a:rPr sz="1200" spc="-5" dirty="0">
                <a:latin typeface="Calibri"/>
                <a:cs typeface="Calibri"/>
              </a:rPr>
              <a:t>ciascuna  </a:t>
            </a:r>
            <a:r>
              <a:rPr sz="1200" dirty="0">
                <a:latin typeface="Calibri"/>
                <a:cs typeface="Calibri"/>
              </a:rPr>
              <a:t>realtà </a:t>
            </a:r>
            <a:r>
              <a:rPr sz="1200" spc="-5" dirty="0">
                <a:latin typeface="Calibri"/>
                <a:cs typeface="Calibri"/>
              </a:rPr>
              <a:t>con strumenti diversi </a:t>
            </a:r>
            <a:r>
              <a:rPr sz="1200" dirty="0">
                <a:latin typeface="Calibri"/>
                <a:cs typeface="Calibri"/>
              </a:rPr>
              <a:t>e da </a:t>
            </a:r>
            <a:r>
              <a:rPr sz="1200" spc="-5" dirty="0">
                <a:latin typeface="Calibri"/>
                <a:cs typeface="Calibri"/>
              </a:rPr>
              <a:t>punti </a:t>
            </a:r>
            <a:r>
              <a:rPr sz="1200" dirty="0">
                <a:latin typeface="Calibri"/>
                <a:cs typeface="Calibri"/>
              </a:rPr>
              <a:t>di </a:t>
            </a:r>
            <a:r>
              <a:rPr sz="1200" spc="-5" dirty="0">
                <a:latin typeface="Calibri"/>
                <a:cs typeface="Calibri"/>
              </a:rPr>
              <a:t>vista differenti, </a:t>
            </a:r>
            <a:r>
              <a:rPr sz="1200" dirty="0">
                <a:latin typeface="Calibri"/>
                <a:cs typeface="Calibri"/>
              </a:rPr>
              <a:t>alla </a:t>
            </a:r>
            <a:r>
              <a:rPr sz="1200" spc="-5" dirty="0">
                <a:latin typeface="Calibri"/>
                <a:cs typeface="Calibri"/>
              </a:rPr>
              <a:t>luce delle proprie specificità </a:t>
            </a:r>
            <a:r>
              <a:rPr sz="1200" dirty="0">
                <a:latin typeface="Calibri"/>
                <a:cs typeface="Calibri"/>
              </a:rPr>
              <a:t>e </a:t>
            </a:r>
            <a:r>
              <a:rPr sz="1200" spc="-5" dirty="0">
                <a:latin typeface="Calibri"/>
                <a:cs typeface="Calibri"/>
              </a:rPr>
              <a:t>di  </a:t>
            </a:r>
            <a:r>
              <a:rPr sz="1200" dirty="0">
                <a:latin typeface="Calibri"/>
                <a:cs typeface="Calibri"/>
              </a:rPr>
              <a:t>quelle </a:t>
            </a:r>
            <a:r>
              <a:rPr sz="1200" spc="-5" dirty="0">
                <a:latin typeface="Calibri"/>
                <a:cs typeface="Calibri"/>
              </a:rPr>
              <a:t>del territorio </a:t>
            </a:r>
            <a:r>
              <a:rPr sz="1200" dirty="0">
                <a:latin typeface="Calibri"/>
                <a:cs typeface="Calibri"/>
              </a:rPr>
              <a:t>di</a:t>
            </a:r>
            <a:r>
              <a:rPr sz="1200" spc="-10" dirty="0">
                <a:latin typeface="Calibri"/>
                <a:cs typeface="Calibri"/>
              </a:rPr>
              <a:t> </a:t>
            </a:r>
            <a:r>
              <a:rPr sz="1200" spc="-5" dirty="0">
                <a:latin typeface="Calibri"/>
                <a:cs typeface="Calibri"/>
              </a:rPr>
              <a:t>appartenenza.</a:t>
            </a:r>
            <a:endParaRPr sz="1200">
              <a:latin typeface="Calibri"/>
              <a:cs typeface="Calibri"/>
            </a:endParaRPr>
          </a:p>
          <a:p>
            <a:pPr>
              <a:lnSpc>
                <a:spcPct val="100000"/>
              </a:lnSpc>
              <a:spcBef>
                <a:spcPts val="35"/>
              </a:spcBef>
            </a:pPr>
            <a:endParaRPr sz="1200">
              <a:latin typeface="Times New Roman"/>
              <a:cs typeface="Times New Roman"/>
            </a:endParaRPr>
          </a:p>
          <a:p>
            <a:pPr marL="12700" marR="5715" algn="just">
              <a:lnSpc>
                <a:spcPct val="101600"/>
              </a:lnSpc>
            </a:pPr>
            <a:r>
              <a:rPr sz="1200" dirty="0">
                <a:latin typeface="Calibri"/>
                <a:cs typeface="Calibri"/>
              </a:rPr>
              <a:t>Per </a:t>
            </a:r>
            <a:r>
              <a:rPr sz="1200" spc="-5" dirty="0">
                <a:latin typeface="Calibri"/>
                <a:cs typeface="Calibri"/>
              </a:rPr>
              <a:t>questa seconda edizione </a:t>
            </a:r>
            <a:r>
              <a:rPr sz="1200" dirty="0">
                <a:latin typeface="Calibri"/>
                <a:cs typeface="Calibri"/>
              </a:rPr>
              <a:t>del </a:t>
            </a:r>
            <a:r>
              <a:rPr sz="1200" spc="-5" dirty="0">
                <a:latin typeface="Calibri"/>
                <a:cs typeface="Calibri"/>
              </a:rPr>
              <a:t>Festival </a:t>
            </a:r>
            <a:r>
              <a:rPr sz="1200" dirty="0">
                <a:latin typeface="Calibri"/>
                <a:cs typeface="Calibri"/>
              </a:rPr>
              <a:t>è stato </a:t>
            </a:r>
            <a:r>
              <a:rPr sz="1200" spc="-5" dirty="0">
                <a:latin typeface="Calibri"/>
                <a:cs typeface="Calibri"/>
              </a:rPr>
              <a:t>scelto come filo conduttore ideale </a:t>
            </a:r>
            <a:r>
              <a:rPr sz="1200" dirty="0">
                <a:latin typeface="Calibri"/>
                <a:cs typeface="Calibri"/>
              </a:rPr>
              <a:t>di </a:t>
            </a:r>
            <a:r>
              <a:rPr sz="1200" spc="-5" dirty="0">
                <a:latin typeface="Calibri"/>
                <a:cs typeface="Calibri"/>
              </a:rPr>
              <a:t>tutte </a:t>
            </a:r>
            <a:r>
              <a:rPr sz="1200" spc="-10" dirty="0">
                <a:latin typeface="Calibri"/>
                <a:cs typeface="Calibri"/>
              </a:rPr>
              <a:t>le  </a:t>
            </a:r>
            <a:r>
              <a:rPr sz="1200" spc="-5" dirty="0">
                <a:latin typeface="Calibri"/>
                <a:cs typeface="Calibri"/>
              </a:rPr>
              <a:t>iniziative </a:t>
            </a:r>
            <a:r>
              <a:rPr sz="1200" i="1" spc="-5" dirty="0">
                <a:latin typeface="Calibri"/>
                <a:cs typeface="Calibri"/>
              </a:rPr>
              <a:t>“L’alfabeto del Mondo”</a:t>
            </a:r>
            <a:r>
              <a:rPr sz="1200" spc="-5" dirty="0">
                <a:latin typeface="Calibri"/>
                <a:cs typeface="Calibri"/>
              </a:rPr>
              <a:t>. </a:t>
            </a:r>
            <a:r>
              <a:rPr sz="1200" dirty="0">
                <a:latin typeface="Calibri"/>
                <a:cs typeface="Calibri"/>
              </a:rPr>
              <a:t>Trarre ispirazione </a:t>
            </a:r>
            <a:r>
              <a:rPr sz="1200" spc="-5" dirty="0">
                <a:latin typeface="Calibri"/>
                <a:cs typeface="Calibri"/>
              </a:rPr>
              <a:t>dalla natura, dall’opera </a:t>
            </a:r>
            <a:r>
              <a:rPr sz="1200" dirty="0">
                <a:latin typeface="Calibri"/>
                <a:cs typeface="Calibri"/>
              </a:rPr>
              <a:t>dell’uomo e </a:t>
            </a:r>
            <a:r>
              <a:rPr sz="1200" spc="-5" dirty="0">
                <a:latin typeface="Calibri"/>
                <a:cs typeface="Calibri"/>
              </a:rPr>
              <a:t>dalle  proprie emozioni, imparare </a:t>
            </a:r>
            <a:r>
              <a:rPr sz="1200" dirty="0">
                <a:latin typeface="Calibri"/>
                <a:cs typeface="Calibri"/>
              </a:rPr>
              <a:t>a </a:t>
            </a:r>
            <a:r>
              <a:rPr sz="1200" spc="-5" dirty="0">
                <a:latin typeface="Calibri"/>
                <a:cs typeface="Calibri"/>
              </a:rPr>
              <a:t>riconoscere </a:t>
            </a:r>
            <a:r>
              <a:rPr sz="1200" dirty="0">
                <a:latin typeface="Calibri"/>
                <a:cs typeface="Calibri"/>
              </a:rPr>
              <a:t>e a </a:t>
            </a:r>
            <a:r>
              <a:rPr sz="1200" spc="-5" dirty="0">
                <a:latin typeface="Calibri"/>
                <a:cs typeface="Calibri"/>
              </a:rPr>
              <a:t>leggere </a:t>
            </a:r>
            <a:r>
              <a:rPr sz="1200" dirty="0">
                <a:latin typeface="Calibri"/>
                <a:cs typeface="Calibri"/>
              </a:rPr>
              <a:t>i </a:t>
            </a:r>
            <a:r>
              <a:rPr sz="1200" spc="-5" dirty="0">
                <a:latin typeface="Calibri"/>
                <a:cs typeface="Calibri"/>
              </a:rPr>
              <a:t>segni intorno </a:t>
            </a:r>
            <a:r>
              <a:rPr sz="1200" dirty="0">
                <a:latin typeface="Calibri"/>
                <a:cs typeface="Calibri"/>
              </a:rPr>
              <a:t>a noi, </a:t>
            </a:r>
            <a:r>
              <a:rPr sz="1200" spc="-5" dirty="0">
                <a:latin typeface="Calibri"/>
                <a:cs typeface="Calibri"/>
              </a:rPr>
              <a:t>spostare </a:t>
            </a:r>
            <a:r>
              <a:rPr sz="1200" dirty="0">
                <a:latin typeface="Calibri"/>
                <a:cs typeface="Calibri"/>
              </a:rPr>
              <a:t>il </a:t>
            </a:r>
            <a:r>
              <a:rPr sz="1200" spc="-5" dirty="0">
                <a:latin typeface="Calibri"/>
                <a:cs typeface="Calibri"/>
              </a:rPr>
              <a:t>punto  d’osservazione </a:t>
            </a:r>
            <a:r>
              <a:rPr sz="1200" dirty="0">
                <a:latin typeface="Calibri"/>
                <a:cs typeface="Calibri"/>
              </a:rPr>
              <a:t>e </a:t>
            </a:r>
            <a:r>
              <a:rPr sz="1200" spc="-5" dirty="0">
                <a:latin typeface="Calibri"/>
                <a:cs typeface="Calibri"/>
              </a:rPr>
              <a:t>reinterpretare </a:t>
            </a:r>
            <a:r>
              <a:rPr sz="1200" dirty="0">
                <a:latin typeface="Calibri"/>
                <a:cs typeface="Calibri"/>
              </a:rPr>
              <a:t>le </a:t>
            </a:r>
            <a:r>
              <a:rPr sz="1200" spc="-5" dirty="0">
                <a:latin typeface="Calibri"/>
                <a:cs typeface="Calibri"/>
              </a:rPr>
              <a:t>situazioni </a:t>
            </a:r>
            <a:r>
              <a:rPr sz="1200" dirty="0">
                <a:latin typeface="Calibri"/>
                <a:cs typeface="Calibri"/>
              </a:rPr>
              <a:t>e i loro </a:t>
            </a:r>
            <a:r>
              <a:rPr sz="1200" spc="-5" dirty="0">
                <a:latin typeface="Calibri"/>
                <a:cs typeface="Calibri"/>
              </a:rPr>
              <a:t>significati, </a:t>
            </a:r>
            <a:r>
              <a:rPr sz="1200" dirty="0">
                <a:latin typeface="Calibri"/>
                <a:cs typeface="Calibri"/>
              </a:rPr>
              <a:t>capire </a:t>
            </a:r>
            <a:r>
              <a:rPr sz="1200" spc="-5" dirty="0">
                <a:latin typeface="Calibri"/>
                <a:cs typeface="Calibri"/>
              </a:rPr>
              <a:t>come nasce </a:t>
            </a:r>
            <a:r>
              <a:rPr sz="1200" dirty="0">
                <a:latin typeface="Calibri"/>
                <a:cs typeface="Calibri"/>
              </a:rPr>
              <a:t>il </a:t>
            </a:r>
            <a:r>
              <a:rPr sz="1200" spc="-5" dirty="0">
                <a:latin typeface="Calibri"/>
                <a:cs typeface="Calibri"/>
              </a:rPr>
              <a:t>racconto,  come si </a:t>
            </a:r>
            <a:r>
              <a:rPr sz="1200" dirty="0">
                <a:latin typeface="Calibri"/>
                <a:cs typeface="Calibri"/>
              </a:rPr>
              <a:t>forma e </a:t>
            </a:r>
            <a:r>
              <a:rPr sz="1200" spc="-5" dirty="0">
                <a:latin typeface="Calibri"/>
                <a:cs typeface="Calibri"/>
              </a:rPr>
              <a:t>con quali </a:t>
            </a:r>
            <a:r>
              <a:rPr sz="1200" dirty="0">
                <a:latin typeface="Calibri"/>
                <a:cs typeface="Calibri"/>
              </a:rPr>
              <a:t>linguaggi e </a:t>
            </a:r>
            <a:r>
              <a:rPr sz="1200" spc="-5" dirty="0">
                <a:latin typeface="Calibri"/>
                <a:cs typeface="Calibri"/>
              </a:rPr>
              <a:t>strumenti si </a:t>
            </a:r>
            <a:r>
              <a:rPr sz="1200" dirty="0">
                <a:latin typeface="Calibri"/>
                <a:cs typeface="Calibri"/>
              </a:rPr>
              <a:t>può declinare, </a:t>
            </a:r>
            <a:r>
              <a:rPr sz="1200" spc="-5" dirty="0">
                <a:latin typeface="Calibri"/>
                <a:cs typeface="Calibri"/>
              </a:rPr>
              <a:t>condividerlo </a:t>
            </a:r>
            <a:r>
              <a:rPr sz="1200" dirty="0">
                <a:latin typeface="Calibri"/>
                <a:cs typeface="Calibri"/>
              </a:rPr>
              <a:t>per </a:t>
            </a:r>
            <a:r>
              <a:rPr sz="1200" spc="-5" dirty="0">
                <a:latin typeface="Calibri"/>
                <a:cs typeface="Calibri"/>
              </a:rPr>
              <a:t>generare poi  </a:t>
            </a:r>
            <a:r>
              <a:rPr sz="1200" dirty="0">
                <a:latin typeface="Calibri"/>
                <a:cs typeface="Calibri"/>
              </a:rPr>
              <a:t>altre </a:t>
            </a:r>
            <a:r>
              <a:rPr sz="1200" spc="-5" dirty="0">
                <a:latin typeface="Calibri"/>
                <a:cs typeface="Calibri"/>
              </a:rPr>
              <a:t>infinite narrazioni, ecco </a:t>
            </a:r>
            <a:r>
              <a:rPr sz="1200" dirty="0">
                <a:latin typeface="Calibri"/>
                <a:cs typeface="Calibri"/>
              </a:rPr>
              <a:t>la sfida di </a:t>
            </a:r>
            <a:r>
              <a:rPr sz="1200" spc="-5" dirty="0">
                <a:latin typeface="Calibri"/>
                <a:cs typeface="Calibri"/>
              </a:rPr>
              <a:t>quest’anno. </a:t>
            </a:r>
            <a:r>
              <a:rPr sz="1200" dirty="0">
                <a:latin typeface="Calibri"/>
                <a:cs typeface="Calibri"/>
              </a:rPr>
              <a:t>Un </a:t>
            </a:r>
            <a:r>
              <a:rPr sz="1200" spc="-5" dirty="0">
                <a:latin typeface="Calibri"/>
                <a:cs typeface="Calibri"/>
              </a:rPr>
              <a:t>tema estremamente attuale se si </a:t>
            </a:r>
            <a:r>
              <a:rPr sz="1200" spc="-10" dirty="0">
                <a:latin typeface="Calibri"/>
                <a:cs typeface="Calibri"/>
              </a:rPr>
              <a:t>considera  </a:t>
            </a:r>
            <a:r>
              <a:rPr sz="1200" spc="-5" dirty="0">
                <a:latin typeface="Calibri"/>
                <a:cs typeface="Calibri"/>
              </a:rPr>
              <a:t>che, </a:t>
            </a:r>
            <a:r>
              <a:rPr sz="1200" dirty="0">
                <a:latin typeface="Calibri"/>
                <a:cs typeface="Calibri"/>
              </a:rPr>
              <a:t>anche </a:t>
            </a:r>
            <a:r>
              <a:rPr sz="1200" spc="-5" dirty="0">
                <a:latin typeface="Calibri"/>
                <a:cs typeface="Calibri"/>
              </a:rPr>
              <a:t>grazie </a:t>
            </a:r>
            <a:r>
              <a:rPr sz="1200" dirty="0">
                <a:latin typeface="Calibri"/>
                <a:cs typeface="Calibri"/>
              </a:rPr>
              <a:t>alle </a:t>
            </a:r>
            <a:r>
              <a:rPr sz="1200" spc="-5" dirty="0">
                <a:latin typeface="Calibri"/>
                <a:cs typeface="Calibri"/>
              </a:rPr>
              <a:t>nuove tecnologie, raccontare </a:t>
            </a:r>
            <a:r>
              <a:rPr sz="1200" dirty="0">
                <a:latin typeface="Calibri"/>
                <a:cs typeface="Calibri"/>
              </a:rPr>
              <a:t>e </a:t>
            </a:r>
            <a:r>
              <a:rPr sz="1200" spc="-5" dirty="0">
                <a:latin typeface="Calibri"/>
                <a:cs typeface="Calibri"/>
              </a:rPr>
              <a:t>raccontarsi </a:t>
            </a:r>
            <a:r>
              <a:rPr sz="1200" dirty="0">
                <a:latin typeface="Calibri"/>
                <a:cs typeface="Calibri"/>
              </a:rPr>
              <a:t>è oggi </a:t>
            </a:r>
            <a:r>
              <a:rPr sz="1200" spc="-5" dirty="0">
                <a:latin typeface="Calibri"/>
                <a:cs typeface="Calibri"/>
              </a:rPr>
              <a:t>un’attività che ci coinvolge  sempre più. La proposta </a:t>
            </a:r>
            <a:r>
              <a:rPr sz="1200" dirty="0">
                <a:latin typeface="Calibri"/>
                <a:cs typeface="Calibri"/>
              </a:rPr>
              <a:t>del </a:t>
            </a:r>
            <a:r>
              <a:rPr sz="1200" spc="-5" dirty="0">
                <a:latin typeface="Calibri"/>
                <a:cs typeface="Calibri"/>
              </a:rPr>
              <a:t>Festival </a:t>
            </a:r>
            <a:r>
              <a:rPr sz="1200" dirty="0">
                <a:latin typeface="Calibri"/>
                <a:cs typeface="Calibri"/>
              </a:rPr>
              <a:t>è </a:t>
            </a:r>
            <a:r>
              <a:rPr sz="1200" spc="-5" dirty="0">
                <a:latin typeface="Calibri"/>
                <a:cs typeface="Calibri"/>
              </a:rPr>
              <a:t>quindi </a:t>
            </a:r>
            <a:r>
              <a:rPr sz="1200" dirty="0">
                <a:latin typeface="Calibri"/>
                <a:cs typeface="Calibri"/>
              </a:rPr>
              <a:t>quella di </a:t>
            </a:r>
            <a:r>
              <a:rPr sz="1200" spc="-5" dirty="0">
                <a:latin typeface="Calibri"/>
                <a:cs typeface="Calibri"/>
              </a:rPr>
              <a:t>creare </a:t>
            </a:r>
            <a:r>
              <a:rPr sz="1200" dirty="0">
                <a:latin typeface="Calibri"/>
                <a:cs typeface="Calibri"/>
              </a:rPr>
              <a:t>dei </a:t>
            </a:r>
            <a:r>
              <a:rPr sz="1200" spc="-5" dirty="0">
                <a:latin typeface="Calibri"/>
                <a:cs typeface="Calibri"/>
              </a:rPr>
              <a:t>percorsi </a:t>
            </a:r>
            <a:r>
              <a:rPr sz="1200" dirty="0">
                <a:latin typeface="Calibri"/>
                <a:cs typeface="Calibri"/>
              </a:rPr>
              <a:t>per </a:t>
            </a:r>
            <a:r>
              <a:rPr sz="1200" spc="-5" dirty="0">
                <a:latin typeface="Calibri"/>
                <a:cs typeface="Calibri"/>
              </a:rPr>
              <a:t>stimolare </a:t>
            </a:r>
            <a:r>
              <a:rPr sz="1200" dirty="0">
                <a:latin typeface="Calibri"/>
                <a:cs typeface="Calibri"/>
              </a:rPr>
              <a:t>un  </a:t>
            </a:r>
            <a:r>
              <a:rPr sz="1200" spc="-5" dirty="0">
                <a:latin typeface="Calibri"/>
                <a:cs typeface="Calibri"/>
              </a:rPr>
              <a:t>approccio consapevole, </a:t>
            </a:r>
            <a:r>
              <a:rPr sz="1200" dirty="0">
                <a:latin typeface="Calibri"/>
                <a:cs typeface="Calibri"/>
              </a:rPr>
              <a:t>pur </a:t>
            </a:r>
            <a:r>
              <a:rPr sz="1200" spc="-5" dirty="0">
                <a:latin typeface="Calibri"/>
                <a:cs typeface="Calibri"/>
              </a:rPr>
              <a:t>rispettando </a:t>
            </a:r>
            <a:r>
              <a:rPr sz="1200" dirty="0">
                <a:latin typeface="Calibri"/>
                <a:cs typeface="Calibri"/>
              </a:rPr>
              <a:t>la massima libertà </a:t>
            </a:r>
            <a:r>
              <a:rPr sz="1200" spc="-5" dirty="0">
                <a:latin typeface="Calibri"/>
                <a:cs typeface="Calibri"/>
              </a:rPr>
              <a:t>espressiva </a:t>
            </a:r>
            <a:r>
              <a:rPr sz="1200" dirty="0">
                <a:latin typeface="Calibri"/>
                <a:cs typeface="Calibri"/>
              </a:rPr>
              <a:t>dei </a:t>
            </a:r>
            <a:r>
              <a:rPr sz="1200" spc="-5" dirty="0">
                <a:latin typeface="Calibri"/>
                <a:cs typeface="Calibri"/>
              </a:rPr>
              <a:t>bambini </a:t>
            </a:r>
            <a:r>
              <a:rPr sz="1200" dirty="0">
                <a:latin typeface="Calibri"/>
                <a:cs typeface="Calibri"/>
              </a:rPr>
              <a:t>e dei</a:t>
            </a:r>
            <a:r>
              <a:rPr sz="1200" spc="25" dirty="0">
                <a:latin typeface="Calibri"/>
                <a:cs typeface="Calibri"/>
              </a:rPr>
              <a:t> </a:t>
            </a:r>
            <a:r>
              <a:rPr sz="1200" spc="-5" dirty="0">
                <a:latin typeface="Calibri"/>
                <a:cs typeface="Calibri"/>
              </a:rPr>
              <a:t>ragazzi.</a:t>
            </a:r>
            <a:endParaRPr sz="1200">
              <a:latin typeface="Calibri"/>
              <a:cs typeface="Calibri"/>
            </a:endParaRPr>
          </a:p>
          <a:p>
            <a:pPr>
              <a:lnSpc>
                <a:spcPct val="100000"/>
              </a:lnSpc>
              <a:spcBef>
                <a:spcPts val="50"/>
              </a:spcBef>
            </a:pPr>
            <a:endParaRPr sz="1200">
              <a:latin typeface="Times New Roman"/>
              <a:cs typeface="Times New Roman"/>
            </a:endParaRPr>
          </a:p>
          <a:p>
            <a:pPr marL="12700" algn="just">
              <a:lnSpc>
                <a:spcPct val="100000"/>
              </a:lnSpc>
            </a:pPr>
            <a:r>
              <a:rPr sz="1200" b="1" spc="-5" dirty="0">
                <a:latin typeface="Calibri"/>
                <a:cs typeface="Calibri"/>
              </a:rPr>
              <a:t>Due avvenimenti quest’anno affiancheranno </a:t>
            </a:r>
            <a:r>
              <a:rPr sz="1200" b="1" dirty="0">
                <a:latin typeface="Calibri"/>
                <a:cs typeface="Calibri"/>
              </a:rPr>
              <a:t>il</a:t>
            </a:r>
            <a:r>
              <a:rPr sz="1200" b="1" spc="20" dirty="0">
                <a:latin typeface="Calibri"/>
                <a:cs typeface="Calibri"/>
              </a:rPr>
              <a:t> </a:t>
            </a:r>
            <a:r>
              <a:rPr sz="1200" b="1" spc="-5" dirty="0">
                <a:latin typeface="Calibri"/>
                <a:cs typeface="Calibri"/>
              </a:rPr>
              <a:t>Festival.</a:t>
            </a:r>
            <a:endParaRPr sz="1200">
              <a:latin typeface="Calibri"/>
              <a:cs typeface="Calibri"/>
            </a:endParaRPr>
          </a:p>
          <a:p>
            <a:pPr>
              <a:lnSpc>
                <a:spcPct val="100000"/>
              </a:lnSpc>
              <a:spcBef>
                <a:spcPts val="35"/>
              </a:spcBef>
            </a:pPr>
            <a:endParaRPr sz="1200">
              <a:latin typeface="Times New Roman"/>
              <a:cs typeface="Times New Roman"/>
            </a:endParaRPr>
          </a:p>
          <a:p>
            <a:pPr marL="12700" marR="6350" algn="just">
              <a:lnSpc>
                <a:spcPct val="101699"/>
              </a:lnSpc>
            </a:pPr>
            <a:r>
              <a:rPr sz="1200" i="1" spc="-5" dirty="0">
                <a:latin typeface="Calibri"/>
                <a:cs typeface="Calibri"/>
              </a:rPr>
              <a:t>“WWW </a:t>
            </a:r>
            <a:r>
              <a:rPr sz="1200" i="1" dirty="0">
                <a:latin typeface="Calibri"/>
                <a:cs typeface="Calibri"/>
              </a:rPr>
              <a:t>– </a:t>
            </a:r>
            <a:r>
              <a:rPr sz="1200" i="1" spc="-5" dirty="0">
                <a:latin typeface="Calibri"/>
                <a:cs typeface="Calibri"/>
              </a:rPr>
              <a:t>KnoW the World with Words” </a:t>
            </a:r>
            <a:r>
              <a:rPr sz="1200" spc="-5" dirty="0">
                <a:latin typeface="Calibri"/>
                <a:cs typeface="Calibri"/>
              </a:rPr>
              <a:t>si </a:t>
            </a:r>
            <a:r>
              <a:rPr sz="1200" dirty="0">
                <a:latin typeface="Calibri"/>
                <a:cs typeface="Calibri"/>
              </a:rPr>
              <a:t>terrà nel giorno di </a:t>
            </a:r>
            <a:r>
              <a:rPr sz="1200" spc="-5" dirty="0">
                <a:latin typeface="Calibri"/>
                <a:cs typeface="Calibri"/>
              </a:rPr>
              <a:t>apertura </a:t>
            </a:r>
            <a:r>
              <a:rPr sz="1200" dirty="0">
                <a:latin typeface="Calibri"/>
                <a:cs typeface="Calibri"/>
              </a:rPr>
              <a:t>del </a:t>
            </a:r>
            <a:r>
              <a:rPr sz="1200" spc="-5" dirty="0">
                <a:latin typeface="Calibri"/>
                <a:cs typeface="Calibri"/>
              </a:rPr>
              <a:t>Festival, </a:t>
            </a:r>
            <a:r>
              <a:rPr sz="1200" dirty="0">
                <a:latin typeface="Calibri"/>
                <a:cs typeface="Calibri"/>
              </a:rPr>
              <a:t>lunedì 16 </a:t>
            </a:r>
            <a:r>
              <a:rPr sz="1200" spc="-5" dirty="0">
                <a:latin typeface="Calibri"/>
                <a:cs typeface="Calibri"/>
              </a:rPr>
              <a:t>marzo  </a:t>
            </a:r>
            <a:r>
              <a:rPr sz="1200" dirty="0">
                <a:latin typeface="Calibri"/>
                <a:cs typeface="Calibri"/>
              </a:rPr>
              <a:t>a </a:t>
            </a:r>
            <a:r>
              <a:rPr sz="1200" spc="-5" dirty="0">
                <a:latin typeface="Calibri"/>
                <a:cs typeface="Calibri"/>
              </a:rPr>
              <a:t>Napoli. Presso </a:t>
            </a:r>
            <a:r>
              <a:rPr sz="1200" dirty="0">
                <a:latin typeface="Calibri"/>
                <a:cs typeface="Calibri"/>
              </a:rPr>
              <a:t>il </a:t>
            </a:r>
            <a:r>
              <a:rPr sz="1200" spc="-10" dirty="0">
                <a:latin typeface="Calibri"/>
                <a:cs typeface="Calibri"/>
              </a:rPr>
              <a:t>Museo </a:t>
            </a:r>
            <a:r>
              <a:rPr sz="1200" spc="-5" dirty="0">
                <a:latin typeface="Calibri"/>
                <a:cs typeface="Calibri"/>
              </a:rPr>
              <a:t>d’Arte contemporanea Donnaregina (MADRE), l’artista </a:t>
            </a:r>
            <a:r>
              <a:rPr sz="1200" dirty="0">
                <a:latin typeface="Calibri"/>
                <a:cs typeface="Calibri"/>
              </a:rPr>
              <a:t>di </a:t>
            </a:r>
            <a:r>
              <a:rPr sz="1200" spc="-5" dirty="0">
                <a:latin typeface="Calibri"/>
                <a:cs typeface="Calibri"/>
              </a:rPr>
              <a:t>fama  internazionale Michelangelo Pistoletto sarà l’ospite d’eccezione </a:t>
            </a:r>
            <a:r>
              <a:rPr sz="1200" dirty="0">
                <a:latin typeface="Calibri"/>
                <a:cs typeface="Calibri"/>
              </a:rPr>
              <a:t>di </a:t>
            </a:r>
            <a:r>
              <a:rPr sz="1200" spc="-5" dirty="0">
                <a:latin typeface="Calibri"/>
                <a:cs typeface="Calibri"/>
              </a:rPr>
              <a:t>un evento per ragazzi, </a:t>
            </a:r>
            <a:r>
              <a:rPr sz="1200" dirty="0">
                <a:latin typeface="Calibri"/>
                <a:cs typeface="Calibri"/>
              </a:rPr>
              <a:t>a </a:t>
            </a:r>
            <a:r>
              <a:rPr sz="1200" spc="-10" dirty="0">
                <a:latin typeface="Calibri"/>
                <a:cs typeface="Calibri"/>
              </a:rPr>
              <a:t>cura  </a:t>
            </a:r>
            <a:r>
              <a:rPr sz="1200" dirty="0">
                <a:latin typeface="Calibri"/>
                <a:cs typeface="Calibri"/>
              </a:rPr>
              <a:t>del </a:t>
            </a:r>
            <a:r>
              <a:rPr sz="1200" spc="-5" dirty="0">
                <a:latin typeface="Calibri"/>
                <a:cs typeface="Calibri"/>
              </a:rPr>
              <a:t>Dipartimento Educazione Castello </a:t>
            </a:r>
            <a:r>
              <a:rPr sz="1200" dirty="0">
                <a:latin typeface="Calibri"/>
                <a:cs typeface="Calibri"/>
              </a:rPr>
              <a:t>di </a:t>
            </a:r>
            <a:r>
              <a:rPr sz="1200" spc="-5" dirty="0">
                <a:latin typeface="Calibri"/>
                <a:cs typeface="Calibri"/>
              </a:rPr>
              <a:t>Rivoli Museo d’Arte Contemporanea </a:t>
            </a:r>
            <a:r>
              <a:rPr sz="1200" dirty="0">
                <a:latin typeface="Calibri"/>
                <a:cs typeface="Calibri"/>
              </a:rPr>
              <a:t>in </a:t>
            </a:r>
            <a:r>
              <a:rPr sz="1200" spc="-5" dirty="0">
                <a:latin typeface="Calibri"/>
                <a:cs typeface="Calibri"/>
              </a:rPr>
              <a:t>collaborazione</a:t>
            </a:r>
            <a:r>
              <a:rPr sz="1200" spc="165" dirty="0">
                <a:latin typeface="Calibri"/>
                <a:cs typeface="Calibri"/>
              </a:rPr>
              <a:t> </a:t>
            </a:r>
            <a:r>
              <a:rPr sz="1200" spc="-5" dirty="0">
                <a:latin typeface="Calibri"/>
                <a:cs typeface="Calibri"/>
              </a:rPr>
              <a:t>con</a:t>
            </a:r>
            <a:endParaRPr sz="1200">
              <a:latin typeface="Calibri"/>
              <a:cs typeface="Calibri"/>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800" cy="812419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778885">
              <a:lnSpc>
                <a:spcPts val="1839"/>
              </a:lnSpc>
            </a:pPr>
            <a:r>
              <a:rPr sz="1600" b="1" spc="-5" dirty="0">
                <a:latin typeface="Arial"/>
                <a:cs typeface="Arial"/>
              </a:rPr>
              <a:t>news.observo-onlus.org  9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8890" algn="just">
              <a:lnSpc>
                <a:spcPct val="101299"/>
              </a:lnSpc>
              <a:spcBef>
                <a:spcPts val="920"/>
              </a:spcBef>
            </a:pPr>
            <a:r>
              <a:rPr sz="1200" dirty="0">
                <a:latin typeface="Calibri"/>
                <a:cs typeface="Calibri"/>
              </a:rPr>
              <a:t>MADRE, e </a:t>
            </a:r>
            <a:r>
              <a:rPr sz="1200" spc="-5" dirty="0">
                <a:latin typeface="Calibri"/>
                <a:cs typeface="Calibri"/>
              </a:rPr>
              <a:t>Cittadellarte Fondazione Pistoletto. </a:t>
            </a:r>
            <a:r>
              <a:rPr sz="1200" dirty="0">
                <a:latin typeface="Calibri"/>
                <a:cs typeface="Calibri"/>
              </a:rPr>
              <a:t>Un </a:t>
            </a:r>
            <a:r>
              <a:rPr sz="1200" spc="-5" dirty="0">
                <a:latin typeface="Calibri"/>
                <a:cs typeface="Calibri"/>
              </a:rPr>
              <a:t>esempio </a:t>
            </a:r>
            <a:r>
              <a:rPr sz="1200" dirty="0">
                <a:latin typeface="Calibri"/>
                <a:cs typeface="Calibri"/>
              </a:rPr>
              <a:t>della </a:t>
            </a:r>
            <a:r>
              <a:rPr sz="1200" spc="-5" dirty="0">
                <a:latin typeface="Calibri"/>
                <a:cs typeface="Calibri"/>
              </a:rPr>
              <a:t>forza </a:t>
            </a:r>
            <a:r>
              <a:rPr sz="1200" dirty="0">
                <a:latin typeface="Calibri"/>
                <a:cs typeface="Calibri"/>
              </a:rPr>
              <a:t>del </a:t>
            </a:r>
            <a:r>
              <a:rPr sz="1200" spc="-5" dirty="0">
                <a:latin typeface="Calibri"/>
                <a:cs typeface="Calibri"/>
              </a:rPr>
              <a:t>network </a:t>
            </a:r>
            <a:r>
              <a:rPr sz="1200" dirty="0">
                <a:latin typeface="Calibri"/>
                <a:cs typeface="Calibri"/>
              </a:rPr>
              <a:t>tra </a:t>
            </a:r>
            <a:r>
              <a:rPr sz="1200" spc="-5" dirty="0">
                <a:latin typeface="Calibri"/>
                <a:cs typeface="Calibri"/>
              </a:rPr>
              <a:t>musei,  istituzioni culturali </a:t>
            </a:r>
            <a:r>
              <a:rPr sz="1200" dirty="0">
                <a:latin typeface="Calibri"/>
                <a:cs typeface="Calibri"/>
              </a:rPr>
              <a:t>e </a:t>
            </a:r>
            <a:r>
              <a:rPr sz="1200" spc="-5" dirty="0">
                <a:latin typeface="Calibri"/>
                <a:cs typeface="Calibri"/>
              </a:rPr>
              <a:t>banche accomunati da progetti </a:t>
            </a:r>
            <a:r>
              <a:rPr sz="1200" dirty="0">
                <a:latin typeface="Calibri"/>
                <a:cs typeface="Calibri"/>
              </a:rPr>
              <a:t>e </a:t>
            </a:r>
            <a:r>
              <a:rPr sz="1200" spc="-5" dirty="0">
                <a:latin typeface="Calibri"/>
                <a:cs typeface="Calibri"/>
              </a:rPr>
              <a:t>visioni condivisi </a:t>
            </a:r>
            <a:r>
              <a:rPr sz="1200" dirty="0">
                <a:latin typeface="Calibri"/>
                <a:cs typeface="Calibri"/>
              </a:rPr>
              <a:t>nel </a:t>
            </a:r>
            <a:r>
              <a:rPr sz="1200" spc="-5" dirty="0">
                <a:latin typeface="Calibri"/>
                <a:cs typeface="Calibri"/>
              </a:rPr>
              <a:t>tempo, capacità di  sinergia che </a:t>
            </a:r>
            <a:r>
              <a:rPr sz="1200" dirty="0">
                <a:latin typeface="Calibri"/>
                <a:cs typeface="Calibri"/>
              </a:rPr>
              <a:t>il </a:t>
            </a:r>
            <a:r>
              <a:rPr sz="1200" spc="-5" dirty="0">
                <a:latin typeface="Calibri"/>
                <a:cs typeface="Calibri"/>
              </a:rPr>
              <a:t>Festival della Cultura Creativa</a:t>
            </a:r>
            <a:r>
              <a:rPr sz="1200" spc="30" dirty="0">
                <a:latin typeface="Calibri"/>
                <a:cs typeface="Calibri"/>
              </a:rPr>
              <a:t> </a:t>
            </a:r>
            <a:r>
              <a:rPr sz="1200" spc="-5" dirty="0">
                <a:latin typeface="Calibri"/>
                <a:cs typeface="Calibri"/>
              </a:rPr>
              <a:t>incentiva.</a:t>
            </a:r>
            <a:endParaRPr sz="1200">
              <a:latin typeface="Calibri"/>
              <a:cs typeface="Calibri"/>
            </a:endParaRPr>
          </a:p>
          <a:p>
            <a:pPr>
              <a:lnSpc>
                <a:spcPct val="100000"/>
              </a:lnSpc>
              <a:spcBef>
                <a:spcPts val="35"/>
              </a:spcBef>
            </a:pPr>
            <a:endParaRPr sz="1200">
              <a:latin typeface="Times New Roman"/>
              <a:cs typeface="Times New Roman"/>
            </a:endParaRPr>
          </a:p>
          <a:p>
            <a:pPr marL="12700" marR="5080" algn="just">
              <a:lnSpc>
                <a:spcPct val="101600"/>
              </a:lnSpc>
            </a:pPr>
            <a:r>
              <a:rPr sz="1200" spc="-5" dirty="0">
                <a:latin typeface="Calibri"/>
                <a:cs typeface="Calibri"/>
              </a:rPr>
              <a:t>Venerdì </a:t>
            </a:r>
            <a:r>
              <a:rPr sz="1200" dirty="0">
                <a:latin typeface="Calibri"/>
                <a:cs typeface="Calibri"/>
              </a:rPr>
              <a:t>20 </a:t>
            </a:r>
            <a:r>
              <a:rPr sz="1200" spc="-5" dirty="0">
                <a:latin typeface="Calibri"/>
                <a:cs typeface="Calibri"/>
              </a:rPr>
              <a:t>marzo </a:t>
            </a:r>
            <a:r>
              <a:rPr sz="1200" dirty="0">
                <a:latin typeface="Calibri"/>
                <a:cs typeface="Calibri"/>
              </a:rPr>
              <a:t>a </a:t>
            </a:r>
            <a:r>
              <a:rPr sz="1200" spc="-5" dirty="0">
                <a:latin typeface="Calibri"/>
                <a:cs typeface="Calibri"/>
              </a:rPr>
              <a:t>Roma presso </a:t>
            </a:r>
            <a:r>
              <a:rPr sz="1200" dirty="0">
                <a:latin typeface="Calibri"/>
                <a:cs typeface="Calibri"/>
              </a:rPr>
              <a:t>la </a:t>
            </a:r>
            <a:r>
              <a:rPr sz="1200" spc="-5" dirty="0">
                <a:latin typeface="Calibri"/>
                <a:cs typeface="Calibri"/>
              </a:rPr>
              <a:t>sede dell’Abi, </a:t>
            </a:r>
            <a:r>
              <a:rPr sz="1200" spc="-10" dirty="0">
                <a:latin typeface="Calibri"/>
                <a:cs typeface="Calibri"/>
              </a:rPr>
              <a:t>le </a:t>
            </a:r>
            <a:r>
              <a:rPr sz="1200" spc="-5" dirty="0">
                <a:latin typeface="Calibri"/>
                <a:cs typeface="Calibri"/>
              </a:rPr>
              <a:t>antiche Scuderie </a:t>
            </a:r>
            <a:r>
              <a:rPr sz="1200" dirty="0">
                <a:latin typeface="Calibri"/>
                <a:cs typeface="Calibri"/>
              </a:rPr>
              <a:t>di </a:t>
            </a:r>
            <a:r>
              <a:rPr sz="1200" spc="-5" dirty="0">
                <a:latin typeface="Calibri"/>
                <a:cs typeface="Calibri"/>
              </a:rPr>
              <a:t>Palazzo Altieri  ospiteranno l’incontro </a:t>
            </a:r>
            <a:r>
              <a:rPr sz="1200" i="1" spc="-5" dirty="0">
                <a:latin typeface="Calibri"/>
                <a:cs typeface="Calibri"/>
              </a:rPr>
              <a:t>Reinventare l’apprendimento </a:t>
            </a:r>
            <a:r>
              <a:rPr sz="1200" i="1" dirty="0">
                <a:latin typeface="Calibri"/>
                <a:cs typeface="Calibri"/>
              </a:rPr>
              <a:t>– </a:t>
            </a:r>
            <a:r>
              <a:rPr sz="1200" i="1" spc="-5" dirty="0">
                <a:latin typeface="Calibri"/>
                <a:cs typeface="Calibri"/>
              </a:rPr>
              <a:t>Cultura </a:t>
            </a:r>
            <a:r>
              <a:rPr sz="1200" i="1" dirty="0">
                <a:latin typeface="Calibri"/>
                <a:cs typeface="Calibri"/>
              </a:rPr>
              <a:t>e </a:t>
            </a:r>
            <a:r>
              <a:rPr sz="1200" i="1" spc="-5" dirty="0">
                <a:latin typeface="Calibri"/>
                <a:cs typeface="Calibri"/>
              </a:rPr>
              <a:t>creatività </a:t>
            </a:r>
            <a:r>
              <a:rPr sz="1200" i="1" dirty="0">
                <a:latin typeface="Calibri"/>
                <a:cs typeface="Calibri"/>
              </a:rPr>
              <a:t>tra </a:t>
            </a:r>
            <a:r>
              <a:rPr sz="1200" i="1" spc="-5" dirty="0">
                <a:latin typeface="Calibri"/>
                <a:cs typeface="Calibri"/>
              </a:rPr>
              <a:t>linguaggi, metodi </a:t>
            </a:r>
            <a:r>
              <a:rPr sz="1200" i="1" dirty="0">
                <a:latin typeface="Calibri"/>
                <a:cs typeface="Calibri"/>
              </a:rPr>
              <a:t>e  </a:t>
            </a:r>
            <a:r>
              <a:rPr sz="1200" i="1" spc="-5" dirty="0">
                <a:latin typeface="Calibri"/>
                <a:cs typeface="Calibri"/>
              </a:rPr>
              <a:t>azioni</a:t>
            </a:r>
            <a:r>
              <a:rPr sz="1200" spc="-5" dirty="0">
                <a:latin typeface="Calibri"/>
                <a:cs typeface="Calibri"/>
              </a:rPr>
              <a:t>. Parteciperanno, tra </a:t>
            </a:r>
            <a:r>
              <a:rPr sz="1200" dirty="0">
                <a:latin typeface="Calibri"/>
                <a:cs typeface="Calibri"/>
              </a:rPr>
              <a:t>gli </a:t>
            </a:r>
            <a:r>
              <a:rPr sz="1200" spc="-5" dirty="0">
                <a:latin typeface="Calibri"/>
                <a:cs typeface="Calibri"/>
              </a:rPr>
              <a:t>altri: Aldo Tanchis, comunicatore </a:t>
            </a:r>
            <a:r>
              <a:rPr sz="1200" dirty="0">
                <a:latin typeface="Calibri"/>
                <a:cs typeface="Calibri"/>
              </a:rPr>
              <a:t>e </a:t>
            </a:r>
            <a:r>
              <a:rPr sz="1200" spc="-5" dirty="0">
                <a:latin typeface="Calibri"/>
                <a:cs typeface="Calibri"/>
              </a:rPr>
              <a:t>autore </a:t>
            </a:r>
            <a:r>
              <a:rPr sz="1200" dirty="0">
                <a:latin typeface="Calibri"/>
                <a:cs typeface="Calibri"/>
              </a:rPr>
              <a:t>del </a:t>
            </a:r>
            <a:r>
              <a:rPr sz="1200" spc="-5" dirty="0">
                <a:latin typeface="Calibri"/>
                <a:cs typeface="Calibri"/>
              </a:rPr>
              <a:t>libro Bruno Munari;  </a:t>
            </a:r>
            <a:r>
              <a:rPr sz="1200" dirty="0">
                <a:latin typeface="Calibri"/>
                <a:cs typeface="Calibri"/>
              </a:rPr>
              <a:t>Anna </a:t>
            </a:r>
            <a:r>
              <a:rPr sz="1200" spc="-5" dirty="0">
                <a:latin typeface="Calibri"/>
                <a:cs typeface="Calibri"/>
              </a:rPr>
              <a:t>Pironti, Responsabile Dipartimento Educazione Museo Castello </a:t>
            </a:r>
            <a:r>
              <a:rPr sz="1200" dirty="0">
                <a:latin typeface="Calibri"/>
                <a:cs typeface="Calibri"/>
              </a:rPr>
              <a:t>di </a:t>
            </a:r>
            <a:r>
              <a:rPr sz="1200" spc="-5" dirty="0">
                <a:latin typeface="Calibri"/>
                <a:cs typeface="Calibri"/>
              </a:rPr>
              <a:t>Rivoli; Alessandra Falconi,  referente </a:t>
            </a:r>
            <a:r>
              <a:rPr sz="1200" dirty="0">
                <a:latin typeface="Calibri"/>
                <a:cs typeface="Calibri"/>
              </a:rPr>
              <a:t>del </a:t>
            </a:r>
            <a:r>
              <a:rPr sz="1200" spc="-10" dirty="0">
                <a:latin typeface="Calibri"/>
                <a:cs typeface="Calibri"/>
              </a:rPr>
              <a:t>Centro </a:t>
            </a:r>
            <a:r>
              <a:rPr sz="1200" spc="-5" dirty="0">
                <a:latin typeface="Calibri"/>
                <a:cs typeface="Calibri"/>
              </a:rPr>
              <a:t>Alberto Manzi; Carlo Infante, Presidente </a:t>
            </a:r>
            <a:r>
              <a:rPr sz="1200" dirty="0">
                <a:latin typeface="Calibri"/>
                <a:cs typeface="Calibri"/>
              </a:rPr>
              <a:t>di </a:t>
            </a:r>
            <a:r>
              <a:rPr sz="1200" spc="-5" dirty="0">
                <a:latin typeface="Calibri"/>
                <a:cs typeface="Calibri"/>
              </a:rPr>
              <a:t>Urban Experience; Fiorella  </a:t>
            </a:r>
            <a:r>
              <a:rPr sz="1200" dirty="0">
                <a:latin typeface="Calibri"/>
                <a:cs typeface="Calibri"/>
              </a:rPr>
              <a:t>Operto, </a:t>
            </a:r>
            <a:r>
              <a:rPr sz="1200" spc="-5" dirty="0">
                <a:latin typeface="Calibri"/>
                <a:cs typeface="Calibri"/>
              </a:rPr>
              <a:t>Presidente della Scuola </a:t>
            </a:r>
            <a:r>
              <a:rPr sz="1200" dirty="0">
                <a:latin typeface="Calibri"/>
                <a:cs typeface="Calibri"/>
              </a:rPr>
              <a:t>di </a:t>
            </a:r>
            <a:r>
              <a:rPr sz="1200" spc="-5" dirty="0">
                <a:latin typeface="Calibri"/>
                <a:cs typeface="Calibri"/>
              </a:rPr>
              <a:t>Robotica; Hubert Jaoui, </a:t>
            </a:r>
            <a:r>
              <a:rPr sz="1200" dirty="0">
                <a:latin typeface="Calibri"/>
                <a:cs typeface="Calibri"/>
              </a:rPr>
              <a:t>esperto </a:t>
            </a:r>
            <a:r>
              <a:rPr sz="1200" spc="5" dirty="0">
                <a:latin typeface="Calibri"/>
                <a:cs typeface="Calibri"/>
              </a:rPr>
              <a:t>di </a:t>
            </a:r>
            <a:r>
              <a:rPr sz="1200" spc="-5" dirty="0">
                <a:latin typeface="Calibri"/>
                <a:cs typeface="Calibri"/>
              </a:rPr>
              <a:t>creatività applicata; </a:t>
            </a:r>
            <a:r>
              <a:rPr sz="1200" dirty="0">
                <a:latin typeface="Calibri"/>
                <a:cs typeface="Calibri"/>
              </a:rPr>
              <a:t>Ruggero  Poi, </a:t>
            </a:r>
            <a:r>
              <a:rPr sz="1200" spc="-5" dirty="0">
                <a:latin typeface="Calibri"/>
                <a:cs typeface="Calibri"/>
              </a:rPr>
              <a:t>Vice Presidente esecutivo </a:t>
            </a:r>
            <a:r>
              <a:rPr sz="1200" dirty="0">
                <a:latin typeface="Calibri"/>
                <a:cs typeface="Calibri"/>
              </a:rPr>
              <a:t>della </a:t>
            </a:r>
            <a:r>
              <a:rPr sz="1200" spc="-5" dirty="0">
                <a:latin typeface="Calibri"/>
                <a:cs typeface="Calibri"/>
              </a:rPr>
              <a:t>Fondazione Montessori</a:t>
            </a:r>
            <a:r>
              <a:rPr sz="1200" spc="-15" dirty="0">
                <a:latin typeface="Calibri"/>
                <a:cs typeface="Calibri"/>
              </a:rPr>
              <a:t> </a:t>
            </a:r>
            <a:r>
              <a:rPr sz="1200" dirty="0">
                <a:latin typeface="Calibri"/>
                <a:cs typeface="Calibri"/>
              </a:rPr>
              <a:t>Italia.</a:t>
            </a:r>
            <a:endParaRPr sz="1200">
              <a:latin typeface="Calibri"/>
              <a:cs typeface="Calibri"/>
            </a:endParaRPr>
          </a:p>
          <a:p>
            <a:pPr>
              <a:lnSpc>
                <a:spcPct val="100000"/>
              </a:lnSpc>
              <a:spcBef>
                <a:spcPts val="50"/>
              </a:spcBef>
            </a:pPr>
            <a:endParaRPr sz="1200">
              <a:latin typeface="Times New Roman"/>
              <a:cs typeface="Times New Roman"/>
            </a:endParaRPr>
          </a:p>
          <a:p>
            <a:pPr marL="12700" marR="8255" algn="just">
              <a:lnSpc>
                <a:spcPct val="100800"/>
              </a:lnSpc>
            </a:pPr>
            <a:r>
              <a:rPr sz="1200" spc="-5" dirty="0">
                <a:latin typeface="Calibri"/>
                <a:cs typeface="Calibri"/>
              </a:rPr>
              <a:t>L’immagine identificativa </a:t>
            </a:r>
            <a:r>
              <a:rPr sz="1200" dirty="0">
                <a:latin typeface="Calibri"/>
                <a:cs typeface="Calibri"/>
              </a:rPr>
              <a:t>della </a:t>
            </a:r>
            <a:r>
              <a:rPr sz="1200" spc="-5" dirty="0">
                <a:latin typeface="Calibri"/>
                <a:cs typeface="Calibri"/>
              </a:rPr>
              <a:t>seconda edizione del Festival porta </a:t>
            </a:r>
            <a:r>
              <a:rPr sz="1200" dirty="0">
                <a:latin typeface="Calibri"/>
                <a:cs typeface="Calibri"/>
              </a:rPr>
              <a:t>la firma di </a:t>
            </a:r>
            <a:r>
              <a:rPr sz="1200" spc="-10" dirty="0">
                <a:latin typeface="Calibri"/>
                <a:cs typeface="Calibri"/>
              </a:rPr>
              <a:t>Eva  </a:t>
            </a:r>
            <a:r>
              <a:rPr sz="1200" spc="-5" dirty="0">
                <a:latin typeface="Calibri"/>
                <a:cs typeface="Calibri"/>
              </a:rPr>
              <a:t>Montanari, illustratrice </a:t>
            </a:r>
            <a:r>
              <a:rPr sz="1200" dirty="0">
                <a:latin typeface="Calibri"/>
                <a:cs typeface="Calibri"/>
              </a:rPr>
              <a:t>e </a:t>
            </a:r>
            <a:r>
              <a:rPr sz="1200" spc="-5" dirty="0">
                <a:latin typeface="Calibri"/>
                <a:cs typeface="Calibri"/>
              </a:rPr>
              <a:t>artista </a:t>
            </a:r>
            <a:r>
              <a:rPr sz="1200" dirty="0">
                <a:latin typeface="Calibri"/>
                <a:cs typeface="Calibri"/>
              </a:rPr>
              <a:t>di </a:t>
            </a:r>
            <a:r>
              <a:rPr sz="1200" spc="-5" dirty="0">
                <a:latin typeface="Calibri"/>
                <a:cs typeface="Calibri"/>
              </a:rPr>
              <a:t>fama</a:t>
            </a:r>
            <a:r>
              <a:rPr sz="1200" spc="10" dirty="0">
                <a:latin typeface="Calibri"/>
                <a:cs typeface="Calibri"/>
              </a:rPr>
              <a:t> </a:t>
            </a:r>
            <a:r>
              <a:rPr sz="1200" spc="-5" dirty="0">
                <a:latin typeface="Calibri"/>
                <a:cs typeface="Calibri"/>
              </a:rPr>
              <a:t>internazionale.</a:t>
            </a:r>
            <a:endParaRPr sz="1200">
              <a:latin typeface="Calibri"/>
              <a:cs typeface="Calibri"/>
            </a:endParaRPr>
          </a:p>
          <a:p>
            <a:pPr>
              <a:lnSpc>
                <a:spcPct val="100000"/>
              </a:lnSpc>
              <a:spcBef>
                <a:spcPts val="40"/>
              </a:spcBef>
            </a:pPr>
            <a:endParaRPr sz="1200">
              <a:latin typeface="Times New Roman"/>
              <a:cs typeface="Times New Roman"/>
            </a:endParaRPr>
          </a:p>
          <a:p>
            <a:pPr marL="12700" marR="6350" algn="just">
              <a:lnSpc>
                <a:spcPct val="101299"/>
              </a:lnSpc>
            </a:pPr>
            <a:r>
              <a:rPr sz="1200" spc="-5" dirty="0">
                <a:latin typeface="Calibri"/>
                <a:cs typeface="Calibri"/>
              </a:rPr>
              <a:t>La manifestazione </a:t>
            </a:r>
            <a:r>
              <a:rPr sz="1200" dirty="0">
                <a:latin typeface="Calibri"/>
                <a:cs typeface="Calibri"/>
              </a:rPr>
              <a:t>– </a:t>
            </a:r>
            <a:r>
              <a:rPr sz="1200" spc="-10" dirty="0">
                <a:latin typeface="Calibri"/>
                <a:cs typeface="Calibri"/>
              </a:rPr>
              <a:t>che </a:t>
            </a:r>
            <a:r>
              <a:rPr sz="1200" dirty="0">
                <a:latin typeface="Calibri"/>
                <a:cs typeface="Calibri"/>
              </a:rPr>
              <a:t>ha il </a:t>
            </a:r>
            <a:r>
              <a:rPr sz="1200" spc="-5" dirty="0">
                <a:latin typeface="Calibri"/>
                <a:cs typeface="Calibri"/>
              </a:rPr>
              <a:t>Patrocinio dell’UNESCO </a:t>
            </a:r>
            <a:r>
              <a:rPr sz="1200" dirty="0">
                <a:latin typeface="Calibri"/>
                <a:cs typeface="Calibri"/>
              </a:rPr>
              <a:t>e del </a:t>
            </a:r>
            <a:r>
              <a:rPr sz="1200" spc="-5" dirty="0">
                <a:latin typeface="Calibri"/>
                <a:cs typeface="Calibri"/>
              </a:rPr>
              <a:t>Ministero dei </a:t>
            </a:r>
            <a:r>
              <a:rPr sz="1200" dirty="0">
                <a:latin typeface="Calibri"/>
                <a:cs typeface="Calibri"/>
              </a:rPr>
              <a:t>Beni e </a:t>
            </a:r>
            <a:r>
              <a:rPr sz="1200" spc="-5" dirty="0">
                <a:latin typeface="Calibri"/>
                <a:cs typeface="Calibri"/>
              </a:rPr>
              <a:t>delle  Attività Culturali </a:t>
            </a:r>
            <a:r>
              <a:rPr sz="1200" dirty="0">
                <a:latin typeface="Calibri"/>
                <a:cs typeface="Calibri"/>
              </a:rPr>
              <a:t>e del </a:t>
            </a:r>
            <a:r>
              <a:rPr sz="1200" spc="-5" dirty="0">
                <a:latin typeface="Calibri"/>
                <a:cs typeface="Calibri"/>
              </a:rPr>
              <a:t>Turismo </a:t>
            </a:r>
            <a:r>
              <a:rPr sz="1200" dirty="0">
                <a:latin typeface="Calibri"/>
                <a:cs typeface="Calibri"/>
              </a:rPr>
              <a:t>– ha </a:t>
            </a:r>
            <a:r>
              <a:rPr sz="1200" spc="-5" dirty="0">
                <a:latin typeface="Calibri"/>
                <a:cs typeface="Calibri"/>
              </a:rPr>
              <a:t>ottenuto nella </a:t>
            </a:r>
            <a:r>
              <a:rPr sz="1200" dirty="0">
                <a:latin typeface="Calibri"/>
                <a:cs typeface="Calibri"/>
              </a:rPr>
              <a:t>prima edizione la </a:t>
            </a:r>
            <a:r>
              <a:rPr sz="1200" i="1" spc="-5" dirty="0">
                <a:latin typeface="Calibri"/>
                <a:cs typeface="Calibri"/>
              </a:rPr>
              <a:t>Medaglia del Presidente della  Repubblica</a:t>
            </a:r>
            <a:r>
              <a:rPr sz="1200" spc="-5" dirty="0">
                <a:latin typeface="Calibri"/>
                <a:cs typeface="Calibri"/>
              </a:rPr>
              <a:t>.</a:t>
            </a:r>
            <a:endParaRPr sz="1200">
              <a:latin typeface="Calibri"/>
              <a:cs typeface="Calibri"/>
            </a:endParaRPr>
          </a:p>
          <a:p>
            <a:pPr>
              <a:lnSpc>
                <a:spcPct val="100000"/>
              </a:lnSpc>
              <a:spcBef>
                <a:spcPts val="25"/>
              </a:spcBef>
            </a:pPr>
            <a:endParaRPr sz="1200">
              <a:latin typeface="Times New Roman"/>
              <a:cs typeface="Times New Roman"/>
            </a:endParaRPr>
          </a:p>
          <a:p>
            <a:pPr marL="12700" marR="6350" algn="just">
              <a:lnSpc>
                <a:spcPct val="101699"/>
              </a:lnSpc>
            </a:pPr>
            <a:r>
              <a:rPr sz="1200" dirty="0">
                <a:latin typeface="Calibri"/>
                <a:cs typeface="Calibri"/>
              </a:rPr>
              <a:t>Il </a:t>
            </a:r>
            <a:r>
              <a:rPr sz="1200" spc="-5" dirty="0">
                <a:latin typeface="Calibri"/>
                <a:cs typeface="Calibri"/>
              </a:rPr>
              <a:t>Festival si inserisce </a:t>
            </a:r>
            <a:r>
              <a:rPr sz="1200" dirty="0">
                <a:latin typeface="Calibri"/>
                <a:cs typeface="Calibri"/>
              </a:rPr>
              <a:t>nel più ampio e </a:t>
            </a:r>
            <a:r>
              <a:rPr sz="1200" spc="-5" dirty="0">
                <a:latin typeface="Calibri"/>
                <a:cs typeface="Calibri"/>
              </a:rPr>
              <a:t>articolato piano d’azione </a:t>
            </a:r>
            <a:r>
              <a:rPr sz="1200" dirty="0">
                <a:latin typeface="Calibri"/>
                <a:cs typeface="Calibri"/>
              </a:rPr>
              <a:t>a sostegno dell’arte e della </a:t>
            </a:r>
            <a:r>
              <a:rPr sz="1200" spc="-5" dirty="0">
                <a:latin typeface="Calibri"/>
                <a:cs typeface="Calibri"/>
              </a:rPr>
              <a:t>cultura  </a:t>
            </a:r>
            <a:r>
              <a:rPr sz="1200" dirty="0">
                <a:latin typeface="Calibri"/>
                <a:cs typeface="Calibri"/>
              </a:rPr>
              <a:t>messo a </a:t>
            </a:r>
            <a:r>
              <a:rPr sz="1200" spc="-5" dirty="0">
                <a:latin typeface="Calibri"/>
                <a:cs typeface="Calibri"/>
              </a:rPr>
              <a:t>punto </a:t>
            </a:r>
            <a:r>
              <a:rPr sz="1200" dirty="0">
                <a:latin typeface="Calibri"/>
                <a:cs typeface="Calibri"/>
              </a:rPr>
              <a:t>dall’Abi </a:t>
            </a:r>
            <a:r>
              <a:rPr sz="1200" spc="-5" dirty="0">
                <a:latin typeface="Calibri"/>
                <a:cs typeface="Calibri"/>
              </a:rPr>
              <a:t>con </a:t>
            </a:r>
            <a:r>
              <a:rPr sz="1200" dirty="0">
                <a:latin typeface="Calibri"/>
                <a:cs typeface="Calibri"/>
              </a:rPr>
              <a:t>le </a:t>
            </a:r>
            <a:r>
              <a:rPr sz="1200" spc="-5" dirty="0">
                <a:latin typeface="Calibri"/>
                <a:cs typeface="Calibri"/>
              </a:rPr>
              <a:t>banche </a:t>
            </a:r>
            <a:r>
              <a:rPr sz="1200" dirty="0">
                <a:latin typeface="Calibri"/>
                <a:cs typeface="Calibri"/>
              </a:rPr>
              <a:t>per dare il </a:t>
            </a:r>
            <a:r>
              <a:rPr sz="1200" spc="-5" dirty="0">
                <a:latin typeface="Calibri"/>
                <a:cs typeface="Calibri"/>
              </a:rPr>
              <a:t>proprio contributo </a:t>
            </a:r>
            <a:r>
              <a:rPr sz="1200" dirty="0">
                <a:latin typeface="Calibri"/>
                <a:cs typeface="Calibri"/>
              </a:rPr>
              <a:t>di </a:t>
            </a:r>
            <a:r>
              <a:rPr sz="1200" spc="-5" dirty="0">
                <a:latin typeface="Calibri"/>
                <a:cs typeface="Calibri"/>
              </a:rPr>
              <a:t>settore </a:t>
            </a:r>
            <a:r>
              <a:rPr sz="1200" dirty="0">
                <a:latin typeface="Calibri"/>
                <a:cs typeface="Calibri"/>
              </a:rPr>
              <a:t>alla </a:t>
            </a:r>
            <a:r>
              <a:rPr sz="1200" spc="-5" dirty="0">
                <a:latin typeface="Calibri"/>
                <a:cs typeface="Calibri"/>
              </a:rPr>
              <a:t>tutela </a:t>
            </a:r>
            <a:r>
              <a:rPr sz="1200" dirty="0">
                <a:latin typeface="Calibri"/>
                <a:cs typeface="Calibri"/>
              </a:rPr>
              <a:t>e </a:t>
            </a:r>
            <a:r>
              <a:rPr sz="1200" spc="-5" dirty="0">
                <a:latin typeface="Calibri"/>
                <a:cs typeface="Calibri"/>
              </a:rPr>
              <a:t>alla  condivisione dell’immenso patrimonio storico-artistico</a:t>
            </a:r>
            <a:r>
              <a:rPr sz="1200" spc="30" dirty="0">
                <a:latin typeface="Calibri"/>
                <a:cs typeface="Calibri"/>
              </a:rPr>
              <a:t> </a:t>
            </a:r>
            <a:r>
              <a:rPr sz="1200" spc="-5" dirty="0">
                <a:latin typeface="Calibri"/>
                <a:cs typeface="Calibri"/>
              </a:rPr>
              <a:t>nazionale.</a:t>
            </a:r>
            <a:endParaRPr sz="1200">
              <a:latin typeface="Calibri"/>
              <a:cs typeface="Calibri"/>
            </a:endParaRPr>
          </a:p>
          <a:p>
            <a:pPr>
              <a:lnSpc>
                <a:spcPct val="100000"/>
              </a:lnSpc>
              <a:spcBef>
                <a:spcPts val="35"/>
              </a:spcBef>
            </a:pPr>
            <a:endParaRPr sz="1200">
              <a:latin typeface="Times New Roman"/>
              <a:cs typeface="Times New Roman"/>
            </a:endParaRPr>
          </a:p>
          <a:p>
            <a:pPr marL="12700">
              <a:lnSpc>
                <a:spcPct val="100000"/>
              </a:lnSpc>
            </a:pPr>
            <a:r>
              <a:rPr sz="1200" spc="-5" dirty="0">
                <a:latin typeface="Calibri"/>
                <a:cs typeface="Calibri"/>
              </a:rPr>
              <a:t>Le informazioni </a:t>
            </a:r>
            <a:r>
              <a:rPr sz="1200" dirty="0">
                <a:latin typeface="Calibri"/>
                <a:cs typeface="Calibri"/>
              </a:rPr>
              <a:t>e i </a:t>
            </a:r>
            <a:r>
              <a:rPr sz="1200" spc="-5" dirty="0">
                <a:latin typeface="Calibri"/>
                <a:cs typeface="Calibri"/>
              </a:rPr>
              <a:t>dettagli su eventi, città </a:t>
            </a:r>
            <a:r>
              <a:rPr sz="1200" dirty="0">
                <a:latin typeface="Calibri"/>
                <a:cs typeface="Calibri"/>
              </a:rPr>
              <a:t>e </a:t>
            </a:r>
            <a:r>
              <a:rPr sz="1200" spc="-5" dirty="0">
                <a:latin typeface="Calibri"/>
                <a:cs typeface="Calibri"/>
              </a:rPr>
              <a:t>sedi </a:t>
            </a:r>
            <a:r>
              <a:rPr sz="1200" dirty="0">
                <a:latin typeface="Calibri"/>
                <a:cs typeface="Calibri"/>
              </a:rPr>
              <a:t>della </a:t>
            </a:r>
            <a:r>
              <a:rPr sz="1200" spc="-5" dirty="0">
                <a:latin typeface="Calibri"/>
                <a:cs typeface="Calibri"/>
              </a:rPr>
              <a:t>manifestazione saranno disponibili sul</a:t>
            </a:r>
            <a:r>
              <a:rPr sz="1200" spc="80" dirty="0">
                <a:latin typeface="Calibri"/>
                <a:cs typeface="Calibri"/>
              </a:rPr>
              <a:t> </a:t>
            </a:r>
            <a:r>
              <a:rPr sz="1200" spc="-5" dirty="0">
                <a:latin typeface="Calibri"/>
                <a:cs typeface="Calibri"/>
              </a:rPr>
              <a:t>sito</a:t>
            </a:r>
            <a:endParaRPr sz="1200">
              <a:latin typeface="Calibri"/>
              <a:cs typeface="Calibri"/>
            </a:endParaRPr>
          </a:p>
          <a:p>
            <a:pPr>
              <a:lnSpc>
                <a:spcPct val="100000"/>
              </a:lnSpc>
              <a:spcBef>
                <a:spcPts val="45"/>
              </a:spcBef>
            </a:pPr>
            <a:endParaRPr sz="1200">
              <a:latin typeface="Times New Roman"/>
              <a:cs typeface="Times New Roman"/>
            </a:endParaRPr>
          </a:p>
          <a:p>
            <a:pPr marL="12700">
              <a:lnSpc>
                <a:spcPct val="100000"/>
              </a:lnSpc>
              <a:spcBef>
                <a:spcPts val="5"/>
              </a:spcBef>
            </a:pPr>
            <a:r>
              <a:rPr sz="1200" u="sng" dirty="0">
                <a:solidFill>
                  <a:srgbClr val="0000FF"/>
                </a:solidFill>
                <a:uFill>
                  <a:solidFill>
                    <a:srgbClr val="0000FF"/>
                  </a:solidFill>
                </a:uFill>
                <a:latin typeface="Calibri"/>
                <a:cs typeface="Calibri"/>
              </a:rPr>
              <a:t> </a:t>
            </a:r>
            <a:r>
              <a:rPr sz="1200" u="sng" spc="-5" dirty="0">
                <a:solidFill>
                  <a:srgbClr val="0000FF"/>
                </a:solidFill>
                <a:uFill>
                  <a:solidFill>
                    <a:srgbClr val="0000FF"/>
                  </a:solidFill>
                </a:uFill>
                <a:latin typeface="Calibri"/>
                <a:cs typeface="Calibri"/>
                <a:hlinkClick r:id="rId3"/>
              </a:rPr>
              <a:t>www.festivalculturacreativa.it</a:t>
            </a:r>
            <a:endParaRPr sz="1200">
              <a:latin typeface="Calibri"/>
              <a:cs typeface="Calibri"/>
            </a:endParaRPr>
          </a:p>
          <a:p>
            <a:pPr>
              <a:lnSpc>
                <a:spcPct val="100000"/>
              </a:lnSpc>
              <a:spcBef>
                <a:spcPts val="45"/>
              </a:spcBef>
            </a:pPr>
            <a:endParaRPr sz="1200">
              <a:latin typeface="Times New Roman"/>
              <a:cs typeface="Times New Roman"/>
            </a:endParaRPr>
          </a:p>
          <a:p>
            <a:pPr marL="12700" marR="8890" algn="just">
              <a:lnSpc>
                <a:spcPct val="100800"/>
              </a:lnSpc>
            </a:pPr>
            <a:r>
              <a:rPr sz="1200" spc="-5" dirty="0">
                <a:latin typeface="Calibri"/>
                <a:cs typeface="Calibri"/>
              </a:rPr>
              <a:t>La </a:t>
            </a:r>
            <a:r>
              <a:rPr sz="1200" dirty="0">
                <a:latin typeface="Calibri"/>
                <a:cs typeface="Calibri"/>
              </a:rPr>
              <a:t>cartella stampa </a:t>
            </a:r>
            <a:r>
              <a:rPr sz="1200" spc="-5" dirty="0">
                <a:latin typeface="Calibri"/>
                <a:cs typeface="Calibri"/>
              </a:rPr>
              <a:t>del Festival </a:t>
            </a:r>
            <a:r>
              <a:rPr sz="1200" dirty="0">
                <a:latin typeface="Calibri"/>
                <a:cs typeface="Calibri"/>
              </a:rPr>
              <a:t>della </a:t>
            </a:r>
            <a:r>
              <a:rPr sz="1200" spc="-5" dirty="0">
                <a:latin typeface="Calibri"/>
                <a:cs typeface="Calibri"/>
              </a:rPr>
              <a:t>Cultura Creativa </a:t>
            </a:r>
            <a:r>
              <a:rPr sz="1200" dirty="0">
                <a:latin typeface="Calibri"/>
                <a:cs typeface="Calibri"/>
              </a:rPr>
              <a:t>è </a:t>
            </a:r>
            <a:r>
              <a:rPr sz="1200" spc="-5" dirty="0">
                <a:latin typeface="Calibri"/>
                <a:cs typeface="Calibri"/>
              </a:rPr>
              <a:t>disponibile </a:t>
            </a:r>
            <a:r>
              <a:rPr sz="1200" dirty="0">
                <a:latin typeface="Calibri"/>
                <a:cs typeface="Calibri"/>
              </a:rPr>
              <a:t>anche in </a:t>
            </a:r>
            <a:r>
              <a:rPr sz="1200" spc="-5" dirty="0">
                <a:latin typeface="Calibri"/>
                <a:cs typeface="Calibri"/>
              </a:rPr>
              <a:t>formato elettronico </a:t>
            </a:r>
            <a:r>
              <a:rPr sz="1200" dirty="0">
                <a:latin typeface="Calibri"/>
                <a:cs typeface="Calibri"/>
              </a:rPr>
              <a:t>al  link</a:t>
            </a:r>
            <a:r>
              <a:rPr sz="1200" spc="-5" dirty="0">
                <a:latin typeface="Calibri"/>
                <a:cs typeface="Calibri"/>
              </a:rPr>
              <a:t> dropbox:</a:t>
            </a:r>
            <a:endParaRPr sz="1200">
              <a:latin typeface="Calibri"/>
              <a:cs typeface="Calibri"/>
            </a:endParaRPr>
          </a:p>
          <a:p>
            <a:pPr>
              <a:lnSpc>
                <a:spcPct val="100000"/>
              </a:lnSpc>
              <a:spcBef>
                <a:spcPts val="50"/>
              </a:spcBef>
            </a:pPr>
            <a:endParaRPr sz="1200">
              <a:latin typeface="Times New Roman"/>
              <a:cs typeface="Times New Roman"/>
            </a:endParaRPr>
          </a:p>
          <a:p>
            <a:pPr marL="12700" algn="just">
              <a:lnSpc>
                <a:spcPct val="100000"/>
              </a:lnSpc>
            </a:pPr>
            <a:r>
              <a:rPr sz="1200" u="sng" spc="-5" dirty="0">
                <a:solidFill>
                  <a:srgbClr val="0000FF"/>
                </a:solidFill>
                <a:uFill>
                  <a:solidFill>
                    <a:srgbClr val="0000FF"/>
                  </a:solidFill>
                </a:uFill>
                <a:latin typeface="Calibri"/>
                <a:cs typeface="Calibri"/>
                <a:hlinkClick r:id="rId4"/>
              </a:rPr>
              <a:t>http://bit.ly/1EqRz5K</a:t>
            </a:r>
            <a:endParaRPr sz="1200">
              <a:latin typeface="Calibri"/>
              <a:cs typeface="Calibri"/>
            </a:endParaRPr>
          </a:p>
          <a:p>
            <a:pPr>
              <a:lnSpc>
                <a:spcPct val="100000"/>
              </a:lnSpc>
              <a:spcBef>
                <a:spcPts val="35"/>
              </a:spcBef>
            </a:pPr>
            <a:endParaRPr sz="1200">
              <a:latin typeface="Times New Roman"/>
              <a:cs typeface="Times New Roman"/>
            </a:endParaRPr>
          </a:p>
          <a:p>
            <a:pPr marL="12700" algn="just">
              <a:lnSpc>
                <a:spcPct val="100000"/>
              </a:lnSpc>
            </a:pPr>
            <a:r>
              <a:rPr sz="1200" b="1" spc="-5" dirty="0">
                <a:latin typeface="Calibri"/>
                <a:cs typeface="Calibri"/>
              </a:rPr>
              <a:t>Ufficio Stampa </a:t>
            </a:r>
            <a:r>
              <a:rPr sz="1200" b="1" dirty="0">
                <a:latin typeface="Calibri"/>
                <a:cs typeface="Calibri"/>
              </a:rPr>
              <a:t>Festival</a:t>
            </a:r>
            <a:r>
              <a:rPr sz="1200" dirty="0">
                <a:latin typeface="Calibri"/>
                <a:cs typeface="Calibri"/>
              </a:rPr>
              <a:t>: Delos – </a:t>
            </a:r>
            <a:r>
              <a:rPr sz="1200" spc="-5" dirty="0">
                <a:latin typeface="Calibri"/>
                <a:cs typeface="Calibri"/>
              </a:rPr>
              <a:t>02.8052151 </a:t>
            </a:r>
            <a:r>
              <a:rPr sz="1200" dirty="0">
                <a:latin typeface="Calibri"/>
                <a:cs typeface="Calibri"/>
              </a:rPr>
              <a:t>– </a:t>
            </a:r>
            <a:r>
              <a:rPr sz="1200" u="sng" spc="-5" dirty="0">
                <a:solidFill>
                  <a:srgbClr val="0000FF"/>
                </a:solidFill>
                <a:uFill>
                  <a:solidFill>
                    <a:srgbClr val="0000FF"/>
                  </a:solidFill>
                </a:uFill>
                <a:latin typeface="Calibri"/>
                <a:cs typeface="Calibri"/>
                <a:hlinkClick r:id="rId5"/>
              </a:rPr>
              <a:t>delos@delosrp.it</a:t>
            </a:r>
            <a:r>
              <a:rPr sz="1200" spc="-5" dirty="0">
                <a:solidFill>
                  <a:srgbClr val="0000FF"/>
                </a:solidFill>
                <a:latin typeface="Calibri"/>
                <a:cs typeface="Calibri"/>
                <a:hlinkClick r:id="rId5"/>
              </a:rPr>
              <a:t> </a:t>
            </a:r>
            <a:r>
              <a:rPr sz="1200" dirty="0">
                <a:latin typeface="Calibri"/>
                <a:cs typeface="Calibri"/>
              </a:rPr>
              <a:t>–</a:t>
            </a:r>
            <a:r>
              <a:rPr sz="1200" spc="20" dirty="0">
                <a:latin typeface="Calibri"/>
                <a:cs typeface="Calibri"/>
              </a:rPr>
              <a:t> </a:t>
            </a:r>
            <a:r>
              <a:rPr sz="1200" u="sng" spc="-5" dirty="0">
                <a:solidFill>
                  <a:srgbClr val="0000FF"/>
                </a:solidFill>
                <a:uFill>
                  <a:solidFill>
                    <a:srgbClr val="0000FF"/>
                  </a:solidFill>
                </a:uFill>
                <a:latin typeface="Calibri"/>
                <a:cs typeface="Calibri"/>
                <a:hlinkClick r:id="rId6"/>
              </a:rPr>
              <a:t>www.delosrp.it</a:t>
            </a:r>
            <a:endParaRPr sz="1200">
              <a:latin typeface="Calibri"/>
              <a:cs typeface="Calibri"/>
            </a:endParaRPr>
          </a:p>
          <a:p>
            <a:pPr>
              <a:lnSpc>
                <a:spcPct val="100000"/>
              </a:lnSpc>
              <a:spcBef>
                <a:spcPts val="50"/>
              </a:spcBef>
            </a:pPr>
            <a:endParaRPr sz="1200">
              <a:latin typeface="Times New Roman"/>
              <a:cs typeface="Times New Roman"/>
            </a:endParaRPr>
          </a:p>
          <a:p>
            <a:pPr marL="12700" algn="just">
              <a:lnSpc>
                <a:spcPct val="100000"/>
              </a:lnSpc>
            </a:pPr>
            <a:r>
              <a:rPr sz="1200" b="1" spc="-5" dirty="0">
                <a:latin typeface="Calibri"/>
                <a:cs typeface="Calibri"/>
              </a:rPr>
              <a:t>Ufficio Rapporti con </a:t>
            </a:r>
            <a:r>
              <a:rPr sz="1200" b="1" dirty="0">
                <a:latin typeface="Calibri"/>
                <a:cs typeface="Calibri"/>
              </a:rPr>
              <a:t>la </a:t>
            </a:r>
            <a:r>
              <a:rPr sz="1200" b="1" spc="-5" dirty="0">
                <a:latin typeface="Calibri"/>
                <a:cs typeface="Calibri"/>
              </a:rPr>
              <a:t>Stampa </a:t>
            </a:r>
            <a:r>
              <a:rPr sz="1200" b="1" spc="5" dirty="0">
                <a:latin typeface="Calibri"/>
                <a:cs typeface="Calibri"/>
              </a:rPr>
              <a:t>Abi</a:t>
            </a:r>
            <a:r>
              <a:rPr sz="1200" spc="5" dirty="0">
                <a:latin typeface="Calibri"/>
                <a:cs typeface="Calibri"/>
              </a:rPr>
              <a:t>: </a:t>
            </a:r>
            <a:r>
              <a:rPr sz="1200" spc="-5" dirty="0">
                <a:latin typeface="Calibri"/>
                <a:cs typeface="Calibri"/>
              </a:rPr>
              <a:t>06.6767596-864 </a:t>
            </a:r>
            <a:r>
              <a:rPr sz="1200" dirty="0">
                <a:latin typeface="Calibri"/>
                <a:cs typeface="Calibri"/>
              </a:rPr>
              <a:t>– </a:t>
            </a:r>
            <a:r>
              <a:rPr sz="1200" u="sng" spc="-5" dirty="0">
                <a:solidFill>
                  <a:srgbClr val="0000FF"/>
                </a:solidFill>
                <a:uFill>
                  <a:solidFill>
                    <a:srgbClr val="0000FF"/>
                  </a:solidFill>
                </a:uFill>
                <a:latin typeface="Calibri"/>
                <a:cs typeface="Calibri"/>
                <a:hlinkClick r:id="rId7"/>
              </a:rPr>
              <a:t>salastampa@abi.it</a:t>
            </a:r>
            <a:r>
              <a:rPr sz="1200" spc="-5" dirty="0">
                <a:solidFill>
                  <a:srgbClr val="0000FF"/>
                </a:solidFill>
                <a:latin typeface="Calibri"/>
                <a:cs typeface="Calibri"/>
                <a:hlinkClick r:id="rId7"/>
              </a:rPr>
              <a:t> </a:t>
            </a:r>
            <a:r>
              <a:rPr sz="1200" dirty="0">
                <a:latin typeface="Calibri"/>
                <a:cs typeface="Calibri"/>
              </a:rPr>
              <a:t>–</a:t>
            </a:r>
            <a:r>
              <a:rPr sz="1200" spc="35" dirty="0">
                <a:latin typeface="Calibri"/>
                <a:cs typeface="Calibri"/>
              </a:rPr>
              <a:t> </a:t>
            </a:r>
            <a:r>
              <a:rPr sz="1200" u="sng" spc="-5" dirty="0">
                <a:solidFill>
                  <a:srgbClr val="0000FF"/>
                </a:solidFill>
                <a:uFill>
                  <a:solidFill>
                    <a:srgbClr val="0000FF"/>
                  </a:solidFill>
                </a:uFill>
                <a:latin typeface="Calibri"/>
                <a:cs typeface="Calibri"/>
                <a:hlinkClick r:id="rId8"/>
              </a:rPr>
              <a:t>www.abi.it</a:t>
            </a:r>
            <a:endParaRPr sz="1200">
              <a:latin typeface="Calibri"/>
              <a:cs typeface="Calibri"/>
            </a:endParaRP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627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O</a:t>
            </a:r>
            <a:r>
              <a:rPr sz="1600" b="1" spc="-5" dirty="0">
                <a:latin typeface="Arial"/>
                <a:cs typeface="Arial"/>
              </a:rPr>
              <a:t>bi</a:t>
            </a:r>
            <a:r>
              <a:rPr sz="1600" b="1" dirty="0">
                <a:latin typeface="Arial"/>
                <a:cs typeface="Arial"/>
              </a:rPr>
              <a:t>e</a:t>
            </a:r>
            <a:r>
              <a:rPr sz="1600" b="1" spc="-5" dirty="0">
                <a:latin typeface="Arial"/>
                <a:cs typeface="Arial"/>
              </a:rPr>
              <a:t>t</a:t>
            </a:r>
            <a:r>
              <a:rPr sz="1600" b="1" spc="-15" dirty="0">
                <a:latin typeface="Arial"/>
                <a:cs typeface="Arial"/>
              </a:rPr>
              <a:t>t</a:t>
            </a:r>
            <a:r>
              <a:rPr sz="1600" b="1" spc="15" dirty="0">
                <a:latin typeface="Arial"/>
                <a:cs typeface="Arial"/>
              </a:rPr>
              <a:t>i</a:t>
            </a:r>
            <a:r>
              <a:rPr sz="1600" b="1" spc="-30" dirty="0">
                <a:latin typeface="Arial"/>
                <a:cs typeface="Arial"/>
              </a:rPr>
              <a:t>v</a:t>
            </a:r>
            <a:r>
              <a:rPr sz="1600" b="1" dirty="0">
                <a:latin typeface="Arial"/>
                <a:cs typeface="Arial"/>
              </a:rPr>
              <a:t>o</a:t>
            </a:r>
            <a:r>
              <a:rPr sz="1600" b="1" spc="-5" dirty="0">
                <a:latin typeface="Arial"/>
                <a:cs typeface="Arial"/>
              </a:rPr>
              <a:t>eu</a:t>
            </a:r>
            <a:r>
              <a:rPr sz="1600" b="1" spc="5" dirty="0">
                <a:latin typeface="Arial"/>
                <a:cs typeface="Arial"/>
              </a:rPr>
              <a:t>r</a:t>
            </a:r>
            <a:r>
              <a:rPr sz="1600" b="1" spc="-5" dirty="0">
                <a:latin typeface="Arial"/>
                <a:cs typeface="Arial"/>
              </a:rPr>
              <a:t>o</a:t>
            </a:r>
            <a:r>
              <a:rPr sz="1600" b="1" spc="-15" dirty="0">
                <a:latin typeface="Arial"/>
                <a:cs typeface="Arial"/>
              </a:rPr>
              <a:t>p</a:t>
            </a:r>
            <a:r>
              <a:rPr sz="1600" b="1" spc="5" dirty="0">
                <a:latin typeface="Arial"/>
                <a:cs typeface="Arial"/>
              </a:rPr>
              <a:t>a</a:t>
            </a:r>
            <a:r>
              <a:rPr sz="1600" b="1" spc="-5" dirty="0">
                <a:latin typeface="Arial"/>
                <a:cs typeface="Arial"/>
              </a:rPr>
              <a:t>.it  9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4303902"/>
            <a:ext cx="6149340" cy="2883535"/>
          </a:xfrm>
          <a:prstGeom prst="rect">
            <a:avLst/>
          </a:prstGeom>
        </p:spPr>
        <p:txBody>
          <a:bodyPr vert="horz" wrap="square" lIns="0" tIns="12065" rIns="0" bIns="0" rtlCol="0">
            <a:spAutoFit/>
          </a:bodyPr>
          <a:lstStyle/>
          <a:p>
            <a:pPr marL="12700">
              <a:lnSpc>
                <a:spcPct val="100000"/>
              </a:lnSpc>
              <a:spcBef>
                <a:spcPts val="95"/>
              </a:spcBef>
            </a:pPr>
            <a:r>
              <a:rPr sz="1000" spc="-5" dirty="0">
                <a:latin typeface="Cambria"/>
                <a:cs typeface="Cambria"/>
              </a:rPr>
              <a:t>09/03/2015</a:t>
            </a:r>
            <a:endParaRPr sz="1000">
              <a:latin typeface="Cambria"/>
              <a:cs typeface="Cambria"/>
            </a:endParaRPr>
          </a:p>
          <a:p>
            <a:pPr>
              <a:lnSpc>
                <a:spcPct val="100000"/>
              </a:lnSpc>
              <a:spcBef>
                <a:spcPts val="30"/>
              </a:spcBef>
            </a:pPr>
            <a:endParaRPr sz="1150">
              <a:latin typeface="Times New Roman"/>
              <a:cs typeface="Times New Roman"/>
            </a:endParaRPr>
          </a:p>
          <a:p>
            <a:pPr marL="12700">
              <a:lnSpc>
                <a:spcPct val="100000"/>
              </a:lnSpc>
            </a:pPr>
            <a:r>
              <a:rPr sz="1400" b="1" spc="-5" dirty="0">
                <a:latin typeface="Cambria"/>
                <a:cs typeface="Cambria"/>
              </a:rPr>
              <a:t>16 </a:t>
            </a:r>
            <a:r>
              <a:rPr sz="1400" b="1" dirty="0">
                <a:latin typeface="Cambria"/>
                <a:cs typeface="Cambria"/>
              </a:rPr>
              <a:t>- </a:t>
            </a:r>
            <a:r>
              <a:rPr sz="1400" b="1" spc="-5" dirty="0">
                <a:latin typeface="Cambria"/>
                <a:cs typeface="Cambria"/>
              </a:rPr>
              <a:t>22 marzo 2015: Festival della Cultura Creativa</a:t>
            </a:r>
            <a:endParaRPr sz="1400">
              <a:latin typeface="Cambria"/>
              <a:cs typeface="Cambria"/>
            </a:endParaRPr>
          </a:p>
          <a:p>
            <a:pPr marL="12700" marR="10795" algn="just">
              <a:lnSpc>
                <a:spcPct val="97700"/>
              </a:lnSpc>
              <a:spcBef>
                <a:spcPts val="1410"/>
              </a:spcBef>
            </a:pPr>
            <a:r>
              <a:rPr sz="1200" spc="-5" dirty="0">
                <a:latin typeface="Cambria"/>
                <a:cs typeface="Cambria"/>
              </a:rPr>
              <a:t>Torna </a:t>
            </a:r>
            <a:r>
              <a:rPr sz="1200" dirty="0">
                <a:latin typeface="Cambria"/>
                <a:cs typeface="Cambria"/>
              </a:rPr>
              <a:t>il Festival </a:t>
            </a:r>
            <a:r>
              <a:rPr sz="1200" spc="-5" dirty="0">
                <a:latin typeface="Cambria"/>
                <a:cs typeface="Cambria"/>
              </a:rPr>
              <a:t>della Cultura Creativa organizzato dalle banche italiane </a:t>
            </a:r>
            <a:r>
              <a:rPr sz="1200" dirty="0">
                <a:latin typeface="Cambria"/>
                <a:cs typeface="Cambria"/>
              </a:rPr>
              <a:t>e </a:t>
            </a:r>
            <a:r>
              <a:rPr sz="1200" spc="-5" dirty="0">
                <a:latin typeface="Cambria"/>
                <a:cs typeface="Cambria"/>
              </a:rPr>
              <a:t>coordinato dall’ABI,  che </a:t>
            </a:r>
            <a:r>
              <a:rPr sz="1200" dirty="0">
                <a:latin typeface="Cambria"/>
                <a:cs typeface="Cambria"/>
              </a:rPr>
              <a:t>si </a:t>
            </a:r>
            <a:r>
              <a:rPr sz="1200" spc="-5" dirty="0">
                <a:latin typeface="Cambria"/>
                <a:cs typeface="Cambria"/>
              </a:rPr>
              <a:t>svolgerà nella </a:t>
            </a:r>
            <a:r>
              <a:rPr sz="1200" dirty="0">
                <a:latin typeface="Cambria"/>
                <a:cs typeface="Cambria"/>
              </a:rPr>
              <a:t>settimana </a:t>
            </a:r>
            <a:r>
              <a:rPr sz="1200" spc="-5" dirty="0">
                <a:latin typeface="Cambria"/>
                <a:cs typeface="Cambria"/>
              </a:rPr>
              <a:t>dal 16 al </a:t>
            </a:r>
            <a:r>
              <a:rPr sz="1200" dirty="0">
                <a:latin typeface="Cambria"/>
                <a:cs typeface="Cambria"/>
              </a:rPr>
              <a:t>22 </a:t>
            </a:r>
            <a:r>
              <a:rPr sz="1200" spc="-5" dirty="0">
                <a:latin typeface="Cambria"/>
                <a:cs typeface="Cambria"/>
              </a:rPr>
              <a:t>marzo 2015. </a:t>
            </a:r>
            <a:r>
              <a:rPr sz="1200" dirty="0">
                <a:latin typeface="Cambria"/>
                <a:cs typeface="Cambria"/>
              </a:rPr>
              <a:t>È il primo </a:t>
            </a:r>
            <a:r>
              <a:rPr sz="1200" spc="-5" dirty="0">
                <a:latin typeface="Cambria"/>
                <a:cs typeface="Cambria"/>
              </a:rPr>
              <a:t>festival diffuso </a:t>
            </a:r>
            <a:r>
              <a:rPr sz="1200" dirty="0">
                <a:latin typeface="Cambria"/>
                <a:cs typeface="Cambria"/>
              </a:rPr>
              <a:t>e </a:t>
            </a:r>
            <a:r>
              <a:rPr sz="1200" spc="-5" dirty="0">
                <a:latin typeface="Cambria"/>
                <a:cs typeface="Cambria"/>
              </a:rPr>
              <a:t>pervasivo  </a:t>
            </a:r>
            <a:r>
              <a:rPr sz="1200" dirty="0">
                <a:latin typeface="Cambria"/>
                <a:cs typeface="Cambria"/>
              </a:rPr>
              <a:t>sul </a:t>
            </a:r>
            <a:r>
              <a:rPr sz="1200" spc="-5" dirty="0">
                <a:latin typeface="Cambria"/>
                <a:cs typeface="Cambria"/>
              </a:rPr>
              <a:t>territorio italiano. </a:t>
            </a:r>
            <a:r>
              <a:rPr sz="1200" dirty="0">
                <a:latin typeface="Cambria"/>
                <a:cs typeface="Cambria"/>
              </a:rPr>
              <a:t>È </a:t>
            </a:r>
            <a:r>
              <a:rPr sz="1200" spc="-5" dirty="0">
                <a:latin typeface="Cambria"/>
                <a:cs typeface="Cambria"/>
              </a:rPr>
              <a:t>stato ideato </a:t>
            </a:r>
            <a:r>
              <a:rPr sz="1200" spc="-10" dirty="0">
                <a:latin typeface="Cambria"/>
                <a:cs typeface="Cambria"/>
              </a:rPr>
              <a:t>dall’ABI </a:t>
            </a:r>
            <a:r>
              <a:rPr sz="1200" dirty="0">
                <a:latin typeface="Cambria"/>
                <a:cs typeface="Cambria"/>
              </a:rPr>
              <a:t>con </a:t>
            </a:r>
            <a:r>
              <a:rPr sz="1200" spc="-5" dirty="0">
                <a:latin typeface="Cambria"/>
                <a:cs typeface="Cambria"/>
              </a:rPr>
              <a:t>l’intento di avvicinare </a:t>
            </a:r>
            <a:r>
              <a:rPr sz="1200" dirty="0">
                <a:latin typeface="Cambria"/>
                <a:cs typeface="Cambria"/>
              </a:rPr>
              <a:t>i </a:t>
            </a:r>
            <a:r>
              <a:rPr sz="1200" spc="-5" dirty="0">
                <a:latin typeface="Cambria"/>
                <a:cs typeface="Cambria"/>
              </a:rPr>
              <a:t>bambini </a:t>
            </a:r>
            <a:r>
              <a:rPr sz="1200" dirty="0">
                <a:latin typeface="Cambria"/>
                <a:cs typeface="Cambria"/>
              </a:rPr>
              <a:t>e i </a:t>
            </a:r>
            <a:r>
              <a:rPr sz="1200" spc="-10" dirty="0">
                <a:latin typeface="Cambria"/>
                <a:cs typeface="Cambria"/>
              </a:rPr>
              <a:t>ragazzi  </a:t>
            </a:r>
            <a:r>
              <a:rPr sz="1200" spc="-5" dirty="0">
                <a:latin typeface="Cambria"/>
                <a:cs typeface="Cambria"/>
              </a:rPr>
              <a:t>alla cultura </a:t>
            </a:r>
            <a:r>
              <a:rPr sz="1200" dirty="0">
                <a:latin typeface="Cambria"/>
                <a:cs typeface="Cambria"/>
              </a:rPr>
              <a:t>e </a:t>
            </a:r>
            <a:r>
              <a:rPr sz="1200" spc="-5" dirty="0">
                <a:latin typeface="Cambria"/>
                <a:cs typeface="Cambria"/>
              </a:rPr>
              <a:t>di stimolarne la creatività, ricorrendo </a:t>
            </a:r>
            <a:r>
              <a:rPr sz="1200" dirty="0">
                <a:latin typeface="Cambria"/>
                <a:cs typeface="Cambria"/>
              </a:rPr>
              <a:t>a </a:t>
            </a:r>
            <a:r>
              <a:rPr sz="1200" spc="-5" dirty="0">
                <a:latin typeface="Cambria"/>
                <a:cs typeface="Cambria"/>
              </a:rPr>
              <a:t>energie </a:t>
            </a:r>
            <a:r>
              <a:rPr sz="1200" dirty="0">
                <a:latin typeface="Cambria"/>
                <a:cs typeface="Cambria"/>
              </a:rPr>
              <a:t>attive </a:t>
            </a:r>
            <a:r>
              <a:rPr sz="1200" spc="-5" dirty="0">
                <a:latin typeface="Cambria"/>
                <a:cs typeface="Cambria"/>
              </a:rPr>
              <a:t>nel territorio di  appartenenza di ogni banca aderente: scuole, associazioni culturali, musei, biblioteche</a:t>
            </a:r>
            <a:r>
              <a:rPr sz="1200" spc="-100" dirty="0">
                <a:latin typeface="Cambria"/>
                <a:cs typeface="Cambria"/>
              </a:rPr>
              <a:t> </a:t>
            </a:r>
            <a:r>
              <a:rPr sz="1200" spc="-5" dirty="0">
                <a:latin typeface="Cambria"/>
                <a:cs typeface="Cambria"/>
              </a:rPr>
              <a:t>ecc.</a:t>
            </a:r>
            <a:endParaRPr sz="1200">
              <a:latin typeface="Cambria"/>
              <a:cs typeface="Cambria"/>
            </a:endParaRPr>
          </a:p>
          <a:p>
            <a:pPr>
              <a:lnSpc>
                <a:spcPct val="100000"/>
              </a:lnSpc>
              <a:spcBef>
                <a:spcPts val="25"/>
              </a:spcBef>
            </a:pPr>
            <a:endParaRPr sz="1200">
              <a:latin typeface="Times New Roman"/>
              <a:cs typeface="Times New Roman"/>
            </a:endParaRPr>
          </a:p>
          <a:p>
            <a:pPr marL="12700" marR="5080" algn="just">
              <a:lnSpc>
                <a:spcPct val="97500"/>
              </a:lnSpc>
            </a:pPr>
            <a:r>
              <a:rPr sz="1200" spc="-5" dirty="0">
                <a:latin typeface="Cambria"/>
                <a:cs typeface="Cambria"/>
              </a:rPr>
              <a:t>Il festival coinvolgerà tutte le persone che ruotano intorno ai bambini </a:t>
            </a:r>
            <a:r>
              <a:rPr sz="1200" dirty="0">
                <a:latin typeface="Cambria"/>
                <a:cs typeface="Cambria"/>
              </a:rPr>
              <a:t>e </a:t>
            </a:r>
            <a:r>
              <a:rPr sz="1200" spc="-5" dirty="0">
                <a:latin typeface="Cambria"/>
                <a:cs typeface="Cambria"/>
              </a:rPr>
              <a:t>ai </a:t>
            </a:r>
            <a:r>
              <a:rPr sz="1200" dirty="0">
                <a:latin typeface="Cambria"/>
                <a:cs typeface="Cambria"/>
              </a:rPr>
              <a:t>pre-adolescenti:  </a:t>
            </a:r>
            <a:r>
              <a:rPr sz="1200" spc="-5" dirty="0">
                <a:latin typeface="Cambria"/>
                <a:cs typeface="Cambria"/>
              </a:rPr>
              <a:t>famiglie, </a:t>
            </a:r>
            <a:r>
              <a:rPr sz="1200" dirty="0">
                <a:latin typeface="Cambria"/>
                <a:cs typeface="Cambria"/>
              </a:rPr>
              <a:t>operatori </a:t>
            </a:r>
            <a:r>
              <a:rPr sz="1200" spc="-5" dirty="0">
                <a:latin typeface="Cambria"/>
                <a:cs typeface="Cambria"/>
              </a:rPr>
              <a:t>culturali, insegnanti, artisti </a:t>
            </a:r>
            <a:r>
              <a:rPr sz="1200" dirty="0">
                <a:latin typeface="Cambria"/>
                <a:cs typeface="Cambria"/>
              </a:rPr>
              <a:t>– </a:t>
            </a:r>
            <a:r>
              <a:rPr sz="1200" spc="-5" dirty="0">
                <a:latin typeface="Cambria"/>
                <a:cs typeface="Cambria"/>
              </a:rPr>
              <a:t>generando </a:t>
            </a:r>
            <a:r>
              <a:rPr sz="1200" spc="-10" dirty="0">
                <a:latin typeface="Cambria"/>
                <a:cs typeface="Cambria"/>
              </a:rPr>
              <a:t>dunque </a:t>
            </a:r>
            <a:r>
              <a:rPr sz="1200" spc="-5" dirty="0">
                <a:latin typeface="Cambria"/>
                <a:cs typeface="Cambria"/>
              </a:rPr>
              <a:t>un coinvolgimento  </a:t>
            </a:r>
            <a:r>
              <a:rPr sz="1200" dirty="0">
                <a:latin typeface="Cambria"/>
                <a:cs typeface="Cambria"/>
              </a:rPr>
              <a:t>capillare. </a:t>
            </a:r>
            <a:r>
              <a:rPr sz="1200" spc="-5" dirty="0">
                <a:latin typeface="Cambria"/>
                <a:cs typeface="Cambria"/>
              </a:rPr>
              <a:t>Le azioni dureranno una settimana </a:t>
            </a:r>
            <a:r>
              <a:rPr sz="1200" dirty="0">
                <a:latin typeface="Cambria"/>
                <a:cs typeface="Cambria"/>
              </a:rPr>
              <a:t>e </a:t>
            </a:r>
            <a:r>
              <a:rPr sz="1200" spc="-5" dirty="0">
                <a:latin typeface="Cambria"/>
                <a:cs typeface="Cambria"/>
              </a:rPr>
              <a:t>riguarderanno laboratori </a:t>
            </a:r>
            <a:r>
              <a:rPr sz="1200" dirty="0">
                <a:latin typeface="Cambria"/>
                <a:cs typeface="Cambria"/>
              </a:rPr>
              <a:t>e </a:t>
            </a:r>
            <a:r>
              <a:rPr sz="1200" spc="-5" dirty="0">
                <a:latin typeface="Cambria"/>
                <a:cs typeface="Cambria"/>
              </a:rPr>
              <a:t>altre attività  (concerti, visite </a:t>
            </a:r>
            <a:r>
              <a:rPr sz="1200" dirty="0">
                <a:latin typeface="Cambria"/>
                <a:cs typeface="Cambria"/>
              </a:rPr>
              <a:t>a </a:t>
            </a:r>
            <a:r>
              <a:rPr sz="1200" spc="-5" dirty="0">
                <a:latin typeface="Cambria"/>
                <a:cs typeface="Cambria"/>
              </a:rPr>
              <a:t>musei, riflessioni, ecc.) </a:t>
            </a:r>
            <a:r>
              <a:rPr sz="1200" dirty="0">
                <a:latin typeface="Cambria"/>
                <a:cs typeface="Cambria"/>
              </a:rPr>
              <a:t>in </a:t>
            </a:r>
            <a:r>
              <a:rPr sz="1200" spc="-5" dirty="0">
                <a:latin typeface="Cambria"/>
                <a:cs typeface="Cambria"/>
              </a:rPr>
              <a:t>base </a:t>
            </a:r>
            <a:r>
              <a:rPr sz="1200" dirty="0">
                <a:latin typeface="Cambria"/>
                <a:cs typeface="Cambria"/>
              </a:rPr>
              <a:t>a </a:t>
            </a:r>
            <a:r>
              <a:rPr sz="1200" spc="-5" dirty="0">
                <a:latin typeface="Cambria"/>
                <a:cs typeface="Cambria"/>
              </a:rPr>
              <a:t>un tema generale, </a:t>
            </a:r>
            <a:r>
              <a:rPr sz="1200" dirty="0">
                <a:latin typeface="Cambria"/>
                <a:cs typeface="Cambria"/>
              </a:rPr>
              <a:t>scelto </a:t>
            </a:r>
            <a:r>
              <a:rPr sz="1200" spc="-5" dirty="0">
                <a:latin typeface="Cambria"/>
                <a:cs typeface="Cambria"/>
              </a:rPr>
              <a:t>ogni anno, che ogni  banca </a:t>
            </a:r>
            <a:r>
              <a:rPr sz="1200" dirty="0">
                <a:latin typeface="Cambria"/>
                <a:cs typeface="Cambria"/>
              </a:rPr>
              <a:t>(in </a:t>
            </a:r>
            <a:r>
              <a:rPr sz="1200" spc="-5" dirty="0">
                <a:latin typeface="Cambria"/>
                <a:cs typeface="Cambria"/>
              </a:rPr>
              <a:t>collaborazione </a:t>
            </a:r>
            <a:r>
              <a:rPr sz="1200" dirty="0">
                <a:latin typeface="Cambria"/>
                <a:cs typeface="Cambria"/>
              </a:rPr>
              <a:t>con </a:t>
            </a:r>
            <a:r>
              <a:rPr sz="1200" spc="-5" dirty="0">
                <a:latin typeface="Cambria"/>
                <a:cs typeface="Cambria"/>
              </a:rPr>
              <a:t>scuole, associazioni </a:t>
            </a:r>
            <a:r>
              <a:rPr sz="1200" dirty="0">
                <a:latin typeface="Cambria"/>
                <a:cs typeface="Cambria"/>
              </a:rPr>
              <a:t>e </a:t>
            </a:r>
            <a:r>
              <a:rPr sz="1200" spc="-10" dirty="0">
                <a:latin typeface="Cambria"/>
                <a:cs typeface="Cambria"/>
              </a:rPr>
              <a:t>strutture </a:t>
            </a:r>
            <a:r>
              <a:rPr sz="1200" spc="-5" dirty="0">
                <a:latin typeface="Cambria"/>
                <a:cs typeface="Cambria"/>
              </a:rPr>
              <a:t>culturali) interpreterà secondo le  proprie specificità </a:t>
            </a:r>
            <a:r>
              <a:rPr sz="1200" dirty="0">
                <a:latin typeface="Cambria"/>
                <a:cs typeface="Cambria"/>
              </a:rPr>
              <a:t>e </a:t>
            </a:r>
            <a:r>
              <a:rPr sz="1200" spc="-5" dirty="0">
                <a:latin typeface="Cambria"/>
                <a:cs typeface="Cambria"/>
              </a:rPr>
              <a:t>quelle del territorio </a:t>
            </a:r>
            <a:r>
              <a:rPr sz="1200" dirty="0">
                <a:latin typeface="Cambria"/>
                <a:cs typeface="Cambria"/>
              </a:rPr>
              <a:t>in </a:t>
            </a:r>
            <a:r>
              <a:rPr sz="1200" spc="-5" dirty="0">
                <a:latin typeface="Cambria"/>
                <a:cs typeface="Cambria"/>
              </a:rPr>
              <a:t>cui</a:t>
            </a:r>
            <a:r>
              <a:rPr sz="1200" spc="15" dirty="0">
                <a:latin typeface="Cambria"/>
                <a:cs typeface="Cambria"/>
              </a:rPr>
              <a:t> </a:t>
            </a:r>
            <a:r>
              <a:rPr sz="1200" dirty="0">
                <a:latin typeface="Cambria"/>
                <a:cs typeface="Cambria"/>
              </a:rPr>
              <a:t>opera.</a:t>
            </a:r>
            <a:endParaRPr sz="1200">
              <a:latin typeface="Cambria"/>
              <a:cs typeface="Cambria"/>
            </a:endParaRPr>
          </a:p>
        </p:txBody>
      </p:sp>
      <p:sp>
        <p:nvSpPr>
          <p:cNvPr id="5" name="object 5"/>
          <p:cNvSpPr/>
          <p:nvPr/>
        </p:nvSpPr>
        <p:spPr>
          <a:xfrm>
            <a:off x="2219325" y="2257424"/>
            <a:ext cx="3124200" cy="88392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Okarte.it</a:t>
            </a:r>
            <a:endParaRPr sz="1600">
              <a:latin typeface="Arial"/>
              <a:cs typeface="Arial"/>
            </a:endParaRPr>
          </a:p>
          <a:p>
            <a:pPr marL="12700">
              <a:lnSpc>
                <a:spcPts val="1880"/>
              </a:lnSpc>
            </a:pPr>
            <a:r>
              <a:rPr sz="1600" b="1" spc="-5" dirty="0">
                <a:latin typeface="Arial"/>
                <a:cs typeface="Arial"/>
              </a:rPr>
              <a:t>9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4040250"/>
            <a:ext cx="5586730" cy="1275080"/>
          </a:xfrm>
          <a:prstGeom prst="rect">
            <a:avLst/>
          </a:prstGeom>
        </p:spPr>
        <p:txBody>
          <a:bodyPr vert="horz" wrap="square" lIns="0" tIns="12700" rIns="0" bIns="0" rtlCol="0">
            <a:spAutoFit/>
          </a:bodyPr>
          <a:lstStyle/>
          <a:p>
            <a:pPr marL="12700">
              <a:lnSpc>
                <a:spcPct val="100000"/>
              </a:lnSpc>
              <a:spcBef>
                <a:spcPts val="100"/>
              </a:spcBef>
            </a:pPr>
            <a:r>
              <a:rPr sz="2700" b="1" spc="-5" dirty="0">
                <a:latin typeface="Calibri"/>
                <a:cs typeface="Calibri"/>
                <a:hlinkClick r:id="rId3"/>
              </a:rPr>
              <a:t>Festival </a:t>
            </a:r>
            <a:r>
              <a:rPr sz="2700" b="1" dirty="0">
                <a:latin typeface="Calibri"/>
                <a:cs typeface="Calibri"/>
                <a:hlinkClick r:id="rId3"/>
              </a:rPr>
              <a:t>della </a:t>
            </a:r>
            <a:r>
              <a:rPr sz="2700" b="1" spc="-5" dirty="0">
                <a:latin typeface="Calibri"/>
                <a:cs typeface="Calibri"/>
                <a:hlinkClick r:id="rId3"/>
              </a:rPr>
              <a:t>Cultura Creativa</a:t>
            </a:r>
            <a:r>
              <a:rPr sz="2700" b="1" spc="-30" dirty="0">
                <a:latin typeface="Calibri"/>
                <a:cs typeface="Calibri"/>
                <a:hlinkClick r:id="rId3"/>
              </a:rPr>
              <a:t> </a:t>
            </a:r>
            <a:r>
              <a:rPr sz="2700" b="1" dirty="0">
                <a:latin typeface="Calibri"/>
                <a:cs typeface="Calibri"/>
                <a:hlinkClick r:id="rId3"/>
              </a:rPr>
              <a:t>2015.</a:t>
            </a:r>
            <a:endParaRPr sz="2700">
              <a:latin typeface="Calibri"/>
              <a:cs typeface="Calibri"/>
            </a:endParaRPr>
          </a:p>
          <a:p>
            <a:pPr marL="12700" marR="5080">
              <a:lnSpc>
                <a:spcPts val="3300"/>
              </a:lnSpc>
              <a:spcBef>
                <a:spcPts val="120"/>
              </a:spcBef>
            </a:pPr>
            <a:r>
              <a:rPr sz="2700" b="1" spc="-5" dirty="0">
                <a:latin typeface="Calibri"/>
                <a:cs typeface="Calibri"/>
                <a:hlinkClick r:id="rId3"/>
              </a:rPr>
              <a:t>L’alfabeto </a:t>
            </a:r>
            <a:r>
              <a:rPr sz="2700" b="1" dirty="0">
                <a:latin typeface="Calibri"/>
                <a:cs typeface="Calibri"/>
                <a:hlinkClick r:id="rId3"/>
              </a:rPr>
              <a:t>del </a:t>
            </a:r>
            <a:r>
              <a:rPr sz="2700" b="1" spc="-5" dirty="0">
                <a:latin typeface="Calibri"/>
                <a:cs typeface="Calibri"/>
                <a:hlinkClick r:id="rId3"/>
              </a:rPr>
              <a:t>Mondo. Leggiamo </a:t>
            </a:r>
            <a:r>
              <a:rPr sz="2700" b="1" dirty="0">
                <a:latin typeface="Calibri"/>
                <a:cs typeface="Calibri"/>
                <a:hlinkClick r:id="rId3"/>
              </a:rPr>
              <a:t>i segni </a:t>
            </a:r>
            <a:r>
              <a:rPr sz="2700" b="1" dirty="0">
                <a:latin typeface="Calibri"/>
                <a:cs typeface="Calibri"/>
              </a:rPr>
              <a:t> </a:t>
            </a:r>
            <a:r>
              <a:rPr sz="2700" b="1" dirty="0">
                <a:latin typeface="Calibri"/>
                <a:cs typeface="Calibri"/>
                <a:hlinkClick r:id="rId3"/>
              </a:rPr>
              <a:t>intorno a noi e</a:t>
            </a:r>
            <a:r>
              <a:rPr sz="2700" b="1" spc="-25" dirty="0">
                <a:latin typeface="Calibri"/>
                <a:cs typeface="Calibri"/>
                <a:hlinkClick r:id="rId3"/>
              </a:rPr>
              <a:t> </a:t>
            </a:r>
            <a:r>
              <a:rPr sz="2700" b="1" spc="-5" dirty="0">
                <a:latin typeface="Calibri"/>
                <a:cs typeface="Calibri"/>
                <a:hlinkClick r:id="rId3"/>
              </a:rPr>
              <a:t>raccontiamo</a:t>
            </a:r>
            <a:endParaRPr sz="2700">
              <a:latin typeface="Calibri"/>
              <a:cs typeface="Calibri"/>
            </a:endParaRPr>
          </a:p>
        </p:txBody>
      </p:sp>
      <p:sp>
        <p:nvSpPr>
          <p:cNvPr id="5" name="object 5"/>
          <p:cNvSpPr txBox="1"/>
          <p:nvPr/>
        </p:nvSpPr>
        <p:spPr>
          <a:xfrm>
            <a:off x="706627" y="6921779"/>
            <a:ext cx="6144895" cy="2440940"/>
          </a:xfrm>
          <a:prstGeom prst="rect">
            <a:avLst/>
          </a:prstGeom>
        </p:spPr>
        <p:txBody>
          <a:bodyPr vert="horz" wrap="square" lIns="0" tIns="12065" rIns="0" bIns="0" rtlCol="0">
            <a:spAutoFit/>
          </a:bodyPr>
          <a:lstStyle/>
          <a:p>
            <a:pPr marL="12700" marR="83820">
              <a:lnSpc>
                <a:spcPct val="111100"/>
              </a:lnSpc>
              <a:spcBef>
                <a:spcPts val="95"/>
              </a:spcBef>
            </a:pPr>
            <a:r>
              <a:rPr sz="1350" spc="-5" dirty="0">
                <a:latin typeface="Calibri"/>
                <a:cs typeface="Calibri"/>
              </a:rPr>
              <a:t>“L’alfabeto del Mondo. Leggiamo </a:t>
            </a:r>
            <a:r>
              <a:rPr sz="1350" dirty="0">
                <a:latin typeface="Calibri"/>
                <a:cs typeface="Calibri"/>
              </a:rPr>
              <a:t>i </a:t>
            </a:r>
            <a:r>
              <a:rPr sz="1350" spc="-5" dirty="0">
                <a:latin typeface="Calibri"/>
                <a:cs typeface="Calibri"/>
              </a:rPr>
              <a:t>segni intorno </a:t>
            </a:r>
            <a:r>
              <a:rPr sz="1350" dirty="0">
                <a:latin typeface="Calibri"/>
                <a:cs typeface="Calibri"/>
              </a:rPr>
              <a:t>a </a:t>
            </a:r>
            <a:r>
              <a:rPr sz="1350" spc="-5" dirty="0">
                <a:latin typeface="Calibri"/>
                <a:cs typeface="Calibri"/>
              </a:rPr>
              <a:t>noi </a:t>
            </a:r>
            <a:r>
              <a:rPr sz="1350" dirty="0">
                <a:latin typeface="Calibri"/>
                <a:cs typeface="Calibri"/>
              </a:rPr>
              <a:t>e </a:t>
            </a:r>
            <a:r>
              <a:rPr sz="1350" spc="-5" dirty="0">
                <a:latin typeface="Calibri"/>
                <a:cs typeface="Calibri"/>
              </a:rPr>
              <a:t>raccontiamo”. </a:t>
            </a:r>
            <a:r>
              <a:rPr sz="1350" dirty="0">
                <a:latin typeface="Calibri"/>
                <a:cs typeface="Calibri"/>
              </a:rPr>
              <a:t>È </a:t>
            </a:r>
            <a:r>
              <a:rPr sz="1350" spc="-5" dirty="0">
                <a:latin typeface="Calibri"/>
                <a:cs typeface="Calibri"/>
              </a:rPr>
              <a:t>questo </a:t>
            </a:r>
            <a:r>
              <a:rPr sz="1350" dirty="0">
                <a:latin typeface="Calibri"/>
                <a:cs typeface="Calibri"/>
              </a:rPr>
              <a:t>il tema  </a:t>
            </a:r>
            <a:r>
              <a:rPr sz="1350" spc="-5" dirty="0">
                <a:latin typeface="Calibri"/>
                <a:cs typeface="Calibri"/>
              </a:rPr>
              <a:t>della seconda edizione del Festival della Cultura </a:t>
            </a:r>
            <a:r>
              <a:rPr sz="1350" dirty="0">
                <a:latin typeface="Calibri"/>
                <a:cs typeface="Calibri"/>
              </a:rPr>
              <a:t>Creativa, </a:t>
            </a:r>
            <a:r>
              <a:rPr sz="1350" spc="-5" dirty="0">
                <a:latin typeface="Calibri"/>
                <a:cs typeface="Calibri"/>
              </a:rPr>
              <a:t>promosso </a:t>
            </a:r>
            <a:r>
              <a:rPr sz="1350" dirty="0">
                <a:latin typeface="Calibri"/>
                <a:cs typeface="Calibri"/>
              </a:rPr>
              <a:t>e </a:t>
            </a:r>
            <a:r>
              <a:rPr sz="1350" spc="-5" dirty="0">
                <a:latin typeface="Calibri"/>
                <a:cs typeface="Calibri"/>
              </a:rPr>
              <a:t>realizzato dalle  banche, </a:t>
            </a:r>
            <a:r>
              <a:rPr sz="1350" dirty="0">
                <a:latin typeface="Calibri"/>
                <a:cs typeface="Calibri"/>
              </a:rPr>
              <a:t>anche grazie al </a:t>
            </a:r>
            <a:r>
              <a:rPr sz="1350" spc="-5" dirty="0">
                <a:latin typeface="Calibri"/>
                <a:cs typeface="Calibri"/>
              </a:rPr>
              <a:t>coordinamento dell’Abi. </a:t>
            </a:r>
            <a:r>
              <a:rPr sz="1350" dirty="0">
                <a:latin typeface="Calibri"/>
                <a:cs typeface="Calibri"/>
              </a:rPr>
              <a:t>La </a:t>
            </a:r>
            <a:r>
              <a:rPr sz="1350" spc="-5" dirty="0">
                <a:latin typeface="Calibri"/>
                <a:cs typeface="Calibri"/>
              </a:rPr>
              <a:t>manifestazione, </a:t>
            </a:r>
            <a:r>
              <a:rPr sz="1350" dirty="0">
                <a:latin typeface="Calibri"/>
                <a:cs typeface="Calibri"/>
              </a:rPr>
              <a:t>interamente  </a:t>
            </a:r>
            <a:r>
              <a:rPr sz="1350" spc="-5" dirty="0">
                <a:latin typeface="Calibri"/>
                <a:cs typeface="Calibri"/>
              </a:rPr>
              <a:t>dedicata </a:t>
            </a:r>
            <a:r>
              <a:rPr sz="1350" dirty="0">
                <a:latin typeface="Calibri"/>
                <a:cs typeface="Calibri"/>
              </a:rPr>
              <a:t>alla cultura e alla </a:t>
            </a:r>
            <a:r>
              <a:rPr sz="1350" spc="-5" dirty="0">
                <a:latin typeface="Calibri"/>
                <a:cs typeface="Calibri"/>
              </a:rPr>
              <a:t>creatività per ragazzi,</a:t>
            </a:r>
            <a:r>
              <a:rPr sz="1350" spc="-50" dirty="0">
                <a:latin typeface="Calibri"/>
                <a:cs typeface="Calibri"/>
              </a:rPr>
              <a:t> </a:t>
            </a:r>
            <a:r>
              <a:rPr sz="1350" spc="-5" dirty="0">
                <a:latin typeface="Calibri"/>
                <a:cs typeface="Calibri"/>
              </a:rPr>
              <a:t>si...</a:t>
            </a:r>
            <a:endParaRPr sz="1350">
              <a:latin typeface="Calibri"/>
              <a:cs typeface="Calibri"/>
            </a:endParaRPr>
          </a:p>
          <a:p>
            <a:pPr>
              <a:lnSpc>
                <a:spcPct val="100000"/>
              </a:lnSpc>
              <a:spcBef>
                <a:spcPts val="20"/>
              </a:spcBef>
            </a:pPr>
            <a:endParaRPr sz="1350">
              <a:latin typeface="Times New Roman"/>
              <a:cs typeface="Times New Roman"/>
            </a:endParaRPr>
          </a:p>
          <a:p>
            <a:pPr marL="12700">
              <a:lnSpc>
                <a:spcPct val="100000"/>
              </a:lnSpc>
            </a:pPr>
            <a:r>
              <a:rPr sz="1350" b="1" spc="-5" dirty="0">
                <a:latin typeface="Calibri"/>
                <a:cs typeface="Calibri"/>
              </a:rPr>
              <a:t>Read</a:t>
            </a:r>
            <a:r>
              <a:rPr sz="1350" b="1" spc="-10" dirty="0">
                <a:latin typeface="Calibri"/>
                <a:cs typeface="Calibri"/>
              </a:rPr>
              <a:t> </a:t>
            </a:r>
            <a:r>
              <a:rPr sz="1350" b="1" spc="-5" dirty="0">
                <a:latin typeface="Calibri"/>
                <a:cs typeface="Calibri"/>
              </a:rPr>
              <a:t>more</a:t>
            </a:r>
            <a:endParaRPr sz="1350">
              <a:latin typeface="Calibri"/>
              <a:cs typeface="Calibri"/>
            </a:endParaRPr>
          </a:p>
          <a:p>
            <a:pPr>
              <a:lnSpc>
                <a:spcPct val="100000"/>
              </a:lnSpc>
            </a:pPr>
            <a:endParaRPr sz="1300">
              <a:latin typeface="Times New Roman"/>
              <a:cs typeface="Times New Roman"/>
            </a:endParaRPr>
          </a:p>
          <a:p>
            <a:pPr>
              <a:lnSpc>
                <a:spcPct val="100000"/>
              </a:lnSpc>
              <a:spcBef>
                <a:spcPts val="20"/>
              </a:spcBef>
            </a:pPr>
            <a:endParaRPr sz="1800">
              <a:latin typeface="Times New Roman"/>
              <a:cs typeface="Times New Roman"/>
            </a:endParaRPr>
          </a:p>
          <a:p>
            <a:pPr marL="12700" marR="5080">
              <a:lnSpc>
                <a:spcPct val="116700"/>
              </a:lnSpc>
              <a:tabLst>
                <a:tab pos="1014730" algn="l"/>
                <a:tab pos="1735455" algn="l"/>
                <a:tab pos="2765425" algn="l"/>
                <a:tab pos="3846195" algn="l"/>
                <a:tab pos="4502785" algn="l"/>
                <a:tab pos="5778500" algn="l"/>
              </a:tabLst>
            </a:pPr>
            <a:r>
              <a:rPr sz="1800" b="1" dirty="0">
                <a:latin typeface="Calibri"/>
                <a:cs typeface="Calibri"/>
              </a:rPr>
              <a:t>FES</a:t>
            </a:r>
            <a:r>
              <a:rPr sz="1800" b="1" spc="-5" dirty="0">
                <a:latin typeface="Calibri"/>
                <a:cs typeface="Calibri"/>
              </a:rPr>
              <a:t>TIVA</a:t>
            </a:r>
            <a:r>
              <a:rPr sz="1800" b="1" dirty="0">
                <a:latin typeface="Calibri"/>
                <a:cs typeface="Calibri"/>
              </a:rPr>
              <a:t>L	DE</a:t>
            </a:r>
            <a:r>
              <a:rPr sz="1800" b="1" spc="-10" dirty="0">
                <a:latin typeface="Calibri"/>
                <a:cs typeface="Calibri"/>
              </a:rPr>
              <a:t>LL</a:t>
            </a:r>
            <a:r>
              <a:rPr sz="1800" b="1" dirty="0">
                <a:latin typeface="Calibri"/>
                <a:cs typeface="Calibri"/>
              </a:rPr>
              <a:t>A	</a:t>
            </a:r>
            <a:r>
              <a:rPr sz="1800" b="1" spc="-5" dirty="0">
                <a:latin typeface="Calibri"/>
                <a:cs typeface="Calibri"/>
              </a:rPr>
              <a:t>CU</a:t>
            </a:r>
            <a:r>
              <a:rPr sz="1800" b="1" spc="-10" dirty="0">
                <a:latin typeface="Calibri"/>
                <a:cs typeface="Calibri"/>
              </a:rPr>
              <a:t>L</a:t>
            </a:r>
            <a:r>
              <a:rPr sz="1800" b="1" spc="-5" dirty="0">
                <a:latin typeface="Calibri"/>
                <a:cs typeface="Calibri"/>
              </a:rPr>
              <a:t>TU</a:t>
            </a:r>
            <a:r>
              <a:rPr sz="1800" b="1" spc="-10" dirty="0">
                <a:latin typeface="Calibri"/>
                <a:cs typeface="Calibri"/>
              </a:rPr>
              <a:t>R</a:t>
            </a:r>
            <a:r>
              <a:rPr sz="1800" b="1" dirty="0">
                <a:latin typeface="Calibri"/>
                <a:cs typeface="Calibri"/>
              </a:rPr>
              <a:t>A	</a:t>
            </a:r>
            <a:r>
              <a:rPr sz="1800" b="1" spc="-5" dirty="0">
                <a:latin typeface="Calibri"/>
                <a:cs typeface="Calibri"/>
              </a:rPr>
              <a:t>CREATIV</a:t>
            </a:r>
            <a:r>
              <a:rPr sz="1800" b="1" dirty="0">
                <a:latin typeface="Calibri"/>
                <a:cs typeface="Calibri"/>
              </a:rPr>
              <a:t>A	2015.	</a:t>
            </a:r>
            <a:r>
              <a:rPr sz="1800" b="1" spc="-10" dirty="0">
                <a:latin typeface="Calibri"/>
                <a:cs typeface="Calibri"/>
              </a:rPr>
              <a:t>L</a:t>
            </a:r>
            <a:r>
              <a:rPr sz="1800" b="1" dirty="0">
                <a:latin typeface="Calibri"/>
                <a:cs typeface="Calibri"/>
              </a:rPr>
              <a:t>’AL</a:t>
            </a:r>
            <a:r>
              <a:rPr sz="1800" b="1" spc="10" dirty="0">
                <a:latin typeface="Calibri"/>
                <a:cs typeface="Calibri"/>
              </a:rPr>
              <a:t>F</a:t>
            </a:r>
            <a:r>
              <a:rPr sz="1800" b="1" dirty="0">
                <a:latin typeface="Calibri"/>
                <a:cs typeface="Calibri"/>
              </a:rPr>
              <a:t>ABE</a:t>
            </a:r>
            <a:r>
              <a:rPr sz="1800" b="1" spc="-10" dirty="0">
                <a:latin typeface="Calibri"/>
                <a:cs typeface="Calibri"/>
              </a:rPr>
              <a:t>T</a:t>
            </a:r>
            <a:r>
              <a:rPr sz="1800" b="1" dirty="0">
                <a:latin typeface="Calibri"/>
                <a:cs typeface="Calibri"/>
              </a:rPr>
              <a:t>O	D</a:t>
            </a:r>
            <a:r>
              <a:rPr sz="1800" b="1" spc="5" dirty="0">
                <a:latin typeface="Calibri"/>
                <a:cs typeface="Calibri"/>
              </a:rPr>
              <a:t>E</a:t>
            </a:r>
            <a:r>
              <a:rPr sz="1800" b="1" dirty="0">
                <a:latin typeface="Calibri"/>
                <a:cs typeface="Calibri"/>
              </a:rPr>
              <a:t>L  </a:t>
            </a:r>
            <a:r>
              <a:rPr sz="1800" b="1" spc="-5" dirty="0">
                <a:latin typeface="Calibri"/>
                <a:cs typeface="Calibri"/>
              </a:rPr>
              <a:t>MONDO. LEGGIAMO </a:t>
            </a:r>
            <a:r>
              <a:rPr sz="1800" b="1" dirty="0">
                <a:latin typeface="Calibri"/>
                <a:cs typeface="Calibri"/>
              </a:rPr>
              <a:t>I </a:t>
            </a:r>
            <a:r>
              <a:rPr sz="1800" b="1" spc="-5" dirty="0">
                <a:latin typeface="Calibri"/>
                <a:cs typeface="Calibri"/>
              </a:rPr>
              <a:t>SEGNI INTORNO </a:t>
            </a:r>
            <a:r>
              <a:rPr sz="1800" b="1" dirty="0">
                <a:latin typeface="Calibri"/>
                <a:cs typeface="Calibri"/>
              </a:rPr>
              <a:t>A NOI E</a:t>
            </a:r>
            <a:r>
              <a:rPr sz="1800" b="1" spc="30" dirty="0">
                <a:latin typeface="Calibri"/>
                <a:cs typeface="Calibri"/>
              </a:rPr>
              <a:t> </a:t>
            </a:r>
            <a:r>
              <a:rPr sz="1800" b="1" spc="-5" dirty="0">
                <a:latin typeface="Calibri"/>
                <a:cs typeface="Calibri"/>
              </a:rPr>
              <a:t>RACCONTIAMO</a:t>
            </a:r>
            <a:endParaRPr sz="1800">
              <a:latin typeface="Calibri"/>
              <a:cs typeface="Calibri"/>
            </a:endParaRPr>
          </a:p>
        </p:txBody>
      </p:sp>
      <p:sp>
        <p:nvSpPr>
          <p:cNvPr id="6" name="object 6"/>
          <p:cNvSpPr/>
          <p:nvPr/>
        </p:nvSpPr>
        <p:spPr>
          <a:xfrm>
            <a:off x="3055139" y="2215998"/>
            <a:ext cx="1427587" cy="110162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20090" y="5503163"/>
            <a:ext cx="1314449" cy="131419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Okarte.it</a:t>
            </a:r>
            <a:endParaRPr sz="1600">
              <a:latin typeface="Arial"/>
              <a:cs typeface="Arial"/>
            </a:endParaRPr>
          </a:p>
          <a:p>
            <a:pPr marL="12700">
              <a:lnSpc>
                <a:spcPts val="1880"/>
              </a:lnSpc>
            </a:pPr>
            <a:r>
              <a:rPr sz="1600" b="1" spc="-5" dirty="0">
                <a:latin typeface="Arial"/>
                <a:cs typeface="Arial"/>
              </a:rPr>
              <a:t>9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19175" y="2327909"/>
            <a:ext cx="5781675" cy="402717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69212" y="2440177"/>
            <a:ext cx="0" cy="161925"/>
          </a:xfrm>
          <a:custGeom>
            <a:avLst/>
            <a:gdLst/>
            <a:ahLst/>
            <a:cxnLst/>
            <a:rect l="l" t="t" r="r" b="b"/>
            <a:pathLst>
              <a:path h="161925">
                <a:moveTo>
                  <a:pt x="0" y="0"/>
                </a:moveTo>
                <a:lnTo>
                  <a:pt x="0" y="161544"/>
                </a:lnTo>
              </a:path>
            </a:pathLst>
          </a:custGeom>
          <a:ln w="36575">
            <a:solidFill>
              <a:srgbClr val="FFFFFF"/>
            </a:solidFill>
          </a:ln>
        </p:spPr>
        <p:txBody>
          <a:bodyPr wrap="square" lIns="0" tIns="0" rIns="0" bIns="0" rtlCol="0"/>
          <a:lstStyle/>
          <a:p>
            <a:endParaRPr/>
          </a:p>
        </p:txBody>
      </p:sp>
      <p:sp>
        <p:nvSpPr>
          <p:cNvPr id="6" name="object 6"/>
          <p:cNvSpPr txBox="1"/>
          <p:nvPr/>
        </p:nvSpPr>
        <p:spPr>
          <a:xfrm>
            <a:off x="706627" y="6349364"/>
            <a:ext cx="6146800" cy="3451860"/>
          </a:xfrm>
          <a:prstGeom prst="rect">
            <a:avLst/>
          </a:prstGeom>
        </p:spPr>
        <p:txBody>
          <a:bodyPr vert="horz" wrap="square" lIns="0" tIns="12700" rIns="0" bIns="0" rtlCol="0">
            <a:spAutoFit/>
          </a:bodyPr>
          <a:lstStyle/>
          <a:p>
            <a:pPr marL="462280">
              <a:lnSpc>
                <a:spcPct val="100000"/>
              </a:lnSpc>
              <a:spcBef>
                <a:spcPts val="100"/>
              </a:spcBef>
            </a:pPr>
            <a:r>
              <a:rPr sz="900" spc="-5" dirty="0">
                <a:solidFill>
                  <a:srgbClr val="666666"/>
                </a:solidFill>
                <a:latin typeface="Calibri"/>
                <a:cs typeface="Calibri"/>
              </a:rPr>
              <a:t>Festival della Cultura Creativa </a:t>
            </a:r>
            <a:r>
              <a:rPr sz="900" dirty="0">
                <a:solidFill>
                  <a:srgbClr val="666666"/>
                </a:solidFill>
                <a:latin typeface="Calibri"/>
                <a:cs typeface="Calibri"/>
              </a:rPr>
              <a:t>2015. </a:t>
            </a:r>
            <a:r>
              <a:rPr sz="900" spc="-5" dirty="0">
                <a:solidFill>
                  <a:srgbClr val="666666"/>
                </a:solidFill>
                <a:latin typeface="Calibri"/>
                <a:cs typeface="Calibri"/>
              </a:rPr>
              <a:t>L’alfabeto del Mondo. Leggiamo </a:t>
            </a:r>
            <a:r>
              <a:rPr sz="900" dirty="0">
                <a:solidFill>
                  <a:srgbClr val="666666"/>
                </a:solidFill>
                <a:latin typeface="Calibri"/>
                <a:cs typeface="Calibri"/>
              </a:rPr>
              <a:t>i </a:t>
            </a:r>
            <a:r>
              <a:rPr sz="900" spc="-5" dirty="0">
                <a:solidFill>
                  <a:srgbClr val="666666"/>
                </a:solidFill>
                <a:latin typeface="Calibri"/>
                <a:cs typeface="Calibri"/>
              </a:rPr>
              <a:t>segni intorno </a:t>
            </a:r>
            <a:r>
              <a:rPr sz="900" dirty="0">
                <a:solidFill>
                  <a:srgbClr val="666666"/>
                </a:solidFill>
                <a:latin typeface="Calibri"/>
                <a:cs typeface="Calibri"/>
              </a:rPr>
              <a:t>a </a:t>
            </a:r>
            <a:r>
              <a:rPr sz="900" spc="-5" dirty="0">
                <a:solidFill>
                  <a:srgbClr val="666666"/>
                </a:solidFill>
                <a:latin typeface="Calibri"/>
                <a:cs typeface="Calibri"/>
              </a:rPr>
              <a:t>noi </a:t>
            </a:r>
            <a:r>
              <a:rPr sz="900" dirty="0">
                <a:solidFill>
                  <a:srgbClr val="666666"/>
                </a:solidFill>
                <a:latin typeface="Calibri"/>
                <a:cs typeface="Calibri"/>
              </a:rPr>
              <a:t>e</a:t>
            </a:r>
            <a:r>
              <a:rPr sz="900" spc="95" dirty="0">
                <a:solidFill>
                  <a:srgbClr val="666666"/>
                </a:solidFill>
                <a:latin typeface="Calibri"/>
                <a:cs typeface="Calibri"/>
              </a:rPr>
              <a:t> </a:t>
            </a:r>
            <a:r>
              <a:rPr sz="900" spc="-5" dirty="0">
                <a:solidFill>
                  <a:srgbClr val="666666"/>
                </a:solidFill>
                <a:latin typeface="Calibri"/>
                <a:cs typeface="Calibri"/>
              </a:rPr>
              <a:t>raccontiamo</a:t>
            </a:r>
            <a:endParaRPr sz="900">
              <a:latin typeface="Calibri"/>
              <a:cs typeface="Calibri"/>
            </a:endParaRPr>
          </a:p>
          <a:p>
            <a:pPr>
              <a:lnSpc>
                <a:spcPct val="100000"/>
              </a:lnSpc>
            </a:pPr>
            <a:endParaRPr sz="1050">
              <a:latin typeface="Times New Roman"/>
              <a:cs typeface="Times New Roman"/>
            </a:endParaRPr>
          </a:p>
          <a:p>
            <a:pPr marL="12700" marR="3827145">
              <a:lnSpc>
                <a:spcPct val="186700"/>
              </a:lnSpc>
              <a:spcBef>
                <a:spcPts val="5"/>
              </a:spcBef>
            </a:pPr>
            <a:r>
              <a:rPr sz="1200" b="1" spc="-5" dirty="0">
                <a:latin typeface="Calibri"/>
                <a:cs typeface="Calibri"/>
              </a:rPr>
              <a:t>Dal </a:t>
            </a:r>
            <a:r>
              <a:rPr sz="1200" b="1" dirty="0">
                <a:latin typeface="Calibri"/>
                <a:cs typeface="Calibri"/>
              </a:rPr>
              <a:t>16 </a:t>
            </a:r>
            <a:r>
              <a:rPr sz="1200" b="1" spc="-5" dirty="0">
                <a:latin typeface="Calibri"/>
                <a:cs typeface="Calibri"/>
              </a:rPr>
              <a:t>Marzo 2015 al 22 Marzo 2015  ROMA</a:t>
            </a:r>
            <a:endParaRPr sz="1200">
              <a:latin typeface="Calibri"/>
              <a:cs typeface="Calibri"/>
            </a:endParaRPr>
          </a:p>
          <a:p>
            <a:pPr marL="12700" algn="just">
              <a:lnSpc>
                <a:spcPct val="100000"/>
              </a:lnSpc>
              <a:spcBef>
                <a:spcPts val="395"/>
              </a:spcBef>
            </a:pPr>
            <a:r>
              <a:rPr sz="1200" b="1" spc="-5" dirty="0">
                <a:latin typeface="Calibri"/>
                <a:cs typeface="Calibri"/>
              </a:rPr>
              <a:t>LUOGO: </a:t>
            </a:r>
            <a:r>
              <a:rPr sz="1200" spc="-5" dirty="0">
                <a:latin typeface="Calibri"/>
                <a:cs typeface="Calibri"/>
              </a:rPr>
              <a:t>Sedi</a:t>
            </a:r>
            <a:r>
              <a:rPr sz="1200" spc="10" dirty="0">
                <a:latin typeface="Calibri"/>
                <a:cs typeface="Calibri"/>
              </a:rPr>
              <a:t> </a:t>
            </a:r>
            <a:r>
              <a:rPr sz="1200" spc="-5" dirty="0">
                <a:latin typeface="Calibri"/>
                <a:cs typeface="Calibri"/>
              </a:rPr>
              <a:t>varie</a:t>
            </a:r>
            <a:endParaRPr sz="1200">
              <a:latin typeface="Calibri"/>
              <a:cs typeface="Calibri"/>
            </a:endParaRPr>
          </a:p>
          <a:p>
            <a:pPr marL="12700" algn="just">
              <a:lnSpc>
                <a:spcPct val="100000"/>
              </a:lnSpc>
              <a:spcBef>
                <a:spcPts val="395"/>
              </a:spcBef>
            </a:pPr>
            <a:r>
              <a:rPr sz="1200" b="1" dirty="0">
                <a:latin typeface="Calibri"/>
                <a:cs typeface="Calibri"/>
              </a:rPr>
              <a:t>ENTI</a:t>
            </a:r>
            <a:r>
              <a:rPr sz="1200" b="1" spc="-10" dirty="0">
                <a:latin typeface="Calibri"/>
                <a:cs typeface="Calibri"/>
              </a:rPr>
              <a:t> </a:t>
            </a:r>
            <a:r>
              <a:rPr sz="1200" b="1" spc="-5" dirty="0">
                <a:latin typeface="Calibri"/>
                <a:cs typeface="Calibri"/>
              </a:rPr>
              <a:t>PROMOTORI:</a:t>
            </a:r>
            <a:endParaRPr sz="1200">
              <a:latin typeface="Calibri"/>
              <a:cs typeface="Calibri"/>
            </a:endParaRPr>
          </a:p>
          <a:p>
            <a:pPr marL="12700" algn="just">
              <a:lnSpc>
                <a:spcPct val="100000"/>
              </a:lnSpc>
              <a:spcBef>
                <a:spcPts val="25"/>
              </a:spcBef>
            </a:pPr>
            <a:r>
              <a:rPr sz="1200" spc="-5" dirty="0">
                <a:latin typeface="Calibri"/>
                <a:cs typeface="Calibri"/>
              </a:rPr>
              <a:t>UNESCO</a:t>
            </a:r>
            <a:endParaRPr sz="1200">
              <a:latin typeface="Calibri"/>
              <a:cs typeface="Calibri"/>
            </a:endParaRPr>
          </a:p>
          <a:p>
            <a:pPr marL="12700" algn="just">
              <a:lnSpc>
                <a:spcPct val="100000"/>
              </a:lnSpc>
              <a:spcBef>
                <a:spcPts val="25"/>
              </a:spcBef>
            </a:pPr>
            <a:r>
              <a:rPr sz="1200" spc="-5" dirty="0">
                <a:latin typeface="Calibri"/>
                <a:cs typeface="Calibri"/>
              </a:rPr>
              <a:t>Ministero </a:t>
            </a:r>
            <a:r>
              <a:rPr sz="1200" dirty="0">
                <a:latin typeface="Calibri"/>
                <a:cs typeface="Calibri"/>
              </a:rPr>
              <a:t>dei Beni e </a:t>
            </a:r>
            <a:r>
              <a:rPr sz="1200" spc="-5" dirty="0">
                <a:latin typeface="Calibri"/>
                <a:cs typeface="Calibri"/>
              </a:rPr>
              <a:t>delle Attività Culturali </a:t>
            </a:r>
            <a:r>
              <a:rPr sz="1200" dirty="0">
                <a:latin typeface="Calibri"/>
                <a:cs typeface="Calibri"/>
              </a:rPr>
              <a:t>e del</a:t>
            </a:r>
            <a:r>
              <a:rPr sz="1200" spc="-25" dirty="0">
                <a:latin typeface="Calibri"/>
                <a:cs typeface="Calibri"/>
              </a:rPr>
              <a:t> </a:t>
            </a:r>
            <a:r>
              <a:rPr sz="1200" dirty="0">
                <a:latin typeface="Calibri"/>
                <a:cs typeface="Calibri"/>
              </a:rPr>
              <a:t>Turismo</a:t>
            </a:r>
            <a:endParaRPr sz="1200">
              <a:latin typeface="Calibri"/>
              <a:cs typeface="Calibri"/>
            </a:endParaRPr>
          </a:p>
          <a:p>
            <a:pPr marL="12700" algn="just">
              <a:lnSpc>
                <a:spcPct val="100000"/>
              </a:lnSpc>
              <a:spcBef>
                <a:spcPts val="395"/>
              </a:spcBef>
            </a:pPr>
            <a:r>
              <a:rPr sz="1200" b="1" spc="-5" dirty="0">
                <a:latin typeface="Calibri"/>
                <a:cs typeface="Calibri"/>
              </a:rPr>
              <a:t>TELEFONO PER INFORMAZIONI: </a:t>
            </a:r>
            <a:r>
              <a:rPr sz="1200" spc="-5" dirty="0">
                <a:latin typeface="Calibri"/>
                <a:cs typeface="Calibri"/>
              </a:rPr>
              <a:t>+39</a:t>
            </a:r>
            <a:r>
              <a:rPr sz="1200" spc="10" dirty="0">
                <a:latin typeface="Calibri"/>
                <a:cs typeface="Calibri"/>
              </a:rPr>
              <a:t> </a:t>
            </a:r>
            <a:r>
              <a:rPr sz="1200" spc="-5" dirty="0">
                <a:latin typeface="Calibri"/>
                <a:cs typeface="Calibri"/>
              </a:rPr>
              <a:t>02.8052151</a:t>
            </a:r>
            <a:endParaRPr sz="1200">
              <a:latin typeface="Calibri"/>
              <a:cs typeface="Calibri"/>
            </a:endParaRPr>
          </a:p>
          <a:p>
            <a:pPr marL="12700" algn="just">
              <a:lnSpc>
                <a:spcPct val="100000"/>
              </a:lnSpc>
              <a:spcBef>
                <a:spcPts val="409"/>
              </a:spcBef>
            </a:pPr>
            <a:r>
              <a:rPr sz="1200" b="1" spc="-5" dirty="0">
                <a:latin typeface="Calibri"/>
                <a:cs typeface="Calibri"/>
              </a:rPr>
              <a:t>E-MAIL INFO:</a:t>
            </a:r>
            <a:r>
              <a:rPr sz="1200" b="1" spc="5" dirty="0">
                <a:latin typeface="Calibri"/>
                <a:cs typeface="Calibri"/>
              </a:rPr>
              <a:t> </a:t>
            </a:r>
            <a:r>
              <a:rPr sz="1200" u="sng" spc="-5" dirty="0">
                <a:uFill>
                  <a:solidFill>
                    <a:srgbClr val="000000"/>
                  </a:solidFill>
                </a:uFill>
                <a:latin typeface="Calibri"/>
                <a:cs typeface="Calibri"/>
                <a:hlinkClick r:id="rId4"/>
              </a:rPr>
              <a:t>delos@delosrp.it</a:t>
            </a:r>
            <a:endParaRPr sz="1200">
              <a:latin typeface="Calibri"/>
              <a:cs typeface="Calibri"/>
            </a:endParaRPr>
          </a:p>
          <a:p>
            <a:pPr marL="12700" algn="just">
              <a:lnSpc>
                <a:spcPct val="100000"/>
              </a:lnSpc>
              <a:spcBef>
                <a:spcPts val="395"/>
              </a:spcBef>
            </a:pPr>
            <a:r>
              <a:rPr sz="1200" b="1" dirty="0">
                <a:latin typeface="Calibri"/>
                <a:cs typeface="Calibri"/>
              </a:rPr>
              <a:t>SITO </a:t>
            </a:r>
            <a:r>
              <a:rPr sz="1200" b="1" spc="-5" dirty="0">
                <a:latin typeface="Calibri"/>
                <a:cs typeface="Calibri"/>
              </a:rPr>
              <a:t>UFFICIALE:</a:t>
            </a:r>
            <a:r>
              <a:rPr sz="1200" b="1" spc="10" dirty="0">
                <a:latin typeface="Calibri"/>
                <a:cs typeface="Calibri"/>
              </a:rPr>
              <a:t> </a:t>
            </a:r>
            <a:r>
              <a:rPr sz="1200" u="sng" spc="-5" dirty="0">
                <a:uFill>
                  <a:solidFill>
                    <a:srgbClr val="000000"/>
                  </a:solidFill>
                </a:uFill>
                <a:latin typeface="Calibri"/>
                <a:cs typeface="Calibri"/>
                <a:hlinkClick r:id="rId5"/>
              </a:rPr>
              <a:t>http://www.festivalculturacreativa.it</a:t>
            </a:r>
            <a:endParaRPr sz="1200">
              <a:latin typeface="Calibri"/>
              <a:cs typeface="Calibri"/>
            </a:endParaRPr>
          </a:p>
          <a:p>
            <a:pPr>
              <a:lnSpc>
                <a:spcPct val="100000"/>
              </a:lnSpc>
            </a:pPr>
            <a:endParaRPr sz="1200">
              <a:latin typeface="Times New Roman"/>
              <a:cs typeface="Times New Roman"/>
            </a:endParaRPr>
          </a:p>
          <a:p>
            <a:pPr>
              <a:lnSpc>
                <a:spcPct val="100000"/>
              </a:lnSpc>
              <a:spcBef>
                <a:spcPts val="40"/>
              </a:spcBef>
            </a:pPr>
            <a:endParaRPr sz="1100">
              <a:latin typeface="Times New Roman"/>
              <a:cs typeface="Times New Roman"/>
            </a:endParaRPr>
          </a:p>
          <a:p>
            <a:pPr marL="12700" marR="5080" algn="just">
              <a:lnSpc>
                <a:spcPct val="104200"/>
              </a:lnSpc>
              <a:spcBef>
                <a:spcPts val="5"/>
              </a:spcBef>
            </a:pPr>
            <a:r>
              <a:rPr sz="1200" b="1" spc="-5" dirty="0">
                <a:latin typeface="Calibri"/>
                <a:cs typeface="Calibri"/>
              </a:rPr>
              <a:t>COMUNICATO STAMPA: </a:t>
            </a:r>
            <a:r>
              <a:rPr sz="1200" spc="-5" dirty="0">
                <a:latin typeface="Calibri"/>
                <a:cs typeface="Calibri"/>
              </a:rPr>
              <a:t>“</a:t>
            </a:r>
            <a:r>
              <a:rPr sz="1200" i="1" spc="-5" dirty="0">
                <a:latin typeface="Calibri"/>
                <a:cs typeface="Calibri"/>
              </a:rPr>
              <a:t>L’alfabeto del Mondo. Leggiamo </a:t>
            </a:r>
            <a:r>
              <a:rPr sz="1200" i="1" dirty="0">
                <a:latin typeface="Calibri"/>
                <a:cs typeface="Calibri"/>
              </a:rPr>
              <a:t>i </a:t>
            </a:r>
            <a:r>
              <a:rPr sz="1200" i="1" spc="-5" dirty="0">
                <a:latin typeface="Calibri"/>
                <a:cs typeface="Calibri"/>
              </a:rPr>
              <a:t>segni intorno </a:t>
            </a:r>
            <a:r>
              <a:rPr sz="1200" i="1" dirty="0">
                <a:latin typeface="Calibri"/>
                <a:cs typeface="Calibri"/>
              </a:rPr>
              <a:t>a </a:t>
            </a:r>
            <a:r>
              <a:rPr sz="1200" i="1" spc="-5" dirty="0">
                <a:latin typeface="Calibri"/>
                <a:cs typeface="Calibri"/>
              </a:rPr>
              <a:t>noi </a:t>
            </a:r>
            <a:r>
              <a:rPr sz="1200" i="1" dirty="0">
                <a:latin typeface="Calibri"/>
                <a:cs typeface="Calibri"/>
              </a:rPr>
              <a:t>e </a:t>
            </a:r>
            <a:r>
              <a:rPr sz="1200" i="1" spc="-5" dirty="0">
                <a:latin typeface="Calibri"/>
                <a:cs typeface="Calibri"/>
              </a:rPr>
              <a:t>raccontiamo</a:t>
            </a:r>
            <a:r>
              <a:rPr sz="1200" spc="-5" dirty="0">
                <a:latin typeface="Calibri"/>
                <a:cs typeface="Calibri"/>
              </a:rPr>
              <a:t>”. </a:t>
            </a:r>
            <a:r>
              <a:rPr sz="1200" dirty="0">
                <a:latin typeface="Calibri"/>
                <a:cs typeface="Calibri"/>
              </a:rPr>
              <a:t>È  </a:t>
            </a:r>
            <a:r>
              <a:rPr sz="1200" spc="-5" dirty="0">
                <a:latin typeface="Calibri"/>
                <a:cs typeface="Calibri"/>
              </a:rPr>
              <a:t>questo </a:t>
            </a:r>
            <a:r>
              <a:rPr sz="1200" dirty="0">
                <a:latin typeface="Calibri"/>
                <a:cs typeface="Calibri"/>
              </a:rPr>
              <a:t>il tema </a:t>
            </a:r>
            <a:r>
              <a:rPr sz="1200" spc="-5" dirty="0">
                <a:latin typeface="Calibri"/>
                <a:cs typeface="Calibri"/>
              </a:rPr>
              <a:t>della seconda edizione del Festival </a:t>
            </a:r>
            <a:r>
              <a:rPr sz="1200" dirty="0">
                <a:latin typeface="Calibri"/>
                <a:cs typeface="Calibri"/>
              </a:rPr>
              <a:t>della </a:t>
            </a:r>
            <a:r>
              <a:rPr sz="1200" spc="-5" dirty="0">
                <a:latin typeface="Calibri"/>
                <a:cs typeface="Calibri"/>
              </a:rPr>
              <a:t>Cultura Creativa, promosso </a:t>
            </a:r>
            <a:r>
              <a:rPr sz="1200" dirty="0">
                <a:latin typeface="Calibri"/>
                <a:cs typeface="Calibri"/>
              </a:rPr>
              <a:t>e </a:t>
            </a:r>
            <a:r>
              <a:rPr sz="1200" spc="-5" dirty="0">
                <a:latin typeface="Calibri"/>
                <a:cs typeface="Calibri"/>
              </a:rPr>
              <a:t>realizzato  </a:t>
            </a:r>
            <a:r>
              <a:rPr sz="1200" dirty="0">
                <a:latin typeface="Calibri"/>
                <a:cs typeface="Calibri"/>
              </a:rPr>
              <a:t>dalle </a:t>
            </a:r>
            <a:r>
              <a:rPr sz="1200" spc="-5" dirty="0">
                <a:latin typeface="Calibri"/>
                <a:cs typeface="Calibri"/>
              </a:rPr>
              <a:t>banche, anche grazie </a:t>
            </a:r>
            <a:r>
              <a:rPr sz="1200" dirty="0">
                <a:latin typeface="Calibri"/>
                <a:cs typeface="Calibri"/>
              </a:rPr>
              <a:t>al </a:t>
            </a:r>
            <a:r>
              <a:rPr sz="1200" spc="-5" dirty="0">
                <a:latin typeface="Calibri"/>
                <a:cs typeface="Calibri"/>
              </a:rPr>
              <a:t>coordinamento dell’Abi. La manifestazione, interamente</a:t>
            </a:r>
            <a:r>
              <a:rPr sz="1200" spc="-65" dirty="0">
                <a:latin typeface="Calibri"/>
                <a:cs typeface="Calibri"/>
              </a:rPr>
              <a:t> </a:t>
            </a:r>
            <a:r>
              <a:rPr sz="1200" spc="-5" dirty="0">
                <a:latin typeface="Calibri"/>
                <a:cs typeface="Calibri"/>
              </a:rPr>
              <a:t>dedicata</a:t>
            </a:r>
            <a:endParaRPr sz="1200">
              <a:latin typeface="Calibri"/>
              <a:cs typeface="Calibri"/>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950785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Okarte.it</a:t>
            </a:r>
            <a:endParaRPr sz="1600">
              <a:latin typeface="Arial"/>
              <a:cs typeface="Arial"/>
            </a:endParaRPr>
          </a:p>
          <a:p>
            <a:pPr marL="12700">
              <a:lnSpc>
                <a:spcPts val="1880"/>
              </a:lnSpc>
            </a:pPr>
            <a:r>
              <a:rPr sz="1600" b="1" spc="-5" dirty="0">
                <a:latin typeface="Arial"/>
                <a:cs typeface="Arial"/>
              </a:rPr>
              <a:t>9 marzo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marR="5715" algn="just">
              <a:lnSpc>
                <a:spcPct val="104200"/>
              </a:lnSpc>
              <a:spcBef>
                <a:spcPts val="910"/>
              </a:spcBef>
              <a:tabLst>
                <a:tab pos="1519555" algn="l"/>
                <a:tab pos="2612390" algn="l"/>
                <a:tab pos="4180204" algn="l"/>
                <a:tab pos="5592445" algn="l"/>
              </a:tabLst>
            </a:pPr>
            <a:r>
              <a:rPr sz="1200" dirty="0">
                <a:latin typeface="Calibri"/>
                <a:cs typeface="Calibri"/>
              </a:rPr>
              <a:t>alla </a:t>
            </a:r>
            <a:r>
              <a:rPr sz="1200" spc="-5" dirty="0">
                <a:latin typeface="Calibri"/>
                <a:cs typeface="Calibri"/>
              </a:rPr>
              <a:t>cultura </a:t>
            </a:r>
            <a:r>
              <a:rPr sz="1200" dirty="0">
                <a:latin typeface="Calibri"/>
                <a:cs typeface="Calibri"/>
              </a:rPr>
              <a:t>e alla </a:t>
            </a:r>
            <a:r>
              <a:rPr sz="1200" spc="-5" dirty="0">
                <a:latin typeface="Calibri"/>
                <a:cs typeface="Calibri"/>
              </a:rPr>
              <a:t>creatività per ragazzi, si svolgerà </a:t>
            </a:r>
            <a:r>
              <a:rPr sz="1200" dirty="0">
                <a:latin typeface="Calibri"/>
                <a:cs typeface="Calibri"/>
              </a:rPr>
              <a:t>nella </a:t>
            </a:r>
            <a:r>
              <a:rPr sz="1200" spc="-5" dirty="0">
                <a:latin typeface="Calibri"/>
                <a:cs typeface="Calibri"/>
              </a:rPr>
              <a:t>settimana </a:t>
            </a:r>
            <a:r>
              <a:rPr sz="1200" dirty="0">
                <a:latin typeface="Calibri"/>
                <a:cs typeface="Calibri"/>
              </a:rPr>
              <a:t>dal 16 al 22 </a:t>
            </a:r>
            <a:r>
              <a:rPr sz="1200" spc="-5" dirty="0">
                <a:latin typeface="Calibri"/>
                <a:cs typeface="Calibri"/>
              </a:rPr>
              <a:t>marzo </a:t>
            </a:r>
            <a:r>
              <a:rPr sz="1200" dirty="0">
                <a:latin typeface="Calibri"/>
                <a:cs typeface="Calibri"/>
              </a:rPr>
              <a:t>e, </a:t>
            </a:r>
            <a:r>
              <a:rPr sz="1200" spc="-5" dirty="0">
                <a:latin typeface="Calibri"/>
                <a:cs typeface="Calibri"/>
              </a:rPr>
              <a:t>come </a:t>
            </a:r>
            <a:r>
              <a:rPr sz="1200" dirty="0">
                <a:latin typeface="Calibri"/>
                <a:cs typeface="Calibri"/>
              </a:rPr>
              <a:t>già  </a:t>
            </a:r>
            <a:r>
              <a:rPr sz="1200" spc="-5" dirty="0">
                <a:latin typeface="Calibri"/>
                <a:cs typeface="Calibri"/>
              </a:rPr>
              <a:t>sperimentato </a:t>
            </a:r>
            <a:r>
              <a:rPr sz="1200" dirty="0">
                <a:latin typeface="Calibri"/>
                <a:cs typeface="Calibri"/>
              </a:rPr>
              <a:t>nella </a:t>
            </a:r>
            <a:r>
              <a:rPr sz="1200" spc="-5" dirty="0">
                <a:latin typeface="Calibri"/>
                <a:cs typeface="Calibri"/>
              </a:rPr>
              <a:t>prima edizione, si articolerà attraverso una ricca proposta </a:t>
            </a:r>
            <a:r>
              <a:rPr sz="1200" dirty="0">
                <a:latin typeface="Calibri"/>
                <a:cs typeface="Calibri"/>
              </a:rPr>
              <a:t>di </a:t>
            </a:r>
            <a:r>
              <a:rPr sz="1200" spc="-5" dirty="0">
                <a:latin typeface="Calibri"/>
                <a:cs typeface="Calibri"/>
              </a:rPr>
              <a:t>eventi, iniziative </a:t>
            </a:r>
            <a:r>
              <a:rPr sz="1200" dirty="0">
                <a:latin typeface="Calibri"/>
                <a:cs typeface="Calibri"/>
              </a:rPr>
              <a:t>e  </a:t>
            </a:r>
            <a:r>
              <a:rPr sz="1200" spc="-5" dirty="0">
                <a:latin typeface="Calibri"/>
                <a:cs typeface="Calibri"/>
              </a:rPr>
              <a:t>laboratori diffusi sull’intero territorio nazionale. Coinvolgendo oltre </a:t>
            </a:r>
            <a:r>
              <a:rPr sz="1200" dirty="0">
                <a:latin typeface="Calibri"/>
                <a:cs typeface="Calibri"/>
              </a:rPr>
              <a:t>10 mila giovanissimi in </a:t>
            </a:r>
            <a:r>
              <a:rPr sz="1200" spc="-10" dirty="0">
                <a:latin typeface="Calibri"/>
                <a:cs typeface="Calibri"/>
              </a:rPr>
              <a:t>tutta  </a:t>
            </a:r>
            <a:r>
              <a:rPr sz="1200" dirty="0">
                <a:latin typeface="Calibri"/>
                <a:cs typeface="Calibri"/>
              </a:rPr>
              <a:t>Italia, il </a:t>
            </a:r>
            <a:r>
              <a:rPr sz="1200" spc="-5" dirty="0">
                <a:latin typeface="Calibri"/>
                <a:cs typeface="Calibri"/>
              </a:rPr>
              <a:t>Festival </a:t>
            </a:r>
            <a:r>
              <a:rPr sz="1200" dirty="0">
                <a:latin typeface="Calibri"/>
                <a:cs typeface="Calibri"/>
              </a:rPr>
              <a:t>ha </a:t>
            </a:r>
            <a:r>
              <a:rPr sz="1200" spc="-5" dirty="0">
                <a:latin typeface="Calibri"/>
                <a:cs typeface="Calibri"/>
              </a:rPr>
              <a:t>l’obiettivo </a:t>
            </a:r>
            <a:r>
              <a:rPr sz="1200" dirty="0">
                <a:latin typeface="Calibri"/>
                <a:cs typeface="Calibri"/>
              </a:rPr>
              <a:t>di </a:t>
            </a:r>
            <a:r>
              <a:rPr sz="1200" spc="-5" dirty="0">
                <a:latin typeface="Calibri"/>
                <a:cs typeface="Calibri"/>
              </a:rPr>
              <a:t>avvicinare bambini </a:t>
            </a:r>
            <a:r>
              <a:rPr sz="1200" dirty="0">
                <a:latin typeface="Calibri"/>
                <a:cs typeface="Calibri"/>
              </a:rPr>
              <a:t>e </a:t>
            </a:r>
            <a:r>
              <a:rPr sz="1200" spc="-5" dirty="0">
                <a:latin typeface="Calibri"/>
                <a:cs typeface="Calibri"/>
              </a:rPr>
              <a:t>ragazzi </a:t>
            </a:r>
            <a:r>
              <a:rPr sz="1200" dirty="0">
                <a:latin typeface="Calibri"/>
                <a:cs typeface="Calibri"/>
              </a:rPr>
              <a:t>dai 6 ai 13 anni alla </a:t>
            </a:r>
            <a:r>
              <a:rPr sz="1200" spc="-5" dirty="0">
                <a:latin typeface="Calibri"/>
                <a:cs typeface="Calibri"/>
              </a:rPr>
              <a:t>cultura </a:t>
            </a:r>
            <a:r>
              <a:rPr sz="1200" dirty="0">
                <a:latin typeface="Calibri"/>
                <a:cs typeface="Calibri"/>
              </a:rPr>
              <a:t>e, in  </a:t>
            </a:r>
            <a:r>
              <a:rPr sz="1200" spc="-5" dirty="0">
                <a:latin typeface="Calibri"/>
                <a:cs typeface="Calibri"/>
              </a:rPr>
              <a:t>particolare, </a:t>
            </a:r>
            <a:r>
              <a:rPr sz="1200" dirty="0">
                <a:latin typeface="Calibri"/>
                <a:cs typeface="Calibri"/>
              </a:rPr>
              <a:t>agli </a:t>
            </a:r>
            <a:r>
              <a:rPr sz="1200" spc="-5" dirty="0">
                <a:latin typeface="Calibri"/>
                <a:cs typeface="Calibri"/>
              </a:rPr>
              <a:t>aspetti </a:t>
            </a:r>
            <a:r>
              <a:rPr sz="1200" dirty="0">
                <a:latin typeface="Calibri"/>
                <a:cs typeface="Calibri"/>
              </a:rPr>
              <a:t>più </a:t>
            </a:r>
            <a:r>
              <a:rPr sz="1200" spc="-5" dirty="0">
                <a:latin typeface="Calibri"/>
                <a:cs typeface="Calibri"/>
              </a:rPr>
              <a:t>“generativi” della </a:t>
            </a:r>
            <a:r>
              <a:rPr sz="1200" dirty="0">
                <a:latin typeface="Calibri"/>
                <a:cs typeface="Calibri"/>
              </a:rPr>
              <a:t>creatività. </a:t>
            </a:r>
            <a:r>
              <a:rPr sz="1200" spc="-5" dirty="0">
                <a:latin typeface="Calibri"/>
                <a:cs typeface="Calibri"/>
              </a:rPr>
              <a:t>Attraverso l’arte, </a:t>
            </a:r>
            <a:r>
              <a:rPr sz="1200" dirty="0">
                <a:latin typeface="Calibri"/>
                <a:cs typeface="Calibri"/>
              </a:rPr>
              <a:t>l’archeologia, la </a:t>
            </a:r>
            <a:r>
              <a:rPr sz="1200" spc="-5" dirty="0">
                <a:latin typeface="Calibri"/>
                <a:cs typeface="Calibri"/>
              </a:rPr>
              <a:t>musica,  </a:t>
            </a:r>
            <a:r>
              <a:rPr sz="1200" dirty="0">
                <a:latin typeface="Calibri"/>
                <a:cs typeface="Calibri"/>
              </a:rPr>
              <a:t>il canto, la </a:t>
            </a:r>
            <a:r>
              <a:rPr sz="1200" spc="-5" dirty="0">
                <a:latin typeface="Calibri"/>
                <a:cs typeface="Calibri"/>
              </a:rPr>
              <a:t>lettura, </a:t>
            </a:r>
            <a:r>
              <a:rPr sz="1200" dirty="0">
                <a:latin typeface="Calibri"/>
                <a:cs typeface="Calibri"/>
              </a:rPr>
              <a:t>il </a:t>
            </a:r>
            <a:r>
              <a:rPr sz="1200" spc="-5" dirty="0">
                <a:latin typeface="Calibri"/>
                <a:cs typeface="Calibri"/>
              </a:rPr>
              <a:t>teatro, </a:t>
            </a:r>
            <a:r>
              <a:rPr sz="1200" dirty="0">
                <a:latin typeface="Calibri"/>
                <a:cs typeface="Calibri"/>
              </a:rPr>
              <a:t>la </a:t>
            </a:r>
            <a:r>
              <a:rPr sz="1200" spc="-5" dirty="0">
                <a:latin typeface="Calibri"/>
                <a:cs typeface="Calibri"/>
              </a:rPr>
              <a:t>fotografia, </a:t>
            </a:r>
            <a:r>
              <a:rPr sz="1200" dirty="0">
                <a:latin typeface="Calibri"/>
                <a:cs typeface="Calibri"/>
              </a:rPr>
              <a:t>la </a:t>
            </a:r>
            <a:r>
              <a:rPr sz="1200" spc="-5" dirty="0">
                <a:latin typeface="Calibri"/>
                <a:cs typeface="Calibri"/>
              </a:rPr>
              <a:t>robotica, </a:t>
            </a:r>
            <a:r>
              <a:rPr sz="1200" dirty="0">
                <a:latin typeface="Calibri"/>
                <a:cs typeface="Calibri"/>
              </a:rPr>
              <a:t>le </a:t>
            </a:r>
            <a:r>
              <a:rPr sz="1200" spc="-5" dirty="0">
                <a:latin typeface="Calibri"/>
                <a:cs typeface="Calibri"/>
              </a:rPr>
              <a:t>tecnologie digitali </a:t>
            </a:r>
            <a:r>
              <a:rPr sz="1200" dirty="0">
                <a:latin typeface="Calibri"/>
                <a:cs typeface="Calibri"/>
              </a:rPr>
              <a:t>e altri </a:t>
            </a:r>
            <a:r>
              <a:rPr sz="1200" spc="-5" dirty="0">
                <a:latin typeface="Calibri"/>
                <a:cs typeface="Calibri"/>
              </a:rPr>
              <a:t>percorsi figurativi  </a:t>
            </a:r>
            <a:r>
              <a:rPr sz="1200" dirty="0">
                <a:latin typeface="Calibri"/>
                <a:cs typeface="Calibri"/>
              </a:rPr>
              <a:t>e </a:t>
            </a:r>
            <a:r>
              <a:rPr sz="1200" spc="-5" dirty="0">
                <a:latin typeface="Calibri"/>
                <a:cs typeface="Calibri"/>
              </a:rPr>
              <a:t>linguistici, </a:t>
            </a:r>
            <a:r>
              <a:rPr sz="1200" dirty="0">
                <a:latin typeface="Calibri"/>
                <a:cs typeface="Calibri"/>
              </a:rPr>
              <a:t>i giovani </a:t>
            </a:r>
            <a:r>
              <a:rPr sz="1200" spc="-5" dirty="0">
                <a:latin typeface="Calibri"/>
                <a:cs typeface="Calibri"/>
              </a:rPr>
              <a:t>protagonisti </a:t>
            </a:r>
            <a:r>
              <a:rPr sz="1200" dirty="0">
                <a:latin typeface="Calibri"/>
                <a:cs typeface="Calibri"/>
              </a:rPr>
              <a:t>del </a:t>
            </a:r>
            <a:r>
              <a:rPr sz="1200" spc="-5" dirty="0">
                <a:latin typeface="Calibri"/>
                <a:cs typeface="Calibri"/>
              </a:rPr>
              <a:t>Festival potranno così sperimentare </a:t>
            </a:r>
            <a:r>
              <a:rPr sz="1200" dirty="0">
                <a:latin typeface="Calibri"/>
                <a:cs typeface="Calibri"/>
              </a:rPr>
              <a:t>le </a:t>
            </a:r>
            <a:r>
              <a:rPr sz="1200" spc="-5" dirty="0">
                <a:latin typeface="Calibri"/>
                <a:cs typeface="Calibri"/>
              </a:rPr>
              <a:t>potenzialità </a:t>
            </a:r>
            <a:r>
              <a:rPr sz="1200" dirty="0">
                <a:latin typeface="Calibri"/>
                <a:cs typeface="Calibri"/>
              </a:rPr>
              <a:t>della </a:t>
            </a:r>
            <a:r>
              <a:rPr sz="1200" spc="-5" dirty="0">
                <a:latin typeface="Calibri"/>
                <a:cs typeface="Calibri"/>
              </a:rPr>
              <a:t>loro  </a:t>
            </a:r>
            <a:r>
              <a:rPr sz="1200" dirty="0">
                <a:latin typeface="Calibri"/>
                <a:cs typeface="Calibri"/>
              </a:rPr>
              <a:t>fa</a:t>
            </a:r>
            <a:r>
              <a:rPr sz="1200" spc="-5" dirty="0">
                <a:latin typeface="Calibri"/>
                <a:cs typeface="Calibri"/>
              </a:rPr>
              <a:t>n</a:t>
            </a:r>
            <a:r>
              <a:rPr sz="1200" dirty="0">
                <a:latin typeface="Calibri"/>
                <a:cs typeface="Calibri"/>
              </a:rPr>
              <a:t>tasia	e	</a:t>
            </a:r>
            <a:r>
              <a:rPr sz="1200" spc="-5" dirty="0">
                <a:latin typeface="Calibri"/>
                <a:cs typeface="Calibri"/>
              </a:rPr>
              <a:t>c</a:t>
            </a:r>
            <a:r>
              <a:rPr sz="1200" dirty="0">
                <a:latin typeface="Calibri"/>
                <a:cs typeface="Calibri"/>
              </a:rPr>
              <a:t>o</a:t>
            </a:r>
            <a:r>
              <a:rPr sz="1200" spc="-5" dirty="0">
                <a:latin typeface="Calibri"/>
                <a:cs typeface="Calibri"/>
              </a:rPr>
              <a:t>s</a:t>
            </a:r>
            <a:r>
              <a:rPr sz="1200" dirty="0">
                <a:latin typeface="Calibri"/>
                <a:cs typeface="Calibri"/>
              </a:rPr>
              <a:t>t</a:t>
            </a:r>
            <a:r>
              <a:rPr sz="1200" spc="-15" dirty="0">
                <a:latin typeface="Calibri"/>
                <a:cs typeface="Calibri"/>
              </a:rPr>
              <a:t>r</a:t>
            </a:r>
            <a:r>
              <a:rPr sz="1200" dirty="0">
                <a:latin typeface="Calibri"/>
                <a:cs typeface="Calibri"/>
              </a:rPr>
              <a:t>u</a:t>
            </a:r>
            <a:r>
              <a:rPr sz="1200" spc="-15" dirty="0">
                <a:latin typeface="Calibri"/>
                <a:cs typeface="Calibri"/>
              </a:rPr>
              <a:t>i</a:t>
            </a:r>
            <a:r>
              <a:rPr sz="1200" dirty="0">
                <a:latin typeface="Calibri"/>
                <a:cs typeface="Calibri"/>
              </a:rPr>
              <a:t>re	i</a:t>
            </a:r>
            <a:r>
              <a:rPr sz="1200" spc="-10" dirty="0">
                <a:latin typeface="Calibri"/>
                <a:cs typeface="Calibri"/>
              </a:rPr>
              <a:t>n</a:t>
            </a:r>
            <a:r>
              <a:rPr sz="1200" dirty="0">
                <a:latin typeface="Calibri"/>
                <a:cs typeface="Calibri"/>
              </a:rPr>
              <a:t>fi</a:t>
            </a:r>
            <a:r>
              <a:rPr sz="1200" spc="5" dirty="0">
                <a:latin typeface="Calibri"/>
                <a:cs typeface="Calibri"/>
              </a:rPr>
              <a:t>n</a:t>
            </a:r>
            <a:r>
              <a:rPr sz="1200" spc="-15" dirty="0">
                <a:latin typeface="Calibri"/>
                <a:cs typeface="Calibri"/>
              </a:rPr>
              <a:t>i</a:t>
            </a:r>
            <a:r>
              <a:rPr sz="1200" dirty="0">
                <a:latin typeface="Calibri"/>
                <a:cs typeface="Calibri"/>
              </a:rPr>
              <a:t>ti	rac</a:t>
            </a:r>
            <a:r>
              <a:rPr sz="1200" spc="-5" dirty="0">
                <a:latin typeface="Calibri"/>
                <a:cs typeface="Calibri"/>
              </a:rPr>
              <a:t>c</a:t>
            </a:r>
            <a:r>
              <a:rPr sz="1200" dirty="0">
                <a:latin typeface="Calibri"/>
                <a:cs typeface="Calibri"/>
              </a:rPr>
              <a:t>onti.  </a:t>
            </a:r>
            <a:r>
              <a:rPr sz="1200" spc="-5" dirty="0">
                <a:latin typeface="Calibri"/>
                <a:cs typeface="Calibri"/>
              </a:rPr>
              <a:t>“Il rafforzato </a:t>
            </a:r>
            <a:r>
              <a:rPr sz="1200" dirty="0">
                <a:latin typeface="Calibri"/>
                <a:cs typeface="Calibri"/>
              </a:rPr>
              <a:t>impegno delle </a:t>
            </a:r>
            <a:r>
              <a:rPr sz="1200" spc="-5" dirty="0">
                <a:latin typeface="Calibri"/>
                <a:cs typeface="Calibri"/>
              </a:rPr>
              <a:t>banche </a:t>
            </a:r>
            <a:r>
              <a:rPr sz="1200" dirty="0">
                <a:latin typeface="Calibri"/>
                <a:cs typeface="Calibri"/>
              </a:rPr>
              <a:t>a </a:t>
            </a:r>
            <a:r>
              <a:rPr sz="1200" spc="-5" dirty="0">
                <a:latin typeface="Calibri"/>
                <a:cs typeface="Calibri"/>
              </a:rPr>
              <a:t>investire </a:t>
            </a:r>
            <a:r>
              <a:rPr sz="1200" dirty="0">
                <a:latin typeface="Calibri"/>
                <a:cs typeface="Calibri"/>
              </a:rPr>
              <a:t>nei giovani e nella </a:t>
            </a:r>
            <a:r>
              <a:rPr sz="1200" spc="-5" dirty="0">
                <a:latin typeface="Calibri"/>
                <a:cs typeface="Calibri"/>
              </a:rPr>
              <a:t>cultura </a:t>
            </a:r>
            <a:r>
              <a:rPr sz="1200" dirty="0">
                <a:latin typeface="Calibri"/>
                <a:cs typeface="Calibri"/>
              </a:rPr>
              <a:t>– ha </a:t>
            </a:r>
            <a:r>
              <a:rPr sz="1200" spc="-5" dirty="0">
                <a:latin typeface="Calibri"/>
                <a:cs typeface="Calibri"/>
              </a:rPr>
              <a:t>dichiarato </a:t>
            </a:r>
            <a:r>
              <a:rPr sz="1200" spc="-10" dirty="0">
                <a:latin typeface="Calibri"/>
                <a:cs typeface="Calibri"/>
              </a:rPr>
              <a:t>il  </a:t>
            </a:r>
            <a:r>
              <a:rPr sz="1200" spc="-5" dirty="0">
                <a:latin typeface="Calibri"/>
                <a:cs typeface="Calibri"/>
              </a:rPr>
              <a:t>Presidente dell’Abi, Antonio Patuelli </a:t>
            </a:r>
            <a:r>
              <a:rPr sz="1200" dirty="0">
                <a:latin typeface="Calibri"/>
                <a:cs typeface="Calibri"/>
              </a:rPr>
              <a:t>– </a:t>
            </a:r>
            <a:r>
              <a:rPr sz="1200" spc="-5" dirty="0">
                <a:latin typeface="Calibri"/>
                <a:cs typeface="Calibri"/>
              </a:rPr>
              <a:t>rappresenta un’occasione importante data </a:t>
            </a:r>
            <a:r>
              <a:rPr sz="1200" dirty="0">
                <a:latin typeface="Calibri"/>
                <a:cs typeface="Calibri"/>
              </a:rPr>
              <a:t>ai </a:t>
            </a:r>
            <a:r>
              <a:rPr sz="1200" spc="-5" dirty="0">
                <a:latin typeface="Calibri"/>
                <a:cs typeface="Calibri"/>
              </a:rPr>
              <a:t>ragazzi per  </a:t>
            </a:r>
            <a:r>
              <a:rPr sz="1200" dirty="0">
                <a:latin typeface="Calibri"/>
                <a:cs typeface="Calibri"/>
              </a:rPr>
              <a:t>misurarsi </a:t>
            </a:r>
            <a:r>
              <a:rPr sz="1200" spc="-5" dirty="0">
                <a:latin typeface="Calibri"/>
                <a:cs typeface="Calibri"/>
              </a:rPr>
              <a:t>con se stessi </a:t>
            </a:r>
            <a:r>
              <a:rPr sz="1200" dirty="0">
                <a:latin typeface="Calibri"/>
                <a:cs typeface="Calibri"/>
              </a:rPr>
              <a:t>e le </a:t>
            </a:r>
            <a:r>
              <a:rPr sz="1200" spc="-5" dirty="0">
                <a:latin typeface="Calibri"/>
                <a:cs typeface="Calibri"/>
              </a:rPr>
              <a:t>molteplici possibilità </a:t>
            </a:r>
            <a:r>
              <a:rPr sz="1200" dirty="0">
                <a:latin typeface="Calibri"/>
                <a:cs typeface="Calibri"/>
              </a:rPr>
              <a:t>di </a:t>
            </a:r>
            <a:r>
              <a:rPr sz="1200" spc="-5" dirty="0">
                <a:latin typeface="Calibri"/>
                <a:cs typeface="Calibri"/>
              </a:rPr>
              <a:t>partecipazione. Ciò che ci </a:t>
            </a:r>
            <a:r>
              <a:rPr sz="1200" dirty="0">
                <a:latin typeface="Calibri"/>
                <a:cs typeface="Calibri"/>
              </a:rPr>
              <a:t>spinge a lavorare </a:t>
            </a:r>
            <a:r>
              <a:rPr sz="1200" spc="-10" dirty="0">
                <a:latin typeface="Calibri"/>
                <a:cs typeface="Calibri"/>
              </a:rPr>
              <a:t>in  </a:t>
            </a:r>
            <a:r>
              <a:rPr sz="1200" spc="-5" dirty="0">
                <a:latin typeface="Calibri"/>
                <a:cs typeface="Calibri"/>
              </a:rPr>
              <a:t>sinergia con scuole, </a:t>
            </a:r>
            <a:r>
              <a:rPr sz="1200" spc="-10" dirty="0">
                <a:latin typeface="Calibri"/>
                <a:cs typeface="Calibri"/>
              </a:rPr>
              <a:t>musei, </a:t>
            </a:r>
            <a:r>
              <a:rPr sz="1200" spc="-5" dirty="0">
                <a:latin typeface="Calibri"/>
                <a:cs typeface="Calibri"/>
              </a:rPr>
              <a:t>associazioni culturali </a:t>
            </a:r>
            <a:r>
              <a:rPr sz="1200" dirty="0">
                <a:latin typeface="Calibri"/>
                <a:cs typeface="Calibri"/>
              </a:rPr>
              <a:t>e </a:t>
            </a:r>
            <a:r>
              <a:rPr sz="1200" spc="-5" dirty="0">
                <a:latin typeface="Calibri"/>
                <a:cs typeface="Calibri"/>
              </a:rPr>
              <a:t>biblioteche </a:t>
            </a:r>
            <a:r>
              <a:rPr sz="1200" dirty="0">
                <a:latin typeface="Calibri"/>
                <a:cs typeface="Calibri"/>
              </a:rPr>
              <a:t>è la </a:t>
            </a:r>
            <a:r>
              <a:rPr sz="1200" spc="-5" dirty="0">
                <a:latin typeface="Calibri"/>
                <a:cs typeface="Calibri"/>
              </a:rPr>
              <a:t>comune certezza che solo  mettendosi </a:t>
            </a:r>
            <a:r>
              <a:rPr sz="1200" dirty="0">
                <a:latin typeface="Calibri"/>
                <a:cs typeface="Calibri"/>
              </a:rPr>
              <a:t>in </a:t>
            </a:r>
            <a:r>
              <a:rPr sz="1200" spc="-5" dirty="0">
                <a:latin typeface="Calibri"/>
                <a:cs typeface="Calibri"/>
              </a:rPr>
              <a:t>gioco </a:t>
            </a:r>
            <a:r>
              <a:rPr sz="1200" dirty="0">
                <a:latin typeface="Calibri"/>
                <a:cs typeface="Calibri"/>
              </a:rPr>
              <a:t>e </a:t>
            </a:r>
            <a:r>
              <a:rPr sz="1200" spc="-5" dirty="0">
                <a:latin typeface="Calibri"/>
                <a:cs typeface="Calibri"/>
              </a:rPr>
              <a:t>‘allenandosi’ </a:t>
            </a:r>
            <a:r>
              <a:rPr sz="1200" dirty="0">
                <a:latin typeface="Calibri"/>
                <a:cs typeface="Calibri"/>
              </a:rPr>
              <a:t>a </a:t>
            </a:r>
            <a:r>
              <a:rPr sz="1200" spc="-5" dirty="0">
                <a:latin typeface="Calibri"/>
                <a:cs typeface="Calibri"/>
              </a:rPr>
              <a:t>diventare cittadini attivi, capaci </a:t>
            </a:r>
            <a:r>
              <a:rPr sz="1200" dirty="0">
                <a:latin typeface="Calibri"/>
                <a:cs typeface="Calibri"/>
              </a:rPr>
              <a:t>di </a:t>
            </a:r>
            <a:r>
              <a:rPr sz="1200" spc="-5" dirty="0">
                <a:latin typeface="Calibri"/>
                <a:cs typeface="Calibri"/>
              </a:rPr>
              <a:t>progettualità </a:t>
            </a:r>
            <a:r>
              <a:rPr sz="1200" dirty="0">
                <a:latin typeface="Calibri"/>
                <a:cs typeface="Calibri"/>
              </a:rPr>
              <a:t>e di </a:t>
            </a:r>
            <a:r>
              <a:rPr sz="1200" spc="-5" dirty="0">
                <a:latin typeface="Calibri"/>
                <a:cs typeface="Calibri"/>
              </a:rPr>
              <a:t>relazioni,  </a:t>
            </a:r>
            <a:r>
              <a:rPr sz="1200" dirty="0">
                <a:latin typeface="Calibri"/>
                <a:cs typeface="Calibri"/>
              </a:rPr>
              <a:t>avviene la </a:t>
            </a:r>
            <a:r>
              <a:rPr sz="1200" spc="-5" dirty="0">
                <a:latin typeface="Calibri"/>
                <a:cs typeface="Calibri"/>
              </a:rPr>
              <a:t>formazione globale della persona, </a:t>
            </a:r>
            <a:r>
              <a:rPr sz="1200" dirty="0">
                <a:latin typeface="Calibri"/>
                <a:cs typeface="Calibri"/>
              </a:rPr>
              <a:t>in </a:t>
            </a:r>
            <a:r>
              <a:rPr sz="1200" spc="-5" dirty="0">
                <a:latin typeface="Calibri"/>
                <a:cs typeface="Calibri"/>
              </a:rPr>
              <a:t>grado quindi </a:t>
            </a:r>
            <a:r>
              <a:rPr sz="1200" dirty="0">
                <a:latin typeface="Calibri"/>
                <a:cs typeface="Calibri"/>
              </a:rPr>
              <a:t>di </a:t>
            </a:r>
            <a:r>
              <a:rPr sz="1200" spc="-5" dirty="0">
                <a:latin typeface="Calibri"/>
                <a:cs typeface="Calibri"/>
              </a:rPr>
              <a:t>costruire </a:t>
            </a:r>
            <a:r>
              <a:rPr sz="1200" spc="-10" dirty="0">
                <a:latin typeface="Calibri"/>
                <a:cs typeface="Calibri"/>
              </a:rPr>
              <a:t>il </a:t>
            </a:r>
            <a:r>
              <a:rPr sz="1200" spc="-5" dirty="0">
                <a:latin typeface="Calibri"/>
                <a:cs typeface="Calibri"/>
              </a:rPr>
              <a:t>proprio futuro </a:t>
            </a:r>
            <a:r>
              <a:rPr sz="1200" dirty="0">
                <a:latin typeface="Calibri"/>
                <a:cs typeface="Calibri"/>
              </a:rPr>
              <a:t>e </a:t>
            </a:r>
            <a:r>
              <a:rPr sz="1200" spc="-5" dirty="0">
                <a:latin typeface="Calibri"/>
                <a:cs typeface="Calibri"/>
              </a:rPr>
              <a:t>quello  </a:t>
            </a:r>
            <a:r>
              <a:rPr sz="1200" dirty="0">
                <a:latin typeface="Calibri"/>
                <a:cs typeface="Calibri"/>
              </a:rPr>
              <a:t>del Paese. </a:t>
            </a:r>
            <a:r>
              <a:rPr sz="1200" spc="-5" dirty="0">
                <a:latin typeface="Calibri"/>
                <a:cs typeface="Calibri"/>
              </a:rPr>
              <a:t>Lo sviluppo delle proprie competenze </a:t>
            </a:r>
            <a:r>
              <a:rPr sz="1200" dirty="0">
                <a:latin typeface="Calibri"/>
                <a:cs typeface="Calibri"/>
              </a:rPr>
              <a:t>è infatti alla base del </a:t>
            </a:r>
            <a:r>
              <a:rPr sz="1200" spc="-5" dirty="0">
                <a:latin typeface="Calibri"/>
                <a:cs typeface="Calibri"/>
              </a:rPr>
              <a:t>progresso </a:t>
            </a:r>
            <a:r>
              <a:rPr sz="1200" dirty="0">
                <a:latin typeface="Calibri"/>
                <a:cs typeface="Calibri"/>
              </a:rPr>
              <a:t>economico, </a:t>
            </a:r>
            <a:r>
              <a:rPr sz="1200" spc="-5" dirty="0">
                <a:latin typeface="Calibri"/>
                <a:cs typeface="Calibri"/>
              </a:rPr>
              <a:t>della  convivenza civile </a:t>
            </a:r>
            <a:r>
              <a:rPr sz="1200" dirty="0">
                <a:latin typeface="Calibri"/>
                <a:cs typeface="Calibri"/>
              </a:rPr>
              <a:t>e </a:t>
            </a:r>
            <a:r>
              <a:rPr sz="1200" spc="-5" dirty="0">
                <a:latin typeface="Calibri"/>
                <a:cs typeface="Calibri"/>
              </a:rPr>
              <a:t>della partecipazione </a:t>
            </a:r>
            <a:r>
              <a:rPr sz="1200" dirty="0">
                <a:latin typeface="Calibri"/>
                <a:cs typeface="Calibri"/>
              </a:rPr>
              <a:t>alla vita </a:t>
            </a:r>
            <a:r>
              <a:rPr sz="1200" spc="-5" dirty="0">
                <a:latin typeface="Calibri"/>
                <a:cs typeface="Calibri"/>
              </a:rPr>
              <a:t>democratica. </a:t>
            </a:r>
            <a:r>
              <a:rPr sz="1200" dirty="0">
                <a:latin typeface="Calibri"/>
                <a:cs typeface="Calibri"/>
              </a:rPr>
              <a:t>In </a:t>
            </a:r>
            <a:r>
              <a:rPr sz="1200" spc="-5" dirty="0">
                <a:latin typeface="Calibri"/>
                <a:cs typeface="Calibri"/>
              </a:rPr>
              <a:t>questo senso </a:t>
            </a:r>
            <a:r>
              <a:rPr sz="1200" dirty="0">
                <a:latin typeface="Calibri"/>
                <a:cs typeface="Calibri"/>
              </a:rPr>
              <a:t>– ha </a:t>
            </a:r>
            <a:r>
              <a:rPr sz="1200" spc="-5" dirty="0">
                <a:latin typeface="Calibri"/>
                <a:cs typeface="Calibri"/>
              </a:rPr>
              <a:t>concluso  Patuelli </a:t>
            </a:r>
            <a:r>
              <a:rPr sz="1200" dirty="0">
                <a:latin typeface="Calibri"/>
                <a:cs typeface="Calibri"/>
              </a:rPr>
              <a:t>– un </a:t>
            </a:r>
            <a:r>
              <a:rPr sz="1200" spc="-5" dirty="0">
                <a:latin typeface="Calibri"/>
                <a:cs typeface="Calibri"/>
              </a:rPr>
              <a:t>ruolo </a:t>
            </a:r>
            <a:r>
              <a:rPr sz="1200" dirty="0">
                <a:latin typeface="Calibri"/>
                <a:cs typeface="Calibri"/>
              </a:rPr>
              <a:t>di </a:t>
            </a:r>
            <a:r>
              <a:rPr sz="1200" spc="-5" dirty="0">
                <a:latin typeface="Calibri"/>
                <a:cs typeface="Calibri"/>
              </a:rPr>
              <a:t>indirizzo deve essere svolto anche dalla comunità </a:t>
            </a:r>
            <a:r>
              <a:rPr sz="1200" dirty="0">
                <a:latin typeface="Calibri"/>
                <a:cs typeface="Calibri"/>
              </a:rPr>
              <a:t>economica </a:t>
            </a:r>
            <a:r>
              <a:rPr sz="1200" spc="-5" dirty="0">
                <a:latin typeface="Calibri"/>
                <a:cs typeface="Calibri"/>
              </a:rPr>
              <a:t>tutta, nella  consapevolezza che attraverso </a:t>
            </a:r>
            <a:r>
              <a:rPr sz="1200" dirty="0">
                <a:latin typeface="Calibri"/>
                <a:cs typeface="Calibri"/>
              </a:rPr>
              <a:t>la </a:t>
            </a:r>
            <a:r>
              <a:rPr sz="1200" spc="-5" dirty="0">
                <a:latin typeface="Calibri"/>
                <a:cs typeface="Calibri"/>
              </a:rPr>
              <a:t>promozione della conoscenza </a:t>
            </a:r>
            <a:r>
              <a:rPr sz="1200" dirty="0">
                <a:latin typeface="Calibri"/>
                <a:cs typeface="Calibri"/>
              </a:rPr>
              <a:t>anche </a:t>
            </a:r>
            <a:r>
              <a:rPr sz="1200" spc="-5" dirty="0">
                <a:latin typeface="Calibri"/>
                <a:cs typeface="Calibri"/>
              </a:rPr>
              <a:t>presso </a:t>
            </a:r>
            <a:r>
              <a:rPr sz="1200" dirty="0">
                <a:latin typeface="Calibri"/>
                <a:cs typeface="Calibri"/>
              </a:rPr>
              <a:t>i più giovani </a:t>
            </a:r>
            <a:r>
              <a:rPr sz="1200" spc="-5" dirty="0">
                <a:latin typeface="Calibri"/>
                <a:cs typeface="Calibri"/>
              </a:rPr>
              <a:t>si possa  realizzare </a:t>
            </a:r>
            <a:r>
              <a:rPr sz="1200" dirty="0">
                <a:latin typeface="Calibri"/>
                <a:cs typeface="Calibri"/>
              </a:rPr>
              <a:t>un </a:t>
            </a:r>
            <a:r>
              <a:rPr sz="1200" spc="-5" dirty="0">
                <a:latin typeface="Calibri"/>
                <a:cs typeface="Calibri"/>
              </a:rPr>
              <a:t>più diffuso senso </a:t>
            </a:r>
            <a:r>
              <a:rPr sz="1200" dirty="0">
                <a:latin typeface="Calibri"/>
                <a:cs typeface="Calibri"/>
              </a:rPr>
              <a:t>di </a:t>
            </a:r>
            <a:r>
              <a:rPr sz="1200" spc="-5" dirty="0">
                <a:latin typeface="Calibri"/>
                <a:cs typeface="Calibri"/>
              </a:rPr>
              <a:t>responsabilità, </a:t>
            </a:r>
            <a:r>
              <a:rPr sz="1200" spc="10" dirty="0">
                <a:latin typeface="Calibri"/>
                <a:cs typeface="Calibri"/>
              </a:rPr>
              <a:t>per </a:t>
            </a:r>
            <a:r>
              <a:rPr sz="1200" spc="-5" dirty="0">
                <a:latin typeface="Calibri"/>
                <a:cs typeface="Calibri"/>
              </a:rPr>
              <a:t>una </a:t>
            </a:r>
            <a:r>
              <a:rPr sz="1200" dirty="0">
                <a:latin typeface="Calibri"/>
                <a:cs typeface="Calibri"/>
              </a:rPr>
              <a:t>più </a:t>
            </a:r>
            <a:r>
              <a:rPr sz="1200" spc="-5" dirty="0">
                <a:latin typeface="Calibri"/>
                <a:cs typeface="Calibri"/>
              </a:rPr>
              <a:t>ampia </a:t>
            </a:r>
            <a:r>
              <a:rPr sz="1200" dirty="0">
                <a:latin typeface="Calibri"/>
                <a:cs typeface="Calibri"/>
              </a:rPr>
              <a:t>e </a:t>
            </a:r>
            <a:r>
              <a:rPr sz="1200" spc="-5" dirty="0">
                <a:latin typeface="Calibri"/>
                <a:cs typeface="Calibri"/>
              </a:rPr>
              <a:t>duratura crescita </a:t>
            </a:r>
            <a:r>
              <a:rPr sz="1200" dirty="0">
                <a:latin typeface="Calibri"/>
                <a:cs typeface="Calibri"/>
              </a:rPr>
              <a:t>dei </a:t>
            </a:r>
            <a:r>
              <a:rPr sz="1200" spc="-5" dirty="0">
                <a:latin typeface="Calibri"/>
                <a:cs typeface="Calibri"/>
              </a:rPr>
              <a:t>nostri  territori”.</a:t>
            </a:r>
            <a:endParaRPr sz="1200">
              <a:latin typeface="Calibri"/>
              <a:cs typeface="Calibri"/>
            </a:endParaRPr>
          </a:p>
          <a:p>
            <a:pPr marL="12700" marR="5080">
              <a:lnSpc>
                <a:spcPct val="104200"/>
              </a:lnSpc>
              <a:spcBef>
                <a:spcPts val="5"/>
              </a:spcBef>
              <a:tabLst>
                <a:tab pos="312420" algn="l"/>
                <a:tab pos="697865" algn="l"/>
                <a:tab pos="840740" algn="l"/>
                <a:tab pos="1386840" algn="l"/>
                <a:tab pos="1574800" algn="l"/>
                <a:tab pos="2181860" algn="l"/>
                <a:tab pos="2569210" algn="l"/>
                <a:tab pos="2802890" algn="l"/>
                <a:tab pos="3456940" algn="l"/>
                <a:tab pos="3763010" algn="l"/>
                <a:tab pos="4095115" algn="l"/>
                <a:tab pos="4130675" algn="l"/>
                <a:tab pos="4975860" algn="l"/>
                <a:tab pos="5212080" algn="l"/>
                <a:tab pos="5238750" algn="l"/>
                <a:tab pos="5623560" algn="l"/>
              </a:tabLst>
            </a:pPr>
            <a:r>
              <a:rPr sz="1200" spc="-5" dirty="0">
                <a:latin typeface="Calibri"/>
                <a:cs typeface="Calibri"/>
              </a:rPr>
              <a:t>L’importanza sociale </a:t>
            </a:r>
            <a:r>
              <a:rPr sz="1200" dirty="0">
                <a:latin typeface="Calibri"/>
                <a:cs typeface="Calibri"/>
              </a:rPr>
              <a:t>e </a:t>
            </a:r>
            <a:r>
              <a:rPr sz="1200" spc="-5" dirty="0">
                <a:latin typeface="Calibri"/>
                <a:cs typeface="Calibri"/>
              </a:rPr>
              <a:t>culturale della manifestazione </a:t>
            </a:r>
            <a:r>
              <a:rPr sz="1200" dirty="0">
                <a:latin typeface="Calibri"/>
                <a:cs typeface="Calibri"/>
              </a:rPr>
              <a:t>è </a:t>
            </a:r>
            <a:r>
              <a:rPr sz="1200" spc="-5" dirty="0">
                <a:latin typeface="Calibri"/>
                <a:cs typeface="Calibri"/>
              </a:rPr>
              <a:t>quest’anno testimoniata </a:t>
            </a:r>
            <a:r>
              <a:rPr sz="1200" dirty="0">
                <a:latin typeface="Calibri"/>
                <a:cs typeface="Calibri"/>
              </a:rPr>
              <a:t>anche dalla </a:t>
            </a:r>
            <a:r>
              <a:rPr sz="1200" spc="-5" dirty="0">
                <a:latin typeface="Calibri"/>
                <a:cs typeface="Calibri"/>
              </a:rPr>
              <a:t>media  partnership </a:t>
            </a:r>
            <a:r>
              <a:rPr sz="1200" dirty="0">
                <a:latin typeface="Calibri"/>
                <a:cs typeface="Calibri"/>
              </a:rPr>
              <a:t>della </a:t>
            </a:r>
            <a:r>
              <a:rPr sz="1200" spc="-5" dirty="0">
                <a:latin typeface="Calibri"/>
                <a:cs typeface="Calibri"/>
              </a:rPr>
              <a:t>RAI. Che </a:t>
            </a:r>
            <a:r>
              <a:rPr sz="1200" dirty="0">
                <a:latin typeface="Calibri"/>
                <a:cs typeface="Calibri"/>
              </a:rPr>
              <a:t>il </a:t>
            </a:r>
            <a:r>
              <a:rPr sz="1200" spc="-5" dirty="0">
                <a:latin typeface="Calibri"/>
                <a:cs typeface="Calibri"/>
              </a:rPr>
              <a:t>servizio pubblico riconosca </a:t>
            </a:r>
            <a:r>
              <a:rPr sz="1200" dirty="0">
                <a:latin typeface="Calibri"/>
                <a:cs typeface="Calibri"/>
              </a:rPr>
              <a:t>il </a:t>
            </a:r>
            <a:r>
              <a:rPr sz="1200" spc="-5" dirty="0">
                <a:latin typeface="Calibri"/>
                <a:cs typeface="Calibri"/>
              </a:rPr>
              <a:t>valore educativo </a:t>
            </a:r>
            <a:r>
              <a:rPr sz="1200" dirty="0">
                <a:latin typeface="Calibri"/>
                <a:cs typeface="Calibri"/>
              </a:rPr>
              <a:t>del </a:t>
            </a:r>
            <a:r>
              <a:rPr sz="1200" spc="-5" dirty="0">
                <a:latin typeface="Calibri"/>
                <a:cs typeface="Calibri"/>
              </a:rPr>
              <a:t>Festival </a:t>
            </a:r>
            <a:r>
              <a:rPr sz="1200" dirty="0">
                <a:latin typeface="Calibri"/>
                <a:cs typeface="Calibri"/>
              </a:rPr>
              <a:t>per i giovani  è	un	</a:t>
            </a:r>
            <a:r>
              <a:rPr sz="1200" spc="-5" dirty="0">
                <a:latin typeface="Calibri"/>
                <a:cs typeface="Calibri"/>
              </a:rPr>
              <a:t>contributo		particolarmente		significativo	</a:t>
            </a:r>
            <a:r>
              <a:rPr sz="1200" dirty="0">
                <a:latin typeface="Calibri"/>
                <a:cs typeface="Calibri"/>
              </a:rPr>
              <a:t>al	</a:t>
            </a:r>
            <a:r>
              <a:rPr sz="1200" spc="-5" dirty="0">
                <a:latin typeface="Calibri"/>
                <a:cs typeface="Calibri"/>
              </a:rPr>
              <a:t>rafforzamento	dell’iniziativa.  Oltre </a:t>
            </a:r>
            <a:r>
              <a:rPr sz="1200" dirty="0">
                <a:latin typeface="Calibri"/>
                <a:cs typeface="Calibri"/>
              </a:rPr>
              <a:t>80 gli </a:t>
            </a:r>
            <a:r>
              <a:rPr sz="1200" spc="-5" dirty="0">
                <a:latin typeface="Calibri"/>
                <a:cs typeface="Calibri"/>
              </a:rPr>
              <a:t>eventi culturali che si svolgeranno </a:t>
            </a:r>
            <a:r>
              <a:rPr sz="1200" dirty="0">
                <a:latin typeface="Calibri"/>
                <a:cs typeface="Calibri"/>
              </a:rPr>
              <a:t>in </a:t>
            </a:r>
            <a:r>
              <a:rPr sz="1200" spc="-5" dirty="0">
                <a:latin typeface="Calibri"/>
                <a:cs typeface="Calibri"/>
              </a:rPr>
              <a:t>tutta </a:t>
            </a:r>
            <a:r>
              <a:rPr sz="1200" dirty="0">
                <a:latin typeface="Calibri"/>
                <a:cs typeface="Calibri"/>
              </a:rPr>
              <a:t>la </a:t>
            </a:r>
            <a:r>
              <a:rPr sz="1200" spc="-5" dirty="0">
                <a:latin typeface="Calibri"/>
                <a:cs typeface="Calibri"/>
              </a:rPr>
              <a:t>penisola </a:t>
            </a:r>
            <a:r>
              <a:rPr sz="1200" dirty="0">
                <a:latin typeface="Calibri"/>
                <a:cs typeface="Calibri"/>
              </a:rPr>
              <a:t>in 60 </a:t>
            </a:r>
            <a:r>
              <a:rPr sz="1200" spc="-5" dirty="0">
                <a:latin typeface="Calibri"/>
                <a:cs typeface="Calibri"/>
              </a:rPr>
              <a:t>città. </a:t>
            </a:r>
            <a:r>
              <a:rPr sz="1200" dirty="0">
                <a:latin typeface="Calibri"/>
                <a:cs typeface="Calibri"/>
              </a:rPr>
              <a:t>I </a:t>
            </a:r>
            <a:r>
              <a:rPr sz="1200" spc="-5" dirty="0">
                <a:latin typeface="Calibri"/>
                <a:cs typeface="Calibri"/>
              </a:rPr>
              <a:t>laboratori </a:t>
            </a:r>
            <a:r>
              <a:rPr sz="1200" dirty="0">
                <a:latin typeface="Calibri"/>
                <a:cs typeface="Calibri"/>
              </a:rPr>
              <a:t>e le </a:t>
            </a:r>
            <a:r>
              <a:rPr sz="1200" spc="-5" dirty="0">
                <a:latin typeface="Calibri"/>
                <a:cs typeface="Calibri"/>
              </a:rPr>
              <a:t>altre  attività proposte, coordinati dalle banche con </a:t>
            </a:r>
            <a:r>
              <a:rPr sz="1200" spc="-10" dirty="0">
                <a:latin typeface="Calibri"/>
                <a:cs typeface="Calibri"/>
              </a:rPr>
              <a:t>la </a:t>
            </a:r>
            <a:r>
              <a:rPr sz="1200" dirty="0">
                <a:latin typeface="Calibri"/>
                <a:cs typeface="Calibri"/>
              </a:rPr>
              <a:t>collaborazione di </a:t>
            </a:r>
            <a:r>
              <a:rPr sz="1200" spc="-5" dirty="0">
                <a:latin typeface="Calibri"/>
                <a:cs typeface="Calibri"/>
              </a:rPr>
              <a:t>scuole, musei, biblioteche </a:t>
            </a:r>
            <a:r>
              <a:rPr sz="1200" dirty="0">
                <a:latin typeface="Calibri"/>
                <a:cs typeface="Calibri"/>
              </a:rPr>
              <a:t>e  </a:t>
            </a:r>
            <a:r>
              <a:rPr sz="1200" spc="-5" dirty="0">
                <a:latin typeface="Calibri"/>
                <a:cs typeface="Calibri"/>
              </a:rPr>
              <a:t>operatori culturali, si svilupperanno attorno </a:t>
            </a:r>
            <a:r>
              <a:rPr sz="1200" dirty="0">
                <a:latin typeface="Calibri"/>
                <a:cs typeface="Calibri"/>
              </a:rPr>
              <a:t>ad un </a:t>
            </a:r>
            <a:r>
              <a:rPr sz="1200" spc="-5" dirty="0">
                <a:latin typeface="Calibri"/>
                <a:cs typeface="Calibri"/>
              </a:rPr>
              <a:t>unico </a:t>
            </a:r>
            <a:r>
              <a:rPr sz="1200" dirty="0">
                <a:latin typeface="Calibri"/>
                <a:cs typeface="Calibri"/>
              </a:rPr>
              <a:t>tema </a:t>
            </a:r>
            <a:r>
              <a:rPr sz="1200" spc="-5" dirty="0">
                <a:latin typeface="Calibri"/>
                <a:cs typeface="Calibri"/>
              </a:rPr>
              <a:t>ispiratore, declinato </a:t>
            </a:r>
            <a:r>
              <a:rPr sz="1200" dirty="0">
                <a:latin typeface="Calibri"/>
                <a:cs typeface="Calibri"/>
              </a:rPr>
              <a:t>da </a:t>
            </a:r>
            <a:r>
              <a:rPr sz="1200" spc="-5" dirty="0">
                <a:latin typeface="Calibri"/>
                <a:cs typeface="Calibri"/>
              </a:rPr>
              <a:t>ciascuna  </a:t>
            </a:r>
            <a:r>
              <a:rPr sz="1200" dirty="0">
                <a:latin typeface="Calibri"/>
                <a:cs typeface="Calibri"/>
              </a:rPr>
              <a:t>realtà </a:t>
            </a:r>
            <a:r>
              <a:rPr sz="1200" spc="-5" dirty="0">
                <a:latin typeface="Calibri"/>
                <a:cs typeface="Calibri"/>
              </a:rPr>
              <a:t>con strumenti diversi </a:t>
            </a:r>
            <a:r>
              <a:rPr sz="1200" dirty="0">
                <a:latin typeface="Calibri"/>
                <a:cs typeface="Calibri"/>
              </a:rPr>
              <a:t>e da </a:t>
            </a:r>
            <a:r>
              <a:rPr sz="1200" spc="-5" dirty="0">
                <a:latin typeface="Calibri"/>
                <a:cs typeface="Calibri"/>
              </a:rPr>
              <a:t>punti </a:t>
            </a:r>
            <a:r>
              <a:rPr sz="1200" dirty="0">
                <a:latin typeface="Calibri"/>
                <a:cs typeface="Calibri"/>
              </a:rPr>
              <a:t>di </a:t>
            </a:r>
            <a:r>
              <a:rPr sz="1200" spc="-5" dirty="0">
                <a:latin typeface="Calibri"/>
                <a:cs typeface="Calibri"/>
              </a:rPr>
              <a:t>vista differenti, </a:t>
            </a:r>
            <a:r>
              <a:rPr sz="1200" dirty="0">
                <a:latin typeface="Calibri"/>
                <a:cs typeface="Calibri"/>
              </a:rPr>
              <a:t>alla </a:t>
            </a:r>
            <a:r>
              <a:rPr sz="1200" spc="-5" dirty="0">
                <a:latin typeface="Calibri"/>
                <a:cs typeface="Calibri"/>
              </a:rPr>
              <a:t>luce delle proprie specificità </a:t>
            </a:r>
            <a:r>
              <a:rPr sz="1200" dirty="0">
                <a:latin typeface="Calibri"/>
                <a:cs typeface="Calibri"/>
              </a:rPr>
              <a:t>e di  quelle			d</a:t>
            </a:r>
            <a:r>
              <a:rPr sz="1200" spc="-10" dirty="0">
                <a:latin typeface="Calibri"/>
                <a:cs typeface="Calibri"/>
              </a:rPr>
              <a:t>e</a:t>
            </a:r>
            <a:r>
              <a:rPr sz="1200" dirty="0">
                <a:latin typeface="Calibri"/>
                <a:cs typeface="Calibri"/>
              </a:rPr>
              <a:t>l		terri</a:t>
            </a:r>
            <a:r>
              <a:rPr sz="1200" spc="5" dirty="0">
                <a:latin typeface="Calibri"/>
                <a:cs typeface="Calibri"/>
              </a:rPr>
              <a:t>t</a:t>
            </a:r>
            <a:r>
              <a:rPr sz="1200" spc="-10" dirty="0">
                <a:latin typeface="Calibri"/>
                <a:cs typeface="Calibri"/>
              </a:rPr>
              <a:t>o</a:t>
            </a:r>
            <a:r>
              <a:rPr sz="1200" dirty="0">
                <a:latin typeface="Calibri"/>
                <a:cs typeface="Calibri"/>
              </a:rPr>
              <a:t>r</a:t>
            </a:r>
            <a:r>
              <a:rPr sz="1200" spc="-5" dirty="0">
                <a:latin typeface="Calibri"/>
                <a:cs typeface="Calibri"/>
              </a:rPr>
              <a:t>i</a:t>
            </a:r>
            <a:r>
              <a:rPr sz="1200" dirty="0">
                <a:latin typeface="Calibri"/>
                <a:cs typeface="Calibri"/>
              </a:rPr>
              <a:t>o				di			a</a:t>
            </a:r>
            <a:r>
              <a:rPr sz="1200" spc="5" dirty="0">
                <a:latin typeface="Calibri"/>
                <a:cs typeface="Calibri"/>
              </a:rPr>
              <a:t>p</a:t>
            </a:r>
            <a:r>
              <a:rPr sz="1200" dirty="0">
                <a:latin typeface="Calibri"/>
                <a:cs typeface="Calibri"/>
              </a:rPr>
              <a:t>par</a:t>
            </a:r>
            <a:r>
              <a:rPr sz="1200" spc="-5" dirty="0">
                <a:latin typeface="Calibri"/>
                <a:cs typeface="Calibri"/>
              </a:rPr>
              <a:t>t</a:t>
            </a:r>
            <a:r>
              <a:rPr sz="1200" dirty="0">
                <a:latin typeface="Calibri"/>
                <a:cs typeface="Calibri"/>
              </a:rPr>
              <a:t>e</a:t>
            </a:r>
            <a:r>
              <a:rPr sz="1200" spc="-5" dirty="0">
                <a:latin typeface="Calibri"/>
                <a:cs typeface="Calibri"/>
              </a:rPr>
              <a:t>n</a:t>
            </a:r>
            <a:r>
              <a:rPr sz="1200" dirty="0">
                <a:latin typeface="Calibri"/>
                <a:cs typeface="Calibri"/>
              </a:rPr>
              <a:t>e</a:t>
            </a:r>
            <a:r>
              <a:rPr sz="1200" spc="5" dirty="0">
                <a:latin typeface="Calibri"/>
                <a:cs typeface="Calibri"/>
              </a:rPr>
              <a:t>n</a:t>
            </a:r>
            <a:r>
              <a:rPr sz="1200" dirty="0">
                <a:latin typeface="Calibri"/>
                <a:cs typeface="Calibri"/>
              </a:rPr>
              <a:t>za.  Per </a:t>
            </a:r>
            <a:r>
              <a:rPr sz="1200" spc="-5" dirty="0">
                <a:latin typeface="Calibri"/>
                <a:cs typeface="Calibri"/>
              </a:rPr>
              <a:t>questa seconda edizione </a:t>
            </a:r>
            <a:r>
              <a:rPr sz="1200" dirty="0">
                <a:latin typeface="Calibri"/>
                <a:cs typeface="Calibri"/>
              </a:rPr>
              <a:t>del </a:t>
            </a:r>
            <a:r>
              <a:rPr sz="1200" spc="-5" dirty="0">
                <a:latin typeface="Calibri"/>
                <a:cs typeface="Calibri"/>
              </a:rPr>
              <a:t>Festival </a:t>
            </a:r>
            <a:r>
              <a:rPr sz="1200" dirty="0">
                <a:latin typeface="Calibri"/>
                <a:cs typeface="Calibri"/>
              </a:rPr>
              <a:t>è </a:t>
            </a:r>
            <a:r>
              <a:rPr sz="1200" spc="-5" dirty="0">
                <a:latin typeface="Calibri"/>
                <a:cs typeface="Calibri"/>
              </a:rPr>
              <a:t>stato scelto come filo conduttore ideale </a:t>
            </a:r>
            <a:r>
              <a:rPr sz="1200" dirty="0">
                <a:latin typeface="Calibri"/>
                <a:cs typeface="Calibri"/>
              </a:rPr>
              <a:t>di </a:t>
            </a:r>
            <a:r>
              <a:rPr sz="1200" spc="-5" dirty="0">
                <a:latin typeface="Calibri"/>
                <a:cs typeface="Calibri"/>
              </a:rPr>
              <a:t>tutte </a:t>
            </a:r>
            <a:r>
              <a:rPr sz="1200" spc="-10" dirty="0">
                <a:latin typeface="Calibri"/>
                <a:cs typeface="Calibri"/>
              </a:rPr>
              <a:t>le  </a:t>
            </a:r>
            <a:r>
              <a:rPr sz="1200" spc="-5" dirty="0">
                <a:latin typeface="Calibri"/>
                <a:cs typeface="Calibri"/>
              </a:rPr>
              <a:t>iniziative “</a:t>
            </a:r>
            <a:r>
              <a:rPr sz="1200" i="1" spc="-5" dirty="0">
                <a:latin typeface="Calibri"/>
                <a:cs typeface="Calibri"/>
              </a:rPr>
              <a:t>L’alfabeto del Mondo</a:t>
            </a:r>
            <a:r>
              <a:rPr sz="1200" spc="-5" dirty="0">
                <a:latin typeface="Calibri"/>
                <a:cs typeface="Calibri"/>
              </a:rPr>
              <a:t>”. </a:t>
            </a:r>
            <a:r>
              <a:rPr sz="1200" dirty="0">
                <a:latin typeface="Calibri"/>
                <a:cs typeface="Calibri"/>
              </a:rPr>
              <a:t>Trarre ispirazione dalla </a:t>
            </a:r>
            <a:r>
              <a:rPr sz="1200" spc="-5" dirty="0">
                <a:latin typeface="Calibri"/>
                <a:cs typeface="Calibri"/>
              </a:rPr>
              <a:t>natura, dall’opera dell’uomo </a:t>
            </a:r>
            <a:r>
              <a:rPr sz="1200" dirty="0">
                <a:latin typeface="Calibri"/>
                <a:cs typeface="Calibri"/>
              </a:rPr>
              <a:t>e dalle  </a:t>
            </a:r>
            <a:r>
              <a:rPr sz="1200" spc="-5" dirty="0">
                <a:latin typeface="Calibri"/>
                <a:cs typeface="Calibri"/>
              </a:rPr>
              <a:t>proprie emozioni, imparare </a:t>
            </a:r>
            <a:r>
              <a:rPr sz="1200" dirty="0">
                <a:latin typeface="Calibri"/>
                <a:cs typeface="Calibri"/>
              </a:rPr>
              <a:t>a </a:t>
            </a:r>
            <a:r>
              <a:rPr sz="1200" spc="-5" dirty="0">
                <a:latin typeface="Calibri"/>
                <a:cs typeface="Calibri"/>
              </a:rPr>
              <a:t>riconoscere </a:t>
            </a:r>
            <a:r>
              <a:rPr sz="1200" dirty="0">
                <a:latin typeface="Calibri"/>
                <a:cs typeface="Calibri"/>
              </a:rPr>
              <a:t>e a leggere i </a:t>
            </a:r>
            <a:r>
              <a:rPr sz="1200" spc="-5" dirty="0">
                <a:latin typeface="Calibri"/>
                <a:cs typeface="Calibri"/>
              </a:rPr>
              <a:t>segni </a:t>
            </a:r>
            <a:r>
              <a:rPr sz="1200" dirty="0">
                <a:latin typeface="Calibri"/>
                <a:cs typeface="Calibri"/>
              </a:rPr>
              <a:t>intorno a noi, </a:t>
            </a:r>
            <a:r>
              <a:rPr sz="1200" spc="-5" dirty="0">
                <a:latin typeface="Calibri"/>
                <a:cs typeface="Calibri"/>
              </a:rPr>
              <a:t>spostare </a:t>
            </a:r>
            <a:r>
              <a:rPr sz="1200" dirty="0">
                <a:latin typeface="Calibri"/>
                <a:cs typeface="Calibri"/>
              </a:rPr>
              <a:t>il </a:t>
            </a:r>
            <a:r>
              <a:rPr sz="1200" spc="-5" dirty="0">
                <a:latin typeface="Calibri"/>
                <a:cs typeface="Calibri"/>
              </a:rPr>
              <a:t>punto  d’osservazione </a:t>
            </a:r>
            <a:r>
              <a:rPr sz="1200" dirty="0">
                <a:latin typeface="Calibri"/>
                <a:cs typeface="Calibri"/>
              </a:rPr>
              <a:t>e </a:t>
            </a:r>
            <a:r>
              <a:rPr sz="1200" spc="-5" dirty="0">
                <a:latin typeface="Calibri"/>
                <a:cs typeface="Calibri"/>
              </a:rPr>
              <a:t>reinterpretare </a:t>
            </a:r>
            <a:r>
              <a:rPr sz="1200" dirty="0">
                <a:latin typeface="Calibri"/>
                <a:cs typeface="Calibri"/>
              </a:rPr>
              <a:t>le </a:t>
            </a:r>
            <a:r>
              <a:rPr sz="1200" spc="-5" dirty="0">
                <a:latin typeface="Calibri"/>
                <a:cs typeface="Calibri"/>
              </a:rPr>
              <a:t>situazioni </a:t>
            </a:r>
            <a:r>
              <a:rPr sz="1200" dirty="0">
                <a:latin typeface="Calibri"/>
                <a:cs typeface="Calibri"/>
              </a:rPr>
              <a:t>e i loro </a:t>
            </a:r>
            <a:r>
              <a:rPr sz="1200" spc="-5" dirty="0">
                <a:latin typeface="Calibri"/>
                <a:cs typeface="Calibri"/>
              </a:rPr>
              <a:t>significati, </a:t>
            </a:r>
            <a:r>
              <a:rPr sz="1200" dirty="0">
                <a:latin typeface="Calibri"/>
                <a:cs typeface="Calibri"/>
              </a:rPr>
              <a:t>capire </a:t>
            </a:r>
            <a:r>
              <a:rPr sz="1200" spc="-5" dirty="0">
                <a:latin typeface="Calibri"/>
                <a:cs typeface="Calibri"/>
              </a:rPr>
              <a:t>come nasce </a:t>
            </a:r>
            <a:r>
              <a:rPr sz="1200" dirty="0">
                <a:latin typeface="Calibri"/>
                <a:cs typeface="Calibri"/>
              </a:rPr>
              <a:t>il </a:t>
            </a:r>
            <a:r>
              <a:rPr sz="1200" spc="-5" dirty="0">
                <a:latin typeface="Calibri"/>
                <a:cs typeface="Calibri"/>
              </a:rPr>
              <a:t>racconto,  come si forma </a:t>
            </a:r>
            <a:r>
              <a:rPr sz="1200" dirty="0">
                <a:latin typeface="Calibri"/>
                <a:cs typeface="Calibri"/>
              </a:rPr>
              <a:t>e </a:t>
            </a:r>
            <a:r>
              <a:rPr sz="1200" spc="-5" dirty="0">
                <a:latin typeface="Calibri"/>
                <a:cs typeface="Calibri"/>
              </a:rPr>
              <a:t>con quali linguaggi </a:t>
            </a:r>
            <a:r>
              <a:rPr sz="1200" dirty="0">
                <a:latin typeface="Calibri"/>
                <a:cs typeface="Calibri"/>
              </a:rPr>
              <a:t>e </a:t>
            </a:r>
            <a:r>
              <a:rPr sz="1200" spc="-5" dirty="0">
                <a:latin typeface="Calibri"/>
                <a:cs typeface="Calibri"/>
              </a:rPr>
              <a:t>strumenti si può declinare, condividerlo </a:t>
            </a:r>
            <a:r>
              <a:rPr sz="1200" dirty="0">
                <a:latin typeface="Calibri"/>
                <a:cs typeface="Calibri"/>
              </a:rPr>
              <a:t>per </a:t>
            </a:r>
            <a:r>
              <a:rPr sz="1200" spc="-5" dirty="0">
                <a:latin typeface="Calibri"/>
                <a:cs typeface="Calibri"/>
              </a:rPr>
              <a:t>generare </a:t>
            </a:r>
            <a:r>
              <a:rPr sz="1200" dirty="0">
                <a:latin typeface="Calibri"/>
                <a:cs typeface="Calibri"/>
              </a:rPr>
              <a:t>poi  altre </a:t>
            </a:r>
            <a:r>
              <a:rPr sz="1200" spc="-5" dirty="0">
                <a:latin typeface="Calibri"/>
                <a:cs typeface="Calibri"/>
              </a:rPr>
              <a:t>infinite narrazioni, ecco </a:t>
            </a:r>
            <a:r>
              <a:rPr sz="1200" dirty="0">
                <a:latin typeface="Calibri"/>
                <a:cs typeface="Calibri"/>
              </a:rPr>
              <a:t>la sfida di </a:t>
            </a:r>
            <a:r>
              <a:rPr sz="1200" spc="-5" dirty="0">
                <a:latin typeface="Calibri"/>
                <a:cs typeface="Calibri"/>
              </a:rPr>
              <a:t>quest’anno. </a:t>
            </a:r>
            <a:r>
              <a:rPr sz="1200" dirty="0">
                <a:latin typeface="Calibri"/>
                <a:cs typeface="Calibri"/>
              </a:rPr>
              <a:t>Un tema </a:t>
            </a:r>
            <a:r>
              <a:rPr sz="1200" spc="-5" dirty="0">
                <a:latin typeface="Calibri"/>
                <a:cs typeface="Calibri"/>
              </a:rPr>
              <a:t>estremamente attuale </a:t>
            </a:r>
            <a:r>
              <a:rPr sz="1200" spc="-10" dirty="0">
                <a:latin typeface="Calibri"/>
                <a:cs typeface="Calibri"/>
              </a:rPr>
              <a:t>se </a:t>
            </a:r>
            <a:r>
              <a:rPr sz="1200" spc="-5" dirty="0">
                <a:latin typeface="Calibri"/>
                <a:cs typeface="Calibri"/>
              </a:rPr>
              <a:t>si considera  che, </a:t>
            </a:r>
            <a:r>
              <a:rPr sz="1200" dirty="0">
                <a:latin typeface="Calibri"/>
                <a:cs typeface="Calibri"/>
              </a:rPr>
              <a:t>anche </a:t>
            </a:r>
            <a:r>
              <a:rPr sz="1200" spc="-5" dirty="0">
                <a:latin typeface="Calibri"/>
                <a:cs typeface="Calibri"/>
              </a:rPr>
              <a:t>grazie </a:t>
            </a:r>
            <a:r>
              <a:rPr sz="1200" dirty="0">
                <a:latin typeface="Calibri"/>
                <a:cs typeface="Calibri"/>
              </a:rPr>
              <a:t>alle </a:t>
            </a:r>
            <a:r>
              <a:rPr sz="1200" spc="-5" dirty="0">
                <a:latin typeface="Calibri"/>
                <a:cs typeface="Calibri"/>
              </a:rPr>
              <a:t>nuove tecnologie, raccontare </a:t>
            </a:r>
            <a:r>
              <a:rPr sz="1200" dirty="0">
                <a:latin typeface="Calibri"/>
                <a:cs typeface="Calibri"/>
              </a:rPr>
              <a:t>e </a:t>
            </a:r>
            <a:r>
              <a:rPr sz="1200" spc="-5" dirty="0">
                <a:latin typeface="Calibri"/>
                <a:cs typeface="Calibri"/>
              </a:rPr>
              <a:t>raccontarsi </a:t>
            </a:r>
            <a:r>
              <a:rPr sz="1200" dirty="0">
                <a:latin typeface="Calibri"/>
                <a:cs typeface="Calibri"/>
              </a:rPr>
              <a:t>è oggi </a:t>
            </a:r>
            <a:r>
              <a:rPr sz="1200" spc="-5" dirty="0">
                <a:latin typeface="Calibri"/>
                <a:cs typeface="Calibri"/>
              </a:rPr>
              <a:t>un’attività che ci coinvolge  sempre </a:t>
            </a:r>
            <a:r>
              <a:rPr sz="1200" dirty="0">
                <a:latin typeface="Calibri"/>
                <a:cs typeface="Calibri"/>
              </a:rPr>
              <a:t>più. </a:t>
            </a:r>
            <a:r>
              <a:rPr sz="1200" spc="-5" dirty="0">
                <a:latin typeface="Calibri"/>
                <a:cs typeface="Calibri"/>
              </a:rPr>
              <a:t>La proposta </a:t>
            </a:r>
            <a:r>
              <a:rPr sz="1200" dirty="0">
                <a:latin typeface="Calibri"/>
                <a:cs typeface="Calibri"/>
              </a:rPr>
              <a:t>del </a:t>
            </a:r>
            <a:r>
              <a:rPr sz="1200" spc="-5" dirty="0">
                <a:latin typeface="Calibri"/>
                <a:cs typeface="Calibri"/>
              </a:rPr>
              <a:t>Festival </a:t>
            </a:r>
            <a:r>
              <a:rPr sz="1200" dirty="0">
                <a:latin typeface="Calibri"/>
                <a:cs typeface="Calibri"/>
              </a:rPr>
              <a:t>è </a:t>
            </a:r>
            <a:r>
              <a:rPr sz="1200" spc="-5" dirty="0">
                <a:latin typeface="Calibri"/>
                <a:cs typeface="Calibri"/>
              </a:rPr>
              <a:t>quindi </a:t>
            </a:r>
            <a:r>
              <a:rPr sz="1200" dirty="0">
                <a:latin typeface="Calibri"/>
                <a:cs typeface="Calibri"/>
              </a:rPr>
              <a:t>quella di </a:t>
            </a:r>
            <a:r>
              <a:rPr sz="1200" spc="-5" dirty="0">
                <a:latin typeface="Calibri"/>
                <a:cs typeface="Calibri"/>
              </a:rPr>
              <a:t>creare </a:t>
            </a:r>
            <a:r>
              <a:rPr sz="1200" spc="15" dirty="0">
                <a:latin typeface="Calibri"/>
                <a:cs typeface="Calibri"/>
              </a:rPr>
              <a:t>dei </a:t>
            </a:r>
            <a:r>
              <a:rPr sz="1200" spc="-5" dirty="0">
                <a:latin typeface="Calibri"/>
                <a:cs typeface="Calibri"/>
              </a:rPr>
              <a:t>percorsi </a:t>
            </a:r>
            <a:r>
              <a:rPr sz="1200" dirty="0">
                <a:latin typeface="Calibri"/>
                <a:cs typeface="Calibri"/>
              </a:rPr>
              <a:t>per </a:t>
            </a:r>
            <a:r>
              <a:rPr sz="1200" spc="-5" dirty="0">
                <a:latin typeface="Calibri"/>
                <a:cs typeface="Calibri"/>
              </a:rPr>
              <a:t>stimolare un  approccio consapevole, </a:t>
            </a:r>
            <a:r>
              <a:rPr sz="1200" dirty="0">
                <a:latin typeface="Calibri"/>
                <a:cs typeface="Calibri"/>
              </a:rPr>
              <a:t>pur </a:t>
            </a:r>
            <a:r>
              <a:rPr sz="1200" spc="-5" dirty="0">
                <a:latin typeface="Calibri"/>
                <a:cs typeface="Calibri"/>
              </a:rPr>
              <a:t>rispettando </a:t>
            </a:r>
            <a:r>
              <a:rPr sz="1200" dirty="0">
                <a:latin typeface="Calibri"/>
                <a:cs typeface="Calibri"/>
              </a:rPr>
              <a:t>la </a:t>
            </a:r>
            <a:r>
              <a:rPr sz="1200" spc="-5" dirty="0">
                <a:latin typeface="Calibri"/>
                <a:cs typeface="Calibri"/>
              </a:rPr>
              <a:t>massima </a:t>
            </a:r>
            <a:r>
              <a:rPr sz="1200" dirty="0">
                <a:latin typeface="Calibri"/>
                <a:cs typeface="Calibri"/>
              </a:rPr>
              <a:t>libertà </a:t>
            </a:r>
            <a:r>
              <a:rPr sz="1200" spc="-5" dirty="0">
                <a:latin typeface="Calibri"/>
                <a:cs typeface="Calibri"/>
              </a:rPr>
              <a:t>espressiva </a:t>
            </a:r>
            <a:r>
              <a:rPr sz="1200" spc="-10" dirty="0">
                <a:latin typeface="Calibri"/>
                <a:cs typeface="Calibri"/>
              </a:rPr>
              <a:t>dei </a:t>
            </a:r>
            <a:r>
              <a:rPr sz="1200" spc="-5" dirty="0">
                <a:latin typeface="Calibri"/>
                <a:cs typeface="Calibri"/>
              </a:rPr>
              <a:t>bambini </a:t>
            </a:r>
            <a:r>
              <a:rPr sz="1200" dirty="0">
                <a:latin typeface="Calibri"/>
                <a:cs typeface="Calibri"/>
              </a:rPr>
              <a:t>e dei </a:t>
            </a:r>
            <a:r>
              <a:rPr sz="1200" spc="-5" dirty="0">
                <a:latin typeface="Calibri"/>
                <a:cs typeface="Calibri"/>
              </a:rPr>
              <a:t>ragazzi.  </a:t>
            </a:r>
            <a:r>
              <a:rPr sz="1200" dirty="0">
                <a:latin typeface="Calibri"/>
                <a:cs typeface="Calibri"/>
              </a:rPr>
              <a:t>Due			av</a:t>
            </a:r>
            <a:r>
              <a:rPr sz="1200" spc="-5" dirty="0">
                <a:latin typeface="Calibri"/>
                <a:cs typeface="Calibri"/>
              </a:rPr>
              <a:t>v</a:t>
            </a:r>
            <a:r>
              <a:rPr sz="1200" dirty="0">
                <a:latin typeface="Calibri"/>
                <a:cs typeface="Calibri"/>
              </a:rPr>
              <a:t>e</a:t>
            </a:r>
            <a:r>
              <a:rPr sz="1200" spc="5" dirty="0">
                <a:latin typeface="Calibri"/>
                <a:cs typeface="Calibri"/>
              </a:rPr>
              <a:t>n</a:t>
            </a:r>
            <a:r>
              <a:rPr sz="1200" spc="-15" dirty="0">
                <a:latin typeface="Calibri"/>
                <a:cs typeface="Calibri"/>
              </a:rPr>
              <a:t>i</a:t>
            </a:r>
            <a:r>
              <a:rPr sz="1200" dirty="0">
                <a:latin typeface="Calibri"/>
                <a:cs typeface="Calibri"/>
              </a:rPr>
              <a:t>men</a:t>
            </a:r>
            <a:r>
              <a:rPr sz="1200" spc="-10" dirty="0">
                <a:latin typeface="Calibri"/>
                <a:cs typeface="Calibri"/>
              </a:rPr>
              <a:t>t</a:t>
            </a:r>
            <a:r>
              <a:rPr sz="1200" dirty="0">
                <a:latin typeface="Calibri"/>
                <a:cs typeface="Calibri"/>
              </a:rPr>
              <a:t>i	ques</a:t>
            </a:r>
            <a:r>
              <a:rPr sz="1200" spc="5" dirty="0">
                <a:latin typeface="Calibri"/>
                <a:cs typeface="Calibri"/>
              </a:rPr>
              <a:t>t</a:t>
            </a:r>
            <a:r>
              <a:rPr sz="1200" spc="-15" dirty="0">
                <a:latin typeface="Calibri"/>
                <a:cs typeface="Calibri"/>
              </a:rPr>
              <a:t>’</a:t>
            </a:r>
            <a:r>
              <a:rPr sz="1200" dirty="0">
                <a:latin typeface="Calibri"/>
                <a:cs typeface="Calibri"/>
              </a:rPr>
              <a:t>a</a:t>
            </a:r>
            <a:r>
              <a:rPr sz="1200" spc="5" dirty="0">
                <a:latin typeface="Calibri"/>
                <a:cs typeface="Calibri"/>
              </a:rPr>
              <a:t>n</a:t>
            </a:r>
            <a:r>
              <a:rPr sz="1200" spc="-10" dirty="0">
                <a:latin typeface="Calibri"/>
                <a:cs typeface="Calibri"/>
              </a:rPr>
              <a:t>n</a:t>
            </a:r>
            <a:r>
              <a:rPr sz="1200" dirty="0">
                <a:latin typeface="Calibri"/>
                <a:cs typeface="Calibri"/>
              </a:rPr>
              <a:t>o	a</a:t>
            </a:r>
            <a:r>
              <a:rPr sz="1200" spc="5" dirty="0">
                <a:latin typeface="Calibri"/>
                <a:cs typeface="Calibri"/>
              </a:rPr>
              <a:t>f</a:t>
            </a:r>
            <a:r>
              <a:rPr sz="1200" dirty="0">
                <a:latin typeface="Calibri"/>
                <a:cs typeface="Calibri"/>
              </a:rPr>
              <a:t>fia</a:t>
            </a:r>
            <a:r>
              <a:rPr sz="1200" spc="5" dirty="0">
                <a:latin typeface="Calibri"/>
                <a:cs typeface="Calibri"/>
              </a:rPr>
              <a:t>n</a:t>
            </a:r>
            <a:r>
              <a:rPr sz="1200" spc="-20" dirty="0">
                <a:latin typeface="Calibri"/>
                <a:cs typeface="Calibri"/>
              </a:rPr>
              <a:t>c</a:t>
            </a:r>
            <a:r>
              <a:rPr sz="1200" dirty="0">
                <a:latin typeface="Calibri"/>
                <a:cs typeface="Calibri"/>
              </a:rPr>
              <a:t>her</a:t>
            </a:r>
            <a:r>
              <a:rPr sz="1200" spc="-10" dirty="0">
                <a:latin typeface="Calibri"/>
                <a:cs typeface="Calibri"/>
              </a:rPr>
              <a:t>a</a:t>
            </a:r>
            <a:r>
              <a:rPr sz="1200" dirty="0">
                <a:latin typeface="Calibri"/>
                <a:cs typeface="Calibri"/>
              </a:rPr>
              <a:t>nno	il			</a:t>
            </a:r>
            <a:r>
              <a:rPr sz="1200" spc="-5" dirty="0">
                <a:latin typeface="Calibri"/>
                <a:cs typeface="Calibri"/>
              </a:rPr>
              <a:t>F</a:t>
            </a:r>
            <a:r>
              <a:rPr sz="1200" dirty="0">
                <a:latin typeface="Calibri"/>
                <a:cs typeface="Calibri"/>
              </a:rPr>
              <a:t>e</a:t>
            </a:r>
            <a:r>
              <a:rPr sz="1200" spc="-5" dirty="0">
                <a:latin typeface="Calibri"/>
                <a:cs typeface="Calibri"/>
              </a:rPr>
              <a:t>s</a:t>
            </a:r>
            <a:r>
              <a:rPr sz="1200" dirty="0">
                <a:latin typeface="Calibri"/>
                <a:cs typeface="Calibri"/>
              </a:rPr>
              <a:t>tival.  </a:t>
            </a:r>
            <a:r>
              <a:rPr sz="1200" spc="-5" dirty="0">
                <a:latin typeface="Calibri"/>
                <a:cs typeface="Calibri"/>
              </a:rPr>
              <a:t>“</a:t>
            </a:r>
            <a:r>
              <a:rPr sz="1200" i="1" spc="-5" dirty="0">
                <a:latin typeface="Calibri"/>
                <a:cs typeface="Calibri"/>
              </a:rPr>
              <a:t>WWW </a:t>
            </a:r>
            <a:r>
              <a:rPr sz="1200" i="1" dirty="0">
                <a:latin typeface="Calibri"/>
                <a:cs typeface="Calibri"/>
              </a:rPr>
              <a:t>- </a:t>
            </a:r>
            <a:r>
              <a:rPr sz="1200" i="1" spc="-5" dirty="0">
                <a:latin typeface="Calibri"/>
                <a:cs typeface="Calibri"/>
              </a:rPr>
              <a:t>KnoW the World with Words</a:t>
            </a:r>
            <a:r>
              <a:rPr sz="1200" spc="-5" dirty="0">
                <a:latin typeface="Calibri"/>
                <a:cs typeface="Calibri"/>
              </a:rPr>
              <a:t>” si </a:t>
            </a:r>
            <a:r>
              <a:rPr sz="1200" dirty="0">
                <a:latin typeface="Calibri"/>
                <a:cs typeface="Calibri"/>
              </a:rPr>
              <a:t>terrà </a:t>
            </a:r>
            <a:r>
              <a:rPr sz="1200" spc="-5" dirty="0">
                <a:latin typeface="Calibri"/>
                <a:cs typeface="Calibri"/>
              </a:rPr>
              <a:t>nel giorno </a:t>
            </a:r>
            <a:r>
              <a:rPr sz="1200" dirty="0">
                <a:latin typeface="Calibri"/>
                <a:cs typeface="Calibri"/>
              </a:rPr>
              <a:t>di </a:t>
            </a:r>
            <a:r>
              <a:rPr sz="1200" spc="-5" dirty="0">
                <a:latin typeface="Calibri"/>
                <a:cs typeface="Calibri"/>
              </a:rPr>
              <a:t>apertura del </a:t>
            </a:r>
            <a:r>
              <a:rPr sz="1200" dirty="0">
                <a:latin typeface="Calibri"/>
                <a:cs typeface="Calibri"/>
              </a:rPr>
              <a:t>Festival, </a:t>
            </a:r>
            <a:r>
              <a:rPr sz="1200" spc="-5" dirty="0">
                <a:latin typeface="Calibri"/>
                <a:cs typeface="Calibri"/>
              </a:rPr>
              <a:t>lunedì </a:t>
            </a:r>
            <a:r>
              <a:rPr sz="1200" dirty="0">
                <a:latin typeface="Calibri"/>
                <a:cs typeface="Calibri"/>
              </a:rPr>
              <a:t>16 </a:t>
            </a:r>
            <a:r>
              <a:rPr sz="1200" spc="-5" dirty="0">
                <a:latin typeface="Calibri"/>
                <a:cs typeface="Calibri"/>
              </a:rPr>
              <a:t>marzo  </a:t>
            </a:r>
            <a:r>
              <a:rPr sz="1200" dirty="0">
                <a:latin typeface="Calibri"/>
                <a:cs typeface="Calibri"/>
              </a:rPr>
              <a:t>a </a:t>
            </a:r>
            <a:r>
              <a:rPr sz="1200" spc="-5" dirty="0">
                <a:latin typeface="Calibri"/>
                <a:cs typeface="Calibri"/>
              </a:rPr>
              <a:t>Napoli. Presso </a:t>
            </a:r>
            <a:r>
              <a:rPr sz="1200" dirty="0">
                <a:latin typeface="Calibri"/>
                <a:cs typeface="Calibri"/>
              </a:rPr>
              <a:t>il </a:t>
            </a:r>
            <a:r>
              <a:rPr sz="1200" spc="-5" dirty="0">
                <a:latin typeface="Calibri"/>
                <a:cs typeface="Calibri"/>
              </a:rPr>
              <a:t>Museo d’Arte contemporanea Donnaregina (MADRE), l’artista di fama  internazionale</a:t>
            </a:r>
            <a:r>
              <a:rPr sz="1200" spc="145" dirty="0">
                <a:latin typeface="Calibri"/>
                <a:cs typeface="Calibri"/>
              </a:rPr>
              <a:t> </a:t>
            </a:r>
            <a:r>
              <a:rPr sz="1200" spc="-5" dirty="0">
                <a:latin typeface="Calibri"/>
                <a:cs typeface="Calibri"/>
              </a:rPr>
              <a:t>Michelangelo</a:t>
            </a:r>
            <a:r>
              <a:rPr sz="1200" spc="145" dirty="0">
                <a:latin typeface="Calibri"/>
                <a:cs typeface="Calibri"/>
              </a:rPr>
              <a:t> </a:t>
            </a:r>
            <a:r>
              <a:rPr sz="1200" spc="-5" dirty="0">
                <a:latin typeface="Calibri"/>
                <a:cs typeface="Calibri"/>
              </a:rPr>
              <a:t>Pistoletto</a:t>
            </a:r>
            <a:r>
              <a:rPr sz="1200" spc="145" dirty="0">
                <a:latin typeface="Calibri"/>
                <a:cs typeface="Calibri"/>
              </a:rPr>
              <a:t> </a:t>
            </a:r>
            <a:r>
              <a:rPr sz="1200" spc="-5" dirty="0">
                <a:latin typeface="Calibri"/>
                <a:cs typeface="Calibri"/>
              </a:rPr>
              <a:t>sarà</a:t>
            </a:r>
            <a:r>
              <a:rPr sz="1200" spc="150" dirty="0">
                <a:latin typeface="Calibri"/>
                <a:cs typeface="Calibri"/>
              </a:rPr>
              <a:t> </a:t>
            </a:r>
            <a:r>
              <a:rPr sz="1200" dirty="0">
                <a:latin typeface="Calibri"/>
                <a:cs typeface="Calibri"/>
              </a:rPr>
              <a:t>l’ospite</a:t>
            </a:r>
            <a:r>
              <a:rPr sz="1200" spc="145" dirty="0">
                <a:latin typeface="Calibri"/>
                <a:cs typeface="Calibri"/>
              </a:rPr>
              <a:t> </a:t>
            </a:r>
            <a:r>
              <a:rPr sz="1200" spc="-5" dirty="0">
                <a:latin typeface="Calibri"/>
                <a:cs typeface="Calibri"/>
              </a:rPr>
              <a:t>d’eccezione</a:t>
            </a:r>
            <a:r>
              <a:rPr sz="1200" spc="145" dirty="0">
                <a:latin typeface="Calibri"/>
                <a:cs typeface="Calibri"/>
              </a:rPr>
              <a:t> </a:t>
            </a:r>
            <a:r>
              <a:rPr sz="1200" dirty="0">
                <a:latin typeface="Calibri"/>
                <a:cs typeface="Calibri"/>
              </a:rPr>
              <a:t>di</a:t>
            </a:r>
            <a:r>
              <a:rPr sz="1200" spc="150" dirty="0">
                <a:latin typeface="Calibri"/>
                <a:cs typeface="Calibri"/>
              </a:rPr>
              <a:t> </a:t>
            </a:r>
            <a:r>
              <a:rPr sz="1200" dirty="0">
                <a:latin typeface="Calibri"/>
                <a:cs typeface="Calibri"/>
              </a:rPr>
              <a:t>un</a:t>
            </a:r>
            <a:r>
              <a:rPr sz="1200" spc="145" dirty="0">
                <a:latin typeface="Calibri"/>
                <a:cs typeface="Calibri"/>
              </a:rPr>
              <a:t> </a:t>
            </a:r>
            <a:r>
              <a:rPr sz="1200" spc="-5" dirty="0">
                <a:latin typeface="Calibri"/>
                <a:cs typeface="Calibri"/>
              </a:rPr>
              <a:t>evento</a:t>
            </a:r>
            <a:r>
              <a:rPr sz="1200" spc="145" dirty="0">
                <a:latin typeface="Calibri"/>
                <a:cs typeface="Calibri"/>
              </a:rPr>
              <a:t> </a:t>
            </a:r>
            <a:r>
              <a:rPr sz="1200" spc="-5" dirty="0">
                <a:latin typeface="Calibri"/>
                <a:cs typeface="Calibri"/>
              </a:rPr>
              <a:t>per</a:t>
            </a:r>
            <a:r>
              <a:rPr sz="1200" spc="150" dirty="0">
                <a:latin typeface="Calibri"/>
                <a:cs typeface="Calibri"/>
              </a:rPr>
              <a:t> </a:t>
            </a:r>
            <a:r>
              <a:rPr sz="1200" spc="-5" dirty="0">
                <a:latin typeface="Calibri"/>
                <a:cs typeface="Calibri"/>
              </a:rPr>
              <a:t>ragazzi,</a:t>
            </a:r>
            <a:r>
              <a:rPr sz="1200" spc="145" dirty="0">
                <a:latin typeface="Calibri"/>
                <a:cs typeface="Calibri"/>
              </a:rPr>
              <a:t> </a:t>
            </a:r>
            <a:r>
              <a:rPr sz="1200" dirty="0">
                <a:latin typeface="Calibri"/>
                <a:cs typeface="Calibri"/>
              </a:rPr>
              <a:t>a</a:t>
            </a:r>
            <a:r>
              <a:rPr sz="1200" spc="145" dirty="0">
                <a:latin typeface="Calibri"/>
                <a:cs typeface="Calibri"/>
              </a:rPr>
              <a:t> </a:t>
            </a:r>
            <a:r>
              <a:rPr sz="1200" spc="-5" dirty="0">
                <a:latin typeface="Calibri"/>
                <a:cs typeface="Calibri"/>
              </a:rPr>
              <a:t>cura</a:t>
            </a:r>
            <a:endParaRPr sz="120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10" dirty="0">
                <a:latin typeface="Arial"/>
                <a:cs typeface="Arial"/>
              </a:rPr>
              <a:t>Ansa</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078225"/>
            <a:ext cx="4739005" cy="3110230"/>
          </a:xfrm>
          <a:prstGeom prst="rect">
            <a:avLst/>
          </a:prstGeom>
        </p:spPr>
        <p:txBody>
          <a:bodyPr vert="horz" wrap="square" lIns="0" tIns="10795" rIns="0" bIns="0" rtlCol="0">
            <a:spAutoFit/>
          </a:bodyPr>
          <a:lstStyle/>
          <a:p>
            <a:pPr marL="12700" marR="5080">
              <a:lnSpc>
                <a:spcPct val="101000"/>
              </a:lnSpc>
              <a:spcBef>
                <a:spcPts val="85"/>
              </a:spcBef>
            </a:pPr>
            <a:r>
              <a:rPr sz="1000" b="1" spc="-5" dirty="0">
                <a:latin typeface="Verdana"/>
                <a:cs typeface="Verdana"/>
              </a:rPr>
              <a:t>Cultura: Puglisi, e' allarme rosso, problema </a:t>
            </a:r>
            <a:r>
              <a:rPr sz="1000" b="1" spc="-10" dirty="0">
                <a:latin typeface="Verdana"/>
                <a:cs typeface="Verdana"/>
              </a:rPr>
              <a:t>sono </a:t>
            </a:r>
            <a:r>
              <a:rPr sz="1000" b="1" spc="-5" dirty="0">
                <a:latin typeface="Verdana"/>
                <a:cs typeface="Verdana"/>
              </a:rPr>
              <a:t>risorse  Presidente commissione Unesco, </a:t>
            </a:r>
            <a:r>
              <a:rPr sz="1000" b="1" dirty="0">
                <a:latin typeface="Verdana"/>
                <a:cs typeface="Verdana"/>
              </a:rPr>
              <a:t>ma </a:t>
            </a:r>
            <a:r>
              <a:rPr sz="1000" b="1" spc="-5" dirty="0">
                <a:latin typeface="Verdana"/>
                <a:cs typeface="Verdana"/>
              </a:rPr>
              <a:t>patrimonio non e' </a:t>
            </a:r>
            <a:r>
              <a:rPr sz="1000" b="1" dirty="0">
                <a:latin typeface="Verdana"/>
                <a:cs typeface="Verdana"/>
              </a:rPr>
              <a:t>in </a:t>
            </a:r>
            <a:r>
              <a:rPr sz="1000" b="1" spc="-5" dirty="0">
                <a:latin typeface="Verdana"/>
                <a:cs typeface="Verdana"/>
              </a:rPr>
              <a:t>degrado  </a:t>
            </a:r>
            <a:r>
              <a:rPr sz="1000" spc="-5" dirty="0">
                <a:latin typeface="Verdana"/>
                <a:cs typeface="Verdana"/>
              </a:rPr>
              <a:t>(ANSA) - ROMA, 4 MAR - </a:t>
            </a:r>
            <a:r>
              <a:rPr sz="1000" dirty="0">
                <a:latin typeface="Verdana"/>
                <a:cs typeface="Verdana"/>
              </a:rPr>
              <a:t>"Siamo in </a:t>
            </a:r>
            <a:r>
              <a:rPr sz="1000" spc="-5" dirty="0">
                <a:latin typeface="Verdana"/>
                <a:cs typeface="Verdana"/>
              </a:rPr>
              <a:t>allarme rosso ma </a:t>
            </a:r>
            <a:r>
              <a:rPr sz="1000" dirty="0">
                <a:latin typeface="Verdana"/>
                <a:cs typeface="Verdana"/>
              </a:rPr>
              <a:t>il</a:t>
            </a:r>
            <a:r>
              <a:rPr sz="1000" spc="30" dirty="0">
                <a:latin typeface="Verdana"/>
                <a:cs typeface="Verdana"/>
              </a:rPr>
              <a:t> </a:t>
            </a:r>
            <a:r>
              <a:rPr sz="1000" spc="-5" dirty="0">
                <a:latin typeface="Verdana"/>
                <a:cs typeface="Verdana"/>
              </a:rPr>
              <a:t>nostro</a:t>
            </a:r>
            <a:endParaRPr sz="1000">
              <a:latin typeface="Verdana"/>
              <a:cs typeface="Verdana"/>
            </a:endParaRPr>
          </a:p>
          <a:p>
            <a:pPr marL="12700" marR="666750">
              <a:lnSpc>
                <a:spcPct val="101299"/>
              </a:lnSpc>
              <a:spcBef>
                <a:spcPts val="10"/>
              </a:spcBef>
            </a:pPr>
            <a:r>
              <a:rPr sz="1000" spc="-5" dirty="0">
                <a:latin typeface="Verdana"/>
                <a:cs typeface="Verdana"/>
              </a:rPr>
              <a:t>patrimonio non </a:t>
            </a:r>
            <a:r>
              <a:rPr sz="1000" spc="-10" dirty="0">
                <a:latin typeface="Verdana"/>
                <a:cs typeface="Verdana"/>
              </a:rPr>
              <a:t>e' </a:t>
            </a:r>
            <a:r>
              <a:rPr sz="1000" dirty="0">
                <a:latin typeface="Verdana"/>
                <a:cs typeface="Verdana"/>
              </a:rPr>
              <a:t>in </a:t>
            </a:r>
            <a:r>
              <a:rPr sz="1000" spc="-5" dirty="0">
                <a:latin typeface="Verdana"/>
                <a:cs typeface="Verdana"/>
              </a:rPr>
              <a:t>condizioni </a:t>
            </a:r>
            <a:r>
              <a:rPr sz="1000" spc="-10" dirty="0">
                <a:latin typeface="Verdana"/>
                <a:cs typeface="Verdana"/>
              </a:rPr>
              <a:t>di </a:t>
            </a:r>
            <a:r>
              <a:rPr sz="1000" spc="-5" dirty="0">
                <a:latin typeface="Verdana"/>
                <a:cs typeface="Verdana"/>
              </a:rPr>
              <a:t>degrado": </a:t>
            </a:r>
            <a:r>
              <a:rPr sz="1000" dirty="0">
                <a:latin typeface="Verdana"/>
                <a:cs typeface="Verdana"/>
              </a:rPr>
              <a:t>lo ha </a:t>
            </a:r>
            <a:r>
              <a:rPr sz="1000" spc="-5" dirty="0">
                <a:latin typeface="Verdana"/>
                <a:cs typeface="Verdana"/>
              </a:rPr>
              <a:t>detto questa  mattina Giovanni Puglisi, presidente </a:t>
            </a:r>
            <a:r>
              <a:rPr sz="1000" dirty="0">
                <a:latin typeface="Verdana"/>
                <a:cs typeface="Verdana"/>
              </a:rPr>
              <a:t>della </a:t>
            </a:r>
            <a:r>
              <a:rPr sz="1000" spc="-5" dirty="0">
                <a:latin typeface="Verdana"/>
                <a:cs typeface="Verdana"/>
              </a:rPr>
              <a:t>Commissione italiana  </a:t>
            </a:r>
            <a:r>
              <a:rPr sz="1000" spc="-10" dirty="0">
                <a:latin typeface="Verdana"/>
                <a:cs typeface="Verdana"/>
              </a:rPr>
              <a:t>per </a:t>
            </a:r>
            <a:r>
              <a:rPr sz="1000" spc="-5" dirty="0">
                <a:latin typeface="Verdana"/>
                <a:cs typeface="Verdana"/>
              </a:rPr>
              <a:t>l'Unesco, a margine </a:t>
            </a:r>
            <a:r>
              <a:rPr sz="1000" dirty="0">
                <a:latin typeface="Verdana"/>
                <a:cs typeface="Verdana"/>
              </a:rPr>
              <a:t>della </a:t>
            </a:r>
            <a:r>
              <a:rPr sz="1000" spc="-5" dirty="0">
                <a:latin typeface="Verdana"/>
                <a:cs typeface="Verdana"/>
              </a:rPr>
              <a:t>presentazione del Festival della  </a:t>
            </a:r>
            <a:r>
              <a:rPr sz="1000" dirty="0">
                <a:latin typeface="Verdana"/>
                <a:cs typeface="Verdana"/>
              </a:rPr>
              <a:t>cultura </a:t>
            </a:r>
            <a:r>
              <a:rPr sz="1000" spc="-5" dirty="0">
                <a:latin typeface="Verdana"/>
                <a:cs typeface="Verdana"/>
              </a:rPr>
              <a:t>creativa. "Senza soldi non </a:t>
            </a:r>
            <a:r>
              <a:rPr sz="1000" spc="-10" dirty="0">
                <a:latin typeface="Verdana"/>
                <a:cs typeface="Verdana"/>
              </a:rPr>
              <a:t>si </a:t>
            </a:r>
            <a:r>
              <a:rPr sz="1000" spc="-5" dirty="0">
                <a:latin typeface="Verdana"/>
                <a:cs typeface="Verdana"/>
              </a:rPr>
              <a:t>canta </a:t>
            </a:r>
            <a:r>
              <a:rPr sz="1000" dirty="0">
                <a:latin typeface="Verdana"/>
                <a:cs typeface="Verdana"/>
              </a:rPr>
              <a:t>la </a:t>
            </a:r>
            <a:r>
              <a:rPr sz="1000" spc="-5" dirty="0">
                <a:latin typeface="Verdana"/>
                <a:cs typeface="Verdana"/>
              </a:rPr>
              <a:t>messa", ha  dichiarato </a:t>
            </a:r>
            <a:r>
              <a:rPr sz="1000" spc="-10" dirty="0">
                <a:latin typeface="Verdana"/>
                <a:cs typeface="Verdana"/>
              </a:rPr>
              <a:t>con </a:t>
            </a:r>
            <a:r>
              <a:rPr sz="1000" spc="-5" dirty="0">
                <a:latin typeface="Verdana"/>
                <a:cs typeface="Verdana"/>
              </a:rPr>
              <a:t>una </a:t>
            </a:r>
            <a:r>
              <a:rPr sz="1000" dirty="0">
                <a:latin typeface="Verdana"/>
                <a:cs typeface="Verdana"/>
              </a:rPr>
              <a:t>battuta </a:t>
            </a:r>
            <a:r>
              <a:rPr sz="1000" spc="-5" dirty="0">
                <a:latin typeface="Verdana"/>
                <a:cs typeface="Verdana"/>
              </a:rPr>
              <a:t>riferendosi ai dati</a:t>
            </a:r>
            <a:r>
              <a:rPr sz="1000" spc="35" dirty="0">
                <a:latin typeface="Verdana"/>
                <a:cs typeface="Verdana"/>
              </a:rPr>
              <a:t> </a:t>
            </a:r>
            <a:r>
              <a:rPr sz="1000" spc="-5" dirty="0">
                <a:latin typeface="Verdana"/>
                <a:cs typeface="Verdana"/>
              </a:rPr>
              <a:t>diffusi</a:t>
            </a:r>
            <a:endParaRPr sz="1000">
              <a:latin typeface="Verdana"/>
              <a:cs typeface="Verdana"/>
            </a:endParaRPr>
          </a:p>
          <a:p>
            <a:pPr marL="12700" marR="735330">
              <a:lnSpc>
                <a:spcPct val="101000"/>
              </a:lnSpc>
            </a:pPr>
            <a:r>
              <a:rPr sz="1000" spc="-5" dirty="0">
                <a:latin typeface="Verdana"/>
                <a:cs typeface="Verdana"/>
              </a:rPr>
              <a:t>dall'Ispra sul dissesto idrogeologico che minaccia i monumenti  italiani, "i </a:t>
            </a:r>
            <a:r>
              <a:rPr sz="1000" spc="-10" dirty="0">
                <a:latin typeface="Verdana"/>
                <a:cs typeface="Verdana"/>
              </a:rPr>
              <a:t>beni </a:t>
            </a:r>
            <a:r>
              <a:rPr sz="1000" spc="-5" dirty="0">
                <a:latin typeface="Verdana"/>
                <a:cs typeface="Verdana"/>
              </a:rPr>
              <a:t>culturali </a:t>
            </a:r>
            <a:r>
              <a:rPr sz="1000" dirty="0">
                <a:latin typeface="Verdana"/>
                <a:cs typeface="Verdana"/>
              </a:rPr>
              <a:t>hanno </a:t>
            </a:r>
            <a:r>
              <a:rPr sz="1000" spc="-5" dirty="0">
                <a:latin typeface="Verdana"/>
                <a:cs typeface="Verdana"/>
              </a:rPr>
              <a:t>bisogno di manutenzione,  altrimenti arriva</a:t>
            </a:r>
            <a:r>
              <a:rPr sz="1000" spc="5" dirty="0">
                <a:latin typeface="Verdana"/>
                <a:cs typeface="Verdana"/>
              </a:rPr>
              <a:t> </a:t>
            </a:r>
            <a:r>
              <a:rPr sz="1000" spc="-5" dirty="0">
                <a:latin typeface="Verdana"/>
                <a:cs typeface="Verdana"/>
              </a:rPr>
              <a:t>l'incuria".</a:t>
            </a:r>
            <a:endParaRPr sz="1000">
              <a:latin typeface="Verdana"/>
              <a:cs typeface="Verdana"/>
            </a:endParaRPr>
          </a:p>
          <a:p>
            <a:pPr marL="12700" marR="701040">
              <a:lnSpc>
                <a:spcPct val="101299"/>
              </a:lnSpc>
              <a:spcBef>
                <a:spcPts val="5"/>
              </a:spcBef>
            </a:pPr>
            <a:r>
              <a:rPr sz="1000" spc="-5" dirty="0">
                <a:latin typeface="Verdana"/>
                <a:cs typeface="Verdana"/>
              </a:rPr>
              <a:t>"Bisogna auspicare </a:t>
            </a:r>
            <a:r>
              <a:rPr sz="1000" dirty="0">
                <a:latin typeface="Verdana"/>
                <a:cs typeface="Verdana"/>
              </a:rPr>
              <a:t>la </a:t>
            </a:r>
            <a:r>
              <a:rPr sz="1000" spc="-5" dirty="0">
                <a:latin typeface="Verdana"/>
                <a:cs typeface="Verdana"/>
              </a:rPr>
              <a:t>collaborazione </a:t>
            </a:r>
            <a:r>
              <a:rPr sz="1000" spc="-10" dirty="0">
                <a:latin typeface="Verdana"/>
                <a:cs typeface="Verdana"/>
              </a:rPr>
              <a:t>fra </a:t>
            </a:r>
            <a:r>
              <a:rPr sz="1000" spc="-5" dirty="0">
                <a:latin typeface="Verdana"/>
                <a:cs typeface="Verdana"/>
              </a:rPr>
              <a:t>pubblico e privato -  </a:t>
            </a:r>
            <a:r>
              <a:rPr sz="1000" dirty="0">
                <a:latin typeface="Verdana"/>
                <a:cs typeface="Verdana"/>
              </a:rPr>
              <a:t>ha </a:t>
            </a:r>
            <a:r>
              <a:rPr sz="1000" spc="-5" dirty="0">
                <a:latin typeface="Verdana"/>
                <a:cs typeface="Verdana"/>
              </a:rPr>
              <a:t>poi proseguito - </a:t>
            </a:r>
            <a:r>
              <a:rPr sz="1000" spc="-10" dirty="0">
                <a:latin typeface="Verdana"/>
                <a:cs typeface="Verdana"/>
              </a:rPr>
              <a:t>ed </a:t>
            </a:r>
            <a:r>
              <a:rPr sz="1000" spc="-5" dirty="0">
                <a:latin typeface="Verdana"/>
                <a:cs typeface="Verdana"/>
              </a:rPr>
              <a:t>evitare di creare </a:t>
            </a:r>
            <a:r>
              <a:rPr sz="1000" dirty="0">
                <a:latin typeface="Verdana"/>
                <a:cs typeface="Verdana"/>
              </a:rPr>
              <a:t>ostacoli </a:t>
            </a:r>
            <a:r>
              <a:rPr sz="1000" spc="-5" dirty="0">
                <a:latin typeface="Verdana"/>
                <a:cs typeface="Verdana"/>
              </a:rPr>
              <a:t>agli  imprenditori che investono, come </a:t>
            </a:r>
            <a:r>
              <a:rPr sz="1000" spc="-10" dirty="0">
                <a:latin typeface="Verdana"/>
                <a:cs typeface="Verdana"/>
              </a:rPr>
              <a:t>e' </a:t>
            </a:r>
            <a:r>
              <a:rPr sz="1000" spc="-5" dirty="0">
                <a:latin typeface="Verdana"/>
                <a:cs typeface="Verdana"/>
              </a:rPr>
              <a:t>accaduto al Colosseo".  Puglisi ha </a:t>
            </a:r>
            <a:r>
              <a:rPr sz="1000" dirty="0">
                <a:latin typeface="Verdana"/>
                <a:cs typeface="Verdana"/>
              </a:rPr>
              <a:t>infine </a:t>
            </a:r>
            <a:r>
              <a:rPr sz="1000" spc="-5" dirty="0">
                <a:latin typeface="Verdana"/>
                <a:cs typeface="Verdana"/>
              </a:rPr>
              <a:t>commentato anche </a:t>
            </a:r>
            <a:r>
              <a:rPr sz="1000" dirty="0">
                <a:latin typeface="Verdana"/>
                <a:cs typeface="Verdana"/>
              </a:rPr>
              <a:t>il </a:t>
            </a:r>
            <a:r>
              <a:rPr sz="1000" spc="-5" dirty="0">
                <a:latin typeface="Verdana"/>
                <a:cs typeface="Verdana"/>
              </a:rPr>
              <a:t>contesto di difficolta' che  ancora interessa </a:t>
            </a:r>
            <a:r>
              <a:rPr sz="1000" dirty="0">
                <a:latin typeface="Verdana"/>
                <a:cs typeface="Verdana"/>
              </a:rPr>
              <a:t>il </a:t>
            </a:r>
            <a:r>
              <a:rPr sz="1000" spc="-5" dirty="0">
                <a:latin typeface="Verdana"/>
                <a:cs typeface="Verdana"/>
              </a:rPr>
              <a:t>sito archeologico di Pompei: "La</a:t>
            </a:r>
            <a:r>
              <a:rPr sz="1000" spc="75" dirty="0">
                <a:latin typeface="Verdana"/>
                <a:cs typeface="Verdana"/>
              </a:rPr>
              <a:t> </a:t>
            </a:r>
            <a:r>
              <a:rPr sz="1000" spc="-5" dirty="0">
                <a:latin typeface="Verdana"/>
                <a:cs typeface="Verdana"/>
              </a:rPr>
              <a:t>situazione</a:t>
            </a:r>
            <a:endParaRPr sz="1000">
              <a:latin typeface="Verdana"/>
              <a:cs typeface="Verdana"/>
            </a:endParaRPr>
          </a:p>
          <a:p>
            <a:pPr marL="12700" marR="597535">
              <a:lnSpc>
                <a:spcPct val="101000"/>
              </a:lnSpc>
            </a:pPr>
            <a:r>
              <a:rPr sz="1000" spc="-5" dirty="0">
                <a:latin typeface="Verdana"/>
                <a:cs typeface="Verdana"/>
              </a:rPr>
              <a:t>purtroppo </a:t>
            </a:r>
            <a:r>
              <a:rPr sz="1000" spc="-10" dirty="0">
                <a:latin typeface="Verdana"/>
                <a:cs typeface="Verdana"/>
              </a:rPr>
              <a:t>e' </a:t>
            </a:r>
            <a:r>
              <a:rPr sz="1000" dirty="0">
                <a:latin typeface="Verdana"/>
                <a:cs typeface="Verdana"/>
              </a:rPr>
              <a:t>quella </a:t>
            </a:r>
            <a:r>
              <a:rPr sz="1000" spc="-5" dirty="0">
                <a:latin typeface="Verdana"/>
                <a:cs typeface="Verdana"/>
              </a:rPr>
              <a:t>che </a:t>
            </a:r>
            <a:r>
              <a:rPr sz="1000" spc="-10" dirty="0">
                <a:latin typeface="Verdana"/>
                <a:cs typeface="Verdana"/>
              </a:rPr>
              <a:t>e', </a:t>
            </a:r>
            <a:r>
              <a:rPr sz="1000" spc="-5" dirty="0">
                <a:latin typeface="Verdana"/>
                <a:cs typeface="Verdana"/>
              </a:rPr>
              <a:t>Pompei ha addosso il peso di duemila  anni </a:t>
            </a:r>
            <a:r>
              <a:rPr sz="1000" spc="-10" dirty="0">
                <a:latin typeface="Verdana"/>
                <a:cs typeface="Verdana"/>
              </a:rPr>
              <a:t>ed </a:t>
            </a:r>
            <a:r>
              <a:rPr sz="1000" spc="-5" dirty="0">
                <a:latin typeface="Verdana"/>
                <a:cs typeface="Verdana"/>
              </a:rPr>
              <a:t>e' </a:t>
            </a:r>
            <a:r>
              <a:rPr sz="1000" dirty="0">
                <a:latin typeface="Verdana"/>
                <a:cs typeface="Verdana"/>
              </a:rPr>
              <a:t>molto </a:t>
            </a:r>
            <a:r>
              <a:rPr sz="1000" spc="-5" dirty="0">
                <a:latin typeface="Verdana"/>
                <a:cs typeface="Verdana"/>
              </a:rPr>
              <a:t>estesa", </a:t>
            </a:r>
            <a:r>
              <a:rPr sz="1000" dirty="0">
                <a:latin typeface="Verdana"/>
                <a:cs typeface="Verdana"/>
              </a:rPr>
              <a:t>ha </a:t>
            </a:r>
            <a:r>
              <a:rPr sz="1000" spc="-5" dirty="0">
                <a:latin typeface="Verdana"/>
                <a:cs typeface="Verdana"/>
              </a:rPr>
              <a:t>affermato. "L'intervento</a:t>
            </a:r>
            <a:r>
              <a:rPr sz="1000" spc="25" dirty="0">
                <a:latin typeface="Verdana"/>
                <a:cs typeface="Verdana"/>
              </a:rPr>
              <a:t> </a:t>
            </a:r>
            <a:r>
              <a:rPr sz="1000" spc="-5" dirty="0">
                <a:latin typeface="Verdana"/>
                <a:cs typeface="Verdana"/>
              </a:rPr>
              <a:t>pubblico</a:t>
            </a:r>
            <a:endParaRPr sz="1000">
              <a:latin typeface="Verdana"/>
              <a:cs typeface="Verdana"/>
            </a:endParaRPr>
          </a:p>
          <a:p>
            <a:pPr marL="12700" marR="915035">
              <a:lnSpc>
                <a:spcPct val="101000"/>
              </a:lnSpc>
              <a:spcBef>
                <a:spcPts val="15"/>
              </a:spcBef>
            </a:pPr>
            <a:r>
              <a:rPr sz="1000" spc="-5" dirty="0">
                <a:latin typeface="Verdana"/>
                <a:cs typeface="Verdana"/>
              </a:rPr>
              <a:t>c'e' stato, anche </a:t>
            </a:r>
            <a:r>
              <a:rPr sz="1000" spc="-10" dirty="0">
                <a:latin typeface="Verdana"/>
                <a:cs typeface="Verdana"/>
              </a:rPr>
              <a:t>con </a:t>
            </a:r>
            <a:r>
              <a:rPr sz="1000" spc="-5" dirty="0">
                <a:latin typeface="Verdana"/>
                <a:cs typeface="Verdana"/>
              </a:rPr>
              <a:t>fondi europei, ma </a:t>
            </a:r>
            <a:r>
              <a:rPr sz="1000" dirty="0">
                <a:latin typeface="Verdana"/>
                <a:cs typeface="Verdana"/>
              </a:rPr>
              <a:t>il </a:t>
            </a:r>
            <a:r>
              <a:rPr sz="1000" spc="-5" dirty="0">
                <a:latin typeface="Verdana"/>
                <a:cs typeface="Verdana"/>
              </a:rPr>
              <a:t>problema </a:t>
            </a:r>
            <a:r>
              <a:rPr sz="1000" spc="-10" dirty="0">
                <a:latin typeface="Verdana"/>
                <a:cs typeface="Verdana"/>
              </a:rPr>
              <a:t>e' </a:t>
            </a:r>
            <a:r>
              <a:rPr sz="1000" spc="-5" dirty="0">
                <a:latin typeface="Verdana"/>
                <a:cs typeface="Verdana"/>
              </a:rPr>
              <a:t>molto  complesso". Y8M/VIT </a:t>
            </a:r>
            <a:r>
              <a:rPr sz="1000" dirty="0">
                <a:latin typeface="Verdana"/>
                <a:cs typeface="Verdana"/>
              </a:rPr>
              <a:t>04-MAR-15</a:t>
            </a:r>
            <a:r>
              <a:rPr sz="1000" spc="5" dirty="0">
                <a:latin typeface="Verdana"/>
                <a:cs typeface="Verdana"/>
              </a:rPr>
              <a:t> </a:t>
            </a:r>
            <a:r>
              <a:rPr sz="1000" spc="-5" dirty="0">
                <a:latin typeface="Verdana"/>
                <a:cs typeface="Verdana"/>
              </a:rPr>
              <a:t>13:53</a:t>
            </a:r>
            <a:endParaRPr sz="1000">
              <a:latin typeface="Verdana"/>
              <a:cs typeface="Verdana"/>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531622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Okarte.it</a:t>
            </a:r>
            <a:endParaRPr sz="1600">
              <a:latin typeface="Arial"/>
              <a:cs typeface="Arial"/>
            </a:endParaRPr>
          </a:p>
          <a:p>
            <a:pPr marL="12700" algn="just">
              <a:lnSpc>
                <a:spcPts val="1880"/>
              </a:lnSpc>
            </a:pPr>
            <a:r>
              <a:rPr sz="1600" b="1" spc="-5" dirty="0">
                <a:latin typeface="Arial"/>
                <a:cs typeface="Arial"/>
              </a:rPr>
              <a:t>9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marR="5080" algn="just">
              <a:lnSpc>
                <a:spcPct val="104200"/>
              </a:lnSpc>
              <a:spcBef>
                <a:spcPts val="910"/>
              </a:spcBef>
              <a:tabLst>
                <a:tab pos="926465" algn="l"/>
                <a:tab pos="1432560" algn="l"/>
                <a:tab pos="1575435" algn="l"/>
                <a:tab pos="2075180" algn="l"/>
                <a:tab pos="2225040" algn="l"/>
                <a:tab pos="2975610" algn="l"/>
                <a:tab pos="3338195" algn="l"/>
                <a:tab pos="3705225" algn="l"/>
                <a:tab pos="4171950" algn="l"/>
                <a:tab pos="4588510" algn="l"/>
                <a:tab pos="5204460" algn="l"/>
                <a:tab pos="5530215" algn="l"/>
              </a:tabLst>
            </a:pPr>
            <a:r>
              <a:rPr sz="1200" dirty="0">
                <a:latin typeface="Calibri"/>
                <a:cs typeface="Calibri"/>
              </a:rPr>
              <a:t>del </a:t>
            </a:r>
            <a:r>
              <a:rPr sz="1200" spc="-5" dirty="0">
                <a:latin typeface="Calibri"/>
                <a:cs typeface="Calibri"/>
              </a:rPr>
              <a:t>Dipartimento Educazione Castello </a:t>
            </a:r>
            <a:r>
              <a:rPr sz="1200" dirty="0">
                <a:latin typeface="Calibri"/>
                <a:cs typeface="Calibri"/>
              </a:rPr>
              <a:t>di </a:t>
            </a:r>
            <a:r>
              <a:rPr sz="1200" spc="-5" dirty="0">
                <a:latin typeface="Calibri"/>
                <a:cs typeface="Calibri"/>
              </a:rPr>
              <a:t>Rivoli </a:t>
            </a:r>
            <a:r>
              <a:rPr sz="1200" dirty="0">
                <a:latin typeface="Calibri"/>
                <a:cs typeface="Calibri"/>
              </a:rPr>
              <a:t>Museo </a:t>
            </a:r>
            <a:r>
              <a:rPr sz="1200" spc="-5" dirty="0">
                <a:latin typeface="Calibri"/>
                <a:cs typeface="Calibri"/>
              </a:rPr>
              <a:t>d’Arte Contemporanea </a:t>
            </a:r>
            <a:r>
              <a:rPr sz="1200" dirty="0">
                <a:latin typeface="Calibri"/>
                <a:cs typeface="Calibri"/>
              </a:rPr>
              <a:t>in </a:t>
            </a:r>
            <a:r>
              <a:rPr sz="1200" spc="-5" dirty="0">
                <a:latin typeface="Calibri"/>
                <a:cs typeface="Calibri"/>
              </a:rPr>
              <a:t>collaborazione con  </a:t>
            </a:r>
            <a:r>
              <a:rPr sz="1200" dirty="0">
                <a:latin typeface="Calibri"/>
                <a:cs typeface="Calibri"/>
              </a:rPr>
              <a:t>MADRE, e </a:t>
            </a:r>
            <a:r>
              <a:rPr sz="1200" spc="-5" dirty="0">
                <a:latin typeface="Calibri"/>
                <a:cs typeface="Calibri"/>
              </a:rPr>
              <a:t>Cittadellarte Fondazione Pistoletto. </a:t>
            </a:r>
            <a:r>
              <a:rPr sz="1200" dirty="0">
                <a:latin typeface="Calibri"/>
                <a:cs typeface="Calibri"/>
              </a:rPr>
              <a:t>Un </a:t>
            </a:r>
            <a:r>
              <a:rPr sz="1200" spc="-5" dirty="0">
                <a:latin typeface="Calibri"/>
                <a:cs typeface="Calibri"/>
              </a:rPr>
              <a:t>esempio </a:t>
            </a:r>
            <a:r>
              <a:rPr sz="1200" dirty="0">
                <a:latin typeface="Calibri"/>
                <a:cs typeface="Calibri"/>
              </a:rPr>
              <a:t>della </a:t>
            </a:r>
            <a:r>
              <a:rPr sz="1200" spc="-5" dirty="0">
                <a:latin typeface="Calibri"/>
                <a:cs typeface="Calibri"/>
              </a:rPr>
              <a:t>forza </a:t>
            </a:r>
            <a:r>
              <a:rPr sz="1200" dirty="0">
                <a:latin typeface="Calibri"/>
                <a:cs typeface="Calibri"/>
              </a:rPr>
              <a:t>del </a:t>
            </a:r>
            <a:r>
              <a:rPr sz="1200" spc="-5" dirty="0">
                <a:latin typeface="Calibri"/>
                <a:cs typeface="Calibri"/>
              </a:rPr>
              <a:t>network </a:t>
            </a:r>
            <a:r>
              <a:rPr sz="1200" dirty="0">
                <a:latin typeface="Calibri"/>
                <a:cs typeface="Calibri"/>
              </a:rPr>
              <a:t>tra </a:t>
            </a:r>
            <a:r>
              <a:rPr sz="1200" spc="-10" dirty="0">
                <a:latin typeface="Calibri"/>
                <a:cs typeface="Calibri"/>
              </a:rPr>
              <a:t>musei,  </a:t>
            </a:r>
            <a:r>
              <a:rPr sz="1200" spc="-5" dirty="0">
                <a:latin typeface="Calibri"/>
                <a:cs typeface="Calibri"/>
              </a:rPr>
              <a:t>istituzioni culturali </a:t>
            </a:r>
            <a:r>
              <a:rPr sz="1200" dirty="0">
                <a:latin typeface="Calibri"/>
                <a:cs typeface="Calibri"/>
              </a:rPr>
              <a:t>e </a:t>
            </a:r>
            <a:r>
              <a:rPr sz="1200" spc="-5" dirty="0">
                <a:latin typeface="Calibri"/>
                <a:cs typeface="Calibri"/>
              </a:rPr>
              <a:t>banche accomunati </a:t>
            </a:r>
            <a:r>
              <a:rPr sz="1200" dirty="0">
                <a:latin typeface="Calibri"/>
                <a:cs typeface="Calibri"/>
              </a:rPr>
              <a:t>da </a:t>
            </a:r>
            <a:r>
              <a:rPr sz="1200" spc="-5" dirty="0">
                <a:latin typeface="Calibri"/>
                <a:cs typeface="Calibri"/>
              </a:rPr>
              <a:t>progetti </a:t>
            </a:r>
            <a:r>
              <a:rPr sz="1200" dirty="0">
                <a:latin typeface="Calibri"/>
                <a:cs typeface="Calibri"/>
              </a:rPr>
              <a:t>e visioni </a:t>
            </a:r>
            <a:r>
              <a:rPr sz="1200" spc="-5" dirty="0">
                <a:latin typeface="Calibri"/>
                <a:cs typeface="Calibri"/>
              </a:rPr>
              <a:t>condivisi </a:t>
            </a:r>
            <a:r>
              <a:rPr sz="1200" dirty="0">
                <a:latin typeface="Calibri"/>
                <a:cs typeface="Calibri"/>
              </a:rPr>
              <a:t>nel </a:t>
            </a:r>
            <a:r>
              <a:rPr sz="1200" spc="-5" dirty="0">
                <a:latin typeface="Calibri"/>
                <a:cs typeface="Calibri"/>
              </a:rPr>
              <a:t>tempo, capacità di  si</a:t>
            </a:r>
            <a:r>
              <a:rPr sz="1200" dirty="0">
                <a:latin typeface="Calibri"/>
                <a:cs typeface="Calibri"/>
              </a:rPr>
              <a:t>nergia	</a:t>
            </a:r>
            <a:r>
              <a:rPr sz="1200" spc="-5" dirty="0">
                <a:latin typeface="Calibri"/>
                <a:cs typeface="Calibri"/>
              </a:rPr>
              <a:t>c</a:t>
            </a:r>
            <a:r>
              <a:rPr sz="1200" dirty="0">
                <a:latin typeface="Calibri"/>
                <a:cs typeface="Calibri"/>
              </a:rPr>
              <a:t>he		il	</a:t>
            </a:r>
            <a:r>
              <a:rPr sz="1200" spc="-5" dirty="0">
                <a:latin typeface="Calibri"/>
                <a:cs typeface="Calibri"/>
              </a:rPr>
              <a:t>F</a:t>
            </a:r>
            <a:r>
              <a:rPr sz="1200" dirty="0">
                <a:latin typeface="Calibri"/>
                <a:cs typeface="Calibri"/>
              </a:rPr>
              <a:t>e</a:t>
            </a:r>
            <a:r>
              <a:rPr sz="1200" spc="-5" dirty="0">
                <a:latin typeface="Calibri"/>
                <a:cs typeface="Calibri"/>
              </a:rPr>
              <a:t>s</a:t>
            </a:r>
            <a:r>
              <a:rPr sz="1200" dirty="0">
                <a:latin typeface="Calibri"/>
                <a:cs typeface="Calibri"/>
              </a:rPr>
              <a:t>ti</a:t>
            </a:r>
            <a:r>
              <a:rPr sz="1200" spc="10" dirty="0">
                <a:latin typeface="Calibri"/>
                <a:cs typeface="Calibri"/>
              </a:rPr>
              <a:t>v</a:t>
            </a:r>
            <a:r>
              <a:rPr sz="1200" dirty="0">
                <a:latin typeface="Calibri"/>
                <a:cs typeface="Calibri"/>
              </a:rPr>
              <a:t>al	della		</a:t>
            </a:r>
            <a:r>
              <a:rPr sz="1200" spc="-5" dirty="0">
                <a:latin typeface="Calibri"/>
                <a:cs typeface="Calibri"/>
              </a:rPr>
              <a:t>Cul</a:t>
            </a:r>
            <a:r>
              <a:rPr sz="1200" spc="5" dirty="0">
                <a:latin typeface="Calibri"/>
                <a:cs typeface="Calibri"/>
              </a:rPr>
              <a:t>t</a:t>
            </a:r>
            <a:r>
              <a:rPr sz="1200" dirty="0">
                <a:latin typeface="Calibri"/>
                <a:cs typeface="Calibri"/>
              </a:rPr>
              <a:t>u</a:t>
            </a:r>
            <a:r>
              <a:rPr sz="1200" spc="-15" dirty="0">
                <a:latin typeface="Calibri"/>
                <a:cs typeface="Calibri"/>
              </a:rPr>
              <a:t>r</a:t>
            </a:r>
            <a:r>
              <a:rPr sz="1200" dirty="0">
                <a:latin typeface="Calibri"/>
                <a:cs typeface="Calibri"/>
              </a:rPr>
              <a:t>a		</a:t>
            </a:r>
            <a:r>
              <a:rPr sz="1200" spc="-5" dirty="0">
                <a:latin typeface="Calibri"/>
                <a:cs typeface="Calibri"/>
              </a:rPr>
              <a:t>Crea</a:t>
            </a:r>
            <a:r>
              <a:rPr sz="1200" spc="5" dirty="0">
                <a:latin typeface="Calibri"/>
                <a:cs typeface="Calibri"/>
              </a:rPr>
              <a:t>t</a:t>
            </a:r>
            <a:r>
              <a:rPr sz="1200" dirty="0">
                <a:latin typeface="Calibri"/>
                <a:cs typeface="Calibri"/>
              </a:rPr>
              <a:t>iva		i</a:t>
            </a:r>
            <a:r>
              <a:rPr sz="1200" spc="5" dirty="0">
                <a:latin typeface="Calibri"/>
                <a:cs typeface="Calibri"/>
              </a:rPr>
              <a:t>n</a:t>
            </a:r>
            <a:r>
              <a:rPr sz="1200" spc="-5" dirty="0">
                <a:latin typeface="Calibri"/>
                <a:cs typeface="Calibri"/>
              </a:rPr>
              <a:t>c</a:t>
            </a:r>
            <a:r>
              <a:rPr sz="1200" dirty="0">
                <a:latin typeface="Calibri"/>
                <a:cs typeface="Calibri"/>
              </a:rPr>
              <a:t>e</a:t>
            </a:r>
            <a:r>
              <a:rPr sz="1200" spc="5" dirty="0">
                <a:latin typeface="Calibri"/>
                <a:cs typeface="Calibri"/>
              </a:rPr>
              <a:t>n</a:t>
            </a:r>
            <a:r>
              <a:rPr sz="1200" dirty="0">
                <a:latin typeface="Calibri"/>
                <a:cs typeface="Calibri"/>
              </a:rPr>
              <a:t>tiva.  </a:t>
            </a:r>
            <a:r>
              <a:rPr sz="1200" spc="-5" dirty="0">
                <a:latin typeface="Calibri"/>
                <a:cs typeface="Calibri"/>
              </a:rPr>
              <a:t>Venerdì 20 marzo </a:t>
            </a:r>
            <a:r>
              <a:rPr sz="1200" dirty="0">
                <a:latin typeface="Calibri"/>
                <a:cs typeface="Calibri"/>
              </a:rPr>
              <a:t>a </a:t>
            </a:r>
            <a:r>
              <a:rPr sz="1200" spc="-5" dirty="0">
                <a:latin typeface="Calibri"/>
                <a:cs typeface="Calibri"/>
              </a:rPr>
              <a:t>Roma presso </a:t>
            </a:r>
            <a:r>
              <a:rPr sz="1200" dirty="0">
                <a:latin typeface="Calibri"/>
                <a:cs typeface="Calibri"/>
              </a:rPr>
              <a:t>la </a:t>
            </a:r>
            <a:r>
              <a:rPr sz="1200" spc="-5" dirty="0">
                <a:latin typeface="Calibri"/>
                <a:cs typeface="Calibri"/>
              </a:rPr>
              <a:t>sede dell’Abi, </a:t>
            </a:r>
            <a:r>
              <a:rPr sz="1200" dirty="0">
                <a:latin typeface="Calibri"/>
                <a:cs typeface="Calibri"/>
              </a:rPr>
              <a:t>le </a:t>
            </a:r>
            <a:r>
              <a:rPr sz="1200" spc="-5" dirty="0">
                <a:latin typeface="Calibri"/>
                <a:cs typeface="Calibri"/>
              </a:rPr>
              <a:t>antiche Scuderie </a:t>
            </a:r>
            <a:r>
              <a:rPr sz="1200" dirty="0">
                <a:latin typeface="Calibri"/>
                <a:cs typeface="Calibri"/>
              </a:rPr>
              <a:t>di </a:t>
            </a:r>
            <a:r>
              <a:rPr sz="1200" spc="-5" dirty="0">
                <a:latin typeface="Calibri"/>
                <a:cs typeface="Calibri"/>
              </a:rPr>
              <a:t>Palazzo Altieri ospiteranno  l’incontro </a:t>
            </a:r>
            <a:r>
              <a:rPr sz="1200" i="1" spc="-5" dirty="0">
                <a:latin typeface="Calibri"/>
                <a:cs typeface="Calibri"/>
              </a:rPr>
              <a:t>Reinventare l’apprendimento </a:t>
            </a:r>
            <a:r>
              <a:rPr sz="1200" i="1" dirty="0">
                <a:latin typeface="Calibri"/>
                <a:cs typeface="Calibri"/>
              </a:rPr>
              <a:t>– </a:t>
            </a:r>
            <a:r>
              <a:rPr sz="1200" i="1" spc="-5" dirty="0">
                <a:latin typeface="Calibri"/>
                <a:cs typeface="Calibri"/>
              </a:rPr>
              <a:t>Cultura </a:t>
            </a:r>
            <a:r>
              <a:rPr sz="1200" i="1" dirty="0">
                <a:latin typeface="Calibri"/>
                <a:cs typeface="Calibri"/>
              </a:rPr>
              <a:t>e </a:t>
            </a:r>
            <a:r>
              <a:rPr sz="1200" i="1" spc="-5" dirty="0">
                <a:latin typeface="Calibri"/>
                <a:cs typeface="Calibri"/>
              </a:rPr>
              <a:t>creatività </a:t>
            </a:r>
            <a:r>
              <a:rPr sz="1200" i="1" dirty="0">
                <a:latin typeface="Calibri"/>
                <a:cs typeface="Calibri"/>
              </a:rPr>
              <a:t>tra </a:t>
            </a:r>
            <a:r>
              <a:rPr sz="1200" i="1" spc="-5" dirty="0">
                <a:latin typeface="Calibri"/>
                <a:cs typeface="Calibri"/>
              </a:rPr>
              <a:t>linguaggi, metodi </a:t>
            </a:r>
            <a:r>
              <a:rPr sz="1200" i="1" dirty="0">
                <a:latin typeface="Calibri"/>
                <a:cs typeface="Calibri"/>
              </a:rPr>
              <a:t>e azioni</a:t>
            </a:r>
            <a:r>
              <a:rPr sz="1200" dirty="0">
                <a:latin typeface="Calibri"/>
                <a:cs typeface="Calibri"/>
              </a:rPr>
              <a:t>.  </a:t>
            </a:r>
            <a:r>
              <a:rPr sz="1200" spc="-5" dirty="0">
                <a:latin typeface="Calibri"/>
                <a:cs typeface="Calibri"/>
              </a:rPr>
              <a:t>Parteciperanno, tra </a:t>
            </a:r>
            <a:r>
              <a:rPr sz="1200" dirty="0">
                <a:latin typeface="Calibri"/>
                <a:cs typeface="Calibri"/>
              </a:rPr>
              <a:t>gli altri: </a:t>
            </a:r>
            <a:r>
              <a:rPr sz="1200" spc="-5" dirty="0">
                <a:latin typeface="Calibri"/>
                <a:cs typeface="Calibri"/>
              </a:rPr>
              <a:t>Aldo </a:t>
            </a:r>
            <a:r>
              <a:rPr sz="1200" dirty="0">
                <a:latin typeface="Calibri"/>
                <a:cs typeface="Calibri"/>
              </a:rPr>
              <a:t>Tanchis, </a:t>
            </a:r>
            <a:r>
              <a:rPr sz="1200" spc="-5" dirty="0">
                <a:latin typeface="Calibri"/>
                <a:cs typeface="Calibri"/>
              </a:rPr>
              <a:t>comunicatore </a:t>
            </a:r>
            <a:r>
              <a:rPr sz="1200" dirty="0">
                <a:latin typeface="Calibri"/>
                <a:cs typeface="Calibri"/>
              </a:rPr>
              <a:t>e </a:t>
            </a:r>
            <a:r>
              <a:rPr sz="1200" spc="-5" dirty="0">
                <a:latin typeface="Calibri"/>
                <a:cs typeface="Calibri"/>
              </a:rPr>
              <a:t>autore </a:t>
            </a:r>
            <a:r>
              <a:rPr sz="1200" dirty="0">
                <a:latin typeface="Calibri"/>
                <a:cs typeface="Calibri"/>
              </a:rPr>
              <a:t>del </a:t>
            </a:r>
            <a:r>
              <a:rPr sz="1200" spc="-5" dirty="0">
                <a:latin typeface="Calibri"/>
                <a:cs typeface="Calibri"/>
              </a:rPr>
              <a:t>libro </a:t>
            </a:r>
            <a:r>
              <a:rPr sz="1200" dirty="0">
                <a:latin typeface="Calibri"/>
                <a:cs typeface="Calibri"/>
              </a:rPr>
              <a:t>Bruno </a:t>
            </a:r>
            <a:r>
              <a:rPr sz="1200" spc="-5" dirty="0">
                <a:latin typeface="Calibri"/>
                <a:cs typeface="Calibri"/>
              </a:rPr>
              <a:t>Munari; Anna  Pironti, Responsabile Dipartimento Educazione Museo Castello </a:t>
            </a:r>
            <a:r>
              <a:rPr sz="1200" dirty="0">
                <a:latin typeface="Calibri"/>
                <a:cs typeface="Calibri"/>
              </a:rPr>
              <a:t>di </a:t>
            </a:r>
            <a:r>
              <a:rPr sz="1200" spc="-5" dirty="0">
                <a:latin typeface="Calibri"/>
                <a:cs typeface="Calibri"/>
              </a:rPr>
              <a:t>Rivoli; Alessandra Falconi,  referente </a:t>
            </a:r>
            <a:r>
              <a:rPr sz="1200" dirty="0">
                <a:latin typeface="Calibri"/>
                <a:cs typeface="Calibri"/>
              </a:rPr>
              <a:t>del </a:t>
            </a:r>
            <a:r>
              <a:rPr sz="1200" spc="-10" dirty="0">
                <a:latin typeface="Calibri"/>
                <a:cs typeface="Calibri"/>
              </a:rPr>
              <a:t>Centro </a:t>
            </a:r>
            <a:r>
              <a:rPr sz="1200" spc="-5" dirty="0">
                <a:latin typeface="Calibri"/>
                <a:cs typeface="Calibri"/>
              </a:rPr>
              <a:t>Alberto Manzi; </a:t>
            </a:r>
            <a:r>
              <a:rPr sz="1200" spc="-10" dirty="0">
                <a:latin typeface="Calibri"/>
                <a:cs typeface="Calibri"/>
              </a:rPr>
              <a:t>Carlo </a:t>
            </a:r>
            <a:r>
              <a:rPr sz="1200" spc="-5" dirty="0">
                <a:latin typeface="Calibri"/>
                <a:cs typeface="Calibri"/>
              </a:rPr>
              <a:t>Infante, Presidente </a:t>
            </a:r>
            <a:r>
              <a:rPr sz="1200" dirty="0">
                <a:latin typeface="Calibri"/>
                <a:cs typeface="Calibri"/>
              </a:rPr>
              <a:t>di </a:t>
            </a:r>
            <a:r>
              <a:rPr sz="1200" spc="-5" dirty="0">
                <a:latin typeface="Calibri"/>
                <a:cs typeface="Calibri"/>
              </a:rPr>
              <a:t>Urban Experience; Fiorella  </a:t>
            </a:r>
            <a:r>
              <a:rPr sz="1200" dirty="0">
                <a:latin typeface="Calibri"/>
                <a:cs typeface="Calibri"/>
              </a:rPr>
              <a:t>Operto, </a:t>
            </a:r>
            <a:r>
              <a:rPr sz="1200" spc="-5" dirty="0">
                <a:latin typeface="Calibri"/>
                <a:cs typeface="Calibri"/>
              </a:rPr>
              <a:t>Presidente </a:t>
            </a:r>
            <a:r>
              <a:rPr sz="1200" dirty="0">
                <a:latin typeface="Calibri"/>
                <a:cs typeface="Calibri"/>
              </a:rPr>
              <a:t>della </a:t>
            </a:r>
            <a:r>
              <a:rPr sz="1200" spc="-5" dirty="0">
                <a:latin typeface="Calibri"/>
                <a:cs typeface="Calibri"/>
              </a:rPr>
              <a:t>Scuola </a:t>
            </a:r>
            <a:r>
              <a:rPr sz="1200" dirty="0">
                <a:latin typeface="Calibri"/>
                <a:cs typeface="Calibri"/>
              </a:rPr>
              <a:t>di </a:t>
            </a:r>
            <a:r>
              <a:rPr sz="1200" spc="-5" dirty="0">
                <a:latin typeface="Calibri"/>
                <a:cs typeface="Calibri"/>
              </a:rPr>
              <a:t>Robotica; Hubert Jaoui, esperto </a:t>
            </a:r>
            <a:r>
              <a:rPr sz="1200" dirty="0">
                <a:latin typeface="Calibri"/>
                <a:cs typeface="Calibri"/>
              </a:rPr>
              <a:t>di </a:t>
            </a:r>
            <a:r>
              <a:rPr sz="1200" spc="-5" dirty="0">
                <a:latin typeface="Calibri"/>
                <a:cs typeface="Calibri"/>
              </a:rPr>
              <a:t>creatività applicata; Ruggero  </a:t>
            </a:r>
            <a:r>
              <a:rPr sz="1200" dirty="0">
                <a:latin typeface="Calibri"/>
                <a:cs typeface="Calibri"/>
              </a:rPr>
              <a:t>Poi, </a:t>
            </a:r>
            <a:r>
              <a:rPr sz="1200" spc="-5" dirty="0">
                <a:latin typeface="Calibri"/>
                <a:cs typeface="Calibri"/>
              </a:rPr>
              <a:t>Vice </a:t>
            </a:r>
            <a:r>
              <a:rPr sz="1200" dirty="0">
                <a:latin typeface="Calibri"/>
                <a:cs typeface="Calibri"/>
              </a:rPr>
              <a:t>Presidente </a:t>
            </a:r>
            <a:r>
              <a:rPr sz="1200" spc="-5" dirty="0">
                <a:latin typeface="Calibri"/>
                <a:cs typeface="Calibri"/>
              </a:rPr>
              <a:t>esecutivo </a:t>
            </a:r>
            <a:r>
              <a:rPr sz="1200" dirty="0">
                <a:latin typeface="Calibri"/>
                <a:cs typeface="Calibri"/>
              </a:rPr>
              <a:t>della </a:t>
            </a:r>
            <a:r>
              <a:rPr sz="1200" spc="-5" dirty="0">
                <a:latin typeface="Calibri"/>
                <a:cs typeface="Calibri"/>
              </a:rPr>
              <a:t>Fondazione Montessori Italia.  L’immagine identificativa </a:t>
            </a:r>
            <a:r>
              <a:rPr sz="1200" dirty="0">
                <a:latin typeface="Calibri"/>
                <a:cs typeface="Calibri"/>
              </a:rPr>
              <a:t>della </a:t>
            </a:r>
            <a:r>
              <a:rPr sz="1200" spc="-5" dirty="0">
                <a:latin typeface="Calibri"/>
                <a:cs typeface="Calibri"/>
              </a:rPr>
              <a:t>seconda edizione </a:t>
            </a:r>
            <a:r>
              <a:rPr sz="1200" dirty="0">
                <a:latin typeface="Calibri"/>
                <a:cs typeface="Calibri"/>
              </a:rPr>
              <a:t>del </a:t>
            </a:r>
            <a:r>
              <a:rPr sz="1200" spc="-5" dirty="0">
                <a:latin typeface="Calibri"/>
                <a:cs typeface="Calibri"/>
              </a:rPr>
              <a:t>Festival porta </a:t>
            </a:r>
            <a:r>
              <a:rPr sz="1200" dirty="0">
                <a:latin typeface="Calibri"/>
                <a:cs typeface="Calibri"/>
              </a:rPr>
              <a:t>la firma di </a:t>
            </a:r>
            <a:r>
              <a:rPr sz="1200" spc="-5" dirty="0">
                <a:latin typeface="Calibri"/>
                <a:cs typeface="Calibri"/>
              </a:rPr>
              <a:t>Eva </a:t>
            </a:r>
            <a:r>
              <a:rPr sz="1200" dirty="0">
                <a:latin typeface="Calibri"/>
                <a:cs typeface="Calibri"/>
              </a:rPr>
              <a:t>Montanari,  </a:t>
            </a:r>
            <a:r>
              <a:rPr sz="1200" spc="-5" dirty="0">
                <a:latin typeface="Calibri"/>
                <a:cs typeface="Calibri"/>
              </a:rPr>
              <a:t>illustratrice		</a:t>
            </a:r>
            <a:r>
              <a:rPr sz="1200" dirty="0">
                <a:latin typeface="Calibri"/>
                <a:cs typeface="Calibri"/>
              </a:rPr>
              <a:t>e			artista		di		fama		</a:t>
            </a:r>
            <a:r>
              <a:rPr sz="1200" spc="-5" dirty="0">
                <a:latin typeface="Calibri"/>
                <a:cs typeface="Calibri"/>
              </a:rPr>
              <a:t>internazionale.  La </a:t>
            </a:r>
            <a:r>
              <a:rPr sz="1200" dirty="0">
                <a:latin typeface="Calibri"/>
                <a:cs typeface="Calibri"/>
              </a:rPr>
              <a:t>manifestazione – </a:t>
            </a:r>
            <a:r>
              <a:rPr sz="1200" spc="-5" dirty="0">
                <a:latin typeface="Calibri"/>
                <a:cs typeface="Calibri"/>
              </a:rPr>
              <a:t>che </a:t>
            </a:r>
            <a:r>
              <a:rPr sz="1200" dirty="0">
                <a:latin typeface="Calibri"/>
                <a:cs typeface="Calibri"/>
              </a:rPr>
              <a:t>ha il </a:t>
            </a:r>
            <a:r>
              <a:rPr sz="1200" spc="-5" dirty="0">
                <a:latin typeface="Calibri"/>
                <a:cs typeface="Calibri"/>
              </a:rPr>
              <a:t>Patrocinio dell’UNESCO </a:t>
            </a:r>
            <a:r>
              <a:rPr sz="1200" dirty="0">
                <a:latin typeface="Calibri"/>
                <a:cs typeface="Calibri"/>
              </a:rPr>
              <a:t>e del </a:t>
            </a:r>
            <a:r>
              <a:rPr sz="1200" spc="-5" dirty="0">
                <a:latin typeface="Calibri"/>
                <a:cs typeface="Calibri"/>
              </a:rPr>
              <a:t>Ministero </a:t>
            </a:r>
            <a:r>
              <a:rPr sz="1200" dirty="0">
                <a:latin typeface="Calibri"/>
                <a:cs typeface="Calibri"/>
              </a:rPr>
              <a:t>dei Beni e delle </a:t>
            </a:r>
            <a:r>
              <a:rPr sz="1200" spc="-5" dirty="0">
                <a:latin typeface="Calibri"/>
                <a:cs typeface="Calibri"/>
              </a:rPr>
              <a:t>Attività  Culturali </a:t>
            </a:r>
            <a:r>
              <a:rPr sz="1200" dirty="0">
                <a:latin typeface="Calibri"/>
                <a:cs typeface="Calibri"/>
              </a:rPr>
              <a:t>e </a:t>
            </a:r>
            <a:r>
              <a:rPr sz="1200" spc="-5" dirty="0">
                <a:latin typeface="Calibri"/>
                <a:cs typeface="Calibri"/>
              </a:rPr>
              <a:t>del Turismo </a:t>
            </a:r>
            <a:r>
              <a:rPr sz="1200" dirty="0">
                <a:latin typeface="Calibri"/>
                <a:cs typeface="Calibri"/>
              </a:rPr>
              <a:t>– ha </a:t>
            </a:r>
            <a:r>
              <a:rPr sz="1200" spc="-5" dirty="0">
                <a:latin typeface="Calibri"/>
                <a:cs typeface="Calibri"/>
              </a:rPr>
              <a:t>ottenuto </a:t>
            </a:r>
            <a:r>
              <a:rPr sz="1200" dirty="0">
                <a:latin typeface="Calibri"/>
                <a:cs typeface="Calibri"/>
              </a:rPr>
              <a:t>nella </a:t>
            </a:r>
            <a:r>
              <a:rPr sz="1200" spc="-5" dirty="0">
                <a:latin typeface="Calibri"/>
                <a:cs typeface="Calibri"/>
              </a:rPr>
              <a:t>prima edizione </a:t>
            </a:r>
            <a:r>
              <a:rPr sz="1200" dirty="0">
                <a:latin typeface="Calibri"/>
                <a:cs typeface="Calibri"/>
              </a:rPr>
              <a:t>la </a:t>
            </a:r>
            <a:r>
              <a:rPr sz="1200" i="1" spc="-5" dirty="0">
                <a:latin typeface="Calibri"/>
                <a:cs typeface="Calibri"/>
              </a:rPr>
              <a:t>Medaglia del Presidente </a:t>
            </a:r>
            <a:r>
              <a:rPr sz="1200" i="1" dirty="0">
                <a:latin typeface="Calibri"/>
                <a:cs typeface="Calibri"/>
              </a:rPr>
              <a:t>della  </a:t>
            </a:r>
            <a:r>
              <a:rPr sz="1200" i="1" spc="-5" dirty="0">
                <a:latin typeface="Calibri"/>
                <a:cs typeface="Calibri"/>
              </a:rPr>
              <a:t>Repubblica</a:t>
            </a:r>
            <a:r>
              <a:rPr sz="1200" spc="-5" dirty="0">
                <a:latin typeface="Calibri"/>
                <a:cs typeface="Calibri"/>
              </a:rPr>
              <a:t>.</a:t>
            </a:r>
            <a:endParaRPr sz="1200">
              <a:latin typeface="Calibri"/>
              <a:cs typeface="Calibri"/>
            </a:endParaRPr>
          </a:p>
          <a:p>
            <a:pPr marL="12700" marR="10160" algn="just">
              <a:lnSpc>
                <a:spcPct val="104200"/>
              </a:lnSpc>
            </a:pPr>
            <a:r>
              <a:rPr sz="1200" dirty="0">
                <a:latin typeface="Calibri"/>
                <a:cs typeface="Calibri"/>
              </a:rPr>
              <a:t>Il Festival </a:t>
            </a:r>
            <a:r>
              <a:rPr sz="1200" spc="-5" dirty="0">
                <a:latin typeface="Calibri"/>
                <a:cs typeface="Calibri"/>
              </a:rPr>
              <a:t>si inserisce </a:t>
            </a:r>
            <a:r>
              <a:rPr sz="1200" dirty="0">
                <a:latin typeface="Calibri"/>
                <a:cs typeface="Calibri"/>
              </a:rPr>
              <a:t>nel più ampio e </a:t>
            </a:r>
            <a:r>
              <a:rPr sz="1200" spc="-5" dirty="0">
                <a:latin typeface="Calibri"/>
                <a:cs typeface="Calibri"/>
              </a:rPr>
              <a:t>articolato piano d’azione </a:t>
            </a:r>
            <a:r>
              <a:rPr sz="1200" dirty="0">
                <a:latin typeface="Calibri"/>
                <a:cs typeface="Calibri"/>
              </a:rPr>
              <a:t>a </a:t>
            </a:r>
            <a:r>
              <a:rPr sz="1200" spc="-5" dirty="0">
                <a:latin typeface="Calibri"/>
                <a:cs typeface="Calibri"/>
              </a:rPr>
              <a:t>sostegno </a:t>
            </a:r>
            <a:r>
              <a:rPr sz="1200" dirty="0">
                <a:latin typeface="Calibri"/>
                <a:cs typeface="Calibri"/>
              </a:rPr>
              <a:t>dell’arte e della </a:t>
            </a:r>
            <a:r>
              <a:rPr sz="1200" spc="-5" dirty="0">
                <a:latin typeface="Calibri"/>
                <a:cs typeface="Calibri"/>
              </a:rPr>
              <a:t>cultura  </a:t>
            </a:r>
            <a:r>
              <a:rPr sz="1200" dirty="0">
                <a:latin typeface="Calibri"/>
                <a:cs typeface="Calibri"/>
              </a:rPr>
              <a:t>messo a </a:t>
            </a:r>
            <a:r>
              <a:rPr sz="1200" spc="-5" dirty="0">
                <a:latin typeface="Calibri"/>
                <a:cs typeface="Calibri"/>
              </a:rPr>
              <a:t>punto </a:t>
            </a:r>
            <a:r>
              <a:rPr sz="1200" dirty="0">
                <a:latin typeface="Calibri"/>
                <a:cs typeface="Calibri"/>
              </a:rPr>
              <a:t>dall’Abi </a:t>
            </a:r>
            <a:r>
              <a:rPr sz="1200" spc="-5" dirty="0">
                <a:latin typeface="Calibri"/>
                <a:cs typeface="Calibri"/>
              </a:rPr>
              <a:t>con </a:t>
            </a:r>
            <a:r>
              <a:rPr sz="1200" dirty="0">
                <a:latin typeface="Calibri"/>
                <a:cs typeface="Calibri"/>
              </a:rPr>
              <a:t>le </a:t>
            </a:r>
            <a:r>
              <a:rPr sz="1200" spc="-5" dirty="0">
                <a:latin typeface="Calibri"/>
                <a:cs typeface="Calibri"/>
              </a:rPr>
              <a:t>banche per </a:t>
            </a:r>
            <a:r>
              <a:rPr sz="1200" dirty="0">
                <a:latin typeface="Calibri"/>
                <a:cs typeface="Calibri"/>
              </a:rPr>
              <a:t>dare il </a:t>
            </a:r>
            <a:r>
              <a:rPr sz="1200" spc="-5" dirty="0">
                <a:latin typeface="Calibri"/>
                <a:cs typeface="Calibri"/>
              </a:rPr>
              <a:t>proprio contributo </a:t>
            </a:r>
            <a:r>
              <a:rPr sz="1200" dirty="0">
                <a:latin typeface="Calibri"/>
                <a:cs typeface="Calibri"/>
              </a:rPr>
              <a:t>di </a:t>
            </a:r>
            <a:r>
              <a:rPr sz="1200" spc="-5" dirty="0">
                <a:latin typeface="Calibri"/>
                <a:cs typeface="Calibri"/>
              </a:rPr>
              <a:t>settore </a:t>
            </a:r>
            <a:r>
              <a:rPr sz="1200" dirty="0">
                <a:latin typeface="Calibri"/>
                <a:cs typeface="Calibri"/>
              </a:rPr>
              <a:t>alla </a:t>
            </a:r>
            <a:r>
              <a:rPr sz="1200" spc="-5" dirty="0">
                <a:latin typeface="Calibri"/>
                <a:cs typeface="Calibri"/>
              </a:rPr>
              <a:t>tutela </a:t>
            </a:r>
            <a:r>
              <a:rPr sz="1200" dirty="0">
                <a:latin typeface="Calibri"/>
                <a:cs typeface="Calibri"/>
              </a:rPr>
              <a:t>e alla  </a:t>
            </a:r>
            <a:r>
              <a:rPr sz="1200" spc="-5" dirty="0">
                <a:latin typeface="Calibri"/>
                <a:cs typeface="Calibri"/>
              </a:rPr>
              <a:t>condivisione dell’immenso patrimonio storico-artistico</a:t>
            </a:r>
            <a:r>
              <a:rPr sz="1200" spc="25" dirty="0">
                <a:latin typeface="Calibri"/>
                <a:cs typeface="Calibri"/>
              </a:rPr>
              <a:t> </a:t>
            </a:r>
            <a:r>
              <a:rPr sz="1200" spc="-5" dirty="0">
                <a:latin typeface="Calibri"/>
                <a:cs typeface="Calibri"/>
              </a:rPr>
              <a:t>nazionale.</a:t>
            </a:r>
            <a:endParaRPr sz="1200">
              <a:latin typeface="Calibri"/>
              <a:cs typeface="Calibri"/>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9928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dirty="0">
                <a:latin typeface="Arial"/>
                <a:cs typeface="Arial"/>
              </a:rPr>
              <a:t>P</a:t>
            </a:r>
            <a:r>
              <a:rPr sz="1600" b="1" spc="-5" dirty="0">
                <a:latin typeface="Arial"/>
                <a:cs typeface="Arial"/>
              </a:rPr>
              <a:t>ortal</a:t>
            </a:r>
            <a:r>
              <a:rPr sz="1600" b="1" dirty="0">
                <a:latin typeface="Arial"/>
                <a:cs typeface="Arial"/>
              </a:rPr>
              <a:t>e</a:t>
            </a:r>
            <a:r>
              <a:rPr sz="1600" b="1" spc="-5" dirty="0">
                <a:latin typeface="Arial"/>
                <a:cs typeface="Arial"/>
              </a:rPr>
              <a:t>dei</a:t>
            </a:r>
            <a:r>
              <a:rPr sz="1600" b="1" spc="-10" dirty="0">
                <a:latin typeface="Arial"/>
                <a:cs typeface="Arial"/>
              </a:rPr>
              <a:t>g</a:t>
            </a:r>
            <a:r>
              <a:rPr sz="1600" b="1" spc="5" dirty="0">
                <a:latin typeface="Arial"/>
                <a:cs typeface="Arial"/>
              </a:rPr>
              <a:t>i</a:t>
            </a:r>
            <a:r>
              <a:rPr sz="1600" b="1" spc="10" dirty="0">
                <a:latin typeface="Arial"/>
                <a:cs typeface="Arial"/>
              </a:rPr>
              <a:t>o</a:t>
            </a:r>
            <a:r>
              <a:rPr sz="1600" b="1" spc="-30" dirty="0">
                <a:latin typeface="Arial"/>
                <a:cs typeface="Arial"/>
              </a:rPr>
              <a:t>v</a:t>
            </a:r>
            <a:r>
              <a:rPr sz="1600" b="1" spc="5" dirty="0">
                <a:latin typeface="Arial"/>
                <a:cs typeface="Arial"/>
              </a:rPr>
              <a:t>a</a:t>
            </a:r>
            <a:r>
              <a:rPr sz="1600" b="1" spc="-5" dirty="0">
                <a:latin typeface="Arial"/>
                <a:cs typeface="Arial"/>
              </a:rPr>
              <a:t>ni.it  9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57475" y="2105024"/>
            <a:ext cx="2066925" cy="5810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561975" y="3400424"/>
            <a:ext cx="6578600" cy="250761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18158" y="6176384"/>
            <a:ext cx="6377878" cy="195317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7670">
              <a:lnSpc>
                <a:spcPts val="1839"/>
              </a:lnSpc>
            </a:pPr>
            <a:r>
              <a:rPr sz="1600" b="1" spc="-15" dirty="0">
                <a:latin typeface="Arial"/>
                <a:cs typeface="Arial"/>
              </a:rPr>
              <a:t>Q</a:t>
            </a:r>
            <a:r>
              <a:rPr sz="1600" b="1" spc="-5" dirty="0">
                <a:latin typeface="Arial"/>
                <a:cs typeface="Arial"/>
              </a:rPr>
              <a:t>u</a:t>
            </a:r>
            <a:r>
              <a:rPr sz="1600" b="1" dirty="0">
                <a:latin typeface="Arial"/>
                <a:cs typeface="Arial"/>
              </a:rPr>
              <a:t>i</a:t>
            </a:r>
            <a:r>
              <a:rPr sz="1600" b="1" spc="-5" dirty="0">
                <a:latin typeface="Arial"/>
                <a:cs typeface="Arial"/>
              </a:rPr>
              <a:t>m</a:t>
            </a:r>
            <a:r>
              <a:rPr sz="1600" b="1" dirty="0">
                <a:latin typeface="Arial"/>
                <a:cs typeface="Arial"/>
              </a:rPr>
              <a:t>a</a:t>
            </a:r>
            <a:r>
              <a:rPr sz="1600" b="1" spc="-5" dirty="0">
                <a:latin typeface="Arial"/>
                <a:cs typeface="Arial"/>
              </a:rPr>
              <a:t>m</a:t>
            </a:r>
            <a:r>
              <a:rPr sz="1600" b="1" spc="-15" dirty="0">
                <a:latin typeface="Arial"/>
                <a:cs typeface="Arial"/>
              </a:rPr>
              <a:t>m</a:t>
            </a:r>
            <a:r>
              <a:rPr sz="1600" b="1"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9 marzo</a:t>
            </a:r>
            <a:r>
              <a:rPr sz="1600" b="1" spc="-7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19175" y="4248149"/>
            <a:ext cx="5524500" cy="36671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49641" y="3649588"/>
            <a:ext cx="5331189" cy="386503"/>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8315705"/>
            <a:ext cx="6147435" cy="1464310"/>
          </a:xfrm>
          <a:prstGeom prst="rect">
            <a:avLst/>
          </a:prstGeom>
        </p:spPr>
        <p:txBody>
          <a:bodyPr vert="horz" wrap="square" lIns="0" tIns="12700" rIns="0" bIns="0" rtlCol="0">
            <a:spAutoFit/>
          </a:bodyPr>
          <a:lstStyle/>
          <a:p>
            <a:pPr marL="12700" marR="5080" algn="just">
              <a:lnSpc>
                <a:spcPct val="112400"/>
              </a:lnSpc>
              <a:spcBef>
                <a:spcPts val="100"/>
              </a:spcBef>
            </a:pPr>
            <a:r>
              <a:rPr sz="1200" spc="-5" dirty="0">
                <a:latin typeface="Cambria"/>
                <a:cs typeface="Cambria"/>
              </a:rPr>
              <a:t>Ritorna </a:t>
            </a:r>
            <a:r>
              <a:rPr sz="1200" b="1" dirty="0">
                <a:latin typeface="Cambria"/>
                <a:cs typeface="Cambria"/>
              </a:rPr>
              <a:t>dal </a:t>
            </a:r>
            <a:r>
              <a:rPr sz="1200" b="1" spc="-5" dirty="0">
                <a:latin typeface="Cambria"/>
                <a:cs typeface="Cambria"/>
              </a:rPr>
              <a:t>16 </a:t>
            </a:r>
            <a:r>
              <a:rPr sz="1200" b="1" dirty="0">
                <a:latin typeface="Cambria"/>
                <a:cs typeface="Cambria"/>
              </a:rPr>
              <a:t>al </a:t>
            </a:r>
            <a:r>
              <a:rPr sz="1200" b="1" spc="-5" dirty="0">
                <a:latin typeface="Cambria"/>
                <a:cs typeface="Cambria"/>
              </a:rPr>
              <a:t>22 marzo </a:t>
            </a:r>
            <a:r>
              <a:rPr sz="1200" dirty="0">
                <a:latin typeface="Cambria"/>
                <a:cs typeface="Cambria"/>
              </a:rPr>
              <a:t>il </a:t>
            </a:r>
            <a:r>
              <a:rPr sz="1200" b="1" spc="-5" dirty="0">
                <a:latin typeface="Cambria"/>
                <a:cs typeface="Cambria"/>
              </a:rPr>
              <a:t>Festival </a:t>
            </a:r>
            <a:r>
              <a:rPr sz="1200" b="1" spc="-10" dirty="0">
                <a:latin typeface="Cambria"/>
                <a:cs typeface="Cambria"/>
              </a:rPr>
              <a:t>della </a:t>
            </a:r>
            <a:r>
              <a:rPr sz="1200" b="1" spc="-5" dirty="0">
                <a:latin typeface="Cambria"/>
                <a:cs typeface="Cambria"/>
              </a:rPr>
              <a:t>cultura creativa</a:t>
            </a:r>
            <a:r>
              <a:rPr sz="1200" spc="-5" dirty="0">
                <a:latin typeface="Cambria"/>
                <a:cs typeface="Cambria"/>
              </a:rPr>
              <a:t>, promosso da </a:t>
            </a:r>
            <a:r>
              <a:rPr sz="1200" b="1" spc="-5" dirty="0">
                <a:latin typeface="Cambria"/>
                <a:cs typeface="Cambria"/>
              </a:rPr>
              <a:t>Abi </a:t>
            </a:r>
            <a:r>
              <a:rPr sz="1200" dirty="0">
                <a:latin typeface="Cambria"/>
                <a:cs typeface="Cambria"/>
              </a:rPr>
              <a:t>con </a:t>
            </a:r>
            <a:r>
              <a:rPr sz="1200" spc="-5" dirty="0">
                <a:latin typeface="Cambria"/>
                <a:cs typeface="Cambria"/>
              </a:rPr>
              <a:t>la  partecipazione delle varie banche associate </a:t>
            </a:r>
            <a:r>
              <a:rPr sz="1200" dirty="0">
                <a:latin typeface="Cambria"/>
                <a:cs typeface="Cambria"/>
              </a:rPr>
              <a:t>e </a:t>
            </a:r>
            <a:r>
              <a:rPr sz="1200" spc="-5" dirty="0">
                <a:latin typeface="Cambria"/>
                <a:cs typeface="Cambria"/>
              </a:rPr>
              <a:t>centrato quest’anno sul tema “</a:t>
            </a:r>
            <a:r>
              <a:rPr sz="1200" b="1" spc="-5" dirty="0">
                <a:latin typeface="Cambria"/>
                <a:cs typeface="Cambria"/>
              </a:rPr>
              <a:t>L’alfabeto del  Mondo. Leggiamo </a:t>
            </a:r>
            <a:r>
              <a:rPr sz="1200" b="1" dirty="0">
                <a:latin typeface="Cambria"/>
                <a:cs typeface="Cambria"/>
              </a:rPr>
              <a:t>i </a:t>
            </a:r>
            <a:r>
              <a:rPr sz="1200" b="1" spc="-5" dirty="0">
                <a:latin typeface="Cambria"/>
                <a:cs typeface="Cambria"/>
              </a:rPr>
              <a:t>segni intorno </a:t>
            </a:r>
            <a:r>
              <a:rPr sz="1200" b="1" dirty="0">
                <a:latin typeface="Cambria"/>
                <a:cs typeface="Cambria"/>
              </a:rPr>
              <a:t>a </a:t>
            </a:r>
            <a:r>
              <a:rPr sz="1200" b="1" spc="-5" dirty="0">
                <a:latin typeface="Cambria"/>
                <a:cs typeface="Cambria"/>
              </a:rPr>
              <a:t>noi </a:t>
            </a:r>
            <a:r>
              <a:rPr sz="1200" b="1" dirty="0">
                <a:latin typeface="Cambria"/>
                <a:cs typeface="Cambria"/>
              </a:rPr>
              <a:t>e raccontiam</a:t>
            </a:r>
            <a:r>
              <a:rPr sz="1200" dirty="0">
                <a:latin typeface="Cambria"/>
                <a:cs typeface="Cambria"/>
              </a:rPr>
              <a:t>o”. </a:t>
            </a:r>
            <a:r>
              <a:rPr sz="1200" spc="-5" dirty="0">
                <a:latin typeface="Cambria"/>
                <a:cs typeface="Cambria"/>
              </a:rPr>
              <a:t>Dedicato ai bambini </a:t>
            </a:r>
            <a:r>
              <a:rPr sz="1200" b="1" spc="-5" dirty="0">
                <a:latin typeface="Cambria"/>
                <a:cs typeface="Cambria"/>
              </a:rPr>
              <a:t>dai </a:t>
            </a:r>
            <a:r>
              <a:rPr sz="1200" b="1" dirty="0">
                <a:latin typeface="Cambria"/>
                <a:cs typeface="Cambria"/>
              </a:rPr>
              <a:t>6 ai </a:t>
            </a:r>
            <a:r>
              <a:rPr sz="1200" b="1" spc="-5" dirty="0">
                <a:latin typeface="Cambria"/>
                <a:cs typeface="Cambria"/>
              </a:rPr>
              <a:t>13  anni</a:t>
            </a:r>
            <a:r>
              <a:rPr sz="1200" spc="-5" dirty="0">
                <a:latin typeface="Cambria"/>
                <a:cs typeface="Cambria"/>
              </a:rPr>
              <a:t>, </a:t>
            </a:r>
            <a:r>
              <a:rPr sz="1200" dirty="0">
                <a:latin typeface="Cambria"/>
                <a:cs typeface="Cambria"/>
              </a:rPr>
              <a:t>è </a:t>
            </a:r>
            <a:r>
              <a:rPr sz="1200" spc="-5" dirty="0">
                <a:latin typeface="Cambria"/>
                <a:cs typeface="Cambria"/>
              </a:rPr>
              <a:t>articolato </a:t>
            </a:r>
            <a:r>
              <a:rPr sz="1200" dirty="0">
                <a:latin typeface="Cambria"/>
                <a:cs typeface="Cambria"/>
              </a:rPr>
              <a:t>in </a:t>
            </a:r>
            <a:r>
              <a:rPr sz="1200" spc="-10" dirty="0">
                <a:latin typeface="Cambria"/>
                <a:cs typeface="Cambria"/>
              </a:rPr>
              <a:t>una </a:t>
            </a:r>
            <a:r>
              <a:rPr sz="1200" dirty="0">
                <a:latin typeface="Cambria"/>
                <a:cs typeface="Cambria"/>
              </a:rPr>
              <a:t>serie </a:t>
            </a:r>
            <a:r>
              <a:rPr sz="1200" spc="-5" dirty="0">
                <a:latin typeface="Cambria"/>
                <a:cs typeface="Cambria"/>
              </a:rPr>
              <a:t>di iniziative tese </a:t>
            </a:r>
            <a:r>
              <a:rPr sz="1200" dirty="0">
                <a:latin typeface="Cambria"/>
                <a:cs typeface="Cambria"/>
              </a:rPr>
              <a:t>a </a:t>
            </a:r>
            <a:r>
              <a:rPr sz="1200" spc="-5" dirty="0">
                <a:latin typeface="Cambria"/>
                <a:cs typeface="Cambria"/>
              </a:rPr>
              <a:t>svilupparne la </a:t>
            </a:r>
            <a:r>
              <a:rPr sz="1200" b="1" u="sng" spc="-5" dirty="0">
                <a:uFill>
                  <a:solidFill>
                    <a:srgbClr val="000000"/>
                  </a:solidFill>
                </a:uFill>
                <a:latin typeface="Cambria"/>
                <a:cs typeface="Cambria"/>
                <a:hlinkClick r:id="rId5"/>
              </a:rPr>
              <a:t>creatività</a:t>
            </a:r>
            <a:r>
              <a:rPr sz="1200" spc="-5" dirty="0">
                <a:latin typeface="Cambria"/>
                <a:cs typeface="Cambria"/>
                <a:hlinkClick r:id="rId5"/>
              </a:rPr>
              <a:t>.</a:t>
            </a:r>
            <a:r>
              <a:rPr sz="1200" spc="-5" dirty="0">
                <a:latin typeface="Cambria"/>
                <a:cs typeface="Cambria"/>
              </a:rPr>
              <a:t> Fra le altre,  </a:t>
            </a:r>
            <a:r>
              <a:rPr sz="1200" b="1" spc="-5" dirty="0">
                <a:latin typeface="Cambria"/>
                <a:cs typeface="Cambria"/>
              </a:rPr>
              <a:t>Unicredit </a:t>
            </a:r>
            <a:r>
              <a:rPr sz="1200" spc="-5" dirty="0">
                <a:latin typeface="Cambria"/>
                <a:cs typeface="Cambria"/>
              </a:rPr>
              <a:t>organizza una </a:t>
            </a:r>
            <a:r>
              <a:rPr sz="1200" dirty="0">
                <a:latin typeface="Cambria"/>
                <a:cs typeface="Cambria"/>
              </a:rPr>
              <a:t>serie </a:t>
            </a:r>
            <a:r>
              <a:rPr sz="1200" spc="-5" dirty="0">
                <a:latin typeface="Cambria"/>
                <a:cs typeface="Cambria"/>
              </a:rPr>
              <a:t>di </a:t>
            </a:r>
            <a:r>
              <a:rPr sz="1200" b="1" spc="-5" dirty="0">
                <a:latin typeface="Cambria"/>
                <a:cs typeface="Cambria"/>
              </a:rPr>
              <a:t>laboratori didattici gratuiti </a:t>
            </a:r>
            <a:r>
              <a:rPr sz="1200" dirty="0">
                <a:latin typeface="Cambria"/>
                <a:cs typeface="Cambria"/>
              </a:rPr>
              <a:t>in sei </a:t>
            </a:r>
            <a:r>
              <a:rPr sz="1200" spc="-5" dirty="0">
                <a:latin typeface="Cambria"/>
                <a:cs typeface="Cambria"/>
              </a:rPr>
              <a:t>città italiane:  protagonista </a:t>
            </a:r>
            <a:r>
              <a:rPr sz="1200" dirty="0">
                <a:latin typeface="Cambria"/>
                <a:cs typeface="Cambria"/>
              </a:rPr>
              <a:t>il </a:t>
            </a:r>
            <a:r>
              <a:rPr sz="1200" spc="-5" dirty="0">
                <a:latin typeface="Cambria"/>
                <a:cs typeface="Cambria"/>
              </a:rPr>
              <a:t>racconto, </a:t>
            </a:r>
            <a:r>
              <a:rPr sz="1200" dirty="0">
                <a:latin typeface="Cambria"/>
                <a:cs typeface="Cambria"/>
              </a:rPr>
              <a:t>con i </a:t>
            </a:r>
            <a:r>
              <a:rPr sz="1200" spc="-5" dirty="0">
                <a:latin typeface="Cambria"/>
                <a:cs typeface="Cambria"/>
              </a:rPr>
              <a:t>suoi linguaggi, le forme, la forza di coinvolgimento, la possibilità  di creare nuovi mondi,</a:t>
            </a:r>
            <a:r>
              <a:rPr sz="1200" spc="25" dirty="0">
                <a:latin typeface="Cambria"/>
                <a:cs typeface="Cambria"/>
              </a:rPr>
              <a:t> </a:t>
            </a:r>
            <a:r>
              <a:rPr sz="1200" spc="-5" dirty="0">
                <a:latin typeface="Cambria"/>
                <a:cs typeface="Cambria"/>
              </a:rPr>
              <a:t>appunto.</a:t>
            </a:r>
            <a:endParaRPr sz="1200">
              <a:latin typeface="Cambria"/>
              <a:cs typeface="Cambria"/>
            </a:endParaRPr>
          </a:p>
        </p:txBody>
      </p:sp>
      <p:sp>
        <p:nvSpPr>
          <p:cNvPr id="7" name="object 7"/>
          <p:cNvSpPr/>
          <p:nvPr/>
        </p:nvSpPr>
        <p:spPr>
          <a:xfrm>
            <a:off x="2964814" y="1952624"/>
            <a:ext cx="1437005" cy="11811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590740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839970">
              <a:lnSpc>
                <a:spcPts val="1839"/>
              </a:lnSpc>
            </a:pPr>
            <a:r>
              <a:rPr sz="1600" b="1" spc="-15" dirty="0">
                <a:latin typeface="Arial"/>
                <a:cs typeface="Arial"/>
              </a:rPr>
              <a:t>Q</a:t>
            </a:r>
            <a:r>
              <a:rPr sz="1600" b="1" spc="-5" dirty="0">
                <a:latin typeface="Arial"/>
                <a:cs typeface="Arial"/>
              </a:rPr>
              <a:t>u</a:t>
            </a:r>
            <a:r>
              <a:rPr sz="1600" b="1" dirty="0">
                <a:latin typeface="Arial"/>
                <a:cs typeface="Arial"/>
              </a:rPr>
              <a:t>i</a:t>
            </a:r>
            <a:r>
              <a:rPr sz="1600" b="1" spc="-5" dirty="0">
                <a:latin typeface="Arial"/>
                <a:cs typeface="Arial"/>
              </a:rPr>
              <a:t>m</a:t>
            </a:r>
            <a:r>
              <a:rPr sz="1600" b="1" dirty="0">
                <a:latin typeface="Arial"/>
                <a:cs typeface="Arial"/>
              </a:rPr>
              <a:t>a</a:t>
            </a:r>
            <a:r>
              <a:rPr sz="1600" b="1" spc="-5" dirty="0">
                <a:latin typeface="Arial"/>
                <a:cs typeface="Arial"/>
              </a:rPr>
              <a:t>m</a:t>
            </a:r>
            <a:r>
              <a:rPr sz="1600" b="1" spc="-15" dirty="0">
                <a:latin typeface="Arial"/>
                <a:cs typeface="Arial"/>
              </a:rPr>
              <a:t>m</a:t>
            </a:r>
            <a:r>
              <a:rPr sz="1600" b="1"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2150">
              <a:latin typeface="Times New Roman"/>
              <a:cs typeface="Times New Roman"/>
            </a:endParaRPr>
          </a:p>
          <a:p>
            <a:pPr marL="12700" marR="5080" algn="just">
              <a:lnSpc>
                <a:spcPct val="112400"/>
              </a:lnSpc>
            </a:pPr>
            <a:r>
              <a:rPr sz="1200" dirty="0">
                <a:latin typeface="Cambria"/>
                <a:cs typeface="Cambria"/>
              </a:rPr>
              <a:t>A </a:t>
            </a:r>
            <a:r>
              <a:rPr sz="1200" spc="-5" dirty="0">
                <a:latin typeface="Cambria"/>
                <a:cs typeface="Cambria"/>
              </a:rPr>
              <a:t>Torino, </a:t>
            </a:r>
            <a:r>
              <a:rPr sz="1200" dirty="0">
                <a:latin typeface="Cambria"/>
                <a:cs typeface="Cambria"/>
              </a:rPr>
              <a:t>Milano, </a:t>
            </a:r>
            <a:r>
              <a:rPr sz="1200" spc="-5" dirty="0">
                <a:latin typeface="Cambria"/>
                <a:cs typeface="Cambria"/>
              </a:rPr>
              <a:t>Verona, Bologna </a:t>
            </a:r>
            <a:r>
              <a:rPr sz="1200" dirty="0">
                <a:latin typeface="Cambria"/>
                <a:cs typeface="Cambria"/>
              </a:rPr>
              <a:t>e </a:t>
            </a:r>
            <a:r>
              <a:rPr sz="1200" spc="-5" dirty="0">
                <a:latin typeface="Cambria"/>
                <a:cs typeface="Cambria"/>
              </a:rPr>
              <a:t>Roma </a:t>
            </a:r>
            <a:r>
              <a:rPr sz="1200" dirty="0">
                <a:latin typeface="Cambria"/>
                <a:cs typeface="Cambria"/>
              </a:rPr>
              <a:t>i </a:t>
            </a:r>
            <a:r>
              <a:rPr sz="1200" spc="-5" dirty="0">
                <a:latin typeface="Cambria"/>
                <a:cs typeface="Cambria"/>
              </a:rPr>
              <a:t>piccoli parteciperanno al laboratorio </a:t>
            </a:r>
            <a:r>
              <a:rPr sz="1200" spc="15" dirty="0">
                <a:latin typeface="Cambria"/>
                <a:cs typeface="Cambria"/>
              </a:rPr>
              <a:t>“</a:t>
            </a:r>
            <a:r>
              <a:rPr sz="1200" b="1" spc="15" dirty="0">
                <a:latin typeface="Cambria"/>
                <a:cs typeface="Cambria"/>
              </a:rPr>
              <a:t>I </a:t>
            </a:r>
            <a:r>
              <a:rPr sz="1200" b="1" spc="-5" dirty="0">
                <a:latin typeface="Cambria"/>
                <a:cs typeface="Cambria"/>
              </a:rPr>
              <a:t>giardini  </a:t>
            </a:r>
            <a:r>
              <a:rPr sz="1200" b="1" dirty="0">
                <a:latin typeface="Cambria"/>
                <a:cs typeface="Cambria"/>
              </a:rPr>
              <a:t>segreti </a:t>
            </a:r>
            <a:r>
              <a:rPr sz="1200" b="1" spc="-5" dirty="0">
                <a:latin typeface="Cambria"/>
                <a:cs typeface="Cambria"/>
              </a:rPr>
              <a:t>degli alfabeti</a:t>
            </a:r>
            <a:r>
              <a:rPr sz="1200" spc="-5" dirty="0">
                <a:latin typeface="Cambria"/>
                <a:cs typeface="Cambria"/>
              </a:rPr>
              <a:t>“, realizzato dall’associazione </a:t>
            </a:r>
            <a:r>
              <a:rPr sz="1200" b="1" spc="-5" dirty="0">
                <a:latin typeface="Cambria"/>
                <a:cs typeface="Cambria"/>
              </a:rPr>
              <a:t>la Foglia </a:t>
            </a:r>
            <a:r>
              <a:rPr sz="1200" b="1" dirty="0">
                <a:latin typeface="Cambria"/>
                <a:cs typeface="Cambria"/>
              </a:rPr>
              <a:t>e </a:t>
            </a:r>
            <a:r>
              <a:rPr sz="1200" b="1" spc="-5" dirty="0">
                <a:latin typeface="Cambria"/>
                <a:cs typeface="Cambria"/>
              </a:rPr>
              <a:t>il </a:t>
            </a:r>
            <a:r>
              <a:rPr sz="1200" b="1" dirty="0">
                <a:latin typeface="Cambria"/>
                <a:cs typeface="Cambria"/>
              </a:rPr>
              <a:t>Vento</a:t>
            </a:r>
            <a:r>
              <a:rPr sz="1200" dirty="0">
                <a:latin typeface="Cambria"/>
                <a:cs typeface="Cambria"/>
              </a:rPr>
              <a:t>, </a:t>
            </a:r>
            <a:r>
              <a:rPr sz="1200" spc="-5" dirty="0">
                <a:latin typeface="Cambria"/>
                <a:cs typeface="Cambria"/>
              </a:rPr>
              <a:t>che </a:t>
            </a:r>
            <a:r>
              <a:rPr sz="1200" dirty="0">
                <a:latin typeface="Cambria"/>
                <a:cs typeface="Cambria"/>
              </a:rPr>
              <a:t>ha </a:t>
            </a:r>
            <a:r>
              <a:rPr sz="1200" spc="-5" dirty="0">
                <a:latin typeface="Cambria"/>
                <a:cs typeface="Cambria"/>
              </a:rPr>
              <a:t>l’obiettivo di  sollecitare nuovi codici espressivi, creando </a:t>
            </a:r>
            <a:r>
              <a:rPr sz="1200" b="1" u="sng" spc="-5" dirty="0">
                <a:uFill>
                  <a:solidFill>
                    <a:srgbClr val="000000"/>
                  </a:solidFill>
                </a:uFill>
                <a:latin typeface="Cambria"/>
                <a:cs typeface="Cambria"/>
                <a:hlinkClick r:id="rId3"/>
              </a:rPr>
              <a:t>racconti</a:t>
            </a:r>
            <a:r>
              <a:rPr sz="1200" b="1" spc="-5" dirty="0">
                <a:latin typeface="Cambria"/>
                <a:cs typeface="Cambria"/>
              </a:rPr>
              <a:t> </a:t>
            </a:r>
            <a:r>
              <a:rPr sz="1200" spc="-5" dirty="0">
                <a:latin typeface="Cambria"/>
                <a:cs typeface="Cambria"/>
              </a:rPr>
              <a:t>inediti scritti </a:t>
            </a:r>
            <a:r>
              <a:rPr sz="1200" dirty="0">
                <a:latin typeface="Cambria"/>
                <a:cs typeface="Cambria"/>
              </a:rPr>
              <a:t>con </a:t>
            </a:r>
            <a:r>
              <a:rPr sz="1200" spc="-5" dirty="0">
                <a:latin typeface="Cambria"/>
                <a:cs typeface="Cambria"/>
              </a:rPr>
              <a:t>parole nuove. </a:t>
            </a:r>
            <a:r>
              <a:rPr sz="1200" spc="-10" dirty="0">
                <a:latin typeface="Cambria"/>
                <a:cs typeface="Cambria"/>
              </a:rPr>
              <a:t>Una  </a:t>
            </a:r>
            <a:r>
              <a:rPr sz="1200" b="1" u="sng" spc="-5" dirty="0">
                <a:uFill>
                  <a:solidFill>
                    <a:srgbClr val="000000"/>
                  </a:solidFill>
                </a:uFill>
                <a:latin typeface="Cambria"/>
                <a:cs typeface="Cambria"/>
                <a:hlinkClick r:id="rId4"/>
              </a:rPr>
              <a:t>narrazione fantastica</a:t>
            </a:r>
            <a:r>
              <a:rPr sz="1200" b="1" spc="-5" dirty="0">
                <a:latin typeface="Cambria"/>
                <a:cs typeface="Cambria"/>
              </a:rPr>
              <a:t> </a:t>
            </a:r>
            <a:r>
              <a:rPr sz="1200" spc="-5" dirty="0">
                <a:latin typeface="Cambria"/>
                <a:cs typeface="Cambria"/>
              </a:rPr>
              <a:t>che consentirà di entrare nella realtà </a:t>
            </a:r>
            <a:r>
              <a:rPr sz="1200" dirty="0">
                <a:latin typeface="Cambria"/>
                <a:cs typeface="Cambria"/>
              </a:rPr>
              <a:t>con </a:t>
            </a:r>
            <a:r>
              <a:rPr sz="1200" spc="-5" dirty="0">
                <a:latin typeface="Cambria"/>
                <a:cs typeface="Cambria"/>
              </a:rPr>
              <a:t>un percorso </a:t>
            </a:r>
            <a:r>
              <a:rPr sz="1200" dirty="0">
                <a:latin typeface="Cambria"/>
                <a:cs typeface="Cambria"/>
              </a:rPr>
              <a:t>più  </a:t>
            </a:r>
            <a:r>
              <a:rPr sz="1200" spc="-5" dirty="0">
                <a:latin typeface="Cambria"/>
                <a:cs typeface="Cambria"/>
              </a:rPr>
              <a:t>emozionante </a:t>
            </a:r>
            <a:r>
              <a:rPr sz="1200" dirty="0">
                <a:latin typeface="Cambria"/>
                <a:cs typeface="Cambria"/>
              </a:rPr>
              <a:t>e </a:t>
            </a:r>
            <a:r>
              <a:rPr sz="1200" spc="-5" dirty="0">
                <a:latin typeface="Cambria"/>
                <a:cs typeface="Cambria"/>
              </a:rPr>
              <a:t>meno scontato, senza tralasciare </a:t>
            </a:r>
            <a:r>
              <a:rPr sz="1200" dirty="0">
                <a:latin typeface="Cambria"/>
                <a:cs typeface="Cambria"/>
              </a:rPr>
              <a:t>però </a:t>
            </a:r>
            <a:r>
              <a:rPr sz="1200" spc="-5" dirty="0">
                <a:latin typeface="Cambria"/>
                <a:cs typeface="Cambria"/>
              </a:rPr>
              <a:t>le </a:t>
            </a:r>
            <a:r>
              <a:rPr sz="1200" b="1" spc="-5" dirty="0">
                <a:latin typeface="Cambria"/>
                <a:cs typeface="Cambria"/>
              </a:rPr>
              <a:t>regole</a:t>
            </a:r>
            <a:r>
              <a:rPr sz="1200" spc="-5" dirty="0">
                <a:latin typeface="Cambria"/>
                <a:cs typeface="Cambria"/>
              </a:rPr>
              <a:t>, le caratteristiche </a:t>
            </a:r>
            <a:r>
              <a:rPr sz="1200" dirty="0">
                <a:latin typeface="Cambria"/>
                <a:cs typeface="Cambria"/>
              </a:rPr>
              <a:t>e </a:t>
            </a:r>
            <a:r>
              <a:rPr sz="1200" spc="-5" dirty="0">
                <a:latin typeface="Cambria"/>
                <a:cs typeface="Cambria"/>
              </a:rPr>
              <a:t>le diversità  dei linguaggi </a:t>
            </a:r>
            <a:r>
              <a:rPr sz="1200" dirty="0">
                <a:latin typeface="Cambria"/>
                <a:cs typeface="Cambria"/>
              </a:rPr>
              <a:t>e </a:t>
            </a:r>
            <a:r>
              <a:rPr sz="1200" spc="-5" dirty="0">
                <a:latin typeface="Cambria"/>
                <a:cs typeface="Cambria"/>
              </a:rPr>
              <a:t>degli strumenti, </a:t>
            </a:r>
            <a:r>
              <a:rPr sz="1200" dirty="0">
                <a:latin typeface="Cambria"/>
                <a:cs typeface="Cambria"/>
              </a:rPr>
              <a:t>elementi </a:t>
            </a:r>
            <a:r>
              <a:rPr sz="1200" spc="-5" dirty="0">
                <a:latin typeface="Cambria"/>
                <a:cs typeface="Cambria"/>
              </a:rPr>
              <a:t>fondamentali </a:t>
            </a:r>
            <a:r>
              <a:rPr sz="1200" dirty="0">
                <a:latin typeface="Cambria"/>
                <a:cs typeface="Cambria"/>
              </a:rPr>
              <a:t>per </a:t>
            </a:r>
            <a:r>
              <a:rPr sz="1200" spc="-5" dirty="0">
                <a:latin typeface="Cambria"/>
                <a:cs typeface="Cambria"/>
              </a:rPr>
              <a:t>dare vita </a:t>
            </a:r>
            <a:r>
              <a:rPr sz="1200" dirty="0">
                <a:latin typeface="Cambria"/>
                <a:cs typeface="Cambria"/>
              </a:rPr>
              <a:t>a </a:t>
            </a:r>
            <a:r>
              <a:rPr sz="1200" spc="-5" dirty="0">
                <a:latin typeface="Cambria"/>
                <a:cs typeface="Cambria"/>
              </a:rPr>
              <a:t>una creazione </a:t>
            </a:r>
            <a:r>
              <a:rPr sz="1200" dirty="0">
                <a:latin typeface="Cambria"/>
                <a:cs typeface="Cambria"/>
              </a:rPr>
              <a:t>a </a:t>
            </a:r>
            <a:r>
              <a:rPr sz="1200" spc="-5" dirty="0">
                <a:latin typeface="Cambria"/>
                <a:cs typeface="Cambria"/>
              </a:rPr>
              <a:t>un  tempo personale </a:t>
            </a:r>
            <a:r>
              <a:rPr sz="1200" dirty="0">
                <a:latin typeface="Cambria"/>
                <a:cs typeface="Cambria"/>
              </a:rPr>
              <a:t>e </a:t>
            </a:r>
            <a:r>
              <a:rPr sz="1200" b="1" spc="-5" dirty="0">
                <a:latin typeface="Cambria"/>
                <a:cs typeface="Cambria"/>
              </a:rPr>
              <a:t>condivisibile</a:t>
            </a:r>
            <a:r>
              <a:rPr sz="1200" spc="-5" dirty="0">
                <a:latin typeface="Cambria"/>
                <a:cs typeface="Cambria"/>
              </a:rPr>
              <a:t>.</a:t>
            </a:r>
            <a:endParaRPr sz="1200">
              <a:latin typeface="Cambria"/>
              <a:cs typeface="Cambria"/>
            </a:endParaRPr>
          </a:p>
          <a:p>
            <a:pPr>
              <a:lnSpc>
                <a:spcPct val="100000"/>
              </a:lnSpc>
              <a:spcBef>
                <a:spcPts val="15"/>
              </a:spcBef>
            </a:pPr>
            <a:endParaRPr sz="1200">
              <a:latin typeface="Times New Roman"/>
              <a:cs typeface="Times New Roman"/>
            </a:endParaRPr>
          </a:p>
          <a:p>
            <a:pPr marL="12700" marR="5715" algn="just">
              <a:lnSpc>
                <a:spcPct val="112300"/>
              </a:lnSpc>
            </a:pPr>
            <a:r>
              <a:rPr sz="1200" dirty="0">
                <a:latin typeface="Cambria"/>
                <a:cs typeface="Cambria"/>
              </a:rPr>
              <a:t>Ecco </a:t>
            </a:r>
            <a:r>
              <a:rPr sz="1200" spc="-5" dirty="0">
                <a:latin typeface="Cambria"/>
                <a:cs typeface="Cambria"/>
              </a:rPr>
              <a:t>quando </a:t>
            </a:r>
            <a:r>
              <a:rPr sz="1200" dirty="0">
                <a:latin typeface="Cambria"/>
                <a:cs typeface="Cambria"/>
              </a:rPr>
              <a:t>e </a:t>
            </a:r>
            <a:r>
              <a:rPr sz="1200" spc="-5" dirty="0">
                <a:latin typeface="Cambria"/>
                <a:cs typeface="Cambria"/>
              </a:rPr>
              <a:t>dove </a:t>
            </a:r>
            <a:r>
              <a:rPr sz="1200" dirty="0">
                <a:latin typeface="Cambria"/>
                <a:cs typeface="Cambria"/>
              </a:rPr>
              <a:t>si </a:t>
            </a:r>
            <a:r>
              <a:rPr sz="1200" spc="-5" dirty="0">
                <a:latin typeface="Cambria"/>
                <a:cs typeface="Cambria"/>
              </a:rPr>
              <a:t>terranno </a:t>
            </a:r>
            <a:r>
              <a:rPr sz="1200" dirty="0">
                <a:latin typeface="Cambria"/>
                <a:cs typeface="Cambria"/>
              </a:rPr>
              <a:t>i </a:t>
            </a:r>
            <a:r>
              <a:rPr sz="1200" spc="-5" dirty="0">
                <a:latin typeface="Cambria"/>
                <a:cs typeface="Cambria"/>
              </a:rPr>
              <a:t>laboratori: </a:t>
            </a:r>
            <a:r>
              <a:rPr sz="1200" dirty="0">
                <a:latin typeface="Cambria"/>
                <a:cs typeface="Cambria"/>
              </a:rPr>
              <a:t>a </a:t>
            </a:r>
            <a:r>
              <a:rPr sz="1200" b="1" spc="-5" dirty="0">
                <a:latin typeface="Cambria"/>
                <a:cs typeface="Cambria"/>
              </a:rPr>
              <a:t>Torino</a:t>
            </a:r>
            <a:r>
              <a:rPr sz="1200" spc="-5" dirty="0">
                <a:latin typeface="Cambria"/>
                <a:cs typeface="Cambria"/>
              </a:rPr>
              <a:t>, martedì 17 marzo, </a:t>
            </a:r>
            <a:r>
              <a:rPr sz="1200" dirty="0">
                <a:latin typeface="Cambria"/>
                <a:cs typeface="Cambria"/>
              </a:rPr>
              <a:t>in </a:t>
            </a:r>
            <a:r>
              <a:rPr sz="1200" spc="-5" dirty="0">
                <a:latin typeface="Cambria"/>
                <a:cs typeface="Cambria"/>
              </a:rPr>
              <a:t>via Nizza 150 (h.  16,30-18,30); </a:t>
            </a:r>
            <a:r>
              <a:rPr sz="1200" dirty="0">
                <a:latin typeface="Cambria"/>
                <a:cs typeface="Cambria"/>
              </a:rPr>
              <a:t>a </a:t>
            </a:r>
            <a:r>
              <a:rPr sz="1200" b="1" spc="-5" dirty="0">
                <a:latin typeface="Cambria"/>
                <a:cs typeface="Cambria"/>
              </a:rPr>
              <a:t>Milano</a:t>
            </a:r>
            <a:r>
              <a:rPr sz="1200" spc="-5" dirty="0">
                <a:latin typeface="Cambria"/>
                <a:cs typeface="Cambria"/>
              </a:rPr>
              <a:t>, domenica 22 marzo, presso l’Unicredit Tower (h. 10,30-12,30/14,30-  16,30); </a:t>
            </a:r>
            <a:r>
              <a:rPr sz="1200" dirty="0">
                <a:latin typeface="Cambria"/>
                <a:cs typeface="Cambria"/>
              </a:rPr>
              <a:t>a </a:t>
            </a:r>
            <a:r>
              <a:rPr sz="1200" b="1" spc="-5" dirty="0">
                <a:latin typeface="Cambria"/>
                <a:cs typeface="Cambria"/>
              </a:rPr>
              <a:t>Verona</a:t>
            </a:r>
            <a:r>
              <a:rPr sz="1200" spc="-5" dirty="0">
                <a:latin typeface="Cambria"/>
                <a:cs typeface="Cambria"/>
              </a:rPr>
              <a:t>, giovedì 19 marzo, nel Museo AMO (h. 16,30-18,30); </a:t>
            </a:r>
            <a:r>
              <a:rPr sz="1200" dirty="0">
                <a:latin typeface="Cambria"/>
                <a:cs typeface="Cambria"/>
              </a:rPr>
              <a:t>a </a:t>
            </a:r>
            <a:r>
              <a:rPr sz="1200" b="1" spc="-5" dirty="0">
                <a:latin typeface="Cambria"/>
                <a:cs typeface="Cambria"/>
              </a:rPr>
              <a:t>Bologna</a:t>
            </a:r>
            <a:r>
              <a:rPr sz="1200" spc="-5" dirty="0">
                <a:latin typeface="Cambria"/>
                <a:cs typeface="Cambria"/>
              </a:rPr>
              <a:t>, mercoledì  18 marzo, </a:t>
            </a:r>
            <a:r>
              <a:rPr sz="1200" dirty="0">
                <a:latin typeface="Cambria"/>
                <a:cs typeface="Cambria"/>
              </a:rPr>
              <a:t>a </a:t>
            </a:r>
            <a:r>
              <a:rPr sz="1200" spc="-5" dirty="0">
                <a:latin typeface="Cambria"/>
                <a:cs typeface="Cambria"/>
              </a:rPr>
              <a:t>Palazzo Magnani (h. 16,30-18,30); </a:t>
            </a:r>
            <a:r>
              <a:rPr sz="1200" dirty="0">
                <a:latin typeface="Cambria"/>
                <a:cs typeface="Cambria"/>
              </a:rPr>
              <a:t>a </a:t>
            </a:r>
            <a:r>
              <a:rPr sz="1200" b="1" dirty="0">
                <a:latin typeface="Cambria"/>
                <a:cs typeface="Cambria"/>
              </a:rPr>
              <a:t>Roma</a:t>
            </a:r>
            <a:r>
              <a:rPr sz="1200" dirty="0">
                <a:latin typeface="Cambria"/>
                <a:cs typeface="Cambria"/>
              </a:rPr>
              <a:t>, </a:t>
            </a:r>
            <a:r>
              <a:rPr sz="1200" spc="-5" dirty="0">
                <a:latin typeface="Cambria"/>
                <a:cs typeface="Cambria"/>
              </a:rPr>
              <a:t>lunedì 16 marzo, </a:t>
            </a:r>
            <a:r>
              <a:rPr sz="1200" dirty="0">
                <a:latin typeface="Cambria"/>
                <a:cs typeface="Cambria"/>
              </a:rPr>
              <a:t>a </a:t>
            </a:r>
            <a:r>
              <a:rPr sz="1200" spc="-5" dirty="0">
                <a:latin typeface="Cambria"/>
                <a:cs typeface="Cambria"/>
              </a:rPr>
              <a:t>Palazzo de Carolis  (h. 16,30-18,30). </a:t>
            </a:r>
            <a:r>
              <a:rPr sz="1200" dirty="0">
                <a:latin typeface="Cambria"/>
                <a:cs typeface="Cambria"/>
              </a:rPr>
              <a:t>Per </a:t>
            </a:r>
            <a:r>
              <a:rPr sz="1200" spc="-5" dirty="0">
                <a:latin typeface="Cambria"/>
                <a:cs typeface="Cambria"/>
              </a:rPr>
              <a:t>iscriversi, inviare una mail </a:t>
            </a:r>
            <a:r>
              <a:rPr sz="1200" dirty="0">
                <a:latin typeface="Cambria"/>
                <a:cs typeface="Cambria"/>
              </a:rPr>
              <a:t>a</a:t>
            </a:r>
            <a:r>
              <a:rPr sz="1200" spc="95" dirty="0">
                <a:latin typeface="Cambria"/>
                <a:cs typeface="Cambria"/>
              </a:rPr>
              <a:t> </a:t>
            </a:r>
            <a:r>
              <a:rPr sz="1200" b="1" spc="-5" dirty="0">
                <a:latin typeface="Cambria"/>
                <a:cs typeface="Cambria"/>
                <a:hlinkClick r:id="rId5"/>
              </a:rPr>
              <a:t>givingeventsartmgmt@unicredit.eu</a:t>
            </a:r>
            <a:r>
              <a:rPr sz="1200" spc="-5" dirty="0">
                <a:latin typeface="Cambria"/>
                <a:cs typeface="Cambria"/>
                <a:hlinkClick r:id="rId5"/>
              </a:rPr>
              <a:t>.</a:t>
            </a:r>
            <a:endParaRPr sz="1200">
              <a:latin typeface="Cambria"/>
              <a:cs typeface="Cambria"/>
            </a:endParaRPr>
          </a:p>
          <a:p>
            <a:pPr>
              <a:lnSpc>
                <a:spcPct val="100000"/>
              </a:lnSpc>
              <a:spcBef>
                <a:spcPts val="30"/>
              </a:spcBef>
            </a:pPr>
            <a:endParaRPr sz="1200">
              <a:latin typeface="Times New Roman"/>
              <a:cs typeface="Times New Roman"/>
            </a:endParaRPr>
          </a:p>
          <a:p>
            <a:pPr marL="12700" marR="6985" algn="just">
              <a:lnSpc>
                <a:spcPct val="112300"/>
              </a:lnSpc>
            </a:pPr>
            <a:r>
              <a:rPr sz="1200" dirty="0">
                <a:latin typeface="Cambria"/>
                <a:cs typeface="Cambria"/>
              </a:rPr>
              <a:t>A </a:t>
            </a:r>
            <a:r>
              <a:rPr sz="1200" b="1" spc="-5" dirty="0">
                <a:latin typeface="Cambria"/>
                <a:cs typeface="Cambria"/>
              </a:rPr>
              <a:t>Palermo</a:t>
            </a:r>
            <a:r>
              <a:rPr sz="1200" spc="-5" dirty="0">
                <a:latin typeface="Cambria"/>
                <a:cs typeface="Cambria"/>
              </a:rPr>
              <a:t>, invece, </a:t>
            </a:r>
            <a:r>
              <a:rPr sz="1200" dirty="0">
                <a:latin typeface="Cambria"/>
                <a:cs typeface="Cambria"/>
              </a:rPr>
              <a:t>a </a:t>
            </a:r>
            <a:r>
              <a:rPr sz="1200" spc="-5" dirty="0">
                <a:latin typeface="Cambria"/>
                <a:cs typeface="Cambria"/>
              </a:rPr>
              <a:t>Palazzo Branciforte </a:t>
            </a:r>
            <a:r>
              <a:rPr sz="1200" dirty="0">
                <a:latin typeface="Cambria"/>
                <a:cs typeface="Cambria"/>
              </a:rPr>
              <a:t>si </a:t>
            </a:r>
            <a:r>
              <a:rPr sz="1200" spc="-5" dirty="0">
                <a:latin typeface="Cambria"/>
                <a:cs typeface="Cambria"/>
              </a:rPr>
              <a:t>svolgeranno </a:t>
            </a:r>
            <a:r>
              <a:rPr sz="1200" dirty="0">
                <a:latin typeface="Cambria"/>
                <a:cs typeface="Cambria"/>
              </a:rPr>
              <a:t>incontri fra </a:t>
            </a:r>
            <a:r>
              <a:rPr sz="1200" b="1" spc="-5" dirty="0">
                <a:latin typeface="Cambria"/>
                <a:cs typeface="Cambria"/>
              </a:rPr>
              <a:t>il 17 </a:t>
            </a:r>
            <a:r>
              <a:rPr sz="1200" b="1" dirty="0">
                <a:latin typeface="Cambria"/>
                <a:cs typeface="Cambria"/>
              </a:rPr>
              <a:t>e </a:t>
            </a:r>
            <a:r>
              <a:rPr sz="1200" b="1" spc="-5" dirty="0">
                <a:latin typeface="Cambria"/>
                <a:cs typeface="Cambria"/>
              </a:rPr>
              <a:t>il 20 marzo  </a:t>
            </a:r>
            <a:r>
              <a:rPr sz="1200" spc="-5" dirty="0">
                <a:latin typeface="Cambria"/>
                <a:cs typeface="Cambria"/>
              </a:rPr>
              <a:t>organizzati dall’associazione </a:t>
            </a:r>
            <a:r>
              <a:rPr sz="1200" b="1" spc="-5" dirty="0">
                <a:latin typeface="Cambria"/>
                <a:cs typeface="Cambria"/>
              </a:rPr>
              <a:t>Civita </a:t>
            </a:r>
            <a:r>
              <a:rPr sz="1200" dirty="0">
                <a:latin typeface="Cambria"/>
                <a:cs typeface="Cambria"/>
              </a:rPr>
              <a:t>e </a:t>
            </a:r>
            <a:r>
              <a:rPr sz="1200" spc="-5" dirty="0">
                <a:latin typeface="Cambria"/>
                <a:cs typeface="Cambria"/>
              </a:rPr>
              <a:t>dedicati ai </a:t>
            </a:r>
            <a:r>
              <a:rPr sz="1200" dirty="0">
                <a:latin typeface="Cambria"/>
                <a:cs typeface="Cambria"/>
              </a:rPr>
              <a:t>bimbi </a:t>
            </a:r>
            <a:r>
              <a:rPr sz="1200" spc="-5" dirty="0">
                <a:latin typeface="Cambria"/>
                <a:cs typeface="Cambria"/>
              </a:rPr>
              <a:t>della scuola </a:t>
            </a:r>
            <a:r>
              <a:rPr sz="1200" dirty="0">
                <a:latin typeface="Cambria"/>
                <a:cs typeface="Cambria"/>
              </a:rPr>
              <a:t>primaria, </a:t>
            </a:r>
            <a:r>
              <a:rPr sz="1200" spc="-5" dirty="0">
                <a:latin typeface="Cambria"/>
                <a:cs typeface="Cambria"/>
              </a:rPr>
              <a:t>durante </a:t>
            </a:r>
            <a:r>
              <a:rPr sz="1200" dirty="0">
                <a:latin typeface="Cambria"/>
                <a:cs typeface="Cambria"/>
              </a:rPr>
              <a:t>i </a:t>
            </a:r>
            <a:r>
              <a:rPr sz="1200" spc="-5" dirty="0">
                <a:latin typeface="Cambria"/>
                <a:cs typeface="Cambria"/>
              </a:rPr>
              <a:t>quali </a:t>
            </a:r>
            <a:r>
              <a:rPr sz="1200" dirty="0">
                <a:latin typeface="Cambria"/>
                <a:cs typeface="Cambria"/>
              </a:rPr>
              <a:t>i  piccoli </a:t>
            </a:r>
            <a:r>
              <a:rPr sz="1200" spc="-5" dirty="0">
                <a:latin typeface="Cambria"/>
                <a:cs typeface="Cambria"/>
              </a:rPr>
              <a:t>potranno scoprire da dove viene </a:t>
            </a:r>
            <a:r>
              <a:rPr sz="1200" dirty="0">
                <a:latin typeface="Cambria"/>
                <a:cs typeface="Cambria"/>
              </a:rPr>
              <a:t>il </a:t>
            </a:r>
            <a:r>
              <a:rPr sz="1200" spc="-5" dirty="0">
                <a:latin typeface="Cambria"/>
                <a:cs typeface="Cambria"/>
              </a:rPr>
              <a:t>nostro </a:t>
            </a:r>
            <a:r>
              <a:rPr sz="1200" b="1" spc="-5" dirty="0">
                <a:latin typeface="Cambria"/>
                <a:cs typeface="Cambria"/>
              </a:rPr>
              <a:t>alfabeto </a:t>
            </a:r>
            <a:r>
              <a:rPr sz="1200" dirty="0">
                <a:latin typeface="Cambria"/>
                <a:cs typeface="Cambria"/>
              </a:rPr>
              <a:t>e </a:t>
            </a:r>
            <a:r>
              <a:rPr sz="1200" spc="-10" dirty="0">
                <a:latin typeface="Cambria"/>
                <a:cs typeface="Cambria"/>
              </a:rPr>
              <a:t>lavorare </a:t>
            </a:r>
            <a:r>
              <a:rPr sz="1200" dirty="0">
                <a:latin typeface="Cambria"/>
                <a:cs typeface="Cambria"/>
              </a:rPr>
              <a:t>su </a:t>
            </a:r>
            <a:r>
              <a:rPr sz="1200" spc="-5" dirty="0">
                <a:latin typeface="Cambria"/>
                <a:cs typeface="Cambria"/>
              </a:rPr>
              <a:t>accostamenti  linguistici inattesi. Prenotazioni telefonando al numero </a:t>
            </a:r>
            <a:r>
              <a:rPr sz="1200" b="1" spc="-5" dirty="0">
                <a:latin typeface="Cambria"/>
                <a:cs typeface="Cambria"/>
              </a:rPr>
              <a:t>091 888 7767 </a:t>
            </a:r>
            <a:r>
              <a:rPr sz="1200" dirty="0">
                <a:latin typeface="Cambria"/>
                <a:cs typeface="Cambria"/>
              </a:rPr>
              <a:t>o </a:t>
            </a:r>
            <a:r>
              <a:rPr sz="1200" spc="-5" dirty="0">
                <a:latin typeface="Cambria"/>
                <a:cs typeface="Cambria"/>
              </a:rPr>
              <a:t>scrivendo </a:t>
            </a:r>
            <a:r>
              <a:rPr sz="1200" dirty="0">
                <a:latin typeface="Cambria"/>
                <a:cs typeface="Cambria"/>
              </a:rPr>
              <a:t>a  </a:t>
            </a:r>
            <a:r>
              <a:rPr sz="1200" b="1" spc="-5" dirty="0">
                <a:latin typeface="Cambria"/>
                <a:cs typeface="Cambria"/>
                <a:hlinkClick r:id="rId6"/>
              </a:rPr>
              <a:t>info@palazzobranciforte.it</a:t>
            </a:r>
            <a:r>
              <a:rPr sz="1200" spc="-5" dirty="0">
                <a:latin typeface="Cambria"/>
                <a:cs typeface="Cambria"/>
                <a:hlinkClick r:id="rId6"/>
              </a:rPr>
              <a:t>.</a:t>
            </a:r>
            <a:endParaRPr sz="1200">
              <a:latin typeface="Cambria"/>
              <a:cs typeface="Cambria"/>
            </a:endParaRPr>
          </a:p>
          <a:p>
            <a:pPr>
              <a:lnSpc>
                <a:spcPct val="100000"/>
              </a:lnSpc>
              <a:spcBef>
                <a:spcPts val="30"/>
              </a:spcBef>
            </a:pPr>
            <a:endParaRPr sz="1350">
              <a:latin typeface="Times New Roman"/>
              <a:cs typeface="Times New Roman"/>
            </a:endParaRPr>
          </a:p>
          <a:p>
            <a:pPr marL="12700" algn="just">
              <a:lnSpc>
                <a:spcPct val="100000"/>
              </a:lnSpc>
            </a:pPr>
            <a:r>
              <a:rPr sz="1200" b="1" spc="-5" dirty="0">
                <a:latin typeface="Cambria"/>
                <a:cs typeface="Cambria"/>
              </a:rPr>
              <a:t>FB.</a:t>
            </a:r>
            <a:endParaRPr sz="1200">
              <a:latin typeface="Cambria"/>
              <a:cs typeface="Cambria"/>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09114"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Radiosapi</a:t>
            </a:r>
            <a:r>
              <a:rPr sz="1600" b="1" dirty="0">
                <a:latin typeface="Arial"/>
                <a:cs typeface="Arial"/>
              </a:rPr>
              <a:t>e</a:t>
            </a:r>
            <a:r>
              <a:rPr sz="1600" b="1" spc="-5" dirty="0">
                <a:latin typeface="Arial"/>
                <a:cs typeface="Arial"/>
              </a:rPr>
              <a:t>nza</a:t>
            </a:r>
            <a:r>
              <a:rPr sz="1600" b="1" spc="5" dirty="0">
                <a:latin typeface="Arial"/>
                <a:cs typeface="Arial"/>
              </a:rPr>
              <a:t>.</a:t>
            </a:r>
            <a:r>
              <a:rPr sz="1600" b="1" spc="-5" dirty="0">
                <a:latin typeface="Arial"/>
                <a:cs typeface="Arial"/>
              </a:rPr>
              <a:t>net  9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180333"/>
            <a:ext cx="5979795" cy="360680"/>
          </a:xfrm>
          <a:prstGeom prst="rect">
            <a:avLst/>
          </a:prstGeom>
        </p:spPr>
        <p:txBody>
          <a:bodyPr vert="horz" wrap="square" lIns="0" tIns="12065" rIns="0" bIns="0" rtlCol="0">
            <a:spAutoFit/>
          </a:bodyPr>
          <a:lstStyle/>
          <a:p>
            <a:pPr marL="12700">
              <a:lnSpc>
                <a:spcPct val="100000"/>
              </a:lnSpc>
              <a:spcBef>
                <a:spcPts val="95"/>
              </a:spcBef>
            </a:pPr>
            <a:r>
              <a:rPr sz="2200" b="1" spc="-5" dirty="0">
                <a:latin typeface="Calibri"/>
                <a:cs typeface="Calibri"/>
                <a:hlinkClick r:id="rId3"/>
              </a:rPr>
              <a:t>Seconda edizione </a:t>
            </a:r>
            <a:r>
              <a:rPr sz="2200" b="1" spc="-10" dirty="0">
                <a:latin typeface="Calibri"/>
                <a:cs typeface="Calibri"/>
                <a:hlinkClick r:id="rId3"/>
              </a:rPr>
              <a:t>del </a:t>
            </a:r>
            <a:r>
              <a:rPr sz="2200" b="1" spc="-5" dirty="0">
                <a:latin typeface="Calibri"/>
                <a:cs typeface="Calibri"/>
                <a:hlinkClick r:id="rId3"/>
              </a:rPr>
              <a:t>Festival della Cultura</a:t>
            </a:r>
            <a:r>
              <a:rPr sz="2200" b="1" spc="60" dirty="0">
                <a:latin typeface="Calibri"/>
                <a:cs typeface="Calibri"/>
                <a:hlinkClick r:id="rId3"/>
              </a:rPr>
              <a:t> </a:t>
            </a:r>
            <a:r>
              <a:rPr sz="2200" b="1" spc="-5" dirty="0">
                <a:latin typeface="Calibri"/>
                <a:cs typeface="Calibri"/>
                <a:hlinkClick r:id="rId3"/>
              </a:rPr>
              <a:t>Creativa</a:t>
            </a:r>
            <a:endParaRPr sz="2200">
              <a:latin typeface="Calibri"/>
              <a:cs typeface="Calibri"/>
            </a:endParaRPr>
          </a:p>
        </p:txBody>
      </p:sp>
      <p:sp>
        <p:nvSpPr>
          <p:cNvPr id="5" name="object 5"/>
          <p:cNvSpPr txBox="1"/>
          <p:nvPr/>
        </p:nvSpPr>
        <p:spPr>
          <a:xfrm>
            <a:off x="706627" y="7608188"/>
            <a:ext cx="6145530" cy="2078989"/>
          </a:xfrm>
          <a:prstGeom prst="rect">
            <a:avLst/>
          </a:prstGeom>
        </p:spPr>
        <p:txBody>
          <a:bodyPr vert="horz" wrap="square" lIns="0" tIns="9525" rIns="0" bIns="0" rtlCol="0">
            <a:spAutoFit/>
          </a:bodyPr>
          <a:lstStyle/>
          <a:p>
            <a:pPr marL="12700" marR="5080" algn="just">
              <a:lnSpc>
                <a:spcPct val="101699"/>
              </a:lnSpc>
              <a:spcBef>
                <a:spcPts val="75"/>
              </a:spcBef>
            </a:pPr>
            <a:r>
              <a:rPr sz="1200" dirty="0">
                <a:latin typeface="Calibri"/>
                <a:cs typeface="Calibri"/>
              </a:rPr>
              <a:t>Dal 16 al </a:t>
            </a:r>
            <a:r>
              <a:rPr sz="1200" spc="-5" dirty="0">
                <a:latin typeface="Calibri"/>
                <a:cs typeface="Calibri"/>
              </a:rPr>
              <a:t>22 marzo si terrà per </a:t>
            </a:r>
            <a:r>
              <a:rPr sz="1200" dirty="0">
                <a:latin typeface="Calibri"/>
                <a:cs typeface="Calibri"/>
              </a:rPr>
              <a:t>il </a:t>
            </a:r>
            <a:r>
              <a:rPr sz="1200" spc="-5" dirty="0">
                <a:latin typeface="Calibri"/>
                <a:cs typeface="Calibri"/>
              </a:rPr>
              <a:t>secondo anno consecutivo </a:t>
            </a:r>
            <a:r>
              <a:rPr sz="1200" dirty="0">
                <a:latin typeface="Calibri"/>
                <a:cs typeface="Calibri"/>
              </a:rPr>
              <a:t>il </a:t>
            </a:r>
            <a:r>
              <a:rPr sz="1200" spc="-5" dirty="0">
                <a:latin typeface="Calibri"/>
                <a:cs typeface="Calibri"/>
              </a:rPr>
              <a:t>Festival </a:t>
            </a:r>
            <a:r>
              <a:rPr sz="1200" dirty="0">
                <a:latin typeface="Calibri"/>
                <a:cs typeface="Calibri"/>
              </a:rPr>
              <a:t>della </a:t>
            </a:r>
            <a:r>
              <a:rPr sz="1200" spc="-5" dirty="0">
                <a:latin typeface="Calibri"/>
                <a:cs typeface="Calibri"/>
              </a:rPr>
              <a:t>Cultura Creativa,  promosso </a:t>
            </a:r>
            <a:r>
              <a:rPr sz="1200" dirty="0">
                <a:latin typeface="Calibri"/>
                <a:cs typeface="Calibri"/>
              </a:rPr>
              <a:t>e </a:t>
            </a:r>
            <a:r>
              <a:rPr sz="1200" spc="-5" dirty="0">
                <a:latin typeface="Calibri"/>
                <a:cs typeface="Calibri"/>
              </a:rPr>
              <a:t>realizzato dalle banche, grazie anche </a:t>
            </a:r>
            <a:r>
              <a:rPr sz="1200" dirty="0">
                <a:latin typeface="Calibri"/>
                <a:cs typeface="Calibri"/>
              </a:rPr>
              <a:t>al </a:t>
            </a:r>
            <a:r>
              <a:rPr sz="1200" spc="-5" dirty="0">
                <a:latin typeface="Calibri"/>
                <a:cs typeface="Calibri"/>
              </a:rPr>
              <a:t>coordinamento</a:t>
            </a:r>
            <a:r>
              <a:rPr sz="1200" spc="20" dirty="0">
                <a:latin typeface="Calibri"/>
                <a:cs typeface="Calibri"/>
              </a:rPr>
              <a:t> </a:t>
            </a:r>
            <a:r>
              <a:rPr sz="1200" spc="-5" dirty="0">
                <a:latin typeface="Calibri"/>
                <a:cs typeface="Calibri"/>
              </a:rPr>
              <a:t>dell'ABI.</a:t>
            </a:r>
            <a:endParaRPr sz="1200">
              <a:latin typeface="Calibri"/>
              <a:cs typeface="Calibri"/>
            </a:endParaRPr>
          </a:p>
          <a:p>
            <a:pPr marL="12700" marR="8890" algn="just">
              <a:lnSpc>
                <a:spcPct val="101800"/>
              </a:lnSpc>
              <a:spcBef>
                <a:spcPts val="1005"/>
              </a:spcBef>
            </a:pPr>
            <a:r>
              <a:rPr sz="1200" dirty="0">
                <a:latin typeface="Calibri"/>
                <a:cs typeface="Calibri"/>
              </a:rPr>
              <a:t>Il </a:t>
            </a:r>
            <a:r>
              <a:rPr sz="1200" spc="-5" dirty="0">
                <a:latin typeface="Calibri"/>
                <a:cs typeface="Calibri"/>
              </a:rPr>
              <a:t>Festival della Cultura Creativa </a:t>
            </a:r>
            <a:r>
              <a:rPr sz="1200" dirty="0">
                <a:latin typeface="Calibri"/>
                <a:cs typeface="Calibri"/>
              </a:rPr>
              <a:t>non </a:t>
            </a:r>
            <a:r>
              <a:rPr sz="1200" spc="-5" dirty="0">
                <a:latin typeface="Calibri"/>
                <a:cs typeface="Calibri"/>
              </a:rPr>
              <a:t>si svolge </a:t>
            </a:r>
            <a:r>
              <a:rPr sz="1200" spc="-10" dirty="0">
                <a:latin typeface="Calibri"/>
                <a:cs typeface="Calibri"/>
              </a:rPr>
              <a:t>in </a:t>
            </a:r>
            <a:r>
              <a:rPr sz="1200" spc="-5" dirty="0">
                <a:latin typeface="Calibri"/>
                <a:cs typeface="Calibri"/>
              </a:rPr>
              <a:t>una sola città </a:t>
            </a:r>
            <a:r>
              <a:rPr sz="1200" dirty="0">
                <a:latin typeface="Calibri"/>
                <a:cs typeface="Calibri"/>
              </a:rPr>
              <a:t>né </a:t>
            </a:r>
            <a:r>
              <a:rPr sz="1200" spc="-10" dirty="0">
                <a:latin typeface="Calibri"/>
                <a:cs typeface="Calibri"/>
              </a:rPr>
              <a:t>in </a:t>
            </a:r>
            <a:r>
              <a:rPr sz="1200" spc="-5" dirty="0">
                <a:latin typeface="Calibri"/>
                <a:cs typeface="Calibri"/>
              </a:rPr>
              <a:t>un’unica sede, </a:t>
            </a:r>
            <a:r>
              <a:rPr sz="1200" dirty="0">
                <a:latin typeface="Calibri"/>
                <a:cs typeface="Calibri"/>
              </a:rPr>
              <a:t>ma </a:t>
            </a:r>
            <a:r>
              <a:rPr sz="1200" spc="-5" dirty="0">
                <a:latin typeface="Calibri"/>
                <a:cs typeface="Calibri"/>
              </a:rPr>
              <a:t>si articola </a:t>
            </a:r>
            <a:r>
              <a:rPr sz="1200" spc="-10" dirty="0">
                <a:latin typeface="Calibri"/>
                <a:cs typeface="Calibri"/>
              </a:rPr>
              <a:t>in  </a:t>
            </a:r>
            <a:r>
              <a:rPr sz="1200" dirty="0">
                <a:latin typeface="Calibri"/>
                <a:cs typeface="Calibri"/>
              </a:rPr>
              <a:t>vari eventi, iniziative e </a:t>
            </a:r>
            <a:r>
              <a:rPr sz="1200" spc="-5" dirty="0">
                <a:latin typeface="Calibri"/>
                <a:cs typeface="Calibri"/>
              </a:rPr>
              <a:t>laboratori, legando così tutto </a:t>
            </a:r>
            <a:r>
              <a:rPr sz="1200" dirty="0">
                <a:latin typeface="Calibri"/>
                <a:cs typeface="Calibri"/>
              </a:rPr>
              <a:t>il </a:t>
            </a:r>
            <a:r>
              <a:rPr sz="1200" spc="-5" dirty="0">
                <a:latin typeface="Calibri"/>
                <a:cs typeface="Calibri"/>
              </a:rPr>
              <a:t>territorio nazionale, con </a:t>
            </a:r>
            <a:r>
              <a:rPr sz="1200" dirty="0">
                <a:latin typeface="Calibri"/>
                <a:cs typeface="Calibri"/>
              </a:rPr>
              <a:t>un </a:t>
            </a:r>
            <a:r>
              <a:rPr sz="1200" spc="-5" dirty="0">
                <a:latin typeface="Calibri"/>
                <a:cs typeface="Calibri"/>
              </a:rPr>
              <a:t>unico tema che  </a:t>
            </a:r>
            <a:r>
              <a:rPr sz="1200" dirty="0">
                <a:latin typeface="Calibri"/>
                <a:cs typeface="Calibri"/>
              </a:rPr>
              <a:t>diviene </a:t>
            </a:r>
            <a:r>
              <a:rPr sz="1200" spc="-5" dirty="0">
                <a:latin typeface="Calibri"/>
                <a:cs typeface="Calibri"/>
              </a:rPr>
              <a:t>filo conduttore di tutta </a:t>
            </a:r>
            <a:r>
              <a:rPr sz="1200" dirty="0">
                <a:latin typeface="Calibri"/>
                <a:cs typeface="Calibri"/>
              </a:rPr>
              <a:t>la</a:t>
            </a:r>
            <a:r>
              <a:rPr sz="1200" spc="-10" dirty="0">
                <a:latin typeface="Calibri"/>
                <a:cs typeface="Calibri"/>
              </a:rPr>
              <a:t> </a:t>
            </a:r>
            <a:r>
              <a:rPr sz="1200" spc="-5" dirty="0">
                <a:latin typeface="Calibri"/>
                <a:cs typeface="Calibri"/>
              </a:rPr>
              <a:t>manifestazione.</a:t>
            </a:r>
            <a:endParaRPr sz="1200">
              <a:latin typeface="Calibri"/>
              <a:cs typeface="Calibri"/>
            </a:endParaRPr>
          </a:p>
          <a:p>
            <a:pPr marL="12700" marR="9525" algn="just">
              <a:lnSpc>
                <a:spcPct val="101699"/>
              </a:lnSpc>
              <a:spcBef>
                <a:spcPts val="994"/>
              </a:spcBef>
            </a:pPr>
            <a:r>
              <a:rPr sz="1200" spc="-5" dirty="0">
                <a:latin typeface="Calibri"/>
                <a:cs typeface="Calibri"/>
              </a:rPr>
              <a:t>L'evento, </a:t>
            </a:r>
            <a:r>
              <a:rPr sz="1200" spc="-10" dirty="0">
                <a:latin typeface="Calibri"/>
                <a:cs typeface="Calibri"/>
              </a:rPr>
              <a:t>in </a:t>
            </a:r>
            <a:r>
              <a:rPr sz="1200" spc="-5" dirty="0">
                <a:latin typeface="Calibri"/>
                <a:cs typeface="Calibri"/>
              </a:rPr>
              <a:t>cui </a:t>
            </a:r>
            <a:r>
              <a:rPr sz="1200" dirty="0">
                <a:latin typeface="Calibri"/>
                <a:cs typeface="Calibri"/>
              </a:rPr>
              <a:t>le </a:t>
            </a:r>
            <a:r>
              <a:rPr sz="1200" spc="-5" dirty="0">
                <a:latin typeface="Calibri"/>
                <a:cs typeface="Calibri"/>
              </a:rPr>
              <a:t>banche sostengono </a:t>
            </a:r>
            <a:r>
              <a:rPr sz="1200" dirty="0">
                <a:latin typeface="Calibri"/>
                <a:cs typeface="Calibri"/>
              </a:rPr>
              <a:t>e </a:t>
            </a:r>
            <a:r>
              <a:rPr sz="1200" spc="-5" dirty="0">
                <a:latin typeface="Calibri"/>
                <a:cs typeface="Calibri"/>
              </a:rPr>
              <a:t>affiancano </a:t>
            </a:r>
            <a:r>
              <a:rPr sz="1200" dirty="0">
                <a:latin typeface="Calibri"/>
                <a:cs typeface="Calibri"/>
              </a:rPr>
              <a:t>la </a:t>
            </a:r>
            <a:r>
              <a:rPr sz="1200" spc="-5" dirty="0">
                <a:latin typeface="Calibri"/>
                <a:cs typeface="Calibri"/>
              </a:rPr>
              <a:t>società civile come catalizzatori </a:t>
            </a:r>
            <a:r>
              <a:rPr sz="1200" dirty="0">
                <a:latin typeface="Calibri"/>
                <a:cs typeface="Calibri"/>
              </a:rPr>
              <a:t>di </a:t>
            </a:r>
            <a:r>
              <a:rPr sz="1200" spc="-5" dirty="0">
                <a:latin typeface="Calibri"/>
                <a:cs typeface="Calibri"/>
              </a:rPr>
              <a:t>Cultura,  </a:t>
            </a:r>
            <a:r>
              <a:rPr sz="1200" dirty="0">
                <a:latin typeface="Calibri"/>
                <a:cs typeface="Calibri"/>
              </a:rPr>
              <a:t>avrà </a:t>
            </a:r>
            <a:r>
              <a:rPr sz="1200" spc="-5" dirty="0">
                <a:latin typeface="Calibri"/>
                <a:cs typeface="Calibri"/>
              </a:rPr>
              <a:t>come </a:t>
            </a:r>
            <a:r>
              <a:rPr sz="1200" dirty="0">
                <a:latin typeface="Calibri"/>
                <a:cs typeface="Calibri"/>
              </a:rPr>
              <a:t>tema </a:t>
            </a:r>
            <a:r>
              <a:rPr sz="1200" spc="-5" dirty="0">
                <a:latin typeface="Calibri"/>
                <a:cs typeface="Calibri"/>
              </a:rPr>
              <a:t>“L’alfabeto </a:t>
            </a:r>
            <a:r>
              <a:rPr sz="1200" dirty="0">
                <a:latin typeface="Calibri"/>
                <a:cs typeface="Calibri"/>
              </a:rPr>
              <a:t>del </a:t>
            </a:r>
            <a:r>
              <a:rPr sz="1200" spc="-5" dirty="0">
                <a:latin typeface="Calibri"/>
                <a:cs typeface="Calibri"/>
              </a:rPr>
              <a:t>Mondo. </a:t>
            </a:r>
            <a:r>
              <a:rPr sz="1200" spc="-10" dirty="0">
                <a:latin typeface="Calibri"/>
                <a:cs typeface="Calibri"/>
              </a:rPr>
              <a:t>Leggiamo </a:t>
            </a:r>
            <a:r>
              <a:rPr sz="1200" dirty="0">
                <a:latin typeface="Calibri"/>
                <a:cs typeface="Calibri"/>
              </a:rPr>
              <a:t>i </a:t>
            </a:r>
            <a:r>
              <a:rPr sz="1200" spc="-5" dirty="0">
                <a:latin typeface="Calibri"/>
                <a:cs typeface="Calibri"/>
              </a:rPr>
              <a:t>segni intorno </a:t>
            </a:r>
            <a:r>
              <a:rPr sz="1200" dirty="0">
                <a:latin typeface="Calibri"/>
                <a:cs typeface="Calibri"/>
              </a:rPr>
              <a:t>a </a:t>
            </a:r>
            <a:r>
              <a:rPr sz="1200" spc="-5" dirty="0">
                <a:latin typeface="Calibri"/>
                <a:cs typeface="Calibri"/>
              </a:rPr>
              <a:t>noi </a:t>
            </a:r>
            <a:r>
              <a:rPr sz="1200" dirty="0">
                <a:latin typeface="Calibri"/>
                <a:cs typeface="Calibri"/>
              </a:rPr>
              <a:t>e</a:t>
            </a:r>
            <a:r>
              <a:rPr sz="1200" spc="-15" dirty="0">
                <a:latin typeface="Calibri"/>
                <a:cs typeface="Calibri"/>
              </a:rPr>
              <a:t> </a:t>
            </a:r>
            <a:r>
              <a:rPr sz="1200" spc="-5" dirty="0">
                <a:latin typeface="Calibri"/>
                <a:cs typeface="Calibri"/>
              </a:rPr>
              <a:t>raccontiamo”.</a:t>
            </a:r>
            <a:endParaRPr sz="1200">
              <a:latin typeface="Calibri"/>
              <a:cs typeface="Calibri"/>
            </a:endParaRPr>
          </a:p>
          <a:p>
            <a:pPr marL="12700" marR="6985" algn="just">
              <a:lnSpc>
                <a:spcPct val="101699"/>
              </a:lnSpc>
              <a:spcBef>
                <a:spcPts val="1010"/>
              </a:spcBef>
            </a:pPr>
            <a:r>
              <a:rPr sz="1200" dirty="0">
                <a:latin typeface="Calibri"/>
                <a:cs typeface="Calibri"/>
              </a:rPr>
              <a:t>All'interno del vasto </a:t>
            </a:r>
            <a:r>
              <a:rPr sz="1200" spc="-5" dirty="0">
                <a:latin typeface="Calibri"/>
                <a:cs typeface="Calibri"/>
              </a:rPr>
              <a:t>programma dedicato alla Cultura </a:t>
            </a:r>
            <a:r>
              <a:rPr sz="1200" dirty="0">
                <a:latin typeface="Calibri"/>
                <a:cs typeface="Calibri"/>
              </a:rPr>
              <a:t>e alla </a:t>
            </a:r>
            <a:r>
              <a:rPr sz="1200" spc="-5" dirty="0">
                <a:latin typeface="Calibri"/>
                <a:cs typeface="Calibri"/>
              </a:rPr>
              <a:t>Creatività, </a:t>
            </a:r>
            <a:r>
              <a:rPr sz="1200" dirty="0">
                <a:latin typeface="Calibri"/>
                <a:cs typeface="Calibri"/>
              </a:rPr>
              <a:t>per </a:t>
            </a:r>
            <a:r>
              <a:rPr sz="1200" spc="-5" dirty="0">
                <a:latin typeface="Calibri"/>
                <a:cs typeface="Calibri"/>
              </a:rPr>
              <a:t>questa seconda  edizione </a:t>
            </a:r>
            <a:r>
              <a:rPr sz="1200" dirty="0">
                <a:latin typeface="Calibri"/>
                <a:cs typeface="Calibri"/>
              </a:rPr>
              <a:t>il filo </a:t>
            </a:r>
            <a:r>
              <a:rPr sz="1200" spc="-5" dirty="0">
                <a:latin typeface="Calibri"/>
                <a:cs typeface="Calibri"/>
              </a:rPr>
              <a:t>conduttore della manifestazione sarà </a:t>
            </a:r>
            <a:r>
              <a:rPr sz="1200" dirty="0">
                <a:latin typeface="Calibri"/>
                <a:cs typeface="Calibri"/>
              </a:rPr>
              <a:t>il </a:t>
            </a:r>
            <a:r>
              <a:rPr sz="1200" spc="-5" dirty="0">
                <a:latin typeface="Calibri"/>
                <a:cs typeface="Calibri"/>
              </a:rPr>
              <a:t>Racconto </a:t>
            </a:r>
            <a:r>
              <a:rPr sz="1200" dirty="0">
                <a:latin typeface="Calibri"/>
                <a:cs typeface="Calibri"/>
              </a:rPr>
              <a:t>e il</a:t>
            </a:r>
            <a:r>
              <a:rPr sz="1200" spc="15" dirty="0">
                <a:latin typeface="Calibri"/>
                <a:cs typeface="Calibri"/>
              </a:rPr>
              <a:t> </a:t>
            </a:r>
            <a:r>
              <a:rPr sz="1200" spc="-5" dirty="0">
                <a:latin typeface="Calibri"/>
                <a:cs typeface="Calibri"/>
              </a:rPr>
              <a:t>Raccontare.</a:t>
            </a:r>
            <a:endParaRPr sz="1200">
              <a:latin typeface="Calibri"/>
              <a:cs typeface="Calibri"/>
            </a:endParaRPr>
          </a:p>
        </p:txBody>
      </p:sp>
      <p:sp>
        <p:nvSpPr>
          <p:cNvPr id="6" name="object 6"/>
          <p:cNvSpPr/>
          <p:nvPr/>
        </p:nvSpPr>
        <p:spPr>
          <a:xfrm>
            <a:off x="720090" y="3691127"/>
            <a:ext cx="5106035" cy="380974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343150" y="2219324"/>
            <a:ext cx="2870835" cy="62865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800" cy="669226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342130">
              <a:lnSpc>
                <a:spcPts val="1839"/>
              </a:lnSpc>
            </a:pPr>
            <a:r>
              <a:rPr sz="1600" b="1" spc="-5" dirty="0">
                <a:latin typeface="Arial"/>
                <a:cs typeface="Arial"/>
              </a:rPr>
              <a:t>Radiosapi</a:t>
            </a:r>
            <a:r>
              <a:rPr sz="1600" b="1" dirty="0">
                <a:latin typeface="Arial"/>
                <a:cs typeface="Arial"/>
              </a:rPr>
              <a:t>e</a:t>
            </a:r>
            <a:r>
              <a:rPr sz="1600" b="1" spc="-5" dirty="0">
                <a:latin typeface="Arial"/>
                <a:cs typeface="Arial"/>
              </a:rPr>
              <a:t>nza</a:t>
            </a:r>
            <a:r>
              <a:rPr sz="1600" b="1" spc="5" dirty="0">
                <a:latin typeface="Arial"/>
                <a:cs typeface="Arial"/>
              </a:rPr>
              <a:t>.</a:t>
            </a:r>
            <a:r>
              <a:rPr sz="1600" b="1" spc="-5" dirty="0">
                <a:latin typeface="Arial"/>
                <a:cs typeface="Arial"/>
              </a:rPr>
              <a:t>net  9 marzo</a:t>
            </a:r>
            <a:r>
              <a:rPr sz="1600" b="1" spc="-20"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715" algn="just">
              <a:lnSpc>
                <a:spcPct val="101699"/>
              </a:lnSpc>
              <a:spcBef>
                <a:spcPts val="910"/>
              </a:spcBef>
            </a:pPr>
            <a:r>
              <a:rPr sz="1200" dirty="0">
                <a:latin typeface="Calibri"/>
                <a:cs typeface="Calibri"/>
              </a:rPr>
              <a:t>Un </a:t>
            </a:r>
            <a:r>
              <a:rPr sz="1200" spc="-5" dirty="0">
                <a:latin typeface="Calibri"/>
                <a:cs typeface="Calibri"/>
              </a:rPr>
              <a:t>festival che si </a:t>
            </a:r>
            <a:r>
              <a:rPr sz="1200" dirty="0">
                <a:latin typeface="Calibri"/>
                <a:cs typeface="Calibri"/>
              </a:rPr>
              <a:t>rivolge in </a:t>
            </a:r>
            <a:r>
              <a:rPr sz="1200" spc="-5" dirty="0">
                <a:latin typeface="Calibri"/>
                <a:cs typeface="Calibri"/>
              </a:rPr>
              <a:t>particolare </a:t>
            </a:r>
            <a:r>
              <a:rPr sz="1200" dirty="0">
                <a:latin typeface="Calibri"/>
                <a:cs typeface="Calibri"/>
              </a:rPr>
              <a:t>ai </a:t>
            </a:r>
            <a:r>
              <a:rPr sz="1200" spc="-5" dirty="0">
                <a:latin typeface="Calibri"/>
                <a:cs typeface="Calibri"/>
              </a:rPr>
              <a:t>bambini </a:t>
            </a:r>
            <a:r>
              <a:rPr sz="1200" dirty="0">
                <a:latin typeface="Calibri"/>
                <a:cs typeface="Calibri"/>
              </a:rPr>
              <a:t>e </a:t>
            </a:r>
            <a:r>
              <a:rPr sz="1200" spc="-10" dirty="0">
                <a:latin typeface="Calibri"/>
                <a:cs typeface="Calibri"/>
              </a:rPr>
              <a:t>ai </a:t>
            </a:r>
            <a:r>
              <a:rPr sz="1200" spc="-5" dirty="0">
                <a:latin typeface="Calibri"/>
                <a:cs typeface="Calibri"/>
              </a:rPr>
              <a:t>ragazzi </a:t>
            </a:r>
            <a:r>
              <a:rPr sz="1200" dirty="0">
                <a:latin typeface="Calibri"/>
                <a:cs typeface="Calibri"/>
              </a:rPr>
              <a:t>dai 6 ai </a:t>
            </a:r>
            <a:r>
              <a:rPr sz="1200" spc="-5" dirty="0">
                <a:latin typeface="Calibri"/>
                <a:cs typeface="Calibri"/>
              </a:rPr>
              <a:t>13 anni, con l’obiettivo </a:t>
            </a:r>
            <a:r>
              <a:rPr sz="1200" dirty="0">
                <a:latin typeface="Calibri"/>
                <a:cs typeface="Calibri"/>
              </a:rPr>
              <a:t>di  </a:t>
            </a:r>
            <a:r>
              <a:rPr sz="1200" spc="-5" dirty="0">
                <a:latin typeface="Calibri"/>
                <a:cs typeface="Calibri"/>
              </a:rPr>
              <a:t>avvicinarli </a:t>
            </a:r>
            <a:r>
              <a:rPr sz="1200" dirty="0">
                <a:latin typeface="Calibri"/>
                <a:cs typeface="Calibri"/>
              </a:rPr>
              <a:t>alla </a:t>
            </a:r>
            <a:r>
              <a:rPr sz="1200" spc="-5" dirty="0">
                <a:latin typeface="Calibri"/>
                <a:cs typeface="Calibri"/>
              </a:rPr>
              <a:t>Cultura ed </a:t>
            </a:r>
            <a:r>
              <a:rPr sz="1200" dirty="0">
                <a:latin typeface="Calibri"/>
                <a:cs typeface="Calibri"/>
              </a:rPr>
              <a:t>in </a:t>
            </a:r>
            <a:r>
              <a:rPr sz="1200" spc="-5" dirty="0">
                <a:latin typeface="Calibri"/>
                <a:cs typeface="Calibri"/>
              </a:rPr>
              <a:t>particolare </a:t>
            </a:r>
            <a:r>
              <a:rPr sz="1200" dirty="0">
                <a:latin typeface="Calibri"/>
                <a:cs typeface="Calibri"/>
              </a:rPr>
              <a:t>agli </a:t>
            </a:r>
            <a:r>
              <a:rPr sz="1200" spc="-5" dirty="0">
                <a:latin typeface="Calibri"/>
                <a:cs typeface="Calibri"/>
              </a:rPr>
              <a:t>infiniti aspetti della creatività. Sarà </a:t>
            </a:r>
            <a:r>
              <a:rPr sz="1200" dirty="0">
                <a:latin typeface="Calibri"/>
                <a:cs typeface="Calibri"/>
              </a:rPr>
              <a:t>proprio </a:t>
            </a:r>
            <a:r>
              <a:rPr sz="1200" spc="-5" dirty="0">
                <a:latin typeface="Calibri"/>
                <a:cs typeface="Calibri"/>
              </a:rPr>
              <a:t>attraverso  </a:t>
            </a:r>
            <a:r>
              <a:rPr sz="1200" dirty="0">
                <a:latin typeface="Calibri"/>
                <a:cs typeface="Calibri"/>
              </a:rPr>
              <a:t>l’arte, </a:t>
            </a:r>
            <a:r>
              <a:rPr sz="1200" spc="-5" dirty="0">
                <a:latin typeface="Calibri"/>
                <a:cs typeface="Calibri"/>
              </a:rPr>
              <a:t>l’archeologia, </a:t>
            </a:r>
            <a:r>
              <a:rPr sz="1200" dirty="0">
                <a:latin typeface="Calibri"/>
                <a:cs typeface="Calibri"/>
              </a:rPr>
              <a:t>la </a:t>
            </a:r>
            <a:r>
              <a:rPr sz="1200" spc="-5" dirty="0">
                <a:latin typeface="Calibri"/>
                <a:cs typeface="Calibri"/>
              </a:rPr>
              <a:t>musica, </a:t>
            </a:r>
            <a:r>
              <a:rPr sz="1200" dirty="0">
                <a:latin typeface="Calibri"/>
                <a:cs typeface="Calibri"/>
              </a:rPr>
              <a:t>il canto, la lettura, il teatro, la </a:t>
            </a:r>
            <a:r>
              <a:rPr sz="1200" spc="-5" dirty="0">
                <a:latin typeface="Calibri"/>
                <a:cs typeface="Calibri"/>
              </a:rPr>
              <a:t>fotografia, </a:t>
            </a:r>
            <a:r>
              <a:rPr sz="1200" spc="-10" dirty="0">
                <a:latin typeface="Calibri"/>
                <a:cs typeface="Calibri"/>
              </a:rPr>
              <a:t>la </a:t>
            </a:r>
            <a:r>
              <a:rPr sz="1200" spc="-5" dirty="0">
                <a:latin typeface="Calibri"/>
                <a:cs typeface="Calibri"/>
              </a:rPr>
              <a:t>robotica, </a:t>
            </a:r>
            <a:r>
              <a:rPr sz="1200" dirty="0">
                <a:latin typeface="Calibri"/>
                <a:cs typeface="Calibri"/>
              </a:rPr>
              <a:t>le </a:t>
            </a:r>
            <a:r>
              <a:rPr sz="1200" spc="-5" dirty="0">
                <a:latin typeface="Calibri"/>
                <a:cs typeface="Calibri"/>
              </a:rPr>
              <a:t>tecnologie  </a:t>
            </a:r>
            <a:r>
              <a:rPr sz="1200" dirty="0">
                <a:latin typeface="Calibri"/>
                <a:cs typeface="Calibri"/>
              </a:rPr>
              <a:t>digitali e </a:t>
            </a:r>
            <a:r>
              <a:rPr sz="1200" spc="-5" dirty="0">
                <a:latin typeface="Calibri"/>
                <a:cs typeface="Calibri"/>
              </a:rPr>
              <a:t>altri percorsi figurativi </a:t>
            </a:r>
            <a:r>
              <a:rPr sz="1200" dirty="0">
                <a:latin typeface="Calibri"/>
                <a:cs typeface="Calibri"/>
              </a:rPr>
              <a:t>e </a:t>
            </a:r>
            <a:r>
              <a:rPr sz="1200" spc="-5" dirty="0">
                <a:latin typeface="Calibri"/>
                <a:cs typeface="Calibri"/>
              </a:rPr>
              <a:t>linguistici che </a:t>
            </a:r>
            <a:r>
              <a:rPr sz="1200" dirty="0">
                <a:latin typeface="Calibri"/>
                <a:cs typeface="Calibri"/>
              </a:rPr>
              <a:t>i giovani, </a:t>
            </a:r>
            <a:r>
              <a:rPr sz="1200" spc="-5" dirty="0">
                <a:latin typeface="Calibri"/>
                <a:cs typeface="Calibri"/>
              </a:rPr>
              <a:t>protagonisti del Festival della Cultura </a:t>
            </a:r>
            <a:r>
              <a:rPr sz="1200" dirty="0">
                <a:latin typeface="Calibri"/>
                <a:cs typeface="Calibri"/>
              </a:rPr>
              <a:t>e  </a:t>
            </a:r>
            <a:r>
              <a:rPr sz="1200" spc="-5" dirty="0">
                <a:latin typeface="Calibri"/>
                <a:cs typeface="Calibri"/>
              </a:rPr>
              <a:t>Creativa, potranno così sperimentare </a:t>
            </a:r>
            <a:r>
              <a:rPr sz="1200" dirty="0">
                <a:latin typeface="Calibri"/>
                <a:cs typeface="Calibri"/>
              </a:rPr>
              <a:t>le </a:t>
            </a:r>
            <a:r>
              <a:rPr sz="1200" spc="-5" dirty="0">
                <a:latin typeface="Calibri"/>
                <a:cs typeface="Calibri"/>
              </a:rPr>
              <a:t>potenzialità della loro fantasia </a:t>
            </a:r>
            <a:r>
              <a:rPr sz="1200" dirty="0">
                <a:latin typeface="Calibri"/>
                <a:cs typeface="Calibri"/>
              </a:rPr>
              <a:t>e </a:t>
            </a:r>
            <a:r>
              <a:rPr sz="1200" spc="-5" dirty="0">
                <a:latin typeface="Calibri"/>
                <a:cs typeface="Calibri"/>
              </a:rPr>
              <a:t>costruire </a:t>
            </a:r>
            <a:r>
              <a:rPr sz="1200" dirty="0">
                <a:latin typeface="Calibri"/>
                <a:cs typeface="Calibri"/>
              </a:rPr>
              <a:t>infiniti</a:t>
            </a:r>
            <a:r>
              <a:rPr sz="1200" spc="145" dirty="0">
                <a:latin typeface="Calibri"/>
                <a:cs typeface="Calibri"/>
              </a:rPr>
              <a:t> </a:t>
            </a:r>
            <a:r>
              <a:rPr sz="1200" spc="-5" dirty="0">
                <a:latin typeface="Calibri"/>
                <a:cs typeface="Calibri"/>
              </a:rPr>
              <a:t>racconti.</a:t>
            </a:r>
            <a:endParaRPr sz="1200">
              <a:latin typeface="Calibri"/>
              <a:cs typeface="Calibri"/>
            </a:endParaRPr>
          </a:p>
          <a:p>
            <a:pPr marL="12700" marR="5715" algn="just">
              <a:lnSpc>
                <a:spcPct val="101899"/>
              </a:lnSpc>
              <a:spcBef>
                <a:spcPts val="994"/>
              </a:spcBef>
            </a:pPr>
            <a:r>
              <a:rPr sz="1200" dirty="0">
                <a:latin typeface="Calibri"/>
                <a:cs typeface="Calibri"/>
              </a:rPr>
              <a:t>Il Presidente </a:t>
            </a:r>
            <a:r>
              <a:rPr sz="1200" spc="-5" dirty="0">
                <a:latin typeface="Calibri"/>
                <a:cs typeface="Calibri"/>
              </a:rPr>
              <a:t>dell'ABI, Antonio Patuelli </a:t>
            </a:r>
            <a:r>
              <a:rPr sz="1200" dirty="0">
                <a:latin typeface="Calibri"/>
                <a:cs typeface="Calibri"/>
              </a:rPr>
              <a:t>ha </a:t>
            </a:r>
            <a:r>
              <a:rPr sz="1200" spc="-5" dirty="0">
                <a:latin typeface="Calibri"/>
                <a:cs typeface="Calibri"/>
              </a:rPr>
              <a:t>dichiarato che sono oltre </a:t>
            </a:r>
            <a:r>
              <a:rPr sz="1200" dirty="0">
                <a:latin typeface="Calibri"/>
                <a:cs typeface="Calibri"/>
              </a:rPr>
              <a:t>80 le iniziative </a:t>
            </a:r>
            <a:r>
              <a:rPr sz="1200" spc="-5" dirty="0">
                <a:latin typeface="Calibri"/>
                <a:cs typeface="Calibri"/>
              </a:rPr>
              <a:t>che </a:t>
            </a:r>
            <a:r>
              <a:rPr sz="1200" dirty="0">
                <a:latin typeface="Calibri"/>
                <a:cs typeface="Calibri"/>
              </a:rPr>
              <a:t>da </a:t>
            </a:r>
            <a:r>
              <a:rPr sz="1200" spc="-5" dirty="0">
                <a:latin typeface="Calibri"/>
                <a:cs typeface="Calibri"/>
              </a:rPr>
              <a:t>nord </a:t>
            </a:r>
            <a:r>
              <a:rPr sz="1200" dirty="0">
                <a:latin typeface="Calibri"/>
                <a:cs typeface="Calibri"/>
              </a:rPr>
              <a:t>a  </a:t>
            </a:r>
            <a:r>
              <a:rPr sz="1200" spc="-5" dirty="0">
                <a:latin typeface="Calibri"/>
                <a:cs typeface="Calibri"/>
              </a:rPr>
              <a:t>sud sono dedicate all’arte, </a:t>
            </a:r>
            <a:r>
              <a:rPr sz="1200" dirty="0">
                <a:latin typeface="Calibri"/>
                <a:cs typeface="Calibri"/>
              </a:rPr>
              <a:t>alla </a:t>
            </a:r>
            <a:r>
              <a:rPr sz="1200" spc="-5" dirty="0">
                <a:latin typeface="Calibri"/>
                <a:cs typeface="Calibri"/>
              </a:rPr>
              <a:t>musica, </a:t>
            </a:r>
            <a:r>
              <a:rPr sz="1200" dirty="0">
                <a:latin typeface="Calibri"/>
                <a:cs typeface="Calibri"/>
              </a:rPr>
              <a:t>alla </a:t>
            </a:r>
            <a:r>
              <a:rPr sz="1200" spc="-5" dirty="0">
                <a:latin typeface="Calibri"/>
                <a:cs typeface="Calibri"/>
              </a:rPr>
              <a:t>lettura, </a:t>
            </a:r>
            <a:r>
              <a:rPr sz="1200" dirty="0">
                <a:latin typeface="Calibri"/>
                <a:cs typeface="Calibri"/>
              </a:rPr>
              <a:t>al </a:t>
            </a:r>
            <a:r>
              <a:rPr sz="1200" spc="-5" dirty="0">
                <a:latin typeface="Calibri"/>
                <a:cs typeface="Calibri"/>
              </a:rPr>
              <a:t>teatro, alle tecnologie </a:t>
            </a:r>
            <a:r>
              <a:rPr sz="1200" dirty="0">
                <a:latin typeface="Calibri"/>
                <a:cs typeface="Calibri"/>
              </a:rPr>
              <a:t>e </a:t>
            </a:r>
            <a:r>
              <a:rPr sz="1200" spc="-5" dirty="0">
                <a:latin typeface="Calibri"/>
                <a:cs typeface="Calibri"/>
              </a:rPr>
              <a:t>all’archeologia.  </a:t>
            </a:r>
            <a:r>
              <a:rPr sz="1200" dirty="0">
                <a:latin typeface="Calibri"/>
                <a:cs typeface="Calibri"/>
              </a:rPr>
              <a:t>Inoltre </a:t>
            </a:r>
            <a:r>
              <a:rPr sz="1200" spc="-5" dirty="0">
                <a:latin typeface="Calibri"/>
                <a:cs typeface="Calibri"/>
              </a:rPr>
              <a:t>tutti </a:t>
            </a:r>
            <a:r>
              <a:rPr sz="1200" dirty="0">
                <a:latin typeface="Calibri"/>
                <a:cs typeface="Calibri"/>
              </a:rPr>
              <a:t>i </a:t>
            </a:r>
            <a:r>
              <a:rPr sz="1200" spc="-5" dirty="0">
                <a:latin typeface="Calibri"/>
                <a:cs typeface="Calibri"/>
              </a:rPr>
              <a:t>progetti culturali </a:t>
            </a:r>
            <a:r>
              <a:rPr sz="1200" dirty="0">
                <a:latin typeface="Calibri"/>
                <a:cs typeface="Calibri"/>
              </a:rPr>
              <a:t>e </a:t>
            </a:r>
            <a:r>
              <a:rPr sz="1200" spc="5" dirty="0">
                <a:latin typeface="Calibri"/>
                <a:cs typeface="Calibri"/>
              </a:rPr>
              <a:t>le </a:t>
            </a:r>
            <a:r>
              <a:rPr sz="1200" spc="-5" dirty="0">
                <a:latin typeface="Calibri"/>
                <a:cs typeface="Calibri"/>
              </a:rPr>
              <a:t>iniziative </a:t>
            </a:r>
            <a:r>
              <a:rPr sz="1200" dirty="0">
                <a:latin typeface="Calibri"/>
                <a:cs typeface="Calibri"/>
              </a:rPr>
              <a:t>del </a:t>
            </a:r>
            <a:r>
              <a:rPr sz="1200" spc="-5" dirty="0">
                <a:latin typeface="Calibri"/>
                <a:cs typeface="Calibri"/>
              </a:rPr>
              <a:t>Festival saranno realizzati </a:t>
            </a:r>
            <a:r>
              <a:rPr sz="1200" dirty="0">
                <a:latin typeface="Calibri"/>
                <a:cs typeface="Calibri"/>
              </a:rPr>
              <a:t>in </a:t>
            </a:r>
            <a:r>
              <a:rPr sz="1200" spc="-5" dirty="0">
                <a:latin typeface="Calibri"/>
                <a:cs typeface="Calibri"/>
              </a:rPr>
              <a:t>collaborazione con </a:t>
            </a:r>
            <a:r>
              <a:rPr sz="1200" spc="-10" dirty="0">
                <a:latin typeface="Calibri"/>
                <a:cs typeface="Calibri"/>
              </a:rPr>
              <a:t>le  </a:t>
            </a:r>
            <a:r>
              <a:rPr sz="1200" spc="-5" dirty="0">
                <a:latin typeface="Calibri"/>
                <a:cs typeface="Calibri"/>
              </a:rPr>
              <a:t>scuole, </a:t>
            </a:r>
            <a:r>
              <a:rPr sz="1200" dirty="0">
                <a:latin typeface="Calibri"/>
                <a:cs typeface="Calibri"/>
              </a:rPr>
              <a:t>i </a:t>
            </a:r>
            <a:r>
              <a:rPr sz="1200" spc="-5" dirty="0">
                <a:latin typeface="Calibri"/>
                <a:cs typeface="Calibri"/>
              </a:rPr>
              <a:t>musei </a:t>
            </a:r>
            <a:r>
              <a:rPr sz="1200" dirty="0">
                <a:latin typeface="Calibri"/>
                <a:cs typeface="Calibri"/>
              </a:rPr>
              <a:t>e le </a:t>
            </a:r>
            <a:r>
              <a:rPr sz="1200" spc="-5" dirty="0">
                <a:latin typeface="Calibri"/>
                <a:cs typeface="Calibri"/>
              </a:rPr>
              <a:t>biblioteche del territorio. Le informazioni </a:t>
            </a:r>
            <a:r>
              <a:rPr sz="1200" dirty="0">
                <a:latin typeface="Calibri"/>
                <a:cs typeface="Calibri"/>
              </a:rPr>
              <a:t>e i </a:t>
            </a:r>
            <a:r>
              <a:rPr sz="1200" spc="-5" dirty="0">
                <a:latin typeface="Calibri"/>
                <a:cs typeface="Calibri"/>
              </a:rPr>
              <a:t>dettagli su </a:t>
            </a:r>
            <a:r>
              <a:rPr sz="1200" dirty="0">
                <a:latin typeface="Calibri"/>
                <a:cs typeface="Calibri"/>
              </a:rPr>
              <a:t>eventi, </a:t>
            </a:r>
            <a:r>
              <a:rPr sz="1200" spc="-5" dirty="0">
                <a:latin typeface="Calibri"/>
                <a:cs typeface="Calibri"/>
              </a:rPr>
              <a:t>città </a:t>
            </a:r>
            <a:r>
              <a:rPr sz="1200" dirty="0">
                <a:latin typeface="Calibri"/>
                <a:cs typeface="Calibri"/>
              </a:rPr>
              <a:t>e </a:t>
            </a:r>
            <a:r>
              <a:rPr sz="1200" spc="-5" dirty="0">
                <a:latin typeface="Calibri"/>
                <a:cs typeface="Calibri"/>
              </a:rPr>
              <a:t>sedi della  manifestazione saranno disponibili sul sito ufficiale</a:t>
            </a:r>
            <a:r>
              <a:rPr sz="1200" spc="-10" dirty="0">
                <a:latin typeface="Calibri"/>
                <a:cs typeface="Calibri"/>
              </a:rPr>
              <a:t> </a:t>
            </a:r>
            <a:r>
              <a:rPr sz="1200" spc="-5" dirty="0">
                <a:latin typeface="Calibri"/>
                <a:cs typeface="Calibri"/>
              </a:rPr>
              <a:t>festivalcultura.it.</a:t>
            </a:r>
            <a:endParaRPr sz="1200">
              <a:latin typeface="Calibri"/>
              <a:cs typeface="Calibri"/>
            </a:endParaRPr>
          </a:p>
          <a:p>
            <a:pPr marL="12700" marR="6985" algn="just">
              <a:lnSpc>
                <a:spcPct val="101699"/>
              </a:lnSpc>
              <a:spcBef>
                <a:spcPts val="994"/>
              </a:spcBef>
            </a:pPr>
            <a:r>
              <a:rPr sz="1200" spc="-5" dirty="0">
                <a:latin typeface="Calibri"/>
                <a:cs typeface="Calibri"/>
              </a:rPr>
              <a:t>L’importanza sociale </a:t>
            </a:r>
            <a:r>
              <a:rPr sz="1200" dirty="0">
                <a:latin typeface="Calibri"/>
                <a:cs typeface="Calibri"/>
              </a:rPr>
              <a:t>e </a:t>
            </a:r>
            <a:r>
              <a:rPr sz="1200" spc="-5" dirty="0">
                <a:latin typeface="Calibri"/>
                <a:cs typeface="Calibri"/>
              </a:rPr>
              <a:t>culturale della manifestazione </a:t>
            </a:r>
            <a:r>
              <a:rPr sz="1200" dirty="0">
                <a:latin typeface="Calibri"/>
                <a:cs typeface="Calibri"/>
              </a:rPr>
              <a:t>è </a:t>
            </a:r>
            <a:r>
              <a:rPr sz="1200" spc="-5" dirty="0">
                <a:latin typeface="Calibri"/>
                <a:cs typeface="Calibri"/>
              </a:rPr>
              <a:t>quest’anno testimoniata anche dalla  partecipazione della RAI, riconoscendone così </a:t>
            </a:r>
            <a:r>
              <a:rPr sz="1200" dirty="0">
                <a:latin typeface="Calibri"/>
                <a:cs typeface="Calibri"/>
              </a:rPr>
              <a:t>il </a:t>
            </a:r>
            <a:r>
              <a:rPr sz="1200" spc="-5" dirty="0">
                <a:latin typeface="Calibri"/>
                <a:cs typeface="Calibri"/>
              </a:rPr>
              <a:t>valore educativo </a:t>
            </a:r>
            <a:r>
              <a:rPr sz="1200" dirty="0">
                <a:latin typeface="Calibri"/>
                <a:cs typeface="Calibri"/>
              </a:rPr>
              <a:t>per i </a:t>
            </a:r>
            <a:r>
              <a:rPr sz="1200" spc="-5" dirty="0">
                <a:latin typeface="Calibri"/>
                <a:cs typeface="Calibri"/>
              </a:rPr>
              <a:t>giovani del</a:t>
            </a:r>
            <a:r>
              <a:rPr sz="1200" spc="60" dirty="0">
                <a:latin typeface="Calibri"/>
                <a:cs typeface="Calibri"/>
              </a:rPr>
              <a:t> </a:t>
            </a:r>
            <a:r>
              <a:rPr sz="1200" spc="-5" dirty="0">
                <a:latin typeface="Calibri"/>
                <a:cs typeface="Calibri"/>
              </a:rPr>
              <a:t>Festival.</a:t>
            </a:r>
            <a:endParaRPr sz="1200">
              <a:latin typeface="Calibri"/>
              <a:cs typeface="Calibri"/>
            </a:endParaRPr>
          </a:p>
          <a:p>
            <a:pPr marL="12700" marR="5080" algn="just">
              <a:lnSpc>
                <a:spcPct val="101699"/>
              </a:lnSpc>
              <a:spcBef>
                <a:spcPts val="1010"/>
              </a:spcBef>
            </a:pPr>
            <a:r>
              <a:rPr sz="1200" spc="-5" dirty="0">
                <a:latin typeface="Calibri"/>
                <a:cs typeface="Calibri"/>
              </a:rPr>
              <a:t>L’immagine identificativa </a:t>
            </a:r>
            <a:r>
              <a:rPr sz="1200" dirty="0">
                <a:latin typeface="Calibri"/>
                <a:cs typeface="Calibri"/>
              </a:rPr>
              <a:t>della </a:t>
            </a:r>
            <a:r>
              <a:rPr sz="1200" spc="-5" dirty="0">
                <a:latin typeface="Calibri"/>
                <a:cs typeface="Calibri"/>
              </a:rPr>
              <a:t>seconda edizione </a:t>
            </a:r>
            <a:r>
              <a:rPr sz="1200" dirty="0">
                <a:latin typeface="Calibri"/>
                <a:cs typeface="Calibri"/>
              </a:rPr>
              <a:t>del </a:t>
            </a:r>
            <a:r>
              <a:rPr sz="1200" spc="-5" dirty="0">
                <a:latin typeface="Calibri"/>
                <a:cs typeface="Calibri"/>
              </a:rPr>
              <a:t>Festival porta </a:t>
            </a:r>
            <a:r>
              <a:rPr sz="1200" spc="10" dirty="0">
                <a:latin typeface="Calibri"/>
                <a:cs typeface="Calibri"/>
              </a:rPr>
              <a:t>la </a:t>
            </a:r>
            <a:r>
              <a:rPr sz="1200" dirty="0">
                <a:latin typeface="Calibri"/>
                <a:cs typeface="Calibri"/>
              </a:rPr>
              <a:t>firma di </a:t>
            </a:r>
            <a:r>
              <a:rPr sz="1200" spc="-5" dirty="0">
                <a:latin typeface="Calibri"/>
                <a:cs typeface="Calibri"/>
              </a:rPr>
              <a:t>Eva Montanari,  illustratrice </a:t>
            </a:r>
            <a:r>
              <a:rPr sz="1200" dirty="0">
                <a:latin typeface="Calibri"/>
                <a:cs typeface="Calibri"/>
              </a:rPr>
              <a:t>e </a:t>
            </a:r>
            <a:r>
              <a:rPr sz="1200" spc="-5" dirty="0">
                <a:latin typeface="Calibri"/>
                <a:cs typeface="Calibri"/>
              </a:rPr>
              <a:t>artista </a:t>
            </a:r>
            <a:r>
              <a:rPr sz="1200" dirty="0">
                <a:latin typeface="Calibri"/>
                <a:cs typeface="Calibri"/>
              </a:rPr>
              <a:t>di </a:t>
            </a:r>
            <a:r>
              <a:rPr sz="1200" spc="-5" dirty="0">
                <a:latin typeface="Calibri"/>
                <a:cs typeface="Calibri"/>
              </a:rPr>
              <a:t>fama</a:t>
            </a:r>
            <a:r>
              <a:rPr sz="1200" spc="-15" dirty="0">
                <a:latin typeface="Calibri"/>
                <a:cs typeface="Calibri"/>
              </a:rPr>
              <a:t> </a:t>
            </a:r>
            <a:r>
              <a:rPr sz="1200" spc="-5" dirty="0">
                <a:latin typeface="Calibri"/>
                <a:cs typeface="Calibri"/>
              </a:rPr>
              <a:t>internazionale.</a:t>
            </a:r>
            <a:endParaRPr sz="1200">
              <a:latin typeface="Calibri"/>
              <a:cs typeface="Calibri"/>
            </a:endParaRPr>
          </a:p>
          <a:p>
            <a:pPr marL="12700" marR="6350" algn="just">
              <a:lnSpc>
                <a:spcPct val="101699"/>
              </a:lnSpc>
              <a:spcBef>
                <a:spcPts val="994"/>
              </a:spcBef>
            </a:pPr>
            <a:r>
              <a:rPr sz="1200" spc="-5" dirty="0">
                <a:latin typeface="Calibri"/>
                <a:cs typeface="Calibri"/>
              </a:rPr>
              <a:t>La </a:t>
            </a:r>
            <a:r>
              <a:rPr sz="1200" dirty="0">
                <a:latin typeface="Calibri"/>
                <a:cs typeface="Calibri"/>
              </a:rPr>
              <a:t>manifestazione – </a:t>
            </a:r>
            <a:r>
              <a:rPr sz="1200" spc="-5" dirty="0">
                <a:latin typeface="Calibri"/>
                <a:cs typeface="Calibri"/>
              </a:rPr>
              <a:t>che </a:t>
            </a:r>
            <a:r>
              <a:rPr sz="1200" dirty="0">
                <a:latin typeface="Calibri"/>
                <a:cs typeface="Calibri"/>
              </a:rPr>
              <a:t>ha il </a:t>
            </a:r>
            <a:r>
              <a:rPr sz="1200" spc="-5" dirty="0">
                <a:latin typeface="Calibri"/>
                <a:cs typeface="Calibri"/>
              </a:rPr>
              <a:t>Patrocinio dell’UNESCO </a:t>
            </a:r>
            <a:r>
              <a:rPr sz="1200" dirty="0">
                <a:latin typeface="Calibri"/>
                <a:cs typeface="Calibri"/>
              </a:rPr>
              <a:t>e del </a:t>
            </a:r>
            <a:r>
              <a:rPr sz="1200" spc="-5" dirty="0">
                <a:latin typeface="Calibri"/>
                <a:cs typeface="Calibri"/>
              </a:rPr>
              <a:t>Ministero </a:t>
            </a:r>
            <a:r>
              <a:rPr sz="1200" dirty="0">
                <a:latin typeface="Calibri"/>
                <a:cs typeface="Calibri"/>
              </a:rPr>
              <a:t>dei Beni e delle </a:t>
            </a:r>
            <a:r>
              <a:rPr sz="1200" spc="-5" dirty="0">
                <a:latin typeface="Calibri"/>
                <a:cs typeface="Calibri"/>
              </a:rPr>
              <a:t>Attività  Culturali </a:t>
            </a:r>
            <a:r>
              <a:rPr sz="1200" dirty="0">
                <a:latin typeface="Calibri"/>
                <a:cs typeface="Calibri"/>
              </a:rPr>
              <a:t>e del </a:t>
            </a:r>
            <a:r>
              <a:rPr sz="1200" spc="-5" dirty="0">
                <a:latin typeface="Calibri"/>
                <a:cs typeface="Calibri"/>
              </a:rPr>
              <a:t>Turismo </a:t>
            </a:r>
            <a:r>
              <a:rPr sz="1200" dirty="0">
                <a:latin typeface="Calibri"/>
                <a:cs typeface="Calibri"/>
              </a:rPr>
              <a:t>– ha </a:t>
            </a:r>
            <a:r>
              <a:rPr sz="1200" spc="-5" dirty="0">
                <a:latin typeface="Calibri"/>
                <a:cs typeface="Calibri"/>
              </a:rPr>
              <a:t>ottenuto </a:t>
            </a:r>
            <a:r>
              <a:rPr sz="1200" dirty="0">
                <a:latin typeface="Calibri"/>
                <a:cs typeface="Calibri"/>
              </a:rPr>
              <a:t>nella </a:t>
            </a:r>
            <a:r>
              <a:rPr sz="1200" spc="-5" dirty="0">
                <a:latin typeface="Calibri"/>
                <a:cs typeface="Calibri"/>
              </a:rPr>
              <a:t>prima edizione </a:t>
            </a:r>
            <a:r>
              <a:rPr sz="1200" dirty="0">
                <a:latin typeface="Calibri"/>
                <a:cs typeface="Calibri"/>
              </a:rPr>
              <a:t>la </a:t>
            </a:r>
            <a:r>
              <a:rPr sz="1200" spc="-5" dirty="0">
                <a:latin typeface="Calibri"/>
                <a:cs typeface="Calibri"/>
              </a:rPr>
              <a:t>Medaglia </a:t>
            </a:r>
            <a:r>
              <a:rPr sz="1200" dirty="0">
                <a:latin typeface="Calibri"/>
                <a:cs typeface="Calibri"/>
              </a:rPr>
              <a:t>del </a:t>
            </a:r>
            <a:r>
              <a:rPr sz="1200" spc="-5" dirty="0">
                <a:latin typeface="Calibri"/>
                <a:cs typeface="Calibri"/>
              </a:rPr>
              <a:t>Presidente della  Repubblica.</a:t>
            </a:r>
            <a:endParaRPr sz="1200">
              <a:latin typeface="Calibri"/>
              <a:cs typeface="Calibri"/>
            </a:endParaRPr>
          </a:p>
          <a:p>
            <a:pPr marL="12700" marR="6350" algn="just">
              <a:lnSpc>
                <a:spcPct val="101699"/>
              </a:lnSpc>
              <a:spcBef>
                <a:spcPts val="1010"/>
              </a:spcBef>
            </a:pPr>
            <a:r>
              <a:rPr sz="1200" dirty="0">
                <a:latin typeface="Calibri"/>
                <a:cs typeface="Calibri"/>
              </a:rPr>
              <a:t>Il </a:t>
            </a:r>
            <a:r>
              <a:rPr sz="1200" spc="-5" dirty="0">
                <a:latin typeface="Calibri"/>
                <a:cs typeface="Calibri"/>
              </a:rPr>
              <a:t>Festival si inserisce </a:t>
            </a:r>
            <a:r>
              <a:rPr sz="1200" dirty="0">
                <a:latin typeface="Calibri"/>
                <a:cs typeface="Calibri"/>
              </a:rPr>
              <a:t>nel più ampio e </a:t>
            </a:r>
            <a:r>
              <a:rPr sz="1200" spc="-5" dirty="0">
                <a:latin typeface="Calibri"/>
                <a:cs typeface="Calibri"/>
              </a:rPr>
              <a:t>articolato </a:t>
            </a:r>
            <a:r>
              <a:rPr sz="1200" dirty="0">
                <a:latin typeface="Calibri"/>
                <a:cs typeface="Calibri"/>
              </a:rPr>
              <a:t>piano </a:t>
            </a:r>
            <a:r>
              <a:rPr sz="1200" spc="-5" dirty="0">
                <a:latin typeface="Calibri"/>
                <a:cs typeface="Calibri"/>
              </a:rPr>
              <a:t>d’azione </a:t>
            </a:r>
            <a:r>
              <a:rPr sz="1200" dirty="0">
                <a:latin typeface="Calibri"/>
                <a:cs typeface="Calibri"/>
              </a:rPr>
              <a:t>a </a:t>
            </a:r>
            <a:r>
              <a:rPr sz="1200" spc="-5" dirty="0">
                <a:latin typeface="Calibri"/>
                <a:cs typeface="Calibri"/>
              </a:rPr>
              <a:t>sostegno </a:t>
            </a:r>
            <a:r>
              <a:rPr sz="1200" dirty="0">
                <a:latin typeface="Calibri"/>
                <a:cs typeface="Calibri"/>
              </a:rPr>
              <a:t>dell’arte e della </a:t>
            </a:r>
            <a:r>
              <a:rPr sz="1200" spc="-5" dirty="0">
                <a:latin typeface="Calibri"/>
                <a:cs typeface="Calibri"/>
              </a:rPr>
              <a:t>cultura  </a:t>
            </a:r>
            <a:r>
              <a:rPr sz="1200" dirty="0">
                <a:latin typeface="Calibri"/>
                <a:cs typeface="Calibri"/>
              </a:rPr>
              <a:t>messo a </a:t>
            </a:r>
            <a:r>
              <a:rPr sz="1200" spc="-5" dirty="0">
                <a:latin typeface="Calibri"/>
                <a:cs typeface="Calibri"/>
              </a:rPr>
              <a:t>punto </a:t>
            </a:r>
            <a:r>
              <a:rPr sz="1200" dirty="0">
                <a:latin typeface="Calibri"/>
                <a:cs typeface="Calibri"/>
              </a:rPr>
              <a:t>dall’Abi </a:t>
            </a:r>
            <a:r>
              <a:rPr sz="1200" spc="-5" dirty="0">
                <a:latin typeface="Calibri"/>
                <a:cs typeface="Calibri"/>
              </a:rPr>
              <a:t>con </a:t>
            </a:r>
            <a:r>
              <a:rPr sz="1200" dirty="0">
                <a:latin typeface="Calibri"/>
                <a:cs typeface="Calibri"/>
              </a:rPr>
              <a:t>le </a:t>
            </a:r>
            <a:r>
              <a:rPr sz="1200" spc="-5" dirty="0">
                <a:latin typeface="Calibri"/>
                <a:cs typeface="Calibri"/>
              </a:rPr>
              <a:t>banche per </a:t>
            </a:r>
            <a:r>
              <a:rPr sz="1200" dirty="0">
                <a:latin typeface="Calibri"/>
                <a:cs typeface="Calibri"/>
              </a:rPr>
              <a:t>dare il </a:t>
            </a:r>
            <a:r>
              <a:rPr sz="1200" spc="-5" dirty="0">
                <a:latin typeface="Calibri"/>
                <a:cs typeface="Calibri"/>
              </a:rPr>
              <a:t>proprio contributo </a:t>
            </a:r>
            <a:r>
              <a:rPr sz="1200" dirty="0">
                <a:latin typeface="Calibri"/>
                <a:cs typeface="Calibri"/>
              </a:rPr>
              <a:t>di </a:t>
            </a:r>
            <a:r>
              <a:rPr sz="1200" spc="-5" dirty="0">
                <a:latin typeface="Calibri"/>
                <a:cs typeface="Calibri"/>
              </a:rPr>
              <a:t>settore </a:t>
            </a:r>
            <a:r>
              <a:rPr sz="1200" dirty="0">
                <a:latin typeface="Calibri"/>
                <a:cs typeface="Calibri"/>
              </a:rPr>
              <a:t>alla </a:t>
            </a:r>
            <a:r>
              <a:rPr sz="1200" spc="-5" dirty="0">
                <a:latin typeface="Calibri"/>
                <a:cs typeface="Calibri"/>
              </a:rPr>
              <a:t>tutela </a:t>
            </a:r>
            <a:r>
              <a:rPr sz="1200" dirty="0">
                <a:latin typeface="Calibri"/>
                <a:cs typeface="Calibri"/>
              </a:rPr>
              <a:t>e alla  </a:t>
            </a:r>
            <a:r>
              <a:rPr sz="1200" spc="-5" dirty="0">
                <a:latin typeface="Calibri"/>
                <a:cs typeface="Calibri"/>
              </a:rPr>
              <a:t>condivisione dell’immenso patrimonio storico-artistico</a:t>
            </a:r>
            <a:r>
              <a:rPr sz="1200" spc="25" dirty="0">
                <a:latin typeface="Calibri"/>
                <a:cs typeface="Calibri"/>
              </a:rPr>
              <a:t> </a:t>
            </a:r>
            <a:r>
              <a:rPr sz="1200" spc="-5" dirty="0">
                <a:latin typeface="Calibri"/>
                <a:cs typeface="Calibri"/>
              </a:rPr>
              <a:t>nazionale.</a:t>
            </a:r>
            <a:endParaRPr sz="1200">
              <a:latin typeface="Calibri"/>
              <a:cs typeface="Calibri"/>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marL="12700" algn="just">
              <a:lnSpc>
                <a:spcPct val="100000"/>
              </a:lnSpc>
              <a:spcBef>
                <a:spcPts val="840"/>
              </a:spcBef>
            </a:pPr>
            <a:r>
              <a:rPr sz="1200" i="1" spc="-5" dirty="0">
                <a:latin typeface="Calibri"/>
                <a:cs typeface="Calibri"/>
              </a:rPr>
              <a:t>Erica</a:t>
            </a:r>
            <a:r>
              <a:rPr sz="1200" i="1" spc="-10" dirty="0">
                <a:latin typeface="Calibri"/>
                <a:cs typeface="Calibri"/>
              </a:rPr>
              <a:t> </a:t>
            </a:r>
            <a:r>
              <a:rPr sz="1200" i="1" spc="-5" dirty="0">
                <a:latin typeface="Calibri"/>
                <a:cs typeface="Calibri"/>
              </a:rPr>
              <a:t>Iacobelli</a:t>
            </a:r>
            <a:endParaRPr sz="1200">
              <a:latin typeface="Calibri"/>
              <a:cs typeface="Calibri"/>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73494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Terzapagina.blog.kataweb.it  9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781549"/>
            <a:ext cx="2857500" cy="285749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058413"/>
            <a:ext cx="929640" cy="147955"/>
          </a:xfrm>
          <a:prstGeom prst="rect">
            <a:avLst/>
          </a:prstGeom>
        </p:spPr>
        <p:txBody>
          <a:bodyPr vert="horz" wrap="square" lIns="0" tIns="12700" rIns="0" bIns="0" rtlCol="0">
            <a:spAutoFit/>
          </a:bodyPr>
          <a:lstStyle/>
          <a:p>
            <a:pPr marL="12700">
              <a:lnSpc>
                <a:spcPct val="100000"/>
              </a:lnSpc>
              <a:spcBef>
                <a:spcPts val="100"/>
              </a:spcBef>
            </a:pPr>
            <a:r>
              <a:rPr sz="800" b="1" spc="-5" dirty="0">
                <a:latin typeface="Times New Roman"/>
                <a:cs typeface="Times New Roman"/>
              </a:rPr>
              <a:t>lunedì, </a:t>
            </a:r>
            <a:r>
              <a:rPr sz="800" b="1" dirty="0">
                <a:latin typeface="Times New Roman"/>
                <a:cs typeface="Times New Roman"/>
              </a:rPr>
              <a:t>9 </a:t>
            </a:r>
            <a:r>
              <a:rPr sz="800" b="1" spc="-5" dirty="0">
                <a:latin typeface="Times New Roman"/>
                <a:cs typeface="Times New Roman"/>
              </a:rPr>
              <a:t>marzo</a:t>
            </a:r>
            <a:r>
              <a:rPr sz="800" b="1" spc="-55" dirty="0">
                <a:latin typeface="Times New Roman"/>
                <a:cs typeface="Times New Roman"/>
              </a:rPr>
              <a:t> </a:t>
            </a:r>
            <a:r>
              <a:rPr sz="800" b="1" spc="-5" dirty="0">
                <a:latin typeface="Times New Roman"/>
                <a:cs typeface="Times New Roman"/>
              </a:rPr>
              <a:t>2015</a:t>
            </a:r>
            <a:endParaRPr sz="800">
              <a:latin typeface="Times New Roman"/>
              <a:cs typeface="Times New Roman"/>
            </a:endParaRPr>
          </a:p>
        </p:txBody>
      </p:sp>
      <p:sp>
        <p:nvSpPr>
          <p:cNvPr id="6" name="object 6"/>
          <p:cNvSpPr txBox="1"/>
          <p:nvPr/>
        </p:nvSpPr>
        <p:spPr>
          <a:xfrm>
            <a:off x="706627" y="3340734"/>
            <a:ext cx="6129020" cy="5660390"/>
          </a:xfrm>
          <a:prstGeom prst="rect">
            <a:avLst/>
          </a:prstGeom>
        </p:spPr>
        <p:txBody>
          <a:bodyPr vert="horz" wrap="square" lIns="0" tIns="36830" rIns="0" bIns="0" rtlCol="0">
            <a:spAutoFit/>
          </a:bodyPr>
          <a:lstStyle/>
          <a:p>
            <a:pPr marL="12700" marR="5080">
              <a:lnSpc>
                <a:spcPts val="2760"/>
              </a:lnSpc>
              <a:spcBef>
                <a:spcPts val="290"/>
              </a:spcBef>
            </a:pPr>
            <a:r>
              <a:rPr sz="2400" b="1" dirty="0">
                <a:latin typeface="Times New Roman"/>
                <a:cs typeface="Times New Roman"/>
                <a:hlinkClick r:id="rId4"/>
              </a:rPr>
              <a:t>Festival </a:t>
            </a:r>
            <a:r>
              <a:rPr sz="2400" b="1" spc="-5" dirty="0">
                <a:latin typeface="Times New Roman"/>
                <a:cs typeface="Times New Roman"/>
                <a:hlinkClick r:id="rId4"/>
              </a:rPr>
              <a:t>della cultura </a:t>
            </a:r>
            <a:r>
              <a:rPr sz="2400" b="1" spc="-10" dirty="0">
                <a:latin typeface="Times New Roman"/>
                <a:cs typeface="Times New Roman"/>
                <a:hlinkClick r:id="rId4"/>
              </a:rPr>
              <a:t>creativa: </a:t>
            </a:r>
            <a:r>
              <a:rPr sz="2400" b="1" spc="-20" dirty="0">
                <a:latin typeface="Times New Roman"/>
                <a:cs typeface="Times New Roman"/>
                <a:hlinkClick r:id="rId4"/>
              </a:rPr>
              <a:t>“L’imperativo </a:t>
            </a:r>
            <a:r>
              <a:rPr sz="2400" b="1" dirty="0">
                <a:latin typeface="Times New Roman"/>
                <a:cs typeface="Times New Roman"/>
                <a:hlinkClick r:id="rId4"/>
              </a:rPr>
              <a:t>è </a:t>
            </a:r>
            <a:r>
              <a:rPr sz="2400" b="1" dirty="0">
                <a:latin typeface="Times New Roman"/>
                <a:cs typeface="Times New Roman"/>
              </a:rPr>
              <a:t> </a:t>
            </a:r>
            <a:r>
              <a:rPr sz="2400" b="1" spc="-5" dirty="0">
                <a:latin typeface="Times New Roman"/>
                <a:cs typeface="Times New Roman"/>
                <a:hlinkClick r:id="rId4"/>
              </a:rPr>
              <a:t>raccontare”</a:t>
            </a:r>
            <a:endParaRPr sz="2400">
              <a:latin typeface="Times New Roman"/>
              <a:cs typeface="Times New Roman"/>
            </a:endParaRPr>
          </a:p>
          <a:p>
            <a:pPr marL="12700">
              <a:lnSpc>
                <a:spcPct val="100000"/>
              </a:lnSpc>
              <a:spcBef>
                <a:spcPts val="1285"/>
              </a:spcBef>
            </a:pPr>
            <a:r>
              <a:rPr sz="1200" b="1" spc="-5" dirty="0">
                <a:latin typeface="Times New Roman"/>
                <a:cs typeface="Times New Roman"/>
              </a:rPr>
              <a:t>da </a:t>
            </a:r>
            <a:r>
              <a:rPr sz="1200" b="1" spc="-5" dirty="0">
                <a:latin typeface="Times New Roman"/>
                <a:cs typeface="Times New Roman"/>
                <a:hlinkClick r:id="rId5"/>
              </a:rPr>
              <a:t>Repubblica</a:t>
            </a:r>
            <a:endParaRPr sz="1200">
              <a:latin typeface="Times New Roman"/>
              <a:cs typeface="Times New Roman"/>
            </a:endParaRPr>
          </a:p>
          <a:p>
            <a:pPr>
              <a:lnSpc>
                <a:spcPct val="100000"/>
              </a:lnSpc>
            </a:pPr>
            <a:endParaRPr sz="1300">
              <a:latin typeface="Times New Roman"/>
              <a:cs typeface="Times New Roman"/>
            </a:endParaRPr>
          </a:p>
          <a:p>
            <a:pPr>
              <a:lnSpc>
                <a:spcPct val="100000"/>
              </a:lnSpc>
              <a:spcBef>
                <a:spcPts val="25"/>
              </a:spcBef>
            </a:pPr>
            <a:endParaRPr sz="1100">
              <a:latin typeface="Times New Roman"/>
              <a:cs typeface="Times New Roman"/>
            </a:endParaRPr>
          </a:p>
          <a:p>
            <a:pPr marL="2971165" marR="63500">
              <a:lnSpc>
                <a:spcPts val="1380"/>
              </a:lnSpc>
            </a:pPr>
            <a:r>
              <a:rPr sz="1200" i="1" spc="-5" dirty="0">
                <a:latin typeface="Times New Roman"/>
                <a:cs typeface="Times New Roman"/>
              </a:rPr>
              <a:t>Dal </a:t>
            </a:r>
            <a:r>
              <a:rPr sz="1200" i="1" dirty="0">
                <a:latin typeface="Times New Roman"/>
                <a:cs typeface="Times New Roman"/>
              </a:rPr>
              <a:t>16 al 22 </a:t>
            </a:r>
            <a:r>
              <a:rPr sz="1200" i="1" spc="-5" dirty="0">
                <a:latin typeface="Times New Roman"/>
                <a:cs typeface="Times New Roman"/>
              </a:rPr>
              <a:t>marzo </a:t>
            </a:r>
            <a:r>
              <a:rPr sz="1200" i="1" dirty="0">
                <a:latin typeface="Times New Roman"/>
                <a:cs typeface="Times New Roman"/>
              </a:rPr>
              <a:t>torna </a:t>
            </a:r>
            <a:r>
              <a:rPr sz="1200" i="1" spc="-5" dirty="0">
                <a:latin typeface="Times New Roman"/>
                <a:cs typeface="Times New Roman"/>
              </a:rPr>
              <a:t>per </a:t>
            </a:r>
            <a:r>
              <a:rPr sz="1200" i="1" dirty="0">
                <a:latin typeface="Times New Roman"/>
                <a:cs typeface="Times New Roman"/>
              </a:rPr>
              <a:t>il </a:t>
            </a:r>
            <a:r>
              <a:rPr sz="1200" i="1" spc="-5" dirty="0">
                <a:latin typeface="Times New Roman"/>
                <a:cs typeface="Times New Roman"/>
              </a:rPr>
              <a:t>secondo </a:t>
            </a:r>
            <a:r>
              <a:rPr sz="1200" i="1" dirty="0">
                <a:latin typeface="Times New Roman"/>
                <a:cs typeface="Times New Roman"/>
              </a:rPr>
              <a:t>anno la  manifestazione </a:t>
            </a:r>
            <a:r>
              <a:rPr sz="1200" i="1" spc="-5" dirty="0">
                <a:latin typeface="Times New Roman"/>
                <a:cs typeface="Times New Roman"/>
              </a:rPr>
              <a:t>per ragazzi </a:t>
            </a:r>
            <a:r>
              <a:rPr sz="1200" i="1" dirty="0">
                <a:latin typeface="Times New Roman"/>
                <a:cs typeface="Times New Roman"/>
              </a:rPr>
              <a:t>organizzata dalle  </a:t>
            </a:r>
            <a:r>
              <a:rPr sz="1200" i="1" spc="-5" dirty="0">
                <a:latin typeface="Times New Roman"/>
                <a:cs typeface="Times New Roman"/>
              </a:rPr>
              <a:t>banche </a:t>
            </a:r>
            <a:r>
              <a:rPr sz="1200" i="1" dirty="0">
                <a:latin typeface="Times New Roman"/>
                <a:cs typeface="Times New Roman"/>
              </a:rPr>
              <a:t>italiane </a:t>
            </a:r>
            <a:r>
              <a:rPr sz="1200" i="1" spc="-5" dirty="0">
                <a:latin typeface="Times New Roman"/>
                <a:cs typeface="Times New Roman"/>
              </a:rPr>
              <a:t>con </a:t>
            </a:r>
            <a:r>
              <a:rPr sz="1200" i="1" dirty="0">
                <a:latin typeface="Times New Roman"/>
                <a:cs typeface="Times New Roman"/>
              </a:rPr>
              <a:t>il </a:t>
            </a:r>
            <a:r>
              <a:rPr sz="1200" i="1" spc="-5" dirty="0">
                <a:latin typeface="Times New Roman"/>
                <a:cs typeface="Times New Roman"/>
              </a:rPr>
              <a:t>coordinamento </a:t>
            </a:r>
            <a:r>
              <a:rPr sz="1200" i="1" dirty="0">
                <a:latin typeface="Times New Roman"/>
                <a:cs typeface="Times New Roman"/>
              </a:rPr>
              <a:t>dell’Abi.  Oltre ottanta le </a:t>
            </a:r>
            <a:r>
              <a:rPr sz="1200" i="1" spc="-5" dirty="0">
                <a:latin typeface="Times New Roman"/>
                <a:cs typeface="Times New Roman"/>
              </a:rPr>
              <a:t>iniziative, </a:t>
            </a:r>
            <a:r>
              <a:rPr sz="1200" i="1" dirty="0">
                <a:latin typeface="Times New Roman"/>
                <a:cs typeface="Times New Roman"/>
              </a:rPr>
              <a:t>in </a:t>
            </a:r>
            <a:r>
              <a:rPr sz="1200" i="1" spc="-5" dirty="0">
                <a:latin typeface="Times New Roman"/>
                <a:cs typeface="Times New Roman"/>
              </a:rPr>
              <a:t>sessanta città </a:t>
            </a:r>
            <a:r>
              <a:rPr sz="1200" i="1" dirty="0">
                <a:latin typeface="Times New Roman"/>
                <a:cs typeface="Times New Roman"/>
              </a:rPr>
              <a:t>dal </a:t>
            </a:r>
            <a:r>
              <a:rPr sz="1200" i="1" spc="-5" dirty="0">
                <a:latin typeface="Times New Roman"/>
                <a:cs typeface="Times New Roman"/>
              </a:rPr>
              <a:t>sud  </a:t>
            </a:r>
            <a:r>
              <a:rPr sz="1200" i="1" dirty="0">
                <a:latin typeface="Times New Roman"/>
                <a:cs typeface="Times New Roman"/>
              </a:rPr>
              <a:t>al nord </a:t>
            </a:r>
            <a:r>
              <a:rPr sz="1200" i="1" spc="-5" dirty="0">
                <a:latin typeface="Times New Roman"/>
                <a:cs typeface="Times New Roman"/>
              </a:rPr>
              <a:t>dell’Italia. Obiettivo: stimolare </a:t>
            </a:r>
            <a:r>
              <a:rPr sz="1200" i="1" dirty="0">
                <a:latin typeface="Times New Roman"/>
                <a:cs typeface="Times New Roman"/>
              </a:rPr>
              <a:t>la fantasia  </a:t>
            </a:r>
            <a:r>
              <a:rPr sz="1200" i="1" spc="-5" dirty="0">
                <a:latin typeface="Times New Roman"/>
                <a:cs typeface="Times New Roman"/>
              </a:rPr>
              <a:t>dei </a:t>
            </a:r>
            <a:r>
              <a:rPr sz="1200" i="1" dirty="0">
                <a:latin typeface="Times New Roman"/>
                <a:cs typeface="Times New Roman"/>
              </a:rPr>
              <a:t>più giovani</a:t>
            </a:r>
            <a:endParaRPr sz="1200">
              <a:latin typeface="Times New Roman"/>
              <a:cs typeface="Times New Roman"/>
            </a:endParaRPr>
          </a:p>
          <a:p>
            <a:pPr>
              <a:lnSpc>
                <a:spcPct val="100000"/>
              </a:lnSpc>
              <a:spcBef>
                <a:spcPts val="45"/>
              </a:spcBef>
            </a:pPr>
            <a:endParaRPr sz="1100">
              <a:latin typeface="Times New Roman"/>
              <a:cs typeface="Times New Roman"/>
            </a:endParaRPr>
          </a:p>
          <a:p>
            <a:pPr marL="2971165">
              <a:lnSpc>
                <a:spcPct val="100000"/>
              </a:lnSpc>
            </a:pPr>
            <a:r>
              <a:rPr sz="1200" dirty="0">
                <a:latin typeface="Times New Roman"/>
                <a:cs typeface="Times New Roman"/>
              </a:rPr>
              <a:t>di </a:t>
            </a:r>
            <a:r>
              <a:rPr sz="1200" spc="-5" dirty="0">
                <a:latin typeface="Times New Roman"/>
                <a:cs typeface="Times New Roman"/>
              </a:rPr>
              <a:t>ROSITA RIJTANO</a:t>
            </a:r>
            <a:endParaRPr sz="1200">
              <a:latin typeface="Times New Roman"/>
              <a:cs typeface="Times New Roman"/>
            </a:endParaRPr>
          </a:p>
          <a:p>
            <a:pPr>
              <a:lnSpc>
                <a:spcPct val="100000"/>
              </a:lnSpc>
            </a:pPr>
            <a:endParaRPr sz="1250">
              <a:latin typeface="Times New Roman"/>
              <a:cs typeface="Times New Roman"/>
            </a:endParaRPr>
          </a:p>
          <a:p>
            <a:pPr marL="2971165" marR="26670">
              <a:lnSpc>
                <a:spcPts val="1380"/>
              </a:lnSpc>
            </a:pPr>
            <a:r>
              <a:rPr sz="1200" spc="-5" dirty="0">
                <a:latin typeface="Times New Roman"/>
                <a:cs typeface="Times New Roman"/>
              </a:rPr>
              <a:t>ASCOLTARE </a:t>
            </a:r>
            <a:r>
              <a:rPr sz="1200" spc="-10" dirty="0">
                <a:latin typeface="Times New Roman"/>
                <a:cs typeface="Times New Roman"/>
              </a:rPr>
              <a:t>LA </a:t>
            </a:r>
            <a:r>
              <a:rPr sz="1200" dirty="0">
                <a:latin typeface="Times New Roman"/>
                <a:cs typeface="Times New Roman"/>
              </a:rPr>
              <a:t>TERRA. </a:t>
            </a:r>
            <a:r>
              <a:rPr sz="1200" spc="-5" dirty="0">
                <a:latin typeface="Times New Roman"/>
                <a:cs typeface="Times New Roman"/>
              </a:rPr>
              <a:t>O, meglio, </a:t>
            </a:r>
            <a:r>
              <a:rPr sz="1200" dirty="0">
                <a:latin typeface="Times New Roman"/>
                <a:cs typeface="Times New Roman"/>
              </a:rPr>
              <a:t>tutti i segni  </a:t>
            </a:r>
            <a:r>
              <a:rPr sz="1200" spc="-5" dirty="0">
                <a:latin typeface="Times New Roman"/>
                <a:cs typeface="Times New Roman"/>
              </a:rPr>
              <a:t>che </a:t>
            </a:r>
            <a:r>
              <a:rPr sz="1200" dirty="0">
                <a:latin typeface="Times New Roman"/>
                <a:cs typeface="Times New Roman"/>
              </a:rPr>
              <a:t>la </a:t>
            </a:r>
            <a:r>
              <a:rPr sz="1200" spc="-5" dirty="0">
                <a:latin typeface="Times New Roman"/>
                <a:cs typeface="Times New Roman"/>
              </a:rPr>
              <a:t>attraversano. </a:t>
            </a:r>
            <a:r>
              <a:rPr sz="1200" dirty="0">
                <a:latin typeface="Times New Roman"/>
                <a:cs typeface="Times New Roman"/>
              </a:rPr>
              <a:t>Con l’obiettivo di </a:t>
            </a:r>
            <a:r>
              <a:rPr sz="1200" spc="-5" dirty="0">
                <a:latin typeface="Times New Roman"/>
                <a:cs typeface="Times New Roman"/>
              </a:rPr>
              <a:t>capire </a:t>
            </a:r>
            <a:r>
              <a:rPr sz="1200" dirty="0">
                <a:latin typeface="Times New Roman"/>
                <a:cs typeface="Times New Roman"/>
              </a:rPr>
              <a:t>i  simboli </a:t>
            </a:r>
            <a:r>
              <a:rPr sz="1200" spc="-5" dirty="0">
                <a:latin typeface="Times New Roman"/>
                <a:cs typeface="Times New Roman"/>
              </a:rPr>
              <a:t>nascosti che ci circondano. </a:t>
            </a:r>
            <a:r>
              <a:rPr sz="1200" dirty="0">
                <a:latin typeface="Times New Roman"/>
                <a:cs typeface="Times New Roman"/>
              </a:rPr>
              <a:t>E poi  </a:t>
            </a:r>
            <a:r>
              <a:rPr sz="1200" spc="-5" dirty="0">
                <a:latin typeface="Times New Roman"/>
                <a:cs typeface="Times New Roman"/>
              </a:rPr>
              <a:t>raccontarli, </a:t>
            </a:r>
            <a:r>
              <a:rPr sz="1200" dirty="0">
                <a:latin typeface="Times New Roman"/>
                <a:cs typeface="Times New Roman"/>
              </a:rPr>
              <a:t>anzi: </a:t>
            </a:r>
            <a:r>
              <a:rPr sz="1200" spc="-5" dirty="0">
                <a:latin typeface="Times New Roman"/>
                <a:cs typeface="Times New Roman"/>
              </a:rPr>
              <a:t>raccontarci. Questo </a:t>
            </a:r>
            <a:r>
              <a:rPr sz="1200" dirty="0">
                <a:latin typeface="Times New Roman"/>
                <a:cs typeface="Times New Roman"/>
              </a:rPr>
              <a:t>è </a:t>
            </a:r>
            <a:r>
              <a:rPr sz="1200" spc="-5" dirty="0">
                <a:latin typeface="Times New Roman"/>
                <a:cs typeface="Times New Roman"/>
              </a:rPr>
              <a:t>l’unico  imperativo. Perché </a:t>
            </a:r>
            <a:r>
              <a:rPr sz="1200" dirty="0">
                <a:latin typeface="Times New Roman"/>
                <a:cs typeface="Times New Roman"/>
              </a:rPr>
              <a:t>è proprio dalla </a:t>
            </a:r>
            <a:r>
              <a:rPr sz="1200" spc="-5" dirty="0">
                <a:latin typeface="Times New Roman"/>
                <a:cs typeface="Times New Roman"/>
              </a:rPr>
              <a:t>natura, </a:t>
            </a:r>
            <a:r>
              <a:rPr sz="1200" dirty="0">
                <a:latin typeface="Times New Roman"/>
                <a:cs typeface="Times New Roman"/>
              </a:rPr>
              <a:t>dalle  </a:t>
            </a:r>
            <a:r>
              <a:rPr sz="1200" spc="-5" dirty="0">
                <a:latin typeface="Times New Roman"/>
                <a:cs typeface="Times New Roman"/>
              </a:rPr>
              <a:t>opere dei </a:t>
            </a:r>
            <a:r>
              <a:rPr sz="1200" dirty="0">
                <a:latin typeface="Times New Roman"/>
                <a:cs typeface="Times New Roman"/>
              </a:rPr>
              <a:t>nostri </a:t>
            </a:r>
            <a:r>
              <a:rPr sz="1200" spc="-5" dirty="0">
                <a:latin typeface="Times New Roman"/>
                <a:cs typeface="Times New Roman"/>
              </a:rPr>
              <a:t>antenati, </a:t>
            </a:r>
            <a:r>
              <a:rPr sz="1200" dirty="0">
                <a:latin typeface="Times New Roman"/>
                <a:cs typeface="Times New Roman"/>
              </a:rPr>
              <a:t>senza </a:t>
            </a:r>
            <a:r>
              <a:rPr sz="1200" spc="-5" dirty="0">
                <a:latin typeface="Times New Roman"/>
                <a:cs typeface="Times New Roman"/>
              </a:rPr>
              <a:t>però dimenticare </a:t>
            </a:r>
            <a:r>
              <a:rPr sz="1200" dirty="0">
                <a:latin typeface="Times New Roman"/>
                <a:cs typeface="Times New Roman"/>
              </a:rPr>
              <a:t>le  nostre emozioni </a:t>
            </a:r>
            <a:r>
              <a:rPr sz="1200" spc="-5" dirty="0">
                <a:latin typeface="Times New Roman"/>
                <a:cs typeface="Times New Roman"/>
              </a:rPr>
              <a:t>del presente, che possiamo </a:t>
            </a:r>
            <a:r>
              <a:rPr sz="1200" dirty="0">
                <a:latin typeface="Times New Roman"/>
                <a:cs typeface="Times New Roman"/>
              </a:rPr>
              <a:t>trarre  </a:t>
            </a:r>
            <a:r>
              <a:rPr sz="1200" spc="-5" dirty="0">
                <a:latin typeface="Times New Roman"/>
                <a:cs typeface="Times New Roman"/>
              </a:rPr>
              <a:t>ispirazione per </a:t>
            </a:r>
            <a:r>
              <a:rPr sz="1200" dirty="0">
                <a:latin typeface="Times New Roman"/>
                <a:cs typeface="Times New Roman"/>
              </a:rPr>
              <a:t>il </a:t>
            </a:r>
            <a:r>
              <a:rPr sz="1200" spc="-5" dirty="0">
                <a:latin typeface="Times New Roman"/>
                <a:cs typeface="Times New Roman"/>
              </a:rPr>
              <a:t>futuro. </a:t>
            </a:r>
            <a:r>
              <a:rPr sz="1200" dirty="0">
                <a:latin typeface="Times New Roman"/>
                <a:cs typeface="Times New Roman"/>
              </a:rPr>
              <a:t>Ci </a:t>
            </a:r>
            <a:r>
              <a:rPr sz="1200" spc="-5" dirty="0">
                <a:latin typeface="Times New Roman"/>
                <a:cs typeface="Times New Roman"/>
              </a:rPr>
              <a:t>credono</a:t>
            </a:r>
            <a:r>
              <a:rPr sz="1200" spc="25" dirty="0">
                <a:latin typeface="Times New Roman"/>
                <a:cs typeface="Times New Roman"/>
              </a:rPr>
              <a:t> </a:t>
            </a:r>
            <a:r>
              <a:rPr sz="1200" spc="-5" dirty="0">
                <a:latin typeface="Times New Roman"/>
                <a:cs typeface="Times New Roman"/>
              </a:rPr>
              <a:t>gli</a:t>
            </a:r>
            <a:endParaRPr sz="1200">
              <a:latin typeface="Times New Roman"/>
              <a:cs typeface="Times New Roman"/>
            </a:endParaRPr>
          </a:p>
          <a:p>
            <a:pPr marL="12700" marR="169545">
              <a:lnSpc>
                <a:spcPts val="1380"/>
              </a:lnSpc>
            </a:pPr>
            <a:r>
              <a:rPr sz="1200" spc="-5" dirty="0">
                <a:latin typeface="Times New Roman"/>
                <a:cs typeface="Times New Roman"/>
              </a:rPr>
              <a:t>organizzatori del Festival della cultura creativa. </a:t>
            </a:r>
            <a:r>
              <a:rPr sz="1200" dirty="0">
                <a:latin typeface="Times New Roman"/>
                <a:cs typeface="Times New Roman"/>
              </a:rPr>
              <a:t>Una </a:t>
            </a:r>
            <a:r>
              <a:rPr sz="1200" spc="-5" dirty="0">
                <a:latin typeface="Times New Roman"/>
                <a:cs typeface="Times New Roman"/>
              </a:rPr>
              <a:t>manifestazione </a:t>
            </a:r>
            <a:r>
              <a:rPr sz="1200" dirty="0">
                <a:latin typeface="Times New Roman"/>
                <a:cs typeface="Times New Roman"/>
              </a:rPr>
              <a:t>dedicata </a:t>
            </a:r>
            <a:r>
              <a:rPr sz="1200" spc="-5" dirty="0">
                <a:latin typeface="Times New Roman"/>
                <a:cs typeface="Times New Roman"/>
              </a:rPr>
              <a:t>ai </a:t>
            </a:r>
            <a:r>
              <a:rPr sz="1200" dirty="0">
                <a:latin typeface="Times New Roman"/>
                <a:cs typeface="Times New Roman"/>
              </a:rPr>
              <a:t>più </a:t>
            </a:r>
            <a:r>
              <a:rPr sz="1200" spc="-5" dirty="0">
                <a:latin typeface="Times New Roman"/>
                <a:cs typeface="Times New Roman"/>
              </a:rPr>
              <a:t>giovani,  organizzata dalle banche italiane, con </a:t>
            </a:r>
            <a:r>
              <a:rPr sz="1200" dirty="0">
                <a:latin typeface="Times New Roman"/>
                <a:cs typeface="Times New Roman"/>
              </a:rPr>
              <a:t>il </a:t>
            </a:r>
            <a:r>
              <a:rPr sz="1200" spc="-5" dirty="0">
                <a:latin typeface="Times New Roman"/>
                <a:cs typeface="Times New Roman"/>
              </a:rPr>
              <a:t>coordinamento </a:t>
            </a:r>
            <a:r>
              <a:rPr sz="1200" dirty="0">
                <a:latin typeface="Times New Roman"/>
                <a:cs typeface="Times New Roman"/>
              </a:rPr>
              <a:t>dell’Abi </a:t>
            </a:r>
            <a:r>
              <a:rPr sz="1200" spc="-5" dirty="0">
                <a:latin typeface="Times New Roman"/>
                <a:cs typeface="Times New Roman"/>
              </a:rPr>
              <a:t>(Associazione bancaria italiana).  Dalla prassi ormai consolidata, </a:t>
            </a:r>
            <a:r>
              <a:rPr sz="1200" dirty="0">
                <a:latin typeface="Times New Roman"/>
                <a:cs typeface="Times New Roman"/>
              </a:rPr>
              <a:t>il tour de </a:t>
            </a:r>
            <a:r>
              <a:rPr sz="1200" spc="-5" dirty="0">
                <a:latin typeface="Times New Roman"/>
                <a:cs typeface="Times New Roman"/>
              </a:rPr>
              <a:t>force </a:t>
            </a:r>
            <a:r>
              <a:rPr sz="1200" dirty="0">
                <a:latin typeface="Times New Roman"/>
                <a:cs typeface="Times New Roman"/>
              </a:rPr>
              <a:t>creativo </a:t>
            </a:r>
            <a:r>
              <a:rPr sz="1200" spc="-5" dirty="0">
                <a:latin typeface="Times New Roman"/>
                <a:cs typeface="Times New Roman"/>
              </a:rPr>
              <a:t>si rinnova, torna </a:t>
            </a:r>
            <a:r>
              <a:rPr sz="1200" dirty="0">
                <a:latin typeface="Times New Roman"/>
                <a:cs typeface="Times New Roman"/>
              </a:rPr>
              <a:t>per il secondo</a:t>
            </a:r>
            <a:r>
              <a:rPr sz="1200" spc="95" dirty="0">
                <a:latin typeface="Times New Roman"/>
                <a:cs typeface="Times New Roman"/>
              </a:rPr>
              <a:t> </a:t>
            </a:r>
            <a:r>
              <a:rPr sz="1200" spc="-5" dirty="0">
                <a:latin typeface="Times New Roman"/>
                <a:cs typeface="Times New Roman"/>
              </a:rPr>
              <a:t>anno</a:t>
            </a:r>
            <a:endParaRPr sz="1200">
              <a:latin typeface="Times New Roman"/>
              <a:cs typeface="Times New Roman"/>
            </a:endParaRPr>
          </a:p>
          <a:p>
            <a:pPr marL="12700" marR="273685">
              <a:lnSpc>
                <a:spcPts val="1380"/>
              </a:lnSpc>
              <a:spcBef>
                <a:spcPts val="5"/>
              </a:spcBef>
            </a:pPr>
            <a:r>
              <a:rPr sz="1200" spc="-5" dirty="0">
                <a:latin typeface="Times New Roman"/>
                <a:cs typeface="Times New Roman"/>
              </a:rPr>
              <a:t>consecutivo, dal </a:t>
            </a:r>
            <a:r>
              <a:rPr sz="1200" dirty="0">
                <a:latin typeface="Times New Roman"/>
                <a:cs typeface="Times New Roman"/>
              </a:rPr>
              <a:t>16 al 22 </a:t>
            </a:r>
            <a:r>
              <a:rPr sz="1200" spc="-5" dirty="0">
                <a:latin typeface="Times New Roman"/>
                <a:cs typeface="Times New Roman"/>
              </a:rPr>
              <a:t>marzo. </a:t>
            </a:r>
            <a:r>
              <a:rPr sz="1200" dirty="0">
                <a:latin typeface="Times New Roman"/>
                <a:cs typeface="Times New Roman"/>
              </a:rPr>
              <a:t>E </a:t>
            </a:r>
            <a:r>
              <a:rPr sz="1200" spc="-5" dirty="0">
                <a:latin typeface="Times New Roman"/>
                <a:cs typeface="Times New Roman"/>
              </a:rPr>
              <a:t>si arricchisce, grazie alla </a:t>
            </a:r>
            <a:r>
              <a:rPr sz="1200" dirty="0">
                <a:latin typeface="Times New Roman"/>
                <a:cs typeface="Times New Roman"/>
              </a:rPr>
              <a:t>media partnership con la </a:t>
            </a:r>
            <a:r>
              <a:rPr sz="1200" spc="-5" dirty="0">
                <a:latin typeface="Times New Roman"/>
                <a:cs typeface="Times New Roman"/>
              </a:rPr>
              <a:t>Rai, </a:t>
            </a:r>
            <a:r>
              <a:rPr sz="1200" dirty="0">
                <a:latin typeface="Times New Roman"/>
                <a:cs typeface="Times New Roman"/>
              </a:rPr>
              <a:t>più il  </a:t>
            </a:r>
            <a:r>
              <a:rPr sz="1200" spc="-5" dirty="0">
                <a:latin typeface="Times New Roman"/>
                <a:cs typeface="Times New Roman"/>
              </a:rPr>
              <a:t>patrocinio dell’Unesco </a:t>
            </a:r>
            <a:r>
              <a:rPr sz="1200" dirty="0">
                <a:latin typeface="Times New Roman"/>
                <a:cs typeface="Times New Roman"/>
              </a:rPr>
              <a:t>e </a:t>
            </a:r>
            <a:r>
              <a:rPr sz="1200" spc="-5" dirty="0">
                <a:latin typeface="Times New Roman"/>
                <a:cs typeface="Times New Roman"/>
              </a:rPr>
              <a:t>del Ministero dei Beni</a:t>
            </a:r>
            <a:r>
              <a:rPr sz="1200" spc="45" dirty="0">
                <a:latin typeface="Times New Roman"/>
                <a:cs typeface="Times New Roman"/>
              </a:rPr>
              <a:t> </a:t>
            </a:r>
            <a:r>
              <a:rPr sz="1200" spc="-5" dirty="0">
                <a:latin typeface="Times New Roman"/>
                <a:cs typeface="Times New Roman"/>
              </a:rPr>
              <a:t>culturali.</a:t>
            </a:r>
            <a:endParaRPr sz="1200">
              <a:latin typeface="Times New Roman"/>
              <a:cs typeface="Times New Roman"/>
            </a:endParaRPr>
          </a:p>
          <a:p>
            <a:pPr>
              <a:lnSpc>
                <a:spcPct val="100000"/>
              </a:lnSpc>
              <a:spcBef>
                <a:spcPts val="30"/>
              </a:spcBef>
            </a:pPr>
            <a:endParaRPr sz="1100">
              <a:latin typeface="Times New Roman"/>
              <a:cs typeface="Times New Roman"/>
            </a:endParaRPr>
          </a:p>
          <a:p>
            <a:pPr marL="12700">
              <a:lnSpc>
                <a:spcPct val="100000"/>
              </a:lnSpc>
            </a:pPr>
            <a:r>
              <a:rPr sz="1200" spc="-5" dirty="0">
                <a:latin typeface="Times New Roman"/>
                <a:cs typeface="Times New Roman"/>
              </a:rPr>
              <a:t>(continua</a:t>
            </a:r>
            <a:r>
              <a:rPr sz="1200" spc="-10" dirty="0">
                <a:latin typeface="Times New Roman"/>
                <a:cs typeface="Times New Roman"/>
              </a:rPr>
              <a:t> </a:t>
            </a:r>
            <a:r>
              <a:rPr sz="1200" u="sng" dirty="0">
                <a:solidFill>
                  <a:srgbClr val="0000FF"/>
                </a:solidFill>
                <a:uFill>
                  <a:solidFill>
                    <a:srgbClr val="0000FF"/>
                  </a:solidFill>
                </a:uFill>
                <a:latin typeface="Times New Roman"/>
                <a:cs typeface="Times New Roman"/>
                <a:hlinkClick r:id="rId5"/>
              </a:rPr>
              <a:t>qui</a:t>
            </a:r>
            <a:r>
              <a:rPr sz="1200" dirty="0">
                <a:latin typeface="Times New Roman"/>
                <a:cs typeface="Times New Roman"/>
              </a:rPr>
              <a:t>)</a:t>
            </a:r>
            <a:endParaRPr sz="1200">
              <a:latin typeface="Times New Roman"/>
              <a:cs typeface="Times New Roman"/>
            </a:endParaRPr>
          </a:p>
        </p:txBody>
      </p:sp>
      <p:sp>
        <p:nvSpPr>
          <p:cNvPr id="7" name="object 7"/>
          <p:cNvSpPr/>
          <p:nvPr/>
        </p:nvSpPr>
        <p:spPr>
          <a:xfrm>
            <a:off x="2434208" y="2195178"/>
            <a:ext cx="2691765" cy="419497"/>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73494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Terzapagina.blog.kataweb.it  9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352675" y="4781549"/>
            <a:ext cx="2705100" cy="295401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24916" y="8343747"/>
            <a:ext cx="6109335" cy="1502410"/>
          </a:xfrm>
          <a:prstGeom prst="rect">
            <a:avLst/>
          </a:prstGeom>
        </p:spPr>
        <p:txBody>
          <a:bodyPr vert="horz" wrap="square" lIns="0" tIns="12700" rIns="0" bIns="0" rtlCol="0">
            <a:spAutoFit/>
          </a:bodyPr>
          <a:lstStyle/>
          <a:p>
            <a:pPr marL="12700" marR="5080" indent="-3810" algn="ctr">
              <a:lnSpc>
                <a:spcPct val="110000"/>
              </a:lnSpc>
              <a:spcBef>
                <a:spcPts val="100"/>
              </a:spcBef>
            </a:pPr>
            <a:r>
              <a:rPr sz="1100" spc="-5" dirty="0">
                <a:solidFill>
                  <a:srgbClr val="242424"/>
                </a:solidFill>
                <a:latin typeface="Arial"/>
                <a:cs typeface="Arial"/>
              </a:rPr>
              <a:t>ASCOLTARE </a:t>
            </a:r>
            <a:r>
              <a:rPr sz="1100" dirty="0">
                <a:solidFill>
                  <a:srgbClr val="242424"/>
                </a:solidFill>
                <a:latin typeface="Arial"/>
                <a:cs typeface="Arial"/>
              </a:rPr>
              <a:t>LA </a:t>
            </a:r>
            <a:r>
              <a:rPr sz="1100" spc="-5" dirty="0">
                <a:solidFill>
                  <a:srgbClr val="242424"/>
                </a:solidFill>
                <a:latin typeface="Arial"/>
                <a:cs typeface="Arial"/>
              </a:rPr>
              <a:t>TERRA. </a:t>
            </a:r>
            <a:r>
              <a:rPr sz="1100" dirty="0">
                <a:solidFill>
                  <a:srgbClr val="242424"/>
                </a:solidFill>
                <a:latin typeface="Arial"/>
                <a:cs typeface="Arial"/>
              </a:rPr>
              <a:t>O, </a:t>
            </a:r>
            <a:r>
              <a:rPr sz="1100" spc="-5" dirty="0">
                <a:solidFill>
                  <a:srgbClr val="242424"/>
                </a:solidFill>
                <a:latin typeface="Arial"/>
                <a:cs typeface="Arial"/>
              </a:rPr>
              <a:t>meglio, tutti </a:t>
            </a:r>
            <a:r>
              <a:rPr sz="1100" dirty="0">
                <a:solidFill>
                  <a:srgbClr val="242424"/>
                </a:solidFill>
                <a:latin typeface="Arial"/>
                <a:cs typeface="Arial"/>
              </a:rPr>
              <a:t>i </a:t>
            </a:r>
            <a:r>
              <a:rPr sz="1100" spc="-5" dirty="0">
                <a:solidFill>
                  <a:srgbClr val="242424"/>
                </a:solidFill>
                <a:latin typeface="Arial"/>
                <a:cs typeface="Arial"/>
              </a:rPr>
              <a:t>segni </a:t>
            </a:r>
            <a:r>
              <a:rPr sz="1100" dirty="0">
                <a:solidFill>
                  <a:srgbClr val="242424"/>
                </a:solidFill>
                <a:latin typeface="Arial"/>
                <a:cs typeface="Arial"/>
              </a:rPr>
              <a:t>che </a:t>
            </a:r>
            <a:r>
              <a:rPr sz="1100" spc="-5" dirty="0">
                <a:solidFill>
                  <a:srgbClr val="242424"/>
                </a:solidFill>
                <a:latin typeface="Arial"/>
                <a:cs typeface="Arial"/>
              </a:rPr>
              <a:t>la attraversano. Con l'obiettivo </a:t>
            </a:r>
            <a:r>
              <a:rPr sz="1100" dirty="0">
                <a:solidFill>
                  <a:srgbClr val="242424"/>
                </a:solidFill>
                <a:latin typeface="Arial"/>
                <a:cs typeface="Arial"/>
              </a:rPr>
              <a:t>di </a:t>
            </a:r>
            <a:r>
              <a:rPr sz="1100" spc="-5" dirty="0">
                <a:solidFill>
                  <a:srgbClr val="242424"/>
                </a:solidFill>
                <a:latin typeface="Arial"/>
                <a:cs typeface="Arial"/>
              </a:rPr>
              <a:t>capire </a:t>
            </a:r>
            <a:r>
              <a:rPr sz="1100" dirty="0">
                <a:solidFill>
                  <a:srgbClr val="242424"/>
                </a:solidFill>
                <a:latin typeface="Arial"/>
                <a:cs typeface="Arial"/>
              </a:rPr>
              <a:t>i  </a:t>
            </a:r>
            <a:r>
              <a:rPr sz="1100" spc="-5" dirty="0">
                <a:solidFill>
                  <a:srgbClr val="242424"/>
                </a:solidFill>
                <a:latin typeface="Arial"/>
                <a:cs typeface="Arial"/>
              </a:rPr>
              <a:t>simboli </a:t>
            </a:r>
            <a:r>
              <a:rPr sz="1100" dirty="0">
                <a:solidFill>
                  <a:srgbClr val="242424"/>
                </a:solidFill>
                <a:latin typeface="Arial"/>
                <a:cs typeface="Arial"/>
              </a:rPr>
              <a:t>nascosti che ci </a:t>
            </a:r>
            <a:r>
              <a:rPr sz="1100" spc="-5" dirty="0">
                <a:solidFill>
                  <a:srgbClr val="242424"/>
                </a:solidFill>
                <a:latin typeface="Arial"/>
                <a:cs typeface="Arial"/>
              </a:rPr>
              <a:t>circondano. </a:t>
            </a:r>
            <a:r>
              <a:rPr sz="1100" dirty="0">
                <a:solidFill>
                  <a:srgbClr val="242424"/>
                </a:solidFill>
                <a:latin typeface="Arial"/>
                <a:cs typeface="Arial"/>
              </a:rPr>
              <a:t>E </a:t>
            </a:r>
            <a:r>
              <a:rPr sz="1100" spc="-5" dirty="0">
                <a:solidFill>
                  <a:srgbClr val="242424"/>
                </a:solidFill>
                <a:latin typeface="Arial"/>
                <a:cs typeface="Arial"/>
              </a:rPr>
              <a:t>poi raccontarli, anzi: raccontarci. Questo </a:t>
            </a:r>
            <a:r>
              <a:rPr sz="1100" dirty="0">
                <a:solidFill>
                  <a:srgbClr val="242424"/>
                </a:solidFill>
                <a:latin typeface="Arial"/>
                <a:cs typeface="Arial"/>
              </a:rPr>
              <a:t>è </a:t>
            </a:r>
            <a:r>
              <a:rPr sz="1100" spc="-5" dirty="0">
                <a:solidFill>
                  <a:srgbClr val="242424"/>
                </a:solidFill>
                <a:latin typeface="Arial"/>
                <a:cs typeface="Arial"/>
              </a:rPr>
              <a:t>l'unico</a:t>
            </a:r>
            <a:r>
              <a:rPr sz="1100" spc="145" dirty="0">
                <a:solidFill>
                  <a:srgbClr val="242424"/>
                </a:solidFill>
                <a:latin typeface="Arial"/>
                <a:cs typeface="Arial"/>
              </a:rPr>
              <a:t> </a:t>
            </a:r>
            <a:r>
              <a:rPr sz="1100" spc="-5" dirty="0">
                <a:solidFill>
                  <a:srgbClr val="242424"/>
                </a:solidFill>
                <a:latin typeface="Arial"/>
                <a:cs typeface="Arial"/>
              </a:rPr>
              <a:t>imperativo.</a:t>
            </a:r>
            <a:endParaRPr sz="1100">
              <a:latin typeface="Arial"/>
              <a:cs typeface="Arial"/>
            </a:endParaRPr>
          </a:p>
          <a:p>
            <a:pPr marL="106680" indent="38100">
              <a:lnSpc>
                <a:spcPct val="100000"/>
              </a:lnSpc>
              <a:spcBef>
                <a:spcPts val="130"/>
              </a:spcBef>
            </a:pPr>
            <a:r>
              <a:rPr sz="1100" dirty="0">
                <a:solidFill>
                  <a:srgbClr val="242424"/>
                </a:solidFill>
                <a:latin typeface="Arial"/>
                <a:cs typeface="Arial"/>
              </a:rPr>
              <a:t>Perché è </a:t>
            </a:r>
            <a:r>
              <a:rPr sz="1100" spc="-5" dirty="0">
                <a:solidFill>
                  <a:srgbClr val="242424"/>
                </a:solidFill>
                <a:latin typeface="Arial"/>
                <a:cs typeface="Arial"/>
              </a:rPr>
              <a:t>proprio dalla natura, dalle </a:t>
            </a:r>
            <a:r>
              <a:rPr sz="1100" dirty="0">
                <a:solidFill>
                  <a:srgbClr val="242424"/>
                </a:solidFill>
                <a:latin typeface="Arial"/>
                <a:cs typeface="Arial"/>
              </a:rPr>
              <a:t>opere </a:t>
            </a:r>
            <a:r>
              <a:rPr sz="1100" spc="-5" dirty="0">
                <a:solidFill>
                  <a:srgbClr val="242424"/>
                </a:solidFill>
                <a:latin typeface="Arial"/>
                <a:cs typeface="Arial"/>
              </a:rPr>
              <a:t>dei nostri antenati, senza però dimenticare le</a:t>
            </a:r>
            <a:r>
              <a:rPr sz="1100" spc="135" dirty="0">
                <a:solidFill>
                  <a:srgbClr val="242424"/>
                </a:solidFill>
                <a:latin typeface="Arial"/>
                <a:cs typeface="Arial"/>
              </a:rPr>
              <a:t> </a:t>
            </a:r>
            <a:r>
              <a:rPr sz="1100" spc="-5" dirty="0">
                <a:solidFill>
                  <a:srgbClr val="242424"/>
                </a:solidFill>
                <a:latin typeface="Arial"/>
                <a:cs typeface="Arial"/>
              </a:rPr>
              <a:t>nostre</a:t>
            </a:r>
            <a:endParaRPr sz="1100">
              <a:latin typeface="Arial"/>
              <a:cs typeface="Arial"/>
            </a:endParaRPr>
          </a:p>
          <a:p>
            <a:pPr marL="19685" marR="13970" indent="-1270" algn="ctr">
              <a:lnSpc>
                <a:spcPct val="110000"/>
              </a:lnSpc>
              <a:spcBef>
                <a:spcPts val="10"/>
              </a:spcBef>
            </a:pPr>
            <a:r>
              <a:rPr sz="1100" spc="-5" dirty="0">
                <a:solidFill>
                  <a:srgbClr val="242424"/>
                </a:solidFill>
                <a:latin typeface="Arial"/>
                <a:cs typeface="Arial"/>
              </a:rPr>
              <a:t>emozioni del </a:t>
            </a:r>
            <a:r>
              <a:rPr sz="1100" dirty="0">
                <a:solidFill>
                  <a:srgbClr val="242424"/>
                </a:solidFill>
                <a:latin typeface="Arial"/>
                <a:cs typeface="Arial"/>
              </a:rPr>
              <a:t>presente, </a:t>
            </a:r>
            <a:r>
              <a:rPr sz="1100" spc="-5" dirty="0">
                <a:solidFill>
                  <a:srgbClr val="242424"/>
                </a:solidFill>
                <a:latin typeface="Arial"/>
                <a:cs typeface="Arial"/>
              </a:rPr>
              <a:t>che </a:t>
            </a:r>
            <a:r>
              <a:rPr sz="1100" dirty="0">
                <a:solidFill>
                  <a:srgbClr val="242424"/>
                </a:solidFill>
                <a:latin typeface="Arial"/>
                <a:cs typeface="Arial"/>
              </a:rPr>
              <a:t>possiamo </a:t>
            </a:r>
            <a:r>
              <a:rPr sz="1100" spc="-5" dirty="0">
                <a:solidFill>
                  <a:srgbClr val="242424"/>
                </a:solidFill>
                <a:latin typeface="Arial"/>
                <a:cs typeface="Arial"/>
              </a:rPr>
              <a:t>trarre ispirazione </a:t>
            </a:r>
            <a:r>
              <a:rPr sz="1100" dirty="0">
                <a:solidFill>
                  <a:srgbClr val="242424"/>
                </a:solidFill>
                <a:latin typeface="Arial"/>
                <a:cs typeface="Arial"/>
              </a:rPr>
              <a:t>per </a:t>
            </a:r>
            <a:r>
              <a:rPr sz="1100" spc="-5" dirty="0">
                <a:solidFill>
                  <a:srgbClr val="242424"/>
                </a:solidFill>
                <a:latin typeface="Arial"/>
                <a:cs typeface="Arial"/>
              </a:rPr>
              <a:t>il </a:t>
            </a:r>
            <a:r>
              <a:rPr sz="1100" dirty="0">
                <a:solidFill>
                  <a:srgbClr val="242424"/>
                </a:solidFill>
                <a:latin typeface="Arial"/>
                <a:cs typeface="Arial"/>
              </a:rPr>
              <a:t>futuro. </a:t>
            </a:r>
            <a:r>
              <a:rPr sz="1100" spc="-5" dirty="0">
                <a:solidFill>
                  <a:srgbClr val="242424"/>
                </a:solidFill>
                <a:latin typeface="Arial"/>
                <a:cs typeface="Arial"/>
              </a:rPr>
              <a:t>Ci credono gli organizzatori  del</a:t>
            </a:r>
            <a:r>
              <a:rPr sz="1100" u="sng" spc="-5" dirty="0">
                <a:solidFill>
                  <a:srgbClr val="167EC3"/>
                </a:solidFill>
                <a:uFill>
                  <a:solidFill>
                    <a:srgbClr val="167EC3"/>
                  </a:solidFill>
                </a:uFill>
                <a:latin typeface="Arial"/>
                <a:cs typeface="Arial"/>
                <a:hlinkClick r:id="rId4"/>
              </a:rPr>
              <a:t>Festival della </a:t>
            </a:r>
            <a:r>
              <a:rPr sz="1100" u="sng" dirty="0">
                <a:solidFill>
                  <a:srgbClr val="167EC3"/>
                </a:solidFill>
                <a:uFill>
                  <a:solidFill>
                    <a:srgbClr val="167EC3"/>
                  </a:solidFill>
                </a:uFill>
                <a:latin typeface="Arial"/>
                <a:cs typeface="Arial"/>
                <a:hlinkClick r:id="rId4"/>
              </a:rPr>
              <a:t>cultura </a:t>
            </a:r>
            <a:r>
              <a:rPr sz="1100" u="sng" spc="-5" dirty="0">
                <a:solidFill>
                  <a:srgbClr val="167EC3"/>
                </a:solidFill>
                <a:uFill>
                  <a:solidFill>
                    <a:srgbClr val="167EC3"/>
                  </a:solidFill>
                </a:uFill>
                <a:latin typeface="Arial"/>
                <a:cs typeface="Arial"/>
                <a:hlinkClick r:id="rId4"/>
              </a:rPr>
              <a:t>creativa</a:t>
            </a:r>
            <a:r>
              <a:rPr sz="1100" spc="-5" dirty="0">
                <a:solidFill>
                  <a:srgbClr val="242424"/>
                </a:solidFill>
                <a:latin typeface="Arial"/>
                <a:cs typeface="Arial"/>
              </a:rPr>
              <a:t>. Una manifestazione </a:t>
            </a:r>
            <a:r>
              <a:rPr sz="1100" dirty="0">
                <a:solidFill>
                  <a:srgbClr val="242424"/>
                </a:solidFill>
                <a:latin typeface="Arial"/>
                <a:cs typeface="Arial"/>
              </a:rPr>
              <a:t>dedicata ai </a:t>
            </a:r>
            <a:r>
              <a:rPr sz="1100" spc="-5" dirty="0">
                <a:solidFill>
                  <a:srgbClr val="242424"/>
                </a:solidFill>
                <a:latin typeface="Arial"/>
                <a:cs typeface="Arial"/>
              </a:rPr>
              <a:t>più giovani, organizzata dalle  </a:t>
            </a:r>
            <a:r>
              <a:rPr sz="1100" dirty="0">
                <a:solidFill>
                  <a:srgbClr val="242424"/>
                </a:solidFill>
                <a:latin typeface="Arial"/>
                <a:cs typeface="Arial"/>
              </a:rPr>
              <a:t>banche </a:t>
            </a:r>
            <a:r>
              <a:rPr sz="1100" spc="-5" dirty="0">
                <a:solidFill>
                  <a:srgbClr val="242424"/>
                </a:solidFill>
                <a:latin typeface="Arial"/>
                <a:cs typeface="Arial"/>
              </a:rPr>
              <a:t>italiane, con </a:t>
            </a:r>
            <a:r>
              <a:rPr sz="1100" dirty="0">
                <a:solidFill>
                  <a:srgbClr val="242424"/>
                </a:solidFill>
                <a:latin typeface="Arial"/>
                <a:cs typeface="Arial"/>
              </a:rPr>
              <a:t>il </a:t>
            </a:r>
            <a:r>
              <a:rPr sz="1100" spc="-5" dirty="0">
                <a:solidFill>
                  <a:srgbClr val="242424"/>
                </a:solidFill>
                <a:latin typeface="Arial"/>
                <a:cs typeface="Arial"/>
              </a:rPr>
              <a:t>coordinamento dell'Abi (Associazione bancaria italiana). Dalla </a:t>
            </a:r>
            <a:r>
              <a:rPr sz="1100" dirty="0">
                <a:solidFill>
                  <a:srgbClr val="242424"/>
                </a:solidFill>
                <a:latin typeface="Arial"/>
                <a:cs typeface="Arial"/>
              </a:rPr>
              <a:t>prassi </a:t>
            </a:r>
            <a:r>
              <a:rPr sz="1100" spc="-5" dirty="0">
                <a:solidFill>
                  <a:srgbClr val="242424"/>
                </a:solidFill>
                <a:latin typeface="Arial"/>
                <a:cs typeface="Arial"/>
              </a:rPr>
              <a:t>ormai  consolidata, il </a:t>
            </a:r>
            <a:r>
              <a:rPr sz="1100" dirty="0">
                <a:solidFill>
                  <a:srgbClr val="242424"/>
                </a:solidFill>
                <a:latin typeface="Arial"/>
                <a:cs typeface="Arial"/>
              </a:rPr>
              <a:t>tour de </a:t>
            </a:r>
            <a:r>
              <a:rPr sz="1100" spc="-5" dirty="0">
                <a:solidFill>
                  <a:srgbClr val="242424"/>
                </a:solidFill>
                <a:latin typeface="Arial"/>
                <a:cs typeface="Arial"/>
              </a:rPr>
              <a:t>force creativo </a:t>
            </a:r>
            <a:r>
              <a:rPr sz="1100" dirty="0">
                <a:solidFill>
                  <a:srgbClr val="242424"/>
                </a:solidFill>
                <a:latin typeface="Arial"/>
                <a:cs typeface="Arial"/>
              </a:rPr>
              <a:t>si </a:t>
            </a:r>
            <a:r>
              <a:rPr sz="1100" spc="-5" dirty="0">
                <a:solidFill>
                  <a:srgbClr val="242424"/>
                </a:solidFill>
                <a:latin typeface="Arial"/>
                <a:cs typeface="Arial"/>
              </a:rPr>
              <a:t>rinnova, torna </a:t>
            </a:r>
            <a:r>
              <a:rPr sz="1100" dirty="0">
                <a:solidFill>
                  <a:srgbClr val="242424"/>
                </a:solidFill>
                <a:latin typeface="Arial"/>
                <a:cs typeface="Arial"/>
              </a:rPr>
              <a:t>per </a:t>
            </a:r>
            <a:r>
              <a:rPr sz="1100" spc="-5" dirty="0">
                <a:solidFill>
                  <a:srgbClr val="242424"/>
                </a:solidFill>
                <a:latin typeface="Arial"/>
                <a:cs typeface="Arial"/>
              </a:rPr>
              <a:t>il </a:t>
            </a:r>
            <a:r>
              <a:rPr sz="1100" dirty="0">
                <a:solidFill>
                  <a:srgbClr val="242424"/>
                </a:solidFill>
                <a:latin typeface="Arial"/>
                <a:cs typeface="Arial"/>
              </a:rPr>
              <a:t>secondo anno </a:t>
            </a:r>
            <a:r>
              <a:rPr sz="1100" spc="-5" dirty="0">
                <a:solidFill>
                  <a:srgbClr val="242424"/>
                </a:solidFill>
                <a:latin typeface="Arial"/>
                <a:cs typeface="Arial"/>
              </a:rPr>
              <a:t>consecutivo, dal </a:t>
            </a:r>
            <a:r>
              <a:rPr sz="1100" dirty="0">
                <a:solidFill>
                  <a:srgbClr val="242424"/>
                </a:solidFill>
                <a:latin typeface="Arial"/>
                <a:cs typeface="Arial"/>
              </a:rPr>
              <a:t>16 al 22  marzo. E si </a:t>
            </a:r>
            <a:r>
              <a:rPr sz="1100" spc="-5" dirty="0">
                <a:solidFill>
                  <a:srgbClr val="242424"/>
                </a:solidFill>
                <a:latin typeface="Arial"/>
                <a:cs typeface="Arial"/>
              </a:rPr>
              <a:t>arricchisce, grazie alla </a:t>
            </a:r>
            <a:r>
              <a:rPr sz="1100" dirty="0">
                <a:solidFill>
                  <a:srgbClr val="242424"/>
                </a:solidFill>
                <a:latin typeface="Arial"/>
                <a:cs typeface="Arial"/>
              </a:rPr>
              <a:t>media </a:t>
            </a:r>
            <a:r>
              <a:rPr sz="1100" spc="-5" dirty="0">
                <a:solidFill>
                  <a:srgbClr val="242424"/>
                </a:solidFill>
                <a:latin typeface="Arial"/>
                <a:cs typeface="Arial"/>
              </a:rPr>
              <a:t>partnership </a:t>
            </a:r>
            <a:r>
              <a:rPr sz="1100" dirty="0">
                <a:solidFill>
                  <a:srgbClr val="242424"/>
                </a:solidFill>
                <a:latin typeface="Arial"/>
                <a:cs typeface="Arial"/>
              </a:rPr>
              <a:t>con </a:t>
            </a:r>
            <a:r>
              <a:rPr sz="1100" spc="-5" dirty="0">
                <a:solidFill>
                  <a:srgbClr val="242424"/>
                </a:solidFill>
                <a:latin typeface="Arial"/>
                <a:cs typeface="Arial"/>
              </a:rPr>
              <a:t>la Rai, più </a:t>
            </a:r>
            <a:r>
              <a:rPr sz="1100" dirty="0">
                <a:solidFill>
                  <a:srgbClr val="242424"/>
                </a:solidFill>
                <a:latin typeface="Arial"/>
                <a:cs typeface="Arial"/>
              </a:rPr>
              <a:t>il </a:t>
            </a:r>
            <a:r>
              <a:rPr sz="1100" spc="-5" dirty="0">
                <a:solidFill>
                  <a:srgbClr val="242424"/>
                </a:solidFill>
                <a:latin typeface="Arial"/>
                <a:cs typeface="Arial"/>
              </a:rPr>
              <a:t>patrocinio dell'Unesco </a:t>
            </a:r>
            <a:r>
              <a:rPr sz="1100" dirty="0">
                <a:solidFill>
                  <a:srgbClr val="242424"/>
                </a:solidFill>
                <a:latin typeface="Arial"/>
                <a:cs typeface="Arial"/>
              </a:rPr>
              <a:t>e</a:t>
            </a:r>
            <a:r>
              <a:rPr sz="1100" spc="120" dirty="0">
                <a:solidFill>
                  <a:srgbClr val="242424"/>
                </a:solidFill>
                <a:latin typeface="Arial"/>
                <a:cs typeface="Arial"/>
              </a:rPr>
              <a:t> </a:t>
            </a:r>
            <a:r>
              <a:rPr sz="1100" spc="-5" dirty="0">
                <a:solidFill>
                  <a:srgbClr val="242424"/>
                </a:solidFill>
                <a:latin typeface="Arial"/>
                <a:cs typeface="Arial"/>
              </a:rPr>
              <a:t>del</a:t>
            </a:r>
            <a:endParaRPr sz="1100">
              <a:latin typeface="Arial"/>
              <a:cs typeface="Arial"/>
            </a:endParaRPr>
          </a:p>
        </p:txBody>
      </p:sp>
      <p:sp>
        <p:nvSpPr>
          <p:cNvPr id="6" name="object 6"/>
          <p:cNvSpPr/>
          <p:nvPr/>
        </p:nvSpPr>
        <p:spPr>
          <a:xfrm>
            <a:off x="790878" y="2253561"/>
            <a:ext cx="5698463" cy="224745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06795" cy="334137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376295">
              <a:lnSpc>
                <a:spcPts val="1839"/>
              </a:lnSpc>
            </a:pPr>
            <a:r>
              <a:rPr sz="1600" b="1" spc="-5" dirty="0">
                <a:latin typeface="Arial"/>
                <a:cs typeface="Arial"/>
              </a:rPr>
              <a:t>Terzapagina.blog.kataweb.it  9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37465" algn="ctr">
              <a:lnSpc>
                <a:spcPct val="100000"/>
              </a:lnSpc>
              <a:spcBef>
                <a:spcPts val="915"/>
              </a:spcBef>
            </a:pPr>
            <a:r>
              <a:rPr sz="1100" spc="-5" dirty="0">
                <a:solidFill>
                  <a:srgbClr val="242424"/>
                </a:solidFill>
                <a:latin typeface="Arial"/>
                <a:cs typeface="Arial"/>
              </a:rPr>
              <a:t>Ministero dei Beni</a:t>
            </a:r>
            <a:r>
              <a:rPr sz="1100" spc="10" dirty="0">
                <a:solidFill>
                  <a:srgbClr val="242424"/>
                </a:solidFill>
                <a:latin typeface="Arial"/>
                <a:cs typeface="Arial"/>
              </a:rPr>
              <a:t> </a:t>
            </a:r>
            <a:r>
              <a:rPr sz="1100" spc="-5" dirty="0">
                <a:solidFill>
                  <a:srgbClr val="242424"/>
                </a:solidFill>
                <a:latin typeface="Arial"/>
                <a:cs typeface="Arial"/>
              </a:rPr>
              <a:t>culturali.</a:t>
            </a:r>
            <a:endParaRPr sz="1100">
              <a:latin typeface="Arial"/>
              <a:cs typeface="Arial"/>
            </a:endParaRPr>
          </a:p>
          <a:p>
            <a:pPr>
              <a:lnSpc>
                <a:spcPct val="100000"/>
              </a:lnSpc>
              <a:spcBef>
                <a:spcPts val="15"/>
              </a:spcBef>
            </a:pPr>
            <a:endParaRPr sz="1250">
              <a:latin typeface="Times New Roman"/>
              <a:cs typeface="Times New Roman"/>
            </a:endParaRPr>
          </a:p>
          <a:p>
            <a:pPr marL="52069" marR="5080" algn="ctr">
              <a:lnSpc>
                <a:spcPct val="110200"/>
              </a:lnSpc>
            </a:pPr>
            <a:r>
              <a:rPr sz="1100" spc="-5" dirty="0">
                <a:solidFill>
                  <a:srgbClr val="242424"/>
                </a:solidFill>
                <a:latin typeface="Arial"/>
                <a:cs typeface="Arial"/>
              </a:rPr>
              <a:t>L'iniziativa </a:t>
            </a:r>
            <a:r>
              <a:rPr sz="1100" dirty="0">
                <a:solidFill>
                  <a:srgbClr val="242424"/>
                </a:solidFill>
                <a:latin typeface="Arial"/>
                <a:cs typeface="Arial"/>
              </a:rPr>
              <a:t>è stata presentata a </a:t>
            </a:r>
            <a:r>
              <a:rPr sz="1100" spc="-5" dirty="0">
                <a:solidFill>
                  <a:srgbClr val="242424"/>
                </a:solidFill>
                <a:latin typeface="Arial"/>
                <a:cs typeface="Arial"/>
              </a:rPr>
              <a:t>Roma, nella </a:t>
            </a:r>
            <a:r>
              <a:rPr sz="1100" dirty="0">
                <a:solidFill>
                  <a:srgbClr val="242424"/>
                </a:solidFill>
                <a:latin typeface="Arial"/>
                <a:cs typeface="Arial"/>
              </a:rPr>
              <a:t>sale di </a:t>
            </a:r>
            <a:r>
              <a:rPr sz="1100" spc="-5" dirty="0">
                <a:solidFill>
                  <a:srgbClr val="242424"/>
                </a:solidFill>
                <a:latin typeface="Arial"/>
                <a:cs typeface="Arial"/>
              </a:rPr>
              <a:t>Palazzo Altieri, </a:t>
            </a:r>
            <a:r>
              <a:rPr sz="1100" dirty="0">
                <a:solidFill>
                  <a:srgbClr val="242424"/>
                </a:solidFill>
                <a:latin typeface="Arial"/>
                <a:cs typeface="Arial"/>
              </a:rPr>
              <a:t>da </a:t>
            </a:r>
            <a:r>
              <a:rPr sz="1100" spc="-5" dirty="0">
                <a:solidFill>
                  <a:srgbClr val="242424"/>
                </a:solidFill>
                <a:latin typeface="Arial"/>
                <a:cs typeface="Arial"/>
              </a:rPr>
              <a:t>Antonio Patuelli, </a:t>
            </a:r>
            <a:r>
              <a:rPr sz="1100" dirty="0">
                <a:solidFill>
                  <a:srgbClr val="242424"/>
                </a:solidFill>
                <a:latin typeface="Arial"/>
                <a:cs typeface="Arial"/>
              </a:rPr>
              <a:t>presidente  </a:t>
            </a:r>
            <a:r>
              <a:rPr sz="1100" spc="-5" dirty="0">
                <a:solidFill>
                  <a:srgbClr val="242424"/>
                </a:solidFill>
                <a:latin typeface="Arial"/>
                <a:cs typeface="Arial"/>
              </a:rPr>
              <a:t>della Associazione </a:t>
            </a:r>
            <a:r>
              <a:rPr sz="1100" dirty="0">
                <a:solidFill>
                  <a:srgbClr val="242424"/>
                </a:solidFill>
                <a:latin typeface="Arial"/>
                <a:cs typeface="Arial"/>
              </a:rPr>
              <a:t>bancaria </a:t>
            </a:r>
            <a:r>
              <a:rPr sz="1100" spc="-5" dirty="0">
                <a:solidFill>
                  <a:srgbClr val="242424"/>
                </a:solidFill>
                <a:latin typeface="Arial"/>
                <a:cs typeface="Arial"/>
              </a:rPr>
              <a:t>italiana, Giovanni Puglisi, presidente della commissione nazionale  italiana </a:t>
            </a:r>
            <a:r>
              <a:rPr sz="1100" dirty="0">
                <a:solidFill>
                  <a:srgbClr val="242424"/>
                </a:solidFill>
                <a:latin typeface="Arial"/>
                <a:cs typeface="Arial"/>
              </a:rPr>
              <a:t>Unesco, </a:t>
            </a:r>
            <a:r>
              <a:rPr sz="1100" spc="-10" dirty="0">
                <a:solidFill>
                  <a:srgbClr val="242424"/>
                </a:solidFill>
                <a:latin typeface="Arial"/>
                <a:cs typeface="Arial"/>
              </a:rPr>
              <a:t>Carlo </a:t>
            </a:r>
            <a:r>
              <a:rPr sz="1100" spc="-5" dirty="0">
                <a:solidFill>
                  <a:srgbClr val="242424"/>
                </a:solidFill>
                <a:latin typeface="Arial"/>
                <a:cs typeface="Arial"/>
              </a:rPr>
              <a:t>Capoccioni, responsabile ufficio rapporti istituzionali </a:t>
            </a:r>
            <a:r>
              <a:rPr sz="1100" dirty="0">
                <a:solidFill>
                  <a:srgbClr val="242424"/>
                </a:solidFill>
                <a:latin typeface="Arial"/>
                <a:cs typeface="Arial"/>
              </a:rPr>
              <a:t>Abi e Anna </a:t>
            </a:r>
            <a:r>
              <a:rPr sz="1100" spc="-5" dirty="0">
                <a:solidFill>
                  <a:srgbClr val="242424"/>
                </a:solidFill>
                <a:latin typeface="Arial"/>
                <a:cs typeface="Arial"/>
              </a:rPr>
              <a:t>Pironti,  responsabile </a:t>
            </a:r>
            <a:r>
              <a:rPr sz="1100" dirty="0">
                <a:solidFill>
                  <a:srgbClr val="242424"/>
                </a:solidFill>
                <a:latin typeface="Arial"/>
                <a:cs typeface="Arial"/>
              </a:rPr>
              <a:t>del </a:t>
            </a:r>
            <a:r>
              <a:rPr sz="1100" spc="-5" dirty="0">
                <a:solidFill>
                  <a:srgbClr val="242424"/>
                </a:solidFill>
                <a:latin typeface="Arial"/>
                <a:cs typeface="Arial"/>
              </a:rPr>
              <a:t>dipartimento educazione </a:t>
            </a:r>
            <a:r>
              <a:rPr sz="1100" dirty="0">
                <a:solidFill>
                  <a:srgbClr val="242424"/>
                </a:solidFill>
                <a:latin typeface="Arial"/>
                <a:cs typeface="Arial"/>
              </a:rPr>
              <a:t>del </a:t>
            </a:r>
            <a:r>
              <a:rPr sz="1100" spc="-5" dirty="0">
                <a:solidFill>
                  <a:srgbClr val="242424"/>
                </a:solidFill>
                <a:latin typeface="Arial"/>
                <a:cs typeface="Arial"/>
              </a:rPr>
              <a:t>castello </a:t>
            </a:r>
            <a:r>
              <a:rPr sz="1100" dirty="0">
                <a:solidFill>
                  <a:srgbClr val="242424"/>
                </a:solidFill>
                <a:latin typeface="Arial"/>
                <a:cs typeface="Arial"/>
              </a:rPr>
              <a:t>di </a:t>
            </a:r>
            <a:r>
              <a:rPr sz="1100" spc="-10" dirty="0">
                <a:solidFill>
                  <a:srgbClr val="242424"/>
                </a:solidFill>
                <a:latin typeface="Arial"/>
                <a:cs typeface="Arial"/>
              </a:rPr>
              <a:t>Rivoli </a:t>
            </a:r>
            <a:r>
              <a:rPr sz="1100" dirty="0">
                <a:solidFill>
                  <a:srgbClr val="242424"/>
                </a:solidFill>
                <a:latin typeface="Arial"/>
                <a:cs typeface="Arial"/>
              </a:rPr>
              <a:t>(Torino). "</a:t>
            </a:r>
            <a:r>
              <a:rPr sz="1100" u="sng" dirty="0">
                <a:solidFill>
                  <a:srgbClr val="167EC3"/>
                </a:solidFill>
                <a:uFill>
                  <a:solidFill>
                    <a:srgbClr val="167EC3"/>
                  </a:solidFill>
                </a:uFill>
                <a:latin typeface="Arial"/>
                <a:cs typeface="Arial"/>
                <a:hlinkClick r:id="rId3"/>
              </a:rPr>
              <a:t>Il museo </a:t>
            </a:r>
            <a:r>
              <a:rPr sz="1100" u="sng" spc="-5" dirty="0">
                <a:solidFill>
                  <a:srgbClr val="167EC3"/>
                </a:solidFill>
                <a:uFill>
                  <a:solidFill>
                    <a:srgbClr val="167EC3"/>
                  </a:solidFill>
                </a:uFill>
                <a:latin typeface="Arial"/>
                <a:cs typeface="Arial"/>
                <a:hlinkClick r:id="rId3"/>
              </a:rPr>
              <a:t>immaginario</a:t>
            </a:r>
            <a:r>
              <a:rPr sz="1100" spc="-5" dirty="0">
                <a:solidFill>
                  <a:srgbClr val="242424"/>
                </a:solidFill>
                <a:latin typeface="Arial"/>
                <a:cs typeface="Arial"/>
              </a:rPr>
              <a:t>",  </a:t>
            </a:r>
            <a:r>
              <a:rPr sz="1100" dirty="0">
                <a:solidFill>
                  <a:srgbClr val="242424"/>
                </a:solidFill>
                <a:latin typeface="Arial"/>
                <a:cs typeface="Arial"/>
              </a:rPr>
              <a:t>scelto </a:t>
            </a:r>
            <a:r>
              <a:rPr sz="1100" spc="-5" dirty="0">
                <a:solidFill>
                  <a:srgbClr val="242424"/>
                </a:solidFill>
                <a:latin typeface="Arial"/>
                <a:cs typeface="Arial"/>
              </a:rPr>
              <a:t>come filo conduttore per l'edizione precedente, </a:t>
            </a:r>
            <a:r>
              <a:rPr sz="1100" spc="5" dirty="0">
                <a:solidFill>
                  <a:srgbClr val="242424"/>
                </a:solidFill>
                <a:latin typeface="Arial"/>
                <a:cs typeface="Arial"/>
              </a:rPr>
              <a:t>fa </a:t>
            </a:r>
            <a:r>
              <a:rPr sz="1100" spc="-5" dirty="0">
                <a:solidFill>
                  <a:srgbClr val="242424"/>
                </a:solidFill>
                <a:latin typeface="Arial"/>
                <a:cs typeface="Arial"/>
              </a:rPr>
              <a:t>oggi posto </a:t>
            </a:r>
            <a:r>
              <a:rPr sz="1100" dirty="0">
                <a:solidFill>
                  <a:srgbClr val="242424"/>
                </a:solidFill>
                <a:latin typeface="Arial"/>
                <a:cs typeface="Arial"/>
              </a:rPr>
              <a:t>a </a:t>
            </a:r>
            <a:r>
              <a:rPr sz="1100" spc="-5" dirty="0">
                <a:solidFill>
                  <a:srgbClr val="242424"/>
                </a:solidFill>
                <a:latin typeface="Arial"/>
                <a:cs typeface="Arial"/>
              </a:rPr>
              <a:t>"L'alfabeto del</a:t>
            </a:r>
            <a:r>
              <a:rPr sz="1100" spc="95" dirty="0">
                <a:solidFill>
                  <a:srgbClr val="242424"/>
                </a:solidFill>
                <a:latin typeface="Arial"/>
                <a:cs typeface="Arial"/>
              </a:rPr>
              <a:t> </a:t>
            </a:r>
            <a:r>
              <a:rPr sz="1100" spc="-5" dirty="0">
                <a:solidFill>
                  <a:srgbClr val="242424"/>
                </a:solidFill>
                <a:latin typeface="Arial"/>
                <a:cs typeface="Arial"/>
              </a:rPr>
              <a:t>mondo.</a:t>
            </a:r>
            <a:endParaRPr sz="1100">
              <a:latin typeface="Arial"/>
              <a:cs typeface="Arial"/>
            </a:endParaRPr>
          </a:p>
          <a:p>
            <a:pPr marL="60960" marR="17145" algn="ctr">
              <a:lnSpc>
                <a:spcPts val="1460"/>
              </a:lnSpc>
              <a:spcBef>
                <a:spcPts val="65"/>
              </a:spcBef>
            </a:pPr>
            <a:r>
              <a:rPr sz="1100" dirty="0">
                <a:solidFill>
                  <a:srgbClr val="242424"/>
                </a:solidFill>
                <a:latin typeface="Arial"/>
                <a:cs typeface="Arial"/>
              </a:rPr>
              <a:t>Leggiamo i </a:t>
            </a:r>
            <a:r>
              <a:rPr sz="1100" spc="-5" dirty="0">
                <a:solidFill>
                  <a:srgbClr val="242424"/>
                </a:solidFill>
                <a:latin typeface="Arial"/>
                <a:cs typeface="Arial"/>
              </a:rPr>
              <a:t>segni intorno </a:t>
            </a:r>
            <a:r>
              <a:rPr sz="1100" dirty="0">
                <a:solidFill>
                  <a:srgbClr val="242424"/>
                </a:solidFill>
                <a:latin typeface="Arial"/>
                <a:cs typeface="Arial"/>
              </a:rPr>
              <a:t>a noi e </a:t>
            </a:r>
            <a:r>
              <a:rPr sz="1100" spc="-5" dirty="0">
                <a:solidFill>
                  <a:srgbClr val="242424"/>
                </a:solidFill>
                <a:latin typeface="Arial"/>
                <a:cs typeface="Arial"/>
              </a:rPr>
              <a:t>raccontiamo". Temi differenti, </a:t>
            </a:r>
            <a:r>
              <a:rPr sz="1100" dirty="0">
                <a:solidFill>
                  <a:srgbClr val="242424"/>
                </a:solidFill>
                <a:latin typeface="Arial"/>
                <a:cs typeface="Arial"/>
              </a:rPr>
              <a:t>ma un </a:t>
            </a:r>
            <a:r>
              <a:rPr sz="1100" spc="-5" dirty="0">
                <a:solidFill>
                  <a:srgbClr val="242424"/>
                </a:solidFill>
                <a:latin typeface="Arial"/>
                <a:cs typeface="Arial"/>
              </a:rPr>
              <a:t>unico </a:t>
            </a:r>
            <a:r>
              <a:rPr sz="1100" dirty="0">
                <a:solidFill>
                  <a:srgbClr val="242424"/>
                </a:solidFill>
                <a:latin typeface="Arial"/>
                <a:cs typeface="Arial"/>
              </a:rPr>
              <a:t>comun </a:t>
            </a:r>
            <a:r>
              <a:rPr sz="1100" spc="-5" dirty="0">
                <a:solidFill>
                  <a:srgbClr val="242424"/>
                </a:solidFill>
                <a:latin typeface="Arial"/>
                <a:cs typeface="Arial"/>
              </a:rPr>
              <a:t>denominatore:  </a:t>
            </a:r>
            <a:r>
              <a:rPr sz="1100" dirty="0">
                <a:solidFill>
                  <a:srgbClr val="242424"/>
                </a:solidFill>
                <a:latin typeface="Arial"/>
                <a:cs typeface="Arial"/>
              </a:rPr>
              <a:t>"Il </a:t>
            </a:r>
            <a:r>
              <a:rPr sz="1100" spc="-5" dirty="0">
                <a:solidFill>
                  <a:srgbClr val="242424"/>
                </a:solidFill>
                <a:latin typeface="Arial"/>
                <a:cs typeface="Arial"/>
              </a:rPr>
              <a:t>rinnovato impegno </a:t>
            </a:r>
            <a:r>
              <a:rPr sz="1100" spc="-10" dirty="0">
                <a:solidFill>
                  <a:srgbClr val="242424"/>
                </a:solidFill>
                <a:latin typeface="Arial"/>
                <a:cs typeface="Arial"/>
              </a:rPr>
              <a:t>delle </a:t>
            </a:r>
            <a:r>
              <a:rPr sz="1100" dirty="0">
                <a:solidFill>
                  <a:srgbClr val="242424"/>
                </a:solidFill>
                <a:latin typeface="Arial"/>
                <a:cs typeface="Arial"/>
              </a:rPr>
              <a:t>banche a </a:t>
            </a:r>
            <a:r>
              <a:rPr sz="1100" spc="-5" dirty="0">
                <a:solidFill>
                  <a:srgbClr val="242424"/>
                </a:solidFill>
                <a:latin typeface="Arial"/>
                <a:cs typeface="Arial"/>
              </a:rPr>
              <a:t>investire nei giovani </a:t>
            </a:r>
            <a:r>
              <a:rPr sz="1100" dirty="0">
                <a:solidFill>
                  <a:srgbClr val="242424"/>
                </a:solidFill>
                <a:latin typeface="Arial"/>
                <a:cs typeface="Arial"/>
              </a:rPr>
              <a:t>e nel</a:t>
            </a:r>
            <a:r>
              <a:rPr sz="1100" spc="25" dirty="0">
                <a:solidFill>
                  <a:srgbClr val="242424"/>
                </a:solidFill>
                <a:latin typeface="Arial"/>
                <a:cs typeface="Arial"/>
              </a:rPr>
              <a:t> </a:t>
            </a:r>
            <a:r>
              <a:rPr sz="1100" spc="-5" dirty="0">
                <a:solidFill>
                  <a:srgbClr val="242424"/>
                </a:solidFill>
                <a:latin typeface="Arial"/>
                <a:cs typeface="Arial"/>
              </a:rPr>
              <a:t>futuro".</a:t>
            </a:r>
            <a:endParaRPr sz="1100">
              <a:latin typeface="Arial"/>
              <a:cs typeface="Arial"/>
            </a:endParaRPr>
          </a:p>
        </p:txBody>
      </p:sp>
      <p:sp>
        <p:nvSpPr>
          <p:cNvPr id="4" name="object 4"/>
          <p:cNvSpPr txBox="1"/>
          <p:nvPr/>
        </p:nvSpPr>
        <p:spPr>
          <a:xfrm>
            <a:off x="721868" y="7090638"/>
            <a:ext cx="6112510" cy="2796540"/>
          </a:xfrm>
          <a:prstGeom prst="rect">
            <a:avLst/>
          </a:prstGeom>
        </p:spPr>
        <p:txBody>
          <a:bodyPr vert="horz" wrap="square" lIns="0" tIns="12065" rIns="0" bIns="0" rtlCol="0">
            <a:spAutoFit/>
          </a:bodyPr>
          <a:lstStyle/>
          <a:p>
            <a:pPr marL="29209" marR="22225" indent="1270" algn="ctr">
              <a:lnSpc>
                <a:spcPct val="110100"/>
              </a:lnSpc>
              <a:spcBef>
                <a:spcPts val="95"/>
              </a:spcBef>
            </a:pPr>
            <a:r>
              <a:rPr sz="1100" dirty="0">
                <a:solidFill>
                  <a:srgbClr val="242424"/>
                </a:solidFill>
                <a:latin typeface="Arial"/>
                <a:cs typeface="Arial"/>
              </a:rPr>
              <a:t>"La </a:t>
            </a:r>
            <a:r>
              <a:rPr sz="1100" spc="-5" dirty="0">
                <a:solidFill>
                  <a:srgbClr val="242424"/>
                </a:solidFill>
                <a:latin typeface="Arial"/>
                <a:cs typeface="Arial"/>
              </a:rPr>
              <a:t>cultura </a:t>
            </a:r>
            <a:r>
              <a:rPr sz="1100" dirty="0">
                <a:solidFill>
                  <a:srgbClr val="242424"/>
                </a:solidFill>
                <a:latin typeface="Arial"/>
                <a:cs typeface="Arial"/>
              </a:rPr>
              <a:t>sta </a:t>
            </a:r>
            <a:r>
              <a:rPr sz="1100" spc="-5" dirty="0">
                <a:solidFill>
                  <a:srgbClr val="242424"/>
                </a:solidFill>
                <a:latin typeface="Arial"/>
                <a:cs typeface="Arial"/>
              </a:rPr>
              <a:t>diventando quindi sempre più </a:t>
            </a:r>
            <a:r>
              <a:rPr sz="1100" dirty="0">
                <a:solidFill>
                  <a:srgbClr val="242424"/>
                </a:solidFill>
                <a:latin typeface="Arial"/>
                <a:cs typeface="Arial"/>
              </a:rPr>
              <a:t>un </a:t>
            </a:r>
            <a:r>
              <a:rPr sz="1100" spc="-5" dirty="0">
                <a:solidFill>
                  <a:srgbClr val="242424"/>
                </a:solidFill>
                <a:latin typeface="Arial"/>
                <a:cs typeface="Arial"/>
              </a:rPr>
              <a:t>affare privato?", chiede qualcuno. "Il sostegno dei  privati </a:t>
            </a:r>
            <a:r>
              <a:rPr sz="1100" dirty="0">
                <a:solidFill>
                  <a:srgbClr val="242424"/>
                </a:solidFill>
                <a:latin typeface="Arial"/>
                <a:cs typeface="Arial"/>
              </a:rPr>
              <a:t>e </a:t>
            </a:r>
            <a:r>
              <a:rPr sz="1100" spc="-5" dirty="0">
                <a:solidFill>
                  <a:srgbClr val="242424"/>
                </a:solidFill>
                <a:latin typeface="Arial"/>
                <a:cs typeface="Arial"/>
              </a:rPr>
              <a:t>il pluralismo sono fondamentali per promuoverla", ribatte Antonio Patuelli. </a:t>
            </a:r>
            <a:r>
              <a:rPr sz="1100" dirty="0">
                <a:solidFill>
                  <a:srgbClr val="242424"/>
                </a:solidFill>
                <a:latin typeface="Arial"/>
                <a:cs typeface="Arial"/>
              </a:rPr>
              <a:t>"L'anno </a:t>
            </a:r>
            <a:r>
              <a:rPr sz="1100" spc="-5" dirty="0">
                <a:solidFill>
                  <a:srgbClr val="242424"/>
                </a:solidFill>
                <a:latin typeface="Arial"/>
                <a:cs typeface="Arial"/>
              </a:rPr>
              <a:t>scorso  </a:t>
            </a:r>
            <a:r>
              <a:rPr sz="1100" dirty="0">
                <a:solidFill>
                  <a:srgbClr val="242424"/>
                </a:solidFill>
                <a:latin typeface="Arial"/>
                <a:cs typeface="Arial"/>
              </a:rPr>
              <a:t>è </a:t>
            </a:r>
            <a:r>
              <a:rPr sz="1100" spc="-5" dirty="0">
                <a:solidFill>
                  <a:srgbClr val="242424"/>
                </a:solidFill>
                <a:latin typeface="Arial"/>
                <a:cs typeface="Arial"/>
              </a:rPr>
              <a:t>stata un'epifania, </a:t>
            </a:r>
            <a:r>
              <a:rPr sz="1100" dirty="0">
                <a:solidFill>
                  <a:srgbClr val="242424"/>
                </a:solidFill>
                <a:latin typeface="Arial"/>
                <a:cs typeface="Arial"/>
              </a:rPr>
              <a:t>ora </a:t>
            </a:r>
            <a:r>
              <a:rPr sz="1100" spc="-5" dirty="0">
                <a:solidFill>
                  <a:srgbClr val="242424"/>
                </a:solidFill>
                <a:latin typeface="Arial"/>
                <a:cs typeface="Arial"/>
              </a:rPr>
              <a:t>l'evento </a:t>
            </a:r>
            <a:r>
              <a:rPr sz="1100" dirty="0">
                <a:solidFill>
                  <a:srgbClr val="242424"/>
                </a:solidFill>
                <a:latin typeface="Arial"/>
                <a:cs typeface="Arial"/>
              </a:rPr>
              <a:t>si propone non </a:t>
            </a:r>
            <a:r>
              <a:rPr sz="1100" spc="-5" dirty="0">
                <a:solidFill>
                  <a:srgbClr val="242424"/>
                </a:solidFill>
                <a:latin typeface="Arial"/>
                <a:cs typeface="Arial"/>
              </a:rPr>
              <a:t>solo </a:t>
            </a:r>
            <a:r>
              <a:rPr sz="1100" dirty="0">
                <a:solidFill>
                  <a:srgbClr val="242424"/>
                </a:solidFill>
                <a:latin typeface="Arial"/>
                <a:cs typeface="Arial"/>
              </a:rPr>
              <a:t>di essere </a:t>
            </a:r>
            <a:r>
              <a:rPr sz="1100" spc="-5" dirty="0">
                <a:solidFill>
                  <a:srgbClr val="242424"/>
                </a:solidFill>
                <a:latin typeface="Arial"/>
                <a:cs typeface="Arial"/>
              </a:rPr>
              <a:t>ripetuto, ma </a:t>
            </a:r>
            <a:r>
              <a:rPr sz="1100" dirty="0">
                <a:solidFill>
                  <a:srgbClr val="242424"/>
                </a:solidFill>
                <a:latin typeface="Arial"/>
                <a:cs typeface="Arial"/>
              </a:rPr>
              <a:t>anche di </a:t>
            </a:r>
            <a:r>
              <a:rPr sz="1100" spc="-5" dirty="0">
                <a:solidFill>
                  <a:srgbClr val="242424"/>
                </a:solidFill>
                <a:latin typeface="Arial"/>
                <a:cs typeface="Arial"/>
              </a:rPr>
              <a:t>diventare </a:t>
            </a:r>
            <a:r>
              <a:rPr sz="1100" dirty="0">
                <a:solidFill>
                  <a:srgbClr val="242424"/>
                </a:solidFill>
                <a:latin typeface="Arial"/>
                <a:cs typeface="Arial"/>
              </a:rPr>
              <a:t>un  </a:t>
            </a:r>
            <a:r>
              <a:rPr sz="1100" spc="-5" dirty="0">
                <a:solidFill>
                  <a:srgbClr val="242424"/>
                </a:solidFill>
                <a:latin typeface="Arial"/>
                <a:cs typeface="Arial"/>
              </a:rPr>
              <a:t>classico. </a:t>
            </a:r>
            <a:r>
              <a:rPr sz="1100" dirty="0">
                <a:solidFill>
                  <a:srgbClr val="242424"/>
                </a:solidFill>
                <a:latin typeface="Arial"/>
                <a:cs typeface="Arial"/>
              </a:rPr>
              <a:t>I </a:t>
            </a:r>
            <a:r>
              <a:rPr sz="1100" spc="-5" dirty="0">
                <a:solidFill>
                  <a:srgbClr val="242424"/>
                </a:solidFill>
                <a:latin typeface="Arial"/>
                <a:cs typeface="Arial"/>
              </a:rPr>
              <a:t>numeri </a:t>
            </a:r>
            <a:r>
              <a:rPr sz="1100" dirty="0">
                <a:solidFill>
                  <a:srgbClr val="242424"/>
                </a:solidFill>
                <a:latin typeface="Arial"/>
                <a:cs typeface="Arial"/>
              </a:rPr>
              <a:t>di </a:t>
            </a:r>
            <a:r>
              <a:rPr sz="1100" spc="-5" dirty="0">
                <a:solidFill>
                  <a:srgbClr val="242424"/>
                </a:solidFill>
                <a:latin typeface="Arial"/>
                <a:cs typeface="Arial"/>
              </a:rPr>
              <a:t>quest'anno evidenziano </a:t>
            </a:r>
            <a:r>
              <a:rPr sz="1100" dirty="0">
                <a:solidFill>
                  <a:srgbClr val="242424"/>
                </a:solidFill>
                <a:latin typeface="Arial"/>
                <a:cs typeface="Arial"/>
              </a:rPr>
              <a:t>un </a:t>
            </a:r>
            <a:r>
              <a:rPr sz="1100" spc="-5" dirty="0">
                <a:solidFill>
                  <a:srgbClr val="242424"/>
                </a:solidFill>
                <a:latin typeface="Arial"/>
                <a:cs typeface="Arial"/>
              </a:rPr>
              <a:t>incremento </a:t>
            </a:r>
            <a:r>
              <a:rPr sz="1100" dirty="0">
                <a:solidFill>
                  <a:srgbClr val="242424"/>
                </a:solidFill>
                <a:latin typeface="Arial"/>
                <a:cs typeface="Arial"/>
              </a:rPr>
              <a:t>del 20 </a:t>
            </a:r>
            <a:r>
              <a:rPr sz="1100" spc="-5" dirty="0">
                <a:solidFill>
                  <a:srgbClr val="242424"/>
                </a:solidFill>
                <a:latin typeface="Arial"/>
                <a:cs typeface="Arial"/>
              </a:rPr>
              <a:t>per cento nelle adesioni. </a:t>
            </a:r>
            <a:r>
              <a:rPr sz="1100" dirty="0">
                <a:solidFill>
                  <a:srgbClr val="242424"/>
                </a:solidFill>
                <a:latin typeface="Arial"/>
                <a:cs typeface="Arial"/>
              </a:rPr>
              <a:t>E </a:t>
            </a:r>
            <a:r>
              <a:rPr sz="1100" spc="-5" dirty="0">
                <a:solidFill>
                  <a:srgbClr val="242424"/>
                </a:solidFill>
                <a:latin typeface="Arial"/>
                <a:cs typeface="Arial"/>
              </a:rPr>
              <a:t>il  </a:t>
            </a:r>
            <a:r>
              <a:rPr sz="1100" dirty="0">
                <a:solidFill>
                  <a:srgbClr val="242424"/>
                </a:solidFill>
                <a:latin typeface="Arial"/>
                <a:cs typeface="Arial"/>
              </a:rPr>
              <a:t>tema scelto per </a:t>
            </a:r>
            <a:r>
              <a:rPr sz="1100" spc="-5" dirty="0">
                <a:solidFill>
                  <a:srgbClr val="242424"/>
                </a:solidFill>
                <a:latin typeface="Arial"/>
                <a:cs typeface="Arial"/>
              </a:rPr>
              <a:t>l'edizione </a:t>
            </a:r>
            <a:r>
              <a:rPr sz="1100" dirty="0">
                <a:solidFill>
                  <a:srgbClr val="242424"/>
                </a:solidFill>
                <a:latin typeface="Arial"/>
                <a:cs typeface="Arial"/>
              </a:rPr>
              <a:t>2015 ha </a:t>
            </a:r>
            <a:r>
              <a:rPr sz="1100" spc="-5" dirty="0">
                <a:solidFill>
                  <a:srgbClr val="242424"/>
                </a:solidFill>
                <a:latin typeface="Arial"/>
                <a:cs typeface="Arial"/>
              </a:rPr>
              <a:t>molti significati". Primo: </a:t>
            </a:r>
            <a:r>
              <a:rPr sz="1100" dirty="0">
                <a:solidFill>
                  <a:srgbClr val="242424"/>
                </a:solidFill>
                <a:latin typeface="Arial"/>
                <a:cs typeface="Arial"/>
              </a:rPr>
              <a:t>una </a:t>
            </a:r>
            <a:r>
              <a:rPr sz="1100" spc="-5" dirty="0">
                <a:solidFill>
                  <a:srgbClr val="242424"/>
                </a:solidFill>
                <a:latin typeface="Arial"/>
                <a:cs typeface="Arial"/>
              </a:rPr>
              <a:t>nuova alfabetizzazione dell'Italia  </a:t>
            </a:r>
            <a:r>
              <a:rPr sz="1100" dirty="0">
                <a:solidFill>
                  <a:srgbClr val="242424"/>
                </a:solidFill>
                <a:latin typeface="Arial"/>
                <a:cs typeface="Arial"/>
              </a:rPr>
              <a:t>contro </a:t>
            </a:r>
            <a:r>
              <a:rPr sz="1100" spc="-5" dirty="0">
                <a:solidFill>
                  <a:srgbClr val="242424"/>
                </a:solidFill>
                <a:latin typeface="Arial"/>
                <a:cs typeface="Arial"/>
              </a:rPr>
              <a:t>quello </a:t>
            </a:r>
            <a:r>
              <a:rPr sz="1100" dirty="0">
                <a:solidFill>
                  <a:srgbClr val="242424"/>
                </a:solidFill>
                <a:latin typeface="Arial"/>
                <a:cs typeface="Arial"/>
              </a:rPr>
              <a:t>che </a:t>
            </a:r>
            <a:r>
              <a:rPr sz="1100" spc="-5" dirty="0">
                <a:solidFill>
                  <a:srgbClr val="242424"/>
                </a:solidFill>
                <a:latin typeface="Arial"/>
                <a:cs typeface="Arial"/>
              </a:rPr>
              <a:t>Patuelli definisce "l'imbastardimento </a:t>
            </a:r>
            <a:r>
              <a:rPr sz="1100" dirty="0">
                <a:solidFill>
                  <a:srgbClr val="242424"/>
                </a:solidFill>
                <a:latin typeface="Arial"/>
                <a:cs typeface="Arial"/>
              </a:rPr>
              <a:t>della </a:t>
            </a:r>
            <a:r>
              <a:rPr sz="1100" spc="-5" dirty="0">
                <a:solidFill>
                  <a:srgbClr val="242424"/>
                </a:solidFill>
                <a:latin typeface="Arial"/>
                <a:cs typeface="Arial"/>
              </a:rPr>
              <a:t>nostra lingua". Prosegue: </a:t>
            </a:r>
            <a:r>
              <a:rPr sz="1100" dirty="0">
                <a:solidFill>
                  <a:srgbClr val="242424"/>
                </a:solidFill>
                <a:latin typeface="Arial"/>
                <a:cs typeface="Arial"/>
              </a:rPr>
              <a:t>"Ogni </a:t>
            </a:r>
            <a:r>
              <a:rPr sz="1100" spc="-5" dirty="0">
                <a:solidFill>
                  <a:srgbClr val="242424"/>
                </a:solidFill>
                <a:latin typeface="Arial"/>
                <a:cs typeface="Arial"/>
              </a:rPr>
              <a:t>volta  </a:t>
            </a:r>
            <a:r>
              <a:rPr sz="1100" dirty="0">
                <a:solidFill>
                  <a:srgbClr val="242424"/>
                </a:solidFill>
                <a:latin typeface="Arial"/>
                <a:cs typeface="Arial"/>
              </a:rPr>
              <a:t>che </a:t>
            </a:r>
            <a:r>
              <a:rPr sz="1100" spc="-5" dirty="0">
                <a:solidFill>
                  <a:srgbClr val="242424"/>
                </a:solidFill>
                <a:latin typeface="Arial"/>
                <a:cs typeface="Arial"/>
              </a:rPr>
              <a:t>l'italiano viene inframmezzato </a:t>
            </a:r>
            <a:r>
              <a:rPr sz="1100" dirty="0">
                <a:solidFill>
                  <a:srgbClr val="242424"/>
                </a:solidFill>
                <a:latin typeface="Arial"/>
                <a:cs typeface="Arial"/>
              </a:rPr>
              <a:t>da </a:t>
            </a:r>
            <a:r>
              <a:rPr sz="1100" spc="-5" dirty="0">
                <a:solidFill>
                  <a:srgbClr val="242424"/>
                </a:solidFill>
                <a:latin typeface="Arial"/>
                <a:cs typeface="Arial"/>
              </a:rPr>
              <a:t>termini che </a:t>
            </a:r>
            <a:r>
              <a:rPr sz="1100" dirty="0">
                <a:solidFill>
                  <a:srgbClr val="242424"/>
                </a:solidFill>
                <a:latin typeface="Arial"/>
                <a:cs typeface="Arial"/>
              </a:rPr>
              <a:t>fanno </a:t>
            </a:r>
            <a:r>
              <a:rPr sz="1100" spc="-5" dirty="0">
                <a:solidFill>
                  <a:srgbClr val="242424"/>
                </a:solidFill>
                <a:latin typeface="Arial"/>
                <a:cs typeface="Arial"/>
              </a:rPr>
              <a:t>riferimento </a:t>
            </a:r>
            <a:r>
              <a:rPr sz="1100" dirty="0">
                <a:solidFill>
                  <a:srgbClr val="242424"/>
                </a:solidFill>
                <a:latin typeface="Arial"/>
                <a:cs typeface="Arial"/>
              </a:rPr>
              <a:t>ad </a:t>
            </a:r>
            <a:r>
              <a:rPr sz="1100" spc="-5" dirty="0">
                <a:solidFill>
                  <a:srgbClr val="242424"/>
                </a:solidFill>
                <a:latin typeface="Arial"/>
                <a:cs typeface="Arial"/>
              </a:rPr>
              <a:t>altri idiomi, </a:t>
            </a:r>
            <a:r>
              <a:rPr sz="1100" dirty="0">
                <a:solidFill>
                  <a:srgbClr val="242424"/>
                </a:solidFill>
                <a:latin typeface="Arial"/>
                <a:cs typeface="Arial"/>
              </a:rPr>
              <a:t>si crea  </a:t>
            </a:r>
            <a:r>
              <a:rPr sz="1100" spc="-5" dirty="0">
                <a:solidFill>
                  <a:srgbClr val="242424"/>
                </a:solidFill>
                <a:latin typeface="Arial"/>
                <a:cs typeface="Arial"/>
              </a:rPr>
              <a:t>confusione </a:t>
            </a:r>
            <a:r>
              <a:rPr sz="1100" dirty="0">
                <a:solidFill>
                  <a:srgbClr val="242424"/>
                </a:solidFill>
                <a:latin typeface="Arial"/>
                <a:cs typeface="Arial"/>
              </a:rPr>
              <a:t>anche </a:t>
            </a:r>
            <a:r>
              <a:rPr sz="1100" spc="-5" dirty="0">
                <a:solidFill>
                  <a:srgbClr val="242424"/>
                </a:solidFill>
                <a:latin typeface="Arial"/>
                <a:cs typeface="Arial"/>
              </a:rPr>
              <a:t>sotto il profilo giuridico. </a:t>
            </a:r>
            <a:r>
              <a:rPr sz="1100" dirty="0">
                <a:solidFill>
                  <a:srgbClr val="242424"/>
                </a:solidFill>
                <a:latin typeface="Arial"/>
                <a:cs typeface="Arial"/>
              </a:rPr>
              <a:t>In </a:t>
            </a:r>
            <a:r>
              <a:rPr sz="1100" spc="-5" dirty="0">
                <a:solidFill>
                  <a:srgbClr val="242424"/>
                </a:solidFill>
                <a:latin typeface="Arial"/>
                <a:cs typeface="Arial"/>
              </a:rPr>
              <a:t>secondo luogo, c'è </a:t>
            </a:r>
            <a:r>
              <a:rPr sz="1100" dirty="0">
                <a:solidFill>
                  <a:srgbClr val="242424"/>
                </a:solidFill>
                <a:latin typeface="Arial"/>
                <a:cs typeface="Arial"/>
              </a:rPr>
              <a:t>una </a:t>
            </a:r>
            <a:r>
              <a:rPr sz="1100" spc="-5" dirty="0">
                <a:solidFill>
                  <a:srgbClr val="242424"/>
                </a:solidFill>
                <a:latin typeface="Arial"/>
                <a:cs typeface="Arial"/>
              </a:rPr>
              <a:t>sensibilità particolare verso le  nuove </a:t>
            </a:r>
            <a:r>
              <a:rPr sz="1100" dirty="0">
                <a:solidFill>
                  <a:srgbClr val="242424"/>
                </a:solidFill>
                <a:latin typeface="Arial"/>
                <a:cs typeface="Arial"/>
              </a:rPr>
              <a:t>tecnologie </a:t>
            </a:r>
            <a:r>
              <a:rPr sz="1100" spc="-5" dirty="0">
                <a:solidFill>
                  <a:srgbClr val="242424"/>
                </a:solidFill>
                <a:latin typeface="Arial"/>
                <a:cs typeface="Arial"/>
              </a:rPr>
              <a:t>che danno tante</a:t>
            </a:r>
            <a:r>
              <a:rPr sz="1100" spc="15" dirty="0">
                <a:solidFill>
                  <a:srgbClr val="242424"/>
                </a:solidFill>
                <a:latin typeface="Arial"/>
                <a:cs typeface="Arial"/>
              </a:rPr>
              <a:t> </a:t>
            </a:r>
            <a:r>
              <a:rPr sz="1100" spc="-5" dirty="0">
                <a:solidFill>
                  <a:srgbClr val="242424"/>
                </a:solidFill>
                <a:latin typeface="Arial"/>
                <a:cs typeface="Arial"/>
              </a:rPr>
              <a:t>opportunità".</a:t>
            </a:r>
            <a:endParaRPr sz="1100">
              <a:latin typeface="Arial"/>
              <a:cs typeface="Arial"/>
            </a:endParaRPr>
          </a:p>
          <a:p>
            <a:pPr>
              <a:lnSpc>
                <a:spcPct val="100000"/>
              </a:lnSpc>
              <a:spcBef>
                <a:spcPts val="25"/>
              </a:spcBef>
            </a:pPr>
            <a:endParaRPr sz="1250">
              <a:latin typeface="Times New Roman"/>
              <a:cs typeface="Times New Roman"/>
            </a:endParaRPr>
          </a:p>
          <a:p>
            <a:pPr marL="12700" marR="5080" indent="-1905" algn="ctr">
              <a:lnSpc>
                <a:spcPct val="110200"/>
              </a:lnSpc>
            </a:pPr>
            <a:r>
              <a:rPr sz="1100" dirty="0">
                <a:solidFill>
                  <a:srgbClr val="242424"/>
                </a:solidFill>
                <a:latin typeface="Arial"/>
                <a:cs typeface="Arial"/>
              </a:rPr>
              <a:t>Sei giorni, </a:t>
            </a:r>
            <a:r>
              <a:rPr sz="1100" spc="-5" dirty="0">
                <a:solidFill>
                  <a:srgbClr val="242424"/>
                </a:solidFill>
                <a:latin typeface="Arial"/>
                <a:cs typeface="Arial"/>
              </a:rPr>
              <a:t>sessanta città diverse, </a:t>
            </a:r>
            <a:r>
              <a:rPr sz="1100" dirty="0">
                <a:solidFill>
                  <a:srgbClr val="242424"/>
                </a:solidFill>
                <a:latin typeface="Arial"/>
                <a:cs typeface="Arial"/>
              </a:rPr>
              <a:t>anche </a:t>
            </a:r>
            <a:r>
              <a:rPr sz="1100" spc="-5" dirty="0">
                <a:solidFill>
                  <a:srgbClr val="242424"/>
                </a:solidFill>
                <a:latin typeface="Arial"/>
                <a:cs typeface="Arial"/>
              </a:rPr>
              <a:t>piccoli paesi. Oltre ottanta gli eventi </a:t>
            </a:r>
            <a:r>
              <a:rPr sz="1100" dirty="0">
                <a:solidFill>
                  <a:srgbClr val="242424"/>
                </a:solidFill>
                <a:latin typeface="Arial"/>
                <a:cs typeface="Arial"/>
              </a:rPr>
              <a:t>e i </a:t>
            </a:r>
            <a:r>
              <a:rPr sz="1100" spc="-5" dirty="0">
                <a:solidFill>
                  <a:srgbClr val="242424"/>
                </a:solidFill>
                <a:latin typeface="Arial"/>
                <a:cs typeface="Arial"/>
              </a:rPr>
              <a:t>laboratori messi in  scaletta. Tanti </a:t>
            </a:r>
            <a:r>
              <a:rPr sz="1100" dirty="0">
                <a:solidFill>
                  <a:srgbClr val="242424"/>
                </a:solidFill>
                <a:latin typeface="Arial"/>
                <a:cs typeface="Arial"/>
              </a:rPr>
              <a:t>i </a:t>
            </a:r>
            <a:r>
              <a:rPr sz="1100" spc="-5" dirty="0">
                <a:solidFill>
                  <a:srgbClr val="242424"/>
                </a:solidFill>
                <a:latin typeface="Arial"/>
                <a:cs typeface="Arial"/>
              </a:rPr>
              <a:t>palazzi monumentali aperti </a:t>
            </a:r>
            <a:r>
              <a:rPr sz="1100" dirty="0">
                <a:solidFill>
                  <a:srgbClr val="242424"/>
                </a:solidFill>
                <a:latin typeface="Arial"/>
                <a:cs typeface="Arial"/>
              </a:rPr>
              <a:t>per </a:t>
            </a:r>
            <a:r>
              <a:rPr sz="1100" spc="-5" dirty="0">
                <a:solidFill>
                  <a:srgbClr val="242424"/>
                </a:solidFill>
                <a:latin typeface="Arial"/>
                <a:cs typeface="Arial"/>
              </a:rPr>
              <a:t>l'occasione. Dal </a:t>
            </a:r>
            <a:r>
              <a:rPr sz="1100" dirty="0">
                <a:solidFill>
                  <a:srgbClr val="242424"/>
                </a:solidFill>
                <a:latin typeface="Arial"/>
                <a:cs typeface="Arial"/>
              </a:rPr>
              <a:t>sud al </a:t>
            </a:r>
            <a:r>
              <a:rPr sz="1100" spc="-5" dirty="0">
                <a:solidFill>
                  <a:srgbClr val="242424"/>
                </a:solidFill>
                <a:latin typeface="Arial"/>
                <a:cs typeface="Arial"/>
              </a:rPr>
              <a:t>nord </a:t>
            </a:r>
            <a:r>
              <a:rPr sz="1100" dirty="0">
                <a:solidFill>
                  <a:srgbClr val="242424"/>
                </a:solidFill>
                <a:latin typeface="Arial"/>
                <a:cs typeface="Arial"/>
              </a:rPr>
              <a:t>del </a:t>
            </a:r>
            <a:r>
              <a:rPr sz="1100" spc="-5" dirty="0">
                <a:solidFill>
                  <a:srgbClr val="242424"/>
                </a:solidFill>
                <a:latin typeface="Arial"/>
                <a:cs typeface="Arial"/>
              </a:rPr>
              <a:t>Paese, </a:t>
            </a:r>
            <a:r>
              <a:rPr sz="1100" dirty="0">
                <a:solidFill>
                  <a:srgbClr val="242424"/>
                </a:solidFill>
                <a:latin typeface="Arial"/>
                <a:cs typeface="Arial"/>
              </a:rPr>
              <a:t>da Bari a  </a:t>
            </a:r>
            <a:r>
              <a:rPr sz="1100" spc="-5" dirty="0">
                <a:solidFill>
                  <a:srgbClr val="242424"/>
                </a:solidFill>
                <a:latin typeface="Arial"/>
                <a:cs typeface="Arial"/>
              </a:rPr>
              <a:t>Milano, </a:t>
            </a:r>
            <a:r>
              <a:rPr sz="1100" dirty="0">
                <a:solidFill>
                  <a:srgbClr val="242424"/>
                </a:solidFill>
                <a:latin typeface="Arial"/>
                <a:cs typeface="Arial"/>
              </a:rPr>
              <a:t>passando per </a:t>
            </a:r>
            <a:r>
              <a:rPr sz="1100" spc="-5" dirty="0">
                <a:solidFill>
                  <a:srgbClr val="242424"/>
                </a:solidFill>
                <a:latin typeface="Arial"/>
                <a:cs typeface="Arial"/>
              </a:rPr>
              <a:t>Ascoli Piceno. L'ambizione: coinvolgere </a:t>
            </a:r>
            <a:r>
              <a:rPr sz="1100" dirty="0">
                <a:solidFill>
                  <a:srgbClr val="242424"/>
                </a:solidFill>
                <a:latin typeface="Arial"/>
                <a:cs typeface="Arial"/>
              </a:rPr>
              <a:t>un </a:t>
            </a:r>
            <a:r>
              <a:rPr sz="1100" spc="-5" dirty="0">
                <a:solidFill>
                  <a:srgbClr val="242424"/>
                </a:solidFill>
                <a:latin typeface="Arial"/>
                <a:cs typeface="Arial"/>
              </a:rPr>
              <a:t>totale </a:t>
            </a:r>
            <a:r>
              <a:rPr sz="1100" dirty="0">
                <a:solidFill>
                  <a:srgbClr val="242424"/>
                </a:solidFill>
                <a:latin typeface="Arial"/>
                <a:cs typeface="Arial"/>
              </a:rPr>
              <a:t>di </a:t>
            </a:r>
            <a:r>
              <a:rPr sz="1100" spc="-5" dirty="0">
                <a:solidFill>
                  <a:srgbClr val="242424"/>
                </a:solidFill>
                <a:latin typeface="Arial"/>
                <a:cs typeface="Arial"/>
              </a:rPr>
              <a:t>10mila ragazzi </a:t>
            </a:r>
            <a:r>
              <a:rPr sz="1100" dirty="0">
                <a:solidFill>
                  <a:srgbClr val="242424"/>
                </a:solidFill>
                <a:latin typeface="Arial"/>
                <a:cs typeface="Arial"/>
              </a:rPr>
              <a:t>d'età  compresa tra i 6 e i 13 </a:t>
            </a:r>
            <a:r>
              <a:rPr sz="1100" spc="-5" dirty="0">
                <a:solidFill>
                  <a:srgbClr val="242424"/>
                </a:solidFill>
                <a:latin typeface="Arial"/>
                <a:cs typeface="Arial"/>
              </a:rPr>
              <a:t>anni. Sono </a:t>
            </a:r>
            <a:r>
              <a:rPr sz="1100" dirty="0">
                <a:solidFill>
                  <a:srgbClr val="242424"/>
                </a:solidFill>
                <a:latin typeface="Arial"/>
                <a:cs typeface="Arial"/>
              </a:rPr>
              <a:t>loro che </a:t>
            </a:r>
            <a:r>
              <a:rPr sz="1100" spc="-5" dirty="0">
                <a:solidFill>
                  <a:srgbClr val="242424"/>
                </a:solidFill>
                <a:latin typeface="Arial"/>
                <a:cs typeface="Arial"/>
              </a:rPr>
              <a:t>dovranno impegnarsi nelle varie attività </a:t>
            </a:r>
            <a:r>
              <a:rPr sz="1100" dirty="0">
                <a:solidFill>
                  <a:srgbClr val="242424"/>
                </a:solidFill>
                <a:latin typeface="Arial"/>
                <a:cs typeface="Arial"/>
              </a:rPr>
              <a:t>ben </a:t>
            </a:r>
            <a:r>
              <a:rPr sz="1100" spc="-5" dirty="0">
                <a:solidFill>
                  <a:srgbClr val="242424"/>
                </a:solidFill>
                <a:latin typeface="Arial"/>
                <a:cs typeface="Arial"/>
              </a:rPr>
              <a:t>architettate  </a:t>
            </a:r>
            <a:r>
              <a:rPr sz="1100" dirty="0">
                <a:solidFill>
                  <a:srgbClr val="242424"/>
                </a:solidFill>
                <a:latin typeface="Arial"/>
                <a:cs typeface="Arial"/>
              </a:rPr>
              <a:t>da Abi &amp; </a:t>
            </a:r>
            <a:r>
              <a:rPr sz="1100" spc="-5" dirty="0">
                <a:solidFill>
                  <a:srgbClr val="242424"/>
                </a:solidFill>
                <a:latin typeface="Arial"/>
                <a:cs typeface="Arial"/>
              </a:rPr>
              <a:t>Co. </a:t>
            </a:r>
            <a:r>
              <a:rPr sz="1100" dirty="0">
                <a:solidFill>
                  <a:srgbClr val="242424"/>
                </a:solidFill>
                <a:latin typeface="Arial"/>
                <a:cs typeface="Arial"/>
              </a:rPr>
              <a:t>per </a:t>
            </a:r>
            <a:r>
              <a:rPr sz="1100" spc="-5" dirty="0">
                <a:solidFill>
                  <a:srgbClr val="242424"/>
                </a:solidFill>
                <a:latin typeface="Arial"/>
                <a:cs typeface="Arial"/>
              </a:rPr>
              <a:t>provare </a:t>
            </a:r>
            <a:r>
              <a:rPr sz="1100" dirty="0">
                <a:solidFill>
                  <a:srgbClr val="242424"/>
                </a:solidFill>
                <a:latin typeface="Arial"/>
                <a:cs typeface="Arial"/>
              </a:rPr>
              <a:t>ad </a:t>
            </a:r>
            <a:r>
              <a:rPr sz="1100" spc="-5" dirty="0">
                <a:solidFill>
                  <a:srgbClr val="242424"/>
                </a:solidFill>
                <a:latin typeface="Arial"/>
                <a:cs typeface="Arial"/>
              </a:rPr>
              <a:t>avvicinare </a:t>
            </a:r>
            <a:r>
              <a:rPr sz="1100" dirty="0">
                <a:solidFill>
                  <a:srgbClr val="242424"/>
                </a:solidFill>
                <a:latin typeface="Arial"/>
                <a:cs typeface="Arial"/>
              </a:rPr>
              <a:t>i teen </a:t>
            </a:r>
            <a:r>
              <a:rPr sz="1100" spc="-5" dirty="0">
                <a:solidFill>
                  <a:srgbClr val="242424"/>
                </a:solidFill>
                <a:latin typeface="Arial"/>
                <a:cs typeface="Arial"/>
              </a:rPr>
              <a:t>alla </a:t>
            </a:r>
            <a:r>
              <a:rPr sz="1100" dirty="0">
                <a:solidFill>
                  <a:srgbClr val="242424"/>
                </a:solidFill>
                <a:latin typeface="Arial"/>
                <a:cs typeface="Arial"/>
              </a:rPr>
              <a:t>cultura. </a:t>
            </a:r>
            <a:r>
              <a:rPr sz="1100" spc="-5" dirty="0">
                <a:solidFill>
                  <a:srgbClr val="242424"/>
                </a:solidFill>
                <a:latin typeface="Arial"/>
                <a:cs typeface="Arial"/>
              </a:rPr>
              <a:t>Ne viene </a:t>
            </a:r>
            <a:r>
              <a:rPr sz="1100" dirty="0">
                <a:solidFill>
                  <a:srgbClr val="242424"/>
                </a:solidFill>
                <a:latin typeface="Arial"/>
                <a:cs typeface="Arial"/>
              </a:rPr>
              <a:t>fuori un </a:t>
            </a:r>
            <a:r>
              <a:rPr sz="1100" spc="5" dirty="0">
                <a:solidFill>
                  <a:srgbClr val="242424"/>
                </a:solidFill>
                <a:latin typeface="Arial"/>
                <a:cs typeface="Arial"/>
              </a:rPr>
              <a:t>mix </a:t>
            </a:r>
            <a:r>
              <a:rPr sz="1100" dirty="0">
                <a:solidFill>
                  <a:srgbClr val="242424"/>
                </a:solidFill>
                <a:latin typeface="Arial"/>
                <a:cs typeface="Arial"/>
              </a:rPr>
              <a:t>di</a:t>
            </a:r>
            <a:r>
              <a:rPr sz="1100" spc="-30" dirty="0">
                <a:solidFill>
                  <a:srgbClr val="242424"/>
                </a:solidFill>
                <a:latin typeface="Arial"/>
                <a:cs typeface="Arial"/>
              </a:rPr>
              <a:t> </a:t>
            </a:r>
            <a:r>
              <a:rPr sz="1100" spc="-5" dirty="0">
                <a:solidFill>
                  <a:srgbClr val="242424"/>
                </a:solidFill>
                <a:latin typeface="Arial"/>
                <a:cs typeface="Arial"/>
              </a:rPr>
              <a:t>arte,</a:t>
            </a:r>
            <a:endParaRPr sz="1100">
              <a:latin typeface="Arial"/>
              <a:cs typeface="Arial"/>
            </a:endParaRPr>
          </a:p>
        </p:txBody>
      </p:sp>
      <p:sp>
        <p:nvSpPr>
          <p:cNvPr id="5" name="object 5"/>
          <p:cNvSpPr/>
          <p:nvPr/>
        </p:nvSpPr>
        <p:spPr>
          <a:xfrm>
            <a:off x="1370330" y="3909059"/>
            <a:ext cx="4736123" cy="306692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555879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417570">
              <a:lnSpc>
                <a:spcPts val="1839"/>
              </a:lnSpc>
            </a:pPr>
            <a:r>
              <a:rPr sz="1600" b="1" spc="-5" dirty="0">
                <a:latin typeface="Arial"/>
                <a:cs typeface="Arial"/>
              </a:rPr>
              <a:t>Terzapagina.blog.kataweb.it  9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85725">
              <a:lnSpc>
                <a:spcPct val="100000"/>
              </a:lnSpc>
              <a:spcBef>
                <a:spcPts val="915"/>
              </a:spcBef>
            </a:pPr>
            <a:r>
              <a:rPr sz="1100" spc="-5" dirty="0">
                <a:solidFill>
                  <a:srgbClr val="242424"/>
                </a:solidFill>
                <a:latin typeface="Arial"/>
                <a:cs typeface="Arial"/>
              </a:rPr>
              <a:t>archeologia, </a:t>
            </a:r>
            <a:r>
              <a:rPr sz="1100" dirty="0">
                <a:solidFill>
                  <a:srgbClr val="242424"/>
                </a:solidFill>
                <a:latin typeface="Arial"/>
                <a:cs typeface="Arial"/>
              </a:rPr>
              <a:t>musica, </a:t>
            </a:r>
            <a:r>
              <a:rPr sz="1100" spc="-5" dirty="0">
                <a:solidFill>
                  <a:srgbClr val="242424"/>
                </a:solidFill>
                <a:latin typeface="Arial"/>
                <a:cs typeface="Arial"/>
              </a:rPr>
              <a:t>canto, lettura, fotografia, robotica, tecnologia, percorsi figurativi </a:t>
            </a:r>
            <a:r>
              <a:rPr sz="1100" dirty="0">
                <a:solidFill>
                  <a:srgbClr val="242424"/>
                </a:solidFill>
                <a:latin typeface="Arial"/>
                <a:cs typeface="Arial"/>
              </a:rPr>
              <a:t>e</a:t>
            </a:r>
            <a:r>
              <a:rPr sz="1100" spc="140" dirty="0">
                <a:solidFill>
                  <a:srgbClr val="242424"/>
                </a:solidFill>
                <a:latin typeface="Arial"/>
                <a:cs typeface="Arial"/>
              </a:rPr>
              <a:t> </a:t>
            </a:r>
            <a:r>
              <a:rPr sz="1100" spc="-5" dirty="0">
                <a:solidFill>
                  <a:srgbClr val="242424"/>
                </a:solidFill>
                <a:latin typeface="Arial"/>
                <a:cs typeface="Arial"/>
              </a:rPr>
              <a:t>linguistici.</a:t>
            </a:r>
            <a:endParaRPr sz="1100">
              <a:latin typeface="Arial"/>
              <a:cs typeface="Arial"/>
            </a:endParaRPr>
          </a:p>
          <a:p>
            <a:pPr marL="78105" marR="74930" indent="635" algn="ctr">
              <a:lnSpc>
                <a:spcPct val="110000"/>
              </a:lnSpc>
            </a:pPr>
            <a:r>
              <a:rPr sz="1100" spc="-5" dirty="0">
                <a:solidFill>
                  <a:srgbClr val="242424"/>
                </a:solidFill>
                <a:latin typeface="Arial"/>
                <a:cs typeface="Arial"/>
              </a:rPr>
              <a:t>Tutto </a:t>
            </a:r>
            <a:r>
              <a:rPr sz="1100" dirty="0">
                <a:solidFill>
                  <a:srgbClr val="242424"/>
                </a:solidFill>
                <a:latin typeface="Arial"/>
                <a:cs typeface="Arial"/>
              </a:rPr>
              <a:t>è </a:t>
            </a:r>
            <a:r>
              <a:rPr sz="1100" spc="-5" dirty="0">
                <a:solidFill>
                  <a:srgbClr val="242424"/>
                </a:solidFill>
                <a:latin typeface="Arial"/>
                <a:cs typeface="Arial"/>
              </a:rPr>
              <a:t>sviluppato intorno </a:t>
            </a:r>
            <a:r>
              <a:rPr sz="1100" dirty="0">
                <a:solidFill>
                  <a:srgbClr val="242424"/>
                </a:solidFill>
                <a:latin typeface="Arial"/>
                <a:cs typeface="Arial"/>
              </a:rPr>
              <a:t>a un </a:t>
            </a:r>
            <a:r>
              <a:rPr sz="1100" spc="-5" dirty="0">
                <a:solidFill>
                  <a:srgbClr val="242424"/>
                </a:solidFill>
                <a:latin typeface="Arial"/>
                <a:cs typeface="Arial"/>
              </a:rPr>
              <a:t>unico </a:t>
            </a:r>
            <a:r>
              <a:rPr sz="1100" dirty="0">
                <a:solidFill>
                  <a:srgbClr val="242424"/>
                </a:solidFill>
                <a:latin typeface="Arial"/>
                <a:cs typeface="Arial"/>
              </a:rPr>
              <a:t>tema </a:t>
            </a:r>
            <a:r>
              <a:rPr sz="1100" spc="-5" dirty="0">
                <a:solidFill>
                  <a:srgbClr val="242424"/>
                </a:solidFill>
                <a:latin typeface="Arial"/>
                <a:cs typeface="Arial"/>
              </a:rPr>
              <a:t>centrale, </a:t>
            </a:r>
            <a:r>
              <a:rPr sz="1100" dirty="0">
                <a:solidFill>
                  <a:srgbClr val="242424"/>
                </a:solidFill>
                <a:latin typeface="Arial"/>
                <a:cs typeface="Arial"/>
              </a:rPr>
              <a:t>ma </a:t>
            </a:r>
            <a:r>
              <a:rPr sz="1100" spc="-5" dirty="0">
                <a:solidFill>
                  <a:srgbClr val="242424"/>
                </a:solidFill>
                <a:latin typeface="Arial"/>
                <a:cs typeface="Arial"/>
              </a:rPr>
              <a:t>tiene </a:t>
            </a:r>
            <a:r>
              <a:rPr sz="1100" dirty="0">
                <a:solidFill>
                  <a:srgbClr val="242424"/>
                </a:solidFill>
                <a:latin typeface="Arial"/>
                <a:cs typeface="Arial"/>
              </a:rPr>
              <a:t>conto </a:t>
            </a:r>
            <a:r>
              <a:rPr sz="1100" spc="-5" dirty="0">
                <a:solidFill>
                  <a:srgbClr val="242424"/>
                </a:solidFill>
                <a:latin typeface="Arial"/>
                <a:cs typeface="Arial"/>
              </a:rPr>
              <a:t>delle specificità </a:t>
            </a:r>
            <a:r>
              <a:rPr sz="1100" dirty="0">
                <a:solidFill>
                  <a:srgbClr val="242424"/>
                </a:solidFill>
                <a:latin typeface="Arial"/>
                <a:cs typeface="Arial"/>
              </a:rPr>
              <a:t>di </a:t>
            </a:r>
            <a:r>
              <a:rPr sz="1100" spc="-5" dirty="0">
                <a:solidFill>
                  <a:srgbClr val="242424"/>
                </a:solidFill>
                <a:latin typeface="Arial"/>
                <a:cs typeface="Arial"/>
              </a:rPr>
              <a:t>ogni  territorio. Così </a:t>
            </a:r>
            <a:r>
              <a:rPr sz="1100" dirty="0">
                <a:solidFill>
                  <a:srgbClr val="242424"/>
                </a:solidFill>
                <a:latin typeface="Arial"/>
                <a:cs typeface="Arial"/>
              </a:rPr>
              <a:t>i </a:t>
            </a:r>
            <a:r>
              <a:rPr sz="1100" spc="-5" dirty="0">
                <a:solidFill>
                  <a:srgbClr val="242424"/>
                </a:solidFill>
                <a:latin typeface="Arial"/>
                <a:cs typeface="Arial"/>
              </a:rPr>
              <a:t>piccoli protagonisti del festival </a:t>
            </a:r>
            <a:r>
              <a:rPr sz="1100" dirty="0">
                <a:solidFill>
                  <a:srgbClr val="242424"/>
                </a:solidFill>
                <a:latin typeface="Arial"/>
                <a:cs typeface="Arial"/>
              </a:rPr>
              <a:t>potranno </a:t>
            </a:r>
            <a:r>
              <a:rPr sz="1100" spc="-5" dirty="0">
                <a:solidFill>
                  <a:srgbClr val="242424"/>
                </a:solidFill>
                <a:latin typeface="Arial"/>
                <a:cs typeface="Arial"/>
              </a:rPr>
              <a:t>sperimentare </a:t>
            </a:r>
            <a:r>
              <a:rPr sz="1100" dirty="0">
                <a:solidFill>
                  <a:srgbClr val="242424"/>
                </a:solidFill>
                <a:latin typeface="Arial"/>
                <a:cs typeface="Arial"/>
              </a:rPr>
              <a:t>a </a:t>
            </a:r>
            <a:r>
              <a:rPr sz="1100" spc="-5" dirty="0">
                <a:solidFill>
                  <a:srgbClr val="242424"/>
                </a:solidFill>
                <a:latin typeface="Arial"/>
                <a:cs typeface="Arial"/>
              </a:rPr>
              <a:t>pieno ritmo potenzialità </a:t>
            </a:r>
            <a:r>
              <a:rPr sz="1100" dirty="0">
                <a:solidFill>
                  <a:srgbClr val="242424"/>
                </a:solidFill>
                <a:latin typeface="Arial"/>
                <a:cs typeface="Arial"/>
              </a:rPr>
              <a:t>e  sfumature </a:t>
            </a:r>
            <a:r>
              <a:rPr sz="1100" spc="-5" dirty="0">
                <a:solidFill>
                  <a:srgbClr val="242424"/>
                </a:solidFill>
                <a:latin typeface="Arial"/>
                <a:cs typeface="Arial"/>
              </a:rPr>
              <a:t>della </a:t>
            </a:r>
            <a:r>
              <a:rPr sz="1100" dirty="0">
                <a:solidFill>
                  <a:srgbClr val="242424"/>
                </a:solidFill>
                <a:latin typeface="Arial"/>
                <a:cs typeface="Arial"/>
              </a:rPr>
              <a:t>loro </a:t>
            </a:r>
            <a:r>
              <a:rPr sz="1100" spc="-5" dirty="0">
                <a:solidFill>
                  <a:srgbClr val="242424"/>
                </a:solidFill>
                <a:latin typeface="Arial"/>
                <a:cs typeface="Arial"/>
              </a:rPr>
              <a:t>fantasia, </a:t>
            </a:r>
            <a:r>
              <a:rPr sz="1100" dirty="0">
                <a:solidFill>
                  <a:srgbClr val="242424"/>
                </a:solidFill>
                <a:latin typeface="Arial"/>
                <a:cs typeface="Arial"/>
              </a:rPr>
              <a:t>per </a:t>
            </a:r>
            <a:r>
              <a:rPr sz="1100" spc="-5" dirty="0">
                <a:solidFill>
                  <a:srgbClr val="242424"/>
                </a:solidFill>
                <a:latin typeface="Arial"/>
                <a:cs typeface="Arial"/>
              </a:rPr>
              <a:t>incastonare infinite storie </a:t>
            </a:r>
            <a:r>
              <a:rPr sz="1100" dirty="0">
                <a:solidFill>
                  <a:srgbClr val="242424"/>
                </a:solidFill>
                <a:latin typeface="Arial"/>
                <a:cs typeface="Arial"/>
              </a:rPr>
              <a:t>e </a:t>
            </a:r>
            <a:r>
              <a:rPr sz="1100" spc="-5" dirty="0">
                <a:solidFill>
                  <a:srgbClr val="242424"/>
                </a:solidFill>
                <a:latin typeface="Arial"/>
                <a:cs typeface="Arial"/>
              </a:rPr>
              <a:t>conoscere </a:t>
            </a:r>
            <a:r>
              <a:rPr sz="1100" dirty="0">
                <a:solidFill>
                  <a:srgbClr val="242424"/>
                </a:solidFill>
                <a:latin typeface="Arial"/>
                <a:cs typeface="Arial"/>
              </a:rPr>
              <a:t>i </a:t>
            </a:r>
            <a:r>
              <a:rPr sz="1100" spc="-5" dirty="0">
                <a:solidFill>
                  <a:srgbClr val="242424"/>
                </a:solidFill>
                <a:latin typeface="Arial"/>
                <a:cs typeface="Arial"/>
              </a:rPr>
              <a:t>luoghi in </a:t>
            </a:r>
            <a:r>
              <a:rPr sz="1100" dirty="0">
                <a:solidFill>
                  <a:srgbClr val="242424"/>
                </a:solidFill>
                <a:latin typeface="Arial"/>
                <a:cs typeface="Arial"/>
              </a:rPr>
              <a:t>cui</a:t>
            </a:r>
            <a:r>
              <a:rPr sz="1100" spc="45" dirty="0">
                <a:solidFill>
                  <a:srgbClr val="242424"/>
                </a:solidFill>
                <a:latin typeface="Arial"/>
                <a:cs typeface="Arial"/>
              </a:rPr>
              <a:t> </a:t>
            </a:r>
            <a:r>
              <a:rPr sz="1100" spc="-5" dirty="0">
                <a:solidFill>
                  <a:srgbClr val="242424"/>
                </a:solidFill>
                <a:latin typeface="Arial"/>
                <a:cs typeface="Arial"/>
              </a:rPr>
              <a:t>vivono.</a:t>
            </a:r>
            <a:endParaRPr sz="1100">
              <a:latin typeface="Arial"/>
              <a:cs typeface="Arial"/>
            </a:endParaRPr>
          </a:p>
          <a:p>
            <a:pPr marL="12065" marR="5080" algn="ctr">
              <a:lnSpc>
                <a:spcPct val="110200"/>
              </a:lnSpc>
              <a:spcBef>
                <a:spcPts val="10"/>
              </a:spcBef>
            </a:pPr>
            <a:r>
              <a:rPr sz="1100" spc="-5" dirty="0">
                <a:solidFill>
                  <a:srgbClr val="242424"/>
                </a:solidFill>
                <a:latin typeface="Arial"/>
                <a:cs typeface="Arial"/>
              </a:rPr>
              <a:t>Sottolinea Giovanni Puglisi: </a:t>
            </a:r>
            <a:r>
              <a:rPr sz="1100" dirty="0">
                <a:solidFill>
                  <a:srgbClr val="242424"/>
                </a:solidFill>
                <a:latin typeface="Arial"/>
                <a:cs typeface="Arial"/>
              </a:rPr>
              <a:t>"La </a:t>
            </a:r>
            <a:r>
              <a:rPr sz="1100" spc="-5" dirty="0">
                <a:solidFill>
                  <a:srgbClr val="242424"/>
                </a:solidFill>
                <a:latin typeface="Arial"/>
                <a:cs typeface="Arial"/>
              </a:rPr>
              <a:t>manifestazione </a:t>
            </a:r>
            <a:r>
              <a:rPr sz="1100" dirty="0">
                <a:solidFill>
                  <a:srgbClr val="242424"/>
                </a:solidFill>
                <a:latin typeface="Arial"/>
                <a:cs typeface="Arial"/>
              </a:rPr>
              <a:t>è </a:t>
            </a:r>
            <a:r>
              <a:rPr sz="1100" spc="-5" dirty="0">
                <a:solidFill>
                  <a:srgbClr val="242424"/>
                </a:solidFill>
                <a:latin typeface="Arial"/>
                <a:cs typeface="Arial"/>
              </a:rPr>
              <a:t>nelle </a:t>
            </a:r>
            <a:r>
              <a:rPr sz="1100" dirty="0">
                <a:solidFill>
                  <a:srgbClr val="242424"/>
                </a:solidFill>
                <a:latin typeface="Arial"/>
                <a:cs typeface="Arial"/>
              </a:rPr>
              <a:t>corde </a:t>
            </a:r>
            <a:r>
              <a:rPr sz="1100" spc="-5" dirty="0">
                <a:solidFill>
                  <a:srgbClr val="242424"/>
                </a:solidFill>
                <a:latin typeface="Arial"/>
                <a:cs typeface="Arial"/>
              </a:rPr>
              <a:t>dell'Unesco, </a:t>
            </a:r>
            <a:r>
              <a:rPr sz="1100" dirty="0">
                <a:solidFill>
                  <a:srgbClr val="242424"/>
                </a:solidFill>
                <a:latin typeface="Arial"/>
                <a:cs typeface="Arial"/>
              </a:rPr>
              <a:t>non solo per </a:t>
            </a:r>
            <a:r>
              <a:rPr sz="1100" spc="-5" dirty="0">
                <a:solidFill>
                  <a:srgbClr val="242424"/>
                </a:solidFill>
                <a:latin typeface="Arial"/>
                <a:cs typeface="Arial"/>
              </a:rPr>
              <a:t>la </a:t>
            </a:r>
            <a:r>
              <a:rPr sz="1100" dirty="0">
                <a:solidFill>
                  <a:srgbClr val="242424"/>
                </a:solidFill>
                <a:latin typeface="Arial"/>
                <a:cs typeface="Arial"/>
              </a:rPr>
              <a:t>tutela </a:t>
            </a:r>
            <a:r>
              <a:rPr sz="1100" spc="-5" dirty="0">
                <a:solidFill>
                  <a:srgbClr val="242424"/>
                </a:solidFill>
                <a:latin typeface="Arial"/>
                <a:cs typeface="Arial"/>
              </a:rPr>
              <a:t>del  patrimonio, </a:t>
            </a:r>
            <a:r>
              <a:rPr sz="1100" dirty="0">
                <a:solidFill>
                  <a:srgbClr val="242424"/>
                </a:solidFill>
                <a:latin typeface="Arial"/>
                <a:cs typeface="Arial"/>
              </a:rPr>
              <a:t>ma anche </a:t>
            </a:r>
            <a:r>
              <a:rPr sz="1100" spc="-5" dirty="0">
                <a:solidFill>
                  <a:srgbClr val="242424"/>
                </a:solidFill>
                <a:latin typeface="Arial"/>
                <a:cs typeface="Arial"/>
              </a:rPr>
              <a:t>per l'alfabetizzazione. Non </a:t>
            </a:r>
            <a:r>
              <a:rPr sz="1100" dirty="0">
                <a:solidFill>
                  <a:srgbClr val="242424"/>
                </a:solidFill>
                <a:latin typeface="Arial"/>
                <a:cs typeface="Arial"/>
              </a:rPr>
              <a:t>si può </a:t>
            </a:r>
            <a:r>
              <a:rPr sz="1100" spc="-5" dirty="0">
                <a:solidFill>
                  <a:srgbClr val="242424"/>
                </a:solidFill>
                <a:latin typeface="Arial"/>
                <a:cs typeface="Arial"/>
              </a:rPr>
              <a:t>raccontare </a:t>
            </a:r>
            <a:r>
              <a:rPr sz="1100" dirty="0">
                <a:solidFill>
                  <a:srgbClr val="242424"/>
                </a:solidFill>
                <a:latin typeface="Arial"/>
                <a:cs typeface="Arial"/>
              </a:rPr>
              <a:t>il </a:t>
            </a:r>
            <a:r>
              <a:rPr sz="1100" spc="-5" dirty="0">
                <a:solidFill>
                  <a:srgbClr val="242424"/>
                </a:solidFill>
                <a:latin typeface="Arial"/>
                <a:cs typeface="Arial"/>
              </a:rPr>
              <a:t>mondo, </a:t>
            </a:r>
            <a:r>
              <a:rPr sz="1100" dirty="0">
                <a:solidFill>
                  <a:srgbClr val="242424"/>
                </a:solidFill>
                <a:latin typeface="Arial"/>
                <a:cs typeface="Arial"/>
              </a:rPr>
              <a:t>se non </a:t>
            </a:r>
            <a:r>
              <a:rPr sz="1100" spc="-5" dirty="0">
                <a:solidFill>
                  <a:srgbClr val="242424"/>
                </a:solidFill>
                <a:latin typeface="Arial"/>
                <a:cs typeface="Arial"/>
              </a:rPr>
              <a:t>attraverso le  </a:t>
            </a:r>
            <a:r>
              <a:rPr sz="1100" dirty="0">
                <a:solidFill>
                  <a:srgbClr val="242424"/>
                </a:solidFill>
                <a:latin typeface="Arial"/>
                <a:cs typeface="Arial"/>
              </a:rPr>
              <a:t>sue </a:t>
            </a:r>
            <a:r>
              <a:rPr sz="1100" spc="-5" dirty="0">
                <a:solidFill>
                  <a:srgbClr val="242424"/>
                </a:solidFill>
                <a:latin typeface="Arial"/>
                <a:cs typeface="Arial"/>
              </a:rPr>
              <a:t>ricchezze artistiche </a:t>
            </a:r>
            <a:r>
              <a:rPr sz="1100" dirty="0">
                <a:solidFill>
                  <a:srgbClr val="242424"/>
                </a:solidFill>
                <a:latin typeface="Arial"/>
                <a:cs typeface="Arial"/>
              </a:rPr>
              <a:t>e </a:t>
            </a:r>
            <a:r>
              <a:rPr sz="1100" spc="-5" dirty="0">
                <a:solidFill>
                  <a:srgbClr val="242424"/>
                </a:solidFill>
                <a:latin typeface="Arial"/>
                <a:cs typeface="Arial"/>
              </a:rPr>
              <a:t>culturali. </a:t>
            </a:r>
            <a:r>
              <a:rPr sz="1100" dirty="0">
                <a:solidFill>
                  <a:srgbClr val="242424"/>
                </a:solidFill>
                <a:latin typeface="Arial"/>
                <a:cs typeface="Arial"/>
              </a:rPr>
              <a:t>I </a:t>
            </a:r>
            <a:r>
              <a:rPr sz="1100" spc="-5" dirty="0">
                <a:solidFill>
                  <a:srgbClr val="242424"/>
                </a:solidFill>
                <a:latin typeface="Arial"/>
                <a:cs typeface="Arial"/>
              </a:rPr>
              <a:t>musei devono </a:t>
            </a:r>
            <a:r>
              <a:rPr sz="1100" dirty="0">
                <a:solidFill>
                  <a:srgbClr val="242424"/>
                </a:solidFill>
                <a:latin typeface="Arial"/>
                <a:cs typeface="Arial"/>
              </a:rPr>
              <a:t>essere </a:t>
            </a:r>
            <a:r>
              <a:rPr sz="1100" spc="-5" dirty="0">
                <a:solidFill>
                  <a:srgbClr val="242424"/>
                </a:solidFill>
                <a:latin typeface="Arial"/>
                <a:cs typeface="Arial"/>
              </a:rPr>
              <a:t>vissuti quotidianamente. Un giovane  </a:t>
            </a:r>
            <a:r>
              <a:rPr sz="1100" dirty="0">
                <a:solidFill>
                  <a:srgbClr val="242424"/>
                </a:solidFill>
                <a:latin typeface="Arial"/>
                <a:cs typeface="Arial"/>
              </a:rPr>
              <a:t>non </a:t>
            </a:r>
            <a:r>
              <a:rPr sz="1100" spc="-5" dirty="0">
                <a:solidFill>
                  <a:srgbClr val="242424"/>
                </a:solidFill>
                <a:latin typeface="Arial"/>
                <a:cs typeface="Arial"/>
              </a:rPr>
              <a:t>rispetterà </a:t>
            </a:r>
            <a:r>
              <a:rPr sz="1100" dirty="0">
                <a:solidFill>
                  <a:srgbClr val="242424"/>
                </a:solidFill>
                <a:latin typeface="Arial"/>
                <a:cs typeface="Arial"/>
              </a:rPr>
              <a:t>mai </a:t>
            </a:r>
            <a:r>
              <a:rPr sz="1100" spc="-5" dirty="0">
                <a:solidFill>
                  <a:srgbClr val="242424"/>
                </a:solidFill>
                <a:latin typeface="Arial"/>
                <a:cs typeface="Arial"/>
              </a:rPr>
              <a:t>un'opera d'arte, </a:t>
            </a:r>
            <a:r>
              <a:rPr sz="1100" dirty="0">
                <a:solidFill>
                  <a:srgbClr val="242424"/>
                </a:solidFill>
                <a:latin typeface="Arial"/>
                <a:cs typeface="Arial"/>
              </a:rPr>
              <a:t>se non </a:t>
            </a:r>
            <a:r>
              <a:rPr sz="1100" spc="-5" dirty="0">
                <a:solidFill>
                  <a:srgbClr val="242424"/>
                </a:solidFill>
                <a:latin typeface="Arial"/>
                <a:cs typeface="Arial"/>
              </a:rPr>
              <a:t>l'ha capita". </a:t>
            </a:r>
            <a:r>
              <a:rPr sz="1100" dirty="0">
                <a:solidFill>
                  <a:srgbClr val="242424"/>
                </a:solidFill>
                <a:latin typeface="Arial"/>
                <a:cs typeface="Arial"/>
              </a:rPr>
              <a:t>E </a:t>
            </a:r>
            <a:r>
              <a:rPr sz="1100" spc="-5" dirty="0">
                <a:solidFill>
                  <a:srgbClr val="242424"/>
                </a:solidFill>
                <a:latin typeface="Arial"/>
                <a:cs typeface="Arial"/>
              </a:rPr>
              <a:t>aggiunge: "Ogni </a:t>
            </a:r>
            <a:r>
              <a:rPr sz="1100" dirty="0">
                <a:solidFill>
                  <a:srgbClr val="242424"/>
                </a:solidFill>
                <a:latin typeface="Arial"/>
                <a:cs typeface="Arial"/>
              </a:rPr>
              <a:t>risorsa che </a:t>
            </a:r>
            <a:r>
              <a:rPr sz="1100" spc="-10" dirty="0">
                <a:solidFill>
                  <a:srgbClr val="242424"/>
                </a:solidFill>
                <a:latin typeface="Arial"/>
                <a:cs typeface="Arial"/>
              </a:rPr>
              <a:t>arriva </a:t>
            </a:r>
            <a:r>
              <a:rPr sz="1100" dirty="0">
                <a:solidFill>
                  <a:srgbClr val="242424"/>
                </a:solidFill>
                <a:latin typeface="Arial"/>
                <a:cs typeface="Arial"/>
              </a:rPr>
              <a:t>e </a:t>
            </a:r>
            <a:r>
              <a:rPr sz="1100" spc="-5" dirty="0">
                <a:solidFill>
                  <a:srgbClr val="242424"/>
                </a:solidFill>
                <a:latin typeface="Arial"/>
                <a:cs typeface="Arial"/>
              </a:rPr>
              <a:t>ogni  occasione </a:t>
            </a:r>
            <a:r>
              <a:rPr sz="1100" dirty="0">
                <a:solidFill>
                  <a:srgbClr val="242424"/>
                </a:solidFill>
                <a:latin typeface="Arial"/>
                <a:cs typeface="Arial"/>
              </a:rPr>
              <a:t>per </a:t>
            </a:r>
            <a:r>
              <a:rPr sz="1100" spc="-5" dirty="0">
                <a:solidFill>
                  <a:srgbClr val="242424"/>
                </a:solidFill>
                <a:latin typeface="Arial"/>
                <a:cs typeface="Arial"/>
              </a:rPr>
              <a:t>farlo, </a:t>
            </a:r>
            <a:r>
              <a:rPr sz="1100" dirty="0">
                <a:solidFill>
                  <a:srgbClr val="242424"/>
                </a:solidFill>
                <a:latin typeface="Arial"/>
                <a:cs typeface="Arial"/>
              </a:rPr>
              <a:t>è </a:t>
            </a:r>
            <a:r>
              <a:rPr sz="1100" spc="-5" dirty="0">
                <a:solidFill>
                  <a:srgbClr val="242424"/>
                </a:solidFill>
                <a:latin typeface="Arial"/>
                <a:cs typeface="Arial"/>
              </a:rPr>
              <a:t>benvenuta. Data la situazione </a:t>
            </a:r>
            <a:r>
              <a:rPr sz="1100" dirty="0">
                <a:solidFill>
                  <a:srgbClr val="242424"/>
                </a:solidFill>
                <a:latin typeface="Arial"/>
                <a:cs typeface="Arial"/>
              </a:rPr>
              <a:t>economica </a:t>
            </a:r>
            <a:r>
              <a:rPr sz="1100" spc="-5" dirty="0">
                <a:solidFill>
                  <a:srgbClr val="242424"/>
                </a:solidFill>
                <a:latin typeface="Arial"/>
                <a:cs typeface="Arial"/>
              </a:rPr>
              <a:t>attuale, </a:t>
            </a:r>
            <a:r>
              <a:rPr sz="1100" dirty="0">
                <a:solidFill>
                  <a:srgbClr val="242424"/>
                </a:solidFill>
                <a:latin typeface="Arial"/>
                <a:cs typeface="Arial"/>
              </a:rPr>
              <a:t>è </a:t>
            </a:r>
            <a:r>
              <a:rPr sz="1100" spc="-5" dirty="0">
                <a:solidFill>
                  <a:srgbClr val="242424"/>
                </a:solidFill>
                <a:latin typeface="Arial"/>
                <a:cs typeface="Arial"/>
              </a:rPr>
              <a:t>importante la  collaborazione </a:t>
            </a:r>
            <a:r>
              <a:rPr sz="1100" dirty="0">
                <a:solidFill>
                  <a:srgbClr val="242424"/>
                </a:solidFill>
                <a:latin typeface="Arial"/>
                <a:cs typeface="Arial"/>
              </a:rPr>
              <a:t>tra </a:t>
            </a:r>
            <a:r>
              <a:rPr sz="1100" spc="-5" dirty="0">
                <a:solidFill>
                  <a:srgbClr val="242424"/>
                </a:solidFill>
                <a:latin typeface="Arial"/>
                <a:cs typeface="Arial"/>
              </a:rPr>
              <a:t>pubblico </a:t>
            </a:r>
            <a:r>
              <a:rPr sz="1100" dirty="0">
                <a:solidFill>
                  <a:srgbClr val="242424"/>
                </a:solidFill>
                <a:latin typeface="Arial"/>
                <a:cs typeface="Arial"/>
              </a:rPr>
              <a:t>e</a:t>
            </a:r>
            <a:r>
              <a:rPr sz="1100" spc="10" dirty="0">
                <a:solidFill>
                  <a:srgbClr val="242424"/>
                </a:solidFill>
                <a:latin typeface="Arial"/>
                <a:cs typeface="Arial"/>
              </a:rPr>
              <a:t> </a:t>
            </a:r>
            <a:r>
              <a:rPr sz="1100" spc="-5" dirty="0">
                <a:solidFill>
                  <a:srgbClr val="242424"/>
                </a:solidFill>
                <a:latin typeface="Arial"/>
                <a:cs typeface="Arial"/>
              </a:rPr>
              <a:t>privato".</a:t>
            </a:r>
            <a:endParaRPr sz="1100">
              <a:latin typeface="Arial"/>
              <a:cs typeface="Arial"/>
            </a:endParaRPr>
          </a:p>
          <a:p>
            <a:pPr>
              <a:lnSpc>
                <a:spcPct val="100000"/>
              </a:lnSpc>
              <a:spcBef>
                <a:spcPts val="10"/>
              </a:spcBef>
            </a:pPr>
            <a:endParaRPr sz="1250">
              <a:latin typeface="Times New Roman"/>
              <a:cs typeface="Times New Roman"/>
            </a:endParaRPr>
          </a:p>
          <a:p>
            <a:pPr marL="56515" marR="52069" algn="ctr">
              <a:lnSpc>
                <a:spcPct val="110200"/>
              </a:lnSpc>
              <a:spcBef>
                <a:spcPts val="5"/>
              </a:spcBef>
            </a:pPr>
            <a:r>
              <a:rPr sz="1100" spc="-5" dirty="0">
                <a:solidFill>
                  <a:srgbClr val="242424"/>
                </a:solidFill>
                <a:latin typeface="Arial"/>
                <a:cs typeface="Arial"/>
              </a:rPr>
              <a:t>Due avvenimenti quest'anno affiancheranno la rassegna. </a:t>
            </a:r>
            <a:r>
              <a:rPr sz="1100" dirty="0">
                <a:solidFill>
                  <a:srgbClr val="242424"/>
                </a:solidFill>
                <a:latin typeface="Arial"/>
                <a:cs typeface="Arial"/>
              </a:rPr>
              <a:t>Il 16 </a:t>
            </a:r>
            <a:r>
              <a:rPr sz="1100" spc="-5" dirty="0">
                <a:solidFill>
                  <a:srgbClr val="242424"/>
                </a:solidFill>
                <a:latin typeface="Arial"/>
                <a:cs typeface="Arial"/>
              </a:rPr>
              <a:t>marzo, ne</a:t>
            </a:r>
            <a:r>
              <a:rPr sz="1100" spc="-5" dirty="0">
                <a:solidFill>
                  <a:srgbClr val="242424"/>
                </a:solidFill>
                <a:latin typeface="Arial"/>
                <a:cs typeface="Arial"/>
                <a:hlinkClick r:id="rId3"/>
              </a:rPr>
              <a:t>l</a:t>
            </a:r>
            <a:r>
              <a:rPr sz="1100" u="sng" spc="-5" dirty="0">
                <a:solidFill>
                  <a:srgbClr val="167EC3"/>
                </a:solidFill>
                <a:uFill>
                  <a:solidFill>
                    <a:srgbClr val="167EC3"/>
                  </a:solidFill>
                </a:uFill>
                <a:latin typeface="Arial"/>
                <a:cs typeface="Arial"/>
                <a:hlinkClick r:id="rId3"/>
              </a:rPr>
              <a:t>Museo </a:t>
            </a:r>
            <a:r>
              <a:rPr sz="1100" u="sng" dirty="0">
                <a:solidFill>
                  <a:srgbClr val="167EC3"/>
                </a:solidFill>
                <a:uFill>
                  <a:solidFill>
                    <a:srgbClr val="167EC3"/>
                  </a:solidFill>
                </a:uFill>
                <a:latin typeface="Arial"/>
                <a:cs typeface="Arial"/>
                <a:hlinkClick r:id="rId3"/>
              </a:rPr>
              <a:t>d'Arte </a:t>
            </a:r>
            <a:r>
              <a:rPr sz="1100" dirty="0">
                <a:solidFill>
                  <a:srgbClr val="167EC3"/>
                </a:solidFill>
                <a:latin typeface="Arial"/>
                <a:cs typeface="Arial"/>
              </a:rPr>
              <a:t> </a:t>
            </a:r>
            <a:r>
              <a:rPr sz="1100" u="sng" dirty="0">
                <a:solidFill>
                  <a:srgbClr val="167EC3"/>
                </a:solidFill>
                <a:uFill>
                  <a:solidFill>
                    <a:srgbClr val="167EC3"/>
                  </a:solidFill>
                </a:uFill>
                <a:latin typeface="Arial"/>
                <a:cs typeface="Arial"/>
                <a:hlinkClick r:id="rId3"/>
              </a:rPr>
              <a:t>contemporanea </a:t>
            </a:r>
            <a:r>
              <a:rPr sz="1100" u="sng" spc="-5" dirty="0">
                <a:solidFill>
                  <a:srgbClr val="167EC3"/>
                </a:solidFill>
                <a:uFill>
                  <a:solidFill>
                    <a:srgbClr val="167EC3"/>
                  </a:solidFill>
                </a:uFill>
                <a:latin typeface="Arial"/>
                <a:cs typeface="Arial"/>
                <a:hlinkClick r:id="rId3"/>
              </a:rPr>
              <a:t>Donnaregina (Madre) </a:t>
            </a:r>
            <a:r>
              <a:rPr sz="1100" u="sng" dirty="0">
                <a:solidFill>
                  <a:srgbClr val="167EC3"/>
                </a:solidFill>
                <a:uFill>
                  <a:solidFill>
                    <a:srgbClr val="167EC3"/>
                  </a:solidFill>
                </a:uFill>
                <a:latin typeface="Arial"/>
                <a:cs typeface="Arial"/>
                <a:hlinkClick r:id="rId3"/>
              </a:rPr>
              <a:t>di </a:t>
            </a:r>
            <a:r>
              <a:rPr sz="1100" u="sng" spc="-5" dirty="0">
                <a:solidFill>
                  <a:srgbClr val="167EC3"/>
                </a:solidFill>
                <a:uFill>
                  <a:solidFill>
                    <a:srgbClr val="167EC3"/>
                  </a:solidFill>
                </a:uFill>
                <a:latin typeface="Arial"/>
                <a:cs typeface="Arial"/>
                <a:hlinkClick r:id="rId3"/>
              </a:rPr>
              <a:t>Napoli</a:t>
            </a:r>
            <a:r>
              <a:rPr sz="1100" spc="-5" dirty="0">
                <a:solidFill>
                  <a:srgbClr val="242424"/>
                </a:solidFill>
                <a:latin typeface="Arial"/>
                <a:cs typeface="Arial"/>
                <a:hlinkClick r:id="rId3"/>
              </a:rPr>
              <a:t>, </a:t>
            </a:r>
            <a:r>
              <a:rPr sz="1100" spc="-5" dirty="0">
                <a:solidFill>
                  <a:srgbClr val="242424"/>
                </a:solidFill>
                <a:latin typeface="Arial"/>
                <a:cs typeface="Arial"/>
              </a:rPr>
              <a:t>l'artista Michelangelo </a:t>
            </a:r>
            <a:r>
              <a:rPr sz="1100" dirty="0">
                <a:solidFill>
                  <a:srgbClr val="242424"/>
                </a:solidFill>
                <a:latin typeface="Arial"/>
                <a:cs typeface="Arial"/>
              </a:rPr>
              <a:t>Pistoletto </a:t>
            </a:r>
            <a:r>
              <a:rPr sz="1100" spc="-5" dirty="0">
                <a:solidFill>
                  <a:srgbClr val="242424"/>
                </a:solidFill>
                <a:latin typeface="Arial"/>
                <a:cs typeface="Arial"/>
              </a:rPr>
              <a:t>sarà protagonista  </a:t>
            </a:r>
            <a:r>
              <a:rPr sz="1100" dirty="0">
                <a:solidFill>
                  <a:srgbClr val="242424"/>
                </a:solidFill>
                <a:latin typeface="Arial"/>
                <a:cs typeface="Arial"/>
              </a:rPr>
              <a:t>di un </a:t>
            </a:r>
            <a:r>
              <a:rPr sz="1100" spc="-5" dirty="0">
                <a:solidFill>
                  <a:srgbClr val="242424"/>
                </a:solidFill>
                <a:latin typeface="Arial"/>
                <a:cs typeface="Arial"/>
              </a:rPr>
              <a:t>incontro </a:t>
            </a:r>
            <a:r>
              <a:rPr sz="1100" dirty="0">
                <a:solidFill>
                  <a:srgbClr val="242424"/>
                </a:solidFill>
                <a:latin typeface="Arial"/>
                <a:cs typeface="Arial"/>
              </a:rPr>
              <a:t>con </a:t>
            </a:r>
            <a:r>
              <a:rPr sz="1100" spc="-5" dirty="0">
                <a:solidFill>
                  <a:srgbClr val="242424"/>
                </a:solidFill>
                <a:latin typeface="Arial"/>
                <a:cs typeface="Arial"/>
              </a:rPr>
              <a:t>gli under </a:t>
            </a:r>
            <a:r>
              <a:rPr sz="1100" dirty="0">
                <a:solidFill>
                  <a:srgbClr val="242424"/>
                </a:solidFill>
                <a:latin typeface="Arial"/>
                <a:cs typeface="Arial"/>
              </a:rPr>
              <a:t>13 e </a:t>
            </a:r>
            <a:r>
              <a:rPr sz="1100" spc="-5" dirty="0">
                <a:solidFill>
                  <a:srgbClr val="242424"/>
                </a:solidFill>
                <a:latin typeface="Arial"/>
                <a:cs typeface="Arial"/>
              </a:rPr>
              <a:t>non. Mentre nelle capitoline scuderie </a:t>
            </a:r>
            <a:r>
              <a:rPr sz="1100" dirty="0">
                <a:solidFill>
                  <a:srgbClr val="242424"/>
                </a:solidFill>
                <a:latin typeface="Arial"/>
                <a:cs typeface="Arial"/>
              </a:rPr>
              <a:t>di </a:t>
            </a:r>
            <a:r>
              <a:rPr sz="1100" spc="-5" dirty="0">
                <a:solidFill>
                  <a:srgbClr val="242424"/>
                </a:solidFill>
                <a:latin typeface="Arial"/>
                <a:cs typeface="Arial"/>
              </a:rPr>
              <a:t>Palazzo Altieri, il </a:t>
            </a:r>
            <a:r>
              <a:rPr sz="1100" dirty="0">
                <a:solidFill>
                  <a:srgbClr val="242424"/>
                </a:solidFill>
                <a:latin typeface="Arial"/>
                <a:cs typeface="Arial"/>
              </a:rPr>
              <a:t>20  marzo, si </a:t>
            </a:r>
            <a:r>
              <a:rPr sz="1100" spc="-5" dirty="0">
                <a:solidFill>
                  <a:srgbClr val="242424"/>
                </a:solidFill>
                <a:latin typeface="Arial"/>
                <a:cs typeface="Arial"/>
              </a:rPr>
              <a:t>discuterà </a:t>
            </a:r>
            <a:r>
              <a:rPr sz="1100" dirty="0">
                <a:solidFill>
                  <a:srgbClr val="242424"/>
                </a:solidFill>
                <a:latin typeface="Arial"/>
                <a:cs typeface="Arial"/>
              </a:rPr>
              <a:t>di </a:t>
            </a:r>
            <a:r>
              <a:rPr sz="1100" spc="-10" dirty="0">
                <a:solidFill>
                  <a:srgbClr val="242424"/>
                </a:solidFill>
                <a:latin typeface="Arial"/>
                <a:cs typeface="Arial"/>
              </a:rPr>
              <a:t>nuovi </a:t>
            </a:r>
            <a:r>
              <a:rPr sz="1100" dirty="0">
                <a:solidFill>
                  <a:srgbClr val="242424"/>
                </a:solidFill>
                <a:latin typeface="Arial"/>
                <a:cs typeface="Arial"/>
              </a:rPr>
              <a:t>metodi </a:t>
            </a:r>
            <a:r>
              <a:rPr sz="1100" spc="-5" dirty="0">
                <a:solidFill>
                  <a:srgbClr val="242424"/>
                </a:solidFill>
                <a:latin typeface="Arial"/>
                <a:cs typeface="Arial"/>
              </a:rPr>
              <a:t>d'apprendimento. "Reinventare" </a:t>
            </a:r>
            <a:r>
              <a:rPr sz="1100" dirty="0">
                <a:solidFill>
                  <a:srgbClr val="242424"/>
                </a:solidFill>
                <a:latin typeface="Arial"/>
                <a:cs typeface="Arial"/>
              </a:rPr>
              <a:t>è la </a:t>
            </a:r>
            <a:r>
              <a:rPr sz="1100" spc="-5" dirty="0">
                <a:solidFill>
                  <a:srgbClr val="242424"/>
                </a:solidFill>
                <a:latin typeface="Arial"/>
                <a:cs typeface="Arial"/>
              </a:rPr>
              <a:t>parola d'ordine. Dal  </a:t>
            </a:r>
            <a:r>
              <a:rPr sz="1100" dirty="0">
                <a:solidFill>
                  <a:srgbClr val="242424"/>
                </a:solidFill>
                <a:latin typeface="Arial"/>
                <a:cs typeface="Arial"/>
              </a:rPr>
              <a:t>metodo </a:t>
            </a:r>
            <a:r>
              <a:rPr sz="1100" spc="-5" dirty="0">
                <a:solidFill>
                  <a:srgbClr val="242424"/>
                </a:solidFill>
                <a:latin typeface="Arial"/>
                <a:cs typeface="Arial"/>
              </a:rPr>
              <a:t>Montessori alla </a:t>
            </a:r>
            <a:r>
              <a:rPr sz="1100" dirty="0">
                <a:solidFill>
                  <a:srgbClr val="242424"/>
                </a:solidFill>
                <a:latin typeface="Arial"/>
                <a:cs typeface="Arial"/>
              </a:rPr>
              <a:t>robotica </a:t>
            </a:r>
            <a:r>
              <a:rPr sz="1100" spc="-5" dirty="0">
                <a:solidFill>
                  <a:srgbClr val="242424"/>
                </a:solidFill>
                <a:latin typeface="Arial"/>
                <a:cs typeface="Arial"/>
              </a:rPr>
              <a:t>educativa </a:t>
            </a:r>
            <a:r>
              <a:rPr sz="1100" dirty="0">
                <a:solidFill>
                  <a:srgbClr val="242424"/>
                </a:solidFill>
                <a:latin typeface="Arial"/>
                <a:cs typeface="Arial"/>
              </a:rPr>
              <a:t>raccontata </a:t>
            </a:r>
            <a:r>
              <a:rPr sz="1100" spc="-5" dirty="0">
                <a:solidFill>
                  <a:srgbClr val="242424"/>
                </a:solidFill>
                <a:latin typeface="Arial"/>
                <a:cs typeface="Arial"/>
              </a:rPr>
              <a:t>dalla </a:t>
            </a:r>
            <a:r>
              <a:rPr sz="1100" dirty="0">
                <a:solidFill>
                  <a:srgbClr val="242424"/>
                </a:solidFill>
                <a:latin typeface="Arial"/>
                <a:cs typeface="Arial"/>
              </a:rPr>
              <a:t>scuola di </a:t>
            </a:r>
            <a:r>
              <a:rPr sz="1100" spc="-5" dirty="0">
                <a:solidFill>
                  <a:srgbClr val="242424"/>
                </a:solidFill>
                <a:latin typeface="Arial"/>
                <a:cs typeface="Arial"/>
              </a:rPr>
              <a:t>Genova. Fondamentale, per  la riuscita dell'impresa, sarà il supporto congiunto </a:t>
            </a:r>
            <a:r>
              <a:rPr sz="1100" dirty="0">
                <a:solidFill>
                  <a:srgbClr val="242424"/>
                </a:solidFill>
                <a:latin typeface="Arial"/>
                <a:cs typeface="Arial"/>
              </a:rPr>
              <a:t>di </a:t>
            </a:r>
            <a:r>
              <a:rPr sz="1100" spc="-5" dirty="0">
                <a:solidFill>
                  <a:srgbClr val="242424"/>
                </a:solidFill>
                <a:latin typeface="Arial"/>
                <a:cs typeface="Arial"/>
              </a:rPr>
              <a:t>musei, biblioteche, operatori culturali. </a:t>
            </a:r>
            <a:r>
              <a:rPr sz="1100" dirty="0">
                <a:solidFill>
                  <a:srgbClr val="242424"/>
                </a:solidFill>
                <a:latin typeface="Arial"/>
                <a:cs typeface="Arial"/>
              </a:rPr>
              <a:t>E  </a:t>
            </a:r>
            <a:r>
              <a:rPr sz="1100" spc="-5" dirty="0">
                <a:solidFill>
                  <a:srgbClr val="242424"/>
                </a:solidFill>
                <a:latin typeface="Arial"/>
                <a:cs typeface="Arial"/>
              </a:rPr>
              <a:t>soprattutto delle scuole. Una sinergia vincente. Stefania Giannini, ministro dell'Istruzione  (dell'Università </a:t>
            </a:r>
            <a:r>
              <a:rPr sz="1100" dirty="0">
                <a:solidFill>
                  <a:srgbClr val="242424"/>
                </a:solidFill>
                <a:latin typeface="Arial"/>
                <a:cs typeface="Arial"/>
              </a:rPr>
              <a:t>e </a:t>
            </a:r>
            <a:r>
              <a:rPr sz="1100" spc="-5" dirty="0">
                <a:solidFill>
                  <a:srgbClr val="242424"/>
                </a:solidFill>
                <a:latin typeface="Arial"/>
                <a:cs typeface="Arial"/>
              </a:rPr>
              <a:t>della </a:t>
            </a:r>
            <a:r>
              <a:rPr sz="1100" dirty="0">
                <a:solidFill>
                  <a:srgbClr val="242424"/>
                </a:solidFill>
                <a:latin typeface="Arial"/>
                <a:cs typeface="Arial"/>
              </a:rPr>
              <a:t>Ricerca) - </a:t>
            </a:r>
            <a:r>
              <a:rPr sz="1100" spc="-5" dirty="0">
                <a:solidFill>
                  <a:srgbClr val="242424"/>
                </a:solidFill>
                <a:latin typeface="Arial"/>
                <a:cs typeface="Arial"/>
              </a:rPr>
              <a:t>impegnata </a:t>
            </a:r>
            <a:r>
              <a:rPr sz="1100" dirty="0">
                <a:solidFill>
                  <a:srgbClr val="242424"/>
                </a:solidFill>
                <a:latin typeface="Arial"/>
                <a:cs typeface="Arial"/>
              </a:rPr>
              <a:t>in queste </a:t>
            </a:r>
            <a:r>
              <a:rPr sz="1100" spc="-5" dirty="0">
                <a:solidFill>
                  <a:srgbClr val="242424"/>
                </a:solidFill>
                <a:latin typeface="Arial"/>
                <a:cs typeface="Arial"/>
              </a:rPr>
              <a:t>ore </a:t>
            </a:r>
            <a:r>
              <a:rPr sz="1100" dirty="0">
                <a:solidFill>
                  <a:srgbClr val="242424"/>
                </a:solidFill>
                <a:latin typeface="Arial"/>
                <a:cs typeface="Arial"/>
              </a:rPr>
              <a:t>in </a:t>
            </a:r>
            <a:r>
              <a:rPr sz="1100" u="sng" dirty="0">
                <a:solidFill>
                  <a:srgbClr val="167EC3"/>
                </a:solidFill>
                <a:uFill>
                  <a:solidFill>
                    <a:srgbClr val="167EC3"/>
                  </a:solidFill>
                </a:uFill>
                <a:latin typeface="Arial"/>
                <a:cs typeface="Arial"/>
                <a:hlinkClick r:id="rId4"/>
              </a:rPr>
              <a:t>un </a:t>
            </a:r>
            <a:r>
              <a:rPr sz="1100" u="sng" spc="-5" dirty="0">
                <a:solidFill>
                  <a:srgbClr val="167EC3"/>
                </a:solidFill>
                <a:uFill>
                  <a:solidFill>
                    <a:srgbClr val="167EC3"/>
                  </a:solidFill>
                </a:uFill>
                <a:latin typeface="Arial"/>
                <a:cs typeface="Arial"/>
                <a:hlinkClick r:id="rId4"/>
              </a:rPr>
              <a:t>serrato dibattito sulla riforma della </a:t>
            </a:r>
            <a:r>
              <a:rPr sz="1100" spc="-5" dirty="0">
                <a:solidFill>
                  <a:srgbClr val="167EC3"/>
                </a:solidFill>
                <a:latin typeface="Arial"/>
                <a:cs typeface="Arial"/>
              </a:rPr>
              <a:t> </a:t>
            </a:r>
            <a:r>
              <a:rPr sz="1100" u="sng" spc="-5" dirty="0">
                <a:solidFill>
                  <a:srgbClr val="167EC3"/>
                </a:solidFill>
                <a:uFill>
                  <a:solidFill>
                    <a:srgbClr val="167EC3"/>
                  </a:solidFill>
                </a:uFill>
                <a:latin typeface="Arial"/>
                <a:cs typeface="Arial"/>
                <a:hlinkClick r:id="rId4"/>
              </a:rPr>
              <a:t>scuola</a:t>
            </a:r>
            <a:r>
              <a:rPr sz="1100" spc="-5" dirty="0">
                <a:solidFill>
                  <a:srgbClr val="167EC3"/>
                </a:solidFill>
                <a:latin typeface="Arial"/>
                <a:cs typeface="Arial"/>
                <a:hlinkClick r:id="rId4"/>
              </a:rPr>
              <a:t> </a:t>
            </a:r>
            <a:r>
              <a:rPr sz="1100" dirty="0">
                <a:solidFill>
                  <a:srgbClr val="242424"/>
                </a:solidFill>
                <a:latin typeface="Arial"/>
                <a:cs typeface="Arial"/>
              </a:rPr>
              <a:t>- ha </a:t>
            </a:r>
            <a:r>
              <a:rPr sz="1100" spc="-5" dirty="0">
                <a:solidFill>
                  <a:srgbClr val="242424"/>
                </a:solidFill>
                <a:latin typeface="Arial"/>
                <a:cs typeface="Arial"/>
              </a:rPr>
              <a:t>ribadito </a:t>
            </a:r>
            <a:r>
              <a:rPr sz="1100" dirty="0">
                <a:solidFill>
                  <a:srgbClr val="242424"/>
                </a:solidFill>
                <a:latin typeface="Arial"/>
                <a:cs typeface="Arial"/>
              </a:rPr>
              <a:t>il suo </a:t>
            </a:r>
            <a:r>
              <a:rPr sz="1100" spc="-5" dirty="0">
                <a:solidFill>
                  <a:srgbClr val="242424"/>
                </a:solidFill>
                <a:latin typeface="Arial"/>
                <a:cs typeface="Arial"/>
              </a:rPr>
              <a:t>interesse per l'iniziativa, </a:t>
            </a:r>
            <a:r>
              <a:rPr sz="1100" dirty="0">
                <a:solidFill>
                  <a:srgbClr val="242424"/>
                </a:solidFill>
                <a:latin typeface="Arial"/>
                <a:cs typeface="Arial"/>
              </a:rPr>
              <a:t>pur non </a:t>
            </a:r>
            <a:r>
              <a:rPr sz="1100" spc="-5" dirty="0">
                <a:solidFill>
                  <a:srgbClr val="242424"/>
                </a:solidFill>
                <a:latin typeface="Arial"/>
                <a:cs typeface="Arial"/>
              </a:rPr>
              <a:t>partecipando alla conferenza stampa,  dove </a:t>
            </a:r>
            <a:r>
              <a:rPr sz="1100" dirty="0">
                <a:solidFill>
                  <a:srgbClr val="242424"/>
                </a:solidFill>
                <a:latin typeface="Arial"/>
                <a:cs typeface="Arial"/>
              </a:rPr>
              <a:t>era attesa </a:t>
            </a:r>
            <a:r>
              <a:rPr sz="1100" spc="-5" dirty="0">
                <a:solidFill>
                  <a:srgbClr val="242424"/>
                </a:solidFill>
                <a:latin typeface="Arial"/>
                <a:cs typeface="Arial"/>
              </a:rPr>
              <a:t>soprattutto </a:t>
            </a:r>
            <a:r>
              <a:rPr sz="1100" dirty="0">
                <a:solidFill>
                  <a:srgbClr val="242424"/>
                </a:solidFill>
                <a:latin typeface="Arial"/>
                <a:cs typeface="Arial"/>
              </a:rPr>
              <a:t>dai</a:t>
            </a:r>
            <a:r>
              <a:rPr sz="1100" spc="-20" dirty="0">
                <a:solidFill>
                  <a:srgbClr val="242424"/>
                </a:solidFill>
                <a:latin typeface="Arial"/>
                <a:cs typeface="Arial"/>
              </a:rPr>
              <a:t> </a:t>
            </a:r>
            <a:r>
              <a:rPr sz="1100" spc="-5" dirty="0">
                <a:solidFill>
                  <a:srgbClr val="242424"/>
                </a:solidFill>
                <a:latin typeface="Arial"/>
                <a:cs typeface="Arial"/>
              </a:rPr>
              <a:t>giornalisti.</a:t>
            </a:r>
            <a:endParaRPr sz="110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Askanews</a:t>
            </a:r>
            <a:endParaRPr sz="1600">
              <a:latin typeface="Arial"/>
              <a:cs typeface="Arial"/>
            </a:endParaRPr>
          </a:p>
          <a:p>
            <a:pPr marL="12700">
              <a:lnSpc>
                <a:spcPts val="1880"/>
              </a:lnSpc>
            </a:pPr>
            <a:r>
              <a:rPr sz="1600" b="1" spc="-5" dirty="0">
                <a:latin typeface="Arial"/>
                <a:cs typeface="Arial"/>
              </a:rPr>
              <a:t>4 marzo</a:t>
            </a:r>
            <a:r>
              <a:rPr sz="1600" b="1" spc="-1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1040" y="2816605"/>
            <a:ext cx="6158230" cy="3533775"/>
          </a:xfrm>
          <a:prstGeom prst="rect">
            <a:avLst/>
          </a:prstGeom>
          <a:solidFill>
            <a:srgbClr val="F8F8F8"/>
          </a:solidFill>
        </p:spPr>
        <p:txBody>
          <a:bodyPr vert="horz" wrap="square" lIns="0" tIns="7620" rIns="0" bIns="0" rtlCol="0">
            <a:spAutoFit/>
          </a:bodyPr>
          <a:lstStyle/>
          <a:p>
            <a:pPr marL="17780" marR="211454">
              <a:lnSpc>
                <a:spcPts val="1570"/>
              </a:lnSpc>
              <a:spcBef>
                <a:spcPts val="60"/>
              </a:spcBef>
            </a:pPr>
            <a:r>
              <a:rPr sz="1150" spc="-5" dirty="0">
                <a:solidFill>
                  <a:srgbClr val="767676"/>
                </a:solidFill>
                <a:latin typeface="Arial"/>
                <a:cs typeface="Arial"/>
              </a:rPr>
              <a:t>Roma, </a:t>
            </a:r>
            <a:r>
              <a:rPr sz="1150" dirty="0">
                <a:solidFill>
                  <a:srgbClr val="767676"/>
                </a:solidFill>
                <a:latin typeface="Arial"/>
                <a:cs typeface="Arial"/>
              </a:rPr>
              <a:t>4 mar. </a:t>
            </a:r>
            <a:r>
              <a:rPr sz="1150" spc="-5" dirty="0">
                <a:solidFill>
                  <a:srgbClr val="767676"/>
                </a:solidFill>
                <a:latin typeface="Arial"/>
                <a:cs typeface="Arial"/>
              </a:rPr>
              <a:t>(askanews) </a:t>
            </a:r>
            <a:r>
              <a:rPr sz="1150" dirty="0">
                <a:solidFill>
                  <a:srgbClr val="767676"/>
                </a:solidFill>
                <a:latin typeface="Arial"/>
                <a:cs typeface="Arial"/>
              </a:rPr>
              <a:t>- </a:t>
            </a:r>
            <a:r>
              <a:rPr sz="1150" spc="-5" dirty="0">
                <a:solidFill>
                  <a:srgbClr val="767676"/>
                </a:solidFill>
                <a:latin typeface="Arial"/>
                <a:cs typeface="Arial"/>
              </a:rPr>
              <a:t>Bnl Gruppo Bnp Paribas partecipa, per il secondo anno  consecutivo, al Festival della Cultura Creativa </a:t>
            </a:r>
            <a:r>
              <a:rPr sz="1150" dirty="0">
                <a:solidFill>
                  <a:srgbClr val="767676"/>
                </a:solidFill>
                <a:latin typeface="Arial"/>
                <a:cs typeface="Arial"/>
              </a:rPr>
              <a:t>promosso e </a:t>
            </a:r>
            <a:r>
              <a:rPr sz="1150" spc="-5" dirty="0">
                <a:solidFill>
                  <a:srgbClr val="767676"/>
                </a:solidFill>
                <a:latin typeface="Arial"/>
                <a:cs typeface="Arial"/>
              </a:rPr>
              <a:t>realizzato dalle banche, grazie</a:t>
            </a:r>
            <a:r>
              <a:rPr sz="1150" spc="145" dirty="0">
                <a:solidFill>
                  <a:srgbClr val="767676"/>
                </a:solidFill>
                <a:latin typeface="Arial"/>
                <a:cs typeface="Arial"/>
              </a:rPr>
              <a:t> </a:t>
            </a:r>
            <a:r>
              <a:rPr sz="1150" spc="-5" dirty="0">
                <a:solidFill>
                  <a:srgbClr val="767676"/>
                </a:solidFill>
                <a:latin typeface="Arial"/>
                <a:cs typeface="Arial"/>
              </a:rPr>
              <a:t>al</a:t>
            </a:r>
            <a:endParaRPr sz="1150">
              <a:latin typeface="Arial"/>
              <a:cs typeface="Arial"/>
            </a:endParaRPr>
          </a:p>
          <a:p>
            <a:pPr marL="17780" marR="81915">
              <a:lnSpc>
                <a:spcPts val="1560"/>
              </a:lnSpc>
              <a:spcBef>
                <a:spcPts val="25"/>
              </a:spcBef>
            </a:pPr>
            <a:r>
              <a:rPr sz="1150" spc="-5" dirty="0">
                <a:solidFill>
                  <a:srgbClr val="767676"/>
                </a:solidFill>
                <a:latin typeface="Arial"/>
                <a:cs typeface="Arial"/>
              </a:rPr>
              <a:t>coordinamento dell'ABI "confermando il proprio impegno </a:t>
            </a:r>
            <a:r>
              <a:rPr sz="1150" dirty="0">
                <a:solidFill>
                  <a:srgbClr val="767676"/>
                </a:solidFill>
                <a:latin typeface="Arial"/>
                <a:cs typeface="Arial"/>
              </a:rPr>
              <a:t>a </a:t>
            </a:r>
            <a:r>
              <a:rPr sz="1150" spc="-5" dirty="0">
                <a:solidFill>
                  <a:srgbClr val="767676"/>
                </a:solidFill>
                <a:latin typeface="Arial"/>
                <a:cs typeface="Arial"/>
              </a:rPr>
              <a:t>favore della diffusione della </a:t>
            </a:r>
            <a:r>
              <a:rPr sz="1150" dirty="0">
                <a:solidFill>
                  <a:srgbClr val="767676"/>
                </a:solidFill>
                <a:latin typeface="Arial"/>
                <a:cs typeface="Arial"/>
              </a:rPr>
              <a:t>cultura  e </a:t>
            </a:r>
            <a:r>
              <a:rPr sz="1150" spc="-5" dirty="0">
                <a:solidFill>
                  <a:srgbClr val="767676"/>
                </a:solidFill>
                <a:latin typeface="Arial"/>
                <a:cs typeface="Arial"/>
              </a:rPr>
              <a:t>l'attenzione verso le giovani</a:t>
            </a:r>
            <a:r>
              <a:rPr sz="1150" spc="-10" dirty="0">
                <a:solidFill>
                  <a:srgbClr val="767676"/>
                </a:solidFill>
                <a:latin typeface="Arial"/>
                <a:cs typeface="Arial"/>
              </a:rPr>
              <a:t> </a:t>
            </a:r>
            <a:r>
              <a:rPr sz="1150" spc="-5" dirty="0">
                <a:solidFill>
                  <a:srgbClr val="767676"/>
                </a:solidFill>
                <a:latin typeface="Arial"/>
                <a:cs typeface="Arial"/>
              </a:rPr>
              <a:t>generazioni".</a:t>
            </a:r>
            <a:endParaRPr sz="1150">
              <a:latin typeface="Arial"/>
              <a:cs typeface="Arial"/>
            </a:endParaRPr>
          </a:p>
          <a:p>
            <a:pPr>
              <a:lnSpc>
                <a:spcPct val="100000"/>
              </a:lnSpc>
              <a:spcBef>
                <a:spcPts val="20"/>
              </a:spcBef>
            </a:pPr>
            <a:endParaRPr sz="1150">
              <a:latin typeface="Times New Roman"/>
              <a:cs typeface="Times New Roman"/>
            </a:endParaRPr>
          </a:p>
          <a:p>
            <a:pPr marL="17780" marR="287020">
              <a:lnSpc>
                <a:spcPct val="113599"/>
              </a:lnSpc>
            </a:pPr>
            <a:r>
              <a:rPr sz="1150" spc="-5" dirty="0">
                <a:solidFill>
                  <a:srgbClr val="767676"/>
                </a:solidFill>
                <a:latin typeface="Arial"/>
                <a:cs typeface="Arial"/>
              </a:rPr>
              <a:t>L'iniziativa, ricorda l'Istituto, </a:t>
            </a:r>
            <a:r>
              <a:rPr sz="1150" dirty="0">
                <a:solidFill>
                  <a:srgbClr val="767676"/>
                </a:solidFill>
                <a:latin typeface="Arial"/>
                <a:cs typeface="Arial"/>
              </a:rPr>
              <a:t>si svolgerà </a:t>
            </a:r>
            <a:r>
              <a:rPr sz="1150" spc="-5" dirty="0">
                <a:solidFill>
                  <a:srgbClr val="767676"/>
                </a:solidFill>
                <a:latin typeface="Arial"/>
                <a:cs typeface="Arial"/>
              </a:rPr>
              <a:t>nella </a:t>
            </a:r>
            <a:r>
              <a:rPr sz="1150" dirty="0">
                <a:solidFill>
                  <a:srgbClr val="767676"/>
                </a:solidFill>
                <a:latin typeface="Arial"/>
                <a:cs typeface="Arial"/>
              </a:rPr>
              <a:t>settimana </a:t>
            </a:r>
            <a:r>
              <a:rPr sz="1150" spc="-5" dirty="0">
                <a:solidFill>
                  <a:srgbClr val="767676"/>
                </a:solidFill>
                <a:latin typeface="Arial"/>
                <a:cs typeface="Arial"/>
              </a:rPr>
              <a:t>dal 16 al 22 marzo con l'obiettivo </a:t>
            </a:r>
            <a:r>
              <a:rPr sz="1150" dirty="0">
                <a:solidFill>
                  <a:srgbClr val="767676"/>
                </a:solidFill>
                <a:latin typeface="Arial"/>
                <a:cs typeface="Arial"/>
              </a:rPr>
              <a:t>di  </a:t>
            </a:r>
            <a:r>
              <a:rPr sz="1150" spc="-5" dirty="0">
                <a:solidFill>
                  <a:srgbClr val="767676"/>
                </a:solidFill>
                <a:latin typeface="Arial"/>
                <a:cs typeface="Arial"/>
              </a:rPr>
              <a:t>stimolare la creatività </a:t>
            </a:r>
            <a:r>
              <a:rPr sz="1150" dirty="0">
                <a:solidFill>
                  <a:srgbClr val="767676"/>
                </a:solidFill>
                <a:latin typeface="Arial"/>
                <a:cs typeface="Arial"/>
              </a:rPr>
              <a:t>dei </a:t>
            </a:r>
            <a:r>
              <a:rPr sz="1150" spc="-5" dirty="0">
                <a:solidFill>
                  <a:srgbClr val="767676"/>
                </a:solidFill>
                <a:latin typeface="Arial"/>
                <a:cs typeface="Arial"/>
              </a:rPr>
              <a:t>ragazzi delle </a:t>
            </a:r>
            <a:r>
              <a:rPr sz="1150" dirty="0">
                <a:solidFill>
                  <a:srgbClr val="767676"/>
                </a:solidFill>
                <a:latin typeface="Arial"/>
                <a:cs typeface="Arial"/>
              </a:rPr>
              <a:t>scuole </a:t>
            </a:r>
            <a:r>
              <a:rPr sz="1150" spc="-5" dirty="0">
                <a:solidFill>
                  <a:srgbClr val="767676"/>
                </a:solidFill>
                <a:latin typeface="Arial"/>
                <a:cs typeface="Arial"/>
              </a:rPr>
              <a:t>elementari </a:t>
            </a:r>
            <a:r>
              <a:rPr sz="1150" dirty="0">
                <a:solidFill>
                  <a:srgbClr val="767676"/>
                </a:solidFill>
                <a:latin typeface="Arial"/>
                <a:cs typeface="Arial"/>
              </a:rPr>
              <a:t>e medie </a:t>
            </a:r>
            <a:r>
              <a:rPr sz="1150" spc="-5" dirty="0">
                <a:solidFill>
                  <a:srgbClr val="767676"/>
                </a:solidFill>
                <a:latin typeface="Arial"/>
                <a:cs typeface="Arial"/>
              </a:rPr>
              <a:t>attraverso </a:t>
            </a:r>
            <a:r>
              <a:rPr sz="1150" dirty="0">
                <a:solidFill>
                  <a:srgbClr val="767676"/>
                </a:solidFill>
                <a:latin typeface="Arial"/>
                <a:cs typeface="Arial"/>
              </a:rPr>
              <a:t>le </a:t>
            </a:r>
            <a:r>
              <a:rPr sz="1150" spc="-5" dirty="0">
                <a:solidFill>
                  <a:srgbClr val="767676"/>
                </a:solidFill>
                <a:latin typeface="Arial"/>
                <a:cs typeface="Arial"/>
              </a:rPr>
              <a:t>diverse  modalità di espressione </a:t>
            </a:r>
            <a:r>
              <a:rPr sz="1150" dirty="0">
                <a:solidFill>
                  <a:srgbClr val="767676"/>
                </a:solidFill>
                <a:latin typeface="Arial"/>
                <a:cs typeface="Arial"/>
              </a:rPr>
              <a:t>come, </a:t>
            </a:r>
            <a:r>
              <a:rPr sz="1150" spc="-5" dirty="0">
                <a:solidFill>
                  <a:srgbClr val="767676"/>
                </a:solidFill>
                <a:latin typeface="Arial"/>
                <a:cs typeface="Arial"/>
              </a:rPr>
              <a:t>per esempio, l'arte, il teatro, la fotografia, il cinema </a:t>
            </a:r>
            <a:r>
              <a:rPr sz="1150" dirty="0">
                <a:solidFill>
                  <a:srgbClr val="767676"/>
                </a:solidFill>
                <a:latin typeface="Arial"/>
                <a:cs typeface="Arial"/>
              </a:rPr>
              <a:t>e </a:t>
            </a:r>
            <a:r>
              <a:rPr sz="1150" spc="-5" dirty="0">
                <a:solidFill>
                  <a:srgbClr val="767676"/>
                </a:solidFill>
                <a:latin typeface="Arial"/>
                <a:cs typeface="Arial"/>
              </a:rPr>
              <a:t>le  tecnologie</a:t>
            </a:r>
            <a:r>
              <a:rPr sz="1150" spc="-10" dirty="0">
                <a:solidFill>
                  <a:srgbClr val="767676"/>
                </a:solidFill>
                <a:latin typeface="Arial"/>
                <a:cs typeface="Arial"/>
              </a:rPr>
              <a:t> </a:t>
            </a:r>
            <a:r>
              <a:rPr sz="1150" spc="-5" dirty="0">
                <a:solidFill>
                  <a:srgbClr val="767676"/>
                </a:solidFill>
                <a:latin typeface="Arial"/>
                <a:cs typeface="Arial"/>
              </a:rPr>
              <a:t>digitali.</a:t>
            </a:r>
            <a:endParaRPr sz="1150">
              <a:latin typeface="Arial"/>
              <a:cs typeface="Arial"/>
            </a:endParaRPr>
          </a:p>
          <a:p>
            <a:pPr>
              <a:lnSpc>
                <a:spcPct val="100000"/>
              </a:lnSpc>
              <a:spcBef>
                <a:spcPts val="35"/>
              </a:spcBef>
            </a:pPr>
            <a:endParaRPr sz="1200">
              <a:latin typeface="Times New Roman"/>
              <a:cs typeface="Times New Roman"/>
            </a:endParaRPr>
          </a:p>
          <a:p>
            <a:pPr marL="17780" marR="41910">
              <a:lnSpc>
                <a:spcPct val="113900"/>
              </a:lnSpc>
            </a:pPr>
            <a:r>
              <a:rPr sz="1150" dirty="0">
                <a:solidFill>
                  <a:srgbClr val="767676"/>
                </a:solidFill>
                <a:latin typeface="Arial"/>
                <a:cs typeface="Arial"/>
              </a:rPr>
              <a:t>Il tema </a:t>
            </a:r>
            <a:r>
              <a:rPr sz="1150" spc="-5" dirty="0">
                <a:solidFill>
                  <a:srgbClr val="767676"/>
                </a:solidFill>
                <a:latin typeface="Arial"/>
                <a:cs typeface="Arial"/>
              </a:rPr>
              <a:t>scelto dall'Abi </a:t>
            </a:r>
            <a:r>
              <a:rPr sz="1150" dirty="0">
                <a:solidFill>
                  <a:srgbClr val="767676"/>
                </a:solidFill>
                <a:latin typeface="Arial"/>
                <a:cs typeface="Arial"/>
              </a:rPr>
              <a:t>per </a:t>
            </a:r>
            <a:r>
              <a:rPr sz="1150" spc="-5" dirty="0">
                <a:solidFill>
                  <a:srgbClr val="767676"/>
                </a:solidFill>
                <a:latin typeface="Arial"/>
                <a:cs typeface="Arial"/>
              </a:rPr>
              <a:t>la seconda edizione del Festival </a:t>
            </a:r>
            <a:r>
              <a:rPr sz="1150" dirty="0">
                <a:solidFill>
                  <a:srgbClr val="767676"/>
                </a:solidFill>
                <a:latin typeface="Arial"/>
                <a:cs typeface="Arial"/>
              </a:rPr>
              <a:t>è </a:t>
            </a:r>
            <a:r>
              <a:rPr sz="1150" spc="-5" dirty="0">
                <a:solidFill>
                  <a:srgbClr val="767676"/>
                </a:solidFill>
                <a:latin typeface="Arial"/>
                <a:cs typeface="Arial"/>
              </a:rPr>
              <a:t>L'alfabeto del </a:t>
            </a:r>
            <a:r>
              <a:rPr sz="1150" dirty="0">
                <a:solidFill>
                  <a:srgbClr val="767676"/>
                </a:solidFill>
                <a:latin typeface="Arial"/>
                <a:cs typeface="Arial"/>
              </a:rPr>
              <a:t>mondo - </a:t>
            </a:r>
            <a:r>
              <a:rPr sz="1150" spc="-5" dirty="0">
                <a:solidFill>
                  <a:srgbClr val="767676"/>
                </a:solidFill>
                <a:latin typeface="Arial"/>
                <a:cs typeface="Arial"/>
              </a:rPr>
              <a:t>Leggiamo </a:t>
            </a:r>
            <a:r>
              <a:rPr sz="1150" dirty="0">
                <a:solidFill>
                  <a:srgbClr val="767676"/>
                </a:solidFill>
                <a:latin typeface="Arial"/>
                <a:cs typeface="Arial"/>
              </a:rPr>
              <a:t>i  </a:t>
            </a:r>
            <a:r>
              <a:rPr sz="1150" spc="-5" dirty="0">
                <a:solidFill>
                  <a:srgbClr val="767676"/>
                </a:solidFill>
                <a:latin typeface="Arial"/>
                <a:cs typeface="Arial"/>
              </a:rPr>
              <a:t>segni intorno </a:t>
            </a:r>
            <a:r>
              <a:rPr sz="1150" dirty="0">
                <a:solidFill>
                  <a:srgbClr val="767676"/>
                </a:solidFill>
                <a:latin typeface="Arial"/>
                <a:cs typeface="Arial"/>
              </a:rPr>
              <a:t>a </a:t>
            </a:r>
            <a:r>
              <a:rPr sz="1150" spc="-5" dirty="0">
                <a:solidFill>
                  <a:srgbClr val="767676"/>
                </a:solidFill>
                <a:latin typeface="Arial"/>
                <a:cs typeface="Arial"/>
              </a:rPr>
              <a:t>noi </a:t>
            </a:r>
            <a:r>
              <a:rPr sz="1150" dirty="0">
                <a:solidFill>
                  <a:srgbClr val="767676"/>
                </a:solidFill>
                <a:latin typeface="Arial"/>
                <a:cs typeface="Arial"/>
              </a:rPr>
              <a:t>e raccontiamo, </a:t>
            </a:r>
            <a:r>
              <a:rPr sz="1150" spc="-5" dirty="0">
                <a:solidFill>
                  <a:srgbClr val="767676"/>
                </a:solidFill>
                <a:latin typeface="Arial"/>
                <a:cs typeface="Arial"/>
              </a:rPr>
              <a:t>un </a:t>
            </a:r>
            <a:r>
              <a:rPr sz="1150" dirty="0">
                <a:solidFill>
                  <a:srgbClr val="767676"/>
                </a:solidFill>
                <a:latin typeface="Arial"/>
                <a:cs typeface="Arial"/>
              </a:rPr>
              <a:t>filo </a:t>
            </a:r>
            <a:r>
              <a:rPr sz="1150" spc="-5" dirty="0">
                <a:solidFill>
                  <a:srgbClr val="767676"/>
                </a:solidFill>
                <a:latin typeface="Arial"/>
                <a:cs typeface="Arial"/>
              </a:rPr>
              <a:t>rosso che collegherà idealmente tutte le iniziative  proposte (laboratori, concerti, visite </a:t>
            </a:r>
            <a:r>
              <a:rPr sz="1150" dirty="0">
                <a:solidFill>
                  <a:srgbClr val="767676"/>
                </a:solidFill>
                <a:latin typeface="Arial"/>
                <a:cs typeface="Arial"/>
              </a:rPr>
              <a:t>a musei, </a:t>
            </a:r>
            <a:r>
              <a:rPr sz="1150" spc="-5" dirty="0">
                <a:solidFill>
                  <a:srgbClr val="767676"/>
                </a:solidFill>
                <a:latin typeface="Arial"/>
                <a:cs typeface="Arial"/>
              </a:rPr>
              <a:t>teatro, ecc.) </a:t>
            </a:r>
            <a:r>
              <a:rPr sz="1150" dirty="0">
                <a:solidFill>
                  <a:srgbClr val="767676"/>
                </a:solidFill>
                <a:latin typeface="Arial"/>
                <a:cs typeface="Arial"/>
              </a:rPr>
              <a:t>e </a:t>
            </a:r>
            <a:r>
              <a:rPr sz="1150" spc="-5" dirty="0">
                <a:solidFill>
                  <a:srgbClr val="767676"/>
                </a:solidFill>
                <a:latin typeface="Arial"/>
                <a:cs typeface="Arial"/>
              </a:rPr>
              <a:t>organizzate dalle banche </a:t>
            </a:r>
            <a:r>
              <a:rPr sz="1150" dirty="0">
                <a:solidFill>
                  <a:srgbClr val="767676"/>
                </a:solidFill>
                <a:latin typeface="Arial"/>
                <a:cs typeface="Arial"/>
              </a:rPr>
              <a:t>che  </a:t>
            </a:r>
            <a:r>
              <a:rPr sz="1150" spc="-5" dirty="0">
                <a:solidFill>
                  <a:srgbClr val="767676"/>
                </a:solidFill>
                <a:latin typeface="Arial"/>
                <a:cs typeface="Arial"/>
              </a:rPr>
              <a:t>aderiscono alla</a:t>
            </a:r>
            <a:r>
              <a:rPr sz="1150" spc="-15" dirty="0">
                <a:solidFill>
                  <a:srgbClr val="767676"/>
                </a:solidFill>
                <a:latin typeface="Arial"/>
                <a:cs typeface="Arial"/>
              </a:rPr>
              <a:t> </a:t>
            </a:r>
            <a:r>
              <a:rPr sz="1150" spc="-5" dirty="0">
                <a:solidFill>
                  <a:srgbClr val="767676"/>
                </a:solidFill>
                <a:latin typeface="Arial"/>
                <a:cs typeface="Arial"/>
              </a:rPr>
              <a:t>manifestazione.</a:t>
            </a:r>
            <a:endParaRPr sz="1150">
              <a:latin typeface="Arial"/>
              <a:cs typeface="Arial"/>
            </a:endParaRPr>
          </a:p>
          <a:p>
            <a:pPr>
              <a:lnSpc>
                <a:spcPct val="100000"/>
              </a:lnSpc>
              <a:spcBef>
                <a:spcPts val="35"/>
              </a:spcBef>
            </a:pPr>
            <a:endParaRPr sz="1200">
              <a:latin typeface="Times New Roman"/>
              <a:cs typeface="Times New Roman"/>
            </a:endParaRPr>
          </a:p>
          <a:p>
            <a:pPr marL="17780" marR="122555">
              <a:lnSpc>
                <a:spcPct val="113999"/>
              </a:lnSpc>
            </a:pPr>
            <a:r>
              <a:rPr sz="1150" spc="-5" dirty="0">
                <a:solidFill>
                  <a:srgbClr val="767676"/>
                </a:solidFill>
                <a:latin typeface="Arial"/>
                <a:cs typeface="Arial"/>
              </a:rPr>
              <a:t>Bnl, in particolare, ha </a:t>
            </a:r>
            <a:r>
              <a:rPr sz="1150" dirty="0">
                <a:solidFill>
                  <a:srgbClr val="767676"/>
                </a:solidFill>
                <a:latin typeface="Arial"/>
                <a:cs typeface="Arial"/>
              </a:rPr>
              <a:t>scelto </a:t>
            </a:r>
            <a:r>
              <a:rPr sz="1150" spc="-5" dirty="0">
                <a:solidFill>
                  <a:srgbClr val="767676"/>
                </a:solidFill>
                <a:latin typeface="Arial"/>
                <a:cs typeface="Arial"/>
              </a:rPr>
              <a:t>di promuovere una serie di laboratori </a:t>
            </a:r>
            <a:r>
              <a:rPr sz="1150" dirty="0">
                <a:solidFill>
                  <a:srgbClr val="767676"/>
                </a:solidFill>
                <a:latin typeface="Arial"/>
                <a:cs typeface="Arial"/>
              </a:rPr>
              <a:t>in quattro </a:t>
            </a:r>
            <a:r>
              <a:rPr sz="1150" spc="-5" dirty="0">
                <a:solidFill>
                  <a:srgbClr val="767676"/>
                </a:solidFill>
                <a:latin typeface="Arial"/>
                <a:cs typeface="Arial"/>
              </a:rPr>
              <a:t>città italiane  chiedendo </a:t>
            </a:r>
            <a:r>
              <a:rPr sz="1150" dirty="0">
                <a:solidFill>
                  <a:srgbClr val="767676"/>
                </a:solidFill>
                <a:latin typeface="Arial"/>
                <a:cs typeface="Arial"/>
              </a:rPr>
              <a:t>ai </a:t>
            </a:r>
            <a:r>
              <a:rPr sz="1150" spc="-5" dirty="0">
                <a:solidFill>
                  <a:srgbClr val="767676"/>
                </a:solidFill>
                <a:latin typeface="Arial"/>
                <a:cs typeface="Arial"/>
              </a:rPr>
              <a:t>ragazzi di leggere </a:t>
            </a:r>
            <a:r>
              <a:rPr sz="1150" dirty="0">
                <a:solidFill>
                  <a:srgbClr val="767676"/>
                </a:solidFill>
                <a:latin typeface="Arial"/>
                <a:cs typeface="Arial"/>
              </a:rPr>
              <a:t>e </a:t>
            </a:r>
            <a:r>
              <a:rPr sz="1150" spc="-5" dirty="0">
                <a:solidFill>
                  <a:srgbClr val="767676"/>
                </a:solidFill>
                <a:latin typeface="Arial"/>
                <a:cs typeface="Arial"/>
              </a:rPr>
              <a:t>di raccontare </a:t>
            </a:r>
            <a:r>
              <a:rPr sz="1150" dirty="0">
                <a:solidFill>
                  <a:srgbClr val="767676"/>
                </a:solidFill>
                <a:latin typeface="Arial"/>
                <a:cs typeface="Arial"/>
              </a:rPr>
              <a:t>i </a:t>
            </a:r>
            <a:r>
              <a:rPr sz="1150" spc="-5" dirty="0">
                <a:solidFill>
                  <a:srgbClr val="767676"/>
                </a:solidFill>
                <a:latin typeface="Arial"/>
                <a:cs typeface="Arial"/>
              </a:rPr>
              <a:t>segni della multiculturalità presenti </a:t>
            </a:r>
            <a:r>
              <a:rPr sz="1150" spc="5" dirty="0">
                <a:solidFill>
                  <a:srgbClr val="767676"/>
                </a:solidFill>
                <a:latin typeface="Arial"/>
                <a:cs typeface="Arial"/>
              </a:rPr>
              <a:t>nella </a:t>
            </a:r>
            <a:r>
              <a:rPr sz="1150" dirty="0">
                <a:solidFill>
                  <a:srgbClr val="767676"/>
                </a:solidFill>
                <a:latin typeface="Arial"/>
                <a:cs typeface="Arial"/>
              </a:rPr>
              <a:t>loro  </a:t>
            </a:r>
            <a:r>
              <a:rPr sz="1150" spc="-5" dirty="0">
                <a:solidFill>
                  <a:srgbClr val="767676"/>
                </a:solidFill>
                <a:latin typeface="Arial"/>
                <a:cs typeface="Arial"/>
              </a:rPr>
              <a:t>vita quotidiana </a:t>
            </a:r>
            <a:r>
              <a:rPr sz="1150" dirty="0">
                <a:solidFill>
                  <a:srgbClr val="767676"/>
                </a:solidFill>
                <a:latin typeface="Arial"/>
                <a:cs typeface="Arial"/>
              </a:rPr>
              <a:t>attraverso </a:t>
            </a:r>
            <a:r>
              <a:rPr sz="1150" spc="-5" dirty="0">
                <a:solidFill>
                  <a:srgbClr val="767676"/>
                </a:solidFill>
                <a:latin typeface="Arial"/>
                <a:cs typeface="Arial"/>
              </a:rPr>
              <a:t>il linguaggio cinematografico.(Segue)</a:t>
            </a:r>
            <a:endParaRPr sz="1150">
              <a:latin typeface="Arial"/>
              <a:cs typeface="Arial"/>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Aise.it</a:t>
            </a:r>
            <a:endParaRPr sz="1600">
              <a:latin typeface="Arial"/>
              <a:cs typeface="Arial"/>
            </a:endParaRPr>
          </a:p>
          <a:p>
            <a:pPr marL="12700">
              <a:lnSpc>
                <a:spcPts val="1880"/>
              </a:lnSpc>
            </a:pPr>
            <a:r>
              <a:rPr sz="1600" b="1" spc="-5" dirty="0">
                <a:latin typeface="Arial"/>
                <a:cs typeface="Arial"/>
              </a:rPr>
              <a:t>10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622674"/>
            <a:ext cx="6068060" cy="974090"/>
          </a:xfrm>
          <a:prstGeom prst="rect">
            <a:avLst/>
          </a:prstGeom>
        </p:spPr>
        <p:txBody>
          <a:bodyPr vert="horz" wrap="square" lIns="0" tIns="28575" rIns="0" bIns="0" rtlCol="0">
            <a:spAutoFit/>
          </a:bodyPr>
          <a:lstStyle/>
          <a:p>
            <a:pPr marL="12700" marR="5080">
              <a:lnSpc>
                <a:spcPts val="2350"/>
              </a:lnSpc>
              <a:spcBef>
                <a:spcPts val="225"/>
              </a:spcBef>
            </a:pPr>
            <a:r>
              <a:rPr sz="2000" b="1" spc="-65" dirty="0">
                <a:solidFill>
                  <a:srgbClr val="1F487C"/>
                </a:solidFill>
                <a:latin typeface="Cambria"/>
                <a:cs typeface="Cambria"/>
                <a:hlinkClick r:id="rId3"/>
              </a:rPr>
              <a:t>“L’ALFABETO </a:t>
            </a:r>
            <a:r>
              <a:rPr sz="2000" b="1" dirty="0">
                <a:solidFill>
                  <a:srgbClr val="1F487C"/>
                </a:solidFill>
                <a:latin typeface="Cambria"/>
                <a:cs typeface="Cambria"/>
                <a:hlinkClick r:id="rId3"/>
              </a:rPr>
              <a:t>DEL </a:t>
            </a:r>
            <a:r>
              <a:rPr sz="2000" b="1" spc="-5" dirty="0">
                <a:solidFill>
                  <a:srgbClr val="1F487C"/>
                </a:solidFill>
                <a:latin typeface="Cambria"/>
                <a:cs typeface="Cambria"/>
                <a:hlinkClick r:id="rId3"/>
              </a:rPr>
              <a:t>MONDO”: </a:t>
            </a:r>
            <a:r>
              <a:rPr sz="2000" b="1" spc="-25" dirty="0">
                <a:solidFill>
                  <a:srgbClr val="1F487C"/>
                </a:solidFill>
                <a:latin typeface="Cambria"/>
                <a:cs typeface="Cambria"/>
                <a:hlinkClick r:id="rId3"/>
              </a:rPr>
              <a:t>TORNA </a:t>
            </a:r>
            <a:r>
              <a:rPr sz="2000" b="1" dirty="0">
                <a:solidFill>
                  <a:srgbClr val="1F487C"/>
                </a:solidFill>
                <a:latin typeface="Cambria"/>
                <a:cs typeface="Cambria"/>
                <a:hlinkClick r:id="rId3"/>
              </a:rPr>
              <a:t>IN </a:t>
            </a:r>
            <a:r>
              <a:rPr sz="2000" b="1" spc="-50" dirty="0">
                <a:solidFill>
                  <a:srgbClr val="1F487C"/>
                </a:solidFill>
                <a:latin typeface="Cambria"/>
                <a:cs typeface="Cambria"/>
                <a:hlinkClick r:id="rId3"/>
              </a:rPr>
              <a:t>TUTTA </a:t>
            </a:r>
            <a:r>
              <a:rPr sz="2000" b="1" spc="-40" dirty="0">
                <a:solidFill>
                  <a:srgbClr val="1F487C"/>
                </a:solidFill>
                <a:latin typeface="Cambria"/>
                <a:cs typeface="Cambria"/>
                <a:hlinkClick r:id="rId3"/>
              </a:rPr>
              <a:t>ITALIA </a:t>
            </a:r>
            <a:r>
              <a:rPr sz="2000" b="1" spc="-40" dirty="0">
                <a:solidFill>
                  <a:srgbClr val="1F487C"/>
                </a:solidFill>
                <a:latin typeface="Cambria"/>
                <a:cs typeface="Cambria"/>
              </a:rPr>
              <a:t> </a:t>
            </a:r>
            <a:r>
              <a:rPr sz="2000" b="1" dirty="0">
                <a:solidFill>
                  <a:srgbClr val="1F487C"/>
                </a:solidFill>
                <a:latin typeface="Cambria"/>
                <a:cs typeface="Cambria"/>
                <a:hlinkClick r:id="rId3"/>
              </a:rPr>
              <a:t>IL </a:t>
            </a:r>
            <a:r>
              <a:rPr sz="2000" b="1" spc="-30" dirty="0">
                <a:solidFill>
                  <a:srgbClr val="1F487C"/>
                </a:solidFill>
                <a:latin typeface="Cambria"/>
                <a:cs typeface="Cambria"/>
                <a:hlinkClick r:id="rId3"/>
              </a:rPr>
              <a:t>FESTIVAL </a:t>
            </a:r>
            <a:r>
              <a:rPr sz="2000" b="1" dirty="0">
                <a:solidFill>
                  <a:srgbClr val="1F487C"/>
                </a:solidFill>
                <a:latin typeface="Cambria"/>
                <a:cs typeface="Cambria"/>
                <a:hlinkClick r:id="rId3"/>
              </a:rPr>
              <a:t>DELLA </a:t>
            </a:r>
            <a:r>
              <a:rPr sz="2000" b="1" spc="-40" dirty="0">
                <a:solidFill>
                  <a:srgbClr val="1F487C"/>
                </a:solidFill>
                <a:latin typeface="Cambria"/>
                <a:cs typeface="Cambria"/>
                <a:hlinkClick r:id="rId3"/>
              </a:rPr>
              <a:t>CULTURA</a:t>
            </a:r>
            <a:r>
              <a:rPr sz="2000" b="1" spc="-5" dirty="0">
                <a:solidFill>
                  <a:srgbClr val="1F487C"/>
                </a:solidFill>
                <a:latin typeface="Cambria"/>
                <a:cs typeface="Cambria"/>
                <a:hlinkClick r:id="rId3"/>
              </a:rPr>
              <a:t> </a:t>
            </a:r>
            <a:r>
              <a:rPr sz="2000" b="1" spc="-50" dirty="0">
                <a:solidFill>
                  <a:srgbClr val="1F487C"/>
                </a:solidFill>
                <a:latin typeface="Cambria"/>
                <a:cs typeface="Cambria"/>
                <a:hlinkClick r:id="rId3"/>
              </a:rPr>
              <a:t>CREATIVA</a:t>
            </a:r>
            <a:endParaRPr sz="2000">
              <a:latin typeface="Cambria"/>
              <a:cs typeface="Cambria"/>
            </a:endParaRPr>
          </a:p>
          <a:p>
            <a:pPr marL="12700">
              <a:lnSpc>
                <a:spcPct val="100000"/>
              </a:lnSpc>
              <a:spcBef>
                <a:spcPts val="1320"/>
              </a:spcBef>
            </a:pPr>
            <a:r>
              <a:rPr sz="1100" spc="-5" dirty="0">
                <a:latin typeface="Cambria"/>
                <a:cs typeface="Cambria"/>
              </a:rPr>
              <a:t>Martedì </a:t>
            </a:r>
            <a:r>
              <a:rPr sz="1100" dirty="0">
                <a:latin typeface="Cambria"/>
                <a:cs typeface="Cambria"/>
              </a:rPr>
              <a:t>10 </a:t>
            </a:r>
            <a:r>
              <a:rPr sz="1100" spc="-5" dirty="0">
                <a:latin typeface="Cambria"/>
                <a:cs typeface="Cambria"/>
              </a:rPr>
              <a:t>Marzo 2015</a:t>
            </a:r>
            <a:r>
              <a:rPr sz="1100" spc="5" dirty="0">
                <a:latin typeface="Cambria"/>
                <a:cs typeface="Cambria"/>
              </a:rPr>
              <a:t> </a:t>
            </a:r>
            <a:r>
              <a:rPr sz="1100" spc="-5" dirty="0">
                <a:latin typeface="Cambria"/>
                <a:cs typeface="Cambria"/>
              </a:rPr>
              <a:t>16:24</a:t>
            </a:r>
            <a:endParaRPr sz="1100">
              <a:latin typeface="Cambria"/>
              <a:cs typeface="Cambria"/>
            </a:endParaRPr>
          </a:p>
        </p:txBody>
      </p:sp>
      <p:sp>
        <p:nvSpPr>
          <p:cNvPr id="5" name="object 5"/>
          <p:cNvSpPr txBox="1"/>
          <p:nvPr/>
        </p:nvSpPr>
        <p:spPr>
          <a:xfrm>
            <a:off x="706627" y="4768722"/>
            <a:ext cx="6148070" cy="5210810"/>
          </a:xfrm>
          <a:prstGeom prst="rect">
            <a:avLst/>
          </a:prstGeom>
        </p:spPr>
        <p:txBody>
          <a:bodyPr vert="horz" wrap="square" lIns="0" tIns="22860" rIns="0" bIns="0" rtlCol="0">
            <a:spAutoFit/>
          </a:bodyPr>
          <a:lstStyle/>
          <a:p>
            <a:pPr marL="12700" marR="5080" algn="just">
              <a:lnSpc>
                <a:spcPts val="1400"/>
              </a:lnSpc>
              <a:spcBef>
                <a:spcPts val="180"/>
              </a:spcBef>
            </a:pPr>
            <a:r>
              <a:rPr sz="1200" b="1" dirty="0">
                <a:latin typeface="Cambria"/>
                <a:cs typeface="Cambria"/>
              </a:rPr>
              <a:t>ROMA\ </a:t>
            </a:r>
            <a:r>
              <a:rPr sz="1200" b="1" spc="-5" dirty="0">
                <a:latin typeface="Cambria"/>
                <a:cs typeface="Cambria"/>
              </a:rPr>
              <a:t>aise\ </a:t>
            </a:r>
            <a:r>
              <a:rPr sz="1200" b="1" dirty="0">
                <a:latin typeface="Cambria"/>
                <a:cs typeface="Cambria"/>
              </a:rPr>
              <a:t>- </a:t>
            </a:r>
            <a:r>
              <a:rPr sz="1200" spc="-5" dirty="0">
                <a:latin typeface="Cambria"/>
                <a:cs typeface="Cambria"/>
              </a:rPr>
              <a:t>“</a:t>
            </a:r>
            <a:r>
              <a:rPr sz="1200" b="1" spc="-5" dirty="0">
                <a:latin typeface="Cambria"/>
                <a:cs typeface="Cambria"/>
              </a:rPr>
              <a:t>L’alfabeto del Mondo. Leggiamo </a:t>
            </a:r>
            <a:r>
              <a:rPr sz="1200" b="1" dirty="0">
                <a:latin typeface="Cambria"/>
                <a:cs typeface="Cambria"/>
              </a:rPr>
              <a:t>i </a:t>
            </a:r>
            <a:r>
              <a:rPr sz="1200" b="1" spc="-5" dirty="0">
                <a:latin typeface="Cambria"/>
                <a:cs typeface="Cambria"/>
              </a:rPr>
              <a:t>segni intorno </a:t>
            </a:r>
            <a:r>
              <a:rPr sz="1200" b="1" dirty="0">
                <a:latin typeface="Cambria"/>
                <a:cs typeface="Cambria"/>
              </a:rPr>
              <a:t>a </a:t>
            </a:r>
            <a:r>
              <a:rPr sz="1200" b="1" spc="-5" dirty="0">
                <a:latin typeface="Cambria"/>
                <a:cs typeface="Cambria"/>
              </a:rPr>
              <a:t>noi </a:t>
            </a:r>
            <a:r>
              <a:rPr sz="1200" b="1" dirty="0">
                <a:latin typeface="Cambria"/>
                <a:cs typeface="Cambria"/>
              </a:rPr>
              <a:t>e raccontiamo</a:t>
            </a:r>
            <a:r>
              <a:rPr sz="1200" dirty="0">
                <a:latin typeface="Cambria"/>
                <a:cs typeface="Cambria"/>
              </a:rPr>
              <a:t>”. È  </a:t>
            </a:r>
            <a:r>
              <a:rPr sz="1200" spc="-5" dirty="0">
                <a:latin typeface="Cambria"/>
                <a:cs typeface="Cambria"/>
              </a:rPr>
              <a:t>questo </a:t>
            </a:r>
            <a:r>
              <a:rPr sz="1200" dirty="0">
                <a:latin typeface="Cambria"/>
                <a:cs typeface="Cambria"/>
              </a:rPr>
              <a:t>il </a:t>
            </a:r>
            <a:r>
              <a:rPr sz="1200" spc="-5" dirty="0">
                <a:latin typeface="Cambria"/>
                <a:cs typeface="Cambria"/>
              </a:rPr>
              <a:t>tema della seconda edizione del </a:t>
            </a:r>
            <a:r>
              <a:rPr sz="1200" b="1" spc="-5" dirty="0">
                <a:latin typeface="Cambria"/>
                <a:cs typeface="Cambria"/>
              </a:rPr>
              <a:t>Festival della Cultura Creativa</a:t>
            </a:r>
            <a:r>
              <a:rPr sz="1200" spc="-5" dirty="0">
                <a:latin typeface="Cambria"/>
                <a:cs typeface="Cambria"/>
              </a:rPr>
              <a:t>, promosso </a:t>
            </a:r>
            <a:r>
              <a:rPr sz="1200" dirty="0">
                <a:latin typeface="Cambria"/>
                <a:cs typeface="Cambria"/>
              </a:rPr>
              <a:t>e  </a:t>
            </a:r>
            <a:r>
              <a:rPr sz="1200" spc="-5" dirty="0">
                <a:latin typeface="Cambria"/>
                <a:cs typeface="Cambria"/>
              </a:rPr>
              <a:t>realizzato dalle banche, anche grazie al coordinamento</a:t>
            </a:r>
            <a:r>
              <a:rPr sz="1200" spc="20" dirty="0">
                <a:latin typeface="Cambria"/>
                <a:cs typeface="Cambria"/>
              </a:rPr>
              <a:t> </a:t>
            </a:r>
            <a:r>
              <a:rPr sz="1200" dirty="0">
                <a:latin typeface="Cambria"/>
                <a:cs typeface="Cambria"/>
              </a:rPr>
              <a:t>dell’</a:t>
            </a:r>
            <a:r>
              <a:rPr sz="1200" b="1" dirty="0">
                <a:latin typeface="Cambria"/>
                <a:cs typeface="Cambria"/>
              </a:rPr>
              <a:t>Abi</a:t>
            </a:r>
            <a:r>
              <a:rPr sz="1200" dirty="0">
                <a:latin typeface="Cambria"/>
                <a:cs typeface="Cambria"/>
              </a:rPr>
              <a:t>.</a:t>
            </a:r>
            <a:endParaRPr sz="1200">
              <a:latin typeface="Cambria"/>
              <a:cs typeface="Cambria"/>
            </a:endParaRPr>
          </a:p>
          <a:p>
            <a:pPr>
              <a:lnSpc>
                <a:spcPct val="100000"/>
              </a:lnSpc>
              <a:spcBef>
                <a:spcPts val="45"/>
              </a:spcBef>
            </a:pPr>
            <a:endParaRPr sz="1150">
              <a:latin typeface="Times New Roman"/>
              <a:cs typeface="Times New Roman"/>
            </a:endParaRPr>
          </a:p>
          <a:p>
            <a:pPr marL="12700" marR="6985" algn="just">
              <a:lnSpc>
                <a:spcPct val="97500"/>
              </a:lnSpc>
              <a:spcBef>
                <a:spcPts val="5"/>
              </a:spcBef>
            </a:pPr>
            <a:r>
              <a:rPr sz="1200" dirty="0">
                <a:latin typeface="Cambria"/>
                <a:cs typeface="Cambria"/>
              </a:rPr>
              <a:t>La </a:t>
            </a:r>
            <a:r>
              <a:rPr sz="1200" spc="-5" dirty="0">
                <a:latin typeface="Cambria"/>
                <a:cs typeface="Cambria"/>
              </a:rPr>
              <a:t>manifestazione, interamente dedicata alla </a:t>
            </a:r>
            <a:r>
              <a:rPr sz="1200" spc="-10" dirty="0">
                <a:latin typeface="Cambria"/>
                <a:cs typeface="Cambria"/>
              </a:rPr>
              <a:t>cultura </a:t>
            </a:r>
            <a:r>
              <a:rPr sz="1200" dirty="0">
                <a:latin typeface="Cambria"/>
                <a:cs typeface="Cambria"/>
              </a:rPr>
              <a:t>e </a:t>
            </a:r>
            <a:r>
              <a:rPr sz="1200" spc="-5" dirty="0">
                <a:latin typeface="Cambria"/>
                <a:cs typeface="Cambria"/>
              </a:rPr>
              <a:t>alla creatività </a:t>
            </a:r>
            <a:r>
              <a:rPr sz="1200" dirty="0">
                <a:latin typeface="Cambria"/>
                <a:cs typeface="Cambria"/>
              </a:rPr>
              <a:t>per </a:t>
            </a:r>
            <a:r>
              <a:rPr sz="1200" spc="-5" dirty="0">
                <a:latin typeface="Cambria"/>
                <a:cs typeface="Cambria"/>
              </a:rPr>
              <a:t>ragazzi, </a:t>
            </a:r>
            <a:r>
              <a:rPr sz="1200" dirty="0">
                <a:latin typeface="Cambria"/>
                <a:cs typeface="Cambria"/>
              </a:rPr>
              <a:t>si </a:t>
            </a:r>
            <a:r>
              <a:rPr sz="1200" spc="-5" dirty="0">
                <a:latin typeface="Cambria"/>
                <a:cs typeface="Cambria"/>
              </a:rPr>
              <a:t>svolgerà  nella settimana dal 16 al 22 marzo </a:t>
            </a:r>
            <a:r>
              <a:rPr sz="1200" dirty="0">
                <a:latin typeface="Cambria"/>
                <a:cs typeface="Cambria"/>
              </a:rPr>
              <a:t>e, </a:t>
            </a:r>
            <a:r>
              <a:rPr sz="1200" spc="-5" dirty="0">
                <a:latin typeface="Cambria"/>
                <a:cs typeface="Cambria"/>
              </a:rPr>
              <a:t>come già </a:t>
            </a:r>
            <a:r>
              <a:rPr sz="1200" dirty="0">
                <a:latin typeface="Cambria"/>
                <a:cs typeface="Cambria"/>
              </a:rPr>
              <a:t>sperimentato </a:t>
            </a:r>
            <a:r>
              <a:rPr sz="1200" spc="-5" dirty="0">
                <a:latin typeface="Cambria"/>
                <a:cs typeface="Cambria"/>
              </a:rPr>
              <a:t>nella prima edizione, </a:t>
            </a:r>
            <a:r>
              <a:rPr sz="1200" dirty="0">
                <a:latin typeface="Cambria"/>
                <a:cs typeface="Cambria"/>
              </a:rPr>
              <a:t>si </a:t>
            </a:r>
            <a:r>
              <a:rPr sz="1200" spc="-5" dirty="0">
                <a:latin typeface="Cambria"/>
                <a:cs typeface="Cambria"/>
              </a:rPr>
              <a:t>articolerà  attraverso una ricca proposta di </a:t>
            </a:r>
            <a:r>
              <a:rPr sz="1200" dirty="0">
                <a:latin typeface="Cambria"/>
                <a:cs typeface="Cambria"/>
              </a:rPr>
              <a:t>eventi, </a:t>
            </a:r>
            <a:r>
              <a:rPr sz="1200" spc="-5" dirty="0">
                <a:latin typeface="Cambria"/>
                <a:cs typeface="Cambria"/>
              </a:rPr>
              <a:t>iniziative </a:t>
            </a:r>
            <a:r>
              <a:rPr sz="1200" dirty="0">
                <a:latin typeface="Cambria"/>
                <a:cs typeface="Cambria"/>
              </a:rPr>
              <a:t>e </a:t>
            </a:r>
            <a:r>
              <a:rPr sz="1200" spc="-5" dirty="0">
                <a:latin typeface="Cambria"/>
                <a:cs typeface="Cambria"/>
              </a:rPr>
              <a:t>laboratori diffusi sull’intero territorio  nazionale.</a:t>
            </a:r>
            <a:endParaRPr sz="1200">
              <a:latin typeface="Cambria"/>
              <a:cs typeface="Cambria"/>
            </a:endParaRPr>
          </a:p>
          <a:p>
            <a:pPr>
              <a:lnSpc>
                <a:spcPct val="100000"/>
              </a:lnSpc>
              <a:spcBef>
                <a:spcPts val="30"/>
              </a:spcBef>
            </a:pPr>
            <a:endParaRPr sz="1200">
              <a:latin typeface="Times New Roman"/>
              <a:cs typeface="Times New Roman"/>
            </a:endParaRPr>
          </a:p>
          <a:p>
            <a:pPr marL="12700" marR="5080" algn="just">
              <a:lnSpc>
                <a:spcPct val="97700"/>
              </a:lnSpc>
            </a:pPr>
            <a:r>
              <a:rPr sz="1200" spc="-5" dirty="0">
                <a:latin typeface="Cambria"/>
                <a:cs typeface="Cambria"/>
              </a:rPr>
              <a:t>Coinvolgendo oltre 10 mila giovanissimi </a:t>
            </a:r>
            <a:r>
              <a:rPr sz="1200" dirty="0">
                <a:latin typeface="Cambria"/>
                <a:cs typeface="Cambria"/>
              </a:rPr>
              <a:t>in tutta </a:t>
            </a:r>
            <a:r>
              <a:rPr sz="1200" spc="-5" dirty="0">
                <a:latin typeface="Cambria"/>
                <a:cs typeface="Cambria"/>
              </a:rPr>
              <a:t>Italia, </a:t>
            </a:r>
            <a:r>
              <a:rPr sz="1200" dirty="0">
                <a:latin typeface="Cambria"/>
                <a:cs typeface="Cambria"/>
              </a:rPr>
              <a:t>il Festival ha </a:t>
            </a:r>
            <a:r>
              <a:rPr sz="1200" spc="-5" dirty="0">
                <a:latin typeface="Cambria"/>
                <a:cs typeface="Cambria"/>
              </a:rPr>
              <a:t>l’obiettivo di avvicinare  bambini </a:t>
            </a:r>
            <a:r>
              <a:rPr sz="1200" dirty="0">
                <a:latin typeface="Cambria"/>
                <a:cs typeface="Cambria"/>
              </a:rPr>
              <a:t>e </a:t>
            </a:r>
            <a:r>
              <a:rPr sz="1200" spc="-10" dirty="0">
                <a:latin typeface="Cambria"/>
                <a:cs typeface="Cambria"/>
              </a:rPr>
              <a:t>ragazzi </a:t>
            </a:r>
            <a:r>
              <a:rPr sz="1200" spc="-5" dirty="0">
                <a:latin typeface="Cambria"/>
                <a:cs typeface="Cambria"/>
              </a:rPr>
              <a:t>dai </a:t>
            </a:r>
            <a:r>
              <a:rPr sz="1200" dirty="0">
                <a:latin typeface="Cambria"/>
                <a:cs typeface="Cambria"/>
              </a:rPr>
              <a:t>6 </a:t>
            </a:r>
            <a:r>
              <a:rPr sz="1200" spc="-5" dirty="0">
                <a:latin typeface="Cambria"/>
                <a:cs typeface="Cambria"/>
              </a:rPr>
              <a:t>ai </a:t>
            </a:r>
            <a:r>
              <a:rPr sz="1200" dirty="0">
                <a:latin typeface="Cambria"/>
                <a:cs typeface="Cambria"/>
              </a:rPr>
              <a:t>13 </a:t>
            </a:r>
            <a:r>
              <a:rPr sz="1200" spc="-5" dirty="0">
                <a:latin typeface="Cambria"/>
                <a:cs typeface="Cambria"/>
              </a:rPr>
              <a:t>anni </a:t>
            </a:r>
            <a:r>
              <a:rPr sz="1200" dirty="0">
                <a:latin typeface="Cambria"/>
                <a:cs typeface="Cambria"/>
              </a:rPr>
              <a:t>alla </a:t>
            </a:r>
            <a:r>
              <a:rPr sz="1200" spc="-5" dirty="0">
                <a:latin typeface="Cambria"/>
                <a:cs typeface="Cambria"/>
              </a:rPr>
              <a:t>cultura </a:t>
            </a:r>
            <a:r>
              <a:rPr sz="1200" dirty="0">
                <a:latin typeface="Cambria"/>
                <a:cs typeface="Cambria"/>
              </a:rPr>
              <a:t>e, in </a:t>
            </a:r>
            <a:r>
              <a:rPr sz="1200" spc="-5" dirty="0">
                <a:latin typeface="Cambria"/>
                <a:cs typeface="Cambria"/>
              </a:rPr>
              <a:t>particolare, agli aspetti </a:t>
            </a:r>
            <a:r>
              <a:rPr sz="1200" dirty="0">
                <a:latin typeface="Cambria"/>
                <a:cs typeface="Cambria"/>
              </a:rPr>
              <a:t>più </a:t>
            </a:r>
            <a:r>
              <a:rPr sz="1200" spc="-5" dirty="0">
                <a:latin typeface="Cambria"/>
                <a:cs typeface="Cambria"/>
              </a:rPr>
              <a:t>“generativi”  della creatività. Attraverso l’arte, l’archeologia, la musica, </a:t>
            </a:r>
            <a:r>
              <a:rPr sz="1200" dirty="0">
                <a:latin typeface="Cambria"/>
                <a:cs typeface="Cambria"/>
              </a:rPr>
              <a:t>il </a:t>
            </a:r>
            <a:r>
              <a:rPr sz="1200" spc="-5" dirty="0">
                <a:latin typeface="Cambria"/>
                <a:cs typeface="Cambria"/>
              </a:rPr>
              <a:t>canto, la lettura, </a:t>
            </a:r>
            <a:r>
              <a:rPr sz="1200" dirty="0">
                <a:latin typeface="Cambria"/>
                <a:cs typeface="Cambria"/>
              </a:rPr>
              <a:t>il </a:t>
            </a:r>
            <a:r>
              <a:rPr sz="1200" spc="-5" dirty="0">
                <a:latin typeface="Cambria"/>
                <a:cs typeface="Cambria"/>
              </a:rPr>
              <a:t>teatro, la  fotografia, la robotica, le tecnologiedigitali </a:t>
            </a:r>
            <a:r>
              <a:rPr sz="1200" dirty="0">
                <a:latin typeface="Cambria"/>
                <a:cs typeface="Cambria"/>
              </a:rPr>
              <a:t>e </a:t>
            </a:r>
            <a:r>
              <a:rPr sz="1200" spc="-5" dirty="0">
                <a:latin typeface="Cambria"/>
                <a:cs typeface="Cambria"/>
              </a:rPr>
              <a:t>altri percorsi figurativi </a:t>
            </a:r>
            <a:r>
              <a:rPr sz="1200" dirty="0">
                <a:latin typeface="Cambria"/>
                <a:cs typeface="Cambria"/>
              </a:rPr>
              <a:t>e </a:t>
            </a:r>
            <a:r>
              <a:rPr sz="1200" spc="-5" dirty="0">
                <a:latin typeface="Cambria"/>
                <a:cs typeface="Cambria"/>
              </a:rPr>
              <a:t>linguistici, </a:t>
            </a:r>
            <a:r>
              <a:rPr sz="1200" dirty="0">
                <a:latin typeface="Cambria"/>
                <a:cs typeface="Cambria"/>
              </a:rPr>
              <a:t>i giovani  </a:t>
            </a:r>
            <a:r>
              <a:rPr sz="1200" spc="-5" dirty="0">
                <a:latin typeface="Cambria"/>
                <a:cs typeface="Cambria"/>
              </a:rPr>
              <a:t>protagonisti del Festival potranno </a:t>
            </a:r>
            <a:r>
              <a:rPr sz="1200" dirty="0">
                <a:latin typeface="Cambria"/>
                <a:cs typeface="Cambria"/>
              </a:rPr>
              <a:t>così </a:t>
            </a:r>
            <a:r>
              <a:rPr sz="1200" spc="-5" dirty="0">
                <a:latin typeface="Cambria"/>
                <a:cs typeface="Cambria"/>
              </a:rPr>
              <a:t>sperimentare le potenzialità della loro fantasia </a:t>
            </a:r>
            <a:r>
              <a:rPr sz="1200" dirty="0">
                <a:latin typeface="Cambria"/>
                <a:cs typeface="Cambria"/>
              </a:rPr>
              <a:t>e  </a:t>
            </a:r>
            <a:r>
              <a:rPr sz="1200" spc="-5" dirty="0">
                <a:latin typeface="Cambria"/>
                <a:cs typeface="Cambria"/>
              </a:rPr>
              <a:t>costruire infiniti racconti. “Il rafforzato </a:t>
            </a:r>
            <a:r>
              <a:rPr sz="1200" dirty="0">
                <a:latin typeface="Cambria"/>
                <a:cs typeface="Cambria"/>
              </a:rPr>
              <a:t>impegno </a:t>
            </a:r>
            <a:r>
              <a:rPr sz="1200" spc="-5" dirty="0">
                <a:latin typeface="Cambria"/>
                <a:cs typeface="Cambria"/>
              </a:rPr>
              <a:t>delle banche </a:t>
            </a:r>
            <a:r>
              <a:rPr sz="1200" dirty="0">
                <a:latin typeface="Cambria"/>
                <a:cs typeface="Cambria"/>
              </a:rPr>
              <a:t>a investire </a:t>
            </a:r>
            <a:r>
              <a:rPr sz="1200" spc="-5" dirty="0">
                <a:latin typeface="Cambria"/>
                <a:cs typeface="Cambria"/>
              </a:rPr>
              <a:t>nei giovani </a:t>
            </a:r>
            <a:r>
              <a:rPr sz="1200" dirty="0">
                <a:latin typeface="Cambria"/>
                <a:cs typeface="Cambria"/>
              </a:rPr>
              <a:t>e </a:t>
            </a:r>
            <a:r>
              <a:rPr sz="1200" spc="-10" dirty="0">
                <a:latin typeface="Cambria"/>
                <a:cs typeface="Cambria"/>
              </a:rPr>
              <a:t>nella  </a:t>
            </a:r>
            <a:r>
              <a:rPr sz="1200" spc="-5" dirty="0">
                <a:latin typeface="Cambria"/>
                <a:cs typeface="Cambria"/>
              </a:rPr>
              <a:t>cultura rappresenta un’occasione importante data ai </a:t>
            </a:r>
            <a:r>
              <a:rPr sz="1200" spc="-10" dirty="0">
                <a:latin typeface="Cambria"/>
                <a:cs typeface="Cambria"/>
              </a:rPr>
              <a:t>ragazzi </a:t>
            </a:r>
            <a:r>
              <a:rPr sz="1200" dirty="0">
                <a:latin typeface="Cambria"/>
                <a:cs typeface="Cambria"/>
              </a:rPr>
              <a:t>per misurarsi con se stessi e </a:t>
            </a:r>
            <a:r>
              <a:rPr sz="1200" spc="-5" dirty="0">
                <a:latin typeface="Cambria"/>
                <a:cs typeface="Cambria"/>
              </a:rPr>
              <a:t>le  molteplici possibilità di partecipazione”, </a:t>
            </a:r>
            <a:r>
              <a:rPr sz="1200" dirty="0">
                <a:latin typeface="Cambria"/>
                <a:cs typeface="Cambria"/>
              </a:rPr>
              <a:t>ha </a:t>
            </a:r>
            <a:r>
              <a:rPr sz="1200" spc="-5" dirty="0">
                <a:latin typeface="Cambria"/>
                <a:cs typeface="Cambria"/>
              </a:rPr>
              <a:t>dichiarato </a:t>
            </a:r>
            <a:r>
              <a:rPr sz="1200" dirty="0">
                <a:latin typeface="Cambria"/>
                <a:cs typeface="Cambria"/>
              </a:rPr>
              <a:t>il </a:t>
            </a:r>
            <a:r>
              <a:rPr sz="1200" spc="-5" dirty="0">
                <a:latin typeface="Cambria"/>
                <a:cs typeface="Cambria"/>
              </a:rPr>
              <a:t>presidente dell’Abi, Antonio Patuelli.  “Ciò che </a:t>
            </a:r>
            <a:r>
              <a:rPr sz="1200" dirty="0">
                <a:latin typeface="Cambria"/>
                <a:cs typeface="Cambria"/>
              </a:rPr>
              <a:t>ci </a:t>
            </a:r>
            <a:r>
              <a:rPr sz="1200" spc="-5" dirty="0">
                <a:latin typeface="Cambria"/>
                <a:cs typeface="Cambria"/>
              </a:rPr>
              <a:t>spinge </a:t>
            </a:r>
            <a:r>
              <a:rPr sz="1200" dirty="0">
                <a:latin typeface="Cambria"/>
                <a:cs typeface="Cambria"/>
              </a:rPr>
              <a:t>a </a:t>
            </a:r>
            <a:r>
              <a:rPr sz="1200" spc="-5" dirty="0">
                <a:latin typeface="Cambria"/>
                <a:cs typeface="Cambria"/>
              </a:rPr>
              <a:t>lavorare </a:t>
            </a:r>
            <a:r>
              <a:rPr sz="1200" dirty="0">
                <a:latin typeface="Cambria"/>
                <a:cs typeface="Cambria"/>
              </a:rPr>
              <a:t>in </a:t>
            </a:r>
            <a:r>
              <a:rPr sz="1200" spc="-5" dirty="0">
                <a:latin typeface="Cambria"/>
                <a:cs typeface="Cambria"/>
              </a:rPr>
              <a:t>sinergia </a:t>
            </a:r>
            <a:r>
              <a:rPr sz="1200" dirty="0">
                <a:latin typeface="Cambria"/>
                <a:cs typeface="Cambria"/>
              </a:rPr>
              <a:t>con </a:t>
            </a:r>
            <a:r>
              <a:rPr sz="1200" spc="-5" dirty="0">
                <a:latin typeface="Cambria"/>
                <a:cs typeface="Cambria"/>
              </a:rPr>
              <a:t>scuole, musei, associazioni culturali </a:t>
            </a:r>
            <a:r>
              <a:rPr sz="1200" dirty="0">
                <a:latin typeface="Cambria"/>
                <a:cs typeface="Cambria"/>
              </a:rPr>
              <a:t>e </a:t>
            </a:r>
            <a:r>
              <a:rPr sz="1200" spc="-5" dirty="0">
                <a:latin typeface="Cambria"/>
                <a:cs typeface="Cambria"/>
              </a:rPr>
              <a:t>biblioteche  </a:t>
            </a:r>
            <a:r>
              <a:rPr sz="1200" dirty="0">
                <a:latin typeface="Cambria"/>
                <a:cs typeface="Cambria"/>
              </a:rPr>
              <a:t>è </a:t>
            </a:r>
            <a:r>
              <a:rPr sz="1200" spc="-5" dirty="0">
                <a:latin typeface="Cambria"/>
                <a:cs typeface="Cambria"/>
              </a:rPr>
              <a:t>la comune certezza che </a:t>
            </a:r>
            <a:r>
              <a:rPr sz="1200" dirty="0">
                <a:latin typeface="Cambria"/>
                <a:cs typeface="Cambria"/>
              </a:rPr>
              <a:t>solo </a:t>
            </a:r>
            <a:r>
              <a:rPr sz="1200" spc="-5" dirty="0">
                <a:latin typeface="Cambria"/>
                <a:cs typeface="Cambria"/>
              </a:rPr>
              <a:t>mettendosi </a:t>
            </a:r>
            <a:r>
              <a:rPr sz="1200" dirty="0">
                <a:latin typeface="Cambria"/>
                <a:cs typeface="Cambria"/>
              </a:rPr>
              <a:t>in </a:t>
            </a:r>
            <a:r>
              <a:rPr sz="1200" spc="-5" dirty="0">
                <a:latin typeface="Cambria"/>
                <a:cs typeface="Cambria"/>
              </a:rPr>
              <a:t>gioco </a:t>
            </a:r>
            <a:r>
              <a:rPr sz="1200" dirty="0">
                <a:latin typeface="Cambria"/>
                <a:cs typeface="Cambria"/>
              </a:rPr>
              <a:t>e </a:t>
            </a:r>
            <a:r>
              <a:rPr sz="1200" spc="-5" dirty="0">
                <a:latin typeface="Cambria"/>
                <a:cs typeface="Cambria"/>
              </a:rPr>
              <a:t>‘allenandosi’ </a:t>
            </a:r>
            <a:r>
              <a:rPr sz="1200" dirty="0">
                <a:latin typeface="Cambria"/>
                <a:cs typeface="Cambria"/>
              </a:rPr>
              <a:t>a </a:t>
            </a:r>
            <a:r>
              <a:rPr sz="1200" spc="-5" dirty="0">
                <a:latin typeface="Cambria"/>
                <a:cs typeface="Cambria"/>
              </a:rPr>
              <a:t>diventare cittadini attivi,  capaci di progettualità </a:t>
            </a:r>
            <a:r>
              <a:rPr sz="1200" dirty="0">
                <a:latin typeface="Cambria"/>
                <a:cs typeface="Cambria"/>
              </a:rPr>
              <a:t>e </a:t>
            </a:r>
            <a:r>
              <a:rPr sz="1200" spc="-5" dirty="0">
                <a:latin typeface="Cambria"/>
                <a:cs typeface="Cambria"/>
              </a:rPr>
              <a:t>di relazioni, avviene la formazione globale della persona, </a:t>
            </a:r>
            <a:r>
              <a:rPr sz="1200" dirty="0">
                <a:latin typeface="Cambria"/>
                <a:cs typeface="Cambria"/>
              </a:rPr>
              <a:t>in </a:t>
            </a:r>
            <a:r>
              <a:rPr sz="1200" spc="-5" dirty="0">
                <a:latin typeface="Cambria"/>
                <a:cs typeface="Cambria"/>
              </a:rPr>
              <a:t>grado  quindi di costruire </a:t>
            </a:r>
            <a:r>
              <a:rPr sz="1200" dirty="0">
                <a:latin typeface="Cambria"/>
                <a:cs typeface="Cambria"/>
              </a:rPr>
              <a:t>il proprio </a:t>
            </a:r>
            <a:r>
              <a:rPr sz="1200" spc="-5" dirty="0">
                <a:latin typeface="Cambria"/>
                <a:cs typeface="Cambria"/>
              </a:rPr>
              <a:t>futuro </a:t>
            </a:r>
            <a:r>
              <a:rPr sz="1200" dirty="0">
                <a:latin typeface="Cambria"/>
                <a:cs typeface="Cambria"/>
              </a:rPr>
              <a:t>e </a:t>
            </a:r>
            <a:r>
              <a:rPr sz="1200" spc="-5" dirty="0">
                <a:latin typeface="Cambria"/>
                <a:cs typeface="Cambria"/>
              </a:rPr>
              <a:t>quello del Paese. </a:t>
            </a:r>
            <a:r>
              <a:rPr sz="1200" dirty="0">
                <a:latin typeface="Cambria"/>
                <a:cs typeface="Cambria"/>
              </a:rPr>
              <a:t>Lo </a:t>
            </a:r>
            <a:r>
              <a:rPr sz="1200" spc="-5" dirty="0">
                <a:latin typeface="Cambria"/>
                <a:cs typeface="Cambria"/>
              </a:rPr>
              <a:t>sviluppo delle proprie competenze </a:t>
            </a:r>
            <a:r>
              <a:rPr sz="1200" dirty="0">
                <a:latin typeface="Cambria"/>
                <a:cs typeface="Cambria"/>
              </a:rPr>
              <a:t>è  </a:t>
            </a:r>
            <a:r>
              <a:rPr sz="1200" spc="-5" dirty="0">
                <a:latin typeface="Cambria"/>
                <a:cs typeface="Cambria"/>
              </a:rPr>
              <a:t>infatti alla base delprogresso </a:t>
            </a:r>
            <a:r>
              <a:rPr sz="1200" dirty="0">
                <a:latin typeface="Cambria"/>
                <a:cs typeface="Cambria"/>
              </a:rPr>
              <a:t>economico, </a:t>
            </a:r>
            <a:r>
              <a:rPr sz="1200" spc="-5" dirty="0">
                <a:latin typeface="Cambria"/>
                <a:cs typeface="Cambria"/>
              </a:rPr>
              <a:t>della convivenza civilee della partecipazione alla vita  democratica. In questo </a:t>
            </a:r>
            <a:r>
              <a:rPr sz="1200" dirty="0">
                <a:latin typeface="Cambria"/>
                <a:cs typeface="Cambria"/>
              </a:rPr>
              <a:t>senso”, ha </a:t>
            </a:r>
            <a:r>
              <a:rPr sz="1200" spc="-5" dirty="0">
                <a:latin typeface="Cambria"/>
                <a:cs typeface="Cambria"/>
              </a:rPr>
              <a:t>concluso Patuelli, “un ruolo di indirizzo deve essere </a:t>
            </a:r>
            <a:r>
              <a:rPr sz="1200" dirty="0">
                <a:latin typeface="Cambria"/>
                <a:cs typeface="Cambria"/>
              </a:rPr>
              <a:t>svolto  </a:t>
            </a:r>
            <a:r>
              <a:rPr sz="1200" spc="-5" dirty="0">
                <a:latin typeface="Cambria"/>
                <a:cs typeface="Cambria"/>
              </a:rPr>
              <a:t>anche dalla comunità </a:t>
            </a:r>
            <a:r>
              <a:rPr sz="1200" dirty="0">
                <a:latin typeface="Cambria"/>
                <a:cs typeface="Cambria"/>
              </a:rPr>
              <a:t>economica </a:t>
            </a:r>
            <a:r>
              <a:rPr sz="1200" spc="-5" dirty="0">
                <a:latin typeface="Cambria"/>
                <a:cs typeface="Cambria"/>
              </a:rPr>
              <a:t>tutta, nella consapevolezza che attraverso la promozione  della conoscenza </a:t>
            </a:r>
            <a:r>
              <a:rPr sz="1200" dirty="0">
                <a:latin typeface="Cambria"/>
                <a:cs typeface="Cambria"/>
              </a:rPr>
              <a:t>anche </a:t>
            </a:r>
            <a:r>
              <a:rPr sz="1200" spc="-5" dirty="0">
                <a:latin typeface="Cambria"/>
                <a:cs typeface="Cambria"/>
              </a:rPr>
              <a:t>presso </a:t>
            </a:r>
            <a:r>
              <a:rPr sz="1200" dirty="0">
                <a:latin typeface="Cambria"/>
                <a:cs typeface="Cambria"/>
              </a:rPr>
              <a:t>i più </a:t>
            </a:r>
            <a:r>
              <a:rPr sz="1200" spc="-5" dirty="0">
                <a:latin typeface="Cambria"/>
                <a:cs typeface="Cambria"/>
              </a:rPr>
              <a:t>giovani </a:t>
            </a:r>
            <a:r>
              <a:rPr sz="1200" dirty="0">
                <a:latin typeface="Cambria"/>
                <a:cs typeface="Cambria"/>
              </a:rPr>
              <a:t>si possa </a:t>
            </a:r>
            <a:r>
              <a:rPr sz="1200" spc="-5" dirty="0">
                <a:latin typeface="Cambria"/>
                <a:cs typeface="Cambria"/>
              </a:rPr>
              <a:t>realizzare </a:t>
            </a:r>
            <a:r>
              <a:rPr sz="1200" dirty="0">
                <a:latin typeface="Cambria"/>
                <a:cs typeface="Cambria"/>
              </a:rPr>
              <a:t>un più </a:t>
            </a:r>
            <a:r>
              <a:rPr sz="1200" spc="-5" dirty="0">
                <a:latin typeface="Cambria"/>
                <a:cs typeface="Cambria"/>
              </a:rPr>
              <a:t>diffuso </a:t>
            </a:r>
            <a:r>
              <a:rPr sz="1200" dirty="0">
                <a:latin typeface="Cambria"/>
                <a:cs typeface="Cambria"/>
              </a:rPr>
              <a:t>senso </a:t>
            </a:r>
            <a:r>
              <a:rPr sz="1200" spc="-5" dirty="0">
                <a:latin typeface="Cambria"/>
                <a:cs typeface="Cambria"/>
              </a:rPr>
              <a:t>di  responsabilità, </a:t>
            </a:r>
            <a:r>
              <a:rPr sz="1200" dirty="0">
                <a:latin typeface="Cambria"/>
                <a:cs typeface="Cambria"/>
              </a:rPr>
              <a:t>per </a:t>
            </a:r>
            <a:r>
              <a:rPr sz="1200" spc="-5" dirty="0">
                <a:latin typeface="Cambria"/>
                <a:cs typeface="Cambria"/>
              </a:rPr>
              <a:t>una </a:t>
            </a:r>
            <a:r>
              <a:rPr sz="1200" dirty="0">
                <a:latin typeface="Cambria"/>
                <a:cs typeface="Cambria"/>
              </a:rPr>
              <a:t>più </a:t>
            </a:r>
            <a:r>
              <a:rPr sz="1200" spc="-5" dirty="0">
                <a:latin typeface="Cambria"/>
                <a:cs typeface="Cambria"/>
              </a:rPr>
              <a:t>ampia </a:t>
            </a:r>
            <a:r>
              <a:rPr sz="1200" dirty="0">
                <a:latin typeface="Cambria"/>
                <a:cs typeface="Cambria"/>
              </a:rPr>
              <a:t>e </a:t>
            </a:r>
            <a:r>
              <a:rPr sz="1200" spc="-5" dirty="0">
                <a:latin typeface="Cambria"/>
                <a:cs typeface="Cambria"/>
              </a:rPr>
              <a:t>duratura crescita dei nostri territori”.  L’importanza </a:t>
            </a:r>
            <a:r>
              <a:rPr sz="1200" dirty="0">
                <a:latin typeface="Cambria"/>
                <a:cs typeface="Cambria"/>
              </a:rPr>
              <a:t>sociale e </a:t>
            </a:r>
            <a:r>
              <a:rPr sz="1200" spc="-5" dirty="0">
                <a:latin typeface="Cambria"/>
                <a:cs typeface="Cambria"/>
              </a:rPr>
              <a:t>culturale della manifestazione </a:t>
            </a:r>
            <a:r>
              <a:rPr sz="1200" dirty="0">
                <a:latin typeface="Cambria"/>
                <a:cs typeface="Cambria"/>
              </a:rPr>
              <a:t>è </a:t>
            </a:r>
            <a:r>
              <a:rPr sz="1200" spc="-5" dirty="0">
                <a:latin typeface="Cambria"/>
                <a:cs typeface="Cambria"/>
              </a:rPr>
              <a:t>quest’anno testimoniata anche </a:t>
            </a:r>
            <a:r>
              <a:rPr sz="1200" spc="-10" dirty="0">
                <a:latin typeface="Cambria"/>
                <a:cs typeface="Cambria"/>
              </a:rPr>
              <a:t>dalla  </a:t>
            </a:r>
            <a:r>
              <a:rPr sz="1200" spc="-5" dirty="0">
                <a:latin typeface="Cambria"/>
                <a:cs typeface="Cambria"/>
              </a:rPr>
              <a:t>media partnership </a:t>
            </a:r>
            <a:r>
              <a:rPr sz="1200" dirty="0">
                <a:latin typeface="Cambria"/>
                <a:cs typeface="Cambria"/>
              </a:rPr>
              <a:t>della </a:t>
            </a:r>
            <a:r>
              <a:rPr sz="1200" spc="-5" dirty="0">
                <a:latin typeface="Cambria"/>
                <a:cs typeface="Cambria"/>
              </a:rPr>
              <a:t>RAI. Che </a:t>
            </a:r>
            <a:r>
              <a:rPr sz="1200" dirty="0">
                <a:latin typeface="Cambria"/>
                <a:cs typeface="Cambria"/>
              </a:rPr>
              <a:t>il </a:t>
            </a:r>
            <a:r>
              <a:rPr sz="1200" spc="-5" dirty="0">
                <a:latin typeface="Cambria"/>
                <a:cs typeface="Cambria"/>
              </a:rPr>
              <a:t>servizio pubblico riconosca </a:t>
            </a:r>
            <a:r>
              <a:rPr sz="1200" dirty="0">
                <a:latin typeface="Cambria"/>
                <a:cs typeface="Cambria"/>
              </a:rPr>
              <a:t>il valore </a:t>
            </a:r>
            <a:r>
              <a:rPr sz="1200" spc="-5" dirty="0">
                <a:latin typeface="Cambria"/>
                <a:cs typeface="Cambria"/>
              </a:rPr>
              <a:t>educativo del </a:t>
            </a:r>
            <a:r>
              <a:rPr sz="1200" dirty="0">
                <a:latin typeface="Cambria"/>
                <a:cs typeface="Cambria"/>
              </a:rPr>
              <a:t>Festival  per i </a:t>
            </a:r>
            <a:r>
              <a:rPr sz="1200" spc="-5" dirty="0">
                <a:latin typeface="Cambria"/>
                <a:cs typeface="Cambria"/>
              </a:rPr>
              <a:t>giovani </a:t>
            </a:r>
            <a:r>
              <a:rPr sz="1200" dirty="0">
                <a:latin typeface="Cambria"/>
                <a:cs typeface="Cambria"/>
              </a:rPr>
              <a:t>è </a:t>
            </a:r>
            <a:r>
              <a:rPr sz="1200" spc="-5" dirty="0">
                <a:latin typeface="Cambria"/>
                <a:cs typeface="Cambria"/>
              </a:rPr>
              <a:t>un contributo particolarmente </a:t>
            </a:r>
            <a:r>
              <a:rPr sz="1200" dirty="0">
                <a:latin typeface="Cambria"/>
                <a:cs typeface="Cambria"/>
              </a:rPr>
              <a:t>significativo </a:t>
            </a:r>
            <a:r>
              <a:rPr sz="1200" spc="-5" dirty="0">
                <a:latin typeface="Cambria"/>
                <a:cs typeface="Cambria"/>
              </a:rPr>
              <a:t>al rafforzamento</a:t>
            </a:r>
            <a:r>
              <a:rPr sz="1200" spc="20" dirty="0">
                <a:latin typeface="Cambria"/>
                <a:cs typeface="Cambria"/>
              </a:rPr>
              <a:t> </a:t>
            </a:r>
            <a:r>
              <a:rPr sz="1200" spc="-5" dirty="0">
                <a:latin typeface="Cambria"/>
                <a:cs typeface="Cambria"/>
              </a:rPr>
              <a:t>dell’iniziativa.</a:t>
            </a:r>
            <a:endParaRPr sz="1200">
              <a:latin typeface="Cambria"/>
              <a:cs typeface="Cambria"/>
            </a:endParaRPr>
          </a:p>
        </p:txBody>
      </p:sp>
      <p:sp>
        <p:nvSpPr>
          <p:cNvPr id="6" name="object 6"/>
          <p:cNvSpPr/>
          <p:nvPr/>
        </p:nvSpPr>
        <p:spPr>
          <a:xfrm>
            <a:off x="2670090" y="2128068"/>
            <a:ext cx="2055576" cy="77757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867092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Aise.it</a:t>
            </a:r>
            <a:endParaRPr sz="1600">
              <a:latin typeface="Arial"/>
              <a:cs typeface="Arial"/>
            </a:endParaRPr>
          </a:p>
          <a:p>
            <a:pPr marL="12700" algn="just">
              <a:lnSpc>
                <a:spcPts val="1880"/>
              </a:lnSpc>
            </a:pPr>
            <a:r>
              <a:rPr sz="1600" b="1" spc="-5" dirty="0">
                <a:latin typeface="Arial"/>
                <a:cs typeface="Arial"/>
              </a:rPr>
              <a:t>10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97700"/>
              </a:lnSpc>
              <a:spcBef>
                <a:spcPts val="969"/>
              </a:spcBef>
            </a:pPr>
            <a:r>
              <a:rPr sz="1200" spc="-5" dirty="0">
                <a:latin typeface="Cambria"/>
                <a:cs typeface="Cambria"/>
              </a:rPr>
              <a:t>Oltre 80 gli </a:t>
            </a:r>
            <a:r>
              <a:rPr sz="1200" dirty="0">
                <a:latin typeface="Cambria"/>
                <a:cs typeface="Cambria"/>
              </a:rPr>
              <a:t>eventi </a:t>
            </a:r>
            <a:r>
              <a:rPr sz="1200" spc="-5" dirty="0">
                <a:latin typeface="Cambria"/>
                <a:cs typeface="Cambria"/>
              </a:rPr>
              <a:t>culturali che </a:t>
            </a:r>
            <a:r>
              <a:rPr sz="1200" dirty="0">
                <a:latin typeface="Cambria"/>
                <a:cs typeface="Cambria"/>
              </a:rPr>
              <a:t>si svolgeranno in </a:t>
            </a:r>
            <a:r>
              <a:rPr sz="1200" spc="-5" dirty="0">
                <a:latin typeface="Cambria"/>
                <a:cs typeface="Cambria"/>
              </a:rPr>
              <a:t>tutta la penisola in </a:t>
            </a:r>
            <a:r>
              <a:rPr sz="1200" spc="-10" dirty="0">
                <a:latin typeface="Cambria"/>
                <a:cs typeface="Cambria"/>
              </a:rPr>
              <a:t>60 </a:t>
            </a:r>
            <a:r>
              <a:rPr sz="1200" spc="-5" dirty="0">
                <a:latin typeface="Cambria"/>
                <a:cs typeface="Cambria"/>
              </a:rPr>
              <a:t>città. </a:t>
            </a:r>
            <a:r>
              <a:rPr sz="1200" dirty="0">
                <a:latin typeface="Cambria"/>
                <a:cs typeface="Cambria"/>
              </a:rPr>
              <a:t>I </a:t>
            </a:r>
            <a:r>
              <a:rPr sz="1200" spc="-5" dirty="0">
                <a:latin typeface="Cambria"/>
                <a:cs typeface="Cambria"/>
              </a:rPr>
              <a:t>laboratori </a:t>
            </a:r>
            <a:r>
              <a:rPr sz="1200" dirty="0">
                <a:latin typeface="Cambria"/>
                <a:cs typeface="Cambria"/>
              </a:rPr>
              <a:t>e </a:t>
            </a:r>
            <a:r>
              <a:rPr sz="1200" spc="-5" dirty="0">
                <a:latin typeface="Cambria"/>
                <a:cs typeface="Cambria"/>
              </a:rPr>
              <a:t>le  altre attività proposte, coordinati dalle banche </a:t>
            </a:r>
            <a:r>
              <a:rPr sz="1200" dirty="0">
                <a:latin typeface="Cambria"/>
                <a:cs typeface="Cambria"/>
              </a:rPr>
              <a:t>con </a:t>
            </a:r>
            <a:r>
              <a:rPr sz="1200" spc="-5" dirty="0">
                <a:latin typeface="Cambria"/>
                <a:cs typeface="Cambria"/>
              </a:rPr>
              <a:t>la collaborazione di scuole, musei,  biblioteche </a:t>
            </a:r>
            <a:r>
              <a:rPr sz="1200" dirty="0">
                <a:latin typeface="Cambria"/>
                <a:cs typeface="Cambria"/>
              </a:rPr>
              <a:t>e </a:t>
            </a:r>
            <a:r>
              <a:rPr sz="1200" spc="-5" dirty="0">
                <a:latin typeface="Cambria"/>
                <a:cs typeface="Cambria"/>
              </a:rPr>
              <a:t>operatori culturali, </a:t>
            </a:r>
            <a:r>
              <a:rPr sz="1200" dirty="0">
                <a:latin typeface="Cambria"/>
                <a:cs typeface="Cambria"/>
              </a:rPr>
              <a:t>si </a:t>
            </a:r>
            <a:r>
              <a:rPr sz="1200" spc="-5" dirty="0">
                <a:latin typeface="Cambria"/>
                <a:cs typeface="Cambria"/>
              </a:rPr>
              <a:t>svilupperanno attorno ad un unico tema ispiratore,  declinato da ciascuna realtàcon strumenti diversi </a:t>
            </a:r>
            <a:r>
              <a:rPr sz="1200" dirty="0">
                <a:latin typeface="Cambria"/>
                <a:cs typeface="Cambria"/>
              </a:rPr>
              <a:t>e </a:t>
            </a:r>
            <a:r>
              <a:rPr sz="1200" spc="-5" dirty="0">
                <a:latin typeface="Cambria"/>
                <a:cs typeface="Cambria"/>
              </a:rPr>
              <a:t>da punti di vista differenti, alla luce </a:t>
            </a:r>
            <a:r>
              <a:rPr sz="1200" dirty="0">
                <a:latin typeface="Cambria"/>
                <a:cs typeface="Cambria"/>
              </a:rPr>
              <a:t>delle  </a:t>
            </a:r>
            <a:r>
              <a:rPr sz="1200" spc="-5" dirty="0">
                <a:latin typeface="Cambria"/>
                <a:cs typeface="Cambria"/>
              </a:rPr>
              <a:t>proprie specificità </a:t>
            </a:r>
            <a:r>
              <a:rPr sz="1200" dirty="0">
                <a:latin typeface="Cambria"/>
                <a:cs typeface="Cambria"/>
              </a:rPr>
              <a:t>e </a:t>
            </a:r>
            <a:r>
              <a:rPr sz="1200" spc="-5" dirty="0">
                <a:latin typeface="Cambria"/>
                <a:cs typeface="Cambria"/>
              </a:rPr>
              <a:t>di quelle del territorio di appartenenza.  </a:t>
            </a:r>
            <a:r>
              <a:rPr sz="1200" dirty="0">
                <a:latin typeface="Cambria"/>
                <a:cs typeface="Cambria"/>
              </a:rPr>
              <a:t>Per </a:t>
            </a:r>
            <a:r>
              <a:rPr sz="1200" spc="-5" dirty="0">
                <a:latin typeface="Cambria"/>
                <a:cs typeface="Cambria"/>
              </a:rPr>
              <a:t>questa seconda edizione del </a:t>
            </a:r>
            <a:r>
              <a:rPr sz="1200" dirty="0">
                <a:latin typeface="Cambria"/>
                <a:cs typeface="Cambria"/>
              </a:rPr>
              <a:t>Festival è </a:t>
            </a:r>
            <a:r>
              <a:rPr sz="1200" spc="-5" dirty="0">
                <a:latin typeface="Cambria"/>
                <a:cs typeface="Cambria"/>
              </a:rPr>
              <a:t>stato </a:t>
            </a:r>
            <a:r>
              <a:rPr sz="1200" dirty="0">
                <a:latin typeface="Cambria"/>
                <a:cs typeface="Cambria"/>
              </a:rPr>
              <a:t>scelto </a:t>
            </a:r>
            <a:r>
              <a:rPr sz="1200" spc="-5" dirty="0">
                <a:latin typeface="Cambria"/>
                <a:cs typeface="Cambria"/>
              </a:rPr>
              <a:t>come filo conduttore ideale di tutte le  iniziative “L’alfabeto </a:t>
            </a:r>
            <a:r>
              <a:rPr sz="1200" spc="-10" dirty="0">
                <a:latin typeface="Cambria"/>
                <a:cs typeface="Cambria"/>
              </a:rPr>
              <a:t>del </a:t>
            </a:r>
            <a:r>
              <a:rPr sz="1200" spc="-5" dirty="0">
                <a:latin typeface="Cambria"/>
                <a:cs typeface="Cambria"/>
              </a:rPr>
              <a:t>Mondo”. Trarre ispirazione dalla natura, dall’opera dell’uomo </a:t>
            </a:r>
            <a:r>
              <a:rPr sz="1200" dirty="0">
                <a:latin typeface="Cambria"/>
                <a:cs typeface="Cambria"/>
              </a:rPr>
              <a:t>e </a:t>
            </a:r>
            <a:r>
              <a:rPr sz="1200" spc="-10" dirty="0">
                <a:latin typeface="Cambria"/>
                <a:cs typeface="Cambria"/>
              </a:rPr>
              <a:t>dalle  </a:t>
            </a:r>
            <a:r>
              <a:rPr sz="1200" spc="-5" dirty="0">
                <a:latin typeface="Cambria"/>
                <a:cs typeface="Cambria"/>
              </a:rPr>
              <a:t>proprie emozioni, imparare </a:t>
            </a:r>
            <a:r>
              <a:rPr sz="1200" dirty="0">
                <a:latin typeface="Cambria"/>
                <a:cs typeface="Cambria"/>
              </a:rPr>
              <a:t>a </a:t>
            </a:r>
            <a:r>
              <a:rPr sz="1200" spc="-5" dirty="0">
                <a:latin typeface="Cambria"/>
                <a:cs typeface="Cambria"/>
              </a:rPr>
              <a:t>riconoscere </a:t>
            </a:r>
            <a:r>
              <a:rPr sz="1200" dirty="0">
                <a:latin typeface="Cambria"/>
                <a:cs typeface="Cambria"/>
              </a:rPr>
              <a:t>e a </a:t>
            </a:r>
            <a:r>
              <a:rPr sz="1200" spc="-5" dirty="0">
                <a:latin typeface="Cambria"/>
                <a:cs typeface="Cambria"/>
              </a:rPr>
              <a:t>leggere </a:t>
            </a:r>
            <a:r>
              <a:rPr sz="1200" dirty="0">
                <a:latin typeface="Cambria"/>
                <a:cs typeface="Cambria"/>
              </a:rPr>
              <a:t>i segni </a:t>
            </a:r>
            <a:r>
              <a:rPr sz="1200" spc="-5" dirty="0">
                <a:latin typeface="Cambria"/>
                <a:cs typeface="Cambria"/>
              </a:rPr>
              <a:t>intorno </a:t>
            </a:r>
            <a:r>
              <a:rPr sz="1200" dirty="0">
                <a:latin typeface="Cambria"/>
                <a:cs typeface="Cambria"/>
              </a:rPr>
              <a:t>a </a:t>
            </a:r>
            <a:r>
              <a:rPr sz="1200" spc="-5" dirty="0">
                <a:latin typeface="Cambria"/>
                <a:cs typeface="Cambria"/>
              </a:rPr>
              <a:t>noi, spostare </a:t>
            </a:r>
            <a:r>
              <a:rPr sz="1200" dirty="0">
                <a:latin typeface="Cambria"/>
                <a:cs typeface="Cambria"/>
              </a:rPr>
              <a:t>il </a:t>
            </a:r>
            <a:r>
              <a:rPr sz="1200" spc="-5" dirty="0">
                <a:latin typeface="Cambria"/>
                <a:cs typeface="Cambria"/>
              </a:rPr>
              <a:t>punto  d’osservazione </a:t>
            </a:r>
            <a:r>
              <a:rPr sz="1200" dirty="0">
                <a:latin typeface="Cambria"/>
                <a:cs typeface="Cambria"/>
              </a:rPr>
              <a:t>e </a:t>
            </a:r>
            <a:r>
              <a:rPr sz="1200" spc="-5" dirty="0">
                <a:latin typeface="Cambria"/>
                <a:cs typeface="Cambria"/>
              </a:rPr>
              <a:t>reinterpretare le situazioni </a:t>
            </a:r>
            <a:r>
              <a:rPr sz="1200" dirty="0">
                <a:latin typeface="Cambria"/>
                <a:cs typeface="Cambria"/>
              </a:rPr>
              <a:t>e i </a:t>
            </a:r>
            <a:r>
              <a:rPr sz="1200" spc="-5" dirty="0">
                <a:latin typeface="Cambria"/>
                <a:cs typeface="Cambria"/>
              </a:rPr>
              <a:t>loro </a:t>
            </a:r>
            <a:r>
              <a:rPr sz="1200" dirty="0">
                <a:latin typeface="Cambria"/>
                <a:cs typeface="Cambria"/>
              </a:rPr>
              <a:t>significati, </a:t>
            </a:r>
            <a:r>
              <a:rPr sz="1200" spc="-5" dirty="0">
                <a:latin typeface="Cambria"/>
                <a:cs typeface="Cambria"/>
              </a:rPr>
              <a:t>capire come nasceil racconto,  come </a:t>
            </a:r>
            <a:r>
              <a:rPr sz="1200" dirty="0">
                <a:latin typeface="Cambria"/>
                <a:cs typeface="Cambria"/>
              </a:rPr>
              <a:t>si </a:t>
            </a:r>
            <a:r>
              <a:rPr sz="1200" spc="-5" dirty="0">
                <a:latin typeface="Cambria"/>
                <a:cs typeface="Cambria"/>
              </a:rPr>
              <a:t>forma </a:t>
            </a:r>
            <a:r>
              <a:rPr sz="1200" dirty="0">
                <a:latin typeface="Cambria"/>
                <a:cs typeface="Cambria"/>
              </a:rPr>
              <a:t>e con </a:t>
            </a:r>
            <a:r>
              <a:rPr sz="1200" spc="-5" dirty="0">
                <a:latin typeface="Cambria"/>
                <a:cs typeface="Cambria"/>
              </a:rPr>
              <a:t>quali linguaggi </a:t>
            </a:r>
            <a:r>
              <a:rPr sz="1200" dirty="0">
                <a:latin typeface="Cambria"/>
                <a:cs typeface="Cambria"/>
              </a:rPr>
              <a:t>e </a:t>
            </a:r>
            <a:r>
              <a:rPr sz="1200" spc="-5" dirty="0">
                <a:latin typeface="Cambria"/>
                <a:cs typeface="Cambria"/>
              </a:rPr>
              <a:t>strumenti </a:t>
            </a:r>
            <a:r>
              <a:rPr sz="1200" dirty="0">
                <a:latin typeface="Cambria"/>
                <a:cs typeface="Cambria"/>
              </a:rPr>
              <a:t>si </a:t>
            </a:r>
            <a:r>
              <a:rPr sz="1200" spc="-5" dirty="0">
                <a:latin typeface="Cambria"/>
                <a:cs typeface="Cambria"/>
              </a:rPr>
              <a:t>può declinare, condividerlo </a:t>
            </a:r>
            <a:r>
              <a:rPr sz="1200" dirty="0">
                <a:latin typeface="Cambria"/>
                <a:cs typeface="Cambria"/>
              </a:rPr>
              <a:t>per generare  poi </a:t>
            </a:r>
            <a:r>
              <a:rPr sz="1200" spc="-5" dirty="0">
                <a:latin typeface="Cambria"/>
                <a:cs typeface="Cambria"/>
              </a:rPr>
              <a:t>altre infinitenarrazioni, </a:t>
            </a:r>
            <a:r>
              <a:rPr sz="1200" dirty="0">
                <a:latin typeface="Cambria"/>
                <a:cs typeface="Cambria"/>
              </a:rPr>
              <a:t>ecco </a:t>
            </a:r>
            <a:r>
              <a:rPr sz="1200" spc="-5" dirty="0">
                <a:latin typeface="Cambria"/>
                <a:cs typeface="Cambria"/>
              </a:rPr>
              <a:t>la sfida di quest’anno. </a:t>
            </a:r>
            <a:r>
              <a:rPr sz="1200" dirty="0">
                <a:latin typeface="Cambria"/>
                <a:cs typeface="Cambria"/>
              </a:rPr>
              <a:t>Un </a:t>
            </a:r>
            <a:r>
              <a:rPr sz="1200" spc="-5" dirty="0">
                <a:latin typeface="Cambria"/>
                <a:cs typeface="Cambria"/>
              </a:rPr>
              <a:t>tema estremamente attuale </a:t>
            </a:r>
            <a:r>
              <a:rPr sz="1200" dirty="0">
                <a:latin typeface="Cambria"/>
                <a:cs typeface="Cambria"/>
              </a:rPr>
              <a:t>se si  </a:t>
            </a:r>
            <a:r>
              <a:rPr sz="1200" spc="-5" dirty="0">
                <a:latin typeface="Cambria"/>
                <a:cs typeface="Cambria"/>
              </a:rPr>
              <a:t>considera che, anche grazie alle nuove tecnologie, raccontare </a:t>
            </a:r>
            <a:r>
              <a:rPr sz="1200" dirty="0">
                <a:latin typeface="Cambria"/>
                <a:cs typeface="Cambria"/>
              </a:rPr>
              <a:t>e </a:t>
            </a:r>
            <a:r>
              <a:rPr sz="1200" spc="-5" dirty="0">
                <a:latin typeface="Cambria"/>
                <a:cs typeface="Cambria"/>
              </a:rPr>
              <a:t>raccontarsi </a:t>
            </a:r>
            <a:r>
              <a:rPr sz="1200" dirty="0">
                <a:latin typeface="Cambria"/>
                <a:cs typeface="Cambria"/>
              </a:rPr>
              <a:t>è </a:t>
            </a:r>
            <a:r>
              <a:rPr sz="1200" spc="-5" dirty="0">
                <a:latin typeface="Cambria"/>
                <a:cs typeface="Cambria"/>
              </a:rPr>
              <a:t>oggi un’attività  che </a:t>
            </a:r>
            <a:r>
              <a:rPr sz="1200" dirty="0">
                <a:latin typeface="Cambria"/>
                <a:cs typeface="Cambria"/>
              </a:rPr>
              <a:t>ci </a:t>
            </a:r>
            <a:r>
              <a:rPr sz="1200" spc="-5" dirty="0">
                <a:latin typeface="Cambria"/>
                <a:cs typeface="Cambria"/>
              </a:rPr>
              <a:t>coinvolge sempre </a:t>
            </a:r>
            <a:r>
              <a:rPr sz="1200" dirty="0">
                <a:latin typeface="Cambria"/>
                <a:cs typeface="Cambria"/>
              </a:rPr>
              <a:t>più. La </a:t>
            </a:r>
            <a:r>
              <a:rPr sz="1200" spc="-5" dirty="0">
                <a:latin typeface="Cambria"/>
                <a:cs typeface="Cambria"/>
              </a:rPr>
              <a:t>proposta del Festival </a:t>
            </a:r>
            <a:r>
              <a:rPr sz="1200" dirty="0">
                <a:latin typeface="Cambria"/>
                <a:cs typeface="Cambria"/>
              </a:rPr>
              <a:t>è </a:t>
            </a:r>
            <a:r>
              <a:rPr sz="1200" spc="-5" dirty="0">
                <a:latin typeface="Cambria"/>
                <a:cs typeface="Cambria"/>
              </a:rPr>
              <a:t>quindi quella di creare dei percorsi </a:t>
            </a:r>
            <a:r>
              <a:rPr sz="1200" dirty="0">
                <a:latin typeface="Cambria"/>
                <a:cs typeface="Cambria"/>
              </a:rPr>
              <a:t>per  </a:t>
            </a:r>
            <a:r>
              <a:rPr sz="1200" spc="-5" dirty="0">
                <a:latin typeface="Cambria"/>
                <a:cs typeface="Cambria"/>
              </a:rPr>
              <a:t>stimolare un approccio consapevole, pur rispettando la massima libertà espressiva </a:t>
            </a:r>
            <a:r>
              <a:rPr sz="1200" spc="-10" dirty="0">
                <a:latin typeface="Cambria"/>
                <a:cs typeface="Cambria"/>
              </a:rPr>
              <a:t>dei  </a:t>
            </a:r>
            <a:r>
              <a:rPr sz="1200" spc="-5" dirty="0">
                <a:latin typeface="Cambria"/>
                <a:cs typeface="Cambria"/>
              </a:rPr>
              <a:t>bambini </a:t>
            </a:r>
            <a:r>
              <a:rPr sz="1200" dirty="0">
                <a:latin typeface="Cambria"/>
                <a:cs typeface="Cambria"/>
              </a:rPr>
              <a:t>e </a:t>
            </a:r>
            <a:r>
              <a:rPr sz="1200" spc="-5" dirty="0">
                <a:latin typeface="Cambria"/>
                <a:cs typeface="Cambria"/>
              </a:rPr>
              <a:t>dei ragazzi. Due avvenimenti quest’anno affiancheranno </a:t>
            </a:r>
            <a:r>
              <a:rPr sz="1200" dirty="0">
                <a:latin typeface="Cambria"/>
                <a:cs typeface="Cambria"/>
              </a:rPr>
              <a:t>il </a:t>
            </a:r>
            <a:r>
              <a:rPr sz="1200" spc="-5" dirty="0">
                <a:latin typeface="Cambria"/>
                <a:cs typeface="Cambria"/>
              </a:rPr>
              <a:t>Festival.  “WWW </a:t>
            </a:r>
            <a:r>
              <a:rPr sz="1200" dirty="0">
                <a:latin typeface="Cambria"/>
                <a:cs typeface="Cambria"/>
              </a:rPr>
              <a:t>- </a:t>
            </a:r>
            <a:r>
              <a:rPr sz="1200" spc="-5" dirty="0">
                <a:latin typeface="Cambria"/>
                <a:cs typeface="Cambria"/>
              </a:rPr>
              <a:t>KnoW the </a:t>
            </a:r>
            <a:r>
              <a:rPr sz="1200" spc="-10" dirty="0">
                <a:latin typeface="Cambria"/>
                <a:cs typeface="Cambria"/>
              </a:rPr>
              <a:t>World </a:t>
            </a:r>
            <a:r>
              <a:rPr sz="1200" spc="-5" dirty="0">
                <a:latin typeface="Cambria"/>
                <a:cs typeface="Cambria"/>
              </a:rPr>
              <a:t>with Words” </a:t>
            </a:r>
            <a:r>
              <a:rPr sz="1200" dirty="0">
                <a:latin typeface="Cambria"/>
                <a:cs typeface="Cambria"/>
              </a:rPr>
              <a:t>si </a:t>
            </a:r>
            <a:r>
              <a:rPr sz="1200" spc="-5" dirty="0">
                <a:latin typeface="Cambria"/>
                <a:cs typeface="Cambria"/>
              </a:rPr>
              <a:t>terrà nel giorno di apertura del </a:t>
            </a:r>
            <a:r>
              <a:rPr sz="1200" dirty="0">
                <a:latin typeface="Cambria"/>
                <a:cs typeface="Cambria"/>
              </a:rPr>
              <a:t>Festival, </a:t>
            </a:r>
            <a:r>
              <a:rPr sz="1200" spc="-5" dirty="0">
                <a:latin typeface="Cambria"/>
                <a:cs typeface="Cambria"/>
              </a:rPr>
              <a:t>lunedì 16  marzo </a:t>
            </a:r>
            <a:r>
              <a:rPr sz="1200" dirty="0">
                <a:latin typeface="Cambria"/>
                <a:cs typeface="Cambria"/>
              </a:rPr>
              <a:t>a Napoli. </a:t>
            </a:r>
            <a:r>
              <a:rPr sz="1200" spc="-5" dirty="0">
                <a:latin typeface="Cambria"/>
                <a:cs typeface="Cambria"/>
              </a:rPr>
              <a:t>Presso </a:t>
            </a:r>
            <a:r>
              <a:rPr sz="1200" dirty="0">
                <a:latin typeface="Cambria"/>
                <a:cs typeface="Cambria"/>
              </a:rPr>
              <a:t>il </a:t>
            </a:r>
            <a:r>
              <a:rPr sz="1200" spc="-5" dirty="0">
                <a:latin typeface="Cambria"/>
                <a:cs typeface="Cambria"/>
              </a:rPr>
              <a:t>Museo d’Arte contemporanea Donnaregina (MADRE), l’artista di  fama internazionale Michelangelo Pistoletto sarà l’ospite d’eccezione </a:t>
            </a:r>
            <a:r>
              <a:rPr sz="1200" spc="-10" dirty="0">
                <a:latin typeface="Cambria"/>
                <a:cs typeface="Cambria"/>
              </a:rPr>
              <a:t>di </a:t>
            </a:r>
            <a:r>
              <a:rPr sz="1200" spc="-5" dirty="0">
                <a:latin typeface="Cambria"/>
                <a:cs typeface="Cambria"/>
              </a:rPr>
              <a:t>un </a:t>
            </a:r>
            <a:r>
              <a:rPr sz="1200" dirty="0">
                <a:latin typeface="Cambria"/>
                <a:cs typeface="Cambria"/>
              </a:rPr>
              <a:t>evento per </a:t>
            </a:r>
            <a:r>
              <a:rPr sz="1200" spc="-5" dirty="0">
                <a:latin typeface="Cambria"/>
                <a:cs typeface="Cambria"/>
              </a:rPr>
              <a:t>ragazzi,  </a:t>
            </a:r>
            <a:r>
              <a:rPr sz="1200" dirty="0">
                <a:latin typeface="Cambria"/>
                <a:cs typeface="Cambria"/>
              </a:rPr>
              <a:t>a </a:t>
            </a:r>
            <a:r>
              <a:rPr sz="1200" spc="-5" dirty="0">
                <a:latin typeface="Cambria"/>
                <a:cs typeface="Cambria"/>
              </a:rPr>
              <a:t>cura del Dipartimento Educazione Castello di Rivoli Museo d’Arte Contemporanea </a:t>
            </a:r>
            <a:r>
              <a:rPr sz="1200" dirty="0">
                <a:latin typeface="Cambria"/>
                <a:cs typeface="Cambria"/>
              </a:rPr>
              <a:t>in  </a:t>
            </a:r>
            <a:r>
              <a:rPr sz="1200" spc="-5" dirty="0">
                <a:latin typeface="Cambria"/>
                <a:cs typeface="Cambria"/>
              </a:rPr>
              <a:t>collaborazione </a:t>
            </a:r>
            <a:r>
              <a:rPr sz="1200" dirty="0">
                <a:latin typeface="Cambria"/>
                <a:cs typeface="Cambria"/>
              </a:rPr>
              <a:t>con </a:t>
            </a:r>
            <a:r>
              <a:rPr sz="1200" spc="-5" dirty="0">
                <a:latin typeface="Cambria"/>
                <a:cs typeface="Cambria"/>
              </a:rPr>
              <a:t>MADRE, </a:t>
            </a:r>
            <a:r>
              <a:rPr sz="1200" dirty="0">
                <a:latin typeface="Cambria"/>
                <a:cs typeface="Cambria"/>
              </a:rPr>
              <a:t>e </a:t>
            </a:r>
            <a:r>
              <a:rPr sz="1200" spc="-5" dirty="0">
                <a:latin typeface="Cambria"/>
                <a:cs typeface="Cambria"/>
              </a:rPr>
              <a:t>Città dell'arte Fondazione Pistoletto. </a:t>
            </a:r>
            <a:r>
              <a:rPr sz="1200" dirty="0">
                <a:latin typeface="Cambria"/>
                <a:cs typeface="Cambria"/>
              </a:rPr>
              <a:t>Un esempio </a:t>
            </a:r>
            <a:r>
              <a:rPr sz="1200" spc="-5" dirty="0">
                <a:latin typeface="Cambria"/>
                <a:cs typeface="Cambria"/>
              </a:rPr>
              <a:t>della forza del  networktra musei, istituzioni culturali </a:t>
            </a:r>
            <a:r>
              <a:rPr sz="1200" dirty="0">
                <a:latin typeface="Cambria"/>
                <a:cs typeface="Cambria"/>
              </a:rPr>
              <a:t>e </a:t>
            </a:r>
            <a:r>
              <a:rPr sz="1200" spc="-5" dirty="0">
                <a:latin typeface="Cambria"/>
                <a:cs typeface="Cambria"/>
              </a:rPr>
              <a:t>banche accomunati da progetti </a:t>
            </a:r>
            <a:r>
              <a:rPr sz="1200" dirty="0">
                <a:latin typeface="Cambria"/>
                <a:cs typeface="Cambria"/>
              </a:rPr>
              <a:t>e </a:t>
            </a:r>
            <a:r>
              <a:rPr sz="1200" spc="-5" dirty="0">
                <a:latin typeface="Cambria"/>
                <a:cs typeface="Cambria"/>
              </a:rPr>
              <a:t>visioni condivisi nel  tempo, capacità di sinergia che </a:t>
            </a:r>
            <a:r>
              <a:rPr sz="1200" dirty="0">
                <a:latin typeface="Cambria"/>
                <a:cs typeface="Cambria"/>
              </a:rPr>
              <a:t>il Festival </a:t>
            </a:r>
            <a:r>
              <a:rPr sz="1200" spc="-5" dirty="0">
                <a:latin typeface="Cambria"/>
                <a:cs typeface="Cambria"/>
              </a:rPr>
              <a:t>della Cultura Creativa incentiva.  Venerdì 20 marzo, </a:t>
            </a:r>
            <a:r>
              <a:rPr sz="1200" dirty="0">
                <a:latin typeface="Cambria"/>
                <a:cs typeface="Cambria"/>
              </a:rPr>
              <a:t>invece, a </a:t>
            </a:r>
            <a:r>
              <a:rPr sz="1200" spc="-5" dirty="0">
                <a:latin typeface="Cambria"/>
                <a:cs typeface="Cambria"/>
              </a:rPr>
              <a:t>Roma, presso la sede dell’Abi, le antiche Scuderie di Palazzo  Altieri </a:t>
            </a:r>
            <a:r>
              <a:rPr sz="1200" dirty="0">
                <a:latin typeface="Cambria"/>
                <a:cs typeface="Cambria"/>
              </a:rPr>
              <a:t>ospiteranno </a:t>
            </a:r>
            <a:r>
              <a:rPr sz="1200" spc="-5" dirty="0">
                <a:latin typeface="Cambria"/>
                <a:cs typeface="Cambria"/>
              </a:rPr>
              <a:t>l’incontro “Reinventare l’apprendimento </a:t>
            </a:r>
            <a:r>
              <a:rPr sz="1200" dirty="0">
                <a:latin typeface="Cambria"/>
                <a:cs typeface="Cambria"/>
              </a:rPr>
              <a:t>– </a:t>
            </a:r>
            <a:r>
              <a:rPr sz="1200" spc="-5" dirty="0">
                <a:latin typeface="Cambria"/>
                <a:cs typeface="Cambria"/>
              </a:rPr>
              <a:t>Cultura </a:t>
            </a:r>
            <a:r>
              <a:rPr sz="1200" dirty="0">
                <a:latin typeface="Cambria"/>
                <a:cs typeface="Cambria"/>
              </a:rPr>
              <a:t>e </a:t>
            </a:r>
            <a:r>
              <a:rPr sz="1200" spc="-5" dirty="0">
                <a:latin typeface="Cambria"/>
                <a:cs typeface="Cambria"/>
              </a:rPr>
              <a:t>creatività </a:t>
            </a:r>
            <a:r>
              <a:rPr sz="1200" dirty="0">
                <a:latin typeface="Cambria"/>
                <a:cs typeface="Cambria"/>
              </a:rPr>
              <a:t>tra  </a:t>
            </a:r>
            <a:r>
              <a:rPr sz="1200" spc="-5" dirty="0">
                <a:latin typeface="Cambria"/>
                <a:cs typeface="Cambria"/>
              </a:rPr>
              <a:t>linguaggi, metodi </a:t>
            </a:r>
            <a:r>
              <a:rPr sz="1200" dirty="0">
                <a:latin typeface="Cambria"/>
                <a:cs typeface="Cambria"/>
              </a:rPr>
              <a:t>e azioni”. </a:t>
            </a:r>
            <a:r>
              <a:rPr sz="1200" spc="-5" dirty="0">
                <a:latin typeface="Cambria"/>
                <a:cs typeface="Cambria"/>
              </a:rPr>
              <a:t>Parteciperanno, tra gli altri: Aldo Tanchis, comunicatore </a:t>
            </a:r>
            <a:r>
              <a:rPr sz="1200" dirty="0">
                <a:latin typeface="Cambria"/>
                <a:cs typeface="Cambria"/>
              </a:rPr>
              <a:t>e </a:t>
            </a:r>
            <a:r>
              <a:rPr sz="1200" spc="-5" dirty="0">
                <a:latin typeface="Cambria"/>
                <a:cs typeface="Cambria"/>
              </a:rPr>
              <a:t>autore  del libro Bruno Munari; Anna Pironti, responsabile Dipartimento Educazione </a:t>
            </a:r>
            <a:r>
              <a:rPr sz="1200" spc="5" dirty="0">
                <a:latin typeface="Cambria"/>
                <a:cs typeface="Cambria"/>
              </a:rPr>
              <a:t>Museo </a:t>
            </a:r>
            <a:r>
              <a:rPr sz="1200" spc="-5" dirty="0">
                <a:latin typeface="Cambria"/>
                <a:cs typeface="Cambria"/>
              </a:rPr>
              <a:t>Castello  di Rivoli; Alessandra Falconi, referente del </a:t>
            </a:r>
            <a:r>
              <a:rPr sz="1200" spc="-10" dirty="0">
                <a:latin typeface="Cambria"/>
                <a:cs typeface="Cambria"/>
              </a:rPr>
              <a:t>Centro </a:t>
            </a:r>
            <a:r>
              <a:rPr sz="1200" spc="-5" dirty="0">
                <a:latin typeface="Cambria"/>
                <a:cs typeface="Cambria"/>
              </a:rPr>
              <a:t>Alberto Manzi; Carlo Infante, presidente di  </a:t>
            </a:r>
            <a:r>
              <a:rPr sz="1200" dirty="0">
                <a:latin typeface="Cambria"/>
                <a:cs typeface="Cambria"/>
              </a:rPr>
              <a:t>Urban </a:t>
            </a:r>
            <a:r>
              <a:rPr sz="1200" spc="-5" dirty="0">
                <a:latin typeface="Cambria"/>
                <a:cs typeface="Cambria"/>
              </a:rPr>
              <a:t>Experience; Fiorella Operto, presidente della Scuola di Robotica; Hubert </a:t>
            </a:r>
            <a:r>
              <a:rPr sz="1200" dirty="0">
                <a:latin typeface="Cambria"/>
                <a:cs typeface="Cambria"/>
              </a:rPr>
              <a:t>Jaoui, esperto  </a:t>
            </a:r>
            <a:r>
              <a:rPr sz="1200" spc="-5" dirty="0">
                <a:latin typeface="Cambria"/>
                <a:cs typeface="Cambria"/>
              </a:rPr>
              <a:t>di creatività applicata; </a:t>
            </a:r>
            <a:r>
              <a:rPr sz="1200" dirty="0">
                <a:latin typeface="Cambria"/>
                <a:cs typeface="Cambria"/>
              </a:rPr>
              <a:t>e </a:t>
            </a:r>
            <a:r>
              <a:rPr sz="1200" spc="-5" dirty="0">
                <a:latin typeface="Cambria"/>
                <a:cs typeface="Cambria"/>
              </a:rPr>
              <a:t>Ruggero </a:t>
            </a:r>
            <a:r>
              <a:rPr sz="1200" dirty="0">
                <a:latin typeface="Cambria"/>
                <a:cs typeface="Cambria"/>
              </a:rPr>
              <a:t>Poi, </a:t>
            </a:r>
            <a:r>
              <a:rPr sz="1200" spc="-5" dirty="0">
                <a:latin typeface="Cambria"/>
                <a:cs typeface="Cambria"/>
              </a:rPr>
              <a:t>vice </a:t>
            </a:r>
            <a:r>
              <a:rPr sz="1200" dirty="0">
                <a:latin typeface="Cambria"/>
                <a:cs typeface="Cambria"/>
              </a:rPr>
              <a:t>presidente </a:t>
            </a:r>
            <a:r>
              <a:rPr sz="1200" spc="-5" dirty="0">
                <a:latin typeface="Cambria"/>
                <a:cs typeface="Cambria"/>
              </a:rPr>
              <a:t>esecutivo della Fondazione Montessori  Italia.</a:t>
            </a:r>
            <a:endParaRPr sz="1200">
              <a:latin typeface="Cambria"/>
              <a:cs typeface="Cambria"/>
            </a:endParaRPr>
          </a:p>
          <a:p>
            <a:pPr marL="12700" marR="5715" algn="just">
              <a:lnSpc>
                <a:spcPts val="1400"/>
              </a:lnSpc>
              <a:spcBef>
                <a:spcPts val="45"/>
              </a:spcBef>
              <a:tabLst>
                <a:tab pos="758825" algn="l"/>
                <a:tab pos="1666875" algn="l"/>
                <a:tab pos="2137410" algn="l"/>
                <a:tab pos="3084830" algn="l"/>
                <a:tab pos="3639820" algn="l"/>
                <a:tab pos="4698365" algn="l"/>
                <a:tab pos="5369560" algn="l"/>
              </a:tabLst>
            </a:pPr>
            <a:r>
              <a:rPr sz="1200" spc="-5" dirty="0">
                <a:latin typeface="Cambria"/>
                <a:cs typeface="Cambria"/>
              </a:rPr>
              <a:t>L’immagine identificativa della seconda edizione del </a:t>
            </a:r>
            <a:r>
              <a:rPr sz="1200" dirty="0">
                <a:latin typeface="Cambria"/>
                <a:cs typeface="Cambria"/>
              </a:rPr>
              <a:t>Festival </a:t>
            </a:r>
            <a:r>
              <a:rPr sz="1200" spc="-5" dirty="0">
                <a:latin typeface="Cambria"/>
                <a:cs typeface="Cambria"/>
              </a:rPr>
              <a:t>porta la firma di Eva Montanari,  illustratrice </a:t>
            </a:r>
            <a:r>
              <a:rPr sz="1200" dirty="0">
                <a:latin typeface="Cambria"/>
                <a:cs typeface="Cambria"/>
              </a:rPr>
              <a:t>e </a:t>
            </a:r>
            <a:r>
              <a:rPr sz="1200" spc="-5" dirty="0">
                <a:latin typeface="Cambria"/>
                <a:cs typeface="Cambria"/>
              </a:rPr>
              <a:t>artista di fama internazionale. La manifestazione, che </a:t>
            </a:r>
            <a:r>
              <a:rPr sz="1200" dirty="0">
                <a:latin typeface="Cambria"/>
                <a:cs typeface="Cambria"/>
              </a:rPr>
              <a:t>ha il </a:t>
            </a:r>
            <a:r>
              <a:rPr sz="1200" spc="-5" dirty="0">
                <a:latin typeface="Cambria"/>
                <a:cs typeface="Cambria"/>
              </a:rPr>
              <a:t>patrocinio  dell’UNESCO </a:t>
            </a:r>
            <a:r>
              <a:rPr sz="1200" dirty="0">
                <a:latin typeface="Cambria"/>
                <a:cs typeface="Cambria"/>
              </a:rPr>
              <a:t>e </a:t>
            </a:r>
            <a:r>
              <a:rPr sz="1200" spc="-5" dirty="0">
                <a:latin typeface="Cambria"/>
                <a:cs typeface="Cambria"/>
              </a:rPr>
              <a:t>del </a:t>
            </a:r>
            <a:r>
              <a:rPr sz="1200" dirty="0">
                <a:latin typeface="Cambria"/>
                <a:cs typeface="Cambria"/>
              </a:rPr>
              <a:t>Ministero </a:t>
            </a:r>
            <a:r>
              <a:rPr sz="1200" spc="-5" dirty="0">
                <a:latin typeface="Cambria"/>
                <a:cs typeface="Cambria"/>
              </a:rPr>
              <a:t>dei Beni </a:t>
            </a:r>
            <a:r>
              <a:rPr sz="1200" dirty="0">
                <a:latin typeface="Cambria"/>
                <a:cs typeface="Cambria"/>
              </a:rPr>
              <a:t>e </a:t>
            </a:r>
            <a:r>
              <a:rPr sz="1200" spc="-5" dirty="0">
                <a:latin typeface="Cambria"/>
                <a:cs typeface="Cambria"/>
              </a:rPr>
              <a:t>delle Attività Culturali </a:t>
            </a:r>
            <a:r>
              <a:rPr sz="1200" dirty="0">
                <a:latin typeface="Cambria"/>
                <a:cs typeface="Cambria"/>
              </a:rPr>
              <a:t>e </a:t>
            </a:r>
            <a:r>
              <a:rPr sz="1200" spc="-5" dirty="0">
                <a:latin typeface="Cambria"/>
                <a:cs typeface="Cambria"/>
              </a:rPr>
              <a:t>del Turismo, </a:t>
            </a:r>
            <a:r>
              <a:rPr sz="1200" dirty="0">
                <a:latin typeface="Cambria"/>
                <a:cs typeface="Cambria"/>
              </a:rPr>
              <a:t>ha </a:t>
            </a:r>
            <a:r>
              <a:rPr sz="1200" spc="-5" dirty="0">
                <a:latin typeface="Cambria"/>
                <a:cs typeface="Cambria"/>
              </a:rPr>
              <a:t>ottenuto nella  </a:t>
            </a:r>
            <a:r>
              <a:rPr sz="1200" dirty="0">
                <a:latin typeface="Cambria"/>
                <a:cs typeface="Cambria"/>
              </a:rPr>
              <a:t>p</a:t>
            </a:r>
            <a:r>
              <a:rPr sz="1200" spc="-5" dirty="0">
                <a:latin typeface="Cambria"/>
                <a:cs typeface="Cambria"/>
              </a:rPr>
              <a:t>r</a:t>
            </a:r>
            <a:r>
              <a:rPr sz="1200" dirty="0">
                <a:latin typeface="Cambria"/>
                <a:cs typeface="Cambria"/>
              </a:rPr>
              <a:t>ima	e</a:t>
            </a:r>
            <a:r>
              <a:rPr sz="1200" spc="-5" dirty="0">
                <a:latin typeface="Cambria"/>
                <a:cs typeface="Cambria"/>
              </a:rPr>
              <a:t>d</a:t>
            </a:r>
            <a:r>
              <a:rPr sz="1200" dirty="0">
                <a:latin typeface="Cambria"/>
                <a:cs typeface="Cambria"/>
              </a:rPr>
              <a:t>i</a:t>
            </a:r>
            <a:r>
              <a:rPr sz="1200" spc="-5" dirty="0">
                <a:latin typeface="Cambria"/>
                <a:cs typeface="Cambria"/>
              </a:rPr>
              <a:t>z</a:t>
            </a:r>
            <a:r>
              <a:rPr sz="1200" dirty="0">
                <a:latin typeface="Cambria"/>
                <a:cs typeface="Cambria"/>
              </a:rPr>
              <a:t>ione	</a:t>
            </a:r>
            <a:r>
              <a:rPr sz="1200" spc="-5" dirty="0">
                <a:latin typeface="Cambria"/>
                <a:cs typeface="Cambria"/>
              </a:rPr>
              <a:t>l</a:t>
            </a:r>
            <a:r>
              <a:rPr sz="1200" dirty="0">
                <a:latin typeface="Cambria"/>
                <a:cs typeface="Cambria"/>
              </a:rPr>
              <a:t>a	Me</a:t>
            </a:r>
            <a:r>
              <a:rPr sz="1200" spc="-5" dirty="0">
                <a:latin typeface="Cambria"/>
                <a:cs typeface="Cambria"/>
              </a:rPr>
              <a:t>dagl</a:t>
            </a:r>
            <a:r>
              <a:rPr sz="1200" dirty="0">
                <a:latin typeface="Cambria"/>
                <a:cs typeface="Cambria"/>
              </a:rPr>
              <a:t>ia	</a:t>
            </a:r>
            <a:r>
              <a:rPr sz="1200" spc="-10" dirty="0">
                <a:latin typeface="Cambria"/>
                <a:cs typeface="Cambria"/>
              </a:rPr>
              <a:t>d</a:t>
            </a:r>
            <a:r>
              <a:rPr sz="1200" dirty="0">
                <a:latin typeface="Cambria"/>
                <a:cs typeface="Cambria"/>
              </a:rPr>
              <a:t>el	Presi</a:t>
            </a:r>
            <a:r>
              <a:rPr sz="1200" spc="-5" dirty="0">
                <a:latin typeface="Cambria"/>
                <a:cs typeface="Cambria"/>
              </a:rPr>
              <a:t>d</a:t>
            </a:r>
            <a:r>
              <a:rPr sz="1200" dirty="0">
                <a:latin typeface="Cambria"/>
                <a:cs typeface="Cambria"/>
              </a:rPr>
              <a:t>en</a:t>
            </a:r>
            <a:r>
              <a:rPr sz="1200" spc="10" dirty="0">
                <a:latin typeface="Cambria"/>
                <a:cs typeface="Cambria"/>
              </a:rPr>
              <a:t>t</a:t>
            </a:r>
            <a:r>
              <a:rPr sz="1200" dirty="0">
                <a:latin typeface="Cambria"/>
                <a:cs typeface="Cambria"/>
              </a:rPr>
              <a:t>e	</a:t>
            </a:r>
            <a:r>
              <a:rPr sz="1200" spc="-10" dirty="0">
                <a:latin typeface="Cambria"/>
                <a:cs typeface="Cambria"/>
              </a:rPr>
              <a:t>d</a:t>
            </a:r>
            <a:r>
              <a:rPr sz="1200" dirty="0">
                <a:latin typeface="Cambria"/>
                <a:cs typeface="Cambria"/>
              </a:rPr>
              <a:t>ella	</a:t>
            </a:r>
            <a:r>
              <a:rPr sz="1200" spc="-5" dirty="0">
                <a:latin typeface="Cambria"/>
                <a:cs typeface="Cambria"/>
              </a:rPr>
              <a:t>Re</a:t>
            </a:r>
            <a:r>
              <a:rPr sz="1200" dirty="0">
                <a:latin typeface="Cambria"/>
                <a:cs typeface="Cambria"/>
              </a:rPr>
              <a:t>p</a:t>
            </a:r>
            <a:r>
              <a:rPr sz="1200" spc="-5" dirty="0">
                <a:latin typeface="Cambria"/>
                <a:cs typeface="Cambria"/>
              </a:rPr>
              <a:t>ub</a:t>
            </a:r>
            <a:r>
              <a:rPr sz="1200" dirty="0">
                <a:latin typeface="Cambria"/>
                <a:cs typeface="Cambria"/>
              </a:rPr>
              <a:t>b</a:t>
            </a:r>
            <a:r>
              <a:rPr sz="1200" spc="-5" dirty="0">
                <a:latin typeface="Cambria"/>
                <a:cs typeface="Cambria"/>
              </a:rPr>
              <a:t>lica.</a:t>
            </a:r>
            <a:endParaRPr sz="1200">
              <a:latin typeface="Cambria"/>
              <a:cs typeface="Cambria"/>
            </a:endParaRPr>
          </a:p>
          <a:p>
            <a:pPr marL="12700">
              <a:lnSpc>
                <a:spcPts val="1370"/>
              </a:lnSpc>
            </a:pPr>
            <a:r>
              <a:rPr sz="1200" spc="-5" dirty="0">
                <a:latin typeface="Cambria"/>
                <a:cs typeface="Cambria"/>
              </a:rPr>
              <a:t>Il</a:t>
            </a:r>
            <a:r>
              <a:rPr sz="1200" spc="160" dirty="0">
                <a:latin typeface="Cambria"/>
                <a:cs typeface="Cambria"/>
              </a:rPr>
              <a:t> </a:t>
            </a:r>
            <a:r>
              <a:rPr sz="1200" dirty="0">
                <a:latin typeface="Cambria"/>
                <a:cs typeface="Cambria"/>
              </a:rPr>
              <a:t>Festival</a:t>
            </a:r>
            <a:r>
              <a:rPr sz="1200" spc="165" dirty="0">
                <a:latin typeface="Cambria"/>
                <a:cs typeface="Cambria"/>
              </a:rPr>
              <a:t> </a:t>
            </a:r>
            <a:r>
              <a:rPr sz="1200" dirty="0">
                <a:latin typeface="Cambria"/>
                <a:cs typeface="Cambria"/>
              </a:rPr>
              <a:t>si</a:t>
            </a:r>
            <a:r>
              <a:rPr sz="1200" spc="175" dirty="0">
                <a:latin typeface="Cambria"/>
                <a:cs typeface="Cambria"/>
              </a:rPr>
              <a:t> </a:t>
            </a:r>
            <a:r>
              <a:rPr sz="1200" spc="-5" dirty="0">
                <a:latin typeface="Cambria"/>
                <a:cs typeface="Cambria"/>
              </a:rPr>
              <a:t>inserisce</a:t>
            </a:r>
            <a:r>
              <a:rPr sz="1200" spc="155" dirty="0">
                <a:latin typeface="Cambria"/>
                <a:cs typeface="Cambria"/>
              </a:rPr>
              <a:t> </a:t>
            </a:r>
            <a:r>
              <a:rPr sz="1200" spc="-5" dirty="0">
                <a:latin typeface="Cambria"/>
                <a:cs typeface="Cambria"/>
              </a:rPr>
              <a:t>nel</a:t>
            </a:r>
            <a:r>
              <a:rPr sz="1200" spc="165" dirty="0">
                <a:latin typeface="Cambria"/>
                <a:cs typeface="Cambria"/>
              </a:rPr>
              <a:t> </a:t>
            </a:r>
            <a:r>
              <a:rPr sz="1200" dirty="0">
                <a:latin typeface="Cambria"/>
                <a:cs typeface="Cambria"/>
              </a:rPr>
              <a:t>più</a:t>
            </a:r>
            <a:r>
              <a:rPr sz="1200" spc="165" dirty="0">
                <a:latin typeface="Cambria"/>
                <a:cs typeface="Cambria"/>
              </a:rPr>
              <a:t> </a:t>
            </a:r>
            <a:r>
              <a:rPr sz="1200" spc="-5" dirty="0">
                <a:latin typeface="Cambria"/>
                <a:cs typeface="Cambria"/>
              </a:rPr>
              <a:t>ampio</a:t>
            </a:r>
            <a:r>
              <a:rPr sz="1200" spc="170" dirty="0">
                <a:latin typeface="Cambria"/>
                <a:cs typeface="Cambria"/>
              </a:rPr>
              <a:t> </a:t>
            </a:r>
            <a:r>
              <a:rPr sz="1200" dirty="0">
                <a:latin typeface="Cambria"/>
                <a:cs typeface="Cambria"/>
              </a:rPr>
              <a:t>e</a:t>
            </a:r>
            <a:r>
              <a:rPr sz="1200" spc="155" dirty="0">
                <a:latin typeface="Cambria"/>
                <a:cs typeface="Cambria"/>
              </a:rPr>
              <a:t> </a:t>
            </a:r>
            <a:r>
              <a:rPr sz="1200" spc="-5" dirty="0">
                <a:latin typeface="Cambria"/>
                <a:cs typeface="Cambria"/>
              </a:rPr>
              <a:t>articolato</a:t>
            </a:r>
            <a:r>
              <a:rPr sz="1200" spc="170" dirty="0">
                <a:latin typeface="Cambria"/>
                <a:cs typeface="Cambria"/>
              </a:rPr>
              <a:t> </a:t>
            </a:r>
            <a:r>
              <a:rPr sz="1200" spc="-5" dirty="0">
                <a:latin typeface="Cambria"/>
                <a:cs typeface="Cambria"/>
              </a:rPr>
              <a:t>piano</a:t>
            </a:r>
            <a:r>
              <a:rPr sz="1200" spc="155" dirty="0">
                <a:latin typeface="Cambria"/>
                <a:cs typeface="Cambria"/>
              </a:rPr>
              <a:t> </a:t>
            </a:r>
            <a:r>
              <a:rPr sz="1200" spc="-5" dirty="0">
                <a:latin typeface="Cambria"/>
                <a:cs typeface="Cambria"/>
              </a:rPr>
              <a:t>d’azione</a:t>
            </a:r>
            <a:r>
              <a:rPr sz="1200" spc="170" dirty="0">
                <a:latin typeface="Cambria"/>
                <a:cs typeface="Cambria"/>
              </a:rPr>
              <a:t> </a:t>
            </a:r>
            <a:r>
              <a:rPr sz="1200" dirty="0">
                <a:latin typeface="Cambria"/>
                <a:cs typeface="Cambria"/>
              </a:rPr>
              <a:t>a</a:t>
            </a:r>
            <a:r>
              <a:rPr sz="1200" spc="170" dirty="0">
                <a:latin typeface="Cambria"/>
                <a:cs typeface="Cambria"/>
              </a:rPr>
              <a:t> </a:t>
            </a:r>
            <a:r>
              <a:rPr sz="1200" spc="-5" dirty="0">
                <a:latin typeface="Cambria"/>
                <a:cs typeface="Cambria"/>
              </a:rPr>
              <a:t>sostegno</a:t>
            </a:r>
            <a:r>
              <a:rPr sz="1200" spc="165" dirty="0">
                <a:latin typeface="Cambria"/>
                <a:cs typeface="Cambria"/>
              </a:rPr>
              <a:t> </a:t>
            </a:r>
            <a:r>
              <a:rPr sz="1200" spc="-5" dirty="0">
                <a:latin typeface="Cambria"/>
                <a:cs typeface="Cambria"/>
              </a:rPr>
              <a:t>dell’arte</a:t>
            </a:r>
            <a:r>
              <a:rPr sz="1200" spc="170" dirty="0">
                <a:latin typeface="Cambria"/>
                <a:cs typeface="Cambria"/>
              </a:rPr>
              <a:t> </a:t>
            </a:r>
            <a:r>
              <a:rPr sz="1200" dirty="0">
                <a:latin typeface="Cambria"/>
                <a:cs typeface="Cambria"/>
              </a:rPr>
              <a:t>e</a:t>
            </a:r>
            <a:r>
              <a:rPr sz="1200" spc="170" dirty="0">
                <a:latin typeface="Cambria"/>
                <a:cs typeface="Cambria"/>
              </a:rPr>
              <a:t> </a:t>
            </a:r>
            <a:r>
              <a:rPr sz="1200" spc="-5" dirty="0">
                <a:latin typeface="Cambria"/>
                <a:cs typeface="Cambria"/>
              </a:rPr>
              <a:t>della</a:t>
            </a:r>
            <a:endParaRPr sz="1200">
              <a:latin typeface="Cambria"/>
              <a:cs typeface="Cambria"/>
            </a:endParaRPr>
          </a:p>
          <a:p>
            <a:pPr marL="12700" marR="5080" algn="just">
              <a:lnSpc>
                <a:spcPts val="1400"/>
              </a:lnSpc>
              <a:spcBef>
                <a:spcPts val="60"/>
              </a:spcBef>
            </a:pPr>
            <a:r>
              <a:rPr sz="1200" spc="-5" dirty="0">
                <a:latin typeface="Cambria"/>
                <a:cs typeface="Cambria"/>
              </a:rPr>
              <a:t>cultura messo </a:t>
            </a:r>
            <a:r>
              <a:rPr sz="1200" dirty="0">
                <a:latin typeface="Cambria"/>
                <a:cs typeface="Cambria"/>
              </a:rPr>
              <a:t>a </a:t>
            </a:r>
            <a:r>
              <a:rPr sz="1200" spc="-5" dirty="0">
                <a:latin typeface="Cambria"/>
                <a:cs typeface="Cambria"/>
              </a:rPr>
              <a:t>punto dall’Abicon le banche </a:t>
            </a:r>
            <a:r>
              <a:rPr sz="1200" dirty="0">
                <a:latin typeface="Cambria"/>
                <a:cs typeface="Cambria"/>
              </a:rPr>
              <a:t>per </a:t>
            </a:r>
            <a:r>
              <a:rPr sz="1200" spc="-5" dirty="0">
                <a:latin typeface="Cambria"/>
                <a:cs typeface="Cambria"/>
              </a:rPr>
              <a:t>dare </a:t>
            </a:r>
            <a:r>
              <a:rPr sz="1200" dirty="0">
                <a:latin typeface="Cambria"/>
                <a:cs typeface="Cambria"/>
              </a:rPr>
              <a:t>il </a:t>
            </a:r>
            <a:r>
              <a:rPr sz="1200" spc="-5" dirty="0">
                <a:latin typeface="Cambria"/>
                <a:cs typeface="Cambria"/>
              </a:rPr>
              <a:t>proprio contributo di settore alla  tutela </a:t>
            </a:r>
            <a:r>
              <a:rPr sz="1200" dirty="0">
                <a:latin typeface="Cambria"/>
                <a:cs typeface="Cambria"/>
              </a:rPr>
              <a:t>e </a:t>
            </a:r>
            <a:r>
              <a:rPr sz="1200" spc="-5" dirty="0">
                <a:latin typeface="Cambria"/>
                <a:cs typeface="Cambria"/>
              </a:rPr>
              <a:t>alla condivisione dell’immenso patrimonio storico-artistico nazionale.  </a:t>
            </a:r>
            <a:r>
              <a:rPr sz="1200" dirty="0">
                <a:latin typeface="Cambria"/>
                <a:cs typeface="Cambria"/>
              </a:rPr>
              <a:t>Le </a:t>
            </a:r>
            <a:r>
              <a:rPr sz="1200" spc="-5" dirty="0">
                <a:latin typeface="Cambria"/>
                <a:cs typeface="Cambria"/>
              </a:rPr>
              <a:t>informazioni </a:t>
            </a:r>
            <a:r>
              <a:rPr sz="1200" dirty="0">
                <a:latin typeface="Cambria"/>
                <a:cs typeface="Cambria"/>
              </a:rPr>
              <a:t>e i </a:t>
            </a:r>
            <a:r>
              <a:rPr sz="1200" spc="-5" dirty="0">
                <a:latin typeface="Cambria"/>
                <a:cs typeface="Cambria"/>
              </a:rPr>
              <a:t>dettagli </a:t>
            </a:r>
            <a:r>
              <a:rPr sz="1200" dirty="0">
                <a:latin typeface="Cambria"/>
                <a:cs typeface="Cambria"/>
              </a:rPr>
              <a:t>su eventi, </a:t>
            </a:r>
            <a:r>
              <a:rPr sz="1200" spc="-5" dirty="0">
                <a:latin typeface="Cambria"/>
                <a:cs typeface="Cambria"/>
              </a:rPr>
              <a:t>città </a:t>
            </a:r>
            <a:r>
              <a:rPr sz="1200" dirty="0">
                <a:latin typeface="Cambria"/>
                <a:cs typeface="Cambria"/>
              </a:rPr>
              <a:t>e </a:t>
            </a:r>
            <a:r>
              <a:rPr sz="1200" spc="-10" dirty="0">
                <a:latin typeface="Cambria"/>
                <a:cs typeface="Cambria"/>
              </a:rPr>
              <a:t>sedi </a:t>
            </a:r>
            <a:r>
              <a:rPr sz="1200" spc="-5" dirty="0">
                <a:latin typeface="Cambria"/>
                <a:cs typeface="Cambria"/>
              </a:rPr>
              <a:t>della manifestazione </a:t>
            </a:r>
            <a:r>
              <a:rPr sz="1200" dirty="0">
                <a:latin typeface="Cambria"/>
                <a:cs typeface="Cambria"/>
              </a:rPr>
              <a:t>saranno </a:t>
            </a:r>
            <a:r>
              <a:rPr sz="1200" spc="-5" dirty="0">
                <a:latin typeface="Cambria"/>
                <a:cs typeface="Cambria"/>
              </a:rPr>
              <a:t>disponibili </a:t>
            </a:r>
            <a:r>
              <a:rPr sz="1200" dirty="0">
                <a:latin typeface="Cambria"/>
                <a:cs typeface="Cambria"/>
              </a:rPr>
              <a:t>sul  sito </a:t>
            </a:r>
            <a:r>
              <a:rPr sz="1200" u="sng" spc="-5" dirty="0">
                <a:solidFill>
                  <a:srgbClr val="0000FF"/>
                </a:solidFill>
                <a:uFill>
                  <a:solidFill>
                    <a:srgbClr val="0000FF"/>
                  </a:solidFill>
                </a:uFill>
                <a:latin typeface="Cambria"/>
                <a:cs typeface="Cambria"/>
                <a:hlinkClick r:id="rId3"/>
              </a:rPr>
              <a:t>www.festivalculturacreativa.it</a:t>
            </a:r>
            <a:r>
              <a:rPr sz="1200" spc="-5" dirty="0">
                <a:latin typeface="Cambria"/>
                <a:cs typeface="Cambria"/>
                <a:hlinkClick r:id="rId3"/>
              </a:rPr>
              <a:t>.</a:t>
            </a:r>
            <a:r>
              <a:rPr sz="1200" dirty="0">
                <a:latin typeface="Cambria"/>
                <a:cs typeface="Cambria"/>
                <a:hlinkClick r:id="rId3"/>
              </a:rPr>
              <a:t> </a:t>
            </a:r>
            <a:r>
              <a:rPr sz="1200" b="1" spc="-5" dirty="0">
                <a:latin typeface="Cambria"/>
                <a:cs typeface="Cambria"/>
              </a:rPr>
              <a:t>(aise)</a:t>
            </a:r>
            <a:endParaRPr sz="1200">
              <a:latin typeface="Cambria"/>
              <a:cs typeface="Cambria"/>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Arte.go.it</a:t>
            </a:r>
            <a:endParaRPr sz="1600">
              <a:latin typeface="Arial"/>
              <a:cs typeface="Arial"/>
            </a:endParaRPr>
          </a:p>
          <a:p>
            <a:pPr marL="12700">
              <a:lnSpc>
                <a:spcPts val="1880"/>
              </a:lnSpc>
            </a:pPr>
            <a:r>
              <a:rPr sz="1600" b="1" spc="-5" dirty="0">
                <a:latin typeface="Arial"/>
                <a:cs typeface="Arial"/>
              </a:rPr>
              <a:t>10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359022"/>
            <a:ext cx="3735070" cy="724535"/>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Calibri"/>
                <a:cs typeface="Calibri"/>
              </a:rPr>
              <a:t>Festival della Cultura Creativa</a:t>
            </a:r>
            <a:r>
              <a:rPr sz="2000" b="1" spc="-35" dirty="0">
                <a:latin typeface="Calibri"/>
                <a:cs typeface="Calibri"/>
              </a:rPr>
              <a:t> </a:t>
            </a:r>
            <a:r>
              <a:rPr sz="2000" b="1" spc="-5" dirty="0">
                <a:latin typeface="Calibri"/>
                <a:cs typeface="Calibri"/>
              </a:rPr>
              <a:t>2015</a:t>
            </a:r>
            <a:endParaRPr sz="2000">
              <a:latin typeface="Calibri"/>
              <a:cs typeface="Calibri"/>
            </a:endParaRPr>
          </a:p>
          <a:p>
            <a:pPr marL="12700">
              <a:lnSpc>
                <a:spcPct val="100000"/>
              </a:lnSpc>
              <a:spcBef>
                <a:spcPts val="1480"/>
              </a:spcBef>
            </a:pPr>
            <a:r>
              <a:rPr sz="1350" b="1" dirty="0">
                <a:latin typeface="Calibri"/>
                <a:cs typeface="Calibri"/>
              </a:rPr>
              <a:t>lunedì 16 </a:t>
            </a:r>
            <a:r>
              <a:rPr sz="1350" b="1" spc="-5" dirty="0">
                <a:latin typeface="Calibri"/>
                <a:cs typeface="Calibri"/>
              </a:rPr>
              <a:t>marzo </a:t>
            </a:r>
            <a:r>
              <a:rPr sz="1350" b="1" dirty="0">
                <a:latin typeface="Calibri"/>
                <a:cs typeface="Calibri"/>
              </a:rPr>
              <a:t>2015 - </a:t>
            </a:r>
            <a:r>
              <a:rPr sz="1350" b="1" spc="-5" dirty="0">
                <a:latin typeface="Calibri"/>
                <a:cs typeface="Calibri"/>
              </a:rPr>
              <a:t>domenica </a:t>
            </a:r>
            <a:r>
              <a:rPr sz="1350" b="1" dirty="0">
                <a:latin typeface="Calibri"/>
                <a:cs typeface="Calibri"/>
              </a:rPr>
              <a:t>22 </a:t>
            </a:r>
            <a:r>
              <a:rPr sz="1350" b="1" spc="-5" dirty="0">
                <a:latin typeface="Calibri"/>
                <a:cs typeface="Calibri"/>
              </a:rPr>
              <a:t>marzo</a:t>
            </a:r>
            <a:r>
              <a:rPr sz="1350" b="1" spc="-55" dirty="0">
                <a:latin typeface="Calibri"/>
                <a:cs typeface="Calibri"/>
              </a:rPr>
              <a:t> </a:t>
            </a:r>
            <a:r>
              <a:rPr sz="1350" b="1" dirty="0">
                <a:latin typeface="Calibri"/>
                <a:cs typeface="Calibri"/>
              </a:rPr>
              <a:t>2015</a:t>
            </a:r>
            <a:endParaRPr sz="1350">
              <a:latin typeface="Calibri"/>
              <a:cs typeface="Calibri"/>
            </a:endParaRPr>
          </a:p>
        </p:txBody>
      </p:sp>
      <p:sp>
        <p:nvSpPr>
          <p:cNvPr id="5" name="object 5"/>
          <p:cNvSpPr txBox="1"/>
          <p:nvPr/>
        </p:nvSpPr>
        <p:spPr>
          <a:xfrm>
            <a:off x="706627" y="8228838"/>
            <a:ext cx="6145530" cy="1678939"/>
          </a:xfrm>
          <a:prstGeom prst="rect">
            <a:avLst/>
          </a:prstGeom>
        </p:spPr>
        <p:txBody>
          <a:bodyPr vert="horz" wrap="square" lIns="0" tIns="10160" rIns="0" bIns="0" rtlCol="0">
            <a:spAutoFit/>
          </a:bodyPr>
          <a:lstStyle/>
          <a:p>
            <a:pPr marL="12700" marR="5715" algn="just">
              <a:lnSpc>
                <a:spcPct val="101200"/>
              </a:lnSpc>
              <a:spcBef>
                <a:spcPts val="80"/>
              </a:spcBef>
            </a:pPr>
            <a:r>
              <a:rPr sz="1200" dirty="0">
                <a:latin typeface="Calibri"/>
                <a:cs typeface="Calibri"/>
              </a:rPr>
              <a:t>Il </a:t>
            </a:r>
            <a:r>
              <a:rPr sz="1200" spc="-5" dirty="0">
                <a:latin typeface="Calibri"/>
                <a:cs typeface="Calibri"/>
              </a:rPr>
              <a:t>Festival della Cultura Creativa </a:t>
            </a:r>
            <a:r>
              <a:rPr sz="1200" dirty="0">
                <a:latin typeface="Calibri"/>
                <a:cs typeface="Calibri"/>
              </a:rPr>
              <a:t>è una </a:t>
            </a:r>
            <a:r>
              <a:rPr sz="1200" spc="-5" dirty="0">
                <a:latin typeface="Calibri"/>
                <a:cs typeface="Calibri"/>
              </a:rPr>
              <a:t>manifestazione interamente dedicata </a:t>
            </a:r>
            <a:r>
              <a:rPr sz="1200" dirty="0">
                <a:latin typeface="Calibri"/>
                <a:cs typeface="Calibri"/>
              </a:rPr>
              <a:t>alla </a:t>
            </a:r>
            <a:r>
              <a:rPr sz="1200" spc="-5" dirty="0">
                <a:latin typeface="Calibri"/>
                <a:cs typeface="Calibri"/>
              </a:rPr>
              <a:t>cultura </a:t>
            </a:r>
            <a:r>
              <a:rPr sz="1200" dirty="0">
                <a:latin typeface="Calibri"/>
                <a:cs typeface="Calibri"/>
              </a:rPr>
              <a:t>e </a:t>
            </a:r>
            <a:r>
              <a:rPr sz="1200" spc="-5" dirty="0">
                <a:latin typeface="Calibri"/>
                <a:cs typeface="Calibri"/>
              </a:rPr>
              <a:t>alla  </a:t>
            </a:r>
            <a:r>
              <a:rPr sz="1200" dirty="0">
                <a:latin typeface="Calibri"/>
                <a:cs typeface="Calibri"/>
              </a:rPr>
              <a:t>creatività. </a:t>
            </a:r>
            <a:r>
              <a:rPr sz="1200" spc="-5" dirty="0">
                <a:latin typeface="Calibri"/>
                <a:cs typeface="Calibri"/>
              </a:rPr>
              <a:t>Su tutto </a:t>
            </a:r>
            <a:r>
              <a:rPr sz="1200" dirty="0">
                <a:latin typeface="Calibri"/>
                <a:cs typeface="Calibri"/>
              </a:rPr>
              <a:t>il </a:t>
            </a:r>
            <a:r>
              <a:rPr sz="1200" spc="-5" dirty="0">
                <a:latin typeface="Calibri"/>
                <a:cs typeface="Calibri"/>
              </a:rPr>
              <a:t>territorio nazionale si svolgeranno </a:t>
            </a:r>
            <a:r>
              <a:rPr sz="1200" dirty="0">
                <a:latin typeface="Calibri"/>
                <a:cs typeface="Calibri"/>
              </a:rPr>
              <a:t>oltre 80 </a:t>
            </a:r>
            <a:r>
              <a:rPr sz="1200" spc="-5" dirty="0">
                <a:latin typeface="Calibri"/>
                <a:cs typeface="Calibri"/>
              </a:rPr>
              <a:t>eventi, </a:t>
            </a:r>
            <a:r>
              <a:rPr sz="1200" dirty="0">
                <a:latin typeface="Calibri"/>
                <a:cs typeface="Calibri"/>
              </a:rPr>
              <a:t>iniziative e </a:t>
            </a:r>
            <a:r>
              <a:rPr sz="1200" spc="-5" dirty="0">
                <a:latin typeface="Calibri"/>
                <a:cs typeface="Calibri"/>
              </a:rPr>
              <a:t>laboratori  dedicati </a:t>
            </a:r>
            <a:r>
              <a:rPr sz="1200" spc="-10" dirty="0">
                <a:latin typeface="Calibri"/>
                <a:cs typeface="Calibri"/>
              </a:rPr>
              <a:t>ad </a:t>
            </a:r>
            <a:r>
              <a:rPr sz="1200" spc="-5" dirty="0">
                <a:latin typeface="Calibri"/>
                <a:cs typeface="Calibri"/>
              </a:rPr>
              <a:t>arte, archeologia, musica, canto, lettura, </a:t>
            </a:r>
            <a:r>
              <a:rPr sz="1200" dirty="0">
                <a:latin typeface="Calibri"/>
                <a:cs typeface="Calibri"/>
              </a:rPr>
              <a:t>teatro, </a:t>
            </a:r>
            <a:r>
              <a:rPr sz="1200" spc="-5" dirty="0">
                <a:latin typeface="Calibri"/>
                <a:cs typeface="Calibri"/>
              </a:rPr>
              <a:t>robotica, nuove</a:t>
            </a:r>
            <a:r>
              <a:rPr sz="1200" spc="80" dirty="0">
                <a:latin typeface="Calibri"/>
                <a:cs typeface="Calibri"/>
              </a:rPr>
              <a:t> </a:t>
            </a:r>
            <a:r>
              <a:rPr sz="1200" spc="-5" dirty="0">
                <a:latin typeface="Calibri"/>
                <a:cs typeface="Calibri"/>
              </a:rPr>
              <a:t>tecnologie.</a:t>
            </a:r>
            <a:endParaRPr sz="1200">
              <a:latin typeface="Calibri"/>
              <a:cs typeface="Calibri"/>
            </a:endParaRPr>
          </a:p>
          <a:p>
            <a:pPr>
              <a:lnSpc>
                <a:spcPct val="100000"/>
              </a:lnSpc>
              <a:spcBef>
                <a:spcPts val="50"/>
              </a:spcBef>
            </a:pPr>
            <a:endParaRPr sz="1200">
              <a:latin typeface="Times New Roman"/>
              <a:cs typeface="Times New Roman"/>
            </a:endParaRPr>
          </a:p>
          <a:p>
            <a:pPr marL="12700" marR="8255" algn="just">
              <a:lnSpc>
                <a:spcPct val="100800"/>
              </a:lnSpc>
            </a:pPr>
            <a:r>
              <a:rPr sz="1200" dirty="0">
                <a:latin typeface="Calibri"/>
                <a:cs typeface="Calibri"/>
              </a:rPr>
              <a:t>Il tema </a:t>
            </a:r>
            <a:r>
              <a:rPr sz="1200" spc="-5" dirty="0">
                <a:latin typeface="Calibri"/>
                <a:cs typeface="Calibri"/>
              </a:rPr>
              <a:t>scelto per </a:t>
            </a:r>
            <a:r>
              <a:rPr sz="1200" dirty="0">
                <a:latin typeface="Calibri"/>
                <a:cs typeface="Calibri"/>
              </a:rPr>
              <a:t>la </a:t>
            </a:r>
            <a:r>
              <a:rPr sz="1200" spc="-5" dirty="0">
                <a:latin typeface="Calibri"/>
                <a:cs typeface="Calibri"/>
              </a:rPr>
              <a:t>seconda edizione è’L’alfabeto del mondo’ Leggiamo </a:t>
            </a:r>
            <a:r>
              <a:rPr sz="1200" dirty="0">
                <a:latin typeface="Calibri"/>
                <a:cs typeface="Calibri"/>
              </a:rPr>
              <a:t>i </a:t>
            </a:r>
            <a:r>
              <a:rPr sz="1200" spc="-5" dirty="0">
                <a:latin typeface="Calibri"/>
                <a:cs typeface="Calibri"/>
              </a:rPr>
              <a:t>segni intorno </a:t>
            </a:r>
            <a:r>
              <a:rPr sz="1200" dirty="0">
                <a:latin typeface="Calibri"/>
                <a:cs typeface="Calibri"/>
              </a:rPr>
              <a:t>a noi e  </a:t>
            </a:r>
            <a:r>
              <a:rPr sz="1200" spc="-5" dirty="0">
                <a:latin typeface="Calibri"/>
                <a:cs typeface="Calibri"/>
              </a:rPr>
              <a:t>raccontiamo': imparare </a:t>
            </a:r>
            <a:r>
              <a:rPr sz="1200" dirty="0">
                <a:latin typeface="Calibri"/>
                <a:cs typeface="Calibri"/>
              </a:rPr>
              <a:t>a leggere e a </a:t>
            </a:r>
            <a:r>
              <a:rPr sz="1200" spc="-5" dirty="0">
                <a:latin typeface="Calibri"/>
                <a:cs typeface="Calibri"/>
              </a:rPr>
              <a:t>raccontare </a:t>
            </a:r>
            <a:r>
              <a:rPr sz="1200" dirty="0">
                <a:latin typeface="Calibri"/>
                <a:cs typeface="Calibri"/>
              </a:rPr>
              <a:t>il </a:t>
            </a:r>
            <a:r>
              <a:rPr sz="1200" spc="-5" dirty="0">
                <a:latin typeface="Calibri"/>
                <a:cs typeface="Calibri"/>
              </a:rPr>
              <a:t>mondo attraverso </a:t>
            </a:r>
            <a:r>
              <a:rPr sz="1200" dirty="0">
                <a:latin typeface="Calibri"/>
                <a:cs typeface="Calibri"/>
              </a:rPr>
              <a:t>la </a:t>
            </a:r>
            <a:r>
              <a:rPr sz="1200" spc="-5" dirty="0">
                <a:latin typeface="Calibri"/>
                <a:cs typeface="Calibri"/>
              </a:rPr>
              <a:t>creatività.</a:t>
            </a:r>
            <a:endParaRPr sz="1200">
              <a:latin typeface="Calibri"/>
              <a:cs typeface="Calibri"/>
            </a:endParaRPr>
          </a:p>
          <a:p>
            <a:pPr>
              <a:lnSpc>
                <a:spcPct val="100000"/>
              </a:lnSpc>
              <a:spcBef>
                <a:spcPts val="45"/>
              </a:spcBef>
            </a:pPr>
            <a:endParaRPr sz="1200">
              <a:latin typeface="Times New Roman"/>
              <a:cs typeface="Times New Roman"/>
            </a:endParaRPr>
          </a:p>
          <a:p>
            <a:pPr marL="12700" marR="5080" algn="just">
              <a:lnSpc>
                <a:spcPct val="100800"/>
              </a:lnSpc>
              <a:spcBef>
                <a:spcPts val="5"/>
              </a:spcBef>
            </a:pPr>
            <a:r>
              <a:rPr sz="1200" dirty="0">
                <a:latin typeface="Calibri"/>
                <a:cs typeface="Calibri"/>
              </a:rPr>
              <a:t>Autrice </a:t>
            </a:r>
            <a:r>
              <a:rPr sz="1200" spc="-5" dirty="0">
                <a:latin typeface="Calibri"/>
                <a:cs typeface="Calibri"/>
              </a:rPr>
              <a:t>dell’immagine identificativa </a:t>
            </a:r>
            <a:r>
              <a:rPr sz="1200" dirty="0">
                <a:latin typeface="Calibri"/>
                <a:cs typeface="Calibri"/>
              </a:rPr>
              <a:t>di </a:t>
            </a:r>
            <a:r>
              <a:rPr sz="1200" spc="-5" dirty="0">
                <a:latin typeface="Calibri"/>
                <a:cs typeface="Calibri"/>
              </a:rPr>
              <a:t>quest’anno </a:t>
            </a:r>
            <a:r>
              <a:rPr sz="1200" dirty="0">
                <a:latin typeface="Calibri"/>
                <a:cs typeface="Calibri"/>
              </a:rPr>
              <a:t>è </a:t>
            </a:r>
            <a:r>
              <a:rPr sz="1200" spc="-5" dirty="0">
                <a:latin typeface="Calibri"/>
                <a:cs typeface="Calibri"/>
              </a:rPr>
              <a:t>Eva Montanari, illustratrice ed artista </a:t>
            </a:r>
            <a:r>
              <a:rPr sz="1200" dirty="0">
                <a:latin typeface="Calibri"/>
                <a:cs typeface="Calibri"/>
              </a:rPr>
              <a:t>di </a:t>
            </a:r>
            <a:r>
              <a:rPr sz="1200" spc="-5" dirty="0">
                <a:latin typeface="Calibri"/>
                <a:cs typeface="Calibri"/>
              </a:rPr>
              <a:t>fama  internazionale </a:t>
            </a:r>
            <a:r>
              <a:rPr sz="1200" dirty="0">
                <a:latin typeface="Calibri"/>
                <a:cs typeface="Calibri"/>
              </a:rPr>
              <a:t>i </a:t>
            </a:r>
            <a:r>
              <a:rPr sz="1200" spc="-10" dirty="0">
                <a:latin typeface="Calibri"/>
                <a:cs typeface="Calibri"/>
              </a:rPr>
              <a:t>cui </a:t>
            </a:r>
            <a:r>
              <a:rPr sz="1200" spc="-5" dirty="0">
                <a:latin typeface="Calibri"/>
                <a:cs typeface="Calibri"/>
              </a:rPr>
              <a:t>libri sono tradotti </a:t>
            </a:r>
            <a:r>
              <a:rPr sz="1200" spc="-10" dirty="0">
                <a:latin typeface="Calibri"/>
                <a:cs typeface="Calibri"/>
              </a:rPr>
              <a:t>in </a:t>
            </a:r>
            <a:r>
              <a:rPr sz="1200" spc="-5" dirty="0">
                <a:latin typeface="Calibri"/>
                <a:cs typeface="Calibri"/>
              </a:rPr>
              <a:t>Europa, </a:t>
            </a:r>
            <a:r>
              <a:rPr sz="1200" spc="-10" dirty="0">
                <a:latin typeface="Calibri"/>
                <a:cs typeface="Calibri"/>
              </a:rPr>
              <a:t>Asia </a:t>
            </a:r>
            <a:r>
              <a:rPr sz="1200" dirty="0">
                <a:latin typeface="Calibri"/>
                <a:cs typeface="Calibri"/>
              </a:rPr>
              <a:t>e </a:t>
            </a:r>
            <a:r>
              <a:rPr sz="1200" spc="-5" dirty="0">
                <a:latin typeface="Calibri"/>
                <a:cs typeface="Calibri"/>
              </a:rPr>
              <a:t>Stati</a:t>
            </a:r>
            <a:r>
              <a:rPr sz="1200" spc="60" dirty="0">
                <a:latin typeface="Calibri"/>
                <a:cs typeface="Calibri"/>
              </a:rPr>
              <a:t> </a:t>
            </a:r>
            <a:r>
              <a:rPr sz="1200" dirty="0">
                <a:latin typeface="Calibri"/>
                <a:cs typeface="Calibri"/>
              </a:rPr>
              <a:t>Uniti.</a:t>
            </a:r>
            <a:endParaRPr sz="1200">
              <a:latin typeface="Calibri"/>
              <a:cs typeface="Calibri"/>
            </a:endParaRPr>
          </a:p>
        </p:txBody>
      </p:sp>
      <p:sp>
        <p:nvSpPr>
          <p:cNvPr id="6" name="object 6"/>
          <p:cNvSpPr/>
          <p:nvPr/>
        </p:nvSpPr>
        <p:spPr>
          <a:xfrm>
            <a:off x="2679571" y="2168728"/>
            <a:ext cx="2248653" cy="53118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20090" y="4261103"/>
            <a:ext cx="3810000" cy="380936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595630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Arte.go.it</a:t>
            </a:r>
            <a:endParaRPr sz="1600">
              <a:latin typeface="Arial"/>
              <a:cs typeface="Arial"/>
            </a:endParaRPr>
          </a:p>
          <a:p>
            <a:pPr marL="12700" algn="just">
              <a:lnSpc>
                <a:spcPts val="1880"/>
              </a:lnSpc>
            </a:pPr>
            <a:r>
              <a:rPr sz="1600" b="1" spc="-5" dirty="0">
                <a:latin typeface="Arial"/>
                <a:cs typeface="Arial"/>
              </a:rPr>
              <a:t>10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algn="just">
              <a:lnSpc>
                <a:spcPct val="100000"/>
              </a:lnSpc>
              <a:spcBef>
                <a:spcPts val="925"/>
              </a:spcBef>
            </a:pPr>
            <a:r>
              <a:rPr sz="1200" dirty="0">
                <a:latin typeface="Calibri"/>
                <a:cs typeface="Calibri"/>
              </a:rPr>
              <a:t>In </a:t>
            </a:r>
            <a:r>
              <a:rPr sz="1200" spc="-5" dirty="0">
                <a:latin typeface="Calibri"/>
                <a:cs typeface="Calibri"/>
              </a:rPr>
              <a:t>particolare </a:t>
            </a:r>
            <a:r>
              <a:rPr sz="1200" dirty="0">
                <a:latin typeface="Calibri"/>
                <a:cs typeface="Calibri"/>
              </a:rPr>
              <a:t>vi </a:t>
            </a:r>
            <a:r>
              <a:rPr sz="1200" spc="-5" dirty="0">
                <a:latin typeface="Calibri"/>
                <a:cs typeface="Calibri"/>
              </a:rPr>
              <a:t>segnaliamo:</a:t>
            </a:r>
            <a:endParaRPr sz="1200">
              <a:latin typeface="Calibri"/>
              <a:cs typeface="Calibri"/>
            </a:endParaRPr>
          </a:p>
          <a:p>
            <a:pPr>
              <a:lnSpc>
                <a:spcPct val="100000"/>
              </a:lnSpc>
              <a:spcBef>
                <a:spcPts val="20"/>
              </a:spcBef>
            </a:pPr>
            <a:endParaRPr sz="1200">
              <a:latin typeface="Times New Roman"/>
              <a:cs typeface="Times New Roman"/>
            </a:endParaRPr>
          </a:p>
          <a:p>
            <a:pPr marL="12700" marR="5080" algn="just">
              <a:lnSpc>
                <a:spcPct val="101699"/>
              </a:lnSpc>
              <a:spcBef>
                <a:spcPts val="5"/>
              </a:spcBef>
            </a:pPr>
            <a:r>
              <a:rPr sz="1200" dirty="0">
                <a:latin typeface="Calibri"/>
                <a:cs typeface="Calibri"/>
              </a:rPr>
              <a:t>-‘WWW – KnoW </a:t>
            </a:r>
            <a:r>
              <a:rPr sz="1200" spc="-5" dirty="0">
                <a:latin typeface="Calibri"/>
                <a:cs typeface="Calibri"/>
              </a:rPr>
              <a:t>the </a:t>
            </a:r>
            <a:r>
              <a:rPr sz="1200" dirty="0">
                <a:latin typeface="Calibri"/>
                <a:cs typeface="Calibri"/>
              </a:rPr>
              <a:t>World </a:t>
            </a:r>
            <a:r>
              <a:rPr sz="1200" spc="-5" dirty="0">
                <a:latin typeface="Calibri"/>
                <a:cs typeface="Calibri"/>
              </a:rPr>
              <a:t>with Words’. Lunedì </a:t>
            </a:r>
            <a:r>
              <a:rPr sz="1200" dirty="0">
                <a:latin typeface="Calibri"/>
                <a:cs typeface="Calibri"/>
              </a:rPr>
              <a:t>16 marzo, </a:t>
            </a:r>
            <a:r>
              <a:rPr sz="1200" spc="-5" dirty="0">
                <a:latin typeface="Calibri"/>
                <a:cs typeface="Calibri"/>
              </a:rPr>
              <a:t>giorno </a:t>
            </a:r>
            <a:r>
              <a:rPr sz="1200" dirty="0">
                <a:latin typeface="Calibri"/>
                <a:cs typeface="Calibri"/>
              </a:rPr>
              <a:t>di </a:t>
            </a:r>
            <a:r>
              <a:rPr sz="1200" spc="-5" dirty="0">
                <a:latin typeface="Calibri"/>
                <a:cs typeface="Calibri"/>
              </a:rPr>
              <a:t>apertura del Festival, </a:t>
            </a:r>
            <a:r>
              <a:rPr sz="1200" dirty="0">
                <a:latin typeface="Calibri"/>
                <a:cs typeface="Calibri"/>
              </a:rPr>
              <a:t>dalle </a:t>
            </a:r>
            <a:r>
              <a:rPr sz="1200" spc="-5" dirty="0">
                <a:latin typeface="Calibri"/>
                <a:cs typeface="Calibri"/>
              </a:rPr>
              <a:t>ore  </a:t>
            </a:r>
            <a:r>
              <a:rPr sz="1200" dirty="0">
                <a:latin typeface="Calibri"/>
                <a:cs typeface="Calibri"/>
              </a:rPr>
              <a:t>10 </a:t>
            </a:r>
            <a:r>
              <a:rPr sz="1200" spc="-5" dirty="0">
                <a:latin typeface="Calibri"/>
                <a:cs typeface="Calibri"/>
              </a:rPr>
              <a:t>presso </a:t>
            </a:r>
            <a:r>
              <a:rPr sz="1200" dirty="0">
                <a:latin typeface="Calibri"/>
                <a:cs typeface="Calibri"/>
              </a:rPr>
              <a:t>il </a:t>
            </a:r>
            <a:r>
              <a:rPr sz="1200" spc="-5" dirty="0">
                <a:latin typeface="Calibri"/>
                <a:cs typeface="Calibri"/>
              </a:rPr>
              <a:t>Museo d’Arte Contemporanea Donnaregina (MADRE) </a:t>
            </a:r>
            <a:r>
              <a:rPr sz="1200" dirty="0">
                <a:latin typeface="Calibri"/>
                <a:cs typeface="Calibri"/>
              </a:rPr>
              <a:t>di Napoli, </a:t>
            </a:r>
            <a:r>
              <a:rPr sz="1200" spc="-5" dirty="0">
                <a:latin typeface="Calibri"/>
                <a:cs typeface="Calibri"/>
              </a:rPr>
              <a:t>l’artista </a:t>
            </a:r>
            <a:r>
              <a:rPr sz="1200" dirty="0">
                <a:latin typeface="Calibri"/>
                <a:cs typeface="Calibri"/>
              </a:rPr>
              <a:t>di fama  </a:t>
            </a:r>
            <a:r>
              <a:rPr sz="1200" spc="-5" dirty="0">
                <a:latin typeface="Calibri"/>
                <a:cs typeface="Calibri"/>
              </a:rPr>
              <a:t>internazionale Michelangelo Pistoletto sarà l’ospite d’eccezione </a:t>
            </a:r>
            <a:r>
              <a:rPr sz="1200" dirty="0">
                <a:latin typeface="Calibri"/>
                <a:cs typeface="Calibri"/>
              </a:rPr>
              <a:t>di un evento per </a:t>
            </a:r>
            <a:r>
              <a:rPr sz="1200" spc="-5" dirty="0">
                <a:latin typeface="Calibri"/>
                <a:cs typeface="Calibri"/>
              </a:rPr>
              <a:t>bambini </a:t>
            </a:r>
            <a:r>
              <a:rPr sz="1200" dirty="0">
                <a:latin typeface="Calibri"/>
                <a:cs typeface="Calibri"/>
              </a:rPr>
              <a:t>e  ragazzi, a </a:t>
            </a:r>
            <a:r>
              <a:rPr sz="1200" spc="-5" dirty="0">
                <a:latin typeface="Calibri"/>
                <a:cs typeface="Calibri"/>
              </a:rPr>
              <a:t>cura </a:t>
            </a:r>
            <a:r>
              <a:rPr sz="1200" dirty="0">
                <a:latin typeface="Calibri"/>
                <a:cs typeface="Calibri"/>
              </a:rPr>
              <a:t>del </a:t>
            </a:r>
            <a:r>
              <a:rPr sz="1200" spc="-5" dirty="0">
                <a:latin typeface="Calibri"/>
                <a:cs typeface="Calibri"/>
              </a:rPr>
              <a:t>Dipartimento Educazione Castello </a:t>
            </a:r>
            <a:r>
              <a:rPr sz="1200" dirty="0">
                <a:latin typeface="Calibri"/>
                <a:cs typeface="Calibri"/>
              </a:rPr>
              <a:t>di </a:t>
            </a:r>
            <a:r>
              <a:rPr sz="1200" spc="-5" dirty="0">
                <a:latin typeface="Calibri"/>
                <a:cs typeface="Calibri"/>
              </a:rPr>
              <a:t>Rivoli Museo </a:t>
            </a:r>
            <a:r>
              <a:rPr sz="1200" dirty="0">
                <a:latin typeface="Calibri"/>
                <a:cs typeface="Calibri"/>
              </a:rPr>
              <a:t>d’Arte </a:t>
            </a:r>
            <a:r>
              <a:rPr sz="1200" spc="-5" dirty="0">
                <a:latin typeface="Calibri"/>
                <a:cs typeface="Calibri"/>
              </a:rPr>
              <a:t>Contemporanea </a:t>
            </a:r>
            <a:r>
              <a:rPr sz="1200" spc="-10" dirty="0">
                <a:latin typeface="Calibri"/>
                <a:cs typeface="Calibri"/>
              </a:rPr>
              <a:t>in  </a:t>
            </a:r>
            <a:r>
              <a:rPr sz="1200" spc="-5" dirty="0">
                <a:latin typeface="Calibri"/>
                <a:cs typeface="Calibri"/>
              </a:rPr>
              <a:t>collaborazione con MADRE, </a:t>
            </a:r>
            <a:r>
              <a:rPr sz="1200" dirty="0">
                <a:latin typeface="Calibri"/>
                <a:cs typeface="Calibri"/>
              </a:rPr>
              <a:t>e </a:t>
            </a:r>
            <a:r>
              <a:rPr sz="1200" spc="-5" dirty="0">
                <a:latin typeface="Calibri"/>
                <a:cs typeface="Calibri"/>
              </a:rPr>
              <a:t>Cittadellarte Fondazione Pistoletto. Nell’arco </a:t>
            </a:r>
            <a:r>
              <a:rPr sz="1200" dirty="0">
                <a:latin typeface="Calibri"/>
                <a:cs typeface="Calibri"/>
              </a:rPr>
              <a:t>della </a:t>
            </a:r>
            <a:r>
              <a:rPr sz="1200" spc="-5" dirty="0">
                <a:latin typeface="Calibri"/>
                <a:cs typeface="Calibri"/>
              </a:rPr>
              <a:t>giornata </a:t>
            </a:r>
            <a:r>
              <a:rPr sz="1200" dirty="0">
                <a:latin typeface="Calibri"/>
                <a:cs typeface="Calibri"/>
              </a:rPr>
              <a:t>i  </a:t>
            </a:r>
            <a:r>
              <a:rPr sz="1200" spc="-5" dirty="0">
                <a:latin typeface="Calibri"/>
                <a:cs typeface="Calibri"/>
              </a:rPr>
              <a:t>partecipanti saranno invitati </a:t>
            </a:r>
            <a:r>
              <a:rPr sz="1200" dirty="0">
                <a:latin typeface="Calibri"/>
                <a:cs typeface="Calibri"/>
              </a:rPr>
              <a:t>a </a:t>
            </a:r>
            <a:r>
              <a:rPr sz="1200" spc="-5" dirty="0">
                <a:latin typeface="Calibri"/>
                <a:cs typeface="Calibri"/>
              </a:rPr>
              <a:t>Creare mondi, </a:t>
            </a:r>
            <a:r>
              <a:rPr sz="1200" dirty="0">
                <a:latin typeface="Calibri"/>
                <a:cs typeface="Calibri"/>
              </a:rPr>
              <a:t>a </a:t>
            </a:r>
            <a:r>
              <a:rPr sz="1200" spc="-5" dirty="0">
                <a:latin typeface="Calibri"/>
                <a:cs typeface="Calibri"/>
              </a:rPr>
              <a:t>partire </a:t>
            </a:r>
            <a:r>
              <a:rPr sz="1200" dirty="0">
                <a:latin typeface="Calibri"/>
                <a:cs typeface="Calibri"/>
              </a:rPr>
              <a:t>dalla </a:t>
            </a:r>
            <a:r>
              <a:rPr sz="1200" spc="-5" dirty="0">
                <a:latin typeface="Calibri"/>
                <a:cs typeface="Calibri"/>
              </a:rPr>
              <a:t>struttura fantasmagorica della  Pallamondo ispirata </a:t>
            </a:r>
            <a:r>
              <a:rPr sz="1200" dirty="0">
                <a:latin typeface="Calibri"/>
                <a:cs typeface="Calibri"/>
              </a:rPr>
              <a:t>alla </a:t>
            </a:r>
            <a:r>
              <a:rPr sz="1200" spc="-5" dirty="0">
                <a:latin typeface="Calibri"/>
                <a:cs typeface="Calibri"/>
              </a:rPr>
              <a:t>Houseball </a:t>
            </a:r>
            <a:r>
              <a:rPr sz="1200" dirty="0">
                <a:latin typeface="Calibri"/>
                <a:cs typeface="Calibri"/>
              </a:rPr>
              <a:t>di </a:t>
            </a:r>
            <a:r>
              <a:rPr sz="1200" spc="-5" dirty="0">
                <a:latin typeface="Calibri"/>
                <a:cs typeface="Calibri"/>
              </a:rPr>
              <a:t>Oldenburg </a:t>
            </a:r>
            <a:r>
              <a:rPr sz="1200" dirty="0">
                <a:latin typeface="Calibri"/>
                <a:cs typeface="Calibri"/>
              </a:rPr>
              <a:t>e </a:t>
            </a:r>
            <a:r>
              <a:rPr sz="1200" spc="5" dirty="0">
                <a:latin typeface="Calibri"/>
                <a:cs typeface="Calibri"/>
              </a:rPr>
              <a:t>van </a:t>
            </a:r>
            <a:r>
              <a:rPr sz="1200" dirty="0">
                <a:latin typeface="Calibri"/>
                <a:cs typeface="Calibri"/>
              </a:rPr>
              <a:t>Bruggen. Sulle gigantesche </a:t>
            </a:r>
            <a:r>
              <a:rPr sz="1200" spc="-5" dirty="0">
                <a:latin typeface="Calibri"/>
                <a:cs typeface="Calibri"/>
              </a:rPr>
              <a:t>Pallemondo  confluiranno alfabeti differenti, espressione </a:t>
            </a:r>
            <a:r>
              <a:rPr sz="1200" dirty="0">
                <a:latin typeface="Calibri"/>
                <a:cs typeface="Calibri"/>
              </a:rPr>
              <a:t>di </a:t>
            </a:r>
            <a:r>
              <a:rPr sz="1200" spc="-5" dirty="0">
                <a:latin typeface="Calibri"/>
                <a:cs typeface="Calibri"/>
              </a:rPr>
              <a:t>lingue </a:t>
            </a:r>
            <a:r>
              <a:rPr sz="1200" dirty="0">
                <a:latin typeface="Calibri"/>
                <a:cs typeface="Calibri"/>
              </a:rPr>
              <a:t>e </a:t>
            </a:r>
            <a:r>
              <a:rPr sz="1200" spc="-5" dirty="0">
                <a:latin typeface="Calibri"/>
                <a:cs typeface="Calibri"/>
              </a:rPr>
              <a:t>comunità diverse, insieme </a:t>
            </a:r>
            <a:r>
              <a:rPr sz="1200" spc="-10" dirty="0">
                <a:latin typeface="Calibri"/>
                <a:cs typeface="Calibri"/>
              </a:rPr>
              <a:t>al </a:t>
            </a:r>
            <a:r>
              <a:rPr sz="1200" dirty="0">
                <a:latin typeface="Calibri"/>
                <a:cs typeface="Calibri"/>
              </a:rPr>
              <a:t>segno-  </a:t>
            </a:r>
            <a:r>
              <a:rPr sz="1200" spc="-5" dirty="0">
                <a:latin typeface="Calibri"/>
                <a:cs typeface="Calibri"/>
              </a:rPr>
              <a:t>simbolo </a:t>
            </a:r>
            <a:r>
              <a:rPr sz="1200" dirty="0">
                <a:latin typeface="Calibri"/>
                <a:cs typeface="Calibri"/>
              </a:rPr>
              <a:t>di Terzo </a:t>
            </a:r>
            <a:r>
              <a:rPr sz="1200" spc="-5" dirty="0">
                <a:latin typeface="Calibri"/>
                <a:cs typeface="Calibri"/>
              </a:rPr>
              <a:t>Paradiso </a:t>
            </a:r>
            <a:r>
              <a:rPr sz="1200" dirty="0">
                <a:latin typeface="Calibri"/>
                <a:cs typeface="Calibri"/>
              </a:rPr>
              <a:t>del </a:t>
            </a:r>
            <a:r>
              <a:rPr sz="1200" spc="-5" dirty="0">
                <a:latin typeface="Calibri"/>
                <a:cs typeface="Calibri"/>
              </a:rPr>
              <a:t>maestro</a:t>
            </a:r>
            <a:r>
              <a:rPr sz="1200" spc="-10" dirty="0">
                <a:latin typeface="Calibri"/>
                <a:cs typeface="Calibri"/>
              </a:rPr>
              <a:t> </a:t>
            </a:r>
            <a:r>
              <a:rPr sz="1200" spc="-5" dirty="0">
                <a:latin typeface="Calibri"/>
                <a:cs typeface="Calibri"/>
              </a:rPr>
              <a:t>Pistoletto.</a:t>
            </a:r>
            <a:endParaRPr sz="1200">
              <a:latin typeface="Calibri"/>
              <a:cs typeface="Calibri"/>
            </a:endParaRPr>
          </a:p>
          <a:p>
            <a:pPr>
              <a:lnSpc>
                <a:spcPct val="100000"/>
              </a:lnSpc>
              <a:spcBef>
                <a:spcPts val="35"/>
              </a:spcBef>
            </a:pPr>
            <a:endParaRPr sz="1200">
              <a:latin typeface="Times New Roman"/>
              <a:cs typeface="Times New Roman"/>
            </a:endParaRPr>
          </a:p>
          <a:p>
            <a:pPr marL="12700" marR="5080" algn="just">
              <a:lnSpc>
                <a:spcPct val="101600"/>
              </a:lnSpc>
            </a:pPr>
            <a:r>
              <a:rPr sz="1200" spc="-5" dirty="0">
                <a:latin typeface="Calibri"/>
                <a:cs typeface="Calibri"/>
              </a:rPr>
              <a:t>-‘Reinventare l’apprendimento. Cultura </a:t>
            </a:r>
            <a:r>
              <a:rPr sz="1200" dirty="0">
                <a:latin typeface="Calibri"/>
                <a:cs typeface="Calibri"/>
              </a:rPr>
              <a:t>e </a:t>
            </a:r>
            <a:r>
              <a:rPr sz="1200" spc="-5" dirty="0">
                <a:latin typeface="Calibri"/>
                <a:cs typeface="Calibri"/>
              </a:rPr>
              <a:t>creatività: linguaggi, metodi </a:t>
            </a:r>
            <a:r>
              <a:rPr sz="1200" dirty="0">
                <a:latin typeface="Calibri"/>
                <a:cs typeface="Calibri"/>
              </a:rPr>
              <a:t>e azioni’. </a:t>
            </a:r>
            <a:r>
              <a:rPr sz="1200" spc="-5" dirty="0">
                <a:latin typeface="Calibri"/>
                <a:cs typeface="Calibri"/>
              </a:rPr>
              <a:t>Venerdì </a:t>
            </a:r>
            <a:r>
              <a:rPr sz="1200" dirty="0">
                <a:latin typeface="Calibri"/>
                <a:cs typeface="Calibri"/>
              </a:rPr>
              <a:t>20 </a:t>
            </a:r>
            <a:r>
              <a:rPr sz="1200" spc="-5" dirty="0">
                <a:latin typeface="Calibri"/>
                <a:cs typeface="Calibri"/>
              </a:rPr>
              <a:t>marzo  </a:t>
            </a:r>
            <a:r>
              <a:rPr sz="1200" dirty="0">
                <a:latin typeface="Calibri"/>
                <a:cs typeface="Calibri"/>
              </a:rPr>
              <a:t>dalle ore 10. </a:t>
            </a:r>
            <a:r>
              <a:rPr sz="1200" spc="-5" dirty="0">
                <a:latin typeface="Calibri"/>
                <a:cs typeface="Calibri"/>
              </a:rPr>
              <a:t>30 si terrà, </a:t>
            </a:r>
            <a:r>
              <a:rPr sz="1200" dirty="0">
                <a:latin typeface="Calibri"/>
                <a:cs typeface="Calibri"/>
              </a:rPr>
              <a:t>negli spazi </a:t>
            </a:r>
            <a:r>
              <a:rPr sz="1200" spc="-5" dirty="0">
                <a:latin typeface="Calibri"/>
                <a:cs typeface="Calibri"/>
              </a:rPr>
              <a:t>delle Scuderie </a:t>
            </a:r>
            <a:r>
              <a:rPr sz="1200" dirty="0">
                <a:latin typeface="Calibri"/>
                <a:cs typeface="Calibri"/>
              </a:rPr>
              <a:t>di </a:t>
            </a:r>
            <a:r>
              <a:rPr sz="1200" spc="-5" dirty="0">
                <a:latin typeface="Calibri"/>
                <a:cs typeface="Calibri"/>
              </a:rPr>
              <a:t>Palazzo Altieri </a:t>
            </a:r>
            <a:r>
              <a:rPr sz="1200" dirty="0">
                <a:latin typeface="Calibri"/>
                <a:cs typeface="Calibri"/>
              </a:rPr>
              <a:t>di Roma, </a:t>
            </a:r>
            <a:r>
              <a:rPr sz="1200" spc="-5" dirty="0">
                <a:latin typeface="Calibri"/>
                <a:cs typeface="Calibri"/>
              </a:rPr>
              <a:t>prestigiosa sede  dell’ABI, una giornata </a:t>
            </a:r>
            <a:r>
              <a:rPr sz="1200" dirty="0">
                <a:latin typeface="Calibri"/>
                <a:cs typeface="Calibri"/>
              </a:rPr>
              <a:t>di </a:t>
            </a:r>
            <a:r>
              <a:rPr sz="1200" spc="-5" dirty="0">
                <a:latin typeface="Calibri"/>
                <a:cs typeface="Calibri"/>
              </a:rPr>
              <a:t>studio durante </a:t>
            </a:r>
            <a:r>
              <a:rPr sz="1200" spc="-10" dirty="0">
                <a:latin typeface="Calibri"/>
                <a:cs typeface="Calibri"/>
              </a:rPr>
              <a:t>la </a:t>
            </a:r>
            <a:r>
              <a:rPr sz="1200" spc="-5" dirty="0">
                <a:latin typeface="Calibri"/>
                <a:cs typeface="Calibri"/>
              </a:rPr>
              <a:t>quale </a:t>
            </a:r>
            <a:r>
              <a:rPr sz="1200" dirty="0">
                <a:latin typeface="Calibri"/>
                <a:cs typeface="Calibri"/>
              </a:rPr>
              <a:t>i </a:t>
            </a:r>
            <a:r>
              <a:rPr sz="1200" spc="-5" dirty="0">
                <a:latin typeface="Calibri"/>
                <a:cs typeface="Calibri"/>
              </a:rPr>
              <a:t>protagonisti </a:t>
            </a:r>
            <a:r>
              <a:rPr sz="1200" dirty="0">
                <a:latin typeface="Calibri"/>
                <a:cs typeface="Calibri"/>
              </a:rPr>
              <a:t>del </a:t>
            </a:r>
            <a:r>
              <a:rPr sz="1200" spc="-5" dirty="0">
                <a:latin typeface="Calibri"/>
                <a:cs typeface="Calibri"/>
              </a:rPr>
              <a:t>mondo dell’educazione </a:t>
            </a:r>
            <a:r>
              <a:rPr sz="1200" dirty="0">
                <a:latin typeface="Calibri"/>
                <a:cs typeface="Calibri"/>
              </a:rPr>
              <a:t>di </a:t>
            </a:r>
            <a:r>
              <a:rPr sz="1200" spc="-5" dirty="0">
                <a:latin typeface="Calibri"/>
                <a:cs typeface="Calibri"/>
              </a:rPr>
              <a:t>ieri </a:t>
            </a:r>
            <a:r>
              <a:rPr sz="1200" dirty="0">
                <a:latin typeface="Calibri"/>
                <a:cs typeface="Calibri"/>
              </a:rPr>
              <a:t>e  di oggi </a:t>
            </a:r>
            <a:r>
              <a:rPr sz="1200" spc="-5" dirty="0">
                <a:latin typeface="Calibri"/>
                <a:cs typeface="Calibri"/>
              </a:rPr>
              <a:t>dialogheranno </a:t>
            </a:r>
            <a:r>
              <a:rPr sz="1200" dirty="0">
                <a:latin typeface="Calibri"/>
                <a:cs typeface="Calibri"/>
              </a:rPr>
              <a:t>e </a:t>
            </a:r>
            <a:r>
              <a:rPr sz="1200" spc="-5" dirty="0">
                <a:latin typeface="Calibri"/>
                <a:cs typeface="Calibri"/>
              </a:rPr>
              <a:t>si confronteranno con gli operatori culturali, </a:t>
            </a:r>
            <a:r>
              <a:rPr sz="1200" dirty="0">
                <a:latin typeface="Calibri"/>
                <a:cs typeface="Calibri"/>
              </a:rPr>
              <a:t>gli </a:t>
            </a:r>
            <a:r>
              <a:rPr sz="1200" spc="-5" dirty="0">
                <a:latin typeface="Calibri"/>
                <a:cs typeface="Calibri"/>
              </a:rPr>
              <a:t>educatori </a:t>
            </a:r>
            <a:r>
              <a:rPr sz="1200" dirty="0">
                <a:latin typeface="Calibri"/>
                <a:cs typeface="Calibri"/>
              </a:rPr>
              <a:t>e il </a:t>
            </a:r>
            <a:r>
              <a:rPr sz="1200" spc="-5" dirty="0">
                <a:latin typeface="Calibri"/>
                <a:cs typeface="Calibri"/>
              </a:rPr>
              <a:t>pubblico sul  </a:t>
            </a:r>
            <a:r>
              <a:rPr sz="1200" dirty="0">
                <a:latin typeface="Calibri"/>
                <a:cs typeface="Calibri"/>
              </a:rPr>
              <a:t>tema della </a:t>
            </a:r>
            <a:r>
              <a:rPr sz="1200" spc="-5" dirty="0">
                <a:latin typeface="Calibri"/>
                <a:cs typeface="Calibri"/>
              </a:rPr>
              <a:t>cultura </a:t>
            </a:r>
            <a:r>
              <a:rPr sz="1200" dirty="0">
                <a:latin typeface="Calibri"/>
                <a:cs typeface="Calibri"/>
              </a:rPr>
              <a:t>e </a:t>
            </a:r>
            <a:r>
              <a:rPr sz="1200" spc="-5" dirty="0">
                <a:latin typeface="Calibri"/>
                <a:cs typeface="Calibri"/>
              </a:rPr>
              <a:t>della creatività. Durante </a:t>
            </a:r>
            <a:r>
              <a:rPr sz="1200" dirty="0">
                <a:latin typeface="Calibri"/>
                <a:cs typeface="Calibri"/>
              </a:rPr>
              <a:t>la </a:t>
            </a:r>
            <a:r>
              <a:rPr sz="1200" spc="-5" dirty="0">
                <a:latin typeface="Calibri"/>
                <a:cs typeface="Calibri"/>
              </a:rPr>
              <a:t>conferenza interverrà </a:t>
            </a:r>
            <a:r>
              <a:rPr sz="1200" dirty="0">
                <a:latin typeface="Calibri"/>
                <a:cs typeface="Calibri"/>
              </a:rPr>
              <a:t>tra gli altri </a:t>
            </a:r>
            <a:r>
              <a:rPr sz="1200" spc="-5" dirty="0">
                <a:latin typeface="Calibri"/>
                <a:cs typeface="Calibri"/>
              </a:rPr>
              <a:t>Anna Pironti </a:t>
            </a:r>
            <a:r>
              <a:rPr sz="1200" dirty="0">
                <a:latin typeface="Calibri"/>
                <a:cs typeface="Calibri"/>
              </a:rPr>
              <a:t>del  </a:t>
            </a:r>
            <a:r>
              <a:rPr sz="1200" spc="-5" dirty="0">
                <a:latin typeface="Calibri"/>
                <a:cs typeface="Calibri"/>
              </a:rPr>
              <a:t>Dipartimento </a:t>
            </a:r>
            <a:r>
              <a:rPr sz="1200" dirty="0">
                <a:latin typeface="Calibri"/>
                <a:cs typeface="Calibri"/>
              </a:rPr>
              <a:t>di </a:t>
            </a:r>
            <a:r>
              <a:rPr sz="1200" spc="-5" dirty="0">
                <a:latin typeface="Calibri"/>
                <a:cs typeface="Calibri"/>
              </a:rPr>
              <a:t>Educazione Castello </a:t>
            </a:r>
            <a:r>
              <a:rPr sz="1200" dirty="0">
                <a:latin typeface="Calibri"/>
                <a:cs typeface="Calibri"/>
              </a:rPr>
              <a:t>di </a:t>
            </a:r>
            <a:r>
              <a:rPr sz="1200" spc="-5" dirty="0">
                <a:latin typeface="Calibri"/>
                <a:cs typeface="Calibri"/>
              </a:rPr>
              <a:t>Rivoli che </a:t>
            </a:r>
            <a:r>
              <a:rPr sz="1200" dirty="0">
                <a:latin typeface="Calibri"/>
                <a:cs typeface="Calibri"/>
              </a:rPr>
              <a:t>dal </a:t>
            </a:r>
            <a:r>
              <a:rPr sz="1200" spc="-5" dirty="0">
                <a:latin typeface="Calibri"/>
                <a:cs typeface="Calibri"/>
              </a:rPr>
              <a:t>1984 promuove </a:t>
            </a:r>
            <a:r>
              <a:rPr sz="1200" dirty="0">
                <a:latin typeface="Calibri"/>
                <a:cs typeface="Calibri"/>
              </a:rPr>
              <a:t>e </a:t>
            </a:r>
            <a:r>
              <a:rPr sz="1200" spc="-5" dirty="0">
                <a:latin typeface="Calibri"/>
                <a:cs typeface="Calibri"/>
              </a:rPr>
              <a:t>diffonde </a:t>
            </a:r>
            <a:r>
              <a:rPr sz="1200" spc="20" dirty="0">
                <a:latin typeface="Calibri"/>
                <a:cs typeface="Calibri"/>
              </a:rPr>
              <a:t>la </a:t>
            </a:r>
            <a:r>
              <a:rPr sz="1200" spc="-5" dirty="0">
                <a:latin typeface="Calibri"/>
                <a:cs typeface="Calibri"/>
              </a:rPr>
              <a:t>conoscenza  dell’arte </a:t>
            </a:r>
            <a:r>
              <a:rPr sz="1200" dirty="0">
                <a:latin typeface="Calibri"/>
                <a:cs typeface="Calibri"/>
              </a:rPr>
              <a:t>e </a:t>
            </a:r>
            <a:r>
              <a:rPr sz="1200" spc="-5" dirty="0">
                <a:latin typeface="Calibri"/>
                <a:cs typeface="Calibri"/>
              </a:rPr>
              <a:t>della cultura contemporanea all’interno </a:t>
            </a:r>
            <a:r>
              <a:rPr sz="1200" dirty="0">
                <a:latin typeface="Calibri"/>
                <a:cs typeface="Calibri"/>
              </a:rPr>
              <a:t>e </a:t>
            </a:r>
            <a:r>
              <a:rPr sz="1200" spc="-5" dirty="0">
                <a:latin typeface="Calibri"/>
                <a:cs typeface="Calibri"/>
              </a:rPr>
              <a:t>all’esterno </a:t>
            </a:r>
            <a:r>
              <a:rPr sz="1200" dirty="0">
                <a:latin typeface="Calibri"/>
                <a:cs typeface="Calibri"/>
              </a:rPr>
              <a:t>del </a:t>
            </a:r>
            <a:r>
              <a:rPr sz="1200" spc="-5" dirty="0">
                <a:latin typeface="Calibri"/>
                <a:cs typeface="Calibri"/>
              </a:rPr>
              <a:t>Museo.  Quattro workshop </a:t>
            </a:r>
            <a:r>
              <a:rPr sz="1200" dirty="0">
                <a:latin typeface="Calibri"/>
                <a:cs typeface="Calibri"/>
              </a:rPr>
              <a:t>a </a:t>
            </a:r>
            <a:r>
              <a:rPr sz="1200" spc="-5" dirty="0">
                <a:latin typeface="Calibri"/>
                <a:cs typeface="Calibri"/>
              </a:rPr>
              <a:t>partecipazione </a:t>
            </a:r>
            <a:r>
              <a:rPr sz="1200" dirty="0">
                <a:latin typeface="Calibri"/>
                <a:cs typeface="Calibri"/>
              </a:rPr>
              <a:t>gratuita </a:t>
            </a:r>
            <a:r>
              <a:rPr sz="1200" spc="-5" dirty="0">
                <a:latin typeface="Calibri"/>
                <a:cs typeface="Calibri"/>
              </a:rPr>
              <a:t>si affiancheranno </a:t>
            </a:r>
            <a:r>
              <a:rPr sz="1200" dirty="0">
                <a:latin typeface="Calibri"/>
                <a:cs typeface="Calibri"/>
              </a:rPr>
              <a:t>ai </a:t>
            </a:r>
            <a:r>
              <a:rPr sz="1200" spc="-5" dirty="0">
                <a:latin typeface="Calibri"/>
                <a:cs typeface="Calibri"/>
              </a:rPr>
              <a:t>momenti </a:t>
            </a:r>
            <a:r>
              <a:rPr sz="1200" dirty="0">
                <a:latin typeface="Calibri"/>
                <a:cs typeface="Calibri"/>
              </a:rPr>
              <a:t>di dialogo; in </a:t>
            </a:r>
            <a:r>
              <a:rPr sz="1200" spc="-5" dirty="0">
                <a:latin typeface="Calibri"/>
                <a:cs typeface="Calibri"/>
              </a:rPr>
              <a:t>particolare  </a:t>
            </a:r>
            <a:r>
              <a:rPr sz="1200" dirty="0">
                <a:latin typeface="Calibri"/>
                <a:cs typeface="Calibri"/>
              </a:rPr>
              <a:t>il </a:t>
            </a:r>
            <a:r>
              <a:rPr sz="1200" spc="-5" dirty="0">
                <a:latin typeface="Calibri"/>
                <a:cs typeface="Calibri"/>
              </a:rPr>
              <a:t>Dipartimento </a:t>
            </a:r>
            <a:r>
              <a:rPr sz="1200" dirty="0">
                <a:latin typeface="Calibri"/>
                <a:cs typeface="Calibri"/>
              </a:rPr>
              <a:t>di </a:t>
            </a:r>
            <a:r>
              <a:rPr sz="1200" spc="-5" dirty="0">
                <a:latin typeface="Calibri"/>
                <a:cs typeface="Calibri"/>
              </a:rPr>
              <a:t>Educazione Castello </a:t>
            </a:r>
            <a:r>
              <a:rPr sz="1200" dirty="0">
                <a:latin typeface="Calibri"/>
                <a:cs typeface="Calibri"/>
              </a:rPr>
              <a:t>di </a:t>
            </a:r>
            <a:r>
              <a:rPr sz="1200" spc="-5" dirty="0">
                <a:latin typeface="Calibri"/>
                <a:cs typeface="Calibri"/>
              </a:rPr>
              <a:t>Rivoli </a:t>
            </a:r>
            <a:r>
              <a:rPr sz="1200" dirty="0">
                <a:latin typeface="Calibri"/>
                <a:cs typeface="Calibri"/>
              </a:rPr>
              <a:t>e la </a:t>
            </a:r>
            <a:r>
              <a:rPr sz="1200" spc="-5" dirty="0">
                <a:latin typeface="Calibri"/>
                <a:cs typeface="Calibri"/>
              </a:rPr>
              <a:t>Fondazione </a:t>
            </a:r>
            <a:r>
              <a:rPr sz="1200" dirty="0">
                <a:latin typeface="Calibri"/>
                <a:cs typeface="Calibri"/>
              </a:rPr>
              <a:t>Montessori, </a:t>
            </a:r>
            <a:r>
              <a:rPr sz="1200" spc="-5" dirty="0">
                <a:latin typeface="Calibri"/>
                <a:cs typeface="Calibri"/>
              </a:rPr>
              <a:t>impegnate nel  trasmettere l’importanza </a:t>
            </a:r>
            <a:r>
              <a:rPr sz="1200" dirty="0">
                <a:latin typeface="Calibri"/>
                <a:cs typeface="Calibri"/>
              </a:rPr>
              <a:t>della </a:t>
            </a:r>
            <a:r>
              <a:rPr sz="1200" spc="-5" dirty="0">
                <a:latin typeface="Calibri"/>
                <a:cs typeface="Calibri"/>
              </a:rPr>
              <a:t>funzione educativa dell’arte </a:t>
            </a:r>
            <a:r>
              <a:rPr sz="1200" dirty="0">
                <a:latin typeface="Calibri"/>
                <a:cs typeface="Calibri"/>
              </a:rPr>
              <a:t>nella </a:t>
            </a:r>
            <a:r>
              <a:rPr sz="1200" spc="-5" dirty="0">
                <a:latin typeface="Calibri"/>
                <a:cs typeface="Calibri"/>
              </a:rPr>
              <a:t>dimensione sociale, proporranno  </a:t>
            </a:r>
            <a:r>
              <a:rPr sz="1200" dirty="0">
                <a:latin typeface="Calibri"/>
                <a:cs typeface="Calibri"/>
              </a:rPr>
              <a:t>un </a:t>
            </a:r>
            <a:r>
              <a:rPr sz="1200" spc="-5" dirty="0">
                <a:latin typeface="Calibri"/>
                <a:cs typeface="Calibri"/>
              </a:rPr>
              <a:t>workshop </a:t>
            </a:r>
            <a:r>
              <a:rPr sz="1200" dirty="0">
                <a:latin typeface="Calibri"/>
                <a:cs typeface="Calibri"/>
              </a:rPr>
              <a:t>dal </a:t>
            </a:r>
            <a:r>
              <a:rPr sz="1200" spc="-5" dirty="0">
                <a:latin typeface="Calibri"/>
                <a:cs typeface="Calibri"/>
              </a:rPr>
              <a:t>titolo’Arte come</a:t>
            </a:r>
            <a:r>
              <a:rPr sz="1200" spc="5" dirty="0">
                <a:latin typeface="Calibri"/>
                <a:cs typeface="Calibri"/>
              </a:rPr>
              <a:t> </a:t>
            </a:r>
            <a:r>
              <a:rPr sz="1200" spc="-5" dirty="0">
                <a:latin typeface="Calibri"/>
                <a:cs typeface="Calibri"/>
              </a:rPr>
              <a:t>esperienza’.</a:t>
            </a:r>
            <a:endParaRPr sz="1200">
              <a:latin typeface="Calibri"/>
              <a:cs typeface="Calibri"/>
            </a:endParaRP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84480">
              <a:lnSpc>
                <a:spcPts val="1839"/>
              </a:lnSpc>
            </a:pPr>
            <a:r>
              <a:rPr sz="1600" b="1" spc="-5" dirty="0">
                <a:latin typeface="Arial"/>
                <a:cs typeface="Arial"/>
              </a:rPr>
              <a:t>Clarus</a:t>
            </a:r>
            <a:r>
              <a:rPr sz="1600" b="1" dirty="0">
                <a:latin typeface="Arial"/>
                <a:cs typeface="Arial"/>
              </a:rPr>
              <a:t>o</a:t>
            </a:r>
            <a:r>
              <a:rPr sz="1600" b="1" spc="-5" dirty="0">
                <a:latin typeface="Arial"/>
                <a:cs typeface="Arial"/>
              </a:rPr>
              <a:t>nline.it  10 marzo</a:t>
            </a:r>
            <a:r>
              <a:rPr sz="1600" b="1" spc="-7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13505"/>
            <a:ext cx="5511800" cy="193675"/>
          </a:xfrm>
          <a:prstGeom prst="rect">
            <a:avLst/>
          </a:prstGeom>
        </p:spPr>
        <p:txBody>
          <a:bodyPr vert="horz" wrap="square" lIns="0" tIns="12700" rIns="0" bIns="0" rtlCol="0">
            <a:spAutoFit/>
          </a:bodyPr>
          <a:lstStyle/>
          <a:p>
            <a:pPr marL="12700">
              <a:lnSpc>
                <a:spcPct val="100000"/>
              </a:lnSpc>
              <a:spcBef>
                <a:spcPts val="100"/>
              </a:spcBef>
            </a:pPr>
            <a:r>
              <a:rPr sz="1100" u="sng" spc="-5" dirty="0">
                <a:solidFill>
                  <a:srgbClr val="0000FF"/>
                </a:solidFill>
                <a:uFill>
                  <a:solidFill>
                    <a:srgbClr val="0000FF"/>
                  </a:solidFill>
                </a:uFill>
                <a:latin typeface="Calibri"/>
                <a:cs typeface="Calibri"/>
                <a:hlinkClick r:id="rId3"/>
              </a:rPr>
              <a:t>Home</a:t>
            </a:r>
            <a:r>
              <a:rPr sz="1100" spc="-5" dirty="0">
                <a:solidFill>
                  <a:srgbClr val="0000FF"/>
                </a:solidFill>
                <a:latin typeface="Calibri"/>
                <a:cs typeface="Calibri"/>
                <a:hlinkClick r:id="rId3"/>
              </a:rPr>
              <a:t> </a:t>
            </a:r>
            <a:r>
              <a:rPr sz="1100" dirty="0">
                <a:latin typeface="Calibri"/>
                <a:cs typeface="Calibri"/>
              </a:rPr>
              <a:t>» </a:t>
            </a:r>
            <a:r>
              <a:rPr sz="1100" u="sng" spc="-5" dirty="0">
                <a:solidFill>
                  <a:srgbClr val="0000FF"/>
                </a:solidFill>
                <a:uFill>
                  <a:solidFill>
                    <a:srgbClr val="0000FF"/>
                  </a:solidFill>
                </a:uFill>
                <a:latin typeface="Calibri"/>
                <a:cs typeface="Calibri"/>
                <a:hlinkClick r:id="rId4"/>
              </a:rPr>
              <a:t>Arte </a:t>
            </a:r>
            <a:r>
              <a:rPr sz="1100" u="sng" dirty="0">
                <a:solidFill>
                  <a:srgbClr val="0000FF"/>
                </a:solidFill>
                <a:uFill>
                  <a:solidFill>
                    <a:srgbClr val="0000FF"/>
                  </a:solidFill>
                </a:uFill>
                <a:latin typeface="Calibri"/>
                <a:cs typeface="Calibri"/>
                <a:hlinkClick r:id="rId4"/>
              </a:rPr>
              <a:t>e </a:t>
            </a:r>
            <a:r>
              <a:rPr sz="1100" u="sng" spc="-5" dirty="0">
                <a:solidFill>
                  <a:srgbClr val="0000FF"/>
                </a:solidFill>
                <a:uFill>
                  <a:solidFill>
                    <a:srgbClr val="0000FF"/>
                  </a:solidFill>
                </a:uFill>
                <a:latin typeface="Calibri"/>
                <a:cs typeface="Calibri"/>
                <a:hlinkClick r:id="rId4"/>
              </a:rPr>
              <a:t>Cultura</a:t>
            </a:r>
            <a:r>
              <a:rPr sz="1100" spc="-5" dirty="0">
                <a:solidFill>
                  <a:srgbClr val="0000FF"/>
                </a:solidFill>
                <a:latin typeface="Calibri"/>
                <a:cs typeface="Calibri"/>
                <a:hlinkClick r:id="rId4"/>
              </a:rPr>
              <a:t> </a:t>
            </a:r>
            <a:r>
              <a:rPr sz="1100" dirty="0">
                <a:latin typeface="Calibri"/>
                <a:cs typeface="Calibri"/>
              </a:rPr>
              <a:t>» </a:t>
            </a:r>
            <a:r>
              <a:rPr sz="1100" spc="-5" dirty="0">
                <a:latin typeface="Calibri"/>
                <a:cs typeface="Calibri"/>
              </a:rPr>
              <a:t>Festival della Cultura Creativa 2015, tutto pronto per </a:t>
            </a:r>
            <a:r>
              <a:rPr sz="1100" dirty="0">
                <a:latin typeface="Calibri"/>
                <a:cs typeface="Calibri"/>
              </a:rPr>
              <a:t>le </a:t>
            </a:r>
            <a:r>
              <a:rPr sz="1100" spc="-5" dirty="0">
                <a:latin typeface="Calibri"/>
                <a:cs typeface="Calibri"/>
              </a:rPr>
              <a:t>scuole</a:t>
            </a:r>
            <a:r>
              <a:rPr sz="1100" spc="135" dirty="0">
                <a:latin typeface="Calibri"/>
                <a:cs typeface="Calibri"/>
              </a:rPr>
              <a:t> </a:t>
            </a:r>
            <a:r>
              <a:rPr sz="1100" dirty="0">
                <a:latin typeface="Calibri"/>
                <a:cs typeface="Calibri"/>
              </a:rPr>
              <a:t>matesine</a:t>
            </a:r>
            <a:endParaRPr sz="1100">
              <a:latin typeface="Calibri"/>
              <a:cs typeface="Calibri"/>
            </a:endParaRPr>
          </a:p>
        </p:txBody>
      </p:sp>
      <p:sp>
        <p:nvSpPr>
          <p:cNvPr id="5" name="object 5"/>
          <p:cNvSpPr txBox="1"/>
          <p:nvPr/>
        </p:nvSpPr>
        <p:spPr>
          <a:xfrm>
            <a:off x="706627" y="6523101"/>
            <a:ext cx="6146165" cy="3354704"/>
          </a:xfrm>
          <a:prstGeom prst="rect">
            <a:avLst/>
          </a:prstGeom>
        </p:spPr>
        <p:txBody>
          <a:bodyPr vert="horz" wrap="square" lIns="0" tIns="7620" rIns="0" bIns="0" rtlCol="0">
            <a:spAutoFit/>
          </a:bodyPr>
          <a:lstStyle/>
          <a:p>
            <a:pPr marL="12700" marR="920115">
              <a:lnSpc>
                <a:spcPct val="101299"/>
              </a:lnSpc>
              <a:spcBef>
                <a:spcPts val="60"/>
              </a:spcBef>
            </a:pPr>
            <a:r>
              <a:rPr sz="2400" b="1" spc="-15" dirty="0">
                <a:latin typeface="Calibri"/>
                <a:cs typeface="Calibri"/>
              </a:rPr>
              <a:t>Festival </a:t>
            </a:r>
            <a:r>
              <a:rPr sz="2400" b="1" spc="-5" dirty="0">
                <a:latin typeface="Calibri"/>
                <a:cs typeface="Calibri"/>
              </a:rPr>
              <a:t>della </a:t>
            </a:r>
            <a:r>
              <a:rPr sz="2400" b="1" spc="-15" dirty="0">
                <a:latin typeface="Calibri"/>
                <a:cs typeface="Calibri"/>
              </a:rPr>
              <a:t>Cultura Creativa </a:t>
            </a:r>
            <a:r>
              <a:rPr sz="2400" b="1" spc="-5" dirty="0">
                <a:latin typeface="Calibri"/>
                <a:cs typeface="Calibri"/>
              </a:rPr>
              <a:t>2015, </a:t>
            </a:r>
            <a:r>
              <a:rPr sz="2400" b="1" spc="-15" dirty="0">
                <a:latin typeface="Calibri"/>
                <a:cs typeface="Calibri"/>
              </a:rPr>
              <a:t>tutto  pronto </a:t>
            </a:r>
            <a:r>
              <a:rPr sz="2400" b="1" dirty="0">
                <a:latin typeface="Calibri"/>
                <a:cs typeface="Calibri"/>
              </a:rPr>
              <a:t>per le scuole</a:t>
            </a:r>
            <a:r>
              <a:rPr sz="2400" b="1" spc="-5" dirty="0">
                <a:latin typeface="Calibri"/>
                <a:cs typeface="Calibri"/>
              </a:rPr>
              <a:t> </a:t>
            </a:r>
            <a:r>
              <a:rPr sz="2400" b="1" spc="-10" dirty="0">
                <a:latin typeface="Calibri"/>
                <a:cs typeface="Calibri"/>
              </a:rPr>
              <a:t>matesine</a:t>
            </a:r>
            <a:endParaRPr sz="2400">
              <a:latin typeface="Calibri"/>
              <a:cs typeface="Calibri"/>
            </a:endParaRPr>
          </a:p>
          <a:p>
            <a:pPr marL="12700">
              <a:lnSpc>
                <a:spcPct val="100000"/>
              </a:lnSpc>
              <a:spcBef>
                <a:spcPts val="1515"/>
              </a:spcBef>
            </a:pPr>
            <a:r>
              <a:rPr sz="1200" dirty="0">
                <a:latin typeface="Calibri"/>
                <a:cs typeface="Calibri"/>
              </a:rPr>
              <a:t>in </a:t>
            </a:r>
            <a:r>
              <a:rPr sz="1200" u="sng" spc="-5" dirty="0">
                <a:solidFill>
                  <a:srgbClr val="0000FF"/>
                </a:solidFill>
                <a:uFill>
                  <a:solidFill>
                    <a:srgbClr val="0000FF"/>
                  </a:solidFill>
                </a:uFill>
                <a:latin typeface="Calibri"/>
                <a:cs typeface="Calibri"/>
                <a:hlinkClick r:id="rId4"/>
              </a:rPr>
              <a:t>Arte </a:t>
            </a:r>
            <a:r>
              <a:rPr sz="1200" u="sng" dirty="0">
                <a:solidFill>
                  <a:srgbClr val="0000FF"/>
                </a:solidFill>
                <a:uFill>
                  <a:solidFill>
                    <a:srgbClr val="0000FF"/>
                  </a:solidFill>
                </a:uFill>
                <a:latin typeface="Calibri"/>
                <a:cs typeface="Calibri"/>
                <a:hlinkClick r:id="rId4"/>
              </a:rPr>
              <a:t>e </a:t>
            </a:r>
            <a:r>
              <a:rPr sz="1200" u="sng" spc="-5" dirty="0">
                <a:solidFill>
                  <a:srgbClr val="0000FF"/>
                </a:solidFill>
                <a:uFill>
                  <a:solidFill>
                    <a:srgbClr val="0000FF"/>
                  </a:solidFill>
                </a:uFill>
                <a:latin typeface="Calibri"/>
                <a:cs typeface="Calibri"/>
                <a:hlinkClick r:id="rId4"/>
              </a:rPr>
              <a:t>Cultura</a:t>
            </a:r>
            <a:r>
              <a:rPr sz="1200" spc="-5" dirty="0">
                <a:latin typeface="Calibri"/>
                <a:cs typeface="Calibri"/>
              </a:rPr>
              <a:t>, </a:t>
            </a:r>
            <a:r>
              <a:rPr sz="1200" u="sng" spc="-5" dirty="0">
                <a:solidFill>
                  <a:srgbClr val="0000FF"/>
                </a:solidFill>
                <a:uFill>
                  <a:solidFill>
                    <a:srgbClr val="0000FF"/>
                  </a:solidFill>
                </a:uFill>
                <a:latin typeface="Calibri"/>
                <a:cs typeface="Calibri"/>
                <a:hlinkClick r:id="rId5"/>
              </a:rPr>
              <a:t>Scuola</a:t>
            </a:r>
            <a:r>
              <a:rPr sz="1200" spc="-5" dirty="0">
                <a:solidFill>
                  <a:srgbClr val="0000FF"/>
                </a:solidFill>
                <a:latin typeface="Calibri"/>
                <a:cs typeface="Calibri"/>
                <a:hlinkClick r:id="rId5"/>
              </a:rPr>
              <a:t> </a:t>
            </a:r>
            <a:r>
              <a:rPr sz="1200" dirty="0">
                <a:latin typeface="Calibri"/>
                <a:cs typeface="Calibri"/>
              </a:rPr>
              <a:t>10 </a:t>
            </a:r>
            <a:r>
              <a:rPr sz="1200" spc="-5" dirty="0">
                <a:latin typeface="Calibri"/>
                <a:cs typeface="Calibri"/>
              </a:rPr>
              <a:t>marzo</a:t>
            </a:r>
            <a:r>
              <a:rPr sz="1200" spc="-15" dirty="0">
                <a:latin typeface="Calibri"/>
                <a:cs typeface="Calibri"/>
              </a:rPr>
              <a:t> </a:t>
            </a:r>
            <a:r>
              <a:rPr sz="1200" spc="-5" dirty="0">
                <a:latin typeface="Calibri"/>
                <a:cs typeface="Calibri"/>
              </a:rPr>
              <a:t>2015</a:t>
            </a:r>
            <a:endParaRPr sz="1200">
              <a:latin typeface="Calibri"/>
              <a:cs typeface="Calibri"/>
            </a:endParaRPr>
          </a:p>
          <a:p>
            <a:pPr>
              <a:lnSpc>
                <a:spcPct val="100000"/>
              </a:lnSpc>
              <a:spcBef>
                <a:spcPts val="45"/>
              </a:spcBef>
            </a:pPr>
            <a:endParaRPr sz="1200">
              <a:latin typeface="Times New Roman"/>
              <a:cs typeface="Times New Roman"/>
            </a:endParaRPr>
          </a:p>
          <a:p>
            <a:pPr marL="12700" marR="11430">
              <a:lnSpc>
                <a:spcPct val="100800"/>
              </a:lnSpc>
            </a:pPr>
            <a:r>
              <a:rPr sz="1200" b="1" spc="-5" dirty="0">
                <a:latin typeface="Calibri"/>
                <a:cs typeface="Calibri"/>
              </a:rPr>
              <a:t>L’Alfabeto del Mondo: </a:t>
            </a:r>
            <a:r>
              <a:rPr sz="1200" b="1" dirty="0">
                <a:latin typeface="Calibri"/>
                <a:cs typeface="Calibri"/>
              </a:rPr>
              <a:t>si </a:t>
            </a:r>
            <a:r>
              <a:rPr sz="1200" b="1" spc="-5" dirty="0">
                <a:latin typeface="Calibri"/>
                <a:cs typeface="Calibri"/>
              </a:rPr>
              <a:t>svolgerà dal </a:t>
            </a:r>
            <a:r>
              <a:rPr sz="1200" b="1" dirty="0">
                <a:latin typeface="Calibri"/>
                <a:cs typeface="Calibri"/>
              </a:rPr>
              <a:t>16 </a:t>
            </a:r>
            <a:r>
              <a:rPr sz="1200" b="1" spc="-5" dirty="0">
                <a:latin typeface="Calibri"/>
                <a:cs typeface="Calibri"/>
              </a:rPr>
              <a:t>al </a:t>
            </a:r>
            <a:r>
              <a:rPr sz="1200" b="1" dirty="0">
                <a:latin typeface="Calibri"/>
                <a:cs typeface="Calibri"/>
              </a:rPr>
              <a:t>22 </a:t>
            </a:r>
            <a:r>
              <a:rPr sz="1200" b="1" spc="-5" dirty="0">
                <a:latin typeface="Calibri"/>
                <a:cs typeface="Calibri"/>
              </a:rPr>
              <a:t>marzo </a:t>
            </a:r>
            <a:r>
              <a:rPr sz="1200" b="1" dirty="0">
                <a:latin typeface="Calibri"/>
                <a:cs typeface="Calibri"/>
              </a:rPr>
              <a:t>la II </a:t>
            </a:r>
            <a:r>
              <a:rPr sz="1200" b="1" spc="-5" dirty="0">
                <a:latin typeface="Calibri"/>
                <a:cs typeface="Calibri"/>
              </a:rPr>
              <a:t>edizione del Festival della Cultura  Creativa, promosso nelle </a:t>
            </a:r>
            <a:r>
              <a:rPr sz="1200" b="1" dirty="0">
                <a:latin typeface="Calibri"/>
                <a:cs typeface="Calibri"/>
              </a:rPr>
              <a:t>scuole </a:t>
            </a:r>
            <a:r>
              <a:rPr sz="1200" b="1" spc="-5" dirty="0">
                <a:latin typeface="Calibri"/>
                <a:cs typeface="Calibri"/>
              </a:rPr>
              <a:t>del Matese dalla Banca</a:t>
            </a:r>
            <a:r>
              <a:rPr sz="1200" b="1" spc="5" dirty="0">
                <a:latin typeface="Calibri"/>
                <a:cs typeface="Calibri"/>
              </a:rPr>
              <a:t> </a:t>
            </a:r>
            <a:r>
              <a:rPr sz="1200" b="1" spc="-5" dirty="0">
                <a:latin typeface="Calibri"/>
                <a:cs typeface="Calibri"/>
              </a:rPr>
              <a:t>Capasso</a:t>
            </a:r>
            <a:endParaRPr sz="1200">
              <a:latin typeface="Calibri"/>
              <a:cs typeface="Calibri"/>
            </a:endParaRPr>
          </a:p>
          <a:p>
            <a:pPr>
              <a:lnSpc>
                <a:spcPct val="100000"/>
              </a:lnSpc>
              <a:spcBef>
                <a:spcPts val="40"/>
              </a:spcBef>
            </a:pPr>
            <a:endParaRPr sz="1200">
              <a:latin typeface="Times New Roman"/>
              <a:cs typeface="Times New Roman"/>
            </a:endParaRPr>
          </a:p>
          <a:p>
            <a:pPr marL="12700" marR="5080" algn="just">
              <a:lnSpc>
                <a:spcPct val="101699"/>
              </a:lnSpc>
            </a:pPr>
            <a:r>
              <a:rPr sz="1200" b="1" spc="-5" dirty="0">
                <a:latin typeface="Calibri"/>
                <a:cs typeface="Calibri"/>
              </a:rPr>
              <a:t>La Redazione </a:t>
            </a:r>
            <a:r>
              <a:rPr sz="1200" dirty="0">
                <a:latin typeface="Calibri"/>
                <a:cs typeface="Calibri"/>
              </a:rPr>
              <a:t>– Il </a:t>
            </a:r>
            <a:r>
              <a:rPr sz="1200" b="1" spc="-5" dirty="0">
                <a:latin typeface="Calibri"/>
                <a:cs typeface="Calibri"/>
              </a:rPr>
              <a:t>Festival della Cultura </a:t>
            </a:r>
            <a:r>
              <a:rPr sz="1200" b="1" dirty="0">
                <a:latin typeface="Calibri"/>
                <a:cs typeface="Calibri"/>
              </a:rPr>
              <a:t>Creativa</a:t>
            </a:r>
            <a:r>
              <a:rPr sz="1200" dirty="0">
                <a:latin typeface="Calibri"/>
                <a:cs typeface="Calibri"/>
              </a:rPr>
              <a:t>, </a:t>
            </a:r>
            <a:r>
              <a:rPr sz="1200" spc="-5" dirty="0">
                <a:latin typeface="Calibri"/>
                <a:cs typeface="Calibri"/>
              </a:rPr>
              <a:t>iniziativa promossa </a:t>
            </a:r>
            <a:r>
              <a:rPr sz="1200" dirty="0">
                <a:latin typeface="Calibri"/>
                <a:cs typeface="Calibri"/>
              </a:rPr>
              <a:t>delle </a:t>
            </a:r>
            <a:r>
              <a:rPr sz="1200" spc="-5" dirty="0">
                <a:latin typeface="Calibri"/>
                <a:cs typeface="Calibri"/>
              </a:rPr>
              <a:t>banche d’Italia  coordinate dall’ABI </a:t>
            </a:r>
            <a:r>
              <a:rPr sz="1200" dirty="0">
                <a:latin typeface="Calibri"/>
                <a:cs typeface="Calibri"/>
              </a:rPr>
              <a:t>(Associazione </a:t>
            </a:r>
            <a:r>
              <a:rPr sz="1200" spc="-5" dirty="0">
                <a:latin typeface="Calibri"/>
                <a:cs typeface="Calibri"/>
              </a:rPr>
              <a:t>Bancaria Italiana), si </a:t>
            </a:r>
            <a:r>
              <a:rPr sz="1200" dirty="0">
                <a:latin typeface="Calibri"/>
                <a:cs typeface="Calibri"/>
              </a:rPr>
              <a:t>prepara a </a:t>
            </a:r>
            <a:r>
              <a:rPr sz="1200" spc="-5" dirty="0">
                <a:latin typeface="Calibri"/>
                <a:cs typeface="Calibri"/>
              </a:rPr>
              <a:t>fare </a:t>
            </a:r>
            <a:r>
              <a:rPr sz="1200" dirty="0">
                <a:latin typeface="Calibri"/>
                <a:cs typeface="Calibri"/>
              </a:rPr>
              <a:t>il bis nel </a:t>
            </a:r>
            <a:r>
              <a:rPr sz="1200" spc="-5" dirty="0">
                <a:latin typeface="Calibri"/>
                <a:cs typeface="Calibri"/>
              </a:rPr>
              <a:t>Matese. Dopo </a:t>
            </a:r>
            <a:r>
              <a:rPr sz="1200" dirty="0">
                <a:latin typeface="Calibri"/>
                <a:cs typeface="Calibri"/>
              </a:rPr>
              <a:t>la  bella </a:t>
            </a:r>
            <a:r>
              <a:rPr sz="1200" spc="-5" dirty="0">
                <a:latin typeface="Calibri"/>
                <a:cs typeface="Calibri"/>
              </a:rPr>
              <a:t>edizione sul tema </a:t>
            </a:r>
            <a:r>
              <a:rPr sz="1200" dirty="0">
                <a:latin typeface="Calibri"/>
                <a:cs typeface="Calibri"/>
              </a:rPr>
              <a:t>del </a:t>
            </a:r>
            <a:r>
              <a:rPr sz="1200" spc="-5" dirty="0">
                <a:latin typeface="Calibri"/>
                <a:cs typeface="Calibri"/>
              </a:rPr>
              <a:t>“Museo immaginario”che l’anno scorso </a:t>
            </a:r>
            <a:r>
              <a:rPr sz="1200" dirty="0">
                <a:latin typeface="Calibri"/>
                <a:cs typeface="Calibri"/>
              </a:rPr>
              <a:t>vide </a:t>
            </a:r>
            <a:r>
              <a:rPr sz="1200" spc="-5" dirty="0">
                <a:latin typeface="Calibri"/>
                <a:cs typeface="Calibri"/>
              </a:rPr>
              <a:t>protagonisti </a:t>
            </a:r>
            <a:r>
              <a:rPr sz="1200" dirty="0">
                <a:latin typeface="Calibri"/>
                <a:cs typeface="Calibri"/>
              </a:rPr>
              <a:t>i </a:t>
            </a:r>
            <a:r>
              <a:rPr sz="1200" spc="-5" dirty="0">
                <a:latin typeface="Calibri"/>
                <a:cs typeface="Calibri"/>
              </a:rPr>
              <a:t>giovani  studenti </a:t>
            </a:r>
            <a:r>
              <a:rPr sz="1200" dirty="0">
                <a:latin typeface="Calibri"/>
                <a:cs typeface="Calibri"/>
              </a:rPr>
              <a:t>delle </a:t>
            </a:r>
            <a:r>
              <a:rPr sz="1200" spc="-5" dirty="0">
                <a:latin typeface="Calibri"/>
                <a:cs typeface="Calibri"/>
              </a:rPr>
              <a:t>scuole </a:t>
            </a:r>
            <a:r>
              <a:rPr sz="1200" dirty="0">
                <a:latin typeface="Calibri"/>
                <a:cs typeface="Calibri"/>
              </a:rPr>
              <a:t>di Alife, </a:t>
            </a:r>
            <a:r>
              <a:rPr sz="1200" spc="-5" dirty="0">
                <a:latin typeface="Calibri"/>
                <a:cs typeface="Calibri"/>
              </a:rPr>
              <a:t>Piedimonte Matese </a:t>
            </a:r>
            <a:r>
              <a:rPr sz="1200" dirty="0">
                <a:latin typeface="Calibri"/>
                <a:cs typeface="Calibri"/>
              </a:rPr>
              <a:t>e </a:t>
            </a:r>
            <a:r>
              <a:rPr sz="1200" spc="-5" dirty="0">
                <a:latin typeface="Calibri"/>
                <a:cs typeface="Calibri"/>
              </a:rPr>
              <a:t>Faicchio, </a:t>
            </a:r>
            <a:r>
              <a:rPr sz="1200" dirty="0">
                <a:latin typeface="Calibri"/>
                <a:cs typeface="Calibri"/>
              </a:rPr>
              <a:t>anche </a:t>
            </a:r>
            <a:r>
              <a:rPr sz="1200" spc="-5" dirty="0">
                <a:latin typeface="Calibri"/>
                <a:cs typeface="Calibri"/>
              </a:rPr>
              <a:t>per </a:t>
            </a:r>
            <a:r>
              <a:rPr sz="1200" spc="-10" dirty="0">
                <a:latin typeface="Calibri"/>
                <a:cs typeface="Calibri"/>
              </a:rPr>
              <a:t>il </a:t>
            </a:r>
            <a:r>
              <a:rPr sz="1200" dirty="0">
                <a:latin typeface="Calibri"/>
                <a:cs typeface="Calibri"/>
              </a:rPr>
              <a:t>2015 la </a:t>
            </a:r>
            <a:r>
              <a:rPr sz="1200" b="1" spc="-5" dirty="0">
                <a:latin typeface="Calibri"/>
                <a:cs typeface="Calibri"/>
              </a:rPr>
              <a:t>Banca Capasso  Antonio </a:t>
            </a:r>
            <a:r>
              <a:rPr sz="1200" dirty="0">
                <a:latin typeface="Calibri"/>
                <a:cs typeface="Calibri"/>
              </a:rPr>
              <a:t>ha </a:t>
            </a:r>
            <a:r>
              <a:rPr sz="1200" spc="-5" dirty="0">
                <a:latin typeface="Calibri"/>
                <a:cs typeface="Calibri"/>
              </a:rPr>
              <a:t>voluto coinvolgere </a:t>
            </a:r>
            <a:r>
              <a:rPr sz="1200" dirty="0">
                <a:latin typeface="Calibri"/>
                <a:cs typeface="Calibri"/>
              </a:rPr>
              <a:t>il </a:t>
            </a:r>
            <a:r>
              <a:rPr sz="1200" spc="-5" dirty="0">
                <a:latin typeface="Calibri"/>
                <a:cs typeface="Calibri"/>
              </a:rPr>
              <a:t>territorio matesino </a:t>
            </a:r>
            <a:r>
              <a:rPr sz="1200" dirty="0">
                <a:latin typeface="Calibri"/>
                <a:cs typeface="Calibri"/>
              </a:rPr>
              <a:t>in </a:t>
            </a:r>
            <a:r>
              <a:rPr sz="1200" spc="-5" dirty="0">
                <a:latin typeface="Calibri"/>
                <a:cs typeface="Calibri"/>
              </a:rPr>
              <a:t>questa manifestazione che vuole avvicinare  bambini </a:t>
            </a:r>
            <a:r>
              <a:rPr sz="1200" dirty="0">
                <a:latin typeface="Calibri"/>
                <a:cs typeface="Calibri"/>
              </a:rPr>
              <a:t>e </a:t>
            </a:r>
            <a:r>
              <a:rPr sz="1200" spc="-5" dirty="0">
                <a:latin typeface="Calibri"/>
                <a:cs typeface="Calibri"/>
              </a:rPr>
              <a:t>ragazzi </a:t>
            </a:r>
            <a:r>
              <a:rPr sz="1200" dirty="0">
                <a:latin typeface="Calibri"/>
                <a:cs typeface="Calibri"/>
              </a:rPr>
              <a:t>al </a:t>
            </a:r>
            <a:r>
              <a:rPr sz="1200" spc="-5" dirty="0">
                <a:latin typeface="Calibri"/>
                <a:cs typeface="Calibri"/>
              </a:rPr>
              <a:t>mondo della cultura </a:t>
            </a:r>
            <a:r>
              <a:rPr sz="1200" dirty="0">
                <a:latin typeface="Calibri"/>
                <a:cs typeface="Calibri"/>
              </a:rPr>
              <a:t>e </a:t>
            </a:r>
            <a:r>
              <a:rPr sz="1200" spc="-5" dirty="0">
                <a:latin typeface="Calibri"/>
                <a:cs typeface="Calibri"/>
              </a:rPr>
              <a:t>della creatività, attingendo all’arte, archeologia, musica,  </a:t>
            </a:r>
            <a:r>
              <a:rPr sz="1200" dirty="0">
                <a:latin typeface="Calibri"/>
                <a:cs typeface="Calibri"/>
              </a:rPr>
              <a:t>canto, </a:t>
            </a:r>
            <a:r>
              <a:rPr sz="1200" spc="-5" dirty="0">
                <a:latin typeface="Calibri"/>
                <a:cs typeface="Calibri"/>
              </a:rPr>
              <a:t>fotografia, tecnologie </a:t>
            </a:r>
            <a:r>
              <a:rPr sz="1200" dirty="0">
                <a:latin typeface="Calibri"/>
                <a:cs typeface="Calibri"/>
              </a:rPr>
              <a:t>digitali, </a:t>
            </a:r>
            <a:r>
              <a:rPr sz="1200" spc="-5" dirty="0">
                <a:latin typeface="Calibri"/>
                <a:cs typeface="Calibri"/>
              </a:rPr>
              <a:t>così </a:t>
            </a:r>
            <a:r>
              <a:rPr sz="1200" dirty="0">
                <a:latin typeface="Calibri"/>
                <a:cs typeface="Calibri"/>
              </a:rPr>
              <a:t>da </a:t>
            </a:r>
            <a:r>
              <a:rPr sz="1200" spc="-5" dirty="0">
                <a:latin typeface="Calibri"/>
                <a:cs typeface="Calibri"/>
              </a:rPr>
              <a:t>aprire </a:t>
            </a:r>
            <a:r>
              <a:rPr sz="1200" dirty="0">
                <a:latin typeface="Calibri"/>
                <a:cs typeface="Calibri"/>
              </a:rPr>
              <a:t>le </a:t>
            </a:r>
            <a:r>
              <a:rPr sz="1200" spc="-5" dirty="0">
                <a:latin typeface="Calibri"/>
                <a:cs typeface="Calibri"/>
              </a:rPr>
              <a:t>porte </a:t>
            </a:r>
            <a:r>
              <a:rPr sz="1200" dirty="0">
                <a:latin typeface="Calibri"/>
                <a:cs typeface="Calibri"/>
              </a:rPr>
              <a:t>dei </a:t>
            </a:r>
            <a:r>
              <a:rPr sz="1200" spc="-5" dirty="0">
                <a:latin typeface="Calibri"/>
                <a:cs typeface="Calibri"/>
              </a:rPr>
              <a:t>ragazzi </a:t>
            </a:r>
            <a:r>
              <a:rPr sz="1200" dirty="0">
                <a:latin typeface="Calibri"/>
                <a:cs typeface="Calibri"/>
              </a:rPr>
              <a:t>a </a:t>
            </a:r>
            <a:r>
              <a:rPr sz="1200" spc="-5" dirty="0">
                <a:latin typeface="Calibri"/>
                <a:cs typeface="Calibri"/>
              </a:rPr>
              <a:t>tanti percorsi figurativi </a:t>
            </a:r>
            <a:r>
              <a:rPr sz="1200" dirty="0">
                <a:latin typeface="Calibri"/>
                <a:cs typeface="Calibri"/>
              </a:rPr>
              <a:t>e  linguistici per </a:t>
            </a:r>
            <a:r>
              <a:rPr sz="1200" spc="-5" dirty="0">
                <a:latin typeface="Calibri"/>
                <a:cs typeface="Calibri"/>
              </a:rPr>
              <a:t>sperimentare </a:t>
            </a:r>
            <a:r>
              <a:rPr sz="1200" dirty="0">
                <a:latin typeface="Calibri"/>
                <a:cs typeface="Calibri"/>
              </a:rPr>
              <a:t>le </a:t>
            </a:r>
            <a:r>
              <a:rPr sz="1200" spc="-5" dirty="0">
                <a:latin typeface="Calibri"/>
                <a:cs typeface="Calibri"/>
              </a:rPr>
              <a:t>potenzialità della loro fantasia </a:t>
            </a:r>
            <a:r>
              <a:rPr sz="1200" dirty="0">
                <a:latin typeface="Calibri"/>
                <a:cs typeface="Calibri"/>
              </a:rPr>
              <a:t>e </a:t>
            </a:r>
            <a:r>
              <a:rPr sz="1200" spc="-5" dirty="0">
                <a:latin typeface="Calibri"/>
                <a:cs typeface="Calibri"/>
              </a:rPr>
              <a:t>costruire infiniti</a:t>
            </a:r>
            <a:r>
              <a:rPr sz="1200" spc="-35" dirty="0">
                <a:latin typeface="Calibri"/>
                <a:cs typeface="Calibri"/>
              </a:rPr>
              <a:t> </a:t>
            </a:r>
            <a:r>
              <a:rPr sz="1200" spc="-5" dirty="0">
                <a:latin typeface="Calibri"/>
                <a:cs typeface="Calibri"/>
              </a:rPr>
              <a:t>racconti.</a:t>
            </a:r>
            <a:endParaRPr sz="1200">
              <a:latin typeface="Calibri"/>
              <a:cs typeface="Calibri"/>
            </a:endParaRPr>
          </a:p>
        </p:txBody>
      </p:sp>
      <p:sp>
        <p:nvSpPr>
          <p:cNvPr id="6" name="object 6"/>
          <p:cNvSpPr/>
          <p:nvPr/>
        </p:nvSpPr>
        <p:spPr>
          <a:xfrm>
            <a:off x="1901008" y="2261992"/>
            <a:ext cx="3704509" cy="658186"/>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720090" y="3756659"/>
            <a:ext cx="5905500" cy="2581021"/>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705675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17415">
              <a:lnSpc>
                <a:spcPts val="1839"/>
              </a:lnSpc>
            </a:pPr>
            <a:r>
              <a:rPr sz="1600" b="1" spc="-5" dirty="0">
                <a:latin typeface="Arial"/>
                <a:cs typeface="Arial"/>
              </a:rPr>
              <a:t>Clarus</a:t>
            </a:r>
            <a:r>
              <a:rPr sz="1600" b="1" dirty="0">
                <a:latin typeface="Arial"/>
                <a:cs typeface="Arial"/>
              </a:rPr>
              <a:t>o</a:t>
            </a:r>
            <a:r>
              <a:rPr sz="1600" b="1" spc="-5" dirty="0">
                <a:latin typeface="Arial"/>
                <a:cs typeface="Arial"/>
              </a:rPr>
              <a:t>nline.it  10 marzo</a:t>
            </a:r>
            <a:r>
              <a:rPr sz="1600" b="1" spc="-7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101699"/>
              </a:lnSpc>
              <a:spcBef>
                <a:spcPts val="910"/>
              </a:spcBef>
              <a:tabLst>
                <a:tab pos="1423035" algn="l"/>
                <a:tab pos="2418080" algn="l"/>
                <a:tab pos="3291204" algn="l"/>
                <a:tab pos="4658360" algn="l"/>
                <a:tab pos="5898515" algn="l"/>
              </a:tabLst>
            </a:pPr>
            <a:r>
              <a:rPr sz="1200" spc="-5" dirty="0">
                <a:latin typeface="Calibri"/>
                <a:cs typeface="Calibri"/>
              </a:rPr>
              <a:t>Quest’anno saranno </a:t>
            </a:r>
            <a:r>
              <a:rPr sz="1200" dirty="0">
                <a:latin typeface="Calibri"/>
                <a:cs typeface="Calibri"/>
              </a:rPr>
              <a:t>le </a:t>
            </a:r>
            <a:r>
              <a:rPr sz="1200" spc="-5" dirty="0">
                <a:latin typeface="Calibri"/>
                <a:cs typeface="Calibri"/>
              </a:rPr>
              <a:t>scuole </a:t>
            </a:r>
            <a:r>
              <a:rPr sz="1200" dirty="0">
                <a:latin typeface="Calibri"/>
                <a:cs typeface="Calibri"/>
              </a:rPr>
              <a:t>di </a:t>
            </a:r>
            <a:r>
              <a:rPr sz="1200" spc="-5" dirty="0">
                <a:latin typeface="Calibri"/>
                <a:cs typeface="Calibri"/>
              </a:rPr>
              <a:t>Sant’Angelo d’Alife, San Potito Sannitico, Castello Matese </a:t>
            </a:r>
            <a:r>
              <a:rPr sz="1200" dirty="0">
                <a:latin typeface="Calibri"/>
                <a:cs typeface="Calibri"/>
              </a:rPr>
              <a:t>e </a:t>
            </a:r>
            <a:r>
              <a:rPr sz="1200" spc="-5" dirty="0">
                <a:latin typeface="Calibri"/>
                <a:cs typeface="Calibri"/>
              </a:rPr>
              <a:t>San  </a:t>
            </a:r>
            <a:r>
              <a:rPr sz="1200" dirty="0">
                <a:latin typeface="Calibri"/>
                <a:cs typeface="Calibri"/>
              </a:rPr>
              <a:t>Gregorio </a:t>
            </a:r>
            <a:r>
              <a:rPr sz="1200" spc="-5" dirty="0">
                <a:latin typeface="Calibri"/>
                <a:cs typeface="Calibri"/>
              </a:rPr>
              <a:t>Matese </a:t>
            </a:r>
            <a:r>
              <a:rPr sz="1200" dirty="0">
                <a:latin typeface="Calibri"/>
                <a:cs typeface="Calibri"/>
              </a:rPr>
              <a:t>a </a:t>
            </a:r>
            <a:r>
              <a:rPr sz="1200" spc="-5" dirty="0">
                <a:latin typeface="Calibri"/>
                <a:cs typeface="Calibri"/>
              </a:rPr>
              <a:t>partecipare </a:t>
            </a:r>
            <a:r>
              <a:rPr sz="1200" dirty="0">
                <a:latin typeface="Calibri"/>
                <a:cs typeface="Calibri"/>
              </a:rPr>
              <a:t>a </a:t>
            </a:r>
            <a:r>
              <a:rPr sz="1200" spc="-5" dirty="0">
                <a:latin typeface="Calibri"/>
                <a:cs typeface="Calibri"/>
              </a:rPr>
              <a:t>questo </a:t>
            </a:r>
            <a:r>
              <a:rPr sz="1200" dirty="0">
                <a:latin typeface="Calibri"/>
                <a:cs typeface="Calibri"/>
              </a:rPr>
              <a:t>evento, </a:t>
            </a:r>
            <a:r>
              <a:rPr sz="1200" spc="-5" dirty="0">
                <a:latin typeface="Calibri"/>
                <a:cs typeface="Calibri"/>
              </a:rPr>
              <a:t>che </a:t>
            </a:r>
            <a:r>
              <a:rPr sz="1200" dirty="0">
                <a:latin typeface="Calibri"/>
                <a:cs typeface="Calibri"/>
              </a:rPr>
              <a:t>nella </a:t>
            </a:r>
            <a:r>
              <a:rPr sz="1200" spc="-5" dirty="0">
                <a:latin typeface="Calibri"/>
                <a:cs typeface="Calibri"/>
              </a:rPr>
              <a:t>settimana </a:t>
            </a:r>
            <a:r>
              <a:rPr sz="1200" b="1" spc="-5" dirty="0">
                <a:latin typeface="Calibri"/>
                <a:cs typeface="Calibri"/>
              </a:rPr>
              <a:t>dal </a:t>
            </a:r>
            <a:r>
              <a:rPr sz="1200" b="1" dirty="0">
                <a:latin typeface="Calibri"/>
                <a:cs typeface="Calibri"/>
              </a:rPr>
              <a:t>16 </a:t>
            </a:r>
            <a:r>
              <a:rPr sz="1200" b="1" spc="-5" dirty="0">
                <a:latin typeface="Calibri"/>
                <a:cs typeface="Calibri"/>
              </a:rPr>
              <a:t>al </a:t>
            </a:r>
            <a:r>
              <a:rPr sz="1200" b="1" dirty="0">
                <a:latin typeface="Calibri"/>
                <a:cs typeface="Calibri"/>
              </a:rPr>
              <a:t>22 </a:t>
            </a:r>
            <a:r>
              <a:rPr sz="1200" b="1" spc="-5" dirty="0">
                <a:latin typeface="Calibri"/>
                <a:cs typeface="Calibri"/>
              </a:rPr>
              <a:t>marzo </a:t>
            </a:r>
            <a:r>
              <a:rPr sz="1200" spc="-5" dirty="0">
                <a:latin typeface="Calibri"/>
                <a:cs typeface="Calibri"/>
              </a:rPr>
              <a:t>proporrà  </a:t>
            </a:r>
            <a:r>
              <a:rPr sz="1200" dirty="0">
                <a:latin typeface="Calibri"/>
                <a:cs typeface="Calibri"/>
              </a:rPr>
              <a:t>in </a:t>
            </a:r>
            <a:r>
              <a:rPr sz="1200" spc="-5" dirty="0">
                <a:latin typeface="Calibri"/>
                <a:cs typeface="Calibri"/>
              </a:rPr>
              <a:t>tutto </a:t>
            </a:r>
            <a:r>
              <a:rPr sz="1200" dirty="0">
                <a:latin typeface="Calibri"/>
                <a:cs typeface="Calibri"/>
              </a:rPr>
              <a:t>il </a:t>
            </a:r>
            <a:r>
              <a:rPr sz="1200" spc="-5" dirty="0">
                <a:latin typeface="Calibri"/>
                <a:cs typeface="Calibri"/>
              </a:rPr>
              <a:t>Paese </a:t>
            </a:r>
            <a:r>
              <a:rPr sz="1200" dirty="0">
                <a:latin typeface="Calibri"/>
                <a:cs typeface="Calibri"/>
              </a:rPr>
              <a:t>una </a:t>
            </a:r>
            <a:r>
              <a:rPr sz="1200" spc="-5" dirty="0">
                <a:latin typeface="Calibri"/>
                <a:cs typeface="Calibri"/>
              </a:rPr>
              <a:t>lunga serie </a:t>
            </a:r>
            <a:r>
              <a:rPr sz="1200" dirty="0">
                <a:latin typeface="Calibri"/>
                <a:cs typeface="Calibri"/>
              </a:rPr>
              <a:t>di </a:t>
            </a:r>
            <a:r>
              <a:rPr sz="1200" spc="-5" dirty="0">
                <a:latin typeface="Calibri"/>
                <a:cs typeface="Calibri"/>
              </a:rPr>
              <a:t>iniziative per stimolare </a:t>
            </a:r>
            <a:r>
              <a:rPr sz="1200" dirty="0">
                <a:latin typeface="Calibri"/>
                <a:cs typeface="Calibri"/>
              </a:rPr>
              <a:t>la </a:t>
            </a:r>
            <a:r>
              <a:rPr sz="1200" spc="-5" dirty="0">
                <a:latin typeface="Calibri"/>
                <a:cs typeface="Calibri"/>
              </a:rPr>
              <a:t>mente di </a:t>
            </a:r>
            <a:r>
              <a:rPr sz="1200" dirty="0">
                <a:latin typeface="Calibri"/>
                <a:cs typeface="Calibri"/>
              </a:rPr>
              <a:t>oltre diecimila </a:t>
            </a:r>
            <a:r>
              <a:rPr sz="1200" spc="-5" dirty="0">
                <a:latin typeface="Calibri"/>
                <a:cs typeface="Calibri"/>
              </a:rPr>
              <a:t>studenti.  </a:t>
            </a:r>
            <a:r>
              <a:rPr sz="1200" dirty="0">
                <a:latin typeface="Calibri"/>
                <a:cs typeface="Calibri"/>
              </a:rPr>
              <a:t>Il tema </a:t>
            </a:r>
            <a:r>
              <a:rPr sz="1200" spc="-5" dirty="0">
                <a:latin typeface="Calibri"/>
                <a:cs typeface="Calibri"/>
              </a:rPr>
              <a:t>scelto </a:t>
            </a:r>
            <a:r>
              <a:rPr sz="1200" dirty="0">
                <a:latin typeface="Calibri"/>
                <a:cs typeface="Calibri"/>
              </a:rPr>
              <a:t>per </a:t>
            </a:r>
            <a:r>
              <a:rPr sz="1200" spc="-10" dirty="0">
                <a:latin typeface="Calibri"/>
                <a:cs typeface="Calibri"/>
              </a:rPr>
              <a:t>la </a:t>
            </a:r>
            <a:r>
              <a:rPr sz="1200" spc="-5" dirty="0">
                <a:latin typeface="Calibri"/>
                <a:cs typeface="Calibri"/>
              </a:rPr>
              <a:t>seconda edizione </a:t>
            </a:r>
            <a:r>
              <a:rPr sz="1200" dirty="0">
                <a:latin typeface="Calibri"/>
                <a:cs typeface="Calibri"/>
              </a:rPr>
              <a:t>è </a:t>
            </a:r>
            <a:r>
              <a:rPr sz="1200" spc="-5" dirty="0">
                <a:latin typeface="Calibri"/>
                <a:cs typeface="Calibri"/>
              </a:rPr>
              <a:t>“</a:t>
            </a:r>
            <a:r>
              <a:rPr sz="1200" i="1" spc="-5" dirty="0">
                <a:latin typeface="Calibri"/>
                <a:cs typeface="Calibri"/>
              </a:rPr>
              <a:t>L’alfabeto </a:t>
            </a:r>
            <a:r>
              <a:rPr sz="1200" i="1" dirty="0">
                <a:latin typeface="Calibri"/>
                <a:cs typeface="Calibri"/>
              </a:rPr>
              <a:t>del </a:t>
            </a:r>
            <a:r>
              <a:rPr sz="1200" i="1" spc="-5" dirty="0">
                <a:latin typeface="Calibri"/>
                <a:cs typeface="Calibri"/>
              </a:rPr>
              <a:t>Mondo</a:t>
            </a:r>
            <a:r>
              <a:rPr sz="1200" spc="-5" dirty="0">
                <a:latin typeface="Calibri"/>
                <a:cs typeface="Calibri"/>
              </a:rPr>
              <a:t>”, </a:t>
            </a:r>
            <a:r>
              <a:rPr sz="1200" dirty="0">
                <a:latin typeface="Calibri"/>
                <a:cs typeface="Calibri"/>
              </a:rPr>
              <a:t>e </a:t>
            </a:r>
            <a:r>
              <a:rPr sz="1200" spc="-5" dirty="0">
                <a:latin typeface="Calibri"/>
                <a:cs typeface="Calibri"/>
              </a:rPr>
              <a:t>così </a:t>
            </a:r>
            <a:r>
              <a:rPr sz="1200" dirty="0">
                <a:latin typeface="Calibri"/>
                <a:cs typeface="Calibri"/>
              </a:rPr>
              <a:t>la realtà </a:t>
            </a:r>
            <a:r>
              <a:rPr sz="1200" spc="-5" dirty="0">
                <a:latin typeface="Calibri"/>
                <a:cs typeface="Calibri"/>
              </a:rPr>
              <a:t>che ci circonda  diventerà ispirazione: dalla natura </a:t>
            </a:r>
            <a:r>
              <a:rPr sz="1200" dirty="0">
                <a:latin typeface="Calibri"/>
                <a:cs typeface="Calibri"/>
              </a:rPr>
              <a:t>alle </a:t>
            </a:r>
            <a:r>
              <a:rPr sz="1200" spc="-5" dirty="0">
                <a:latin typeface="Calibri"/>
                <a:cs typeface="Calibri"/>
              </a:rPr>
              <a:t>opere dell’uomo si </a:t>
            </a:r>
            <a:r>
              <a:rPr sz="1200" dirty="0">
                <a:latin typeface="Calibri"/>
                <a:cs typeface="Calibri"/>
              </a:rPr>
              <a:t>impararà a </a:t>
            </a:r>
            <a:r>
              <a:rPr sz="1200" spc="-5" dirty="0">
                <a:latin typeface="Calibri"/>
                <a:cs typeface="Calibri"/>
              </a:rPr>
              <a:t>leggere </a:t>
            </a:r>
            <a:r>
              <a:rPr sz="1200" dirty="0">
                <a:latin typeface="Calibri"/>
                <a:cs typeface="Calibri"/>
              </a:rPr>
              <a:t>i </a:t>
            </a:r>
            <a:r>
              <a:rPr sz="1200" spc="-5" dirty="0">
                <a:latin typeface="Calibri"/>
                <a:cs typeface="Calibri"/>
              </a:rPr>
              <a:t>segni sparsi </a:t>
            </a:r>
            <a:r>
              <a:rPr sz="1200" dirty="0">
                <a:latin typeface="Calibri"/>
                <a:cs typeface="Calibri"/>
              </a:rPr>
              <a:t>per il  </a:t>
            </a:r>
            <a:r>
              <a:rPr sz="1200" spc="-5" dirty="0">
                <a:latin typeface="Calibri"/>
                <a:cs typeface="Calibri"/>
              </a:rPr>
              <a:t>mondo, </a:t>
            </a:r>
            <a:r>
              <a:rPr sz="1200" dirty="0">
                <a:latin typeface="Calibri"/>
                <a:cs typeface="Calibri"/>
              </a:rPr>
              <a:t>e da </a:t>
            </a:r>
            <a:r>
              <a:rPr sz="1200" spc="-5" dirty="0">
                <a:latin typeface="Calibri"/>
                <a:cs typeface="Calibri"/>
              </a:rPr>
              <a:t>qui capire come nasce </a:t>
            </a:r>
            <a:r>
              <a:rPr sz="1200" dirty="0">
                <a:latin typeface="Calibri"/>
                <a:cs typeface="Calibri"/>
              </a:rPr>
              <a:t>il </a:t>
            </a:r>
            <a:r>
              <a:rPr sz="1200" spc="-5" dirty="0">
                <a:latin typeface="Calibri"/>
                <a:cs typeface="Calibri"/>
              </a:rPr>
              <a:t>racconto, come si forma </a:t>
            </a:r>
            <a:r>
              <a:rPr sz="1200" dirty="0">
                <a:latin typeface="Calibri"/>
                <a:cs typeface="Calibri"/>
              </a:rPr>
              <a:t>e </a:t>
            </a:r>
            <a:r>
              <a:rPr sz="1200" spc="-5" dirty="0">
                <a:latin typeface="Calibri"/>
                <a:cs typeface="Calibri"/>
              </a:rPr>
              <a:t>con quali </a:t>
            </a:r>
            <a:r>
              <a:rPr sz="1200" dirty="0">
                <a:latin typeface="Calibri"/>
                <a:cs typeface="Calibri"/>
              </a:rPr>
              <a:t>linguaggi e </a:t>
            </a:r>
            <a:r>
              <a:rPr sz="1200" spc="-5" dirty="0">
                <a:latin typeface="Calibri"/>
                <a:cs typeface="Calibri"/>
              </a:rPr>
              <a:t>strumenti </a:t>
            </a:r>
            <a:r>
              <a:rPr sz="1200" spc="-10" dirty="0">
                <a:latin typeface="Calibri"/>
                <a:cs typeface="Calibri"/>
              </a:rPr>
              <a:t>si  </a:t>
            </a:r>
            <a:r>
              <a:rPr sz="1200" dirty="0">
                <a:latin typeface="Calibri"/>
                <a:cs typeface="Calibri"/>
              </a:rPr>
              <a:t>può </a:t>
            </a:r>
            <a:r>
              <a:rPr sz="1200" spc="-5" dirty="0">
                <a:latin typeface="Calibri"/>
                <a:cs typeface="Calibri"/>
              </a:rPr>
              <a:t>declinare, condividerlo per generare </a:t>
            </a:r>
            <a:r>
              <a:rPr sz="1200" dirty="0">
                <a:latin typeface="Calibri"/>
                <a:cs typeface="Calibri"/>
              </a:rPr>
              <a:t>poi </a:t>
            </a:r>
            <a:r>
              <a:rPr sz="1200" spc="-5" dirty="0">
                <a:latin typeface="Calibri"/>
                <a:cs typeface="Calibri"/>
              </a:rPr>
              <a:t>altre infinite narrazioni. </a:t>
            </a:r>
            <a:r>
              <a:rPr sz="1200" dirty="0">
                <a:latin typeface="Calibri"/>
                <a:cs typeface="Calibri"/>
              </a:rPr>
              <a:t>Un tema </a:t>
            </a:r>
            <a:r>
              <a:rPr sz="1200" spc="-5" dirty="0">
                <a:latin typeface="Calibri"/>
                <a:cs typeface="Calibri"/>
              </a:rPr>
              <a:t>estremamente  attuale se si considera che, </a:t>
            </a:r>
            <a:r>
              <a:rPr sz="1200" dirty="0">
                <a:latin typeface="Calibri"/>
                <a:cs typeface="Calibri"/>
              </a:rPr>
              <a:t>anche </a:t>
            </a:r>
            <a:r>
              <a:rPr sz="1200" spc="-5" dirty="0">
                <a:latin typeface="Calibri"/>
                <a:cs typeface="Calibri"/>
              </a:rPr>
              <a:t>grazie alle nuove tecnologie, raccontare </a:t>
            </a:r>
            <a:r>
              <a:rPr sz="1200" dirty="0">
                <a:latin typeface="Calibri"/>
                <a:cs typeface="Calibri"/>
              </a:rPr>
              <a:t>e </a:t>
            </a:r>
            <a:r>
              <a:rPr sz="1200" spc="-5" dirty="0">
                <a:latin typeface="Calibri"/>
                <a:cs typeface="Calibri"/>
              </a:rPr>
              <a:t>raccontarsi </a:t>
            </a:r>
            <a:r>
              <a:rPr sz="1200" dirty="0">
                <a:latin typeface="Calibri"/>
                <a:cs typeface="Calibri"/>
              </a:rPr>
              <a:t>è </a:t>
            </a:r>
            <a:r>
              <a:rPr sz="1200" spc="-5" dirty="0">
                <a:latin typeface="Calibri"/>
                <a:cs typeface="Calibri"/>
              </a:rPr>
              <a:t>oggi  </a:t>
            </a:r>
            <a:r>
              <a:rPr sz="1200" dirty="0">
                <a:latin typeface="Calibri"/>
                <a:cs typeface="Calibri"/>
              </a:rPr>
              <a:t>un’</a:t>
            </a:r>
            <a:r>
              <a:rPr sz="1200" spc="-15" dirty="0">
                <a:latin typeface="Calibri"/>
                <a:cs typeface="Calibri"/>
              </a:rPr>
              <a:t>a</a:t>
            </a:r>
            <a:r>
              <a:rPr sz="1200" dirty="0">
                <a:latin typeface="Calibri"/>
                <a:cs typeface="Calibri"/>
              </a:rPr>
              <a:t>ttivi</a:t>
            </a:r>
            <a:r>
              <a:rPr sz="1200" spc="-10" dirty="0">
                <a:latin typeface="Calibri"/>
                <a:cs typeface="Calibri"/>
              </a:rPr>
              <a:t>t</a:t>
            </a:r>
            <a:r>
              <a:rPr sz="1200" dirty="0">
                <a:latin typeface="Calibri"/>
                <a:cs typeface="Calibri"/>
              </a:rPr>
              <a:t>à	</a:t>
            </a:r>
            <a:r>
              <a:rPr sz="1200" spc="-5" dirty="0">
                <a:latin typeface="Calibri"/>
                <a:cs typeface="Calibri"/>
              </a:rPr>
              <a:t>c</a:t>
            </a:r>
            <a:r>
              <a:rPr sz="1200" dirty="0">
                <a:latin typeface="Calibri"/>
                <a:cs typeface="Calibri"/>
              </a:rPr>
              <a:t>he	</a:t>
            </a:r>
            <a:r>
              <a:rPr sz="1200" spc="-5" dirty="0">
                <a:latin typeface="Calibri"/>
                <a:cs typeface="Calibri"/>
              </a:rPr>
              <a:t>c</a:t>
            </a:r>
            <a:r>
              <a:rPr sz="1200" dirty="0">
                <a:latin typeface="Calibri"/>
                <a:cs typeface="Calibri"/>
              </a:rPr>
              <a:t>i	</a:t>
            </a:r>
            <a:r>
              <a:rPr sz="1200" spc="-5" dirty="0">
                <a:latin typeface="Calibri"/>
                <a:cs typeface="Calibri"/>
              </a:rPr>
              <a:t>c</a:t>
            </a:r>
            <a:r>
              <a:rPr sz="1200" dirty="0">
                <a:latin typeface="Calibri"/>
                <a:cs typeface="Calibri"/>
              </a:rPr>
              <a:t>oi</a:t>
            </a:r>
            <a:r>
              <a:rPr sz="1200" spc="5" dirty="0">
                <a:latin typeface="Calibri"/>
                <a:cs typeface="Calibri"/>
              </a:rPr>
              <a:t>n</a:t>
            </a:r>
            <a:r>
              <a:rPr sz="1200" dirty="0">
                <a:latin typeface="Calibri"/>
                <a:cs typeface="Calibri"/>
              </a:rPr>
              <a:t>volge	</a:t>
            </a:r>
            <a:r>
              <a:rPr sz="1200" spc="-5" dirty="0">
                <a:latin typeface="Calibri"/>
                <a:cs typeface="Calibri"/>
              </a:rPr>
              <a:t>sem</a:t>
            </a:r>
            <a:r>
              <a:rPr sz="1200" spc="5" dirty="0">
                <a:latin typeface="Calibri"/>
                <a:cs typeface="Calibri"/>
              </a:rPr>
              <a:t>p</a:t>
            </a:r>
            <a:r>
              <a:rPr sz="1200" dirty="0">
                <a:latin typeface="Calibri"/>
                <a:cs typeface="Calibri"/>
              </a:rPr>
              <a:t>re	pi</a:t>
            </a:r>
            <a:r>
              <a:rPr sz="1200" spc="5" dirty="0">
                <a:latin typeface="Calibri"/>
                <a:cs typeface="Calibri"/>
              </a:rPr>
              <a:t>ù</a:t>
            </a:r>
            <a:r>
              <a:rPr sz="1200" dirty="0">
                <a:latin typeface="Calibri"/>
                <a:cs typeface="Calibri"/>
              </a:rPr>
              <a:t>.  </a:t>
            </a:r>
            <a:r>
              <a:rPr sz="1200" spc="-5" dirty="0">
                <a:latin typeface="Calibri"/>
                <a:cs typeface="Calibri"/>
              </a:rPr>
              <a:t>La proposta </a:t>
            </a:r>
            <a:r>
              <a:rPr sz="1200" dirty="0">
                <a:latin typeface="Calibri"/>
                <a:cs typeface="Calibri"/>
              </a:rPr>
              <a:t>del </a:t>
            </a:r>
            <a:r>
              <a:rPr sz="1200" spc="-5" dirty="0">
                <a:latin typeface="Calibri"/>
                <a:cs typeface="Calibri"/>
              </a:rPr>
              <a:t>Festival, che </a:t>
            </a:r>
            <a:r>
              <a:rPr sz="1200" dirty="0">
                <a:latin typeface="Calibri"/>
                <a:cs typeface="Calibri"/>
              </a:rPr>
              <a:t>in </a:t>
            </a:r>
            <a:r>
              <a:rPr sz="1200" spc="-5" dirty="0">
                <a:latin typeface="Calibri"/>
                <a:cs typeface="Calibri"/>
              </a:rPr>
              <a:t>questo suo secondo anno vanta </a:t>
            </a:r>
            <a:r>
              <a:rPr sz="1200" dirty="0">
                <a:latin typeface="Calibri"/>
                <a:cs typeface="Calibri"/>
              </a:rPr>
              <a:t>la </a:t>
            </a:r>
            <a:r>
              <a:rPr sz="1200" spc="-5" dirty="0">
                <a:latin typeface="Calibri"/>
                <a:cs typeface="Calibri"/>
              </a:rPr>
              <a:t>media partership dela </a:t>
            </a:r>
            <a:r>
              <a:rPr sz="1200" dirty="0">
                <a:latin typeface="Calibri"/>
                <a:cs typeface="Calibri"/>
              </a:rPr>
              <a:t>Rai, è  </a:t>
            </a:r>
            <a:r>
              <a:rPr sz="1200" spc="-5" dirty="0">
                <a:latin typeface="Calibri"/>
                <a:cs typeface="Calibri"/>
              </a:rPr>
              <a:t>quindi quella </a:t>
            </a:r>
            <a:r>
              <a:rPr sz="1200" dirty="0">
                <a:latin typeface="Calibri"/>
                <a:cs typeface="Calibri"/>
              </a:rPr>
              <a:t>di </a:t>
            </a:r>
            <a:r>
              <a:rPr sz="1200" spc="-5" dirty="0">
                <a:latin typeface="Calibri"/>
                <a:cs typeface="Calibri"/>
              </a:rPr>
              <a:t>creare </a:t>
            </a:r>
            <a:r>
              <a:rPr sz="1200" dirty="0">
                <a:latin typeface="Calibri"/>
                <a:cs typeface="Calibri"/>
              </a:rPr>
              <a:t>dei </a:t>
            </a:r>
            <a:r>
              <a:rPr sz="1200" spc="-5" dirty="0">
                <a:latin typeface="Calibri"/>
                <a:cs typeface="Calibri"/>
              </a:rPr>
              <a:t>percorsi per stimolare </a:t>
            </a:r>
            <a:r>
              <a:rPr sz="1200" dirty="0">
                <a:latin typeface="Calibri"/>
                <a:cs typeface="Calibri"/>
              </a:rPr>
              <a:t>un </a:t>
            </a:r>
            <a:r>
              <a:rPr sz="1200" spc="-5" dirty="0">
                <a:latin typeface="Calibri"/>
                <a:cs typeface="Calibri"/>
              </a:rPr>
              <a:t>approccio consapevole, pur rispettando </a:t>
            </a:r>
            <a:r>
              <a:rPr sz="1200" spc="-10" dirty="0">
                <a:latin typeface="Calibri"/>
                <a:cs typeface="Calibri"/>
              </a:rPr>
              <a:t>la  </a:t>
            </a:r>
            <a:r>
              <a:rPr sz="1200" dirty="0">
                <a:latin typeface="Calibri"/>
                <a:cs typeface="Calibri"/>
              </a:rPr>
              <a:t>massima libertà </a:t>
            </a:r>
            <a:r>
              <a:rPr sz="1200" spc="-5" dirty="0">
                <a:latin typeface="Calibri"/>
                <a:cs typeface="Calibri"/>
              </a:rPr>
              <a:t>espressiva </a:t>
            </a:r>
            <a:r>
              <a:rPr sz="1200" dirty="0">
                <a:latin typeface="Calibri"/>
                <a:cs typeface="Calibri"/>
              </a:rPr>
              <a:t>dei </a:t>
            </a:r>
            <a:r>
              <a:rPr sz="1200" spc="-5" dirty="0">
                <a:latin typeface="Calibri"/>
                <a:cs typeface="Calibri"/>
              </a:rPr>
              <a:t>bambini </a:t>
            </a:r>
            <a:r>
              <a:rPr sz="1200" dirty="0">
                <a:latin typeface="Calibri"/>
                <a:cs typeface="Calibri"/>
              </a:rPr>
              <a:t>e dei </a:t>
            </a:r>
            <a:r>
              <a:rPr sz="1200" spc="-5" dirty="0">
                <a:latin typeface="Calibri"/>
                <a:cs typeface="Calibri"/>
              </a:rPr>
              <a:t>ragazzi. </a:t>
            </a:r>
            <a:r>
              <a:rPr sz="1200" dirty="0">
                <a:latin typeface="Calibri"/>
                <a:cs typeface="Calibri"/>
              </a:rPr>
              <a:t>Qui </a:t>
            </a:r>
            <a:r>
              <a:rPr sz="1200" spc="-5" dirty="0">
                <a:latin typeface="Calibri"/>
                <a:cs typeface="Calibri"/>
              </a:rPr>
              <a:t>tutte </a:t>
            </a:r>
            <a:r>
              <a:rPr sz="1200" spc="-10" dirty="0">
                <a:latin typeface="Calibri"/>
                <a:cs typeface="Calibri"/>
              </a:rPr>
              <a:t>le </a:t>
            </a:r>
            <a:r>
              <a:rPr sz="1200" spc="-5" dirty="0">
                <a:latin typeface="Calibri"/>
                <a:cs typeface="Calibri"/>
              </a:rPr>
              <a:t>informazioni dettagliate,  </a:t>
            </a:r>
            <a:r>
              <a:rPr sz="1200" dirty="0">
                <a:latin typeface="Calibri"/>
                <a:cs typeface="Calibri"/>
              </a:rPr>
              <a:t>immagini e </a:t>
            </a:r>
            <a:r>
              <a:rPr sz="1200" spc="-5" dirty="0">
                <a:latin typeface="Calibri"/>
                <a:cs typeface="Calibri"/>
              </a:rPr>
              <a:t>approfondimenti</a:t>
            </a:r>
            <a:r>
              <a:rPr sz="1200" spc="-10" dirty="0">
                <a:latin typeface="Calibri"/>
                <a:cs typeface="Calibri"/>
              </a:rPr>
              <a:t> </a:t>
            </a:r>
            <a:r>
              <a:rPr sz="1200" u="sng" spc="-5" dirty="0">
                <a:solidFill>
                  <a:srgbClr val="0000FF"/>
                </a:solidFill>
                <a:uFill>
                  <a:solidFill>
                    <a:srgbClr val="0000FF"/>
                  </a:solidFill>
                </a:uFill>
                <a:latin typeface="Calibri"/>
                <a:cs typeface="Calibri"/>
                <a:hlinkClick r:id="rId3"/>
              </a:rPr>
              <a:t>www.festivalculturacreativa.it</a:t>
            </a:r>
            <a:endParaRPr sz="1200">
              <a:latin typeface="Calibri"/>
              <a:cs typeface="Calibri"/>
            </a:endParaRPr>
          </a:p>
          <a:p>
            <a:pPr marL="12700" marR="1820545">
              <a:lnSpc>
                <a:spcPts val="2880"/>
              </a:lnSpc>
              <a:spcBef>
                <a:spcPts val="315"/>
              </a:spcBef>
            </a:pPr>
            <a:r>
              <a:rPr sz="1200" b="1" spc="-5" dirty="0">
                <a:latin typeface="Calibri"/>
                <a:cs typeface="Calibri"/>
              </a:rPr>
              <a:t>Queste </a:t>
            </a:r>
            <a:r>
              <a:rPr sz="1200" b="1" dirty="0">
                <a:latin typeface="Calibri"/>
                <a:cs typeface="Calibri"/>
              </a:rPr>
              <a:t>le </a:t>
            </a:r>
            <a:r>
              <a:rPr sz="1200" b="1" spc="-5" dirty="0">
                <a:latin typeface="Calibri"/>
                <a:cs typeface="Calibri"/>
              </a:rPr>
              <a:t>scuole interessate dal Festival della Cultura Creativa 2015:  Istituto Comprensivo Piedimonte Matese </a:t>
            </a:r>
            <a:r>
              <a:rPr sz="1200" b="1" dirty="0">
                <a:latin typeface="Calibri"/>
                <a:cs typeface="Calibri"/>
              </a:rPr>
              <a:t>II –</a:t>
            </a:r>
            <a:r>
              <a:rPr sz="1200" b="1" spc="40" dirty="0">
                <a:latin typeface="Calibri"/>
                <a:cs typeface="Calibri"/>
              </a:rPr>
              <a:t> </a:t>
            </a:r>
            <a:r>
              <a:rPr sz="1200" b="1" spc="-5" dirty="0">
                <a:latin typeface="Calibri"/>
                <a:cs typeface="Calibri"/>
              </a:rPr>
              <a:t>Castello</a:t>
            </a:r>
            <a:endParaRPr sz="1200">
              <a:latin typeface="Calibri"/>
              <a:cs typeface="Calibri"/>
            </a:endParaRPr>
          </a:p>
          <a:p>
            <a:pPr marL="12700">
              <a:lnSpc>
                <a:spcPts val="1130"/>
              </a:lnSpc>
            </a:pPr>
            <a:r>
              <a:rPr sz="1200" spc="-5" dirty="0">
                <a:latin typeface="Calibri"/>
                <a:cs typeface="Calibri"/>
              </a:rPr>
              <a:t>Scuola elementare Castello </a:t>
            </a:r>
            <a:r>
              <a:rPr sz="1200" spc="5" dirty="0">
                <a:latin typeface="Calibri"/>
                <a:cs typeface="Calibri"/>
              </a:rPr>
              <a:t>del</a:t>
            </a:r>
            <a:r>
              <a:rPr sz="1200" spc="275" dirty="0">
                <a:latin typeface="Calibri"/>
                <a:cs typeface="Calibri"/>
              </a:rPr>
              <a:t> </a:t>
            </a:r>
            <a:r>
              <a:rPr sz="1200" spc="-5" dirty="0">
                <a:latin typeface="Calibri"/>
                <a:cs typeface="Calibri"/>
              </a:rPr>
              <a:t>Matese</a:t>
            </a:r>
            <a:endParaRPr sz="1200">
              <a:latin typeface="Calibri"/>
              <a:cs typeface="Calibri"/>
            </a:endParaRPr>
          </a:p>
          <a:p>
            <a:pPr marL="12700" marR="3636010">
              <a:lnSpc>
                <a:spcPct val="101299"/>
              </a:lnSpc>
              <a:spcBef>
                <a:spcPts val="5"/>
              </a:spcBef>
            </a:pPr>
            <a:r>
              <a:rPr sz="1200" spc="-5" dirty="0">
                <a:latin typeface="Calibri"/>
                <a:cs typeface="Calibri"/>
              </a:rPr>
              <a:t>Scuola media Castello del Matese  Scuola elementare San Gregorio Matese  Scuola media San Gregorio</a:t>
            </a:r>
            <a:r>
              <a:rPr sz="1200" spc="20" dirty="0">
                <a:latin typeface="Calibri"/>
                <a:cs typeface="Calibri"/>
              </a:rPr>
              <a:t> </a:t>
            </a:r>
            <a:r>
              <a:rPr sz="1200" spc="-5" dirty="0">
                <a:latin typeface="Calibri"/>
                <a:cs typeface="Calibri"/>
              </a:rPr>
              <a:t>Matese</a:t>
            </a:r>
            <a:endParaRPr sz="1200">
              <a:latin typeface="Calibri"/>
              <a:cs typeface="Calibri"/>
            </a:endParaRPr>
          </a:p>
          <a:p>
            <a:pPr>
              <a:lnSpc>
                <a:spcPct val="100000"/>
              </a:lnSpc>
              <a:spcBef>
                <a:spcPts val="5"/>
              </a:spcBef>
            </a:pPr>
            <a:endParaRPr sz="1250">
              <a:latin typeface="Times New Roman"/>
              <a:cs typeface="Times New Roman"/>
            </a:endParaRPr>
          </a:p>
          <a:p>
            <a:pPr marL="12700">
              <a:lnSpc>
                <a:spcPct val="100000"/>
              </a:lnSpc>
            </a:pPr>
            <a:r>
              <a:rPr sz="1200" b="1" spc="-5" dirty="0">
                <a:latin typeface="Calibri"/>
                <a:cs typeface="Calibri"/>
              </a:rPr>
              <a:t>Istituto Comprensivo “G. Falcone” </a:t>
            </a:r>
            <a:r>
              <a:rPr sz="1200" b="1" dirty="0">
                <a:latin typeface="Calibri"/>
                <a:cs typeface="Calibri"/>
              </a:rPr>
              <a:t>– </a:t>
            </a:r>
            <a:r>
              <a:rPr sz="1200" b="1" spc="-5" dirty="0">
                <a:latin typeface="Calibri"/>
                <a:cs typeface="Calibri"/>
              </a:rPr>
              <a:t>Piedimonte</a:t>
            </a:r>
            <a:r>
              <a:rPr sz="1200" b="1" spc="40" dirty="0">
                <a:latin typeface="Calibri"/>
                <a:cs typeface="Calibri"/>
              </a:rPr>
              <a:t> </a:t>
            </a:r>
            <a:r>
              <a:rPr sz="1200" b="1" spc="-5" dirty="0">
                <a:latin typeface="Calibri"/>
                <a:cs typeface="Calibri"/>
              </a:rPr>
              <a:t>Matese</a:t>
            </a:r>
            <a:endParaRPr sz="1200">
              <a:latin typeface="Calibri"/>
              <a:cs typeface="Calibri"/>
            </a:endParaRPr>
          </a:p>
          <a:p>
            <a:pPr marL="12700" marR="3728085">
              <a:lnSpc>
                <a:spcPct val="100800"/>
              </a:lnSpc>
              <a:spcBef>
                <a:spcPts val="10"/>
              </a:spcBef>
            </a:pPr>
            <a:r>
              <a:rPr sz="1200" spc="-5" dirty="0">
                <a:latin typeface="Calibri"/>
                <a:cs typeface="Calibri"/>
              </a:rPr>
              <a:t>Scuola elementare Sant’ </a:t>
            </a:r>
            <a:r>
              <a:rPr sz="1200" dirty="0">
                <a:latin typeface="Calibri"/>
                <a:cs typeface="Calibri"/>
              </a:rPr>
              <a:t>Angelo </a:t>
            </a:r>
            <a:r>
              <a:rPr sz="1200" spc="-5" dirty="0">
                <a:latin typeface="Calibri"/>
                <a:cs typeface="Calibri"/>
              </a:rPr>
              <a:t>d’Alife  Scuola media Sant’ Angelo</a:t>
            </a:r>
            <a:r>
              <a:rPr sz="1200" spc="20" dirty="0">
                <a:latin typeface="Calibri"/>
                <a:cs typeface="Calibri"/>
              </a:rPr>
              <a:t> </a:t>
            </a:r>
            <a:r>
              <a:rPr sz="1200" spc="-5" dirty="0">
                <a:latin typeface="Calibri"/>
                <a:cs typeface="Calibri"/>
              </a:rPr>
              <a:t>d’Alife</a:t>
            </a:r>
            <a:endParaRPr sz="1200">
              <a:latin typeface="Calibri"/>
              <a:cs typeface="Calibri"/>
            </a:endParaRPr>
          </a:p>
          <a:p>
            <a:pPr>
              <a:lnSpc>
                <a:spcPct val="100000"/>
              </a:lnSpc>
              <a:spcBef>
                <a:spcPts val="40"/>
              </a:spcBef>
            </a:pPr>
            <a:endParaRPr sz="1200">
              <a:latin typeface="Times New Roman"/>
              <a:cs typeface="Times New Roman"/>
            </a:endParaRPr>
          </a:p>
          <a:p>
            <a:pPr marL="12700" marR="3702050">
              <a:lnSpc>
                <a:spcPct val="101299"/>
              </a:lnSpc>
              <a:spcBef>
                <a:spcPts val="5"/>
              </a:spcBef>
            </a:pPr>
            <a:r>
              <a:rPr sz="1200" b="1" spc="-5" dirty="0">
                <a:latin typeface="Calibri"/>
                <a:cs typeface="Calibri"/>
              </a:rPr>
              <a:t>Istituto Comprensivo Gioia Sannitica  </a:t>
            </a:r>
            <a:r>
              <a:rPr sz="1200" spc="-5" dirty="0">
                <a:latin typeface="Calibri"/>
                <a:cs typeface="Calibri"/>
              </a:rPr>
              <a:t>Scuola elementare San Potito Sannitico  Scuola media San Potito</a:t>
            </a:r>
            <a:r>
              <a:rPr sz="1200" spc="-10" dirty="0">
                <a:latin typeface="Calibri"/>
                <a:cs typeface="Calibri"/>
              </a:rPr>
              <a:t> </a:t>
            </a:r>
            <a:r>
              <a:rPr sz="1200" spc="-5" dirty="0">
                <a:latin typeface="Calibri"/>
                <a:cs typeface="Calibri"/>
              </a:rPr>
              <a:t>Sannitico</a:t>
            </a:r>
            <a:endParaRPr sz="1200">
              <a:latin typeface="Calibri"/>
              <a:cs typeface="Calibri"/>
            </a:endParaRP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27965">
              <a:lnSpc>
                <a:spcPts val="1839"/>
              </a:lnSpc>
            </a:pPr>
            <a:r>
              <a:rPr sz="1600" b="1" spc="-5" dirty="0">
                <a:latin typeface="Arial"/>
                <a:cs typeface="Arial"/>
              </a:rPr>
              <a:t>Clubmil</a:t>
            </a:r>
            <a:r>
              <a:rPr sz="1600" b="1" dirty="0">
                <a:latin typeface="Arial"/>
                <a:cs typeface="Arial"/>
              </a:rPr>
              <a:t>a</a:t>
            </a:r>
            <a:r>
              <a:rPr sz="1600" b="1" spc="-5" dirty="0">
                <a:latin typeface="Arial"/>
                <a:cs typeface="Arial"/>
              </a:rPr>
              <a:t>n</a:t>
            </a:r>
            <a:r>
              <a:rPr sz="1600" b="1" spc="-10" dirty="0">
                <a:latin typeface="Arial"/>
                <a:cs typeface="Arial"/>
              </a:rPr>
              <a:t>o</a:t>
            </a:r>
            <a:r>
              <a:rPr sz="1600" b="1" spc="-5" dirty="0">
                <a:latin typeface="Arial"/>
                <a:cs typeface="Arial"/>
              </a:rPr>
              <a:t>.</a:t>
            </a:r>
            <a:r>
              <a:rPr sz="1600" b="1" dirty="0">
                <a:latin typeface="Arial"/>
                <a:cs typeface="Arial"/>
              </a:rPr>
              <a:t>n</a:t>
            </a:r>
            <a:r>
              <a:rPr sz="1600" b="1" spc="-5" dirty="0">
                <a:latin typeface="Arial"/>
                <a:cs typeface="Arial"/>
              </a:rPr>
              <a:t>et  10 marzo</a:t>
            </a:r>
            <a:r>
              <a:rPr sz="1600" b="1" spc="-5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38250" y="7557134"/>
            <a:ext cx="4905375" cy="22098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4092066"/>
            <a:ext cx="6108700" cy="3150235"/>
          </a:xfrm>
          <a:prstGeom prst="rect">
            <a:avLst/>
          </a:prstGeom>
        </p:spPr>
        <p:txBody>
          <a:bodyPr vert="horz" wrap="square" lIns="0" tIns="16510" rIns="0" bIns="0" rtlCol="0">
            <a:spAutoFit/>
          </a:bodyPr>
          <a:lstStyle/>
          <a:p>
            <a:pPr marL="12700" marR="11430">
              <a:lnSpc>
                <a:spcPct val="97800"/>
              </a:lnSpc>
              <a:spcBef>
                <a:spcPts val="130"/>
              </a:spcBef>
            </a:pPr>
            <a:r>
              <a:rPr sz="1150" dirty="0">
                <a:latin typeface="Cambria"/>
                <a:cs typeface="Cambria"/>
              </a:rPr>
              <a:t>Dopo il grande </a:t>
            </a:r>
            <a:r>
              <a:rPr sz="1150" spc="-5" dirty="0">
                <a:latin typeface="Cambria"/>
                <a:cs typeface="Cambria"/>
              </a:rPr>
              <a:t>successo </a:t>
            </a:r>
            <a:r>
              <a:rPr sz="1150" dirty="0">
                <a:latin typeface="Cambria"/>
                <a:cs typeface="Cambria"/>
              </a:rPr>
              <a:t>della </a:t>
            </a:r>
            <a:r>
              <a:rPr sz="1150" spc="-5" dirty="0">
                <a:latin typeface="Cambria"/>
                <a:cs typeface="Cambria"/>
              </a:rPr>
              <a:t>prima edizione, dal </a:t>
            </a:r>
            <a:r>
              <a:rPr sz="1150" dirty="0">
                <a:latin typeface="Cambria"/>
                <a:cs typeface="Cambria"/>
              </a:rPr>
              <a:t>16 </a:t>
            </a:r>
            <a:r>
              <a:rPr sz="1150" spc="-5" dirty="0">
                <a:latin typeface="Cambria"/>
                <a:cs typeface="Cambria"/>
              </a:rPr>
              <a:t>al 22 </a:t>
            </a:r>
            <a:r>
              <a:rPr sz="1150" dirty="0">
                <a:latin typeface="Cambria"/>
                <a:cs typeface="Cambria"/>
              </a:rPr>
              <a:t>marzo </a:t>
            </a:r>
            <a:r>
              <a:rPr sz="1150" spc="-5" dirty="0">
                <a:latin typeface="Cambria"/>
                <a:cs typeface="Cambria"/>
              </a:rPr>
              <a:t>2015 torna </a:t>
            </a:r>
            <a:r>
              <a:rPr sz="1150" dirty="0">
                <a:latin typeface="Cambria"/>
                <a:cs typeface="Cambria"/>
              </a:rPr>
              <a:t>in </a:t>
            </a:r>
            <a:r>
              <a:rPr sz="1150" spc="-10" dirty="0">
                <a:latin typeface="Cambria"/>
                <a:cs typeface="Cambria"/>
              </a:rPr>
              <a:t>tutte </a:t>
            </a:r>
            <a:r>
              <a:rPr sz="1150" spc="-5" dirty="0">
                <a:latin typeface="Cambria"/>
                <a:cs typeface="Cambria"/>
              </a:rPr>
              <a:t>le principali  città </a:t>
            </a:r>
            <a:r>
              <a:rPr sz="1150" dirty="0">
                <a:latin typeface="Cambria"/>
                <a:cs typeface="Cambria"/>
              </a:rPr>
              <a:t>della Penisola il </a:t>
            </a:r>
            <a:r>
              <a:rPr sz="1150" spc="-5" dirty="0">
                <a:latin typeface="Cambria"/>
                <a:cs typeface="Cambria"/>
              </a:rPr>
              <a:t>“</a:t>
            </a:r>
            <a:r>
              <a:rPr sz="1150" b="1" spc="-5" dirty="0">
                <a:latin typeface="Cambria"/>
                <a:cs typeface="Cambria"/>
              </a:rPr>
              <a:t>Festival della Cultura Creativa</a:t>
            </a:r>
            <a:r>
              <a:rPr sz="1150" spc="-5" dirty="0">
                <a:latin typeface="Cambria"/>
                <a:cs typeface="Cambria"/>
              </a:rPr>
              <a:t>”, primo festival </a:t>
            </a:r>
            <a:r>
              <a:rPr sz="1150" dirty="0">
                <a:latin typeface="Cambria"/>
                <a:cs typeface="Cambria"/>
              </a:rPr>
              <a:t>diffuso e </a:t>
            </a:r>
            <a:r>
              <a:rPr sz="1150" spc="-5" dirty="0">
                <a:latin typeface="Cambria"/>
                <a:cs typeface="Cambria"/>
              </a:rPr>
              <a:t>pervasivo d’Italia,  </a:t>
            </a:r>
            <a:r>
              <a:rPr sz="1150" dirty="0">
                <a:latin typeface="Cambria"/>
                <a:cs typeface="Cambria"/>
              </a:rPr>
              <a:t>ideato </a:t>
            </a:r>
            <a:r>
              <a:rPr sz="1150" spc="-5" dirty="0">
                <a:latin typeface="Cambria"/>
                <a:cs typeface="Cambria"/>
              </a:rPr>
              <a:t>dall’ABI per avvicinare </a:t>
            </a:r>
            <a:r>
              <a:rPr sz="1150" dirty="0">
                <a:latin typeface="Cambria"/>
                <a:cs typeface="Cambria"/>
              </a:rPr>
              <a:t>i </a:t>
            </a:r>
            <a:r>
              <a:rPr sz="1150" spc="-5" dirty="0">
                <a:latin typeface="Cambria"/>
                <a:cs typeface="Cambria"/>
              </a:rPr>
              <a:t>più giovani alla cultura, stimolandone al contempo la</a:t>
            </a:r>
            <a:r>
              <a:rPr sz="1150" spc="65" dirty="0">
                <a:latin typeface="Cambria"/>
                <a:cs typeface="Cambria"/>
              </a:rPr>
              <a:t> </a:t>
            </a:r>
            <a:r>
              <a:rPr sz="1150" spc="-5" dirty="0">
                <a:latin typeface="Cambria"/>
                <a:cs typeface="Cambria"/>
              </a:rPr>
              <a:t>creatività.</a:t>
            </a:r>
            <a:endParaRPr sz="1150">
              <a:latin typeface="Cambria"/>
              <a:cs typeface="Cambria"/>
            </a:endParaRPr>
          </a:p>
          <a:p>
            <a:pPr marL="12700" marR="8890">
              <a:lnSpc>
                <a:spcPct val="97400"/>
              </a:lnSpc>
            </a:pPr>
            <a:r>
              <a:rPr sz="1150" spc="-5" dirty="0">
                <a:latin typeface="Cambria"/>
                <a:cs typeface="Cambria"/>
              </a:rPr>
              <a:t>Sette </a:t>
            </a:r>
            <a:r>
              <a:rPr sz="1150" dirty="0">
                <a:latin typeface="Cambria"/>
                <a:cs typeface="Cambria"/>
              </a:rPr>
              <a:t>giorni </a:t>
            </a:r>
            <a:r>
              <a:rPr sz="1150" spc="-5" dirty="0">
                <a:latin typeface="Cambria"/>
                <a:cs typeface="Cambria"/>
              </a:rPr>
              <a:t>di concerti, visite guidate, riflessioni </a:t>
            </a:r>
            <a:r>
              <a:rPr sz="1150" spc="-10" dirty="0">
                <a:latin typeface="Cambria"/>
                <a:cs typeface="Cambria"/>
              </a:rPr>
              <a:t>ed </a:t>
            </a:r>
            <a:r>
              <a:rPr sz="1150" spc="-5" dirty="0">
                <a:latin typeface="Cambria"/>
                <a:cs typeface="Cambria"/>
              </a:rPr>
              <a:t>eventi organizzati </a:t>
            </a:r>
            <a:r>
              <a:rPr sz="1150" dirty="0">
                <a:latin typeface="Cambria"/>
                <a:cs typeface="Cambria"/>
              </a:rPr>
              <a:t>in </a:t>
            </a:r>
            <a:r>
              <a:rPr sz="1150" spc="-5" dirty="0">
                <a:latin typeface="Cambria"/>
                <a:cs typeface="Cambria"/>
              </a:rPr>
              <a:t>collaborazione con  scuole, associazioni </a:t>
            </a:r>
            <a:r>
              <a:rPr sz="1150" dirty="0">
                <a:latin typeface="Cambria"/>
                <a:cs typeface="Cambria"/>
              </a:rPr>
              <a:t>e </a:t>
            </a:r>
            <a:r>
              <a:rPr sz="1150" spc="-10" dirty="0">
                <a:latin typeface="Cambria"/>
                <a:cs typeface="Cambria"/>
              </a:rPr>
              <a:t>strutture </a:t>
            </a:r>
            <a:r>
              <a:rPr sz="1150" spc="-5" dirty="0">
                <a:latin typeface="Cambria"/>
                <a:cs typeface="Cambria"/>
              </a:rPr>
              <a:t>culturali, che avranno </a:t>
            </a:r>
            <a:r>
              <a:rPr sz="1150" spc="-10" dirty="0">
                <a:latin typeface="Cambria"/>
                <a:cs typeface="Cambria"/>
              </a:rPr>
              <a:t>un </a:t>
            </a:r>
            <a:r>
              <a:rPr sz="1150" spc="-5" dirty="0">
                <a:latin typeface="Cambria"/>
                <a:cs typeface="Cambria"/>
              </a:rPr>
              <a:t>unico grande tema centrale, quello scelto  per quest’anno, ossia “L’alfabeto del mondo </a:t>
            </a:r>
            <a:r>
              <a:rPr sz="1150" dirty="0">
                <a:latin typeface="Cambria"/>
                <a:cs typeface="Cambria"/>
              </a:rPr>
              <a:t>– </a:t>
            </a:r>
            <a:r>
              <a:rPr sz="1150" spc="-5" dirty="0">
                <a:latin typeface="Cambria"/>
                <a:cs typeface="Cambria"/>
              </a:rPr>
              <a:t>Leggiamo </a:t>
            </a:r>
            <a:r>
              <a:rPr sz="1150" dirty="0">
                <a:latin typeface="Cambria"/>
                <a:cs typeface="Cambria"/>
              </a:rPr>
              <a:t>i </a:t>
            </a:r>
            <a:r>
              <a:rPr sz="1150" spc="-5" dirty="0">
                <a:latin typeface="Cambria"/>
                <a:cs typeface="Cambria"/>
              </a:rPr>
              <a:t>segni intorno </a:t>
            </a:r>
            <a:r>
              <a:rPr sz="1150" dirty="0">
                <a:latin typeface="Cambria"/>
                <a:cs typeface="Cambria"/>
              </a:rPr>
              <a:t>a </a:t>
            </a:r>
            <a:r>
              <a:rPr sz="1150" spc="-5" dirty="0">
                <a:latin typeface="Cambria"/>
                <a:cs typeface="Cambria"/>
              </a:rPr>
              <a:t>noi </a:t>
            </a:r>
            <a:r>
              <a:rPr sz="1150" dirty="0">
                <a:latin typeface="Cambria"/>
                <a:cs typeface="Cambria"/>
              </a:rPr>
              <a:t>e</a:t>
            </a:r>
            <a:r>
              <a:rPr sz="1150" spc="90" dirty="0">
                <a:latin typeface="Cambria"/>
                <a:cs typeface="Cambria"/>
              </a:rPr>
              <a:t> </a:t>
            </a:r>
            <a:r>
              <a:rPr sz="1150" spc="-5" dirty="0">
                <a:latin typeface="Cambria"/>
                <a:cs typeface="Cambria"/>
              </a:rPr>
              <a:t>raccontiamo”.</a:t>
            </a:r>
            <a:endParaRPr sz="1150">
              <a:latin typeface="Cambria"/>
              <a:cs typeface="Cambria"/>
            </a:endParaRPr>
          </a:p>
          <a:p>
            <a:pPr marL="12700" marR="182245">
              <a:lnSpc>
                <a:spcPts val="1340"/>
              </a:lnSpc>
              <a:spcBef>
                <a:spcPts val="810"/>
              </a:spcBef>
            </a:pPr>
            <a:r>
              <a:rPr sz="1150" spc="-5" dirty="0">
                <a:latin typeface="Cambria"/>
                <a:cs typeface="Cambria"/>
              </a:rPr>
              <a:t>Il calendario prevede oltre 80 eventi </a:t>
            </a:r>
            <a:r>
              <a:rPr sz="1150" dirty="0">
                <a:latin typeface="Cambria"/>
                <a:cs typeface="Cambria"/>
              </a:rPr>
              <a:t>e </a:t>
            </a:r>
            <a:r>
              <a:rPr sz="1150" spc="-5" dirty="0">
                <a:latin typeface="Cambria"/>
                <a:cs typeface="Cambria"/>
              </a:rPr>
              <a:t>laboratori dedicati ad arte, archeologia, musica, canto,  lettura, teatro, robotica </a:t>
            </a:r>
            <a:r>
              <a:rPr sz="1150" dirty="0">
                <a:latin typeface="Cambria"/>
                <a:cs typeface="Cambria"/>
              </a:rPr>
              <a:t>e </a:t>
            </a:r>
            <a:r>
              <a:rPr sz="1150" spc="-5" dirty="0">
                <a:latin typeface="Cambria"/>
                <a:cs typeface="Cambria"/>
              </a:rPr>
              <a:t>nuove </a:t>
            </a:r>
            <a:r>
              <a:rPr sz="1150" dirty="0">
                <a:latin typeface="Cambria"/>
                <a:cs typeface="Cambria"/>
              </a:rPr>
              <a:t>tecnologie. A </a:t>
            </a:r>
            <a:r>
              <a:rPr sz="1150" spc="-5" dirty="0">
                <a:latin typeface="Cambria"/>
                <a:cs typeface="Cambria"/>
              </a:rPr>
              <a:t>Milano, partecipano alla manifestazione:</a:t>
            </a:r>
            <a:r>
              <a:rPr sz="1150" spc="90" dirty="0">
                <a:latin typeface="Cambria"/>
                <a:cs typeface="Cambria"/>
              </a:rPr>
              <a:t> </a:t>
            </a:r>
            <a:r>
              <a:rPr sz="1150" spc="-5" dirty="0">
                <a:latin typeface="Cambria"/>
                <a:cs typeface="Cambria"/>
              </a:rPr>
              <a:t>l’Istituto</a:t>
            </a:r>
            <a:endParaRPr sz="1150">
              <a:latin typeface="Cambria"/>
              <a:cs typeface="Cambria"/>
            </a:endParaRPr>
          </a:p>
          <a:p>
            <a:pPr marL="12700" marR="5080">
              <a:lnSpc>
                <a:spcPts val="1340"/>
              </a:lnSpc>
              <a:spcBef>
                <a:spcPts val="10"/>
              </a:spcBef>
            </a:pPr>
            <a:r>
              <a:rPr sz="1150" dirty="0">
                <a:latin typeface="Cambria"/>
                <a:cs typeface="Cambria"/>
              </a:rPr>
              <a:t>Comprensivo </a:t>
            </a:r>
            <a:r>
              <a:rPr sz="1150" spc="-5" dirty="0">
                <a:latin typeface="Cambria"/>
                <a:cs typeface="Cambria"/>
              </a:rPr>
              <a:t>Luigi Galvani, Gallerie d’Italia </a:t>
            </a:r>
            <a:r>
              <a:rPr sz="1150" dirty="0">
                <a:latin typeface="Cambria"/>
                <a:cs typeface="Cambria"/>
              </a:rPr>
              <a:t>– </a:t>
            </a:r>
            <a:r>
              <a:rPr sz="1150" spc="-5" dirty="0">
                <a:latin typeface="Cambria"/>
                <a:cs typeface="Cambria"/>
              </a:rPr>
              <a:t>Piazza </a:t>
            </a:r>
            <a:r>
              <a:rPr sz="1150" dirty="0">
                <a:latin typeface="Cambria"/>
                <a:cs typeface="Cambria"/>
              </a:rPr>
              <a:t>della </a:t>
            </a:r>
            <a:r>
              <a:rPr sz="1150" spc="-5" dirty="0">
                <a:latin typeface="Cambria"/>
                <a:cs typeface="Cambria"/>
              </a:rPr>
              <a:t>Scala, </a:t>
            </a:r>
            <a:r>
              <a:rPr sz="1150" dirty="0">
                <a:latin typeface="Cambria"/>
                <a:cs typeface="Cambria"/>
              </a:rPr>
              <a:t>il </a:t>
            </a:r>
            <a:r>
              <a:rPr sz="1150" spc="-5" dirty="0">
                <a:latin typeface="Cambria"/>
                <a:cs typeface="Cambria"/>
              </a:rPr>
              <a:t>Museo Nazionale </a:t>
            </a:r>
            <a:r>
              <a:rPr sz="1150" dirty="0">
                <a:latin typeface="Cambria"/>
                <a:cs typeface="Cambria"/>
              </a:rPr>
              <a:t>della </a:t>
            </a:r>
            <a:r>
              <a:rPr sz="1150" spc="-5" dirty="0">
                <a:latin typeface="Cambria"/>
                <a:cs typeface="Cambria"/>
              </a:rPr>
              <a:t>Scienza </a:t>
            </a:r>
            <a:r>
              <a:rPr sz="1150" dirty="0">
                <a:latin typeface="Cambria"/>
                <a:cs typeface="Cambria"/>
              </a:rPr>
              <a:t>e  della Tecnologia </a:t>
            </a:r>
            <a:r>
              <a:rPr sz="1150" spc="-5" dirty="0">
                <a:latin typeface="Cambria"/>
                <a:cs typeface="Cambria"/>
              </a:rPr>
              <a:t>Leonardo </a:t>
            </a:r>
            <a:r>
              <a:rPr sz="1150" dirty="0">
                <a:latin typeface="Cambria"/>
                <a:cs typeface="Cambria"/>
              </a:rPr>
              <a:t>da Vinci, </a:t>
            </a:r>
            <a:r>
              <a:rPr sz="1150" spc="-5" dirty="0">
                <a:latin typeface="Cambria"/>
                <a:cs typeface="Cambria"/>
              </a:rPr>
              <a:t>UniCredit Tower </a:t>
            </a:r>
            <a:r>
              <a:rPr sz="1150" dirty="0">
                <a:latin typeface="Cambria"/>
                <a:cs typeface="Cambria"/>
              </a:rPr>
              <a:t>– Tree</a:t>
            </a:r>
            <a:r>
              <a:rPr sz="1150" spc="-5" dirty="0">
                <a:latin typeface="Cambria"/>
                <a:cs typeface="Cambria"/>
              </a:rPr>
              <a:t> House.</a:t>
            </a:r>
            <a:endParaRPr sz="1150">
              <a:latin typeface="Cambria"/>
              <a:cs typeface="Cambria"/>
            </a:endParaRPr>
          </a:p>
          <a:p>
            <a:pPr marL="12700" marR="2024380">
              <a:lnSpc>
                <a:spcPts val="1330"/>
              </a:lnSpc>
              <a:spcBef>
                <a:spcPts val="785"/>
              </a:spcBef>
            </a:pPr>
            <a:r>
              <a:rPr sz="1150" dirty="0">
                <a:latin typeface="Cambria"/>
                <a:cs typeface="Cambria"/>
              </a:rPr>
              <a:t>Programma </a:t>
            </a:r>
            <a:r>
              <a:rPr sz="1150" spc="-5" dirty="0">
                <a:latin typeface="Cambria"/>
                <a:cs typeface="Cambria"/>
              </a:rPr>
              <a:t>in corso d’aggiornamento. </a:t>
            </a:r>
            <a:r>
              <a:rPr sz="1150" dirty="0">
                <a:latin typeface="Cambria"/>
                <a:cs typeface="Cambria"/>
              </a:rPr>
              <a:t>Per </a:t>
            </a:r>
            <a:r>
              <a:rPr sz="1150" spc="-5" dirty="0">
                <a:latin typeface="Cambria"/>
                <a:cs typeface="Cambria"/>
              </a:rPr>
              <a:t>maggiori informazioni  visita</a:t>
            </a:r>
            <a:r>
              <a:rPr sz="1150" dirty="0">
                <a:latin typeface="Cambria"/>
                <a:cs typeface="Cambria"/>
              </a:rPr>
              <a:t> </a:t>
            </a:r>
            <a:r>
              <a:rPr sz="1150" u="sng" spc="-5" dirty="0">
                <a:uFill>
                  <a:solidFill>
                    <a:srgbClr val="000000"/>
                  </a:solidFill>
                </a:uFill>
                <a:latin typeface="Cambria"/>
                <a:cs typeface="Cambria"/>
                <a:hlinkClick r:id="rId4"/>
              </a:rPr>
              <a:t>www.festivalculturacreativa.it</a:t>
            </a:r>
            <a:r>
              <a:rPr sz="1150" spc="-5" dirty="0">
                <a:latin typeface="Cambria"/>
                <a:cs typeface="Cambria"/>
                <a:hlinkClick r:id="rId4"/>
              </a:rPr>
              <a:t>.</a:t>
            </a:r>
            <a:endParaRPr sz="1150">
              <a:latin typeface="Cambria"/>
              <a:cs typeface="Cambria"/>
            </a:endParaRPr>
          </a:p>
          <a:p>
            <a:pPr marL="12700">
              <a:lnSpc>
                <a:spcPts val="1355"/>
              </a:lnSpc>
              <a:spcBef>
                <a:spcPts val="700"/>
              </a:spcBef>
            </a:pPr>
            <a:r>
              <a:rPr sz="1150" b="1" spc="-5" dirty="0">
                <a:latin typeface="Cambria"/>
                <a:cs typeface="Cambria"/>
              </a:rPr>
              <a:t>Festival della Cultura</a:t>
            </a:r>
            <a:r>
              <a:rPr sz="1150" b="1" spc="-10" dirty="0">
                <a:latin typeface="Cambria"/>
                <a:cs typeface="Cambria"/>
              </a:rPr>
              <a:t> </a:t>
            </a:r>
            <a:r>
              <a:rPr sz="1150" b="1" spc="-5" dirty="0">
                <a:latin typeface="Cambria"/>
                <a:cs typeface="Cambria"/>
              </a:rPr>
              <a:t>Creativa</a:t>
            </a:r>
            <a:endParaRPr sz="1150">
              <a:latin typeface="Cambria"/>
              <a:cs typeface="Cambria"/>
            </a:endParaRPr>
          </a:p>
          <a:p>
            <a:pPr marL="12700">
              <a:lnSpc>
                <a:spcPts val="1355"/>
              </a:lnSpc>
            </a:pPr>
            <a:r>
              <a:rPr sz="1150" dirty="0">
                <a:latin typeface="Cambria"/>
                <a:cs typeface="Cambria"/>
              </a:rPr>
              <a:t>dal </a:t>
            </a:r>
            <a:r>
              <a:rPr sz="1150" spc="-5" dirty="0">
                <a:latin typeface="Cambria"/>
                <a:cs typeface="Cambria"/>
              </a:rPr>
              <a:t>16 al </a:t>
            </a:r>
            <a:r>
              <a:rPr sz="1150" dirty="0">
                <a:latin typeface="Cambria"/>
                <a:cs typeface="Cambria"/>
              </a:rPr>
              <a:t>22 marzo</a:t>
            </a:r>
            <a:r>
              <a:rPr sz="1150" spc="-10" dirty="0">
                <a:latin typeface="Cambria"/>
                <a:cs typeface="Cambria"/>
              </a:rPr>
              <a:t> </a:t>
            </a:r>
            <a:r>
              <a:rPr sz="1150" spc="-5" dirty="0">
                <a:latin typeface="Cambria"/>
                <a:cs typeface="Cambria"/>
              </a:rPr>
              <a:t>2015</a:t>
            </a:r>
            <a:endParaRPr sz="1150">
              <a:latin typeface="Cambria"/>
              <a:cs typeface="Cambria"/>
            </a:endParaRPr>
          </a:p>
          <a:p>
            <a:pPr marL="12700" marR="156210" indent="30480">
              <a:lnSpc>
                <a:spcPts val="1340"/>
              </a:lnSpc>
              <a:spcBef>
                <a:spcPts val="810"/>
              </a:spcBef>
            </a:pPr>
            <a:r>
              <a:rPr sz="1150" i="1" dirty="0">
                <a:latin typeface="Cambria"/>
                <a:cs typeface="Cambria"/>
              </a:rPr>
              <a:t>La </a:t>
            </a:r>
            <a:r>
              <a:rPr sz="1150" i="1" spc="-5" dirty="0">
                <a:latin typeface="Cambria"/>
                <a:cs typeface="Cambria"/>
              </a:rPr>
              <a:t>manifestazione ha </a:t>
            </a:r>
            <a:r>
              <a:rPr sz="1150" i="1" dirty="0">
                <a:latin typeface="Cambria"/>
                <a:cs typeface="Cambria"/>
              </a:rPr>
              <a:t>il </a:t>
            </a:r>
            <a:r>
              <a:rPr sz="1150" i="1" spc="-5" dirty="0">
                <a:latin typeface="Cambria"/>
                <a:cs typeface="Cambria"/>
              </a:rPr>
              <a:t>Patrocinio dell’UNESCO </a:t>
            </a:r>
            <a:r>
              <a:rPr sz="1150" i="1" dirty="0">
                <a:latin typeface="Cambria"/>
                <a:cs typeface="Cambria"/>
              </a:rPr>
              <a:t>e </a:t>
            </a:r>
            <a:r>
              <a:rPr sz="1150" i="1" spc="-5" dirty="0">
                <a:latin typeface="Cambria"/>
                <a:cs typeface="Cambria"/>
              </a:rPr>
              <a:t>del Ministero </a:t>
            </a:r>
            <a:r>
              <a:rPr sz="1150" i="1" dirty="0">
                <a:latin typeface="Cambria"/>
                <a:cs typeface="Cambria"/>
              </a:rPr>
              <a:t>dei </a:t>
            </a:r>
            <a:r>
              <a:rPr sz="1150" i="1" spc="-5" dirty="0">
                <a:latin typeface="Cambria"/>
                <a:cs typeface="Cambria"/>
              </a:rPr>
              <a:t>Beni </a:t>
            </a:r>
            <a:r>
              <a:rPr sz="1150" i="1" dirty="0">
                <a:latin typeface="Cambria"/>
                <a:cs typeface="Cambria"/>
              </a:rPr>
              <a:t>e </a:t>
            </a:r>
            <a:r>
              <a:rPr sz="1150" i="1" spc="-5" dirty="0">
                <a:latin typeface="Cambria"/>
                <a:cs typeface="Cambria"/>
              </a:rPr>
              <a:t>delle Attività Culturali </a:t>
            </a:r>
            <a:r>
              <a:rPr sz="1150" i="1" dirty="0">
                <a:latin typeface="Cambria"/>
                <a:cs typeface="Cambria"/>
              </a:rPr>
              <a:t>e  </a:t>
            </a:r>
            <a:r>
              <a:rPr sz="1150" i="1" spc="-5" dirty="0">
                <a:latin typeface="Cambria"/>
                <a:cs typeface="Cambria"/>
              </a:rPr>
              <a:t>del Turismo </a:t>
            </a:r>
            <a:r>
              <a:rPr sz="1150" i="1" dirty="0">
                <a:latin typeface="Cambria"/>
                <a:cs typeface="Cambria"/>
              </a:rPr>
              <a:t>e la media </a:t>
            </a:r>
            <a:r>
              <a:rPr sz="1150" i="1" spc="-5" dirty="0">
                <a:latin typeface="Cambria"/>
                <a:cs typeface="Cambria"/>
              </a:rPr>
              <a:t>partnership della</a:t>
            </a:r>
            <a:r>
              <a:rPr sz="1150" i="1" spc="-35" dirty="0">
                <a:latin typeface="Cambria"/>
                <a:cs typeface="Cambria"/>
              </a:rPr>
              <a:t> </a:t>
            </a:r>
            <a:r>
              <a:rPr sz="1150" i="1" spc="-5" dirty="0">
                <a:latin typeface="Cambria"/>
                <a:cs typeface="Cambria"/>
              </a:rPr>
              <a:t>Rai.</a:t>
            </a:r>
            <a:endParaRPr sz="1150">
              <a:latin typeface="Cambria"/>
              <a:cs typeface="Cambria"/>
            </a:endParaRPr>
          </a:p>
        </p:txBody>
      </p:sp>
      <p:sp>
        <p:nvSpPr>
          <p:cNvPr id="6" name="object 6"/>
          <p:cNvSpPr/>
          <p:nvPr/>
        </p:nvSpPr>
        <p:spPr>
          <a:xfrm>
            <a:off x="1685415" y="2528265"/>
            <a:ext cx="4119172" cy="48326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95620" y="3577960"/>
            <a:ext cx="5976689" cy="183171"/>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0848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Comu</a:t>
            </a:r>
            <a:r>
              <a:rPr sz="1600" b="1" spc="-15" dirty="0">
                <a:latin typeface="Arial"/>
                <a:cs typeface="Arial"/>
              </a:rPr>
              <a:t>n</a:t>
            </a:r>
            <a:r>
              <a:rPr sz="1600" b="1" spc="-5" dirty="0">
                <a:latin typeface="Arial"/>
                <a:cs typeface="Arial"/>
              </a:rPr>
              <a:t>e</a:t>
            </a:r>
            <a:r>
              <a:rPr sz="1600" b="1" spc="15" dirty="0">
                <a:latin typeface="Arial"/>
                <a:cs typeface="Arial"/>
              </a:rPr>
              <a:t>.</a:t>
            </a:r>
            <a:r>
              <a:rPr sz="1600" b="1" spc="-30" dirty="0">
                <a:latin typeface="Arial"/>
                <a:cs typeface="Arial"/>
              </a:rPr>
              <a:t>v</a:t>
            </a:r>
            <a:r>
              <a:rPr sz="1600" b="1" spc="5" dirty="0">
                <a:latin typeface="Arial"/>
                <a:cs typeface="Arial"/>
              </a:rPr>
              <a:t>i</a:t>
            </a:r>
            <a:r>
              <a:rPr sz="1600" b="1" spc="-5" dirty="0">
                <a:latin typeface="Arial"/>
                <a:cs typeface="Arial"/>
              </a:rPr>
              <a:t>cen</a:t>
            </a:r>
            <a:r>
              <a:rPr sz="1600" b="1" spc="5" dirty="0">
                <a:latin typeface="Arial"/>
                <a:cs typeface="Arial"/>
              </a:rPr>
              <a:t>z</a:t>
            </a:r>
            <a:r>
              <a:rPr sz="1600" b="1" spc="-5" dirty="0">
                <a:latin typeface="Arial"/>
                <a:cs typeface="Arial"/>
              </a:rPr>
              <a:t>a.it  10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5562599"/>
            <a:ext cx="2857500" cy="260032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268535"/>
            <a:ext cx="5377180" cy="2225675"/>
          </a:xfrm>
          <a:prstGeom prst="rect">
            <a:avLst/>
          </a:prstGeom>
        </p:spPr>
        <p:txBody>
          <a:bodyPr vert="horz" wrap="square" lIns="0" tIns="93345" rIns="0" bIns="0" rtlCol="0">
            <a:spAutoFit/>
          </a:bodyPr>
          <a:lstStyle/>
          <a:p>
            <a:pPr marL="12700">
              <a:lnSpc>
                <a:spcPct val="100000"/>
              </a:lnSpc>
              <a:spcBef>
                <a:spcPts val="735"/>
              </a:spcBef>
            </a:pPr>
            <a:r>
              <a:rPr sz="1200" b="1" spc="-5" dirty="0">
                <a:latin typeface="Times New Roman"/>
                <a:cs typeface="Times New Roman"/>
              </a:rPr>
              <a:t>Dal </a:t>
            </a:r>
            <a:r>
              <a:rPr sz="1200" b="1" dirty="0">
                <a:latin typeface="Times New Roman"/>
                <a:cs typeface="Times New Roman"/>
              </a:rPr>
              <a:t>17/03/2015 al </a:t>
            </a:r>
            <a:r>
              <a:rPr sz="1200" b="1" spc="-5" dirty="0">
                <a:latin typeface="Times New Roman"/>
                <a:cs typeface="Times New Roman"/>
              </a:rPr>
              <a:t>22/03/2015</a:t>
            </a:r>
            <a:endParaRPr sz="1200">
              <a:latin typeface="Times New Roman"/>
              <a:cs typeface="Times New Roman"/>
            </a:endParaRPr>
          </a:p>
          <a:p>
            <a:pPr>
              <a:lnSpc>
                <a:spcPct val="100000"/>
              </a:lnSpc>
              <a:spcBef>
                <a:spcPts val="30"/>
              </a:spcBef>
            </a:pPr>
            <a:endParaRPr sz="1250">
              <a:latin typeface="Times New Roman"/>
              <a:cs typeface="Times New Roman"/>
            </a:endParaRPr>
          </a:p>
          <a:p>
            <a:pPr marL="12700" marR="164465">
              <a:lnSpc>
                <a:spcPts val="2760"/>
              </a:lnSpc>
            </a:pPr>
            <a:r>
              <a:rPr sz="2400" b="1" dirty="0">
                <a:latin typeface="Times New Roman"/>
                <a:cs typeface="Times New Roman"/>
              </a:rPr>
              <a:t>Festival </a:t>
            </a:r>
            <a:r>
              <a:rPr sz="2400" b="1" spc="-5" dirty="0">
                <a:latin typeface="Times New Roman"/>
                <a:cs typeface="Times New Roman"/>
              </a:rPr>
              <a:t>della Cultura </a:t>
            </a:r>
            <a:r>
              <a:rPr sz="2400" b="1" spc="-10" dirty="0">
                <a:latin typeface="Times New Roman"/>
                <a:cs typeface="Times New Roman"/>
              </a:rPr>
              <a:t>Creativa </a:t>
            </a:r>
            <a:r>
              <a:rPr sz="2400" b="1" dirty="0">
                <a:latin typeface="Times New Roman"/>
                <a:cs typeface="Times New Roman"/>
              </a:rPr>
              <a:t>- I </a:t>
            </a:r>
            <a:r>
              <a:rPr sz="2400" b="1" spc="-5" dirty="0">
                <a:latin typeface="Times New Roman"/>
                <a:cs typeface="Times New Roman"/>
              </a:rPr>
              <a:t>Segni  dell'Uomo</a:t>
            </a:r>
            <a:endParaRPr sz="2400">
              <a:latin typeface="Times New Roman"/>
              <a:cs typeface="Times New Roman"/>
            </a:endParaRPr>
          </a:p>
          <a:p>
            <a:pPr marL="12700" marR="5080">
              <a:lnSpc>
                <a:spcPts val="2080"/>
              </a:lnSpc>
              <a:spcBef>
                <a:spcPts val="1375"/>
              </a:spcBef>
            </a:pPr>
            <a:r>
              <a:rPr sz="1800" b="1" spc="-5" dirty="0">
                <a:latin typeface="Times New Roman"/>
                <a:cs typeface="Times New Roman"/>
              </a:rPr>
              <a:t>Palazzo </a:t>
            </a:r>
            <a:r>
              <a:rPr sz="1800" b="1" dirty="0">
                <a:latin typeface="Times New Roman"/>
                <a:cs typeface="Times New Roman"/>
              </a:rPr>
              <a:t>Leoni Montanari. </a:t>
            </a:r>
            <a:r>
              <a:rPr sz="1800" b="1" spc="-5" dirty="0">
                <a:latin typeface="Times New Roman"/>
                <a:cs typeface="Times New Roman"/>
              </a:rPr>
              <a:t>Un museo </a:t>
            </a:r>
            <a:r>
              <a:rPr sz="1800" b="1" dirty="0">
                <a:latin typeface="Times New Roman"/>
                <a:cs typeface="Times New Roman"/>
              </a:rPr>
              <a:t>colmo </a:t>
            </a:r>
            <a:r>
              <a:rPr sz="1800" b="1" spc="-5" dirty="0">
                <a:latin typeface="Times New Roman"/>
                <a:cs typeface="Times New Roman"/>
              </a:rPr>
              <a:t>di </a:t>
            </a:r>
            <a:r>
              <a:rPr sz="1800" b="1" dirty="0">
                <a:latin typeface="Times New Roman"/>
                <a:cs typeface="Times New Roman"/>
              </a:rPr>
              <a:t>storie </a:t>
            </a:r>
            <a:r>
              <a:rPr sz="1800" b="1" spc="-5" dirty="0">
                <a:latin typeface="Times New Roman"/>
                <a:cs typeface="Times New Roman"/>
              </a:rPr>
              <a:t>da  </a:t>
            </a:r>
            <a:r>
              <a:rPr sz="1800" b="1" dirty="0">
                <a:latin typeface="Times New Roman"/>
                <a:cs typeface="Times New Roman"/>
              </a:rPr>
              <a:t>scoprire </a:t>
            </a:r>
            <a:r>
              <a:rPr sz="1800" b="1" spc="-5" dirty="0">
                <a:latin typeface="Times New Roman"/>
                <a:cs typeface="Times New Roman"/>
              </a:rPr>
              <a:t>attraverso </a:t>
            </a:r>
            <a:r>
              <a:rPr sz="1800" b="1" dirty="0">
                <a:latin typeface="Times New Roman"/>
                <a:cs typeface="Times New Roman"/>
              </a:rPr>
              <a:t>le opere, la </a:t>
            </a:r>
            <a:r>
              <a:rPr sz="1800" b="1" spc="-5" dirty="0">
                <a:latin typeface="Times New Roman"/>
                <a:cs typeface="Times New Roman"/>
              </a:rPr>
              <a:t>musica </a:t>
            </a:r>
            <a:r>
              <a:rPr sz="1800" b="1" dirty="0">
                <a:latin typeface="Times New Roman"/>
                <a:cs typeface="Times New Roman"/>
              </a:rPr>
              <a:t>e le</a:t>
            </a:r>
            <a:r>
              <a:rPr sz="1800" b="1" spc="-10" dirty="0">
                <a:latin typeface="Times New Roman"/>
                <a:cs typeface="Times New Roman"/>
              </a:rPr>
              <a:t> </a:t>
            </a:r>
            <a:r>
              <a:rPr sz="1800" b="1" spc="-5" dirty="0">
                <a:latin typeface="Times New Roman"/>
                <a:cs typeface="Times New Roman"/>
              </a:rPr>
              <a:t>fiabe</a:t>
            </a:r>
            <a:endParaRPr sz="1800">
              <a:latin typeface="Times New Roman"/>
              <a:cs typeface="Times New Roman"/>
            </a:endParaRPr>
          </a:p>
          <a:p>
            <a:pPr marL="12700">
              <a:lnSpc>
                <a:spcPct val="100000"/>
              </a:lnSpc>
              <a:spcBef>
                <a:spcPts val="1280"/>
              </a:spcBef>
            </a:pPr>
            <a:r>
              <a:rPr sz="1200" b="1" spc="-5" dirty="0">
                <a:latin typeface="Times New Roman"/>
                <a:cs typeface="Times New Roman"/>
              </a:rPr>
              <a:t>Gallerie </a:t>
            </a:r>
            <a:r>
              <a:rPr sz="1200" b="1" dirty="0">
                <a:latin typeface="Times New Roman"/>
                <a:cs typeface="Times New Roman"/>
              </a:rPr>
              <a:t>d'Italia - </a:t>
            </a:r>
            <a:r>
              <a:rPr sz="1200" b="1" spc="-5" dirty="0">
                <a:latin typeface="Times New Roman"/>
                <a:cs typeface="Times New Roman"/>
              </a:rPr>
              <a:t>Palazzo </a:t>
            </a:r>
            <a:r>
              <a:rPr sz="1200" b="1" dirty="0">
                <a:latin typeface="Times New Roman"/>
                <a:cs typeface="Times New Roman"/>
              </a:rPr>
              <a:t>Leoni</a:t>
            </a:r>
            <a:r>
              <a:rPr sz="1200" b="1" spc="15" dirty="0">
                <a:latin typeface="Times New Roman"/>
                <a:cs typeface="Times New Roman"/>
              </a:rPr>
              <a:t> </a:t>
            </a:r>
            <a:r>
              <a:rPr sz="1200" b="1" spc="-5" dirty="0">
                <a:latin typeface="Times New Roman"/>
                <a:cs typeface="Times New Roman"/>
              </a:rPr>
              <a:t>Montanari</a:t>
            </a:r>
            <a:endParaRPr sz="1200">
              <a:latin typeface="Times New Roman"/>
              <a:cs typeface="Times New Roman"/>
            </a:endParaRPr>
          </a:p>
        </p:txBody>
      </p:sp>
      <p:sp>
        <p:nvSpPr>
          <p:cNvPr id="6" name="object 6"/>
          <p:cNvSpPr txBox="1"/>
          <p:nvPr/>
        </p:nvSpPr>
        <p:spPr>
          <a:xfrm>
            <a:off x="3665346" y="5614898"/>
            <a:ext cx="3048635" cy="2379345"/>
          </a:xfrm>
          <a:prstGeom prst="rect">
            <a:avLst/>
          </a:prstGeom>
        </p:spPr>
        <p:txBody>
          <a:bodyPr vert="horz" wrap="square" lIns="0" tIns="12700" rIns="0" bIns="0" rtlCol="0">
            <a:spAutoFit/>
          </a:bodyPr>
          <a:lstStyle/>
          <a:p>
            <a:pPr marL="12700" marR="283210">
              <a:lnSpc>
                <a:spcPct val="116500"/>
              </a:lnSpc>
              <a:spcBef>
                <a:spcPts val="100"/>
              </a:spcBef>
            </a:pPr>
            <a:r>
              <a:rPr sz="1100" dirty="0">
                <a:latin typeface="Calibri"/>
                <a:cs typeface="Calibri"/>
              </a:rPr>
              <a:t>In occasione </a:t>
            </a:r>
            <a:r>
              <a:rPr sz="1100" spc="-5" dirty="0">
                <a:latin typeface="Calibri"/>
                <a:cs typeface="Calibri"/>
              </a:rPr>
              <a:t>dell’edizione 2015 del Festival </a:t>
            </a:r>
            <a:r>
              <a:rPr sz="1100" dirty="0">
                <a:latin typeface="Calibri"/>
                <a:cs typeface="Calibri"/>
              </a:rPr>
              <a:t>della  </a:t>
            </a:r>
            <a:r>
              <a:rPr sz="1100" spc="-5" dirty="0">
                <a:latin typeface="Calibri"/>
                <a:cs typeface="Calibri"/>
              </a:rPr>
              <a:t>Cultura Creativa</a:t>
            </a:r>
            <a:endParaRPr sz="1100">
              <a:latin typeface="Calibri"/>
              <a:cs typeface="Calibri"/>
            </a:endParaRPr>
          </a:p>
          <a:p>
            <a:pPr marL="12700" marR="5080">
              <a:lnSpc>
                <a:spcPct val="116799"/>
              </a:lnSpc>
              <a:spcBef>
                <a:spcPts val="5"/>
              </a:spcBef>
              <a:buChar char="-"/>
              <a:tabLst>
                <a:tab pos="87630" algn="l"/>
              </a:tabLst>
            </a:pPr>
            <a:r>
              <a:rPr sz="1100" dirty="0">
                <a:latin typeface="Calibri"/>
                <a:cs typeface="Calibri"/>
              </a:rPr>
              <a:t>Le </a:t>
            </a:r>
            <a:r>
              <a:rPr sz="1100" spc="-5" dirty="0">
                <a:latin typeface="Calibri"/>
                <a:cs typeface="Calibri"/>
              </a:rPr>
              <a:t>banche </a:t>
            </a:r>
            <a:r>
              <a:rPr sz="1100" dirty="0">
                <a:latin typeface="Calibri"/>
                <a:cs typeface="Calibri"/>
              </a:rPr>
              <a:t>per i </a:t>
            </a:r>
            <a:r>
              <a:rPr sz="1100" spc="-5" dirty="0">
                <a:latin typeface="Calibri"/>
                <a:cs typeface="Calibri"/>
              </a:rPr>
              <a:t>giovani </a:t>
            </a:r>
            <a:r>
              <a:rPr sz="1100" dirty="0">
                <a:latin typeface="Calibri"/>
                <a:cs typeface="Calibri"/>
              </a:rPr>
              <a:t>e </a:t>
            </a:r>
            <a:r>
              <a:rPr sz="1100" spc="-10" dirty="0">
                <a:latin typeface="Calibri"/>
                <a:cs typeface="Calibri"/>
              </a:rPr>
              <a:t>il </a:t>
            </a:r>
            <a:r>
              <a:rPr sz="1100" spc="-5" dirty="0">
                <a:latin typeface="Calibri"/>
                <a:cs typeface="Calibri"/>
              </a:rPr>
              <a:t>territorio, promosso  dall’Associazione Bancaria Italiana </a:t>
            </a:r>
            <a:r>
              <a:rPr sz="1100" dirty="0">
                <a:latin typeface="Calibri"/>
                <a:cs typeface="Calibri"/>
              </a:rPr>
              <a:t>e </a:t>
            </a:r>
            <a:r>
              <a:rPr sz="1100" spc="-5" dirty="0">
                <a:latin typeface="Calibri"/>
                <a:cs typeface="Calibri"/>
              </a:rPr>
              <a:t>dedicato </a:t>
            </a:r>
            <a:r>
              <a:rPr sz="1100" dirty="0">
                <a:latin typeface="Calibri"/>
                <a:cs typeface="Calibri"/>
              </a:rPr>
              <a:t>al </a:t>
            </a:r>
            <a:r>
              <a:rPr sz="1100" spc="-5" dirty="0">
                <a:latin typeface="Calibri"/>
                <a:cs typeface="Calibri"/>
              </a:rPr>
              <a:t>tema  L’Alfabeto del</a:t>
            </a:r>
            <a:r>
              <a:rPr sz="1100" spc="-10" dirty="0">
                <a:latin typeface="Calibri"/>
                <a:cs typeface="Calibri"/>
              </a:rPr>
              <a:t> </a:t>
            </a:r>
            <a:r>
              <a:rPr sz="1100" spc="-5" dirty="0">
                <a:latin typeface="Calibri"/>
                <a:cs typeface="Calibri"/>
              </a:rPr>
              <a:t>Mondo</a:t>
            </a:r>
            <a:endParaRPr sz="1100">
              <a:latin typeface="Calibri"/>
              <a:cs typeface="Calibri"/>
            </a:endParaRPr>
          </a:p>
          <a:p>
            <a:pPr marL="12700" marR="29209">
              <a:lnSpc>
                <a:spcPct val="117100"/>
              </a:lnSpc>
              <a:buChar char="-"/>
              <a:tabLst>
                <a:tab pos="87630" algn="l"/>
              </a:tabLst>
            </a:pPr>
            <a:r>
              <a:rPr sz="1100" spc="-5" dirty="0">
                <a:latin typeface="Calibri"/>
                <a:cs typeface="Calibri"/>
              </a:rPr>
              <a:t>Leggiamo </a:t>
            </a:r>
            <a:r>
              <a:rPr sz="1100" dirty="0">
                <a:latin typeface="Calibri"/>
                <a:cs typeface="Calibri"/>
              </a:rPr>
              <a:t>i segni </a:t>
            </a:r>
            <a:r>
              <a:rPr sz="1100" spc="-5" dirty="0">
                <a:latin typeface="Calibri"/>
                <a:cs typeface="Calibri"/>
              </a:rPr>
              <a:t>intorno </a:t>
            </a:r>
            <a:r>
              <a:rPr sz="1100" dirty="0">
                <a:latin typeface="Calibri"/>
                <a:cs typeface="Calibri"/>
              </a:rPr>
              <a:t>a noi e </a:t>
            </a:r>
            <a:r>
              <a:rPr sz="1100" spc="-5" dirty="0">
                <a:latin typeface="Calibri"/>
                <a:cs typeface="Calibri"/>
              </a:rPr>
              <a:t>raccontiamo, </a:t>
            </a:r>
            <a:r>
              <a:rPr sz="1100" dirty="0">
                <a:latin typeface="Calibri"/>
                <a:cs typeface="Calibri"/>
              </a:rPr>
              <a:t>viene  </a:t>
            </a:r>
            <a:r>
              <a:rPr sz="1100" spc="-5" dirty="0">
                <a:latin typeface="Calibri"/>
                <a:cs typeface="Calibri"/>
              </a:rPr>
              <a:t>proposto un programma di attività ispirate </a:t>
            </a:r>
            <a:r>
              <a:rPr sz="1100" dirty="0">
                <a:latin typeface="Calibri"/>
                <a:cs typeface="Calibri"/>
              </a:rPr>
              <a:t>ad </a:t>
            </a:r>
            <a:r>
              <a:rPr sz="1100" spc="-5" dirty="0">
                <a:latin typeface="Calibri"/>
                <a:cs typeface="Calibri"/>
              </a:rPr>
              <a:t>alcune  </a:t>
            </a:r>
            <a:r>
              <a:rPr sz="1100" dirty="0">
                <a:latin typeface="Calibri"/>
                <a:cs typeface="Calibri"/>
              </a:rPr>
              <a:t>opere </a:t>
            </a:r>
            <a:r>
              <a:rPr sz="1100" spc="-5" dirty="0">
                <a:latin typeface="Calibri"/>
                <a:cs typeface="Calibri"/>
              </a:rPr>
              <a:t>del Settecento </a:t>
            </a:r>
            <a:r>
              <a:rPr sz="1100" dirty="0">
                <a:latin typeface="Calibri"/>
                <a:cs typeface="Calibri"/>
              </a:rPr>
              <a:t>veneto, </a:t>
            </a:r>
            <a:r>
              <a:rPr sz="1100" spc="-5" dirty="0">
                <a:latin typeface="Calibri"/>
                <a:cs typeface="Calibri"/>
              </a:rPr>
              <a:t>appartenenti alle  </a:t>
            </a:r>
            <a:r>
              <a:rPr sz="1100" dirty="0">
                <a:latin typeface="Calibri"/>
                <a:cs typeface="Calibri"/>
              </a:rPr>
              <a:t>collezioni </a:t>
            </a:r>
            <a:r>
              <a:rPr sz="1100" spc="-5" dirty="0">
                <a:latin typeface="Calibri"/>
                <a:cs typeface="Calibri"/>
              </a:rPr>
              <a:t>delle </a:t>
            </a:r>
            <a:r>
              <a:rPr sz="1100" dirty="0">
                <a:latin typeface="Calibri"/>
                <a:cs typeface="Calibri"/>
              </a:rPr>
              <a:t>Gallerie </a:t>
            </a:r>
            <a:r>
              <a:rPr sz="1100" spc="-5" dirty="0">
                <a:latin typeface="Calibri"/>
                <a:cs typeface="Calibri"/>
              </a:rPr>
              <a:t>di Palazzo </a:t>
            </a:r>
            <a:r>
              <a:rPr sz="1100" dirty="0">
                <a:latin typeface="Calibri"/>
                <a:cs typeface="Calibri"/>
              </a:rPr>
              <a:t>Leoni </a:t>
            </a:r>
            <a:r>
              <a:rPr sz="1100" spc="-5" dirty="0">
                <a:latin typeface="Calibri"/>
                <a:cs typeface="Calibri"/>
              </a:rPr>
              <a:t>Montanari,  scelte per </a:t>
            </a:r>
            <a:r>
              <a:rPr sz="1100" dirty="0">
                <a:latin typeface="Calibri"/>
                <a:cs typeface="Calibri"/>
              </a:rPr>
              <a:t>la </a:t>
            </a:r>
            <a:r>
              <a:rPr sz="1100" spc="-5" dirty="0">
                <a:latin typeface="Calibri"/>
                <a:cs typeface="Calibri"/>
              </a:rPr>
              <a:t>particolare vivacità dei loro contenuti,  spunti formidabili per un viaggio </a:t>
            </a:r>
            <a:r>
              <a:rPr sz="1100" dirty="0">
                <a:latin typeface="Calibri"/>
                <a:cs typeface="Calibri"/>
              </a:rPr>
              <a:t>al </a:t>
            </a:r>
            <a:r>
              <a:rPr sz="1100" spc="-5" dirty="0">
                <a:latin typeface="Calibri"/>
                <a:cs typeface="Calibri"/>
              </a:rPr>
              <a:t>contempo di  conoscenza </a:t>
            </a:r>
            <a:r>
              <a:rPr sz="1100" dirty="0">
                <a:latin typeface="Calibri"/>
                <a:cs typeface="Calibri"/>
              </a:rPr>
              <a:t>e </a:t>
            </a:r>
            <a:r>
              <a:rPr sz="1100" spc="-5" dirty="0">
                <a:latin typeface="Calibri"/>
                <a:cs typeface="Calibri"/>
              </a:rPr>
              <a:t>di fantasia.</a:t>
            </a:r>
            <a:endParaRPr sz="1100">
              <a:latin typeface="Calibri"/>
              <a:cs typeface="Calibri"/>
            </a:endParaRPr>
          </a:p>
        </p:txBody>
      </p:sp>
      <p:sp>
        <p:nvSpPr>
          <p:cNvPr id="7" name="object 7"/>
          <p:cNvSpPr txBox="1"/>
          <p:nvPr/>
        </p:nvSpPr>
        <p:spPr>
          <a:xfrm>
            <a:off x="706627" y="8519921"/>
            <a:ext cx="4117340" cy="1264920"/>
          </a:xfrm>
          <a:prstGeom prst="rect">
            <a:avLst/>
          </a:prstGeom>
        </p:spPr>
        <p:txBody>
          <a:bodyPr vert="horz" wrap="square" lIns="0" tIns="24765" rIns="0" bIns="0" rtlCol="0">
            <a:spAutoFit/>
          </a:bodyPr>
          <a:lstStyle/>
          <a:p>
            <a:pPr marL="12700" marR="5080">
              <a:lnSpc>
                <a:spcPts val="1380"/>
              </a:lnSpc>
              <a:spcBef>
                <a:spcPts val="195"/>
              </a:spcBef>
            </a:pPr>
            <a:r>
              <a:rPr sz="1200" b="1" dirty="0">
                <a:latin typeface="Times New Roman"/>
                <a:cs typeface="Times New Roman"/>
              </a:rPr>
              <a:t>Luogo </a:t>
            </a:r>
            <a:r>
              <a:rPr sz="1200" b="1" spc="-5" dirty="0">
                <a:latin typeface="Times New Roman"/>
                <a:cs typeface="Times New Roman"/>
              </a:rPr>
              <a:t>di svolgimento</a:t>
            </a:r>
            <a:r>
              <a:rPr sz="1200" spc="-5" dirty="0">
                <a:latin typeface="Times New Roman"/>
                <a:cs typeface="Times New Roman"/>
              </a:rPr>
              <a:t>: Gallerie d'Italia </a:t>
            </a:r>
            <a:r>
              <a:rPr sz="1200" dirty="0">
                <a:latin typeface="Times New Roman"/>
                <a:cs typeface="Times New Roman"/>
              </a:rPr>
              <a:t>- Palazzo </a:t>
            </a:r>
            <a:r>
              <a:rPr sz="1200" spc="-10" dirty="0">
                <a:latin typeface="Times New Roman"/>
                <a:cs typeface="Times New Roman"/>
              </a:rPr>
              <a:t>Leoni </a:t>
            </a:r>
            <a:r>
              <a:rPr sz="1200" dirty="0">
                <a:latin typeface="Times New Roman"/>
                <a:cs typeface="Times New Roman"/>
              </a:rPr>
              <a:t>Montanari  </a:t>
            </a:r>
            <a:r>
              <a:rPr sz="1200" spc="-5" dirty="0">
                <a:latin typeface="Times New Roman"/>
                <a:cs typeface="Times New Roman"/>
              </a:rPr>
              <a:t>Contra' S.Corona</a:t>
            </a:r>
            <a:r>
              <a:rPr sz="1200" spc="-20" dirty="0">
                <a:latin typeface="Times New Roman"/>
                <a:cs typeface="Times New Roman"/>
              </a:rPr>
              <a:t> </a:t>
            </a:r>
            <a:r>
              <a:rPr sz="1200" dirty="0">
                <a:latin typeface="Times New Roman"/>
                <a:cs typeface="Times New Roman"/>
              </a:rPr>
              <a:t>25</a:t>
            </a:r>
            <a:endParaRPr sz="1200">
              <a:latin typeface="Times New Roman"/>
              <a:cs typeface="Times New Roman"/>
            </a:endParaRPr>
          </a:p>
          <a:p>
            <a:pPr marL="12700">
              <a:lnSpc>
                <a:spcPts val="1345"/>
              </a:lnSpc>
            </a:pPr>
            <a:r>
              <a:rPr sz="1200" spc="-5" dirty="0">
                <a:latin typeface="Times New Roman"/>
                <a:cs typeface="Times New Roman"/>
              </a:rPr>
              <a:t>Vicenza</a:t>
            </a:r>
            <a:endParaRPr sz="1200">
              <a:latin typeface="Times New Roman"/>
              <a:cs typeface="Times New Roman"/>
            </a:endParaRPr>
          </a:p>
          <a:p>
            <a:pPr>
              <a:lnSpc>
                <a:spcPct val="100000"/>
              </a:lnSpc>
              <a:spcBef>
                <a:spcPts val="20"/>
              </a:spcBef>
            </a:pPr>
            <a:endParaRPr sz="1150">
              <a:latin typeface="Times New Roman"/>
              <a:cs typeface="Times New Roman"/>
            </a:endParaRPr>
          </a:p>
          <a:p>
            <a:pPr marL="12700">
              <a:lnSpc>
                <a:spcPct val="100000"/>
              </a:lnSpc>
            </a:pPr>
            <a:r>
              <a:rPr sz="1200" b="1" spc="-5" dirty="0">
                <a:latin typeface="Times New Roman"/>
                <a:cs typeface="Times New Roman"/>
              </a:rPr>
              <a:t>Ingresso</a:t>
            </a:r>
            <a:r>
              <a:rPr sz="1200" spc="-5" dirty="0">
                <a:latin typeface="Times New Roman"/>
                <a:cs typeface="Times New Roman"/>
              </a:rPr>
              <a:t>: libero Ingresso libero su</a:t>
            </a:r>
            <a:r>
              <a:rPr sz="1200" spc="45" dirty="0">
                <a:latin typeface="Times New Roman"/>
                <a:cs typeface="Times New Roman"/>
              </a:rPr>
              <a:t> </a:t>
            </a:r>
            <a:r>
              <a:rPr sz="1200" spc="-5" dirty="0">
                <a:latin typeface="Times New Roman"/>
                <a:cs typeface="Times New Roman"/>
              </a:rPr>
              <a:t>prenotazione.</a:t>
            </a:r>
            <a:endParaRPr sz="1200">
              <a:latin typeface="Times New Roman"/>
              <a:cs typeface="Times New Roman"/>
            </a:endParaRPr>
          </a:p>
          <a:p>
            <a:pPr>
              <a:lnSpc>
                <a:spcPct val="100000"/>
              </a:lnSpc>
              <a:spcBef>
                <a:spcPts val="10"/>
              </a:spcBef>
            </a:pPr>
            <a:endParaRPr sz="1150">
              <a:latin typeface="Times New Roman"/>
              <a:cs typeface="Times New Roman"/>
            </a:endParaRPr>
          </a:p>
          <a:p>
            <a:pPr marL="12700">
              <a:lnSpc>
                <a:spcPct val="100000"/>
              </a:lnSpc>
            </a:pPr>
            <a:r>
              <a:rPr sz="1200" b="1" spc="-5" dirty="0">
                <a:latin typeface="Times New Roman"/>
                <a:cs typeface="Times New Roman"/>
              </a:rPr>
              <a:t>Organizzatore</a:t>
            </a:r>
            <a:r>
              <a:rPr sz="1200" spc="-5" dirty="0">
                <a:latin typeface="Times New Roman"/>
                <a:cs typeface="Times New Roman"/>
              </a:rPr>
              <a:t>: Intesa</a:t>
            </a:r>
            <a:r>
              <a:rPr sz="1200" spc="15" dirty="0">
                <a:latin typeface="Times New Roman"/>
                <a:cs typeface="Times New Roman"/>
              </a:rPr>
              <a:t> </a:t>
            </a:r>
            <a:r>
              <a:rPr sz="1200" dirty="0">
                <a:latin typeface="Times New Roman"/>
                <a:cs typeface="Times New Roman"/>
              </a:rPr>
              <a:t>Sanpaolo</a:t>
            </a:r>
            <a:endParaRPr sz="1200">
              <a:latin typeface="Times New Roman"/>
              <a:cs typeface="Times New Roman"/>
            </a:endParaRPr>
          </a:p>
        </p:txBody>
      </p:sp>
      <p:sp>
        <p:nvSpPr>
          <p:cNvPr id="8" name="object 8"/>
          <p:cNvSpPr/>
          <p:nvPr/>
        </p:nvSpPr>
        <p:spPr>
          <a:xfrm>
            <a:off x="1941829" y="2281695"/>
            <a:ext cx="3638550" cy="45687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5432425" cy="831342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628390">
              <a:lnSpc>
                <a:spcPts val="1839"/>
              </a:lnSpc>
            </a:pPr>
            <a:r>
              <a:rPr sz="1600" b="1" spc="-5" dirty="0">
                <a:latin typeface="Arial"/>
                <a:cs typeface="Arial"/>
              </a:rPr>
              <a:t>Comu</a:t>
            </a:r>
            <a:r>
              <a:rPr sz="1600" b="1" spc="-15" dirty="0">
                <a:latin typeface="Arial"/>
                <a:cs typeface="Arial"/>
              </a:rPr>
              <a:t>n</a:t>
            </a:r>
            <a:r>
              <a:rPr sz="1600" b="1" spc="-5" dirty="0">
                <a:latin typeface="Arial"/>
                <a:cs typeface="Arial"/>
              </a:rPr>
              <a:t>e</a:t>
            </a:r>
            <a:r>
              <a:rPr sz="1600" b="1" spc="15" dirty="0">
                <a:latin typeface="Arial"/>
                <a:cs typeface="Arial"/>
              </a:rPr>
              <a:t>.</a:t>
            </a:r>
            <a:r>
              <a:rPr sz="1600" b="1" spc="-30" dirty="0">
                <a:latin typeface="Arial"/>
                <a:cs typeface="Arial"/>
              </a:rPr>
              <a:t>v</a:t>
            </a:r>
            <a:r>
              <a:rPr sz="1600" b="1" spc="5" dirty="0">
                <a:latin typeface="Arial"/>
                <a:cs typeface="Arial"/>
              </a:rPr>
              <a:t>i</a:t>
            </a:r>
            <a:r>
              <a:rPr sz="1600" b="1" spc="-5" dirty="0">
                <a:latin typeface="Arial"/>
                <a:cs typeface="Arial"/>
              </a:rPr>
              <a:t>cen</a:t>
            </a:r>
            <a:r>
              <a:rPr sz="1600" b="1" spc="5" dirty="0">
                <a:latin typeface="Arial"/>
                <a:cs typeface="Arial"/>
              </a:rPr>
              <a:t>z</a:t>
            </a:r>
            <a:r>
              <a:rPr sz="1600" b="1" spc="-5" dirty="0">
                <a:latin typeface="Arial"/>
                <a:cs typeface="Arial"/>
              </a:rPr>
              <a:t>a.it  10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900"/>
              </a:spcBef>
            </a:pPr>
            <a:r>
              <a:rPr sz="1200" b="1" spc="-5" dirty="0">
                <a:latin typeface="Times New Roman"/>
                <a:cs typeface="Times New Roman"/>
              </a:rPr>
              <a:t>Informazioni</a:t>
            </a:r>
            <a:endParaRPr sz="1200">
              <a:latin typeface="Times New Roman"/>
              <a:cs typeface="Times New Roman"/>
            </a:endParaRPr>
          </a:p>
          <a:p>
            <a:pPr>
              <a:lnSpc>
                <a:spcPct val="100000"/>
              </a:lnSpc>
              <a:spcBef>
                <a:spcPts val="45"/>
              </a:spcBef>
            </a:pPr>
            <a:endParaRPr sz="1100">
              <a:latin typeface="Times New Roman"/>
              <a:cs typeface="Times New Roman"/>
            </a:endParaRPr>
          </a:p>
          <a:p>
            <a:pPr marL="12700">
              <a:lnSpc>
                <a:spcPct val="100000"/>
              </a:lnSpc>
            </a:pPr>
            <a:r>
              <a:rPr sz="1200" spc="-5" dirty="0">
                <a:latin typeface="Times New Roman"/>
                <a:cs typeface="Times New Roman"/>
              </a:rPr>
              <a:t>Informazioni </a:t>
            </a:r>
            <a:r>
              <a:rPr sz="1200" dirty="0">
                <a:latin typeface="Times New Roman"/>
                <a:cs typeface="Times New Roman"/>
              </a:rPr>
              <a:t>e prenotazioni al </a:t>
            </a:r>
            <a:r>
              <a:rPr sz="1200" spc="-5" dirty="0">
                <a:latin typeface="Times New Roman"/>
                <a:cs typeface="Times New Roman"/>
              </a:rPr>
              <a:t>numero </a:t>
            </a:r>
            <a:r>
              <a:rPr sz="1200" dirty="0">
                <a:latin typeface="Times New Roman"/>
                <a:cs typeface="Times New Roman"/>
              </a:rPr>
              <a:t>verde</a:t>
            </a:r>
            <a:r>
              <a:rPr sz="1200" spc="-5" dirty="0">
                <a:latin typeface="Times New Roman"/>
                <a:cs typeface="Times New Roman"/>
              </a:rPr>
              <a:t> </a:t>
            </a:r>
            <a:r>
              <a:rPr sz="1200" dirty="0">
                <a:latin typeface="Times New Roman"/>
                <a:cs typeface="Times New Roman"/>
              </a:rPr>
              <a:t>800.578875</a:t>
            </a:r>
            <a:endParaRPr sz="1200">
              <a:latin typeface="Times New Roman"/>
              <a:cs typeface="Times New Roman"/>
            </a:endParaRPr>
          </a:p>
          <a:p>
            <a:pPr>
              <a:lnSpc>
                <a:spcPct val="100000"/>
              </a:lnSpc>
              <a:spcBef>
                <a:spcPts val="45"/>
              </a:spcBef>
            </a:pPr>
            <a:endParaRPr sz="1150">
              <a:latin typeface="Times New Roman"/>
              <a:cs typeface="Times New Roman"/>
            </a:endParaRPr>
          </a:p>
          <a:p>
            <a:pPr marL="12700">
              <a:lnSpc>
                <a:spcPct val="100000"/>
              </a:lnSpc>
            </a:pPr>
            <a:r>
              <a:rPr sz="1200" b="1" spc="-5" dirty="0">
                <a:latin typeface="Times New Roman"/>
                <a:cs typeface="Times New Roman"/>
              </a:rPr>
              <a:t>Contatti</a:t>
            </a:r>
            <a:endParaRPr sz="1200">
              <a:latin typeface="Times New Roman"/>
              <a:cs typeface="Times New Roman"/>
            </a:endParaRPr>
          </a:p>
          <a:p>
            <a:pPr>
              <a:lnSpc>
                <a:spcPct val="100000"/>
              </a:lnSpc>
              <a:spcBef>
                <a:spcPts val="20"/>
              </a:spcBef>
            </a:pPr>
            <a:endParaRPr sz="1150">
              <a:latin typeface="Times New Roman"/>
              <a:cs typeface="Times New Roman"/>
            </a:endParaRPr>
          </a:p>
          <a:p>
            <a:pPr marL="12700">
              <a:lnSpc>
                <a:spcPts val="1400"/>
              </a:lnSpc>
            </a:pPr>
            <a:r>
              <a:rPr sz="1200" b="1" i="1" spc="-5" dirty="0">
                <a:latin typeface="Times New Roman"/>
                <a:cs typeface="Times New Roman"/>
              </a:rPr>
              <a:t>Galleria </a:t>
            </a:r>
            <a:r>
              <a:rPr sz="1200" b="1" i="1" dirty="0">
                <a:latin typeface="Times New Roman"/>
                <a:cs typeface="Times New Roman"/>
              </a:rPr>
              <a:t>d'Italia - </a:t>
            </a:r>
            <a:r>
              <a:rPr sz="1200" b="1" i="1" spc="-5" dirty="0">
                <a:latin typeface="Times New Roman"/>
                <a:cs typeface="Times New Roman"/>
              </a:rPr>
              <a:t>Palazzo Leoni</a:t>
            </a:r>
            <a:r>
              <a:rPr sz="1200" b="1" i="1" spc="5" dirty="0">
                <a:latin typeface="Times New Roman"/>
                <a:cs typeface="Times New Roman"/>
              </a:rPr>
              <a:t> </a:t>
            </a:r>
            <a:r>
              <a:rPr sz="1200" b="1" i="1" dirty="0">
                <a:latin typeface="Times New Roman"/>
                <a:cs typeface="Times New Roman"/>
              </a:rPr>
              <a:t>Montanari</a:t>
            </a:r>
            <a:endParaRPr sz="1200">
              <a:latin typeface="Times New Roman"/>
              <a:cs typeface="Times New Roman"/>
            </a:endParaRPr>
          </a:p>
          <a:p>
            <a:pPr marL="12700">
              <a:lnSpc>
                <a:spcPts val="1370"/>
              </a:lnSpc>
            </a:pPr>
            <a:r>
              <a:rPr sz="1200" spc="-5" dirty="0">
                <a:latin typeface="Times New Roman"/>
                <a:cs typeface="Times New Roman"/>
              </a:rPr>
              <a:t>Numero verde </a:t>
            </a:r>
            <a:r>
              <a:rPr sz="1200" dirty="0">
                <a:latin typeface="Times New Roman"/>
                <a:cs typeface="Times New Roman"/>
              </a:rPr>
              <a:t>800.578875</a:t>
            </a:r>
            <a:endParaRPr sz="1200">
              <a:latin typeface="Times New Roman"/>
              <a:cs typeface="Times New Roman"/>
            </a:endParaRPr>
          </a:p>
          <a:p>
            <a:pPr marL="12700" marR="3173095" lvl="1">
              <a:lnSpc>
                <a:spcPts val="1380"/>
              </a:lnSpc>
              <a:spcBef>
                <a:spcPts val="70"/>
              </a:spcBef>
              <a:buSzPct val="91666"/>
              <a:buAutoNum type="alphaLcPeriod" startAt="13"/>
              <a:tabLst>
                <a:tab pos="249554" algn="l"/>
              </a:tabLst>
            </a:pPr>
            <a:r>
              <a:rPr sz="1200" dirty="0">
                <a:latin typeface="Times New Roman"/>
                <a:cs typeface="Times New Roman"/>
              </a:rPr>
              <a:t>ail:</a:t>
            </a:r>
            <a:r>
              <a:rPr sz="1200" dirty="0">
                <a:solidFill>
                  <a:srgbClr val="0000FF"/>
                </a:solidFill>
                <a:latin typeface="Times New Roman"/>
                <a:cs typeface="Times New Roman"/>
              </a:rPr>
              <a:t> </a:t>
            </a:r>
            <a:r>
              <a:rPr sz="1200" u="sng" spc="-5" dirty="0">
                <a:solidFill>
                  <a:srgbClr val="0000FF"/>
                </a:solidFill>
                <a:uFill>
                  <a:solidFill>
                    <a:srgbClr val="0000FF"/>
                  </a:solidFill>
                </a:uFill>
                <a:latin typeface="Times New Roman"/>
                <a:cs typeface="Times New Roman"/>
                <a:hlinkClick r:id="rId3"/>
              </a:rPr>
              <a:t>info@palazzomontanari.com </a:t>
            </a:r>
            <a:r>
              <a:rPr sz="1200" spc="-5" dirty="0">
                <a:latin typeface="Times New Roman"/>
                <a:cs typeface="Times New Roman"/>
              </a:rPr>
              <a:t> web </a:t>
            </a:r>
            <a:r>
              <a:rPr sz="1200" dirty="0">
                <a:latin typeface="Times New Roman"/>
                <a:cs typeface="Times New Roman"/>
              </a:rPr>
              <a:t>site:</a:t>
            </a:r>
            <a:r>
              <a:rPr sz="1200" dirty="0">
                <a:solidFill>
                  <a:srgbClr val="0000FF"/>
                </a:solidFill>
                <a:latin typeface="Times New Roman"/>
                <a:cs typeface="Times New Roman"/>
                <a:hlinkClick r:id="rId4"/>
              </a:rPr>
              <a:t> </a:t>
            </a:r>
            <a:r>
              <a:rPr sz="1200" u="sng" spc="-5" dirty="0">
                <a:solidFill>
                  <a:srgbClr val="0000FF"/>
                </a:solidFill>
                <a:uFill>
                  <a:solidFill>
                    <a:srgbClr val="0000FF"/>
                  </a:solidFill>
                </a:uFill>
                <a:latin typeface="Times New Roman"/>
                <a:cs typeface="Times New Roman"/>
                <a:hlinkClick r:id="rId4"/>
              </a:rPr>
              <a:t>www.gallerieditalia.com</a:t>
            </a:r>
            <a:endParaRPr sz="1200">
              <a:latin typeface="Times New Roman"/>
              <a:cs typeface="Times New Roman"/>
            </a:endParaRPr>
          </a:p>
          <a:p>
            <a:pPr lvl="1">
              <a:lnSpc>
                <a:spcPct val="100000"/>
              </a:lnSpc>
              <a:buFont typeface="Times New Roman"/>
              <a:buAutoNum type="alphaLcPeriod" startAt="13"/>
            </a:pPr>
            <a:endParaRPr sz="1150">
              <a:latin typeface="Times New Roman"/>
              <a:cs typeface="Times New Roman"/>
            </a:endParaRPr>
          </a:p>
          <a:p>
            <a:pPr marL="12700">
              <a:lnSpc>
                <a:spcPct val="100000"/>
              </a:lnSpc>
            </a:pPr>
            <a:r>
              <a:rPr sz="1350" b="1" spc="-5" dirty="0">
                <a:latin typeface="Times New Roman"/>
                <a:cs typeface="Times New Roman"/>
              </a:rPr>
              <a:t>Documenti</a:t>
            </a:r>
            <a:r>
              <a:rPr sz="1350" b="1" spc="-25" dirty="0">
                <a:latin typeface="Times New Roman"/>
                <a:cs typeface="Times New Roman"/>
              </a:rPr>
              <a:t> </a:t>
            </a:r>
            <a:r>
              <a:rPr sz="1350" b="1" spc="-5" dirty="0">
                <a:latin typeface="Times New Roman"/>
                <a:cs typeface="Times New Roman"/>
              </a:rPr>
              <a:t>allegati</a:t>
            </a:r>
            <a:endParaRPr sz="1350">
              <a:latin typeface="Times New Roman"/>
              <a:cs typeface="Times New Roman"/>
            </a:endParaRPr>
          </a:p>
          <a:p>
            <a:pPr>
              <a:lnSpc>
                <a:spcPct val="100000"/>
              </a:lnSpc>
              <a:spcBef>
                <a:spcPts val="35"/>
              </a:spcBef>
            </a:pPr>
            <a:endParaRPr sz="1150">
              <a:latin typeface="Times New Roman"/>
              <a:cs typeface="Times New Roman"/>
            </a:endParaRPr>
          </a:p>
          <a:p>
            <a:pPr marL="227965" marR="1781175" lvl="2" indent="-227965">
              <a:lnSpc>
                <a:spcPct val="100000"/>
              </a:lnSpc>
              <a:buClr>
                <a:srgbClr val="000000"/>
              </a:buClr>
              <a:buSzPct val="90909"/>
              <a:buFont typeface="Symbol"/>
              <a:buChar char=""/>
              <a:tabLst>
                <a:tab pos="227965" algn="l"/>
                <a:tab pos="470534" algn="l"/>
              </a:tabLst>
            </a:pPr>
            <a:r>
              <a:rPr sz="1100" u="sng" spc="-5" dirty="0">
                <a:solidFill>
                  <a:srgbClr val="0000FF"/>
                </a:solidFill>
                <a:uFill>
                  <a:solidFill>
                    <a:srgbClr val="0000FF"/>
                  </a:solidFill>
                </a:uFill>
                <a:latin typeface="Calibri"/>
                <a:cs typeface="Calibri"/>
                <a:hlinkClick r:id="rId5"/>
              </a:rPr>
              <a:t>Cartolina Festival </a:t>
            </a:r>
            <a:r>
              <a:rPr sz="1100" u="sng" dirty="0">
                <a:solidFill>
                  <a:srgbClr val="0000FF"/>
                </a:solidFill>
                <a:uFill>
                  <a:solidFill>
                    <a:srgbClr val="0000FF"/>
                  </a:solidFill>
                </a:uFill>
                <a:latin typeface="Calibri"/>
                <a:cs typeface="Calibri"/>
                <a:hlinkClick r:id="rId5"/>
              </a:rPr>
              <a:t>cultura </a:t>
            </a:r>
            <a:r>
              <a:rPr sz="1100" u="sng" spc="-5" dirty="0">
                <a:solidFill>
                  <a:srgbClr val="0000FF"/>
                </a:solidFill>
                <a:uFill>
                  <a:solidFill>
                    <a:srgbClr val="0000FF"/>
                  </a:solidFill>
                </a:uFill>
                <a:latin typeface="Calibri"/>
                <a:cs typeface="Calibri"/>
                <a:hlinkClick r:id="rId5"/>
              </a:rPr>
              <a:t>creativa</a:t>
            </a:r>
            <a:r>
              <a:rPr sz="1100" spc="-5" dirty="0">
                <a:solidFill>
                  <a:srgbClr val="0000FF"/>
                </a:solidFill>
                <a:latin typeface="Calibri"/>
                <a:cs typeface="Calibri"/>
                <a:hlinkClick r:id="rId5"/>
              </a:rPr>
              <a:t> </a:t>
            </a:r>
            <a:r>
              <a:rPr sz="1100" spc="-5" dirty="0">
                <a:latin typeface="Calibri"/>
                <a:cs typeface="Calibri"/>
              </a:rPr>
              <a:t>(Documento</a:t>
            </a:r>
            <a:r>
              <a:rPr sz="1100" dirty="0">
                <a:latin typeface="Calibri"/>
                <a:cs typeface="Calibri"/>
              </a:rPr>
              <a:t> </a:t>
            </a:r>
            <a:r>
              <a:rPr sz="1100" spc="-5" dirty="0">
                <a:latin typeface="Calibri"/>
                <a:cs typeface="Calibri"/>
              </a:rPr>
              <a:t>PDF)</a:t>
            </a:r>
            <a:endParaRPr sz="1100">
              <a:latin typeface="Calibri"/>
              <a:cs typeface="Calibri"/>
            </a:endParaRPr>
          </a:p>
          <a:p>
            <a:pPr>
              <a:lnSpc>
                <a:spcPct val="100000"/>
              </a:lnSpc>
              <a:spcBef>
                <a:spcPts val="25"/>
              </a:spcBef>
            </a:pPr>
            <a:endParaRPr sz="1200">
              <a:latin typeface="Times New Roman"/>
              <a:cs typeface="Times New Roman"/>
            </a:endParaRPr>
          </a:p>
          <a:p>
            <a:pPr marL="12700">
              <a:lnSpc>
                <a:spcPct val="100000"/>
              </a:lnSpc>
            </a:pPr>
            <a:r>
              <a:rPr sz="1350" b="1" spc="-5" dirty="0">
                <a:latin typeface="Times New Roman"/>
                <a:cs typeface="Times New Roman"/>
              </a:rPr>
              <a:t>Programma</a:t>
            </a:r>
            <a:endParaRPr sz="1350">
              <a:latin typeface="Times New Roman"/>
              <a:cs typeface="Times New Roman"/>
            </a:endParaRPr>
          </a:p>
          <a:p>
            <a:pPr>
              <a:lnSpc>
                <a:spcPct val="100000"/>
              </a:lnSpc>
              <a:spcBef>
                <a:spcPts val="30"/>
              </a:spcBef>
            </a:pPr>
            <a:endParaRPr sz="1150">
              <a:latin typeface="Times New Roman"/>
              <a:cs typeface="Times New Roman"/>
            </a:endParaRPr>
          </a:p>
          <a:p>
            <a:pPr marL="12700">
              <a:lnSpc>
                <a:spcPct val="100000"/>
              </a:lnSpc>
            </a:pPr>
            <a:r>
              <a:rPr sz="1100" dirty="0">
                <a:latin typeface="Calibri"/>
                <a:cs typeface="Calibri"/>
              </a:rPr>
              <a:t>Dal </a:t>
            </a:r>
            <a:r>
              <a:rPr sz="1100" spc="-5" dirty="0">
                <a:latin typeface="Calibri"/>
                <a:cs typeface="Calibri"/>
              </a:rPr>
              <a:t>16/03/2015 </a:t>
            </a:r>
            <a:r>
              <a:rPr sz="1100" dirty="0">
                <a:latin typeface="Calibri"/>
                <a:cs typeface="Calibri"/>
              </a:rPr>
              <a:t>al</a:t>
            </a:r>
            <a:r>
              <a:rPr sz="1100" spc="-20" dirty="0">
                <a:latin typeface="Calibri"/>
                <a:cs typeface="Calibri"/>
              </a:rPr>
              <a:t> </a:t>
            </a:r>
            <a:r>
              <a:rPr sz="1100" spc="-5" dirty="0">
                <a:latin typeface="Calibri"/>
                <a:cs typeface="Calibri"/>
              </a:rPr>
              <a:t>21/03/2015</a:t>
            </a:r>
            <a:endParaRPr sz="1100">
              <a:latin typeface="Calibri"/>
              <a:cs typeface="Calibri"/>
            </a:endParaRPr>
          </a:p>
          <a:p>
            <a:pPr marL="12700" marR="5080">
              <a:lnSpc>
                <a:spcPct val="101800"/>
              </a:lnSpc>
            </a:pPr>
            <a:r>
              <a:rPr sz="1100" u="sng" spc="-5" dirty="0">
                <a:solidFill>
                  <a:srgbClr val="0000FF"/>
                </a:solidFill>
                <a:uFill>
                  <a:solidFill>
                    <a:srgbClr val="0000FF"/>
                  </a:solidFill>
                </a:uFill>
                <a:latin typeface="Calibri"/>
                <a:cs typeface="Calibri"/>
                <a:hlinkClick r:id="rId6"/>
              </a:rPr>
              <a:t>Festival della Cultura Creativa </a:t>
            </a:r>
            <a:r>
              <a:rPr sz="1100" u="sng" dirty="0">
                <a:solidFill>
                  <a:srgbClr val="0000FF"/>
                </a:solidFill>
                <a:uFill>
                  <a:solidFill>
                    <a:srgbClr val="0000FF"/>
                  </a:solidFill>
                </a:uFill>
                <a:latin typeface="Calibri"/>
                <a:cs typeface="Calibri"/>
                <a:hlinkClick r:id="rId6"/>
              </a:rPr>
              <a:t>&gt; La cura </a:t>
            </a:r>
            <a:r>
              <a:rPr sz="1100" u="sng" spc="-5" dirty="0">
                <a:solidFill>
                  <a:srgbClr val="0000FF"/>
                </a:solidFill>
                <a:uFill>
                  <a:solidFill>
                    <a:srgbClr val="0000FF"/>
                  </a:solidFill>
                </a:uFill>
                <a:latin typeface="Calibri"/>
                <a:cs typeface="Calibri"/>
                <a:hlinkClick r:id="rId6"/>
              </a:rPr>
              <a:t>della bellezza </a:t>
            </a:r>
            <a:r>
              <a:rPr sz="1100" u="sng" dirty="0">
                <a:solidFill>
                  <a:srgbClr val="0000FF"/>
                </a:solidFill>
                <a:uFill>
                  <a:solidFill>
                    <a:srgbClr val="0000FF"/>
                  </a:solidFill>
                </a:uFill>
                <a:latin typeface="Calibri"/>
                <a:cs typeface="Calibri"/>
                <a:hlinkClick r:id="rId6"/>
              </a:rPr>
              <a:t>- Un </a:t>
            </a:r>
            <a:r>
              <a:rPr sz="1100" u="sng" spc="-5" dirty="0">
                <a:solidFill>
                  <a:srgbClr val="0000FF"/>
                </a:solidFill>
                <a:uFill>
                  <a:solidFill>
                    <a:srgbClr val="0000FF"/>
                  </a:solidFill>
                </a:uFill>
                <a:latin typeface="Calibri"/>
                <a:cs typeface="Calibri"/>
                <a:hlinkClick r:id="rId6"/>
              </a:rPr>
              <a:t>museo incontra la scuola </a:t>
            </a:r>
            <a:r>
              <a:rPr sz="1100" u="sng" dirty="0">
                <a:solidFill>
                  <a:srgbClr val="0000FF"/>
                </a:solidFill>
                <a:uFill>
                  <a:solidFill>
                    <a:srgbClr val="0000FF"/>
                  </a:solidFill>
                </a:uFill>
                <a:latin typeface="Calibri"/>
                <a:cs typeface="Calibri"/>
                <a:hlinkClick r:id="rId6"/>
              </a:rPr>
              <a:t>in </a:t>
            </a:r>
            <a:r>
              <a:rPr sz="1100" u="sng" spc="-5" dirty="0">
                <a:solidFill>
                  <a:srgbClr val="0000FF"/>
                </a:solidFill>
                <a:uFill>
                  <a:solidFill>
                    <a:srgbClr val="0000FF"/>
                  </a:solidFill>
                </a:uFill>
                <a:latin typeface="Calibri"/>
                <a:cs typeface="Calibri"/>
                <a:hlinkClick r:id="rId6"/>
              </a:rPr>
              <a:t>ospedale </a:t>
            </a:r>
            <a:r>
              <a:rPr sz="1100" spc="-5" dirty="0">
                <a:solidFill>
                  <a:srgbClr val="0000FF"/>
                </a:solidFill>
                <a:latin typeface="Calibri"/>
                <a:cs typeface="Calibri"/>
              </a:rPr>
              <a:t> </a:t>
            </a:r>
            <a:r>
              <a:rPr sz="1100" dirty="0">
                <a:latin typeface="Calibri"/>
                <a:cs typeface="Calibri"/>
              </a:rPr>
              <a:t>Gallerie </a:t>
            </a:r>
            <a:r>
              <a:rPr sz="1100" spc="-5" dirty="0">
                <a:latin typeface="Calibri"/>
                <a:cs typeface="Calibri"/>
              </a:rPr>
              <a:t>d'Italia </a:t>
            </a:r>
            <a:r>
              <a:rPr sz="1100" dirty="0">
                <a:latin typeface="Calibri"/>
                <a:cs typeface="Calibri"/>
              </a:rPr>
              <a:t>- </a:t>
            </a:r>
            <a:r>
              <a:rPr sz="1100" spc="-5" dirty="0">
                <a:latin typeface="Calibri"/>
                <a:cs typeface="Calibri"/>
              </a:rPr>
              <a:t>Palazzo Leoni </a:t>
            </a:r>
            <a:r>
              <a:rPr sz="1100" dirty="0">
                <a:latin typeface="Calibri"/>
                <a:cs typeface="Calibri"/>
              </a:rPr>
              <a:t>Montanari</a:t>
            </a:r>
            <a:endParaRPr sz="1100">
              <a:latin typeface="Calibri"/>
              <a:cs typeface="Calibri"/>
            </a:endParaRPr>
          </a:p>
          <a:p>
            <a:pPr marL="12700">
              <a:lnSpc>
                <a:spcPct val="100000"/>
              </a:lnSpc>
              <a:spcBef>
                <a:spcPts val="25"/>
              </a:spcBef>
            </a:pPr>
            <a:r>
              <a:rPr sz="1100" spc="-5" dirty="0">
                <a:latin typeface="Calibri"/>
                <a:cs typeface="Calibri"/>
              </a:rPr>
              <a:t>17/03/2015</a:t>
            </a:r>
            <a:endParaRPr sz="1100">
              <a:latin typeface="Calibri"/>
              <a:cs typeface="Calibri"/>
            </a:endParaRPr>
          </a:p>
          <a:p>
            <a:pPr marL="12700" marR="1816735">
              <a:lnSpc>
                <a:spcPts val="1350"/>
              </a:lnSpc>
              <a:spcBef>
                <a:spcPts val="35"/>
              </a:spcBef>
            </a:pPr>
            <a:r>
              <a:rPr sz="1100" u="sng" spc="-5" dirty="0">
                <a:solidFill>
                  <a:srgbClr val="0000FF"/>
                </a:solidFill>
                <a:uFill>
                  <a:solidFill>
                    <a:srgbClr val="0000FF"/>
                  </a:solidFill>
                </a:uFill>
                <a:latin typeface="Calibri"/>
                <a:cs typeface="Calibri"/>
                <a:hlinkClick r:id="rId7"/>
              </a:rPr>
              <a:t>Festival della Cultura Creativa </a:t>
            </a:r>
            <a:r>
              <a:rPr sz="1100" u="sng" dirty="0">
                <a:solidFill>
                  <a:srgbClr val="0000FF"/>
                </a:solidFill>
                <a:uFill>
                  <a:solidFill>
                    <a:srgbClr val="0000FF"/>
                  </a:solidFill>
                </a:uFill>
                <a:latin typeface="Calibri"/>
                <a:cs typeface="Calibri"/>
                <a:hlinkClick r:id="rId7"/>
              </a:rPr>
              <a:t>&gt; Il </a:t>
            </a:r>
            <a:r>
              <a:rPr sz="1100" u="sng" spc="-5" dirty="0">
                <a:solidFill>
                  <a:srgbClr val="0000FF"/>
                </a:solidFill>
                <a:uFill>
                  <a:solidFill>
                    <a:srgbClr val="0000FF"/>
                  </a:solidFill>
                </a:uFill>
                <a:latin typeface="Calibri"/>
                <a:cs typeface="Calibri"/>
                <a:hlinkClick r:id="rId7"/>
              </a:rPr>
              <a:t>racconto dei suoni </a:t>
            </a:r>
            <a:r>
              <a:rPr sz="1100" u="sng" dirty="0">
                <a:solidFill>
                  <a:srgbClr val="0000FF"/>
                </a:solidFill>
                <a:uFill>
                  <a:solidFill>
                    <a:srgbClr val="0000FF"/>
                  </a:solidFill>
                </a:uFill>
                <a:latin typeface="Calibri"/>
                <a:cs typeface="Calibri"/>
                <a:hlinkClick r:id="rId7"/>
              </a:rPr>
              <a:t>e dei </a:t>
            </a:r>
            <a:r>
              <a:rPr sz="1100" u="sng" spc="-5" dirty="0">
                <a:solidFill>
                  <a:srgbClr val="0000FF"/>
                </a:solidFill>
                <a:uFill>
                  <a:solidFill>
                    <a:srgbClr val="0000FF"/>
                  </a:solidFill>
                </a:uFill>
                <a:latin typeface="Calibri"/>
                <a:cs typeface="Calibri"/>
                <a:hlinkClick r:id="rId7"/>
              </a:rPr>
              <a:t>segni </a:t>
            </a:r>
            <a:r>
              <a:rPr sz="1100" spc="-5" dirty="0">
                <a:solidFill>
                  <a:srgbClr val="0000FF"/>
                </a:solidFill>
                <a:latin typeface="Calibri"/>
                <a:cs typeface="Calibri"/>
              </a:rPr>
              <a:t> </a:t>
            </a:r>
            <a:r>
              <a:rPr sz="1100" dirty="0">
                <a:latin typeface="Calibri"/>
                <a:cs typeface="Calibri"/>
              </a:rPr>
              <a:t>Gallerie </a:t>
            </a:r>
            <a:r>
              <a:rPr sz="1100" spc="-5" dirty="0">
                <a:latin typeface="Calibri"/>
                <a:cs typeface="Calibri"/>
              </a:rPr>
              <a:t>d'Italia </a:t>
            </a:r>
            <a:r>
              <a:rPr sz="1100" dirty="0">
                <a:latin typeface="Calibri"/>
                <a:cs typeface="Calibri"/>
              </a:rPr>
              <a:t>- </a:t>
            </a:r>
            <a:r>
              <a:rPr sz="1100" spc="-5" dirty="0">
                <a:latin typeface="Calibri"/>
                <a:cs typeface="Calibri"/>
              </a:rPr>
              <a:t>Palazzo Leoni</a:t>
            </a:r>
            <a:r>
              <a:rPr sz="1100" dirty="0">
                <a:latin typeface="Calibri"/>
                <a:cs typeface="Calibri"/>
              </a:rPr>
              <a:t> Montanari</a:t>
            </a:r>
            <a:endParaRPr sz="1100">
              <a:latin typeface="Calibri"/>
              <a:cs typeface="Calibri"/>
            </a:endParaRPr>
          </a:p>
          <a:p>
            <a:pPr marL="12700">
              <a:lnSpc>
                <a:spcPts val="1290"/>
              </a:lnSpc>
            </a:pPr>
            <a:r>
              <a:rPr sz="1100" dirty="0">
                <a:latin typeface="Calibri"/>
                <a:cs typeface="Calibri"/>
              </a:rPr>
              <a:t>Dal </a:t>
            </a:r>
            <a:r>
              <a:rPr sz="1100" spc="-5" dirty="0">
                <a:latin typeface="Calibri"/>
                <a:cs typeface="Calibri"/>
              </a:rPr>
              <a:t>17/03/2015 </a:t>
            </a:r>
            <a:r>
              <a:rPr sz="1100" dirty="0">
                <a:latin typeface="Calibri"/>
                <a:cs typeface="Calibri"/>
              </a:rPr>
              <a:t>al</a:t>
            </a:r>
            <a:r>
              <a:rPr sz="1100" spc="-20" dirty="0">
                <a:latin typeface="Calibri"/>
                <a:cs typeface="Calibri"/>
              </a:rPr>
              <a:t> </a:t>
            </a:r>
            <a:r>
              <a:rPr sz="1100" spc="-5" dirty="0">
                <a:latin typeface="Calibri"/>
                <a:cs typeface="Calibri"/>
              </a:rPr>
              <a:t>21/03/2015</a:t>
            </a:r>
            <a:endParaRPr sz="1100">
              <a:latin typeface="Calibri"/>
              <a:cs typeface="Calibri"/>
            </a:endParaRPr>
          </a:p>
          <a:p>
            <a:pPr marL="12700" marR="2530475">
              <a:lnSpc>
                <a:spcPct val="101800"/>
              </a:lnSpc>
            </a:pPr>
            <a:r>
              <a:rPr sz="1100" u="sng" spc="-5" dirty="0">
                <a:solidFill>
                  <a:srgbClr val="0000FF"/>
                </a:solidFill>
                <a:uFill>
                  <a:solidFill>
                    <a:srgbClr val="0000FF"/>
                  </a:solidFill>
                </a:uFill>
                <a:latin typeface="Calibri"/>
                <a:cs typeface="Calibri"/>
                <a:hlinkClick r:id="rId8"/>
              </a:rPr>
              <a:t>Festival della Cultura Creativa </a:t>
            </a:r>
            <a:r>
              <a:rPr sz="1100" u="sng" dirty="0">
                <a:solidFill>
                  <a:srgbClr val="0000FF"/>
                </a:solidFill>
                <a:uFill>
                  <a:solidFill>
                    <a:srgbClr val="0000FF"/>
                  </a:solidFill>
                </a:uFill>
                <a:latin typeface="Calibri"/>
                <a:cs typeface="Calibri"/>
                <a:hlinkClick r:id="rId8"/>
              </a:rPr>
              <a:t>&gt; Le </a:t>
            </a:r>
            <a:r>
              <a:rPr sz="1100" u="sng" spc="-5" dirty="0">
                <a:solidFill>
                  <a:srgbClr val="0000FF"/>
                </a:solidFill>
                <a:uFill>
                  <a:solidFill>
                    <a:srgbClr val="0000FF"/>
                  </a:solidFill>
                </a:uFill>
                <a:latin typeface="Calibri"/>
                <a:cs typeface="Calibri"/>
                <a:hlinkClick r:id="rId8"/>
              </a:rPr>
              <a:t>forme </a:t>
            </a:r>
            <a:r>
              <a:rPr sz="1100" u="sng" dirty="0">
                <a:solidFill>
                  <a:srgbClr val="0000FF"/>
                </a:solidFill>
                <a:uFill>
                  <a:solidFill>
                    <a:srgbClr val="0000FF"/>
                  </a:solidFill>
                </a:uFill>
                <a:latin typeface="Calibri"/>
                <a:cs typeface="Calibri"/>
                <a:hlinkClick r:id="rId8"/>
              </a:rPr>
              <a:t>del </a:t>
            </a:r>
            <a:r>
              <a:rPr sz="1100" u="sng" spc="-5" dirty="0">
                <a:solidFill>
                  <a:srgbClr val="0000FF"/>
                </a:solidFill>
                <a:uFill>
                  <a:solidFill>
                    <a:srgbClr val="0000FF"/>
                  </a:solidFill>
                </a:uFill>
                <a:latin typeface="Calibri"/>
                <a:cs typeface="Calibri"/>
                <a:hlinkClick r:id="rId8"/>
              </a:rPr>
              <a:t>fuoco </a:t>
            </a:r>
            <a:r>
              <a:rPr sz="1100" spc="-5" dirty="0">
                <a:solidFill>
                  <a:srgbClr val="0000FF"/>
                </a:solidFill>
                <a:latin typeface="Calibri"/>
                <a:cs typeface="Calibri"/>
              </a:rPr>
              <a:t> </a:t>
            </a:r>
            <a:r>
              <a:rPr sz="1100" dirty="0">
                <a:latin typeface="Calibri"/>
                <a:cs typeface="Calibri"/>
              </a:rPr>
              <a:t>Gallerie </a:t>
            </a:r>
            <a:r>
              <a:rPr sz="1100" spc="-5" dirty="0">
                <a:latin typeface="Calibri"/>
                <a:cs typeface="Calibri"/>
              </a:rPr>
              <a:t>d'Italia </a:t>
            </a:r>
            <a:r>
              <a:rPr sz="1100" dirty="0">
                <a:latin typeface="Calibri"/>
                <a:cs typeface="Calibri"/>
              </a:rPr>
              <a:t>- </a:t>
            </a:r>
            <a:r>
              <a:rPr sz="1100" spc="-5" dirty="0">
                <a:latin typeface="Calibri"/>
                <a:cs typeface="Calibri"/>
              </a:rPr>
              <a:t>Palazzo Leoni </a:t>
            </a:r>
            <a:r>
              <a:rPr sz="1100" dirty="0">
                <a:latin typeface="Calibri"/>
                <a:cs typeface="Calibri"/>
              </a:rPr>
              <a:t>Montanari  </a:t>
            </a:r>
            <a:r>
              <a:rPr sz="1100" spc="-5" dirty="0">
                <a:latin typeface="Calibri"/>
                <a:cs typeface="Calibri"/>
              </a:rPr>
              <a:t>19/03/2015</a:t>
            </a:r>
            <a:endParaRPr sz="1100">
              <a:latin typeface="Calibri"/>
              <a:cs typeface="Calibri"/>
            </a:endParaRPr>
          </a:p>
          <a:p>
            <a:pPr marL="12700" marR="1816735">
              <a:lnSpc>
                <a:spcPct val="101800"/>
              </a:lnSpc>
            </a:pPr>
            <a:r>
              <a:rPr sz="1100" u="sng" spc="-5" dirty="0">
                <a:solidFill>
                  <a:srgbClr val="0000FF"/>
                </a:solidFill>
                <a:uFill>
                  <a:solidFill>
                    <a:srgbClr val="0000FF"/>
                  </a:solidFill>
                </a:uFill>
                <a:latin typeface="Calibri"/>
                <a:cs typeface="Calibri"/>
                <a:hlinkClick r:id="rId9"/>
              </a:rPr>
              <a:t>Festival della Cultura Creativa </a:t>
            </a:r>
            <a:r>
              <a:rPr sz="1100" u="sng" dirty="0">
                <a:solidFill>
                  <a:srgbClr val="0000FF"/>
                </a:solidFill>
                <a:uFill>
                  <a:solidFill>
                    <a:srgbClr val="0000FF"/>
                  </a:solidFill>
                </a:uFill>
                <a:latin typeface="Calibri"/>
                <a:cs typeface="Calibri"/>
                <a:hlinkClick r:id="rId9"/>
              </a:rPr>
              <a:t>&gt; Il </a:t>
            </a:r>
            <a:r>
              <a:rPr sz="1100" u="sng" spc="-5" dirty="0">
                <a:solidFill>
                  <a:srgbClr val="0000FF"/>
                </a:solidFill>
                <a:uFill>
                  <a:solidFill>
                    <a:srgbClr val="0000FF"/>
                  </a:solidFill>
                </a:uFill>
                <a:latin typeface="Calibri"/>
                <a:cs typeface="Calibri"/>
                <a:hlinkClick r:id="rId9"/>
              </a:rPr>
              <a:t>racconto dei suoni </a:t>
            </a:r>
            <a:r>
              <a:rPr sz="1100" u="sng" dirty="0">
                <a:solidFill>
                  <a:srgbClr val="0000FF"/>
                </a:solidFill>
                <a:uFill>
                  <a:solidFill>
                    <a:srgbClr val="0000FF"/>
                  </a:solidFill>
                </a:uFill>
                <a:latin typeface="Calibri"/>
                <a:cs typeface="Calibri"/>
                <a:hlinkClick r:id="rId9"/>
              </a:rPr>
              <a:t>e dei </a:t>
            </a:r>
            <a:r>
              <a:rPr sz="1100" u="sng" spc="-5" dirty="0">
                <a:solidFill>
                  <a:srgbClr val="0000FF"/>
                </a:solidFill>
                <a:uFill>
                  <a:solidFill>
                    <a:srgbClr val="0000FF"/>
                  </a:solidFill>
                </a:uFill>
                <a:latin typeface="Calibri"/>
                <a:cs typeface="Calibri"/>
                <a:hlinkClick r:id="rId9"/>
              </a:rPr>
              <a:t>segni </a:t>
            </a:r>
            <a:r>
              <a:rPr sz="1100" spc="-5" dirty="0">
                <a:solidFill>
                  <a:srgbClr val="0000FF"/>
                </a:solidFill>
                <a:latin typeface="Calibri"/>
                <a:cs typeface="Calibri"/>
              </a:rPr>
              <a:t> </a:t>
            </a:r>
            <a:r>
              <a:rPr sz="1100" dirty="0">
                <a:latin typeface="Calibri"/>
                <a:cs typeface="Calibri"/>
              </a:rPr>
              <a:t>Gallerie </a:t>
            </a:r>
            <a:r>
              <a:rPr sz="1100" spc="-5" dirty="0">
                <a:latin typeface="Calibri"/>
                <a:cs typeface="Calibri"/>
              </a:rPr>
              <a:t>d'Italia </a:t>
            </a:r>
            <a:r>
              <a:rPr sz="1100" dirty="0">
                <a:latin typeface="Calibri"/>
                <a:cs typeface="Calibri"/>
              </a:rPr>
              <a:t>- </a:t>
            </a:r>
            <a:r>
              <a:rPr sz="1100" spc="-5" dirty="0">
                <a:latin typeface="Calibri"/>
                <a:cs typeface="Calibri"/>
              </a:rPr>
              <a:t>Palazzo Leoni </a:t>
            </a:r>
            <a:r>
              <a:rPr sz="1100" dirty="0">
                <a:latin typeface="Calibri"/>
                <a:cs typeface="Calibri"/>
              </a:rPr>
              <a:t>Montanari</a:t>
            </a:r>
            <a:endParaRPr sz="1100">
              <a:latin typeface="Calibri"/>
              <a:cs typeface="Calibri"/>
            </a:endParaRPr>
          </a:p>
          <a:p>
            <a:pPr marL="12700">
              <a:lnSpc>
                <a:spcPct val="100000"/>
              </a:lnSpc>
              <a:spcBef>
                <a:spcPts val="20"/>
              </a:spcBef>
            </a:pPr>
            <a:r>
              <a:rPr sz="1100" spc="-5" dirty="0">
                <a:latin typeface="Calibri"/>
                <a:cs typeface="Calibri"/>
              </a:rPr>
              <a:t>21/03/2015</a:t>
            </a:r>
            <a:endParaRPr sz="1100">
              <a:latin typeface="Calibri"/>
              <a:cs typeface="Calibri"/>
            </a:endParaRPr>
          </a:p>
          <a:p>
            <a:pPr marL="12700" marR="2296160">
              <a:lnSpc>
                <a:spcPct val="100899"/>
              </a:lnSpc>
              <a:spcBef>
                <a:spcPts val="15"/>
              </a:spcBef>
            </a:pPr>
            <a:r>
              <a:rPr sz="1100" u="sng" spc="-5" dirty="0">
                <a:solidFill>
                  <a:srgbClr val="0000FF"/>
                </a:solidFill>
                <a:uFill>
                  <a:solidFill>
                    <a:srgbClr val="0000FF"/>
                  </a:solidFill>
                </a:uFill>
                <a:latin typeface="Calibri"/>
                <a:cs typeface="Calibri"/>
                <a:hlinkClick r:id="rId10"/>
              </a:rPr>
              <a:t>Festival della Cultura Creativa </a:t>
            </a:r>
            <a:r>
              <a:rPr sz="1100" u="sng" dirty="0">
                <a:solidFill>
                  <a:srgbClr val="0000FF"/>
                </a:solidFill>
                <a:uFill>
                  <a:solidFill>
                    <a:srgbClr val="0000FF"/>
                  </a:solidFill>
                </a:uFill>
                <a:latin typeface="Calibri"/>
                <a:cs typeface="Calibri"/>
                <a:hlinkClick r:id="rId10"/>
              </a:rPr>
              <a:t>&gt; Le </a:t>
            </a:r>
            <a:r>
              <a:rPr sz="1100" u="sng" spc="-5" dirty="0">
                <a:solidFill>
                  <a:srgbClr val="0000FF"/>
                </a:solidFill>
                <a:uFill>
                  <a:solidFill>
                    <a:srgbClr val="0000FF"/>
                  </a:solidFill>
                </a:uFill>
                <a:latin typeface="Calibri"/>
                <a:cs typeface="Calibri"/>
                <a:hlinkClick r:id="rId10"/>
              </a:rPr>
              <a:t>fiabe </a:t>
            </a:r>
            <a:r>
              <a:rPr sz="1100" u="sng" dirty="0">
                <a:solidFill>
                  <a:srgbClr val="0000FF"/>
                </a:solidFill>
                <a:uFill>
                  <a:solidFill>
                    <a:srgbClr val="0000FF"/>
                  </a:solidFill>
                </a:uFill>
                <a:latin typeface="Calibri"/>
                <a:cs typeface="Calibri"/>
                <a:hlinkClick r:id="rId10"/>
              </a:rPr>
              <a:t>del </a:t>
            </a:r>
            <a:r>
              <a:rPr sz="1100" u="sng" spc="-5" dirty="0">
                <a:solidFill>
                  <a:srgbClr val="0000FF"/>
                </a:solidFill>
                <a:uFill>
                  <a:solidFill>
                    <a:srgbClr val="0000FF"/>
                  </a:solidFill>
                </a:uFill>
                <a:latin typeface="Calibri"/>
                <a:cs typeface="Calibri"/>
                <a:hlinkClick r:id="rId10"/>
              </a:rPr>
              <a:t>Settecento </a:t>
            </a:r>
            <a:r>
              <a:rPr sz="1100" spc="-5" dirty="0">
                <a:solidFill>
                  <a:srgbClr val="0000FF"/>
                </a:solidFill>
                <a:latin typeface="Calibri"/>
                <a:cs typeface="Calibri"/>
              </a:rPr>
              <a:t> </a:t>
            </a:r>
            <a:r>
              <a:rPr sz="1100" dirty="0">
                <a:latin typeface="Calibri"/>
                <a:cs typeface="Calibri"/>
              </a:rPr>
              <a:t>Gallerie </a:t>
            </a:r>
            <a:r>
              <a:rPr sz="1100" spc="-5" dirty="0">
                <a:latin typeface="Calibri"/>
                <a:cs typeface="Calibri"/>
              </a:rPr>
              <a:t>d'Italia </a:t>
            </a:r>
            <a:r>
              <a:rPr sz="1100" dirty="0">
                <a:latin typeface="Calibri"/>
                <a:cs typeface="Calibri"/>
              </a:rPr>
              <a:t>- </a:t>
            </a:r>
            <a:r>
              <a:rPr sz="1100" spc="-5" dirty="0">
                <a:latin typeface="Calibri"/>
                <a:cs typeface="Calibri"/>
              </a:rPr>
              <a:t>Palazzo Leoni </a:t>
            </a:r>
            <a:r>
              <a:rPr sz="1100" dirty="0">
                <a:latin typeface="Calibri"/>
                <a:cs typeface="Calibri"/>
              </a:rPr>
              <a:t>Montanari</a:t>
            </a:r>
            <a:endParaRPr sz="1100">
              <a:latin typeface="Calibri"/>
              <a:cs typeface="Calibri"/>
            </a:endParaRPr>
          </a:p>
          <a:p>
            <a:pPr marL="12700">
              <a:lnSpc>
                <a:spcPct val="100000"/>
              </a:lnSpc>
              <a:spcBef>
                <a:spcPts val="25"/>
              </a:spcBef>
            </a:pPr>
            <a:r>
              <a:rPr sz="1100" spc="-5" dirty="0">
                <a:latin typeface="Calibri"/>
                <a:cs typeface="Calibri"/>
              </a:rPr>
              <a:t>22/03/2015</a:t>
            </a:r>
            <a:endParaRPr sz="1100">
              <a:latin typeface="Calibri"/>
              <a:cs typeface="Calibri"/>
            </a:endParaRPr>
          </a:p>
          <a:p>
            <a:pPr marL="12700" marR="678815">
              <a:lnSpc>
                <a:spcPct val="101800"/>
              </a:lnSpc>
            </a:pPr>
            <a:r>
              <a:rPr sz="1100" u="sng" spc="-5" dirty="0">
                <a:solidFill>
                  <a:srgbClr val="0000FF"/>
                </a:solidFill>
                <a:uFill>
                  <a:solidFill>
                    <a:srgbClr val="0000FF"/>
                  </a:solidFill>
                </a:uFill>
                <a:latin typeface="Calibri"/>
                <a:cs typeface="Calibri"/>
                <a:hlinkClick r:id="rId11"/>
              </a:rPr>
              <a:t>Musica da un'esposizione </a:t>
            </a:r>
            <a:r>
              <a:rPr sz="1100" u="sng" dirty="0">
                <a:solidFill>
                  <a:srgbClr val="0000FF"/>
                </a:solidFill>
                <a:uFill>
                  <a:solidFill>
                    <a:srgbClr val="0000FF"/>
                  </a:solidFill>
                </a:uFill>
                <a:latin typeface="Calibri"/>
                <a:cs typeface="Calibri"/>
                <a:hlinkClick r:id="rId11"/>
              </a:rPr>
              <a:t>&gt; Il </a:t>
            </a:r>
            <a:r>
              <a:rPr sz="1100" u="sng" spc="-5" dirty="0">
                <a:solidFill>
                  <a:srgbClr val="0000FF"/>
                </a:solidFill>
                <a:uFill>
                  <a:solidFill>
                    <a:srgbClr val="0000FF"/>
                  </a:solidFill>
                </a:uFill>
                <a:latin typeface="Calibri"/>
                <a:cs typeface="Calibri"/>
                <a:hlinkClick r:id="rId11"/>
              </a:rPr>
              <a:t>racconto di Venezia </a:t>
            </a:r>
            <a:r>
              <a:rPr sz="1100" u="sng" dirty="0">
                <a:solidFill>
                  <a:srgbClr val="0000FF"/>
                </a:solidFill>
                <a:uFill>
                  <a:solidFill>
                    <a:srgbClr val="0000FF"/>
                  </a:solidFill>
                </a:uFill>
                <a:latin typeface="Calibri"/>
                <a:cs typeface="Calibri"/>
                <a:hlinkClick r:id="rId11"/>
              </a:rPr>
              <a:t>- La pittura </a:t>
            </a:r>
            <a:r>
              <a:rPr sz="1100" u="sng" spc="-5" dirty="0">
                <a:solidFill>
                  <a:srgbClr val="0000FF"/>
                </a:solidFill>
                <a:uFill>
                  <a:solidFill>
                    <a:srgbClr val="0000FF"/>
                  </a:solidFill>
                </a:uFill>
                <a:latin typeface="Calibri"/>
                <a:cs typeface="Calibri"/>
                <a:hlinkClick r:id="rId11"/>
              </a:rPr>
              <a:t>del Settecento veneto </a:t>
            </a:r>
            <a:r>
              <a:rPr sz="1100" spc="-5" dirty="0">
                <a:solidFill>
                  <a:srgbClr val="0000FF"/>
                </a:solidFill>
                <a:latin typeface="Calibri"/>
                <a:cs typeface="Calibri"/>
              </a:rPr>
              <a:t> </a:t>
            </a:r>
            <a:r>
              <a:rPr sz="1100" dirty="0">
                <a:latin typeface="Calibri"/>
                <a:cs typeface="Calibri"/>
              </a:rPr>
              <a:t>Gallerie </a:t>
            </a:r>
            <a:r>
              <a:rPr sz="1100" spc="-5" dirty="0">
                <a:latin typeface="Calibri"/>
                <a:cs typeface="Calibri"/>
              </a:rPr>
              <a:t>d'Italia </a:t>
            </a:r>
            <a:r>
              <a:rPr sz="1100" dirty="0">
                <a:latin typeface="Calibri"/>
                <a:cs typeface="Calibri"/>
              </a:rPr>
              <a:t>- </a:t>
            </a:r>
            <a:r>
              <a:rPr sz="1100" spc="-5" dirty="0">
                <a:latin typeface="Calibri"/>
                <a:cs typeface="Calibri"/>
              </a:rPr>
              <a:t>Palazzo Leoni </a:t>
            </a:r>
            <a:r>
              <a:rPr sz="1100" dirty="0">
                <a:latin typeface="Calibri"/>
                <a:cs typeface="Calibri"/>
              </a:rPr>
              <a:t>Montanari</a:t>
            </a:r>
            <a:endParaRPr sz="1100">
              <a:latin typeface="Calibri"/>
              <a:cs typeface="Calibri"/>
            </a:endParaRPr>
          </a:p>
          <a:p>
            <a:pPr marL="12700">
              <a:lnSpc>
                <a:spcPct val="100000"/>
              </a:lnSpc>
              <a:spcBef>
                <a:spcPts val="25"/>
              </a:spcBef>
            </a:pPr>
            <a:r>
              <a:rPr sz="1100" spc="-5" dirty="0">
                <a:latin typeface="Calibri"/>
                <a:cs typeface="Calibri"/>
              </a:rPr>
              <a:t>22/03/2015</a:t>
            </a:r>
            <a:endParaRPr sz="1100">
              <a:latin typeface="Calibri"/>
              <a:cs typeface="Calibri"/>
            </a:endParaRPr>
          </a:p>
          <a:p>
            <a:pPr marL="12700" marR="2528570">
              <a:lnSpc>
                <a:spcPct val="101800"/>
              </a:lnSpc>
            </a:pPr>
            <a:r>
              <a:rPr sz="1100" u="sng" spc="-5" dirty="0">
                <a:solidFill>
                  <a:srgbClr val="0000FF"/>
                </a:solidFill>
                <a:uFill>
                  <a:solidFill>
                    <a:srgbClr val="0000FF"/>
                  </a:solidFill>
                </a:uFill>
                <a:latin typeface="Calibri"/>
                <a:cs typeface="Calibri"/>
                <a:hlinkClick r:id="rId12"/>
              </a:rPr>
              <a:t>Festival della Cultura </a:t>
            </a:r>
            <a:r>
              <a:rPr sz="1100" u="sng" dirty="0">
                <a:solidFill>
                  <a:srgbClr val="0000FF"/>
                </a:solidFill>
                <a:uFill>
                  <a:solidFill>
                    <a:srgbClr val="0000FF"/>
                  </a:solidFill>
                </a:uFill>
                <a:latin typeface="Calibri"/>
                <a:cs typeface="Calibri"/>
                <a:hlinkClick r:id="rId12"/>
              </a:rPr>
              <a:t>Creativa &gt; Le </a:t>
            </a:r>
            <a:r>
              <a:rPr sz="1100" u="sng" spc="-5" dirty="0">
                <a:solidFill>
                  <a:srgbClr val="0000FF"/>
                </a:solidFill>
                <a:uFill>
                  <a:solidFill>
                    <a:srgbClr val="0000FF"/>
                  </a:solidFill>
                </a:uFill>
                <a:latin typeface="Calibri"/>
                <a:cs typeface="Calibri"/>
                <a:hlinkClick r:id="rId12"/>
              </a:rPr>
              <a:t>forme </a:t>
            </a:r>
            <a:r>
              <a:rPr sz="1100" u="sng" dirty="0">
                <a:solidFill>
                  <a:srgbClr val="0000FF"/>
                </a:solidFill>
                <a:uFill>
                  <a:solidFill>
                    <a:srgbClr val="0000FF"/>
                  </a:solidFill>
                </a:uFill>
                <a:latin typeface="Calibri"/>
                <a:cs typeface="Calibri"/>
                <a:hlinkClick r:id="rId12"/>
              </a:rPr>
              <a:t>del </a:t>
            </a:r>
            <a:r>
              <a:rPr sz="1100" u="sng" spc="-5" dirty="0">
                <a:solidFill>
                  <a:srgbClr val="0000FF"/>
                </a:solidFill>
                <a:uFill>
                  <a:solidFill>
                    <a:srgbClr val="0000FF"/>
                  </a:solidFill>
                </a:uFill>
                <a:latin typeface="Calibri"/>
                <a:cs typeface="Calibri"/>
                <a:hlinkClick r:id="rId12"/>
              </a:rPr>
              <a:t>fuoco </a:t>
            </a:r>
            <a:r>
              <a:rPr sz="1100" spc="-5" dirty="0">
                <a:solidFill>
                  <a:srgbClr val="0000FF"/>
                </a:solidFill>
                <a:latin typeface="Calibri"/>
                <a:cs typeface="Calibri"/>
              </a:rPr>
              <a:t> </a:t>
            </a:r>
            <a:r>
              <a:rPr sz="1100" dirty="0">
                <a:latin typeface="Calibri"/>
                <a:cs typeface="Calibri"/>
              </a:rPr>
              <a:t>Gallerie </a:t>
            </a:r>
            <a:r>
              <a:rPr sz="1100" spc="-5" dirty="0">
                <a:latin typeface="Calibri"/>
                <a:cs typeface="Calibri"/>
              </a:rPr>
              <a:t>d'Italia </a:t>
            </a:r>
            <a:r>
              <a:rPr sz="1100" dirty="0">
                <a:latin typeface="Calibri"/>
                <a:cs typeface="Calibri"/>
              </a:rPr>
              <a:t>- </a:t>
            </a:r>
            <a:r>
              <a:rPr sz="1100" spc="-5" dirty="0">
                <a:latin typeface="Calibri"/>
                <a:cs typeface="Calibri"/>
              </a:rPr>
              <a:t>Palazzo Leoni</a:t>
            </a:r>
            <a:r>
              <a:rPr sz="1100" spc="-10" dirty="0">
                <a:latin typeface="Calibri"/>
                <a:cs typeface="Calibri"/>
              </a:rPr>
              <a:t> </a:t>
            </a:r>
            <a:r>
              <a:rPr sz="1100" dirty="0">
                <a:latin typeface="Calibri"/>
                <a:cs typeface="Calibri"/>
              </a:rPr>
              <a:t>Montanari</a:t>
            </a:r>
            <a:endParaRPr sz="1100">
              <a:latin typeface="Calibri"/>
              <a:cs typeface="Calibri"/>
            </a:endParaRP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Ecampania.it  10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855846"/>
            <a:ext cx="6058535" cy="1076325"/>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a:cs typeface="Calibri"/>
              </a:rPr>
              <a:t>Napoli </a:t>
            </a:r>
            <a:r>
              <a:rPr sz="2400" b="1" spc="-10" dirty="0">
                <a:latin typeface="Calibri"/>
                <a:cs typeface="Calibri"/>
              </a:rPr>
              <a:t>inaugura </a:t>
            </a:r>
            <a:r>
              <a:rPr sz="2400" b="1" dirty="0">
                <a:latin typeface="Calibri"/>
                <a:cs typeface="Calibri"/>
              </a:rPr>
              <a:t>il </a:t>
            </a:r>
            <a:r>
              <a:rPr sz="2400" b="1" spc="-15" dirty="0">
                <a:latin typeface="Calibri"/>
                <a:cs typeface="Calibri"/>
              </a:rPr>
              <a:t>Festival </a:t>
            </a:r>
            <a:r>
              <a:rPr sz="2400" b="1" spc="-5" dirty="0">
                <a:latin typeface="Calibri"/>
                <a:cs typeface="Calibri"/>
              </a:rPr>
              <a:t>della </a:t>
            </a:r>
            <a:r>
              <a:rPr sz="2400" b="1" spc="-15" dirty="0">
                <a:latin typeface="Calibri"/>
                <a:cs typeface="Calibri"/>
              </a:rPr>
              <a:t>Cultura</a:t>
            </a:r>
            <a:r>
              <a:rPr sz="2400" b="1" spc="-5" dirty="0">
                <a:latin typeface="Calibri"/>
                <a:cs typeface="Calibri"/>
              </a:rPr>
              <a:t> </a:t>
            </a:r>
            <a:r>
              <a:rPr sz="2400" b="1" spc="-15" dirty="0">
                <a:latin typeface="Calibri"/>
                <a:cs typeface="Calibri"/>
              </a:rPr>
              <a:t>Creativa</a:t>
            </a:r>
            <a:endParaRPr sz="2400">
              <a:latin typeface="Calibri"/>
              <a:cs typeface="Calibri"/>
            </a:endParaRPr>
          </a:p>
          <a:p>
            <a:pPr marL="12700" marR="2746375">
              <a:lnSpc>
                <a:spcPct val="192700"/>
              </a:lnSpc>
              <a:spcBef>
                <a:spcPts val="305"/>
              </a:spcBef>
            </a:pPr>
            <a:r>
              <a:rPr sz="1100" spc="-5" dirty="0">
                <a:latin typeface="Calibri"/>
                <a:cs typeface="Calibri"/>
              </a:rPr>
              <a:t>Tanti gli </a:t>
            </a:r>
            <a:r>
              <a:rPr sz="1100" dirty="0">
                <a:latin typeface="Calibri"/>
                <a:cs typeface="Calibri"/>
              </a:rPr>
              <a:t>eventi in giro </a:t>
            </a:r>
            <a:r>
              <a:rPr sz="1100" spc="-5" dirty="0">
                <a:latin typeface="Calibri"/>
                <a:cs typeface="Calibri"/>
              </a:rPr>
              <a:t>per </a:t>
            </a:r>
            <a:r>
              <a:rPr sz="1100" spc="-10" dirty="0">
                <a:latin typeface="Calibri"/>
                <a:cs typeface="Calibri"/>
              </a:rPr>
              <a:t>la </a:t>
            </a:r>
            <a:r>
              <a:rPr sz="1100" dirty="0">
                <a:latin typeface="Calibri"/>
                <a:cs typeface="Calibri"/>
              </a:rPr>
              <a:t>Campania </a:t>
            </a:r>
            <a:r>
              <a:rPr sz="1100" spc="-5" dirty="0">
                <a:latin typeface="Calibri"/>
                <a:cs typeface="Calibri"/>
              </a:rPr>
              <a:t>per l’edizione 2015  di </a:t>
            </a:r>
            <a:r>
              <a:rPr sz="1100" dirty="0">
                <a:latin typeface="Calibri"/>
                <a:cs typeface="Calibri"/>
              </a:rPr>
              <a:t>Redazione </a:t>
            </a:r>
            <a:r>
              <a:rPr sz="1100" spc="-5" dirty="0">
                <a:latin typeface="Calibri"/>
                <a:cs typeface="Calibri"/>
              </a:rPr>
              <a:t>Ecampania.it </a:t>
            </a:r>
            <a:r>
              <a:rPr sz="1100" dirty="0">
                <a:latin typeface="Calibri"/>
                <a:cs typeface="Calibri"/>
              </a:rPr>
              <a:t>- 10 </a:t>
            </a:r>
            <a:r>
              <a:rPr sz="1100" spc="-5" dirty="0">
                <a:latin typeface="Calibri"/>
                <a:cs typeface="Calibri"/>
              </a:rPr>
              <a:t>Marzo</a:t>
            </a:r>
            <a:r>
              <a:rPr sz="1100" spc="-25" dirty="0">
                <a:latin typeface="Calibri"/>
                <a:cs typeface="Calibri"/>
              </a:rPr>
              <a:t> </a:t>
            </a:r>
            <a:r>
              <a:rPr sz="1100" spc="-5" dirty="0">
                <a:latin typeface="Calibri"/>
                <a:cs typeface="Calibri"/>
              </a:rPr>
              <a:t>2015</a:t>
            </a:r>
            <a:endParaRPr sz="1100">
              <a:latin typeface="Calibri"/>
              <a:cs typeface="Calibri"/>
            </a:endParaRPr>
          </a:p>
        </p:txBody>
      </p:sp>
      <p:sp>
        <p:nvSpPr>
          <p:cNvPr id="5" name="object 5"/>
          <p:cNvSpPr txBox="1"/>
          <p:nvPr/>
        </p:nvSpPr>
        <p:spPr>
          <a:xfrm>
            <a:off x="706627" y="7816977"/>
            <a:ext cx="6148070" cy="1687195"/>
          </a:xfrm>
          <a:prstGeom prst="rect">
            <a:avLst/>
          </a:prstGeom>
        </p:spPr>
        <p:txBody>
          <a:bodyPr vert="horz" wrap="square" lIns="0" tIns="10160" rIns="0" bIns="0" rtlCol="0">
            <a:spAutoFit/>
          </a:bodyPr>
          <a:lstStyle/>
          <a:p>
            <a:pPr marL="12700" marR="5080" algn="just">
              <a:lnSpc>
                <a:spcPct val="101299"/>
              </a:lnSpc>
              <a:spcBef>
                <a:spcPts val="80"/>
              </a:spcBef>
            </a:pPr>
            <a:r>
              <a:rPr sz="1200" dirty="0">
                <a:latin typeface="Calibri"/>
                <a:cs typeface="Calibri"/>
              </a:rPr>
              <a:t>Il </a:t>
            </a:r>
            <a:r>
              <a:rPr sz="1200" b="1" spc="-5" dirty="0">
                <a:latin typeface="Calibri"/>
                <a:cs typeface="Calibri"/>
              </a:rPr>
              <a:t>Festival della Cultura Creativa </a:t>
            </a:r>
            <a:r>
              <a:rPr sz="1200" dirty="0">
                <a:latin typeface="Calibri"/>
                <a:cs typeface="Calibri"/>
              </a:rPr>
              <a:t>è </a:t>
            </a:r>
            <a:r>
              <a:rPr sz="1200" spc="-5" dirty="0">
                <a:latin typeface="Calibri"/>
                <a:cs typeface="Calibri"/>
              </a:rPr>
              <a:t>pronto </a:t>
            </a:r>
            <a:r>
              <a:rPr sz="1200" dirty="0">
                <a:latin typeface="Calibri"/>
                <a:cs typeface="Calibri"/>
              </a:rPr>
              <a:t>a dare il via alla </a:t>
            </a:r>
            <a:r>
              <a:rPr sz="1200" spc="-5" dirty="0">
                <a:latin typeface="Calibri"/>
                <a:cs typeface="Calibri"/>
              </a:rPr>
              <a:t>sua seconda edizione. Una  manifestazione organizzata </a:t>
            </a:r>
            <a:r>
              <a:rPr sz="1200" dirty="0">
                <a:latin typeface="Calibri"/>
                <a:cs typeface="Calibri"/>
              </a:rPr>
              <a:t>ancora </a:t>
            </a:r>
            <a:r>
              <a:rPr sz="1200" spc="-5" dirty="0">
                <a:latin typeface="Calibri"/>
                <a:cs typeface="Calibri"/>
              </a:rPr>
              <a:t>una </a:t>
            </a:r>
            <a:r>
              <a:rPr sz="1200" dirty="0">
                <a:latin typeface="Calibri"/>
                <a:cs typeface="Calibri"/>
              </a:rPr>
              <a:t>volta </a:t>
            </a:r>
            <a:r>
              <a:rPr sz="1200" spc="-5" dirty="0">
                <a:latin typeface="Calibri"/>
                <a:cs typeface="Calibri"/>
              </a:rPr>
              <a:t>dalle </a:t>
            </a:r>
            <a:r>
              <a:rPr sz="1200" dirty="0">
                <a:latin typeface="Calibri"/>
                <a:cs typeface="Calibri"/>
              </a:rPr>
              <a:t>banche e </a:t>
            </a:r>
            <a:r>
              <a:rPr sz="1200" spc="-5" dirty="0">
                <a:latin typeface="Calibri"/>
                <a:cs typeface="Calibri"/>
              </a:rPr>
              <a:t>coordinata dall’ABI che si svolgerà </a:t>
            </a:r>
            <a:r>
              <a:rPr sz="1200" b="1" dirty="0">
                <a:latin typeface="Calibri"/>
                <a:cs typeface="Calibri"/>
              </a:rPr>
              <a:t>dal  16 </a:t>
            </a:r>
            <a:r>
              <a:rPr sz="1200" b="1" spc="-5" dirty="0">
                <a:latin typeface="Calibri"/>
                <a:cs typeface="Calibri"/>
              </a:rPr>
              <a:t>al </a:t>
            </a:r>
            <a:r>
              <a:rPr sz="1200" b="1" dirty="0">
                <a:latin typeface="Calibri"/>
                <a:cs typeface="Calibri"/>
              </a:rPr>
              <a:t>22 </a:t>
            </a:r>
            <a:r>
              <a:rPr sz="1200" b="1" spc="-5" dirty="0">
                <a:latin typeface="Calibri"/>
                <a:cs typeface="Calibri"/>
              </a:rPr>
              <a:t>marzo 2015 in diverse città italiane</a:t>
            </a:r>
            <a:r>
              <a:rPr sz="1200" spc="-5" dirty="0">
                <a:latin typeface="Calibri"/>
                <a:cs typeface="Calibri"/>
              </a:rPr>
              <a:t>. Tanti </a:t>
            </a:r>
            <a:r>
              <a:rPr sz="1200" dirty="0">
                <a:latin typeface="Calibri"/>
                <a:cs typeface="Calibri"/>
              </a:rPr>
              <a:t>anche gli </a:t>
            </a:r>
            <a:r>
              <a:rPr sz="1200" spc="-5" dirty="0">
                <a:latin typeface="Calibri"/>
                <a:cs typeface="Calibri"/>
              </a:rPr>
              <a:t>appuntamenti </a:t>
            </a:r>
            <a:r>
              <a:rPr sz="1200" dirty="0">
                <a:latin typeface="Calibri"/>
                <a:cs typeface="Calibri"/>
              </a:rPr>
              <a:t>in</a:t>
            </a:r>
            <a:r>
              <a:rPr sz="1200" spc="55" dirty="0">
                <a:latin typeface="Calibri"/>
                <a:cs typeface="Calibri"/>
              </a:rPr>
              <a:t> </a:t>
            </a:r>
            <a:r>
              <a:rPr sz="1200" spc="-5" dirty="0">
                <a:latin typeface="Calibri"/>
                <a:cs typeface="Calibri"/>
              </a:rPr>
              <a:t>Campania.</a:t>
            </a:r>
            <a:endParaRPr sz="1200">
              <a:latin typeface="Calibri"/>
              <a:cs typeface="Calibri"/>
            </a:endParaRPr>
          </a:p>
          <a:p>
            <a:pPr>
              <a:lnSpc>
                <a:spcPct val="100000"/>
              </a:lnSpc>
              <a:spcBef>
                <a:spcPts val="40"/>
              </a:spcBef>
            </a:pPr>
            <a:endParaRPr sz="1200">
              <a:latin typeface="Times New Roman"/>
              <a:cs typeface="Times New Roman"/>
            </a:endParaRPr>
          </a:p>
          <a:p>
            <a:pPr marL="12700" marR="9525" algn="just">
              <a:lnSpc>
                <a:spcPct val="101499"/>
              </a:lnSpc>
            </a:pPr>
            <a:r>
              <a:rPr sz="1200" spc="-5" dirty="0">
                <a:latin typeface="Calibri"/>
                <a:cs typeface="Calibri"/>
              </a:rPr>
              <a:t>L’evento, che prevede </a:t>
            </a:r>
            <a:r>
              <a:rPr sz="1200" dirty="0">
                <a:latin typeface="Calibri"/>
                <a:cs typeface="Calibri"/>
              </a:rPr>
              <a:t>l’apertura </a:t>
            </a:r>
            <a:r>
              <a:rPr sz="1200" spc="-5" dirty="0">
                <a:latin typeface="Calibri"/>
                <a:cs typeface="Calibri"/>
              </a:rPr>
              <a:t>anche </a:t>
            </a:r>
            <a:r>
              <a:rPr sz="1200" dirty="0">
                <a:latin typeface="Calibri"/>
                <a:cs typeface="Calibri"/>
              </a:rPr>
              <a:t>di </a:t>
            </a:r>
            <a:r>
              <a:rPr sz="1200" spc="-5" dirty="0">
                <a:latin typeface="Calibri"/>
                <a:cs typeface="Calibri"/>
              </a:rPr>
              <a:t>numerosi </a:t>
            </a:r>
            <a:r>
              <a:rPr sz="1200" dirty="0">
                <a:latin typeface="Calibri"/>
                <a:cs typeface="Calibri"/>
              </a:rPr>
              <a:t>palazzi </a:t>
            </a:r>
            <a:r>
              <a:rPr sz="1200" spc="-5" dirty="0">
                <a:latin typeface="Calibri"/>
                <a:cs typeface="Calibri"/>
              </a:rPr>
              <a:t>monumentali, </a:t>
            </a:r>
            <a:r>
              <a:rPr sz="1200" dirty="0">
                <a:latin typeface="Calibri"/>
                <a:cs typeface="Calibri"/>
              </a:rPr>
              <a:t>gode del </a:t>
            </a:r>
            <a:r>
              <a:rPr sz="1200" spc="-5" dirty="0">
                <a:latin typeface="Calibri"/>
                <a:cs typeface="Calibri"/>
              </a:rPr>
              <a:t>patrocinio  dell’UNESCO </a:t>
            </a:r>
            <a:r>
              <a:rPr sz="1200" dirty="0">
                <a:latin typeface="Calibri"/>
                <a:cs typeface="Calibri"/>
              </a:rPr>
              <a:t>e del </a:t>
            </a:r>
            <a:r>
              <a:rPr sz="1200" spc="-5" dirty="0">
                <a:latin typeface="Calibri"/>
                <a:cs typeface="Calibri"/>
              </a:rPr>
              <a:t>MiBAC, </a:t>
            </a:r>
            <a:r>
              <a:rPr sz="1200" dirty="0">
                <a:latin typeface="Calibri"/>
                <a:cs typeface="Calibri"/>
              </a:rPr>
              <a:t>e della </a:t>
            </a:r>
            <a:r>
              <a:rPr sz="1200" spc="-5" dirty="0">
                <a:latin typeface="Calibri"/>
                <a:cs typeface="Calibri"/>
              </a:rPr>
              <a:t>media partnership con </a:t>
            </a:r>
            <a:r>
              <a:rPr sz="1200" dirty="0">
                <a:latin typeface="Calibri"/>
                <a:cs typeface="Calibri"/>
              </a:rPr>
              <a:t>la </a:t>
            </a:r>
            <a:r>
              <a:rPr sz="1200" spc="-5" dirty="0">
                <a:latin typeface="Calibri"/>
                <a:cs typeface="Calibri"/>
              </a:rPr>
              <a:t>RAI. Saranno </a:t>
            </a:r>
            <a:r>
              <a:rPr sz="1200" dirty="0">
                <a:latin typeface="Calibri"/>
                <a:cs typeface="Calibri"/>
              </a:rPr>
              <a:t>oltre 60 le </a:t>
            </a:r>
            <a:r>
              <a:rPr sz="1200" spc="-5" dirty="0">
                <a:latin typeface="Calibri"/>
                <a:cs typeface="Calibri"/>
              </a:rPr>
              <a:t>città coinvolte  </a:t>
            </a:r>
            <a:r>
              <a:rPr sz="1200" dirty="0">
                <a:latin typeface="Calibri"/>
                <a:cs typeface="Calibri"/>
              </a:rPr>
              <a:t>in </a:t>
            </a:r>
            <a:r>
              <a:rPr sz="1200" spc="-5" dirty="0">
                <a:latin typeface="Calibri"/>
                <a:cs typeface="Calibri"/>
              </a:rPr>
              <a:t>questo progetto </a:t>
            </a:r>
            <a:r>
              <a:rPr sz="1200" dirty="0">
                <a:latin typeface="Calibri"/>
                <a:cs typeface="Calibri"/>
              </a:rPr>
              <a:t>ed </a:t>
            </a:r>
            <a:r>
              <a:rPr sz="1200" spc="-5" dirty="0">
                <a:latin typeface="Calibri"/>
                <a:cs typeface="Calibri"/>
              </a:rPr>
              <a:t>80 </a:t>
            </a:r>
            <a:r>
              <a:rPr sz="1200" dirty="0">
                <a:latin typeface="Calibri"/>
                <a:cs typeface="Calibri"/>
              </a:rPr>
              <a:t>gli eventi in </a:t>
            </a:r>
            <a:r>
              <a:rPr sz="1200" spc="-5" dirty="0">
                <a:latin typeface="Calibri"/>
                <a:cs typeface="Calibri"/>
              </a:rPr>
              <a:t>programma. L’obiettivo </a:t>
            </a:r>
            <a:r>
              <a:rPr sz="1200" dirty="0">
                <a:latin typeface="Calibri"/>
                <a:cs typeface="Calibri"/>
              </a:rPr>
              <a:t>della </a:t>
            </a:r>
            <a:r>
              <a:rPr sz="1200" spc="-5" dirty="0">
                <a:latin typeface="Calibri"/>
                <a:cs typeface="Calibri"/>
              </a:rPr>
              <a:t>manifestazione </a:t>
            </a:r>
            <a:r>
              <a:rPr sz="1200" dirty="0">
                <a:latin typeface="Calibri"/>
                <a:cs typeface="Calibri"/>
              </a:rPr>
              <a:t>è </a:t>
            </a:r>
            <a:r>
              <a:rPr sz="1200" spc="-5" dirty="0">
                <a:latin typeface="Calibri"/>
                <a:cs typeface="Calibri"/>
              </a:rPr>
              <a:t>quello di  stimolare </a:t>
            </a:r>
            <a:r>
              <a:rPr sz="1200" dirty="0">
                <a:latin typeface="Calibri"/>
                <a:cs typeface="Calibri"/>
              </a:rPr>
              <a:t>la </a:t>
            </a:r>
            <a:r>
              <a:rPr sz="1200" spc="-5" dirty="0">
                <a:latin typeface="Calibri"/>
                <a:cs typeface="Calibri"/>
              </a:rPr>
              <a:t>creatività </a:t>
            </a:r>
            <a:r>
              <a:rPr sz="1200" dirty="0">
                <a:latin typeface="Calibri"/>
                <a:cs typeface="Calibri"/>
              </a:rPr>
              <a:t>dei giovani </a:t>
            </a:r>
            <a:r>
              <a:rPr sz="1200" spc="-5" dirty="0">
                <a:latin typeface="Calibri"/>
                <a:cs typeface="Calibri"/>
              </a:rPr>
              <a:t>attraverso </a:t>
            </a:r>
            <a:r>
              <a:rPr sz="1200" spc="-10" dirty="0">
                <a:latin typeface="Calibri"/>
                <a:cs typeface="Calibri"/>
              </a:rPr>
              <a:t>la </a:t>
            </a:r>
            <a:r>
              <a:rPr sz="1200" dirty="0">
                <a:latin typeface="Calibri"/>
                <a:cs typeface="Calibri"/>
              </a:rPr>
              <a:t>cultura del fare. </a:t>
            </a:r>
            <a:r>
              <a:rPr sz="1200" spc="-5" dirty="0">
                <a:latin typeface="Calibri"/>
                <a:cs typeface="Calibri"/>
              </a:rPr>
              <a:t>Lo slogan </a:t>
            </a:r>
            <a:r>
              <a:rPr sz="1200" dirty="0">
                <a:latin typeface="Calibri"/>
                <a:cs typeface="Calibri"/>
              </a:rPr>
              <a:t>di </a:t>
            </a:r>
            <a:r>
              <a:rPr sz="1200" spc="-5" dirty="0">
                <a:latin typeface="Calibri"/>
                <a:cs typeface="Calibri"/>
              </a:rPr>
              <a:t>quest’anno </a:t>
            </a:r>
            <a:r>
              <a:rPr sz="1200" dirty="0">
                <a:latin typeface="Calibri"/>
                <a:cs typeface="Calibri"/>
              </a:rPr>
              <a:t>è  </a:t>
            </a:r>
            <a:r>
              <a:rPr sz="1200" spc="-5" dirty="0">
                <a:latin typeface="Calibri"/>
                <a:cs typeface="Calibri"/>
              </a:rPr>
              <a:t>“</a:t>
            </a:r>
            <a:r>
              <a:rPr sz="1200" b="1" spc="-5" dirty="0">
                <a:latin typeface="Calibri"/>
                <a:cs typeface="Calibri"/>
              </a:rPr>
              <a:t>L’alfabeto </a:t>
            </a:r>
            <a:r>
              <a:rPr sz="1200" b="1" spc="-10" dirty="0">
                <a:latin typeface="Calibri"/>
                <a:cs typeface="Calibri"/>
              </a:rPr>
              <a:t>del </a:t>
            </a:r>
            <a:r>
              <a:rPr sz="1200" b="1" spc="-5" dirty="0">
                <a:latin typeface="Calibri"/>
                <a:cs typeface="Calibri"/>
              </a:rPr>
              <a:t>Mondo. Leggiamo </a:t>
            </a:r>
            <a:r>
              <a:rPr sz="1200" b="1" dirty="0">
                <a:latin typeface="Calibri"/>
                <a:cs typeface="Calibri"/>
              </a:rPr>
              <a:t>i </a:t>
            </a:r>
            <a:r>
              <a:rPr sz="1200" b="1" spc="-5" dirty="0">
                <a:latin typeface="Calibri"/>
                <a:cs typeface="Calibri"/>
              </a:rPr>
              <a:t>segni intorno </a:t>
            </a:r>
            <a:r>
              <a:rPr sz="1200" b="1" dirty="0">
                <a:latin typeface="Calibri"/>
                <a:cs typeface="Calibri"/>
              </a:rPr>
              <a:t>a noi e</a:t>
            </a:r>
            <a:r>
              <a:rPr sz="1200" b="1" spc="30" dirty="0">
                <a:latin typeface="Calibri"/>
                <a:cs typeface="Calibri"/>
              </a:rPr>
              <a:t> </a:t>
            </a:r>
            <a:r>
              <a:rPr sz="1200" b="1" spc="-5" dirty="0">
                <a:latin typeface="Calibri"/>
                <a:cs typeface="Calibri"/>
              </a:rPr>
              <a:t>raccontiamo</a:t>
            </a:r>
            <a:r>
              <a:rPr sz="1200" spc="-5" dirty="0">
                <a:latin typeface="Calibri"/>
                <a:cs typeface="Calibri"/>
              </a:rPr>
              <a:t>”.</a:t>
            </a:r>
            <a:endParaRPr sz="1200">
              <a:latin typeface="Calibri"/>
              <a:cs typeface="Calibri"/>
            </a:endParaRPr>
          </a:p>
        </p:txBody>
      </p:sp>
      <p:sp>
        <p:nvSpPr>
          <p:cNvPr id="6" name="object 6"/>
          <p:cNvSpPr/>
          <p:nvPr/>
        </p:nvSpPr>
        <p:spPr>
          <a:xfrm>
            <a:off x="2179954" y="2119883"/>
            <a:ext cx="3199257" cy="103708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51217" y="5081015"/>
            <a:ext cx="5856605" cy="254609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Dire</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21382"/>
            <a:ext cx="3768090" cy="3604895"/>
          </a:xfrm>
          <a:prstGeom prst="rect">
            <a:avLst/>
          </a:prstGeom>
        </p:spPr>
        <p:txBody>
          <a:bodyPr vert="horz" wrap="square" lIns="0" tIns="10160" rIns="0" bIns="0" rtlCol="0">
            <a:spAutoFit/>
          </a:bodyPr>
          <a:lstStyle/>
          <a:p>
            <a:pPr marL="12700" marR="5080">
              <a:lnSpc>
                <a:spcPct val="101800"/>
              </a:lnSpc>
              <a:spcBef>
                <a:spcPts val="80"/>
              </a:spcBef>
            </a:pPr>
            <a:r>
              <a:rPr sz="1100" dirty="0">
                <a:latin typeface="Calibri"/>
                <a:cs typeface="Calibri"/>
              </a:rPr>
              <a:t>(DIRE-DIREGIOVANI) Roma, 4 mar. - </a:t>
            </a:r>
            <a:r>
              <a:rPr sz="1100" spc="-5" dirty="0">
                <a:latin typeface="Calibri"/>
                <a:cs typeface="Calibri"/>
              </a:rPr>
              <a:t>'L'Alfabeto del Mondo' </a:t>
            </a:r>
            <a:r>
              <a:rPr sz="1100" dirty="0">
                <a:latin typeface="Calibri"/>
                <a:cs typeface="Calibri"/>
              </a:rPr>
              <a:t>sara' il  </a:t>
            </a:r>
            <a:r>
              <a:rPr sz="1100" spc="-5" dirty="0">
                <a:latin typeface="Calibri"/>
                <a:cs typeface="Calibri"/>
              </a:rPr>
              <a:t>filo conduttore di </a:t>
            </a:r>
            <a:r>
              <a:rPr sz="1100" dirty="0">
                <a:latin typeface="Calibri"/>
                <a:cs typeface="Calibri"/>
              </a:rPr>
              <a:t>tutte le </a:t>
            </a:r>
            <a:r>
              <a:rPr sz="1100" spc="-5" dirty="0">
                <a:latin typeface="Calibri"/>
                <a:cs typeface="Calibri"/>
              </a:rPr>
              <a:t>iniziative del festival.</a:t>
            </a:r>
            <a:r>
              <a:rPr sz="1100" dirty="0">
                <a:latin typeface="Calibri"/>
                <a:cs typeface="Calibri"/>
              </a:rPr>
              <a:t> </a:t>
            </a:r>
            <a:r>
              <a:rPr sz="1100" spc="-5" dirty="0">
                <a:latin typeface="Calibri"/>
                <a:cs typeface="Calibri"/>
              </a:rPr>
              <a:t>Trarre</a:t>
            </a:r>
            <a:endParaRPr sz="1100">
              <a:latin typeface="Calibri"/>
              <a:cs typeface="Calibri"/>
            </a:endParaRPr>
          </a:p>
          <a:p>
            <a:pPr marL="12700" marR="121920">
              <a:lnSpc>
                <a:spcPts val="1340"/>
              </a:lnSpc>
              <a:spcBef>
                <a:spcPts val="40"/>
              </a:spcBef>
            </a:pPr>
            <a:r>
              <a:rPr sz="1100" spc="-5" dirty="0">
                <a:latin typeface="Calibri"/>
                <a:cs typeface="Calibri"/>
              </a:rPr>
              <a:t>ispirazione dalla natura, dall'opera dell'uomo </a:t>
            </a:r>
            <a:r>
              <a:rPr sz="1100" dirty="0">
                <a:latin typeface="Calibri"/>
                <a:cs typeface="Calibri"/>
              </a:rPr>
              <a:t>e </a:t>
            </a:r>
            <a:r>
              <a:rPr sz="1100" spc="-5" dirty="0">
                <a:latin typeface="Calibri"/>
                <a:cs typeface="Calibri"/>
              </a:rPr>
              <a:t>dalle emozioni  </a:t>
            </a:r>
            <a:r>
              <a:rPr sz="1100" dirty="0">
                <a:latin typeface="Calibri"/>
                <a:cs typeface="Calibri"/>
              </a:rPr>
              <a:t>per "condividerle e </a:t>
            </a:r>
            <a:r>
              <a:rPr sz="1100" spc="-5" dirty="0">
                <a:latin typeface="Calibri"/>
                <a:cs typeface="Calibri"/>
              </a:rPr>
              <a:t>generare nuovi linguaggi </a:t>
            </a:r>
            <a:r>
              <a:rPr sz="1100" dirty="0">
                <a:latin typeface="Calibri"/>
                <a:cs typeface="Calibri"/>
              </a:rPr>
              <a:t>e </a:t>
            </a:r>
            <a:r>
              <a:rPr sz="1100" spc="-5" dirty="0">
                <a:latin typeface="Calibri"/>
                <a:cs typeface="Calibri"/>
              </a:rPr>
              <a:t>altre narrazioni".  Creare quindi </a:t>
            </a:r>
            <a:r>
              <a:rPr sz="1100" dirty="0">
                <a:latin typeface="Calibri"/>
                <a:cs typeface="Calibri"/>
              </a:rPr>
              <a:t>"un </a:t>
            </a:r>
            <a:r>
              <a:rPr sz="1100" spc="-5" dirty="0">
                <a:latin typeface="Calibri"/>
                <a:cs typeface="Calibri"/>
              </a:rPr>
              <a:t>approccio consapevole, rispettando </a:t>
            </a:r>
            <a:r>
              <a:rPr sz="1100" dirty="0">
                <a:latin typeface="Calibri"/>
                <a:cs typeface="Calibri"/>
              </a:rPr>
              <a:t>la liberta'  espressiva </a:t>
            </a:r>
            <a:r>
              <a:rPr sz="1100" spc="-5" dirty="0">
                <a:latin typeface="Calibri"/>
                <a:cs typeface="Calibri"/>
              </a:rPr>
              <a:t>dei</a:t>
            </a:r>
            <a:r>
              <a:rPr sz="1100" spc="-20" dirty="0">
                <a:latin typeface="Calibri"/>
                <a:cs typeface="Calibri"/>
              </a:rPr>
              <a:t> </a:t>
            </a:r>
            <a:r>
              <a:rPr sz="1100" spc="-5" dirty="0">
                <a:latin typeface="Calibri"/>
                <a:cs typeface="Calibri"/>
              </a:rPr>
              <a:t>ragazzi".</a:t>
            </a:r>
            <a:endParaRPr sz="1100">
              <a:latin typeface="Calibri"/>
              <a:cs typeface="Calibri"/>
            </a:endParaRPr>
          </a:p>
          <a:p>
            <a:pPr marL="12700" marR="279400" indent="95885">
              <a:lnSpc>
                <a:spcPts val="1340"/>
              </a:lnSpc>
              <a:spcBef>
                <a:spcPts val="20"/>
              </a:spcBef>
            </a:pPr>
            <a:r>
              <a:rPr sz="1100" dirty="0">
                <a:latin typeface="Calibri"/>
                <a:cs typeface="Calibri"/>
              </a:rPr>
              <a:t>"Il </a:t>
            </a:r>
            <a:r>
              <a:rPr sz="1100" spc="-5" dirty="0">
                <a:latin typeface="Calibri"/>
                <a:cs typeface="Calibri"/>
              </a:rPr>
              <a:t>rafforzato impegno delle banche </a:t>
            </a:r>
            <a:r>
              <a:rPr sz="1100" dirty="0">
                <a:latin typeface="Calibri"/>
                <a:cs typeface="Calibri"/>
              </a:rPr>
              <a:t>a </a:t>
            </a:r>
            <a:r>
              <a:rPr sz="1100" spc="-5" dirty="0">
                <a:latin typeface="Calibri"/>
                <a:cs typeface="Calibri"/>
              </a:rPr>
              <a:t>investire nei giovani </a:t>
            </a:r>
            <a:r>
              <a:rPr sz="1100" dirty="0">
                <a:latin typeface="Calibri"/>
                <a:cs typeface="Calibri"/>
              </a:rPr>
              <a:t>e  la cultura- </a:t>
            </a:r>
            <a:r>
              <a:rPr sz="1100" spc="-5" dirty="0">
                <a:latin typeface="Calibri"/>
                <a:cs typeface="Calibri"/>
              </a:rPr>
              <a:t>ha dichiarato </a:t>
            </a:r>
            <a:r>
              <a:rPr sz="1100" dirty="0">
                <a:latin typeface="Calibri"/>
                <a:cs typeface="Calibri"/>
              </a:rPr>
              <a:t>il </a:t>
            </a:r>
            <a:r>
              <a:rPr sz="1100" spc="-5" dirty="0">
                <a:latin typeface="Calibri"/>
                <a:cs typeface="Calibri"/>
              </a:rPr>
              <a:t>presidente dell'Abi,</a:t>
            </a:r>
            <a:r>
              <a:rPr sz="1100" spc="20" dirty="0">
                <a:latin typeface="Calibri"/>
                <a:cs typeface="Calibri"/>
              </a:rPr>
              <a:t> </a:t>
            </a:r>
            <a:r>
              <a:rPr sz="1100" spc="-5" dirty="0">
                <a:latin typeface="Calibri"/>
                <a:cs typeface="Calibri"/>
              </a:rPr>
              <a:t>Antonio</a:t>
            </a:r>
            <a:endParaRPr sz="1100">
              <a:latin typeface="Calibri"/>
              <a:cs typeface="Calibri"/>
            </a:endParaRPr>
          </a:p>
          <a:p>
            <a:pPr marL="12700" marR="48260">
              <a:lnSpc>
                <a:spcPts val="1340"/>
              </a:lnSpc>
              <a:spcBef>
                <a:spcPts val="5"/>
              </a:spcBef>
            </a:pPr>
            <a:r>
              <a:rPr sz="1100" dirty="0">
                <a:latin typeface="Calibri"/>
                <a:cs typeface="Calibri"/>
              </a:rPr>
              <a:t>Patuelli- </a:t>
            </a:r>
            <a:r>
              <a:rPr sz="1100" spc="-5" dirty="0">
                <a:latin typeface="Calibri"/>
                <a:cs typeface="Calibri"/>
              </a:rPr>
              <a:t>rappresenta un'occasione importante </a:t>
            </a:r>
            <a:r>
              <a:rPr sz="1100" dirty="0">
                <a:latin typeface="Calibri"/>
                <a:cs typeface="Calibri"/>
              </a:rPr>
              <a:t>data ai </a:t>
            </a:r>
            <a:r>
              <a:rPr sz="1100" spc="-5" dirty="0">
                <a:latin typeface="Calibri"/>
                <a:cs typeface="Calibri"/>
              </a:rPr>
              <a:t>ragazzi per  </a:t>
            </a:r>
            <a:r>
              <a:rPr sz="1100" dirty="0">
                <a:latin typeface="Calibri"/>
                <a:cs typeface="Calibri"/>
              </a:rPr>
              <a:t>misurarsi con </a:t>
            </a:r>
            <a:r>
              <a:rPr sz="1100" spc="-5" dirty="0">
                <a:latin typeface="Calibri"/>
                <a:cs typeface="Calibri"/>
              </a:rPr>
              <a:t>se stessi </a:t>
            </a:r>
            <a:r>
              <a:rPr sz="1100" dirty="0">
                <a:latin typeface="Calibri"/>
                <a:cs typeface="Calibri"/>
              </a:rPr>
              <a:t>e le molteplici </a:t>
            </a:r>
            <a:r>
              <a:rPr sz="1100" spc="-5" dirty="0">
                <a:latin typeface="Calibri"/>
                <a:cs typeface="Calibri"/>
              </a:rPr>
              <a:t>possibilita' di  </a:t>
            </a:r>
            <a:r>
              <a:rPr sz="1100" dirty="0">
                <a:latin typeface="Calibri"/>
                <a:cs typeface="Calibri"/>
              </a:rPr>
              <a:t>partecipazione. Cio' che ci </a:t>
            </a:r>
            <a:r>
              <a:rPr sz="1100" spc="-5" dirty="0">
                <a:latin typeface="Calibri"/>
                <a:cs typeface="Calibri"/>
              </a:rPr>
              <a:t>spinge </a:t>
            </a:r>
            <a:r>
              <a:rPr sz="1100" dirty="0">
                <a:latin typeface="Calibri"/>
                <a:cs typeface="Calibri"/>
              </a:rPr>
              <a:t>a </a:t>
            </a:r>
            <a:r>
              <a:rPr sz="1100" spc="-5" dirty="0">
                <a:latin typeface="Calibri"/>
                <a:cs typeface="Calibri"/>
              </a:rPr>
              <a:t>lavorare </a:t>
            </a:r>
            <a:r>
              <a:rPr sz="1100" dirty="0">
                <a:latin typeface="Calibri"/>
                <a:cs typeface="Calibri"/>
              </a:rPr>
              <a:t>in </a:t>
            </a:r>
            <a:r>
              <a:rPr sz="1100" spc="-5" dirty="0">
                <a:latin typeface="Calibri"/>
                <a:cs typeface="Calibri"/>
              </a:rPr>
              <a:t>sinergia</a:t>
            </a:r>
            <a:r>
              <a:rPr sz="1100" spc="-50" dirty="0">
                <a:latin typeface="Calibri"/>
                <a:cs typeface="Calibri"/>
              </a:rPr>
              <a:t> </a:t>
            </a:r>
            <a:r>
              <a:rPr sz="1100" dirty="0">
                <a:latin typeface="Calibri"/>
                <a:cs typeface="Calibri"/>
              </a:rPr>
              <a:t>con</a:t>
            </a:r>
            <a:endParaRPr sz="1100">
              <a:latin typeface="Calibri"/>
              <a:cs typeface="Calibri"/>
            </a:endParaRPr>
          </a:p>
          <a:p>
            <a:pPr marL="12700" marR="104775">
              <a:lnSpc>
                <a:spcPts val="1330"/>
              </a:lnSpc>
              <a:spcBef>
                <a:spcPts val="20"/>
              </a:spcBef>
            </a:pPr>
            <a:r>
              <a:rPr sz="1100" spc="-5" dirty="0">
                <a:latin typeface="Calibri"/>
                <a:cs typeface="Calibri"/>
              </a:rPr>
              <a:t>scuole, musei, associazioni </a:t>
            </a:r>
            <a:r>
              <a:rPr sz="1100" dirty="0">
                <a:latin typeface="Calibri"/>
                <a:cs typeface="Calibri"/>
              </a:rPr>
              <a:t>culturali e </a:t>
            </a:r>
            <a:r>
              <a:rPr sz="1100" spc="-5" dirty="0">
                <a:latin typeface="Calibri"/>
                <a:cs typeface="Calibri"/>
              </a:rPr>
              <a:t>biblioteche </a:t>
            </a:r>
            <a:r>
              <a:rPr sz="1100" dirty="0">
                <a:latin typeface="Calibri"/>
                <a:cs typeface="Calibri"/>
              </a:rPr>
              <a:t>e' la </a:t>
            </a:r>
            <a:r>
              <a:rPr sz="1100" spc="-5" dirty="0">
                <a:latin typeface="Calibri"/>
                <a:cs typeface="Calibri"/>
              </a:rPr>
              <a:t>comune  </a:t>
            </a:r>
            <a:r>
              <a:rPr sz="1100" dirty="0">
                <a:latin typeface="Calibri"/>
                <a:cs typeface="Calibri"/>
              </a:rPr>
              <a:t>certezza che </a:t>
            </a:r>
            <a:r>
              <a:rPr sz="1100" spc="-5" dirty="0">
                <a:latin typeface="Calibri"/>
                <a:cs typeface="Calibri"/>
              </a:rPr>
              <a:t>solo mettendosi </a:t>
            </a:r>
            <a:r>
              <a:rPr sz="1100" dirty="0">
                <a:latin typeface="Calibri"/>
                <a:cs typeface="Calibri"/>
              </a:rPr>
              <a:t>in </a:t>
            </a:r>
            <a:r>
              <a:rPr sz="1100" spc="-5" dirty="0">
                <a:latin typeface="Calibri"/>
                <a:cs typeface="Calibri"/>
              </a:rPr>
              <a:t>gioco </a:t>
            </a:r>
            <a:r>
              <a:rPr sz="1100" dirty="0">
                <a:latin typeface="Calibri"/>
                <a:cs typeface="Calibri"/>
              </a:rPr>
              <a:t>e </a:t>
            </a:r>
            <a:r>
              <a:rPr sz="1100" spc="-5" dirty="0">
                <a:latin typeface="Calibri"/>
                <a:cs typeface="Calibri"/>
              </a:rPr>
              <a:t>'allenandosi' </a:t>
            </a:r>
            <a:r>
              <a:rPr sz="1100" dirty="0">
                <a:latin typeface="Calibri"/>
                <a:cs typeface="Calibri"/>
              </a:rPr>
              <a:t>a</a:t>
            </a:r>
            <a:r>
              <a:rPr sz="1100" spc="45" dirty="0">
                <a:latin typeface="Calibri"/>
                <a:cs typeface="Calibri"/>
              </a:rPr>
              <a:t> </a:t>
            </a:r>
            <a:r>
              <a:rPr sz="1100" spc="-5" dirty="0">
                <a:latin typeface="Calibri"/>
                <a:cs typeface="Calibri"/>
              </a:rPr>
              <a:t>diventare</a:t>
            </a:r>
            <a:endParaRPr sz="1100">
              <a:latin typeface="Calibri"/>
              <a:cs typeface="Calibri"/>
            </a:endParaRPr>
          </a:p>
          <a:p>
            <a:pPr marL="12700" marR="477520" algn="just">
              <a:lnSpc>
                <a:spcPts val="1340"/>
              </a:lnSpc>
              <a:spcBef>
                <a:spcPts val="10"/>
              </a:spcBef>
            </a:pPr>
            <a:r>
              <a:rPr sz="1100" dirty="0">
                <a:latin typeface="Calibri"/>
                <a:cs typeface="Calibri"/>
              </a:rPr>
              <a:t>cittadini </a:t>
            </a:r>
            <a:r>
              <a:rPr sz="1100" spc="-5" dirty="0">
                <a:latin typeface="Calibri"/>
                <a:cs typeface="Calibri"/>
              </a:rPr>
              <a:t>attivi, </a:t>
            </a:r>
            <a:r>
              <a:rPr sz="1100" dirty="0">
                <a:latin typeface="Calibri"/>
                <a:cs typeface="Calibri"/>
              </a:rPr>
              <a:t>capaci </a:t>
            </a:r>
            <a:r>
              <a:rPr sz="1100" spc="-5" dirty="0">
                <a:latin typeface="Calibri"/>
                <a:cs typeface="Calibri"/>
              </a:rPr>
              <a:t>di progettualita' </a:t>
            </a:r>
            <a:r>
              <a:rPr sz="1100" dirty="0">
                <a:latin typeface="Calibri"/>
                <a:cs typeface="Calibri"/>
              </a:rPr>
              <a:t>e </a:t>
            </a:r>
            <a:r>
              <a:rPr sz="1100" spc="-5" dirty="0">
                <a:latin typeface="Calibri"/>
                <a:cs typeface="Calibri"/>
              </a:rPr>
              <a:t>relazioni, avviene  </a:t>
            </a:r>
            <a:r>
              <a:rPr sz="1100" dirty="0">
                <a:latin typeface="Calibri"/>
                <a:cs typeface="Calibri"/>
              </a:rPr>
              <a:t>la </a:t>
            </a:r>
            <a:r>
              <a:rPr sz="1100" spc="-5" dirty="0">
                <a:latin typeface="Calibri"/>
                <a:cs typeface="Calibri"/>
              </a:rPr>
              <a:t>formazione </a:t>
            </a:r>
            <a:r>
              <a:rPr sz="1100" dirty="0">
                <a:latin typeface="Calibri"/>
                <a:cs typeface="Calibri"/>
              </a:rPr>
              <a:t>della </a:t>
            </a:r>
            <a:r>
              <a:rPr sz="1100" spc="-5" dirty="0">
                <a:latin typeface="Calibri"/>
                <a:cs typeface="Calibri"/>
              </a:rPr>
              <a:t>persona </a:t>
            </a:r>
            <a:r>
              <a:rPr sz="1100" dirty="0">
                <a:latin typeface="Calibri"/>
                <a:cs typeface="Calibri"/>
              </a:rPr>
              <a:t>in </a:t>
            </a:r>
            <a:r>
              <a:rPr sz="1100" spc="-5" dirty="0">
                <a:latin typeface="Calibri"/>
                <a:cs typeface="Calibri"/>
              </a:rPr>
              <a:t>grado di costruire </a:t>
            </a:r>
            <a:r>
              <a:rPr sz="1100" dirty="0">
                <a:latin typeface="Calibri"/>
                <a:cs typeface="Calibri"/>
              </a:rPr>
              <a:t>il </a:t>
            </a:r>
            <a:r>
              <a:rPr sz="1100" spc="-5" dirty="0">
                <a:latin typeface="Calibri"/>
                <a:cs typeface="Calibri"/>
              </a:rPr>
              <a:t>futuro  </a:t>
            </a:r>
            <a:r>
              <a:rPr sz="1100" dirty="0">
                <a:latin typeface="Calibri"/>
                <a:cs typeface="Calibri"/>
              </a:rPr>
              <a:t>proprio e del</a:t>
            </a:r>
            <a:r>
              <a:rPr sz="1100" spc="-15" dirty="0">
                <a:latin typeface="Calibri"/>
                <a:cs typeface="Calibri"/>
              </a:rPr>
              <a:t> </a:t>
            </a:r>
            <a:r>
              <a:rPr sz="1100" spc="-5" dirty="0">
                <a:latin typeface="Calibri"/>
                <a:cs typeface="Calibri"/>
              </a:rPr>
              <a:t>Paese".</a:t>
            </a:r>
            <a:endParaRPr sz="1100">
              <a:latin typeface="Calibri"/>
              <a:cs typeface="Calibri"/>
            </a:endParaRPr>
          </a:p>
          <a:p>
            <a:pPr marL="12700" marR="421005" indent="95885">
              <a:lnSpc>
                <a:spcPts val="1340"/>
              </a:lnSpc>
              <a:spcBef>
                <a:spcPts val="10"/>
              </a:spcBef>
            </a:pPr>
            <a:r>
              <a:rPr sz="1100" dirty="0">
                <a:latin typeface="Calibri"/>
                <a:cs typeface="Calibri"/>
              </a:rPr>
              <a:t>La </a:t>
            </a:r>
            <a:r>
              <a:rPr sz="1100" spc="-5" dirty="0">
                <a:latin typeface="Calibri"/>
                <a:cs typeface="Calibri"/>
              </a:rPr>
              <a:t>manifestazione- </a:t>
            </a:r>
            <a:r>
              <a:rPr sz="1100" dirty="0">
                <a:latin typeface="Calibri"/>
                <a:cs typeface="Calibri"/>
              </a:rPr>
              <a:t>la cui </a:t>
            </a:r>
            <a:r>
              <a:rPr sz="1100" spc="-5" dirty="0">
                <a:latin typeface="Calibri"/>
                <a:cs typeface="Calibri"/>
              </a:rPr>
              <a:t>immagine identificativa porta </a:t>
            </a:r>
            <a:r>
              <a:rPr sz="1100" dirty="0">
                <a:latin typeface="Calibri"/>
                <a:cs typeface="Calibri"/>
              </a:rPr>
              <a:t>la  </a:t>
            </a:r>
            <a:r>
              <a:rPr sz="1100" spc="-5" dirty="0">
                <a:latin typeface="Calibri"/>
                <a:cs typeface="Calibri"/>
              </a:rPr>
              <a:t>firma di Eva </a:t>
            </a:r>
            <a:r>
              <a:rPr sz="1100" dirty="0">
                <a:latin typeface="Calibri"/>
                <a:cs typeface="Calibri"/>
              </a:rPr>
              <a:t>Montanari - </a:t>
            </a:r>
            <a:r>
              <a:rPr sz="1100" spc="-5" dirty="0">
                <a:latin typeface="Calibri"/>
                <a:cs typeface="Calibri"/>
              </a:rPr>
              <a:t>ha </a:t>
            </a:r>
            <a:r>
              <a:rPr sz="1100" dirty="0">
                <a:latin typeface="Calibri"/>
                <a:cs typeface="Calibri"/>
              </a:rPr>
              <a:t>il </a:t>
            </a:r>
            <a:r>
              <a:rPr sz="1100" spc="-5" dirty="0">
                <a:latin typeface="Calibri"/>
                <a:cs typeface="Calibri"/>
              </a:rPr>
              <a:t>patrocinio dell'Unesco </a:t>
            </a:r>
            <a:r>
              <a:rPr sz="1100" dirty="0">
                <a:latin typeface="Calibri"/>
                <a:cs typeface="Calibri"/>
              </a:rPr>
              <a:t>e del  Mibact e </a:t>
            </a:r>
            <a:r>
              <a:rPr sz="1100" spc="-5" dirty="0">
                <a:latin typeface="Calibri"/>
                <a:cs typeface="Calibri"/>
              </a:rPr>
              <a:t>ha </a:t>
            </a:r>
            <a:r>
              <a:rPr sz="1100" dirty="0">
                <a:latin typeface="Calibri"/>
                <a:cs typeface="Calibri"/>
              </a:rPr>
              <a:t>ottenuto, in occasione </a:t>
            </a:r>
            <a:r>
              <a:rPr sz="1100" spc="-5" dirty="0">
                <a:latin typeface="Calibri"/>
                <a:cs typeface="Calibri"/>
              </a:rPr>
              <a:t>della prima edizione, </a:t>
            </a:r>
            <a:r>
              <a:rPr sz="1100" dirty="0">
                <a:latin typeface="Calibri"/>
                <a:cs typeface="Calibri"/>
              </a:rPr>
              <a:t>la  Medaglia </a:t>
            </a:r>
            <a:r>
              <a:rPr sz="1100" spc="-5" dirty="0">
                <a:latin typeface="Calibri"/>
                <a:cs typeface="Calibri"/>
              </a:rPr>
              <a:t>del </a:t>
            </a:r>
            <a:r>
              <a:rPr sz="1100" dirty="0">
                <a:latin typeface="Calibri"/>
                <a:cs typeface="Calibri"/>
              </a:rPr>
              <a:t>Presidente </a:t>
            </a:r>
            <a:r>
              <a:rPr sz="1100" spc="-5" dirty="0">
                <a:latin typeface="Calibri"/>
                <a:cs typeface="Calibri"/>
              </a:rPr>
              <a:t>della</a:t>
            </a:r>
            <a:r>
              <a:rPr sz="1100" spc="-25" dirty="0">
                <a:latin typeface="Calibri"/>
                <a:cs typeface="Calibri"/>
              </a:rPr>
              <a:t> </a:t>
            </a:r>
            <a:r>
              <a:rPr sz="1100" spc="-5" dirty="0">
                <a:latin typeface="Calibri"/>
                <a:cs typeface="Calibri"/>
              </a:rPr>
              <a:t>Repubblica.</a:t>
            </a:r>
            <a:endParaRPr sz="1100">
              <a:latin typeface="Calibri"/>
              <a:cs typeface="Calibri"/>
            </a:endParaRPr>
          </a:p>
          <a:p>
            <a:pPr marL="76200">
              <a:lnSpc>
                <a:spcPts val="1310"/>
              </a:lnSpc>
            </a:pPr>
            <a:r>
              <a:rPr sz="1100" spc="-5" dirty="0">
                <a:latin typeface="Calibri"/>
                <a:cs typeface="Calibri"/>
              </a:rPr>
              <a:t>(Uct/</a:t>
            </a:r>
            <a:r>
              <a:rPr sz="1100" spc="-10" dirty="0">
                <a:latin typeface="Calibri"/>
                <a:cs typeface="Calibri"/>
              </a:rPr>
              <a:t> </a:t>
            </a:r>
            <a:r>
              <a:rPr sz="1100" spc="-5" dirty="0">
                <a:latin typeface="Calibri"/>
                <a:cs typeface="Calibri"/>
              </a:rPr>
              <a:t>Dire)</a:t>
            </a:r>
            <a:endParaRPr sz="1100">
              <a:latin typeface="Calibri"/>
              <a:cs typeface="Calibri"/>
            </a:endParaRP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445960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9005">
              <a:lnSpc>
                <a:spcPts val="1839"/>
              </a:lnSpc>
            </a:pPr>
            <a:r>
              <a:rPr sz="1600" b="1" spc="-5" dirty="0">
                <a:latin typeface="Arial"/>
                <a:cs typeface="Arial"/>
              </a:rPr>
              <a:t>Ecampania.it  10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6985" algn="just">
              <a:lnSpc>
                <a:spcPct val="101400"/>
              </a:lnSpc>
              <a:spcBef>
                <a:spcPts val="915"/>
              </a:spcBef>
            </a:pPr>
            <a:r>
              <a:rPr sz="1200" dirty="0">
                <a:latin typeface="Calibri"/>
                <a:cs typeface="Calibri"/>
              </a:rPr>
              <a:t>I </a:t>
            </a:r>
            <a:r>
              <a:rPr sz="1200" spc="-5" dirty="0">
                <a:latin typeface="Calibri"/>
                <a:cs typeface="Calibri"/>
              </a:rPr>
              <a:t>protagonisti </a:t>
            </a:r>
            <a:r>
              <a:rPr sz="1200" dirty="0">
                <a:latin typeface="Calibri"/>
                <a:cs typeface="Calibri"/>
              </a:rPr>
              <a:t>del </a:t>
            </a:r>
            <a:r>
              <a:rPr sz="1200" spc="-5" dirty="0">
                <a:latin typeface="Calibri"/>
                <a:cs typeface="Calibri"/>
              </a:rPr>
              <a:t>festival saranno infatti </a:t>
            </a:r>
            <a:r>
              <a:rPr sz="1200" dirty="0">
                <a:latin typeface="Calibri"/>
                <a:cs typeface="Calibri"/>
              </a:rPr>
              <a:t>i </a:t>
            </a:r>
            <a:r>
              <a:rPr sz="1200" spc="-5" dirty="0">
                <a:latin typeface="Calibri"/>
                <a:cs typeface="Calibri"/>
              </a:rPr>
              <a:t>bambini, </a:t>
            </a:r>
            <a:r>
              <a:rPr sz="1200" dirty="0">
                <a:latin typeface="Calibri"/>
                <a:cs typeface="Calibri"/>
              </a:rPr>
              <a:t>i quali daranno </a:t>
            </a:r>
            <a:r>
              <a:rPr sz="1200" spc="-5" dirty="0">
                <a:latin typeface="Calibri"/>
                <a:cs typeface="Calibri"/>
              </a:rPr>
              <a:t>libero sfogo </a:t>
            </a:r>
            <a:r>
              <a:rPr sz="1200" dirty="0">
                <a:latin typeface="Calibri"/>
                <a:cs typeface="Calibri"/>
              </a:rPr>
              <a:t>alla </a:t>
            </a:r>
            <a:r>
              <a:rPr sz="1200" spc="-5" dirty="0">
                <a:latin typeface="Calibri"/>
                <a:cs typeface="Calibri"/>
              </a:rPr>
              <a:t>fantasia </a:t>
            </a:r>
            <a:r>
              <a:rPr sz="1200" dirty="0">
                <a:latin typeface="Calibri"/>
                <a:cs typeface="Calibri"/>
              </a:rPr>
              <a:t>e alla  loro </a:t>
            </a:r>
            <a:r>
              <a:rPr sz="1200" spc="-5" dirty="0">
                <a:latin typeface="Calibri"/>
                <a:cs typeface="Calibri"/>
              </a:rPr>
              <a:t>creatività. Si cimenteranno </a:t>
            </a:r>
            <a:r>
              <a:rPr sz="1200" dirty="0">
                <a:latin typeface="Calibri"/>
                <a:cs typeface="Calibri"/>
              </a:rPr>
              <a:t>e </a:t>
            </a:r>
            <a:r>
              <a:rPr sz="1200" spc="-5" dirty="0">
                <a:latin typeface="Calibri"/>
                <a:cs typeface="Calibri"/>
              </a:rPr>
              <a:t>si racconteranno attraverso discipline come </a:t>
            </a:r>
            <a:r>
              <a:rPr sz="1200" dirty="0">
                <a:latin typeface="Calibri"/>
                <a:cs typeface="Calibri"/>
              </a:rPr>
              <a:t>l’arte, la </a:t>
            </a:r>
            <a:r>
              <a:rPr sz="1200" spc="-5" dirty="0">
                <a:latin typeface="Calibri"/>
                <a:cs typeface="Calibri"/>
              </a:rPr>
              <a:t>fotografia,  </a:t>
            </a:r>
            <a:r>
              <a:rPr sz="1200" dirty="0">
                <a:latin typeface="Calibri"/>
                <a:cs typeface="Calibri"/>
              </a:rPr>
              <a:t>la </a:t>
            </a:r>
            <a:r>
              <a:rPr sz="1200" spc="-5" dirty="0">
                <a:latin typeface="Calibri"/>
                <a:cs typeface="Calibri"/>
              </a:rPr>
              <a:t>tecnologia, </a:t>
            </a:r>
            <a:r>
              <a:rPr sz="1200" dirty="0">
                <a:latin typeface="Calibri"/>
                <a:cs typeface="Calibri"/>
              </a:rPr>
              <a:t>il </a:t>
            </a:r>
            <a:r>
              <a:rPr sz="1200" spc="-5" dirty="0">
                <a:latin typeface="Calibri"/>
                <a:cs typeface="Calibri"/>
              </a:rPr>
              <a:t>teatro. Ogni banca che </a:t>
            </a:r>
            <a:r>
              <a:rPr sz="1200" dirty="0">
                <a:latin typeface="Calibri"/>
                <a:cs typeface="Calibri"/>
              </a:rPr>
              <a:t>aderirà </a:t>
            </a:r>
            <a:r>
              <a:rPr sz="1200" spc="-10" dirty="0">
                <a:latin typeface="Calibri"/>
                <a:cs typeface="Calibri"/>
              </a:rPr>
              <a:t>alla </a:t>
            </a:r>
            <a:r>
              <a:rPr sz="1200" spc="-5" dirty="0">
                <a:latin typeface="Calibri"/>
                <a:cs typeface="Calibri"/>
              </a:rPr>
              <a:t>manifestazione, organizzerà attività </a:t>
            </a:r>
            <a:r>
              <a:rPr sz="1200" dirty="0">
                <a:latin typeface="Calibri"/>
                <a:cs typeface="Calibri"/>
              </a:rPr>
              <a:t>e </a:t>
            </a:r>
            <a:r>
              <a:rPr sz="1200" spc="-5" dirty="0">
                <a:latin typeface="Calibri"/>
                <a:cs typeface="Calibri"/>
              </a:rPr>
              <a:t>laboratori  secondo </a:t>
            </a:r>
            <a:r>
              <a:rPr sz="1200" dirty="0">
                <a:latin typeface="Calibri"/>
                <a:cs typeface="Calibri"/>
              </a:rPr>
              <a:t>le </a:t>
            </a:r>
            <a:r>
              <a:rPr sz="1200" spc="-5" dirty="0">
                <a:latin typeface="Calibri"/>
                <a:cs typeface="Calibri"/>
              </a:rPr>
              <a:t>caratteristiche </a:t>
            </a:r>
            <a:r>
              <a:rPr sz="1200" dirty="0">
                <a:latin typeface="Calibri"/>
                <a:cs typeface="Calibri"/>
              </a:rPr>
              <a:t>del </a:t>
            </a:r>
            <a:r>
              <a:rPr sz="1200" spc="-5" dirty="0">
                <a:latin typeface="Calibri"/>
                <a:cs typeface="Calibri"/>
              </a:rPr>
              <a:t>territorio, seguendo però sempre come linea, </a:t>
            </a:r>
            <a:r>
              <a:rPr sz="1200" dirty="0">
                <a:latin typeface="Calibri"/>
                <a:cs typeface="Calibri"/>
              </a:rPr>
              <a:t>il tema</a:t>
            </a:r>
            <a:r>
              <a:rPr sz="1200" spc="55" dirty="0">
                <a:latin typeface="Calibri"/>
                <a:cs typeface="Calibri"/>
              </a:rPr>
              <a:t> </a:t>
            </a:r>
            <a:r>
              <a:rPr sz="1200" spc="-5" dirty="0">
                <a:latin typeface="Calibri"/>
                <a:cs typeface="Calibri"/>
              </a:rPr>
              <a:t>centrale.</a:t>
            </a:r>
            <a:endParaRPr sz="1200">
              <a:latin typeface="Calibri"/>
              <a:cs typeface="Calibri"/>
            </a:endParaRPr>
          </a:p>
          <a:p>
            <a:pPr>
              <a:lnSpc>
                <a:spcPct val="100000"/>
              </a:lnSpc>
              <a:spcBef>
                <a:spcPts val="45"/>
              </a:spcBef>
            </a:pPr>
            <a:endParaRPr sz="1200">
              <a:latin typeface="Times New Roman"/>
              <a:cs typeface="Times New Roman"/>
            </a:endParaRPr>
          </a:p>
          <a:p>
            <a:pPr marL="12700" marR="6985" algn="just">
              <a:lnSpc>
                <a:spcPct val="101200"/>
              </a:lnSpc>
            </a:pPr>
            <a:r>
              <a:rPr sz="1200" spc="-5" dirty="0">
                <a:latin typeface="Calibri"/>
                <a:cs typeface="Calibri"/>
              </a:rPr>
              <a:t>La manifestazione coinvolge scuole, </a:t>
            </a:r>
            <a:r>
              <a:rPr sz="1200" dirty="0">
                <a:latin typeface="Calibri"/>
                <a:cs typeface="Calibri"/>
              </a:rPr>
              <a:t>famiglie, </a:t>
            </a:r>
            <a:r>
              <a:rPr sz="1200" spc="-5" dirty="0">
                <a:latin typeface="Calibri"/>
                <a:cs typeface="Calibri"/>
              </a:rPr>
              <a:t>musei, biblioteche, quindi non saranno soltanto </a:t>
            </a:r>
            <a:r>
              <a:rPr sz="1200" dirty="0">
                <a:latin typeface="Calibri"/>
                <a:cs typeface="Calibri"/>
              </a:rPr>
              <a:t>i  </a:t>
            </a:r>
            <a:r>
              <a:rPr sz="1200" spc="-5" dirty="0">
                <a:latin typeface="Calibri"/>
                <a:cs typeface="Calibri"/>
              </a:rPr>
              <a:t>bambini </a:t>
            </a:r>
            <a:r>
              <a:rPr sz="1200" dirty="0">
                <a:latin typeface="Calibri"/>
                <a:cs typeface="Calibri"/>
              </a:rPr>
              <a:t>a mettersi in gioco, ma anche i </a:t>
            </a:r>
            <a:r>
              <a:rPr sz="1200" spc="-5" dirty="0">
                <a:latin typeface="Calibri"/>
                <a:cs typeface="Calibri"/>
              </a:rPr>
              <a:t>genitori, </a:t>
            </a:r>
            <a:r>
              <a:rPr sz="1200" dirty="0">
                <a:latin typeface="Calibri"/>
                <a:cs typeface="Calibri"/>
              </a:rPr>
              <a:t>gli </a:t>
            </a:r>
            <a:r>
              <a:rPr sz="1200" spc="-5" dirty="0">
                <a:latin typeface="Calibri"/>
                <a:cs typeface="Calibri"/>
              </a:rPr>
              <a:t>insegnanti </a:t>
            </a:r>
            <a:r>
              <a:rPr sz="1200" dirty="0">
                <a:latin typeface="Calibri"/>
                <a:cs typeface="Calibri"/>
              </a:rPr>
              <a:t>egli </a:t>
            </a:r>
            <a:r>
              <a:rPr sz="1200" spc="-5" dirty="0">
                <a:latin typeface="Calibri"/>
                <a:cs typeface="Calibri"/>
              </a:rPr>
              <a:t>educatori, tanti </a:t>
            </a:r>
            <a:r>
              <a:rPr sz="1200" dirty="0">
                <a:latin typeface="Calibri"/>
                <a:cs typeface="Calibri"/>
              </a:rPr>
              <a:t>gli  </a:t>
            </a:r>
            <a:r>
              <a:rPr sz="1200" spc="-5" dirty="0">
                <a:latin typeface="Calibri"/>
                <a:cs typeface="Calibri"/>
              </a:rPr>
              <a:t>appuntamenti </a:t>
            </a:r>
            <a:r>
              <a:rPr sz="1200" spc="-10" dirty="0">
                <a:latin typeface="Calibri"/>
                <a:cs typeface="Calibri"/>
              </a:rPr>
              <a:t>in </a:t>
            </a:r>
            <a:r>
              <a:rPr sz="1200" spc="-5" dirty="0">
                <a:latin typeface="Calibri"/>
                <a:cs typeface="Calibri"/>
              </a:rPr>
              <a:t>giro per </a:t>
            </a:r>
            <a:r>
              <a:rPr sz="1200" dirty="0">
                <a:latin typeface="Calibri"/>
                <a:cs typeface="Calibri"/>
              </a:rPr>
              <a:t>la </a:t>
            </a:r>
            <a:r>
              <a:rPr sz="1200" spc="-5" dirty="0">
                <a:latin typeface="Calibri"/>
                <a:cs typeface="Calibri"/>
              </a:rPr>
              <a:t>Campania </a:t>
            </a:r>
            <a:r>
              <a:rPr sz="1200" dirty="0">
                <a:latin typeface="Calibri"/>
                <a:cs typeface="Calibri"/>
              </a:rPr>
              <a:t>(</a:t>
            </a:r>
            <a:r>
              <a:rPr sz="1200" u="sng" dirty="0">
                <a:solidFill>
                  <a:srgbClr val="0000FF"/>
                </a:solidFill>
                <a:uFill>
                  <a:solidFill>
                    <a:srgbClr val="0000FF"/>
                  </a:solidFill>
                </a:uFill>
                <a:latin typeface="Calibri"/>
                <a:cs typeface="Calibri"/>
                <a:hlinkClick r:id="rId3"/>
              </a:rPr>
              <a:t>vedi il </a:t>
            </a:r>
            <a:r>
              <a:rPr sz="1200" u="sng" spc="-5" dirty="0">
                <a:solidFill>
                  <a:srgbClr val="0000FF"/>
                </a:solidFill>
                <a:uFill>
                  <a:solidFill>
                    <a:srgbClr val="0000FF"/>
                  </a:solidFill>
                </a:uFill>
                <a:latin typeface="Calibri"/>
                <a:cs typeface="Calibri"/>
                <a:hlinkClick r:id="rId3"/>
              </a:rPr>
              <a:t>programma</a:t>
            </a:r>
            <a:r>
              <a:rPr sz="1200" u="sng" spc="40" dirty="0">
                <a:solidFill>
                  <a:srgbClr val="0000FF"/>
                </a:solidFill>
                <a:uFill>
                  <a:solidFill>
                    <a:srgbClr val="0000FF"/>
                  </a:solidFill>
                </a:uFill>
                <a:latin typeface="Calibri"/>
                <a:cs typeface="Calibri"/>
                <a:hlinkClick r:id="rId3"/>
              </a:rPr>
              <a:t> </a:t>
            </a:r>
            <a:r>
              <a:rPr sz="1200" u="sng" spc="-5" dirty="0">
                <a:solidFill>
                  <a:srgbClr val="0000FF"/>
                </a:solidFill>
                <a:uFill>
                  <a:solidFill>
                    <a:srgbClr val="0000FF"/>
                  </a:solidFill>
                </a:uFill>
                <a:latin typeface="Calibri"/>
                <a:cs typeface="Calibri"/>
                <a:hlinkClick r:id="rId3"/>
              </a:rPr>
              <a:t>completo</a:t>
            </a:r>
            <a:r>
              <a:rPr sz="1200" spc="-5" dirty="0">
                <a:latin typeface="Calibri"/>
                <a:cs typeface="Calibri"/>
              </a:rPr>
              <a:t>).</a:t>
            </a:r>
            <a:endParaRPr sz="1200">
              <a:latin typeface="Calibri"/>
              <a:cs typeface="Calibri"/>
            </a:endParaRPr>
          </a:p>
          <a:p>
            <a:pPr>
              <a:lnSpc>
                <a:spcPct val="100000"/>
              </a:lnSpc>
              <a:spcBef>
                <a:spcPts val="25"/>
              </a:spcBef>
            </a:pPr>
            <a:endParaRPr sz="1200">
              <a:latin typeface="Times New Roman"/>
              <a:cs typeface="Times New Roman"/>
            </a:endParaRPr>
          </a:p>
          <a:p>
            <a:pPr marL="12700" marR="5080" algn="just">
              <a:lnSpc>
                <a:spcPct val="101699"/>
              </a:lnSpc>
            </a:pPr>
            <a:r>
              <a:rPr sz="1200" spc="-5" dirty="0">
                <a:latin typeface="Calibri"/>
                <a:cs typeface="Calibri"/>
              </a:rPr>
              <a:t>Sarà Napoli </a:t>
            </a:r>
            <a:r>
              <a:rPr sz="1200" dirty="0">
                <a:latin typeface="Calibri"/>
                <a:cs typeface="Calibri"/>
              </a:rPr>
              <a:t>ad </a:t>
            </a:r>
            <a:r>
              <a:rPr sz="1200" spc="-5" dirty="0">
                <a:latin typeface="Calibri"/>
                <a:cs typeface="Calibri"/>
              </a:rPr>
              <a:t>inaugurare </a:t>
            </a:r>
            <a:r>
              <a:rPr sz="1200" dirty="0">
                <a:latin typeface="Calibri"/>
                <a:cs typeface="Calibri"/>
              </a:rPr>
              <a:t>questa </a:t>
            </a:r>
            <a:r>
              <a:rPr sz="1200" spc="-5" dirty="0">
                <a:latin typeface="Calibri"/>
                <a:cs typeface="Calibri"/>
              </a:rPr>
              <a:t>settimana dedicata </a:t>
            </a:r>
            <a:r>
              <a:rPr sz="1200" dirty="0">
                <a:latin typeface="Calibri"/>
                <a:cs typeface="Calibri"/>
              </a:rPr>
              <a:t>alla </a:t>
            </a:r>
            <a:r>
              <a:rPr sz="1200" spc="-5" dirty="0">
                <a:latin typeface="Calibri"/>
                <a:cs typeface="Calibri"/>
              </a:rPr>
              <a:t>cultura </a:t>
            </a:r>
            <a:r>
              <a:rPr sz="1200" dirty="0">
                <a:latin typeface="Calibri"/>
                <a:cs typeface="Calibri"/>
              </a:rPr>
              <a:t>e </a:t>
            </a:r>
            <a:r>
              <a:rPr sz="1200" spc="-5" dirty="0">
                <a:latin typeface="Calibri"/>
                <a:cs typeface="Calibri"/>
              </a:rPr>
              <a:t>alla </a:t>
            </a:r>
            <a:r>
              <a:rPr sz="1200" dirty="0">
                <a:latin typeface="Calibri"/>
                <a:cs typeface="Calibri"/>
              </a:rPr>
              <a:t>creatività </a:t>
            </a:r>
            <a:r>
              <a:rPr sz="1200" spc="-5" dirty="0">
                <a:latin typeface="Calibri"/>
                <a:cs typeface="Calibri"/>
              </a:rPr>
              <a:t>con l’evento  </a:t>
            </a:r>
            <a:r>
              <a:rPr sz="1200" dirty="0">
                <a:latin typeface="Calibri"/>
                <a:cs typeface="Calibri"/>
              </a:rPr>
              <a:t>“</a:t>
            </a:r>
            <a:r>
              <a:rPr sz="1200" b="1" dirty="0">
                <a:latin typeface="Calibri"/>
                <a:cs typeface="Calibri"/>
              </a:rPr>
              <a:t>WWW – </a:t>
            </a:r>
            <a:r>
              <a:rPr sz="1200" b="1" spc="-5" dirty="0">
                <a:latin typeface="Calibri"/>
                <a:cs typeface="Calibri"/>
              </a:rPr>
              <a:t>KnoW </a:t>
            </a:r>
            <a:r>
              <a:rPr sz="1200" b="1" dirty="0">
                <a:latin typeface="Calibri"/>
                <a:cs typeface="Calibri"/>
              </a:rPr>
              <a:t>the </a:t>
            </a:r>
            <a:r>
              <a:rPr sz="1200" b="1" spc="-5" dirty="0">
                <a:latin typeface="Calibri"/>
                <a:cs typeface="Calibri"/>
              </a:rPr>
              <a:t>World with Words</a:t>
            </a:r>
            <a:r>
              <a:rPr sz="1200" spc="-5" dirty="0">
                <a:latin typeface="Calibri"/>
                <a:cs typeface="Calibri"/>
              </a:rPr>
              <a:t>”. </a:t>
            </a:r>
            <a:r>
              <a:rPr sz="1200" dirty="0">
                <a:latin typeface="Calibri"/>
                <a:cs typeface="Calibri"/>
              </a:rPr>
              <a:t>Il 16 marzo, il </a:t>
            </a:r>
            <a:r>
              <a:rPr sz="1200" b="1" spc="-5" dirty="0">
                <a:latin typeface="Calibri"/>
                <a:cs typeface="Calibri"/>
              </a:rPr>
              <a:t>Museo d'Arte contemporanea  Donnaregina (Madre) </a:t>
            </a:r>
            <a:r>
              <a:rPr sz="1200" b="1" dirty="0">
                <a:latin typeface="Calibri"/>
                <a:cs typeface="Calibri"/>
              </a:rPr>
              <a:t>di </a:t>
            </a:r>
            <a:r>
              <a:rPr sz="1200" b="1" spc="-5" dirty="0">
                <a:latin typeface="Calibri"/>
                <a:cs typeface="Calibri"/>
              </a:rPr>
              <a:t>Napoli, </a:t>
            </a:r>
            <a:r>
              <a:rPr sz="1200" spc="-5" dirty="0">
                <a:latin typeface="Calibri"/>
                <a:cs typeface="Calibri"/>
              </a:rPr>
              <a:t>ospiterà </a:t>
            </a:r>
            <a:r>
              <a:rPr sz="1200" dirty="0">
                <a:latin typeface="Calibri"/>
                <a:cs typeface="Calibri"/>
              </a:rPr>
              <a:t>l'artista </a:t>
            </a:r>
            <a:r>
              <a:rPr sz="1200" spc="-5" dirty="0">
                <a:latin typeface="Calibri"/>
                <a:cs typeface="Calibri"/>
              </a:rPr>
              <a:t>Michelangelo Pistoletto, </a:t>
            </a:r>
            <a:r>
              <a:rPr sz="1200" dirty="0">
                <a:latin typeface="Calibri"/>
                <a:cs typeface="Calibri"/>
              </a:rPr>
              <a:t>il quale </a:t>
            </a:r>
            <a:r>
              <a:rPr sz="1200" spc="-10" dirty="0">
                <a:latin typeface="Calibri"/>
                <a:cs typeface="Calibri"/>
              </a:rPr>
              <a:t>sarà  </a:t>
            </a:r>
            <a:r>
              <a:rPr sz="1200" spc="-5" dirty="0">
                <a:latin typeface="Calibri"/>
                <a:cs typeface="Calibri"/>
              </a:rPr>
              <a:t>protagonista di un incontro con </a:t>
            </a:r>
            <a:r>
              <a:rPr sz="1200" dirty="0">
                <a:latin typeface="Calibri"/>
                <a:cs typeface="Calibri"/>
              </a:rPr>
              <a:t>gli </a:t>
            </a:r>
            <a:r>
              <a:rPr sz="1200" spc="-5" dirty="0">
                <a:latin typeface="Calibri"/>
                <a:cs typeface="Calibri"/>
              </a:rPr>
              <a:t>under</a:t>
            </a:r>
            <a:r>
              <a:rPr sz="1200" spc="30" dirty="0">
                <a:latin typeface="Calibri"/>
                <a:cs typeface="Calibri"/>
              </a:rPr>
              <a:t> </a:t>
            </a:r>
            <a:r>
              <a:rPr sz="1200" spc="-5" dirty="0">
                <a:latin typeface="Calibri"/>
                <a:cs typeface="Calibri"/>
              </a:rPr>
              <a:t>13.</a:t>
            </a:r>
            <a:endParaRPr sz="1200">
              <a:latin typeface="Calibri"/>
              <a:cs typeface="Calibri"/>
            </a:endParaRPr>
          </a:p>
          <a:p>
            <a:pPr>
              <a:lnSpc>
                <a:spcPct val="100000"/>
              </a:lnSpc>
              <a:spcBef>
                <a:spcPts val="35"/>
              </a:spcBef>
            </a:pPr>
            <a:endParaRPr sz="1200">
              <a:latin typeface="Times New Roman"/>
              <a:cs typeface="Times New Roman"/>
            </a:endParaRPr>
          </a:p>
          <a:p>
            <a:pPr marL="12700" algn="just">
              <a:lnSpc>
                <a:spcPct val="100000"/>
              </a:lnSpc>
            </a:pPr>
            <a:r>
              <a:rPr sz="1200" b="1" dirty="0">
                <a:latin typeface="Calibri"/>
                <a:cs typeface="Calibri"/>
              </a:rPr>
              <a:t>a </a:t>
            </a:r>
            <a:r>
              <a:rPr sz="1200" b="1" spc="-5" dirty="0">
                <a:latin typeface="Calibri"/>
                <a:cs typeface="Calibri"/>
              </a:rPr>
              <a:t>cura di Clelia Esposito</a:t>
            </a:r>
            <a:endParaRPr sz="1200">
              <a:latin typeface="Calibri"/>
              <a:cs typeface="Calibri"/>
            </a:endParaRP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0944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Ios</a:t>
            </a:r>
            <a:r>
              <a:rPr sz="1600" b="1" spc="-15" dirty="0">
                <a:latin typeface="Arial"/>
                <a:cs typeface="Arial"/>
              </a:rPr>
              <a:t>o</a:t>
            </a:r>
            <a:r>
              <a:rPr sz="1600" b="1" spc="-5" dirty="0">
                <a:latin typeface="Arial"/>
                <a:cs typeface="Arial"/>
              </a:rPr>
              <a:t>ci</a:t>
            </a:r>
            <a:r>
              <a:rPr sz="1600" b="1" spc="5" dirty="0">
                <a:latin typeface="Arial"/>
                <a:cs typeface="Arial"/>
              </a:rPr>
              <a:t>a</a:t>
            </a:r>
            <a:r>
              <a:rPr sz="1600" b="1" spc="-5" dirty="0">
                <a:latin typeface="Arial"/>
                <a:cs typeface="Arial"/>
              </a:rPr>
              <a:t>ldes</a:t>
            </a:r>
            <a:r>
              <a:rPr sz="1600" b="1" dirty="0">
                <a:latin typeface="Arial"/>
                <a:cs typeface="Arial"/>
              </a:rPr>
              <a:t>i</a:t>
            </a:r>
            <a:r>
              <a:rPr sz="1600" b="1" spc="-5" dirty="0">
                <a:latin typeface="Arial"/>
                <a:cs typeface="Arial"/>
              </a:rPr>
              <a:t>g</a:t>
            </a:r>
            <a:r>
              <a:rPr sz="1600" b="1" spc="-15" dirty="0">
                <a:latin typeface="Arial"/>
                <a:cs typeface="Arial"/>
              </a:rPr>
              <a:t>n</a:t>
            </a:r>
            <a:r>
              <a:rPr sz="1600" b="1" spc="5" dirty="0">
                <a:latin typeface="Arial"/>
                <a:cs typeface="Arial"/>
              </a:rPr>
              <a:t>.</a:t>
            </a:r>
            <a:r>
              <a:rPr sz="1600" b="1" spc="-5" dirty="0">
                <a:latin typeface="Arial"/>
                <a:cs typeface="Arial"/>
              </a:rPr>
              <a:t>com  10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512946"/>
            <a:ext cx="6146165" cy="762000"/>
          </a:xfrm>
          <a:prstGeom prst="rect">
            <a:avLst/>
          </a:prstGeom>
        </p:spPr>
        <p:txBody>
          <a:bodyPr vert="horz" wrap="square" lIns="0" tIns="7620" rIns="0" bIns="0" rtlCol="0">
            <a:spAutoFit/>
          </a:bodyPr>
          <a:lstStyle/>
          <a:p>
            <a:pPr marL="12700" marR="5080">
              <a:lnSpc>
                <a:spcPct val="101299"/>
              </a:lnSpc>
              <a:spcBef>
                <a:spcPts val="60"/>
              </a:spcBef>
              <a:tabLst>
                <a:tab pos="1111250" algn="l"/>
                <a:tab pos="1873250" algn="l"/>
                <a:tab pos="2904490" algn="l"/>
                <a:tab pos="4140200" algn="l"/>
                <a:tab pos="5979160" algn="l"/>
              </a:tabLst>
            </a:pPr>
            <a:r>
              <a:rPr sz="2400" b="1" spc="-35" dirty="0">
                <a:latin typeface="Calibri"/>
                <a:cs typeface="Calibri"/>
              </a:rPr>
              <a:t>F</a:t>
            </a:r>
            <a:r>
              <a:rPr sz="2400" b="1" spc="-5" dirty="0">
                <a:latin typeface="Calibri"/>
                <a:cs typeface="Calibri"/>
              </a:rPr>
              <a:t>e</a:t>
            </a:r>
            <a:r>
              <a:rPr sz="2400" b="1" spc="-20" dirty="0">
                <a:latin typeface="Calibri"/>
                <a:cs typeface="Calibri"/>
              </a:rPr>
              <a:t>s</a:t>
            </a:r>
            <a:r>
              <a:rPr sz="2400" b="1" dirty="0">
                <a:latin typeface="Calibri"/>
                <a:cs typeface="Calibri"/>
              </a:rPr>
              <a:t>ti</a:t>
            </a:r>
            <a:r>
              <a:rPr sz="2400" b="1" spc="-40" dirty="0">
                <a:latin typeface="Calibri"/>
                <a:cs typeface="Calibri"/>
              </a:rPr>
              <a:t>v</a:t>
            </a:r>
            <a:r>
              <a:rPr sz="2400" b="1" dirty="0">
                <a:latin typeface="Calibri"/>
                <a:cs typeface="Calibri"/>
              </a:rPr>
              <a:t>al	della	</a:t>
            </a:r>
            <a:r>
              <a:rPr sz="2400" b="1" spc="-5" dirty="0">
                <a:latin typeface="Calibri"/>
                <a:cs typeface="Calibri"/>
              </a:rPr>
              <a:t>cul</a:t>
            </a:r>
            <a:r>
              <a:rPr sz="2400" b="1" spc="-10" dirty="0">
                <a:latin typeface="Calibri"/>
                <a:cs typeface="Calibri"/>
              </a:rPr>
              <a:t>t</a:t>
            </a:r>
            <a:r>
              <a:rPr sz="2400" b="1" dirty="0">
                <a:latin typeface="Calibri"/>
                <a:cs typeface="Calibri"/>
              </a:rPr>
              <a:t>u</a:t>
            </a:r>
            <a:r>
              <a:rPr sz="2400" b="1" spc="-55" dirty="0">
                <a:latin typeface="Calibri"/>
                <a:cs typeface="Calibri"/>
              </a:rPr>
              <a:t>r</a:t>
            </a:r>
            <a:r>
              <a:rPr sz="2400" b="1" dirty="0">
                <a:latin typeface="Calibri"/>
                <a:cs typeface="Calibri"/>
              </a:rPr>
              <a:t>a	</a:t>
            </a:r>
            <a:r>
              <a:rPr sz="2400" b="1" spc="10" dirty="0">
                <a:latin typeface="Calibri"/>
                <a:cs typeface="Calibri"/>
              </a:rPr>
              <a:t>c</a:t>
            </a:r>
            <a:r>
              <a:rPr sz="2400" b="1" spc="-30" dirty="0">
                <a:latin typeface="Calibri"/>
                <a:cs typeface="Calibri"/>
              </a:rPr>
              <a:t>r</a:t>
            </a:r>
            <a:r>
              <a:rPr sz="2400" b="1" spc="-5" dirty="0">
                <a:latin typeface="Calibri"/>
                <a:cs typeface="Calibri"/>
              </a:rPr>
              <a:t>e</a:t>
            </a:r>
            <a:r>
              <a:rPr sz="2400" b="1" spc="-20" dirty="0">
                <a:latin typeface="Calibri"/>
                <a:cs typeface="Calibri"/>
              </a:rPr>
              <a:t>a</a:t>
            </a:r>
            <a:r>
              <a:rPr sz="2400" b="1" dirty="0">
                <a:latin typeface="Calibri"/>
                <a:cs typeface="Calibri"/>
              </a:rPr>
              <a:t>ti</a:t>
            </a:r>
            <a:r>
              <a:rPr sz="2400" b="1" spc="-40" dirty="0">
                <a:latin typeface="Calibri"/>
                <a:cs typeface="Calibri"/>
              </a:rPr>
              <a:t>v</a:t>
            </a:r>
            <a:r>
              <a:rPr sz="2400" b="1" dirty="0">
                <a:latin typeface="Calibri"/>
                <a:cs typeface="Calibri"/>
              </a:rPr>
              <a:t>a:	</a:t>
            </a:r>
            <a:r>
              <a:rPr sz="2400" b="1" spc="-5" dirty="0">
                <a:latin typeface="Calibri"/>
                <a:cs typeface="Calibri"/>
              </a:rPr>
              <a:t>“</a:t>
            </a:r>
            <a:r>
              <a:rPr sz="2400" b="1" spc="-165" dirty="0">
                <a:latin typeface="Calibri"/>
                <a:cs typeface="Calibri"/>
              </a:rPr>
              <a:t>L</a:t>
            </a:r>
            <a:r>
              <a:rPr sz="2400" b="1" dirty="0">
                <a:latin typeface="Calibri"/>
                <a:cs typeface="Calibri"/>
              </a:rPr>
              <a:t>’</a:t>
            </a:r>
            <a:r>
              <a:rPr sz="2400" b="1" spc="-10" dirty="0">
                <a:latin typeface="Calibri"/>
                <a:cs typeface="Calibri"/>
              </a:rPr>
              <a:t>i</a:t>
            </a:r>
            <a:r>
              <a:rPr sz="2400" b="1" spc="-5" dirty="0">
                <a:latin typeface="Calibri"/>
                <a:cs typeface="Calibri"/>
              </a:rPr>
              <a:t>mpe</a:t>
            </a:r>
            <a:r>
              <a:rPr sz="2400" b="1" spc="-45" dirty="0">
                <a:latin typeface="Calibri"/>
                <a:cs typeface="Calibri"/>
              </a:rPr>
              <a:t>r</a:t>
            </a:r>
            <a:r>
              <a:rPr sz="2400" b="1" spc="-25" dirty="0">
                <a:latin typeface="Calibri"/>
                <a:cs typeface="Calibri"/>
              </a:rPr>
              <a:t>a</a:t>
            </a:r>
            <a:r>
              <a:rPr sz="2400" b="1" dirty="0">
                <a:latin typeface="Calibri"/>
                <a:cs typeface="Calibri"/>
              </a:rPr>
              <a:t>ti</a:t>
            </a:r>
            <a:r>
              <a:rPr sz="2400" b="1" spc="-30" dirty="0">
                <a:latin typeface="Calibri"/>
                <a:cs typeface="Calibri"/>
              </a:rPr>
              <a:t>v</a:t>
            </a:r>
            <a:r>
              <a:rPr sz="2400" b="1" dirty="0">
                <a:latin typeface="Calibri"/>
                <a:cs typeface="Calibri"/>
              </a:rPr>
              <a:t>o	è  </a:t>
            </a:r>
            <a:r>
              <a:rPr sz="2400" b="1" spc="-15" dirty="0">
                <a:latin typeface="Calibri"/>
                <a:cs typeface="Calibri"/>
              </a:rPr>
              <a:t>raccontare”</a:t>
            </a:r>
            <a:endParaRPr sz="2400">
              <a:latin typeface="Calibri"/>
              <a:cs typeface="Calibri"/>
            </a:endParaRPr>
          </a:p>
        </p:txBody>
      </p:sp>
      <p:sp>
        <p:nvSpPr>
          <p:cNvPr id="5" name="object 5"/>
          <p:cNvSpPr txBox="1"/>
          <p:nvPr/>
        </p:nvSpPr>
        <p:spPr>
          <a:xfrm>
            <a:off x="706627" y="7503032"/>
            <a:ext cx="6148705" cy="2425065"/>
          </a:xfrm>
          <a:prstGeom prst="rect">
            <a:avLst/>
          </a:prstGeom>
        </p:spPr>
        <p:txBody>
          <a:bodyPr vert="horz" wrap="square" lIns="0" tIns="10160" rIns="0" bIns="0" rtlCol="0">
            <a:spAutoFit/>
          </a:bodyPr>
          <a:lstStyle/>
          <a:p>
            <a:pPr marL="12700" marR="8890" algn="just">
              <a:lnSpc>
                <a:spcPct val="101299"/>
              </a:lnSpc>
              <a:spcBef>
                <a:spcPts val="80"/>
              </a:spcBef>
            </a:pPr>
            <a:r>
              <a:rPr sz="1200" dirty="0">
                <a:latin typeface="Calibri"/>
                <a:cs typeface="Calibri"/>
              </a:rPr>
              <a:t>Dal 16 al </a:t>
            </a:r>
            <a:r>
              <a:rPr sz="1200" spc="-5" dirty="0">
                <a:latin typeface="Calibri"/>
                <a:cs typeface="Calibri"/>
              </a:rPr>
              <a:t>22 marzo torna </a:t>
            </a:r>
            <a:r>
              <a:rPr sz="1200" dirty="0">
                <a:latin typeface="Calibri"/>
                <a:cs typeface="Calibri"/>
              </a:rPr>
              <a:t>per il </a:t>
            </a:r>
            <a:r>
              <a:rPr sz="1200" spc="-5" dirty="0">
                <a:latin typeface="Calibri"/>
                <a:cs typeface="Calibri"/>
              </a:rPr>
              <a:t>secondo </a:t>
            </a:r>
            <a:r>
              <a:rPr sz="1200" spc="-10" dirty="0">
                <a:latin typeface="Calibri"/>
                <a:cs typeface="Calibri"/>
              </a:rPr>
              <a:t>anno </a:t>
            </a:r>
            <a:r>
              <a:rPr sz="1200" dirty="0">
                <a:latin typeface="Calibri"/>
                <a:cs typeface="Calibri"/>
              </a:rPr>
              <a:t>la </a:t>
            </a:r>
            <a:r>
              <a:rPr sz="1200" spc="-5" dirty="0">
                <a:latin typeface="Calibri"/>
                <a:cs typeface="Calibri"/>
              </a:rPr>
              <a:t>manifestazione </a:t>
            </a:r>
            <a:r>
              <a:rPr sz="1200" dirty="0">
                <a:latin typeface="Calibri"/>
                <a:cs typeface="Calibri"/>
              </a:rPr>
              <a:t>per ragazzi </a:t>
            </a:r>
            <a:r>
              <a:rPr sz="1200" spc="-5" dirty="0">
                <a:latin typeface="Calibri"/>
                <a:cs typeface="Calibri"/>
              </a:rPr>
              <a:t>organizzata dalle  </a:t>
            </a:r>
            <a:r>
              <a:rPr sz="1200" dirty="0">
                <a:latin typeface="Calibri"/>
                <a:cs typeface="Calibri"/>
              </a:rPr>
              <a:t>banche </a:t>
            </a:r>
            <a:r>
              <a:rPr sz="1200" spc="-5" dirty="0">
                <a:latin typeface="Calibri"/>
                <a:cs typeface="Calibri"/>
              </a:rPr>
              <a:t>italiane con </a:t>
            </a:r>
            <a:r>
              <a:rPr sz="1200" dirty="0">
                <a:latin typeface="Calibri"/>
                <a:cs typeface="Calibri"/>
              </a:rPr>
              <a:t>il </a:t>
            </a:r>
            <a:r>
              <a:rPr sz="1200" spc="-5" dirty="0">
                <a:latin typeface="Calibri"/>
                <a:cs typeface="Calibri"/>
              </a:rPr>
              <a:t>coordinamento dell’Abi. Oltre ottanta </a:t>
            </a:r>
            <a:r>
              <a:rPr sz="1200" dirty="0">
                <a:latin typeface="Calibri"/>
                <a:cs typeface="Calibri"/>
              </a:rPr>
              <a:t>le </a:t>
            </a:r>
            <a:r>
              <a:rPr sz="1200" spc="-5" dirty="0">
                <a:latin typeface="Calibri"/>
                <a:cs typeface="Calibri"/>
              </a:rPr>
              <a:t>iniziative, </a:t>
            </a:r>
            <a:r>
              <a:rPr sz="1200" spc="-10" dirty="0">
                <a:latin typeface="Calibri"/>
                <a:cs typeface="Calibri"/>
              </a:rPr>
              <a:t>in </a:t>
            </a:r>
            <a:r>
              <a:rPr sz="1200" spc="-5" dirty="0">
                <a:latin typeface="Calibri"/>
                <a:cs typeface="Calibri"/>
              </a:rPr>
              <a:t>sessanta città </a:t>
            </a:r>
            <a:r>
              <a:rPr sz="1200" dirty="0">
                <a:latin typeface="Calibri"/>
                <a:cs typeface="Calibri"/>
              </a:rPr>
              <a:t>dal </a:t>
            </a:r>
            <a:r>
              <a:rPr sz="1200" spc="-5" dirty="0">
                <a:latin typeface="Calibri"/>
                <a:cs typeface="Calibri"/>
              </a:rPr>
              <a:t>sud </a:t>
            </a:r>
            <a:r>
              <a:rPr sz="1200" spc="-10" dirty="0">
                <a:latin typeface="Calibri"/>
                <a:cs typeface="Calibri"/>
              </a:rPr>
              <a:t>al  </a:t>
            </a:r>
            <a:r>
              <a:rPr sz="1200" dirty="0">
                <a:latin typeface="Calibri"/>
                <a:cs typeface="Calibri"/>
              </a:rPr>
              <a:t>nord </a:t>
            </a:r>
            <a:r>
              <a:rPr sz="1200" spc="-5" dirty="0">
                <a:latin typeface="Calibri"/>
                <a:cs typeface="Calibri"/>
              </a:rPr>
              <a:t>dell’Italia. Obiettivo: stimolare </a:t>
            </a:r>
            <a:r>
              <a:rPr sz="1200" dirty="0">
                <a:latin typeface="Calibri"/>
                <a:cs typeface="Calibri"/>
              </a:rPr>
              <a:t>la </a:t>
            </a:r>
            <a:r>
              <a:rPr sz="1200" spc="-5" dirty="0">
                <a:latin typeface="Calibri"/>
                <a:cs typeface="Calibri"/>
              </a:rPr>
              <a:t>fantasia dei </a:t>
            </a:r>
            <a:r>
              <a:rPr sz="1200" dirty="0">
                <a:latin typeface="Calibri"/>
                <a:cs typeface="Calibri"/>
              </a:rPr>
              <a:t>più</a:t>
            </a:r>
            <a:r>
              <a:rPr sz="1200" spc="5" dirty="0">
                <a:latin typeface="Calibri"/>
                <a:cs typeface="Calibri"/>
              </a:rPr>
              <a:t> </a:t>
            </a:r>
            <a:r>
              <a:rPr sz="1200" dirty="0">
                <a:latin typeface="Calibri"/>
                <a:cs typeface="Calibri"/>
              </a:rPr>
              <a:t>giovani</a:t>
            </a:r>
            <a:endParaRPr sz="1200">
              <a:latin typeface="Calibri"/>
              <a:cs typeface="Calibri"/>
            </a:endParaRPr>
          </a:p>
          <a:p>
            <a:pPr>
              <a:lnSpc>
                <a:spcPct val="100000"/>
              </a:lnSpc>
              <a:spcBef>
                <a:spcPts val="50"/>
              </a:spcBef>
            </a:pPr>
            <a:endParaRPr sz="1200">
              <a:latin typeface="Times New Roman"/>
              <a:cs typeface="Times New Roman"/>
            </a:endParaRPr>
          </a:p>
          <a:p>
            <a:pPr marL="12700">
              <a:lnSpc>
                <a:spcPct val="100000"/>
              </a:lnSpc>
            </a:pPr>
            <a:r>
              <a:rPr sz="1200" i="1" spc="-5" dirty="0">
                <a:latin typeface="Calibri"/>
                <a:cs typeface="Calibri"/>
              </a:rPr>
              <a:t>di ROSITA</a:t>
            </a:r>
            <a:r>
              <a:rPr sz="1200" i="1" spc="5" dirty="0">
                <a:latin typeface="Calibri"/>
                <a:cs typeface="Calibri"/>
              </a:rPr>
              <a:t> </a:t>
            </a:r>
            <a:r>
              <a:rPr sz="1200" i="1" spc="-5" dirty="0">
                <a:latin typeface="Calibri"/>
                <a:cs typeface="Calibri"/>
              </a:rPr>
              <a:t>RIJTANO</a:t>
            </a:r>
            <a:endParaRPr sz="1200">
              <a:latin typeface="Calibri"/>
              <a:cs typeface="Calibri"/>
            </a:endParaRPr>
          </a:p>
          <a:p>
            <a:pPr>
              <a:lnSpc>
                <a:spcPct val="100000"/>
              </a:lnSpc>
              <a:spcBef>
                <a:spcPts val="35"/>
              </a:spcBef>
            </a:pPr>
            <a:endParaRPr sz="1200">
              <a:latin typeface="Times New Roman"/>
              <a:cs typeface="Times New Roman"/>
            </a:endParaRPr>
          </a:p>
          <a:p>
            <a:pPr marL="12700" marR="5080" algn="just">
              <a:lnSpc>
                <a:spcPct val="101699"/>
              </a:lnSpc>
            </a:pPr>
            <a:r>
              <a:rPr sz="1200" spc="-5" dirty="0">
                <a:latin typeface="Calibri"/>
                <a:cs typeface="Calibri"/>
              </a:rPr>
              <a:t>ASCOLTARE LA TERRA. </a:t>
            </a:r>
            <a:r>
              <a:rPr sz="1200" dirty="0">
                <a:latin typeface="Calibri"/>
                <a:cs typeface="Calibri"/>
              </a:rPr>
              <a:t>O, meglio, </a:t>
            </a:r>
            <a:r>
              <a:rPr sz="1200" spc="-5" dirty="0">
                <a:latin typeface="Calibri"/>
                <a:cs typeface="Calibri"/>
              </a:rPr>
              <a:t>tutti </a:t>
            </a:r>
            <a:r>
              <a:rPr sz="1200" dirty="0">
                <a:latin typeface="Calibri"/>
                <a:cs typeface="Calibri"/>
              </a:rPr>
              <a:t>i </a:t>
            </a:r>
            <a:r>
              <a:rPr sz="1200" spc="-5" dirty="0">
                <a:latin typeface="Calibri"/>
                <a:cs typeface="Calibri"/>
              </a:rPr>
              <a:t>segni che </a:t>
            </a:r>
            <a:r>
              <a:rPr sz="1200" dirty="0">
                <a:latin typeface="Calibri"/>
                <a:cs typeface="Calibri"/>
              </a:rPr>
              <a:t>la </a:t>
            </a:r>
            <a:r>
              <a:rPr sz="1200" spc="-5" dirty="0">
                <a:latin typeface="Calibri"/>
                <a:cs typeface="Calibri"/>
              </a:rPr>
              <a:t>attraversano. Con l’obiettivo </a:t>
            </a:r>
            <a:r>
              <a:rPr sz="1200" dirty="0">
                <a:latin typeface="Calibri"/>
                <a:cs typeface="Calibri"/>
              </a:rPr>
              <a:t>di </a:t>
            </a:r>
            <a:r>
              <a:rPr sz="1200" spc="-5" dirty="0">
                <a:latin typeface="Calibri"/>
                <a:cs typeface="Calibri"/>
              </a:rPr>
              <a:t>capire </a:t>
            </a:r>
            <a:r>
              <a:rPr sz="1200" dirty="0">
                <a:latin typeface="Calibri"/>
                <a:cs typeface="Calibri"/>
              </a:rPr>
              <a:t>i </a:t>
            </a:r>
            <a:r>
              <a:rPr sz="1200" spc="-5" dirty="0">
                <a:latin typeface="Calibri"/>
                <a:cs typeface="Calibri"/>
              </a:rPr>
              <a:t>simboli  nascosti che ci circondano. </a:t>
            </a:r>
            <a:r>
              <a:rPr sz="1200" dirty="0">
                <a:latin typeface="Calibri"/>
                <a:cs typeface="Calibri"/>
              </a:rPr>
              <a:t>E poi </a:t>
            </a:r>
            <a:r>
              <a:rPr sz="1200" spc="-5" dirty="0">
                <a:latin typeface="Calibri"/>
                <a:cs typeface="Calibri"/>
              </a:rPr>
              <a:t>raccontarli, anzi: raccontarci. Questo </a:t>
            </a:r>
            <a:r>
              <a:rPr sz="1200" dirty="0">
                <a:latin typeface="Calibri"/>
                <a:cs typeface="Calibri"/>
              </a:rPr>
              <a:t>è </a:t>
            </a:r>
            <a:r>
              <a:rPr sz="1200" spc="-5" dirty="0">
                <a:latin typeface="Calibri"/>
                <a:cs typeface="Calibri"/>
              </a:rPr>
              <a:t>l’unico imperativo. Perché  </a:t>
            </a:r>
            <a:r>
              <a:rPr sz="1200" dirty="0">
                <a:latin typeface="Calibri"/>
                <a:cs typeface="Calibri"/>
              </a:rPr>
              <a:t>è </a:t>
            </a:r>
            <a:r>
              <a:rPr sz="1200" spc="-5" dirty="0">
                <a:latin typeface="Calibri"/>
                <a:cs typeface="Calibri"/>
              </a:rPr>
              <a:t>proprio </a:t>
            </a:r>
            <a:r>
              <a:rPr sz="1200" dirty="0">
                <a:latin typeface="Calibri"/>
                <a:cs typeface="Calibri"/>
              </a:rPr>
              <a:t>dalla </a:t>
            </a:r>
            <a:r>
              <a:rPr sz="1200" spc="-5" dirty="0">
                <a:latin typeface="Calibri"/>
                <a:cs typeface="Calibri"/>
              </a:rPr>
              <a:t>natura, dalle </a:t>
            </a:r>
            <a:r>
              <a:rPr sz="1200" dirty="0">
                <a:latin typeface="Calibri"/>
                <a:cs typeface="Calibri"/>
              </a:rPr>
              <a:t>opere dei </a:t>
            </a:r>
            <a:r>
              <a:rPr sz="1200" spc="-5" dirty="0">
                <a:latin typeface="Calibri"/>
                <a:cs typeface="Calibri"/>
              </a:rPr>
              <a:t>nostri antenati, senza però dimenticare </a:t>
            </a:r>
            <a:r>
              <a:rPr sz="1200" dirty="0">
                <a:latin typeface="Calibri"/>
                <a:cs typeface="Calibri"/>
              </a:rPr>
              <a:t>le </a:t>
            </a:r>
            <a:r>
              <a:rPr sz="1200" spc="-5" dirty="0">
                <a:latin typeface="Calibri"/>
                <a:cs typeface="Calibri"/>
              </a:rPr>
              <a:t>nostre emozioni  </a:t>
            </a:r>
            <a:r>
              <a:rPr sz="1200" dirty="0">
                <a:latin typeface="Calibri"/>
                <a:cs typeface="Calibri"/>
              </a:rPr>
              <a:t>del </a:t>
            </a:r>
            <a:r>
              <a:rPr sz="1200" spc="-5" dirty="0">
                <a:latin typeface="Calibri"/>
                <a:cs typeface="Calibri"/>
              </a:rPr>
              <a:t>presente, che possiamo </a:t>
            </a:r>
            <a:r>
              <a:rPr sz="1200" dirty="0">
                <a:latin typeface="Calibri"/>
                <a:cs typeface="Calibri"/>
              </a:rPr>
              <a:t>trarre </a:t>
            </a:r>
            <a:r>
              <a:rPr sz="1200" spc="-5" dirty="0">
                <a:latin typeface="Calibri"/>
                <a:cs typeface="Calibri"/>
              </a:rPr>
              <a:t>ispirazione </a:t>
            </a:r>
            <a:r>
              <a:rPr sz="1200" dirty="0">
                <a:latin typeface="Calibri"/>
                <a:cs typeface="Calibri"/>
              </a:rPr>
              <a:t>per il </a:t>
            </a:r>
            <a:r>
              <a:rPr sz="1200" spc="-5" dirty="0">
                <a:latin typeface="Calibri"/>
                <a:cs typeface="Calibri"/>
              </a:rPr>
              <a:t>futuro. Ci credono </a:t>
            </a:r>
            <a:r>
              <a:rPr sz="1200" spc="10" dirty="0">
                <a:latin typeface="Calibri"/>
                <a:cs typeface="Calibri"/>
              </a:rPr>
              <a:t>gli </a:t>
            </a:r>
            <a:r>
              <a:rPr sz="1200" spc="-5" dirty="0">
                <a:latin typeface="Calibri"/>
                <a:cs typeface="Calibri"/>
              </a:rPr>
              <a:t>organizzatori del </a:t>
            </a:r>
            <a:r>
              <a:rPr sz="1200" u="sng" spc="-5" dirty="0">
                <a:solidFill>
                  <a:srgbClr val="0000FF"/>
                </a:solidFill>
                <a:uFill>
                  <a:solidFill>
                    <a:srgbClr val="0000FF"/>
                  </a:solidFill>
                </a:uFill>
                <a:latin typeface="Calibri"/>
                <a:cs typeface="Calibri"/>
                <a:hlinkClick r:id="rId3"/>
              </a:rPr>
              <a:t>Festival </a:t>
            </a:r>
            <a:r>
              <a:rPr sz="1200" spc="-5" dirty="0">
                <a:solidFill>
                  <a:srgbClr val="0000FF"/>
                </a:solidFill>
                <a:latin typeface="Calibri"/>
                <a:cs typeface="Calibri"/>
              </a:rPr>
              <a:t> </a:t>
            </a:r>
            <a:r>
              <a:rPr sz="1200" u="sng" dirty="0">
                <a:solidFill>
                  <a:srgbClr val="0000FF"/>
                </a:solidFill>
                <a:uFill>
                  <a:solidFill>
                    <a:srgbClr val="0000FF"/>
                  </a:solidFill>
                </a:uFill>
                <a:latin typeface="Calibri"/>
                <a:cs typeface="Calibri"/>
                <a:hlinkClick r:id="rId3"/>
              </a:rPr>
              <a:t>della </a:t>
            </a:r>
            <a:r>
              <a:rPr sz="1200" u="sng" spc="-5" dirty="0">
                <a:solidFill>
                  <a:srgbClr val="0000FF"/>
                </a:solidFill>
                <a:uFill>
                  <a:solidFill>
                    <a:srgbClr val="0000FF"/>
                  </a:solidFill>
                </a:uFill>
                <a:latin typeface="Calibri"/>
                <a:cs typeface="Calibri"/>
                <a:hlinkClick r:id="rId3"/>
              </a:rPr>
              <a:t>cultura creativa</a:t>
            </a:r>
            <a:r>
              <a:rPr sz="1200" spc="-5" dirty="0">
                <a:latin typeface="Calibri"/>
                <a:cs typeface="Calibri"/>
              </a:rPr>
              <a:t>. </a:t>
            </a:r>
            <a:r>
              <a:rPr sz="1200" dirty="0">
                <a:latin typeface="Calibri"/>
                <a:cs typeface="Calibri"/>
              </a:rPr>
              <a:t>Una </a:t>
            </a:r>
            <a:r>
              <a:rPr sz="1200" spc="-5" dirty="0">
                <a:latin typeface="Calibri"/>
                <a:cs typeface="Calibri"/>
              </a:rPr>
              <a:t>manifestazione dedicata </a:t>
            </a:r>
            <a:r>
              <a:rPr sz="1200" dirty="0">
                <a:latin typeface="Calibri"/>
                <a:cs typeface="Calibri"/>
              </a:rPr>
              <a:t>ai </a:t>
            </a:r>
            <a:r>
              <a:rPr sz="1200" spc="-5" dirty="0">
                <a:latin typeface="Calibri"/>
                <a:cs typeface="Calibri"/>
              </a:rPr>
              <a:t>più </a:t>
            </a:r>
            <a:r>
              <a:rPr sz="1200" dirty="0">
                <a:latin typeface="Calibri"/>
                <a:cs typeface="Calibri"/>
              </a:rPr>
              <a:t>giovani, </a:t>
            </a:r>
            <a:r>
              <a:rPr sz="1200" spc="-5" dirty="0">
                <a:latin typeface="Calibri"/>
                <a:cs typeface="Calibri"/>
              </a:rPr>
              <a:t>organizzata </a:t>
            </a:r>
            <a:r>
              <a:rPr sz="1200" dirty="0">
                <a:latin typeface="Calibri"/>
                <a:cs typeface="Calibri"/>
              </a:rPr>
              <a:t>dalle </a:t>
            </a:r>
            <a:r>
              <a:rPr sz="1200" spc="-5" dirty="0">
                <a:latin typeface="Calibri"/>
                <a:cs typeface="Calibri"/>
              </a:rPr>
              <a:t>banche  </a:t>
            </a:r>
            <a:r>
              <a:rPr sz="1200" dirty="0">
                <a:latin typeface="Calibri"/>
                <a:cs typeface="Calibri"/>
              </a:rPr>
              <a:t>italiane, </a:t>
            </a:r>
            <a:r>
              <a:rPr sz="1200" spc="-5" dirty="0">
                <a:latin typeface="Calibri"/>
                <a:cs typeface="Calibri"/>
              </a:rPr>
              <a:t>con </a:t>
            </a:r>
            <a:r>
              <a:rPr sz="1200" dirty="0">
                <a:latin typeface="Calibri"/>
                <a:cs typeface="Calibri"/>
              </a:rPr>
              <a:t>il </a:t>
            </a:r>
            <a:r>
              <a:rPr sz="1200" spc="-5" dirty="0">
                <a:latin typeface="Calibri"/>
                <a:cs typeface="Calibri"/>
              </a:rPr>
              <a:t>coordinamento dell’Abi </a:t>
            </a:r>
            <a:r>
              <a:rPr sz="1200" dirty="0">
                <a:latin typeface="Calibri"/>
                <a:cs typeface="Calibri"/>
              </a:rPr>
              <a:t>(Associazione bancaria </a:t>
            </a:r>
            <a:r>
              <a:rPr sz="1200" spc="-5" dirty="0">
                <a:latin typeface="Calibri"/>
                <a:cs typeface="Calibri"/>
              </a:rPr>
              <a:t>italiana). </a:t>
            </a:r>
            <a:r>
              <a:rPr sz="1200" dirty="0">
                <a:latin typeface="Calibri"/>
                <a:cs typeface="Calibri"/>
              </a:rPr>
              <a:t>Dalla prassi ormai  </a:t>
            </a:r>
            <a:r>
              <a:rPr sz="1200" spc="-5" dirty="0">
                <a:latin typeface="Calibri"/>
                <a:cs typeface="Calibri"/>
              </a:rPr>
              <a:t>consolidata, </a:t>
            </a:r>
            <a:r>
              <a:rPr sz="1200" dirty="0">
                <a:latin typeface="Calibri"/>
                <a:cs typeface="Calibri"/>
              </a:rPr>
              <a:t>il tour de </a:t>
            </a:r>
            <a:r>
              <a:rPr sz="1200" spc="-5" dirty="0">
                <a:latin typeface="Calibri"/>
                <a:cs typeface="Calibri"/>
              </a:rPr>
              <a:t>force </a:t>
            </a:r>
            <a:r>
              <a:rPr sz="1200" dirty="0">
                <a:latin typeface="Calibri"/>
                <a:cs typeface="Calibri"/>
              </a:rPr>
              <a:t>creativo </a:t>
            </a:r>
            <a:r>
              <a:rPr sz="1200" spc="-5" dirty="0">
                <a:latin typeface="Calibri"/>
                <a:cs typeface="Calibri"/>
              </a:rPr>
              <a:t>si rinnova, torna per </a:t>
            </a:r>
            <a:r>
              <a:rPr sz="1200" dirty="0">
                <a:latin typeface="Calibri"/>
                <a:cs typeface="Calibri"/>
              </a:rPr>
              <a:t>il </a:t>
            </a:r>
            <a:r>
              <a:rPr sz="1200" spc="-5" dirty="0">
                <a:latin typeface="Calibri"/>
                <a:cs typeface="Calibri"/>
              </a:rPr>
              <a:t>secondo </a:t>
            </a:r>
            <a:r>
              <a:rPr sz="1200" spc="-10" dirty="0">
                <a:latin typeface="Calibri"/>
                <a:cs typeface="Calibri"/>
              </a:rPr>
              <a:t>anno </a:t>
            </a:r>
            <a:r>
              <a:rPr sz="1200" spc="-5" dirty="0">
                <a:latin typeface="Calibri"/>
                <a:cs typeface="Calibri"/>
              </a:rPr>
              <a:t>consecutivo, </a:t>
            </a:r>
            <a:r>
              <a:rPr sz="1200" dirty="0">
                <a:latin typeface="Calibri"/>
                <a:cs typeface="Calibri"/>
              </a:rPr>
              <a:t>dal </a:t>
            </a:r>
            <a:r>
              <a:rPr sz="1200" spc="-5" dirty="0">
                <a:latin typeface="Calibri"/>
                <a:cs typeface="Calibri"/>
              </a:rPr>
              <a:t>16 </a:t>
            </a:r>
            <a:r>
              <a:rPr sz="1200" dirty="0">
                <a:latin typeface="Calibri"/>
                <a:cs typeface="Calibri"/>
              </a:rPr>
              <a:t>al</a:t>
            </a:r>
            <a:r>
              <a:rPr sz="1200" spc="20" dirty="0">
                <a:latin typeface="Calibri"/>
                <a:cs typeface="Calibri"/>
              </a:rPr>
              <a:t> </a:t>
            </a:r>
            <a:r>
              <a:rPr sz="1200" spc="-5" dirty="0">
                <a:latin typeface="Calibri"/>
                <a:cs typeface="Calibri"/>
              </a:rPr>
              <a:t>22</a:t>
            </a:r>
            <a:endParaRPr sz="1200">
              <a:latin typeface="Calibri"/>
              <a:cs typeface="Calibri"/>
            </a:endParaRPr>
          </a:p>
        </p:txBody>
      </p:sp>
      <p:sp>
        <p:nvSpPr>
          <p:cNvPr id="6" name="object 6"/>
          <p:cNvSpPr/>
          <p:nvPr/>
        </p:nvSpPr>
        <p:spPr>
          <a:xfrm>
            <a:off x="3075304" y="2119883"/>
            <a:ext cx="1409192" cy="124218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20090" y="4462271"/>
            <a:ext cx="2857500" cy="2856991"/>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354647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243070">
              <a:lnSpc>
                <a:spcPts val="1839"/>
              </a:lnSpc>
            </a:pPr>
            <a:r>
              <a:rPr sz="1600" b="1" spc="-5" dirty="0">
                <a:latin typeface="Arial"/>
                <a:cs typeface="Arial"/>
              </a:rPr>
              <a:t>Ios</a:t>
            </a:r>
            <a:r>
              <a:rPr sz="1600" b="1" spc="-15" dirty="0">
                <a:latin typeface="Arial"/>
                <a:cs typeface="Arial"/>
              </a:rPr>
              <a:t>o</a:t>
            </a:r>
            <a:r>
              <a:rPr sz="1600" b="1" spc="-5" dirty="0">
                <a:latin typeface="Arial"/>
                <a:cs typeface="Arial"/>
              </a:rPr>
              <a:t>ci</a:t>
            </a:r>
            <a:r>
              <a:rPr sz="1600" b="1" spc="5" dirty="0">
                <a:latin typeface="Arial"/>
                <a:cs typeface="Arial"/>
              </a:rPr>
              <a:t>a</a:t>
            </a:r>
            <a:r>
              <a:rPr sz="1600" b="1" spc="-5" dirty="0">
                <a:latin typeface="Arial"/>
                <a:cs typeface="Arial"/>
              </a:rPr>
              <a:t>ldes</a:t>
            </a:r>
            <a:r>
              <a:rPr sz="1600" b="1" dirty="0">
                <a:latin typeface="Arial"/>
                <a:cs typeface="Arial"/>
              </a:rPr>
              <a:t>i</a:t>
            </a:r>
            <a:r>
              <a:rPr sz="1600" b="1" spc="-5" dirty="0">
                <a:latin typeface="Arial"/>
                <a:cs typeface="Arial"/>
              </a:rPr>
              <a:t>g</a:t>
            </a:r>
            <a:r>
              <a:rPr sz="1600" b="1" spc="-15" dirty="0">
                <a:latin typeface="Arial"/>
                <a:cs typeface="Arial"/>
              </a:rPr>
              <a:t>n</a:t>
            </a:r>
            <a:r>
              <a:rPr sz="1600" b="1" spc="5" dirty="0">
                <a:latin typeface="Arial"/>
                <a:cs typeface="Arial"/>
              </a:rPr>
              <a:t>.</a:t>
            </a:r>
            <a:r>
              <a:rPr sz="1600" b="1" spc="-5" dirty="0">
                <a:latin typeface="Arial"/>
                <a:cs typeface="Arial"/>
              </a:rPr>
              <a:t>com  10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8255">
              <a:lnSpc>
                <a:spcPct val="100800"/>
              </a:lnSpc>
              <a:spcBef>
                <a:spcPts val="925"/>
              </a:spcBef>
            </a:pPr>
            <a:r>
              <a:rPr sz="1200" dirty="0">
                <a:latin typeface="Calibri"/>
                <a:cs typeface="Calibri"/>
              </a:rPr>
              <a:t>marzo. E </a:t>
            </a:r>
            <a:r>
              <a:rPr sz="1200" spc="-5" dirty="0">
                <a:latin typeface="Calibri"/>
                <a:cs typeface="Calibri"/>
              </a:rPr>
              <a:t>si arricchisce, </a:t>
            </a:r>
            <a:r>
              <a:rPr sz="1200" dirty="0">
                <a:latin typeface="Calibri"/>
                <a:cs typeface="Calibri"/>
              </a:rPr>
              <a:t>grazie alla </a:t>
            </a:r>
            <a:r>
              <a:rPr sz="1200" spc="-5" dirty="0">
                <a:latin typeface="Calibri"/>
                <a:cs typeface="Calibri"/>
              </a:rPr>
              <a:t>media partnership con </a:t>
            </a:r>
            <a:r>
              <a:rPr sz="1200" dirty="0">
                <a:latin typeface="Calibri"/>
                <a:cs typeface="Calibri"/>
              </a:rPr>
              <a:t>la Rai, più il </a:t>
            </a:r>
            <a:r>
              <a:rPr sz="1200" spc="-5" dirty="0">
                <a:latin typeface="Calibri"/>
                <a:cs typeface="Calibri"/>
              </a:rPr>
              <a:t>patrocinio dell’Unesco </a:t>
            </a:r>
            <a:r>
              <a:rPr sz="1200" dirty="0">
                <a:latin typeface="Calibri"/>
                <a:cs typeface="Calibri"/>
              </a:rPr>
              <a:t>e </a:t>
            </a:r>
            <a:r>
              <a:rPr sz="1200" spc="-5" dirty="0">
                <a:latin typeface="Calibri"/>
                <a:cs typeface="Calibri"/>
              </a:rPr>
              <a:t>del  Ministero </a:t>
            </a:r>
            <a:r>
              <a:rPr sz="1200" dirty="0">
                <a:latin typeface="Calibri"/>
                <a:cs typeface="Calibri"/>
              </a:rPr>
              <a:t>dei Beni</a:t>
            </a:r>
            <a:r>
              <a:rPr sz="1200" spc="-15" dirty="0">
                <a:latin typeface="Calibri"/>
                <a:cs typeface="Calibri"/>
              </a:rPr>
              <a:t> </a:t>
            </a:r>
            <a:r>
              <a:rPr sz="1200" spc="-5" dirty="0">
                <a:latin typeface="Calibri"/>
                <a:cs typeface="Calibri"/>
              </a:rPr>
              <a:t>culturali.</a:t>
            </a:r>
            <a:endParaRPr sz="1200">
              <a:latin typeface="Calibri"/>
              <a:cs typeface="Calibri"/>
            </a:endParaRPr>
          </a:p>
          <a:p>
            <a:pPr>
              <a:lnSpc>
                <a:spcPct val="100000"/>
              </a:lnSpc>
              <a:spcBef>
                <a:spcPts val="25"/>
              </a:spcBef>
            </a:pPr>
            <a:endParaRPr sz="1200">
              <a:latin typeface="Times New Roman"/>
              <a:cs typeface="Times New Roman"/>
            </a:endParaRPr>
          </a:p>
          <a:p>
            <a:pPr marL="12700" marR="5080" algn="just">
              <a:lnSpc>
                <a:spcPct val="101699"/>
              </a:lnSpc>
            </a:pPr>
            <a:r>
              <a:rPr sz="1200" spc="-5" dirty="0">
                <a:latin typeface="Calibri"/>
                <a:cs typeface="Calibri"/>
              </a:rPr>
              <a:t>L’iniziativa </a:t>
            </a:r>
            <a:r>
              <a:rPr sz="1200" dirty="0">
                <a:latin typeface="Calibri"/>
                <a:cs typeface="Calibri"/>
              </a:rPr>
              <a:t>è </a:t>
            </a:r>
            <a:r>
              <a:rPr sz="1200" spc="-5" dirty="0">
                <a:latin typeface="Calibri"/>
                <a:cs typeface="Calibri"/>
              </a:rPr>
              <a:t>stata presentata </a:t>
            </a:r>
            <a:r>
              <a:rPr sz="1200" dirty="0">
                <a:latin typeface="Calibri"/>
                <a:cs typeface="Calibri"/>
              </a:rPr>
              <a:t>a Roma, nella </a:t>
            </a:r>
            <a:r>
              <a:rPr sz="1200" spc="-5" dirty="0">
                <a:latin typeface="Calibri"/>
                <a:cs typeface="Calibri"/>
              </a:rPr>
              <a:t>sale </a:t>
            </a:r>
            <a:r>
              <a:rPr sz="1200" dirty="0">
                <a:latin typeface="Calibri"/>
                <a:cs typeface="Calibri"/>
              </a:rPr>
              <a:t>di </a:t>
            </a:r>
            <a:r>
              <a:rPr sz="1200" spc="-5" dirty="0">
                <a:latin typeface="Calibri"/>
                <a:cs typeface="Calibri"/>
              </a:rPr>
              <a:t>Palazzo Altieri, </a:t>
            </a:r>
            <a:r>
              <a:rPr sz="1200" dirty="0">
                <a:latin typeface="Calibri"/>
                <a:cs typeface="Calibri"/>
              </a:rPr>
              <a:t>da </a:t>
            </a:r>
            <a:r>
              <a:rPr sz="1200" spc="-5" dirty="0">
                <a:latin typeface="Calibri"/>
                <a:cs typeface="Calibri"/>
              </a:rPr>
              <a:t>Antonio Patuelli, presidente  </a:t>
            </a:r>
            <a:r>
              <a:rPr sz="1200" dirty="0">
                <a:latin typeface="Calibri"/>
                <a:cs typeface="Calibri"/>
              </a:rPr>
              <a:t>della </a:t>
            </a:r>
            <a:r>
              <a:rPr sz="1200" spc="-5" dirty="0">
                <a:latin typeface="Calibri"/>
                <a:cs typeface="Calibri"/>
              </a:rPr>
              <a:t>Associazione bancaria italiana, Giovanni </a:t>
            </a:r>
            <a:r>
              <a:rPr sz="1200" dirty="0">
                <a:latin typeface="Calibri"/>
                <a:cs typeface="Calibri"/>
              </a:rPr>
              <a:t>Puglisi, </a:t>
            </a:r>
            <a:r>
              <a:rPr sz="1200" spc="-5" dirty="0">
                <a:latin typeface="Calibri"/>
                <a:cs typeface="Calibri"/>
              </a:rPr>
              <a:t>presidente </a:t>
            </a:r>
            <a:r>
              <a:rPr sz="1200" dirty="0">
                <a:latin typeface="Calibri"/>
                <a:cs typeface="Calibri"/>
              </a:rPr>
              <a:t>della </a:t>
            </a:r>
            <a:r>
              <a:rPr sz="1200" spc="-5" dirty="0">
                <a:latin typeface="Calibri"/>
                <a:cs typeface="Calibri"/>
              </a:rPr>
              <a:t>commissione nazionale  </a:t>
            </a:r>
            <a:r>
              <a:rPr sz="1200" dirty="0">
                <a:latin typeface="Calibri"/>
                <a:cs typeface="Calibri"/>
              </a:rPr>
              <a:t>italiana </a:t>
            </a:r>
            <a:r>
              <a:rPr sz="1200" spc="-5" dirty="0">
                <a:latin typeface="Calibri"/>
                <a:cs typeface="Calibri"/>
              </a:rPr>
              <a:t>Unesco, Carlo Capoccioni, responsabile ufficio rapporti istituzionali </a:t>
            </a:r>
            <a:r>
              <a:rPr sz="1200" dirty="0">
                <a:latin typeface="Calibri"/>
                <a:cs typeface="Calibri"/>
              </a:rPr>
              <a:t>Abi e </a:t>
            </a:r>
            <a:r>
              <a:rPr sz="1200" spc="-5" dirty="0">
                <a:latin typeface="Calibri"/>
                <a:cs typeface="Calibri"/>
              </a:rPr>
              <a:t>Anna Pironti,  responsabile </a:t>
            </a:r>
            <a:r>
              <a:rPr sz="1200" dirty="0">
                <a:latin typeface="Calibri"/>
                <a:cs typeface="Calibri"/>
              </a:rPr>
              <a:t>del </a:t>
            </a:r>
            <a:r>
              <a:rPr sz="1200" spc="-5" dirty="0">
                <a:latin typeface="Calibri"/>
                <a:cs typeface="Calibri"/>
              </a:rPr>
              <a:t>dipartimento educazione </a:t>
            </a:r>
            <a:r>
              <a:rPr sz="1200" dirty="0">
                <a:latin typeface="Calibri"/>
                <a:cs typeface="Calibri"/>
              </a:rPr>
              <a:t>del </a:t>
            </a:r>
            <a:r>
              <a:rPr sz="1200" spc="-5" dirty="0">
                <a:latin typeface="Calibri"/>
                <a:cs typeface="Calibri"/>
              </a:rPr>
              <a:t>castello </a:t>
            </a:r>
            <a:r>
              <a:rPr sz="1200" dirty="0">
                <a:latin typeface="Calibri"/>
                <a:cs typeface="Calibri"/>
              </a:rPr>
              <a:t>di </a:t>
            </a:r>
            <a:r>
              <a:rPr sz="1200" spc="-5" dirty="0">
                <a:latin typeface="Calibri"/>
                <a:cs typeface="Calibri"/>
              </a:rPr>
              <a:t>Rivoli (Torino). </a:t>
            </a:r>
            <a:r>
              <a:rPr sz="1200" spc="10" dirty="0">
                <a:latin typeface="Calibri"/>
                <a:cs typeface="Calibri"/>
              </a:rPr>
              <a:t>“</a:t>
            </a:r>
            <a:r>
              <a:rPr sz="1200" u="sng" spc="10" dirty="0">
                <a:solidFill>
                  <a:srgbClr val="0000FF"/>
                </a:solidFill>
                <a:uFill>
                  <a:solidFill>
                    <a:srgbClr val="0000FF"/>
                  </a:solidFill>
                </a:uFill>
                <a:latin typeface="Calibri"/>
                <a:cs typeface="Calibri"/>
                <a:hlinkClick r:id="rId3"/>
              </a:rPr>
              <a:t>Il </a:t>
            </a:r>
            <a:r>
              <a:rPr sz="1200" u="sng" spc="-5" dirty="0">
                <a:solidFill>
                  <a:srgbClr val="0000FF"/>
                </a:solidFill>
                <a:uFill>
                  <a:solidFill>
                    <a:srgbClr val="0000FF"/>
                  </a:solidFill>
                </a:uFill>
                <a:latin typeface="Calibri"/>
                <a:cs typeface="Calibri"/>
                <a:hlinkClick r:id="rId3"/>
              </a:rPr>
              <a:t>museo immaginario</a:t>
            </a:r>
            <a:r>
              <a:rPr sz="1200" spc="-5" dirty="0">
                <a:latin typeface="Calibri"/>
                <a:cs typeface="Calibri"/>
              </a:rPr>
              <a:t>“,  scelto come </a:t>
            </a:r>
            <a:r>
              <a:rPr sz="1200" dirty="0">
                <a:latin typeface="Calibri"/>
                <a:cs typeface="Calibri"/>
              </a:rPr>
              <a:t>filo </a:t>
            </a:r>
            <a:r>
              <a:rPr sz="1200" spc="-5" dirty="0">
                <a:latin typeface="Calibri"/>
                <a:cs typeface="Calibri"/>
              </a:rPr>
              <a:t>conduttore </a:t>
            </a:r>
            <a:r>
              <a:rPr sz="1200" dirty="0">
                <a:latin typeface="Calibri"/>
                <a:cs typeface="Calibri"/>
              </a:rPr>
              <a:t>per </a:t>
            </a:r>
            <a:r>
              <a:rPr sz="1200" spc="-5" dirty="0">
                <a:latin typeface="Calibri"/>
                <a:cs typeface="Calibri"/>
              </a:rPr>
              <a:t>l’edizione precedente, </a:t>
            </a:r>
            <a:r>
              <a:rPr sz="1200" dirty="0">
                <a:latin typeface="Calibri"/>
                <a:cs typeface="Calibri"/>
              </a:rPr>
              <a:t>fa oggi </a:t>
            </a:r>
            <a:r>
              <a:rPr sz="1200" spc="-5" dirty="0">
                <a:latin typeface="Calibri"/>
                <a:cs typeface="Calibri"/>
              </a:rPr>
              <a:t>posto </a:t>
            </a:r>
            <a:r>
              <a:rPr sz="1200" dirty="0">
                <a:latin typeface="Calibri"/>
                <a:cs typeface="Calibri"/>
              </a:rPr>
              <a:t>a </a:t>
            </a:r>
            <a:r>
              <a:rPr sz="1200" spc="-5" dirty="0">
                <a:latin typeface="Calibri"/>
                <a:cs typeface="Calibri"/>
              </a:rPr>
              <a:t>“L’alfabeto </a:t>
            </a:r>
            <a:r>
              <a:rPr sz="1200" dirty="0">
                <a:latin typeface="Calibri"/>
                <a:cs typeface="Calibri"/>
              </a:rPr>
              <a:t>del </a:t>
            </a:r>
            <a:r>
              <a:rPr sz="1200" spc="-5" dirty="0">
                <a:latin typeface="Calibri"/>
                <a:cs typeface="Calibri"/>
              </a:rPr>
              <a:t>mondo.  Leggiamo </a:t>
            </a:r>
            <a:r>
              <a:rPr sz="1200" dirty="0">
                <a:latin typeface="Calibri"/>
                <a:cs typeface="Calibri"/>
              </a:rPr>
              <a:t>i </a:t>
            </a:r>
            <a:r>
              <a:rPr sz="1200" spc="-5" dirty="0">
                <a:latin typeface="Calibri"/>
                <a:cs typeface="Calibri"/>
              </a:rPr>
              <a:t>segni intorno </a:t>
            </a:r>
            <a:r>
              <a:rPr sz="1200" dirty="0">
                <a:latin typeface="Calibri"/>
                <a:cs typeface="Calibri"/>
              </a:rPr>
              <a:t>a noi e </a:t>
            </a:r>
            <a:r>
              <a:rPr sz="1200" spc="-5" dirty="0">
                <a:latin typeface="Calibri"/>
                <a:cs typeface="Calibri"/>
              </a:rPr>
              <a:t>raccontiamo”. Temi differenti, </a:t>
            </a:r>
            <a:r>
              <a:rPr sz="1200" dirty="0">
                <a:latin typeface="Calibri"/>
                <a:cs typeface="Calibri"/>
              </a:rPr>
              <a:t>ma un </a:t>
            </a:r>
            <a:r>
              <a:rPr sz="1200" spc="-5" dirty="0">
                <a:latin typeface="Calibri"/>
                <a:cs typeface="Calibri"/>
              </a:rPr>
              <a:t>unico </a:t>
            </a:r>
            <a:r>
              <a:rPr sz="1200" dirty="0">
                <a:latin typeface="Calibri"/>
                <a:cs typeface="Calibri"/>
              </a:rPr>
              <a:t>comun </a:t>
            </a:r>
            <a:r>
              <a:rPr sz="1200" spc="-5" dirty="0">
                <a:latin typeface="Calibri"/>
                <a:cs typeface="Calibri"/>
              </a:rPr>
              <a:t>denominatore:  “Il rinnovato </a:t>
            </a:r>
            <a:r>
              <a:rPr sz="1200" dirty="0">
                <a:latin typeface="Calibri"/>
                <a:cs typeface="Calibri"/>
              </a:rPr>
              <a:t>impegno </a:t>
            </a:r>
            <a:r>
              <a:rPr sz="1200" spc="-5" dirty="0">
                <a:latin typeface="Calibri"/>
                <a:cs typeface="Calibri"/>
              </a:rPr>
              <a:t>delle banche </a:t>
            </a:r>
            <a:r>
              <a:rPr sz="1200" dirty="0">
                <a:latin typeface="Calibri"/>
                <a:cs typeface="Calibri"/>
              </a:rPr>
              <a:t>a </a:t>
            </a:r>
            <a:r>
              <a:rPr sz="1200" spc="-5" dirty="0">
                <a:latin typeface="Calibri"/>
                <a:cs typeface="Calibri"/>
              </a:rPr>
              <a:t>investire nei </a:t>
            </a:r>
            <a:r>
              <a:rPr sz="1200" dirty="0">
                <a:latin typeface="Calibri"/>
                <a:cs typeface="Calibri"/>
              </a:rPr>
              <a:t>giovani e nel</a:t>
            </a:r>
            <a:r>
              <a:rPr sz="1200" spc="-25" dirty="0">
                <a:latin typeface="Calibri"/>
                <a:cs typeface="Calibri"/>
              </a:rPr>
              <a:t> </a:t>
            </a:r>
            <a:r>
              <a:rPr sz="1200" spc="-5" dirty="0">
                <a:latin typeface="Calibri"/>
                <a:cs typeface="Calibri"/>
              </a:rPr>
              <a:t>futuro”.</a:t>
            </a:r>
            <a:endParaRPr sz="1200">
              <a:latin typeface="Calibri"/>
              <a:cs typeface="Calibri"/>
            </a:endParaRPr>
          </a:p>
        </p:txBody>
      </p:sp>
      <p:sp>
        <p:nvSpPr>
          <p:cNvPr id="4" name="object 4"/>
          <p:cNvSpPr txBox="1"/>
          <p:nvPr/>
        </p:nvSpPr>
        <p:spPr>
          <a:xfrm>
            <a:off x="706627" y="7533513"/>
            <a:ext cx="6148705" cy="2244725"/>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Un’immagine </a:t>
            </a:r>
            <a:r>
              <a:rPr sz="1200" spc="-5" dirty="0">
                <a:latin typeface="Calibri"/>
                <a:cs typeface="Calibri"/>
              </a:rPr>
              <a:t>dell’edizione</a:t>
            </a:r>
            <a:r>
              <a:rPr sz="1200" spc="-10" dirty="0">
                <a:latin typeface="Calibri"/>
                <a:cs typeface="Calibri"/>
              </a:rPr>
              <a:t> </a:t>
            </a:r>
            <a:r>
              <a:rPr sz="1200" spc="-5" dirty="0">
                <a:latin typeface="Calibri"/>
                <a:cs typeface="Calibri"/>
              </a:rPr>
              <a:t>2014</a:t>
            </a:r>
            <a:endParaRPr sz="1200">
              <a:latin typeface="Calibri"/>
              <a:cs typeface="Calibri"/>
            </a:endParaRPr>
          </a:p>
          <a:p>
            <a:pPr>
              <a:lnSpc>
                <a:spcPct val="100000"/>
              </a:lnSpc>
            </a:pPr>
            <a:endParaRPr sz="1200">
              <a:latin typeface="Times New Roman"/>
              <a:cs typeface="Times New Roman"/>
            </a:endParaRPr>
          </a:p>
          <a:p>
            <a:pPr>
              <a:lnSpc>
                <a:spcPct val="100000"/>
              </a:lnSpc>
              <a:spcBef>
                <a:spcPts val="50"/>
              </a:spcBef>
            </a:pPr>
            <a:endParaRPr sz="1250">
              <a:latin typeface="Times New Roman"/>
              <a:cs typeface="Times New Roman"/>
            </a:endParaRPr>
          </a:p>
          <a:p>
            <a:pPr marL="12700" marR="5080" algn="just">
              <a:lnSpc>
                <a:spcPct val="101600"/>
              </a:lnSpc>
            </a:pPr>
            <a:r>
              <a:rPr sz="1200" spc="-5" dirty="0">
                <a:latin typeface="Calibri"/>
                <a:cs typeface="Calibri"/>
              </a:rPr>
              <a:t>“La cultura sta diventando quindi sempre </a:t>
            </a:r>
            <a:r>
              <a:rPr sz="1200" dirty="0">
                <a:latin typeface="Calibri"/>
                <a:cs typeface="Calibri"/>
              </a:rPr>
              <a:t>più </a:t>
            </a:r>
            <a:r>
              <a:rPr sz="1200" spc="-5" dirty="0">
                <a:latin typeface="Calibri"/>
                <a:cs typeface="Calibri"/>
              </a:rPr>
              <a:t>un affare privato?”, chiede qualcuno. </a:t>
            </a:r>
            <a:r>
              <a:rPr sz="1200" dirty="0">
                <a:latin typeface="Calibri"/>
                <a:cs typeface="Calibri"/>
              </a:rPr>
              <a:t>“Il </a:t>
            </a:r>
            <a:r>
              <a:rPr sz="1200" spc="-5" dirty="0">
                <a:latin typeface="Calibri"/>
                <a:cs typeface="Calibri"/>
              </a:rPr>
              <a:t>sostegno dei  </a:t>
            </a:r>
            <a:r>
              <a:rPr sz="1200" dirty="0">
                <a:latin typeface="Calibri"/>
                <a:cs typeface="Calibri"/>
              </a:rPr>
              <a:t>privati e il </a:t>
            </a:r>
            <a:r>
              <a:rPr sz="1200" spc="-5" dirty="0">
                <a:latin typeface="Calibri"/>
                <a:cs typeface="Calibri"/>
              </a:rPr>
              <a:t>pluralismo sono fondamentali </a:t>
            </a:r>
            <a:r>
              <a:rPr sz="1200" dirty="0">
                <a:latin typeface="Calibri"/>
                <a:cs typeface="Calibri"/>
              </a:rPr>
              <a:t>per </a:t>
            </a:r>
            <a:r>
              <a:rPr sz="1200" spc="-5" dirty="0">
                <a:latin typeface="Calibri"/>
                <a:cs typeface="Calibri"/>
              </a:rPr>
              <a:t>promuoverla”, ribatte Antonio Patuelli. “L’anno  scorso </a:t>
            </a:r>
            <a:r>
              <a:rPr sz="1200" dirty="0">
                <a:latin typeface="Calibri"/>
                <a:cs typeface="Calibri"/>
              </a:rPr>
              <a:t>è stata </a:t>
            </a:r>
            <a:r>
              <a:rPr sz="1200" spc="-5" dirty="0">
                <a:latin typeface="Calibri"/>
                <a:cs typeface="Calibri"/>
              </a:rPr>
              <a:t>un’epifania, </a:t>
            </a:r>
            <a:r>
              <a:rPr sz="1200" dirty="0">
                <a:latin typeface="Calibri"/>
                <a:cs typeface="Calibri"/>
              </a:rPr>
              <a:t>ora </a:t>
            </a:r>
            <a:r>
              <a:rPr sz="1200" spc="-5" dirty="0">
                <a:latin typeface="Calibri"/>
                <a:cs typeface="Calibri"/>
              </a:rPr>
              <a:t>l’evento si propone non solo </a:t>
            </a:r>
            <a:r>
              <a:rPr sz="1200" dirty="0">
                <a:latin typeface="Calibri"/>
                <a:cs typeface="Calibri"/>
              </a:rPr>
              <a:t>di </a:t>
            </a:r>
            <a:r>
              <a:rPr sz="1200" spc="-5" dirty="0">
                <a:latin typeface="Calibri"/>
                <a:cs typeface="Calibri"/>
              </a:rPr>
              <a:t>essere ripetuto, </a:t>
            </a:r>
            <a:r>
              <a:rPr sz="1200" dirty="0">
                <a:latin typeface="Calibri"/>
                <a:cs typeface="Calibri"/>
              </a:rPr>
              <a:t>ma </a:t>
            </a:r>
            <a:r>
              <a:rPr sz="1200" spc="-5" dirty="0">
                <a:latin typeface="Calibri"/>
                <a:cs typeface="Calibri"/>
              </a:rPr>
              <a:t>anche di  diventare un classico. </a:t>
            </a:r>
            <a:r>
              <a:rPr sz="1200" dirty="0">
                <a:latin typeface="Calibri"/>
                <a:cs typeface="Calibri"/>
              </a:rPr>
              <a:t>I numeri di </a:t>
            </a:r>
            <a:r>
              <a:rPr sz="1200" spc="-5" dirty="0">
                <a:latin typeface="Calibri"/>
                <a:cs typeface="Calibri"/>
              </a:rPr>
              <a:t>quest’anno evidenziano </a:t>
            </a:r>
            <a:r>
              <a:rPr sz="1200" dirty="0">
                <a:latin typeface="Calibri"/>
                <a:cs typeface="Calibri"/>
              </a:rPr>
              <a:t>un incremento del </a:t>
            </a:r>
            <a:r>
              <a:rPr sz="1200" spc="-5" dirty="0">
                <a:latin typeface="Calibri"/>
                <a:cs typeface="Calibri"/>
              </a:rPr>
              <a:t>20 </a:t>
            </a:r>
            <a:r>
              <a:rPr sz="1200" dirty="0">
                <a:latin typeface="Calibri"/>
                <a:cs typeface="Calibri"/>
              </a:rPr>
              <a:t>per </a:t>
            </a:r>
            <a:r>
              <a:rPr sz="1200" spc="-5" dirty="0">
                <a:latin typeface="Calibri"/>
                <a:cs typeface="Calibri"/>
              </a:rPr>
              <a:t>cento nelle  </a:t>
            </a:r>
            <a:r>
              <a:rPr sz="1200" dirty="0">
                <a:latin typeface="Calibri"/>
                <a:cs typeface="Calibri"/>
              </a:rPr>
              <a:t>adesioni. E il tema </a:t>
            </a:r>
            <a:r>
              <a:rPr sz="1200" spc="-5" dirty="0">
                <a:latin typeface="Calibri"/>
                <a:cs typeface="Calibri"/>
              </a:rPr>
              <a:t>scelto per l’edizione 2015 </a:t>
            </a:r>
            <a:r>
              <a:rPr sz="1200" dirty="0">
                <a:latin typeface="Calibri"/>
                <a:cs typeface="Calibri"/>
              </a:rPr>
              <a:t>ha molti </a:t>
            </a:r>
            <a:r>
              <a:rPr sz="1200" spc="-5" dirty="0">
                <a:latin typeface="Calibri"/>
                <a:cs typeface="Calibri"/>
              </a:rPr>
              <a:t>significati”. Primo: una nuova  alfabetizzazione dell’Italia contro quello che Patuelli definisce “l’imbastardimento della nostra  </a:t>
            </a:r>
            <a:r>
              <a:rPr sz="1200" dirty="0">
                <a:latin typeface="Calibri"/>
                <a:cs typeface="Calibri"/>
              </a:rPr>
              <a:t>lingua”. </a:t>
            </a:r>
            <a:r>
              <a:rPr sz="1200" spc="-5" dirty="0">
                <a:latin typeface="Calibri"/>
                <a:cs typeface="Calibri"/>
              </a:rPr>
              <a:t>Prosegue: “Ogni </a:t>
            </a:r>
            <a:r>
              <a:rPr sz="1200" dirty="0">
                <a:latin typeface="Calibri"/>
                <a:cs typeface="Calibri"/>
              </a:rPr>
              <a:t>volta </a:t>
            </a:r>
            <a:r>
              <a:rPr sz="1200" spc="-5" dirty="0">
                <a:latin typeface="Calibri"/>
                <a:cs typeface="Calibri"/>
              </a:rPr>
              <a:t>che </a:t>
            </a:r>
            <a:r>
              <a:rPr sz="1200" dirty="0">
                <a:latin typeface="Calibri"/>
                <a:cs typeface="Calibri"/>
              </a:rPr>
              <a:t>l’italiano </a:t>
            </a:r>
            <a:r>
              <a:rPr sz="1200" spc="-5" dirty="0">
                <a:latin typeface="Calibri"/>
                <a:cs typeface="Calibri"/>
              </a:rPr>
              <a:t>viene inframmezzato </a:t>
            </a:r>
            <a:r>
              <a:rPr sz="1200" dirty="0">
                <a:latin typeface="Calibri"/>
                <a:cs typeface="Calibri"/>
              </a:rPr>
              <a:t>da </a:t>
            </a:r>
            <a:r>
              <a:rPr sz="1200" spc="-5" dirty="0">
                <a:latin typeface="Calibri"/>
                <a:cs typeface="Calibri"/>
              </a:rPr>
              <a:t>termini che fanno riferimento  </a:t>
            </a:r>
            <a:r>
              <a:rPr sz="1200" dirty="0">
                <a:latin typeface="Calibri"/>
                <a:cs typeface="Calibri"/>
              </a:rPr>
              <a:t>ad </a:t>
            </a:r>
            <a:r>
              <a:rPr sz="1200" spc="-5" dirty="0">
                <a:latin typeface="Calibri"/>
                <a:cs typeface="Calibri"/>
              </a:rPr>
              <a:t>altri idiomi, si crea confusione anche sotto </a:t>
            </a:r>
            <a:r>
              <a:rPr sz="1200" dirty="0">
                <a:latin typeface="Calibri"/>
                <a:cs typeface="Calibri"/>
              </a:rPr>
              <a:t>il </a:t>
            </a:r>
            <a:r>
              <a:rPr sz="1200" spc="-5" dirty="0">
                <a:latin typeface="Calibri"/>
                <a:cs typeface="Calibri"/>
              </a:rPr>
              <a:t>profilo giuridico. </a:t>
            </a:r>
            <a:r>
              <a:rPr sz="1200" dirty="0">
                <a:latin typeface="Calibri"/>
                <a:cs typeface="Calibri"/>
              </a:rPr>
              <a:t>In </a:t>
            </a:r>
            <a:r>
              <a:rPr sz="1200" spc="-5" dirty="0">
                <a:latin typeface="Calibri"/>
                <a:cs typeface="Calibri"/>
              </a:rPr>
              <a:t>secondo luogo, c’è una  sensibilità particolare verso </a:t>
            </a:r>
            <a:r>
              <a:rPr sz="1200" dirty="0">
                <a:latin typeface="Calibri"/>
                <a:cs typeface="Calibri"/>
              </a:rPr>
              <a:t>le </a:t>
            </a:r>
            <a:r>
              <a:rPr sz="1200" spc="-5" dirty="0">
                <a:latin typeface="Calibri"/>
                <a:cs typeface="Calibri"/>
              </a:rPr>
              <a:t>nuove tecnologie </a:t>
            </a:r>
            <a:r>
              <a:rPr sz="1200" spc="-10" dirty="0">
                <a:latin typeface="Calibri"/>
                <a:cs typeface="Calibri"/>
              </a:rPr>
              <a:t>che </a:t>
            </a:r>
            <a:r>
              <a:rPr sz="1200" spc="-5" dirty="0">
                <a:latin typeface="Calibri"/>
                <a:cs typeface="Calibri"/>
              </a:rPr>
              <a:t>danno tante</a:t>
            </a:r>
            <a:r>
              <a:rPr sz="1200" spc="35" dirty="0">
                <a:latin typeface="Calibri"/>
                <a:cs typeface="Calibri"/>
              </a:rPr>
              <a:t> </a:t>
            </a:r>
            <a:r>
              <a:rPr sz="1200" dirty="0">
                <a:latin typeface="Calibri"/>
                <a:cs typeface="Calibri"/>
              </a:rPr>
              <a:t>opportunità”.</a:t>
            </a:r>
            <a:endParaRPr sz="1200">
              <a:latin typeface="Calibri"/>
              <a:cs typeface="Calibri"/>
            </a:endParaRPr>
          </a:p>
        </p:txBody>
      </p:sp>
      <p:sp>
        <p:nvSpPr>
          <p:cNvPr id="5" name="object 5"/>
          <p:cNvSpPr/>
          <p:nvPr/>
        </p:nvSpPr>
        <p:spPr>
          <a:xfrm>
            <a:off x="720090" y="4149851"/>
            <a:ext cx="5314950" cy="31903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652335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243070">
              <a:lnSpc>
                <a:spcPts val="1839"/>
              </a:lnSpc>
            </a:pPr>
            <a:r>
              <a:rPr sz="1600" b="1" spc="-5" dirty="0">
                <a:latin typeface="Arial"/>
                <a:cs typeface="Arial"/>
              </a:rPr>
              <a:t>Ios</a:t>
            </a:r>
            <a:r>
              <a:rPr sz="1600" b="1" spc="-15" dirty="0">
                <a:latin typeface="Arial"/>
                <a:cs typeface="Arial"/>
              </a:rPr>
              <a:t>o</a:t>
            </a:r>
            <a:r>
              <a:rPr sz="1600" b="1" spc="-5" dirty="0">
                <a:latin typeface="Arial"/>
                <a:cs typeface="Arial"/>
              </a:rPr>
              <a:t>ci</a:t>
            </a:r>
            <a:r>
              <a:rPr sz="1600" b="1" spc="5" dirty="0">
                <a:latin typeface="Arial"/>
                <a:cs typeface="Arial"/>
              </a:rPr>
              <a:t>a</a:t>
            </a:r>
            <a:r>
              <a:rPr sz="1600" b="1" spc="-5" dirty="0">
                <a:latin typeface="Arial"/>
                <a:cs typeface="Arial"/>
              </a:rPr>
              <a:t>ldes</a:t>
            </a:r>
            <a:r>
              <a:rPr sz="1600" b="1" dirty="0">
                <a:latin typeface="Arial"/>
                <a:cs typeface="Arial"/>
              </a:rPr>
              <a:t>i</a:t>
            </a:r>
            <a:r>
              <a:rPr sz="1600" b="1" spc="-5" dirty="0">
                <a:latin typeface="Arial"/>
                <a:cs typeface="Arial"/>
              </a:rPr>
              <a:t>g</a:t>
            </a:r>
            <a:r>
              <a:rPr sz="1600" b="1" spc="-15" dirty="0">
                <a:latin typeface="Arial"/>
                <a:cs typeface="Arial"/>
              </a:rPr>
              <a:t>n</a:t>
            </a:r>
            <a:r>
              <a:rPr sz="1600" b="1" spc="5" dirty="0">
                <a:latin typeface="Arial"/>
                <a:cs typeface="Arial"/>
              </a:rPr>
              <a:t>.</a:t>
            </a:r>
            <a:r>
              <a:rPr sz="1600" b="1" spc="-5" dirty="0">
                <a:latin typeface="Arial"/>
                <a:cs typeface="Arial"/>
              </a:rPr>
              <a:t>com  10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101699"/>
              </a:lnSpc>
              <a:spcBef>
                <a:spcPts val="910"/>
              </a:spcBef>
            </a:pPr>
            <a:r>
              <a:rPr sz="1200" spc="-5" dirty="0">
                <a:latin typeface="Calibri"/>
                <a:cs typeface="Calibri"/>
              </a:rPr>
              <a:t>Sei </a:t>
            </a:r>
            <a:r>
              <a:rPr sz="1200" dirty="0">
                <a:latin typeface="Calibri"/>
                <a:cs typeface="Calibri"/>
              </a:rPr>
              <a:t>giorni, </a:t>
            </a:r>
            <a:r>
              <a:rPr sz="1200" spc="-5" dirty="0">
                <a:latin typeface="Calibri"/>
                <a:cs typeface="Calibri"/>
              </a:rPr>
              <a:t>sessanta città </a:t>
            </a:r>
            <a:r>
              <a:rPr sz="1200" dirty="0">
                <a:latin typeface="Calibri"/>
                <a:cs typeface="Calibri"/>
              </a:rPr>
              <a:t>diverse, </a:t>
            </a:r>
            <a:r>
              <a:rPr sz="1200" spc="-5" dirty="0">
                <a:latin typeface="Calibri"/>
                <a:cs typeface="Calibri"/>
              </a:rPr>
              <a:t>anche piccoli paesi. Oltre ottanta </a:t>
            </a:r>
            <a:r>
              <a:rPr sz="1200" dirty="0">
                <a:latin typeface="Calibri"/>
                <a:cs typeface="Calibri"/>
              </a:rPr>
              <a:t>gli </a:t>
            </a:r>
            <a:r>
              <a:rPr sz="1200" spc="-5" dirty="0">
                <a:latin typeface="Calibri"/>
                <a:cs typeface="Calibri"/>
              </a:rPr>
              <a:t>eventi </a:t>
            </a:r>
            <a:r>
              <a:rPr sz="1200" dirty="0">
                <a:latin typeface="Calibri"/>
                <a:cs typeface="Calibri"/>
              </a:rPr>
              <a:t>e i </a:t>
            </a:r>
            <a:r>
              <a:rPr sz="1200" spc="-5" dirty="0">
                <a:latin typeface="Calibri"/>
                <a:cs typeface="Calibri"/>
              </a:rPr>
              <a:t>laboratori messi </a:t>
            </a:r>
            <a:r>
              <a:rPr sz="1200" spc="-10" dirty="0">
                <a:latin typeface="Calibri"/>
                <a:cs typeface="Calibri"/>
              </a:rPr>
              <a:t>in  </a:t>
            </a:r>
            <a:r>
              <a:rPr sz="1200" spc="-5" dirty="0">
                <a:latin typeface="Calibri"/>
                <a:cs typeface="Calibri"/>
              </a:rPr>
              <a:t>scaletta. Tanti </a:t>
            </a:r>
            <a:r>
              <a:rPr sz="1200" dirty="0">
                <a:latin typeface="Calibri"/>
                <a:cs typeface="Calibri"/>
              </a:rPr>
              <a:t>i palazzi </a:t>
            </a:r>
            <a:r>
              <a:rPr sz="1200" spc="-5" dirty="0">
                <a:latin typeface="Calibri"/>
                <a:cs typeface="Calibri"/>
              </a:rPr>
              <a:t>monumentali aperti </a:t>
            </a:r>
            <a:r>
              <a:rPr sz="1200" dirty="0">
                <a:latin typeface="Calibri"/>
                <a:cs typeface="Calibri"/>
              </a:rPr>
              <a:t>per </a:t>
            </a:r>
            <a:r>
              <a:rPr sz="1200" spc="-5" dirty="0">
                <a:latin typeface="Calibri"/>
                <a:cs typeface="Calibri"/>
              </a:rPr>
              <a:t>l’occasione. </a:t>
            </a:r>
            <a:r>
              <a:rPr sz="1200" dirty="0">
                <a:latin typeface="Calibri"/>
                <a:cs typeface="Calibri"/>
              </a:rPr>
              <a:t>Dal </a:t>
            </a:r>
            <a:r>
              <a:rPr sz="1200" spc="-5" dirty="0">
                <a:latin typeface="Calibri"/>
                <a:cs typeface="Calibri"/>
              </a:rPr>
              <a:t>sud </a:t>
            </a:r>
            <a:r>
              <a:rPr sz="1200" dirty="0">
                <a:latin typeface="Calibri"/>
                <a:cs typeface="Calibri"/>
              </a:rPr>
              <a:t>al nord </a:t>
            </a:r>
            <a:r>
              <a:rPr sz="1200" spc="-5" dirty="0">
                <a:latin typeface="Calibri"/>
                <a:cs typeface="Calibri"/>
              </a:rPr>
              <a:t>del </a:t>
            </a:r>
            <a:r>
              <a:rPr sz="1200" dirty="0">
                <a:latin typeface="Calibri"/>
                <a:cs typeface="Calibri"/>
              </a:rPr>
              <a:t>Paese, da </a:t>
            </a:r>
            <a:r>
              <a:rPr sz="1200" spc="-5" dirty="0">
                <a:latin typeface="Calibri"/>
                <a:cs typeface="Calibri"/>
              </a:rPr>
              <a:t>Bari </a:t>
            </a:r>
            <a:r>
              <a:rPr sz="1200" dirty="0">
                <a:latin typeface="Calibri"/>
                <a:cs typeface="Calibri"/>
              </a:rPr>
              <a:t>a  Milano, </a:t>
            </a:r>
            <a:r>
              <a:rPr sz="1200" spc="-5" dirty="0">
                <a:latin typeface="Calibri"/>
                <a:cs typeface="Calibri"/>
              </a:rPr>
              <a:t>passando </a:t>
            </a:r>
            <a:r>
              <a:rPr sz="1200" dirty="0">
                <a:latin typeface="Calibri"/>
                <a:cs typeface="Calibri"/>
              </a:rPr>
              <a:t>per </a:t>
            </a:r>
            <a:r>
              <a:rPr sz="1200" spc="-5" dirty="0">
                <a:latin typeface="Calibri"/>
                <a:cs typeface="Calibri"/>
              </a:rPr>
              <a:t>Ascoli </a:t>
            </a:r>
            <a:r>
              <a:rPr sz="1200" dirty="0">
                <a:latin typeface="Calibri"/>
                <a:cs typeface="Calibri"/>
              </a:rPr>
              <a:t>Piceno. </a:t>
            </a:r>
            <a:r>
              <a:rPr sz="1200" spc="-5" dirty="0">
                <a:latin typeface="Calibri"/>
                <a:cs typeface="Calibri"/>
              </a:rPr>
              <a:t>L’ambizione: coinvolgere un totale </a:t>
            </a:r>
            <a:r>
              <a:rPr sz="1200" dirty="0">
                <a:latin typeface="Calibri"/>
                <a:cs typeface="Calibri"/>
              </a:rPr>
              <a:t>di </a:t>
            </a:r>
            <a:r>
              <a:rPr sz="1200" spc="-5" dirty="0">
                <a:latin typeface="Calibri"/>
                <a:cs typeface="Calibri"/>
              </a:rPr>
              <a:t>10mila ragazzi d’età  compresa </a:t>
            </a:r>
            <a:r>
              <a:rPr sz="1200" dirty="0">
                <a:latin typeface="Calibri"/>
                <a:cs typeface="Calibri"/>
              </a:rPr>
              <a:t>tra i 6 e i 13 </a:t>
            </a:r>
            <a:r>
              <a:rPr sz="1200" spc="-5" dirty="0">
                <a:latin typeface="Calibri"/>
                <a:cs typeface="Calibri"/>
              </a:rPr>
              <a:t>anni. Sono </a:t>
            </a:r>
            <a:r>
              <a:rPr sz="1200" dirty="0">
                <a:latin typeface="Calibri"/>
                <a:cs typeface="Calibri"/>
              </a:rPr>
              <a:t>loro </a:t>
            </a:r>
            <a:r>
              <a:rPr sz="1200" spc="-5" dirty="0">
                <a:latin typeface="Calibri"/>
                <a:cs typeface="Calibri"/>
              </a:rPr>
              <a:t>che dovranno </a:t>
            </a:r>
            <a:r>
              <a:rPr sz="1200" dirty="0">
                <a:latin typeface="Calibri"/>
                <a:cs typeface="Calibri"/>
              </a:rPr>
              <a:t>impegnarsi nelle varie </a:t>
            </a:r>
            <a:r>
              <a:rPr sz="1200" spc="-5" dirty="0">
                <a:latin typeface="Calibri"/>
                <a:cs typeface="Calibri"/>
              </a:rPr>
              <a:t>attività ben  architettate </a:t>
            </a:r>
            <a:r>
              <a:rPr sz="1200" dirty="0">
                <a:latin typeface="Calibri"/>
                <a:cs typeface="Calibri"/>
              </a:rPr>
              <a:t>da </a:t>
            </a:r>
            <a:r>
              <a:rPr sz="1200" spc="-5" dirty="0">
                <a:latin typeface="Calibri"/>
                <a:cs typeface="Calibri"/>
              </a:rPr>
              <a:t>Abi </a:t>
            </a:r>
            <a:r>
              <a:rPr sz="1200" dirty="0">
                <a:latin typeface="Calibri"/>
                <a:cs typeface="Calibri"/>
              </a:rPr>
              <a:t>&amp; </a:t>
            </a:r>
            <a:r>
              <a:rPr sz="1200" spc="-5" dirty="0">
                <a:latin typeface="Calibri"/>
                <a:cs typeface="Calibri"/>
              </a:rPr>
              <a:t>Co. </a:t>
            </a:r>
            <a:r>
              <a:rPr sz="1200" dirty="0">
                <a:latin typeface="Calibri"/>
                <a:cs typeface="Calibri"/>
              </a:rPr>
              <a:t>per provare </a:t>
            </a:r>
            <a:r>
              <a:rPr sz="1200" spc="-10" dirty="0">
                <a:latin typeface="Calibri"/>
                <a:cs typeface="Calibri"/>
              </a:rPr>
              <a:t>ad </a:t>
            </a:r>
            <a:r>
              <a:rPr sz="1200" spc="-5" dirty="0">
                <a:latin typeface="Calibri"/>
                <a:cs typeface="Calibri"/>
              </a:rPr>
              <a:t>avvicinare </a:t>
            </a:r>
            <a:r>
              <a:rPr sz="1200" dirty="0">
                <a:latin typeface="Calibri"/>
                <a:cs typeface="Calibri"/>
              </a:rPr>
              <a:t>i </a:t>
            </a:r>
            <a:r>
              <a:rPr sz="1200" spc="-5" dirty="0">
                <a:latin typeface="Calibri"/>
                <a:cs typeface="Calibri"/>
              </a:rPr>
              <a:t>teen </a:t>
            </a:r>
            <a:r>
              <a:rPr sz="1200" dirty="0">
                <a:latin typeface="Calibri"/>
                <a:cs typeface="Calibri"/>
              </a:rPr>
              <a:t>alla </a:t>
            </a:r>
            <a:r>
              <a:rPr sz="1200" spc="-5" dirty="0">
                <a:latin typeface="Calibri"/>
                <a:cs typeface="Calibri"/>
              </a:rPr>
              <a:t>cultura. </a:t>
            </a:r>
            <a:r>
              <a:rPr sz="1200" dirty="0">
                <a:latin typeface="Calibri"/>
                <a:cs typeface="Calibri"/>
              </a:rPr>
              <a:t>Ne viene </a:t>
            </a:r>
            <a:r>
              <a:rPr sz="1200" spc="-5" dirty="0">
                <a:latin typeface="Calibri"/>
                <a:cs typeface="Calibri"/>
              </a:rPr>
              <a:t>fuori </a:t>
            </a:r>
            <a:r>
              <a:rPr sz="1200" dirty="0">
                <a:latin typeface="Calibri"/>
                <a:cs typeface="Calibri"/>
              </a:rPr>
              <a:t>un mix </a:t>
            </a:r>
            <a:r>
              <a:rPr sz="1200" spc="-5" dirty="0">
                <a:latin typeface="Calibri"/>
                <a:cs typeface="Calibri"/>
              </a:rPr>
              <a:t>di  </a:t>
            </a:r>
            <a:r>
              <a:rPr sz="1200" dirty="0">
                <a:latin typeface="Calibri"/>
                <a:cs typeface="Calibri"/>
              </a:rPr>
              <a:t>arte, </a:t>
            </a:r>
            <a:r>
              <a:rPr sz="1200" spc="-5" dirty="0">
                <a:latin typeface="Calibri"/>
                <a:cs typeface="Calibri"/>
              </a:rPr>
              <a:t>archeologia, musica, </a:t>
            </a:r>
            <a:r>
              <a:rPr sz="1200" dirty="0">
                <a:latin typeface="Calibri"/>
                <a:cs typeface="Calibri"/>
              </a:rPr>
              <a:t>canto, lettura, </a:t>
            </a:r>
            <a:r>
              <a:rPr sz="1200" spc="-5" dirty="0">
                <a:latin typeface="Calibri"/>
                <a:cs typeface="Calibri"/>
              </a:rPr>
              <a:t>fotografia, robotica, tecnologia, </a:t>
            </a:r>
            <a:r>
              <a:rPr sz="1200" dirty="0">
                <a:latin typeface="Calibri"/>
                <a:cs typeface="Calibri"/>
              </a:rPr>
              <a:t>percorsi </a:t>
            </a:r>
            <a:r>
              <a:rPr sz="1200" spc="-5" dirty="0">
                <a:latin typeface="Calibri"/>
                <a:cs typeface="Calibri"/>
              </a:rPr>
              <a:t>figurativi </a:t>
            </a:r>
            <a:r>
              <a:rPr sz="1200" dirty="0">
                <a:latin typeface="Calibri"/>
                <a:cs typeface="Calibri"/>
              </a:rPr>
              <a:t>e  linguistici. </a:t>
            </a:r>
            <a:r>
              <a:rPr sz="1200" spc="-5" dirty="0">
                <a:latin typeface="Calibri"/>
                <a:cs typeface="Calibri"/>
              </a:rPr>
              <a:t>Tutto </a:t>
            </a:r>
            <a:r>
              <a:rPr sz="1200" dirty="0">
                <a:latin typeface="Calibri"/>
                <a:cs typeface="Calibri"/>
              </a:rPr>
              <a:t>è </a:t>
            </a:r>
            <a:r>
              <a:rPr sz="1200" spc="-5" dirty="0">
                <a:latin typeface="Calibri"/>
                <a:cs typeface="Calibri"/>
              </a:rPr>
              <a:t>sviluppato intorno </a:t>
            </a:r>
            <a:r>
              <a:rPr sz="1200" dirty="0">
                <a:latin typeface="Calibri"/>
                <a:cs typeface="Calibri"/>
              </a:rPr>
              <a:t>a </a:t>
            </a:r>
            <a:r>
              <a:rPr sz="1200" spc="-5" dirty="0">
                <a:latin typeface="Calibri"/>
                <a:cs typeface="Calibri"/>
              </a:rPr>
              <a:t>un unico </a:t>
            </a:r>
            <a:r>
              <a:rPr sz="1200" dirty="0">
                <a:latin typeface="Calibri"/>
                <a:cs typeface="Calibri"/>
              </a:rPr>
              <a:t>tema </a:t>
            </a:r>
            <a:r>
              <a:rPr sz="1200" spc="-5" dirty="0">
                <a:latin typeface="Calibri"/>
                <a:cs typeface="Calibri"/>
              </a:rPr>
              <a:t>centrale, </a:t>
            </a:r>
            <a:r>
              <a:rPr sz="1200" dirty="0">
                <a:latin typeface="Calibri"/>
                <a:cs typeface="Calibri"/>
              </a:rPr>
              <a:t>ma </a:t>
            </a:r>
            <a:r>
              <a:rPr sz="1200" spc="-5" dirty="0">
                <a:latin typeface="Calibri"/>
                <a:cs typeface="Calibri"/>
              </a:rPr>
              <a:t>tiene conto </a:t>
            </a:r>
            <a:r>
              <a:rPr sz="1200" dirty="0">
                <a:latin typeface="Calibri"/>
                <a:cs typeface="Calibri"/>
              </a:rPr>
              <a:t>delle </a:t>
            </a:r>
            <a:r>
              <a:rPr sz="1200" spc="-5" dirty="0">
                <a:latin typeface="Calibri"/>
                <a:cs typeface="Calibri"/>
              </a:rPr>
              <a:t>specificità </a:t>
            </a:r>
            <a:r>
              <a:rPr sz="1200" dirty="0">
                <a:latin typeface="Calibri"/>
                <a:cs typeface="Calibri"/>
              </a:rPr>
              <a:t>di  ogni </a:t>
            </a:r>
            <a:r>
              <a:rPr sz="1200" spc="-5" dirty="0">
                <a:latin typeface="Calibri"/>
                <a:cs typeface="Calibri"/>
              </a:rPr>
              <a:t>territorio. Così </a:t>
            </a:r>
            <a:r>
              <a:rPr sz="1200" dirty="0">
                <a:latin typeface="Calibri"/>
                <a:cs typeface="Calibri"/>
              </a:rPr>
              <a:t>i </a:t>
            </a:r>
            <a:r>
              <a:rPr sz="1200" spc="-5" dirty="0">
                <a:latin typeface="Calibri"/>
                <a:cs typeface="Calibri"/>
              </a:rPr>
              <a:t>piccoli protagonisti del festival potranno sperimentare </a:t>
            </a:r>
            <a:r>
              <a:rPr sz="1200" dirty="0">
                <a:latin typeface="Calibri"/>
                <a:cs typeface="Calibri"/>
              </a:rPr>
              <a:t>a </a:t>
            </a:r>
            <a:r>
              <a:rPr sz="1200" spc="-5" dirty="0">
                <a:latin typeface="Calibri"/>
                <a:cs typeface="Calibri"/>
              </a:rPr>
              <a:t>pieno ritmo  potenzialità </a:t>
            </a:r>
            <a:r>
              <a:rPr sz="1200" dirty="0">
                <a:latin typeface="Calibri"/>
                <a:cs typeface="Calibri"/>
              </a:rPr>
              <a:t>e </a:t>
            </a:r>
            <a:r>
              <a:rPr sz="1200" spc="-5" dirty="0">
                <a:latin typeface="Calibri"/>
                <a:cs typeface="Calibri"/>
              </a:rPr>
              <a:t>sfumature </a:t>
            </a:r>
            <a:r>
              <a:rPr sz="1200" dirty="0">
                <a:latin typeface="Calibri"/>
                <a:cs typeface="Calibri"/>
              </a:rPr>
              <a:t>della loro </a:t>
            </a:r>
            <a:r>
              <a:rPr sz="1200" spc="-5" dirty="0">
                <a:latin typeface="Calibri"/>
                <a:cs typeface="Calibri"/>
              </a:rPr>
              <a:t>fantasia, per incastonare infinite storie </a:t>
            </a:r>
            <a:r>
              <a:rPr sz="1200" dirty="0">
                <a:latin typeface="Calibri"/>
                <a:cs typeface="Calibri"/>
              </a:rPr>
              <a:t>e </a:t>
            </a:r>
            <a:r>
              <a:rPr sz="1200" spc="-5" dirty="0">
                <a:latin typeface="Calibri"/>
                <a:cs typeface="Calibri"/>
              </a:rPr>
              <a:t>conoscere </a:t>
            </a:r>
            <a:r>
              <a:rPr sz="1200" dirty="0">
                <a:latin typeface="Calibri"/>
                <a:cs typeface="Calibri"/>
              </a:rPr>
              <a:t>i luoghi </a:t>
            </a:r>
            <a:r>
              <a:rPr sz="1200" spc="-10" dirty="0">
                <a:latin typeface="Calibri"/>
                <a:cs typeface="Calibri"/>
              </a:rPr>
              <a:t>in  </a:t>
            </a:r>
            <a:r>
              <a:rPr sz="1200" spc="-5" dirty="0">
                <a:latin typeface="Calibri"/>
                <a:cs typeface="Calibri"/>
              </a:rPr>
              <a:t>cui vivono. Sottolinea Giovanni </a:t>
            </a:r>
            <a:r>
              <a:rPr sz="1200" dirty="0">
                <a:latin typeface="Calibri"/>
                <a:cs typeface="Calibri"/>
              </a:rPr>
              <a:t>Puglisi: </a:t>
            </a:r>
            <a:r>
              <a:rPr sz="1200" spc="-5" dirty="0">
                <a:latin typeface="Calibri"/>
                <a:cs typeface="Calibri"/>
              </a:rPr>
              <a:t>“La manifestazione </a:t>
            </a:r>
            <a:r>
              <a:rPr sz="1200" dirty="0">
                <a:latin typeface="Calibri"/>
                <a:cs typeface="Calibri"/>
              </a:rPr>
              <a:t>è nelle </a:t>
            </a:r>
            <a:r>
              <a:rPr sz="1200" spc="-5" dirty="0">
                <a:latin typeface="Calibri"/>
                <a:cs typeface="Calibri"/>
              </a:rPr>
              <a:t>corde </a:t>
            </a:r>
            <a:r>
              <a:rPr sz="1200" dirty="0">
                <a:latin typeface="Calibri"/>
                <a:cs typeface="Calibri"/>
              </a:rPr>
              <a:t>dell’Unesco, </a:t>
            </a:r>
            <a:r>
              <a:rPr sz="1200" spc="-5" dirty="0">
                <a:latin typeface="Calibri"/>
                <a:cs typeface="Calibri"/>
              </a:rPr>
              <a:t>non solo </a:t>
            </a:r>
            <a:r>
              <a:rPr sz="1200" spc="-10" dirty="0">
                <a:latin typeface="Calibri"/>
                <a:cs typeface="Calibri"/>
              </a:rPr>
              <a:t>per  </a:t>
            </a:r>
            <a:r>
              <a:rPr sz="1200" dirty="0">
                <a:latin typeface="Calibri"/>
                <a:cs typeface="Calibri"/>
              </a:rPr>
              <a:t>la </a:t>
            </a:r>
            <a:r>
              <a:rPr sz="1200" spc="-5" dirty="0">
                <a:latin typeface="Calibri"/>
                <a:cs typeface="Calibri"/>
              </a:rPr>
              <a:t>tutela </a:t>
            </a:r>
            <a:r>
              <a:rPr sz="1200" dirty="0">
                <a:latin typeface="Calibri"/>
                <a:cs typeface="Calibri"/>
              </a:rPr>
              <a:t>del </a:t>
            </a:r>
            <a:r>
              <a:rPr sz="1200" spc="-5" dirty="0">
                <a:latin typeface="Calibri"/>
                <a:cs typeface="Calibri"/>
              </a:rPr>
              <a:t>patrimonio, </a:t>
            </a:r>
            <a:r>
              <a:rPr sz="1200" dirty="0">
                <a:latin typeface="Calibri"/>
                <a:cs typeface="Calibri"/>
              </a:rPr>
              <a:t>ma </a:t>
            </a:r>
            <a:r>
              <a:rPr sz="1200" spc="-5" dirty="0">
                <a:latin typeface="Calibri"/>
                <a:cs typeface="Calibri"/>
              </a:rPr>
              <a:t>anche </a:t>
            </a:r>
            <a:r>
              <a:rPr sz="1200" dirty="0">
                <a:latin typeface="Calibri"/>
                <a:cs typeface="Calibri"/>
              </a:rPr>
              <a:t>per </a:t>
            </a:r>
            <a:r>
              <a:rPr sz="1200" spc="-5" dirty="0">
                <a:latin typeface="Calibri"/>
                <a:cs typeface="Calibri"/>
              </a:rPr>
              <a:t>l’alfabetizzazione. </a:t>
            </a:r>
            <a:r>
              <a:rPr sz="1200" dirty="0">
                <a:latin typeface="Calibri"/>
                <a:cs typeface="Calibri"/>
              </a:rPr>
              <a:t>Non </a:t>
            </a:r>
            <a:r>
              <a:rPr sz="1200" spc="-5" dirty="0">
                <a:latin typeface="Calibri"/>
                <a:cs typeface="Calibri"/>
              </a:rPr>
              <a:t>si può raccontare </a:t>
            </a:r>
            <a:r>
              <a:rPr sz="1200" dirty="0">
                <a:latin typeface="Calibri"/>
                <a:cs typeface="Calibri"/>
              </a:rPr>
              <a:t>il </a:t>
            </a:r>
            <a:r>
              <a:rPr sz="1200" spc="-5" dirty="0">
                <a:latin typeface="Calibri"/>
                <a:cs typeface="Calibri"/>
              </a:rPr>
              <a:t>mondo, se non  attraverso </a:t>
            </a:r>
            <a:r>
              <a:rPr sz="1200" dirty="0">
                <a:latin typeface="Calibri"/>
                <a:cs typeface="Calibri"/>
              </a:rPr>
              <a:t>le </a:t>
            </a:r>
            <a:r>
              <a:rPr sz="1200" spc="-5" dirty="0">
                <a:latin typeface="Calibri"/>
                <a:cs typeface="Calibri"/>
              </a:rPr>
              <a:t>sue ricchezze artistiche </a:t>
            </a:r>
            <a:r>
              <a:rPr sz="1200" dirty="0">
                <a:latin typeface="Calibri"/>
                <a:cs typeface="Calibri"/>
              </a:rPr>
              <a:t>e </a:t>
            </a:r>
            <a:r>
              <a:rPr sz="1200" spc="-5" dirty="0">
                <a:latin typeface="Calibri"/>
                <a:cs typeface="Calibri"/>
              </a:rPr>
              <a:t>culturali. </a:t>
            </a:r>
            <a:r>
              <a:rPr sz="1200" dirty="0">
                <a:latin typeface="Calibri"/>
                <a:cs typeface="Calibri"/>
              </a:rPr>
              <a:t>I </a:t>
            </a:r>
            <a:r>
              <a:rPr sz="1200" spc="-5" dirty="0">
                <a:latin typeface="Calibri"/>
                <a:cs typeface="Calibri"/>
              </a:rPr>
              <a:t>musei </a:t>
            </a:r>
            <a:r>
              <a:rPr sz="1200" dirty="0">
                <a:latin typeface="Calibri"/>
                <a:cs typeface="Calibri"/>
              </a:rPr>
              <a:t>devono essere </a:t>
            </a:r>
            <a:r>
              <a:rPr sz="1200" spc="-5" dirty="0">
                <a:latin typeface="Calibri"/>
                <a:cs typeface="Calibri"/>
              </a:rPr>
              <a:t>vissuti quotidianamente.  </a:t>
            </a:r>
            <a:r>
              <a:rPr sz="1200" dirty="0">
                <a:latin typeface="Calibri"/>
                <a:cs typeface="Calibri"/>
              </a:rPr>
              <a:t>Un giovane </a:t>
            </a:r>
            <a:r>
              <a:rPr sz="1200" spc="-5" dirty="0">
                <a:latin typeface="Calibri"/>
                <a:cs typeface="Calibri"/>
              </a:rPr>
              <a:t>non rispetterà </a:t>
            </a:r>
            <a:r>
              <a:rPr sz="1200" dirty="0">
                <a:latin typeface="Calibri"/>
                <a:cs typeface="Calibri"/>
              </a:rPr>
              <a:t>mai </a:t>
            </a:r>
            <a:r>
              <a:rPr sz="1200" spc="-5" dirty="0">
                <a:latin typeface="Calibri"/>
                <a:cs typeface="Calibri"/>
              </a:rPr>
              <a:t>un’opera d’arte, se </a:t>
            </a:r>
            <a:r>
              <a:rPr sz="1200" dirty="0">
                <a:latin typeface="Calibri"/>
                <a:cs typeface="Calibri"/>
              </a:rPr>
              <a:t>non l’ha </a:t>
            </a:r>
            <a:r>
              <a:rPr sz="1200" spc="-5" dirty="0">
                <a:latin typeface="Calibri"/>
                <a:cs typeface="Calibri"/>
              </a:rPr>
              <a:t>capita”. </a:t>
            </a:r>
            <a:r>
              <a:rPr sz="1200" dirty="0">
                <a:latin typeface="Calibri"/>
                <a:cs typeface="Calibri"/>
              </a:rPr>
              <a:t>E </a:t>
            </a:r>
            <a:r>
              <a:rPr sz="1200" spc="-5" dirty="0">
                <a:latin typeface="Calibri"/>
                <a:cs typeface="Calibri"/>
              </a:rPr>
              <a:t>aggiunge: “Ogni risorsa che  </a:t>
            </a:r>
            <a:r>
              <a:rPr sz="1200" dirty="0">
                <a:latin typeface="Calibri"/>
                <a:cs typeface="Calibri"/>
              </a:rPr>
              <a:t>arriva e ogni </a:t>
            </a:r>
            <a:r>
              <a:rPr sz="1200" spc="-5" dirty="0">
                <a:latin typeface="Calibri"/>
                <a:cs typeface="Calibri"/>
              </a:rPr>
              <a:t>occasione per </a:t>
            </a:r>
            <a:r>
              <a:rPr sz="1200" dirty="0">
                <a:latin typeface="Calibri"/>
                <a:cs typeface="Calibri"/>
              </a:rPr>
              <a:t>farlo, è </a:t>
            </a:r>
            <a:r>
              <a:rPr sz="1200" spc="-5" dirty="0">
                <a:latin typeface="Calibri"/>
                <a:cs typeface="Calibri"/>
              </a:rPr>
              <a:t>benvenuta. Data </a:t>
            </a:r>
            <a:r>
              <a:rPr sz="1200" dirty="0">
                <a:latin typeface="Calibri"/>
                <a:cs typeface="Calibri"/>
              </a:rPr>
              <a:t>la </a:t>
            </a:r>
            <a:r>
              <a:rPr sz="1200" spc="-5" dirty="0">
                <a:latin typeface="Calibri"/>
                <a:cs typeface="Calibri"/>
              </a:rPr>
              <a:t>situazione economica attuale, </a:t>
            </a:r>
            <a:r>
              <a:rPr sz="1200" dirty="0">
                <a:latin typeface="Calibri"/>
                <a:cs typeface="Calibri"/>
              </a:rPr>
              <a:t>è </a:t>
            </a:r>
            <a:r>
              <a:rPr sz="1200" spc="-5" dirty="0">
                <a:latin typeface="Calibri"/>
                <a:cs typeface="Calibri"/>
              </a:rPr>
              <a:t>importante  </a:t>
            </a:r>
            <a:r>
              <a:rPr sz="1200" dirty="0">
                <a:latin typeface="Calibri"/>
                <a:cs typeface="Calibri"/>
              </a:rPr>
              <a:t>la </a:t>
            </a:r>
            <a:r>
              <a:rPr sz="1200" spc="-5" dirty="0">
                <a:latin typeface="Calibri"/>
                <a:cs typeface="Calibri"/>
              </a:rPr>
              <a:t>collaborazione </a:t>
            </a:r>
            <a:r>
              <a:rPr sz="1200" dirty="0">
                <a:latin typeface="Calibri"/>
                <a:cs typeface="Calibri"/>
              </a:rPr>
              <a:t>tra </a:t>
            </a:r>
            <a:r>
              <a:rPr sz="1200" spc="-5" dirty="0">
                <a:latin typeface="Calibri"/>
                <a:cs typeface="Calibri"/>
              </a:rPr>
              <a:t>pubblico </a:t>
            </a:r>
            <a:r>
              <a:rPr sz="1200" dirty="0">
                <a:latin typeface="Calibri"/>
                <a:cs typeface="Calibri"/>
              </a:rPr>
              <a:t>e</a:t>
            </a:r>
            <a:r>
              <a:rPr sz="1200" spc="-15" dirty="0">
                <a:latin typeface="Calibri"/>
                <a:cs typeface="Calibri"/>
              </a:rPr>
              <a:t> </a:t>
            </a:r>
            <a:r>
              <a:rPr sz="1200" spc="-5" dirty="0">
                <a:latin typeface="Calibri"/>
                <a:cs typeface="Calibri"/>
              </a:rPr>
              <a:t>privato”.</a:t>
            </a:r>
            <a:endParaRPr sz="1200">
              <a:latin typeface="Calibri"/>
              <a:cs typeface="Calibri"/>
            </a:endParaRPr>
          </a:p>
          <a:p>
            <a:pPr>
              <a:lnSpc>
                <a:spcPct val="100000"/>
              </a:lnSpc>
              <a:spcBef>
                <a:spcPts val="25"/>
              </a:spcBef>
            </a:pPr>
            <a:endParaRPr sz="1200">
              <a:latin typeface="Times New Roman"/>
              <a:cs typeface="Times New Roman"/>
            </a:endParaRPr>
          </a:p>
          <a:p>
            <a:pPr marL="12700" marR="5080" algn="just">
              <a:lnSpc>
                <a:spcPct val="101699"/>
              </a:lnSpc>
            </a:pPr>
            <a:r>
              <a:rPr sz="1200" dirty="0">
                <a:latin typeface="Calibri"/>
                <a:cs typeface="Calibri"/>
              </a:rPr>
              <a:t>Due </a:t>
            </a:r>
            <a:r>
              <a:rPr sz="1200" spc="-5" dirty="0">
                <a:latin typeface="Calibri"/>
                <a:cs typeface="Calibri"/>
              </a:rPr>
              <a:t>avvenimenti quest’anno affiancheranno </a:t>
            </a:r>
            <a:r>
              <a:rPr sz="1200" dirty="0">
                <a:latin typeface="Calibri"/>
                <a:cs typeface="Calibri"/>
              </a:rPr>
              <a:t>la rassegna. Il 16 </a:t>
            </a:r>
            <a:r>
              <a:rPr sz="1200" spc="-5" dirty="0">
                <a:latin typeface="Calibri"/>
                <a:cs typeface="Calibri"/>
              </a:rPr>
              <a:t>marzo, </a:t>
            </a:r>
            <a:r>
              <a:rPr sz="1200" dirty="0">
                <a:latin typeface="Calibri"/>
                <a:cs typeface="Calibri"/>
              </a:rPr>
              <a:t>nel</a:t>
            </a:r>
            <a:r>
              <a:rPr sz="1200" u="sng" dirty="0">
                <a:solidFill>
                  <a:srgbClr val="0000FF"/>
                </a:solidFill>
                <a:uFill>
                  <a:solidFill>
                    <a:srgbClr val="0000FF"/>
                  </a:solidFill>
                </a:uFill>
                <a:latin typeface="Calibri"/>
                <a:cs typeface="Calibri"/>
                <a:hlinkClick r:id="rId3"/>
              </a:rPr>
              <a:t> </a:t>
            </a:r>
            <a:r>
              <a:rPr sz="1200" u="sng" spc="-5" dirty="0">
                <a:solidFill>
                  <a:srgbClr val="0000FF"/>
                </a:solidFill>
                <a:uFill>
                  <a:solidFill>
                    <a:srgbClr val="0000FF"/>
                  </a:solidFill>
                </a:uFill>
                <a:latin typeface="Calibri"/>
                <a:cs typeface="Calibri"/>
                <a:hlinkClick r:id="rId3"/>
              </a:rPr>
              <a:t>Museo d’Arte </a:t>
            </a:r>
            <a:r>
              <a:rPr sz="1200" spc="-5" dirty="0">
                <a:solidFill>
                  <a:srgbClr val="0000FF"/>
                </a:solidFill>
                <a:latin typeface="Calibri"/>
                <a:cs typeface="Calibri"/>
              </a:rPr>
              <a:t> </a:t>
            </a:r>
            <a:r>
              <a:rPr sz="1200" u="sng" spc="-5" dirty="0">
                <a:solidFill>
                  <a:srgbClr val="0000FF"/>
                </a:solidFill>
                <a:uFill>
                  <a:solidFill>
                    <a:srgbClr val="0000FF"/>
                  </a:solidFill>
                </a:uFill>
                <a:latin typeface="Calibri"/>
                <a:cs typeface="Calibri"/>
                <a:hlinkClick r:id="rId3"/>
              </a:rPr>
              <a:t>contemporanea Donnaregina (Madre) </a:t>
            </a:r>
            <a:r>
              <a:rPr sz="1200" u="sng" dirty="0">
                <a:solidFill>
                  <a:srgbClr val="0000FF"/>
                </a:solidFill>
                <a:uFill>
                  <a:solidFill>
                    <a:srgbClr val="0000FF"/>
                  </a:solidFill>
                </a:uFill>
                <a:latin typeface="Calibri"/>
                <a:cs typeface="Calibri"/>
                <a:hlinkClick r:id="rId3"/>
              </a:rPr>
              <a:t>di Napoli</a:t>
            </a:r>
            <a:r>
              <a:rPr sz="1200" dirty="0">
                <a:latin typeface="Calibri"/>
                <a:cs typeface="Calibri"/>
              </a:rPr>
              <a:t>, l’artista </a:t>
            </a:r>
            <a:r>
              <a:rPr sz="1200" spc="-5" dirty="0">
                <a:latin typeface="Calibri"/>
                <a:cs typeface="Calibri"/>
              </a:rPr>
              <a:t>Michelangelo Pistoletto sarà protagonista  </a:t>
            </a:r>
            <a:r>
              <a:rPr sz="1200" dirty="0">
                <a:latin typeface="Calibri"/>
                <a:cs typeface="Calibri"/>
              </a:rPr>
              <a:t>di un </a:t>
            </a:r>
            <a:r>
              <a:rPr sz="1200" spc="-5" dirty="0">
                <a:latin typeface="Calibri"/>
                <a:cs typeface="Calibri"/>
              </a:rPr>
              <a:t>incontro con </a:t>
            </a:r>
            <a:r>
              <a:rPr sz="1200" dirty="0">
                <a:latin typeface="Calibri"/>
                <a:cs typeface="Calibri"/>
              </a:rPr>
              <a:t>gli </a:t>
            </a:r>
            <a:r>
              <a:rPr sz="1200" spc="-5" dirty="0">
                <a:latin typeface="Calibri"/>
                <a:cs typeface="Calibri"/>
              </a:rPr>
              <a:t>under 13 </a:t>
            </a:r>
            <a:r>
              <a:rPr sz="1200" dirty="0">
                <a:latin typeface="Calibri"/>
                <a:cs typeface="Calibri"/>
              </a:rPr>
              <a:t>e </a:t>
            </a:r>
            <a:r>
              <a:rPr sz="1200" spc="-5" dirty="0">
                <a:latin typeface="Calibri"/>
                <a:cs typeface="Calibri"/>
              </a:rPr>
              <a:t>non. Mentre </a:t>
            </a:r>
            <a:r>
              <a:rPr sz="1200" dirty="0">
                <a:latin typeface="Calibri"/>
                <a:cs typeface="Calibri"/>
              </a:rPr>
              <a:t>nelle </a:t>
            </a:r>
            <a:r>
              <a:rPr sz="1200" spc="-5" dirty="0">
                <a:latin typeface="Calibri"/>
                <a:cs typeface="Calibri"/>
              </a:rPr>
              <a:t>capitoline scuderie </a:t>
            </a:r>
            <a:r>
              <a:rPr sz="1200" dirty="0">
                <a:latin typeface="Calibri"/>
                <a:cs typeface="Calibri"/>
              </a:rPr>
              <a:t>di </a:t>
            </a:r>
            <a:r>
              <a:rPr sz="1200" spc="-5" dirty="0">
                <a:latin typeface="Calibri"/>
                <a:cs typeface="Calibri"/>
              </a:rPr>
              <a:t>Palazzo Altieri, </a:t>
            </a:r>
            <a:r>
              <a:rPr sz="1200" dirty="0">
                <a:latin typeface="Calibri"/>
                <a:cs typeface="Calibri"/>
              </a:rPr>
              <a:t>il </a:t>
            </a:r>
            <a:r>
              <a:rPr sz="1200" spc="-5" dirty="0">
                <a:latin typeface="Calibri"/>
                <a:cs typeface="Calibri"/>
              </a:rPr>
              <a:t>20  </a:t>
            </a:r>
            <a:r>
              <a:rPr sz="1200" dirty="0">
                <a:latin typeface="Calibri"/>
                <a:cs typeface="Calibri"/>
              </a:rPr>
              <a:t>marzo, </a:t>
            </a:r>
            <a:r>
              <a:rPr sz="1200" spc="-5" dirty="0">
                <a:latin typeface="Calibri"/>
                <a:cs typeface="Calibri"/>
              </a:rPr>
              <a:t>si discuterà </a:t>
            </a:r>
            <a:r>
              <a:rPr sz="1200" dirty="0">
                <a:latin typeface="Calibri"/>
                <a:cs typeface="Calibri"/>
              </a:rPr>
              <a:t>di </a:t>
            </a:r>
            <a:r>
              <a:rPr sz="1200" spc="-5" dirty="0">
                <a:latin typeface="Calibri"/>
                <a:cs typeface="Calibri"/>
              </a:rPr>
              <a:t>nuovi metodi d’apprendimento. “Reinventare” </a:t>
            </a:r>
            <a:r>
              <a:rPr sz="1200" dirty="0">
                <a:latin typeface="Calibri"/>
                <a:cs typeface="Calibri"/>
              </a:rPr>
              <a:t>è </a:t>
            </a:r>
            <a:r>
              <a:rPr sz="1200" spc="20" dirty="0">
                <a:latin typeface="Calibri"/>
                <a:cs typeface="Calibri"/>
              </a:rPr>
              <a:t>la </a:t>
            </a:r>
            <a:r>
              <a:rPr sz="1200" spc="-5" dirty="0">
                <a:latin typeface="Calibri"/>
                <a:cs typeface="Calibri"/>
              </a:rPr>
              <a:t>parola d’ordine. </a:t>
            </a:r>
            <a:r>
              <a:rPr sz="1200" dirty="0">
                <a:latin typeface="Calibri"/>
                <a:cs typeface="Calibri"/>
              </a:rPr>
              <a:t>Dal  </a:t>
            </a:r>
            <a:r>
              <a:rPr sz="1200" spc="-5" dirty="0">
                <a:latin typeface="Calibri"/>
                <a:cs typeface="Calibri"/>
              </a:rPr>
              <a:t>metodo Montessori </a:t>
            </a:r>
            <a:r>
              <a:rPr sz="1200" dirty="0">
                <a:latin typeface="Calibri"/>
                <a:cs typeface="Calibri"/>
              </a:rPr>
              <a:t>alla </a:t>
            </a:r>
            <a:r>
              <a:rPr sz="1200" spc="-5" dirty="0">
                <a:latin typeface="Calibri"/>
                <a:cs typeface="Calibri"/>
              </a:rPr>
              <a:t>robotica educativa raccontata </a:t>
            </a:r>
            <a:r>
              <a:rPr sz="1200" dirty="0">
                <a:latin typeface="Calibri"/>
                <a:cs typeface="Calibri"/>
              </a:rPr>
              <a:t>dalla </a:t>
            </a:r>
            <a:r>
              <a:rPr sz="1200" spc="-5" dirty="0">
                <a:latin typeface="Calibri"/>
                <a:cs typeface="Calibri"/>
              </a:rPr>
              <a:t>scuola </a:t>
            </a:r>
            <a:r>
              <a:rPr sz="1200" dirty="0">
                <a:latin typeface="Calibri"/>
                <a:cs typeface="Calibri"/>
              </a:rPr>
              <a:t>di </a:t>
            </a:r>
            <a:r>
              <a:rPr sz="1200" spc="-5" dirty="0">
                <a:latin typeface="Calibri"/>
                <a:cs typeface="Calibri"/>
              </a:rPr>
              <a:t>Genova. Fondamentale, </a:t>
            </a:r>
            <a:r>
              <a:rPr sz="1200" dirty="0">
                <a:latin typeface="Calibri"/>
                <a:cs typeface="Calibri"/>
              </a:rPr>
              <a:t>per  la riuscita </a:t>
            </a:r>
            <a:r>
              <a:rPr sz="1200" spc="-5" dirty="0">
                <a:latin typeface="Calibri"/>
                <a:cs typeface="Calibri"/>
              </a:rPr>
              <a:t>dell’impresa, sarà </a:t>
            </a:r>
            <a:r>
              <a:rPr sz="1200" dirty="0">
                <a:latin typeface="Calibri"/>
                <a:cs typeface="Calibri"/>
              </a:rPr>
              <a:t>il </a:t>
            </a:r>
            <a:r>
              <a:rPr sz="1200" spc="-5" dirty="0">
                <a:latin typeface="Calibri"/>
                <a:cs typeface="Calibri"/>
              </a:rPr>
              <a:t>supporto congiunto </a:t>
            </a:r>
            <a:r>
              <a:rPr sz="1200" dirty="0">
                <a:latin typeface="Calibri"/>
                <a:cs typeface="Calibri"/>
              </a:rPr>
              <a:t>di </a:t>
            </a:r>
            <a:r>
              <a:rPr sz="1200" spc="-5" dirty="0">
                <a:latin typeface="Calibri"/>
                <a:cs typeface="Calibri"/>
              </a:rPr>
              <a:t>musei, biblioteche, operatori culturali. </a:t>
            </a:r>
            <a:r>
              <a:rPr sz="1200" dirty="0">
                <a:latin typeface="Calibri"/>
                <a:cs typeface="Calibri"/>
              </a:rPr>
              <a:t>E  </a:t>
            </a:r>
            <a:r>
              <a:rPr sz="1200" spc="-5" dirty="0">
                <a:latin typeface="Calibri"/>
                <a:cs typeface="Calibri"/>
              </a:rPr>
              <a:t>soprattutto delle scuole. </a:t>
            </a:r>
            <a:r>
              <a:rPr sz="1200" dirty="0">
                <a:latin typeface="Calibri"/>
                <a:cs typeface="Calibri"/>
              </a:rPr>
              <a:t>Una </a:t>
            </a:r>
            <a:r>
              <a:rPr sz="1200" spc="-5" dirty="0">
                <a:latin typeface="Calibri"/>
                <a:cs typeface="Calibri"/>
              </a:rPr>
              <a:t>sinergia vincente. Stefania Giannini, </a:t>
            </a:r>
            <a:r>
              <a:rPr sz="1200" dirty="0">
                <a:latin typeface="Calibri"/>
                <a:cs typeface="Calibri"/>
              </a:rPr>
              <a:t>ministro </a:t>
            </a:r>
            <a:r>
              <a:rPr sz="1200" spc="-5" dirty="0">
                <a:latin typeface="Calibri"/>
                <a:cs typeface="Calibri"/>
              </a:rPr>
              <a:t>dell’Istruzione  (dell’Università </a:t>
            </a:r>
            <a:r>
              <a:rPr sz="1200" dirty="0">
                <a:latin typeface="Calibri"/>
                <a:cs typeface="Calibri"/>
              </a:rPr>
              <a:t>e </a:t>
            </a:r>
            <a:r>
              <a:rPr sz="1200" spc="-5" dirty="0">
                <a:latin typeface="Calibri"/>
                <a:cs typeface="Calibri"/>
              </a:rPr>
              <a:t>della Ricerca) </a:t>
            </a:r>
            <a:r>
              <a:rPr sz="1200" dirty="0">
                <a:latin typeface="Calibri"/>
                <a:cs typeface="Calibri"/>
              </a:rPr>
              <a:t>– </a:t>
            </a:r>
            <a:r>
              <a:rPr sz="1200" spc="-5" dirty="0">
                <a:latin typeface="Calibri"/>
                <a:cs typeface="Calibri"/>
              </a:rPr>
              <a:t>impegnata </a:t>
            </a:r>
            <a:r>
              <a:rPr sz="1200" dirty="0">
                <a:latin typeface="Calibri"/>
                <a:cs typeface="Calibri"/>
              </a:rPr>
              <a:t>in </a:t>
            </a:r>
            <a:r>
              <a:rPr sz="1200" spc="-5" dirty="0">
                <a:latin typeface="Calibri"/>
                <a:cs typeface="Calibri"/>
              </a:rPr>
              <a:t>queste ore </a:t>
            </a:r>
            <a:r>
              <a:rPr sz="1200" dirty="0">
                <a:latin typeface="Calibri"/>
                <a:cs typeface="Calibri"/>
              </a:rPr>
              <a:t>in </a:t>
            </a:r>
            <a:r>
              <a:rPr sz="1200" u="sng" dirty="0">
                <a:solidFill>
                  <a:srgbClr val="0000FF"/>
                </a:solidFill>
                <a:uFill>
                  <a:solidFill>
                    <a:srgbClr val="0000FF"/>
                  </a:solidFill>
                </a:uFill>
                <a:latin typeface="Calibri"/>
                <a:cs typeface="Calibri"/>
                <a:hlinkClick r:id="rId4"/>
              </a:rPr>
              <a:t>un </a:t>
            </a:r>
            <a:r>
              <a:rPr sz="1200" u="sng" spc="-5" dirty="0">
                <a:solidFill>
                  <a:srgbClr val="0000FF"/>
                </a:solidFill>
                <a:uFill>
                  <a:solidFill>
                    <a:srgbClr val="0000FF"/>
                  </a:solidFill>
                </a:uFill>
                <a:latin typeface="Calibri"/>
                <a:cs typeface="Calibri"/>
                <a:hlinkClick r:id="rId4"/>
              </a:rPr>
              <a:t>serrato dibattito sulla riforma della </a:t>
            </a:r>
            <a:r>
              <a:rPr sz="1200" spc="-5" dirty="0">
                <a:solidFill>
                  <a:srgbClr val="0000FF"/>
                </a:solidFill>
                <a:latin typeface="Calibri"/>
                <a:cs typeface="Calibri"/>
              </a:rPr>
              <a:t> </a:t>
            </a:r>
            <a:r>
              <a:rPr sz="1200" u="sng" spc="-5" dirty="0">
                <a:solidFill>
                  <a:srgbClr val="0000FF"/>
                </a:solidFill>
                <a:uFill>
                  <a:solidFill>
                    <a:srgbClr val="0000FF"/>
                  </a:solidFill>
                </a:uFill>
                <a:latin typeface="Calibri"/>
                <a:cs typeface="Calibri"/>
                <a:hlinkClick r:id="rId4"/>
              </a:rPr>
              <a:t>scuola</a:t>
            </a:r>
            <a:r>
              <a:rPr sz="1200" spc="-5" dirty="0">
                <a:solidFill>
                  <a:srgbClr val="0000FF"/>
                </a:solidFill>
                <a:latin typeface="Calibri"/>
                <a:cs typeface="Calibri"/>
                <a:hlinkClick r:id="rId4"/>
              </a:rPr>
              <a:t> </a:t>
            </a:r>
            <a:r>
              <a:rPr sz="1200" dirty="0">
                <a:latin typeface="Calibri"/>
                <a:cs typeface="Calibri"/>
              </a:rPr>
              <a:t>– ha </a:t>
            </a:r>
            <a:r>
              <a:rPr sz="1200" spc="-5" dirty="0">
                <a:latin typeface="Calibri"/>
                <a:cs typeface="Calibri"/>
              </a:rPr>
              <a:t>ribadito </a:t>
            </a:r>
            <a:r>
              <a:rPr sz="1200" dirty="0">
                <a:latin typeface="Calibri"/>
                <a:cs typeface="Calibri"/>
              </a:rPr>
              <a:t>il </a:t>
            </a:r>
            <a:r>
              <a:rPr sz="1200" spc="-5" dirty="0">
                <a:latin typeface="Calibri"/>
                <a:cs typeface="Calibri"/>
              </a:rPr>
              <a:t>suo </a:t>
            </a:r>
            <a:r>
              <a:rPr sz="1200" dirty="0">
                <a:latin typeface="Calibri"/>
                <a:cs typeface="Calibri"/>
              </a:rPr>
              <a:t>interesse </a:t>
            </a:r>
            <a:r>
              <a:rPr sz="1200" spc="-5" dirty="0">
                <a:latin typeface="Calibri"/>
                <a:cs typeface="Calibri"/>
              </a:rPr>
              <a:t>per l’iniziativa, </a:t>
            </a:r>
            <a:r>
              <a:rPr sz="1200" dirty="0">
                <a:latin typeface="Calibri"/>
                <a:cs typeface="Calibri"/>
              </a:rPr>
              <a:t>pur non </a:t>
            </a:r>
            <a:r>
              <a:rPr sz="1200" spc="-5" dirty="0">
                <a:latin typeface="Calibri"/>
                <a:cs typeface="Calibri"/>
              </a:rPr>
              <a:t>partecipando </a:t>
            </a:r>
            <a:r>
              <a:rPr sz="1200" dirty="0">
                <a:latin typeface="Calibri"/>
                <a:cs typeface="Calibri"/>
              </a:rPr>
              <a:t>alla </a:t>
            </a:r>
            <a:r>
              <a:rPr sz="1200" spc="-5" dirty="0">
                <a:latin typeface="Calibri"/>
                <a:cs typeface="Calibri"/>
              </a:rPr>
              <a:t>conferenza stampa,  </a:t>
            </a:r>
            <a:r>
              <a:rPr sz="1200" dirty="0">
                <a:latin typeface="Calibri"/>
                <a:cs typeface="Calibri"/>
              </a:rPr>
              <a:t>dove </a:t>
            </a:r>
            <a:r>
              <a:rPr sz="1200" spc="-5" dirty="0">
                <a:latin typeface="Calibri"/>
                <a:cs typeface="Calibri"/>
              </a:rPr>
              <a:t>era attesa soprattutto </a:t>
            </a:r>
            <a:r>
              <a:rPr sz="1200" dirty="0">
                <a:latin typeface="Calibri"/>
                <a:cs typeface="Calibri"/>
              </a:rPr>
              <a:t>dai</a:t>
            </a:r>
            <a:r>
              <a:rPr sz="1200" spc="-15" dirty="0">
                <a:latin typeface="Calibri"/>
                <a:cs typeface="Calibri"/>
              </a:rPr>
              <a:t> </a:t>
            </a:r>
            <a:r>
              <a:rPr sz="1200" spc="-5" dirty="0">
                <a:latin typeface="Calibri"/>
                <a:cs typeface="Calibri"/>
              </a:rPr>
              <a:t>giornalisti.</a:t>
            </a:r>
            <a:endParaRPr sz="1200">
              <a:latin typeface="Calibri"/>
              <a:cs typeface="Calibri"/>
            </a:endParaRP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7785">
              <a:lnSpc>
                <a:spcPts val="1839"/>
              </a:lnSpc>
            </a:pPr>
            <a:r>
              <a:rPr sz="1600" b="1" spc="-5" dirty="0">
                <a:latin typeface="Arial"/>
                <a:cs typeface="Arial"/>
              </a:rPr>
              <a:t>It.</a:t>
            </a:r>
            <a:r>
              <a:rPr sz="1600" b="1" spc="-15" dirty="0">
                <a:latin typeface="Arial"/>
                <a:cs typeface="Arial"/>
              </a:rPr>
              <a:t>g</a:t>
            </a:r>
            <a:r>
              <a:rPr sz="1600" b="1" spc="5" dirty="0">
                <a:latin typeface="Arial"/>
                <a:cs typeface="Arial"/>
              </a:rPr>
              <a:t>e</a:t>
            </a:r>
            <a:r>
              <a:rPr sz="1600" b="1" spc="-5" dirty="0">
                <a:latin typeface="Arial"/>
                <a:cs typeface="Arial"/>
              </a:rPr>
              <a:t>os</a:t>
            </a:r>
            <a:r>
              <a:rPr sz="1600" b="1" spc="-1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s.com  10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239897" y="2992881"/>
            <a:ext cx="721360"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a:cs typeface="Calibri"/>
              </a:rPr>
              <a:t>2</a:t>
            </a:r>
            <a:r>
              <a:rPr sz="2400" b="1" spc="-10" dirty="0">
                <a:latin typeface="Calibri"/>
                <a:cs typeface="Calibri"/>
              </a:rPr>
              <a:t>0</a:t>
            </a:r>
            <a:r>
              <a:rPr sz="2400" b="1" dirty="0">
                <a:latin typeface="Calibri"/>
                <a:cs typeface="Calibri"/>
              </a:rPr>
              <a:t>15,</a:t>
            </a:r>
            <a:endParaRPr sz="2400">
              <a:latin typeface="Calibri"/>
              <a:cs typeface="Calibri"/>
            </a:endParaRPr>
          </a:p>
        </p:txBody>
      </p:sp>
      <p:sp>
        <p:nvSpPr>
          <p:cNvPr id="5" name="object 5"/>
          <p:cNvSpPr txBox="1"/>
          <p:nvPr/>
        </p:nvSpPr>
        <p:spPr>
          <a:xfrm>
            <a:off x="6187663" y="2992881"/>
            <a:ext cx="663575"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a:cs typeface="Calibri"/>
              </a:rPr>
              <a:t>t</a:t>
            </a:r>
            <a:r>
              <a:rPr sz="2400" b="1" spc="-10" dirty="0">
                <a:latin typeface="Calibri"/>
                <a:cs typeface="Calibri"/>
              </a:rPr>
              <a:t>u</a:t>
            </a:r>
            <a:r>
              <a:rPr sz="2400" b="1" spc="-30" dirty="0">
                <a:latin typeface="Calibri"/>
                <a:cs typeface="Calibri"/>
              </a:rPr>
              <a:t>t</a:t>
            </a:r>
            <a:r>
              <a:rPr sz="2400" b="1" spc="-20" dirty="0">
                <a:latin typeface="Calibri"/>
                <a:cs typeface="Calibri"/>
              </a:rPr>
              <a:t>t</a:t>
            </a:r>
            <a:r>
              <a:rPr sz="2400" b="1" dirty="0">
                <a:latin typeface="Calibri"/>
                <a:cs typeface="Calibri"/>
              </a:rPr>
              <a:t>o</a:t>
            </a:r>
            <a:endParaRPr sz="2400">
              <a:latin typeface="Calibri"/>
              <a:cs typeface="Calibri"/>
            </a:endParaRPr>
          </a:p>
        </p:txBody>
      </p:sp>
      <p:sp>
        <p:nvSpPr>
          <p:cNvPr id="6" name="object 6"/>
          <p:cNvSpPr txBox="1"/>
          <p:nvPr/>
        </p:nvSpPr>
        <p:spPr>
          <a:xfrm>
            <a:off x="706627" y="2992881"/>
            <a:ext cx="4309110" cy="1142365"/>
          </a:xfrm>
          <a:prstGeom prst="rect">
            <a:avLst/>
          </a:prstGeom>
        </p:spPr>
        <p:txBody>
          <a:bodyPr vert="horz" wrap="square" lIns="0" tIns="7620" rIns="0" bIns="0" rtlCol="0">
            <a:spAutoFit/>
          </a:bodyPr>
          <a:lstStyle/>
          <a:p>
            <a:pPr marL="12700" marR="5080">
              <a:lnSpc>
                <a:spcPct val="101400"/>
              </a:lnSpc>
              <a:spcBef>
                <a:spcPts val="60"/>
              </a:spcBef>
              <a:tabLst>
                <a:tab pos="1217930" algn="l"/>
                <a:tab pos="2085339" algn="l"/>
                <a:tab pos="3256279" algn="l"/>
              </a:tabLst>
            </a:pPr>
            <a:r>
              <a:rPr sz="2400" b="1" spc="-35" dirty="0">
                <a:latin typeface="Calibri"/>
                <a:cs typeface="Calibri"/>
              </a:rPr>
              <a:t>F</a:t>
            </a:r>
            <a:r>
              <a:rPr sz="2400" b="1" spc="-5" dirty="0">
                <a:latin typeface="Calibri"/>
                <a:cs typeface="Calibri"/>
              </a:rPr>
              <a:t>e</a:t>
            </a:r>
            <a:r>
              <a:rPr sz="2400" b="1" spc="-20" dirty="0">
                <a:latin typeface="Calibri"/>
                <a:cs typeface="Calibri"/>
              </a:rPr>
              <a:t>s</a:t>
            </a:r>
            <a:r>
              <a:rPr sz="2400" b="1" dirty="0">
                <a:latin typeface="Calibri"/>
                <a:cs typeface="Calibri"/>
              </a:rPr>
              <a:t>ti</a:t>
            </a:r>
            <a:r>
              <a:rPr sz="2400" b="1" spc="-40" dirty="0">
                <a:latin typeface="Calibri"/>
                <a:cs typeface="Calibri"/>
              </a:rPr>
              <a:t>v</a:t>
            </a:r>
            <a:r>
              <a:rPr sz="2400" b="1" dirty="0">
                <a:latin typeface="Calibri"/>
                <a:cs typeface="Calibri"/>
              </a:rPr>
              <a:t>al	d</a:t>
            </a:r>
            <a:r>
              <a:rPr sz="2400" b="1" spc="-15" dirty="0">
                <a:latin typeface="Calibri"/>
                <a:cs typeface="Calibri"/>
              </a:rPr>
              <a:t>e</a:t>
            </a:r>
            <a:r>
              <a:rPr sz="2400" b="1" dirty="0">
                <a:latin typeface="Calibri"/>
                <a:cs typeface="Calibri"/>
              </a:rPr>
              <a:t>lla	</a:t>
            </a:r>
            <a:r>
              <a:rPr sz="2400" b="1" spc="-5" dirty="0">
                <a:latin typeface="Calibri"/>
                <a:cs typeface="Calibri"/>
              </a:rPr>
              <a:t>Cul</a:t>
            </a:r>
            <a:r>
              <a:rPr sz="2400" b="1" spc="-15" dirty="0">
                <a:latin typeface="Calibri"/>
                <a:cs typeface="Calibri"/>
              </a:rPr>
              <a:t>t</a:t>
            </a:r>
            <a:r>
              <a:rPr sz="2400" b="1" dirty="0">
                <a:latin typeface="Calibri"/>
                <a:cs typeface="Calibri"/>
              </a:rPr>
              <a:t>u</a:t>
            </a:r>
            <a:r>
              <a:rPr sz="2400" b="1" spc="-55" dirty="0">
                <a:latin typeface="Calibri"/>
                <a:cs typeface="Calibri"/>
              </a:rPr>
              <a:t>r</a:t>
            </a:r>
            <a:r>
              <a:rPr sz="2400" b="1" dirty="0">
                <a:latin typeface="Calibri"/>
                <a:cs typeface="Calibri"/>
              </a:rPr>
              <a:t>a	</a:t>
            </a:r>
            <a:r>
              <a:rPr sz="2400" b="1" spc="-5" dirty="0">
                <a:latin typeface="Calibri"/>
                <a:cs typeface="Calibri"/>
              </a:rPr>
              <a:t>C</a:t>
            </a:r>
            <a:r>
              <a:rPr sz="2400" b="1" spc="-25" dirty="0">
                <a:latin typeface="Calibri"/>
                <a:cs typeface="Calibri"/>
              </a:rPr>
              <a:t>r</a:t>
            </a:r>
            <a:r>
              <a:rPr sz="2400" b="1" spc="-5" dirty="0">
                <a:latin typeface="Calibri"/>
                <a:cs typeface="Calibri"/>
              </a:rPr>
              <a:t>e</a:t>
            </a:r>
            <a:r>
              <a:rPr sz="2400" b="1" spc="-20" dirty="0">
                <a:latin typeface="Calibri"/>
                <a:cs typeface="Calibri"/>
              </a:rPr>
              <a:t>a</a:t>
            </a:r>
            <a:r>
              <a:rPr sz="2400" b="1" dirty="0">
                <a:latin typeface="Calibri"/>
                <a:cs typeface="Calibri"/>
              </a:rPr>
              <a:t>ti</a:t>
            </a:r>
            <a:r>
              <a:rPr sz="2400" b="1" spc="-40" dirty="0">
                <a:latin typeface="Calibri"/>
                <a:cs typeface="Calibri"/>
              </a:rPr>
              <a:t>v</a:t>
            </a:r>
            <a:r>
              <a:rPr sz="2400" b="1" dirty="0">
                <a:latin typeface="Calibri"/>
                <a:cs typeface="Calibri"/>
              </a:rPr>
              <a:t>a  </a:t>
            </a:r>
            <a:r>
              <a:rPr sz="2400" b="1" spc="-15" dirty="0">
                <a:latin typeface="Calibri"/>
                <a:cs typeface="Calibri"/>
              </a:rPr>
              <a:t>pronto </a:t>
            </a:r>
            <a:r>
              <a:rPr sz="2400" b="1" dirty="0">
                <a:latin typeface="Calibri"/>
                <a:cs typeface="Calibri"/>
              </a:rPr>
              <a:t>per le scuole</a:t>
            </a:r>
            <a:r>
              <a:rPr sz="2400" b="1" spc="-20" dirty="0">
                <a:latin typeface="Calibri"/>
                <a:cs typeface="Calibri"/>
              </a:rPr>
              <a:t> </a:t>
            </a:r>
            <a:r>
              <a:rPr sz="2400" b="1" spc="-10" dirty="0">
                <a:latin typeface="Calibri"/>
                <a:cs typeface="Calibri"/>
              </a:rPr>
              <a:t>matesine</a:t>
            </a:r>
            <a:endParaRPr sz="2400">
              <a:latin typeface="Calibri"/>
              <a:cs typeface="Calibri"/>
            </a:endParaRPr>
          </a:p>
          <a:p>
            <a:pPr marL="165100">
              <a:lnSpc>
                <a:spcPct val="100000"/>
              </a:lnSpc>
              <a:spcBef>
                <a:spcPts val="1670"/>
              </a:spcBef>
            </a:pPr>
            <a:r>
              <a:rPr sz="1100" u="sng" spc="-5" dirty="0">
                <a:solidFill>
                  <a:srgbClr val="0000FF"/>
                </a:solidFill>
                <a:uFill>
                  <a:solidFill>
                    <a:srgbClr val="0000FF"/>
                  </a:solidFill>
                </a:uFill>
                <a:latin typeface="Calibri"/>
                <a:cs typeface="Calibri"/>
                <a:hlinkClick r:id="rId3"/>
              </a:rPr>
              <a:t>Clarus</a:t>
            </a:r>
            <a:r>
              <a:rPr sz="1100" spc="-5" dirty="0">
                <a:solidFill>
                  <a:srgbClr val="0000FF"/>
                </a:solidFill>
                <a:latin typeface="Calibri"/>
                <a:cs typeface="Calibri"/>
                <a:hlinkClick r:id="rId3"/>
              </a:rPr>
              <a:t> </a:t>
            </a:r>
            <a:r>
              <a:rPr sz="1100" spc="-5" dirty="0">
                <a:latin typeface="Calibri"/>
                <a:cs typeface="Calibri"/>
              </a:rPr>
              <a:t>10 Marzo 2015 21:09 Notizie da: </a:t>
            </a:r>
            <a:r>
              <a:rPr sz="1100" u="sng" spc="-5" dirty="0">
                <a:solidFill>
                  <a:srgbClr val="0000FF"/>
                </a:solidFill>
                <a:uFill>
                  <a:solidFill>
                    <a:srgbClr val="0000FF"/>
                  </a:solidFill>
                </a:uFill>
                <a:latin typeface="Calibri"/>
                <a:cs typeface="Calibri"/>
                <a:hlinkClick r:id="rId4"/>
              </a:rPr>
              <a:t>Provincia di</a:t>
            </a:r>
            <a:r>
              <a:rPr sz="1100" u="sng" spc="45" dirty="0">
                <a:solidFill>
                  <a:srgbClr val="0000FF"/>
                </a:solidFill>
                <a:uFill>
                  <a:solidFill>
                    <a:srgbClr val="0000FF"/>
                  </a:solidFill>
                </a:uFill>
                <a:latin typeface="Calibri"/>
                <a:cs typeface="Calibri"/>
                <a:hlinkClick r:id="rId4"/>
              </a:rPr>
              <a:t> </a:t>
            </a:r>
            <a:r>
              <a:rPr sz="1100" u="sng" spc="-5" dirty="0">
                <a:solidFill>
                  <a:srgbClr val="0000FF"/>
                </a:solidFill>
                <a:uFill>
                  <a:solidFill>
                    <a:srgbClr val="0000FF"/>
                  </a:solidFill>
                </a:uFill>
                <a:latin typeface="Calibri"/>
                <a:cs typeface="Calibri"/>
                <a:hlinkClick r:id="rId4"/>
              </a:rPr>
              <a:t>Caserta</a:t>
            </a:r>
            <a:endParaRPr sz="1100">
              <a:latin typeface="Calibri"/>
              <a:cs typeface="Calibri"/>
            </a:endParaRPr>
          </a:p>
        </p:txBody>
      </p:sp>
      <p:sp>
        <p:nvSpPr>
          <p:cNvPr id="7" name="object 7"/>
          <p:cNvSpPr txBox="1"/>
          <p:nvPr/>
        </p:nvSpPr>
        <p:spPr>
          <a:xfrm>
            <a:off x="706627" y="4316094"/>
            <a:ext cx="6148070" cy="2574925"/>
          </a:xfrm>
          <a:prstGeom prst="rect">
            <a:avLst/>
          </a:prstGeom>
        </p:spPr>
        <p:txBody>
          <a:bodyPr vert="horz" wrap="square" lIns="0" tIns="9525" rIns="0" bIns="0" rtlCol="0">
            <a:spAutoFit/>
          </a:bodyPr>
          <a:lstStyle/>
          <a:p>
            <a:pPr marL="12700" marR="5080" algn="just">
              <a:lnSpc>
                <a:spcPct val="101699"/>
              </a:lnSpc>
              <a:spcBef>
                <a:spcPts val="75"/>
              </a:spcBef>
            </a:pPr>
            <a:r>
              <a:rPr sz="1200" spc="-5" dirty="0">
                <a:latin typeface="Calibri"/>
                <a:cs typeface="Calibri"/>
              </a:rPr>
              <a:t>L’Alfabeto del Mondo: si svolgerà </a:t>
            </a:r>
            <a:r>
              <a:rPr sz="1200" dirty="0">
                <a:latin typeface="Calibri"/>
                <a:cs typeface="Calibri"/>
              </a:rPr>
              <a:t>dal 16 al 22 marzo la II edizione </a:t>
            </a:r>
            <a:r>
              <a:rPr sz="1200" spc="-5" dirty="0">
                <a:latin typeface="Calibri"/>
                <a:cs typeface="Calibri"/>
              </a:rPr>
              <a:t>del Festival </a:t>
            </a:r>
            <a:r>
              <a:rPr sz="1200" dirty="0">
                <a:latin typeface="Calibri"/>
                <a:cs typeface="Calibri"/>
              </a:rPr>
              <a:t>della </a:t>
            </a:r>
            <a:r>
              <a:rPr sz="1200" spc="-5" dirty="0">
                <a:latin typeface="Calibri"/>
                <a:cs typeface="Calibri"/>
              </a:rPr>
              <a:t>Cultura  Creativa, promosso nelle scuole </a:t>
            </a:r>
            <a:r>
              <a:rPr sz="1200" dirty="0">
                <a:latin typeface="Calibri"/>
                <a:cs typeface="Calibri"/>
              </a:rPr>
              <a:t>del Matese </a:t>
            </a:r>
            <a:r>
              <a:rPr sz="1200" spc="-5" dirty="0">
                <a:latin typeface="Calibri"/>
                <a:cs typeface="Calibri"/>
              </a:rPr>
              <a:t>dalla Banca Capasso La </a:t>
            </a:r>
            <a:r>
              <a:rPr sz="1200" dirty="0">
                <a:latin typeface="Calibri"/>
                <a:cs typeface="Calibri"/>
              </a:rPr>
              <a:t>Redazione – Il </a:t>
            </a:r>
            <a:r>
              <a:rPr sz="1200" spc="-5" dirty="0">
                <a:latin typeface="Calibri"/>
                <a:cs typeface="Calibri"/>
              </a:rPr>
              <a:t>Festival della  Cultura Creativa, iniziativa promossa delle banche </a:t>
            </a:r>
            <a:r>
              <a:rPr sz="1200" dirty="0">
                <a:latin typeface="Calibri"/>
                <a:cs typeface="Calibri"/>
              </a:rPr>
              <a:t>d’Italia </a:t>
            </a:r>
            <a:r>
              <a:rPr sz="1200" spc="-5" dirty="0">
                <a:latin typeface="Calibri"/>
                <a:cs typeface="Calibri"/>
              </a:rPr>
              <a:t>coordinate dall’ABI </a:t>
            </a:r>
            <a:r>
              <a:rPr sz="1200" dirty="0">
                <a:latin typeface="Calibri"/>
                <a:cs typeface="Calibri"/>
              </a:rPr>
              <a:t>(Associazione  </a:t>
            </a:r>
            <a:r>
              <a:rPr sz="1200" spc="-5" dirty="0">
                <a:latin typeface="Calibri"/>
                <a:cs typeface="Calibri"/>
              </a:rPr>
              <a:t>Bancaria Italiana), si prepara </a:t>
            </a:r>
            <a:r>
              <a:rPr sz="1200" dirty="0">
                <a:latin typeface="Calibri"/>
                <a:cs typeface="Calibri"/>
              </a:rPr>
              <a:t>a </a:t>
            </a:r>
            <a:r>
              <a:rPr sz="1200" spc="-5" dirty="0">
                <a:latin typeface="Calibri"/>
                <a:cs typeface="Calibri"/>
              </a:rPr>
              <a:t>fare </a:t>
            </a:r>
            <a:r>
              <a:rPr sz="1200" dirty="0">
                <a:latin typeface="Calibri"/>
                <a:cs typeface="Calibri"/>
              </a:rPr>
              <a:t>il bis nel </a:t>
            </a:r>
            <a:r>
              <a:rPr sz="1200" spc="-5" dirty="0">
                <a:latin typeface="Calibri"/>
                <a:cs typeface="Calibri"/>
              </a:rPr>
              <a:t>Matese. Dopo </a:t>
            </a:r>
            <a:r>
              <a:rPr sz="1200" dirty="0">
                <a:latin typeface="Calibri"/>
                <a:cs typeface="Calibri"/>
              </a:rPr>
              <a:t>la </a:t>
            </a:r>
            <a:r>
              <a:rPr sz="1200" spc="-5" dirty="0">
                <a:latin typeface="Calibri"/>
                <a:cs typeface="Calibri"/>
              </a:rPr>
              <a:t>bella ... The post Festival </a:t>
            </a:r>
            <a:r>
              <a:rPr sz="1200" dirty="0">
                <a:latin typeface="Calibri"/>
                <a:cs typeface="Calibri"/>
              </a:rPr>
              <a:t>della </a:t>
            </a:r>
            <a:r>
              <a:rPr sz="1200" spc="-5" dirty="0">
                <a:latin typeface="Calibri"/>
                <a:cs typeface="Calibri"/>
              </a:rPr>
              <a:t>Cultura  Creativa 2015, tutto pronto per </a:t>
            </a:r>
            <a:r>
              <a:rPr sz="1200" dirty="0">
                <a:latin typeface="Calibri"/>
                <a:cs typeface="Calibri"/>
              </a:rPr>
              <a:t>le </a:t>
            </a:r>
            <a:r>
              <a:rPr sz="1200" spc="-5" dirty="0">
                <a:latin typeface="Calibri"/>
                <a:cs typeface="Calibri"/>
              </a:rPr>
              <a:t>scuole matesine appeared first </a:t>
            </a:r>
            <a:r>
              <a:rPr sz="1200" dirty="0">
                <a:latin typeface="Calibri"/>
                <a:cs typeface="Calibri"/>
              </a:rPr>
              <a:t>on </a:t>
            </a:r>
            <a:r>
              <a:rPr sz="1200" spc="-5" dirty="0">
                <a:latin typeface="Calibri"/>
                <a:cs typeface="Calibri"/>
              </a:rPr>
              <a:t>Clarus </a:t>
            </a:r>
            <a:r>
              <a:rPr sz="1200" dirty="0">
                <a:latin typeface="Calibri"/>
                <a:cs typeface="Calibri"/>
              </a:rPr>
              <a:t>| </a:t>
            </a:r>
            <a:r>
              <a:rPr sz="1200" spc="-5" dirty="0">
                <a:latin typeface="Calibri"/>
                <a:cs typeface="Calibri"/>
              </a:rPr>
              <a:t>Informazione  dall'Alto Casertano </a:t>
            </a:r>
            <a:r>
              <a:rPr sz="1200" dirty="0">
                <a:latin typeface="Calibri"/>
                <a:cs typeface="Calibri"/>
              </a:rPr>
              <a:t>e dal</a:t>
            </a:r>
            <a:r>
              <a:rPr sz="1200" spc="-15" dirty="0">
                <a:latin typeface="Calibri"/>
                <a:cs typeface="Calibri"/>
              </a:rPr>
              <a:t> </a:t>
            </a:r>
            <a:r>
              <a:rPr sz="1200" dirty="0">
                <a:latin typeface="Calibri"/>
                <a:cs typeface="Calibri"/>
              </a:rPr>
              <a:t>Matese.</a:t>
            </a:r>
            <a:endParaRPr sz="1200">
              <a:latin typeface="Calibri"/>
              <a:cs typeface="Calibri"/>
            </a:endParaRPr>
          </a:p>
          <a:p>
            <a:pPr>
              <a:lnSpc>
                <a:spcPct val="100000"/>
              </a:lnSpc>
              <a:spcBef>
                <a:spcPts val="20"/>
              </a:spcBef>
            </a:pPr>
            <a:endParaRPr sz="1200">
              <a:latin typeface="Times New Roman"/>
              <a:cs typeface="Times New Roman"/>
            </a:endParaRPr>
          </a:p>
          <a:p>
            <a:pPr marL="12700" marR="5080" algn="just">
              <a:lnSpc>
                <a:spcPct val="101699"/>
              </a:lnSpc>
              <a:spcBef>
                <a:spcPts val="5"/>
              </a:spcBef>
            </a:pPr>
            <a:r>
              <a:rPr sz="1200" dirty="0">
                <a:latin typeface="Calibri"/>
                <a:cs typeface="Calibri"/>
              </a:rPr>
              <a:t>Il </a:t>
            </a:r>
            <a:r>
              <a:rPr sz="1200" spc="-5" dirty="0">
                <a:latin typeface="Calibri"/>
                <a:cs typeface="Calibri"/>
              </a:rPr>
              <a:t>post </a:t>
            </a:r>
            <a:r>
              <a:rPr sz="1200" dirty="0">
                <a:latin typeface="Calibri"/>
                <a:cs typeface="Calibri"/>
              </a:rPr>
              <a:t>dal </a:t>
            </a:r>
            <a:r>
              <a:rPr sz="1200" spc="-5" dirty="0">
                <a:latin typeface="Calibri"/>
                <a:cs typeface="Calibri"/>
              </a:rPr>
              <a:t>titolo: «Festival </a:t>
            </a:r>
            <a:r>
              <a:rPr sz="1200" dirty="0">
                <a:latin typeface="Calibri"/>
                <a:cs typeface="Calibri"/>
              </a:rPr>
              <a:t>della </a:t>
            </a:r>
            <a:r>
              <a:rPr sz="1200" spc="-5" dirty="0">
                <a:latin typeface="Calibri"/>
                <a:cs typeface="Calibri"/>
              </a:rPr>
              <a:t>Cultura </a:t>
            </a:r>
            <a:r>
              <a:rPr sz="1200" spc="-10" dirty="0">
                <a:latin typeface="Calibri"/>
                <a:cs typeface="Calibri"/>
              </a:rPr>
              <a:t>Creativa </a:t>
            </a:r>
            <a:r>
              <a:rPr sz="1200" dirty="0">
                <a:latin typeface="Calibri"/>
                <a:cs typeface="Calibri"/>
              </a:rPr>
              <a:t>2015, </a:t>
            </a:r>
            <a:r>
              <a:rPr sz="1200" spc="-5" dirty="0">
                <a:latin typeface="Calibri"/>
                <a:cs typeface="Calibri"/>
              </a:rPr>
              <a:t>tutto pronto per </a:t>
            </a:r>
            <a:r>
              <a:rPr sz="1200" dirty="0">
                <a:latin typeface="Calibri"/>
                <a:cs typeface="Calibri"/>
              </a:rPr>
              <a:t>le </a:t>
            </a:r>
            <a:r>
              <a:rPr sz="1200" spc="-5" dirty="0">
                <a:latin typeface="Calibri"/>
                <a:cs typeface="Calibri"/>
              </a:rPr>
              <a:t>scuole </a:t>
            </a:r>
            <a:r>
              <a:rPr sz="1200" dirty="0">
                <a:latin typeface="Calibri"/>
                <a:cs typeface="Calibri"/>
              </a:rPr>
              <a:t>matesine» è  apparso il </a:t>
            </a:r>
            <a:r>
              <a:rPr sz="1200" spc="-5" dirty="0">
                <a:latin typeface="Calibri"/>
                <a:cs typeface="Calibri"/>
              </a:rPr>
              <a:t>giorno 10/03/2015, </a:t>
            </a:r>
            <a:r>
              <a:rPr sz="1200" dirty="0">
                <a:latin typeface="Calibri"/>
                <a:cs typeface="Calibri"/>
              </a:rPr>
              <a:t>alle ore 21:09, </a:t>
            </a:r>
            <a:r>
              <a:rPr sz="1200" spc="-5" dirty="0">
                <a:latin typeface="Calibri"/>
                <a:cs typeface="Calibri"/>
              </a:rPr>
              <a:t>sul quotidiano online </a:t>
            </a:r>
            <a:r>
              <a:rPr sz="1200" i="1" spc="-5" dirty="0">
                <a:latin typeface="Calibri"/>
                <a:cs typeface="Calibri"/>
              </a:rPr>
              <a:t>Clarus </a:t>
            </a:r>
            <a:r>
              <a:rPr sz="1200" dirty="0">
                <a:latin typeface="Calibri"/>
                <a:cs typeface="Calibri"/>
              </a:rPr>
              <a:t>dove </a:t>
            </a:r>
            <a:r>
              <a:rPr sz="1200" spc="-5" dirty="0">
                <a:latin typeface="Calibri"/>
                <a:cs typeface="Calibri"/>
              </a:rPr>
              <a:t>ogni giorno puoi  </a:t>
            </a:r>
            <a:r>
              <a:rPr sz="1200" dirty="0">
                <a:latin typeface="Calibri"/>
                <a:cs typeface="Calibri"/>
              </a:rPr>
              <a:t>trovare le </a:t>
            </a:r>
            <a:r>
              <a:rPr sz="1200" spc="-5" dirty="0">
                <a:latin typeface="Calibri"/>
                <a:cs typeface="Calibri"/>
              </a:rPr>
              <a:t>ultime notizie </a:t>
            </a:r>
            <a:r>
              <a:rPr sz="1200" dirty="0">
                <a:latin typeface="Calibri"/>
                <a:cs typeface="Calibri"/>
              </a:rPr>
              <a:t>dell'area </a:t>
            </a:r>
            <a:r>
              <a:rPr sz="1200" spc="-5" dirty="0">
                <a:latin typeface="Calibri"/>
                <a:cs typeface="Calibri"/>
              </a:rPr>
              <a:t>geografica relativa </a:t>
            </a:r>
            <a:r>
              <a:rPr sz="1200" dirty="0">
                <a:latin typeface="Calibri"/>
                <a:cs typeface="Calibri"/>
              </a:rPr>
              <a:t>a</a:t>
            </a:r>
            <a:r>
              <a:rPr sz="1200" spc="-30" dirty="0">
                <a:latin typeface="Calibri"/>
                <a:cs typeface="Calibri"/>
              </a:rPr>
              <a:t> </a:t>
            </a:r>
            <a:r>
              <a:rPr sz="1200" dirty="0">
                <a:latin typeface="Calibri"/>
                <a:cs typeface="Calibri"/>
              </a:rPr>
              <a:t>Caserta.</a:t>
            </a:r>
            <a:endParaRPr sz="1200">
              <a:latin typeface="Calibri"/>
              <a:cs typeface="Calibri"/>
            </a:endParaRPr>
          </a:p>
          <a:p>
            <a:pPr>
              <a:lnSpc>
                <a:spcPct val="100000"/>
              </a:lnSpc>
              <a:spcBef>
                <a:spcPts val="35"/>
              </a:spcBef>
            </a:pPr>
            <a:endParaRPr sz="1200">
              <a:latin typeface="Times New Roman"/>
              <a:cs typeface="Times New Roman"/>
            </a:endParaRPr>
          </a:p>
          <a:p>
            <a:pPr marL="12700" algn="just">
              <a:lnSpc>
                <a:spcPct val="100000"/>
              </a:lnSpc>
            </a:pPr>
            <a:r>
              <a:rPr sz="1200" spc="-5" dirty="0">
                <a:latin typeface="Calibri"/>
                <a:cs typeface="Calibri"/>
              </a:rPr>
              <a:t>Leggi </a:t>
            </a:r>
            <a:r>
              <a:rPr sz="1200" dirty="0">
                <a:latin typeface="Calibri"/>
                <a:cs typeface="Calibri"/>
              </a:rPr>
              <a:t>la </a:t>
            </a:r>
            <a:r>
              <a:rPr sz="1200" spc="-5" dirty="0">
                <a:latin typeface="Calibri"/>
                <a:cs typeface="Calibri"/>
              </a:rPr>
              <a:t>notizia integrale su:</a:t>
            </a:r>
            <a:r>
              <a:rPr sz="1200" spc="35" dirty="0">
                <a:latin typeface="Calibri"/>
                <a:cs typeface="Calibri"/>
              </a:rPr>
              <a:t> </a:t>
            </a:r>
            <a:r>
              <a:rPr sz="1200" b="1" u="sng" spc="-5" dirty="0">
                <a:solidFill>
                  <a:srgbClr val="0000FF"/>
                </a:solidFill>
                <a:uFill>
                  <a:solidFill>
                    <a:srgbClr val="0000FF"/>
                  </a:solidFill>
                </a:uFill>
                <a:latin typeface="Calibri"/>
                <a:cs typeface="Calibri"/>
                <a:hlinkClick r:id="rId5"/>
              </a:rPr>
              <a:t>Clarus</a:t>
            </a:r>
            <a:endParaRPr sz="1200">
              <a:latin typeface="Calibri"/>
              <a:cs typeface="Calibri"/>
            </a:endParaRPr>
          </a:p>
          <a:p>
            <a:pPr>
              <a:lnSpc>
                <a:spcPct val="100000"/>
              </a:lnSpc>
              <a:spcBef>
                <a:spcPts val="20"/>
              </a:spcBef>
            </a:pPr>
            <a:endParaRPr sz="1250">
              <a:latin typeface="Times New Roman"/>
              <a:cs typeface="Times New Roman"/>
            </a:endParaRPr>
          </a:p>
          <a:p>
            <a:pPr marL="12700" algn="just">
              <a:lnSpc>
                <a:spcPct val="100000"/>
              </a:lnSpc>
            </a:pPr>
            <a:r>
              <a:rPr sz="1000" u="sng" spc="-5" dirty="0">
                <a:solidFill>
                  <a:srgbClr val="0000FF"/>
                </a:solidFill>
                <a:uFill>
                  <a:solidFill>
                    <a:srgbClr val="0000FF"/>
                  </a:solidFill>
                </a:uFill>
                <a:latin typeface="Calibri"/>
                <a:cs typeface="Calibri"/>
                <a:hlinkClick r:id="rId3"/>
              </a:rPr>
              <a:t>Home</a:t>
            </a:r>
            <a:r>
              <a:rPr sz="1000" spc="-5" dirty="0">
                <a:solidFill>
                  <a:srgbClr val="0000FF"/>
                </a:solidFill>
                <a:latin typeface="Calibri"/>
                <a:cs typeface="Calibri"/>
                <a:hlinkClick r:id="rId3"/>
              </a:rPr>
              <a:t> </a:t>
            </a:r>
            <a:r>
              <a:rPr sz="1000" spc="-5" dirty="0">
                <a:latin typeface="Calibri"/>
                <a:cs typeface="Calibri"/>
              </a:rPr>
              <a:t>» </a:t>
            </a:r>
            <a:r>
              <a:rPr sz="1000" u="sng" spc="-5" dirty="0">
                <a:solidFill>
                  <a:srgbClr val="0000FF"/>
                </a:solidFill>
                <a:uFill>
                  <a:solidFill>
                    <a:srgbClr val="0000FF"/>
                  </a:solidFill>
                </a:uFill>
                <a:latin typeface="Calibri"/>
                <a:cs typeface="Calibri"/>
                <a:hlinkClick r:id="rId6"/>
              </a:rPr>
              <a:t>Arte e Cultura</a:t>
            </a:r>
            <a:r>
              <a:rPr sz="1000" spc="-5" dirty="0">
                <a:solidFill>
                  <a:srgbClr val="0000FF"/>
                </a:solidFill>
                <a:latin typeface="Calibri"/>
                <a:cs typeface="Calibri"/>
                <a:hlinkClick r:id="rId6"/>
              </a:rPr>
              <a:t> </a:t>
            </a:r>
            <a:r>
              <a:rPr sz="1000" spc="-5" dirty="0">
                <a:latin typeface="Calibri"/>
                <a:cs typeface="Calibri"/>
              </a:rPr>
              <a:t>» Festival della Cultura Creativa </a:t>
            </a:r>
            <a:r>
              <a:rPr sz="1000" dirty="0">
                <a:latin typeface="Calibri"/>
                <a:cs typeface="Calibri"/>
              </a:rPr>
              <a:t>2015, </a:t>
            </a:r>
            <a:r>
              <a:rPr sz="1000" spc="-5" dirty="0">
                <a:latin typeface="Calibri"/>
                <a:cs typeface="Calibri"/>
              </a:rPr>
              <a:t>tutto pronto per le scuole</a:t>
            </a:r>
            <a:r>
              <a:rPr sz="1000" spc="110" dirty="0">
                <a:latin typeface="Calibri"/>
                <a:cs typeface="Calibri"/>
              </a:rPr>
              <a:t> </a:t>
            </a:r>
            <a:r>
              <a:rPr sz="1000" spc="-5" dirty="0">
                <a:latin typeface="Calibri"/>
                <a:cs typeface="Calibri"/>
              </a:rPr>
              <a:t>matesine</a:t>
            </a:r>
            <a:endParaRPr sz="1000">
              <a:latin typeface="Calibri"/>
              <a:cs typeface="Calibri"/>
            </a:endParaRPr>
          </a:p>
        </p:txBody>
      </p:sp>
      <p:sp>
        <p:nvSpPr>
          <p:cNvPr id="8" name="object 8"/>
          <p:cNvSpPr txBox="1"/>
          <p:nvPr/>
        </p:nvSpPr>
        <p:spPr>
          <a:xfrm>
            <a:off x="706627" y="9198050"/>
            <a:ext cx="5801360" cy="641985"/>
          </a:xfrm>
          <a:prstGeom prst="rect">
            <a:avLst/>
          </a:prstGeom>
        </p:spPr>
        <p:txBody>
          <a:bodyPr vert="horz" wrap="square" lIns="0" tIns="6985" rIns="0" bIns="0" rtlCol="0">
            <a:spAutoFit/>
          </a:bodyPr>
          <a:lstStyle/>
          <a:p>
            <a:pPr marL="12700" marR="5080">
              <a:lnSpc>
                <a:spcPct val="102000"/>
              </a:lnSpc>
              <a:spcBef>
                <a:spcPts val="55"/>
              </a:spcBef>
            </a:pPr>
            <a:r>
              <a:rPr sz="2000" b="1" spc="-10" dirty="0">
                <a:latin typeface="Calibri"/>
                <a:cs typeface="Calibri"/>
              </a:rPr>
              <a:t>Festival </a:t>
            </a:r>
            <a:r>
              <a:rPr sz="2000" b="1" dirty="0">
                <a:latin typeface="Calibri"/>
                <a:cs typeface="Calibri"/>
              </a:rPr>
              <a:t>della </a:t>
            </a:r>
            <a:r>
              <a:rPr sz="2000" b="1" spc="-10" dirty="0">
                <a:latin typeface="Calibri"/>
                <a:cs typeface="Calibri"/>
              </a:rPr>
              <a:t>Cultura </a:t>
            </a:r>
            <a:r>
              <a:rPr sz="2000" b="1" spc="-15" dirty="0">
                <a:latin typeface="Calibri"/>
                <a:cs typeface="Calibri"/>
              </a:rPr>
              <a:t>Creativa </a:t>
            </a:r>
            <a:r>
              <a:rPr sz="2000" b="1" dirty="0">
                <a:latin typeface="Calibri"/>
                <a:cs typeface="Calibri"/>
              </a:rPr>
              <a:t>2015, </a:t>
            </a:r>
            <a:r>
              <a:rPr sz="2000" b="1" spc="-10" dirty="0">
                <a:latin typeface="Calibri"/>
                <a:cs typeface="Calibri"/>
              </a:rPr>
              <a:t>tutto </a:t>
            </a:r>
            <a:r>
              <a:rPr sz="2000" b="1" spc="-15" dirty="0">
                <a:latin typeface="Calibri"/>
                <a:cs typeface="Calibri"/>
              </a:rPr>
              <a:t>pronto </a:t>
            </a:r>
            <a:r>
              <a:rPr sz="2000" b="1" dirty="0">
                <a:latin typeface="Calibri"/>
                <a:cs typeface="Calibri"/>
              </a:rPr>
              <a:t>per le  scuole</a:t>
            </a:r>
            <a:r>
              <a:rPr sz="2000" b="1" spc="-15" dirty="0">
                <a:latin typeface="Calibri"/>
                <a:cs typeface="Calibri"/>
              </a:rPr>
              <a:t> </a:t>
            </a:r>
            <a:r>
              <a:rPr sz="2000" b="1" spc="-10" dirty="0">
                <a:latin typeface="Calibri"/>
                <a:cs typeface="Calibri"/>
              </a:rPr>
              <a:t>matesine</a:t>
            </a:r>
            <a:endParaRPr sz="2000">
              <a:latin typeface="Calibri"/>
              <a:cs typeface="Calibri"/>
            </a:endParaRPr>
          </a:p>
        </p:txBody>
      </p:sp>
      <p:sp>
        <p:nvSpPr>
          <p:cNvPr id="9" name="object 9"/>
          <p:cNvSpPr/>
          <p:nvPr/>
        </p:nvSpPr>
        <p:spPr>
          <a:xfrm>
            <a:off x="2741929" y="2196030"/>
            <a:ext cx="1952624" cy="609172"/>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29615" y="3952493"/>
            <a:ext cx="133350" cy="133350"/>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1508378" y="7035291"/>
            <a:ext cx="4542790" cy="1985645"/>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7785">
              <a:lnSpc>
                <a:spcPts val="1839"/>
              </a:lnSpc>
            </a:pPr>
            <a:r>
              <a:rPr sz="1600" b="1" spc="-5" dirty="0">
                <a:latin typeface="Arial"/>
                <a:cs typeface="Arial"/>
              </a:rPr>
              <a:t>It.</a:t>
            </a:r>
            <a:r>
              <a:rPr sz="1600" b="1" spc="-15" dirty="0">
                <a:latin typeface="Arial"/>
                <a:cs typeface="Arial"/>
              </a:rPr>
              <a:t>g</a:t>
            </a:r>
            <a:r>
              <a:rPr sz="1600" b="1" spc="5" dirty="0">
                <a:latin typeface="Arial"/>
                <a:cs typeface="Arial"/>
              </a:rPr>
              <a:t>e</a:t>
            </a:r>
            <a:r>
              <a:rPr sz="1600" b="1" spc="-5" dirty="0">
                <a:latin typeface="Arial"/>
                <a:cs typeface="Arial"/>
              </a:rPr>
              <a:t>os</a:t>
            </a:r>
            <a:r>
              <a:rPr sz="1600" b="1" spc="-1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s.com  10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01341"/>
            <a:ext cx="6149975" cy="6609715"/>
          </a:xfrm>
          <a:prstGeom prst="rect">
            <a:avLst/>
          </a:prstGeom>
        </p:spPr>
        <p:txBody>
          <a:bodyPr vert="horz" wrap="square" lIns="0" tIns="12065" rIns="0" bIns="0" rtlCol="0">
            <a:spAutoFit/>
          </a:bodyPr>
          <a:lstStyle/>
          <a:p>
            <a:pPr marL="12700">
              <a:lnSpc>
                <a:spcPct val="100000"/>
              </a:lnSpc>
              <a:spcBef>
                <a:spcPts val="95"/>
              </a:spcBef>
            </a:pPr>
            <a:r>
              <a:rPr sz="1000" spc="-5" dirty="0">
                <a:latin typeface="Calibri"/>
                <a:cs typeface="Calibri"/>
              </a:rPr>
              <a:t>in </a:t>
            </a:r>
            <a:r>
              <a:rPr sz="1000" u="sng" spc="-5" dirty="0">
                <a:solidFill>
                  <a:srgbClr val="0000FF"/>
                </a:solidFill>
                <a:uFill>
                  <a:solidFill>
                    <a:srgbClr val="0000FF"/>
                  </a:solidFill>
                </a:uFill>
                <a:latin typeface="Calibri"/>
                <a:cs typeface="Calibri"/>
                <a:hlinkClick r:id="rId3"/>
              </a:rPr>
              <a:t>Arte e Cultura</a:t>
            </a:r>
            <a:r>
              <a:rPr sz="1000" spc="-5" dirty="0">
                <a:latin typeface="Calibri"/>
                <a:cs typeface="Calibri"/>
                <a:hlinkClick r:id="rId3"/>
              </a:rPr>
              <a:t>, </a:t>
            </a:r>
            <a:r>
              <a:rPr sz="1000" u="sng" spc="-5" dirty="0">
                <a:solidFill>
                  <a:srgbClr val="0000FF"/>
                </a:solidFill>
                <a:uFill>
                  <a:solidFill>
                    <a:srgbClr val="0000FF"/>
                  </a:solidFill>
                </a:uFill>
                <a:latin typeface="Calibri"/>
                <a:cs typeface="Calibri"/>
                <a:hlinkClick r:id="rId4"/>
              </a:rPr>
              <a:t>Scuola</a:t>
            </a:r>
            <a:r>
              <a:rPr sz="1000" spc="-5" dirty="0">
                <a:solidFill>
                  <a:srgbClr val="0000FF"/>
                </a:solidFill>
                <a:latin typeface="Calibri"/>
                <a:cs typeface="Calibri"/>
                <a:hlinkClick r:id="rId4"/>
              </a:rPr>
              <a:t> </a:t>
            </a:r>
            <a:r>
              <a:rPr sz="1000" spc="-5" dirty="0">
                <a:latin typeface="Calibri"/>
                <a:cs typeface="Calibri"/>
              </a:rPr>
              <a:t>10 marzo</a:t>
            </a:r>
            <a:r>
              <a:rPr sz="1000" spc="25" dirty="0">
                <a:latin typeface="Calibri"/>
                <a:cs typeface="Calibri"/>
              </a:rPr>
              <a:t> </a:t>
            </a:r>
            <a:r>
              <a:rPr sz="1000" spc="-5" dirty="0">
                <a:latin typeface="Calibri"/>
                <a:cs typeface="Calibri"/>
              </a:rPr>
              <a:t>2015</a:t>
            </a:r>
            <a:endParaRPr sz="1000">
              <a:latin typeface="Calibri"/>
              <a:cs typeface="Calibri"/>
            </a:endParaRPr>
          </a:p>
          <a:p>
            <a:pPr>
              <a:lnSpc>
                <a:spcPct val="100000"/>
              </a:lnSpc>
              <a:spcBef>
                <a:spcPts val="30"/>
              </a:spcBef>
            </a:pPr>
            <a:endParaRPr sz="1050">
              <a:latin typeface="Times New Roman"/>
              <a:cs typeface="Times New Roman"/>
            </a:endParaRPr>
          </a:p>
          <a:p>
            <a:pPr marL="12700" marR="5715">
              <a:lnSpc>
                <a:spcPct val="116700"/>
              </a:lnSpc>
            </a:pPr>
            <a:r>
              <a:rPr sz="900" b="1" i="1" spc="-5" dirty="0">
                <a:solidFill>
                  <a:srgbClr val="4F81BC"/>
                </a:solidFill>
                <a:latin typeface="Calibri"/>
                <a:cs typeface="Calibri"/>
              </a:rPr>
              <a:t>L’Alfabeto del Mondo: </a:t>
            </a:r>
            <a:r>
              <a:rPr sz="900" b="1" i="1" dirty="0">
                <a:solidFill>
                  <a:srgbClr val="4F81BC"/>
                </a:solidFill>
                <a:latin typeface="Calibri"/>
                <a:cs typeface="Calibri"/>
              </a:rPr>
              <a:t>si </a:t>
            </a:r>
            <a:r>
              <a:rPr sz="900" b="1" i="1" spc="-5" dirty="0">
                <a:solidFill>
                  <a:srgbClr val="4F81BC"/>
                </a:solidFill>
                <a:latin typeface="Calibri"/>
                <a:cs typeface="Calibri"/>
              </a:rPr>
              <a:t>svolgerà </a:t>
            </a:r>
            <a:r>
              <a:rPr sz="900" b="1" i="1" dirty="0">
                <a:solidFill>
                  <a:srgbClr val="4F81BC"/>
                </a:solidFill>
                <a:latin typeface="Calibri"/>
                <a:cs typeface="Calibri"/>
              </a:rPr>
              <a:t>dal 16 al 22 </a:t>
            </a:r>
            <a:r>
              <a:rPr sz="900" b="1" i="1" spc="-5" dirty="0">
                <a:solidFill>
                  <a:srgbClr val="4F81BC"/>
                </a:solidFill>
                <a:latin typeface="Calibri"/>
                <a:cs typeface="Calibri"/>
              </a:rPr>
              <a:t>marzo la </a:t>
            </a:r>
            <a:r>
              <a:rPr sz="900" b="1" i="1" dirty="0">
                <a:solidFill>
                  <a:srgbClr val="4F81BC"/>
                </a:solidFill>
                <a:latin typeface="Calibri"/>
                <a:cs typeface="Calibri"/>
              </a:rPr>
              <a:t>II </a:t>
            </a:r>
            <a:r>
              <a:rPr sz="900" b="1" i="1" spc="-5" dirty="0">
                <a:solidFill>
                  <a:srgbClr val="4F81BC"/>
                </a:solidFill>
                <a:latin typeface="Calibri"/>
                <a:cs typeface="Calibri"/>
              </a:rPr>
              <a:t>edizione del Festival della Cultura Creativa, promosso nelle </a:t>
            </a:r>
            <a:r>
              <a:rPr sz="900" b="1" i="1" spc="10" dirty="0">
                <a:solidFill>
                  <a:srgbClr val="4F81BC"/>
                </a:solidFill>
                <a:latin typeface="Calibri"/>
                <a:cs typeface="Calibri"/>
              </a:rPr>
              <a:t>scuole </a:t>
            </a:r>
            <a:r>
              <a:rPr sz="900" b="1" i="1" spc="-5" dirty="0">
                <a:solidFill>
                  <a:srgbClr val="4F81BC"/>
                </a:solidFill>
                <a:latin typeface="Calibri"/>
                <a:cs typeface="Calibri"/>
              </a:rPr>
              <a:t>del  Matese dalla Banca Capasso</a:t>
            </a:r>
            <a:endParaRPr sz="900">
              <a:latin typeface="Calibri"/>
              <a:cs typeface="Calibri"/>
            </a:endParaRPr>
          </a:p>
          <a:p>
            <a:pPr>
              <a:lnSpc>
                <a:spcPct val="100000"/>
              </a:lnSpc>
            </a:pPr>
            <a:endParaRPr sz="900">
              <a:latin typeface="Times New Roman"/>
              <a:cs typeface="Times New Roman"/>
            </a:endParaRPr>
          </a:p>
          <a:p>
            <a:pPr marL="12700" marR="5080" algn="just">
              <a:lnSpc>
                <a:spcPct val="101699"/>
              </a:lnSpc>
              <a:spcBef>
                <a:spcPts val="525"/>
              </a:spcBef>
            </a:pPr>
            <a:r>
              <a:rPr sz="1050" b="1" dirty="0">
                <a:latin typeface="Calibri"/>
                <a:cs typeface="Calibri"/>
              </a:rPr>
              <a:t>La Redazione </a:t>
            </a:r>
            <a:r>
              <a:rPr sz="1050" dirty="0">
                <a:latin typeface="Calibri"/>
                <a:cs typeface="Calibri"/>
              </a:rPr>
              <a:t>– </a:t>
            </a:r>
            <a:r>
              <a:rPr sz="1050" spc="-5" dirty="0">
                <a:latin typeface="Calibri"/>
                <a:cs typeface="Calibri"/>
              </a:rPr>
              <a:t>Il </a:t>
            </a:r>
            <a:r>
              <a:rPr sz="1050" b="1" spc="-5" dirty="0">
                <a:latin typeface="Calibri"/>
                <a:cs typeface="Calibri"/>
              </a:rPr>
              <a:t>Festival della Cultura Creativa</a:t>
            </a:r>
            <a:r>
              <a:rPr sz="1050" spc="-5" dirty="0">
                <a:latin typeface="Calibri"/>
                <a:cs typeface="Calibri"/>
              </a:rPr>
              <a:t>, iniziativa promossa delle banche d’Italia coordinate </a:t>
            </a:r>
            <a:r>
              <a:rPr sz="1050" dirty="0">
                <a:latin typeface="Calibri"/>
                <a:cs typeface="Calibri"/>
              </a:rPr>
              <a:t>dall’ABI  </a:t>
            </a:r>
            <a:r>
              <a:rPr sz="1050" spc="-5" dirty="0">
                <a:latin typeface="Calibri"/>
                <a:cs typeface="Calibri"/>
              </a:rPr>
              <a:t>(Associazione Bancaria Italiana), si prepara </a:t>
            </a:r>
            <a:r>
              <a:rPr sz="1050" dirty="0">
                <a:latin typeface="Calibri"/>
                <a:cs typeface="Calibri"/>
              </a:rPr>
              <a:t>a </a:t>
            </a:r>
            <a:r>
              <a:rPr sz="1050" spc="-5" dirty="0">
                <a:latin typeface="Calibri"/>
                <a:cs typeface="Calibri"/>
              </a:rPr>
              <a:t>fare </a:t>
            </a:r>
            <a:r>
              <a:rPr sz="1050" dirty="0">
                <a:latin typeface="Calibri"/>
                <a:cs typeface="Calibri"/>
              </a:rPr>
              <a:t>il </a:t>
            </a:r>
            <a:r>
              <a:rPr sz="1050" spc="-5" dirty="0">
                <a:latin typeface="Calibri"/>
                <a:cs typeface="Calibri"/>
              </a:rPr>
              <a:t>bis nel </a:t>
            </a:r>
            <a:r>
              <a:rPr sz="1050" dirty="0">
                <a:latin typeface="Calibri"/>
                <a:cs typeface="Calibri"/>
              </a:rPr>
              <a:t>Matese. </a:t>
            </a:r>
            <a:r>
              <a:rPr sz="1050" spc="-5" dirty="0">
                <a:latin typeface="Calibri"/>
                <a:cs typeface="Calibri"/>
              </a:rPr>
              <a:t>Dopo </a:t>
            </a:r>
            <a:r>
              <a:rPr sz="1050" dirty="0">
                <a:latin typeface="Calibri"/>
                <a:cs typeface="Calibri"/>
              </a:rPr>
              <a:t>la </a:t>
            </a:r>
            <a:r>
              <a:rPr sz="1050" spc="-5" dirty="0">
                <a:latin typeface="Calibri"/>
                <a:cs typeface="Calibri"/>
              </a:rPr>
              <a:t>bella </a:t>
            </a:r>
            <a:r>
              <a:rPr sz="1050" dirty="0">
                <a:latin typeface="Calibri"/>
                <a:cs typeface="Calibri"/>
              </a:rPr>
              <a:t>edizione </a:t>
            </a:r>
            <a:r>
              <a:rPr sz="1050" spc="-5" dirty="0">
                <a:latin typeface="Calibri"/>
                <a:cs typeface="Calibri"/>
              </a:rPr>
              <a:t>sul </a:t>
            </a:r>
            <a:r>
              <a:rPr sz="1050" dirty="0">
                <a:latin typeface="Calibri"/>
                <a:cs typeface="Calibri"/>
              </a:rPr>
              <a:t>tema </a:t>
            </a:r>
            <a:r>
              <a:rPr sz="1050" spc="-5" dirty="0">
                <a:latin typeface="Calibri"/>
                <a:cs typeface="Calibri"/>
              </a:rPr>
              <a:t>del “Museo  immaginario”che l’anno scorso </a:t>
            </a:r>
            <a:r>
              <a:rPr sz="1050" dirty="0">
                <a:latin typeface="Calibri"/>
                <a:cs typeface="Calibri"/>
              </a:rPr>
              <a:t>vide </a:t>
            </a:r>
            <a:r>
              <a:rPr sz="1050" spc="-5" dirty="0">
                <a:latin typeface="Calibri"/>
                <a:cs typeface="Calibri"/>
              </a:rPr>
              <a:t>protagonisti </a:t>
            </a:r>
            <a:r>
              <a:rPr sz="1050" dirty="0">
                <a:latin typeface="Calibri"/>
                <a:cs typeface="Calibri"/>
              </a:rPr>
              <a:t>i giovani </a:t>
            </a:r>
            <a:r>
              <a:rPr sz="1050" spc="-5" dirty="0">
                <a:latin typeface="Calibri"/>
                <a:cs typeface="Calibri"/>
              </a:rPr>
              <a:t>studenti delle scuole di </a:t>
            </a:r>
            <a:r>
              <a:rPr sz="1050" dirty="0">
                <a:latin typeface="Calibri"/>
                <a:cs typeface="Calibri"/>
              </a:rPr>
              <a:t>Alife, </a:t>
            </a:r>
            <a:r>
              <a:rPr sz="1050" spc="-5" dirty="0">
                <a:latin typeface="Calibri"/>
                <a:cs typeface="Calibri"/>
              </a:rPr>
              <a:t>Piedimonte Matese </a:t>
            </a:r>
            <a:r>
              <a:rPr sz="1050" dirty="0">
                <a:latin typeface="Calibri"/>
                <a:cs typeface="Calibri"/>
              </a:rPr>
              <a:t>e  </a:t>
            </a:r>
            <a:r>
              <a:rPr sz="1050" spc="-5" dirty="0">
                <a:latin typeface="Calibri"/>
                <a:cs typeface="Calibri"/>
              </a:rPr>
              <a:t>Faicchio, anche per </a:t>
            </a:r>
            <a:r>
              <a:rPr sz="1050" dirty="0">
                <a:latin typeface="Calibri"/>
                <a:cs typeface="Calibri"/>
              </a:rPr>
              <a:t>il 2015 la </a:t>
            </a:r>
            <a:r>
              <a:rPr sz="1050" b="1" dirty="0">
                <a:latin typeface="Calibri"/>
                <a:cs typeface="Calibri"/>
              </a:rPr>
              <a:t>Banca Capasso Antonio </a:t>
            </a:r>
            <a:r>
              <a:rPr sz="1050" dirty="0">
                <a:latin typeface="Calibri"/>
                <a:cs typeface="Calibri"/>
              </a:rPr>
              <a:t>ha </a:t>
            </a:r>
            <a:r>
              <a:rPr sz="1050" spc="-5" dirty="0">
                <a:latin typeface="Calibri"/>
                <a:cs typeface="Calibri"/>
              </a:rPr>
              <a:t>voluto </a:t>
            </a:r>
            <a:r>
              <a:rPr sz="1050" dirty="0">
                <a:latin typeface="Calibri"/>
                <a:cs typeface="Calibri"/>
              </a:rPr>
              <a:t>coinvolgere il territorio </a:t>
            </a:r>
            <a:r>
              <a:rPr sz="1050" spc="-5" dirty="0">
                <a:latin typeface="Calibri"/>
                <a:cs typeface="Calibri"/>
              </a:rPr>
              <a:t>matesino </a:t>
            </a:r>
            <a:r>
              <a:rPr sz="1050" dirty="0">
                <a:latin typeface="Calibri"/>
                <a:cs typeface="Calibri"/>
              </a:rPr>
              <a:t>in </a:t>
            </a:r>
            <a:r>
              <a:rPr sz="1050" spc="-5" dirty="0">
                <a:latin typeface="Calibri"/>
                <a:cs typeface="Calibri"/>
              </a:rPr>
              <a:t>questa  manifestazione che </a:t>
            </a:r>
            <a:r>
              <a:rPr sz="1050" dirty="0">
                <a:latin typeface="Calibri"/>
                <a:cs typeface="Calibri"/>
              </a:rPr>
              <a:t>vuole </a:t>
            </a:r>
            <a:r>
              <a:rPr sz="1050" spc="-5" dirty="0">
                <a:latin typeface="Calibri"/>
                <a:cs typeface="Calibri"/>
              </a:rPr>
              <a:t>avvicinare bambini </a:t>
            </a:r>
            <a:r>
              <a:rPr sz="1050" dirty="0">
                <a:latin typeface="Calibri"/>
                <a:cs typeface="Calibri"/>
              </a:rPr>
              <a:t>e </a:t>
            </a:r>
            <a:r>
              <a:rPr sz="1050" spc="-5" dirty="0">
                <a:latin typeface="Calibri"/>
                <a:cs typeface="Calibri"/>
              </a:rPr>
              <a:t>ragazzi </a:t>
            </a:r>
            <a:r>
              <a:rPr sz="1050" dirty="0">
                <a:latin typeface="Calibri"/>
                <a:cs typeface="Calibri"/>
              </a:rPr>
              <a:t>al </a:t>
            </a:r>
            <a:r>
              <a:rPr sz="1050" spc="-5" dirty="0">
                <a:latin typeface="Calibri"/>
                <a:cs typeface="Calibri"/>
              </a:rPr>
              <a:t>mondo della cultura </a:t>
            </a:r>
            <a:r>
              <a:rPr sz="1050" dirty="0">
                <a:latin typeface="Calibri"/>
                <a:cs typeface="Calibri"/>
              </a:rPr>
              <a:t>e </a:t>
            </a:r>
            <a:r>
              <a:rPr sz="1050" spc="-5" dirty="0">
                <a:latin typeface="Calibri"/>
                <a:cs typeface="Calibri"/>
              </a:rPr>
              <a:t>della creatività, attingendo  all’arte, archeologia, musica, canto, fotografia, tecnologie digitali, così </a:t>
            </a:r>
            <a:r>
              <a:rPr sz="1050" dirty="0">
                <a:latin typeface="Calibri"/>
                <a:cs typeface="Calibri"/>
              </a:rPr>
              <a:t>da </a:t>
            </a:r>
            <a:r>
              <a:rPr sz="1050" spc="-5" dirty="0">
                <a:latin typeface="Calibri"/>
                <a:cs typeface="Calibri"/>
              </a:rPr>
              <a:t>aprire </a:t>
            </a:r>
            <a:r>
              <a:rPr sz="1050" dirty="0">
                <a:latin typeface="Calibri"/>
                <a:cs typeface="Calibri"/>
              </a:rPr>
              <a:t>le </a:t>
            </a:r>
            <a:r>
              <a:rPr sz="1050" spc="-5" dirty="0">
                <a:latin typeface="Calibri"/>
                <a:cs typeface="Calibri"/>
              </a:rPr>
              <a:t>porte dei ragazzi </a:t>
            </a:r>
            <a:r>
              <a:rPr sz="1050" dirty="0">
                <a:latin typeface="Calibri"/>
                <a:cs typeface="Calibri"/>
              </a:rPr>
              <a:t>a </a:t>
            </a:r>
            <a:r>
              <a:rPr sz="1050" spc="-5" dirty="0">
                <a:latin typeface="Calibri"/>
                <a:cs typeface="Calibri"/>
              </a:rPr>
              <a:t>tanti  percorsi figurativi </a:t>
            </a:r>
            <a:r>
              <a:rPr sz="1050" dirty="0">
                <a:latin typeface="Calibri"/>
                <a:cs typeface="Calibri"/>
              </a:rPr>
              <a:t>e </a:t>
            </a:r>
            <a:r>
              <a:rPr sz="1050" spc="-5" dirty="0">
                <a:latin typeface="Calibri"/>
                <a:cs typeface="Calibri"/>
              </a:rPr>
              <a:t>linguistici per sperimentare </a:t>
            </a:r>
            <a:r>
              <a:rPr sz="1050" dirty="0">
                <a:latin typeface="Calibri"/>
                <a:cs typeface="Calibri"/>
              </a:rPr>
              <a:t>le </a:t>
            </a:r>
            <a:r>
              <a:rPr sz="1050" spc="-5" dirty="0">
                <a:latin typeface="Calibri"/>
                <a:cs typeface="Calibri"/>
              </a:rPr>
              <a:t>potenzialità della loro fantasia </a:t>
            </a:r>
            <a:r>
              <a:rPr sz="1050" dirty="0">
                <a:latin typeface="Calibri"/>
                <a:cs typeface="Calibri"/>
              </a:rPr>
              <a:t>e </a:t>
            </a:r>
            <a:r>
              <a:rPr sz="1050" spc="-5" dirty="0">
                <a:latin typeface="Calibri"/>
                <a:cs typeface="Calibri"/>
              </a:rPr>
              <a:t>costruire infiniti racconti.  Quest’anno saranno </a:t>
            </a:r>
            <a:r>
              <a:rPr sz="1050" spc="-10" dirty="0">
                <a:latin typeface="Calibri"/>
                <a:cs typeface="Calibri"/>
              </a:rPr>
              <a:t>le </a:t>
            </a:r>
            <a:r>
              <a:rPr sz="1050" spc="-5" dirty="0">
                <a:latin typeface="Calibri"/>
                <a:cs typeface="Calibri"/>
              </a:rPr>
              <a:t>scuole di Sant’Angelo d’Alife, </a:t>
            </a:r>
            <a:r>
              <a:rPr sz="1050" dirty="0">
                <a:latin typeface="Calibri"/>
                <a:cs typeface="Calibri"/>
              </a:rPr>
              <a:t>San </a:t>
            </a:r>
            <a:r>
              <a:rPr sz="1050" spc="-5" dirty="0">
                <a:latin typeface="Calibri"/>
                <a:cs typeface="Calibri"/>
              </a:rPr>
              <a:t>Potito Sannitico, Castello </a:t>
            </a:r>
            <a:r>
              <a:rPr sz="1050" dirty="0">
                <a:latin typeface="Calibri"/>
                <a:cs typeface="Calibri"/>
              </a:rPr>
              <a:t>Matese e San Gregorio  Matese a </a:t>
            </a:r>
            <a:r>
              <a:rPr sz="1050" spc="-5" dirty="0">
                <a:latin typeface="Calibri"/>
                <a:cs typeface="Calibri"/>
              </a:rPr>
              <a:t>partecipare </a:t>
            </a:r>
            <a:r>
              <a:rPr sz="1050" dirty="0">
                <a:latin typeface="Calibri"/>
                <a:cs typeface="Calibri"/>
              </a:rPr>
              <a:t>a </a:t>
            </a:r>
            <a:r>
              <a:rPr sz="1050" spc="-5" dirty="0">
                <a:latin typeface="Calibri"/>
                <a:cs typeface="Calibri"/>
              </a:rPr>
              <a:t>questo </a:t>
            </a:r>
            <a:r>
              <a:rPr sz="1050" dirty="0">
                <a:latin typeface="Calibri"/>
                <a:cs typeface="Calibri"/>
              </a:rPr>
              <a:t>evento, </a:t>
            </a:r>
            <a:r>
              <a:rPr sz="1050" spc="-5" dirty="0">
                <a:latin typeface="Calibri"/>
                <a:cs typeface="Calibri"/>
              </a:rPr>
              <a:t>che nella settimana </a:t>
            </a:r>
            <a:r>
              <a:rPr sz="1050" b="1" spc="-5" dirty="0">
                <a:latin typeface="Calibri"/>
                <a:cs typeface="Calibri"/>
              </a:rPr>
              <a:t>dal </a:t>
            </a:r>
            <a:r>
              <a:rPr sz="1050" b="1" dirty="0">
                <a:latin typeface="Calibri"/>
                <a:cs typeface="Calibri"/>
              </a:rPr>
              <a:t>16 </a:t>
            </a:r>
            <a:r>
              <a:rPr sz="1050" b="1" spc="-5" dirty="0">
                <a:latin typeface="Calibri"/>
                <a:cs typeface="Calibri"/>
              </a:rPr>
              <a:t>al 22 </a:t>
            </a:r>
            <a:r>
              <a:rPr sz="1050" b="1" dirty="0">
                <a:latin typeface="Calibri"/>
                <a:cs typeface="Calibri"/>
              </a:rPr>
              <a:t>marzo </a:t>
            </a:r>
            <a:r>
              <a:rPr sz="1050" spc="-5" dirty="0">
                <a:latin typeface="Calibri"/>
                <a:cs typeface="Calibri"/>
              </a:rPr>
              <a:t>proporrà </a:t>
            </a:r>
            <a:r>
              <a:rPr sz="1050" dirty="0">
                <a:latin typeface="Calibri"/>
                <a:cs typeface="Calibri"/>
              </a:rPr>
              <a:t>in </a:t>
            </a:r>
            <a:r>
              <a:rPr sz="1050" spc="-5" dirty="0">
                <a:latin typeface="Calibri"/>
                <a:cs typeface="Calibri"/>
              </a:rPr>
              <a:t>tutto </a:t>
            </a:r>
            <a:r>
              <a:rPr sz="1050" dirty="0">
                <a:latin typeface="Calibri"/>
                <a:cs typeface="Calibri"/>
              </a:rPr>
              <a:t>il </a:t>
            </a:r>
            <a:r>
              <a:rPr sz="1050" spc="-5" dirty="0">
                <a:latin typeface="Calibri"/>
                <a:cs typeface="Calibri"/>
              </a:rPr>
              <a:t>Paese una  lunga </a:t>
            </a:r>
            <a:r>
              <a:rPr sz="1050" dirty="0">
                <a:latin typeface="Calibri"/>
                <a:cs typeface="Calibri"/>
              </a:rPr>
              <a:t>serie </a:t>
            </a:r>
            <a:r>
              <a:rPr sz="1050" spc="-5" dirty="0">
                <a:latin typeface="Calibri"/>
                <a:cs typeface="Calibri"/>
              </a:rPr>
              <a:t>di iniziative per stimolare </a:t>
            </a:r>
            <a:r>
              <a:rPr sz="1050" dirty="0">
                <a:latin typeface="Calibri"/>
                <a:cs typeface="Calibri"/>
              </a:rPr>
              <a:t>la mente </a:t>
            </a:r>
            <a:r>
              <a:rPr sz="1050" spc="-5" dirty="0">
                <a:latin typeface="Calibri"/>
                <a:cs typeface="Calibri"/>
              </a:rPr>
              <a:t>di oltre diecimila studenti.  </a:t>
            </a:r>
            <a:r>
              <a:rPr sz="1050" dirty="0">
                <a:latin typeface="Calibri"/>
                <a:cs typeface="Calibri"/>
              </a:rPr>
              <a:t>Il tema </a:t>
            </a:r>
            <a:r>
              <a:rPr sz="1050" spc="-5" dirty="0">
                <a:latin typeface="Calibri"/>
                <a:cs typeface="Calibri"/>
              </a:rPr>
              <a:t>scelto per </a:t>
            </a:r>
            <a:r>
              <a:rPr sz="1050" dirty="0">
                <a:latin typeface="Calibri"/>
                <a:cs typeface="Calibri"/>
              </a:rPr>
              <a:t>la </a:t>
            </a:r>
            <a:r>
              <a:rPr sz="1050" spc="-5" dirty="0">
                <a:latin typeface="Calibri"/>
                <a:cs typeface="Calibri"/>
              </a:rPr>
              <a:t>seconda </a:t>
            </a:r>
            <a:r>
              <a:rPr sz="1050" dirty="0">
                <a:latin typeface="Calibri"/>
                <a:cs typeface="Calibri"/>
              </a:rPr>
              <a:t>edizione è </a:t>
            </a:r>
            <a:r>
              <a:rPr sz="1050" spc="-5" dirty="0">
                <a:latin typeface="Calibri"/>
                <a:cs typeface="Calibri"/>
              </a:rPr>
              <a:t>“</a:t>
            </a:r>
            <a:r>
              <a:rPr sz="1050" i="1" spc="-5" dirty="0">
                <a:latin typeface="Calibri"/>
                <a:cs typeface="Calibri"/>
              </a:rPr>
              <a:t>L’alfabeto del Mondo</a:t>
            </a:r>
            <a:r>
              <a:rPr sz="1050" spc="-5" dirty="0">
                <a:latin typeface="Calibri"/>
                <a:cs typeface="Calibri"/>
              </a:rPr>
              <a:t>”, </a:t>
            </a:r>
            <a:r>
              <a:rPr sz="1050" dirty="0">
                <a:latin typeface="Calibri"/>
                <a:cs typeface="Calibri"/>
              </a:rPr>
              <a:t>e </a:t>
            </a:r>
            <a:r>
              <a:rPr sz="1050" spc="-5" dirty="0">
                <a:latin typeface="Calibri"/>
                <a:cs typeface="Calibri"/>
              </a:rPr>
              <a:t>così </a:t>
            </a:r>
            <a:r>
              <a:rPr sz="1050" dirty="0">
                <a:latin typeface="Calibri"/>
                <a:cs typeface="Calibri"/>
              </a:rPr>
              <a:t>la </a:t>
            </a:r>
            <a:r>
              <a:rPr sz="1050" spc="-5" dirty="0">
                <a:latin typeface="Calibri"/>
                <a:cs typeface="Calibri"/>
              </a:rPr>
              <a:t>realtà che </a:t>
            </a:r>
            <a:r>
              <a:rPr sz="1050" dirty="0">
                <a:latin typeface="Calibri"/>
                <a:cs typeface="Calibri"/>
              </a:rPr>
              <a:t>ci </a:t>
            </a:r>
            <a:r>
              <a:rPr sz="1050" spc="-5" dirty="0">
                <a:latin typeface="Calibri"/>
                <a:cs typeface="Calibri"/>
              </a:rPr>
              <a:t>circonda diventerà  ispirazione: dalla natura </a:t>
            </a:r>
            <a:r>
              <a:rPr sz="1050" dirty="0">
                <a:latin typeface="Calibri"/>
                <a:cs typeface="Calibri"/>
              </a:rPr>
              <a:t>alle </a:t>
            </a:r>
            <a:r>
              <a:rPr sz="1050" spc="-5" dirty="0">
                <a:latin typeface="Calibri"/>
                <a:cs typeface="Calibri"/>
              </a:rPr>
              <a:t>opere dell’uomo si impararà </a:t>
            </a:r>
            <a:r>
              <a:rPr sz="1050" dirty="0">
                <a:latin typeface="Calibri"/>
                <a:cs typeface="Calibri"/>
              </a:rPr>
              <a:t>a leggere i </a:t>
            </a:r>
            <a:r>
              <a:rPr sz="1050" spc="-5" dirty="0">
                <a:latin typeface="Calibri"/>
                <a:cs typeface="Calibri"/>
              </a:rPr>
              <a:t>segni sparsi per </a:t>
            </a:r>
            <a:r>
              <a:rPr sz="1050" dirty="0">
                <a:latin typeface="Calibri"/>
                <a:cs typeface="Calibri"/>
              </a:rPr>
              <a:t>il </a:t>
            </a:r>
            <a:r>
              <a:rPr sz="1050" spc="-5" dirty="0">
                <a:latin typeface="Calibri"/>
                <a:cs typeface="Calibri"/>
              </a:rPr>
              <a:t>mondo, </a:t>
            </a:r>
            <a:r>
              <a:rPr sz="1050" dirty="0">
                <a:latin typeface="Calibri"/>
                <a:cs typeface="Calibri"/>
              </a:rPr>
              <a:t>e da </a:t>
            </a:r>
            <a:r>
              <a:rPr sz="1050" spc="-5" dirty="0">
                <a:latin typeface="Calibri"/>
                <a:cs typeface="Calibri"/>
              </a:rPr>
              <a:t>qui capire  come nasce </a:t>
            </a:r>
            <a:r>
              <a:rPr sz="1050" dirty="0">
                <a:latin typeface="Calibri"/>
                <a:cs typeface="Calibri"/>
              </a:rPr>
              <a:t>il </a:t>
            </a:r>
            <a:r>
              <a:rPr sz="1050" spc="-5" dirty="0">
                <a:latin typeface="Calibri"/>
                <a:cs typeface="Calibri"/>
              </a:rPr>
              <a:t>racconto, come si forma </a:t>
            </a:r>
            <a:r>
              <a:rPr sz="1050" dirty="0">
                <a:latin typeface="Calibri"/>
                <a:cs typeface="Calibri"/>
              </a:rPr>
              <a:t>e </a:t>
            </a:r>
            <a:r>
              <a:rPr sz="1050" spc="-5" dirty="0">
                <a:latin typeface="Calibri"/>
                <a:cs typeface="Calibri"/>
              </a:rPr>
              <a:t>con quali linguaggi </a:t>
            </a:r>
            <a:r>
              <a:rPr sz="1050" dirty="0">
                <a:latin typeface="Calibri"/>
                <a:cs typeface="Calibri"/>
              </a:rPr>
              <a:t>e </a:t>
            </a:r>
            <a:r>
              <a:rPr sz="1050" spc="-5" dirty="0">
                <a:latin typeface="Calibri"/>
                <a:cs typeface="Calibri"/>
              </a:rPr>
              <a:t>strumenti si può declinare, condividerlo </a:t>
            </a:r>
            <a:r>
              <a:rPr sz="1050" spc="-10" dirty="0">
                <a:latin typeface="Calibri"/>
                <a:cs typeface="Calibri"/>
              </a:rPr>
              <a:t>per  </a:t>
            </a:r>
            <a:r>
              <a:rPr sz="1050" dirty="0">
                <a:latin typeface="Calibri"/>
                <a:cs typeface="Calibri"/>
              </a:rPr>
              <a:t>generare </a:t>
            </a:r>
            <a:r>
              <a:rPr sz="1050" spc="-5" dirty="0">
                <a:latin typeface="Calibri"/>
                <a:cs typeface="Calibri"/>
              </a:rPr>
              <a:t>poi altre infinite narrazioni. Un </a:t>
            </a:r>
            <a:r>
              <a:rPr sz="1050" dirty="0">
                <a:latin typeface="Calibri"/>
                <a:cs typeface="Calibri"/>
              </a:rPr>
              <a:t>tema </a:t>
            </a:r>
            <a:r>
              <a:rPr sz="1050" spc="-5" dirty="0">
                <a:latin typeface="Calibri"/>
                <a:cs typeface="Calibri"/>
              </a:rPr>
              <a:t>estremamente attuale </a:t>
            </a:r>
            <a:r>
              <a:rPr sz="1050" dirty="0">
                <a:latin typeface="Calibri"/>
                <a:cs typeface="Calibri"/>
              </a:rPr>
              <a:t>se </a:t>
            </a:r>
            <a:r>
              <a:rPr sz="1050" spc="-5" dirty="0">
                <a:latin typeface="Calibri"/>
                <a:cs typeface="Calibri"/>
              </a:rPr>
              <a:t>si considera che, anche grazie </a:t>
            </a:r>
            <a:r>
              <a:rPr sz="1050" dirty="0">
                <a:latin typeface="Calibri"/>
                <a:cs typeface="Calibri"/>
              </a:rPr>
              <a:t>alle </a:t>
            </a:r>
            <a:r>
              <a:rPr sz="1050" spc="-5" dirty="0">
                <a:latin typeface="Calibri"/>
                <a:cs typeface="Calibri"/>
              </a:rPr>
              <a:t>nuove  tecnologie, raccontare </a:t>
            </a:r>
            <a:r>
              <a:rPr sz="1050" dirty="0">
                <a:latin typeface="Calibri"/>
                <a:cs typeface="Calibri"/>
              </a:rPr>
              <a:t>e </a:t>
            </a:r>
            <a:r>
              <a:rPr sz="1050" spc="-5" dirty="0">
                <a:latin typeface="Calibri"/>
                <a:cs typeface="Calibri"/>
              </a:rPr>
              <a:t>raccontarsi </a:t>
            </a:r>
            <a:r>
              <a:rPr sz="1050" dirty="0">
                <a:latin typeface="Calibri"/>
                <a:cs typeface="Calibri"/>
              </a:rPr>
              <a:t>è </a:t>
            </a:r>
            <a:r>
              <a:rPr sz="1050" spc="-5" dirty="0">
                <a:latin typeface="Calibri"/>
                <a:cs typeface="Calibri"/>
              </a:rPr>
              <a:t>oggi un’attività che </a:t>
            </a:r>
            <a:r>
              <a:rPr sz="1050" dirty="0">
                <a:latin typeface="Calibri"/>
                <a:cs typeface="Calibri"/>
              </a:rPr>
              <a:t>ci </a:t>
            </a:r>
            <a:r>
              <a:rPr sz="1050" spc="-5" dirty="0">
                <a:latin typeface="Calibri"/>
                <a:cs typeface="Calibri"/>
              </a:rPr>
              <a:t>coinvolge sempre più.  </a:t>
            </a:r>
            <a:r>
              <a:rPr sz="1050" dirty="0">
                <a:latin typeface="Calibri"/>
                <a:cs typeface="Calibri"/>
              </a:rPr>
              <a:t>La </a:t>
            </a:r>
            <a:r>
              <a:rPr sz="1050" spc="-5" dirty="0">
                <a:latin typeface="Calibri"/>
                <a:cs typeface="Calibri"/>
              </a:rPr>
              <a:t>proposta del </a:t>
            </a:r>
            <a:r>
              <a:rPr sz="1050" dirty="0">
                <a:latin typeface="Calibri"/>
                <a:cs typeface="Calibri"/>
              </a:rPr>
              <a:t>Festival, </a:t>
            </a:r>
            <a:r>
              <a:rPr sz="1050" spc="-5" dirty="0">
                <a:latin typeface="Calibri"/>
                <a:cs typeface="Calibri"/>
              </a:rPr>
              <a:t>che </a:t>
            </a:r>
            <a:r>
              <a:rPr sz="1050" dirty="0">
                <a:latin typeface="Calibri"/>
                <a:cs typeface="Calibri"/>
              </a:rPr>
              <a:t>in </a:t>
            </a:r>
            <a:r>
              <a:rPr sz="1050" spc="-5" dirty="0">
                <a:latin typeface="Calibri"/>
                <a:cs typeface="Calibri"/>
              </a:rPr>
              <a:t>questo suo secondo anno </a:t>
            </a:r>
            <a:r>
              <a:rPr sz="1050" dirty="0">
                <a:latin typeface="Calibri"/>
                <a:cs typeface="Calibri"/>
              </a:rPr>
              <a:t>vanta la </a:t>
            </a:r>
            <a:r>
              <a:rPr sz="1050" spc="-5" dirty="0">
                <a:latin typeface="Calibri"/>
                <a:cs typeface="Calibri"/>
              </a:rPr>
              <a:t>media partership dela Rai, </a:t>
            </a:r>
            <a:r>
              <a:rPr sz="1050" dirty="0">
                <a:latin typeface="Calibri"/>
                <a:cs typeface="Calibri"/>
              </a:rPr>
              <a:t>è </a:t>
            </a:r>
            <a:r>
              <a:rPr sz="1050" spc="-5" dirty="0">
                <a:latin typeface="Calibri"/>
                <a:cs typeface="Calibri"/>
              </a:rPr>
              <a:t>quindi quella </a:t>
            </a:r>
            <a:r>
              <a:rPr sz="1050" spc="-10" dirty="0">
                <a:latin typeface="Calibri"/>
                <a:cs typeface="Calibri"/>
              </a:rPr>
              <a:t>di  </a:t>
            </a:r>
            <a:r>
              <a:rPr sz="1050" dirty="0">
                <a:latin typeface="Calibri"/>
                <a:cs typeface="Calibri"/>
              </a:rPr>
              <a:t>creare </a:t>
            </a:r>
            <a:r>
              <a:rPr sz="1050" spc="-5" dirty="0">
                <a:latin typeface="Calibri"/>
                <a:cs typeface="Calibri"/>
              </a:rPr>
              <a:t>dei percorsi per stimolare </a:t>
            </a:r>
            <a:r>
              <a:rPr sz="1050" dirty="0">
                <a:latin typeface="Calibri"/>
                <a:cs typeface="Calibri"/>
              </a:rPr>
              <a:t>un </a:t>
            </a:r>
            <a:r>
              <a:rPr sz="1050" spc="-5" dirty="0">
                <a:latin typeface="Calibri"/>
                <a:cs typeface="Calibri"/>
              </a:rPr>
              <a:t>approccio consapevole, </a:t>
            </a:r>
            <a:r>
              <a:rPr sz="1050" spc="-10" dirty="0">
                <a:latin typeface="Calibri"/>
                <a:cs typeface="Calibri"/>
              </a:rPr>
              <a:t>pur </a:t>
            </a:r>
            <a:r>
              <a:rPr sz="1050" spc="-5" dirty="0">
                <a:latin typeface="Calibri"/>
                <a:cs typeface="Calibri"/>
              </a:rPr>
              <a:t>rispettando </a:t>
            </a:r>
            <a:r>
              <a:rPr sz="1050" dirty="0">
                <a:latin typeface="Calibri"/>
                <a:cs typeface="Calibri"/>
              </a:rPr>
              <a:t>la </a:t>
            </a:r>
            <a:r>
              <a:rPr sz="1050" spc="-5" dirty="0">
                <a:latin typeface="Calibri"/>
                <a:cs typeface="Calibri"/>
              </a:rPr>
              <a:t>massima libertà espressiva dei  bambini </a:t>
            </a:r>
            <a:r>
              <a:rPr sz="1050" dirty="0">
                <a:latin typeface="Calibri"/>
                <a:cs typeface="Calibri"/>
              </a:rPr>
              <a:t>e </a:t>
            </a:r>
            <a:r>
              <a:rPr sz="1050" spc="-5" dirty="0">
                <a:latin typeface="Calibri"/>
                <a:cs typeface="Calibri"/>
              </a:rPr>
              <a:t>dei ragazzi. Qui tutte </a:t>
            </a:r>
            <a:r>
              <a:rPr sz="1050" dirty="0">
                <a:latin typeface="Calibri"/>
                <a:cs typeface="Calibri"/>
              </a:rPr>
              <a:t>le </a:t>
            </a:r>
            <a:r>
              <a:rPr sz="1050" spc="-5" dirty="0">
                <a:latin typeface="Calibri"/>
                <a:cs typeface="Calibri"/>
              </a:rPr>
              <a:t>informazioni dettagliate, immagini </a:t>
            </a:r>
            <a:r>
              <a:rPr sz="1050" dirty="0">
                <a:latin typeface="Calibri"/>
                <a:cs typeface="Calibri"/>
              </a:rPr>
              <a:t>e </a:t>
            </a:r>
            <a:r>
              <a:rPr sz="1050" spc="-5" dirty="0">
                <a:latin typeface="Calibri"/>
                <a:cs typeface="Calibri"/>
              </a:rPr>
              <a:t>approfondimenti  </a:t>
            </a:r>
            <a:r>
              <a:rPr sz="1050" u="sng" spc="-5" dirty="0">
                <a:solidFill>
                  <a:srgbClr val="0000FF"/>
                </a:solidFill>
                <a:uFill>
                  <a:solidFill>
                    <a:srgbClr val="0000FF"/>
                  </a:solidFill>
                </a:uFill>
                <a:latin typeface="Calibri"/>
                <a:cs typeface="Calibri"/>
                <a:hlinkClick r:id="rId5"/>
              </a:rPr>
              <a:t>www.festivalculturacreativa.it</a:t>
            </a:r>
            <a:endParaRPr sz="1050">
              <a:latin typeface="Calibri"/>
              <a:cs typeface="Calibri"/>
            </a:endParaRPr>
          </a:p>
          <a:p>
            <a:pPr marL="12700" marR="2355850">
              <a:lnSpc>
                <a:spcPts val="2690"/>
              </a:lnSpc>
              <a:spcBef>
                <a:spcPts val="310"/>
              </a:spcBef>
            </a:pPr>
            <a:r>
              <a:rPr sz="1050" b="1" dirty="0">
                <a:latin typeface="Calibri"/>
                <a:cs typeface="Calibri"/>
              </a:rPr>
              <a:t>Queste le </a:t>
            </a:r>
            <a:r>
              <a:rPr sz="1050" b="1" spc="-5" dirty="0">
                <a:latin typeface="Calibri"/>
                <a:cs typeface="Calibri"/>
              </a:rPr>
              <a:t>scuole interessate dal Festival della Cultura Creativa 2015:  Istituto Comprensivo Piedimonte Matese II </a:t>
            </a:r>
            <a:r>
              <a:rPr sz="1050" b="1" dirty="0">
                <a:latin typeface="Calibri"/>
                <a:cs typeface="Calibri"/>
              </a:rPr>
              <a:t>–</a:t>
            </a:r>
            <a:r>
              <a:rPr sz="1050" b="1" spc="-15" dirty="0">
                <a:latin typeface="Calibri"/>
                <a:cs typeface="Calibri"/>
              </a:rPr>
              <a:t> </a:t>
            </a:r>
            <a:r>
              <a:rPr sz="1050" b="1" spc="-5" dirty="0">
                <a:latin typeface="Calibri"/>
                <a:cs typeface="Calibri"/>
              </a:rPr>
              <a:t>Castello</a:t>
            </a:r>
            <a:endParaRPr sz="1050">
              <a:latin typeface="Calibri"/>
              <a:cs typeface="Calibri"/>
            </a:endParaRPr>
          </a:p>
          <a:p>
            <a:pPr marL="12700">
              <a:lnSpc>
                <a:spcPts val="955"/>
              </a:lnSpc>
            </a:pPr>
            <a:r>
              <a:rPr sz="1050" spc="-5" dirty="0">
                <a:latin typeface="Calibri"/>
                <a:cs typeface="Calibri"/>
              </a:rPr>
              <a:t>Scuola elementare Castello del</a:t>
            </a:r>
            <a:r>
              <a:rPr sz="1050" spc="220" dirty="0">
                <a:latin typeface="Calibri"/>
                <a:cs typeface="Calibri"/>
              </a:rPr>
              <a:t> </a:t>
            </a:r>
            <a:r>
              <a:rPr sz="1050" dirty="0">
                <a:latin typeface="Calibri"/>
                <a:cs typeface="Calibri"/>
              </a:rPr>
              <a:t>Matese</a:t>
            </a:r>
            <a:endParaRPr sz="1050">
              <a:latin typeface="Calibri"/>
              <a:cs typeface="Calibri"/>
            </a:endParaRPr>
          </a:p>
          <a:p>
            <a:pPr marL="12700" marR="3945890">
              <a:lnSpc>
                <a:spcPts val="1280"/>
              </a:lnSpc>
              <a:spcBef>
                <a:spcPts val="40"/>
              </a:spcBef>
            </a:pPr>
            <a:r>
              <a:rPr sz="1050" spc="-5" dirty="0">
                <a:latin typeface="Calibri"/>
                <a:cs typeface="Calibri"/>
              </a:rPr>
              <a:t>Scuola </a:t>
            </a:r>
            <a:r>
              <a:rPr sz="1050" dirty="0">
                <a:latin typeface="Calibri"/>
                <a:cs typeface="Calibri"/>
              </a:rPr>
              <a:t>media </a:t>
            </a:r>
            <a:r>
              <a:rPr sz="1050" spc="-5" dirty="0">
                <a:latin typeface="Calibri"/>
                <a:cs typeface="Calibri"/>
              </a:rPr>
              <a:t>Castello del Matese  Scuola elementare </a:t>
            </a:r>
            <a:r>
              <a:rPr sz="1050" dirty="0">
                <a:latin typeface="Calibri"/>
                <a:cs typeface="Calibri"/>
              </a:rPr>
              <a:t>San </a:t>
            </a:r>
            <a:r>
              <a:rPr sz="1050" spc="-5" dirty="0">
                <a:latin typeface="Calibri"/>
                <a:cs typeface="Calibri"/>
              </a:rPr>
              <a:t>Gregorio </a:t>
            </a:r>
            <a:r>
              <a:rPr sz="1050" dirty="0">
                <a:latin typeface="Calibri"/>
                <a:cs typeface="Calibri"/>
              </a:rPr>
              <a:t>Matese  </a:t>
            </a:r>
            <a:r>
              <a:rPr sz="1050" spc="-5" dirty="0">
                <a:latin typeface="Calibri"/>
                <a:cs typeface="Calibri"/>
              </a:rPr>
              <a:t>Scuola </a:t>
            </a:r>
            <a:r>
              <a:rPr sz="1050" dirty="0">
                <a:latin typeface="Calibri"/>
                <a:cs typeface="Calibri"/>
              </a:rPr>
              <a:t>media </a:t>
            </a:r>
            <a:r>
              <a:rPr sz="1050" spc="-5" dirty="0">
                <a:latin typeface="Calibri"/>
                <a:cs typeface="Calibri"/>
              </a:rPr>
              <a:t>San </a:t>
            </a:r>
            <a:r>
              <a:rPr sz="1050" dirty="0">
                <a:latin typeface="Calibri"/>
                <a:cs typeface="Calibri"/>
              </a:rPr>
              <a:t>Gregorio</a:t>
            </a:r>
            <a:r>
              <a:rPr sz="1050" spc="-45" dirty="0">
                <a:latin typeface="Calibri"/>
                <a:cs typeface="Calibri"/>
              </a:rPr>
              <a:t> </a:t>
            </a:r>
            <a:r>
              <a:rPr sz="1050" dirty="0">
                <a:latin typeface="Calibri"/>
                <a:cs typeface="Calibri"/>
              </a:rPr>
              <a:t>Matese</a:t>
            </a:r>
            <a:endParaRPr sz="1050">
              <a:latin typeface="Calibri"/>
              <a:cs typeface="Calibri"/>
            </a:endParaRPr>
          </a:p>
          <a:p>
            <a:pPr>
              <a:lnSpc>
                <a:spcPct val="100000"/>
              </a:lnSpc>
              <a:spcBef>
                <a:spcPts val="10"/>
              </a:spcBef>
            </a:pPr>
            <a:endParaRPr sz="1200">
              <a:latin typeface="Times New Roman"/>
              <a:cs typeface="Times New Roman"/>
            </a:endParaRPr>
          </a:p>
          <a:p>
            <a:pPr marL="12700">
              <a:lnSpc>
                <a:spcPct val="100000"/>
              </a:lnSpc>
            </a:pPr>
            <a:r>
              <a:rPr sz="1050" b="1" spc="-5" dirty="0">
                <a:latin typeface="Calibri"/>
                <a:cs typeface="Calibri"/>
              </a:rPr>
              <a:t>Istituto Comprensivo </a:t>
            </a:r>
            <a:r>
              <a:rPr sz="1050" b="1" spc="-10" dirty="0">
                <a:latin typeface="Calibri"/>
                <a:cs typeface="Calibri"/>
              </a:rPr>
              <a:t>“G. </a:t>
            </a:r>
            <a:r>
              <a:rPr sz="1050" b="1" spc="-5" dirty="0">
                <a:latin typeface="Calibri"/>
                <a:cs typeface="Calibri"/>
              </a:rPr>
              <a:t>Falcone” </a:t>
            </a:r>
            <a:r>
              <a:rPr sz="1050" b="1" dirty="0">
                <a:latin typeface="Calibri"/>
                <a:cs typeface="Calibri"/>
              </a:rPr>
              <a:t>– </a:t>
            </a:r>
            <a:r>
              <a:rPr sz="1050" b="1" spc="-5" dirty="0">
                <a:latin typeface="Calibri"/>
                <a:cs typeface="Calibri"/>
              </a:rPr>
              <a:t>Piedimonte</a:t>
            </a:r>
            <a:r>
              <a:rPr sz="1050" b="1" spc="15" dirty="0">
                <a:latin typeface="Calibri"/>
                <a:cs typeface="Calibri"/>
              </a:rPr>
              <a:t> </a:t>
            </a:r>
            <a:r>
              <a:rPr sz="1050" b="1" spc="-5" dirty="0">
                <a:latin typeface="Calibri"/>
                <a:cs typeface="Calibri"/>
              </a:rPr>
              <a:t>Matese</a:t>
            </a:r>
            <a:endParaRPr sz="1050">
              <a:latin typeface="Calibri"/>
              <a:cs typeface="Calibri"/>
            </a:endParaRPr>
          </a:p>
          <a:p>
            <a:pPr marL="12700" marR="4027170">
              <a:lnSpc>
                <a:spcPts val="1280"/>
              </a:lnSpc>
              <a:spcBef>
                <a:spcPts val="40"/>
              </a:spcBef>
            </a:pPr>
            <a:r>
              <a:rPr sz="1050" spc="-5" dirty="0">
                <a:latin typeface="Calibri"/>
                <a:cs typeface="Calibri"/>
              </a:rPr>
              <a:t>Scuola elementare Sant’ </a:t>
            </a:r>
            <a:r>
              <a:rPr sz="1050" dirty="0">
                <a:latin typeface="Calibri"/>
                <a:cs typeface="Calibri"/>
              </a:rPr>
              <a:t>Angelo </a:t>
            </a:r>
            <a:r>
              <a:rPr sz="1050" spc="-5" dirty="0">
                <a:latin typeface="Calibri"/>
                <a:cs typeface="Calibri"/>
              </a:rPr>
              <a:t>d’Alife  Scuola </a:t>
            </a:r>
            <a:r>
              <a:rPr sz="1050" dirty="0">
                <a:latin typeface="Calibri"/>
                <a:cs typeface="Calibri"/>
              </a:rPr>
              <a:t>media </a:t>
            </a:r>
            <a:r>
              <a:rPr sz="1050" spc="-5" dirty="0">
                <a:latin typeface="Calibri"/>
                <a:cs typeface="Calibri"/>
              </a:rPr>
              <a:t>Sant’ </a:t>
            </a:r>
            <a:r>
              <a:rPr sz="1050" dirty="0">
                <a:latin typeface="Calibri"/>
                <a:cs typeface="Calibri"/>
              </a:rPr>
              <a:t>Angelo</a:t>
            </a:r>
            <a:r>
              <a:rPr sz="1050" spc="-10" dirty="0">
                <a:latin typeface="Calibri"/>
                <a:cs typeface="Calibri"/>
              </a:rPr>
              <a:t> </a:t>
            </a:r>
            <a:r>
              <a:rPr sz="1050" spc="-5" dirty="0">
                <a:latin typeface="Calibri"/>
                <a:cs typeface="Calibri"/>
              </a:rPr>
              <a:t>d’Alife</a:t>
            </a:r>
            <a:endParaRPr sz="1050">
              <a:latin typeface="Calibri"/>
              <a:cs typeface="Calibri"/>
            </a:endParaRPr>
          </a:p>
          <a:p>
            <a:pPr>
              <a:lnSpc>
                <a:spcPct val="100000"/>
              </a:lnSpc>
              <a:spcBef>
                <a:spcPts val="40"/>
              </a:spcBef>
            </a:pPr>
            <a:endParaRPr sz="1150">
              <a:latin typeface="Times New Roman"/>
              <a:cs typeface="Times New Roman"/>
            </a:endParaRPr>
          </a:p>
          <a:p>
            <a:pPr marL="12700" marR="4004945">
              <a:lnSpc>
                <a:spcPct val="101499"/>
              </a:lnSpc>
              <a:spcBef>
                <a:spcPts val="5"/>
              </a:spcBef>
            </a:pPr>
            <a:r>
              <a:rPr sz="1050" b="1" spc="-5" dirty="0">
                <a:latin typeface="Calibri"/>
                <a:cs typeface="Calibri"/>
              </a:rPr>
              <a:t>Istituto Comprensivo Gioia Sannitica  </a:t>
            </a:r>
            <a:r>
              <a:rPr sz="1050" spc="-5" dirty="0">
                <a:latin typeface="Calibri"/>
                <a:cs typeface="Calibri"/>
              </a:rPr>
              <a:t>Scuola elementare </a:t>
            </a:r>
            <a:r>
              <a:rPr sz="1050" dirty="0">
                <a:latin typeface="Calibri"/>
                <a:cs typeface="Calibri"/>
              </a:rPr>
              <a:t>San </a:t>
            </a:r>
            <a:r>
              <a:rPr sz="1050" spc="-5" dirty="0">
                <a:latin typeface="Calibri"/>
                <a:cs typeface="Calibri"/>
              </a:rPr>
              <a:t>Potito Sannitico  Scuola </a:t>
            </a:r>
            <a:r>
              <a:rPr sz="1050" dirty="0">
                <a:latin typeface="Calibri"/>
                <a:cs typeface="Calibri"/>
              </a:rPr>
              <a:t>media </a:t>
            </a:r>
            <a:r>
              <a:rPr sz="1050" spc="-5" dirty="0">
                <a:latin typeface="Calibri"/>
                <a:cs typeface="Calibri"/>
              </a:rPr>
              <a:t>San Potito</a:t>
            </a:r>
            <a:r>
              <a:rPr sz="1050" spc="-10" dirty="0">
                <a:latin typeface="Calibri"/>
                <a:cs typeface="Calibri"/>
              </a:rPr>
              <a:t> </a:t>
            </a:r>
            <a:r>
              <a:rPr sz="1050" spc="-5" dirty="0">
                <a:latin typeface="Calibri"/>
                <a:cs typeface="Calibri"/>
              </a:rPr>
              <a:t>Sannitico</a:t>
            </a:r>
            <a:endParaRPr sz="1050">
              <a:latin typeface="Calibri"/>
              <a:cs typeface="Calibri"/>
            </a:endParaRP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3335">
              <a:lnSpc>
                <a:spcPts val="1839"/>
              </a:lnSpc>
            </a:pPr>
            <a:r>
              <a:rPr sz="1600" b="1" spc="-5" dirty="0">
                <a:latin typeface="Arial"/>
                <a:cs typeface="Arial"/>
              </a:rPr>
              <a:t>Murmu</a:t>
            </a:r>
            <a:r>
              <a:rPr sz="1600" b="1" dirty="0">
                <a:latin typeface="Arial"/>
                <a:cs typeface="Arial"/>
              </a:rPr>
              <a:t>r</a:t>
            </a:r>
            <a:r>
              <a:rPr sz="1600" b="1" spc="-5" dirty="0">
                <a:latin typeface="Arial"/>
                <a:cs typeface="Arial"/>
              </a:rPr>
              <a:t>o</a:t>
            </a:r>
            <a:r>
              <a:rPr sz="1600" b="1" spc="-15" dirty="0">
                <a:latin typeface="Arial"/>
                <a:cs typeface="Arial"/>
              </a:rPr>
              <a:t>f</a:t>
            </a:r>
            <a:r>
              <a:rPr sz="1600" b="1" spc="-5" dirty="0">
                <a:latin typeface="Arial"/>
                <a:cs typeface="Arial"/>
              </a:rPr>
              <a:t>a</a:t>
            </a:r>
            <a:r>
              <a:rPr sz="1600" b="1" spc="5" dirty="0">
                <a:latin typeface="Arial"/>
                <a:cs typeface="Arial"/>
              </a:rPr>
              <a:t>r</a:t>
            </a:r>
            <a:r>
              <a:rPr sz="1600" b="1" spc="-5" dirty="0">
                <a:latin typeface="Arial"/>
                <a:cs typeface="Arial"/>
              </a:rPr>
              <a:t>t.c</a:t>
            </a:r>
            <a:r>
              <a:rPr sz="1600" b="1" dirty="0">
                <a:latin typeface="Arial"/>
                <a:cs typeface="Arial"/>
              </a:rPr>
              <a:t>o</a:t>
            </a:r>
            <a:r>
              <a:rPr sz="1600" b="1" spc="-5" dirty="0">
                <a:latin typeface="Arial"/>
                <a:cs typeface="Arial"/>
              </a:rPr>
              <a:t>m  10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7715" y="3945797"/>
            <a:ext cx="1280160" cy="596691"/>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904614"/>
            <a:ext cx="6148070" cy="5705475"/>
          </a:xfrm>
          <a:prstGeom prst="rect">
            <a:avLst/>
          </a:prstGeom>
        </p:spPr>
        <p:txBody>
          <a:bodyPr vert="horz" wrap="square" lIns="0" tIns="12700" rIns="0" bIns="0" rtlCol="0">
            <a:spAutoFit/>
          </a:bodyPr>
          <a:lstStyle/>
          <a:p>
            <a:pPr marL="1436370">
              <a:lnSpc>
                <a:spcPct val="100000"/>
              </a:lnSpc>
              <a:spcBef>
                <a:spcPts val="100"/>
              </a:spcBef>
            </a:pPr>
            <a:r>
              <a:rPr sz="1400" b="1" spc="-5" dirty="0">
                <a:latin typeface="Calibri"/>
                <a:cs typeface="Calibri"/>
              </a:rPr>
              <a:t>Festival della Cultura Creativa</a:t>
            </a:r>
            <a:endParaRPr sz="1400">
              <a:latin typeface="Calibri"/>
              <a:cs typeface="Calibri"/>
            </a:endParaRPr>
          </a:p>
          <a:p>
            <a:pPr>
              <a:lnSpc>
                <a:spcPct val="100000"/>
              </a:lnSpc>
              <a:spcBef>
                <a:spcPts val="35"/>
              </a:spcBef>
            </a:pPr>
            <a:endParaRPr sz="1100">
              <a:latin typeface="Times New Roman"/>
              <a:cs typeface="Times New Roman"/>
            </a:endParaRPr>
          </a:p>
          <a:p>
            <a:pPr marL="1436370">
              <a:lnSpc>
                <a:spcPct val="100000"/>
              </a:lnSpc>
            </a:pPr>
            <a:r>
              <a:rPr sz="1100" b="1" spc="-5" dirty="0">
                <a:latin typeface="Calibri"/>
                <a:cs typeface="Calibri"/>
              </a:rPr>
              <a:t>Presentata </a:t>
            </a:r>
            <a:r>
              <a:rPr sz="1100" b="1" dirty="0">
                <a:latin typeface="Calibri"/>
                <a:cs typeface="Calibri"/>
              </a:rPr>
              <a:t>la II </a:t>
            </a:r>
            <a:r>
              <a:rPr sz="1100" b="1" spc="-5" dirty="0">
                <a:latin typeface="Calibri"/>
                <a:cs typeface="Calibri"/>
              </a:rPr>
              <a:t>edizione del Festival della </a:t>
            </a:r>
            <a:r>
              <a:rPr sz="1100" b="1" dirty="0">
                <a:latin typeface="Calibri"/>
                <a:cs typeface="Calibri"/>
              </a:rPr>
              <a:t>Cultura </a:t>
            </a:r>
            <a:r>
              <a:rPr sz="1100" b="1" spc="-5" dirty="0">
                <a:latin typeface="Calibri"/>
                <a:cs typeface="Calibri"/>
              </a:rPr>
              <a:t>Creativa, </a:t>
            </a:r>
            <a:r>
              <a:rPr sz="1100" b="1" dirty="0">
                <a:latin typeface="Calibri"/>
                <a:cs typeface="Calibri"/>
              </a:rPr>
              <a:t>16-22</a:t>
            </a:r>
            <a:r>
              <a:rPr sz="1100" b="1" spc="-30" dirty="0">
                <a:latin typeface="Calibri"/>
                <a:cs typeface="Calibri"/>
              </a:rPr>
              <a:t> </a:t>
            </a:r>
            <a:r>
              <a:rPr sz="1100" b="1" spc="-5" dirty="0">
                <a:latin typeface="Calibri"/>
                <a:cs typeface="Calibri"/>
              </a:rPr>
              <a:t>marzo</a:t>
            </a:r>
            <a:endParaRPr sz="1100">
              <a:latin typeface="Calibri"/>
              <a:cs typeface="Calibri"/>
            </a:endParaRPr>
          </a:p>
          <a:p>
            <a:pPr>
              <a:lnSpc>
                <a:spcPct val="100000"/>
              </a:lnSpc>
              <a:spcBef>
                <a:spcPts val="15"/>
              </a:spcBef>
            </a:pPr>
            <a:endParaRPr sz="1050">
              <a:latin typeface="Times New Roman"/>
              <a:cs typeface="Times New Roman"/>
            </a:endParaRPr>
          </a:p>
          <a:p>
            <a:pPr marL="12700">
              <a:lnSpc>
                <a:spcPct val="100000"/>
              </a:lnSpc>
            </a:pPr>
            <a:r>
              <a:rPr sz="1100" dirty="0">
                <a:latin typeface="Calibri"/>
                <a:cs typeface="Calibri"/>
              </a:rPr>
              <a:t>WWW - KnoW the World </a:t>
            </a:r>
            <a:r>
              <a:rPr sz="1100" spc="-5" dirty="0">
                <a:latin typeface="Calibri"/>
                <a:cs typeface="Calibri"/>
              </a:rPr>
              <a:t>with</a:t>
            </a:r>
            <a:r>
              <a:rPr sz="1100" spc="-55" dirty="0">
                <a:latin typeface="Calibri"/>
                <a:cs typeface="Calibri"/>
              </a:rPr>
              <a:t> </a:t>
            </a:r>
            <a:r>
              <a:rPr sz="1100" spc="-5" dirty="0">
                <a:latin typeface="Calibri"/>
                <a:cs typeface="Calibri"/>
              </a:rPr>
              <a:t>Words</a:t>
            </a:r>
            <a:endParaRPr sz="1100">
              <a:latin typeface="Calibri"/>
              <a:cs typeface="Calibri"/>
            </a:endParaRPr>
          </a:p>
          <a:p>
            <a:pPr marL="12700" marR="647700">
              <a:lnSpc>
                <a:spcPct val="192700"/>
              </a:lnSpc>
            </a:pPr>
            <a:r>
              <a:rPr sz="1100" spc="-5" dirty="0">
                <a:latin typeface="Calibri"/>
                <a:cs typeface="Calibri"/>
              </a:rPr>
              <a:t>Nell’ambito del Festival della Cultura Creativa, coordinato dall’ABI-Associazione Bancaria </a:t>
            </a:r>
            <a:r>
              <a:rPr sz="1100" dirty="0">
                <a:latin typeface="Calibri"/>
                <a:cs typeface="Calibri"/>
              </a:rPr>
              <a:t>Italiana  Lunedì </a:t>
            </a:r>
            <a:r>
              <a:rPr sz="1100" spc="-5" dirty="0">
                <a:latin typeface="Calibri"/>
                <a:cs typeface="Calibri"/>
              </a:rPr>
              <a:t>16 </a:t>
            </a:r>
            <a:r>
              <a:rPr sz="1100" dirty="0">
                <a:latin typeface="Calibri"/>
                <a:cs typeface="Calibri"/>
              </a:rPr>
              <a:t>marzo </a:t>
            </a:r>
            <a:r>
              <a:rPr sz="1100" spc="-5" dirty="0">
                <a:latin typeface="Calibri"/>
                <a:cs typeface="Calibri"/>
              </a:rPr>
              <a:t>2015 dalle ore</a:t>
            </a:r>
            <a:r>
              <a:rPr sz="1100" spc="-20" dirty="0">
                <a:latin typeface="Calibri"/>
                <a:cs typeface="Calibri"/>
              </a:rPr>
              <a:t> </a:t>
            </a:r>
            <a:r>
              <a:rPr sz="1100" dirty="0">
                <a:latin typeface="Calibri"/>
                <a:cs typeface="Calibri"/>
              </a:rPr>
              <a:t>10</a:t>
            </a:r>
            <a:endParaRPr sz="1100">
              <a:latin typeface="Calibri"/>
              <a:cs typeface="Calibri"/>
            </a:endParaRPr>
          </a:p>
          <a:p>
            <a:pPr marL="12700" marR="2546985">
              <a:lnSpc>
                <a:spcPts val="2550"/>
              </a:lnSpc>
              <a:spcBef>
                <a:spcPts val="285"/>
              </a:spcBef>
            </a:pPr>
            <a:r>
              <a:rPr sz="1100" dirty="0">
                <a:latin typeface="Calibri"/>
                <a:cs typeface="Calibri"/>
              </a:rPr>
              <a:t>Cortile </a:t>
            </a:r>
            <a:r>
              <a:rPr sz="1100" spc="-5" dirty="0">
                <a:latin typeface="Calibri"/>
                <a:cs typeface="Calibri"/>
              </a:rPr>
              <a:t>del MADRE-Museo </a:t>
            </a:r>
            <a:r>
              <a:rPr sz="1100" dirty="0">
                <a:latin typeface="Calibri"/>
                <a:cs typeface="Calibri"/>
              </a:rPr>
              <a:t>d’Arte </a:t>
            </a:r>
            <a:r>
              <a:rPr sz="1100" spc="-5" dirty="0">
                <a:latin typeface="Calibri"/>
                <a:cs typeface="Calibri"/>
              </a:rPr>
              <a:t>Contemporanea Donnaregina  Via Settembrini </a:t>
            </a:r>
            <a:r>
              <a:rPr sz="1100" dirty="0">
                <a:latin typeface="Calibri"/>
                <a:cs typeface="Calibri"/>
              </a:rPr>
              <a:t>79,</a:t>
            </a:r>
            <a:r>
              <a:rPr sz="1100" spc="-20" dirty="0">
                <a:latin typeface="Calibri"/>
                <a:cs typeface="Calibri"/>
              </a:rPr>
              <a:t> </a:t>
            </a:r>
            <a:r>
              <a:rPr sz="1100" dirty="0">
                <a:latin typeface="Calibri"/>
                <a:cs typeface="Calibri"/>
              </a:rPr>
              <a:t>Napoli</a:t>
            </a:r>
            <a:endParaRPr sz="1100">
              <a:latin typeface="Calibri"/>
              <a:cs typeface="Calibri"/>
            </a:endParaRPr>
          </a:p>
          <a:p>
            <a:pPr marL="12700" marR="6350" algn="just">
              <a:lnSpc>
                <a:spcPct val="117000"/>
              </a:lnSpc>
              <a:spcBef>
                <a:spcPts val="695"/>
              </a:spcBef>
            </a:pPr>
            <a:r>
              <a:rPr sz="1100" dirty="0">
                <a:latin typeface="Calibri"/>
                <a:cs typeface="Calibri"/>
              </a:rPr>
              <a:t>Il </a:t>
            </a:r>
            <a:r>
              <a:rPr sz="1100" spc="-5" dirty="0">
                <a:latin typeface="Calibri"/>
                <a:cs typeface="Calibri"/>
              </a:rPr>
              <a:t>Dipartimento Educazione </a:t>
            </a:r>
            <a:r>
              <a:rPr sz="1100" dirty="0">
                <a:latin typeface="Calibri"/>
                <a:cs typeface="Calibri"/>
              </a:rPr>
              <a:t>del </a:t>
            </a:r>
            <a:r>
              <a:rPr sz="1100" spc="-5" dirty="0">
                <a:latin typeface="Calibri"/>
                <a:cs typeface="Calibri"/>
              </a:rPr>
              <a:t>Castello di Rivoli Museo d’Arte Contemporanea, </a:t>
            </a:r>
            <a:r>
              <a:rPr sz="1100" dirty="0">
                <a:latin typeface="Calibri"/>
                <a:cs typeface="Calibri"/>
              </a:rPr>
              <a:t>che </a:t>
            </a:r>
            <a:r>
              <a:rPr sz="1100" spc="-5" dirty="0">
                <a:latin typeface="Calibri"/>
                <a:cs typeface="Calibri"/>
              </a:rPr>
              <a:t>ha partecipato </a:t>
            </a:r>
            <a:r>
              <a:rPr sz="1100" dirty="0">
                <a:latin typeface="Calibri"/>
                <a:cs typeface="Calibri"/>
              </a:rPr>
              <a:t>al  </a:t>
            </a:r>
            <a:r>
              <a:rPr sz="1100" spc="-5" dirty="0">
                <a:latin typeface="Calibri"/>
                <a:cs typeface="Calibri"/>
              </a:rPr>
              <a:t>Festival </a:t>
            </a:r>
            <a:r>
              <a:rPr sz="1100" dirty="0">
                <a:latin typeface="Calibri"/>
                <a:cs typeface="Calibri"/>
              </a:rPr>
              <a:t>della </a:t>
            </a:r>
            <a:r>
              <a:rPr sz="1100" spc="-5" dirty="0">
                <a:latin typeface="Calibri"/>
                <a:cs typeface="Calibri"/>
              </a:rPr>
              <a:t>Cultura Creativa sin dalla </a:t>
            </a:r>
            <a:r>
              <a:rPr sz="1100" dirty="0">
                <a:latin typeface="Calibri"/>
                <a:cs typeface="Calibri"/>
              </a:rPr>
              <a:t>prima </a:t>
            </a:r>
            <a:r>
              <a:rPr sz="1100" spc="-5" dirty="0">
                <a:latin typeface="Calibri"/>
                <a:cs typeface="Calibri"/>
              </a:rPr>
              <a:t>edizione, </a:t>
            </a:r>
            <a:r>
              <a:rPr sz="1100" dirty="0">
                <a:latin typeface="Calibri"/>
                <a:cs typeface="Calibri"/>
              </a:rPr>
              <a:t>propone </a:t>
            </a:r>
            <a:r>
              <a:rPr sz="1100" spc="-5" dirty="0">
                <a:latin typeface="Calibri"/>
                <a:cs typeface="Calibri"/>
              </a:rPr>
              <a:t>uno spettacolare </a:t>
            </a:r>
            <a:r>
              <a:rPr sz="1100" dirty="0">
                <a:latin typeface="Calibri"/>
                <a:cs typeface="Calibri"/>
              </a:rPr>
              <a:t>evento </a:t>
            </a:r>
            <a:r>
              <a:rPr sz="1100" spc="-5" dirty="0">
                <a:latin typeface="Calibri"/>
                <a:cs typeface="Calibri"/>
              </a:rPr>
              <a:t>per </a:t>
            </a:r>
            <a:r>
              <a:rPr sz="1100" dirty="0">
                <a:latin typeface="Calibri"/>
                <a:cs typeface="Calibri"/>
              </a:rPr>
              <a:t>la giornata </a:t>
            </a:r>
            <a:r>
              <a:rPr sz="1100" spc="-10" dirty="0">
                <a:latin typeface="Calibri"/>
                <a:cs typeface="Calibri"/>
              </a:rPr>
              <a:t>di  </a:t>
            </a:r>
            <a:r>
              <a:rPr sz="1100" dirty="0">
                <a:latin typeface="Calibri"/>
                <a:cs typeface="Calibri"/>
              </a:rPr>
              <a:t>apertura della manifestazione, lunedì 16 </a:t>
            </a:r>
            <a:r>
              <a:rPr sz="1100" spc="-5" dirty="0">
                <a:latin typeface="Calibri"/>
                <a:cs typeface="Calibri"/>
              </a:rPr>
              <a:t>marzo, </a:t>
            </a:r>
            <a:r>
              <a:rPr sz="1100" dirty="0">
                <a:latin typeface="Calibri"/>
                <a:cs typeface="Calibri"/>
              </a:rPr>
              <a:t>in partnership con i </a:t>
            </a:r>
            <a:r>
              <a:rPr sz="1100" spc="-5" dirty="0">
                <a:latin typeface="Calibri"/>
                <a:cs typeface="Calibri"/>
              </a:rPr>
              <a:t>Servizi </a:t>
            </a:r>
            <a:r>
              <a:rPr sz="1100" dirty="0">
                <a:latin typeface="Calibri"/>
                <a:cs typeface="Calibri"/>
              </a:rPr>
              <a:t>educativi del </a:t>
            </a:r>
            <a:r>
              <a:rPr sz="1100" spc="-5" dirty="0">
                <a:latin typeface="Calibri"/>
                <a:cs typeface="Calibri"/>
              </a:rPr>
              <a:t>Museo </a:t>
            </a:r>
            <a:r>
              <a:rPr sz="1100" dirty="0">
                <a:latin typeface="Calibri"/>
                <a:cs typeface="Calibri"/>
              </a:rPr>
              <a:t>d’Arte  </a:t>
            </a:r>
            <a:r>
              <a:rPr sz="1100" spc="-5" dirty="0">
                <a:latin typeface="Calibri"/>
                <a:cs typeface="Calibri"/>
              </a:rPr>
              <a:t>Contemporanea Donnaregina </a:t>
            </a:r>
            <a:r>
              <a:rPr sz="1100" dirty="0">
                <a:latin typeface="Calibri"/>
                <a:cs typeface="Calibri"/>
              </a:rPr>
              <a:t>(MADRE) </a:t>
            </a:r>
            <a:r>
              <a:rPr sz="1100" spc="-5" dirty="0">
                <a:latin typeface="Calibri"/>
                <a:cs typeface="Calibri"/>
              </a:rPr>
              <a:t>di </a:t>
            </a:r>
            <a:r>
              <a:rPr sz="1100" dirty="0">
                <a:latin typeface="Calibri"/>
                <a:cs typeface="Calibri"/>
              </a:rPr>
              <a:t>Napoli, che </a:t>
            </a:r>
            <a:r>
              <a:rPr sz="1100" spc="-5" dirty="0">
                <a:latin typeface="Calibri"/>
                <a:cs typeface="Calibri"/>
              </a:rPr>
              <a:t>ospita l’evento, </a:t>
            </a:r>
            <a:r>
              <a:rPr sz="1100" dirty="0">
                <a:latin typeface="Calibri"/>
                <a:cs typeface="Calibri"/>
              </a:rPr>
              <a:t>e con </a:t>
            </a:r>
            <a:r>
              <a:rPr sz="1100" spc="-5" dirty="0">
                <a:latin typeface="Calibri"/>
                <a:cs typeface="Calibri"/>
              </a:rPr>
              <a:t>Cittadellarte Fondazione  </a:t>
            </a:r>
            <a:r>
              <a:rPr sz="1100" dirty="0">
                <a:latin typeface="Calibri"/>
                <a:cs typeface="Calibri"/>
              </a:rPr>
              <a:t>Pistoletto.</a:t>
            </a:r>
            <a:endParaRPr sz="1100">
              <a:latin typeface="Calibri"/>
              <a:cs typeface="Calibri"/>
            </a:endParaRPr>
          </a:p>
          <a:p>
            <a:pPr marL="12700" marR="5080" algn="just">
              <a:lnSpc>
                <a:spcPct val="117200"/>
              </a:lnSpc>
              <a:spcBef>
                <a:spcPts val="985"/>
              </a:spcBef>
            </a:pPr>
            <a:r>
              <a:rPr sz="1100" dirty="0">
                <a:latin typeface="Calibri"/>
                <a:cs typeface="Calibri"/>
              </a:rPr>
              <a:t>In </a:t>
            </a:r>
            <a:r>
              <a:rPr sz="1100" spc="-5" dirty="0">
                <a:latin typeface="Calibri"/>
                <a:cs typeface="Calibri"/>
              </a:rPr>
              <a:t>linea </a:t>
            </a:r>
            <a:r>
              <a:rPr sz="1100" dirty="0">
                <a:latin typeface="Calibri"/>
                <a:cs typeface="Calibri"/>
              </a:rPr>
              <a:t>con il </a:t>
            </a:r>
            <a:r>
              <a:rPr sz="1100" spc="-5" dirty="0">
                <a:latin typeface="Calibri"/>
                <a:cs typeface="Calibri"/>
              </a:rPr>
              <a:t>tema 2015 del Festival (Alfabeto del mondo), nell’arco </a:t>
            </a:r>
            <a:r>
              <a:rPr sz="1100" dirty="0">
                <a:latin typeface="Calibri"/>
                <a:cs typeface="Calibri"/>
              </a:rPr>
              <a:t>della </a:t>
            </a:r>
            <a:r>
              <a:rPr sz="1100" spc="-5" dirty="0">
                <a:latin typeface="Calibri"/>
                <a:cs typeface="Calibri"/>
              </a:rPr>
              <a:t>giornata </a:t>
            </a:r>
            <a:r>
              <a:rPr sz="1100" dirty="0">
                <a:latin typeface="Calibri"/>
                <a:cs typeface="Calibri"/>
              </a:rPr>
              <a:t>del </a:t>
            </a:r>
            <a:r>
              <a:rPr sz="1100" spc="-5" dirty="0">
                <a:latin typeface="Calibri"/>
                <a:cs typeface="Calibri"/>
              </a:rPr>
              <a:t>16 </a:t>
            </a:r>
            <a:r>
              <a:rPr sz="1100" dirty="0">
                <a:latin typeface="Calibri"/>
                <a:cs typeface="Calibri"/>
              </a:rPr>
              <a:t>marzo </a:t>
            </a:r>
            <a:r>
              <a:rPr sz="1100" spc="-5" dirty="0">
                <a:latin typeface="Calibri"/>
                <a:cs typeface="Calibri"/>
              </a:rPr>
              <a:t>bambini </a:t>
            </a:r>
            <a:r>
              <a:rPr sz="1100" dirty="0">
                <a:latin typeface="Calibri"/>
                <a:cs typeface="Calibri"/>
              </a:rPr>
              <a:t>e  </a:t>
            </a:r>
            <a:r>
              <a:rPr sz="1100" spc="-5" dirty="0">
                <a:latin typeface="Calibri"/>
                <a:cs typeface="Calibri"/>
              </a:rPr>
              <a:t>ragazzi </a:t>
            </a:r>
            <a:r>
              <a:rPr sz="1100" dirty="0">
                <a:latin typeface="Calibri"/>
                <a:cs typeface="Calibri"/>
              </a:rPr>
              <a:t>del </a:t>
            </a:r>
            <a:r>
              <a:rPr sz="1100" spc="-5" dirty="0">
                <a:latin typeface="Calibri"/>
                <a:cs typeface="Calibri"/>
              </a:rPr>
              <a:t>territorio campano saranno invitati </a:t>
            </a:r>
            <a:r>
              <a:rPr sz="1100" dirty="0">
                <a:latin typeface="Calibri"/>
                <a:cs typeface="Calibri"/>
              </a:rPr>
              <a:t>a </a:t>
            </a:r>
            <a:r>
              <a:rPr sz="1100" spc="-5" dirty="0">
                <a:latin typeface="Calibri"/>
                <a:cs typeface="Calibri"/>
              </a:rPr>
              <a:t>Creare mondi, </a:t>
            </a:r>
            <a:r>
              <a:rPr sz="1100" dirty="0">
                <a:latin typeface="Calibri"/>
                <a:cs typeface="Calibri"/>
              </a:rPr>
              <a:t>a </a:t>
            </a:r>
            <a:r>
              <a:rPr sz="1100" spc="-5" dirty="0">
                <a:latin typeface="Calibri"/>
                <a:cs typeface="Calibri"/>
              </a:rPr>
              <a:t>partire dalla struttura fantasmagorica  </a:t>
            </a:r>
            <a:r>
              <a:rPr sz="1100" dirty="0">
                <a:latin typeface="Calibri"/>
                <a:cs typeface="Calibri"/>
              </a:rPr>
              <a:t>della </a:t>
            </a:r>
            <a:r>
              <a:rPr sz="1100" spc="-5" dirty="0">
                <a:latin typeface="Calibri"/>
                <a:cs typeface="Calibri"/>
              </a:rPr>
              <a:t>Pallamondo </a:t>
            </a:r>
            <a:r>
              <a:rPr sz="1100" dirty="0">
                <a:latin typeface="Calibri"/>
                <a:cs typeface="Calibri"/>
              </a:rPr>
              <a:t>ispirata </a:t>
            </a:r>
            <a:r>
              <a:rPr sz="1100" spc="-5" dirty="0">
                <a:latin typeface="Calibri"/>
                <a:cs typeface="Calibri"/>
              </a:rPr>
              <a:t>alla Houseball degli </a:t>
            </a:r>
            <a:r>
              <a:rPr sz="1100" dirty="0">
                <a:latin typeface="Calibri"/>
                <a:cs typeface="Calibri"/>
              </a:rPr>
              <a:t>storici </a:t>
            </a:r>
            <a:r>
              <a:rPr sz="1100" spc="-5" dirty="0">
                <a:latin typeface="Calibri"/>
                <a:cs typeface="Calibri"/>
              </a:rPr>
              <a:t>esponenti </a:t>
            </a:r>
            <a:r>
              <a:rPr sz="1100" dirty="0">
                <a:latin typeface="Calibri"/>
                <a:cs typeface="Calibri"/>
              </a:rPr>
              <a:t>della Pop Art </a:t>
            </a:r>
            <a:r>
              <a:rPr sz="1100" spc="-5" dirty="0">
                <a:latin typeface="Calibri"/>
                <a:cs typeface="Calibri"/>
              </a:rPr>
              <a:t>Claes Oldenburg </a:t>
            </a:r>
            <a:r>
              <a:rPr sz="1100" dirty="0">
                <a:latin typeface="Calibri"/>
                <a:cs typeface="Calibri"/>
              </a:rPr>
              <a:t>e </a:t>
            </a:r>
            <a:r>
              <a:rPr sz="1100" spc="-5" dirty="0">
                <a:latin typeface="Calibri"/>
                <a:cs typeface="Calibri"/>
              </a:rPr>
              <a:t>Coosje </a:t>
            </a:r>
            <a:r>
              <a:rPr sz="1100" dirty="0">
                <a:latin typeface="Calibri"/>
                <a:cs typeface="Calibri"/>
              </a:rPr>
              <a:t>van  </a:t>
            </a:r>
            <a:r>
              <a:rPr sz="1100" spc="-5" dirty="0">
                <a:latin typeface="Calibri"/>
                <a:cs typeface="Calibri"/>
              </a:rPr>
              <a:t>Bruggen </a:t>
            </a:r>
            <a:r>
              <a:rPr sz="1100" dirty="0">
                <a:latin typeface="Calibri"/>
                <a:cs typeface="Calibri"/>
              </a:rPr>
              <a:t>(opera della </a:t>
            </a:r>
            <a:r>
              <a:rPr sz="1100" spc="-5" dirty="0">
                <a:latin typeface="Calibri"/>
                <a:cs typeface="Calibri"/>
              </a:rPr>
              <a:t>Collezione </a:t>
            </a:r>
            <a:r>
              <a:rPr sz="1100" dirty="0">
                <a:latin typeface="Calibri"/>
                <a:cs typeface="Calibri"/>
              </a:rPr>
              <a:t>del </a:t>
            </a:r>
            <a:r>
              <a:rPr sz="1100" spc="-5" dirty="0">
                <a:latin typeface="Calibri"/>
                <a:cs typeface="Calibri"/>
              </a:rPr>
              <a:t>Castello di </a:t>
            </a:r>
            <a:r>
              <a:rPr sz="1100" dirty="0">
                <a:latin typeface="Calibri"/>
                <a:cs typeface="Calibri"/>
              </a:rPr>
              <a:t>Rivoli </a:t>
            </a:r>
            <a:r>
              <a:rPr sz="1100" spc="-5" dirty="0">
                <a:latin typeface="Calibri"/>
                <a:cs typeface="Calibri"/>
              </a:rPr>
              <a:t>Museo </a:t>
            </a:r>
            <a:r>
              <a:rPr sz="1100" dirty="0">
                <a:latin typeface="Calibri"/>
                <a:cs typeface="Calibri"/>
              </a:rPr>
              <a:t>d’Arte </a:t>
            </a:r>
            <a:r>
              <a:rPr sz="1100" spc="-5" dirty="0">
                <a:latin typeface="Calibri"/>
                <a:cs typeface="Calibri"/>
              </a:rPr>
              <a:t>Contemporanea). Sulle gigantesche  Pallemondo </a:t>
            </a:r>
            <a:r>
              <a:rPr sz="1100" dirty="0">
                <a:latin typeface="Calibri"/>
                <a:cs typeface="Calibri"/>
              </a:rPr>
              <a:t>- mondi che </a:t>
            </a:r>
            <a:r>
              <a:rPr sz="1100" spc="-5" dirty="0">
                <a:latin typeface="Calibri"/>
                <a:cs typeface="Calibri"/>
              </a:rPr>
              <a:t>prenderanno forma attraverso </a:t>
            </a:r>
            <a:r>
              <a:rPr sz="1100" dirty="0">
                <a:latin typeface="Calibri"/>
                <a:cs typeface="Calibri"/>
              </a:rPr>
              <a:t>le parole, </a:t>
            </a:r>
            <a:r>
              <a:rPr sz="1100" spc="-5" dirty="0">
                <a:latin typeface="Calibri"/>
                <a:cs typeface="Calibri"/>
              </a:rPr>
              <a:t>perché </a:t>
            </a:r>
            <a:r>
              <a:rPr sz="1100" dirty="0">
                <a:latin typeface="Calibri"/>
                <a:cs typeface="Calibri"/>
              </a:rPr>
              <a:t>il </a:t>
            </a:r>
            <a:r>
              <a:rPr sz="1100" spc="-5" dirty="0">
                <a:latin typeface="Calibri"/>
                <a:cs typeface="Calibri"/>
              </a:rPr>
              <a:t>mondo </a:t>
            </a:r>
            <a:r>
              <a:rPr sz="1100" dirty="0">
                <a:latin typeface="Calibri"/>
                <a:cs typeface="Calibri"/>
              </a:rPr>
              <a:t>esiste nel </a:t>
            </a:r>
            <a:r>
              <a:rPr sz="1100" spc="-5" dirty="0">
                <a:latin typeface="Calibri"/>
                <a:cs typeface="Calibri"/>
              </a:rPr>
              <a:t>momento </a:t>
            </a:r>
            <a:r>
              <a:rPr sz="1100" dirty="0">
                <a:latin typeface="Calibri"/>
                <a:cs typeface="Calibri"/>
              </a:rPr>
              <a:t>in  cui abbiamo </a:t>
            </a:r>
            <a:r>
              <a:rPr sz="1100" spc="-10" dirty="0">
                <a:latin typeface="Calibri"/>
                <a:cs typeface="Calibri"/>
              </a:rPr>
              <a:t>le </a:t>
            </a:r>
            <a:r>
              <a:rPr sz="1100" spc="-5" dirty="0">
                <a:latin typeface="Calibri"/>
                <a:cs typeface="Calibri"/>
              </a:rPr>
              <a:t>parole </a:t>
            </a:r>
            <a:r>
              <a:rPr sz="1100" dirty="0">
                <a:latin typeface="Calibri"/>
                <a:cs typeface="Calibri"/>
              </a:rPr>
              <a:t>per </a:t>
            </a:r>
            <a:r>
              <a:rPr sz="1100" spc="-5" dirty="0">
                <a:latin typeface="Calibri"/>
                <a:cs typeface="Calibri"/>
              </a:rPr>
              <a:t>definirlo </a:t>
            </a:r>
            <a:r>
              <a:rPr sz="1100" dirty="0">
                <a:latin typeface="Calibri"/>
                <a:cs typeface="Calibri"/>
              </a:rPr>
              <a:t>- </a:t>
            </a:r>
            <a:r>
              <a:rPr sz="1100" spc="-5" dirty="0">
                <a:latin typeface="Calibri"/>
                <a:cs typeface="Calibri"/>
              </a:rPr>
              <a:t>confluiranno alfabeti differenti, espressione di lingue </a:t>
            </a:r>
            <a:r>
              <a:rPr sz="1100" dirty="0">
                <a:latin typeface="Calibri"/>
                <a:cs typeface="Calibri"/>
              </a:rPr>
              <a:t>e comunità  diverse, </a:t>
            </a:r>
            <a:r>
              <a:rPr sz="1100" spc="-5" dirty="0">
                <a:latin typeface="Calibri"/>
                <a:cs typeface="Calibri"/>
              </a:rPr>
              <a:t>insieme </a:t>
            </a:r>
            <a:r>
              <a:rPr sz="1100" dirty="0">
                <a:latin typeface="Calibri"/>
                <a:cs typeface="Calibri"/>
              </a:rPr>
              <a:t>al </a:t>
            </a:r>
            <a:r>
              <a:rPr sz="1100" spc="-5" dirty="0">
                <a:latin typeface="Calibri"/>
                <a:cs typeface="Calibri"/>
              </a:rPr>
              <a:t>segno-simbolo </a:t>
            </a:r>
            <a:r>
              <a:rPr sz="1100" dirty="0">
                <a:latin typeface="Calibri"/>
                <a:cs typeface="Calibri"/>
              </a:rPr>
              <a:t>del </a:t>
            </a:r>
            <a:r>
              <a:rPr sz="1100" spc="-5" dirty="0">
                <a:latin typeface="Calibri"/>
                <a:cs typeface="Calibri"/>
              </a:rPr>
              <a:t>Terzo Paradiso </a:t>
            </a:r>
            <a:r>
              <a:rPr sz="1100" dirty="0">
                <a:latin typeface="Calibri"/>
                <a:cs typeface="Calibri"/>
              </a:rPr>
              <a:t>del </a:t>
            </a:r>
            <a:r>
              <a:rPr sz="1100" spc="-5" dirty="0">
                <a:latin typeface="Calibri"/>
                <a:cs typeface="Calibri"/>
              </a:rPr>
              <a:t>maestro Michelangelo </a:t>
            </a:r>
            <a:r>
              <a:rPr sz="1100" dirty="0">
                <a:latin typeface="Calibri"/>
                <a:cs typeface="Calibri"/>
              </a:rPr>
              <a:t>Pistoletto, </a:t>
            </a:r>
            <a:r>
              <a:rPr sz="1100" spc="-5" dirty="0">
                <a:latin typeface="Calibri"/>
                <a:cs typeface="Calibri"/>
              </a:rPr>
              <a:t>ospite  d’eccezione dell’evento </a:t>
            </a:r>
            <a:r>
              <a:rPr sz="1100" dirty="0">
                <a:latin typeface="Calibri"/>
                <a:cs typeface="Calibri"/>
              </a:rPr>
              <a:t>al MADRE </a:t>
            </a:r>
            <a:r>
              <a:rPr sz="1100" spc="-5" dirty="0">
                <a:latin typeface="Calibri"/>
                <a:cs typeface="Calibri"/>
              </a:rPr>
              <a:t>di</a:t>
            </a:r>
            <a:r>
              <a:rPr sz="1100" spc="10" dirty="0">
                <a:latin typeface="Calibri"/>
                <a:cs typeface="Calibri"/>
              </a:rPr>
              <a:t> </a:t>
            </a:r>
            <a:r>
              <a:rPr sz="1100" dirty="0">
                <a:latin typeface="Calibri"/>
                <a:cs typeface="Calibri"/>
              </a:rPr>
              <a:t>Napoli.</a:t>
            </a:r>
            <a:endParaRPr sz="1100">
              <a:latin typeface="Calibri"/>
              <a:cs typeface="Calibri"/>
            </a:endParaRPr>
          </a:p>
          <a:p>
            <a:pPr marL="12700" marR="5080" algn="just">
              <a:lnSpc>
                <a:spcPct val="117300"/>
              </a:lnSpc>
              <a:spcBef>
                <a:spcPts val="980"/>
              </a:spcBef>
            </a:pPr>
            <a:r>
              <a:rPr sz="1100" dirty="0">
                <a:latin typeface="Calibri"/>
                <a:cs typeface="Calibri"/>
              </a:rPr>
              <a:t>In </a:t>
            </a:r>
            <a:r>
              <a:rPr sz="1100" spc="-5" dirty="0">
                <a:latin typeface="Calibri"/>
                <a:cs typeface="Calibri"/>
              </a:rPr>
              <a:t>un </a:t>
            </a:r>
            <a:r>
              <a:rPr sz="1100" dirty="0">
                <a:latin typeface="Calibri"/>
                <a:cs typeface="Calibri"/>
              </a:rPr>
              <a:t>ideale </a:t>
            </a:r>
            <a:r>
              <a:rPr sz="1100" spc="-5" dirty="0">
                <a:latin typeface="Calibri"/>
                <a:cs typeface="Calibri"/>
              </a:rPr>
              <a:t>collegamento </a:t>
            </a:r>
            <a:r>
              <a:rPr sz="1100" dirty="0">
                <a:latin typeface="Calibri"/>
                <a:cs typeface="Calibri"/>
              </a:rPr>
              <a:t>con le </a:t>
            </a:r>
            <a:r>
              <a:rPr sz="1100" spc="-5" dirty="0">
                <a:latin typeface="Calibri"/>
                <a:cs typeface="Calibri"/>
              </a:rPr>
              <a:t>opere esposte </a:t>
            </a:r>
            <a:r>
              <a:rPr sz="1100" dirty="0">
                <a:latin typeface="Calibri"/>
                <a:cs typeface="Calibri"/>
              </a:rPr>
              <a:t>al </a:t>
            </a:r>
            <a:r>
              <a:rPr sz="1100" spc="-5" dirty="0">
                <a:latin typeface="Calibri"/>
                <a:cs typeface="Calibri"/>
              </a:rPr>
              <a:t>MADRE, </a:t>
            </a:r>
            <a:r>
              <a:rPr sz="1100" dirty="0">
                <a:latin typeface="Calibri"/>
                <a:cs typeface="Calibri"/>
              </a:rPr>
              <a:t>altre </a:t>
            </a:r>
            <a:r>
              <a:rPr sz="1100" spc="-5" dirty="0">
                <a:latin typeface="Calibri"/>
                <a:cs typeface="Calibri"/>
              </a:rPr>
              <a:t>strutture delle Pallamondo </a:t>
            </a:r>
            <a:r>
              <a:rPr sz="1100" dirty="0">
                <a:latin typeface="Calibri"/>
                <a:cs typeface="Calibri"/>
              </a:rPr>
              <a:t>verranno  </a:t>
            </a:r>
            <a:r>
              <a:rPr sz="1100" spc="-5" dirty="0">
                <a:latin typeface="Calibri"/>
                <a:cs typeface="Calibri"/>
              </a:rPr>
              <a:t>rivestite con materiali di tre </a:t>
            </a:r>
            <a:r>
              <a:rPr sz="1100" dirty="0">
                <a:latin typeface="Calibri"/>
                <a:cs typeface="Calibri"/>
              </a:rPr>
              <a:t>tipi diversi, in </a:t>
            </a:r>
            <a:r>
              <a:rPr sz="1100" spc="-5" dirty="0">
                <a:latin typeface="Calibri"/>
                <a:cs typeface="Calibri"/>
              </a:rPr>
              <a:t>riferimento </a:t>
            </a:r>
            <a:r>
              <a:rPr sz="1100" dirty="0">
                <a:latin typeface="Calibri"/>
                <a:cs typeface="Calibri"/>
              </a:rPr>
              <a:t>all’idea </a:t>
            </a:r>
            <a:r>
              <a:rPr sz="1100" spc="-5" dirty="0">
                <a:latin typeface="Calibri"/>
                <a:cs typeface="Calibri"/>
              </a:rPr>
              <a:t>di tessitura, rete, intreccio, network: stracci </a:t>
            </a:r>
            <a:r>
              <a:rPr sz="1100" dirty="0">
                <a:latin typeface="Calibri"/>
                <a:cs typeface="Calibri"/>
              </a:rPr>
              <a:t>e  vecchi</a:t>
            </a:r>
            <a:r>
              <a:rPr sz="1100" spc="20" dirty="0">
                <a:latin typeface="Calibri"/>
                <a:cs typeface="Calibri"/>
              </a:rPr>
              <a:t> </a:t>
            </a:r>
            <a:r>
              <a:rPr sz="1100" dirty="0">
                <a:latin typeface="Calibri"/>
                <a:cs typeface="Calibri"/>
              </a:rPr>
              <a:t>abiti</a:t>
            </a:r>
            <a:r>
              <a:rPr sz="1100" spc="40" dirty="0">
                <a:latin typeface="Calibri"/>
                <a:cs typeface="Calibri"/>
              </a:rPr>
              <a:t> </a:t>
            </a:r>
            <a:r>
              <a:rPr sz="1100" spc="-5" dirty="0">
                <a:latin typeface="Calibri"/>
                <a:cs typeface="Calibri"/>
              </a:rPr>
              <a:t>che</a:t>
            </a:r>
            <a:r>
              <a:rPr sz="1100" spc="40" dirty="0">
                <a:latin typeface="Calibri"/>
                <a:cs typeface="Calibri"/>
              </a:rPr>
              <a:t> </a:t>
            </a:r>
            <a:r>
              <a:rPr sz="1100" spc="-5" dirty="0">
                <a:latin typeface="Calibri"/>
                <a:cs typeface="Calibri"/>
              </a:rPr>
              <a:t>richiamano</a:t>
            </a:r>
            <a:r>
              <a:rPr sz="1100" spc="35" dirty="0">
                <a:latin typeface="Calibri"/>
                <a:cs typeface="Calibri"/>
              </a:rPr>
              <a:t> </a:t>
            </a:r>
            <a:r>
              <a:rPr sz="1100" dirty="0">
                <a:latin typeface="Calibri"/>
                <a:cs typeface="Calibri"/>
              </a:rPr>
              <a:t>la</a:t>
            </a:r>
            <a:r>
              <a:rPr sz="1100" spc="40" dirty="0">
                <a:latin typeface="Calibri"/>
                <a:cs typeface="Calibri"/>
              </a:rPr>
              <a:t> </a:t>
            </a:r>
            <a:r>
              <a:rPr sz="1100" spc="-5" dirty="0">
                <a:latin typeface="Calibri"/>
                <a:cs typeface="Calibri"/>
              </a:rPr>
              <a:t>Venere</a:t>
            </a:r>
            <a:r>
              <a:rPr sz="1100" spc="40" dirty="0">
                <a:latin typeface="Calibri"/>
                <a:cs typeface="Calibri"/>
              </a:rPr>
              <a:t> </a:t>
            </a:r>
            <a:r>
              <a:rPr sz="1100" spc="-5" dirty="0">
                <a:latin typeface="Calibri"/>
                <a:cs typeface="Calibri"/>
              </a:rPr>
              <a:t>degli</a:t>
            </a:r>
            <a:r>
              <a:rPr sz="1100" spc="25" dirty="0">
                <a:latin typeface="Calibri"/>
                <a:cs typeface="Calibri"/>
              </a:rPr>
              <a:t> </a:t>
            </a:r>
            <a:r>
              <a:rPr sz="1100" spc="-5" dirty="0">
                <a:latin typeface="Calibri"/>
                <a:cs typeface="Calibri"/>
              </a:rPr>
              <a:t>stracci</a:t>
            </a:r>
            <a:r>
              <a:rPr sz="1100" spc="25" dirty="0">
                <a:latin typeface="Calibri"/>
                <a:cs typeface="Calibri"/>
              </a:rPr>
              <a:t> </a:t>
            </a:r>
            <a:r>
              <a:rPr sz="1100" spc="-5" dirty="0">
                <a:latin typeface="Calibri"/>
                <a:cs typeface="Calibri"/>
              </a:rPr>
              <a:t>di</a:t>
            </a:r>
            <a:r>
              <a:rPr sz="1100" spc="25" dirty="0">
                <a:latin typeface="Calibri"/>
                <a:cs typeface="Calibri"/>
              </a:rPr>
              <a:t> </a:t>
            </a:r>
            <a:r>
              <a:rPr sz="1100" spc="-5" dirty="0">
                <a:latin typeface="Calibri"/>
                <a:cs typeface="Calibri"/>
              </a:rPr>
              <a:t>Pistoletto,</a:t>
            </a:r>
            <a:r>
              <a:rPr sz="1100" spc="40" dirty="0">
                <a:latin typeface="Calibri"/>
                <a:cs typeface="Calibri"/>
              </a:rPr>
              <a:t> </a:t>
            </a:r>
            <a:r>
              <a:rPr sz="1100" spc="-5" dirty="0">
                <a:latin typeface="Calibri"/>
                <a:cs typeface="Calibri"/>
              </a:rPr>
              <a:t>nastri</a:t>
            </a:r>
            <a:r>
              <a:rPr sz="1100" spc="35" dirty="0">
                <a:latin typeface="Calibri"/>
                <a:cs typeface="Calibri"/>
              </a:rPr>
              <a:t> </a:t>
            </a:r>
            <a:r>
              <a:rPr sz="1100" spc="-5" dirty="0">
                <a:latin typeface="Calibri"/>
                <a:cs typeface="Calibri"/>
              </a:rPr>
              <a:t>colorati</a:t>
            </a:r>
            <a:r>
              <a:rPr sz="1100" spc="40" dirty="0">
                <a:latin typeface="Calibri"/>
                <a:cs typeface="Calibri"/>
              </a:rPr>
              <a:t> </a:t>
            </a:r>
            <a:r>
              <a:rPr sz="1100" dirty="0">
                <a:latin typeface="Calibri"/>
                <a:cs typeface="Calibri"/>
              </a:rPr>
              <a:t>e</a:t>
            </a:r>
            <a:r>
              <a:rPr sz="1100" spc="30" dirty="0">
                <a:latin typeface="Calibri"/>
                <a:cs typeface="Calibri"/>
              </a:rPr>
              <a:t> </a:t>
            </a:r>
            <a:r>
              <a:rPr sz="1100" spc="-10" dirty="0">
                <a:latin typeface="Calibri"/>
                <a:cs typeface="Calibri"/>
              </a:rPr>
              <a:t>infine</a:t>
            </a:r>
            <a:r>
              <a:rPr sz="1100" spc="40" dirty="0">
                <a:latin typeface="Calibri"/>
                <a:cs typeface="Calibri"/>
              </a:rPr>
              <a:t> </a:t>
            </a:r>
            <a:r>
              <a:rPr sz="1100" spc="-5" dirty="0">
                <a:latin typeface="Calibri"/>
                <a:cs typeface="Calibri"/>
              </a:rPr>
              <a:t>filamenti</a:t>
            </a:r>
            <a:r>
              <a:rPr sz="1100" spc="35" dirty="0">
                <a:latin typeface="Calibri"/>
                <a:cs typeface="Calibri"/>
              </a:rPr>
              <a:t> </a:t>
            </a:r>
            <a:r>
              <a:rPr sz="1100" spc="-5" dirty="0">
                <a:latin typeface="Calibri"/>
                <a:cs typeface="Calibri"/>
              </a:rPr>
              <a:t>trasparenti,</a:t>
            </a:r>
            <a:endParaRPr sz="1100">
              <a:latin typeface="Calibri"/>
              <a:cs typeface="Calibri"/>
            </a:endParaRPr>
          </a:p>
        </p:txBody>
      </p:sp>
      <p:sp>
        <p:nvSpPr>
          <p:cNvPr id="6" name="object 6"/>
          <p:cNvSpPr/>
          <p:nvPr/>
        </p:nvSpPr>
        <p:spPr>
          <a:xfrm>
            <a:off x="1981200" y="2466974"/>
            <a:ext cx="3333750" cy="6953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883602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446905">
              <a:lnSpc>
                <a:spcPts val="1839"/>
              </a:lnSpc>
            </a:pPr>
            <a:r>
              <a:rPr sz="1600" b="1" spc="-5" dirty="0">
                <a:latin typeface="Arial"/>
                <a:cs typeface="Arial"/>
              </a:rPr>
              <a:t>Murmu</a:t>
            </a:r>
            <a:r>
              <a:rPr sz="1600" b="1" dirty="0">
                <a:latin typeface="Arial"/>
                <a:cs typeface="Arial"/>
              </a:rPr>
              <a:t>r</a:t>
            </a:r>
            <a:r>
              <a:rPr sz="1600" b="1" spc="-5" dirty="0">
                <a:latin typeface="Arial"/>
                <a:cs typeface="Arial"/>
              </a:rPr>
              <a:t>o</a:t>
            </a:r>
            <a:r>
              <a:rPr sz="1600" b="1" spc="-15" dirty="0">
                <a:latin typeface="Arial"/>
                <a:cs typeface="Arial"/>
              </a:rPr>
              <a:t>f</a:t>
            </a:r>
            <a:r>
              <a:rPr sz="1600" b="1" spc="-5" dirty="0">
                <a:latin typeface="Arial"/>
                <a:cs typeface="Arial"/>
              </a:rPr>
              <a:t>a</a:t>
            </a:r>
            <a:r>
              <a:rPr sz="1600" b="1" spc="5" dirty="0">
                <a:latin typeface="Arial"/>
                <a:cs typeface="Arial"/>
              </a:rPr>
              <a:t>r</a:t>
            </a:r>
            <a:r>
              <a:rPr sz="1600" b="1" spc="-5" dirty="0">
                <a:latin typeface="Arial"/>
                <a:cs typeface="Arial"/>
              </a:rPr>
              <a:t>t.c</a:t>
            </a:r>
            <a:r>
              <a:rPr sz="1600" b="1" dirty="0">
                <a:latin typeface="Arial"/>
                <a:cs typeface="Arial"/>
              </a:rPr>
              <a:t>o</a:t>
            </a:r>
            <a:r>
              <a:rPr sz="1600" b="1" spc="-5" dirty="0">
                <a:latin typeface="Arial"/>
                <a:cs typeface="Arial"/>
              </a:rPr>
              <a:t>m  10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spcBef>
                <a:spcPts val="10"/>
              </a:spcBef>
            </a:pPr>
            <a:endParaRPr sz="2100">
              <a:latin typeface="Times New Roman"/>
              <a:cs typeface="Times New Roman"/>
            </a:endParaRPr>
          </a:p>
          <a:p>
            <a:pPr marL="12700" marR="8255">
              <a:lnSpc>
                <a:spcPct val="117300"/>
              </a:lnSpc>
            </a:pPr>
            <a:r>
              <a:rPr sz="1100" spc="-5" dirty="0">
                <a:latin typeface="Calibri"/>
                <a:cs typeface="Calibri"/>
              </a:rPr>
              <a:t>quasi </a:t>
            </a:r>
            <a:r>
              <a:rPr sz="1100" dirty="0">
                <a:latin typeface="Calibri"/>
                <a:cs typeface="Calibri"/>
              </a:rPr>
              <a:t>ragnatele, che </a:t>
            </a:r>
            <a:r>
              <a:rPr sz="1100" spc="-5" dirty="0">
                <a:latin typeface="Calibri"/>
                <a:cs typeface="Calibri"/>
              </a:rPr>
              <a:t>evocano l’opera di </a:t>
            </a:r>
            <a:r>
              <a:rPr sz="1100" dirty="0">
                <a:latin typeface="Calibri"/>
                <a:cs typeface="Calibri"/>
              </a:rPr>
              <a:t>Maria Lai </a:t>
            </a:r>
            <a:r>
              <a:rPr sz="1100" spc="-5" dirty="0">
                <a:latin typeface="Calibri"/>
                <a:cs typeface="Calibri"/>
              </a:rPr>
              <a:t>La </a:t>
            </a:r>
            <a:r>
              <a:rPr sz="1100" dirty="0">
                <a:latin typeface="Calibri"/>
                <a:cs typeface="Calibri"/>
              </a:rPr>
              <a:t>leggenda del </a:t>
            </a:r>
            <a:r>
              <a:rPr sz="1100" spc="-5" dirty="0">
                <a:latin typeface="Calibri"/>
                <a:cs typeface="Calibri"/>
              </a:rPr>
              <a:t>Sardus pater. Saranno costruiti così </a:t>
            </a:r>
            <a:r>
              <a:rPr sz="1100" dirty="0">
                <a:latin typeface="Calibri"/>
                <a:cs typeface="Calibri"/>
              </a:rPr>
              <a:t>9  mondi, </a:t>
            </a:r>
            <a:r>
              <a:rPr sz="1100" spc="-5" dirty="0">
                <a:latin typeface="Calibri"/>
                <a:cs typeface="Calibri"/>
              </a:rPr>
              <a:t>allestiti infine </a:t>
            </a:r>
            <a:r>
              <a:rPr sz="1100" dirty="0">
                <a:latin typeface="Calibri"/>
                <a:cs typeface="Calibri"/>
              </a:rPr>
              <a:t>in </a:t>
            </a:r>
            <a:r>
              <a:rPr sz="1100" spc="-5" dirty="0">
                <a:latin typeface="Calibri"/>
                <a:cs typeface="Calibri"/>
              </a:rPr>
              <a:t>forma di Terzo</a:t>
            </a:r>
            <a:r>
              <a:rPr sz="1100" spc="-15" dirty="0">
                <a:latin typeface="Calibri"/>
                <a:cs typeface="Calibri"/>
              </a:rPr>
              <a:t> </a:t>
            </a:r>
            <a:r>
              <a:rPr sz="1100" dirty="0">
                <a:latin typeface="Calibri"/>
                <a:cs typeface="Calibri"/>
              </a:rPr>
              <a:t>Paradiso.</a:t>
            </a:r>
            <a:endParaRPr sz="1100">
              <a:latin typeface="Calibri"/>
              <a:cs typeface="Calibri"/>
            </a:endParaRPr>
          </a:p>
          <a:p>
            <a:pPr marL="12700" marR="6985" algn="just">
              <a:lnSpc>
                <a:spcPct val="117700"/>
              </a:lnSpc>
              <a:spcBef>
                <a:spcPts val="980"/>
              </a:spcBef>
            </a:pPr>
            <a:r>
              <a:rPr sz="1100" spc="-5" dirty="0">
                <a:latin typeface="Calibri"/>
                <a:cs typeface="Calibri"/>
              </a:rPr>
              <a:t>Tutto </a:t>
            </a:r>
            <a:r>
              <a:rPr sz="1100" dirty="0">
                <a:latin typeface="Calibri"/>
                <a:cs typeface="Calibri"/>
              </a:rPr>
              <a:t>il </a:t>
            </a:r>
            <a:r>
              <a:rPr sz="1100" spc="-5" dirty="0">
                <a:latin typeface="Calibri"/>
                <a:cs typeface="Calibri"/>
              </a:rPr>
              <a:t>concept di </a:t>
            </a:r>
            <a:r>
              <a:rPr sz="1100" dirty="0">
                <a:latin typeface="Calibri"/>
                <a:cs typeface="Calibri"/>
              </a:rPr>
              <a:t>WWW - KnoW the World with </a:t>
            </a:r>
            <a:r>
              <a:rPr sz="1100" spc="-5" dirty="0">
                <a:latin typeface="Calibri"/>
                <a:cs typeface="Calibri"/>
              </a:rPr>
              <a:t>Words </a:t>
            </a:r>
            <a:r>
              <a:rPr sz="1100" dirty="0">
                <a:latin typeface="Calibri"/>
                <a:cs typeface="Calibri"/>
              </a:rPr>
              <a:t>evidenzia la </a:t>
            </a:r>
            <a:r>
              <a:rPr sz="1100" spc="-5" dirty="0">
                <a:latin typeface="Calibri"/>
                <a:cs typeface="Calibri"/>
              </a:rPr>
              <a:t>forza di una </a:t>
            </a:r>
            <a:r>
              <a:rPr sz="1100" dirty="0">
                <a:latin typeface="Calibri"/>
                <a:cs typeface="Calibri"/>
              </a:rPr>
              <a:t>progettualità condivisa </a:t>
            </a:r>
            <a:r>
              <a:rPr sz="1100" spc="-5" dirty="0">
                <a:latin typeface="Calibri"/>
                <a:cs typeface="Calibri"/>
              </a:rPr>
              <a:t>fra  musei, istituzioni </a:t>
            </a:r>
            <a:r>
              <a:rPr sz="1100" dirty="0">
                <a:latin typeface="Calibri"/>
                <a:cs typeface="Calibri"/>
              </a:rPr>
              <a:t>culturali e banche, accomunati </a:t>
            </a:r>
            <a:r>
              <a:rPr sz="1100" spc="-5" dirty="0">
                <a:latin typeface="Calibri"/>
                <a:cs typeface="Calibri"/>
              </a:rPr>
              <a:t>da </a:t>
            </a:r>
            <a:r>
              <a:rPr sz="1100" dirty="0">
                <a:latin typeface="Calibri"/>
                <a:cs typeface="Calibri"/>
              </a:rPr>
              <a:t>quello </a:t>
            </a:r>
            <a:r>
              <a:rPr sz="1100" spc="-5" dirty="0">
                <a:latin typeface="Calibri"/>
                <a:cs typeface="Calibri"/>
              </a:rPr>
              <a:t>stimolo </a:t>
            </a:r>
            <a:r>
              <a:rPr sz="1100" dirty="0">
                <a:latin typeface="Calibri"/>
                <a:cs typeface="Calibri"/>
              </a:rPr>
              <a:t>a </a:t>
            </a:r>
            <a:r>
              <a:rPr sz="1100" spc="-5" dirty="0">
                <a:latin typeface="Calibri"/>
                <a:cs typeface="Calibri"/>
              </a:rPr>
              <a:t>“fare rete” sui singoli </a:t>
            </a:r>
            <a:r>
              <a:rPr sz="1100" dirty="0">
                <a:latin typeface="Calibri"/>
                <a:cs typeface="Calibri"/>
              </a:rPr>
              <a:t>territori che il  </a:t>
            </a:r>
            <a:r>
              <a:rPr sz="1100" spc="-5" dirty="0">
                <a:latin typeface="Calibri"/>
                <a:cs typeface="Calibri"/>
              </a:rPr>
              <a:t>Festival della Cultura Creativa intende appunto</a:t>
            </a:r>
            <a:r>
              <a:rPr sz="1100" spc="-10" dirty="0">
                <a:latin typeface="Calibri"/>
                <a:cs typeface="Calibri"/>
              </a:rPr>
              <a:t> </a:t>
            </a:r>
            <a:r>
              <a:rPr sz="1100" spc="-5" dirty="0">
                <a:latin typeface="Calibri"/>
                <a:cs typeface="Calibri"/>
              </a:rPr>
              <a:t>incentivare.</a:t>
            </a:r>
            <a:endParaRPr sz="1100">
              <a:latin typeface="Calibri"/>
              <a:cs typeface="Calibri"/>
            </a:endParaRPr>
          </a:p>
          <a:p>
            <a:pPr>
              <a:lnSpc>
                <a:spcPct val="100000"/>
              </a:lnSpc>
              <a:spcBef>
                <a:spcPts val="15"/>
              </a:spcBef>
            </a:pPr>
            <a:endParaRPr sz="1050">
              <a:latin typeface="Times New Roman"/>
              <a:cs typeface="Times New Roman"/>
            </a:endParaRPr>
          </a:p>
          <a:p>
            <a:pPr marL="12700">
              <a:lnSpc>
                <a:spcPct val="100000"/>
              </a:lnSpc>
            </a:pPr>
            <a:r>
              <a:rPr sz="1100" dirty="0">
                <a:latin typeface="Calibri"/>
                <a:cs typeface="Calibri"/>
              </a:rPr>
              <a:t>TORNA IL </a:t>
            </a:r>
            <a:r>
              <a:rPr sz="1100" spc="-5" dirty="0">
                <a:latin typeface="Calibri"/>
                <a:cs typeface="Calibri"/>
              </a:rPr>
              <a:t>FESTIVAL DELLA </a:t>
            </a:r>
            <a:r>
              <a:rPr sz="1100" dirty="0">
                <a:latin typeface="Calibri"/>
                <a:cs typeface="Calibri"/>
              </a:rPr>
              <a:t>CULTURA</a:t>
            </a:r>
            <a:r>
              <a:rPr sz="1100" spc="-50" dirty="0">
                <a:latin typeface="Calibri"/>
                <a:cs typeface="Calibri"/>
              </a:rPr>
              <a:t> </a:t>
            </a:r>
            <a:r>
              <a:rPr sz="1100" spc="-5" dirty="0">
                <a:latin typeface="Calibri"/>
                <a:cs typeface="Calibri"/>
              </a:rPr>
              <a:t>CREATIVA</a:t>
            </a:r>
            <a:endParaRPr sz="1100">
              <a:latin typeface="Calibri"/>
              <a:cs typeface="Calibri"/>
            </a:endParaRPr>
          </a:p>
          <a:p>
            <a:pPr>
              <a:lnSpc>
                <a:spcPct val="100000"/>
              </a:lnSpc>
              <a:spcBef>
                <a:spcPts val="20"/>
              </a:spcBef>
            </a:pPr>
            <a:endParaRPr sz="1050">
              <a:latin typeface="Times New Roman"/>
              <a:cs typeface="Times New Roman"/>
            </a:endParaRPr>
          </a:p>
          <a:p>
            <a:pPr marL="12700">
              <a:lnSpc>
                <a:spcPct val="100000"/>
              </a:lnSpc>
            </a:pPr>
            <a:r>
              <a:rPr sz="1100" spc="-5" dirty="0">
                <a:latin typeface="Calibri"/>
                <a:cs typeface="Calibri"/>
              </a:rPr>
              <a:t>“L’alfabeto del </a:t>
            </a:r>
            <a:r>
              <a:rPr sz="1100" dirty="0">
                <a:latin typeface="Calibri"/>
                <a:cs typeface="Calibri"/>
              </a:rPr>
              <a:t>Mondo. </a:t>
            </a:r>
            <a:r>
              <a:rPr sz="1100" spc="-5" dirty="0">
                <a:latin typeface="Calibri"/>
                <a:cs typeface="Calibri"/>
              </a:rPr>
              <a:t>Leggiamo </a:t>
            </a:r>
            <a:r>
              <a:rPr sz="1100" dirty="0">
                <a:latin typeface="Calibri"/>
                <a:cs typeface="Calibri"/>
              </a:rPr>
              <a:t>i </a:t>
            </a:r>
            <a:r>
              <a:rPr sz="1100" spc="-5" dirty="0">
                <a:latin typeface="Calibri"/>
                <a:cs typeface="Calibri"/>
              </a:rPr>
              <a:t>segni intorno </a:t>
            </a:r>
            <a:r>
              <a:rPr sz="1100" dirty="0">
                <a:latin typeface="Calibri"/>
                <a:cs typeface="Calibri"/>
              </a:rPr>
              <a:t>a </a:t>
            </a:r>
            <a:r>
              <a:rPr sz="1100" spc="-5" dirty="0">
                <a:latin typeface="Calibri"/>
                <a:cs typeface="Calibri"/>
              </a:rPr>
              <a:t>noi </a:t>
            </a:r>
            <a:r>
              <a:rPr sz="1100" dirty="0">
                <a:latin typeface="Calibri"/>
                <a:cs typeface="Calibri"/>
              </a:rPr>
              <a:t>e</a:t>
            </a:r>
            <a:r>
              <a:rPr sz="1100" spc="25" dirty="0">
                <a:latin typeface="Calibri"/>
                <a:cs typeface="Calibri"/>
              </a:rPr>
              <a:t> </a:t>
            </a:r>
            <a:r>
              <a:rPr sz="1100" spc="-5" dirty="0">
                <a:latin typeface="Calibri"/>
                <a:cs typeface="Calibri"/>
              </a:rPr>
              <a:t>raccontiamo”</a:t>
            </a:r>
            <a:endParaRPr sz="1100">
              <a:latin typeface="Calibri"/>
              <a:cs typeface="Calibri"/>
            </a:endParaRPr>
          </a:p>
          <a:p>
            <a:pPr marL="12700" marR="8255">
              <a:lnSpc>
                <a:spcPct val="117300"/>
              </a:lnSpc>
              <a:spcBef>
                <a:spcPts val="985"/>
              </a:spcBef>
            </a:pPr>
            <a:r>
              <a:rPr sz="1100" dirty="0">
                <a:latin typeface="Calibri"/>
                <a:cs typeface="Calibri"/>
              </a:rPr>
              <a:t>Dal 16 al </a:t>
            </a:r>
            <a:r>
              <a:rPr sz="1100" spc="-5" dirty="0">
                <a:latin typeface="Calibri"/>
                <a:cs typeface="Calibri"/>
              </a:rPr>
              <a:t>22marzo </a:t>
            </a:r>
            <a:r>
              <a:rPr sz="1100" dirty="0">
                <a:latin typeface="Calibri"/>
                <a:cs typeface="Calibri"/>
              </a:rPr>
              <a:t>la </a:t>
            </a:r>
            <a:r>
              <a:rPr sz="1100" spc="-5" dirty="0">
                <a:latin typeface="Calibri"/>
                <a:cs typeface="Calibri"/>
              </a:rPr>
              <a:t>seconda edizione della manifestazione </a:t>
            </a:r>
            <a:r>
              <a:rPr sz="1100" dirty="0">
                <a:latin typeface="Calibri"/>
                <a:cs typeface="Calibri"/>
              </a:rPr>
              <a:t>per </a:t>
            </a:r>
            <a:r>
              <a:rPr sz="1100" spc="-5" dirty="0">
                <a:latin typeface="Calibri"/>
                <a:cs typeface="Calibri"/>
              </a:rPr>
              <a:t>ragazzi organizzata dalle </a:t>
            </a:r>
            <a:r>
              <a:rPr sz="1100" dirty="0">
                <a:latin typeface="Calibri"/>
                <a:cs typeface="Calibri"/>
              </a:rPr>
              <a:t>banche </a:t>
            </a:r>
            <a:r>
              <a:rPr sz="1100" spc="-5" dirty="0">
                <a:latin typeface="Calibri"/>
                <a:cs typeface="Calibri"/>
              </a:rPr>
              <a:t>con </a:t>
            </a:r>
            <a:r>
              <a:rPr sz="1100" dirty="0">
                <a:latin typeface="Calibri"/>
                <a:cs typeface="Calibri"/>
              </a:rPr>
              <a:t>il  coordinamento</a:t>
            </a:r>
            <a:r>
              <a:rPr sz="1100" spc="-10" dirty="0">
                <a:latin typeface="Calibri"/>
                <a:cs typeface="Calibri"/>
              </a:rPr>
              <a:t> </a:t>
            </a:r>
            <a:r>
              <a:rPr sz="1100" spc="-5" dirty="0">
                <a:latin typeface="Calibri"/>
                <a:cs typeface="Calibri"/>
              </a:rPr>
              <a:t>dell’Abi.</a:t>
            </a:r>
            <a:endParaRPr sz="1100">
              <a:latin typeface="Calibri"/>
              <a:cs typeface="Calibri"/>
            </a:endParaRPr>
          </a:p>
          <a:p>
            <a:pPr marL="12700" marR="5080">
              <a:lnSpc>
                <a:spcPct val="118200"/>
              </a:lnSpc>
              <a:spcBef>
                <a:spcPts val="969"/>
              </a:spcBef>
            </a:pPr>
            <a:r>
              <a:rPr sz="1100" dirty="0">
                <a:latin typeface="Calibri"/>
                <a:cs typeface="Calibri"/>
              </a:rPr>
              <a:t>Da nord a </a:t>
            </a:r>
            <a:r>
              <a:rPr sz="1100" spc="-5" dirty="0">
                <a:latin typeface="Calibri"/>
                <a:cs typeface="Calibri"/>
              </a:rPr>
              <a:t>sud su </a:t>
            </a:r>
            <a:r>
              <a:rPr sz="1100" dirty="0">
                <a:latin typeface="Calibri"/>
                <a:cs typeface="Calibri"/>
              </a:rPr>
              <a:t>tutto il </a:t>
            </a:r>
            <a:r>
              <a:rPr sz="1100" spc="-5" dirty="0">
                <a:latin typeface="Calibri"/>
                <a:cs typeface="Calibri"/>
              </a:rPr>
              <a:t>territorio </a:t>
            </a:r>
            <a:r>
              <a:rPr sz="1100" dirty="0">
                <a:latin typeface="Calibri"/>
                <a:cs typeface="Calibri"/>
              </a:rPr>
              <a:t>nazionale, oltre ottanta le </a:t>
            </a:r>
            <a:r>
              <a:rPr sz="1100" spc="-5" dirty="0">
                <a:latin typeface="Calibri"/>
                <a:cs typeface="Calibri"/>
              </a:rPr>
              <a:t>iniziative </a:t>
            </a:r>
            <a:r>
              <a:rPr sz="1100" dirty="0">
                <a:latin typeface="Calibri"/>
                <a:cs typeface="Calibri"/>
              </a:rPr>
              <a:t>dedicate ad arte, archeologia,  </a:t>
            </a:r>
            <a:r>
              <a:rPr sz="1100" spc="-5" dirty="0">
                <a:latin typeface="Calibri"/>
                <a:cs typeface="Calibri"/>
              </a:rPr>
              <a:t>musica, </a:t>
            </a:r>
            <a:r>
              <a:rPr sz="1100" dirty="0">
                <a:latin typeface="Calibri"/>
                <a:cs typeface="Calibri"/>
              </a:rPr>
              <a:t>canto, </a:t>
            </a:r>
            <a:r>
              <a:rPr sz="1100" spc="-5" dirty="0">
                <a:latin typeface="Calibri"/>
                <a:cs typeface="Calibri"/>
              </a:rPr>
              <a:t>lettura, teatro, robotica, nuove tecnologie.</a:t>
            </a:r>
            <a:endParaRPr sz="1100">
              <a:latin typeface="Calibri"/>
              <a:cs typeface="Calibri"/>
            </a:endParaRPr>
          </a:p>
          <a:p>
            <a:pPr marL="12700" marR="6350" algn="just">
              <a:lnSpc>
                <a:spcPct val="117100"/>
              </a:lnSpc>
              <a:spcBef>
                <a:spcPts val="985"/>
              </a:spcBef>
            </a:pPr>
            <a:r>
              <a:rPr sz="1100" spc="-5" dirty="0">
                <a:latin typeface="Calibri"/>
                <a:cs typeface="Calibri"/>
              </a:rPr>
              <a:t>“L’alfabeto </a:t>
            </a:r>
            <a:r>
              <a:rPr sz="1100" dirty="0">
                <a:latin typeface="Calibri"/>
                <a:cs typeface="Calibri"/>
              </a:rPr>
              <a:t>del Mondo. </a:t>
            </a:r>
            <a:r>
              <a:rPr sz="1100" spc="-5" dirty="0">
                <a:latin typeface="Calibri"/>
                <a:cs typeface="Calibri"/>
              </a:rPr>
              <a:t>Leggiamo </a:t>
            </a:r>
            <a:r>
              <a:rPr sz="1100" dirty="0">
                <a:latin typeface="Calibri"/>
                <a:cs typeface="Calibri"/>
              </a:rPr>
              <a:t>i </a:t>
            </a:r>
            <a:r>
              <a:rPr sz="1100" spc="-5" dirty="0">
                <a:latin typeface="Calibri"/>
                <a:cs typeface="Calibri"/>
              </a:rPr>
              <a:t>segni intorno </a:t>
            </a:r>
            <a:r>
              <a:rPr sz="1100" dirty="0">
                <a:latin typeface="Calibri"/>
                <a:cs typeface="Calibri"/>
              </a:rPr>
              <a:t>a noi e </a:t>
            </a:r>
            <a:r>
              <a:rPr sz="1100" spc="-5" dirty="0">
                <a:latin typeface="Calibri"/>
                <a:cs typeface="Calibri"/>
              </a:rPr>
              <a:t>raccontiamo”. </a:t>
            </a:r>
            <a:r>
              <a:rPr sz="1100" dirty="0">
                <a:latin typeface="Calibri"/>
                <a:cs typeface="Calibri"/>
              </a:rPr>
              <a:t>È questo il </a:t>
            </a:r>
            <a:r>
              <a:rPr sz="1100" spc="-5" dirty="0">
                <a:latin typeface="Calibri"/>
                <a:cs typeface="Calibri"/>
              </a:rPr>
              <a:t>tema </a:t>
            </a:r>
            <a:r>
              <a:rPr sz="1100" dirty="0">
                <a:latin typeface="Calibri"/>
                <a:cs typeface="Calibri"/>
              </a:rPr>
              <a:t>della </a:t>
            </a:r>
            <a:r>
              <a:rPr sz="1100" spc="-5" dirty="0">
                <a:latin typeface="Calibri"/>
                <a:cs typeface="Calibri"/>
              </a:rPr>
              <a:t>seconda  edizione </a:t>
            </a:r>
            <a:r>
              <a:rPr sz="1100" dirty="0">
                <a:latin typeface="Calibri"/>
                <a:cs typeface="Calibri"/>
              </a:rPr>
              <a:t>del </a:t>
            </a:r>
            <a:r>
              <a:rPr sz="1100" spc="-5" dirty="0">
                <a:latin typeface="Calibri"/>
                <a:cs typeface="Calibri"/>
              </a:rPr>
              <a:t>Festival della Cultura Creativa, promosso </a:t>
            </a:r>
            <a:r>
              <a:rPr sz="1100" dirty="0">
                <a:latin typeface="Calibri"/>
                <a:cs typeface="Calibri"/>
              </a:rPr>
              <a:t>e </a:t>
            </a:r>
            <a:r>
              <a:rPr sz="1100" spc="-5" dirty="0">
                <a:latin typeface="Calibri"/>
                <a:cs typeface="Calibri"/>
              </a:rPr>
              <a:t>realizzato dalle </a:t>
            </a:r>
            <a:r>
              <a:rPr sz="1100" dirty="0">
                <a:latin typeface="Calibri"/>
                <a:cs typeface="Calibri"/>
              </a:rPr>
              <a:t>banche, </a:t>
            </a:r>
            <a:r>
              <a:rPr sz="1100" spc="-5" dirty="0">
                <a:latin typeface="Calibri"/>
                <a:cs typeface="Calibri"/>
              </a:rPr>
              <a:t>anche </a:t>
            </a:r>
            <a:r>
              <a:rPr sz="1100" dirty="0">
                <a:latin typeface="Calibri"/>
                <a:cs typeface="Calibri"/>
              </a:rPr>
              <a:t>grazie </a:t>
            </a:r>
            <a:r>
              <a:rPr sz="1100" spc="-10" dirty="0">
                <a:latin typeface="Calibri"/>
                <a:cs typeface="Calibri"/>
              </a:rPr>
              <a:t>al  </a:t>
            </a:r>
            <a:r>
              <a:rPr sz="1100" dirty="0">
                <a:latin typeface="Calibri"/>
                <a:cs typeface="Calibri"/>
              </a:rPr>
              <a:t>coordinamento </a:t>
            </a:r>
            <a:r>
              <a:rPr sz="1100" spc="-5" dirty="0">
                <a:latin typeface="Calibri"/>
                <a:cs typeface="Calibri"/>
              </a:rPr>
              <a:t>dell’Abi. </a:t>
            </a:r>
            <a:r>
              <a:rPr sz="1100" dirty="0">
                <a:latin typeface="Calibri"/>
                <a:cs typeface="Calibri"/>
              </a:rPr>
              <a:t>La manifestazione, </a:t>
            </a:r>
            <a:r>
              <a:rPr sz="1100" spc="-5" dirty="0">
                <a:latin typeface="Calibri"/>
                <a:cs typeface="Calibri"/>
              </a:rPr>
              <a:t>interamente </a:t>
            </a:r>
            <a:r>
              <a:rPr sz="1100" dirty="0">
                <a:latin typeface="Calibri"/>
                <a:cs typeface="Calibri"/>
              </a:rPr>
              <a:t>dedicata alla cultura e alla creatività per </a:t>
            </a:r>
            <a:r>
              <a:rPr sz="1100" spc="-5" dirty="0">
                <a:latin typeface="Calibri"/>
                <a:cs typeface="Calibri"/>
              </a:rPr>
              <a:t>ragazzi, si  svolgerà </a:t>
            </a:r>
            <a:r>
              <a:rPr sz="1100" dirty="0">
                <a:latin typeface="Calibri"/>
                <a:cs typeface="Calibri"/>
              </a:rPr>
              <a:t>nella </a:t>
            </a:r>
            <a:r>
              <a:rPr sz="1100" spc="-5" dirty="0">
                <a:latin typeface="Calibri"/>
                <a:cs typeface="Calibri"/>
              </a:rPr>
              <a:t>settimana </a:t>
            </a:r>
            <a:r>
              <a:rPr sz="1100" dirty="0">
                <a:latin typeface="Calibri"/>
                <a:cs typeface="Calibri"/>
              </a:rPr>
              <a:t>dal 16 al 22 </a:t>
            </a:r>
            <a:r>
              <a:rPr sz="1100" spc="-5" dirty="0">
                <a:latin typeface="Calibri"/>
                <a:cs typeface="Calibri"/>
              </a:rPr>
              <a:t>marzo </a:t>
            </a:r>
            <a:r>
              <a:rPr sz="1100" dirty="0">
                <a:latin typeface="Calibri"/>
                <a:cs typeface="Calibri"/>
              </a:rPr>
              <a:t>e, come </a:t>
            </a:r>
            <a:r>
              <a:rPr sz="1100" spc="-5" dirty="0">
                <a:latin typeface="Calibri"/>
                <a:cs typeface="Calibri"/>
              </a:rPr>
              <a:t>già sperimentato </a:t>
            </a:r>
            <a:r>
              <a:rPr sz="1100" dirty="0">
                <a:latin typeface="Calibri"/>
                <a:cs typeface="Calibri"/>
              </a:rPr>
              <a:t>nella prima edizione, </a:t>
            </a:r>
            <a:r>
              <a:rPr sz="1100" spc="-5" dirty="0">
                <a:latin typeface="Calibri"/>
                <a:cs typeface="Calibri"/>
              </a:rPr>
              <a:t>si articolerà  attraverso una </a:t>
            </a:r>
            <a:r>
              <a:rPr sz="1100" dirty="0">
                <a:latin typeface="Calibri"/>
                <a:cs typeface="Calibri"/>
              </a:rPr>
              <a:t>ricca </a:t>
            </a:r>
            <a:r>
              <a:rPr sz="1100" spc="-5" dirty="0">
                <a:latin typeface="Calibri"/>
                <a:cs typeface="Calibri"/>
              </a:rPr>
              <a:t>proposta di </a:t>
            </a:r>
            <a:r>
              <a:rPr sz="1100" dirty="0">
                <a:latin typeface="Calibri"/>
                <a:cs typeface="Calibri"/>
              </a:rPr>
              <a:t>eventi, </a:t>
            </a:r>
            <a:r>
              <a:rPr sz="1100" spc="-5" dirty="0">
                <a:latin typeface="Calibri"/>
                <a:cs typeface="Calibri"/>
              </a:rPr>
              <a:t>iniziative </a:t>
            </a:r>
            <a:r>
              <a:rPr sz="1100" dirty="0">
                <a:latin typeface="Calibri"/>
                <a:cs typeface="Calibri"/>
              </a:rPr>
              <a:t>e laboratori </a:t>
            </a:r>
            <a:r>
              <a:rPr sz="1100" spc="-5" dirty="0">
                <a:latin typeface="Calibri"/>
                <a:cs typeface="Calibri"/>
              </a:rPr>
              <a:t>diffusi sull’intero territorio nazionale.  Coinvolgendo oltre 10 mila giovanissimi </a:t>
            </a:r>
            <a:r>
              <a:rPr sz="1100" dirty="0">
                <a:latin typeface="Calibri"/>
                <a:cs typeface="Calibri"/>
              </a:rPr>
              <a:t>in tutta </a:t>
            </a:r>
            <a:r>
              <a:rPr sz="1100" spc="-5" dirty="0">
                <a:latin typeface="Calibri"/>
                <a:cs typeface="Calibri"/>
              </a:rPr>
              <a:t>Italia, </a:t>
            </a:r>
            <a:r>
              <a:rPr sz="1100" dirty="0">
                <a:latin typeface="Calibri"/>
                <a:cs typeface="Calibri"/>
              </a:rPr>
              <a:t>il </a:t>
            </a:r>
            <a:r>
              <a:rPr sz="1100" spc="-5" dirty="0">
                <a:latin typeface="Calibri"/>
                <a:cs typeface="Calibri"/>
              </a:rPr>
              <a:t>Festival ha l’obiettivo di avvicinare bambini </a:t>
            </a:r>
            <a:r>
              <a:rPr sz="1100" dirty="0">
                <a:latin typeface="Calibri"/>
                <a:cs typeface="Calibri"/>
              </a:rPr>
              <a:t>e  </a:t>
            </a:r>
            <a:r>
              <a:rPr sz="1100" spc="-5" dirty="0">
                <a:latin typeface="Calibri"/>
                <a:cs typeface="Calibri"/>
              </a:rPr>
              <a:t>ragazzi </a:t>
            </a:r>
            <a:r>
              <a:rPr sz="1100" dirty="0">
                <a:latin typeface="Calibri"/>
                <a:cs typeface="Calibri"/>
              </a:rPr>
              <a:t>dai 6 ai 13 </a:t>
            </a:r>
            <a:r>
              <a:rPr sz="1100" spc="-5" dirty="0">
                <a:latin typeface="Calibri"/>
                <a:cs typeface="Calibri"/>
              </a:rPr>
              <a:t>anni </a:t>
            </a:r>
            <a:r>
              <a:rPr sz="1100" dirty="0">
                <a:latin typeface="Calibri"/>
                <a:cs typeface="Calibri"/>
              </a:rPr>
              <a:t>alla cultura e, in </a:t>
            </a:r>
            <a:r>
              <a:rPr sz="1100" spc="-5" dirty="0">
                <a:latin typeface="Calibri"/>
                <a:cs typeface="Calibri"/>
              </a:rPr>
              <a:t>particolare, agli </a:t>
            </a:r>
            <a:r>
              <a:rPr sz="1100" dirty="0">
                <a:latin typeface="Calibri"/>
                <a:cs typeface="Calibri"/>
              </a:rPr>
              <a:t>aspetti più </a:t>
            </a:r>
            <a:r>
              <a:rPr sz="1100" spc="-5" dirty="0">
                <a:latin typeface="Calibri"/>
                <a:cs typeface="Calibri"/>
              </a:rPr>
              <a:t>“generativi” </a:t>
            </a:r>
            <a:r>
              <a:rPr sz="1100" dirty="0">
                <a:latin typeface="Calibri"/>
                <a:cs typeface="Calibri"/>
              </a:rPr>
              <a:t>della creatività. </a:t>
            </a:r>
            <a:r>
              <a:rPr sz="1100" spc="-5" dirty="0">
                <a:latin typeface="Calibri"/>
                <a:cs typeface="Calibri"/>
              </a:rPr>
              <a:t>Attraverso  </a:t>
            </a:r>
            <a:r>
              <a:rPr sz="1100" dirty="0">
                <a:latin typeface="Calibri"/>
                <a:cs typeface="Calibri"/>
              </a:rPr>
              <a:t>l’arte, </a:t>
            </a:r>
            <a:r>
              <a:rPr sz="1100" spc="-5" dirty="0">
                <a:latin typeface="Calibri"/>
                <a:cs typeface="Calibri"/>
              </a:rPr>
              <a:t>l’archeologia, </a:t>
            </a:r>
            <a:r>
              <a:rPr sz="1100" dirty="0">
                <a:latin typeface="Calibri"/>
                <a:cs typeface="Calibri"/>
              </a:rPr>
              <a:t>la </a:t>
            </a:r>
            <a:r>
              <a:rPr sz="1100" spc="-5" dirty="0">
                <a:latin typeface="Calibri"/>
                <a:cs typeface="Calibri"/>
              </a:rPr>
              <a:t>musica, </a:t>
            </a:r>
            <a:r>
              <a:rPr sz="1100" dirty="0">
                <a:latin typeface="Calibri"/>
                <a:cs typeface="Calibri"/>
              </a:rPr>
              <a:t>il canto, la </a:t>
            </a:r>
            <a:r>
              <a:rPr sz="1100" spc="-5" dirty="0">
                <a:latin typeface="Calibri"/>
                <a:cs typeface="Calibri"/>
              </a:rPr>
              <a:t>lettura, </a:t>
            </a:r>
            <a:r>
              <a:rPr sz="1100" dirty="0">
                <a:latin typeface="Calibri"/>
                <a:cs typeface="Calibri"/>
              </a:rPr>
              <a:t>il teatro, la </a:t>
            </a:r>
            <a:r>
              <a:rPr sz="1100" spc="-5" dirty="0">
                <a:latin typeface="Calibri"/>
                <a:cs typeface="Calibri"/>
              </a:rPr>
              <a:t>fotografia, </a:t>
            </a:r>
            <a:r>
              <a:rPr sz="1100" dirty="0">
                <a:latin typeface="Calibri"/>
                <a:cs typeface="Calibri"/>
              </a:rPr>
              <a:t>la </a:t>
            </a:r>
            <a:r>
              <a:rPr sz="1100" spc="-5" dirty="0">
                <a:latin typeface="Calibri"/>
                <a:cs typeface="Calibri"/>
              </a:rPr>
              <a:t>robotica, </a:t>
            </a:r>
            <a:r>
              <a:rPr sz="1100" dirty="0">
                <a:latin typeface="Calibri"/>
                <a:cs typeface="Calibri"/>
              </a:rPr>
              <a:t>le </a:t>
            </a:r>
            <a:r>
              <a:rPr sz="1100" spc="-5" dirty="0">
                <a:latin typeface="Calibri"/>
                <a:cs typeface="Calibri"/>
              </a:rPr>
              <a:t>tecnologie </a:t>
            </a:r>
            <a:r>
              <a:rPr sz="1100" dirty="0">
                <a:latin typeface="Calibri"/>
                <a:cs typeface="Calibri"/>
              </a:rPr>
              <a:t>digitali e  altri percorsi </a:t>
            </a:r>
            <a:r>
              <a:rPr sz="1100" spc="-5" dirty="0">
                <a:latin typeface="Calibri"/>
                <a:cs typeface="Calibri"/>
              </a:rPr>
              <a:t>figurativi </a:t>
            </a:r>
            <a:r>
              <a:rPr sz="1100" dirty="0">
                <a:latin typeface="Calibri"/>
                <a:cs typeface="Calibri"/>
              </a:rPr>
              <a:t>e </a:t>
            </a:r>
            <a:r>
              <a:rPr sz="1100" spc="-5" dirty="0">
                <a:latin typeface="Calibri"/>
                <a:cs typeface="Calibri"/>
              </a:rPr>
              <a:t>linguistici, </a:t>
            </a:r>
            <a:r>
              <a:rPr sz="1100" dirty="0">
                <a:latin typeface="Calibri"/>
                <a:cs typeface="Calibri"/>
              </a:rPr>
              <a:t>i </a:t>
            </a:r>
            <a:r>
              <a:rPr sz="1100" spc="-5" dirty="0">
                <a:latin typeface="Calibri"/>
                <a:cs typeface="Calibri"/>
              </a:rPr>
              <a:t>giovani protagonisti </a:t>
            </a:r>
            <a:r>
              <a:rPr sz="1100" dirty="0">
                <a:latin typeface="Calibri"/>
                <a:cs typeface="Calibri"/>
              </a:rPr>
              <a:t>del </a:t>
            </a:r>
            <a:r>
              <a:rPr sz="1100" spc="-5" dirty="0">
                <a:latin typeface="Calibri"/>
                <a:cs typeface="Calibri"/>
              </a:rPr>
              <a:t>Festival potranno così sperimentare </a:t>
            </a:r>
            <a:r>
              <a:rPr sz="1100" spc="-10" dirty="0">
                <a:latin typeface="Calibri"/>
                <a:cs typeface="Calibri"/>
              </a:rPr>
              <a:t>le  </a:t>
            </a:r>
            <a:r>
              <a:rPr sz="1100" dirty="0">
                <a:latin typeface="Calibri"/>
                <a:cs typeface="Calibri"/>
              </a:rPr>
              <a:t>potenzialità </a:t>
            </a:r>
            <a:r>
              <a:rPr sz="1100" spc="-5" dirty="0">
                <a:latin typeface="Calibri"/>
                <a:cs typeface="Calibri"/>
              </a:rPr>
              <a:t>della loro fantasia </a:t>
            </a:r>
            <a:r>
              <a:rPr sz="1100" dirty="0">
                <a:latin typeface="Calibri"/>
                <a:cs typeface="Calibri"/>
              </a:rPr>
              <a:t>e </a:t>
            </a:r>
            <a:r>
              <a:rPr sz="1100" spc="-5" dirty="0">
                <a:latin typeface="Calibri"/>
                <a:cs typeface="Calibri"/>
              </a:rPr>
              <a:t>costruire infiniti</a:t>
            </a:r>
            <a:r>
              <a:rPr sz="1100" spc="15" dirty="0">
                <a:latin typeface="Calibri"/>
                <a:cs typeface="Calibri"/>
              </a:rPr>
              <a:t> </a:t>
            </a:r>
            <a:r>
              <a:rPr sz="1100" spc="-5" dirty="0">
                <a:latin typeface="Calibri"/>
                <a:cs typeface="Calibri"/>
              </a:rPr>
              <a:t>racconti.</a:t>
            </a:r>
            <a:endParaRPr sz="1100">
              <a:latin typeface="Calibri"/>
              <a:cs typeface="Calibri"/>
            </a:endParaRPr>
          </a:p>
          <a:p>
            <a:pPr marL="12700" marR="5080" algn="just">
              <a:lnSpc>
                <a:spcPct val="117100"/>
              </a:lnSpc>
              <a:spcBef>
                <a:spcPts val="990"/>
              </a:spcBef>
            </a:pPr>
            <a:r>
              <a:rPr sz="1100" dirty="0">
                <a:latin typeface="Calibri"/>
                <a:cs typeface="Calibri"/>
              </a:rPr>
              <a:t>“Il </a:t>
            </a:r>
            <a:r>
              <a:rPr sz="1100" spc="-5" dirty="0">
                <a:latin typeface="Calibri"/>
                <a:cs typeface="Calibri"/>
              </a:rPr>
              <a:t>rafforzato impegno delle </a:t>
            </a:r>
            <a:r>
              <a:rPr sz="1100" dirty="0">
                <a:latin typeface="Calibri"/>
                <a:cs typeface="Calibri"/>
              </a:rPr>
              <a:t>banche a </a:t>
            </a:r>
            <a:r>
              <a:rPr sz="1100" spc="-5" dirty="0">
                <a:latin typeface="Calibri"/>
                <a:cs typeface="Calibri"/>
              </a:rPr>
              <a:t>investire </a:t>
            </a:r>
            <a:r>
              <a:rPr sz="1100" dirty="0">
                <a:latin typeface="Calibri"/>
                <a:cs typeface="Calibri"/>
              </a:rPr>
              <a:t>nei giovani e nella cultura – </a:t>
            </a:r>
            <a:r>
              <a:rPr sz="1100" spc="-5" dirty="0">
                <a:latin typeface="Calibri"/>
                <a:cs typeface="Calibri"/>
              </a:rPr>
              <a:t>ha </a:t>
            </a:r>
            <a:r>
              <a:rPr sz="1100" dirty="0">
                <a:latin typeface="Calibri"/>
                <a:cs typeface="Calibri"/>
              </a:rPr>
              <a:t>dichiarato il </a:t>
            </a:r>
            <a:r>
              <a:rPr sz="1100" spc="-5" dirty="0">
                <a:latin typeface="Calibri"/>
                <a:cs typeface="Calibri"/>
              </a:rPr>
              <a:t>Presidente  dell’Abi, Antonio Patuelli </a:t>
            </a:r>
            <a:r>
              <a:rPr sz="1100" dirty="0">
                <a:latin typeface="Calibri"/>
                <a:cs typeface="Calibri"/>
              </a:rPr>
              <a:t>– rappresenta </a:t>
            </a:r>
            <a:r>
              <a:rPr sz="1100" spc="-5" dirty="0">
                <a:latin typeface="Calibri"/>
                <a:cs typeface="Calibri"/>
              </a:rPr>
              <a:t>un’occasione </a:t>
            </a:r>
            <a:r>
              <a:rPr sz="1100" dirty="0">
                <a:latin typeface="Calibri"/>
                <a:cs typeface="Calibri"/>
              </a:rPr>
              <a:t>importante </a:t>
            </a:r>
            <a:r>
              <a:rPr sz="1100" spc="-5" dirty="0">
                <a:latin typeface="Calibri"/>
                <a:cs typeface="Calibri"/>
              </a:rPr>
              <a:t>data </a:t>
            </a:r>
            <a:r>
              <a:rPr sz="1100" dirty="0">
                <a:latin typeface="Calibri"/>
                <a:cs typeface="Calibri"/>
              </a:rPr>
              <a:t>ai </a:t>
            </a:r>
            <a:r>
              <a:rPr sz="1100" spc="-5" dirty="0">
                <a:latin typeface="Calibri"/>
                <a:cs typeface="Calibri"/>
              </a:rPr>
              <a:t>ragazzi </a:t>
            </a:r>
            <a:r>
              <a:rPr sz="1100" dirty="0">
                <a:latin typeface="Calibri"/>
                <a:cs typeface="Calibri"/>
              </a:rPr>
              <a:t>per misurarsi con </a:t>
            </a:r>
            <a:r>
              <a:rPr sz="1100" spc="-5" dirty="0">
                <a:latin typeface="Calibri"/>
                <a:cs typeface="Calibri"/>
              </a:rPr>
              <a:t>se stessi  </a:t>
            </a:r>
            <a:r>
              <a:rPr sz="1100" dirty="0">
                <a:latin typeface="Calibri"/>
                <a:cs typeface="Calibri"/>
              </a:rPr>
              <a:t>e le </a:t>
            </a:r>
            <a:r>
              <a:rPr sz="1100" spc="-5" dirty="0">
                <a:latin typeface="Calibri"/>
                <a:cs typeface="Calibri"/>
              </a:rPr>
              <a:t>molteplici possibilità di </a:t>
            </a:r>
            <a:r>
              <a:rPr sz="1100" dirty="0">
                <a:latin typeface="Calibri"/>
                <a:cs typeface="Calibri"/>
              </a:rPr>
              <a:t>partecipazione. </a:t>
            </a:r>
            <a:r>
              <a:rPr sz="1100" spc="-5" dirty="0">
                <a:latin typeface="Calibri"/>
                <a:cs typeface="Calibri"/>
              </a:rPr>
              <a:t>Ciò </a:t>
            </a:r>
            <a:r>
              <a:rPr sz="1100" dirty="0">
                <a:latin typeface="Calibri"/>
                <a:cs typeface="Calibri"/>
              </a:rPr>
              <a:t>che ci </a:t>
            </a:r>
            <a:r>
              <a:rPr sz="1100" spc="-5" dirty="0">
                <a:latin typeface="Calibri"/>
                <a:cs typeface="Calibri"/>
              </a:rPr>
              <a:t>spinge </a:t>
            </a:r>
            <a:r>
              <a:rPr sz="1100" dirty="0">
                <a:latin typeface="Calibri"/>
                <a:cs typeface="Calibri"/>
              </a:rPr>
              <a:t>a lavorare in </a:t>
            </a:r>
            <a:r>
              <a:rPr sz="1100" spc="-5" dirty="0">
                <a:latin typeface="Calibri"/>
                <a:cs typeface="Calibri"/>
              </a:rPr>
              <a:t>sinergia </a:t>
            </a:r>
            <a:r>
              <a:rPr sz="1100" dirty="0">
                <a:latin typeface="Calibri"/>
                <a:cs typeface="Calibri"/>
              </a:rPr>
              <a:t>con </a:t>
            </a:r>
            <a:r>
              <a:rPr sz="1100" spc="-5" dirty="0">
                <a:latin typeface="Calibri"/>
                <a:cs typeface="Calibri"/>
              </a:rPr>
              <a:t>scuole, musei,  associazioni </a:t>
            </a:r>
            <a:r>
              <a:rPr sz="1100" dirty="0">
                <a:latin typeface="Calibri"/>
                <a:cs typeface="Calibri"/>
              </a:rPr>
              <a:t>culturali e </a:t>
            </a:r>
            <a:r>
              <a:rPr sz="1100" spc="-5" dirty="0">
                <a:latin typeface="Calibri"/>
                <a:cs typeface="Calibri"/>
              </a:rPr>
              <a:t>biblioteche </a:t>
            </a:r>
            <a:r>
              <a:rPr sz="1100" dirty="0">
                <a:latin typeface="Calibri"/>
                <a:cs typeface="Calibri"/>
              </a:rPr>
              <a:t>è la </a:t>
            </a:r>
            <a:r>
              <a:rPr sz="1100" spc="-5" dirty="0">
                <a:latin typeface="Calibri"/>
                <a:cs typeface="Calibri"/>
              </a:rPr>
              <a:t>comune certezza </a:t>
            </a:r>
            <a:r>
              <a:rPr sz="1100" dirty="0">
                <a:latin typeface="Calibri"/>
                <a:cs typeface="Calibri"/>
              </a:rPr>
              <a:t>che </a:t>
            </a:r>
            <a:r>
              <a:rPr sz="1100" spc="-5" dirty="0">
                <a:latin typeface="Calibri"/>
                <a:cs typeface="Calibri"/>
              </a:rPr>
              <a:t>solo mettendosi </a:t>
            </a:r>
            <a:r>
              <a:rPr sz="1100" dirty="0">
                <a:latin typeface="Calibri"/>
                <a:cs typeface="Calibri"/>
              </a:rPr>
              <a:t>in gioco e </a:t>
            </a:r>
            <a:r>
              <a:rPr sz="1100" spc="-5" dirty="0">
                <a:latin typeface="Calibri"/>
                <a:cs typeface="Calibri"/>
              </a:rPr>
              <a:t>‘allenandosi’ </a:t>
            </a:r>
            <a:r>
              <a:rPr sz="1100" dirty="0">
                <a:latin typeface="Calibri"/>
                <a:cs typeface="Calibri"/>
              </a:rPr>
              <a:t>a  diventare </a:t>
            </a:r>
            <a:r>
              <a:rPr sz="1100" spc="-5" dirty="0">
                <a:latin typeface="Calibri"/>
                <a:cs typeface="Calibri"/>
              </a:rPr>
              <a:t>cittadini attivi, capaci di progettualità </a:t>
            </a:r>
            <a:r>
              <a:rPr sz="1100" dirty="0">
                <a:latin typeface="Calibri"/>
                <a:cs typeface="Calibri"/>
              </a:rPr>
              <a:t>e </a:t>
            </a:r>
            <a:r>
              <a:rPr sz="1100" spc="-5" dirty="0">
                <a:latin typeface="Calibri"/>
                <a:cs typeface="Calibri"/>
              </a:rPr>
              <a:t>di relazioni, avviene </a:t>
            </a:r>
            <a:r>
              <a:rPr sz="1100" dirty="0">
                <a:latin typeface="Calibri"/>
                <a:cs typeface="Calibri"/>
              </a:rPr>
              <a:t>la </a:t>
            </a:r>
            <a:r>
              <a:rPr sz="1100" spc="-5" dirty="0">
                <a:latin typeface="Calibri"/>
                <a:cs typeface="Calibri"/>
              </a:rPr>
              <a:t>formazione globale della persona,  </a:t>
            </a:r>
            <a:r>
              <a:rPr sz="1100" dirty="0">
                <a:latin typeface="Calibri"/>
                <a:cs typeface="Calibri"/>
              </a:rPr>
              <a:t>in </a:t>
            </a:r>
            <a:r>
              <a:rPr sz="1100" spc="-5" dirty="0">
                <a:latin typeface="Calibri"/>
                <a:cs typeface="Calibri"/>
              </a:rPr>
              <a:t>grado quindi di costruire </a:t>
            </a:r>
            <a:r>
              <a:rPr sz="1100" dirty="0">
                <a:latin typeface="Calibri"/>
                <a:cs typeface="Calibri"/>
              </a:rPr>
              <a:t>il proprio </a:t>
            </a:r>
            <a:r>
              <a:rPr sz="1100" spc="-5" dirty="0">
                <a:latin typeface="Calibri"/>
                <a:cs typeface="Calibri"/>
              </a:rPr>
              <a:t>futuro </a:t>
            </a:r>
            <a:r>
              <a:rPr sz="1100" dirty="0">
                <a:latin typeface="Calibri"/>
                <a:cs typeface="Calibri"/>
              </a:rPr>
              <a:t>e </a:t>
            </a:r>
            <a:r>
              <a:rPr sz="1100" spc="-5" dirty="0">
                <a:latin typeface="Calibri"/>
                <a:cs typeface="Calibri"/>
              </a:rPr>
              <a:t>quello </a:t>
            </a:r>
            <a:r>
              <a:rPr sz="1100" dirty="0">
                <a:latin typeface="Calibri"/>
                <a:cs typeface="Calibri"/>
              </a:rPr>
              <a:t>del Paese. </a:t>
            </a:r>
            <a:r>
              <a:rPr sz="1100" spc="-5" dirty="0">
                <a:latin typeface="Calibri"/>
                <a:cs typeface="Calibri"/>
              </a:rPr>
              <a:t>Lo sviluppo delle </a:t>
            </a:r>
            <a:r>
              <a:rPr sz="1100" dirty="0">
                <a:latin typeface="Calibri"/>
                <a:cs typeface="Calibri"/>
              </a:rPr>
              <a:t>proprie </a:t>
            </a:r>
            <a:r>
              <a:rPr sz="1100" spc="-5" dirty="0">
                <a:latin typeface="Calibri"/>
                <a:cs typeface="Calibri"/>
              </a:rPr>
              <a:t>competenze </a:t>
            </a:r>
            <a:r>
              <a:rPr sz="1100" dirty="0">
                <a:latin typeface="Calibri"/>
                <a:cs typeface="Calibri"/>
              </a:rPr>
              <a:t>è  </a:t>
            </a:r>
            <a:r>
              <a:rPr sz="1100" spc="-5" dirty="0">
                <a:latin typeface="Calibri"/>
                <a:cs typeface="Calibri"/>
              </a:rPr>
              <a:t>infatti </a:t>
            </a:r>
            <a:r>
              <a:rPr sz="1100" dirty="0">
                <a:latin typeface="Calibri"/>
                <a:cs typeface="Calibri"/>
              </a:rPr>
              <a:t>alla base del progresso </a:t>
            </a:r>
            <a:r>
              <a:rPr sz="1100" spc="-5" dirty="0">
                <a:latin typeface="Calibri"/>
                <a:cs typeface="Calibri"/>
              </a:rPr>
              <a:t>economico, </a:t>
            </a:r>
            <a:r>
              <a:rPr sz="1100" dirty="0">
                <a:latin typeface="Calibri"/>
                <a:cs typeface="Calibri"/>
              </a:rPr>
              <a:t>della convivenza civile e </a:t>
            </a:r>
            <a:r>
              <a:rPr sz="1100" spc="-5" dirty="0">
                <a:latin typeface="Calibri"/>
                <a:cs typeface="Calibri"/>
              </a:rPr>
              <a:t>della </a:t>
            </a:r>
            <a:r>
              <a:rPr sz="1100" dirty="0">
                <a:latin typeface="Calibri"/>
                <a:cs typeface="Calibri"/>
              </a:rPr>
              <a:t>partecipazione alla </a:t>
            </a:r>
            <a:r>
              <a:rPr sz="1100" spc="-5" dirty="0">
                <a:latin typeface="Calibri"/>
                <a:cs typeface="Calibri"/>
              </a:rPr>
              <a:t>vita  </a:t>
            </a:r>
            <a:r>
              <a:rPr sz="1100" dirty="0">
                <a:latin typeface="Calibri"/>
                <a:cs typeface="Calibri"/>
              </a:rPr>
              <a:t>democratica. In </a:t>
            </a:r>
            <a:r>
              <a:rPr sz="1100" spc="-5" dirty="0">
                <a:latin typeface="Calibri"/>
                <a:cs typeface="Calibri"/>
              </a:rPr>
              <a:t>questo </a:t>
            </a:r>
            <a:r>
              <a:rPr sz="1100" spc="-10" dirty="0">
                <a:latin typeface="Calibri"/>
                <a:cs typeface="Calibri"/>
              </a:rPr>
              <a:t>senso </a:t>
            </a:r>
            <a:r>
              <a:rPr sz="1100" dirty="0">
                <a:latin typeface="Calibri"/>
                <a:cs typeface="Calibri"/>
              </a:rPr>
              <a:t>– </a:t>
            </a:r>
            <a:r>
              <a:rPr sz="1100" spc="-5" dirty="0">
                <a:latin typeface="Calibri"/>
                <a:cs typeface="Calibri"/>
              </a:rPr>
              <a:t>ha concluso Patuelli </a:t>
            </a:r>
            <a:r>
              <a:rPr sz="1100" dirty="0">
                <a:latin typeface="Calibri"/>
                <a:cs typeface="Calibri"/>
              </a:rPr>
              <a:t>– </a:t>
            </a:r>
            <a:r>
              <a:rPr sz="1100" spc="-5" dirty="0">
                <a:latin typeface="Calibri"/>
                <a:cs typeface="Calibri"/>
              </a:rPr>
              <a:t>un ruolo di indirizzo deve </a:t>
            </a:r>
            <a:r>
              <a:rPr sz="1100" dirty="0">
                <a:latin typeface="Calibri"/>
                <a:cs typeface="Calibri"/>
              </a:rPr>
              <a:t>essere </a:t>
            </a:r>
            <a:r>
              <a:rPr sz="1100" spc="-5" dirty="0">
                <a:latin typeface="Calibri"/>
                <a:cs typeface="Calibri"/>
              </a:rPr>
              <a:t>svolto </a:t>
            </a:r>
            <a:r>
              <a:rPr sz="1100" dirty="0">
                <a:latin typeface="Calibri"/>
                <a:cs typeface="Calibri"/>
              </a:rPr>
              <a:t>anche </a:t>
            </a:r>
            <a:r>
              <a:rPr sz="1100" spc="-5" dirty="0">
                <a:latin typeface="Calibri"/>
                <a:cs typeface="Calibri"/>
              </a:rPr>
              <a:t>dalla  </a:t>
            </a:r>
            <a:r>
              <a:rPr sz="1100" dirty="0">
                <a:latin typeface="Calibri"/>
                <a:cs typeface="Calibri"/>
              </a:rPr>
              <a:t>comunità </a:t>
            </a:r>
            <a:r>
              <a:rPr sz="1100" spc="-5" dirty="0">
                <a:latin typeface="Calibri"/>
                <a:cs typeface="Calibri"/>
              </a:rPr>
              <a:t>economica tutta, </a:t>
            </a:r>
            <a:r>
              <a:rPr sz="1100" dirty="0">
                <a:latin typeface="Calibri"/>
                <a:cs typeface="Calibri"/>
              </a:rPr>
              <a:t>nella </a:t>
            </a:r>
            <a:r>
              <a:rPr sz="1100" spc="-5" dirty="0">
                <a:latin typeface="Calibri"/>
                <a:cs typeface="Calibri"/>
              </a:rPr>
              <a:t>consapevolezza </a:t>
            </a:r>
            <a:r>
              <a:rPr sz="1100" dirty="0">
                <a:latin typeface="Calibri"/>
                <a:cs typeface="Calibri"/>
              </a:rPr>
              <a:t>che </a:t>
            </a:r>
            <a:r>
              <a:rPr sz="1100" spc="-5" dirty="0">
                <a:latin typeface="Calibri"/>
                <a:cs typeface="Calibri"/>
              </a:rPr>
              <a:t>attraverso </a:t>
            </a:r>
            <a:r>
              <a:rPr sz="1100" dirty="0">
                <a:latin typeface="Calibri"/>
                <a:cs typeface="Calibri"/>
              </a:rPr>
              <a:t>la </a:t>
            </a:r>
            <a:r>
              <a:rPr sz="1100" spc="-5" dirty="0">
                <a:latin typeface="Calibri"/>
                <a:cs typeface="Calibri"/>
              </a:rPr>
              <a:t>promozione </a:t>
            </a:r>
            <a:r>
              <a:rPr sz="1100" dirty="0">
                <a:latin typeface="Calibri"/>
                <a:cs typeface="Calibri"/>
              </a:rPr>
              <a:t>della </a:t>
            </a:r>
            <a:r>
              <a:rPr sz="1100" spc="-5" dirty="0">
                <a:latin typeface="Calibri"/>
                <a:cs typeface="Calibri"/>
              </a:rPr>
              <a:t>conoscenza </a:t>
            </a:r>
            <a:r>
              <a:rPr sz="1100" dirty="0">
                <a:latin typeface="Calibri"/>
                <a:cs typeface="Calibri"/>
              </a:rPr>
              <a:t>anche  presso i più </a:t>
            </a:r>
            <a:r>
              <a:rPr sz="1100" spc="-5" dirty="0">
                <a:latin typeface="Calibri"/>
                <a:cs typeface="Calibri"/>
              </a:rPr>
              <a:t>giovani si possa </a:t>
            </a:r>
            <a:r>
              <a:rPr sz="1100" dirty="0">
                <a:latin typeface="Calibri"/>
                <a:cs typeface="Calibri"/>
              </a:rPr>
              <a:t>realizzare </a:t>
            </a:r>
            <a:r>
              <a:rPr sz="1100" spc="-5" dirty="0">
                <a:latin typeface="Calibri"/>
                <a:cs typeface="Calibri"/>
              </a:rPr>
              <a:t>un </a:t>
            </a:r>
            <a:r>
              <a:rPr sz="1100" dirty="0">
                <a:latin typeface="Calibri"/>
                <a:cs typeface="Calibri"/>
              </a:rPr>
              <a:t>più </a:t>
            </a:r>
            <a:r>
              <a:rPr sz="1100" spc="-5" dirty="0">
                <a:latin typeface="Calibri"/>
                <a:cs typeface="Calibri"/>
              </a:rPr>
              <a:t>diffuso senso di responsabilità, per una </a:t>
            </a:r>
            <a:r>
              <a:rPr sz="1100" dirty="0">
                <a:latin typeface="Calibri"/>
                <a:cs typeface="Calibri"/>
              </a:rPr>
              <a:t>più ampia e </a:t>
            </a:r>
            <a:r>
              <a:rPr sz="1100" spc="-5" dirty="0">
                <a:latin typeface="Calibri"/>
                <a:cs typeface="Calibri"/>
              </a:rPr>
              <a:t>duratura  </a:t>
            </a:r>
            <a:r>
              <a:rPr sz="1100" dirty="0">
                <a:latin typeface="Calibri"/>
                <a:cs typeface="Calibri"/>
              </a:rPr>
              <a:t>crescita </a:t>
            </a:r>
            <a:r>
              <a:rPr sz="1100" spc="-5" dirty="0">
                <a:latin typeface="Calibri"/>
                <a:cs typeface="Calibri"/>
              </a:rPr>
              <a:t>dei nostri</a:t>
            </a:r>
            <a:r>
              <a:rPr sz="1100" spc="-25" dirty="0">
                <a:latin typeface="Calibri"/>
                <a:cs typeface="Calibri"/>
              </a:rPr>
              <a:t> </a:t>
            </a:r>
            <a:r>
              <a:rPr sz="1100" spc="-5" dirty="0">
                <a:latin typeface="Calibri"/>
                <a:cs typeface="Calibri"/>
              </a:rPr>
              <a:t>territori”.</a:t>
            </a:r>
            <a:endParaRPr sz="1100">
              <a:latin typeface="Calibri"/>
              <a:cs typeface="Calibri"/>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922972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446905">
              <a:lnSpc>
                <a:spcPts val="1839"/>
              </a:lnSpc>
            </a:pPr>
            <a:r>
              <a:rPr sz="1600" b="1" spc="-5" dirty="0">
                <a:latin typeface="Arial"/>
                <a:cs typeface="Arial"/>
              </a:rPr>
              <a:t>Murmu</a:t>
            </a:r>
            <a:r>
              <a:rPr sz="1600" b="1" dirty="0">
                <a:latin typeface="Arial"/>
                <a:cs typeface="Arial"/>
              </a:rPr>
              <a:t>r</a:t>
            </a:r>
            <a:r>
              <a:rPr sz="1600" b="1" spc="-5" dirty="0">
                <a:latin typeface="Arial"/>
                <a:cs typeface="Arial"/>
              </a:rPr>
              <a:t>o</a:t>
            </a:r>
            <a:r>
              <a:rPr sz="1600" b="1" spc="-15" dirty="0">
                <a:latin typeface="Arial"/>
                <a:cs typeface="Arial"/>
              </a:rPr>
              <a:t>f</a:t>
            </a:r>
            <a:r>
              <a:rPr sz="1600" b="1" spc="-5" dirty="0">
                <a:latin typeface="Arial"/>
                <a:cs typeface="Arial"/>
              </a:rPr>
              <a:t>a</a:t>
            </a:r>
            <a:r>
              <a:rPr sz="1600" b="1" spc="5" dirty="0">
                <a:latin typeface="Arial"/>
                <a:cs typeface="Arial"/>
              </a:rPr>
              <a:t>r</a:t>
            </a:r>
            <a:r>
              <a:rPr sz="1600" b="1" spc="-5" dirty="0">
                <a:latin typeface="Arial"/>
                <a:cs typeface="Arial"/>
              </a:rPr>
              <a:t>t.c</a:t>
            </a:r>
            <a:r>
              <a:rPr sz="1600" b="1" dirty="0">
                <a:latin typeface="Arial"/>
                <a:cs typeface="Arial"/>
              </a:rPr>
              <a:t>o</a:t>
            </a:r>
            <a:r>
              <a:rPr sz="1600" b="1" spc="-5" dirty="0">
                <a:latin typeface="Arial"/>
                <a:cs typeface="Arial"/>
              </a:rPr>
              <a:t>m  10 marzo</a:t>
            </a:r>
            <a:r>
              <a:rPr sz="1600" b="1" spc="-25"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spcBef>
                <a:spcPts val="10"/>
              </a:spcBef>
            </a:pPr>
            <a:endParaRPr sz="2100">
              <a:latin typeface="Times New Roman"/>
              <a:cs typeface="Times New Roman"/>
            </a:endParaRPr>
          </a:p>
          <a:p>
            <a:pPr marL="12700" marR="7620" algn="just">
              <a:lnSpc>
                <a:spcPct val="117300"/>
              </a:lnSpc>
            </a:pPr>
            <a:r>
              <a:rPr sz="1100" spc="-5" dirty="0">
                <a:latin typeface="Calibri"/>
                <a:cs typeface="Calibri"/>
              </a:rPr>
              <a:t>L’importanza sociale </a:t>
            </a:r>
            <a:r>
              <a:rPr sz="1100" dirty="0">
                <a:latin typeface="Calibri"/>
                <a:cs typeface="Calibri"/>
              </a:rPr>
              <a:t>e </a:t>
            </a:r>
            <a:r>
              <a:rPr sz="1100" spc="-5" dirty="0">
                <a:latin typeface="Calibri"/>
                <a:cs typeface="Calibri"/>
              </a:rPr>
              <a:t>culturale </a:t>
            </a:r>
            <a:r>
              <a:rPr sz="1100" dirty="0">
                <a:latin typeface="Calibri"/>
                <a:cs typeface="Calibri"/>
              </a:rPr>
              <a:t>della manifestazione è </a:t>
            </a:r>
            <a:r>
              <a:rPr sz="1100" spc="-5" dirty="0">
                <a:latin typeface="Calibri"/>
                <a:cs typeface="Calibri"/>
              </a:rPr>
              <a:t>quest’anno testimoniata </a:t>
            </a:r>
            <a:r>
              <a:rPr sz="1100" dirty="0">
                <a:latin typeface="Calibri"/>
                <a:cs typeface="Calibri"/>
              </a:rPr>
              <a:t>anche </a:t>
            </a:r>
            <a:r>
              <a:rPr sz="1100" spc="-5" dirty="0">
                <a:latin typeface="Calibri"/>
                <a:cs typeface="Calibri"/>
              </a:rPr>
              <a:t>dalla media  </a:t>
            </a:r>
            <a:r>
              <a:rPr sz="1100" dirty="0">
                <a:latin typeface="Calibri"/>
                <a:cs typeface="Calibri"/>
              </a:rPr>
              <a:t>partnership della RAI. </a:t>
            </a:r>
            <a:r>
              <a:rPr sz="1100" spc="-5" dirty="0">
                <a:latin typeface="Calibri"/>
                <a:cs typeface="Calibri"/>
              </a:rPr>
              <a:t>Che </a:t>
            </a:r>
            <a:r>
              <a:rPr sz="1100" dirty="0">
                <a:latin typeface="Calibri"/>
                <a:cs typeface="Calibri"/>
              </a:rPr>
              <a:t>il </a:t>
            </a:r>
            <a:r>
              <a:rPr sz="1100" spc="-5" dirty="0">
                <a:latin typeface="Calibri"/>
                <a:cs typeface="Calibri"/>
              </a:rPr>
              <a:t>servizio pubblico riconosca </a:t>
            </a:r>
            <a:r>
              <a:rPr sz="1100" dirty="0">
                <a:latin typeface="Calibri"/>
                <a:cs typeface="Calibri"/>
              </a:rPr>
              <a:t>il valore </a:t>
            </a:r>
            <a:r>
              <a:rPr sz="1100" spc="-5" dirty="0">
                <a:latin typeface="Calibri"/>
                <a:cs typeface="Calibri"/>
              </a:rPr>
              <a:t>educativo </a:t>
            </a:r>
            <a:r>
              <a:rPr sz="1100" dirty="0">
                <a:latin typeface="Calibri"/>
                <a:cs typeface="Calibri"/>
              </a:rPr>
              <a:t>del </a:t>
            </a:r>
            <a:r>
              <a:rPr sz="1100" spc="-5" dirty="0">
                <a:latin typeface="Calibri"/>
                <a:cs typeface="Calibri"/>
              </a:rPr>
              <a:t>Festival </a:t>
            </a:r>
            <a:r>
              <a:rPr sz="1100" dirty="0">
                <a:latin typeface="Calibri"/>
                <a:cs typeface="Calibri"/>
              </a:rPr>
              <a:t>per i giovani è </a:t>
            </a:r>
            <a:r>
              <a:rPr sz="1100" spc="-5" dirty="0">
                <a:latin typeface="Calibri"/>
                <a:cs typeface="Calibri"/>
              </a:rPr>
              <a:t>un  contributo particolarmente significativo </a:t>
            </a:r>
            <a:r>
              <a:rPr sz="1100" dirty="0">
                <a:latin typeface="Calibri"/>
                <a:cs typeface="Calibri"/>
              </a:rPr>
              <a:t>al </a:t>
            </a:r>
            <a:r>
              <a:rPr sz="1100" spc="-5" dirty="0">
                <a:latin typeface="Calibri"/>
                <a:cs typeface="Calibri"/>
              </a:rPr>
              <a:t>rafforzamento</a:t>
            </a:r>
            <a:r>
              <a:rPr sz="1100" spc="25" dirty="0">
                <a:latin typeface="Calibri"/>
                <a:cs typeface="Calibri"/>
              </a:rPr>
              <a:t> </a:t>
            </a:r>
            <a:r>
              <a:rPr sz="1100" spc="-5" dirty="0">
                <a:latin typeface="Calibri"/>
                <a:cs typeface="Calibri"/>
              </a:rPr>
              <a:t>dell’iniziativa.</a:t>
            </a:r>
            <a:endParaRPr sz="1100">
              <a:latin typeface="Calibri"/>
              <a:cs typeface="Calibri"/>
            </a:endParaRPr>
          </a:p>
          <a:p>
            <a:pPr marL="12700" marR="6350" algn="just">
              <a:lnSpc>
                <a:spcPct val="117300"/>
              </a:lnSpc>
              <a:spcBef>
                <a:spcPts val="985"/>
              </a:spcBef>
            </a:pPr>
            <a:r>
              <a:rPr sz="1100" spc="-5" dirty="0">
                <a:latin typeface="Calibri"/>
                <a:cs typeface="Calibri"/>
              </a:rPr>
              <a:t>Oltre 80 gli </a:t>
            </a:r>
            <a:r>
              <a:rPr sz="1100" dirty="0">
                <a:latin typeface="Calibri"/>
                <a:cs typeface="Calibri"/>
              </a:rPr>
              <a:t>eventi culturali che </a:t>
            </a:r>
            <a:r>
              <a:rPr sz="1100" spc="-5" dirty="0">
                <a:latin typeface="Calibri"/>
                <a:cs typeface="Calibri"/>
              </a:rPr>
              <a:t>si svolgeranno </a:t>
            </a:r>
            <a:r>
              <a:rPr sz="1100" dirty="0">
                <a:latin typeface="Calibri"/>
                <a:cs typeface="Calibri"/>
              </a:rPr>
              <a:t>in </a:t>
            </a:r>
            <a:r>
              <a:rPr sz="1100" spc="-5" dirty="0">
                <a:latin typeface="Calibri"/>
                <a:cs typeface="Calibri"/>
              </a:rPr>
              <a:t>tutta </a:t>
            </a:r>
            <a:r>
              <a:rPr sz="1100" dirty="0">
                <a:latin typeface="Calibri"/>
                <a:cs typeface="Calibri"/>
              </a:rPr>
              <a:t>la penisola in 60 città. I laboratori e le </a:t>
            </a:r>
            <a:r>
              <a:rPr sz="1100" spc="-5" dirty="0">
                <a:latin typeface="Calibri"/>
                <a:cs typeface="Calibri"/>
              </a:rPr>
              <a:t>altre attività  proposte, coordinati dalle banche </a:t>
            </a:r>
            <a:r>
              <a:rPr sz="1100" dirty="0">
                <a:latin typeface="Calibri"/>
                <a:cs typeface="Calibri"/>
              </a:rPr>
              <a:t>con la </a:t>
            </a:r>
            <a:r>
              <a:rPr sz="1100" spc="-5" dirty="0">
                <a:latin typeface="Calibri"/>
                <a:cs typeface="Calibri"/>
              </a:rPr>
              <a:t>collaborazione di scuole, musei, biblioteche </a:t>
            </a:r>
            <a:r>
              <a:rPr sz="1100" dirty="0">
                <a:latin typeface="Calibri"/>
                <a:cs typeface="Calibri"/>
              </a:rPr>
              <a:t>e </a:t>
            </a:r>
            <a:r>
              <a:rPr sz="1100" spc="-5" dirty="0">
                <a:latin typeface="Calibri"/>
                <a:cs typeface="Calibri"/>
              </a:rPr>
              <a:t>operatori culturali, si  svilupperanno attorno </a:t>
            </a:r>
            <a:r>
              <a:rPr sz="1100" dirty="0">
                <a:latin typeface="Calibri"/>
                <a:cs typeface="Calibri"/>
              </a:rPr>
              <a:t>ad </a:t>
            </a:r>
            <a:r>
              <a:rPr sz="1100" spc="-5" dirty="0">
                <a:latin typeface="Calibri"/>
                <a:cs typeface="Calibri"/>
              </a:rPr>
              <a:t>un unico </a:t>
            </a:r>
            <a:r>
              <a:rPr sz="1100" dirty="0">
                <a:latin typeface="Calibri"/>
                <a:cs typeface="Calibri"/>
              </a:rPr>
              <a:t>tema ispiratore, declinato </a:t>
            </a:r>
            <a:r>
              <a:rPr sz="1100" spc="-5" dirty="0">
                <a:latin typeface="Calibri"/>
                <a:cs typeface="Calibri"/>
              </a:rPr>
              <a:t>da </a:t>
            </a:r>
            <a:r>
              <a:rPr sz="1100" dirty="0">
                <a:latin typeface="Calibri"/>
                <a:cs typeface="Calibri"/>
              </a:rPr>
              <a:t>ciascuna </a:t>
            </a:r>
            <a:r>
              <a:rPr sz="1100" spc="-5" dirty="0">
                <a:latin typeface="Calibri"/>
                <a:cs typeface="Calibri"/>
              </a:rPr>
              <a:t>realtà </a:t>
            </a:r>
            <a:r>
              <a:rPr sz="1100" dirty="0">
                <a:latin typeface="Calibri"/>
                <a:cs typeface="Calibri"/>
              </a:rPr>
              <a:t>con </a:t>
            </a:r>
            <a:r>
              <a:rPr sz="1100" spc="-5" dirty="0">
                <a:latin typeface="Calibri"/>
                <a:cs typeface="Calibri"/>
              </a:rPr>
              <a:t>strumenti diversi </a:t>
            </a:r>
            <a:r>
              <a:rPr sz="1100" dirty="0">
                <a:latin typeface="Calibri"/>
                <a:cs typeface="Calibri"/>
              </a:rPr>
              <a:t>e </a:t>
            </a:r>
            <a:r>
              <a:rPr sz="1100" spc="-5" dirty="0">
                <a:latin typeface="Calibri"/>
                <a:cs typeface="Calibri"/>
              </a:rPr>
              <a:t>da  punti di </a:t>
            </a:r>
            <a:r>
              <a:rPr sz="1100" dirty="0">
                <a:latin typeface="Calibri"/>
                <a:cs typeface="Calibri"/>
              </a:rPr>
              <a:t>vista </a:t>
            </a:r>
            <a:r>
              <a:rPr sz="1100" spc="-5" dirty="0">
                <a:latin typeface="Calibri"/>
                <a:cs typeface="Calibri"/>
              </a:rPr>
              <a:t>differenti, </a:t>
            </a:r>
            <a:r>
              <a:rPr sz="1100" dirty="0">
                <a:latin typeface="Calibri"/>
                <a:cs typeface="Calibri"/>
              </a:rPr>
              <a:t>alla luce </a:t>
            </a:r>
            <a:r>
              <a:rPr sz="1100" spc="-5" dirty="0">
                <a:latin typeface="Calibri"/>
                <a:cs typeface="Calibri"/>
              </a:rPr>
              <a:t>delle proprie specificità </a:t>
            </a:r>
            <a:r>
              <a:rPr sz="1100" dirty="0">
                <a:latin typeface="Calibri"/>
                <a:cs typeface="Calibri"/>
              </a:rPr>
              <a:t>e </a:t>
            </a:r>
            <a:r>
              <a:rPr sz="1100" spc="-5" dirty="0">
                <a:latin typeface="Calibri"/>
                <a:cs typeface="Calibri"/>
              </a:rPr>
              <a:t>di </a:t>
            </a:r>
            <a:r>
              <a:rPr sz="1100" dirty="0">
                <a:latin typeface="Calibri"/>
                <a:cs typeface="Calibri"/>
              </a:rPr>
              <a:t>quelle </a:t>
            </a:r>
            <a:r>
              <a:rPr sz="1100" spc="-5" dirty="0">
                <a:latin typeface="Calibri"/>
                <a:cs typeface="Calibri"/>
              </a:rPr>
              <a:t>del territorio </a:t>
            </a:r>
            <a:r>
              <a:rPr sz="1100" spc="-10" dirty="0">
                <a:latin typeface="Calibri"/>
                <a:cs typeface="Calibri"/>
              </a:rPr>
              <a:t>di</a:t>
            </a:r>
            <a:r>
              <a:rPr sz="1100" spc="50" dirty="0">
                <a:latin typeface="Calibri"/>
                <a:cs typeface="Calibri"/>
              </a:rPr>
              <a:t> </a:t>
            </a:r>
            <a:r>
              <a:rPr sz="1100" dirty="0">
                <a:latin typeface="Calibri"/>
                <a:cs typeface="Calibri"/>
              </a:rPr>
              <a:t>appartenenza.</a:t>
            </a:r>
            <a:endParaRPr sz="1100">
              <a:latin typeface="Calibri"/>
              <a:cs typeface="Calibri"/>
            </a:endParaRPr>
          </a:p>
          <a:p>
            <a:pPr marL="12700" marR="5080" algn="just">
              <a:lnSpc>
                <a:spcPct val="117200"/>
              </a:lnSpc>
              <a:spcBef>
                <a:spcPts val="985"/>
              </a:spcBef>
            </a:pPr>
            <a:r>
              <a:rPr sz="1100" dirty="0">
                <a:latin typeface="Calibri"/>
                <a:cs typeface="Calibri"/>
              </a:rPr>
              <a:t>Per </a:t>
            </a:r>
            <a:r>
              <a:rPr sz="1100" spc="-5" dirty="0">
                <a:latin typeface="Calibri"/>
                <a:cs typeface="Calibri"/>
              </a:rPr>
              <a:t>questa seconda edizione </a:t>
            </a:r>
            <a:r>
              <a:rPr sz="1100" dirty="0">
                <a:latin typeface="Calibri"/>
                <a:cs typeface="Calibri"/>
              </a:rPr>
              <a:t>del </a:t>
            </a:r>
            <a:r>
              <a:rPr sz="1100" spc="-5" dirty="0">
                <a:latin typeface="Calibri"/>
                <a:cs typeface="Calibri"/>
              </a:rPr>
              <a:t>Festival </a:t>
            </a:r>
            <a:r>
              <a:rPr sz="1100" dirty="0">
                <a:latin typeface="Calibri"/>
                <a:cs typeface="Calibri"/>
              </a:rPr>
              <a:t>è </a:t>
            </a:r>
            <a:r>
              <a:rPr sz="1100" spc="-5" dirty="0">
                <a:latin typeface="Calibri"/>
                <a:cs typeface="Calibri"/>
              </a:rPr>
              <a:t>stato scelto come </a:t>
            </a:r>
            <a:r>
              <a:rPr sz="1100" spc="-10" dirty="0">
                <a:latin typeface="Calibri"/>
                <a:cs typeface="Calibri"/>
              </a:rPr>
              <a:t>filo </a:t>
            </a:r>
            <a:r>
              <a:rPr sz="1100" spc="-5" dirty="0">
                <a:latin typeface="Calibri"/>
                <a:cs typeface="Calibri"/>
              </a:rPr>
              <a:t>conduttore ideale di tutte </a:t>
            </a:r>
            <a:r>
              <a:rPr sz="1100" dirty="0">
                <a:latin typeface="Calibri"/>
                <a:cs typeface="Calibri"/>
              </a:rPr>
              <a:t>le </a:t>
            </a:r>
            <a:r>
              <a:rPr sz="1100" spc="-5" dirty="0">
                <a:latin typeface="Calibri"/>
                <a:cs typeface="Calibri"/>
              </a:rPr>
              <a:t>iniziative  “L’alfabeto </a:t>
            </a:r>
            <a:r>
              <a:rPr sz="1100" dirty="0">
                <a:latin typeface="Calibri"/>
                <a:cs typeface="Calibri"/>
              </a:rPr>
              <a:t>del </a:t>
            </a:r>
            <a:r>
              <a:rPr sz="1100" spc="-5" dirty="0">
                <a:latin typeface="Calibri"/>
                <a:cs typeface="Calibri"/>
              </a:rPr>
              <a:t>Mondo”. Trarre ispirazione dalla natura, dall’opera dell’uomo </a:t>
            </a:r>
            <a:r>
              <a:rPr sz="1100" dirty="0">
                <a:latin typeface="Calibri"/>
                <a:cs typeface="Calibri"/>
              </a:rPr>
              <a:t>e </a:t>
            </a:r>
            <a:r>
              <a:rPr sz="1100" spc="-5" dirty="0">
                <a:latin typeface="Calibri"/>
                <a:cs typeface="Calibri"/>
              </a:rPr>
              <a:t>dalle </a:t>
            </a:r>
            <a:r>
              <a:rPr sz="1100" dirty="0">
                <a:latin typeface="Calibri"/>
                <a:cs typeface="Calibri"/>
              </a:rPr>
              <a:t>proprie </a:t>
            </a:r>
            <a:r>
              <a:rPr sz="1100" spc="-5" dirty="0">
                <a:latin typeface="Calibri"/>
                <a:cs typeface="Calibri"/>
              </a:rPr>
              <a:t>emozioni,  </a:t>
            </a:r>
            <a:r>
              <a:rPr sz="1100" dirty="0">
                <a:latin typeface="Calibri"/>
                <a:cs typeface="Calibri"/>
              </a:rPr>
              <a:t>imparare a </a:t>
            </a:r>
            <a:r>
              <a:rPr sz="1100" spc="-5" dirty="0">
                <a:latin typeface="Calibri"/>
                <a:cs typeface="Calibri"/>
              </a:rPr>
              <a:t>riconoscere </a:t>
            </a:r>
            <a:r>
              <a:rPr sz="1100" dirty="0">
                <a:latin typeface="Calibri"/>
                <a:cs typeface="Calibri"/>
              </a:rPr>
              <a:t>e a leggere i </a:t>
            </a:r>
            <a:r>
              <a:rPr sz="1100" spc="-5" dirty="0">
                <a:latin typeface="Calibri"/>
                <a:cs typeface="Calibri"/>
              </a:rPr>
              <a:t>segni intorno </a:t>
            </a:r>
            <a:r>
              <a:rPr sz="1100" dirty="0">
                <a:latin typeface="Calibri"/>
                <a:cs typeface="Calibri"/>
              </a:rPr>
              <a:t>a </a:t>
            </a:r>
            <a:r>
              <a:rPr sz="1100" spc="-10" dirty="0">
                <a:latin typeface="Calibri"/>
                <a:cs typeface="Calibri"/>
              </a:rPr>
              <a:t>noi, </a:t>
            </a:r>
            <a:r>
              <a:rPr sz="1100" spc="-5" dirty="0">
                <a:latin typeface="Calibri"/>
                <a:cs typeface="Calibri"/>
              </a:rPr>
              <a:t>spostare </a:t>
            </a:r>
            <a:r>
              <a:rPr sz="1100" dirty="0">
                <a:latin typeface="Calibri"/>
                <a:cs typeface="Calibri"/>
              </a:rPr>
              <a:t>il </a:t>
            </a:r>
            <a:r>
              <a:rPr sz="1100" spc="-5" dirty="0">
                <a:latin typeface="Calibri"/>
                <a:cs typeface="Calibri"/>
              </a:rPr>
              <a:t>punto d’osservazione </a:t>
            </a:r>
            <a:r>
              <a:rPr sz="1100" dirty="0">
                <a:latin typeface="Calibri"/>
                <a:cs typeface="Calibri"/>
              </a:rPr>
              <a:t>e </a:t>
            </a:r>
            <a:r>
              <a:rPr sz="1100" spc="-5" dirty="0">
                <a:latin typeface="Calibri"/>
                <a:cs typeface="Calibri"/>
              </a:rPr>
              <a:t>reinterpretare </a:t>
            </a:r>
            <a:r>
              <a:rPr sz="1100" dirty="0">
                <a:latin typeface="Calibri"/>
                <a:cs typeface="Calibri"/>
              </a:rPr>
              <a:t>le  </a:t>
            </a:r>
            <a:r>
              <a:rPr sz="1100" spc="-5" dirty="0">
                <a:latin typeface="Calibri"/>
                <a:cs typeface="Calibri"/>
              </a:rPr>
              <a:t>situazioni </a:t>
            </a:r>
            <a:r>
              <a:rPr sz="1100" dirty="0">
                <a:latin typeface="Calibri"/>
                <a:cs typeface="Calibri"/>
              </a:rPr>
              <a:t>e i </a:t>
            </a:r>
            <a:r>
              <a:rPr sz="1100" spc="-5" dirty="0">
                <a:latin typeface="Calibri"/>
                <a:cs typeface="Calibri"/>
              </a:rPr>
              <a:t>loro significati, </a:t>
            </a:r>
            <a:r>
              <a:rPr sz="1100" dirty="0">
                <a:latin typeface="Calibri"/>
                <a:cs typeface="Calibri"/>
              </a:rPr>
              <a:t>capire </a:t>
            </a:r>
            <a:r>
              <a:rPr sz="1100" spc="-5" dirty="0">
                <a:latin typeface="Calibri"/>
                <a:cs typeface="Calibri"/>
              </a:rPr>
              <a:t>come </a:t>
            </a:r>
            <a:r>
              <a:rPr sz="1100" dirty="0">
                <a:latin typeface="Calibri"/>
                <a:cs typeface="Calibri"/>
              </a:rPr>
              <a:t>nasce il </a:t>
            </a:r>
            <a:r>
              <a:rPr sz="1100" spc="-5" dirty="0">
                <a:latin typeface="Calibri"/>
                <a:cs typeface="Calibri"/>
              </a:rPr>
              <a:t>racconto, come si forma </a:t>
            </a:r>
            <a:r>
              <a:rPr sz="1100" dirty="0">
                <a:latin typeface="Calibri"/>
                <a:cs typeface="Calibri"/>
              </a:rPr>
              <a:t>e con </a:t>
            </a:r>
            <a:r>
              <a:rPr sz="1100" spc="-5" dirty="0">
                <a:latin typeface="Calibri"/>
                <a:cs typeface="Calibri"/>
              </a:rPr>
              <a:t>quali linguaggi </a:t>
            </a:r>
            <a:r>
              <a:rPr sz="1100" dirty="0">
                <a:latin typeface="Calibri"/>
                <a:cs typeface="Calibri"/>
              </a:rPr>
              <a:t>e </a:t>
            </a:r>
            <a:r>
              <a:rPr sz="1100" spc="-5" dirty="0">
                <a:latin typeface="Calibri"/>
                <a:cs typeface="Calibri"/>
              </a:rPr>
              <a:t>strumenti  si può declinare, condividerlo </a:t>
            </a:r>
            <a:r>
              <a:rPr sz="1100" dirty="0">
                <a:latin typeface="Calibri"/>
                <a:cs typeface="Calibri"/>
              </a:rPr>
              <a:t>per </a:t>
            </a:r>
            <a:r>
              <a:rPr sz="1100" spc="-5" dirty="0">
                <a:latin typeface="Calibri"/>
                <a:cs typeface="Calibri"/>
              </a:rPr>
              <a:t>generare poi altre infinite narrazioni, ecco </a:t>
            </a:r>
            <a:r>
              <a:rPr sz="1100" spc="-10" dirty="0">
                <a:latin typeface="Calibri"/>
                <a:cs typeface="Calibri"/>
              </a:rPr>
              <a:t>la sfida </a:t>
            </a:r>
            <a:r>
              <a:rPr sz="1100" spc="-5" dirty="0">
                <a:latin typeface="Calibri"/>
                <a:cs typeface="Calibri"/>
              </a:rPr>
              <a:t>di quest’anno. </a:t>
            </a:r>
            <a:r>
              <a:rPr sz="1100" dirty="0">
                <a:latin typeface="Calibri"/>
                <a:cs typeface="Calibri"/>
              </a:rPr>
              <a:t>Un </a:t>
            </a:r>
            <a:r>
              <a:rPr sz="1100" spc="-5" dirty="0">
                <a:latin typeface="Calibri"/>
                <a:cs typeface="Calibri"/>
              </a:rPr>
              <a:t>tema  estremamente attuale </a:t>
            </a:r>
            <a:r>
              <a:rPr sz="1100" spc="-10" dirty="0">
                <a:latin typeface="Calibri"/>
                <a:cs typeface="Calibri"/>
              </a:rPr>
              <a:t>se si </a:t>
            </a:r>
            <a:r>
              <a:rPr sz="1100" spc="-5" dirty="0">
                <a:latin typeface="Calibri"/>
                <a:cs typeface="Calibri"/>
              </a:rPr>
              <a:t>considera </a:t>
            </a:r>
            <a:r>
              <a:rPr sz="1100" dirty="0">
                <a:latin typeface="Calibri"/>
                <a:cs typeface="Calibri"/>
              </a:rPr>
              <a:t>che, anche </a:t>
            </a:r>
            <a:r>
              <a:rPr sz="1100" spc="-5" dirty="0">
                <a:latin typeface="Calibri"/>
                <a:cs typeface="Calibri"/>
              </a:rPr>
              <a:t>grazie </a:t>
            </a:r>
            <a:r>
              <a:rPr sz="1100" dirty="0">
                <a:latin typeface="Calibri"/>
                <a:cs typeface="Calibri"/>
              </a:rPr>
              <a:t>alle </a:t>
            </a:r>
            <a:r>
              <a:rPr sz="1100" spc="-5" dirty="0">
                <a:latin typeface="Calibri"/>
                <a:cs typeface="Calibri"/>
              </a:rPr>
              <a:t>nuove tecnologie, </a:t>
            </a:r>
            <a:r>
              <a:rPr sz="1100" dirty="0">
                <a:latin typeface="Calibri"/>
                <a:cs typeface="Calibri"/>
              </a:rPr>
              <a:t>raccontare e raccontarsi è  oggi un’attività che ci coinvolge </a:t>
            </a:r>
            <a:r>
              <a:rPr sz="1100" spc="-5" dirty="0">
                <a:latin typeface="Calibri"/>
                <a:cs typeface="Calibri"/>
              </a:rPr>
              <a:t>sempre più. </a:t>
            </a:r>
            <a:r>
              <a:rPr sz="1100" dirty="0">
                <a:latin typeface="Calibri"/>
                <a:cs typeface="Calibri"/>
              </a:rPr>
              <a:t>La </a:t>
            </a:r>
            <a:r>
              <a:rPr sz="1100" spc="-5" dirty="0">
                <a:latin typeface="Calibri"/>
                <a:cs typeface="Calibri"/>
              </a:rPr>
              <a:t>proposta </a:t>
            </a:r>
            <a:r>
              <a:rPr sz="1100" dirty="0">
                <a:latin typeface="Calibri"/>
                <a:cs typeface="Calibri"/>
              </a:rPr>
              <a:t>del </a:t>
            </a:r>
            <a:r>
              <a:rPr sz="1100" spc="-5" dirty="0">
                <a:latin typeface="Calibri"/>
                <a:cs typeface="Calibri"/>
              </a:rPr>
              <a:t>Festival </a:t>
            </a:r>
            <a:r>
              <a:rPr sz="1100" dirty="0">
                <a:latin typeface="Calibri"/>
                <a:cs typeface="Calibri"/>
              </a:rPr>
              <a:t>è </a:t>
            </a:r>
            <a:r>
              <a:rPr sz="1100" spc="-5" dirty="0">
                <a:latin typeface="Calibri"/>
                <a:cs typeface="Calibri"/>
              </a:rPr>
              <a:t>quindi </a:t>
            </a:r>
            <a:r>
              <a:rPr sz="1100" dirty="0">
                <a:latin typeface="Calibri"/>
                <a:cs typeface="Calibri"/>
              </a:rPr>
              <a:t>quella </a:t>
            </a:r>
            <a:r>
              <a:rPr sz="1100" spc="-5" dirty="0">
                <a:latin typeface="Calibri"/>
                <a:cs typeface="Calibri"/>
              </a:rPr>
              <a:t>di </a:t>
            </a:r>
            <a:r>
              <a:rPr sz="1100" dirty="0">
                <a:latin typeface="Calibri"/>
                <a:cs typeface="Calibri"/>
              </a:rPr>
              <a:t>creare dei percorsi  per </a:t>
            </a:r>
            <a:r>
              <a:rPr sz="1100" spc="-5" dirty="0">
                <a:latin typeface="Calibri"/>
                <a:cs typeface="Calibri"/>
              </a:rPr>
              <a:t>stimolare un approccio consapevole, pur rispettando </a:t>
            </a:r>
            <a:r>
              <a:rPr sz="1100" dirty="0">
                <a:latin typeface="Calibri"/>
                <a:cs typeface="Calibri"/>
              </a:rPr>
              <a:t>la </a:t>
            </a:r>
            <a:r>
              <a:rPr sz="1100" spc="-5" dirty="0">
                <a:latin typeface="Calibri"/>
                <a:cs typeface="Calibri"/>
              </a:rPr>
              <a:t>massima </a:t>
            </a:r>
            <a:r>
              <a:rPr sz="1100" dirty="0">
                <a:latin typeface="Calibri"/>
                <a:cs typeface="Calibri"/>
              </a:rPr>
              <a:t>libertà </a:t>
            </a:r>
            <a:r>
              <a:rPr sz="1100" spc="-5" dirty="0">
                <a:latin typeface="Calibri"/>
                <a:cs typeface="Calibri"/>
              </a:rPr>
              <a:t>espressiva </a:t>
            </a:r>
            <a:r>
              <a:rPr sz="1100" dirty="0">
                <a:latin typeface="Calibri"/>
                <a:cs typeface="Calibri"/>
              </a:rPr>
              <a:t>dei </a:t>
            </a:r>
            <a:r>
              <a:rPr sz="1100" spc="-5" dirty="0">
                <a:latin typeface="Calibri"/>
                <a:cs typeface="Calibri"/>
              </a:rPr>
              <a:t>bambini </a:t>
            </a:r>
            <a:r>
              <a:rPr sz="1100" dirty="0">
                <a:latin typeface="Calibri"/>
                <a:cs typeface="Calibri"/>
              </a:rPr>
              <a:t>e </a:t>
            </a:r>
            <a:r>
              <a:rPr sz="1100" spc="-5" dirty="0">
                <a:latin typeface="Calibri"/>
                <a:cs typeface="Calibri"/>
              </a:rPr>
              <a:t>dei  ragazzi.</a:t>
            </a:r>
            <a:endParaRPr sz="1100">
              <a:latin typeface="Calibri"/>
              <a:cs typeface="Calibri"/>
            </a:endParaRPr>
          </a:p>
          <a:p>
            <a:pPr>
              <a:lnSpc>
                <a:spcPct val="100000"/>
              </a:lnSpc>
              <a:spcBef>
                <a:spcPts val="20"/>
              </a:spcBef>
            </a:pPr>
            <a:endParaRPr sz="1050">
              <a:latin typeface="Times New Roman"/>
              <a:cs typeface="Times New Roman"/>
            </a:endParaRPr>
          </a:p>
          <a:p>
            <a:pPr marL="12700" algn="just">
              <a:lnSpc>
                <a:spcPct val="100000"/>
              </a:lnSpc>
            </a:pPr>
            <a:r>
              <a:rPr sz="1100" dirty="0">
                <a:latin typeface="Calibri"/>
                <a:cs typeface="Calibri"/>
              </a:rPr>
              <a:t>Due </a:t>
            </a:r>
            <a:r>
              <a:rPr sz="1100" spc="-5" dirty="0">
                <a:latin typeface="Calibri"/>
                <a:cs typeface="Calibri"/>
              </a:rPr>
              <a:t>avvenimenti quest’anno affiancheranno </a:t>
            </a:r>
            <a:r>
              <a:rPr sz="1100" dirty="0">
                <a:latin typeface="Calibri"/>
                <a:cs typeface="Calibri"/>
              </a:rPr>
              <a:t>il</a:t>
            </a:r>
            <a:r>
              <a:rPr sz="1100" spc="30" dirty="0">
                <a:latin typeface="Calibri"/>
                <a:cs typeface="Calibri"/>
              </a:rPr>
              <a:t> </a:t>
            </a:r>
            <a:r>
              <a:rPr sz="1100" spc="-5" dirty="0">
                <a:latin typeface="Calibri"/>
                <a:cs typeface="Calibri"/>
              </a:rPr>
              <a:t>Festival.</a:t>
            </a:r>
            <a:endParaRPr sz="1100">
              <a:latin typeface="Calibri"/>
              <a:cs typeface="Calibri"/>
            </a:endParaRPr>
          </a:p>
          <a:p>
            <a:pPr marL="12700" marR="6350" algn="just">
              <a:lnSpc>
                <a:spcPct val="117100"/>
              </a:lnSpc>
              <a:spcBef>
                <a:spcPts val="985"/>
              </a:spcBef>
            </a:pPr>
            <a:r>
              <a:rPr sz="1100" dirty="0">
                <a:latin typeface="Calibri"/>
                <a:cs typeface="Calibri"/>
              </a:rPr>
              <a:t>“WWW - KnoW the World with </a:t>
            </a:r>
            <a:r>
              <a:rPr sz="1100" spc="-5" dirty="0">
                <a:latin typeface="Calibri"/>
                <a:cs typeface="Calibri"/>
              </a:rPr>
              <a:t>Words” si terrà nel giorno di </a:t>
            </a:r>
            <a:r>
              <a:rPr sz="1100" dirty="0">
                <a:latin typeface="Calibri"/>
                <a:cs typeface="Calibri"/>
              </a:rPr>
              <a:t>apertura </a:t>
            </a:r>
            <a:r>
              <a:rPr sz="1100" spc="-5" dirty="0">
                <a:latin typeface="Calibri"/>
                <a:cs typeface="Calibri"/>
              </a:rPr>
              <a:t>del Festival, </a:t>
            </a:r>
            <a:r>
              <a:rPr sz="1100" dirty="0">
                <a:latin typeface="Calibri"/>
                <a:cs typeface="Calibri"/>
              </a:rPr>
              <a:t>lunedì 16 </a:t>
            </a:r>
            <a:r>
              <a:rPr sz="1100" spc="-5" dirty="0">
                <a:latin typeface="Calibri"/>
                <a:cs typeface="Calibri"/>
              </a:rPr>
              <a:t>marzo </a:t>
            </a:r>
            <a:r>
              <a:rPr sz="1100" dirty="0">
                <a:latin typeface="Calibri"/>
                <a:cs typeface="Calibri"/>
              </a:rPr>
              <a:t>a </a:t>
            </a:r>
            <a:r>
              <a:rPr sz="1100" spc="-5" dirty="0">
                <a:latin typeface="Calibri"/>
                <a:cs typeface="Calibri"/>
              </a:rPr>
              <a:t>Napoli.  </a:t>
            </a:r>
            <a:r>
              <a:rPr sz="1100" dirty="0">
                <a:latin typeface="Calibri"/>
                <a:cs typeface="Calibri"/>
              </a:rPr>
              <a:t>Presso il </a:t>
            </a:r>
            <a:r>
              <a:rPr sz="1100" spc="-5" dirty="0">
                <a:latin typeface="Calibri"/>
                <a:cs typeface="Calibri"/>
              </a:rPr>
              <a:t>Museo d’Arte contemporanea </a:t>
            </a:r>
            <a:r>
              <a:rPr sz="1100" dirty="0">
                <a:latin typeface="Calibri"/>
                <a:cs typeface="Calibri"/>
              </a:rPr>
              <a:t>Donnaregina </a:t>
            </a:r>
            <a:r>
              <a:rPr sz="1100" spc="-5" dirty="0">
                <a:latin typeface="Calibri"/>
                <a:cs typeface="Calibri"/>
              </a:rPr>
              <a:t>(MADRE), l’artista di fama internazionale Michelangelo  Pistoletto sarà l’ospite d’eccezione di un </a:t>
            </a:r>
            <a:r>
              <a:rPr sz="1100" dirty="0">
                <a:latin typeface="Calibri"/>
                <a:cs typeface="Calibri"/>
              </a:rPr>
              <a:t>evento per </a:t>
            </a:r>
            <a:r>
              <a:rPr sz="1100" spc="-5" dirty="0">
                <a:latin typeface="Calibri"/>
                <a:cs typeface="Calibri"/>
              </a:rPr>
              <a:t>ragazzi, </a:t>
            </a:r>
            <a:r>
              <a:rPr sz="1100" dirty="0">
                <a:latin typeface="Calibri"/>
                <a:cs typeface="Calibri"/>
              </a:rPr>
              <a:t>a cura del Dipartimento </a:t>
            </a:r>
            <a:r>
              <a:rPr sz="1100" spc="-5" dirty="0">
                <a:latin typeface="Calibri"/>
                <a:cs typeface="Calibri"/>
              </a:rPr>
              <a:t>Educazione Castello </a:t>
            </a:r>
            <a:r>
              <a:rPr sz="1100" spc="-10" dirty="0">
                <a:latin typeface="Calibri"/>
                <a:cs typeface="Calibri"/>
              </a:rPr>
              <a:t>di  </a:t>
            </a:r>
            <a:r>
              <a:rPr sz="1100" dirty="0">
                <a:latin typeface="Calibri"/>
                <a:cs typeface="Calibri"/>
              </a:rPr>
              <a:t>Rivoli </a:t>
            </a:r>
            <a:r>
              <a:rPr sz="1100" spc="-5" dirty="0">
                <a:latin typeface="Calibri"/>
                <a:cs typeface="Calibri"/>
              </a:rPr>
              <a:t>Museo </a:t>
            </a:r>
            <a:r>
              <a:rPr sz="1100" dirty="0">
                <a:latin typeface="Calibri"/>
                <a:cs typeface="Calibri"/>
              </a:rPr>
              <a:t>d’Arte </a:t>
            </a:r>
            <a:r>
              <a:rPr sz="1100" spc="-5" dirty="0">
                <a:latin typeface="Calibri"/>
                <a:cs typeface="Calibri"/>
              </a:rPr>
              <a:t>Contemporanea </a:t>
            </a:r>
            <a:r>
              <a:rPr sz="1100" dirty="0">
                <a:latin typeface="Calibri"/>
                <a:cs typeface="Calibri"/>
              </a:rPr>
              <a:t>in </a:t>
            </a:r>
            <a:r>
              <a:rPr sz="1100" spc="-5" dirty="0">
                <a:latin typeface="Calibri"/>
                <a:cs typeface="Calibri"/>
              </a:rPr>
              <a:t>collaborazione </a:t>
            </a:r>
            <a:r>
              <a:rPr sz="1100" dirty="0">
                <a:latin typeface="Calibri"/>
                <a:cs typeface="Calibri"/>
              </a:rPr>
              <a:t>con </a:t>
            </a:r>
            <a:r>
              <a:rPr sz="1100" spc="-5" dirty="0">
                <a:latin typeface="Calibri"/>
                <a:cs typeface="Calibri"/>
              </a:rPr>
              <a:t>MADRE, </a:t>
            </a:r>
            <a:r>
              <a:rPr sz="1100" dirty="0">
                <a:latin typeface="Calibri"/>
                <a:cs typeface="Calibri"/>
              </a:rPr>
              <a:t>e </a:t>
            </a:r>
            <a:r>
              <a:rPr sz="1100" spc="-5" dirty="0">
                <a:latin typeface="Calibri"/>
                <a:cs typeface="Calibri"/>
              </a:rPr>
              <a:t>Cittadellarte Fondazione Pistoletto.  </a:t>
            </a:r>
            <a:r>
              <a:rPr sz="1100" dirty="0">
                <a:latin typeface="Calibri"/>
                <a:cs typeface="Calibri"/>
              </a:rPr>
              <a:t>Un </a:t>
            </a:r>
            <a:r>
              <a:rPr sz="1100" spc="-5" dirty="0">
                <a:latin typeface="Calibri"/>
                <a:cs typeface="Calibri"/>
              </a:rPr>
              <a:t>esempio </a:t>
            </a:r>
            <a:r>
              <a:rPr sz="1100" dirty="0">
                <a:latin typeface="Calibri"/>
                <a:cs typeface="Calibri"/>
              </a:rPr>
              <a:t>della </a:t>
            </a:r>
            <a:r>
              <a:rPr sz="1100" spc="-5" dirty="0">
                <a:latin typeface="Calibri"/>
                <a:cs typeface="Calibri"/>
              </a:rPr>
              <a:t>forza </a:t>
            </a:r>
            <a:r>
              <a:rPr sz="1100" dirty="0">
                <a:latin typeface="Calibri"/>
                <a:cs typeface="Calibri"/>
              </a:rPr>
              <a:t>del </a:t>
            </a:r>
            <a:r>
              <a:rPr sz="1100" spc="-5" dirty="0">
                <a:latin typeface="Calibri"/>
                <a:cs typeface="Calibri"/>
              </a:rPr>
              <a:t>network </a:t>
            </a:r>
            <a:r>
              <a:rPr sz="1100" dirty="0">
                <a:latin typeface="Calibri"/>
                <a:cs typeface="Calibri"/>
              </a:rPr>
              <a:t>tra </a:t>
            </a:r>
            <a:r>
              <a:rPr sz="1100" spc="-5" dirty="0">
                <a:latin typeface="Calibri"/>
                <a:cs typeface="Calibri"/>
              </a:rPr>
              <a:t>musei, istituzioni </a:t>
            </a:r>
            <a:r>
              <a:rPr sz="1100" dirty="0">
                <a:latin typeface="Calibri"/>
                <a:cs typeface="Calibri"/>
              </a:rPr>
              <a:t>culturali e banche </a:t>
            </a:r>
            <a:r>
              <a:rPr sz="1100" spc="-5" dirty="0">
                <a:latin typeface="Calibri"/>
                <a:cs typeface="Calibri"/>
              </a:rPr>
              <a:t>accomunati da progetti </a:t>
            </a:r>
            <a:r>
              <a:rPr sz="1100" dirty="0">
                <a:latin typeface="Calibri"/>
                <a:cs typeface="Calibri"/>
              </a:rPr>
              <a:t>e </a:t>
            </a:r>
            <a:r>
              <a:rPr sz="1100" spc="-5" dirty="0">
                <a:latin typeface="Calibri"/>
                <a:cs typeface="Calibri"/>
              </a:rPr>
              <a:t>visioni  </a:t>
            </a:r>
            <a:r>
              <a:rPr sz="1100" dirty="0">
                <a:latin typeface="Calibri"/>
                <a:cs typeface="Calibri"/>
              </a:rPr>
              <a:t>condivisi </a:t>
            </a:r>
            <a:r>
              <a:rPr sz="1100" spc="-5" dirty="0">
                <a:latin typeface="Calibri"/>
                <a:cs typeface="Calibri"/>
              </a:rPr>
              <a:t>nel tempo, capacità di sinergia </a:t>
            </a:r>
            <a:r>
              <a:rPr sz="1100" dirty="0">
                <a:latin typeface="Calibri"/>
                <a:cs typeface="Calibri"/>
              </a:rPr>
              <a:t>che il </a:t>
            </a:r>
            <a:r>
              <a:rPr sz="1100" spc="-5" dirty="0">
                <a:latin typeface="Calibri"/>
                <a:cs typeface="Calibri"/>
              </a:rPr>
              <a:t>Festival </a:t>
            </a:r>
            <a:r>
              <a:rPr sz="1100" dirty="0">
                <a:latin typeface="Calibri"/>
                <a:cs typeface="Calibri"/>
              </a:rPr>
              <a:t>della </a:t>
            </a:r>
            <a:r>
              <a:rPr sz="1100" spc="-5" dirty="0">
                <a:latin typeface="Calibri"/>
                <a:cs typeface="Calibri"/>
              </a:rPr>
              <a:t>Cultura Creativa</a:t>
            </a:r>
            <a:r>
              <a:rPr sz="1100" spc="35" dirty="0">
                <a:latin typeface="Calibri"/>
                <a:cs typeface="Calibri"/>
              </a:rPr>
              <a:t> </a:t>
            </a:r>
            <a:r>
              <a:rPr sz="1100" spc="-5" dirty="0">
                <a:latin typeface="Calibri"/>
                <a:cs typeface="Calibri"/>
              </a:rPr>
              <a:t>incentiva.</a:t>
            </a:r>
            <a:endParaRPr sz="1100">
              <a:latin typeface="Calibri"/>
              <a:cs typeface="Calibri"/>
            </a:endParaRPr>
          </a:p>
          <a:p>
            <a:pPr marL="12700" marR="5080" algn="just">
              <a:lnSpc>
                <a:spcPct val="117200"/>
              </a:lnSpc>
              <a:spcBef>
                <a:spcPts val="985"/>
              </a:spcBef>
            </a:pPr>
            <a:r>
              <a:rPr sz="1100" spc="-5" dirty="0">
                <a:latin typeface="Calibri"/>
                <a:cs typeface="Calibri"/>
              </a:rPr>
              <a:t>Venerdì </a:t>
            </a:r>
            <a:r>
              <a:rPr sz="1100" dirty="0">
                <a:latin typeface="Calibri"/>
                <a:cs typeface="Calibri"/>
              </a:rPr>
              <a:t>20 marzo a </a:t>
            </a:r>
            <a:r>
              <a:rPr sz="1100" spc="-10" dirty="0">
                <a:latin typeface="Calibri"/>
                <a:cs typeface="Calibri"/>
              </a:rPr>
              <a:t>Roma </a:t>
            </a:r>
            <a:r>
              <a:rPr sz="1100" dirty="0">
                <a:latin typeface="Calibri"/>
                <a:cs typeface="Calibri"/>
              </a:rPr>
              <a:t>presso la </a:t>
            </a:r>
            <a:r>
              <a:rPr sz="1100" spc="-5" dirty="0">
                <a:latin typeface="Calibri"/>
                <a:cs typeface="Calibri"/>
              </a:rPr>
              <a:t>sede dell’Abi, </a:t>
            </a:r>
            <a:r>
              <a:rPr sz="1100" dirty="0">
                <a:latin typeface="Calibri"/>
                <a:cs typeface="Calibri"/>
              </a:rPr>
              <a:t>le antiche </a:t>
            </a:r>
            <a:r>
              <a:rPr sz="1100" spc="-5" dirty="0">
                <a:latin typeface="Calibri"/>
                <a:cs typeface="Calibri"/>
              </a:rPr>
              <a:t>Scuderie di Palazzo </a:t>
            </a:r>
            <a:r>
              <a:rPr sz="1100" dirty="0">
                <a:latin typeface="Calibri"/>
                <a:cs typeface="Calibri"/>
              </a:rPr>
              <a:t>Altieri </a:t>
            </a:r>
            <a:r>
              <a:rPr sz="1100" spc="-5" dirty="0">
                <a:latin typeface="Calibri"/>
                <a:cs typeface="Calibri"/>
              </a:rPr>
              <a:t>ospiteranno  l’incontro Reinventare l’apprendimento </a:t>
            </a:r>
            <a:r>
              <a:rPr sz="1100" dirty="0">
                <a:latin typeface="Calibri"/>
                <a:cs typeface="Calibri"/>
              </a:rPr>
              <a:t>– </a:t>
            </a:r>
            <a:r>
              <a:rPr sz="1100" spc="-5" dirty="0">
                <a:latin typeface="Calibri"/>
                <a:cs typeface="Calibri"/>
              </a:rPr>
              <a:t>Cultura </a:t>
            </a:r>
            <a:r>
              <a:rPr sz="1100" dirty="0">
                <a:latin typeface="Calibri"/>
                <a:cs typeface="Calibri"/>
              </a:rPr>
              <a:t>e </a:t>
            </a:r>
            <a:r>
              <a:rPr sz="1100" spc="-5" dirty="0">
                <a:latin typeface="Calibri"/>
                <a:cs typeface="Calibri"/>
              </a:rPr>
              <a:t>creatività </a:t>
            </a:r>
            <a:r>
              <a:rPr sz="1100" dirty="0">
                <a:latin typeface="Calibri"/>
                <a:cs typeface="Calibri"/>
              </a:rPr>
              <a:t>tra </a:t>
            </a:r>
            <a:r>
              <a:rPr sz="1100" spc="-5" dirty="0">
                <a:latin typeface="Calibri"/>
                <a:cs typeface="Calibri"/>
              </a:rPr>
              <a:t>linguaggi, metodi </a:t>
            </a:r>
            <a:r>
              <a:rPr sz="1100" dirty="0">
                <a:latin typeface="Calibri"/>
                <a:cs typeface="Calibri"/>
              </a:rPr>
              <a:t>e azioni. </a:t>
            </a:r>
            <a:r>
              <a:rPr sz="1100" spc="-5" dirty="0">
                <a:latin typeface="Calibri"/>
                <a:cs typeface="Calibri"/>
              </a:rPr>
              <a:t>Parteciperanno,  </a:t>
            </a:r>
            <a:r>
              <a:rPr sz="1100" dirty="0">
                <a:latin typeface="Calibri"/>
                <a:cs typeface="Calibri"/>
              </a:rPr>
              <a:t>tra </a:t>
            </a:r>
            <a:r>
              <a:rPr sz="1100" spc="-5" dirty="0">
                <a:latin typeface="Calibri"/>
                <a:cs typeface="Calibri"/>
              </a:rPr>
              <a:t>gli </a:t>
            </a:r>
            <a:r>
              <a:rPr sz="1100" dirty="0">
                <a:latin typeface="Calibri"/>
                <a:cs typeface="Calibri"/>
              </a:rPr>
              <a:t>altri: </a:t>
            </a:r>
            <a:r>
              <a:rPr sz="1100" spc="-10" dirty="0">
                <a:latin typeface="Calibri"/>
                <a:cs typeface="Calibri"/>
              </a:rPr>
              <a:t>Aldo </a:t>
            </a:r>
            <a:r>
              <a:rPr sz="1100" spc="-5" dirty="0">
                <a:latin typeface="Calibri"/>
                <a:cs typeface="Calibri"/>
              </a:rPr>
              <a:t>Tanchis, comunicatore </a:t>
            </a:r>
            <a:r>
              <a:rPr sz="1100" dirty="0">
                <a:latin typeface="Calibri"/>
                <a:cs typeface="Calibri"/>
              </a:rPr>
              <a:t>e autore del </a:t>
            </a:r>
            <a:r>
              <a:rPr sz="1100" spc="-5" dirty="0">
                <a:latin typeface="Calibri"/>
                <a:cs typeface="Calibri"/>
              </a:rPr>
              <a:t>libro Bruno Munari; Anna </a:t>
            </a:r>
            <a:r>
              <a:rPr sz="1100" dirty="0">
                <a:latin typeface="Calibri"/>
                <a:cs typeface="Calibri"/>
              </a:rPr>
              <a:t>Pironti, </a:t>
            </a:r>
            <a:r>
              <a:rPr sz="1100" spc="-5" dirty="0">
                <a:latin typeface="Calibri"/>
                <a:cs typeface="Calibri"/>
              </a:rPr>
              <a:t>Responsabile  Dipartimento Educazione Museo Castello di </a:t>
            </a:r>
            <a:r>
              <a:rPr sz="1100" dirty="0">
                <a:latin typeface="Calibri"/>
                <a:cs typeface="Calibri"/>
              </a:rPr>
              <a:t>Rivoli; </a:t>
            </a:r>
            <a:r>
              <a:rPr sz="1100" spc="-5" dirty="0">
                <a:latin typeface="Calibri"/>
                <a:cs typeface="Calibri"/>
              </a:rPr>
              <a:t>Alessandra </a:t>
            </a:r>
            <a:r>
              <a:rPr sz="1100" dirty="0">
                <a:latin typeface="Calibri"/>
                <a:cs typeface="Calibri"/>
              </a:rPr>
              <a:t>Falconi, referente del </a:t>
            </a:r>
            <a:r>
              <a:rPr sz="1100" spc="-5" dirty="0">
                <a:latin typeface="Calibri"/>
                <a:cs typeface="Calibri"/>
              </a:rPr>
              <a:t>Centro Alberto </a:t>
            </a:r>
            <a:r>
              <a:rPr sz="1100" dirty="0">
                <a:latin typeface="Calibri"/>
                <a:cs typeface="Calibri"/>
              </a:rPr>
              <a:t>Manzi;  </a:t>
            </a:r>
            <a:r>
              <a:rPr sz="1100" spc="-5" dirty="0">
                <a:latin typeface="Calibri"/>
                <a:cs typeface="Calibri"/>
              </a:rPr>
              <a:t>Carlo Infante, Presidente </a:t>
            </a:r>
            <a:r>
              <a:rPr sz="1100" spc="-10" dirty="0">
                <a:latin typeface="Calibri"/>
                <a:cs typeface="Calibri"/>
              </a:rPr>
              <a:t>di </a:t>
            </a:r>
            <a:r>
              <a:rPr sz="1100" dirty="0">
                <a:latin typeface="Calibri"/>
                <a:cs typeface="Calibri"/>
              </a:rPr>
              <a:t>Urban </a:t>
            </a:r>
            <a:r>
              <a:rPr sz="1100" spc="-5" dirty="0">
                <a:latin typeface="Calibri"/>
                <a:cs typeface="Calibri"/>
              </a:rPr>
              <a:t>Experience; Fiorella Operto, Presidente </a:t>
            </a:r>
            <a:r>
              <a:rPr sz="1100" dirty="0">
                <a:latin typeface="Calibri"/>
                <a:cs typeface="Calibri"/>
              </a:rPr>
              <a:t>della </a:t>
            </a:r>
            <a:r>
              <a:rPr sz="1100" spc="-5" dirty="0">
                <a:latin typeface="Calibri"/>
                <a:cs typeface="Calibri"/>
              </a:rPr>
              <a:t>Scuola di </a:t>
            </a:r>
            <a:r>
              <a:rPr sz="1100" dirty="0">
                <a:latin typeface="Calibri"/>
                <a:cs typeface="Calibri"/>
              </a:rPr>
              <a:t>Robotica; </a:t>
            </a:r>
            <a:r>
              <a:rPr sz="1100" spc="-5" dirty="0">
                <a:latin typeface="Calibri"/>
                <a:cs typeface="Calibri"/>
              </a:rPr>
              <a:t>Hubert  Jaoui, </a:t>
            </a:r>
            <a:r>
              <a:rPr sz="1100" dirty="0">
                <a:latin typeface="Calibri"/>
                <a:cs typeface="Calibri"/>
              </a:rPr>
              <a:t>esperto </a:t>
            </a:r>
            <a:r>
              <a:rPr sz="1100" spc="-5" dirty="0">
                <a:latin typeface="Calibri"/>
                <a:cs typeface="Calibri"/>
              </a:rPr>
              <a:t>di creatività </a:t>
            </a:r>
            <a:r>
              <a:rPr sz="1100" dirty="0">
                <a:latin typeface="Calibri"/>
                <a:cs typeface="Calibri"/>
              </a:rPr>
              <a:t>applicata; </a:t>
            </a:r>
            <a:r>
              <a:rPr sz="1100" spc="-5" dirty="0">
                <a:latin typeface="Calibri"/>
                <a:cs typeface="Calibri"/>
              </a:rPr>
              <a:t>Ruggero </a:t>
            </a:r>
            <a:r>
              <a:rPr sz="1100" dirty="0">
                <a:latin typeface="Calibri"/>
                <a:cs typeface="Calibri"/>
              </a:rPr>
              <a:t>Poi, </a:t>
            </a:r>
            <a:r>
              <a:rPr sz="1100" spc="-5" dirty="0">
                <a:latin typeface="Calibri"/>
                <a:cs typeface="Calibri"/>
              </a:rPr>
              <a:t>Vice Presidente esecutivo della Fondazione Montessori  </a:t>
            </a:r>
            <a:r>
              <a:rPr sz="1100" dirty="0">
                <a:latin typeface="Calibri"/>
                <a:cs typeface="Calibri"/>
              </a:rPr>
              <a:t>Italia.</a:t>
            </a:r>
            <a:endParaRPr sz="1100">
              <a:latin typeface="Calibri"/>
              <a:cs typeface="Calibri"/>
            </a:endParaRPr>
          </a:p>
          <a:p>
            <a:pPr marL="12700" marR="6985" algn="just">
              <a:lnSpc>
                <a:spcPct val="118200"/>
              </a:lnSpc>
              <a:spcBef>
                <a:spcPts val="975"/>
              </a:spcBef>
            </a:pPr>
            <a:r>
              <a:rPr sz="1100" spc="-5" dirty="0">
                <a:latin typeface="Calibri"/>
                <a:cs typeface="Calibri"/>
              </a:rPr>
              <a:t>L’immagine identificativa </a:t>
            </a:r>
            <a:r>
              <a:rPr sz="1100" dirty="0">
                <a:latin typeface="Calibri"/>
                <a:cs typeface="Calibri"/>
              </a:rPr>
              <a:t>della </a:t>
            </a:r>
            <a:r>
              <a:rPr sz="1100" spc="-5" dirty="0">
                <a:latin typeface="Calibri"/>
                <a:cs typeface="Calibri"/>
              </a:rPr>
              <a:t>seconda edizione </a:t>
            </a:r>
            <a:r>
              <a:rPr sz="1100" dirty="0">
                <a:latin typeface="Calibri"/>
                <a:cs typeface="Calibri"/>
              </a:rPr>
              <a:t>del </a:t>
            </a:r>
            <a:r>
              <a:rPr sz="1100" spc="-5" dirty="0">
                <a:latin typeface="Calibri"/>
                <a:cs typeface="Calibri"/>
              </a:rPr>
              <a:t>Festival porta </a:t>
            </a:r>
            <a:r>
              <a:rPr sz="1100" dirty="0">
                <a:latin typeface="Calibri"/>
                <a:cs typeface="Calibri"/>
              </a:rPr>
              <a:t>la </a:t>
            </a:r>
            <a:r>
              <a:rPr sz="1100" spc="-5" dirty="0">
                <a:latin typeface="Calibri"/>
                <a:cs typeface="Calibri"/>
              </a:rPr>
              <a:t>firma di Eva </a:t>
            </a:r>
            <a:r>
              <a:rPr sz="1100" dirty="0">
                <a:latin typeface="Calibri"/>
                <a:cs typeface="Calibri"/>
              </a:rPr>
              <a:t>Montanari, </a:t>
            </a:r>
            <a:r>
              <a:rPr sz="1100" spc="-5" dirty="0">
                <a:latin typeface="Calibri"/>
                <a:cs typeface="Calibri"/>
              </a:rPr>
              <a:t>illustratrice </a:t>
            </a:r>
            <a:r>
              <a:rPr sz="1100" dirty="0">
                <a:latin typeface="Calibri"/>
                <a:cs typeface="Calibri"/>
              </a:rPr>
              <a:t>e  artista </a:t>
            </a:r>
            <a:r>
              <a:rPr sz="1100" spc="-5" dirty="0">
                <a:latin typeface="Calibri"/>
                <a:cs typeface="Calibri"/>
              </a:rPr>
              <a:t>di fama</a:t>
            </a:r>
            <a:r>
              <a:rPr sz="1100" spc="5" dirty="0">
                <a:latin typeface="Calibri"/>
                <a:cs typeface="Calibri"/>
              </a:rPr>
              <a:t> </a:t>
            </a:r>
            <a:r>
              <a:rPr sz="1100" spc="-5" dirty="0">
                <a:latin typeface="Calibri"/>
                <a:cs typeface="Calibri"/>
              </a:rPr>
              <a:t>internazionale.</a:t>
            </a:r>
            <a:endParaRPr sz="1100">
              <a:latin typeface="Calibri"/>
              <a:cs typeface="Calibri"/>
            </a:endParaRPr>
          </a:p>
          <a:p>
            <a:pPr marL="12700" marR="6985" algn="just">
              <a:lnSpc>
                <a:spcPct val="118200"/>
              </a:lnSpc>
              <a:spcBef>
                <a:spcPts val="969"/>
              </a:spcBef>
            </a:pPr>
            <a:r>
              <a:rPr sz="1100" dirty="0">
                <a:latin typeface="Calibri"/>
                <a:cs typeface="Calibri"/>
              </a:rPr>
              <a:t>La manifestazione – che </a:t>
            </a:r>
            <a:r>
              <a:rPr sz="1100" spc="-5" dirty="0">
                <a:latin typeface="Calibri"/>
                <a:cs typeface="Calibri"/>
              </a:rPr>
              <a:t>ha </a:t>
            </a:r>
            <a:r>
              <a:rPr sz="1100" dirty="0">
                <a:latin typeface="Calibri"/>
                <a:cs typeface="Calibri"/>
              </a:rPr>
              <a:t>il Patrocinio </a:t>
            </a:r>
            <a:r>
              <a:rPr sz="1100" spc="-5" dirty="0">
                <a:latin typeface="Calibri"/>
                <a:cs typeface="Calibri"/>
              </a:rPr>
              <a:t>dell’UNESCO </a:t>
            </a:r>
            <a:r>
              <a:rPr sz="1100" dirty="0">
                <a:latin typeface="Calibri"/>
                <a:cs typeface="Calibri"/>
              </a:rPr>
              <a:t>e del Ministero dei Beni e delle Attività </a:t>
            </a:r>
            <a:r>
              <a:rPr sz="1100" spc="-5" dirty="0">
                <a:latin typeface="Calibri"/>
                <a:cs typeface="Calibri"/>
              </a:rPr>
              <a:t>Culturali </a:t>
            </a:r>
            <a:r>
              <a:rPr sz="1100" dirty="0">
                <a:latin typeface="Calibri"/>
                <a:cs typeface="Calibri"/>
              </a:rPr>
              <a:t>e del  </a:t>
            </a:r>
            <a:r>
              <a:rPr sz="1100" spc="-5" dirty="0">
                <a:latin typeface="Calibri"/>
                <a:cs typeface="Calibri"/>
              </a:rPr>
              <a:t>Turismo </a:t>
            </a:r>
            <a:r>
              <a:rPr sz="1100" dirty="0">
                <a:latin typeface="Calibri"/>
                <a:cs typeface="Calibri"/>
              </a:rPr>
              <a:t>– </a:t>
            </a:r>
            <a:r>
              <a:rPr sz="1100" spc="-5" dirty="0">
                <a:latin typeface="Calibri"/>
                <a:cs typeface="Calibri"/>
              </a:rPr>
              <a:t>ha ottenuto nella </a:t>
            </a:r>
            <a:r>
              <a:rPr sz="1100" dirty="0">
                <a:latin typeface="Calibri"/>
                <a:cs typeface="Calibri"/>
              </a:rPr>
              <a:t>prima </a:t>
            </a:r>
            <a:r>
              <a:rPr sz="1100" spc="-5" dirty="0">
                <a:latin typeface="Calibri"/>
                <a:cs typeface="Calibri"/>
              </a:rPr>
              <a:t>edizione </a:t>
            </a:r>
            <a:r>
              <a:rPr sz="1100" dirty="0">
                <a:latin typeface="Calibri"/>
                <a:cs typeface="Calibri"/>
              </a:rPr>
              <a:t>la </a:t>
            </a:r>
            <a:r>
              <a:rPr sz="1100" spc="-5" dirty="0">
                <a:latin typeface="Calibri"/>
                <a:cs typeface="Calibri"/>
              </a:rPr>
              <a:t>Medaglia del Presidente </a:t>
            </a:r>
            <a:r>
              <a:rPr sz="1100" dirty="0">
                <a:latin typeface="Calibri"/>
                <a:cs typeface="Calibri"/>
              </a:rPr>
              <a:t>della</a:t>
            </a:r>
            <a:r>
              <a:rPr sz="1100" spc="50" dirty="0">
                <a:latin typeface="Calibri"/>
                <a:cs typeface="Calibri"/>
              </a:rPr>
              <a:t> </a:t>
            </a:r>
            <a:r>
              <a:rPr sz="1100" spc="-5" dirty="0">
                <a:latin typeface="Calibri"/>
                <a:cs typeface="Calibri"/>
              </a:rPr>
              <a:t>Repubblica.</a:t>
            </a:r>
            <a:endParaRPr sz="1100">
              <a:latin typeface="Calibri"/>
              <a:cs typeface="Calibri"/>
            </a:endParaRP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277876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445000">
              <a:lnSpc>
                <a:spcPts val="1839"/>
              </a:lnSpc>
            </a:pPr>
            <a:r>
              <a:rPr sz="1600" b="1" spc="-5" dirty="0">
                <a:latin typeface="Arial"/>
                <a:cs typeface="Arial"/>
              </a:rPr>
              <a:t>Murmu</a:t>
            </a:r>
            <a:r>
              <a:rPr sz="1600" b="1" dirty="0">
                <a:latin typeface="Arial"/>
                <a:cs typeface="Arial"/>
              </a:rPr>
              <a:t>r</a:t>
            </a:r>
            <a:r>
              <a:rPr sz="1600" b="1" spc="-5" dirty="0">
                <a:latin typeface="Arial"/>
                <a:cs typeface="Arial"/>
              </a:rPr>
              <a:t>o</a:t>
            </a:r>
            <a:r>
              <a:rPr sz="1600" b="1" spc="-15" dirty="0">
                <a:latin typeface="Arial"/>
                <a:cs typeface="Arial"/>
              </a:rPr>
              <a:t>f</a:t>
            </a:r>
            <a:r>
              <a:rPr sz="1600" b="1" spc="-5" dirty="0">
                <a:latin typeface="Arial"/>
                <a:cs typeface="Arial"/>
              </a:rPr>
              <a:t>a</a:t>
            </a:r>
            <a:r>
              <a:rPr sz="1600" b="1" spc="5" dirty="0">
                <a:latin typeface="Arial"/>
                <a:cs typeface="Arial"/>
              </a:rPr>
              <a:t>r</a:t>
            </a:r>
            <a:r>
              <a:rPr sz="1600" b="1" spc="-5" dirty="0">
                <a:latin typeface="Arial"/>
                <a:cs typeface="Arial"/>
              </a:rPr>
              <a:t>t.c</a:t>
            </a:r>
            <a:r>
              <a:rPr sz="1600" b="1" dirty="0">
                <a:latin typeface="Arial"/>
                <a:cs typeface="Arial"/>
              </a:rPr>
              <a:t>o</a:t>
            </a:r>
            <a:r>
              <a:rPr sz="1600" b="1" spc="-5" dirty="0">
                <a:latin typeface="Arial"/>
                <a:cs typeface="Arial"/>
              </a:rPr>
              <a:t>m  10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spcBef>
                <a:spcPts val="10"/>
              </a:spcBef>
            </a:pPr>
            <a:endParaRPr sz="2100">
              <a:latin typeface="Times New Roman"/>
              <a:cs typeface="Times New Roman"/>
            </a:endParaRPr>
          </a:p>
          <a:p>
            <a:pPr marL="12700" marR="5080" algn="just">
              <a:lnSpc>
                <a:spcPct val="117300"/>
              </a:lnSpc>
            </a:pPr>
            <a:r>
              <a:rPr sz="1100" dirty="0">
                <a:latin typeface="Calibri"/>
                <a:cs typeface="Calibri"/>
              </a:rPr>
              <a:t>Il </a:t>
            </a:r>
            <a:r>
              <a:rPr sz="1100" spc="-5" dirty="0">
                <a:latin typeface="Calibri"/>
                <a:cs typeface="Calibri"/>
              </a:rPr>
              <a:t>Festival si inserisce </a:t>
            </a:r>
            <a:r>
              <a:rPr sz="1100" dirty="0">
                <a:latin typeface="Calibri"/>
                <a:cs typeface="Calibri"/>
              </a:rPr>
              <a:t>nel </a:t>
            </a:r>
            <a:r>
              <a:rPr sz="1100" spc="-5" dirty="0">
                <a:latin typeface="Calibri"/>
                <a:cs typeface="Calibri"/>
              </a:rPr>
              <a:t>più </a:t>
            </a:r>
            <a:r>
              <a:rPr sz="1100" dirty="0">
                <a:latin typeface="Calibri"/>
                <a:cs typeface="Calibri"/>
              </a:rPr>
              <a:t>ampio e </a:t>
            </a:r>
            <a:r>
              <a:rPr sz="1100" spc="-5" dirty="0">
                <a:latin typeface="Calibri"/>
                <a:cs typeface="Calibri"/>
              </a:rPr>
              <a:t>articolato piano d’azione </a:t>
            </a:r>
            <a:r>
              <a:rPr sz="1100" dirty="0">
                <a:latin typeface="Calibri"/>
                <a:cs typeface="Calibri"/>
              </a:rPr>
              <a:t>a </a:t>
            </a:r>
            <a:r>
              <a:rPr sz="1100" spc="-5" dirty="0">
                <a:latin typeface="Calibri"/>
                <a:cs typeface="Calibri"/>
              </a:rPr>
              <a:t>sostegno dell’arte </a:t>
            </a:r>
            <a:r>
              <a:rPr sz="1100" dirty="0">
                <a:latin typeface="Calibri"/>
                <a:cs typeface="Calibri"/>
              </a:rPr>
              <a:t>e della cultura messo a  </a:t>
            </a:r>
            <a:r>
              <a:rPr sz="1100" spc="-5" dirty="0">
                <a:latin typeface="Calibri"/>
                <a:cs typeface="Calibri"/>
              </a:rPr>
              <a:t>punto dall’Abi con </a:t>
            </a:r>
            <a:r>
              <a:rPr sz="1100" dirty="0">
                <a:latin typeface="Calibri"/>
                <a:cs typeface="Calibri"/>
              </a:rPr>
              <a:t>le </a:t>
            </a:r>
            <a:r>
              <a:rPr sz="1100" spc="-5" dirty="0">
                <a:latin typeface="Calibri"/>
                <a:cs typeface="Calibri"/>
              </a:rPr>
              <a:t>banche </a:t>
            </a:r>
            <a:r>
              <a:rPr sz="1100" dirty="0">
                <a:latin typeface="Calibri"/>
                <a:cs typeface="Calibri"/>
              </a:rPr>
              <a:t>per </a:t>
            </a:r>
            <a:r>
              <a:rPr sz="1100" spc="-5" dirty="0">
                <a:latin typeface="Calibri"/>
                <a:cs typeface="Calibri"/>
              </a:rPr>
              <a:t>dare </a:t>
            </a:r>
            <a:r>
              <a:rPr sz="1100" dirty="0">
                <a:latin typeface="Calibri"/>
                <a:cs typeface="Calibri"/>
              </a:rPr>
              <a:t>il </a:t>
            </a:r>
            <a:r>
              <a:rPr sz="1100" spc="-5" dirty="0">
                <a:latin typeface="Calibri"/>
                <a:cs typeface="Calibri"/>
              </a:rPr>
              <a:t>proprio contributo di settore </a:t>
            </a:r>
            <a:r>
              <a:rPr sz="1100" dirty="0">
                <a:latin typeface="Calibri"/>
                <a:cs typeface="Calibri"/>
              </a:rPr>
              <a:t>alla tutela e alla </a:t>
            </a:r>
            <a:r>
              <a:rPr sz="1100" spc="-5" dirty="0">
                <a:latin typeface="Calibri"/>
                <a:cs typeface="Calibri"/>
              </a:rPr>
              <a:t>condivisione  dell’immenso patrimonio storico-artistico</a:t>
            </a:r>
            <a:r>
              <a:rPr sz="1100" dirty="0">
                <a:latin typeface="Calibri"/>
                <a:cs typeface="Calibri"/>
              </a:rPr>
              <a:t> </a:t>
            </a:r>
            <a:r>
              <a:rPr sz="1100" spc="-5" dirty="0">
                <a:latin typeface="Calibri"/>
                <a:cs typeface="Calibri"/>
              </a:rPr>
              <a:t>nazionale.</a:t>
            </a:r>
            <a:endParaRPr sz="1100">
              <a:latin typeface="Calibri"/>
              <a:cs typeface="Calibri"/>
            </a:endParaRPr>
          </a:p>
          <a:p>
            <a:pPr marL="12700" marR="5080">
              <a:lnSpc>
                <a:spcPct val="118200"/>
              </a:lnSpc>
              <a:spcBef>
                <a:spcPts val="969"/>
              </a:spcBef>
            </a:pPr>
            <a:r>
              <a:rPr sz="1100" dirty="0">
                <a:latin typeface="Calibri"/>
                <a:cs typeface="Calibri"/>
              </a:rPr>
              <a:t>Le </a:t>
            </a:r>
            <a:r>
              <a:rPr sz="1100" spc="-5" dirty="0">
                <a:latin typeface="Calibri"/>
                <a:cs typeface="Calibri"/>
              </a:rPr>
              <a:t>informazioni </a:t>
            </a:r>
            <a:r>
              <a:rPr sz="1100" dirty="0">
                <a:latin typeface="Calibri"/>
                <a:cs typeface="Calibri"/>
              </a:rPr>
              <a:t>e i </a:t>
            </a:r>
            <a:r>
              <a:rPr sz="1100" spc="-5" dirty="0">
                <a:latin typeface="Calibri"/>
                <a:cs typeface="Calibri"/>
              </a:rPr>
              <a:t>dettagli su </a:t>
            </a:r>
            <a:r>
              <a:rPr sz="1100" dirty="0">
                <a:latin typeface="Calibri"/>
                <a:cs typeface="Calibri"/>
              </a:rPr>
              <a:t>eventi, </a:t>
            </a:r>
            <a:r>
              <a:rPr sz="1100" spc="-5" dirty="0">
                <a:latin typeface="Calibri"/>
                <a:cs typeface="Calibri"/>
              </a:rPr>
              <a:t>città </a:t>
            </a:r>
            <a:r>
              <a:rPr sz="1100" dirty="0">
                <a:latin typeface="Calibri"/>
                <a:cs typeface="Calibri"/>
              </a:rPr>
              <a:t>e </a:t>
            </a:r>
            <a:r>
              <a:rPr sz="1100" spc="-5" dirty="0">
                <a:latin typeface="Calibri"/>
                <a:cs typeface="Calibri"/>
              </a:rPr>
              <a:t>sedi </a:t>
            </a:r>
            <a:r>
              <a:rPr sz="1100" dirty="0">
                <a:latin typeface="Calibri"/>
                <a:cs typeface="Calibri"/>
              </a:rPr>
              <a:t>della manifestazione </a:t>
            </a:r>
            <a:r>
              <a:rPr sz="1100" spc="-5" dirty="0">
                <a:latin typeface="Calibri"/>
                <a:cs typeface="Calibri"/>
              </a:rPr>
              <a:t>saranno disponibili sul sito  </a:t>
            </a:r>
            <a:r>
              <a:rPr sz="1100" spc="-5" dirty="0">
                <a:latin typeface="Calibri"/>
                <a:cs typeface="Calibri"/>
                <a:hlinkClick r:id="rId3"/>
              </a:rPr>
              <a:t>www.festivalculturacreativa.it.</a:t>
            </a:r>
            <a:endParaRPr sz="1100">
              <a:latin typeface="Calibri"/>
              <a:cs typeface="Calibri"/>
            </a:endParaRPr>
          </a:p>
        </p:txBody>
      </p:sp>
      <p:sp>
        <p:nvSpPr>
          <p:cNvPr id="4" name="object 4"/>
          <p:cNvSpPr txBox="1"/>
          <p:nvPr/>
        </p:nvSpPr>
        <p:spPr>
          <a:xfrm>
            <a:off x="706627" y="3627856"/>
            <a:ext cx="6145530" cy="419100"/>
          </a:xfrm>
          <a:prstGeom prst="rect">
            <a:avLst/>
          </a:prstGeom>
        </p:spPr>
        <p:txBody>
          <a:bodyPr vert="horz" wrap="square" lIns="0" tIns="12065" rIns="0" bIns="0" rtlCol="0">
            <a:spAutoFit/>
          </a:bodyPr>
          <a:lstStyle/>
          <a:p>
            <a:pPr marL="12700" marR="5080">
              <a:lnSpc>
                <a:spcPct val="117300"/>
              </a:lnSpc>
              <a:spcBef>
                <a:spcPts val="95"/>
              </a:spcBef>
            </a:pPr>
            <a:r>
              <a:rPr sz="1100" dirty="0">
                <a:latin typeface="Calibri"/>
                <a:cs typeface="Calibri"/>
              </a:rPr>
              <a:t>La </a:t>
            </a:r>
            <a:r>
              <a:rPr sz="1100" spc="-5" dirty="0">
                <a:latin typeface="Calibri"/>
                <a:cs typeface="Calibri"/>
              </a:rPr>
              <a:t>cartella stampa del Festival </a:t>
            </a:r>
            <a:r>
              <a:rPr sz="1100" dirty="0">
                <a:latin typeface="Calibri"/>
                <a:cs typeface="Calibri"/>
              </a:rPr>
              <a:t>della </a:t>
            </a:r>
            <a:r>
              <a:rPr sz="1100" spc="-5" dirty="0">
                <a:latin typeface="Calibri"/>
                <a:cs typeface="Calibri"/>
              </a:rPr>
              <a:t>Cultura Creativa </a:t>
            </a:r>
            <a:r>
              <a:rPr sz="1100" dirty="0">
                <a:latin typeface="Calibri"/>
                <a:cs typeface="Calibri"/>
              </a:rPr>
              <a:t>è </a:t>
            </a:r>
            <a:r>
              <a:rPr sz="1100" spc="-5" dirty="0">
                <a:latin typeface="Calibri"/>
                <a:cs typeface="Calibri"/>
              </a:rPr>
              <a:t>disponibile </a:t>
            </a:r>
            <a:r>
              <a:rPr sz="1100" dirty="0">
                <a:latin typeface="Calibri"/>
                <a:cs typeface="Calibri"/>
              </a:rPr>
              <a:t>anche in </a:t>
            </a:r>
            <a:r>
              <a:rPr sz="1100" spc="-5" dirty="0">
                <a:latin typeface="Calibri"/>
                <a:cs typeface="Calibri"/>
              </a:rPr>
              <a:t>formato elettronico </a:t>
            </a:r>
            <a:r>
              <a:rPr sz="1100" dirty="0">
                <a:latin typeface="Calibri"/>
                <a:cs typeface="Calibri"/>
              </a:rPr>
              <a:t>al </a:t>
            </a:r>
            <a:r>
              <a:rPr sz="1100" spc="-5" dirty="0">
                <a:latin typeface="Calibri"/>
                <a:cs typeface="Calibri"/>
              </a:rPr>
              <a:t>link  dropbox: </a:t>
            </a:r>
            <a:r>
              <a:rPr sz="1100" spc="-5" dirty="0">
                <a:latin typeface="Calibri"/>
                <a:cs typeface="Calibri"/>
                <a:hlinkClick r:id="rId4"/>
              </a:rPr>
              <a:t>http://bit.ly/1EqRz5K</a:t>
            </a:r>
            <a:endParaRPr sz="1100">
              <a:latin typeface="Calibri"/>
              <a:cs typeface="Calibri"/>
            </a:endParaRPr>
          </a:p>
        </p:txBody>
      </p:sp>
      <p:sp>
        <p:nvSpPr>
          <p:cNvPr id="5" name="object 5"/>
          <p:cNvSpPr txBox="1"/>
          <p:nvPr/>
        </p:nvSpPr>
        <p:spPr>
          <a:xfrm>
            <a:off x="706627" y="4175886"/>
            <a:ext cx="5144770" cy="515620"/>
          </a:xfrm>
          <a:prstGeom prst="rect">
            <a:avLst/>
          </a:prstGeom>
        </p:spPr>
        <p:txBody>
          <a:bodyPr vert="horz" wrap="square" lIns="0" tIns="12700" rIns="0" bIns="0" rtlCol="0">
            <a:spAutoFit/>
          </a:bodyPr>
          <a:lstStyle/>
          <a:p>
            <a:pPr marL="12700">
              <a:lnSpc>
                <a:spcPct val="100000"/>
              </a:lnSpc>
              <a:spcBef>
                <a:spcPts val="100"/>
              </a:spcBef>
            </a:pPr>
            <a:r>
              <a:rPr sz="1100" dirty="0">
                <a:latin typeface="Calibri"/>
                <a:cs typeface="Calibri"/>
              </a:rPr>
              <a:t>Ufficio </a:t>
            </a:r>
            <a:r>
              <a:rPr sz="1100" spc="-5" dirty="0">
                <a:latin typeface="Calibri"/>
                <a:cs typeface="Calibri"/>
              </a:rPr>
              <a:t>Stampa Festival: Delos </a:t>
            </a:r>
            <a:r>
              <a:rPr sz="1100" dirty="0">
                <a:latin typeface="Calibri"/>
                <a:cs typeface="Calibri"/>
              </a:rPr>
              <a:t>– </a:t>
            </a:r>
            <a:r>
              <a:rPr sz="1100" spc="-5" dirty="0">
                <a:latin typeface="Calibri"/>
                <a:cs typeface="Calibri"/>
              </a:rPr>
              <a:t>02.8052151 </a:t>
            </a:r>
            <a:r>
              <a:rPr sz="1100" dirty="0">
                <a:latin typeface="Calibri"/>
                <a:cs typeface="Calibri"/>
              </a:rPr>
              <a:t>– </a:t>
            </a:r>
            <a:r>
              <a:rPr sz="1100" spc="-5" dirty="0">
                <a:latin typeface="Calibri"/>
                <a:cs typeface="Calibri"/>
                <a:hlinkClick r:id="rId5"/>
              </a:rPr>
              <a:t>delos@delosrp.it </a:t>
            </a:r>
            <a:r>
              <a:rPr sz="1100" dirty="0">
                <a:latin typeface="Calibri"/>
                <a:cs typeface="Calibri"/>
              </a:rPr>
              <a:t>–</a:t>
            </a:r>
            <a:r>
              <a:rPr sz="1100" spc="35" dirty="0">
                <a:latin typeface="Calibri"/>
                <a:cs typeface="Calibri"/>
              </a:rPr>
              <a:t> </a:t>
            </a:r>
            <a:r>
              <a:rPr sz="1100" spc="-5" dirty="0">
                <a:latin typeface="Calibri"/>
                <a:cs typeface="Calibri"/>
                <a:hlinkClick r:id="rId6"/>
              </a:rPr>
              <a:t>www.delosrp.it</a:t>
            </a:r>
            <a:endParaRPr sz="1100">
              <a:latin typeface="Calibri"/>
              <a:cs typeface="Calibri"/>
            </a:endParaRPr>
          </a:p>
          <a:p>
            <a:pPr>
              <a:lnSpc>
                <a:spcPct val="100000"/>
              </a:lnSpc>
              <a:spcBef>
                <a:spcPts val="5"/>
              </a:spcBef>
            </a:pPr>
            <a:endParaRPr sz="1050">
              <a:latin typeface="Times New Roman"/>
              <a:cs typeface="Times New Roman"/>
            </a:endParaRPr>
          </a:p>
          <a:p>
            <a:pPr marL="12700">
              <a:lnSpc>
                <a:spcPct val="100000"/>
              </a:lnSpc>
              <a:tabLst>
                <a:tab pos="541020" algn="l"/>
                <a:tab pos="1186815" algn="l"/>
                <a:tab pos="1548130" algn="l"/>
                <a:tab pos="1802764" algn="l"/>
                <a:tab pos="2388870" algn="l"/>
                <a:tab pos="2768600" algn="l"/>
                <a:tab pos="3855085" algn="l"/>
                <a:tab pos="4080510" algn="l"/>
              </a:tabLst>
            </a:pPr>
            <a:r>
              <a:rPr sz="1100" dirty="0">
                <a:latin typeface="Calibri"/>
                <a:cs typeface="Calibri"/>
              </a:rPr>
              <a:t>Ufficio	</a:t>
            </a:r>
            <a:r>
              <a:rPr sz="1100" spc="-5" dirty="0">
                <a:latin typeface="Calibri"/>
                <a:cs typeface="Calibri"/>
              </a:rPr>
              <a:t>Rapporti	</a:t>
            </a:r>
            <a:r>
              <a:rPr sz="1100" dirty="0">
                <a:latin typeface="Calibri"/>
                <a:cs typeface="Calibri"/>
              </a:rPr>
              <a:t>con	la	</a:t>
            </a:r>
            <a:r>
              <a:rPr sz="1100" spc="-5" dirty="0">
                <a:latin typeface="Calibri"/>
                <a:cs typeface="Calibri"/>
              </a:rPr>
              <a:t>Stampa	Abi:	06.6767596-864	</a:t>
            </a:r>
            <a:r>
              <a:rPr sz="1100" dirty="0">
                <a:latin typeface="Calibri"/>
                <a:cs typeface="Calibri"/>
              </a:rPr>
              <a:t>–	</a:t>
            </a:r>
            <a:r>
              <a:rPr sz="1100" spc="-5" dirty="0">
                <a:latin typeface="Calibri"/>
                <a:cs typeface="Calibri"/>
                <a:hlinkClick r:id="rId7"/>
              </a:rPr>
              <a:t>salastampa@abi.it</a:t>
            </a:r>
            <a:endParaRPr sz="1100">
              <a:latin typeface="Calibri"/>
              <a:cs typeface="Calibri"/>
            </a:endParaRPr>
          </a:p>
        </p:txBody>
      </p:sp>
      <p:sp>
        <p:nvSpPr>
          <p:cNvPr id="6" name="object 6"/>
          <p:cNvSpPr txBox="1"/>
          <p:nvPr/>
        </p:nvSpPr>
        <p:spPr>
          <a:xfrm>
            <a:off x="5980938" y="4497450"/>
            <a:ext cx="875030" cy="193675"/>
          </a:xfrm>
          <a:prstGeom prst="rect">
            <a:avLst/>
          </a:prstGeom>
        </p:spPr>
        <p:txBody>
          <a:bodyPr vert="horz" wrap="square" lIns="0" tIns="13335" rIns="0" bIns="0" rtlCol="0">
            <a:spAutoFit/>
          </a:bodyPr>
          <a:lstStyle/>
          <a:p>
            <a:pPr marL="12700">
              <a:lnSpc>
                <a:spcPct val="100000"/>
              </a:lnSpc>
              <a:spcBef>
                <a:spcPts val="105"/>
              </a:spcBef>
              <a:tabLst>
                <a:tab pos="238125" algn="l"/>
              </a:tabLst>
            </a:pPr>
            <a:r>
              <a:rPr sz="1100" dirty="0">
                <a:latin typeface="Calibri"/>
                <a:cs typeface="Calibri"/>
              </a:rPr>
              <a:t>–	</a:t>
            </a:r>
            <a:r>
              <a:rPr sz="1100" dirty="0">
                <a:latin typeface="Calibri"/>
                <a:cs typeface="Calibri"/>
                <a:hlinkClick r:id="rId8"/>
              </a:rPr>
              <a:t>www.a</a:t>
            </a:r>
            <a:r>
              <a:rPr sz="1100" spc="-5" dirty="0">
                <a:latin typeface="Calibri"/>
                <a:cs typeface="Calibri"/>
                <a:hlinkClick r:id="rId8"/>
              </a:rPr>
              <a:t>b</a:t>
            </a:r>
            <a:r>
              <a:rPr sz="1100" dirty="0">
                <a:latin typeface="Calibri"/>
                <a:cs typeface="Calibri"/>
                <a:hlinkClick r:id="rId8"/>
              </a:rPr>
              <a:t>i</a:t>
            </a:r>
            <a:r>
              <a:rPr sz="1100" spc="-5" dirty="0">
                <a:latin typeface="Calibri"/>
                <a:cs typeface="Calibri"/>
                <a:hlinkClick r:id="rId8"/>
              </a:rPr>
              <a:t>.</a:t>
            </a:r>
            <a:r>
              <a:rPr sz="1100" dirty="0">
                <a:latin typeface="Calibri"/>
                <a:cs typeface="Calibri"/>
                <a:hlinkClick r:id="rId8"/>
              </a:rPr>
              <a:t>it</a:t>
            </a:r>
            <a:endParaRPr sz="1100">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Dire</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21382"/>
            <a:ext cx="4110354" cy="4627880"/>
          </a:xfrm>
          <a:prstGeom prst="rect">
            <a:avLst/>
          </a:prstGeom>
        </p:spPr>
        <p:txBody>
          <a:bodyPr vert="horz" wrap="square" lIns="0" tIns="10160" rIns="0" bIns="0" rtlCol="0">
            <a:spAutoFit/>
          </a:bodyPr>
          <a:lstStyle/>
          <a:p>
            <a:pPr marL="12700" marR="5080">
              <a:lnSpc>
                <a:spcPct val="101800"/>
              </a:lnSpc>
              <a:spcBef>
                <a:spcPts val="80"/>
              </a:spcBef>
            </a:pPr>
            <a:r>
              <a:rPr sz="1100" dirty="0">
                <a:latin typeface="Calibri"/>
                <a:cs typeface="Calibri"/>
              </a:rPr>
              <a:t>GIOVANI. AL </a:t>
            </a:r>
            <a:r>
              <a:rPr sz="1100" spc="-5" dirty="0">
                <a:latin typeface="Calibri"/>
                <a:cs typeface="Calibri"/>
              </a:rPr>
              <a:t>VIA FESTIVAL </a:t>
            </a:r>
            <a:r>
              <a:rPr sz="1100" dirty="0">
                <a:latin typeface="Calibri"/>
                <a:cs typeface="Calibri"/>
              </a:rPr>
              <a:t>CULTURA </a:t>
            </a:r>
            <a:r>
              <a:rPr sz="1100" spc="-5" dirty="0">
                <a:latin typeface="Calibri"/>
                <a:cs typeface="Calibri"/>
              </a:rPr>
              <a:t>CREATIVA, 80 EVENTI </a:t>
            </a:r>
            <a:r>
              <a:rPr sz="1100" dirty="0">
                <a:latin typeface="Calibri"/>
                <a:cs typeface="Calibri"/>
              </a:rPr>
              <a:t>IN </a:t>
            </a:r>
            <a:r>
              <a:rPr sz="1100" spc="-5" dirty="0">
                <a:latin typeface="Calibri"/>
                <a:cs typeface="Calibri"/>
              </a:rPr>
              <a:t>60 </a:t>
            </a:r>
            <a:r>
              <a:rPr sz="1100" spc="-10" dirty="0">
                <a:latin typeface="Calibri"/>
                <a:cs typeface="Calibri"/>
              </a:rPr>
              <a:t>CITTÀ  </a:t>
            </a:r>
            <a:r>
              <a:rPr sz="1100" spc="-5" dirty="0">
                <a:latin typeface="Calibri"/>
                <a:cs typeface="Calibri"/>
              </a:rPr>
              <a:t>SI </a:t>
            </a:r>
            <a:r>
              <a:rPr sz="1100" dirty="0">
                <a:latin typeface="Calibri"/>
                <a:cs typeface="Calibri"/>
              </a:rPr>
              <a:t>PARTE IL 16 DA </a:t>
            </a:r>
            <a:r>
              <a:rPr sz="1100" spc="-5" dirty="0">
                <a:latin typeface="Calibri"/>
                <a:cs typeface="Calibri"/>
              </a:rPr>
              <a:t>NAPOLI. </a:t>
            </a:r>
            <a:r>
              <a:rPr sz="1100" dirty="0">
                <a:latin typeface="Calibri"/>
                <a:cs typeface="Calibri"/>
              </a:rPr>
              <a:t>ABI: </a:t>
            </a:r>
            <a:r>
              <a:rPr sz="1100" spc="-5" dirty="0">
                <a:latin typeface="Calibri"/>
                <a:cs typeface="Calibri"/>
              </a:rPr>
              <a:t>IMPEGNO </a:t>
            </a:r>
            <a:r>
              <a:rPr sz="1100" dirty="0">
                <a:latin typeface="Calibri"/>
                <a:cs typeface="Calibri"/>
              </a:rPr>
              <a:t>A </a:t>
            </a:r>
            <a:r>
              <a:rPr sz="1100" spc="-5" dirty="0">
                <a:latin typeface="Calibri"/>
                <a:cs typeface="Calibri"/>
              </a:rPr>
              <a:t>INVESTIRE </a:t>
            </a:r>
            <a:r>
              <a:rPr sz="1100" dirty="0">
                <a:latin typeface="Calibri"/>
                <a:cs typeface="Calibri"/>
              </a:rPr>
              <a:t>IN</a:t>
            </a:r>
            <a:r>
              <a:rPr sz="1100" spc="-30" dirty="0">
                <a:latin typeface="Calibri"/>
                <a:cs typeface="Calibri"/>
              </a:rPr>
              <a:t> </a:t>
            </a:r>
            <a:r>
              <a:rPr sz="1100" spc="-5" dirty="0">
                <a:latin typeface="Calibri"/>
                <a:cs typeface="Calibri"/>
              </a:rPr>
              <a:t>FORMAZIONE.</a:t>
            </a:r>
            <a:endParaRPr sz="1100">
              <a:latin typeface="Calibri"/>
              <a:cs typeface="Calibri"/>
            </a:endParaRPr>
          </a:p>
          <a:p>
            <a:pPr>
              <a:lnSpc>
                <a:spcPct val="100000"/>
              </a:lnSpc>
              <a:spcBef>
                <a:spcPts val="10"/>
              </a:spcBef>
            </a:pPr>
            <a:endParaRPr sz="1150">
              <a:latin typeface="Times New Roman"/>
              <a:cs typeface="Times New Roman"/>
            </a:endParaRPr>
          </a:p>
          <a:p>
            <a:pPr marL="12700" marR="161290">
              <a:lnSpc>
                <a:spcPct val="101800"/>
              </a:lnSpc>
            </a:pPr>
            <a:r>
              <a:rPr sz="1100" dirty="0">
                <a:latin typeface="Calibri"/>
                <a:cs typeface="Calibri"/>
              </a:rPr>
              <a:t>(DIRE-DIREGIOVANI) Roma, 4 mar. - Una </a:t>
            </a:r>
            <a:r>
              <a:rPr sz="1100" spc="-5" dirty="0">
                <a:latin typeface="Calibri"/>
                <a:cs typeface="Calibri"/>
              </a:rPr>
              <a:t>manifestazione interamente  </a:t>
            </a:r>
            <a:r>
              <a:rPr sz="1100" dirty="0">
                <a:latin typeface="Calibri"/>
                <a:cs typeface="Calibri"/>
              </a:rPr>
              <a:t>dedicata alla cultura e alla creativita' </a:t>
            </a:r>
            <a:r>
              <a:rPr sz="1100" spc="-5" dirty="0">
                <a:latin typeface="Calibri"/>
                <a:cs typeface="Calibri"/>
              </a:rPr>
              <a:t>dei ragazzi. </a:t>
            </a:r>
            <a:r>
              <a:rPr sz="1100" dirty="0">
                <a:latin typeface="Calibri"/>
                <a:cs typeface="Calibri"/>
              </a:rPr>
              <a:t>È</a:t>
            </a:r>
            <a:r>
              <a:rPr sz="1100" spc="-50" dirty="0">
                <a:latin typeface="Calibri"/>
                <a:cs typeface="Calibri"/>
              </a:rPr>
              <a:t> </a:t>
            </a:r>
            <a:r>
              <a:rPr sz="1100" dirty="0">
                <a:latin typeface="Calibri"/>
                <a:cs typeface="Calibri"/>
              </a:rPr>
              <a:t>la</a:t>
            </a:r>
            <a:endParaRPr sz="1100">
              <a:latin typeface="Calibri"/>
              <a:cs typeface="Calibri"/>
            </a:endParaRPr>
          </a:p>
          <a:p>
            <a:pPr marL="12700">
              <a:lnSpc>
                <a:spcPct val="100000"/>
              </a:lnSpc>
              <a:spcBef>
                <a:spcPts val="25"/>
              </a:spcBef>
            </a:pPr>
            <a:r>
              <a:rPr sz="1100" spc="-5" dirty="0">
                <a:latin typeface="Calibri"/>
                <a:cs typeface="Calibri"/>
              </a:rPr>
              <a:t>seconda edizione del festival </a:t>
            </a:r>
            <a:r>
              <a:rPr sz="1100" dirty="0">
                <a:latin typeface="Calibri"/>
                <a:cs typeface="Calibri"/>
              </a:rPr>
              <a:t>della </a:t>
            </a:r>
            <a:r>
              <a:rPr sz="1100" spc="-5" dirty="0">
                <a:latin typeface="Calibri"/>
                <a:cs typeface="Calibri"/>
              </a:rPr>
              <a:t>Cultura creativa </a:t>
            </a:r>
            <a:r>
              <a:rPr sz="1100" dirty="0">
                <a:latin typeface="Calibri"/>
                <a:cs typeface="Calibri"/>
              </a:rPr>
              <a:t>in </a:t>
            </a:r>
            <a:r>
              <a:rPr sz="1100" spc="-5" dirty="0">
                <a:latin typeface="Calibri"/>
                <a:cs typeface="Calibri"/>
              </a:rPr>
              <a:t>scena</a:t>
            </a:r>
            <a:r>
              <a:rPr sz="1100" spc="10" dirty="0">
                <a:latin typeface="Calibri"/>
                <a:cs typeface="Calibri"/>
              </a:rPr>
              <a:t> </a:t>
            </a:r>
            <a:r>
              <a:rPr sz="1100" spc="-5" dirty="0">
                <a:latin typeface="Calibri"/>
                <a:cs typeface="Calibri"/>
              </a:rPr>
              <a:t>dal</a:t>
            </a:r>
            <a:endParaRPr sz="1100">
              <a:latin typeface="Calibri"/>
              <a:cs typeface="Calibri"/>
            </a:endParaRPr>
          </a:p>
          <a:p>
            <a:pPr marL="12700" marR="631190">
              <a:lnSpc>
                <a:spcPct val="101800"/>
              </a:lnSpc>
            </a:pPr>
            <a:r>
              <a:rPr sz="1100" dirty="0">
                <a:latin typeface="Calibri"/>
                <a:cs typeface="Calibri"/>
              </a:rPr>
              <a:t>16 al </a:t>
            </a:r>
            <a:r>
              <a:rPr sz="1100" spc="-5" dirty="0">
                <a:latin typeface="Calibri"/>
                <a:cs typeface="Calibri"/>
              </a:rPr>
              <a:t>22 </a:t>
            </a:r>
            <a:r>
              <a:rPr sz="1100" dirty="0">
                <a:latin typeface="Calibri"/>
                <a:cs typeface="Calibri"/>
              </a:rPr>
              <a:t>marzo, </a:t>
            </a:r>
            <a:r>
              <a:rPr sz="1100" spc="-5" dirty="0">
                <a:latin typeface="Calibri"/>
                <a:cs typeface="Calibri"/>
              </a:rPr>
              <a:t>promosso dalle </a:t>
            </a:r>
            <a:r>
              <a:rPr sz="1100" dirty="0">
                <a:latin typeface="Calibri"/>
                <a:cs typeface="Calibri"/>
              </a:rPr>
              <a:t>banche con il </a:t>
            </a:r>
            <a:r>
              <a:rPr sz="1100" spc="-5" dirty="0">
                <a:latin typeface="Calibri"/>
                <a:cs typeface="Calibri"/>
              </a:rPr>
              <a:t>coordinamento  dell'Abi (Associazione bancaria </a:t>
            </a:r>
            <a:r>
              <a:rPr sz="1100" dirty="0">
                <a:latin typeface="Calibri"/>
                <a:cs typeface="Calibri"/>
              </a:rPr>
              <a:t>italiana). </a:t>
            </a:r>
            <a:r>
              <a:rPr sz="1100" spc="-5" dirty="0">
                <a:latin typeface="Calibri"/>
                <a:cs typeface="Calibri"/>
              </a:rPr>
              <a:t>Obiettivo del  festival, avvicinare bambini </a:t>
            </a:r>
            <a:r>
              <a:rPr sz="1100" dirty="0">
                <a:latin typeface="Calibri"/>
                <a:cs typeface="Calibri"/>
              </a:rPr>
              <a:t>e </a:t>
            </a:r>
            <a:r>
              <a:rPr sz="1100" spc="-5" dirty="0">
                <a:latin typeface="Calibri"/>
                <a:cs typeface="Calibri"/>
              </a:rPr>
              <a:t>ragazzi dai </a:t>
            </a:r>
            <a:r>
              <a:rPr sz="1100" dirty="0">
                <a:latin typeface="Calibri"/>
                <a:cs typeface="Calibri"/>
              </a:rPr>
              <a:t>6 ai 10 </a:t>
            </a:r>
            <a:r>
              <a:rPr sz="1100" spc="-5" dirty="0">
                <a:latin typeface="Calibri"/>
                <a:cs typeface="Calibri"/>
              </a:rPr>
              <a:t>anni </a:t>
            </a:r>
            <a:r>
              <a:rPr sz="1100" dirty="0">
                <a:latin typeface="Calibri"/>
                <a:cs typeface="Calibri"/>
              </a:rPr>
              <a:t>alla  cultura e agli </a:t>
            </a:r>
            <a:r>
              <a:rPr sz="1100" spc="-5" dirty="0">
                <a:latin typeface="Calibri"/>
                <a:cs typeface="Calibri"/>
              </a:rPr>
              <a:t>aspetti piu' 'generativi' della creativita', come  </a:t>
            </a:r>
            <a:r>
              <a:rPr sz="1100" dirty="0">
                <a:latin typeface="Calibri"/>
                <a:cs typeface="Calibri"/>
              </a:rPr>
              <a:t>l'arte, </a:t>
            </a:r>
            <a:r>
              <a:rPr sz="1100" spc="-5" dirty="0">
                <a:latin typeface="Calibri"/>
                <a:cs typeface="Calibri"/>
              </a:rPr>
              <a:t>l'archeologia, </a:t>
            </a:r>
            <a:r>
              <a:rPr sz="1100" dirty="0">
                <a:latin typeface="Calibri"/>
                <a:cs typeface="Calibri"/>
              </a:rPr>
              <a:t>la </a:t>
            </a:r>
            <a:r>
              <a:rPr sz="1100" spc="-5" dirty="0">
                <a:latin typeface="Calibri"/>
                <a:cs typeface="Calibri"/>
              </a:rPr>
              <a:t>musica, </a:t>
            </a:r>
            <a:r>
              <a:rPr sz="1100" dirty="0">
                <a:latin typeface="Calibri"/>
                <a:cs typeface="Calibri"/>
              </a:rPr>
              <a:t>il canto, la </a:t>
            </a:r>
            <a:r>
              <a:rPr sz="1100" spc="-5" dirty="0">
                <a:latin typeface="Calibri"/>
                <a:cs typeface="Calibri"/>
              </a:rPr>
              <a:t>lettura,</a:t>
            </a:r>
            <a:r>
              <a:rPr sz="1100" spc="-10" dirty="0">
                <a:latin typeface="Calibri"/>
                <a:cs typeface="Calibri"/>
              </a:rPr>
              <a:t> </a:t>
            </a:r>
            <a:r>
              <a:rPr sz="1100" dirty="0">
                <a:latin typeface="Calibri"/>
                <a:cs typeface="Calibri"/>
              </a:rPr>
              <a:t>il</a:t>
            </a:r>
            <a:endParaRPr sz="1100">
              <a:latin typeface="Calibri"/>
              <a:cs typeface="Calibri"/>
            </a:endParaRPr>
          </a:p>
          <a:p>
            <a:pPr marL="12700" marR="775970" algn="just">
              <a:lnSpc>
                <a:spcPct val="101400"/>
              </a:lnSpc>
              <a:spcBef>
                <a:spcPts val="5"/>
              </a:spcBef>
            </a:pPr>
            <a:r>
              <a:rPr sz="1100" dirty="0">
                <a:latin typeface="Calibri"/>
                <a:cs typeface="Calibri"/>
              </a:rPr>
              <a:t>teatro, la </a:t>
            </a:r>
            <a:r>
              <a:rPr sz="1100" spc="-5" dirty="0">
                <a:latin typeface="Calibri"/>
                <a:cs typeface="Calibri"/>
              </a:rPr>
              <a:t>fotografia, </a:t>
            </a:r>
            <a:r>
              <a:rPr sz="1100" dirty="0">
                <a:latin typeface="Calibri"/>
                <a:cs typeface="Calibri"/>
              </a:rPr>
              <a:t>la robotica e </a:t>
            </a:r>
            <a:r>
              <a:rPr sz="1100" spc="-10" dirty="0">
                <a:latin typeface="Calibri"/>
                <a:cs typeface="Calibri"/>
              </a:rPr>
              <a:t>le </a:t>
            </a:r>
            <a:r>
              <a:rPr sz="1100" spc="-5" dirty="0">
                <a:latin typeface="Calibri"/>
                <a:cs typeface="Calibri"/>
              </a:rPr>
              <a:t>tecnologie digitali. </a:t>
            </a:r>
            <a:r>
              <a:rPr sz="1100" dirty="0">
                <a:latin typeface="Calibri"/>
                <a:cs typeface="Calibri"/>
              </a:rPr>
              <a:t>Per  questo </a:t>
            </a:r>
            <a:r>
              <a:rPr sz="1100" spc="-5" dirty="0">
                <a:latin typeface="Calibri"/>
                <a:cs typeface="Calibri"/>
              </a:rPr>
              <a:t>saranno coinvolti oltre 10mila giovanissimi </a:t>
            </a:r>
            <a:r>
              <a:rPr sz="1100" dirty="0">
                <a:latin typeface="Calibri"/>
                <a:cs typeface="Calibri"/>
              </a:rPr>
              <a:t>in </a:t>
            </a:r>
            <a:r>
              <a:rPr sz="1100" spc="-5" dirty="0">
                <a:latin typeface="Calibri"/>
                <a:cs typeface="Calibri"/>
              </a:rPr>
              <a:t>tutta  </a:t>
            </a:r>
            <a:r>
              <a:rPr sz="1100" dirty="0">
                <a:latin typeface="Calibri"/>
                <a:cs typeface="Calibri"/>
              </a:rPr>
              <a:t>Italia.</a:t>
            </a:r>
            <a:endParaRPr sz="1100">
              <a:latin typeface="Calibri"/>
              <a:cs typeface="Calibri"/>
            </a:endParaRPr>
          </a:p>
          <a:p>
            <a:pPr marL="12700" marR="718185" indent="95885">
              <a:lnSpc>
                <a:spcPct val="101800"/>
              </a:lnSpc>
            </a:pPr>
            <a:r>
              <a:rPr sz="1100" dirty="0">
                <a:latin typeface="Calibri"/>
                <a:cs typeface="Calibri"/>
              </a:rPr>
              <a:t>Gli eventi culturali </a:t>
            </a:r>
            <a:r>
              <a:rPr sz="1100" spc="-5" dirty="0">
                <a:latin typeface="Calibri"/>
                <a:cs typeface="Calibri"/>
              </a:rPr>
              <a:t>saranno </a:t>
            </a:r>
            <a:r>
              <a:rPr sz="1100" dirty="0">
                <a:latin typeface="Calibri"/>
                <a:cs typeface="Calibri"/>
              </a:rPr>
              <a:t>infatti </a:t>
            </a:r>
            <a:r>
              <a:rPr sz="1100" spc="-5" dirty="0">
                <a:latin typeface="Calibri"/>
                <a:cs typeface="Calibri"/>
              </a:rPr>
              <a:t>oltre </a:t>
            </a:r>
            <a:r>
              <a:rPr sz="1100" dirty="0">
                <a:latin typeface="Calibri"/>
                <a:cs typeface="Calibri"/>
              </a:rPr>
              <a:t>80 in </a:t>
            </a:r>
            <a:r>
              <a:rPr sz="1100" spc="-5" dirty="0">
                <a:latin typeface="Calibri"/>
                <a:cs typeface="Calibri"/>
              </a:rPr>
              <a:t>60 citta'. </a:t>
            </a:r>
            <a:r>
              <a:rPr sz="1100" dirty="0">
                <a:latin typeface="Calibri"/>
                <a:cs typeface="Calibri"/>
              </a:rPr>
              <a:t>A  Napoli, </a:t>
            </a:r>
            <a:r>
              <a:rPr sz="1100" spc="-5" dirty="0">
                <a:latin typeface="Calibri"/>
                <a:cs typeface="Calibri"/>
              </a:rPr>
              <a:t>si terra' </a:t>
            </a:r>
            <a:r>
              <a:rPr sz="1100" dirty="0">
                <a:latin typeface="Calibri"/>
                <a:cs typeface="Calibri"/>
              </a:rPr>
              <a:t>il </a:t>
            </a:r>
            <a:r>
              <a:rPr sz="1100" spc="-5" dirty="0">
                <a:latin typeface="Calibri"/>
                <a:cs typeface="Calibri"/>
              </a:rPr>
              <a:t>giorno di </a:t>
            </a:r>
            <a:r>
              <a:rPr sz="1100" dirty="0">
                <a:latin typeface="Calibri"/>
                <a:cs typeface="Calibri"/>
              </a:rPr>
              <a:t>apertura del </a:t>
            </a:r>
            <a:r>
              <a:rPr sz="1100" spc="-5" dirty="0">
                <a:latin typeface="Calibri"/>
                <a:cs typeface="Calibri"/>
              </a:rPr>
              <a:t>Festival (16</a:t>
            </a:r>
            <a:r>
              <a:rPr sz="1100" spc="15" dirty="0">
                <a:latin typeface="Calibri"/>
                <a:cs typeface="Calibri"/>
              </a:rPr>
              <a:t> </a:t>
            </a:r>
            <a:r>
              <a:rPr sz="1100" spc="-5" dirty="0">
                <a:latin typeface="Calibri"/>
                <a:cs typeface="Calibri"/>
              </a:rPr>
              <a:t>marzo),</a:t>
            </a:r>
            <a:endParaRPr sz="1100">
              <a:latin typeface="Calibri"/>
              <a:cs typeface="Calibri"/>
            </a:endParaRPr>
          </a:p>
          <a:p>
            <a:pPr marL="12700" marR="386715">
              <a:lnSpc>
                <a:spcPct val="101699"/>
              </a:lnSpc>
              <a:spcBef>
                <a:spcPts val="5"/>
              </a:spcBef>
            </a:pPr>
            <a:r>
              <a:rPr sz="1100" dirty="0">
                <a:latin typeface="Calibri"/>
                <a:cs typeface="Calibri"/>
              </a:rPr>
              <a:t>con </a:t>
            </a:r>
            <a:r>
              <a:rPr sz="1100" spc="-5" dirty="0">
                <a:latin typeface="Calibri"/>
                <a:cs typeface="Calibri"/>
              </a:rPr>
              <a:t>un evento per ragazzi </a:t>
            </a:r>
            <a:r>
              <a:rPr sz="1100" dirty="0">
                <a:latin typeface="Calibri"/>
                <a:cs typeface="Calibri"/>
              </a:rPr>
              <a:t>presso il </a:t>
            </a:r>
            <a:r>
              <a:rPr sz="1100" spc="-5" dirty="0">
                <a:latin typeface="Calibri"/>
                <a:cs typeface="Calibri"/>
              </a:rPr>
              <a:t>Museo d'Arte contemporanea  </a:t>
            </a:r>
            <a:r>
              <a:rPr sz="1100" dirty="0">
                <a:latin typeface="Calibri"/>
                <a:cs typeface="Calibri"/>
              </a:rPr>
              <a:t>Donnaregina con </a:t>
            </a:r>
            <a:r>
              <a:rPr sz="1100" spc="-10" dirty="0">
                <a:latin typeface="Calibri"/>
                <a:cs typeface="Calibri"/>
              </a:rPr>
              <a:t>la </a:t>
            </a:r>
            <a:r>
              <a:rPr sz="1100" spc="-5" dirty="0">
                <a:latin typeface="Calibri"/>
                <a:cs typeface="Calibri"/>
              </a:rPr>
              <a:t>partecipazione dell'artista Michelangelo  </a:t>
            </a:r>
            <a:r>
              <a:rPr sz="1100" dirty="0">
                <a:latin typeface="Calibri"/>
                <a:cs typeface="Calibri"/>
              </a:rPr>
              <a:t>Pistoletto. </a:t>
            </a:r>
            <a:r>
              <a:rPr sz="1100" spc="-5" dirty="0">
                <a:latin typeface="Calibri"/>
                <a:cs typeface="Calibri"/>
              </a:rPr>
              <a:t>Venerdi' 20 </a:t>
            </a:r>
            <a:r>
              <a:rPr sz="1100" dirty="0">
                <a:latin typeface="Calibri"/>
                <a:cs typeface="Calibri"/>
              </a:rPr>
              <a:t>a Roma, </a:t>
            </a:r>
            <a:r>
              <a:rPr sz="1100" spc="-5" dirty="0">
                <a:latin typeface="Calibri"/>
                <a:cs typeface="Calibri"/>
              </a:rPr>
              <a:t>invece, </a:t>
            </a:r>
            <a:r>
              <a:rPr sz="1100" dirty="0">
                <a:latin typeface="Calibri"/>
                <a:cs typeface="Calibri"/>
              </a:rPr>
              <a:t>le </a:t>
            </a:r>
            <a:r>
              <a:rPr sz="1100" spc="-5" dirty="0">
                <a:latin typeface="Calibri"/>
                <a:cs typeface="Calibri"/>
              </a:rPr>
              <a:t>scuderie di Palazzo  </a:t>
            </a:r>
            <a:r>
              <a:rPr sz="1100" dirty="0">
                <a:latin typeface="Calibri"/>
                <a:cs typeface="Calibri"/>
              </a:rPr>
              <a:t>Altieri, </a:t>
            </a:r>
            <a:r>
              <a:rPr sz="1100" spc="-5" dirty="0">
                <a:latin typeface="Calibri"/>
                <a:cs typeface="Calibri"/>
              </a:rPr>
              <a:t>sede dell'Abi </a:t>
            </a:r>
            <a:r>
              <a:rPr sz="1100" dirty="0">
                <a:latin typeface="Calibri"/>
                <a:cs typeface="Calibri"/>
              </a:rPr>
              <a:t>- </a:t>
            </a:r>
            <a:r>
              <a:rPr sz="1100" spc="-5" dirty="0">
                <a:latin typeface="Calibri"/>
                <a:cs typeface="Calibri"/>
              </a:rPr>
              <a:t>dove </a:t>
            </a:r>
            <a:r>
              <a:rPr sz="1100" dirty="0">
                <a:latin typeface="Calibri"/>
                <a:cs typeface="Calibri"/>
              </a:rPr>
              <a:t>questa mattina </a:t>
            </a:r>
            <a:r>
              <a:rPr sz="1100" spc="-5" dirty="0">
                <a:latin typeface="Calibri"/>
                <a:cs typeface="Calibri"/>
              </a:rPr>
              <a:t>si </a:t>
            </a:r>
            <a:r>
              <a:rPr sz="1100" dirty="0">
                <a:latin typeface="Calibri"/>
                <a:cs typeface="Calibri"/>
              </a:rPr>
              <a:t>e' tenuta la  </a:t>
            </a:r>
            <a:r>
              <a:rPr sz="1100" spc="-5" dirty="0">
                <a:latin typeface="Calibri"/>
                <a:cs typeface="Calibri"/>
              </a:rPr>
              <a:t>presentazione </a:t>
            </a:r>
            <a:r>
              <a:rPr sz="1100" dirty="0">
                <a:latin typeface="Calibri"/>
                <a:cs typeface="Calibri"/>
              </a:rPr>
              <a:t>del </a:t>
            </a:r>
            <a:r>
              <a:rPr sz="1100" spc="-5" dirty="0">
                <a:latin typeface="Calibri"/>
                <a:cs typeface="Calibri"/>
              </a:rPr>
              <a:t>festival </a:t>
            </a:r>
            <a:r>
              <a:rPr sz="1100" dirty="0">
                <a:latin typeface="Calibri"/>
                <a:cs typeface="Calibri"/>
              </a:rPr>
              <a:t>- </a:t>
            </a:r>
            <a:r>
              <a:rPr sz="1100" spc="-5" dirty="0">
                <a:latin typeface="Calibri"/>
                <a:cs typeface="Calibri"/>
              </a:rPr>
              <a:t>ospiteranno l'incontro </a:t>
            </a:r>
            <a:r>
              <a:rPr sz="1100" dirty="0">
                <a:latin typeface="Calibri"/>
                <a:cs typeface="Calibri"/>
              </a:rPr>
              <a:t>'Reinventare  l'apprendimento - </a:t>
            </a:r>
            <a:r>
              <a:rPr sz="1100" spc="-5" dirty="0">
                <a:latin typeface="Calibri"/>
                <a:cs typeface="Calibri"/>
              </a:rPr>
              <a:t>Cultura </a:t>
            </a:r>
            <a:r>
              <a:rPr sz="1100" dirty="0">
                <a:latin typeface="Calibri"/>
                <a:cs typeface="Calibri"/>
              </a:rPr>
              <a:t>e </a:t>
            </a:r>
            <a:r>
              <a:rPr sz="1100" spc="-5" dirty="0">
                <a:latin typeface="Calibri"/>
                <a:cs typeface="Calibri"/>
              </a:rPr>
              <a:t>creativita' </a:t>
            </a:r>
            <a:r>
              <a:rPr sz="1100" dirty="0">
                <a:latin typeface="Calibri"/>
                <a:cs typeface="Calibri"/>
              </a:rPr>
              <a:t>nei </a:t>
            </a:r>
            <a:r>
              <a:rPr sz="1100" spc="-5" dirty="0">
                <a:latin typeface="Calibri"/>
                <a:cs typeface="Calibri"/>
              </a:rPr>
              <a:t>linguaggi, </a:t>
            </a:r>
            <a:r>
              <a:rPr sz="1100" dirty="0">
                <a:latin typeface="Calibri"/>
                <a:cs typeface="Calibri"/>
              </a:rPr>
              <a:t>metodi e e  azioni' a cui </a:t>
            </a:r>
            <a:r>
              <a:rPr sz="1100" spc="-5" dirty="0">
                <a:latin typeface="Calibri"/>
                <a:cs typeface="Calibri"/>
              </a:rPr>
              <a:t>parteciperanno </a:t>
            </a:r>
            <a:r>
              <a:rPr sz="1100" dirty="0">
                <a:latin typeface="Calibri"/>
                <a:cs typeface="Calibri"/>
              </a:rPr>
              <a:t>tra </a:t>
            </a:r>
            <a:r>
              <a:rPr sz="1100" spc="-5" dirty="0">
                <a:latin typeface="Calibri"/>
                <a:cs typeface="Calibri"/>
              </a:rPr>
              <a:t>gli </a:t>
            </a:r>
            <a:r>
              <a:rPr sz="1100" dirty="0">
                <a:latin typeface="Calibri"/>
                <a:cs typeface="Calibri"/>
              </a:rPr>
              <a:t>altri, </a:t>
            </a:r>
            <a:r>
              <a:rPr sz="1100" spc="-5" dirty="0">
                <a:latin typeface="Calibri"/>
                <a:cs typeface="Calibri"/>
              </a:rPr>
              <a:t>Aldo Tanchis,  </a:t>
            </a:r>
            <a:r>
              <a:rPr sz="1100" dirty="0">
                <a:latin typeface="Calibri"/>
                <a:cs typeface="Calibri"/>
              </a:rPr>
              <a:t>comunicatore e autore </a:t>
            </a:r>
            <a:r>
              <a:rPr sz="1100" spc="-5" dirty="0">
                <a:latin typeface="Calibri"/>
                <a:cs typeface="Calibri"/>
              </a:rPr>
              <a:t>del libro </a:t>
            </a:r>
            <a:r>
              <a:rPr sz="1100" dirty="0">
                <a:latin typeface="Calibri"/>
                <a:cs typeface="Calibri"/>
              </a:rPr>
              <a:t>Bruno Munari; </a:t>
            </a:r>
            <a:r>
              <a:rPr sz="1100" spc="-5" dirty="0">
                <a:latin typeface="Calibri"/>
                <a:cs typeface="Calibri"/>
              </a:rPr>
              <a:t>Anna </a:t>
            </a:r>
            <a:r>
              <a:rPr sz="1100" dirty="0">
                <a:latin typeface="Calibri"/>
                <a:cs typeface="Calibri"/>
              </a:rPr>
              <a:t>Pironti,  </a:t>
            </a:r>
            <a:r>
              <a:rPr sz="1100" spc="-5" dirty="0">
                <a:latin typeface="Calibri"/>
                <a:cs typeface="Calibri"/>
              </a:rPr>
              <a:t>responsabile dipartimento Educazione museo Castello di </a:t>
            </a:r>
            <a:r>
              <a:rPr sz="1100" dirty="0">
                <a:latin typeface="Calibri"/>
                <a:cs typeface="Calibri"/>
              </a:rPr>
              <a:t>Rivoli e  Alessandra </a:t>
            </a:r>
            <a:r>
              <a:rPr sz="1100" spc="-5" dirty="0">
                <a:latin typeface="Calibri"/>
                <a:cs typeface="Calibri"/>
              </a:rPr>
              <a:t>Falconi, referente del Centro Alberto Manzi. (SEGUE)  (Uct/</a:t>
            </a:r>
            <a:r>
              <a:rPr sz="1100" spc="-10" dirty="0">
                <a:latin typeface="Calibri"/>
                <a:cs typeface="Calibri"/>
              </a:rPr>
              <a:t> </a:t>
            </a:r>
            <a:r>
              <a:rPr sz="1100" spc="-5" dirty="0">
                <a:latin typeface="Calibri"/>
                <a:cs typeface="Calibri"/>
              </a:rPr>
              <a:t>Dire)</a:t>
            </a:r>
            <a:endParaRPr sz="1100">
              <a:latin typeface="Calibri"/>
              <a:cs typeface="Calibri"/>
            </a:endParaRP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90805">
              <a:lnSpc>
                <a:spcPts val="1839"/>
              </a:lnSpc>
            </a:pPr>
            <a:r>
              <a:rPr sz="1600" b="1" spc="-15" dirty="0">
                <a:latin typeface="Arial"/>
                <a:cs typeface="Arial"/>
              </a:rPr>
              <a:t>O</a:t>
            </a:r>
            <a:r>
              <a:rPr sz="1600" b="1" spc="-5" dirty="0">
                <a:latin typeface="Arial"/>
                <a:cs typeface="Arial"/>
              </a:rPr>
              <a:t>ltrel</a:t>
            </a:r>
            <a:r>
              <a:rPr sz="1600" b="1" spc="5" dirty="0">
                <a:latin typeface="Arial"/>
                <a:cs typeface="Arial"/>
              </a:rPr>
              <a:t>e</a:t>
            </a:r>
            <a:r>
              <a:rPr sz="1600" b="1" spc="-5" dirty="0">
                <a:latin typeface="Arial"/>
                <a:cs typeface="Arial"/>
              </a:rPr>
              <a:t>co</a:t>
            </a:r>
            <a:r>
              <a:rPr sz="1600" b="1" dirty="0">
                <a:latin typeface="Arial"/>
                <a:cs typeface="Arial"/>
              </a:rPr>
              <a:t>l</a:t>
            </a:r>
            <a:r>
              <a:rPr sz="1600" b="1" spc="-5" dirty="0">
                <a:latin typeface="Arial"/>
                <a:cs typeface="Arial"/>
              </a:rPr>
              <a:t>o</a:t>
            </a:r>
            <a:r>
              <a:rPr sz="1600" b="1" spc="-15" dirty="0">
                <a:latin typeface="Arial"/>
                <a:cs typeface="Arial"/>
              </a:rPr>
              <a:t>n</a:t>
            </a:r>
            <a:r>
              <a:rPr sz="1600" b="1" dirty="0">
                <a:latin typeface="Arial"/>
                <a:cs typeface="Arial"/>
              </a:rPr>
              <a:t>ne</a:t>
            </a:r>
            <a:r>
              <a:rPr sz="1600" b="1" spc="-5" dirty="0">
                <a:latin typeface="Arial"/>
                <a:cs typeface="Arial"/>
              </a:rPr>
              <a:t>.</a:t>
            </a:r>
            <a:r>
              <a:rPr sz="1600" b="1" spc="5" dirty="0">
                <a:latin typeface="Arial"/>
                <a:cs typeface="Arial"/>
              </a:rPr>
              <a:t>i</a:t>
            </a:r>
            <a:r>
              <a:rPr sz="1600" b="1" spc="-5" dirty="0">
                <a:latin typeface="Arial"/>
                <a:cs typeface="Arial"/>
              </a:rPr>
              <a:t>t  10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684270" y="5081058"/>
            <a:ext cx="3016757" cy="10668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688206"/>
            <a:ext cx="5462905" cy="1080770"/>
          </a:xfrm>
          <a:prstGeom prst="rect">
            <a:avLst/>
          </a:prstGeom>
        </p:spPr>
        <p:txBody>
          <a:bodyPr vert="horz" wrap="square" lIns="0" tIns="36830" rIns="0" bIns="0" rtlCol="0">
            <a:spAutoFit/>
          </a:bodyPr>
          <a:lstStyle/>
          <a:p>
            <a:pPr marL="12700" marR="5080">
              <a:lnSpc>
                <a:spcPts val="2760"/>
              </a:lnSpc>
              <a:spcBef>
                <a:spcPts val="290"/>
              </a:spcBef>
            </a:pPr>
            <a:r>
              <a:rPr sz="2400" b="1" dirty="0">
                <a:latin typeface="Times New Roman"/>
                <a:cs typeface="Times New Roman"/>
              </a:rPr>
              <a:t>Festival </a:t>
            </a:r>
            <a:r>
              <a:rPr sz="2400" b="1" spc="-5" dirty="0">
                <a:latin typeface="Times New Roman"/>
                <a:cs typeface="Times New Roman"/>
              </a:rPr>
              <a:t>della Cultura </a:t>
            </a:r>
            <a:r>
              <a:rPr sz="2400" b="1" spc="-10" dirty="0">
                <a:latin typeface="Times New Roman"/>
                <a:cs typeface="Times New Roman"/>
              </a:rPr>
              <a:t>Creativa </a:t>
            </a:r>
            <a:r>
              <a:rPr sz="2400" b="1" dirty="0">
                <a:latin typeface="Times New Roman"/>
                <a:cs typeface="Times New Roman"/>
              </a:rPr>
              <a:t>al via la </a:t>
            </a:r>
            <a:r>
              <a:rPr sz="2400" b="1" spc="-5" dirty="0">
                <a:latin typeface="Times New Roman"/>
                <a:cs typeface="Times New Roman"/>
              </a:rPr>
              <a:t>II  edizione</a:t>
            </a:r>
            <a:endParaRPr sz="2400">
              <a:latin typeface="Times New Roman"/>
              <a:cs typeface="Times New Roman"/>
            </a:endParaRPr>
          </a:p>
          <a:p>
            <a:pPr marL="12700">
              <a:lnSpc>
                <a:spcPct val="100000"/>
              </a:lnSpc>
              <a:spcBef>
                <a:spcPts val="1275"/>
              </a:spcBef>
            </a:pPr>
            <a:r>
              <a:rPr sz="1100" spc="-5" dirty="0">
                <a:latin typeface="Times New Roman"/>
                <a:cs typeface="Times New Roman"/>
              </a:rPr>
              <a:t>Appuntamenti MARZO</a:t>
            </a:r>
            <a:r>
              <a:rPr sz="1100" dirty="0">
                <a:latin typeface="Times New Roman"/>
                <a:cs typeface="Times New Roman"/>
              </a:rPr>
              <a:t> 2015</a:t>
            </a:r>
            <a:endParaRPr sz="1100">
              <a:latin typeface="Times New Roman"/>
              <a:cs typeface="Times New Roman"/>
            </a:endParaRPr>
          </a:p>
        </p:txBody>
      </p:sp>
      <p:sp>
        <p:nvSpPr>
          <p:cNvPr id="6" name="object 6"/>
          <p:cNvSpPr txBox="1"/>
          <p:nvPr/>
        </p:nvSpPr>
        <p:spPr>
          <a:xfrm>
            <a:off x="706627" y="4936362"/>
            <a:ext cx="6147435" cy="4944110"/>
          </a:xfrm>
          <a:prstGeom prst="rect">
            <a:avLst/>
          </a:prstGeom>
        </p:spPr>
        <p:txBody>
          <a:bodyPr vert="horz" wrap="square" lIns="0" tIns="20320" rIns="0" bIns="0" rtlCol="0">
            <a:spAutoFit/>
          </a:bodyPr>
          <a:lstStyle/>
          <a:p>
            <a:pPr marL="12700" marR="3416300" algn="just">
              <a:lnSpc>
                <a:spcPct val="95700"/>
              </a:lnSpc>
              <a:spcBef>
                <a:spcPts val="160"/>
              </a:spcBef>
            </a:pPr>
            <a:r>
              <a:rPr sz="1200" i="1" spc="-5" dirty="0">
                <a:latin typeface="Times New Roman"/>
                <a:cs typeface="Times New Roman"/>
              </a:rPr>
              <a:t>Dal </a:t>
            </a:r>
            <a:r>
              <a:rPr sz="1200" i="1" dirty="0">
                <a:latin typeface="Times New Roman"/>
                <a:cs typeface="Times New Roman"/>
              </a:rPr>
              <a:t>16 al </a:t>
            </a:r>
            <a:r>
              <a:rPr sz="1200" i="1" spc="-5" dirty="0">
                <a:latin typeface="Times New Roman"/>
                <a:cs typeface="Times New Roman"/>
              </a:rPr>
              <a:t>22marzo </a:t>
            </a:r>
            <a:r>
              <a:rPr sz="1200" i="1" dirty="0">
                <a:latin typeface="Times New Roman"/>
                <a:cs typeface="Times New Roman"/>
              </a:rPr>
              <a:t>la </a:t>
            </a:r>
            <a:r>
              <a:rPr sz="1200" i="1" spc="-5" dirty="0">
                <a:latin typeface="Times New Roman"/>
                <a:cs typeface="Times New Roman"/>
              </a:rPr>
              <a:t>seconda </a:t>
            </a:r>
            <a:r>
              <a:rPr sz="1200" i="1" dirty="0">
                <a:latin typeface="Times New Roman"/>
                <a:cs typeface="Times New Roman"/>
              </a:rPr>
              <a:t>edizione  </a:t>
            </a:r>
            <a:r>
              <a:rPr sz="1200" i="1" spc="-5" dirty="0">
                <a:latin typeface="Times New Roman"/>
                <a:cs typeface="Times New Roman"/>
              </a:rPr>
              <a:t>della </a:t>
            </a:r>
            <a:r>
              <a:rPr sz="1200" i="1" dirty="0">
                <a:latin typeface="Times New Roman"/>
                <a:cs typeface="Times New Roman"/>
              </a:rPr>
              <a:t>manifestazione </a:t>
            </a:r>
            <a:r>
              <a:rPr sz="1200" i="1" spc="-5" dirty="0">
                <a:latin typeface="Times New Roman"/>
                <a:cs typeface="Times New Roman"/>
              </a:rPr>
              <a:t>per ragazzi  </a:t>
            </a:r>
            <a:r>
              <a:rPr sz="1200" i="1" dirty="0">
                <a:latin typeface="Times New Roman"/>
                <a:cs typeface="Times New Roman"/>
              </a:rPr>
              <a:t>organizzata dalle </a:t>
            </a:r>
            <a:r>
              <a:rPr sz="1200" i="1" spc="-5" dirty="0">
                <a:latin typeface="Times New Roman"/>
                <a:cs typeface="Times New Roman"/>
              </a:rPr>
              <a:t>banche con </a:t>
            </a:r>
            <a:r>
              <a:rPr sz="1200" i="1" dirty="0">
                <a:latin typeface="Times New Roman"/>
                <a:cs typeface="Times New Roman"/>
              </a:rPr>
              <a:t>il  </a:t>
            </a:r>
            <a:r>
              <a:rPr sz="1200" i="1" spc="-5" dirty="0">
                <a:latin typeface="Times New Roman"/>
                <a:cs typeface="Times New Roman"/>
              </a:rPr>
              <a:t>coordinamento dell’Abi. Da </a:t>
            </a:r>
            <a:r>
              <a:rPr sz="1200" i="1" dirty="0">
                <a:latin typeface="Times New Roman"/>
                <a:cs typeface="Times New Roman"/>
              </a:rPr>
              <a:t>nord a </a:t>
            </a:r>
            <a:r>
              <a:rPr sz="1200" i="1" spc="-5" dirty="0">
                <a:latin typeface="Times New Roman"/>
                <a:cs typeface="Times New Roman"/>
              </a:rPr>
              <a:t>sud su  </a:t>
            </a:r>
            <a:r>
              <a:rPr sz="1200" i="1" dirty="0">
                <a:latin typeface="Times New Roman"/>
                <a:cs typeface="Times New Roman"/>
              </a:rPr>
              <a:t>tutto il </a:t>
            </a:r>
            <a:r>
              <a:rPr sz="1200" i="1" spc="-5" dirty="0">
                <a:latin typeface="Times New Roman"/>
                <a:cs typeface="Times New Roman"/>
              </a:rPr>
              <a:t>territorio nazionale, </a:t>
            </a:r>
            <a:r>
              <a:rPr sz="1200" i="1" dirty="0">
                <a:latin typeface="Times New Roman"/>
                <a:cs typeface="Times New Roman"/>
              </a:rPr>
              <a:t>oltre ottanta le  iniziative </a:t>
            </a:r>
            <a:r>
              <a:rPr sz="1200" i="1" spc="-5" dirty="0">
                <a:latin typeface="Times New Roman"/>
                <a:cs typeface="Times New Roman"/>
              </a:rPr>
              <a:t>dedicate </a:t>
            </a:r>
            <a:r>
              <a:rPr sz="1200" i="1" dirty="0">
                <a:latin typeface="Times New Roman"/>
                <a:cs typeface="Times New Roman"/>
              </a:rPr>
              <a:t>ad arte, </a:t>
            </a:r>
            <a:r>
              <a:rPr sz="1200" i="1" spc="-5" dirty="0">
                <a:latin typeface="Times New Roman"/>
                <a:cs typeface="Times New Roman"/>
              </a:rPr>
              <a:t>archeologia,  musica, canto, </a:t>
            </a:r>
            <a:r>
              <a:rPr sz="1200" i="1" dirty="0">
                <a:latin typeface="Times New Roman"/>
                <a:cs typeface="Times New Roman"/>
              </a:rPr>
              <a:t>lettura, teatro, robotica,  </a:t>
            </a:r>
            <a:r>
              <a:rPr sz="1200" i="1" spc="-5" dirty="0">
                <a:latin typeface="Times New Roman"/>
                <a:cs typeface="Times New Roman"/>
              </a:rPr>
              <a:t>nuove</a:t>
            </a:r>
            <a:r>
              <a:rPr sz="1200" i="1" spc="-10" dirty="0">
                <a:latin typeface="Times New Roman"/>
                <a:cs typeface="Times New Roman"/>
              </a:rPr>
              <a:t> </a:t>
            </a:r>
            <a:r>
              <a:rPr sz="1200" i="1" spc="-5" dirty="0">
                <a:latin typeface="Times New Roman"/>
                <a:cs typeface="Times New Roman"/>
              </a:rPr>
              <a:t>tecnologie.</a:t>
            </a:r>
            <a:endParaRPr sz="1200">
              <a:latin typeface="Times New Roman"/>
              <a:cs typeface="Times New Roman"/>
            </a:endParaRPr>
          </a:p>
          <a:p>
            <a:pPr>
              <a:lnSpc>
                <a:spcPct val="100000"/>
              </a:lnSpc>
              <a:spcBef>
                <a:spcPts val="25"/>
              </a:spcBef>
            </a:pPr>
            <a:endParaRPr sz="1200">
              <a:latin typeface="Times New Roman"/>
              <a:cs typeface="Times New Roman"/>
            </a:endParaRPr>
          </a:p>
          <a:p>
            <a:pPr marL="12700" marR="5080" indent="38100" algn="just">
              <a:lnSpc>
                <a:spcPct val="95900"/>
              </a:lnSpc>
            </a:pPr>
            <a:r>
              <a:rPr sz="1200" spc="-5" dirty="0">
                <a:latin typeface="Times New Roman"/>
                <a:cs typeface="Times New Roman"/>
              </a:rPr>
              <a:t>“</a:t>
            </a:r>
            <a:r>
              <a:rPr sz="1200" i="1" spc="-5" dirty="0">
                <a:latin typeface="Times New Roman"/>
                <a:cs typeface="Times New Roman"/>
              </a:rPr>
              <a:t>L’alfabeto del Mondo. Leggiamo </a:t>
            </a:r>
            <a:r>
              <a:rPr sz="1200" i="1" dirty="0">
                <a:latin typeface="Times New Roman"/>
                <a:cs typeface="Times New Roman"/>
              </a:rPr>
              <a:t>i </a:t>
            </a:r>
            <a:r>
              <a:rPr sz="1200" i="1" spc="-5" dirty="0">
                <a:latin typeface="Times New Roman"/>
                <a:cs typeface="Times New Roman"/>
              </a:rPr>
              <a:t>segni </a:t>
            </a:r>
            <a:r>
              <a:rPr sz="1200" i="1" dirty="0">
                <a:latin typeface="Times New Roman"/>
                <a:cs typeface="Times New Roman"/>
              </a:rPr>
              <a:t>intorno a noi e raccontiamo</a:t>
            </a:r>
            <a:r>
              <a:rPr sz="1200" dirty="0">
                <a:latin typeface="Times New Roman"/>
                <a:cs typeface="Times New Roman"/>
              </a:rPr>
              <a:t>”. È </a:t>
            </a:r>
            <a:r>
              <a:rPr sz="1200" spc="-5" dirty="0">
                <a:latin typeface="Times New Roman"/>
                <a:cs typeface="Times New Roman"/>
              </a:rPr>
              <a:t>questo </a:t>
            </a:r>
            <a:r>
              <a:rPr sz="1200" dirty="0">
                <a:latin typeface="Times New Roman"/>
                <a:cs typeface="Times New Roman"/>
              </a:rPr>
              <a:t>il tema della  </a:t>
            </a:r>
            <a:r>
              <a:rPr sz="1200" spc="-5" dirty="0">
                <a:latin typeface="Times New Roman"/>
                <a:cs typeface="Times New Roman"/>
              </a:rPr>
              <a:t>seconda </a:t>
            </a:r>
            <a:r>
              <a:rPr sz="1200" dirty="0">
                <a:latin typeface="Times New Roman"/>
                <a:cs typeface="Times New Roman"/>
              </a:rPr>
              <a:t>edizione </a:t>
            </a:r>
            <a:r>
              <a:rPr sz="1200" spc="-5" dirty="0">
                <a:latin typeface="Times New Roman"/>
                <a:cs typeface="Times New Roman"/>
              </a:rPr>
              <a:t>del Festival della Cultura Creativa, promosso </a:t>
            </a:r>
            <a:r>
              <a:rPr sz="1200" dirty="0">
                <a:latin typeface="Times New Roman"/>
                <a:cs typeface="Times New Roman"/>
              </a:rPr>
              <a:t>e </a:t>
            </a:r>
            <a:r>
              <a:rPr sz="1200" spc="-5" dirty="0">
                <a:latin typeface="Times New Roman"/>
                <a:cs typeface="Times New Roman"/>
              </a:rPr>
              <a:t>realizzato dalle </a:t>
            </a:r>
            <a:r>
              <a:rPr sz="1200" dirty="0">
                <a:latin typeface="Times New Roman"/>
                <a:cs typeface="Times New Roman"/>
              </a:rPr>
              <a:t>banche, anche  </a:t>
            </a:r>
            <a:r>
              <a:rPr sz="1200" spc="-5" dirty="0">
                <a:latin typeface="Times New Roman"/>
                <a:cs typeface="Times New Roman"/>
              </a:rPr>
              <a:t>grazie al coordinamento dell’Abi. </a:t>
            </a:r>
            <a:r>
              <a:rPr sz="1200" spc="-15" dirty="0">
                <a:latin typeface="Times New Roman"/>
                <a:cs typeface="Times New Roman"/>
              </a:rPr>
              <a:t>La </a:t>
            </a:r>
            <a:r>
              <a:rPr sz="1200" spc="-5" dirty="0">
                <a:latin typeface="Times New Roman"/>
                <a:cs typeface="Times New Roman"/>
              </a:rPr>
              <a:t>manifestazione, interamente dedicata alla cultura </a:t>
            </a:r>
            <a:r>
              <a:rPr sz="1200" dirty="0">
                <a:latin typeface="Times New Roman"/>
                <a:cs typeface="Times New Roman"/>
              </a:rPr>
              <a:t>e </a:t>
            </a:r>
            <a:r>
              <a:rPr sz="1200" spc="-5" dirty="0">
                <a:latin typeface="Times New Roman"/>
                <a:cs typeface="Times New Roman"/>
              </a:rPr>
              <a:t>alla  creatività per </a:t>
            </a:r>
            <a:r>
              <a:rPr sz="1200" dirty="0">
                <a:latin typeface="Times New Roman"/>
                <a:cs typeface="Times New Roman"/>
              </a:rPr>
              <a:t>ragazzi, </a:t>
            </a:r>
            <a:r>
              <a:rPr sz="1200" spc="-5" dirty="0">
                <a:latin typeface="Times New Roman"/>
                <a:cs typeface="Times New Roman"/>
              </a:rPr>
              <a:t>si svolgerà nella settimana dal </a:t>
            </a:r>
            <a:r>
              <a:rPr sz="1200" dirty="0">
                <a:latin typeface="Times New Roman"/>
                <a:cs typeface="Times New Roman"/>
              </a:rPr>
              <a:t>16 </a:t>
            </a:r>
            <a:r>
              <a:rPr sz="1200" spc="-5" dirty="0">
                <a:latin typeface="Times New Roman"/>
                <a:cs typeface="Times New Roman"/>
              </a:rPr>
              <a:t>al </a:t>
            </a:r>
            <a:r>
              <a:rPr sz="1200" dirty="0">
                <a:latin typeface="Times New Roman"/>
                <a:cs typeface="Times New Roman"/>
              </a:rPr>
              <a:t>22 </a:t>
            </a:r>
            <a:r>
              <a:rPr sz="1200" spc="-5" dirty="0">
                <a:latin typeface="Times New Roman"/>
                <a:cs typeface="Times New Roman"/>
              </a:rPr>
              <a:t>marzo e, come già sperimentato nella  prima </a:t>
            </a:r>
            <a:r>
              <a:rPr sz="1200" dirty="0">
                <a:latin typeface="Times New Roman"/>
                <a:cs typeface="Times New Roman"/>
              </a:rPr>
              <a:t>edizione, </a:t>
            </a:r>
            <a:r>
              <a:rPr sz="1200" spc="-5" dirty="0">
                <a:latin typeface="Times New Roman"/>
                <a:cs typeface="Times New Roman"/>
              </a:rPr>
              <a:t>si articolerà attraverso </a:t>
            </a:r>
            <a:r>
              <a:rPr sz="1200" dirty="0">
                <a:latin typeface="Times New Roman"/>
                <a:cs typeface="Times New Roman"/>
              </a:rPr>
              <a:t>una ricca </a:t>
            </a:r>
            <a:r>
              <a:rPr sz="1200" spc="-5" dirty="0">
                <a:latin typeface="Times New Roman"/>
                <a:cs typeface="Times New Roman"/>
              </a:rPr>
              <a:t>proposta </a:t>
            </a:r>
            <a:r>
              <a:rPr sz="1200" dirty="0">
                <a:latin typeface="Times New Roman"/>
                <a:cs typeface="Times New Roman"/>
              </a:rPr>
              <a:t>di eventi, </a:t>
            </a:r>
            <a:r>
              <a:rPr sz="1200" spc="-5" dirty="0">
                <a:latin typeface="Times New Roman"/>
                <a:cs typeface="Times New Roman"/>
              </a:rPr>
              <a:t>iniziative </a:t>
            </a:r>
            <a:r>
              <a:rPr sz="1200" dirty="0">
                <a:latin typeface="Times New Roman"/>
                <a:cs typeface="Times New Roman"/>
              </a:rPr>
              <a:t>e </a:t>
            </a:r>
            <a:r>
              <a:rPr sz="1200" spc="-5" dirty="0">
                <a:latin typeface="Times New Roman"/>
                <a:cs typeface="Times New Roman"/>
              </a:rPr>
              <a:t>laboratori </a:t>
            </a:r>
            <a:r>
              <a:rPr sz="1200" dirty="0">
                <a:latin typeface="Times New Roman"/>
                <a:cs typeface="Times New Roman"/>
              </a:rPr>
              <a:t>diffusi  </a:t>
            </a:r>
            <a:r>
              <a:rPr sz="1200" spc="-5" dirty="0">
                <a:latin typeface="Times New Roman"/>
                <a:cs typeface="Times New Roman"/>
              </a:rPr>
              <a:t>sull’intero territorio nazionale. Coinvolgendo </a:t>
            </a:r>
            <a:r>
              <a:rPr sz="1200" dirty="0">
                <a:latin typeface="Times New Roman"/>
                <a:cs typeface="Times New Roman"/>
              </a:rPr>
              <a:t>oltre 10 mila </a:t>
            </a:r>
            <a:r>
              <a:rPr sz="1200" spc="-5" dirty="0">
                <a:latin typeface="Times New Roman"/>
                <a:cs typeface="Times New Roman"/>
              </a:rPr>
              <a:t>giovanissimi </a:t>
            </a:r>
            <a:r>
              <a:rPr sz="1200" dirty="0">
                <a:latin typeface="Times New Roman"/>
                <a:cs typeface="Times New Roman"/>
              </a:rPr>
              <a:t>in tutta </a:t>
            </a:r>
            <a:r>
              <a:rPr sz="1200" spc="-5" dirty="0">
                <a:latin typeface="Times New Roman"/>
                <a:cs typeface="Times New Roman"/>
              </a:rPr>
              <a:t>Italia, </a:t>
            </a:r>
            <a:r>
              <a:rPr sz="1200" dirty="0">
                <a:latin typeface="Times New Roman"/>
                <a:cs typeface="Times New Roman"/>
              </a:rPr>
              <a:t>il </a:t>
            </a:r>
            <a:r>
              <a:rPr sz="1200" spc="-5" dirty="0">
                <a:latin typeface="Times New Roman"/>
                <a:cs typeface="Times New Roman"/>
              </a:rPr>
              <a:t>Festival </a:t>
            </a:r>
            <a:r>
              <a:rPr sz="1200" dirty="0">
                <a:latin typeface="Times New Roman"/>
                <a:cs typeface="Times New Roman"/>
              </a:rPr>
              <a:t>ha  </a:t>
            </a:r>
            <a:r>
              <a:rPr sz="1200" spc="-5" dirty="0">
                <a:latin typeface="Times New Roman"/>
                <a:cs typeface="Times New Roman"/>
              </a:rPr>
              <a:t>l’obiettivo </a:t>
            </a:r>
            <a:r>
              <a:rPr sz="1200" dirty="0">
                <a:latin typeface="Times New Roman"/>
                <a:cs typeface="Times New Roman"/>
              </a:rPr>
              <a:t>di </a:t>
            </a:r>
            <a:r>
              <a:rPr sz="1200" spc="-5" dirty="0">
                <a:latin typeface="Times New Roman"/>
                <a:cs typeface="Times New Roman"/>
              </a:rPr>
              <a:t>avvicinare bambini </a:t>
            </a:r>
            <a:r>
              <a:rPr sz="1200" dirty="0">
                <a:latin typeface="Times New Roman"/>
                <a:cs typeface="Times New Roman"/>
              </a:rPr>
              <a:t>e </a:t>
            </a:r>
            <a:r>
              <a:rPr sz="1200" spc="-5" dirty="0">
                <a:latin typeface="Times New Roman"/>
                <a:cs typeface="Times New Roman"/>
              </a:rPr>
              <a:t>ragazzi dai </a:t>
            </a:r>
            <a:r>
              <a:rPr sz="1200" dirty="0">
                <a:latin typeface="Times New Roman"/>
                <a:cs typeface="Times New Roman"/>
              </a:rPr>
              <a:t>6 ai 13 </a:t>
            </a:r>
            <a:r>
              <a:rPr sz="1200" spc="-5" dirty="0">
                <a:latin typeface="Times New Roman"/>
                <a:cs typeface="Times New Roman"/>
              </a:rPr>
              <a:t>anni alla </a:t>
            </a:r>
            <a:r>
              <a:rPr sz="1200" dirty="0">
                <a:latin typeface="Times New Roman"/>
                <a:cs typeface="Times New Roman"/>
              </a:rPr>
              <a:t>cultura </a:t>
            </a:r>
            <a:r>
              <a:rPr sz="1200" spc="-5" dirty="0">
                <a:latin typeface="Times New Roman"/>
                <a:cs typeface="Times New Roman"/>
              </a:rPr>
              <a:t>e, </a:t>
            </a:r>
            <a:r>
              <a:rPr sz="1200" spc="5" dirty="0">
                <a:latin typeface="Times New Roman"/>
                <a:cs typeface="Times New Roman"/>
              </a:rPr>
              <a:t>in </a:t>
            </a:r>
            <a:r>
              <a:rPr sz="1200" spc="-5" dirty="0">
                <a:latin typeface="Times New Roman"/>
                <a:cs typeface="Times New Roman"/>
              </a:rPr>
              <a:t>particolare, </a:t>
            </a:r>
            <a:r>
              <a:rPr sz="1200" spc="5" dirty="0">
                <a:latin typeface="Times New Roman"/>
                <a:cs typeface="Times New Roman"/>
              </a:rPr>
              <a:t>agli </a:t>
            </a:r>
            <a:r>
              <a:rPr sz="1200" dirty="0">
                <a:latin typeface="Times New Roman"/>
                <a:cs typeface="Times New Roman"/>
              </a:rPr>
              <a:t>aspetti  più </a:t>
            </a:r>
            <a:r>
              <a:rPr sz="1200" spc="-5" dirty="0">
                <a:latin typeface="Times New Roman"/>
                <a:cs typeface="Times New Roman"/>
              </a:rPr>
              <a:t>“generativi” </a:t>
            </a:r>
            <a:r>
              <a:rPr sz="1200" dirty="0">
                <a:latin typeface="Times New Roman"/>
                <a:cs typeface="Times New Roman"/>
              </a:rPr>
              <a:t>della </a:t>
            </a:r>
            <a:r>
              <a:rPr sz="1200" spc="-5" dirty="0">
                <a:latin typeface="Times New Roman"/>
                <a:cs typeface="Times New Roman"/>
              </a:rPr>
              <a:t>creatività. Attraverso </a:t>
            </a:r>
            <a:r>
              <a:rPr sz="1200" dirty="0">
                <a:latin typeface="Times New Roman"/>
                <a:cs typeface="Times New Roman"/>
              </a:rPr>
              <a:t>l’arte, </a:t>
            </a:r>
            <a:r>
              <a:rPr sz="1200" spc="-5" dirty="0">
                <a:latin typeface="Times New Roman"/>
                <a:cs typeface="Times New Roman"/>
              </a:rPr>
              <a:t>l’archeologia, </a:t>
            </a:r>
            <a:r>
              <a:rPr sz="1200" dirty="0">
                <a:latin typeface="Times New Roman"/>
                <a:cs typeface="Times New Roman"/>
              </a:rPr>
              <a:t>la musica, il </a:t>
            </a:r>
            <a:r>
              <a:rPr sz="1200" spc="-5" dirty="0">
                <a:latin typeface="Times New Roman"/>
                <a:cs typeface="Times New Roman"/>
              </a:rPr>
              <a:t>canto, </a:t>
            </a:r>
            <a:r>
              <a:rPr sz="1200" dirty="0">
                <a:latin typeface="Times New Roman"/>
                <a:cs typeface="Times New Roman"/>
              </a:rPr>
              <a:t>la </a:t>
            </a:r>
            <a:r>
              <a:rPr sz="1200" spc="-5" dirty="0">
                <a:latin typeface="Times New Roman"/>
                <a:cs typeface="Times New Roman"/>
              </a:rPr>
              <a:t>lettura, </a:t>
            </a:r>
            <a:r>
              <a:rPr sz="1200" dirty="0">
                <a:latin typeface="Times New Roman"/>
                <a:cs typeface="Times New Roman"/>
              </a:rPr>
              <a:t>il  </a:t>
            </a:r>
            <a:r>
              <a:rPr sz="1200" spc="-5" dirty="0">
                <a:latin typeface="Times New Roman"/>
                <a:cs typeface="Times New Roman"/>
              </a:rPr>
              <a:t>teatro, </a:t>
            </a:r>
            <a:r>
              <a:rPr sz="1200" dirty="0">
                <a:latin typeface="Times New Roman"/>
                <a:cs typeface="Times New Roman"/>
              </a:rPr>
              <a:t>la </a:t>
            </a:r>
            <a:r>
              <a:rPr sz="1200" spc="-5" dirty="0">
                <a:latin typeface="Times New Roman"/>
                <a:cs typeface="Times New Roman"/>
              </a:rPr>
              <a:t>fotografia, </a:t>
            </a:r>
            <a:r>
              <a:rPr sz="1200" dirty="0">
                <a:latin typeface="Times New Roman"/>
                <a:cs typeface="Times New Roman"/>
              </a:rPr>
              <a:t>la </a:t>
            </a:r>
            <a:r>
              <a:rPr sz="1200" spc="-5" dirty="0">
                <a:latin typeface="Times New Roman"/>
                <a:cs typeface="Times New Roman"/>
              </a:rPr>
              <a:t>robotica, </a:t>
            </a:r>
            <a:r>
              <a:rPr sz="1200" dirty="0">
                <a:latin typeface="Times New Roman"/>
                <a:cs typeface="Times New Roman"/>
              </a:rPr>
              <a:t>le tecnologie </a:t>
            </a:r>
            <a:r>
              <a:rPr sz="1200" spc="-5" dirty="0">
                <a:latin typeface="Times New Roman"/>
                <a:cs typeface="Times New Roman"/>
              </a:rPr>
              <a:t>digitali </a:t>
            </a:r>
            <a:r>
              <a:rPr sz="1200" dirty="0">
                <a:latin typeface="Times New Roman"/>
                <a:cs typeface="Times New Roman"/>
              </a:rPr>
              <a:t>e </a:t>
            </a:r>
            <a:r>
              <a:rPr sz="1200" spc="-5" dirty="0">
                <a:latin typeface="Times New Roman"/>
                <a:cs typeface="Times New Roman"/>
              </a:rPr>
              <a:t>altri percorsi </a:t>
            </a:r>
            <a:r>
              <a:rPr sz="1200" dirty="0">
                <a:latin typeface="Times New Roman"/>
                <a:cs typeface="Times New Roman"/>
              </a:rPr>
              <a:t>figurativi e </a:t>
            </a:r>
            <a:r>
              <a:rPr sz="1200" spc="-5" dirty="0">
                <a:latin typeface="Times New Roman"/>
                <a:cs typeface="Times New Roman"/>
              </a:rPr>
              <a:t>linguistici, </a:t>
            </a:r>
            <a:r>
              <a:rPr sz="1200" dirty="0">
                <a:latin typeface="Times New Roman"/>
                <a:cs typeface="Times New Roman"/>
              </a:rPr>
              <a:t>i </a:t>
            </a:r>
            <a:r>
              <a:rPr sz="1200" spc="-5" dirty="0">
                <a:latin typeface="Times New Roman"/>
                <a:cs typeface="Times New Roman"/>
              </a:rPr>
              <a:t>giovani  protagonisti del Festival </a:t>
            </a:r>
            <a:r>
              <a:rPr sz="1200" dirty="0">
                <a:latin typeface="Times New Roman"/>
                <a:cs typeface="Times New Roman"/>
              </a:rPr>
              <a:t>potranno </a:t>
            </a:r>
            <a:r>
              <a:rPr sz="1200" spc="-5" dirty="0">
                <a:latin typeface="Times New Roman"/>
                <a:cs typeface="Times New Roman"/>
              </a:rPr>
              <a:t>così sperimentare </a:t>
            </a:r>
            <a:r>
              <a:rPr sz="1200" dirty="0">
                <a:latin typeface="Times New Roman"/>
                <a:cs typeface="Times New Roman"/>
              </a:rPr>
              <a:t>le potenzialità </a:t>
            </a:r>
            <a:r>
              <a:rPr sz="1200" spc="-5" dirty="0">
                <a:latin typeface="Times New Roman"/>
                <a:cs typeface="Times New Roman"/>
              </a:rPr>
              <a:t>della </a:t>
            </a:r>
            <a:r>
              <a:rPr sz="1200" dirty="0">
                <a:latin typeface="Times New Roman"/>
                <a:cs typeface="Times New Roman"/>
              </a:rPr>
              <a:t>loro </a:t>
            </a:r>
            <a:r>
              <a:rPr sz="1200" spc="-5" dirty="0">
                <a:latin typeface="Times New Roman"/>
                <a:cs typeface="Times New Roman"/>
              </a:rPr>
              <a:t>fantasia </a:t>
            </a:r>
            <a:r>
              <a:rPr sz="1200" dirty="0">
                <a:latin typeface="Times New Roman"/>
                <a:cs typeface="Times New Roman"/>
              </a:rPr>
              <a:t>e </a:t>
            </a:r>
            <a:r>
              <a:rPr sz="1200" spc="-5" dirty="0">
                <a:latin typeface="Times New Roman"/>
                <a:cs typeface="Times New Roman"/>
              </a:rPr>
              <a:t>costruire  </a:t>
            </a:r>
            <a:r>
              <a:rPr sz="1200" dirty="0">
                <a:latin typeface="Times New Roman"/>
                <a:cs typeface="Times New Roman"/>
              </a:rPr>
              <a:t>infiniti</a:t>
            </a:r>
            <a:r>
              <a:rPr sz="1200" spc="-5" dirty="0">
                <a:latin typeface="Times New Roman"/>
                <a:cs typeface="Times New Roman"/>
              </a:rPr>
              <a:t> racconti.</a:t>
            </a:r>
            <a:endParaRPr sz="1200">
              <a:latin typeface="Times New Roman"/>
              <a:cs typeface="Times New Roman"/>
            </a:endParaRPr>
          </a:p>
          <a:p>
            <a:pPr>
              <a:lnSpc>
                <a:spcPct val="100000"/>
              </a:lnSpc>
              <a:spcBef>
                <a:spcPts val="25"/>
              </a:spcBef>
            </a:pPr>
            <a:endParaRPr sz="1200">
              <a:latin typeface="Times New Roman"/>
              <a:cs typeface="Times New Roman"/>
            </a:endParaRPr>
          </a:p>
          <a:p>
            <a:pPr marL="12700" marR="6350" algn="just">
              <a:lnSpc>
                <a:spcPct val="95700"/>
              </a:lnSpc>
            </a:pPr>
            <a:r>
              <a:rPr sz="1200" spc="-10" dirty="0">
                <a:latin typeface="Times New Roman"/>
                <a:cs typeface="Times New Roman"/>
              </a:rPr>
              <a:t>“Il </a:t>
            </a:r>
            <a:r>
              <a:rPr sz="1200" spc="-5" dirty="0">
                <a:latin typeface="Times New Roman"/>
                <a:cs typeface="Times New Roman"/>
              </a:rPr>
              <a:t>rafforzato impegno delle banche </a:t>
            </a:r>
            <a:r>
              <a:rPr sz="1200" dirty="0">
                <a:latin typeface="Times New Roman"/>
                <a:cs typeface="Times New Roman"/>
              </a:rPr>
              <a:t>a investire </a:t>
            </a:r>
            <a:r>
              <a:rPr sz="1200" spc="-5" dirty="0">
                <a:latin typeface="Times New Roman"/>
                <a:cs typeface="Times New Roman"/>
              </a:rPr>
              <a:t>nei giovani </a:t>
            </a:r>
            <a:r>
              <a:rPr sz="1200" dirty="0">
                <a:latin typeface="Times New Roman"/>
                <a:cs typeface="Times New Roman"/>
              </a:rPr>
              <a:t>e </a:t>
            </a:r>
            <a:r>
              <a:rPr sz="1200" spc="-5" dirty="0">
                <a:latin typeface="Times New Roman"/>
                <a:cs typeface="Times New Roman"/>
              </a:rPr>
              <a:t>nella </a:t>
            </a:r>
            <a:r>
              <a:rPr sz="1200" dirty="0">
                <a:latin typeface="Times New Roman"/>
                <a:cs typeface="Times New Roman"/>
              </a:rPr>
              <a:t>cultura – ha </a:t>
            </a:r>
            <a:r>
              <a:rPr sz="1200" spc="-5" dirty="0">
                <a:latin typeface="Times New Roman"/>
                <a:cs typeface="Times New Roman"/>
              </a:rPr>
              <a:t>dichiarato </a:t>
            </a:r>
            <a:r>
              <a:rPr sz="1200" dirty="0">
                <a:latin typeface="Times New Roman"/>
                <a:cs typeface="Times New Roman"/>
              </a:rPr>
              <a:t>il  </a:t>
            </a:r>
            <a:r>
              <a:rPr sz="1200" spc="-5" dirty="0">
                <a:latin typeface="Times New Roman"/>
                <a:cs typeface="Times New Roman"/>
              </a:rPr>
              <a:t>Presidente dell’Abi, Antonio Patuelli </a:t>
            </a:r>
            <a:r>
              <a:rPr sz="1200" dirty="0">
                <a:latin typeface="Times New Roman"/>
                <a:cs typeface="Times New Roman"/>
              </a:rPr>
              <a:t>– </a:t>
            </a:r>
            <a:r>
              <a:rPr sz="1200" spc="-5" dirty="0">
                <a:latin typeface="Times New Roman"/>
                <a:cs typeface="Times New Roman"/>
              </a:rPr>
              <a:t>rappresenta un’occasione </a:t>
            </a:r>
            <a:r>
              <a:rPr sz="1200" dirty="0">
                <a:latin typeface="Times New Roman"/>
                <a:cs typeface="Times New Roman"/>
              </a:rPr>
              <a:t>importante </a:t>
            </a:r>
            <a:r>
              <a:rPr sz="1200" spc="-5" dirty="0">
                <a:latin typeface="Times New Roman"/>
                <a:cs typeface="Times New Roman"/>
              </a:rPr>
              <a:t>data ai </a:t>
            </a:r>
            <a:r>
              <a:rPr sz="1200" dirty="0">
                <a:latin typeface="Times New Roman"/>
                <a:cs typeface="Times New Roman"/>
              </a:rPr>
              <a:t>ragazzi </a:t>
            </a:r>
            <a:r>
              <a:rPr sz="1200" spc="-5" dirty="0">
                <a:latin typeface="Times New Roman"/>
                <a:cs typeface="Times New Roman"/>
              </a:rPr>
              <a:t>per  misurarsi con se stessi </a:t>
            </a:r>
            <a:r>
              <a:rPr sz="1200" dirty="0">
                <a:latin typeface="Times New Roman"/>
                <a:cs typeface="Times New Roman"/>
              </a:rPr>
              <a:t>e le molteplici possibilità di </a:t>
            </a:r>
            <a:r>
              <a:rPr sz="1200" spc="-5" dirty="0">
                <a:latin typeface="Times New Roman"/>
                <a:cs typeface="Times New Roman"/>
              </a:rPr>
              <a:t>partecipazione. </a:t>
            </a:r>
            <a:r>
              <a:rPr sz="1200" dirty="0">
                <a:latin typeface="Times New Roman"/>
                <a:cs typeface="Times New Roman"/>
              </a:rPr>
              <a:t>Ciò che </a:t>
            </a:r>
            <a:r>
              <a:rPr sz="1200" spc="-5" dirty="0">
                <a:latin typeface="Times New Roman"/>
                <a:cs typeface="Times New Roman"/>
              </a:rPr>
              <a:t>ci spinge </a:t>
            </a:r>
            <a:r>
              <a:rPr sz="1200" dirty="0">
                <a:latin typeface="Times New Roman"/>
                <a:cs typeface="Times New Roman"/>
              </a:rPr>
              <a:t>a </a:t>
            </a:r>
            <a:r>
              <a:rPr sz="1200" spc="-5" dirty="0">
                <a:latin typeface="Times New Roman"/>
                <a:cs typeface="Times New Roman"/>
              </a:rPr>
              <a:t>lavorare </a:t>
            </a:r>
            <a:r>
              <a:rPr sz="1200" dirty="0">
                <a:latin typeface="Times New Roman"/>
                <a:cs typeface="Times New Roman"/>
              </a:rPr>
              <a:t>in  </a:t>
            </a:r>
            <a:r>
              <a:rPr sz="1200" spc="-5" dirty="0">
                <a:latin typeface="Times New Roman"/>
                <a:cs typeface="Times New Roman"/>
              </a:rPr>
              <a:t>sinergia con scuole, </a:t>
            </a:r>
            <a:r>
              <a:rPr sz="1200" dirty="0">
                <a:latin typeface="Times New Roman"/>
                <a:cs typeface="Times New Roman"/>
              </a:rPr>
              <a:t>musei, </a:t>
            </a:r>
            <a:r>
              <a:rPr sz="1200" spc="-5" dirty="0">
                <a:latin typeface="Times New Roman"/>
                <a:cs typeface="Times New Roman"/>
              </a:rPr>
              <a:t>associazioni culturali </a:t>
            </a:r>
            <a:r>
              <a:rPr sz="1200" dirty="0">
                <a:latin typeface="Times New Roman"/>
                <a:cs typeface="Times New Roman"/>
              </a:rPr>
              <a:t>e </a:t>
            </a:r>
            <a:r>
              <a:rPr sz="1200" spc="-5" dirty="0">
                <a:latin typeface="Times New Roman"/>
                <a:cs typeface="Times New Roman"/>
              </a:rPr>
              <a:t>biblioteche </a:t>
            </a:r>
            <a:r>
              <a:rPr sz="1200" dirty="0">
                <a:latin typeface="Times New Roman"/>
                <a:cs typeface="Times New Roman"/>
              </a:rPr>
              <a:t>è la </a:t>
            </a:r>
            <a:r>
              <a:rPr sz="1200" spc="-5" dirty="0">
                <a:latin typeface="Times New Roman"/>
                <a:cs typeface="Times New Roman"/>
              </a:rPr>
              <a:t>comune certezza che </a:t>
            </a:r>
            <a:r>
              <a:rPr sz="1200" dirty="0">
                <a:latin typeface="Times New Roman"/>
                <a:cs typeface="Times New Roman"/>
              </a:rPr>
              <a:t>solo  mettendosi in </a:t>
            </a:r>
            <a:r>
              <a:rPr sz="1200" spc="-5" dirty="0">
                <a:latin typeface="Times New Roman"/>
                <a:cs typeface="Times New Roman"/>
              </a:rPr>
              <a:t>gioco </a:t>
            </a:r>
            <a:r>
              <a:rPr sz="1200" dirty="0">
                <a:latin typeface="Times New Roman"/>
                <a:cs typeface="Times New Roman"/>
              </a:rPr>
              <a:t>e </a:t>
            </a:r>
            <a:r>
              <a:rPr sz="1200" spc="-5" dirty="0">
                <a:latin typeface="Times New Roman"/>
                <a:cs typeface="Times New Roman"/>
              </a:rPr>
              <a:t>‘allenandosi’ </a:t>
            </a:r>
            <a:r>
              <a:rPr sz="1200" dirty="0">
                <a:latin typeface="Times New Roman"/>
                <a:cs typeface="Times New Roman"/>
              </a:rPr>
              <a:t>a </a:t>
            </a:r>
            <a:r>
              <a:rPr sz="1200" spc="-5" dirty="0">
                <a:latin typeface="Times New Roman"/>
                <a:cs typeface="Times New Roman"/>
              </a:rPr>
              <a:t>diventare </a:t>
            </a:r>
            <a:r>
              <a:rPr sz="1200" dirty="0">
                <a:latin typeface="Times New Roman"/>
                <a:cs typeface="Times New Roman"/>
              </a:rPr>
              <a:t>cittadini </a:t>
            </a:r>
            <a:r>
              <a:rPr sz="1200" spc="-5" dirty="0">
                <a:latin typeface="Times New Roman"/>
                <a:cs typeface="Times New Roman"/>
              </a:rPr>
              <a:t>attivi, capaci </a:t>
            </a:r>
            <a:r>
              <a:rPr sz="1200" dirty="0">
                <a:latin typeface="Times New Roman"/>
                <a:cs typeface="Times New Roman"/>
              </a:rPr>
              <a:t>di </a:t>
            </a:r>
            <a:r>
              <a:rPr sz="1200" spc="-5" dirty="0">
                <a:latin typeface="Times New Roman"/>
                <a:cs typeface="Times New Roman"/>
              </a:rPr>
              <a:t>progettualità </a:t>
            </a:r>
            <a:r>
              <a:rPr sz="1200" dirty="0">
                <a:latin typeface="Times New Roman"/>
                <a:cs typeface="Times New Roman"/>
              </a:rPr>
              <a:t>e di </a:t>
            </a:r>
            <a:r>
              <a:rPr sz="1200" spc="-5" dirty="0">
                <a:latin typeface="Times New Roman"/>
                <a:cs typeface="Times New Roman"/>
              </a:rPr>
              <a:t>relazioni,  avviene </a:t>
            </a:r>
            <a:r>
              <a:rPr sz="1200" dirty="0">
                <a:latin typeface="Times New Roman"/>
                <a:cs typeface="Times New Roman"/>
              </a:rPr>
              <a:t>la </a:t>
            </a:r>
            <a:r>
              <a:rPr sz="1200" spc="-5" dirty="0">
                <a:latin typeface="Times New Roman"/>
                <a:cs typeface="Times New Roman"/>
              </a:rPr>
              <a:t>formazione globale della persona, </a:t>
            </a:r>
            <a:r>
              <a:rPr sz="1200" dirty="0">
                <a:latin typeface="Times New Roman"/>
                <a:cs typeface="Times New Roman"/>
              </a:rPr>
              <a:t>in </a:t>
            </a:r>
            <a:r>
              <a:rPr sz="1200" spc="-5" dirty="0">
                <a:latin typeface="Times New Roman"/>
                <a:cs typeface="Times New Roman"/>
              </a:rPr>
              <a:t>grado </a:t>
            </a:r>
            <a:r>
              <a:rPr sz="1200" dirty="0">
                <a:latin typeface="Times New Roman"/>
                <a:cs typeface="Times New Roman"/>
              </a:rPr>
              <a:t>quindi di </a:t>
            </a:r>
            <a:r>
              <a:rPr sz="1200" spc="-5" dirty="0">
                <a:latin typeface="Times New Roman"/>
                <a:cs typeface="Times New Roman"/>
              </a:rPr>
              <a:t>costruire </a:t>
            </a:r>
            <a:r>
              <a:rPr sz="1200" dirty="0">
                <a:latin typeface="Times New Roman"/>
                <a:cs typeface="Times New Roman"/>
              </a:rPr>
              <a:t>il </a:t>
            </a:r>
            <a:r>
              <a:rPr sz="1200" spc="-5" dirty="0">
                <a:latin typeface="Times New Roman"/>
                <a:cs typeface="Times New Roman"/>
              </a:rPr>
              <a:t>proprio futuro </a:t>
            </a:r>
            <a:r>
              <a:rPr sz="1200" dirty="0">
                <a:latin typeface="Times New Roman"/>
                <a:cs typeface="Times New Roman"/>
              </a:rPr>
              <a:t>e </a:t>
            </a:r>
            <a:r>
              <a:rPr sz="1200" spc="-5" dirty="0">
                <a:latin typeface="Times New Roman"/>
                <a:cs typeface="Times New Roman"/>
              </a:rPr>
              <a:t>quello  del</a:t>
            </a:r>
            <a:r>
              <a:rPr sz="1200" spc="95" dirty="0">
                <a:latin typeface="Times New Roman"/>
                <a:cs typeface="Times New Roman"/>
              </a:rPr>
              <a:t> </a:t>
            </a:r>
            <a:r>
              <a:rPr sz="1200" spc="-5" dirty="0">
                <a:latin typeface="Times New Roman"/>
                <a:cs typeface="Times New Roman"/>
              </a:rPr>
              <a:t>Paese.</a:t>
            </a:r>
            <a:r>
              <a:rPr sz="1200" spc="105" dirty="0">
                <a:latin typeface="Times New Roman"/>
                <a:cs typeface="Times New Roman"/>
              </a:rPr>
              <a:t> </a:t>
            </a:r>
            <a:r>
              <a:rPr sz="1200" spc="-10" dirty="0">
                <a:latin typeface="Times New Roman"/>
                <a:cs typeface="Times New Roman"/>
              </a:rPr>
              <a:t>Lo</a:t>
            </a:r>
            <a:r>
              <a:rPr sz="1200" spc="100" dirty="0">
                <a:latin typeface="Times New Roman"/>
                <a:cs typeface="Times New Roman"/>
              </a:rPr>
              <a:t> </a:t>
            </a:r>
            <a:r>
              <a:rPr sz="1200" dirty="0">
                <a:latin typeface="Times New Roman"/>
                <a:cs typeface="Times New Roman"/>
              </a:rPr>
              <a:t>sviluppo</a:t>
            </a:r>
            <a:r>
              <a:rPr sz="1200" spc="95" dirty="0">
                <a:latin typeface="Times New Roman"/>
                <a:cs typeface="Times New Roman"/>
              </a:rPr>
              <a:t> </a:t>
            </a:r>
            <a:r>
              <a:rPr sz="1200" spc="-5" dirty="0">
                <a:latin typeface="Times New Roman"/>
                <a:cs typeface="Times New Roman"/>
              </a:rPr>
              <a:t>delle</a:t>
            </a:r>
            <a:r>
              <a:rPr sz="1200" spc="85" dirty="0">
                <a:latin typeface="Times New Roman"/>
                <a:cs typeface="Times New Roman"/>
              </a:rPr>
              <a:t> </a:t>
            </a:r>
            <a:r>
              <a:rPr sz="1200" spc="-5" dirty="0">
                <a:latin typeface="Times New Roman"/>
                <a:cs typeface="Times New Roman"/>
              </a:rPr>
              <a:t>proprie</a:t>
            </a:r>
            <a:r>
              <a:rPr sz="1200" spc="100" dirty="0">
                <a:latin typeface="Times New Roman"/>
                <a:cs typeface="Times New Roman"/>
              </a:rPr>
              <a:t> </a:t>
            </a:r>
            <a:r>
              <a:rPr sz="1200" spc="-5" dirty="0">
                <a:latin typeface="Times New Roman"/>
                <a:cs typeface="Times New Roman"/>
              </a:rPr>
              <a:t>competenze</a:t>
            </a:r>
            <a:r>
              <a:rPr sz="1200" spc="105" dirty="0">
                <a:latin typeface="Times New Roman"/>
                <a:cs typeface="Times New Roman"/>
              </a:rPr>
              <a:t> </a:t>
            </a:r>
            <a:r>
              <a:rPr sz="1200" dirty="0">
                <a:latin typeface="Times New Roman"/>
                <a:cs typeface="Times New Roman"/>
              </a:rPr>
              <a:t>è</a:t>
            </a:r>
            <a:r>
              <a:rPr sz="1200" spc="85" dirty="0">
                <a:latin typeface="Times New Roman"/>
                <a:cs typeface="Times New Roman"/>
              </a:rPr>
              <a:t> </a:t>
            </a:r>
            <a:r>
              <a:rPr sz="1200" spc="-5" dirty="0">
                <a:latin typeface="Times New Roman"/>
                <a:cs typeface="Times New Roman"/>
              </a:rPr>
              <a:t>infatti</a:t>
            </a:r>
            <a:r>
              <a:rPr sz="1200" spc="100" dirty="0">
                <a:latin typeface="Times New Roman"/>
                <a:cs typeface="Times New Roman"/>
              </a:rPr>
              <a:t> </a:t>
            </a:r>
            <a:r>
              <a:rPr sz="1200" spc="-5" dirty="0">
                <a:latin typeface="Times New Roman"/>
                <a:cs typeface="Times New Roman"/>
              </a:rPr>
              <a:t>alla</a:t>
            </a:r>
            <a:r>
              <a:rPr sz="1200" spc="85" dirty="0">
                <a:latin typeface="Times New Roman"/>
                <a:cs typeface="Times New Roman"/>
              </a:rPr>
              <a:t> </a:t>
            </a:r>
            <a:r>
              <a:rPr sz="1200" dirty="0">
                <a:latin typeface="Times New Roman"/>
                <a:cs typeface="Times New Roman"/>
              </a:rPr>
              <a:t>base</a:t>
            </a:r>
            <a:r>
              <a:rPr sz="1200" spc="90" dirty="0">
                <a:latin typeface="Times New Roman"/>
                <a:cs typeface="Times New Roman"/>
              </a:rPr>
              <a:t> </a:t>
            </a:r>
            <a:r>
              <a:rPr sz="1200" spc="-5" dirty="0">
                <a:latin typeface="Times New Roman"/>
                <a:cs typeface="Times New Roman"/>
              </a:rPr>
              <a:t>del</a:t>
            </a:r>
            <a:r>
              <a:rPr sz="1200" spc="95" dirty="0">
                <a:latin typeface="Times New Roman"/>
                <a:cs typeface="Times New Roman"/>
              </a:rPr>
              <a:t> </a:t>
            </a:r>
            <a:r>
              <a:rPr sz="1200" dirty="0">
                <a:latin typeface="Times New Roman"/>
                <a:cs typeface="Times New Roman"/>
              </a:rPr>
              <a:t>progresso</a:t>
            </a:r>
            <a:r>
              <a:rPr sz="1200" spc="95" dirty="0">
                <a:latin typeface="Times New Roman"/>
                <a:cs typeface="Times New Roman"/>
              </a:rPr>
              <a:t> </a:t>
            </a:r>
            <a:r>
              <a:rPr sz="1200" spc="-5" dirty="0">
                <a:latin typeface="Times New Roman"/>
                <a:cs typeface="Times New Roman"/>
              </a:rPr>
              <a:t>economico,</a:t>
            </a:r>
            <a:r>
              <a:rPr sz="1200" spc="95" dirty="0">
                <a:latin typeface="Times New Roman"/>
                <a:cs typeface="Times New Roman"/>
              </a:rPr>
              <a:t> </a:t>
            </a:r>
            <a:r>
              <a:rPr sz="1200" spc="-5" dirty="0">
                <a:latin typeface="Times New Roman"/>
                <a:cs typeface="Times New Roman"/>
              </a:rPr>
              <a:t>della</a:t>
            </a:r>
            <a:endParaRPr sz="1200">
              <a:latin typeface="Times New Roman"/>
              <a:cs typeface="Times New Roman"/>
            </a:endParaRPr>
          </a:p>
        </p:txBody>
      </p:sp>
      <p:sp>
        <p:nvSpPr>
          <p:cNvPr id="7" name="object 7"/>
          <p:cNvSpPr/>
          <p:nvPr/>
        </p:nvSpPr>
        <p:spPr>
          <a:xfrm>
            <a:off x="2156079" y="2119883"/>
            <a:ext cx="3247897" cy="89547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800" cy="925004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521835">
              <a:lnSpc>
                <a:spcPts val="1839"/>
              </a:lnSpc>
            </a:pPr>
            <a:r>
              <a:rPr sz="1600" b="1" spc="-15" dirty="0">
                <a:latin typeface="Arial"/>
                <a:cs typeface="Arial"/>
              </a:rPr>
              <a:t>O</a:t>
            </a:r>
            <a:r>
              <a:rPr sz="1600" b="1" spc="-5" dirty="0">
                <a:latin typeface="Arial"/>
                <a:cs typeface="Arial"/>
              </a:rPr>
              <a:t>ltrel</a:t>
            </a:r>
            <a:r>
              <a:rPr sz="1600" b="1" spc="5" dirty="0">
                <a:latin typeface="Arial"/>
                <a:cs typeface="Arial"/>
              </a:rPr>
              <a:t>e</a:t>
            </a:r>
            <a:r>
              <a:rPr sz="1600" b="1" spc="-5" dirty="0">
                <a:latin typeface="Arial"/>
                <a:cs typeface="Arial"/>
              </a:rPr>
              <a:t>co</a:t>
            </a:r>
            <a:r>
              <a:rPr sz="1600" b="1" dirty="0">
                <a:latin typeface="Arial"/>
                <a:cs typeface="Arial"/>
              </a:rPr>
              <a:t>l</a:t>
            </a:r>
            <a:r>
              <a:rPr sz="1600" b="1" spc="-5" dirty="0">
                <a:latin typeface="Arial"/>
                <a:cs typeface="Arial"/>
              </a:rPr>
              <a:t>o</a:t>
            </a:r>
            <a:r>
              <a:rPr sz="1600" b="1" spc="-15" dirty="0">
                <a:latin typeface="Arial"/>
                <a:cs typeface="Arial"/>
              </a:rPr>
              <a:t>n</a:t>
            </a:r>
            <a:r>
              <a:rPr sz="1600" b="1" dirty="0">
                <a:latin typeface="Arial"/>
                <a:cs typeface="Arial"/>
              </a:rPr>
              <a:t>ne</a:t>
            </a:r>
            <a:r>
              <a:rPr sz="1600" b="1" spc="-5" dirty="0">
                <a:latin typeface="Arial"/>
                <a:cs typeface="Arial"/>
              </a:rPr>
              <a:t>.</a:t>
            </a:r>
            <a:r>
              <a:rPr sz="1600" b="1" spc="5" dirty="0">
                <a:latin typeface="Arial"/>
                <a:cs typeface="Arial"/>
              </a:rPr>
              <a:t>i</a:t>
            </a:r>
            <a:r>
              <a:rPr sz="1600" b="1" spc="-5" dirty="0">
                <a:latin typeface="Arial"/>
                <a:cs typeface="Arial"/>
              </a:rPr>
              <a:t>t  10 marzo</a:t>
            </a:r>
            <a:r>
              <a:rPr sz="1600" b="1" spc="-30"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ts val="1380"/>
              </a:lnSpc>
              <a:spcBef>
                <a:spcPts val="975"/>
              </a:spcBef>
            </a:pPr>
            <a:r>
              <a:rPr sz="1200" spc="-5" dirty="0">
                <a:latin typeface="Times New Roman"/>
                <a:cs typeface="Times New Roman"/>
              </a:rPr>
              <a:t>convivenza civile </a:t>
            </a:r>
            <a:r>
              <a:rPr sz="1200" dirty="0">
                <a:latin typeface="Times New Roman"/>
                <a:cs typeface="Times New Roman"/>
              </a:rPr>
              <a:t>e della </a:t>
            </a:r>
            <a:r>
              <a:rPr sz="1200" spc="-5" dirty="0">
                <a:latin typeface="Times New Roman"/>
                <a:cs typeface="Times New Roman"/>
              </a:rPr>
              <a:t>partecipazione alla </a:t>
            </a:r>
            <a:r>
              <a:rPr sz="1200" dirty="0">
                <a:latin typeface="Times New Roman"/>
                <a:cs typeface="Times New Roman"/>
              </a:rPr>
              <a:t>vita </a:t>
            </a:r>
            <a:r>
              <a:rPr sz="1200" spc="-5" dirty="0">
                <a:latin typeface="Times New Roman"/>
                <a:cs typeface="Times New Roman"/>
              </a:rPr>
              <a:t>democratica. </a:t>
            </a:r>
            <a:r>
              <a:rPr sz="1200" spc="-10" dirty="0">
                <a:latin typeface="Times New Roman"/>
                <a:cs typeface="Times New Roman"/>
              </a:rPr>
              <a:t>In </a:t>
            </a:r>
            <a:r>
              <a:rPr sz="1200" dirty="0">
                <a:latin typeface="Times New Roman"/>
                <a:cs typeface="Times New Roman"/>
              </a:rPr>
              <a:t>questo </a:t>
            </a:r>
            <a:r>
              <a:rPr sz="1200" spc="-5" dirty="0">
                <a:latin typeface="Times New Roman"/>
                <a:cs typeface="Times New Roman"/>
              </a:rPr>
              <a:t>senso </a:t>
            </a:r>
            <a:r>
              <a:rPr sz="1200" dirty="0">
                <a:latin typeface="Times New Roman"/>
                <a:cs typeface="Times New Roman"/>
              </a:rPr>
              <a:t>– </a:t>
            </a:r>
            <a:r>
              <a:rPr sz="1200" spc="5" dirty="0">
                <a:latin typeface="Times New Roman"/>
                <a:cs typeface="Times New Roman"/>
              </a:rPr>
              <a:t>ha </a:t>
            </a:r>
            <a:r>
              <a:rPr sz="1200" dirty="0">
                <a:latin typeface="Times New Roman"/>
                <a:cs typeface="Times New Roman"/>
              </a:rPr>
              <a:t>concluso  </a:t>
            </a:r>
            <a:r>
              <a:rPr sz="1200" spc="-5" dirty="0">
                <a:latin typeface="Times New Roman"/>
                <a:cs typeface="Times New Roman"/>
              </a:rPr>
              <a:t>Patuelli </a:t>
            </a:r>
            <a:r>
              <a:rPr sz="1200" dirty="0">
                <a:latin typeface="Times New Roman"/>
                <a:cs typeface="Times New Roman"/>
              </a:rPr>
              <a:t>– un ruolo di indirizzo </a:t>
            </a:r>
            <a:r>
              <a:rPr sz="1200" spc="-5" dirty="0">
                <a:latin typeface="Times New Roman"/>
                <a:cs typeface="Times New Roman"/>
              </a:rPr>
              <a:t>deve essere </a:t>
            </a:r>
            <a:r>
              <a:rPr sz="1200" dirty="0">
                <a:latin typeface="Times New Roman"/>
                <a:cs typeface="Times New Roman"/>
              </a:rPr>
              <a:t>svolto </a:t>
            </a:r>
            <a:r>
              <a:rPr sz="1200" spc="-5" dirty="0">
                <a:latin typeface="Times New Roman"/>
                <a:cs typeface="Times New Roman"/>
              </a:rPr>
              <a:t>anche dalla </a:t>
            </a:r>
            <a:r>
              <a:rPr sz="1200" dirty="0">
                <a:latin typeface="Times New Roman"/>
                <a:cs typeface="Times New Roman"/>
              </a:rPr>
              <a:t>comunità </a:t>
            </a:r>
            <a:r>
              <a:rPr sz="1200" spc="-5" dirty="0">
                <a:latin typeface="Times New Roman"/>
                <a:cs typeface="Times New Roman"/>
              </a:rPr>
              <a:t>economica </a:t>
            </a:r>
            <a:r>
              <a:rPr sz="1200" dirty="0">
                <a:latin typeface="Times New Roman"/>
                <a:cs typeface="Times New Roman"/>
              </a:rPr>
              <a:t>tutta, </a:t>
            </a:r>
            <a:r>
              <a:rPr sz="1200" spc="-5" dirty="0">
                <a:latin typeface="Times New Roman"/>
                <a:cs typeface="Times New Roman"/>
              </a:rPr>
              <a:t>nella  consapevolezza che attraverso </a:t>
            </a:r>
            <a:r>
              <a:rPr sz="1200" dirty="0">
                <a:latin typeface="Times New Roman"/>
                <a:cs typeface="Times New Roman"/>
              </a:rPr>
              <a:t>la promozione </a:t>
            </a:r>
            <a:r>
              <a:rPr sz="1200" spc="5" dirty="0">
                <a:latin typeface="Times New Roman"/>
                <a:cs typeface="Times New Roman"/>
              </a:rPr>
              <a:t>della </a:t>
            </a:r>
            <a:r>
              <a:rPr sz="1200" dirty="0">
                <a:latin typeface="Times New Roman"/>
                <a:cs typeface="Times New Roman"/>
              </a:rPr>
              <a:t>conoscenza anche </a:t>
            </a:r>
            <a:r>
              <a:rPr sz="1200" spc="-5" dirty="0">
                <a:latin typeface="Times New Roman"/>
                <a:cs typeface="Times New Roman"/>
              </a:rPr>
              <a:t>presso </a:t>
            </a:r>
            <a:r>
              <a:rPr sz="1200" dirty="0">
                <a:latin typeface="Times New Roman"/>
                <a:cs typeface="Times New Roman"/>
              </a:rPr>
              <a:t>i più </a:t>
            </a:r>
            <a:r>
              <a:rPr sz="1200" spc="-5" dirty="0">
                <a:latin typeface="Times New Roman"/>
                <a:cs typeface="Times New Roman"/>
              </a:rPr>
              <a:t>giovani si possa  realizzare </a:t>
            </a:r>
            <a:r>
              <a:rPr sz="1200" dirty="0">
                <a:latin typeface="Times New Roman"/>
                <a:cs typeface="Times New Roman"/>
              </a:rPr>
              <a:t>un più </a:t>
            </a:r>
            <a:r>
              <a:rPr sz="1200" spc="-5" dirty="0">
                <a:latin typeface="Times New Roman"/>
                <a:cs typeface="Times New Roman"/>
              </a:rPr>
              <a:t>diffuso senso </a:t>
            </a:r>
            <a:r>
              <a:rPr sz="1200" dirty="0">
                <a:latin typeface="Times New Roman"/>
                <a:cs typeface="Times New Roman"/>
              </a:rPr>
              <a:t>di </a:t>
            </a:r>
            <a:r>
              <a:rPr sz="1200" spc="-5" dirty="0">
                <a:latin typeface="Times New Roman"/>
                <a:cs typeface="Times New Roman"/>
              </a:rPr>
              <a:t>responsabilità, per </a:t>
            </a:r>
            <a:r>
              <a:rPr sz="1200" dirty="0">
                <a:latin typeface="Times New Roman"/>
                <a:cs typeface="Times New Roman"/>
              </a:rPr>
              <a:t>una più </a:t>
            </a:r>
            <a:r>
              <a:rPr sz="1200" spc="-5" dirty="0">
                <a:latin typeface="Times New Roman"/>
                <a:cs typeface="Times New Roman"/>
              </a:rPr>
              <a:t>ampia </a:t>
            </a:r>
            <a:r>
              <a:rPr sz="1200" dirty="0">
                <a:latin typeface="Times New Roman"/>
                <a:cs typeface="Times New Roman"/>
              </a:rPr>
              <a:t>e duratura </a:t>
            </a:r>
            <a:r>
              <a:rPr sz="1200" spc="-5" dirty="0">
                <a:latin typeface="Times New Roman"/>
                <a:cs typeface="Times New Roman"/>
              </a:rPr>
              <a:t>crescita dei </a:t>
            </a:r>
            <a:r>
              <a:rPr sz="1200" dirty="0">
                <a:latin typeface="Times New Roman"/>
                <a:cs typeface="Times New Roman"/>
              </a:rPr>
              <a:t>nostri  </a:t>
            </a:r>
            <a:r>
              <a:rPr sz="1200" spc="-5" dirty="0">
                <a:latin typeface="Times New Roman"/>
                <a:cs typeface="Times New Roman"/>
              </a:rPr>
              <a:t>territori”.</a:t>
            </a:r>
            <a:endParaRPr sz="1200">
              <a:latin typeface="Times New Roman"/>
              <a:cs typeface="Times New Roman"/>
            </a:endParaRPr>
          </a:p>
          <a:p>
            <a:pPr>
              <a:lnSpc>
                <a:spcPct val="100000"/>
              </a:lnSpc>
              <a:spcBef>
                <a:spcPts val="30"/>
              </a:spcBef>
            </a:pPr>
            <a:endParaRPr sz="1150">
              <a:latin typeface="Times New Roman"/>
              <a:cs typeface="Times New Roman"/>
            </a:endParaRPr>
          </a:p>
          <a:p>
            <a:pPr marL="12700" marR="5080" algn="just">
              <a:lnSpc>
                <a:spcPct val="95900"/>
              </a:lnSpc>
            </a:pPr>
            <a:r>
              <a:rPr sz="1200" spc="-5" dirty="0">
                <a:latin typeface="Times New Roman"/>
                <a:cs typeface="Times New Roman"/>
              </a:rPr>
              <a:t>L’importanza sociale </a:t>
            </a:r>
            <a:r>
              <a:rPr sz="1200" dirty="0">
                <a:latin typeface="Times New Roman"/>
                <a:cs typeface="Times New Roman"/>
              </a:rPr>
              <a:t>e </a:t>
            </a:r>
            <a:r>
              <a:rPr sz="1200" spc="-5" dirty="0">
                <a:latin typeface="Times New Roman"/>
                <a:cs typeface="Times New Roman"/>
              </a:rPr>
              <a:t>culturale della manifestazione </a:t>
            </a:r>
            <a:r>
              <a:rPr sz="1200" dirty="0">
                <a:latin typeface="Times New Roman"/>
                <a:cs typeface="Times New Roman"/>
              </a:rPr>
              <a:t>è </a:t>
            </a:r>
            <a:r>
              <a:rPr sz="1200" spc="-5" dirty="0">
                <a:latin typeface="Times New Roman"/>
                <a:cs typeface="Times New Roman"/>
              </a:rPr>
              <a:t>quest’anno </a:t>
            </a:r>
            <a:r>
              <a:rPr sz="1200" dirty="0">
                <a:latin typeface="Times New Roman"/>
                <a:cs typeface="Times New Roman"/>
              </a:rPr>
              <a:t>testimoniata anche dalla media  </a:t>
            </a:r>
            <a:r>
              <a:rPr sz="1200" spc="-5" dirty="0">
                <a:latin typeface="Times New Roman"/>
                <a:cs typeface="Times New Roman"/>
              </a:rPr>
              <a:t>partnership </a:t>
            </a:r>
            <a:r>
              <a:rPr sz="1200" dirty="0">
                <a:latin typeface="Times New Roman"/>
                <a:cs typeface="Times New Roman"/>
              </a:rPr>
              <a:t>della </a:t>
            </a:r>
            <a:r>
              <a:rPr sz="1200" spc="-5" dirty="0">
                <a:latin typeface="Times New Roman"/>
                <a:cs typeface="Times New Roman"/>
              </a:rPr>
              <a:t>RAI. </a:t>
            </a:r>
            <a:r>
              <a:rPr sz="1200" dirty="0">
                <a:latin typeface="Times New Roman"/>
                <a:cs typeface="Times New Roman"/>
              </a:rPr>
              <a:t>Che il </a:t>
            </a:r>
            <a:r>
              <a:rPr sz="1200" spc="-5" dirty="0">
                <a:latin typeface="Times New Roman"/>
                <a:cs typeface="Times New Roman"/>
              </a:rPr>
              <a:t>servizio pubblico riconosca </a:t>
            </a:r>
            <a:r>
              <a:rPr sz="1200" dirty="0">
                <a:latin typeface="Times New Roman"/>
                <a:cs typeface="Times New Roman"/>
              </a:rPr>
              <a:t>il </a:t>
            </a:r>
            <a:r>
              <a:rPr sz="1200" spc="-5" dirty="0">
                <a:latin typeface="Times New Roman"/>
                <a:cs typeface="Times New Roman"/>
              </a:rPr>
              <a:t>valore educativo del Festival </a:t>
            </a:r>
            <a:r>
              <a:rPr sz="1200" dirty="0">
                <a:latin typeface="Times New Roman"/>
                <a:cs typeface="Times New Roman"/>
              </a:rPr>
              <a:t>per i  </a:t>
            </a:r>
            <a:r>
              <a:rPr sz="1200" spc="-5" dirty="0">
                <a:latin typeface="Times New Roman"/>
                <a:cs typeface="Times New Roman"/>
              </a:rPr>
              <a:t>giovani </a:t>
            </a:r>
            <a:r>
              <a:rPr sz="1200" dirty="0">
                <a:latin typeface="Times New Roman"/>
                <a:cs typeface="Times New Roman"/>
              </a:rPr>
              <a:t>è un </a:t>
            </a:r>
            <a:r>
              <a:rPr sz="1200" spc="-5" dirty="0">
                <a:latin typeface="Times New Roman"/>
                <a:cs typeface="Times New Roman"/>
              </a:rPr>
              <a:t>contributo particolarmente significativo al rafforzamento</a:t>
            </a:r>
            <a:r>
              <a:rPr sz="1200" spc="60" dirty="0">
                <a:latin typeface="Times New Roman"/>
                <a:cs typeface="Times New Roman"/>
              </a:rPr>
              <a:t> </a:t>
            </a:r>
            <a:r>
              <a:rPr sz="1200" dirty="0">
                <a:latin typeface="Times New Roman"/>
                <a:cs typeface="Times New Roman"/>
              </a:rPr>
              <a:t>dell’iniziativa.</a:t>
            </a:r>
            <a:endParaRPr sz="1200">
              <a:latin typeface="Times New Roman"/>
              <a:cs typeface="Times New Roman"/>
            </a:endParaRPr>
          </a:p>
          <a:p>
            <a:pPr>
              <a:lnSpc>
                <a:spcPct val="100000"/>
              </a:lnSpc>
            </a:pPr>
            <a:endParaRPr sz="1250">
              <a:latin typeface="Times New Roman"/>
              <a:cs typeface="Times New Roman"/>
            </a:endParaRPr>
          </a:p>
          <a:p>
            <a:pPr marL="12700" marR="6350" algn="just">
              <a:lnSpc>
                <a:spcPts val="1380"/>
              </a:lnSpc>
              <a:spcBef>
                <a:spcPts val="5"/>
              </a:spcBef>
            </a:pPr>
            <a:r>
              <a:rPr sz="1200" dirty="0">
                <a:latin typeface="Times New Roman"/>
                <a:cs typeface="Times New Roman"/>
              </a:rPr>
              <a:t>Oltre </a:t>
            </a:r>
            <a:r>
              <a:rPr sz="1200" spc="-5" dirty="0">
                <a:latin typeface="Times New Roman"/>
                <a:cs typeface="Times New Roman"/>
              </a:rPr>
              <a:t>80 gli eventi culturali che si svolgeranno </a:t>
            </a:r>
            <a:r>
              <a:rPr sz="1200" dirty="0">
                <a:latin typeface="Times New Roman"/>
                <a:cs typeface="Times New Roman"/>
              </a:rPr>
              <a:t>in tutta la </a:t>
            </a:r>
            <a:r>
              <a:rPr sz="1200" spc="-5" dirty="0">
                <a:latin typeface="Times New Roman"/>
                <a:cs typeface="Times New Roman"/>
              </a:rPr>
              <a:t>penisola </a:t>
            </a:r>
            <a:r>
              <a:rPr sz="1200" dirty="0">
                <a:latin typeface="Times New Roman"/>
                <a:cs typeface="Times New Roman"/>
              </a:rPr>
              <a:t>in 60 </a:t>
            </a:r>
            <a:r>
              <a:rPr sz="1200" spc="-5" dirty="0">
                <a:latin typeface="Times New Roman"/>
                <a:cs typeface="Times New Roman"/>
              </a:rPr>
              <a:t>città. </a:t>
            </a:r>
            <a:r>
              <a:rPr sz="1200" dirty="0">
                <a:latin typeface="Times New Roman"/>
                <a:cs typeface="Times New Roman"/>
              </a:rPr>
              <a:t>I </a:t>
            </a:r>
            <a:r>
              <a:rPr sz="1200" spc="-5" dirty="0">
                <a:latin typeface="Times New Roman"/>
                <a:cs typeface="Times New Roman"/>
              </a:rPr>
              <a:t>laboratori </a:t>
            </a:r>
            <a:r>
              <a:rPr sz="1200" dirty="0">
                <a:latin typeface="Times New Roman"/>
                <a:cs typeface="Times New Roman"/>
              </a:rPr>
              <a:t>e le </a:t>
            </a:r>
            <a:r>
              <a:rPr sz="1200" spc="-5" dirty="0">
                <a:latin typeface="Times New Roman"/>
                <a:cs typeface="Times New Roman"/>
              </a:rPr>
              <a:t>altre  attività proposte, coordinati dalle </a:t>
            </a:r>
            <a:r>
              <a:rPr sz="1200" dirty="0">
                <a:latin typeface="Times New Roman"/>
                <a:cs typeface="Times New Roman"/>
              </a:rPr>
              <a:t>banche </a:t>
            </a:r>
            <a:r>
              <a:rPr sz="1200" spc="-5" dirty="0">
                <a:latin typeface="Times New Roman"/>
                <a:cs typeface="Times New Roman"/>
              </a:rPr>
              <a:t>con </a:t>
            </a:r>
            <a:r>
              <a:rPr sz="1200" spc="5" dirty="0">
                <a:latin typeface="Times New Roman"/>
                <a:cs typeface="Times New Roman"/>
              </a:rPr>
              <a:t>la </a:t>
            </a:r>
            <a:r>
              <a:rPr sz="1200" spc="-5" dirty="0">
                <a:latin typeface="Times New Roman"/>
                <a:cs typeface="Times New Roman"/>
              </a:rPr>
              <a:t>collaborazione </a:t>
            </a:r>
            <a:r>
              <a:rPr sz="1200" dirty="0">
                <a:latin typeface="Times New Roman"/>
                <a:cs typeface="Times New Roman"/>
              </a:rPr>
              <a:t>di scuole, musei, </a:t>
            </a:r>
            <a:r>
              <a:rPr sz="1200" spc="-5" dirty="0">
                <a:latin typeface="Times New Roman"/>
                <a:cs typeface="Times New Roman"/>
              </a:rPr>
              <a:t>biblioteche </a:t>
            </a:r>
            <a:r>
              <a:rPr sz="1200" dirty="0">
                <a:latin typeface="Times New Roman"/>
                <a:cs typeface="Times New Roman"/>
              </a:rPr>
              <a:t>e  </a:t>
            </a:r>
            <a:r>
              <a:rPr sz="1200" spc="-5" dirty="0">
                <a:latin typeface="Times New Roman"/>
                <a:cs typeface="Times New Roman"/>
              </a:rPr>
              <a:t>operatori culturali, si svilupperanno attorno ad </a:t>
            </a:r>
            <a:r>
              <a:rPr sz="1200" dirty="0">
                <a:latin typeface="Times New Roman"/>
                <a:cs typeface="Times New Roman"/>
              </a:rPr>
              <a:t>un unico tema </a:t>
            </a:r>
            <a:r>
              <a:rPr sz="1200" spc="-5" dirty="0">
                <a:latin typeface="Times New Roman"/>
                <a:cs typeface="Times New Roman"/>
              </a:rPr>
              <a:t>ispiratore, declinato </a:t>
            </a:r>
            <a:r>
              <a:rPr sz="1200" dirty="0">
                <a:latin typeface="Times New Roman"/>
                <a:cs typeface="Times New Roman"/>
              </a:rPr>
              <a:t>da </a:t>
            </a:r>
            <a:r>
              <a:rPr sz="1200" spc="-5" dirty="0">
                <a:latin typeface="Times New Roman"/>
                <a:cs typeface="Times New Roman"/>
              </a:rPr>
              <a:t>ciascuna realtà  con </a:t>
            </a:r>
            <a:r>
              <a:rPr sz="1200" dirty="0">
                <a:latin typeface="Times New Roman"/>
                <a:cs typeface="Times New Roman"/>
              </a:rPr>
              <a:t>strumenti </a:t>
            </a:r>
            <a:r>
              <a:rPr sz="1200" spc="-5" dirty="0">
                <a:latin typeface="Times New Roman"/>
                <a:cs typeface="Times New Roman"/>
              </a:rPr>
              <a:t>diversi </a:t>
            </a:r>
            <a:r>
              <a:rPr sz="1200" dirty="0">
                <a:latin typeface="Times New Roman"/>
                <a:cs typeface="Times New Roman"/>
              </a:rPr>
              <a:t>e </a:t>
            </a:r>
            <a:r>
              <a:rPr sz="1200" spc="-10" dirty="0">
                <a:latin typeface="Times New Roman"/>
                <a:cs typeface="Times New Roman"/>
              </a:rPr>
              <a:t>da </a:t>
            </a:r>
            <a:r>
              <a:rPr sz="1200" dirty="0">
                <a:latin typeface="Times New Roman"/>
                <a:cs typeface="Times New Roman"/>
              </a:rPr>
              <a:t>punti di </a:t>
            </a:r>
            <a:r>
              <a:rPr sz="1200" spc="-5" dirty="0">
                <a:latin typeface="Times New Roman"/>
                <a:cs typeface="Times New Roman"/>
              </a:rPr>
              <a:t>vista differenti, alla </a:t>
            </a:r>
            <a:r>
              <a:rPr sz="1200" dirty="0">
                <a:latin typeface="Times New Roman"/>
                <a:cs typeface="Times New Roman"/>
              </a:rPr>
              <a:t>luce </a:t>
            </a:r>
            <a:r>
              <a:rPr sz="1200" spc="-5" dirty="0">
                <a:latin typeface="Times New Roman"/>
                <a:cs typeface="Times New Roman"/>
              </a:rPr>
              <a:t>delle proprie specificità </a:t>
            </a:r>
            <a:r>
              <a:rPr sz="1200" dirty="0">
                <a:latin typeface="Times New Roman"/>
                <a:cs typeface="Times New Roman"/>
              </a:rPr>
              <a:t>e di </a:t>
            </a:r>
            <a:r>
              <a:rPr sz="1200" spc="-5" dirty="0">
                <a:latin typeface="Times New Roman"/>
                <a:cs typeface="Times New Roman"/>
              </a:rPr>
              <a:t>quelle del  territorio </a:t>
            </a:r>
            <a:r>
              <a:rPr sz="1200" dirty="0">
                <a:latin typeface="Times New Roman"/>
                <a:cs typeface="Times New Roman"/>
              </a:rPr>
              <a:t>di</a:t>
            </a:r>
            <a:r>
              <a:rPr sz="1200" spc="5" dirty="0">
                <a:latin typeface="Times New Roman"/>
                <a:cs typeface="Times New Roman"/>
              </a:rPr>
              <a:t> </a:t>
            </a:r>
            <a:r>
              <a:rPr sz="1200" spc="-5" dirty="0">
                <a:latin typeface="Times New Roman"/>
                <a:cs typeface="Times New Roman"/>
              </a:rPr>
              <a:t>appartenenza.</a:t>
            </a:r>
            <a:endParaRPr sz="1200">
              <a:latin typeface="Times New Roman"/>
              <a:cs typeface="Times New Roman"/>
            </a:endParaRPr>
          </a:p>
          <a:p>
            <a:pPr>
              <a:lnSpc>
                <a:spcPct val="100000"/>
              </a:lnSpc>
              <a:spcBef>
                <a:spcPts val="45"/>
              </a:spcBef>
            </a:pPr>
            <a:endParaRPr sz="1150">
              <a:latin typeface="Times New Roman"/>
              <a:cs typeface="Times New Roman"/>
            </a:endParaRPr>
          </a:p>
          <a:p>
            <a:pPr marL="12700" marR="5080" algn="just">
              <a:lnSpc>
                <a:spcPct val="95700"/>
              </a:lnSpc>
            </a:pPr>
            <a:r>
              <a:rPr sz="1200" spc="-5" dirty="0">
                <a:latin typeface="Times New Roman"/>
                <a:cs typeface="Times New Roman"/>
              </a:rPr>
              <a:t>Per questa </a:t>
            </a:r>
            <a:r>
              <a:rPr sz="1200" dirty="0">
                <a:latin typeface="Times New Roman"/>
                <a:cs typeface="Times New Roman"/>
              </a:rPr>
              <a:t>seconda edizione </a:t>
            </a:r>
            <a:r>
              <a:rPr sz="1200" spc="-5" dirty="0">
                <a:latin typeface="Times New Roman"/>
                <a:cs typeface="Times New Roman"/>
              </a:rPr>
              <a:t>del Festival </a:t>
            </a:r>
            <a:r>
              <a:rPr sz="1200" dirty="0">
                <a:latin typeface="Times New Roman"/>
                <a:cs typeface="Times New Roman"/>
              </a:rPr>
              <a:t>è stato </a:t>
            </a:r>
            <a:r>
              <a:rPr sz="1200" spc="-5" dirty="0">
                <a:latin typeface="Times New Roman"/>
                <a:cs typeface="Times New Roman"/>
              </a:rPr>
              <a:t>scelto come </a:t>
            </a:r>
            <a:r>
              <a:rPr sz="1200" dirty="0">
                <a:latin typeface="Times New Roman"/>
                <a:cs typeface="Times New Roman"/>
              </a:rPr>
              <a:t>filo conduttore </a:t>
            </a:r>
            <a:r>
              <a:rPr sz="1200" spc="-5" dirty="0">
                <a:latin typeface="Times New Roman"/>
                <a:cs typeface="Times New Roman"/>
              </a:rPr>
              <a:t>ideale </a:t>
            </a:r>
            <a:r>
              <a:rPr sz="1200" dirty="0">
                <a:latin typeface="Times New Roman"/>
                <a:cs typeface="Times New Roman"/>
              </a:rPr>
              <a:t>di tutte le  iniziative </a:t>
            </a:r>
            <a:r>
              <a:rPr sz="1200" spc="-5" dirty="0">
                <a:latin typeface="Times New Roman"/>
                <a:cs typeface="Times New Roman"/>
              </a:rPr>
              <a:t>“</a:t>
            </a:r>
            <a:r>
              <a:rPr sz="1200" i="1" spc="-5" dirty="0">
                <a:latin typeface="Times New Roman"/>
                <a:cs typeface="Times New Roman"/>
              </a:rPr>
              <a:t>L’alfabeto del Mondo</a:t>
            </a:r>
            <a:r>
              <a:rPr sz="1200" spc="-5" dirty="0">
                <a:latin typeface="Times New Roman"/>
                <a:cs typeface="Times New Roman"/>
              </a:rPr>
              <a:t>”. Trarre </a:t>
            </a:r>
            <a:r>
              <a:rPr sz="1200" dirty="0">
                <a:latin typeface="Times New Roman"/>
                <a:cs typeface="Times New Roman"/>
              </a:rPr>
              <a:t>ispirazione </a:t>
            </a:r>
            <a:r>
              <a:rPr sz="1200" spc="-5" dirty="0">
                <a:latin typeface="Times New Roman"/>
                <a:cs typeface="Times New Roman"/>
              </a:rPr>
              <a:t>dalla natura, dall’opera dell’uomo </a:t>
            </a:r>
            <a:r>
              <a:rPr sz="1200" dirty="0">
                <a:latin typeface="Times New Roman"/>
                <a:cs typeface="Times New Roman"/>
              </a:rPr>
              <a:t>e </a:t>
            </a:r>
            <a:r>
              <a:rPr sz="1200" spc="-5" dirty="0">
                <a:latin typeface="Times New Roman"/>
                <a:cs typeface="Times New Roman"/>
              </a:rPr>
              <a:t>dalle  proprie </a:t>
            </a:r>
            <a:r>
              <a:rPr sz="1200" dirty="0">
                <a:latin typeface="Times New Roman"/>
                <a:cs typeface="Times New Roman"/>
              </a:rPr>
              <a:t>emozioni, </a:t>
            </a:r>
            <a:r>
              <a:rPr sz="1200" spc="-5" dirty="0">
                <a:latin typeface="Times New Roman"/>
                <a:cs typeface="Times New Roman"/>
              </a:rPr>
              <a:t>imparare </a:t>
            </a:r>
            <a:r>
              <a:rPr sz="1200" dirty="0">
                <a:latin typeface="Times New Roman"/>
                <a:cs typeface="Times New Roman"/>
              </a:rPr>
              <a:t>a </a:t>
            </a:r>
            <a:r>
              <a:rPr sz="1200" spc="-5" dirty="0">
                <a:latin typeface="Times New Roman"/>
                <a:cs typeface="Times New Roman"/>
              </a:rPr>
              <a:t>riconoscere </a:t>
            </a:r>
            <a:r>
              <a:rPr sz="1200" dirty="0">
                <a:latin typeface="Times New Roman"/>
                <a:cs typeface="Times New Roman"/>
              </a:rPr>
              <a:t>e a leggere i </a:t>
            </a:r>
            <a:r>
              <a:rPr sz="1200" spc="-5" dirty="0">
                <a:latin typeface="Times New Roman"/>
                <a:cs typeface="Times New Roman"/>
              </a:rPr>
              <a:t>segni intorno </a:t>
            </a:r>
            <a:r>
              <a:rPr sz="1200" dirty="0">
                <a:latin typeface="Times New Roman"/>
                <a:cs typeface="Times New Roman"/>
              </a:rPr>
              <a:t>a noi, </a:t>
            </a:r>
            <a:r>
              <a:rPr sz="1200" spc="-5" dirty="0">
                <a:latin typeface="Times New Roman"/>
                <a:cs typeface="Times New Roman"/>
              </a:rPr>
              <a:t>spostare </a:t>
            </a:r>
            <a:r>
              <a:rPr sz="1200" dirty="0">
                <a:latin typeface="Times New Roman"/>
                <a:cs typeface="Times New Roman"/>
              </a:rPr>
              <a:t>il punto  </a:t>
            </a:r>
            <a:r>
              <a:rPr sz="1200" spc="-5" dirty="0">
                <a:latin typeface="Times New Roman"/>
                <a:cs typeface="Times New Roman"/>
              </a:rPr>
              <a:t>d’osservazione </a:t>
            </a:r>
            <a:r>
              <a:rPr sz="1200" dirty="0">
                <a:latin typeface="Times New Roman"/>
                <a:cs typeface="Times New Roman"/>
              </a:rPr>
              <a:t>e </a:t>
            </a:r>
            <a:r>
              <a:rPr sz="1200" spc="-5" dirty="0">
                <a:latin typeface="Times New Roman"/>
                <a:cs typeface="Times New Roman"/>
              </a:rPr>
              <a:t>reinterpretare </a:t>
            </a:r>
            <a:r>
              <a:rPr sz="1200" dirty="0">
                <a:latin typeface="Times New Roman"/>
                <a:cs typeface="Times New Roman"/>
              </a:rPr>
              <a:t>le situazioni e i </a:t>
            </a:r>
            <a:r>
              <a:rPr sz="1200" spc="-5" dirty="0">
                <a:latin typeface="Times New Roman"/>
                <a:cs typeface="Times New Roman"/>
              </a:rPr>
              <a:t>loro significati, </a:t>
            </a:r>
            <a:r>
              <a:rPr sz="1200" dirty="0">
                <a:latin typeface="Times New Roman"/>
                <a:cs typeface="Times New Roman"/>
              </a:rPr>
              <a:t>capire </a:t>
            </a:r>
            <a:r>
              <a:rPr sz="1200" spc="-5" dirty="0">
                <a:latin typeface="Times New Roman"/>
                <a:cs typeface="Times New Roman"/>
              </a:rPr>
              <a:t>come nasce </a:t>
            </a:r>
            <a:r>
              <a:rPr sz="1200" dirty="0">
                <a:latin typeface="Times New Roman"/>
                <a:cs typeface="Times New Roman"/>
              </a:rPr>
              <a:t>il racconto, </a:t>
            </a:r>
            <a:r>
              <a:rPr sz="1200" spc="-5" dirty="0">
                <a:latin typeface="Times New Roman"/>
                <a:cs typeface="Times New Roman"/>
              </a:rPr>
              <a:t>come  si forma </a:t>
            </a:r>
            <a:r>
              <a:rPr sz="1200" dirty="0">
                <a:latin typeface="Times New Roman"/>
                <a:cs typeface="Times New Roman"/>
              </a:rPr>
              <a:t>e </a:t>
            </a:r>
            <a:r>
              <a:rPr sz="1200" spc="-5" dirty="0">
                <a:latin typeface="Times New Roman"/>
                <a:cs typeface="Times New Roman"/>
              </a:rPr>
              <a:t>con quali linguaggi </a:t>
            </a:r>
            <a:r>
              <a:rPr sz="1200" dirty="0">
                <a:latin typeface="Times New Roman"/>
                <a:cs typeface="Times New Roman"/>
              </a:rPr>
              <a:t>e strumenti </a:t>
            </a:r>
            <a:r>
              <a:rPr sz="1200" spc="-5" dirty="0">
                <a:latin typeface="Times New Roman"/>
                <a:cs typeface="Times New Roman"/>
              </a:rPr>
              <a:t>si </a:t>
            </a:r>
            <a:r>
              <a:rPr sz="1200" dirty="0">
                <a:latin typeface="Times New Roman"/>
                <a:cs typeface="Times New Roman"/>
              </a:rPr>
              <a:t>può </a:t>
            </a:r>
            <a:r>
              <a:rPr sz="1200" spc="-5" dirty="0">
                <a:latin typeface="Times New Roman"/>
                <a:cs typeface="Times New Roman"/>
              </a:rPr>
              <a:t>declinare, condividerlo per generare </a:t>
            </a:r>
            <a:r>
              <a:rPr sz="1200" dirty="0">
                <a:latin typeface="Times New Roman"/>
                <a:cs typeface="Times New Roman"/>
              </a:rPr>
              <a:t>poi </a:t>
            </a:r>
            <a:r>
              <a:rPr sz="1200" spc="-5" dirty="0">
                <a:latin typeface="Times New Roman"/>
                <a:cs typeface="Times New Roman"/>
              </a:rPr>
              <a:t>altre  </a:t>
            </a:r>
            <a:r>
              <a:rPr sz="1200" dirty="0">
                <a:latin typeface="Times New Roman"/>
                <a:cs typeface="Times New Roman"/>
              </a:rPr>
              <a:t>infinite </a:t>
            </a:r>
            <a:r>
              <a:rPr sz="1200" spc="-5" dirty="0">
                <a:latin typeface="Times New Roman"/>
                <a:cs typeface="Times New Roman"/>
              </a:rPr>
              <a:t>narrazioni, ecco </a:t>
            </a:r>
            <a:r>
              <a:rPr sz="1200" dirty="0">
                <a:latin typeface="Times New Roman"/>
                <a:cs typeface="Times New Roman"/>
              </a:rPr>
              <a:t>la </a:t>
            </a:r>
            <a:r>
              <a:rPr sz="1200" spc="-5" dirty="0">
                <a:latin typeface="Times New Roman"/>
                <a:cs typeface="Times New Roman"/>
              </a:rPr>
              <a:t>sfida </a:t>
            </a:r>
            <a:r>
              <a:rPr sz="1200" dirty="0">
                <a:latin typeface="Times New Roman"/>
                <a:cs typeface="Times New Roman"/>
              </a:rPr>
              <a:t>di </a:t>
            </a:r>
            <a:r>
              <a:rPr sz="1200" spc="-5" dirty="0">
                <a:latin typeface="Times New Roman"/>
                <a:cs typeface="Times New Roman"/>
              </a:rPr>
              <a:t>quest’anno. Un </a:t>
            </a:r>
            <a:r>
              <a:rPr sz="1200" dirty="0">
                <a:latin typeface="Times New Roman"/>
                <a:cs typeface="Times New Roman"/>
              </a:rPr>
              <a:t>tema </a:t>
            </a:r>
            <a:r>
              <a:rPr sz="1200" spc="-5" dirty="0">
                <a:latin typeface="Times New Roman"/>
                <a:cs typeface="Times New Roman"/>
              </a:rPr>
              <a:t>estremamente attuale se si considera che,  anche grazie alle </a:t>
            </a:r>
            <a:r>
              <a:rPr sz="1200" dirty="0">
                <a:latin typeface="Times New Roman"/>
                <a:cs typeface="Times New Roman"/>
              </a:rPr>
              <a:t>nuove </a:t>
            </a:r>
            <a:r>
              <a:rPr sz="1200" spc="-5" dirty="0">
                <a:latin typeface="Times New Roman"/>
                <a:cs typeface="Times New Roman"/>
              </a:rPr>
              <a:t>tecnologie, raccontare </a:t>
            </a:r>
            <a:r>
              <a:rPr sz="1200" dirty="0">
                <a:latin typeface="Times New Roman"/>
                <a:cs typeface="Times New Roman"/>
              </a:rPr>
              <a:t>e </a:t>
            </a:r>
            <a:r>
              <a:rPr sz="1200" spc="-5" dirty="0">
                <a:latin typeface="Times New Roman"/>
                <a:cs typeface="Times New Roman"/>
              </a:rPr>
              <a:t>raccontarsi </a:t>
            </a:r>
            <a:r>
              <a:rPr sz="1200" dirty="0">
                <a:latin typeface="Times New Roman"/>
                <a:cs typeface="Times New Roman"/>
              </a:rPr>
              <a:t>è </a:t>
            </a:r>
            <a:r>
              <a:rPr sz="1200" spc="-5" dirty="0">
                <a:latin typeface="Times New Roman"/>
                <a:cs typeface="Times New Roman"/>
              </a:rPr>
              <a:t>oggi </a:t>
            </a:r>
            <a:r>
              <a:rPr sz="1200" dirty="0">
                <a:latin typeface="Times New Roman"/>
                <a:cs typeface="Times New Roman"/>
              </a:rPr>
              <a:t>un’attività </a:t>
            </a:r>
            <a:r>
              <a:rPr sz="1200" spc="-5" dirty="0">
                <a:latin typeface="Times New Roman"/>
                <a:cs typeface="Times New Roman"/>
              </a:rPr>
              <a:t>che ci coinvolge  sempre </a:t>
            </a:r>
            <a:r>
              <a:rPr sz="1200" dirty="0">
                <a:latin typeface="Times New Roman"/>
                <a:cs typeface="Times New Roman"/>
              </a:rPr>
              <a:t>più. </a:t>
            </a:r>
            <a:r>
              <a:rPr sz="1200" spc="-15" dirty="0">
                <a:latin typeface="Times New Roman"/>
                <a:cs typeface="Times New Roman"/>
              </a:rPr>
              <a:t>La </a:t>
            </a:r>
            <a:r>
              <a:rPr sz="1200" dirty="0">
                <a:latin typeface="Times New Roman"/>
                <a:cs typeface="Times New Roman"/>
              </a:rPr>
              <a:t>proposta </a:t>
            </a:r>
            <a:r>
              <a:rPr sz="1200" spc="-5" dirty="0">
                <a:latin typeface="Times New Roman"/>
                <a:cs typeface="Times New Roman"/>
              </a:rPr>
              <a:t>del Festival </a:t>
            </a:r>
            <a:r>
              <a:rPr sz="1200" dirty="0">
                <a:latin typeface="Times New Roman"/>
                <a:cs typeface="Times New Roman"/>
              </a:rPr>
              <a:t>è quindi </a:t>
            </a:r>
            <a:r>
              <a:rPr sz="1200" spc="-5" dirty="0">
                <a:latin typeface="Times New Roman"/>
                <a:cs typeface="Times New Roman"/>
              </a:rPr>
              <a:t>quella </a:t>
            </a:r>
            <a:r>
              <a:rPr sz="1200" dirty="0">
                <a:latin typeface="Times New Roman"/>
                <a:cs typeface="Times New Roman"/>
              </a:rPr>
              <a:t>di </a:t>
            </a:r>
            <a:r>
              <a:rPr sz="1200" spc="-5" dirty="0">
                <a:latin typeface="Times New Roman"/>
                <a:cs typeface="Times New Roman"/>
              </a:rPr>
              <a:t>creare dei percorsi per stimolare </a:t>
            </a:r>
            <a:r>
              <a:rPr sz="1200" spc="5" dirty="0">
                <a:latin typeface="Times New Roman"/>
                <a:cs typeface="Times New Roman"/>
              </a:rPr>
              <a:t>un  </a:t>
            </a:r>
            <a:r>
              <a:rPr sz="1200" spc="-5" dirty="0">
                <a:latin typeface="Times New Roman"/>
                <a:cs typeface="Times New Roman"/>
              </a:rPr>
              <a:t>approccio consapevole, </a:t>
            </a:r>
            <a:r>
              <a:rPr sz="1200" dirty="0">
                <a:latin typeface="Times New Roman"/>
                <a:cs typeface="Times New Roman"/>
              </a:rPr>
              <a:t>pur </a:t>
            </a:r>
            <a:r>
              <a:rPr sz="1200" spc="-5" dirty="0">
                <a:latin typeface="Times New Roman"/>
                <a:cs typeface="Times New Roman"/>
              </a:rPr>
              <a:t>rispettando </a:t>
            </a:r>
            <a:r>
              <a:rPr sz="1200" dirty="0">
                <a:latin typeface="Times New Roman"/>
                <a:cs typeface="Times New Roman"/>
              </a:rPr>
              <a:t>la </a:t>
            </a:r>
            <a:r>
              <a:rPr sz="1200" spc="-5" dirty="0">
                <a:latin typeface="Times New Roman"/>
                <a:cs typeface="Times New Roman"/>
              </a:rPr>
              <a:t>massima libertà espressiva dei </a:t>
            </a:r>
            <a:r>
              <a:rPr sz="1200" dirty="0">
                <a:latin typeface="Times New Roman"/>
                <a:cs typeface="Times New Roman"/>
              </a:rPr>
              <a:t>bambini e </a:t>
            </a:r>
            <a:r>
              <a:rPr sz="1200" spc="-5" dirty="0">
                <a:latin typeface="Times New Roman"/>
                <a:cs typeface="Times New Roman"/>
              </a:rPr>
              <a:t>dei</a:t>
            </a:r>
            <a:r>
              <a:rPr sz="1200" spc="135" dirty="0">
                <a:latin typeface="Times New Roman"/>
                <a:cs typeface="Times New Roman"/>
              </a:rPr>
              <a:t> </a:t>
            </a:r>
            <a:r>
              <a:rPr sz="1200" spc="-5" dirty="0">
                <a:latin typeface="Times New Roman"/>
                <a:cs typeface="Times New Roman"/>
              </a:rPr>
              <a:t>ragazzi.</a:t>
            </a:r>
            <a:endParaRPr sz="1200">
              <a:latin typeface="Times New Roman"/>
              <a:cs typeface="Times New Roman"/>
            </a:endParaRPr>
          </a:p>
          <a:p>
            <a:pPr>
              <a:lnSpc>
                <a:spcPct val="100000"/>
              </a:lnSpc>
              <a:spcBef>
                <a:spcPts val="20"/>
              </a:spcBef>
            </a:pPr>
            <a:endParaRPr sz="1150">
              <a:latin typeface="Times New Roman"/>
              <a:cs typeface="Times New Roman"/>
            </a:endParaRPr>
          </a:p>
          <a:p>
            <a:pPr marL="50800" algn="just">
              <a:lnSpc>
                <a:spcPct val="100000"/>
              </a:lnSpc>
            </a:pPr>
            <a:r>
              <a:rPr sz="1200" spc="-5" dirty="0">
                <a:latin typeface="Times New Roman"/>
                <a:cs typeface="Times New Roman"/>
              </a:rPr>
              <a:t>Due avvenimenti quest’anno affiancheranno </a:t>
            </a:r>
            <a:r>
              <a:rPr sz="1200" dirty="0">
                <a:latin typeface="Times New Roman"/>
                <a:cs typeface="Times New Roman"/>
              </a:rPr>
              <a:t>il</a:t>
            </a:r>
            <a:r>
              <a:rPr sz="1200" spc="10" dirty="0">
                <a:latin typeface="Times New Roman"/>
                <a:cs typeface="Times New Roman"/>
              </a:rPr>
              <a:t> </a:t>
            </a:r>
            <a:r>
              <a:rPr sz="1200" spc="-5" dirty="0">
                <a:latin typeface="Times New Roman"/>
                <a:cs typeface="Times New Roman"/>
              </a:rPr>
              <a:t>Festival.</a:t>
            </a:r>
            <a:endParaRPr sz="1200">
              <a:latin typeface="Times New Roman"/>
              <a:cs typeface="Times New Roman"/>
            </a:endParaRPr>
          </a:p>
          <a:p>
            <a:pPr>
              <a:lnSpc>
                <a:spcPct val="100000"/>
              </a:lnSpc>
              <a:spcBef>
                <a:spcPts val="5"/>
              </a:spcBef>
            </a:pPr>
            <a:endParaRPr sz="1250">
              <a:latin typeface="Times New Roman"/>
              <a:cs typeface="Times New Roman"/>
            </a:endParaRPr>
          </a:p>
          <a:p>
            <a:pPr marL="12700" marR="5080" algn="just">
              <a:lnSpc>
                <a:spcPts val="1380"/>
              </a:lnSpc>
            </a:pPr>
            <a:r>
              <a:rPr sz="1200" spc="-5" dirty="0">
                <a:latin typeface="Times New Roman"/>
                <a:cs typeface="Times New Roman"/>
              </a:rPr>
              <a:t>“</a:t>
            </a:r>
            <a:r>
              <a:rPr sz="1200" i="1" spc="-5" dirty="0">
                <a:latin typeface="Times New Roman"/>
                <a:cs typeface="Times New Roman"/>
              </a:rPr>
              <a:t>WWW </a:t>
            </a:r>
            <a:r>
              <a:rPr sz="1200" i="1" dirty="0">
                <a:latin typeface="Times New Roman"/>
                <a:cs typeface="Times New Roman"/>
              </a:rPr>
              <a:t>- KnoW the </a:t>
            </a:r>
            <a:r>
              <a:rPr sz="1200" i="1" spc="-5" dirty="0">
                <a:latin typeface="Times New Roman"/>
                <a:cs typeface="Times New Roman"/>
              </a:rPr>
              <a:t>World </a:t>
            </a:r>
            <a:r>
              <a:rPr sz="1200" i="1" dirty="0">
                <a:latin typeface="Times New Roman"/>
                <a:cs typeface="Times New Roman"/>
              </a:rPr>
              <a:t>with </a:t>
            </a:r>
            <a:r>
              <a:rPr sz="1200" i="1" spc="-5" dirty="0">
                <a:latin typeface="Times New Roman"/>
                <a:cs typeface="Times New Roman"/>
              </a:rPr>
              <a:t>Words</a:t>
            </a:r>
            <a:r>
              <a:rPr sz="1200" spc="-5" dirty="0">
                <a:latin typeface="Times New Roman"/>
                <a:cs typeface="Times New Roman"/>
              </a:rPr>
              <a:t>” si terrà </a:t>
            </a:r>
            <a:r>
              <a:rPr sz="1200" dirty="0">
                <a:latin typeface="Times New Roman"/>
                <a:cs typeface="Times New Roman"/>
              </a:rPr>
              <a:t>nel </a:t>
            </a:r>
            <a:r>
              <a:rPr sz="1200" spc="-5" dirty="0">
                <a:latin typeface="Times New Roman"/>
                <a:cs typeface="Times New Roman"/>
              </a:rPr>
              <a:t>giorno </a:t>
            </a:r>
            <a:r>
              <a:rPr sz="1200" dirty="0">
                <a:latin typeface="Times New Roman"/>
                <a:cs typeface="Times New Roman"/>
              </a:rPr>
              <a:t>di </a:t>
            </a:r>
            <a:r>
              <a:rPr sz="1200" spc="-5" dirty="0">
                <a:latin typeface="Times New Roman"/>
                <a:cs typeface="Times New Roman"/>
              </a:rPr>
              <a:t>apertura del Festival, </a:t>
            </a:r>
            <a:r>
              <a:rPr sz="1200" dirty="0">
                <a:latin typeface="Times New Roman"/>
                <a:cs typeface="Times New Roman"/>
              </a:rPr>
              <a:t>lunedì 16 </a:t>
            </a:r>
            <a:r>
              <a:rPr sz="1200" spc="-5" dirty="0">
                <a:latin typeface="Times New Roman"/>
                <a:cs typeface="Times New Roman"/>
              </a:rPr>
              <a:t>marzo  </a:t>
            </a:r>
            <a:r>
              <a:rPr sz="1200" dirty="0">
                <a:latin typeface="Times New Roman"/>
                <a:cs typeface="Times New Roman"/>
              </a:rPr>
              <a:t>a </a:t>
            </a:r>
            <a:r>
              <a:rPr sz="1200" spc="-5" dirty="0">
                <a:latin typeface="Times New Roman"/>
                <a:cs typeface="Times New Roman"/>
              </a:rPr>
              <a:t>Napoli. Presso </a:t>
            </a:r>
            <a:r>
              <a:rPr sz="1200" dirty="0">
                <a:latin typeface="Times New Roman"/>
                <a:cs typeface="Times New Roman"/>
              </a:rPr>
              <a:t>il Museo </a:t>
            </a:r>
            <a:r>
              <a:rPr sz="1200" spc="-5" dirty="0">
                <a:latin typeface="Times New Roman"/>
                <a:cs typeface="Times New Roman"/>
              </a:rPr>
              <a:t>d’Arte contemporanea Donnaregina (MADRE), l’artista </a:t>
            </a:r>
            <a:r>
              <a:rPr sz="1200" dirty="0">
                <a:latin typeface="Times New Roman"/>
                <a:cs typeface="Times New Roman"/>
              </a:rPr>
              <a:t>di fama  </a:t>
            </a:r>
            <a:r>
              <a:rPr sz="1200" spc="-5" dirty="0">
                <a:latin typeface="Times New Roman"/>
                <a:cs typeface="Times New Roman"/>
              </a:rPr>
              <a:t>internazionale Michelangelo </a:t>
            </a:r>
            <a:r>
              <a:rPr sz="1200" dirty="0">
                <a:latin typeface="Times New Roman"/>
                <a:cs typeface="Times New Roman"/>
              </a:rPr>
              <a:t>Pistoletto </a:t>
            </a:r>
            <a:r>
              <a:rPr sz="1200" spc="-5" dirty="0">
                <a:latin typeface="Times New Roman"/>
                <a:cs typeface="Times New Roman"/>
              </a:rPr>
              <a:t>sarà </a:t>
            </a:r>
            <a:r>
              <a:rPr sz="1200" dirty="0">
                <a:latin typeface="Times New Roman"/>
                <a:cs typeface="Times New Roman"/>
              </a:rPr>
              <a:t>l’ospite </a:t>
            </a:r>
            <a:r>
              <a:rPr sz="1200" spc="-5" dirty="0">
                <a:latin typeface="Times New Roman"/>
                <a:cs typeface="Times New Roman"/>
              </a:rPr>
              <a:t>d’eccezione </a:t>
            </a:r>
            <a:r>
              <a:rPr sz="1200" dirty="0">
                <a:latin typeface="Times New Roman"/>
                <a:cs typeface="Times New Roman"/>
              </a:rPr>
              <a:t>di un </a:t>
            </a:r>
            <a:r>
              <a:rPr sz="1200" spc="-5" dirty="0">
                <a:latin typeface="Times New Roman"/>
                <a:cs typeface="Times New Roman"/>
              </a:rPr>
              <a:t>evento per ragazzi, </a:t>
            </a:r>
            <a:r>
              <a:rPr sz="1200" dirty="0">
                <a:latin typeface="Times New Roman"/>
                <a:cs typeface="Times New Roman"/>
              </a:rPr>
              <a:t>a </a:t>
            </a:r>
            <a:r>
              <a:rPr sz="1200" spc="-5" dirty="0">
                <a:latin typeface="Times New Roman"/>
                <a:cs typeface="Times New Roman"/>
              </a:rPr>
              <a:t>cura del  Dipartimento </a:t>
            </a:r>
            <a:r>
              <a:rPr sz="1200" dirty="0">
                <a:latin typeface="Times New Roman"/>
                <a:cs typeface="Times New Roman"/>
              </a:rPr>
              <a:t>Educazione </a:t>
            </a:r>
            <a:r>
              <a:rPr sz="1200" spc="-5" dirty="0">
                <a:latin typeface="Times New Roman"/>
                <a:cs typeface="Times New Roman"/>
              </a:rPr>
              <a:t>Castello </a:t>
            </a:r>
            <a:r>
              <a:rPr sz="1200" dirty="0">
                <a:latin typeface="Times New Roman"/>
                <a:cs typeface="Times New Roman"/>
              </a:rPr>
              <a:t>di Rivoli </a:t>
            </a:r>
            <a:r>
              <a:rPr sz="1200" spc="-5" dirty="0">
                <a:latin typeface="Times New Roman"/>
                <a:cs typeface="Times New Roman"/>
              </a:rPr>
              <a:t>Museo </a:t>
            </a:r>
            <a:r>
              <a:rPr sz="1200" dirty="0">
                <a:latin typeface="Times New Roman"/>
                <a:cs typeface="Times New Roman"/>
              </a:rPr>
              <a:t>d’Arte </a:t>
            </a:r>
            <a:r>
              <a:rPr sz="1200" spc="-5" dirty="0">
                <a:latin typeface="Times New Roman"/>
                <a:cs typeface="Times New Roman"/>
              </a:rPr>
              <a:t>Contemporanea </a:t>
            </a:r>
            <a:r>
              <a:rPr sz="1200" dirty="0">
                <a:latin typeface="Times New Roman"/>
                <a:cs typeface="Times New Roman"/>
              </a:rPr>
              <a:t>in </a:t>
            </a:r>
            <a:r>
              <a:rPr sz="1200" spc="-5" dirty="0">
                <a:latin typeface="Times New Roman"/>
                <a:cs typeface="Times New Roman"/>
              </a:rPr>
              <a:t>collaborazione con  MADRE, </a:t>
            </a:r>
            <a:r>
              <a:rPr sz="1200" dirty="0">
                <a:latin typeface="Times New Roman"/>
                <a:cs typeface="Times New Roman"/>
              </a:rPr>
              <a:t>e </a:t>
            </a:r>
            <a:r>
              <a:rPr sz="1200" spc="-5" dirty="0">
                <a:latin typeface="Times New Roman"/>
                <a:cs typeface="Times New Roman"/>
              </a:rPr>
              <a:t>Cittadellarte Fondazione </a:t>
            </a:r>
            <a:r>
              <a:rPr sz="1200" dirty="0">
                <a:latin typeface="Times New Roman"/>
                <a:cs typeface="Times New Roman"/>
              </a:rPr>
              <a:t>Pistoletto. </a:t>
            </a:r>
            <a:r>
              <a:rPr sz="1200" spc="-5" dirty="0">
                <a:latin typeface="Times New Roman"/>
                <a:cs typeface="Times New Roman"/>
              </a:rPr>
              <a:t>Un esempio della forza del network </a:t>
            </a:r>
            <a:r>
              <a:rPr sz="1200" dirty="0">
                <a:latin typeface="Times New Roman"/>
                <a:cs typeface="Times New Roman"/>
              </a:rPr>
              <a:t>tra musei,  </a:t>
            </a:r>
            <a:r>
              <a:rPr sz="1200" spc="-5" dirty="0">
                <a:latin typeface="Times New Roman"/>
                <a:cs typeface="Times New Roman"/>
              </a:rPr>
              <a:t>istituzioni culturali </a:t>
            </a:r>
            <a:r>
              <a:rPr sz="1200" dirty="0">
                <a:latin typeface="Times New Roman"/>
                <a:cs typeface="Times New Roman"/>
              </a:rPr>
              <a:t>e banche </a:t>
            </a:r>
            <a:r>
              <a:rPr sz="1200" spc="-5" dirty="0">
                <a:latin typeface="Times New Roman"/>
                <a:cs typeface="Times New Roman"/>
              </a:rPr>
              <a:t>accomunati </a:t>
            </a:r>
            <a:r>
              <a:rPr sz="1200" dirty="0">
                <a:latin typeface="Times New Roman"/>
                <a:cs typeface="Times New Roman"/>
              </a:rPr>
              <a:t>da </a:t>
            </a:r>
            <a:r>
              <a:rPr sz="1200" spc="-5" dirty="0">
                <a:latin typeface="Times New Roman"/>
                <a:cs typeface="Times New Roman"/>
              </a:rPr>
              <a:t>progetti </a:t>
            </a:r>
            <a:r>
              <a:rPr sz="1200" dirty="0">
                <a:latin typeface="Times New Roman"/>
                <a:cs typeface="Times New Roman"/>
              </a:rPr>
              <a:t>e visioni </a:t>
            </a:r>
            <a:r>
              <a:rPr sz="1200" spc="-5" dirty="0">
                <a:latin typeface="Times New Roman"/>
                <a:cs typeface="Times New Roman"/>
              </a:rPr>
              <a:t>condivisi nel </a:t>
            </a:r>
            <a:r>
              <a:rPr sz="1200" dirty="0">
                <a:latin typeface="Times New Roman"/>
                <a:cs typeface="Times New Roman"/>
              </a:rPr>
              <a:t>tempo, </a:t>
            </a:r>
            <a:r>
              <a:rPr sz="1200" spc="-5" dirty="0">
                <a:latin typeface="Times New Roman"/>
                <a:cs typeface="Times New Roman"/>
              </a:rPr>
              <a:t>capacità </a:t>
            </a:r>
            <a:r>
              <a:rPr sz="1200" dirty="0">
                <a:latin typeface="Times New Roman"/>
                <a:cs typeface="Times New Roman"/>
              </a:rPr>
              <a:t>di  </a:t>
            </a:r>
            <a:r>
              <a:rPr sz="1200" spc="-5" dirty="0">
                <a:latin typeface="Times New Roman"/>
                <a:cs typeface="Times New Roman"/>
              </a:rPr>
              <a:t>sinergia che </a:t>
            </a:r>
            <a:r>
              <a:rPr sz="1200" dirty="0">
                <a:latin typeface="Times New Roman"/>
                <a:cs typeface="Times New Roman"/>
              </a:rPr>
              <a:t>il </a:t>
            </a:r>
            <a:r>
              <a:rPr sz="1200" spc="-5" dirty="0">
                <a:latin typeface="Times New Roman"/>
                <a:cs typeface="Times New Roman"/>
              </a:rPr>
              <a:t>Festival </a:t>
            </a:r>
            <a:r>
              <a:rPr sz="1200" dirty="0">
                <a:latin typeface="Times New Roman"/>
                <a:cs typeface="Times New Roman"/>
              </a:rPr>
              <a:t>della </a:t>
            </a:r>
            <a:r>
              <a:rPr sz="1200" spc="-5" dirty="0">
                <a:latin typeface="Times New Roman"/>
                <a:cs typeface="Times New Roman"/>
              </a:rPr>
              <a:t>Cultura Creativa</a:t>
            </a:r>
            <a:r>
              <a:rPr sz="1200" spc="10" dirty="0">
                <a:latin typeface="Times New Roman"/>
                <a:cs typeface="Times New Roman"/>
              </a:rPr>
              <a:t> </a:t>
            </a:r>
            <a:r>
              <a:rPr sz="1200" spc="-5" dirty="0">
                <a:latin typeface="Times New Roman"/>
                <a:cs typeface="Times New Roman"/>
              </a:rPr>
              <a:t>incentiva.</a:t>
            </a:r>
            <a:endParaRPr sz="1200">
              <a:latin typeface="Times New Roman"/>
              <a:cs typeface="Times New Roman"/>
            </a:endParaRPr>
          </a:p>
          <a:p>
            <a:pPr>
              <a:lnSpc>
                <a:spcPct val="100000"/>
              </a:lnSpc>
              <a:spcBef>
                <a:spcPts val="15"/>
              </a:spcBef>
            </a:pPr>
            <a:endParaRPr sz="1200">
              <a:latin typeface="Times New Roman"/>
              <a:cs typeface="Times New Roman"/>
            </a:endParaRPr>
          </a:p>
          <a:p>
            <a:pPr marL="12700" marR="5080" algn="just">
              <a:lnSpc>
                <a:spcPts val="1380"/>
              </a:lnSpc>
            </a:pPr>
            <a:r>
              <a:rPr sz="1200" spc="-5" dirty="0">
                <a:latin typeface="Times New Roman"/>
                <a:cs typeface="Times New Roman"/>
              </a:rPr>
              <a:t>Venerdì </a:t>
            </a:r>
            <a:r>
              <a:rPr sz="1200" dirty="0">
                <a:latin typeface="Times New Roman"/>
                <a:cs typeface="Times New Roman"/>
              </a:rPr>
              <a:t>20 </a:t>
            </a:r>
            <a:r>
              <a:rPr sz="1200" spc="-5" dirty="0">
                <a:latin typeface="Times New Roman"/>
                <a:cs typeface="Times New Roman"/>
              </a:rPr>
              <a:t>marzo </a:t>
            </a:r>
            <a:r>
              <a:rPr sz="1200" dirty="0">
                <a:latin typeface="Times New Roman"/>
                <a:cs typeface="Times New Roman"/>
              </a:rPr>
              <a:t>a Roma </a:t>
            </a:r>
            <a:r>
              <a:rPr sz="1200" spc="-5" dirty="0">
                <a:latin typeface="Times New Roman"/>
                <a:cs typeface="Times New Roman"/>
              </a:rPr>
              <a:t>presso </a:t>
            </a:r>
            <a:r>
              <a:rPr sz="1200" dirty="0">
                <a:latin typeface="Times New Roman"/>
                <a:cs typeface="Times New Roman"/>
              </a:rPr>
              <a:t>la </a:t>
            </a:r>
            <a:r>
              <a:rPr sz="1200" spc="-5" dirty="0">
                <a:latin typeface="Times New Roman"/>
                <a:cs typeface="Times New Roman"/>
              </a:rPr>
              <a:t>sede dell’Abi, </a:t>
            </a:r>
            <a:r>
              <a:rPr sz="1200" dirty="0">
                <a:latin typeface="Times New Roman"/>
                <a:cs typeface="Times New Roman"/>
              </a:rPr>
              <a:t>le </a:t>
            </a:r>
            <a:r>
              <a:rPr sz="1200" spc="-5" dirty="0">
                <a:latin typeface="Times New Roman"/>
                <a:cs typeface="Times New Roman"/>
              </a:rPr>
              <a:t>antiche Scuderie </a:t>
            </a:r>
            <a:r>
              <a:rPr sz="1200" dirty="0">
                <a:latin typeface="Times New Roman"/>
                <a:cs typeface="Times New Roman"/>
              </a:rPr>
              <a:t>di Palazzo </a:t>
            </a:r>
            <a:r>
              <a:rPr sz="1200" spc="-5" dirty="0">
                <a:latin typeface="Times New Roman"/>
                <a:cs typeface="Times New Roman"/>
              </a:rPr>
              <a:t>Altieri  ospiteranno </a:t>
            </a:r>
            <a:r>
              <a:rPr sz="1200" dirty="0">
                <a:latin typeface="Times New Roman"/>
                <a:cs typeface="Times New Roman"/>
              </a:rPr>
              <a:t>l’incontro </a:t>
            </a:r>
            <a:r>
              <a:rPr sz="1200" i="1" spc="-5" dirty="0">
                <a:latin typeface="Times New Roman"/>
                <a:cs typeface="Times New Roman"/>
              </a:rPr>
              <a:t>Reinventare </a:t>
            </a:r>
            <a:r>
              <a:rPr sz="1200" i="1" dirty="0">
                <a:latin typeface="Times New Roman"/>
                <a:cs typeface="Times New Roman"/>
              </a:rPr>
              <a:t>l’apprendimento – Cultura e </a:t>
            </a:r>
            <a:r>
              <a:rPr sz="1200" i="1" spc="-5" dirty="0">
                <a:latin typeface="Times New Roman"/>
                <a:cs typeface="Times New Roman"/>
              </a:rPr>
              <a:t>creatività tra </a:t>
            </a:r>
            <a:r>
              <a:rPr sz="1200" i="1" dirty="0">
                <a:latin typeface="Times New Roman"/>
                <a:cs typeface="Times New Roman"/>
              </a:rPr>
              <a:t>linguaggi, </a:t>
            </a:r>
            <a:r>
              <a:rPr sz="1200" i="1" spc="-5" dirty="0">
                <a:latin typeface="Times New Roman"/>
                <a:cs typeface="Times New Roman"/>
              </a:rPr>
              <a:t>metodi </a:t>
            </a:r>
            <a:r>
              <a:rPr sz="1200" i="1" dirty="0">
                <a:latin typeface="Times New Roman"/>
                <a:cs typeface="Times New Roman"/>
              </a:rPr>
              <a:t>e  azioni</a:t>
            </a:r>
            <a:r>
              <a:rPr sz="1200" dirty="0">
                <a:latin typeface="Times New Roman"/>
                <a:cs typeface="Times New Roman"/>
              </a:rPr>
              <a:t>. </a:t>
            </a:r>
            <a:r>
              <a:rPr sz="1200" spc="-5" dirty="0">
                <a:latin typeface="Times New Roman"/>
                <a:cs typeface="Times New Roman"/>
              </a:rPr>
              <a:t>Parteciperanno, </a:t>
            </a:r>
            <a:r>
              <a:rPr sz="1200" dirty="0">
                <a:latin typeface="Times New Roman"/>
                <a:cs typeface="Times New Roman"/>
              </a:rPr>
              <a:t>tra </a:t>
            </a:r>
            <a:r>
              <a:rPr sz="1200" spc="-5" dirty="0">
                <a:latin typeface="Times New Roman"/>
                <a:cs typeface="Times New Roman"/>
              </a:rPr>
              <a:t>gli altri: </a:t>
            </a:r>
            <a:r>
              <a:rPr sz="1200" dirty="0">
                <a:latin typeface="Times New Roman"/>
                <a:cs typeface="Times New Roman"/>
              </a:rPr>
              <a:t>Aldo Tanchis, </a:t>
            </a:r>
            <a:r>
              <a:rPr sz="1200" spc="-5" dirty="0">
                <a:latin typeface="Times New Roman"/>
                <a:cs typeface="Times New Roman"/>
              </a:rPr>
              <a:t>comunicatore </a:t>
            </a:r>
            <a:r>
              <a:rPr sz="1200" dirty="0">
                <a:latin typeface="Times New Roman"/>
                <a:cs typeface="Times New Roman"/>
              </a:rPr>
              <a:t>e </a:t>
            </a:r>
            <a:r>
              <a:rPr sz="1200" spc="-5" dirty="0">
                <a:latin typeface="Times New Roman"/>
                <a:cs typeface="Times New Roman"/>
              </a:rPr>
              <a:t>autore del libro Bruno </a:t>
            </a:r>
            <a:r>
              <a:rPr sz="1200" dirty="0">
                <a:latin typeface="Times New Roman"/>
                <a:cs typeface="Times New Roman"/>
              </a:rPr>
              <a:t>Munari;  Anna Pironti, </a:t>
            </a:r>
            <a:r>
              <a:rPr sz="1200" spc="-5" dirty="0">
                <a:latin typeface="Times New Roman"/>
                <a:cs typeface="Times New Roman"/>
              </a:rPr>
              <a:t>Responsabile Dipartimento </a:t>
            </a:r>
            <a:r>
              <a:rPr sz="1200" dirty="0">
                <a:latin typeface="Times New Roman"/>
                <a:cs typeface="Times New Roman"/>
              </a:rPr>
              <a:t>Educazione </a:t>
            </a:r>
            <a:r>
              <a:rPr sz="1200" spc="-5" dirty="0">
                <a:latin typeface="Times New Roman"/>
                <a:cs typeface="Times New Roman"/>
              </a:rPr>
              <a:t>Museo </a:t>
            </a:r>
            <a:r>
              <a:rPr sz="1200" dirty="0">
                <a:latin typeface="Times New Roman"/>
                <a:cs typeface="Times New Roman"/>
              </a:rPr>
              <a:t>Castello di </a:t>
            </a:r>
            <a:r>
              <a:rPr sz="1200" spc="5" dirty="0">
                <a:latin typeface="Times New Roman"/>
                <a:cs typeface="Times New Roman"/>
              </a:rPr>
              <a:t>Rivoli; </a:t>
            </a:r>
            <a:r>
              <a:rPr sz="1200" spc="-5" dirty="0">
                <a:latin typeface="Times New Roman"/>
                <a:cs typeface="Times New Roman"/>
              </a:rPr>
              <a:t>Alessandra  Falconi, referente del Centro Alberto </a:t>
            </a:r>
            <a:r>
              <a:rPr sz="1200" dirty="0">
                <a:latin typeface="Times New Roman"/>
                <a:cs typeface="Times New Roman"/>
              </a:rPr>
              <a:t>Manzi; </a:t>
            </a:r>
            <a:r>
              <a:rPr sz="1200" spc="-5" dirty="0">
                <a:latin typeface="Times New Roman"/>
                <a:cs typeface="Times New Roman"/>
              </a:rPr>
              <a:t>Carlo Infante, Presidente </a:t>
            </a:r>
            <a:r>
              <a:rPr sz="1200" dirty="0">
                <a:latin typeface="Times New Roman"/>
                <a:cs typeface="Times New Roman"/>
              </a:rPr>
              <a:t>di </a:t>
            </a:r>
            <a:r>
              <a:rPr sz="1200" spc="-5" dirty="0">
                <a:latin typeface="Times New Roman"/>
                <a:cs typeface="Times New Roman"/>
              </a:rPr>
              <a:t>Urban Experience;  Fiorella Operto, </a:t>
            </a:r>
            <a:r>
              <a:rPr sz="1200" dirty="0">
                <a:latin typeface="Times New Roman"/>
                <a:cs typeface="Times New Roman"/>
              </a:rPr>
              <a:t>Presidente </a:t>
            </a:r>
            <a:r>
              <a:rPr sz="1200" spc="-5" dirty="0">
                <a:latin typeface="Times New Roman"/>
                <a:cs typeface="Times New Roman"/>
              </a:rPr>
              <a:t>della Scuola </a:t>
            </a:r>
            <a:r>
              <a:rPr sz="1200" dirty="0">
                <a:latin typeface="Times New Roman"/>
                <a:cs typeface="Times New Roman"/>
              </a:rPr>
              <a:t>di </a:t>
            </a:r>
            <a:r>
              <a:rPr sz="1200" spc="-5" dirty="0">
                <a:latin typeface="Times New Roman"/>
                <a:cs typeface="Times New Roman"/>
              </a:rPr>
              <a:t>Robotica; Hubert </a:t>
            </a:r>
            <a:r>
              <a:rPr sz="1200" dirty="0">
                <a:latin typeface="Times New Roman"/>
                <a:cs typeface="Times New Roman"/>
              </a:rPr>
              <a:t>Jaoui, esperto di </a:t>
            </a:r>
            <a:r>
              <a:rPr sz="1200" spc="-5" dirty="0">
                <a:latin typeface="Times New Roman"/>
                <a:cs typeface="Times New Roman"/>
              </a:rPr>
              <a:t>creatività applicata;  Ruggero </a:t>
            </a:r>
            <a:r>
              <a:rPr sz="1200" dirty="0">
                <a:latin typeface="Times New Roman"/>
                <a:cs typeface="Times New Roman"/>
              </a:rPr>
              <a:t>Poi, Vice </a:t>
            </a:r>
            <a:r>
              <a:rPr sz="1200" spc="-5" dirty="0">
                <a:latin typeface="Times New Roman"/>
                <a:cs typeface="Times New Roman"/>
              </a:rPr>
              <a:t>Presidente esecutivo della </a:t>
            </a:r>
            <a:r>
              <a:rPr sz="1200" dirty="0">
                <a:latin typeface="Times New Roman"/>
                <a:cs typeface="Times New Roman"/>
              </a:rPr>
              <a:t>Fondazione </a:t>
            </a:r>
            <a:r>
              <a:rPr sz="1200" spc="-5" dirty="0">
                <a:latin typeface="Times New Roman"/>
                <a:cs typeface="Times New Roman"/>
              </a:rPr>
              <a:t>Montessori</a:t>
            </a:r>
            <a:r>
              <a:rPr sz="1200" spc="30" dirty="0">
                <a:latin typeface="Times New Roman"/>
                <a:cs typeface="Times New Roman"/>
              </a:rPr>
              <a:t> </a:t>
            </a:r>
            <a:r>
              <a:rPr sz="1200" spc="-5" dirty="0">
                <a:latin typeface="Times New Roman"/>
                <a:cs typeface="Times New Roman"/>
              </a:rPr>
              <a:t>Italia.</a:t>
            </a:r>
            <a:endParaRPr sz="1200">
              <a:latin typeface="Times New Roman"/>
              <a:cs typeface="Times New Roman"/>
            </a:endParaRP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90805">
              <a:lnSpc>
                <a:spcPts val="1839"/>
              </a:lnSpc>
            </a:pPr>
            <a:r>
              <a:rPr sz="1600" b="1" spc="-15" dirty="0">
                <a:latin typeface="Arial"/>
                <a:cs typeface="Arial"/>
              </a:rPr>
              <a:t>O</a:t>
            </a:r>
            <a:r>
              <a:rPr sz="1600" b="1" spc="-5" dirty="0">
                <a:latin typeface="Arial"/>
                <a:cs typeface="Arial"/>
              </a:rPr>
              <a:t>ltrel</a:t>
            </a:r>
            <a:r>
              <a:rPr sz="1600" b="1" spc="5" dirty="0">
                <a:latin typeface="Arial"/>
                <a:cs typeface="Arial"/>
              </a:rPr>
              <a:t>e</a:t>
            </a:r>
            <a:r>
              <a:rPr sz="1600" b="1" spc="-5" dirty="0">
                <a:latin typeface="Arial"/>
                <a:cs typeface="Arial"/>
              </a:rPr>
              <a:t>co</a:t>
            </a:r>
            <a:r>
              <a:rPr sz="1600" b="1" dirty="0">
                <a:latin typeface="Arial"/>
                <a:cs typeface="Arial"/>
              </a:rPr>
              <a:t>l</a:t>
            </a:r>
            <a:r>
              <a:rPr sz="1600" b="1" spc="-5" dirty="0">
                <a:latin typeface="Arial"/>
                <a:cs typeface="Arial"/>
              </a:rPr>
              <a:t>o</a:t>
            </a:r>
            <a:r>
              <a:rPr sz="1600" b="1" spc="-15" dirty="0">
                <a:latin typeface="Arial"/>
                <a:cs typeface="Arial"/>
              </a:rPr>
              <a:t>n</a:t>
            </a:r>
            <a:r>
              <a:rPr sz="1600" b="1" dirty="0">
                <a:latin typeface="Arial"/>
                <a:cs typeface="Arial"/>
              </a:rPr>
              <a:t>ne</a:t>
            </a:r>
            <a:r>
              <a:rPr sz="1600" b="1" spc="-5" dirty="0">
                <a:latin typeface="Arial"/>
                <a:cs typeface="Arial"/>
              </a:rPr>
              <a:t>.</a:t>
            </a:r>
            <a:r>
              <a:rPr sz="1600" b="1" spc="5" dirty="0">
                <a:latin typeface="Arial"/>
                <a:cs typeface="Arial"/>
              </a:rPr>
              <a:t>i</a:t>
            </a:r>
            <a:r>
              <a:rPr sz="1600" b="1" spc="-5" dirty="0">
                <a:latin typeface="Arial"/>
                <a:cs typeface="Arial"/>
              </a:rPr>
              <a:t>t  10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44241"/>
            <a:ext cx="6147435" cy="2319655"/>
          </a:xfrm>
          <a:prstGeom prst="rect">
            <a:avLst/>
          </a:prstGeom>
        </p:spPr>
        <p:txBody>
          <a:bodyPr vert="horz" wrap="square" lIns="0" tIns="24765" rIns="0" bIns="0" rtlCol="0">
            <a:spAutoFit/>
          </a:bodyPr>
          <a:lstStyle/>
          <a:p>
            <a:pPr marL="12700" marR="11430" algn="just">
              <a:lnSpc>
                <a:spcPts val="1380"/>
              </a:lnSpc>
              <a:spcBef>
                <a:spcPts val="195"/>
              </a:spcBef>
            </a:pPr>
            <a:r>
              <a:rPr sz="1200" spc="-5" dirty="0">
                <a:latin typeface="Times New Roman"/>
                <a:cs typeface="Times New Roman"/>
              </a:rPr>
              <a:t>L’immagine </a:t>
            </a:r>
            <a:r>
              <a:rPr sz="1200" dirty="0">
                <a:latin typeface="Times New Roman"/>
                <a:cs typeface="Times New Roman"/>
              </a:rPr>
              <a:t>identificativa </a:t>
            </a:r>
            <a:r>
              <a:rPr sz="1200" spc="-5" dirty="0">
                <a:latin typeface="Times New Roman"/>
                <a:cs typeface="Times New Roman"/>
              </a:rPr>
              <a:t>della </a:t>
            </a:r>
            <a:r>
              <a:rPr sz="1200" dirty="0">
                <a:latin typeface="Times New Roman"/>
                <a:cs typeface="Times New Roman"/>
              </a:rPr>
              <a:t>seconda edizione </a:t>
            </a:r>
            <a:r>
              <a:rPr sz="1200" spc="-5" dirty="0">
                <a:latin typeface="Times New Roman"/>
                <a:cs typeface="Times New Roman"/>
              </a:rPr>
              <a:t>del Festival </a:t>
            </a:r>
            <a:r>
              <a:rPr sz="1200" dirty="0">
                <a:latin typeface="Times New Roman"/>
                <a:cs typeface="Times New Roman"/>
              </a:rPr>
              <a:t>porta la firma di Eva </a:t>
            </a:r>
            <a:r>
              <a:rPr sz="1200" spc="-5" dirty="0">
                <a:latin typeface="Times New Roman"/>
                <a:cs typeface="Times New Roman"/>
              </a:rPr>
              <a:t>Montanari,  illustratrice </a:t>
            </a:r>
            <a:r>
              <a:rPr sz="1200" dirty="0">
                <a:latin typeface="Times New Roman"/>
                <a:cs typeface="Times New Roman"/>
              </a:rPr>
              <a:t>e </a:t>
            </a:r>
            <a:r>
              <a:rPr sz="1200" spc="-5" dirty="0">
                <a:latin typeface="Times New Roman"/>
                <a:cs typeface="Times New Roman"/>
              </a:rPr>
              <a:t>artista </a:t>
            </a:r>
            <a:r>
              <a:rPr sz="1200" dirty="0">
                <a:latin typeface="Times New Roman"/>
                <a:cs typeface="Times New Roman"/>
              </a:rPr>
              <a:t>di fama</a:t>
            </a:r>
            <a:r>
              <a:rPr sz="1200" spc="-10" dirty="0">
                <a:latin typeface="Times New Roman"/>
                <a:cs typeface="Times New Roman"/>
              </a:rPr>
              <a:t> </a:t>
            </a:r>
            <a:r>
              <a:rPr sz="1200" spc="-5" dirty="0">
                <a:latin typeface="Times New Roman"/>
                <a:cs typeface="Times New Roman"/>
              </a:rPr>
              <a:t>internazionale.</a:t>
            </a:r>
            <a:endParaRPr sz="1200">
              <a:latin typeface="Times New Roman"/>
              <a:cs typeface="Times New Roman"/>
            </a:endParaRPr>
          </a:p>
          <a:p>
            <a:pPr>
              <a:lnSpc>
                <a:spcPct val="100000"/>
              </a:lnSpc>
              <a:spcBef>
                <a:spcPts val="25"/>
              </a:spcBef>
            </a:pPr>
            <a:endParaRPr sz="1200">
              <a:latin typeface="Times New Roman"/>
              <a:cs typeface="Times New Roman"/>
            </a:endParaRPr>
          </a:p>
          <a:p>
            <a:pPr marL="12700" marR="5080" algn="just">
              <a:lnSpc>
                <a:spcPts val="1380"/>
              </a:lnSpc>
            </a:pPr>
            <a:r>
              <a:rPr sz="1200" spc="-10" dirty="0">
                <a:latin typeface="Times New Roman"/>
                <a:cs typeface="Times New Roman"/>
              </a:rPr>
              <a:t>La </a:t>
            </a:r>
            <a:r>
              <a:rPr sz="1200" dirty="0">
                <a:latin typeface="Times New Roman"/>
                <a:cs typeface="Times New Roman"/>
              </a:rPr>
              <a:t>manifestazione – che ha il </a:t>
            </a:r>
            <a:r>
              <a:rPr sz="1200" spc="-5" dirty="0">
                <a:latin typeface="Times New Roman"/>
                <a:cs typeface="Times New Roman"/>
              </a:rPr>
              <a:t>Patrocinio dell’UNESCO </a:t>
            </a:r>
            <a:r>
              <a:rPr sz="1200" dirty="0">
                <a:latin typeface="Times New Roman"/>
                <a:cs typeface="Times New Roman"/>
              </a:rPr>
              <a:t>e </a:t>
            </a:r>
            <a:r>
              <a:rPr sz="1200" spc="-5" dirty="0">
                <a:latin typeface="Times New Roman"/>
                <a:cs typeface="Times New Roman"/>
              </a:rPr>
              <a:t>del Ministero dei Beni </a:t>
            </a:r>
            <a:r>
              <a:rPr sz="1200" dirty="0">
                <a:latin typeface="Times New Roman"/>
                <a:cs typeface="Times New Roman"/>
              </a:rPr>
              <a:t>e </a:t>
            </a:r>
            <a:r>
              <a:rPr sz="1200" spc="5" dirty="0">
                <a:latin typeface="Times New Roman"/>
                <a:cs typeface="Times New Roman"/>
              </a:rPr>
              <a:t>delle </a:t>
            </a:r>
            <a:r>
              <a:rPr sz="1200" dirty="0">
                <a:latin typeface="Times New Roman"/>
                <a:cs typeface="Times New Roman"/>
              </a:rPr>
              <a:t>Attività  </a:t>
            </a:r>
            <a:r>
              <a:rPr sz="1200" spc="-5" dirty="0">
                <a:latin typeface="Times New Roman"/>
                <a:cs typeface="Times New Roman"/>
              </a:rPr>
              <a:t>Culturali </a:t>
            </a:r>
            <a:r>
              <a:rPr sz="1200" dirty="0">
                <a:latin typeface="Times New Roman"/>
                <a:cs typeface="Times New Roman"/>
              </a:rPr>
              <a:t>e </a:t>
            </a:r>
            <a:r>
              <a:rPr sz="1200" spc="-5" dirty="0">
                <a:latin typeface="Times New Roman"/>
                <a:cs typeface="Times New Roman"/>
              </a:rPr>
              <a:t>del Turismo </a:t>
            </a:r>
            <a:r>
              <a:rPr sz="1200" dirty="0">
                <a:latin typeface="Times New Roman"/>
                <a:cs typeface="Times New Roman"/>
              </a:rPr>
              <a:t>– ha </a:t>
            </a:r>
            <a:r>
              <a:rPr sz="1200" spc="-5" dirty="0">
                <a:latin typeface="Times New Roman"/>
                <a:cs typeface="Times New Roman"/>
              </a:rPr>
              <a:t>ottenuto nella prima </a:t>
            </a:r>
            <a:r>
              <a:rPr sz="1200" dirty="0">
                <a:latin typeface="Times New Roman"/>
                <a:cs typeface="Times New Roman"/>
              </a:rPr>
              <a:t>edizione la </a:t>
            </a:r>
            <a:r>
              <a:rPr sz="1200" i="1" spc="-5" dirty="0">
                <a:latin typeface="Times New Roman"/>
                <a:cs typeface="Times New Roman"/>
              </a:rPr>
              <a:t>Medaglia del Presidente della  Repubblica</a:t>
            </a:r>
            <a:r>
              <a:rPr sz="1200" spc="-5" dirty="0">
                <a:latin typeface="Times New Roman"/>
                <a:cs typeface="Times New Roman"/>
              </a:rPr>
              <a:t>.</a:t>
            </a:r>
            <a:endParaRPr sz="1200">
              <a:latin typeface="Times New Roman"/>
              <a:cs typeface="Times New Roman"/>
            </a:endParaRPr>
          </a:p>
          <a:p>
            <a:pPr>
              <a:lnSpc>
                <a:spcPct val="100000"/>
              </a:lnSpc>
              <a:spcBef>
                <a:spcPts val="25"/>
              </a:spcBef>
            </a:pPr>
            <a:endParaRPr sz="1200">
              <a:latin typeface="Times New Roman"/>
              <a:cs typeface="Times New Roman"/>
            </a:endParaRPr>
          </a:p>
          <a:p>
            <a:pPr marL="12700" marR="8255" algn="just">
              <a:lnSpc>
                <a:spcPts val="1380"/>
              </a:lnSpc>
            </a:pPr>
            <a:r>
              <a:rPr sz="1200" spc="-10" dirty="0">
                <a:latin typeface="Times New Roman"/>
                <a:cs typeface="Times New Roman"/>
              </a:rPr>
              <a:t>Il </a:t>
            </a:r>
            <a:r>
              <a:rPr sz="1200" spc="-5" dirty="0">
                <a:latin typeface="Times New Roman"/>
                <a:cs typeface="Times New Roman"/>
              </a:rPr>
              <a:t>Festival si inserisce nel </a:t>
            </a:r>
            <a:r>
              <a:rPr sz="1200" dirty="0">
                <a:latin typeface="Times New Roman"/>
                <a:cs typeface="Times New Roman"/>
              </a:rPr>
              <a:t>più </a:t>
            </a:r>
            <a:r>
              <a:rPr sz="1200" spc="-5" dirty="0">
                <a:latin typeface="Times New Roman"/>
                <a:cs typeface="Times New Roman"/>
              </a:rPr>
              <a:t>ampio </a:t>
            </a:r>
            <a:r>
              <a:rPr sz="1200" dirty="0">
                <a:latin typeface="Times New Roman"/>
                <a:cs typeface="Times New Roman"/>
              </a:rPr>
              <a:t>e </a:t>
            </a:r>
            <a:r>
              <a:rPr sz="1200" spc="-5" dirty="0">
                <a:latin typeface="Times New Roman"/>
                <a:cs typeface="Times New Roman"/>
              </a:rPr>
              <a:t>articolato </a:t>
            </a:r>
            <a:r>
              <a:rPr sz="1200" dirty="0">
                <a:latin typeface="Times New Roman"/>
                <a:cs typeface="Times New Roman"/>
              </a:rPr>
              <a:t>piano </a:t>
            </a:r>
            <a:r>
              <a:rPr sz="1200" spc="-5" dirty="0">
                <a:latin typeface="Times New Roman"/>
                <a:cs typeface="Times New Roman"/>
              </a:rPr>
              <a:t>d’azione </a:t>
            </a:r>
            <a:r>
              <a:rPr sz="1200" dirty="0">
                <a:latin typeface="Times New Roman"/>
                <a:cs typeface="Times New Roman"/>
              </a:rPr>
              <a:t>a </a:t>
            </a:r>
            <a:r>
              <a:rPr sz="1200" spc="-5" dirty="0">
                <a:latin typeface="Times New Roman"/>
                <a:cs typeface="Times New Roman"/>
              </a:rPr>
              <a:t>sostegno dell’arte </a:t>
            </a:r>
            <a:r>
              <a:rPr sz="1200" dirty="0">
                <a:latin typeface="Times New Roman"/>
                <a:cs typeface="Times New Roman"/>
              </a:rPr>
              <a:t>e </a:t>
            </a:r>
            <a:r>
              <a:rPr sz="1200" spc="-5" dirty="0">
                <a:latin typeface="Times New Roman"/>
                <a:cs typeface="Times New Roman"/>
              </a:rPr>
              <a:t>della cultura  </a:t>
            </a:r>
            <a:r>
              <a:rPr sz="1200" dirty="0">
                <a:latin typeface="Times New Roman"/>
                <a:cs typeface="Times New Roman"/>
              </a:rPr>
              <a:t>messo a punto </a:t>
            </a:r>
            <a:r>
              <a:rPr sz="1200" spc="-5" dirty="0">
                <a:latin typeface="Times New Roman"/>
                <a:cs typeface="Times New Roman"/>
              </a:rPr>
              <a:t>dall’Abi con </a:t>
            </a:r>
            <a:r>
              <a:rPr sz="1200" dirty="0">
                <a:latin typeface="Times New Roman"/>
                <a:cs typeface="Times New Roman"/>
              </a:rPr>
              <a:t>le banche per dare il </a:t>
            </a:r>
            <a:r>
              <a:rPr sz="1200" spc="-5" dirty="0">
                <a:latin typeface="Times New Roman"/>
                <a:cs typeface="Times New Roman"/>
              </a:rPr>
              <a:t>proprio contributo </a:t>
            </a:r>
            <a:r>
              <a:rPr sz="1200" dirty="0">
                <a:latin typeface="Times New Roman"/>
                <a:cs typeface="Times New Roman"/>
              </a:rPr>
              <a:t>di </a:t>
            </a:r>
            <a:r>
              <a:rPr sz="1200" spc="-5" dirty="0">
                <a:latin typeface="Times New Roman"/>
                <a:cs typeface="Times New Roman"/>
              </a:rPr>
              <a:t>settore alla tutela </a:t>
            </a:r>
            <a:r>
              <a:rPr sz="1200" dirty="0">
                <a:latin typeface="Times New Roman"/>
                <a:cs typeface="Times New Roman"/>
              </a:rPr>
              <a:t>e </a:t>
            </a:r>
            <a:r>
              <a:rPr sz="1200" spc="-5" dirty="0">
                <a:latin typeface="Times New Roman"/>
                <a:cs typeface="Times New Roman"/>
              </a:rPr>
              <a:t>alla  condivisione dell’immenso patrimonio storico-artistico</a:t>
            </a:r>
            <a:r>
              <a:rPr sz="1200" spc="20" dirty="0">
                <a:latin typeface="Times New Roman"/>
                <a:cs typeface="Times New Roman"/>
              </a:rPr>
              <a:t> </a:t>
            </a:r>
            <a:r>
              <a:rPr sz="1200" spc="-5" dirty="0">
                <a:latin typeface="Times New Roman"/>
                <a:cs typeface="Times New Roman"/>
              </a:rPr>
              <a:t>nazionale.</a:t>
            </a:r>
            <a:endParaRPr sz="1200">
              <a:latin typeface="Times New Roman"/>
              <a:cs typeface="Times New Roman"/>
            </a:endParaRPr>
          </a:p>
          <a:p>
            <a:pPr>
              <a:lnSpc>
                <a:spcPct val="100000"/>
              </a:lnSpc>
              <a:spcBef>
                <a:spcPts val="10"/>
              </a:spcBef>
            </a:pPr>
            <a:endParaRPr sz="1200">
              <a:latin typeface="Times New Roman"/>
              <a:cs typeface="Times New Roman"/>
            </a:endParaRPr>
          </a:p>
          <a:p>
            <a:pPr marL="12700" marR="10160" algn="just">
              <a:lnSpc>
                <a:spcPts val="1380"/>
              </a:lnSpc>
              <a:spcBef>
                <a:spcPts val="5"/>
              </a:spcBef>
            </a:pPr>
            <a:r>
              <a:rPr sz="1200" spc="-10" dirty="0">
                <a:latin typeface="Times New Roman"/>
                <a:cs typeface="Times New Roman"/>
              </a:rPr>
              <a:t>Le </a:t>
            </a:r>
            <a:r>
              <a:rPr sz="1200" spc="-5" dirty="0">
                <a:latin typeface="Times New Roman"/>
                <a:cs typeface="Times New Roman"/>
              </a:rPr>
              <a:t>informazioni </a:t>
            </a:r>
            <a:r>
              <a:rPr sz="1200" dirty="0">
                <a:latin typeface="Times New Roman"/>
                <a:cs typeface="Times New Roman"/>
              </a:rPr>
              <a:t>e i </a:t>
            </a:r>
            <a:r>
              <a:rPr sz="1200" spc="-5" dirty="0">
                <a:latin typeface="Times New Roman"/>
                <a:cs typeface="Times New Roman"/>
              </a:rPr>
              <a:t>dettagli su eventi, città </a:t>
            </a:r>
            <a:r>
              <a:rPr sz="1200" dirty="0">
                <a:latin typeface="Times New Roman"/>
                <a:cs typeface="Times New Roman"/>
              </a:rPr>
              <a:t>e </a:t>
            </a:r>
            <a:r>
              <a:rPr sz="1200" spc="-5" dirty="0">
                <a:latin typeface="Times New Roman"/>
                <a:cs typeface="Times New Roman"/>
              </a:rPr>
              <a:t>sedi della </a:t>
            </a:r>
            <a:r>
              <a:rPr sz="1200" dirty="0">
                <a:latin typeface="Times New Roman"/>
                <a:cs typeface="Times New Roman"/>
              </a:rPr>
              <a:t>manifestazione saranno disponibili </a:t>
            </a:r>
            <a:r>
              <a:rPr sz="1200" spc="-5" dirty="0">
                <a:latin typeface="Times New Roman"/>
                <a:cs typeface="Times New Roman"/>
              </a:rPr>
              <a:t>sul </a:t>
            </a:r>
            <a:r>
              <a:rPr sz="1200" dirty="0">
                <a:latin typeface="Times New Roman"/>
                <a:cs typeface="Times New Roman"/>
              </a:rPr>
              <a:t>sito  </a:t>
            </a:r>
            <a:r>
              <a:rPr sz="1200" u="sng" spc="-5" dirty="0">
                <a:solidFill>
                  <a:srgbClr val="0000FF"/>
                </a:solidFill>
                <a:uFill>
                  <a:solidFill>
                    <a:srgbClr val="0000FF"/>
                  </a:solidFill>
                </a:uFill>
                <a:latin typeface="Times New Roman"/>
                <a:cs typeface="Times New Roman"/>
                <a:hlinkClick r:id="rId3"/>
              </a:rPr>
              <a:t>www.festivalculturacreativa.it</a:t>
            </a:r>
            <a:r>
              <a:rPr sz="1200" spc="-5" dirty="0">
                <a:latin typeface="Times New Roman"/>
                <a:cs typeface="Times New Roman"/>
              </a:rPr>
              <a:t>.</a:t>
            </a:r>
            <a:endParaRPr sz="1200">
              <a:latin typeface="Times New Roman"/>
              <a:cs typeface="Times New Roman"/>
            </a:endParaRP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7355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T</a:t>
            </a:r>
            <a:r>
              <a:rPr sz="1600" b="1" spc="-5" dirty="0">
                <a:latin typeface="Arial"/>
                <a:cs typeface="Arial"/>
              </a:rPr>
              <a:t>uttomamma.</a:t>
            </a:r>
            <a:r>
              <a:rPr sz="1600" b="1" dirty="0">
                <a:latin typeface="Arial"/>
                <a:cs typeface="Arial"/>
              </a:rPr>
              <a:t>c</a:t>
            </a:r>
            <a:r>
              <a:rPr sz="1600" b="1" spc="-5" dirty="0">
                <a:latin typeface="Arial"/>
                <a:cs typeface="Arial"/>
              </a:rPr>
              <a:t>om  10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14400" y="6429374"/>
            <a:ext cx="5378450" cy="359346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190012"/>
            <a:ext cx="6148705" cy="3095625"/>
          </a:xfrm>
          <a:prstGeom prst="rect">
            <a:avLst/>
          </a:prstGeom>
        </p:spPr>
        <p:txBody>
          <a:bodyPr vert="horz" wrap="square" lIns="0" tIns="12700" rIns="0" bIns="0" rtlCol="0">
            <a:spAutoFit/>
          </a:bodyPr>
          <a:lstStyle/>
          <a:p>
            <a:pPr marL="12700" marR="10160" algn="just">
              <a:lnSpc>
                <a:spcPct val="142000"/>
              </a:lnSpc>
              <a:spcBef>
                <a:spcPts val="100"/>
              </a:spcBef>
            </a:pPr>
            <a:r>
              <a:rPr sz="1600" b="1" spc="-5" dirty="0">
                <a:latin typeface="Georgia"/>
                <a:cs typeface="Georgia"/>
              </a:rPr>
              <a:t>Festival della Cultura Creativa, dal16 al </a:t>
            </a:r>
            <a:r>
              <a:rPr sz="1600" b="1" dirty="0">
                <a:latin typeface="Georgia"/>
                <a:cs typeface="Georgia"/>
              </a:rPr>
              <a:t>22 </a:t>
            </a:r>
            <a:r>
              <a:rPr sz="1600" b="1" spc="-10" dirty="0">
                <a:latin typeface="Georgia"/>
                <a:cs typeface="Georgia"/>
              </a:rPr>
              <a:t>marzo </a:t>
            </a:r>
            <a:r>
              <a:rPr sz="1600" b="1" spc="-5" dirty="0">
                <a:latin typeface="Georgia"/>
                <a:cs typeface="Georgia"/>
              </a:rPr>
              <a:t>l’evento  dedicato ai</a:t>
            </a:r>
            <a:r>
              <a:rPr sz="1600" b="1" spc="15" dirty="0">
                <a:latin typeface="Georgia"/>
                <a:cs typeface="Georgia"/>
              </a:rPr>
              <a:t> </a:t>
            </a:r>
            <a:r>
              <a:rPr sz="1600" b="1" spc="-5" dirty="0">
                <a:latin typeface="Georgia"/>
                <a:cs typeface="Georgia"/>
              </a:rPr>
              <a:t>ragazzi</a:t>
            </a:r>
            <a:endParaRPr sz="1600">
              <a:latin typeface="Georgia"/>
              <a:cs typeface="Georgia"/>
            </a:endParaRPr>
          </a:p>
          <a:p>
            <a:pPr marL="12700">
              <a:lnSpc>
                <a:spcPct val="100000"/>
              </a:lnSpc>
              <a:spcBef>
                <a:spcPts val="870"/>
              </a:spcBef>
            </a:pPr>
            <a:r>
              <a:rPr sz="900" spc="-5" dirty="0">
                <a:latin typeface="Georgia"/>
                <a:cs typeface="Georgia"/>
              </a:rPr>
              <a:t>Ishtar </a:t>
            </a:r>
            <a:r>
              <a:rPr sz="900" b="1" dirty="0">
                <a:latin typeface="Georgia"/>
                <a:cs typeface="Georgia"/>
              </a:rPr>
              <a:t>10 </a:t>
            </a:r>
            <a:r>
              <a:rPr sz="900" b="1" spc="-5" dirty="0">
                <a:latin typeface="Georgia"/>
                <a:cs typeface="Georgia"/>
              </a:rPr>
              <a:t>marzo</a:t>
            </a:r>
            <a:r>
              <a:rPr sz="900" b="1" dirty="0">
                <a:latin typeface="Georgia"/>
                <a:cs typeface="Georgia"/>
              </a:rPr>
              <a:t> </a:t>
            </a:r>
            <a:r>
              <a:rPr sz="900" b="1" spc="-5" dirty="0">
                <a:latin typeface="Georgia"/>
                <a:cs typeface="Georgia"/>
              </a:rPr>
              <a:t>2015</a:t>
            </a:r>
            <a:endParaRPr sz="900">
              <a:latin typeface="Georgia"/>
              <a:cs typeface="Georgia"/>
            </a:endParaRPr>
          </a:p>
          <a:p>
            <a:pPr>
              <a:lnSpc>
                <a:spcPct val="100000"/>
              </a:lnSpc>
            </a:pPr>
            <a:endParaRPr sz="1000">
              <a:latin typeface="Times New Roman"/>
              <a:cs typeface="Times New Roman"/>
            </a:endParaRPr>
          </a:p>
          <a:p>
            <a:pPr marL="12700" marR="5080" algn="just">
              <a:lnSpc>
                <a:spcPct val="142000"/>
              </a:lnSpc>
              <a:spcBef>
                <a:spcPts val="625"/>
              </a:spcBef>
            </a:pPr>
            <a:r>
              <a:rPr sz="1100" dirty="0">
                <a:latin typeface="Georgia"/>
                <a:cs typeface="Georgia"/>
              </a:rPr>
              <a:t>In </a:t>
            </a:r>
            <a:r>
              <a:rPr sz="1100" spc="-5" dirty="0">
                <a:latin typeface="Georgia"/>
                <a:cs typeface="Georgia"/>
              </a:rPr>
              <a:t>arrivo la seconda edizione del </a:t>
            </a:r>
            <a:r>
              <a:rPr sz="1100" b="1" spc="-5" dirty="0">
                <a:latin typeface="Georgia"/>
                <a:cs typeface="Georgia"/>
              </a:rPr>
              <a:t>Festival della Cultura </a:t>
            </a:r>
            <a:r>
              <a:rPr sz="1100" b="1" dirty="0">
                <a:latin typeface="Georgia"/>
                <a:cs typeface="Georgia"/>
              </a:rPr>
              <a:t>Creativa</a:t>
            </a:r>
            <a:r>
              <a:rPr sz="1100" dirty="0">
                <a:latin typeface="Georgia"/>
                <a:cs typeface="Georgia"/>
              </a:rPr>
              <a:t>, </a:t>
            </a:r>
            <a:r>
              <a:rPr sz="1100" spc="-5" dirty="0">
                <a:latin typeface="Georgia"/>
                <a:cs typeface="Georgia"/>
              </a:rPr>
              <a:t>iniziativa promossa dalle  </a:t>
            </a:r>
            <a:r>
              <a:rPr sz="1100" dirty="0">
                <a:latin typeface="Georgia"/>
                <a:cs typeface="Georgia"/>
              </a:rPr>
              <a:t>banche </a:t>
            </a:r>
            <a:r>
              <a:rPr sz="1100" spc="-5" dirty="0">
                <a:latin typeface="Georgia"/>
                <a:cs typeface="Georgia"/>
              </a:rPr>
              <a:t>italiane dedicata ai </a:t>
            </a:r>
            <a:r>
              <a:rPr sz="1100" b="1" spc="-5" dirty="0">
                <a:latin typeface="Georgia"/>
                <a:cs typeface="Georgia"/>
              </a:rPr>
              <a:t>bambini </a:t>
            </a:r>
            <a:r>
              <a:rPr sz="1100" spc="-5" dirty="0">
                <a:latin typeface="Georgia"/>
                <a:cs typeface="Georgia"/>
              </a:rPr>
              <a:t>ed ai </a:t>
            </a:r>
            <a:r>
              <a:rPr sz="1100" b="1" spc="-5" dirty="0">
                <a:latin typeface="Georgia"/>
                <a:cs typeface="Georgia"/>
              </a:rPr>
              <a:t>ragazzi. </a:t>
            </a:r>
            <a:r>
              <a:rPr sz="1100" dirty="0">
                <a:latin typeface="Georgia"/>
                <a:cs typeface="Georgia"/>
              </a:rPr>
              <a:t>In </a:t>
            </a:r>
            <a:r>
              <a:rPr sz="1100" spc="-5" dirty="0">
                <a:latin typeface="Georgia"/>
                <a:cs typeface="Georgia"/>
              </a:rPr>
              <a:t>programma dal 16 al 22 marzo, si pone  </a:t>
            </a:r>
            <a:r>
              <a:rPr sz="1100" dirty="0">
                <a:latin typeface="Georgia"/>
                <a:cs typeface="Georgia"/>
              </a:rPr>
              <a:t>come </a:t>
            </a:r>
            <a:r>
              <a:rPr sz="1100" spc="-5" dirty="0">
                <a:latin typeface="Georgia"/>
                <a:cs typeface="Georgia"/>
              </a:rPr>
              <a:t>obiettivo quello di affiancare le banche alla società per contribuire all’accrescimento  delle </a:t>
            </a:r>
            <a:r>
              <a:rPr sz="1100" b="1" spc="-5" dirty="0">
                <a:latin typeface="Georgia"/>
                <a:cs typeface="Georgia"/>
              </a:rPr>
              <a:t>capacità </a:t>
            </a:r>
            <a:r>
              <a:rPr sz="1100" b="1" dirty="0">
                <a:latin typeface="Georgia"/>
                <a:cs typeface="Georgia"/>
              </a:rPr>
              <a:t>espressive </a:t>
            </a:r>
            <a:r>
              <a:rPr sz="1100" b="1" spc="-5" dirty="0">
                <a:latin typeface="Georgia"/>
                <a:cs typeface="Georgia"/>
              </a:rPr>
              <a:t>dei giovani </a:t>
            </a:r>
            <a:r>
              <a:rPr sz="1100" spc="-5" dirty="0">
                <a:latin typeface="Georgia"/>
                <a:cs typeface="Georgia"/>
              </a:rPr>
              <a:t>studenti italiani promuovendo allo stesso tempo </a:t>
            </a:r>
            <a:r>
              <a:rPr sz="1100" spc="-10" dirty="0">
                <a:latin typeface="Georgia"/>
                <a:cs typeface="Georgia"/>
              </a:rPr>
              <a:t>la  </a:t>
            </a:r>
            <a:r>
              <a:rPr sz="1100" spc="-5" dirty="0">
                <a:latin typeface="Georgia"/>
                <a:cs typeface="Georgia"/>
              </a:rPr>
              <a:t>cultura dell’impegnarsi ai fini del bene comune. </a:t>
            </a:r>
            <a:r>
              <a:rPr sz="1100" dirty="0">
                <a:latin typeface="Georgia"/>
                <a:cs typeface="Georgia"/>
              </a:rPr>
              <a:t>Il </a:t>
            </a:r>
            <a:r>
              <a:rPr sz="1100" spc="-5" dirty="0">
                <a:latin typeface="Georgia"/>
                <a:cs typeface="Georgia"/>
              </a:rPr>
              <a:t>tema di quest’anno </a:t>
            </a:r>
            <a:r>
              <a:rPr sz="1100" dirty="0">
                <a:latin typeface="Georgia"/>
                <a:cs typeface="Georgia"/>
              </a:rPr>
              <a:t>è </a:t>
            </a:r>
            <a:r>
              <a:rPr sz="1100" spc="-5" dirty="0">
                <a:latin typeface="Georgia"/>
                <a:cs typeface="Georgia"/>
              </a:rPr>
              <a:t>“L’Alfabeto del Mondo.  Leggiamo </a:t>
            </a:r>
            <a:r>
              <a:rPr sz="1100" dirty="0">
                <a:latin typeface="Georgia"/>
                <a:cs typeface="Georgia"/>
              </a:rPr>
              <a:t>i </a:t>
            </a:r>
            <a:r>
              <a:rPr sz="1100" spc="-5" dirty="0">
                <a:latin typeface="Georgia"/>
                <a:cs typeface="Georgia"/>
              </a:rPr>
              <a:t>segni intorno </a:t>
            </a:r>
            <a:r>
              <a:rPr sz="1100" dirty="0">
                <a:latin typeface="Georgia"/>
                <a:cs typeface="Georgia"/>
              </a:rPr>
              <a:t>a noi e </a:t>
            </a:r>
            <a:r>
              <a:rPr sz="1100" spc="-5" dirty="0">
                <a:latin typeface="Georgia"/>
                <a:cs typeface="Georgia"/>
              </a:rPr>
              <a:t>raccontiamo”. Previste </a:t>
            </a:r>
            <a:r>
              <a:rPr sz="1100" dirty="0">
                <a:latin typeface="Georgia"/>
                <a:cs typeface="Georgia"/>
              </a:rPr>
              <a:t>oltre </a:t>
            </a:r>
            <a:r>
              <a:rPr sz="1100" b="1" spc="-5" dirty="0">
                <a:latin typeface="Georgia"/>
                <a:cs typeface="Georgia"/>
              </a:rPr>
              <a:t>80 iniziative </a:t>
            </a:r>
            <a:r>
              <a:rPr sz="1100" spc="-5" dirty="0">
                <a:latin typeface="Georgia"/>
                <a:cs typeface="Georgia"/>
              </a:rPr>
              <a:t>che avranno luogo  lungo tutto </a:t>
            </a:r>
            <a:r>
              <a:rPr sz="1100" dirty="0">
                <a:latin typeface="Georgia"/>
                <a:cs typeface="Georgia"/>
              </a:rPr>
              <a:t>il </a:t>
            </a:r>
            <a:r>
              <a:rPr sz="1100" spc="-5" dirty="0">
                <a:latin typeface="Georgia"/>
                <a:cs typeface="Georgia"/>
              </a:rPr>
              <a:t>territorio </a:t>
            </a:r>
            <a:r>
              <a:rPr sz="1100" dirty="0">
                <a:latin typeface="Georgia"/>
                <a:cs typeface="Georgia"/>
              </a:rPr>
              <a:t>e </a:t>
            </a:r>
            <a:r>
              <a:rPr sz="1100" spc="-5" dirty="0">
                <a:latin typeface="Georgia"/>
                <a:cs typeface="Georgia"/>
              </a:rPr>
              <a:t>dedicate al mondo dell’arte, della letura, della </a:t>
            </a:r>
            <a:r>
              <a:rPr sz="1100" dirty="0">
                <a:latin typeface="Georgia"/>
                <a:cs typeface="Georgia"/>
              </a:rPr>
              <a:t>musica </a:t>
            </a:r>
            <a:r>
              <a:rPr sz="1100" spc="-5" dirty="0">
                <a:latin typeface="Georgia"/>
                <a:cs typeface="Georgia"/>
              </a:rPr>
              <a:t>ed ancora del teatro,  dell’archeologia </a:t>
            </a:r>
            <a:r>
              <a:rPr sz="1100" dirty="0">
                <a:latin typeface="Georgia"/>
                <a:cs typeface="Georgia"/>
              </a:rPr>
              <a:t>e </a:t>
            </a:r>
            <a:r>
              <a:rPr sz="1100" spc="-5" dirty="0">
                <a:latin typeface="Georgia"/>
                <a:cs typeface="Georgia"/>
              </a:rPr>
              <a:t>della</a:t>
            </a:r>
            <a:r>
              <a:rPr sz="1100" spc="-20" dirty="0">
                <a:latin typeface="Georgia"/>
                <a:cs typeface="Georgia"/>
              </a:rPr>
              <a:t> </a:t>
            </a:r>
            <a:r>
              <a:rPr sz="1100" spc="-5" dirty="0">
                <a:latin typeface="Georgia"/>
                <a:cs typeface="Georgia"/>
              </a:rPr>
              <a:t>tecnologia.</a:t>
            </a:r>
            <a:endParaRPr sz="1100">
              <a:latin typeface="Georgia"/>
              <a:cs typeface="Georgia"/>
            </a:endParaRPr>
          </a:p>
        </p:txBody>
      </p:sp>
      <p:sp>
        <p:nvSpPr>
          <p:cNvPr id="6" name="object 6"/>
          <p:cNvSpPr/>
          <p:nvPr/>
        </p:nvSpPr>
        <p:spPr>
          <a:xfrm>
            <a:off x="2706472" y="2140224"/>
            <a:ext cx="2147364" cy="71193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7355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T</a:t>
            </a:r>
            <a:r>
              <a:rPr sz="1600" b="1" spc="-5" dirty="0">
                <a:latin typeface="Arial"/>
                <a:cs typeface="Arial"/>
              </a:rPr>
              <a:t>uttomamma.</a:t>
            </a:r>
            <a:r>
              <a:rPr sz="1600" b="1" dirty="0">
                <a:latin typeface="Arial"/>
                <a:cs typeface="Arial"/>
              </a:rPr>
              <a:t>c</a:t>
            </a:r>
            <a:r>
              <a:rPr sz="1600" b="1" spc="-5" dirty="0">
                <a:latin typeface="Arial"/>
                <a:cs typeface="Arial"/>
              </a:rPr>
              <a:t>om  10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501238"/>
            <a:ext cx="6148070" cy="4549775"/>
          </a:xfrm>
          <a:prstGeom prst="rect">
            <a:avLst/>
          </a:prstGeom>
        </p:spPr>
        <p:txBody>
          <a:bodyPr vert="horz" wrap="square" lIns="0" tIns="12065" rIns="0" bIns="0" rtlCol="0">
            <a:spAutoFit/>
          </a:bodyPr>
          <a:lstStyle/>
          <a:p>
            <a:pPr marL="12700" marR="5080" algn="just">
              <a:lnSpc>
                <a:spcPct val="142100"/>
              </a:lnSpc>
              <a:spcBef>
                <a:spcPts val="95"/>
              </a:spcBef>
            </a:pPr>
            <a:r>
              <a:rPr sz="1100" dirty="0">
                <a:latin typeface="Georgia"/>
                <a:cs typeface="Georgia"/>
              </a:rPr>
              <a:t>Il </a:t>
            </a:r>
            <a:r>
              <a:rPr sz="1100" b="1" spc="-5" dirty="0">
                <a:latin typeface="Georgia"/>
                <a:cs typeface="Georgia"/>
              </a:rPr>
              <a:t>Festival della Cultura Creativa </a:t>
            </a:r>
            <a:r>
              <a:rPr sz="1100" dirty="0">
                <a:latin typeface="Georgia"/>
                <a:cs typeface="Georgia"/>
              </a:rPr>
              <a:t>è </a:t>
            </a:r>
            <a:r>
              <a:rPr sz="1100" spc="-5" dirty="0">
                <a:latin typeface="Georgia"/>
                <a:cs typeface="Georgia"/>
              </a:rPr>
              <a:t>destinato </a:t>
            </a:r>
            <a:r>
              <a:rPr sz="1100" dirty="0">
                <a:latin typeface="Georgia"/>
                <a:cs typeface="Georgia"/>
              </a:rPr>
              <a:t>non </a:t>
            </a:r>
            <a:r>
              <a:rPr sz="1100" spc="-5" dirty="0">
                <a:latin typeface="Georgia"/>
                <a:cs typeface="Georgia"/>
              </a:rPr>
              <a:t>solo </a:t>
            </a:r>
            <a:r>
              <a:rPr sz="1100" dirty="0">
                <a:latin typeface="Georgia"/>
                <a:cs typeface="Georgia"/>
              </a:rPr>
              <a:t>a </a:t>
            </a:r>
            <a:r>
              <a:rPr sz="1100" b="1" spc="-5" dirty="0">
                <a:latin typeface="Georgia"/>
                <a:cs typeface="Georgia"/>
              </a:rPr>
              <a:t>scuole </a:t>
            </a:r>
            <a:r>
              <a:rPr sz="1100" b="1" dirty="0">
                <a:latin typeface="Georgia"/>
                <a:cs typeface="Georgia"/>
              </a:rPr>
              <a:t>e </a:t>
            </a:r>
            <a:r>
              <a:rPr sz="1100" b="1" spc="-5" dirty="0">
                <a:latin typeface="Georgia"/>
                <a:cs typeface="Georgia"/>
              </a:rPr>
              <a:t>famiglie</a:t>
            </a:r>
            <a:r>
              <a:rPr sz="1100" spc="-5" dirty="0">
                <a:latin typeface="Georgia"/>
                <a:cs typeface="Georgia"/>
              </a:rPr>
              <a:t>, </a:t>
            </a:r>
            <a:r>
              <a:rPr sz="1100" dirty="0">
                <a:latin typeface="Georgia"/>
                <a:cs typeface="Georgia"/>
              </a:rPr>
              <a:t>ma </a:t>
            </a:r>
            <a:r>
              <a:rPr sz="1100" spc="-5" dirty="0">
                <a:latin typeface="Georgia"/>
                <a:cs typeface="Georgia"/>
              </a:rPr>
              <a:t>anche musei </a:t>
            </a:r>
            <a:r>
              <a:rPr sz="1100" dirty="0">
                <a:latin typeface="Georgia"/>
                <a:cs typeface="Georgia"/>
              </a:rPr>
              <a:t>e  </a:t>
            </a:r>
            <a:r>
              <a:rPr sz="1100" spc="-5" dirty="0">
                <a:latin typeface="Georgia"/>
                <a:cs typeface="Georgia"/>
              </a:rPr>
              <a:t>biblioteche: coinvolgerà </a:t>
            </a:r>
            <a:r>
              <a:rPr sz="1100" dirty="0">
                <a:latin typeface="Georgia"/>
                <a:cs typeface="Georgia"/>
              </a:rPr>
              <a:t>tutta </a:t>
            </a:r>
            <a:r>
              <a:rPr sz="1100" spc="-5" dirty="0">
                <a:latin typeface="Georgia"/>
                <a:cs typeface="Georgia"/>
              </a:rPr>
              <a:t>la Penisola </a:t>
            </a:r>
            <a:r>
              <a:rPr sz="1100" dirty="0">
                <a:latin typeface="Georgia"/>
                <a:cs typeface="Georgia"/>
              </a:rPr>
              <a:t>e non </a:t>
            </a:r>
            <a:r>
              <a:rPr sz="1100" spc="-5" dirty="0">
                <a:latin typeface="Georgia"/>
                <a:cs typeface="Georgia"/>
              </a:rPr>
              <a:t>solo </a:t>
            </a:r>
            <a:r>
              <a:rPr sz="1100" dirty="0">
                <a:latin typeface="Georgia"/>
                <a:cs typeface="Georgia"/>
              </a:rPr>
              <a:t>i </a:t>
            </a:r>
            <a:r>
              <a:rPr sz="1100" spc="-5" dirty="0">
                <a:latin typeface="Georgia"/>
                <a:cs typeface="Georgia"/>
              </a:rPr>
              <a:t>bambini </a:t>
            </a:r>
            <a:r>
              <a:rPr sz="1100" dirty="0">
                <a:latin typeface="Georgia"/>
                <a:cs typeface="Georgia"/>
              </a:rPr>
              <a:t>ma </a:t>
            </a:r>
            <a:r>
              <a:rPr sz="1100" spc="-5" dirty="0">
                <a:latin typeface="Georgia"/>
                <a:cs typeface="Georgia"/>
              </a:rPr>
              <a:t>anche </a:t>
            </a:r>
            <a:r>
              <a:rPr sz="1100" dirty="0">
                <a:latin typeface="Georgia"/>
                <a:cs typeface="Georgia"/>
              </a:rPr>
              <a:t>chi </a:t>
            </a:r>
            <a:r>
              <a:rPr sz="1100" spc="-5" dirty="0">
                <a:latin typeface="Georgia"/>
                <a:cs typeface="Georgia"/>
              </a:rPr>
              <a:t>ruoti intorno </a:t>
            </a:r>
            <a:r>
              <a:rPr sz="1100" dirty="0">
                <a:latin typeface="Georgia"/>
                <a:cs typeface="Georgia"/>
              </a:rPr>
              <a:t>a </a:t>
            </a:r>
            <a:r>
              <a:rPr sz="1100" spc="-10" dirty="0">
                <a:latin typeface="Georgia"/>
                <a:cs typeface="Georgia"/>
              </a:rPr>
              <a:t>loro.  </a:t>
            </a:r>
            <a:r>
              <a:rPr sz="1100" spc="-5" dirty="0">
                <a:latin typeface="Georgia"/>
                <a:cs typeface="Georgia"/>
              </a:rPr>
              <a:t>Spetterà ad ogni banca coinvolta l’onere </a:t>
            </a:r>
            <a:r>
              <a:rPr sz="1100" spc="-10" dirty="0">
                <a:latin typeface="Georgia"/>
                <a:cs typeface="Georgia"/>
              </a:rPr>
              <a:t>di </a:t>
            </a:r>
            <a:r>
              <a:rPr sz="1100" spc="-5" dirty="0">
                <a:latin typeface="Georgia"/>
                <a:cs typeface="Georgia"/>
              </a:rPr>
              <a:t>organizzare l’iniziativa secondo le caratteristiche del  territorio di appartenenza proponendo </a:t>
            </a:r>
            <a:r>
              <a:rPr sz="1100" b="1" spc="-5" dirty="0">
                <a:latin typeface="Georgia"/>
                <a:cs typeface="Georgia"/>
              </a:rPr>
              <a:t>attività </a:t>
            </a:r>
            <a:r>
              <a:rPr sz="1100" b="1" dirty="0">
                <a:latin typeface="Georgia"/>
                <a:cs typeface="Georgia"/>
              </a:rPr>
              <a:t>e </a:t>
            </a:r>
            <a:r>
              <a:rPr sz="1100" b="1" spc="-5" dirty="0">
                <a:latin typeface="Georgia"/>
                <a:cs typeface="Georgia"/>
              </a:rPr>
              <a:t>laboratori </a:t>
            </a:r>
            <a:r>
              <a:rPr sz="1100" spc="-5" dirty="0">
                <a:latin typeface="Georgia"/>
                <a:cs typeface="Georgia"/>
              </a:rPr>
              <a:t>adeguati </a:t>
            </a:r>
            <a:r>
              <a:rPr sz="1100" dirty="0">
                <a:latin typeface="Georgia"/>
                <a:cs typeface="Georgia"/>
              </a:rPr>
              <a:t>in </a:t>
            </a:r>
            <a:r>
              <a:rPr sz="1100" spc="-5" dirty="0">
                <a:latin typeface="Georgia"/>
                <a:cs typeface="Georgia"/>
              </a:rPr>
              <a:t>tal senso </a:t>
            </a:r>
            <a:r>
              <a:rPr sz="1100" dirty="0">
                <a:latin typeface="Georgia"/>
                <a:cs typeface="Georgia"/>
              </a:rPr>
              <a:t>e non </a:t>
            </a:r>
            <a:r>
              <a:rPr sz="1100" spc="-5" dirty="0">
                <a:latin typeface="Georgia"/>
                <a:cs typeface="Georgia"/>
              </a:rPr>
              <a:t>perdendo  mai di vista </a:t>
            </a:r>
            <a:r>
              <a:rPr sz="1100" dirty="0">
                <a:latin typeface="Georgia"/>
                <a:cs typeface="Georgia"/>
              </a:rPr>
              <a:t>il </a:t>
            </a:r>
            <a:r>
              <a:rPr sz="1100" spc="-5" dirty="0">
                <a:latin typeface="Georgia"/>
                <a:cs typeface="Georgia"/>
              </a:rPr>
              <a:t>tema centrale della</a:t>
            </a:r>
            <a:r>
              <a:rPr sz="1100" dirty="0">
                <a:latin typeface="Georgia"/>
                <a:cs typeface="Georgia"/>
              </a:rPr>
              <a:t> </a:t>
            </a:r>
            <a:r>
              <a:rPr sz="1100" spc="-5" dirty="0">
                <a:latin typeface="Georgia"/>
                <a:cs typeface="Georgia"/>
              </a:rPr>
              <a:t>manifestazione.</a:t>
            </a:r>
            <a:endParaRPr sz="1100">
              <a:latin typeface="Georgia"/>
              <a:cs typeface="Georgia"/>
            </a:endParaRPr>
          </a:p>
          <a:p>
            <a:pPr marL="12700">
              <a:lnSpc>
                <a:spcPct val="100000"/>
              </a:lnSpc>
              <a:spcBef>
                <a:spcPts val="550"/>
              </a:spcBef>
            </a:pPr>
            <a:r>
              <a:rPr sz="1100" spc="-5" dirty="0">
                <a:latin typeface="Georgia"/>
                <a:cs typeface="Georgia"/>
              </a:rPr>
              <a:t>“L’alfabeto del Mondo”, </a:t>
            </a:r>
            <a:r>
              <a:rPr sz="1100" dirty="0">
                <a:latin typeface="Georgia"/>
                <a:cs typeface="Georgia"/>
              </a:rPr>
              <a:t>il </a:t>
            </a:r>
            <a:r>
              <a:rPr sz="1100" spc="-5" dirty="0">
                <a:latin typeface="Georgia"/>
                <a:cs typeface="Georgia"/>
              </a:rPr>
              <a:t>tema </a:t>
            </a:r>
            <a:r>
              <a:rPr sz="1100" dirty="0">
                <a:latin typeface="Georgia"/>
                <a:cs typeface="Georgia"/>
              </a:rPr>
              <a:t>che </a:t>
            </a:r>
            <a:r>
              <a:rPr sz="1100" spc="-5" dirty="0">
                <a:latin typeface="Georgia"/>
                <a:cs typeface="Georgia"/>
              </a:rPr>
              <a:t>caratterizza l’edizione 2015, </a:t>
            </a:r>
            <a:r>
              <a:rPr sz="1100" dirty="0">
                <a:latin typeface="Georgia"/>
                <a:cs typeface="Georgia"/>
              </a:rPr>
              <a:t>ha come </a:t>
            </a:r>
            <a:r>
              <a:rPr sz="1100" spc="-5" dirty="0">
                <a:latin typeface="Georgia"/>
                <a:cs typeface="Georgia"/>
              </a:rPr>
              <a:t>filo</a:t>
            </a:r>
            <a:r>
              <a:rPr sz="1100" spc="145" dirty="0">
                <a:latin typeface="Georgia"/>
                <a:cs typeface="Georgia"/>
              </a:rPr>
              <a:t> </a:t>
            </a:r>
            <a:r>
              <a:rPr sz="1100" spc="-5" dirty="0">
                <a:latin typeface="Georgia"/>
                <a:cs typeface="Georgia"/>
              </a:rPr>
              <a:t>conduttore</a:t>
            </a:r>
            <a:endParaRPr sz="1100">
              <a:latin typeface="Georgia"/>
              <a:cs typeface="Georgia"/>
            </a:endParaRPr>
          </a:p>
          <a:p>
            <a:pPr marL="12700" marR="7620" algn="just">
              <a:lnSpc>
                <a:spcPct val="141800"/>
              </a:lnSpc>
              <a:spcBef>
                <a:spcPts val="15"/>
              </a:spcBef>
            </a:pPr>
            <a:r>
              <a:rPr sz="1100" dirty="0">
                <a:latin typeface="Georgia"/>
                <a:cs typeface="Georgia"/>
              </a:rPr>
              <a:t>il </a:t>
            </a:r>
            <a:r>
              <a:rPr sz="1100" b="1" spc="-5" dirty="0">
                <a:latin typeface="Georgia"/>
                <a:cs typeface="Georgia"/>
              </a:rPr>
              <a:t>racconto</a:t>
            </a:r>
            <a:r>
              <a:rPr sz="1100" spc="-5" dirty="0">
                <a:latin typeface="Georgia"/>
                <a:cs typeface="Georgia"/>
              </a:rPr>
              <a:t>. Non solo </a:t>
            </a:r>
            <a:r>
              <a:rPr sz="1100" spc="-10" dirty="0">
                <a:latin typeface="Georgia"/>
                <a:cs typeface="Georgia"/>
              </a:rPr>
              <a:t>dunque </a:t>
            </a:r>
            <a:r>
              <a:rPr sz="1100" spc="-5" dirty="0">
                <a:latin typeface="Georgia"/>
                <a:cs typeface="Georgia"/>
              </a:rPr>
              <a:t>la </a:t>
            </a:r>
            <a:r>
              <a:rPr sz="1100" dirty="0">
                <a:latin typeface="Georgia"/>
                <a:cs typeface="Georgia"/>
              </a:rPr>
              <a:t>creazione </a:t>
            </a:r>
            <a:r>
              <a:rPr sz="1100" spc="-5" dirty="0">
                <a:latin typeface="Georgia"/>
                <a:cs typeface="Georgia"/>
              </a:rPr>
              <a:t>di </a:t>
            </a:r>
            <a:r>
              <a:rPr sz="1100" dirty="0">
                <a:latin typeface="Georgia"/>
                <a:cs typeface="Georgia"/>
              </a:rPr>
              <a:t>storie ma anche i vari e possibili </a:t>
            </a:r>
            <a:r>
              <a:rPr sz="1100" spc="-5" dirty="0">
                <a:latin typeface="Georgia"/>
                <a:cs typeface="Georgia"/>
              </a:rPr>
              <a:t>linguaggi da potere  utilizzare, le tecniche alle quali ricorrere per condividerle </a:t>
            </a:r>
            <a:r>
              <a:rPr sz="1100" dirty="0">
                <a:latin typeface="Georgia"/>
                <a:cs typeface="Georgia"/>
              </a:rPr>
              <a:t>e </a:t>
            </a:r>
            <a:r>
              <a:rPr sz="1100" spc="-5" dirty="0">
                <a:latin typeface="Georgia"/>
                <a:cs typeface="Georgia"/>
              </a:rPr>
              <a:t>le </a:t>
            </a:r>
            <a:r>
              <a:rPr sz="1100" dirty="0">
                <a:latin typeface="Georgia"/>
                <a:cs typeface="Georgia"/>
              </a:rPr>
              <a:t>varie </a:t>
            </a:r>
            <a:r>
              <a:rPr sz="1100" spc="-5" dirty="0">
                <a:latin typeface="Georgia"/>
                <a:cs typeface="Georgia"/>
              </a:rPr>
              <a:t>forme </a:t>
            </a:r>
            <a:r>
              <a:rPr sz="1100" dirty="0">
                <a:latin typeface="Georgia"/>
                <a:cs typeface="Georgia"/>
              </a:rPr>
              <a:t>che </a:t>
            </a:r>
            <a:r>
              <a:rPr sz="1100" spc="-5" dirty="0">
                <a:latin typeface="Georgia"/>
                <a:cs typeface="Georgia"/>
              </a:rPr>
              <a:t>possano assumere.  </a:t>
            </a:r>
            <a:r>
              <a:rPr sz="1100" dirty="0">
                <a:latin typeface="Georgia"/>
                <a:cs typeface="Georgia"/>
              </a:rPr>
              <a:t>Non </a:t>
            </a:r>
            <a:r>
              <a:rPr sz="1100" spc="-5" dirty="0">
                <a:latin typeface="Georgia"/>
                <a:cs typeface="Georgia"/>
              </a:rPr>
              <a:t>si dimenticherà inoltre l’importanza del dare spazio ai diversi punti </a:t>
            </a:r>
            <a:r>
              <a:rPr sz="1100" spc="-10" dirty="0">
                <a:latin typeface="Georgia"/>
                <a:cs typeface="Georgia"/>
              </a:rPr>
              <a:t>di </a:t>
            </a:r>
            <a:r>
              <a:rPr sz="1100" dirty="0">
                <a:latin typeface="Georgia"/>
                <a:cs typeface="Georgia"/>
              </a:rPr>
              <a:t>vista e </a:t>
            </a:r>
            <a:r>
              <a:rPr sz="1100" spc="-5" dirty="0">
                <a:latin typeface="Georgia"/>
                <a:cs typeface="Georgia"/>
              </a:rPr>
              <a:t>dell’andare oltre  gli stereotipi.</a:t>
            </a:r>
            <a:endParaRPr sz="1100">
              <a:latin typeface="Georgia"/>
              <a:cs typeface="Georgia"/>
            </a:endParaRPr>
          </a:p>
          <a:p>
            <a:pPr marL="12700">
              <a:lnSpc>
                <a:spcPct val="100000"/>
              </a:lnSpc>
              <a:spcBef>
                <a:spcPts val="550"/>
              </a:spcBef>
            </a:pPr>
            <a:r>
              <a:rPr sz="1100" dirty="0">
                <a:latin typeface="Georgia"/>
                <a:cs typeface="Georgia"/>
              </a:rPr>
              <a:t>Tra </a:t>
            </a:r>
            <a:r>
              <a:rPr sz="1100" spc="-5" dirty="0">
                <a:latin typeface="Georgia"/>
                <a:cs typeface="Georgia"/>
              </a:rPr>
              <a:t>gli </a:t>
            </a:r>
            <a:r>
              <a:rPr sz="1100" u="sng" spc="-5" dirty="0">
                <a:uFill>
                  <a:solidFill>
                    <a:srgbClr val="000000"/>
                  </a:solidFill>
                </a:uFill>
                <a:latin typeface="Georgia"/>
                <a:cs typeface="Georgia"/>
                <a:hlinkClick r:id="rId3"/>
              </a:rPr>
              <a:t>eventi</a:t>
            </a:r>
            <a:r>
              <a:rPr sz="1100" spc="-5" dirty="0">
                <a:latin typeface="Georgia"/>
                <a:cs typeface="Georgia"/>
                <a:hlinkClick r:id="rId3"/>
              </a:rPr>
              <a:t> </a:t>
            </a:r>
            <a:r>
              <a:rPr sz="1100" dirty="0">
                <a:latin typeface="Georgia"/>
                <a:cs typeface="Georgia"/>
              </a:rPr>
              <a:t>in </a:t>
            </a:r>
            <a:r>
              <a:rPr sz="1100" spc="-5" dirty="0">
                <a:latin typeface="Georgia"/>
                <a:cs typeface="Georgia"/>
              </a:rPr>
              <a:t>programma “Eolo nelle Rose </a:t>
            </a:r>
            <a:r>
              <a:rPr sz="1100" spc="-10" dirty="0">
                <a:latin typeface="Georgia"/>
                <a:cs typeface="Georgia"/>
              </a:rPr>
              <a:t>dei </a:t>
            </a:r>
            <a:r>
              <a:rPr sz="1100" spc="-5" dirty="0">
                <a:latin typeface="Georgia"/>
                <a:cs typeface="Georgia"/>
              </a:rPr>
              <a:t>Venti” una mostra espositiva con visita</a:t>
            </a:r>
            <a:r>
              <a:rPr sz="1100" spc="-30" dirty="0">
                <a:latin typeface="Georgia"/>
                <a:cs typeface="Georgia"/>
              </a:rPr>
              <a:t> </a:t>
            </a:r>
            <a:r>
              <a:rPr sz="1100" spc="-5" dirty="0">
                <a:latin typeface="Georgia"/>
                <a:cs typeface="Georgia"/>
              </a:rPr>
              <a:t>guidata</a:t>
            </a:r>
            <a:endParaRPr sz="1100">
              <a:latin typeface="Georgia"/>
              <a:cs typeface="Georgia"/>
            </a:endParaRPr>
          </a:p>
          <a:p>
            <a:pPr marL="12700" marR="5080" algn="just">
              <a:lnSpc>
                <a:spcPct val="142000"/>
              </a:lnSpc>
              <a:spcBef>
                <a:spcPts val="10"/>
              </a:spcBef>
            </a:pPr>
            <a:r>
              <a:rPr sz="1100" spc="-5" dirty="0">
                <a:latin typeface="Georgia"/>
                <a:cs typeface="Georgia"/>
              </a:rPr>
              <a:t>promossa dall’associazione culturale </a:t>
            </a:r>
            <a:r>
              <a:rPr sz="1100" dirty="0">
                <a:latin typeface="Georgia"/>
                <a:cs typeface="Georgia"/>
              </a:rPr>
              <a:t>Giovane </a:t>
            </a:r>
            <a:r>
              <a:rPr sz="1100" spc="-5" dirty="0">
                <a:latin typeface="Georgia"/>
                <a:cs typeface="Georgia"/>
              </a:rPr>
              <a:t>Europa che si terrà ad </a:t>
            </a:r>
            <a:r>
              <a:rPr sz="1100" dirty="0">
                <a:latin typeface="Georgia"/>
                <a:cs typeface="Georgia"/>
              </a:rPr>
              <a:t>Ascoli Piceno, </a:t>
            </a:r>
            <a:r>
              <a:rPr sz="1100" spc="-5" dirty="0">
                <a:latin typeface="Georgia"/>
                <a:cs typeface="Georgia"/>
              </a:rPr>
              <a:t>presso la Chiesa  di Santa </a:t>
            </a:r>
            <a:r>
              <a:rPr sz="1100" dirty="0">
                <a:latin typeface="Georgia"/>
                <a:cs typeface="Georgia"/>
              </a:rPr>
              <a:t>Maria </a:t>
            </a:r>
            <a:r>
              <a:rPr sz="1100" spc="-5" dirty="0">
                <a:latin typeface="Georgia"/>
                <a:cs typeface="Georgia"/>
              </a:rPr>
              <a:t>del </a:t>
            </a:r>
            <a:r>
              <a:rPr sz="1100" dirty="0">
                <a:latin typeface="Georgia"/>
                <a:cs typeface="Georgia"/>
              </a:rPr>
              <a:t>Buon </a:t>
            </a:r>
            <a:r>
              <a:rPr sz="1100" spc="-5" dirty="0">
                <a:latin typeface="Georgia"/>
                <a:cs typeface="Georgia"/>
              </a:rPr>
              <a:t>Consiglio </a:t>
            </a:r>
            <a:r>
              <a:rPr sz="1100" dirty="0">
                <a:latin typeface="Georgia"/>
                <a:cs typeface="Georgia"/>
              </a:rPr>
              <a:t>il </a:t>
            </a:r>
            <a:r>
              <a:rPr sz="1100" spc="-5" dirty="0">
                <a:latin typeface="Georgia"/>
                <a:cs typeface="Georgia"/>
              </a:rPr>
              <a:t>21 </a:t>
            </a:r>
            <a:r>
              <a:rPr sz="1100" dirty="0">
                <a:latin typeface="Georgia"/>
                <a:cs typeface="Georgia"/>
              </a:rPr>
              <a:t>e </a:t>
            </a:r>
            <a:r>
              <a:rPr sz="1100" spc="-5" dirty="0">
                <a:latin typeface="Georgia"/>
                <a:cs typeface="Georgia"/>
              </a:rPr>
              <a:t>22 </a:t>
            </a:r>
            <a:r>
              <a:rPr sz="1100" dirty="0">
                <a:latin typeface="Georgia"/>
                <a:cs typeface="Georgia"/>
              </a:rPr>
              <a:t>marzo, </a:t>
            </a:r>
            <a:r>
              <a:rPr sz="1100" spc="-5" dirty="0">
                <a:latin typeface="Georgia"/>
                <a:cs typeface="Georgia"/>
              </a:rPr>
              <a:t>dalle 10.00 alle </a:t>
            </a:r>
            <a:r>
              <a:rPr sz="1100" dirty="0">
                <a:latin typeface="Georgia"/>
                <a:cs typeface="Georgia"/>
              </a:rPr>
              <a:t>13.00 e </a:t>
            </a:r>
            <a:r>
              <a:rPr sz="1100" spc="-5" dirty="0">
                <a:latin typeface="Georgia"/>
                <a:cs typeface="Georgia"/>
              </a:rPr>
              <a:t>dalle </a:t>
            </a:r>
            <a:r>
              <a:rPr sz="1100" dirty="0">
                <a:latin typeface="Georgia"/>
                <a:cs typeface="Georgia"/>
              </a:rPr>
              <a:t>15.00 </a:t>
            </a:r>
            <a:r>
              <a:rPr sz="1100" spc="-5" dirty="0">
                <a:latin typeface="Georgia"/>
                <a:cs typeface="Georgia"/>
              </a:rPr>
              <a:t>alle </a:t>
            </a:r>
            <a:r>
              <a:rPr sz="1100" dirty="0">
                <a:latin typeface="Georgia"/>
                <a:cs typeface="Georgia"/>
              </a:rPr>
              <a:t>18.30;  </a:t>
            </a:r>
            <a:r>
              <a:rPr sz="1100" spc="-5" dirty="0">
                <a:latin typeface="Georgia"/>
                <a:cs typeface="Georgia"/>
              </a:rPr>
              <a:t>“L’alfabeto del mondo- leggiamo </a:t>
            </a:r>
            <a:r>
              <a:rPr sz="1100" dirty="0">
                <a:latin typeface="Georgia"/>
                <a:cs typeface="Georgia"/>
              </a:rPr>
              <a:t>i </a:t>
            </a:r>
            <a:r>
              <a:rPr sz="1100" spc="-5" dirty="0">
                <a:latin typeface="Georgia"/>
                <a:cs typeface="Georgia"/>
              </a:rPr>
              <a:t>segni intorno </a:t>
            </a:r>
            <a:r>
              <a:rPr sz="1100" dirty="0">
                <a:latin typeface="Georgia"/>
                <a:cs typeface="Georgia"/>
              </a:rPr>
              <a:t>a noi e </a:t>
            </a:r>
            <a:r>
              <a:rPr sz="1100" spc="-5" dirty="0">
                <a:latin typeface="Georgia"/>
                <a:cs typeface="Georgia"/>
              </a:rPr>
              <a:t>raccontiamo”, </a:t>
            </a:r>
            <a:r>
              <a:rPr sz="1100" b="1" spc="-5" dirty="0">
                <a:latin typeface="Georgia"/>
                <a:cs typeface="Georgia"/>
              </a:rPr>
              <a:t>laboratorio di scrittura  </a:t>
            </a:r>
            <a:r>
              <a:rPr sz="1100" b="1" dirty="0">
                <a:latin typeface="Georgia"/>
                <a:cs typeface="Georgia"/>
              </a:rPr>
              <a:t>creativa </a:t>
            </a:r>
            <a:r>
              <a:rPr sz="1100" spc="-5" dirty="0">
                <a:latin typeface="Georgia"/>
                <a:cs typeface="Georgia"/>
              </a:rPr>
              <a:t>che si terrà </a:t>
            </a:r>
            <a:r>
              <a:rPr sz="1100" spc="-10" dirty="0">
                <a:latin typeface="Georgia"/>
                <a:cs typeface="Georgia"/>
              </a:rPr>
              <a:t>ad </a:t>
            </a:r>
            <a:r>
              <a:rPr sz="1100" spc="-5" dirty="0">
                <a:latin typeface="Georgia"/>
                <a:cs typeface="Georgia"/>
              </a:rPr>
              <a:t>Avellino tra </a:t>
            </a:r>
            <a:r>
              <a:rPr sz="1100" dirty="0">
                <a:latin typeface="Georgia"/>
                <a:cs typeface="Georgia"/>
              </a:rPr>
              <a:t>il 16 </a:t>
            </a:r>
            <a:r>
              <a:rPr sz="1100" spc="-5" dirty="0">
                <a:latin typeface="Georgia"/>
                <a:cs typeface="Georgia"/>
              </a:rPr>
              <a:t>ed </a:t>
            </a:r>
            <a:r>
              <a:rPr sz="1100" dirty="0">
                <a:latin typeface="Georgia"/>
                <a:cs typeface="Georgia"/>
              </a:rPr>
              <a:t>il </a:t>
            </a:r>
            <a:r>
              <a:rPr sz="1100" spc="-5" dirty="0">
                <a:latin typeface="Georgia"/>
                <a:cs typeface="Georgia"/>
              </a:rPr>
              <a:t>22 marzo; Play With Music, </a:t>
            </a:r>
            <a:r>
              <a:rPr sz="1100" b="1" spc="-5" dirty="0">
                <a:latin typeface="Georgia"/>
                <a:cs typeface="Georgia"/>
              </a:rPr>
              <a:t>laboratorio </a:t>
            </a:r>
            <a:r>
              <a:rPr sz="1100" b="1" spc="-10" dirty="0">
                <a:latin typeface="Georgia"/>
                <a:cs typeface="Georgia"/>
              </a:rPr>
              <a:t>di  </a:t>
            </a:r>
            <a:r>
              <a:rPr sz="1100" b="1" spc="-5" dirty="0">
                <a:latin typeface="Georgia"/>
                <a:cs typeface="Georgia"/>
              </a:rPr>
              <a:t>composizione musicale </a:t>
            </a:r>
            <a:r>
              <a:rPr sz="1100" dirty="0">
                <a:latin typeface="Georgia"/>
                <a:cs typeface="Georgia"/>
              </a:rPr>
              <a:t>che </a:t>
            </a:r>
            <a:r>
              <a:rPr sz="1100" spc="-5" dirty="0">
                <a:latin typeface="Georgia"/>
                <a:cs typeface="Georgia"/>
              </a:rPr>
              <a:t>avrà luogo presso la scuola Media indirizzo musicale dell’I. </a:t>
            </a:r>
            <a:r>
              <a:rPr sz="1100" spc="-10" dirty="0">
                <a:latin typeface="Georgia"/>
                <a:cs typeface="Georgia"/>
              </a:rPr>
              <a:t>C.  </a:t>
            </a:r>
            <a:r>
              <a:rPr sz="1100" spc="-5" dirty="0">
                <a:latin typeface="Georgia"/>
                <a:cs typeface="Georgia"/>
              </a:rPr>
              <a:t>“Gianni Rodari” </a:t>
            </a:r>
            <a:r>
              <a:rPr sz="1100" spc="-10" dirty="0">
                <a:latin typeface="Georgia"/>
                <a:cs typeface="Georgia"/>
              </a:rPr>
              <a:t>di </a:t>
            </a:r>
            <a:r>
              <a:rPr sz="1100" spc="-5" dirty="0">
                <a:latin typeface="Georgia"/>
                <a:cs typeface="Georgia"/>
              </a:rPr>
              <a:t>via Aquileia </a:t>
            </a:r>
            <a:r>
              <a:rPr sz="1100" dirty="0">
                <a:latin typeface="Georgia"/>
                <a:cs typeface="Georgia"/>
              </a:rPr>
              <a:t>a </a:t>
            </a:r>
            <a:r>
              <a:rPr sz="1100" spc="-5" dirty="0">
                <a:latin typeface="Georgia"/>
                <a:cs typeface="Georgia"/>
              </a:rPr>
              <a:t>Baranzate (MI) giovedì </a:t>
            </a:r>
            <a:r>
              <a:rPr sz="1100" dirty="0">
                <a:latin typeface="Georgia"/>
                <a:cs typeface="Georgia"/>
              </a:rPr>
              <a:t>19 </a:t>
            </a:r>
            <a:r>
              <a:rPr sz="1100" spc="-5" dirty="0">
                <a:latin typeface="Georgia"/>
                <a:cs typeface="Georgia"/>
              </a:rPr>
              <a:t>marzo alle ore 15.30 </a:t>
            </a:r>
            <a:r>
              <a:rPr sz="1100" dirty="0">
                <a:latin typeface="Georgia"/>
                <a:cs typeface="Georgia"/>
              </a:rPr>
              <a:t>e “La </a:t>
            </a:r>
            <a:r>
              <a:rPr sz="1100" spc="-5" dirty="0">
                <a:latin typeface="Georgia"/>
                <a:cs typeface="Georgia"/>
              </a:rPr>
              <a:t>Foglia </a:t>
            </a:r>
            <a:r>
              <a:rPr sz="1100" dirty="0">
                <a:latin typeface="Georgia"/>
                <a:cs typeface="Georgia"/>
              </a:rPr>
              <a:t>e </a:t>
            </a:r>
            <a:r>
              <a:rPr sz="1100" spc="-10" dirty="0">
                <a:latin typeface="Georgia"/>
                <a:cs typeface="Georgia"/>
              </a:rPr>
              <a:t>il  </a:t>
            </a:r>
            <a:r>
              <a:rPr sz="1100" spc="-5" dirty="0">
                <a:latin typeface="Georgia"/>
                <a:cs typeface="Georgia"/>
              </a:rPr>
              <a:t>Vento </a:t>
            </a:r>
            <a:r>
              <a:rPr sz="1100" dirty="0">
                <a:latin typeface="Georgia"/>
                <a:cs typeface="Georgia"/>
              </a:rPr>
              <a:t>I </a:t>
            </a:r>
            <a:r>
              <a:rPr sz="1100" spc="-5" dirty="0">
                <a:latin typeface="Georgia"/>
                <a:cs typeface="Georgia"/>
              </a:rPr>
              <a:t>giardini segreti degli alfabeti” </a:t>
            </a:r>
            <a:r>
              <a:rPr sz="1100" b="1" spc="-5" dirty="0">
                <a:latin typeface="Georgia"/>
                <a:cs typeface="Georgia"/>
              </a:rPr>
              <a:t>laboratorio </a:t>
            </a:r>
            <a:r>
              <a:rPr sz="1100" b="1" dirty="0">
                <a:latin typeface="Georgia"/>
                <a:cs typeface="Georgia"/>
              </a:rPr>
              <a:t>creativo </a:t>
            </a:r>
            <a:r>
              <a:rPr sz="1100" dirty="0">
                <a:latin typeface="Georgia"/>
                <a:cs typeface="Georgia"/>
              </a:rPr>
              <a:t>che </a:t>
            </a:r>
            <a:r>
              <a:rPr sz="1100" spc="-5" dirty="0">
                <a:latin typeface="Georgia"/>
                <a:cs typeface="Georgia"/>
              </a:rPr>
              <a:t>avrà </a:t>
            </a:r>
            <a:r>
              <a:rPr sz="1100" dirty="0">
                <a:latin typeface="Georgia"/>
                <a:cs typeface="Georgia"/>
              </a:rPr>
              <a:t>luogo </a:t>
            </a:r>
            <a:r>
              <a:rPr sz="1100" spc="-5" dirty="0">
                <a:latin typeface="Georgia"/>
                <a:cs typeface="Georgia"/>
              </a:rPr>
              <a:t>presso </a:t>
            </a:r>
            <a:r>
              <a:rPr sz="1100" dirty="0">
                <a:latin typeface="Georgia"/>
                <a:cs typeface="Georgia"/>
              </a:rPr>
              <a:t>il Palazzo  </a:t>
            </a:r>
            <a:r>
              <a:rPr sz="1100" spc="-5" dirty="0">
                <a:latin typeface="Georgia"/>
                <a:cs typeface="Georgia"/>
              </a:rPr>
              <a:t>Magnai </a:t>
            </a:r>
            <a:r>
              <a:rPr sz="1100" dirty="0">
                <a:latin typeface="Georgia"/>
                <a:cs typeface="Georgia"/>
              </a:rPr>
              <a:t>il 18 </a:t>
            </a:r>
            <a:r>
              <a:rPr sz="1100" spc="-5" dirty="0">
                <a:latin typeface="Georgia"/>
                <a:cs typeface="Georgia"/>
              </a:rPr>
              <a:t>Marzo dalle </a:t>
            </a:r>
            <a:r>
              <a:rPr sz="1100" dirty="0">
                <a:latin typeface="Georgia"/>
                <a:cs typeface="Georgia"/>
              </a:rPr>
              <a:t>16,30 </a:t>
            </a:r>
            <a:r>
              <a:rPr sz="1100" spc="-5" dirty="0">
                <a:latin typeface="Georgia"/>
                <a:cs typeface="Georgia"/>
              </a:rPr>
              <a:t>alle</a:t>
            </a:r>
            <a:r>
              <a:rPr sz="1100" spc="-15" dirty="0">
                <a:latin typeface="Georgia"/>
                <a:cs typeface="Georgia"/>
              </a:rPr>
              <a:t> </a:t>
            </a:r>
            <a:r>
              <a:rPr sz="1100" dirty="0">
                <a:latin typeface="Georgia"/>
                <a:cs typeface="Georgia"/>
              </a:rPr>
              <a:t>18,30.</a:t>
            </a:r>
            <a:endParaRPr sz="1100">
              <a:latin typeface="Georgia"/>
              <a:cs typeface="Georgia"/>
            </a:endParaRP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dirty="0">
                <a:latin typeface="Arial"/>
                <a:cs typeface="Arial"/>
              </a:rPr>
              <a:t>Askanews.it  </a:t>
            </a:r>
            <a:r>
              <a:rPr sz="1600" b="1" spc="-5" dirty="0">
                <a:latin typeface="Arial"/>
                <a:cs typeface="Arial"/>
              </a:rPr>
              <a:t>11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8864345"/>
            <a:ext cx="6144260" cy="880744"/>
          </a:xfrm>
          <a:prstGeom prst="rect">
            <a:avLst/>
          </a:prstGeom>
        </p:spPr>
        <p:txBody>
          <a:bodyPr vert="horz" wrap="square" lIns="0" tIns="12065" rIns="0" bIns="0" rtlCol="0">
            <a:spAutoFit/>
          </a:bodyPr>
          <a:lstStyle/>
          <a:p>
            <a:pPr marL="12700" marR="5080" algn="just">
              <a:lnSpc>
                <a:spcPct val="116900"/>
              </a:lnSpc>
              <a:spcBef>
                <a:spcPts val="95"/>
              </a:spcBef>
            </a:pPr>
            <a:r>
              <a:rPr sz="1200" dirty="0">
                <a:latin typeface="Calibri"/>
                <a:cs typeface="Calibri"/>
              </a:rPr>
              <a:t>Milano, </a:t>
            </a:r>
            <a:r>
              <a:rPr sz="1200" spc="-5" dirty="0">
                <a:latin typeface="Calibri"/>
                <a:cs typeface="Calibri"/>
              </a:rPr>
              <a:t>(askanews) </a:t>
            </a:r>
            <a:r>
              <a:rPr sz="1200" dirty="0">
                <a:latin typeface="Calibri"/>
                <a:cs typeface="Calibri"/>
              </a:rPr>
              <a:t>- Torna il </a:t>
            </a:r>
            <a:r>
              <a:rPr sz="1200" spc="-5" dirty="0">
                <a:latin typeface="Calibri"/>
                <a:cs typeface="Calibri"/>
              </a:rPr>
              <a:t>Festival </a:t>
            </a:r>
            <a:r>
              <a:rPr sz="1200" dirty="0">
                <a:latin typeface="Calibri"/>
                <a:cs typeface="Calibri"/>
              </a:rPr>
              <a:t>della </a:t>
            </a:r>
            <a:r>
              <a:rPr sz="1200" spc="-5" dirty="0">
                <a:latin typeface="Calibri"/>
                <a:cs typeface="Calibri"/>
              </a:rPr>
              <a:t>Cultura Creativa. </a:t>
            </a:r>
            <a:r>
              <a:rPr sz="1200" dirty="0">
                <a:latin typeface="Calibri"/>
                <a:cs typeface="Calibri"/>
              </a:rPr>
              <a:t>Dal 16 al </a:t>
            </a:r>
            <a:r>
              <a:rPr sz="1200" spc="-5" dirty="0">
                <a:latin typeface="Calibri"/>
                <a:cs typeface="Calibri"/>
              </a:rPr>
              <a:t>22marzo </a:t>
            </a:r>
            <a:r>
              <a:rPr sz="1200" dirty="0">
                <a:latin typeface="Calibri"/>
                <a:cs typeface="Calibri"/>
              </a:rPr>
              <a:t>va in </a:t>
            </a:r>
            <a:r>
              <a:rPr sz="1200" spc="-5" dirty="0">
                <a:latin typeface="Calibri"/>
                <a:cs typeface="Calibri"/>
              </a:rPr>
              <a:t>scena </a:t>
            </a:r>
            <a:r>
              <a:rPr sz="1200" dirty="0">
                <a:latin typeface="Calibri"/>
                <a:cs typeface="Calibri"/>
              </a:rPr>
              <a:t>la  </a:t>
            </a:r>
            <a:r>
              <a:rPr sz="1200" spc="-5" dirty="0">
                <a:latin typeface="Calibri"/>
                <a:cs typeface="Calibri"/>
              </a:rPr>
              <a:t>seconda edizione della manifestazione </a:t>
            </a:r>
            <a:r>
              <a:rPr sz="1200" dirty="0">
                <a:latin typeface="Calibri"/>
                <a:cs typeface="Calibri"/>
              </a:rPr>
              <a:t>per </a:t>
            </a:r>
            <a:r>
              <a:rPr sz="1200" spc="-5" dirty="0">
                <a:latin typeface="Calibri"/>
                <a:cs typeface="Calibri"/>
              </a:rPr>
              <a:t>ragazzi organizzata </a:t>
            </a:r>
            <a:r>
              <a:rPr sz="1200" dirty="0">
                <a:latin typeface="Calibri"/>
                <a:cs typeface="Calibri"/>
              </a:rPr>
              <a:t>dalle </a:t>
            </a:r>
            <a:r>
              <a:rPr sz="1200" spc="-5" dirty="0">
                <a:latin typeface="Calibri"/>
                <a:cs typeface="Calibri"/>
              </a:rPr>
              <a:t>banche con </a:t>
            </a:r>
            <a:r>
              <a:rPr sz="1200" dirty="0">
                <a:latin typeface="Calibri"/>
                <a:cs typeface="Calibri"/>
              </a:rPr>
              <a:t>il </a:t>
            </a:r>
            <a:r>
              <a:rPr sz="1200" spc="-5" dirty="0">
                <a:latin typeface="Calibri"/>
                <a:cs typeface="Calibri"/>
              </a:rPr>
              <a:t>coordinamento  </a:t>
            </a:r>
            <a:r>
              <a:rPr sz="1200" dirty="0">
                <a:latin typeface="Calibri"/>
                <a:cs typeface="Calibri"/>
              </a:rPr>
              <a:t>dell'Abi, </a:t>
            </a:r>
            <a:r>
              <a:rPr sz="1200" spc="-5" dirty="0">
                <a:latin typeface="Calibri"/>
                <a:cs typeface="Calibri"/>
              </a:rPr>
              <a:t>che propone oltre ottanta iniziative dedicate </a:t>
            </a:r>
            <a:r>
              <a:rPr sz="1200" dirty="0">
                <a:latin typeface="Calibri"/>
                <a:cs typeface="Calibri"/>
              </a:rPr>
              <a:t>ad </a:t>
            </a:r>
            <a:r>
              <a:rPr sz="1200" spc="-5" dirty="0">
                <a:latin typeface="Calibri"/>
                <a:cs typeface="Calibri"/>
              </a:rPr>
              <a:t>arte, archeologia, musica, canto, lettura,  teatro, robotica, </a:t>
            </a:r>
            <a:r>
              <a:rPr sz="1200" dirty="0">
                <a:latin typeface="Calibri"/>
                <a:cs typeface="Calibri"/>
              </a:rPr>
              <a:t>nuove</a:t>
            </a:r>
            <a:r>
              <a:rPr sz="1200" spc="-15" dirty="0">
                <a:latin typeface="Calibri"/>
                <a:cs typeface="Calibri"/>
              </a:rPr>
              <a:t> </a:t>
            </a:r>
            <a:r>
              <a:rPr sz="1200" spc="-5" dirty="0">
                <a:latin typeface="Calibri"/>
                <a:cs typeface="Calibri"/>
              </a:rPr>
              <a:t>tecnologie.</a:t>
            </a:r>
            <a:endParaRPr sz="1200">
              <a:latin typeface="Calibri"/>
              <a:cs typeface="Calibri"/>
            </a:endParaRPr>
          </a:p>
        </p:txBody>
      </p:sp>
      <p:sp>
        <p:nvSpPr>
          <p:cNvPr id="5" name="object 5"/>
          <p:cNvSpPr/>
          <p:nvPr/>
        </p:nvSpPr>
        <p:spPr>
          <a:xfrm>
            <a:off x="746759" y="3143249"/>
            <a:ext cx="6120129" cy="149479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42950" y="4762499"/>
            <a:ext cx="6120130" cy="380365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028825" y="2019299"/>
            <a:ext cx="3590925" cy="80454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428307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8370">
              <a:lnSpc>
                <a:spcPts val="1839"/>
              </a:lnSpc>
            </a:pPr>
            <a:r>
              <a:rPr sz="1600" b="1" dirty="0">
                <a:latin typeface="Arial"/>
                <a:cs typeface="Arial"/>
              </a:rPr>
              <a:t>Askanews.it  </a:t>
            </a:r>
            <a:r>
              <a:rPr sz="1600" b="1" spc="-5" dirty="0">
                <a:latin typeface="Arial"/>
                <a:cs typeface="Arial"/>
              </a:rPr>
              <a:t>11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101699"/>
              </a:lnSpc>
              <a:spcBef>
                <a:spcPts val="900"/>
              </a:spcBef>
            </a:pPr>
            <a:r>
              <a:rPr sz="1200" dirty="0">
                <a:latin typeface="Calibri"/>
                <a:cs typeface="Calibri"/>
              </a:rPr>
              <a:t>Ad </a:t>
            </a:r>
            <a:r>
              <a:rPr sz="1200" spc="-5" dirty="0">
                <a:latin typeface="Calibri"/>
                <a:cs typeface="Calibri"/>
              </a:rPr>
              <a:t>oltre 10 </a:t>
            </a:r>
            <a:r>
              <a:rPr sz="1200" dirty="0">
                <a:latin typeface="Calibri"/>
                <a:cs typeface="Calibri"/>
              </a:rPr>
              <a:t>mila </a:t>
            </a:r>
            <a:r>
              <a:rPr sz="1200" spc="-5" dirty="0">
                <a:latin typeface="Calibri"/>
                <a:cs typeface="Calibri"/>
              </a:rPr>
              <a:t>giovanissimi </a:t>
            </a:r>
            <a:r>
              <a:rPr sz="1200" dirty="0">
                <a:latin typeface="Calibri"/>
                <a:cs typeface="Calibri"/>
              </a:rPr>
              <a:t>in </a:t>
            </a:r>
            <a:r>
              <a:rPr sz="1200" spc="-5" dirty="0">
                <a:latin typeface="Calibri"/>
                <a:cs typeface="Calibri"/>
              </a:rPr>
              <a:t>tutta Italia viene proposto </a:t>
            </a:r>
            <a:r>
              <a:rPr sz="1200" spc="-10" dirty="0">
                <a:latin typeface="Calibri"/>
                <a:cs typeface="Calibri"/>
              </a:rPr>
              <a:t>il </a:t>
            </a:r>
            <a:r>
              <a:rPr sz="1200" spc="-5" dirty="0">
                <a:latin typeface="Calibri"/>
                <a:cs typeface="Calibri"/>
              </a:rPr>
              <a:t>teme "L'alfabeto </a:t>
            </a:r>
            <a:r>
              <a:rPr sz="1200" dirty="0">
                <a:latin typeface="Calibri"/>
                <a:cs typeface="Calibri"/>
              </a:rPr>
              <a:t>del </a:t>
            </a:r>
            <a:r>
              <a:rPr sz="1200" spc="-5" dirty="0">
                <a:latin typeface="Calibri"/>
                <a:cs typeface="Calibri"/>
              </a:rPr>
              <a:t>Mondo.  Leggiamo </a:t>
            </a:r>
            <a:r>
              <a:rPr sz="1200" dirty="0">
                <a:latin typeface="Calibri"/>
                <a:cs typeface="Calibri"/>
              </a:rPr>
              <a:t>i </a:t>
            </a:r>
            <a:r>
              <a:rPr sz="1200" spc="-5" dirty="0">
                <a:latin typeface="Calibri"/>
                <a:cs typeface="Calibri"/>
              </a:rPr>
              <a:t>segni intorno </a:t>
            </a:r>
            <a:r>
              <a:rPr sz="1200" dirty="0">
                <a:latin typeface="Calibri"/>
                <a:cs typeface="Calibri"/>
              </a:rPr>
              <a:t>a noi e </a:t>
            </a:r>
            <a:r>
              <a:rPr sz="1200" spc="-5" dirty="0">
                <a:latin typeface="Calibri"/>
                <a:cs typeface="Calibri"/>
              </a:rPr>
              <a:t>raccontiamo". Agli studenti </a:t>
            </a:r>
            <a:r>
              <a:rPr sz="1200" dirty="0">
                <a:latin typeface="Calibri"/>
                <a:cs typeface="Calibri"/>
              </a:rPr>
              <a:t>tra i 6 ai 13 </a:t>
            </a:r>
            <a:r>
              <a:rPr sz="1200" spc="-5" dirty="0">
                <a:latin typeface="Calibri"/>
                <a:cs typeface="Calibri"/>
              </a:rPr>
              <a:t>anni </a:t>
            </a:r>
            <a:r>
              <a:rPr sz="1200" dirty="0">
                <a:latin typeface="Calibri"/>
                <a:cs typeface="Calibri"/>
              </a:rPr>
              <a:t>verrà </a:t>
            </a:r>
            <a:r>
              <a:rPr sz="1200" spc="-5" dirty="0">
                <a:latin typeface="Calibri"/>
                <a:cs typeface="Calibri"/>
              </a:rPr>
              <a:t>chiesto </a:t>
            </a:r>
            <a:r>
              <a:rPr sz="1200" dirty="0">
                <a:latin typeface="Calibri"/>
                <a:cs typeface="Calibri"/>
              </a:rPr>
              <a:t>di </a:t>
            </a:r>
            <a:r>
              <a:rPr sz="1200" spc="-5" dirty="0">
                <a:latin typeface="Calibri"/>
                <a:cs typeface="Calibri"/>
              </a:rPr>
              <a:t>trarre  ispirazione dalla natura, dall'opera dell'uomo </a:t>
            </a:r>
            <a:r>
              <a:rPr sz="1200" dirty="0">
                <a:latin typeface="Calibri"/>
                <a:cs typeface="Calibri"/>
              </a:rPr>
              <a:t>e </a:t>
            </a:r>
            <a:r>
              <a:rPr sz="1200" spc="-5" dirty="0">
                <a:latin typeface="Calibri"/>
                <a:cs typeface="Calibri"/>
              </a:rPr>
              <a:t>dalle proprie emozioni, per </a:t>
            </a:r>
            <a:r>
              <a:rPr sz="1200" dirty="0">
                <a:latin typeface="Calibri"/>
                <a:cs typeface="Calibri"/>
              </a:rPr>
              <a:t>imparare a </a:t>
            </a:r>
            <a:r>
              <a:rPr sz="1200" spc="-5" dirty="0">
                <a:latin typeface="Calibri"/>
                <a:cs typeface="Calibri"/>
              </a:rPr>
              <a:t>riconoscere  </a:t>
            </a:r>
            <a:r>
              <a:rPr sz="1200" dirty="0">
                <a:latin typeface="Calibri"/>
                <a:cs typeface="Calibri"/>
              </a:rPr>
              <a:t>e a </a:t>
            </a:r>
            <a:r>
              <a:rPr sz="1200" spc="-5" dirty="0">
                <a:latin typeface="Calibri"/>
                <a:cs typeface="Calibri"/>
              </a:rPr>
              <a:t>leggere </a:t>
            </a:r>
            <a:r>
              <a:rPr sz="1200" dirty="0">
                <a:latin typeface="Calibri"/>
                <a:cs typeface="Calibri"/>
              </a:rPr>
              <a:t>i </a:t>
            </a:r>
            <a:r>
              <a:rPr sz="1200" spc="-5" dirty="0">
                <a:latin typeface="Calibri"/>
                <a:cs typeface="Calibri"/>
              </a:rPr>
              <a:t>segni, spostare </a:t>
            </a:r>
            <a:r>
              <a:rPr sz="1200" dirty="0">
                <a:latin typeface="Calibri"/>
                <a:cs typeface="Calibri"/>
              </a:rPr>
              <a:t>il </a:t>
            </a:r>
            <a:r>
              <a:rPr sz="1200" spc="-5" dirty="0">
                <a:latin typeface="Calibri"/>
                <a:cs typeface="Calibri"/>
              </a:rPr>
              <a:t>punto d'osservazione </a:t>
            </a:r>
            <a:r>
              <a:rPr sz="1200" dirty="0">
                <a:latin typeface="Calibri"/>
                <a:cs typeface="Calibri"/>
              </a:rPr>
              <a:t>e </a:t>
            </a:r>
            <a:r>
              <a:rPr sz="1200" spc="-5" dirty="0">
                <a:latin typeface="Calibri"/>
                <a:cs typeface="Calibri"/>
              </a:rPr>
              <a:t>reinterpretare </a:t>
            </a:r>
            <a:r>
              <a:rPr sz="1200" dirty="0">
                <a:latin typeface="Calibri"/>
                <a:cs typeface="Calibri"/>
              </a:rPr>
              <a:t>la</a:t>
            </a:r>
            <a:r>
              <a:rPr sz="1200" spc="20" dirty="0">
                <a:latin typeface="Calibri"/>
                <a:cs typeface="Calibri"/>
              </a:rPr>
              <a:t> </a:t>
            </a:r>
            <a:r>
              <a:rPr sz="1200" spc="-5" dirty="0">
                <a:latin typeface="Calibri"/>
                <a:cs typeface="Calibri"/>
              </a:rPr>
              <a:t>realtà.</a:t>
            </a:r>
            <a:endParaRPr sz="1200">
              <a:latin typeface="Calibri"/>
              <a:cs typeface="Calibri"/>
            </a:endParaRPr>
          </a:p>
          <a:p>
            <a:pPr>
              <a:lnSpc>
                <a:spcPct val="100000"/>
              </a:lnSpc>
              <a:spcBef>
                <a:spcPts val="50"/>
              </a:spcBef>
            </a:pPr>
            <a:endParaRPr sz="1200">
              <a:latin typeface="Times New Roman"/>
              <a:cs typeface="Times New Roman"/>
            </a:endParaRPr>
          </a:p>
          <a:p>
            <a:pPr marL="12700" marR="8890" algn="just">
              <a:lnSpc>
                <a:spcPct val="100800"/>
              </a:lnSpc>
            </a:pPr>
            <a:r>
              <a:rPr sz="1200" dirty="0">
                <a:latin typeface="Calibri"/>
                <a:cs typeface="Calibri"/>
              </a:rPr>
              <a:t>Il </a:t>
            </a:r>
            <a:r>
              <a:rPr sz="1200" spc="-5" dirty="0">
                <a:latin typeface="Calibri"/>
                <a:cs typeface="Calibri"/>
              </a:rPr>
              <a:t>Festival punta </a:t>
            </a:r>
            <a:r>
              <a:rPr sz="1200" dirty="0">
                <a:latin typeface="Calibri"/>
                <a:cs typeface="Calibri"/>
              </a:rPr>
              <a:t>a </a:t>
            </a:r>
            <a:r>
              <a:rPr sz="1200" spc="-5" dirty="0">
                <a:latin typeface="Calibri"/>
                <a:cs typeface="Calibri"/>
              </a:rPr>
              <a:t>creare </a:t>
            </a:r>
            <a:r>
              <a:rPr sz="1200" dirty="0">
                <a:latin typeface="Calibri"/>
                <a:cs typeface="Calibri"/>
              </a:rPr>
              <a:t>dei percorsi per </a:t>
            </a:r>
            <a:r>
              <a:rPr sz="1200" spc="-5" dirty="0">
                <a:latin typeface="Calibri"/>
                <a:cs typeface="Calibri"/>
              </a:rPr>
              <a:t>stimolare </a:t>
            </a:r>
            <a:r>
              <a:rPr sz="1200" dirty="0">
                <a:latin typeface="Calibri"/>
                <a:cs typeface="Calibri"/>
              </a:rPr>
              <a:t>un </a:t>
            </a:r>
            <a:r>
              <a:rPr sz="1200" spc="-5" dirty="0">
                <a:latin typeface="Calibri"/>
                <a:cs typeface="Calibri"/>
              </a:rPr>
              <a:t>approccio consapevole, pur rispettando </a:t>
            </a:r>
            <a:r>
              <a:rPr sz="1200" dirty="0">
                <a:latin typeface="Calibri"/>
                <a:cs typeface="Calibri"/>
              </a:rPr>
              <a:t>la  massima libertà </a:t>
            </a:r>
            <a:r>
              <a:rPr sz="1200" spc="-5" dirty="0">
                <a:latin typeface="Calibri"/>
                <a:cs typeface="Calibri"/>
              </a:rPr>
              <a:t>espressiva </a:t>
            </a:r>
            <a:r>
              <a:rPr sz="1200" dirty="0">
                <a:latin typeface="Calibri"/>
                <a:cs typeface="Calibri"/>
              </a:rPr>
              <a:t>dei </a:t>
            </a:r>
            <a:r>
              <a:rPr sz="1200" spc="-5" dirty="0">
                <a:latin typeface="Calibri"/>
                <a:cs typeface="Calibri"/>
              </a:rPr>
              <a:t>bambini </a:t>
            </a:r>
            <a:r>
              <a:rPr sz="1200" dirty="0">
                <a:latin typeface="Calibri"/>
                <a:cs typeface="Calibri"/>
              </a:rPr>
              <a:t>e dei</a:t>
            </a:r>
            <a:r>
              <a:rPr sz="1200" spc="-15" dirty="0">
                <a:latin typeface="Calibri"/>
                <a:cs typeface="Calibri"/>
              </a:rPr>
              <a:t> </a:t>
            </a:r>
            <a:r>
              <a:rPr sz="1200" spc="-5" dirty="0">
                <a:latin typeface="Calibri"/>
                <a:cs typeface="Calibri"/>
              </a:rPr>
              <a:t>ragazzi.</a:t>
            </a:r>
            <a:endParaRPr sz="1200">
              <a:latin typeface="Calibri"/>
              <a:cs typeface="Calibri"/>
            </a:endParaRPr>
          </a:p>
          <a:p>
            <a:pPr>
              <a:lnSpc>
                <a:spcPct val="100000"/>
              </a:lnSpc>
              <a:spcBef>
                <a:spcPts val="25"/>
              </a:spcBef>
            </a:pPr>
            <a:endParaRPr sz="1200">
              <a:latin typeface="Times New Roman"/>
              <a:cs typeface="Times New Roman"/>
            </a:endParaRPr>
          </a:p>
          <a:p>
            <a:pPr marL="12700" marR="6350" algn="just">
              <a:lnSpc>
                <a:spcPct val="101699"/>
              </a:lnSpc>
            </a:pPr>
            <a:r>
              <a:rPr sz="1200" spc="-5" dirty="0">
                <a:latin typeface="Calibri"/>
                <a:cs typeface="Calibri"/>
              </a:rPr>
              <a:t>"Ciò che ci </a:t>
            </a:r>
            <a:r>
              <a:rPr sz="1200" dirty="0">
                <a:latin typeface="Calibri"/>
                <a:cs typeface="Calibri"/>
              </a:rPr>
              <a:t>spinge a lavorare in </a:t>
            </a:r>
            <a:r>
              <a:rPr sz="1200" spc="-5" dirty="0">
                <a:latin typeface="Calibri"/>
                <a:cs typeface="Calibri"/>
              </a:rPr>
              <a:t>sinergia con </a:t>
            </a:r>
            <a:r>
              <a:rPr sz="1200" dirty="0">
                <a:latin typeface="Calibri"/>
                <a:cs typeface="Calibri"/>
              </a:rPr>
              <a:t>scuole, </a:t>
            </a:r>
            <a:r>
              <a:rPr sz="1200" spc="-5" dirty="0">
                <a:latin typeface="Calibri"/>
                <a:cs typeface="Calibri"/>
              </a:rPr>
              <a:t>musei </a:t>
            </a:r>
            <a:r>
              <a:rPr sz="1200" dirty="0">
                <a:latin typeface="Calibri"/>
                <a:cs typeface="Calibri"/>
              </a:rPr>
              <a:t>e </a:t>
            </a:r>
            <a:r>
              <a:rPr sz="1200" spc="-5" dirty="0">
                <a:latin typeface="Calibri"/>
                <a:cs typeface="Calibri"/>
              </a:rPr>
              <a:t>biblioteche </a:t>
            </a:r>
            <a:r>
              <a:rPr sz="1200" dirty="0">
                <a:latin typeface="Calibri"/>
                <a:cs typeface="Calibri"/>
              </a:rPr>
              <a:t>è la comune </a:t>
            </a:r>
            <a:r>
              <a:rPr sz="1200" spc="-5" dirty="0">
                <a:latin typeface="Calibri"/>
                <a:cs typeface="Calibri"/>
              </a:rPr>
              <a:t>certezza che  solo mettendosi </a:t>
            </a:r>
            <a:r>
              <a:rPr sz="1200" spc="-10" dirty="0">
                <a:latin typeface="Calibri"/>
                <a:cs typeface="Calibri"/>
              </a:rPr>
              <a:t>in </a:t>
            </a:r>
            <a:r>
              <a:rPr sz="1200" dirty="0">
                <a:latin typeface="Calibri"/>
                <a:cs typeface="Calibri"/>
              </a:rPr>
              <a:t>gioco e </a:t>
            </a:r>
            <a:r>
              <a:rPr sz="1200" spc="-5" dirty="0">
                <a:latin typeface="Calibri"/>
                <a:cs typeface="Calibri"/>
              </a:rPr>
              <a:t>'allenandosi' </a:t>
            </a:r>
            <a:r>
              <a:rPr sz="1200" dirty="0">
                <a:latin typeface="Calibri"/>
                <a:cs typeface="Calibri"/>
              </a:rPr>
              <a:t>a </a:t>
            </a:r>
            <a:r>
              <a:rPr sz="1200" spc="-5" dirty="0">
                <a:latin typeface="Calibri"/>
                <a:cs typeface="Calibri"/>
              </a:rPr>
              <a:t>diventare cittadini attivi, avviene </a:t>
            </a:r>
            <a:r>
              <a:rPr sz="1200" dirty="0">
                <a:latin typeface="Calibri"/>
                <a:cs typeface="Calibri"/>
              </a:rPr>
              <a:t>la </a:t>
            </a:r>
            <a:r>
              <a:rPr sz="1200" spc="-5" dirty="0">
                <a:latin typeface="Calibri"/>
                <a:cs typeface="Calibri"/>
              </a:rPr>
              <a:t>formazione globale  </a:t>
            </a:r>
            <a:r>
              <a:rPr sz="1200" dirty="0">
                <a:latin typeface="Calibri"/>
                <a:cs typeface="Calibri"/>
              </a:rPr>
              <a:t>della </a:t>
            </a:r>
            <a:r>
              <a:rPr sz="1200" spc="-5" dirty="0">
                <a:latin typeface="Calibri"/>
                <a:cs typeface="Calibri"/>
              </a:rPr>
              <a:t>persona, </a:t>
            </a:r>
            <a:r>
              <a:rPr sz="1200" dirty="0">
                <a:latin typeface="Calibri"/>
                <a:cs typeface="Calibri"/>
              </a:rPr>
              <a:t>in </a:t>
            </a:r>
            <a:r>
              <a:rPr sz="1200" spc="-5" dirty="0">
                <a:latin typeface="Calibri"/>
                <a:cs typeface="Calibri"/>
              </a:rPr>
              <a:t>grado quindi </a:t>
            </a:r>
            <a:r>
              <a:rPr sz="1200" dirty="0">
                <a:latin typeface="Calibri"/>
                <a:cs typeface="Calibri"/>
              </a:rPr>
              <a:t>di </a:t>
            </a:r>
            <a:r>
              <a:rPr sz="1200" spc="-5" dirty="0">
                <a:latin typeface="Calibri"/>
                <a:cs typeface="Calibri"/>
              </a:rPr>
              <a:t>costruire </a:t>
            </a:r>
            <a:r>
              <a:rPr sz="1200" dirty="0">
                <a:latin typeface="Calibri"/>
                <a:cs typeface="Calibri"/>
              </a:rPr>
              <a:t>il </a:t>
            </a:r>
            <a:r>
              <a:rPr sz="1200" spc="-5" dirty="0">
                <a:latin typeface="Calibri"/>
                <a:cs typeface="Calibri"/>
              </a:rPr>
              <a:t>proprio futuro </a:t>
            </a:r>
            <a:r>
              <a:rPr sz="1200" dirty="0">
                <a:latin typeface="Calibri"/>
                <a:cs typeface="Calibri"/>
              </a:rPr>
              <a:t>e </a:t>
            </a:r>
            <a:r>
              <a:rPr sz="1200" spc="-5" dirty="0">
                <a:latin typeface="Calibri"/>
                <a:cs typeface="Calibri"/>
              </a:rPr>
              <a:t>quello del </a:t>
            </a:r>
            <a:r>
              <a:rPr sz="1200" dirty="0">
                <a:latin typeface="Calibri"/>
                <a:cs typeface="Calibri"/>
              </a:rPr>
              <a:t>Paese" ha </a:t>
            </a:r>
            <a:r>
              <a:rPr sz="1200" spc="-5" dirty="0">
                <a:latin typeface="Calibri"/>
                <a:cs typeface="Calibri"/>
              </a:rPr>
              <a:t>dichiarato </a:t>
            </a:r>
            <a:r>
              <a:rPr sz="1200" dirty="0">
                <a:latin typeface="Calibri"/>
                <a:cs typeface="Calibri"/>
              </a:rPr>
              <a:t>il  </a:t>
            </a:r>
            <a:r>
              <a:rPr sz="1200" spc="-5" dirty="0">
                <a:latin typeface="Calibri"/>
                <a:cs typeface="Calibri"/>
              </a:rPr>
              <a:t>Presidente dell'Abi, Antonio Patuelli ricordando </a:t>
            </a:r>
            <a:r>
              <a:rPr sz="1200" spc="-10" dirty="0">
                <a:latin typeface="Calibri"/>
                <a:cs typeface="Calibri"/>
              </a:rPr>
              <a:t>che </a:t>
            </a:r>
            <a:r>
              <a:rPr sz="1200" dirty="0">
                <a:latin typeface="Calibri"/>
                <a:cs typeface="Calibri"/>
              </a:rPr>
              <a:t>lo </a:t>
            </a:r>
            <a:r>
              <a:rPr sz="1200" spc="-5" dirty="0">
                <a:latin typeface="Calibri"/>
                <a:cs typeface="Calibri"/>
              </a:rPr>
              <a:t>sviluppo </a:t>
            </a:r>
            <a:r>
              <a:rPr sz="1200" dirty="0">
                <a:latin typeface="Calibri"/>
                <a:cs typeface="Calibri"/>
              </a:rPr>
              <a:t>delle </a:t>
            </a:r>
            <a:r>
              <a:rPr sz="1200" spc="-5" dirty="0">
                <a:latin typeface="Calibri"/>
                <a:cs typeface="Calibri"/>
              </a:rPr>
              <a:t>proprie competenze </a:t>
            </a:r>
            <a:r>
              <a:rPr sz="1200" dirty="0">
                <a:latin typeface="Calibri"/>
                <a:cs typeface="Calibri"/>
              </a:rPr>
              <a:t>è </a:t>
            </a:r>
            <a:r>
              <a:rPr sz="1200" spc="-5" dirty="0">
                <a:latin typeface="Calibri"/>
                <a:cs typeface="Calibri"/>
              </a:rPr>
              <a:t>infatti  </a:t>
            </a:r>
            <a:r>
              <a:rPr sz="1200" dirty="0">
                <a:latin typeface="Calibri"/>
                <a:cs typeface="Calibri"/>
              </a:rPr>
              <a:t>alla base del </a:t>
            </a:r>
            <a:r>
              <a:rPr sz="1200" spc="-5" dirty="0">
                <a:latin typeface="Calibri"/>
                <a:cs typeface="Calibri"/>
              </a:rPr>
              <a:t>progresso economico, della convivenza civile </a:t>
            </a:r>
            <a:r>
              <a:rPr sz="1200" dirty="0">
                <a:latin typeface="Calibri"/>
                <a:cs typeface="Calibri"/>
              </a:rPr>
              <a:t>e della </a:t>
            </a:r>
            <a:r>
              <a:rPr sz="1200" spc="-5" dirty="0">
                <a:latin typeface="Calibri"/>
                <a:cs typeface="Calibri"/>
              </a:rPr>
              <a:t>partecipazione </a:t>
            </a:r>
            <a:r>
              <a:rPr sz="1200" dirty="0">
                <a:latin typeface="Calibri"/>
                <a:cs typeface="Calibri"/>
              </a:rPr>
              <a:t>alla </a:t>
            </a:r>
            <a:r>
              <a:rPr sz="1200" spc="-10" dirty="0">
                <a:latin typeface="Calibri"/>
                <a:cs typeface="Calibri"/>
              </a:rPr>
              <a:t>vita  </a:t>
            </a:r>
            <a:r>
              <a:rPr sz="1200" spc="-5" dirty="0">
                <a:latin typeface="Calibri"/>
                <a:cs typeface="Calibri"/>
              </a:rPr>
              <a:t>democratica.</a:t>
            </a:r>
            <a:endParaRPr sz="1200">
              <a:latin typeface="Calibri"/>
              <a:cs typeface="Calibri"/>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70485">
              <a:lnSpc>
                <a:spcPts val="1839"/>
              </a:lnSpc>
            </a:pPr>
            <a:r>
              <a:rPr sz="1600" b="1" spc="-5" dirty="0">
                <a:latin typeface="Arial"/>
                <a:cs typeface="Arial"/>
              </a:rPr>
              <a:t>Bassa</a:t>
            </a:r>
            <a:r>
              <a:rPr sz="1600" b="1" dirty="0">
                <a:latin typeface="Arial"/>
                <a:cs typeface="Arial"/>
              </a:rPr>
              <a:t>n</a:t>
            </a:r>
            <a:r>
              <a:rPr sz="1600" b="1" spc="-5" dirty="0">
                <a:latin typeface="Arial"/>
                <a:cs typeface="Arial"/>
              </a:rPr>
              <a:t>o</a:t>
            </a:r>
            <a:r>
              <a:rPr sz="1600" b="1" spc="-15" dirty="0">
                <a:latin typeface="Arial"/>
                <a:cs typeface="Arial"/>
              </a:rPr>
              <a:t>p</a:t>
            </a:r>
            <a:r>
              <a:rPr sz="1600" b="1" spc="5" dirty="0">
                <a:latin typeface="Arial"/>
                <a:cs typeface="Arial"/>
              </a:rPr>
              <a:t>i</a:t>
            </a:r>
            <a:r>
              <a:rPr sz="1600" b="1" spc="-5" dirty="0">
                <a:latin typeface="Arial"/>
                <a:cs typeface="Arial"/>
              </a:rPr>
              <a:t>u.c</a:t>
            </a:r>
            <a:r>
              <a:rPr sz="1600" b="1" dirty="0">
                <a:latin typeface="Arial"/>
                <a:cs typeface="Arial"/>
              </a:rPr>
              <a:t>o</a:t>
            </a:r>
            <a:r>
              <a:rPr sz="1600" b="1" spc="-5" dirty="0">
                <a:latin typeface="Arial"/>
                <a:cs typeface="Arial"/>
              </a:rPr>
              <a:t>m  11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988309"/>
            <a:ext cx="5877560" cy="945515"/>
          </a:xfrm>
          <a:prstGeom prst="rect">
            <a:avLst/>
          </a:prstGeom>
        </p:spPr>
        <p:txBody>
          <a:bodyPr vert="horz" wrap="square" lIns="0" tIns="5715" rIns="0" bIns="0" rtlCol="0">
            <a:spAutoFit/>
          </a:bodyPr>
          <a:lstStyle/>
          <a:p>
            <a:pPr marL="12700" marR="5080">
              <a:lnSpc>
                <a:spcPct val="101800"/>
              </a:lnSpc>
              <a:spcBef>
                <a:spcPts val="45"/>
              </a:spcBef>
            </a:pPr>
            <a:r>
              <a:rPr sz="2400" dirty="0">
                <a:latin typeface="Calibri"/>
                <a:cs typeface="Calibri"/>
              </a:rPr>
              <a:t>Bpvi </a:t>
            </a:r>
            <a:r>
              <a:rPr sz="2400" spc="-5" dirty="0">
                <a:latin typeface="Calibri"/>
                <a:cs typeface="Calibri"/>
              </a:rPr>
              <a:t>partecipa </a:t>
            </a:r>
            <a:r>
              <a:rPr sz="2400" dirty="0">
                <a:latin typeface="Calibri"/>
                <a:cs typeface="Calibri"/>
              </a:rPr>
              <a:t>al "Festival </a:t>
            </a:r>
            <a:r>
              <a:rPr sz="2400" spc="-5" dirty="0">
                <a:latin typeface="Calibri"/>
                <a:cs typeface="Calibri"/>
              </a:rPr>
              <a:t>della </a:t>
            </a:r>
            <a:r>
              <a:rPr sz="2400" dirty="0">
                <a:latin typeface="Calibri"/>
                <a:cs typeface="Calibri"/>
              </a:rPr>
              <a:t>cultura</a:t>
            </a:r>
            <a:r>
              <a:rPr sz="2400" spc="-95" dirty="0">
                <a:latin typeface="Calibri"/>
                <a:cs typeface="Calibri"/>
              </a:rPr>
              <a:t> </a:t>
            </a:r>
            <a:r>
              <a:rPr sz="2400" dirty="0">
                <a:latin typeface="Calibri"/>
                <a:cs typeface="Calibri"/>
              </a:rPr>
              <a:t>creativa  </a:t>
            </a:r>
            <a:r>
              <a:rPr sz="2400" spc="-5" dirty="0">
                <a:latin typeface="Calibri"/>
                <a:cs typeface="Calibri"/>
              </a:rPr>
              <a:t>2015" promosso</a:t>
            </a:r>
            <a:r>
              <a:rPr sz="2400" dirty="0">
                <a:latin typeface="Calibri"/>
                <a:cs typeface="Calibri"/>
              </a:rPr>
              <a:t> </a:t>
            </a:r>
            <a:r>
              <a:rPr sz="2400" spc="-5" dirty="0">
                <a:latin typeface="Calibri"/>
                <a:cs typeface="Calibri"/>
              </a:rPr>
              <a:t>dall'Abi</a:t>
            </a:r>
            <a:endParaRPr sz="2400">
              <a:latin typeface="Calibri"/>
              <a:cs typeface="Calibri"/>
            </a:endParaRPr>
          </a:p>
          <a:p>
            <a:pPr marL="12700">
              <a:lnSpc>
                <a:spcPct val="100000"/>
              </a:lnSpc>
              <a:spcBef>
                <a:spcPts val="114"/>
              </a:spcBef>
            </a:pPr>
            <a:r>
              <a:rPr sz="1000" spc="-5" dirty="0">
                <a:latin typeface="Calibri"/>
                <a:cs typeface="Calibri"/>
              </a:rPr>
              <a:t>Di </a:t>
            </a:r>
            <a:r>
              <a:rPr sz="1000" u="sng" spc="-5" dirty="0">
                <a:uFill>
                  <a:solidFill>
                    <a:srgbClr val="000000"/>
                  </a:solidFill>
                </a:uFill>
                <a:latin typeface="Calibri"/>
                <a:cs typeface="Calibri"/>
                <a:hlinkClick r:id="rId3"/>
              </a:rPr>
              <a:t>Edoardo Pepe</a:t>
            </a:r>
            <a:r>
              <a:rPr sz="1000" spc="-5" dirty="0">
                <a:latin typeface="Calibri"/>
                <a:cs typeface="Calibri"/>
                <a:hlinkClick r:id="rId3"/>
              </a:rPr>
              <a:t> </a:t>
            </a:r>
            <a:r>
              <a:rPr sz="1000" spc="-5" dirty="0">
                <a:latin typeface="Calibri"/>
                <a:cs typeface="Calibri"/>
              </a:rPr>
              <a:t>| Mercoledi 11 Marzo alle </a:t>
            </a:r>
            <a:r>
              <a:rPr sz="1000" dirty="0">
                <a:latin typeface="Calibri"/>
                <a:cs typeface="Calibri"/>
              </a:rPr>
              <a:t>15:03 </a:t>
            </a:r>
            <a:r>
              <a:rPr sz="1100" dirty="0">
                <a:latin typeface="Calibri"/>
                <a:cs typeface="Calibri"/>
              </a:rPr>
              <a:t>| </a:t>
            </a:r>
            <a:r>
              <a:rPr sz="1000" b="1" u="sng" spc="-5" dirty="0">
                <a:uFill>
                  <a:solidFill>
                    <a:srgbClr val="000000"/>
                  </a:solidFill>
                </a:uFill>
                <a:latin typeface="Calibri"/>
                <a:cs typeface="Calibri"/>
                <a:hlinkClick r:id="rId4"/>
              </a:rPr>
              <a:t>0</a:t>
            </a:r>
            <a:r>
              <a:rPr sz="1000" b="1" u="sng" spc="40" dirty="0">
                <a:uFill>
                  <a:solidFill>
                    <a:srgbClr val="000000"/>
                  </a:solidFill>
                </a:uFill>
                <a:latin typeface="Calibri"/>
                <a:cs typeface="Calibri"/>
                <a:hlinkClick r:id="rId4"/>
              </a:rPr>
              <a:t> </a:t>
            </a:r>
            <a:r>
              <a:rPr sz="1000" b="1" u="sng" spc="-5" dirty="0">
                <a:uFill>
                  <a:solidFill>
                    <a:srgbClr val="000000"/>
                  </a:solidFill>
                </a:uFill>
                <a:latin typeface="Calibri"/>
                <a:cs typeface="Calibri"/>
                <a:hlinkClick r:id="rId4"/>
              </a:rPr>
              <a:t>commenti</a:t>
            </a:r>
            <a:endParaRPr sz="1000">
              <a:latin typeface="Calibri"/>
              <a:cs typeface="Calibri"/>
            </a:endParaRPr>
          </a:p>
        </p:txBody>
      </p:sp>
      <p:sp>
        <p:nvSpPr>
          <p:cNvPr id="5" name="object 5"/>
          <p:cNvSpPr txBox="1"/>
          <p:nvPr/>
        </p:nvSpPr>
        <p:spPr>
          <a:xfrm>
            <a:off x="706627" y="5502376"/>
            <a:ext cx="6148705" cy="4095115"/>
          </a:xfrm>
          <a:prstGeom prst="rect">
            <a:avLst/>
          </a:prstGeom>
        </p:spPr>
        <p:txBody>
          <a:bodyPr vert="horz" wrap="square" lIns="0" tIns="12065" rIns="0" bIns="0" rtlCol="0">
            <a:spAutoFit/>
          </a:bodyPr>
          <a:lstStyle/>
          <a:p>
            <a:pPr marL="12700" marR="7620" algn="just">
              <a:lnSpc>
                <a:spcPct val="118200"/>
              </a:lnSpc>
              <a:spcBef>
                <a:spcPts val="95"/>
              </a:spcBef>
            </a:pPr>
            <a:r>
              <a:rPr sz="1100" dirty="0">
                <a:latin typeface="Calibri"/>
                <a:cs typeface="Calibri"/>
              </a:rPr>
              <a:t>Banca Popolare </a:t>
            </a:r>
            <a:r>
              <a:rPr sz="1100" spc="-5" dirty="0">
                <a:latin typeface="Calibri"/>
                <a:cs typeface="Calibri"/>
              </a:rPr>
              <a:t>di Vicenza </a:t>
            </a:r>
            <a:r>
              <a:rPr sz="1100" dirty="0">
                <a:latin typeface="Calibri"/>
                <a:cs typeface="Calibri"/>
              </a:rPr>
              <a:t>parteciperà dal 16 al </a:t>
            </a:r>
            <a:r>
              <a:rPr sz="1100" spc="-5" dirty="0">
                <a:latin typeface="Calibri"/>
                <a:cs typeface="Calibri"/>
              </a:rPr>
              <a:t>22 marzo </a:t>
            </a:r>
            <a:r>
              <a:rPr sz="1100" dirty="0">
                <a:latin typeface="Calibri"/>
                <a:cs typeface="Calibri"/>
              </a:rPr>
              <a:t>al </a:t>
            </a:r>
            <a:r>
              <a:rPr sz="1100" spc="-5" dirty="0">
                <a:latin typeface="Calibri"/>
                <a:cs typeface="Calibri"/>
              </a:rPr>
              <a:t>Festival </a:t>
            </a:r>
            <a:r>
              <a:rPr sz="1100" dirty="0">
                <a:latin typeface="Calibri"/>
                <a:cs typeface="Calibri"/>
              </a:rPr>
              <a:t>della </a:t>
            </a:r>
            <a:r>
              <a:rPr sz="1100" spc="-5" dirty="0">
                <a:latin typeface="Calibri"/>
                <a:cs typeface="Calibri"/>
              </a:rPr>
              <a:t>Cultura Creativa, promosso  dall’Associazione </a:t>
            </a:r>
            <a:r>
              <a:rPr sz="1100" dirty="0">
                <a:latin typeface="Calibri"/>
                <a:cs typeface="Calibri"/>
              </a:rPr>
              <a:t>bancaria </a:t>
            </a:r>
            <a:r>
              <a:rPr sz="1100" spc="-5" dirty="0">
                <a:latin typeface="Calibri"/>
                <a:cs typeface="Calibri"/>
              </a:rPr>
              <a:t>Italiana (ABI). L’iniziativa, che </a:t>
            </a:r>
            <a:r>
              <a:rPr sz="1100" dirty="0">
                <a:latin typeface="Calibri"/>
                <a:cs typeface="Calibri"/>
              </a:rPr>
              <a:t>a </a:t>
            </a:r>
            <a:r>
              <a:rPr sz="1100" spc="-5" dirty="0">
                <a:latin typeface="Calibri"/>
                <a:cs typeface="Calibri"/>
              </a:rPr>
              <a:t>livello locale </a:t>
            </a:r>
            <a:r>
              <a:rPr sz="1100" dirty="0">
                <a:latin typeface="Calibri"/>
                <a:cs typeface="Calibri"/>
              </a:rPr>
              <a:t>è </a:t>
            </a:r>
            <a:r>
              <a:rPr sz="1100" spc="-5" dirty="0">
                <a:latin typeface="Calibri"/>
                <a:cs typeface="Calibri"/>
              </a:rPr>
              <a:t>stata organizzata dall’Associazione  Culturale </a:t>
            </a:r>
            <a:r>
              <a:rPr sz="1100" dirty="0">
                <a:latin typeface="Calibri"/>
                <a:cs typeface="Calibri"/>
              </a:rPr>
              <a:t>Ardea, </a:t>
            </a:r>
            <a:r>
              <a:rPr sz="1100" spc="-5" dirty="0">
                <a:latin typeface="Calibri"/>
                <a:cs typeface="Calibri"/>
              </a:rPr>
              <a:t>si terrà </a:t>
            </a:r>
            <a:r>
              <a:rPr sz="1100" dirty="0">
                <a:latin typeface="Calibri"/>
                <a:cs typeface="Calibri"/>
              </a:rPr>
              <a:t>a </a:t>
            </a:r>
            <a:r>
              <a:rPr sz="1100" spc="-5" dirty="0">
                <a:latin typeface="Calibri"/>
                <a:cs typeface="Calibri"/>
              </a:rPr>
              <a:t>Palazzo Thiene </a:t>
            </a:r>
            <a:r>
              <a:rPr sz="1100" dirty="0">
                <a:latin typeface="Calibri"/>
                <a:cs typeface="Calibri"/>
              </a:rPr>
              <a:t>a </a:t>
            </a:r>
            <a:r>
              <a:rPr sz="1100" spc="-5" dirty="0">
                <a:latin typeface="Calibri"/>
                <a:cs typeface="Calibri"/>
              </a:rPr>
              <a:t>Vicenza </a:t>
            </a:r>
            <a:r>
              <a:rPr sz="1100" dirty="0">
                <a:latin typeface="Calibri"/>
                <a:cs typeface="Calibri"/>
              </a:rPr>
              <a:t>e coinvolgerà circa </a:t>
            </a:r>
            <a:r>
              <a:rPr sz="1100" spc="-5" dirty="0">
                <a:latin typeface="Calibri"/>
                <a:cs typeface="Calibri"/>
              </a:rPr>
              <a:t>300 bambini </a:t>
            </a:r>
            <a:r>
              <a:rPr sz="1100" dirty="0">
                <a:latin typeface="Calibri"/>
                <a:cs typeface="Calibri"/>
              </a:rPr>
              <a:t>tra cui </a:t>
            </a:r>
            <a:r>
              <a:rPr sz="1100" spc="-5" dirty="0">
                <a:latin typeface="Calibri"/>
                <a:cs typeface="Calibri"/>
              </a:rPr>
              <a:t>una </a:t>
            </a:r>
            <a:r>
              <a:rPr sz="1100" dirty="0">
                <a:latin typeface="Calibri"/>
                <a:cs typeface="Calibri"/>
              </a:rPr>
              <a:t>decina </a:t>
            </a:r>
            <a:r>
              <a:rPr sz="1100" spc="-10" dirty="0">
                <a:latin typeface="Calibri"/>
                <a:cs typeface="Calibri"/>
              </a:rPr>
              <a:t>di  </a:t>
            </a:r>
            <a:r>
              <a:rPr sz="1100" dirty="0">
                <a:latin typeface="Calibri"/>
                <a:cs typeface="Calibri"/>
              </a:rPr>
              <a:t>classi delle </a:t>
            </a:r>
            <a:r>
              <a:rPr sz="1100" spc="-5" dirty="0">
                <a:latin typeface="Calibri"/>
                <a:cs typeface="Calibri"/>
              </a:rPr>
              <a:t>scuole elementari di</a:t>
            </a:r>
            <a:r>
              <a:rPr sz="1100" spc="-15" dirty="0">
                <a:latin typeface="Calibri"/>
                <a:cs typeface="Calibri"/>
              </a:rPr>
              <a:t> </a:t>
            </a:r>
            <a:r>
              <a:rPr sz="1100" spc="-5" dirty="0">
                <a:latin typeface="Calibri"/>
                <a:cs typeface="Calibri"/>
              </a:rPr>
              <a:t>Vicenza.</a:t>
            </a:r>
            <a:endParaRPr sz="1100">
              <a:latin typeface="Calibri"/>
              <a:cs typeface="Calibri"/>
            </a:endParaRPr>
          </a:p>
          <a:p>
            <a:pPr marL="12700" marR="8255" algn="just">
              <a:lnSpc>
                <a:spcPct val="118200"/>
              </a:lnSpc>
              <a:spcBef>
                <a:spcPts val="480"/>
              </a:spcBef>
            </a:pPr>
            <a:r>
              <a:rPr sz="1100" dirty="0">
                <a:latin typeface="Calibri"/>
                <a:cs typeface="Calibri"/>
              </a:rPr>
              <a:t>I </a:t>
            </a:r>
            <a:r>
              <a:rPr sz="1100" spc="-5" dirty="0">
                <a:latin typeface="Calibri"/>
                <a:cs typeface="Calibri"/>
              </a:rPr>
              <a:t>bambini saranno chiamati </a:t>
            </a:r>
            <a:r>
              <a:rPr sz="1100" dirty="0">
                <a:latin typeface="Calibri"/>
                <a:cs typeface="Calibri"/>
              </a:rPr>
              <a:t>a rendere </a:t>
            </a:r>
            <a:r>
              <a:rPr sz="1100" spc="-5" dirty="0">
                <a:latin typeface="Calibri"/>
                <a:cs typeface="Calibri"/>
              </a:rPr>
              <a:t>sotto forma di </a:t>
            </a:r>
            <a:r>
              <a:rPr sz="1100" dirty="0">
                <a:latin typeface="Calibri"/>
                <a:cs typeface="Calibri"/>
              </a:rPr>
              <a:t>racconto il </a:t>
            </a:r>
            <a:r>
              <a:rPr sz="1100" spc="-5" dirty="0">
                <a:latin typeface="Calibri"/>
                <a:cs typeface="Calibri"/>
              </a:rPr>
              <a:t>dipinto </a:t>
            </a:r>
            <a:r>
              <a:rPr sz="1100" dirty="0">
                <a:latin typeface="Calibri"/>
                <a:cs typeface="Calibri"/>
              </a:rPr>
              <a:t>del pittore </a:t>
            </a:r>
            <a:r>
              <a:rPr sz="1100" spc="-5" dirty="0">
                <a:latin typeface="Calibri"/>
                <a:cs typeface="Calibri"/>
              </a:rPr>
              <a:t>veneto Carlo Ferrari  “Veduta di Piazza dei</a:t>
            </a:r>
            <a:r>
              <a:rPr sz="1100" dirty="0">
                <a:latin typeface="Calibri"/>
                <a:cs typeface="Calibri"/>
              </a:rPr>
              <a:t> </a:t>
            </a:r>
            <a:r>
              <a:rPr sz="1100" spc="-5" dirty="0">
                <a:latin typeface="Calibri"/>
                <a:cs typeface="Calibri"/>
              </a:rPr>
              <a:t>Signori”.</a:t>
            </a:r>
            <a:endParaRPr sz="1100">
              <a:latin typeface="Calibri"/>
              <a:cs typeface="Calibri"/>
            </a:endParaRPr>
          </a:p>
          <a:p>
            <a:pPr marL="12700" marR="7620" algn="just">
              <a:lnSpc>
                <a:spcPct val="118200"/>
              </a:lnSpc>
              <a:spcBef>
                <a:spcPts val="480"/>
              </a:spcBef>
            </a:pPr>
            <a:r>
              <a:rPr sz="1100" dirty="0">
                <a:latin typeface="Calibri"/>
                <a:cs typeface="Calibri"/>
              </a:rPr>
              <a:t>Di </a:t>
            </a:r>
            <a:r>
              <a:rPr sz="1100" spc="-5" dirty="0">
                <a:latin typeface="Calibri"/>
                <a:cs typeface="Calibri"/>
              </a:rPr>
              <a:t>seguito </a:t>
            </a:r>
            <a:r>
              <a:rPr sz="1100" spc="-10" dirty="0">
                <a:latin typeface="Calibri"/>
                <a:cs typeface="Calibri"/>
              </a:rPr>
              <a:t>le </a:t>
            </a:r>
            <a:r>
              <a:rPr sz="1100" spc="-5" dirty="0">
                <a:latin typeface="Calibri"/>
                <a:cs typeface="Calibri"/>
              </a:rPr>
              <a:t>parole </a:t>
            </a:r>
            <a:r>
              <a:rPr sz="1100" dirty="0">
                <a:latin typeface="Calibri"/>
                <a:cs typeface="Calibri"/>
              </a:rPr>
              <a:t>del </a:t>
            </a:r>
            <a:r>
              <a:rPr sz="1100" spc="-5" dirty="0">
                <a:latin typeface="Calibri"/>
                <a:cs typeface="Calibri"/>
              </a:rPr>
              <a:t>Consigliere Delegato </a:t>
            </a:r>
            <a:r>
              <a:rPr sz="1100" dirty="0">
                <a:latin typeface="Calibri"/>
                <a:cs typeface="Calibri"/>
              </a:rPr>
              <a:t>e Direttore </a:t>
            </a:r>
            <a:r>
              <a:rPr sz="1100" spc="-5" dirty="0">
                <a:latin typeface="Calibri"/>
                <a:cs typeface="Calibri"/>
              </a:rPr>
              <a:t>Generale di </a:t>
            </a:r>
            <a:r>
              <a:rPr sz="1100" dirty="0">
                <a:latin typeface="Calibri"/>
                <a:cs typeface="Calibri"/>
              </a:rPr>
              <a:t>Banca </a:t>
            </a:r>
            <a:r>
              <a:rPr sz="1100" spc="-5" dirty="0">
                <a:latin typeface="Calibri"/>
                <a:cs typeface="Calibri"/>
              </a:rPr>
              <a:t>Popolare di Vicenza, Samuele  Sorato (foto), nella comunicazione ufficiale di</a:t>
            </a:r>
            <a:r>
              <a:rPr sz="1100" spc="40" dirty="0">
                <a:latin typeface="Calibri"/>
                <a:cs typeface="Calibri"/>
              </a:rPr>
              <a:t> </a:t>
            </a:r>
            <a:r>
              <a:rPr sz="1100" spc="-5" dirty="0">
                <a:latin typeface="Calibri"/>
                <a:cs typeface="Calibri"/>
              </a:rPr>
              <a:t>Bpvi:</a:t>
            </a:r>
            <a:endParaRPr sz="1100">
              <a:latin typeface="Calibri"/>
              <a:cs typeface="Calibri"/>
            </a:endParaRPr>
          </a:p>
          <a:p>
            <a:pPr marL="12700" marR="5715" algn="just">
              <a:lnSpc>
                <a:spcPct val="118200"/>
              </a:lnSpc>
              <a:spcBef>
                <a:spcPts val="480"/>
              </a:spcBef>
            </a:pPr>
            <a:r>
              <a:rPr sz="1100" dirty="0">
                <a:latin typeface="Calibri"/>
                <a:cs typeface="Calibri"/>
              </a:rPr>
              <a:t>Banca Popolare </a:t>
            </a:r>
            <a:r>
              <a:rPr sz="1100" spc="-5" dirty="0">
                <a:latin typeface="Calibri"/>
                <a:cs typeface="Calibri"/>
              </a:rPr>
              <a:t>di Vicenza </a:t>
            </a:r>
            <a:r>
              <a:rPr sz="1100" dirty="0">
                <a:latin typeface="Calibri"/>
                <a:cs typeface="Calibri"/>
              </a:rPr>
              <a:t>partecipa al </a:t>
            </a:r>
            <a:r>
              <a:rPr sz="1100" spc="-5" dirty="0">
                <a:latin typeface="Calibri"/>
                <a:cs typeface="Calibri"/>
              </a:rPr>
              <a:t>Festival </a:t>
            </a:r>
            <a:r>
              <a:rPr sz="1100" dirty="0">
                <a:latin typeface="Calibri"/>
                <a:cs typeface="Calibri"/>
              </a:rPr>
              <a:t>della </a:t>
            </a:r>
            <a:r>
              <a:rPr sz="1100" spc="-5" dirty="0">
                <a:latin typeface="Calibri"/>
                <a:cs typeface="Calibri"/>
              </a:rPr>
              <a:t>Cultura Creativa, </a:t>
            </a:r>
            <a:r>
              <a:rPr sz="1100" dirty="0">
                <a:latin typeface="Calibri"/>
                <a:cs typeface="Calibri"/>
              </a:rPr>
              <a:t>l’iniziativa rivolta agli </a:t>
            </a:r>
            <a:r>
              <a:rPr sz="1100" spc="-5" dirty="0">
                <a:latin typeface="Calibri"/>
                <a:cs typeface="Calibri"/>
              </a:rPr>
              <a:t>alunni </a:t>
            </a:r>
            <a:r>
              <a:rPr sz="1100" dirty="0">
                <a:latin typeface="Calibri"/>
                <a:cs typeface="Calibri"/>
              </a:rPr>
              <a:t>delle  </a:t>
            </a:r>
            <a:r>
              <a:rPr sz="1100" spc="-5" dirty="0">
                <a:latin typeface="Calibri"/>
                <a:cs typeface="Calibri"/>
              </a:rPr>
              <a:t>scuole elementari promossa dall’Associazione Bancaria </a:t>
            </a:r>
            <a:r>
              <a:rPr sz="1100" dirty="0">
                <a:latin typeface="Calibri"/>
                <a:cs typeface="Calibri"/>
              </a:rPr>
              <a:t>Italiana </a:t>
            </a:r>
            <a:r>
              <a:rPr sz="1100" spc="-5" dirty="0">
                <a:latin typeface="Calibri"/>
                <a:cs typeface="Calibri"/>
              </a:rPr>
              <a:t>(ABI), </a:t>
            </a:r>
            <a:r>
              <a:rPr sz="1100" dirty="0">
                <a:latin typeface="Calibri"/>
                <a:cs typeface="Calibri"/>
              </a:rPr>
              <a:t>che </a:t>
            </a:r>
            <a:r>
              <a:rPr sz="1100" spc="-5" dirty="0">
                <a:latin typeface="Calibri"/>
                <a:cs typeface="Calibri"/>
              </a:rPr>
              <a:t>si </a:t>
            </a:r>
            <a:r>
              <a:rPr sz="1100" dirty="0">
                <a:latin typeface="Calibri"/>
                <a:cs typeface="Calibri"/>
              </a:rPr>
              <a:t>terrà nella </a:t>
            </a:r>
            <a:r>
              <a:rPr sz="1100" spc="-5" dirty="0">
                <a:latin typeface="Calibri"/>
                <a:cs typeface="Calibri"/>
              </a:rPr>
              <a:t>settimana </a:t>
            </a:r>
            <a:r>
              <a:rPr sz="1100" dirty="0">
                <a:latin typeface="Calibri"/>
                <a:cs typeface="Calibri"/>
              </a:rPr>
              <a:t>tra il 16 e  il 22 marzo a </a:t>
            </a:r>
            <a:r>
              <a:rPr sz="1100" spc="-5" dirty="0">
                <a:latin typeface="Calibri"/>
                <a:cs typeface="Calibri"/>
              </a:rPr>
              <a:t>Palazzo Thiene </a:t>
            </a:r>
            <a:r>
              <a:rPr sz="1100" dirty="0">
                <a:latin typeface="Calibri"/>
                <a:cs typeface="Calibri"/>
              </a:rPr>
              <a:t>a </a:t>
            </a:r>
            <a:r>
              <a:rPr sz="1100" spc="-5" dirty="0">
                <a:latin typeface="Calibri"/>
                <a:cs typeface="Calibri"/>
              </a:rPr>
              <a:t>Vicenza. Giunto </a:t>
            </a:r>
            <a:r>
              <a:rPr sz="1100" dirty="0">
                <a:latin typeface="Calibri"/>
                <a:cs typeface="Calibri"/>
              </a:rPr>
              <a:t>alla </a:t>
            </a:r>
            <a:r>
              <a:rPr sz="1100" spc="-5" dirty="0">
                <a:latin typeface="Calibri"/>
                <a:cs typeface="Calibri"/>
              </a:rPr>
              <a:t>sua seconda </a:t>
            </a:r>
            <a:r>
              <a:rPr sz="1100" dirty="0">
                <a:latin typeface="Calibri"/>
                <a:cs typeface="Calibri"/>
              </a:rPr>
              <a:t>edizione, il </a:t>
            </a:r>
            <a:r>
              <a:rPr sz="1100" spc="-5" dirty="0">
                <a:latin typeface="Calibri"/>
                <a:cs typeface="Calibri"/>
              </a:rPr>
              <a:t>Festival </a:t>
            </a:r>
            <a:r>
              <a:rPr sz="1100" dirty="0">
                <a:latin typeface="Calibri"/>
                <a:cs typeface="Calibri"/>
              </a:rPr>
              <a:t>è </a:t>
            </a:r>
            <a:r>
              <a:rPr sz="1100" spc="-5" dirty="0">
                <a:latin typeface="Calibri"/>
                <a:cs typeface="Calibri"/>
              </a:rPr>
              <a:t>patrocinato  dall’Unesco, dalla Presidenza della Repubblica </a:t>
            </a:r>
            <a:r>
              <a:rPr sz="1100" dirty="0">
                <a:latin typeface="Calibri"/>
                <a:cs typeface="Calibri"/>
              </a:rPr>
              <a:t>e del </a:t>
            </a:r>
            <a:r>
              <a:rPr sz="1100" spc="-5" dirty="0">
                <a:latin typeface="Calibri"/>
                <a:cs typeface="Calibri"/>
              </a:rPr>
              <a:t>MIBACT.</a:t>
            </a:r>
            <a:endParaRPr sz="1100">
              <a:latin typeface="Calibri"/>
              <a:cs typeface="Calibri"/>
            </a:endParaRPr>
          </a:p>
          <a:p>
            <a:pPr marL="12700" marR="5715" algn="just">
              <a:lnSpc>
                <a:spcPct val="118300"/>
              </a:lnSpc>
              <a:spcBef>
                <a:spcPts val="480"/>
              </a:spcBef>
            </a:pPr>
            <a:r>
              <a:rPr sz="1100" dirty="0">
                <a:latin typeface="Calibri"/>
                <a:cs typeface="Calibri"/>
              </a:rPr>
              <a:t>Il </a:t>
            </a:r>
            <a:r>
              <a:rPr sz="1100" spc="-5" dirty="0">
                <a:latin typeface="Calibri"/>
                <a:cs typeface="Calibri"/>
              </a:rPr>
              <a:t>tema dell’edizione 2015, “L’alfabeto </a:t>
            </a:r>
            <a:r>
              <a:rPr sz="1100" dirty="0">
                <a:latin typeface="Calibri"/>
                <a:cs typeface="Calibri"/>
              </a:rPr>
              <a:t>nel </a:t>
            </a:r>
            <a:r>
              <a:rPr sz="1100" spc="-5" dirty="0">
                <a:latin typeface="Calibri"/>
                <a:cs typeface="Calibri"/>
              </a:rPr>
              <a:t>mondo </a:t>
            </a:r>
            <a:r>
              <a:rPr sz="1100" dirty="0">
                <a:latin typeface="Calibri"/>
                <a:cs typeface="Calibri"/>
              </a:rPr>
              <a:t>– </a:t>
            </a:r>
            <a:r>
              <a:rPr sz="1100" spc="-5" dirty="0">
                <a:latin typeface="Calibri"/>
                <a:cs typeface="Calibri"/>
              </a:rPr>
              <a:t>Leggiamo </a:t>
            </a:r>
            <a:r>
              <a:rPr sz="1100" dirty="0">
                <a:latin typeface="Calibri"/>
                <a:cs typeface="Calibri"/>
              </a:rPr>
              <a:t>i </a:t>
            </a:r>
            <a:r>
              <a:rPr sz="1100" spc="-5" dirty="0">
                <a:latin typeface="Calibri"/>
                <a:cs typeface="Calibri"/>
              </a:rPr>
              <a:t>segni intorno </a:t>
            </a:r>
            <a:r>
              <a:rPr sz="1100" dirty="0">
                <a:latin typeface="Calibri"/>
                <a:cs typeface="Calibri"/>
              </a:rPr>
              <a:t>a noi e </a:t>
            </a:r>
            <a:r>
              <a:rPr sz="1100" spc="-5" dirty="0">
                <a:latin typeface="Calibri"/>
                <a:cs typeface="Calibri"/>
              </a:rPr>
              <a:t>raccontiamo”, </a:t>
            </a:r>
            <a:r>
              <a:rPr sz="1100" spc="-10" dirty="0">
                <a:latin typeface="Calibri"/>
                <a:cs typeface="Calibri"/>
              </a:rPr>
              <a:t>si  </a:t>
            </a:r>
            <a:r>
              <a:rPr sz="1100" spc="-5" dirty="0">
                <a:latin typeface="Calibri"/>
                <a:cs typeface="Calibri"/>
              </a:rPr>
              <a:t>focalizza sullo strumento narrativo </a:t>
            </a:r>
            <a:r>
              <a:rPr sz="1100" dirty="0">
                <a:latin typeface="Calibri"/>
                <a:cs typeface="Calibri"/>
              </a:rPr>
              <a:t>del </a:t>
            </a:r>
            <a:r>
              <a:rPr sz="1100" spc="-5" dirty="0">
                <a:latin typeface="Calibri"/>
                <a:cs typeface="Calibri"/>
              </a:rPr>
              <a:t>racconto, con l’obiettivo di invitare gli alunni </a:t>
            </a:r>
            <a:r>
              <a:rPr sz="1100" dirty="0">
                <a:latin typeface="Calibri"/>
                <a:cs typeface="Calibri"/>
              </a:rPr>
              <a:t>a </a:t>
            </a:r>
            <a:r>
              <a:rPr sz="1100" spc="-5" dirty="0">
                <a:latin typeface="Calibri"/>
                <a:cs typeface="Calibri"/>
              </a:rPr>
              <a:t>guardarsi </a:t>
            </a:r>
            <a:r>
              <a:rPr sz="1100" dirty="0">
                <a:latin typeface="Calibri"/>
                <a:cs typeface="Calibri"/>
              </a:rPr>
              <a:t>attorno per  </a:t>
            </a:r>
            <a:r>
              <a:rPr sz="1100" spc="-5" dirty="0">
                <a:latin typeface="Calibri"/>
                <a:cs typeface="Calibri"/>
              </a:rPr>
              <a:t>vedere </a:t>
            </a:r>
            <a:r>
              <a:rPr sz="1100" dirty="0">
                <a:latin typeface="Calibri"/>
                <a:cs typeface="Calibri"/>
              </a:rPr>
              <a:t>la </a:t>
            </a:r>
            <a:r>
              <a:rPr sz="1100" spc="-5" dirty="0">
                <a:latin typeface="Calibri"/>
                <a:cs typeface="Calibri"/>
              </a:rPr>
              <a:t>realtà da un diverso punto di</a:t>
            </a:r>
            <a:r>
              <a:rPr sz="1100" spc="25" dirty="0">
                <a:latin typeface="Calibri"/>
                <a:cs typeface="Calibri"/>
              </a:rPr>
              <a:t> </a:t>
            </a:r>
            <a:r>
              <a:rPr sz="1100" spc="-5" dirty="0">
                <a:latin typeface="Calibri"/>
                <a:cs typeface="Calibri"/>
              </a:rPr>
              <a:t>vista.</a:t>
            </a:r>
            <a:endParaRPr sz="1100">
              <a:latin typeface="Calibri"/>
              <a:cs typeface="Calibri"/>
            </a:endParaRPr>
          </a:p>
          <a:p>
            <a:pPr marL="12700" marR="5080" algn="just">
              <a:lnSpc>
                <a:spcPct val="118200"/>
              </a:lnSpc>
              <a:spcBef>
                <a:spcPts val="480"/>
              </a:spcBef>
            </a:pPr>
            <a:r>
              <a:rPr sz="1100" dirty="0">
                <a:latin typeface="Calibri"/>
                <a:cs typeface="Calibri"/>
              </a:rPr>
              <a:t>Banca </a:t>
            </a:r>
            <a:r>
              <a:rPr sz="1100" spc="-5" dirty="0">
                <a:latin typeface="Calibri"/>
                <a:cs typeface="Calibri"/>
              </a:rPr>
              <a:t>Popolare di Vicenza ha </a:t>
            </a:r>
            <a:r>
              <a:rPr sz="1100" dirty="0">
                <a:latin typeface="Calibri"/>
                <a:cs typeface="Calibri"/>
              </a:rPr>
              <a:t>affidato </a:t>
            </a:r>
            <a:r>
              <a:rPr sz="1100" spc="-5" dirty="0">
                <a:latin typeface="Calibri"/>
                <a:cs typeface="Calibri"/>
              </a:rPr>
              <a:t>all’Associazione </a:t>
            </a:r>
            <a:r>
              <a:rPr sz="1100" dirty="0">
                <a:latin typeface="Calibri"/>
                <a:cs typeface="Calibri"/>
              </a:rPr>
              <a:t>per la </a:t>
            </a:r>
            <a:r>
              <a:rPr sz="1100" spc="-5" dirty="0">
                <a:latin typeface="Calibri"/>
                <a:cs typeface="Calibri"/>
              </a:rPr>
              <a:t>didattica museale Ardea l’organizzazione di  </a:t>
            </a:r>
            <a:r>
              <a:rPr sz="1100" dirty="0">
                <a:latin typeface="Calibri"/>
                <a:cs typeface="Calibri"/>
              </a:rPr>
              <a:t>un’iniziativa a </a:t>
            </a:r>
            <a:r>
              <a:rPr sz="1100" spc="-5" dirty="0">
                <a:latin typeface="Calibri"/>
                <a:cs typeface="Calibri"/>
              </a:rPr>
              <a:t>livello locale, </a:t>
            </a:r>
            <a:r>
              <a:rPr sz="1100" dirty="0">
                <a:latin typeface="Calibri"/>
                <a:cs typeface="Calibri"/>
              </a:rPr>
              <a:t>che </a:t>
            </a:r>
            <a:r>
              <a:rPr sz="1100" spc="-5" dirty="0">
                <a:latin typeface="Calibri"/>
                <a:cs typeface="Calibri"/>
              </a:rPr>
              <a:t>coinvolgerà circa 300 bambini di una decina di classi delle scuole elementari  di Vicenza. Diversi sono gli spunti, sia materiali </a:t>
            </a:r>
            <a:r>
              <a:rPr sz="1100" dirty="0">
                <a:latin typeface="Calibri"/>
                <a:cs typeface="Calibri"/>
              </a:rPr>
              <a:t>– </a:t>
            </a:r>
            <a:r>
              <a:rPr sz="1100" spc="-5" dirty="0">
                <a:latin typeface="Calibri"/>
                <a:cs typeface="Calibri"/>
              </a:rPr>
              <a:t>come oggetti </a:t>
            </a:r>
            <a:r>
              <a:rPr sz="1100" dirty="0">
                <a:latin typeface="Calibri"/>
                <a:cs typeface="Calibri"/>
              </a:rPr>
              <a:t>e </a:t>
            </a:r>
            <a:r>
              <a:rPr sz="1100" spc="-5" dirty="0">
                <a:latin typeface="Calibri"/>
                <a:cs typeface="Calibri"/>
              </a:rPr>
              <a:t>paesaggi </a:t>
            </a:r>
            <a:r>
              <a:rPr sz="1100" dirty="0">
                <a:latin typeface="Calibri"/>
                <a:cs typeface="Calibri"/>
              </a:rPr>
              <a:t>- che </a:t>
            </a:r>
            <a:r>
              <a:rPr sz="1100" spc="-5" dirty="0">
                <a:latin typeface="Calibri"/>
                <a:cs typeface="Calibri"/>
              </a:rPr>
              <a:t>immateriali </a:t>
            </a:r>
            <a:r>
              <a:rPr sz="1100" dirty="0">
                <a:latin typeface="Calibri"/>
                <a:cs typeface="Calibri"/>
              </a:rPr>
              <a:t>– </a:t>
            </a:r>
            <a:r>
              <a:rPr sz="1100" spc="-10" dirty="0">
                <a:latin typeface="Calibri"/>
                <a:cs typeface="Calibri"/>
              </a:rPr>
              <a:t>come  </a:t>
            </a:r>
            <a:r>
              <a:rPr sz="1100" spc="-5" dirty="0">
                <a:latin typeface="Calibri"/>
                <a:cs typeface="Calibri"/>
              </a:rPr>
              <a:t>sensazioni </a:t>
            </a:r>
            <a:r>
              <a:rPr sz="1100" dirty="0">
                <a:latin typeface="Calibri"/>
                <a:cs typeface="Calibri"/>
              </a:rPr>
              <a:t>e </a:t>
            </a:r>
            <a:r>
              <a:rPr sz="1100" spc="-5" dirty="0">
                <a:latin typeface="Calibri"/>
                <a:cs typeface="Calibri"/>
              </a:rPr>
              <a:t>stati d’animo, da </a:t>
            </a:r>
            <a:r>
              <a:rPr sz="1100" dirty="0">
                <a:latin typeface="Calibri"/>
                <a:cs typeface="Calibri"/>
              </a:rPr>
              <a:t>cui i </a:t>
            </a:r>
            <a:r>
              <a:rPr sz="1100" spc="-5" dirty="0">
                <a:latin typeface="Calibri"/>
                <a:cs typeface="Calibri"/>
              </a:rPr>
              <a:t>bambini potranno partire </a:t>
            </a:r>
            <a:r>
              <a:rPr sz="1100" dirty="0">
                <a:latin typeface="Calibri"/>
                <a:cs typeface="Calibri"/>
              </a:rPr>
              <a:t>per creare il loro </a:t>
            </a:r>
            <a:r>
              <a:rPr sz="1100" spc="-5" dirty="0">
                <a:latin typeface="Calibri"/>
                <a:cs typeface="Calibri"/>
              </a:rPr>
              <a:t>personale </a:t>
            </a:r>
            <a:r>
              <a:rPr sz="1100" dirty="0">
                <a:latin typeface="Calibri"/>
                <a:cs typeface="Calibri"/>
              </a:rPr>
              <a:t>racconto. In</a:t>
            </a:r>
            <a:r>
              <a:rPr sz="1100" spc="165" dirty="0">
                <a:latin typeface="Calibri"/>
                <a:cs typeface="Calibri"/>
              </a:rPr>
              <a:t> </a:t>
            </a:r>
            <a:r>
              <a:rPr sz="1100" dirty="0">
                <a:latin typeface="Calibri"/>
                <a:cs typeface="Calibri"/>
              </a:rPr>
              <a:t>questo</a:t>
            </a:r>
            <a:endParaRPr sz="1100">
              <a:latin typeface="Calibri"/>
              <a:cs typeface="Calibri"/>
            </a:endParaRPr>
          </a:p>
        </p:txBody>
      </p:sp>
      <p:sp>
        <p:nvSpPr>
          <p:cNvPr id="6" name="object 6"/>
          <p:cNvSpPr/>
          <p:nvPr/>
        </p:nvSpPr>
        <p:spPr>
          <a:xfrm>
            <a:off x="2518029" y="2119883"/>
            <a:ext cx="2523871" cy="568451"/>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20090" y="4082795"/>
            <a:ext cx="1905000" cy="131445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643699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502785">
              <a:lnSpc>
                <a:spcPts val="1839"/>
              </a:lnSpc>
            </a:pPr>
            <a:r>
              <a:rPr sz="1600" b="1" spc="-5" dirty="0">
                <a:latin typeface="Arial"/>
                <a:cs typeface="Arial"/>
              </a:rPr>
              <a:t>Bassa</a:t>
            </a:r>
            <a:r>
              <a:rPr sz="1600" b="1" dirty="0">
                <a:latin typeface="Arial"/>
                <a:cs typeface="Arial"/>
              </a:rPr>
              <a:t>n</a:t>
            </a:r>
            <a:r>
              <a:rPr sz="1600" b="1" spc="-5" dirty="0">
                <a:latin typeface="Arial"/>
                <a:cs typeface="Arial"/>
              </a:rPr>
              <a:t>o</a:t>
            </a:r>
            <a:r>
              <a:rPr sz="1600" b="1" spc="-15" dirty="0">
                <a:latin typeface="Arial"/>
                <a:cs typeface="Arial"/>
              </a:rPr>
              <a:t>p</a:t>
            </a:r>
            <a:r>
              <a:rPr sz="1600" b="1" spc="5" dirty="0">
                <a:latin typeface="Arial"/>
                <a:cs typeface="Arial"/>
              </a:rPr>
              <a:t>i</a:t>
            </a:r>
            <a:r>
              <a:rPr sz="1600" b="1" spc="-5" dirty="0">
                <a:latin typeface="Arial"/>
                <a:cs typeface="Arial"/>
              </a:rPr>
              <a:t>u.c</a:t>
            </a:r>
            <a:r>
              <a:rPr sz="1600" b="1" dirty="0">
                <a:latin typeface="Arial"/>
                <a:cs typeface="Arial"/>
              </a:rPr>
              <a:t>o</a:t>
            </a:r>
            <a:r>
              <a:rPr sz="1600" b="1" spc="-5" dirty="0">
                <a:latin typeface="Arial"/>
                <a:cs typeface="Arial"/>
              </a:rPr>
              <a:t>m  11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7620" algn="just">
              <a:lnSpc>
                <a:spcPct val="118200"/>
              </a:lnSpc>
              <a:spcBef>
                <a:spcPts val="915"/>
              </a:spcBef>
            </a:pPr>
            <a:r>
              <a:rPr sz="1100" dirty="0">
                <a:latin typeface="Calibri"/>
                <a:cs typeface="Calibri"/>
              </a:rPr>
              <a:t>caso la base </a:t>
            </a:r>
            <a:r>
              <a:rPr sz="1100" spc="-5" dirty="0">
                <a:latin typeface="Calibri"/>
                <a:cs typeface="Calibri"/>
              </a:rPr>
              <a:t>di ispirazione scelta sarà </a:t>
            </a:r>
            <a:r>
              <a:rPr sz="1100" dirty="0">
                <a:latin typeface="Calibri"/>
                <a:cs typeface="Calibri"/>
              </a:rPr>
              <a:t>il </a:t>
            </a:r>
            <a:r>
              <a:rPr sz="1100" spc="-5" dirty="0">
                <a:latin typeface="Calibri"/>
                <a:cs typeface="Calibri"/>
              </a:rPr>
              <a:t>dipinto “Veduta di Piazza dei Signori” </a:t>
            </a:r>
            <a:r>
              <a:rPr sz="1100" dirty="0">
                <a:latin typeface="Calibri"/>
                <a:cs typeface="Calibri"/>
              </a:rPr>
              <a:t>del pittore </a:t>
            </a:r>
            <a:r>
              <a:rPr sz="1100" spc="-5" dirty="0">
                <a:latin typeface="Calibri"/>
                <a:cs typeface="Calibri"/>
              </a:rPr>
              <a:t>veneto </a:t>
            </a:r>
            <a:r>
              <a:rPr sz="1100" spc="-10" dirty="0">
                <a:latin typeface="Calibri"/>
                <a:cs typeface="Calibri"/>
              </a:rPr>
              <a:t>Carlo  </a:t>
            </a:r>
            <a:r>
              <a:rPr sz="1100" spc="-5" dirty="0">
                <a:latin typeface="Calibri"/>
                <a:cs typeface="Calibri"/>
              </a:rPr>
              <a:t>Ferrari, detto </a:t>
            </a:r>
            <a:r>
              <a:rPr sz="1100" dirty="0">
                <a:latin typeface="Calibri"/>
                <a:cs typeface="Calibri"/>
              </a:rPr>
              <a:t>“il </a:t>
            </a:r>
            <a:r>
              <a:rPr sz="1100" spc="-5" dirty="0">
                <a:latin typeface="Calibri"/>
                <a:cs typeface="Calibri"/>
              </a:rPr>
              <a:t>Ferrarin”, </a:t>
            </a:r>
            <a:r>
              <a:rPr sz="1100" spc="-10" dirty="0">
                <a:latin typeface="Calibri"/>
                <a:cs typeface="Calibri"/>
              </a:rPr>
              <a:t>in </a:t>
            </a:r>
            <a:r>
              <a:rPr sz="1100" spc="-5" dirty="0">
                <a:latin typeface="Calibri"/>
                <a:cs typeface="Calibri"/>
              </a:rPr>
              <a:t>esposizione </a:t>
            </a:r>
            <a:r>
              <a:rPr sz="1100" dirty="0">
                <a:latin typeface="Calibri"/>
                <a:cs typeface="Calibri"/>
              </a:rPr>
              <a:t>a </a:t>
            </a:r>
            <a:r>
              <a:rPr sz="1100" spc="-5" dirty="0">
                <a:latin typeface="Calibri"/>
                <a:cs typeface="Calibri"/>
              </a:rPr>
              <a:t>Palazzo</a:t>
            </a:r>
            <a:r>
              <a:rPr sz="1100" dirty="0">
                <a:latin typeface="Calibri"/>
                <a:cs typeface="Calibri"/>
              </a:rPr>
              <a:t> </a:t>
            </a:r>
            <a:r>
              <a:rPr sz="1100" spc="-5" dirty="0">
                <a:latin typeface="Calibri"/>
                <a:cs typeface="Calibri"/>
              </a:rPr>
              <a:t>Thiene.</a:t>
            </a:r>
            <a:endParaRPr sz="1100">
              <a:latin typeface="Calibri"/>
              <a:cs typeface="Calibri"/>
            </a:endParaRPr>
          </a:p>
          <a:p>
            <a:pPr marL="12700" marR="5080" algn="just">
              <a:lnSpc>
                <a:spcPct val="118200"/>
              </a:lnSpc>
              <a:spcBef>
                <a:spcPts val="480"/>
              </a:spcBef>
            </a:pPr>
            <a:r>
              <a:rPr sz="1100" dirty="0">
                <a:latin typeface="Calibri"/>
                <a:cs typeface="Calibri"/>
              </a:rPr>
              <a:t>Gli </a:t>
            </a:r>
            <a:r>
              <a:rPr sz="1100" spc="-5" dirty="0">
                <a:latin typeface="Calibri"/>
                <a:cs typeface="Calibri"/>
              </a:rPr>
              <a:t>alunni </a:t>
            </a:r>
            <a:r>
              <a:rPr sz="1100" dirty="0">
                <a:latin typeface="Calibri"/>
                <a:cs typeface="Calibri"/>
              </a:rPr>
              <a:t>delle </a:t>
            </a:r>
            <a:r>
              <a:rPr sz="1100" spc="-5" dirty="0">
                <a:latin typeface="Calibri"/>
                <a:cs typeface="Calibri"/>
              </a:rPr>
              <a:t>scuole elementari </a:t>
            </a:r>
            <a:r>
              <a:rPr sz="1100" dirty="0">
                <a:latin typeface="Calibri"/>
                <a:cs typeface="Calibri"/>
              </a:rPr>
              <a:t>della città </a:t>
            </a:r>
            <a:r>
              <a:rPr sz="1100" spc="-10" dirty="0">
                <a:latin typeface="Calibri"/>
                <a:cs typeface="Calibri"/>
              </a:rPr>
              <a:t>saranno </a:t>
            </a:r>
            <a:r>
              <a:rPr sz="1100" spc="-5" dirty="0">
                <a:latin typeface="Calibri"/>
                <a:cs typeface="Calibri"/>
              </a:rPr>
              <a:t>chiamati </a:t>
            </a:r>
            <a:r>
              <a:rPr sz="1100" dirty="0">
                <a:latin typeface="Calibri"/>
                <a:cs typeface="Calibri"/>
              </a:rPr>
              <a:t>a </a:t>
            </a:r>
            <a:r>
              <a:rPr sz="1100" spc="-5" dirty="0">
                <a:latin typeface="Calibri"/>
                <a:cs typeface="Calibri"/>
              </a:rPr>
              <a:t>inventare un racconto sotto forma di  recitazione teatrale, cercando di immedesimarsi nei personaggi </a:t>
            </a:r>
            <a:r>
              <a:rPr sz="1100" dirty="0">
                <a:latin typeface="Calibri"/>
                <a:cs typeface="Calibri"/>
              </a:rPr>
              <a:t>del </a:t>
            </a:r>
            <a:r>
              <a:rPr sz="1100" spc="-5" dirty="0">
                <a:latin typeface="Calibri"/>
                <a:cs typeface="Calibri"/>
              </a:rPr>
              <a:t>quadro, fingendo di </a:t>
            </a:r>
            <a:r>
              <a:rPr sz="1100" dirty="0">
                <a:latin typeface="Calibri"/>
                <a:cs typeface="Calibri"/>
              </a:rPr>
              <a:t>trovarsi nella </a:t>
            </a:r>
            <a:r>
              <a:rPr sz="1100" spc="-5" dirty="0">
                <a:latin typeface="Calibri"/>
                <a:cs typeface="Calibri"/>
              </a:rPr>
              <a:t>stessa  situazione </a:t>
            </a:r>
            <a:r>
              <a:rPr sz="1100" dirty="0">
                <a:latin typeface="Calibri"/>
                <a:cs typeface="Calibri"/>
              </a:rPr>
              <a:t>e nello </a:t>
            </a:r>
            <a:r>
              <a:rPr sz="1100" spc="-5" dirty="0">
                <a:latin typeface="Calibri"/>
                <a:cs typeface="Calibri"/>
              </a:rPr>
              <a:t>stesso momento storico </a:t>
            </a:r>
            <a:r>
              <a:rPr sz="1100" dirty="0">
                <a:latin typeface="Calibri"/>
                <a:cs typeface="Calibri"/>
              </a:rPr>
              <a:t>per </a:t>
            </a:r>
            <a:r>
              <a:rPr sz="1100" spc="-5" dirty="0">
                <a:latin typeface="Calibri"/>
                <a:cs typeface="Calibri"/>
              </a:rPr>
              <a:t>incontrarsi </a:t>
            </a:r>
            <a:r>
              <a:rPr sz="1100" dirty="0">
                <a:latin typeface="Calibri"/>
                <a:cs typeface="Calibri"/>
              </a:rPr>
              <a:t>nella </a:t>
            </a:r>
            <a:r>
              <a:rPr sz="1100" spc="-5" dirty="0">
                <a:latin typeface="Calibri"/>
                <a:cs typeface="Calibri"/>
              </a:rPr>
              <a:t>“Piazza”, luogo </a:t>
            </a:r>
            <a:r>
              <a:rPr sz="1100" dirty="0">
                <a:latin typeface="Calibri"/>
                <a:cs typeface="Calibri"/>
              </a:rPr>
              <a:t>del dipinto. I </a:t>
            </a:r>
            <a:r>
              <a:rPr sz="1100" spc="-5" dirty="0">
                <a:latin typeface="Calibri"/>
                <a:cs typeface="Calibri"/>
              </a:rPr>
              <a:t>bambini  saranno guidati </a:t>
            </a:r>
            <a:r>
              <a:rPr sz="1100" dirty="0">
                <a:latin typeface="Calibri"/>
                <a:cs typeface="Calibri"/>
              </a:rPr>
              <a:t>dai </a:t>
            </a:r>
            <a:r>
              <a:rPr sz="1100" spc="-5" dirty="0">
                <a:latin typeface="Calibri"/>
                <a:cs typeface="Calibri"/>
              </a:rPr>
              <a:t>professionisti di Ardea </a:t>
            </a:r>
            <a:r>
              <a:rPr sz="1100" dirty="0">
                <a:latin typeface="Calibri"/>
                <a:cs typeface="Calibri"/>
              </a:rPr>
              <a:t>che, </a:t>
            </a:r>
            <a:r>
              <a:rPr sz="1100" spc="-5" dirty="0">
                <a:latin typeface="Calibri"/>
                <a:cs typeface="Calibri"/>
              </a:rPr>
              <a:t>grazie </a:t>
            </a:r>
            <a:r>
              <a:rPr sz="1100" dirty="0">
                <a:latin typeface="Calibri"/>
                <a:cs typeface="Calibri"/>
              </a:rPr>
              <a:t>alle loro </a:t>
            </a:r>
            <a:r>
              <a:rPr sz="1100" spc="-5" dirty="0">
                <a:latin typeface="Calibri"/>
                <a:cs typeface="Calibri"/>
              </a:rPr>
              <a:t>competenze </a:t>
            </a:r>
            <a:r>
              <a:rPr sz="1100" dirty="0">
                <a:latin typeface="Calibri"/>
                <a:cs typeface="Calibri"/>
              </a:rPr>
              <a:t>in storia </a:t>
            </a:r>
            <a:r>
              <a:rPr sz="1100" spc="-5" dirty="0">
                <a:latin typeface="Calibri"/>
                <a:cs typeface="Calibri"/>
              </a:rPr>
              <a:t>dell’arte, </a:t>
            </a:r>
            <a:r>
              <a:rPr sz="1100" dirty="0">
                <a:latin typeface="Calibri"/>
                <a:cs typeface="Calibri"/>
              </a:rPr>
              <a:t>didattica  dell’arte e </a:t>
            </a:r>
            <a:r>
              <a:rPr sz="1100" spc="-5" dirty="0">
                <a:latin typeface="Calibri"/>
                <a:cs typeface="Calibri"/>
              </a:rPr>
              <a:t>animazione </a:t>
            </a:r>
            <a:r>
              <a:rPr sz="1100" dirty="0">
                <a:latin typeface="Calibri"/>
                <a:cs typeface="Calibri"/>
              </a:rPr>
              <a:t>teatrale, </a:t>
            </a:r>
            <a:r>
              <a:rPr sz="1100" spc="-5" dirty="0">
                <a:latin typeface="Calibri"/>
                <a:cs typeface="Calibri"/>
              </a:rPr>
              <a:t>stimoleranno </a:t>
            </a:r>
            <a:r>
              <a:rPr sz="1100" dirty="0">
                <a:latin typeface="Calibri"/>
                <a:cs typeface="Calibri"/>
              </a:rPr>
              <a:t>i </a:t>
            </a:r>
            <a:r>
              <a:rPr sz="1100" spc="-5" dirty="0">
                <a:latin typeface="Calibri"/>
                <a:cs typeface="Calibri"/>
              </a:rPr>
              <a:t>bambini </a:t>
            </a:r>
            <a:r>
              <a:rPr sz="1100" dirty="0">
                <a:latin typeface="Calibri"/>
                <a:cs typeface="Calibri"/>
              </a:rPr>
              <a:t>in questo </a:t>
            </a:r>
            <a:r>
              <a:rPr sz="1100" spc="-5" dirty="0">
                <a:latin typeface="Calibri"/>
                <a:cs typeface="Calibri"/>
              </a:rPr>
              <a:t>processo </a:t>
            </a:r>
            <a:r>
              <a:rPr sz="1100" dirty="0">
                <a:latin typeface="Calibri"/>
                <a:cs typeface="Calibri"/>
              </a:rPr>
              <a:t>creativo che li </a:t>
            </a:r>
            <a:r>
              <a:rPr sz="1100" spc="-5" dirty="0">
                <a:latin typeface="Calibri"/>
                <a:cs typeface="Calibri"/>
              </a:rPr>
              <a:t>porterà </a:t>
            </a:r>
            <a:r>
              <a:rPr sz="1100" dirty="0">
                <a:latin typeface="Calibri"/>
                <a:cs typeface="Calibri"/>
              </a:rPr>
              <a:t>a  </a:t>
            </a:r>
            <a:r>
              <a:rPr sz="1100" spc="-5" dirty="0">
                <a:latin typeface="Calibri"/>
                <a:cs typeface="Calibri"/>
              </a:rPr>
              <a:t>costruire </a:t>
            </a:r>
            <a:r>
              <a:rPr sz="1100" dirty="0">
                <a:latin typeface="Calibri"/>
                <a:cs typeface="Calibri"/>
              </a:rPr>
              <a:t>il </a:t>
            </a:r>
            <a:r>
              <a:rPr sz="1100" spc="-5" dirty="0">
                <a:latin typeface="Calibri"/>
                <a:cs typeface="Calibri"/>
              </a:rPr>
              <a:t>loro racconto. </a:t>
            </a:r>
            <a:r>
              <a:rPr sz="1100" dirty="0">
                <a:latin typeface="Calibri"/>
                <a:cs typeface="Calibri"/>
              </a:rPr>
              <a:t>I </a:t>
            </a:r>
            <a:r>
              <a:rPr sz="1100" spc="-5" dirty="0">
                <a:latin typeface="Calibri"/>
                <a:cs typeface="Calibri"/>
              </a:rPr>
              <a:t>dialoghi saranno poi </a:t>
            </a:r>
            <a:r>
              <a:rPr sz="1100" dirty="0">
                <a:latin typeface="Calibri"/>
                <a:cs typeface="Calibri"/>
              </a:rPr>
              <a:t>affinati e </a:t>
            </a:r>
            <a:r>
              <a:rPr sz="1100" spc="-5" dirty="0">
                <a:latin typeface="Calibri"/>
                <a:cs typeface="Calibri"/>
              </a:rPr>
              <a:t>rivisti </a:t>
            </a:r>
            <a:r>
              <a:rPr sz="1100" dirty="0">
                <a:latin typeface="Calibri"/>
                <a:cs typeface="Calibri"/>
              </a:rPr>
              <a:t>in </a:t>
            </a:r>
            <a:r>
              <a:rPr sz="1100" spc="-5" dirty="0">
                <a:latin typeface="Calibri"/>
                <a:cs typeface="Calibri"/>
              </a:rPr>
              <a:t>forma scritta, </a:t>
            </a:r>
            <a:r>
              <a:rPr sz="1100" dirty="0">
                <a:latin typeface="Calibri"/>
                <a:cs typeface="Calibri"/>
              </a:rPr>
              <a:t>per essere </a:t>
            </a:r>
            <a:r>
              <a:rPr sz="1100" spc="-5" dirty="0">
                <a:latin typeface="Calibri"/>
                <a:cs typeface="Calibri"/>
              </a:rPr>
              <a:t>poi  </a:t>
            </a:r>
            <a:r>
              <a:rPr sz="1100" dirty="0">
                <a:latin typeface="Calibri"/>
                <a:cs typeface="Calibri"/>
              </a:rPr>
              <a:t>rappresentati e recitati </a:t>
            </a:r>
            <a:r>
              <a:rPr sz="1100" spc="-5" dirty="0">
                <a:latin typeface="Calibri"/>
                <a:cs typeface="Calibri"/>
              </a:rPr>
              <a:t>davanti </a:t>
            </a:r>
            <a:r>
              <a:rPr sz="1100" dirty="0">
                <a:latin typeface="Calibri"/>
                <a:cs typeface="Calibri"/>
              </a:rPr>
              <a:t>al </a:t>
            </a:r>
            <a:r>
              <a:rPr sz="1100" spc="-5" dirty="0">
                <a:latin typeface="Calibri"/>
                <a:cs typeface="Calibri"/>
              </a:rPr>
              <a:t>quadro dagli </a:t>
            </a:r>
            <a:r>
              <a:rPr sz="1100" dirty="0">
                <a:latin typeface="Calibri"/>
                <a:cs typeface="Calibri"/>
              </a:rPr>
              <a:t>alunni, che verranno ripresi </a:t>
            </a:r>
            <a:r>
              <a:rPr sz="1100" spc="-5" dirty="0">
                <a:latin typeface="Calibri"/>
                <a:cs typeface="Calibri"/>
              </a:rPr>
              <a:t>mentre </a:t>
            </a:r>
            <a:r>
              <a:rPr sz="1100" dirty="0">
                <a:latin typeface="Calibri"/>
                <a:cs typeface="Calibri"/>
              </a:rPr>
              <a:t>li interpretano. </a:t>
            </a:r>
            <a:r>
              <a:rPr sz="1100" spc="-5" dirty="0">
                <a:latin typeface="Calibri"/>
                <a:cs typeface="Calibri"/>
              </a:rPr>
              <a:t>Ci sarà  </a:t>
            </a:r>
            <a:r>
              <a:rPr sz="1100" dirty="0">
                <a:latin typeface="Calibri"/>
                <a:cs typeface="Calibri"/>
              </a:rPr>
              <a:t>inoltre </a:t>
            </a:r>
            <a:r>
              <a:rPr sz="1100" spc="-5" dirty="0">
                <a:latin typeface="Calibri"/>
                <a:cs typeface="Calibri"/>
              </a:rPr>
              <a:t>una voce narrante </a:t>
            </a:r>
            <a:r>
              <a:rPr sz="1100" dirty="0">
                <a:latin typeface="Calibri"/>
                <a:cs typeface="Calibri"/>
              </a:rPr>
              <a:t>che introdurrà i </a:t>
            </a:r>
            <a:r>
              <a:rPr sz="1100" spc="-5" dirty="0">
                <a:latin typeface="Calibri"/>
                <a:cs typeface="Calibri"/>
              </a:rPr>
              <a:t>diversi dialoghi, </a:t>
            </a:r>
            <a:r>
              <a:rPr sz="1100" dirty="0">
                <a:latin typeface="Calibri"/>
                <a:cs typeface="Calibri"/>
              </a:rPr>
              <a:t>che </a:t>
            </a:r>
            <a:r>
              <a:rPr sz="1100" spc="-5" dirty="0">
                <a:latin typeface="Calibri"/>
                <a:cs typeface="Calibri"/>
              </a:rPr>
              <a:t>andranno così </a:t>
            </a:r>
            <a:r>
              <a:rPr sz="1100" dirty="0">
                <a:latin typeface="Calibri"/>
                <a:cs typeface="Calibri"/>
              </a:rPr>
              <a:t>a comporre </a:t>
            </a:r>
            <a:r>
              <a:rPr sz="1100" spc="-5" dirty="0">
                <a:latin typeface="Calibri"/>
                <a:cs typeface="Calibri"/>
              </a:rPr>
              <a:t>un racconto  </a:t>
            </a:r>
            <a:r>
              <a:rPr sz="1100" dirty="0">
                <a:latin typeface="Calibri"/>
                <a:cs typeface="Calibri"/>
              </a:rPr>
              <a:t>organico </a:t>
            </a:r>
            <a:r>
              <a:rPr sz="1100" spc="-5" dirty="0">
                <a:latin typeface="Calibri"/>
                <a:cs typeface="Calibri"/>
              </a:rPr>
              <a:t>costituito </a:t>
            </a:r>
            <a:r>
              <a:rPr sz="1100" dirty="0">
                <a:latin typeface="Calibri"/>
                <a:cs typeface="Calibri"/>
              </a:rPr>
              <a:t>dai </a:t>
            </a:r>
            <a:r>
              <a:rPr sz="1100" spc="-5" dirty="0">
                <a:latin typeface="Calibri"/>
                <a:cs typeface="Calibri"/>
              </a:rPr>
              <a:t>diversi </a:t>
            </a:r>
            <a:r>
              <a:rPr sz="1100" dirty="0">
                <a:latin typeface="Calibri"/>
                <a:cs typeface="Calibri"/>
              </a:rPr>
              <a:t>interventi. Il paesaggio </a:t>
            </a:r>
            <a:r>
              <a:rPr sz="1100" spc="-5" dirty="0">
                <a:latin typeface="Calibri"/>
                <a:cs typeface="Calibri"/>
              </a:rPr>
              <a:t>sonoro </a:t>
            </a:r>
            <a:r>
              <a:rPr sz="1100" spc="5" dirty="0">
                <a:latin typeface="Calibri"/>
                <a:cs typeface="Calibri"/>
              </a:rPr>
              <a:t>del </a:t>
            </a:r>
            <a:r>
              <a:rPr sz="1100" spc="-5" dirty="0">
                <a:latin typeface="Calibri"/>
                <a:cs typeface="Calibri"/>
              </a:rPr>
              <a:t>quadro andrà così </a:t>
            </a:r>
            <a:r>
              <a:rPr sz="1100" dirty="0">
                <a:latin typeface="Calibri"/>
                <a:cs typeface="Calibri"/>
              </a:rPr>
              <a:t>in </a:t>
            </a:r>
            <a:r>
              <a:rPr sz="1100" spc="-5" dirty="0">
                <a:latin typeface="Calibri"/>
                <a:cs typeface="Calibri"/>
              </a:rPr>
              <a:t>scena, dando </a:t>
            </a:r>
            <a:r>
              <a:rPr sz="1100" dirty="0">
                <a:latin typeface="Calibri"/>
                <a:cs typeface="Calibri"/>
              </a:rPr>
              <a:t>vita </a:t>
            </a:r>
            <a:r>
              <a:rPr sz="1100" spc="-10" dirty="0">
                <a:latin typeface="Calibri"/>
                <a:cs typeface="Calibri"/>
              </a:rPr>
              <a:t>ad  </a:t>
            </a:r>
            <a:r>
              <a:rPr sz="1100" spc="-5" dirty="0">
                <a:latin typeface="Calibri"/>
                <a:cs typeface="Calibri"/>
              </a:rPr>
              <a:t>una </a:t>
            </a:r>
            <a:r>
              <a:rPr sz="1100" dirty="0">
                <a:latin typeface="Calibri"/>
                <a:cs typeface="Calibri"/>
              </a:rPr>
              <a:t>rappresentazione </a:t>
            </a:r>
            <a:r>
              <a:rPr sz="1100" spc="-5" dirty="0">
                <a:latin typeface="Calibri"/>
                <a:cs typeface="Calibri"/>
              </a:rPr>
              <a:t>allo stesso tempo </a:t>
            </a:r>
            <a:r>
              <a:rPr sz="1100" dirty="0">
                <a:latin typeface="Calibri"/>
                <a:cs typeface="Calibri"/>
              </a:rPr>
              <a:t>uditiva e </a:t>
            </a:r>
            <a:r>
              <a:rPr sz="1100" spc="-5" dirty="0">
                <a:latin typeface="Calibri"/>
                <a:cs typeface="Calibri"/>
              </a:rPr>
              <a:t>visiva </a:t>
            </a:r>
            <a:r>
              <a:rPr sz="1100" dirty="0">
                <a:latin typeface="Calibri"/>
                <a:cs typeface="Calibri"/>
              </a:rPr>
              <a:t>in </a:t>
            </a:r>
            <a:r>
              <a:rPr sz="1100" spc="-5" dirty="0">
                <a:latin typeface="Calibri"/>
                <a:cs typeface="Calibri"/>
              </a:rPr>
              <a:t>cui </a:t>
            </a:r>
            <a:r>
              <a:rPr sz="1100" dirty="0">
                <a:latin typeface="Calibri"/>
                <a:cs typeface="Calibri"/>
              </a:rPr>
              <a:t>parole, </a:t>
            </a:r>
            <a:r>
              <a:rPr sz="1100" spc="-5" dirty="0">
                <a:latin typeface="Calibri"/>
                <a:cs typeface="Calibri"/>
              </a:rPr>
              <a:t>suoni </a:t>
            </a:r>
            <a:r>
              <a:rPr sz="1100" dirty="0">
                <a:latin typeface="Calibri"/>
                <a:cs typeface="Calibri"/>
              </a:rPr>
              <a:t>e </a:t>
            </a:r>
            <a:r>
              <a:rPr sz="1100" spc="-5" dirty="0">
                <a:latin typeface="Calibri"/>
                <a:cs typeface="Calibri"/>
              </a:rPr>
              <a:t>immagini andranno </a:t>
            </a:r>
            <a:r>
              <a:rPr sz="1100" dirty="0">
                <a:latin typeface="Calibri"/>
                <a:cs typeface="Calibri"/>
              </a:rPr>
              <a:t>a </a:t>
            </a:r>
            <a:r>
              <a:rPr sz="1100" spc="-5" dirty="0">
                <a:latin typeface="Calibri"/>
                <a:cs typeface="Calibri"/>
              </a:rPr>
              <a:t>costruire  un </a:t>
            </a:r>
            <a:r>
              <a:rPr sz="1100" dirty="0">
                <a:latin typeface="Calibri"/>
                <a:cs typeface="Calibri"/>
              </a:rPr>
              <a:t>po' alla volta il </a:t>
            </a:r>
            <a:r>
              <a:rPr sz="1100" spc="-5" dirty="0">
                <a:latin typeface="Calibri"/>
                <a:cs typeface="Calibri"/>
              </a:rPr>
              <a:t>dipinto secondo </a:t>
            </a:r>
            <a:r>
              <a:rPr sz="1100" dirty="0">
                <a:latin typeface="Calibri"/>
                <a:cs typeface="Calibri"/>
              </a:rPr>
              <a:t>la </a:t>
            </a:r>
            <a:r>
              <a:rPr sz="1100" spc="-5" dirty="0">
                <a:latin typeface="Calibri"/>
                <a:cs typeface="Calibri"/>
              </a:rPr>
              <a:t>fantasia </a:t>
            </a:r>
            <a:r>
              <a:rPr sz="1100" dirty="0">
                <a:latin typeface="Calibri"/>
                <a:cs typeface="Calibri"/>
              </a:rPr>
              <a:t>dei</a:t>
            </a:r>
            <a:r>
              <a:rPr sz="1100" spc="-5" dirty="0">
                <a:latin typeface="Calibri"/>
                <a:cs typeface="Calibri"/>
              </a:rPr>
              <a:t> bambini.</a:t>
            </a:r>
            <a:endParaRPr sz="1100">
              <a:latin typeface="Calibri"/>
              <a:cs typeface="Calibri"/>
            </a:endParaRPr>
          </a:p>
          <a:p>
            <a:pPr marL="12700" marR="7620" algn="just">
              <a:lnSpc>
                <a:spcPct val="118200"/>
              </a:lnSpc>
              <a:spcBef>
                <a:spcPts val="480"/>
              </a:spcBef>
            </a:pPr>
            <a:r>
              <a:rPr sz="1100" dirty="0">
                <a:latin typeface="Calibri"/>
                <a:cs typeface="Calibri"/>
              </a:rPr>
              <a:t>Al termine </a:t>
            </a:r>
            <a:r>
              <a:rPr sz="1100" spc="-5" dirty="0">
                <a:latin typeface="Calibri"/>
                <a:cs typeface="Calibri"/>
              </a:rPr>
              <a:t>della manifestazione, </a:t>
            </a:r>
            <a:r>
              <a:rPr sz="1100" dirty="0">
                <a:latin typeface="Calibri"/>
                <a:cs typeface="Calibri"/>
              </a:rPr>
              <a:t>Banca Popolare </a:t>
            </a:r>
            <a:r>
              <a:rPr sz="1100" spc="-5" dirty="0">
                <a:latin typeface="Calibri"/>
                <a:cs typeface="Calibri"/>
              </a:rPr>
              <a:t>di Vicenza </a:t>
            </a:r>
            <a:r>
              <a:rPr sz="1100" dirty="0">
                <a:latin typeface="Calibri"/>
                <a:cs typeface="Calibri"/>
              </a:rPr>
              <a:t>invierà ad ogni classe che </a:t>
            </a:r>
            <a:r>
              <a:rPr sz="1100" spc="-5" dirty="0">
                <a:latin typeface="Calibri"/>
                <a:cs typeface="Calibri"/>
              </a:rPr>
              <a:t>ha partecipato  </a:t>
            </a:r>
            <a:r>
              <a:rPr sz="1100" dirty="0">
                <a:latin typeface="Calibri"/>
                <a:cs typeface="Calibri"/>
              </a:rPr>
              <a:t>all’iniziativa il </a:t>
            </a:r>
            <a:r>
              <a:rPr sz="1100" spc="-5" dirty="0">
                <a:latin typeface="Calibri"/>
                <a:cs typeface="Calibri"/>
              </a:rPr>
              <a:t>dvd con </a:t>
            </a:r>
            <a:r>
              <a:rPr sz="1100" dirty="0">
                <a:latin typeface="Calibri"/>
                <a:cs typeface="Calibri"/>
              </a:rPr>
              <a:t>il </a:t>
            </a:r>
            <a:r>
              <a:rPr sz="1100" spc="-5" dirty="0">
                <a:latin typeface="Calibri"/>
                <a:cs typeface="Calibri"/>
              </a:rPr>
              <a:t>racconto </a:t>
            </a:r>
            <a:r>
              <a:rPr sz="1100" dirty="0">
                <a:latin typeface="Calibri"/>
                <a:cs typeface="Calibri"/>
              </a:rPr>
              <a:t>creato </a:t>
            </a:r>
            <a:r>
              <a:rPr sz="1100" spc="-5" dirty="0">
                <a:latin typeface="Calibri"/>
                <a:cs typeface="Calibri"/>
              </a:rPr>
              <a:t>dagli alunni, oltre </a:t>
            </a:r>
            <a:r>
              <a:rPr sz="1100" dirty="0">
                <a:latin typeface="Calibri"/>
                <a:cs typeface="Calibri"/>
              </a:rPr>
              <a:t>a </a:t>
            </a:r>
            <a:r>
              <a:rPr sz="1100" spc="-5" dirty="0">
                <a:latin typeface="Calibri"/>
                <a:cs typeface="Calibri"/>
              </a:rPr>
              <a:t>una riproduzione </a:t>
            </a:r>
            <a:r>
              <a:rPr sz="1100" dirty="0">
                <a:latin typeface="Calibri"/>
                <a:cs typeface="Calibri"/>
              </a:rPr>
              <a:t>dell’opera del </a:t>
            </a:r>
            <a:r>
              <a:rPr sz="1100" spc="-5" dirty="0">
                <a:latin typeface="Calibri"/>
                <a:cs typeface="Calibri"/>
              </a:rPr>
              <a:t>pittore </a:t>
            </a:r>
            <a:r>
              <a:rPr sz="1100" spc="-10" dirty="0">
                <a:latin typeface="Calibri"/>
                <a:cs typeface="Calibri"/>
              </a:rPr>
              <a:t>Carlo  </a:t>
            </a:r>
            <a:r>
              <a:rPr sz="1100" spc="-5" dirty="0">
                <a:latin typeface="Calibri"/>
                <a:cs typeface="Calibri"/>
              </a:rPr>
              <a:t>Ferrari.</a:t>
            </a:r>
            <a:endParaRPr sz="1100">
              <a:latin typeface="Calibri"/>
              <a:cs typeface="Calibri"/>
            </a:endParaRPr>
          </a:p>
          <a:p>
            <a:pPr marL="12700" marR="5715" algn="just">
              <a:lnSpc>
                <a:spcPct val="118200"/>
              </a:lnSpc>
              <a:spcBef>
                <a:spcPts val="480"/>
              </a:spcBef>
            </a:pPr>
            <a:r>
              <a:rPr sz="1100" dirty="0">
                <a:latin typeface="Calibri"/>
                <a:cs typeface="Calibri"/>
              </a:rPr>
              <a:t>“Questa iniziativa </a:t>
            </a:r>
            <a:r>
              <a:rPr sz="1100" spc="-5" dirty="0">
                <a:latin typeface="Calibri"/>
                <a:cs typeface="Calibri"/>
              </a:rPr>
              <a:t>testimonia </a:t>
            </a:r>
            <a:r>
              <a:rPr sz="1100" dirty="0">
                <a:latin typeface="Calibri"/>
                <a:cs typeface="Calibri"/>
              </a:rPr>
              <a:t>l’impegno e </a:t>
            </a:r>
            <a:r>
              <a:rPr sz="1100" spc="-5" dirty="0">
                <a:latin typeface="Calibri"/>
                <a:cs typeface="Calibri"/>
              </a:rPr>
              <a:t>l’attenzione </a:t>
            </a:r>
            <a:r>
              <a:rPr sz="1100" dirty="0">
                <a:latin typeface="Calibri"/>
                <a:cs typeface="Calibri"/>
              </a:rPr>
              <a:t>che </a:t>
            </a:r>
            <a:r>
              <a:rPr sz="1100" spc="-5" dirty="0">
                <a:latin typeface="Calibri"/>
                <a:cs typeface="Calibri"/>
              </a:rPr>
              <a:t>da sempre </a:t>
            </a:r>
            <a:r>
              <a:rPr sz="1100" dirty="0">
                <a:latin typeface="Calibri"/>
                <a:cs typeface="Calibri"/>
              </a:rPr>
              <a:t>Banca </a:t>
            </a:r>
            <a:r>
              <a:rPr sz="1100" spc="-5" dirty="0">
                <a:latin typeface="Calibri"/>
                <a:cs typeface="Calibri"/>
              </a:rPr>
              <a:t>Popolare di Vicenza ha </a:t>
            </a:r>
            <a:r>
              <a:rPr sz="1100" dirty="0">
                <a:latin typeface="Calibri"/>
                <a:cs typeface="Calibri"/>
              </a:rPr>
              <a:t>non </a:t>
            </a:r>
            <a:r>
              <a:rPr sz="1100" spc="-5" dirty="0">
                <a:latin typeface="Calibri"/>
                <a:cs typeface="Calibri"/>
              </a:rPr>
              <a:t>solo  </a:t>
            </a:r>
            <a:r>
              <a:rPr sz="1100" dirty="0">
                <a:latin typeface="Calibri"/>
                <a:cs typeface="Calibri"/>
              </a:rPr>
              <a:t>nei confronti della </a:t>
            </a:r>
            <a:r>
              <a:rPr sz="1100" spc="-5" dirty="0">
                <a:latin typeface="Calibri"/>
                <a:cs typeface="Calibri"/>
              </a:rPr>
              <a:t>valorizzazione </a:t>
            </a:r>
            <a:r>
              <a:rPr sz="1100" dirty="0">
                <a:latin typeface="Calibri"/>
                <a:cs typeface="Calibri"/>
              </a:rPr>
              <a:t>del patrimonio </a:t>
            </a:r>
            <a:r>
              <a:rPr sz="1100" spc="-5" dirty="0">
                <a:latin typeface="Calibri"/>
                <a:cs typeface="Calibri"/>
              </a:rPr>
              <a:t>culturale, </a:t>
            </a:r>
            <a:r>
              <a:rPr sz="1100" dirty="0">
                <a:latin typeface="Calibri"/>
                <a:cs typeface="Calibri"/>
              </a:rPr>
              <a:t>bensì anche al </a:t>
            </a:r>
            <a:r>
              <a:rPr sz="1100" spc="-5" dirty="0">
                <a:latin typeface="Calibri"/>
                <a:cs typeface="Calibri"/>
              </a:rPr>
              <a:t>sostegno dell’attività </a:t>
            </a:r>
            <a:r>
              <a:rPr sz="1100" dirty="0">
                <a:latin typeface="Calibri"/>
                <a:cs typeface="Calibri"/>
              </a:rPr>
              <a:t>didattica in  </a:t>
            </a:r>
            <a:r>
              <a:rPr sz="1100" spc="-5" dirty="0">
                <a:latin typeface="Calibri"/>
                <a:cs typeface="Calibri"/>
              </a:rPr>
              <a:t>quest’ambito </a:t>
            </a:r>
            <a:r>
              <a:rPr sz="1100" dirty="0">
                <a:latin typeface="Calibri"/>
                <a:cs typeface="Calibri"/>
              </a:rPr>
              <a:t>- commenta </a:t>
            </a:r>
            <a:r>
              <a:rPr sz="1100" spc="-5" dirty="0">
                <a:latin typeface="Calibri"/>
                <a:cs typeface="Calibri"/>
              </a:rPr>
              <a:t>Samuele Sorato, Consigliere </a:t>
            </a:r>
            <a:r>
              <a:rPr sz="1100" dirty="0">
                <a:latin typeface="Calibri"/>
                <a:cs typeface="Calibri"/>
              </a:rPr>
              <a:t>Delegato e </a:t>
            </a:r>
            <a:r>
              <a:rPr sz="1100" spc="-5" dirty="0">
                <a:latin typeface="Calibri"/>
                <a:cs typeface="Calibri"/>
              </a:rPr>
              <a:t>Direttore </a:t>
            </a:r>
            <a:r>
              <a:rPr sz="1100" dirty="0">
                <a:latin typeface="Calibri"/>
                <a:cs typeface="Calibri"/>
              </a:rPr>
              <a:t>Generale </a:t>
            </a:r>
            <a:r>
              <a:rPr sz="1100" spc="-5" dirty="0">
                <a:latin typeface="Calibri"/>
                <a:cs typeface="Calibri"/>
              </a:rPr>
              <a:t>di </a:t>
            </a:r>
            <a:r>
              <a:rPr sz="1100" dirty="0">
                <a:latin typeface="Calibri"/>
                <a:cs typeface="Calibri"/>
              </a:rPr>
              <a:t>Banca Popolare </a:t>
            </a:r>
            <a:r>
              <a:rPr sz="1100" spc="-5" dirty="0">
                <a:latin typeface="Calibri"/>
                <a:cs typeface="Calibri"/>
              </a:rPr>
              <a:t>di  Vicenza -. Per questo da sette anni </a:t>
            </a:r>
            <a:r>
              <a:rPr sz="1100" dirty="0">
                <a:latin typeface="Calibri"/>
                <a:cs typeface="Calibri"/>
              </a:rPr>
              <a:t>la Banca è </a:t>
            </a:r>
            <a:r>
              <a:rPr sz="1100" spc="-5" dirty="0">
                <a:latin typeface="Calibri"/>
                <a:cs typeface="Calibri"/>
              </a:rPr>
              <a:t>impegnata </a:t>
            </a:r>
            <a:r>
              <a:rPr sz="1100" dirty="0">
                <a:latin typeface="Calibri"/>
                <a:cs typeface="Calibri"/>
              </a:rPr>
              <a:t>nel </a:t>
            </a:r>
            <a:r>
              <a:rPr sz="1100" spc="-5" dirty="0">
                <a:latin typeface="Calibri"/>
                <a:cs typeface="Calibri"/>
              </a:rPr>
              <a:t>“Progetto Scuole”, </a:t>
            </a:r>
            <a:r>
              <a:rPr sz="1100" dirty="0">
                <a:latin typeface="Calibri"/>
                <a:cs typeface="Calibri"/>
              </a:rPr>
              <a:t>che </a:t>
            </a:r>
            <a:r>
              <a:rPr sz="1100" spc="-5" dirty="0">
                <a:latin typeface="Calibri"/>
                <a:cs typeface="Calibri"/>
              </a:rPr>
              <a:t>coinvolge gli studenti  </a:t>
            </a:r>
            <a:r>
              <a:rPr sz="1100" dirty="0">
                <a:latin typeface="Calibri"/>
                <a:cs typeface="Calibri"/>
              </a:rPr>
              <a:t>delle </a:t>
            </a:r>
            <a:r>
              <a:rPr sz="1100" spc="-5" dirty="0">
                <a:latin typeface="Calibri"/>
                <a:cs typeface="Calibri"/>
              </a:rPr>
              <a:t>scuole primarie </a:t>
            </a:r>
            <a:r>
              <a:rPr sz="1100" dirty="0">
                <a:latin typeface="Calibri"/>
                <a:cs typeface="Calibri"/>
              </a:rPr>
              <a:t>e </a:t>
            </a:r>
            <a:r>
              <a:rPr sz="1100" spc="-5" dirty="0">
                <a:latin typeface="Calibri"/>
                <a:cs typeface="Calibri"/>
              </a:rPr>
              <a:t>secondarie di </a:t>
            </a:r>
            <a:r>
              <a:rPr sz="1100" dirty="0">
                <a:latin typeface="Calibri"/>
                <a:cs typeface="Calibri"/>
              </a:rPr>
              <a:t>I e II </a:t>
            </a:r>
            <a:r>
              <a:rPr sz="1100" spc="-5" dirty="0">
                <a:latin typeface="Calibri"/>
                <a:cs typeface="Calibri"/>
              </a:rPr>
              <a:t>grado </a:t>
            </a:r>
            <a:r>
              <a:rPr sz="1100" dirty="0">
                <a:latin typeface="Calibri"/>
                <a:cs typeface="Calibri"/>
              </a:rPr>
              <a:t>del </a:t>
            </a:r>
            <a:r>
              <a:rPr sz="1100" spc="-5" dirty="0">
                <a:latin typeface="Calibri"/>
                <a:cs typeface="Calibri"/>
              </a:rPr>
              <a:t>territorio </a:t>
            </a:r>
            <a:r>
              <a:rPr sz="1100" dirty="0">
                <a:latin typeface="Calibri"/>
                <a:cs typeface="Calibri"/>
              </a:rPr>
              <a:t>con </a:t>
            </a:r>
            <a:r>
              <a:rPr sz="1100" spc="-5" dirty="0">
                <a:latin typeface="Calibri"/>
                <a:cs typeface="Calibri"/>
              </a:rPr>
              <a:t>un programma di </a:t>
            </a:r>
            <a:r>
              <a:rPr sz="1100" dirty="0">
                <a:latin typeface="Calibri"/>
                <a:cs typeface="Calibri"/>
              </a:rPr>
              <a:t>itinerari didattici </a:t>
            </a:r>
            <a:r>
              <a:rPr sz="1100" spc="-5" dirty="0">
                <a:latin typeface="Calibri"/>
                <a:cs typeface="Calibri"/>
              </a:rPr>
              <a:t>mirati,  </a:t>
            </a:r>
            <a:r>
              <a:rPr sz="1100" dirty="0">
                <a:latin typeface="Calibri"/>
                <a:cs typeface="Calibri"/>
              </a:rPr>
              <a:t>che </a:t>
            </a:r>
            <a:r>
              <a:rPr sz="1100" spc="-5" dirty="0">
                <a:latin typeface="Calibri"/>
                <a:cs typeface="Calibri"/>
              </a:rPr>
              <a:t>danno </a:t>
            </a:r>
            <a:r>
              <a:rPr sz="1100" dirty="0">
                <a:latin typeface="Calibri"/>
                <a:cs typeface="Calibri"/>
              </a:rPr>
              <a:t>anche </a:t>
            </a:r>
            <a:r>
              <a:rPr sz="1100" spc="-10" dirty="0">
                <a:latin typeface="Calibri"/>
                <a:cs typeface="Calibri"/>
              </a:rPr>
              <a:t>la </a:t>
            </a:r>
            <a:r>
              <a:rPr sz="1100" spc="-5" dirty="0">
                <a:latin typeface="Calibri"/>
                <a:cs typeface="Calibri"/>
              </a:rPr>
              <a:t>possibilità </a:t>
            </a:r>
            <a:r>
              <a:rPr sz="1100" dirty="0">
                <a:latin typeface="Calibri"/>
                <a:cs typeface="Calibri"/>
              </a:rPr>
              <a:t>agli </a:t>
            </a:r>
            <a:r>
              <a:rPr sz="1100" spc="-5" dirty="0">
                <a:latin typeface="Calibri"/>
                <a:cs typeface="Calibri"/>
              </a:rPr>
              <a:t>studenti di visitare </a:t>
            </a:r>
            <a:r>
              <a:rPr sz="1100" dirty="0">
                <a:latin typeface="Calibri"/>
                <a:cs typeface="Calibri"/>
              </a:rPr>
              <a:t>il </a:t>
            </a:r>
            <a:r>
              <a:rPr sz="1100" spc="-5" dirty="0">
                <a:latin typeface="Calibri"/>
                <a:cs typeface="Calibri"/>
              </a:rPr>
              <a:t>palladiano Palazzo Thiene di Vicenza, </a:t>
            </a:r>
            <a:r>
              <a:rPr sz="1100" dirty="0">
                <a:latin typeface="Calibri"/>
                <a:cs typeface="Calibri"/>
              </a:rPr>
              <a:t>tra i </a:t>
            </a:r>
            <a:r>
              <a:rPr sz="1100" spc="-5" dirty="0">
                <a:latin typeface="Calibri"/>
                <a:cs typeface="Calibri"/>
              </a:rPr>
              <a:t>patrimoni  </a:t>
            </a:r>
            <a:r>
              <a:rPr sz="1100" dirty="0">
                <a:latin typeface="Calibri"/>
                <a:cs typeface="Calibri"/>
              </a:rPr>
              <a:t>dell’umanità </a:t>
            </a:r>
            <a:r>
              <a:rPr sz="1100" spc="-5" dirty="0">
                <a:latin typeface="Calibri"/>
                <a:cs typeface="Calibri"/>
              </a:rPr>
              <a:t>dell’Unesco, </a:t>
            </a:r>
            <a:r>
              <a:rPr sz="1100" dirty="0">
                <a:latin typeface="Calibri"/>
                <a:cs typeface="Calibri"/>
              </a:rPr>
              <a:t>e </a:t>
            </a:r>
            <a:r>
              <a:rPr sz="1100" spc="-5" dirty="0">
                <a:latin typeface="Calibri"/>
                <a:cs typeface="Calibri"/>
              </a:rPr>
              <a:t>sede storica del nostro</a:t>
            </a:r>
            <a:r>
              <a:rPr sz="1100" spc="5" dirty="0">
                <a:latin typeface="Calibri"/>
                <a:cs typeface="Calibri"/>
              </a:rPr>
              <a:t> </a:t>
            </a:r>
            <a:r>
              <a:rPr sz="1100" spc="-5" dirty="0">
                <a:latin typeface="Calibri"/>
                <a:cs typeface="Calibri"/>
              </a:rPr>
              <a:t>Istituto”.</a:t>
            </a:r>
            <a:endParaRPr sz="1100">
              <a:latin typeface="Calibri"/>
              <a:cs typeface="Calibri"/>
            </a:endParaRP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Cittamese.it  11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552225"/>
            <a:ext cx="6145530" cy="6308090"/>
          </a:xfrm>
          <a:prstGeom prst="rect">
            <a:avLst/>
          </a:prstGeom>
        </p:spPr>
        <p:txBody>
          <a:bodyPr vert="horz" wrap="square" lIns="0" tIns="95250" rIns="0" bIns="0" rtlCol="0">
            <a:spAutoFit/>
          </a:bodyPr>
          <a:lstStyle/>
          <a:p>
            <a:pPr marL="12700">
              <a:lnSpc>
                <a:spcPct val="100000"/>
              </a:lnSpc>
              <a:spcBef>
                <a:spcPts val="750"/>
              </a:spcBef>
            </a:pPr>
            <a:r>
              <a:rPr sz="2100" spc="-40" dirty="0">
                <a:solidFill>
                  <a:srgbClr val="B1241F"/>
                </a:solidFill>
                <a:latin typeface="Times New Roman"/>
                <a:cs typeface="Times New Roman"/>
              </a:rPr>
              <a:t>FESTIVAL </a:t>
            </a:r>
            <a:r>
              <a:rPr sz="2100" dirty="0">
                <a:solidFill>
                  <a:srgbClr val="B1241F"/>
                </a:solidFill>
                <a:latin typeface="Times New Roman"/>
                <a:cs typeface="Times New Roman"/>
              </a:rPr>
              <a:t>DELLA </a:t>
            </a:r>
            <a:r>
              <a:rPr sz="2100" spc="-30" dirty="0">
                <a:solidFill>
                  <a:srgbClr val="B1241F"/>
                </a:solidFill>
                <a:latin typeface="Times New Roman"/>
                <a:cs typeface="Times New Roman"/>
              </a:rPr>
              <a:t>CULTURA </a:t>
            </a:r>
            <a:r>
              <a:rPr sz="2100" spc="-65" dirty="0">
                <a:solidFill>
                  <a:srgbClr val="B1241F"/>
                </a:solidFill>
                <a:latin typeface="Times New Roman"/>
                <a:cs typeface="Times New Roman"/>
              </a:rPr>
              <a:t>CREATIVA</a:t>
            </a:r>
            <a:r>
              <a:rPr sz="2100" spc="-395" dirty="0">
                <a:solidFill>
                  <a:srgbClr val="B1241F"/>
                </a:solidFill>
                <a:latin typeface="Times New Roman"/>
                <a:cs typeface="Times New Roman"/>
              </a:rPr>
              <a:t> </a:t>
            </a:r>
            <a:r>
              <a:rPr sz="2100" dirty="0">
                <a:solidFill>
                  <a:srgbClr val="B1241F"/>
                </a:solidFill>
                <a:latin typeface="Times New Roman"/>
                <a:cs typeface="Times New Roman"/>
              </a:rPr>
              <a:t>2015</a:t>
            </a:r>
            <a:endParaRPr sz="2100">
              <a:latin typeface="Times New Roman"/>
              <a:cs typeface="Times New Roman"/>
            </a:endParaRPr>
          </a:p>
          <a:p>
            <a:pPr marL="12700">
              <a:lnSpc>
                <a:spcPct val="100000"/>
              </a:lnSpc>
              <a:spcBef>
                <a:spcPts val="265"/>
              </a:spcBef>
            </a:pPr>
            <a:r>
              <a:rPr sz="850" spc="-5" dirty="0">
                <a:solidFill>
                  <a:srgbClr val="999999"/>
                </a:solidFill>
                <a:latin typeface="Times New Roman"/>
                <a:cs typeface="Times New Roman"/>
              </a:rPr>
              <a:t>ON </a:t>
            </a:r>
            <a:r>
              <a:rPr sz="850" dirty="0">
                <a:solidFill>
                  <a:srgbClr val="999999"/>
                </a:solidFill>
                <a:latin typeface="Times New Roman"/>
                <a:cs typeface="Times New Roman"/>
              </a:rPr>
              <a:t>11 </a:t>
            </a:r>
            <a:r>
              <a:rPr sz="850" spc="-5" dirty="0">
                <a:solidFill>
                  <a:srgbClr val="999999"/>
                </a:solidFill>
                <a:latin typeface="Times New Roman"/>
                <a:cs typeface="Times New Roman"/>
              </a:rPr>
              <a:t>MARZO</a:t>
            </a:r>
            <a:r>
              <a:rPr sz="850" dirty="0">
                <a:solidFill>
                  <a:srgbClr val="999999"/>
                </a:solidFill>
                <a:latin typeface="Times New Roman"/>
                <a:cs typeface="Times New Roman"/>
              </a:rPr>
              <a:t> </a:t>
            </a:r>
            <a:r>
              <a:rPr sz="850" spc="-5" dirty="0">
                <a:solidFill>
                  <a:srgbClr val="999999"/>
                </a:solidFill>
                <a:latin typeface="Times New Roman"/>
                <a:cs typeface="Times New Roman"/>
              </a:rPr>
              <a:t>2015.</a:t>
            </a:r>
            <a:endParaRPr sz="850">
              <a:latin typeface="Times New Roman"/>
              <a:cs typeface="Times New Roman"/>
            </a:endParaRPr>
          </a:p>
          <a:p>
            <a:pPr marL="2423795">
              <a:lnSpc>
                <a:spcPct val="100000"/>
              </a:lnSpc>
              <a:spcBef>
                <a:spcPts val="80"/>
              </a:spcBef>
            </a:pPr>
            <a:r>
              <a:rPr sz="1200" b="1" i="1" spc="-5" dirty="0">
                <a:solidFill>
                  <a:srgbClr val="2876B5"/>
                </a:solidFill>
                <a:latin typeface="Times New Roman"/>
                <a:cs typeface="Times New Roman"/>
              </a:rPr>
              <a:t>TORNA IL FESTIVAL </a:t>
            </a:r>
            <a:r>
              <a:rPr sz="1200" b="1" i="1" dirty="0">
                <a:solidFill>
                  <a:srgbClr val="2876B5"/>
                </a:solidFill>
                <a:latin typeface="Times New Roman"/>
                <a:cs typeface="Times New Roman"/>
              </a:rPr>
              <a:t>DELLA </a:t>
            </a:r>
            <a:r>
              <a:rPr sz="1200" b="1" i="1" spc="-5" dirty="0">
                <a:solidFill>
                  <a:srgbClr val="2876B5"/>
                </a:solidFill>
                <a:latin typeface="Times New Roman"/>
                <a:cs typeface="Times New Roman"/>
              </a:rPr>
              <a:t>CULTURA</a:t>
            </a:r>
            <a:r>
              <a:rPr sz="1200" b="1" i="1" spc="5" dirty="0">
                <a:solidFill>
                  <a:srgbClr val="2876B5"/>
                </a:solidFill>
                <a:latin typeface="Times New Roman"/>
                <a:cs typeface="Times New Roman"/>
              </a:rPr>
              <a:t> </a:t>
            </a:r>
            <a:r>
              <a:rPr sz="1200" b="1" i="1" spc="-5" dirty="0">
                <a:solidFill>
                  <a:srgbClr val="2876B5"/>
                </a:solidFill>
                <a:latin typeface="Times New Roman"/>
                <a:cs typeface="Times New Roman"/>
              </a:rPr>
              <a:t>CREATIVA</a:t>
            </a:r>
            <a:endParaRPr sz="1200">
              <a:latin typeface="Times New Roman"/>
              <a:cs typeface="Times New Roman"/>
            </a:endParaRPr>
          </a:p>
          <a:p>
            <a:pPr marL="2423795" marR="158115">
              <a:lnSpc>
                <a:spcPct val="104200"/>
              </a:lnSpc>
            </a:pPr>
            <a:r>
              <a:rPr sz="1200" b="1" i="1" spc="-5" dirty="0">
                <a:solidFill>
                  <a:srgbClr val="2876B5"/>
                </a:solidFill>
                <a:latin typeface="Times New Roman"/>
                <a:cs typeface="Times New Roman"/>
              </a:rPr>
              <a:t>“L’alfabeto </a:t>
            </a:r>
            <a:r>
              <a:rPr sz="1200" b="1" i="1" dirty="0">
                <a:solidFill>
                  <a:srgbClr val="2876B5"/>
                </a:solidFill>
                <a:latin typeface="Times New Roman"/>
                <a:cs typeface="Times New Roman"/>
              </a:rPr>
              <a:t>del </a:t>
            </a:r>
            <a:r>
              <a:rPr sz="1200" b="1" i="1" spc="-5" dirty="0">
                <a:solidFill>
                  <a:srgbClr val="2876B5"/>
                </a:solidFill>
                <a:latin typeface="Times New Roman"/>
                <a:cs typeface="Times New Roman"/>
              </a:rPr>
              <a:t>Mondo. </a:t>
            </a:r>
            <a:r>
              <a:rPr sz="1200" b="1" i="1" dirty="0">
                <a:solidFill>
                  <a:srgbClr val="2876B5"/>
                </a:solidFill>
                <a:latin typeface="Times New Roman"/>
                <a:cs typeface="Times New Roman"/>
              </a:rPr>
              <a:t>Leggiamo i </a:t>
            </a:r>
            <a:r>
              <a:rPr sz="1200" b="1" i="1" spc="-5" dirty="0">
                <a:solidFill>
                  <a:srgbClr val="2876B5"/>
                </a:solidFill>
                <a:latin typeface="Times New Roman"/>
                <a:cs typeface="Times New Roman"/>
              </a:rPr>
              <a:t>segni intorno </a:t>
            </a:r>
            <a:r>
              <a:rPr sz="1200" b="1" i="1" dirty="0">
                <a:solidFill>
                  <a:srgbClr val="2876B5"/>
                </a:solidFill>
                <a:latin typeface="Times New Roman"/>
                <a:cs typeface="Times New Roman"/>
              </a:rPr>
              <a:t>a noi e  </a:t>
            </a:r>
            <a:r>
              <a:rPr sz="1200" b="1" i="1" spc="-5" dirty="0">
                <a:solidFill>
                  <a:srgbClr val="2876B5"/>
                </a:solidFill>
                <a:latin typeface="Times New Roman"/>
                <a:cs typeface="Times New Roman"/>
              </a:rPr>
              <a:t>raccontiamo”</a:t>
            </a:r>
            <a:endParaRPr sz="1200">
              <a:latin typeface="Times New Roman"/>
              <a:cs typeface="Times New Roman"/>
            </a:endParaRPr>
          </a:p>
          <a:p>
            <a:pPr>
              <a:lnSpc>
                <a:spcPct val="100000"/>
              </a:lnSpc>
            </a:pPr>
            <a:endParaRPr sz="1300">
              <a:latin typeface="Times New Roman"/>
              <a:cs typeface="Times New Roman"/>
            </a:endParaRPr>
          </a:p>
          <a:p>
            <a:pPr>
              <a:lnSpc>
                <a:spcPct val="100000"/>
              </a:lnSpc>
              <a:spcBef>
                <a:spcPts val="55"/>
              </a:spcBef>
            </a:pPr>
            <a:endParaRPr sz="1250">
              <a:latin typeface="Times New Roman"/>
              <a:cs typeface="Times New Roman"/>
            </a:endParaRPr>
          </a:p>
          <a:p>
            <a:pPr marL="2423795" marR="64769">
              <a:lnSpc>
                <a:spcPct val="125000"/>
              </a:lnSpc>
            </a:pPr>
            <a:r>
              <a:rPr sz="1000" spc="-5" dirty="0">
                <a:solidFill>
                  <a:srgbClr val="666666"/>
                </a:solidFill>
                <a:latin typeface="Times New Roman"/>
                <a:cs typeface="Times New Roman"/>
              </a:rPr>
              <a:t>“</a:t>
            </a:r>
            <a:r>
              <a:rPr sz="1000" i="1" spc="-5" dirty="0">
                <a:solidFill>
                  <a:srgbClr val="2876B5"/>
                </a:solidFill>
                <a:latin typeface="Times New Roman"/>
                <a:cs typeface="Times New Roman"/>
              </a:rPr>
              <a:t>L’alfabeto </a:t>
            </a:r>
            <a:r>
              <a:rPr sz="1000" i="1" dirty="0">
                <a:solidFill>
                  <a:srgbClr val="2876B5"/>
                </a:solidFill>
                <a:latin typeface="Times New Roman"/>
                <a:cs typeface="Times New Roman"/>
              </a:rPr>
              <a:t>del Mondo. </a:t>
            </a:r>
            <a:r>
              <a:rPr sz="1000" i="1" spc="-5" dirty="0">
                <a:solidFill>
                  <a:srgbClr val="2876B5"/>
                </a:solidFill>
                <a:latin typeface="Times New Roman"/>
                <a:cs typeface="Times New Roman"/>
              </a:rPr>
              <a:t>Leggiamo i </a:t>
            </a:r>
            <a:r>
              <a:rPr sz="1000" i="1" dirty="0">
                <a:solidFill>
                  <a:srgbClr val="2876B5"/>
                </a:solidFill>
                <a:latin typeface="Times New Roman"/>
                <a:cs typeface="Times New Roman"/>
              </a:rPr>
              <a:t>segni </a:t>
            </a:r>
            <a:r>
              <a:rPr sz="1000" i="1" spc="-5" dirty="0">
                <a:solidFill>
                  <a:srgbClr val="2876B5"/>
                </a:solidFill>
                <a:latin typeface="Times New Roman"/>
                <a:cs typeface="Times New Roman"/>
              </a:rPr>
              <a:t>intorno a noi e </a:t>
            </a:r>
            <a:r>
              <a:rPr sz="1000" i="1" dirty="0">
                <a:solidFill>
                  <a:srgbClr val="2876B5"/>
                </a:solidFill>
                <a:latin typeface="Times New Roman"/>
                <a:cs typeface="Times New Roman"/>
              </a:rPr>
              <a:t>raccontiamo</a:t>
            </a:r>
            <a:r>
              <a:rPr sz="1000" dirty="0">
                <a:solidFill>
                  <a:srgbClr val="666666"/>
                </a:solidFill>
                <a:latin typeface="Times New Roman"/>
                <a:cs typeface="Times New Roman"/>
              </a:rPr>
              <a:t>”.  </a:t>
            </a:r>
            <a:r>
              <a:rPr sz="1000" spc="-5" dirty="0">
                <a:solidFill>
                  <a:srgbClr val="666666"/>
                </a:solidFill>
                <a:latin typeface="Times New Roman"/>
                <a:cs typeface="Times New Roman"/>
              </a:rPr>
              <a:t>È questo il tema della seconda edizione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Festival della Cultura  Creativa, promosso e realizzato dalle banche, anche grazie</a:t>
            </a:r>
            <a:r>
              <a:rPr sz="1000" spc="80" dirty="0">
                <a:solidFill>
                  <a:srgbClr val="666666"/>
                </a:solidFill>
                <a:latin typeface="Times New Roman"/>
                <a:cs typeface="Times New Roman"/>
              </a:rPr>
              <a:t> </a:t>
            </a:r>
            <a:r>
              <a:rPr sz="1000" spc="-5" dirty="0">
                <a:solidFill>
                  <a:srgbClr val="666666"/>
                </a:solidFill>
                <a:latin typeface="Times New Roman"/>
                <a:cs typeface="Times New Roman"/>
              </a:rPr>
              <a:t>al</a:t>
            </a:r>
            <a:endParaRPr sz="1000">
              <a:latin typeface="Times New Roman"/>
              <a:cs typeface="Times New Roman"/>
            </a:endParaRPr>
          </a:p>
          <a:p>
            <a:pPr marL="2423795" marR="85090">
              <a:lnSpc>
                <a:spcPts val="1500"/>
              </a:lnSpc>
              <a:spcBef>
                <a:spcPts val="100"/>
              </a:spcBef>
            </a:pPr>
            <a:r>
              <a:rPr sz="1000" spc="-5" dirty="0">
                <a:solidFill>
                  <a:srgbClr val="666666"/>
                </a:solidFill>
                <a:latin typeface="Times New Roman"/>
                <a:cs typeface="Times New Roman"/>
              </a:rPr>
              <a:t>coordinamento dell’Abi. </a:t>
            </a:r>
            <a:r>
              <a:rPr sz="1000" spc="-10" dirty="0">
                <a:solidFill>
                  <a:srgbClr val="666666"/>
                </a:solidFill>
                <a:latin typeface="Times New Roman"/>
                <a:cs typeface="Times New Roman"/>
              </a:rPr>
              <a:t>La </a:t>
            </a:r>
            <a:r>
              <a:rPr sz="1000" spc="-5" dirty="0">
                <a:solidFill>
                  <a:srgbClr val="666666"/>
                </a:solidFill>
                <a:latin typeface="Times New Roman"/>
                <a:cs typeface="Times New Roman"/>
              </a:rPr>
              <a:t>manifestazione, interamente dedicata alla  cultura e alla creatività </a:t>
            </a:r>
            <a:r>
              <a:rPr sz="1000" dirty="0">
                <a:solidFill>
                  <a:srgbClr val="666666"/>
                </a:solidFill>
                <a:latin typeface="Times New Roman"/>
                <a:cs typeface="Times New Roman"/>
              </a:rPr>
              <a:t>per </a:t>
            </a:r>
            <a:r>
              <a:rPr sz="1000" spc="-5" dirty="0">
                <a:solidFill>
                  <a:srgbClr val="666666"/>
                </a:solidFill>
                <a:latin typeface="Times New Roman"/>
                <a:cs typeface="Times New Roman"/>
              </a:rPr>
              <a:t>ragazzi, si svolgerà nella settimana </a:t>
            </a:r>
            <a:r>
              <a:rPr sz="1000" dirty="0">
                <a:solidFill>
                  <a:srgbClr val="666666"/>
                </a:solidFill>
                <a:latin typeface="Times New Roman"/>
                <a:cs typeface="Times New Roman"/>
              </a:rPr>
              <a:t>dal 16</a:t>
            </a:r>
            <a:r>
              <a:rPr sz="1000" spc="135" dirty="0">
                <a:solidFill>
                  <a:srgbClr val="666666"/>
                </a:solidFill>
                <a:latin typeface="Times New Roman"/>
                <a:cs typeface="Times New Roman"/>
              </a:rPr>
              <a:t> </a:t>
            </a:r>
            <a:r>
              <a:rPr sz="1000" spc="-5" dirty="0">
                <a:solidFill>
                  <a:srgbClr val="666666"/>
                </a:solidFill>
                <a:latin typeface="Times New Roman"/>
                <a:cs typeface="Times New Roman"/>
              </a:rPr>
              <a:t>al</a:t>
            </a:r>
            <a:endParaRPr sz="1000">
              <a:latin typeface="Times New Roman"/>
              <a:cs typeface="Times New Roman"/>
            </a:endParaRPr>
          </a:p>
          <a:p>
            <a:pPr marL="2423795" marR="210820">
              <a:lnSpc>
                <a:spcPts val="1500"/>
              </a:lnSpc>
            </a:pPr>
            <a:r>
              <a:rPr sz="1000" dirty="0">
                <a:solidFill>
                  <a:srgbClr val="666666"/>
                </a:solidFill>
                <a:latin typeface="Times New Roman"/>
                <a:cs typeface="Times New Roman"/>
              </a:rPr>
              <a:t>22 </a:t>
            </a:r>
            <a:r>
              <a:rPr sz="1000" spc="-5" dirty="0">
                <a:solidFill>
                  <a:srgbClr val="666666"/>
                </a:solidFill>
                <a:latin typeface="Times New Roman"/>
                <a:cs typeface="Times New Roman"/>
              </a:rPr>
              <a:t>marzo e, </a:t>
            </a:r>
            <a:r>
              <a:rPr sz="1000" spc="-10" dirty="0">
                <a:solidFill>
                  <a:srgbClr val="666666"/>
                </a:solidFill>
                <a:latin typeface="Times New Roman"/>
                <a:cs typeface="Times New Roman"/>
              </a:rPr>
              <a:t>come </a:t>
            </a:r>
            <a:r>
              <a:rPr sz="1000" spc="-5" dirty="0">
                <a:solidFill>
                  <a:srgbClr val="666666"/>
                </a:solidFill>
                <a:latin typeface="Times New Roman"/>
                <a:cs typeface="Times New Roman"/>
              </a:rPr>
              <a:t>già sperimentato nella prima edizione, si </a:t>
            </a:r>
            <a:r>
              <a:rPr sz="1000" dirty="0">
                <a:solidFill>
                  <a:srgbClr val="666666"/>
                </a:solidFill>
                <a:latin typeface="Times New Roman"/>
                <a:cs typeface="Times New Roman"/>
              </a:rPr>
              <a:t>articolerà  </a:t>
            </a:r>
            <a:r>
              <a:rPr sz="1000" spc="-5" dirty="0">
                <a:solidFill>
                  <a:srgbClr val="666666"/>
                </a:solidFill>
                <a:latin typeface="Times New Roman"/>
                <a:cs typeface="Times New Roman"/>
              </a:rPr>
              <a:t>attraverso una ricca </a:t>
            </a:r>
            <a:r>
              <a:rPr sz="1000" dirty="0">
                <a:solidFill>
                  <a:srgbClr val="666666"/>
                </a:solidFill>
                <a:latin typeface="Times New Roman"/>
                <a:cs typeface="Times New Roman"/>
              </a:rPr>
              <a:t>proposta </a:t>
            </a:r>
            <a:r>
              <a:rPr sz="1000" spc="-10" dirty="0">
                <a:solidFill>
                  <a:srgbClr val="666666"/>
                </a:solidFill>
                <a:latin typeface="Times New Roman"/>
                <a:cs typeface="Times New Roman"/>
              </a:rPr>
              <a:t>di </a:t>
            </a:r>
            <a:r>
              <a:rPr sz="1000" spc="-5" dirty="0">
                <a:solidFill>
                  <a:srgbClr val="666666"/>
                </a:solidFill>
                <a:latin typeface="Times New Roman"/>
                <a:cs typeface="Times New Roman"/>
              </a:rPr>
              <a:t>eventi, iniziative e laboratori</a:t>
            </a:r>
            <a:r>
              <a:rPr sz="1000" spc="90" dirty="0">
                <a:solidFill>
                  <a:srgbClr val="666666"/>
                </a:solidFill>
                <a:latin typeface="Times New Roman"/>
                <a:cs typeface="Times New Roman"/>
              </a:rPr>
              <a:t> </a:t>
            </a:r>
            <a:r>
              <a:rPr sz="1000" spc="-5" dirty="0">
                <a:solidFill>
                  <a:srgbClr val="666666"/>
                </a:solidFill>
                <a:latin typeface="Times New Roman"/>
                <a:cs typeface="Times New Roman"/>
              </a:rPr>
              <a:t>diffusi</a:t>
            </a:r>
            <a:endParaRPr sz="1000">
              <a:latin typeface="Times New Roman"/>
              <a:cs typeface="Times New Roman"/>
            </a:endParaRPr>
          </a:p>
          <a:p>
            <a:pPr marL="2423795" marR="46355">
              <a:lnSpc>
                <a:spcPts val="1500"/>
              </a:lnSpc>
            </a:pPr>
            <a:r>
              <a:rPr sz="1000" spc="-5" dirty="0">
                <a:solidFill>
                  <a:srgbClr val="666666"/>
                </a:solidFill>
                <a:latin typeface="Times New Roman"/>
                <a:cs typeface="Times New Roman"/>
              </a:rPr>
              <a:t>sull’intero territorio nazionale. Coinvolgendo oltre </a:t>
            </a:r>
            <a:r>
              <a:rPr sz="1000" dirty="0">
                <a:solidFill>
                  <a:srgbClr val="666666"/>
                </a:solidFill>
                <a:latin typeface="Times New Roman"/>
                <a:cs typeface="Times New Roman"/>
              </a:rPr>
              <a:t>10 </a:t>
            </a:r>
            <a:r>
              <a:rPr sz="1000" spc="-10" dirty="0">
                <a:solidFill>
                  <a:srgbClr val="666666"/>
                </a:solidFill>
                <a:latin typeface="Times New Roman"/>
                <a:cs typeface="Times New Roman"/>
              </a:rPr>
              <a:t>mila </a:t>
            </a:r>
            <a:r>
              <a:rPr sz="1000" spc="-5" dirty="0">
                <a:solidFill>
                  <a:srgbClr val="666666"/>
                </a:solidFill>
                <a:latin typeface="Times New Roman"/>
                <a:cs typeface="Times New Roman"/>
              </a:rPr>
              <a:t>giovanissimi  in tutta Italia, il Festival ha l’obiettivo </a:t>
            </a:r>
            <a:r>
              <a:rPr sz="1000" dirty="0">
                <a:solidFill>
                  <a:srgbClr val="666666"/>
                </a:solidFill>
                <a:latin typeface="Times New Roman"/>
                <a:cs typeface="Times New Roman"/>
              </a:rPr>
              <a:t>di </a:t>
            </a:r>
            <a:r>
              <a:rPr sz="1000" spc="-5" dirty="0">
                <a:solidFill>
                  <a:srgbClr val="666666"/>
                </a:solidFill>
                <a:latin typeface="Times New Roman"/>
                <a:cs typeface="Times New Roman"/>
              </a:rPr>
              <a:t>avvicinare bambini e ragazzi  </a:t>
            </a:r>
            <a:r>
              <a:rPr sz="1000" dirty="0">
                <a:solidFill>
                  <a:srgbClr val="666666"/>
                </a:solidFill>
                <a:latin typeface="Times New Roman"/>
                <a:cs typeface="Times New Roman"/>
              </a:rPr>
              <a:t>dai </a:t>
            </a:r>
            <a:r>
              <a:rPr sz="1000" spc="-5" dirty="0">
                <a:solidFill>
                  <a:srgbClr val="666666"/>
                </a:solidFill>
                <a:latin typeface="Times New Roman"/>
                <a:cs typeface="Times New Roman"/>
              </a:rPr>
              <a:t>6 ai </a:t>
            </a:r>
            <a:r>
              <a:rPr sz="1000" spc="-10" dirty="0">
                <a:solidFill>
                  <a:srgbClr val="666666"/>
                </a:solidFill>
                <a:latin typeface="Times New Roman"/>
                <a:cs typeface="Times New Roman"/>
              </a:rPr>
              <a:t>13 anni </a:t>
            </a:r>
            <a:r>
              <a:rPr sz="1000" spc="-5" dirty="0">
                <a:solidFill>
                  <a:srgbClr val="666666"/>
                </a:solidFill>
                <a:latin typeface="Times New Roman"/>
                <a:cs typeface="Times New Roman"/>
              </a:rPr>
              <a:t>alla cultura e, in particolare, agli aspetti </a:t>
            </a:r>
            <a:r>
              <a:rPr sz="1000" dirty="0">
                <a:solidFill>
                  <a:srgbClr val="666666"/>
                </a:solidFill>
                <a:latin typeface="Times New Roman"/>
                <a:cs typeface="Times New Roman"/>
              </a:rPr>
              <a:t>più</a:t>
            </a:r>
            <a:r>
              <a:rPr sz="1000" spc="175" dirty="0">
                <a:solidFill>
                  <a:srgbClr val="666666"/>
                </a:solidFill>
                <a:latin typeface="Times New Roman"/>
                <a:cs typeface="Times New Roman"/>
              </a:rPr>
              <a:t> </a:t>
            </a:r>
            <a:r>
              <a:rPr sz="1000" spc="-5" dirty="0">
                <a:solidFill>
                  <a:srgbClr val="666666"/>
                </a:solidFill>
                <a:latin typeface="Times New Roman"/>
                <a:cs typeface="Times New Roman"/>
              </a:rPr>
              <a:t>“generativi”</a:t>
            </a:r>
            <a:endParaRPr sz="1000">
              <a:latin typeface="Times New Roman"/>
              <a:cs typeface="Times New Roman"/>
            </a:endParaRPr>
          </a:p>
          <a:p>
            <a:pPr marL="12700" marR="5080">
              <a:lnSpc>
                <a:spcPts val="1500"/>
              </a:lnSpc>
            </a:pPr>
            <a:r>
              <a:rPr sz="1000" spc="-5" dirty="0">
                <a:solidFill>
                  <a:srgbClr val="666666"/>
                </a:solidFill>
                <a:latin typeface="Times New Roman"/>
                <a:cs typeface="Times New Roman"/>
              </a:rPr>
              <a:t>della creatività. Attraverso l’arte, l’archeologia, la musica, il canto, la lettura, il teatro, la fotografia, la </a:t>
            </a:r>
            <a:r>
              <a:rPr sz="1000" dirty="0">
                <a:solidFill>
                  <a:srgbClr val="666666"/>
                </a:solidFill>
                <a:latin typeface="Times New Roman"/>
                <a:cs typeface="Times New Roman"/>
              </a:rPr>
              <a:t>robotica, </a:t>
            </a:r>
            <a:r>
              <a:rPr sz="1000" spc="-5" dirty="0">
                <a:solidFill>
                  <a:srgbClr val="666666"/>
                </a:solidFill>
                <a:latin typeface="Times New Roman"/>
                <a:cs typeface="Times New Roman"/>
              </a:rPr>
              <a:t>le  tecnologie digitali e altri percorsi figurativi e linguistici, i </a:t>
            </a:r>
            <a:r>
              <a:rPr sz="1000" spc="-10" dirty="0">
                <a:solidFill>
                  <a:srgbClr val="666666"/>
                </a:solidFill>
                <a:latin typeface="Times New Roman"/>
                <a:cs typeface="Times New Roman"/>
              </a:rPr>
              <a:t>giovani </a:t>
            </a:r>
            <a:r>
              <a:rPr sz="1000" spc="-5" dirty="0">
                <a:solidFill>
                  <a:srgbClr val="666666"/>
                </a:solidFill>
                <a:latin typeface="Times New Roman"/>
                <a:cs typeface="Times New Roman"/>
              </a:rPr>
              <a:t>protagonisti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Festival potranno così sperimentare le  potenzialità della loro fantasia e costruire infiniti</a:t>
            </a:r>
            <a:r>
              <a:rPr sz="1000" spc="40" dirty="0">
                <a:solidFill>
                  <a:srgbClr val="666666"/>
                </a:solidFill>
                <a:latin typeface="Times New Roman"/>
                <a:cs typeface="Times New Roman"/>
              </a:rPr>
              <a:t> </a:t>
            </a:r>
            <a:r>
              <a:rPr sz="1000" dirty="0">
                <a:solidFill>
                  <a:srgbClr val="666666"/>
                </a:solidFill>
                <a:latin typeface="Times New Roman"/>
                <a:cs typeface="Times New Roman"/>
              </a:rPr>
              <a:t>racconti.</a:t>
            </a:r>
            <a:endParaRPr sz="1000">
              <a:latin typeface="Times New Roman"/>
              <a:cs typeface="Times New Roman"/>
            </a:endParaRPr>
          </a:p>
          <a:p>
            <a:pPr>
              <a:lnSpc>
                <a:spcPct val="100000"/>
              </a:lnSpc>
              <a:spcBef>
                <a:spcPts val="20"/>
              </a:spcBef>
            </a:pPr>
            <a:endParaRPr sz="1200">
              <a:latin typeface="Times New Roman"/>
              <a:cs typeface="Times New Roman"/>
            </a:endParaRPr>
          </a:p>
          <a:p>
            <a:pPr marL="2799080" marR="182245">
              <a:lnSpc>
                <a:spcPct val="125099"/>
              </a:lnSpc>
            </a:pPr>
            <a:r>
              <a:rPr sz="1000" spc="-5" dirty="0">
                <a:solidFill>
                  <a:srgbClr val="666666"/>
                </a:solidFill>
                <a:latin typeface="Times New Roman"/>
                <a:cs typeface="Times New Roman"/>
              </a:rPr>
              <a:t>“Il rafforzato impegno delle banche a investire nei giovani e  nella cultura – </a:t>
            </a:r>
            <a:r>
              <a:rPr sz="1000" spc="-10" dirty="0">
                <a:solidFill>
                  <a:srgbClr val="666666"/>
                </a:solidFill>
                <a:latin typeface="Times New Roman"/>
                <a:cs typeface="Times New Roman"/>
              </a:rPr>
              <a:t>ha </a:t>
            </a:r>
            <a:r>
              <a:rPr sz="1000" spc="-5" dirty="0">
                <a:solidFill>
                  <a:srgbClr val="666666"/>
                </a:solidFill>
                <a:latin typeface="Times New Roman"/>
                <a:cs typeface="Times New Roman"/>
              </a:rPr>
              <a:t>dichiarato il Presidente dell’Abi, Antonio  Patuelli – rappresenta un’occasione importante data ai ragazzi  </a:t>
            </a:r>
            <a:r>
              <a:rPr sz="1000" dirty="0">
                <a:solidFill>
                  <a:srgbClr val="666666"/>
                </a:solidFill>
                <a:latin typeface="Times New Roman"/>
                <a:cs typeface="Times New Roman"/>
              </a:rPr>
              <a:t>per </a:t>
            </a:r>
            <a:r>
              <a:rPr sz="1000" spc="-5" dirty="0">
                <a:solidFill>
                  <a:srgbClr val="666666"/>
                </a:solidFill>
                <a:latin typeface="Times New Roman"/>
                <a:cs typeface="Times New Roman"/>
              </a:rPr>
              <a:t>misurarsi </a:t>
            </a:r>
            <a:r>
              <a:rPr sz="1000" dirty="0">
                <a:solidFill>
                  <a:srgbClr val="666666"/>
                </a:solidFill>
                <a:latin typeface="Times New Roman"/>
                <a:cs typeface="Times New Roman"/>
              </a:rPr>
              <a:t>con </a:t>
            </a:r>
            <a:r>
              <a:rPr sz="1000" spc="-5" dirty="0">
                <a:solidFill>
                  <a:srgbClr val="666666"/>
                </a:solidFill>
                <a:latin typeface="Times New Roman"/>
                <a:cs typeface="Times New Roman"/>
              </a:rPr>
              <a:t>se stessi e le molteplici possibilità </a:t>
            </a:r>
            <a:r>
              <a:rPr sz="1000" dirty="0">
                <a:solidFill>
                  <a:srgbClr val="666666"/>
                </a:solidFill>
                <a:latin typeface="Times New Roman"/>
                <a:cs typeface="Times New Roman"/>
              </a:rPr>
              <a:t>di  </a:t>
            </a:r>
            <a:r>
              <a:rPr sz="1000" spc="-5" dirty="0">
                <a:solidFill>
                  <a:srgbClr val="666666"/>
                </a:solidFill>
                <a:latin typeface="Times New Roman"/>
                <a:cs typeface="Times New Roman"/>
              </a:rPr>
              <a:t>partecipazione. Ciò che ci </a:t>
            </a:r>
            <a:r>
              <a:rPr sz="1000" spc="-10" dirty="0">
                <a:solidFill>
                  <a:srgbClr val="666666"/>
                </a:solidFill>
                <a:latin typeface="Times New Roman"/>
                <a:cs typeface="Times New Roman"/>
              </a:rPr>
              <a:t>spinge </a:t>
            </a:r>
            <a:r>
              <a:rPr sz="1000" spc="-5" dirty="0">
                <a:solidFill>
                  <a:srgbClr val="666666"/>
                </a:solidFill>
                <a:latin typeface="Times New Roman"/>
                <a:cs typeface="Times New Roman"/>
              </a:rPr>
              <a:t>a lavorare in sinergia con  scuole, musei, associazioni culturali e biblioteche è la</a:t>
            </a:r>
            <a:r>
              <a:rPr sz="1000" spc="110" dirty="0">
                <a:solidFill>
                  <a:srgbClr val="666666"/>
                </a:solidFill>
                <a:latin typeface="Times New Roman"/>
                <a:cs typeface="Times New Roman"/>
              </a:rPr>
              <a:t> </a:t>
            </a:r>
            <a:r>
              <a:rPr sz="1000" spc="-5" dirty="0">
                <a:solidFill>
                  <a:srgbClr val="666666"/>
                </a:solidFill>
                <a:latin typeface="Times New Roman"/>
                <a:cs typeface="Times New Roman"/>
              </a:rPr>
              <a:t>comune</a:t>
            </a:r>
            <a:endParaRPr sz="1000">
              <a:latin typeface="Times New Roman"/>
              <a:cs typeface="Times New Roman"/>
            </a:endParaRPr>
          </a:p>
          <a:p>
            <a:pPr marL="2799080" marR="64769">
              <a:lnSpc>
                <a:spcPct val="125000"/>
              </a:lnSpc>
            </a:pPr>
            <a:r>
              <a:rPr sz="1000" spc="-5" dirty="0">
                <a:solidFill>
                  <a:srgbClr val="666666"/>
                </a:solidFill>
                <a:latin typeface="Times New Roman"/>
                <a:cs typeface="Times New Roman"/>
              </a:rPr>
              <a:t>certezza che solo mettendosi </a:t>
            </a:r>
            <a:r>
              <a:rPr sz="1000" dirty="0">
                <a:solidFill>
                  <a:srgbClr val="666666"/>
                </a:solidFill>
                <a:latin typeface="Times New Roman"/>
                <a:cs typeface="Times New Roman"/>
              </a:rPr>
              <a:t>in </a:t>
            </a:r>
            <a:r>
              <a:rPr sz="1000" spc="-5" dirty="0">
                <a:solidFill>
                  <a:srgbClr val="666666"/>
                </a:solidFill>
                <a:latin typeface="Times New Roman"/>
                <a:cs typeface="Times New Roman"/>
              </a:rPr>
              <a:t>gioco e ‘allenandosi’ a diventare  cittadini attivi, capaci </a:t>
            </a:r>
            <a:r>
              <a:rPr sz="1000" dirty="0">
                <a:solidFill>
                  <a:srgbClr val="666666"/>
                </a:solidFill>
                <a:latin typeface="Times New Roman"/>
                <a:cs typeface="Times New Roman"/>
              </a:rPr>
              <a:t>di </a:t>
            </a:r>
            <a:r>
              <a:rPr sz="1000" spc="-5" dirty="0">
                <a:solidFill>
                  <a:srgbClr val="666666"/>
                </a:solidFill>
                <a:latin typeface="Times New Roman"/>
                <a:cs typeface="Times New Roman"/>
              </a:rPr>
              <a:t>progettualità e </a:t>
            </a:r>
            <a:r>
              <a:rPr sz="1000" dirty="0">
                <a:solidFill>
                  <a:srgbClr val="666666"/>
                </a:solidFill>
                <a:latin typeface="Times New Roman"/>
                <a:cs typeface="Times New Roman"/>
              </a:rPr>
              <a:t>di </a:t>
            </a:r>
            <a:r>
              <a:rPr sz="1000" spc="-5" dirty="0">
                <a:solidFill>
                  <a:srgbClr val="666666"/>
                </a:solidFill>
                <a:latin typeface="Times New Roman"/>
                <a:cs typeface="Times New Roman"/>
              </a:rPr>
              <a:t>relazioni, avviene la  formazione globale della persona, in grado quindi </a:t>
            </a:r>
            <a:r>
              <a:rPr sz="1000" dirty="0">
                <a:solidFill>
                  <a:srgbClr val="666666"/>
                </a:solidFill>
                <a:latin typeface="Times New Roman"/>
                <a:cs typeface="Times New Roman"/>
              </a:rPr>
              <a:t>di costruire </a:t>
            </a:r>
            <a:r>
              <a:rPr sz="1000" spc="-5" dirty="0">
                <a:solidFill>
                  <a:srgbClr val="666666"/>
                </a:solidFill>
                <a:latin typeface="Times New Roman"/>
                <a:cs typeface="Times New Roman"/>
              </a:rPr>
              <a:t>il  proprio </a:t>
            </a:r>
            <a:r>
              <a:rPr sz="1000" spc="-10" dirty="0">
                <a:solidFill>
                  <a:srgbClr val="666666"/>
                </a:solidFill>
                <a:latin typeface="Times New Roman"/>
                <a:cs typeface="Times New Roman"/>
              </a:rPr>
              <a:t>futuro </a:t>
            </a:r>
            <a:r>
              <a:rPr sz="1000" spc="-5" dirty="0">
                <a:solidFill>
                  <a:srgbClr val="666666"/>
                </a:solidFill>
                <a:latin typeface="Times New Roman"/>
                <a:cs typeface="Times New Roman"/>
              </a:rPr>
              <a:t>e quello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Paese. </a:t>
            </a:r>
            <a:r>
              <a:rPr sz="1000" spc="-10" dirty="0">
                <a:solidFill>
                  <a:srgbClr val="666666"/>
                </a:solidFill>
                <a:latin typeface="Times New Roman"/>
                <a:cs typeface="Times New Roman"/>
              </a:rPr>
              <a:t>Lo </a:t>
            </a:r>
            <a:r>
              <a:rPr sz="1000" spc="-5" dirty="0">
                <a:solidFill>
                  <a:srgbClr val="666666"/>
                </a:solidFill>
                <a:latin typeface="Times New Roman"/>
                <a:cs typeface="Times New Roman"/>
              </a:rPr>
              <a:t>sviluppo delle</a:t>
            </a:r>
            <a:r>
              <a:rPr sz="1000" spc="105" dirty="0">
                <a:solidFill>
                  <a:srgbClr val="666666"/>
                </a:solidFill>
                <a:latin typeface="Times New Roman"/>
                <a:cs typeface="Times New Roman"/>
              </a:rPr>
              <a:t> </a:t>
            </a:r>
            <a:r>
              <a:rPr sz="1000" spc="-5" dirty="0">
                <a:solidFill>
                  <a:srgbClr val="666666"/>
                </a:solidFill>
                <a:latin typeface="Times New Roman"/>
                <a:cs typeface="Times New Roman"/>
              </a:rPr>
              <a:t>proprie</a:t>
            </a:r>
            <a:endParaRPr sz="1000">
              <a:latin typeface="Times New Roman"/>
              <a:cs typeface="Times New Roman"/>
            </a:endParaRPr>
          </a:p>
          <a:p>
            <a:pPr marL="12700">
              <a:lnSpc>
                <a:spcPct val="100000"/>
              </a:lnSpc>
              <a:spcBef>
                <a:spcPts val="300"/>
              </a:spcBef>
            </a:pPr>
            <a:r>
              <a:rPr sz="1000" spc="-5" dirty="0">
                <a:solidFill>
                  <a:srgbClr val="666666"/>
                </a:solidFill>
                <a:latin typeface="Times New Roman"/>
                <a:cs typeface="Times New Roman"/>
              </a:rPr>
              <a:t>competenze è infatti alla base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progresso economico, </a:t>
            </a:r>
            <a:r>
              <a:rPr sz="1000" dirty="0">
                <a:solidFill>
                  <a:srgbClr val="666666"/>
                </a:solidFill>
                <a:latin typeface="Times New Roman"/>
                <a:cs typeface="Times New Roman"/>
              </a:rPr>
              <a:t>della </a:t>
            </a:r>
            <a:r>
              <a:rPr sz="1000" spc="-5" dirty="0">
                <a:solidFill>
                  <a:srgbClr val="666666"/>
                </a:solidFill>
                <a:latin typeface="Times New Roman"/>
                <a:cs typeface="Times New Roman"/>
              </a:rPr>
              <a:t>convivenza civile e della partecipazione alla</a:t>
            </a:r>
            <a:r>
              <a:rPr sz="1000" spc="140" dirty="0">
                <a:solidFill>
                  <a:srgbClr val="666666"/>
                </a:solidFill>
                <a:latin typeface="Times New Roman"/>
                <a:cs typeface="Times New Roman"/>
              </a:rPr>
              <a:t> </a:t>
            </a:r>
            <a:r>
              <a:rPr sz="1000" spc="-5" dirty="0">
                <a:solidFill>
                  <a:srgbClr val="666666"/>
                </a:solidFill>
                <a:latin typeface="Times New Roman"/>
                <a:cs typeface="Times New Roman"/>
              </a:rPr>
              <a:t>vita</a:t>
            </a:r>
            <a:endParaRPr sz="1000">
              <a:latin typeface="Times New Roman"/>
              <a:cs typeface="Times New Roman"/>
            </a:endParaRPr>
          </a:p>
        </p:txBody>
      </p:sp>
      <p:sp>
        <p:nvSpPr>
          <p:cNvPr id="5" name="object 5"/>
          <p:cNvSpPr/>
          <p:nvPr/>
        </p:nvSpPr>
        <p:spPr>
          <a:xfrm>
            <a:off x="2370454" y="2442971"/>
            <a:ext cx="2819272" cy="748156"/>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15315" y="4188205"/>
            <a:ext cx="2397125" cy="266700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23900" y="7753350"/>
            <a:ext cx="2660650" cy="181927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Globalpress  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8151" y="3050184"/>
            <a:ext cx="6140450" cy="2143125"/>
          </a:xfrm>
          <a:prstGeom prst="rect">
            <a:avLst/>
          </a:prstGeom>
        </p:spPr>
        <p:txBody>
          <a:bodyPr vert="horz" wrap="square" lIns="0" tIns="11430" rIns="0" bIns="0" rtlCol="0">
            <a:spAutoFit/>
          </a:bodyPr>
          <a:lstStyle/>
          <a:p>
            <a:pPr marL="12065" marR="5080" algn="ctr">
              <a:lnSpc>
                <a:spcPct val="110000"/>
              </a:lnSpc>
              <a:spcBef>
                <a:spcPts val="90"/>
              </a:spcBef>
            </a:pPr>
            <a:r>
              <a:rPr sz="1050" dirty="0">
                <a:latin typeface="Arial"/>
                <a:cs typeface="Arial"/>
              </a:rPr>
              <a:t>ROMA </a:t>
            </a:r>
            <a:r>
              <a:rPr sz="1050" spc="-5" dirty="0">
                <a:latin typeface="Arial"/>
                <a:cs typeface="Arial"/>
              </a:rPr>
              <a:t>(AGG) </a:t>
            </a:r>
            <a:r>
              <a:rPr sz="1050" dirty="0">
                <a:latin typeface="Arial"/>
                <a:cs typeface="Arial"/>
              </a:rPr>
              <a:t>- BNL, </a:t>
            </a:r>
            <a:r>
              <a:rPr sz="1050" spc="-5" dirty="0">
                <a:latin typeface="Arial"/>
                <a:cs typeface="Arial"/>
              </a:rPr>
              <a:t>Gruppo BNP Paribas, </a:t>
            </a:r>
            <a:r>
              <a:rPr sz="1050" dirty="0">
                <a:latin typeface="Arial"/>
                <a:cs typeface="Arial"/>
              </a:rPr>
              <a:t>partecipa, per il </a:t>
            </a:r>
            <a:r>
              <a:rPr sz="1050" spc="-5" dirty="0">
                <a:latin typeface="Arial"/>
                <a:cs typeface="Arial"/>
              </a:rPr>
              <a:t>secondo anno consecutivo, </a:t>
            </a:r>
            <a:r>
              <a:rPr sz="1050" dirty="0">
                <a:latin typeface="Arial"/>
                <a:cs typeface="Arial"/>
              </a:rPr>
              <a:t>al </a:t>
            </a:r>
            <a:r>
              <a:rPr sz="1050" spc="-5" dirty="0">
                <a:latin typeface="Arial"/>
                <a:cs typeface="Arial"/>
              </a:rPr>
              <a:t>Festival della  Cultura Creativa promosso </a:t>
            </a:r>
            <a:r>
              <a:rPr sz="1050" dirty="0">
                <a:latin typeface="Arial"/>
                <a:cs typeface="Arial"/>
              </a:rPr>
              <a:t>e </a:t>
            </a:r>
            <a:r>
              <a:rPr sz="1050" spc="-5" dirty="0">
                <a:latin typeface="Arial"/>
                <a:cs typeface="Arial"/>
              </a:rPr>
              <a:t>realizzato </a:t>
            </a:r>
            <a:r>
              <a:rPr sz="1050" dirty="0">
                <a:latin typeface="Arial"/>
                <a:cs typeface="Arial"/>
              </a:rPr>
              <a:t>dalle </a:t>
            </a:r>
            <a:r>
              <a:rPr sz="1050" spc="-10" dirty="0">
                <a:latin typeface="Arial"/>
                <a:cs typeface="Arial"/>
              </a:rPr>
              <a:t>banche, </a:t>
            </a:r>
            <a:r>
              <a:rPr sz="1050" spc="-5" dirty="0">
                <a:latin typeface="Arial"/>
                <a:cs typeface="Arial"/>
              </a:rPr>
              <a:t>grazie al coordinamento dell’ABI, confermando il  </a:t>
            </a:r>
            <a:r>
              <a:rPr sz="1050" dirty="0">
                <a:latin typeface="Arial"/>
                <a:cs typeface="Arial"/>
              </a:rPr>
              <a:t>proprio </a:t>
            </a:r>
            <a:r>
              <a:rPr sz="1050" spc="-5" dirty="0">
                <a:latin typeface="Arial"/>
                <a:cs typeface="Arial"/>
              </a:rPr>
              <a:t>impegno </a:t>
            </a:r>
            <a:r>
              <a:rPr sz="1050" dirty="0">
                <a:latin typeface="Arial"/>
                <a:cs typeface="Arial"/>
              </a:rPr>
              <a:t>a </a:t>
            </a:r>
            <a:r>
              <a:rPr sz="1050" spc="-5" dirty="0">
                <a:latin typeface="Arial"/>
                <a:cs typeface="Arial"/>
              </a:rPr>
              <a:t>favore della diffusione della cultura </a:t>
            </a:r>
            <a:r>
              <a:rPr sz="1050" dirty="0">
                <a:latin typeface="Arial"/>
                <a:cs typeface="Arial"/>
              </a:rPr>
              <a:t>e </a:t>
            </a:r>
            <a:r>
              <a:rPr sz="1050" spc="-5" dirty="0">
                <a:latin typeface="Arial"/>
                <a:cs typeface="Arial"/>
              </a:rPr>
              <a:t>l’attenzione verso </a:t>
            </a:r>
            <a:r>
              <a:rPr sz="1050" dirty="0">
                <a:latin typeface="Arial"/>
                <a:cs typeface="Arial"/>
              </a:rPr>
              <a:t>le </a:t>
            </a:r>
            <a:r>
              <a:rPr sz="1050" spc="-5" dirty="0">
                <a:latin typeface="Arial"/>
                <a:cs typeface="Arial"/>
              </a:rPr>
              <a:t>giovani</a:t>
            </a:r>
            <a:r>
              <a:rPr sz="1050" spc="5" dirty="0">
                <a:latin typeface="Arial"/>
                <a:cs typeface="Arial"/>
              </a:rPr>
              <a:t> </a:t>
            </a:r>
            <a:r>
              <a:rPr sz="1050" spc="-5" dirty="0">
                <a:latin typeface="Arial"/>
                <a:cs typeface="Arial"/>
              </a:rPr>
              <a:t>generazioni.</a:t>
            </a:r>
            <a:endParaRPr sz="1050">
              <a:latin typeface="Arial"/>
              <a:cs typeface="Arial"/>
            </a:endParaRPr>
          </a:p>
          <a:p>
            <a:pPr marL="93345" marR="83185" indent="-5715" algn="ctr">
              <a:lnSpc>
                <a:spcPct val="110400"/>
              </a:lnSpc>
              <a:spcBef>
                <a:spcPts val="5"/>
              </a:spcBef>
            </a:pPr>
            <a:r>
              <a:rPr sz="1050" spc="-5" dirty="0">
                <a:latin typeface="Arial"/>
                <a:cs typeface="Arial"/>
              </a:rPr>
              <a:t>L`iniziativa </a:t>
            </a:r>
            <a:r>
              <a:rPr sz="1050" dirty="0">
                <a:latin typeface="Arial"/>
                <a:cs typeface="Arial"/>
              </a:rPr>
              <a:t>si </a:t>
            </a:r>
            <a:r>
              <a:rPr sz="1050" spc="-5" dirty="0">
                <a:latin typeface="Arial"/>
                <a:cs typeface="Arial"/>
              </a:rPr>
              <a:t>svolgerà </a:t>
            </a:r>
            <a:r>
              <a:rPr sz="1050" spc="-10" dirty="0">
                <a:latin typeface="Arial"/>
                <a:cs typeface="Arial"/>
              </a:rPr>
              <a:t>nella </a:t>
            </a:r>
            <a:r>
              <a:rPr sz="1050" spc="-5" dirty="0">
                <a:latin typeface="Arial"/>
                <a:cs typeface="Arial"/>
              </a:rPr>
              <a:t>settimana dal </a:t>
            </a:r>
            <a:r>
              <a:rPr sz="1050" dirty="0">
                <a:latin typeface="Arial"/>
                <a:cs typeface="Arial"/>
              </a:rPr>
              <a:t>16 </a:t>
            </a:r>
            <a:r>
              <a:rPr sz="1050" spc="-5" dirty="0">
                <a:latin typeface="Arial"/>
                <a:cs typeface="Arial"/>
              </a:rPr>
              <a:t>al </a:t>
            </a:r>
            <a:r>
              <a:rPr sz="1050" dirty="0">
                <a:latin typeface="Arial"/>
                <a:cs typeface="Arial"/>
              </a:rPr>
              <a:t>22 </a:t>
            </a:r>
            <a:r>
              <a:rPr sz="1050" spc="-5" dirty="0">
                <a:latin typeface="Arial"/>
                <a:cs typeface="Arial"/>
              </a:rPr>
              <a:t>marzo </a:t>
            </a:r>
            <a:r>
              <a:rPr sz="1050" dirty="0">
                <a:latin typeface="Arial"/>
                <a:cs typeface="Arial"/>
              </a:rPr>
              <a:t>con </a:t>
            </a:r>
            <a:r>
              <a:rPr sz="1050" spc="-5" dirty="0">
                <a:latin typeface="Arial"/>
                <a:cs typeface="Arial"/>
              </a:rPr>
              <a:t>l’obiettivo di stimolare </a:t>
            </a:r>
            <a:r>
              <a:rPr sz="1050" dirty="0">
                <a:latin typeface="Arial"/>
                <a:cs typeface="Arial"/>
              </a:rPr>
              <a:t>la </a:t>
            </a:r>
            <a:r>
              <a:rPr sz="1050" spc="-5" dirty="0">
                <a:latin typeface="Arial"/>
                <a:cs typeface="Arial"/>
              </a:rPr>
              <a:t>creatività dei  ragazzi </a:t>
            </a:r>
            <a:r>
              <a:rPr sz="1050" dirty="0">
                <a:latin typeface="Arial"/>
                <a:cs typeface="Arial"/>
              </a:rPr>
              <a:t>delle scuole </a:t>
            </a:r>
            <a:r>
              <a:rPr sz="1050" spc="-5" dirty="0">
                <a:latin typeface="Arial"/>
                <a:cs typeface="Arial"/>
              </a:rPr>
              <a:t>elementari </a:t>
            </a:r>
            <a:r>
              <a:rPr sz="1050" dirty="0">
                <a:latin typeface="Arial"/>
                <a:cs typeface="Arial"/>
              </a:rPr>
              <a:t>e medie </a:t>
            </a:r>
            <a:r>
              <a:rPr sz="1050" spc="-5" dirty="0">
                <a:latin typeface="Arial"/>
                <a:cs typeface="Arial"/>
              </a:rPr>
              <a:t>attraverso le </a:t>
            </a:r>
            <a:r>
              <a:rPr sz="1050" dirty="0">
                <a:latin typeface="Arial"/>
                <a:cs typeface="Arial"/>
              </a:rPr>
              <a:t>diverse modalità di </a:t>
            </a:r>
            <a:r>
              <a:rPr sz="1050" spc="-5" dirty="0">
                <a:latin typeface="Arial"/>
                <a:cs typeface="Arial"/>
              </a:rPr>
              <a:t>espressione come, </a:t>
            </a:r>
            <a:r>
              <a:rPr sz="1050" dirty="0">
                <a:latin typeface="Arial"/>
                <a:cs typeface="Arial"/>
              </a:rPr>
              <a:t>per  </a:t>
            </a:r>
            <a:r>
              <a:rPr sz="1050" spc="-5" dirty="0">
                <a:latin typeface="Arial"/>
                <a:cs typeface="Arial"/>
              </a:rPr>
              <a:t>esempio, l’arte, </a:t>
            </a:r>
            <a:r>
              <a:rPr sz="1050" dirty="0">
                <a:latin typeface="Arial"/>
                <a:cs typeface="Arial"/>
              </a:rPr>
              <a:t>il </a:t>
            </a:r>
            <a:r>
              <a:rPr sz="1050" spc="-5" dirty="0">
                <a:latin typeface="Arial"/>
                <a:cs typeface="Arial"/>
              </a:rPr>
              <a:t>teatro, la fotografia, </a:t>
            </a:r>
            <a:r>
              <a:rPr sz="1050" dirty="0">
                <a:latin typeface="Arial"/>
                <a:cs typeface="Arial"/>
              </a:rPr>
              <a:t>il </a:t>
            </a:r>
            <a:r>
              <a:rPr sz="1050" spc="-5" dirty="0">
                <a:latin typeface="Arial"/>
                <a:cs typeface="Arial"/>
              </a:rPr>
              <a:t>cinema </a:t>
            </a:r>
            <a:r>
              <a:rPr sz="1050" dirty="0">
                <a:latin typeface="Arial"/>
                <a:cs typeface="Arial"/>
              </a:rPr>
              <a:t>e </a:t>
            </a:r>
            <a:r>
              <a:rPr sz="1050" spc="-5" dirty="0">
                <a:latin typeface="Arial"/>
                <a:cs typeface="Arial"/>
              </a:rPr>
              <a:t>le tecnologie digitali. Il tema </a:t>
            </a:r>
            <a:r>
              <a:rPr sz="1050" dirty="0">
                <a:latin typeface="Arial"/>
                <a:cs typeface="Arial"/>
              </a:rPr>
              <a:t>scelto </a:t>
            </a:r>
            <a:r>
              <a:rPr sz="1050" spc="-5" dirty="0">
                <a:latin typeface="Arial"/>
                <a:cs typeface="Arial"/>
              </a:rPr>
              <a:t>dall’ABI per </a:t>
            </a:r>
            <a:r>
              <a:rPr sz="1050" dirty="0">
                <a:latin typeface="Arial"/>
                <a:cs typeface="Arial"/>
              </a:rPr>
              <a:t>la  seconda </a:t>
            </a:r>
            <a:r>
              <a:rPr sz="1050" spc="-5" dirty="0">
                <a:latin typeface="Arial"/>
                <a:cs typeface="Arial"/>
              </a:rPr>
              <a:t>edizione del Festival “L’alfabeto del mondo </a:t>
            </a:r>
            <a:r>
              <a:rPr sz="1050" dirty="0">
                <a:latin typeface="Arial"/>
                <a:cs typeface="Arial"/>
              </a:rPr>
              <a:t>– </a:t>
            </a:r>
            <a:r>
              <a:rPr sz="1050" spc="-5" dirty="0">
                <a:latin typeface="Arial"/>
                <a:cs typeface="Arial"/>
              </a:rPr>
              <a:t>Leggiamo </a:t>
            </a:r>
            <a:r>
              <a:rPr sz="1050" dirty="0">
                <a:latin typeface="Arial"/>
                <a:cs typeface="Arial"/>
              </a:rPr>
              <a:t>i </a:t>
            </a:r>
            <a:r>
              <a:rPr sz="1050" spc="-5" dirty="0">
                <a:latin typeface="Arial"/>
                <a:cs typeface="Arial"/>
              </a:rPr>
              <a:t>segni intorno </a:t>
            </a:r>
            <a:r>
              <a:rPr sz="1050" dirty="0">
                <a:latin typeface="Arial"/>
                <a:cs typeface="Arial"/>
              </a:rPr>
              <a:t>a </a:t>
            </a:r>
            <a:r>
              <a:rPr sz="1050" spc="-5" dirty="0">
                <a:latin typeface="Arial"/>
                <a:cs typeface="Arial"/>
              </a:rPr>
              <a:t>noi </a:t>
            </a:r>
            <a:r>
              <a:rPr sz="1050" dirty="0">
                <a:latin typeface="Arial"/>
                <a:cs typeface="Arial"/>
              </a:rPr>
              <a:t>e </a:t>
            </a:r>
            <a:r>
              <a:rPr sz="1050" spc="-5" dirty="0">
                <a:latin typeface="Arial"/>
                <a:cs typeface="Arial"/>
              </a:rPr>
              <a:t>raccontiamo”,  </a:t>
            </a:r>
            <a:r>
              <a:rPr sz="1050" dirty="0">
                <a:latin typeface="Arial"/>
                <a:cs typeface="Arial"/>
              </a:rPr>
              <a:t>un </a:t>
            </a:r>
            <a:r>
              <a:rPr sz="1050" spc="-5" dirty="0">
                <a:latin typeface="Arial"/>
                <a:cs typeface="Arial"/>
              </a:rPr>
              <a:t>filo rosso che collegherà idealmente tutte </a:t>
            </a:r>
            <a:r>
              <a:rPr sz="1050" dirty="0">
                <a:latin typeface="Arial"/>
                <a:cs typeface="Arial"/>
              </a:rPr>
              <a:t>le </a:t>
            </a:r>
            <a:r>
              <a:rPr sz="1050" spc="-5" dirty="0">
                <a:latin typeface="Arial"/>
                <a:cs typeface="Arial"/>
              </a:rPr>
              <a:t>iniziative </a:t>
            </a:r>
            <a:r>
              <a:rPr sz="1050" dirty="0">
                <a:latin typeface="Arial"/>
                <a:cs typeface="Arial"/>
              </a:rPr>
              <a:t>proposte </a:t>
            </a:r>
            <a:r>
              <a:rPr sz="1050" spc="-5" dirty="0">
                <a:latin typeface="Arial"/>
                <a:cs typeface="Arial"/>
              </a:rPr>
              <a:t>(laboratori, </a:t>
            </a:r>
            <a:r>
              <a:rPr sz="1050" dirty="0">
                <a:latin typeface="Arial"/>
                <a:cs typeface="Arial"/>
              </a:rPr>
              <a:t>concerti, </a:t>
            </a:r>
            <a:r>
              <a:rPr sz="1050" spc="-5" dirty="0">
                <a:latin typeface="Arial"/>
                <a:cs typeface="Arial"/>
              </a:rPr>
              <a:t>visite </a:t>
            </a:r>
            <a:r>
              <a:rPr sz="1050" dirty="0">
                <a:latin typeface="Arial"/>
                <a:cs typeface="Arial"/>
              </a:rPr>
              <a:t>a </a:t>
            </a:r>
            <a:r>
              <a:rPr sz="1050" spc="-5" dirty="0">
                <a:latin typeface="Arial"/>
                <a:cs typeface="Arial"/>
              </a:rPr>
              <a:t>musei,  teatro, </a:t>
            </a:r>
            <a:r>
              <a:rPr sz="1050" dirty="0">
                <a:latin typeface="Arial"/>
                <a:cs typeface="Arial"/>
              </a:rPr>
              <a:t>ecc.) e </a:t>
            </a:r>
            <a:r>
              <a:rPr sz="1050" spc="-5" dirty="0">
                <a:latin typeface="Arial"/>
                <a:cs typeface="Arial"/>
              </a:rPr>
              <a:t>organizzate </a:t>
            </a:r>
            <a:r>
              <a:rPr sz="1050" dirty="0">
                <a:latin typeface="Arial"/>
                <a:cs typeface="Arial"/>
              </a:rPr>
              <a:t>dalle banche </a:t>
            </a:r>
            <a:r>
              <a:rPr sz="1050" spc="-5" dirty="0">
                <a:latin typeface="Arial"/>
                <a:cs typeface="Arial"/>
              </a:rPr>
              <a:t>che aderiscono alla manifestazione. </a:t>
            </a:r>
            <a:r>
              <a:rPr sz="1050" dirty="0">
                <a:latin typeface="Arial"/>
                <a:cs typeface="Arial"/>
              </a:rPr>
              <a:t>BNL, in </a:t>
            </a:r>
            <a:r>
              <a:rPr sz="1050" spc="-5" dirty="0">
                <a:latin typeface="Arial"/>
                <a:cs typeface="Arial"/>
              </a:rPr>
              <a:t>particolare, </a:t>
            </a:r>
            <a:r>
              <a:rPr sz="1050" dirty="0">
                <a:latin typeface="Arial"/>
                <a:cs typeface="Arial"/>
              </a:rPr>
              <a:t>ha  scelto </a:t>
            </a:r>
            <a:r>
              <a:rPr sz="1050" spc="-10" dirty="0">
                <a:latin typeface="Arial"/>
                <a:cs typeface="Arial"/>
              </a:rPr>
              <a:t>di </a:t>
            </a:r>
            <a:r>
              <a:rPr sz="1050" spc="-5" dirty="0">
                <a:latin typeface="Arial"/>
                <a:cs typeface="Arial"/>
              </a:rPr>
              <a:t>promuovere </a:t>
            </a:r>
            <a:r>
              <a:rPr sz="1050" dirty="0">
                <a:latin typeface="Arial"/>
                <a:cs typeface="Arial"/>
              </a:rPr>
              <a:t>una serie </a:t>
            </a:r>
            <a:r>
              <a:rPr sz="1050" spc="-10" dirty="0">
                <a:latin typeface="Arial"/>
                <a:cs typeface="Arial"/>
              </a:rPr>
              <a:t>di </a:t>
            </a:r>
            <a:r>
              <a:rPr sz="1050" spc="-5" dirty="0">
                <a:latin typeface="Arial"/>
                <a:cs typeface="Arial"/>
              </a:rPr>
              <a:t>laboratori </a:t>
            </a:r>
            <a:r>
              <a:rPr sz="1050" dirty="0">
                <a:latin typeface="Arial"/>
                <a:cs typeface="Arial"/>
              </a:rPr>
              <a:t>in </a:t>
            </a:r>
            <a:r>
              <a:rPr sz="1050" spc="-5" dirty="0">
                <a:latin typeface="Arial"/>
                <a:cs typeface="Arial"/>
              </a:rPr>
              <a:t>quattro città italiane </a:t>
            </a:r>
            <a:r>
              <a:rPr sz="1050" dirty="0">
                <a:latin typeface="Arial"/>
                <a:cs typeface="Arial"/>
              </a:rPr>
              <a:t>– </a:t>
            </a:r>
            <a:r>
              <a:rPr sz="1050" spc="-5" dirty="0">
                <a:latin typeface="Arial"/>
                <a:cs typeface="Arial"/>
              </a:rPr>
              <a:t>Roma, Torino, L’Aquila </a:t>
            </a:r>
            <a:r>
              <a:rPr sz="1050" dirty="0">
                <a:latin typeface="Arial"/>
                <a:cs typeface="Arial"/>
              </a:rPr>
              <a:t>e </a:t>
            </a:r>
            <a:r>
              <a:rPr sz="1050" spc="-5" dirty="0">
                <a:latin typeface="Arial"/>
                <a:cs typeface="Arial"/>
              </a:rPr>
              <a:t>Bari </a:t>
            </a:r>
            <a:r>
              <a:rPr sz="1050" dirty="0">
                <a:latin typeface="Arial"/>
                <a:cs typeface="Arial"/>
              </a:rPr>
              <a:t>-  chiedendo </a:t>
            </a:r>
            <a:r>
              <a:rPr sz="1050" spc="-10" dirty="0">
                <a:latin typeface="Arial"/>
                <a:cs typeface="Arial"/>
              </a:rPr>
              <a:t>ai </a:t>
            </a:r>
            <a:r>
              <a:rPr sz="1050" spc="-5" dirty="0">
                <a:latin typeface="Arial"/>
                <a:cs typeface="Arial"/>
              </a:rPr>
              <a:t>ragazzi </a:t>
            </a:r>
            <a:r>
              <a:rPr sz="1050" dirty="0">
                <a:latin typeface="Arial"/>
                <a:cs typeface="Arial"/>
              </a:rPr>
              <a:t>di leggere e </a:t>
            </a:r>
            <a:r>
              <a:rPr sz="1050" spc="-10" dirty="0">
                <a:latin typeface="Arial"/>
                <a:cs typeface="Arial"/>
              </a:rPr>
              <a:t>di </a:t>
            </a:r>
            <a:r>
              <a:rPr sz="1050" dirty="0">
                <a:latin typeface="Arial"/>
                <a:cs typeface="Arial"/>
              </a:rPr>
              <a:t>raccontare i </a:t>
            </a:r>
            <a:r>
              <a:rPr sz="1050" spc="-5" dirty="0">
                <a:latin typeface="Arial"/>
                <a:cs typeface="Arial"/>
              </a:rPr>
              <a:t>segni della multiculturalità </a:t>
            </a:r>
            <a:r>
              <a:rPr sz="1050" dirty="0">
                <a:latin typeface="Arial"/>
                <a:cs typeface="Arial"/>
              </a:rPr>
              <a:t>presenti nella loro </a:t>
            </a:r>
            <a:r>
              <a:rPr sz="1050" spc="-5" dirty="0">
                <a:latin typeface="Arial"/>
                <a:cs typeface="Arial"/>
              </a:rPr>
              <a:t>vita  </a:t>
            </a:r>
            <a:r>
              <a:rPr sz="1050" dirty="0">
                <a:latin typeface="Arial"/>
                <a:cs typeface="Arial"/>
              </a:rPr>
              <a:t>quotidiana </a:t>
            </a:r>
            <a:r>
              <a:rPr sz="1050" spc="-5" dirty="0">
                <a:latin typeface="Arial"/>
                <a:cs typeface="Arial"/>
              </a:rPr>
              <a:t>attraverso il linguaggio</a:t>
            </a:r>
            <a:r>
              <a:rPr sz="1050" spc="-10" dirty="0">
                <a:latin typeface="Arial"/>
                <a:cs typeface="Arial"/>
              </a:rPr>
              <a:t> </a:t>
            </a:r>
            <a:r>
              <a:rPr sz="1050" spc="-5" dirty="0">
                <a:latin typeface="Arial"/>
                <a:cs typeface="Arial"/>
              </a:rPr>
              <a:t>cinematografico.</a:t>
            </a:r>
            <a:endParaRPr sz="1050">
              <a:latin typeface="Arial"/>
              <a:cs typeface="Arial"/>
            </a:endParaRP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Cittamese.it  11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02256"/>
            <a:ext cx="6142990" cy="7456170"/>
          </a:xfrm>
          <a:prstGeom prst="rect">
            <a:avLst/>
          </a:prstGeom>
        </p:spPr>
        <p:txBody>
          <a:bodyPr vert="horz" wrap="square" lIns="0" tIns="12700" rIns="0" bIns="0" rtlCol="0">
            <a:spAutoFit/>
          </a:bodyPr>
          <a:lstStyle/>
          <a:p>
            <a:pPr marL="12700" marR="272415" algn="just">
              <a:lnSpc>
                <a:spcPct val="125000"/>
              </a:lnSpc>
              <a:spcBef>
                <a:spcPts val="100"/>
              </a:spcBef>
            </a:pPr>
            <a:r>
              <a:rPr sz="1000" spc="-5" dirty="0">
                <a:solidFill>
                  <a:srgbClr val="666666"/>
                </a:solidFill>
                <a:latin typeface="Times New Roman"/>
                <a:cs typeface="Times New Roman"/>
              </a:rPr>
              <a:t>democratica. In questo senso – </a:t>
            </a:r>
            <a:r>
              <a:rPr sz="1000" spc="-10" dirty="0">
                <a:solidFill>
                  <a:srgbClr val="666666"/>
                </a:solidFill>
                <a:latin typeface="Times New Roman"/>
                <a:cs typeface="Times New Roman"/>
              </a:rPr>
              <a:t>ha </a:t>
            </a:r>
            <a:r>
              <a:rPr sz="1000" spc="-5" dirty="0">
                <a:solidFill>
                  <a:srgbClr val="666666"/>
                </a:solidFill>
                <a:latin typeface="Times New Roman"/>
                <a:cs typeface="Times New Roman"/>
              </a:rPr>
              <a:t>concluso Patuelli – </a:t>
            </a:r>
            <a:r>
              <a:rPr sz="1000" spc="-10" dirty="0">
                <a:solidFill>
                  <a:srgbClr val="666666"/>
                </a:solidFill>
                <a:latin typeface="Times New Roman"/>
                <a:cs typeface="Times New Roman"/>
              </a:rPr>
              <a:t>un </a:t>
            </a:r>
            <a:r>
              <a:rPr sz="1000" dirty="0">
                <a:solidFill>
                  <a:srgbClr val="666666"/>
                </a:solidFill>
                <a:latin typeface="Times New Roman"/>
                <a:cs typeface="Times New Roman"/>
              </a:rPr>
              <a:t>ruolo di </a:t>
            </a:r>
            <a:r>
              <a:rPr sz="1000" spc="-5" dirty="0">
                <a:solidFill>
                  <a:srgbClr val="666666"/>
                </a:solidFill>
                <a:latin typeface="Times New Roman"/>
                <a:cs typeface="Times New Roman"/>
              </a:rPr>
              <a:t>indirizzo deve essere svolto anche dalla comunità  economica tutta, nella consapevolezza che attraverso la promozione della conoscenza </a:t>
            </a:r>
            <a:r>
              <a:rPr sz="1000" dirty="0">
                <a:solidFill>
                  <a:srgbClr val="666666"/>
                </a:solidFill>
                <a:latin typeface="Times New Roman"/>
                <a:cs typeface="Times New Roman"/>
              </a:rPr>
              <a:t>anche </a:t>
            </a:r>
            <a:r>
              <a:rPr sz="1000" spc="-5" dirty="0">
                <a:solidFill>
                  <a:srgbClr val="666666"/>
                </a:solidFill>
                <a:latin typeface="Times New Roman"/>
                <a:cs typeface="Times New Roman"/>
              </a:rPr>
              <a:t>presso i </a:t>
            </a:r>
            <a:r>
              <a:rPr sz="1000" dirty="0">
                <a:solidFill>
                  <a:srgbClr val="666666"/>
                </a:solidFill>
                <a:latin typeface="Times New Roman"/>
                <a:cs typeface="Times New Roman"/>
              </a:rPr>
              <a:t>più </a:t>
            </a:r>
            <a:r>
              <a:rPr sz="1000" spc="-5" dirty="0">
                <a:solidFill>
                  <a:srgbClr val="666666"/>
                </a:solidFill>
                <a:latin typeface="Times New Roman"/>
                <a:cs typeface="Times New Roman"/>
              </a:rPr>
              <a:t>giovani si  possa realizzare </a:t>
            </a:r>
            <a:r>
              <a:rPr sz="1000" spc="-10" dirty="0">
                <a:solidFill>
                  <a:srgbClr val="666666"/>
                </a:solidFill>
                <a:latin typeface="Times New Roman"/>
                <a:cs typeface="Times New Roman"/>
              </a:rPr>
              <a:t>un </a:t>
            </a:r>
            <a:r>
              <a:rPr sz="1000" dirty="0">
                <a:solidFill>
                  <a:srgbClr val="666666"/>
                </a:solidFill>
                <a:latin typeface="Times New Roman"/>
                <a:cs typeface="Times New Roman"/>
              </a:rPr>
              <a:t>più </a:t>
            </a:r>
            <a:r>
              <a:rPr sz="1000" spc="-5" dirty="0">
                <a:solidFill>
                  <a:srgbClr val="666666"/>
                </a:solidFill>
                <a:latin typeface="Times New Roman"/>
                <a:cs typeface="Times New Roman"/>
              </a:rPr>
              <a:t>diffuso senso </a:t>
            </a:r>
            <a:r>
              <a:rPr sz="1000" dirty="0">
                <a:solidFill>
                  <a:srgbClr val="666666"/>
                </a:solidFill>
                <a:latin typeface="Times New Roman"/>
                <a:cs typeface="Times New Roman"/>
              </a:rPr>
              <a:t>di </a:t>
            </a:r>
            <a:r>
              <a:rPr sz="1000" spc="-5" dirty="0">
                <a:solidFill>
                  <a:srgbClr val="666666"/>
                </a:solidFill>
                <a:latin typeface="Times New Roman"/>
                <a:cs typeface="Times New Roman"/>
              </a:rPr>
              <a:t>responsabilità, </a:t>
            </a:r>
            <a:r>
              <a:rPr sz="1000" dirty="0">
                <a:solidFill>
                  <a:srgbClr val="666666"/>
                </a:solidFill>
                <a:latin typeface="Times New Roman"/>
                <a:cs typeface="Times New Roman"/>
              </a:rPr>
              <a:t>per </a:t>
            </a:r>
            <a:r>
              <a:rPr sz="1000" spc="-5" dirty="0">
                <a:solidFill>
                  <a:srgbClr val="666666"/>
                </a:solidFill>
                <a:latin typeface="Times New Roman"/>
                <a:cs typeface="Times New Roman"/>
              </a:rPr>
              <a:t>una </a:t>
            </a:r>
            <a:r>
              <a:rPr sz="1000" dirty="0">
                <a:solidFill>
                  <a:srgbClr val="666666"/>
                </a:solidFill>
                <a:latin typeface="Times New Roman"/>
                <a:cs typeface="Times New Roman"/>
              </a:rPr>
              <a:t>più </a:t>
            </a:r>
            <a:r>
              <a:rPr sz="1000" spc="-5" dirty="0">
                <a:solidFill>
                  <a:srgbClr val="666666"/>
                </a:solidFill>
                <a:latin typeface="Times New Roman"/>
                <a:cs typeface="Times New Roman"/>
              </a:rPr>
              <a:t>ampia e duratura </a:t>
            </a:r>
            <a:r>
              <a:rPr sz="1000" dirty="0">
                <a:solidFill>
                  <a:srgbClr val="666666"/>
                </a:solidFill>
                <a:latin typeface="Times New Roman"/>
                <a:cs typeface="Times New Roman"/>
              </a:rPr>
              <a:t>crescita dei </a:t>
            </a:r>
            <a:r>
              <a:rPr sz="1000" spc="-5" dirty="0">
                <a:solidFill>
                  <a:srgbClr val="666666"/>
                </a:solidFill>
                <a:latin typeface="Times New Roman"/>
                <a:cs typeface="Times New Roman"/>
              </a:rPr>
              <a:t>nostri</a:t>
            </a:r>
            <a:r>
              <a:rPr sz="1000" spc="150" dirty="0">
                <a:solidFill>
                  <a:srgbClr val="666666"/>
                </a:solidFill>
                <a:latin typeface="Times New Roman"/>
                <a:cs typeface="Times New Roman"/>
              </a:rPr>
              <a:t> </a:t>
            </a:r>
            <a:r>
              <a:rPr sz="1000" spc="-5" dirty="0">
                <a:solidFill>
                  <a:srgbClr val="666666"/>
                </a:solidFill>
                <a:latin typeface="Times New Roman"/>
                <a:cs typeface="Times New Roman"/>
              </a:rPr>
              <a:t>territori”.</a:t>
            </a:r>
            <a:endParaRPr sz="1000">
              <a:latin typeface="Times New Roman"/>
              <a:cs typeface="Times New Roman"/>
            </a:endParaRPr>
          </a:p>
          <a:p>
            <a:pPr>
              <a:lnSpc>
                <a:spcPct val="100000"/>
              </a:lnSpc>
            </a:pPr>
            <a:endParaRPr sz="1300">
              <a:latin typeface="Times New Roman"/>
              <a:cs typeface="Times New Roman"/>
            </a:endParaRPr>
          </a:p>
          <a:p>
            <a:pPr marL="2628265" marR="5080">
              <a:lnSpc>
                <a:spcPct val="125099"/>
              </a:lnSpc>
              <a:spcBef>
                <a:spcPts val="5"/>
              </a:spcBef>
            </a:pPr>
            <a:r>
              <a:rPr sz="1000" spc="-5" dirty="0">
                <a:solidFill>
                  <a:srgbClr val="666666"/>
                </a:solidFill>
                <a:latin typeface="Times New Roman"/>
                <a:cs typeface="Times New Roman"/>
              </a:rPr>
              <a:t>L’importanza sociale e culturale della manifestazione è quest’anno  testimoniata anche dalla media partnership della RAI. Che il servizio  pubblico riconosca il valore educativo </a:t>
            </a:r>
            <a:r>
              <a:rPr sz="1000" spc="5" dirty="0">
                <a:solidFill>
                  <a:srgbClr val="666666"/>
                </a:solidFill>
                <a:latin typeface="Times New Roman"/>
                <a:cs typeface="Times New Roman"/>
              </a:rPr>
              <a:t>del </a:t>
            </a:r>
            <a:r>
              <a:rPr sz="1000" spc="-5" dirty="0">
                <a:solidFill>
                  <a:srgbClr val="666666"/>
                </a:solidFill>
                <a:latin typeface="Times New Roman"/>
                <a:cs typeface="Times New Roman"/>
              </a:rPr>
              <a:t>Festival </a:t>
            </a:r>
            <a:r>
              <a:rPr sz="1000" dirty="0">
                <a:solidFill>
                  <a:srgbClr val="666666"/>
                </a:solidFill>
                <a:latin typeface="Times New Roman"/>
                <a:cs typeface="Times New Roman"/>
              </a:rPr>
              <a:t>per </a:t>
            </a:r>
            <a:r>
              <a:rPr sz="1000" spc="-5" dirty="0">
                <a:solidFill>
                  <a:srgbClr val="666666"/>
                </a:solidFill>
                <a:latin typeface="Times New Roman"/>
                <a:cs typeface="Times New Roman"/>
              </a:rPr>
              <a:t>i giovani è </a:t>
            </a:r>
            <a:r>
              <a:rPr sz="1000" spc="-10" dirty="0">
                <a:solidFill>
                  <a:srgbClr val="666666"/>
                </a:solidFill>
                <a:latin typeface="Times New Roman"/>
                <a:cs typeface="Times New Roman"/>
              </a:rPr>
              <a:t>un  </a:t>
            </a:r>
            <a:r>
              <a:rPr sz="1000" spc="-5" dirty="0">
                <a:solidFill>
                  <a:srgbClr val="666666"/>
                </a:solidFill>
                <a:latin typeface="Times New Roman"/>
                <a:cs typeface="Times New Roman"/>
              </a:rPr>
              <a:t>contributo particolarmente significativo al</a:t>
            </a:r>
            <a:r>
              <a:rPr sz="1000" spc="35" dirty="0">
                <a:solidFill>
                  <a:srgbClr val="666666"/>
                </a:solidFill>
                <a:latin typeface="Times New Roman"/>
                <a:cs typeface="Times New Roman"/>
              </a:rPr>
              <a:t> </a:t>
            </a:r>
            <a:r>
              <a:rPr sz="1000" spc="-5" dirty="0">
                <a:solidFill>
                  <a:srgbClr val="666666"/>
                </a:solidFill>
                <a:latin typeface="Times New Roman"/>
                <a:cs typeface="Times New Roman"/>
              </a:rPr>
              <a:t>rafforzamento</a:t>
            </a:r>
            <a:endParaRPr sz="1000">
              <a:latin typeface="Times New Roman"/>
              <a:cs typeface="Times New Roman"/>
            </a:endParaRPr>
          </a:p>
          <a:p>
            <a:pPr marL="2628265">
              <a:lnSpc>
                <a:spcPct val="100000"/>
              </a:lnSpc>
              <a:spcBef>
                <a:spcPts val="300"/>
              </a:spcBef>
            </a:pPr>
            <a:r>
              <a:rPr sz="1000" spc="-5" dirty="0">
                <a:solidFill>
                  <a:srgbClr val="666666"/>
                </a:solidFill>
                <a:latin typeface="Times New Roman"/>
                <a:cs typeface="Times New Roman"/>
              </a:rPr>
              <a:t>dell’iniziativa.</a:t>
            </a:r>
            <a:endParaRPr sz="1000">
              <a:latin typeface="Times New Roman"/>
              <a:cs typeface="Times New Roman"/>
            </a:endParaRPr>
          </a:p>
          <a:p>
            <a:pPr>
              <a:lnSpc>
                <a:spcPct val="100000"/>
              </a:lnSpc>
            </a:pPr>
            <a:endParaRPr sz="1300">
              <a:latin typeface="Times New Roman"/>
              <a:cs typeface="Times New Roman"/>
            </a:endParaRPr>
          </a:p>
          <a:p>
            <a:pPr marL="2628265" marR="53975">
              <a:lnSpc>
                <a:spcPct val="125000"/>
              </a:lnSpc>
              <a:spcBef>
                <a:spcPts val="5"/>
              </a:spcBef>
            </a:pPr>
            <a:r>
              <a:rPr sz="1000" spc="-5" dirty="0">
                <a:solidFill>
                  <a:srgbClr val="666666"/>
                </a:solidFill>
                <a:latin typeface="Times New Roman"/>
                <a:cs typeface="Times New Roman"/>
              </a:rPr>
              <a:t>Oltre </a:t>
            </a:r>
            <a:r>
              <a:rPr sz="1000" dirty="0">
                <a:solidFill>
                  <a:srgbClr val="666666"/>
                </a:solidFill>
                <a:latin typeface="Times New Roman"/>
                <a:cs typeface="Times New Roman"/>
              </a:rPr>
              <a:t>80 </a:t>
            </a:r>
            <a:r>
              <a:rPr sz="1000" spc="-5" dirty="0">
                <a:solidFill>
                  <a:srgbClr val="666666"/>
                </a:solidFill>
                <a:latin typeface="Times New Roman"/>
                <a:cs typeface="Times New Roman"/>
              </a:rPr>
              <a:t>gli eventi culturali </a:t>
            </a:r>
            <a:r>
              <a:rPr sz="1000" dirty="0">
                <a:solidFill>
                  <a:srgbClr val="666666"/>
                </a:solidFill>
                <a:latin typeface="Times New Roman"/>
                <a:cs typeface="Times New Roman"/>
              </a:rPr>
              <a:t>che </a:t>
            </a:r>
            <a:r>
              <a:rPr sz="1000" spc="-5" dirty="0">
                <a:solidFill>
                  <a:srgbClr val="666666"/>
                </a:solidFill>
                <a:latin typeface="Times New Roman"/>
                <a:cs typeface="Times New Roman"/>
              </a:rPr>
              <a:t>si svolgeranno in tutta la penisola in  </a:t>
            </a:r>
            <a:r>
              <a:rPr sz="1000" dirty="0">
                <a:solidFill>
                  <a:srgbClr val="666666"/>
                </a:solidFill>
                <a:latin typeface="Times New Roman"/>
                <a:cs typeface="Times New Roman"/>
              </a:rPr>
              <a:t>60 </a:t>
            </a:r>
            <a:r>
              <a:rPr sz="1000" spc="-5" dirty="0">
                <a:solidFill>
                  <a:srgbClr val="666666"/>
                </a:solidFill>
                <a:latin typeface="Times New Roman"/>
                <a:cs typeface="Times New Roman"/>
              </a:rPr>
              <a:t>città. I laboratori e le altre attività </a:t>
            </a:r>
            <a:r>
              <a:rPr sz="1000" dirty="0">
                <a:solidFill>
                  <a:srgbClr val="666666"/>
                </a:solidFill>
                <a:latin typeface="Times New Roman"/>
                <a:cs typeface="Times New Roman"/>
              </a:rPr>
              <a:t>proposte, </a:t>
            </a:r>
            <a:r>
              <a:rPr sz="1000" spc="-5" dirty="0">
                <a:solidFill>
                  <a:srgbClr val="666666"/>
                </a:solidFill>
                <a:latin typeface="Times New Roman"/>
                <a:cs typeface="Times New Roman"/>
              </a:rPr>
              <a:t>coordinati dalle  banche con la collaborazione </a:t>
            </a:r>
            <a:r>
              <a:rPr sz="1000" dirty="0">
                <a:solidFill>
                  <a:srgbClr val="666666"/>
                </a:solidFill>
                <a:latin typeface="Times New Roman"/>
                <a:cs typeface="Times New Roman"/>
              </a:rPr>
              <a:t>di </a:t>
            </a:r>
            <a:r>
              <a:rPr sz="1000" spc="-5" dirty="0">
                <a:solidFill>
                  <a:srgbClr val="666666"/>
                </a:solidFill>
                <a:latin typeface="Times New Roman"/>
                <a:cs typeface="Times New Roman"/>
              </a:rPr>
              <a:t>scuole, </a:t>
            </a:r>
            <a:r>
              <a:rPr sz="1000" spc="-10" dirty="0">
                <a:solidFill>
                  <a:srgbClr val="666666"/>
                </a:solidFill>
                <a:latin typeface="Times New Roman"/>
                <a:cs typeface="Times New Roman"/>
              </a:rPr>
              <a:t>musei, </a:t>
            </a:r>
            <a:r>
              <a:rPr sz="1000" spc="-5" dirty="0">
                <a:solidFill>
                  <a:srgbClr val="666666"/>
                </a:solidFill>
                <a:latin typeface="Times New Roman"/>
                <a:cs typeface="Times New Roman"/>
              </a:rPr>
              <a:t>biblioteche e  </a:t>
            </a:r>
            <a:r>
              <a:rPr sz="1000" dirty="0">
                <a:solidFill>
                  <a:srgbClr val="666666"/>
                </a:solidFill>
                <a:latin typeface="Times New Roman"/>
                <a:cs typeface="Times New Roman"/>
              </a:rPr>
              <a:t>operatori </a:t>
            </a:r>
            <a:r>
              <a:rPr sz="1000" spc="-5" dirty="0">
                <a:solidFill>
                  <a:srgbClr val="666666"/>
                </a:solidFill>
                <a:latin typeface="Times New Roman"/>
                <a:cs typeface="Times New Roman"/>
              </a:rPr>
              <a:t>culturali, si svilupperanno attorno ad </a:t>
            </a:r>
            <a:r>
              <a:rPr sz="1000" spc="-10" dirty="0">
                <a:solidFill>
                  <a:srgbClr val="666666"/>
                </a:solidFill>
                <a:latin typeface="Times New Roman"/>
                <a:cs typeface="Times New Roman"/>
              </a:rPr>
              <a:t>un </a:t>
            </a:r>
            <a:r>
              <a:rPr sz="1000" spc="-5" dirty="0">
                <a:solidFill>
                  <a:srgbClr val="666666"/>
                </a:solidFill>
                <a:latin typeface="Times New Roman"/>
                <a:cs typeface="Times New Roman"/>
              </a:rPr>
              <a:t>unico tema  ispiratore, declinato </a:t>
            </a:r>
            <a:r>
              <a:rPr sz="1000" dirty="0">
                <a:solidFill>
                  <a:srgbClr val="666666"/>
                </a:solidFill>
                <a:latin typeface="Times New Roman"/>
                <a:cs typeface="Times New Roman"/>
              </a:rPr>
              <a:t>da </a:t>
            </a:r>
            <a:r>
              <a:rPr sz="1000" spc="-5" dirty="0">
                <a:solidFill>
                  <a:srgbClr val="666666"/>
                </a:solidFill>
                <a:latin typeface="Times New Roman"/>
                <a:cs typeface="Times New Roman"/>
              </a:rPr>
              <a:t>ciascuna realtà con strumenti diversi e </a:t>
            </a:r>
            <a:r>
              <a:rPr sz="1000" dirty="0">
                <a:solidFill>
                  <a:srgbClr val="666666"/>
                </a:solidFill>
                <a:latin typeface="Times New Roman"/>
                <a:cs typeface="Times New Roman"/>
              </a:rPr>
              <a:t>da  </a:t>
            </a:r>
            <a:r>
              <a:rPr sz="1000" spc="-5" dirty="0">
                <a:solidFill>
                  <a:srgbClr val="666666"/>
                </a:solidFill>
                <a:latin typeface="Times New Roman"/>
                <a:cs typeface="Times New Roman"/>
              </a:rPr>
              <a:t>punti </a:t>
            </a:r>
            <a:r>
              <a:rPr sz="1000" dirty="0">
                <a:solidFill>
                  <a:srgbClr val="666666"/>
                </a:solidFill>
                <a:latin typeface="Times New Roman"/>
                <a:cs typeface="Times New Roman"/>
              </a:rPr>
              <a:t>di </a:t>
            </a:r>
            <a:r>
              <a:rPr sz="1000" spc="-5" dirty="0">
                <a:solidFill>
                  <a:srgbClr val="666666"/>
                </a:solidFill>
                <a:latin typeface="Times New Roman"/>
                <a:cs typeface="Times New Roman"/>
              </a:rPr>
              <a:t>vista differenti, alla </a:t>
            </a:r>
            <a:r>
              <a:rPr sz="1000" dirty="0">
                <a:solidFill>
                  <a:srgbClr val="666666"/>
                </a:solidFill>
                <a:latin typeface="Times New Roman"/>
                <a:cs typeface="Times New Roman"/>
              </a:rPr>
              <a:t>luce </a:t>
            </a:r>
            <a:r>
              <a:rPr sz="1000" spc="-5" dirty="0">
                <a:solidFill>
                  <a:srgbClr val="666666"/>
                </a:solidFill>
                <a:latin typeface="Times New Roman"/>
                <a:cs typeface="Times New Roman"/>
              </a:rPr>
              <a:t>delle proprie specificità e </a:t>
            </a:r>
            <a:r>
              <a:rPr sz="1000" dirty="0">
                <a:solidFill>
                  <a:srgbClr val="666666"/>
                </a:solidFill>
                <a:latin typeface="Times New Roman"/>
                <a:cs typeface="Times New Roman"/>
              </a:rPr>
              <a:t>di </a:t>
            </a:r>
            <a:r>
              <a:rPr sz="1000" spc="-5" dirty="0">
                <a:solidFill>
                  <a:srgbClr val="666666"/>
                </a:solidFill>
                <a:latin typeface="Times New Roman"/>
                <a:cs typeface="Times New Roman"/>
              </a:rPr>
              <a:t>quelle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territorio </a:t>
            </a:r>
            <a:r>
              <a:rPr sz="1000" dirty="0">
                <a:solidFill>
                  <a:srgbClr val="666666"/>
                </a:solidFill>
                <a:latin typeface="Times New Roman"/>
                <a:cs typeface="Times New Roman"/>
              </a:rPr>
              <a:t>di</a:t>
            </a:r>
            <a:r>
              <a:rPr sz="1000" spc="-15" dirty="0">
                <a:solidFill>
                  <a:srgbClr val="666666"/>
                </a:solidFill>
                <a:latin typeface="Times New Roman"/>
                <a:cs typeface="Times New Roman"/>
              </a:rPr>
              <a:t> </a:t>
            </a:r>
            <a:r>
              <a:rPr sz="1000" spc="-5" dirty="0">
                <a:solidFill>
                  <a:srgbClr val="666666"/>
                </a:solidFill>
                <a:latin typeface="Times New Roman"/>
                <a:cs typeface="Times New Roman"/>
              </a:rPr>
              <a:t>appartenenza.</a:t>
            </a:r>
            <a:endParaRPr sz="1000">
              <a:latin typeface="Times New Roman"/>
              <a:cs typeface="Times New Roman"/>
            </a:endParaRPr>
          </a:p>
          <a:p>
            <a:pPr>
              <a:lnSpc>
                <a:spcPct val="100000"/>
              </a:lnSpc>
              <a:spcBef>
                <a:spcPts val="5"/>
              </a:spcBef>
            </a:pPr>
            <a:endParaRPr sz="1300">
              <a:latin typeface="Times New Roman"/>
              <a:cs typeface="Times New Roman"/>
            </a:endParaRPr>
          </a:p>
          <a:p>
            <a:pPr marL="12700" marR="146685">
              <a:lnSpc>
                <a:spcPct val="125000"/>
              </a:lnSpc>
            </a:pPr>
            <a:r>
              <a:rPr sz="1000" spc="-5" dirty="0">
                <a:solidFill>
                  <a:srgbClr val="666666"/>
                </a:solidFill>
                <a:latin typeface="Times New Roman"/>
                <a:cs typeface="Times New Roman"/>
              </a:rPr>
              <a:t>Per questa seconda edizione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Festival è stato scelto come filo conduttore ideale </a:t>
            </a:r>
            <a:r>
              <a:rPr sz="1000" dirty="0">
                <a:solidFill>
                  <a:srgbClr val="666666"/>
                </a:solidFill>
                <a:latin typeface="Times New Roman"/>
                <a:cs typeface="Times New Roman"/>
              </a:rPr>
              <a:t>di </a:t>
            </a:r>
            <a:r>
              <a:rPr sz="1000" spc="-5" dirty="0">
                <a:solidFill>
                  <a:srgbClr val="666666"/>
                </a:solidFill>
                <a:latin typeface="Times New Roman"/>
                <a:cs typeface="Times New Roman"/>
              </a:rPr>
              <a:t>tutte le iniziative “L’alfabeto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Mondo”. </a:t>
            </a:r>
            <a:r>
              <a:rPr sz="1000" dirty="0">
                <a:solidFill>
                  <a:srgbClr val="666666"/>
                </a:solidFill>
                <a:latin typeface="Times New Roman"/>
                <a:cs typeface="Times New Roman"/>
              </a:rPr>
              <a:t>Trarre </a:t>
            </a:r>
            <a:r>
              <a:rPr sz="1000" spc="-5" dirty="0">
                <a:solidFill>
                  <a:srgbClr val="666666"/>
                </a:solidFill>
                <a:latin typeface="Times New Roman"/>
                <a:cs typeface="Times New Roman"/>
              </a:rPr>
              <a:t>ispirazione dalla natura, dall’opera dell’uomo e dalle proprie emozioni, </a:t>
            </a:r>
            <a:r>
              <a:rPr sz="1000" dirty="0">
                <a:solidFill>
                  <a:srgbClr val="666666"/>
                </a:solidFill>
                <a:latin typeface="Times New Roman"/>
                <a:cs typeface="Times New Roman"/>
              </a:rPr>
              <a:t>imparare </a:t>
            </a:r>
            <a:r>
              <a:rPr sz="1000" spc="-5" dirty="0">
                <a:solidFill>
                  <a:srgbClr val="666666"/>
                </a:solidFill>
                <a:latin typeface="Times New Roman"/>
                <a:cs typeface="Times New Roman"/>
              </a:rPr>
              <a:t>a riconoscere e</a:t>
            </a:r>
            <a:r>
              <a:rPr sz="1000" spc="204" dirty="0">
                <a:solidFill>
                  <a:srgbClr val="666666"/>
                </a:solidFill>
                <a:latin typeface="Times New Roman"/>
                <a:cs typeface="Times New Roman"/>
              </a:rPr>
              <a:t> </a:t>
            </a:r>
            <a:r>
              <a:rPr sz="1000" spc="-5" dirty="0">
                <a:solidFill>
                  <a:srgbClr val="666666"/>
                </a:solidFill>
                <a:latin typeface="Times New Roman"/>
                <a:cs typeface="Times New Roman"/>
              </a:rPr>
              <a:t>a</a:t>
            </a:r>
            <a:endParaRPr sz="1000">
              <a:latin typeface="Times New Roman"/>
              <a:cs typeface="Times New Roman"/>
            </a:endParaRPr>
          </a:p>
          <a:p>
            <a:pPr marL="12700" marR="36830">
              <a:lnSpc>
                <a:spcPct val="125000"/>
              </a:lnSpc>
            </a:pPr>
            <a:r>
              <a:rPr sz="1000" spc="-5" dirty="0">
                <a:solidFill>
                  <a:srgbClr val="666666"/>
                </a:solidFill>
                <a:latin typeface="Times New Roman"/>
                <a:cs typeface="Times New Roman"/>
              </a:rPr>
              <a:t>leggere i segni intorno a noi, spostare il punto d’osservazione e reinterpretare le situazioni e i loro significati, capire  </a:t>
            </a:r>
            <a:r>
              <a:rPr sz="1000" spc="-10" dirty="0">
                <a:solidFill>
                  <a:srgbClr val="666666"/>
                </a:solidFill>
                <a:latin typeface="Times New Roman"/>
                <a:cs typeface="Times New Roman"/>
              </a:rPr>
              <a:t>come </a:t>
            </a:r>
            <a:r>
              <a:rPr sz="1000" spc="-5" dirty="0">
                <a:solidFill>
                  <a:srgbClr val="666666"/>
                </a:solidFill>
                <a:latin typeface="Times New Roman"/>
                <a:cs typeface="Times New Roman"/>
              </a:rPr>
              <a:t>nasce </a:t>
            </a:r>
            <a:r>
              <a:rPr sz="1000" dirty="0">
                <a:solidFill>
                  <a:srgbClr val="666666"/>
                </a:solidFill>
                <a:latin typeface="Times New Roman"/>
                <a:cs typeface="Times New Roman"/>
              </a:rPr>
              <a:t>il </a:t>
            </a:r>
            <a:r>
              <a:rPr sz="1000" spc="-5" dirty="0">
                <a:solidFill>
                  <a:srgbClr val="666666"/>
                </a:solidFill>
                <a:latin typeface="Times New Roman"/>
                <a:cs typeface="Times New Roman"/>
              </a:rPr>
              <a:t>racconto, </a:t>
            </a:r>
            <a:r>
              <a:rPr sz="1000" spc="-10" dirty="0">
                <a:solidFill>
                  <a:srgbClr val="666666"/>
                </a:solidFill>
                <a:latin typeface="Times New Roman"/>
                <a:cs typeface="Times New Roman"/>
              </a:rPr>
              <a:t>come </a:t>
            </a:r>
            <a:r>
              <a:rPr sz="1000" spc="-5" dirty="0">
                <a:solidFill>
                  <a:srgbClr val="666666"/>
                </a:solidFill>
                <a:latin typeface="Times New Roman"/>
                <a:cs typeface="Times New Roman"/>
              </a:rPr>
              <a:t>si forma e con quali linguaggi e strumenti si può declinare, condividerlo </a:t>
            </a:r>
            <a:r>
              <a:rPr sz="1000" spc="15" dirty="0">
                <a:solidFill>
                  <a:srgbClr val="666666"/>
                </a:solidFill>
                <a:latin typeface="Times New Roman"/>
                <a:cs typeface="Times New Roman"/>
              </a:rPr>
              <a:t>per </a:t>
            </a:r>
            <a:r>
              <a:rPr sz="1000" spc="-5" dirty="0">
                <a:solidFill>
                  <a:srgbClr val="666666"/>
                </a:solidFill>
                <a:latin typeface="Times New Roman"/>
                <a:cs typeface="Times New Roman"/>
              </a:rPr>
              <a:t>generare </a:t>
            </a:r>
            <a:r>
              <a:rPr sz="1000" dirty="0">
                <a:solidFill>
                  <a:srgbClr val="666666"/>
                </a:solidFill>
                <a:latin typeface="Times New Roman"/>
                <a:cs typeface="Times New Roman"/>
              </a:rPr>
              <a:t>poi  </a:t>
            </a:r>
            <a:r>
              <a:rPr sz="1000" spc="-5" dirty="0">
                <a:solidFill>
                  <a:srgbClr val="666666"/>
                </a:solidFill>
                <a:latin typeface="Times New Roman"/>
                <a:cs typeface="Times New Roman"/>
              </a:rPr>
              <a:t>altre infinite narrazioni, ecco </a:t>
            </a:r>
            <a:r>
              <a:rPr sz="1000" dirty="0">
                <a:solidFill>
                  <a:srgbClr val="666666"/>
                </a:solidFill>
                <a:latin typeface="Times New Roman"/>
                <a:cs typeface="Times New Roman"/>
              </a:rPr>
              <a:t>la </a:t>
            </a:r>
            <a:r>
              <a:rPr sz="1000" spc="-5" dirty="0">
                <a:solidFill>
                  <a:srgbClr val="666666"/>
                </a:solidFill>
                <a:latin typeface="Times New Roman"/>
                <a:cs typeface="Times New Roman"/>
              </a:rPr>
              <a:t>sfida </a:t>
            </a:r>
            <a:r>
              <a:rPr sz="1000" dirty="0">
                <a:solidFill>
                  <a:srgbClr val="666666"/>
                </a:solidFill>
                <a:latin typeface="Times New Roman"/>
                <a:cs typeface="Times New Roman"/>
              </a:rPr>
              <a:t>di </a:t>
            </a:r>
            <a:r>
              <a:rPr sz="1000" spc="-5" dirty="0">
                <a:solidFill>
                  <a:srgbClr val="666666"/>
                </a:solidFill>
                <a:latin typeface="Times New Roman"/>
                <a:cs typeface="Times New Roman"/>
              </a:rPr>
              <a:t>quest’anno. </a:t>
            </a:r>
            <a:r>
              <a:rPr sz="1000" dirty="0">
                <a:solidFill>
                  <a:srgbClr val="666666"/>
                </a:solidFill>
                <a:latin typeface="Times New Roman"/>
                <a:cs typeface="Times New Roman"/>
              </a:rPr>
              <a:t>Un </a:t>
            </a:r>
            <a:r>
              <a:rPr sz="1000" spc="-5" dirty="0">
                <a:solidFill>
                  <a:srgbClr val="666666"/>
                </a:solidFill>
                <a:latin typeface="Times New Roman"/>
                <a:cs typeface="Times New Roman"/>
              </a:rPr>
              <a:t>tema estremamente attuale se si considera che, anche grazie alle  nuove tecnologie, raccontare e raccontarsi è </a:t>
            </a:r>
            <a:r>
              <a:rPr sz="1000" spc="-10" dirty="0">
                <a:solidFill>
                  <a:srgbClr val="666666"/>
                </a:solidFill>
                <a:latin typeface="Times New Roman"/>
                <a:cs typeface="Times New Roman"/>
              </a:rPr>
              <a:t>oggi </a:t>
            </a:r>
            <a:r>
              <a:rPr sz="1000" spc="-5" dirty="0">
                <a:solidFill>
                  <a:srgbClr val="666666"/>
                </a:solidFill>
                <a:latin typeface="Times New Roman"/>
                <a:cs typeface="Times New Roman"/>
              </a:rPr>
              <a:t>un’attività che ci coinvolge sempre più. </a:t>
            </a:r>
            <a:r>
              <a:rPr sz="1000" spc="-10" dirty="0">
                <a:solidFill>
                  <a:srgbClr val="666666"/>
                </a:solidFill>
                <a:latin typeface="Times New Roman"/>
                <a:cs typeface="Times New Roman"/>
              </a:rPr>
              <a:t>La </a:t>
            </a:r>
            <a:r>
              <a:rPr sz="1000" dirty="0">
                <a:solidFill>
                  <a:srgbClr val="666666"/>
                </a:solidFill>
                <a:latin typeface="Times New Roman"/>
                <a:cs typeface="Times New Roman"/>
              </a:rPr>
              <a:t>proposta del </a:t>
            </a:r>
            <a:r>
              <a:rPr sz="1000" spc="-5" dirty="0">
                <a:solidFill>
                  <a:srgbClr val="666666"/>
                </a:solidFill>
                <a:latin typeface="Times New Roman"/>
                <a:cs typeface="Times New Roman"/>
              </a:rPr>
              <a:t>Festival è  quindi quella </a:t>
            </a:r>
            <a:r>
              <a:rPr sz="1000" dirty="0">
                <a:solidFill>
                  <a:srgbClr val="666666"/>
                </a:solidFill>
                <a:latin typeface="Times New Roman"/>
                <a:cs typeface="Times New Roman"/>
              </a:rPr>
              <a:t>di </a:t>
            </a:r>
            <a:r>
              <a:rPr sz="1000" spc="-5" dirty="0">
                <a:solidFill>
                  <a:srgbClr val="666666"/>
                </a:solidFill>
                <a:latin typeface="Times New Roman"/>
                <a:cs typeface="Times New Roman"/>
              </a:rPr>
              <a:t>creare </a:t>
            </a:r>
            <a:r>
              <a:rPr sz="1000" dirty="0">
                <a:solidFill>
                  <a:srgbClr val="666666"/>
                </a:solidFill>
                <a:latin typeface="Times New Roman"/>
                <a:cs typeface="Times New Roman"/>
              </a:rPr>
              <a:t>dei </a:t>
            </a:r>
            <a:r>
              <a:rPr sz="1000" spc="-5" dirty="0">
                <a:solidFill>
                  <a:srgbClr val="666666"/>
                </a:solidFill>
                <a:latin typeface="Times New Roman"/>
                <a:cs typeface="Times New Roman"/>
              </a:rPr>
              <a:t>percorsi </a:t>
            </a:r>
            <a:r>
              <a:rPr sz="1000" dirty="0">
                <a:solidFill>
                  <a:srgbClr val="666666"/>
                </a:solidFill>
                <a:latin typeface="Times New Roman"/>
                <a:cs typeface="Times New Roman"/>
              </a:rPr>
              <a:t>per </a:t>
            </a:r>
            <a:r>
              <a:rPr sz="1000" spc="-5" dirty="0">
                <a:solidFill>
                  <a:srgbClr val="666666"/>
                </a:solidFill>
                <a:latin typeface="Times New Roman"/>
                <a:cs typeface="Times New Roman"/>
              </a:rPr>
              <a:t>stimolare </a:t>
            </a:r>
            <a:r>
              <a:rPr sz="1000" spc="-10" dirty="0">
                <a:solidFill>
                  <a:srgbClr val="666666"/>
                </a:solidFill>
                <a:latin typeface="Times New Roman"/>
                <a:cs typeface="Times New Roman"/>
              </a:rPr>
              <a:t>un </a:t>
            </a:r>
            <a:r>
              <a:rPr sz="1000" spc="-5" dirty="0">
                <a:solidFill>
                  <a:srgbClr val="666666"/>
                </a:solidFill>
                <a:latin typeface="Times New Roman"/>
                <a:cs typeface="Times New Roman"/>
              </a:rPr>
              <a:t>approccio consapevole, pur rispettando la massima libertà  espressiva </a:t>
            </a:r>
            <a:r>
              <a:rPr sz="1000" dirty="0">
                <a:solidFill>
                  <a:srgbClr val="666666"/>
                </a:solidFill>
                <a:latin typeface="Times New Roman"/>
                <a:cs typeface="Times New Roman"/>
              </a:rPr>
              <a:t>dei </a:t>
            </a:r>
            <a:r>
              <a:rPr sz="1000" spc="-5" dirty="0">
                <a:solidFill>
                  <a:srgbClr val="666666"/>
                </a:solidFill>
                <a:latin typeface="Times New Roman"/>
                <a:cs typeface="Times New Roman"/>
              </a:rPr>
              <a:t>bambini e </a:t>
            </a:r>
            <a:r>
              <a:rPr sz="1000" dirty="0">
                <a:solidFill>
                  <a:srgbClr val="666666"/>
                </a:solidFill>
                <a:latin typeface="Times New Roman"/>
                <a:cs typeface="Times New Roman"/>
              </a:rPr>
              <a:t>dei</a:t>
            </a:r>
            <a:r>
              <a:rPr sz="1000" spc="5" dirty="0">
                <a:solidFill>
                  <a:srgbClr val="666666"/>
                </a:solidFill>
                <a:latin typeface="Times New Roman"/>
                <a:cs typeface="Times New Roman"/>
              </a:rPr>
              <a:t> </a:t>
            </a:r>
            <a:r>
              <a:rPr sz="1000" spc="-5" dirty="0">
                <a:solidFill>
                  <a:srgbClr val="666666"/>
                </a:solidFill>
                <a:latin typeface="Times New Roman"/>
                <a:cs typeface="Times New Roman"/>
              </a:rPr>
              <a:t>ragazzi.</a:t>
            </a:r>
            <a:endParaRPr sz="1000">
              <a:latin typeface="Times New Roman"/>
              <a:cs typeface="Times New Roman"/>
            </a:endParaRPr>
          </a:p>
          <a:p>
            <a:pPr>
              <a:lnSpc>
                <a:spcPct val="100000"/>
              </a:lnSpc>
              <a:spcBef>
                <a:spcPts val="15"/>
              </a:spcBef>
            </a:pPr>
            <a:endParaRPr sz="1550">
              <a:latin typeface="Times New Roman"/>
              <a:cs typeface="Times New Roman"/>
            </a:endParaRPr>
          </a:p>
          <a:p>
            <a:pPr marL="2475865">
              <a:lnSpc>
                <a:spcPct val="100000"/>
              </a:lnSpc>
              <a:spcBef>
                <a:spcPts val="5"/>
              </a:spcBef>
            </a:pPr>
            <a:r>
              <a:rPr sz="1000" spc="-10" dirty="0">
                <a:solidFill>
                  <a:srgbClr val="666666"/>
                </a:solidFill>
                <a:latin typeface="Times New Roman"/>
                <a:cs typeface="Times New Roman"/>
              </a:rPr>
              <a:t>Due </a:t>
            </a:r>
            <a:r>
              <a:rPr sz="1000" spc="-5" dirty="0">
                <a:solidFill>
                  <a:srgbClr val="666666"/>
                </a:solidFill>
                <a:latin typeface="Times New Roman"/>
                <a:cs typeface="Times New Roman"/>
              </a:rPr>
              <a:t>avvenimenti quest’anno affiancheranno il</a:t>
            </a:r>
            <a:r>
              <a:rPr sz="1000" spc="25" dirty="0">
                <a:solidFill>
                  <a:srgbClr val="666666"/>
                </a:solidFill>
                <a:latin typeface="Times New Roman"/>
                <a:cs typeface="Times New Roman"/>
              </a:rPr>
              <a:t> </a:t>
            </a:r>
            <a:r>
              <a:rPr sz="1000" spc="-5" dirty="0">
                <a:solidFill>
                  <a:srgbClr val="666666"/>
                </a:solidFill>
                <a:latin typeface="Times New Roman"/>
                <a:cs typeface="Times New Roman"/>
              </a:rPr>
              <a:t>Festival.</a:t>
            </a:r>
            <a:endParaRPr sz="1000">
              <a:latin typeface="Times New Roman"/>
              <a:cs typeface="Times New Roman"/>
            </a:endParaRPr>
          </a:p>
          <a:p>
            <a:pPr>
              <a:lnSpc>
                <a:spcPct val="100000"/>
              </a:lnSpc>
            </a:pPr>
            <a:endParaRPr sz="1300">
              <a:latin typeface="Times New Roman"/>
              <a:cs typeface="Times New Roman"/>
            </a:endParaRPr>
          </a:p>
          <a:p>
            <a:pPr marL="2475865" marR="132080">
              <a:lnSpc>
                <a:spcPct val="125000"/>
              </a:lnSpc>
              <a:spcBef>
                <a:spcPts val="5"/>
              </a:spcBef>
            </a:pPr>
            <a:r>
              <a:rPr sz="1000" spc="-10" dirty="0">
                <a:solidFill>
                  <a:srgbClr val="666666"/>
                </a:solidFill>
                <a:latin typeface="Times New Roman"/>
                <a:cs typeface="Times New Roman"/>
              </a:rPr>
              <a:t>“</a:t>
            </a:r>
            <a:r>
              <a:rPr sz="1000" i="1" spc="-10" dirty="0">
                <a:solidFill>
                  <a:srgbClr val="2876B5"/>
                </a:solidFill>
                <a:latin typeface="Times New Roman"/>
                <a:cs typeface="Times New Roman"/>
              </a:rPr>
              <a:t>WWW </a:t>
            </a:r>
            <a:r>
              <a:rPr sz="1000" i="1" spc="-5" dirty="0">
                <a:solidFill>
                  <a:srgbClr val="2876B5"/>
                </a:solidFill>
                <a:latin typeface="Times New Roman"/>
                <a:cs typeface="Times New Roman"/>
              </a:rPr>
              <a:t>- </a:t>
            </a:r>
            <a:r>
              <a:rPr sz="1000" i="1" dirty="0">
                <a:solidFill>
                  <a:srgbClr val="2876B5"/>
                </a:solidFill>
                <a:latin typeface="Times New Roman"/>
                <a:cs typeface="Times New Roman"/>
              </a:rPr>
              <a:t>KnoW </a:t>
            </a:r>
            <a:r>
              <a:rPr sz="1000" i="1" spc="-5" dirty="0">
                <a:solidFill>
                  <a:srgbClr val="2876B5"/>
                </a:solidFill>
                <a:latin typeface="Times New Roman"/>
                <a:cs typeface="Times New Roman"/>
              </a:rPr>
              <a:t>the World </a:t>
            </a:r>
            <a:r>
              <a:rPr sz="1000" i="1" dirty="0">
                <a:solidFill>
                  <a:srgbClr val="2876B5"/>
                </a:solidFill>
                <a:latin typeface="Times New Roman"/>
                <a:cs typeface="Times New Roman"/>
              </a:rPr>
              <a:t>with </a:t>
            </a:r>
            <a:r>
              <a:rPr sz="1000" i="1" spc="-5" dirty="0">
                <a:solidFill>
                  <a:srgbClr val="2876B5"/>
                </a:solidFill>
                <a:latin typeface="Times New Roman"/>
                <a:cs typeface="Times New Roman"/>
              </a:rPr>
              <a:t>Words” </a:t>
            </a:r>
            <a:r>
              <a:rPr sz="1000" spc="-5" dirty="0">
                <a:solidFill>
                  <a:srgbClr val="666666"/>
                </a:solidFill>
                <a:latin typeface="Times New Roman"/>
                <a:cs typeface="Times New Roman"/>
              </a:rPr>
              <a:t>si terrà nel </a:t>
            </a:r>
            <a:r>
              <a:rPr sz="1000" spc="-10" dirty="0">
                <a:solidFill>
                  <a:srgbClr val="666666"/>
                </a:solidFill>
                <a:latin typeface="Times New Roman"/>
                <a:cs typeface="Times New Roman"/>
              </a:rPr>
              <a:t>giorno </a:t>
            </a:r>
            <a:r>
              <a:rPr sz="1000" dirty="0">
                <a:solidFill>
                  <a:srgbClr val="666666"/>
                </a:solidFill>
                <a:latin typeface="Times New Roman"/>
                <a:cs typeface="Times New Roman"/>
              </a:rPr>
              <a:t>di </a:t>
            </a:r>
            <a:r>
              <a:rPr sz="1000" spc="-5" dirty="0">
                <a:solidFill>
                  <a:srgbClr val="666666"/>
                </a:solidFill>
                <a:latin typeface="Times New Roman"/>
                <a:cs typeface="Times New Roman"/>
              </a:rPr>
              <a:t>apertura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Festival, lunedì </a:t>
            </a:r>
            <a:r>
              <a:rPr sz="1000" dirty="0">
                <a:solidFill>
                  <a:srgbClr val="666666"/>
                </a:solidFill>
                <a:latin typeface="Times New Roman"/>
                <a:cs typeface="Times New Roman"/>
              </a:rPr>
              <a:t>16 </a:t>
            </a:r>
            <a:r>
              <a:rPr sz="1000" spc="-5" dirty="0">
                <a:solidFill>
                  <a:srgbClr val="666666"/>
                </a:solidFill>
                <a:latin typeface="Times New Roman"/>
                <a:cs typeface="Times New Roman"/>
              </a:rPr>
              <a:t>marzo a Napoli. </a:t>
            </a:r>
            <a:r>
              <a:rPr sz="1000" spc="-10" dirty="0">
                <a:solidFill>
                  <a:srgbClr val="666666"/>
                </a:solidFill>
                <a:latin typeface="Times New Roman"/>
                <a:cs typeface="Times New Roman"/>
              </a:rPr>
              <a:t>Presso </a:t>
            </a:r>
            <a:r>
              <a:rPr sz="1000" spc="-5" dirty="0">
                <a:solidFill>
                  <a:srgbClr val="666666"/>
                </a:solidFill>
                <a:latin typeface="Times New Roman"/>
                <a:cs typeface="Times New Roman"/>
              </a:rPr>
              <a:t>il </a:t>
            </a:r>
            <a:r>
              <a:rPr sz="1000" spc="-10" dirty="0">
                <a:solidFill>
                  <a:srgbClr val="666666"/>
                </a:solidFill>
                <a:latin typeface="Times New Roman"/>
                <a:cs typeface="Times New Roman"/>
              </a:rPr>
              <a:t>Museo</a:t>
            </a:r>
            <a:r>
              <a:rPr sz="1000" spc="80" dirty="0">
                <a:solidFill>
                  <a:srgbClr val="666666"/>
                </a:solidFill>
                <a:latin typeface="Times New Roman"/>
                <a:cs typeface="Times New Roman"/>
              </a:rPr>
              <a:t> </a:t>
            </a:r>
            <a:r>
              <a:rPr sz="1000" spc="-5" dirty="0">
                <a:solidFill>
                  <a:srgbClr val="666666"/>
                </a:solidFill>
                <a:latin typeface="Times New Roman"/>
                <a:cs typeface="Times New Roman"/>
              </a:rPr>
              <a:t>d’Arte</a:t>
            </a:r>
            <a:endParaRPr sz="1000">
              <a:latin typeface="Times New Roman"/>
              <a:cs typeface="Times New Roman"/>
            </a:endParaRPr>
          </a:p>
          <a:p>
            <a:pPr marL="2475865" marR="6350">
              <a:lnSpc>
                <a:spcPct val="125000"/>
              </a:lnSpc>
            </a:pPr>
            <a:r>
              <a:rPr sz="1000" spc="-5" dirty="0">
                <a:solidFill>
                  <a:srgbClr val="666666"/>
                </a:solidFill>
                <a:latin typeface="Times New Roman"/>
                <a:cs typeface="Times New Roman"/>
              </a:rPr>
              <a:t>contemporanea Donnaregina (MADRE), l’artista </a:t>
            </a:r>
            <a:r>
              <a:rPr sz="1000" dirty="0">
                <a:solidFill>
                  <a:srgbClr val="666666"/>
                </a:solidFill>
                <a:latin typeface="Times New Roman"/>
                <a:cs typeface="Times New Roman"/>
              </a:rPr>
              <a:t>di </a:t>
            </a:r>
            <a:r>
              <a:rPr sz="1000" spc="-5" dirty="0">
                <a:solidFill>
                  <a:srgbClr val="666666"/>
                </a:solidFill>
                <a:latin typeface="Times New Roman"/>
                <a:cs typeface="Times New Roman"/>
              </a:rPr>
              <a:t>fama internazionale  Michelangelo Pistoletto sarà l’ospite d’eccezione </a:t>
            </a:r>
            <a:r>
              <a:rPr sz="1000" dirty="0">
                <a:solidFill>
                  <a:srgbClr val="666666"/>
                </a:solidFill>
                <a:latin typeface="Times New Roman"/>
                <a:cs typeface="Times New Roman"/>
              </a:rPr>
              <a:t>di un </a:t>
            </a:r>
            <a:r>
              <a:rPr sz="1000" spc="-5" dirty="0">
                <a:solidFill>
                  <a:srgbClr val="666666"/>
                </a:solidFill>
                <a:latin typeface="Times New Roman"/>
                <a:cs typeface="Times New Roman"/>
              </a:rPr>
              <a:t>evento</a:t>
            </a:r>
            <a:r>
              <a:rPr sz="1000" spc="50" dirty="0">
                <a:solidFill>
                  <a:srgbClr val="666666"/>
                </a:solidFill>
                <a:latin typeface="Times New Roman"/>
                <a:cs typeface="Times New Roman"/>
              </a:rPr>
              <a:t> </a:t>
            </a:r>
            <a:r>
              <a:rPr sz="1000" dirty="0">
                <a:solidFill>
                  <a:srgbClr val="666666"/>
                </a:solidFill>
                <a:latin typeface="Times New Roman"/>
                <a:cs typeface="Times New Roman"/>
              </a:rPr>
              <a:t>per</a:t>
            </a:r>
            <a:endParaRPr sz="1000">
              <a:latin typeface="Times New Roman"/>
              <a:cs typeface="Times New Roman"/>
            </a:endParaRPr>
          </a:p>
          <a:p>
            <a:pPr marL="2475865" marR="62230">
              <a:lnSpc>
                <a:spcPct val="125000"/>
              </a:lnSpc>
            </a:pPr>
            <a:r>
              <a:rPr sz="1000" spc="-5" dirty="0">
                <a:solidFill>
                  <a:srgbClr val="666666"/>
                </a:solidFill>
                <a:latin typeface="Times New Roman"/>
                <a:cs typeface="Times New Roman"/>
              </a:rPr>
              <a:t>ragazzi, a cura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Dipartimento Educazione Castello </a:t>
            </a:r>
            <a:r>
              <a:rPr sz="1000" dirty="0">
                <a:solidFill>
                  <a:srgbClr val="666666"/>
                </a:solidFill>
                <a:latin typeface="Times New Roman"/>
                <a:cs typeface="Times New Roman"/>
              </a:rPr>
              <a:t>di </a:t>
            </a:r>
            <a:r>
              <a:rPr sz="1000" spc="-5" dirty="0">
                <a:solidFill>
                  <a:srgbClr val="666666"/>
                </a:solidFill>
                <a:latin typeface="Times New Roman"/>
                <a:cs typeface="Times New Roman"/>
              </a:rPr>
              <a:t>Rivoli </a:t>
            </a:r>
            <a:r>
              <a:rPr sz="1000" spc="-10" dirty="0">
                <a:solidFill>
                  <a:srgbClr val="666666"/>
                </a:solidFill>
                <a:latin typeface="Times New Roman"/>
                <a:cs typeface="Times New Roman"/>
              </a:rPr>
              <a:t>Museo  </a:t>
            </a:r>
            <a:r>
              <a:rPr sz="1000" spc="-5" dirty="0">
                <a:solidFill>
                  <a:srgbClr val="666666"/>
                </a:solidFill>
                <a:latin typeface="Times New Roman"/>
                <a:cs typeface="Times New Roman"/>
              </a:rPr>
              <a:t>d’Arte Contemporanea </a:t>
            </a:r>
            <a:r>
              <a:rPr sz="1000" dirty="0">
                <a:solidFill>
                  <a:srgbClr val="666666"/>
                </a:solidFill>
                <a:latin typeface="Times New Roman"/>
                <a:cs typeface="Times New Roman"/>
              </a:rPr>
              <a:t>in </a:t>
            </a:r>
            <a:r>
              <a:rPr sz="1000" spc="-5" dirty="0">
                <a:solidFill>
                  <a:srgbClr val="666666"/>
                </a:solidFill>
                <a:latin typeface="Times New Roman"/>
                <a:cs typeface="Times New Roman"/>
              </a:rPr>
              <a:t>collaborazione con MADRE, e Cittadellarte  Fondazione Pistoletto. Un esempio della forza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network </a:t>
            </a:r>
            <a:r>
              <a:rPr sz="1000" dirty="0">
                <a:solidFill>
                  <a:srgbClr val="666666"/>
                </a:solidFill>
                <a:latin typeface="Times New Roman"/>
                <a:cs typeface="Times New Roman"/>
              </a:rPr>
              <a:t>tra </a:t>
            </a:r>
            <a:r>
              <a:rPr sz="1000" spc="-5" dirty="0">
                <a:solidFill>
                  <a:srgbClr val="666666"/>
                </a:solidFill>
                <a:latin typeface="Times New Roman"/>
                <a:cs typeface="Times New Roman"/>
              </a:rPr>
              <a:t>musei,  istituzioni culturali e banche accomunati </a:t>
            </a:r>
            <a:r>
              <a:rPr sz="1000" dirty="0">
                <a:solidFill>
                  <a:srgbClr val="666666"/>
                </a:solidFill>
                <a:latin typeface="Times New Roman"/>
                <a:cs typeface="Times New Roman"/>
              </a:rPr>
              <a:t>da </a:t>
            </a:r>
            <a:r>
              <a:rPr sz="1000" spc="-5" dirty="0">
                <a:solidFill>
                  <a:srgbClr val="666666"/>
                </a:solidFill>
                <a:latin typeface="Times New Roman"/>
                <a:cs typeface="Times New Roman"/>
              </a:rPr>
              <a:t>progetti e visioni condivisi  nel tempo, capacità </a:t>
            </a:r>
            <a:r>
              <a:rPr sz="1000" dirty="0">
                <a:solidFill>
                  <a:srgbClr val="666666"/>
                </a:solidFill>
                <a:latin typeface="Times New Roman"/>
                <a:cs typeface="Times New Roman"/>
              </a:rPr>
              <a:t>di </a:t>
            </a:r>
            <a:r>
              <a:rPr sz="1000" spc="-5" dirty="0">
                <a:solidFill>
                  <a:srgbClr val="666666"/>
                </a:solidFill>
                <a:latin typeface="Times New Roman"/>
                <a:cs typeface="Times New Roman"/>
              </a:rPr>
              <a:t>sinergia che il Festival della Cultura</a:t>
            </a:r>
            <a:r>
              <a:rPr sz="1000" spc="95" dirty="0">
                <a:solidFill>
                  <a:srgbClr val="666666"/>
                </a:solidFill>
                <a:latin typeface="Times New Roman"/>
                <a:cs typeface="Times New Roman"/>
              </a:rPr>
              <a:t> </a:t>
            </a:r>
            <a:r>
              <a:rPr sz="1000" spc="-5" dirty="0">
                <a:solidFill>
                  <a:srgbClr val="666666"/>
                </a:solidFill>
                <a:latin typeface="Times New Roman"/>
                <a:cs typeface="Times New Roman"/>
              </a:rPr>
              <a:t>Creativa</a:t>
            </a:r>
            <a:endParaRPr sz="1000">
              <a:latin typeface="Times New Roman"/>
              <a:cs typeface="Times New Roman"/>
            </a:endParaRPr>
          </a:p>
          <a:p>
            <a:pPr marL="12700">
              <a:lnSpc>
                <a:spcPct val="100000"/>
              </a:lnSpc>
              <a:spcBef>
                <a:spcPts val="300"/>
              </a:spcBef>
            </a:pPr>
            <a:r>
              <a:rPr sz="1000" spc="-5" dirty="0">
                <a:solidFill>
                  <a:srgbClr val="666666"/>
                </a:solidFill>
                <a:latin typeface="Times New Roman"/>
                <a:cs typeface="Times New Roman"/>
              </a:rPr>
              <a:t>incentiva.</a:t>
            </a:r>
            <a:endParaRPr sz="1000">
              <a:latin typeface="Times New Roman"/>
              <a:cs typeface="Times New Roman"/>
            </a:endParaRPr>
          </a:p>
        </p:txBody>
      </p:sp>
      <p:sp>
        <p:nvSpPr>
          <p:cNvPr id="5" name="object 5"/>
          <p:cNvSpPr/>
          <p:nvPr/>
        </p:nvSpPr>
        <p:spPr>
          <a:xfrm>
            <a:off x="723900" y="2886074"/>
            <a:ext cx="2486025" cy="245491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3900" y="7267575"/>
            <a:ext cx="2342515" cy="19621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Cittamese.it  11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02256"/>
            <a:ext cx="6137275" cy="3836035"/>
          </a:xfrm>
          <a:prstGeom prst="rect">
            <a:avLst/>
          </a:prstGeom>
        </p:spPr>
        <p:txBody>
          <a:bodyPr vert="horz" wrap="square" lIns="0" tIns="50800" rIns="0" bIns="0" rtlCol="0">
            <a:spAutoFit/>
          </a:bodyPr>
          <a:lstStyle/>
          <a:p>
            <a:pPr marL="12700">
              <a:lnSpc>
                <a:spcPct val="100000"/>
              </a:lnSpc>
              <a:spcBef>
                <a:spcPts val="400"/>
              </a:spcBef>
            </a:pPr>
            <a:r>
              <a:rPr sz="1000" spc="-5" dirty="0">
                <a:solidFill>
                  <a:srgbClr val="666666"/>
                </a:solidFill>
                <a:latin typeface="Times New Roman"/>
                <a:cs typeface="Times New Roman"/>
              </a:rPr>
              <a:t>Venerdì </a:t>
            </a:r>
            <a:r>
              <a:rPr sz="1000" dirty="0">
                <a:solidFill>
                  <a:srgbClr val="666666"/>
                </a:solidFill>
                <a:latin typeface="Times New Roman"/>
                <a:cs typeface="Times New Roman"/>
              </a:rPr>
              <a:t>20 </a:t>
            </a:r>
            <a:r>
              <a:rPr sz="1000" spc="-5" dirty="0">
                <a:solidFill>
                  <a:srgbClr val="666666"/>
                </a:solidFill>
                <a:latin typeface="Times New Roman"/>
                <a:cs typeface="Times New Roman"/>
              </a:rPr>
              <a:t>marzo a Roma presso la sede dell’Abi, le antiche Scuderie </a:t>
            </a:r>
            <a:r>
              <a:rPr sz="1000" dirty="0">
                <a:solidFill>
                  <a:srgbClr val="666666"/>
                </a:solidFill>
                <a:latin typeface="Times New Roman"/>
                <a:cs typeface="Times New Roman"/>
              </a:rPr>
              <a:t>di </a:t>
            </a:r>
            <a:r>
              <a:rPr sz="1000" spc="-5" dirty="0">
                <a:solidFill>
                  <a:srgbClr val="666666"/>
                </a:solidFill>
                <a:latin typeface="Times New Roman"/>
                <a:cs typeface="Times New Roman"/>
              </a:rPr>
              <a:t>Palazzo Altieri ospiteranno</a:t>
            </a:r>
            <a:r>
              <a:rPr sz="1000" spc="150" dirty="0">
                <a:solidFill>
                  <a:srgbClr val="666666"/>
                </a:solidFill>
                <a:latin typeface="Times New Roman"/>
                <a:cs typeface="Times New Roman"/>
              </a:rPr>
              <a:t> </a:t>
            </a:r>
            <a:r>
              <a:rPr sz="1000" spc="-5" dirty="0">
                <a:solidFill>
                  <a:srgbClr val="666666"/>
                </a:solidFill>
                <a:latin typeface="Times New Roman"/>
                <a:cs typeface="Times New Roman"/>
              </a:rPr>
              <a:t>l’incontro</a:t>
            </a:r>
            <a:endParaRPr sz="1000">
              <a:latin typeface="Times New Roman"/>
              <a:cs typeface="Times New Roman"/>
            </a:endParaRPr>
          </a:p>
          <a:p>
            <a:pPr marL="12700" marR="58419">
              <a:lnSpc>
                <a:spcPct val="125000"/>
              </a:lnSpc>
            </a:pPr>
            <a:r>
              <a:rPr sz="1000" spc="-5" dirty="0">
                <a:solidFill>
                  <a:srgbClr val="666666"/>
                </a:solidFill>
                <a:latin typeface="Times New Roman"/>
                <a:cs typeface="Times New Roman"/>
              </a:rPr>
              <a:t>Reinventare l’apprendimento – Cultura e creatività tra linguaggi, metodi e azioni. Parteciperanno, tra gli altri: </a:t>
            </a:r>
            <a:r>
              <a:rPr sz="1000" spc="-10" dirty="0">
                <a:solidFill>
                  <a:srgbClr val="666666"/>
                </a:solidFill>
                <a:latin typeface="Times New Roman"/>
                <a:cs typeface="Times New Roman"/>
              </a:rPr>
              <a:t>Aldo  </a:t>
            </a:r>
            <a:r>
              <a:rPr sz="1000" spc="-5" dirty="0">
                <a:solidFill>
                  <a:srgbClr val="666666"/>
                </a:solidFill>
                <a:latin typeface="Times New Roman"/>
                <a:cs typeface="Times New Roman"/>
              </a:rPr>
              <a:t>Tanchis, comunicatore e autore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libro Bruno Munari; </a:t>
            </a:r>
            <a:r>
              <a:rPr sz="1000" dirty="0">
                <a:solidFill>
                  <a:srgbClr val="666666"/>
                </a:solidFill>
                <a:latin typeface="Times New Roman"/>
                <a:cs typeface="Times New Roman"/>
              </a:rPr>
              <a:t>Anna </a:t>
            </a:r>
            <a:r>
              <a:rPr sz="1000" spc="-5" dirty="0">
                <a:solidFill>
                  <a:srgbClr val="666666"/>
                </a:solidFill>
                <a:latin typeface="Times New Roman"/>
                <a:cs typeface="Times New Roman"/>
              </a:rPr>
              <a:t>Pironti, Responsabile Dipartimento Educazione Museo  Castello </a:t>
            </a:r>
            <a:r>
              <a:rPr sz="1000" dirty="0">
                <a:solidFill>
                  <a:srgbClr val="666666"/>
                </a:solidFill>
                <a:latin typeface="Times New Roman"/>
                <a:cs typeface="Times New Roman"/>
              </a:rPr>
              <a:t>di </a:t>
            </a:r>
            <a:r>
              <a:rPr sz="1000" spc="-5" dirty="0">
                <a:solidFill>
                  <a:srgbClr val="666666"/>
                </a:solidFill>
                <a:latin typeface="Times New Roman"/>
                <a:cs typeface="Times New Roman"/>
              </a:rPr>
              <a:t>Rivoli; Alessandra Falconi, referente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Centro Alberto Manzi; Carlo </a:t>
            </a:r>
            <a:r>
              <a:rPr sz="1000" dirty="0">
                <a:solidFill>
                  <a:srgbClr val="666666"/>
                </a:solidFill>
                <a:latin typeface="Times New Roman"/>
                <a:cs typeface="Times New Roman"/>
              </a:rPr>
              <a:t>Infante, </a:t>
            </a:r>
            <a:r>
              <a:rPr sz="1000" spc="-5" dirty="0">
                <a:solidFill>
                  <a:srgbClr val="666666"/>
                </a:solidFill>
                <a:latin typeface="Times New Roman"/>
                <a:cs typeface="Times New Roman"/>
              </a:rPr>
              <a:t>Presidente </a:t>
            </a:r>
            <a:r>
              <a:rPr sz="1000" dirty="0">
                <a:solidFill>
                  <a:srgbClr val="666666"/>
                </a:solidFill>
                <a:latin typeface="Times New Roman"/>
                <a:cs typeface="Times New Roman"/>
              </a:rPr>
              <a:t>di </a:t>
            </a:r>
            <a:r>
              <a:rPr sz="1000" spc="-5" dirty="0">
                <a:solidFill>
                  <a:srgbClr val="666666"/>
                </a:solidFill>
                <a:latin typeface="Times New Roman"/>
                <a:cs typeface="Times New Roman"/>
              </a:rPr>
              <a:t>Urban  Experience; Fiorella Operto, Presidente della Scuola </a:t>
            </a:r>
            <a:r>
              <a:rPr sz="1000" dirty="0">
                <a:solidFill>
                  <a:srgbClr val="666666"/>
                </a:solidFill>
                <a:latin typeface="Times New Roman"/>
                <a:cs typeface="Times New Roman"/>
              </a:rPr>
              <a:t>di </a:t>
            </a:r>
            <a:r>
              <a:rPr sz="1000" spc="-5" dirty="0">
                <a:solidFill>
                  <a:srgbClr val="666666"/>
                </a:solidFill>
                <a:latin typeface="Times New Roman"/>
                <a:cs typeface="Times New Roman"/>
              </a:rPr>
              <a:t>Robotica; Hubert Jaoui, esperto </a:t>
            </a:r>
            <a:r>
              <a:rPr sz="1000" dirty="0">
                <a:solidFill>
                  <a:srgbClr val="666666"/>
                </a:solidFill>
                <a:latin typeface="Times New Roman"/>
                <a:cs typeface="Times New Roman"/>
              </a:rPr>
              <a:t>di </a:t>
            </a:r>
            <a:r>
              <a:rPr sz="1000" spc="-5" dirty="0">
                <a:solidFill>
                  <a:srgbClr val="666666"/>
                </a:solidFill>
                <a:latin typeface="Times New Roman"/>
                <a:cs typeface="Times New Roman"/>
              </a:rPr>
              <a:t>creatività applicata; Ruggero  </a:t>
            </a:r>
            <a:r>
              <a:rPr sz="1000" dirty="0">
                <a:solidFill>
                  <a:srgbClr val="666666"/>
                </a:solidFill>
                <a:latin typeface="Times New Roman"/>
                <a:cs typeface="Times New Roman"/>
              </a:rPr>
              <a:t>Poi, </a:t>
            </a:r>
            <a:r>
              <a:rPr sz="1000" spc="-5" dirty="0">
                <a:solidFill>
                  <a:srgbClr val="666666"/>
                </a:solidFill>
                <a:latin typeface="Times New Roman"/>
                <a:cs typeface="Times New Roman"/>
              </a:rPr>
              <a:t>Vice Presidente esecutivo della Fondazione Montessori</a:t>
            </a:r>
            <a:r>
              <a:rPr sz="1000" spc="30" dirty="0">
                <a:solidFill>
                  <a:srgbClr val="666666"/>
                </a:solidFill>
                <a:latin typeface="Times New Roman"/>
                <a:cs typeface="Times New Roman"/>
              </a:rPr>
              <a:t> </a:t>
            </a:r>
            <a:r>
              <a:rPr sz="1000" spc="-5" dirty="0">
                <a:solidFill>
                  <a:srgbClr val="666666"/>
                </a:solidFill>
                <a:latin typeface="Times New Roman"/>
                <a:cs typeface="Times New Roman"/>
              </a:rPr>
              <a:t>Italia.</a:t>
            </a:r>
            <a:endParaRPr sz="1000">
              <a:latin typeface="Times New Roman"/>
              <a:cs typeface="Times New Roman"/>
            </a:endParaRPr>
          </a:p>
          <a:p>
            <a:pPr>
              <a:lnSpc>
                <a:spcPct val="100000"/>
              </a:lnSpc>
              <a:spcBef>
                <a:spcPts val="5"/>
              </a:spcBef>
            </a:pPr>
            <a:endParaRPr sz="1300">
              <a:latin typeface="Times New Roman"/>
              <a:cs typeface="Times New Roman"/>
            </a:endParaRPr>
          </a:p>
          <a:p>
            <a:pPr marL="1827530" marR="88900">
              <a:lnSpc>
                <a:spcPct val="125000"/>
              </a:lnSpc>
            </a:pPr>
            <a:r>
              <a:rPr sz="1000" spc="-5" dirty="0">
                <a:solidFill>
                  <a:srgbClr val="666666"/>
                </a:solidFill>
                <a:latin typeface="Times New Roman"/>
                <a:cs typeface="Times New Roman"/>
              </a:rPr>
              <a:t>L’immagine identificativa </a:t>
            </a:r>
            <a:r>
              <a:rPr sz="1000" dirty="0">
                <a:solidFill>
                  <a:srgbClr val="666666"/>
                </a:solidFill>
                <a:latin typeface="Times New Roman"/>
                <a:cs typeface="Times New Roman"/>
              </a:rPr>
              <a:t>della </a:t>
            </a:r>
            <a:r>
              <a:rPr sz="1000" spc="-5" dirty="0">
                <a:solidFill>
                  <a:srgbClr val="666666"/>
                </a:solidFill>
                <a:latin typeface="Times New Roman"/>
                <a:cs typeface="Times New Roman"/>
              </a:rPr>
              <a:t>seconda </a:t>
            </a:r>
            <a:r>
              <a:rPr sz="1000" dirty="0">
                <a:solidFill>
                  <a:srgbClr val="666666"/>
                </a:solidFill>
                <a:latin typeface="Times New Roman"/>
                <a:cs typeface="Times New Roman"/>
              </a:rPr>
              <a:t>edizione del </a:t>
            </a:r>
            <a:r>
              <a:rPr sz="1000" spc="-5" dirty="0">
                <a:solidFill>
                  <a:srgbClr val="666666"/>
                </a:solidFill>
                <a:latin typeface="Times New Roman"/>
                <a:cs typeface="Times New Roman"/>
              </a:rPr>
              <a:t>Festival </a:t>
            </a:r>
            <a:r>
              <a:rPr sz="1000" dirty="0">
                <a:solidFill>
                  <a:srgbClr val="666666"/>
                </a:solidFill>
                <a:latin typeface="Times New Roman"/>
                <a:cs typeface="Times New Roman"/>
              </a:rPr>
              <a:t>porta </a:t>
            </a:r>
            <a:r>
              <a:rPr sz="1000" spc="-5" dirty="0">
                <a:solidFill>
                  <a:srgbClr val="666666"/>
                </a:solidFill>
                <a:latin typeface="Times New Roman"/>
                <a:cs typeface="Times New Roman"/>
              </a:rPr>
              <a:t>la firma </a:t>
            </a:r>
            <a:r>
              <a:rPr sz="1000" dirty="0">
                <a:solidFill>
                  <a:srgbClr val="666666"/>
                </a:solidFill>
                <a:latin typeface="Times New Roman"/>
                <a:cs typeface="Times New Roman"/>
              </a:rPr>
              <a:t>di </a:t>
            </a:r>
            <a:r>
              <a:rPr sz="1000" spc="-5" dirty="0">
                <a:solidFill>
                  <a:srgbClr val="666666"/>
                </a:solidFill>
                <a:latin typeface="Times New Roman"/>
                <a:cs typeface="Times New Roman"/>
              </a:rPr>
              <a:t>Eva  Montanari, illustratrice e </a:t>
            </a:r>
            <a:r>
              <a:rPr sz="1000" dirty="0">
                <a:solidFill>
                  <a:srgbClr val="666666"/>
                </a:solidFill>
                <a:latin typeface="Times New Roman"/>
                <a:cs typeface="Times New Roman"/>
              </a:rPr>
              <a:t>artista di </a:t>
            </a:r>
            <a:r>
              <a:rPr sz="1000" spc="-10" dirty="0">
                <a:solidFill>
                  <a:srgbClr val="666666"/>
                </a:solidFill>
                <a:latin typeface="Times New Roman"/>
                <a:cs typeface="Times New Roman"/>
              </a:rPr>
              <a:t>fama</a:t>
            </a:r>
            <a:r>
              <a:rPr sz="1000" spc="10" dirty="0">
                <a:solidFill>
                  <a:srgbClr val="666666"/>
                </a:solidFill>
                <a:latin typeface="Times New Roman"/>
                <a:cs typeface="Times New Roman"/>
              </a:rPr>
              <a:t> </a:t>
            </a:r>
            <a:r>
              <a:rPr sz="1000" spc="-5" dirty="0">
                <a:solidFill>
                  <a:srgbClr val="666666"/>
                </a:solidFill>
                <a:latin typeface="Times New Roman"/>
                <a:cs typeface="Times New Roman"/>
              </a:rPr>
              <a:t>internazionale.</a:t>
            </a:r>
            <a:endParaRPr sz="1000">
              <a:latin typeface="Times New Roman"/>
              <a:cs typeface="Times New Roman"/>
            </a:endParaRPr>
          </a:p>
          <a:p>
            <a:pPr>
              <a:lnSpc>
                <a:spcPct val="100000"/>
              </a:lnSpc>
              <a:spcBef>
                <a:spcPts val="5"/>
              </a:spcBef>
            </a:pPr>
            <a:endParaRPr sz="1300">
              <a:latin typeface="Times New Roman"/>
              <a:cs typeface="Times New Roman"/>
            </a:endParaRPr>
          </a:p>
          <a:p>
            <a:pPr marL="1827530" marR="16510">
              <a:lnSpc>
                <a:spcPct val="125000"/>
              </a:lnSpc>
              <a:spcBef>
                <a:spcPts val="5"/>
              </a:spcBef>
            </a:pPr>
            <a:r>
              <a:rPr sz="1000" spc="-10" dirty="0">
                <a:solidFill>
                  <a:srgbClr val="666666"/>
                </a:solidFill>
                <a:latin typeface="Times New Roman"/>
                <a:cs typeface="Times New Roman"/>
              </a:rPr>
              <a:t>La </a:t>
            </a:r>
            <a:r>
              <a:rPr sz="1000" spc="-5" dirty="0">
                <a:solidFill>
                  <a:srgbClr val="666666"/>
                </a:solidFill>
                <a:latin typeface="Times New Roman"/>
                <a:cs typeface="Times New Roman"/>
              </a:rPr>
              <a:t>manifestazione – che </a:t>
            </a:r>
            <a:r>
              <a:rPr sz="1000" spc="-10" dirty="0">
                <a:solidFill>
                  <a:srgbClr val="666666"/>
                </a:solidFill>
                <a:latin typeface="Times New Roman"/>
                <a:cs typeface="Times New Roman"/>
              </a:rPr>
              <a:t>ha </a:t>
            </a:r>
            <a:r>
              <a:rPr sz="1000" spc="-5" dirty="0">
                <a:solidFill>
                  <a:srgbClr val="666666"/>
                </a:solidFill>
                <a:latin typeface="Times New Roman"/>
                <a:cs typeface="Times New Roman"/>
              </a:rPr>
              <a:t>il Patrocinio dell’UNESCO e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Ministero </a:t>
            </a:r>
            <a:r>
              <a:rPr sz="1000" dirty="0">
                <a:solidFill>
                  <a:srgbClr val="666666"/>
                </a:solidFill>
                <a:latin typeface="Times New Roman"/>
                <a:cs typeface="Times New Roman"/>
              </a:rPr>
              <a:t>dei </a:t>
            </a:r>
            <a:r>
              <a:rPr sz="1000" spc="-5" dirty="0">
                <a:solidFill>
                  <a:srgbClr val="666666"/>
                </a:solidFill>
                <a:latin typeface="Times New Roman"/>
                <a:cs typeface="Times New Roman"/>
              </a:rPr>
              <a:t>Beni e  delle Attività Culturali e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Turismo – </a:t>
            </a:r>
            <a:r>
              <a:rPr sz="1000" spc="-10" dirty="0">
                <a:solidFill>
                  <a:srgbClr val="666666"/>
                </a:solidFill>
                <a:latin typeface="Times New Roman"/>
                <a:cs typeface="Times New Roman"/>
              </a:rPr>
              <a:t>ha </a:t>
            </a:r>
            <a:r>
              <a:rPr sz="1000" spc="-5" dirty="0">
                <a:solidFill>
                  <a:srgbClr val="666666"/>
                </a:solidFill>
                <a:latin typeface="Times New Roman"/>
                <a:cs typeface="Times New Roman"/>
              </a:rPr>
              <a:t>ottenuto nella prima edizione </a:t>
            </a:r>
            <a:r>
              <a:rPr sz="1000" spc="5" dirty="0">
                <a:solidFill>
                  <a:srgbClr val="666666"/>
                </a:solidFill>
                <a:latin typeface="Times New Roman"/>
                <a:cs typeface="Times New Roman"/>
              </a:rPr>
              <a:t>la </a:t>
            </a:r>
            <a:r>
              <a:rPr sz="1000" spc="-5" dirty="0">
                <a:solidFill>
                  <a:srgbClr val="666666"/>
                </a:solidFill>
                <a:latin typeface="Times New Roman"/>
                <a:cs typeface="Times New Roman"/>
              </a:rPr>
              <a:t>Medaglia  </a:t>
            </a:r>
            <a:r>
              <a:rPr sz="1000" dirty="0">
                <a:solidFill>
                  <a:srgbClr val="666666"/>
                </a:solidFill>
                <a:latin typeface="Times New Roman"/>
                <a:cs typeface="Times New Roman"/>
              </a:rPr>
              <a:t>del </a:t>
            </a:r>
            <a:r>
              <a:rPr sz="1000" spc="-5" dirty="0">
                <a:solidFill>
                  <a:srgbClr val="666666"/>
                </a:solidFill>
                <a:latin typeface="Times New Roman"/>
                <a:cs typeface="Times New Roman"/>
              </a:rPr>
              <a:t>Presidente della</a:t>
            </a:r>
            <a:r>
              <a:rPr sz="1000" dirty="0">
                <a:solidFill>
                  <a:srgbClr val="666666"/>
                </a:solidFill>
                <a:latin typeface="Times New Roman"/>
                <a:cs typeface="Times New Roman"/>
              </a:rPr>
              <a:t> </a:t>
            </a:r>
            <a:r>
              <a:rPr sz="1000" spc="-5" dirty="0">
                <a:solidFill>
                  <a:srgbClr val="666666"/>
                </a:solidFill>
                <a:latin typeface="Times New Roman"/>
                <a:cs typeface="Times New Roman"/>
              </a:rPr>
              <a:t>Repubblica.</a:t>
            </a:r>
            <a:endParaRPr sz="1000">
              <a:latin typeface="Times New Roman"/>
              <a:cs typeface="Times New Roman"/>
            </a:endParaRPr>
          </a:p>
          <a:p>
            <a:pPr>
              <a:lnSpc>
                <a:spcPct val="100000"/>
              </a:lnSpc>
            </a:pPr>
            <a:endParaRPr sz="1300">
              <a:latin typeface="Times New Roman"/>
              <a:cs typeface="Times New Roman"/>
            </a:endParaRPr>
          </a:p>
          <a:p>
            <a:pPr marL="1827530" marR="5080">
              <a:lnSpc>
                <a:spcPct val="125000"/>
              </a:lnSpc>
              <a:spcBef>
                <a:spcPts val="5"/>
              </a:spcBef>
            </a:pPr>
            <a:r>
              <a:rPr sz="1000" spc="-5" dirty="0">
                <a:solidFill>
                  <a:srgbClr val="666666"/>
                </a:solidFill>
                <a:latin typeface="Times New Roman"/>
                <a:cs typeface="Times New Roman"/>
              </a:rPr>
              <a:t>Il Festival si inserisce nel </a:t>
            </a:r>
            <a:r>
              <a:rPr sz="1000" dirty="0">
                <a:solidFill>
                  <a:srgbClr val="666666"/>
                </a:solidFill>
                <a:latin typeface="Times New Roman"/>
                <a:cs typeface="Times New Roman"/>
              </a:rPr>
              <a:t>più </a:t>
            </a:r>
            <a:r>
              <a:rPr sz="1000" spc="-5" dirty="0">
                <a:solidFill>
                  <a:srgbClr val="666666"/>
                </a:solidFill>
                <a:latin typeface="Times New Roman"/>
                <a:cs typeface="Times New Roman"/>
              </a:rPr>
              <a:t>ampio e articolato piano d’azione a sostegno dell’arte  e della cultura messo a punto dall’Abi con le banche </a:t>
            </a:r>
            <a:r>
              <a:rPr sz="1000" dirty="0">
                <a:solidFill>
                  <a:srgbClr val="666666"/>
                </a:solidFill>
                <a:latin typeface="Times New Roman"/>
                <a:cs typeface="Times New Roman"/>
              </a:rPr>
              <a:t>per </a:t>
            </a:r>
            <a:r>
              <a:rPr sz="1000" spc="-5" dirty="0">
                <a:solidFill>
                  <a:srgbClr val="666666"/>
                </a:solidFill>
                <a:latin typeface="Times New Roman"/>
                <a:cs typeface="Times New Roman"/>
              </a:rPr>
              <a:t>dare il proprio contributo</a:t>
            </a:r>
            <a:r>
              <a:rPr sz="1000" spc="160" dirty="0">
                <a:solidFill>
                  <a:srgbClr val="666666"/>
                </a:solidFill>
                <a:latin typeface="Times New Roman"/>
                <a:cs typeface="Times New Roman"/>
              </a:rPr>
              <a:t> </a:t>
            </a:r>
            <a:r>
              <a:rPr sz="1000" dirty="0">
                <a:solidFill>
                  <a:srgbClr val="666666"/>
                </a:solidFill>
                <a:latin typeface="Times New Roman"/>
                <a:cs typeface="Times New Roman"/>
              </a:rPr>
              <a:t>di</a:t>
            </a:r>
            <a:endParaRPr sz="1000">
              <a:latin typeface="Times New Roman"/>
              <a:cs typeface="Times New Roman"/>
            </a:endParaRPr>
          </a:p>
          <a:p>
            <a:pPr marL="12700">
              <a:lnSpc>
                <a:spcPct val="100000"/>
              </a:lnSpc>
              <a:spcBef>
                <a:spcPts val="300"/>
              </a:spcBef>
            </a:pPr>
            <a:r>
              <a:rPr sz="1000" spc="-5" dirty="0">
                <a:solidFill>
                  <a:srgbClr val="666666"/>
                </a:solidFill>
                <a:latin typeface="Times New Roman"/>
                <a:cs typeface="Times New Roman"/>
              </a:rPr>
              <a:t>settore alla tutela e alla condivisione dell’immenso patrimonio storico-artistico</a:t>
            </a:r>
            <a:r>
              <a:rPr sz="1000" spc="80" dirty="0">
                <a:solidFill>
                  <a:srgbClr val="666666"/>
                </a:solidFill>
                <a:latin typeface="Times New Roman"/>
                <a:cs typeface="Times New Roman"/>
              </a:rPr>
              <a:t> </a:t>
            </a:r>
            <a:r>
              <a:rPr sz="1000" spc="-5" dirty="0">
                <a:solidFill>
                  <a:srgbClr val="666666"/>
                </a:solidFill>
                <a:latin typeface="Times New Roman"/>
                <a:cs typeface="Times New Roman"/>
              </a:rPr>
              <a:t>nazionale.</a:t>
            </a:r>
            <a:endParaRPr sz="1000">
              <a:latin typeface="Times New Roman"/>
              <a:cs typeface="Times New Roman"/>
            </a:endParaRPr>
          </a:p>
          <a:p>
            <a:pPr>
              <a:lnSpc>
                <a:spcPct val="100000"/>
              </a:lnSpc>
            </a:pPr>
            <a:endParaRPr sz="1300">
              <a:latin typeface="Times New Roman"/>
              <a:cs typeface="Times New Roman"/>
            </a:endParaRPr>
          </a:p>
          <a:p>
            <a:pPr marL="12700" marR="1376680">
              <a:lnSpc>
                <a:spcPct val="125000"/>
              </a:lnSpc>
              <a:spcBef>
                <a:spcPts val="5"/>
              </a:spcBef>
            </a:pPr>
            <a:r>
              <a:rPr sz="1000" spc="-10" dirty="0">
                <a:solidFill>
                  <a:srgbClr val="666666"/>
                </a:solidFill>
                <a:latin typeface="Times New Roman"/>
                <a:cs typeface="Times New Roman"/>
              </a:rPr>
              <a:t>Le </a:t>
            </a:r>
            <a:r>
              <a:rPr sz="1000" spc="-5" dirty="0">
                <a:solidFill>
                  <a:srgbClr val="666666"/>
                </a:solidFill>
                <a:latin typeface="Times New Roman"/>
                <a:cs typeface="Times New Roman"/>
              </a:rPr>
              <a:t>informazioni e i dettagli </a:t>
            </a:r>
            <a:r>
              <a:rPr sz="1000" dirty="0">
                <a:solidFill>
                  <a:srgbClr val="666666"/>
                </a:solidFill>
                <a:latin typeface="Times New Roman"/>
                <a:cs typeface="Times New Roman"/>
              </a:rPr>
              <a:t>su </a:t>
            </a:r>
            <a:r>
              <a:rPr sz="1000" spc="-5" dirty="0">
                <a:solidFill>
                  <a:srgbClr val="666666"/>
                </a:solidFill>
                <a:latin typeface="Times New Roman"/>
                <a:cs typeface="Times New Roman"/>
              </a:rPr>
              <a:t>eventi, </a:t>
            </a:r>
            <a:r>
              <a:rPr sz="1000" dirty="0">
                <a:solidFill>
                  <a:srgbClr val="666666"/>
                </a:solidFill>
                <a:latin typeface="Times New Roman"/>
                <a:cs typeface="Times New Roman"/>
              </a:rPr>
              <a:t>città </a:t>
            </a:r>
            <a:r>
              <a:rPr sz="1000" spc="-5" dirty="0">
                <a:solidFill>
                  <a:srgbClr val="666666"/>
                </a:solidFill>
                <a:latin typeface="Times New Roman"/>
                <a:cs typeface="Times New Roman"/>
              </a:rPr>
              <a:t>e sedi della manifestazione saranno disponibili sul  sito</a:t>
            </a:r>
            <a:r>
              <a:rPr sz="1000" spc="-5" dirty="0">
                <a:solidFill>
                  <a:srgbClr val="B1241F"/>
                </a:solidFill>
                <a:latin typeface="Times New Roman"/>
                <a:cs typeface="Times New Roman"/>
                <a:hlinkClick r:id="rId3"/>
              </a:rPr>
              <a:t>www.festivalculturacreativa.it</a:t>
            </a:r>
            <a:r>
              <a:rPr sz="1000" spc="10" dirty="0">
                <a:solidFill>
                  <a:srgbClr val="B1241F"/>
                </a:solidFill>
                <a:latin typeface="Times New Roman"/>
                <a:cs typeface="Times New Roman"/>
                <a:hlinkClick r:id="rId3"/>
              </a:rPr>
              <a:t> </a:t>
            </a:r>
            <a:r>
              <a:rPr sz="1000" spc="-5" dirty="0">
                <a:solidFill>
                  <a:srgbClr val="666666"/>
                </a:solidFill>
                <a:latin typeface="Times New Roman"/>
                <a:cs typeface="Times New Roman"/>
              </a:rPr>
              <a:t>.</a:t>
            </a:r>
            <a:endParaRPr sz="1000">
              <a:latin typeface="Times New Roman"/>
              <a:cs typeface="Times New Roman"/>
            </a:endParaRPr>
          </a:p>
        </p:txBody>
      </p:sp>
      <p:sp>
        <p:nvSpPr>
          <p:cNvPr id="5" name="object 5"/>
          <p:cNvSpPr/>
          <p:nvPr/>
        </p:nvSpPr>
        <p:spPr>
          <a:xfrm>
            <a:off x="723900" y="3457574"/>
            <a:ext cx="1695450" cy="16954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68275">
              <a:lnSpc>
                <a:spcPts val="1839"/>
              </a:lnSpc>
            </a:pPr>
            <a:r>
              <a:rPr sz="1600" b="1" spc="-5" dirty="0">
                <a:latin typeface="Arial"/>
                <a:cs typeface="Arial"/>
              </a:rPr>
              <a:t>Contatt</a:t>
            </a:r>
            <a:r>
              <a:rPr sz="1600" b="1" spc="-15" dirty="0">
                <a:latin typeface="Arial"/>
                <a:cs typeface="Arial"/>
              </a:rPr>
              <a:t>o</a:t>
            </a:r>
            <a:r>
              <a:rPr sz="1600" b="1" dirty="0">
                <a:latin typeface="Arial"/>
                <a:cs typeface="Arial"/>
              </a:rPr>
              <a:t>n</a:t>
            </a:r>
            <a:r>
              <a:rPr sz="1600" b="1" spc="-20" dirty="0">
                <a:latin typeface="Arial"/>
                <a:cs typeface="Arial"/>
              </a:rPr>
              <a:t>e</a:t>
            </a:r>
            <a:r>
              <a:rPr sz="1600" b="1" spc="35" dirty="0">
                <a:latin typeface="Arial"/>
                <a:cs typeface="Arial"/>
              </a:rPr>
              <a:t>w</a:t>
            </a:r>
            <a:r>
              <a:rPr sz="1600" b="1" dirty="0">
                <a:latin typeface="Arial"/>
                <a:cs typeface="Arial"/>
              </a:rPr>
              <a:t>s</a:t>
            </a:r>
            <a:r>
              <a:rPr sz="1600" b="1" spc="-5" dirty="0">
                <a:latin typeface="Arial"/>
                <a:cs typeface="Arial"/>
              </a:rPr>
              <a:t>.it  11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7120508"/>
            <a:ext cx="6148705" cy="2715260"/>
          </a:xfrm>
          <a:prstGeom prst="rect">
            <a:avLst/>
          </a:prstGeom>
        </p:spPr>
        <p:txBody>
          <a:bodyPr vert="horz" wrap="square" lIns="0" tIns="8890" rIns="0" bIns="0" rtlCol="0">
            <a:spAutoFit/>
          </a:bodyPr>
          <a:lstStyle/>
          <a:p>
            <a:pPr marL="12700" marR="6350" algn="just">
              <a:lnSpc>
                <a:spcPct val="102299"/>
              </a:lnSpc>
              <a:spcBef>
                <a:spcPts val="70"/>
              </a:spcBef>
            </a:pPr>
            <a:r>
              <a:rPr sz="1100" dirty="0">
                <a:latin typeface="Calibri"/>
                <a:cs typeface="Calibri"/>
              </a:rPr>
              <a:t>Milano, – </a:t>
            </a:r>
            <a:r>
              <a:rPr sz="1100" spc="-5" dirty="0">
                <a:latin typeface="Calibri"/>
                <a:cs typeface="Calibri"/>
              </a:rPr>
              <a:t>Torna </a:t>
            </a:r>
            <a:r>
              <a:rPr sz="1100" dirty="0">
                <a:latin typeface="Calibri"/>
                <a:cs typeface="Calibri"/>
              </a:rPr>
              <a:t>il </a:t>
            </a:r>
            <a:r>
              <a:rPr sz="1100" spc="-5" dirty="0">
                <a:latin typeface="Calibri"/>
                <a:cs typeface="Calibri"/>
              </a:rPr>
              <a:t>Festival </a:t>
            </a:r>
            <a:r>
              <a:rPr sz="1100" dirty="0">
                <a:latin typeface="Calibri"/>
                <a:cs typeface="Calibri"/>
              </a:rPr>
              <a:t>della </a:t>
            </a:r>
            <a:r>
              <a:rPr sz="1100" spc="-5" dirty="0">
                <a:latin typeface="Calibri"/>
                <a:cs typeface="Calibri"/>
              </a:rPr>
              <a:t>Cultura Creativa. </a:t>
            </a:r>
            <a:r>
              <a:rPr sz="1100" dirty="0">
                <a:latin typeface="Calibri"/>
                <a:cs typeface="Calibri"/>
              </a:rPr>
              <a:t>Dal 16 al </a:t>
            </a:r>
            <a:r>
              <a:rPr sz="1100" spc="-5" dirty="0">
                <a:latin typeface="Calibri"/>
                <a:cs typeface="Calibri"/>
              </a:rPr>
              <a:t>22marzo </a:t>
            </a:r>
            <a:r>
              <a:rPr sz="1100" dirty="0">
                <a:latin typeface="Calibri"/>
                <a:cs typeface="Calibri"/>
              </a:rPr>
              <a:t>va in </a:t>
            </a:r>
            <a:r>
              <a:rPr sz="1100" spc="-5" dirty="0">
                <a:latin typeface="Calibri"/>
                <a:cs typeface="Calibri"/>
              </a:rPr>
              <a:t>scena </a:t>
            </a:r>
            <a:r>
              <a:rPr sz="1100" dirty="0">
                <a:latin typeface="Calibri"/>
                <a:cs typeface="Calibri"/>
              </a:rPr>
              <a:t>la </a:t>
            </a:r>
            <a:r>
              <a:rPr sz="1100" spc="-5" dirty="0">
                <a:latin typeface="Calibri"/>
                <a:cs typeface="Calibri"/>
              </a:rPr>
              <a:t>seconda edizione </a:t>
            </a:r>
            <a:r>
              <a:rPr sz="1100" dirty="0">
                <a:latin typeface="Calibri"/>
                <a:cs typeface="Calibri"/>
              </a:rPr>
              <a:t>della  manifestazione per </a:t>
            </a:r>
            <a:r>
              <a:rPr sz="1100" spc="-5" dirty="0">
                <a:latin typeface="Calibri"/>
                <a:cs typeface="Calibri"/>
              </a:rPr>
              <a:t>ragazzi organizzata dalle banche con </a:t>
            </a:r>
            <a:r>
              <a:rPr sz="1100" dirty="0">
                <a:latin typeface="Calibri"/>
                <a:cs typeface="Calibri"/>
              </a:rPr>
              <a:t>il </a:t>
            </a:r>
            <a:r>
              <a:rPr sz="1100" spc="-5" dirty="0">
                <a:latin typeface="Calibri"/>
                <a:cs typeface="Calibri"/>
              </a:rPr>
              <a:t>coordinamento dell’Abi, </a:t>
            </a:r>
            <a:r>
              <a:rPr sz="1100" dirty="0">
                <a:latin typeface="Calibri"/>
                <a:cs typeface="Calibri"/>
              </a:rPr>
              <a:t>che </a:t>
            </a:r>
            <a:r>
              <a:rPr sz="1100" spc="-5" dirty="0">
                <a:latin typeface="Calibri"/>
                <a:cs typeface="Calibri"/>
              </a:rPr>
              <a:t>propone oltre  </a:t>
            </a:r>
            <a:r>
              <a:rPr sz="1100" dirty="0">
                <a:latin typeface="Calibri"/>
                <a:cs typeface="Calibri"/>
              </a:rPr>
              <a:t>ottanta </a:t>
            </a:r>
            <a:r>
              <a:rPr sz="1100" spc="-5" dirty="0">
                <a:latin typeface="Calibri"/>
                <a:cs typeface="Calibri"/>
              </a:rPr>
              <a:t>iniziative dedicate </a:t>
            </a:r>
            <a:r>
              <a:rPr sz="1100" dirty="0">
                <a:latin typeface="Calibri"/>
                <a:cs typeface="Calibri"/>
              </a:rPr>
              <a:t>ad arte, </a:t>
            </a:r>
            <a:r>
              <a:rPr sz="1100" spc="-5" dirty="0">
                <a:latin typeface="Calibri"/>
                <a:cs typeface="Calibri"/>
              </a:rPr>
              <a:t>archeologia, musica, </a:t>
            </a:r>
            <a:r>
              <a:rPr sz="1100" dirty="0">
                <a:latin typeface="Calibri"/>
                <a:cs typeface="Calibri"/>
              </a:rPr>
              <a:t>canto, </a:t>
            </a:r>
            <a:r>
              <a:rPr sz="1100" spc="-5" dirty="0">
                <a:latin typeface="Calibri"/>
                <a:cs typeface="Calibri"/>
              </a:rPr>
              <a:t>lettura, </a:t>
            </a:r>
            <a:r>
              <a:rPr sz="1100" dirty="0">
                <a:latin typeface="Calibri"/>
                <a:cs typeface="Calibri"/>
              </a:rPr>
              <a:t>teatro, </a:t>
            </a:r>
            <a:r>
              <a:rPr sz="1100" spc="-5" dirty="0">
                <a:latin typeface="Calibri"/>
                <a:cs typeface="Calibri"/>
              </a:rPr>
              <a:t>robotica, nuove</a:t>
            </a:r>
            <a:r>
              <a:rPr sz="1100" spc="120" dirty="0">
                <a:latin typeface="Calibri"/>
                <a:cs typeface="Calibri"/>
              </a:rPr>
              <a:t> </a:t>
            </a:r>
            <a:r>
              <a:rPr sz="1100" spc="-5" dirty="0">
                <a:latin typeface="Calibri"/>
                <a:cs typeface="Calibri"/>
              </a:rPr>
              <a:t>tecnologie.</a:t>
            </a:r>
            <a:endParaRPr sz="1100">
              <a:latin typeface="Calibri"/>
              <a:cs typeface="Calibri"/>
            </a:endParaRPr>
          </a:p>
          <a:p>
            <a:pPr>
              <a:lnSpc>
                <a:spcPct val="100000"/>
              </a:lnSpc>
              <a:spcBef>
                <a:spcPts val="10"/>
              </a:spcBef>
            </a:pPr>
            <a:endParaRPr sz="850">
              <a:latin typeface="Times New Roman"/>
              <a:cs typeface="Times New Roman"/>
            </a:endParaRPr>
          </a:p>
          <a:p>
            <a:pPr marL="12700" marR="6350" algn="just">
              <a:lnSpc>
                <a:spcPct val="101600"/>
              </a:lnSpc>
            </a:pPr>
            <a:r>
              <a:rPr sz="1100" dirty="0">
                <a:latin typeface="Calibri"/>
                <a:cs typeface="Calibri"/>
              </a:rPr>
              <a:t>Ad oltre 10 mila </a:t>
            </a:r>
            <a:r>
              <a:rPr sz="1100" spc="-5" dirty="0">
                <a:latin typeface="Calibri"/>
                <a:cs typeface="Calibri"/>
              </a:rPr>
              <a:t>giovanissimi </a:t>
            </a:r>
            <a:r>
              <a:rPr sz="1100" dirty="0">
                <a:latin typeface="Calibri"/>
                <a:cs typeface="Calibri"/>
              </a:rPr>
              <a:t>in tutta </a:t>
            </a:r>
            <a:r>
              <a:rPr sz="1100" spc="-5" dirty="0">
                <a:latin typeface="Calibri"/>
                <a:cs typeface="Calibri"/>
              </a:rPr>
              <a:t>Italia viene proposto </a:t>
            </a:r>
            <a:r>
              <a:rPr sz="1100" dirty="0">
                <a:latin typeface="Calibri"/>
                <a:cs typeface="Calibri"/>
              </a:rPr>
              <a:t>il </a:t>
            </a:r>
            <a:r>
              <a:rPr sz="1100" spc="-5" dirty="0">
                <a:latin typeface="Calibri"/>
                <a:cs typeface="Calibri"/>
              </a:rPr>
              <a:t>teme “L’alfabeto del </a:t>
            </a:r>
            <a:r>
              <a:rPr sz="1100" dirty="0">
                <a:latin typeface="Calibri"/>
                <a:cs typeface="Calibri"/>
              </a:rPr>
              <a:t>Mondo. </a:t>
            </a:r>
            <a:r>
              <a:rPr sz="1100" spc="-5" dirty="0">
                <a:latin typeface="Calibri"/>
                <a:cs typeface="Calibri"/>
              </a:rPr>
              <a:t>Leggiamo </a:t>
            </a:r>
            <a:r>
              <a:rPr sz="1100" dirty="0">
                <a:latin typeface="Calibri"/>
                <a:cs typeface="Calibri"/>
              </a:rPr>
              <a:t>i </a:t>
            </a:r>
            <a:r>
              <a:rPr sz="1100" spc="-10" dirty="0">
                <a:latin typeface="Calibri"/>
                <a:cs typeface="Calibri"/>
              </a:rPr>
              <a:t>segni  </a:t>
            </a:r>
            <a:r>
              <a:rPr sz="1100" dirty="0">
                <a:latin typeface="Calibri"/>
                <a:cs typeface="Calibri"/>
              </a:rPr>
              <a:t>intorno a </a:t>
            </a:r>
            <a:r>
              <a:rPr sz="1100" spc="-5" dirty="0">
                <a:latin typeface="Calibri"/>
                <a:cs typeface="Calibri"/>
              </a:rPr>
              <a:t>noi </a:t>
            </a:r>
            <a:r>
              <a:rPr sz="1100" dirty="0">
                <a:latin typeface="Calibri"/>
                <a:cs typeface="Calibri"/>
              </a:rPr>
              <a:t>e </a:t>
            </a:r>
            <a:r>
              <a:rPr sz="1100" spc="-5" dirty="0">
                <a:latin typeface="Calibri"/>
                <a:cs typeface="Calibri"/>
              </a:rPr>
              <a:t>raccontiamo”. Agli studenti </a:t>
            </a:r>
            <a:r>
              <a:rPr sz="1100" dirty="0">
                <a:latin typeface="Calibri"/>
                <a:cs typeface="Calibri"/>
              </a:rPr>
              <a:t>tra i 6 ai </a:t>
            </a:r>
            <a:r>
              <a:rPr sz="1100" spc="-5" dirty="0">
                <a:latin typeface="Calibri"/>
                <a:cs typeface="Calibri"/>
              </a:rPr>
              <a:t>13 anni </a:t>
            </a:r>
            <a:r>
              <a:rPr sz="1100" dirty="0">
                <a:latin typeface="Calibri"/>
                <a:cs typeface="Calibri"/>
              </a:rPr>
              <a:t>verrà </a:t>
            </a:r>
            <a:r>
              <a:rPr sz="1100" spc="-5" dirty="0">
                <a:latin typeface="Calibri"/>
                <a:cs typeface="Calibri"/>
              </a:rPr>
              <a:t>chiesto di trarre ispirazione dalla natura,  </a:t>
            </a:r>
            <a:r>
              <a:rPr sz="1100" dirty="0">
                <a:latin typeface="Calibri"/>
                <a:cs typeface="Calibri"/>
              </a:rPr>
              <a:t>dall’opera </a:t>
            </a:r>
            <a:r>
              <a:rPr sz="1100" spc="-5" dirty="0">
                <a:latin typeface="Calibri"/>
                <a:cs typeface="Calibri"/>
              </a:rPr>
              <a:t>dell’uomo </a:t>
            </a:r>
            <a:r>
              <a:rPr sz="1100" dirty="0">
                <a:latin typeface="Calibri"/>
                <a:cs typeface="Calibri"/>
              </a:rPr>
              <a:t>e </a:t>
            </a:r>
            <a:r>
              <a:rPr sz="1100" spc="-5" dirty="0">
                <a:latin typeface="Calibri"/>
                <a:cs typeface="Calibri"/>
              </a:rPr>
              <a:t>dalle proprie emozioni, </a:t>
            </a:r>
            <a:r>
              <a:rPr sz="1100" dirty="0">
                <a:latin typeface="Calibri"/>
                <a:cs typeface="Calibri"/>
              </a:rPr>
              <a:t>per </a:t>
            </a:r>
            <a:r>
              <a:rPr sz="1100" spc="-5" dirty="0">
                <a:latin typeface="Calibri"/>
                <a:cs typeface="Calibri"/>
              </a:rPr>
              <a:t>imparare </a:t>
            </a:r>
            <a:r>
              <a:rPr sz="1100" dirty="0">
                <a:latin typeface="Calibri"/>
                <a:cs typeface="Calibri"/>
              </a:rPr>
              <a:t>a </a:t>
            </a:r>
            <a:r>
              <a:rPr sz="1100" spc="-5" dirty="0">
                <a:latin typeface="Calibri"/>
                <a:cs typeface="Calibri"/>
              </a:rPr>
              <a:t>riconoscere </a:t>
            </a:r>
            <a:r>
              <a:rPr sz="1100" dirty="0">
                <a:latin typeface="Calibri"/>
                <a:cs typeface="Calibri"/>
              </a:rPr>
              <a:t>e a leggere i </a:t>
            </a:r>
            <a:r>
              <a:rPr sz="1100" spc="-5" dirty="0">
                <a:latin typeface="Calibri"/>
                <a:cs typeface="Calibri"/>
              </a:rPr>
              <a:t>segni, spostare </a:t>
            </a:r>
            <a:r>
              <a:rPr sz="1100" spc="-10" dirty="0">
                <a:latin typeface="Calibri"/>
                <a:cs typeface="Calibri"/>
              </a:rPr>
              <a:t>il  </a:t>
            </a:r>
            <a:r>
              <a:rPr sz="1100" spc="-5" dirty="0">
                <a:latin typeface="Calibri"/>
                <a:cs typeface="Calibri"/>
              </a:rPr>
              <a:t>punto d’osservazione </a:t>
            </a:r>
            <a:r>
              <a:rPr sz="1100" dirty="0">
                <a:latin typeface="Calibri"/>
                <a:cs typeface="Calibri"/>
              </a:rPr>
              <a:t>e </a:t>
            </a:r>
            <a:r>
              <a:rPr sz="1100" spc="-5" dirty="0">
                <a:latin typeface="Calibri"/>
                <a:cs typeface="Calibri"/>
              </a:rPr>
              <a:t>reinterpretare </a:t>
            </a:r>
            <a:r>
              <a:rPr sz="1100" dirty="0">
                <a:latin typeface="Calibri"/>
                <a:cs typeface="Calibri"/>
              </a:rPr>
              <a:t>la</a:t>
            </a:r>
            <a:r>
              <a:rPr sz="1100" spc="15" dirty="0">
                <a:latin typeface="Calibri"/>
                <a:cs typeface="Calibri"/>
              </a:rPr>
              <a:t> </a:t>
            </a:r>
            <a:r>
              <a:rPr sz="1100" spc="-5" dirty="0">
                <a:latin typeface="Calibri"/>
                <a:cs typeface="Calibri"/>
              </a:rPr>
              <a:t>realtà.</a:t>
            </a:r>
            <a:endParaRPr sz="1100">
              <a:latin typeface="Calibri"/>
              <a:cs typeface="Calibri"/>
            </a:endParaRPr>
          </a:p>
          <a:p>
            <a:pPr marL="12700" marR="8890" algn="just">
              <a:lnSpc>
                <a:spcPct val="101800"/>
              </a:lnSpc>
            </a:pPr>
            <a:r>
              <a:rPr sz="1100" dirty="0">
                <a:latin typeface="Calibri"/>
                <a:cs typeface="Calibri"/>
              </a:rPr>
              <a:t>Il </a:t>
            </a:r>
            <a:r>
              <a:rPr sz="1100" spc="-5" dirty="0">
                <a:latin typeface="Calibri"/>
                <a:cs typeface="Calibri"/>
              </a:rPr>
              <a:t>Festival punta </a:t>
            </a:r>
            <a:r>
              <a:rPr sz="1100" dirty="0">
                <a:latin typeface="Calibri"/>
                <a:cs typeface="Calibri"/>
              </a:rPr>
              <a:t>a </a:t>
            </a:r>
            <a:r>
              <a:rPr sz="1100" spc="-5" dirty="0">
                <a:latin typeface="Calibri"/>
                <a:cs typeface="Calibri"/>
              </a:rPr>
              <a:t>creare dei percorsi </a:t>
            </a:r>
            <a:r>
              <a:rPr sz="1100" dirty="0">
                <a:latin typeface="Calibri"/>
                <a:cs typeface="Calibri"/>
              </a:rPr>
              <a:t>per </a:t>
            </a:r>
            <a:r>
              <a:rPr sz="1100" spc="-5" dirty="0">
                <a:latin typeface="Calibri"/>
                <a:cs typeface="Calibri"/>
              </a:rPr>
              <a:t>stimolare </a:t>
            </a:r>
            <a:r>
              <a:rPr sz="1100" spc="-10" dirty="0">
                <a:latin typeface="Calibri"/>
                <a:cs typeface="Calibri"/>
              </a:rPr>
              <a:t>un </a:t>
            </a:r>
            <a:r>
              <a:rPr sz="1100" dirty="0">
                <a:latin typeface="Calibri"/>
                <a:cs typeface="Calibri"/>
              </a:rPr>
              <a:t>approccio </a:t>
            </a:r>
            <a:r>
              <a:rPr sz="1100" spc="-5" dirty="0">
                <a:latin typeface="Calibri"/>
                <a:cs typeface="Calibri"/>
              </a:rPr>
              <a:t>consapevole, pur rispettando </a:t>
            </a:r>
            <a:r>
              <a:rPr sz="1100" dirty="0">
                <a:latin typeface="Calibri"/>
                <a:cs typeface="Calibri"/>
              </a:rPr>
              <a:t>la </a:t>
            </a:r>
            <a:r>
              <a:rPr sz="1100" spc="-5" dirty="0">
                <a:latin typeface="Calibri"/>
                <a:cs typeface="Calibri"/>
              </a:rPr>
              <a:t>massima  </a:t>
            </a:r>
            <a:r>
              <a:rPr sz="1100" dirty="0">
                <a:latin typeface="Calibri"/>
                <a:cs typeface="Calibri"/>
              </a:rPr>
              <a:t>libertà </a:t>
            </a:r>
            <a:r>
              <a:rPr sz="1100" spc="-5" dirty="0">
                <a:latin typeface="Calibri"/>
                <a:cs typeface="Calibri"/>
              </a:rPr>
              <a:t>espressiva dei </a:t>
            </a:r>
            <a:r>
              <a:rPr sz="1100" spc="-10" dirty="0">
                <a:latin typeface="Calibri"/>
                <a:cs typeface="Calibri"/>
              </a:rPr>
              <a:t>bambini </a:t>
            </a:r>
            <a:r>
              <a:rPr sz="1100" dirty="0">
                <a:latin typeface="Calibri"/>
                <a:cs typeface="Calibri"/>
              </a:rPr>
              <a:t>e dei</a:t>
            </a:r>
            <a:r>
              <a:rPr sz="1100" spc="30" dirty="0">
                <a:latin typeface="Calibri"/>
                <a:cs typeface="Calibri"/>
              </a:rPr>
              <a:t> </a:t>
            </a:r>
            <a:r>
              <a:rPr sz="1100" spc="-5" dirty="0">
                <a:latin typeface="Calibri"/>
                <a:cs typeface="Calibri"/>
              </a:rPr>
              <a:t>ragazzi.</a:t>
            </a:r>
            <a:endParaRPr sz="1100">
              <a:latin typeface="Calibri"/>
              <a:cs typeface="Calibri"/>
            </a:endParaRPr>
          </a:p>
          <a:p>
            <a:pPr>
              <a:lnSpc>
                <a:spcPct val="100000"/>
              </a:lnSpc>
              <a:spcBef>
                <a:spcPts val="30"/>
              </a:spcBef>
            </a:pPr>
            <a:endParaRPr sz="1200">
              <a:latin typeface="Times New Roman"/>
              <a:cs typeface="Times New Roman"/>
            </a:endParaRPr>
          </a:p>
          <a:p>
            <a:pPr marL="12700" marR="5080" algn="just">
              <a:lnSpc>
                <a:spcPct val="101600"/>
              </a:lnSpc>
            </a:pPr>
            <a:r>
              <a:rPr sz="1100" dirty="0">
                <a:latin typeface="Calibri"/>
                <a:cs typeface="Calibri"/>
              </a:rPr>
              <a:t>“Ciò che ci </a:t>
            </a:r>
            <a:r>
              <a:rPr sz="1100" spc="-5" dirty="0">
                <a:latin typeface="Calibri"/>
                <a:cs typeface="Calibri"/>
              </a:rPr>
              <a:t>spinge </a:t>
            </a:r>
            <a:r>
              <a:rPr sz="1100" dirty="0">
                <a:latin typeface="Calibri"/>
                <a:cs typeface="Calibri"/>
              </a:rPr>
              <a:t>a </a:t>
            </a:r>
            <a:r>
              <a:rPr sz="1100" spc="-5" dirty="0">
                <a:latin typeface="Calibri"/>
                <a:cs typeface="Calibri"/>
              </a:rPr>
              <a:t>lavorare </a:t>
            </a:r>
            <a:r>
              <a:rPr sz="1100" dirty="0">
                <a:latin typeface="Calibri"/>
                <a:cs typeface="Calibri"/>
              </a:rPr>
              <a:t>in </a:t>
            </a:r>
            <a:r>
              <a:rPr sz="1100" spc="-5" dirty="0">
                <a:latin typeface="Calibri"/>
                <a:cs typeface="Calibri"/>
              </a:rPr>
              <a:t>sinergia con scuole, musei </a:t>
            </a:r>
            <a:r>
              <a:rPr sz="1100" dirty="0">
                <a:latin typeface="Calibri"/>
                <a:cs typeface="Calibri"/>
              </a:rPr>
              <a:t>e biblioteche è la </a:t>
            </a:r>
            <a:r>
              <a:rPr sz="1100" spc="-5" dirty="0">
                <a:latin typeface="Calibri"/>
                <a:cs typeface="Calibri"/>
              </a:rPr>
              <a:t>comune certezza </a:t>
            </a:r>
            <a:r>
              <a:rPr sz="1100" dirty="0">
                <a:latin typeface="Calibri"/>
                <a:cs typeface="Calibri"/>
              </a:rPr>
              <a:t>che </a:t>
            </a:r>
            <a:r>
              <a:rPr sz="1100" spc="-5" dirty="0">
                <a:latin typeface="Calibri"/>
                <a:cs typeface="Calibri"/>
              </a:rPr>
              <a:t>solo  mettendosi </a:t>
            </a:r>
            <a:r>
              <a:rPr sz="1100" dirty="0">
                <a:latin typeface="Calibri"/>
                <a:cs typeface="Calibri"/>
              </a:rPr>
              <a:t>in </a:t>
            </a:r>
            <a:r>
              <a:rPr sz="1100" spc="-5" dirty="0">
                <a:latin typeface="Calibri"/>
                <a:cs typeface="Calibri"/>
              </a:rPr>
              <a:t>gioco </a:t>
            </a:r>
            <a:r>
              <a:rPr sz="1100" dirty="0">
                <a:latin typeface="Calibri"/>
                <a:cs typeface="Calibri"/>
              </a:rPr>
              <a:t>e </a:t>
            </a:r>
            <a:r>
              <a:rPr sz="1100" spc="-5" dirty="0">
                <a:latin typeface="Calibri"/>
                <a:cs typeface="Calibri"/>
              </a:rPr>
              <a:t>‘allenandosi’ </a:t>
            </a:r>
            <a:r>
              <a:rPr sz="1100" dirty="0">
                <a:latin typeface="Calibri"/>
                <a:cs typeface="Calibri"/>
              </a:rPr>
              <a:t>a diventare </a:t>
            </a:r>
            <a:r>
              <a:rPr sz="1100" spc="-5" dirty="0">
                <a:latin typeface="Calibri"/>
                <a:cs typeface="Calibri"/>
              </a:rPr>
              <a:t>cittadini </a:t>
            </a:r>
            <a:r>
              <a:rPr sz="1100" dirty="0">
                <a:latin typeface="Calibri"/>
                <a:cs typeface="Calibri"/>
              </a:rPr>
              <a:t>attivi, </a:t>
            </a:r>
            <a:r>
              <a:rPr sz="1100" spc="-5" dirty="0">
                <a:latin typeface="Calibri"/>
                <a:cs typeface="Calibri"/>
              </a:rPr>
              <a:t>avviene </a:t>
            </a:r>
            <a:r>
              <a:rPr sz="1100" dirty="0">
                <a:latin typeface="Calibri"/>
                <a:cs typeface="Calibri"/>
              </a:rPr>
              <a:t>la </a:t>
            </a:r>
            <a:r>
              <a:rPr sz="1100" spc="-5" dirty="0">
                <a:latin typeface="Calibri"/>
                <a:cs typeface="Calibri"/>
              </a:rPr>
              <a:t>formazione globale </a:t>
            </a:r>
            <a:r>
              <a:rPr sz="1100" dirty="0">
                <a:latin typeface="Calibri"/>
                <a:cs typeface="Calibri"/>
              </a:rPr>
              <a:t>della </a:t>
            </a:r>
            <a:r>
              <a:rPr sz="1100" spc="-5" dirty="0">
                <a:latin typeface="Calibri"/>
                <a:cs typeface="Calibri"/>
              </a:rPr>
              <a:t>persona,  </a:t>
            </a:r>
            <a:r>
              <a:rPr sz="1100" dirty="0">
                <a:latin typeface="Calibri"/>
                <a:cs typeface="Calibri"/>
              </a:rPr>
              <a:t>in </a:t>
            </a:r>
            <a:r>
              <a:rPr sz="1100" spc="-5" dirty="0">
                <a:latin typeface="Calibri"/>
                <a:cs typeface="Calibri"/>
              </a:rPr>
              <a:t>grado quindi di costruire </a:t>
            </a:r>
            <a:r>
              <a:rPr sz="1100" dirty="0">
                <a:latin typeface="Calibri"/>
                <a:cs typeface="Calibri"/>
              </a:rPr>
              <a:t>il proprio futuro e quello </a:t>
            </a:r>
            <a:r>
              <a:rPr sz="1100" spc="-5" dirty="0">
                <a:latin typeface="Calibri"/>
                <a:cs typeface="Calibri"/>
              </a:rPr>
              <a:t>del </a:t>
            </a:r>
            <a:r>
              <a:rPr sz="1100" dirty="0">
                <a:latin typeface="Calibri"/>
                <a:cs typeface="Calibri"/>
              </a:rPr>
              <a:t>Paese” </a:t>
            </a:r>
            <a:r>
              <a:rPr sz="1100" spc="-5" dirty="0">
                <a:latin typeface="Calibri"/>
                <a:cs typeface="Calibri"/>
              </a:rPr>
              <a:t>ha dichiarato </a:t>
            </a:r>
            <a:r>
              <a:rPr sz="1100" dirty="0">
                <a:latin typeface="Calibri"/>
                <a:cs typeface="Calibri"/>
              </a:rPr>
              <a:t>il Presidente </a:t>
            </a:r>
            <a:r>
              <a:rPr sz="1100" spc="-5" dirty="0">
                <a:latin typeface="Calibri"/>
                <a:cs typeface="Calibri"/>
              </a:rPr>
              <a:t>dell’Abi, </a:t>
            </a:r>
            <a:r>
              <a:rPr sz="1100" dirty="0">
                <a:latin typeface="Calibri"/>
                <a:cs typeface="Calibri"/>
              </a:rPr>
              <a:t>Antonio  Patuelli </a:t>
            </a:r>
            <a:r>
              <a:rPr sz="1100" spc="-5" dirty="0">
                <a:latin typeface="Calibri"/>
                <a:cs typeface="Calibri"/>
              </a:rPr>
              <a:t>ricordando che </a:t>
            </a:r>
            <a:r>
              <a:rPr sz="1100" dirty="0">
                <a:latin typeface="Calibri"/>
                <a:cs typeface="Calibri"/>
              </a:rPr>
              <a:t>lo </a:t>
            </a:r>
            <a:r>
              <a:rPr sz="1100" spc="-5" dirty="0">
                <a:latin typeface="Calibri"/>
                <a:cs typeface="Calibri"/>
              </a:rPr>
              <a:t>sviluppo </a:t>
            </a:r>
            <a:r>
              <a:rPr sz="1100" dirty="0">
                <a:latin typeface="Calibri"/>
                <a:cs typeface="Calibri"/>
              </a:rPr>
              <a:t>delle </a:t>
            </a:r>
            <a:r>
              <a:rPr sz="1100" spc="-5" dirty="0">
                <a:latin typeface="Calibri"/>
                <a:cs typeface="Calibri"/>
              </a:rPr>
              <a:t>proprie competenze </a:t>
            </a:r>
            <a:r>
              <a:rPr sz="1100" dirty="0">
                <a:latin typeface="Calibri"/>
                <a:cs typeface="Calibri"/>
              </a:rPr>
              <a:t>è </a:t>
            </a:r>
            <a:r>
              <a:rPr sz="1100" spc="-5" dirty="0">
                <a:latin typeface="Calibri"/>
                <a:cs typeface="Calibri"/>
              </a:rPr>
              <a:t>infatti </a:t>
            </a:r>
            <a:r>
              <a:rPr sz="1100" dirty="0">
                <a:latin typeface="Calibri"/>
                <a:cs typeface="Calibri"/>
              </a:rPr>
              <a:t>alla base del </a:t>
            </a:r>
            <a:r>
              <a:rPr sz="1100" spc="-5" dirty="0">
                <a:latin typeface="Calibri"/>
                <a:cs typeface="Calibri"/>
              </a:rPr>
              <a:t>progresso economico,  </a:t>
            </a:r>
            <a:r>
              <a:rPr sz="1100" dirty="0">
                <a:latin typeface="Calibri"/>
                <a:cs typeface="Calibri"/>
              </a:rPr>
              <a:t>della </a:t>
            </a:r>
            <a:r>
              <a:rPr sz="1100" spc="-5" dirty="0">
                <a:latin typeface="Calibri"/>
                <a:cs typeface="Calibri"/>
              </a:rPr>
              <a:t>convivenza civile </a:t>
            </a:r>
            <a:r>
              <a:rPr sz="1100" dirty="0">
                <a:latin typeface="Calibri"/>
                <a:cs typeface="Calibri"/>
              </a:rPr>
              <a:t>e </a:t>
            </a:r>
            <a:r>
              <a:rPr sz="1100" spc="-5" dirty="0">
                <a:latin typeface="Calibri"/>
                <a:cs typeface="Calibri"/>
              </a:rPr>
              <a:t>della partecipazione </a:t>
            </a:r>
            <a:r>
              <a:rPr sz="1100" dirty="0">
                <a:latin typeface="Calibri"/>
                <a:cs typeface="Calibri"/>
              </a:rPr>
              <a:t>alla vita</a:t>
            </a:r>
            <a:r>
              <a:rPr sz="1100" spc="-15" dirty="0">
                <a:latin typeface="Calibri"/>
                <a:cs typeface="Calibri"/>
              </a:rPr>
              <a:t> </a:t>
            </a:r>
            <a:r>
              <a:rPr sz="1100" dirty="0">
                <a:latin typeface="Calibri"/>
                <a:cs typeface="Calibri"/>
              </a:rPr>
              <a:t>democratica.</a:t>
            </a:r>
            <a:endParaRPr sz="1100">
              <a:latin typeface="Calibri"/>
              <a:cs typeface="Calibri"/>
            </a:endParaRPr>
          </a:p>
        </p:txBody>
      </p:sp>
      <p:sp>
        <p:nvSpPr>
          <p:cNvPr id="5" name="object 5"/>
          <p:cNvSpPr/>
          <p:nvPr/>
        </p:nvSpPr>
        <p:spPr>
          <a:xfrm>
            <a:off x="2782112" y="2152300"/>
            <a:ext cx="1995322" cy="53488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3900" y="2981324"/>
            <a:ext cx="5227320" cy="379576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Corriere.it</a:t>
            </a:r>
            <a:endParaRPr sz="1600">
              <a:latin typeface="Arial"/>
              <a:cs typeface="Arial"/>
            </a:endParaRPr>
          </a:p>
          <a:p>
            <a:pPr marL="12700">
              <a:lnSpc>
                <a:spcPts val="1880"/>
              </a:lnSpc>
            </a:pPr>
            <a:r>
              <a:rPr sz="1600" b="1" spc="-5" dirty="0">
                <a:latin typeface="Arial"/>
                <a:cs typeface="Arial"/>
              </a:rPr>
              <a:t>11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601529"/>
            <a:ext cx="6147435" cy="5047615"/>
          </a:xfrm>
          <a:prstGeom prst="rect">
            <a:avLst/>
          </a:prstGeom>
        </p:spPr>
        <p:txBody>
          <a:bodyPr vert="horz" wrap="square" lIns="0" tIns="74930" rIns="0" bIns="0" rtlCol="0">
            <a:spAutoFit/>
          </a:bodyPr>
          <a:lstStyle/>
          <a:p>
            <a:pPr marL="12700">
              <a:lnSpc>
                <a:spcPct val="100000"/>
              </a:lnSpc>
              <a:spcBef>
                <a:spcPts val="590"/>
              </a:spcBef>
            </a:pPr>
            <a:r>
              <a:rPr sz="900" b="1" spc="-5" dirty="0">
                <a:latin typeface="Cambria"/>
                <a:cs typeface="Cambria"/>
              </a:rPr>
              <a:t>ECONOMIA</a:t>
            </a:r>
            <a:endParaRPr sz="900">
              <a:latin typeface="Cambria"/>
              <a:cs typeface="Cambria"/>
            </a:endParaRPr>
          </a:p>
          <a:p>
            <a:pPr>
              <a:lnSpc>
                <a:spcPct val="100000"/>
              </a:lnSpc>
              <a:spcBef>
                <a:spcPts val="15"/>
              </a:spcBef>
            </a:pPr>
            <a:endParaRPr sz="1250">
              <a:latin typeface="Times New Roman"/>
              <a:cs typeface="Times New Roman"/>
            </a:endParaRPr>
          </a:p>
          <a:p>
            <a:pPr marL="12700" marR="9525" algn="just">
              <a:lnSpc>
                <a:spcPts val="2820"/>
              </a:lnSpc>
            </a:pPr>
            <a:r>
              <a:rPr sz="2400" b="1" spc="-35" dirty="0">
                <a:latin typeface="Cambria"/>
                <a:cs typeface="Cambria"/>
              </a:rPr>
              <a:t>B.P.Vicenza: </a:t>
            </a:r>
            <a:r>
              <a:rPr sz="2400" b="1" spc="-10" dirty="0">
                <a:latin typeface="Cambria"/>
                <a:cs typeface="Cambria"/>
              </a:rPr>
              <a:t>prende parte </a:t>
            </a:r>
            <a:r>
              <a:rPr sz="2400" b="1" dirty="0">
                <a:latin typeface="Cambria"/>
                <a:cs typeface="Cambria"/>
              </a:rPr>
              <a:t>a </a:t>
            </a:r>
            <a:r>
              <a:rPr sz="2400" b="1" spc="-5" dirty="0">
                <a:latin typeface="Cambria"/>
                <a:cs typeface="Cambria"/>
              </a:rPr>
              <a:t>secondo  </a:t>
            </a:r>
            <a:r>
              <a:rPr sz="2400" b="1" spc="-30" dirty="0">
                <a:latin typeface="Cambria"/>
                <a:cs typeface="Cambria"/>
              </a:rPr>
              <a:t>Festival </a:t>
            </a:r>
            <a:r>
              <a:rPr sz="2400" b="1" spc="-15" dirty="0">
                <a:latin typeface="Cambria"/>
                <a:cs typeface="Cambria"/>
              </a:rPr>
              <a:t>Cultura</a:t>
            </a:r>
            <a:r>
              <a:rPr sz="2400" b="1" spc="15" dirty="0">
                <a:latin typeface="Cambria"/>
                <a:cs typeface="Cambria"/>
              </a:rPr>
              <a:t> </a:t>
            </a:r>
            <a:r>
              <a:rPr sz="2400" b="1" spc="-20" dirty="0">
                <a:latin typeface="Cambria"/>
                <a:cs typeface="Cambria"/>
              </a:rPr>
              <a:t>Creativa</a:t>
            </a:r>
            <a:endParaRPr sz="2400">
              <a:latin typeface="Cambria"/>
              <a:cs typeface="Cambria"/>
            </a:endParaRPr>
          </a:p>
          <a:p>
            <a:pPr marL="12700" marR="5080" algn="just">
              <a:lnSpc>
                <a:spcPct val="97700"/>
              </a:lnSpc>
              <a:spcBef>
                <a:spcPts val="1340"/>
              </a:spcBef>
            </a:pPr>
            <a:r>
              <a:rPr sz="1200" spc="-5" dirty="0">
                <a:latin typeface="Cambria"/>
                <a:cs typeface="Cambria"/>
              </a:rPr>
              <a:t>19:09 MILANO </a:t>
            </a:r>
            <a:r>
              <a:rPr sz="1200" dirty="0">
                <a:latin typeface="Cambria"/>
                <a:cs typeface="Cambria"/>
              </a:rPr>
              <a:t>(MF-DJ)-- </a:t>
            </a:r>
            <a:r>
              <a:rPr sz="1200" spc="-5" dirty="0">
                <a:latin typeface="Cambria"/>
                <a:cs typeface="Cambria"/>
              </a:rPr>
              <a:t>B.P.Vicenza prende parte al Festival della Cultura Creativa.  Promossa dall'Abi, l'iniziativa </a:t>
            </a:r>
            <a:r>
              <a:rPr sz="1200" dirty="0">
                <a:latin typeface="Cambria"/>
                <a:cs typeface="Cambria"/>
              </a:rPr>
              <a:t>e' </a:t>
            </a:r>
            <a:r>
              <a:rPr sz="1200" spc="-5" dirty="0">
                <a:latin typeface="Cambria"/>
                <a:cs typeface="Cambria"/>
              </a:rPr>
              <a:t>rivolta agli alunni delle scuole elementari </a:t>
            </a:r>
            <a:r>
              <a:rPr sz="1200" dirty="0">
                <a:latin typeface="Cambria"/>
                <a:cs typeface="Cambria"/>
              </a:rPr>
              <a:t>e si </a:t>
            </a:r>
            <a:r>
              <a:rPr sz="1200" spc="-5" dirty="0">
                <a:latin typeface="Cambria"/>
                <a:cs typeface="Cambria"/>
              </a:rPr>
              <a:t>terra' tra </a:t>
            </a:r>
            <a:r>
              <a:rPr sz="1200" dirty="0">
                <a:latin typeface="Cambria"/>
                <a:cs typeface="Cambria"/>
              </a:rPr>
              <a:t>il </a:t>
            </a:r>
            <a:r>
              <a:rPr sz="1200" spc="-5" dirty="0">
                <a:latin typeface="Cambria"/>
                <a:cs typeface="Cambria"/>
              </a:rPr>
              <a:t>16 </a:t>
            </a:r>
            <a:r>
              <a:rPr sz="1200" dirty="0">
                <a:latin typeface="Cambria"/>
                <a:cs typeface="Cambria"/>
              </a:rPr>
              <a:t>e  il </a:t>
            </a:r>
            <a:r>
              <a:rPr sz="1200" spc="-5" dirty="0">
                <a:latin typeface="Cambria"/>
                <a:cs typeface="Cambria"/>
              </a:rPr>
              <a:t>22 marzo </a:t>
            </a:r>
            <a:r>
              <a:rPr sz="1200" dirty="0">
                <a:latin typeface="Cambria"/>
                <a:cs typeface="Cambria"/>
              </a:rPr>
              <a:t>a </a:t>
            </a:r>
            <a:r>
              <a:rPr sz="1200" spc="-5" dirty="0">
                <a:latin typeface="Cambria"/>
                <a:cs typeface="Cambria"/>
              </a:rPr>
              <a:t>Palazzo Thiene, </a:t>
            </a:r>
            <a:r>
              <a:rPr sz="1200" dirty="0">
                <a:latin typeface="Cambria"/>
                <a:cs typeface="Cambria"/>
              </a:rPr>
              <a:t>a </a:t>
            </a:r>
            <a:r>
              <a:rPr sz="1200" spc="-5" dirty="0">
                <a:latin typeface="Cambria"/>
                <a:cs typeface="Cambria"/>
              </a:rPr>
              <a:t>Vicenza. Il tema dell'edizione 2015, spiega una nota, </a:t>
            </a:r>
            <a:r>
              <a:rPr sz="1200" dirty="0">
                <a:latin typeface="Cambria"/>
                <a:cs typeface="Cambria"/>
              </a:rPr>
              <a:t>e'  </a:t>
            </a:r>
            <a:r>
              <a:rPr sz="1200" spc="-5" dirty="0">
                <a:latin typeface="Cambria"/>
                <a:cs typeface="Cambria"/>
              </a:rPr>
              <a:t>'l'alfabeto nel mondo </a:t>
            </a:r>
            <a:r>
              <a:rPr sz="1200" dirty="0">
                <a:latin typeface="Cambria"/>
                <a:cs typeface="Cambria"/>
              </a:rPr>
              <a:t>- </a:t>
            </a:r>
            <a:r>
              <a:rPr sz="1200" spc="-5" dirty="0">
                <a:latin typeface="Cambria"/>
                <a:cs typeface="Cambria"/>
              </a:rPr>
              <a:t>Leggiamo </a:t>
            </a:r>
            <a:r>
              <a:rPr sz="1200" dirty="0">
                <a:latin typeface="Cambria"/>
                <a:cs typeface="Cambria"/>
              </a:rPr>
              <a:t>i segni </a:t>
            </a:r>
            <a:r>
              <a:rPr sz="1200" spc="-5" dirty="0">
                <a:latin typeface="Cambria"/>
                <a:cs typeface="Cambria"/>
              </a:rPr>
              <a:t>intorno </a:t>
            </a:r>
            <a:r>
              <a:rPr sz="1200" dirty="0">
                <a:latin typeface="Cambria"/>
                <a:cs typeface="Cambria"/>
              </a:rPr>
              <a:t>a </a:t>
            </a:r>
            <a:r>
              <a:rPr sz="1200" spc="-5" dirty="0">
                <a:latin typeface="Cambria"/>
                <a:cs typeface="Cambria"/>
              </a:rPr>
              <a:t>noi </a:t>
            </a:r>
            <a:r>
              <a:rPr sz="1200" dirty="0">
                <a:latin typeface="Cambria"/>
                <a:cs typeface="Cambria"/>
              </a:rPr>
              <a:t>e </a:t>
            </a:r>
            <a:r>
              <a:rPr sz="1200" spc="-5" dirty="0">
                <a:latin typeface="Cambria"/>
                <a:cs typeface="Cambria"/>
              </a:rPr>
              <a:t>raccontiamo'. Il festival, giunto alla  seconda edizione, </a:t>
            </a:r>
            <a:r>
              <a:rPr sz="1200" dirty="0">
                <a:latin typeface="Cambria"/>
                <a:cs typeface="Cambria"/>
              </a:rPr>
              <a:t>e' </a:t>
            </a:r>
            <a:r>
              <a:rPr sz="1200" spc="-5" dirty="0">
                <a:latin typeface="Cambria"/>
                <a:cs typeface="Cambria"/>
              </a:rPr>
              <a:t>patrocinato da </a:t>
            </a:r>
            <a:r>
              <a:rPr sz="1200" dirty="0">
                <a:latin typeface="Cambria"/>
                <a:cs typeface="Cambria"/>
              </a:rPr>
              <a:t>Unesco, </a:t>
            </a:r>
            <a:r>
              <a:rPr sz="1200" spc="-5" dirty="0">
                <a:latin typeface="Cambria"/>
                <a:cs typeface="Cambria"/>
              </a:rPr>
              <a:t>Presidenza della Repubblica </a:t>
            </a:r>
            <a:r>
              <a:rPr sz="1200" dirty="0">
                <a:latin typeface="Cambria"/>
                <a:cs typeface="Cambria"/>
              </a:rPr>
              <a:t>e </a:t>
            </a:r>
            <a:r>
              <a:rPr sz="1200" spc="-5" dirty="0">
                <a:latin typeface="Cambria"/>
                <a:cs typeface="Cambria"/>
              </a:rPr>
              <a:t>Mibact. L'evento </a:t>
            </a:r>
            <a:r>
              <a:rPr sz="1200" dirty="0">
                <a:latin typeface="Cambria"/>
                <a:cs typeface="Cambria"/>
              </a:rPr>
              <a:t>si  </a:t>
            </a:r>
            <a:r>
              <a:rPr sz="1200" spc="-5" dirty="0">
                <a:latin typeface="Cambria"/>
                <a:cs typeface="Cambria"/>
              </a:rPr>
              <a:t>focalizzera' sullo </a:t>
            </a:r>
            <a:r>
              <a:rPr sz="1200" dirty="0">
                <a:latin typeface="Cambria"/>
                <a:cs typeface="Cambria"/>
              </a:rPr>
              <a:t>strumento </a:t>
            </a:r>
            <a:r>
              <a:rPr sz="1200" spc="-5" dirty="0">
                <a:latin typeface="Cambria"/>
                <a:cs typeface="Cambria"/>
              </a:rPr>
              <a:t>narrativo del racconto, </a:t>
            </a:r>
            <a:r>
              <a:rPr sz="1200" dirty="0">
                <a:latin typeface="Cambria"/>
                <a:cs typeface="Cambria"/>
              </a:rPr>
              <a:t>con </a:t>
            </a:r>
            <a:r>
              <a:rPr sz="1200" spc="-5" dirty="0">
                <a:latin typeface="Cambria"/>
                <a:cs typeface="Cambria"/>
              </a:rPr>
              <a:t>l'obiettivo di invitare gli alunni </a:t>
            </a:r>
            <a:r>
              <a:rPr sz="1200" dirty="0">
                <a:latin typeface="Cambria"/>
                <a:cs typeface="Cambria"/>
              </a:rPr>
              <a:t>a  </a:t>
            </a:r>
            <a:r>
              <a:rPr sz="1200" spc="-5" dirty="0">
                <a:latin typeface="Cambria"/>
                <a:cs typeface="Cambria"/>
              </a:rPr>
              <a:t>guardarsi attorno </a:t>
            </a:r>
            <a:r>
              <a:rPr sz="1200" dirty="0">
                <a:latin typeface="Cambria"/>
                <a:cs typeface="Cambria"/>
              </a:rPr>
              <a:t>per </a:t>
            </a:r>
            <a:r>
              <a:rPr sz="1200" spc="-5" dirty="0">
                <a:latin typeface="Cambria"/>
                <a:cs typeface="Cambria"/>
              </a:rPr>
              <a:t>vedere la realta' da un diverso punto di vista. </a:t>
            </a:r>
            <a:r>
              <a:rPr sz="1200" dirty="0">
                <a:latin typeface="Cambria"/>
                <a:cs typeface="Cambria"/>
              </a:rPr>
              <a:t>Gli </a:t>
            </a:r>
            <a:r>
              <a:rPr sz="1200" spc="-5" dirty="0">
                <a:latin typeface="Cambria"/>
                <a:cs typeface="Cambria"/>
              </a:rPr>
              <a:t>alunni delle scuole  elementari della citta' </a:t>
            </a:r>
            <a:r>
              <a:rPr sz="1200" dirty="0">
                <a:latin typeface="Cambria"/>
                <a:cs typeface="Cambria"/>
              </a:rPr>
              <a:t>saranno </a:t>
            </a:r>
            <a:r>
              <a:rPr sz="1200" spc="-5" dirty="0">
                <a:latin typeface="Cambria"/>
                <a:cs typeface="Cambria"/>
              </a:rPr>
              <a:t>chiamati </a:t>
            </a:r>
            <a:r>
              <a:rPr sz="1200" dirty="0">
                <a:latin typeface="Cambria"/>
                <a:cs typeface="Cambria"/>
              </a:rPr>
              <a:t>a </a:t>
            </a:r>
            <a:r>
              <a:rPr sz="1200" spc="-5" dirty="0">
                <a:latin typeface="Cambria"/>
                <a:cs typeface="Cambria"/>
              </a:rPr>
              <a:t>inventare un racconto sotto forma di recitazione  teatrale, cercando di immedesimarsi nei personaggi del quadro 'Veduta di Piazza dei Signori'  del pittore veneto Carlo Ferrari, esposto </a:t>
            </a:r>
            <a:r>
              <a:rPr sz="1200" dirty="0">
                <a:latin typeface="Cambria"/>
                <a:cs typeface="Cambria"/>
              </a:rPr>
              <a:t>a </a:t>
            </a:r>
            <a:r>
              <a:rPr sz="1200" spc="-5" dirty="0">
                <a:latin typeface="Cambria"/>
                <a:cs typeface="Cambria"/>
              </a:rPr>
              <a:t>Palazzo Thiene. Dovranno </a:t>
            </a:r>
            <a:r>
              <a:rPr sz="1200" dirty="0">
                <a:latin typeface="Cambria"/>
                <a:cs typeface="Cambria"/>
              </a:rPr>
              <a:t>fingere </a:t>
            </a:r>
            <a:r>
              <a:rPr sz="1200" spc="-5" dirty="0">
                <a:latin typeface="Cambria"/>
                <a:cs typeface="Cambria"/>
              </a:rPr>
              <a:t>di trovarsi nella  </a:t>
            </a:r>
            <a:r>
              <a:rPr sz="1200" dirty="0">
                <a:latin typeface="Cambria"/>
                <a:cs typeface="Cambria"/>
              </a:rPr>
              <a:t>stessa </a:t>
            </a:r>
            <a:r>
              <a:rPr sz="1200" spc="-5" dirty="0">
                <a:latin typeface="Cambria"/>
                <a:cs typeface="Cambria"/>
              </a:rPr>
              <a:t>situazione </a:t>
            </a:r>
            <a:r>
              <a:rPr sz="1200" dirty="0">
                <a:latin typeface="Cambria"/>
                <a:cs typeface="Cambria"/>
              </a:rPr>
              <a:t>e </a:t>
            </a:r>
            <a:r>
              <a:rPr sz="1200" spc="-5" dirty="0">
                <a:latin typeface="Cambria"/>
                <a:cs typeface="Cambria"/>
              </a:rPr>
              <a:t>nello </a:t>
            </a:r>
            <a:r>
              <a:rPr sz="1200" dirty="0">
                <a:latin typeface="Cambria"/>
                <a:cs typeface="Cambria"/>
              </a:rPr>
              <a:t>stesso </a:t>
            </a:r>
            <a:r>
              <a:rPr sz="1200" spc="-5" dirty="0">
                <a:latin typeface="Cambria"/>
                <a:cs typeface="Cambria"/>
              </a:rPr>
              <a:t>momento </a:t>
            </a:r>
            <a:r>
              <a:rPr sz="1200" spc="-10" dirty="0">
                <a:latin typeface="Cambria"/>
                <a:cs typeface="Cambria"/>
              </a:rPr>
              <a:t>storico </a:t>
            </a:r>
            <a:r>
              <a:rPr sz="1200" dirty="0">
                <a:latin typeface="Cambria"/>
                <a:cs typeface="Cambria"/>
              </a:rPr>
              <a:t>per </a:t>
            </a:r>
            <a:r>
              <a:rPr sz="1200" spc="-5" dirty="0">
                <a:latin typeface="Cambria"/>
                <a:cs typeface="Cambria"/>
              </a:rPr>
              <a:t>incontrarsi nella Piazza, luogo del  dipinto. Al termine della manifestazione, </a:t>
            </a:r>
            <a:r>
              <a:rPr sz="1200" spc="-10" dirty="0">
                <a:latin typeface="Cambria"/>
                <a:cs typeface="Cambria"/>
              </a:rPr>
              <a:t>Banca </a:t>
            </a:r>
            <a:r>
              <a:rPr sz="1200" dirty="0">
                <a:latin typeface="Cambria"/>
                <a:cs typeface="Cambria"/>
              </a:rPr>
              <a:t>Popolare </a:t>
            </a:r>
            <a:r>
              <a:rPr sz="1200" spc="-5" dirty="0">
                <a:latin typeface="Cambria"/>
                <a:cs typeface="Cambria"/>
              </a:rPr>
              <a:t>di Vicenza inviera' </a:t>
            </a:r>
            <a:r>
              <a:rPr sz="1200" dirty="0">
                <a:latin typeface="Cambria"/>
                <a:cs typeface="Cambria"/>
              </a:rPr>
              <a:t>a </a:t>
            </a:r>
            <a:r>
              <a:rPr sz="1200" spc="-5" dirty="0">
                <a:latin typeface="Cambria"/>
                <a:cs typeface="Cambria"/>
              </a:rPr>
              <a:t>ogni </a:t>
            </a:r>
            <a:r>
              <a:rPr sz="1200" dirty="0">
                <a:latin typeface="Cambria"/>
                <a:cs typeface="Cambria"/>
              </a:rPr>
              <a:t>classe </a:t>
            </a:r>
            <a:r>
              <a:rPr sz="1200" spc="-10" dirty="0">
                <a:latin typeface="Cambria"/>
                <a:cs typeface="Cambria"/>
              </a:rPr>
              <a:t>che  </a:t>
            </a:r>
            <a:r>
              <a:rPr sz="1200" dirty="0">
                <a:latin typeface="Cambria"/>
                <a:cs typeface="Cambria"/>
              </a:rPr>
              <a:t>ha </a:t>
            </a:r>
            <a:r>
              <a:rPr sz="1200" spc="-5" dirty="0">
                <a:latin typeface="Cambria"/>
                <a:cs typeface="Cambria"/>
              </a:rPr>
              <a:t>partecipato all'iniziativa un dvd </a:t>
            </a:r>
            <a:r>
              <a:rPr sz="1200" dirty="0">
                <a:latin typeface="Cambria"/>
                <a:cs typeface="Cambria"/>
              </a:rPr>
              <a:t>con il racconto </a:t>
            </a:r>
            <a:r>
              <a:rPr sz="1200" spc="-5" dirty="0">
                <a:latin typeface="Cambria"/>
                <a:cs typeface="Cambria"/>
              </a:rPr>
              <a:t>creato dagli alunni, oltre </a:t>
            </a:r>
            <a:r>
              <a:rPr sz="1200" dirty="0">
                <a:latin typeface="Cambria"/>
                <a:cs typeface="Cambria"/>
              </a:rPr>
              <a:t>a </a:t>
            </a:r>
            <a:r>
              <a:rPr sz="1200" spc="-5" dirty="0">
                <a:latin typeface="Cambria"/>
                <a:cs typeface="Cambria"/>
              </a:rPr>
              <a:t>una  riproduzione </a:t>
            </a:r>
            <a:r>
              <a:rPr sz="1200" dirty="0">
                <a:latin typeface="Cambria"/>
                <a:cs typeface="Cambria"/>
              </a:rPr>
              <a:t>dell'opera. </a:t>
            </a:r>
            <a:r>
              <a:rPr sz="1200" spc="-5" dirty="0">
                <a:latin typeface="Cambria"/>
                <a:cs typeface="Cambria"/>
              </a:rPr>
              <a:t>"Questa iniziativa testimonia l'impegno </a:t>
            </a:r>
            <a:r>
              <a:rPr sz="1200" dirty="0">
                <a:latin typeface="Cambria"/>
                <a:cs typeface="Cambria"/>
              </a:rPr>
              <a:t>e </a:t>
            </a:r>
            <a:r>
              <a:rPr sz="1200" spc="-5" dirty="0">
                <a:latin typeface="Cambria"/>
                <a:cs typeface="Cambria"/>
              </a:rPr>
              <a:t>l'attenzione che da sempre  B.P.Vicenza </a:t>
            </a:r>
            <a:r>
              <a:rPr sz="1200" dirty="0">
                <a:latin typeface="Cambria"/>
                <a:cs typeface="Cambria"/>
              </a:rPr>
              <a:t>ha </a:t>
            </a:r>
            <a:r>
              <a:rPr sz="1200" spc="-5" dirty="0">
                <a:latin typeface="Cambria"/>
                <a:cs typeface="Cambria"/>
              </a:rPr>
              <a:t>non solo nei confronti della valorizzazione del patrimonio culturale, bensi'  anche al sostegno dell'attivita' didattica </a:t>
            </a:r>
            <a:r>
              <a:rPr sz="1200" dirty="0">
                <a:latin typeface="Cambria"/>
                <a:cs typeface="Cambria"/>
              </a:rPr>
              <a:t>in </a:t>
            </a:r>
            <a:r>
              <a:rPr sz="1200" spc="-5" dirty="0">
                <a:latin typeface="Cambria"/>
                <a:cs typeface="Cambria"/>
              </a:rPr>
              <a:t>quest'ambito", </a:t>
            </a:r>
            <a:r>
              <a:rPr sz="1200" dirty="0">
                <a:latin typeface="Cambria"/>
                <a:cs typeface="Cambria"/>
              </a:rPr>
              <a:t>ha </a:t>
            </a:r>
            <a:r>
              <a:rPr sz="1200" spc="-5" dirty="0">
                <a:latin typeface="Cambria"/>
                <a:cs typeface="Cambria"/>
              </a:rPr>
              <a:t>spiegato l'a.d. </a:t>
            </a:r>
            <a:r>
              <a:rPr sz="1200" dirty="0">
                <a:latin typeface="Cambria"/>
                <a:cs typeface="Cambria"/>
              </a:rPr>
              <a:t>e </a:t>
            </a:r>
            <a:r>
              <a:rPr sz="1200" spc="-5" dirty="0">
                <a:latin typeface="Cambria"/>
                <a:cs typeface="Cambria"/>
              </a:rPr>
              <a:t>d.g., Samuele  Sorato. "Da sette anni </a:t>
            </a:r>
            <a:r>
              <a:rPr sz="1200" spc="-10" dirty="0">
                <a:latin typeface="Cambria"/>
                <a:cs typeface="Cambria"/>
              </a:rPr>
              <a:t>la </a:t>
            </a:r>
            <a:r>
              <a:rPr sz="1200" spc="-5" dirty="0">
                <a:latin typeface="Cambria"/>
                <a:cs typeface="Cambria"/>
              </a:rPr>
              <a:t>banca </a:t>
            </a:r>
            <a:r>
              <a:rPr sz="1200" dirty="0">
                <a:latin typeface="Cambria"/>
                <a:cs typeface="Cambria"/>
              </a:rPr>
              <a:t>e' </a:t>
            </a:r>
            <a:r>
              <a:rPr sz="1200" spc="-5" dirty="0">
                <a:latin typeface="Cambria"/>
                <a:cs typeface="Cambria"/>
              </a:rPr>
              <a:t>impegnata nel 'Progetto Scuole', </a:t>
            </a:r>
            <a:r>
              <a:rPr sz="1200" spc="-10" dirty="0">
                <a:latin typeface="Cambria"/>
                <a:cs typeface="Cambria"/>
              </a:rPr>
              <a:t>che </a:t>
            </a:r>
            <a:r>
              <a:rPr sz="1200" spc="-5" dirty="0">
                <a:latin typeface="Cambria"/>
                <a:cs typeface="Cambria"/>
              </a:rPr>
              <a:t>coinvolge gli studenti  delle scuole primarie </a:t>
            </a:r>
            <a:r>
              <a:rPr sz="1200" dirty="0">
                <a:latin typeface="Cambria"/>
                <a:cs typeface="Cambria"/>
              </a:rPr>
              <a:t>e </a:t>
            </a:r>
            <a:r>
              <a:rPr sz="1200" spc="-5" dirty="0">
                <a:latin typeface="Cambria"/>
                <a:cs typeface="Cambria"/>
              </a:rPr>
              <a:t>secondarie di </a:t>
            </a:r>
            <a:r>
              <a:rPr sz="1200" dirty="0">
                <a:latin typeface="Cambria"/>
                <a:cs typeface="Cambria"/>
              </a:rPr>
              <a:t>I e </a:t>
            </a:r>
            <a:r>
              <a:rPr sz="1200" spc="-5" dirty="0">
                <a:latin typeface="Cambria"/>
                <a:cs typeface="Cambria"/>
              </a:rPr>
              <a:t>II grado del territorio </a:t>
            </a:r>
            <a:r>
              <a:rPr sz="1200" dirty="0">
                <a:latin typeface="Cambria"/>
                <a:cs typeface="Cambria"/>
              </a:rPr>
              <a:t>con </a:t>
            </a:r>
            <a:r>
              <a:rPr sz="1200" spc="-5" dirty="0">
                <a:latin typeface="Cambria"/>
                <a:cs typeface="Cambria"/>
              </a:rPr>
              <a:t>un programma di itinerari  didattici mirati, che danno anche la possibilita' agli studenti di visitare </a:t>
            </a:r>
            <a:r>
              <a:rPr sz="1200" dirty="0">
                <a:latin typeface="Cambria"/>
                <a:cs typeface="Cambria"/>
              </a:rPr>
              <a:t>il </a:t>
            </a:r>
            <a:r>
              <a:rPr sz="1200" spc="-5" dirty="0">
                <a:latin typeface="Cambria"/>
                <a:cs typeface="Cambria"/>
              </a:rPr>
              <a:t>palladiano Palazzo  Thiene di Vicenza, tra </a:t>
            </a:r>
            <a:r>
              <a:rPr sz="1200" dirty="0">
                <a:latin typeface="Cambria"/>
                <a:cs typeface="Cambria"/>
              </a:rPr>
              <a:t>i </a:t>
            </a:r>
            <a:r>
              <a:rPr sz="1200" spc="-5" dirty="0">
                <a:latin typeface="Cambria"/>
                <a:cs typeface="Cambria"/>
              </a:rPr>
              <a:t>patrimoni dell'umanita' dell'Unesco, </a:t>
            </a:r>
            <a:r>
              <a:rPr sz="1200" dirty="0">
                <a:latin typeface="Cambria"/>
                <a:cs typeface="Cambria"/>
              </a:rPr>
              <a:t>e </a:t>
            </a:r>
            <a:r>
              <a:rPr sz="1200" spc="-5" dirty="0">
                <a:latin typeface="Cambria"/>
                <a:cs typeface="Cambria"/>
              </a:rPr>
              <a:t>sede </a:t>
            </a:r>
            <a:r>
              <a:rPr sz="1200" dirty="0">
                <a:latin typeface="Cambria"/>
                <a:cs typeface="Cambria"/>
              </a:rPr>
              <a:t>storica </a:t>
            </a:r>
            <a:r>
              <a:rPr sz="1200" spc="-5" dirty="0">
                <a:latin typeface="Cambria"/>
                <a:cs typeface="Cambria"/>
              </a:rPr>
              <a:t>del nostro istituto".  com/ofb (fine) </a:t>
            </a:r>
            <a:r>
              <a:rPr sz="1200" dirty="0">
                <a:latin typeface="Cambria"/>
                <a:cs typeface="Cambria"/>
              </a:rPr>
              <a:t>MF-DJ NEWS </a:t>
            </a:r>
            <a:r>
              <a:rPr sz="1200" spc="-5" dirty="0">
                <a:latin typeface="Cambria"/>
                <a:cs typeface="Cambria"/>
              </a:rPr>
              <a:t>1119:09 </a:t>
            </a:r>
            <a:r>
              <a:rPr sz="1200" dirty="0">
                <a:latin typeface="Cambria"/>
                <a:cs typeface="Cambria"/>
              </a:rPr>
              <a:t>mar</a:t>
            </a:r>
            <a:r>
              <a:rPr sz="1200" spc="10" dirty="0">
                <a:latin typeface="Cambria"/>
                <a:cs typeface="Cambria"/>
              </a:rPr>
              <a:t> </a:t>
            </a:r>
            <a:r>
              <a:rPr sz="1200" spc="-5" dirty="0">
                <a:latin typeface="Cambria"/>
                <a:cs typeface="Cambria"/>
              </a:rPr>
              <a:t>2015</a:t>
            </a:r>
            <a:endParaRPr sz="1200">
              <a:latin typeface="Cambria"/>
              <a:cs typeface="Cambria"/>
            </a:endParaRPr>
          </a:p>
        </p:txBody>
      </p:sp>
      <p:sp>
        <p:nvSpPr>
          <p:cNvPr id="5" name="object 5"/>
          <p:cNvSpPr/>
          <p:nvPr/>
        </p:nvSpPr>
        <p:spPr>
          <a:xfrm>
            <a:off x="2122804" y="2523597"/>
            <a:ext cx="3257550" cy="25684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9265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Culturait.altervista.org  11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640963"/>
            <a:ext cx="6075680"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2A2A2A"/>
                </a:solidFill>
                <a:latin typeface="Times New Roman"/>
                <a:cs typeface="Times New Roman"/>
              </a:rPr>
              <a:t>Festival della cultura creativa, dal </a:t>
            </a:r>
            <a:r>
              <a:rPr sz="2400" dirty="0">
                <a:solidFill>
                  <a:srgbClr val="2A2A2A"/>
                </a:solidFill>
                <a:latin typeface="Times New Roman"/>
                <a:cs typeface="Times New Roman"/>
              </a:rPr>
              <a:t>16 al 22</a:t>
            </a:r>
            <a:r>
              <a:rPr sz="2400" spc="35" dirty="0">
                <a:solidFill>
                  <a:srgbClr val="2A2A2A"/>
                </a:solidFill>
                <a:latin typeface="Times New Roman"/>
                <a:cs typeface="Times New Roman"/>
              </a:rPr>
              <a:t> </a:t>
            </a:r>
            <a:r>
              <a:rPr sz="2400" dirty="0">
                <a:solidFill>
                  <a:srgbClr val="2A2A2A"/>
                </a:solidFill>
                <a:latin typeface="Times New Roman"/>
                <a:cs typeface="Times New Roman"/>
              </a:rPr>
              <a:t>Marzo</a:t>
            </a:r>
            <a:endParaRPr sz="2400">
              <a:latin typeface="Times New Roman"/>
              <a:cs typeface="Times New Roman"/>
            </a:endParaRPr>
          </a:p>
        </p:txBody>
      </p:sp>
      <p:sp>
        <p:nvSpPr>
          <p:cNvPr id="5" name="object 5"/>
          <p:cNvSpPr txBox="1"/>
          <p:nvPr/>
        </p:nvSpPr>
        <p:spPr>
          <a:xfrm>
            <a:off x="706627" y="4334687"/>
            <a:ext cx="6148070" cy="5093335"/>
          </a:xfrm>
          <a:prstGeom prst="rect">
            <a:avLst/>
          </a:prstGeom>
        </p:spPr>
        <p:txBody>
          <a:bodyPr vert="horz" wrap="square" lIns="0" tIns="12700" rIns="0" bIns="0" rtlCol="0">
            <a:spAutoFit/>
          </a:bodyPr>
          <a:lstStyle/>
          <a:p>
            <a:pPr marL="12700" marR="13970" algn="just">
              <a:lnSpc>
                <a:spcPct val="130400"/>
              </a:lnSpc>
              <a:spcBef>
                <a:spcPts val="100"/>
              </a:spcBef>
            </a:pPr>
            <a:r>
              <a:rPr sz="1150" spc="-5" dirty="0">
                <a:latin typeface="Times New Roman"/>
                <a:cs typeface="Times New Roman"/>
              </a:rPr>
              <a:t>“L’alfabeto del </a:t>
            </a:r>
            <a:r>
              <a:rPr sz="1150" dirty="0">
                <a:latin typeface="Times New Roman"/>
                <a:cs typeface="Times New Roman"/>
              </a:rPr>
              <a:t>Mondo. </a:t>
            </a:r>
            <a:r>
              <a:rPr sz="1150" spc="-5" dirty="0">
                <a:latin typeface="Times New Roman"/>
                <a:cs typeface="Times New Roman"/>
              </a:rPr>
              <a:t>Leggiamo </a:t>
            </a:r>
            <a:r>
              <a:rPr sz="1150" dirty="0">
                <a:latin typeface="Times New Roman"/>
                <a:cs typeface="Times New Roman"/>
              </a:rPr>
              <a:t>i </a:t>
            </a:r>
            <a:r>
              <a:rPr sz="1150" spc="-5" dirty="0">
                <a:latin typeface="Times New Roman"/>
                <a:cs typeface="Times New Roman"/>
              </a:rPr>
              <a:t>segni </a:t>
            </a:r>
            <a:r>
              <a:rPr sz="1150" dirty="0">
                <a:latin typeface="Times New Roman"/>
                <a:cs typeface="Times New Roman"/>
              </a:rPr>
              <a:t>intorno a noi e </a:t>
            </a:r>
            <a:r>
              <a:rPr sz="1150" spc="-5" dirty="0">
                <a:latin typeface="Times New Roman"/>
                <a:cs typeface="Times New Roman"/>
              </a:rPr>
              <a:t>raccontiamo.” </a:t>
            </a:r>
            <a:r>
              <a:rPr sz="1150" dirty="0">
                <a:latin typeface="Times New Roman"/>
                <a:cs typeface="Times New Roman"/>
              </a:rPr>
              <a:t>E’ questo il </a:t>
            </a:r>
            <a:r>
              <a:rPr sz="1150" spc="-5" dirty="0">
                <a:latin typeface="Times New Roman"/>
                <a:cs typeface="Times New Roman"/>
              </a:rPr>
              <a:t>tema scelto per  l’edizione 2015 del </a:t>
            </a:r>
            <a:r>
              <a:rPr sz="1150" spc="-10" dirty="0">
                <a:latin typeface="Times New Roman"/>
                <a:cs typeface="Times New Roman"/>
              </a:rPr>
              <a:t>Festival </a:t>
            </a:r>
            <a:r>
              <a:rPr sz="1150" spc="-5" dirty="0">
                <a:latin typeface="Times New Roman"/>
                <a:cs typeface="Times New Roman"/>
              </a:rPr>
              <a:t>della cultura creativa organizzato dalle banche </a:t>
            </a:r>
            <a:r>
              <a:rPr sz="1150" dirty="0">
                <a:latin typeface="Times New Roman"/>
                <a:cs typeface="Times New Roman"/>
              </a:rPr>
              <a:t>di </a:t>
            </a:r>
            <a:r>
              <a:rPr sz="1150" spc="-5" dirty="0">
                <a:latin typeface="Times New Roman"/>
                <a:cs typeface="Times New Roman"/>
              </a:rPr>
              <a:t>tutta Italia. </a:t>
            </a:r>
            <a:r>
              <a:rPr sz="1150" spc="-10" dirty="0">
                <a:latin typeface="Times New Roman"/>
                <a:cs typeface="Times New Roman"/>
              </a:rPr>
              <a:t>Una  </a:t>
            </a:r>
            <a:r>
              <a:rPr sz="1150" spc="-5" dirty="0">
                <a:latin typeface="Times New Roman"/>
                <a:cs typeface="Times New Roman"/>
              </a:rPr>
              <a:t>manifestazione </a:t>
            </a:r>
            <a:r>
              <a:rPr sz="1150" dirty="0">
                <a:latin typeface="Times New Roman"/>
                <a:cs typeface="Times New Roman"/>
              </a:rPr>
              <a:t>in cui </a:t>
            </a:r>
            <a:r>
              <a:rPr sz="1150" spc="-5" dirty="0">
                <a:latin typeface="Times New Roman"/>
                <a:cs typeface="Times New Roman"/>
              </a:rPr>
              <a:t>saranno </a:t>
            </a:r>
            <a:r>
              <a:rPr sz="1150" dirty="0">
                <a:latin typeface="Times New Roman"/>
                <a:cs typeface="Times New Roman"/>
              </a:rPr>
              <a:t>più di </a:t>
            </a:r>
            <a:r>
              <a:rPr sz="1150" spc="-5" dirty="0">
                <a:latin typeface="Times New Roman"/>
                <a:cs typeface="Times New Roman"/>
              </a:rPr>
              <a:t>ottanta gli eventi promossi </a:t>
            </a:r>
            <a:r>
              <a:rPr sz="1150" dirty="0">
                <a:latin typeface="Times New Roman"/>
                <a:cs typeface="Times New Roman"/>
              </a:rPr>
              <a:t>in </a:t>
            </a:r>
            <a:r>
              <a:rPr sz="1150" spc="-5" dirty="0">
                <a:latin typeface="Times New Roman"/>
                <a:cs typeface="Times New Roman"/>
              </a:rPr>
              <a:t>oltre sessanta</a:t>
            </a:r>
            <a:r>
              <a:rPr sz="1150" spc="30" dirty="0">
                <a:latin typeface="Times New Roman"/>
                <a:cs typeface="Times New Roman"/>
              </a:rPr>
              <a:t> </a:t>
            </a:r>
            <a:r>
              <a:rPr sz="1150" spc="-5" dirty="0">
                <a:latin typeface="Times New Roman"/>
                <a:cs typeface="Times New Roman"/>
              </a:rPr>
              <a:t>città.</a:t>
            </a:r>
            <a:endParaRPr sz="1150">
              <a:latin typeface="Times New Roman"/>
              <a:cs typeface="Times New Roman"/>
            </a:endParaRPr>
          </a:p>
          <a:p>
            <a:pPr>
              <a:lnSpc>
                <a:spcPct val="100000"/>
              </a:lnSpc>
              <a:spcBef>
                <a:spcPts val="20"/>
              </a:spcBef>
            </a:pPr>
            <a:endParaRPr sz="1650">
              <a:latin typeface="Times New Roman"/>
              <a:cs typeface="Times New Roman"/>
            </a:endParaRPr>
          </a:p>
          <a:p>
            <a:pPr marL="12700" algn="just">
              <a:lnSpc>
                <a:spcPct val="100000"/>
              </a:lnSpc>
            </a:pPr>
            <a:r>
              <a:rPr sz="1150" spc="-5" dirty="0">
                <a:latin typeface="Times New Roman"/>
                <a:cs typeface="Times New Roman"/>
              </a:rPr>
              <a:t>Mettere al centro </a:t>
            </a:r>
            <a:r>
              <a:rPr sz="1150" dirty="0">
                <a:latin typeface="Times New Roman"/>
                <a:cs typeface="Times New Roman"/>
              </a:rPr>
              <a:t>i </a:t>
            </a:r>
            <a:r>
              <a:rPr sz="1150" spc="-5" dirty="0">
                <a:latin typeface="Times New Roman"/>
                <a:cs typeface="Times New Roman"/>
              </a:rPr>
              <a:t>giovani </a:t>
            </a:r>
            <a:r>
              <a:rPr sz="1150" dirty="0">
                <a:latin typeface="Times New Roman"/>
                <a:cs typeface="Times New Roman"/>
              </a:rPr>
              <a:t>e il </a:t>
            </a:r>
            <a:r>
              <a:rPr sz="1150" spc="-5" dirty="0">
                <a:latin typeface="Times New Roman"/>
                <a:cs typeface="Times New Roman"/>
              </a:rPr>
              <a:t>territorio, </a:t>
            </a:r>
            <a:r>
              <a:rPr sz="1150" dirty="0">
                <a:latin typeface="Times New Roman"/>
                <a:cs typeface="Times New Roman"/>
              </a:rPr>
              <a:t>è </a:t>
            </a:r>
            <a:r>
              <a:rPr sz="1150" spc="-5" dirty="0">
                <a:latin typeface="Times New Roman"/>
                <a:cs typeface="Times New Roman"/>
              </a:rPr>
              <a:t>questo l’importante </a:t>
            </a:r>
            <a:r>
              <a:rPr sz="1150" dirty="0">
                <a:latin typeface="Times New Roman"/>
                <a:cs typeface="Times New Roman"/>
              </a:rPr>
              <a:t>obiettivo </a:t>
            </a:r>
            <a:r>
              <a:rPr sz="1150" spc="-5" dirty="0">
                <a:latin typeface="Times New Roman"/>
                <a:cs typeface="Times New Roman"/>
              </a:rPr>
              <a:t>dell’organizzazione </a:t>
            </a:r>
            <a:r>
              <a:rPr sz="1150" dirty="0">
                <a:latin typeface="Times New Roman"/>
                <a:cs typeface="Times New Roman"/>
              </a:rPr>
              <a:t>in</a:t>
            </a:r>
            <a:r>
              <a:rPr sz="1150" spc="114" dirty="0">
                <a:latin typeface="Times New Roman"/>
                <a:cs typeface="Times New Roman"/>
              </a:rPr>
              <a:t> </a:t>
            </a:r>
            <a:r>
              <a:rPr sz="1150" spc="-5" dirty="0">
                <a:latin typeface="Times New Roman"/>
                <a:cs typeface="Times New Roman"/>
              </a:rPr>
              <a:t>quanto:</a:t>
            </a:r>
            <a:endParaRPr sz="1150">
              <a:latin typeface="Times New Roman"/>
              <a:cs typeface="Times New Roman"/>
            </a:endParaRPr>
          </a:p>
          <a:p>
            <a:pPr>
              <a:lnSpc>
                <a:spcPct val="100000"/>
              </a:lnSpc>
              <a:spcBef>
                <a:spcPts val="5"/>
              </a:spcBef>
            </a:pPr>
            <a:endParaRPr sz="1300">
              <a:latin typeface="Times New Roman"/>
              <a:cs typeface="Times New Roman"/>
            </a:endParaRPr>
          </a:p>
          <a:p>
            <a:pPr marL="12700" marR="10160" algn="just">
              <a:lnSpc>
                <a:spcPct val="130600"/>
              </a:lnSpc>
            </a:pPr>
            <a:r>
              <a:rPr sz="1150" spc="-5" dirty="0">
                <a:latin typeface="Times New Roman"/>
                <a:cs typeface="Times New Roman"/>
              </a:rPr>
              <a:t>“CON </a:t>
            </a:r>
            <a:r>
              <a:rPr sz="1150" spc="-10" dirty="0">
                <a:latin typeface="Times New Roman"/>
                <a:cs typeface="Times New Roman"/>
              </a:rPr>
              <a:t>LE </a:t>
            </a:r>
            <a:r>
              <a:rPr sz="1150" spc="-5" dirty="0">
                <a:latin typeface="Times New Roman"/>
                <a:cs typeface="Times New Roman"/>
              </a:rPr>
              <a:t>STORIE </a:t>
            </a:r>
            <a:r>
              <a:rPr sz="1150" dirty="0">
                <a:latin typeface="Times New Roman"/>
                <a:cs typeface="Times New Roman"/>
              </a:rPr>
              <a:t>E I </a:t>
            </a:r>
            <a:r>
              <a:rPr sz="1150" spc="-5" dirty="0">
                <a:latin typeface="Times New Roman"/>
                <a:cs typeface="Times New Roman"/>
              </a:rPr>
              <a:t>PROCEDIMENTI FANTASTICI PER PRODURLE </a:t>
            </a:r>
            <a:r>
              <a:rPr sz="1150" dirty="0">
                <a:latin typeface="Times New Roman"/>
                <a:cs typeface="Times New Roman"/>
              </a:rPr>
              <a:t>NOI </a:t>
            </a:r>
            <a:r>
              <a:rPr sz="1150" spc="-5" dirty="0">
                <a:latin typeface="Times New Roman"/>
                <a:cs typeface="Times New Roman"/>
              </a:rPr>
              <a:t>AIUTIAMO </a:t>
            </a:r>
            <a:r>
              <a:rPr sz="1150" dirty="0">
                <a:latin typeface="Times New Roman"/>
                <a:cs typeface="Times New Roman"/>
              </a:rPr>
              <a:t>I  </a:t>
            </a:r>
            <a:r>
              <a:rPr sz="1150" spc="-5" dirty="0">
                <a:latin typeface="Times New Roman"/>
                <a:cs typeface="Times New Roman"/>
              </a:rPr>
              <a:t>BAMBINI </a:t>
            </a:r>
            <a:r>
              <a:rPr sz="1150" dirty="0">
                <a:latin typeface="Times New Roman"/>
                <a:cs typeface="Times New Roman"/>
              </a:rPr>
              <a:t>A </a:t>
            </a:r>
            <a:r>
              <a:rPr sz="1150" spc="-5" dirty="0">
                <a:latin typeface="Times New Roman"/>
                <a:cs typeface="Times New Roman"/>
              </a:rPr>
              <a:t>ENTRARE NELLA REALTÀ DALLA FINESTRA ANZICHÉ DALLA</a:t>
            </a:r>
            <a:r>
              <a:rPr sz="1150" spc="40" dirty="0">
                <a:latin typeface="Times New Roman"/>
                <a:cs typeface="Times New Roman"/>
              </a:rPr>
              <a:t> </a:t>
            </a:r>
            <a:r>
              <a:rPr sz="1150" spc="-5" dirty="0">
                <a:latin typeface="Times New Roman"/>
                <a:cs typeface="Times New Roman"/>
              </a:rPr>
              <a:t>PORTA.”</a:t>
            </a:r>
            <a:endParaRPr sz="1150">
              <a:latin typeface="Times New Roman"/>
              <a:cs typeface="Times New Roman"/>
            </a:endParaRPr>
          </a:p>
          <a:p>
            <a:pPr>
              <a:lnSpc>
                <a:spcPct val="100000"/>
              </a:lnSpc>
              <a:spcBef>
                <a:spcPts val="20"/>
              </a:spcBef>
            </a:pPr>
            <a:endParaRPr sz="1650">
              <a:latin typeface="Times New Roman"/>
              <a:cs typeface="Times New Roman"/>
            </a:endParaRPr>
          </a:p>
          <a:p>
            <a:pPr marL="12700">
              <a:lnSpc>
                <a:spcPct val="100000"/>
              </a:lnSpc>
            </a:pPr>
            <a:r>
              <a:rPr sz="1150" spc="-5" dirty="0">
                <a:latin typeface="Times New Roman"/>
                <a:cs typeface="Times New Roman"/>
              </a:rPr>
              <a:t>GIANNA</a:t>
            </a:r>
            <a:r>
              <a:rPr sz="1150" spc="-10" dirty="0">
                <a:latin typeface="Times New Roman"/>
                <a:cs typeface="Times New Roman"/>
              </a:rPr>
              <a:t> </a:t>
            </a:r>
            <a:r>
              <a:rPr sz="1150" dirty="0">
                <a:latin typeface="Times New Roman"/>
                <a:cs typeface="Times New Roman"/>
              </a:rPr>
              <a:t>RODARI</a:t>
            </a:r>
            <a:endParaRPr sz="1150">
              <a:latin typeface="Times New Roman"/>
              <a:cs typeface="Times New Roman"/>
            </a:endParaRPr>
          </a:p>
          <a:p>
            <a:pPr>
              <a:lnSpc>
                <a:spcPct val="100000"/>
              </a:lnSpc>
              <a:spcBef>
                <a:spcPts val="5"/>
              </a:spcBef>
            </a:pPr>
            <a:endParaRPr sz="1300">
              <a:latin typeface="Times New Roman"/>
              <a:cs typeface="Times New Roman"/>
            </a:endParaRPr>
          </a:p>
          <a:p>
            <a:pPr marL="12700" marR="8255" algn="just">
              <a:lnSpc>
                <a:spcPct val="130400"/>
              </a:lnSpc>
            </a:pPr>
            <a:r>
              <a:rPr sz="1150" spc="-5" dirty="0">
                <a:latin typeface="Times New Roman"/>
                <a:cs typeface="Times New Roman"/>
              </a:rPr>
              <a:t>Per l’evento saranno coinvolti musei, laboratori interattivi </a:t>
            </a:r>
            <a:r>
              <a:rPr sz="1150" spc="15" dirty="0">
                <a:latin typeface="Times New Roman"/>
                <a:cs typeface="Times New Roman"/>
              </a:rPr>
              <a:t>con </a:t>
            </a:r>
            <a:r>
              <a:rPr sz="1150" dirty="0">
                <a:latin typeface="Times New Roman"/>
                <a:cs typeface="Times New Roman"/>
              </a:rPr>
              <a:t>le </a:t>
            </a:r>
            <a:r>
              <a:rPr sz="1150" spc="-5" dirty="0">
                <a:latin typeface="Times New Roman"/>
                <a:cs typeface="Times New Roman"/>
              </a:rPr>
              <a:t>scuole, biblioteche </a:t>
            </a:r>
            <a:r>
              <a:rPr sz="1150" dirty="0">
                <a:latin typeface="Times New Roman"/>
                <a:cs typeface="Times New Roman"/>
              </a:rPr>
              <a:t>ed </a:t>
            </a:r>
            <a:r>
              <a:rPr sz="1150" spc="-5" dirty="0">
                <a:latin typeface="Times New Roman"/>
                <a:cs typeface="Times New Roman"/>
              </a:rPr>
              <a:t>operatori  culturali. </a:t>
            </a:r>
            <a:r>
              <a:rPr sz="1150" dirty="0">
                <a:latin typeface="Times New Roman"/>
                <a:cs typeface="Times New Roman"/>
              </a:rPr>
              <a:t>Antonio </a:t>
            </a:r>
            <a:r>
              <a:rPr sz="1150" spc="-5" dirty="0">
                <a:latin typeface="Times New Roman"/>
                <a:cs typeface="Times New Roman"/>
              </a:rPr>
              <a:t>Patuelli, presidente dell’Abi (Associazione Bancaria Italiana), dichiara che </a:t>
            </a:r>
            <a:r>
              <a:rPr sz="1150" dirty="0">
                <a:latin typeface="Times New Roman"/>
                <a:cs typeface="Times New Roman"/>
              </a:rPr>
              <a:t>il </a:t>
            </a:r>
            <a:r>
              <a:rPr sz="1150" spc="-5" dirty="0">
                <a:latin typeface="Times New Roman"/>
                <a:cs typeface="Times New Roman"/>
              </a:rPr>
              <a:t>festival:  “si </a:t>
            </a:r>
            <a:r>
              <a:rPr sz="1150" dirty="0">
                <a:latin typeface="Times New Roman"/>
                <a:cs typeface="Times New Roman"/>
              </a:rPr>
              <a:t>propone di </a:t>
            </a:r>
            <a:r>
              <a:rPr sz="1150" spc="-5" dirty="0">
                <a:latin typeface="Times New Roman"/>
                <a:cs typeface="Times New Roman"/>
              </a:rPr>
              <a:t>diventare </a:t>
            </a:r>
            <a:r>
              <a:rPr sz="1150" spc="-10" dirty="0">
                <a:latin typeface="Times New Roman"/>
                <a:cs typeface="Times New Roman"/>
              </a:rPr>
              <a:t>un </a:t>
            </a:r>
            <a:r>
              <a:rPr sz="1150" spc="-5" dirty="0">
                <a:latin typeface="Times New Roman"/>
                <a:cs typeface="Times New Roman"/>
              </a:rPr>
              <a:t>classico, perché </a:t>
            </a:r>
            <a:r>
              <a:rPr sz="1150" dirty="0">
                <a:latin typeface="Times New Roman"/>
                <a:cs typeface="Times New Roman"/>
              </a:rPr>
              <a:t>i </a:t>
            </a:r>
            <a:r>
              <a:rPr sz="1150" spc="-5" dirty="0">
                <a:latin typeface="Times New Roman"/>
                <a:cs typeface="Times New Roman"/>
              </a:rPr>
              <a:t>numeri evidenziano </a:t>
            </a:r>
            <a:r>
              <a:rPr sz="1150" dirty="0">
                <a:latin typeface="Times New Roman"/>
                <a:cs typeface="Times New Roman"/>
              </a:rPr>
              <a:t>un </a:t>
            </a:r>
            <a:r>
              <a:rPr sz="1150" spc="-5" dirty="0">
                <a:latin typeface="Times New Roman"/>
                <a:cs typeface="Times New Roman"/>
              </a:rPr>
              <a:t>incremento </a:t>
            </a:r>
            <a:r>
              <a:rPr sz="1150" dirty="0">
                <a:latin typeface="Times New Roman"/>
                <a:cs typeface="Times New Roman"/>
              </a:rPr>
              <a:t>di </a:t>
            </a:r>
            <a:r>
              <a:rPr sz="1150" spc="-5" dirty="0">
                <a:latin typeface="Times New Roman"/>
                <a:cs typeface="Times New Roman"/>
              </a:rPr>
              <a:t>almeno </a:t>
            </a:r>
            <a:r>
              <a:rPr sz="1150" dirty="0">
                <a:latin typeface="Times New Roman"/>
                <a:cs typeface="Times New Roman"/>
              </a:rPr>
              <a:t>un </a:t>
            </a:r>
            <a:r>
              <a:rPr sz="1150" spc="-5" dirty="0">
                <a:latin typeface="Times New Roman"/>
                <a:cs typeface="Times New Roman"/>
              </a:rPr>
              <a:t>20% </a:t>
            </a:r>
            <a:r>
              <a:rPr sz="1150" dirty="0">
                <a:latin typeface="Times New Roman"/>
                <a:cs typeface="Times New Roman"/>
              </a:rPr>
              <a:t>di  </a:t>
            </a:r>
            <a:r>
              <a:rPr sz="1150" spc="-5" dirty="0">
                <a:latin typeface="Times New Roman"/>
                <a:cs typeface="Times New Roman"/>
              </a:rPr>
              <a:t>adesioni rispetto all’anno scorso. </a:t>
            </a:r>
            <a:r>
              <a:rPr sz="1150" spc="-10" dirty="0">
                <a:latin typeface="Times New Roman"/>
                <a:cs typeface="Times New Roman"/>
              </a:rPr>
              <a:t>Il </a:t>
            </a:r>
            <a:r>
              <a:rPr sz="1150" spc="-5" dirty="0">
                <a:latin typeface="Times New Roman"/>
                <a:cs typeface="Times New Roman"/>
              </a:rPr>
              <a:t>Festival </a:t>
            </a:r>
            <a:r>
              <a:rPr sz="1150" dirty="0">
                <a:latin typeface="Times New Roman"/>
                <a:cs typeface="Times New Roman"/>
              </a:rPr>
              <a:t>è </a:t>
            </a:r>
            <a:r>
              <a:rPr sz="1150" spc="-5" dirty="0">
                <a:latin typeface="Times New Roman"/>
                <a:cs typeface="Times New Roman"/>
              </a:rPr>
              <a:t>policentrico, </a:t>
            </a:r>
            <a:r>
              <a:rPr sz="1150" dirty="0">
                <a:latin typeface="Times New Roman"/>
                <a:cs typeface="Times New Roman"/>
              </a:rPr>
              <a:t>a </a:t>
            </a:r>
            <a:r>
              <a:rPr sz="1150" spc="-5" dirty="0">
                <a:latin typeface="Times New Roman"/>
                <a:cs typeface="Times New Roman"/>
              </a:rPr>
              <a:t>differenza </a:t>
            </a:r>
            <a:r>
              <a:rPr sz="1150" dirty="0">
                <a:latin typeface="Times New Roman"/>
                <a:cs typeface="Times New Roman"/>
              </a:rPr>
              <a:t>di </a:t>
            </a:r>
            <a:r>
              <a:rPr sz="1150" spc="-5" dirty="0">
                <a:latin typeface="Times New Roman"/>
                <a:cs typeface="Times New Roman"/>
              </a:rPr>
              <a:t>tanti altri che sono accentrati.  </a:t>
            </a:r>
            <a:r>
              <a:rPr sz="1150" spc="-10" dirty="0">
                <a:latin typeface="Times New Roman"/>
                <a:cs typeface="Times New Roman"/>
              </a:rPr>
              <a:t>Il </a:t>
            </a:r>
            <a:r>
              <a:rPr sz="1150" dirty="0">
                <a:latin typeface="Times New Roman"/>
                <a:cs typeface="Times New Roman"/>
              </a:rPr>
              <a:t>tema </a:t>
            </a:r>
            <a:r>
              <a:rPr sz="1150" spc="-5" dirty="0">
                <a:latin typeface="Times New Roman"/>
                <a:cs typeface="Times New Roman"/>
              </a:rPr>
              <a:t>scelto </a:t>
            </a:r>
            <a:r>
              <a:rPr sz="1150" dirty="0">
                <a:latin typeface="Times New Roman"/>
                <a:cs typeface="Times New Roman"/>
              </a:rPr>
              <a:t>per </a:t>
            </a:r>
            <a:r>
              <a:rPr sz="1150" spc="-5" dirty="0">
                <a:latin typeface="Times New Roman"/>
                <a:cs typeface="Times New Roman"/>
              </a:rPr>
              <a:t>quest’anno </a:t>
            </a:r>
            <a:r>
              <a:rPr sz="1150" dirty="0">
                <a:latin typeface="Times New Roman"/>
                <a:cs typeface="Times New Roman"/>
              </a:rPr>
              <a:t>ha molti </a:t>
            </a:r>
            <a:r>
              <a:rPr sz="1150" spc="-5" dirty="0">
                <a:latin typeface="Times New Roman"/>
                <a:cs typeface="Times New Roman"/>
              </a:rPr>
              <a:t>significati: </a:t>
            </a:r>
            <a:r>
              <a:rPr sz="1150" dirty="0">
                <a:latin typeface="Times New Roman"/>
                <a:cs typeface="Times New Roman"/>
              </a:rPr>
              <a:t>per me il </a:t>
            </a:r>
            <a:r>
              <a:rPr sz="1150" spc="-5" dirty="0">
                <a:latin typeface="Times New Roman"/>
                <a:cs typeface="Times New Roman"/>
              </a:rPr>
              <a:t>principale </a:t>
            </a:r>
            <a:r>
              <a:rPr sz="1150" dirty="0">
                <a:latin typeface="Times New Roman"/>
                <a:cs typeface="Times New Roman"/>
              </a:rPr>
              <a:t>è la </a:t>
            </a:r>
            <a:r>
              <a:rPr sz="1150" spc="-5" dirty="0">
                <a:latin typeface="Times New Roman"/>
                <a:cs typeface="Times New Roman"/>
              </a:rPr>
              <a:t>rialfabetizzazione della lingua  italiana contro </a:t>
            </a:r>
            <a:r>
              <a:rPr sz="1150" dirty="0">
                <a:latin typeface="Times New Roman"/>
                <a:cs typeface="Times New Roman"/>
              </a:rPr>
              <a:t>il </a:t>
            </a:r>
            <a:r>
              <a:rPr sz="1150" spc="-5" dirty="0">
                <a:latin typeface="Times New Roman"/>
                <a:cs typeface="Times New Roman"/>
              </a:rPr>
              <a:t>suo imbastardimento </a:t>
            </a:r>
            <a:r>
              <a:rPr sz="1150" dirty="0">
                <a:latin typeface="Times New Roman"/>
                <a:cs typeface="Times New Roman"/>
              </a:rPr>
              <a:t>dovuto </a:t>
            </a:r>
            <a:r>
              <a:rPr sz="1150" spc="-5" dirty="0">
                <a:latin typeface="Times New Roman"/>
                <a:cs typeface="Times New Roman"/>
              </a:rPr>
              <a:t>all’uso </a:t>
            </a:r>
            <a:r>
              <a:rPr sz="1150" dirty="0">
                <a:latin typeface="Times New Roman"/>
                <a:cs typeface="Times New Roman"/>
              </a:rPr>
              <a:t>di </a:t>
            </a:r>
            <a:r>
              <a:rPr sz="1150" spc="-5" dirty="0">
                <a:latin typeface="Times New Roman"/>
                <a:cs typeface="Times New Roman"/>
              </a:rPr>
              <a:t>termini provenienti </a:t>
            </a:r>
            <a:r>
              <a:rPr sz="1150" spc="-10" dirty="0">
                <a:latin typeface="Times New Roman"/>
                <a:cs typeface="Times New Roman"/>
              </a:rPr>
              <a:t>da </a:t>
            </a:r>
            <a:r>
              <a:rPr sz="1150" spc="-5" dirty="0">
                <a:latin typeface="Times New Roman"/>
                <a:cs typeface="Times New Roman"/>
              </a:rPr>
              <a:t>altre</a:t>
            </a:r>
            <a:r>
              <a:rPr sz="1150" spc="70" dirty="0">
                <a:latin typeface="Times New Roman"/>
                <a:cs typeface="Times New Roman"/>
              </a:rPr>
              <a:t> </a:t>
            </a:r>
            <a:r>
              <a:rPr sz="1150" spc="-5" dirty="0">
                <a:latin typeface="Times New Roman"/>
                <a:cs typeface="Times New Roman"/>
              </a:rPr>
              <a:t>lingue.”</a:t>
            </a:r>
            <a:endParaRPr sz="1150">
              <a:latin typeface="Times New Roman"/>
              <a:cs typeface="Times New Roman"/>
            </a:endParaRPr>
          </a:p>
          <a:p>
            <a:pPr>
              <a:lnSpc>
                <a:spcPct val="100000"/>
              </a:lnSpc>
              <a:spcBef>
                <a:spcPts val="10"/>
              </a:spcBef>
            </a:pPr>
            <a:endParaRPr sz="1300">
              <a:latin typeface="Times New Roman"/>
              <a:cs typeface="Times New Roman"/>
            </a:endParaRPr>
          </a:p>
          <a:p>
            <a:pPr marL="12700" marR="5080" algn="just">
              <a:lnSpc>
                <a:spcPct val="130400"/>
              </a:lnSpc>
            </a:pPr>
            <a:r>
              <a:rPr sz="1150" spc="-5" dirty="0">
                <a:latin typeface="Times New Roman"/>
                <a:cs typeface="Times New Roman"/>
              </a:rPr>
              <a:t>Artista principale </a:t>
            </a:r>
            <a:r>
              <a:rPr sz="1150" dirty="0">
                <a:latin typeface="Times New Roman"/>
                <a:cs typeface="Times New Roman"/>
              </a:rPr>
              <a:t>in </a:t>
            </a:r>
            <a:r>
              <a:rPr sz="1150" spc="-5" dirty="0">
                <a:latin typeface="Times New Roman"/>
                <a:cs typeface="Times New Roman"/>
              </a:rPr>
              <a:t>questa edizione </a:t>
            </a:r>
            <a:r>
              <a:rPr sz="1150" dirty="0">
                <a:latin typeface="Times New Roman"/>
                <a:cs typeface="Times New Roman"/>
              </a:rPr>
              <a:t>è </a:t>
            </a:r>
            <a:r>
              <a:rPr sz="1150" spc="-5" dirty="0">
                <a:latin typeface="Times New Roman"/>
                <a:cs typeface="Times New Roman"/>
              </a:rPr>
              <a:t>Eva </a:t>
            </a:r>
            <a:r>
              <a:rPr sz="1150" dirty="0">
                <a:latin typeface="Times New Roman"/>
                <a:cs typeface="Times New Roman"/>
              </a:rPr>
              <a:t>Montanari, </a:t>
            </a:r>
            <a:r>
              <a:rPr sz="1150" spc="-5" dirty="0">
                <a:latin typeface="Times New Roman"/>
                <a:cs typeface="Times New Roman"/>
              </a:rPr>
              <a:t>un’autrice/illustratrice </a:t>
            </a:r>
            <a:r>
              <a:rPr sz="1150" spc="-10" dirty="0">
                <a:latin typeface="Times New Roman"/>
                <a:cs typeface="Times New Roman"/>
              </a:rPr>
              <a:t>di </a:t>
            </a:r>
            <a:r>
              <a:rPr sz="1150" spc="-5" dirty="0">
                <a:latin typeface="Times New Roman"/>
                <a:cs typeface="Times New Roman"/>
              </a:rPr>
              <a:t>fama mondiale </a:t>
            </a:r>
            <a:r>
              <a:rPr sz="1150" dirty="0">
                <a:latin typeface="Times New Roman"/>
                <a:cs typeface="Times New Roman"/>
              </a:rPr>
              <a:t>in  quanto i </a:t>
            </a:r>
            <a:r>
              <a:rPr sz="1150" spc="-5" dirty="0">
                <a:latin typeface="Times New Roman"/>
                <a:cs typeface="Times New Roman"/>
              </a:rPr>
              <a:t>suoi libri vengono tradotti anche </a:t>
            </a:r>
            <a:r>
              <a:rPr sz="1150" dirty="0">
                <a:latin typeface="Times New Roman"/>
                <a:cs typeface="Times New Roman"/>
              </a:rPr>
              <a:t>in </a:t>
            </a:r>
            <a:r>
              <a:rPr sz="1150" spc="-5" dirty="0">
                <a:latin typeface="Times New Roman"/>
                <a:cs typeface="Times New Roman"/>
              </a:rPr>
              <a:t>Portogallo, Corea, Croazia, Finlandia, Turchia, Thailandia </a:t>
            </a:r>
            <a:r>
              <a:rPr sz="1150" dirty="0">
                <a:latin typeface="Times New Roman"/>
                <a:cs typeface="Times New Roman"/>
              </a:rPr>
              <a:t>e  </a:t>
            </a:r>
            <a:r>
              <a:rPr sz="1150" spc="-5" dirty="0">
                <a:latin typeface="Times New Roman"/>
                <a:cs typeface="Times New Roman"/>
              </a:rPr>
              <a:t>Argentina. Realizza inoltre disegni </a:t>
            </a:r>
            <a:r>
              <a:rPr sz="1150" dirty="0">
                <a:latin typeface="Times New Roman"/>
                <a:cs typeface="Times New Roman"/>
              </a:rPr>
              <a:t>per </a:t>
            </a:r>
            <a:r>
              <a:rPr sz="1150" spc="-5" dirty="0">
                <a:latin typeface="Times New Roman"/>
                <a:cs typeface="Times New Roman"/>
              </a:rPr>
              <a:t>calendari, manifesti </a:t>
            </a:r>
            <a:r>
              <a:rPr sz="1150" dirty="0">
                <a:latin typeface="Times New Roman"/>
                <a:cs typeface="Times New Roman"/>
              </a:rPr>
              <a:t>e </a:t>
            </a:r>
            <a:r>
              <a:rPr sz="1150" spc="-5" dirty="0">
                <a:latin typeface="Times New Roman"/>
                <a:cs typeface="Times New Roman"/>
              </a:rPr>
              <a:t>copertine </a:t>
            </a:r>
            <a:r>
              <a:rPr sz="1150" dirty="0">
                <a:latin typeface="Times New Roman"/>
                <a:cs typeface="Times New Roman"/>
              </a:rPr>
              <a:t>e </a:t>
            </a:r>
            <a:r>
              <a:rPr sz="1150" spc="-5" dirty="0">
                <a:latin typeface="Times New Roman"/>
                <a:cs typeface="Times New Roman"/>
              </a:rPr>
              <a:t>affianca alla sua carriera  d’artista, </a:t>
            </a:r>
            <a:r>
              <a:rPr sz="1150" dirty="0">
                <a:latin typeface="Times New Roman"/>
                <a:cs typeface="Times New Roman"/>
              </a:rPr>
              <a:t>di </a:t>
            </a:r>
            <a:r>
              <a:rPr sz="1150" spc="-5" dirty="0">
                <a:latin typeface="Times New Roman"/>
                <a:cs typeface="Times New Roman"/>
              </a:rPr>
              <a:t>cui espone </a:t>
            </a:r>
            <a:r>
              <a:rPr sz="1150" dirty="0">
                <a:latin typeface="Times New Roman"/>
                <a:cs typeface="Times New Roman"/>
              </a:rPr>
              <a:t>i </a:t>
            </a:r>
            <a:r>
              <a:rPr sz="1150" spc="-5" dirty="0">
                <a:latin typeface="Times New Roman"/>
                <a:cs typeface="Times New Roman"/>
              </a:rPr>
              <a:t>lavori </a:t>
            </a:r>
            <a:r>
              <a:rPr sz="1150" dirty="0">
                <a:latin typeface="Times New Roman"/>
                <a:cs typeface="Times New Roman"/>
              </a:rPr>
              <a:t>in </a:t>
            </a:r>
            <a:r>
              <a:rPr sz="1150" spc="-5" dirty="0">
                <a:latin typeface="Times New Roman"/>
                <a:cs typeface="Times New Roman"/>
              </a:rPr>
              <a:t>collettive </a:t>
            </a:r>
            <a:r>
              <a:rPr sz="1150" dirty="0">
                <a:latin typeface="Times New Roman"/>
                <a:cs typeface="Times New Roman"/>
              </a:rPr>
              <a:t>e </a:t>
            </a:r>
            <a:r>
              <a:rPr sz="1150" spc="-5" dirty="0">
                <a:latin typeface="Times New Roman"/>
                <a:cs typeface="Times New Roman"/>
              </a:rPr>
              <a:t>personali </a:t>
            </a:r>
            <a:r>
              <a:rPr sz="1150" dirty="0">
                <a:latin typeface="Times New Roman"/>
                <a:cs typeface="Times New Roman"/>
              </a:rPr>
              <a:t>in </a:t>
            </a:r>
            <a:r>
              <a:rPr sz="1150" spc="-5" dirty="0">
                <a:latin typeface="Times New Roman"/>
                <a:cs typeface="Times New Roman"/>
              </a:rPr>
              <a:t>Italia </a:t>
            </a:r>
            <a:r>
              <a:rPr sz="1150" dirty="0">
                <a:latin typeface="Times New Roman"/>
                <a:cs typeface="Times New Roman"/>
              </a:rPr>
              <a:t>e nel </a:t>
            </a:r>
            <a:r>
              <a:rPr sz="1150" spc="-5" dirty="0">
                <a:latin typeface="Times New Roman"/>
                <a:cs typeface="Times New Roman"/>
              </a:rPr>
              <a:t>mondo, </a:t>
            </a:r>
            <a:r>
              <a:rPr sz="1150" dirty="0">
                <a:latin typeface="Times New Roman"/>
                <a:cs typeface="Times New Roman"/>
              </a:rPr>
              <a:t>la </a:t>
            </a:r>
            <a:r>
              <a:rPr sz="1150" spc="-5" dirty="0">
                <a:latin typeface="Times New Roman"/>
                <a:cs typeface="Times New Roman"/>
              </a:rPr>
              <a:t>conduzione </a:t>
            </a:r>
            <a:r>
              <a:rPr sz="1150" dirty="0">
                <a:latin typeface="Times New Roman"/>
                <a:cs typeface="Times New Roman"/>
              </a:rPr>
              <a:t>di </a:t>
            </a:r>
            <a:r>
              <a:rPr sz="1150" spc="-5" dirty="0">
                <a:latin typeface="Times New Roman"/>
                <a:cs typeface="Times New Roman"/>
              </a:rPr>
              <a:t>corsi  d’illustrazione </a:t>
            </a:r>
            <a:r>
              <a:rPr sz="1150" dirty="0">
                <a:latin typeface="Times New Roman"/>
                <a:cs typeface="Times New Roman"/>
              </a:rPr>
              <a:t>nel nostro </a:t>
            </a:r>
            <a:r>
              <a:rPr sz="1150" spc="-5" dirty="0">
                <a:latin typeface="Times New Roman"/>
                <a:cs typeface="Times New Roman"/>
              </a:rPr>
              <a:t>Paese </a:t>
            </a:r>
            <a:r>
              <a:rPr sz="1150" dirty="0">
                <a:latin typeface="Times New Roman"/>
                <a:cs typeface="Times New Roman"/>
              </a:rPr>
              <a:t>e</a:t>
            </a:r>
            <a:r>
              <a:rPr sz="1150" spc="-40" dirty="0">
                <a:latin typeface="Times New Roman"/>
                <a:cs typeface="Times New Roman"/>
              </a:rPr>
              <a:t> </a:t>
            </a:r>
            <a:r>
              <a:rPr sz="1150" dirty="0">
                <a:latin typeface="Times New Roman"/>
                <a:cs typeface="Times New Roman"/>
              </a:rPr>
              <a:t>all’estero.</a:t>
            </a:r>
            <a:endParaRPr sz="1150">
              <a:latin typeface="Times New Roman"/>
              <a:cs typeface="Times New Roman"/>
            </a:endParaRPr>
          </a:p>
        </p:txBody>
      </p:sp>
      <p:sp>
        <p:nvSpPr>
          <p:cNvPr id="6" name="object 6"/>
          <p:cNvSpPr/>
          <p:nvPr/>
        </p:nvSpPr>
        <p:spPr>
          <a:xfrm>
            <a:off x="2789554" y="2565145"/>
            <a:ext cx="1971674" cy="5715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165" cy="414020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958590">
              <a:lnSpc>
                <a:spcPts val="1839"/>
              </a:lnSpc>
            </a:pPr>
            <a:r>
              <a:rPr sz="1600" b="1" spc="-5" dirty="0">
                <a:latin typeface="Arial"/>
                <a:cs typeface="Arial"/>
              </a:rPr>
              <a:t>Culturait.altervista.org  11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12700">
              <a:lnSpc>
                <a:spcPct val="130400"/>
              </a:lnSpc>
              <a:spcBef>
                <a:spcPts val="950"/>
              </a:spcBef>
            </a:pPr>
            <a:r>
              <a:rPr sz="1150" spc="-5" dirty="0">
                <a:latin typeface="Times New Roman"/>
                <a:cs typeface="Times New Roman"/>
              </a:rPr>
              <a:t>Per approfondire </a:t>
            </a:r>
            <a:r>
              <a:rPr sz="1150" dirty="0">
                <a:latin typeface="Times New Roman"/>
                <a:cs typeface="Times New Roman"/>
              </a:rPr>
              <a:t>i </a:t>
            </a:r>
            <a:r>
              <a:rPr sz="1150" spc="-5" dirty="0">
                <a:latin typeface="Times New Roman"/>
                <a:cs typeface="Times New Roman"/>
              </a:rPr>
              <a:t>bellissimi lavori </a:t>
            </a:r>
            <a:r>
              <a:rPr sz="1150" dirty="0">
                <a:latin typeface="Times New Roman"/>
                <a:cs typeface="Times New Roman"/>
              </a:rPr>
              <a:t>di </a:t>
            </a:r>
            <a:r>
              <a:rPr sz="1150" spc="-5" dirty="0">
                <a:latin typeface="Times New Roman"/>
                <a:cs typeface="Times New Roman"/>
              </a:rPr>
              <a:t>Eva Montanari </a:t>
            </a:r>
            <a:r>
              <a:rPr sz="1150" spc="-10" dirty="0">
                <a:latin typeface="Times New Roman"/>
                <a:cs typeface="Times New Roman"/>
              </a:rPr>
              <a:t>vi </a:t>
            </a:r>
            <a:r>
              <a:rPr sz="1150" spc="-5" dirty="0">
                <a:latin typeface="Times New Roman"/>
                <a:cs typeface="Times New Roman"/>
              </a:rPr>
              <a:t>invitiamo </a:t>
            </a:r>
            <a:r>
              <a:rPr sz="1150" dirty="0">
                <a:latin typeface="Times New Roman"/>
                <a:cs typeface="Times New Roman"/>
              </a:rPr>
              <a:t>a </a:t>
            </a:r>
            <a:r>
              <a:rPr sz="1150" spc="-5" dirty="0">
                <a:latin typeface="Times New Roman"/>
                <a:cs typeface="Times New Roman"/>
              </a:rPr>
              <a:t>visitare la sua pagina ufficiale:  </a:t>
            </a:r>
            <a:r>
              <a:rPr sz="1150" spc="-5" dirty="0">
                <a:latin typeface="Times New Roman"/>
                <a:cs typeface="Times New Roman"/>
                <a:hlinkClick r:id="rId3"/>
              </a:rPr>
              <a:t>http://www.evamontanari.com/</a:t>
            </a:r>
            <a:endParaRPr sz="1150">
              <a:latin typeface="Times New Roman"/>
              <a:cs typeface="Times New Roman"/>
            </a:endParaRPr>
          </a:p>
          <a:p>
            <a:pPr>
              <a:lnSpc>
                <a:spcPct val="100000"/>
              </a:lnSpc>
              <a:spcBef>
                <a:spcPts val="5"/>
              </a:spcBef>
            </a:pPr>
            <a:endParaRPr sz="1300">
              <a:latin typeface="Times New Roman"/>
              <a:cs typeface="Times New Roman"/>
            </a:endParaRPr>
          </a:p>
          <a:p>
            <a:pPr marL="12700" marR="5080" algn="just">
              <a:lnSpc>
                <a:spcPct val="130500"/>
              </a:lnSpc>
            </a:pPr>
            <a:r>
              <a:rPr sz="1150" spc="-5" dirty="0">
                <a:latin typeface="Times New Roman"/>
                <a:cs typeface="Times New Roman"/>
              </a:rPr>
              <a:t>Per </a:t>
            </a:r>
            <a:r>
              <a:rPr sz="1150" dirty="0">
                <a:latin typeface="Times New Roman"/>
                <a:cs typeface="Times New Roman"/>
              </a:rPr>
              <a:t>la </a:t>
            </a:r>
            <a:r>
              <a:rPr sz="1150" spc="-5" dirty="0">
                <a:latin typeface="Times New Roman"/>
                <a:cs typeface="Times New Roman"/>
              </a:rPr>
              <a:t>manifestazione </a:t>
            </a:r>
            <a:r>
              <a:rPr sz="1150" dirty="0">
                <a:latin typeface="Times New Roman"/>
                <a:cs typeface="Times New Roman"/>
              </a:rPr>
              <a:t>ci </a:t>
            </a:r>
            <a:r>
              <a:rPr sz="1150" spc="-5" dirty="0">
                <a:latin typeface="Times New Roman"/>
                <a:cs typeface="Times New Roman"/>
              </a:rPr>
              <a:t>sono già alcune date </a:t>
            </a:r>
            <a:r>
              <a:rPr sz="1150" dirty="0">
                <a:latin typeface="Times New Roman"/>
                <a:cs typeface="Times New Roman"/>
              </a:rPr>
              <a:t>da </a:t>
            </a:r>
            <a:r>
              <a:rPr sz="1150" spc="-5" dirty="0">
                <a:latin typeface="Times New Roman"/>
                <a:cs typeface="Times New Roman"/>
              </a:rPr>
              <a:t>segnare cominciando dal </a:t>
            </a:r>
            <a:r>
              <a:rPr sz="1150" dirty="0">
                <a:latin typeface="Times New Roman"/>
                <a:cs typeface="Times New Roman"/>
              </a:rPr>
              <a:t>16 </a:t>
            </a:r>
            <a:r>
              <a:rPr sz="1150" spc="-5" dirty="0">
                <a:latin typeface="Times New Roman"/>
                <a:cs typeface="Times New Roman"/>
              </a:rPr>
              <a:t>Marzo </a:t>
            </a:r>
            <a:r>
              <a:rPr sz="1150" dirty="0">
                <a:latin typeface="Times New Roman"/>
                <a:cs typeface="Times New Roman"/>
              </a:rPr>
              <a:t>a Napoli, </a:t>
            </a:r>
            <a:r>
              <a:rPr sz="1150" spc="-5" dirty="0">
                <a:latin typeface="Times New Roman"/>
                <a:cs typeface="Times New Roman"/>
              </a:rPr>
              <a:t>presso </a:t>
            </a:r>
            <a:r>
              <a:rPr sz="1150" dirty="0">
                <a:latin typeface="Times New Roman"/>
                <a:cs typeface="Times New Roman"/>
              </a:rPr>
              <a:t>il  </a:t>
            </a:r>
            <a:r>
              <a:rPr sz="1150" spc="-5" dirty="0">
                <a:latin typeface="Times New Roman"/>
                <a:cs typeface="Times New Roman"/>
              </a:rPr>
              <a:t>Museo </a:t>
            </a:r>
            <a:r>
              <a:rPr sz="1150" dirty="0">
                <a:latin typeface="Times New Roman"/>
                <a:cs typeface="Times New Roman"/>
              </a:rPr>
              <a:t>Madre, </a:t>
            </a:r>
            <a:r>
              <a:rPr sz="1150" spc="-5" dirty="0">
                <a:latin typeface="Times New Roman"/>
                <a:cs typeface="Times New Roman"/>
              </a:rPr>
              <a:t>dove Michelangelo Pistoletto sarà ospite </a:t>
            </a:r>
            <a:r>
              <a:rPr sz="1150" dirty="0">
                <a:latin typeface="Times New Roman"/>
                <a:cs typeface="Times New Roman"/>
              </a:rPr>
              <a:t>di </a:t>
            </a:r>
            <a:r>
              <a:rPr sz="1150" spc="-5" dirty="0">
                <a:latin typeface="Times New Roman"/>
                <a:cs typeface="Times New Roman"/>
              </a:rPr>
              <a:t>eccezione </a:t>
            </a:r>
            <a:r>
              <a:rPr sz="1150" dirty="0">
                <a:latin typeface="Times New Roman"/>
                <a:cs typeface="Times New Roman"/>
              </a:rPr>
              <a:t>per </a:t>
            </a:r>
            <a:r>
              <a:rPr sz="1150" spc="-5" dirty="0">
                <a:latin typeface="Times New Roman"/>
                <a:cs typeface="Times New Roman"/>
              </a:rPr>
              <a:t>l’evento </a:t>
            </a:r>
            <a:r>
              <a:rPr sz="1150" spc="-10" dirty="0">
                <a:latin typeface="Times New Roman"/>
                <a:cs typeface="Times New Roman"/>
              </a:rPr>
              <a:t>“WWW </a:t>
            </a:r>
            <a:r>
              <a:rPr sz="1150" dirty="0">
                <a:latin typeface="Times New Roman"/>
                <a:cs typeface="Times New Roman"/>
              </a:rPr>
              <a:t>– KnoW the  </a:t>
            </a:r>
            <a:r>
              <a:rPr sz="1150" spc="-5" dirty="0">
                <a:latin typeface="Times New Roman"/>
                <a:cs typeface="Times New Roman"/>
              </a:rPr>
              <a:t>World with Words”; </a:t>
            </a:r>
            <a:r>
              <a:rPr sz="1150" dirty="0">
                <a:latin typeface="Times New Roman"/>
                <a:cs typeface="Times New Roman"/>
              </a:rPr>
              <a:t>A </a:t>
            </a:r>
            <a:r>
              <a:rPr sz="1150" spc="-5" dirty="0">
                <a:latin typeface="Times New Roman"/>
                <a:cs typeface="Times New Roman"/>
              </a:rPr>
              <a:t>Roma, </a:t>
            </a:r>
            <a:r>
              <a:rPr sz="1150" dirty="0">
                <a:latin typeface="Times New Roman"/>
                <a:cs typeface="Times New Roman"/>
              </a:rPr>
              <a:t>il 20 </a:t>
            </a:r>
            <a:r>
              <a:rPr sz="1150" spc="-5" dirty="0">
                <a:latin typeface="Times New Roman"/>
                <a:cs typeface="Times New Roman"/>
              </a:rPr>
              <a:t>Marzo, nella sede dell’Abi, le antiche Scuderie </a:t>
            </a:r>
            <a:r>
              <a:rPr sz="1150" dirty="0">
                <a:latin typeface="Times New Roman"/>
                <a:cs typeface="Times New Roman"/>
              </a:rPr>
              <a:t>di </a:t>
            </a:r>
            <a:r>
              <a:rPr sz="1150" spc="-5" dirty="0">
                <a:latin typeface="Times New Roman"/>
                <a:cs typeface="Times New Roman"/>
              </a:rPr>
              <a:t>Palazzo Altieri, ci  sarà invece l’incontro “Reinventare l’apprendimento </a:t>
            </a:r>
            <a:r>
              <a:rPr sz="1150" dirty="0">
                <a:latin typeface="Times New Roman"/>
                <a:cs typeface="Times New Roman"/>
              </a:rPr>
              <a:t>– </a:t>
            </a:r>
            <a:r>
              <a:rPr sz="1150" spc="-5" dirty="0">
                <a:latin typeface="Times New Roman"/>
                <a:cs typeface="Times New Roman"/>
              </a:rPr>
              <a:t>Cultura </a:t>
            </a:r>
            <a:r>
              <a:rPr sz="1150" dirty="0">
                <a:latin typeface="Times New Roman"/>
                <a:cs typeface="Times New Roman"/>
              </a:rPr>
              <a:t>e </a:t>
            </a:r>
            <a:r>
              <a:rPr sz="1150" spc="-5" dirty="0">
                <a:latin typeface="Times New Roman"/>
                <a:cs typeface="Times New Roman"/>
              </a:rPr>
              <a:t>creatività </a:t>
            </a:r>
            <a:r>
              <a:rPr sz="1150" spc="5" dirty="0">
                <a:latin typeface="Times New Roman"/>
                <a:cs typeface="Times New Roman"/>
              </a:rPr>
              <a:t>tra </a:t>
            </a:r>
            <a:r>
              <a:rPr sz="1150" spc="-5" dirty="0">
                <a:latin typeface="Times New Roman"/>
                <a:cs typeface="Times New Roman"/>
              </a:rPr>
              <a:t>linguaggi, </a:t>
            </a:r>
            <a:r>
              <a:rPr sz="1150" dirty="0">
                <a:latin typeface="Times New Roman"/>
                <a:cs typeface="Times New Roman"/>
              </a:rPr>
              <a:t>metodi e  </a:t>
            </a:r>
            <a:r>
              <a:rPr sz="1150" spc="-5" dirty="0">
                <a:latin typeface="Times New Roman"/>
                <a:cs typeface="Times New Roman"/>
              </a:rPr>
              <a:t>azioni“.</a:t>
            </a:r>
            <a:endParaRPr sz="1150">
              <a:latin typeface="Times New Roman"/>
              <a:cs typeface="Times New Roman"/>
            </a:endParaRPr>
          </a:p>
          <a:p>
            <a:pPr>
              <a:lnSpc>
                <a:spcPct val="100000"/>
              </a:lnSpc>
              <a:spcBef>
                <a:spcPts val="5"/>
              </a:spcBef>
            </a:pPr>
            <a:endParaRPr sz="1300">
              <a:latin typeface="Times New Roman"/>
              <a:cs typeface="Times New Roman"/>
            </a:endParaRPr>
          </a:p>
          <a:p>
            <a:pPr marL="12700" marR="12065">
              <a:lnSpc>
                <a:spcPct val="130400"/>
              </a:lnSpc>
            </a:pPr>
            <a:r>
              <a:rPr sz="1150" spc="-5" dirty="0">
                <a:latin typeface="Times New Roman"/>
                <a:cs typeface="Times New Roman"/>
              </a:rPr>
              <a:t>Per conoscere tutte </a:t>
            </a:r>
            <a:r>
              <a:rPr sz="1150" dirty="0">
                <a:latin typeface="Times New Roman"/>
                <a:cs typeface="Times New Roman"/>
              </a:rPr>
              <a:t>le </a:t>
            </a:r>
            <a:r>
              <a:rPr sz="1150" spc="-5" dirty="0">
                <a:latin typeface="Times New Roman"/>
                <a:cs typeface="Times New Roman"/>
              </a:rPr>
              <a:t>date </a:t>
            </a:r>
            <a:r>
              <a:rPr sz="1150" dirty="0">
                <a:latin typeface="Times New Roman"/>
                <a:cs typeface="Times New Roman"/>
              </a:rPr>
              <a:t>e </a:t>
            </a:r>
            <a:r>
              <a:rPr sz="1150" spc="-5" dirty="0">
                <a:latin typeface="Times New Roman"/>
                <a:cs typeface="Times New Roman"/>
              </a:rPr>
              <a:t>rimanere aggiornati sugli eventi </a:t>
            </a:r>
            <a:r>
              <a:rPr sz="1150" dirty="0">
                <a:latin typeface="Times New Roman"/>
                <a:cs typeface="Times New Roman"/>
              </a:rPr>
              <a:t>in </a:t>
            </a:r>
            <a:r>
              <a:rPr sz="1150" spc="-5" dirty="0">
                <a:latin typeface="Times New Roman"/>
                <a:cs typeface="Times New Roman"/>
              </a:rPr>
              <a:t>programma </a:t>
            </a:r>
            <a:r>
              <a:rPr sz="1150" spc="-10" dirty="0">
                <a:latin typeface="Times New Roman"/>
                <a:cs typeface="Times New Roman"/>
              </a:rPr>
              <a:t>vi </a:t>
            </a:r>
            <a:r>
              <a:rPr sz="1150" spc="-5" dirty="0">
                <a:latin typeface="Times New Roman"/>
                <a:cs typeface="Times New Roman"/>
              </a:rPr>
              <a:t>rimandiamo </a:t>
            </a:r>
            <a:r>
              <a:rPr sz="1150" dirty="0">
                <a:latin typeface="Times New Roman"/>
                <a:cs typeface="Times New Roman"/>
              </a:rPr>
              <a:t>al </a:t>
            </a:r>
            <a:r>
              <a:rPr sz="1150" spc="-5" dirty="0">
                <a:latin typeface="Times New Roman"/>
                <a:cs typeface="Times New Roman"/>
              </a:rPr>
              <a:t>link  ufficiale della manifestazione:</a:t>
            </a:r>
            <a:r>
              <a:rPr sz="1150" spc="10" dirty="0">
                <a:latin typeface="Times New Roman"/>
                <a:cs typeface="Times New Roman"/>
              </a:rPr>
              <a:t> </a:t>
            </a:r>
            <a:r>
              <a:rPr sz="1150" spc="-5" dirty="0">
                <a:latin typeface="Times New Roman"/>
                <a:cs typeface="Times New Roman"/>
                <a:hlinkClick r:id="rId4"/>
              </a:rPr>
              <a:t>www.festivalculturacreativa.it/</a:t>
            </a:r>
            <a:endParaRPr sz="1150">
              <a:latin typeface="Times New Roman"/>
              <a:cs typeface="Times New Roman"/>
            </a:endParaRP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0058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F</a:t>
            </a:r>
            <a:r>
              <a:rPr sz="1600" b="1" spc="-5" dirty="0">
                <a:latin typeface="Arial"/>
                <a:cs typeface="Arial"/>
              </a:rPr>
              <a:t>o</a:t>
            </a:r>
            <a:r>
              <a:rPr sz="1600" b="1" spc="-15" dirty="0">
                <a:latin typeface="Arial"/>
                <a:cs typeface="Arial"/>
              </a:rPr>
              <a:t>g</a:t>
            </a:r>
            <a:r>
              <a:rPr sz="1600" b="1" spc="-5" dirty="0">
                <a:latin typeface="Arial"/>
                <a:cs typeface="Arial"/>
              </a:rPr>
              <a:t>l</a:t>
            </a:r>
            <a:r>
              <a:rPr sz="1600" b="1" spc="5" dirty="0">
                <a:latin typeface="Arial"/>
                <a:cs typeface="Arial"/>
              </a:rPr>
              <a:t>i</a:t>
            </a:r>
            <a:r>
              <a:rPr sz="1600" b="1" spc="-5" dirty="0">
                <a:latin typeface="Arial"/>
                <a:cs typeface="Arial"/>
              </a:rPr>
              <a:t>dar</a:t>
            </a:r>
            <a:r>
              <a:rPr sz="1600" b="1" dirty="0">
                <a:latin typeface="Arial"/>
                <a:cs typeface="Arial"/>
              </a:rPr>
              <a:t>t</a:t>
            </a:r>
            <a:r>
              <a:rPr sz="1600" b="1" spc="-5" dirty="0">
                <a:latin typeface="Arial"/>
                <a:cs typeface="Arial"/>
              </a:rPr>
              <a:t>e.b</a:t>
            </a:r>
            <a:r>
              <a:rPr sz="1600" b="1" dirty="0">
                <a:latin typeface="Arial"/>
                <a:cs typeface="Arial"/>
              </a:rPr>
              <a:t>l</a:t>
            </a:r>
            <a:r>
              <a:rPr sz="1600" b="1" spc="-5" dirty="0">
                <a:latin typeface="Arial"/>
                <a:cs typeface="Arial"/>
              </a:rPr>
              <a:t>ogsp</a:t>
            </a:r>
            <a:r>
              <a:rPr sz="1600" b="1" spc="-15" dirty="0">
                <a:latin typeface="Arial"/>
                <a:cs typeface="Arial"/>
              </a:rPr>
              <a:t>o</a:t>
            </a:r>
            <a:r>
              <a:rPr sz="1600" b="1" dirty="0">
                <a:latin typeface="Arial"/>
                <a:cs typeface="Arial"/>
              </a:rPr>
              <a:t>t</a:t>
            </a:r>
            <a:r>
              <a:rPr sz="1600" b="1" spc="-5" dirty="0">
                <a:latin typeface="Arial"/>
                <a:cs typeface="Arial"/>
              </a:rPr>
              <a:t>.it  11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22649"/>
            <a:ext cx="6141085" cy="865505"/>
          </a:xfrm>
          <a:prstGeom prst="rect">
            <a:avLst/>
          </a:prstGeom>
        </p:spPr>
        <p:txBody>
          <a:bodyPr vert="horz" wrap="square" lIns="0" tIns="12700" rIns="0" bIns="0" rtlCol="0">
            <a:spAutoFit/>
          </a:bodyPr>
          <a:lstStyle/>
          <a:p>
            <a:pPr marL="12700">
              <a:lnSpc>
                <a:spcPct val="100000"/>
              </a:lnSpc>
              <a:spcBef>
                <a:spcPts val="100"/>
              </a:spcBef>
            </a:pPr>
            <a:r>
              <a:rPr sz="1100" dirty="0">
                <a:latin typeface="Calibri"/>
                <a:cs typeface="Calibri"/>
              </a:rPr>
              <a:t>mercoledì </a:t>
            </a:r>
            <a:r>
              <a:rPr sz="1100" spc="-5" dirty="0">
                <a:latin typeface="Calibri"/>
                <a:cs typeface="Calibri"/>
              </a:rPr>
              <a:t>11 </a:t>
            </a:r>
            <a:r>
              <a:rPr sz="1100" dirty="0">
                <a:latin typeface="Calibri"/>
                <a:cs typeface="Calibri"/>
              </a:rPr>
              <a:t>marzo</a:t>
            </a:r>
            <a:r>
              <a:rPr sz="1100" spc="-30" dirty="0">
                <a:latin typeface="Calibri"/>
                <a:cs typeface="Calibri"/>
              </a:rPr>
              <a:t> </a:t>
            </a:r>
            <a:r>
              <a:rPr sz="1100" spc="-5" dirty="0">
                <a:latin typeface="Calibri"/>
                <a:cs typeface="Calibri"/>
              </a:rPr>
              <a:t>2015</a:t>
            </a:r>
            <a:endParaRPr sz="1100">
              <a:latin typeface="Calibri"/>
              <a:cs typeface="Calibri"/>
            </a:endParaRPr>
          </a:p>
          <a:p>
            <a:pPr>
              <a:lnSpc>
                <a:spcPct val="100000"/>
              </a:lnSpc>
              <a:spcBef>
                <a:spcPts val="55"/>
              </a:spcBef>
            </a:pPr>
            <a:endParaRPr sz="1150">
              <a:latin typeface="Times New Roman"/>
              <a:cs typeface="Times New Roman"/>
            </a:endParaRPr>
          </a:p>
          <a:p>
            <a:pPr marL="12700" marR="5080">
              <a:lnSpc>
                <a:spcPct val="101899"/>
              </a:lnSpc>
            </a:pPr>
            <a:r>
              <a:rPr sz="1600" b="1" spc="-5" dirty="0">
                <a:latin typeface="Calibri"/>
                <a:cs typeface="Calibri"/>
              </a:rPr>
              <a:t>Festival della cultura creativa, le banche italiane investono sulla fantasia  dei più</a:t>
            </a:r>
            <a:r>
              <a:rPr sz="1600" b="1" dirty="0">
                <a:latin typeface="Calibri"/>
                <a:cs typeface="Calibri"/>
              </a:rPr>
              <a:t> </a:t>
            </a:r>
            <a:r>
              <a:rPr sz="1600" b="1" spc="-10" dirty="0">
                <a:latin typeface="Calibri"/>
                <a:cs typeface="Calibri"/>
              </a:rPr>
              <a:t>giovani</a:t>
            </a:r>
            <a:endParaRPr sz="1600">
              <a:latin typeface="Calibri"/>
              <a:cs typeface="Calibri"/>
            </a:endParaRPr>
          </a:p>
        </p:txBody>
      </p:sp>
      <p:sp>
        <p:nvSpPr>
          <p:cNvPr id="5" name="object 5"/>
          <p:cNvSpPr txBox="1"/>
          <p:nvPr/>
        </p:nvSpPr>
        <p:spPr>
          <a:xfrm>
            <a:off x="706627" y="6710553"/>
            <a:ext cx="6147435" cy="2999105"/>
          </a:xfrm>
          <a:prstGeom prst="rect">
            <a:avLst/>
          </a:prstGeom>
        </p:spPr>
        <p:txBody>
          <a:bodyPr vert="horz" wrap="square" lIns="0" tIns="9525" rIns="0" bIns="0" rtlCol="0">
            <a:spAutoFit/>
          </a:bodyPr>
          <a:lstStyle/>
          <a:p>
            <a:pPr marL="12700" marR="5080" algn="just">
              <a:lnSpc>
                <a:spcPct val="101699"/>
              </a:lnSpc>
              <a:spcBef>
                <a:spcPts val="75"/>
              </a:spcBef>
            </a:pPr>
            <a:r>
              <a:rPr sz="1200" dirty="0">
                <a:latin typeface="Calibri"/>
                <a:cs typeface="Calibri"/>
              </a:rPr>
              <a:t>Sarà </a:t>
            </a:r>
            <a:r>
              <a:rPr sz="1200" b="1" spc="-5" dirty="0">
                <a:latin typeface="Calibri"/>
                <a:cs typeface="Calibri"/>
              </a:rPr>
              <a:t>Michelangelo Pistoletto</a:t>
            </a:r>
            <a:r>
              <a:rPr sz="1200" spc="-5" dirty="0">
                <a:latin typeface="Calibri"/>
                <a:cs typeface="Calibri"/>
              </a:rPr>
              <a:t>, </a:t>
            </a:r>
            <a:r>
              <a:rPr sz="1200" dirty="0">
                <a:latin typeface="Calibri"/>
                <a:cs typeface="Calibri"/>
              </a:rPr>
              <a:t>uno dei </a:t>
            </a:r>
            <a:r>
              <a:rPr sz="1200" spc="-5" dirty="0">
                <a:latin typeface="Calibri"/>
                <a:cs typeface="Calibri"/>
              </a:rPr>
              <a:t>maestri dell’Arte povera, </a:t>
            </a:r>
            <a:r>
              <a:rPr sz="1200" dirty="0">
                <a:latin typeface="Calibri"/>
                <a:cs typeface="Calibri"/>
              </a:rPr>
              <a:t>a </a:t>
            </a:r>
            <a:r>
              <a:rPr sz="1200" spc="-5" dirty="0">
                <a:latin typeface="Calibri"/>
                <a:cs typeface="Calibri"/>
              </a:rPr>
              <a:t>tenere </a:t>
            </a:r>
            <a:r>
              <a:rPr sz="1200" dirty="0">
                <a:latin typeface="Calibri"/>
                <a:cs typeface="Calibri"/>
              </a:rPr>
              <a:t>a </a:t>
            </a:r>
            <a:r>
              <a:rPr sz="1200" spc="-5" dirty="0">
                <a:latin typeface="Calibri"/>
                <a:cs typeface="Calibri"/>
              </a:rPr>
              <a:t>battesimo </a:t>
            </a:r>
            <a:r>
              <a:rPr sz="1200" spc="-10" dirty="0">
                <a:latin typeface="Calibri"/>
                <a:cs typeface="Calibri"/>
              </a:rPr>
              <a:t>la </a:t>
            </a:r>
            <a:r>
              <a:rPr sz="1200" spc="-5" dirty="0">
                <a:latin typeface="Calibri"/>
                <a:cs typeface="Calibri"/>
              </a:rPr>
              <a:t>seconda  edizione </a:t>
            </a:r>
            <a:r>
              <a:rPr sz="1200" dirty="0">
                <a:latin typeface="Calibri"/>
                <a:cs typeface="Calibri"/>
              </a:rPr>
              <a:t>del </a:t>
            </a:r>
            <a:r>
              <a:rPr sz="1200" b="1" spc="-5" dirty="0">
                <a:latin typeface="Calibri"/>
                <a:cs typeface="Calibri"/>
              </a:rPr>
              <a:t>Festival </a:t>
            </a:r>
            <a:r>
              <a:rPr sz="1200" b="1" spc="-10" dirty="0">
                <a:latin typeface="Calibri"/>
                <a:cs typeface="Calibri"/>
              </a:rPr>
              <a:t>della </a:t>
            </a:r>
            <a:r>
              <a:rPr sz="1200" b="1" spc="-5" dirty="0">
                <a:latin typeface="Calibri"/>
                <a:cs typeface="Calibri"/>
              </a:rPr>
              <a:t>cultura </a:t>
            </a:r>
            <a:r>
              <a:rPr sz="1200" b="1" dirty="0">
                <a:latin typeface="Calibri"/>
                <a:cs typeface="Calibri"/>
              </a:rPr>
              <a:t>creativa</a:t>
            </a:r>
            <a:r>
              <a:rPr sz="1200" dirty="0">
                <a:latin typeface="Calibri"/>
                <a:cs typeface="Calibri"/>
              </a:rPr>
              <a:t>, </a:t>
            </a:r>
            <a:r>
              <a:rPr sz="1200" spc="-5" dirty="0">
                <a:latin typeface="Calibri"/>
                <a:cs typeface="Calibri"/>
              </a:rPr>
              <a:t>manifestazione organizzata dalle banche italiane, con </a:t>
            </a:r>
            <a:r>
              <a:rPr sz="1200" spc="-10" dirty="0">
                <a:latin typeface="Calibri"/>
                <a:cs typeface="Calibri"/>
              </a:rPr>
              <a:t>il  </a:t>
            </a:r>
            <a:r>
              <a:rPr sz="1200" spc="-5" dirty="0">
                <a:latin typeface="Calibri"/>
                <a:cs typeface="Calibri"/>
              </a:rPr>
              <a:t>coordinamento dell’</a:t>
            </a:r>
            <a:r>
              <a:rPr sz="1200" b="1" spc="-5" dirty="0">
                <a:latin typeface="Calibri"/>
                <a:cs typeface="Calibri"/>
              </a:rPr>
              <a:t>Abi </a:t>
            </a:r>
            <a:r>
              <a:rPr sz="1200" dirty="0">
                <a:latin typeface="Calibri"/>
                <a:cs typeface="Calibri"/>
              </a:rPr>
              <a:t>e </a:t>
            </a:r>
            <a:r>
              <a:rPr sz="1200" spc="-5" dirty="0">
                <a:latin typeface="Calibri"/>
                <a:cs typeface="Calibri"/>
              </a:rPr>
              <a:t>con </a:t>
            </a:r>
            <a:r>
              <a:rPr sz="1200" dirty="0">
                <a:latin typeface="Calibri"/>
                <a:cs typeface="Calibri"/>
              </a:rPr>
              <a:t>il </a:t>
            </a:r>
            <a:r>
              <a:rPr sz="1200" spc="-5" dirty="0">
                <a:latin typeface="Calibri"/>
                <a:cs typeface="Calibri"/>
              </a:rPr>
              <a:t>patrocinio dell’</a:t>
            </a:r>
            <a:r>
              <a:rPr sz="1200" b="1" spc="-5" dirty="0">
                <a:latin typeface="Calibri"/>
                <a:cs typeface="Calibri"/>
              </a:rPr>
              <a:t>Unesco </a:t>
            </a:r>
            <a:r>
              <a:rPr sz="1200" dirty="0">
                <a:latin typeface="Calibri"/>
                <a:cs typeface="Calibri"/>
              </a:rPr>
              <a:t>e del </a:t>
            </a:r>
            <a:r>
              <a:rPr sz="1200" b="1" spc="-5" dirty="0">
                <a:latin typeface="Calibri"/>
                <a:cs typeface="Calibri"/>
              </a:rPr>
              <a:t>Ministero dei beni </a:t>
            </a:r>
            <a:r>
              <a:rPr sz="1200" b="1" dirty="0">
                <a:latin typeface="Calibri"/>
                <a:cs typeface="Calibri"/>
              </a:rPr>
              <a:t>e delle </a:t>
            </a:r>
            <a:r>
              <a:rPr sz="1200" b="1" spc="-5" dirty="0">
                <a:latin typeface="Calibri"/>
                <a:cs typeface="Calibri"/>
              </a:rPr>
              <a:t>attività  culturali </a:t>
            </a:r>
            <a:r>
              <a:rPr sz="1200" b="1" dirty="0">
                <a:latin typeface="Calibri"/>
                <a:cs typeface="Calibri"/>
              </a:rPr>
              <a:t>e </a:t>
            </a:r>
            <a:r>
              <a:rPr sz="1200" b="1" spc="-5" dirty="0">
                <a:latin typeface="Calibri"/>
                <a:cs typeface="Calibri"/>
              </a:rPr>
              <a:t>del turismo</a:t>
            </a:r>
            <a:r>
              <a:rPr sz="1200" spc="-5" dirty="0">
                <a:latin typeface="Calibri"/>
                <a:cs typeface="Calibri"/>
              </a:rPr>
              <a:t>, che </a:t>
            </a:r>
            <a:r>
              <a:rPr sz="1200" b="1" dirty="0">
                <a:latin typeface="Calibri"/>
                <a:cs typeface="Calibri"/>
              </a:rPr>
              <a:t>da </a:t>
            </a:r>
            <a:r>
              <a:rPr sz="1200" b="1" spc="-5" dirty="0">
                <a:latin typeface="Calibri"/>
                <a:cs typeface="Calibri"/>
              </a:rPr>
              <a:t>lunedì </a:t>
            </a:r>
            <a:r>
              <a:rPr sz="1200" b="1" dirty="0">
                <a:latin typeface="Calibri"/>
                <a:cs typeface="Calibri"/>
              </a:rPr>
              <a:t>16 a </a:t>
            </a:r>
            <a:r>
              <a:rPr sz="1200" b="1" spc="-5" dirty="0">
                <a:latin typeface="Calibri"/>
                <a:cs typeface="Calibri"/>
              </a:rPr>
              <a:t>domenica </a:t>
            </a:r>
            <a:r>
              <a:rPr sz="1200" b="1" dirty="0">
                <a:latin typeface="Calibri"/>
                <a:cs typeface="Calibri"/>
              </a:rPr>
              <a:t>22 </a:t>
            </a:r>
            <a:r>
              <a:rPr sz="1200" b="1" spc="-5" dirty="0">
                <a:latin typeface="Calibri"/>
                <a:cs typeface="Calibri"/>
              </a:rPr>
              <a:t>marzo </a:t>
            </a:r>
            <a:r>
              <a:rPr sz="1200" spc="-5" dirty="0">
                <a:latin typeface="Calibri"/>
                <a:cs typeface="Calibri"/>
              </a:rPr>
              <a:t>coinvolgerà </a:t>
            </a:r>
            <a:r>
              <a:rPr sz="1200" dirty="0">
                <a:latin typeface="Calibri"/>
                <a:cs typeface="Calibri"/>
              </a:rPr>
              <a:t>una </a:t>
            </a:r>
            <a:r>
              <a:rPr sz="1200" spc="-5" dirty="0">
                <a:latin typeface="Calibri"/>
                <a:cs typeface="Calibri"/>
              </a:rPr>
              <a:t>sessantina </a:t>
            </a:r>
            <a:r>
              <a:rPr sz="1200" dirty="0">
                <a:latin typeface="Calibri"/>
                <a:cs typeface="Calibri"/>
              </a:rPr>
              <a:t>di </a:t>
            </a:r>
            <a:r>
              <a:rPr sz="1200" spc="-5" dirty="0">
                <a:latin typeface="Calibri"/>
                <a:cs typeface="Calibri"/>
              </a:rPr>
              <a:t>città  </a:t>
            </a:r>
            <a:r>
              <a:rPr sz="1200" dirty="0">
                <a:latin typeface="Calibri"/>
                <a:cs typeface="Calibri"/>
              </a:rPr>
              <a:t>del </a:t>
            </a:r>
            <a:r>
              <a:rPr sz="1200" spc="-5" dirty="0">
                <a:latin typeface="Calibri"/>
                <a:cs typeface="Calibri"/>
              </a:rPr>
              <a:t>nostro </a:t>
            </a:r>
            <a:r>
              <a:rPr sz="1200" dirty="0">
                <a:latin typeface="Calibri"/>
                <a:cs typeface="Calibri"/>
              </a:rPr>
              <a:t>Paese, da Bolzano a </a:t>
            </a:r>
            <a:r>
              <a:rPr sz="1200" spc="-5" dirty="0">
                <a:latin typeface="Calibri"/>
                <a:cs typeface="Calibri"/>
              </a:rPr>
              <a:t>Palermo, passando </a:t>
            </a:r>
            <a:r>
              <a:rPr sz="1200" dirty="0">
                <a:latin typeface="Calibri"/>
                <a:cs typeface="Calibri"/>
              </a:rPr>
              <a:t>per </a:t>
            </a:r>
            <a:r>
              <a:rPr sz="1200" spc="-5" dirty="0">
                <a:latin typeface="Calibri"/>
                <a:cs typeface="Calibri"/>
              </a:rPr>
              <a:t>Torino, </a:t>
            </a:r>
            <a:r>
              <a:rPr sz="1200" dirty="0">
                <a:latin typeface="Calibri"/>
                <a:cs typeface="Calibri"/>
              </a:rPr>
              <a:t>Milano, </a:t>
            </a:r>
            <a:r>
              <a:rPr sz="1200" spc="-5" dirty="0">
                <a:latin typeface="Calibri"/>
                <a:cs typeface="Calibri"/>
              </a:rPr>
              <a:t>Vicenza, Verona, Bologna,  </a:t>
            </a:r>
            <a:r>
              <a:rPr sz="1200" dirty="0">
                <a:latin typeface="Calibri"/>
                <a:cs typeface="Calibri"/>
              </a:rPr>
              <a:t>Roma e Napoli. </a:t>
            </a:r>
            <a:r>
              <a:rPr sz="1200" spc="-5" dirty="0">
                <a:latin typeface="Calibri"/>
                <a:cs typeface="Calibri"/>
              </a:rPr>
              <a:t>L’artista biellese, vincitore </a:t>
            </a:r>
            <a:r>
              <a:rPr sz="1200" dirty="0">
                <a:latin typeface="Calibri"/>
                <a:cs typeface="Calibri"/>
              </a:rPr>
              <a:t>del Leone d’oro alla </a:t>
            </a:r>
            <a:r>
              <a:rPr sz="1200" spc="-5" dirty="0">
                <a:latin typeface="Calibri"/>
                <a:cs typeface="Calibri"/>
              </a:rPr>
              <a:t>cinquantesima edizione della  </a:t>
            </a:r>
            <a:r>
              <a:rPr sz="1200" dirty="0">
                <a:latin typeface="Calibri"/>
                <a:cs typeface="Calibri"/>
              </a:rPr>
              <a:t>Biennale di </a:t>
            </a:r>
            <a:r>
              <a:rPr sz="1200" spc="-5" dirty="0">
                <a:latin typeface="Calibri"/>
                <a:cs typeface="Calibri"/>
              </a:rPr>
              <a:t>Venezia (2003) </a:t>
            </a:r>
            <a:r>
              <a:rPr sz="1200" dirty="0">
                <a:latin typeface="Calibri"/>
                <a:cs typeface="Calibri"/>
              </a:rPr>
              <a:t>e del </a:t>
            </a:r>
            <a:r>
              <a:rPr sz="1200" spc="-5" dirty="0">
                <a:latin typeface="Calibri"/>
                <a:cs typeface="Calibri"/>
              </a:rPr>
              <a:t>Praemium Imperiale dalla Japan </a:t>
            </a:r>
            <a:r>
              <a:rPr sz="1200" dirty="0">
                <a:latin typeface="Calibri"/>
                <a:cs typeface="Calibri"/>
              </a:rPr>
              <a:t>Art Association </a:t>
            </a:r>
            <a:r>
              <a:rPr sz="1200" spc="-5" dirty="0">
                <a:latin typeface="Calibri"/>
                <a:cs typeface="Calibri"/>
              </a:rPr>
              <a:t>(2013), sarà  protagonista dell’</a:t>
            </a:r>
            <a:r>
              <a:rPr sz="1200" b="1" spc="-5" dirty="0">
                <a:latin typeface="Calibri"/>
                <a:cs typeface="Calibri"/>
              </a:rPr>
              <a:t>evento «WWW </a:t>
            </a:r>
            <a:r>
              <a:rPr sz="1200" b="1" dirty="0">
                <a:latin typeface="Calibri"/>
                <a:cs typeface="Calibri"/>
              </a:rPr>
              <a:t>- </a:t>
            </a:r>
            <a:r>
              <a:rPr sz="1200" b="1" spc="-5" dirty="0">
                <a:latin typeface="Calibri"/>
                <a:cs typeface="Calibri"/>
              </a:rPr>
              <a:t>KnoW </a:t>
            </a:r>
            <a:r>
              <a:rPr sz="1200" b="1" dirty="0">
                <a:latin typeface="Calibri"/>
                <a:cs typeface="Calibri"/>
              </a:rPr>
              <a:t>the </a:t>
            </a:r>
            <a:r>
              <a:rPr sz="1200" b="1" spc="-5" dirty="0">
                <a:latin typeface="Calibri"/>
                <a:cs typeface="Calibri"/>
              </a:rPr>
              <a:t>World with </a:t>
            </a:r>
            <a:r>
              <a:rPr sz="1200" b="1" dirty="0">
                <a:latin typeface="Calibri"/>
                <a:cs typeface="Calibri"/>
              </a:rPr>
              <a:t>Words»</a:t>
            </a:r>
            <a:r>
              <a:rPr sz="1200" dirty="0">
                <a:latin typeface="Calibri"/>
                <a:cs typeface="Calibri"/>
              </a:rPr>
              <a:t>, </a:t>
            </a:r>
            <a:r>
              <a:rPr sz="1200" spc="-5" dirty="0">
                <a:latin typeface="Calibri"/>
                <a:cs typeface="Calibri"/>
              </a:rPr>
              <a:t>promosso </a:t>
            </a:r>
            <a:r>
              <a:rPr sz="1200" dirty="0">
                <a:latin typeface="Calibri"/>
                <a:cs typeface="Calibri"/>
              </a:rPr>
              <a:t>dal </a:t>
            </a:r>
            <a:r>
              <a:rPr sz="1200" b="1" spc="-5" dirty="0">
                <a:latin typeface="Calibri"/>
                <a:cs typeface="Calibri"/>
              </a:rPr>
              <a:t>Dipartimento  educazione del Castello </a:t>
            </a:r>
            <a:r>
              <a:rPr sz="1200" b="1" dirty="0">
                <a:latin typeface="Calibri"/>
                <a:cs typeface="Calibri"/>
              </a:rPr>
              <a:t>di </a:t>
            </a:r>
            <a:r>
              <a:rPr sz="1200" b="1" spc="-5" dirty="0">
                <a:latin typeface="Calibri"/>
                <a:cs typeface="Calibri"/>
              </a:rPr>
              <a:t>Rivoli (Torino) </a:t>
            </a:r>
            <a:r>
              <a:rPr sz="1200" dirty="0">
                <a:latin typeface="Calibri"/>
                <a:cs typeface="Calibri"/>
              </a:rPr>
              <a:t>a Napoli, negli </a:t>
            </a:r>
            <a:r>
              <a:rPr sz="1200" spc="-5" dirty="0">
                <a:latin typeface="Calibri"/>
                <a:cs typeface="Calibri"/>
              </a:rPr>
              <a:t>spazi del </a:t>
            </a:r>
            <a:r>
              <a:rPr sz="1200" b="1" spc="-5" dirty="0">
                <a:latin typeface="Calibri"/>
                <a:cs typeface="Calibri"/>
              </a:rPr>
              <a:t>Madre </a:t>
            </a:r>
            <a:r>
              <a:rPr sz="1200" b="1" dirty="0">
                <a:latin typeface="Calibri"/>
                <a:cs typeface="Calibri"/>
              </a:rPr>
              <a:t>- </a:t>
            </a:r>
            <a:r>
              <a:rPr sz="1200" b="1" spc="-5" dirty="0">
                <a:latin typeface="Calibri"/>
                <a:cs typeface="Calibri"/>
              </a:rPr>
              <a:t>Museo </a:t>
            </a:r>
            <a:r>
              <a:rPr sz="1200" b="1" dirty="0">
                <a:latin typeface="Calibri"/>
                <a:cs typeface="Calibri"/>
              </a:rPr>
              <a:t>d’arte  </a:t>
            </a:r>
            <a:r>
              <a:rPr sz="1200" b="1" spc="-5" dirty="0">
                <a:latin typeface="Calibri"/>
                <a:cs typeface="Calibri"/>
              </a:rPr>
              <a:t>contemporanea</a:t>
            </a:r>
            <a:r>
              <a:rPr sz="1200" b="1" spc="-10" dirty="0">
                <a:latin typeface="Calibri"/>
                <a:cs typeface="Calibri"/>
              </a:rPr>
              <a:t> </a:t>
            </a:r>
            <a:r>
              <a:rPr sz="1200" b="1" spc="-5" dirty="0">
                <a:latin typeface="Calibri"/>
                <a:cs typeface="Calibri"/>
              </a:rPr>
              <a:t>Donnaregina</a:t>
            </a:r>
            <a:r>
              <a:rPr sz="1200" spc="-5" dirty="0">
                <a:latin typeface="Calibri"/>
                <a:cs typeface="Calibri"/>
              </a:rPr>
              <a:t>.</a:t>
            </a:r>
            <a:endParaRPr sz="1200">
              <a:latin typeface="Calibri"/>
              <a:cs typeface="Calibri"/>
            </a:endParaRPr>
          </a:p>
          <a:p>
            <a:pPr>
              <a:lnSpc>
                <a:spcPct val="100000"/>
              </a:lnSpc>
              <a:spcBef>
                <a:spcPts val="35"/>
              </a:spcBef>
            </a:pPr>
            <a:endParaRPr sz="1250">
              <a:latin typeface="Times New Roman"/>
              <a:cs typeface="Times New Roman"/>
            </a:endParaRPr>
          </a:p>
          <a:p>
            <a:pPr marL="12700" marR="5080" algn="just">
              <a:lnSpc>
                <a:spcPct val="101699"/>
              </a:lnSpc>
            </a:pPr>
            <a:r>
              <a:rPr sz="1200" dirty="0">
                <a:latin typeface="Calibri"/>
                <a:cs typeface="Calibri"/>
              </a:rPr>
              <a:t>Bambini e </a:t>
            </a:r>
            <a:r>
              <a:rPr sz="1200" spc="-5" dirty="0">
                <a:latin typeface="Calibri"/>
                <a:cs typeface="Calibri"/>
              </a:rPr>
              <a:t>ragazzi </a:t>
            </a:r>
            <a:r>
              <a:rPr sz="1200" dirty="0">
                <a:latin typeface="Calibri"/>
                <a:cs typeface="Calibri"/>
              </a:rPr>
              <a:t>del </a:t>
            </a:r>
            <a:r>
              <a:rPr sz="1200" spc="-5" dirty="0">
                <a:latin typeface="Calibri"/>
                <a:cs typeface="Calibri"/>
              </a:rPr>
              <a:t>territorio campano saranno invitati </a:t>
            </a:r>
            <a:r>
              <a:rPr sz="1200" dirty="0">
                <a:latin typeface="Calibri"/>
                <a:cs typeface="Calibri"/>
              </a:rPr>
              <a:t>a </a:t>
            </a:r>
            <a:r>
              <a:rPr sz="1200" spc="-5" dirty="0">
                <a:latin typeface="Calibri"/>
                <a:cs typeface="Calibri"/>
              </a:rPr>
              <a:t>«Creare </a:t>
            </a:r>
            <a:r>
              <a:rPr sz="1200" dirty="0">
                <a:latin typeface="Calibri"/>
                <a:cs typeface="Calibri"/>
              </a:rPr>
              <a:t>mondi», a </a:t>
            </a:r>
            <a:r>
              <a:rPr sz="1200" spc="-5" dirty="0">
                <a:latin typeface="Calibri"/>
                <a:cs typeface="Calibri"/>
              </a:rPr>
              <a:t>partire dalla  struttura fantasmagorica </a:t>
            </a:r>
            <a:r>
              <a:rPr sz="1200" dirty="0">
                <a:latin typeface="Calibri"/>
                <a:cs typeface="Calibri"/>
              </a:rPr>
              <a:t>della </a:t>
            </a:r>
            <a:r>
              <a:rPr sz="1200" spc="-5" dirty="0">
                <a:latin typeface="Calibri"/>
                <a:cs typeface="Calibri"/>
              </a:rPr>
              <a:t>«Pallamondo» ispirata </a:t>
            </a:r>
            <a:r>
              <a:rPr sz="1200" dirty="0">
                <a:latin typeface="Calibri"/>
                <a:cs typeface="Calibri"/>
              </a:rPr>
              <a:t>alla </a:t>
            </a:r>
            <a:r>
              <a:rPr sz="1200" spc="-5" dirty="0">
                <a:latin typeface="Calibri"/>
                <a:cs typeface="Calibri"/>
              </a:rPr>
              <a:t>«Houseball» </a:t>
            </a:r>
            <a:r>
              <a:rPr sz="1200" dirty="0">
                <a:latin typeface="Calibri"/>
                <a:cs typeface="Calibri"/>
              </a:rPr>
              <a:t>di </a:t>
            </a:r>
            <a:r>
              <a:rPr sz="1200" b="1" spc="-5" dirty="0">
                <a:latin typeface="Calibri"/>
                <a:cs typeface="Calibri"/>
              </a:rPr>
              <a:t>Claes Oldenburg </a:t>
            </a:r>
            <a:r>
              <a:rPr sz="1200" dirty="0">
                <a:latin typeface="Calibri"/>
                <a:cs typeface="Calibri"/>
              </a:rPr>
              <a:t>e  </a:t>
            </a:r>
            <a:r>
              <a:rPr sz="1200" b="1" spc="-5" dirty="0">
                <a:latin typeface="Calibri"/>
                <a:cs typeface="Calibri"/>
              </a:rPr>
              <a:t>Coosje van </a:t>
            </a:r>
            <a:r>
              <a:rPr sz="1200" b="1" dirty="0">
                <a:latin typeface="Calibri"/>
                <a:cs typeface="Calibri"/>
              </a:rPr>
              <a:t>Bruggen</a:t>
            </a:r>
            <a:r>
              <a:rPr sz="1200" dirty="0">
                <a:latin typeface="Calibri"/>
                <a:cs typeface="Calibri"/>
              </a:rPr>
              <a:t>. </a:t>
            </a:r>
            <a:r>
              <a:rPr sz="1200" spc="-5" dirty="0">
                <a:latin typeface="Calibri"/>
                <a:cs typeface="Calibri"/>
              </a:rPr>
              <a:t>Su queste gigantesche “architetture” confluiranno alfabeti differenti,  espressione </a:t>
            </a:r>
            <a:r>
              <a:rPr sz="1200" dirty="0">
                <a:latin typeface="Calibri"/>
                <a:cs typeface="Calibri"/>
              </a:rPr>
              <a:t>di </a:t>
            </a:r>
            <a:r>
              <a:rPr sz="1200" spc="-5" dirty="0">
                <a:latin typeface="Calibri"/>
                <a:cs typeface="Calibri"/>
              </a:rPr>
              <a:t>lingue </a:t>
            </a:r>
            <a:r>
              <a:rPr sz="1200" dirty="0">
                <a:latin typeface="Calibri"/>
                <a:cs typeface="Calibri"/>
              </a:rPr>
              <a:t>e </a:t>
            </a:r>
            <a:r>
              <a:rPr sz="1200" spc="-5" dirty="0">
                <a:latin typeface="Calibri"/>
                <a:cs typeface="Calibri"/>
              </a:rPr>
              <a:t>comunità </a:t>
            </a:r>
            <a:r>
              <a:rPr sz="1200" dirty="0">
                <a:latin typeface="Calibri"/>
                <a:cs typeface="Calibri"/>
              </a:rPr>
              <a:t>diverse, </a:t>
            </a:r>
            <a:r>
              <a:rPr sz="1200" spc="-5" dirty="0">
                <a:latin typeface="Calibri"/>
                <a:cs typeface="Calibri"/>
              </a:rPr>
              <a:t>insieme </a:t>
            </a:r>
            <a:r>
              <a:rPr sz="1200" dirty="0">
                <a:latin typeface="Calibri"/>
                <a:cs typeface="Calibri"/>
              </a:rPr>
              <a:t>al </a:t>
            </a:r>
            <a:r>
              <a:rPr sz="1200" spc="-5" dirty="0">
                <a:latin typeface="Calibri"/>
                <a:cs typeface="Calibri"/>
              </a:rPr>
              <a:t>segno-simbolo </a:t>
            </a:r>
            <a:r>
              <a:rPr sz="1200" dirty="0">
                <a:latin typeface="Calibri"/>
                <a:cs typeface="Calibri"/>
              </a:rPr>
              <a:t>del </a:t>
            </a:r>
            <a:r>
              <a:rPr sz="1200" spc="-5" dirty="0">
                <a:latin typeface="Calibri"/>
                <a:cs typeface="Calibri"/>
              </a:rPr>
              <a:t>«Terzo Paradiso» di  Michelangelo</a:t>
            </a:r>
            <a:r>
              <a:rPr sz="1200" spc="-10" dirty="0">
                <a:latin typeface="Calibri"/>
                <a:cs typeface="Calibri"/>
              </a:rPr>
              <a:t> </a:t>
            </a:r>
            <a:r>
              <a:rPr sz="1200" dirty="0">
                <a:latin typeface="Calibri"/>
                <a:cs typeface="Calibri"/>
              </a:rPr>
              <a:t>Pistoletto.</a:t>
            </a:r>
            <a:endParaRPr sz="1200">
              <a:latin typeface="Calibri"/>
              <a:cs typeface="Calibri"/>
            </a:endParaRPr>
          </a:p>
        </p:txBody>
      </p:sp>
      <p:sp>
        <p:nvSpPr>
          <p:cNvPr id="6" name="object 6"/>
          <p:cNvSpPr/>
          <p:nvPr/>
        </p:nvSpPr>
        <p:spPr>
          <a:xfrm>
            <a:off x="977582" y="2119883"/>
            <a:ext cx="5601208" cy="69037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256154" y="4467097"/>
            <a:ext cx="3047999" cy="20764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705350" y="2219324"/>
            <a:ext cx="2058670" cy="250507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33425" y="6276974"/>
            <a:ext cx="2733675" cy="304800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706627" y="426211"/>
            <a:ext cx="6148705" cy="951103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53204">
              <a:lnSpc>
                <a:spcPts val="1839"/>
              </a:lnSpc>
            </a:pPr>
            <a:r>
              <a:rPr sz="1600" b="1" spc="-10" dirty="0">
                <a:latin typeface="Arial"/>
                <a:cs typeface="Arial"/>
              </a:rPr>
              <a:t>F</a:t>
            </a:r>
            <a:r>
              <a:rPr sz="1600" b="1" spc="-5" dirty="0">
                <a:latin typeface="Arial"/>
                <a:cs typeface="Arial"/>
              </a:rPr>
              <a:t>o</a:t>
            </a:r>
            <a:r>
              <a:rPr sz="1600" b="1" spc="-15" dirty="0">
                <a:latin typeface="Arial"/>
                <a:cs typeface="Arial"/>
              </a:rPr>
              <a:t>g</a:t>
            </a:r>
            <a:r>
              <a:rPr sz="1600" b="1" spc="-5" dirty="0">
                <a:latin typeface="Arial"/>
                <a:cs typeface="Arial"/>
              </a:rPr>
              <a:t>l</a:t>
            </a:r>
            <a:r>
              <a:rPr sz="1600" b="1" spc="5" dirty="0">
                <a:latin typeface="Arial"/>
                <a:cs typeface="Arial"/>
              </a:rPr>
              <a:t>i</a:t>
            </a:r>
            <a:r>
              <a:rPr sz="1600" b="1" spc="-5" dirty="0">
                <a:latin typeface="Arial"/>
                <a:cs typeface="Arial"/>
              </a:rPr>
              <a:t>dar</a:t>
            </a:r>
            <a:r>
              <a:rPr sz="1600" b="1" dirty="0">
                <a:latin typeface="Arial"/>
                <a:cs typeface="Arial"/>
              </a:rPr>
              <a:t>t</a:t>
            </a:r>
            <a:r>
              <a:rPr sz="1600" b="1" spc="-5" dirty="0">
                <a:latin typeface="Arial"/>
                <a:cs typeface="Arial"/>
              </a:rPr>
              <a:t>e.b</a:t>
            </a:r>
            <a:r>
              <a:rPr sz="1600" b="1" dirty="0">
                <a:latin typeface="Arial"/>
                <a:cs typeface="Arial"/>
              </a:rPr>
              <a:t>l</a:t>
            </a:r>
            <a:r>
              <a:rPr sz="1600" b="1" spc="-5" dirty="0">
                <a:latin typeface="Arial"/>
                <a:cs typeface="Arial"/>
              </a:rPr>
              <a:t>ogsp</a:t>
            </a:r>
            <a:r>
              <a:rPr sz="1600" b="1" spc="-15" dirty="0">
                <a:latin typeface="Arial"/>
                <a:cs typeface="Arial"/>
              </a:rPr>
              <a:t>o</a:t>
            </a:r>
            <a:r>
              <a:rPr sz="1600" b="1" dirty="0">
                <a:latin typeface="Arial"/>
                <a:cs typeface="Arial"/>
              </a:rPr>
              <a:t>t</a:t>
            </a:r>
            <a:r>
              <a:rPr sz="1600" b="1" spc="-5" dirty="0">
                <a:latin typeface="Arial"/>
                <a:cs typeface="Arial"/>
              </a:rPr>
              <a:t>.it  11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2256155">
              <a:lnSpc>
                <a:spcPct val="101699"/>
              </a:lnSpc>
              <a:spcBef>
                <a:spcPts val="910"/>
              </a:spcBef>
            </a:pPr>
            <a:r>
              <a:rPr sz="1200" spc="-5" dirty="0">
                <a:latin typeface="Calibri"/>
                <a:cs typeface="Calibri"/>
              </a:rPr>
              <a:t>L’evento </a:t>
            </a:r>
            <a:r>
              <a:rPr sz="1200" dirty="0">
                <a:latin typeface="Calibri"/>
                <a:cs typeface="Calibri"/>
              </a:rPr>
              <a:t>è, </a:t>
            </a:r>
            <a:r>
              <a:rPr sz="1200" spc="-5" dirty="0">
                <a:latin typeface="Calibri"/>
                <a:cs typeface="Calibri"/>
              </a:rPr>
              <a:t>dunque, </a:t>
            </a:r>
            <a:r>
              <a:rPr sz="1200" spc="-10" dirty="0">
                <a:latin typeface="Calibri"/>
                <a:cs typeface="Calibri"/>
              </a:rPr>
              <a:t>in </a:t>
            </a:r>
            <a:r>
              <a:rPr sz="1200" dirty="0">
                <a:latin typeface="Calibri"/>
                <a:cs typeface="Calibri"/>
              </a:rPr>
              <a:t>linea </a:t>
            </a:r>
            <a:r>
              <a:rPr sz="1200" spc="-5" dirty="0">
                <a:latin typeface="Calibri"/>
                <a:cs typeface="Calibri"/>
              </a:rPr>
              <a:t>con </a:t>
            </a:r>
            <a:r>
              <a:rPr sz="1200" dirty="0">
                <a:latin typeface="Calibri"/>
                <a:cs typeface="Calibri"/>
              </a:rPr>
              <a:t>il tema </a:t>
            </a:r>
            <a:r>
              <a:rPr sz="1200" spc="-5" dirty="0">
                <a:latin typeface="Calibri"/>
                <a:cs typeface="Calibri"/>
              </a:rPr>
              <a:t>guida </a:t>
            </a:r>
            <a:r>
              <a:rPr sz="1200" dirty="0">
                <a:latin typeface="Calibri"/>
                <a:cs typeface="Calibri"/>
              </a:rPr>
              <a:t>di </a:t>
            </a:r>
            <a:r>
              <a:rPr sz="1200" spc="-5" dirty="0">
                <a:latin typeface="Calibri"/>
                <a:cs typeface="Calibri"/>
              </a:rPr>
              <a:t>questa  seconda  edizione   del  </a:t>
            </a:r>
            <a:r>
              <a:rPr sz="1200" i="1" spc="-5" dirty="0">
                <a:latin typeface="Calibri"/>
                <a:cs typeface="Calibri"/>
              </a:rPr>
              <a:t>festival  </a:t>
            </a:r>
            <a:r>
              <a:rPr sz="1200" spc="-5" dirty="0">
                <a:latin typeface="Calibri"/>
                <a:cs typeface="Calibri"/>
              </a:rPr>
              <a:t>dedicato   alla   cultura   </a:t>
            </a:r>
            <a:r>
              <a:rPr sz="1200" dirty="0">
                <a:latin typeface="Calibri"/>
                <a:cs typeface="Calibri"/>
              </a:rPr>
              <a:t>e  </a:t>
            </a:r>
            <a:r>
              <a:rPr sz="1200" spc="20" dirty="0">
                <a:latin typeface="Calibri"/>
                <a:cs typeface="Calibri"/>
              </a:rPr>
              <a:t> </a:t>
            </a:r>
            <a:r>
              <a:rPr sz="1200" dirty="0">
                <a:latin typeface="Calibri"/>
                <a:cs typeface="Calibri"/>
              </a:rPr>
              <a:t>agli</a:t>
            </a:r>
            <a:endParaRPr sz="1200">
              <a:latin typeface="Calibri"/>
              <a:cs typeface="Calibri"/>
            </a:endParaRPr>
          </a:p>
          <a:p>
            <a:pPr marL="12700" marR="2254885" algn="just">
              <a:lnSpc>
                <a:spcPct val="101699"/>
              </a:lnSpc>
            </a:pPr>
            <a:r>
              <a:rPr sz="1200" spc="-5" dirty="0">
                <a:latin typeface="Calibri"/>
                <a:cs typeface="Calibri"/>
              </a:rPr>
              <a:t>«aspetti più </a:t>
            </a:r>
            <a:r>
              <a:rPr sz="1200" dirty="0">
                <a:latin typeface="Calibri"/>
                <a:cs typeface="Calibri"/>
              </a:rPr>
              <a:t>generativi </a:t>
            </a:r>
            <a:r>
              <a:rPr sz="1200" spc="-5" dirty="0">
                <a:latin typeface="Calibri"/>
                <a:cs typeface="Calibri"/>
              </a:rPr>
              <a:t>della creatività», </a:t>
            </a:r>
            <a:r>
              <a:rPr sz="1200" dirty="0">
                <a:latin typeface="Calibri"/>
                <a:cs typeface="Calibri"/>
              </a:rPr>
              <a:t>il </a:t>
            </a:r>
            <a:r>
              <a:rPr sz="1200" spc="-5" dirty="0">
                <a:latin typeface="Calibri"/>
                <a:cs typeface="Calibri"/>
              </a:rPr>
              <a:t>cui pubblico sono </a:t>
            </a:r>
            <a:r>
              <a:rPr sz="1200" dirty="0">
                <a:latin typeface="Calibri"/>
                <a:cs typeface="Calibri"/>
              </a:rPr>
              <a:t>i  </a:t>
            </a:r>
            <a:r>
              <a:rPr sz="1200" b="1" spc="-5" dirty="0">
                <a:latin typeface="Calibri"/>
                <a:cs typeface="Calibri"/>
              </a:rPr>
              <a:t>ragazzi dai </a:t>
            </a:r>
            <a:r>
              <a:rPr sz="1200" b="1" dirty="0">
                <a:latin typeface="Calibri"/>
                <a:cs typeface="Calibri"/>
              </a:rPr>
              <a:t>6 </a:t>
            </a:r>
            <a:r>
              <a:rPr sz="1200" b="1" spc="-5" dirty="0">
                <a:latin typeface="Calibri"/>
                <a:cs typeface="Calibri"/>
              </a:rPr>
              <a:t>ai </a:t>
            </a:r>
            <a:r>
              <a:rPr sz="1200" b="1" dirty="0">
                <a:latin typeface="Calibri"/>
                <a:cs typeface="Calibri"/>
              </a:rPr>
              <a:t>13 anni</a:t>
            </a:r>
            <a:r>
              <a:rPr sz="1200" dirty="0">
                <a:latin typeface="Calibri"/>
                <a:cs typeface="Calibri"/>
              </a:rPr>
              <a:t>: </a:t>
            </a:r>
            <a:r>
              <a:rPr sz="1200" spc="-5" dirty="0">
                <a:latin typeface="Calibri"/>
                <a:cs typeface="Calibri"/>
              </a:rPr>
              <a:t>«L’alfabeto </a:t>
            </a:r>
            <a:r>
              <a:rPr sz="1200" dirty="0">
                <a:latin typeface="Calibri"/>
                <a:cs typeface="Calibri"/>
              </a:rPr>
              <a:t>del </a:t>
            </a:r>
            <a:r>
              <a:rPr sz="1200" spc="-5" dirty="0">
                <a:latin typeface="Calibri"/>
                <a:cs typeface="Calibri"/>
              </a:rPr>
              <a:t>mondo </a:t>
            </a:r>
            <a:r>
              <a:rPr sz="1200" dirty="0">
                <a:latin typeface="Calibri"/>
                <a:cs typeface="Calibri"/>
              </a:rPr>
              <a:t>- </a:t>
            </a:r>
            <a:r>
              <a:rPr sz="1200" spc="-5" dirty="0">
                <a:latin typeface="Calibri"/>
                <a:cs typeface="Calibri"/>
              </a:rPr>
              <a:t>Leggiamo </a:t>
            </a:r>
            <a:r>
              <a:rPr sz="1200" dirty="0">
                <a:latin typeface="Calibri"/>
                <a:cs typeface="Calibri"/>
              </a:rPr>
              <a:t>i  </a:t>
            </a:r>
            <a:r>
              <a:rPr sz="1200" spc="-5" dirty="0">
                <a:latin typeface="Calibri"/>
                <a:cs typeface="Calibri"/>
              </a:rPr>
              <a:t>segni intorno </a:t>
            </a:r>
            <a:r>
              <a:rPr sz="1200" dirty="0">
                <a:latin typeface="Calibri"/>
                <a:cs typeface="Calibri"/>
              </a:rPr>
              <a:t>a </a:t>
            </a:r>
            <a:r>
              <a:rPr sz="1200" spc="-5" dirty="0">
                <a:latin typeface="Calibri"/>
                <a:cs typeface="Calibri"/>
              </a:rPr>
              <a:t>noi </a:t>
            </a:r>
            <a:r>
              <a:rPr sz="1200" dirty="0">
                <a:latin typeface="Calibri"/>
                <a:cs typeface="Calibri"/>
              </a:rPr>
              <a:t>e </a:t>
            </a:r>
            <a:r>
              <a:rPr sz="1200" spc="-5" dirty="0">
                <a:latin typeface="Calibri"/>
                <a:cs typeface="Calibri"/>
              </a:rPr>
              <a:t>raccontiamo». </a:t>
            </a:r>
            <a:r>
              <a:rPr sz="1200" dirty="0">
                <a:latin typeface="Calibri"/>
                <a:cs typeface="Calibri"/>
              </a:rPr>
              <a:t>Un </a:t>
            </a:r>
            <a:r>
              <a:rPr sz="1200" spc="-5" dirty="0">
                <a:latin typeface="Calibri"/>
                <a:cs typeface="Calibri"/>
              </a:rPr>
              <a:t>tema, </a:t>
            </a:r>
            <a:r>
              <a:rPr sz="1200" dirty="0">
                <a:latin typeface="Calibri"/>
                <a:cs typeface="Calibri"/>
              </a:rPr>
              <a:t>questo,  </a:t>
            </a:r>
            <a:r>
              <a:rPr sz="1200" spc="-5" dirty="0">
                <a:latin typeface="Calibri"/>
                <a:cs typeface="Calibri"/>
              </a:rPr>
              <a:t>estremamente attuale </a:t>
            </a:r>
            <a:r>
              <a:rPr sz="1200" spc="-10" dirty="0">
                <a:latin typeface="Calibri"/>
                <a:cs typeface="Calibri"/>
              </a:rPr>
              <a:t>se </a:t>
            </a:r>
            <a:r>
              <a:rPr sz="1200" spc="-5" dirty="0">
                <a:latin typeface="Calibri"/>
                <a:cs typeface="Calibri"/>
              </a:rPr>
              <a:t>si considera che </a:t>
            </a:r>
            <a:r>
              <a:rPr sz="1200" dirty="0">
                <a:latin typeface="Calibri"/>
                <a:cs typeface="Calibri"/>
              </a:rPr>
              <a:t>oggi, anche </a:t>
            </a:r>
            <a:r>
              <a:rPr sz="1200" spc="-5" dirty="0">
                <a:latin typeface="Calibri"/>
                <a:cs typeface="Calibri"/>
              </a:rPr>
              <a:t>grazie  </a:t>
            </a:r>
            <a:r>
              <a:rPr sz="1200" dirty="0">
                <a:latin typeface="Calibri"/>
                <a:cs typeface="Calibri"/>
              </a:rPr>
              <a:t>all’uso </a:t>
            </a:r>
            <a:r>
              <a:rPr sz="1200" spc="-5" dirty="0">
                <a:latin typeface="Calibri"/>
                <a:cs typeface="Calibri"/>
              </a:rPr>
              <a:t>delle nuove tecnologie, narrare </a:t>
            </a:r>
            <a:r>
              <a:rPr sz="1200" dirty="0">
                <a:latin typeface="Calibri"/>
                <a:cs typeface="Calibri"/>
              </a:rPr>
              <a:t>e </a:t>
            </a:r>
            <a:r>
              <a:rPr sz="1200" spc="-5" dirty="0">
                <a:latin typeface="Calibri"/>
                <a:cs typeface="Calibri"/>
              </a:rPr>
              <a:t>narrarsi </a:t>
            </a:r>
            <a:r>
              <a:rPr sz="1200" dirty="0">
                <a:latin typeface="Calibri"/>
                <a:cs typeface="Calibri"/>
              </a:rPr>
              <a:t>è </a:t>
            </a:r>
            <a:r>
              <a:rPr sz="1200" spc="-5" dirty="0">
                <a:latin typeface="Calibri"/>
                <a:cs typeface="Calibri"/>
              </a:rPr>
              <a:t>un’attività  che </a:t>
            </a:r>
            <a:r>
              <a:rPr sz="1200" dirty="0">
                <a:latin typeface="Calibri"/>
                <a:cs typeface="Calibri"/>
              </a:rPr>
              <a:t>fa </a:t>
            </a:r>
            <a:r>
              <a:rPr sz="1200" spc="-5" dirty="0">
                <a:latin typeface="Calibri"/>
                <a:cs typeface="Calibri"/>
              </a:rPr>
              <a:t>sempre più parte </a:t>
            </a:r>
            <a:r>
              <a:rPr sz="1200" dirty="0">
                <a:latin typeface="Calibri"/>
                <a:cs typeface="Calibri"/>
              </a:rPr>
              <a:t>della </a:t>
            </a:r>
            <a:r>
              <a:rPr sz="1200" spc="-5" dirty="0">
                <a:latin typeface="Calibri"/>
                <a:cs typeface="Calibri"/>
              </a:rPr>
              <a:t>nostra vita quotidiana.  </a:t>
            </a:r>
            <a:r>
              <a:rPr sz="1200" b="1" spc="-5" dirty="0">
                <a:latin typeface="Calibri"/>
                <a:cs typeface="Calibri"/>
              </a:rPr>
              <a:t>Oltre </a:t>
            </a:r>
            <a:r>
              <a:rPr sz="1200" b="1" dirty="0">
                <a:latin typeface="Calibri"/>
                <a:cs typeface="Calibri"/>
              </a:rPr>
              <a:t>ottanta </a:t>
            </a:r>
            <a:r>
              <a:rPr sz="1200" b="1" spc="-5" dirty="0">
                <a:latin typeface="Calibri"/>
                <a:cs typeface="Calibri"/>
              </a:rPr>
              <a:t>gli eventi </a:t>
            </a:r>
            <a:r>
              <a:rPr sz="1200" b="1" dirty="0">
                <a:latin typeface="Calibri"/>
                <a:cs typeface="Calibri"/>
              </a:rPr>
              <a:t>e i </a:t>
            </a:r>
            <a:r>
              <a:rPr sz="1200" b="1" spc="-5" dirty="0">
                <a:latin typeface="Calibri"/>
                <a:cs typeface="Calibri"/>
              </a:rPr>
              <a:t>laboratori </a:t>
            </a:r>
            <a:r>
              <a:rPr sz="1200" b="1" dirty="0">
                <a:latin typeface="Calibri"/>
                <a:cs typeface="Calibri"/>
              </a:rPr>
              <a:t>in </a:t>
            </a:r>
            <a:r>
              <a:rPr sz="1200" b="1" spc="-5" dirty="0">
                <a:latin typeface="Calibri"/>
                <a:cs typeface="Calibri"/>
              </a:rPr>
              <a:t>programma </a:t>
            </a:r>
            <a:r>
              <a:rPr sz="1200" spc="-5" dirty="0">
                <a:latin typeface="Calibri"/>
                <a:cs typeface="Calibri"/>
              </a:rPr>
              <a:t>che  interesseranno </a:t>
            </a:r>
            <a:r>
              <a:rPr sz="1200" dirty="0">
                <a:latin typeface="Calibri"/>
                <a:cs typeface="Calibri"/>
              </a:rPr>
              <a:t>i </a:t>
            </a:r>
            <a:r>
              <a:rPr sz="1200" spc="-5" dirty="0">
                <a:latin typeface="Calibri"/>
                <a:cs typeface="Calibri"/>
              </a:rPr>
              <a:t>settori </a:t>
            </a:r>
            <a:r>
              <a:rPr sz="1200" dirty="0">
                <a:latin typeface="Calibri"/>
                <a:cs typeface="Calibri"/>
              </a:rPr>
              <a:t>di arte, </a:t>
            </a:r>
            <a:r>
              <a:rPr sz="1200" spc="-5" dirty="0">
                <a:latin typeface="Calibri"/>
                <a:cs typeface="Calibri"/>
              </a:rPr>
              <a:t>archeologia, musica, </a:t>
            </a:r>
            <a:r>
              <a:rPr sz="1200" dirty="0">
                <a:latin typeface="Calibri"/>
                <a:cs typeface="Calibri"/>
              </a:rPr>
              <a:t>canto,  </a:t>
            </a:r>
            <a:r>
              <a:rPr sz="1200" spc="-5" dirty="0">
                <a:latin typeface="Calibri"/>
                <a:cs typeface="Calibri"/>
              </a:rPr>
              <a:t>lettura, teatro, fotografia, robotica </a:t>
            </a:r>
            <a:r>
              <a:rPr sz="1200" dirty="0">
                <a:latin typeface="Calibri"/>
                <a:cs typeface="Calibri"/>
              </a:rPr>
              <a:t>e </a:t>
            </a:r>
            <a:r>
              <a:rPr sz="1200" spc="-5" dirty="0">
                <a:latin typeface="Calibri"/>
                <a:cs typeface="Calibri"/>
              </a:rPr>
              <a:t>tecnologie digitali,  coinvolgendo  oltre  10mila  studenti  </a:t>
            </a:r>
            <a:r>
              <a:rPr sz="1200" dirty="0">
                <a:latin typeface="Calibri"/>
                <a:cs typeface="Calibri"/>
              </a:rPr>
              <a:t>grazie </a:t>
            </a:r>
            <a:r>
              <a:rPr sz="1200" spc="-5" dirty="0">
                <a:latin typeface="Calibri"/>
                <a:cs typeface="Calibri"/>
              </a:rPr>
              <a:t>alla</a:t>
            </a:r>
            <a:r>
              <a:rPr sz="1200" spc="-120" dirty="0">
                <a:latin typeface="Calibri"/>
                <a:cs typeface="Calibri"/>
              </a:rPr>
              <a:t> </a:t>
            </a:r>
            <a:r>
              <a:rPr sz="1200" spc="-5" dirty="0">
                <a:latin typeface="Calibri"/>
                <a:cs typeface="Calibri"/>
              </a:rPr>
              <a:t>collaborazione</a:t>
            </a:r>
            <a:endParaRPr sz="1200">
              <a:latin typeface="Calibri"/>
              <a:cs typeface="Calibri"/>
            </a:endParaRPr>
          </a:p>
          <a:p>
            <a:pPr marL="12700" marR="2258060">
              <a:lnSpc>
                <a:spcPct val="101699"/>
              </a:lnSpc>
              <a:spcBef>
                <a:spcPts val="15"/>
              </a:spcBef>
            </a:pPr>
            <a:r>
              <a:rPr sz="1200" dirty="0">
                <a:latin typeface="Calibri"/>
                <a:cs typeface="Calibri"/>
              </a:rPr>
              <a:t>di </a:t>
            </a:r>
            <a:r>
              <a:rPr sz="1200" spc="-5" dirty="0">
                <a:latin typeface="Calibri"/>
                <a:cs typeface="Calibri"/>
              </a:rPr>
              <a:t>scuole, musei, biblioteche </a:t>
            </a:r>
            <a:r>
              <a:rPr sz="1200" dirty="0">
                <a:latin typeface="Calibri"/>
                <a:cs typeface="Calibri"/>
              </a:rPr>
              <a:t>e </a:t>
            </a:r>
            <a:r>
              <a:rPr sz="1200" spc="-5" dirty="0">
                <a:latin typeface="Calibri"/>
                <a:cs typeface="Calibri"/>
              </a:rPr>
              <a:t>operatori culturali </a:t>
            </a:r>
            <a:r>
              <a:rPr sz="1200" dirty="0">
                <a:latin typeface="Calibri"/>
                <a:cs typeface="Calibri"/>
              </a:rPr>
              <a:t>attivi </a:t>
            </a:r>
            <a:r>
              <a:rPr sz="1200" spc="-5" dirty="0">
                <a:latin typeface="Calibri"/>
                <a:cs typeface="Calibri"/>
              </a:rPr>
              <a:t>su  tutto </a:t>
            </a:r>
            <a:r>
              <a:rPr sz="1200" dirty="0">
                <a:latin typeface="Calibri"/>
                <a:cs typeface="Calibri"/>
              </a:rPr>
              <a:t>il </a:t>
            </a:r>
            <a:r>
              <a:rPr sz="1200" spc="-5" dirty="0">
                <a:latin typeface="Calibri"/>
                <a:cs typeface="Calibri"/>
              </a:rPr>
              <a:t>territorio</a:t>
            </a:r>
            <a:r>
              <a:rPr sz="1200" spc="-25" dirty="0">
                <a:latin typeface="Calibri"/>
                <a:cs typeface="Calibri"/>
              </a:rPr>
              <a:t> </a:t>
            </a:r>
            <a:r>
              <a:rPr sz="1200" spc="-5" dirty="0">
                <a:latin typeface="Calibri"/>
                <a:cs typeface="Calibri"/>
              </a:rPr>
              <a:t>nazionale.</a:t>
            </a:r>
            <a:endParaRPr sz="1200">
              <a:latin typeface="Calibri"/>
              <a:cs typeface="Calibri"/>
            </a:endParaRPr>
          </a:p>
          <a:p>
            <a:pPr marL="12700" marR="5080" algn="just">
              <a:lnSpc>
                <a:spcPct val="101699"/>
              </a:lnSpc>
            </a:pPr>
            <a:r>
              <a:rPr sz="1200" spc="-5" dirty="0">
                <a:latin typeface="Calibri"/>
                <a:cs typeface="Calibri"/>
              </a:rPr>
              <a:t>«Trarre ispirazione dalla natura, dall’opera dell’uomo </a:t>
            </a:r>
            <a:r>
              <a:rPr sz="1200" dirty="0">
                <a:latin typeface="Calibri"/>
                <a:cs typeface="Calibri"/>
              </a:rPr>
              <a:t>e dalle </a:t>
            </a:r>
            <a:r>
              <a:rPr sz="1200" spc="-5" dirty="0">
                <a:latin typeface="Calibri"/>
                <a:cs typeface="Calibri"/>
              </a:rPr>
              <a:t>proprie emozioni, imparare </a:t>
            </a:r>
            <a:r>
              <a:rPr sz="1200" dirty="0">
                <a:latin typeface="Calibri"/>
                <a:cs typeface="Calibri"/>
              </a:rPr>
              <a:t>a  </a:t>
            </a:r>
            <a:r>
              <a:rPr sz="1200" spc="-5" dirty="0">
                <a:latin typeface="Calibri"/>
                <a:cs typeface="Calibri"/>
              </a:rPr>
              <a:t>riconoscere </a:t>
            </a:r>
            <a:r>
              <a:rPr sz="1200" dirty="0">
                <a:latin typeface="Calibri"/>
                <a:cs typeface="Calibri"/>
              </a:rPr>
              <a:t>e a leggere i </a:t>
            </a:r>
            <a:r>
              <a:rPr sz="1200" spc="-5" dirty="0">
                <a:latin typeface="Calibri"/>
                <a:cs typeface="Calibri"/>
              </a:rPr>
              <a:t>segni intorno </a:t>
            </a:r>
            <a:r>
              <a:rPr sz="1200" dirty="0">
                <a:latin typeface="Calibri"/>
                <a:cs typeface="Calibri"/>
              </a:rPr>
              <a:t>a noi, </a:t>
            </a:r>
            <a:r>
              <a:rPr sz="1200" spc="-5" dirty="0">
                <a:latin typeface="Calibri"/>
                <a:cs typeface="Calibri"/>
              </a:rPr>
              <a:t>spostare </a:t>
            </a:r>
            <a:r>
              <a:rPr sz="1200" dirty="0">
                <a:latin typeface="Calibri"/>
                <a:cs typeface="Calibri"/>
              </a:rPr>
              <a:t>il </a:t>
            </a:r>
            <a:r>
              <a:rPr sz="1200" spc="-5" dirty="0">
                <a:latin typeface="Calibri"/>
                <a:cs typeface="Calibri"/>
              </a:rPr>
              <a:t>punto d’osservazione </a:t>
            </a:r>
            <a:r>
              <a:rPr sz="1200" dirty="0">
                <a:latin typeface="Calibri"/>
                <a:cs typeface="Calibri"/>
              </a:rPr>
              <a:t>e </a:t>
            </a:r>
            <a:r>
              <a:rPr sz="1200" spc="-5" dirty="0">
                <a:latin typeface="Calibri"/>
                <a:cs typeface="Calibri"/>
              </a:rPr>
              <a:t>reinterpretare </a:t>
            </a:r>
            <a:r>
              <a:rPr sz="1200" dirty="0">
                <a:latin typeface="Calibri"/>
                <a:cs typeface="Calibri"/>
              </a:rPr>
              <a:t>le  </a:t>
            </a:r>
            <a:r>
              <a:rPr sz="1200" spc="-5" dirty="0">
                <a:latin typeface="Calibri"/>
                <a:cs typeface="Calibri"/>
              </a:rPr>
              <a:t>situazioni </a:t>
            </a:r>
            <a:r>
              <a:rPr sz="1200" dirty="0">
                <a:latin typeface="Calibri"/>
                <a:cs typeface="Calibri"/>
              </a:rPr>
              <a:t>e i </a:t>
            </a:r>
            <a:r>
              <a:rPr sz="1200" spc="-5" dirty="0">
                <a:latin typeface="Calibri"/>
                <a:cs typeface="Calibri"/>
              </a:rPr>
              <a:t>loro significati, capire come nasce </a:t>
            </a:r>
            <a:r>
              <a:rPr sz="1200" dirty="0">
                <a:latin typeface="Calibri"/>
                <a:cs typeface="Calibri"/>
              </a:rPr>
              <a:t>il racconto, </a:t>
            </a:r>
            <a:r>
              <a:rPr sz="1200" spc="-5" dirty="0">
                <a:latin typeface="Calibri"/>
                <a:cs typeface="Calibri"/>
              </a:rPr>
              <a:t>come si forma </a:t>
            </a:r>
            <a:r>
              <a:rPr sz="1200" dirty="0">
                <a:latin typeface="Calibri"/>
                <a:cs typeface="Calibri"/>
              </a:rPr>
              <a:t>e </a:t>
            </a:r>
            <a:r>
              <a:rPr sz="1200" spc="-5" dirty="0">
                <a:latin typeface="Calibri"/>
                <a:cs typeface="Calibri"/>
              </a:rPr>
              <a:t>con quali linguaggi </a:t>
            </a:r>
            <a:r>
              <a:rPr sz="1200" dirty="0">
                <a:latin typeface="Calibri"/>
                <a:cs typeface="Calibri"/>
              </a:rPr>
              <a:t>e  </a:t>
            </a:r>
            <a:r>
              <a:rPr sz="1200" spc="-5" dirty="0">
                <a:latin typeface="Calibri"/>
                <a:cs typeface="Calibri"/>
              </a:rPr>
              <a:t>strumenti si </a:t>
            </a:r>
            <a:r>
              <a:rPr sz="1200" dirty="0">
                <a:latin typeface="Calibri"/>
                <a:cs typeface="Calibri"/>
              </a:rPr>
              <a:t>può </a:t>
            </a:r>
            <a:r>
              <a:rPr sz="1200" spc="-5" dirty="0">
                <a:latin typeface="Calibri"/>
                <a:cs typeface="Calibri"/>
              </a:rPr>
              <a:t>declinare, condividerlo </a:t>
            </a:r>
            <a:r>
              <a:rPr sz="1200" dirty="0">
                <a:latin typeface="Calibri"/>
                <a:cs typeface="Calibri"/>
              </a:rPr>
              <a:t>per </a:t>
            </a:r>
            <a:r>
              <a:rPr sz="1200" spc="-5" dirty="0">
                <a:latin typeface="Calibri"/>
                <a:cs typeface="Calibri"/>
              </a:rPr>
              <a:t>generare </a:t>
            </a:r>
            <a:r>
              <a:rPr sz="1200" dirty="0">
                <a:latin typeface="Calibri"/>
                <a:cs typeface="Calibri"/>
              </a:rPr>
              <a:t>poi </a:t>
            </a:r>
            <a:r>
              <a:rPr sz="1200" spc="-5" dirty="0">
                <a:latin typeface="Calibri"/>
                <a:cs typeface="Calibri"/>
              </a:rPr>
              <a:t>altre infinite narrazioni: </a:t>
            </a:r>
            <a:r>
              <a:rPr sz="1200" dirty="0">
                <a:latin typeface="Calibri"/>
                <a:cs typeface="Calibri"/>
              </a:rPr>
              <a:t>è </a:t>
            </a:r>
            <a:r>
              <a:rPr sz="1200" spc="-5" dirty="0">
                <a:latin typeface="Calibri"/>
                <a:cs typeface="Calibri"/>
              </a:rPr>
              <a:t>-spiegano </a:t>
            </a:r>
            <a:r>
              <a:rPr sz="1200" dirty="0">
                <a:latin typeface="Calibri"/>
                <a:cs typeface="Calibri"/>
              </a:rPr>
              <a:t>gli  </a:t>
            </a:r>
            <a:r>
              <a:rPr sz="1200" spc="-5" dirty="0">
                <a:latin typeface="Calibri"/>
                <a:cs typeface="Calibri"/>
              </a:rPr>
              <a:t>organizzatori- </a:t>
            </a:r>
            <a:r>
              <a:rPr sz="1200" dirty="0">
                <a:latin typeface="Calibri"/>
                <a:cs typeface="Calibri"/>
              </a:rPr>
              <a:t>la </a:t>
            </a:r>
            <a:r>
              <a:rPr sz="1200" spc="-5" dirty="0">
                <a:latin typeface="Calibri"/>
                <a:cs typeface="Calibri"/>
              </a:rPr>
              <a:t>sfida di questa edizione del festival», che vede </a:t>
            </a:r>
            <a:r>
              <a:rPr sz="1200" dirty="0">
                <a:latin typeface="Calibri"/>
                <a:cs typeface="Calibri"/>
              </a:rPr>
              <a:t>alla </a:t>
            </a:r>
            <a:r>
              <a:rPr sz="1200" spc="-5" dirty="0">
                <a:latin typeface="Calibri"/>
                <a:cs typeface="Calibri"/>
              </a:rPr>
              <a:t>sua direzione scientifica  </a:t>
            </a:r>
            <a:r>
              <a:rPr sz="1200" b="1" dirty="0">
                <a:latin typeface="Calibri"/>
                <a:cs typeface="Calibri"/>
              </a:rPr>
              <a:t>Hubert </a:t>
            </a:r>
            <a:r>
              <a:rPr sz="1200" b="1" spc="-5" dirty="0">
                <a:latin typeface="Calibri"/>
                <a:cs typeface="Calibri"/>
              </a:rPr>
              <a:t>Jaoui</a:t>
            </a:r>
            <a:r>
              <a:rPr sz="1200" spc="-5" dirty="0">
                <a:latin typeface="Calibri"/>
                <a:cs typeface="Calibri"/>
              </a:rPr>
              <a:t>, </a:t>
            </a:r>
            <a:r>
              <a:rPr sz="1200" b="1" dirty="0">
                <a:latin typeface="Calibri"/>
                <a:cs typeface="Calibri"/>
              </a:rPr>
              <a:t>Anna </a:t>
            </a:r>
            <a:r>
              <a:rPr sz="1200" b="1" spc="-5" dirty="0">
                <a:latin typeface="Calibri"/>
                <a:cs typeface="Calibri"/>
              </a:rPr>
              <a:t>Pironti </a:t>
            </a:r>
            <a:r>
              <a:rPr sz="1200" dirty="0">
                <a:latin typeface="Calibri"/>
                <a:cs typeface="Calibri"/>
              </a:rPr>
              <a:t>e </a:t>
            </a:r>
            <a:r>
              <a:rPr sz="1200" b="1" spc="-5" dirty="0">
                <a:latin typeface="Calibri"/>
                <a:cs typeface="Calibri"/>
              </a:rPr>
              <a:t>Aldo</a:t>
            </a:r>
            <a:r>
              <a:rPr sz="1200" b="1" spc="5" dirty="0">
                <a:latin typeface="Calibri"/>
                <a:cs typeface="Calibri"/>
              </a:rPr>
              <a:t> </a:t>
            </a:r>
            <a:r>
              <a:rPr sz="1200" b="1" spc="-5" dirty="0">
                <a:latin typeface="Calibri"/>
                <a:cs typeface="Calibri"/>
              </a:rPr>
              <a:t>Tanchis</a:t>
            </a:r>
            <a:r>
              <a:rPr sz="1200" spc="-5" dirty="0">
                <a:latin typeface="Calibri"/>
                <a:cs typeface="Calibri"/>
              </a:rPr>
              <a:t>.</a:t>
            </a:r>
            <a:endParaRPr sz="1200">
              <a:latin typeface="Calibri"/>
              <a:cs typeface="Calibri"/>
            </a:endParaRPr>
          </a:p>
          <a:p>
            <a:pPr>
              <a:lnSpc>
                <a:spcPct val="100000"/>
              </a:lnSpc>
            </a:pPr>
            <a:endParaRPr sz="1200">
              <a:latin typeface="Times New Roman"/>
              <a:cs typeface="Times New Roman"/>
            </a:endParaRPr>
          </a:p>
          <a:p>
            <a:pPr>
              <a:lnSpc>
                <a:spcPct val="100000"/>
              </a:lnSpc>
              <a:spcBef>
                <a:spcPts val="50"/>
              </a:spcBef>
            </a:pPr>
            <a:endParaRPr sz="1300">
              <a:latin typeface="Times New Roman"/>
              <a:cs typeface="Times New Roman"/>
            </a:endParaRPr>
          </a:p>
          <a:p>
            <a:pPr marL="2865755" marR="5080" algn="just">
              <a:lnSpc>
                <a:spcPct val="101699"/>
              </a:lnSpc>
              <a:spcBef>
                <a:spcPts val="5"/>
              </a:spcBef>
            </a:pPr>
            <a:r>
              <a:rPr sz="1200" dirty="0">
                <a:latin typeface="Calibri"/>
                <a:cs typeface="Calibri"/>
              </a:rPr>
              <a:t>I ragazzi </a:t>
            </a:r>
            <a:r>
              <a:rPr sz="1200" spc="-5" dirty="0">
                <a:latin typeface="Calibri"/>
                <a:cs typeface="Calibri"/>
              </a:rPr>
              <a:t>potranno così sperimentare </a:t>
            </a:r>
            <a:r>
              <a:rPr sz="1200" dirty="0">
                <a:latin typeface="Calibri"/>
                <a:cs typeface="Calibri"/>
              </a:rPr>
              <a:t>le </a:t>
            </a:r>
            <a:r>
              <a:rPr sz="1200" spc="-5" dirty="0">
                <a:latin typeface="Calibri"/>
                <a:cs typeface="Calibri"/>
              </a:rPr>
              <a:t>potenzialità  </a:t>
            </a:r>
            <a:r>
              <a:rPr sz="1200" dirty="0">
                <a:latin typeface="Calibri"/>
                <a:cs typeface="Calibri"/>
              </a:rPr>
              <a:t>della </a:t>
            </a:r>
            <a:r>
              <a:rPr sz="1200" spc="-5" dirty="0">
                <a:latin typeface="Calibri"/>
                <a:cs typeface="Calibri"/>
              </a:rPr>
              <a:t>loro fantasia </a:t>
            </a:r>
            <a:r>
              <a:rPr sz="1200" dirty="0">
                <a:latin typeface="Calibri"/>
                <a:cs typeface="Calibri"/>
              </a:rPr>
              <a:t>e </a:t>
            </a:r>
            <a:r>
              <a:rPr sz="1200" spc="-5" dirty="0">
                <a:latin typeface="Calibri"/>
                <a:cs typeface="Calibri"/>
              </a:rPr>
              <a:t>costruire infiniti racconti. Lo  spiega bene l’immagine identificativa del </a:t>
            </a:r>
            <a:r>
              <a:rPr sz="1200" i="1" spc="-5" dirty="0">
                <a:latin typeface="Calibri"/>
                <a:cs typeface="Calibri"/>
              </a:rPr>
              <a:t>festival  </a:t>
            </a:r>
            <a:r>
              <a:rPr sz="1200" dirty="0">
                <a:latin typeface="Calibri"/>
                <a:cs typeface="Calibri"/>
              </a:rPr>
              <a:t>ideata </a:t>
            </a:r>
            <a:r>
              <a:rPr sz="1200" spc="-5" dirty="0">
                <a:latin typeface="Calibri"/>
                <a:cs typeface="Calibri"/>
              </a:rPr>
              <a:t>dall’artista emiliana </a:t>
            </a:r>
            <a:r>
              <a:rPr sz="1200" b="1" dirty="0">
                <a:latin typeface="Calibri"/>
                <a:cs typeface="Calibri"/>
              </a:rPr>
              <a:t>Eva Montanari</a:t>
            </a:r>
            <a:r>
              <a:rPr sz="1200" dirty="0">
                <a:latin typeface="Calibri"/>
                <a:cs typeface="Calibri"/>
              </a:rPr>
              <a:t>, </a:t>
            </a:r>
            <a:r>
              <a:rPr sz="1200" spc="-5" dirty="0">
                <a:latin typeface="Calibri"/>
                <a:cs typeface="Calibri"/>
              </a:rPr>
              <a:t>che </a:t>
            </a:r>
            <a:r>
              <a:rPr sz="1200" dirty="0">
                <a:latin typeface="Calibri"/>
                <a:cs typeface="Calibri"/>
              </a:rPr>
              <a:t>ha  </a:t>
            </a:r>
            <a:r>
              <a:rPr sz="1200" spc="-5" dirty="0">
                <a:latin typeface="Calibri"/>
                <a:cs typeface="Calibri"/>
              </a:rPr>
              <a:t>esposto, </a:t>
            </a:r>
            <a:r>
              <a:rPr sz="1200" dirty="0">
                <a:latin typeface="Calibri"/>
                <a:cs typeface="Calibri"/>
              </a:rPr>
              <a:t>tra </a:t>
            </a:r>
            <a:r>
              <a:rPr sz="1200" spc="-5" dirty="0">
                <a:latin typeface="Calibri"/>
                <a:cs typeface="Calibri"/>
              </a:rPr>
              <a:t>l’altro, </a:t>
            </a:r>
            <a:r>
              <a:rPr sz="1200" dirty="0">
                <a:latin typeface="Calibri"/>
                <a:cs typeface="Calibri"/>
              </a:rPr>
              <a:t>alla </a:t>
            </a:r>
            <a:r>
              <a:rPr sz="1200" spc="-5" dirty="0">
                <a:latin typeface="Calibri"/>
                <a:cs typeface="Calibri"/>
              </a:rPr>
              <a:t>Fiera </a:t>
            </a:r>
            <a:r>
              <a:rPr sz="1200" dirty="0">
                <a:latin typeface="Calibri"/>
                <a:cs typeface="Calibri"/>
              </a:rPr>
              <a:t>del </a:t>
            </a:r>
            <a:r>
              <a:rPr sz="1200" spc="-5" dirty="0">
                <a:latin typeface="Calibri"/>
                <a:cs typeface="Calibri"/>
              </a:rPr>
              <a:t>libro </a:t>
            </a:r>
            <a:r>
              <a:rPr sz="1200" dirty="0">
                <a:latin typeface="Calibri"/>
                <a:cs typeface="Calibri"/>
              </a:rPr>
              <a:t>per </a:t>
            </a:r>
            <a:r>
              <a:rPr sz="1200" spc="-5" dirty="0">
                <a:latin typeface="Calibri"/>
                <a:cs typeface="Calibri"/>
              </a:rPr>
              <a:t>ragazzi </a:t>
            </a:r>
            <a:r>
              <a:rPr sz="1200" dirty="0">
                <a:latin typeface="Calibri"/>
                <a:cs typeface="Calibri"/>
              </a:rPr>
              <a:t>di  Bologna e alla </a:t>
            </a:r>
            <a:r>
              <a:rPr sz="1200" spc="-5" dirty="0">
                <a:latin typeface="Calibri"/>
                <a:cs typeface="Calibri"/>
              </a:rPr>
              <a:t>Mostra internazionale  dell’illustrazione </a:t>
            </a:r>
            <a:r>
              <a:rPr sz="1200" dirty="0">
                <a:latin typeface="Calibri"/>
                <a:cs typeface="Calibri"/>
              </a:rPr>
              <a:t>di </a:t>
            </a:r>
            <a:r>
              <a:rPr sz="1200" spc="-5" dirty="0">
                <a:latin typeface="Calibri"/>
                <a:cs typeface="Calibri"/>
              </a:rPr>
              <a:t>Sarmede (Treviso): un bambino  che sta per indossare </a:t>
            </a:r>
            <a:r>
              <a:rPr sz="1200" dirty="0">
                <a:latin typeface="Calibri"/>
                <a:cs typeface="Calibri"/>
              </a:rPr>
              <a:t>un paio </a:t>
            </a:r>
            <a:r>
              <a:rPr sz="1200" spc="-5" dirty="0">
                <a:latin typeface="Calibri"/>
                <a:cs typeface="Calibri"/>
              </a:rPr>
              <a:t>di grandi occhiali sulle  cui </a:t>
            </a:r>
            <a:r>
              <a:rPr sz="1200" dirty="0">
                <a:latin typeface="Calibri"/>
                <a:cs typeface="Calibri"/>
              </a:rPr>
              <a:t>lenti </a:t>
            </a:r>
            <a:r>
              <a:rPr sz="1200" spc="-5" dirty="0">
                <a:latin typeface="Calibri"/>
                <a:cs typeface="Calibri"/>
              </a:rPr>
              <a:t>sono disegnati </a:t>
            </a:r>
            <a:r>
              <a:rPr sz="1200" dirty="0">
                <a:latin typeface="Calibri"/>
                <a:cs typeface="Calibri"/>
              </a:rPr>
              <a:t>animali e oggetti di </a:t>
            </a:r>
            <a:r>
              <a:rPr sz="1200" spc="-5" dirty="0">
                <a:latin typeface="Calibri"/>
                <a:cs typeface="Calibri"/>
              </a:rPr>
              <a:t>ogni  </a:t>
            </a:r>
            <a:r>
              <a:rPr sz="1200" dirty="0">
                <a:latin typeface="Calibri"/>
                <a:cs typeface="Calibri"/>
              </a:rPr>
              <a:t>genere </a:t>
            </a:r>
            <a:r>
              <a:rPr sz="1200" spc="-5" dirty="0">
                <a:latin typeface="Calibri"/>
                <a:cs typeface="Calibri"/>
              </a:rPr>
              <a:t>come un </a:t>
            </a:r>
            <a:r>
              <a:rPr sz="1200" dirty="0">
                <a:latin typeface="Calibri"/>
                <a:cs typeface="Calibri"/>
              </a:rPr>
              <a:t>cavallo bianco e </a:t>
            </a:r>
            <a:r>
              <a:rPr sz="1200" spc="-5" dirty="0">
                <a:latin typeface="Calibri"/>
                <a:cs typeface="Calibri"/>
              </a:rPr>
              <a:t>una luna azzurra  con </a:t>
            </a:r>
            <a:r>
              <a:rPr sz="1200" dirty="0">
                <a:latin typeface="Calibri"/>
                <a:cs typeface="Calibri"/>
              </a:rPr>
              <a:t>le</a:t>
            </a:r>
            <a:r>
              <a:rPr sz="1200" spc="-5" dirty="0">
                <a:latin typeface="Calibri"/>
                <a:cs typeface="Calibri"/>
              </a:rPr>
              <a:t> </a:t>
            </a:r>
            <a:r>
              <a:rPr sz="1200" dirty="0">
                <a:latin typeface="Calibri"/>
                <a:cs typeface="Calibri"/>
              </a:rPr>
              <a:t>gambe.</a:t>
            </a:r>
            <a:endParaRPr sz="1200">
              <a:latin typeface="Calibri"/>
              <a:cs typeface="Calibri"/>
            </a:endParaRPr>
          </a:p>
          <a:p>
            <a:pPr marL="2865755" marR="5080" algn="just">
              <a:lnSpc>
                <a:spcPct val="101699"/>
              </a:lnSpc>
              <a:tabLst>
                <a:tab pos="3641725" algn="l"/>
                <a:tab pos="4460240" algn="l"/>
                <a:tab pos="5356860" algn="l"/>
                <a:tab pos="5897880" algn="l"/>
              </a:tabLst>
            </a:pPr>
            <a:r>
              <a:rPr sz="1200" dirty="0">
                <a:latin typeface="Calibri"/>
                <a:cs typeface="Calibri"/>
              </a:rPr>
              <a:t>Dai palazzi </a:t>
            </a:r>
            <a:r>
              <a:rPr sz="1200" spc="-5" dirty="0">
                <a:latin typeface="Calibri"/>
                <a:cs typeface="Calibri"/>
              </a:rPr>
              <a:t>Magnani </a:t>
            </a:r>
            <a:r>
              <a:rPr sz="1200" dirty="0">
                <a:latin typeface="Calibri"/>
                <a:cs typeface="Calibri"/>
              </a:rPr>
              <a:t>di Bologna e Branciforte di  Palermo agli </a:t>
            </a:r>
            <a:r>
              <a:rPr sz="1200" spc="-5" dirty="0">
                <a:latin typeface="Calibri"/>
                <a:cs typeface="Calibri"/>
              </a:rPr>
              <a:t>antichi chiostri francescani </a:t>
            </a:r>
            <a:r>
              <a:rPr sz="1200" dirty="0">
                <a:latin typeface="Calibri"/>
                <a:cs typeface="Calibri"/>
              </a:rPr>
              <a:t>di </a:t>
            </a:r>
            <a:r>
              <a:rPr sz="1200" spc="-5" dirty="0">
                <a:latin typeface="Calibri"/>
                <a:cs typeface="Calibri"/>
              </a:rPr>
              <a:t>Ravenna,  senza dimenticare </a:t>
            </a:r>
            <a:r>
              <a:rPr sz="1200" dirty="0">
                <a:latin typeface="Calibri"/>
                <a:cs typeface="Calibri"/>
              </a:rPr>
              <a:t>il </a:t>
            </a:r>
            <a:r>
              <a:rPr sz="1200" spc="-5" dirty="0">
                <a:latin typeface="Calibri"/>
                <a:cs typeface="Calibri"/>
              </a:rPr>
              <a:t>Museo nazionale </a:t>
            </a:r>
            <a:r>
              <a:rPr sz="1200" dirty="0">
                <a:latin typeface="Calibri"/>
                <a:cs typeface="Calibri"/>
              </a:rPr>
              <a:t>della </a:t>
            </a:r>
            <a:r>
              <a:rPr sz="1200" spc="-5" dirty="0">
                <a:latin typeface="Calibri"/>
                <a:cs typeface="Calibri"/>
              </a:rPr>
              <a:t>scienza  </a:t>
            </a:r>
            <a:r>
              <a:rPr sz="1200" dirty="0">
                <a:latin typeface="Calibri"/>
                <a:cs typeface="Calibri"/>
              </a:rPr>
              <a:t>e della </a:t>
            </a:r>
            <a:r>
              <a:rPr sz="1200" spc="-5" dirty="0">
                <a:latin typeface="Calibri"/>
                <a:cs typeface="Calibri"/>
              </a:rPr>
              <a:t>tecnica </a:t>
            </a:r>
            <a:r>
              <a:rPr sz="1200" dirty="0">
                <a:latin typeface="Calibri"/>
                <a:cs typeface="Calibri"/>
              </a:rPr>
              <a:t>di </a:t>
            </a:r>
            <a:r>
              <a:rPr sz="1200" spc="-5" dirty="0">
                <a:latin typeface="Calibri"/>
                <a:cs typeface="Calibri"/>
              </a:rPr>
              <a:t>Milano, sono tante </a:t>
            </a:r>
            <a:r>
              <a:rPr sz="1200" dirty="0">
                <a:latin typeface="Calibri"/>
                <a:cs typeface="Calibri"/>
              </a:rPr>
              <a:t>le </a:t>
            </a:r>
            <a:r>
              <a:rPr sz="1200" spc="-5" dirty="0">
                <a:latin typeface="Calibri"/>
                <a:cs typeface="Calibri"/>
              </a:rPr>
              <a:t>sedi  prestigiose coinvolte nella manifestazione, che avrà  c</a:t>
            </a:r>
            <a:r>
              <a:rPr sz="1200" dirty="0">
                <a:latin typeface="Calibri"/>
                <a:cs typeface="Calibri"/>
              </a:rPr>
              <a:t>ome	</a:t>
            </a:r>
            <a:r>
              <a:rPr sz="1200" i="1" dirty="0">
                <a:latin typeface="Calibri"/>
                <a:cs typeface="Calibri"/>
              </a:rPr>
              <a:t>me</a:t>
            </a:r>
            <a:r>
              <a:rPr sz="1200" i="1" spc="-5" dirty="0">
                <a:latin typeface="Calibri"/>
                <a:cs typeface="Calibri"/>
              </a:rPr>
              <a:t>d</a:t>
            </a:r>
            <a:r>
              <a:rPr sz="1200" i="1" dirty="0">
                <a:latin typeface="Calibri"/>
                <a:cs typeface="Calibri"/>
              </a:rPr>
              <a:t>ia	</a:t>
            </a:r>
            <a:r>
              <a:rPr sz="1200" i="1" spc="-5" dirty="0">
                <a:latin typeface="Calibri"/>
                <a:cs typeface="Calibri"/>
              </a:rPr>
              <a:t>pa</a:t>
            </a:r>
            <a:r>
              <a:rPr sz="1200" i="1" dirty="0">
                <a:latin typeface="Calibri"/>
                <a:cs typeface="Calibri"/>
              </a:rPr>
              <a:t>rtner	</a:t>
            </a:r>
            <a:r>
              <a:rPr sz="1200" dirty="0">
                <a:latin typeface="Calibri"/>
                <a:cs typeface="Calibri"/>
              </a:rPr>
              <a:t>la	</a:t>
            </a:r>
            <a:r>
              <a:rPr sz="1200" b="1" spc="-5" dirty="0">
                <a:latin typeface="Calibri"/>
                <a:cs typeface="Calibri"/>
              </a:rPr>
              <a:t>Ra</a:t>
            </a:r>
            <a:r>
              <a:rPr sz="1200" b="1" spc="5" dirty="0">
                <a:latin typeface="Calibri"/>
                <a:cs typeface="Calibri"/>
              </a:rPr>
              <a:t>i</a:t>
            </a:r>
            <a:r>
              <a:rPr sz="1200" dirty="0">
                <a:latin typeface="Calibri"/>
                <a:cs typeface="Calibri"/>
              </a:rPr>
              <a:t>.</a:t>
            </a:r>
            <a:endParaRPr sz="1200">
              <a:latin typeface="Calibri"/>
              <a:cs typeface="Calibri"/>
            </a:endParaRPr>
          </a:p>
          <a:p>
            <a:pPr marL="12700" marR="6350">
              <a:lnSpc>
                <a:spcPct val="101699"/>
              </a:lnSpc>
            </a:pPr>
            <a:r>
              <a:rPr sz="1200" spc="-5" dirty="0">
                <a:latin typeface="Calibri"/>
                <a:cs typeface="Calibri"/>
              </a:rPr>
              <a:t>Evento </a:t>
            </a:r>
            <a:r>
              <a:rPr sz="1200" i="1" spc="-5" dirty="0">
                <a:latin typeface="Calibri"/>
                <a:cs typeface="Calibri"/>
              </a:rPr>
              <a:t>clou </a:t>
            </a:r>
            <a:r>
              <a:rPr sz="1200" spc="-5" dirty="0">
                <a:latin typeface="Calibri"/>
                <a:cs typeface="Calibri"/>
              </a:rPr>
              <a:t>sarà </a:t>
            </a:r>
            <a:r>
              <a:rPr sz="1200" dirty="0">
                <a:latin typeface="Calibri"/>
                <a:cs typeface="Calibri"/>
              </a:rPr>
              <a:t>la </a:t>
            </a:r>
            <a:r>
              <a:rPr sz="1200" b="1" spc="-5" dirty="0">
                <a:latin typeface="Calibri"/>
                <a:cs typeface="Calibri"/>
              </a:rPr>
              <a:t>giornata </a:t>
            </a:r>
            <a:r>
              <a:rPr sz="1200" b="1" dirty="0">
                <a:latin typeface="Calibri"/>
                <a:cs typeface="Calibri"/>
              </a:rPr>
              <a:t>di </a:t>
            </a:r>
            <a:r>
              <a:rPr sz="1200" b="1" spc="-5" dirty="0">
                <a:latin typeface="Calibri"/>
                <a:cs typeface="Calibri"/>
              </a:rPr>
              <a:t>studio «Reinventare l’apprendimento </a:t>
            </a:r>
            <a:r>
              <a:rPr sz="1200" b="1" dirty="0">
                <a:latin typeface="Calibri"/>
                <a:cs typeface="Calibri"/>
              </a:rPr>
              <a:t>– </a:t>
            </a:r>
            <a:r>
              <a:rPr sz="1200" b="1" spc="-5" dirty="0">
                <a:latin typeface="Calibri"/>
                <a:cs typeface="Calibri"/>
              </a:rPr>
              <a:t>Cultura </a:t>
            </a:r>
            <a:r>
              <a:rPr sz="1200" b="1" dirty="0">
                <a:latin typeface="Calibri"/>
                <a:cs typeface="Calibri"/>
              </a:rPr>
              <a:t>e </a:t>
            </a:r>
            <a:r>
              <a:rPr sz="1200" b="1" spc="-5" dirty="0">
                <a:latin typeface="Calibri"/>
                <a:cs typeface="Calibri"/>
              </a:rPr>
              <a:t>creatività </a:t>
            </a:r>
            <a:r>
              <a:rPr sz="1200" b="1" dirty="0">
                <a:latin typeface="Calibri"/>
                <a:cs typeface="Calibri"/>
              </a:rPr>
              <a:t>tra  </a:t>
            </a:r>
            <a:r>
              <a:rPr sz="1200" b="1" spc="-5" dirty="0">
                <a:latin typeface="Calibri"/>
                <a:cs typeface="Calibri"/>
              </a:rPr>
              <a:t>linguaggi,  metodi  </a:t>
            </a:r>
            <a:r>
              <a:rPr sz="1200" b="1" dirty="0">
                <a:latin typeface="Calibri"/>
                <a:cs typeface="Calibri"/>
              </a:rPr>
              <a:t>e azioni»</a:t>
            </a:r>
            <a:r>
              <a:rPr sz="1200" dirty="0">
                <a:latin typeface="Calibri"/>
                <a:cs typeface="Calibri"/>
              </a:rPr>
              <a:t>, </a:t>
            </a:r>
            <a:r>
              <a:rPr sz="1200" spc="-10" dirty="0">
                <a:latin typeface="Calibri"/>
                <a:cs typeface="Calibri"/>
              </a:rPr>
              <a:t>in  </a:t>
            </a:r>
            <a:r>
              <a:rPr sz="1200" spc="-5" dirty="0">
                <a:latin typeface="Calibri"/>
                <a:cs typeface="Calibri"/>
              </a:rPr>
              <a:t>programma  venerdì  20  marzo  </a:t>
            </a:r>
            <a:r>
              <a:rPr sz="1200" dirty="0">
                <a:latin typeface="Calibri"/>
                <a:cs typeface="Calibri"/>
              </a:rPr>
              <a:t>a </a:t>
            </a:r>
            <a:r>
              <a:rPr sz="1200" spc="-5" dirty="0">
                <a:latin typeface="Calibri"/>
                <a:cs typeface="Calibri"/>
              </a:rPr>
              <a:t>Roma,  </a:t>
            </a:r>
            <a:r>
              <a:rPr sz="1200" dirty="0">
                <a:latin typeface="Calibri"/>
                <a:cs typeface="Calibri"/>
              </a:rPr>
              <a:t>nelle  </a:t>
            </a:r>
            <a:r>
              <a:rPr sz="1200" spc="-5" dirty="0">
                <a:latin typeface="Calibri"/>
                <a:cs typeface="Calibri"/>
              </a:rPr>
              <a:t>sale  delle </a:t>
            </a:r>
            <a:r>
              <a:rPr sz="1200" spc="114" dirty="0">
                <a:latin typeface="Calibri"/>
                <a:cs typeface="Calibri"/>
              </a:rPr>
              <a:t> </a:t>
            </a:r>
            <a:r>
              <a:rPr sz="1200" spc="-5" dirty="0">
                <a:latin typeface="Calibri"/>
                <a:cs typeface="Calibri"/>
              </a:rPr>
              <a:t>antiche</a:t>
            </a:r>
            <a:endParaRPr sz="1200">
              <a:latin typeface="Calibri"/>
              <a:cs typeface="Calibri"/>
            </a:endParaRPr>
          </a:p>
          <a:p>
            <a:pPr marL="12700" algn="just">
              <a:lnSpc>
                <a:spcPct val="100000"/>
              </a:lnSpc>
              <a:spcBef>
                <a:spcPts val="35"/>
              </a:spcBef>
            </a:pPr>
            <a:r>
              <a:rPr sz="1200" spc="-5" dirty="0">
                <a:latin typeface="Calibri"/>
                <a:cs typeface="Calibri"/>
              </a:rPr>
              <a:t>Scuderie</a:t>
            </a:r>
            <a:r>
              <a:rPr sz="1200" spc="105" dirty="0">
                <a:latin typeface="Calibri"/>
                <a:cs typeface="Calibri"/>
              </a:rPr>
              <a:t> </a:t>
            </a:r>
            <a:r>
              <a:rPr sz="1200" dirty="0">
                <a:latin typeface="Calibri"/>
                <a:cs typeface="Calibri"/>
              </a:rPr>
              <a:t>di</a:t>
            </a:r>
            <a:r>
              <a:rPr sz="1200" spc="120" dirty="0">
                <a:latin typeface="Calibri"/>
                <a:cs typeface="Calibri"/>
              </a:rPr>
              <a:t> </a:t>
            </a:r>
            <a:r>
              <a:rPr sz="1200" spc="-5" dirty="0">
                <a:latin typeface="Calibri"/>
                <a:cs typeface="Calibri"/>
              </a:rPr>
              <a:t>Palazzo</a:t>
            </a:r>
            <a:r>
              <a:rPr sz="1200" spc="120" dirty="0">
                <a:latin typeface="Calibri"/>
                <a:cs typeface="Calibri"/>
              </a:rPr>
              <a:t> </a:t>
            </a:r>
            <a:r>
              <a:rPr sz="1200" spc="-5" dirty="0">
                <a:latin typeface="Calibri"/>
                <a:cs typeface="Calibri"/>
              </a:rPr>
              <a:t>Altieri,</a:t>
            </a:r>
            <a:r>
              <a:rPr sz="1200" spc="120" dirty="0">
                <a:latin typeface="Calibri"/>
                <a:cs typeface="Calibri"/>
              </a:rPr>
              <a:t> </a:t>
            </a:r>
            <a:r>
              <a:rPr sz="1200" dirty="0">
                <a:latin typeface="Calibri"/>
                <a:cs typeface="Calibri"/>
              </a:rPr>
              <a:t>oggi</a:t>
            </a:r>
            <a:r>
              <a:rPr sz="1200" spc="114" dirty="0">
                <a:latin typeface="Calibri"/>
                <a:cs typeface="Calibri"/>
              </a:rPr>
              <a:t> </a:t>
            </a:r>
            <a:r>
              <a:rPr sz="1200" spc="-5" dirty="0">
                <a:latin typeface="Calibri"/>
                <a:cs typeface="Calibri"/>
              </a:rPr>
              <a:t>sede</a:t>
            </a:r>
            <a:r>
              <a:rPr sz="1200" spc="125" dirty="0">
                <a:latin typeface="Calibri"/>
                <a:cs typeface="Calibri"/>
              </a:rPr>
              <a:t> </a:t>
            </a:r>
            <a:r>
              <a:rPr sz="1200" spc="-5" dirty="0">
                <a:latin typeface="Calibri"/>
                <a:cs typeface="Calibri"/>
              </a:rPr>
              <a:t>dell’Abi.</a:t>
            </a:r>
            <a:r>
              <a:rPr sz="1200" spc="120" dirty="0">
                <a:latin typeface="Calibri"/>
                <a:cs typeface="Calibri"/>
              </a:rPr>
              <a:t> </a:t>
            </a:r>
            <a:r>
              <a:rPr sz="1200" spc="-5" dirty="0">
                <a:latin typeface="Calibri"/>
                <a:cs typeface="Calibri"/>
              </a:rPr>
              <a:t>Protagonisti</a:t>
            </a:r>
            <a:r>
              <a:rPr sz="1200" spc="120" dirty="0">
                <a:latin typeface="Calibri"/>
                <a:cs typeface="Calibri"/>
              </a:rPr>
              <a:t> </a:t>
            </a:r>
            <a:r>
              <a:rPr sz="1200" spc="-5" dirty="0">
                <a:latin typeface="Calibri"/>
                <a:cs typeface="Calibri"/>
              </a:rPr>
              <a:t>del</a:t>
            </a:r>
            <a:r>
              <a:rPr sz="1200" spc="120" dirty="0">
                <a:latin typeface="Calibri"/>
                <a:cs typeface="Calibri"/>
              </a:rPr>
              <a:t> </a:t>
            </a:r>
            <a:r>
              <a:rPr sz="1200" spc="-5" dirty="0">
                <a:latin typeface="Calibri"/>
                <a:cs typeface="Calibri"/>
              </a:rPr>
              <a:t>mondo</a:t>
            </a:r>
            <a:r>
              <a:rPr sz="1200" spc="120" dirty="0">
                <a:latin typeface="Calibri"/>
                <a:cs typeface="Calibri"/>
              </a:rPr>
              <a:t> </a:t>
            </a:r>
            <a:r>
              <a:rPr sz="1200" spc="-5" dirty="0">
                <a:latin typeface="Calibri"/>
                <a:cs typeface="Calibri"/>
              </a:rPr>
              <a:t>dell’educazione</a:t>
            </a:r>
            <a:r>
              <a:rPr sz="1200" spc="120" dirty="0">
                <a:latin typeface="Calibri"/>
                <a:cs typeface="Calibri"/>
              </a:rPr>
              <a:t> </a:t>
            </a:r>
            <a:r>
              <a:rPr sz="1200" spc="20" dirty="0">
                <a:latin typeface="Calibri"/>
                <a:cs typeface="Calibri"/>
              </a:rPr>
              <a:t>di</a:t>
            </a:r>
            <a:r>
              <a:rPr sz="1200" spc="120" dirty="0">
                <a:latin typeface="Calibri"/>
                <a:cs typeface="Calibri"/>
              </a:rPr>
              <a:t> </a:t>
            </a:r>
            <a:r>
              <a:rPr sz="1200" dirty="0">
                <a:latin typeface="Calibri"/>
                <a:cs typeface="Calibri"/>
              </a:rPr>
              <a:t>ieri</a:t>
            </a:r>
            <a:r>
              <a:rPr sz="1200" spc="120" dirty="0">
                <a:latin typeface="Calibri"/>
                <a:cs typeface="Calibri"/>
              </a:rPr>
              <a:t> </a:t>
            </a:r>
            <a:r>
              <a:rPr sz="1200" dirty="0">
                <a:latin typeface="Calibri"/>
                <a:cs typeface="Calibri"/>
              </a:rPr>
              <a:t>e</a:t>
            </a:r>
            <a:r>
              <a:rPr sz="1200" spc="130" dirty="0">
                <a:latin typeface="Calibri"/>
                <a:cs typeface="Calibri"/>
              </a:rPr>
              <a:t> </a:t>
            </a:r>
            <a:r>
              <a:rPr sz="1200" spc="-5" dirty="0">
                <a:latin typeface="Calibri"/>
                <a:cs typeface="Calibri"/>
              </a:rPr>
              <a:t>di</a:t>
            </a:r>
            <a:endParaRPr sz="1200">
              <a:latin typeface="Calibri"/>
              <a:cs typeface="Calibri"/>
            </a:endParaRP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800475" y="3848099"/>
            <a:ext cx="3048000" cy="160972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706627" y="426211"/>
            <a:ext cx="6149340" cy="554291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53840">
              <a:lnSpc>
                <a:spcPts val="1839"/>
              </a:lnSpc>
            </a:pPr>
            <a:r>
              <a:rPr sz="1600" b="1" spc="-10" dirty="0">
                <a:latin typeface="Arial"/>
                <a:cs typeface="Arial"/>
              </a:rPr>
              <a:t>F</a:t>
            </a:r>
            <a:r>
              <a:rPr sz="1600" b="1" spc="-5" dirty="0">
                <a:latin typeface="Arial"/>
                <a:cs typeface="Arial"/>
              </a:rPr>
              <a:t>o</a:t>
            </a:r>
            <a:r>
              <a:rPr sz="1600" b="1" spc="-15" dirty="0">
                <a:latin typeface="Arial"/>
                <a:cs typeface="Arial"/>
              </a:rPr>
              <a:t>g</a:t>
            </a:r>
            <a:r>
              <a:rPr sz="1600" b="1" spc="-5" dirty="0">
                <a:latin typeface="Arial"/>
                <a:cs typeface="Arial"/>
              </a:rPr>
              <a:t>l</a:t>
            </a:r>
            <a:r>
              <a:rPr sz="1600" b="1" spc="5" dirty="0">
                <a:latin typeface="Arial"/>
                <a:cs typeface="Arial"/>
              </a:rPr>
              <a:t>i</a:t>
            </a:r>
            <a:r>
              <a:rPr sz="1600" b="1" spc="-5" dirty="0">
                <a:latin typeface="Arial"/>
                <a:cs typeface="Arial"/>
              </a:rPr>
              <a:t>dar</a:t>
            </a:r>
            <a:r>
              <a:rPr sz="1600" b="1" dirty="0">
                <a:latin typeface="Arial"/>
                <a:cs typeface="Arial"/>
              </a:rPr>
              <a:t>t</a:t>
            </a:r>
            <a:r>
              <a:rPr sz="1600" b="1" spc="-5" dirty="0">
                <a:latin typeface="Arial"/>
                <a:cs typeface="Arial"/>
              </a:rPr>
              <a:t>e.b</a:t>
            </a:r>
            <a:r>
              <a:rPr sz="1600" b="1" dirty="0">
                <a:latin typeface="Arial"/>
                <a:cs typeface="Arial"/>
              </a:rPr>
              <a:t>l</a:t>
            </a:r>
            <a:r>
              <a:rPr sz="1600" b="1" spc="-5" dirty="0">
                <a:latin typeface="Arial"/>
                <a:cs typeface="Arial"/>
              </a:rPr>
              <a:t>ogsp</a:t>
            </a:r>
            <a:r>
              <a:rPr sz="1600" b="1" spc="-15" dirty="0">
                <a:latin typeface="Arial"/>
                <a:cs typeface="Arial"/>
              </a:rPr>
              <a:t>o</a:t>
            </a:r>
            <a:r>
              <a:rPr sz="1600" b="1" dirty="0">
                <a:latin typeface="Arial"/>
                <a:cs typeface="Arial"/>
              </a:rPr>
              <a:t>t</a:t>
            </a:r>
            <a:r>
              <a:rPr sz="1600" b="1" spc="-5" dirty="0">
                <a:latin typeface="Arial"/>
                <a:cs typeface="Arial"/>
              </a:rPr>
              <a:t>.it  11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101699"/>
              </a:lnSpc>
              <a:spcBef>
                <a:spcPts val="910"/>
              </a:spcBef>
            </a:pPr>
            <a:r>
              <a:rPr sz="1200" dirty="0">
                <a:latin typeface="Calibri"/>
                <a:cs typeface="Calibri"/>
              </a:rPr>
              <a:t>oggi </a:t>
            </a:r>
            <a:r>
              <a:rPr sz="1200" spc="-5" dirty="0">
                <a:latin typeface="Calibri"/>
                <a:cs typeface="Calibri"/>
              </a:rPr>
              <a:t>parleranno </a:t>
            </a:r>
            <a:r>
              <a:rPr sz="1200" dirty="0">
                <a:latin typeface="Calibri"/>
                <a:cs typeface="Calibri"/>
              </a:rPr>
              <a:t>del </a:t>
            </a:r>
            <a:r>
              <a:rPr sz="1200" spc="-5" dirty="0">
                <a:latin typeface="Calibri"/>
                <a:cs typeface="Calibri"/>
              </a:rPr>
              <a:t>metodo Montessori, </a:t>
            </a:r>
            <a:r>
              <a:rPr sz="1200" dirty="0">
                <a:latin typeface="Calibri"/>
                <a:cs typeface="Calibri"/>
              </a:rPr>
              <a:t>del </a:t>
            </a:r>
            <a:r>
              <a:rPr sz="1200" spc="-5" dirty="0">
                <a:latin typeface="Calibri"/>
                <a:cs typeface="Calibri"/>
              </a:rPr>
              <a:t>maestro Manzi, </a:t>
            </a:r>
            <a:r>
              <a:rPr sz="1200" dirty="0">
                <a:latin typeface="Calibri"/>
                <a:cs typeface="Calibri"/>
              </a:rPr>
              <a:t>di </a:t>
            </a:r>
            <a:r>
              <a:rPr sz="1200" b="1" spc="-5" dirty="0">
                <a:latin typeface="Calibri"/>
                <a:cs typeface="Calibri"/>
              </a:rPr>
              <a:t>Bruno </a:t>
            </a:r>
            <a:r>
              <a:rPr sz="1200" b="1" dirty="0">
                <a:latin typeface="Calibri"/>
                <a:cs typeface="Calibri"/>
              </a:rPr>
              <a:t>Munari</a:t>
            </a:r>
            <a:r>
              <a:rPr sz="1200" dirty="0">
                <a:latin typeface="Calibri"/>
                <a:cs typeface="Calibri"/>
              </a:rPr>
              <a:t>, </a:t>
            </a:r>
            <a:r>
              <a:rPr sz="1200" spc="-5" dirty="0">
                <a:latin typeface="Calibri"/>
                <a:cs typeface="Calibri"/>
              </a:rPr>
              <a:t>della robotica  applicata all’insegnamento </a:t>
            </a:r>
            <a:r>
              <a:rPr sz="1200" dirty="0">
                <a:latin typeface="Calibri"/>
                <a:cs typeface="Calibri"/>
              </a:rPr>
              <a:t>e di </a:t>
            </a:r>
            <a:r>
              <a:rPr sz="1200" spc="-5" dirty="0">
                <a:latin typeface="Calibri"/>
                <a:cs typeface="Calibri"/>
              </a:rPr>
              <a:t>molto altro. Saranno presenti, tra </a:t>
            </a:r>
            <a:r>
              <a:rPr sz="1200" dirty="0">
                <a:latin typeface="Calibri"/>
                <a:cs typeface="Calibri"/>
              </a:rPr>
              <a:t>gli altri, </a:t>
            </a:r>
            <a:r>
              <a:rPr sz="1200" b="1" spc="-5" dirty="0">
                <a:latin typeface="Calibri"/>
                <a:cs typeface="Calibri"/>
              </a:rPr>
              <a:t>Aldo Tanchis</a:t>
            </a:r>
            <a:r>
              <a:rPr sz="1200" spc="-5" dirty="0">
                <a:latin typeface="Calibri"/>
                <a:cs typeface="Calibri"/>
              </a:rPr>
              <a:t>, </a:t>
            </a:r>
            <a:r>
              <a:rPr sz="1200" b="1" spc="-5" dirty="0">
                <a:latin typeface="Calibri"/>
                <a:cs typeface="Calibri"/>
              </a:rPr>
              <a:t>Anna  Pironti</a:t>
            </a:r>
            <a:r>
              <a:rPr sz="1200" spc="-5" dirty="0">
                <a:latin typeface="Calibri"/>
                <a:cs typeface="Calibri"/>
              </a:rPr>
              <a:t>, </a:t>
            </a:r>
            <a:r>
              <a:rPr sz="1200" b="1" spc="-5" dirty="0">
                <a:latin typeface="Calibri"/>
                <a:cs typeface="Calibri"/>
              </a:rPr>
              <a:t>Alessandra </a:t>
            </a:r>
            <a:r>
              <a:rPr sz="1200" b="1" dirty="0">
                <a:latin typeface="Calibri"/>
                <a:cs typeface="Calibri"/>
              </a:rPr>
              <a:t>Falconi</a:t>
            </a:r>
            <a:r>
              <a:rPr sz="1200" dirty="0">
                <a:latin typeface="Calibri"/>
                <a:cs typeface="Calibri"/>
              </a:rPr>
              <a:t>, </a:t>
            </a:r>
            <a:r>
              <a:rPr sz="1200" b="1" spc="-5" dirty="0">
                <a:latin typeface="Calibri"/>
                <a:cs typeface="Calibri"/>
              </a:rPr>
              <a:t>Carlo </a:t>
            </a:r>
            <a:r>
              <a:rPr sz="1200" b="1" dirty="0">
                <a:latin typeface="Calibri"/>
                <a:cs typeface="Calibri"/>
              </a:rPr>
              <a:t>Infante</a:t>
            </a:r>
            <a:r>
              <a:rPr sz="1200" dirty="0">
                <a:latin typeface="Calibri"/>
                <a:cs typeface="Calibri"/>
              </a:rPr>
              <a:t>, </a:t>
            </a:r>
            <a:r>
              <a:rPr sz="1200" b="1" spc="-5" dirty="0">
                <a:latin typeface="Calibri"/>
                <a:cs typeface="Calibri"/>
              </a:rPr>
              <a:t>Fiorella Operto</a:t>
            </a:r>
            <a:r>
              <a:rPr sz="1200" spc="-5" dirty="0">
                <a:latin typeface="Calibri"/>
                <a:cs typeface="Calibri"/>
              </a:rPr>
              <a:t>, </a:t>
            </a:r>
            <a:r>
              <a:rPr sz="1200" b="1" dirty="0">
                <a:latin typeface="Calibri"/>
                <a:cs typeface="Calibri"/>
              </a:rPr>
              <a:t>Hubert </a:t>
            </a:r>
            <a:r>
              <a:rPr sz="1200" b="1" spc="-5" dirty="0">
                <a:latin typeface="Calibri"/>
                <a:cs typeface="Calibri"/>
              </a:rPr>
              <a:t>Jaoui </a:t>
            </a:r>
            <a:r>
              <a:rPr sz="1200" dirty="0">
                <a:latin typeface="Calibri"/>
                <a:cs typeface="Calibri"/>
              </a:rPr>
              <a:t>e </a:t>
            </a:r>
            <a:r>
              <a:rPr sz="1200" b="1" spc="-5" dirty="0">
                <a:latin typeface="Calibri"/>
                <a:cs typeface="Calibri"/>
              </a:rPr>
              <a:t>Ruggero </a:t>
            </a:r>
            <a:r>
              <a:rPr sz="1200" b="1" dirty="0">
                <a:latin typeface="Calibri"/>
                <a:cs typeface="Calibri"/>
              </a:rPr>
              <a:t>Poi</a:t>
            </a:r>
            <a:r>
              <a:rPr sz="1200" dirty="0">
                <a:latin typeface="Calibri"/>
                <a:cs typeface="Calibri"/>
              </a:rPr>
              <a:t>.  Una </a:t>
            </a:r>
            <a:r>
              <a:rPr sz="1200" spc="-5" dirty="0">
                <a:latin typeface="Calibri"/>
                <a:cs typeface="Calibri"/>
              </a:rPr>
              <a:t>manifestazione, dunque, </a:t>
            </a:r>
            <a:r>
              <a:rPr sz="1200" dirty="0">
                <a:latin typeface="Calibri"/>
                <a:cs typeface="Calibri"/>
              </a:rPr>
              <a:t>di alto </a:t>
            </a:r>
            <a:r>
              <a:rPr sz="1200" spc="-5" dirty="0">
                <a:latin typeface="Calibri"/>
                <a:cs typeface="Calibri"/>
              </a:rPr>
              <a:t>valore educativo </a:t>
            </a:r>
            <a:r>
              <a:rPr sz="1200" dirty="0">
                <a:latin typeface="Calibri"/>
                <a:cs typeface="Calibri"/>
              </a:rPr>
              <a:t>quella </a:t>
            </a:r>
            <a:r>
              <a:rPr sz="1200" spc="-5" dirty="0">
                <a:latin typeface="Calibri"/>
                <a:cs typeface="Calibri"/>
              </a:rPr>
              <a:t>promossa </a:t>
            </a:r>
            <a:r>
              <a:rPr sz="1200" dirty="0">
                <a:latin typeface="Calibri"/>
                <a:cs typeface="Calibri"/>
              </a:rPr>
              <a:t>dall’Abi </a:t>
            </a:r>
            <a:r>
              <a:rPr sz="1200" spc="-5" dirty="0">
                <a:latin typeface="Calibri"/>
                <a:cs typeface="Calibri"/>
              </a:rPr>
              <a:t>che fa proprie </a:t>
            </a:r>
            <a:r>
              <a:rPr sz="1200" spc="-10" dirty="0">
                <a:latin typeface="Calibri"/>
                <a:cs typeface="Calibri"/>
              </a:rPr>
              <a:t>le  </a:t>
            </a:r>
            <a:r>
              <a:rPr sz="1200" dirty="0">
                <a:latin typeface="Calibri"/>
                <a:cs typeface="Calibri"/>
              </a:rPr>
              <a:t>parole </a:t>
            </a:r>
            <a:r>
              <a:rPr sz="1200" spc="-5" dirty="0">
                <a:latin typeface="Calibri"/>
                <a:cs typeface="Calibri"/>
              </a:rPr>
              <a:t>di uno </a:t>
            </a:r>
            <a:r>
              <a:rPr sz="1200" dirty="0">
                <a:latin typeface="Calibri"/>
                <a:cs typeface="Calibri"/>
              </a:rPr>
              <a:t>degli </a:t>
            </a:r>
            <a:r>
              <a:rPr sz="1200" spc="-5" dirty="0">
                <a:latin typeface="Calibri"/>
                <a:cs typeface="Calibri"/>
              </a:rPr>
              <a:t>scrittori italiani per bambini </a:t>
            </a:r>
            <a:r>
              <a:rPr sz="1200" dirty="0">
                <a:latin typeface="Calibri"/>
                <a:cs typeface="Calibri"/>
              </a:rPr>
              <a:t>più </a:t>
            </a:r>
            <a:r>
              <a:rPr sz="1200" spc="-5" dirty="0">
                <a:latin typeface="Calibri"/>
                <a:cs typeface="Calibri"/>
              </a:rPr>
              <a:t>apprezzati, </a:t>
            </a:r>
            <a:r>
              <a:rPr sz="1200" b="1" spc="-5" dirty="0">
                <a:latin typeface="Calibri"/>
                <a:cs typeface="Calibri"/>
              </a:rPr>
              <a:t>Gianni Rodari</a:t>
            </a:r>
            <a:r>
              <a:rPr sz="1200" spc="-5" dirty="0">
                <a:latin typeface="Calibri"/>
                <a:cs typeface="Calibri"/>
              </a:rPr>
              <a:t>: «con </a:t>
            </a:r>
            <a:r>
              <a:rPr sz="1200" dirty="0">
                <a:latin typeface="Calibri"/>
                <a:cs typeface="Calibri"/>
              </a:rPr>
              <a:t>le </a:t>
            </a:r>
            <a:r>
              <a:rPr sz="1200" spc="-5" dirty="0">
                <a:latin typeface="Calibri"/>
                <a:cs typeface="Calibri"/>
              </a:rPr>
              <a:t>storie </a:t>
            </a:r>
            <a:r>
              <a:rPr sz="1200" dirty="0">
                <a:latin typeface="Calibri"/>
                <a:cs typeface="Calibri"/>
              </a:rPr>
              <a:t>e i  </a:t>
            </a:r>
            <a:r>
              <a:rPr sz="1200" spc="-5" dirty="0">
                <a:latin typeface="Calibri"/>
                <a:cs typeface="Calibri"/>
              </a:rPr>
              <a:t>procedimenti fantastici </a:t>
            </a:r>
            <a:r>
              <a:rPr sz="1200" dirty="0">
                <a:latin typeface="Calibri"/>
                <a:cs typeface="Calibri"/>
              </a:rPr>
              <a:t>per </a:t>
            </a:r>
            <a:r>
              <a:rPr sz="1200" spc="-5" dirty="0">
                <a:latin typeface="Calibri"/>
                <a:cs typeface="Calibri"/>
              </a:rPr>
              <a:t>produrle, aiutiamo </a:t>
            </a:r>
            <a:r>
              <a:rPr sz="1200" dirty="0">
                <a:latin typeface="Calibri"/>
                <a:cs typeface="Calibri"/>
              </a:rPr>
              <a:t>i </a:t>
            </a:r>
            <a:r>
              <a:rPr sz="1200" spc="-5" dirty="0">
                <a:latin typeface="Calibri"/>
                <a:cs typeface="Calibri"/>
              </a:rPr>
              <a:t>bambini </a:t>
            </a:r>
            <a:r>
              <a:rPr sz="1200" dirty="0">
                <a:latin typeface="Calibri"/>
                <a:cs typeface="Calibri"/>
              </a:rPr>
              <a:t>a </a:t>
            </a:r>
            <a:r>
              <a:rPr sz="1200" spc="-5" dirty="0">
                <a:latin typeface="Calibri"/>
                <a:cs typeface="Calibri"/>
              </a:rPr>
              <a:t>entrare nella </a:t>
            </a:r>
            <a:r>
              <a:rPr sz="1200" dirty="0">
                <a:latin typeface="Calibri"/>
                <a:cs typeface="Calibri"/>
              </a:rPr>
              <a:t>realtà </a:t>
            </a:r>
            <a:r>
              <a:rPr sz="1200" spc="-5" dirty="0">
                <a:latin typeface="Calibri"/>
                <a:cs typeface="Calibri"/>
              </a:rPr>
              <a:t>dalla finestra  anziché dalla</a:t>
            </a:r>
            <a:r>
              <a:rPr sz="1200" spc="10" dirty="0">
                <a:latin typeface="Calibri"/>
                <a:cs typeface="Calibri"/>
              </a:rPr>
              <a:t> </a:t>
            </a:r>
            <a:r>
              <a:rPr sz="1200" spc="-5" dirty="0">
                <a:latin typeface="Calibri"/>
                <a:cs typeface="Calibri"/>
              </a:rPr>
              <a:t>porta».</a:t>
            </a:r>
            <a:endParaRPr sz="1200">
              <a:latin typeface="Calibri"/>
              <a:cs typeface="Calibri"/>
            </a:endParaRPr>
          </a:p>
          <a:p>
            <a:pPr>
              <a:lnSpc>
                <a:spcPct val="100000"/>
              </a:lnSpc>
            </a:pPr>
            <a:endParaRPr sz="1200">
              <a:latin typeface="Times New Roman"/>
              <a:cs typeface="Times New Roman"/>
            </a:endParaRPr>
          </a:p>
          <a:p>
            <a:pPr>
              <a:lnSpc>
                <a:spcPct val="100000"/>
              </a:lnSpc>
              <a:spcBef>
                <a:spcPts val="30"/>
              </a:spcBef>
            </a:pPr>
            <a:endParaRPr sz="1350">
              <a:latin typeface="Times New Roman"/>
              <a:cs typeface="Times New Roman"/>
            </a:endParaRPr>
          </a:p>
          <a:p>
            <a:pPr marL="12700">
              <a:lnSpc>
                <a:spcPct val="100000"/>
              </a:lnSpc>
              <a:spcBef>
                <a:spcPts val="5"/>
              </a:spcBef>
            </a:pPr>
            <a:r>
              <a:rPr sz="1000" b="1" i="1" spc="-5" dirty="0">
                <a:solidFill>
                  <a:srgbClr val="0A5293"/>
                </a:solidFill>
                <a:latin typeface="Calibri"/>
                <a:cs typeface="Calibri"/>
              </a:rPr>
              <a:t>Didascalie delle</a:t>
            </a:r>
            <a:r>
              <a:rPr sz="1000" b="1" i="1" dirty="0">
                <a:solidFill>
                  <a:srgbClr val="0A5293"/>
                </a:solidFill>
                <a:latin typeface="Calibri"/>
                <a:cs typeface="Calibri"/>
              </a:rPr>
              <a:t> </a:t>
            </a:r>
            <a:r>
              <a:rPr sz="1000" b="1" i="1" spc="-5" dirty="0">
                <a:solidFill>
                  <a:srgbClr val="0A5293"/>
                </a:solidFill>
                <a:latin typeface="Calibri"/>
                <a:cs typeface="Calibri"/>
              </a:rPr>
              <a:t>immagini</a:t>
            </a:r>
            <a:endParaRPr sz="1000">
              <a:latin typeface="Calibri"/>
              <a:cs typeface="Calibri"/>
            </a:endParaRPr>
          </a:p>
          <a:p>
            <a:pPr marL="12700" marR="3168015">
              <a:lnSpc>
                <a:spcPct val="101699"/>
              </a:lnSpc>
            </a:pPr>
            <a:r>
              <a:rPr sz="1000" spc="-10" dirty="0">
                <a:solidFill>
                  <a:srgbClr val="0A5293"/>
                </a:solidFill>
                <a:latin typeface="Calibri"/>
                <a:cs typeface="Calibri"/>
              </a:rPr>
              <a:t>[Figg. </a:t>
            </a:r>
            <a:r>
              <a:rPr sz="1000" spc="-5" dirty="0">
                <a:solidFill>
                  <a:srgbClr val="0A5293"/>
                </a:solidFill>
                <a:latin typeface="Calibri"/>
                <a:cs typeface="Calibri"/>
              </a:rPr>
              <a:t>1 e 4] </a:t>
            </a:r>
            <a:r>
              <a:rPr sz="1000" dirty="0">
                <a:solidFill>
                  <a:srgbClr val="0A5293"/>
                </a:solidFill>
                <a:latin typeface="Calibri"/>
                <a:cs typeface="Calibri"/>
              </a:rPr>
              <a:t>Immagini </a:t>
            </a:r>
            <a:r>
              <a:rPr sz="1000" spc="-5" dirty="0">
                <a:solidFill>
                  <a:srgbClr val="0A5293"/>
                </a:solidFill>
                <a:latin typeface="Calibri"/>
                <a:cs typeface="Calibri"/>
              </a:rPr>
              <a:t>di repertorio della prima edizione  del Festival della cultura creativa; [fig. </a:t>
            </a:r>
            <a:r>
              <a:rPr sz="1000" dirty="0">
                <a:solidFill>
                  <a:srgbClr val="0A5293"/>
                </a:solidFill>
                <a:latin typeface="Calibri"/>
                <a:cs typeface="Calibri"/>
              </a:rPr>
              <a:t>2] </a:t>
            </a:r>
            <a:r>
              <a:rPr sz="1000" spc="-5" dirty="0">
                <a:solidFill>
                  <a:srgbClr val="0A5293"/>
                </a:solidFill>
                <a:latin typeface="Calibri"/>
                <a:cs typeface="Calibri"/>
              </a:rPr>
              <a:t>«Pallamondo»,  stuttura per il laboratorio </a:t>
            </a:r>
            <a:r>
              <a:rPr sz="1000" spc="-10" dirty="0">
                <a:solidFill>
                  <a:srgbClr val="0A5293"/>
                </a:solidFill>
                <a:latin typeface="Calibri"/>
                <a:cs typeface="Calibri"/>
              </a:rPr>
              <a:t>«WWW </a:t>
            </a:r>
            <a:r>
              <a:rPr sz="1000" spc="-5" dirty="0">
                <a:solidFill>
                  <a:srgbClr val="0A5293"/>
                </a:solidFill>
                <a:latin typeface="Calibri"/>
                <a:cs typeface="Calibri"/>
              </a:rPr>
              <a:t>- KnoW the World with  Words», promosso </a:t>
            </a:r>
            <a:r>
              <a:rPr sz="1000" dirty="0">
                <a:solidFill>
                  <a:srgbClr val="0A5293"/>
                </a:solidFill>
                <a:latin typeface="Calibri"/>
                <a:cs typeface="Calibri"/>
              </a:rPr>
              <a:t>dal </a:t>
            </a:r>
            <a:r>
              <a:rPr sz="1000" spc="-5" dirty="0">
                <a:solidFill>
                  <a:srgbClr val="0A5293"/>
                </a:solidFill>
                <a:latin typeface="Calibri"/>
                <a:cs typeface="Calibri"/>
              </a:rPr>
              <a:t>Dipartimento educazione del  Castello di Rivoli (Torino) a </a:t>
            </a:r>
            <a:r>
              <a:rPr sz="1000" dirty="0">
                <a:solidFill>
                  <a:srgbClr val="0A5293"/>
                </a:solidFill>
                <a:latin typeface="Calibri"/>
                <a:cs typeface="Calibri"/>
              </a:rPr>
              <a:t>Napoli, </a:t>
            </a:r>
            <a:r>
              <a:rPr sz="1000" spc="-5" dirty="0">
                <a:solidFill>
                  <a:srgbClr val="0A5293"/>
                </a:solidFill>
                <a:latin typeface="Calibri"/>
                <a:cs typeface="Calibri"/>
              </a:rPr>
              <a:t>negli spazi del Madre -  Museo d’arte contemporanea Donnaregina; [fig. 3]  Locandina della seconda edizione del Festival della  cultura</a:t>
            </a:r>
            <a:r>
              <a:rPr sz="1000" dirty="0">
                <a:solidFill>
                  <a:srgbClr val="0A5293"/>
                </a:solidFill>
                <a:latin typeface="Calibri"/>
                <a:cs typeface="Calibri"/>
              </a:rPr>
              <a:t> </a:t>
            </a:r>
            <a:r>
              <a:rPr sz="1000" spc="-5" dirty="0">
                <a:solidFill>
                  <a:srgbClr val="0A5293"/>
                </a:solidFill>
                <a:latin typeface="Calibri"/>
                <a:cs typeface="Calibri"/>
              </a:rPr>
              <a:t>creativa.</a:t>
            </a:r>
            <a:endParaRPr sz="1000">
              <a:latin typeface="Calibri"/>
              <a:cs typeface="Calibri"/>
            </a:endParaRPr>
          </a:p>
          <a:p>
            <a:pPr>
              <a:lnSpc>
                <a:spcPct val="100000"/>
              </a:lnSpc>
              <a:spcBef>
                <a:spcPts val="40"/>
              </a:spcBef>
            </a:pPr>
            <a:endParaRPr sz="1050">
              <a:latin typeface="Times New Roman"/>
              <a:cs typeface="Times New Roman"/>
            </a:endParaRPr>
          </a:p>
          <a:p>
            <a:pPr marL="12700">
              <a:lnSpc>
                <a:spcPct val="100000"/>
              </a:lnSpc>
            </a:pPr>
            <a:r>
              <a:rPr sz="1000" b="1" i="1" spc="-5" dirty="0">
                <a:solidFill>
                  <a:srgbClr val="0A5293"/>
                </a:solidFill>
                <a:latin typeface="Calibri"/>
                <a:cs typeface="Calibri"/>
              </a:rPr>
              <a:t>Informazioni</a:t>
            </a:r>
            <a:r>
              <a:rPr sz="1000" b="1" i="1" spc="-15" dirty="0">
                <a:solidFill>
                  <a:srgbClr val="0A5293"/>
                </a:solidFill>
                <a:latin typeface="Calibri"/>
                <a:cs typeface="Calibri"/>
              </a:rPr>
              <a:t> </a:t>
            </a:r>
            <a:r>
              <a:rPr sz="1000" b="1" i="1" spc="-5" dirty="0">
                <a:solidFill>
                  <a:srgbClr val="0A5293"/>
                </a:solidFill>
                <a:latin typeface="Calibri"/>
                <a:cs typeface="Calibri"/>
              </a:rPr>
              <a:t>utili</a:t>
            </a:r>
            <a:endParaRPr sz="1000">
              <a:latin typeface="Calibri"/>
              <a:cs typeface="Calibri"/>
            </a:endParaRPr>
          </a:p>
          <a:p>
            <a:pPr marL="12700" marR="106680">
              <a:lnSpc>
                <a:spcPts val="1220"/>
              </a:lnSpc>
              <a:spcBef>
                <a:spcPts val="40"/>
              </a:spcBef>
            </a:pPr>
            <a:r>
              <a:rPr sz="1000" spc="-5" dirty="0">
                <a:solidFill>
                  <a:srgbClr val="0A5293"/>
                </a:solidFill>
                <a:latin typeface="Calibri"/>
                <a:cs typeface="Calibri"/>
              </a:rPr>
              <a:t>«L’alfabeto del mondo - Leggiamo i segni intorno a </a:t>
            </a:r>
            <a:r>
              <a:rPr sz="1000" dirty="0">
                <a:solidFill>
                  <a:srgbClr val="0A5293"/>
                </a:solidFill>
                <a:latin typeface="Calibri"/>
                <a:cs typeface="Calibri"/>
              </a:rPr>
              <a:t>noi </a:t>
            </a:r>
            <a:r>
              <a:rPr sz="1000" spc="-5" dirty="0">
                <a:solidFill>
                  <a:srgbClr val="0A5293"/>
                </a:solidFill>
                <a:latin typeface="Calibri"/>
                <a:cs typeface="Calibri"/>
              </a:rPr>
              <a:t>e raccontiamo» - II edizione Festival della cultura creativa.  Italia, </a:t>
            </a:r>
            <a:r>
              <a:rPr sz="1000" spc="-10" dirty="0">
                <a:solidFill>
                  <a:srgbClr val="0A5293"/>
                </a:solidFill>
                <a:latin typeface="Calibri"/>
                <a:cs typeface="Calibri"/>
              </a:rPr>
              <a:t>sedi </a:t>
            </a:r>
            <a:r>
              <a:rPr sz="1000" spc="-5" dirty="0">
                <a:solidFill>
                  <a:srgbClr val="0A5293"/>
                </a:solidFill>
                <a:latin typeface="Calibri"/>
                <a:cs typeface="Calibri"/>
              </a:rPr>
              <a:t>varie. Informazioni utili: </a:t>
            </a:r>
            <a:r>
              <a:rPr sz="1000" spc="-5" dirty="0">
                <a:solidFill>
                  <a:srgbClr val="0A5293"/>
                </a:solidFill>
                <a:latin typeface="Calibri"/>
                <a:cs typeface="Calibri"/>
                <a:hlinkClick r:id="rId4"/>
              </a:rPr>
              <a:t>festival@abi.it, </a:t>
            </a:r>
            <a:r>
              <a:rPr sz="1000" spc="-5" dirty="0">
                <a:solidFill>
                  <a:srgbClr val="0A5293"/>
                </a:solidFill>
                <a:latin typeface="Calibri"/>
                <a:cs typeface="Calibri"/>
              </a:rPr>
              <a:t>tel.06.6767343. Sito web: </a:t>
            </a:r>
            <a:r>
              <a:rPr sz="1000" spc="-5" dirty="0">
                <a:solidFill>
                  <a:srgbClr val="0A5293"/>
                </a:solidFill>
                <a:latin typeface="Calibri"/>
                <a:cs typeface="Calibri"/>
                <a:hlinkClick r:id="rId5"/>
              </a:rPr>
              <a:t>www.festivalculturacreativa.it. </a:t>
            </a:r>
            <a:r>
              <a:rPr sz="1000" spc="-5" dirty="0">
                <a:solidFill>
                  <a:srgbClr val="0A5293"/>
                </a:solidFill>
                <a:latin typeface="Calibri"/>
                <a:cs typeface="Calibri"/>
              </a:rPr>
              <a:t>Dal 16 </a:t>
            </a:r>
            <a:r>
              <a:rPr sz="1000" dirty="0">
                <a:solidFill>
                  <a:srgbClr val="0A5293"/>
                </a:solidFill>
                <a:latin typeface="Calibri"/>
                <a:cs typeface="Calibri"/>
              </a:rPr>
              <a:t>al  </a:t>
            </a:r>
            <a:r>
              <a:rPr sz="1000" spc="-5" dirty="0">
                <a:solidFill>
                  <a:srgbClr val="0A5293"/>
                </a:solidFill>
                <a:latin typeface="Calibri"/>
                <a:cs typeface="Calibri"/>
              </a:rPr>
              <a:t>22 marzo </a:t>
            </a:r>
            <a:r>
              <a:rPr sz="1000" dirty="0">
                <a:solidFill>
                  <a:srgbClr val="0A5293"/>
                </a:solidFill>
                <a:latin typeface="Calibri"/>
                <a:cs typeface="Calibri"/>
              </a:rPr>
              <a:t>2015.</a:t>
            </a:r>
            <a:endParaRPr sz="1000">
              <a:latin typeface="Calibri"/>
              <a:cs typeface="Calibri"/>
            </a:endParaRP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59905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Ilgazzettinovesuviano.com  11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5915024"/>
            <a:ext cx="2573654" cy="286702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378834" y="5896736"/>
            <a:ext cx="3477895" cy="2922270"/>
          </a:xfrm>
          <a:prstGeom prst="rect">
            <a:avLst/>
          </a:prstGeom>
        </p:spPr>
        <p:txBody>
          <a:bodyPr vert="horz" wrap="square" lIns="0" tIns="10160" rIns="0" bIns="0" rtlCol="0">
            <a:spAutoFit/>
          </a:bodyPr>
          <a:lstStyle/>
          <a:p>
            <a:pPr marL="12700" marR="5080" indent="31750" algn="just">
              <a:lnSpc>
                <a:spcPct val="101699"/>
              </a:lnSpc>
              <a:spcBef>
                <a:spcPts val="80"/>
              </a:spcBef>
            </a:pPr>
            <a:r>
              <a:rPr sz="1100" spc="-5" dirty="0">
                <a:latin typeface="Calibri"/>
                <a:cs typeface="Calibri"/>
              </a:rPr>
              <a:t>“L’alfabeto </a:t>
            </a:r>
            <a:r>
              <a:rPr sz="1100" dirty="0">
                <a:latin typeface="Calibri"/>
                <a:cs typeface="Calibri"/>
              </a:rPr>
              <a:t>del </a:t>
            </a:r>
            <a:r>
              <a:rPr sz="1100" spc="-5" dirty="0">
                <a:latin typeface="Calibri"/>
                <a:cs typeface="Calibri"/>
              </a:rPr>
              <a:t>Mondo. Leggiamo </a:t>
            </a:r>
            <a:r>
              <a:rPr sz="1100" dirty="0">
                <a:latin typeface="Calibri"/>
                <a:cs typeface="Calibri"/>
              </a:rPr>
              <a:t>i </a:t>
            </a:r>
            <a:r>
              <a:rPr sz="1100" spc="-5" dirty="0">
                <a:latin typeface="Calibri"/>
                <a:cs typeface="Calibri"/>
              </a:rPr>
              <a:t>segni intorno </a:t>
            </a:r>
            <a:r>
              <a:rPr sz="1100" dirty="0">
                <a:latin typeface="Calibri"/>
                <a:cs typeface="Calibri"/>
              </a:rPr>
              <a:t>a noi e  raccontiamo”. È </a:t>
            </a:r>
            <a:r>
              <a:rPr sz="1100" spc="-5" dirty="0">
                <a:latin typeface="Calibri"/>
                <a:cs typeface="Calibri"/>
              </a:rPr>
              <a:t>questo </a:t>
            </a:r>
            <a:r>
              <a:rPr sz="1100" dirty="0">
                <a:latin typeface="Calibri"/>
                <a:cs typeface="Calibri"/>
              </a:rPr>
              <a:t>il </a:t>
            </a:r>
            <a:r>
              <a:rPr sz="1100" spc="-5" dirty="0">
                <a:latin typeface="Calibri"/>
                <a:cs typeface="Calibri"/>
              </a:rPr>
              <a:t>tema </a:t>
            </a:r>
            <a:r>
              <a:rPr sz="1100" dirty="0">
                <a:latin typeface="Calibri"/>
                <a:cs typeface="Calibri"/>
              </a:rPr>
              <a:t>della </a:t>
            </a:r>
            <a:r>
              <a:rPr sz="1100" spc="-5" dirty="0">
                <a:latin typeface="Calibri"/>
                <a:cs typeface="Calibri"/>
              </a:rPr>
              <a:t>seconda edizione </a:t>
            </a:r>
            <a:r>
              <a:rPr sz="1100" dirty="0">
                <a:latin typeface="Calibri"/>
                <a:cs typeface="Calibri"/>
              </a:rPr>
              <a:t>del  </a:t>
            </a:r>
            <a:r>
              <a:rPr sz="1100" spc="-5" dirty="0">
                <a:latin typeface="Calibri"/>
                <a:cs typeface="Calibri"/>
              </a:rPr>
              <a:t>Festival della Cultura Creativa, promosso </a:t>
            </a:r>
            <a:r>
              <a:rPr sz="1100" dirty="0">
                <a:latin typeface="Calibri"/>
                <a:cs typeface="Calibri"/>
              </a:rPr>
              <a:t>e </a:t>
            </a:r>
            <a:r>
              <a:rPr sz="1100" spc="-5" dirty="0">
                <a:latin typeface="Calibri"/>
                <a:cs typeface="Calibri"/>
              </a:rPr>
              <a:t>realizzato dalle  </a:t>
            </a:r>
            <a:r>
              <a:rPr sz="1100" dirty="0">
                <a:latin typeface="Calibri"/>
                <a:cs typeface="Calibri"/>
              </a:rPr>
              <a:t>banche, anche </a:t>
            </a:r>
            <a:r>
              <a:rPr sz="1100" spc="-5" dirty="0">
                <a:latin typeface="Calibri"/>
                <a:cs typeface="Calibri"/>
              </a:rPr>
              <a:t>grazie </a:t>
            </a:r>
            <a:r>
              <a:rPr sz="1100" dirty="0">
                <a:latin typeface="Calibri"/>
                <a:cs typeface="Calibri"/>
              </a:rPr>
              <a:t>al </a:t>
            </a:r>
            <a:r>
              <a:rPr sz="1100" spc="-5" dirty="0">
                <a:latin typeface="Calibri"/>
                <a:cs typeface="Calibri"/>
              </a:rPr>
              <a:t>coordinamento dell’Abi. </a:t>
            </a:r>
            <a:r>
              <a:rPr sz="1100" dirty="0">
                <a:latin typeface="Calibri"/>
                <a:cs typeface="Calibri"/>
              </a:rPr>
              <a:t>La  manifestazione, </a:t>
            </a:r>
            <a:r>
              <a:rPr sz="1100" spc="-5" dirty="0">
                <a:latin typeface="Calibri"/>
                <a:cs typeface="Calibri"/>
              </a:rPr>
              <a:t>interamente </a:t>
            </a:r>
            <a:r>
              <a:rPr sz="1100" dirty="0">
                <a:latin typeface="Calibri"/>
                <a:cs typeface="Calibri"/>
              </a:rPr>
              <a:t>dedicata alla cultura e alla  creatività per </a:t>
            </a:r>
            <a:r>
              <a:rPr sz="1100" spc="-5" dirty="0">
                <a:latin typeface="Calibri"/>
                <a:cs typeface="Calibri"/>
              </a:rPr>
              <a:t>ragazzi, si </a:t>
            </a:r>
            <a:r>
              <a:rPr sz="1100" dirty="0">
                <a:latin typeface="Calibri"/>
                <a:cs typeface="Calibri"/>
              </a:rPr>
              <a:t>svolgerà nella </a:t>
            </a:r>
            <a:r>
              <a:rPr sz="1100" spc="-5" dirty="0">
                <a:latin typeface="Calibri"/>
                <a:cs typeface="Calibri"/>
              </a:rPr>
              <a:t>settimana </a:t>
            </a:r>
            <a:r>
              <a:rPr sz="1100" dirty="0">
                <a:latin typeface="Calibri"/>
                <a:cs typeface="Calibri"/>
              </a:rPr>
              <a:t>dal 16 al 22  marzo e, </a:t>
            </a:r>
            <a:r>
              <a:rPr sz="1100" spc="-5" dirty="0">
                <a:latin typeface="Calibri"/>
                <a:cs typeface="Calibri"/>
              </a:rPr>
              <a:t>come già sperimentato nella </a:t>
            </a:r>
            <a:r>
              <a:rPr sz="1100" dirty="0">
                <a:latin typeface="Calibri"/>
                <a:cs typeface="Calibri"/>
              </a:rPr>
              <a:t>prima </a:t>
            </a:r>
            <a:r>
              <a:rPr sz="1100" spc="-5" dirty="0">
                <a:latin typeface="Calibri"/>
                <a:cs typeface="Calibri"/>
              </a:rPr>
              <a:t>edizione, si  </a:t>
            </a:r>
            <a:r>
              <a:rPr sz="1100" dirty="0">
                <a:latin typeface="Calibri"/>
                <a:cs typeface="Calibri"/>
              </a:rPr>
              <a:t>articolerà </a:t>
            </a:r>
            <a:r>
              <a:rPr sz="1100" spc="-5" dirty="0">
                <a:latin typeface="Calibri"/>
                <a:cs typeface="Calibri"/>
              </a:rPr>
              <a:t>attraverso una </a:t>
            </a:r>
            <a:r>
              <a:rPr sz="1100" dirty="0">
                <a:latin typeface="Calibri"/>
                <a:cs typeface="Calibri"/>
              </a:rPr>
              <a:t>ricca </a:t>
            </a:r>
            <a:r>
              <a:rPr sz="1100" spc="-5" dirty="0">
                <a:latin typeface="Calibri"/>
                <a:cs typeface="Calibri"/>
              </a:rPr>
              <a:t>proposta di </a:t>
            </a:r>
            <a:r>
              <a:rPr sz="1100" dirty="0">
                <a:latin typeface="Calibri"/>
                <a:cs typeface="Calibri"/>
              </a:rPr>
              <a:t>eventi, iniziative e  laboratori </a:t>
            </a:r>
            <a:r>
              <a:rPr sz="1100" spc="-5" dirty="0">
                <a:latin typeface="Calibri"/>
                <a:cs typeface="Calibri"/>
              </a:rPr>
              <a:t>diffusi sull’intero territorio </a:t>
            </a:r>
            <a:r>
              <a:rPr sz="1100" dirty="0">
                <a:latin typeface="Calibri"/>
                <a:cs typeface="Calibri"/>
              </a:rPr>
              <a:t>nazionale.  </a:t>
            </a:r>
            <a:r>
              <a:rPr sz="1100" spc="-5" dirty="0">
                <a:latin typeface="Calibri"/>
                <a:cs typeface="Calibri"/>
              </a:rPr>
              <a:t>Coinvolgendo oltre 10 mila giovanissimi </a:t>
            </a:r>
            <a:r>
              <a:rPr sz="1100" dirty="0">
                <a:latin typeface="Calibri"/>
                <a:cs typeface="Calibri"/>
              </a:rPr>
              <a:t>in </a:t>
            </a:r>
            <a:r>
              <a:rPr sz="1100" spc="-5" dirty="0">
                <a:latin typeface="Calibri"/>
                <a:cs typeface="Calibri"/>
              </a:rPr>
              <a:t>tutta Italia, </a:t>
            </a:r>
            <a:r>
              <a:rPr sz="1100" dirty="0">
                <a:latin typeface="Calibri"/>
                <a:cs typeface="Calibri"/>
              </a:rPr>
              <a:t>il  </a:t>
            </a:r>
            <a:r>
              <a:rPr sz="1100" spc="-5" dirty="0">
                <a:latin typeface="Calibri"/>
                <a:cs typeface="Calibri"/>
              </a:rPr>
              <a:t>Festival</a:t>
            </a:r>
            <a:r>
              <a:rPr sz="1100" spc="25" dirty="0">
                <a:latin typeface="Calibri"/>
                <a:cs typeface="Calibri"/>
              </a:rPr>
              <a:t> </a:t>
            </a:r>
            <a:r>
              <a:rPr sz="1100" spc="-5" dirty="0">
                <a:latin typeface="Calibri"/>
                <a:cs typeface="Calibri"/>
              </a:rPr>
              <a:t>ha</a:t>
            </a:r>
            <a:r>
              <a:rPr sz="1100" spc="35" dirty="0">
                <a:latin typeface="Calibri"/>
                <a:cs typeface="Calibri"/>
              </a:rPr>
              <a:t> </a:t>
            </a:r>
            <a:r>
              <a:rPr sz="1100" spc="-5" dirty="0">
                <a:latin typeface="Calibri"/>
                <a:cs typeface="Calibri"/>
              </a:rPr>
              <a:t>l’obiettivo</a:t>
            </a:r>
            <a:r>
              <a:rPr sz="1100" spc="40" dirty="0">
                <a:latin typeface="Calibri"/>
                <a:cs typeface="Calibri"/>
              </a:rPr>
              <a:t> </a:t>
            </a:r>
            <a:r>
              <a:rPr sz="1100" spc="-5" dirty="0">
                <a:latin typeface="Calibri"/>
                <a:cs typeface="Calibri"/>
              </a:rPr>
              <a:t>di</a:t>
            </a:r>
            <a:r>
              <a:rPr sz="1100" spc="35" dirty="0">
                <a:latin typeface="Calibri"/>
                <a:cs typeface="Calibri"/>
              </a:rPr>
              <a:t> </a:t>
            </a:r>
            <a:r>
              <a:rPr sz="1100" spc="-5" dirty="0">
                <a:latin typeface="Calibri"/>
                <a:cs typeface="Calibri"/>
              </a:rPr>
              <a:t>avvicinare</a:t>
            </a:r>
            <a:r>
              <a:rPr sz="1100" spc="35" dirty="0">
                <a:latin typeface="Calibri"/>
                <a:cs typeface="Calibri"/>
              </a:rPr>
              <a:t> </a:t>
            </a:r>
            <a:r>
              <a:rPr sz="1100" spc="-5" dirty="0">
                <a:latin typeface="Calibri"/>
                <a:cs typeface="Calibri"/>
              </a:rPr>
              <a:t>bambini</a:t>
            </a:r>
            <a:r>
              <a:rPr sz="1100" spc="35" dirty="0">
                <a:latin typeface="Calibri"/>
                <a:cs typeface="Calibri"/>
              </a:rPr>
              <a:t> </a:t>
            </a:r>
            <a:r>
              <a:rPr sz="1100" dirty="0">
                <a:latin typeface="Calibri"/>
                <a:cs typeface="Calibri"/>
              </a:rPr>
              <a:t>e</a:t>
            </a:r>
            <a:r>
              <a:rPr sz="1100" spc="35" dirty="0">
                <a:latin typeface="Calibri"/>
                <a:cs typeface="Calibri"/>
              </a:rPr>
              <a:t> </a:t>
            </a:r>
            <a:r>
              <a:rPr sz="1100" spc="-5" dirty="0">
                <a:latin typeface="Calibri"/>
                <a:cs typeface="Calibri"/>
              </a:rPr>
              <a:t>ragazzi</a:t>
            </a:r>
            <a:r>
              <a:rPr sz="1100" spc="35" dirty="0">
                <a:latin typeface="Calibri"/>
                <a:cs typeface="Calibri"/>
              </a:rPr>
              <a:t> </a:t>
            </a:r>
            <a:r>
              <a:rPr sz="1100" dirty="0">
                <a:latin typeface="Calibri"/>
                <a:cs typeface="Calibri"/>
              </a:rPr>
              <a:t>dai</a:t>
            </a:r>
            <a:r>
              <a:rPr sz="1100" spc="30" dirty="0">
                <a:latin typeface="Calibri"/>
                <a:cs typeface="Calibri"/>
              </a:rPr>
              <a:t> </a:t>
            </a:r>
            <a:r>
              <a:rPr sz="1100" dirty="0">
                <a:latin typeface="Calibri"/>
                <a:cs typeface="Calibri"/>
              </a:rPr>
              <a:t>6</a:t>
            </a:r>
            <a:r>
              <a:rPr sz="1100" spc="35" dirty="0">
                <a:latin typeface="Calibri"/>
                <a:cs typeface="Calibri"/>
              </a:rPr>
              <a:t> </a:t>
            </a:r>
            <a:r>
              <a:rPr sz="1100" dirty="0">
                <a:latin typeface="Calibri"/>
                <a:cs typeface="Calibri"/>
              </a:rPr>
              <a:t>ai</a:t>
            </a:r>
            <a:endParaRPr sz="1100">
              <a:latin typeface="Calibri"/>
              <a:cs typeface="Calibri"/>
            </a:endParaRPr>
          </a:p>
          <a:p>
            <a:pPr marL="12700" marR="5080" algn="just">
              <a:lnSpc>
                <a:spcPts val="1340"/>
              </a:lnSpc>
              <a:spcBef>
                <a:spcPts val="40"/>
              </a:spcBef>
            </a:pPr>
            <a:r>
              <a:rPr sz="1100" dirty="0">
                <a:latin typeface="Calibri"/>
                <a:cs typeface="Calibri"/>
              </a:rPr>
              <a:t>13 </a:t>
            </a:r>
            <a:r>
              <a:rPr sz="1100" spc="-5" dirty="0">
                <a:latin typeface="Calibri"/>
                <a:cs typeface="Calibri"/>
              </a:rPr>
              <a:t>anni </a:t>
            </a:r>
            <a:r>
              <a:rPr sz="1100" dirty="0">
                <a:latin typeface="Calibri"/>
                <a:cs typeface="Calibri"/>
              </a:rPr>
              <a:t>alla cultura e, in </a:t>
            </a:r>
            <a:r>
              <a:rPr sz="1100" spc="-5" dirty="0">
                <a:latin typeface="Calibri"/>
                <a:cs typeface="Calibri"/>
              </a:rPr>
              <a:t>particolare, </a:t>
            </a:r>
            <a:r>
              <a:rPr sz="1100" dirty="0">
                <a:latin typeface="Calibri"/>
                <a:cs typeface="Calibri"/>
              </a:rPr>
              <a:t>agli </a:t>
            </a:r>
            <a:r>
              <a:rPr sz="1100" spc="-5" dirty="0">
                <a:latin typeface="Calibri"/>
                <a:cs typeface="Calibri"/>
              </a:rPr>
              <a:t>aspetti </a:t>
            </a:r>
            <a:r>
              <a:rPr sz="1100" dirty="0">
                <a:latin typeface="Calibri"/>
                <a:cs typeface="Calibri"/>
              </a:rPr>
              <a:t>più  </a:t>
            </a:r>
            <a:r>
              <a:rPr sz="1100" spc="-5" dirty="0">
                <a:latin typeface="Calibri"/>
                <a:cs typeface="Calibri"/>
              </a:rPr>
              <a:t>“generativi” </a:t>
            </a:r>
            <a:r>
              <a:rPr sz="1100" dirty="0">
                <a:latin typeface="Calibri"/>
                <a:cs typeface="Calibri"/>
              </a:rPr>
              <a:t>della </a:t>
            </a:r>
            <a:r>
              <a:rPr sz="1100" spc="-5" dirty="0">
                <a:latin typeface="Calibri"/>
                <a:cs typeface="Calibri"/>
              </a:rPr>
              <a:t>creatività. Attraverso l’arte, l’archeologia,  </a:t>
            </a:r>
            <a:r>
              <a:rPr sz="1100" dirty="0">
                <a:latin typeface="Calibri"/>
                <a:cs typeface="Calibri"/>
              </a:rPr>
              <a:t>la </a:t>
            </a:r>
            <a:r>
              <a:rPr sz="1100" spc="75" dirty="0">
                <a:latin typeface="Calibri"/>
                <a:cs typeface="Calibri"/>
              </a:rPr>
              <a:t> </a:t>
            </a:r>
            <a:r>
              <a:rPr sz="1100" spc="-5" dirty="0">
                <a:latin typeface="Calibri"/>
                <a:cs typeface="Calibri"/>
              </a:rPr>
              <a:t>musica, </a:t>
            </a:r>
            <a:r>
              <a:rPr sz="1100" spc="85" dirty="0">
                <a:latin typeface="Calibri"/>
                <a:cs typeface="Calibri"/>
              </a:rPr>
              <a:t> </a:t>
            </a:r>
            <a:r>
              <a:rPr sz="1100" dirty="0">
                <a:latin typeface="Calibri"/>
                <a:cs typeface="Calibri"/>
              </a:rPr>
              <a:t>il </a:t>
            </a:r>
            <a:r>
              <a:rPr sz="1100" spc="75" dirty="0">
                <a:latin typeface="Calibri"/>
                <a:cs typeface="Calibri"/>
              </a:rPr>
              <a:t> </a:t>
            </a:r>
            <a:r>
              <a:rPr sz="1100" dirty="0">
                <a:latin typeface="Calibri"/>
                <a:cs typeface="Calibri"/>
              </a:rPr>
              <a:t>canto, </a:t>
            </a:r>
            <a:r>
              <a:rPr sz="1100" spc="80" dirty="0">
                <a:latin typeface="Calibri"/>
                <a:cs typeface="Calibri"/>
              </a:rPr>
              <a:t> </a:t>
            </a:r>
            <a:r>
              <a:rPr sz="1100" dirty="0">
                <a:latin typeface="Calibri"/>
                <a:cs typeface="Calibri"/>
              </a:rPr>
              <a:t>la </a:t>
            </a:r>
            <a:r>
              <a:rPr sz="1100" spc="80" dirty="0">
                <a:latin typeface="Calibri"/>
                <a:cs typeface="Calibri"/>
              </a:rPr>
              <a:t> </a:t>
            </a:r>
            <a:r>
              <a:rPr sz="1100" spc="-5" dirty="0">
                <a:latin typeface="Calibri"/>
                <a:cs typeface="Calibri"/>
              </a:rPr>
              <a:t>lettura, </a:t>
            </a:r>
            <a:r>
              <a:rPr sz="1100" spc="80" dirty="0">
                <a:latin typeface="Calibri"/>
                <a:cs typeface="Calibri"/>
              </a:rPr>
              <a:t> </a:t>
            </a:r>
            <a:r>
              <a:rPr sz="1100" dirty="0">
                <a:latin typeface="Calibri"/>
                <a:cs typeface="Calibri"/>
              </a:rPr>
              <a:t>il </a:t>
            </a:r>
            <a:r>
              <a:rPr sz="1100" spc="80" dirty="0">
                <a:latin typeface="Calibri"/>
                <a:cs typeface="Calibri"/>
              </a:rPr>
              <a:t> </a:t>
            </a:r>
            <a:r>
              <a:rPr sz="1100" dirty="0">
                <a:latin typeface="Calibri"/>
                <a:cs typeface="Calibri"/>
              </a:rPr>
              <a:t>teatro, </a:t>
            </a:r>
            <a:r>
              <a:rPr sz="1100" spc="80" dirty="0">
                <a:latin typeface="Calibri"/>
                <a:cs typeface="Calibri"/>
              </a:rPr>
              <a:t> </a:t>
            </a:r>
            <a:r>
              <a:rPr sz="1100" dirty="0">
                <a:latin typeface="Calibri"/>
                <a:cs typeface="Calibri"/>
              </a:rPr>
              <a:t>la </a:t>
            </a:r>
            <a:r>
              <a:rPr sz="1100" spc="75" dirty="0">
                <a:latin typeface="Calibri"/>
                <a:cs typeface="Calibri"/>
              </a:rPr>
              <a:t> </a:t>
            </a:r>
            <a:r>
              <a:rPr sz="1100" spc="-5" dirty="0">
                <a:latin typeface="Calibri"/>
                <a:cs typeface="Calibri"/>
              </a:rPr>
              <a:t>fotografia, </a:t>
            </a:r>
            <a:r>
              <a:rPr sz="1100" spc="85" dirty="0">
                <a:latin typeface="Calibri"/>
                <a:cs typeface="Calibri"/>
              </a:rPr>
              <a:t> </a:t>
            </a:r>
            <a:r>
              <a:rPr sz="1100" dirty="0">
                <a:latin typeface="Calibri"/>
                <a:cs typeface="Calibri"/>
              </a:rPr>
              <a:t>la</a:t>
            </a:r>
            <a:endParaRPr sz="1100">
              <a:latin typeface="Calibri"/>
              <a:cs typeface="Calibri"/>
            </a:endParaRPr>
          </a:p>
          <a:p>
            <a:pPr marL="12700" marR="5080" algn="just">
              <a:lnSpc>
                <a:spcPts val="1340"/>
              </a:lnSpc>
              <a:spcBef>
                <a:spcPts val="15"/>
              </a:spcBef>
            </a:pPr>
            <a:r>
              <a:rPr sz="1100" dirty="0">
                <a:latin typeface="Calibri"/>
                <a:cs typeface="Calibri"/>
              </a:rPr>
              <a:t>robotica, le </a:t>
            </a:r>
            <a:r>
              <a:rPr sz="1100" spc="-5" dirty="0">
                <a:latin typeface="Calibri"/>
                <a:cs typeface="Calibri"/>
              </a:rPr>
              <a:t>tecnologie digitali </a:t>
            </a:r>
            <a:r>
              <a:rPr sz="1100" dirty="0">
                <a:latin typeface="Calibri"/>
                <a:cs typeface="Calibri"/>
              </a:rPr>
              <a:t>e altri </a:t>
            </a:r>
            <a:r>
              <a:rPr sz="1100" spc="-5" dirty="0">
                <a:latin typeface="Calibri"/>
                <a:cs typeface="Calibri"/>
              </a:rPr>
              <a:t>percorsi figurativi </a:t>
            </a:r>
            <a:r>
              <a:rPr sz="1100" dirty="0">
                <a:latin typeface="Calibri"/>
                <a:cs typeface="Calibri"/>
              </a:rPr>
              <a:t>e  </a:t>
            </a:r>
            <a:r>
              <a:rPr sz="1100" spc="-5" dirty="0">
                <a:latin typeface="Calibri"/>
                <a:cs typeface="Calibri"/>
              </a:rPr>
              <a:t>linguistici, </a:t>
            </a:r>
            <a:r>
              <a:rPr sz="1100" dirty="0">
                <a:latin typeface="Calibri"/>
                <a:cs typeface="Calibri"/>
              </a:rPr>
              <a:t>i </a:t>
            </a:r>
            <a:r>
              <a:rPr sz="1100" spc="-5" dirty="0">
                <a:latin typeface="Calibri"/>
                <a:cs typeface="Calibri"/>
              </a:rPr>
              <a:t>giovani protagonisti </a:t>
            </a:r>
            <a:r>
              <a:rPr sz="1100" dirty="0">
                <a:latin typeface="Calibri"/>
                <a:cs typeface="Calibri"/>
              </a:rPr>
              <a:t>del </a:t>
            </a:r>
            <a:r>
              <a:rPr sz="1100" spc="-5" dirty="0">
                <a:latin typeface="Calibri"/>
                <a:cs typeface="Calibri"/>
              </a:rPr>
              <a:t>Festival potranno così  sperimentare</a:t>
            </a:r>
            <a:r>
              <a:rPr sz="1100" spc="185" dirty="0">
                <a:latin typeface="Calibri"/>
                <a:cs typeface="Calibri"/>
              </a:rPr>
              <a:t> </a:t>
            </a:r>
            <a:r>
              <a:rPr sz="1100" dirty="0">
                <a:latin typeface="Calibri"/>
                <a:cs typeface="Calibri"/>
              </a:rPr>
              <a:t>le</a:t>
            </a:r>
            <a:r>
              <a:rPr sz="1100" spc="190" dirty="0">
                <a:latin typeface="Calibri"/>
                <a:cs typeface="Calibri"/>
              </a:rPr>
              <a:t> </a:t>
            </a:r>
            <a:r>
              <a:rPr sz="1100" spc="-5" dirty="0">
                <a:latin typeface="Calibri"/>
                <a:cs typeface="Calibri"/>
              </a:rPr>
              <a:t>potenzialità</a:t>
            </a:r>
            <a:r>
              <a:rPr sz="1100" spc="185" dirty="0">
                <a:latin typeface="Calibri"/>
                <a:cs typeface="Calibri"/>
              </a:rPr>
              <a:t> </a:t>
            </a:r>
            <a:r>
              <a:rPr sz="1100" dirty="0">
                <a:latin typeface="Calibri"/>
                <a:cs typeface="Calibri"/>
              </a:rPr>
              <a:t>della</a:t>
            </a:r>
            <a:r>
              <a:rPr sz="1100" spc="185" dirty="0">
                <a:latin typeface="Calibri"/>
                <a:cs typeface="Calibri"/>
              </a:rPr>
              <a:t> </a:t>
            </a:r>
            <a:r>
              <a:rPr sz="1100" dirty="0">
                <a:latin typeface="Calibri"/>
                <a:cs typeface="Calibri"/>
              </a:rPr>
              <a:t>loro</a:t>
            </a:r>
            <a:r>
              <a:rPr sz="1100" spc="185" dirty="0">
                <a:latin typeface="Calibri"/>
                <a:cs typeface="Calibri"/>
              </a:rPr>
              <a:t> </a:t>
            </a:r>
            <a:r>
              <a:rPr sz="1100" spc="-5" dirty="0">
                <a:latin typeface="Calibri"/>
                <a:cs typeface="Calibri"/>
              </a:rPr>
              <a:t>fantasia</a:t>
            </a:r>
            <a:r>
              <a:rPr sz="1100" spc="180" dirty="0">
                <a:latin typeface="Calibri"/>
                <a:cs typeface="Calibri"/>
              </a:rPr>
              <a:t> </a:t>
            </a:r>
            <a:r>
              <a:rPr sz="1100" dirty="0">
                <a:latin typeface="Calibri"/>
                <a:cs typeface="Calibri"/>
              </a:rPr>
              <a:t>e</a:t>
            </a:r>
            <a:r>
              <a:rPr sz="1100" spc="185" dirty="0">
                <a:latin typeface="Calibri"/>
                <a:cs typeface="Calibri"/>
              </a:rPr>
              <a:t> </a:t>
            </a:r>
            <a:r>
              <a:rPr sz="1100" spc="-5" dirty="0">
                <a:latin typeface="Calibri"/>
                <a:cs typeface="Calibri"/>
              </a:rPr>
              <a:t>costruire</a:t>
            </a:r>
            <a:endParaRPr sz="1100">
              <a:latin typeface="Calibri"/>
              <a:cs typeface="Calibri"/>
            </a:endParaRPr>
          </a:p>
        </p:txBody>
      </p:sp>
      <p:sp>
        <p:nvSpPr>
          <p:cNvPr id="6" name="object 6"/>
          <p:cNvSpPr txBox="1"/>
          <p:nvPr/>
        </p:nvSpPr>
        <p:spPr>
          <a:xfrm>
            <a:off x="706627" y="8795765"/>
            <a:ext cx="6148070" cy="1053465"/>
          </a:xfrm>
          <a:prstGeom prst="rect">
            <a:avLst/>
          </a:prstGeom>
        </p:spPr>
        <p:txBody>
          <a:bodyPr vert="horz" wrap="square" lIns="0" tIns="12700" rIns="0" bIns="0" rtlCol="0">
            <a:spAutoFit/>
          </a:bodyPr>
          <a:lstStyle/>
          <a:p>
            <a:pPr marL="12700">
              <a:lnSpc>
                <a:spcPct val="100000"/>
              </a:lnSpc>
              <a:spcBef>
                <a:spcPts val="100"/>
              </a:spcBef>
            </a:pPr>
            <a:r>
              <a:rPr sz="1100" spc="-5" dirty="0">
                <a:latin typeface="Calibri"/>
                <a:cs typeface="Calibri"/>
              </a:rPr>
              <a:t>infiniti </a:t>
            </a:r>
            <a:r>
              <a:rPr sz="1100" dirty="0">
                <a:latin typeface="Calibri"/>
                <a:cs typeface="Calibri"/>
              </a:rPr>
              <a:t>racconti.</a:t>
            </a:r>
            <a:endParaRPr sz="1100">
              <a:latin typeface="Calibri"/>
              <a:cs typeface="Calibri"/>
            </a:endParaRPr>
          </a:p>
          <a:p>
            <a:pPr>
              <a:lnSpc>
                <a:spcPct val="100000"/>
              </a:lnSpc>
              <a:spcBef>
                <a:spcPts val="15"/>
              </a:spcBef>
            </a:pPr>
            <a:endParaRPr sz="1200">
              <a:latin typeface="Times New Roman"/>
              <a:cs typeface="Times New Roman"/>
            </a:endParaRPr>
          </a:p>
          <a:p>
            <a:pPr marL="12700" marR="5080" algn="just">
              <a:lnSpc>
                <a:spcPct val="101800"/>
              </a:lnSpc>
            </a:pPr>
            <a:r>
              <a:rPr sz="1100" dirty="0">
                <a:latin typeface="Calibri"/>
                <a:cs typeface="Calibri"/>
              </a:rPr>
              <a:t>“Il </a:t>
            </a:r>
            <a:r>
              <a:rPr sz="1100" spc="-5" dirty="0">
                <a:latin typeface="Calibri"/>
                <a:cs typeface="Calibri"/>
              </a:rPr>
              <a:t>rafforzato impegno delle </a:t>
            </a:r>
            <a:r>
              <a:rPr sz="1100" dirty="0">
                <a:latin typeface="Calibri"/>
                <a:cs typeface="Calibri"/>
              </a:rPr>
              <a:t>banche a </a:t>
            </a:r>
            <a:r>
              <a:rPr sz="1100" spc="-5" dirty="0">
                <a:latin typeface="Calibri"/>
                <a:cs typeface="Calibri"/>
              </a:rPr>
              <a:t>investire </a:t>
            </a:r>
            <a:r>
              <a:rPr sz="1100" dirty="0">
                <a:latin typeface="Calibri"/>
                <a:cs typeface="Calibri"/>
              </a:rPr>
              <a:t>nei giovani e nella cultura – </a:t>
            </a:r>
            <a:r>
              <a:rPr sz="1100" spc="-5" dirty="0">
                <a:latin typeface="Calibri"/>
                <a:cs typeface="Calibri"/>
              </a:rPr>
              <a:t>ha </a:t>
            </a:r>
            <a:r>
              <a:rPr sz="1100" dirty="0">
                <a:latin typeface="Calibri"/>
                <a:cs typeface="Calibri"/>
              </a:rPr>
              <a:t>dichiarato il </a:t>
            </a:r>
            <a:r>
              <a:rPr sz="1100" spc="-5" dirty="0">
                <a:latin typeface="Calibri"/>
                <a:cs typeface="Calibri"/>
              </a:rPr>
              <a:t>Presidente  dell’Abi, Antonio Patuelli </a:t>
            </a:r>
            <a:r>
              <a:rPr sz="1100" dirty="0">
                <a:latin typeface="Calibri"/>
                <a:cs typeface="Calibri"/>
              </a:rPr>
              <a:t>– rappresenta </a:t>
            </a:r>
            <a:r>
              <a:rPr sz="1100" spc="-5" dirty="0">
                <a:latin typeface="Calibri"/>
                <a:cs typeface="Calibri"/>
              </a:rPr>
              <a:t>un’occasione </a:t>
            </a:r>
            <a:r>
              <a:rPr sz="1100" dirty="0">
                <a:latin typeface="Calibri"/>
                <a:cs typeface="Calibri"/>
              </a:rPr>
              <a:t>importante </a:t>
            </a:r>
            <a:r>
              <a:rPr sz="1100" spc="-5" dirty="0">
                <a:latin typeface="Calibri"/>
                <a:cs typeface="Calibri"/>
              </a:rPr>
              <a:t>data </a:t>
            </a:r>
            <a:r>
              <a:rPr sz="1100" dirty="0">
                <a:latin typeface="Calibri"/>
                <a:cs typeface="Calibri"/>
              </a:rPr>
              <a:t>ai </a:t>
            </a:r>
            <a:r>
              <a:rPr sz="1100" spc="-5" dirty="0">
                <a:latin typeface="Calibri"/>
                <a:cs typeface="Calibri"/>
              </a:rPr>
              <a:t>ragazzi </a:t>
            </a:r>
            <a:r>
              <a:rPr sz="1100" dirty="0">
                <a:latin typeface="Calibri"/>
                <a:cs typeface="Calibri"/>
              </a:rPr>
              <a:t>per misurarsi con </a:t>
            </a:r>
            <a:r>
              <a:rPr sz="1100" spc="-5" dirty="0">
                <a:latin typeface="Calibri"/>
                <a:cs typeface="Calibri"/>
              </a:rPr>
              <a:t>se stessi  </a:t>
            </a:r>
            <a:r>
              <a:rPr sz="1100" dirty="0">
                <a:latin typeface="Calibri"/>
                <a:cs typeface="Calibri"/>
              </a:rPr>
              <a:t>e le </a:t>
            </a:r>
            <a:r>
              <a:rPr sz="1100" spc="-5" dirty="0">
                <a:latin typeface="Calibri"/>
                <a:cs typeface="Calibri"/>
              </a:rPr>
              <a:t>molteplici possibilità di </a:t>
            </a:r>
            <a:r>
              <a:rPr sz="1100" dirty="0">
                <a:latin typeface="Calibri"/>
                <a:cs typeface="Calibri"/>
              </a:rPr>
              <a:t>partecipazione. </a:t>
            </a:r>
            <a:r>
              <a:rPr sz="1100" spc="-5" dirty="0">
                <a:latin typeface="Calibri"/>
                <a:cs typeface="Calibri"/>
              </a:rPr>
              <a:t>Ciò </a:t>
            </a:r>
            <a:r>
              <a:rPr sz="1100" dirty="0">
                <a:latin typeface="Calibri"/>
                <a:cs typeface="Calibri"/>
              </a:rPr>
              <a:t>che ci </a:t>
            </a:r>
            <a:r>
              <a:rPr sz="1100" spc="-5" dirty="0">
                <a:latin typeface="Calibri"/>
                <a:cs typeface="Calibri"/>
              </a:rPr>
              <a:t>spinge </a:t>
            </a:r>
            <a:r>
              <a:rPr sz="1100" dirty="0">
                <a:latin typeface="Calibri"/>
                <a:cs typeface="Calibri"/>
              </a:rPr>
              <a:t>a lavorare in </a:t>
            </a:r>
            <a:r>
              <a:rPr sz="1100" spc="-5" dirty="0">
                <a:latin typeface="Calibri"/>
                <a:cs typeface="Calibri"/>
              </a:rPr>
              <a:t>sinergia </a:t>
            </a:r>
            <a:r>
              <a:rPr sz="1100" dirty="0">
                <a:latin typeface="Calibri"/>
                <a:cs typeface="Calibri"/>
              </a:rPr>
              <a:t>con </a:t>
            </a:r>
            <a:r>
              <a:rPr sz="1100" spc="-5" dirty="0">
                <a:latin typeface="Calibri"/>
                <a:cs typeface="Calibri"/>
              </a:rPr>
              <a:t>scuole, musei,  associazioni</a:t>
            </a:r>
            <a:r>
              <a:rPr sz="1100" spc="185" dirty="0">
                <a:latin typeface="Calibri"/>
                <a:cs typeface="Calibri"/>
              </a:rPr>
              <a:t> </a:t>
            </a:r>
            <a:r>
              <a:rPr sz="1100" dirty="0">
                <a:latin typeface="Calibri"/>
                <a:cs typeface="Calibri"/>
              </a:rPr>
              <a:t>culturali</a:t>
            </a:r>
            <a:r>
              <a:rPr sz="1100" spc="190" dirty="0">
                <a:latin typeface="Calibri"/>
                <a:cs typeface="Calibri"/>
              </a:rPr>
              <a:t> </a:t>
            </a:r>
            <a:r>
              <a:rPr sz="1100" dirty="0">
                <a:latin typeface="Calibri"/>
                <a:cs typeface="Calibri"/>
              </a:rPr>
              <a:t>e</a:t>
            </a:r>
            <a:r>
              <a:rPr sz="1100" spc="190" dirty="0">
                <a:latin typeface="Calibri"/>
                <a:cs typeface="Calibri"/>
              </a:rPr>
              <a:t> </a:t>
            </a:r>
            <a:r>
              <a:rPr sz="1100" spc="-5" dirty="0">
                <a:latin typeface="Calibri"/>
                <a:cs typeface="Calibri"/>
              </a:rPr>
              <a:t>biblioteche</a:t>
            </a:r>
            <a:r>
              <a:rPr sz="1100" spc="195" dirty="0">
                <a:latin typeface="Calibri"/>
                <a:cs typeface="Calibri"/>
              </a:rPr>
              <a:t> </a:t>
            </a:r>
            <a:r>
              <a:rPr sz="1100" dirty="0">
                <a:latin typeface="Calibri"/>
                <a:cs typeface="Calibri"/>
              </a:rPr>
              <a:t>è</a:t>
            </a:r>
            <a:r>
              <a:rPr sz="1100" spc="195" dirty="0">
                <a:latin typeface="Calibri"/>
                <a:cs typeface="Calibri"/>
              </a:rPr>
              <a:t> </a:t>
            </a:r>
            <a:r>
              <a:rPr sz="1100" dirty="0">
                <a:latin typeface="Calibri"/>
                <a:cs typeface="Calibri"/>
              </a:rPr>
              <a:t>la</a:t>
            </a:r>
            <a:r>
              <a:rPr sz="1100" spc="185" dirty="0">
                <a:latin typeface="Calibri"/>
                <a:cs typeface="Calibri"/>
              </a:rPr>
              <a:t> </a:t>
            </a:r>
            <a:r>
              <a:rPr sz="1100" spc="-5" dirty="0">
                <a:latin typeface="Calibri"/>
                <a:cs typeface="Calibri"/>
              </a:rPr>
              <a:t>comune</a:t>
            </a:r>
            <a:r>
              <a:rPr sz="1100" spc="195" dirty="0">
                <a:latin typeface="Calibri"/>
                <a:cs typeface="Calibri"/>
              </a:rPr>
              <a:t> </a:t>
            </a:r>
            <a:r>
              <a:rPr sz="1100" spc="-5" dirty="0">
                <a:latin typeface="Calibri"/>
                <a:cs typeface="Calibri"/>
              </a:rPr>
              <a:t>certezza</a:t>
            </a:r>
            <a:r>
              <a:rPr sz="1100" spc="190" dirty="0">
                <a:latin typeface="Calibri"/>
                <a:cs typeface="Calibri"/>
              </a:rPr>
              <a:t> </a:t>
            </a:r>
            <a:r>
              <a:rPr sz="1100" dirty="0">
                <a:latin typeface="Calibri"/>
                <a:cs typeface="Calibri"/>
              </a:rPr>
              <a:t>che</a:t>
            </a:r>
            <a:r>
              <a:rPr sz="1100" spc="185" dirty="0">
                <a:latin typeface="Calibri"/>
                <a:cs typeface="Calibri"/>
              </a:rPr>
              <a:t> </a:t>
            </a:r>
            <a:r>
              <a:rPr sz="1100" spc="-5" dirty="0">
                <a:latin typeface="Calibri"/>
                <a:cs typeface="Calibri"/>
              </a:rPr>
              <a:t>solo</a:t>
            </a:r>
            <a:r>
              <a:rPr sz="1100" spc="195" dirty="0">
                <a:latin typeface="Calibri"/>
                <a:cs typeface="Calibri"/>
              </a:rPr>
              <a:t> </a:t>
            </a:r>
            <a:r>
              <a:rPr sz="1100" dirty="0">
                <a:latin typeface="Calibri"/>
                <a:cs typeface="Calibri"/>
              </a:rPr>
              <a:t>mettendosi</a:t>
            </a:r>
            <a:r>
              <a:rPr sz="1100" spc="175" dirty="0">
                <a:latin typeface="Calibri"/>
                <a:cs typeface="Calibri"/>
              </a:rPr>
              <a:t> </a:t>
            </a:r>
            <a:r>
              <a:rPr sz="1100" dirty="0">
                <a:latin typeface="Calibri"/>
                <a:cs typeface="Calibri"/>
              </a:rPr>
              <a:t>in</a:t>
            </a:r>
            <a:r>
              <a:rPr sz="1100" spc="180" dirty="0">
                <a:latin typeface="Calibri"/>
                <a:cs typeface="Calibri"/>
              </a:rPr>
              <a:t> </a:t>
            </a:r>
            <a:r>
              <a:rPr sz="1100" dirty="0">
                <a:latin typeface="Calibri"/>
                <a:cs typeface="Calibri"/>
              </a:rPr>
              <a:t>gioco</a:t>
            </a:r>
            <a:r>
              <a:rPr sz="1100" spc="200" dirty="0">
                <a:latin typeface="Calibri"/>
                <a:cs typeface="Calibri"/>
              </a:rPr>
              <a:t> </a:t>
            </a:r>
            <a:r>
              <a:rPr sz="1100" dirty="0">
                <a:latin typeface="Calibri"/>
                <a:cs typeface="Calibri"/>
              </a:rPr>
              <a:t>e</a:t>
            </a:r>
            <a:r>
              <a:rPr sz="1100" spc="195" dirty="0">
                <a:latin typeface="Calibri"/>
                <a:cs typeface="Calibri"/>
              </a:rPr>
              <a:t> </a:t>
            </a:r>
            <a:r>
              <a:rPr sz="1100" spc="-5" dirty="0">
                <a:latin typeface="Calibri"/>
                <a:cs typeface="Calibri"/>
              </a:rPr>
              <a:t>‘allenandosi’</a:t>
            </a:r>
            <a:r>
              <a:rPr sz="1100" spc="170" dirty="0">
                <a:latin typeface="Calibri"/>
                <a:cs typeface="Calibri"/>
              </a:rPr>
              <a:t> </a:t>
            </a:r>
            <a:r>
              <a:rPr sz="1100" dirty="0">
                <a:latin typeface="Calibri"/>
                <a:cs typeface="Calibri"/>
              </a:rPr>
              <a:t>a</a:t>
            </a:r>
            <a:endParaRPr sz="1100">
              <a:latin typeface="Calibri"/>
              <a:cs typeface="Calibri"/>
            </a:endParaRPr>
          </a:p>
        </p:txBody>
      </p:sp>
      <p:sp>
        <p:nvSpPr>
          <p:cNvPr id="7" name="object 7"/>
          <p:cNvSpPr/>
          <p:nvPr/>
        </p:nvSpPr>
        <p:spPr>
          <a:xfrm>
            <a:off x="720090" y="2119883"/>
            <a:ext cx="6115939" cy="85295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736388" y="3378473"/>
            <a:ext cx="6014189" cy="201242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Globalpress  4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29487" y="3696740"/>
            <a:ext cx="6099810" cy="1259840"/>
          </a:xfrm>
          <a:prstGeom prst="rect">
            <a:avLst/>
          </a:prstGeom>
        </p:spPr>
        <p:txBody>
          <a:bodyPr vert="horz" wrap="square" lIns="0" tIns="11430" rIns="0" bIns="0" rtlCol="0">
            <a:spAutoFit/>
          </a:bodyPr>
          <a:lstStyle/>
          <a:p>
            <a:pPr marL="12700" marR="5080" indent="-1270" algn="ctr">
              <a:lnSpc>
                <a:spcPct val="110300"/>
              </a:lnSpc>
              <a:spcBef>
                <a:spcPts val="90"/>
              </a:spcBef>
            </a:pPr>
            <a:r>
              <a:rPr sz="1050" dirty="0">
                <a:latin typeface="Arial"/>
                <a:cs typeface="Arial"/>
              </a:rPr>
              <a:t>ROMA </a:t>
            </a:r>
            <a:r>
              <a:rPr sz="1050" spc="-5" dirty="0">
                <a:latin typeface="Arial"/>
                <a:cs typeface="Arial"/>
              </a:rPr>
              <a:t>(AGG) </a:t>
            </a:r>
            <a:r>
              <a:rPr sz="1050" dirty="0">
                <a:latin typeface="Arial"/>
                <a:cs typeface="Arial"/>
              </a:rPr>
              <a:t>- 4 MAR - </a:t>
            </a:r>
            <a:r>
              <a:rPr sz="1050" spc="-5" dirty="0">
                <a:latin typeface="Arial"/>
                <a:cs typeface="Arial"/>
              </a:rPr>
              <a:t>"L`esperienza </a:t>
            </a:r>
            <a:r>
              <a:rPr sz="1050" dirty="0">
                <a:latin typeface="Arial"/>
                <a:cs typeface="Arial"/>
              </a:rPr>
              <a:t>di </a:t>
            </a:r>
            <a:r>
              <a:rPr sz="1050" spc="-5" dirty="0">
                <a:latin typeface="Arial"/>
                <a:cs typeface="Arial"/>
              </a:rPr>
              <a:t>questo anno </a:t>
            </a:r>
            <a:r>
              <a:rPr sz="1050" dirty="0">
                <a:latin typeface="Arial"/>
                <a:cs typeface="Arial"/>
              </a:rPr>
              <a:t>si </a:t>
            </a:r>
            <a:r>
              <a:rPr sz="1050" spc="-5" dirty="0">
                <a:latin typeface="Arial"/>
                <a:cs typeface="Arial"/>
              </a:rPr>
              <a:t>pone per </a:t>
            </a:r>
            <a:r>
              <a:rPr sz="1050" dirty="0">
                <a:latin typeface="Arial"/>
                <a:cs typeface="Arial"/>
              </a:rPr>
              <a:t>essere </a:t>
            </a:r>
            <a:r>
              <a:rPr sz="1050" spc="-5" dirty="0">
                <a:latin typeface="Arial"/>
                <a:cs typeface="Arial"/>
              </a:rPr>
              <a:t>ripetuta </a:t>
            </a:r>
            <a:r>
              <a:rPr sz="1050" spc="5" dirty="0">
                <a:latin typeface="Arial"/>
                <a:cs typeface="Arial"/>
              </a:rPr>
              <a:t>ma </a:t>
            </a:r>
            <a:r>
              <a:rPr sz="1050" dirty="0">
                <a:latin typeface="Arial"/>
                <a:cs typeface="Arial"/>
              </a:rPr>
              <a:t>anche </a:t>
            </a:r>
            <a:r>
              <a:rPr sz="1050" spc="-5" dirty="0">
                <a:latin typeface="Arial"/>
                <a:cs typeface="Arial"/>
              </a:rPr>
              <a:t>per  </a:t>
            </a:r>
            <a:r>
              <a:rPr sz="1050" dirty="0">
                <a:latin typeface="Arial"/>
                <a:cs typeface="Arial"/>
              </a:rPr>
              <a:t>diventare un </a:t>
            </a:r>
            <a:r>
              <a:rPr sz="1050" spc="-5" dirty="0">
                <a:latin typeface="Arial"/>
                <a:cs typeface="Arial"/>
              </a:rPr>
              <a:t>classico. </a:t>
            </a:r>
            <a:r>
              <a:rPr sz="1050" dirty="0">
                <a:latin typeface="Arial"/>
                <a:cs typeface="Arial"/>
              </a:rPr>
              <a:t>I numeri </a:t>
            </a:r>
            <a:r>
              <a:rPr sz="1050" spc="-5" dirty="0">
                <a:latin typeface="Arial"/>
                <a:cs typeface="Arial"/>
              </a:rPr>
              <a:t>evidenziano </a:t>
            </a:r>
            <a:r>
              <a:rPr sz="1050" dirty="0">
                <a:latin typeface="Arial"/>
                <a:cs typeface="Arial"/>
              </a:rPr>
              <a:t>un </a:t>
            </a:r>
            <a:r>
              <a:rPr sz="1050" spc="-5" dirty="0">
                <a:latin typeface="Arial"/>
                <a:cs typeface="Arial"/>
              </a:rPr>
              <a:t>incremento </a:t>
            </a:r>
            <a:r>
              <a:rPr sz="1050" dirty="0">
                <a:latin typeface="Arial"/>
                <a:cs typeface="Arial"/>
              </a:rPr>
              <a:t>di </a:t>
            </a:r>
            <a:r>
              <a:rPr sz="1050" spc="-5" dirty="0">
                <a:latin typeface="Arial"/>
                <a:cs typeface="Arial"/>
              </a:rPr>
              <a:t>almeno il </a:t>
            </a:r>
            <a:r>
              <a:rPr sz="1050" dirty="0">
                <a:latin typeface="Arial"/>
                <a:cs typeface="Arial"/>
              </a:rPr>
              <a:t>20% </a:t>
            </a:r>
            <a:r>
              <a:rPr sz="1050" spc="-10" dirty="0">
                <a:latin typeface="Arial"/>
                <a:cs typeface="Arial"/>
              </a:rPr>
              <a:t>di </a:t>
            </a:r>
            <a:r>
              <a:rPr sz="1050" dirty="0">
                <a:latin typeface="Arial"/>
                <a:cs typeface="Arial"/>
              </a:rPr>
              <a:t>adesioni, il </a:t>
            </a:r>
            <a:r>
              <a:rPr sz="1050" spc="-5" dirty="0">
                <a:latin typeface="Arial"/>
                <a:cs typeface="Arial"/>
              </a:rPr>
              <a:t>tema </a:t>
            </a:r>
            <a:r>
              <a:rPr sz="1050" spc="-10" dirty="0">
                <a:latin typeface="Arial"/>
                <a:cs typeface="Arial"/>
              </a:rPr>
              <a:t>di  </a:t>
            </a:r>
            <a:r>
              <a:rPr sz="1050" dirty="0">
                <a:latin typeface="Arial"/>
                <a:cs typeface="Arial"/>
              </a:rPr>
              <a:t>quest`anno è </a:t>
            </a:r>
            <a:r>
              <a:rPr sz="1050" spc="-5" dirty="0">
                <a:latin typeface="Arial"/>
                <a:cs typeface="Arial"/>
              </a:rPr>
              <a:t>l`alfabeto del </a:t>
            </a:r>
            <a:r>
              <a:rPr sz="1050" dirty="0">
                <a:latin typeface="Arial"/>
                <a:cs typeface="Arial"/>
              </a:rPr>
              <a:t>mondo, io </a:t>
            </a:r>
            <a:r>
              <a:rPr sz="1050" spc="-5" dirty="0">
                <a:latin typeface="Arial"/>
                <a:cs typeface="Arial"/>
              </a:rPr>
              <a:t>sono convintamente </a:t>
            </a:r>
            <a:r>
              <a:rPr sz="1050" dirty="0">
                <a:latin typeface="Arial"/>
                <a:cs typeface="Arial"/>
              </a:rPr>
              <a:t>favorevole per </a:t>
            </a:r>
            <a:r>
              <a:rPr sz="1050" spc="-5" dirty="0">
                <a:latin typeface="Arial"/>
                <a:cs typeface="Arial"/>
              </a:rPr>
              <a:t>la </a:t>
            </a:r>
            <a:r>
              <a:rPr sz="1050" dirty="0">
                <a:latin typeface="Arial"/>
                <a:cs typeface="Arial"/>
              </a:rPr>
              <a:t>conoscenza di </a:t>
            </a:r>
            <a:r>
              <a:rPr sz="1050" spc="-5" dirty="0">
                <a:latin typeface="Arial"/>
                <a:cs typeface="Arial"/>
              </a:rPr>
              <a:t>altre lingue,  </a:t>
            </a:r>
            <a:r>
              <a:rPr sz="1050" spc="5" dirty="0">
                <a:latin typeface="Arial"/>
                <a:cs typeface="Arial"/>
              </a:rPr>
              <a:t>ma </a:t>
            </a:r>
            <a:r>
              <a:rPr sz="1050" spc="-5" dirty="0">
                <a:latin typeface="Arial"/>
                <a:cs typeface="Arial"/>
              </a:rPr>
              <a:t>sono contro l`inbastardimento delle lingue. Alfabeto significa riuscire </a:t>
            </a:r>
            <a:r>
              <a:rPr sz="1050" dirty="0">
                <a:latin typeface="Arial"/>
                <a:cs typeface="Arial"/>
              </a:rPr>
              <a:t>ad </a:t>
            </a:r>
            <a:r>
              <a:rPr sz="1050" spc="-5" dirty="0">
                <a:latin typeface="Arial"/>
                <a:cs typeface="Arial"/>
              </a:rPr>
              <a:t>avere </a:t>
            </a:r>
            <a:r>
              <a:rPr sz="1050" dirty="0">
                <a:latin typeface="Arial"/>
                <a:cs typeface="Arial"/>
              </a:rPr>
              <a:t>una </a:t>
            </a:r>
            <a:r>
              <a:rPr sz="1050" spc="-5" dirty="0">
                <a:latin typeface="Arial"/>
                <a:cs typeface="Arial"/>
              </a:rPr>
              <a:t>chiarezza </a:t>
            </a:r>
            <a:r>
              <a:rPr sz="1050" dirty="0">
                <a:latin typeface="Arial"/>
                <a:cs typeface="Arial"/>
              </a:rPr>
              <a:t>e  trasparenza </a:t>
            </a:r>
            <a:r>
              <a:rPr sz="1050" spc="-5" dirty="0">
                <a:latin typeface="Arial"/>
                <a:cs typeface="Arial"/>
              </a:rPr>
              <a:t>nell`alfabetizzazione". </a:t>
            </a:r>
            <a:r>
              <a:rPr sz="1050" dirty="0">
                <a:latin typeface="Arial"/>
                <a:cs typeface="Arial"/>
              </a:rPr>
              <a:t>È </a:t>
            </a:r>
            <a:r>
              <a:rPr sz="1050" spc="-5" dirty="0">
                <a:latin typeface="Arial"/>
                <a:cs typeface="Arial"/>
              </a:rPr>
              <a:t>quanto </a:t>
            </a:r>
            <a:r>
              <a:rPr sz="1050" dirty="0">
                <a:latin typeface="Arial"/>
                <a:cs typeface="Arial"/>
              </a:rPr>
              <a:t>ha </a:t>
            </a:r>
            <a:r>
              <a:rPr sz="1050" spc="-5" dirty="0">
                <a:latin typeface="Arial"/>
                <a:cs typeface="Arial"/>
              </a:rPr>
              <a:t>detto </a:t>
            </a:r>
            <a:r>
              <a:rPr sz="1050" dirty="0">
                <a:latin typeface="Arial"/>
                <a:cs typeface="Arial"/>
              </a:rPr>
              <a:t>il </a:t>
            </a:r>
            <a:r>
              <a:rPr sz="1050" spc="-5" dirty="0">
                <a:latin typeface="Arial"/>
                <a:cs typeface="Arial"/>
              </a:rPr>
              <a:t>Presidente dell`Abi, </a:t>
            </a:r>
            <a:r>
              <a:rPr sz="1050" dirty="0">
                <a:latin typeface="Arial"/>
                <a:cs typeface="Arial"/>
              </a:rPr>
              <a:t>Antonio </a:t>
            </a:r>
            <a:r>
              <a:rPr sz="1050" spc="-5" dirty="0">
                <a:latin typeface="Arial"/>
                <a:cs typeface="Arial"/>
              </a:rPr>
              <a:t>Patuelli, nel  </a:t>
            </a:r>
            <a:r>
              <a:rPr sz="1050" dirty="0">
                <a:latin typeface="Arial"/>
                <a:cs typeface="Arial"/>
              </a:rPr>
              <a:t>presentare la </a:t>
            </a:r>
            <a:r>
              <a:rPr sz="1050" spc="-5" dirty="0">
                <a:latin typeface="Arial"/>
                <a:cs typeface="Arial"/>
              </a:rPr>
              <a:t>seconda edizione del Festival della Cultura Creativa, </a:t>
            </a:r>
            <a:r>
              <a:rPr sz="1050" dirty="0">
                <a:latin typeface="Arial"/>
                <a:cs typeface="Arial"/>
              </a:rPr>
              <a:t>promosso e </a:t>
            </a:r>
            <a:r>
              <a:rPr sz="1050" spc="-5" dirty="0">
                <a:latin typeface="Arial"/>
                <a:cs typeface="Arial"/>
              </a:rPr>
              <a:t>realizzato </a:t>
            </a:r>
            <a:r>
              <a:rPr sz="1050" dirty="0">
                <a:latin typeface="Arial"/>
                <a:cs typeface="Arial"/>
              </a:rPr>
              <a:t>dalle </a:t>
            </a:r>
            <a:r>
              <a:rPr sz="1050" spc="-5" dirty="0">
                <a:latin typeface="Arial"/>
                <a:cs typeface="Arial"/>
              </a:rPr>
              <a:t>banche  </a:t>
            </a:r>
            <a:r>
              <a:rPr sz="1050" dirty="0">
                <a:latin typeface="Arial"/>
                <a:cs typeface="Arial"/>
              </a:rPr>
              <a:t>con </a:t>
            </a:r>
            <a:r>
              <a:rPr sz="1050" spc="-5" dirty="0">
                <a:latin typeface="Arial"/>
                <a:cs typeface="Arial"/>
              </a:rPr>
              <a:t>il coordinamento</a:t>
            </a:r>
            <a:r>
              <a:rPr sz="1050" spc="-10" dirty="0">
                <a:latin typeface="Arial"/>
                <a:cs typeface="Arial"/>
              </a:rPr>
              <a:t> </a:t>
            </a:r>
            <a:r>
              <a:rPr sz="1050" spc="-5" dirty="0">
                <a:latin typeface="Arial"/>
                <a:cs typeface="Arial"/>
              </a:rPr>
              <a:t>dell`Abi.</a:t>
            </a:r>
            <a:endParaRPr sz="1050">
              <a:latin typeface="Arial"/>
              <a:cs typeface="Arial"/>
            </a:endParaRP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357759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553460">
              <a:lnSpc>
                <a:spcPts val="1839"/>
              </a:lnSpc>
            </a:pPr>
            <a:r>
              <a:rPr sz="1600" b="1" spc="-5" dirty="0">
                <a:latin typeface="Arial"/>
                <a:cs typeface="Arial"/>
              </a:rPr>
              <a:t>Ilgazzettinovesuviano.com  11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101699"/>
              </a:lnSpc>
              <a:spcBef>
                <a:spcPts val="905"/>
              </a:spcBef>
            </a:pPr>
            <a:r>
              <a:rPr sz="1100" dirty="0">
                <a:latin typeface="Calibri"/>
                <a:cs typeface="Calibri"/>
              </a:rPr>
              <a:t>diventare </a:t>
            </a:r>
            <a:r>
              <a:rPr sz="1100" spc="-5" dirty="0">
                <a:latin typeface="Calibri"/>
                <a:cs typeface="Calibri"/>
              </a:rPr>
              <a:t>cittadini attivi, capaci di progettualità </a:t>
            </a:r>
            <a:r>
              <a:rPr sz="1100" dirty="0">
                <a:latin typeface="Calibri"/>
                <a:cs typeface="Calibri"/>
              </a:rPr>
              <a:t>e </a:t>
            </a:r>
            <a:r>
              <a:rPr sz="1100" spc="-5" dirty="0">
                <a:latin typeface="Calibri"/>
                <a:cs typeface="Calibri"/>
              </a:rPr>
              <a:t>di relazioni, avviene </a:t>
            </a:r>
            <a:r>
              <a:rPr sz="1100" dirty="0">
                <a:latin typeface="Calibri"/>
                <a:cs typeface="Calibri"/>
              </a:rPr>
              <a:t>la </a:t>
            </a:r>
            <a:r>
              <a:rPr sz="1100" spc="-5" dirty="0">
                <a:latin typeface="Calibri"/>
                <a:cs typeface="Calibri"/>
              </a:rPr>
              <a:t>formazione globale della persona,  </a:t>
            </a:r>
            <a:r>
              <a:rPr sz="1100" dirty="0">
                <a:latin typeface="Calibri"/>
                <a:cs typeface="Calibri"/>
              </a:rPr>
              <a:t>in </a:t>
            </a:r>
            <a:r>
              <a:rPr sz="1100" spc="-5" dirty="0">
                <a:latin typeface="Calibri"/>
                <a:cs typeface="Calibri"/>
              </a:rPr>
              <a:t>grado quindi di costruire </a:t>
            </a:r>
            <a:r>
              <a:rPr sz="1100" dirty="0">
                <a:latin typeface="Calibri"/>
                <a:cs typeface="Calibri"/>
              </a:rPr>
              <a:t>il proprio </a:t>
            </a:r>
            <a:r>
              <a:rPr sz="1100" spc="-5" dirty="0">
                <a:latin typeface="Calibri"/>
                <a:cs typeface="Calibri"/>
              </a:rPr>
              <a:t>futuro </a:t>
            </a:r>
            <a:r>
              <a:rPr sz="1100" dirty="0">
                <a:latin typeface="Calibri"/>
                <a:cs typeface="Calibri"/>
              </a:rPr>
              <a:t>e </a:t>
            </a:r>
            <a:r>
              <a:rPr sz="1100" spc="-5" dirty="0">
                <a:latin typeface="Calibri"/>
                <a:cs typeface="Calibri"/>
              </a:rPr>
              <a:t>quello </a:t>
            </a:r>
            <a:r>
              <a:rPr sz="1100" dirty="0">
                <a:latin typeface="Calibri"/>
                <a:cs typeface="Calibri"/>
              </a:rPr>
              <a:t>del Paese. </a:t>
            </a:r>
            <a:r>
              <a:rPr sz="1100" spc="-5" dirty="0">
                <a:latin typeface="Calibri"/>
                <a:cs typeface="Calibri"/>
              </a:rPr>
              <a:t>Lo sviluppo delle </a:t>
            </a:r>
            <a:r>
              <a:rPr sz="1100" dirty="0">
                <a:latin typeface="Calibri"/>
                <a:cs typeface="Calibri"/>
              </a:rPr>
              <a:t>proprie </a:t>
            </a:r>
            <a:r>
              <a:rPr sz="1100" spc="-5" dirty="0">
                <a:latin typeface="Calibri"/>
                <a:cs typeface="Calibri"/>
              </a:rPr>
              <a:t>competenze </a:t>
            </a:r>
            <a:r>
              <a:rPr sz="1100" dirty="0">
                <a:latin typeface="Calibri"/>
                <a:cs typeface="Calibri"/>
              </a:rPr>
              <a:t>è  </a:t>
            </a:r>
            <a:r>
              <a:rPr sz="1100" spc="-5" dirty="0">
                <a:latin typeface="Calibri"/>
                <a:cs typeface="Calibri"/>
              </a:rPr>
              <a:t>infatti </a:t>
            </a:r>
            <a:r>
              <a:rPr sz="1100" dirty="0">
                <a:latin typeface="Calibri"/>
                <a:cs typeface="Calibri"/>
              </a:rPr>
              <a:t>alla base del progresso </a:t>
            </a:r>
            <a:r>
              <a:rPr sz="1100" spc="-5" dirty="0">
                <a:latin typeface="Calibri"/>
                <a:cs typeface="Calibri"/>
              </a:rPr>
              <a:t>economico, </a:t>
            </a:r>
            <a:r>
              <a:rPr sz="1100" dirty="0">
                <a:latin typeface="Calibri"/>
                <a:cs typeface="Calibri"/>
              </a:rPr>
              <a:t>della convivenza civile e </a:t>
            </a:r>
            <a:r>
              <a:rPr sz="1100" spc="-5" dirty="0">
                <a:latin typeface="Calibri"/>
                <a:cs typeface="Calibri"/>
              </a:rPr>
              <a:t>della </a:t>
            </a:r>
            <a:r>
              <a:rPr sz="1100" dirty="0">
                <a:latin typeface="Calibri"/>
                <a:cs typeface="Calibri"/>
              </a:rPr>
              <a:t>partecipazione alla </a:t>
            </a:r>
            <a:r>
              <a:rPr sz="1100" spc="-5" dirty="0">
                <a:latin typeface="Calibri"/>
                <a:cs typeface="Calibri"/>
              </a:rPr>
              <a:t>vita  </a:t>
            </a:r>
            <a:r>
              <a:rPr sz="1100" dirty="0">
                <a:latin typeface="Calibri"/>
                <a:cs typeface="Calibri"/>
              </a:rPr>
              <a:t>democratica. In </a:t>
            </a:r>
            <a:r>
              <a:rPr sz="1100" spc="-5" dirty="0">
                <a:latin typeface="Calibri"/>
                <a:cs typeface="Calibri"/>
              </a:rPr>
              <a:t>questo </a:t>
            </a:r>
            <a:r>
              <a:rPr sz="1100" spc="-10" dirty="0">
                <a:latin typeface="Calibri"/>
                <a:cs typeface="Calibri"/>
              </a:rPr>
              <a:t>senso </a:t>
            </a:r>
            <a:r>
              <a:rPr sz="1100" dirty="0">
                <a:latin typeface="Calibri"/>
                <a:cs typeface="Calibri"/>
              </a:rPr>
              <a:t>– </a:t>
            </a:r>
            <a:r>
              <a:rPr sz="1100" spc="-5" dirty="0">
                <a:latin typeface="Calibri"/>
                <a:cs typeface="Calibri"/>
              </a:rPr>
              <a:t>ha concluso Patuelli </a:t>
            </a:r>
            <a:r>
              <a:rPr sz="1100" dirty="0">
                <a:latin typeface="Calibri"/>
                <a:cs typeface="Calibri"/>
              </a:rPr>
              <a:t>– </a:t>
            </a:r>
            <a:r>
              <a:rPr sz="1100" spc="-5" dirty="0">
                <a:latin typeface="Calibri"/>
                <a:cs typeface="Calibri"/>
              </a:rPr>
              <a:t>un ruolo di indirizzo deve </a:t>
            </a:r>
            <a:r>
              <a:rPr sz="1100" dirty="0">
                <a:latin typeface="Calibri"/>
                <a:cs typeface="Calibri"/>
              </a:rPr>
              <a:t>essere </a:t>
            </a:r>
            <a:r>
              <a:rPr sz="1100" spc="-5" dirty="0">
                <a:latin typeface="Calibri"/>
                <a:cs typeface="Calibri"/>
              </a:rPr>
              <a:t>svolto </a:t>
            </a:r>
            <a:r>
              <a:rPr sz="1100" dirty="0">
                <a:latin typeface="Calibri"/>
                <a:cs typeface="Calibri"/>
              </a:rPr>
              <a:t>anche </a:t>
            </a:r>
            <a:r>
              <a:rPr sz="1100" spc="-5" dirty="0">
                <a:latin typeface="Calibri"/>
                <a:cs typeface="Calibri"/>
              </a:rPr>
              <a:t>dalla  </a:t>
            </a:r>
            <a:r>
              <a:rPr sz="1100" dirty="0">
                <a:latin typeface="Calibri"/>
                <a:cs typeface="Calibri"/>
              </a:rPr>
              <a:t>comunità </a:t>
            </a:r>
            <a:r>
              <a:rPr sz="1100" spc="-5" dirty="0">
                <a:latin typeface="Calibri"/>
                <a:cs typeface="Calibri"/>
              </a:rPr>
              <a:t>economica tutta, </a:t>
            </a:r>
            <a:r>
              <a:rPr sz="1100" dirty="0">
                <a:latin typeface="Calibri"/>
                <a:cs typeface="Calibri"/>
              </a:rPr>
              <a:t>nella </a:t>
            </a:r>
            <a:r>
              <a:rPr sz="1100" spc="-5" dirty="0">
                <a:latin typeface="Calibri"/>
                <a:cs typeface="Calibri"/>
              </a:rPr>
              <a:t>consapevolezza </a:t>
            </a:r>
            <a:r>
              <a:rPr sz="1100" dirty="0">
                <a:latin typeface="Calibri"/>
                <a:cs typeface="Calibri"/>
              </a:rPr>
              <a:t>che </a:t>
            </a:r>
            <a:r>
              <a:rPr sz="1100" spc="-5" dirty="0">
                <a:latin typeface="Calibri"/>
                <a:cs typeface="Calibri"/>
              </a:rPr>
              <a:t>attraverso </a:t>
            </a:r>
            <a:r>
              <a:rPr sz="1100" dirty="0">
                <a:latin typeface="Calibri"/>
                <a:cs typeface="Calibri"/>
              </a:rPr>
              <a:t>la </a:t>
            </a:r>
            <a:r>
              <a:rPr sz="1100" spc="-5" dirty="0">
                <a:latin typeface="Calibri"/>
                <a:cs typeface="Calibri"/>
              </a:rPr>
              <a:t>promozione </a:t>
            </a:r>
            <a:r>
              <a:rPr sz="1100" dirty="0">
                <a:latin typeface="Calibri"/>
                <a:cs typeface="Calibri"/>
              </a:rPr>
              <a:t>della </a:t>
            </a:r>
            <a:r>
              <a:rPr sz="1100" spc="-5" dirty="0">
                <a:latin typeface="Calibri"/>
                <a:cs typeface="Calibri"/>
              </a:rPr>
              <a:t>conoscenza </a:t>
            </a:r>
            <a:r>
              <a:rPr sz="1100" dirty="0">
                <a:latin typeface="Calibri"/>
                <a:cs typeface="Calibri"/>
              </a:rPr>
              <a:t>anche  presso i più </a:t>
            </a:r>
            <a:r>
              <a:rPr sz="1100" spc="-5" dirty="0">
                <a:latin typeface="Calibri"/>
                <a:cs typeface="Calibri"/>
              </a:rPr>
              <a:t>giovani si possa </a:t>
            </a:r>
            <a:r>
              <a:rPr sz="1100" dirty="0">
                <a:latin typeface="Calibri"/>
                <a:cs typeface="Calibri"/>
              </a:rPr>
              <a:t>realizzare </a:t>
            </a:r>
            <a:r>
              <a:rPr sz="1100" spc="-5" dirty="0">
                <a:latin typeface="Calibri"/>
                <a:cs typeface="Calibri"/>
              </a:rPr>
              <a:t>un </a:t>
            </a:r>
            <a:r>
              <a:rPr sz="1100" dirty="0">
                <a:latin typeface="Calibri"/>
                <a:cs typeface="Calibri"/>
              </a:rPr>
              <a:t>più </a:t>
            </a:r>
            <a:r>
              <a:rPr sz="1100" spc="-5" dirty="0">
                <a:latin typeface="Calibri"/>
                <a:cs typeface="Calibri"/>
              </a:rPr>
              <a:t>diffuso senso di responsabilità, per una </a:t>
            </a:r>
            <a:r>
              <a:rPr sz="1100" dirty="0">
                <a:latin typeface="Calibri"/>
                <a:cs typeface="Calibri"/>
              </a:rPr>
              <a:t>più ampia e </a:t>
            </a:r>
            <a:r>
              <a:rPr sz="1100" spc="-5" dirty="0">
                <a:latin typeface="Calibri"/>
                <a:cs typeface="Calibri"/>
              </a:rPr>
              <a:t>duratura  </a:t>
            </a:r>
            <a:r>
              <a:rPr sz="1100" dirty="0">
                <a:latin typeface="Calibri"/>
                <a:cs typeface="Calibri"/>
              </a:rPr>
              <a:t>crescita </a:t>
            </a:r>
            <a:r>
              <a:rPr sz="1100" spc="-5" dirty="0">
                <a:latin typeface="Calibri"/>
                <a:cs typeface="Calibri"/>
              </a:rPr>
              <a:t>dei nostri</a:t>
            </a:r>
            <a:r>
              <a:rPr sz="1100" spc="-25" dirty="0">
                <a:latin typeface="Calibri"/>
                <a:cs typeface="Calibri"/>
              </a:rPr>
              <a:t> </a:t>
            </a:r>
            <a:r>
              <a:rPr sz="1100" spc="-5" dirty="0">
                <a:latin typeface="Calibri"/>
                <a:cs typeface="Calibri"/>
              </a:rPr>
              <a:t>territori”.</a:t>
            </a:r>
            <a:endParaRPr sz="1100">
              <a:latin typeface="Calibri"/>
              <a:cs typeface="Calibri"/>
            </a:endParaRPr>
          </a:p>
          <a:p>
            <a:pPr>
              <a:lnSpc>
                <a:spcPct val="100000"/>
              </a:lnSpc>
              <a:spcBef>
                <a:spcPts val="35"/>
              </a:spcBef>
            </a:pPr>
            <a:endParaRPr sz="1200">
              <a:latin typeface="Times New Roman"/>
              <a:cs typeface="Times New Roman"/>
            </a:endParaRPr>
          </a:p>
          <a:p>
            <a:pPr marL="12700" marR="5715" algn="just">
              <a:lnSpc>
                <a:spcPct val="101400"/>
              </a:lnSpc>
            </a:pPr>
            <a:r>
              <a:rPr sz="1100" spc="-5" dirty="0">
                <a:latin typeface="Calibri"/>
                <a:cs typeface="Calibri"/>
              </a:rPr>
              <a:t>L’importanza sociale </a:t>
            </a:r>
            <a:r>
              <a:rPr sz="1100" dirty="0">
                <a:latin typeface="Calibri"/>
                <a:cs typeface="Calibri"/>
              </a:rPr>
              <a:t>e </a:t>
            </a:r>
            <a:r>
              <a:rPr sz="1100" spc="-5" dirty="0">
                <a:latin typeface="Calibri"/>
                <a:cs typeface="Calibri"/>
              </a:rPr>
              <a:t>culturale </a:t>
            </a:r>
            <a:r>
              <a:rPr sz="1100" dirty="0">
                <a:latin typeface="Calibri"/>
                <a:cs typeface="Calibri"/>
              </a:rPr>
              <a:t>della manifestazione è quest’anno </a:t>
            </a:r>
            <a:r>
              <a:rPr sz="1100" spc="-5" dirty="0">
                <a:latin typeface="Calibri"/>
                <a:cs typeface="Calibri"/>
              </a:rPr>
              <a:t>testimoniata </a:t>
            </a:r>
            <a:r>
              <a:rPr sz="1100" dirty="0">
                <a:latin typeface="Calibri"/>
                <a:cs typeface="Calibri"/>
              </a:rPr>
              <a:t>anche </a:t>
            </a:r>
            <a:r>
              <a:rPr sz="1100" spc="-5" dirty="0">
                <a:latin typeface="Calibri"/>
                <a:cs typeface="Calibri"/>
              </a:rPr>
              <a:t>dalla media  </a:t>
            </a:r>
            <a:r>
              <a:rPr sz="1100" dirty="0">
                <a:latin typeface="Calibri"/>
                <a:cs typeface="Calibri"/>
              </a:rPr>
              <a:t>partnership della RAI. </a:t>
            </a:r>
            <a:r>
              <a:rPr sz="1100" spc="-5" dirty="0">
                <a:latin typeface="Calibri"/>
                <a:cs typeface="Calibri"/>
              </a:rPr>
              <a:t>Che </a:t>
            </a:r>
            <a:r>
              <a:rPr sz="1100" dirty="0">
                <a:latin typeface="Calibri"/>
                <a:cs typeface="Calibri"/>
              </a:rPr>
              <a:t>il </a:t>
            </a:r>
            <a:r>
              <a:rPr sz="1100" spc="-5" dirty="0">
                <a:latin typeface="Calibri"/>
                <a:cs typeface="Calibri"/>
              </a:rPr>
              <a:t>servizio pubblico riconosca </a:t>
            </a:r>
            <a:r>
              <a:rPr sz="1100" dirty="0">
                <a:latin typeface="Calibri"/>
                <a:cs typeface="Calibri"/>
              </a:rPr>
              <a:t>il valore </a:t>
            </a:r>
            <a:r>
              <a:rPr sz="1100" spc="-5" dirty="0">
                <a:latin typeface="Calibri"/>
                <a:cs typeface="Calibri"/>
              </a:rPr>
              <a:t>educativo </a:t>
            </a:r>
            <a:r>
              <a:rPr sz="1100" dirty="0">
                <a:latin typeface="Calibri"/>
                <a:cs typeface="Calibri"/>
              </a:rPr>
              <a:t>del </a:t>
            </a:r>
            <a:r>
              <a:rPr sz="1100" spc="-5" dirty="0">
                <a:latin typeface="Calibri"/>
                <a:cs typeface="Calibri"/>
              </a:rPr>
              <a:t>Festival </a:t>
            </a:r>
            <a:r>
              <a:rPr sz="1100" dirty="0">
                <a:latin typeface="Calibri"/>
                <a:cs typeface="Calibri"/>
              </a:rPr>
              <a:t>per i giovani è </a:t>
            </a:r>
            <a:r>
              <a:rPr sz="1100" spc="-5" dirty="0">
                <a:latin typeface="Calibri"/>
                <a:cs typeface="Calibri"/>
              </a:rPr>
              <a:t>un  contributo particolarmente significativo </a:t>
            </a:r>
            <a:r>
              <a:rPr sz="1100" dirty="0">
                <a:latin typeface="Calibri"/>
                <a:cs typeface="Calibri"/>
              </a:rPr>
              <a:t>al </a:t>
            </a:r>
            <a:r>
              <a:rPr sz="1100" spc="-5" dirty="0">
                <a:latin typeface="Calibri"/>
                <a:cs typeface="Calibri"/>
              </a:rPr>
              <a:t>rafforzamento</a:t>
            </a:r>
            <a:r>
              <a:rPr sz="1100" spc="25" dirty="0">
                <a:latin typeface="Calibri"/>
                <a:cs typeface="Calibri"/>
              </a:rPr>
              <a:t> </a:t>
            </a:r>
            <a:r>
              <a:rPr sz="1100" spc="-5" dirty="0">
                <a:latin typeface="Calibri"/>
                <a:cs typeface="Calibri"/>
              </a:rPr>
              <a:t>dell’iniziativa.</a:t>
            </a:r>
            <a:endParaRPr sz="1100">
              <a:latin typeface="Calibri"/>
              <a:cs typeface="Calibri"/>
            </a:endParaRPr>
          </a:p>
        </p:txBody>
      </p:sp>
      <p:sp>
        <p:nvSpPr>
          <p:cNvPr id="4" name="object 4"/>
          <p:cNvSpPr txBox="1"/>
          <p:nvPr/>
        </p:nvSpPr>
        <p:spPr>
          <a:xfrm>
            <a:off x="706627" y="5460618"/>
            <a:ext cx="6148070" cy="2240915"/>
          </a:xfrm>
          <a:prstGeom prst="rect">
            <a:avLst/>
          </a:prstGeom>
        </p:spPr>
        <p:txBody>
          <a:bodyPr vert="horz" wrap="square" lIns="0" tIns="9525" rIns="0" bIns="0" rtlCol="0">
            <a:spAutoFit/>
          </a:bodyPr>
          <a:lstStyle/>
          <a:p>
            <a:pPr marL="12700" marR="7620" algn="just">
              <a:lnSpc>
                <a:spcPct val="101899"/>
              </a:lnSpc>
              <a:spcBef>
                <a:spcPts val="75"/>
              </a:spcBef>
            </a:pPr>
            <a:r>
              <a:rPr sz="1100" spc="-5" dirty="0">
                <a:latin typeface="Calibri"/>
                <a:cs typeface="Calibri"/>
              </a:rPr>
              <a:t>Oltre 80 gli </a:t>
            </a:r>
            <a:r>
              <a:rPr sz="1100" dirty="0">
                <a:latin typeface="Calibri"/>
                <a:cs typeface="Calibri"/>
              </a:rPr>
              <a:t>eventi culturali che </a:t>
            </a:r>
            <a:r>
              <a:rPr sz="1100" spc="-5" dirty="0">
                <a:latin typeface="Calibri"/>
                <a:cs typeface="Calibri"/>
              </a:rPr>
              <a:t>si svolgeranno </a:t>
            </a:r>
            <a:r>
              <a:rPr sz="1100" dirty="0">
                <a:latin typeface="Calibri"/>
                <a:cs typeface="Calibri"/>
              </a:rPr>
              <a:t>in </a:t>
            </a:r>
            <a:r>
              <a:rPr sz="1100" spc="-5" dirty="0">
                <a:latin typeface="Calibri"/>
                <a:cs typeface="Calibri"/>
              </a:rPr>
              <a:t>tutta </a:t>
            </a:r>
            <a:r>
              <a:rPr sz="1100" dirty="0">
                <a:latin typeface="Calibri"/>
                <a:cs typeface="Calibri"/>
              </a:rPr>
              <a:t>la penisola in 60 </a:t>
            </a:r>
            <a:r>
              <a:rPr sz="1100" spc="-5" dirty="0">
                <a:latin typeface="Calibri"/>
                <a:cs typeface="Calibri"/>
              </a:rPr>
              <a:t>città. </a:t>
            </a:r>
            <a:r>
              <a:rPr sz="1100" dirty="0">
                <a:latin typeface="Calibri"/>
                <a:cs typeface="Calibri"/>
              </a:rPr>
              <a:t>I laboratori e le </a:t>
            </a:r>
            <a:r>
              <a:rPr sz="1100" spc="-5" dirty="0">
                <a:latin typeface="Calibri"/>
                <a:cs typeface="Calibri"/>
              </a:rPr>
              <a:t>altre attività  proposte, coordinati dalle banche </a:t>
            </a:r>
            <a:r>
              <a:rPr sz="1100" dirty="0">
                <a:latin typeface="Calibri"/>
                <a:cs typeface="Calibri"/>
              </a:rPr>
              <a:t>con la </a:t>
            </a:r>
            <a:r>
              <a:rPr sz="1100" spc="-5" dirty="0">
                <a:latin typeface="Calibri"/>
                <a:cs typeface="Calibri"/>
              </a:rPr>
              <a:t>collaborazione di scuole, musei, biblioteche </a:t>
            </a:r>
            <a:r>
              <a:rPr sz="1100" dirty="0">
                <a:latin typeface="Calibri"/>
                <a:cs typeface="Calibri"/>
              </a:rPr>
              <a:t>e </a:t>
            </a:r>
            <a:r>
              <a:rPr sz="1100" spc="-5" dirty="0">
                <a:latin typeface="Calibri"/>
                <a:cs typeface="Calibri"/>
              </a:rPr>
              <a:t>operatori </a:t>
            </a:r>
            <a:r>
              <a:rPr sz="1100" dirty="0">
                <a:latin typeface="Calibri"/>
                <a:cs typeface="Calibri"/>
              </a:rPr>
              <a:t>culturali, </a:t>
            </a:r>
            <a:r>
              <a:rPr sz="1100" spc="-5" dirty="0">
                <a:latin typeface="Calibri"/>
                <a:cs typeface="Calibri"/>
              </a:rPr>
              <a:t>si  svilupperanno attorno </a:t>
            </a:r>
            <a:r>
              <a:rPr sz="1100" dirty="0">
                <a:latin typeface="Calibri"/>
                <a:cs typeface="Calibri"/>
              </a:rPr>
              <a:t>ad </a:t>
            </a:r>
            <a:r>
              <a:rPr sz="1100" spc="-5" dirty="0">
                <a:latin typeface="Calibri"/>
                <a:cs typeface="Calibri"/>
              </a:rPr>
              <a:t>un unico </a:t>
            </a:r>
            <a:r>
              <a:rPr sz="1100" dirty="0">
                <a:latin typeface="Calibri"/>
                <a:cs typeface="Calibri"/>
              </a:rPr>
              <a:t>tema ispiratore, declinato </a:t>
            </a:r>
            <a:r>
              <a:rPr sz="1100" spc="-5" dirty="0">
                <a:latin typeface="Calibri"/>
                <a:cs typeface="Calibri"/>
              </a:rPr>
              <a:t>da </a:t>
            </a:r>
            <a:r>
              <a:rPr sz="1100" dirty="0">
                <a:latin typeface="Calibri"/>
                <a:cs typeface="Calibri"/>
              </a:rPr>
              <a:t>ciascuna </a:t>
            </a:r>
            <a:r>
              <a:rPr sz="1100" spc="-5" dirty="0">
                <a:latin typeface="Calibri"/>
                <a:cs typeface="Calibri"/>
              </a:rPr>
              <a:t>realtà </a:t>
            </a:r>
            <a:r>
              <a:rPr sz="1100" dirty="0">
                <a:latin typeface="Calibri"/>
                <a:cs typeface="Calibri"/>
              </a:rPr>
              <a:t>con </a:t>
            </a:r>
            <a:r>
              <a:rPr sz="1100" spc="-5" dirty="0">
                <a:latin typeface="Calibri"/>
                <a:cs typeface="Calibri"/>
              </a:rPr>
              <a:t>strumenti diversi </a:t>
            </a:r>
            <a:r>
              <a:rPr sz="1100" dirty="0">
                <a:latin typeface="Calibri"/>
                <a:cs typeface="Calibri"/>
              </a:rPr>
              <a:t>e </a:t>
            </a:r>
            <a:r>
              <a:rPr sz="1100" spc="-5" dirty="0">
                <a:latin typeface="Calibri"/>
                <a:cs typeface="Calibri"/>
              </a:rPr>
              <a:t>da  punti di </a:t>
            </a:r>
            <a:r>
              <a:rPr sz="1100" dirty="0">
                <a:latin typeface="Calibri"/>
                <a:cs typeface="Calibri"/>
              </a:rPr>
              <a:t>vista </a:t>
            </a:r>
            <a:r>
              <a:rPr sz="1100" spc="-5" dirty="0">
                <a:latin typeface="Calibri"/>
                <a:cs typeface="Calibri"/>
              </a:rPr>
              <a:t>differenti, </a:t>
            </a:r>
            <a:r>
              <a:rPr sz="1100" dirty="0">
                <a:latin typeface="Calibri"/>
                <a:cs typeface="Calibri"/>
              </a:rPr>
              <a:t>alla luce </a:t>
            </a:r>
            <a:r>
              <a:rPr sz="1100" spc="-5" dirty="0">
                <a:latin typeface="Calibri"/>
                <a:cs typeface="Calibri"/>
              </a:rPr>
              <a:t>delle proprie specificità </a:t>
            </a:r>
            <a:r>
              <a:rPr sz="1100" dirty="0">
                <a:latin typeface="Calibri"/>
                <a:cs typeface="Calibri"/>
              </a:rPr>
              <a:t>e </a:t>
            </a:r>
            <a:r>
              <a:rPr sz="1100" spc="-5" dirty="0">
                <a:latin typeface="Calibri"/>
                <a:cs typeface="Calibri"/>
              </a:rPr>
              <a:t>di </a:t>
            </a:r>
            <a:r>
              <a:rPr sz="1100" dirty="0">
                <a:latin typeface="Calibri"/>
                <a:cs typeface="Calibri"/>
              </a:rPr>
              <a:t>quelle </a:t>
            </a:r>
            <a:r>
              <a:rPr sz="1100" spc="-5" dirty="0">
                <a:latin typeface="Calibri"/>
                <a:cs typeface="Calibri"/>
              </a:rPr>
              <a:t>del territorio </a:t>
            </a:r>
            <a:r>
              <a:rPr sz="1100" spc="-10" dirty="0">
                <a:latin typeface="Calibri"/>
                <a:cs typeface="Calibri"/>
              </a:rPr>
              <a:t>di</a:t>
            </a:r>
            <a:r>
              <a:rPr sz="1100" spc="50" dirty="0">
                <a:latin typeface="Calibri"/>
                <a:cs typeface="Calibri"/>
              </a:rPr>
              <a:t> </a:t>
            </a:r>
            <a:r>
              <a:rPr sz="1100" dirty="0">
                <a:latin typeface="Calibri"/>
                <a:cs typeface="Calibri"/>
              </a:rPr>
              <a:t>appartenenza.</a:t>
            </a:r>
            <a:endParaRPr sz="1100">
              <a:latin typeface="Calibri"/>
              <a:cs typeface="Calibri"/>
            </a:endParaRPr>
          </a:p>
          <a:p>
            <a:pPr marL="12700" marR="5080" algn="just">
              <a:lnSpc>
                <a:spcPct val="101699"/>
              </a:lnSpc>
              <a:spcBef>
                <a:spcPts val="5"/>
              </a:spcBef>
            </a:pPr>
            <a:r>
              <a:rPr sz="1100" dirty="0">
                <a:latin typeface="Calibri"/>
                <a:cs typeface="Calibri"/>
              </a:rPr>
              <a:t>Per </a:t>
            </a:r>
            <a:r>
              <a:rPr sz="1100" spc="-5" dirty="0">
                <a:latin typeface="Calibri"/>
                <a:cs typeface="Calibri"/>
              </a:rPr>
              <a:t>questa seconda edizione </a:t>
            </a:r>
            <a:r>
              <a:rPr sz="1100" dirty="0">
                <a:latin typeface="Calibri"/>
                <a:cs typeface="Calibri"/>
              </a:rPr>
              <a:t>del </a:t>
            </a:r>
            <a:r>
              <a:rPr sz="1100" spc="-5" dirty="0">
                <a:latin typeface="Calibri"/>
                <a:cs typeface="Calibri"/>
              </a:rPr>
              <a:t>Festival </a:t>
            </a:r>
            <a:r>
              <a:rPr sz="1100" dirty="0">
                <a:latin typeface="Calibri"/>
                <a:cs typeface="Calibri"/>
              </a:rPr>
              <a:t>è </a:t>
            </a:r>
            <a:r>
              <a:rPr sz="1100" spc="-5" dirty="0">
                <a:latin typeface="Calibri"/>
                <a:cs typeface="Calibri"/>
              </a:rPr>
              <a:t>stato scelto come </a:t>
            </a:r>
            <a:r>
              <a:rPr sz="1100" spc="-10" dirty="0">
                <a:latin typeface="Calibri"/>
                <a:cs typeface="Calibri"/>
              </a:rPr>
              <a:t>filo </a:t>
            </a:r>
            <a:r>
              <a:rPr sz="1100" spc="-5" dirty="0">
                <a:latin typeface="Calibri"/>
                <a:cs typeface="Calibri"/>
              </a:rPr>
              <a:t>conduttore ideale di tutte </a:t>
            </a:r>
            <a:r>
              <a:rPr sz="1100" dirty="0">
                <a:latin typeface="Calibri"/>
                <a:cs typeface="Calibri"/>
              </a:rPr>
              <a:t>le </a:t>
            </a:r>
            <a:r>
              <a:rPr sz="1100" spc="-5" dirty="0">
                <a:latin typeface="Calibri"/>
                <a:cs typeface="Calibri"/>
              </a:rPr>
              <a:t>iniziative  “L’alfabeto </a:t>
            </a:r>
            <a:r>
              <a:rPr sz="1100" dirty="0">
                <a:latin typeface="Calibri"/>
                <a:cs typeface="Calibri"/>
              </a:rPr>
              <a:t>del </a:t>
            </a:r>
            <a:r>
              <a:rPr sz="1100" spc="-5" dirty="0">
                <a:latin typeface="Calibri"/>
                <a:cs typeface="Calibri"/>
              </a:rPr>
              <a:t>Mondo”. Trarre ispirazione dalla natura, dall’opera dell’uomo </a:t>
            </a:r>
            <a:r>
              <a:rPr sz="1100" dirty="0">
                <a:latin typeface="Calibri"/>
                <a:cs typeface="Calibri"/>
              </a:rPr>
              <a:t>e </a:t>
            </a:r>
            <a:r>
              <a:rPr sz="1100" spc="-5" dirty="0">
                <a:latin typeface="Calibri"/>
                <a:cs typeface="Calibri"/>
              </a:rPr>
              <a:t>dalle </a:t>
            </a:r>
            <a:r>
              <a:rPr sz="1100" dirty="0">
                <a:latin typeface="Calibri"/>
                <a:cs typeface="Calibri"/>
              </a:rPr>
              <a:t>proprie </a:t>
            </a:r>
            <a:r>
              <a:rPr sz="1100" spc="-5" dirty="0">
                <a:latin typeface="Calibri"/>
                <a:cs typeface="Calibri"/>
              </a:rPr>
              <a:t>emozioni,  </a:t>
            </a:r>
            <a:r>
              <a:rPr sz="1100" dirty="0">
                <a:latin typeface="Calibri"/>
                <a:cs typeface="Calibri"/>
              </a:rPr>
              <a:t>imparare a </a:t>
            </a:r>
            <a:r>
              <a:rPr sz="1100" spc="-5" dirty="0">
                <a:latin typeface="Calibri"/>
                <a:cs typeface="Calibri"/>
              </a:rPr>
              <a:t>riconoscere </a:t>
            </a:r>
            <a:r>
              <a:rPr sz="1100" dirty="0">
                <a:latin typeface="Calibri"/>
                <a:cs typeface="Calibri"/>
              </a:rPr>
              <a:t>e a leggere i </a:t>
            </a:r>
            <a:r>
              <a:rPr sz="1100" spc="-5" dirty="0">
                <a:latin typeface="Calibri"/>
                <a:cs typeface="Calibri"/>
              </a:rPr>
              <a:t>segni intorno </a:t>
            </a:r>
            <a:r>
              <a:rPr sz="1100" dirty="0">
                <a:latin typeface="Calibri"/>
                <a:cs typeface="Calibri"/>
              </a:rPr>
              <a:t>a </a:t>
            </a:r>
            <a:r>
              <a:rPr sz="1100" spc="-10" dirty="0">
                <a:latin typeface="Calibri"/>
                <a:cs typeface="Calibri"/>
              </a:rPr>
              <a:t>noi, </a:t>
            </a:r>
            <a:r>
              <a:rPr sz="1100" spc="-5" dirty="0">
                <a:latin typeface="Calibri"/>
                <a:cs typeface="Calibri"/>
              </a:rPr>
              <a:t>spostare </a:t>
            </a:r>
            <a:r>
              <a:rPr sz="1100" dirty="0">
                <a:latin typeface="Calibri"/>
                <a:cs typeface="Calibri"/>
              </a:rPr>
              <a:t>il </a:t>
            </a:r>
            <a:r>
              <a:rPr sz="1100" spc="-5" dirty="0">
                <a:latin typeface="Calibri"/>
                <a:cs typeface="Calibri"/>
              </a:rPr>
              <a:t>punto d’osservazione </a:t>
            </a:r>
            <a:r>
              <a:rPr sz="1100" dirty="0">
                <a:latin typeface="Calibri"/>
                <a:cs typeface="Calibri"/>
              </a:rPr>
              <a:t>e </a:t>
            </a:r>
            <a:r>
              <a:rPr sz="1100" spc="-5" dirty="0">
                <a:latin typeface="Calibri"/>
                <a:cs typeface="Calibri"/>
              </a:rPr>
              <a:t>reinterpretare </a:t>
            </a:r>
            <a:r>
              <a:rPr sz="1100" dirty="0">
                <a:latin typeface="Calibri"/>
                <a:cs typeface="Calibri"/>
              </a:rPr>
              <a:t>le  </a:t>
            </a:r>
            <a:r>
              <a:rPr sz="1100" spc="-5" dirty="0">
                <a:latin typeface="Calibri"/>
                <a:cs typeface="Calibri"/>
              </a:rPr>
              <a:t>situazioni </a:t>
            </a:r>
            <a:r>
              <a:rPr sz="1100" dirty="0">
                <a:latin typeface="Calibri"/>
                <a:cs typeface="Calibri"/>
              </a:rPr>
              <a:t>e i </a:t>
            </a:r>
            <a:r>
              <a:rPr sz="1100" spc="-5" dirty="0">
                <a:latin typeface="Calibri"/>
                <a:cs typeface="Calibri"/>
              </a:rPr>
              <a:t>loro significati, </a:t>
            </a:r>
            <a:r>
              <a:rPr sz="1100" dirty="0">
                <a:latin typeface="Calibri"/>
                <a:cs typeface="Calibri"/>
              </a:rPr>
              <a:t>capire </a:t>
            </a:r>
            <a:r>
              <a:rPr sz="1100" spc="-5" dirty="0">
                <a:latin typeface="Calibri"/>
                <a:cs typeface="Calibri"/>
              </a:rPr>
              <a:t>come </a:t>
            </a:r>
            <a:r>
              <a:rPr sz="1100" dirty="0">
                <a:latin typeface="Calibri"/>
                <a:cs typeface="Calibri"/>
              </a:rPr>
              <a:t>nasce il </a:t>
            </a:r>
            <a:r>
              <a:rPr sz="1100" spc="-5" dirty="0">
                <a:latin typeface="Calibri"/>
                <a:cs typeface="Calibri"/>
              </a:rPr>
              <a:t>racconto, come si forma </a:t>
            </a:r>
            <a:r>
              <a:rPr sz="1100" dirty="0">
                <a:latin typeface="Calibri"/>
                <a:cs typeface="Calibri"/>
              </a:rPr>
              <a:t>e con </a:t>
            </a:r>
            <a:r>
              <a:rPr sz="1100" spc="-5" dirty="0">
                <a:latin typeface="Calibri"/>
                <a:cs typeface="Calibri"/>
              </a:rPr>
              <a:t>quali linguaggi </a:t>
            </a:r>
            <a:r>
              <a:rPr sz="1100" dirty="0">
                <a:latin typeface="Calibri"/>
                <a:cs typeface="Calibri"/>
              </a:rPr>
              <a:t>e </a:t>
            </a:r>
            <a:r>
              <a:rPr sz="1100" spc="-5" dirty="0">
                <a:latin typeface="Calibri"/>
                <a:cs typeface="Calibri"/>
              </a:rPr>
              <a:t>strumenti  si può declinare, condividerlo </a:t>
            </a:r>
            <a:r>
              <a:rPr sz="1100" dirty="0">
                <a:latin typeface="Calibri"/>
                <a:cs typeface="Calibri"/>
              </a:rPr>
              <a:t>per </a:t>
            </a:r>
            <a:r>
              <a:rPr sz="1100" spc="-5" dirty="0">
                <a:latin typeface="Calibri"/>
                <a:cs typeface="Calibri"/>
              </a:rPr>
              <a:t>generare poi altre infinite narrazioni, ecco </a:t>
            </a:r>
            <a:r>
              <a:rPr sz="1100" spc="-10" dirty="0">
                <a:latin typeface="Calibri"/>
                <a:cs typeface="Calibri"/>
              </a:rPr>
              <a:t>la sfida </a:t>
            </a:r>
            <a:r>
              <a:rPr sz="1100" spc="-5" dirty="0">
                <a:latin typeface="Calibri"/>
                <a:cs typeface="Calibri"/>
              </a:rPr>
              <a:t>di quest’anno. </a:t>
            </a:r>
            <a:r>
              <a:rPr sz="1100" dirty="0">
                <a:latin typeface="Calibri"/>
                <a:cs typeface="Calibri"/>
              </a:rPr>
              <a:t>Un </a:t>
            </a:r>
            <a:r>
              <a:rPr sz="1100" spc="-5" dirty="0">
                <a:latin typeface="Calibri"/>
                <a:cs typeface="Calibri"/>
              </a:rPr>
              <a:t>tema  estremamente attuale </a:t>
            </a:r>
            <a:r>
              <a:rPr sz="1100" spc="-10" dirty="0">
                <a:latin typeface="Calibri"/>
                <a:cs typeface="Calibri"/>
              </a:rPr>
              <a:t>se si </a:t>
            </a:r>
            <a:r>
              <a:rPr sz="1100" spc="-5" dirty="0">
                <a:latin typeface="Calibri"/>
                <a:cs typeface="Calibri"/>
              </a:rPr>
              <a:t>considera </a:t>
            </a:r>
            <a:r>
              <a:rPr sz="1100" dirty="0">
                <a:latin typeface="Calibri"/>
                <a:cs typeface="Calibri"/>
              </a:rPr>
              <a:t>che, anche </a:t>
            </a:r>
            <a:r>
              <a:rPr sz="1100" spc="-5" dirty="0">
                <a:latin typeface="Calibri"/>
                <a:cs typeface="Calibri"/>
              </a:rPr>
              <a:t>grazie </a:t>
            </a:r>
            <a:r>
              <a:rPr sz="1100" dirty="0">
                <a:latin typeface="Calibri"/>
                <a:cs typeface="Calibri"/>
              </a:rPr>
              <a:t>alle </a:t>
            </a:r>
            <a:r>
              <a:rPr sz="1100" spc="-5" dirty="0">
                <a:latin typeface="Calibri"/>
                <a:cs typeface="Calibri"/>
              </a:rPr>
              <a:t>nuove tecnologie, </a:t>
            </a:r>
            <a:r>
              <a:rPr sz="1100" dirty="0">
                <a:latin typeface="Calibri"/>
                <a:cs typeface="Calibri"/>
              </a:rPr>
              <a:t>raccontare e raccontarsi è  oggi un’attività che ci coinvolge </a:t>
            </a:r>
            <a:r>
              <a:rPr sz="1100" spc="-5" dirty="0">
                <a:latin typeface="Calibri"/>
                <a:cs typeface="Calibri"/>
              </a:rPr>
              <a:t>sempre più. </a:t>
            </a:r>
            <a:r>
              <a:rPr sz="1100" dirty="0">
                <a:latin typeface="Calibri"/>
                <a:cs typeface="Calibri"/>
              </a:rPr>
              <a:t>La </a:t>
            </a:r>
            <a:r>
              <a:rPr sz="1100" spc="-5" dirty="0">
                <a:latin typeface="Calibri"/>
                <a:cs typeface="Calibri"/>
              </a:rPr>
              <a:t>proposta </a:t>
            </a:r>
            <a:r>
              <a:rPr sz="1100" dirty="0">
                <a:latin typeface="Calibri"/>
                <a:cs typeface="Calibri"/>
              </a:rPr>
              <a:t>del </a:t>
            </a:r>
            <a:r>
              <a:rPr sz="1100" spc="-5" dirty="0">
                <a:latin typeface="Calibri"/>
                <a:cs typeface="Calibri"/>
              </a:rPr>
              <a:t>Festival </a:t>
            </a:r>
            <a:r>
              <a:rPr sz="1100" dirty="0">
                <a:latin typeface="Calibri"/>
                <a:cs typeface="Calibri"/>
              </a:rPr>
              <a:t>è </a:t>
            </a:r>
            <a:r>
              <a:rPr sz="1100" spc="-5" dirty="0">
                <a:latin typeface="Calibri"/>
                <a:cs typeface="Calibri"/>
              </a:rPr>
              <a:t>quindi </a:t>
            </a:r>
            <a:r>
              <a:rPr sz="1100" dirty="0">
                <a:latin typeface="Calibri"/>
                <a:cs typeface="Calibri"/>
              </a:rPr>
              <a:t>quella </a:t>
            </a:r>
            <a:r>
              <a:rPr sz="1100" spc="-5" dirty="0">
                <a:latin typeface="Calibri"/>
                <a:cs typeface="Calibri"/>
              </a:rPr>
              <a:t>di </a:t>
            </a:r>
            <a:r>
              <a:rPr sz="1100" dirty="0">
                <a:latin typeface="Calibri"/>
                <a:cs typeface="Calibri"/>
              </a:rPr>
              <a:t>creare dei percorsi  per </a:t>
            </a:r>
            <a:r>
              <a:rPr sz="1100" spc="-5" dirty="0">
                <a:latin typeface="Calibri"/>
                <a:cs typeface="Calibri"/>
              </a:rPr>
              <a:t>stimolare un approccio consapevole, </a:t>
            </a:r>
            <a:r>
              <a:rPr sz="1100" dirty="0">
                <a:latin typeface="Calibri"/>
                <a:cs typeface="Calibri"/>
              </a:rPr>
              <a:t>pur </a:t>
            </a:r>
            <a:r>
              <a:rPr sz="1100" spc="-5" dirty="0">
                <a:latin typeface="Calibri"/>
                <a:cs typeface="Calibri"/>
              </a:rPr>
              <a:t>rispettando </a:t>
            </a:r>
            <a:r>
              <a:rPr sz="1100" dirty="0">
                <a:latin typeface="Calibri"/>
                <a:cs typeface="Calibri"/>
              </a:rPr>
              <a:t>la </a:t>
            </a:r>
            <a:r>
              <a:rPr sz="1100" spc="-5" dirty="0">
                <a:latin typeface="Calibri"/>
                <a:cs typeface="Calibri"/>
              </a:rPr>
              <a:t>massima </a:t>
            </a:r>
            <a:r>
              <a:rPr sz="1100" dirty="0">
                <a:latin typeface="Calibri"/>
                <a:cs typeface="Calibri"/>
              </a:rPr>
              <a:t>libertà </a:t>
            </a:r>
            <a:r>
              <a:rPr sz="1100" spc="-5" dirty="0">
                <a:latin typeface="Calibri"/>
                <a:cs typeface="Calibri"/>
              </a:rPr>
              <a:t>espressiva </a:t>
            </a:r>
            <a:r>
              <a:rPr sz="1100" dirty="0">
                <a:latin typeface="Calibri"/>
                <a:cs typeface="Calibri"/>
              </a:rPr>
              <a:t>dei </a:t>
            </a:r>
            <a:r>
              <a:rPr sz="1100" spc="-5" dirty="0">
                <a:latin typeface="Calibri"/>
                <a:cs typeface="Calibri"/>
              </a:rPr>
              <a:t>bambini </a:t>
            </a:r>
            <a:r>
              <a:rPr sz="1100" dirty="0">
                <a:latin typeface="Calibri"/>
                <a:cs typeface="Calibri"/>
              </a:rPr>
              <a:t>e </a:t>
            </a:r>
            <a:r>
              <a:rPr sz="1100" spc="-5" dirty="0">
                <a:latin typeface="Calibri"/>
                <a:cs typeface="Calibri"/>
              </a:rPr>
              <a:t>dei  ragazzi.</a:t>
            </a:r>
            <a:endParaRPr sz="1100">
              <a:latin typeface="Calibri"/>
              <a:cs typeface="Calibri"/>
            </a:endParaRPr>
          </a:p>
        </p:txBody>
      </p:sp>
      <p:sp>
        <p:nvSpPr>
          <p:cNvPr id="5" name="object 5"/>
          <p:cNvSpPr/>
          <p:nvPr/>
        </p:nvSpPr>
        <p:spPr>
          <a:xfrm>
            <a:off x="2442574" y="4274980"/>
            <a:ext cx="2792071" cy="99380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723514" y="7734300"/>
            <a:ext cx="2047875" cy="249110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616585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554729">
              <a:lnSpc>
                <a:spcPts val="1839"/>
              </a:lnSpc>
            </a:pPr>
            <a:r>
              <a:rPr sz="1600" b="1" spc="-5" dirty="0">
                <a:latin typeface="Arial"/>
                <a:cs typeface="Arial"/>
              </a:rPr>
              <a:t>Ilgazzettinovesuviano.com  11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930"/>
              </a:spcBef>
            </a:pPr>
            <a:r>
              <a:rPr sz="1100" dirty="0">
                <a:latin typeface="Calibri"/>
                <a:cs typeface="Calibri"/>
              </a:rPr>
              <a:t>Due </a:t>
            </a:r>
            <a:r>
              <a:rPr sz="1100" spc="-5" dirty="0">
                <a:latin typeface="Calibri"/>
                <a:cs typeface="Calibri"/>
              </a:rPr>
              <a:t>avvenimenti quest’anno affiancheranno </a:t>
            </a:r>
            <a:r>
              <a:rPr sz="1100" dirty="0">
                <a:latin typeface="Calibri"/>
                <a:cs typeface="Calibri"/>
              </a:rPr>
              <a:t>il</a:t>
            </a:r>
            <a:r>
              <a:rPr sz="1100" spc="30" dirty="0">
                <a:latin typeface="Calibri"/>
                <a:cs typeface="Calibri"/>
              </a:rPr>
              <a:t> </a:t>
            </a:r>
            <a:r>
              <a:rPr sz="1100" spc="-5" dirty="0">
                <a:latin typeface="Calibri"/>
                <a:cs typeface="Calibri"/>
              </a:rPr>
              <a:t>Festival.</a:t>
            </a:r>
            <a:endParaRPr sz="1100">
              <a:latin typeface="Calibri"/>
              <a:cs typeface="Calibri"/>
            </a:endParaRPr>
          </a:p>
          <a:p>
            <a:pPr>
              <a:lnSpc>
                <a:spcPct val="100000"/>
              </a:lnSpc>
              <a:spcBef>
                <a:spcPts val="10"/>
              </a:spcBef>
            </a:pPr>
            <a:endParaRPr sz="1200">
              <a:latin typeface="Times New Roman"/>
              <a:cs typeface="Times New Roman"/>
            </a:endParaRPr>
          </a:p>
          <a:p>
            <a:pPr marL="12700" marR="5715" algn="just">
              <a:lnSpc>
                <a:spcPct val="101800"/>
              </a:lnSpc>
            </a:pPr>
            <a:r>
              <a:rPr sz="1100" dirty="0">
                <a:latin typeface="Calibri"/>
                <a:cs typeface="Calibri"/>
              </a:rPr>
              <a:t>“WWW – KnoW the </a:t>
            </a:r>
            <a:r>
              <a:rPr sz="1100" spc="-5" dirty="0">
                <a:latin typeface="Calibri"/>
                <a:cs typeface="Calibri"/>
              </a:rPr>
              <a:t>World </a:t>
            </a:r>
            <a:r>
              <a:rPr sz="1100" dirty="0">
                <a:latin typeface="Calibri"/>
                <a:cs typeface="Calibri"/>
              </a:rPr>
              <a:t>with </a:t>
            </a:r>
            <a:r>
              <a:rPr sz="1100" spc="-5" dirty="0">
                <a:latin typeface="Calibri"/>
                <a:cs typeface="Calibri"/>
              </a:rPr>
              <a:t>Words” si terrà nel </a:t>
            </a:r>
            <a:r>
              <a:rPr sz="1100" dirty="0">
                <a:latin typeface="Calibri"/>
                <a:cs typeface="Calibri"/>
              </a:rPr>
              <a:t>giorno </a:t>
            </a:r>
            <a:r>
              <a:rPr sz="1100" spc="-5" dirty="0">
                <a:latin typeface="Calibri"/>
                <a:cs typeface="Calibri"/>
              </a:rPr>
              <a:t>di </a:t>
            </a:r>
            <a:r>
              <a:rPr sz="1100" dirty="0">
                <a:latin typeface="Calibri"/>
                <a:cs typeface="Calibri"/>
              </a:rPr>
              <a:t>apertura del </a:t>
            </a:r>
            <a:r>
              <a:rPr sz="1100" spc="-5" dirty="0">
                <a:latin typeface="Calibri"/>
                <a:cs typeface="Calibri"/>
              </a:rPr>
              <a:t>Festival, </a:t>
            </a:r>
            <a:r>
              <a:rPr sz="1100" dirty="0">
                <a:latin typeface="Calibri"/>
                <a:cs typeface="Calibri"/>
              </a:rPr>
              <a:t>lunedì </a:t>
            </a:r>
            <a:r>
              <a:rPr sz="1100" spc="-5" dirty="0">
                <a:latin typeface="Calibri"/>
                <a:cs typeface="Calibri"/>
              </a:rPr>
              <a:t>16 </a:t>
            </a:r>
            <a:r>
              <a:rPr sz="1100" dirty="0">
                <a:latin typeface="Calibri"/>
                <a:cs typeface="Calibri"/>
              </a:rPr>
              <a:t>marzo a  Napoli. Presso il </a:t>
            </a:r>
            <a:r>
              <a:rPr sz="1100" spc="-5" dirty="0">
                <a:latin typeface="Calibri"/>
                <a:cs typeface="Calibri"/>
              </a:rPr>
              <a:t>Museo </a:t>
            </a:r>
            <a:r>
              <a:rPr sz="1100" dirty="0">
                <a:latin typeface="Calibri"/>
                <a:cs typeface="Calibri"/>
              </a:rPr>
              <a:t>d’Arte </a:t>
            </a:r>
            <a:r>
              <a:rPr sz="1100" spc="-5" dirty="0">
                <a:latin typeface="Calibri"/>
                <a:cs typeface="Calibri"/>
              </a:rPr>
              <a:t>contemporanea Donnaregina (MADRE), un </a:t>
            </a:r>
            <a:r>
              <a:rPr sz="1100" dirty="0">
                <a:latin typeface="Calibri"/>
                <a:cs typeface="Calibri"/>
              </a:rPr>
              <a:t>evento per </a:t>
            </a:r>
            <a:r>
              <a:rPr sz="1100" spc="-5" dirty="0">
                <a:latin typeface="Calibri"/>
                <a:cs typeface="Calibri"/>
              </a:rPr>
              <a:t>ragazzi </a:t>
            </a:r>
            <a:r>
              <a:rPr sz="1100" dirty="0">
                <a:latin typeface="Calibri"/>
                <a:cs typeface="Calibri"/>
              </a:rPr>
              <a:t>a cura del  </a:t>
            </a:r>
            <a:r>
              <a:rPr sz="1100" spc="-5" dirty="0">
                <a:latin typeface="Calibri"/>
                <a:cs typeface="Calibri"/>
              </a:rPr>
              <a:t>Dipartimento Educazione Castello di Rivoli Museo d’Arte Contemporanea </a:t>
            </a:r>
            <a:r>
              <a:rPr sz="1100" dirty="0">
                <a:latin typeface="Calibri"/>
                <a:cs typeface="Calibri"/>
              </a:rPr>
              <a:t>in </a:t>
            </a:r>
            <a:r>
              <a:rPr sz="1100" spc="-5" dirty="0">
                <a:latin typeface="Calibri"/>
                <a:cs typeface="Calibri"/>
              </a:rPr>
              <a:t>collaborazione </a:t>
            </a:r>
            <a:r>
              <a:rPr sz="1100" dirty="0">
                <a:latin typeface="Calibri"/>
                <a:cs typeface="Calibri"/>
              </a:rPr>
              <a:t>con </a:t>
            </a:r>
            <a:r>
              <a:rPr sz="1100" spc="-5" dirty="0">
                <a:latin typeface="Calibri"/>
                <a:cs typeface="Calibri"/>
              </a:rPr>
              <a:t>MADRE, </a:t>
            </a:r>
            <a:r>
              <a:rPr sz="1100" dirty="0">
                <a:latin typeface="Calibri"/>
                <a:cs typeface="Calibri"/>
              </a:rPr>
              <a:t>e  </a:t>
            </a:r>
            <a:r>
              <a:rPr sz="1100" spc="-5" dirty="0">
                <a:latin typeface="Calibri"/>
                <a:cs typeface="Calibri"/>
              </a:rPr>
              <a:t>Cittadellarte Fondazione Pistoletto. </a:t>
            </a:r>
            <a:r>
              <a:rPr sz="1100" dirty="0">
                <a:latin typeface="Calibri"/>
                <a:cs typeface="Calibri"/>
              </a:rPr>
              <a:t>Un </a:t>
            </a:r>
            <a:r>
              <a:rPr sz="1100" spc="-5" dirty="0">
                <a:latin typeface="Calibri"/>
                <a:cs typeface="Calibri"/>
              </a:rPr>
              <a:t>esempio della forza </a:t>
            </a:r>
            <a:r>
              <a:rPr sz="1100" dirty="0">
                <a:latin typeface="Calibri"/>
                <a:cs typeface="Calibri"/>
              </a:rPr>
              <a:t>del </a:t>
            </a:r>
            <a:r>
              <a:rPr sz="1100" spc="-5" dirty="0">
                <a:latin typeface="Calibri"/>
                <a:cs typeface="Calibri"/>
              </a:rPr>
              <a:t>network tra musei, </a:t>
            </a:r>
            <a:r>
              <a:rPr sz="1100" dirty="0">
                <a:latin typeface="Calibri"/>
                <a:cs typeface="Calibri"/>
              </a:rPr>
              <a:t>istituzioni culturali e  banche </a:t>
            </a:r>
            <a:r>
              <a:rPr sz="1100" spc="-5" dirty="0">
                <a:latin typeface="Calibri"/>
                <a:cs typeface="Calibri"/>
              </a:rPr>
              <a:t>accomunati da progetti </a:t>
            </a:r>
            <a:r>
              <a:rPr sz="1100" dirty="0">
                <a:latin typeface="Calibri"/>
                <a:cs typeface="Calibri"/>
              </a:rPr>
              <a:t>e </a:t>
            </a:r>
            <a:r>
              <a:rPr sz="1100" spc="-5" dirty="0">
                <a:latin typeface="Calibri"/>
                <a:cs typeface="Calibri"/>
              </a:rPr>
              <a:t>visioni condivisi nel </a:t>
            </a:r>
            <a:r>
              <a:rPr sz="1100" dirty="0">
                <a:latin typeface="Calibri"/>
                <a:cs typeface="Calibri"/>
              </a:rPr>
              <a:t>tempo, capacità </a:t>
            </a:r>
            <a:r>
              <a:rPr sz="1100" spc="-5" dirty="0">
                <a:latin typeface="Calibri"/>
                <a:cs typeface="Calibri"/>
              </a:rPr>
              <a:t>di sinergia </a:t>
            </a:r>
            <a:r>
              <a:rPr sz="1100" dirty="0">
                <a:latin typeface="Calibri"/>
                <a:cs typeface="Calibri"/>
              </a:rPr>
              <a:t>che il </a:t>
            </a:r>
            <a:r>
              <a:rPr sz="1100" spc="-5" dirty="0">
                <a:latin typeface="Calibri"/>
                <a:cs typeface="Calibri"/>
              </a:rPr>
              <a:t>Festival </a:t>
            </a:r>
            <a:r>
              <a:rPr sz="1100" dirty="0">
                <a:latin typeface="Calibri"/>
                <a:cs typeface="Calibri"/>
              </a:rPr>
              <a:t>della </a:t>
            </a:r>
            <a:r>
              <a:rPr sz="1100" spc="-5" dirty="0">
                <a:latin typeface="Calibri"/>
                <a:cs typeface="Calibri"/>
              </a:rPr>
              <a:t>Cultura  Creativa incentiva.</a:t>
            </a:r>
            <a:endParaRPr sz="1100">
              <a:latin typeface="Calibri"/>
              <a:cs typeface="Calibri"/>
            </a:endParaRPr>
          </a:p>
          <a:p>
            <a:pPr>
              <a:lnSpc>
                <a:spcPct val="100000"/>
              </a:lnSpc>
              <a:spcBef>
                <a:spcPts val="15"/>
              </a:spcBef>
            </a:pPr>
            <a:endParaRPr sz="1200">
              <a:latin typeface="Times New Roman"/>
              <a:cs typeface="Times New Roman"/>
            </a:endParaRPr>
          </a:p>
          <a:p>
            <a:pPr marL="12700" marR="5080" algn="just">
              <a:lnSpc>
                <a:spcPct val="101800"/>
              </a:lnSpc>
            </a:pPr>
            <a:r>
              <a:rPr sz="1100" spc="-5" dirty="0">
                <a:latin typeface="Calibri"/>
                <a:cs typeface="Calibri"/>
              </a:rPr>
              <a:t>Venerdì </a:t>
            </a:r>
            <a:r>
              <a:rPr sz="1100" dirty="0">
                <a:latin typeface="Calibri"/>
                <a:cs typeface="Calibri"/>
              </a:rPr>
              <a:t>20 marzo a </a:t>
            </a:r>
            <a:r>
              <a:rPr sz="1100" spc="-10" dirty="0">
                <a:latin typeface="Calibri"/>
                <a:cs typeface="Calibri"/>
              </a:rPr>
              <a:t>Roma </a:t>
            </a:r>
            <a:r>
              <a:rPr sz="1100" dirty="0">
                <a:latin typeface="Calibri"/>
                <a:cs typeface="Calibri"/>
              </a:rPr>
              <a:t>presso </a:t>
            </a:r>
            <a:r>
              <a:rPr sz="1100" spc="5" dirty="0">
                <a:latin typeface="Calibri"/>
                <a:cs typeface="Calibri"/>
              </a:rPr>
              <a:t>la </a:t>
            </a:r>
            <a:r>
              <a:rPr sz="1100" spc="-5" dirty="0">
                <a:latin typeface="Calibri"/>
                <a:cs typeface="Calibri"/>
              </a:rPr>
              <a:t>sede dell’Abi, </a:t>
            </a:r>
            <a:r>
              <a:rPr sz="1100" dirty="0">
                <a:latin typeface="Calibri"/>
                <a:cs typeface="Calibri"/>
              </a:rPr>
              <a:t>le antiche </a:t>
            </a:r>
            <a:r>
              <a:rPr sz="1100" spc="-5" dirty="0">
                <a:latin typeface="Calibri"/>
                <a:cs typeface="Calibri"/>
              </a:rPr>
              <a:t>Scuderie di Palazzo </a:t>
            </a:r>
            <a:r>
              <a:rPr sz="1100" dirty="0">
                <a:latin typeface="Calibri"/>
                <a:cs typeface="Calibri"/>
              </a:rPr>
              <a:t>Altieri </a:t>
            </a:r>
            <a:r>
              <a:rPr sz="1100" spc="-5" dirty="0">
                <a:latin typeface="Calibri"/>
                <a:cs typeface="Calibri"/>
              </a:rPr>
              <a:t>ospiteranno  l’incontro Reinventare l’apprendimento </a:t>
            </a:r>
            <a:r>
              <a:rPr sz="1100" dirty="0">
                <a:latin typeface="Calibri"/>
                <a:cs typeface="Calibri"/>
              </a:rPr>
              <a:t>– </a:t>
            </a:r>
            <a:r>
              <a:rPr sz="1100" spc="-5" dirty="0">
                <a:latin typeface="Calibri"/>
                <a:cs typeface="Calibri"/>
              </a:rPr>
              <a:t>Cultura </a:t>
            </a:r>
            <a:r>
              <a:rPr sz="1100" dirty="0">
                <a:latin typeface="Calibri"/>
                <a:cs typeface="Calibri"/>
              </a:rPr>
              <a:t>e </a:t>
            </a:r>
            <a:r>
              <a:rPr sz="1100" spc="-5" dirty="0">
                <a:latin typeface="Calibri"/>
                <a:cs typeface="Calibri"/>
              </a:rPr>
              <a:t>creatività </a:t>
            </a:r>
            <a:r>
              <a:rPr sz="1100" dirty="0">
                <a:latin typeface="Calibri"/>
                <a:cs typeface="Calibri"/>
              </a:rPr>
              <a:t>tra </a:t>
            </a:r>
            <a:r>
              <a:rPr sz="1100" spc="-5" dirty="0">
                <a:latin typeface="Calibri"/>
                <a:cs typeface="Calibri"/>
              </a:rPr>
              <a:t>linguaggi, metodi </a:t>
            </a:r>
            <a:r>
              <a:rPr sz="1100" dirty="0">
                <a:latin typeface="Calibri"/>
                <a:cs typeface="Calibri"/>
              </a:rPr>
              <a:t>e azioni. </a:t>
            </a:r>
            <a:r>
              <a:rPr sz="1100" spc="-5" dirty="0">
                <a:latin typeface="Calibri"/>
                <a:cs typeface="Calibri"/>
              </a:rPr>
              <a:t>Parteciperanno,  </a:t>
            </a:r>
            <a:r>
              <a:rPr sz="1100" dirty="0">
                <a:latin typeface="Calibri"/>
                <a:cs typeface="Calibri"/>
              </a:rPr>
              <a:t>tra </a:t>
            </a:r>
            <a:r>
              <a:rPr sz="1100" spc="-5" dirty="0">
                <a:latin typeface="Calibri"/>
                <a:cs typeface="Calibri"/>
              </a:rPr>
              <a:t>gli </a:t>
            </a:r>
            <a:r>
              <a:rPr sz="1100" dirty="0">
                <a:latin typeface="Calibri"/>
                <a:cs typeface="Calibri"/>
              </a:rPr>
              <a:t>altri: </a:t>
            </a:r>
            <a:r>
              <a:rPr sz="1100" spc="-10" dirty="0">
                <a:latin typeface="Calibri"/>
                <a:cs typeface="Calibri"/>
              </a:rPr>
              <a:t>Aldo </a:t>
            </a:r>
            <a:r>
              <a:rPr sz="1100" spc="-5" dirty="0">
                <a:latin typeface="Calibri"/>
                <a:cs typeface="Calibri"/>
              </a:rPr>
              <a:t>Tanchis, comunicatore </a:t>
            </a:r>
            <a:r>
              <a:rPr sz="1100" dirty="0">
                <a:latin typeface="Calibri"/>
                <a:cs typeface="Calibri"/>
              </a:rPr>
              <a:t>e </a:t>
            </a:r>
            <a:r>
              <a:rPr sz="1100" spc="-5" dirty="0">
                <a:latin typeface="Calibri"/>
                <a:cs typeface="Calibri"/>
              </a:rPr>
              <a:t>autore </a:t>
            </a:r>
            <a:r>
              <a:rPr sz="1100" dirty="0">
                <a:latin typeface="Calibri"/>
                <a:cs typeface="Calibri"/>
              </a:rPr>
              <a:t>del </a:t>
            </a:r>
            <a:r>
              <a:rPr sz="1100" spc="-5" dirty="0">
                <a:latin typeface="Calibri"/>
                <a:cs typeface="Calibri"/>
              </a:rPr>
              <a:t>libro Bruno Munari; </a:t>
            </a:r>
            <a:r>
              <a:rPr sz="1100" dirty="0">
                <a:latin typeface="Calibri"/>
                <a:cs typeface="Calibri"/>
              </a:rPr>
              <a:t>Anna Pironti, </a:t>
            </a:r>
            <a:r>
              <a:rPr sz="1100" spc="-5" dirty="0">
                <a:latin typeface="Calibri"/>
                <a:cs typeface="Calibri"/>
              </a:rPr>
              <a:t>Responsabile  Dipartimento Educazione Museo Castello di </a:t>
            </a:r>
            <a:r>
              <a:rPr sz="1100" dirty="0">
                <a:latin typeface="Calibri"/>
                <a:cs typeface="Calibri"/>
              </a:rPr>
              <a:t>Rivoli; </a:t>
            </a:r>
            <a:r>
              <a:rPr sz="1100" spc="-5" dirty="0">
                <a:latin typeface="Calibri"/>
                <a:cs typeface="Calibri"/>
              </a:rPr>
              <a:t>Alessandra </a:t>
            </a:r>
            <a:r>
              <a:rPr sz="1100" dirty="0">
                <a:latin typeface="Calibri"/>
                <a:cs typeface="Calibri"/>
              </a:rPr>
              <a:t>Falconi, referente del </a:t>
            </a:r>
            <a:r>
              <a:rPr sz="1100" spc="-5" dirty="0">
                <a:latin typeface="Calibri"/>
                <a:cs typeface="Calibri"/>
              </a:rPr>
              <a:t>Centro Alberto </a:t>
            </a:r>
            <a:r>
              <a:rPr sz="1100" dirty="0">
                <a:latin typeface="Calibri"/>
                <a:cs typeface="Calibri"/>
              </a:rPr>
              <a:t>Manzi;  </a:t>
            </a:r>
            <a:r>
              <a:rPr sz="1100" spc="-5" dirty="0">
                <a:latin typeface="Calibri"/>
                <a:cs typeface="Calibri"/>
              </a:rPr>
              <a:t>Carlo Infante, Presidente </a:t>
            </a:r>
            <a:r>
              <a:rPr sz="1100" spc="-10" dirty="0">
                <a:latin typeface="Calibri"/>
                <a:cs typeface="Calibri"/>
              </a:rPr>
              <a:t>di </a:t>
            </a:r>
            <a:r>
              <a:rPr sz="1100" dirty="0">
                <a:latin typeface="Calibri"/>
                <a:cs typeface="Calibri"/>
              </a:rPr>
              <a:t>Urban </a:t>
            </a:r>
            <a:r>
              <a:rPr sz="1100" spc="-5" dirty="0">
                <a:latin typeface="Calibri"/>
                <a:cs typeface="Calibri"/>
              </a:rPr>
              <a:t>Experience; Fiorella Operto, Presidente </a:t>
            </a:r>
            <a:r>
              <a:rPr sz="1100" dirty="0">
                <a:latin typeface="Calibri"/>
                <a:cs typeface="Calibri"/>
              </a:rPr>
              <a:t>della </a:t>
            </a:r>
            <a:r>
              <a:rPr sz="1100" spc="-5" dirty="0">
                <a:latin typeface="Calibri"/>
                <a:cs typeface="Calibri"/>
              </a:rPr>
              <a:t>Scuola di Robotica; Hubert  Jaoui, </a:t>
            </a:r>
            <a:r>
              <a:rPr sz="1100" dirty="0">
                <a:latin typeface="Calibri"/>
                <a:cs typeface="Calibri"/>
              </a:rPr>
              <a:t>esperto </a:t>
            </a:r>
            <a:r>
              <a:rPr sz="1100" spc="-5" dirty="0">
                <a:latin typeface="Calibri"/>
                <a:cs typeface="Calibri"/>
              </a:rPr>
              <a:t>di creatività </a:t>
            </a:r>
            <a:r>
              <a:rPr sz="1100" dirty="0">
                <a:latin typeface="Calibri"/>
                <a:cs typeface="Calibri"/>
              </a:rPr>
              <a:t>applicata; </a:t>
            </a:r>
            <a:r>
              <a:rPr sz="1100" spc="-5" dirty="0">
                <a:latin typeface="Calibri"/>
                <a:cs typeface="Calibri"/>
              </a:rPr>
              <a:t>Ruggero </a:t>
            </a:r>
            <a:r>
              <a:rPr sz="1100" dirty="0">
                <a:latin typeface="Calibri"/>
                <a:cs typeface="Calibri"/>
              </a:rPr>
              <a:t>Poi, </a:t>
            </a:r>
            <a:r>
              <a:rPr sz="1100" spc="-5" dirty="0">
                <a:latin typeface="Calibri"/>
                <a:cs typeface="Calibri"/>
              </a:rPr>
              <a:t>Vice Presidente esecutivo della Fondazione Montessori  </a:t>
            </a:r>
            <a:r>
              <a:rPr sz="1100" dirty="0">
                <a:latin typeface="Calibri"/>
                <a:cs typeface="Calibri"/>
              </a:rPr>
              <a:t>Italia.</a:t>
            </a:r>
            <a:endParaRPr sz="1100">
              <a:latin typeface="Calibri"/>
              <a:cs typeface="Calibri"/>
            </a:endParaRPr>
          </a:p>
          <a:p>
            <a:pPr>
              <a:lnSpc>
                <a:spcPct val="100000"/>
              </a:lnSpc>
              <a:spcBef>
                <a:spcPts val="15"/>
              </a:spcBef>
            </a:pPr>
            <a:endParaRPr sz="1200">
              <a:latin typeface="Times New Roman"/>
              <a:cs typeface="Times New Roman"/>
            </a:endParaRPr>
          </a:p>
          <a:p>
            <a:pPr marL="12700" marR="6985" algn="just">
              <a:lnSpc>
                <a:spcPct val="101800"/>
              </a:lnSpc>
            </a:pPr>
            <a:r>
              <a:rPr sz="1100" spc="-5" dirty="0">
                <a:latin typeface="Calibri"/>
                <a:cs typeface="Calibri"/>
              </a:rPr>
              <a:t>L’immagine identificativa </a:t>
            </a:r>
            <a:r>
              <a:rPr sz="1100" dirty="0">
                <a:latin typeface="Calibri"/>
                <a:cs typeface="Calibri"/>
              </a:rPr>
              <a:t>della </a:t>
            </a:r>
            <a:r>
              <a:rPr sz="1100" spc="-5" dirty="0">
                <a:latin typeface="Calibri"/>
                <a:cs typeface="Calibri"/>
              </a:rPr>
              <a:t>seconda edizione </a:t>
            </a:r>
            <a:r>
              <a:rPr sz="1100" dirty="0">
                <a:latin typeface="Calibri"/>
                <a:cs typeface="Calibri"/>
              </a:rPr>
              <a:t>del </a:t>
            </a:r>
            <a:r>
              <a:rPr sz="1100" spc="-5" dirty="0">
                <a:latin typeface="Calibri"/>
                <a:cs typeface="Calibri"/>
              </a:rPr>
              <a:t>Festival porta </a:t>
            </a:r>
            <a:r>
              <a:rPr sz="1100" dirty="0">
                <a:latin typeface="Calibri"/>
                <a:cs typeface="Calibri"/>
              </a:rPr>
              <a:t>la </a:t>
            </a:r>
            <a:r>
              <a:rPr sz="1100" spc="-5" dirty="0">
                <a:latin typeface="Calibri"/>
                <a:cs typeface="Calibri"/>
              </a:rPr>
              <a:t>firma di Eva </a:t>
            </a:r>
            <a:r>
              <a:rPr sz="1100" dirty="0">
                <a:latin typeface="Calibri"/>
                <a:cs typeface="Calibri"/>
              </a:rPr>
              <a:t>Montanari, </a:t>
            </a:r>
            <a:r>
              <a:rPr sz="1100" spc="-5" dirty="0">
                <a:latin typeface="Calibri"/>
                <a:cs typeface="Calibri"/>
              </a:rPr>
              <a:t>illustratrice </a:t>
            </a:r>
            <a:r>
              <a:rPr sz="1100" dirty="0">
                <a:latin typeface="Calibri"/>
                <a:cs typeface="Calibri"/>
              </a:rPr>
              <a:t>e  artista </a:t>
            </a:r>
            <a:r>
              <a:rPr sz="1100" spc="-5" dirty="0">
                <a:latin typeface="Calibri"/>
                <a:cs typeface="Calibri"/>
              </a:rPr>
              <a:t>di fama</a:t>
            </a:r>
            <a:r>
              <a:rPr sz="1100" dirty="0">
                <a:latin typeface="Calibri"/>
                <a:cs typeface="Calibri"/>
              </a:rPr>
              <a:t> </a:t>
            </a:r>
            <a:r>
              <a:rPr sz="1100" spc="-5" dirty="0">
                <a:latin typeface="Calibri"/>
                <a:cs typeface="Calibri"/>
              </a:rPr>
              <a:t>internazionale.</a:t>
            </a:r>
            <a:endParaRPr sz="1100">
              <a:latin typeface="Calibri"/>
              <a:cs typeface="Calibri"/>
            </a:endParaRPr>
          </a:p>
          <a:p>
            <a:pPr>
              <a:lnSpc>
                <a:spcPct val="100000"/>
              </a:lnSpc>
              <a:spcBef>
                <a:spcPts val="20"/>
              </a:spcBef>
            </a:pPr>
            <a:endParaRPr sz="1200">
              <a:latin typeface="Times New Roman"/>
              <a:cs typeface="Times New Roman"/>
            </a:endParaRPr>
          </a:p>
          <a:p>
            <a:pPr marL="12700" marR="6985" algn="just">
              <a:lnSpc>
                <a:spcPct val="101800"/>
              </a:lnSpc>
              <a:spcBef>
                <a:spcPts val="5"/>
              </a:spcBef>
            </a:pPr>
            <a:r>
              <a:rPr sz="1100" dirty="0">
                <a:latin typeface="Calibri"/>
                <a:cs typeface="Calibri"/>
              </a:rPr>
              <a:t>La manifestazione – che </a:t>
            </a:r>
            <a:r>
              <a:rPr sz="1100" spc="-5" dirty="0">
                <a:latin typeface="Calibri"/>
                <a:cs typeface="Calibri"/>
              </a:rPr>
              <a:t>ha </a:t>
            </a:r>
            <a:r>
              <a:rPr sz="1100" dirty="0">
                <a:latin typeface="Calibri"/>
                <a:cs typeface="Calibri"/>
              </a:rPr>
              <a:t>il Patrocinio </a:t>
            </a:r>
            <a:r>
              <a:rPr sz="1100" spc="-5" dirty="0">
                <a:latin typeface="Calibri"/>
                <a:cs typeface="Calibri"/>
              </a:rPr>
              <a:t>dell’UNESCO </a:t>
            </a:r>
            <a:r>
              <a:rPr sz="1100" dirty="0">
                <a:latin typeface="Calibri"/>
                <a:cs typeface="Calibri"/>
              </a:rPr>
              <a:t>e del Ministero dei Beni e delle Attività </a:t>
            </a:r>
            <a:r>
              <a:rPr sz="1100" spc="-5" dirty="0">
                <a:latin typeface="Calibri"/>
                <a:cs typeface="Calibri"/>
              </a:rPr>
              <a:t>Culturali </a:t>
            </a:r>
            <a:r>
              <a:rPr sz="1100" dirty="0">
                <a:latin typeface="Calibri"/>
                <a:cs typeface="Calibri"/>
              </a:rPr>
              <a:t>e del  </a:t>
            </a:r>
            <a:r>
              <a:rPr sz="1100" spc="-5" dirty="0">
                <a:latin typeface="Calibri"/>
                <a:cs typeface="Calibri"/>
              </a:rPr>
              <a:t>Turismo </a:t>
            </a:r>
            <a:r>
              <a:rPr sz="1100" dirty="0">
                <a:latin typeface="Calibri"/>
                <a:cs typeface="Calibri"/>
              </a:rPr>
              <a:t>– </a:t>
            </a:r>
            <a:r>
              <a:rPr sz="1100" spc="-5" dirty="0">
                <a:latin typeface="Calibri"/>
                <a:cs typeface="Calibri"/>
              </a:rPr>
              <a:t>ha ottenuto nella </a:t>
            </a:r>
            <a:r>
              <a:rPr sz="1100" dirty="0">
                <a:latin typeface="Calibri"/>
                <a:cs typeface="Calibri"/>
              </a:rPr>
              <a:t>prima </a:t>
            </a:r>
            <a:r>
              <a:rPr sz="1100" spc="-5" dirty="0">
                <a:latin typeface="Calibri"/>
                <a:cs typeface="Calibri"/>
              </a:rPr>
              <a:t>edizione </a:t>
            </a:r>
            <a:r>
              <a:rPr sz="1100" dirty="0">
                <a:latin typeface="Calibri"/>
                <a:cs typeface="Calibri"/>
              </a:rPr>
              <a:t>la </a:t>
            </a:r>
            <a:r>
              <a:rPr sz="1100" spc="-5" dirty="0">
                <a:latin typeface="Calibri"/>
                <a:cs typeface="Calibri"/>
              </a:rPr>
              <a:t>Medaglia del Presidente </a:t>
            </a:r>
            <a:r>
              <a:rPr sz="1100" dirty="0">
                <a:latin typeface="Calibri"/>
                <a:cs typeface="Calibri"/>
              </a:rPr>
              <a:t>della</a:t>
            </a:r>
            <a:r>
              <a:rPr sz="1100" spc="50" dirty="0">
                <a:latin typeface="Calibri"/>
                <a:cs typeface="Calibri"/>
              </a:rPr>
              <a:t> </a:t>
            </a:r>
            <a:r>
              <a:rPr sz="1100" spc="-5" dirty="0">
                <a:latin typeface="Calibri"/>
                <a:cs typeface="Calibri"/>
              </a:rPr>
              <a:t>Repubblica.</a:t>
            </a:r>
            <a:endParaRPr sz="1100">
              <a:latin typeface="Calibri"/>
              <a:cs typeface="Calibri"/>
            </a:endParaRPr>
          </a:p>
          <a:p>
            <a:pPr>
              <a:lnSpc>
                <a:spcPct val="100000"/>
              </a:lnSpc>
              <a:spcBef>
                <a:spcPts val="10"/>
              </a:spcBef>
            </a:pPr>
            <a:endParaRPr sz="1200">
              <a:latin typeface="Times New Roman"/>
              <a:cs typeface="Times New Roman"/>
            </a:endParaRPr>
          </a:p>
          <a:p>
            <a:pPr marL="12700" marR="5715" algn="just">
              <a:lnSpc>
                <a:spcPct val="101800"/>
              </a:lnSpc>
              <a:spcBef>
                <a:spcPts val="5"/>
              </a:spcBef>
            </a:pPr>
            <a:r>
              <a:rPr sz="1100" dirty="0">
                <a:latin typeface="Calibri"/>
                <a:cs typeface="Calibri"/>
              </a:rPr>
              <a:t>Il </a:t>
            </a:r>
            <a:r>
              <a:rPr sz="1100" spc="-5" dirty="0">
                <a:latin typeface="Calibri"/>
                <a:cs typeface="Calibri"/>
              </a:rPr>
              <a:t>Festival si inserisce </a:t>
            </a:r>
            <a:r>
              <a:rPr sz="1100" dirty="0">
                <a:latin typeface="Calibri"/>
                <a:cs typeface="Calibri"/>
              </a:rPr>
              <a:t>nel </a:t>
            </a:r>
            <a:r>
              <a:rPr sz="1100" spc="-5" dirty="0">
                <a:latin typeface="Calibri"/>
                <a:cs typeface="Calibri"/>
              </a:rPr>
              <a:t>più </a:t>
            </a:r>
            <a:r>
              <a:rPr sz="1100" dirty="0">
                <a:latin typeface="Calibri"/>
                <a:cs typeface="Calibri"/>
              </a:rPr>
              <a:t>ampio e </a:t>
            </a:r>
            <a:r>
              <a:rPr sz="1100" spc="-5" dirty="0">
                <a:latin typeface="Calibri"/>
                <a:cs typeface="Calibri"/>
              </a:rPr>
              <a:t>articolato piano d’azione </a:t>
            </a:r>
            <a:r>
              <a:rPr sz="1100" dirty="0">
                <a:latin typeface="Calibri"/>
                <a:cs typeface="Calibri"/>
              </a:rPr>
              <a:t>a sostegno </a:t>
            </a:r>
            <a:r>
              <a:rPr sz="1100" spc="-5" dirty="0">
                <a:latin typeface="Calibri"/>
                <a:cs typeface="Calibri"/>
              </a:rPr>
              <a:t>dell’arte </a:t>
            </a:r>
            <a:r>
              <a:rPr sz="1100" dirty="0">
                <a:latin typeface="Calibri"/>
                <a:cs typeface="Calibri"/>
              </a:rPr>
              <a:t>e della cultura messo a  </a:t>
            </a:r>
            <a:r>
              <a:rPr sz="1100" spc="-5" dirty="0">
                <a:latin typeface="Calibri"/>
                <a:cs typeface="Calibri"/>
              </a:rPr>
              <a:t>punto dall’Abi con </a:t>
            </a:r>
            <a:r>
              <a:rPr sz="1100" dirty="0">
                <a:latin typeface="Calibri"/>
                <a:cs typeface="Calibri"/>
              </a:rPr>
              <a:t>le </a:t>
            </a:r>
            <a:r>
              <a:rPr sz="1100" spc="-5" dirty="0">
                <a:latin typeface="Calibri"/>
                <a:cs typeface="Calibri"/>
              </a:rPr>
              <a:t>banche </a:t>
            </a:r>
            <a:r>
              <a:rPr sz="1100" dirty="0">
                <a:latin typeface="Calibri"/>
                <a:cs typeface="Calibri"/>
              </a:rPr>
              <a:t>per </a:t>
            </a:r>
            <a:r>
              <a:rPr sz="1100" spc="-5" dirty="0">
                <a:latin typeface="Calibri"/>
                <a:cs typeface="Calibri"/>
              </a:rPr>
              <a:t>dare </a:t>
            </a:r>
            <a:r>
              <a:rPr sz="1100" dirty="0">
                <a:latin typeface="Calibri"/>
                <a:cs typeface="Calibri"/>
              </a:rPr>
              <a:t>il </a:t>
            </a:r>
            <a:r>
              <a:rPr sz="1100" spc="-5" dirty="0">
                <a:latin typeface="Calibri"/>
                <a:cs typeface="Calibri"/>
              </a:rPr>
              <a:t>proprio contributo di settore </a:t>
            </a:r>
            <a:r>
              <a:rPr sz="1100" dirty="0">
                <a:latin typeface="Calibri"/>
                <a:cs typeface="Calibri"/>
              </a:rPr>
              <a:t>alla tutela e alla </a:t>
            </a:r>
            <a:r>
              <a:rPr sz="1100" spc="-5" dirty="0">
                <a:latin typeface="Calibri"/>
                <a:cs typeface="Calibri"/>
              </a:rPr>
              <a:t>condivisione  dell’immenso patrimonio storico-artistico</a:t>
            </a:r>
            <a:r>
              <a:rPr sz="1100" dirty="0">
                <a:latin typeface="Calibri"/>
                <a:cs typeface="Calibri"/>
              </a:rPr>
              <a:t> </a:t>
            </a:r>
            <a:r>
              <a:rPr sz="1100" spc="-5" dirty="0">
                <a:latin typeface="Calibri"/>
                <a:cs typeface="Calibri"/>
              </a:rPr>
              <a:t>nazionale.</a:t>
            </a:r>
            <a:endParaRPr sz="1100">
              <a:latin typeface="Calibri"/>
              <a:cs typeface="Calibri"/>
            </a:endParaRP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4820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Innovazionecreativa.it  11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32255" y="3679824"/>
            <a:ext cx="4130675" cy="579501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840229" y="2052954"/>
            <a:ext cx="3495675" cy="7620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4820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Innovazionecreativa.it  11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29832" y="2386126"/>
            <a:ext cx="5842866" cy="244136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306320" y="5036184"/>
            <a:ext cx="2705100" cy="295402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8261451"/>
            <a:ext cx="6109335" cy="1689735"/>
          </a:xfrm>
          <a:prstGeom prst="rect">
            <a:avLst/>
          </a:prstGeom>
        </p:spPr>
        <p:txBody>
          <a:bodyPr vert="horz" wrap="square" lIns="0" tIns="13335" rIns="0" bIns="0" rtlCol="0">
            <a:spAutoFit/>
          </a:bodyPr>
          <a:lstStyle/>
          <a:p>
            <a:pPr marL="12700" marR="5080">
              <a:lnSpc>
                <a:spcPct val="110200"/>
              </a:lnSpc>
              <a:spcBef>
                <a:spcPts val="105"/>
              </a:spcBef>
            </a:pPr>
            <a:r>
              <a:rPr sz="1100" spc="-5" dirty="0">
                <a:solidFill>
                  <a:srgbClr val="242424"/>
                </a:solidFill>
                <a:latin typeface="Arial"/>
                <a:cs typeface="Arial"/>
              </a:rPr>
              <a:t>ASCOLTARE </a:t>
            </a:r>
            <a:r>
              <a:rPr sz="1100" dirty="0">
                <a:solidFill>
                  <a:srgbClr val="242424"/>
                </a:solidFill>
                <a:latin typeface="Arial"/>
                <a:cs typeface="Arial"/>
              </a:rPr>
              <a:t>LA </a:t>
            </a:r>
            <a:r>
              <a:rPr sz="1100" spc="-5" dirty="0">
                <a:solidFill>
                  <a:srgbClr val="242424"/>
                </a:solidFill>
                <a:latin typeface="Arial"/>
                <a:cs typeface="Arial"/>
              </a:rPr>
              <a:t>TERRA. </a:t>
            </a:r>
            <a:r>
              <a:rPr sz="1100" dirty="0">
                <a:solidFill>
                  <a:srgbClr val="242424"/>
                </a:solidFill>
                <a:latin typeface="Arial"/>
                <a:cs typeface="Arial"/>
              </a:rPr>
              <a:t>O, </a:t>
            </a:r>
            <a:r>
              <a:rPr sz="1100" spc="-5" dirty="0">
                <a:solidFill>
                  <a:srgbClr val="242424"/>
                </a:solidFill>
                <a:latin typeface="Arial"/>
                <a:cs typeface="Arial"/>
              </a:rPr>
              <a:t>meglio, tutti </a:t>
            </a:r>
            <a:r>
              <a:rPr sz="1100" dirty="0">
                <a:solidFill>
                  <a:srgbClr val="242424"/>
                </a:solidFill>
                <a:latin typeface="Arial"/>
                <a:cs typeface="Arial"/>
              </a:rPr>
              <a:t>i </a:t>
            </a:r>
            <a:r>
              <a:rPr sz="1100" spc="-5" dirty="0">
                <a:solidFill>
                  <a:srgbClr val="242424"/>
                </a:solidFill>
                <a:latin typeface="Arial"/>
                <a:cs typeface="Arial"/>
              </a:rPr>
              <a:t>segni </a:t>
            </a:r>
            <a:r>
              <a:rPr sz="1100" dirty="0">
                <a:solidFill>
                  <a:srgbClr val="242424"/>
                </a:solidFill>
                <a:latin typeface="Arial"/>
                <a:cs typeface="Arial"/>
              </a:rPr>
              <a:t>che </a:t>
            </a:r>
            <a:r>
              <a:rPr sz="1100" spc="-5" dirty="0">
                <a:solidFill>
                  <a:srgbClr val="242424"/>
                </a:solidFill>
                <a:latin typeface="Arial"/>
                <a:cs typeface="Arial"/>
              </a:rPr>
              <a:t>la attraversano. Con l'obiettivo </a:t>
            </a:r>
            <a:r>
              <a:rPr sz="1100" dirty="0">
                <a:solidFill>
                  <a:srgbClr val="242424"/>
                </a:solidFill>
                <a:latin typeface="Arial"/>
                <a:cs typeface="Arial"/>
              </a:rPr>
              <a:t>di </a:t>
            </a:r>
            <a:r>
              <a:rPr sz="1100" spc="-5" dirty="0">
                <a:solidFill>
                  <a:srgbClr val="242424"/>
                </a:solidFill>
                <a:latin typeface="Arial"/>
                <a:cs typeface="Arial"/>
              </a:rPr>
              <a:t>capire </a:t>
            </a:r>
            <a:r>
              <a:rPr sz="1100" dirty="0">
                <a:solidFill>
                  <a:srgbClr val="242424"/>
                </a:solidFill>
                <a:latin typeface="Arial"/>
                <a:cs typeface="Arial"/>
              </a:rPr>
              <a:t>i  </a:t>
            </a:r>
            <a:r>
              <a:rPr sz="1100" spc="-5" dirty="0">
                <a:solidFill>
                  <a:srgbClr val="242424"/>
                </a:solidFill>
                <a:latin typeface="Arial"/>
                <a:cs typeface="Arial"/>
              </a:rPr>
              <a:t>simboli </a:t>
            </a:r>
            <a:r>
              <a:rPr sz="1100" dirty="0">
                <a:solidFill>
                  <a:srgbClr val="242424"/>
                </a:solidFill>
                <a:latin typeface="Arial"/>
                <a:cs typeface="Arial"/>
              </a:rPr>
              <a:t>nascosti che ci </a:t>
            </a:r>
            <a:r>
              <a:rPr sz="1100" spc="-5" dirty="0">
                <a:solidFill>
                  <a:srgbClr val="242424"/>
                </a:solidFill>
                <a:latin typeface="Arial"/>
                <a:cs typeface="Arial"/>
              </a:rPr>
              <a:t>circondano. </a:t>
            </a:r>
            <a:r>
              <a:rPr sz="1100" dirty="0">
                <a:solidFill>
                  <a:srgbClr val="242424"/>
                </a:solidFill>
                <a:latin typeface="Arial"/>
                <a:cs typeface="Arial"/>
              </a:rPr>
              <a:t>E </a:t>
            </a:r>
            <a:r>
              <a:rPr sz="1100" spc="-5" dirty="0">
                <a:solidFill>
                  <a:srgbClr val="242424"/>
                </a:solidFill>
                <a:latin typeface="Arial"/>
                <a:cs typeface="Arial"/>
              </a:rPr>
              <a:t>poi raccontarli, anzi: raccontarci. Questo </a:t>
            </a:r>
            <a:r>
              <a:rPr sz="1100" dirty="0">
                <a:solidFill>
                  <a:srgbClr val="242424"/>
                </a:solidFill>
                <a:latin typeface="Arial"/>
                <a:cs typeface="Arial"/>
              </a:rPr>
              <a:t>è </a:t>
            </a:r>
            <a:r>
              <a:rPr sz="1100" spc="-5" dirty="0">
                <a:solidFill>
                  <a:srgbClr val="242424"/>
                </a:solidFill>
                <a:latin typeface="Arial"/>
                <a:cs typeface="Arial"/>
              </a:rPr>
              <a:t>l'unico imperativo.  </a:t>
            </a:r>
            <a:r>
              <a:rPr sz="1100" dirty="0">
                <a:solidFill>
                  <a:srgbClr val="242424"/>
                </a:solidFill>
                <a:latin typeface="Arial"/>
                <a:cs typeface="Arial"/>
              </a:rPr>
              <a:t>Perché è </a:t>
            </a:r>
            <a:r>
              <a:rPr sz="1100" spc="-5" dirty="0">
                <a:solidFill>
                  <a:srgbClr val="242424"/>
                </a:solidFill>
                <a:latin typeface="Arial"/>
                <a:cs typeface="Arial"/>
              </a:rPr>
              <a:t>proprio dalla natura, dalle </a:t>
            </a:r>
            <a:r>
              <a:rPr sz="1100" dirty="0">
                <a:solidFill>
                  <a:srgbClr val="242424"/>
                </a:solidFill>
                <a:latin typeface="Arial"/>
                <a:cs typeface="Arial"/>
              </a:rPr>
              <a:t>opere </a:t>
            </a:r>
            <a:r>
              <a:rPr sz="1100" spc="-5" dirty="0">
                <a:solidFill>
                  <a:srgbClr val="242424"/>
                </a:solidFill>
                <a:latin typeface="Arial"/>
                <a:cs typeface="Arial"/>
              </a:rPr>
              <a:t>dei nostri antenati, senza però dimenticare le nostre  emozioni del </a:t>
            </a:r>
            <a:r>
              <a:rPr sz="1100" dirty="0">
                <a:solidFill>
                  <a:srgbClr val="242424"/>
                </a:solidFill>
                <a:latin typeface="Arial"/>
                <a:cs typeface="Arial"/>
              </a:rPr>
              <a:t>presente, </a:t>
            </a:r>
            <a:r>
              <a:rPr sz="1100" spc="-5" dirty="0">
                <a:solidFill>
                  <a:srgbClr val="242424"/>
                </a:solidFill>
                <a:latin typeface="Arial"/>
                <a:cs typeface="Arial"/>
              </a:rPr>
              <a:t>che </a:t>
            </a:r>
            <a:r>
              <a:rPr sz="1100" dirty="0">
                <a:solidFill>
                  <a:srgbClr val="242424"/>
                </a:solidFill>
                <a:latin typeface="Arial"/>
                <a:cs typeface="Arial"/>
              </a:rPr>
              <a:t>possiamo </a:t>
            </a:r>
            <a:r>
              <a:rPr sz="1100" spc="-5" dirty="0">
                <a:solidFill>
                  <a:srgbClr val="242424"/>
                </a:solidFill>
                <a:latin typeface="Arial"/>
                <a:cs typeface="Arial"/>
              </a:rPr>
              <a:t>trarre ispirazione </a:t>
            </a:r>
            <a:r>
              <a:rPr sz="1100" dirty="0">
                <a:solidFill>
                  <a:srgbClr val="242424"/>
                </a:solidFill>
                <a:latin typeface="Arial"/>
                <a:cs typeface="Arial"/>
              </a:rPr>
              <a:t>per </a:t>
            </a:r>
            <a:r>
              <a:rPr sz="1100" spc="-5" dirty="0">
                <a:solidFill>
                  <a:srgbClr val="242424"/>
                </a:solidFill>
                <a:latin typeface="Arial"/>
                <a:cs typeface="Arial"/>
              </a:rPr>
              <a:t>il </a:t>
            </a:r>
            <a:r>
              <a:rPr sz="1100" dirty="0">
                <a:solidFill>
                  <a:srgbClr val="242424"/>
                </a:solidFill>
                <a:latin typeface="Arial"/>
                <a:cs typeface="Arial"/>
              </a:rPr>
              <a:t>futuro. </a:t>
            </a:r>
            <a:r>
              <a:rPr sz="1100" spc="-5" dirty="0">
                <a:solidFill>
                  <a:srgbClr val="242424"/>
                </a:solidFill>
                <a:latin typeface="Arial"/>
                <a:cs typeface="Arial"/>
              </a:rPr>
              <a:t>Ci credono gli organizzatori  del</a:t>
            </a:r>
            <a:r>
              <a:rPr sz="1100" u="sng" spc="-5" dirty="0">
                <a:solidFill>
                  <a:srgbClr val="167EC3"/>
                </a:solidFill>
                <a:uFill>
                  <a:solidFill>
                    <a:srgbClr val="167EC3"/>
                  </a:solidFill>
                </a:uFill>
                <a:latin typeface="Arial"/>
                <a:cs typeface="Arial"/>
                <a:hlinkClick r:id="rId5"/>
              </a:rPr>
              <a:t>Festival della </a:t>
            </a:r>
            <a:r>
              <a:rPr sz="1100" u="sng" dirty="0">
                <a:solidFill>
                  <a:srgbClr val="167EC3"/>
                </a:solidFill>
                <a:uFill>
                  <a:solidFill>
                    <a:srgbClr val="167EC3"/>
                  </a:solidFill>
                </a:uFill>
                <a:latin typeface="Arial"/>
                <a:cs typeface="Arial"/>
                <a:hlinkClick r:id="rId5"/>
              </a:rPr>
              <a:t>cultura </a:t>
            </a:r>
            <a:r>
              <a:rPr sz="1100" u="sng" spc="-5" dirty="0">
                <a:solidFill>
                  <a:srgbClr val="167EC3"/>
                </a:solidFill>
                <a:uFill>
                  <a:solidFill>
                    <a:srgbClr val="167EC3"/>
                  </a:solidFill>
                </a:uFill>
                <a:latin typeface="Arial"/>
                <a:cs typeface="Arial"/>
                <a:hlinkClick r:id="rId5"/>
              </a:rPr>
              <a:t>creativa</a:t>
            </a:r>
            <a:r>
              <a:rPr sz="1100" spc="-5" dirty="0">
                <a:solidFill>
                  <a:srgbClr val="242424"/>
                </a:solidFill>
                <a:latin typeface="Arial"/>
                <a:cs typeface="Arial"/>
              </a:rPr>
              <a:t>. Una manifestazione </a:t>
            </a:r>
            <a:r>
              <a:rPr sz="1100" dirty="0">
                <a:solidFill>
                  <a:srgbClr val="242424"/>
                </a:solidFill>
                <a:latin typeface="Arial"/>
                <a:cs typeface="Arial"/>
              </a:rPr>
              <a:t>dedicata ai </a:t>
            </a:r>
            <a:r>
              <a:rPr sz="1100" spc="-5" dirty="0">
                <a:solidFill>
                  <a:srgbClr val="242424"/>
                </a:solidFill>
                <a:latin typeface="Arial"/>
                <a:cs typeface="Arial"/>
              </a:rPr>
              <a:t>più giovani, organizzata dalle  </a:t>
            </a:r>
            <a:r>
              <a:rPr sz="1100" dirty="0">
                <a:solidFill>
                  <a:srgbClr val="242424"/>
                </a:solidFill>
                <a:latin typeface="Arial"/>
                <a:cs typeface="Arial"/>
              </a:rPr>
              <a:t>banche </a:t>
            </a:r>
            <a:r>
              <a:rPr sz="1100" spc="-5" dirty="0">
                <a:solidFill>
                  <a:srgbClr val="242424"/>
                </a:solidFill>
                <a:latin typeface="Arial"/>
                <a:cs typeface="Arial"/>
              </a:rPr>
              <a:t>italiane, con </a:t>
            </a:r>
            <a:r>
              <a:rPr sz="1100" dirty="0">
                <a:solidFill>
                  <a:srgbClr val="242424"/>
                </a:solidFill>
                <a:latin typeface="Arial"/>
                <a:cs typeface="Arial"/>
              </a:rPr>
              <a:t>il </a:t>
            </a:r>
            <a:r>
              <a:rPr sz="1100" spc="-5" dirty="0">
                <a:solidFill>
                  <a:srgbClr val="242424"/>
                </a:solidFill>
                <a:latin typeface="Arial"/>
                <a:cs typeface="Arial"/>
              </a:rPr>
              <a:t>coordinamento dell'Abi (Associazione bancaria italiana). Dalla </a:t>
            </a:r>
            <a:r>
              <a:rPr sz="1100" dirty="0">
                <a:solidFill>
                  <a:srgbClr val="242424"/>
                </a:solidFill>
                <a:latin typeface="Arial"/>
                <a:cs typeface="Arial"/>
              </a:rPr>
              <a:t>prassi </a:t>
            </a:r>
            <a:r>
              <a:rPr sz="1100" spc="-5" dirty="0">
                <a:solidFill>
                  <a:srgbClr val="242424"/>
                </a:solidFill>
                <a:latin typeface="Arial"/>
                <a:cs typeface="Arial"/>
              </a:rPr>
              <a:t>ormai  consolidata, il </a:t>
            </a:r>
            <a:r>
              <a:rPr sz="1100" dirty="0">
                <a:solidFill>
                  <a:srgbClr val="242424"/>
                </a:solidFill>
                <a:latin typeface="Arial"/>
                <a:cs typeface="Arial"/>
              </a:rPr>
              <a:t>tour de </a:t>
            </a:r>
            <a:r>
              <a:rPr sz="1100" spc="-5" dirty="0">
                <a:solidFill>
                  <a:srgbClr val="242424"/>
                </a:solidFill>
                <a:latin typeface="Arial"/>
                <a:cs typeface="Arial"/>
              </a:rPr>
              <a:t>force creativo </a:t>
            </a:r>
            <a:r>
              <a:rPr sz="1100" dirty="0">
                <a:solidFill>
                  <a:srgbClr val="242424"/>
                </a:solidFill>
                <a:latin typeface="Arial"/>
                <a:cs typeface="Arial"/>
              </a:rPr>
              <a:t>si </a:t>
            </a:r>
            <a:r>
              <a:rPr sz="1100" spc="-5" dirty="0">
                <a:solidFill>
                  <a:srgbClr val="242424"/>
                </a:solidFill>
                <a:latin typeface="Arial"/>
                <a:cs typeface="Arial"/>
              </a:rPr>
              <a:t>rinnova, torna </a:t>
            </a:r>
            <a:r>
              <a:rPr sz="1100" dirty="0">
                <a:solidFill>
                  <a:srgbClr val="242424"/>
                </a:solidFill>
                <a:latin typeface="Arial"/>
                <a:cs typeface="Arial"/>
              </a:rPr>
              <a:t>per </a:t>
            </a:r>
            <a:r>
              <a:rPr sz="1100" spc="-5" dirty="0">
                <a:solidFill>
                  <a:srgbClr val="242424"/>
                </a:solidFill>
                <a:latin typeface="Arial"/>
                <a:cs typeface="Arial"/>
              </a:rPr>
              <a:t>il </a:t>
            </a:r>
            <a:r>
              <a:rPr sz="1100" dirty="0">
                <a:solidFill>
                  <a:srgbClr val="242424"/>
                </a:solidFill>
                <a:latin typeface="Arial"/>
                <a:cs typeface="Arial"/>
              </a:rPr>
              <a:t>secondo anno </a:t>
            </a:r>
            <a:r>
              <a:rPr sz="1100" spc="-5" dirty="0">
                <a:solidFill>
                  <a:srgbClr val="242424"/>
                </a:solidFill>
                <a:latin typeface="Arial"/>
                <a:cs typeface="Arial"/>
              </a:rPr>
              <a:t>consecutivo, dal </a:t>
            </a:r>
            <a:r>
              <a:rPr sz="1100" dirty="0">
                <a:solidFill>
                  <a:srgbClr val="242424"/>
                </a:solidFill>
                <a:latin typeface="Arial"/>
                <a:cs typeface="Arial"/>
              </a:rPr>
              <a:t>16 al 22  marzo. E si </a:t>
            </a:r>
            <a:r>
              <a:rPr sz="1100" spc="-5" dirty="0">
                <a:solidFill>
                  <a:srgbClr val="242424"/>
                </a:solidFill>
                <a:latin typeface="Arial"/>
                <a:cs typeface="Arial"/>
              </a:rPr>
              <a:t>arricchisce, grazie alla </a:t>
            </a:r>
            <a:r>
              <a:rPr sz="1100" dirty="0">
                <a:solidFill>
                  <a:srgbClr val="242424"/>
                </a:solidFill>
                <a:latin typeface="Arial"/>
                <a:cs typeface="Arial"/>
              </a:rPr>
              <a:t>media </a:t>
            </a:r>
            <a:r>
              <a:rPr sz="1100" spc="-5" dirty="0">
                <a:solidFill>
                  <a:srgbClr val="242424"/>
                </a:solidFill>
                <a:latin typeface="Arial"/>
                <a:cs typeface="Arial"/>
              </a:rPr>
              <a:t>partnership </a:t>
            </a:r>
            <a:r>
              <a:rPr sz="1100" dirty="0">
                <a:solidFill>
                  <a:srgbClr val="242424"/>
                </a:solidFill>
                <a:latin typeface="Arial"/>
                <a:cs typeface="Arial"/>
              </a:rPr>
              <a:t>con </a:t>
            </a:r>
            <a:r>
              <a:rPr sz="1100" spc="-5" dirty="0">
                <a:solidFill>
                  <a:srgbClr val="242424"/>
                </a:solidFill>
                <a:latin typeface="Arial"/>
                <a:cs typeface="Arial"/>
              </a:rPr>
              <a:t>la Rai, più </a:t>
            </a:r>
            <a:r>
              <a:rPr sz="1100" dirty="0">
                <a:solidFill>
                  <a:srgbClr val="242424"/>
                </a:solidFill>
                <a:latin typeface="Arial"/>
                <a:cs typeface="Arial"/>
              </a:rPr>
              <a:t>il </a:t>
            </a:r>
            <a:r>
              <a:rPr sz="1100" spc="-5" dirty="0">
                <a:solidFill>
                  <a:srgbClr val="242424"/>
                </a:solidFill>
                <a:latin typeface="Arial"/>
                <a:cs typeface="Arial"/>
              </a:rPr>
              <a:t>patrocinio dell'Unesco </a:t>
            </a:r>
            <a:r>
              <a:rPr sz="1100" dirty="0">
                <a:solidFill>
                  <a:srgbClr val="242424"/>
                </a:solidFill>
                <a:latin typeface="Arial"/>
                <a:cs typeface="Arial"/>
              </a:rPr>
              <a:t>e </a:t>
            </a:r>
            <a:r>
              <a:rPr sz="1100" spc="-5" dirty="0">
                <a:solidFill>
                  <a:srgbClr val="242424"/>
                </a:solidFill>
                <a:latin typeface="Arial"/>
                <a:cs typeface="Arial"/>
              </a:rPr>
              <a:t>del  Ministero dei Beni</a:t>
            </a:r>
            <a:r>
              <a:rPr sz="1100" spc="10" dirty="0">
                <a:solidFill>
                  <a:srgbClr val="242424"/>
                </a:solidFill>
                <a:latin typeface="Arial"/>
                <a:cs typeface="Arial"/>
              </a:rPr>
              <a:t> </a:t>
            </a:r>
            <a:r>
              <a:rPr sz="1100" spc="-5" dirty="0">
                <a:solidFill>
                  <a:srgbClr val="242424"/>
                </a:solidFill>
                <a:latin typeface="Arial"/>
                <a:cs typeface="Arial"/>
              </a:rPr>
              <a:t>culturali.</a:t>
            </a:r>
            <a:endParaRPr sz="1100">
              <a:latin typeface="Arial"/>
              <a:cs typeface="Arial"/>
            </a:endParaRP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4820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Innovazionecreativa.it  11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265018"/>
            <a:ext cx="6066790" cy="1318260"/>
          </a:xfrm>
          <a:prstGeom prst="rect">
            <a:avLst/>
          </a:prstGeom>
        </p:spPr>
        <p:txBody>
          <a:bodyPr vert="horz" wrap="square" lIns="0" tIns="12065" rIns="0" bIns="0" rtlCol="0">
            <a:spAutoFit/>
          </a:bodyPr>
          <a:lstStyle/>
          <a:p>
            <a:pPr marL="12700" marR="5080">
              <a:lnSpc>
                <a:spcPct val="110200"/>
              </a:lnSpc>
              <a:spcBef>
                <a:spcPts val="95"/>
              </a:spcBef>
            </a:pPr>
            <a:r>
              <a:rPr sz="1100" spc="-5" dirty="0">
                <a:solidFill>
                  <a:srgbClr val="242424"/>
                </a:solidFill>
                <a:latin typeface="Arial"/>
                <a:cs typeface="Arial"/>
              </a:rPr>
              <a:t>L'iniziativa </a:t>
            </a:r>
            <a:r>
              <a:rPr sz="1100" dirty="0">
                <a:solidFill>
                  <a:srgbClr val="242424"/>
                </a:solidFill>
                <a:latin typeface="Arial"/>
                <a:cs typeface="Arial"/>
              </a:rPr>
              <a:t>è stata presentata a </a:t>
            </a:r>
            <a:r>
              <a:rPr sz="1100" spc="-5" dirty="0">
                <a:solidFill>
                  <a:srgbClr val="242424"/>
                </a:solidFill>
                <a:latin typeface="Arial"/>
                <a:cs typeface="Arial"/>
              </a:rPr>
              <a:t>Roma, nella </a:t>
            </a:r>
            <a:r>
              <a:rPr sz="1100" dirty="0">
                <a:solidFill>
                  <a:srgbClr val="242424"/>
                </a:solidFill>
                <a:latin typeface="Arial"/>
                <a:cs typeface="Arial"/>
              </a:rPr>
              <a:t>sale di </a:t>
            </a:r>
            <a:r>
              <a:rPr sz="1100" spc="-5" dirty="0">
                <a:solidFill>
                  <a:srgbClr val="242424"/>
                </a:solidFill>
                <a:latin typeface="Arial"/>
                <a:cs typeface="Arial"/>
              </a:rPr>
              <a:t>Palazzo Altieri, </a:t>
            </a:r>
            <a:r>
              <a:rPr sz="1100" dirty="0">
                <a:solidFill>
                  <a:srgbClr val="242424"/>
                </a:solidFill>
                <a:latin typeface="Arial"/>
                <a:cs typeface="Arial"/>
              </a:rPr>
              <a:t>da </a:t>
            </a:r>
            <a:r>
              <a:rPr sz="1100" spc="-5" dirty="0">
                <a:solidFill>
                  <a:srgbClr val="242424"/>
                </a:solidFill>
                <a:latin typeface="Arial"/>
                <a:cs typeface="Arial"/>
              </a:rPr>
              <a:t>Antonio Patuelli, </a:t>
            </a:r>
            <a:r>
              <a:rPr sz="1100" dirty="0">
                <a:solidFill>
                  <a:srgbClr val="242424"/>
                </a:solidFill>
                <a:latin typeface="Arial"/>
                <a:cs typeface="Arial"/>
              </a:rPr>
              <a:t>presidente  </a:t>
            </a:r>
            <a:r>
              <a:rPr sz="1100" spc="-5" dirty="0">
                <a:solidFill>
                  <a:srgbClr val="242424"/>
                </a:solidFill>
                <a:latin typeface="Arial"/>
                <a:cs typeface="Arial"/>
              </a:rPr>
              <a:t>della Associazione </a:t>
            </a:r>
            <a:r>
              <a:rPr sz="1100" dirty="0">
                <a:solidFill>
                  <a:srgbClr val="242424"/>
                </a:solidFill>
                <a:latin typeface="Arial"/>
                <a:cs typeface="Arial"/>
              </a:rPr>
              <a:t>bancaria </a:t>
            </a:r>
            <a:r>
              <a:rPr sz="1100" spc="-5" dirty="0">
                <a:solidFill>
                  <a:srgbClr val="242424"/>
                </a:solidFill>
                <a:latin typeface="Arial"/>
                <a:cs typeface="Arial"/>
              </a:rPr>
              <a:t>italiana, Giovanni Puglisi, presidente della commissione nazionale  italiana </a:t>
            </a:r>
            <a:r>
              <a:rPr sz="1100" dirty="0">
                <a:solidFill>
                  <a:srgbClr val="242424"/>
                </a:solidFill>
                <a:latin typeface="Arial"/>
                <a:cs typeface="Arial"/>
              </a:rPr>
              <a:t>Unesco, </a:t>
            </a:r>
            <a:r>
              <a:rPr sz="1100" spc="-10" dirty="0">
                <a:solidFill>
                  <a:srgbClr val="242424"/>
                </a:solidFill>
                <a:latin typeface="Arial"/>
                <a:cs typeface="Arial"/>
              </a:rPr>
              <a:t>Carlo </a:t>
            </a:r>
            <a:r>
              <a:rPr sz="1100" spc="-5" dirty="0">
                <a:solidFill>
                  <a:srgbClr val="242424"/>
                </a:solidFill>
                <a:latin typeface="Arial"/>
                <a:cs typeface="Arial"/>
              </a:rPr>
              <a:t>Capoccioni, responsabile ufficio rapporti istituzionali </a:t>
            </a:r>
            <a:r>
              <a:rPr sz="1100" dirty="0">
                <a:solidFill>
                  <a:srgbClr val="242424"/>
                </a:solidFill>
                <a:latin typeface="Arial"/>
                <a:cs typeface="Arial"/>
              </a:rPr>
              <a:t>Abi e Anna </a:t>
            </a:r>
            <a:r>
              <a:rPr sz="1100" spc="-5" dirty="0">
                <a:solidFill>
                  <a:srgbClr val="242424"/>
                </a:solidFill>
                <a:latin typeface="Arial"/>
                <a:cs typeface="Arial"/>
              </a:rPr>
              <a:t>Pironti,  responsabile </a:t>
            </a:r>
            <a:r>
              <a:rPr sz="1100" dirty="0">
                <a:solidFill>
                  <a:srgbClr val="242424"/>
                </a:solidFill>
                <a:latin typeface="Arial"/>
                <a:cs typeface="Arial"/>
              </a:rPr>
              <a:t>del </a:t>
            </a:r>
            <a:r>
              <a:rPr sz="1100" spc="-5" dirty="0">
                <a:solidFill>
                  <a:srgbClr val="242424"/>
                </a:solidFill>
                <a:latin typeface="Arial"/>
                <a:cs typeface="Arial"/>
              </a:rPr>
              <a:t>dipartimento educazione </a:t>
            </a:r>
            <a:r>
              <a:rPr sz="1100" dirty="0">
                <a:solidFill>
                  <a:srgbClr val="242424"/>
                </a:solidFill>
                <a:latin typeface="Arial"/>
                <a:cs typeface="Arial"/>
              </a:rPr>
              <a:t>del </a:t>
            </a:r>
            <a:r>
              <a:rPr sz="1100" spc="-5" dirty="0">
                <a:solidFill>
                  <a:srgbClr val="242424"/>
                </a:solidFill>
                <a:latin typeface="Arial"/>
                <a:cs typeface="Arial"/>
              </a:rPr>
              <a:t>castello </a:t>
            </a:r>
            <a:r>
              <a:rPr sz="1100" dirty="0">
                <a:solidFill>
                  <a:srgbClr val="242424"/>
                </a:solidFill>
                <a:latin typeface="Arial"/>
                <a:cs typeface="Arial"/>
              </a:rPr>
              <a:t>di </a:t>
            </a:r>
            <a:r>
              <a:rPr sz="1100" spc="-10" dirty="0">
                <a:solidFill>
                  <a:srgbClr val="242424"/>
                </a:solidFill>
                <a:latin typeface="Arial"/>
                <a:cs typeface="Arial"/>
              </a:rPr>
              <a:t>Rivoli </a:t>
            </a:r>
            <a:r>
              <a:rPr sz="1100" dirty="0">
                <a:solidFill>
                  <a:srgbClr val="242424"/>
                </a:solidFill>
                <a:latin typeface="Arial"/>
                <a:cs typeface="Arial"/>
              </a:rPr>
              <a:t>(Torino). "</a:t>
            </a:r>
            <a:r>
              <a:rPr sz="1100" u="sng" dirty="0">
                <a:solidFill>
                  <a:srgbClr val="167EC3"/>
                </a:solidFill>
                <a:uFill>
                  <a:solidFill>
                    <a:srgbClr val="167EC3"/>
                  </a:solidFill>
                </a:uFill>
                <a:latin typeface="Arial"/>
                <a:cs typeface="Arial"/>
                <a:hlinkClick r:id="rId3"/>
              </a:rPr>
              <a:t>Il museo </a:t>
            </a:r>
            <a:r>
              <a:rPr sz="1100" u="sng" spc="-5" dirty="0">
                <a:solidFill>
                  <a:srgbClr val="167EC3"/>
                </a:solidFill>
                <a:uFill>
                  <a:solidFill>
                    <a:srgbClr val="167EC3"/>
                  </a:solidFill>
                </a:uFill>
                <a:latin typeface="Arial"/>
                <a:cs typeface="Arial"/>
                <a:hlinkClick r:id="rId3"/>
              </a:rPr>
              <a:t>immaginario</a:t>
            </a:r>
            <a:r>
              <a:rPr sz="1100" spc="-5" dirty="0">
                <a:solidFill>
                  <a:srgbClr val="242424"/>
                </a:solidFill>
                <a:latin typeface="Arial"/>
                <a:cs typeface="Arial"/>
              </a:rPr>
              <a:t>",  </a:t>
            </a:r>
            <a:r>
              <a:rPr sz="1100" dirty="0">
                <a:solidFill>
                  <a:srgbClr val="242424"/>
                </a:solidFill>
                <a:latin typeface="Arial"/>
                <a:cs typeface="Arial"/>
              </a:rPr>
              <a:t>scelto </a:t>
            </a:r>
            <a:r>
              <a:rPr sz="1100" spc="-5" dirty="0">
                <a:solidFill>
                  <a:srgbClr val="242424"/>
                </a:solidFill>
                <a:latin typeface="Arial"/>
                <a:cs typeface="Arial"/>
              </a:rPr>
              <a:t>come filo conduttore per l'edizione precedente, </a:t>
            </a:r>
            <a:r>
              <a:rPr sz="1100" spc="5" dirty="0">
                <a:solidFill>
                  <a:srgbClr val="242424"/>
                </a:solidFill>
                <a:latin typeface="Arial"/>
                <a:cs typeface="Arial"/>
              </a:rPr>
              <a:t>fa </a:t>
            </a:r>
            <a:r>
              <a:rPr sz="1100" spc="-5" dirty="0">
                <a:solidFill>
                  <a:srgbClr val="242424"/>
                </a:solidFill>
                <a:latin typeface="Arial"/>
                <a:cs typeface="Arial"/>
              </a:rPr>
              <a:t>oggi posto </a:t>
            </a:r>
            <a:r>
              <a:rPr sz="1100" dirty="0">
                <a:solidFill>
                  <a:srgbClr val="242424"/>
                </a:solidFill>
                <a:latin typeface="Arial"/>
                <a:cs typeface="Arial"/>
              </a:rPr>
              <a:t>a </a:t>
            </a:r>
            <a:r>
              <a:rPr sz="1100" spc="-5" dirty="0">
                <a:solidFill>
                  <a:srgbClr val="242424"/>
                </a:solidFill>
                <a:latin typeface="Arial"/>
                <a:cs typeface="Arial"/>
              </a:rPr>
              <a:t>"L'alfabeto del</a:t>
            </a:r>
            <a:r>
              <a:rPr sz="1100" spc="75" dirty="0">
                <a:solidFill>
                  <a:srgbClr val="242424"/>
                </a:solidFill>
                <a:latin typeface="Arial"/>
                <a:cs typeface="Arial"/>
              </a:rPr>
              <a:t> </a:t>
            </a:r>
            <a:r>
              <a:rPr sz="1100" spc="-5" dirty="0">
                <a:solidFill>
                  <a:srgbClr val="242424"/>
                </a:solidFill>
                <a:latin typeface="Arial"/>
                <a:cs typeface="Arial"/>
              </a:rPr>
              <a:t>mondo.</a:t>
            </a:r>
            <a:endParaRPr sz="1100">
              <a:latin typeface="Arial"/>
              <a:cs typeface="Arial"/>
            </a:endParaRPr>
          </a:p>
          <a:p>
            <a:pPr marL="12700" marR="26670">
              <a:lnSpc>
                <a:spcPct val="110000"/>
              </a:lnSpc>
            </a:pPr>
            <a:r>
              <a:rPr sz="1100" dirty="0">
                <a:solidFill>
                  <a:srgbClr val="242424"/>
                </a:solidFill>
                <a:latin typeface="Arial"/>
                <a:cs typeface="Arial"/>
              </a:rPr>
              <a:t>Leggiamo i </a:t>
            </a:r>
            <a:r>
              <a:rPr sz="1100" spc="-5" dirty="0">
                <a:solidFill>
                  <a:srgbClr val="242424"/>
                </a:solidFill>
                <a:latin typeface="Arial"/>
                <a:cs typeface="Arial"/>
              </a:rPr>
              <a:t>segni intorno </a:t>
            </a:r>
            <a:r>
              <a:rPr sz="1100" dirty="0">
                <a:solidFill>
                  <a:srgbClr val="242424"/>
                </a:solidFill>
                <a:latin typeface="Arial"/>
                <a:cs typeface="Arial"/>
              </a:rPr>
              <a:t>a noi e </a:t>
            </a:r>
            <a:r>
              <a:rPr sz="1100" spc="-5" dirty="0">
                <a:solidFill>
                  <a:srgbClr val="242424"/>
                </a:solidFill>
                <a:latin typeface="Arial"/>
                <a:cs typeface="Arial"/>
              </a:rPr>
              <a:t>raccontiamo". Temi differenti, </a:t>
            </a:r>
            <a:r>
              <a:rPr sz="1100" dirty="0">
                <a:solidFill>
                  <a:srgbClr val="242424"/>
                </a:solidFill>
                <a:latin typeface="Arial"/>
                <a:cs typeface="Arial"/>
              </a:rPr>
              <a:t>ma un </a:t>
            </a:r>
            <a:r>
              <a:rPr sz="1100" spc="-5" dirty="0">
                <a:solidFill>
                  <a:srgbClr val="242424"/>
                </a:solidFill>
                <a:latin typeface="Arial"/>
                <a:cs typeface="Arial"/>
              </a:rPr>
              <a:t>unico </a:t>
            </a:r>
            <a:r>
              <a:rPr sz="1100" dirty="0">
                <a:solidFill>
                  <a:srgbClr val="242424"/>
                </a:solidFill>
                <a:latin typeface="Arial"/>
                <a:cs typeface="Arial"/>
              </a:rPr>
              <a:t>comun </a:t>
            </a:r>
            <a:r>
              <a:rPr sz="1100" spc="-5" dirty="0">
                <a:solidFill>
                  <a:srgbClr val="242424"/>
                </a:solidFill>
                <a:latin typeface="Arial"/>
                <a:cs typeface="Arial"/>
              </a:rPr>
              <a:t>denominatore:  </a:t>
            </a:r>
            <a:r>
              <a:rPr sz="1100" dirty="0">
                <a:solidFill>
                  <a:srgbClr val="242424"/>
                </a:solidFill>
                <a:latin typeface="Arial"/>
                <a:cs typeface="Arial"/>
              </a:rPr>
              <a:t>"Il </a:t>
            </a:r>
            <a:r>
              <a:rPr sz="1100" spc="-5" dirty="0">
                <a:solidFill>
                  <a:srgbClr val="242424"/>
                </a:solidFill>
                <a:latin typeface="Arial"/>
                <a:cs typeface="Arial"/>
              </a:rPr>
              <a:t>rinnovato impegno </a:t>
            </a:r>
            <a:r>
              <a:rPr sz="1100" spc="-10" dirty="0">
                <a:solidFill>
                  <a:srgbClr val="242424"/>
                </a:solidFill>
                <a:latin typeface="Arial"/>
                <a:cs typeface="Arial"/>
              </a:rPr>
              <a:t>delle </a:t>
            </a:r>
            <a:r>
              <a:rPr sz="1100" dirty="0">
                <a:solidFill>
                  <a:srgbClr val="242424"/>
                </a:solidFill>
                <a:latin typeface="Arial"/>
                <a:cs typeface="Arial"/>
              </a:rPr>
              <a:t>banche a </a:t>
            </a:r>
            <a:r>
              <a:rPr sz="1100" spc="-5" dirty="0">
                <a:solidFill>
                  <a:srgbClr val="242424"/>
                </a:solidFill>
                <a:latin typeface="Arial"/>
                <a:cs typeface="Arial"/>
              </a:rPr>
              <a:t>investire nei giovani </a:t>
            </a:r>
            <a:r>
              <a:rPr sz="1100" dirty="0">
                <a:solidFill>
                  <a:srgbClr val="242424"/>
                </a:solidFill>
                <a:latin typeface="Arial"/>
                <a:cs typeface="Arial"/>
              </a:rPr>
              <a:t>e nel</a:t>
            </a:r>
            <a:r>
              <a:rPr sz="1100" spc="10" dirty="0">
                <a:solidFill>
                  <a:srgbClr val="242424"/>
                </a:solidFill>
                <a:latin typeface="Arial"/>
                <a:cs typeface="Arial"/>
              </a:rPr>
              <a:t> </a:t>
            </a:r>
            <a:r>
              <a:rPr sz="1100" spc="-5" dirty="0">
                <a:solidFill>
                  <a:srgbClr val="242424"/>
                </a:solidFill>
                <a:latin typeface="Arial"/>
                <a:cs typeface="Arial"/>
              </a:rPr>
              <a:t>futuro".</a:t>
            </a:r>
            <a:endParaRPr sz="1100">
              <a:latin typeface="Arial"/>
              <a:cs typeface="Arial"/>
            </a:endParaRPr>
          </a:p>
        </p:txBody>
      </p:sp>
      <p:sp>
        <p:nvSpPr>
          <p:cNvPr id="5" name="object 5"/>
          <p:cNvSpPr txBox="1"/>
          <p:nvPr/>
        </p:nvSpPr>
        <p:spPr>
          <a:xfrm>
            <a:off x="737108" y="7712430"/>
            <a:ext cx="6080760" cy="2242185"/>
          </a:xfrm>
          <a:prstGeom prst="rect">
            <a:avLst/>
          </a:prstGeom>
        </p:spPr>
        <p:txBody>
          <a:bodyPr vert="horz" wrap="square" lIns="0" tIns="12065" rIns="0" bIns="0" rtlCol="0">
            <a:spAutoFit/>
          </a:bodyPr>
          <a:lstStyle/>
          <a:p>
            <a:pPr marL="13970" marR="5715" indent="1270" algn="ctr">
              <a:lnSpc>
                <a:spcPct val="110300"/>
              </a:lnSpc>
              <a:spcBef>
                <a:spcPts val="95"/>
              </a:spcBef>
            </a:pPr>
            <a:r>
              <a:rPr sz="1100" dirty="0">
                <a:solidFill>
                  <a:srgbClr val="242424"/>
                </a:solidFill>
                <a:latin typeface="Arial"/>
                <a:cs typeface="Arial"/>
              </a:rPr>
              <a:t>"La </a:t>
            </a:r>
            <a:r>
              <a:rPr sz="1100" spc="-5" dirty="0">
                <a:solidFill>
                  <a:srgbClr val="242424"/>
                </a:solidFill>
                <a:latin typeface="Arial"/>
                <a:cs typeface="Arial"/>
              </a:rPr>
              <a:t>cultura </a:t>
            </a:r>
            <a:r>
              <a:rPr sz="1100" dirty="0">
                <a:solidFill>
                  <a:srgbClr val="242424"/>
                </a:solidFill>
                <a:latin typeface="Arial"/>
                <a:cs typeface="Arial"/>
              </a:rPr>
              <a:t>sta </a:t>
            </a:r>
            <a:r>
              <a:rPr sz="1100" spc="-5" dirty="0">
                <a:solidFill>
                  <a:srgbClr val="242424"/>
                </a:solidFill>
                <a:latin typeface="Arial"/>
                <a:cs typeface="Arial"/>
              </a:rPr>
              <a:t>diventando quindi sempre più </a:t>
            </a:r>
            <a:r>
              <a:rPr sz="1100" dirty="0">
                <a:solidFill>
                  <a:srgbClr val="242424"/>
                </a:solidFill>
                <a:latin typeface="Arial"/>
                <a:cs typeface="Arial"/>
              </a:rPr>
              <a:t>un </a:t>
            </a:r>
            <a:r>
              <a:rPr sz="1100" spc="-5" dirty="0">
                <a:solidFill>
                  <a:srgbClr val="242424"/>
                </a:solidFill>
                <a:latin typeface="Arial"/>
                <a:cs typeface="Arial"/>
              </a:rPr>
              <a:t>affare privato?", chiede qualcuno. "Il sostegno dei  privati </a:t>
            </a:r>
            <a:r>
              <a:rPr sz="1100" dirty="0">
                <a:solidFill>
                  <a:srgbClr val="242424"/>
                </a:solidFill>
                <a:latin typeface="Arial"/>
                <a:cs typeface="Arial"/>
              </a:rPr>
              <a:t>e </a:t>
            </a:r>
            <a:r>
              <a:rPr sz="1100" spc="-5" dirty="0">
                <a:solidFill>
                  <a:srgbClr val="242424"/>
                </a:solidFill>
                <a:latin typeface="Arial"/>
                <a:cs typeface="Arial"/>
              </a:rPr>
              <a:t>il pluralismo sono fondamentali per promuoverla", ribatte Antonio Patuelli. </a:t>
            </a:r>
            <a:r>
              <a:rPr sz="1100" dirty="0">
                <a:solidFill>
                  <a:srgbClr val="242424"/>
                </a:solidFill>
                <a:latin typeface="Arial"/>
                <a:cs typeface="Arial"/>
              </a:rPr>
              <a:t>"L'anno </a:t>
            </a:r>
            <a:r>
              <a:rPr sz="1100" spc="-5" dirty="0">
                <a:solidFill>
                  <a:srgbClr val="242424"/>
                </a:solidFill>
                <a:latin typeface="Arial"/>
                <a:cs typeface="Arial"/>
              </a:rPr>
              <a:t>scorso  </a:t>
            </a:r>
            <a:r>
              <a:rPr sz="1100" dirty="0">
                <a:solidFill>
                  <a:srgbClr val="242424"/>
                </a:solidFill>
                <a:latin typeface="Arial"/>
                <a:cs typeface="Arial"/>
              </a:rPr>
              <a:t>è </a:t>
            </a:r>
            <a:r>
              <a:rPr sz="1100" spc="-5" dirty="0">
                <a:solidFill>
                  <a:srgbClr val="242424"/>
                </a:solidFill>
                <a:latin typeface="Arial"/>
                <a:cs typeface="Arial"/>
              </a:rPr>
              <a:t>stata un'epifania, </a:t>
            </a:r>
            <a:r>
              <a:rPr sz="1100" dirty="0">
                <a:solidFill>
                  <a:srgbClr val="242424"/>
                </a:solidFill>
                <a:latin typeface="Arial"/>
                <a:cs typeface="Arial"/>
              </a:rPr>
              <a:t>ora </a:t>
            </a:r>
            <a:r>
              <a:rPr sz="1100" spc="-5" dirty="0">
                <a:solidFill>
                  <a:srgbClr val="242424"/>
                </a:solidFill>
                <a:latin typeface="Arial"/>
                <a:cs typeface="Arial"/>
              </a:rPr>
              <a:t>l'evento </a:t>
            </a:r>
            <a:r>
              <a:rPr sz="1100" dirty="0">
                <a:solidFill>
                  <a:srgbClr val="242424"/>
                </a:solidFill>
                <a:latin typeface="Arial"/>
                <a:cs typeface="Arial"/>
              </a:rPr>
              <a:t>si propone non </a:t>
            </a:r>
            <a:r>
              <a:rPr sz="1100" spc="-5" dirty="0">
                <a:solidFill>
                  <a:srgbClr val="242424"/>
                </a:solidFill>
                <a:latin typeface="Arial"/>
                <a:cs typeface="Arial"/>
              </a:rPr>
              <a:t>solo </a:t>
            </a:r>
            <a:r>
              <a:rPr sz="1100" dirty="0">
                <a:solidFill>
                  <a:srgbClr val="242424"/>
                </a:solidFill>
                <a:latin typeface="Arial"/>
                <a:cs typeface="Arial"/>
              </a:rPr>
              <a:t>di essere </a:t>
            </a:r>
            <a:r>
              <a:rPr sz="1100" spc="-5" dirty="0">
                <a:solidFill>
                  <a:srgbClr val="242424"/>
                </a:solidFill>
                <a:latin typeface="Arial"/>
                <a:cs typeface="Arial"/>
              </a:rPr>
              <a:t>ripetuto, ma </a:t>
            </a:r>
            <a:r>
              <a:rPr sz="1100" dirty="0">
                <a:solidFill>
                  <a:srgbClr val="242424"/>
                </a:solidFill>
                <a:latin typeface="Arial"/>
                <a:cs typeface="Arial"/>
              </a:rPr>
              <a:t>anche di </a:t>
            </a:r>
            <a:r>
              <a:rPr sz="1100" spc="-5" dirty="0">
                <a:solidFill>
                  <a:srgbClr val="242424"/>
                </a:solidFill>
                <a:latin typeface="Arial"/>
                <a:cs typeface="Arial"/>
              </a:rPr>
              <a:t>diventare </a:t>
            </a:r>
            <a:r>
              <a:rPr sz="1100" dirty="0">
                <a:solidFill>
                  <a:srgbClr val="242424"/>
                </a:solidFill>
                <a:latin typeface="Arial"/>
                <a:cs typeface="Arial"/>
              </a:rPr>
              <a:t>un  </a:t>
            </a:r>
            <a:r>
              <a:rPr sz="1100" spc="-5" dirty="0">
                <a:solidFill>
                  <a:srgbClr val="242424"/>
                </a:solidFill>
                <a:latin typeface="Arial"/>
                <a:cs typeface="Arial"/>
              </a:rPr>
              <a:t>classico. </a:t>
            </a:r>
            <a:r>
              <a:rPr sz="1100" dirty="0">
                <a:solidFill>
                  <a:srgbClr val="242424"/>
                </a:solidFill>
                <a:latin typeface="Arial"/>
                <a:cs typeface="Arial"/>
              </a:rPr>
              <a:t>I </a:t>
            </a:r>
            <a:r>
              <a:rPr sz="1100" spc="-5" dirty="0">
                <a:solidFill>
                  <a:srgbClr val="242424"/>
                </a:solidFill>
                <a:latin typeface="Arial"/>
                <a:cs typeface="Arial"/>
              </a:rPr>
              <a:t>numeri </a:t>
            </a:r>
            <a:r>
              <a:rPr sz="1100" dirty="0">
                <a:solidFill>
                  <a:srgbClr val="242424"/>
                </a:solidFill>
                <a:latin typeface="Arial"/>
                <a:cs typeface="Arial"/>
              </a:rPr>
              <a:t>di </a:t>
            </a:r>
            <a:r>
              <a:rPr sz="1100" spc="-5" dirty="0">
                <a:solidFill>
                  <a:srgbClr val="242424"/>
                </a:solidFill>
                <a:latin typeface="Arial"/>
                <a:cs typeface="Arial"/>
              </a:rPr>
              <a:t>quest'anno evidenziano </a:t>
            </a:r>
            <a:r>
              <a:rPr sz="1100" dirty="0">
                <a:solidFill>
                  <a:srgbClr val="242424"/>
                </a:solidFill>
                <a:latin typeface="Arial"/>
                <a:cs typeface="Arial"/>
              </a:rPr>
              <a:t>un </a:t>
            </a:r>
            <a:r>
              <a:rPr sz="1100" spc="-5" dirty="0">
                <a:solidFill>
                  <a:srgbClr val="242424"/>
                </a:solidFill>
                <a:latin typeface="Arial"/>
                <a:cs typeface="Arial"/>
              </a:rPr>
              <a:t>incremento </a:t>
            </a:r>
            <a:r>
              <a:rPr sz="1100" dirty="0">
                <a:solidFill>
                  <a:srgbClr val="242424"/>
                </a:solidFill>
                <a:latin typeface="Arial"/>
                <a:cs typeface="Arial"/>
              </a:rPr>
              <a:t>del 20 </a:t>
            </a:r>
            <a:r>
              <a:rPr sz="1100" spc="-5" dirty="0">
                <a:solidFill>
                  <a:srgbClr val="242424"/>
                </a:solidFill>
                <a:latin typeface="Arial"/>
                <a:cs typeface="Arial"/>
              </a:rPr>
              <a:t>per cento nelle adesioni. </a:t>
            </a:r>
            <a:r>
              <a:rPr sz="1100" dirty="0">
                <a:solidFill>
                  <a:srgbClr val="242424"/>
                </a:solidFill>
                <a:latin typeface="Arial"/>
                <a:cs typeface="Arial"/>
              </a:rPr>
              <a:t>E </a:t>
            </a:r>
            <a:r>
              <a:rPr sz="1100" spc="-5" dirty="0">
                <a:solidFill>
                  <a:srgbClr val="242424"/>
                </a:solidFill>
                <a:latin typeface="Arial"/>
                <a:cs typeface="Arial"/>
              </a:rPr>
              <a:t>il  </a:t>
            </a:r>
            <a:r>
              <a:rPr sz="1100" dirty="0">
                <a:solidFill>
                  <a:srgbClr val="242424"/>
                </a:solidFill>
                <a:latin typeface="Arial"/>
                <a:cs typeface="Arial"/>
              </a:rPr>
              <a:t>tema scelto per </a:t>
            </a:r>
            <a:r>
              <a:rPr sz="1100" spc="-5" dirty="0">
                <a:solidFill>
                  <a:srgbClr val="242424"/>
                </a:solidFill>
                <a:latin typeface="Arial"/>
                <a:cs typeface="Arial"/>
              </a:rPr>
              <a:t>l'edizione </a:t>
            </a:r>
            <a:r>
              <a:rPr sz="1100" dirty="0">
                <a:solidFill>
                  <a:srgbClr val="242424"/>
                </a:solidFill>
                <a:latin typeface="Arial"/>
                <a:cs typeface="Arial"/>
              </a:rPr>
              <a:t>2015 ha </a:t>
            </a:r>
            <a:r>
              <a:rPr sz="1100" spc="-5" dirty="0">
                <a:solidFill>
                  <a:srgbClr val="242424"/>
                </a:solidFill>
                <a:latin typeface="Arial"/>
                <a:cs typeface="Arial"/>
              </a:rPr>
              <a:t>molti significati". Primo: </a:t>
            </a:r>
            <a:r>
              <a:rPr sz="1100" dirty="0">
                <a:solidFill>
                  <a:srgbClr val="242424"/>
                </a:solidFill>
                <a:latin typeface="Arial"/>
                <a:cs typeface="Arial"/>
              </a:rPr>
              <a:t>una </a:t>
            </a:r>
            <a:r>
              <a:rPr sz="1100" spc="-5" dirty="0">
                <a:solidFill>
                  <a:srgbClr val="242424"/>
                </a:solidFill>
                <a:latin typeface="Arial"/>
                <a:cs typeface="Arial"/>
              </a:rPr>
              <a:t>nuova alfabetizzazione dell'Italia  </a:t>
            </a:r>
            <a:r>
              <a:rPr sz="1100" dirty="0">
                <a:solidFill>
                  <a:srgbClr val="242424"/>
                </a:solidFill>
                <a:latin typeface="Arial"/>
                <a:cs typeface="Arial"/>
              </a:rPr>
              <a:t>contro </a:t>
            </a:r>
            <a:r>
              <a:rPr sz="1100" spc="-5" dirty="0">
                <a:solidFill>
                  <a:srgbClr val="242424"/>
                </a:solidFill>
                <a:latin typeface="Arial"/>
                <a:cs typeface="Arial"/>
              </a:rPr>
              <a:t>quello </a:t>
            </a:r>
            <a:r>
              <a:rPr sz="1100" dirty="0">
                <a:solidFill>
                  <a:srgbClr val="242424"/>
                </a:solidFill>
                <a:latin typeface="Arial"/>
                <a:cs typeface="Arial"/>
              </a:rPr>
              <a:t>che </a:t>
            </a:r>
            <a:r>
              <a:rPr sz="1100" spc="-5" dirty="0">
                <a:solidFill>
                  <a:srgbClr val="242424"/>
                </a:solidFill>
                <a:latin typeface="Arial"/>
                <a:cs typeface="Arial"/>
              </a:rPr>
              <a:t>Patuelli definisce "l'imbastardimento </a:t>
            </a:r>
            <a:r>
              <a:rPr sz="1100" dirty="0">
                <a:solidFill>
                  <a:srgbClr val="242424"/>
                </a:solidFill>
                <a:latin typeface="Arial"/>
                <a:cs typeface="Arial"/>
              </a:rPr>
              <a:t>della </a:t>
            </a:r>
            <a:r>
              <a:rPr sz="1100" spc="-5" dirty="0">
                <a:solidFill>
                  <a:srgbClr val="242424"/>
                </a:solidFill>
                <a:latin typeface="Arial"/>
                <a:cs typeface="Arial"/>
              </a:rPr>
              <a:t>nostra lingua". Prosegue: </a:t>
            </a:r>
            <a:r>
              <a:rPr sz="1100" dirty="0">
                <a:solidFill>
                  <a:srgbClr val="242424"/>
                </a:solidFill>
                <a:latin typeface="Arial"/>
                <a:cs typeface="Arial"/>
              </a:rPr>
              <a:t>"Ogni </a:t>
            </a:r>
            <a:r>
              <a:rPr sz="1100" spc="-5" dirty="0">
                <a:solidFill>
                  <a:srgbClr val="242424"/>
                </a:solidFill>
                <a:latin typeface="Arial"/>
                <a:cs typeface="Arial"/>
              </a:rPr>
              <a:t>volta  </a:t>
            </a:r>
            <a:r>
              <a:rPr sz="1100" dirty="0">
                <a:solidFill>
                  <a:srgbClr val="242424"/>
                </a:solidFill>
                <a:latin typeface="Arial"/>
                <a:cs typeface="Arial"/>
              </a:rPr>
              <a:t>che </a:t>
            </a:r>
            <a:r>
              <a:rPr sz="1100" spc="-5" dirty="0">
                <a:solidFill>
                  <a:srgbClr val="242424"/>
                </a:solidFill>
                <a:latin typeface="Arial"/>
                <a:cs typeface="Arial"/>
              </a:rPr>
              <a:t>l'italiano viene inframmezzato </a:t>
            </a:r>
            <a:r>
              <a:rPr sz="1100" dirty="0">
                <a:solidFill>
                  <a:srgbClr val="242424"/>
                </a:solidFill>
                <a:latin typeface="Arial"/>
                <a:cs typeface="Arial"/>
              </a:rPr>
              <a:t>da </a:t>
            </a:r>
            <a:r>
              <a:rPr sz="1100" spc="-5" dirty="0">
                <a:solidFill>
                  <a:srgbClr val="242424"/>
                </a:solidFill>
                <a:latin typeface="Arial"/>
                <a:cs typeface="Arial"/>
              </a:rPr>
              <a:t>termini che </a:t>
            </a:r>
            <a:r>
              <a:rPr sz="1100" dirty="0">
                <a:solidFill>
                  <a:srgbClr val="242424"/>
                </a:solidFill>
                <a:latin typeface="Arial"/>
                <a:cs typeface="Arial"/>
              </a:rPr>
              <a:t>fanno </a:t>
            </a:r>
            <a:r>
              <a:rPr sz="1100" spc="-5" dirty="0">
                <a:solidFill>
                  <a:srgbClr val="242424"/>
                </a:solidFill>
                <a:latin typeface="Arial"/>
                <a:cs typeface="Arial"/>
              </a:rPr>
              <a:t>riferimento </a:t>
            </a:r>
            <a:r>
              <a:rPr sz="1100" dirty="0">
                <a:solidFill>
                  <a:srgbClr val="242424"/>
                </a:solidFill>
                <a:latin typeface="Arial"/>
                <a:cs typeface="Arial"/>
              </a:rPr>
              <a:t>ad </a:t>
            </a:r>
            <a:r>
              <a:rPr sz="1100" spc="-5" dirty="0">
                <a:solidFill>
                  <a:srgbClr val="242424"/>
                </a:solidFill>
                <a:latin typeface="Arial"/>
                <a:cs typeface="Arial"/>
              </a:rPr>
              <a:t>altri idiomi, </a:t>
            </a:r>
            <a:r>
              <a:rPr sz="1100" dirty="0">
                <a:solidFill>
                  <a:srgbClr val="242424"/>
                </a:solidFill>
                <a:latin typeface="Arial"/>
                <a:cs typeface="Arial"/>
              </a:rPr>
              <a:t>si crea  </a:t>
            </a:r>
            <a:r>
              <a:rPr sz="1100" spc="-5" dirty="0">
                <a:solidFill>
                  <a:srgbClr val="242424"/>
                </a:solidFill>
                <a:latin typeface="Arial"/>
                <a:cs typeface="Arial"/>
              </a:rPr>
              <a:t>confusione </a:t>
            </a:r>
            <a:r>
              <a:rPr sz="1100" dirty="0">
                <a:solidFill>
                  <a:srgbClr val="242424"/>
                </a:solidFill>
                <a:latin typeface="Arial"/>
                <a:cs typeface="Arial"/>
              </a:rPr>
              <a:t>anche </a:t>
            </a:r>
            <a:r>
              <a:rPr sz="1100" spc="-5" dirty="0">
                <a:solidFill>
                  <a:srgbClr val="242424"/>
                </a:solidFill>
                <a:latin typeface="Arial"/>
                <a:cs typeface="Arial"/>
              </a:rPr>
              <a:t>sotto il profilo giuridico. </a:t>
            </a:r>
            <a:r>
              <a:rPr sz="1100" dirty="0">
                <a:solidFill>
                  <a:srgbClr val="242424"/>
                </a:solidFill>
                <a:latin typeface="Arial"/>
                <a:cs typeface="Arial"/>
              </a:rPr>
              <a:t>In </a:t>
            </a:r>
            <a:r>
              <a:rPr sz="1100" spc="-5" dirty="0">
                <a:solidFill>
                  <a:srgbClr val="242424"/>
                </a:solidFill>
                <a:latin typeface="Arial"/>
                <a:cs typeface="Arial"/>
              </a:rPr>
              <a:t>secondo luogo, c'è </a:t>
            </a:r>
            <a:r>
              <a:rPr sz="1100" dirty="0">
                <a:solidFill>
                  <a:srgbClr val="242424"/>
                </a:solidFill>
                <a:latin typeface="Arial"/>
                <a:cs typeface="Arial"/>
              </a:rPr>
              <a:t>una </a:t>
            </a:r>
            <a:r>
              <a:rPr sz="1100" spc="-5" dirty="0">
                <a:solidFill>
                  <a:srgbClr val="242424"/>
                </a:solidFill>
                <a:latin typeface="Arial"/>
                <a:cs typeface="Arial"/>
              </a:rPr>
              <a:t>sensibilità particolare verso le  nuove </a:t>
            </a:r>
            <a:r>
              <a:rPr sz="1100" dirty="0">
                <a:solidFill>
                  <a:srgbClr val="242424"/>
                </a:solidFill>
                <a:latin typeface="Arial"/>
                <a:cs typeface="Arial"/>
              </a:rPr>
              <a:t>tecnologie </a:t>
            </a:r>
            <a:r>
              <a:rPr sz="1100" spc="-5" dirty="0">
                <a:solidFill>
                  <a:srgbClr val="242424"/>
                </a:solidFill>
                <a:latin typeface="Arial"/>
                <a:cs typeface="Arial"/>
              </a:rPr>
              <a:t>che danno tante</a:t>
            </a:r>
            <a:r>
              <a:rPr sz="1100" spc="15" dirty="0">
                <a:solidFill>
                  <a:srgbClr val="242424"/>
                </a:solidFill>
                <a:latin typeface="Arial"/>
                <a:cs typeface="Arial"/>
              </a:rPr>
              <a:t> </a:t>
            </a:r>
            <a:r>
              <a:rPr sz="1100" spc="-5" dirty="0">
                <a:solidFill>
                  <a:srgbClr val="242424"/>
                </a:solidFill>
                <a:latin typeface="Arial"/>
                <a:cs typeface="Arial"/>
              </a:rPr>
              <a:t>opportunità".</a:t>
            </a:r>
            <a:endParaRPr sz="1100">
              <a:latin typeface="Arial"/>
              <a:cs typeface="Arial"/>
            </a:endParaRPr>
          </a:p>
          <a:p>
            <a:pPr>
              <a:lnSpc>
                <a:spcPct val="100000"/>
              </a:lnSpc>
              <a:spcBef>
                <a:spcPts val="10"/>
              </a:spcBef>
            </a:pPr>
            <a:endParaRPr sz="1250">
              <a:latin typeface="Times New Roman"/>
              <a:cs typeface="Times New Roman"/>
            </a:endParaRPr>
          </a:p>
          <a:p>
            <a:pPr marL="12065" marR="5080" algn="ctr">
              <a:lnSpc>
                <a:spcPct val="110000"/>
              </a:lnSpc>
              <a:spcBef>
                <a:spcPts val="5"/>
              </a:spcBef>
            </a:pPr>
            <a:r>
              <a:rPr sz="1100" dirty="0">
                <a:solidFill>
                  <a:srgbClr val="242424"/>
                </a:solidFill>
                <a:latin typeface="Arial"/>
                <a:cs typeface="Arial"/>
              </a:rPr>
              <a:t>Sei giorni, </a:t>
            </a:r>
            <a:r>
              <a:rPr sz="1100" spc="-5" dirty="0">
                <a:solidFill>
                  <a:srgbClr val="242424"/>
                </a:solidFill>
                <a:latin typeface="Arial"/>
                <a:cs typeface="Arial"/>
              </a:rPr>
              <a:t>sessanta città diverse, </a:t>
            </a:r>
            <a:r>
              <a:rPr sz="1100" dirty="0">
                <a:solidFill>
                  <a:srgbClr val="242424"/>
                </a:solidFill>
                <a:latin typeface="Arial"/>
                <a:cs typeface="Arial"/>
              </a:rPr>
              <a:t>anche </a:t>
            </a:r>
            <a:r>
              <a:rPr sz="1100" spc="-5" dirty="0">
                <a:solidFill>
                  <a:srgbClr val="242424"/>
                </a:solidFill>
                <a:latin typeface="Arial"/>
                <a:cs typeface="Arial"/>
              </a:rPr>
              <a:t>piccoli paesi. Oltre ottanta gli eventi </a:t>
            </a:r>
            <a:r>
              <a:rPr sz="1100" dirty="0">
                <a:solidFill>
                  <a:srgbClr val="242424"/>
                </a:solidFill>
                <a:latin typeface="Arial"/>
                <a:cs typeface="Arial"/>
              </a:rPr>
              <a:t>e i </a:t>
            </a:r>
            <a:r>
              <a:rPr sz="1100" spc="-5" dirty="0">
                <a:solidFill>
                  <a:srgbClr val="242424"/>
                </a:solidFill>
                <a:latin typeface="Arial"/>
                <a:cs typeface="Arial"/>
              </a:rPr>
              <a:t>laboratori messi in  scaletta. Tanti </a:t>
            </a:r>
            <a:r>
              <a:rPr sz="1100" dirty="0">
                <a:solidFill>
                  <a:srgbClr val="242424"/>
                </a:solidFill>
                <a:latin typeface="Arial"/>
                <a:cs typeface="Arial"/>
              </a:rPr>
              <a:t>i </a:t>
            </a:r>
            <a:r>
              <a:rPr sz="1100" spc="-5" dirty="0">
                <a:solidFill>
                  <a:srgbClr val="242424"/>
                </a:solidFill>
                <a:latin typeface="Arial"/>
                <a:cs typeface="Arial"/>
              </a:rPr>
              <a:t>palazzi monumentali aperti </a:t>
            </a:r>
            <a:r>
              <a:rPr sz="1100" dirty="0">
                <a:solidFill>
                  <a:srgbClr val="242424"/>
                </a:solidFill>
                <a:latin typeface="Arial"/>
                <a:cs typeface="Arial"/>
              </a:rPr>
              <a:t>per </a:t>
            </a:r>
            <a:r>
              <a:rPr sz="1100" spc="-5" dirty="0">
                <a:solidFill>
                  <a:srgbClr val="242424"/>
                </a:solidFill>
                <a:latin typeface="Arial"/>
                <a:cs typeface="Arial"/>
              </a:rPr>
              <a:t>l'occasione. Dal </a:t>
            </a:r>
            <a:r>
              <a:rPr sz="1100" dirty="0">
                <a:solidFill>
                  <a:srgbClr val="242424"/>
                </a:solidFill>
                <a:latin typeface="Arial"/>
                <a:cs typeface="Arial"/>
              </a:rPr>
              <a:t>sud al </a:t>
            </a:r>
            <a:r>
              <a:rPr sz="1100" spc="-5" dirty="0">
                <a:solidFill>
                  <a:srgbClr val="242424"/>
                </a:solidFill>
                <a:latin typeface="Arial"/>
                <a:cs typeface="Arial"/>
              </a:rPr>
              <a:t>nord </a:t>
            </a:r>
            <a:r>
              <a:rPr sz="1100" dirty="0">
                <a:solidFill>
                  <a:srgbClr val="242424"/>
                </a:solidFill>
                <a:latin typeface="Arial"/>
                <a:cs typeface="Arial"/>
              </a:rPr>
              <a:t>del </a:t>
            </a:r>
            <a:r>
              <a:rPr sz="1100" spc="-5" dirty="0">
                <a:solidFill>
                  <a:srgbClr val="242424"/>
                </a:solidFill>
                <a:latin typeface="Arial"/>
                <a:cs typeface="Arial"/>
              </a:rPr>
              <a:t>Paese, </a:t>
            </a:r>
            <a:r>
              <a:rPr sz="1100" dirty="0">
                <a:solidFill>
                  <a:srgbClr val="242424"/>
                </a:solidFill>
                <a:latin typeface="Arial"/>
                <a:cs typeface="Arial"/>
              </a:rPr>
              <a:t>da Bari</a:t>
            </a:r>
            <a:r>
              <a:rPr sz="1100" spc="140" dirty="0">
                <a:solidFill>
                  <a:srgbClr val="242424"/>
                </a:solidFill>
                <a:latin typeface="Arial"/>
                <a:cs typeface="Arial"/>
              </a:rPr>
              <a:t> </a:t>
            </a:r>
            <a:r>
              <a:rPr sz="1100" dirty="0">
                <a:solidFill>
                  <a:srgbClr val="242424"/>
                </a:solidFill>
                <a:latin typeface="Arial"/>
                <a:cs typeface="Arial"/>
              </a:rPr>
              <a:t>a</a:t>
            </a:r>
            <a:endParaRPr sz="1100">
              <a:latin typeface="Arial"/>
              <a:cs typeface="Arial"/>
            </a:endParaRPr>
          </a:p>
        </p:txBody>
      </p:sp>
      <p:sp>
        <p:nvSpPr>
          <p:cNvPr id="6" name="object 6"/>
          <p:cNvSpPr/>
          <p:nvPr/>
        </p:nvSpPr>
        <p:spPr>
          <a:xfrm>
            <a:off x="989330" y="4036059"/>
            <a:ext cx="5486400" cy="35528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611378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04310">
              <a:lnSpc>
                <a:spcPts val="1839"/>
              </a:lnSpc>
            </a:pPr>
            <a:r>
              <a:rPr sz="1600" b="1" spc="-5" dirty="0">
                <a:latin typeface="Arial"/>
                <a:cs typeface="Arial"/>
              </a:rPr>
              <a:t>Innovazionecreativa.it  11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spcBef>
                <a:spcPts val="35"/>
              </a:spcBef>
            </a:pPr>
            <a:endParaRPr sz="2150">
              <a:latin typeface="Times New Roman"/>
              <a:cs typeface="Times New Roman"/>
            </a:endParaRPr>
          </a:p>
          <a:p>
            <a:pPr marL="27940" marR="24765" indent="635" algn="ctr">
              <a:lnSpc>
                <a:spcPct val="110000"/>
              </a:lnSpc>
            </a:pPr>
            <a:r>
              <a:rPr sz="1100" spc="-5" dirty="0">
                <a:solidFill>
                  <a:srgbClr val="242424"/>
                </a:solidFill>
                <a:latin typeface="Arial"/>
                <a:cs typeface="Arial"/>
              </a:rPr>
              <a:t>Milano, </a:t>
            </a:r>
            <a:r>
              <a:rPr sz="1100" dirty="0">
                <a:solidFill>
                  <a:srgbClr val="242424"/>
                </a:solidFill>
                <a:latin typeface="Arial"/>
                <a:cs typeface="Arial"/>
              </a:rPr>
              <a:t>passando per </a:t>
            </a:r>
            <a:r>
              <a:rPr sz="1100" spc="-5" dirty="0">
                <a:solidFill>
                  <a:srgbClr val="242424"/>
                </a:solidFill>
                <a:latin typeface="Arial"/>
                <a:cs typeface="Arial"/>
              </a:rPr>
              <a:t>Ascoli Piceno. L'ambizione: coinvolgere </a:t>
            </a:r>
            <a:r>
              <a:rPr sz="1100" dirty="0">
                <a:solidFill>
                  <a:srgbClr val="242424"/>
                </a:solidFill>
                <a:latin typeface="Arial"/>
                <a:cs typeface="Arial"/>
              </a:rPr>
              <a:t>un </a:t>
            </a:r>
            <a:r>
              <a:rPr sz="1100" spc="-5" dirty="0">
                <a:solidFill>
                  <a:srgbClr val="242424"/>
                </a:solidFill>
                <a:latin typeface="Arial"/>
                <a:cs typeface="Arial"/>
              </a:rPr>
              <a:t>totale </a:t>
            </a:r>
            <a:r>
              <a:rPr sz="1100" dirty="0">
                <a:solidFill>
                  <a:srgbClr val="242424"/>
                </a:solidFill>
                <a:latin typeface="Arial"/>
                <a:cs typeface="Arial"/>
              </a:rPr>
              <a:t>di </a:t>
            </a:r>
            <a:r>
              <a:rPr sz="1100" spc="-5" dirty="0">
                <a:solidFill>
                  <a:srgbClr val="242424"/>
                </a:solidFill>
                <a:latin typeface="Arial"/>
                <a:cs typeface="Arial"/>
              </a:rPr>
              <a:t>10mila ragazzi </a:t>
            </a:r>
            <a:r>
              <a:rPr sz="1100" dirty="0">
                <a:solidFill>
                  <a:srgbClr val="242424"/>
                </a:solidFill>
                <a:latin typeface="Arial"/>
                <a:cs typeface="Arial"/>
              </a:rPr>
              <a:t>d'età  compresa tra i 6 e i 13 </a:t>
            </a:r>
            <a:r>
              <a:rPr sz="1100" spc="-5" dirty="0">
                <a:solidFill>
                  <a:srgbClr val="242424"/>
                </a:solidFill>
                <a:latin typeface="Arial"/>
                <a:cs typeface="Arial"/>
              </a:rPr>
              <a:t>anni. Sono </a:t>
            </a:r>
            <a:r>
              <a:rPr sz="1100" dirty="0">
                <a:solidFill>
                  <a:srgbClr val="242424"/>
                </a:solidFill>
                <a:latin typeface="Arial"/>
                <a:cs typeface="Arial"/>
              </a:rPr>
              <a:t>loro che </a:t>
            </a:r>
            <a:r>
              <a:rPr sz="1100" spc="-5" dirty="0">
                <a:solidFill>
                  <a:srgbClr val="242424"/>
                </a:solidFill>
                <a:latin typeface="Arial"/>
                <a:cs typeface="Arial"/>
              </a:rPr>
              <a:t>dovranno impegnarsi nelle varie attività </a:t>
            </a:r>
            <a:r>
              <a:rPr sz="1100" dirty="0">
                <a:solidFill>
                  <a:srgbClr val="242424"/>
                </a:solidFill>
                <a:latin typeface="Arial"/>
                <a:cs typeface="Arial"/>
              </a:rPr>
              <a:t>ben </a:t>
            </a:r>
            <a:r>
              <a:rPr sz="1100" spc="-5" dirty="0">
                <a:solidFill>
                  <a:srgbClr val="242424"/>
                </a:solidFill>
                <a:latin typeface="Arial"/>
                <a:cs typeface="Arial"/>
              </a:rPr>
              <a:t>architettate  </a:t>
            </a:r>
            <a:r>
              <a:rPr sz="1100" dirty="0">
                <a:solidFill>
                  <a:srgbClr val="242424"/>
                </a:solidFill>
                <a:latin typeface="Arial"/>
                <a:cs typeface="Arial"/>
              </a:rPr>
              <a:t>da Abi &amp; </a:t>
            </a:r>
            <a:r>
              <a:rPr sz="1100" spc="-5" dirty="0">
                <a:solidFill>
                  <a:srgbClr val="242424"/>
                </a:solidFill>
                <a:latin typeface="Arial"/>
                <a:cs typeface="Arial"/>
              </a:rPr>
              <a:t>Co. </a:t>
            </a:r>
            <a:r>
              <a:rPr sz="1100" dirty="0">
                <a:solidFill>
                  <a:srgbClr val="242424"/>
                </a:solidFill>
                <a:latin typeface="Arial"/>
                <a:cs typeface="Arial"/>
              </a:rPr>
              <a:t>per </a:t>
            </a:r>
            <a:r>
              <a:rPr sz="1100" spc="-5" dirty="0">
                <a:solidFill>
                  <a:srgbClr val="242424"/>
                </a:solidFill>
                <a:latin typeface="Arial"/>
                <a:cs typeface="Arial"/>
              </a:rPr>
              <a:t>provare </a:t>
            </a:r>
            <a:r>
              <a:rPr sz="1100" dirty="0">
                <a:solidFill>
                  <a:srgbClr val="242424"/>
                </a:solidFill>
                <a:latin typeface="Arial"/>
                <a:cs typeface="Arial"/>
              </a:rPr>
              <a:t>ad </a:t>
            </a:r>
            <a:r>
              <a:rPr sz="1100" spc="-5" dirty="0">
                <a:solidFill>
                  <a:srgbClr val="242424"/>
                </a:solidFill>
                <a:latin typeface="Arial"/>
                <a:cs typeface="Arial"/>
              </a:rPr>
              <a:t>avvicinare </a:t>
            </a:r>
            <a:r>
              <a:rPr sz="1100" dirty="0">
                <a:solidFill>
                  <a:srgbClr val="242424"/>
                </a:solidFill>
                <a:latin typeface="Arial"/>
                <a:cs typeface="Arial"/>
              </a:rPr>
              <a:t>i teen </a:t>
            </a:r>
            <a:r>
              <a:rPr sz="1100" spc="-5" dirty="0">
                <a:solidFill>
                  <a:srgbClr val="242424"/>
                </a:solidFill>
                <a:latin typeface="Arial"/>
                <a:cs typeface="Arial"/>
              </a:rPr>
              <a:t>alla </a:t>
            </a:r>
            <a:r>
              <a:rPr sz="1100" dirty="0">
                <a:solidFill>
                  <a:srgbClr val="242424"/>
                </a:solidFill>
                <a:latin typeface="Arial"/>
                <a:cs typeface="Arial"/>
              </a:rPr>
              <a:t>cultura. </a:t>
            </a:r>
            <a:r>
              <a:rPr sz="1100" spc="-5" dirty="0">
                <a:solidFill>
                  <a:srgbClr val="242424"/>
                </a:solidFill>
                <a:latin typeface="Arial"/>
                <a:cs typeface="Arial"/>
              </a:rPr>
              <a:t>Ne viene </a:t>
            </a:r>
            <a:r>
              <a:rPr sz="1100" dirty="0">
                <a:solidFill>
                  <a:srgbClr val="242424"/>
                </a:solidFill>
                <a:latin typeface="Arial"/>
                <a:cs typeface="Arial"/>
              </a:rPr>
              <a:t>fuori un </a:t>
            </a:r>
            <a:r>
              <a:rPr sz="1100" spc="5" dirty="0">
                <a:solidFill>
                  <a:srgbClr val="242424"/>
                </a:solidFill>
                <a:latin typeface="Arial"/>
                <a:cs typeface="Arial"/>
              </a:rPr>
              <a:t>mix </a:t>
            </a:r>
            <a:r>
              <a:rPr sz="1100" dirty="0">
                <a:solidFill>
                  <a:srgbClr val="242424"/>
                </a:solidFill>
                <a:latin typeface="Arial"/>
                <a:cs typeface="Arial"/>
              </a:rPr>
              <a:t>di </a:t>
            </a:r>
            <a:r>
              <a:rPr sz="1100" spc="-5" dirty="0">
                <a:solidFill>
                  <a:srgbClr val="242424"/>
                </a:solidFill>
                <a:latin typeface="Arial"/>
                <a:cs typeface="Arial"/>
              </a:rPr>
              <a:t>arte,  archeologia, </a:t>
            </a:r>
            <a:r>
              <a:rPr sz="1100" dirty="0">
                <a:solidFill>
                  <a:srgbClr val="242424"/>
                </a:solidFill>
                <a:latin typeface="Arial"/>
                <a:cs typeface="Arial"/>
              </a:rPr>
              <a:t>musica, </a:t>
            </a:r>
            <a:r>
              <a:rPr sz="1100" spc="-5" dirty="0">
                <a:solidFill>
                  <a:srgbClr val="242424"/>
                </a:solidFill>
                <a:latin typeface="Arial"/>
                <a:cs typeface="Arial"/>
              </a:rPr>
              <a:t>canto, lettura, fotografia, robotica, tecnologia, percorsi figurativi </a:t>
            </a:r>
            <a:r>
              <a:rPr sz="1100" dirty="0">
                <a:solidFill>
                  <a:srgbClr val="242424"/>
                </a:solidFill>
                <a:latin typeface="Arial"/>
                <a:cs typeface="Arial"/>
              </a:rPr>
              <a:t>e</a:t>
            </a:r>
            <a:r>
              <a:rPr sz="1100" spc="155" dirty="0">
                <a:solidFill>
                  <a:srgbClr val="242424"/>
                </a:solidFill>
                <a:latin typeface="Arial"/>
                <a:cs typeface="Arial"/>
              </a:rPr>
              <a:t> </a:t>
            </a:r>
            <a:r>
              <a:rPr sz="1100" spc="-5" dirty="0">
                <a:solidFill>
                  <a:srgbClr val="242424"/>
                </a:solidFill>
                <a:latin typeface="Arial"/>
                <a:cs typeface="Arial"/>
              </a:rPr>
              <a:t>linguistici.</a:t>
            </a:r>
            <a:endParaRPr sz="1100">
              <a:latin typeface="Arial"/>
              <a:cs typeface="Arial"/>
            </a:endParaRPr>
          </a:p>
          <a:p>
            <a:pPr marL="78105" marR="74930" indent="635" algn="ctr">
              <a:lnSpc>
                <a:spcPct val="110000"/>
              </a:lnSpc>
              <a:spcBef>
                <a:spcPts val="15"/>
              </a:spcBef>
            </a:pPr>
            <a:r>
              <a:rPr sz="1100" spc="-5" dirty="0">
                <a:solidFill>
                  <a:srgbClr val="242424"/>
                </a:solidFill>
                <a:latin typeface="Arial"/>
                <a:cs typeface="Arial"/>
              </a:rPr>
              <a:t>Tutto </a:t>
            </a:r>
            <a:r>
              <a:rPr sz="1100" dirty="0">
                <a:solidFill>
                  <a:srgbClr val="242424"/>
                </a:solidFill>
                <a:latin typeface="Arial"/>
                <a:cs typeface="Arial"/>
              </a:rPr>
              <a:t>è </a:t>
            </a:r>
            <a:r>
              <a:rPr sz="1100" spc="-5" dirty="0">
                <a:solidFill>
                  <a:srgbClr val="242424"/>
                </a:solidFill>
                <a:latin typeface="Arial"/>
                <a:cs typeface="Arial"/>
              </a:rPr>
              <a:t>sviluppato intorno </a:t>
            </a:r>
            <a:r>
              <a:rPr sz="1100" dirty="0">
                <a:solidFill>
                  <a:srgbClr val="242424"/>
                </a:solidFill>
                <a:latin typeface="Arial"/>
                <a:cs typeface="Arial"/>
              </a:rPr>
              <a:t>a un </a:t>
            </a:r>
            <a:r>
              <a:rPr sz="1100" spc="-5" dirty="0">
                <a:solidFill>
                  <a:srgbClr val="242424"/>
                </a:solidFill>
                <a:latin typeface="Arial"/>
                <a:cs typeface="Arial"/>
              </a:rPr>
              <a:t>unico </a:t>
            </a:r>
            <a:r>
              <a:rPr sz="1100" dirty="0">
                <a:solidFill>
                  <a:srgbClr val="242424"/>
                </a:solidFill>
                <a:latin typeface="Arial"/>
                <a:cs typeface="Arial"/>
              </a:rPr>
              <a:t>tema </a:t>
            </a:r>
            <a:r>
              <a:rPr sz="1100" spc="-5" dirty="0">
                <a:solidFill>
                  <a:srgbClr val="242424"/>
                </a:solidFill>
                <a:latin typeface="Arial"/>
                <a:cs typeface="Arial"/>
              </a:rPr>
              <a:t>centrale, </a:t>
            </a:r>
            <a:r>
              <a:rPr sz="1100" dirty="0">
                <a:solidFill>
                  <a:srgbClr val="242424"/>
                </a:solidFill>
                <a:latin typeface="Arial"/>
                <a:cs typeface="Arial"/>
              </a:rPr>
              <a:t>ma </a:t>
            </a:r>
            <a:r>
              <a:rPr sz="1100" spc="-5" dirty="0">
                <a:solidFill>
                  <a:srgbClr val="242424"/>
                </a:solidFill>
                <a:latin typeface="Arial"/>
                <a:cs typeface="Arial"/>
              </a:rPr>
              <a:t>tiene </a:t>
            </a:r>
            <a:r>
              <a:rPr sz="1100" dirty="0">
                <a:solidFill>
                  <a:srgbClr val="242424"/>
                </a:solidFill>
                <a:latin typeface="Arial"/>
                <a:cs typeface="Arial"/>
              </a:rPr>
              <a:t>conto </a:t>
            </a:r>
            <a:r>
              <a:rPr sz="1100" spc="-5" dirty="0">
                <a:solidFill>
                  <a:srgbClr val="242424"/>
                </a:solidFill>
                <a:latin typeface="Arial"/>
                <a:cs typeface="Arial"/>
              </a:rPr>
              <a:t>delle specificità </a:t>
            </a:r>
            <a:r>
              <a:rPr sz="1100" dirty="0">
                <a:solidFill>
                  <a:srgbClr val="242424"/>
                </a:solidFill>
                <a:latin typeface="Arial"/>
                <a:cs typeface="Arial"/>
              </a:rPr>
              <a:t>di </a:t>
            </a:r>
            <a:r>
              <a:rPr sz="1100" spc="-5" dirty="0">
                <a:solidFill>
                  <a:srgbClr val="242424"/>
                </a:solidFill>
                <a:latin typeface="Arial"/>
                <a:cs typeface="Arial"/>
              </a:rPr>
              <a:t>ogni  territorio. Così </a:t>
            </a:r>
            <a:r>
              <a:rPr sz="1100" dirty="0">
                <a:solidFill>
                  <a:srgbClr val="242424"/>
                </a:solidFill>
                <a:latin typeface="Arial"/>
                <a:cs typeface="Arial"/>
              </a:rPr>
              <a:t>i </a:t>
            </a:r>
            <a:r>
              <a:rPr sz="1100" spc="-5" dirty="0">
                <a:solidFill>
                  <a:srgbClr val="242424"/>
                </a:solidFill>
                <a:latin typeface="Arial"/>
                <a:cs typeface="Arial"/>
              </a:rPr>
              <a:t>piccoli protagonisti del festival </a:t>
            </a:r>
            <a:r>
              <a:rPr sz="1100" dirty="0">
                <a:solidFill>
                  <a:srgbClr val="242424"/>
                </a:solidFill>
                <a:latin typeface="Arial"/>
                <a:cs typeface="Arial"/>
              </a:rPr>
              <a:t>potranno </a:t>
            </a:r>
            <a:r>
              <a:rPr sz="1100" spc="-5" dirty="0">
                <a:solidFill>
                  <a:srgbClr val="242424"/>
                </a:solidFill>
                <a:latin typeface="Arial"/>
                <a:cs typeface="Arial"/>
              </a:rPr>
              <a:t>sperimentare </a:t>
            </a:r>
            <a:r>
              <a:rPr sz="1100" dirty="0">
                <a:solidFill>
                  <a:srgbClr val="242424"/>
                </a:solidFill>
                <a:latin typeface="Arial"/>
                <a:cs typeface="Arial"/>
              </a:rPr>
              <a:t>a </a:t>
            </a:r>
            <a:r>
              <a:rPr sz="1100" spc="-5" dirty="0">
                <a:solidFill>
                  <a:srgbClr val="242424"/>
                </a:solidFill>
                <a:latin typeface="Arial"/>
                <a:cs typeface="Arial"/>
              </a:rPr>
              <a:t>pieno ritmo potenzialità </a:t>
            </a:r>
            <a:r>
              <a:rPr sz="1100" dirty="0">
                <a:solidFill>
                  <a:srgbClr val="242424"/>
                </a:solidFill>
                <a:latin typeface="Arial"/>
                <a:cs typeface="Arial"/>
              </a:rPr>
              <a:t>e  sfumature </a:t>
            </a:r>
            <a:r>
              <a:rPr sz="1100" spc="-5" dirty="0">
                <a:solidFill>
                  <a:srgbClr val="242424"/>
                </a:solidFill>
                <a:latin typeface="Arial"/>
                <a:cs typeface="Arial"/>
              </a:rPr>
              <a:t>della </a:t>
            </a:r>
            <a:r>
              <a:rPr sz="1100" dirty="0">
                <a:solidFill>
                  <a:srgbClr val="242424"/>
                </a:solidFill>
                <a:latin typeface="Arial"/>
                <a:cs typeface="Arial"/>
              </a:rPr>
              <a:t>loro </a:t>
            </a:r>
            <a:r>
              <a:rPr sz="1100" spc="-5" dirty="0">
                <a:solidFill>
                  <a:srgbClr val="242424"/>
                </a:solidFill>
                <a:latin typeface="Arial"/>
                <a:cs typeface="Arial"/>
              </a:rPr>
              <a:t>fantasia, </a:t>
            </a:r>
            <a:r>
              <a:rPr sz="1100" dirty="0">
                <a:solidFill>
                  <a:srgbClr val="242424"/>
                </a:solidFill>
                <a:latin typeface="Arial"/>
                <a:cs typeface="Arial"/>
              </a:rPr>
              <a:t>per </a:t>
            </a:r>
            <a:r>
              <a:rPr sz="1100" spc="-5" dirty="0">
                <a:solidFill>
                  <a:srgbClr val="242424"/>
                </a:solidFill>
                <a:latin typeface="Arial"/>
                <a:cs typeface="Arial"/>
              </a:rPr>
              <a:t>incastonare infinite storie </a:t>
            </a:r>
            <a:r>
              <a:rPr sz="1100" dirty="0">
                <a:solidFill>
                  <a:srgbClr val="242424"/>
                </a:solidFill>
                <a:latin typeface="Arial"/>
                <a:cs typeface="Arial"/>
              </a:rPr>
              <a:t>e </a:t>
            </a:r>
            <a:r>
              <a:rPr sz="1100" spc="-5" dirty="0">
                <a:solidFill>
                  <a:srgbClr val="242424"/>
                </a:solidFill>
                <a:latin typeface="Arial"/>
                <a:cs typeface="Arial"/>
              </a:rPr>
              <a:t>conoscere </a:t>
            </a:r>
            <a:r>
              <a:rPr sz="1100" dirty="0">
                <a:solidFill>
                  <a:srgbClr val="242424"/>
                </a:solidFill>
                <a:latin typeface="Arial"/>
                <a:cs typeface="Arial"/>
              </a:rPr>
              <a:t>i </a:t>
            </a:r>
            <a:r>
              <a:rPr sz="1100" spc="-5" dirty="0">
                <a:solidFill>
                  <a:srgbClr val="242424"/>
                </a:solidFill>
                <a:latin typeface="Arial"/>
                <a:cs typeface="Arial"/>
              </a:rPr>
              <a:t>luoghi in </a:t>
            </a:r>
            <a:r>
              <a:rPr sz="1100" dirty="0">
                <a:solidFill>
                  <a:srgbClr val="242424"/>
                </a:solidFill>
                <a:latin typeface="Arial"/>
                <a:cs typeface="Arial"/>
              </a:rPr>
              <a:t>cui</a:t>
            </a:r>
            <a:r>
              <a:rPr sz="1100" spc="45" dirty="0">
                <a:solidFill>
                  <a:srgbClr val="242424"/>
                </a:solidFill>
                <a:latin typeface="Arial"/>
                <a:cs typeface="Arial"/>
              </a:rPr>
              <a:t> </a:t>
            </a:r>
            <a:r>
              <a:rPr sz="1100" spc="-5" dirty="0">
                <a:solidFill>
                  <a:srgbClr val="242424"/>
                </a:solidFill>
                <a:latin typeface="Arial"/>
                <a:cs typeface="Arial"/>
              </a:rPr>
              <a:t>vivono.</a:t>
            </a:r>
            <a:endParaRPr sz="1100">
              <a:latin typeface="Arial"/>
              <a:cs typeface="Arial"/>
            </a:endParaRPr>
          </a:p>
          <a:p>
            <a:pPr marL="12065" marR="5080" algn="ctr">
              <a:lnSpc>
                <a:spcPts val="1460"/>
              </a:lnSpc>
              <a:spcBef>
                <a:spcPts val="65"/>
              </a:spcBef>
            </a:pPr>
            <a:r>
              <a:rPr sz="1100" spc="-5" dirty="0">
                <a:solidFill>
                  <a:srgbClr val="242424"/>
                </a:solidFill>
                <a:latin typeface="Arial"/>
                <a:cs typeface="Arial"/>
              </a:rPr>
              <a:t>Sottolinea Giovanni Puglisi: </a:t>
            </a:r>
            <a:r>
              <a:rPr sz="1100" dirty="0">
                <a:solidFill>
                  <a:srgbClr val="242424"/>
                </a:solidFill>
                <a:latin typeface="Arial"/>
                <a:cs typeface="Arial"/>
              </a:rPr>
              <a:t>"La </a:t>
            </a:r>
            <a:r>
              <a:rPr sz="1100" spc="-5" dirty="0">
                <a:solidFill>
                  <a:srgbClr val="242424"/>
                </a:solidFill>
                <a:latin typeface="Arial"/>
                <a:cs typeface="Arial"/>
              </a:rPr>
              <a:t>manifestazione </a:t>
            </a:r>
            <a:r>
              <a:rPr sz="1100" dirty="0">
                <a:solidFill>
                  <a:srgbClr val="242424"/>
                </a:solidFill>
                <a:latin typeface="Arial"/>
                <a:cs typeface="Arial"/>
              </a:rPr>
              <a:t>è </a:t>
            </a:r>
            <a:r>
              <a:rPr sz="1100" spc="-5" dirty="0">
                <a:solidFill>
                  <a:srgbClr val="242424"/>
                </a:solidFill>
                <a:latin typeface="Arial"/>
                <a:cs typeface="Arial"/>
              </a:rPr>
              <a:t>nelle </a:t>
            </a:r>
            <a:r>
              <a:rPr sz="1100" dirty="0">
                <a:solidFill>
                  <a:srgbClr val="242424"/>
                </a:solidFill>
                <a:latin typeface="Arial"/>
                <a:cs typeface="Arial"/>
              </a:rPr>
              <a:t>corde </a:t>
            </a:r>
            <a:r>
              <a:rPr sz="1100" spc="-5" dirty="0">
                <a:solidFill>
                  <a:srgbClr val="242424"/>
                </a:solidFill>
                <a:latin typeface="Arial"/>
                <a:cs typeface="Arial"/>
              </a:rPr>
              <a:t>dell'Unesco, </a:t>
            </a:r>
            <a:r>
              <a:rPr sz="1100" dirty="0">
                <a:solidFill>
                  <a:srgbClr val="242424"/>
                </a:solidFill>
                <a:latin typeface="Arial"/>
                <a:cs typeface="Arial"/>
              </a:rPr>
              <a:t>non solo per </a:t>
            </a:r>
            <a:r>
              <a:rPr sz="1100" spc="-5" dirty="0">
                <a:solidFill>
                  <a:srgbClr val="242424"/>
                </a:solidFill>
                <a:latin typeface="Arial"/>
                <a:cs typeface="Arial"/>
              </a:rPr>
              <a:t>la </a:t>
            </a:r>
            <a:r>
              <a:rPr sz="1100" dirty="0">
                <a:solidFill>
                  <a:srgbClr val="242424"/>
                </a:solidFill>
                <a:latin typeface="Arial"/>
                <a:cs typeface="Arial"/>
              </a:rPr>
              <a:t>tutela </a:t>
            </a:r>
            <a:r>
              <a:rPr sz="1100" spc="-5" dirty="0">
                <a:solidFill>
                  <a:srgbClr val="242424"/>
                </a:solidFill>
                <a:latin typeface="Arial"/>
                <a:cs typeface="Arial"/>
              </a:rPr>
              <a:t>del  patrimonio, </a:t>
            </a:r>
            <a:r>
              <a:rPr sz="1100" dirty="0">
                <a:solidFill>
                  <a:srgbClr val="242424"/>
                </a:solidFill>
                <a:latin typeface="Arial"/>
                <a:cs typeface="Arial"/>
              </a:rPr>
              <a:t>ma anche </a:t>
            </a:r>
            <a:r>
              <a:rPr sz="1100" spc="-5" dirty="0">
                <a:solidFill>
                  <a:srgbClr val="242424"/>
                </a:solidFill>
                <a:latin typeface="Arial"/>
                <a:cs typeface="Arial"/>
              </a:rPr>
              <a:t>per l'alfabetizzazione. Non </a:t>
            </a:r>
            <a:r>
              <a:rPr sz="1100" dirty="0">
                <a:solidFill>
                  <a:srgbClr val="242424"/>
                </a:solidFill>
                <a:latin typeface="Arial"/>
                <a:cs typeface="Arial"/>
              </a:rPr>
              <a:t>si può </a:t>
            </a:r>
            <a:r>
              <a:rPr sz="1100" spc="-5" dirty="0">
                <a:solidFill>
                  <a:srgbClr val="242424"/>
                </a:solidFill>
                <a:latin typeface="Arial"/>
                <a:cs typeface="Arial"/>
              </a:rPr>
              <a:t>raccontare </a:t>
            </a:r>
            <a:r>
              <a:rPr sz="1100" dirty="0">
                <a:solidFill>
                  <a:srgbClr val="242424"/>
                </a:solidFill>
                <a:latin typeface="Arial"/>
                <a:cs typeface="Arial"/>
              </a:rPr>
              <a:t>il </a:t>
            </a:r>
            <a:r>
              <a:rPr sz="1100" spc="-5" dirty="0">
                <a:solidFill>
                  <a:srgbClr val="242424"/>
                </a:solidFill>
                <a:latin typeface="Arial"/>
                <a:cs typeface="Arial"/>
              </a:rPr>
              <a:t>mondo, </a:t>
            </a:r>
            <a:r>
              <a:rPr sz="1100" dirty="0">
                <a:solidFill>
                  <a:srgbClr val="242424"/>
                </a:solidFill>
                <a:latin typeface="Arial"/>
                <a:cs typeface="Arial"/>
              </a:rPr>
              <a:t>se non </a:t>
            </a:r>
            <a:r>
              <a:rPr sz="1100" spc="-5" dirty="0">
                <a:solidFill>
                  <a:srgbClr val="242424"/>
                </a:solidFill>
                <a:latin typeface="Arial"/>
                <a:cs typeface="Arial"/>
              </a:rPr>
              <a:t>attraverso</a:t>
            </a:r>
            <a:r>
              <a:rPr sz="1100" spc="75" dirty="0">
                <a:solidFill>
                  <a:srgbClr val="242424"/>
                </a:solidFill>
                <a:latin typeface="Arial"/>
                <a:cs typeface="Arial"/>
              </a:rPr>
              <a:t> </a:t>
            </a:r>
            <a:r>
              <a:rPr sz="1100" spc="-5" dirty="0">
                <a:solidFill>
                  <a:srgbClr val="242424"/>
                </a:solidFill>
                <a:latin typeface="Arial"/>
                <a:cs typeface="Arial"/>
              </a:rPr>
              <a:t>le</a:t>
            </a:r>
            <a:endParaRPr sz="1100">
              <a:latin typeface="Arial"/>
              <a:cs typeface="Arial"/>
            </a:endParaRPr>
          </a:p>
          <a:p>
            <a:pPr marL="58419" marR="52705" indent="-3175" algn="ctr">
              <a:lnSpc>
                <a:spcPts val="1450"/>
              </a:lnSpc>
              <a:spcBef>
                <a:spcPts val="5"/>
              </a:spcBef>
            </a:pPr>
            <a:r>
              <a:rPr sz="1100" dirty="0">
                <a:solidFill>
                  <a:srgbClr val="242424"/>
                </a:solidFill>
                <a:latin typeface="Arial"/>
                <a:cs typeface="Arial"/>
              </a:rPr>
              <a:t>sue </a:t>
            </a:r>
            <a:r>
              <a:rPr sz="1100" spc="-5" dirty="0">
                <a:solidFill>
                  <a:srgbClr val="242424"/>
                </a:solidFill>
                <a:latin typeface="Arial"/>
                <a:cs typeface="Arial"/>
              </a:rPr>
              <a:t>ricchezze artistiche </a:t>
            </a:r>
            <a:r>
              <a:rPr sz="1100" dirty="0">
                <a:solidFill>
                  <a:srgbClr val="242424"/>
                </a:solidFill>
                <a:latin typeface="Arial"/>
                <a:cs typeface="Arial"/>
              </a:rPr>
              <a:t>e </a:t>
            </a:r>
            <a:r>
              <a:rPr sz="1100" spc="-5" dirty="0">
                <a:solidFill>
                  <a:srgbClr val="242424"/>
                </a:solidFill>
                <a:latin typeface="Arial"/>
                <a:cs typeface="Arial"/>
              </a:rPr>
              <a:t>culturali. </a:t>
            </a:r>
            <a:r>
              <a:rPr sz="1100" dirty="0">
                <a:solidFill>
                  <a:srgbClr val="242424"/>
                </a:solidFill>
                <a:latin typeface="Arial"/>
                <a:cs typeface="Arial"/>
              </a:rPr>
              <a:t>I </a:t>
            </a:r>
            <a:r>
              <a:rPr sz="1100" spc="-5" dirty="0">
                <a:solidFill>
                  <a:srgbClr val="242424"/>
                </a:solidFill>
                <a:latin typeface="Arial"/>
                <a:cs typeface="Arial"/>
              </a:rPr>
              <a:t>musei devono </a:t>
            </a:r>
            <a:r>
              <a:rPr sz="1100" dirty="0">
                <a:solidFill>
                  <a:srgbClr val="242424"/>
                </a:solidFill>
                <a:latin typeface="Arial"/>
                <a:cs typeface="Arial"/>
              </a:rPr>
              <a:t>essere </a:t>
            </a:r>
            <a:r>
              <a:rPr sz="1100" spc="-5" dirty="0">
                <a:solidFill>
                  <a:srgbClr val="242424"/>
                </a:solidFill>
                <a:latin typeface="Arial"/>
                <a:cs typeface="Arial"/>
              </a:rPr>
              <a:t>vissuti quotidianamente. Un giovane  </a:t>
            </a:r>
            <a:r>
              <a:rPr sz="1100" dirty="0">
                <a:solidFill>
                  <a:srgbClr val="242424"/>
                </a:solidFill>
                <a:latin typeface="Arial"/>
                <a:cs typeface="Arial"/>
              </a:rPr>
              <a:t>non </a:t>
            </a:r>
            <a:r>
              <a:rPr sz="1100" spc="-5" dirty="0">
                <a:solidFill>
                  <a:srgbClr val="242424"/>
                </a:solidFill>
                <a:latin typeface="Arial"/>
                <a:cs typeface="Arial"/>
              </a:rPr>
              <a:t>rispetterà </a:t>
            </a:r>
            <a:r>
              <a:rPr sz="1100" dirty="0">
                <a:solidFill>
                  <a:srgbClr val="242424"/>
                </a:solidFill>
                <a:latin typeface="Arial"/>
                <a:cs typeface="Arial"/>
              </a:rPr>
              <a:t>mai </a:t>
            </a:r>
            <a:r>
              <a:rPr sz="1100" spc="-5" dirty="0">
                <a:solidFill>
                  <a:srgbClr val="242424"/>
                </a:solidFill>
                <a:latin typeface="Arial"/>
                <a:cs typeface="Arial"/>
              </a:rPr>
              <a:t>un'opera d'arte, </a:t>
            </a:r>
            <a:r>
              <a:rPr sz="1100" dirty="0">
                <a:solidFill>
                  <a:srgbClr val="242424"/>
                </a:solidFill>
                <a:latin typeface="Arial"/>
                <a:cs typeface="Arial"/>
              </a:rPr>
              <a:t>se non </a:t>
            </a:r>
            <a:r>
              <a:rPr sz="1100" spc="-5" dirty="0">
                <a:solidFill>
                  <a:srgbClr val="242424"/>
                </a:solidFill>
                <a:latin typeface="Arial"/>
                <a:cs typeface="Arial"/>
              </a:rPr>
              <a:t>l'ha capita". </a:t>
            </a:r>
            <a:r>
              <a:rPr sz="1100" dirty="0">
                <a:solidFill>
                  <a:srgbClr val="242424"/>
                </a:solidFill>
                <a:latin typeface="Arial"/>
                <a:cs typeface="Arial"/>
              </a:rPr>
              <a:t>E </a:t>
            </a:r>
            <a:r>
              <a:rPr sz="1100" spc="-5" dirty="0">
                <a:solidFill>
                  <a:srgbClr val="242424"/>
                </a:solidFill>
                <a:latin typeface="Arial"/>
                <a:cs typeface="Arial"/>
              </a:rPr>
              <a:t>aggiunge: "Ogni </a:t>
            </a:r>
            <a:r>
              <a:rPr sz="1100" dirty="0">
                <a:solidFill>
                  <a:srgbClr val="242424"/>
                </a:solidFill>
                <a:latin typeface="Arial"/>
                <a:cs typeface="Arial"/>
              </a:rPr>
              <a:t>risorsa che </a:t>
            </a:r>
            <a:r>
              <a:rPr sz="1100" spc="-10" dirty="0">
                <a:solidFill>
                  <a:srgbClr val="242424"/>
                </a:solidFill>
                <a:latin typeface="Arial"/>
                <a:cs typeface="Arial"/>
              </a:rPr>
              <a:t>arriva </a:t>
            </a:r>
            <a:r>
              <a:rPr sz="1100" dirty="0">
                <a:solidFill>
                  <a:srgbClr val="242424"/>
                </a:solidFill>
                <a:latin typeface="Arial"/>
                <a:cs typeface="Arial"/>
              </a:rPr>
              <a:t>e </a:t>
            </a:r>
            <a:r>
              <a:rPr sz="1100" spc="-5" dirty="0">
                <a:solidFill>
                  <a:srgbClr val="242424"/>
                </a:solidFill>
                <a:latin typeface="Arial"/>
                <a:cs typeface="Arial"/>
              </a:rPr>
              <a:t>ogni  occasione </a:t>
            </a:r>
            <a:r>
              <a:rPr sz="1100" dirty="0">
                <a:solidFill>
                  <a:srgbClr val="242424"/>
                </a:solidFill>
                <a:latin typeface="Arial"/>
                <a:cs typeface="Arial"/>
              </a:rPr>
              <a:t>per </a:t>
            </a:r>
            <a:r>
              <a:rPr sz="1100" spc="-5" dirty="0">
                <a:solidFill>
                  <a:srgbClr val="242424"/>
                </a:solidFill>
                <a:latin typeface="Arial"/>
                <a:cs typeface="Arial"/>
              </a:rPr>
              <a:t>farlo, </a:t>
            </a:r>
            <a:r>
              <a:rPr sz="1100" dirty="0">
                <a:solidFill>
                  <a:srgbClr val="242424"/>
                </a:solidFill>
                <a:latin typeface="Arial"/>
                <a:cs typeface="Arial"/>
              </a:rPr>
              <a:t>è </a:t>
            </a:r>
            <a:r>
              <a:rPr sz="1100" spc="-5" dirty="0">
                <a:solidFill>
                  <a:srgbClr val="242424"/>
                </a:solidFill>
                <a:latin typeface="Arial"/>
                <a:cs typeface="Arial"/>
              </a:rPr>
              <a:t>benvenuta. Data la situazione </a:t>
            </a:r>
            <a:r>
              <a:rPr sz="1100" dirty="0">
                <a:solidFill>
                  <a:srgbClr val="242424"/>
                </a:solidFill>
                <a:latin typeface="Arial"/>
                <a:cs typeface="Arial"/>
              </a:rPr>
              <a:t>economica </a:t>
            </a:r>
            <a:r>
              <a:rPr sz="1100" spc="-5" dirty="0">
                <a:solidFill>
                  <a:srgbClr val="242424"/>
                </a:solidFill>
                <a:latin typeface="Arial"/>
                <a:cs typeface="Arial"/>
              </a:rPr>
              <a:t>attuale, </a:t>
            </a:r>
            <a:r>
              <a:rPr sz="1100" dirty="0">
                <a:solidFill>
                  <a:srgbClr val="242424"/>
                </a:solidFill>
                <a:latin typeface="Arial"/>
                <a:cs typeface="Arial"/>
              </a:rPr>
              <a:t>è </a:t>
            </a:r>
            <a:r>
              <a:rPr sz="1100" spc="-5" dirty="0">
                <a:solidFill>
                  <a:srgbClr val="242424"/>
                </a:solidFill>
                <a:latin typeface="Arial"/>
                <a:cs typeface="Arial"/>
              </a:rPr>
              <a:t>importante la  collaborazione </a:t>
            </a:r>
            <a:r>
              <a:rPr sz="1100" dirty="0">
                <a:solidFill>
                  <a:srgbClr val="242424"/>
                </a:solidFill>
                <a:latin typeface="Arial"/>
                <a:cs typeface="Arial"/>
              </a:rPr>
              <a:t>tra </a:t>
            </a:r>
            <a:r>
              <a:rPr sz="1100" spc="-5" dirty="0">
                <a:solidFill>
                  <a:srgbClr val="242424"/>
                </a:solidFill>
                <a:latin typeface="Arial"/>
                <a:cs typeface="Arial"/>
              </a:rPr>
              <a:t>pubblico </a:t>
            </a:r>
            <a:r>
              <a:rPr sz="1100" dirty="0">
                <a:solidFill>
                  <a:srgbClr val="242424"/>
                </a:solidFill>
                <a:latin typeface="Arial"/>
                <a:cs typeface="Arial"/>
              </a:rPr>
              <a:t>e</a:t>
            </a:r>
            <a:r>
              <a:rPr sz="1100" spc="10" dirty="0">
                <a:solidFill>
                  <a:srgbClr val="242424"/>
                </a:solidFill>
                <a:latin typeface="Arial"/>
                <a:cs typeface="Arial"/>
              </a:rPr>
              <a:t> </a:t>
            </a:r>
            <a:r>
              <a:rPr sz="1100" spc="-5" dirty="0">
                <a:solidFill>
                  <a:srgbClr val="242424"/>
                </a:solidFill>
                <a:latin typeface="Arial"/>
                <a:cs typeface="Arial"/>
              </a:rPr>
              <a:t>privato".</a:t>
            </a:r>
            <a:endParaRPr sz="1100">
              <a:latin typeface="Arial"/>
              <a:cs typeface="Arial"/>
            </a:endParaRPr>
          </a:p>
          <a:p>
            <a:pPr>
              <a:lnSpc>
                <a:spcPct val="100000"/>
              </a:lnSpc>
              <a:spcBef>
                <a:spcPts val="15"/>
              </a:spcBef>
            </a:pPr>
            <a:endParaRPr sz="1200">
              <a:latin typeface="Times New Roman"/>
              <a:cs typeface="Times New Roman"/>
            </a:endParaRPr>
          </a:p>
          <a:p>
            <a:pPr marL="56515" marR="52069" algn="ctr">
              <a:lnSpc>
                <a:spcPct val="110200"/>
              </a:lnSpc>
              <a:spcBef>
                <a:spcPts val="5"/>
              </a:spcBef>
            </a:pPr>
            <a:r>
              <a:rPr sz="1100" spc="-5" dirty="0">
                <a:solidFill>
                  <a:srgbClr val="242424"/>
                </a:solidFill>
                <a:latin typeface="Arial"/>
                <a:cs typeface="Arial"/>
              </a:rPr>
              <a:t>Due avvenimenti quest'anno affiancheranno la rassegna. </a:t>
            </a:r>
            <a:r>
              <a:rPr sz="1100" dirty="0">
                <a:solidFill>
                  <a:srgbClr val="242424"/>
                </a:solidFill>
                <a:latin typeface="Arial"/>
                <a:cs typeface="Arial"/>
              </a:rPr>
              <a:t>Il 16 </a:t>
            </a:r>
            <a:r>
              <a:rPr sz="1100" spc="-5" dirty="0">
                <a:solidFill>
                  <a:srgbClr val="242424"/>
                </a:solidFill>
                <a:latin typeface="Arial"/>
                <a:cs typeface="Arial"/>
              </a:rPr>
              <a:t>marzo, ne</a:t>
            </a:r>
            <a:r>
              <a:rPr sz="1100" spc="-5" dirty="0">
                <a:solidFill>
                  <a:srgbClr val="242424"/>
                </a:solidFill>
                <a:latin typeface="Arial"/>
                <a:cs typeface="Arial"/>
                <a:hlinkClick r:id="rId3"/>
              </a:rPr>
              <a:t>l</a:t>
            </a:r>
            <a:r>
              <a:rPr sz="1100" u="sng" spc="-5" dirty="0">
                <a:solidFill>
                  <a:srgbClr val="167EC3"/>
                </a:solidFill>
                <a:uFill>
                  <a:solidFill>
                    <a:srgbClr val="167EC3"/>
                  </a:solidFill>
                </a:uFill>
                <a:latin typeface="Arial"/>
                <a:cs typeface="Arial"/>
                <a:hlinkClick r:id="rId3"/>
              </a:rPr>
              <a:t>Museo </a:t>
            </a:r>
            <a:r>
              <a:rPr sz="1100" u="sng" dirty="0">
                <a:solidFill>
                  <a:srgbClr val="167EC3"/>
                </a:solidFill>
                <a:uFill>
                  <a:solidFill>
                    <a:srgbClr val="167EC3"/>
                  </a:solidFill>
                </a:uFill>
                <a:latin typeface="Arial"/>
                <a:cs typeface="Arial"/>
                <a:hlinkClick r:id="rId3"/>
              </a:rPr>
              <a:t>d'Arte </a:t>
            </a:r>
            <a:r>
              <a:rPr sz="1100" dirty="0">
                <a:solidFill>
                  <a:srgbClr val="167EC3"/>
                </a:solidFill>
                <a:latin typeface="Arial"/>
                <a:cs typeface="Arial"/>
              </a:rPr>
              <a:t> </a:t>
            </a:r>
            <a:r>
              <a:rPr sz="1100" u="sng" dirty="0">
                <a:solidFill>
                  <a:srgbClr val="167EC3"/>
                </a:solidFill>
                <a:uFill>
                  <a:solidFill>
                    <a:srgbClr val="167EC3"/>
                  </a:solidFill>
                </a:uFill>
                <a:latin typeface="Arial"/>
                <a:cs typeface="Arial"/>
                <a:hlinkClick r:id="rId3"/>
              </a:rPr>
              <a:t>contemporanea </a:t>
            </a:r>
            <a:r>
              <a:rPr sz="1100" u="sng" spc="-5" dirty="0">
                <a:solidFill>
                  <a:srgbClr val="167EC3"/>
                </a:solidFill>
                <a:uFill>
                  <a:solidFill>
                    <a:srgbClr val="167EC3"/>
                  </a:solidFill>
                </a:uFill>
                <a:latin typeface="Arial"/>
                <a:cs typeface="Arial"/>
                <a:hlinkClick r:id="rId3"/>
              </a:rPr>
              <a:t>Donnaregina (Madre) </a:t>
            </a:r>
            <a:r>
              <a:rPr sz="1100" u="sng" dirty="0">
                <a:solidFill>
                  <a:srgbClr val="167EC3"/>
                </a:solidFill>
                <a:uFill>
                  <a:solidFill>
                    <a:srgbClr val="167EC3"/>
                  </a:solidFill>
                </a:uFill>
                <a:latin typeface="Arial"/>
                <a:cs typeface="Arial"/>
                <a:hlinkClick r:id="rId3"/>
              </a:rPr>
              <a:t>di </a:t>
            </a:r>
            <a:r>
              <a:rPr sz="1100" u="sng" spc="-5" dirty="0">
                <a:solidFill>
                  <a:srgbClr val="167EC3"/>
                </a:solidFill>
                <a:uFill>
                  <a:solidFill>
                    <a:srgbClr val="167EC3"/>
                  </a:solidFill>
                </a:uFill>
                <a:latin typeface="Arial"/>
                <a:cs typeface="Arial"/>
                <a:hlinkClick r:id="rId3"/>
              </a:rPr>
              <a:t>Napoli</a:t>
            </a:r>
            <a:r>
              <a:rPr sz="1100" spc="-5" dirty="0">
                <a:solidFill>
                  <a:srgbClr val="242424"/>
                </a:solidFill>
                <a:latin typeface="Arial"/>
                <a:cs typeface="Arial"/>
                <a:hlinkClick r:id="rId3"/>
              </a:rPr>
              <a:t>, </a:t>
            </a:r>
            <a:r>
              <a:rPr sz="1100" spc="-5" dirty="0">
                <a:solidFill>
                  <a:srgbClr val="242424"/>
                </a:solidFill>
                <a:latin typeface="Arial"/>
                <a:cs typeface="Arial"/>
              </a:rPr>
              <a:t>l'artista Michelangelo </a:t>
            </a:r>
            <a:r>
              <a:rPr sz="1100" dirty="0">
                <a:solidFill>
                  <a:srgbClr val="242424"/>
                </a:solidFill>
                <a:latin typeface="Arial"/>
                <a:cs typeface="Arial"/>
              </a:rPr>
              <a:t>Pistoletto </a:t>
            </a:r>
            <a:r>
              <a:rPr sz="1100" spc="-5" dirty="0">
                <a:solidFill>
                  <a:srgbClr val="242424"/>
                </a:solidFill>
                <a:latin typeface="Arial"/>
                <a:cs typeface="Arial"/>
              </a:rPr>
              <a:t>sarà protagonista  </a:t>
            </a:r>
            <a:r>
              <a:rPr sz="1100" dirty="0">
                <a:solidFill>
                  <a:srgbClr val="242424"/>
                </a:solidFill>
                <a:latin typeface="Arial"/>
                <a:cs typeface="Arial"/>
              </a:rPr>
              <a:t>di un </a:t>
            </a:r>
            <a:r>
              <a:rPr sz="1100" spc="-5" dirty="0">
                <a:solidFill>
                  <a:srgbClr val="242424"/>
                </a:solidFill>
                <a:latin typeface="Arial"/>
                <a:cs typeface="Arial"/>
              </a:rPr>
              <a:t>incontro </a:t>
            </a:r>
            <a:r>
              <a:rPr sz="1100" dirty="0">
                <a:solidFill>
                  <a:srgbClr val="242424"/>
                </a:solidFill>
                <a:latin typeface="Arial"/>
                <a:cs typeface="Arial"/>
              </a:rPr>
              <a:t>con </a:t>
            </a:r>
            <a:r>
              <a:rPr sz="1100" spc="-5" dirty="0">
                <a:solidFill>
                  <a:srgbClr val="242424"/>
                </a:solidFill>
                <a:latin typeface="Arial"/>
                <a:cs typeface="Arial"/>
              </a:rPr>
              <a:t>gli under </a:t>
            </a:r>
            <a:r>
              <a:rPr sz="1100" dirty="0">
                <a:solidFill>
                  <a:srgbClr val="242424"/>
                </a:solidFill>
                <a:latin typeface="Arial"/>
                <a:cs typeface="Arial"/>
              </a:rPr>
              <a:t>13 e </a:t>
            </a:r>
            <a:r>
              <a:rPr sz="1100" spc="-5" dirty="0">
                <a:solidFill>
                  <a:srgbClr val="242424"/>
                </a:solidFill>
                <a:latin typeface="Arial"/>
                <a:cs typeface="Arial"/>
              </a:rPr>
              <a:t>non. Mentre nelle capitoline scuderie </a:t>
            </a:r>
            <a:r>
              <a:rPr sz="1100" dirty="0">
                <a:solidFill>
                  <a:srgbClr val="242424"/>
                </a:solidFill>
                <a:latin typeface="Arial"/>
                <a:cs typeface="Arial"/>
              </a:rPr>
              <a:t>di </a:t>
            </a:r>
            <a:r>
              <a:rPr sz="1100" spc="-5" dirty="0">
                <a:solidFill>
                  <a:srgbClr val="242424"/>
                </a:solidFill>
                <a:latin typeface="Arial"/>
                <a:cs typeface="Arial"/>
              </a:rPr>
              <a:t>Palazzo Altieri, il </a:t>
            </a:r>
            <a:r>
              <a:rPr sz="1100" dirty="0">
                <a:solidFill>
                  <a:srgbClr val="242424"/>
                </a:solidFill>
                <a:latin typeface="Arial"/>
                <a:cs typeface="Arial"/>
              </a:rPr>
              <a:t>20  marzo, si </a:t>
            </a:r>
            <a:r>
              <a:rPr sz="1100" spc="-5" dirty="0">
                <a:solidFill>
                  <a:srgbClr val="242424"/>
                </a:solidFill>
                <a:latin typeface="Arial"/>
                <a:cs typeface="Arial"/>
              </a:rPr>
              <a:t>discuterà </a:t>
            </a:r>
            <a:r>
              <a:rPr sz="1100" dirty="0">
                <a:solidFill>
                  <a:srgbClr val="242424"/>
                </a:solidFill>
                <a:latin typeface="Arial"/>
                <a:cs typeface="Arial"/>
              </a:rPr>
              <a:t>di </a:t>
            </a:r>
            <a:r>
              <a:rPr sz="1100" spc="-10" dirty="0">
                <a:solidFill>
                  <a:srgbClr val="242424"/>
                </a:solidFill>
                <a:latin typeface="Arial"/>
                <a:cs typeface="Arial"/>
              </a:rPr>
              <a:t>nuovi </a:t>
            </a:r>
            <a:r>
              <a:rPr sz="1100" dirty="0">
                <a:solidFill>
                  <a:srgbClr val="242424"/>
                </a:solidFill>
                <a:latin typeface="Arial"/>
                <a:cs typeface="Arial"/>
              </a:rPr>
              <a:t>metodi </a:t>
            </a:r>
            <a:r>
              <a:rPr sz="1100" spc="-5" dirty="0">
                <a:solidFill>
                  <a:srgbClr val="242424"/>
                </a:solidFill>
                <a:latin typeface="Arial"/>
                <a:cs typeface="Arial"/>
              </a:rPr>
              <a:t>d'apprendimento. "Reinventare" </a:t>
            </a:r>
            <a:r>
              <a:rPr sz="1100" dirty="0">
                <a:solidFill>
                  <a:srgbClr val="242424"/>
                </a:solidFill>
                <a:latin typeface="Arial"/>
                <a:cs typeface="Arial"/>
              </a:rPr>
              <a:t>è la </a:t>
            </a:r>
            <a:r>
              <a:rPr sz="1100" spc="-5" dirty="0">
                <a:solidFill>
                  <a:srgbClr val="242424"/>
                </a:solidFill>
                <a:latin typeface="Arial"/>
                <a:cs typeface="Arial"/>
              </a:rPr>
              <a:t>parola d'ordine. Dal  </a:t>
            </a:r>
            <a:r>
              <a:rPr sz="1100" dirty="0">
                <a:solidFill>
                  <a:srgbClr val="242424"/>
                </a:solidFill>
                <a:latin typeface="Arial"/>
                <a:cs typeface="Arial"/>
              </a:rPr>
              <a:t>metodo </a:t>
            </a:r>
            <a:r>
              <a:rPr sz="1100" spc="-5" dirty="0">
                <a:solidFill>
                  <a:srgbClr val="242424"/>
                </a:solidFill>
                <a:latin typeface="Arial"/>
                <a:cs typeface="Arial"/>
              </a:rPr>
              <a:t>Montessori alla </a:t>
            </a:r>
            <a:r>
              <a:rPr sz="1100" dirty="0">
                <a:solidFill>
                  <a:srgbClr val="242424"/>
                </a:solidFill>
                <a:latin typeface="Arial"/>
                <a:cs typeface="Arial"/>
              </a:rPr>
              <a:t>robotica </a:t>
            </a:r>
            <a:r>
              <a:rPr sz="1100" spc="-5" dirty="0">
                <a:solidFill>
                  <a:srgbClr val="242424"/>
                </a:solidFill>
                <a:latin typeface="Arial"/>
                <a:cs typeface="Arial"/>
              </a:rPr>
              <a:t>educativa </a:t>
            </a:r>
            <a:r>
              <a:rPr sz="1100" dirty="0">
                <a:solidFill>
                  <a:srgbClr val="242424"/>
                </a:solidFill>
                <a:latin typeface="Arial"/>
                <a:cs typeface="Arial"/>
              </a:rPr>
              <a:t>raccontata </a:t>
            </a:r>
            <a:r>
              <a:rPr sz="1100" spc="-5" dirty="0">
                <a:solidFill>
                  <a:srgbClr val="242424"/>
                </a:solidFill>
                <a:latin typeface="Arial"/>
                <a:cs typeface="Arial"/>
              </a:rPr>
              <a:t>dalla </a:t>
            </a:r>
            <a:r>
              <a:rPr sz="1100" dirty="0">
                <a:solidFill>
                  <a:srgbClr val="242424"/>
                </a:solidFill>
                <a:latin typeface="Arial"/>
                <a:cs typeface="Arial"/>
              </a:rPr>
              <a:t>scuola di </a:t>
            </a:r>
            <a:r>
              <a:rPr sz="1100" spc="-5" dirty="0">
                <a:solidFill>
                  <a:srgbClr val="242424"/>
                </a:solidFill>
                <a:latin typeface="Arial"/>
                <a:cs typeface="Arial"/>
              </a:rPr>
              <a:t>Genova. Fondamentale, per  la riuscita dell'impresa, sarà il supporto congiunto </a:t>
            </a:r>
            <a:r>
              <a:rPr sz="1100" dirty="0">
                <a:solidFill>
                  <a:srgbClr val="242424"/>
                </a:solidFill>
                <a:latin typeface="Arial"/>
                <a:cs typeface="Arial"/>
              </a:rPr>
              <a:t>di </a:t>
            </a:r>
            <a:r>
              <a:rPr sz="1100" spc="-5" dirty="0">
                <a:solidFill>
                  <a:srgbClr val="242424"/>
                </a:solidFill>
                <a:latin typeface="Arial"/>
                <a:cs typeface="Arial"/>
              </a:rPr>
              <a:t>musei, biblioteche, operatori culturali. </a:t>
            </a:r>
            <a:r>
              <a:rPr sz="1100" dirty="0">
                <a:solidFill>
                  <a:srgbClr val="242424"/>
                </a:solidFill>
                <a:latin typeface="Arial"/>
                <a:cs typeface="Arial"/>
              </a:rPr>
              <a:t>E  </a:t>
            </a:r>
            <a:r>
              <a:rPr sz="1100" spc="-5" dirty="0">
                <a:solidFill>
                  <a:srgbClr val="242424"/>
                </a:solidFill>
                <a:latin typeface="Arial"/>
                <a:cs typeface="Arial"/>
              </a:rPr>
              <a:t>soprattutto delle scuole. Una sinergia vincente. Stefania Giannini, ministro dell'Istruzione  (dell'Università </a:t>
            </a:r>
            <a:r>
              <a:rPr sz="1100" dirty="0">
                <a:solidFill>
                  <a:srgbClr val="242424"/>
                </a:solidFill>
                <a:latin typeface="Arial"/>
                <a:cs typeface="Arial"/>
              </a:rPr>
              <a:t>e </a:t>
            </a:r>
            <a:r>
              <a:rPr sz="1100" spc="-5" dirty="0">
                <a:solidFill>
                  <a:srgbClr val="242424"/>
                </a:solidFill>
                <a:latin typeface="Arial"/>
                <a:cs typeface="Arial"/>
              </a:rPr>
              <a:t>della </a:t>
            </a:r>
            <a:r>
              <a:rPr sz="1100" dirty="0">
                <a:solidFill>
                  <a:srgbClr val="242424"/>
                </a:solidFill>
                <a:latin typeface="Arial"/>
                <a:cs typeface="Arial"/>
              </a:rPr>
              <a:t>Ricerca) - </a:t>
            </a:r>
            <a:r>
              <a:rPr sz="1100" spc="-5" dirty="0">
                <a:solidFill>
                  <a:srgbClr val="242424"/>
                </a:solidFill>
                <a:latin typeface="Arial"/>
                <a:cs typeface="Arial"/>
              </a:rPr>
              <a:t>impegnata </a:t>
            </a:r>
            <a:r>
              <a:rPr sz="1100" dirty="0">
                <a:solidFill>
                  <a:srgbClr val="242424"/>
                </a:solidFill>
                <a:latin typeface="Arial"/>
                <a:cs typeface="Arial"/>
              </a:rPr>
              <a:t>in queste </a:t>
            </a:r>
            <a:r>
              <a:rPr sz="1100" spc="-5" dirty="0">
                <a:solidFill>
                  <a:srgbClr val="242424"/>
                </a:solidFill>
                <a:latin typeface="Arial"/>
                <a:cs typeface="Arial"/>
              </a:rPr>
              <a:t>ore </a:t>
            </a:r>
            <a:r>
              <a:rPr sz="1100" dirty="0">
                <a:solidFill>
                  <a:srgbClr val="242424"/>
                </a:solidFill>
                <a:latin typeface="Arial"/>
                <a:cs typeface="Arial"/>
              </a:rPr>
              <a:t>in </a:t>
            </a:r>
            <a:r>
              <a:rPr sz="1100" u="sng" dirty="0">
                <a:solidFill>
                  <a:srgbClr val="167EC3"/>
                </a:solidFill>
                <a:uFill>
                  <a:solidFill>
                    <a:srgbClr val="167EC3"/>
                  </a:solidFill>
                </a:uFill>
                <a:latin typeface="Arial"/>
                <a:cs typeface="Arial"/>
                <a:hlinkClick r:id="rId4"/>
              </a:rPr>
              <a:t>un </a:t>
            </a:r>
            <a:r>
              <a:rPr sz="1100" u="sng" spc="-5" dirty="0">
                <a:solidFill>
                  <a:srgbClr val="167EC3"/>
                </a:solidFill>
                <a:uFill>
                  <a:solidFill>
                    <a:srgbClr val="167EC3"/>
                  </a:solidFill>
                </a:uFill>
                <a:latin typeface="Arial"/>
                <a:cs typeface="Arial"/>
                <a:hlinkClick r:id="rId4"/>
              </a:rPr>
              <a:t>serrato dibattito sulla riforma della </a:t>
            </a:r>
            <a:r>
              <a:rPr sz="1100" spc="-5" dirty="0">
                <a:solidFill>
                  <a:srgbClr val="167EC3"/>
                </a:solidFill>
                <a:latin typeface="Arial"/>
                <a:cs typeface="Arial"/>
              </a:rPr>
              <a:t> </a:t>
            </a:r>
            <a:r>
              <a:rPr sz="1100" u="sng" spc="-5" dirty="0">
                <a:solidFill>
                  <a:srgbClr val="167EC3"/>
                </a:solidFill>
                <a:uFill>
                  <a:solidFill>
                    <a:srgbClr val="167EC3"/>
                  </a:solidFill>
                </a:uFill>
                <a:latin typeface="Arial"/>
                <a:cs typeface="Arial"/>
                <a:hlinkClick r:id="rId4"/>
              </a:rPr>
              <a:t>scuola</a:t>
            </a:r>
            <a:r>
              <a:rPr sz="1100" spc="-5" dirty="0">
                <a:solidFill>
                  <a:srgbClr val="167EC3"/>
                </a:solidFill>
                <a:latin typeface="Arial"/>
                <a:cs typeface="Arial"/>
                <a:hlinkClick r:id="rId4"/>
              </a:rPr>
              <a:t> </a:t>
            </a:r>
            <a:r>
              <a:rPr sz="1100" dirty="0">
                <a:solidFill>
                  <a:srgbClr val="242424"/>
                </a:solidFill>
                <a:latin typeface="Arial"/>
                <a:cs typeface="Arial"/>
              </a:rPr>
              <a:t>- ha </a:t>
            </a:r>
            <a:r>
              <a:rPr sz="1100" spc="-5" dirty="0">
                <a:solidFill>
                  <a:srgbClr val="242424"/>
                </a:solidFill>
                <a:latin typeface="Arial"/>
                <a:cs typeface="Arial"/>
              </a:rPr>
              <a:t>ribadito </a:t>
            </a:r>
            <a:r>
              <a:rPr sz="1100" dirty="0">
                <a:solidFill>
                  <a:srgbClr val="242424"/>
                </a:solidFill>
                <a:latin typeface="Arial"/>
                <a:cs typeface="Arial"/>
              </a:rPr>
              <a:t>il suo </a:t>
            </a:r>
            <a:r>
              <a:rPr sz="1100" spc="-5" dirty="0">
                <a:solidFill>
                  <a:srgbClr val="242424"/>
                </a:solidFill>
                <a:latin typeface="Arial"/>
                <a:cs typeface="Arial"/>
              </a:rPr>
              <a:t>interesse per l'iniziativa, </a:t>
            </a:r>
            <a:r>
              <a:rPr sz="1100" dirty="0">
                <a:solidFill>
                  <a:srgbClr val="242424"/>
                </a:solidFill>
                <a:latin typeface="Arial"/>
                <a:cs typeface="Arial"/>
              </a:rPr>
              <a:t>pur non </a:t>
            </a:r>
            <a:r>
              <a:rPr sz="1100" spc="-5" dirty="0">
                <a:solidFill>
                  <a:srgbClr val="242424"/>
                </a:solidFill>
                <a:latin typeface="Arial"/>
                <a:cs typeface="Arial"/>
              </a:rPr>
              <a:t>partecipando alla conferenza stampa,  dove </a:t>
            </a:r>
            <a:r>
              <a:rPr sz="1100" dirty="0">
                <a:solidFill>
                  <a:srgbClr val="242424"/>
                </a:solidFill>
                <a:latin typeface="Arial"/>
                <a:cs typeface="Arial"/>
              </a:rPr>
              <a:t>era attesa </a:t>
            </a:r>
            <a:r>
              <a:rPr sz="1100" spc="-5" dirty="0">
                <a:solidFill>
                  <a:srgbClr val="242424"/>
                </a:solidFill>
                <a:latin typeface="Arial"/>
                <a:cs typeface="Arial"/>
              </a:rPr>
              <a:t>soprattutto </a:t>
            </a:r>
            <a:r>
              <a:rPr sz="1100" dirty="0">
                <a:solidFill>
                  <a:srgbClr val="242424"/>
                </a:solidFill>
                <a:latin typeface="Arial"/>
                <a:cs typeface="Arial"/>
              </a:rPr>
              <a:t>dai</a:t>
            </a:r>
            <a:r>
              <a:rPr sz="1100" spc="-20" dirty="0">
                <a:solidFill>
                  <a:srgbClr val="242424"/>
                </a:solidFill>
                <a:latin typeface="Arial"/>
                <a:cs typeface="Arial"/>
              </a:rPr>
              <a:t> </a:t>
            </a:r>
            <a:r>
              <a:rPr sz="1100" spc="-5" dirty="0">
                <a:solidFill>
                  <a:srgbClr val="242424"/>
                </a:solidFill>
                <a:latin typeface="Arial"/>
                <a:cs typeface="Arial"/>
              </a:rPr>
              <a:t>giornalisti.</a:t>
            </a:r>
            <a:endParaRPr sz="1100">
              <a:latin typeface="Arial"/>
              <a:cs typeface="Arial"/>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4310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Kidsar</a:t>
            </a:r>
            <a:r>
              <a:rPr sz="1600" b="1" dirty="0">
                <a:latin typeface="Arial"/>
                <a:cs typeface="Arial"/>
              </a:rPr>
              <a:t>t</a:t>
            </a:r>
            <a:r>
              <a:rPr sz="1600" b="1" spc="-5" dirty="0">
                <a:latin typeface="Arial"/>
                <a:cs typeface="Arial"/>
              </a:rPr>
              <a:t>tourism</a:t>
            </a:r>
            <a:r>
              <a:rPr sz="1600" b="1" dirty="0">
                <a:latin typeface="Arial"/>
                <a:cs typeface="Arial"/>
              </a:rPr>
              <a:t>.</a:t>
            </a:r>
            <a:r>
              <a:rPr sz="1600" b="1" spc="-5" dirty="0">
                <a:latin typeface="Arial"/>
                <a:cs typeface="Arial"/>
              </a:rPr>
              <a:t>com  11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89355" y="3952874"/>
            <a:ext cx="5086350" cy="227076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023361"/>
            <a:ext cx="5407660" cy="865505"/>
          </a:xfrm>
          <a:prstGeom prst="rect">
            <a:avLst/>
          </a:prstGeom>
        </p:spPr>
        <p:txBody>
          <a:bodyPr vert="horz" wrap="square" lIns="0" tIns="33020" rIns="0" bIns="0" rtlCol="0">
            <a:spAutoFit/>
          </a:bodyPr>
          <a:lstStyle/>
          <a:p>
            <a:pPr marL="12700" marR="5080">
              <a:lnSpc>
                <a:spcPts val="2050"/>
              </a:lnSpc>
              <a:spcBef>
                <a:spcPts val="260"/>
              </a:spcBef>
            </a:pPr>
            <a:r>
              <a:rPr sz="1800" b="1" spc="-5" dirty="0">
                <a:latin typeface="Georgia"/>
                <a:cs typeface="Georgia"/>
              </a:rPr>
              <a:t>16/22 Marzo: Festival della Cultura Creativa </a:t>
            </a:r>
            <a:r>
              <a:rPr sz="1800" b="1" dirty="0">
                <a:latin typeface="Georgia"/>
                <a:cs typeface="Georgia"/>
              </a:rPr>
              <a:t>–  L’Alfabeto </a:t>
            </a:r>
            <a:r>
              <a:rPr sz="1800" b="1" spc="-5" dirty="0">
                <a:latin typeface="Georgia"/>
                <a:cs typeface="Georgia"/>
              </a:rPr>
              <a:t>del</a:t>
            </a:r>
            <a:r>
              <a:rPr sz="1800" b="1" dirty="0">
                <a:latin typeface="Georgia"/>
                <a:cs typeface="Georgia"/>
              </a:rPr>
              <a:t> </a:t>
            </a:r>
            <a:r>
              <a:rPr sz="1800" b="1" spc="-5" dirty="0">
                <a:latin typeface="Georgia"/>
                <a:cs typeface="Georgia"/>
              </a:rPr>
              <a:t>Mondo</a:t>
            </a:r>
            <a:endParaRPr sz="1800">
              <a:latin typeface="Georgia"/>
              <a:cs typeface="Georgia"/>
            </a:endParaRPr>
          </a:p>
          <a:p>
            <a:pPr marL="12700">
              <a:lnSpc>
                <a:spcPct val="100000"/>
              </a:lnSpc>
              <a:spcBef>
                <a:spcPts val="1445"/>
              </a:spcBef>
            </a:pPr>
            <a:r>
              <a:rPr sz="750" spc="-5" dirty="0">
                <a:latin typeface="Georgia"/>
                <a:cs typeface="Georgia"/>
              </a:rPr>
              <a:t>Scritto in data </a:t>
            </a:r>
            <a:r>
              <a:rPr sz="750" dirty="0">
                <a:latin typeface="Georgia"/>
                <a:cs typeface="Georgia"/>
              </a:rPr>
              <a:t>11 </a:t>
            </a:r>
            <a:r>
              <a:rPr sz="750" spc="-5" dirty="0">
                <a:latin typeface="Georgia"/>
                <a:cs typeface="Georgia"/>
              </a:rPr>
              <a:t>marzo 2015,</a:t>
            </a:r>
            <a:r>
              <a:rPr sz="750" spc="5" dirty="0">
                <a:latin typeface="Georgia"/>
                <a:cs typeface="Georgia"/>
              </a:rPr>
              <a:t> </a:t>
            </a:r>
            <a:r>
              <a:rPr sz="750" spc="-5" dirty="0">
                <a:latin typeface="Georgia"/>
                <a:cs typeface="Georgia"/>
              </a:rPr>
              <a:t>10:14</a:t>
            </a:r>
            <a:endParaRPr sz="750">
              <a:latin typeface="Georgia"/>
              <a:cs typeface="Georgia"/>
            </a:endParaRPr>
          </a:p>
        </p:txBody>
      </p:sp>
      <p:sp>
        <p:nvSpPr>
          <p:cNvPr id="6" name="object 6"/>
          <p:cNvSpPr txBox="1"/>
          <p:nvPr/>
        </p:nvSpPr>
        <p:spPr>
          <a:xfrm>
            <a:off x="706627" y="6417030"/>
            <a:ext cx="6139180" cy="3380104"/>
          </a:xfrm>
          <a:prstGeom prst="rect">
            <a:avLst/>
          </a:prstGeom>
        </p:spPr>
        <p:txBody>
          <a:bodyPr vert="horz" wrap="square" lIns="0" tIns="12065" rIns="0" bIns="0" rtlCol="0">
            <a:spAutoFit/>
          </a:bodyPr>
          <a:lstStyle/>
          <a:p>
            <a:pPr marL="12700" marR="5715">
              <a:lnSpc>
                <a:spcPct val="125499"/>
              </a:lnSpc>
              <a:spcBef>
                <a:spcPts val="95"/>
              </a:spcBef>
            </a:pPr>
            <a:r>
              <a:rPr sz="1100" i="1" spc="-5" dirty="0">
                <a:latin typeface="Georgia"/>
                <a:cs typeface="Georgia"/>
              </a:rPr>
              <a:t>Con le storie </a:t>
            </a:r>
            <a:r>
              <a:rPr sz="1100" i="1" dirty="0">
                <a:latin typeface="Georgia"/>
                <a:cs typeface="Georgia"/>
              </a:rPr>
              <a:t>e i </a:t>
            </a:r>
            <a:r>
              <a:rPr sz="1100" i="1" spc="-5" dirty="0">
                <a:latin typeface="Georgia"/>
                <a:cs typeface="Georgia"/>
              </a:rPr>
              <a:t>procedimenti fantastici per produrle noi </a:t>
            </a:r>
            <a:r>
              <a:rPr sz="1100" i="1" dirty="0">
                <a:latin typeface="Georgia"/>
                <a:cs typeface="Georgia"/>
              </a:rPr>
              <a:t>aiutiamo i </a:t>
            </a:r>
            <a:r>
              <a:rPr sz="1100" i="1" spc="-5" dirty="0">
                <a:latin typeface="Georgia"/>
                <a:cs typeface="Georgia"/>
              </a:rPr>
              <a:t>bambini </a:t>
            </a:r>
            <a:r>
              <a:rPr sz="1100" i="1" dirty="0">
                <a:latin typeface="Georgia"/>
                <a:cs typeface="Georgia"/>
              </a:rPr>
              <a:t>a </a:t>
            </a:r>
            <a:r>
              <a:rPr sz="1100" i="1" spc="-5" dirty="0">
                <a:latin typeface="Georgia"/>
                <a:cs typeface="Georgia"/>
              </a:rPr>
              <a:t>entrare </a:t>
            </a:r>
            <a:r>
              <a:rPr sz="1100" i="1" spc="-10" dirty="0">
                <a:latin typeface="Georgia"/>
                <a:cs typeface="Georgia"/>
              </a:rPr>
              <a:t>nella </a:t>
            </a:r>
            <a:r>
              <a:rPr sz="1100" i="1" spc="-5" dirty="0">
                <a:latin typeface="Georgia"/>
                <a:cs typeface="Georgia"/>
              </a:rPr>
              <a:t>realtà  dalla finestra anziché </a:t>
            </a:r>
            <a:r>
              <a:rPr sz="1100" i="1" spc="-10" dirty="0">
                <a:latin typeface="Georgia"/>
                <a:cs typeface="Georgia"/>
              </a:rPr>
              <a:t>dalla</a:t>
            </a:r>
            <a:r>
              <a:rPr sz="1100" i="1" spc="10" dirty="0">
                <a:latin typeface="Georgia"/>
                <a:cs typeface="Georgia"/>
              </a:rPr>
              <a:t> </a:t>
            </a:r>
            <a:r>
              <a:rPr sz="1100" i="1" spc="-5" dirty="0">
                <a:latin typeface="Georgia"/>
                <a:cs typeface="Georgia"/>
              </a:rPr>
              <a:t>porta.</a:t>
            </a:r>
            <a:endParaRPr sz="1100">
              <a:latin typeface="Georgia"/>
              <a:cs typeface="Georgia"/>
            </a:endParaRPr>
          </a:p>
          <a:p>
            <a:pPr marL="12700">
              <a:lnSpc>
                <a:spcPct val="100000"/>
              </a:lnSpc>
              <a:spcBef>
                <a:spcPts val="325"/>
              </a:spcBef>
            </a:pPr>
            <a:r>
              <a:rPr sz="1100" i="1" spc="-5" dirty="0">
                <a:latin typeface="Georgia"/>
                <a:cs typeface="Georgia"/>
              </a:rPr>
              <a:t>Gianni</a:t>
            </a:r>
            <a:r>
              <a:rPr sz="1100" i="1" spc="-10" dirty="0">
                <a:latin typeface="Georgia"/>
                <a:cs typeface="Georgia"/>
              </a:rPr>
              <a:t> </a:t>
            </a:r>
            <a:r>
              <a:rPr sz="1100" i="1" dirty="0">
                <a:latin typeface="Georgia"/>
                <a:cs typeface="Georgia"/>
              </a:rPr>
              <a:t>Rodari</a:t>
            </a:r>
            <a:endParaRPr sz="1100">
              <a:latin typeface="Georgia"/>
              <a:cs typeface="Georgia"/>
            </a:endParaRPr>
          </a:p>
          <a:p>
            <a:pPr>
              <a:lnSpc>
                <a:spcPct val="100000"/>
              </a:lnSpc>
              <a:spcBef>
                <a:spcPts val="25"/>
              </a:spcBef>
            </a:pPr>
            <a:endParaRPr sz="1700">
              <a:latin typeface="Times New Roman"/>
              <a:cs typeface="Times New Roman"/>
            </a:endParaRPr>
          </a:p>
          <a:p>
            <a:pPr marL="12700">
              <a:lnSpc>
                <a:spcPct val="100000"/>
              </a:lnSpc>
            </a:pPr>
            <a:r>
              <a:rPr sz="1100" spc="-5" dirty="0">
                <a:latin typeface="Georgia"/>
                <a:cs typeface="Georgia"/>
              </a:rPr>
              <a:t>“L’Alfabeto del Mondo” </a:t>
            </a:r>
            <a:r>
              <a:rPr sz="1100" spc="-10" dirty="0">
                <a:latin typeface="Georgia"/>
                <a:cs typeface="Georgia"/>
              </a:rPr>
              <a:t>si </a:t>
            </a:r>
            <a:r>
              <a:rPr sz="1100" spc="-5" dirty="0">
                <a:latin typeface="Georgia"/>
                <a:cs typeface="Georgia"/>
              </a:rPr>
              <a:t>diffonde nei</a:t>
            </a:r>
            <a:r>
              <a:rPr sz="1100" spc="15" dirty="0">
                <a:latin typeface="Georgia"/>
                <a:cs typeface="Georgia"/>
              </a:rPr>
              <a:t> </a:t>
            </a:r>
            <a:r>
              <a:rPr sz="1100" dirty="0">
                <a:latin typeface="Georgia"/>
                <a:cs typeface="Georgia"/>
              </a:rPr>
              <a:t>musei.</a:t>
            </a:r>
            <a:endParaRPr sz="1100">
              <a:latin typeface="Georgia"/>
              <a:cs typeface="Georgia"/>
            </a:endParaRPr>
          </a:p>
          <a:p>
            <a:pPr marL="12700" marR="114300" algn="just">
              <a:lnSpc>
                <a:spcPct val="125000"/>
              </a:lnSpc>
              <a:spcBef>
                <a:spcPts val="5"/>
              </a:spcBef>
            </a:pPr>
            <a:r>
              <a:rPr sz="1100" dirty="0">
                <a:latin typeface="Georgia"/>
                <a:cs typeface="Georgia"/>
              </a:rPr>
              <a:t>Il </a:t>
            </a:r>
            <a:r>
              <a:rPr sz="1100" u="sng" spc="-5" dirty="0">
                <a:uFill>
                  <a:solidFill>
                    <a:srgbClr val="000000"/>
                  </a:solidFill>
                </a:uFill>
                <a:latin typeface="Georgia"/>
                <a:cs typeface="Georgia"/>
                <a:hlinkClick r:id="rId4"/>
              </a:rPr>
              <a:t>Festival della Cultura Creativa</a:t>
            </a:r>
            <a:r>
              <a:rPr sz="1100" spc="-5" dirty="0">
                <a:latin typeface="Georgia"/>
                <a:cs typeface="Georgia"/>
                <a:hlinkClick r:id="rId4"/>
              </a:rPr>
              <a:t> </a:t>
            </a:r>
            <a:r>
              <a:rPr sz="1100" spc="-5" dirty="0">
                <a:latin typeface="Georgia"/>
                <a:cs typeface="Georgia"/>
              </a:rPr>
              <a:t>promosso dalle Banche italiane, coordinate dall’ABI, destinato ai  ragazzi </a:t>
            </a:r>
            <a:r>
              <a:rPr sz="1100" b="1" spc="-5" dirty="0">
                <a:latin typeface="Georgia"/>
                <a:cs typeface="Georgia"/>
              </a:rPr>
              <a:t>dai sei ai tredici </a:t>
            </a:r>
            <a:r>
              <a:rPr sz="1100" b="1" dirty="0">
                <a:latin typeface="Georgia"/>
                <a:cs typeface="Georgia"/>
              </a:rPr>
              <a:t>anni, </a:t>
            </a:r>
            <a:r>
              <a:rPr sz="1100" spc="-5" dirty="0">
                <a:latin typeface="Georgia"/>
                <a:cs typeface="Georgia"/>
              </a:rPr>
              <a:t>propone, nella sua seconda edizione </a:t>
            </a:r>
            <a:r>
              <a:rPr sz="1100" dirty="0">
                <a:latin typeface="Georgia"/>
                <a:cs typeface="Georgia"/>
              </a:rPr>
              <a:t>che </a:t>
            </a:r>
            <a:r>
              <a:rPr sz="1100" spc="-5" dirty="0">
                <a:latin typeface="Georgia"/>
                <a:cs typeface="Georgia"/>
              </a:rPr>
              <a:t>si svolgerà dal </a:t>
            </a:r>
            <a:r>
              <a:rPr sz="1100" b="1" spc="-5" dirty="0">
                <a:latin typeface="Georgia"/>
                <a:cs typeface="Georgia"/>
              </a:rPr>
              <a:t>16 </a:t>
            </a:r>
            <a:r>
              <a:rPr sz="1100" b="1" dirty="0">
                <a:latin typeface="Georgia"/>
                <a:cs typeface="Georgia"/>
              </a:rPr>
              <a:t>al 22  </a:t>
            </a:r>
            <a:r>
              <a:rPr sz="1100" b="1" spc="-5" dirty="0">
                <a:latin typeface="Georgia"/>
                <a:cs typeface="Georgia"/>
              </a:rPr>
              <a:t>Marzo 2015 </a:t>
            </a:r>
            <a:r>
              <a:rPr sz="1100" dirty="0">
                <a:latin typeface="Georgia"/>
                <a:cs typeface="Georgia"/>
              </a:rPr>
              <a:t>iniziative </a:t>
            </a:r>
            <a:r>
              <a:rPr sz="1100" spc="-5" dirty="0">
                <a:latin typeface="Georgia"/>
                <a:cs typeface="Georgia"/>
              </a:rPr>
              <a:t>didattiche sul tema del “l’Alfabeto del</a:t>
            </a:r>
            <a:r>
              <a:rPr sz="1100" spc="-30" dirty="0">
                <a:latin typeface="Georgia"/>
                <a:cs typeface="Georgia"/>
              </a:rPr>
              <a:t> </a:t>
            </a:r>
            <a:r>
              <a:rPr sz="1100" spc="-5" dirty="0">
                <a:latin typeface="Georgia"/>
                <a:cs typeface="Georgia"/>
              </a:rPr>
              <a:t>Mondo”.</a:t>
            </a:r>
            <a:endParaRPr sz="1100">
              <a:latin typeface="Georgia"/>
              <a:cs typeface="Georgia"/>
            </a:endParaRPr>
          </a:p>
          <a:p>
            <a:pPr marL="12700" marR="144145">
              <a:lnSpc>
                <a:spcPts val="1660"/>
              </a:lnSpc>
              <a:spcBef>
                <a:spcPts val="100"/>
              </a:spcBef>
            </a:pPr>
            <a:r>
              <a:rPr sz="1100" b="1" spc="-5" dirty="0">
                <a:latin typeface="Georgia"/>
                <a:cs typeface="Georgia"/>
              </a:rPr>
              <a:t>Laboratori, mostre, teatro, </a:t>
            </a:r>
            <a:r>
              <a:rPr sz="1100" b="1" dirty="0">
                <a:latin typeface="Georgia"/>
                <a:cs typeface="Georgia"/>
              </a:rPr>
              <a:t>musica e altro </a:t>
            </a:r>
            <a:r>
              <a:rPr sz="1100" b="1" spc="-5" dirty="0">
                <a:latin typeface="Georgia"/>
                <a:cs typeface="Georgia"/>
              </a:rPr>
              <a:t>sono </a:t>
            </a:r>
            <a:r>
              <a:rPr sz="1100" b="1" dirty="0">
                <a:latin typeface="Georgia"/>
                <a:cs typeface="Georgia"/>
              </a:rPr>
              <a:t>organizzati </a:t>
            </a:r>
            <a:r>
              <a:rPr sz="1100" b="1" spc="-5" dirty="0">
                <a:latin typeface="Georgia"/>
                <a:cs typeface="Georgia"/>
              </a:rPr>
              <a:t>dalle banche nei luoghi  culturali italiani, biblioteche, scuole </a:t>
            </a:r>
            <a:r>
              <a:rPr sz="1100" b="1" dirty="0">
                <a:latin typeface="Georgia"/>
                <a:cs typeface="Georgia"/>
              </a:rPr>
              <a:t>e </a:t>
            </a:r>
            <a:r>
              <a:rPr sz="1100" b="1" spc="-5" dirty="0">
                <a:latin typeface="Georgia"/>
                <a:cs typeface="Georgia"/>
              </a:rPr>
              <a:t>naturalmente anche</a:t>
            </a:r>
            <a:r>
              <a:rPr sz="1100" b="1" spc="35" dirty="0">
                <a:latin typeface="Georgia"/>
                <a:cs typeface="Georgia"/>
              </a:rPr>
              <a:t> </a:t>
            </a:r>
            <a:r>
              <a:rPr sz="1100" b="1" spc="-5" dirty="0">
                <a:latin typeface="Georgia"/>
                <a:cs typeface="Georgia"/>
              </a:rPr>
              <a:t>MUSEI!</a:t>
            </a:r>
            <a:endParaRPr sz="1100">
              <a:latin typeface="Georgia"/>
              <a:cs typeface="Georgia"/>
            </a:endParaRPr>
          </a:p>
          <a:p>
            <a:pPr>
              <a:lnSpc>
                <a:spcPct val="100000"/>
              </a:lnSpc>
              <a:spcBef>
                <a:spcPts val="40"/>
              </a:spcBef>
            </a:pPr>
            <a:endParaRPr sz="1300">
              <a:latin typeface="Times New Roman"/>
              <a:cs typeface="Times New Roman"/>
            </a:endParaRPr>
          </a:p>
          <a:p>
            <a:pPr marL="12700" marR="5080">
              <a:lnSpc>
                <a:spcPct val="124800"/>
              </a:lnSpc>
              <a:spcBef>
                <a:spcPts val="5"/>
              </a:spcBef>
            </a:pPr>
            <a:r>
              <a:rPr sz="1100" i="1" spc="-5" dirty="0">
                <a:latin typeface="Georgia"/>
                <a:cs typeface="Georgia"/>
              </a:rPr>
              <a:t>Raccontare </a:t>
            </a:r>
            <a:r>
              <a:rPr sz="1100" i="1" dirty="0">
                <a:latin typeface="Georgia"/>
                <a:cs typeface="Georgia"/>
              </a:rPr>
              <a:t>e </a:t>
            </a:r>
            <a:r>
              <a:rPr sz="1100" i="1" spc="-5" dirty="0">
                <a:latin typeface="Georgia"/>
                <a:cs typeface="Georgia"/>
              </a:rPr>
              <a:t>raccontarsi </a:t>
            </a:r>
            <a:r>
              <a:rPr sz="1100" i="1" dirty="0">
                <a:latin typeface="Georgia"/>
                <a:cs typeface="Georgia"/>
              </a:rPr>
              <a:t>è </a:t>
            </a:r>
            <a:r>
              <a:rPr sz="1100" i="1" spc="-5" dirty="0">
                <a:latin typeface="Georgia"/>
                <a:cs typeface="Georgia"/>
              </a:rPr>
              <a:t>un’attività </a:t>
            </a:r>
            <a:r>
              <a:rPr sz="1100" i="1" dirty="0">
                <a:latin typeface="Georgia"/>
                <a:cs typeface="Georgia"/>
              </a:rPr>
              <a:t>che </a:t>
            </a:r>
            <a:r>
              <a:rPr sz="1100" i="1" spc="-5" dirty="0">
                <a:latin typeface="Georgia"/>
                <a:cs typeface="Georgia"/>
              </a:rPr>
              <a:t>coinvolge sempre più gli esseri umani, anche grazie  alle nuove tecnologie. </a:t>
            </a:r>
            <a:r>
              <a:rPr sz="1100" i="1" dirty="0">
                <a:latin typeface="Georgia"/>
                <a:cs typeface="Georgia"/>
              </a:rPr>
              <a:t>Ma come </a:t>
            </a:r>
            <a:r>
              <a:rPr sz="1100" i="1" spc="-5" dirty="0">
                <a:latin typeface="Georgia"/>
                <a:cs typeface="Georgia"/>
              </a:rPr>
              <a:t>lo </a:t>
            </a:r>
            <a:r>
              <a:rPr sz="1100" i="1" dirty="0">
                <a:latin typeface="Georgia"/>
                <a:cs typeface="Georgia"/>
              </a:rPr>
              <a:t>si </a:t>
            </a:r>
            <a:r>
              <a:rPr sz="1100" i="1" spc="-5" dirty="0">
                <a:latin typeface="Georgia"/>
                <a:cs typeface="Georgia"/>
              </a:rPr>
              <a:t>può in modo consapevole, pur rispettando la massima libertà  creativa dei bambini </a:t>
            </a:r>
            <a:r>
              <a:rPr sz="1100" i="1" dirty="0">
                <a:latin typeface="Georgia"/>
                <a:cs typeface="Georgia"/>
              </a:rPr>
              <a:t>e </a:t>
            </a:r>
            <a:r>
              <a:rPr sz="1100" i="1" spc="-10" dirty="0">
                <a:latin typeface="Georgia"/>
                <a:cs typeface="Georgia"/>
              </a:rPr>
              <a:t>dei </a:t>
            </a:r>
            <a:r>
              <a:rPr sz="1100" i="1" dirty="0">
                <a:latin typeface="Georgia"/>
                <a:cs typeface="Georgia"/>
              </a:rPr>
              <a:t>ragazzi? </a:t>
            </a:r>
            <a:r>
              <a:rPr sz="1100" i="1" spc="-5" dirty="0">
                <a:latin typeface="Georgia"/>
                <a:cs typeface="Georgia"/>
              </a:rPr>
              <a:t>Come nasce </a:t>
            </a:r>
            <a:r>
              <a:rPr sz="1100" i="1" dirty="0">
                <a:latin typeface="Georgia"/>
                <a:cs typeface="Georgia"/>
              </a:rPr>
              <a:t>un </a:t>
            </a:r>
            <a:r>
              <a:rPr sz="1100" i="1" spc="-5" dirty="0">
                <a:latin typeface="Georgia"/>
                <a:cs typeface="Georgia"/>
              </a:rPr>
              <a:t>racconto? Con quali linguaggi, strumenti </a:t>
            </a:r>
            <a:r>
              <a:rPr sz="1100" i="1" dirty="0">
                <a:latin typeface="Georgia"/>
                <a:cs typeface="Georgia"/>
              </a:rPr>
              <a:t>e  </a:t>
            </a:r>
            <a:r>
              <a:rPr sz="1100" i="1" spc="-5" dirty="0">
                <a:latin typeface="Georgia"/>
                <a:cs typeface="Georgia"/>
              </a:rPr>
              <a:t>tecniche? Quali sono le sue forme? Come </a:t>
            </a:r>
            <a:r>
              <a:rPr sz="1100" i="1" dirty="0">
                <a:latin typeface="Georgia"/>
                <a:cs typeface="Georgia"/>
              </a:rPr>
              <a:t>si </a:t>
            </a:r>
            <a:r>
              <a:rPr sz="1100" i="1" spc="-5" dirty="0">
                <a:latin typeface="Georgia"/>
                <a:cs typeface="Georgia"/>
              </a:rPr>
              <a:t>può crearne uno, cento, mille </a:t>
            </a:r>
            <a:r>
              <a:rPr sz="1100" i="1" dirty="0">
                <a:latin typeface="Georgia"/>
                <a:cs typeface="Georgia"/>
              </a:rPr>
              <a:t>tutti</a:t>
            </a:r>
            <a:r>
              <a:rPr sz="1100" i="1" spc="30" dirty="0">
                <a:latin typeface="Georgia"/>
                <a:cs typeface="Georgia"/>
              </a:rPr>
              <a:t> </a:t>
            </a:r>
            <a:r>
              <a:rPr sz="1100" i="1" spc="-5" dirty="0">
                <a:latin typeface="Georgia"/>
                <a:cs typeface="Georgia"/>
              </a:rPr>
              <a:t>diversi?</a:t>
            </a:r>
            <a:endParaRPr sz="1100">
              <a:latin typeface="Georgia"/>
              <a:cs typeface="Georgia"/>
            </a:endParaRPr>
          </a:p>
          <a:p>
            <a:pPr marL="12700">
              <a:lnSpc>
                <a:spcPct val="100000"/>
              </a:lnSpc>
              <a:spcBef>
                <a:spcPts val="335"/>
              </a:spcBef>
            </a:pPr>
            <a:r>
              <a:rPr sz="1100" spc="-5" dirty="0">
                <a:latin typeface="Georgia"/>
                <a:cs typeface="Georgia"/>
              </a:rPr>
              <a:t>Tutto </a:t>
            </a:r>
            <a:r>
              <a:rPr sz="1100" dirty="0">
                <a:latin typeface="Georgia"/>
                <a:cs typeface="Georgia"/>
              </a:rPr>
              <a:t>il </a:t>
            </a:r>
            <a:r>
              <a:rPr sz="1100" spc="-5" dirty="0">
                <a:latin typeface="Georgia"/>
                <a:cs typeface="Georgia"/>
              </a:rPr>
              <a:t>programma lo trovate </a:t>
            </a:r>
            <a:r>
              <a:rPr sz="1100" u="sng" spc="-5" dirty="0">
                <a:uFill>
                  <a:solidFill>
                    <a:srgbClr val="000000"/>
                  </a:solidFill>
                </a:uFill>
                <a:latin typeface="Georgia"/>
                <a:cs typeface="Georgia"/>
                <a:hlinkClick r:id="rId5"/>
              </a:rPr>
              <a:t>nel sito</a:t>
            </a:r>
            <a:r>
              <a:rPr sz="1100" u="sng" spc="-10" dirty="0">
                <a:uFill>
                  <a:solidFill>
                    <a:srgbClr val="000000"/>
                  </a:solidFill>
                </a:uFill>
                <a:latin typeface="Georgia"/>
                <a:cs typeface="Georgia"/>
                <a:hlinkClick r:id="rId5"/>
              </a:rPr>
              <a:t> </a:t>
            </a:r>
            <a:r>
              <a:rPr sz="1100" u="sng" spc="-5" dirty="0">
                <a:uFill>
                  <a:solidFill>
                    <a:srgbClr val="000000"/>
                  </a:solidFill>
                </a:uFill>
                <a:latin typeface="Georgia"/>
                <a:cs typeface="Georgia"/>
                <a:hlinkClick r:id="rId5"/>
              </a:rPr>
              <a:t>ufficiale</a:t>
            </a:r>
            <a:endParaRPr sz="1100">
              <a:latin typeface="Georgia"/>
              <a:cs typeface="Georgia"/>
            </a:endParaRPr>
          </a:p>
        </p:txBody>
      </p:sp>
      <p:sp>
        <p:nvSpPr>
          <p:cNvPr id="7" name="object 7"/>
          <p:cNvSpPr/>
          <p:nvPr/>
        </p:nvSpPr>
        <p:spPr>
          <a:xfrm>
            <a:off x="2279904" y="2119883"/>
            <a:ext cx="2999867" cy="494156"/>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60020">
              <a:lnSpc>
                <a:spcPts val="1839"/>
              </a:lnSpc>
            </a:pPr>
            <a:r>
              <a:rPr sz="1600" b="1" spc="-5" dirty="0">
                <a:latin typeface="Arial"/>
                <a:cs typeface="Arial"/>
              </a:rPr>
              <a:t>Vicenzap</a:t>
            </a:r>
            <a:r>
              <a:rPr sz="1600" b="1" spc="5" dirty="0">
                <a:latin typeface="Arial"/>
                <a:cs typeface="Arial"/>
              </a:rPr>
              <a:t>i</a:t>
            </a:r>
            <a:r>
              <a:rPr sz="1600" b="1" spc="-5" dirty="0">
                <a:latin typeface="Arial"/>
                <a:cs typeface="Arial"/>
              </a:rPr>
              <a:t>u.com  11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462779"/>
            <a:ext cx="1905000" cy="13144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351402"/>
            <a:ext cx="6142355" cy="972819"/>
          </a:xfrm>
          <a:prstGeom prst="rect">
            <a:avLst/>
          </a:prstGeom>
        </p:spPr>
        <p:txBody>
          <a:bodyPr vert="horz" wrap="square" lIns="0" tIns="29209" rIns="0" bIns="0" rtlCol="0">
            <a:spAutoFit/>
          </a:bodyPr>
          <a:lstStyle/>
          <a:p>
            <a:pPr marL="12700" marR="5080">
              <a:lnSpc>
                <a:spcPts val="2340"/>
              </a:lnSpc>
              <a:spcBef>
                <a:spcPts val="229"/>
              </a:spcBef>
              <a:tabLst>
                <a:tab pos="686435" algn="l"/>
                <a:tab pos="1947545" algn="l"/>
                <a:tab pos="2303780" algn="l"/>
                <a:tab pos="3467735" algn="l"/>
                <a:tab pos="4189729" algn="l"/>
                <a:tab pos="5178425" algn="l"/>
              </a:tabLst>
            </a:pPr>
            <a:r>
              <a:rPr sz="2000" b="1" spc="-5" dirty="0">
                <a:latin typeface="Cambria"/>
                <a:cs typeface="Cambria"/>
              </a:rPr>
              <a:t>B</a:t>
            </a:r>
            <a:r>
              <a:rPr sz="2000" b="1" dirty="0">
                <a:latin typeface="Cambria"/>
                <a:cs typeface="Cambria"/>
              </a:rPr>
              <a:t>p</a:t>
            </a:r>
            <a:r>
              <a:rPr sz="2000" b="1" spc="-10" dirty="0">
                <a:latin typeface="Cambria"/>
                <a:cs typeface="Cambria"/>
              </a:rPr>
              <a:t>v</a:t>
            </a:r>
            <a:r>
              <a:rPr sz="2000" b="1" dirty="0">
                <a:latin typeface="Cambria"/>
                <a:cs typeface="Cambria"/>
              </a:rPr>
              <a:t>i	</a:t>
            </a:r>
            <a:r>
              <a:rPr sz="2000" b="1" spc="-5" dirty="0">
                <a:latin typeface="Cambria"/>
                <a:cs typeface="Cambria"/>
              </a:rPr>
              <a:t>parte</a:t>
            </a:r>
            <a:r>
              <a:rPr sz="2000" b="1" spc="-15" dirty="0">
                <a:latin typeface="Cambria"/>
                <a:cs typeface="Cambria"/>
              </a:rPr>
              <a:t>c</a:t>
            </a:r>
            <a:r>
              <a:rPr sz="2000" b="1" spc="-5" dirty="0">
                <a:latin typeface="Cambria"/>
                <a:cs typeface="Cambria"/>
              </a:rPr>
              <a:t>ip</a:t>
            </a:r>
            <a:r>
              <a:rPr sz="2000" b="1" dirty="0">
                <a:latin typeface="Cambria"/>
                <a:cs typeface="Cambria"/>
              </a:rPr>
              <a:t>a	</a:t>
            </a:r>
            <a:r>
              <a:rPr sz="2000" b="1" spc="-5" dirty="0">
                <a:latin typeface="Cambria"/>
                <a:cs typeface="Cambria"/>
              </a:rPr>
              <a:t>a</a:t>
            </a:r>
            <a:r>
              <a:rPr sz="2000" b="1" dirty="0">
                <a:latin typeface="Cambria"/>
                <a:cs typeface="Cambria"/>
              </a:rPr>
              <a:t>l	"</a:t>
            </a:r>
            <a:r>
              <a:rPr sz="2000" b="1" spc="-5" dirty="0">
                <a:latin typeface="Cambria"/>
                <a:cs typeface="Cambria"/>
              </a:rPr>
              <a:t>F</a:t>
            </a:r>
            <a:r>
              <a:rPr sz="2000" b="1" spc="-10" dirty="0">
                <a:latin typeface="Cambria"/>
                <a:cs typeface="Cambria"/>
              </a:rPr>
              <a:t>e</a:t>
            </a:r>
            <a:r>
              <a:rPr sz="2000" b="1" dirty="0">
                <a:latin typeface="Cambria"/>
                <a:cs typeface="Cambria"/>
              </a:rPr>
              <a:t>stival	</a:t>
            </a:r>
            <a:r>
              <a:rPr sz="2000" b="1" spc="-5" dirty="0">
                <a:latin typeface="Cambria"/>
                <a:cs typeface="Cambria"/>
              </a:rPr>
              <a:t>d</a:t>
            </a:r>
            <a:r>
              <a:rPr sz="2000" b="1" spc="5" dirty="0">
                <a:latin typeface="Cambria"/>
                <a:cs typeface="Cambria"/>
              </a:rPr>
              <a:t>e</a:t>
            </a:r>
            <a:r>
              <a:rPr sz="2000" b="1" spc="-5" dirty="0">
                <a:latin typeface="Cambria"/>
                <a:cs typeface="Cambria"/>
              </a:rPr>
              <a:t>l</a:t>
            </a:r>
            <a:r>
              <a:rPr sz="2000" b="1" spc="-15" dirty="0">
                <a:latin typeface="Cambria"/>
                <a:cs typeface="Cambria"/>
              </a:rPr>
              <a:t>l</a:t>
            </a:r>
            <a:r>
              <a:rPr sz="2000" b="1" dirty="0">
                <a:latin typeface="Cambria"/>
                <a:cs typeface="Cambria"/>
              </a:rPr>
              <a:t>a	c</a:t>
            </a:r>
            <a:r>
              <a:rPr sz="2000" b="1" spc="-15" dirty="0">
                <a:latin typeface="Cambria"/>
                <a:cs typeface="Cambria"/>
              </a:rPr>
              <a:t>u</a:t>
            </a:r>
            <a:r>
              <a:rPr sz="2000" b="1" spc="-5" dirty="0">
                <a:latin typeface="Cambria"/>
                <a:cs typeface="Cambria"/>
              </a:rPr>
              <a:t>ltur</a:t>
            </a:r>
            <a:r>
              <a:rPr sz="2000" b="1" dirty="0">
                <a:latin typeface="Cambria"/>
                <a:cs typeface="Cambria"/>
              </a:rPr>
              <a:t>a	creat</a:t>
            </a:r>
            <a:r>
              <a:rPr sz="2000" b="1" spc="-10" dirty="0">
                <a:latin typeface="Cambria"/>
                <a:cs typeface="Cambria"/>
              </a:rPr>
              <a:t>iv</a:t>
            </a:r>
            <a:r>
              <a:rPr sz="2000" b="1" dirty="0">
                <a:latin typeface="Cambria"/>
                <a:cs typeface="Cambria"/>
              </a:rPr>
              <a:t>a  </a:t>
            </a:r>
            <a:r>
              <a:rPr sz="2000" b="1" spc="-5" dirty="0">
                <a:latin typeface="Cambria"/>
                <a:cs typeface="Cambria"/>
              </a:rPr>
              <a:t>2015" promosso</a:t>
            </a:r>
            <a:r>
              <a:rPr sz="2000" b="1" spc="-20" dirty="0">
                <a:latin typeface="Cambria"/>
                <a:cs typeface="Cambria"/>
              </a:rPr>
              <a:t> </a:t>
            </a:r>
            <a:r>
              <a:rPr sz="2000" b="1" spc="-5" dirty="0">
                <a:latin typeface="Cambria"/>
                <a:cs typeface="Cambria"/>
              </a:rPr>
              <a:t>dall'Abi</a:t>
            </a:r>
            <a:endParaRPr sz="2000">
              <a:latin typeface="Cambria"/>
              <a:cs typeface="Cambria"/>
            </a:endParaRPr>
          </a:p>
          <a:p>
            <a:pPr marL="12700">
              <a:lnSpc>
                <a:spcPct val="100000"/>
              </a:lnSpc>
              <a:spcBef>
                <a:spcPts val="1325"/>
              </a:spcBef>
            </a:pPr>
            <a:r>
              <a:rPr sz="1100" dirty="0">
                <a:latin typeface="Cambria"/>
                <a:cs typeface="Cambria"/>
              </a:rPr>
              <a:t>Di </a:t>
            </a:r>
            <a:r>
              <a:rPr sz="1100" u="sng" spc="-5" dirty="0">
                <a:solidFill>
                  <a:srgbClr val="0000FF"/>
                </a:solidFill>
                <a:uFill>
                  <a:solidFill>
                    <a:srgbClr val="0000FF"/>
                  </a:solidFill>
                </a:uFill>
                <a:latin typeface="Cambria"/>
                <a:cs typeface="Cambria"/>
                <a:hlinkClick r:id="rId4"/>
              </a:rPr>
              <a:t>Edoardo</a:t>
            </a:r>
            <a:r>
              <a:rPr sz="1100" u="sng" dirty="0">
                <a:solidFill>
                  <a:srgbClr val="0000FF"/>
                </a:solidFill>
                <a:uFill>
                  <a:solidFill>
                    <a:srgbClr val="0000FF"/>
                  </a:solidFill>
                </a:uFill>
                <a:latin typeface="Cambria"/>
                <a:cs typeface="Cambria"/>
                <a:hlinkClick r:id="rId4"/>
              </a:rPr>
              <a:t> </a:t>
            </a:r>
            <a:r>
              <a:rPr sz="1100" u="sng" spc="-5" dirty="0">
                <a:solidFill>
                  <a:srgbClr val="0000FF"/>
                </a:solidFill>
                <a:uFill>
                  <a:solidFill>
                    <a:srgbClr val="0000FF"/>
                  </a:solidFill>
                </a:uFill>
                <a:latin typeface="Cambria"/>
                <a:cs typeface="Cambria"/>
                <a:hlinkClick r:id="rId4"/>
              </a:rPr>
              <a:t>Pepe</a:t>
            </a:r>
            <a:endParaRPr sz="1100">
              <a:latin typeface="Cambria"/>
              <a:cs typeface="Cambria"/>
            </a:endParaRPr>
          </a:p>
        </p:txBody>
      </p:sp>
      <p:sp>
        <p:nvSpPr>
          <p:cNvPr id="6" name="object 6"/>
          <p:cNvSpPr txBox="1"/>
          <p:nvPr/>
        </p:nvSpPr>
        <p:spPr>
          <a:xfrm>
            <a:off x="706627" y="4421251"/>
            <a:ext cx="6147435" cy="5390515"/>
          </a:xfrm>
          <a:prstGeom prst="rect">
            <a:avLst/>
          </a:prstGeom>
        </p:spPr>
        <p:txBody>
          <a:bodyPr vert="horz" wrap="square" lIns="0" tIns="12700" rIns="0" bIns="0" rtlCol="0">
            <a:spAutoFit/>
          </a:bodyPr>
          <a:lstStyle/>
          <a:p>
            <a:pPr marL="2018664" marR="5080" algn="just">
              <a:lnSpc>
                <a:spcPct val="112500"/>
              </a:lnSpc>
              <a:spcBef>
                <a:spcPts val="100"/>
              </a:spcBef>
            </a:pPr>
            <a:r>
              <a:rPr sz="1200" spc="-5" dirty="0">
                <a:latin typeface="Cambria"/>
                <a:cs typeface="Cambria"/>
              </a:rPr>
              <a:t>Banca </a:t>
            </a:r>
            <a:r>
              <a:rPr sz="1200" dirty="0">
                <a:latin typeface="Cambria"/>
                <a:cs typeface="Cambria"/>
              </a:rPr>
              <a:t>Popolare </a:t>
            </a:r>
            <a:r>
              <a:rPr sz="1200" spc="-5" dirty="0">
                <a:latin typeface="Cambria"/>
                <a:cs typeface="Cambria"/>
              </a:rPr>
              <a:t>di Vicenza parteciperà dal 16 al 22 marzo al  </a:t>
            </a:r>
            <a:r>
              <a:rPr sz="1200" dirty="0">
                <a:latin typeface="Cambria"/>
                <a:cs typeface="Cambria"/>
              </a:rPr>
              <a:t>Festival </a:t>
            </a:r>
            <a:r>
              <a:rPr sz="1200" spc="-5" dirty="0">
                <a:latin typeface="Cambria"/>
                <a:cs typeface="Cambria"/>
              </a:rPr>
              <a:t>della Cultura Creativa, promosso dall’Associazione  bancaria Italiana (ABI). L’iniziativa, che </a:t>
            </a:r>
            <a:r>
              <a:rPr sz="1200" dirty="0">
                <a:latin typeface="Cambria"/>
                <a:cs typeface="Cambria"/>
              </a:rPr>
              <a:t>a </a:t>
            </a:r>
            <a:r>
              <a:rPr sz="1200" spc="-5" dirty="0">
                <a:latin typeface="Cambria"/>
                <a:cs typeface="Cambria"/>
              </a:rPr>
              <a:t>livello locale </a:t>
            </a:r>
            <a:r>
              <a:rPr sz="1200" dirty="0">
                <a:latin typeface="Cambria"/>
                <a:cs typeface="Cambria"/>
              </a:rPr>
              <a:t>è </a:t>
            </a:r>
            <a:r>
              <a:rPr sz="1200" spc="-5" dirty="0">
                <a:latin typeface="Cambria"/>
                <a:cs typeface="Cambria"/>
              </a:rPr>
              <a:t>stata  organizzata dall’Associazione Culturale </a:t>
            </a:r>
            <a:r>
              <a:rPr sz="1200" dirty="0">
                <a:latin typeface="Cambria"/>
                <a:cs typeface="Cambria"/>
              </a:rPr>
              <a:t>Ardea, si </a:t>
            </a:r>
            <a:r>
              <a:rPr sz="1200" spc="-5" dirty="0">
                <a:latin typeface="Cambria"/>
                <a:cs typeface="Cambria"/>
              </a:rPr>
              <a:t>terrà </a:t>
            </a:r>
            <a:r>
              <a:rPr sz="1200" dirty="0">
                <a:latin typeface="Cambria"/>
                <a:cs typeface="Cambria"/>
              </a:rPr>
              <a:t>a  </a:t>
            </a:r>
            <a:r>
              <a:rPr sz="1200" spc="-5" dirty="0">
                <a:latin typeface="Cambria"/>
                <a:cs typeface="Cambria"/>
              </a:rPr>
              <a:t>Palazzo Thiene </a:t>
            </a:r>
            <a:r>
              <a:rPr sz="1200" dirty="0">
                <a:latin typeface="Cambria"/>
                <a:cs typeface="Cambria"/>
              </a:rPr>
              <a:t>a </a:t>
            </a:r>
            <a:r>
              <a:rPr sz="1200" spc="-5" dirty="0">
                <a:latin typeface="Cambria"/>
                <a:cs typeface="Cambria"/>
              </a:rPr>
              <a:t>Vicenza </a:t>
            </a:r>
            <a:r>
              <a:rPr sz="1200" dirty="0">
                <a:latin typeface="Cambria"/>
                <a:cs typeface="Cambria"/>
              </a:rPr>
              <a:t>e </a:t>
            </a:r>
            <a:r>
              <a:rPr sz="1200" spc="-5" dirty="0">
                <a:latin typeface="Cambria"/>
                <a:cs typeface="Cambria"/>
              </a:rPr>
              <a:t>coinvolgerà circa 300 bambini tra  cui una decina di </a:t>
            </a:r>
            <a:r>
              <a:rPr sz="1200" dirty="0">
                <a:latin typeface="Cambria"/>
                <a:cs typeface="Cambria"/>
              </a:rPr>
              <a:t>classi </a:t>
            </a:r>
            <a:r>
              <a:rPr sz="1200" spc="-5" dirty="0">
                <a:latin typeface="Cambria"/>
                <a:cs typeface="Cambria"/>
              </a:rPr>
              <a:t>delle </a:t>
            </a:r>
            <a:r>
              <a:rPr sz="1200" dirty="0">
                <a:latin typeface="Cambria"/>
                <a:cs typeface="Cambria"/>
              </a:rPr>
              <a:t>scuole </a:t>
            </a:r>
            <a:r>
              <a:rPr sz="1200" spc="-5" dirty="0">
                <a:latin typeface="Cambria"/>
                <a:cs typeface="Cambria"/>
              </a:rPr>
              <a:t>elementari di</a:t>
            </a:r>
            <a:r>
              <a:rPr sz="1200" spc="25" dirty="0">
                <a:latin typeface="Cambria"/>
                <a:cs typeface="Cambria"/>
              </a:rPr>
              <a:t> </a:t>
            </a:r>
            <a:r>
              <a:rPr sz="1200" dirty="0">
                <a:latin typeface="Cambria"/>
                <a:cs typeface="Cambria"/>
              </a:rPr>
              <a:t>Vicenza.</a:t>
            </a:r>
            <a:endParaRPr sz="1200">
              <a:latin typeface="Cambria"/>
              <a:cs typeface="Cambria"/>
            </a:endParaRPr>
          </a:p>
          <a:p>
            <a:pPr>
              <a:lnSpc>
                <a:spcPct val="100000"/>
              </a:lnSpc>
              <a:spcBef>
                <a:spcPts val="40"/>
              </a:spcBef>
            </a:pPr>
            <a:endParaRPr sz="1400">
              <a:latin typeface="Times New Roman"/>
              <a:cs typeface="Times New Roman"/>
            </a:endParaRPr>
          </a:p>
          <a:p>
            <a:pPr marL="12700" marR="7620" algn="just">
              <a:lnSpc>
                <a:spcPts val="1400"/>
              </a:lnSpc>
              <a:spcBef>
                <a:spcPts val="5"/>
              </a:spcBef>
            </a:pPr>
            <a:r>
              <a:rPr sz="1200" dirty="0">
                <a:latin typeface="Cambria"/>
                <a:cs typeface="Cambria"/>
              </a:rPr>
              <a:t>I </a:t>
            </a:r>
            <a:r>
              <a:rPr sz="1200" spc="-5" dirty="0">
                <a:latin typeface="Cambria"/>
                <a:cs typeface="Cambria"/>
              </a:rPr>
              <a:t>bambini saranno chiamati </a:t>
            </a:r>
            <a:r>
              <a:rPr sz="1200" dirty="0">
                <a:latin typeface="Cambria"/>
                <a:cs typeface="Cambria"/>
              </a:rPr>
              <a:t>a </a:t>
            </a:r>
            <a:r>
              <a:rPr sz="1200" spc="-5" dirty="0">
                <a:latin typeface="Cambria"/>
                <a:cs typeface="Cambria"/>
              </a:rPr>
              <a:t>rendere </a:t>
            </a:r>
            <a:r>
              <a:rPr sz="1200" dirty="0">
                <a:latin typeface="Cambria"/>
                <a:cs typeface="Cambria"/>
              </a:rPr>
              <a:t>sotto </a:t>
            </a:r>
            <a:r>
              <a:rPr sz="1200" spc="-5" dirty="0">
                <a:latin typeface="Cambria"/>
                <a:cs typeface="Cambria"/>
              </a:rPr>
              <a:t>forma di racconto </a:t>
            </a:r>
            <a:r>
              <a:rPr sz="1200" dirty="0">
                <a:latin typeface="Cambria"/>
                <a:cs typeface="Cambria"/>
              </a:rPr>
              <a:t>il </a:t>
            </a:r>
            <a:r>
              <a:rPr sz="1200" spc="-5" dirty="0">
                <a:latin typeface="Cambria"/>
                <a:cs typeface="Cambria"/>
              </a:rPr>
              <a:t>dipinto del pittore veneto  Carlo Ferrari “Veduta di Piazza dei</a:t>
            </a:r>
            <a:r>
              <a:rPr sz="1200" spc="15" dirty="0">
                <a:latin typeface="Cambria"/>
                <a:cs typeface="Cambria"/>
              </a:rPr>
              <a:t> </a:t>
            </a:r>
            <a:r>
              <a:rPr sz="1200" spc="-5" dirty="0">
                <a:latin typeface="Cambria"/>
                <a:cs typeface="Cambria"/>
              </a:rPr>
              <a:t>Signori”.</a:t>
            </a:r>
            <a:endParaRPr sz="1200">
              <a:latin typeface="Cambria"/>
              <a:cs typeface="Cambria"/>
            </a:endParaRPr>
          </a:p>
          <a:p>
            <a:pPr>
              <a:lnSpc>
                <a:spcPct val="100000"/>
              </a:lnSpc>
              <a:spcBef>
                <a:spcPts val="50"/>
              </a:spcBef>
            </a:pPr>
            <a:endParaRPr sz="1200">
              <a:latin typeface="Times New Roman"/>
              <a:cs typeface="Times New Roman"/>
            </a:endParaRPr>
          </a:p>
          <a:p>
            <a:pPr marL="12700" marR="10160" algn="just">
              <a:lnSpc>
                <a:spcPts val="1390"/>
              </a:lnSpc>
            </a:pPr>
            <a:r>
              <a:rPr sz="1200" dirty="0">
                <a:latin typeface="Cambria"/>
                <a:cs typeface="Cambria"/>
              </a:rPr>
              <a:t>Di </a:t>
            </a:r>
            <a:r>
              <a:rPr sz="1200" spc="-5" dirty="0">
                <a:latin typeface="Cambria"/>
                <a:cs typeface="Cambria"/>
              </a:rPr>
              <a:t>seguito le parole </a:t>
            </a:r>
            <a:r>
              <a:rPr sz="1200" dirty="0">
                <a:latin typeface="Cambria"/>
                <a:cs typeface="Cambria"/>
              </a:rPr>
              <a:t>del </a:t>
            </a:r>
            <a:r>
              <a:rPr sz="1200" spc="-5" dirty="0">
                <a:latin typeface="Cambria"/>
                <a:cs typeface="Cambria"/>
              </a:rPr>
              <a:t>Consigliere Delegato </a:t>
            </a:r>
            <a:r>
              <a:rPr sz="1200" dirty="0">
                <a:latin typeface="Cambria"/>
                <a:cs typeface="Cambria"/>
              </a:rPr>
              <a:t>e </a:t>
            </a:r>
            <a:r>
              <a:rPr sz="1200" spc="-5" dirty="0">
                <a:latin typeface="Cambria"/>
                <a:cs typeface="Cambria"/>
              </a:rPr>
              <a:t>Direttore Generale di Banca </a:t>
            </a:r>
            <a:r>
              <a:rPr sz="1200" dirty="0">
                <a:latin typeface="Cambria"/>
                <a:cs typeface="Cambria"/>
              </a:rPr>
              <a:t>Popolare </a:t>
            </a:r>
            <a:r>
              <a:rPr sz="1200" spc="-5" dirty="0">
                <a:latin typeface="Cambria"/>
                <a:cs typeface="Cambria"/>
              </a:rPr>
              <a:t>di  Vicenza, Samuele Sorato (foto), nella comunicazione ufficiale di</a:t>
            </a:r>
            <a:r>
              <a:rPr sz="1200" spc="30" dirty="0">
                <a:latin typeface="Cambria"/>
                <a:cs typeface="Cambria"/>
              </a:rPr>
              <a:t> </a:t>
            </a:r>
            <a:r>
              <a:rPr sz="1200" spc="-5" dirty="0">
                <a:latin typeface="Cambria"/>
                <a:cs typeface="Cambria"/>
              </a:rPr>
              <a:t>Bpvi:</a:t>
            </a:r>
            <a:endParaRPr sz="1200">
              <a:latin typeface="Cambria"/>
              <a:cs typeface="Cambria"/>
            </a:endParaRPr>
          </a:p>
          <a:p>
            <a:pPr>
              <a:lnSpc>
                <a:spcPct val="100000"/>
              </a:lnSpc>
              <a:spcBef>
                <a:spcPts val="45"/>
              </a:spcBef>
            </a:pPr>
            <a:endParaRPr sz="1200">
              <a:latin typeface="Times New Roman"/>
              <a:cs typeface="Times New Roman"/>
            </a:endParaRPr>
          </a:p>
          <a:p>
            <a:pPr marL="12700" marR="7620" algn="just">
              <a:lnSpc>
                <a:spcPts val="1400"/>
              </a:lnSpc>
            </a:pPr>
            <a:r>
              <a:rPr sz="1200" spc="-5" dirty="0">
                <a:latin typeface="Cambria"/>
                <a:cs typeface="Cambria"/>
              </a:rPr>
              <a:t>Banca </a:t>
            </a:r>
            <a:r>
              <a:rPr sz="1200" dirty="0">
                <a:latin typeface="Cambria"/>
                <a:cs typeface="Cambria"/>
              </a:rPr>
              <a:t>Popolare </a:t>
            </a:r>
            <a:r>
              <a:rPr sz="1200" spc="-5" dirty="0">
                <a:latin typeface="Cambria"/>
                <a:cs typeface="Cambria"/>
              </a:rPr>
              <a:t>di Vicenza partecipa al Festival </a:t>
            </a:r>
            <a:r>
              <a:rPr sz="1200" dirty="0">
                <a:latin typeface="Cambria"/>
                <a:cs typeface="Cambria"/>
              </a:rPr>
              <a:t>della </a:t>
            </a:r>
            <a:r>
              <a:rPr sz="1200" spc="-5" dirty="0">
                <a:latin typeface="Cambria"/>
                <a:cs typeface="Cambria"/>
              </a:rPr>
              <a:t>Cultura Creativa, l’iniziativa rivolta agli  alunni delle scuole elementari promossa dall’Associazione Bancaria Italiana (ABI), che </a:t>
            </a:r>
            <a:r>
              <a:rPr sz="1200" dirty="0">
                <a:latin typeface="Cambria"/>
                <a:cs typeface="Cambria"/>
              </a:rPr>
              <a:t>si </a:t>
            </a:r>
            <a:r>
              <a:rPr sz="1200" spc="-5" dirty="0">
                <a:latin typeface="Cambria"/>
                <a:cs typeface="Cambria"/>
              </a:rPr>
              <a:t>terrà  nella settimana tra </a:t>
            </a:r>
            <a:r>
              <a:rPr sz="1200" dirty="0">
                <a:latin typeface="Cambria"/>
                <a:cs typeface="Cambria"/>
              </a:rPr>
              <a:t>il 16 e il </a:t>
            </a:r>
            <a:r>
              <a:rPr sz="1200" spc="-5" dirty="0">
                <a:latin typeface="Cambria"/>
                <a:cs typeface="Cambria"/>
              </a:rPr>
              <a:t>22 marzo </a:t>
            </a:r>
            <a:r>
              <a:rPr sz="1200" dirty="0">
                <a:latin typeface="Cambria"/>
                <a:cs typeface="Cambria"/>
              </a:rPr>
              <a:t>a </a:t>
            </a:r>
            <a:r>
              <a:rPr sz="1200" spc="-5" dirty="0">
                <a:latin typeface="Cambria"/>
                <a:cs typeface="Cambria"/>
              </a:rPr>
              <a:t>Palazzo Thiene </a:t>
            </a:r>
            <a:r>
              <a:rPr sz="1200" dirty="0">
                <a:latin typeface="Cambria"/>
                <a:cs typeface="Cambria"/>
              </a:rPr>
              <a:t>a </a:t>
            </a:r>
            <a:r>
              <a:rPr sz="1200" spc="-5" dirty="0">
                <a:latin typeface="Cambria"/>
                <a:cs typeface="Cambria"/>
              </a:rPr>
              <a:t>Vicenza. </a:t>
            </a:r>
            <a:r>
              <a:rPr sz="1200" dirty="0">
                <a:latin typeface="Cambria"/>
                <a:cs typeface="Cambria"/>
              </a:rPr>
              <a:t>Giunto </a:t>
            </a:r>
            <a:r>
              <a:rPr sz="1200" spc="-5" dirty="0">
                <a:latin typeface="Cambria"/>
                <a:cs typeface="Cambria"/>
              </a:rPr>
              <a:t>alla </a:t>
            </a:r>
            <a:r>
              <a:rPr sz="1200" dirty="0">
                <a:latin typeface="Cambria"/>
                <a:cs typeface="Cambria"/>
              </a:rPr>
              <a:t>sua seconda  </a:t>
            </a:r>
            <a:r>
              <a:rPr sz="1200" spc="-5" dirty="0">
                <a:latin typeface="Cambria"/>
                <a:cs typeface="Cambria"/>
              </a:rPr>
              <a:t>edizione, </a:t>
            </a:r>
            <a:r>
              <a:rPr sz="1200" dirty="0">
                <a:latin typeface="Cambria"/>
                <a:cs typeface="Cambria"/>
              </a:rPr>
              <a:t>il Festival è </a:t>
            </a:r>
            <a:r>
              <a:rPr sz="1200" spc="-5" dirty="0">
                <a:latin typeface="Cambria"/>
                <a:cs typeface="Cambria"/>
              </a:rPr>
              <a:t>patrocinato dall’Unesco, dalla Presidenza della Repubblica </a:t>
            </a:r>
            <a:r>
              <a:rPr sz="1200" dirty="0">
                <a:latin typeface="Cambria"/>
                <a:cs typeface="Cambria"/>
              </a:rPr>
              <a:t>e </a:t>
            </a:r>
            <a:r>
              <a:rPr sz="1200" spc="-5" dirty="0">
                <a:latin typeface="Cambria"/>
                <a:cs typeface="Cambria"/>
              </a:rPr>
              <a:t>del</a:t>
            </a:r>
            <a:r>
              <a:rPr sz="1200" spc="65" dirty="0">
                <a:latin typeface="Cambria"/>
                <a:cs typeface="Cambria"/>
              </a:rPr>
              <a:t> </a:t>
            </a:r>
            <a:r>
              <a:rPr sz="1200" spc="-5" dirty="0">
                <a:latin typeface="Cambria"/>
                <a:cs typeface="Cambria"/>
              </a:rPr>
              <a:t>MIBACT.</a:t>
            </a:r>
            <a:endParaRPr sz="1200">
              <a:latin typeface="Cambria"/>
              <a:cs typeface="Cambria"/>
            </a:endParaRPr>
          </a:p>
          <a:p>
            <a:pPr>
              <a:lnSpc>
                <a:spcPct val="100000"/>
              </a:lnSpc>
              <a:spcBef>
                <a:spcPts val="10"/>
              </a:spcBef>
            </a:pPr>
            <a:endParaRPr sz="1200">
              <a:latin typeface="Times New Roman"/>
              <a:cs typeface="Times New Roman"/>
            </a:endParaRPr>
          </a:p>
          <a:p>
            <a:pPr marL="12700" marR="5080" algn="just">
              <a:lnSpc>
                <a:spcPct val="97100"/>
              </a:lnSpc>
              <a:spcBef>
                <a:spcPts val="5"/>
              </a:spcBef>
            </a:pPr>
            <a:r>
              <a:rPr sz="1200" spc="-5" dirty="0">
                <a:latin typeface="Cambria"/>
                <a:cs typeface="Cambria"/>
              </a:rPr>
              <a:t>Il tema dell’edizione 2015, “L’alfabeto nel mondo </a:t>
            </a:r>
            <a:r>
              <a:rPr sz="1200" dirty="0">
                <a:latin typeface="Cambria"/>
                <a:cs typeface="Cambria"/>
              </a:rPr>
              <a:t>– </a:t>
            </a:r>
            <a:r>
              <a:rPr sz="1200" spc="-5" dirty="0">
                <a:latin typeface="Cambria"/>
                <a:cs typeface="Cambria"/>
              </a:rPr>
              <a:t>Leggiamo </a:t>
            </a:r>
            <a:r>
              <a:rPr sz="1200" dirty="0">
                <a:latin typeface="Cambria"/>
                <a:cs typeface="Cambria"/>
              </a:rPr>
              <a:t>i segni </a:t>
            </a:r>
            <a:r>
              <a:rPr sz="1200" spc="-5" dirty="0">
                <a:latin typeface="Cambria"/>
                <a:cs typeface="Cambria"/>
              </a:rPr>
              <a:t>intorno </a:t>
            </a:r>
            <a:r>
              <a:rPr sz="1200" dirty="0">
                <a:latin typeface="Cambria"/>
                <a:cs typeface="Cambria"/>
              </a:rPr>
              <a:t>a </a:t>
            </a:r>
            <a:r>
              <a:rPr sz="1200" spc="-5" dirty="0">
                <a:latin typeface="Cambria"/>
                <a:cs typeface="Cambria"/>
              </a:rPr>
              <a:t>noi </a:t>
            </a:r>
            <a:r>
              <a:rPr sz="1200" dirty="0">
                <a:latin typeface="Cambria"/>
                <a:cs typeface="Cambria"/>
              </a:rPr>
              <a:t>e  </a:t>
            </a:r>
            <a:r>
              <a:rPr sz="1200" spc="-5" dirty="0">
                <a:latin typeface="Cambria"/>
                <a:cs typeface="Cambria"/>
              </a:rPr>
              <a:t>raccontiamo”, </a:t>
            </a:r>
            <a:r>
              <a:rPr sz="1200" dirty="0">
                <a:latin typeface="Cambria"/>
                <a:cs typeface="Cambria"/>
              </a:rPr>
              <a:t>si </a:t>
            </a:r>
            <a:r>
              <a:rPr sz="1200" spc="-5" dirty="0">
                <a:latin typeface="Cambria"/>
                <a:cs typeface="Cambria"/>
              </a:rPr>
              <a:t>focalizza sullo strumento </a:t>
            </a:r>
            <a:r>
              <a:rPr sz="1200" dirty="0">
                <a:latin typeface="Cambria"/>
                <a:cs typeface="Cambria"/>
              </a:rPr>
              <a:t>narrativo </a:t>
            </a:r>
            <a:r>
              <a:rPr sz="1200" spc="-5" dirty="0">
                <a:latin typeface="Cambria"/>
                <a:cs typeface="Cambria"/>
              </a:rPr>
              <a:t>del racconto, </a:t>
            </a:r>
            <a:r>
              <a:rPr sz="1200" dirty="0">
                <a:latin typeface="Cambria"/>
                <a:cs typeface="Cambria"/>
              </a:rPr>
              <a:t>con </a:t>
            </a:r>
            <a:r>
              <a:rPr sz="1200" spc="-5" dirty="0">
                <a:latin typeface="Cambria"/>
                <a:cs typeface="Cambria"/>
              </a:rPr>
              <a:t>l’obiettivo di invitare gli  alunni </a:t>
            </a:r>
            <a:r>
              <a:rPr sz="1200" dirty="0">
                <a:latin typeface="Cambria"/>
                <a:cs typeface="Cambria"/>
              </a:rPr>
              <a:t>a </a:t>
            </a:r>
            <a:r>
              <a:rPr sz="1200" spc="-5" dirty="0">
                <a:latin typeface="Cambria"/>
                <a:cs typeface="Cambria"/>
              </a:rPr>
              <a:t>guardarsi attorno </a:t>
            </a:r>
            <a:r>
              <a:rPr sz="1200" dirty="0">
                <a:latin typeface="Cambria"/>
                <a:cs typeface="Cambria"/>
              </a:rPr>
              <a:t>per </a:t>
            </a:r>
            <a:r>
              <a:rPr sz="1200" spc="-5" dirty="0">
                <a:latin typeface="Cambria"/>
                <a:cs typeface="Cambria"/>
              </a:rPr>
              <a:t>vedere la </a:t>
            </a:r>
            <a:r>
              <a:rPr sz="1200" dirty="0">
                <a:latin typeface="Cambria"/>
                <a:cs typeface="Cambria"/>
              </a:rPr>
              <a:t>realtà </a:t>
            </a:r>
            <a:r>
              <a:rPr sz="1200" spc="-5" dirty="0">
                <a:latin typeface="Cambria"/>
                <a:cs typeface="Cambria"/>
              </a:rPr>
              <a:t>da un diverso punto di</a:t>
            </a:r>
            <a:r>
              <a:rPr sz="1200" spc="25" dirty="0">
                <a:latin typeface="Cambria"/>
                <a:cs typeface="Cambria"/>
              </a:rPr>
              <a:t> </a:t>
            </a:r>
            <a:r>
              <a:rPr sz="1200" spc="-5" dirty="0">
                <a:latin typeface="Cambria"/>
                <a:cs typeface="Cambria"/>
              </a:rPr>
              <a:t>vista.</a:t>
            </a:r>
            <a:endParaRPr sz="1200">
              <a:latin typeface="Cambria"/>
              <a:cs typeface="Cambria"/>
            </a:endParaRPr>
          </a:p>
          <a:p>
            <a:pPr>
              <a:lnSpc>
                <a:spcPct val="100000"/>
              </a:lnSpc>
              <a:spcBef>
                <a:spcPts val="35"/>
              </a:spcBef>
            </a:pPr>
            <a:endParaRPr sz="1200">
              <a:latin typeface="Times New Roman"/>
              <a:cs typeface="Times New Roman"/>
            </a:endParaRPr>
          </a:p>
          <a:p>
            <a:pPr marL="12700" marR="5080" algn="just">
              <a:lnSpc>
                <a:spcPct val="97500"/>
              </a:lnSpc>
            </a:pPr>
            <a:r>
              <a:rPr sz="1200" spc="-5" dirty="0">
                <a:latin typeface="Cambria"/>
                <a:cs typeface="Cambria"/>
              </a:rPr>
              <a:t>Banca </a:t>
            </a:r>
            <a:r>
              <a:rPr sz="1200" dirty="0">
                <a:latin typeface="Cambria"/>
                <a:cs typeface="Cambria"/>
              </a:rPr>
              <a:t>Popolare </a:t>
            </a:r>
            <a:r>
              <a:rPr sz="1200" spc="-5" dirty="0">
                <a:latin typeface="Cambria"/>
                <a:cs typeface="Cambria"/>
              </a:rPr>
              <a:t>di Vicenza </a:t>
            </a:r>
            <a:r>
              <a:rPr sz="1200" dirty="0">
                <a:latin typeface="Cambria"/>
                <a:cs typeface="Cambria"/>
              </a:rPr>
              <a:t>ha </a:t>
            </a:r>
            <a:r>
              <a:rPr sz="1200" spc="-5" dirty="0">
                <a:latin typeface="Cambria"/>
                <a:cs typeface="Cambria"/>
              </a:rPr>
              <a:t>affidato all’Associazione </a:t>
            </a:r>
            <a:r>
              <a:rPr sz="1200" dirty="0">
                <a:latin typeface="Cambria"/>
                <a:cs typeface="Cambria"/>
              </a:rPr>
              <a:t>per </a:t>
            </a:r>
            <a:r>
              <a:rPr sz="1200" spc="-5" dirty="0">
                <a:latin typeface="Cambria"/>
                <a:cs typeface="Cambria"/>
              </a:rPr>
              <a:t>la didattica museale Ardea  l’organizzazione di un’iniziativa </a:t>
            </a:r>
            <a:r>
              <a:rPr sz="1200" dirty="0">
                <a:latin typeface="Cambria"/>
                <a:cs typeface="Cambria"/>
              </a:rPr>
              <a:t>a </a:t>
            </a:r>
            <a:r>
              <a:rPr sz="1200" spc="-5" dirty="0">
                <a:latin typeface="Cambria"/>
                <a:cs typeface="Cambria"/>
              </a:rPr>
              <a:t>livello locale, che coinvolgerà circa 300 bambini </a:t>
            </a:r>
            <a:r>
              <a:rPr sz="1200" spc="15" dirty="0">
                <a:latin typeface="Cambria"/>
                <a:cs typeface="Cambria"/>
              </a:rPr>
              <a:t>di </a:t>
            </a:r>
            <a:r>
              <a:rPr sz="1200" spc="-10" dirty="0">
                <a:latin typeface="Cambria"/>
                <a:cs typeface="Cambria"/>
              </a:rPr>
              <a:t>una  </a:t>
            </a:r>
            <a:r>
              <a:rPr sz="1200" spc="-5" dirty="0">
                <a:latin typeface="Cambria"/>
                <a:cs typeface="Cambria"/>
              </a:rPr>
              <a:t>decina di </a:t>
            </a:r>
            <a:r>
              <a:rPr sz="1200" dirty="0">
                <a:latin typeface="Cambria"/>
                <a:cs typeface="Cambria"/>
              </a:rPr>
              <a:t>classi </a:t>
            </a:r>
            <a:r>
              <a:rPr sz="1200" spc="-5" dirty="0">
                <a:latin typeface="Cambria"/>
                <a:cs typeface="Cambria"/>
              </a:rPr>
              <a:t>delle scuole elementari di Vicenza. Diversi </a:t>
            </a:r>
            <a:r>
              <a:rPr sz="1200" dirty="0">
                <a:latin typeface="Cambria"/>
                <a:cs typeface="Cambria"/>
              </a:rPr>
              <a:t>sono </a:t>
            </a:r>
            <a:r>
              <a:rPr sz="1200" spc="-5" dirty="0">
                <a:latin typeface="Cambria"/>
                <a:cs typeface="Cambria"/>
              </a:rPr>
              <a:t>gli spunti, </a:t>
            </a:r>
            <a:r>
              <a:rPr sz="1200" dirty="0">
                <a:latin typeface="Cambria"/>
                <a:cs typeface="Cambria"/>
              </a:rPr>
              <a:t>sia </a:t>
            </a:r>
            <a:r>
              <a:rPr sz="1200" spc="-5" dirty="0">
                <a:latin typeface="Cambria"/>
                <a:cs typeface="Cambria"/>
              </a:rPr>
              <a:t>materiali </a:t>
            </a:r>
            <a:r>
              <a:rPr sz="1200" dirty="0">
                <a:latin typeface="Cambria"/>
                <a:cs typeface="Cambria"/>
              </a:rPr>
              <a:t>– </a:t>
            </a:r>
            <a:r>
              <a:rPr sz="1200" spc="-5" dirty="0">
                <a:latin typeface="Cambria"/>
                <a:cs typeface="Cambria"/>
              </a:rPr>
              <a:t>come  oggetti </a:t>
            </a:r>
            <a:r>
              <a:rPr sz="1200" dirty="0">
                <a:latin typeface="Cambria"/>
                <a:cs typeface="Cambria"/>
              </a:rPr>
              <a:t>e </a:t>
            </a:r>
            <a:r>
              <a:rPr sz="1200" spc="-5" dirty="0">
                <a:latin typeface="Cambria"/>
                <a:cs typeface="Cambria"/>
              </a:rPr>
              <a:t>paesaggi </a:t>
            </a:r>
            <a:r>
              <a:rPr sz="1200" dirty="0">
                <a:latin typeface="Cambria"/>
                <a:cs typeface="Cambria"/>
              </a:rPr>
              <a:t>- </a:t>
            </a:r>
            <a:r>
              <a:rPr sz="1200" spc="-5" dirty="0">
                <a:latin typeface="Cambria"/>
                <a:cs typeface="Cambria"/>
              </a:rPr>
              <a:t>che immateriali </a:t>
            </a:r>
            <a:r>
              <a:rPr sz="1200" dirty="0">
                <a:latin typeface="Cambria"/>
                <a:cs typeface="Cambria"/>
              </a:rPr>
              <a:t>– </a:t>
            </a:r>
            <a:r>
              <a:rPr sz="1200" spc="-5" dirty="0">
                <a:latin typeface="Cambria"/>
                <a:cs typeface="Cambria"/>
              </a:rPr>
              <a:t>come sensazioni </a:t>
            </a:r>
            <a:r>
              <a:rPr sz="1200" dirty="0">
                <a:latin typeface="Cambria"/>
                <a:cs typeface="Cambria"/>
              </a:rPr>
              <a:t>e </a:t>
            </a:r>
            <a:r>
              <a:rPr sz="1200" spc="-5" dirty="0">
                <a:latin typeface="Cambria"/>
                <a:cs typeface="Cambria"/>
              </a:rPr>
              <a:t>stati d’animo, da cui </a:t>
            </a:r>
            <a:r>
              <a:rPr sz="1200" dirty="0">
                <a:latin typeface="Cambria"/>
                <a:cs typeface="Cambria"/>
              </a:rPr>
              <a:t>i </a:t>
            </a:r>
            <a:r>
              <a:rPr sz="1200" spc="-5" dirty="0">
                <a:latin typeface="Cambria"/>
                <a:cs typeface="Cambria"/>
              </a:rPr>
              <a:t>bambini  potranno partire </a:t>
            </a:r>
            <a:r>
              <a:rPr sz="1200" dirty="0">
                <a:latin typeface="Cambria"/>
                <a:cs typeface="Cambria"/>
              </a:rPr>
              <a:t>per </a:t>
            </a:r>
            <a:r>
              <a:rPr sz="1200" spc="-5" dirty="0">
                <a:latin typeface="Cambria"/>
                <a:cs typeface="Cambria"/>
              </a:rPr>
              <a:t>creare </a:t>
            </a:r>
            <a:r>
              <a:rPr sz="1200" dirty="0">
                <a:latin typeface="Cambria"/>
                <a:cs typeface="Cambria"/>
              </a:rPr>
              <a:t>il </a:t>
            </a:r>
            <a:r>
              <a:rPr sz="1200" spc="-5" dirty="0">
                <a:latin typeface="Cambria"/>
                <a:cs typeface="Cambria"/>
              </a:rPr>
              <a:t>loro personale racconto. In </a:t>
            </a:r>
            <a:r>
              <a:rPr sz="1200" spc="5" dirty="0">
                <a:latin typeface="Cambria"/>
                <a:cs typeface="Cambria"/>
              </a:rPr>
              <a:t>questo </a:t>
            </a:r>
            <a:r>
              <a:rPr sz="1200" spc="-5" dirty="0">
                <a:latin typeface="Cambria"/>
                <a:cs typeface="Cambria"/>
              </a:rPr>
              <a:t>caso la base di ispirazione  </a:t>
            </a:r>
            <a:r>
              <a:rPr sz="1200" dirty="0">
                <a:latin typeface="Cambria"/>
                <a:cs typeface="Cambria"/>
              </a:rPr>
              <a:t>scelta sarà il </a:t>
            </a:r>
            <a:r>
              <a:rPr sz="1200" spc="-5" dirty="0">
                <a:latin typeface="Cambria"/>
                <a:cs typeface="Cambria"/>
              </a:rPr>
              <a:t>dipinto “Veduta di Piazza dei Signori” del pittore veneto Carlo Ferrari, detto </a:t>
            </a:r>
            <a:r>
              <a:rPr sz="1200" dirty="0">
                <a:latin typeface="Cambria"/>
                <a:cs typeface="Cambria"/>
              </a:rPr>
              <a:t>“il  </a:t>
            </a:r>
            <a:r>
              <a:rPr sz="1200" spc="-5" dirty="0">
                <a:latin typeface="Cambria"/>
                <a:cs typeface="Cambria"/>
              </a:rPr>
              <a:t>Ferrarin”, </a:t>
            </a:r>
            <a:r>
              <a:rPr sz="1200" dirty="0">
                <a:latin typeface="Cambria"/>
                <a:cs typeface="Cambria"/>
              </a:rPr>
              <a:t>in </a:t>
            </a:r>
            <a:r>
              <a:rPr sz="1200" spc="-5" dirty="0">
                <a:latin typeface="Cambria"/>
                <a:cs typeface="Cambria"/>
              </a:rPr>
              <a:t>esposizione </a:t>
            </a:r>
            <a:r>
              <a:rPr sz="1200" dirty="0">
                <a:latin typeface="Cambria"/>
                <a:cs typeface="Cambria"/>
              </a:rPr>
              <a:t>a </a:t>
            </a:r>
            <a:r>
              <a:rPr sz="1200" spc="-5" dirty="0">
                <a:latin typeface="Cambria"/>
                <a:cs typeface="Cambria"/>
              </a:rPr>
              <a:t>Palazzo</a:t>
            </a:r>
            <a:r>
              <a:rPr sz="1200" dirty="0">
                <a:latin typeface="Cambria"/>
                <a:cs typeface="Cambria"/>
              </a:rPr>
              <a:t> </a:t>
            </a:r>
            <a:r>
              <a:rPr sz="1200" spc="-5" dirty="0">
                <a:latin typeface="Cambria"/>
                <a:cs typeface="Cambria"/>
              </a:rPr>
              <a:t>Thiene.</a:t>
            </a:r>
            <a:endParaRPr sz="1200">
              <a:latin typeface="Cambria"/>
              <a:cs typeface="Cambria"/>
            </a:endParaRPr>
          </a:p>
        </p:txBody>
      </p:sp>
      <p:sp>
        <p:nvSpPr>
          <p:cNvPr id="7" name="object 7"/>
          <p:cNvSpPr/>
          <p:nvPr/>
        </p:nvSpPr>
        <p:spPr>
          <a:xfrm>
            <a:off x="2370454" y="2119883"/>
            <a:ext cx="2818257" cy="60718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622236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592320">
              <a:lnSpc>
                <a:spcPts val="1839"/>
              </a:lnSpc>
            </a:pPr>
            <a:r>
              <a:rPr sz="1600" b="1" spc="-5" dirty="0">
                <a:latin typeface="Arial"/>
                <a:cs typeface="Arial"/>
              </a:rPr>
              <a:t>Vicenzap</a:t>
            </a:r>
            <a:r>
              <a:rPr sz="1600" b="1" spc="5" dirty="0">
                <a:latin typeface="Arial"/>
                <a:cs typeface="Arial"/>
              </a:rPr>
              <a:t>i</a:t>
            </a:r>
            <a:r>
              <a:rPr sz="1600" b="1" spc="-5" dirty="0">
                <a:latin typeface="Arial"/>
                <a:cs typeface="Arial"/>
              </a:rPr>
              <a:t>u.com  11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97600"/>
              </a:lnSpc>
              <a:spcBef>
                <a:spcPts val="969"/>
              </a:spcBef>
            </a:pPr>
            <a:r>
              <a:rPr sz="1200" dirty="0">
                <a:latin typeface="Cambria"/>
                <a:cs typeface="Cambria"/>
              </a:rPr>
              <a:t>Gli </a:t>
            </a:r>
            <a:r>
              <a:rPr sz="1200" spc="-5" dirty="0">
                <a:latin typeface="Cambria"/>
                <a:cs typeface="Cambria"/>
              </a:rPr>
              <a:t>alunni delle scuole elementari della città saranno chiamati </a:t>
            </a:r>
            <a:r>
              <a:rPr sz="1200" dirty="0">
                <a:latin typeface="Cambria"/>
                <a:cs typeface="Cambria"/>
              </a:rPr>
              <a:t>a </a:t>
            </a:r>
            <a:r>
              <a:rPr sz="1200" spc="-5" dirty="0">
                <a:latin typeface="Cambria"/>
                <a:cs typeface="Cambria"/>
              </a:rPr>
              <a:t>inventare un </a:t>
            </a:r>
            <a:r>
              <a:rPr sz="1200" dirty="0">
                <a:latin typeface="Cambria"/>
                <a:cs typeface="Cambria"/>
              </a:rPr>
              <a:t>racconto </a:t>
            </a:r>
            <a:r>
              <a:rPr sz="1200" spc="-5" dirty="0">
                <a:latin typeface="Cambria"/>
                <a:cs typeface="Cambria"/>
              </a:rPr>
              <a:t>sotto  forma di recitazione teatrale, cercando di immedesimarsi nei personaggi del quadro, fingendo  di trovarsi nella </a:t>
            </a:r>
            <a:r>
              <a:rPr sz="1200" dirty="0">
                <a:latin typeface="Cambria"/>
                <a:cs typeface="Cambria"/>
              </a:rPr>
              <a:t>stessa </a:t>
            </a:r>
            <a:r>
              <a:rPr sz="1200" spc="-5" dirty="0">
                <a:latin typeface="Cambria"/>
                <a:cs typeface="Cambria"/>
              </a:rPr>
              <a:t>situazione </a:t>
            </a:r>
            <a:r>
              <a:rPr sz="1200" dirty="0">
                <a:latin typeface="Cambria"/>
                <a:cs typeface="Cambria"/>
              </a:rPr>
              <a:t>e </a:t>
            </a:r>
            <a:r>
              <a:rPr sz="1200" spc="-5" dirty="0">
                <a:latin typeface="Cambria"/>
                <a:cs typeface="Cambria"/>
              </a:rPr>
              <a:t>nello </a:t>
            </a:r>
            <a:r>
              <a:rPr sz="1200" dirty="0">
                <a:latin typeface="Cambria"/>
                <a:cs typeface="Cambria"/>
              </a:rPr>
              <a:t>stesso </a:t>
            </a:r>
            <a:r>
              <a:rPr sz="1200" spc="-5" dirty="0">
                <a:latin typeface="Cambria"/>
                <a:cs typeface="Cambria"/>
              </a:rPr>
              <a:t>momento storico </a:t>
            </a:r>
            <a:r>
              <a:rPr sz="1200" dirty="0">
                <a:latin typeface="Cambria"/>
                <a:cs typeface="Cambria"/>
              </a:rPr>
              <a:t>per </a:t>
            </a:r>
            <a:r>
              <a:rPr sz="1200" spc="-5" dirty="0">
                <a:latin typeface="Cambria"/>
                <a:cs typeface="Cambria"/>
              </a:rPr>
              <a:t>incontrarsi nella  “Piazza”, luogo del dipinto. </a:t>
            </a:r>
            <a:r>
              <a:rPr sz="1200" dirty="0">
                <a:latin typeface="Cambria"/>
                <a:cs typeface="Cambria"/>
              </a:rPr>
              <a:t>I </a:t>
            </a:r>
            <a:r>
              <a:rPr sz="1200" spc="-5" dirty="0">
                <a:latin typeface="Cambria"/>
                <a:cs typeface="Cambria"/>
              </a:rPr>
              <a:t>bambini </a:t>
            </a:r>
            <a:r>
              <a:rPr sz="1200" dirty="0">
                <a:latin typeface="Cambria"/>
                <a:cs typeface="Cambria"/>
              </a:rPr>
              <a:t>saranno </a:t>
            </a:r>
            <a:r>
              <a:rPr sz="1200" spc="-5" dirty="0">
                <a:latin typeface="Cambria"/>
                <a:cs typeface="Cambria"/>
              </a:rPr>
              <a:t>guidati dai </a:t>
            </a:r>
            <a:r>
              <a:rPr sz="1200" dirty="0">
                <a:latin typeface="Cambria"/>
                <a:cs typeface="Cambria"/>
              </a:rPr>
              <a:t>professionisti </a:t>
            </a:r>
            <a:r>
              <a:rPr sz="1200" spc="-5" dirty="0">
                <a:latin typeface="Cambria"/>
                <a:cs typeface="Cambria"/>
              </a:rPr>
              <a:t>di Ardea che, grazie  alle loro competenze </a:t>
            </a:r>
            <a:r>
              <a:rPr sz="1200" dirty="0">
                <a:latin typeface="Cambria"/>
                <a:cs typeface="Cambria"/>
              </a:rPr>
              <a:t>in </a:t>
            </a:r>
            <a:r>
              <a:rPr sz="1200" spc="-5" dirty="0">
                <a:latin typeface="Cambria"/>
                <a:cs typeface="Cambria"/>
              </a:rPr>
              <a:t>storia dell’arte, didattica dell’arte </a:t>
            </a:r>
            <a:r>
              <a:rPr sz="1200" dirty="0">
                <a:latin typeface="Cambria"/>
                <a:cs typeface="Cambria"/>
              </a:rPr>
              <a:t>e </a:t>
            </a:r>
            <a:r>
              <a:rPr sz="1200" spc="-5" dirty="0">
                <a:latin typeface="Cambria"/>
                <a:cs typeface="Cambria"/>
              </a:rPr>
              <a:t>animazione teatrale, stimoleranno  </a:t>
            </a:r>
            <a:r>
              <a:rPr sz="1200" dirty="0">
                <a:latin typeface="Cambria"/>
                <a:cs typeface="Cambria"/>
              </a:rPr>
              <a:t>i </a:t>
            </a:r>
            <a:r>
              <a:rPr sz="1200" spc="-5" dirty="0">
                <a:latin typeface="Cambria"/>
                <a:cs typeface="Cambria"/>
              </a:rPr>
              <a:t>bambini </a:t>
            </a:r>
            <a:r>
              <a:rPr sz="1200" dirty="0">
                <a:latin typeface="Cambria"/>
                <a:cs typeface="Cambria"/>
              </a:rPr>
              <a:t>in </a:t>
            </a:r>
            <a:r>
              <a:rPr sz="1200" spc="-5" dirty="0">
                <a:latin typeface="Cambria"/>
                <a:cs typeface="Cambria"/>
              </a:rPr>
              <a:t>questo processo creativo che li porterà </a:t>
            </a:r>
            <a:r>
              <a:rPr sz="1200" dirty="0">
                <a:latin typeface="Cambria"/>
                <a:cs typeface="Cambria"/>
              </a:rPr>
              <a:t>a </a:t>
            </a:r>
            <a:r>
              <a:rPr sz="1200" spc="-5" dirty="0">
                <a:latin typeface="Cambria"/>
                <a:cs typeface="Cambria"/>
              </a:rPr>
              <a:t>costruire </a:t>
            </a:r>
            <a:r>
              <a:rPr sz="1200" dirty="0">
                <a:latin typeface="Cambria"/>
                <a:cs typeface="Cambria"/>
              </a:rPr>
              <a:t>il </a:t>
            </a:r>
            <a:r>
              <a:rPr sz="1200" spc="-5" dirty="0">
                <a:latin typeface="Cambria"/>
                <a:cs typeface="Cambria"/>
              </a:rPr>
              <a:t>loro racconto. </a:t>
            </a:r>
            <a:r>
              <a:rPr sz="1200" dirty="0">
                <a:latin typeface="Cambria"/>
                <a:cs typeface="Cambria"/>
              </a:rPr>
              <a:t>I </a:t>
            </a:r>
            <a:r>
              <a:rPr sz="1200" spc="-5" dirty="0">
                <a:latin typeface="Cambria"/>
                <a:cs typeface="Cambria"/>
              </a:rPr>
              <a:t>dialoghi  </a:t>
            </a:r>
            <a:r>
              <a:rPr sz="1200" dirty="0">
                <a:latin typeface="Cambria"/>
                <a:cs typeface="Cambria"/>
              </a:rPr>
              <a:t>saranno poi </a:t>
            </a:r>
            <a:r>
              <a:rPr sz="1200" spc="-5" dirty="0">
                <a:latin typeface="Cambria"/>
                <a:cs typeface="Cambria"/>
              </a:rPr>
              <a:t>affinati </a:t>
            </a:r>
            <a:r>
              <a:rPr sz="1200" dirty="0">
                <a:latin typeface="Cambria"/>
                <a:cs typeface="Cambria"/>
              </a:rPr>
              <a:t>e </a:t>
            </a:r>
            <a:r>
              <a:rPr sz="1200" spc="-5" dirty="0">
                <a:latin typeface="Cambria"/>
                <a:cs typeface="Cambria"/>
              </a:rPr>
              <a:t>rivisti </a:t>
            </a:r>
            <a:r>
              <a:rPr sz="1200" dirty="0">
                <a:latin typeface="Cambria"/>
                <a:cs typeface="Cambria"/>
              </a:rPr>
              <a:t>in </a:t>
            </a:r>
            <a:r>
              <a:rPr sz="1200" spc="-5" dirty="0">
                <a:latin typeface="Cambria"/>
                <a:cs typeface="Cambria"/>
              </a:rPr>
              <a:t>forma scritta, per essere </a:t>
            </a:r>
            <a:r>
              <a:rPr sz="1200" dirty="0">
                <a:latin typeface="Cambria"/>
                <a:cs typeface="Cambria"/>
              </a:rPr>
              <a:t>poi </a:t>
            </a:r>
            <a:r>
              <a:rPr sz="1200" spc="-5" dirty="0">
                <a:latin typeface="Cambria"/>
                <a:cs typeface="Cambria"/>
              </a:rPr>
              <a:t>rappresentati </a:t>
            </a:r>
            <a:r>
              <a:rPr sz="1200" dirty="0">
                <a:latin typeface="Cambria"/>
                <a:cs typeface="Cambria"/>
              </a:rPr>
              <a:t>e </a:t>
            </a:r>
            <a:r>
              <a:rPr sz="1200" spc="-5" dirty="0">
                <a:latin typeface="Cambria"/>
                <a:cs typeface="Cambria"/>
              </a:rPr>
              <a:t>recitati davanti al  quadro dagli alunni, che verranno ripresi mentre li interpretano. Ci </a:t>
            </a:r>
            <a:r>
              <a:rPr sz="1200" dirty="0">
                <a:latin typeface="Cambria"/>
                <a:cs typeface="Cambria"/>
              </a:rPr>
              <a:t>sarà </a:t>
            </a:r>
            <a:r>
              <a:rPr sz="1200" spc="-5" dirty="0">
                <a:latin typeface="Cambria"/>
                <a:cs typeface="Cambria"/>
              </a:rPr>
              <a:t>inoltre una </a:t>
            </a:r>
            <a:r>
              <a:rPr sz="1200" dirty="0">
                <a:latin typeface="Cambria"/>
                <a:cs typeface="Cambria"/>
              </a:rPr>
              <a:t>voce  </a:t>
            </a:r>
            <a:r>
              <a:rPr sz="1200" spc="-5" dirty="0">
                <a:latin typeface="Cambria"/>
                <a:cs typeface="Cambria"/>
              </a:rPr>
              <a:t>narrante che introdurrà </a:t>
            </a:r>
            <a:r>
              <a:rPr sz="1200" dirty="0">
                <a:latin typeface="Cambria"/>
                <a:cs typeface="Cambria"/>
              </a:rPr>
              <a:t>i </a:t>
            </a:r>
            <a:r>
              <a:rPr sz="1200" spc="-5" dirty="0">
                <a:latin typeface="Cambria"/>
                <a:cs typeface="Cambria"/>
              </a:rPr>
              <a:t>diversi dialoghi, che andranno </a:t>
            </a:r>
            <a:r>
              <a:rPr sz="1200" dirty="0">
                <a:latin typeface="Cambria"/>
                <a:cs typeface="Cambria"/>
              </a:rPr>
              <a:t>così a </a:t>
            </a:r>
            <a:r>
              <a:rPr sz="1200" spc="-5" dirty="0">
                <a:latin typeface="Cambria"/>
                <a:cs typeface="Cambria"/>
              </a:rPr>
              <a:t>comporre un racconto organico  costituito dai diversi interventi. Il paesaggio sonoro del quadro andrà </a:t>
            </a:r>
            <a:r>
              <a:rPr sz="1200" dirty="0">
                <a:latin typeface="Cambria"/>
                <a:cs typeface="Cambria"/>
              </a:rPr>
              <a:t>così in scena, </a:t>
            </a:r>
            <a:r>
              <a:rPr sz="1200" spc="-5" dirty="0">
                <a:latin typeface="Cambria"/>
                <a:cs typeface="Cambria"/>
              </a:rPr>
              <a:t>dando vita  ad una rappresentazione allo </a:t>
            </a:r>
            <a:r>
              <a:rPr sz="1200" dirty="0">
                <a:latin typeface="Cambria"/>
                <a:cs typeface="Cambria"/>
              </a:rPr>
              <a:t>stesso </a:t>
            </a:r>
            <a:r>
              <a:rPr sz="1200" spc="-5" dirty="0">
                <a:latin typeface="Cambria"/>
                <a:cs typeface="Cambria"/>
              </a:rPr>
              <a:t>tempo uditiva </a:t>
            </a:r>
            <a:r>
              <a:rPr sz="1200" dirty="0">
                <a:latin typeface="Cambria"/>
                <a:cs typeface="Cambria"/>
              </a:rPr>
              <a:t>e </a:t>
            </a:r>
            <a:r>
              <a:rPr sz="1200" spc="-5" dirty="0">
                <a:latin typeface="Cambria"/>
                <a:cs typeface="Cambria"/>
              </a:rPr>
              <a:t>visiva </a:t>
            </a:r>
            <a:r>
              <a:rPr sz="1200" dirty="0">
                <a:latin typeface="Cambria"/>
                <a:cs typeface="Cambria"/>
              </a:rPr>
              <a:t>in </a:t>
            </a:r>
            <a:r>
              <a:rPr sz="1200" spc="-5" dirty="0">
                <a:latin typeface="Cambria"/>
                <a:cs typeface="Cambria"/>
              </a:rPr>
              <a:t>cui parole, suoni </a:t>
            </a:r>
            <a:r>
              <a:rPr sz="1200" dirty="0">
                <a:latin typeface="Cambria"/>
                <a:cs typeface="Cambria"/>
              </a:rPr>
              <a:t>e </a:t>
            </a:r>
            <a:r>
              <a:rPr sz="1200" spc="-5" dirty="0">
                <a:latin typeface="Cambria"/>
                <a:cs typeface="Cambria"/>
              </a:rPr>
              <a:t>immagini  andranno </a:t>
            </a:r>
            <a:r>
              <a:rPr sz="1200" dirty="0">
                <a:latin typeface="Cambria"/>
                <a:cs typeface="Cambria"/>
              </a:rPr>
              <a:t>a </a:t>
            </a:r>
            <a:r>
              <a:rPr sz="1200" spc="-5" dirty="0">
                <a:latin typeface="Cambria"/>
                <a:cs typeface="Cambria"/>
              </a:rPr>
              <a:t>costruire </a:t>
            </a:r>
            <a:r>
              <a:rPr sz="1200" spc="5" dirty="0">
                <a:latin typeface="Cambria"/>
                <a:cs typeface="Cambria"/>
              </a:rPr>
              <a:t>un </a:t>
            </a:r>
            <a:r>
              <a:rPr sz="1200" dirty="0">
                <a:latin typeface="Cambria"/>
                <a:cs typeface="Cambria"/>
              </a:rPr>
              <a:t>po' </a:t>
            </a:r>
            <a:r>
              <a:rPr sz="1200" spc="-5" dirty="0">
                <a:latin typeface="Cambria"/>
                <a:cs typeface="Cambria"/>
              </a:rPr>
              <a:t>alla volta </a:t>
            </a:r>
            <a:r>
              <a:rPr sz="1200" dirty="0">
                <a:latin typeface="Cambria"/>
                <a:cs typeface="Cambria"/>
              </a:rPr>
              <a:t>il </a:t>
            </a:r>
            <a:r>
              <a:rPr sz="1200" spc="-5" dirty="0">
                <a:latin typeface="Cambria"/>
                <a:cs typeface="Cambria"/>
              </a:rPr>
              <a:t>dipinto secondo la </a:t>
            </a:r>
            <a:r>
              <a:rPr sz="1200" dirty="0">
                <a:latin typeface="Cambria"/>
                <a:cs typeface="Cambria"/>
              </a:rPr>
              <a:t>fantasia </a:t>
            </a:r>
            <a:r>
              <a:rPr sz="1200" spc="-5" dirty="0">
                <a:latin typeface="Cambria"/>
                <a:cs typeface="Cambria"/>
              </a:rPr>
              <a:t>dei</a:t>
            </a:r>
            <a:r>
              <a:rPr sz="1200" spc="10" dirty="0">
                <a:latin typeface="Cambria"/>
                <a:cs typeface="Cambria"/>
              </a:rPr>
              <a:t> </a:t>
            </a:r>
            <a:r>
              <a:rPr sz="1200" spc="-5" dirty="0">
                <a:latin typeface="Cambria"/>
                <a:cs typeface="Cambria"/>
              </a:rPr>
              <a:t>bambini.</a:t>
            </a:r>
            <a:endParaRPr sz="1200">
              <a:latin typeface="Cambria"/>
              <a:cs typeface="Cambria"/>
            </a:endParaRPr>
          </a:p>
          <a:p>
            <a:pPr>
              <a:lnSpc>
                <a:spcPct val="100000"/>
              </a:lnSpc>
              <a:spcBef>
                <a:spcPts val="25"/>
              </a:spcBef>
            </a:pPr>
            <a:endParaRPr sz="1250">
              <a:latin typeface="Times New Roman"/>
              <a:cs typeface="Times New Roman"/>
            </a:endParaRPr>
          </a:p>
          <a:p>
            <a:pPr marL="12700" marR="10795" algn="just">
              <a:lnSpc>
                <a:spcPts val="1400"/>
              </a:lnSpc>
            </a:pPr>
            <a:r>
              <a:rPr sz="1200" spc="-5" dirty="0">
                <a:latin typeface="Cambria"/>
                <a:cs typeface="Cambria"/>
              </a:rPr>
              <a:t>Al termine della </a:t>
            </a:r>
            <a:r>
              <a:rPr sz="1200" dirty="0">
                <a:latin typeface="Cambria"/>
                <a:cs typeface="Cambria"/>
              </a:rPr>
              <a:t>manifestazione, </a:t>
            </a:r>
            <a:r>
              <a:rPr sz="1200" spc="-5" dirty="0">
                <a:latin typeface="Cambria"/>
                <a:cs typeface="Cambria"/>
              </a:rPr>
              <a:t>Banca Popolare di Vicenza invierà ad ogni </a:t>
            </a:r>
            <a:r>
              <a:rPr sz="1200" dirty="0">
                <a:latin typeface="Cambria"/>
                <a:cs typeface="Cambria"/>
              </a:rPr>
              <a:t>classe </a:t>
            </a:r>
            <a:r>
              <a:rPr sz="1200" spc="-5" dirty="0">
                <a:latin typeface="Cambria"/>
                <a:cs typeface="Cambria"/>
              </a:rPr>
              <a:t>che </a:t>
            </a:r>
            <a:r>
              <a:rPr sz="1200" dirty="0">
                <a:latin typeface="Cambria"/>
                <a:cs typeface="Cambria"/>
              </a:rPr>
              <a:t>ha  </a:t>
            </a:r>
            <a:r>
              <a:rPr sz="1200" spc="-5" dirty="0">
                <a:latin typeface="Cambria"/>
                <a:cs typeface="Cambria"/>
              </a:rPr>
              <a:t>partecipato all’iniziativa </a:t>
            </a:r>
            <a:r>
              <a:rPr sz="1200" dirty="0">
                <a:latin typeface="Cambria"/>
                <a:cs typeface="Cambria"/>
              </a:rPr>
              <a:t>il </a:t>
            </a:r>
            <a:r>
              <a:rPr sz="1200" spc="-5" dirty="0">
                <a:latin typeface="Cambria"/>
                <a:cs typeface="Cambria"/>
              </a:rPr>
              <a:t>dvd </a:t>
            </a:r>
            <a:r>
              <a:rPr sz="1200" dirty="0">
                <a:latin typeface="Cambria"/>
                <a:cs typeface="Cambria"/>
              </a:rPr>
              <a:t>con il </a:t>
            </a:r>
            <a:r>
              <a:rPr sz="1200" spc="-5" dirty="0">
                <a:latin typeface="Cambria"/>
                <a:cs typeface="Cambria"/>
              </a:rPr>
              <a:t>racconto creato dagli alunni, </a:t>
            </a:r>
            <a:r>
              <a:rPr sz="1200" spc="-10" dirty="0">
                <a:latin typeface="Cambria"/>
                <a:cs typeface="Cambria"/>
              </a:rPr>
              <a:t>oltre </a:t>
            </a:r>
            <a:r>
              <a:rPr sz="1200" dirty="0">
                <a:latin typeface="Cambria"/>
                <a:cs typeface="Cambria"/>
              </a:rPr>
              <a:t>a </a:t>
            </a:r>
            <a:r>
              <a:rPr sz="1200" spc="-5" dirty="0">
                <a:latin typeface="Cambria"/>
                <a:cs typeface="Cambria"/>
              </a:rPr>
              <a:t>una riproduzione  dell’opera del pittore Carlo</a:t>
            </a:r>
            <a:r>
              <a:rPr sz="1200" dirty="0">
                <a:latin typeface="Cambria"/>
                <a:cs typeface="Cambria"/>
              </a:rPr>
              <a:t> </a:t>
            </a:r>
            <a:r>
              <a:rPr sz="1200" spc="-5" dirty="0">
                <a:latin typeface="Cambria"/>
                <a:cs typeface="Cambria"/>
              </a:rPr>
              <a:t>Ferrari.</a:t>
            </a:r>
            <a:endParaRPr sz="1200">
              <a:latin typeface="Cambria"/>
              <a:cs typeface="Cambria"/>
            </a:endParaRPr>
          </a:p>
          <a:p>
            <a:pPr marL="12700" marR="5080" algn="just">
              <a:lnSpc>
                <a:spcPct val="112400"/>
              </a:lnSpc>
              <a:spcBef>
                <a:spcPts val="1185"/>
              </a:spcBef>
            </a:pPr>
            <a:r>
              <a:rPr sz="1100" spc="-5" dirty="0">
                <a:latin typeface="Cambria"/>
                <a:cs typeface="Cambria"/>
              </a:rPr>
              <a:t>“Questa iniziativa testimonia l’impegno </a:t>
            </a:r>
            <a:r>
              <a:rPr sz="1100" dirty="0">
                <a:latin typeface="Cambria"/>
                <a:cs typeface="Cambria"/>
              </a:rPr>
              <a:t>e </a:t>
            </a:r>
            <a:r>
              <a:rPr sz="1100" spc="-5" dirty="0">
                <a:latin typeface="Cambria"/>
                <a:cs typeface="Cambria"/>
              </a:rPr>
              <a:t>l’attenzione </a:t>
            </a:r>
            <a:r>
              <a:rPr sz="1100" dirty="0">
                <a:latin typeface="Cambria"/>
                <a:cs typeface="Cambria"/>
              </a:rPr>
              <a:t>che da </a:t>
            </a:r>
            <a:r>
              <a:rPr sz="1100" spc="-5" dirty="0">
                <a:latin typeface="Cambria"/>
                <a:cs typeface="Cambria"/>
              </a:rPr>
              <a:t>sempre Banca Popolare </a:t>
            </a:r>
            <a:r>
              <a:rPr sz="1100" spc="-10" dirty="0">
                <a:latin typeface="Cambria"/>
                <a:cs typeface="Cambria"/>
              </a:rPr>
              <a:t>di </a:t>
            </a:r>
            <a:r>
              <a:rPr sz="1100" spc="-5" dirty="0">
                <a:latin typeface="Cambria"/>
                <a:cs typeface="Cambria"/>
              </a:rPr>
              <a:t>Vicenza </a:t>
            </a:r>
            <a:r>
              <a:rPr sz="1100" dirty="0">
                <a:latin typeface="Cambria"/>
                <a:cs typeface="Cambria"/>
              </a:rPr>
              <a:t>ha non  solo </a:t>
            </a:r>
            <a:r>
              <a:rPr sz="1100" spc="-5" dirty="0">
                <a:latin typeface="Cambria"/>
                <a:cs typeface="Cambria"/>
              </a:rPr>
              <a:t>nei confronti </a:t>
            </a:r>
            <a:r>
              <a:rPr sz="1100" dirty="0">
                <a:latin typeface="Cambria"/>
                <a:cs typeface="Cambria"/>
              </a:rPr>
              <a:t>della </a:t>
            </a:r>
            <a:r>
              <a:rPr sz="1100" spc="-5" dirty="0">
                <a:latin typeface="Cambria"/>
                <a:cs typeface="Cambria"/>
              </a:rPr>
              <a:t>valorizzazione </a:t>
            </a:r>
            <a:r>
              <a:rPr sz="1100" dirty="0">
                <a:latin typeface="Cambria"/>
                <a:cs typeface="Cambria"/>
              </a:rPr>
              <a:t>del </a:t>
            </a:r>
            <a:r>
              <a:rPr sz="1100" spc="-5" dirty="0">
                <a:latin typeface="Cambria"/>
                <a:cs typeface="Cambria"/>
              </a:rPr>
              <a:t>patrimonio culturale, </a:t>
            </a:r>
            <a:r>
              <a:rPr sz="1100" dirty="0">
                <a:latin typeface="Cambria"/>
                <a:cs typeface="Cambria"/>
              </a:rPr>
              <a:t>bensì </a:t>
            </a:r>
            <a:r>
              <a:rPr sz="1100" spc="-5" dirty="0">
                <a:latin typeface="Cambria"/>
                <a:cs typeface="Cambria"/>
              </a:rPr>
              <a:t>anche al sostegno dell’attività  </a:t>
            </a:r>
            <a:r>
              <a:rPr sz="1100" dirty="0">
                <a:latin typeface="Cambria"/>
                <a:cs typeface="Cambria"/>
              </a:rPr>
              <a:t>didattica in </a:t>
            </a:r>
            <a:r>
              <a:rPr sz="1100" spc="-5" dirty="0">
                <a:latin typeface="Cambria"/>
                <a:cs typeface="Cambria"/>
              </a:rPr>
              <a:t>quest’ambito </a:t>
            </a:r>
            <a:r>
              <a:rPr sz="1100" dirty="0">
                <a:latin typeface="Cambria"/>
                <a:cs typeface="Cambria"/>
              </a:rPr>
              <a:t>- </a:t>
            </a:r>
            <a:r>
              <a:rPr sz="1100" spc="-5" dirty="0">
                <a:latin typeface="Cambria"/>
                <a:cs typeface="Cambria"/>
              </a:rPr>
              <a:t>commenta Samuele </a:t>
            </a:r>
            <a:r>
              <a:rPr sz="1100" dirty="0">
                <a:latin typeface="Cambria"/>
                <a:cs typeface="Cambria"/>
              </a:rPr>
              <a:t>Sorato, </a:t>
            </a:r>
            <a:r>
              <a:rPr sz="1100" spc="-5" dirty="0">
                <a:latin typeface="Cambria"/>
                <a:cs typeface="Cambria"/>
              </a:rPr>
              <a:t>Consigliere </a:t>
            </a:r>
            <a:r>
              <a:rPr sz="1100" dirty="0">
                <a:latin typeface="Cambria"/>
                <a:cs typeface="Cambria"/>
              </a:rPr>
              <a:t>Delegato e Direttore </a:t>
            </a:r>
            <a:r>
              <a:rPr sz="1100" spc="-5" dirty="0">
                <a:latin typeface="Cambria"/>
                <a:cs typeface="Cambria"/>
              </a:rPr>
              <a:t>Generale </a:t>
            </a:r>
            <a:r>
              <a:rPr sz="1100" spc="-10" dirty="0">
                <a:latin typeface="Cambria"/>
                <a:cs typeface="Cambria"/>
              </a:rPr>
              <a:t>di  </a:t>
            </a:r>
            <a:r>
              <a:rPr sz="1100" spc="-5" dirty="0">
                <a:latin typeface="Cambria"/>
                <a:cs typeface="Cambria"/>
              </a:rPr>
              <a:t>Banca Popolare </a:t>
            </a:r>
            <a:r>
              <a:rPr sz="1100" spc="-10" dirty="0">
                <a:latin typeface="Cambria"/>
                <a:cs typeface="Cambria"/>
              </a:rPr>
              <a:t>di </a:t>
            </a:r>
            <a:r>
              <a:rPr sz="1100" spc="-5" dirty="0">
                <a:latin typeface="Cambria"/>
                <a:cs typeface="Cambria"/>
              </a:rPr>
              <a:t>Vicenza </a:t>
            </a:r>
            <a:r>
              <a:rPr sz="1100" dirty="0">
                <a:latin typeface="Cambria"/>
                <a:cs typeface="Cambria"/>
              </a:rPr>
              <a:t>-. Per </a:t>
            </a:r>
            <a:r>
              <a:rPr sz="1100" spc="-5" dirty="0">
                <a:latin typeface="Cambria"/>
                <a:cs typeface="Cambria"/>
              </a:rPr>
              <a:t>questo </a:t>
            </a:r>
            <a:r>
              <a:rPr sz="1100" dirty="0">
                <a:latin typeface="Cambria"/>
                <a:cs typeface="Cambria"/>
              </a:rPr>
              <a:t>da sette </a:t>
            </a:r>
            <a:r>
              <a:rPr sz="1100" spc="-5" dirty="0">
                <a:latin typeface="Cambria"/>
                <a:cs typeface="Cambria"/>
              </a:rPr>
              <a:t>anni la Banca </a:t>
            </a:r>
            <a:r>
              <a:rPr sz="1100" dirty="0">
                <a:latin typeface="Cambria"/>
                <a:cs typeface="Cambria"/>
              </a:rPr>
              <a:t>è </a:t>
            </a:r>
            <a:r>
              <a:rPr sz="1100" spc="-5" dirty="0">
                <a:latin typeface="Cambria"/>
                <a:cs typeface="Cambria"/>
              </a:rPr>
              <a:t>impegnata </a:t>
            </a:r>
            <a:r>
              <a:rPr sz="1100" dirty="0">
                <a:latin typeface="Cambria"/>
                <a:cs typeface="Cambria"/>
              </a:rPr>
              <a:t>nel </a:t>
            </a:r>
            <a:r>
              <a:rPr sz="1100" spc="-5" dirty="0">
                <a:latin typeface="Cambria"/>
                <a:cs typeface="Cambria"/>
              </a:rPr>
              <a:t>“Progetto Scuole”, che  coinvolge gli studenti delle scuole primarie </a:t>
            </a:r>
            <a:r>
              <a:rPr sz="1100" dirty="0">
                <a:latin typeface="Cambria"/>
                <a:cs typeface="Cambria"/>
              </a:rPr>
              <a:t>e </a:t>
            </a:r>
            <a:r>
              <a:rPr sz="1100" spc="-5" dirty="0">
                <a:latin typeface="Cambria"/>
                <a:cs typeface="Cambria"/>
              </a:rPr>
              <a:t>secondarie </a:t>
            </a:r>
            <a:r>
              <a:rPr sz="1100" dirty="0">
                <a:latin typeface="Cambria"/>
                <a:cs typeface="Cambria"/>
              </a:rPr>
              <a:t>di I e </a:t>
            </a:r>
            <a:r>
              <a:rPr sz="1100" spc="-5" dirty="0">
                <a:latin typeface="Cambria"/>
                <a:cs typeface="Cambria"/>
              </a:rPr>
              <a:t>II grado </a:t>
            </a:r>
            <a:r>
              <a:rPr sz="1100" dirty="0">
                <a:latin typeface="Cambria"/>
                <a:cs typeface="Cambria"/>
              </a:rPr>
              <a:t>del </a:t>
            </a:r>
            <a:r>
              <a:rPr sz="1100" spc="-5" dirty="0">
                <a:latin typeface="Cambria"/>
                <a:cs typeface="Cambria"/>
              </a:rPr>
              <a:t>territorio con </a:t>
            </a:r>
            <a:r>
              <a:rPr sz="1100" spc="-10" dirty="0">
                <a:latin typeface="Cambria"/>
                <a:cs typeface="Cambria"/>
              </a:rPr>
              <a:t>un  </a:t>
            </a:r>
            <a:r>
              <a:rPr sz="1100" spc="-5" dirty="0">
                <a:latin typeface="Cambria"/>
                <a:cs typeface="Cambria"/>
              </a:rPr>
              <a:t>programma </a:t>
            </a:r>
            <a:r>
              <a:rPr sz="1100" spc="-10" dirty="0">
                <a:latin typeface="Cambria"/>
                <a:cs typeface="Cambria"/>
              </a:rPr>
              <a:t>di </a:t>
            </a:r>
            <a:r>
              <a:rPr sz="1100" spc="-5" dirty="0">
                <a:latin typeface="Cambria"/>
                <a:cs typeface="Cambria"/>
              </a:rPr>
              <a:t>itinerari didattici mirati, che danno anche la possibilità </a:t>
            </a:r>
            <a:r>
              <a:rPr sz="1100" spc="-10" dirty="0">
                <a:latin typeface="Cambria"/>
                <a:cs typeface="Cambria"/>
              </a:rPr>
              <a:t>agli </a:t>
            </a:r>
            <a:r>
              <a:rPr sz="1100" spc="-5" dirty="0">
                <a:latin typeface="Cambria"/>
                <a:cs typeface="Cambria"/>
              </a:rPr>
              <a:t>studenti </a:t>
            </a:r>
            <a:r>
              <a:rPr sz="1100" dirty="0">
                <a:latin typeface="Cambria"/>
                <a:cs typeface="Cambria"/>
              </a:rPr>
              <a:t>di </a:t>
            </a:r>
            <a:r>
              <a:rPr sz="1100" spc="-5" dirty="0">
                <a:latin typeface="Cambria"/>
                <a:cs typeface="Cambria"/>
              </a:rPr>
              <a:t>visitare </a:t>
            </a:r>
            <a:r>
              <a:rPr sz="1100" dirty="0">
                <a:latin typeface="Cambria"/>
                <a:cs typeface="Cambria"/>
              </a:rPr>
              <a:t>il  </a:t>
            </a:r>
            <a:r>
              <a:rPr sz="1100" spc="-5" dirty="0">
                <a:latin typeface="Cambria"/>
                <a:cs typeface="Cambria"/>
              </a:rPr>
              <a:t>palladiano </a:t>
            </a:r>
            <a:r>
              <a:rPr sz="1100" dirty="0">
                <a:latin typeface="Cambria"/>
                <a:cs typeface="Cambria"/>
              </a:rPr>
              <a:t>Palazzo </a:t>
            </a:r>
            <a:r>
              <a:rPr sz="1100" spc="-5" dirty="0">
                <a:latin typeface="Cambria"/>
                <a:cs typeface="Cambria"/>
              </a:rPr>
              <a:t>Thiene </a:t>
            </a:r>
            <a:r>
              <a:rPr sz="1100" dirty="0">
                <a:latin typeface="Cambria"/>
                <a:cs typeface="Cambria"/>
              </a:rPr>
              <a:t>di </a:t>
            </a:r>
            <a:r>
              <a:rPr sz="1100" spc="-5" dirty="0">
                <a:latin typeface="Cambria"/>
                <a:cs typeface="Cambria"/>
              </a:rPr>
              <a:t>Vicenza, tra </a:t>
            </a:r>
            <a:r>
              <a:rPr sz="1100" dirty="0">
                <a:latin typeface="Cambria"/>
                <a:cs typeface="Cambria"/>
              </a:rPr>
              <a:t>i </a:t>
            </a:r>
            <a:r>
              <a:rPr sz="1100" spc="-5" dirty="0">
                <a:latin typeface="Cambria"/>
                <a:cs typeface="Cambria"/>
              </a:rPr>
              <a:t>patrimoni dell’umanità </a:t>
            </a:r>
            <a:r>
              <a:rPr sz="1100" dirty="0">
                <a:latin typeface="Cambria"/>
                <a:cs typeface="Cambria"/>
              </a:rPr>
              <a:t>dell’Unesco, e </a:t>
            </a:r>
            <a:r>
              <a:rPr sz="1100" spc="-5" dirty="0">
                <a:latin typeface="Cambria"/>
                <a:cs typeface="Cambria"/>
              </a:rPr>
              <a:t>sede storica del  </a:t>
            </a:r>
            <a:r>
              <a:rPr sz="1100" dirty="0">
                <a:latin typeface="Cambria"/>
                <a:cs typeface="Cambria"/>
              </a:rPr>
              <a:t>nostro</a:t>
            </a:r>
            <a:r>
              <a:rPr sz="1100" spc="-10" dirty="0">
                <a:latin typeface="Cambria"/>
                <a:cs typeface="Cambria"/>
              </a:rPr>
              <a:t> </a:t>
            </a:r>
            <a:r>
              <a:rPr sz="1100" spc="-5" dirty="0">
                <a:latin typeface="Cambria"/>
                <a:cs typeface="Cambria"/>
              </a:rPr>
              <a:t>Istituto”.</a:t>
            </a:r>
            <a:endParaRPr sz="1100">
              <a:latin typeface="Cambria"/>
              <a:cs typeface="Cambria"/>
            </a:endParaRP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71450">
              <a:lnSpc>
                <a:spcPts val="1839"/>
              </a:lnSpc>
            </a:pPr>
            <a:r>
              <a:rPr sz="1600" b="1" spc="-5" dirty="0">
                <a:latin typeface="Arial"/>
                <a:cs typeface="Arial"/>
              </a:rPr>
              <a:t>Vicenzare</a:t>
            </a:r>
            <a:r>
              <a:rPr sz="1600" b="1" dirty="0">
                <a:latin typeface="Arial"/>
                <a:cs typeface="Arial"/>
              </a:rPr>
              <a:t>p</a:t>
            </a:r>
            <a:r>
              <a:rPr sz="1600" b="1" spc="-5" dirty="0">
                <a:latin typeface="Arial"/>
                <a:cs typeface="Arial"/>
              </a:rPr>
              <a:t>ort.it  11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181600" y="5184139"/>
            <a:ext cx="1472565" cy="235697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338126" y="2080719"/>
            <a:ext cx="2847054" cy="47427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3752215"/>
            <a:ext cx="6147435" cy="6136005"/>
          </a:xfrm>
          <a:prstGeom prst="rect">
            <a:avLst/>
          </a:prstGeom>
        </p:spPr>
        <p:txBody>
          <a:bodyPr vert="horz" wrap="square" lIns="0" tIns="9525" rIns="0" bIns="0" rtlCol="0">
            <a:spAutoFit/>
          </a:bodyPr>
          <a:lstStyle/>
          <a:p>
            <a:pPr marL="12700" marR="5080" algn="just">
              <a:lnSpc>
                <a:spcPct val="101699"/>
              </a:lnSpc>
              <a:spcBef>
                <a:spcPts val="75"/>
              </a:spcBef>
            </a:pPr>
            <a:r>
              <a:rPr sz="1200" spc="-5" dirty="0">
                <a:latin typeface="Calibri"/>
                <a:cs typeface="Calibri"/>
              </a:rPr>
              <a:t>La Banca </a:t>
            </a:r>
            <a:r>
              <a:rPr sz="1200" dirty="0">
                <a:latin typeface="Calibri"/>
                <a:cs typeface="Calibri"/>
              </a:rPr>
              <a:t>Popolare di </a:t>
            </a:r>
            <a:r>
              <a:rPr sz="1200" spc="-5" dirty="0">
                <a:latin typeface="Calibri"/>
                <a:cs typeface="Calibri"/>
              </a:rPr>
              <a:t>Vicenza parteciperà, </a:t>
            </a:r>
            <a:r>
              <a:rPr sz="1200" dirty="0">
                <a:latin typeface="Calibri"/>
                <a:cs typeface="Calibri"/>
              </a:rPr>
              <a:t>nei </a:t>
            </a:r>
            <a:r>
              <a:rPr sz="1200" spc="-5" dirty="0">
                <a:latin typeface="Calibri"/>
                <a:cs typeface="Calibri"/>
              </a:rPr>
              <a:t>prossimi </a:t>
            </a:r>
            <a:r>
              <a:rPr sz="1200" dirty="0">
                <a:latin typeface="Calibri"/>
                <a:cs typeface="Calibri"/>
              </a:rPr>
              <a:t>giorni, al </a:t>
            </a:r>
            <a:r>
              <a:rPr sz="1200" spc="-5" dirty="0">
                <a:latin typeface="Calibri"/>
                <a:cs typeface="Calibri"/>
              </a:rPr>
              <a:t>Festival </a:t>
            </a:r>
            <a:r>
              <a:rPr sz="1200" dirty="0">
                <a:latin typeface="Calibri"/>
                <a:cs typeface="Calibri"/>
              </a:rPr>
              <a:t>della </a:t>
            </a:r>
            <a:r>
              <a:rPr sz="1200" spc="-5" dirty="0">
                <a:latin typeface="Calibri"/>
                <a:cs typeface="Calibri"/>
              </a:rPr>
              <a:t>cultura </a:t>
            </a:r>
            <a:r>
              <a:rPr sz="1200" dirty="0">
                <a:latin typeface="Calibri"/>
                <a:cs typeface="Calibri"/>
              </a:rPr>
              <a:t>creativa,  </a:t>
            </a:r>
            <a:r>
              <a:rPr sz="1200" spc="-5" dirty="0">
                <a:latin typeface="Calibri"/>
                <a:cs typeface="Calibri"/>
              </a:rPr>
              <a:t>iniziativa </a:t>
            </a:r>
            <a:r>
              <a:rPr sz="1200" dirty="0">
                <a:latin typeface="Calibri"/>
                <a:cs typeface="Calibri"/>
              </a:rPr>
              <a:t>rivolta agli </a:t>
            </a:r>
            <a:r>
              <a:rPr sz="1200" spc="-5" dirty="0">
                <a:latin typeface="Calibri"/>
                <a:cs typeface="Calibri"/>
              </a:rPr>
              <a:t>alunni delle scuole elementari promossa dall’Associazione bancaria italiana  </a:t>
            </a:r>
            <a:r>
              <a:rPr sz="1200" dirty="0">
                <a:latin typeface="Calibri"/>
                <a:cs typeface="Calibri"/>
              </a:rPr>
              <a:t>(Abi) </a:t>
            </a:r>
            <a:r>
              <a:rPr sz="1200" spc="-5" dirty="0">
                <a:latin typeface="Calibri"/>
                <a:cs typeface="Calibri"/>
              </a:rPr>
              <a:t>che si terrà </a:t>
            </a:r>
            <a:r>
              <a:rPr sz="1200" dirty="0">
                <a:latin typeface="Calibri"/>
                <a:cs typeface="Calibri"/>
              </a:rPr>
              <a:t>nella </a:t>
            </a:r>
            <a:r>
              <a:rPr sz="1200" spc="-5" dirty="0">
                <a:latin typeface="Calibri"/>
                <a:cs typeface="Calibri"/>
              </a:rPr>
              <a:t>settimana </a:t>
            </a:r>
            <a:r>
              <a:rPr sz="1200" dirty="0">
                <a:latin typeface="Calibri"/>
                <a:cs typeface="Calibri"/>
              </a:rPr>
              <a:t>tra il 16 e il 22 marzo, a </a:t>
            </a:r>
            <a:r>
              <a:rPr sz="1200" spc="-5" dirty="0">
                <a:latin typeface="Calibri"/>
                <a:cs typeface="Calibri"/>
              </a:rPr>
              <a:t>Palazzo Thiene, </a:t>
            </a:r>
            <a:r>
              <a:rPr sz="1200" dirty="0">
                <a:latin typeface="Calibri"/>
                <a:cs typeface="Calibri"/>
              </a:rPr>
              <a:t>a </a:t>
            </a:r>
            <a:r>
              <a:rPr sz="1200" spc="-5" dirty="0">
                <a:latin typeface="Calibri"/>
                <a:cs typeface="Calibri"/>
              </a:rPr>
              <a:t>Vicenza. Giunto </a:t>
            </a:r>
            <a:r>
              <a:rPr sz="1200" dirty="0">
                <a:latin typeface="Calibri"/>
                <a:cs typeface="Calibri"/>
              </a:rPr>
              <a:t>alla </a:t>
            </a:r>
            <a:r>
              <a:rPr sz="1200" spc="-5" dirty="0">
                <a:latin typeface="Calibri"/>
                <a:cs typeface="Calibri"/>
              </a:rPr>
              <a:t>sua  seconda edizione, </a:t>
            </a:r>
            <a:r>
              <a:rPr sz="1200" dirty="0">
                <a:latin typeface="Calibri"/>
                <a:cs typeface="Calibri"/>
              </a:rPr>
              <a:t>il </a:t>
            </a:r>
            <a:r>
              <a:rPr sz="1200" spc="-5" dirty="0">
                <a:latin typeface="Calibri"/>
                <a:cs typeface="Calibri"/>
              </a:rPr>
              <a:t>festival </a:t>
            </a:r>
            <a:r>
              <a:rPr sz="1200" dirty="0">
                <a:latin typeface="Calibri"/>
                <a:cs typeface="Calibri"/>
              </a:rPr>
              <a:t>è </a:t>
            </a:r>
            <a:r>
              <a:rPr sz="1200" spc="-5" dirty="0">
                <a:latin typeface="Calibri"/>
                <a:cs typeface="Calibri"/>
              </a:rPr>
              <a:t>patrocinato dall’Unesco, </a:t>
            </a:r>
            <a:r>
              <a:rPr sz="1200" dirty="0">
                <a:latin typeface="Calibri"/>
                <a:cs typeface="Calibri"/>
              </a:rPr>
              <a:t>dalla </a:t>
            </a:r>
            <a:r>
              <a:rPr sz="1200" spc="-5" dirty="0">
                <a:latin typeface="Calibri"/>
                <a:cs typeface="Calibri"/>
              </a:rPr>
              <a:t>Presidenza </a:t>
            </a:r>
            <a:r>
              <a:rPr sz="1200" dirty="0">
                <a:latin typeface="Calibri"/>
                <a:cs typeface="Calibri"/>
              </a:rPr>
              <a:t>della </a:t>
            </a:r>
            <a:r>
              <a:rPr sz="1200" spc="-5" dirty="0">
                <a:latin typeface="Calibri"/>
                <a:cs typeface="Calibri"/>
              </a:rPr>
              <a:t>Repubblica </a:t>
            </a:r>
            <a:r>
              <a:rPr sz="1200" dirty="0">
                <a:latin typeface="Calibri"/>
                <a:cs typeface="Calibri"/>
              </a:rPr>
              <a:t>e </a:t>
            </a:r>
            <a:r>
              <a:rPr sz="1200" spc="-5" dirty="0">
                <a:latin typeface="Calibri"/>
                <a:cs typeface="Calibri"/>
              </a:rPr>
              <a:t>del  </a:t>
            </a:r>
            <a:r>
              <a:rPr sz="1200" dirty="0">
                <a:latin typeface="Calibri"/>
                <a:cs typeface="Calibri"/>
              </a:rPr>
              <a:t>Mibact. Il </a:t>
            </a:r>
            <a:r>
              <a:rPr sz="1200" spc="-5" dirty="0">
                <a:latin typeface="Calibri"/>
                <a:cs typeface="Calibri"/>
              </a:rPr>
              <a:t>tema dell’edizione </a:t>
            </a:r>
            <a:r>
              <a:rPr sz="1200" dirty="0">
                <a:latin typeface="Calibri"/>
                <a:cs typeface="Calibri"/>
              </a:rPr>
              <a:t>2015, </a:t>
            </a:r>
            <a:r>
              <a:rPr sz="1200" spc="-5" dirty="0">
                <a:latin typeface="Calibri"/>
                <a:cs typeface="Calibri"/>
              </a:rPr>
              <a:t>“L’alfabeto </a:t>
            </a:r>
            <a:r>
              <a:rPr sz="1200" dirty="0">
                <a:latin typeface="Calibri"/>
                <a:cs typeface="Calibri"/>
              </a:rPr>
              <a:t>nel </a:t>
            </a:r>
            <a:r>
              <a:rPr sz="1200" spc="-5" dirty="0">
                <a:latin typeface="Calibri"/>
                <a:cs typeface="Calibri"/>
              </a:rPr>
              <a:t>mondo. Leggiamo </a:t>
            </a:r>
            <a:r>
              <a:rPr sz="1200" dirty="0">
                <a:latin typeface="Calibri"/>
                <a:cs typeface="Calibri"/>
              </a:rPr>
              <a:t>i </a:t>
            </a:r>
            <a:r>
              <a:rPr sz="1200" spc="-5" dirty="0">
                <a:latin typeface="Calibri"/>
                <a:cs typeface="Calibri"/>
              </a:rPr>
              <a:t>segni </a:t>
            </a:r>
            <a:r>
              <a:rPr sz="1200" dirty="0">
                <a:latin typeface="Calibri"/>
                <a:cs typeface="Calibri"/>
              </a:rPr>
              <a:t>intorno a noi e  </a:t>
            </a:r>
            <a:r>
              <a:rPr sz="1200" spc="-5" dirty="0">
                <a:latin typeface="Calibri"/>
                <a:cs typeface="Calibri"/>
              </a:rPr>
              <a:t>raccontiamo”, si focalizza sullo strumento narrativo </a:t>
            </a:r>
            <a:r>
              <a:rPr sz="1200" dirty="0">
                <a:latin typeface="Calibri"/>
                <a:cs typeface="Calibri"/>
              </a:rPr>
              <a:t>del </a:t>
            </a:r>
            <a:r>
              <a:rPr sz="1200" spc="-5" dirty="0">
                <a:latin typeface="Calibri"/>
                <a:cs typeface="Calibri"/>
              </a:rPr>
              <a:t>racconto, con l’obiettivo </a:t>
            </a:r>
            <a:r>
              <a:rPr sz="1200" dirty="0">
                <a:latin typeface="Calibri"/>
                <a:cs typeface="Calibri"/>
              </a:rPr>
              <a:t>di </a:t>
            </a:r>
            <a:r>
              <a:rPr sz="1200" spc="-5" dirty="0">
                <a:latin typeface="Calibri"/>
                <a:cs typeface="Calibri"/>
              </a:rPr>
              <a:t>invitare gli  alunni </a:t>
            </a:r>
            <a:r>
              <a:rPr sz="1200" dirty="0">
                <a:latin typeface="Calibri"/>
                <a:cs typeface="Calibri"/>
              </a:rPr>
              <a:t>a </a:t>
            </a:r>
            <a:r>
              <a:rPr sz="1200" spc="-5" dirty="0">
                <a:latin typeface="Calibri"/>
                <a:cs typeface="Calibri"/>
              </a:rPr>
              <a:t>guardarsi attorno </a:t>
            </a:r>
            <a:r>
              <a:rPr sz="1200" dirty="0">
                <a:latin typeface="Calibri"/>
                <a:cs typeface="Calibri"/>
              </a:rPr>
              <a:t>per </a:t>
            </a:r>
            <a:r>
              <a:rPr sz="1200" spc="-5" dirty="0">
                <a:latin typeface="Calibri"/>
                <a:cs typeface="Calibri"/>
              </a:rPr>
              <a:t>vedere </a:t>
            </a:r>
            <a:r>
              <a:rPr sz="1200" spc="-10" dirty="0">
                <a:latin typeface="Calibri"/>
                <a:cs typeface="Calibri"/>
              </a:rPr>
              <a:t>la </a:t>
            </a:r>
            <a:r>
              <a:rPr sz="1200" spc="-5" dirty="0">
                <a:latin typeface="Calibri"/>
                <a:cs typeface="Calibri"/>
              </a:rPr>
              <a:t>realtà </a:t>
            </a:r>
            <a:r>
              <a:rPr sz="1200" dirty="0">
                <a:latin typeface="Calibri"/>
                <a:cs typeface="Calibri"/>
              </a:rPr>
              <a:t>da un diverso </a:t>
            </a:r>
            <a:r>
              <a:rPr sz="1200" spc="-5" dirty="0">
                <a:latin typeface="Calibri"/>
                <a:cs typeface="Calibri"/>
              </a:rPr>
              <a:t>punto </a:t>
            </a:r>
            <a:r>
              <a:rPr sz="1200" dirty="0">
                <a:latin typeface="Calibri"/>
                <a:cs typeface="Calibri"/>
              </a:rPr>
              <a:t>di</a:t>
            </a:r>
            <a:r>
              <a:rPr sz="1200" spc="5" dirty="0">
                <a:latin typeface="Calibri"/>
                <a:cs typeface="Calibri"/>
              </a:rPr>
              <a:t> </a:t>
            </a:r>
            <a:r>
              <a:rPr sz="1200" spc="-5" dirty="0">
                <a:latin typeface="Calibri"/>
                <a:cs typeface="Calibri"/>
              </a:rPr>
              <a:t>vista.</a:t>
            </a:r>
            <a:endParaRPr sz="1200">
              <a:latin typeface="Calibri"/>
              <a:cs typeface="Calibri"/>
            </a:endParaRPr>
          </a:p>
          <a:p>
            <a:pPr>
              <a:lnSpc>
                <a:spcPct val="100000"/>
              </a:lnSpc>
              <a:spcBef>
                <a:spcPts val="35"/>
              </a:spcBef>
            </a:pPr>
            <a:endParaRPr sz="1200">
              <a:latin typeface="Times New Roman"/>
              <a:cs typeface="Times New Roman"/>
            </a:endParaRPr>
          </a:p>
          <a:p>
            <a:pPr marL="12700" marR="1778635" algn="just">
              <a:lnSpc>
                <a:spcPct val="101600"/>
              </a:lnSpc>
            </a:pPr>
            <a:r>
              <a:rPr sz="1200" spc="-5" dirty="0">
                <a:latin typeface="Calibri"/>
                <a:cs typeface="Calibri"/>
              </a:rPr>
              <a:t>L’istituto </a:t>
            </a:r>
            <a:r>
              <a:rPr sz="1200" dirty="0">
                <a:latin typeface="Calibri"/>
                <a:cs typeface="Calibri"/>
              </a:rPr>
              <a:t>di </a:t>
            </a:r>
            <a:r>
              <a:rPr sz="1200" spc="-5" dirty="0">
                <a:latin typeface="Calibri"/>
                <a:cs typeface="Calibri"/>
              </a:rPr>
              <a:t>credito vicentino </a:t>
            </a:r>
            <a:r>
              <a:rPr sz="1200" dirty="0">
                <a:latin typeface="Calibri"/>
                <a:cs typeface="Calibri"/>
              </a:rPr>
              <a:t>ha </a:t>
            </a:r>
            <a:r>
              <a:rPr sz="1200" spc="-5" dirty="0">
                <a:latin typeface="Calibri"/>
                <a:cs typeface="Calibri"/>
              </a:rPr>
              <a:t>affidato all’associazione Ardea, per </a:t>
            </a:r>
            <a:r>
              <a:rPr sz="1200" dirty="0">
                <a:latin typeface="Calibri"/>
                <a:cs typeface="Calibri"/>
              </a:rPr>
              <a:t>la  </a:t>
            </a:r>
            <a:r>
              <a:rPr sz="1200" spc="-5" dirty="0">
                <a:latin typeface="Calibri"/>
                <a:cs typeface="Calibri"/>
              </a:rPr>
              <a:t>didattica museale, l’organizzazione </a:t>
            </a:r>
            <a:r>
              <a:rPr sz="1200" dirty="0">
                <a:latin typeface="Calibri"/>
                <a:cs typeface="Calibri"/>
              </a:rPr>
              <a:t>di </a:t>
            </a:r>
            <a:r>
              <a:rPr sz="1200" spc="-5" dirty="0">
                <a:latin typeface="Calibri"/>
                <a:cs typeface="Calibri"/>
              </a:rPr>
              <a:t>un’iniziativa </a:t>
            </a:r>
            <a:r>
              <a:rPr sz="1200" dirty="0">
                <a:latin typeface="Calibri"/>
                <a:cs typeface="Calibri"/>
              </a:rPr>
              <a:t>a livello locale, </a:t>
            </a:r>
            <a:r>
              <a:rPr sz="1200" spc="-5" dirty="0">
                <a:latin typeface="Calibri"/>
                <a:cs typeface="Calibri"/>
              </a:rPr>
              <a:t>che  </a:t>
            </a:r>
            <a:r>
              <a:rPr sz="1200" dirty="0">
                <a:latin typeface="Calibri"/>
                <a:cs typeface="Calibri"/>
              </a:rPr>
              <a:t>coinvolgerà </a:t>
            </a:r>
            <a:r>
              <a:rPr sz="1200" spc="-5" dirty="0">
                <a:latin typeface="Calibri"/>
                <a:cs typeface="Calibri"/>
              </a:rPr>
              <a:t>circa </a:t>
            </a:r>
            <a:r>
              <a:rPr sz="1200" dirty="0">
                <a:latin typeface="Calibri"/>
                <a:cs typeface="Calibri"/>
              </a:rPr>
              <a:t>300 bambini di </a:t>
            </a:r>
            <a:r>
              <a:rPr sz="1200" spc="-5" dirty="0">
                <a:latin typeface="Calibri"/>
                <a:cs typeface="Calibri"/>
              </a:rPr>
              <a:t>una </a:t>
            </a:r>
            <a:r>
              <a:rPr sz="1200" dirty="0">
                <a:latin typeface="Calibri"/>
                <a:cs typeface="Calibri"/>
              </a:rPr>
              <a:t>decina </a:t>
            </a:r>
            <a:r>
              <a:rPr sz="1200" spc="-5" dirty="0">
                <a:latin typeface="Calibri"/>
                <a:cs typeface="Calibri"/>
              </a:rPr>
              <a:t>di classi </a:t>
            </a:r>
            <a:r>
              <a:rPr sz="1200" dirty="0">
                <a:latin typeface="Calibri"/>
                <a:cs typeface="Calibri"/>
              </a:rPr>
              <a:t>delle </a:t>
            </a:r>
            <a:r>
              <a:rPr sz="1200" spc="-5" dirty="0">
                <a:latin typeface="Calibri"/>
                <a:cs typeface="Calibri"/>
              </a:rPr>
              <a:t>scuole  </a:t>
            </a:r>
            <a:r>
              <a:rPr sz="1200" dirty="0">
                <a:latin typeface="Calibri"/>
                <a:cs typeface="Calibri"/>
              </a:rPr>
              <a:t>elementari di </a:t>
            </a:r>
            <a:r>
              <a:rPr sz="1200" spc="-5" dirty="0">
                <a:latin typeface="Calibri"/>
                <a:cs typeface="Calibri"/>
              </a:rPr>
              <a:t>Vicenza. </a:t>
            </a:r>
            <a:r>
              <a:rPr sz="1200" dirty="0">
                <a:latin typeface="Calibri"/>
                <a:cs typeface="Calibri"/>
              </a:rPr>
              <a:t>Diversi </a:t>
            </a:r>
            <a:r>
              <a:rPr sz="1200" spc="-5" dirty="0">
                <a:latin typeface="Calibri"/>
                <a:cs typeface="Calibri"/>
              </a:rPr>
              <a:t>sono </a:t>
            </a:r>
            <a:r>
              <a:rPr sz="1200" dirty="0">
                <a:latin typeface="Calibri"/>
                <a:cs typeface="Calibri"/>
              </a:rPr>
              <a:t>gli </a:t>
            </a:r>
            <a:r>
              <a:rPr sz="1200" spc="-5" dirty="0">
                <a:latin typeface="Calibri"/>
                <a:cs typeface="Calibri"/>
              </a:rPr>
              <a:t>spunti </a:t>
            </a:r>
            <a:r>
              <a:rPr sz="1200" dirty="0">
                <a:latin typeface="Calibri"/>
                <a:cs typeface="Calibri"/>
              </a:rPr>
              <a:t>da </a:t>
            </a:r>
            <a:r>
              <a:rPr sz="1200" spc="-5" dirty="0">
                <a:latin typeface="Calibri"/>
                <a:cs typeface="Calibri"/>
              </a:rPr>
              <a:t>cui </a:t>
            </a:r>
            <a:r>
              <a:rPr sz="1200" dirty="0">
                <a:latin typeface="Calibri"/>
                <a:cs typeface="Calibri"/>
              </a:rPr>
              <a:t>i bambini  </a:t>
            </a:r>
            <a:r>
              <a:rPr sz="1200" spc="-5" dirty="0">
                <a:latin typeface="Calibri"/>
                <a:cs typeface="Calibri"/>
              </a:rPr>
              <a:t>potranno partire </a:t>
            </a:r>
            <a:r>
              <a:rPr sz="1200" dirty="0">
                <a:latin typeface="Calibri"/>
                <a:cs typeface="Calibri"/>
              </a:rPr>
              <a:t>per </a:t>
            </a:r>
            <a:r>
              <a:rPr sz="1200" spc="-5" dirty="0">
                <a:latin typeface="Calibri"/>
                <a:cs typeface="Calibri"/>
              </a:rPr>
              <a:t>creare </a:t>
            </a:r>
            <a:r>
              <a:rPr sz="1200" dirty="0">
                <a:latin typeface="Calibri"/>
                <a:cs typeface="Calibri"/>
              </a:rPr>
              <a:t>il loro </a:t>
            </a:r>
            <a:r>
              <a:rPr sz="1200" spc="-5" dirty="0">
                <a:latin typeface="Calibri"/>
                <a:cs typeface="Calibri"/>
              </a:rPr>
              <a:t>personale racconto. </a:t>
            </a:r>
            <a:r>
              <a:rPr sz="1200" dirty="0">
                <a:latin typeface="Calibri"/>
                <a:cs typeface="Calibri"/>
              </a:rPr>
              <a:t>In </a:t>
            </a:r>
            <a:r>
              <a:rPr sz="1200" spc="-5" dirty="0">
                <a:latin typeface="Calibri"/>
                <a:cs typeface="Calibri"/>
              </a:rPr>
              <a:t>questo caso  </a:t>
            </a:r>
            <a:r>
              <a:rPr sz="1200" dirty="0">
                <a:latin typeface="Calibri"/>
                <a:cs typeface="Calibri"/>
              </a:rPr>
              <a:t>la base di </a:t>
            </a:r>
            <a:r>
              <a:rPr sz="1200" spc="-5" dirty="0">
                <a:latin typeface="Calibri"/>
                <a:cs typeface="Calibri"/>
              </a:rPr>
              <a:t>ispirazione scelta sarà </a:t>
            </a:r>
            <a:r>
              <a:rPr sz="1200" dirty="0">
                <a:latin typeface="Calibri"/>
                <a:cs typeface="Calibri"/>
              </a:rPr>
              <a:t>il </a:t>
            </a:r>
            <a:r>
              <a:rPr sz="1200" spc="-5" dirty="0">
                <a:latin typeface="Calibri"/>
                <a:cs typeface="Calibri"/>
              </a:rPr>
              <a:t>dipinto “Veduta </a:t>
            </a:r>
            <a:r>
              <a:rPr sz="1200" dirty="0">
                <a:latin typeface="Calibri"/>
                <a:cs typeface="Calibri"/>
              </a:rPr>
              <a:t>di </a:t>
            </a:r>
            <a:r>
              <a:rPr sz="1200" spc="-5" dirty="0">
                <a:latin typeface="Calibri"/>
                <a:cs typeface="Calibri"/>
              </a:rPr>
              <a:t>Piazza dei  Signori” del pittore veneto </a:t>
            </a:r>
            <a:r>
              <a:rPr sz="1200" dirty="0">
                <a:latin typeface="Calibri"/>
                <a:cs typeface="Calibri"/>
              </a:rPr>
              <a:t>Carlo </a:t>
            </a:r>
            <a:r>
              <a:rPr sz="1200" spc="-5" dirty="0">
                <a:latin typeface="Calibri"/>
                <a:cs typeface="Calibri"/>
              </a:rPr>
              <a:t>Ferrari, detto “il Ferrarin”, </a:t>
            </a:r>
            <a:r>
              <a:rPr sz="1200" spc="-10" dirty="0">
                <a:latin typeface="Calibri"/>
                <a:cs typeface="Calibri"/>
              </a:rPr>
              <a:t>in  </a:t>
            </a:r>
            <a:r>
              <a:rPr sz="1200" spc="-5" dirty="0">
                <a:latin typeface="Calibri"/>
                <a:cs typeface="Calibri"/>
              </a:rPr>
              <a:t>esposizione </a:t>
            </a:r>
            <a:r>
              <a:rPr sz="1200" dirty="0">
                <a:latin typeface="Calibri"/>
                <a:cs typeface="Calibri"/>
              </a:rPr>
              <a:t>a </a:t>
            </a:r>
            <a:r>
              <a:rPr sz="1200" spc="-5" dirty="0">
                <a:latin typeface="Calibri"/>
                <a:cs typeface="Calibri"/>
              </a:rPr>
              <a:t>Palazzo</a:t>
            </a:r>
            <a:r>
              <a:rPr sz="1200" spc="-15" dirty="0">
                <a:latin typeface="Calibri"/>
                <a:cs typeface="Calibri"/>
              </a:rPr>
              <a:t> </a:t>
            </a:r>
            <a:r>
              <a:rPr sz="1200" spc="-5" dirty="0">
                <a:latin typeface="Calibri"/>
                <a:cs typeface="Calibri"/>
              </a:rPr>
              <a:t>Thiene.</a:t>
            </a:r>
            <a:endParaRPr sz="1200">
              <a:latin typeface="Calibri"/>
              <a:cs typeface="Calibri"/>
            </a:endParaRPr>
          </a:p>
          <a:p>
            <a:pPr>
              <a:lnSpc>
                <a:spcPct val="100000"/>
              </a:lnSpc>
              <a:spcBef>
                <a:spcPts val="35"/>
              </a:spcBef>
            </a:pPr>
            <a:endParaRPr sz="1200">
              <a:latin typeface="Times New Roman"/>
              <a:cs typeface="Times New Roman"/>
            </a:endParaRPr>
          </a:p>
          <a:p>
            <a:pPr marL="12700" marR="1778000" algn="just">
              <a:lnSpc>
                <a:spcPct val="101699"/>
              </a:lnSpc>
            </a:pPr>
            <a:r>
              <a:rPr sz="1200" dirty="0">
                <a:latin typeface="Calibri"/>
                <a:cs typeface="Calibri"/>
              </a:rPr>
              <a:t>Gli alunni </a:t>
            </a:r>
            <a:r>
              <a:rPr sz="1200" spc="-5" dirty="0">
                <a:latin typeface="Calibri"/>
                <a:cs typeface="Calibri"/>
              </a:rPr>
              <a:t>delle scuole elementari </a:t>
            </a:r>
            <a:r>
              <a:rPr sz="1200" dirty="0">
                <a:latin typeface="Calibri"/>
                <a:cs typeface="Calibri"/>
              </a:rPr>
              <a:t>della </a:t>
            </a:r>
            <a:r>
              <a:rPr sz="1200" spc="-5" dirty="0">
                <a:latin typeface="Calibri"/>
                <a:cs typeface="Calibri"/>
              </a:rPr>
              <a:t>città saranno chiamati </a:t>
            </a:r>
            <a:r>
              <a:rPr sz="1200" dirty="0">
                <a:latin typeface="Calibri"/>
                <a:cs typeface="Calibri"/>
              </a:rPr>
              <a:t>a  </a:t>
            </a:r>
            <a:r>
              <a:rPr sz="1200" spc="-5" dirty="0">
                <a:latin typeface="Calibri"/>
                <a:cs typeface="Calibri"/>
              </a:rPr>
              <a:t>inventare </a:t>
            </a:r>
            <a:r>
              <a:rPr sz="1200" dirty="0">
                <a:latin typeface="Calibri"/>
                <a:cs typeface="Calibri"/>
              </a:rPr>
              <a:t>un </a:t>
            </a:r>
            <a:r>
              <a:rPr sz="1200" spc="-5" dirty="0">
                <a:latin typeface="Calibri"/>
                <a:cs typeface="Calibri"/>
              </a:rPr>
              <a:t>racconto sotto forma </a:t>
            </a:r>
            <a:r>
              <a:rPr sz="1200" dirty="0">
                <a:latin typeface="Calibri"/>
                <a:cs typeface="Calibri"/>
              </a:rPr>
              <a:t>di </a:t>
            </a:r>
            <a:r>
              <a:rPr sz="1200" spc="-5" dirty="0">
                <a:latin typeface="Calibri"/>
                <a:cs typeface="Calibri"/>
              </a:rPr>
              <a:t>recitazione teatrale, cercando di  </a:t>
            </a:r>
            <a:r>
              <a:rPr sz="1200" dirty="0">
                <a:latin typeface="Calibri"/>
                <a:cs typeface="Calibri"/>
              </a:rPr>
              <a:t>immedesimarsi nei </a:t>
            </a:r>
            <a:r>
              <a:rPr sz="1200" spc="-5" dirty="0">
                <a:latin typeface="Calibri"/>
                <a:cs typeface="Calibri"/>
              </a:rPr>
              <a:t>personaggi </a:t>
            </a:r>
            <a:r>
              <a:rPr sz="1200" dirty="0">
                <a:latin typeface="Calibri"/>
                <a:cs typeface="Calibri"/>
              </a:rPr>
              <a:t>del </a:t>
            </a:r>
            <a:r>
              <a:rPr sz="1200" spc="-5" dirty="0">
                <a:latin typeface="Calibri"/>
                <a:cs typeface="Calibri"/>
              </a:rPr>
              <a:t>quadro </a:t>
            </a:r>
            <a:r>
              <a:rPr sz="1200" dirty="0">
                <a:latin typeface="Calibri"/>
                <a:cs typeface="Calibri"/>
              </a:rPr>
              <a:t>e </a:t>
            </a:r>
            <a:r>
              <a:rPr sz="1200" spc="-5" dirty="0">
                <a:latin typeface="Calibri"/>
                <a:cs typeface="Calibri"/>
              </a:rPr>
              <a:t>incontrandosi nella piazza  </a:t>
            </a:r>
            <a:r>
              <a:rPr sz="1200" dirty="0">
                <a:latin typeface="Calibri"/>
                <a:cs typeface="Calibri"/>
              </a:rPr>
              <a:t>del</a:t>
            </a:r>
            <a:r>
              <a:rPr sz="1200" spc="75" dirty="0">
                <a:latin typeface="Calibri"/>
                <a:cs typeface="Calibri"/>
              </a:rPr>
              <a:t> </a:t>
            </a:r>
            <a:r>
              <a:rPr sz="1200" spc="-5" dirty="0">
                <a:latin typeface="Calibri"/>
                <a:cs typeface="Calibri"/>
              </a:rPr>
              <a:t>dipinto.</a:t>
            </a:r>
            <a:r>
              <a:rPr sz="1200" spc="70" dirty="0">
                <a:latin typeface="Calibri"/>
                <a:cs typeface="Calibri"/>
              </a:rPr>
              <a:t> </a:t>
            </a:r>
            <a:r>
              <a:rPr sz="1200" dirty="0">
                <a:latin typeface="Calibri"/>
                <a:cs typeface="Calibri"/>
              </a:rPr>
              <a:t>I</a:t>
            </a:r>
            <a:r>
              <a:rPr sz="1200" spc="75" dirty="0">
                <a:latin typeface="Calibri"/>
                <a:cs typeface="Calibri"/>
              </a:rPr>
              <a:t> </a:t>
            </a:r>
            <a:r>
              <a:rPr sz="1200" spc="-5" dirty="0">
                <a:latin typeface="Calibri"/>
                <a:cs typeface="Calibri"/>
              </a:rPr>
              <a:t>bambini</a:t>
            </a:r>
            <a:r>
              <a:rPr sz="1200" spc="75" dirty="0">
                <a:latin typeface="Calibri"/>
                <a:cs typeface="Calibri"/>
              </a:rPr>
              <a:t> </a:t>
            </a:r>
            <a:r>
              <a:rPr sz="1200" spc="-5" dirty="0">
                <a:latin typeface="Calibri"/>
                <a:cs typeface="Calibri"/>
              </a:rPr>
              <a:t>saranno</a:t>
            </a:r>
            <a:r>
              <a:rPr sz="1200" spc="80" dirty="0">
                <a:latin typeface="Calibri"/>
                <a:cs typeface="Calibri"/>
              </a:rPr>
              <a:t> </a:t>
            </a:r>
            <a:r>
              <a:rPr sz="1200" spc="-5" dirty="0">
                <a:latin typeface="Calibri"/>
                <a:cs typeface="Calibri"/>
              </a:rPr>
              <a:t>guidati</a:t>
            </a:r>
            <a:r>
              <a:rPr sz="1200" spc="75" dirty="0">
                <a:latin typeface="Calibri"/>
                <a:cs typeface="Calibri"/>
              </a:rPr>
              <a:t> </a:t>
            </a:r>
            <a:r>
              <a:rPr sz="1200" dirty="0">
                <a:latin typeface="Calibri"/>
                <a:cs typeface="Calibri"/>
              </a:rPr>
              <a:t>dai</a:t>
            </a:r>
            <a:r>
              <a:rPr sz="1200" spc="80" dirty="0">
                <a:latin typeface="Calibri"/>
                <a:cs typeface="Calibri"/>
              </a:rPr>
              <a:t> </a:t>
            </a:r>
            <a:r>
              <a:rPr sz="1200" spc="-5" dirty="0">
                <a:latin typeface="Calibri"/>
                <a:cs typeface="Calibri"/>
              </a:rPr>
              <a:t>professionisti</a:t>
            </a:r>
            <a:r>
              <a:rPr sz="1200" spc="75" dirty="0">
                <a:latin typeface="Calibri"/>
                <a:cs typeface="Calibri"/>
              </a:rPr>
              <a:t> </a:t>
            </a:r>
            <a:r>
              <a:rPr sz="1200" dirty="0">
                <a:latin typeface="Calibri"/>
                <a:cs typeface="Calibri"/>
              </a:rPr>
              <a:t>di</a:t>
            </a:r>
            <a:r>
              <a:rPr sz="1200" spc="80" dirty="0">
                <a:latin typeface="Calibri"/>
                <a:cs typeface="Calibri"/>
              </a:rPr>
              <a:t> </a:t>
            </a:r>
            <a:r>
              <a:rPr sz="1200" spc="-5" dirty="0">
                <a:latin typeface="Calibri"/>
                <a:cs typeface="Calibri"/>
              </a:rPr>
              <a:t>Ardea</a:t>
            </a:r>
            <a:r>
              <a:rPr sz="1200" spc="75" dirty="0">
                <a:latin typeface="Calibri"/>
                <a:cs typeface="Calibri"/>
              </a:rPr>
              <a:t> </a:t>
            </a:r>
            <a:r>
              <a:rPr sz="1200" spc="-5" dirty="0">
                <a:latin typeface="Calibri"/>
                <a:cs typeface="Calibri"/>
              </a:rPr>
              <a:t>che,</a:t>
            </a:r>
            <a:endParaRPr sz="1200">
              <a:latin typeface="Calibri"/>
              <a:cs typeface="Calibri"/>
            </a:endParaRPr>
          </a:p>
          <a:p>
            <a:pPr marL="12700" marR="6985" algn="just">
              <a:lnSpc>
                <a:spcPct val="101499"/>
              </a:lnSpc>
              <a:spcBef>
                <a:spcPts val="5"/>
              </a:spcBef>
            </a:pPr>
            <a:r>
              <a:rPr sz="1200" dirty="0">
                <a:latin typeface="Calibri"/>
                <a:cs typeface="Calibri"/>
              </a:rPr>
              <a:t>grazie alle loro </a:t>
            </a:r>
            <a:r>
              <a:rPr sz="1200" spc="-5" dirty="0">
                <a:latin typeface="Calibri"/>
                <a:cs typeface="Calibri"/>
              </a:rPr>
              <a:t>competenze </a:t>
            </a:r>
            <a:r>
              <a:rPr sz="1200" dirty="0">
                <a:latin typeface="Calibri"/>
                <a:cs typeface="Calibri"/>
              </a:rPr>
              <a:t>in </a:t>
            </a:r>
            <a:r>
              <a:rPr sz="1200" spc="-5" dirty="0">
                <a:latin typeface="Calibri"/>
                <a:cs typeface="Calibri"/>
              </a:rPr>
              <a:t>storia dell’arte, didattica dell’arte </a:t>
            </a:r>
            <a:r>
              <a:rPr sz="1200" dirty="0">
                <a:latin typeface="Calibri"/>
                <a:cs typeface="Calibri"/>
              </a:rPr>
              <a:t>e animazione </a:t>
            </a:r>
            <a:r>
              <a:rPr sz="1200" spc="-5" dirty="0">
                <a:latin typeface="Calibri"/>
                <a:cs typeface="Calibri"/>
              </a:rPr>
              <a:t>teatrale, </a:t>
            </a:r>
            <a:r>
              <a:rPr sz="1200" spc="-10" dirty="0">
                <a:latin typeface="Calibri"/>
                <a:cs typeface="Calibri"/>
              </a:rPr>
              <a:t>li  </a:t>
            </a:r>
            <a:r>
              <a:rPr sz="1200" spc="-5" dirty="0">
                <a:latin typeface="Calibri"/>
                <a:cs typeface="Calibri"/>
              </a:rPr>
              <a:t>stimoleranno </a:t>
            </a:r>
            <a:r>
              <a:rPr sz="1200" dirty="0">
                <a:latin typeface="Calibri"/>
                <a:cs typeface="Calibri"/>
              </a:rPr>
              <a:t>in </a:t>
            </a:r>
            <a:r>
              <a:rPr sz="1200" spc="-5" dirty="0">
                <a:latin typeface="Calibri"/>
                <a:cs typeface="Calibri"/>
              </a:rPr>
              <a:t>questo processo </a:t>
            </a:r>
            <a:r>
              <a:rPr sz="1200" dirty="0">
                <a:latin typeface="Calibri"/>
                <a:cs typeface="Calibri"/>
              </a:rPr>
              <a:t>creativo. I </a:t>
            </a:r>
            <a:r>
              <a:rPr sz="1200" spc="-5" dirty="0">
                <a:latin typeface="Calibri"/>
                <a:cs typeface="Calibri"/>
              </a:rPr>
              <a:t>dialoghi saranno </a:t>
            </a:r>
            <a:r>
              <a:rPr sz="1200" dirty="0">
                <a:latin typeface="Calibri"/>
                <a:cs typeface="Calibri"/>
              </a:rPr>
              <a:t>poi affinati e rivisti in forma </a:t>
            </a:r>
            <a:r>
              <a:rPr sz="1200" spc="-5" dirty="0">
                <a:latin typeface="Calibri"/>
                <a:cs typeface="Calibri"/>
              </a:rPr>
              <a:t>scritta,  </a:t>
            </a:r>
            <a:r>
              <a:rPr sz="1200" dirty="0">
                <a:latin typeface="Calibri"/>
                <a:cs typeface="Calibri"/>
              </a:rPr>
              <a:t>per </a:t>
            </a:r>
            <a:r>
              <a:rPr sz="1200" spc="-5" dirty="0">
                <a:latin typeface="Calibri"/>
                <a:cs typeface="Calibri"/>
              </a:rPr>
              <a:t>essere poi recitati </a:t>
            </a:r>
            <a:r>
              <a:rPr sz="1200" dirty="0">
                <a:latin typeface="Calibri"/>
                <a:cs typeface="Calibri"/>
              </a:rPr>
              <a:t>dagli </a:t>
            </a:r>
            <a:r>
              <a:rPr sz="1200" spc="-5" dirty="0">
                <a:latin typeface="Calibri"/>
                <a:cs typeface="Calibri"/>
              </a:rPr>
              <a:t>alunni davanti </a:t>
            </a:r>
            <a:r>
              <a:rPr sz="1200" dirty="0">
                <a:latin typeface="Calibri"/>
                <a:cs typeface="Calibri"/>
              </a:rPr>
              <a:t>al </a:t>
            </a:r>
            <a:r>
              <a:rPr sz="1200" spc="-5" dirty="0">
                <a:latin typeface="Calibri"/>
                <a:cs typeface="Calibri"/>
              </a:rPr>
              <a:t>quadro. Ci sarà anche </a:t>
            </a:r>
            <a:r>
              <a:rPr sz="1200" dirty="0">
                <a:latin typeface="Calibri"/>
                <a:cs typeface="Calibri"/>
              </a:rPr>
              <a:t>una voce </a:t>
            </a:r>
            <a:r>
              <a:rPr sz="1200" spc="-5" dirty="0">
                <a:latin typeface="Calibri"/>
                <a:cs typeface="Calibri"/>
              </a:rPr>
              <a:t>narrante che  introdurrà </a:t>
            </a:r>
            <a:r>
              <a:rPr sz="1200" dirty="0">
                <a:latin typeface="Calibri"/>
                <a:cs typeface="Calibri"/>
              </a:rPr>
              <a:t>i diversi </a:t>
            </a:r>
            <a:r>
              <a:rPr sz="1200" spc="-5" dirty="0">
                <a:latin typeface="Calibri"/>
                <a:cs typeface="Calibri"/>
              </a:rPr>
              <a:t>dialoghi, che andranno così </a:t>
            </a:r>
            <a:r>
              <a:rPr sz="1200" dirty="0">
                <a:latin typeface="Calibri"/>
                <a:cs typeface="Calibri"/>
              </a:rPr>
              <a:t>a comporre un </a:t>
            </a:r>
            <a:r>
              <a:rPr sz="1200" spc="-5" dirty="0">
                <a:latin typeface="Calibri"/>
                <a:cs typeface="Calibri"/>
              </a:rPr>
              <a:t>racconto </a:t>
            </a:r>
            <a:r>
              <a:rPr sz="1200" dirty="0">
                <a:latin typeface="Calibri"/>
                <a:cs typeface="Calibri"/>
              </a:rPr>
              <a:t>organico. Ad ogni </a:t>
            </a:r>
            <a:r>
              <a:rPr sz="1200" spc="-5" dirty="0">
                <a:latin typeface="Calibri"/>
                <a:cs typeface="Calibri"/>
              </a:rPr>
              <a:t>classe  partecipante </a:t>
            </a:r>
            <a:r>
              <a:rPr sz="1200" spc="-10" dirty="0">
                <a:latin typeface="Calibri"/>
                <a:cs typeface="Calibri"/>
              </a:rPr>
              <a:t>sarà </a:t>
            </a:r>
            <a:r>
              <a:rPr sz="1200" spc="-5" dirty="0">
                <a:latin typeface="Calibri"/>
                <a:cs typeface="Calibri"/>
              </a:rPr>
              <a:t>inviato un dvd con </a:t>
            </a:r>
            <a:r>
              <a:rPr sz="1200" dirty="0">
                <a:latin typeface="Calibri"/>
                <a:cs typeface="Calibri"/>
              </a:rPr>
              <a:t>il </a:t>
            </a:r>
            <a:r>
              <a:rPr sz="1200" spc="-5" dirty="0">
                <a:latin typeface="Calibri"/>
                <a:cs typeface="Calibri"/>
              </a:rPr>
              <a:t>racconto </a:t>
            </a:r>
            <a:r>
              <a:rPr sz="1200" dirty="0">
                <a:latin typeface="Calibri"/>
                <a:cs typeface="Calibri"/>
              </a:rPr>
              <a:t>creato dagli </a:t>
            </a:r>
            <a:r>
              <a:rPr sz="1200" spc="-5" dirty="0">
                <a:latin typeface="Calibri"/>
                <a:cs typeface="Calibri"/>
              </a:rPr>
              <a:t>alunni </a:t>
            </a:r>
            <a:r>
              <a:rPr sz="1200" dirty="0">
                <a:latin typeface="Calibri"/>
                <a:cs typeface="Calibri"/>
              </a:rPr>
              <a:t>e </a:t>
            </a:r>
            <a:r>
              <a:rPr sz="1200" spc="-5" dirty="0">
                <a:latin typeface="Calibri"/>
                <a:cs typeface="Calibri"/>
              </a:rPr>
              <a:t>una riproduzione dell’opera  </a:t>
            </a:r>
            <a:r>
              <a:rPr sz="1200" dirty="0">
                <a:latin typeface="Calibri"/>
                <a:cs typeface="Calibri"/>
              </a:rPr>
              <a:t>del</a:t>
            </a:r>
            <a:r>
              <a:rPr sz="1200" spc="-10" dirty="0">
                <a:latin typeface="Calibri"/>
                <a:cs typeface="Calibri"/>
              </a:rPr>
              <a:t> </a:t>
            </a:r>
            <a:r>
              <a:rPr sz="1200" spc="-5" dirty="0">
                <a:latin typeface="Calibri"/>
                <a:cs typeface="Calibri"/>
              </a:rPr>
              <a:t>pittore.</a:t>
            </a:r>
            <a:endParaRPr sz="1200">
              <a:latin typeface="Calibri"/>
              <a:cs typeface="Calibri"/>
            </a:endParaRPr>
          </a:p>
          <a:p>
            <a:pPr>
              <a:lnSpc>
                <a:spcPct val="100000"/>
              </a:lnSpc>
              <a:spcBef>
                <a:spcPts val="35"/>
              </a:spcBef>
            </a:pPr>
            <a:endParaRPr sz="1200">
              <a:latin typeface="Times New Roman"/>
              <a:cs typeface="Times New Roman"/>
            </a:endParaRPr>
          </a:p>
          <a:p>
            <a:pPr marL="12700" marR="5080" algn="just">
              <a:lnSpc>
                <a:spcPct val="101499"/>
              </a:lnSpc>
              <a:spcBef>
                <a:spcPts val="5"/>
              </a:spcBef>
            </a:pPr>
            <a:r>
              <a:rPr sz="1200" spc="-5" dirty="0">
                <a:latin typeface="Calibri"/>
                <a:cs typeface="Calibri"/>
              </a:rPr>
              <a:t>“Questa iniziativa </a:t>
            </a:r>
            <a:r>
              <a:rPr sz="1200" dirty="0">
                <a:latin typeface="Calibri"/>
                <a:cs typeface="Calibri"/>
              </a:rPr>
              <a:t>– ha </a:t>
            </a:r>
            <a:r>
              <a:rPr sz="1200" spc="-5" dirty="0">
                <a:latin typeface="Calibri"/>
                <a:cs typeface="Calibri"/>
              </a:rPr>
              <a:t>commentato Samuele Sorato, consigliere delegato </a:t>
            </a:r>
            <a:r>
              <a:rPr sz="1200" dirty="0">
                <a:latin typeface="Calibri"/>
                <a:cs typeface="Calibri"/>
              </a:rPr>
              <a:t>e </a:t>
            </a:r>
            <a:r>
              <a:rPr sz="1200" spc="-5" dirty="0">
                <a:latin typeface="Calibri"/>
                <a:cs typeface="Calibri"/>
              </a:rPr>
              <a:t>direttore generale  </a:t>
            </a:r>
            <a:r>
              <a:rPr sz="1200" dirty="0">
                <a:latin typeface="Calibri"/>
                <a:cs typeface="Calibri"/>
              </a:rPr>
              <a:t>della </a:t>
            </a:r>
            <a:r>
              <a:rPr sz="1200" spc="-5" dirty="0">
                <a:latin typeface="Calibri"/>
                <a:cs typeface="Calibri"/>
              </a:rPr>
              <a:t>banca vicentina </a:t>
            </a:r>
            <a:r>
              <a:rPr sz="1200" dirty="0">
                <a:latin typeface="Calibri"/>
                <a:cs typeface="Calibri"/>
              </a:rPr>
              <a:t>– </a:t>
            </a:r>
            <a:r>
              <a:rPr sz="1200" spc="-5" dirty="0">
                <a:latin typeface="Calibri"/>
                <a:cs typeface="Calibri"/>
              </a:rPr>
              <a:t>testimonia l’impegno </a:t>
            </a:r>
            <a:r>
              <a:rPr sz="1200" dirty="0">
                <a:latin typeface="Calibri"/>
                <a:cs typeface="Calibri"/>
              </a:rPr>
              <a:t>e </a:t>
            </a:r>
            <a:r>
              <a:rPr sz="1200" spc="-5" dirty="0">
                <a:latin typeface="Calibri"/>
                <a:cs typeface="Calibri"/>
              </a:rPr>
              <a:t>l’attenzione che </a:t>
            </a:r>
            <a:r>
              <a:rPr sz="1200" dirty="0">
                <a:latin typeface="Calibri"/>
                <a:cs typeface="Calibri"/>
              </a:rPr>
              <a:t>da </a:t>
            </a:r>
            <a:r>
              <a:rPr sz="1200" spc="-5" dirty="0">
                <a:latin typeface="Calibri"/>
                <a:cs typeface="Calibri"/>
              </a:rPr>
              <a:t>sempre Banca </a:t>
            </a:r>
            <a:r>
              <a:rPr sz="1200" dirty="0">
                <a:latin typeface="Calibri"/>
                <a:cs typeface="Calibri"/>
              </a:rPr>
              <a:t>Popolare </a:t>
            </a:r>
            <a:r>
              <a:rPr sz="1200" spc="-5" dirty="0">
                <a:latin typeface="Calibri"/>
                <a:cs typeface="Calibri"/>
              </a:rPr>
              <a:t>di  </a:t>
            </a:r>
            <a:r>
              <a:rPr sz="1200" dirty="0">
                <a:latin typeface="Calibri"/>
                <a:cs typeface="Calibri"/>
              </a:rPr>
              <a:t>Vicenza ha verso il </a:t>
            </a:r>
            <a:r>
              <a:rPr sz="1200" spc="-5" dirty="0">
                <a:latin typeface="Calibri"/>
                <a:cs typeface="Calibri"/>
              </a:rPr>
              <a:t>patrimonio culturale </a:t>
            </a:r>
            <a:r>
              <a:rPr sz="1200" dirty="0">
                <a:latin typeface="Calibri"/>
                <a:cs typeface="Calibri"/>
              </a:rPr>
              <a:t>e verso </a:t>
            </a:r>
            <a:r>
              <a:rPr sz="1200" spc="-5" dirty="0">
                <a:latin typeface="Calibri"/>
                <a:cs typeface="Calibri"/>
              </a:rPr>
              <a:t>l’attività didattica. </a:t>
            </a:r>
            <a:r>
              <a:rPr sz="1200" dirty="0">
                <a:latin typeface="Calibri"/>
                <a:cs typeface="Calibri"/>
              </a:rPr>
              <a:t>Per </a:t>
            </a:r>
            <a:r>
              <a:rPr sz="1200" spc="-5" dirty="0">
                <a:latin typeface="Calibri"/>
                <a:cs typeface="Calibri"/>
              </a:rPr>
              <a:t>questo </a:t>
            </a:r>
            <a:r>
              <a:rPr sz="1200" dirty="0">
                <a:latin typeface="Calibri"/>
                <a:cs typeface="Calibri"/>
              </a:rPr>
              <a:t>da </a:t>
            </a:r>
            <a:r>
              <a:rPr sz="1200" spc="-5" dirty="0">
                <a:latin typeface="Calibri"/>
                <a:cs typeface="Calibri"/>
              </a:rPr>
              <a:t>sette anni siamo  impegnati </a:t>
            </a:r>
            <a:r>
              <a:rPr sz="1200" i="1" spc="-5" dirty="0">
                <a:latin typeface="Calibri"/>
                <a:cs typeface="Calibri"/>
              </a:rPr>
              <a:t>Progetto scuole</a:t>
            </a:r>
            <a:r>
              <a:rPr sz="1200" spc="-5" dirty="0">
                <a:latin typeface="Calibri"/>
                <a:cs typeface="Calibri"/>
              </a:rPr>
              <a:t>, che </a:t>
            </a:r>
            <a:r>
              <a:rPr sz="1200" dirty="0">
                <a:latin typeface="Calibri"/>
                <a:cs typeface="Calibri"/>
              </a:rPr>
              <a:t>coinvolge gli </a:t>
            </a:r>
            <a:r>
              <a:rPr sz="1200" spc="-5" dirty="0">
                <a:latin typeface="Calibri"/>
                <a:cs typeface="Calibri"/>
              </a:rPr>
              <a:t>studenti </a:t>
            </a:r>
            <a:r>
              <a:rPr sz="1200" dirty="0">
                <a:latin typeface="Calibri"/>
                <a:cs typeface="Calibri"/>
              </a:rPr>
              <a:t>delle </a:t>
            </a:r>
            <a:r>
              <a:rPr sz="1200" spc="-5" dirty="0">
                <a:latin typeface="Calibri"/>
                <a:cs typeface="Calibri"/>
              </a:rPr>
              <a:t>primarie </a:t>
            </a:r>
            <a:r>
              <a:rPr sz="1200" dirty="0">
                <a:latin typeface="Calibri"/>
                <a:cs typeface="Calibri"/>
              </a:rPr>
              <a:t>e </a:t>
            </a:r>
            <a:r>
              <a:rPr sz="1200" spc="-5" dirty="0">
                <a:latin typeface="Calibri"/>
                <a:cs typeface="Calibri"/>
              </a:rPr>
              <a:t>secondarie </a:t>
            </a:r>
            <a:r>
              <a:rPr sz="1200" dirty="0">
                <a:latin typeface="Calibri"/>
                <a:cs typeface="Calibri"/>
              </a:rPr>
              <a:t>del </a:t>
            </a:r>
            <a:r>
              <a:rPr sz="1200" spc="-5" dirty="0">
                <a:latin typeface="Calibri"/>
                <a:cs typeface="Calibri"/>
              </a:rPr>
              <a:t>territorio con  </a:t>
            </a:r>
            <a:r>
              <a:rPr sz="1200" dirty="0">
                <a:latin typeface="Calibri"/>
                <a:cs typeface="Calibri"/>
              </a:rPr>
              <a:t>itinerari </a:t>
            </a:r>
            <a:r>
              <a:rPr sz="1200" spc="-5" dirty="0">
                <a:latin typeface="Calibri"/>
                <a:cs typeface="Calibri"/>
              </a:rPr>
              <a:t>didattici</a:t>
            </a:r>
            <a:r>
              <a:rPr sz="1200" spc="-10" dirty="0">
                <a:latin typeface="Calibri"/>
                <a:cs typeface="Calibri"/>
              </a:rPr>
              <a:t> </a:t>
            </a:r>
            <a:r>
              <a:rPr sz="1200" spc="-5" dirty="0">
                <a:latin typeface="Calibri"/>
                <a:cs typeface="Calibri"/>
              </a:rPr>
              <a:t>mirati”.</a:t>
            </a:r>
            <a:endParaRPr sz="1200">
              <a:latin typeface="Calibri"/>
              <a:cs typeface="Calibri"/>
            </a:endParaRPr>
          </a:p>
        </p:txBody>
      </p:sp>
      <p:sp>
        <p:nvSpPr>
          <p:cNvPr id="7" name="object 7"/>
          <p:cNvSpPr/>
          <p:nvPr/>
        </p:nvSpPr>
        <p:spPr>
          <a:xfrm>
            <a:off x="777240" y="3051809"/>
            <a:ext cx="5143500" cy="4953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Globalpress  4 marzo</a:t>
            </a:r>
            <a:r>
              <a:rPr sz="1600" b="1" spc="-8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21868" y="3372891"/>
            <a:ext cx="6111240" cy="1437640"/>
          </a:xfrm>
          <a:prstGeom prst="rect">
            <a:avLst/>
          </a:prstGeom>
        </p:spPr>
        <p:txBody>
          <a:bodyPr vert="horz" wrap="square" lIns="0" tIns="11430" rIns="0" bIns="0" rtlCol="0">
            <a:spAutoFit/>
          </a:bodyPr>
          <a:lstStyle/>
          <a:p>
            <a:pPr marL="12700" marR="5080" indent="3175" algn="ctr">
              <a:lnSpc>
                <a:spcPct val="110400"/>
              </a:lnSpc>
              <a:spcBef>
                <a:spcPts val="90"/>
              </a:spcBef>
            </a:pPr>
            <a:r>
              <a:rPr sz="1050" dirty="0">
                <a:latin typeface="Arial"/>
                <a:cs typeface="Arial"/>
              </a:rPr>
              <a:t>ROMA </a:t>
            </a:r>
            <a:r>
              <a:rPr sz="1050" spc="-5" dirty="0">
                <a:latin typeface="Arial"/>
                <a:cs typeface="Arial"/>
              </a:rPr>
              <a:t>(AGG) </a:t>
            </a:r>
            <a:r>
              <a:rPr sz="1050" dirty="0">
                <a:latin typeface="Arial"/>
                <a:cs typeface="Arial"/>
              </a:rPr>
              <a:t>- "Le </a:t>
            </a:r>
            <a:r>
              <a:rPr sz="1050" spc="-5" dirty="0">
                <a:latin typeface="Arial"/>
                <a:cs typeface="Arial"/>
              </a:rPr>
              <a:t>iniziative volte </a:t>
            </a:r>
            <a:r>
              <a:rPr sz="1050" dirty="0">
                <a:latin typeface="Arial"/>
                <a:cs typeface="Arial"/>
              </a:rPr>
              <a:t>a favorire lo </a:t>
            </a:r>
            <a:r>
              <a:rPr sz="1050" spc="-5" dirty="0">
                <a:latin typeface="Arial"/>
                <a:cs typeface="Arial"/>
              </a:rPr>
              <a:t>sviluppo della cultura </a:t>
            </a:r>
            <a:r>
              <a:rPr sz="1050" dirty="0">
                <a:latin typeface="Arial"/>
                <a:cs typeface="Arial"/>
              </a:rPr>
              <a:t>e la </a:t>
            </a:r>
            <a:r>
              <a:rPr sz="1050" spc="-5" dirty="0">
                <a:latin typeface="Arial"/>
                <a:cs typeface="Arial"/>
              </a:rPr>
              <a:t>preparazione delle nuove  generazioni, rappresentano </a:t>
            </a:r>
            <a:r>
              <a:rPr sz="1050" dirty="0">
                <a:latin typeface="Arial"/>
                <a:cs typeface="Arial"/>
              </a:rPr>
              <a:t>il futuro </a:t>
            </a:r>
            <a:r>
              <a:rPr sz="1050" spc="-5" dirty="0">
                <a:latin typeface="Arial"/>
                <a:cs typeface="Arial"/>
              </a:rPr>
              <a:t>delle nazioni. </a:t>
            </a:r>
            <a:r>
              <a:rPr sz="1050" dirty="0">
                <a:latin typeface="Arial"/>
                <a:cs typeface="Arial"/>
              </a:rPr>
              <a:t>Lo </a:t>
            </a:r>
            <a:r>
              <a:rPr sz="1050" spc="-5" dirty="0">
                <a:latin typeface="Arial"/>
                <a:cs typeface="Arial"/>
              </a:rPr>
              <a:t>sviluppo della creatività per </a:t>
            </a:r>
            <a:r>
              <a:rPr sz="1050" dirty="0">
                <a:latin typeface="Arial"/>
                <a:cs typeface="Arial"/>
              </a:rPr>
              <a:t>un paese </a:t>
            </a:r>
            <a:r>
              <a:rPr sz="1050" spc="-5" dirty="0">
                <a:latin typeface="Arial"/>
                <a:cs typeface="Arial"/>
              </a:rPr>
              <a:t>come l`Italia  </a:t>
            </a:r>
            <a:r>
              <a:rPr sz="1050" dirty="0">
                <a:latin typeface="Arial"/>
                <a:cs typeface="Arial"/>
              </a:rPr>
              <a:t>è </a:t>
            </a:r>
            <a:r>
              <a:rPr sz="1050" spc="-5" dirty="0">
                <a:latin typeface="Arial"/>
                <a:cs typeface="Arial"/>
              </a:rPr>
              <a:t>fondamentale, </a:t>
            </a:r>
            <a:r>
              <a:rPr sz="1050" dirty="0">
                <a:latin typeface="Arial"/>
                <a:cs typeface="Arial"/>
              </a:rPr>
              <a:t>occorre </a:t>
            </a:r>
            <a:r>
              <a:rPr sz="1050" spc="-5" dirty="0">
                <a:latin typeface="Arial"/>
                <a:cs typeface="Arial"/>
              </a:rPr>
              <a:t>trasmettere </a:t>
            </a:r>
            <a:r>
              <a:rPr sz="1050" dirty="0">
                <a:latin typeface="Arial"/>
                <a:cs typeface="Arial"/>
              </a:rPr>
              <a:t>la grande </a:t>
            </a:r>
            <a:r>
              <a:rPr sz="1050" spc="-5" dirty="0">
                <a:latin typeface="Arial"/>
                <a:cs typeface="Arial"/>
              </a:rPr>
              <a:t>ricchezza </a:t>
            </a:r>
            <a:r>
              <a:rPr sz="1050" dirty="0">
                <a:latin typeface="Arial"/>
                <a:cs typeface="Arial"/>
              </a:rPr>
              <a:t>del nostro </a:t>
            </a:r>
            <a:r>
              <a:rPr sz="1050" spc="-5" dirty="0">
                <a:latin typeface="Arial"/>
                <a:cs typeface="Arial"/>
              </a:rPr>
              <a:t>patrimonio artistico </a:t>
            </a:r>
            <a:r>
              <a:rPr sz="1050" dirty="0">
                <a:latin typeface="Arial"/>
                <a:cs typeface="Arial"/>
              </a:rPr>
              <a:t>e culturale </a:t>
            </a:r>
            <a:r>
              <a:rPr sz="1050" spc="-5" dirty="0">
                <a:latin typeface="Arial"/>
                <a:cs typeface="Arial"/>
              </a:rPr>
              <a:t>alle  </a:t>
            </a:r>
            <a:r>
              <a:rPr sz="1050" dirty="0">
                <a:latin typeface="Arial"/>
                <a:cs typeface="Arial"/>
              </a:rPr>
              <a:t>nuove </a:t>
            </a:r>
            <a:r>
              <a:rPr sz="1050" spc="-5" dirty="0">
                <a:latin typeface="Arial"/>
                <a:cs typeface="Arial"/>
              </a:rPr>
              <a:t>generazioni. Quest`anno copriamo quasi tutte </a:t>
            </a:r>
            <a:r>
              <a:rPr sz="1050" dirty="0">
                <a:latin typeface="Arial"/>
                <a:cs typeface="Arial"/>
              </a:rPr>
              <a:t>le </a:t>
            </a:r>
            <a:r>
              <a:rPr sz="1050" spc="-5" dirty="0">
                <a:latin typeface="Arial"/>
                <a:cs typeface="Arial"/>
              </a:rPr>
              <a:t>regioni italiane con </a:t>
            </a:r>
            <a:r>
              <a:rPr sz="1050" dirty="0">
                <a:latin typeface="Arial"/>
                <a:cs typeface="Arial"/>
              </a:rPr>
              <a:t>80 </a:t>
            </a:r>
            <a:r>
              <a:rPr sz="1050" spc="-5" dirty="0">
                <a:latin typeface="Arial"/>
                <a:cs typeface="Arial"/>
              </a:rPr>
              <a:t>iniziative, </a:t>
            </a:r>
            <a:r>
              <a:rPr sz="1050" dirty="0">
                <a:latin typeface="Arial"/>
                <a:cs typeface="Arial"/>
              </a:rPr>
              <a:t>questo a  conferma </a:t>
            </a:r>
            <a:r>
              <a:rPr sz="1050" spc="-5" dirty="0">
                <a:latin typeface="Arial"/>
                <a:cs typeface="Arial"/>
              </a:rPr>
              <a:t>del </a:t>
            </a:r>
            <a:r>
              <a:rPr sz="1050" dirty="0">
                <a:latin typeface="Arial"/>
                <a:cs typeface="Arial"/>
              </a:rPr>
              <a:t>grande impegno </a:t>
            </a:r>
            <a:r>
              <a:rPr sz="1050" spc="-5" dirty="0">
                <a:latin typeface="Arial"/>
                <a:cs typeface="Arial"/>
              </a:rPr>
              <a:t>delle </a:t>
            </a:r>
            <a:r>
              <a:rPr sz="1050" dirty="0">
                <a:latin typeface="Arial"/>
                <a:cs typeface="Arial"/>
              </a:rPr>
              <a:t>banche </a:t>
            </a:r>
            <a:r>
              <a:rPr sz="1050" spc="-5" dirty="0">
                <a:latin typeface="Arial"/>
                <a:cs typeface="Arial"/>
              </a:rPr>
              <a:t>nell`investire nei </a:t>
            </a:r>
            <a:r>
              <a:rPr sz="1050" dirty="0">
                <a:latin typeface="Arial"/>
                <a:cs typeface="Arial"/>
              </a:rPr>
              <a:t>giovani e </a:t>
            </a:r>
            <a:r>
              <a:rPr sz="1050" spc="-5" dirty="0">
                <a:latin typeface="Arial"/>
                <a:cs typeface="Arial"/>
              </a:rPr>
              <a:t>nella cultura. </a:t>
            </a:r>
            <a:r>
              <a:rPr sz="1050" dirty="0">
                <a:latin typeface="Arial"/>
                <a:cs typeface="Arial"/>
              </a:rPr>
              <a:t>È una </a:t>
            </a:r>
            <a:r>
              <a:rPr sz="1050" spc="-5" dirty="0">
                <a:latin typeface="Arial"/>
                <a:cs typeface="Arial"/>
              </a:rPr>
              <a:t>iniziativa  speciale </a:t>
            </a:r>
            <a:r>
              <a:rPr sz="1050" dirty="0">
                <a:latin typeface="Arial"/>
                <a:cs typeface="Arial"/>
              </a:rPr>
              <a:t>perché </a:t>
            </a:r>
            <a:r>
              <a:rPr sz="1050" spc="-5" dirty="0">
                <a:latin typeface="Arial"/>
                <a:cs typeface="Arial"/>
              </a:rPr>
              <a:t>non </a:t>
            </a:r>
            <a:r>
              <a:rPr sz="1050" dirty="0">
                <a:latin typeface="Arial"/>
                <a:cs typeface="Arial"/>
              </a:rPr>
              <a:t>si </a:t>
            </a:r>
            <a:r>
              <a:rPr sz="1050" spc="-5" dirty="0">
                <a:latin typeface="Arial"/>
                <a:cs typeface="Arial"/>
              </a:rPr>
              <a:t>svolge </a:t>
            </a:r>
            <a:r>
              <a:rPr sz="1050" dirty="0">
                <a:latin typeface="Arial"/>
                <a:cs typeface="Arial"/>
              </a:rPr>
              <a:t>in un unico </a:t>
            </a:r>
            <a:r>
              <a:rPr sz="1050" spc="-5" dirty="0">
                <a:latin typeface="Arial"/>
                <a:cs typeface="Arial"/>
              </a:rPr>
              <a:t>luogo </a:t>
            </a:r>
            <a:r>
              <a:rPr sz="1050" dirty="0">
                <a:latin typeface="Arial"/>
                <a:cs typeface="Arial"/>
              </a:rPr>
              <a:t>ma ha come </a:t>
            </a:r>
            <a:r>
              <a:rPr sz="1050" spc="-5" dirty="0">
                <a:latin typeface="Arial"/>
                <a:cs typeface="Arial"/>
              </a:rPr>
              <a:t>referente il territorio". </a:t>
            </a:r>
            <a:r>
              <a:rPr sz="1050" dirty="0">
                <a:latin typeface="Arial"/>
                <a:cs typeface="Arial"/>
              </a:rPr>
              <a:t>Queste </a:t>
            </a:r>
            <a:r>
              <a:rPr sz="1050" spc="-5" dirty="0">
                <a:latin typeface="Arial"/>
                <a:cs typeface="Arial"/>
              </a:rPr>
              <a:t>le </a:t>
            </a:r>
            <a:r>
              <a:rPr sz="1050" dirty="0">
                <a:latin typeface="Arial"/>
                <a:cs typeface="Arial"/>
              </a:rPr>
              <a:t>parole </a:t>
            </a:r>
            <a:r>
              <a:rPr sz="1050" spc="-5" dirty="0">
                <a:latin typeface="Arial"/>
                <a:cs typeface="Arial"/>
              </a:rPr>
              <a:t>del  Direttore generale dell`Abi, Giovanni </a:t>
            </a:r>
            <a:r>
              <a:rPr sz="1050" dirty="0">
                <a:latin typeface="Arial"/>
                <a:cs typeface="Arial"/>
              </a:rPr>
              <a:t>Sabatini, </a:t>
            </a:r>
            <a:r>
              <a:rPr sz="1050" spc="-5" dirty="0">
                <a:latin typeface="Arial"/>
                <a:cs typeface="Arial"/>
              </a:rPr>
              <a:t>nel </a:t>
            </a:r>
            <a:r>
              <a:rPr sz="1050" dirty="0">
                <a:latin typeface="Arial"/>
                <a:cs typeface="Arial"/>
              </a:rPr>
              <a:t>presentare la </a:t>
            </a:r>
            <a:r>
              <a:rPr sz="1050" spc="-5" dirty="0">
                <a:latin typeface="Arial"/>
                <a:cs typeface="Arial"/>
              </a:rPr>
              <a:t>seconda edizione del Festival della  Cultura Creativa, promosso </a:t>
            </a:r>
            <a:r>
              <a:rPr sz="1050" dirty="0">
                <a:latin typeface="Arial"/>
                <a:cs typeface="Arial"/>
              </a:rPr>
              <a:t>e </a:t>
            </a:r>
            <a:r>
              <a:rPr sz="1050" spc="-5" dirty="0">
                <a:latin typeface="Arial"/>
                <a:cs typeface="Arial"/>
              </a:rPr>
              <a:t>realizzato </a:t>
            </a:r>
            <a:r>
              <a:rPr sz="1050" dirty="0">
                <a:latin typeface="Arial"/>
                <a:cs typeface="Arial"/>
              </a:rPr>
              <a:t>dalle </a:t>
            </a:r>
            <a:r>
              <a:rPr sz="1050" spc="-5" dirty="0">
                <a:latin typeface="Arial"/>
                <a:cs typeface="Arial"/>
              </a:rPr>
              <a:t>banche </a:t>
            </a:r>
            <a:r>
              <a:rPr sz="1050" dirty="0">
                <a:latin typeface="Arial"/>
                <a:cs typeface="Arial"/>
              </a:rPr>
              <a:t>con </a:t>
            </a:r>
            <a:r>
              <a:rPr sz="1050" spc="-5" dirty="0">
                <a:latin typeface="Arial"/>
                <a:cs typeface="Arial"/>
              </a:rPr>
              <a:t>il coordinamento</a:t>
            </a:r>
            <a:r>
              <a:rPr sz="1050" spc="15" dirty="0">
                <a:latin typeface="Arial"/>
                <a:cs typeface="Arial"/>
              </a:rPr>
              <a:t> </a:t>
            </a:r>
            <a:r>
              <a:rPr sz="1050" dirty="0">
                <a:latin typeface="Arial"/>
                <a:cs typeface="Arial"/>
              </a:rPr>
              <a:t>dell`Abi.</a:t>
            </a:r>
            <a:endParaRPr sz="1050">
              <a:latin typeface="Arial"/>
              <a:cs typeface="Arial"/>
            </a:endParaRP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7106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Video.ilsole24ore.com  11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52475" y="2809874"/>
            <a:ext cx="6120130" cy="428053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667000" y="1904999"/>
            <a:ext cx="2228850" cy="77152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7369530"/>
            <a:ext cx="6142990" cy="2577465"/>
          </a:xfrm>
          <a:prstGeom prst="rect">
            <a:avLst/>
          </a:prstGeom>
        </p:spPr>
        <p:txBody>
          <a:bodyPr vert="horz" wrap="square" lIns="0" tIns="12700" rIns="0" bIns="0" rtlCol="0">
            <a:spAutoFit/>
          </a:bodyPr>
          <a:lstStyle/>
          <a:p>
            <a:pPr marL="12700" marR="5080">
              <a:lnSpc>
                <a:spcPct val="117100"/>
              </a:lnSpc>
              <a:spcBef>
                <a:spcPts val="100"/>
              </a:spcBef>
            </a:pPr>
            <a:r>
              <a:rPr sz="1100" spc="-5" dirty="0">
                <a:latin typeface="Calibri"/>
                <a:cs typeface="Calibri"/>
              </a:rPr>
              <a:t>DESCRIZIONE Milano, (askanews) </a:t>
            </a:r>
            <a:r>
              <a:rPr sz="1100" dirty="0">
                <a:latin typeface="Calibri"/>
                <a:cs typeface="Calibri"/>
              </a:rPr>
              <a:t>- </a:t>
            </a:r>
            <a:r>
              <a:rPr sz="1100" spc="-5" dirty="0">
                <a:latin typeface="Calibri"/>
                <a:cs typeface="Calibri"/>
              </a:rPr>
              <a:t>Torna </a:t>
            </a:r>
            <a:r>
              <a:rPr sz="1100" dirty="0">
                <a:latin typeface="Calibri"/>
                <a:cs typeface="Calibri"/>
              </a:rPr>
              <a:t>il </a:t>
            </a:r>
            <a:r>
              <a:rPr sz="1100" spc="-5" dirty="0">
                <a:latin typeface="Calibri"/>
                <a:cs typeface="Calibri"/>
              </a:rPr>
              <a:t>Festival della Cultura Creativa. </a:t>
            </a:r>
            <a:r>
              <a:rPr sz="1100" dirty="0">
                <a:latin typeface="Calibri"/>
                <a:cs typeface="Calibri"/>
              </a:rPr>
              <a:t>Dal 16 al </a:t>
            </a:r>
            <a:r>
              <a:rPr sz="1100" spc="-5" dirty="0">
                <a:latin typeface="Calibri"/>
                <a:cs typeface="Calibri"/>
              </a:rPr>
              <a:t>22marzo </a:t>
            </a:r>
            <a:r>
              <a:rPr sz="1100" dirty="0">
                <a:latin typeface="Calibri"/>
                <a:cs typeface="Calibri"/>
              </a:rPr>
              <a:t>va in </a:t>
            </a:r>
            <a:r>
              <a:rPr sz="1100" spc="-5" dirty="0">
                <a:latin typeface="Calibri"/>
                <a:cs typeface="Calibri"/>
              </a:rPr>
              <a:t>scena </a:t>
            </a:r>
            <a:r>
              <a:rPr sz="1100" dirty="0">
                <a:latin typeface="Calibri"/>
                <a:cs typeface="Calibri"/>
              </a:rPr>
              <a:t>la  </a:t>
            </a:r>
            <a:r>
              <a:rPr sz="1100" spc="-5" dirty="0">
                <a:latin typeface="Calibri"/>
                <a:cs typeface="Calibri"/>
              </a:rPr>
              <a:t>seconda edizione della </a:t>
            </a:r>
            <a:r>
              <a:rPr sz="1100" dirty="0">
                <a:latin typeface="Calibri"/>
                <a:cs typeface="Calibri"/>
              </a:rPr>
              <a:t>manifestazione per </a:t>
            </a:r>
            <a:r>
              <a:rPr sz="1100" spc="-5" dirty="0">
                <a:latin typeface="Calibri"/>
                <a:cs typeface="Calibri"/>
              </a:rPr>
              <a:t>ragazzi organizzata dalle </a:t>
            </a:r>
            <a:r>
              <a:rPr sz="1100" dirty="0">
                <a:latin typeface="Calibri"/>
                <a:cs typeface="Calibri"/>
              </a:rPr>
              <a:t>banche con il </a:t>
            </a:r>
            <a:r>
              <a:rPr sz="1100" spc="-5" dirty="0">
                <a:latin typeface="Calibri"/>
                <a:cs typeface="Calibri"/>
              </a:rPr>
              <a:t>coordinamento dell'Abi,  </a:t>
            </a:r>
            <a:r>
              <a:rPr sz="1100" dirty="0">
                <a:latin typeface="Calibri"/>
                <a:cs typeface="Calibri"/>
              </a:rPr>
              <a:t>che </a:t>
            </a:r>
            <a:r>
              <a:rPr sz="1100" spc="-5" dirty="0">
                <a:latin typeface="Calibri"/>
                <a:cs typeface="Calibri"/>
              </a:rPr>
              <a:t>propone oltre </a:t>
            </a:r>
            <a:r>
              <a:rPr sz="1100" dirty="0">
                <a:latin typeface="Calibri"/>
                <a:cs typeface="Calibri"/>
              </a:rPr>
              <a:t>ottanta </a:t>
            </a:r>
            <a:r>
              <a:rPr sz="1100" spc="-5" dirty="0">
                <a:latin typeface="Calibri"/>
                <a:cs typeface="Calibri"/>
              </a:rPr>
              <a:t>iniziative dedicate </a:t>
            </a:r>
            <a:r>
              <a:rPr sz="1100" dirty="0">
                <a:latin typeface="Calibri"/>
                <a:cs typeface="Calibri"/>
              </a:rPr>
              <a:t>ad </a:t>
            </a:r>
            <a:r>
              <a:rPr sz="1100" spc="-5" dirty="0">
                <a:latin typeface="Calibri"/>
                <a:cs typeface="Calibri"/>
              </a:rPr>
              <a:t>arte, </a:t>
            </a:r>
            <a:r>
              <a:rPr sz="1100" dirty="0">
                <a:latin typeface="Calibri"/>
                <a:cs typeface="Calibri"/>
              </a:rPr>
              <a:t>archeologia, </a:t>
            </a:r>
            <a:r>
              <a:rPr sz="1100" spc="-5" dirty="0">
                <a:latin typeface="Calibri"/>
                <a:cs typeface="Calibri"/>
              </a:rPr>
              <a:t>musica, </a:t>
            </a:r>
            <a:r>
              <a:rPr sz="1100" dirty="0">
                <a:latin typeface="Calibri"/>
                <a:cs typeface="Calibri"/>
              </a:rPr>
              <a:t>canto, lettura, teatro, </a:t>
            </a:r>
            <a:r>
              <a:rPr sz="1100" spc="-5" dirty="0">
                <a:latin typeface="Calibri"/>
                <a:cs typeface="Calibri"/>
              </a:rPr>
              <a:t>robotica,  </a:t>
            </a:r>
            <a:r>
              <a:rPr sz="1100" dirty="0">
                <a:latin typeface="Calibri"/>
                <a:cs typeface="Calibri"/>
              </a:rPr>
              <a:t>nuove </a:t>
            </a:r>
            <a:r>
              <a:rPr sz="1100" spc="-5" dirty="0">
                <a:latin typeface="Calibri"/>
                <a:cs typeface="Calibri"/>
              </a:rPr>
              <a:t>tecnologie.Ad oltre </a:t>
            </a:r>
            <a:r>
              <a:rPr sz="1100" dirty="0">
                <a:latin typeface="Calibri"/>
                <a:cs typeface="Calibri"/>
              </a:rPr>
              <a:t>10 mila </a:t>
            </a:r>
            <a:r>
              <a:rPr sz="1100" spc="-5" dirty="0">
                <a:latin typeface="Calibri"/>
                <a:cs typeface="Calibri"/>
              </a:rPr>
              <a:t>giovanissimi </a:t>
            </a:r>
            <a:r>
              <a:rPr sz="1100" dirty="0">
                <a:latin typeface="Calibri"/>
                <a:cs typeface="Calibri"/>
              </a:rPr>
              <a:t>in </a:t>
            </a:r>
            <a:r>
              <a:rPr sz="1100" spc="-5" dirty="0">
                <a:latin typeface="Calibri"/>
                <a:cs typeface="Calibri"/>
              </a:rPr>
              <a:t>tutta </a:t>
            </a:r>
            <a:r>
              <a:rPr sz="1100" dirty="0">
                <a:latin typeface="Calibri"/>
                <a:cs typeface="Calibri"/>
              </a:rPr>
              <a:t>Italia viene </a:t>
            </a:r>
            <a:r>
              <a:rPr sz="1100" spc="-5" dirty="0">
                <a:latin typeface="Calibri"/>
                <a:cs typeface="Calibri"/>
              </a:rPr>
              <a:t>proposto </a:t>
            </a:r>
            <a:r>
              <a:rPr sz="1100" spc="5" dirty="0">
                <a:latin typeface="Calibri"/>
                <a:cs typeface="Calibri"/>
              </a:rPr>
              <a:t>il </a:t>
            </a:r>
            <a:r>
              <a:rPr sz="1100" spc="-5" dirty="0">
                <a:latin typeface="Calibri"/>
                <a:cs typeface="Calibri"/>
              </a:rPr>
              <a:t>teme "L'alfabeto del Mondo.  </a:t>
            </a:r>
            <a:r>
              <a:rPr sz="1100" dirty="0">
                <a:latin typeface="Calibri"/>
                <a:cs typeface="Calibri"/>
              </a:rPr>
              <a:t>Leggiamo i </a:t>
            </a:r>
            <a:r>
              <a:rPr sz="1100" spc="-5" dirty="0">
                <a:latin typeface="Calibri"/>
                <a:cs typeface="Calibri"/>
              </a:rPr>
              <a:t>segni intorno </a:t>
            </a:r>
            <a:r>
              <a:rPr sz="1100" dirty="0">
                <a:latin typeface="Calibri"/>
                <a:cs typeface="Calibri"/>
              </a:rPr>
              <a:t>a noi e </a:t>
            </a:r>
            <a:r>
              <a:rPr sz="1100" spc="-5" dirty="0">
                <a:latin typeface="Calibri"/>
                <a:cs typeface="Calibri"/>
              </a:rPr>
              <a:t>raccontiamo". </a:t>
            </a:r>
            <a:r>
              <a:rPr sz="1100" dirty="0">
                <a:latin typeface="Calibri"/>
                <a:cs typeface="Calibri"/>
              </a:rPr>
              <a:t>Agli </a:t>
            </a:r>
            <a:r>
              <a:rPr sz="1100" spc="-5" dirty="0">
                <a:latin typeface="Calibri"/>
                <a:cs typeface="Calibri"/>
              </a:rPr>
              <a:t>studenti </a:t>
            </a:r>
            <a:r>
              <a:rPr sz="1100" dirty="0">
                <a:latin typeface="Calibri"/>
                <a:cs typeface="Calibri"/>
              </a:rPr>
              <a:t>tra i 6 ai </a:t>
            </a:r>
            <a:r>
              <a:rPr sz="1100" spc="-5" dirty="0">
                <a:latin typeface="Calibri"/>
                <a:cs typeface="Calibri"/>
              </a:rPr>
              <a:t>13 anni verrà chiesto di </a:t>
            </a:r>
            <a:r>
              <a:rPr sz="1100" dirty="0">
                <a:latin typeface="Calibri"/>
                <a:cs typeface="Calibri"/>
              </a:rPr>
              <a:t>trarre  </a:t>
            </a:r>
            <a:r>
              <a:rPr sz="1100" spc="-5" dirty="0">
                <a:latin typeface="Calibri"/>
                <a:cs typeface="Calibri"/>
              </a:rPr>
              <a:t>ispirazione dalla natura, dall'opera dell'uomo </a:t>
            </a:r>
            <a:r>
              <a:rPr sz="1100" dirty="0">
                <a:latin typeface="Calibri"/>
                <a:cs typeface="Calibri"/>
              </a:rPr>
              <a:t>e </a:t>
            </a:r>
            <a:r>
              <a:rPr sz="1100" spc="-5" dirty="0">
                <a:latin typeface="Calibri"/>
                <a:cs typeface="Calibri"/>
              </a:rPr>
              <a:t>dalle proprie </a:t>
            </a:r>
            <a:r>
              <a:rPr sz="1100" dirty="0">
                <a:latin typeface="Calibri"/>
                <a:cs typeface="Calibri"/>
              </a:rPr>
              <a:t>emozioni, </a:t>
            </a:r>
            <a:r>
              <a:rPr sz="1100" spc="-5" dirty="0">
                <a:latin typeface="Calibri"/>
                <a:cs typeface="Calibri"/>
              </a:rPr>
              <a:t>per imparare </a:t>
            </a:r>
            <a:r>
              <a:rPr sz="1100" dirty="0">
                <a:latin typeface="Calibri"/>
                <a:cs typeface="Calibri"/>
              </a:rPr>
              <a:t>a </a:t>
            </a:r>
            <a:r>
              <a:rPr sz="1100" spc="-5" dirty="0">
                <a:latin typeface="Calibri"/>
                <a:cs typeface="Calibri"/>
              </a:rPr>
              <a:t>riconoscere </a:t>
            </a:r>
            <a:r>
              <a:rPr sz="1100" dirty="0">
                <a:latin typeface="Calibri"/>
                <a:cs typeface="Calibri"/>
              </a:rPr>
              <a:t>e a  leggere i </a:t>
            </a:r>
            <a:r>
              <a:rPr sz="1100" spc="-5" dirty="0">
                <a:latin typeface="Calibri"/>
                <a:cs typeface="Calibri"/>
              </a:rPr>
              <a:t>segni, spostare </a:t>
            </a:r>
            <a:r>
              <a:rPr sz="1100" dirty="0">
                <a:latin typeface="Calibri"/>
                <a:cs typeface="Calibri"/>
              </a:rPr>
              <a:t>il </a:t>
            </a:r>
            <a:r>
              <a:rPr sz="1100" spc="-5" dirty="0">
                <a:latin typeface="Calibri"/>
                <a:cs typeface="Calibri"/>
              </a:rPr>
              <a:t>punto d'osservazione </a:t>
            </a:r>
            <a:r>
              <a:rPr sz="1100" dirty="0">
                <a:latin typeface="Calibri"/>
                <a:cs typeface="Calibri"/>
              </a:rPr>
              <a:t>e </a:t>
            </a:r>
            <a:r>
              <a:rPr sz="1100" spc="-5" dirty="0">
                <a:latin typeface="Calibri"/>
                <a:cs typeface="Calibri"/>
              </a:rPr>
              <a:t>reinterpretare </a:t>
            </a:r>
            <a:r>
              <a:rPr sz="1100" dirty="0">
                <a:latin typeface="Calibri"/>
                <a:cs typeface="Calibri"/>
              </a:rPr>
              <a:t>la </a:t>
            </a:r>
            <a:r>
              <a:rPr sz="1100" spc="-5" dirty="0">
                <a:latin typeface="Calibri"/>
                <a:cs typeface="Calibri"/>
              </a:rPr>
              <a:t>realtà.Il Festival punta </a:t>
            </a:r>
            <a:r>
              <a:rPr sz="1100" dirty="0">
                <a:latin typeface="Calibri"/>
                <a:cs typeface="Calibri"/>
              </a:rPr>
              <a:t>a </a:t>
            </a:r>
            <a:r>
              <a:rPr sz="1100" spc="-5" dirty="0">
                <a:latin typeface="Calibri"/>
                <a:cs typeface="Calibri"/>
              </a:rPr>
              <a:t>creare </a:t>
            </a:r>
            <a:r>
              <a:rPr sz="1100" dirty="0">
                <a:latin typeface="Calibri"/>
                <a:cs typeface="Calibri"/>
              </a:rPr>
              <a:t>dei  percorsi </a:t>
            </a:r>
            <a:r>
              <a:rPr sz="1100" spc="-5" dirty="0">
                <a:latin typeface="Calibri"/>
                <a:cs typeface="Calibri"/>
              </a:rPr>
              <a:t>per stimolare un approccio consapevole, pur rispettando </a:t>
            </a:r>
            <a:r>
              <a:rPr sz="1100" dirty="0">
                <a:latin typeface="Calibri"/>
                <a:cs typeface="Calibri"/>
              </a:rPr>
              <a:t>la </a:t>
            </a:r>
            <a:r>
              <a:rPr sz="1100" spc="-5" dirty="0">
                <a:latin typeface="Calibri"/>
                <a:cs typeface="Calibri"/>
              </a:rPr>
              <a:t>massima libertà espressiva dei bambini  </a:t>
            </a:r>
            <a:r>
              <a:rPr sz="1100" dirty="0">
                <a:latin typeface="Calibri"/>
                <a:cs typeface="Calibri"/>
              </a:rPr>
              <a:t>e dei </a:t>
            </a:r>
            <a:r>
              <a:rPr sz="1100" spc="-5" dirty="0">
                <a:latin typeface="Calibri"/>
                <a:cs typeface="Calibri"/>
              </a:rPr>
              <a:t>ragazzi."Ciò </a:t>
            </a:r>
            <a:r>
              <a:rPr sz="1100" dirty="0">
                <a:latin typeface="Calibri"/>
                <a:cs typeface="Calibri"/>
              </a:rPr>
              <a:t>che ci </a:t>
            </a:r>
            <a:r>
              <a:rPr sz="1100" spc="-5" dirty="0">
                <a:latin typeface="Calibri"/>
                <a:cs typeface="Calibri"/>
              </a:rPr>
              <a:t>spinge </a:t>
            </a:r>
            <a:r>
              <a:rPr sz="1100" dirty="0">
                <a:latin typeface="Calibri"/>
                <a:cs typeface="Calibri"/>
              </a:rPr>
              <a:t>a </a:t>
            </a:r>
            <a:r>
              <a:rPr sz="1100" spc="-5" dirty="0">
                <a:latin typeface="Calibri"/>
                <a:cs typeface="Calibri"/>
              </a:rPr>
              <a:t>lavorare </a:t>
            </a:r>
            <a:r>
              <a:rPr sz="1100" dirty="0">
                <a:latin typeface="Calibri"/>
                <a:cs typeface="Calibri"/>
              </a:rPr>
              <a:t>in </a:t>
            </a:r>
            <a:r>
              <a:rPr sz="1100" spc="-5" dirty="0">
                <a:latin typeface="Calibri"/>
                <a:cs typeface="Calibri"/>
              </a:rPr>
              <a:t>sinergia con scuole, musei </a:t>
            </a:r>
            <a:r>
              <a:rPr sz="1100" dirty="0">
                <a:latin typeface="Calibri"/>
                <a:cs typeface="Calibri"/>
              </a:rPr>
              <a:t>e </a:t>
            </a:r>
            <a:r>
              <a:rPr sz="1100" spc="-5" dirty="0">
                <a:latin typeface="Calibri"/>
                <a:cs typeface="Calibri"/>
              </a:rPr>
              <a:t>biblioteche </a:t>
            </a:r>
            <a:r>
              <a:rPr sz="1100" dirty="0">
                <a:latin typeface="Calibri"/>
                <a:cs typeface="Calibri"/>
              </a:rPr>
              <a:t>è la </a:t>
            </a:r>
            <a:r>
              <a:rPr sz="1100" spc="-5" dirty="0">
                <a:latin typeface="Calibri"/>
                <a:cs typeface="Calibri"/>
              </a:rPr>
              <a:t>comune certezza  </a:t>
            </a:r>
            <a:r>
              <a:rPr sz="1100" dirty="0">
                <a:latin typeface="Calibri"/>
                <a:cs typeface="Calibri"/>
              </a:rPr>
              <a:t>che </a:t>
            </a:r>
            <a:r>
              <a:rPr sz="1100" spc="-5" dirty="0">
                <a:latin typeface="Calibri"/>
                <a:cs typeface="Calibri"/>
              </a:rPr>
              <a:t>solo mettendosi </a:t>
            </a:r>
            <a:r>
              <a:rPr sz="1100" dirty="0">
                <a:latin typeface="Calibri"/>
                <a:cs typeface="Calibri"/>
              </a:rPr>
              <a:t>in </a:t>
            </a:r>
            <a:r>
              <a:rPr sz="1100" spc="-5" dirty="0">
                <a:latin typeface="Calibri"/>
                <a:cs typeface="Calibri"/>
              </a:rPr>
              <a:t>gioco </a:t>
            </a:r>
            <a:r>
              <a:rPr sz="1100" dirty="0">
                <a:latin typeface="Calibri"/>
                <a:cs typeface="Calibri"/>
              </a:rPr>
              <a:t>e </a:t>
            </a:r>
            <a:r>
              <a:rPr sz="1100" spc="-5" dirty="0">
                <a:latin typeface="Calibri"/>
                <a:cs typeface="Calibri"/>
              </a:rPr>
              <a:t>'allenandosi' </a:t>
            </a:r>
            <a:r>
              <a:rPr sz="1100" dirty="0">
                <a:latin typeface="Calibri"/>
                <a:cs typeface="Calibri"/>
              </a:rPr>
              <a:t>a </a:t>
            </a:r>
            <a:r>
              <a:rPr sz="1100" spc="-5" dirty="0">
                <a:latin typeface="Calibri"/>
                <a:cs typeface="Calibri"/>
              </a:rPr>
              <a:t>diventare cittadini attivi, avviene </a:t>
            </a:r>
            <a:r>
              <a:rPr sz="1100" dirty="0">
                <a:latin typeface="Calibri"/>
                <a:cs typeface="Calibri"/>
              </a:rPr>
              <a:t>la </a:t>
            </a:r>
            <a:r>
              <a:rPr sz="1100" spc="-5" dirty="0">
                <a:latin typeface="Calibri"/>
                <a:cs typeface="Calibri"/>
              </a:rPr>
              <a:t>formazione globale della  </a:t>
            </a:r>
            <a:r>
              <a:rPr sz="1100" dirty="0">
                <a:latin typeface="Calibri"/>
                <a:cs typeface="Calibri"/>
              </a:rPr>
              <a:t>persona, in </a:t>
            </a:r>
            <a:r>
              <a:rPr sz="1100" spc="-5" dirty="0">
                <a:latin typeface="Calibri"/>
                <a:cs typeface="Calibri"/>
              </a:rPr>
              <a:t>grado quindi di costruire </a:t>
            </a:r>
            <a:r>
              <a:rPr sz="1100" dirty="0">
                <a:latin typeface="Calibri"/>
                <a:cs typeface="Calibri"/>
              </a:rPr>
              <a:t>il </a:t>
            </a:r>
            <a:r>
              <a:rPr sz="1100" spc="-5" dirty="0">
                <a:latin typeface="Calibri"/>
                <a:cs typeface="Calibri"/>
              </a:rPr>
              <a:t>proprio futuro </a:t>
            </a:r>
            <a:r>
              <a:rPr sz="1100" dirty="0">
                <a:latin typeface="Calibri"/>
                <a:cs typeface="Calibri"/>
              </a:rPr>
              <a:t>e quello </a:t>
            </a:r>
            <a:r>
              <a:rPr sz="1100" spc="-5" dirty="0">
                <a:latin typeface="Calibri"/>
                <a:cs typeface="Calibri"/>
              </a:rPr>
              <a:t>del Paese" ha dichiarato </a:t>
            </a:r>
            <a:r>
              <a:rPr sz="1100" dirty="0">
                <a:latin typeface="Calibri"/>
                <a:cs typeface="Calibri"/>
              </a:rPr>
              <a:t>il Presidente </a:t>
            </a:r>
            <a:r>
              <a:rPr sz="1100" spc="-5" dirty="0">
                <a:latin typeface="Calibri"/>
                <a:cs typeface="Calibri"/>
              </a:rPr>
              <a:t>dell'Abi,  </a:t>
            </a:r>
            <a:r>
              <a:rPr sz="1100" dirty="0">
                <a:latin typeface="Calibri"/>
                <a:cs typeface="Calibri"/>
              </a:rPr>
              <a:t>Antonio </a:t>
            </a:r>
            <a:r>
              <a:rPr sz="1100" spc="-5" dirty="0">
                <a:latin typeface="Calibri"/>
                <a:cs typeface="Calibri"/>
              </a:rPr>
              <a:t>Patuelli ricordando </a:t>
            </a:r>
            <a:r>
              <a:rPr sz="1100" dirty="0">
                <a:latin typeface="Calibri"/>
                <a:cs typeface="Calibri"/>
              </a:rPr>
              <a:t>che lo </a:t>
            </a:r>
            <a:r>
              <a:rPr sz="1100" spc="-5" dirty="0">
                <a:latin typeface="Calibri"/>
                <a:cs typeface="Calibri"/>
              </a:rPr>
              <a:t>sviluppo delle proprie competenze </a:t>
            </a:r>
            <a:r>
              <a:rPr sz="1100" dirty="0">
                <a:latin typeface="Calibri"/>
                <a:cs typeface="Calibri"/>
              </a:rPr>
              <a:t>è </a:t>
            </a:r>
            <a:r>
              <a:rPr sz="1100" spc="-5" dirty="0">
                <a:latin typeface="Calibri"/>
                <a:cs typeface="Calibri"/>
              </a:rPr>
              <a:t>infatti alla base del progresso  economico, della convivenza </a:t>
            </a:r>
            <a:r>
              <a:rPr sz="1100" dirty="0">
                <a:latin typeface="Calibri"/>
                <a:cs typeface="Calibri"/>
              </a:rPr>
              <a:t>civile e </a:t>
            </a:r>
            <a:r>
              <a:rPr sz="1100" spc="-5" dirty="0">
                <a:latin typeface="Calibri"/>
                <a:cs typeface="Calibri"/>
              </a:rPr>
              <a:t>della partecipazione </a:t>
            </a:r>
            <a:r>
              <a:rPr sz="1100" dirty="0">
                <a:latin typeface="Calibri"/>
                <a:cs typeface="Calibri"/>
              </a:rPr>
              <a:t>alla vita</a:t>
            </a:r>
            <a:r>
              <a:rPr sz="1100" spc="-30" dirty="0">
                <a:latin typeface="Calibri"/>
                <a:cs typeface="Calibri"/>
              </a:rPr>
              <a:t> </a:t>
            </a:r>
            <a:r>
              <a:rPr sz="1100" spc="-5" dirty="0">
                <a:latin typeface="Calibri"/>
                <a:cs typeface="Calibri"/>
              </a:rPr>
              <a:t>democratica.</a:t>
            </a:r>
            <a:endParaRPr sz="1100">
              <a:latin typeface="Calibri"/>
              <a:cs typeface="Calibri"/>
            </a:endParaRP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Artnoise.it</a:t>
            </a:r>
            <a:endParaRPr sz="1600">
              <a:latin typeface="Arial"/>
              <a:cs typeface="Arial"/>
            </a:endParaRPr>
          </a:p>
          <a:p>
            <a:pPr marL="12700">
              <a:lnSpc>
                <a:spcPts val="1880"/>
              </a:lnSpc>
            </a:pPr>
            <a:r>
              <a:rPr sz="1600" b="1" spc="-5" dirty="0">
                <a:latin typeface="Arial"/>
                <a:cs typeface="Arial"/>
              </a:rPr>
              <a:t>12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90575" y="3609974"/>
            <a:ext cx="5705475" cy="30194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81175" y="2219324"/>
            <a:ext cx="3381375" cy="66675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2000" y="7038975"/>
            <a:ext cx="1628775" cy="230505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706627" y="6891908"/>
            <a:ext cx="6130925" cy="3025140"/>
          </a:xfrm>
          <a:prstGeom prst="rect">
            <a:avLst/>
          </a:prstGeom>
        </p:spPr>
        <p:txBody>
          <a:bodyPr vert="horz" wrap="square" lIns="0" tIns="12065" rIns="0" bIns="0" rtlCol="0">
            <a:spAutoFit/>
          </a:bodyPr>
          <a:lstStyle/>
          <a:p>
            <a:pPr marL="1789430" marR="5080">
              <a:lnSpc>
                <a:spcPct val="145900"/>
              </a:lnSpc>
              <a:spcBef>
                <a:spcPts val="95"/>
              </a:spcBef>
            </a:pPr>
            <a:r>
              <a:rPr sz="900" dirty="0">
                <a:solidFill>
                  <a:srgbClr val="444444"/>
                </a:solidFill>
                <a:latin typeface="Arial"/>
                <a:cs typeface="Arial"/>
              </a:rPr>
              <a:t>Il </a:t>
            </a:r>
            <a:r>
              <a:rPr sz="900" spc="-10" dirty="0">
                <a:solidFill>
                  <a:srgbClr val="444444"/>
                </a:solidFill>
                <a:latin typeface="Arial"/>
                <a:cs typeface="Arial"/>
              </a:rPr>
              <a:t>MADRE </a:t>
            </a:r>
            <a:r>
              <a:rPr sz="900" dirty="0">
                <a:solidFill>
                  <a:srgbClr val="444444"/>
                </a:solidFill>
                <a:latin typeface="Arial"/>
                <a:cs typeface="Arial"/>
              </a:rPr>
              <a:t>ospiterà </a:t>
            </a:r>
            <a:r>
              <a:rPr sz="900" spc="-5" dirty="0">
                <a:solidFill>
                  <a:srgbClr val="444444"/>
                </a:solidFill>
                <a:latin typeface="Arial"/>
                <a:cs typeface="Arial"/>
              </a:rPr>
              <a:t>il grande evento di apertura della seconda edizione del Festival  della Cultura Creativa </a:t>
            </a:r>
            <a:r>
              <a:rPr sz="900" dirty="0">
                <a:solidFill>
                  <a:srgbClr val="444444"/>
                </a:solidFill>
                <a:latin typeface="Arial"/>
                <a:cs typeface="Arial"/>
              </a:rPr>
              <a:t>(16-22 </a:t>
            </a:r>
            <a:r>
              <a:rPr sz="900" spc="-5" dirty="0">
                <a:solidFill>
                  <a:srgbClr val="444444"/>
                </a:solidFill>
                <a:latin typeface="Arial"/>
                <a:cs typeface="Arial"/>
              </a:rPr>
              <a:t>marzo), ideato dall’ABI-Associazione Bancaria Italiana,  </a:t>
            </a:r>
            <a:r>
              <a:rPr sz="900" dirty="0">
                <a:solidFill>
                  <a:srgbClr val="444444"/>
                </a:solidFill>
                <a:latin typeface="Arial"/>
                <a:cs typeface="Arial"/>
              </a:rPr>
              <a:t>con </a:t>
            </a:r>
            <a:r>
              <a:rPr sz="900" spc="-5" dirty="0">
                <a:solidFill>
                  <a:srgbClr val="444444"/>
                </a:solidFill>
                <a:latin typeface="Arial"/>
                <a:cs typeface="Arial"/>
              </a:rPr>
              <a:t>l’intento </a:t>
            </a:r>
            <a:r>
              <a:rPr sz="900" dirty="0">
                <a:solidFill>
                  <a:srgbClr val="444444"/>
                </a:solidFill>
                <a:latin typeface="Arial"/>
                <a:cs typeface="Arial"/>
              </a:rPr>
              <a:t>di </a:t>
            </a:r>
            <a:r>
              <a:rPr sz="900" spc="-5" dirty="0">
                <a:solidFill>
                  <a:srgbClr val="444444"/>
                </a:solidFill>
                <a:latin typeface="Arial"/>
                <a:cs typeface="Arial"/>
              </a:rPr>
              <a:t>avvicinare, </a:t>
            </a:r>
            <a:r>
              <a:rPr sz="900" dirty="0">
                <a:solidFill>
                  <a:srgbClr val="444444"/>
                </a:solidFill>
                <a:latin typeface="Arial"/>
                <a:cs typeface="Arial"/>
              </a:rPr>
              <a:t>su </a:t>
            </a:r>
            <a:r>
              <a:rPr sz="900" spc="-5" dirty="0">
                <a:solidFill>
                  <a:srgbClr val="444444"/>
                </a:solidFill>
                <a:latin typeface="Arial"/>
                <a:cs typeface="Arial"/>
              </a:rPr>
              <a:t>tutto il territorio italiano, </a:t>
            </a:r>
            <a:r>
              <a:rPr sz="900" dirty="0">
                <a:solidFill>
                  <a:srgbClr val="444444"/>
                </a:solidFill>
                <a:latin typeface="Arial"/>
                <a:cs typeface="Arial"/>
              </a:rPr>
              <a:t>i </a:t>
            </a:r>
            <a:r>
              <a:rPr sz="900" spc="-5" dirty="0">
                <a:solidFill>
                  <a:srgbClr val="444444"/>
                </a:solidFill>
                <a:latin typeface="Arial"/>
                <a:cs typeface="Arial"/>
              </a:rPr>
              <a:t>bambini </a:t>
            </a:r>
            <a:r>
              <a:rPr sz="900" dirty="0">
                <a:solidFill>
                  <a:srgbClr val="444444"/>
                </a:solidFill>
                <a:latin typeface="Arial"/>
                <a:cs typeface="Arial"/>
              </a:rPr>
              <a:t>e i </a:t>
            </a:r>
            <a:r>
              <a:rPr sz="900" spc="-5" dirty="0">
                <a:solidFill>
                  <a:srgbClr val="444444"/>
                </a:solidFill>
                <a:latin typeface="Arial"/>
                <a:cs typeface="Arial"/>
              </a:rPr>
              <a:t>ragazzi </a:t>
            </a:r>
            <a:r>
              <a:rPr sz="900" spc="10" dirty="0">
                <a:solidFill>
                  <a:srgbClr val="444444"/>
                </a:solidFill>
                <a:latin typeface="Arial"/>
                <a:cs typeface="Arial"/>
              </a:rPr>
              <a:t>alla </a:t>
            </a:r>
            <a:r>
              <a:rPr sz="900" spc="-5" dirty="0">
                <a:solidFill>
                  <a:srgbClr val="444444"/>
                </a:solidFill>
                <a:latin typeface="Arial"/>
                <a:cs typeface="Arial"/>
              </a:rPr>
              <a:t>cultura  e di stimolarne la creatività. </a:t>
            </a:r>
            <a:r>
              <a:rPr sz="900" dirty="0">
                <a:solidFill>
                  <a:srgbClr val="444444"/>
                </a:solidFill>
                <a:latin typeface="Arial"/>
                <a:cs typeface="Arial"/>
              </a:rPr>
              <a:t>In </a:t>
            </a:r>
            <a:r>
              <a:rPr sz="900" spc="-5" dirty="0">
                <a:solidFill>
                  <a:srgbClr val="444444"/>
                </a:solidFill>
                <a:latin typeface="Arial"/>
                <a:cs typeface="Arial"/>
              </a:rPr>
              <a:t>linea con </a:t>
            </a:r>
            <a:r>
              <a:rPr sz="900" spc="-10" dirty="0">
                <a:solidFill>
                  <a:srgbClr val="444444"/>
                </a:solidFill>
                <a:latin typeface="Arial"/>
                <a:cs typeface="Arial"/>
              </a:rPr>
              <a:t>il </a:t>
            </a:r>
            <a:r>
              <a:rPr sz="900" spc="-5" dirty="0">
                <a:solidFill>
                  <a:srgbClr val="444444"/>
                </a:solidFill>
                <a:latin typeface="Arial"/>
                <a:cs typeface="Arial"/>
              </a:rPr>
              <a:t>tema 2015 del Festival (Alfabeto del  mondo), i giovani del territorio campano saranno invitati, dalle ore 10.00, nel primo  cortile del MADRE, </a:t>
            </a:r>
            <a:r>
              <a:rPr sz="900" dirty="0">
                <a:solidFill>
                  <a:srgbClr val="444444"/>
                </a:solidFill>
                <a:latin typeface="Arial"/>
                <a:cs typeface="Arial"/>
              </a:rPr>
              <a:t>a </a:t>
            </a:r>
            <a:r>
              <a:rPr sz="900" spc="-5" dirty="0">
                <a:solidFill>
                  <a:srgbClr val="444444"/>
                </a:solidFill>
                <a:latin typeface="Arial"/>
                <a:cs typeface="Arial"/>
              </a:rPr>
              <a:t>Creare mondi, una </a:t>
            </a:r>
            <a:r>
              <a:rPr sz="900" dirty="0">
                <a:solidFill>
                  <a:srgbClr val="444444"/>
                </a:solidFill>
                <a:latin typeface="Arial"/>
                <a:cs typeface="Arial"/>
              </a:rPr>
              <a:t>serie </a:t>
            </a:r>
            <a:r>
              <a:rPr sz="900" spc="-5" dirty="0">
                <a:solidFill>
                  <a:srgbClr val="444444"/>
                </a:solidFill>
                <a:latin typeface="Arial"/>
                <a:cs typeface="Arial"/>
              </a:rPr>
              <a:t>d’interventi </a:t>
            </a:r>
            <a:r>
              <a:rPr sz="900" dirty="0">
                <a:solidFill>
                  <a:srgbClr val="444444"/>
                </a:solidFill>
                <a:latin typeface="Arial"/>
                <a:cs typeface="Arial"/>
              </a:rPr>
              <a:t>e </a:t>
            </a:r>
            <a:r>
              <a:rPr sz="900" spc="-5" dirty="0">
                <a:solidFill>
                  <a:srgbClr val="444444"/>
                </a:solidFill>
                <a:latin typeface="Arial"/>
                <a:cs typeface="Arial"/>
              </a:rPr>
              <a:t>azioni </a:t>
            </a:r>
            <a:r>
              <a:rPr sz="900" dirty="0">
                <a:solidFill>
                  <a:srgbClr val="444444"/>
                </a:solidFill>
                <a:latin typeface="Arial"/>
                <a:cs typeface="Arial"/>
              </a:rPr>
              <a:t>didattiche </a:t>
            </a:r>
            <a:r>
              <a:rPr sz="900" spc="-5" dirty="0">
                <a:solidFill>
                  <a:srgbClr val="444444"/>
                </a:solidFill>
                <a:latin typeface="Arial"/>
                <a:cs typeface="Arial"/>
              </a:rPr>
              <a:t>proposte  a partire dalla struttura fantasmagorica della Pallamondo. Sulle gigantesche  Pallemondo </a:t>
            </a:r>
            <a:r>
              <a:rPr sz="900" dirty="0">
                <a:solidFill>
                  <a:srgbClr val="444444"/>
                </a:solidFill>
                <a:latin typeface="Arial"/>
                <a:cs typeface="Arial"/>
              </a:rPr>
              <a:t>– </a:t>
            </a:r>
            <a:r>
              <a:rPr sz="900" spc="-5" dirty="0">
                <a:solidFill>
                  <a:srgbClr val="444444"/>
                </a:solidFill>
                <a:latin typeface="Arial"/>
                <a:cs typeface="Arial"/>
              </a:rPr>
              <a:t>mondi </a:t>
            </a:r>
            <a:r>
              <a:rPr sz="900" dirty="0">
                <a:solidFill>
                  <a:srgbClr val="444444"/>
                </a:solidFill>
                <a:latin typeface="Arial"/>
                <a:cs typeface="Arial"/>
              </a:rPr>
              <a:t>che </a:t>
            </a:r>
            <a:r>
              <a:rPr sz="900" spc="-5" dirty="0">
                <a:solidFill>
                  <a:srgbClr val="444444"/>
                </a:solidFill>
                <a:latin typeface="Arial"/>
                <a:cs typeface="Arial"/>
              </a:rPr>
              <a:t>prenderanno forma attraverso </a:t>
            </a:r>
            <a:r>
              <a:rPr sz="900" spc="-10" dirty="0">
                <a:solidFill>
                  <a:srgbClr val="444444"/>
                </a:solidFill>
                <a:latin typeface="Arial"/>
                <a:cs typeface="Arial"/>
              </a:rPr>
              <a:t>le </a:t>
            </a:r>
            <a:r>
              <a:rPr sz="900" spc="-5" dirty="0">
                <a:solidFill>
                  <a:srgbClr val="444444"/>
                </a:solidFill>
                <a:latin typeface="Arial"/>
                <a:cs typeface="Arial"/>
              </a:rPr>
              <a:t>parole, ispirati alla  Houseball degli storici esponenti della Pop </a:t>
            </a:r>
            <a:r>
              <a:rPr sz="900" dirty="0">
                <a:solidFill>
                  <a:srgbClr val="444444"/>
                </a:solidFill>
                <a:latin typeface="Arial"/>
                <a:cs typeface="Arial"/>
              </a:rPr>
              <a:t>Art </a:t>
            </a:r>
            <a:r>
              <a:rPr sz="900" spc="-5" dirty="0">
                <a:solidFill>
                  <a:srgbClr val="444444"/>
                </a:solidFill>
                <a:latin typeface="Arial"/>
                <a:cs typeface="Arial"/>
              </a:rPr>
              <a:t>Claes Oldenburg e Coosje van  Bruggen </a:t>
            </a:r>
            <a:r>
              <a:rPr sz="900" dirty="0">
                <a:solidFill>
                  <a:srgbClr val="444444"/>
                </a:solidFill>
                <a:latin typeface="Arial"/>
                <a:cs typeface="Arial"/>
              </a:rPr>
              <a:t>– </a:t>
            </a:r>
            <a:r>
              <a:rPr sz="900" spc="-5" dirty="0">
                <a:solidFill>
                  <a:srgbClr val="444444"/>
                </a:solidFill>
                <a:latin typeface="Arial"/>
                <a:cs typeface="Arial"/>
              </a:rPr>
              <a:t>confluiranno alfabeti differenti, espressione di lingue e comunità diverse,  insieme al segno-simbolo del Terzo </a:t>
            </a:r>
            <a:r>
              <a:rPr sz="900" dirty="0">
                <a:solidFill>
                  <a:srgbClr val="444444"/>
                </a:solidFill>
                <a:latin typeface="Arial"/>
                <a:cs typeface="Arial"/>
              </a:rPr>
              <a:t>Paradiso </a:t>
            </a:r>
            <a:r>
              <a:rPr sz="900" spc="-5" dirty="0">
                <a:solidFill>
                  <a:srgbClr val="444444"/>
                </a:solidFill>
                <a:latin typeface="Arial"/>
                <a:cs typeface="Arial"/>
              </a:rPr>
              <a:t>di Michelangelo Pistoletto. Inoltre, </a:t>
            </a:r>
            <a:r>
              <a:rPr sz="900" spc="-10" dirty="0">
                <a:solidFill>
                  <a:srgbClr val="444444"/>
                </a:solidFill>
                <a:latin typeface="Arial"/>
                <a:cs typeface="Arial"/>
              </a:rPr>
              <a:t>in </a:t>
            </a:r>
            <a:r>
              <a:rPr sz="900" spc="-5" dirty="0">
                <a:solidFill>
                  <a:srgbClr val="444444"/>
                </a:solidFill>
                <a:latin typeface="Arial"/>
                <a:cs typeface="Arial"/>
              </a:rPr>
              <a:t>un  ideale collegamento con opere esposte al </a:t>
            </a:r>
            <a:r>
              <a:rPr sz="900" dirty="0">
                <a:solidFill>
                  <a:srgbClr val="444444"/>
                </a:solidFill>
                <a:latin typeface="Arial"/>
                <a:cs typeface="Arial"/>
              </a:rPr>
              <a:t>museo, </a:t>
            </a:r>
            <a:r>
              <a:rPr sz="900" spc="-5" dirty="0">
                <a:solidFill>
                  <a:srgbClr val="444444"/>
                </a:solidFill>
                <a:latin typeface="Arial"/>
                <a:cs typeface="Arial"/>
              </a:rPr>
              <a:t>alcune Pallemondo</a:t>
            </a:r>
            <a:r>
              <a:rPr sz="900" spc="20" dirty="0">
                <a:solidFill>
                  <a:srgbClr val="444444"/>
                </a:solidFill>
                <a:latin typeface="Arial"/>
                <a:cs typeface="Arial"/>
              </a:rPr>
              <a:t> </a:t>
            </a:r>
            <a:r>
              <a:rPr sz="900" spc="-5" dirty="0">
                <a:solidFill>
                  <a:srgbClr val="444444"/>
                </a:solidFill>
                <a:latin typeface="Arial"/>
                <a:cs typeface="Arial"/>
              </a:rPr>
              <a:t>saranno</a:t>
            </a:r>
            <a:endParaRPr sz="900">
              <a:latin typeface="Arial"/>
              <a:cs typeface="Arial"/>
            </a:endParaRPr>
          </a:p>
          <a:p>
            <a:pPr marL="12700">
              <a:lnSpc>
                <a:spcPct val="100000"/>
              </a:lnSpc>
              <a:spcBef>
                <a:spcPts val="490"/>
              </a:spcBef>
            </a:pPr>
            <a:r>
              <a:rPr sz="900" spc="-5" dirty="0">
                <a:solidFill>
                  <a:srgbClr val="444444"/>
                </a:solidFill>
                <a:latin typeface="Arial"/>
                <a:cs typeface="Arial"/>
              </a:rPr>
              <a:t>rivestite con materiali di diverso tipo, in riferimento alle pratiche di tessitura, rete,</a:t>
            </a:r>
            <a:r>
              <a:rPr sz="900" spc="55" dirty="0">
                <a:solidFill>
                  <a:srgbClr val="444444"/>
                </a:solidFill>
                <a:latin typeface="Arial"/>
                <a:cs typeface="Arial"/>
              </a:rPr>
              <a:t> </a:t>
            </a:r>
            <a:r>
              <a:rPr sz="900" spc="-5" dirty="0">
                <a:solidFill>
                  <a:srgbClr val="444444"/>
                </a:solidFill>
                <a:latin typeface="Arial"/>
                <a:cs typeface="Arial"/>
              </a:rPr>
              <a:t>intreccio.</a:t>
            </a:r>
            <a:endParaRPr sz="900">
              <a:latin typeface="Arial"/>
              <a:cs typeface="Arial"/>
            </a:endParaRPr>
          </a:p>
          <a:p>
            <a:pPr marL="12700" marR="239395">
              <a:lnSpc>
                <a:spcPct val="145600"/>
              </a:lnSpc>
            </a:pPr>
            <a:r>
              <a:rPr sz="900" dirty="0">
                <a:solidFill>
                  <a:srgbClr val="444444"/>
                </a:solidFill>
                <a:latin typeface="Arial"/>
                <a:cs typeface="Arial"/>
              </a:rPr>
              <a:t>Saranno </a:t>
            </a:r>
            <a:r>
              <a:rPr sz="900" spc="-5" dirty="0">
                <a:solidFill>
                  <a:srgbClr val="444444"/>
                </a:solidFill>
                <a:latin typeface="Arial"/>
                <a:cs typeface="Arial"/>
              </a:rPr>
              <a:t>costruite, </a:t>
            </a:r>
            <a:r>
              <a:rPr sz="900" dirty="0">
                <a:solidFill>
                  <a:srgbClr val="444444"/>
                </a:solidFill>
                <a:latin typeface="Arial"/>
                <a:cs typeface="Arial"/>
              </a:rPr>
              <a:t>così, 9 </a:t>
            </a:r>
            <a:r>
              <a:rPr sz="900" spc="-5" dirty="0">
                <a:solidFill>
                  <a:srgbClr val="444444"/>
                </a:solidFill>
                <a:latin typeface="Arial"/>
                <a:cs typeface="Arial"/>
              </a:rPr>
              <a:t>Pallemondo, allestite </a:t>
            </a:r>
            <a:r>
              <a:rPr sz="900" dirty="0">
                <a:solidFill>
                  <a:srgbClr val="444444"/>
                </a:solidFill>
                <a:latin typeface="Arial"/>
                <a:cs typeface="Arial"/>
              </a:rPr>
              <a:t>e </a:t>
            </a:r>
            <a:r>
              <a:rPr sz="900" spc="-5" dirty="0">
                <a:solidFill>
                  <a:srgbClr val="444444"/>
                </a:solidFill>
                <a:latin typeface="Arial"/>
                <a:cs typeface="Arial"/>
              </a:rPr>
              <a:t>movimentate infine </a:t>
            </a:r>
            <a:r>
              <a:rPr sz="900" dirty="0">
                <a:solidFill>
                  <a:srgbClr val="444444"/>
                </a:solidFill>
                <a:latin typeface="Arial"/>
                <a:cs typeface="Arial"/>
              </a:rPr>
              <a:t>in </a:t>
            </a:r>
            <a:r>
              <a:rPr sz="900" spc="-5" dirty="0">
                <a:solidFill>
                  <a:srgbClr val="444444"/>
                </a:solidFill>
                <a:latin typeface="Arial"/>
                <a:cs typeface="Arial"/>
              </a:rPr>
              <a:t>forma </a:t>
            </a:r>
            <a:r>
              <a:rPr sz="900" dirty="0">
                <a:solidFill>
                  <a:srgbClr val="444444"/>
                </a:solidFill>
                <a:latin typeface="Arial"/>
                <a:cs typeface="Arial"/>
              </a:rPr>
              <a:t>di </a:t>
            </a:r>
            <a:r>
              <a:rPr sz="900" spc="-5" dirty="0">
                <a:solidFill>
                  <a:srgbClr val="444444"/>
                </a:solidFill>
                <a:latin typeface="Arial"/>
                <a:cs typeface="Arial"/>
              </a:rPr>
              <a:t>Terzo Paradiso. Quest’operazione  collettiva, che culminerà con </a:t>
            </a:r>
            <a:r>
              <a:rPr sz="900" spc="-10" dirty="0">
                <a:solidFill>
                  <a:srgbClr val="444444"/>
                </a:solidFill>
                <a:latin typeface="Arial"/>
                <a:cs typeface="Arial"/>
              </a:rPr>
              <a:t>un </a:t>
            </a:r>
            <a:r>
              <a:rPr sz="900" spc="-5" dirty="0">
                <a:solidFill>
                  <a:srgbClr val="444444"/>
                </a:solidFill>
                <a:latin typeface="Arial"/>
                <a:cs typeface="Arial"/>
              </a:rPr>
              <a:t>incontro pubblico </a:t>
            </a:r>
            <a:r>
              <a:rPr sz="900" dirty="0">
                <a:solidFill>
                  <a:srgbClr val="444444"/>
                </a:solidFill>
                <a:latin typeface="Arial"/>
                <a:cs typeface="Arial"/>
              </a:rPr>
              <a:t>fra </a:t>
            </a:r>
            <a:r>
              <a:rPr sz="900" spc="-5" dirty="0">
                <a:solidFill>
                  <a:srgbClr val="444444"/>
                </a:solidFill>
                <a:latin typeface="Arial"/>
                <a:cs typeface="Arial"/>
              </a:rPr>
              <a:t>operatori didattici e pubblico (ore 15.00, Sala delle Colonne),</a:t>
            </a:r>
            <a:r>
              <a:rPr sz="900" spc="235" dirty="0">
                <a:solidFill>
                  <a:srgbClr val="444444"/>
                </a:solidFill>
                <a:latin typeface="Arial"/>
                <a:cs typeface="Arial"/>
              </a:rPr>
              <a:t> </a:t>
            </a:r>
            <a:r>
              <a:rPr sz="900" dirty="0">
                <a:solidFill>
                  <a:srgbClr val="444444"/>
                </a:solidFill>
                <a:latin typeface="Arial"/>
                <a:cs typeface="Arial"/>
              </a:rPr>
              <a:t>si</a:t>
            </a:r>
            <a:endParaRPr sz="900">
              <a:latin typeface="Arial"/>
              <a:cs typeface="Arial"/>
            </a:endParaRP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Artnoise.it</a:t>
            </a:r>
            <a:endParaRPr sz="1600">
              <a:latin typeface="Arial"/>
              <a:cs typeface="Arial"/>
            </a:endParaRPr>
          </a:p>
          <a:p>
            <a:pPr marL="12700">
              <a:lnSpc>
                <a:spcPts val="1880"/>
              </a:lnSpc>
            </a:pPr>
            <a:r>
              <a:rPr sz="1600" b="1" spc="-5" dirty="0">
                <a:latin typeface="Arial"/>
                <a:cs typeface="Arial"/>
              </a:rPr>
              <a:t>12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05914"/>
            <a:ext cx="6036310" cy="2359025"/>
          </a:xfrm>
          <a:prstGeom prst="rect">
            <a:avLst/>
          </a:prstGeom>
        </p:spPr>
        <p:txBody>
          <a:bodyPr vert="horz" wrap="square" lIns="0" tIns="12700" rIns="0" bIns="0" rtlCol="0">
            <a:spAutoFit/>
          </a:bodyPr>
          <a:lstStyle/>
          <a:p>
            <a:pPr marL="12700" marR="10160">
              <a:lnSpc>
                <a:spcPct val="145600"/>
              </a:lnSpc>
              <a:spcBef>
                <a:spcPts val="100"/>
              </a:spcBef>
            </a:pPr>
            <a:r>
              <a:rPr sz="900" spc="-5" dirty="0">
                <a:solidFill>
                  <a:srgbClr val="444444"/>
                </a:solidFill>
                <a:latin typeface="Arial"/>
                <a:cs typeface="Arial"/>
              </a:rPr>
              <a:t>fonda sulla metodologia partecipativa </a:t>
            </a:r>
            <a:r>
              <a:rPr sz="900" dirty="0">
                <a:solidFill>
                  <a:srgbClr val="444444"/>
                </a:solidFill>
                <a:latin typeface="Arial"/>
                <a:cs typeface="Arial"/>
              </a:rPr>
              <a:t>che </a:t>
            </a:r>
            <a:r>
              <a:rPr sz="900" spc="-5" dirty="0">
                <a:solidFill>
                  <a:srgbClr val="444444"/>
                </a:solidFill>
                <a:latin typeface="Arial"/>
                <a:cs typeface="Arial"/>
              </a:rPr>
              <a:t>anima le attività del Dipartimento Educazione del Castello </a:t>
            </a:r>
            <a:r>
              <a:rPr sz="900" spc="-10" dirty="0">
                <a:solidFill>
                  <a:srgbClr val="444444"/>
                </a:solidFill>
                <a:latin typeface="Arial"/>
                <a:cs typeface="Arial"/>
              </a:rPr>
              <a:t>di </a:t>
            </a:r>
            <a:r>
              <a:rPr sz="900" spc="-5" dirty="0">
                <a:solidFill>
                  <a:srgbClr val="444444"/>
                </a:solidFill>
                <a:latin typeface="Arial"/>
                <a:cs typeface="Arial"/>
              </a:rPr>
              <a:t>Rivoli, come dei  Servizi Educativi del MADRE, in cui </a:t>
            </a:r>
            <a:r>
              <a:rPr sz="900" dirty="0">
                <a:solidFill>
                  <a:srgbClr val="444444"/>
                </a:solidFill>
                <a:latin typeface="Arial"/>
                <a:cs typeface="Arial"/>
              </a:rPr>
              <a:t>il </a:t>
            </a:r>
            <a:r>
              <a:rPr sz="900" spc="-5" dirty="0">
                <a:solidFill>
                  <a:srgbClr val="444444"/>
                </a:solidFill>
                <a:latin typeface="Arial"/>
                <a:cs typeface="Arial"/>
              </a:rPr>
              <a:t>pubblico diventa </a:t>
            </a:r>
            <a:r>
              <a:rPr sz="900" dirty="0">
                <a:solidFill>
                  <a:srgbClr val="444444"/>
                </a:solidFill>
                <a:latin typeface="Arial"/>
                <a:cs typeface="Arial"/>
              </a:rPr>
              <a:t>il </a:t>
            </a:r>
            <a:r>
              <a:rPr sz="900" spc="-10" dirty="0">
                <a:solidFill>
                  <a:srgbClr val="444444"/>
                </a:solidFill>
                <a:latin typeface="Arial"/>
                <a:cs typeface="Arial"/>
              </a:rPr>
              <a:t>vero</a:t>
            </a:r>
            <a:r>
              <a:rPr sz="900" spc="5" dirty="0">
                <a:solidFill>
                  <a:srgbClr val="444444"/>
                </a:solidFill>
                <a:latin typeface="Arial"/>
                <a:cs typeface="Arial"/>
              </a:rPr>
              <a:t> </a:t>
            </a:r>
            <a:r>
              <a:rPr sz="900" dirty="0">
                <a:solidFill>
                  <a:srgbClr val="444444"/>
                </a:solidFill>
                <a:latin typeface="Arial"/>
                <a:cs typeface="Arial"/>
              </a:rPr>
              <a:t>protagonista.</a:t>
            </a:r>
            <a:endParaRPr sz="900">
              <a:latin typeface="Arial"/>
              <a:cs typeface="Arial"/>
            </a:endParaRPr>
          </a:p>
          <a:p>
            <a:pPr marL="12700" marR="5080">
              <a:lnSpc>
                <a:spcPct val="145600"/>
              </a:lnSpc>
            </a:pPr>
            <a:r>
              <a:rPr sz="900" spc="-5" dirty="0">
                <a:solidFill>
                  <a:srgbClr val="444444"/>
                </a:solidFill>
                <a:latin typeface="Arial"/>
                <a:cs typeface="Arial"/>
              </a:rPr>
              <a:t>Evento a </a:t>
            </a:r>
            <a:r>
              <a:rPr sz="900" dirty="0">
                <a:solidFill>
                  <a:srgbClr val="444444"/>
                </a:solidFill>
                <a:latin typeface="Arial"/>
                <a:cs typeface="Arial"/>
              </a:rPr>
              <a:t>cura </a:t>
            </a:r>
            <a:r>
              <a:rPr sz="900" spc="-5" dirty="0">
                <a:solidFill>
                  <a:srgbClr val="444444"/>
                </a:solidFill>
                <a:latin typeface="Arial"/>
                <a:cs typeface="Arial"/>
              </a:rPr>
              <a:t>del Dipartimento Educazione del Castello di Rivoli </a:t>
            </a:r>
            <a:r>
              <a:rPr sz="900" spc="-10" dirty="0">
                <a:solidFill>
                  <a:srgbClr val="444444"/>
                </a:solidFill>
                <a:latin typeface="Arial"/>
                <a:cs typeface="Arial"/>
              </a:rPr>
              <a:t>in </a:t>
            </a:r>
            <a:r>
              <a:rPr sz="900" spc="-5" dirty="0">
                <a:solidFill>
                  <a:srgbClr val="444444"/>
                </a:solidFill>
                <a:latin typeface="Arial"/>
                <a:cs typeface="Arial"/>
              </a:rPr>
              <a:t>collaborazione </a:t>
            </a:r>
            <a:r>
              <a:rPr sz="900" dirty="0">
                <a:solidFill>
                  <a:srgbClr val="444444"/>
                </a:solidFill>
                <a:latin typeface="Arial"/>
                <a:cs typeface="Arial"/>
              </a:rPr>
              <a:t>con </a:t>
            </a:r>
            <a:r>
              <a:rPr sz="900" spc="-5" dirty="0">
                <a:solidFill>
                  <a:srgbClr val="444444"/>
                </a:solidFill>
                <a:latin typeface="Arial"/>
                <a:cs typeface="Arial"/>
              </a:rPr>
              <a:t>i Servizi Educativi del </a:t>
            </a:r>
            <a:r>
              <a:rPr sz="900" spc="-10" dirty="0">
                <a:solidFill>
                  <a:srgbClr val="444444"/>
                </a:solidFill>
                <a:latin typeface="Arial"/>
                <a:cs typeface="Arial"/>
              </a:rPr>
              <a:t>MADRE </a:t>
            </a:r>
            <a:r>
              <a:rPr sz="900" spc="-5" dirty="0">
                <a:solidFill>
                  <a:srgbClr val="444444"/>
                </a:solidFill>
                <a:latin typeface="Arial"/>
                <a:cs typeface="Arial"/>
              </a:rPr>
              <a:t>e  la Cittadellarte-Fondazione Pistoletto di</a:t>
            </a:r>
            <a:r>
              <a:rPr sz="900" spc="5" dirty="0">
                <a:solidFill>
                  <a:srgbClr val="444444"/>
                </a:solidFill>
                <a:latin typeface="Arial"/>
                <a:cs typeface="Arial"/>
              </a:rPr>
              <a:t> </a:t>
            </a:r>
            <a:r>
              <a:rPr sz="900" spc="-5" dirty="0">
                <a:solidFill>
                  <a:srgbClr val="444444"/>
                </a:solidFill>
                <a:latin typeface="Arial"/>
                <a:cs typeface="Arial"/>
              </a:rPr>
              <a:t>Biella.</a:t>
            </a:r>
            <a:endParaRPr sz="900">
              <a:latin typeface="Arial"/>
              <a:cs typeface="Arial"/>
            </a:endParaRPr>
          </a:p>
          <a:p>
            <a:pPr>
              <a:lnSpc>
                <a:spcPct val="100000"/>
              </a:lnSpc>
            </a:pPr>
            <a:endParaRPr sz="1000">
              <a:latin typeface="Times New Roman"/>
              <a:cs typeface="Times New Roman"/>
            </a:endParaRPr>
          </a:p>
          <a:p>
            <a:pPr>
              <a:lnSpc>
                <a:spcPct val="100000"/>
              </a:lnSpc>
              <a:spcBef>
                <a:spcPts val="15"/>
              </a:spcBef>
            </a:pPr>
            <a:endParaRPr sz="1250">
              <a:latin typeface="Times New Roman"/>
              <a:cs typeface="Times New Roman"/>
            </a:endParaRPr>
          </a:p>
          <a:p>
            <a:pPr marL="12700">
              <a:lnSpc>
                <a:spcPct val="100000"/>
              </a:lnSpc>
            </a:pPr>
            <a:r>
              <a:rPr sz="900" spc="-5" dirty="0">
                <a:solidFill>
                  <a:srgbClr val="444444"/>
                </a:solidFill>
                <a:latin typeface="Arial"/>
                <a:cs typeface="Arial"/>
              </a:rPr>
              <a:t>Partecipazione gratuita.</a:t>
            </a:r>
            <a:endParaRPr sz="900">
              <a:latin typeface="Arial"/>
              <a:cs typeface="Arial"/>
            </a:endParaRPr>
          </a:p>
          <a:p>
            <a:pPr marL="12700">
              <a:lnSpc>
                <a:spcPct val="100000"/>
              </a:lnSpc>
              <a:spcBef>
                <a:spcPts val="490"/>
              </a:spcBef>
            </a:pPr>
            <a:r>
              <a:rPr sz="900" spc="-5" dirty="0">
                <a:solidFill>
                  <a:srgbClr val="444444"/>
                </a:solidFill>
                <a:latin typeface="Arial"/>
                <a:cs typeface="Arial"/>
              </a:rPr>
              <a:t>Prenotazione obbligatoria </a:t>
            </a:r>
            <a:r>
              <a:rPr sz="900" dirty="0">
                <a:solidFill>
                  <a:srgbClr val="444444"/>
                </a:solidFill>
                <a:latin typeface="Arial"/>
                <a:cs typeface="Arial"/>
              </a:rPr>
              <a:t>per </a:t>
            </a:r>
            <a:r>
              <a:rPr sz="900" spc="-5" dirty="0">
                <a:solidFill>
                  <a:srgbClr val="444444"/>
                </a:solidFill>
                <a:latin typeface="Arial"/>
                <a:cs typeface="Arial"/>
              </a:rPr>
              <a:t>l’azione didattica collettiva (dalle </a:t>
            </a:r>
            <a:r>
              <a:rPr sz="900" dirty="0">
                <a:solidFill>
                  <a:srgbClr val="444444"/>
                </a:solidFill>
                <a:latin typeface="Arial"/>
                <a:cs typeface="Arial"/>
              </a:rPr>
              <a:t>ore </a:t>
            </a:r>
            <a:r>
              <a:rPr sz="900" spc="-5" dirty="0">
                <a:solidFill>
                  <a:srgbClr val="444444"/>
                </a:solidFill>
                <a:latin typeface="Arial"/>
                <a:cs typeface="Arial"/>
              </a:rPr>
              <a:t>10.00, Primo</a:t>
            </a:r>
            <a:r>
              <a:rPr sz="900" spc="5" dirty="0">
                <a:solidFill>
                  <a:srgbClr val="444444"/>
                </a:solidFill>
                <a:latin typeface="Arial"/>
                <a:cs typeface="Arial"/>
              </a:rPr>
              <a:t> </a:t>
            </a:r>
            <a:r>
              <a:rPr sz="900" spc="-5" dirty="0">
                <a:solidFill>
                  <a:srgbClr val="444444"/>
                </a:solidFill>
                <a:latin typeface="Arial"/>
                <a:cs typeface="Arial"/>
              </a:rPr>
              <a:t>cortile).</a:t>
            </a:r>
            <a:endParaRPr sz="900">
              <a:latin typeface="Arial"/>
              <a:cs typeface="Arial"/>
            </a:endParaRPr>
          </a:p>
          <a:p>
            <a:pPr marL="12700">
              <a:lnSpc>
                <a:spcPct val="100000"/>
              </a:lnSpc>
              <a:spcBef>
                <a:spcPts val="495"/>
              </a:spcBef>
            </a:pPr>
            <a:r>
              <a:rPr sz="900" spc="-5" dirty="0">
                <a:solidFill>
                  <a:srgbClr val="444444"/>
                </a:solidFill>
                <a:latin typeface="Arial"/>
                <a:cs typeface="Arial"/>
              </a:rPr>
              <a:t>Accesso fino </a:t>
            </a:r>
            <a:r>
              <a:rPr sz="900" dirty="0">
                <a:solidFill>
                  <a:srgbClr val="444444"/>
                </a:solidFill>
                <a:latin typeface="Arial"/>
                <a:cs typeface="Arial"/>
              </a:rPr>
              <a:t>ad </a:t>
            </a:r>
            <a:r>
              <a:rPr sz="900" spc="-5" dirty="0">
                <a:solidFill>
                  <a:srgbClr val="444444"/>
                </a:solidFill>
                <a:latin typeface="Arial"/>
                <a:cs typeface="Arial"/>
              </a:rPr>
              <a:t>esaurimento posti disponibili all’incontro pubblico (ore 15.00, </a:t>
            </a:r>
            <a:r>
              <a:rPr sz="900" dirty="0">
                <a:solidFill>
                  <a:srgbClr val="444444"/>
                </a:solidFill>
                <a:latin typeface="Arial"/>
                <a:cs typeface="Arial"/>
              </a:rPr>
              <a:t>Sala </a:t>
            </a:r>
            <a:r>
              <a:rPr sz="900" spc="-5" dirty="0">
                <a:solidFill>
                  <a:srgbClr val="444444"/>
                </a:solidFill>
                <a:latin typeface="Arial"/>
                <a:cs typeface="Arial"/>
              </a:rPr>
              <a:t>delle</a:t>
            </a:r>
            <a:r>
              <a:rPr sz="900" spc="25" dirty="0">
                <a:solidFill>
                  <a:srgbClr val="444444"/>
                </a:solidFill>
                <a:latin typeface="Arial"/>
                <a:cs typeface="Arial"/>
              </a:rPr>
              <a:t> </a:t>
            </a:r>
            <a:r>
              <a:rPr sz="900" spc="-5" dirty="0">
                <a:solidFill>
                  <a:srgbClr val="444444"/>
                </a:solidFill>
                <a:latin typeface="Arial"/>
                <a:cs typeface="Arial"/>
              </a:rPr>
              <a:t>Colonne).</a:t>
            </a:r>
            <a:endParaRPr sz="900">
              <a:latin typeface="Arial"/>
              <a:cs typeface="Arial"/>
            </a:endParaRPr>
          </a:p>
          <a:p>
            <a:pPr>
              <a:lnSpc>
                <a:spcPct val="100000"/>
              </a:lnSpc>
            </a:pPr>
            <a:endParaRPr sz="1000">
              <a:latin typeface="Times New Roman"/>
              <a:cs typeface="Times New Roman"/>
            </a:endParaRPr>
          </a:p>
          <a:p>
            <a:pPr>
              <a:lnSpc>
                <a:spcPct val="100000"/>
              </a:lnSpc>
              <a:spcBef>
                <a:spcPts val="5"/>
              </a:spcBef>
            </a:pPr>
            <a:endParaRPr sz="1250">
              <a:latin typeface="Times New Roman"/>
              <a:cs typeface="Times New Roman"/>
            </a:endParaRPr>
          </a:p>
          <a:p>
            <a:pPr marL="12700">
              <a:lnSpc>
                <a:spcPct val="100000"/>
              </a:lnSpc>
            </a:pPr>
            <a:r>
              <a:rPr sz="900" spc="-5" dirty="0">
                <a:solidFill>
                  <a:srgbClr val="444444"/>
                </a:solidFill>
                <a:latin typeface="Arial"/>
                <a:cs typeface="Arial"/>
              </a:rPr>
              <a:t>16.03.2015, dalle ore</a:t>
            </a:r>
            <a:r>
              <a:rPr sz="900" spc="-15" dirty="0">
                <a:solidFill>
                  <a:srgbClr val="444444"/>
                </a:solidFill>
                <a:latin typeface="Arial"/>
                <a:cs typeface="Arial"/>
              </a:rPr>
              <a:t> </a:t>
            </a:r>
            <a:r>
              <a:rPr sz="900" spc="-5" dirty="0">
                <a:solidFill>
                  <a:srgbClr val="444444"/>
                </a:solidFill>
                <a:latin typeface="Arial"/>
                <a:cs typeface="Arial"/>
              </a:rPr>
              <a:t>10.00</a:t>
            </a:r>
            <a:endParaRPr sz="900">
              <a:latin typeface="Arial"/>
              <a:cs typeface="Arial"/>
            </a:endParaRPr>
          </a:p>
          <a:p>
            <a:pPr marL="12700">
              <a:lnSpc>
                <a:spcPct val="100000"/>
              </a:lnSpc>
              <a:spcBef>
                <a:spcPts val="505"/>
              </a:spcBef>
            </a:pPr>
            <a:r>
              <a:rPr sz="900" dirty="0">
                <a:solidFill>
                  <a:srgbClr val="444444"/>
                </a:solidFill>
                <a:latin typeface="Arial"/>
                <a:cs typeface="Arial"/>
              </a:rPr>
              <a:t>Primo </a:t>
            </a:r>
            <a:r>
              <a:rPr sz="900" spc="-5" dirty="0">
                <a:solidFill>
                  <a:srgbClr val="444444"/>
                </a:solidFill>
                <a:latin typeface="Arial"/>
                <a:cs typeface="Arial"/>
              </a:rPr>
              <a:t>cortile e Sala delle</a:t>
            </a:r>
            <a:r>
              <a:rPr sz="900" spc="-20" dirty="0">
                <a:solidFill>
                  <a:srgbClr val="444444"/>
                </a:solidFill>
                <a:latin typeface="Arial"/>
                <a:cs typeface="Arial"/>
              </a:rPr>
              <a:t> </a:t>
            </a:r>
            <a:r>
              <a:rPr sz="900" dirty="0">
                <a:solidFill>
                  <a:srgbClr val="444444"/>
                </a:solidFill>
                <a:latin typeface="Arial"/>
                <a:cs typeface="Arial"/>
              </a:rPr>
              <a:t>Colonne</a:t>
            </a:r>
            <a:endParaRPr sz="900">
              <a:latin typeface="Arial"/>
              <a:cs typeface="Arial"/>
            </a:endParaRP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Askanews.it  12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178810"/>
            <a:ext cx="5992495" cy="948055"/>
          </a:xfrm>
          <a:prstGeom prst="rect">
            <a:avLst/>
          </a:prstGeom>
        </p:spPr>
        <p:txBody>
          <a:bodyPr vert="horz" wrap="square" lIns="0" tIns="34290" rIns="0" bIns="0" rtlCol="0">
            <a:spAutoFit/>
          </a:bodyPr>
          <a:lstStyle/>
          <a:p>
            <a:pPr marL="12700" marR="106680">
              <a:lnSpc>
                <a:spcPts val="2350"/>
              </a:lnSpc>
              <a:spcBef>
                <a:spcPts val="270"/>
              </a:spcBef>
            </a:pPr>
            <a:r>
              <a:rPr sz="2050" b="1" spc="-5" dirty="0">
                <a:latin typeface="Times New Roman"/>
                <a:cs typeface="Times New Roman"/>
              </a:rPr>
              <a:t>Studenti delle </a:t>
            </a:r>
            <a:r>
              <a:rPr sz="2050" b="1" dirty="0">
                <a:latin typeface="Times New Roman"/>
                <a:cs typeface="Times New Roman"/>
              </a:rPr>
              <a:t>medie a </a:t>
            </a:r>
            <a:r>
              <a:rPr sz="2050" b="1" spc="-35" dirty="0">
                <a:latin typeface="Times New Roman"/>
                <a:cs typeface="Times New Roman"/>
              </a:rPr>
              <a:t>Torino </a:t>
            </a:r>
            <a:r>
              <a:rPr sz="2050" b="1" dirty="0">
                <a:latin typeface="Times New Roman"/>
                <a:cs typeface="Times New Roman"/>
              </a:rPr>
              <a:t>a </a:t>
            </a:r>
            <a:r>
              <a:rPr sz="2050" b="1" spc="-5" dirty="0">
                <a:latin typeface="Times New Roman"/>
                <a:cs typeface="Times New Roman"/>
              </a:rPr>
              <a:t>scuola </a:t>
            </a:r>
            <a:r>
              <a:rPr sz="2050" b="1" spc="-10" dirty="0">
                <a:latin typeface="Times New Roman"/>
                <a:cs typeface="Times New Roman"/>
              </a:rPr>
              <a:t>di </a:t>
            </a:r>
            <a:r>
              <a:rPr sz="2050" b="1" dirty="0">
                <a:latin typeface="Times New Roman"/>
                <a:cs typeface="Times New Roman"/>
              </a:rPr>
              <a:t>cartoon con  </a:t>
            </a:r>
            <a:r>
              <a:rPr sz="2050" b="1" spc="-5" dirty="0">
                <a:latin typeface="Times New Roman"/>
                <a:cs typeface="Times New Roman"/>
              </a:rPr>
              <a:t>Bnl</a:t>
            </a:r>
            <a:endParaRPr sz="2050">
              <a:latin typeface="Times New Roman"/>
              <a:cs typeface="Times New Roman"/>
            </a:endParaRPr>
          </a:p>
          <a:p>
            <a:pPr marL="12700">
              <a:lnSpc>
                <a:spcPct val="100000"/>
              </a:lnSpc>
              <a:spcBef>
                <a:spcPts val="229"/>
              </a:spcBef>
            </a:pPr>
            <a:r>
              <a:rPr sz="1800" b="1" spc="-5" dirty="0">
                <a:solidFill>
                  <a:srgbClr val="767676"/>
                </a:solidFill>
                <a:latin typeface="Times New Roman"/>
                <a:cs typeface="Times New Roman"/>
              </a:rPr>
              <a:t>Al Museo Nazionale del Cinema con </a:t>
            </a:r>
            <a:r>
              <a:rPr sz="1800" b="1" dirty="0">
                <a:solidFill>
                  <a:srgbClr val="767676"/>
                </a:solidFill>
                <a:latin typeface="Times New Roman"/>
                <a:cs typeface="Times New Roman"/>
              </a:rPr>
              <a:t>"Muovi, Scatta,</a:t>
            </a:r>
            <a:r>
              <a:rPr sz="1800" b="1" spc="45" dirty="0">
                <a:solidFill>
                  <a:srgbClr val="767676"/>
                </a:solidFill>
                <a:latin typeface="Times New Roman"/>
                <a:cs typeface="Times New Roman"/>
              </a:rPr>
              <a:t> </a:t>
            </a:r>
            <a:r>
              <a:rPr sz="1800" b="1" spc="-5" dirty="0">
                <a:solidFill>
                  <a:srgbClr val="767676"/>
                </a:solidFill>
                <a:latin typeface="Times New Roman"/>
                <a:cs typeface="Times New Roman"/>
              </a:rPr>
              <a:t>Anima"</a:t>
            </a:r>
            <a:endParaRPr sz="1800">
              <a:latin typeface="Times New Roman"/>
              <a:cs typeface="Times New Roman"/>
            </a:endParaRPr>
          </a:p>
        </p:txBody>
      </p:sp>
      <p:sp>
        <p:nvSpPr>
          <p:cNvPr id="5" name="object 5"/>
          <p:cNvSpPr/>
          <p:nvPr/>
        </p:nvSpPr>
        <p:spPr>
          <a:xfrm>
            <a:off x="701040" y="4296790"/>
            <a:ext cx="6158230" cy="213360"/>
          </a:xfrm>
          <a:custGeom>
            <a:avLst/>
            <a:gdLst/>
            <a:ahLst/>
            <a:cxnLst/>
            <a:rect l="l" t="t" r="r" b="b"/>
            <a:pathLst>
              <a:path w="6158230" h="213360">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6" name="object 6"/>
          <p:cNvSpPr/>
          <p:nvPr/>
        </p:nvSpPr>
        <p:spPr>
          <a:xfrm>
            <a:off x="701040" y="4510150"/>
            <a:ext cx="6158230" cy="213360"/>
          </a:xfrm>
          <a:custGeom>
            <a:avLst/>
            <a:gdLst/>
            <a:ahLst/>
            <a:cxnLst/>
            <a:rect l="l" t="t" r="r" b="b"/>
            <a:pathLst>
              <a:path w="6158230" h="213360">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7" name="object 7"/>
          <p:cNvSpPr/>
          <p:nvPr/>
        </p:nvSpPr>
        <p:spPr>
          <a:xfrm>
            <a:off x="701040" y="4723510"/>
            <a:ext cx="6158230" cy="213360"/>
          </a:xfrm>
          <a:custGeom>
            <a:avLst/>
            <a:gdLst/>
            <a:ahLst/>
            <a:cxnLst/>
            <a:rect l="l" t="t" r="r" b="b"/>
            <a:pathLst>
              <a:path w="6158230" h="213360">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8" name="object 8"/>
          <p:cNvSpPr/>
          <p:nvPr/>
        </p:nvSpPr>
        <p:spPr>
          <a:xfrm>
            <a:off x="701040" y="4936870"/>
            <a:ext cx="6158230" cy="213360"/>
          </a:xfrm>
          <a:custGeom>
            <a:avLst/>
            <a:gdLst/>
            <a:ahLst/>
            <a:cxnLst/>
            <a:rect l="l" t="t" r="r" b="b"/>
            <a:pathLst>
              <a:path w="6158230" h="213360">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9" name="object 9"/>
          <p:cNvSpPr/>
          <p:nvPr/>
        </p:nvSpPr>
        <p:spPr>
          <a:xfrm>
            <a:off x="701040" y="5150230"/>
            <a:ext cx="6158230" cy="213360"/>
          </a:xfrm>
          <a:custGeom>
            <a:avLst/>
            <a:gdLst/>
            <a:ahLst/>
            <a:cxnLst/>
            <a:rect l="l" t="t" r="r" b="b"/>
            <a:pathLst>
              <a:path w="6158230" h="213360">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10" name="object 10"/>
          <p:cNvSpPr/>
          <p:nvPr/>
        </p:nvSpPr>
        <p:spPr>
          <a:xfrm>
            <a:off x="701040" y="5363590"/>
            <a:ext cx="6158230" cy="391795"/>
          </a:xfrm>
          <a:custGeom>
            <a:avLst/>
            <a:gdLst/>
            <a:ahLst/>
            <a:cxnLst/>
            <a:rect l="l" t="t" r="r" b="b"/>
            <a:pathLst>
              <a:path w="6158230" h="391795">
                <a:moveTo>
                  <a:pt x="0" y="391667"/>
                </a:moveTo>
                <a:lnTo>
                  <a:pt x="6158230" y="391667"/>
                </a:lnTo>
                <a:lnTo>
                  <a:pt x="6158230" y="0"/>
                </a:lnTo>
                <a:lnTo>
                  <a:pt x="0" y="0"/>
                </a:lnTo>
                <a:lnTo>
                  <a:pt x="0" y="391667"/>
                </a:lnTo>
                <a:close/>
              </a:path>
            </a:pathLst>
          </a:custGeom>
          <a:solidFill>
            <a:srgbClr val="F8F8F8"/>
          </a:solidFill>
        </p:spPr>
        <p:txBody>
          <a:bodyPr wrap="square" lIns="0" tIns="0" rIns="0" bIns="0" rtlCol="0"/>
          <a:lstStyle/>
          <a:p>
            <a:endParaRPr/>
          </a:p>
        </p:txBody>
      </p:sp>
      <p:sp>
        <p:nvSpPr>
          <p:cNvPr id="11" name="object 11"/>
          <p:cNvSpPr/>
          <p:nvPr/>
        </p:nvSpPr>
        <p:spPr>
          <a:xfrm>
            <a:off x="701040" y="5755258"/>
            <a:ext cx="6158230" cy="213360"/>
          </a:xfrm>
          <a:custGeom>
            <a:avLst/>
            <a:gdLst/>
            <a:ahLst/>
            <a:cxnLst/>
            <a:rect l="l" t="t" r="r" b="b"/>
            <a:pathLst>
              <a:path w="6158230" h="213360">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12" name="object 12"/>
          <p:cNvSpPr/>
          <p:nvPr/>
        </p:nvSpPr>
        <p:spPr>
          <a:xfrm>
            <a:off x="701040" y="5968567"/>
            <a:ext cx="6158230" cy="213995"/>
          </a:xfrm>
          <a:custGeom>
            <a:avLst/>
            <a:gdLst/>
            <a:ahLst/>
            <a:cxnLst/>
            <a:rect l="l" t="t" r="r" b="b"/>
            <a:pathLst>
              <a:path w="6158230" h="213995">
                <a:moveTo>
                  <a:pt x="0" y="213664"/>
                </a:moveTo>
                <a:lnTo>
                  <a:pt x="6158230" y="213664"/>
                </a:lnTo>
                <a:lnTo>
                  <a:pt x="6158230" y="0"/>
                </a:lnTo>
                <a:lnTo>
                  <a:pt x="0" y="0"/>
                </a:lnTo>
                <a:lnTo>
                  <a:pt x="0" y="213664"/>
                </a:lnTo>
                <a:close/>
              </a:path>
            </a:pathLst>
          </a:custGeom>
          <a:solidFill>
            <a:srgbClr val="F8F8F8"/>
          </a:solidFill>
        </p:spPr>
        <p:txBody>
          <a:bodyPr wrap="square" lIns="0" tIns="0" rIns="0" bIns="0" rtlCol="0"/>
          <a:lstStyle/>
          <a:p>
            <a:endParaRPr/>
          </a:p>
        </p:txBody>
      </p:sp>
      <p:sp>
        <p:nvSpPr>
          <p:cNvPr id="13" name="object 13"/>
          <p:cNvSpPr/>
          <p:nvPr/>
        </p:nvSpPr>
        <p:spPr>
          <a:xfrm>
            <a:off x="701040" y="6182232"/>
            <a:ext cx="6158230" cy="213360"/>
          </a:xfrm>
          <a:custGeom>
            <a:avLst/>
            <a:gdLst/>
            <a:ahLst/>
            <a:cxnLst/>
            <a:rect l="l" t="t" r="r" b="b"/>
            <a:pathLst>
              <a:path w="6158230" h="213360">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14" name="object 14"/>
          <p:cNvSpPr/>
          <p:nvPr/>
        </p:nvSpPr>
        <p:spPr>
          <a:xfrm>
            <a:off x="701040" y="6395592"/>
            <a:ext cx="6158230" cy="213360"/>
          </a:xfrm>
          <a:custGeom>
            <a:avLst/>
            <a:gdLst/>
            <a:ahLst/>
            <a:cxnLst/>
            <a:rect l="l" t="t" r="r" b="b"/>
            <a:pathLst>
              <a:path w="6158230" h="213359">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15" name="object 15"/>
          <p:cNvSpPr/>
          <p:nvPr/>
        </p:nvSpPr>
        <p:spPr>
          <a:xfrm>
            <a:off x="701040" y="6608952"/>
            <a:ext cx="6158230" cy="213360"/>
          </a:xfrm>
          <a:custGeom>
            <a:avLst/>
            <a:gdLst/>
            <a:ahLst/>
            <a:cxnLst/>
            <a:rect l="l" t="t" r="r" b="b"/>
            <a:pathLst>
              <a:path w="6158230" h="213359">
                <a:moveTo>
                  <a:pt x="0" y="213359"/>
                </a:moveTo>
                <a:lnTo>
                  <a:pt x="6158230" y="213359"/>
                </a:lnTo>
                <a:lnTo>
                  <a:pt x="6158230" y="0"/>
                </a:lnTo>
                <a:lnTo>
                  <a:pt x="0" y="0"/>
                </a:lnTo>
                <a:lnTo>
                  <a:pt x="0" y="213359"/>
                </a:lnTo>
                <a:close/>
              </a:path>
            </a:pathLst>
          </a:custGeom>
          <a:solidFill>
            <a:srgbClr val="F8F8F8"/>
          </a:solidFill>
        </p:spPr>
        <p:txBody>
          <a:bodyPr wrap="square" lIns="0" tIns="0" rIns="0" bIns="0" rtlCol="0"/>
          <a:lstStyle/>
          <a:p>
            <a:endParaRPr/>
          </a:p>
        </p:txBody>
      </p:sp>
      <p:sp>
        <p:nvSpPr>
          <p:cNvPr id="16" name="object 16"/>
          <p:cNvSpPr/>
          <p:nvPr/>
        </p:nvSpPr>
        <p:spPr>
          <a:xfrm>
            <a:off x="701040" y="6822313"/>
            <a:ext cx="6158230" cy="213360"/>
          </a:xfrm>
          <a:custGeom>
            <a:avLst/>
            <a:gdLst/>
            <a:ahLst/>
            <a:cxnLst/>
            <a:rect l="l" t="t" r="r" b="b"/>
            <a:pathLst>
              <a:path w="6158230" h="213359">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17" name="object 17"/>
          <p:cNvSpPr/>
          <p:nvPr/>
        </p:nvSpPr>
        <p:spPr>
          <a:xfrm>
            <a:off x="701040" y="7035672"/>
            <a:ext cx="6158230" cy="213360"/>
          </a:xfrm>
          <a:custGeom>
            <a:avLst/>
            <a:gdLst/>
            <a:ahLst/>
            <a:cxnLst/>
            <a:rect l="l" t="t" r="r" b="b"/>
            <a:pathLst>
              <a:path w="6158230" h="213359">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18" name="object 18"/>
          <p:cNvSpPr/>
          <p:nvPr/>
        </p:nvSpPr>
        <p:spPr>
          <a:xfrm>
            <a:off x="701040" y="7249032"/>
            <a:ext cx="6158230" cy="390525"/>
          </a:xfrm>
          <a:custGeom>
            <a:avLst/>
            <a:gdLst/>
            <a:ahLst/>
            <a:cxnLst/>
            <a:rect l="l" t="t" r="r" b="b"/>
            <a:pathLst>
              <a:path w="6158230" h="390525">
                <a:moveTo>
                  <a:pt x="0" y="390144"/>
                </a:moveTo>
                <a:lnTo>
                  <a:pt x="6158230" y="390144"/>
                </a:lnTo>
                <a:lnTo>
                  <a:pt x="6158230" y="0"/>
                </a:lnTo>
                <a:lnTo>
                  <a:pt x="0" y="0"/>
                </a:lnTo>
                <a:lnTo>
                  <a:pt x="0" y="390144"/>
                </a:lnTo>
                <a:close/>
              </a:path>
            </a:pathLst>
          </a:custGeom>
          <a:solidFill>
            <a:srgbClr val="F8F8F8"/>
          </a:solidFill>
        </p:spPr>
        <p:txBody>
          <a:bodyPr wrap="square" lIns="0" tIns="0" rIns="0" bIns="0" rtlCol="0"/>
          <a:lstStyle/>
          <a:p>
            <a:endParaRPr/>
          </a:p>
        </p:txBody>
      </p:sp>
      <p:sp>
        <p:nvSpPr>
          <p:cNvPr id="19" name="object 19"/>
          <p:cNvSpPr/>
          <p:nvPr/>
        </p:nvSpPr>
        <p:spPr>
          <a:xfrm>
            <a:off x="701040" y="7639177"/>
            <a:ext cx="6158230" cy="213360"/>
          </a:xfrm>
          <a:custGeom>
            <a:avLst/>
            <a:gdLst/>
            <a:ahLst/>
            <a:cxnLst/>
            <a:rect l="l" t="t" r="r" b="b"/>
            <a:pathLst>
              <a:path w="6158230" h="213359">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20" name="object 20"/>
          <p:cNvSpPr/>
          <p:nvPr/>
        </p:nvSpPr>
        <p:spPr>
          <a:xfrm>
            <a:off x="701040" y="7852536"/>
            <a:ext cx="6158230" cy="213360"/>
          </a:xfrm>
          <a:custGeom>
            <a:avLst/>
            <a:gdLst/>
            <a:ahLst/>
            <a:cxnLst/>
            <a:rect l="l" t="t" r="r" b="b"/>
            <a:pathLst>
              <a:path w="6158230" h="213359">
                <a:moveTo>
                  <a:pt x="0" y="213360"/>
                </a:moveTo>
                <a:lnTo>
                  <a:pt x="6158230" y="213360"/>
                </a:lnTo>
                <a:lnTo>
                  <a:pt x="6158230" y="0"/>
                </a:lnTo>
                <a:lnTo>
                  <a:pt x="0" y="0"/>
                </a:lnTo>
                <a:lnTo>
                  <a:pt x="0" y="213360"/>
                </a:lnTo>
                <a:close/>
              </a:path>
            </a:pathLst>
          </a:custGeom>
          <a:solidFill>
            <a:srgbClr val="F8F8F8"/>
          </a:solidFill>
        </p:spPr>
        <p:txBody>
          <a:bodyPr wrap="square" lIns="0" tIns="0" rIns="0" bIns="0" rtlCol="0"/>
          <a:lstStyle/>
          <a:p>
            <a:endParaRPr/>
          </a:p>
        </p:txBody>
      </p:sp>
      <p:sp>
        <p:nvSpPr>
          <p:cNvPr id="21" name="object 21"/>
          <p:cNvSpPr/>
          <p:nvPr/>
        </p:nvSpPr>
        <p:spPr>
          <a:xfrm>
            <a:off x="701040" y="8065896"/>
            <a:ext cx="6158230" cy="213360"/>
          </a:xfrm>
          <a:custGeom>
            <a:avLst/>
            <a:gdLst/>
            <a:ahLst/>
            <a:cxnLst/>
            <a:rect l="l" t="t" r="r" b="b"/>
            <a:pathLst>
              <a:path w="6158230" h="213359">
                <a:moveTo>
                  <a:pt x="0" y="213359"/>
                </a:moveTo>
                <a:lnTo>
                  <a:pt x="6158230" y="213359"/>
                </a:lnTo>
                <a:lnTo>
                  <a:pt x="6158230" y="0"/>
                </a:lnTo>
                <a:lnTo>
                  <a:pt x="0" y="0"/>
                </a:lnTo>
                <a:lnTo>
                  <a:pt x="0" y="213359"/>
                </a:lnTo>
                <a:close/>
              </a:path>
            </a:pathLst>
          </a:custGeom>
          <a:solidFill>
            <a:srgbClr val="F8F8F8"/>
          </a:solidFill>
        </p:spPr>
        <p:txBody>
          <a:bodyPr wrap="square" lIns="0" tIns="0" rIns="0" bIns="0" rtlCol="0"/>
          <a:lstStyle/>
          <a:p>
            <a:endParaRPr/>
          </a:p>
        </p:txBody>
      </p:sp>
      <p:sp>
        <p:nvSpPr>
          <p:cNvPr id="22" name="object 22"/>
          <p:cNvSpPr/>
          <p:nvPr/>
        </p:nvSpPr>
        <p:spPr>
          <a:xfrm>
            <a:off x="701040" y="8279332"/>
            <a:ext cx="6158230" cy="213995"/>
          </a:xfrm>
          <a:custGeom>
            <a:avLst/>
            <a:gdLst/>
            <a:ahLst/>
            <a:cxnLst/>
            <a:rect l="l" t="t" r="r" b="b"/>
            <a:pathLst>
              <a:path w="6158230" h="213995">
                <a:moveTo>
                  <a:pt x="0" y="213664"/>
                </a:moveTo>
                <a:lnTo>
                  <a:pt x="6158230" y="213664"/>
                </a:lnTo>
                <a:lnTo>
                  <a:pt x="6158230" y="0"/>
                </a:lnTo>
                <a:lnTo>
                  <a:pt x="0" y="0"/>
                </a:lnTo>
                <a:lnTo>
                  <a:pt x="0" y="213664"/>
                </a:lnTo>
                <a:close/>
              </a:path>
            </a:pathLst>
          </a:custGeom>
          <a:solidFill>
            <a:srgbClr val="F8F8F8"/>
          </a:solidFill>
        </p:spPr>
        <p:txBody>
          <a:bodyPr wrap="square" lIns="0" tIns="0" rIns="0" bIns="0" rtlCol="0"/>
          <a:lstStyle/>
          <a:p>
            <a:endParaRPr/>
          </a:p>
        </p:txBody>
      </p:sp>
      <p:sp>
        <p:nvSpPr>
          <p:cNvPr id="23" name="object 23"/>
          <p:cNvSpPr txBox="1"/>
          <p:nvPr/>
        </p:nvSpPr>
        <p:spPr>
          <a:xfrm>
            <a:off x="706627" y="4281347"/>
            <a:ext cx="6116955" cy="4220210"/>
          </a:xfrm>
          <a:prstGeom prst="rect">
            <a:avLst/>
          </a:prstGeom>
        </p:spPr>
        <p:txBody>
          <a:bodyPr vert="horz" wrap="square" lIns="0" tIns="12700" rIns="0" bIns="0" rtlCol="0">
            <a:spAutoFit/>
          </a:bodyPr>
          <a:lstStyle/>
          <a:p>
            <a:pPr marL="12700" marR="69215">
              <a:lnSpc>
                <a:spcPct val="121600"/>
              </a:lnSpc>
              <a:spcBef>
                <a:spcPts val="100"/>
              </a:spcBef>
            </a:pPr>
            <a:r>
              <a:rPr sz="1150" spc="-5" dirty="0">
                <a:solidFill>
                  <a:srgbClr val="767676"/>
                </a:solidFill>
                <a:latin typeface="Arial"/>
                <a:cs typeface="Arial"/>
              </a:rPr>
              <a:t>Torino, 12 </a:t>
            </a:r>
            <a:r>
              <a:rPr sz="1150" dirty="0">
                <a:solidFill>
                  <a:srgbClr val="767676"/>
                </a:solidFill>
                <a:latin typeface="Arial"/>
                <a:cs typeface="Arial"/>
              </a:rPr>
              <a:t>mar. </a:t>
            </a:r>
            <a:r>
              <a:rPr sz="1150" spc="-5" dirty="0">
                <a:solidFill>
                  <a:srgbClr val="767676"/>
                </a:solidFill>
                <a:latin typeface="Arial"/>
                <a:cs typeface="Arial"/>
              </a:rPr>
              <a:t>(askanews) </a:t>
            </a:r>
            <a:r>
              <a:rPr sz="1150" dirty="0">
                <a:solidFill>
                  <a:srgbClr val="767676"/>
                </a:solidFill>
                <a:latin typeface="Arial"/>
                <a:cs typeface="Arial"/>
              </a:rPr>
              <a:t>- </a:t>
            </a:r>
            <a:r>
              <a:rPr sz="1150" spc="-5" dirty="0">
                <a:solidFill>
                  <a:srgbClr val="767676"/>
                </a:solidFill>
                <a:latin typeface="Arial"/>
                <a:cs typeface="Arial"/>
              </a:rPr>
              <a:t>Alcuni studenti delle scuole </a:t>
            </a:r>
            <a:r>
              <a:rPr sz="1150" dirty="0">
                <a:solidFill>
                  <a:srgbClr val="767676"/>
                </a:solidFill>
                <a:latin typeface="Arial"/>
                <a:cs typeface="Arial"/>
              </a:rPr>
              <a:t>medie </a:t>
            </a:r>
            <a:r>
              <a:rPr sz="1150" spc="-5" dirty="0">
                <a:solidFill>
                  <a:srgbClr val="767676"/>
                </a:solidFill>
                <a:latin typeface="Arial"/>
                <a:cs typeface="Arial"/>
              </a:rPr>
              <a:t>torinesi creeranno </a:t>
            </a:r>
            <a:r>
              <a:rPr sz="1150" dirty="0">
                <a:solidFill>
                  <a:srgbClr val="767676"/>
                </a:solidFill>
                <a:latin typeface="Arial"/>
                <a:cs typeface="Arial"/>
              </a:rPr>
              <a:t>una </a:t>
            </a:r>
            <a:r>
              <a:rPr sz="1150" spc="-5" dirty="0">
                <a:solidFill>
                  <a:srgbClr val="767676"/>
                </a:solidFill>
                <a:latin typeface="Arial"/>
                <a:cs typeface="Arial"/>
              </a:rPr>
              <a:t>breve  scena di animazione </a:t>
            </a:r>
            <a:r>
              <a:rPr sz="1150" dirty="0">
                <a:solidFill>
                  <a:srgbClr val="767676"/>
                </a:solidFill>
                <a:latin typeface="Arial"/>
                <a:cs typeface="Arial"/>
              </a:rPr>
              <a:t>con </a:t>
            </a:r>
            <a:r>
              <a:rPr sz="1150" spc="-5" dirty="0">
                <a:solidFill>
                  <a:srgbClr val="767676"/>
                </a:solidFill>
                <a:latin typeface="Arial"/>
                <a:cs typeface="Arial"/>
              </a:rPr>
              <a:t>la tecnica </a:t>
            </a:r>
            <a:r>
              <a:rPr sz="1150" dirty="0">
                <a:solidFill>
                  <a:srgbClr val="767676"/>
                </a:solidFill>
                <a:latin typeface="Arial"/>
                <a:cs typeface="Arial"/>
              </a:rPr>
              <a:t>cinematografica </a:t>
            </a:r>
            <a:r>
              <a:rPr sz="1150" spc="-5" dirty="0">
                <a:solidFill>
                  <a:srgbClr val="767676"/>
                </a:solidFill>
                <a:latin typeface="Arial"/>
                <a:cs typeface="Arial"/>
              </a:rPr>
              <a:t>di stop-motion, grazie all'aiuto di </a:t>
            </a:r>
            <a:r>
              <a:rPr sz="1150" dirty="0">
                <a:solidFill>
                  <a:srgbClr val="767676"/>
                </a:solidFill>
                <a:latin typeface="Arial"/>
                <a:cs typeface="Arial"/>
              </a:rPr>
              <a:t>un  </a:t>
            </a:r>
            <a:r>
              <a:rPr sz="1150" spc="-5" dirty="0">
                <a:solidFill>
                  <a:srgbClr val="767676"/>
                </a:solidFill>
                <a:latin typeface="Arial"/>
                <a:cs typeface="Arial"/>
              </a:rPr>
              <a:t>apposito software. </a:t>
            </a:r>
            <a:r>
              <a:rPr sz="1150" dirty="0">
                <a:solidFill>
                  <a:srgbClr val="767676"/>
                </a:solidFill>
                <a:latin typeface="Arial"/>
                <a:cs typeface="Arial"/>
              </a:rPr>
              <a:t>E' </a:t>
            </a:r>
            <a:r>
              <a:rPr sz="1150" spc="-5" dirty="0">
                <a:solidFill>
                  <a:srgbClr val="767676"/>
                </a:solidFill>
                <a:latin typeface="Arial"/>
                <a:cs typeface="Arial"/>
              </a:rPr>
              <a:t>"Muovi, Scatta, Anima", iniziativa che </a:t>
            </a:r>
            <a:r>
              <a:rPr sz="1150" dirty="0">
                <a:solidFill>
                  <a:srgbClr val="767676"/>
                </a:solidFill>
                <a:latin typeface="Arial"/>
                <a:cs typeface="Arial"/>
              </a:rPr>
              <a:t>si </a:t>
            </a:r>
            <a:r>
              <a:rPr sz="1150" spc="-5" dirty="0">
                <a:solidFill>
                  <a:srgbClr val="767676"/>
                </a:solidFill>
                <a:latin typeface="Arial"/>
                <a:cs typeface="Arial"/>
              </a:rPr>
              <a:t>terrà </a:t>
            </a:r>
            <a:r>
              <a:rPr sz="1150" dirty="0">
                <a:solidFill>
                  <a:srgbClr val="767676"/>
                </a:solidFill>
                <a:latin typeface="Arial"/>
                <a:cs typeface="Arial"/>
              </a:rPr>
              <a:t>i </a:t>
            </a:r>
            <a:r>
              <a:rPr sz="1150" spc="-5" dirty="0">
                <a:solidFill>
                  <a:srgbClr val="767676"/>
                </a:solidFill>
                <a:latin typeface="Arial"/>
                <a:cs typeface="Arial"/>
              </a:rPr>
              <a:t>pomeriggi del 18 </a:t>
            </a:r>
            <a:r>
              <a:rPr sz="1150" dirty="0">
                <a:solidFill>
                  <a:srgbClr val="767676"/>
                </a:solidFill>
                <a:latin typeface="Arial"/>
                <a:cs typeface="Arial"/>
              </a:rPr>
              <a:t>e del </a:t>
            </a:r>
            <a:r>
              <a:rPr sz="1150" spc="-5" dirty="0">
                <a:solidFill>
                  <a:srgbClr val="767676"/>
                </a:solidFill>
                <a:latin typeface="Arial"/>
                <a:cs typeface="Arial"/>
              </a:rPr>
              <a:t>19  marzo al Museo Nazionale del </a:t>
            </a:r>
            <a:r>
              <a:rPr sz="1150" dirty="0">
                <a:solidFill>
                  <a:srgbClr val="767676"/>
                </a:solidFill>
                <a:latin typeface="Arial"/>
                <a:cs typeface="Arial"/>
              </a:rPr>
              <a:t>Cinema </a:t>
            </a:r>
            <a:r>
              <a:rPr sz="1150" spc="-5" dirty="0">
                <a:solidFill>
                  <a:srgbClr val="767676"/>
                </a:solidFill>
                <a:latin typeface="Arial"/>
                <a:cs typeface="Arial"/>
              </a:rPr>
              <a:t>di Torino, nell'ambito del Festival della Cultura  Creativa, promosso da Bnl Gruppo Bnp </a:t>
            </a:r>
            <a:r>
              <a:rPr sz="1150" dirty="0">
                <a:solidFill>
                  <a:srgbClr val="767676"/>
                </a:solidFill>
                <a:latin typeface="Arial"/>
                <a:cs typeface="Arial"/>
              </a:rPr>
              <a:t>Paribas </a:t>
            </a:r>
            <a:r>
              <a:rPr sz="1150" spc="-5" dirty="0">
                <a:solidFill>
                  <a:srgbClr val="767676"/>
                </a:solidFill>
                <a:latin typeface="Arial"/>
                <a:cs typeface="Arial"/>
              </a:rPr>
              <a:t>assieme ad altre banche, con il  coordinamento dell'Abi, con appuntamenti in tutta Italia dal 16 al </a:t>
            </a:r>
            <a:r>
              <a:rPr sz="1150" dirty="0">
                <a:solidFill>
                  <a:srgbClr val="767676"/>
                </a:solidFill>
                <a:latin typeface="Arial"/>
                <a:cs typeface="Arial"/>
              </a:rPr>
              <a:t>22</a:t>
            </a:r>
            <a:r>
              <a:rPr sz="1150" spc="25" dirty="0">
                <a:solidFill>
                  <a:srgbClr val="767676"/>
                </a:solidFill>
                <a:latin typeface="Arial"/>
                <a:cs typeface="Arial"/>
              </a:rPr>
              <a:t> </a:t>
            </a:r>
            <a:r>
              <a:rPr sz="1150" spc="-5" dirty="0">
                <a:solidFill>
                  <a:srgbClr val="767676"/>
                </a:solidFill>
                <a:latin typeface="Arial"/>
                <a:cs typeface="Arial"/>
              </a:rPr>
              <a:t>marzo.</a:t>
            </a:r>
            <a:endParaRPr sz="1150">
              <a:latin typeface="Arial"/>
              <a:cs typeface="Arial"/>
            </a:endParaRPr>
          </a:p>
          <a:p>
            <a:pPr>
              <a:lnSpc>
                <a:spcPct val="100000"/>
              </a:lnSpc>
              <a:spcBef>
                <a:spcPts val="35"/>
              </a:spcBef>
            </a:pPr>
            <a:endParaRPr sz="1200">
              <a:latin typeface="Times New Roman"/>
              <a:cs typeface="Times New Roman"/>
            </a:endParaRPr>
          </a:p>
          <a:p>
            <a:pPr marL="12700" marR="5080">
              <a:lnSpc>
                <a:spcPct val="121600"/>
              </a:lnSpc>
              <a:spcBef>
                <a:spcPts val="5"/>
              </a:spcBef>
            </a:pPr>
            <a:r>
              <a:rPr sz="1150" dirty="0">
                <a:solidFill>
                  <a:srgbClr val="767676"/>
                </a:solidFill>
                <a:latin typeface="Arial"/>
                <a:cs typeface="Arial"/>
              </a:rPr>
              <a:t>I </a:t>
            </a:r>
            <a:r>
              <a:rPr sz="1150" spc="-5" dirty="0">
                <a:solidFill>
                  <a:srgbClr val="767676"/>
                </a:solidFill>
                <a:latin typeface="Arial"/>
                <a:cs typeface="Arial"/>
              </a:rPr>
              <a:t>giovani protagonisti dell'iniziativa torinese, </a:t>
            </a:r>
            <a:r>
              <a:rPr sz="1150" dirty="0">
                <a:solidFill>
                  <a:srgbClr val="767676"/>
                </a:solidFill>
                <a:latin typeface="Arial"/>
                <a:cs typeface="Arial"/>
              </a:rPr>
              <a:t>attraverso </a:t>
            </a:r>
            <a:r>
              <a:rPr sz="1150" spc="-5" dirty="0">
                <a:solidFill>
                  <a:srgbClr val="767676"/>
                </a:solidFill>
                <a:latin typeface="Arial"/>
                <a:cs typeface="Arial"/>
              </a:rPr>
              <a:t>la creazione di brevi animazioni </a:t>
            </a:r>
            <a:r>
              <a:rPr sz="1150" dirty="0">
                <a:solidFill>
                  <a:srgbClr val="767676"/>
                </a:solidFill>
                <a:latin typeface="Arial"/>
                <a:cs typeface="Arial"/>
              </a:rPr>
              <a:t>a tema,  </a:t>
            </a:r>
            <a:r>
              <a:rPr sz="1150" spc="-5" dirty="0">
                <a:solidFill>
                  <a:srgbClr val="767676"/>
                </a:solidFill>
                <a:latin typeface="Arial"/>
                <a:cs typeface="Arial"/>
              </a:rPr>
              <a:t>renderanno </a:t>
            </a:r>
            <a:r>
              <a:rPr sz="1150" dirty="0">
                <a:solidFill>
                  <a:srgbClr val="767676"/>
                </a:solidFill>
                <a:latin typeface="Arial"/>
                <a:cs typeface="Arial"/>
              </a:rPr>
              <a:t>una </a:t>
            </a:r>
            <a:r>
              <a:rPr sz="1150" spc="-5" dirty="0">
                <a:solidFill>
                  <a:srgbClr val="767676"/>
                </a:solidFill>
                <a:latin typeface="Arial"/>
                <a:cs typeface="Arial"/>
              </a:rPr>
              <a:t>rappresentazione concreta del </a:t>
            </a:r>
            <a:r>
              <a:rPr sz="1150" dirty="0">
                <a:solidFill>
                  <a:srgbClr val="767676"/>
                </a:solidFill>
                <a:latin typeface="Arial"/>
                <a:cs typeface="Arial"/>
              </a:rPr>
              <a:t>mondo </a:t>
            </a:r>
            <a:r>
              <a:rPr sz="1150" spc="-5" dirty="0">
                <a:solidFill>
                  <a:srgbClr val="767676"/>
                </a:solidFill>
                <a:latin typeface="Arial"/>
                <a:cs typeface="Arial"/>
              </a:rPr>
              <a:t>che li circonda </a:t>
            </a:r>
            <a:r>
              <a:rPr sz="1150" dirty="0">
                <a:solidFill>
                  <a:srgbClr val="767676"/>
                </a:solidFill>
                <a:latin typeface="Arial"/>
                <a:cs typeface="Arial"/>
              </a:rPr>
              <a:t>e </a:t>
            </a:r>
            <a:r>
              <a:rPr sz="1150" spc="-5" dirty="0">
                <a:solidFill>
                  <a:srgbClr val="767676"/>
                </a:solidFill>
                <a:latin typeface="Arial"/>
                <a:cs typeface="Arial"/>
              </a:rPr>
              <a:t>delle </a:t>
            </a:r>
            <a:r>
              <a:rPr sz="1150" dirty="0">
                <a:solidFill>
                  <a:srgbClr val="767676"/>
                </a:solidFill>
                <a:latin typeface="Arial"/>
                <a:cs typeface="Arial"/>
              </a:rPr>
              <a:t>loro </a:t>
            </a:r>
            <a:r>
              <a:rPr sz="1150" spc="-5" dirty="0">
                <a:solidFill>
                  <a:srgbClr val="767676"/>
                </a:solidFill>
                <a:latin typeface="Arial"/>
                <a:cs typeface="Arial"/>
              </a:rPr>
              <a:t>esperienze  quotidiane </a:t>
            </a:r>
            <a:r>
              <a:rPr sz="1150" dirty="0">
                <a:solidFill>
                  <a:srgbClr val="767676"/>
                </a:solidFill>
                <a:latin typeface="Arial"/>
                <a:cs typeface="Arial"/>
              </a:rPr>
              <a:t>a </a:t>
            </a:r>
            <a:r>
              <a:rPr sz="1150" spc="-5" dirty="0">
                <a:solidFill>
                  <a:srgbClr val="767676"/>
                </a:solidFill>
                <a:latin typeface="Arial"/>
                <a:cs typeface="Arial"/>
              </a:rPr>
              <a:t>contatto </a:t>
            </a:r>
            <a:r>
              <a:rPr sz="1150" dirty="0">
                <a:solidFill>
                  <a:srgbClr val="767676"/>
                </a:solidFill>
                <a:latin typeface="Arial"/>
                <a:cs typeface="Arial"/>
              </a:rPr>
              <a:t>con </a:t>
            </a:r>
            <a:r>
              <a:rPr sz="1150" spc="-5" dirty="0">
                <a:solidFill>
                  <a:srgbClr val="767676"/>
                </a:solidFill>
                <a:latin typeface="Arial"/>
                <a:cs typeface="Arial"/>
              </a:rPr>
              <a:t>culture differenti. Dopo </a:t>
            </a:r>
            <a:r>
              <a:rPr sz="1150" spc="-10" dirty="0">
                <a:solidFill>
                  <a:srgbClr val="767676"/>
                </a:solidFill>
                <a:latin typeface="Arial"/>
                <a:cs typeface="Arial"/>
              </a:rPr>
              <a:t>aver </a:t>
            </a:r>
            <a:r>
              <a:rPr sz="1150" spc="-5" dirty="0">
                <a:solidFill>
                  <a:srgbClr val="767676"/>
                </a:solidFill>
                <a:latin typeface="Arial"/>
                <a:cs typeface="Arial"/>
              </a:rPr>
              <a:t>assistito ad </a:t>
            </a:r>
            <a:r>
              <a:rPr sz="1150" dirty="0">
                <a:solidFill>
                  <a:srgbClr val="767676"/>
                </a:solidFill>
                <a:latin typeface="Arial"/>
                <a:cs typeface="Arial"/>
              </a:rPr>
              <a:t>una prima </a:t>
            </a:r>
            <a:r>
              <a:rPr sz="1150" spc="-5" dirty="0">
                <a:solidFill>
                  <a:srgbClr val="767676"/>
                </a:solidFill>
                <a:latin typeface="Arial"/>
                <a:cs typeface="Arial"/>
              </a:rPr>
              <a:t>parte introduttiva  sulle origini </a:t>
            </a:r>
            <a:r>
              <a:rPr sz="1150" dirty="0">
                <a:solidFill>
                  <a:srgbClr val="767676"/>
                </a:solidFill>
                <a:latin typeface="Arial"/>
                <a:cs typeface="Arial"/>
              </a:rPr>
              <a:t>e </a:t>
            </a:r>
            <a:r>
              <a:rPr sz="1150" spc="-5" dirty="0">
                <a:solidFill>
                  <a:srgbClr val="767676"/>
                </a:solidFill>
                <a:latin typeface="Arial"/>
                <a:cs typeface="Arial"/>
              </a:rPr>
              <a:t>sull'evoluzione delle </a:t>
            </a:r>
            <a:r>
              <a:rPr sz="1150" dirty="0">
                <a:solidFill>
                  <a:srgbClr val="767676"/>
                </a:solidFill>
                <a:latin typeface="Arial"/>
                <a:cs typeface="Arial"/>
              </a:rPr>
              <a:t>diverse </a:t>
            </a:r>
            <a:r>
              <a:rPr sz="1150" spc="-5" dirty="0">
                <a:solidFill>
                  <a:srgbClr val="767676"/>
                </a:solidFill>
                <a:latin typeface="Arial"/>
                <a:cs typeface="Arial"/>
              </a:rPr>
              <a:t>tecniche del </a:t>
            </a:r>
            <a:r>
              <a:rPr sz="1150" dirty="0">
                <a:solidFill>
                  <a:srgbClr val="767676"/>
                </a:solidFill>
                <a:latin typeface="Arial"/>
                <a:cs typeface="Arial"/>
              </a:rPr>
              <a:t>cinema </a:t>
            </a:r>
            <a:r>
              <a:rPr sz="1150" spc="-5" dirty="0">
                <a:solidFill>
                  <a:srgbClr val="767676"/>
                </a:solidFill>
                <a:latin typeface="Arial"/>
                <a:cs typeface="Arial"/>
              </a:rPr>
              <a:t>di animazione, </a:t>
            </a:r>
            <a:r>
              <a:rPr sz="1150" dirty="0">
                <a:solidFill>
                  <a:srgbClr val="767676"/>
                </a:solidFill>
                <a:latin typeface="Arial"/>
                <a:cs typeface="Arial"/>
              </a:rPr>
              <a:t>gli </a:t>
            </a:r>
            <a:r>
              <a:rPr sz="1150" spc="-5" dirty="0">
                <a:solidFill>
                  <a:srgbClr val="767676"/>
                </a:solidFill>
                <a:latin typeface="Arial"/>
                <a:cs typeface="Arial"/>
              </a:rPr>
              <a:t>alunni  lavoreranno al Museo </a:t>
            </a:r>
            <a:r>
              <a:rPr sz="1150" dirty="0">
                <a:solidFill>
                  <a:srgbClr val="767676"/>
                </a:solidFill>
                <a:latin typeface="Arial"/>
                <a:cs typeface="Arial"/>
              </a:rPr>
              <a:t>del Cinema </a:t>
            </a:r>
            <a:r>
              <a:rPr sz="1150" spc="-5" dirty="0">
                <a:solidFill>
                  <a:srgbClr val="767676"/>
                </a:solidFill>
                <a:latin typeface="Arial"/>
                <a:cs typeface="Arial"/>
              </a:rPr>
              <a:t>alla progettazione </a:t>
            </a:r>
            <a:r>
              <a:rPr sz="1150" dirty="0">
                <a:solidFill>
                  <a:srgbClr val="767676"/>
                </a:solidFill>
                <a:latin typeface="Arial"/>
                <a:cs typeface="Arial"/>
              </a:rPr>
              <a:t>e ripresa </a:t>
            </a:r>
            <a:r>
              <a:rPr sz="1150" spc="-5" dirty="0">
                <a:solidFill>
                  <a:srgbClr val="767676"/>
                </a:solidFill>
                <a:latin typeface="Arial"/>
                <a:cs typeface="Arial"/>
              </a:rPr>
              <a:t>al tavolo di animazione di </a:t>
            </a:r>
            <a:r>
              <a:rPr sz="1150" dirty="0">
                <a:solidFill>
                  <a:srgbClr val="767676"/>
                </a:solidFill>
                <a:latin typeface="Arial"/>
                <a:cs typeface="Arial"/>
              </a:rPr>
              <a:t>brevi  </a:t>
            </a:r>
            <a:r>
              <a:rPr sz="1150" spc="-5" dirty="0">
                <a:solidFill>
                  <a:srgbClr val="767676"/>
                </a:solidFill>
                <a:latin typeface="Arial"/>
                <a:cs typeface="Arial"/>
              </a:rPr>
              <a:t>scene realizzate in </a:t>
            </a:r>
            <a:r>
              <a:rPr sz="1150" dirty="0">
                <a:solidFill>
                  <a:srgbClr val="767676"/>
                </a:solidFill>
                <a:latin typeface="Arial"/>
                <a:cs typeface="Arial"/>
              </a:rPr>
              <a:t>stop-motion </a:t>
            </a:r>
            <a:r>
              <a:rPr sz="1150" spc="-5" dirty="0">
                <a:solidFill>
                  <a:srgbClr val="767676"/>
                </a:solidFill>
                <a:latin typeface="Arial"/>
                <a:cs typeface="Arial"/>
              </a:rPr>
              <a:t>bidimensionale. Grazie alle tecniche </a:t>
            </a:r>
            <a:r>
              <a:rPr sz="1150" dirty="0">
                <a:solidFill>
                  <a:srgbClr val="767676"/>
                </a:solidFill>
                <a:latin typeface="Arial"/>
                <a:cs typeface="Arial"/>
              </a:rPr>
              <a:t>di </a:t>
            </a:r>
            <a:r>
              <a:rPr sz="1150" spc="-5" dirty="0">
                <a:solidFill>
                  <a:srgbClr val="767676"/>
                </a:solidFill>
                <a:latin typeface="Arial"/>
                <a:cs typeface="Arial"/>
              </a:rPr>
              <a:t>Cut out animation,  Disegno in </a:t>
            </a:r>
            <a:r>
              <a:rPr sz="1150" dirty="0">
                <a:solidFill>
                  <a:srgbClr val="767676"/>
                </a:solidFill>
                <a:latin typeface="Arial"/>
                <a:cs typeface="Arial"/>
              </a:rPr>
              <a:t>fase e </a:t>
            </a:r>
            <a:r>
              <a:rPr sz="1150" spc="-5" dirty="0">
                <a:solidFill>
                  <a:srgbClr val="767676"/>
                </a:solidFill>
                <a:latin typeface="Arial"/>
                <a:cs typeface="Arial"/>
              </a:rPr>
              <a:t>Disegno in successione </a:t>
            </a:r>
            <a:r>
              <a:rPr sz="1150" dirty="0">
                <a:solidFill>
                  <a:srgbClr val="767676"/>
                </a:solidFill>
                <a:latin typeface="Arial"/>
                <a:cs typeface="Arial"/>
              </a:rPr>
              <a:t>(flip-book), </a:t>
            </a:r>
            <a:r>
              <a:rPr sz="1150" spc="-5" dirty="0">
                <a:solidFill>
                  <a:srgbClr val="767676"/>
                </a:solidFill>
                <a:latin typeface="Arial"/>
                <a:cs typeface="Arial"/>
              </a:rPr>
              <a:t>gli studenti </a:t>
            </a:r>
            <a:r>
              <a:rPr sz="1150" dirty="0">
                <a:solidFill>
                  <a:srgbClr val="767676"/>
                </a:solidFill>
                <a:latin typeface="Arial"/>
                <a:cs typeface="Arial"/>
              </a:rPr>
              <a:t>coinvolti </a:t>
            </a:r>
            <a:r>
              <a:rPr sz="1150" spc="-5" dirty="0">
                <a:solidFill>
                  <a:srgbClr val="767676"/>
                </a:solidFill>
                <a:latin typeface="Arial"/>
                <a:cs typeface="Arial"/>
              </a:rPr>
              <a:t>avranno l'occasione  non solo </a:t>
            </a:r>
            <a:r>
              <a:rPr sz="1150" dirty="0">
                <a:solidFill>
                  <a:srgbClr val="767676"/>
                </a:solidFill>
                <a:latin typeface="Arial"/>
                <a:cs typeface="Arial"/>
              </a:rPr>
              <a:t>di </a:t>
            </a:r>
            <a:r>
              <a:rPr sz="1150" spc="-5" dirty="0">
                <a:solidFill>
                  <a:srgbClr val="767676"/>
                </a:solidFill>
                <a:latin typeface="Arial"/>
                <a:cs typeface="Arial"/>
              </a:rPr>
              <a:t>arricchire </a:t>
            </a:r>
            <a:r>
              <a:rPr sz="1150" dirty="0">
                <a:solidFill>
                  <a:srgbClr val="767676"/>
                </a:solidFill>
                <a:latin typeface="Arial"/>
                <a:cs typeface="Arial"/>
              </a:rPr>
              <a:t>le </a:t>
            </a:r>
            <a:r>
              <a:rPr sz="1150" spc="-5" dirty="0">
                <a:solidFill>
                  <a:srgbClr val="767676"/>
                </a:solidFill>
                <a:latin typeface="Arial"/>
                <a:cs typeface="Arial"/>
              </a:rPr>
              <a:t>loro conoscenze sul </a:t>
            </a:r>
            <a:r>
              <a:rPr sz="1150" dirty="0">
                <a:solidFill>
                  <a:srgbClr val="767676"/>
                </a:solidFill>
                <a:latin typeface="Arial"/>
                <a:cs typeface="Arial"/>
              </a:rPr>
              <a:t>tema, </a:t>
            </a:r>
            <a:r>
              <a:rPr sz="1150" spc="10" dirty="0">
                <a:solidFill>
                  <a:srgbClr val="767676"/>
                </a:solidFill>
                <a:latin typeface="Arial"/>
                <a:cs typeface="Arial"/>
              </a:rPr>
              <a:t>ma </a:t>
            </a:r>
            <a:r>
              <a:rPr sz="1150" spc="-5" dirty="0">
                <a:solidFill>
                  <a:srgbClr val="767676"/>
                </a:solidFill>
                <a:latin typeface="Arial"/>
                <a:cs typeface="Arial"/>
              </a:rPr>
              <a:t>di portare </a:t>
            </a:r>
            <a:r>
              <a:rPr sz="1150" dirty="0">
                <a:solidFill>
                  <a:srgbClr val="767676"/>
                </a:solidFill>
                <a:latin typeface="Arial"/>
                <a:cs typeface="Arial"/>
              </a:rPr>
              <a:t>a </a:t>
            </a:r>
            <a:r>
              <a:rPr sz="1150" spc="-5" dirty="0">
                <a:solidFill>
                  <a:srgbClr val="767676"/>
                </a:solidFill>
                <a:latin typeface="Arial"/>
                <a:cs typeface="Arial"/>
              </a:rPr>
              <a:t>termine un loro</a:t>
            </a:r>
            <a:r>
              <a:rPr sz="1150" spc="45" dirty="0">
                <a:solidFill>
                  <a:srgbClr val="767676"/>
                </a:solidFill>
                <a:latin typeface="Arial"/>
                <a:cs typeface="Arial"/>
              </a:rPr>
              <a:t> </a:t>
            </a:r>
            <a:r>
              <a:rPr sz="1150" spc="-5" dirty="0">
                <a:solidFill>
                  <a:srgbClr val="767676"/>
                </a:solidFill>
                <a:latin typeface="Arial"/>
                <a:cs typeface="Arial"/>
              </a:rPr>
              <a:t>prodotto.</a:t>
            </a:r>
            <a:endParaRPr sz="1150">
              <a:latin typeface="Arial"/>
              <a:cs typeface="Arial"/>
            </a:endParaRPr>
          </a:p>
          <a:p>
            <a:pPr>
              <a:lnSpc>
                <a:spcPct val="100000"/>
              </a:lnSpc>
              <a:spcBef>
                <a:spcPts val="25"/>
              </a:spcBef>
            </a:pPr>
            <a:endParaRPr sz="1200">
              <a:latin typeface="Times New Roman"/>
              <a:cs typeface="Times New Roman"/>
            </a:endParaRPr>
          </a:p>
          <a:p>
            <a:pPr marL="12700" marR="374015" algn="just">
              <a:lnSpc>
                <a:spcPct val="121500"/>
              </a:lnSpc>
            </a:pPr>
            <a:r>
              <a:rPr sz="1150" dirty="0">
                <a:solidFill>
                  <a:srgbClr val="767676"/>
                </a:solidFill>
                <a:latin typeface="Arial"/>
                <a:cs typeface="Arial"/>
              </a:rPr>
              <a:t>A </a:t>
            </a:r>
            <a:r>
              <a:rPr sz="1150" spc="-5" dirty="0">
                <a:solidFill>
                  <a:srgbClr val="767676"/>
                </a:solidFill>
                <a:latin typeface="Arial"/>
                <a:cs typeface="Arial"/>
              </a:rPr>
              <a:t>sostenere l'iniziativa </a:t>
            </a:r>
            <a:r>
              <a:rPr sz="1150" dirty="0">
                <a:solidFill>
                  <a:srgbClr val="767676"/>
                </a:solidFill>
                <a:latin typeface="Arial"/>
                <a:cs typeface="Arial"/>
              </a:rPr>
              <a:t>che si </a:t>
            </a:r>
            <a:r>
              <a:rPr sz="1150" spc="-5" dirty="0">
                <a:solidFill>
                  <a:srgbClr val="767676"/>
                </a:solidFill>
                <a:latin typeface="Arial"/>
                <a:cs typeface="Arial"/>
              </a:rPr>
              <a:t>svolgerà alla Mole Antonelliana </a:t>
            </a:r>
            <a:r>
              <a:rPr sz="1150" dirty="0">
                <a:solidFill>
                  <a:srgbClr val="767676"/>
                </a:solidFill>
                <a:latin typeface="Arial"/>
                <a:cs typeface="Arial"/>
              </a:rPr>
              <a:t>è </a:t>
            </a:r>
            <a:r>
              <a:rPr sz="1150" spc="-5" dirty="0">
                <a:solidFill>
                  <a:srgbClr val="767676"/>
                </a:solidFill>
                <a:latin typeface="Arial"/>
                <a:cs typeface="Arial"/>
              </a:rPr>
              <a:t>Bnl che sottolinea così la  propria "volontà di promuovere </a:t>
            </a:r>
            <a:r>
              <a:rPr sz="1150" dirty="0">
                <a:solidFill>
                  <a:srgbClr val="767676"/>
                </a:solidFill>
                <a:latin typeface="Arial"/>
                <a:cs typeface="Arial"/>
              </a:rPr>
              <a:t>e </a:t>
            </a:r>
            <a:r>
              <a:rPr sz="1150" spc="-5" dirty="0">
                <a:solidFill>
                  <a:srgbClr val="767676"/>
                </a:solidFill>
                <a:latin typeface="Arial"/>
                <a:cs typeface="Arial"/>
              </a:rPr>
              <a:t>realizzare iniziative </a:t>
            </a:r>
            <a:r>
              <a:rPr sz="1150" dirty="0">
                <a:solidFill>
                  <a:srgbClr val="767676"/>
                </a:solidFill>
                <a:latin typeface="Arial"/>
                <a:cs typeface="Arial"/>
              </a:rPr>
              <a:t>rivolte </a:t>
            </a:r>
            <a:r>
              <a:rPr sz="1150" spc="-5" dirty="0">
                <a:solidFill>
                  <a:srgbClr val="767676"/>
                </a:solidFill>
                <a:latin typeface="Arial"/>
                <a:cs typeface="Arial"/>
              </a:rPr>
              <a:t>ad un pubblico giovane, con  l'obiettivo di </a:t>
            </a:r>
            <a:r>
              <a:rPr sz="1150" dirty="0">
                <a:solidFill>
                  <a:srgbClr val="767676"/>
                </a:solidFill>
                <a:latin typeface="Arial"/>
                <a:cs typeface="Arial"/>
              </a:rPr>
              <a:t>fornire </a:t>
            </a:r>
            <a:r>
              <a:rPr sz="1150" spc="-5" dirty="0">
                <a:solidFill>
                  <a:srgbClr val="767676"/>
                </a:solidFill>
                <a:latin typeface="Arial"/>
                <a:cs typeface="Arial"/>
              </a:rPr>
              <a:t>ai ragazzi gli strumenti per sviluppare le </a:t>
            </a:r>
            <a:r>
              <a:rPr sz="1150" dirty="0">
                <a:solidFill>
                  <a:srgbClr val="767676"/>
                </a:solidFill>
                <a:latin typeface="Arial"/>
                <a:cs typeface="Arial"/>
              </a:rPr>
              <a:t>proprie </a:t>
            </a:r>
            <a:r>
              <a:rPr sz="1150" spc="-5" dirty="0">
                <a:solidFill>
                  <a:srgbClr val="767676"/>
                </a:solidFill>
                <a:latin typeface="Arial"/>
                <a:cs typeface="Arial"/>
              </a:rPr>
              <a:t>capacità creative </a:t>
            </a:r>
            <a:r>
              <a:rPr sz="1150" dirty="0">
                <a:solidFill>
                  <a:srgbClr val="767676"/>
                </a:solidFill>
                <a:latin typeface="Arial"/>
                <a:cs typeface="Arial"/>
              </a:rPr>
              <a:t>e </a:t>
            </a:r>
            <a:r>
              <a:rPr sz="1150" spc="-5" dirty="0">
                <a:solidFill>
                  <a:srgbClr val="767676"/>
                </a:solidFill>
                <a:latin typeface="Arial"/>
                <a:cs typeface="Arial"/>
              </a:rPr>
              <a:t>lo  spirito</a:t>
            </a:r>
            <a:r>
              <a:rPr sz="1150" spc="-10" dirty="0">
                <a:solidFill>
                  <a:srgbClr val="767676"/>
                </a:solidFill>
                <a:latin typeface="Arial"/>
                <a:cs typeface="Arial"/>
              </a:rPr>
              <a:t> </a:t>
            </a:r>
            <a:r>
              <a:rPr sz="1150" spc="-5" dirty="0">
                <a:solidFill>
                  <a:srgbClr val="767676"/>
                </a:solidFill>
                <a:latin typeface="Arial"/>
                <a:cs typeface="Arial"/>
              </a:rPr>
              <a:t>critico".</a:t>
            </a:r>
            <a:endParaRPr sz="1150">
              <a:latin typeface="Arial"/>
              <a:cs typeface="Arial"/>
            </a:endParaRPr>
          </a:p>
        </p:txBody>
      </p:sp>
      <p:sp>
        <p:nvSpPr>
          <p:cNvPr id="24" name="object 24"/>
          <p:cNvSpPr/>
          <p:nvPr/>
        </p:nvSpPr>
        <p:spPr>
          <a:xfrm>
            <a:off x="2290445" y="2167000"/>
            <a:ext cx="2979293" cy="64389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8945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Be</a:t>
            </a:r>
            <a:r>
              <a:rPr sz="1600" b="1" spc="-10" dirty="0">
                <a:latin typeface="Arial"/>
                <a:cs typeface="Arial"/>
              </a:rPr>
              <a:t>d-</a:t>
            </a:r>
            <a:r>
              <a:rPr sz="1600" b="1" spc="5" dirty="0">
                <a:latin typeface="Arial"/>
                <a:cs typeface="Arial"/>
              </a:rPr>
              <a:t>a</a:t>
            </a:r>
            <a:r>
              <a:rPr sz="1600" b="1" spc="-5" dirty="0">
                <a:latin typeface="Arial"/>
                <a:cs typeface="Arial"/>
              </a:rPr>
              <a:t>n</a:t>
            </a:r>
            <a:r>
              <a:rPr sz="1600" b="1" dirty="0">
                <a:latin typeface="Arial"/>
                <a:cs typeface="Arial"/>
              </a:rPr>
              <a:t>d</a:t>
            </a:r>
            <a:r>
              <a:rPr sz="1600" b="1" spc="-10" dirty="0">
                <a:latin typeface="Arial"/>
                <a:cs typeface="Arial"/>
              </a:rPr>
              <a:t>-</a:t>
            </a:r>
            <a:r>
              <a:rPr sz="1600" b="1" spc="-5" dirty="0">
                <a:latin typeface="Arial"/>
                <a:cs typeface="Arial"/>
              </a:rPr>
              <a:t>bre</a:t>
            </a:r>
            <a:r>
              <a:rPr sz="1600" b="1" spc="5" dirty="0">
                <a:latin typeface="Arial"/>
                <a:cs typeface="Arial"/>
              </a:rPr>
              <a:t>a</a:t>
            </a:r>
            <a:r>
              <a:rPr sz="1600" b="1" spc="-5" dirty="0">
                <a:latin typeface="Arial"/>
                <a:cs typeface="Arial"/>
              </a:rPr>
              <a:t>k</a:t>
            </a:r>
            <a:r>
              <a:rPr sz="1600" b="1" dirty="0">
                <a:latin typeface="Arial"/>
                <a:cs typeface="Arial"/>
              </a:rPr>
              <a:t>f</a:t>
            </a:r>
            <a:r>
              <a:rPr sz="1600" b="1" spc="-5" dirty="0">
                <a:latin typeface="Arial"/>
                <a:cs typeface="Arial"/>
              </a:rPr>
              <a:t>ast.it  12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33450" y="4486274"/>
            <a:ext cx="5848350" cy="39814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33450" y="3649344"/>
            <a:ext cx="5695950" cy="152399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932429" y="2262687"/>
            <a:ext cx="1762124" cy="63785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5580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Cilentocha</a:t>
            </a:r>
            <a:r>
              <a:rPr sz="1600" b="1" dirty="0">
                <a:latin typeface="Arial"/>
                <a:cs typeface="Arial"/>
              </a:rPr>
              <a:t>n</a:t>
            </a:r>
            <a:r>
              <a:rPr sz="1600" b="1" spc="-5" dirty="0">
                <a:latin typeface="Arial"/>
                <a:cs typeface="Arial"/>
              </a:rPr>
              <a:t>ne</a:t>
            </a:r>
            <a:r>
              <a:rPr sz="1600" b="1" dirty="0">
                <a:latin typeface="Arial"/>
                <a:cs typeface="Arial"/>
              </a:rPr>
              <a:t>l</a:t>
            </a:r>
            <a:r>
              <a:rPr sz="1600" b="1" spc="5" dirty="0">
                <a:latin typeface="Arial"/>
                <a:cs typeface="Arial"/>
              </a:rPr>
              <a:t>.</a:t>
            </a:r>
            <a:r>
              <a:rPr sz="1600" b="1" spc="-5" dirty="0">
                <a:latin typeface="Arial"/>
                <a:cs typeface="Arial"/>
              </a:rPr>
              <a:t>com  12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343782"/>
            <a:ext cx="4929505" cy="1437640"/>
          </a:xfrm>
          <a:prstGeom prst="rect">
            <a:avLst/>
          </a:prstGeom>
        </p:spPr>
        <p:txBody>
          <a:bodyPr vert="horz" wrap="square" lIns="0" tIns="36830" rIns="0" bIns="0" rtlCol="0">
            <a:spAutoFit/>
          </a:bodyPr>
          <a:lstStyle/>
          <a:p>
            <a:pPr marL="12700" marR="5080">
              <a:lnSpc>
                <a:spcPts val="2760"/>
              </a:lnSpc>
              <a:spcBef>
                <a:spcPts val="290"/>
              </a:spcBef>
            </a:pPr>
            <a:r>
              <a:rPr sz="2400" b="1" dirty="0">
                <a:latin typeface="Times New Roman"/>
                <a:cs typeface="Times New Roman"/>
              </a:rPr>
              <a:t>LA </a:t>
            </a:r>
            <a:r>
              <a:rPr sz="2400" b="1" spc="-5" dirty="0">
                <a:latin typeface="Times New Roman"/>
                <a:cs typeface="Times New Roman"/>
              </a:rPr>
              <a:t>BCC DEI COMUNI</a:t>
            </a:r>
            <a:r>
              <a:rPr sz="2400" b="1" spc="-210" dirty="0">
                <a:latin typeface="Times New Roman"/>
                <a:cs typeface="Times New Roman"/>
              </a:rPr>
              <a:t> </a:t>
            </a:r>
            <a:r>
              <a:rPr sz="2400" b="1" spc="-25" dirty="0">
                <a:latin typeface="Times New Roman"/>
                <a:cs typeface="Times New Roman"/>
              </a:rPr>
              <a:t>CILENTANI  </a:t>
            </a:r>
            <a:r>
              <a:rPr sz="2400" b="1" spc="-5" dirty="0">
                <a:latin typeface="Times New Roman"/>
                <a:cs typeface="Times New Roman"/>
              </a:rPr>
              <a:t>ADERISCE AL </a:t>
            </a:r>
            <a:r>
              <a:rPr sz="2400" b="1" spc="-45" dirty="0">
                <a:latin typeface="Times New Roman"/>
                <a:cs typeface="Times New Roman"/>
              </a:rPr>
              <a:t>FESTIVAL </a:t>
            </a:r>
            <a:r>
              <a:rPr sz="2400" b="1" spc="-5" dirty="0">
                <a:latin typeface="Times New Roman"/>
                <a:cs typeface="Times New Roman"/>
              </a:rPr>
              <a:t>DELLA  </a:t>
            </a:r>
            <a:r>
              <a:rPr sz="2400" b="1" spc="-40" dirty="0">
                <a:latin typeface="Times New Roman"/>
                <a:cs typeface="Times New Roman"/>
              </a:rPr>
              <a:t>CULTURA</a:t>
            </a:r>
            <a:r>
              <a:rPr sz="2400" b="1" spc="5" dirty="0">
                <a:latin typeface="Times New Roman"/>
                <a:cs typeface="Times New Roman"/>
              </a:rPr>
              <a:t> </a:t>
            </a:r>
            <a:r>
              <a:rPr sz="2400" b="1" spc="-65" dirty="0">
                <a:latin typeface="Times New Roman"/>
                <a:cs typeface="Times New Roman"/>
              </a:rPr>
              <a:t>CREATIVA</a:t>
            </a:r>
            <a:endParaRPr sz="2400">
              <a:latin typeface="Times New Roman"/>
              <a:cs typeface="Times New Roman"/>
            </a:endParaRPr>
          </a:p>
          <a:p>
            <a:pPr marL="12700">
              <a:lnSpc>
                <a:spcPct val="100000"/>
              </a:lnSpc>
              <a:spcBef>
                <a:spcPts val="1325"/>
              </a:spcBef>
            </a:pPr>
            <a:r>
              <a:rPr sz="1100" spc="-5" dirty="0">
                <a:latin typeface="Calibri"/>
                <a:cs typeface="Calibri"/>
              </a:rPr>
              <a:t>Pubblicato su </a:t>
            </a:r>
            <a:r>
              <a:rPr sz="1100" u="sng" spc="-5" dirty="0">
                <a:solidFill>
                  <a:srgbClr val="0000FF"/>
                </a:solidFill>
                <a:uFill>
                  <a:solidFill>
                    <a:srgbClr val="0000FF"/>
                  </a:solidFill>
                </a:uFill>
                <a:latin typeface="Calibri"/>
                <a:cs typeface="Calibri"/>
                <a:hlinkClick r:id="rId3"/>
              </a:rPr>
              <a:t>12 marzo 2015</a:t>
            </a:r>
            <a:r>
              <a:rPr sz="1100" spc="-5" dirty="0">
                <a:solidFill>
                  <a:srgbClr val="0000FF"/>
                </a:solidFill>
                <a:latin typeface="Calibri"/>
                <a:cs typeface="Calibri"/>
                <a:hlinkClick r:id="rId3"/>
              </a:rPr>
              <a:t> </a:t>
            </a:r>
            <a:r>
              <a:rPr sz="1100" spc="-5" dirty="0">
                <a:latin typeface="Calibri"/>
                <a:cs typeface="Calibri"/>
              </a:rPr>
              <a:t>da</a:t>
            </a:r>
            <a:r>
              <a:rPr sz="1100" spc="15" dirty="0">
                <a:latin typeface="Calibri"/>
                <a:cs typeface="Calibri"/>
              </a:rPr>
              <a:t> </a:t>
            </a:r>
            <a:r>
              <a:rPr sz="1100" u="sng" spc="-5" dirty="0">
                <a:solidFill>
                  <a:srgbClr val="0000FF"/>
                </a:solidFill>
                <a:uFill>
                  <a:solidFill>
                    <a:srgbClr val="0000FF"/>
                  </a:solidFill>
                </a:uFill>
                <a:latin typeface="Calibri"/>
                <a:cs typeface="Calibri"/>
                <a:hlinkClick r:id="rId4"/>
              </a:rPr>
              <a:t>cilentochannel</a:t>
            </a:r>
            <a:endParaRPr sz="1100">
              <a:latin typeface="Calibri"/>
              <a:cs typeface="Calibri"/>
            </a:endParaRPr>
          </a:p>
        </p:txBody>
      </p:sp>
      <p:sp>
        <p:nvSpPr>
          <p:cNvPr id="5" name="object 5"/>
          <p:cNvSpPr/>
          <p:nvPr/>
        </p:nvSpPr>
        <p:spPr>
          <a:xfrm>
            <a:off x="1941829" y="2119883"/>
            <a:ext cx="3667125" cy="54241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141854" y="4981092"/>
            <a:ext cx="3352800" cy="47244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2355" cy="225552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635">
              <a:lnSpc>
                <a:spcPts val="1839"/>
              </a:lnSpc>
            </a:pPr>
            <a:r>
              <a:rPr sz="1600" b="1" spc="-5" dirty="0">
                <a:latin typeface="Arial"/>
                <a:cs typeface="Arial"/>
              </a:rPr>
              <a:t>Cilentocha</a:t>
            </a:r>
            <a:r>
              <a:rPr sz="1600" b="1" dirty="0">
                <a:latin typeface="Arial"/>
                <a:cs typeface="Arial"/>
              </a:rPr>
              <a:t>n</a:t>
            </a:r>
            <a:r>
              <a:rPr sz="1600" b="1" spc="-5" dirty="0">
                <a:latin typeface="Arial"/>
                <a:cs typeface="Arial"/>
              </a:rPr>
              <a:t>ne</a:t>
            </a:r>
            <a:r>
              <a:rPr sz="1600" b="1" dirty="0">
                <a:latin typeface="Arial"/>
                <a:cs typeface="Arial"/>
              </a:rPr>
              <a:t>l</a:t>
            </a:r>
            <a:r>
              <a:rPr sz="1600" b="1" spc="5" dirty="0">
                <a:latin typeface="Arial"/>
                <a:cs typeface="Arial"/>
              </a:rPr>
              <a:t>.</a:t>
            </a:r>
            <a:r>
              <a:rPr sz="1600" b="1" spc="-5" dirty="0">
                <a:latin typeface="Arial"/>
                <a:cs typeface="Arial"/>
              </a:rPr>
              <a:t>com  12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900"/>
              </a:spcBef>
            </a:pPr>
            <a:r>
              <a:rPr sz="1200" b="1" dirty="0">
                <a:latin typeface="Times New Roman"/>
                <a:cs typeface="Times New Roman"/>
              </a:rPr>
              <a:t>“L’alfabeto </a:t>
            </a:r>
            <a:r>
              <a:rPr sz="1200" b="1" spc="-5" dirty="0">
                <a:latin typeface="Times New Roman"/>
                <a:cs typeface="Times New Roman"/>
              </a:rPr>
              <a:t>del </a:t>
            </a:r>
            <a:r>
              <a:rPr sz="1200" b="1" dirty="0">
                <a:latin typeface="Times New Roman"/>
                <a:cs typeface="Times New Roman"/>
              </a:rPr>
              <a:t>Mondo. </a:t>
            </a:r>
            <a:r>
              <a:rPr sz="1200" b="1" spc="-5" dirty="0">
                <a:latin typeface="Times New Roman"/>
                <a:cs typeface="Times New Roman"/>
              </a:rPr>
              <a:t>Leggiamo </a:t>
            </a:r>
            <a:r>
              <a:rPr sz="1200" b="1" dirty="0">
                <a:latin typeface="Times New Roman"/>
                <a:cs typeface="Times New Roman"/>
              </a:rPr>
              <a:t>i </a:t>
            </a:r>
            <a:r>
              <a:rPr sz="1200" b="1" spc="-5" dirty="0">
                <a:latin typeface="Times New Roman"/>
                <a:cs typeface="Times New Roman"/>
              </a:rPr>
              <a:t>segni </a:t>
            </a:r>
            <a:r>
              <a:rPr sz="1200" b="1" dirty="0">
                <a:latin typeface="Times New Roman"/>
                <a:cs typeface="Times New Roman"/>
              </a:rPr>
              <a:t>intorno a noi e</a:t>
            </a:r>
            <a:r>
              <a:rPr sz="1200" b="1" spc="-5" dirty="0">
                <a:latin typeface="Times New Roman"/>
                <a:cs typeface="Times New Roman"/>
              </a:rPr>
              <a:t> raccontiamo”</a:t>
            </a:r>
            <a:endParaRPr sz="1200">
              <a:latin typeface="Times New Roman"/>
              <a:cs typeface="Times New Roman"/>
            </a:endParaRPr>
          </a:p>
          <a:p>
            <a:pPr>
              <a:lnSpc>
                <a:spcPct val="100000"/>
              </a:lnSpc>
              <a:spcBef>
                <a:spcPts val="40"/>
              </a:spcBef>
            </a:pPr>
            <a:endParaRPr sz="1300">
              <a:latin typeface="Times New Roman"/>
              <a:cs typeface="Times New Roman"/>
            </a:endParaRPr>
          </a:p>
          <a:p>
            <a:pPr marL="12700">
              <a:lnSpc>
                <a:spcPct val="100000"/>
              </a:lnSpc>
            </a:pPr>
            <a:r>
              <a:rPr sz="1200" spc="-5" dirty="0">
                <a:latin typeface="Times New Roman"/>
                <a:cs typeface="Times New Roman"/>
              </a:rPr>
              <a:t>Dal</a:t>
            </a:r>
            <a:r>
              <a:rPr sz="1200" spc="140" dirty="0">
                <a:latin typeface="Times New Roman"/>
                <a:cs typeface="Times New Roman"/>
              </a:rPr>
              <a:t> </a:t>
            </a:r>
            <a:r>
              <a:rPr sz="1200" dirty="0">
                <a:latin typeface="Times New Roman"/>
                <a:cs typeface="Times New Roman"/>
              </a:rPr>
              <a:t>16</a:t>
            </a:r>
            <a:r>
              <a:rPr sz="1200" spc="145" dirty="0">
                <a:latin typeface="Times New Roman"/>
                <a:cs typeface="Times New Roman"/>
              </a:rPr>
              <a:t> </a:t>
            </a:r>
            <a:r>
              <a:rPr sz="1200" spc="-5" dirty="0">
                <a:latin typeface="Times New Roman"/>
                <a:cs typeface="Times New Roman"/>
              </a:rPr>
              <a:t>al</a:t>
            </a:r>
            <a:r>
              <a:rPr sz="1200" spc="140" dirty="0">
                <a:latin typeface="Times New Roman"/>
                <a:cs typeface="Times New Roman"/>
              </a:rPr>
              <a:t> </a:t>
            </a:r>
            <a:r>
              <a:rPr sz="1200" spc="-5" dirty="0">
                <a:latin typeface="Times New Roman"/>
                <a:cs typeface="Times New Roman"/>
              </a:rPr>
              <a:t>22marzo</a:t>
            </a:r>
            <a:r>
              <a:rPr sz="1200" spc="130" dirty="0">
                <a:latin typeface="Times New Roman"/>
                <a:cs typeface="Times New Roman"/>
              </a:rPr>
              <a:t> </a:t>
            </a:r>
            <a:r>
              <a:rPr sz="1200" dirty="0">
                <a:latin typeface="Times New Roman"/>
                <a:cs typeface="Times New Roman"/>
              </a:rPr>
              <a:t>la</a:t>
            </a:r>
            <a:r>
              <a:rPr sz="1200" spc="135" dirty="0">
                <a:latin typeface="Times New Roman"/>
                <a:cs typeface="Times New Roman"/>
              </a:rPr>
              <a:t> </a:t>
            </a:r>
            <a:r>
              <a:rPr sz="1200" spc="-5" dirty="0">
                <a:latin typeface="Times New Roman"/>
                <a:cs typeface="Times New Roman"/>
              </a:rPr>
              <a:t>seconda</a:t>
            </a:r>
            <a:r>
              <a:rPr sz="1200" spc="140" dirty="0">
                <a:latin typeface="Times New Roman"/>
                <a:cs typeface="Times New Roman"/>
              </a:rPr>
              <a:t> </a:t>
            </a:r>
            <a:r>
              <a:rPr sz="1200" dirty="0">
                <a:latin typeface="Times New Roman"/>
                <a:cs typeface="Times New Roman"/>
              </a:rPr>
              <a:t>edizione</a:t>
            </a:r>
            <a:r>
              <a:rPr sz="1200" spc="135" dirty="0">
                <a:latin typeface="Times New Roman"/>
                <a:cs typeface="Times New Roman"/>
              </a:rPr>
              <a:t> </a:t>
            </a:r>
            <a:r>
              <a:rPr sz="1200" spc="-5" dirty="0">
                <a:latin typeface="Times New Roman"/>
                <a:cs typeface="Times New Roman"/>
              </a:rPr>
              <a:t>della</a:t>
            </a:r>
            <a:r>
              <a:rPr sz="1200" spc="140" dirty="0">
                <a:latin typeface="Times New Roman"/>
                <a:cs typeface="Times New Roman"/>
              </a:rPr>
              <a:t> </a:t>
            </a:r>
            <a:r>
              <a:rPr sz="1200" spc="-5" dirty="0">
                <a:latin typeface="Times New Roman"/>
                <a:cs typeface="Times New Roman"/>
              </a:rPr>
              <a:t>manifestazione</a:t>
            </a:r>
            <a:r>
              <a:rPr sz="1200" spc="135" dirty="0">
                <a:latin typeface="Times New Roman"/>
                <a:cs typeface="Times New Roman"/>
              </a:rPr>
              <a:t> </a:t>
            </a:r>
            <a:r>
              <a:rPr sz="1200" spc="-5" dirty="0">
                <a:latin typeface="Times New Roman"/>
                <a:cs typeface="Times New Roman"/>
              </a:rPr>
              <a:t>per</a:t>
            </a:r>
            <a:r>
              <a:rPr sz="1200" spc="140" dirty="0">
                <a:latin typeface="Times New Roman"/>
                <a:cs typeface="Times New Roman"/>
              </a:rPr>
              <a:t> </a:t>
            </a:r>
            <a:r>
              <a:rPr sz="1200" spc="-5" dirty="0">
                <a:latin typeface="Times New Roman"/>
                <a:cs typeface="Times New Roman"/>
              </a:rPr>
              <a:t>ragazzi</a:t>
            </a:r>
            <a:r>
              <a:rPr sz="1200" spc="130" dirty="0">
                <a:latin typeface="Times New Roman"/>
                <a:cs typeface="Times New Roman"/>
              </a:rPr>
              <a:t> </a:t>
            </a:r>
            <a:r>
              <a:rPr sz="1200" spc="-5" dirty="0">
                <a:latin typeface="Times New Roman"/>
                <a:cs typeface="Times New Roman"/>
              </a:rPr>
              <a:t>organizzata</a:t>
            </a:r>
            <a:r>
              <a:rPr sz="1200" spc="140" dirty="0">
                <a:latin typeface="Times New Roman"/>
                <a:cs typeface="Times New Roman"/>
              </a:rPr>
              <a:t> </a:t>
            </a:r>
            <a:r>
              <a:rPr sz="1200" spc="-5" dirty="0">
                <a:latin typeface="Times New Roman"/>
                <a:cs typeface="Times New Roman"/>
              </a:rPr>
              <a:t>dalle</a:t>
            </a:r>
            <a:r>
              <a:rPr sz="1200" spc="135" dirty="0">
                <a:latin typeface="Times New Roman"/>
                <a:cs typeface="Times New Roman"/>
              </a:rPr>
              <a:t> </a:t>
            </a:r>
            <a:r>
              <a:rPr sz="1200" spc="-5" dirty="0">
                <a:latin typeface="Times New Roman"/>
                <a:cs typeface="Times New Roman"/>
              </a:rPr>
              <a:t>banche</a:t>
            </a:r>
            <a:endParaRPr sz="1200">
              <a:latin typeface="Times New Roman"/>
              <a:cs typeface="Times New Roman"/>
            </a:endParaRPr>
          </a:p>
        </p:txBody>
      </p:sp>
      <p:sp>
        <p:nvSpPr>
          <p:cNvPr id="4" name="object 4"/>
          <p:cNvSpPr txBox="1"/>
          <p:nvPr/>
        </p:nvSpPr>
        <p:spPr>
          <a:xfrm>
            <a:off x="706627" y="2656077"/>
            <a:ext cx="2434590" cy="427990"/>
          </a:xfrm>
          <a:prstGeom prst="rect">
            <a:avLst/>
          </a:prstGeom>
        </p:spPr>
        <p:txBody>
          <a:bodyPr vert="horz" wrap="square" lIns="0" tIns="31114" rIns="0" bIns="0" rtlCol="0">
            <a:spAutoFit/>
          </a:bodyPr>
          <a:lstStyle/>
          <a:p>
            <a:pPr marL="12700">
              <a:lnSpc>
                <a:spcPct val="100000"/>
              </a:lnSpc>
              <a:spcBef>
                <a:spcPts val="244"/>
              </a:spcBef>
              <a:tabLst>
                <a:tab pos="1684020" algn="l"/>
              </a:tabLst>
            </a:pPr>
            <a:r>
              <a:rPr sz="1200" spc="-5" dirty="0">
                <a:latin typeface="Times New Roman"/>
                <a:cs typeface="Times New Roman"/>
              </a:rPr>
              <a:t>con	</a:t>
            </a:r>
            <a:r>
              <a:rPr sz="1200" dirty="0">
                <a:latin typeface="Times New Roman"/>
                <a:cs typeface="Times New Roman"/>
              </a:rPr>
              <a:t>il</a:t>
            </a:r>
            <a:endParaRPr sz="1200">
              <a:latin typeface="Times New Roman"/>
              <a:cs typeface="Times New Roman"/>
            </a:endParaRPr>
          </a:p>
          <a:p>
            <a:pPr marL="12700">
              <a:lnSpc>
                <a:spcPct val="100000"/>
              </a:lnSpc>
              <a:spcBef>
                <a:spcPts val="140"/>
              </a:spcBef>
              <a:tabLst>
                <a:tab pos="384175" algn="l"/>
                <a:tab pos="859155" algn="l"/>
                <a:tab pos="1122680" algn="l"/>
                <a:tab pos="1530985" algn="l"/>
                <a:tab pos="1861185" algn="l"/>
                <a:tab pos="2336800" algn="l"/>
              </a:tabLst>
            </a:pPr>
            <a:r>
              <a:rPr sz="1200" spc="-5" dirty="0">
                <a:latin typeface="Times New Roman"/>
                <a:cs typeface="Times New Roman"/>
              </a:rPr>
              <a:t>Da	nord	a	sud	su	tutto	il</a:t>
            </a:r>
            <a:endParaRPr sz="1200">
              <a:latin typeface="Times New Roman"/>
              <a:cs typeface="Times New Roman"/>
            </a:endParaRPr>
          </a:p>
        </p:txBody>
      </p:sp>
      <p:sp>
        <p:nvSpPr>
          <p:cNvPr id="5" name="object 5"/>
          <p:cNvSpPr txBox="1"/>
          <p:nvPr/>
        </p:nvSpPr>
        <p:spPr>
          <a:xfrm>
            <a:off x="3310944" y="2656077"/>
            <a:ext cx="2468880" cy="427990"/>
          </a:xfrm>
          <a:prstGeom prst="rect">
            <a:avLst/>
          </a:prstGeom>
        </p:spPr>
        <p:txBody>
          <a:bodyPr vert="horz" wrap="square" lIns="0" tIns="31114" rIns="0" bIns="0" rtlCol="0">
            <a:spAutoFit/>
          </a:bodyPr>
          <a:lstStyle/>
          <a:p>
            <a:pPr marL="616585">
              <a:lnSpc>
                <a:spcPct val="100000"/>
              </a:lnSpc>
              <a:spcBef>
                <a:spcPts val="244"/>
              </a:spcBef>
            </a:pPr>
            <a:r>
              <a:rPr sz="1200" spc="-5" dirty="0">
                <a:latin typeface="Times New Roman"/>
                <a:cs typeface="Times New Roman"/>
              </a:rPr>
              <a:t>coordinamento</a:t>
            </a:r>
            <a:endParaRPr sz="1200">
              <a:latin typeface="Times New Roman"/>
              <a:cs typeface="Times New Roman"/>
            </a:endParaRPr>
          </a:p>
          <a:p>
            <a:pPr marL="12700">
              <a:lnSpc>
                <a:spcPct val="100000"/>
              </a:lnSpc>
              <a:spcBef>
                <a:spcPts val="140"/>
              </a:spcBef>
              <a:tabLst>
                <a:tab pos="749300" algn="l"/>
                <a:tab pos="1565910" algn="l"/>
                <a:tab pos="2040889" algn="l"/>
              </a:tabLst>
            </a:pPr>
            <a:r>
              <a:rPr sz="1200" dirty="0">
                <a:latin typeface="Times New Roman"/>
                <a:cs typeface="Times New Roman"/>
              </a:rPr>
              <a:t>territorio	</a:t>
            </a:r>
            <a:r>
              <a:rPr sz="1200" spc="-5" dirty="0">
                <a:latin typeface="Times New Roman"/>
                <a:cs typeface="Times New Roman"/>
              </a:rPr>
              <a:t>nazionale,	</a:t>
            </a:r>
            <a:r>
              <a:rPr sz="1200" dirty="0">
                <a:latin typeface="Times New Roman"/>
                <a:cs typeface="Times New Roman"/>
              </a:rPr>
              <a:t>oltre	</a:t>
            </a:r>
            <a:r>
              <a:rPr sz="1200" spc="-5" dirty="0">
                <a:latin typeface="Times New Roman"/>
                <a:cs typeface="Times New Roman"/>
              </a:rPr>
              <a:t>ottanta</a:t>
            </a:r>
            <a:endParaRPr sz="1200">
              <a:latin typeface="Times New Roman"/>
              <a:cs typeface="Times New Roman"/>
            </a:endParaRPr>
          </a:p>
        </p:txBody>
      </p:sp>
      <p:sp>
        <p:nvSpPr>
          <p:cNvPr id="6" name="object 6"/>
          <p:cNvSpPr txBox="1"/>
          <p:nvPr/>
        </p:nvSpPr>
        <p:spPr>
          <a:xfrm>
            <a:off x="5948811" y="2656077"/>
            <a:ext cx="902335" cy="427990"/>
          </a:xfrm>
          <a:prstGeom prst="rect">
            <a:avLst/>
          </a:prstGeom>
        </p:spPr>
        <p:txBody>
          <a:bodyPr vert="horz" wrap="square" lIns="0" tIns="31114" rIns="0" bIns="0" rtlCol="0">
            <a:spAutoFit/>
          </a:bodyPr>
          <a:lstStyle/>
          <a:p>
            <a:pPr marL="344170">
              <a:lnSpc>
                <a:spcPct val="100000"/>
              </a:lnSpc>
              <a:spcBef>
                <a:spcPts val="244"/>
              </a:spcBef>
            </a:pPr>
            <a:r>
              <a:rPr sz="1200" spc="-5" dirty="0">
                <a:latin typeface="Times New Roman"/>
                <a:cs typeface="Times New Roman"/>
              </a:rPr>
              <a:t>dell’Abi.</a:t>
            </a:r>
            <a:endParaRPr sz="1200">
              <a:latin typeface="Times New Roman"/>
              <a:cs typeface="Times New Roman"/>
            </a:endParaRPr>
          </a:p>
          <a:p>
            <a:pPr marL="12700">
              <a:lnSpc>
                <a:spcPct val="100000"/>
              </a:lnSpc>
              <a:spcBef>
                <a:spcPts val="140"/>
              </a:spcBef>
              <a:tabLst>
                <a:tab pos="318135" algn="l"/>
              </a:tabLst>
            </a:pPr>
            <a:r>
              <a:rPr sz="1200" dirty="0">
                <a:latin typeface="Times New Roman"/>
                <a:cs typeface="Times New Roman"/>
              </a:rPr>
              <a:t>le	</a:t>
            </a:r>
            <a:r>
              <a:rPr sz="1200" spc="-5" dirty="0">
                <a:latin typeface="Times New Roman"/>
                <a:cs typeface="Times New Roman"/>
              </a:rPr>
              <a:t>iniziative</a:t>
            </a:r>
            <a:endParaRPr sz="1200">
              <a:latin typeface="Times New Roman"/>
              <a:cs typeface="Times New Roman"/>
            </a:endParaRPr>
          </a:p>
        </p:txBody>
      </p:sp>
      <p:sp>
        <p:nvSpPr>
          <p:cNvPr id="7" name="object 7"/>
          <p:cNvSpPr txBox="1"/>
          <p:nvPr/>
        </p:nvSpPr>
        <p:spPr>
          <a:xfrm>
            <a:off x="706627" y="3058414"/>
            <a:ext cx="6146165" cy="6855459"/>
          </a:xfrm>
          <a:prstGeom prst="rect">
            <a:avLst/>
          </a:prstGeom>
        </p:spPr>
        <p:txBody>
          <a:bodyPr vert="horz" wrap="square" lIns="0" tIns="30480" rIns="0" bIns="0" rtlCol="0">
            <a:spAutoFit/>
          </a:bodyPr>
          <a:lstStyle/>
          <a:p>
            <a:pPr marL="12700">
              <a:lnSpc>
                <a:spcPct val="100000"/>
              </a:lnSpc>
              <a:spcBef>
                <a:spcPts val="240"/>
              </a:spcBef>
            </a:pPr>
            <a:r>
              <a:rPr sz="1200" spc="-5" dirty="0">
                <a:latin typeface="Times New Roman"/>
                <a:cs typeface="Times New Roman"/>
              </a:rPr>
              <a:t>dedicate ad arte, archeologia, </a:t>
            </a:r>
            <a:r>
              <a:rPr sz="1200" dirty="0">
                <a:latin typeface="Times New Roman"/>
                <a:cs typeface="Times New Roman"/>
              </a:rPr>
              <a:t>musica, canto, </a:t>
            </a:r>
            <a:r>
              <a:rPr sz="1200" spc="-5" dirty="0">
                <a:latin typeface="Times New Roman"/>
                <a:cs typeface="Times New Roman"/>
              </a:rPr>
              <a:t>lettura, teatro, robotica, </a:t>
            </a:r>
            <a:r>
              <a:rPr sz="1200" dirty="0">
                <a:latin typeface="Times New Roman"/>
                <a:cs typeface="Times New Roman"/>
              </a:rPr>
              <a:t>nuove</a:t>
            </a:r>
            <a:r>
              <a:rPr sz="1200" spc="240" dirty="0">
                <a:latin typeface="Times New Roman"/>
                <a:cs typeface="Times New Roman"/>
              </a:rPr>
              <a:t> </a:t>
            </a:r>
            <a:r>
              <a:rPr sz="1200" spc="-5" dirty="0">
                <a:latin typeface="Times New Roman"/>
                <a:cs typeface="Times New Roman"/>
              </a:rPr>
              <a:t>tecnologie.</a:t>
            </a:r>
            <a:endParaRPr sz="1200">
              <a:latin typeface="Times New Roman"/>
              <a:cs typeface="Times New Roman"/>
            </a:endParaRPr>
          </a:p>
          <a:p>
            <a:pPr marL="12700">
              <a:lnSpc>
                <a:spcPct val="100000"/>
              </a:lnSpc>
              <a:spcBef>
                <a:spcPts val="145"/>
              </a:spcBef>
            </a:pPr>
            <a:r>
              <a:rPr sz="1200" spc="-5" dirty="0">
                <a:latin typeface="Times New Roman"/>
                <a:cs typeface="Times New Roman"/>
              </a:rPr>
              <a:t>Anche </a:t>
            </a:r>
            <a:r>
              <a:rPr sz="1200" dirty="0">
                <a:latin typeface="Times New Roman"/>
                <a:cs typeface="Times New Roman"/>
              </a:rPr>
              <a:t>la </a:t>
            </a:r>
            <a:r>
              <a:rPr sz="1200" spc="-5" dirty="0">
                <a:latin typeface="Times New Roman"/>
                <a:cs typeface="Times New Roman"/>
              </a:rPr>
              <a:t>BCC dei </a:t>
            </a:r>
            <a:r>
              <a:rPr sz="1200" dirty="0">
                <a:latin typeface="Times New Roman"/>
                <a:cs typeface="Times New Roman"/>
              </a:rPr>
              <a:t>Comuni </a:t>
            </a:r>
            <a:r>
              <a:rPr sz="1200" spc="-5" dirty="0">
                <a:latin typeface="Times New Roman"/>
                <a:cs typeface="Times New Roman"/>
              </a:rPr>
              <a:t>Cilentani aderisce</a:t>
            </a:r>
            <a:r>
              <a:rPr sz="1200" spc="10" dirty="0">
                <a:latin typeface="Times New Roman"/>
                <a:cs typeface="Times New Roman"/>
              </a:rPr>
              <a:t> </a:t>
            </a:r>
            <a:r>
              <a:rPr sz="1200" dirty="0">
                <a:latin typeface="Times New Roman"/>
                <a:cs typeface="Times New Roman"/>
              </a:rPr>
              <a:t>all’iniziativa</a:t>
            </a:r>
            <a:endParaRPr sz="1200">
              <a:latin typeface="Times New Roman"/>
              <a:cs typeface="Times New Roman"/>
            </a:endParaRPr>
          </a:p>
          <a:p>
            <a:pPr>
              <a:lnSpc>
                <a:spcPct val="100000"/>
              </a:lnSpc>
              <a:spcBef>
                <a:spcPts val="25"/>
              </a:spcBef>
            </a:pPr>
            <a:endParaRPr sz="1200">
              <a:latin typeface="Times New Roman"/>
              <a:cs typeface="Times New Roman"/>
            </a:endParaRPr>
          </a:p>
          <a:p>
            <a:pPr marL="12700" marR="5080" algn="just">
              <a:lnSpc>
                <a:spcPct val="110200"/>
              </a:lnSpc>
            </a:pPr>
            <a:r>
              <a:rPr sz="1200" spc="-5" dirty="0">
                <a:latin typeface="Times New Roman"/>
                <a:cs typeface="Times New Roman"/>
              </a:rPr>
              <a:t>“L’alfabeto del Mondo. Leggiamo </a:t>
            </a:r>
            <a:r>
              <a:rPr sz="1200" dirty="0">
                <a:latin typeface="Times New Roman"/>
                <a:cs typeface="Times New Roman"/>
              </a:rPr>
              <a:t>i </a:t>
            </a:r>
            <a:r>
              <a:rPr sz="1200" spc="-5" dirty="0">
                <a:latin typeface="Times New Roman"/>
                <a:cs typeface="Times New Roman"/>
              </a:rPr>
              <a:t>segni </a:t>
            </a:r>
            <a:r>
              <a:rPr sz="1200" dirty="0">
                <a:latin typeface="Times New Roman"/>
                <a:cs typeface="Times New Roman"/>
              </a:rPr>
              <a:t>intorno a noi e </a:t>
            </a:r>
            <a:r>
              <a:rPr sz="1200" spc="-5" dirty="0">
                <a:latin typeface="Times New Roman"/>
                <a:cs typeface="Times New Roman"/>
              </a:rPr>
              <a:t>raccontiamo”. </a:t>
            </a:r>
            <a:r>
              <a:rPr sz="1200" dirty="0">
                <a:latin typeface="Times New Roman"/>
                <a:cs typeface="Times New Roman"/>
              </a:rPr>
              <a:t>È </a:t>
            </a:r>
            <a:r>
              <a:rPr sz="1200" spc="-5" dirty="0">
                <a:latin typeface="Times New Roman"/>
                <a:cs typeface="Times New Roman"/>
              </a:rPr>
              <a:t>questo </a:t>
            </a:r>
            <a:r>
              <a:rPr sz="1200" dirty="0">
                <a:latin typeface="Times New Roman"/>
                <a:cs typeface="Times New Roman"/>
              </a:rPr>
              <a:t>il tema </a:t>
            </a:r>
            <a:r>
              <a:rPr sz="1200" spc="-5" dirty="0">
                <a:latin typeface="Times New Roman"/>
                <a:cs typeface="Times New Roman"/>
              </a:rPr>
              <a:t>della  seconda </a:t>
            </a:r>
            <a:r>
              <a:rPr sz="1200" dirty="0">
                <a:latin typeface="Times New Roman"/>
                <a:cs typeface="Times New Roman"/>
              </a:rPr>
              <a:t>edizione </a:t>
            </a:r>
            <a:r>
              <a:rPr sz="1200" spc="-5" dirty="0">
                <a:latin typeface="Times New Roman"/>
                <a:cs typeface="Times New Roman"/>
              </a:rPr>
              <a:t>del Festival della Cultura Creativa, </a:t>
            </a:r>
            <a:r>
              <a:rPr sz="1200" dirty="0">
                <a:latin typeface="Times New Roman"/>
                <a:cs typeface="Times New Roman"/>
              </a:rPr>
              <a:t>promosso e </a:t>
            </a:r>
            <a:r>
              <a:rPr sz="1200" spc="-5" dirty="0">
                <a:latin typeface="Times New Roman"/>
                <a:cs typeface="Times New Roman"/>
              </a:rPr>
              <a:t>realizzato dalle banche, </a:t>
            </a:r>
            <a:r>
              <a:rPr sz="1200" dirty="0">
                <a:latin typeface="Times New Roman"/>
                <a:cs typeface="Times New Roman"/>
              </a:rPr>
              <a:t>anche  </a:t>
            </a:r>
            <a:r>
              <a:rPr sz="1200" spc="-5" dirty="0">
                <a:latin typeface="Times New Roman"/>
                <a:cs typeface="Times New Roman"/>
              </a:rPr>
              <a:t>grazie al coordinamento dell’Abi. </a:t>
            </a:r>
            <a:r>
              <a:rPr sz="1200" spc="-15" dirty="0">
                <a:latin typeface="Times New Roman"/>
                <a:cs typeface="Times New Roman"/>
              </a:rPr>
              <a:t>La </a:t>
            </a:r>
            <a:r>
              <a:rPr sz="1200" spc="-5" dirty="0">
                <a:latin typeface="Times New Roman"/>
                <a:cs typeface="Times New Roman"/>
              </a:rPr>
              <a:t>manifestazione, interamente dedicata alla cultura </a:t>
            </a:r>
            <a:r>
              <a:rPr sz="1200" dirty="0">
                <a:latin typeface="Times New Roman"/>
                <a:cs typeface="Times New Roman"/>
              </a:rPr>
              <a:t>e </a:t>
            </a:r>
            <a:r>
              <a:rPr sz="1200" spc="-5" dirty="0">
                <a:latin typeface="Times New Roman"/>
                <a:cs typeface="Times New Roman"/>
              </a:rPr>
              <a:t>alla  creatività per </a:t>
            </a:r>
            <a:r>
              <a:rPr sz="1200" dirty="0">
                <a:latin typeface="Times New Roman"/>
                <a:cs typeface="Times New Roman"/>
              </a:rPr>
              <a:t>ragazzi, </a:t>
            </a:r>
            <a:r>
              <a:rPr sz="1200" spc="-5" dirty="0">
                <a:latin typeface="Times New Roman"/>
                <a:cs typeface="Times New Roman"/>
              </a:rPr>
              <a:t>si svolgerà nella settimana dal </a:t>
            </a:r>
            <a:r>
              <a:rPr sz="1200" dirty="0">
                <a:latin typeface="Times New Roman"/>
                <a:cs typeface="Times New Roman"/>
              </a:rPr>
              <a:t>16 </a:t>
            </a:r>
            <a:r>
              <a:rPr sz="1200" spc="-5" dirty="0">
                <a:latin typeface="Times New Roman"/>
                <a:cs typeface="Times New Roman"/>
              </a:rPr>
              <a:t>al </a:t>
            </a:r>
            <a:r>
              <a:rPr sz="1200" dirty="0">
                <a:latin typeface="Times New Roman"/>
                <a:cs typeface="Times New Roman"/>
              </a:rPr>
              <a:t>22 </a:t>
            </a:r>
            <a:r>
              <a:rPr sz="1200" spc="-5" dirty="0">
                <a:latin typeface="Times New Roman"/>
                <a:cs typeface="Times New Roman"/>
              </a:rPr>
              <a:t>marzo e, come già sperimentato nella  prima </a:t>
            </a:r>
            <a:r>
              <a:rPr sz="1200" dirty="0">
                <a:latin typeface="Times New Roman"/>
                <a:cs typeface="Times New Roman"/>
              </a:rPr>
              <a:t>edizione, </a:t>
            </a:r>
            <a:r>
              <a:rPr sz="1200" spc="-5" dirty="0">
                <a:latin typeface="Times New Roman"/>
                <a:cs typeface="Times New Roman"/>
              </a:rPr>
              <a:t>si articolerà attraverso </a:t>
            </a:r>
            <a:r>
              <a:rPr sz="1200" dirty="0">
                <a:latin typeface="Times New Roman"/>
                <a:cs typeface="Times New Roman"/>
              </a:rPr>
              <a:t>una </a:t>
            </a:r>
            <a:r>
              <a:rPr sz="1200" spc="-5" dirty="0">
                <a:latin typeface="Times New Roman"/>
                <a:cs typeface="Times New Roman"/>
              </a:rPr>
              <a:t>ricca proposta </a:t>
            </a:r>
            <a:r>
              <a:rPr sz="1200" dirty="0">
                <a:latin typeface="Times New Roman"/>
                <a:cs typeface="Times New Roman"/>
              </a:rPr>
              <a:t>di eventi, </a:t>
            </a:r>
            <a:r>
              <a:rPr sz="1200" spc="-5" dirty="0">
                <a:latin typeface="Times New Roman"/>
                <a:cs typeface="Times New Roman"/>
              </a:rPr>
              <a:t>iniziative </a:t>
            </a:r>
            <a:r>
              <a:rPr sz="1200" dirty="0">
                <a:latin typeface="Times New Roman"/>
                <a:cs typeface="Times New Roman"/>
              </a:rPr>
              <a:t>e </a:t>
            </a:r>
            <a:r>
              <a:rPr sz="1200" spc="-5" dirty="0">
                <a:latin typeface="Times New Roman"/>
                <a:cs typeface="Times New Roman"/>
              </a:rPr>
              <a:t>laboratori </a:t>
            </a:r>
            <a:r>
              <a:rPr sz="1200" dirty="0">
                <a:latin typeface="Times New Roman"/>
                <a:cs typeface="Times New Roman"/>
              </a:rPr>
              <a:t>diffusi  </a:t>
            </a:r>
            <a:r>
              <a:rPr sz="1200" spc="-5" dirty="0">
                <a:latin typeface="Times New Roman"/>
                <a:cs typeface="Times New Roman"/>
              </a:rPr>
              <a:t>sull’intero territorio nazionale. Coinvolgendo </a:t>
            </a:r>
            <a:r>
              <a:rPr sz="1200" dirty="0">
                <a:latin typeface="Times New Roman"/>
                <a:cs typeface="Times New Roman"/>
              </a:rPr>
              <a:t>oltre 10 mila </a:t>
            </a:r>
            <a:r>
              <a:rPr sz="1200" spc="-5" dirty="0">
                <a:latin typeface="Times New Roman"/>
                <a:cs typeface="Times New Roman"/>
              </a:rPr>
              <a:t>giovanissimi </a:t>
            </a:r>
            <a:r>
              <a:rPr sz="1200" dirty="0">
                <a:latin typeface="Times New Roman"/>
                <a:cs typeface="Times New Roman"/>
              </a:rPr>
              <a:t>in tutta </a:t>
            </a:r>
            <a:r>
              <a:rPr sz="1200" spc="-5" dirty="0">
                <a:latin typeface="Times New Roman"/>
                <a:cs typeface="Times New Roman"/>
              </a:rPr>
              <a:t>Italia, </a:t>
            </a:r>
            <a:r>
              <a:rPr sz="1200" dirty="0">
                <a:latin typeface="Times New Roman"/>
                <a:cs typeface="Times New Roman"/>
              </a:rPr>
              <a:t>il </a:t>
            </a:r>
            <a:r>
              <a:rPr sz="1200" spc="-5" dirty="0">
                <a:latin typeface="Times New Roman"/>
                <a:cs typeface="Times New Roman"/>
              </a:rPr>
              <a:t>Festival </a:t>
            </a:r>
            <a:r>
              <a:rPr sz="1200" dirty="0">
                <a:latin typeface="Times New Roman"/>
                <a:cs typeface="Times New Roman"/>
              </a:rPr>
              <a:t>ha  </a:t>
            </a:r>
            <a:r>
              <a:rPr sz="1200" spc="-5" dirty="0">
                <a:latin typeface="Times New Roman"/>
                <a:cs typeface="Times New Roman"/>
              </a:rPr>
              <a:t>l’obiettivo </a:t>
            </a:r>
            <a:r>
              <a:rPr sz="1200" dirty="0">
                <a:latin typeface="Times New Roman"/>
                <a:cs typeface="Times New Roman"/>
              </a:rPr>
              <a:t>di </a:t>
            </a:r>
            <a:r>
              <a:rPr sz="1200" spc="-5" dirty="0">
                <a:latin typeface="Times New Roman"/>
                <a:cs typeface="Times New Roman"/>
              </a:rPr>
              <a:t>avvicinare bambini </a:t>
            </a:r>
            <a:r>
              <a:rPr sz="1200" dirty="0">
                <a:latin typeface="Times New Roman"/>
                <a:cs typeface="Times New Roman"/>
              </a:rPr>
              <a:t>e </a:t>
            </a:r>
            <a:r>
              <a:rPr sz="1200" spc="-5" dirty="0">
                <a:latin typeface="Times New Roman"/>
                <a:cs typeface="Times New Roman"/>
              </a:rPr>
              <a:t>ragazzi dai </a:t>
            </a:r>
            <a:r>
              <a:rPr sz="1200" dirty="0">
                <a:latin typeface="Times New Roman"/>
                <a:cs typeface="Times New Roman"/>
              </a:rPr>
              <a:t>6 ai 13 </a:t>
            </a:r>
            <a:r>
              <a:rPr sz="1200" spc="-5" dirty="0">
                <a:latin typeface="Times New Roman"/>
                <a:cs typeface="Times New Roman"/>
              </a:rPr>
              <a:t>anni alla </a:t>
            </a:r>
            <a:r>
              <a:rPr sz="1200" dirty="0">
                <a:latin typeface="Times New Roman"/>
                <a:cs typeface="Times New Roman"/>
              </a:rPr>
              <a:t>cultura </a:t>
            </a:r>
            <a:r>
              <a:rPr sz="1200" spc="-5" dirty="0">
                <a:latin typeface="Times New Roman"/>
                <a:cs typeface="Times New Roman"/>
              </a:rPr>
              <a:t>e, </a:t>
            </a:r>
            <a:r>
              <a:rPr sz="1200" spc="5" dirty="0">
                <a:latin typeface="Times New Roman"/>
                <a:cs typeface="Times New Roman"/>
              </a:rPr>
              <a:t>in </a:t>
            </a:r>
            <a:r>
              <a:rPr sz="1200" spc="-5" dirty="0">
                <a:latin typeface="Times New Roman"/>
                <a:cs typeface="Times New Roman"/>
              </a:rPr>
              <a:t>particolare, agli </a:t>
            </a:r>
            <a:r>
              <a:rPr sz="1200" dirty="0">
                <a:latin typeface="Times New Roman"/>
                <a:cs typeface="Times New Roman"/>
              </a:rPr>
              <a:t>aspetti  più </a:t>
            </a:r>
            <a:r>
              <a:rPr sz="1200" spc="-5" dirty="0">
                <a:latin typeface="Times New Roman"/>
                <a:cs typeface="Times New Roman"/>
              </a:rPr>
              <a:t>“generativi” </a:t>
            </a:r>
            <a:r>
              <a:rPr sz="1200" dirty="0">
                <a:latin typeface="Times New Roman"/>
                <a:cs typeface="Times New Roman"/>
              </a:rPr>
              <a:t>della </a:t>
            </a:r>
            <a:r>
              <a:rPr sz="1200" spc="-5" dirty="0">
                <a:latin typeface="Times New Roman"/>
                <a:cs typeface="Times New Roman"/>
              </a:rPr>
              <a:t>creatività. Attraverso </a:t>
            </a:r>
            <a:r>
              <a:rPr sz="1200" dirty="0">
                <a:latin typeface="Times New Roman"/>
                <a:cs typeface="Times New Roman"/>
              </a:rPr>
              <a:t>l’arte, </a:t>
            </a:r>
            <a:r>
              <a:rPr sz="1200" spc="-5" dirty="0">
                <a:latin typeface="Times New Roman"/>
                <a:cs typeface="Times New Roman"/>
              </a:rPr>
              <a:t>l’archeologia, </a:t>
            </a:r>
            <a:r>
              <a:rPr sz="1200" dirty="0">
                <a:latin typeface="Times New Roman"/>
                <a:cs typeface="Times New Roman"/>
              </a:rPr>
              <a:t>la musica, il </a:t>
            </a:r>
            <a:r>
              <a:rPr sz="1200" spc="-5" dirty="0">
                <a:latin typeface="Times New Roman"/>
                <a:cs typeface="Times New Roman"/>
              </a:rPr>
              <a:t>canto, </a:t>
            </a:r>
            <a:r>
              <a:rPr sz="1200" dirty="0">
                <a:latin typeface="Times New Roman"/>
                <a:cs typeface="Times New Roman"/>
              </a:rPr>
              <a:t>la </a:t>
            </a:r>
            <a:r>
              <a:rPr sz="1200" spc="-5" dirty="0">
                <a:latin typeface="Times New Roman"/>
                <a:cs typeface="Times New Roman"/>
              </a:rPr>
              <a:t>lettura, </a:t>
            </a:r>
            <a:r>
              <a:rPr sz="1200" dirty="0">
                <a:latin typeface="Times New Roman"/>
                <a:cs typeface="Times New Roman"/>
              </a:rPr>
              <a:t>il  </a:t>
            </a:r>
            <a:r>
              <a:rPr sz="1200" spc="-5" dirty="0">
                <a:latin typeface="Times New Roman"/>
                <a:cs typeface="Times New Roman"/>
              </a:rPr>
              <a:t>teatro, </a:t>
            </a:r>
            <a:r>
              <a:rPr sz="1200" dirty="0">
                <a:latin typeface="Times New Roman"/>
                <a:cs typeface="Times New Roman"/>
              </a:rPr>
              <a:t>la </a:t>
            </a:r>
            <a:r>
              <a:rPr sz="1200" spc="-5" dirty="0">
                <a:latin typeface="Times New Roman"/>
                <a:cs typeface="Times New Roman"/>
              </a:rPr>
              <a:t>fotografia, </a:t>
            </a:r>
            <a:r>
              <a:rPr sz="1200" dirty="0">
                <a:latin typeface="Times New Roman"/>
                <a:cs typeface="Times New Roman"/>
              </a:rPr>
              <a:t>la </a:t>
            </a:r>
            <a:r>
              <a:rPr sz="1200" spc="-5" dirty="0">
                <a:latin typeface="Times New Roman"/>
                <a:cs typeface="Times New Roman"/>
              </a:rPr>
              <a:t>robotica, </a:t>
            </a:r>
            <a:r>
              <a:rPr sz="1200" dirty="0">
                <a:latin typeface="Times New Roman"/>
                <a:cs typeface="Times New Roman"/>
              </a:rPr>
              <a:t>le tecnologie </a:t>
            </a:r>
            <a:r>
              <a:rPr sz="1200" spc="-5" dirty="0">
                <a:latin typeface="Times New Roman"/>
                <a:cs typeface="Times New Roman"/>
              </a:rPr>
              <a:t>digitali </a:t>
            </a:r>
            <a:r>
              <a:rPr sz="1200" dirty="0">
                <a:latin typeface="Times New Roman"/>
                <a:cs typeface="Times New Roman"/>
              </a:rPr>
              <a:t>e </a:t>
            </a:r>
            <a:r>
              <a:rPr sz="1200" spc="-5" dirty="0">
                <a:latin typeface="Times New Roman"/>
                <a:cs typeface="Times New Roman"/>
              </a:rPr>
              <a:t>altri percorsi </a:t>
            </a:r>
            <a:r>
              <a:rPr sz="1200" dirty="0">
                <a:latin typeface="Times New Roman"/>
                <a:cs typeface="Times New Roman"/>
              </a:rPr>
              <a:t>figurativi e </a:t>
            </a:r>
            <a:r>
              <a:rPr sz="1200" spc="-5" dirty="0">
                <a:latin typeface="Times New Roman"/>
                <a:cs typeface="Times New Roman"/>
              </a:rPr>
              <a:t>linguistici, </a:t>
            </a:r>
            <a:r>
              <a:rPr sz="1200" dirty="0">
                <a:latin typeface="Times New Roman"/>
                <a:cs typeface="Times New Roman"/>
              </a:rPr>
              <a:t>i </a:t>
            </a:r>
            <a:r>
              <a:rPr sz="1200" spc="-5" dirty="0">
                <a:latin typeface="Times New Roman"/>
                <a:cs typeface="Times New Roman"/>
              </a:rPr>
              <a:t>giovani  protagonisti del Festival potranno così sperimentare </a:t>
            </a:r>
            <a:r>
              <a:rPr sz="1200" dirty="0">
                <a:latin typeface="Times New Roman"/>
                <a:cs typeface="Times New Roman"/>
              </a:rPr>
              <a:t>le potenzialità </a:t>
            </a:r>
            <a:r>
              <a:rPr sz="1200" spc="-5" dirty="0">
                <a:latin typeface="Times New Roman"/>
                <a:cs typeface="Times New Roman"/>
              </a:rPr>
              <a:t>della </a:t>
            </a:r>
            <a:r>
              <a:rPr sz="1200" dirty="0">
                <a:latin typeface="Times New Roman"/>
                <a:cs typeface="Times New Roman"/>
              </a:rPr>
              <a:t>loro </a:t>
            </a:r>
            <a:r>
              <a:rPr sz="1200" spc="-5" dirty="0">
                <a:latin typeface="Times New Roman"/>
                <a:cs typeface="Times New Roman"/>
              </a:rPr>
              <a:t>fantasia </a:t>
            </a:r>
            <a:r>
              <a:rPr sz="1200" dirty="0">
                <a:latin typeface="Times New Roman"/>
                <a:cs typeface="Times New Roman"/>
              </a:rPr>
              <a:t>e </a:t>
            </a:r>
            <a:r>
              <a:rPr sz="1200" spc="-5" dirty="0">
                <a:latin typeface="Times New Roman"/>
                <a:cs typeface="Times New Roman"/>
              </a:rPr>
              <a:t>costruire  </a:t>
            </a:r>
            <a:r>
              <a:rPr sz="1200" dirty="0">
                <a:latin typeface="Times New Roman"/>
                <a:cs typeface="Times New Roman"/>
              </a:rPr>
              <a:t>infiniti </a:t>
            </a:r>
            <a:r>
              <a:rPr sz="1200" spc="-5" dirty="0">
                <a:latin typeface="Times New Roman"/>
                <a:cs typeface="Times New Roman"/>
              </a:rPr>
              <a:t>racconti.“Il rafforzato impegno delle </a:t>
            </a:r>
            <a:r>
              <a:rPr sz="1200" dirty="0">
                <a:latin typeface="Times New Roman"/>
                <a:cs typeface="Times New Roman"/>
              </a:rPr>
              <a:t>banche a investire </a:t>
            </a:r>
            <a:r>
              <a:rPr sz="1200" spc="-5" dirty="0">
                <a:latin typeface="Times New Roman"/>
                <a:cs typeface="Times New Roman"/>
              </a:rPr>
              <a:t>nei giovani </a:t>
            </a:r>
            <a:r>
              <a:rPr sz="1200" dirty="0">
                <a:latin typeface="Times New Roman"/>
                <a:cs typeface="Times New Roman"/>
              </a:rPr>
              <a:t>e </a:t>
            </a:r>
            <a:r>
              <a:rPr sz="1200" spc="-5" dirty="0">
                <a:latin typeface="Times New Roman"/>
                <a:cs typeface="Times New Roman"/>
              </a:rPr>
              <a:t>nella cultura </a:t>
            </a:r>
            <a:r>
              <a:rPr sz="1200" dirty="0">
                <a:latin typeface="Times New Roman"/>
                <a:cs typeface="Times New Roman"/>
              </a:rPr>
              <a:t>– ha  </a:t>
            </a:r>
            <a:r>
              <a:rPr sz="1200" spc="-5" dirty="0">
                <a:latin typeface="Times New Roman"/>
                <a:cs typeface="Times New Roman"/>
              </a:rPr>
              <a:t>dichiarato </a:t>
            </a:r>
            <a:r>
              <a:rPr sz="1200" dirty="0">
                <a:latin typeface="Times New Roman"/>
                <a:cs typeface="Times New Roman"/>
              </a:rPr>
              <a:t>il </a:t>
            </a:r>
            <a:r>
              <a:rPr sz="1200" spc="-5" dirty="0">
                <a:latin typeface="Times New Roman"/>
                <a:cs typeface="Times New Roman"/>
              </a:rPr>
              <a:t>Presidente dell’Abi, Antonio Patuelli </a:t>
            </a:r>
            <a:r>
              <a:rPr sz="1200" dirty="0">
                <a:latin typeface="Times New Roman"/>
                <a:cs typeface="Times New Roman"/>
              </a:rPr>
              <a:t>– </a:t>
            </a:r>
            <a:r>
              <a:rPr sz="1200" spc="-5" dirty="0">
                <a:latin typeface="Times New Roman"/>
                <a:cs typeface="Times New Roman"/>
              </a:rPr>
              <a:t>rappresenta un’occasione importante data ai  ragazzi per </a:t>
            </a:r>
            <a:r>
              <a:rPr sz="1200" dirty="0">
                <a:latin typeface="Times New Roman"/>
                <a:cs typeface="Times New Roman"/>
              </a:rPr>
              <a:t>misurarsi con </a:t>
            </a:r>
            <a:r>
              <a:rPr sz="1200" spc="-5" dirty="0">
                <a:latin typeface="Times New Roman"/>
                <a:cs typeface="Times New Roman"/>
              </a:rPr>
              <a:t>se stessi </a:t>
            </a:r>
            <a:r>
              <a:rPr sz="1200" dirty="0">
                <a:latin typeface="Times New Roman"/>
                <a:cs typeface="Times New Roman"/>
              </a:rPr>
              <a:t>e le molteplici possibilità di </a:t>
            </a:r>
            <a:r>
              <a:rPr sz="1200" spc="-5" dirty="0">
                <a:latin typeface="Times New Roman"/>
                <a:cs typeface="Times New Roman"/>
              </a:rPr>
              <a:t>partecipazione. </a:t>
            </a:r>
            <a:r>
              <a:rPr sz="1200" dirty="0">
                <a:latin typeface="Times New Roman"/>
                <a:cs typeface="Times New Roman"/>
              </a:rPr>
              <a:t>Ciò </a:t>
            </a:r>
            <a:r>
              <a:rPr sz="1200" spc="-5" dirty="0">
                <a:latin typeface="Times New Roman"/>
                <a:cs typeface="Times New Roman"/>
              </a:rPr>
              <a:t>che ci </a:t>
            </a:r>
            <a:r>
              <a:rPr sz="1200" dirty="0">
                <a:latin typeface="Times New Roman"/>
                <a:cs typeface="Times New Roman"/>
              </a:rPr>
              <a:t>spinge a  </a:t>
            </a:r>
            <a:r>
              <a:rPr sz="1200" spc="-5" dirty="0">
                <a:latin typeface="Times New Roman"/>
                <a:cs typeface="Times New Roman"/>
              </a:rPr>
              <a:t>lavorare </a:t>
            </a:r>
            <a:r>
              <a:rPr sz="1200" dirty="0">
                <a:latin typeface="Times New Roman"/>
                <a:cs typeface="Times New Roman"/>
              </a:rPr>
              <a:t>in </a:t>
            </a:r>
            <a:r>
              <a:rPr sz="1200" spc="-5" dirty="0">
                <a:latin typeface="Times New Roman"/>
                <a:cs typeface="Times New Roman"/>
              </a:rPr>
              <a:t>sinergia con </a:t>
            </a:r>
            <a:r>
              <a:rPr sz="1200" dirty="0">
                <a:latin typeface="Times New Roman"/>
                <a:cs typeface="Times New Roman"/>
              </a:rPr>
              <a:t>scuole, musei, associazioni </a:t>
            </a:r>
            <a:r>
              <a:rPr sz="1200" spc="-5" dirty="0">
                <a:latin typeface="Times New Roman"/>
                <a:cs typeface="Times New Roman"/>
              </a:rPr>
              <a:t>culturali </a:t>
            </a:r>
            <a:r>
              <a:rPr sz="1200" dirty="0">
                <a:latin typeface="Times New Roman"/>
                <a:cs typeface="Times New Roman"/>
              </a:rPr>
              <a:t>e </a:t>
            </a:r>
            <a:r>
              <a:rPr sz="1200" spc="-5" dirty="0">
                <a:latin typeface="Times New Roman"/>
                <a:cs typeface="Times New Roman"/>
              </a:rPr>
              <a:t>biblioteche </a:t>
            </a:r>
            <a:r>
              <a:rPr sz="1200" dirty="0">
                <a:latin typeface="Times New Roman"/>
                <a:cs typeface="Times New Roman"/>
              </a:rPr>
              <a:t>è la </a:t>
            </a:r>
            <a:r>
              <a:rPr sz="1200" spc="-5" dirty="0">
                <a:latin typeface="Times New Roman"/>
                <a:cs typeface="Times New Roman"/>
              </a:rPr>
              <a:t>comune </a:t>
            </a:r>
            <a:r>
              <a:rPr sz="1200" dirty="0">
                <a:latin typeface="Times New Roman"/>
                <a:cs typeface="Times New Roman"/>
              </a:rPr>
              <a:t>certezza </a:t>
            </a:r>
            <a:r>
              <a:rPr sz="1200" spc="-5" dirty="0">
                <a:latin typeface="Times New Roman"/>
                <a:cs typeface="Times New Roman"/>
              </a:rPr>
              <a:t>che  </a:t>
            </a:r>
            <a:r>
              <a:rPr sz="1200" dirty="0">
                <a:latin typeface="Times New Roman"/>
                <a:cs typeface="Times New Roman"/>
              </a:rPr>
              <a:t>solo mettendosi in </a:t>
            </a:r>
            <a:r>
              <a:rPr sz="1200" spc="-5" dirty="0">
                <a:latin typeface="Times New Roman"/>
                <a:cs typeface="Times New Roman"/>
              </a:rPr>
              <a:t>gioco </a:t>
            </a:r>
            <a:r>
              <a:rPr sz="1200" dirty="0">
                <a:latin typeface="Times New Roman"/>
                <a:cs typeface="Times New Roman"/>
              </a:rPr>
              <a:t>e </a:t>
            </a:r>
            <a:r>
              <a:rPr sz="1200" spc="-5" dirty="0">
                <a:latin typeface="Times New Roman"/>
                <a:cs typeface="Times New Roman"/>
              </a:rPr>
              <a:t>‘allenandosi’ </a:t>
            </a:r>
            <a:r>
              <a:rPr sz="1200" dirty="0">
                <a:latin typeface="Times New Roman"/>
                <a:cs typeface="Times New Roman"/>
              </a:rPr>
              <a:t>a </a:t>
            </a:r>
            <a:r>
              <a:rPr sz="1200" spc="-5" dirty="0">
                <a:latin typeface="Times New Roman"/>
                <a:cs typeface="Times New Roman"/>
              </a:rPr>
              <a:t>diventare cittadini attivi, capaci </a:t>
            </a:r>
            <a:r>
              <a:rPr sz="1200" dirty="0">
                <a:latin typeface="Times New Roman"/>
                <a:cs typeface="Times New Roman"/>
              </a:rPr>
              <a:t>di </a:t>
            </a:r>
            <a:r>
              <a:rPr sz="1200" spc="-5" dirty="0">
                <a:latin typeface="Times New Roman"/>
                <a:cs typeface="Times New Roman"/>
              </a:rPr>
              <a:t>progettualità </a:t>
            </a:r>
            <a:r>
              <a:rPr sz="1200" dirty="0">
                <a:latin typeface="Times New Roman"/>
                <a:cs typeface="Times New Roman"/>
              </a:rPr>
              <a:t>e </a:t>
            </a:r>
            <a:r>
              <a:rPr sz="1200" spc="5" dirty="0">
                <a:latin typeface="Times New Roman"/>
                <a:cs typeface="Times New Roman"/>
              </a:rPr>
              <a:t>di  </a:t>
            </a:r>
            <a:r>
              <a:rPr sz="1200" spc="-5" dirty="0">
                <a:latin typeface="Times New Roman"/>
                <a:cs typeface="Times New Roman"/>
              </a:rPr>
              <a:t>relazioni, avviene </a:t>
            </a:r>
            <a:r>
              <a:rPr sz="1200" dirty="0">
                <a:latin typeface="Times New Roman"/>
                <a:cs typeface="Times New Roman"/>
              </a:rPr>
              <a:t>la formazione </a:t>
            </a:r>
            <a:r>
              <a:rPr sz="1200" spc="-5" dirty="0">
                <a:latin typeface="Times New Roman"/>
                <a:cs typeface="Times New Roman"/>
              </a:rPr>
              <a:t>globale della persona, </a:t>
            </a:r>
            <a:r>
              <a:rPr sz="1200" dirty="0">
                <a:latin typeface="Times New Roman"/>
                <a:cs typeface="Times New Roman"/>
              </a:rPr>
              <a:t>in </a:t>
            </a:r>
            <a:r>
              <a:rPr sz="1200" spc="-5" dirty="0">
                <a:latin typeface="Times New Roman"/>
                <a:cs typeface="Times New Roman"/>
              </a:rPr>
              <a:t>grado </a:t>
            </a:r>
            <a:r>
              <a:rPr sz="1200" dirty="0">
                <a:latin typeface="Times New Roman"/>
                <a:cs typeface="Times New Roman"/>
              </a:rPr>
              <a:t>quindi di </a:t>
            </a:r>
            <a:r>
              <a:rPr sz="1200" spc="-5" dirty="0">
                <a:latin typeface="Times New Roman"/>
                <a:cs typeface="Times New Roman"/>
              </a:rPr>
              <a:t>costruire </a:t>
            </a:r>
            <a:r>
              <a:rPr sz="1200" dirty="0">
                <a:latin typeface="Times New Roman"/>
                <a:cs typeface="Times New Roman"/>
              </a:rPr>
              <a:t>il </a:t>
            </a:r>
            <a:r>
              <a:rPr sz="1200" spc="-5" dirty="0">
                <a:latin typeface="Times New Roman"/>
                <a:cs typeface="Times New Roman"/>
              </a:rPr>
              <a:t>proprio </a:t>
            </a:r>
            <a:r>
              <a:rPr sz="1200" dirty="0">
                <a:latin typeface="Times New Roman"/>
                <a:cs typeface="Times New Roman"/>
              </a:rPr>
              <a:t>futuro  e </a:t>
            </a:r>
            <a:r>
              <a:rPr sz="1200" spc="-5" dirty="0">
                <a:latin typeface="Times New Roman"/>
                <a:cs typeface="Times New Roman"/>
              </a:rPr>
              <a:t>quello del Paese. </a:t>
            </a:r>
            <a:r>
              <a:rPr sz="1200" spc="-10" dirty="0">
                <a:latin typeface="Times New Roman"/>
                <a:cs typeface="Times New Roman"/>
              </a:rPr>
              <a:t>Lo </a:t>
            </a:r>
            <a:r>
              <a:rPr sz="1200" dirty="0">
                <a:latin typeface="Times New Roman"/>
                <a:cs typeface="Times New Roman"/>
              </a:rPr>
              <a:t>sviluppo </a:t>
            </a:r>
            <a:r>
              <a:rPr sz="1200" spc="-5" dirty="0">
                <a:latin typeface="Times New Roman"/>
                <a:cs typeface="Times New Roman"/>
              </a:rPr>
              <a:t>delle proprie competenze </a:t>
            </a:r>
            <a:r>
              <a:rPr sz="1200" dirty="0">
                <a:latin typeface="Times New Roman"/>
                <a:cs typeface="Times New Roman"/>
              </a:rPr>
              <a:t>è infatti </a:t>
            </a:r>
            <a:r>
              <a:rPr sz="1200" spc="-5" dirty="0">
                <a:latin typeface="Times New Roman"/>
                <a:cs typeface="Times New Roman"/>
              </a:rPr>
              <a:t>alla base </a:t>
            </a:r>
            <a:r>
              <a:rPr sz="1200" dirty="0">
                <a:latin typeface="Times New Roman"/>
                <a:cs typeface="Times New Roman"/>
              </a:rPr>
              <a:t>del </a:t>
            </a:r>
            <a:r>
              <a:rPr sz="1200" spc="-5" dirty="0">
                <a:latin typeface="Times New Roman"/>
                <a:cs typeface="Times New Roman"/>
              </a:rPr>
              <a:t>progresso  economico, </a:t>
            </a:r>
            <a:r>
              <a:rPr sz="1200" dirty="0">
                <a:latin typeface="Times New Roman"/>
                <a:cs typeface="Times New Roman"/>
              </a:rPr>
              <a:t>della convivenza </a:t>
            </a:r>
            <a:r>
              <a:rPr sz="1200" spc="-5" dirty="0">
                <a:latin typeface="Times New Roman"/>
                <a:cs typeface="Times New Roman"/>
              </a:rPr>
              <a:t>civile </a:t>
            </a:r>
            <a:r>
              <a:rPr sz="1200" dirty="0">
                <a:latin typeface="Times New Roman"/>
                <a:cs typeface="Times New Roman"/>
              </a:rPr>
              <a:t>e </a:t>
            </a:r>
            <a:r>
              <a:rPr sz="1200" spc="-5" dirty="0">
                <a:latin typeface="Times New Roman"/>
                <a:cs typeface="Times New Roman"/>
              </a:rPr>
              <a:t>della </a:t>
            </a:r>
            <a:r>
              <a:rPr sz="1200" dirty="0">
                <a:latin typeface="Times New Roman"/>
                <a:cs typeface="Times New Roman"/>
              </a:rPr>
              <a:t>partecipazione </a:t>
            </a:r>
            <a:r>
              <a:rPr sz="1200" spc="-5" dirty="0">
                <a:latin typeface="Times New Roman"/>
                <a:cs typeface="Times New Roman"/>
              </a:rPr>
              <a:t>alla </a:t>
            </a:r>
            <a:r>
              <a:rPr sz="1200" dirty="0">
                <a:latin typeface="Times New Roman"/>
                <a:cs typeface="Times New Roman"/>
              </a:rPr>
              <a:t>vita </a:t>
            </a:r>
            <a:r>
              <a:rPr sz="1200" spc="-5" dirty="0">
                <a:latin typeface="Times New Roman"/>
                <a:cs typeface="Times New Roman"/>
              </a:rPr>
              <a:t>democratica. </a:t>
            </a:r>
            <a:r>
              <a:rPr sz="1200" spc="-10" dirty="0">
                <a:latin typeface="Times New Roman"/>
                <a:cs typeface="Times New Roman"/>
              </a:rPr>
              <a:t>In </a:t>
            </a:r>
            <a:r>
              <a:rPr sz="1200" dirty="0">
                <a:latin typeface="Times New Roman"/>
                <a:cs typeface="Times New Roman"/>
              </a:rPr>
              <a:t>questo </a:t>
            </a:r>
            <a:r>
              <a:rPr sz="1200" spc="-5" dirty="0">
                <a:latin typeface="Times New Roman"/>
                <a:cs typeface="Times New Roman"/>
              </a:rPr>
              <a:t>senso </a:t>
            </a:r>
            <a:r>
              <a:rPr sz="1200" dirty="0">
                <a:latin typeface="Times New Roman"/>
                <a:cs typeface="Times New Roman"/>
              </a:rPr>
              <a:t>–  ha </a:t>
            </a:r>
            <a:r>
              <a:rPr sz="1200" spc="-5" dirty="0">
                <a:latin typeface="Times New Roman"/>
                <a:cs typeface="Times New Roman"/>
              </a:rPr>
              <a:t>concluso Patuelli </a:t>
            </a:r>
            <a:r>
              <a:rPr sz="1200" dirty="0">
                <a:latin typeface="Times New Roman"/>
                <a:cs typeface="Times New Roman"/>
              </a:rPr>
              <a:t>– </a:t>
            </a:r>
            <a:r>
              <a:rPr sz="1200" spc="-10" dirty="0">
                <a:latin typeface="Times New Roman"/>
                <a:cs typeface="Times New Roman"/>
              </a:rPr>
              <a:t>un </a:t>
            </a:r>
            <a:r>
              <a:rPr sz="1200" dirty="0">
                <a:latin typeface="Times New Roman"/>
                <a:cs typeface="Times New Roman"/>
              </a:rPr>
              <a:t>ruolo di </a:t>
            </a:r>
            <a:r>
              <a:rPr sz="1200" spc="-5" dirty="0">
                <a:latin typeface="Times New Roman"/>
                <a:cs typeface="Times New Roman"/>
              </a:rPr>
              <a:t>indirizzo deve essere </a:t>
            </a:r>
            <a:r>
              <a:rPr sz="1200" dirty="0">
                <a:latin typeface="Times New Roman"/>
                <a:cs typeface="Times New Roman"/>
              </a:rPr>
              <a:t>svolto anche dalla </a:t>
            </a:r>
            <a:r>
              <a:rPr sz="1200" spc="-5" dirty="0">
                <a:latin typeface="Times New Roman"/>
                <a:cs typeface="Times New Roman"/>
              </a:rPr>
              <a:t>comunità economica  </a:t>
            </a:r>
            <a:r>
              <a:rPr sz="1200" dirty="0">
                <a:latin typeface="Times New Roman"/>
                <a:cs typeface="Times New Roman"/>
              </a:rPr>
              <a:t>tutta, </a:t>
            </a:r>
            <a:r>
              <a:rPr sz="1200" spc="-5" dirty="0">
                <a:latin typeface="Times New Roman"/>
                <a:cs typeface="Times New Roman"/>
              </a:rPr>
              <a:t>nella </a:t>
            </a:r>
            <a:r>
              <a:rPr sz="1200" dirty="0">
                <a:latin typeface="Times New Roman"/>
                <a:cs typeface="Times New Roman"/>
              </a:rPr>
              <a:t>consapevolezza </a:t>
            </a:r>
            <a:r>
              <a:rPr sz="1200" spc="-5" dirty="0">
                <a:latin typeface="Times New Roman"/>
                <a:cs typeface="Times New Roman"/>
              </a:rPr>
              <a:t>che attraverso </a:t>
            </a:r>
            <a:r>
              <a:rPr sz="1200" dirty="0">
                <a:latin typeface="Times New Roman"/>
                <a:cs typeface="Times New Roman"/>
              </a:rPr>
              <a:t>la promozione </a:t>
            </a:r>
            <a:r>
              <a:rPr sz="1200" spc="-5" dirty="0">
                <a:latin typeface="Times New Roman"/>
                <a:cs typeface="Times New Roman"/>
              </a:rPr>
              <a:t>della conoscenza anche presso </a:t>
            </a:r>
            <a:r>
              <a:rPr sz="1200" dirty="0">
                <a:latin typeface="Times New Roman"/>
                <a:cs typeface="Times New Roman"/>
              </a:rPr>
              <a:t>i più  </a:t>
            </a:r>
            <a:r>
              <a:rPr sz="1200" spc="-5" dirty="0">
                <a:latin typeface="Times New Roman"/>
                <a:cs typeface="Times New Roman"/>
              </a:rPr>
              <a:t>giovani si possa realizzare </a:t>
            </a:r>
            <a:r>
              <a:rPr sz="1200" dirty="0">
                <a:latin typeface="Times New Roman"/>
                <a:cs typeface="Times New Roman"/>
              </a:rPr>
              <a:t>un più </a:t>
            </a:r>
            <a:r>
              <a:rPr sz="1200" spc="-5" dirty="0">
                <a:latin typeface="Times New Roman"/>
                <a:cs typeface="Times New Roman"/>
              </a:rPr>
              <a:t>diffuso senso </a:t>
            </a:r>
            <a:r>
              <a:rPr sz="1200" dirty="0">
                <a:latin typeface="Times New Roman"/>
                <a:cs typeface="Times New Roman"/>
              </a:rPr>
              <a:t>di </a:t>
            </a:r>
            <a:r>
              <a:rPr sz="1200" spc="-5" dirty="0">
                <a:latin typeface="Times New Roman"/>
                <a:cs typeface="Times New Roman"/>
              </a:rPr>
              <a:t>responsabilità, per </a:t>
            </a:r>
            <a:r>
              <a:rPr sz="1200" dirty="0">
                <a:latin typeface="Times New Roman"/>
                <a:cs typeface="Times New Roman"/>
              </a:rPr>
              <a:t>una più </a:t>
            </a:r>
            <a:r>
              <a:rPr sz="1200" spc="-5" dirty="0">
                <a:latin typeface="Times New Roman"/>
                <a:cs typeface="Times New Roman"/>
              </a:rPr>
              <a:t>ampia </a:t>
            </a:r>
            <a:r>
              <a:rPr sz="1200" dirty="0">
                <a:latin typeface="Times New Roman"/>
                <a:cs typeface="Times New Roman"/>
              </a:rPr>
              <a:t>e </a:t>
            </a:r>
            <a:r>
              <a:rPr sz="1200" spc="-5" dirty="0">
                <a:latin typeface="Times New Roman"/>
                <a:cs typeface="Times New Roman"/>
              </a:rPr>
              <a:t>duratura  crescita dei </a:t>
            </a:r>
            <a:r>
              <a:rPr sz="1200" dirty="0">
                <a:latin typeface="Times New Roman"/>
                <a:cs typeface="Times New Roman"/>
              </a:rPr>
              <a:t>nostri </a:t>
            </a:r>
            <a:r>
              <a:rPr sz="1200" spc="-5" dirty="0">
                <a:latin typeface="Times New Roman"/>
                <a:cs typeface="Times New Roman"/>
              </a:rPr>
              <a:t>territori”. L’importanza </a:t>
            </a:r>
            <a:r>
              <a:rPr sz="1200" dirty="0">
                <a:latin typeface="Times New Roman"/>
                <a:cs typeface="Times New Roman"/>
              </a:rPr>
              <a:t>sociale e </a:t>
            </a:r>
            <a:r>
              <a:rPr sz="1200" spc="-5" dirty="0">
                <a:latin typeface="Times New Roman"/>
                <a:cs typeface="Times New Roman"/>
              </a:rPr>
              <a:t>culturale </a:t>
            </a:r>
            <a:r>
              <a:rPr sz="1200" dirty="0">
                <a:latin typeface="Times New Roman"/>
                <a:cs typeface="Times New Roman"/>
              </a:rPr>
              <a:t>della </a:t>
            </a:r>
            <a:r>
              <a:rPr sz="1200" spc="-5" dirty="0">
                <a:latin typeface="Times New Roman"/>
                <a:cs typeface="Times New Roman"/>
              </a:rPr>
              <a:t>manifestazione </a:t>
            </a:r>
            <a:r>
              <a:rPr sz="1200" dirty="0">
                <a:latin typeface="Times New Roman"/>
                <a:cs typeface="Times New Roman"/>
              </a:rPr>
              <a:t>è </a:t>
            </a:r>
            <a:r>
              <a:rPr sz="1200" spc="-5" dirty="0">
                <a:latin typeface="Times New Roman"/>
                <a:cs typeface="Times New Roman"/>
              </a:rPr>
              <a:t>quest’anno  </a:t>
            </a:r>
            <a:r>
              <a:rPr sz="1200" dirty="0">
                <a:latin typeface="Times New Roman"/>
                <a:cs typeface="Times New Roman"/>
              </a:rPr>
              <a:t>testimoniata </a:t>
            </a:r>
            <a:r>
              <a:rPr sz="1200" spc="-5" dirty="0">
                <a:latin typeface="Times New Roman"/>
                <a:cs typeface="Times New Roman"/>
              </a:rPr>
              <a:t>anche dalla </a:t>
            </a:r>
            <a:r>
              <a:rPr sz="1200" dirty="0">
                <a:latin typeface="Times New Roman"/>
                <a:cs typeface="Times New Roman"/>
              </a:rPr>
              <a:t>media </a:t>
            </a:r>
            <a:r>
              <a:rPr sz="1200" spc="-5" dirty="0">
                <a:latin typeface="Times New Roman"/>
                <a:cs typeface="Times New Roman"/>
              </a:rPr>
              <a:t>partnership della </a:t>
            </a:r>
            <a:r>
              <a:rPr sz="1200" spc="-10" dirty="0">
                <a:latin typeface="Times New Roman"/>
                <a:cs typeface="Times New Roman"/>
              </a:rPr>
              <a:t>RAI. </a:t>
            </a:r>
            <a:r>
              <a:rPr sz="1200" dirty="0">
                <a:latin typeface="Times New Roman"/>
                <a:cs typeface="Times New Roman"/>
              </a:rPr>
              <a:t>Che il servizio </a:t>
            </a:r>
            <a:r>
              <a:rPr sz="1200" spc="-5" dirty="0">
                <a:latin typeface="Times New Roman"/>
                <a:cs typeface="Times New Roman"/>
              </a:rPr>
              <a:t>pubblico riconosca </a:t>
            </a:r>
            <a:r>
              <a:rPr sz="1200" dirty="0">
                <a:latin typeface="Times New Roman"/>
                <a:cs typeface="Times New Roman"/>
              </a:rPr>
              <a:t>il valore  </a:t>
            </a:r>
            <a:r>
              <a:rPr sz="1200" spc="-5" dirty="0">
                <a:latin typeface="Times New Roman"/>
                <a:cs typeface="Times New Roman"/>
              </a:rPr>
              <a:t>educativo del Festival </a:t>
            </a:r>
            <a:r>
              <a:rPr sz="1200" dirty="0">
                <a:latin typeface="Times New Roman"/>
                <a:cs typeface="Times New Roman"/>
              </a:rPr>
              <a:t>per i </a:t>
            </a:r>
            <a:r>
              <a:rPr sz="1200" spc="-5" dirty="0">
                <a:latin typeface="Times New Roman"/>
                <a:cs typeface="Times New Roman"/>
              </a:rPr>
              <a:t>giovani </a:t>
            </a:r>
            <a:r>
              <a:rPr sz="1200" dirty="0">
                <a:latin typeface="Times New Roman"/>
                <a:cs typeface="Times New Roman"/>
              </a:rPr>
              <a:t>è un contributo </a:t>
            </a:r>
            <a:r>
              <a:rPr sz="1200" spc="-5" dirty="0">
                <a:latin typeface="Times New Roman"/>
                <a:cs typeface="Times New Roman"/>
              </a:rPr>
              <a:t>particolarmente significativo al rafforzamento  </a:t>
            </a:r>
            <a:r>
              <a:rPr sz="1200" dirty="0">
                <a:latin typeface="Times New Roman"/>
                <a:cs typeface="Times New Roman"/>
              </a:rPr>
              <a:t>dell’iniziativa. Oltre 80 </a:t>
            </a:r>
            <a:r>
              <a:rPr sz="1200" spc="-5" dirty="0">
                <a:latin typeface="Times New Roman"/>
                <a:cs typeface="Times New Roman"/>
              </a:rPr>
              <a:t>gli </a:t>
            </a:r>
            <a:r>
              <a:rPr sz="1200" dirty="0">
                <a:latin typeface="Times New Roman"/>
                <a:cs typeface="Times New Roman"/>
              </a:rPr>
              <a:t>eventi </a:t>
            </a:r>
            <a:r>
              <a:rPr sz="1200" spc="-5" dirty="0">
                <a:latin typeface="Times New Roman"/>
                <a:cs typeface="Times New Roman"/>
              </a:rPr>
              <a:t>culturali </a:t>
            </a:r>
            <a:r>
              <a:rPr sz="1200" dirty="0">
                <a:latin typeface="Times New Roman"/>
                <a:cs typeface="Times New Roman"/>
              </a:rPr>
              <a:t>che </a:t>
            </a:r>
            <a:r>
              <a:rPr sz="1200" spc="-5" dirty="0">
                <a:latin typeface="Times New Roman"/>
                <a:cs typeface="Times New Roman"/>
              </a:rPr>
              <a:t>si </a:t>
            </a:r>
            <a:r>
              <a:rPr sz="1200" dirty="0">
                <a:latin typeface="Times New Roman"/>
                <a:cs typeface="Times New Roman"/>
              </a:rPr>
              <a:t>svolgeranno in tutta la </a:t>
            </a:r>
            <a:r>
              <a:rPr sz="1200" spc="-5" dirty="0">
                <a:latin typeface="Times New Roman"/>
                <a:cs typeface="Times New Roman"/>
              </a:rPr>
              <a:t>penisola </a:t>
            </a:r>
            <a:r>
              <a:rPr sz="1200" dirty="0">
                <a:latin typeface="Times New Roman"/>
                <a:cs typeface="Times New Roman"/>
              </a:rPr>
              <a:t>in 60 </a:t>
            </a:r>
            <a:r>
              <a:rPr sz="1200" spc="-5" dirty="0">
                <a:latin typeface="Times New Roman"/>
                <a:cs typeface="Times New Roman"/>
              </a:rPr>
              <a:t>città. </a:t>
            </a:r>
            <a:r>
              <a:rPr sz="1200" dirty="0">
                <a:latin typeface="Times New Roman"/>
                <a:cs typeface="Times New Roman"/>
              </a:rPr>
              <a:t>I  </a:t>
            </a:r>
            <a:r>
              <a:rPr sz="1200" spc="-5" dirty="0">
                <a:latin typeface="Times New Roman"/>
                <a:cs typeface="Times New Roman"/>
              </a:rPr>
              <a:t>laboratori </a:t>
            </a:r>
            <a:r>
              <a:rPr sz="1200" dirty="0">
                <a:latin typeface="Times New Roman"/>
                <a:cs typeface="Times New Roman"/>
              </a:rPr>
              <a:t>e le </a:t>
            </a:r>
            <a:r>
              <a:rPr sz="1200" spc="-5" dirty="0">
                <a:latin typeface="Times New Roman"/>
                <a:cs typeface="Times New Roman"/>
              </a:rPr>
              <a:t>altre attività proposte, coordinati </a:t>
            </a:r>
            <a:r>
              <a:rPr sz="1200" dirty="0">
                <a:latin typeface="Times New Roman"/>
                <a:cs typeface="Times New Roman"/>
              </a:rPr>
              <a:t>dalle </a:t>
            </a:r>
            <a:r>
              <a:rPr sz="1200" spc="-5" dirty="0">
                <a:latin typeface="Times New Roman"/>
                <a:cs typeface="Times New Roman"/>
              </a:rPr>
              <a:t>banche con </a:t>
            </a:r>
            <a:r>
              <a:rPr sz="1200" dirty="0">
                <a:latin typeface="Times New Roman"/>
                <a:cs typeface="Times New Roman"/>
              </a:rPr>
              <a:t>la </a:t>
            </a:r>
            <a:r>
              <a:rPr sz="1200" spc="-5" dirty="0">
                <a:latin typeface="Times New Roman"/>
                <a:cs typeface="Times New Roman"/>
              </a:rPr>
              <a:t>collaborazione </a:t>
            </a:r>
            <a:r>
              <a:rPr sz="1200" dirty="0">
                <a:latin typeface="Times New Roman"/>
                <a:cs typeface="Times New Roman"/>
              </a:rPr>
              <a:t>di </a:t>
            </a:r>
            <a:r>
              <a:rPr sz="1200" spc="-5" dirty="0">
                <a:latin typeface="Times New Roman"/>
                <a:cs typeface="Times New Roman"/>
              </a:rPr>
              <a:t>scuole, </a:t>
            </a:r>
            <a:r>
              <a:rPr sz="1200" dirty="0">
                <a:latin typeface="Times New Roman"/>
                <a:cs typeface="Times New Roman"/>
              </a:rPr>
              <a:t>musei,  </a:t>
            </a:r>
            <a:r>
              <a:rPr sz="1200" spc="-5" dirty="0">
                <a:latin typeface="Times New Roman"/>
                <a:cs typeface="Times New Roman"/>
              </a:rPr>
              <a:t>biblioteche </a:t>
            </a:r>
            <a:r>
              <a:rPr sz="1200" dirty="0">
                <a:latin typeface="Times New Roman"/>
                <a:cs typeface="Times New Roman"/>
              </a:rPr>
              <a:t>e </a:t>
            </a:r>
            <a:r>
              <a:rPr sz="1200" spc="-5" dirty="0">
                <a:latin typeface="Times New Roman"/>
                <a:cs typeface="Times New Roman"/>
              </a:rPr>
              <a:t>operatori culturali, si svilupperanno attorno ad </a:t>
            </a:r>
            <a:r>
              <a:rPr sz="1200" dirty="0">
                <a:latin typeface="Times New Roman"/>
                <a:cs typeface="Times New Roman"/>
              </a:rPr>
              <a:t>un unico tema </a:t>
            </a:r>
            <a:r>
              <a:rPr sz="1200" spc="-5" dirty="0">
                <a:latin typeface="Times New Roman"/>
                <a:cs typeface="Times New Roman"/>
              </a:rPr>
              <a:t>ispiratore, declinato </a:t>
            </a:r>
            <a:r>
              <a:rPr sz="1200" dirty="0">
                <a:latin typeface="Times New Roman"/>
                <a:cs typeface="Times New Roman"/>
              </a:rPr>
              <a:t>da  </a:t>
            </a:r>
            <a:r>
              <a:rPr sz="1200" spc="-5" dirty="0">
                <a:latin typeface="Times New Roman"/>
                <a:cs typeface="Times New Roman"/>
              </a:rPr>
              <a:t>ciascuna realtà con </a:t>
            </a:r>
            <a:r>
              <a:rPr sz="1200" dirty="0">
                <a:latin typeface="Times New Roman"/>
                <a:cs typeface="Times New Roman"/>
              </a:rPr>
              <a:t>strumenti </a:t>
            </a:r>
            <a:r>
              <a:rPr sz="1200" spc="-5" dirty="0">
                <a:latin typeface="Times New Roman"/>
                <a:cs typeface="Times New Roman"/>
              </a:rPr>
              <a:t>diversi </a:t>
            </a:r>
            <a:r>
              <a:rPr sz="1200" dirty="0">
                <a:latin typeface="Times New Roman"/>
                <a:cs typeface="Times New Roman"/>
              </a:rPr>
              <a:t>e da punti di vista </a:t>
            </a:r>
            <a:r>
              <a:rPr sz="1200" spc="-5" dirty="0">
                <a:latin typeface="Times New Roman"/>
                <a:cs typeface="Times New Roman"/>
              </a:rPr>
              <a:t>differenti, alla </a:t>
            </a:r>
            <a:r>
              <a:rPr sz="1200" dirty="0">
                <a:latin typeface="Times New Roman"/>
                <a:cs typeface="Times New Roman"/>
              </a:rPr>
              <a:t>luce delle proprie specificità  e di </a:t>
            </a:r>
            <a:r>
              <a:rPr sz="1200" spc="-5" dirty="0">
                <a:latin typeface="Times New Roman"/>
                <a:cs typeface="Times New Roman"/>
              </a:rPr>
              <a:t>quelle del territorio </a:t>
            </a:r>
            <a:r>
              <a:rPr sz="1200" dirty="0">
                <a:latin typeface="Times New Roman"/>
                <a:cs typeface="Times New Roman"/>
              </a:rPr>
              <a:t>di </a:t>
            </a:r>
            <a:r>
              <a:rPr sz="1200" spc="-5" dirty="0">
                <a:latin typeface="Times New Roman"/>
                <a:cs typeface="Times New Roman"/>
              </a:rPr>
              <a:t>appartenenza.Per </a:t>
            </a:r>
            <a:r>
              <a:rPr sz="1200" dirty="0">
                <a:latin typeface="Times New Roman"/>
                <a:cs typeface="Times New Roman"/>
              </a:rPr>
              <a:t>questa </a:t>
            </a:r>
            <a:r>
              <a:rPr sz="1200" spc="-5" dirty="0">
                <a:latin typeface="Times New Roman"/>
                <a:cs typeface="Times New Roman"/>
              </a:rPr>
              <a:t>seconda </a:t>
            </a:r>
            <a:r>
              <a:rPr sz="1200" dirty="0">
                <a:latin typeface="Times New Roman"/>
                <a:cs typeface="Times New Roman"/>
              </a:rPr>
              <a:t>edizione </a:t>
            </a:r>
            <a:r>
              <a:rPr sz="1200" spc="-5" dirty="0">
                <a:latin typeface="Times New Roman"/>
                <a:cs typeface="Times New Roman"/>
              </a:rPr>
              <a:t>del Festival </a:t>
            </a:r>
            <a:r>
              <a:rPr sz="1200" dirty="0">
                <a:latin typeface="Times New Roman"/>
                <a:cs typeface="Times New Roman"/>
              </a:rPr>
              <a:t>è stato </a:t>
            </a:r>
            <a:r>
              <a:rPr sz="1200" spc="-5" dirty="0">
                <a:latin typeface="Times New Roman"/>
                <a:cs typeface="Times New Roman"/>
              </a:rPr>
              <a:t>scelto  come </a:t>
            </a:r>
            <a:r>
              <a:rPr sz="1200" dirty="0">
                <a:latin typeface="Times New Roman"/>
                <a:cs typeface="Times New Roman"/>
              </a:rPr>
              <a:t>filo </a:t>
            </a:r>
            <a:r>
              <a:rPr sz="1200" spc="-5" dirty="0">
                <a:latin typeface="Times New Roman"/>
                <a:cs typeface="Times New Roman"/>
              </a:rPr>
              <a:t>conduttore </a:t>
            </a:r>
            <a:r>
              <a:rPr sz="1200" dirty="0">
                <a:latin typeface="Times New Roman"/>
                <a:cs typeface="Times New Roman"/>
              </a:rPr>
              <a:t>ideale di tutte le iniziative </a:t>
            </a:r>
            <a:r>
              <a:rPr sz="1200" spc="-5" dirty="0">
                <a:latin typeface="Times New Roman"/>
                <a:cs typeface="Times New Roman"/>
              </a:rPr>
              <a:t>“L’alfabeto del Mondo”. Trarre </a:t>
            </a:r>
            <a:r>
              <a:rPr sz="1200" dirty="0">
                <a:latin typeface="Times New Roman"/>
                <a:cs typeface="Times New Roman"/>
              </a:rPr>
              <a:t>ispirazione </a:t>
            </a:r>
            <a:r>
              <a:rPr sz="1200" spc="-5" dirty="0">
                <a:latin typeface="Times New Roman"/>
                <a:cs typeface="Times New Roman"/>
              </a:rPr>
              <a:t>dalla  natura,</a:t>
            </a:r>
            <a:r>
              <a:rPr sz="1200" spc="145" dirty="0">
                <a:latin typeface="Times New Roman"/>
                <a:cs typeface="Times New Roman"/>
              </a:rPr>
              <a:t> </a:t>
            </a:r>
            <a:r>
              <a:rPr sz="1200" spc="-5" dirty="0">
                <a:latin typeface="Times New Roman"/>
                <a:cs typeface="Times New Roman"/>
              </a:rPr>
              <a:t>dall’opera</a:t>
            </a:r>
            <a:r>
              <a:rPr sz="1200" spc="135" dirty="0">
                <a:latin typeface="Times New Roman"/>
                <a:cs typeface="Times New Roman"/>
              </a:rPr>
              <a:t> </a:t>
            </a:r>
            <a:r>
              <a:rPr sz="1200" dirty="0">
                <a:latin typeface="Times New Roman"/>
                <a:cs typeface="Times New Roman"/>
              </a:rPr>
              <a:t>dell’uomo</a:t>
            </a:r>
            <a:r>
              <a:rPr sz="1200" spc="145" dirty="0">
                <a:latin typeface="Times New Roman"/>
                <a:cs typeface="Times New Roman"/>
              </a:rPr>
              <a:t> </a:t>
            </a:r>
            <a:r>
              <a:rPr sz="1200" dirty="0">
                <a:latin typeface="Times New Roman"/>
                <a:cs typeface="Times New Roman"/>
              </a:rPr>
              <a:t>e</a:t>
            </a:r>
            <a:r>
              <a:rPr sz="1200" spc="145" dirty="0">
                <a:latin typeface="Times New Roman"/>
                <a:cs typeface="Times New Roman"/>
              </a:rPr>
              <a:t> </a:t>
            </a:r>
            <a:r>
              <a:rPr sz="1200" spc="-5" dirty="0">
                <a:latin typeface="Times New Roman"/>
                <a:cs typeface="Times New Roman"/>
              </a:rPr>
              <a:t>dalle</a:t>
            </a:r>
            <a:r>
              <a:rPr sz="1200" spc="140" dirty="0">
                <a:latin typeface="Times New Roman"/>
                <a:cs typeface="Times New Roman"/>
              </a:rPr>
              <a:t> </a:t>
            </a:r>
            <a:r>
              <a:rPr sz="1200" spc="-5" dirty="0">
                <a:latin typeface="Times New Roman"/>
                <a:cs typeface="Times New Roman"/>
              </a:rPr>
              <a:t>proprie</a:t>
            </a:r>
            <a:r>
              <a:rPr sz="1200" spc="150" dirty="0">
                <a:latin typeface="Times New Roman"/>
                <a:cs typeface="Times New Roman"/>
              </a:rPr>
              <a:t> </a:t>
            </a:r>
            <a:r>
              <a:rPr sz="1200" dirty="0">
                <a:latin typeface="Times New Roman"/>
                <a:cs typeface="Times New Roman"/>
              </a:rPr>
              <a:t>emozioni,</a:t>
            </a:r>
            <a:r>
              <a:rPr sz="1200" spc="145" dirty="0">
                <a:latin typeface="Times New Roman"/>
                <a:cs typeface="Times New Roman"/>
              </a:rPr>
              <a:t> </a:t>
            </a:r>
            <a:r>
              <a:rPr sz="1200" spc="-5" dirty="0">
                <a:latin typeface="Times New Roman"/>
                <a:cs typeface="Times New Roman"/>
              </a:rPr>
              <a:t>imparare</a:t>
            </a:r>
            <a:r>
              <a:rPr sz="1200" spc="140" dirty="0">
                <a:latin typeface="Times New Roman"/>
                <a:cs typeface="Times New Roman"/>
              </a:rPr>
              <a:t> </a:t>
            </a:r>
            <a:r>
              <a:rPr sz="1200" dirty="0">
                <a:latin typeface="Times New Roman"/>
                <a:cs typeface="Times New Roman"/>
              </a:rPr>
              <a:t>a</a:t>
            </a:r>
            <a:r>
              <a:rPr sz="1200" spc="140" dirty="0">
                <a:latin typeface="Times New Roman"/>
                <a:cs typeface="Times New Roman"/>
              </a:rPr>
              <a:t> </a:t>
            </a:r>
            <a:r>
              <a:rPr sz="1200" spc="-5" dirty="0">
                <a:latin typeface="Times New Roman"/>
                <a:cs typeface="Times New Roman"/>
              </a:rPr>
              <a:t>riconoscere</a:t>
            </a:r>
            <a:r>
              <a:rPr sz="1200" spc="150" dirty="0">
                <a:latin typeface="Times New Roman"/>
                <a:cs typeface="Times New Roman"/>
              </a:rPr>
              <a:t> </a:t>
            </a:r>
            <a:r>
              <a:rPr sz="1200" dirty="0">
                <a:latin typeface="Times New Roman"/>
                <a:cs typeface="Times New Roman"/>
              </a:rPr>
              <a:t>e</a:t>
            </a:r>
            <a:r>
              <a:rPr sz="1200" spc="140" dirty="0">
                <a:latin typeface="Times New Roman"/>
                <a:cs typeface="Times New Roman"/>
              </a:rPr>
              <a:t> </a:t>
            </a:r>
            <a:r>
              <a:rPr sz="1200" dirty="0">
                <a:latin typeface="Times New Roman"/>
                <a:cs typeface="Times New Roman"/>
              </a:rPr>
              <a:t>a</a:t>
            </a:r>
            <a:r>
              <a:rPr sz="1200" spc="145" dirty="0">
                <a:latin typeface="Times New Roman"/>
                <a:cs typeface="Times New Roman"/>
              </a:rPr>
              <a:t> </a:t>
            </a:r>
            <a:r>
              <a:rPr sz="1200" dirty="0">
                <a:latin typeface="Times New Roman"/>
                <a:cs typeface="Times New Roman"/>
              </a:rPr>
              <a:t>leggere</a:t>
            </a:r>
            <a:r>
              <a:rPr sz="1200" spc="135" dirty="0">
                <a:latin typeface="Times New Roman"/>
                <a:cs typeface="Times New Roman"/>
              </a:rPr>
              <a:t> </a:t>
            </a:r>
            <a:r>
              <a:rPr sz="1200" dirty="0">
                <a:latin typeface="Times New Roman"/>
                <a:cs typeface="Times New Roman"/>
              </a:rPr>
              <a:t>i</a:t>
            </a:r>
            <a:r>
              <a:rPr sz="1200" spc="150" dirty="0">
                <a:latin typeface="Times New Roman"/>
                <a:cs typeface="Times New Roman"/>
              </a:rPr>
              <a:t> </a:t>
            </a:r>
            <a:r>
              <a:rPr sz="1200" dirty="0">
                <a:latin typeface="Times New Roman"/>
                <a:cs typeface="Times New Roman"/>
              </a:rPr>
              <a:t>segni</a:t>
            </a:r>
            <a:endParaRPr sz="1200">
              <a:latin typeface="Times New Roman"/>
              <a:cs typeface="Times New Roman"/>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489712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6080">
              <a:lnSpc>
                <a:spcPts val="1839"/>
              </a:lnSpc>
            </a:pPr>
            <a:r>
              <a:rPr sz="1600" b="1" spc="-5" dirty="0">
                <a:latin typeface="Arial"/>
                <a:cs typeface="Arial"/>
              </a:rPr>
              <a:t>Cilentocha</a:t>
            </a:r>
            <a:r>
              <a:rPr sz="1600" b="1" dirty="0">
                <a:latin typeface="Arial"/>
                <a:cs typeface="Arial"/>
              </a:rPr>
              <a:t>n</a:t>
            </a:r>
            <a:r>
              <a:rPr sz="1600" b="1" spc="-5" dirty="0">
                <a:latin typeface="Arial"/>
                <a:cs typeface="Arial"/>
              </a:rPr>
              <a:t>ne</a:t>
            </a:r>
            <a:r>
              <a:rPr sz="1600" b="1" dirty="0">
                <a:latin typeface="Arial"/>
                <a:cs typeface="Arial"/>
              </a:rPr>
              <a:t>l</a:t>
            </a:r>
            <a:r>
              <a:rPr sz="1600" b="1" spc="5" dirty="0">
                <a:latin typeface="Arial"/>
                <a:cs typeface="Arial"/>
              </a:rPr>
              <a:t>.</a:t>
            </a:r>
            <a:r>
              <a:rPr sz="1600" b="1" spc="-5" dirty="0">
                <a:latin typeface="Arial"/>
                <a:cs typeface="Arial"/>
              </a:rPr>
              <a:t>com  12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spcBef>
                <a:spcPts val="50"/>
              </a:spcBef>
            </a:pPr>
            <a:endParaRPr sz="2100">
              <a:latin typeface="Times New Roman"/>
              <a:cs typeface="Times New Roman"/>
            </a:endParaRPr>
          </a:p>
          <a:p>
            <a:pPr marL="12700" marR="5080" algn="just">
              <a:lnSpc>
                <a:spcPct val="110200"/>
              </a:lnSpc>
            </a:pPr>
            <a:r>
              <a:rPr sz="1200" spc="-5" dirty="0">
                <a:latin typeface="Times New Roman"/>
                <a:cs typeface="Times New Roman"/>
              </a:rPr>
              <a:t>intorno </a:t>
            </a:r>
            <a:r>
              <a:rPr sz="1200" dirty="0">
                <a:latin typeface="Times New Roman"/>
                <a:cs typeface="Times New Roman"/>
              </a:rPr>
              <a:t>a noi, </a:t>
            </a:r>
            <a:r>
              <a:rPr sz="1200" spc="-5" dirty="0">
                <a:latin typeface="Times New Roman"/>
                <a:cs typeface="Times New Roman"/>
              </a:rPr>
              <a:t>spostare </a:t>
            </a:r>
            <a:r>
              <a:rPr sz="1200" dirty="0">
                <a:latin typeface="Times New Roman"/>
                <a:cs typeface="Times New Roman"/>
              </a:rPr>
              <a:t>il punto </a:t>
            </a:r>
            <a:r>
              <a:rPr sz="1200" spc="-5" dirty="0">
                <a:latin typeface="Times New Roman"/>
                <a:cs typeface="Times New Roman"/>
              </a:rPr>
              <a:t>d’osservazione </a:t>
            </a:r>
            <a:r>
              <a:rPr sz="1200" dirty="0">
                <a:latin typeface="Times New Roman"/>
                <a:cs typeface="Times New Roman"/>
              </a:rPr>
              <a:t>e </a:t>
            </a:r>
            <a:r>
              <a:rPr sz="1200" spc="-5" dirty="0">
                <a:latin typeface="Times New Roman"/>
                <a:cs typeface="Times New Roman"/>
              </a:rPr>
              <a:t>reinterpretarele situazioni </a:t>
            </a:r>
            <a:r>
              <a:rPr sz="1200" dirty="0">
                <a:latin typeface="Times New Roman"/>
                <a:cs typeface="Times New Roman"/>
              </a:rPr>
              <a:t>e i loro </a:t>
            </a:r>
            <a:r>
              <a:rPr sz="1200" spc="-5" dirty="0">
                <a:latin typeface="Times New Roman"/>
                <a:cs typeface="Times New Roman"/>
              </a:rPr>
              <a:t>significati, capire  come nasce </a:t>
            </a:r>
            <a:r>
              <a:rPr sz="1200" dirty="0">
                <a:latin typeface="Times New Roman"/>
                <a:cs typeface="Times New Roman"/>
              </a:rPr>
              <a:t>il </a:t>
            </a:r>
            <a:r>
              <a:rPr sz="1200" spc="-5" dirty="0">
                <a:latin typeface="Times New Roman"/>
                <a:cs typeface="Times New Roman"/>
              </a:rPr>
              <a:t>racconto, come si forma </a:t>
            </a:r>
            <a:r>
              <a:rPr sz="1200" dirty="0">
                <a:latin typeface="Times New Roman"/>
                <a:cs typeface="Times New Roman"/>
              </a:rPr>
              <a:t>e </a:t>
            </a:r>
            <a:r>
              <a:rPr sz="1200" spc="-5" dirty="0">
                <a:latin typeface="Times New Roman"/>
                <a:cs typeface="Times New Roman"/>
              </a:rPr>
              <a:t>con quali linguaggi </a:t>
            </a:r>
            <a:r>
              <a:rPr sz="1200" dirty="0">
                <a:latin typeface="Times New Roman"/>
                <a:cs typeface="Times New Roman"/>
              </a:rPr>
              <a:t>e strumenti </a:t>
            </a:r>
            <a:r>
              <a:rPr sz="1200" spc="-5" dirty="0">
                <a:latin typeface="Times New Roman"/>
                <a:cs typeface="Times New Roman"/>
              </a:rPr>
              <a:t>si </a:t>
            </a:r>
            <a:r>
              <a:rPr sz="1200" dirty="0">
                <a:latin typeface="Times New Roman"/>
                <a:cs typeface="Times New Roman"/>
              </a:rPr>
              <a:t>può </a:t>
            </a:r>
            <a:r>
              <a:rPr sz="1200" spc="-5" dirty="0">
                <a:latin typeface="Times New Roman"/>
                <a:cs typeface="Times New Roman"/>
              </a:rPr>
              <a:t>declinare,  condividerlo per generare </a:t>
            </a:r>
            <a:r>
              <a:rPr sz="1200" dirty="0">
                <a:latin typeface="Times New Roman"/>
                <a:cs typeface="Times New Roman"/>
              </a:rPr>
              <a:t>poi </a:t>
            </a:r>
            <a:r>
              <a:rPr sz="1200" spc="-5" dirty="0">
                <a:latin typeface="Times New Roman"/>
                <a:cs typeface="Times New Roman"/>
              </a:rPr>
              <a:t>altre </a:t>
            </a:r>
            <a:r>
              <a:rPr sz="1200" dirty="0">
                <a:latin typeface="Times New Roman"/>
                <a:cs typeface="Times New Roman"/>
              </a:rPr>
              <a:t>infinite narrazioni, </a:t>
            </a:r>
            <a:r>
              <a:rPr sz="1200" spc="-5" dirty="0">
                <a:latin typeface="Times New Roman"/>
                <a:cs typeface="Times New Roman"/>
              </a:rPr>
              <a:t>ecco </a:t>
            </a:r>
            <a:r>
              <a:rPr sz="1200" spc="5" dirty="0">
                <a:latin typeface="Times New Roman"/>
                <a:cs typeface="Times New Roman"/>
              </a:rPr>
              <a:t>la </a:t>
            </a:r>
            <a:r>
              <a:rPr sz="1200" spc="-5" dirty="0">
                <a:latin typeface="Times New Roman"/>
                <a:cs typeface="Times New Roman"/>
              </a:rPr>
              <a:t>sfida </a:t>
            </a:r>
            <a:r>
              <a:rPr sz="1200" spc="5" dirty="0">
                <a:latin typeface="Times New Roman"/>
                <a:cs typeface="Times New Roman"/>
              </a:rPr>
              <a:t>di </a:t>
            </a:r>
            <a:r>
              <a:rPr sz="1200" spc="-5" dirty="0">
                <a:latin typeface="Times New Roman"/>
                <a:cs typeface="Times New Roman"/>
              </a:rPr>
              <a:t>quest’anno. Un </a:t>
            </a:r>
            <a:r>
              <a:rPr sz="1200" dirty="0">
                <a:latin typeface="Times New Roman"/>
                <a:cs typeface="Times New Roman"/>
              </a:rPr>
              <a:t>tema  </a:t>
            </a:r>
            <a:r>
              <a:rPr sz="1200" spc="-5" dirty="0">
                <a:latin typeface="Times New Roman"/>
                <a:cs typeface="Times New Roman"/>
              </a:rPr>
              <a:t>estremamente </a:t>
            </a:r>
            <a:r>
              <a:rPr sz="1200" dirty="0">
                <a:latin typeface="Times New Roman"/>
                <a:cs typeface="Times New Roman"/>
              </a:rPr>
              <a:t>attuale </a:t>
            </a:r>
            <a:r>
              <a:rPr sz="1200" spc="-5" dirty="0">
                <a:latin typeface="Times New Roman"/>
                <a:cs typeface="Times New Roman"/>
              </a:rPr>
              <a:t>se si considera che, </a:t>
            </a:r>
            <a:r>
              <a:rPr sz="1200" dirty="0">
                <a:latin typeface="Times New Roman"/>
                <a:cs typeface="Times New Roman"/>
              </a:rPr>
              <a:t>anche </a:t>
            </a:r>
            <a:r>
              <a:rPr sz="1200" spc="-5" dirty="0">
                <a:latin typeface="Times New Roman"/>
                <a:cs typeface="Times New Roman"/>
              </a:rPr>
              <a:t>grazie alle </a:t>
            </a:r>
            <a:r>
              <a:rPr sz="1200" dirty="0">
                <a:latin typeface="Times New Roman"/>
                <a:cs typeface="Times New Roman"/>
              </a:rPr>
              <a:t>nuove </a:t>
            </a:r>
            <a:r>
              <a:rPr sz="1200" spc="-5" dirty="0">
                <a:latin typeface="Times New Roman"/>
                <a:cs typeface="Times New Roman"/>
              </a:rPr>
              <a:t>tecnologie, raccontare </a:t>
            </a:r>
            <a:r>
              <a:rPr sz="1200" dirty="0">
                <a:latin typeface="Times New Roman"/>
                <a:cs typeface="Times New Roman"/>
              </a:rPr>
              <a:t>e  </a:t>
            </a:r>
            <a:r>
              <a:rPr sz="1200" spc="-5" dirty="0">
                <a:latin typeface="Times New Roman"/>
                <a:cs typeface="Times New Roman"/>
              </a:rPr>
              <a:t>raccontarsi </a:t>
            </a:r>
            <a:r>
              <a:rPr sz="1200" dirty="0">
                <a:latin typeface="Times New Roman"/>
                <a:cs typeface="Times New Roman"/>
              </a:rPr>
              <a:t>è </a:t>
            </a:r>
            <a:r>
              <a:rPr sz="1200" spc="-5" dirty="0">
                <a:latin typeface="Times New Roman"/>
                <a:cs typeface="Times New Roman"/>
              </a:rPr>
              <a:t>oggi </a:t>
            </a:r>
            <a:r>
              <a:rPr sz="1200" dirty="0">
                <a:latin typeface="Times New Roman"/>
                <a:cs typeface="Times New Roman"/>
              </a:rPr>
              <a:t>un’attività </a:t>
            </a:r>
            <a:r>
              <a:rPr sz="1200" spc="-5" dirty="0">
                <a:latin typeface="Times New Roman"/>
                <a:cs typeface="Times New Roman"/>
              </a:rPr>
              <a:t>che ci coinvolge </a:t>
            </a:r>
            <a:r>
              <a:rPr sz="1200" dirty="0">
                <a:latin typeface="Times New Roman"/>
                <a:cs typeface="Times New Roman"/>
              </a:rPr>
              <a:t>sempre più. </a:t>
            </a:r>
            <a:r>
              <a:rPr sz="1200" spc="-10" dirty="0">
                <a:latin typeface="Times New Roman"/>
                <a:cs typeface="Times New Roman"/>
              </a:rPr>
              <a:t>La </a:t>
            </a:r>
            <a:r>
              <a:rPr sz="1200" spc="-5" dirty="0">
                <a:latin typeface="Times New Roman"/>
                <a:cs typeface="Times New Roman"/>
              </a:rPr>
              <a:t>proposta </a:t>
            </a:r>
            <a:r>
              <a:rPr sz="1200" dirty="0">
                <a:latin typeface="Times New Roman"/>
                <a:cs typeface="Times New Roman"/>
              </a:rPr>
              <a:t>del </a:t>
            </a:r>
            <a:r>
              <a:rPr sz="1200" spc="-5" dirty="0">
                <a:latin typeface="Times New Roman"/>
                <a:cs typeface="Times New Roman"/>
              </a:rPr>
              <a:t>Festival </a:t>
            </a:r>
            <a:r>
              <a:rPr sz="1200" dirty="0">
                <a:latin typeface="Times New Roman"/>
                <a:cs typeface="Times New Roman"/>
              </a:rPr>
              <a:t>è quindi quella  di </a:t>
            </a:r>
            <a:r>
              <a:rPr sz="1200" spc="-5" dirty="0">
                <a:latin typeface="Times New Roman"/>
                <a:cs typeface="Times New Roman"/>
              </a:rPr>
              <a:t>creare dei </a:t>
            </a:r>
            <a:r>
              <a:rPr sz="1200" dirty="0">
                <a:latin typeface="Times New Roman"/>
                <a:cs typeface="Times New Roman"/>
              </a:rPr>
              <a:t>percorsi per </a:t>
            </a:r>
            <a:r>
              <a:rPr sz="1200" spc="-5" dirty="0">
                <a:latin typeface="Times New Roman"/>
                <a:cs typeface="Times New Roman"/>
              </a:rPr>
              <a:t>stimolare </a:t>
            </a:r>
            <a:r>
              <a:rPr sz="1200" dirty="0">
                <a:latin typeface="Times New Roman"/>
                <a:cs typeface="Times New Roman"/>
              </a:rPr>
              <a:t>un </a:t>
            </a:r>
            <a:r>
              <a:rPr sz="1200" spc="-5" dirty="0">
                <a:latin typeface="Times New Roman"/>
                <a:cs typeface="Times New Roman"/>
              </a:rPr>
              <a:t>approccio consapevole, </a:t>
            </a:r>
            <a:r>
              <a:rPr sz="1200" dirty="0">
                <a:latin typeface="Times New Roman"/>
                <a:cs typeface="Times New Roman"/>
              </a:rPr>
              <a:t>pur rispettando la </a:t>
            </a:r>
            <a:r>
              <a:rPr sz="1200" spc="-5" dirty="0">
                <a:latin typeface="Times New Roman"/>
                <a:cs typeface="Times New Roman"/>
              </a:rPr>
              <a:t>massima libertà  espressiva dei bambini </a:t>
            </a:r>
            <a:r>
              <a:rPr sz="1200" dirty="0">
                <a:latin typeface="Times New Roman"/>
                <a:cs typeface="Times New Roman"/>
              </a:rPr>
              <a:t>e </a:t>
            </a:r>
            <a:r>
              <a:rPr sz="1200" spc="-5" dirty="0">
                <a:latin typeface="Times New Roman"/>
                <a:cs typeface="Times New Roman"/>
              </a:rPr>
              <a:t>dei ragazzi.L’immagine identificativa della </a:t>
            </a:r>
            <a:r>
              <a:rPr sz="1200" dirty="0">
                <a:latin typeface="Times New Roman"/>
                <a:cs typeface="Times New Roman"/>
              </a:rPr>
              <a:t>seconda edizione </a:t>
            </a:r>
            <a:r>
              <a:rPr sz="1200" spc="-5" dirty="0">
                <a:latin typeface="Times New Roman"/>
                <a:cs typeface="Times New Roman"/>
              </a:rPr>
              <a:t>del Festival  </a:t>
            </a:r>
            <a:r>
              <a:rPr sz="1200" dirty="0">
                <a:latin typeface="Times New Roman"/>
                <a:cs typeface="Times New Roman"/>
              </a:rPr>
              <a:t>porta la </a:t>
            </a:r>
            <a:r>
              <a:rPr sz="1200" spc="-5" dirty="0">
                <a:latin typeface="Times New Roman"/>
                <a:cs typeface="Times New Roman"/>
              </a:rPr>
              <a:t>firma </a:t>
            </a:r>
            <a:r>
              <a:rPr sz="1200" dirty="0">
                <a:latin typeface="Times New Roman"/>
                <a:cs typeface="Times New Roman"/>
              </a:rPr>
              <a:t>di Eva Montanari, </a:t>
            </a:r>
            <a:r>
              <a:rPr sz="1200" spc="-5" dirty="0">
                <a:latin typeface="Times New Roman"/>
                <a:cs typeface="Times New Roman"/>
              </a:rPr>
              <a:t>illustratrice </a:t>
            </a:r>
            <a:r>
              <a:rPr sz="1200" dirty="0">
                <a:latin typeface="Times New Roman"/>
                <a:cs typeface="Times New Roman"/>
              </a:rPr>
              <a:t>e artista di </a:t>
            </a:r>
            <a:r>
              <a:rPr sz="1200" spc="-5" dirty="0">
                <a:latin typeface="Times New Roman"/>
                <a:cs typeface="Times New Roman"/>
              </a:rPr>
              <a:t>fama internazionale.La manifestazione </a:t>
            </a:r>
            <a:r>
              <a:rPr sz="1200" dirty="0">
                <a:latin typeface="Times New Roman"/>
                <a:cs typeface="Times New Roman"/>
              </a:rPr>
              <a:t>–  </a:t>
            </a:r>
            <a:r>
              <a:rPr sz="1200" spc="-5" dirty="0">
                <a:latin typeface="Times New Roman"/>
                <a:cs typeface="Times New Roman"/>
              </a:rPr>
              <a:t>che</a:t>
            </a:r>
            <a:r>
              <a:rPr sz="1200" spc="45" dirty="0">
                <a:latin typeface="Times New Roman"/>
                <a:cs typeface="Times New Roman"/>
              </a:rPr>
              <a:t> </a:t>
            </a:r>
            <a:r>
              <a:rPr sz="1200" dirty="0">
                <a:latin typeface="Times New Roman"/>
                <a:cs typeface="Times New Roman"/>
              </a:rPr>
              <a:t>ha</a:t>
            </a:r>
            <a:r>
              <a:rPr sz="1200" spc="45" dirty="0">
                <a:latin typeface="Times New Roman"/>
                <a:cs typeface="Times New Roman"/>
              </a:rPr>
              <a:t> </a:t>
            </a:r>
            <a:r>
              <a:rPr sz="1200" dirty="0">
                <a:latin typeface="Times New Roman"/>
                <a:cs typeface="Times New Roman"/>
              </a:rPr>
              <a:t>il</a:t>
            </a:r>
            <a:r>
              <a:rPr sz="1200" spc="60" dirty="0">
                <a:latin typeface="Times New Roman"/>
                <a:cs typeface="Times New Roman"/>
              </a:rPr>
              <a:t> </a:t>
            </a:r>
            <a:r>
              <a:rPr sz="1200" spc="-5" dirty="0">
                <a:latin typeface="Times New Roman"/>
                <a:cs typeface="Times New Roman"/>
              </a:rPr>
              <a:t>Patrocinio</a:t>
            </a:r>
            <a:r>
              <a:rPr sz="1200" spc="55" dirty="0">
                <a:latin typeface="Times New Roman"/>
                <a:cs typeface="Times New Roman"/>
              </a:rPr>
              <a:t> </a:t>
            </a:r>
            <a:r>
              <a:rPr sz="1200" spc="-5" dirty="0">
                <a:latin typeface="Times New Roman"/>
                <a:cs typeface="Times New Roman"/>
              </a:rPr>
              <a:t>dell’UNESCO</a:t>
            </a:r>
            <a:r>
              <a:rPr sz="1200" spc="45" dirty="0">
                <a:latin typeface="Times New Roman"/>
                <a:cs typeface="Times New Roman"/>
              </a:rPr>
              <a:t> </a:t>
            </a:r>
            <a:r>
              <a:rPr sz="1200" dirty="0">
                <a:latin typeface="Times New Roman"/>
                <a:cs typeface="Times New Roman"/>
              </a:rPr>
              <a:t>e</a:t>
            </a:r>
            <a:r>
              <a:rPr sz="1200" spc="45" dirty="0">
                <a:latin typeface="Times New Roman"/>
                <a:cs typeface="Times New Roman"/>
              </a:rPr>
              <a:t> </a:t>
            </a:r>
            <a:r>
              <a:rPr sz="1200" spc="-5" dirty="0">
                <a:latin typeface="Times New Roman"/>
                <a:cs typeface="Times New Roman"/>
              </a:rPr>
              <a:t>del</a:t>
            </a:r>
            <a:r>
              <a:rPr sz="1200" spc="55" dirty="0">
                <a:latin typeface="Times New Roman"/>
                <a:cs typeface="Times New Roman"/>
              </a:rPr>
              <a:t> </a:t>
            </a:r>
            <a:r>
              <a:rPr sz="1200" spc="-5" dirty="0">
                <a:latin typeface="Times New Roman"/>
                <a:cs typeface="Times New Roman"/>
              </a:rPr>
              <a:t>Ministero</a:t>
            </a:r>
            <a:r>
              <a:rPr sz="1200" spc="45" dirty="0">
                <a:latin typeface="Times New Roman"/>
                <a:cs typeface="Times New Roman"/>
              </a:rPr>
              <a:t> </a:t>
            </a:r>
            <a:r>
              <a:rPr sz="1200" spc="-5" dirty="0">
                <a:latin typeface="Times New Roman"/>
                <a:cs typeface="Times New Roman"/>
              </a:rPr>
              <a:t>dei</a:t>
            </a:r>
            <a:r>
              <a:rPr sz="1200" spc="55" dirty="0">
                <a:latin typeface="Times New Roman"/>
                <a:cs typeface="Times New Roman"/>
              </a:rPr>
              <a:t> </a:t>
            </a:r>
            <a:r>
              <a:rPr sz="1200" spc="-5" dirty="0">
                <a:latin typeface="Times New Roman"/>
                <a:cs typeface="Times New Roman"/>
              </a:rPr>
              <a:t>Beni</a:t>
            </a:r>
            <a:r>
              <a:rPr sz="1200" spc="50" dirty="0">
                <a:latin typeface="Times New Roman"/>
                <a:cs typeface="Times New Roman"/>
              </a:rPr>
              <a:t> </a:t>
            </a:r>
            <a:r>
              <a:rPr sz="1200" dirty="0">
                <a:latin typeface="Times New Roman"/>
                <a:cs typeface="Times New Roman"/>
              </a:rPr>
              <a:t>e</a:t>
            </a:r>
            <a:r>
              <a:rPr sz="1200" spc="50" dirty="0">
                <a:latin typeface="Times New Roman"/>
                <a:cs typeface="Times New Roman"/>
              </a:rPr>
              <a:t> </a:t>
            </a:r>
            <a:r>
              <a:rPr sz="1200" spc="-5" dirty="0">
                <a:latin typeface="Times New Roman"/>
                <a:cs typeface="Times New Roman"/>
              </a:rPr>
              <a:t>delle</a:t>
            </a:r>
            <a:r>
              <a:rPr sz="1200" spc="45" dirty="0">
                <a:latin typeface="Times New Roman"/>
                <a:cs typeface="Times New Roman"/>
              </a:rPr>
              <a:t> </a:t>
            </a:r>
            <a:r>
              <a:rPr sz="1200" spc="-5" dirty="0">
                <a:latin typeface="Times New Roman"/>
                <a:cs typeface="Times New Roman"/>
              </a:rPr>
              <a:t>Attività</a:t>
            </a:r>
            <a:r>
              <a:rPr sz="1200" spc="50" dirty="0">
                <a:latin typeface="Times New Roman"/>
                <a:cs typeface="Times New Roman"/>
              </a:rPr>
              <a:t> </a:t>
            </a:r>
            <a:r>
              <a:rPr sz="1200" spc="-5" dirty="0">
                <a:latin typeface="Times New Roman"/>
                <a:cs typeface="Times New Roman"/>
              </a:rPr>
              <a:t>Culturali</a:t>
            </a:r>
            <a:r>
              <a:rPr sz="1200" spc="55" dirty="0">
                <a:latin typeface="Times New Roman"/>
                <a:cs typeface="Times New Roman"/>
              </a:rPr>
              <a:t> </a:t>
            </a:r>
            <a:r>
              <a:rPr sz="1200" dirty="0">
                <a:latin typeface="Times New Roman"/>
                <a:cs typeface="Times New Roman"/>
              </a:rPr>
              <a:t>e</a:t>
            </a:r>
            <a:r>
              <a:rPr sz="1200" spc="50" dirty="0">
                <a:latin typeface="Times New Roman"/>
                <a:cs typeface="Times New Roman"/>
              </a:rPr>
              <a:t> </a:t>
            </a:r>
            <a:r>
              <a:rPr sz="1200" spc="-5" dirty="0">
                <a:latin typeface="Times New Roman"/>
                <a:cs typeface="Times New Roman"/>
              </a:rPr>
              <a:t>del</a:t>
            </a:r>
            <a:r>
              <a:rPr sz="1200" spc="50" dirty="0">
                <a:latin typeface="Times New Roman"/>
                <a:cs typeface="Times New Roman"/>
              </a:rPr>
              <a:t> </a:t>
            </a:r>
            <a:r>
              <a:rPr sz="1200" dirty="0">
                <a:latin typeface="Times New Roman"/>
                <a:cs typeface="Times New Roman"/>
              </a:rPr>
              <a:t>Turismo</a:t>
            </a:r>
            <a:endParaRPr sz="1200">
              <a:latin typeface="Times New Roman"/>
              <a:cs typeface="Times New Roman"/>
            </a:endParaRPr>
          </a:p>
          <a:p>
            <a:pPr marL="12700" marR="6985" algn="just">
              <a:lnSpc>
                <a:spcPct val="110000"/>
              </a:lnSpc>
            </a:pPr>
            <a:r>
              <a:rPr sz="1200" dirty="0">
                <a:latin typeface="Times New Roman"/>
                <a:cs typeface="Times New Roman"/>
              </a:rPr>
              <a:t>– ha </a:t>
            </a:r>
            <a:r>
              <a:rPr sz="1200" spc="-5" dirty="0">
                <a:latin typeface="Times New Roman"/>
                <a:cs typeface="Times New Roman"/>
              </a:rPr>
              <a:t>ottenuto nella prima </a:t>
            </a:r>
            <a:r>
              <a:rPr sz="1200" dirty="0">
                <a:latin typeface="Times New Roman"/>
                <a:cs typeface="Times New Roman"/>
              </a:rPr>
              <a:t>edizione la </a:t>
            </a:r>
            <a:r>
              <a:rPr sz="1200" spc="-5" dirty="0">
                <a:latin typeface="Times New Roman"/>
                <a:cs typeface="Times New Roman"/>
              </a:rPr>
              <a:t>Medaglia del Presidente della Repubblica.Anche </a:t>
            </a:r>
            <a:r>
              <a:rPr sz="1200" dirty="0">
                <a:latin typeface="Times New Roman"/>
                <a:cs typeface="Times New Roman"/>
              </a:rPr>
              <a:t>la </a:t>
            </a:r>
            <a:r>
              <a:rPr sz="1200" spc="-5" dirty="0">
                <a:latin typeface="Times New Roman"/>
                <a:cs typeface="Times New Roman"/>
              </a:rPr>
              <a:t>Bcc </a:t>
            </a:r>
            <a:r>
              <a:rPr sz="1200" dirty="0">
                <a:latin typeface="Times New Roman"/>
                <a:cs typeface="Times New Roman"/>
              </a:rPr>
              <a:t>dei  Comuni </a:t>
            </a:r>
            <a:r>
              <a:rPr sz="1200" spc="-5" dirty="0">
                <a:latin typeface="Times New Roman"/>
                <a:cs typeface="Times New Roman"/>
              </a:rPr>
              <a:t>Cilentani </a:t>
            </a:r>
            <a:r>
              <a:rPr sz="1200" dirty="0">
                <a:latin typeface="Times New Roman"/>
                <a:cs typeface="Times New Roman"/>
              </a:rPr>
              <a:t>ha aderito </a:t>
            </a:r>
            <a:r>
              <a:rPr sz="1200" spc="-5" dirty="0">
                <a:latin typeface="Times New Roman"/>
                <a:cs typeface="Times New Roman"/>
              </a:rPr>
              <a:t>al Festival con </a:t>
            </a:r>
            <a:r>
              <a:rPr sz="1200" dirty="0">
                <a:latin typeface="Times New Roman"/>
                <a:cs typeface="Times New Roman"/>
              </a:rPr>
              <a:t>un </a:t>
            </a:r>
            <a:r>
              <a:rPr sz="1200" spc="-5" dirty="0">
                <a:latin typeface="Times New Roman"/>
                <a:cs typeface="Times New Roman"/>
              </a:rPr>
              <a:t>programma </a:t>
            </a:r>
            <a:r>
              <a:rPr sz="1200" dirty="0">
                <a:latin typeface="Times New Roman"/>
                <a:cs typeface="Times New Roman"/>
              </a:rPr>
              <a:t>di Eventi, organizzati </a:t>
            </a:r>
            <a:r>
              <a:rPr sz="1200" spc="-5" dirty="0">
                <a:latin typeface="Times New Roman"/>
                <a:cs typeface="Times New Roman"/>
              </a:rPr>
              <a:t>insieme ai </a:t>
            </a:r>
            <a:r>
              <a:rPr sz="1200" dirty="0">
                <a:latin typeface="Times New Roman"/>
                <a:cs typeface="Times New Roman"/>
              </a:rPr>
              <a:t>forum  </a:t>
            </a:r>
            <a:r>
              <a:rPr sz="1200" spc="-5" dirty="0">
                <a:latin typeface="Times New Roman"/>
                <a:cs typeface="Times New Roman"/>
              </a:rPr>
              <a:t>dei  giovani  </a:t>
            </a:r>
            <a:r>
              <a:rPr sz="1200" dirty="0">
                <a:latin typeface="Times New Roman"/>
                <a:cs typeface="Times New Roman"/>
              </a:rPr>
              <a:t>locali e </a:t>
            </a:r>
            <a:r>
              <a:rPr sz="1200" spc="-5" dirty="0">
                <a:latin typeface="Times New Roman"/>
                <a:cs typeface="Times New Roman"/>
              </a:rPr>
              <a:t>che  avrà  luogo  dal  </a:t>
            </a:r>
            <a:r>
              <a:rPr sz="1200" dirty="0">
                <a:latin typeface="Times New Roman"/>
                <a:cs typeface="Times New Roman"/>
              </a:rPr>
              <a:t>16 </a:t>
            </a:r>
            <a:r>
              <a:rPr sz="1200" spc="-5" dirty="0">
                <a:latin typeface="Times New Roman"/>
                <a:cs typeface="Times New Roman"/>
              </a:rPr>
              <a:t>al  </a:t>
            </a:r>
            <a:r>
              <a:rPr sz="1200" spc="5" dirty="0">
                <a:latin typeface="Times New Roman"/>
                <a:cs typeface="Times New Roman"/>
              </a:rPr>
              <a:t>20 </a:t>
            </a:r>
            <a:r>
              <a:rPr sz="1200" spc="-5" dirty="0">
                <a:latin typeface="Times New Roman"/>
                <a:cs typeface="Times New Roman"/>
              </a:rPr>
              <a:t>marzo  </a:t>
            </a:r>
            <a:r>
              <a:rPr sz="1200" dirty="0">
                <a:latin typeface="Times New Roman"/>
                <a:cs typeface="Times New Roman"/>
              </a:rPr>
              <a:t>2015 </a:t>
            </a:r>
            <a:r>
              <a:rPr sz="1200" spc="5" dirty="0">
                <a:latin typeface="Times New Roman"/>
                <a:cs typeface="Times New Roman"/>
              </a:rPr>
              <a:t>nelle </a:t>
            </a:r>
            <a:r>
              <a:rPr sz="1200" spc="-5" dirty="0">
                <a:latin typeface="Times New Roman"/>
                <a:cs typeface="Times New Roman"/>
              </a:rPr>
              <a:t>città  </a:t>
            </a:r>
            <a:r>
              <a:rPr sz="1200" dirty="0">
                <a:latin typeface="Times New Roman"/>
                <a:cs typeface="Times New Roman"/>
              </a:rPr>
              <a:t>di </a:t>
            </a:r>
            <a:r>
              <a:rPr sz="1200" spc="-5" dirty="0">
                <a:latin typeface="Times New Roman"/>
                <a:cs typeface="Times New Roman"/>
              </a:rPr>
              <a:t>Vallo  della </a:t>
            </a:r>
            <a:r>
              <a:rPr sz="1200" spc="285" dirty="0">
                <a:latin typeface="Times New Roman"/>
                <a:cs typeface="Times New Roman"/>
              </a:rPr>
              <a:t> </a:t>
            </a:r>
            <a:r>
              <a:rPr sz="1200" spc="-5" dirty="0">
                <a:latin typeface="Times New Roman"/>
                <a:cs typeface="Times New Roman"/>
              </a:rPr>
              <a:t>Lucania,</a:t>
            </a:r>
            <a:endParaRPr sz="1200">
              <a:latin typeface="Times New Roman"/>
              <a:cs typeface="Times New Roman"/>
            </a:endParaRPr>
          </a:p>
          <a:p>
            <a:pPr marL="12700" marR="5715" algn="just">
              <a:lnSpc>
                <a:spcPct val="109700"/>
              </a:lnSpc>
              <a:spcBef>
                <a:spcPts val="20"/>
              </a:spcBef>
            </a:pPr>
            <a:r>
              <a:rPr sz="1200" spc="-5" dirty="0">
                <a:latin typeface="Times New Roman"/>
                <a:cs typeface="Times New Roman"/>
              </a:rPr>
              <a:t>Castellabate, </a:t>
            </a:r>
            <a:r>
              <a:rPr sz="1200" dirty="0">
                <a:latin typeface="Times New Roman"/>
                <a:cs typeface="Times New Roman"/>
              </a:rPr>
              <a:t>Agropoli e </a:t>
            </a:r>
            <a:r>
              <a:rPr sz="1200" spc="-5" dirty="0">
                <a:latin typeface="Times New Roman"/>
                <a:cs typeface="Times New Roman"/>
              </a:rPr>
              <a:t>Calabritto. Si ringraziano </a:t>
            </a:r>
            <a:r>
              <a:rPr sz="1200" dirty="0">
                <a:latin typeface="Times New Roman"/>
                <a:cs typeface="Times New Roman"/>
              </a:rPr>
              <a:t>i </a:t>
            </a:r>
            <a:r>
              <a:rPr sz="1200" spc="-5" dirty="0">
                <a:latin typeface="Times New Roman"/>
                <a:cs typeface="Times New Roman"/>
              </a:rPr>
              <a:t>comuni che hanno </a:t>
            </a:r>
            <a:r>
              <a:rPr sz="1200" dirty="0">
                <a:latin typeface="Times New Roman"/>
                <a:cs typeface="Times New Roman"/>
              </a:rPr>
              <a:t>patrocinato le iniziative. </a:t>
            </a:r>
            <a:r>
              <a:rPr sz="1200" spc="-5" dirty="0">
                <a:latin typeface="Times New Roman"/>
                <a:cs typeface="Times New Roman"/>
              </a:rPr>
              <a:t>Si  allega </a:t>
            </a:r>
            <a:r>
              <a:rPr sz="1200" dirty="0">
                <a:latin typeface="Times New Roman"/>
                <a:cs typeface="Times New Roman"/>
              </a:rPr>
              <a:t>il </a:t>
            </a:r>
            <a:r>
              <a:rPr sz="1200" spc="-5" dirty="0">
                <a:latin typeface="Times New Roman"/>
                <a:cs typeface="Times New Roman"/>
              </a:rPr>
              <a:t>Programma </a:t>
            </a:r>
            <a:r>
              <a:rPr sz="1200" dirty="0">
                <a:latin typeface="Times New Roman"/>
                <a:cs typeface="Times New Roman"/>
              </a:rPr>
              <a:t>completo </a:t>
            </a:r>
            <a:r>
              <a:rPr sz="1200" spc="-5" dirty="0">
                <a:latin typeface="Times New Roman"/>
                <a:cs typeface="Times New Roman"/>
              </a:rPr>
              <a:t>degli Eventi.Le </a:t>
            </a:r>
            <a:r>
              <a:rPr sz="1200" dirty="0">
                <a:latin typeface="Times New Roman"/>
                <a:cs typeface="Times New Roman"/>
              </a:rPr>
              <a:t>informazioni e i </a:t>
            </a:r>
            <a:r>
              <a:rPr sz="1200" spc="-5" dirty="0">
                <a:latin typeface="Times New Roman"/>
                <a:cs typeface="Times New Roman"/>
              </a:rPr>
              <a:t>dettagli su eventi, città </a:t>
            </a:r>
            <a:r>
              <a:rPr sz="1200" dirty="0">
                <a:latin typeface="Times New Roman"/>
                <a:cs typeface="Times New Roman"/>
              </a:rPr>
              <a:t>e </a:t>
            </a:r>
            <a:r>
              <a:rPr sz="1200" spc="-5" dirty="0">
                <a:latin typeface="Times New Roman"/>
                <a:cs typeface="Times New Roman"/>
              </a:rPr>
              <a:t>sedi della  manifestazione saranno </a:t>
            </a:r>
            <a:r>
              <a:rPr sz="1200" dirty="0">
                <a:latin typeface="Times New Roman"/>
                <a:cs typeface="Times New Roman"/>
              </a:rPr>
              <a:t>disponibili </a:t>
            </a:r>
            <a:r>
              <a:rPr sz="1200" spc="-5" dirty="0">
                <a:latin typeface="Times New Roman"/>
                <a:cs typeface="Times New Roman"/>
              </a:rPr>
              <a:t>sul </a:t>
            </a:r>
            <a:r>
              <a:rPr sz="1200" dirty="0">
                <a:latin typeface="Times New Roman"/>
                <a:cs typeface="Times New Roman"/>
              </a:rPr>
              <a:t>sito </a:t>
            </a:r>
            <a:r>
              <a:rPr sz="1200" u="sng" spc="-5" dirty="0">
                <a:solidFill>
                  <a:srgbClr val="0000FF"/>
                </a:solidFill>
                <a:uFill>
                  <a:solidFill>
                    <a:srgbClr val="0000FF"/>
                  </a:solidFill>
                </a:uFill>
                <a:latin typeface="Times New Roman"/>
                <a:cs typeface="Times New Roman"/>
                <a:hlinkClick r:id="rId3"/>
              </a:rPr>
              <a:t>http://www.festivalculturacreativa.it</a:t>
            </a:r>
            <a:r>
              <a:rPr sz="1200" spc="-5" dirty="0">
                <a:solidFill>
                  <a:srgbClr val="0000FF"/>
                </a:solidFill>
                <a:latin typeface="Times New Roman"/>
                <a:cs typeface="Times New Roman"/>
              </a:rPr>
              <a:t> </a:t>
            </a:r>
            <a:r>
              <a:rPr sz="1200" dirty="0">
                <a:latin typeface="Times New Roman"/>
                <a:cs typeface="Times New Roman"/>
              </a:rPr>
              <a:t>e  </a:t>
            </a:r>
            <a:r>
              <a:rPr sz="1200" u="sng" spc="-5" dirty="0">
                <a:solidFill>
                  <a:srgbClr val="0000FF"/>
                </a:solidFill>
                <a:uFill>
                  <a:solidFill>
                    <a:srgbClr val="0000FF"/>
                  </a:solidFill>
                </a:uFill>
                <a:latin typeface="Times New Roman"/>
                <a:cs typeface="Times New Roman"/>
                <a:hlinkClick r:id="rId4"/>
              </a:rPr>
              <a:t>http://www.bcccomunicilentani.it</a:t>
            </a:r>
            <a:r>
              <a:rPr sz="1200" spc="-5" dirty="0">
                <a:latin typeface="Times New Roman"/>
                <a:cs typeface="Times New Roman"/>
                <a:hlinkClick r:id="rId4"/>
              </a:rPr>
              <a:t>.</a:t>
            </a:r>
            <a:endParaRPr sz="1200">
              <a:latin typeface="Times New Roman"/>
              <a:cs typeface="Times New Roman"/>
            </a:endParaRP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82245">
              <a:lnSpc>
                <a:spcPts val="1839"/>
              </a:lnSpc>
            </a:pPr>
            <a:r>
              <a:rPr sz="1600" b="1" spc="-5" dirty="0">
                <a:latin typeface="Arial"/>
                <a:cs typeface="Arial"/>
              </a:rPr>
              <a:t>Cilentono</a:t>
            </a:r>
            <a:r>
              <a:rPr sz="1600" b="1" spc="-15" dirty="0">
                <a:latin typeface="Arial"/>
                <a:cs typeface="Arial"/>
              </a:rPr>
              <a:t>t</a:t>
            </a:r>
            <a:r>
              <a:rPr sz="1600" b="1" spc="-5" dirty="0">
                <a:latin typeface="Arial"/>
                <a:cs typeface="Arial"/>
              </a:rPr>
              <a:t>izi</a:t>
            </a:r>
            <a:r>
              <a:rPr sz="1600" b="1"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12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8263890"/>
            <a:ext cx="6144260" cy="641985"/>
          </a:xfrm>
          <a:prstGeom prst="rect">
            <a:avLst/>
          </a:prstGeom>
        </p:spPr>
        <p:txBody>
          <a:bodyPr vert="horz" wrap="square" lIns="0" tIns="6985" rIns="0" bIns="0" rtlCol="0">
            <a:spAutoFit/>
          </a:bodyPr>
          <a:lstStyle/>
          <a:p>
            <a:pPr marL="12700" marR="5080">
              <a:lnSpc>
                <a:spcPct val="102000"/>
              </a:lnSpc>
              <a:spcBef>
                <a:spcPts val="55"/>
              </a:spcBef>
            </a:pPr>
            <a:r>
              <a:rPr sz="2000" b="1" spc="-5" dirty="0">
                <a:latin typeface="Calibri"/>
                <a:cs typeface="Calibri"/>
              </a:rPr>
              <a:t>“L’alfabeto del Mondo. Leggiamo </a:t>
            </a:r>
            <a:r>
              <a:rPr sz="2000" b="1" dirty="0">
                <a:latin typeface="Calibri"/>
                <a:cs typeface="Calibri"/>
              </a:rPr>
              <a:t>i segni </a:t>
            </a:r>
            <a:r>
              <a:rPr sz="2000" b="1" spc="-5" dirty="0">
                <a:latin typeface="Calibri"/>
                <a:cs typeface="Calibri"/>
              </a:rPr>
              <a:t>intorno </a:t>
            </a:r>
            <a:r>
              <a:rPr sz="2000" b="1" dirty="0">
                <a:latin typeface="Calibri"/>
                <a:cs typeface="Calibri"/>
              </a:rPr>
              <a:t>a noi e  </a:t>
            </a:r>
            <a:r>
              <a:rPr sz="2000" b="1" spc="-5" dirty="0">
                <a:latin typeface="Calibri"/>
                <a:cs typeface="Calibri"/>
              </a:rPr>
              <a:t>raccontiamo”</a:t>
            </a:r>
            <a:endParaRPr sz="2000">
              <a:latin typeface="Calibri"/>
              <a:cs typeface="Calibri"/>
            </a:endParaRPr>
          </a:p>
        </p:txBody>
      </p:sp>
      <p:sp>
        <p:nvSpPr>
          <p:cNvPr id="5" name="object 5"/>
          <p:cNvSpPr txBox="1"/>
          <p:nvPr/>
        </p:nvSpPr>
        <p:spPr>
          <a:xfrm>
            <a:off x="706627" y="9050324"/>
            <a:ext cx="6148070" cy="880744"/>
          </a:xfrm>
          <a:prstGeom prst="rect">
            <a:avLst/>
          </a:prstGeom>
        </p:spPr>
        <p:txBody>
          <a:bodyPr vert="horz" wrap="square" lIns="0" tIns="12065" rIns="0" bIns="0" rtlCol="0">
            <a:spAutoFit/>
          </a:bodyPr>
          <a:lstStyle/>
          <a:p>
            <a:pPr marL="12700" marR="5080" algn="just">
              <a:lnSpc>
                <a:spcPct val="116900"/>
              </a:lnSpc>
              <a:spcBef>
                <a:spcPts val="95"/>
              </a:spcBef>
            </a:pPr>
            <a:r>
              <a:rPr sz="1200" dirty="0">
                <a:latin typeface="Calibri"/>
                <a:cs typeface="Calibri"/>
              </a:rPr>
              <a:t>Dal 16 al 22 </a:t>
            </a:r>
            <a:r>
              <a:rPr sz="1200" spc="-5" dirty="0">
                <a:latin typeface="Calibri"/>
                <a:cs typeface="Calibri"/>
              </a:rPr>
              <a:t>marzo </a:t>
            </a:r>
            <a:r>
              <a:rPr sz="1200" dirty="0">
                <a:latin typeface="Calibri"/>
                <a:cs typeface="Calibri"/>
              </a:rPr>
              <a:t>la </a:t>
            </a:r>
            <a:r>
              <a:rPr sz="1200" spc="-5" dirty="0">
                <a:latin typeface="Calibri"/>
                <a:cs typeface="Calibri"/>
              </a:rPr>
              <a:t>seconda edizione della manifestazione per ragazzi organizzata </a:t>
            </a:r>
            <a:r>
              <a:rPr sz="1200" dirty="0">
                <a:latin typeface="Calibri"/>
                <a:cs typeface="Calibri"/>
              </a:rPr>
              <a:t>dalle </a:t>
            </a:r>
            <a:r>
              <a:rPr sz="1200" spc="-5" dirty="0">
                <a:latin typeface="Calibri"/>
                <a:cs typeface="Calibri"/>
              </a:rPr>
              <a:t>banche  con </a:t>
            </a:r>
            <a:r>
              <a:rPr sz="1200" dirty="0">
                <a:latin typeface="Calibri"/>
                <a:cs typeface="Calibri"/>
              </a:rPr>
              <a:t>il </a:t>
            </a:r>
            <a:r>
              <a:rPr sz="1200" spc="-5" dirty="0">
                <a:latin typeface="Calibri"/>
                <a:cs typeface="Calibri"/>
              </a:rPr>
              <a:t>coordinamento dell’Abi. Da nord </a:t>
            </a:r>
            <a:r>
              <a:rPr sz="1200" dirty="0">
                <a:latin typeface="Calibri"/>
                <a:cs typeface="Calibri"/>
              </a:rPr>
              <a:t>a </a:t>
            </a:r>
            <a:r>
              <a:rPr sz="1200" spc="-5" dirty="0">
                <a:latin typeface="Calibri"/>
                <a:cs typeface="Calibri"/>
              </a:rPr>
              <a:t>sud su tutto </a:t>
            </a:r>
            <a:r>
              <a:rPr sz="1200" dirty="0">
                <a:latin typeface="Calibri"/>
                <a:cs typeface="Calibri"/>
              </a:rPr>
              <a:t>il </a:t>
            </a:r>
            <a:r>
              <a:rPr sz="1200" spc="-5" dirty="0">
                <a:latin typeface="Calibri"/>
                <a:cs typeface="Calibri"/>
              </a:rPr>
              <a:t>territorio nazionale, oltre ottanta </a:t>
            </a:r>
            <a:r>
              <a:rPr sz="1200" dirty="0">
                <a:latin typeface="Calibri"/>
                <a:cs typeface="Calibri"/>
              </a:rPr>
              <a:t>le  </a:t>
            </a:r>
            <a:r>
              <a:rPr sz="1200" spc="-5" dirty="0">
                <a:latin typeface="Calibri"/>
                <a:cs typeface="Calibri"/>
              </a:rPr>
              <a:t>iniziative dedicate </a:t>
            </a:r>
            <a:r>
              <a:rPr sz="1200" spc="-10" dirty="0">
                <a:latin typeface="Calibri"/>
                <a:cs typeface="Calibri"/>
              </a:rPr>
              <a:t>ad </a:t>
            </a:r>
            <a:r>
              <a:rPr sz="1200" spc="-5" dirty="0">
                <a:latin typeface="Calibri"/>
                <a:cs typeface="Calibri"/>
              </a:rPr>
              <a:t>arte, archeologia, musica, </a:t>
            </a:r>
            <a:r>
              <a:rPr sz="1200" dirty="0">
                <a:latin typeface="Calibri"/>
                <a:cs typeface="Calibri"/>
              </a:rPr>
              <a:t>canto, lettura, </a:t>
            </a:r>
            <a:r>
              <a:rPr sz="1200" spc="-5" dirty="0">
                <a:latin typeface="Calibri"/>
                <a:cs typeface="Calibri"/>
              </a:rPr>
              <a:t>teatro, robotica, nuove tecnologie.  </a:t>
            </a:r>
            <a:r>
              <a:rPr sz="1200" dirty="0">
                <a:latin typeface="Calibri"/>
                <a:cs typeface="Calibri"/>
              </a:rPr>
              <a:t>Anche</a:t>
            </a:r>
            <a:r>
              <a:rPr sz="1200" spc="80" dirty="0">
                <a:latin typeface="Calibri"/>
                <a:cs typeface="Calibri"/>
              </a:rPr>
              <a:t> </a:t>
            </a:r>
            <a:r>
              <a:rPr sz="1200" dirty="0">
                <a:latin typeface="Calibri"/>
                <a:cs typeface="Calibri"/>
              </a:rPr>
              <a:t>la</a:t>
            </a:r>
            <a:r>
              <a:rPr sz="1200" spc="75" dirty="0">
                <a:latin typeface="Calibri"/>
                <a:cs typeface="Calibri"/>
              </a:rPr>
              <a:t> </a:t>
            </a:r>
            <a:r>
              <a:rPr sz="1200" spc="-5" dirty="0">
                <a:latin typeface="Calibri"/>
                <a:cs typeface="Calibri"/>
              </a:rPr>
              <a:t>BCC</a:t>
            </a:r>
            <a:r>
              <a:rPr sz="1200" spc="70" dirty="0">
                <a:latin typeface="Calibri"/>
                <a:cs typeface="Calibri"/>
              </a:rPr>
              <a:t> </a:t>
            </a:r>
            <a:r>
              <a:rPr sz="1200" dirty="0">
                <a:latin typeface="Calibri"/>
                <a:cs typeface="Calibri"/>
              </a:rPr>
              <a:t>dei</a:t>
            </a:r>
            <a:r>
              <a:rPr sz="1200" spc="85" dirty="0">
                <a:latin typeface="Calibri"/>
                <a:cs typeface="Calibri"/>
              </a:rPr>
              <a:t> </a:t>
            </a:r>
            <a:r>
              <a:rPr sz="1200" spc="-10" dirty="0">
                <a:latin typeface="Calibri"/>
                <a:cs typeface="Calibri"/>
              </a:rPr>
              <a:t>Comuni</a:t>
            </a:r>
            <a:r>
              <a:rPr sz="1200" spc="85" dirty="0">
                <a:latin typeface="Calibri"/>
                <a:cs typeface="Calibri"/>
              </a:rPr>
              <a:t> </a:t>
            </a:r>
            <a:r>
              <a:rPr sz="1200" spc="-5" dirty="0">
                <a:latin typeface="Calibri"/>
                <a:cs typeface="Calibri"/>
              </a:rPr>
              <a:t>Cilentani</a:t>
            </a:r>
            <a:r>
              <a:rPr sz="1200" spc="80" dirty="0">
                <a:latin typeface="Calibri"/>
                <a:cs typeface="Calibri"/>
              </a:rPr>
              <a:t> </a:t>
            </a:r>
            <a:r>
              <a:rPr sz="1200" spc="-5" dirty="0">
                <a:latin typeface="Calibri"/>
                <a:cs typeface="Calibri"/>
              </a:rPr>
              <a:t>aderisce</a:t>
            </a:r>
            <a:r>
              <a:rPr sz="1200" spc="85" dirty="0">
                <a:latin typeface="Calibri"/>
                <a:cs typeface="Calibri"/>
              </a:rPr>
              <a:t> </a:t>
            </a:r>
            <a:r>
              <a:rPr sz="1200" spc="-5" dirty="0">
                <a:latin typeface="Calibri"/>
                <a:cs typeface="Calibri"/>
              </a:rPr>
              <a:t>all’iniziativa.</a:t>
            </a:r>
            <a:r>
              <a:rPr sz="1200" spc="80" dirty="0">
                <a:latin typeface="Calibri"/>
                <a:cs typeface="Calibri"/>
              </a:rPr>
              <a:t> </a:t>
            </a:r>
            <a:r>
              <a:rPr sz="1200" spc="-5" dirty="0">
                <a:latin typeface="Calibri"/>
                <a:cs typeface="Calibri"/>
              </a:rPr>
              <a:t>“L’alfabeto</a:t>
            </a:r>
            <a:r>
              <a:rPr sz="1200" spc="80" dirty="0">
                <a:latin typeface="Calibri"/>
                <a:cs typeface="Calibri"/>
              </a:rPr>
              <a:t> </a:t>
            </a:r>
            <a:r>
              <a:rPr sz="1200" spc="-5" dirty="0">
                <a:latin typeface="Calibri"/>
                <a:cs typeface="Calibri"/>
              </a:rPr>
              <a:t>del</a:t>
            </a:r>
            <a:r>
              <a:rPr sz="1200" spc="75" dirty="0">
                <a:latin typeface="Calibri"/>
                <a:cs typeface="Calibri"/>
              </a:rPr>
              <a:t> </a:t>
            </a:r>
            <a:r>
              <a:rPr sz="1200" spc="-5" dirty="0">
                <a:latin typeface="Calibri"/>
                <a:cs typeface="Calibri"/>
              </a:rPr>
              <a:t>Mondo.</a:t>
            </a:r>
            <a:r>
              <a:rPr sz="1200" spc="80" dirty="0">
                <a:latin typeface="Calibri"/>
                <a:cs typeface="Calibri"/>
              </a:rPr>
              <a:t> </a:t>
            </a:r>
            <a:r>
              <a:rPr sz="1200" spc="-10" dirty="0">
                <a:latin typeface="Calibri"/>
                <a:cs typeface="Calibri"/>
              </a:rPr>
              <a:t>Leggiamo</a:t>
            </a:r>
            <a:r>
              <a:rPr sz="1200" spc="80" dirty="0">
                <a:latin typeface="Calibri"/>
                <a:cs typeface="Calibri"/>
              </a:rPr>
              <a:t> </a:t>
            </a:r>
            <a:r>
              <a:rPr sz="1200" dirty="0">
                <a:latin typeface="Calibri"/>
                <a:cs typeface="Calibri"/>
              </a:rPr>
              <a:t>i</a:t>
            </a:r>
            <a:r>
              <a:rPr sz="1200" spc="85" dirty="0">
                <a:latin typeface="Calibri"/>
                <a:cs typeface="Calibri"/>
              </a:rPr>
              <a:t> </a:t>
            </a:r>
            <a:r>
              <a:rPr sz="1200" spc="-10" dirty="0">
                <a:latin typeface="Calibri"/>
                <a:cs typeface="Calibri"/>
              </a:rPr>
              <a:t>segni</a:t>
            </a:r>
            <a:endParaRPr sz="1200">
              <a:latin typeface="Calibri"/>
              <a:cs typeface="Calibri"/>
            </a:endParaRPr>
          </a:p>
        </p:txBody>
      </p:sp>
      <p:sp>
        <p:nvSpPr>
          <p:cNvPr id="6" name="object 6"/>
          <p:cNvSpPr/>
          <p:nvPr/>
        </p:nvSpPr>
        <p:spPr>
          <a:xfrm>
            <a:off x="809625" y="3781424"/>
            <a:ext cx="5943600" cy="413385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43776" y="3016200"/>
            <a:ext cx="5970126" cy="54734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219325" y="1990724"/>
            <a:ext cx="2847975" cy="52387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937069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14545">
              <a:lnSpc>
                <a:spcPts val="1839"/>
              </a:lnSpc>
            </a:pPr>
            <a:r>
              <a:rPr sz="1600" b="1" spc="-5" dirty="0">
                <a:latin typeface="Arial"/>
                <a:cs typeface="Arial"/>
              </a:rPr>
              <a:t>Cilentono</a:t>
            </a:r>
            <a:r>
              <a:rPr sz="1600" b="1" spc="-15" dirty="0">
                <a:latin typeface="Arial"/>
                <a:cs typeface="Arial"/>
              </a:rPr>
              <a:t>t</a:t>
            </a:r>
            <a:r>
              <a:rPr sz="1600" b="1" spc="-5" dirty="0">
                <a:latin typeface="Arial"/>
                <a:cs typeface="Arial"/>
              </a:rPr>
              <a:t>izi</a:t>
            </a:r>
            <a:r>
              <a:rPr sz="1600" b="1"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12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2100">
              <a:latin typeface="Times New Roman"/>
              <a:cs typeface="Times New Roman"/>
            </a:endParaRPr>
          </a:p>
          <a:p>
            <a:pPr marL="12700" marR="5080" algn="just">
              <a:lnSpc>
                <a:spcPct val="117000"/>
              </a:lnSpc>
              <a:tabLst>
                <a:tab pos="751205" algn="l"/>
                <a:tab pos="1786889" algn="l"/>
                <a:tab pos="2361565" algn="l"/>
                <a:tab pos="3238500" algn="l"/>
                <a:tab pos="4665980" algn="l"/>
                <a:tab pos="5246370" algn="l"/>
              </a:tabLst>
            </a:pPr>
            <a:r>
              <a:rPr sz="1200" spc="-5" dirty="0">
                <a:latin typeface="Calibri"/>
                <a:cs typeface="Calibri"/>
              </a:rPr>
              <a:t>intorno </a:t>
            </a:r>
            <a:r>
              <a:rPr sz="1200" dirty="0">
                <a:latin typeface="Calibri"/>
                <a:cs typeface="Calibri"/>
              </a:rPr>
              <a:t>a noi e </a:t>
            </a:r>
            <a:r>
              <a:rPr sz="1200" spc="-5" dirty="0">
                <a:latin typeface="Calibri"/>
                <a:cs typeface="Calibri"/>
              </a:rPr>
              <a:t>raccontiamo”. </a:t>
            </a:r>
            <a:r>
              <a:rPr sz="1200" dirty="0">
                <a:latin typeface="Calibri"/>
                <a:cs typeface="Calibri"/>
              </a:rPr>
              <a:t>È </a:t>
            </a:r>
            <a:r>
              <a:rPr sz="1200" spc="-5" dirty="0">
                <a:latin typeface="Calibri"/>
                <a:cs typeface="Calibri"/>
              </a:rPr>
              <a:t>questo </a:t>
            </a:r>
            <a:r>
              <a:rPr sz="1200" dirty="0">
                <a:latin typeface="Calibri"/>
                <a:cs typeface="Calibri"/>
              </a:rPr>
              <a:t>il tema della </a:t>
            </a:r>
            <a:r>
              <a:rPr sz="1200" spc="-5" dirty="0">
                <a:latin typeface="Calibri"/>
                <a:cs typeface="Calibri"/>
              </a:rPr>
              <a:t>seconda edizione </a:t>
            </a:r>
            <a:r>
              <a:rPr sz="1200" dirty="0">
                <a:latin typeface="Calibri"/>
                <a:cs typeface="Calibri"/>
              </a:rPr>
              <a:t>del </a:t>
            </a:r>
            <a:r>
              <a:rPr sz="1200" spc="-5" dirty="0">
                <a:latin typeface="Calibri"/>
                <a:cs typeface="Calibri"/>
              </a:rPr>
              <a:t>Festival della Cultura  Creativa, promosso </a:t>
            </a:r>
            <a:r>
              <a:rPr sz="1200" dirty="0">
                <a:latin typeface="Calibri"/>
                <a:cs typeface="Calibri"/>
              </a:rPr>
              <a:t>e realizzato dalle </a:t>
            </a:r>
            <a:r>
              <a:rPr sz="1200" spc="-5" dirty="0">
                <a:latin typeface="Calibri"/>
                <a:cs typeface="Calibri"/>
              </a:rPr>
              <a:t>banche, </a:t>
            </a:r>
            <a:r>
              <a:rPr sz="1200" dirty="0">
                <a:latin typeface="Calibri"/>
                <a:cs typeface="Calibri"/>
              </a:rPr>
              <a:t>anche grazie al </a:t>
            </a:r>
            <a:r>
              <a:rPr sz="1200" spc="-5" dirty="0">
                <a:latin typeface="Calibri"/>
                <a:cs typeface="Calibri"/>
              </a:rPr>
              <a:t>coordinamento dell’Abi. La  manifestazione, interamente dedicata </a:t>
            </a:r>
            <a:r>
              <a:rPr sz="1200" dirty="0">
                <a:latin typeface="Calibri"/>
                <a:cs typeface="Calibri"/>
              </a:rPr>
              <a:t>alla </a:t>
            </a:r>
            <a:r>
              <a:rPr sz="1200" spc="-5" dirty="0">
                <a:latin typeface="Calibri"/>
                <a:cs typeface="Calibri"/>
              </a:rPr>
              <a:t>cultura </a:t>
            </a:r>
            <a:r>
              <a:rPr sz="1200" dirty="0">
                <a:latin typeface="Calibri"/>
                <a:cs typeface="Calibri"/>
              </a:rPr>
              <a:t>e alla creatività per ragazzi, </a:t>
            </a:r>
            <a:r>
              <a:rPr sz="1200" spc="-5" dirty="0">
                <a:latin typeface="Calibri"/>
                <a:cs typeface="Calibri"/>
              </a:rPr>
              <a:t>si svolgerà </a:t>
            </a:r>
            <a:r>
              <a:rPr sz="1200" dirty="0">
                <a:latin typeface="Calibri"/>
                <a:cs typeface="Calibri"/>
              </a:rPr>
              <a:t>nella  </a:t>
            </a:r>
            <a:r>
              <a:rPr sz="1200" spc="-5" dirty="0">
                <a:latin typeface="Calibri"/>
                <a:cs typeface="Calibri"/>
              </a:rPr>
              <a:t>settimana </a:t>
            </a:r>
            <a:r>
              <a:rPr sz="1200" dirty="0">
                <a:latin typeface="Calibri"/>
                <a:cs typeface="Calibri"/>
              </a:rPr>
              <a:t>dal </a:t>
            </a:r>
            <a:r>
              <a:rPr sz="1200" spc="5" dirty="0">
                <a:latin typeface="Calibri"/>
                <a:cs typeface="Calibri"/>
              </a:rPr>
              <a:t>16 </a:t>
            </a:r>
            <a:r>
              <a:rPr sz="1200" dirty="0">
                <a:latin typeface="Calibri"/>
                <a:cs typeface="Calibri"/>
              </a:rPr>
              <a:t>al 22 marzo e, </a:t>
            </a:r>
            <a:r>
              <a:rPr sz="1200" spc="-5" dirty="0">
                <a:latin typeface="Calibri"/>
                <a:cs typeface="Calibri"/>
              </a:rPr>
              <a:t>come </a:t>
            </a:r>
            <a:r>
              <a:rPr sz="1200" dirty="0">
                <a:latin typeface="Calibri"/>
                <a:cs typeface="Calibri"/>
              </a:rPr>
              <a:t>già </a:t>
            </a:r>
            <a:r>
              <a:rPr sz="1200" spc="-5" dirty="0">
                <a:latin typeface="Calibri"/>
                <a:cs typeface="Calibri"/>
              </a:rPr>
              <a:t>sperimentato </a:t>
            </a:r>
            <a:r>
              <a:rPr sz="1200" dirty="0">
                <a:latin typeface="Calibri"/>
                <a:cs typeface="Calibri"/>
              </a:rPr>
              <a:t>nella </a:t>
            </a:r>
            <a:r>
              <a:rPr sz="1200" spc="-5" dirty="0">
                <a:latin typeface="Calibri"/>
                <a:cs typeface="Calibri"/>
              </a:rPr>
              <a:t>prima edizione, si articolerà  attraverso una ricca proposta </a:t>
            </a:r>
            <a:r>
              <a:rPr sz="1200" dirty="0">
                <a:latin typeface="Calibri"/>
                <a:cs typeface="Calibri"/>
              </a:rPr>
              <a:t>di </a:t>
            </a:r>
            <a:r>
              <a:rPr sz="1200" spc="-5" dirty="0">
                <a:latin typeface="Calibri"/>
                <a:cs typeface="Calibri"/>
              </a:rPr>
              <a:t>eventi, iniziative </a:t>
            </a:r>
            <a:r>
              <a:rPr sz="1200" dirty="0">
                <a:latin typeface="Calibri"/>
                <a:cs typeface="Calibri"/>
              </a:rPr>
              <a:t>e </a:t>
            </a:r>
            <a:r>
              <a:rPr sz="1200" spc="-5" dirty="0">
                <a:latin typeface="Calibri"/>
                <a:cs typeface="Calibri"/>
              </a:rPr>
              <a:t>laboratori diffusi sull’intero territorio nazionale.  Coinvolgendo oltre </a:t>
            </a:r>
            <a:r>
              <a:rPr sz="1200" dirty="0">
                <a:latin typeface="Calibri"/>
                <a:cs typeface="Calibri"/>
              </a:rPr>
              <a:t>10 mila giovanissimi in </a:t>
            </a:r>
            <a:r>
              <a:rPr sz="1200" spc="-5" dirty="0">
                <a:latin typeface="Calibri"/>
                <a:cs typeface="Calibri"/>
              </a:rPr>
              <a:t>tutta </a:t>
            </a:r>
            <a:r>
              <a:rPr sz="1200" dirty="0">
                <a:latin typeface="Calibri"/>
                <a:cs typeface="Calibri"/>
              </a:rPr>
              <a:t>Italia, il </a:t>
            </a:r>
            <a:r>
              <a:rPr sz="1200" spc="-5" dirty="0">
                <a:latin typeface="Calibri"/>
                <a:cs typeface="Calibri"/>
              </a:rPr>
              <a:t>Festival </a:t>
            </a:r>
            <a:r>
              <a:rPr sz="1200" dirty="0">
                <a:latin typeface="Calibri"/>
                <a:cs typeface="Calibri"/>
              </a:rPr>
              <a:t>ha l’obiettivo di </a:t>
            </a:r>
            <a:r>
              <a:rPr sz="1200" spc="-5" dirty="0">
                <a:latin typeface="Calibri"/>
                <a:cs typeface="Calibri"/>
              </a:rPr>
              <a:t>avvicinare  bambini </a:t>
            </a:r>
            <a:r>
              <a:rPr sz="1200" dirty="0">
                <a:latin typeface="Calibri"/>
                <a:cs typeface="Calibri"/>
              </a:rPr>
              <a:t>e </a:t>
            </a:r>
            <a:r>
              <a:rPr sz="1200" spc="-5" dirty="0">
                <a:latin typeface="Calibri"/>
                <a:cs typeface="Calibri"/>
              </a:rPr>
              <a:t>ragazzi </a:t>
            </a:r>
            <a:r>
              <a:rPr sz="1200" dirty="0">
                <a:latin typeface="Calibri"/>
                <a:cs typeface="Calibri"/>
              </a:rPr>
              <a:t>dai 6 ai 13 </a:t>
            </a:r>
            <a:r>
              <a:rPr sz="1200" spc="-5" dirty="0">
                <a:latin typeface="Calibri"/>
                <a:cs typeface="Calibri"/>
              </a:rPr>
              <a:t>anni alla cultura </a:t>
            </a:r>
            <a:r>
              <a:rPr sz="1200" dirty="0">
                <a:latin typeface="Calibri"/>
                <a:cs typeface="Calibri"/>
              </a:rPr>
              <a:t>e, in </a:t>
            </a:r>
            <a:r>
              <a:rPr sz="1200" spc="-5" dirty="0">
                <a:latin typeface="Calibri"/>
                <a:cs typeface="Calibri"/>
              </a:rPr>
              <a:t>particolare, </a:t>
            </a:r>
            <a:r>
              <a:rPr sz="1200" dirty="0">
                <a:latin typeface="Calibri"/>
                <a:cs typeface="Calibri"/>
              </a:rPr>
              <a:t>agli </a:t>
            </a:r>
            <a:r>
              <a:rPr sz="1200" spc="-5" dirty="0">
                <a:latin typeface="Calibri"/>
                <a:cs typeface="Calibri"/>
              </a:rPr>
              <a:t>aspetti </a:t>
            </a:r>
            <a:r>
              <a:rPr sz="1200" dirty="0">
                <a:latin typeface="Calibri"/>
                <a:cs typeface="Calibri"/>
              </a:rPr>
              <a:t>più </a:t>
            </a:r>
            <a:r>
              <a:rPr sz="1200" spc="-5" dirty="0">
                <a:latin typeface="Calibri"/>
                <a:cs typeface="Calibri"/>
              </a:rPr>
              <a:t>“generativi” della  </a:t>
            </a:r>
            <a:r>
              <a:rPr sz="1200" dirty="0">
                <a:latin typeface="Calibri"/>
                <a:cs typeface="Calibri"/>
              </a:rPr>
              <a:t>creatività. </a:t>
            </a:r>
            <a:r>
              <a:rPr sz="1200" spc="-5" dirty="0">
                <a:latin typeface="Calibri"/>
                <a:cs typeface="Calibri"/>
              </a:rPr>
              <a:t>Attraverso l’arte, l’archeologia, </a:t>
            </a:r>
            <a:r>
              <a:rPr sz="1200" dirty="0">
                <a:latin typeface="Calibri"/>
                <a:cs typeface="Calibri"/>
              </a:rPr>
              <a:t>la </a:t>
            </a:r>
            <a:r>
              <a:rPr sz="1200" spc="-5" dirty="0">
                <a:latin typeface="Calibri"/>
                <a:cs typeface="Calibri"/>
              </a:rPr>
              <a:t>musica, </a:t>
            </a:r>
            <a:r>
              <a:rPr sz="1200" dirty="0">
                <a:latin typeface="Calibri"/>
                <a:cs typeface="Calibri"/>
              </a:rPr>
              <a:t>il canto, la lettura, il teatro, la </a:t>
            </a:r>
            <a:r>
              <a:rPr sz="1200" spc="-5" dirty="0">
                <a:latin typeface="Calibri"/>
                <a:cs typeface="Calibri"/>
              </a:rPr>
              <a:t>fotografia, </a:t>
            </a:r>
            <a:r>
              <a:rPr sz="1200" dirty="0">
                <a:latin typeface="Calibri"/>
                <a:cs typeface="Calibri"/>
              </a:rPr>
              <a:t>la  </a:t>
            </a:r>
            <a:r>
              <a:rPr sz="1200" spc="-5" dirty="0">
                <a:latin typeface="Calibri"/>
                <a:cs typeface="Calibri"/>
              </a:rPr>
              <a:t>robotica, </a:t>
            </a:r>
            <a:r>
              <a:rPr sz="1200" dirty="0">
                <a:latin typeface="Calibri"/>
                <a:cs typeface="Calibri"/>
              </a:rPr>
              <a:t>le </a:t>
            </a:r>
            <a:r>
              <a:rPr sz="1200" spc="-5" dirty="0">
                <a:latin typeface="Calibri"/>
                <a:cs typeface="Calibri"/>
              </a:rPr>
              <a:t>tecnologie </a:t>
            </a:r>
            <a:r>
              <a:rPr sz="1200" dirty="0">
                <a:latin typeface="Calibri"/>
                <a:cs typeface="Calibri"/>
              </a:rPr>
              <a:t>digitali e altri percorsi </a:t>
            </a:r>
            <a:r>
              <a:rPr sz="1200" spc="-5" dirty="0">
                <a:latin typeface="Calibri"/>
                <a:cs typeface="Calibri"/>
              </a:rPr>
              <a:t>figurativi </a:t>
            </a:r>
            <a:r>
              <a:rPr sz="1200" dirty="0">
                <a:latin typeface="Calibri"/>
                <a:cs typeface="Calibri"/>
              </a:rPr>
              <a:t>e linguistici, i giovani </a:t>
            </a:r>
            <a:r>
              <a:rPr sz="1200" spc="-5" dirty="0">
                <a:latin typeface="Calibri"/>
                <a:cs typeface="Calibri"/>
              </a:rPr>
              <a:t>protagonisti </a:t>
            </a:r>
            <a:r>
              <a:rPr sz="1200" dirty="0">
                <a:latin typeface="Calibri"/>
                <a:cs typeface="Calibri"/>
              </a:rPr>
              <a:t>del  </a:t>
            </a:r>
            <a:r>
              <a:rPr sz="1200" spc="-5" dirty="0">
                <a:latin typeface="Calibri"/>
                <a:cs typeface="Calibri"/>
              </a:rPr>
              <a:t>Festival potranno così sperimentare </a:t>
            </a:r>
            <a:r>
              <a:rPr sz="1200" dirty="0">
                <a:latin typeface="Calibri"/>
                <a:cs typeface="Calibri"/>
              </a:rPr>
              <a:t>le </a:t>
            </a:r>
            <a:r>
              <a:rPr sz="1200" spc="-5" dirty="0">
                <a:latin typeface="Calibri"/>
                <a:cs typeface="Calibri"/>
              </a:rPr>
              <a:t>potenzialità </a:t>
            </a:r>
            <a:r>
              <a:rPr sz="1200" dirty="0">
                <a:latin typeface="Calibri"/>
                <a:cs typeface="Calibri"/>
              </a:rPr>
              <a:t>della </a:t>
            </a:r>
            <a:r>
              <a:rPr sz="1200" spc="-5" dirty="0">
                <a:latin typeface="Calibri"/>
                <a:cs typeface="Calibri"/>
              </a:rPr>
              <a:t>loro fantasia </a:t>
            </a:r>
            <a:r>
              <a:rPr sz="1200" dirty="0">
                <a:latin typeface="Calibri"/>
                <a:cs typeface="Calibri"/>
              </a:rPr>
              <a:t>e </a:t>
            </a:r>
            <a:r>
              <a:rPr sz="1200" spc="-5" dirty="0">
                <a:latin typeface="Calibri"/>
                <a:cs typeface="Calibri"/>
              </a:rPr>
              <a:t>costruire infiniti racconti.  “Il rafforzato </a:t>
            </a:r>
            <a:r>
              <a:rPr sz="1200" dirty="0">
                <a:latin typeface="Calibri"/>
                <a:cs typeface="Calibri"/>
              </a:rPr>
              <a:t>impegno delle </a:t>
            </a:r>
            <a:r>
              <a:rPr sz="1200" spc="-5" dirty="0">
                <a:latin typeface="Calibri"/>
                <a:cs typeface="Calibri"/>
              </a:rPr>
              <a:t>banche </a:t>
            </a:r>
            <a:r>
              <a:rPr sz="1200" dirty="0">
                <a:latin typeface="Calibri"/>
                <a:cs typeface="Calibri"/>
              </a:rPr>
              <a:t>a </a:t>
            </a:r>
            <a:r>
              <a:rPr sz="1200" spc="-5" dirty="0">
                <a:latin typeface="Calibri"/>
                <a:cs typeface="Calibri"/>
              </a:rPr>
              <a:t>investire </a:t>
            </a:r>
            <a:r>
              <a:rPr sz="1200" dirty="0">
                <a:latin typeface="Calibri"/>
                <a:cs typeface="Calibri"/>
              </a:rPr>
              <a:t>nei giovani e nella cultura – ha </a:t>
            </a:r>
            <a:r>
              <a:rPr sz="1200" spc="-5" dirty="0">
                <a:latin typeface="Calibri"/>
                <a:cs typeface="Calibri"/>
              </a:rPr>
              <a:t>dichiarato </a:t>
            </a:r>
            <a:r>
              <a:rPr sz="1200" spc="-10" dirty="0">
                <a:latin typeface="Calibri"/>
                <a:cs typeface="Calibri"/>
              </a:rPr>
              <a:t>il  </a:t>
            </a:r>
            <a:r>
              <a:rPr sz="1200" spc="-5" dirty="0">
                <a:latin typeface="Calibri"/>
                <a:cs typeface="Calibri"/>
              </a:rPr>
              <a:t>Presidente dell’Abi, Antonio Patuelli </a:t>
            </a:r>
            <a:r>
              <a:rPr sz="1200" dirty="0">
                <a:latin typeface="Calibri"/>
                <a:cs typeface="Calibri"/>
              </a:rPr>
              <a:t>– </a:t>
            </a:r>
            <a:r>
              <a:rPr sz="1200" spc="-5" dirty="0">
                <a:latin typeface="Calibri"/>
                <a:cs typeface="Calibri"/>
              </a:rPr>
              <a:t>rappresenta un’occasione importante data </a:t>
            </a:r>
            <a:r>
              <a:rPr sz="1200" dirty="0">
                <a:latin typeface="Calibri"/>
                <a:cs typeface="Calibri"/>
              </a:rPr>
              <a:t>ai </a:t>
            </a:r>
            <a:r>
              <a:rPr sz="1200" spc="-5" dirty="0">
                <a:latin typeface="Calibri"/>
                <a:cs typeface="Calibri"/>
              </a:rPr>
              <a:t>ragazzi per  </a:t>
            </a:r>
            <a:r>
              <a:rPr sz="1200" dirty="0">
                <a:latin typeface="Calibri"/>
                <a:cs typeface="Calibri"/>
              </a:rPr>
              <a:t>misurarsi </a:t>
            </a:r>
            <a:r>
              <a:rPr sz="1200" spc="-5" dirty="0">
                <a:latin typeface="Calibri"/>
                <a:cs typeface="Calibri"/>
              </a:rPr>
              <a:t>con se stessi </a:t>
            </a:r>
            <a:r>
              <a:rPr sz="1200" dirty="0">
                <a:latin typeface="Calibri"/>
                <a:cs typeface="Calibri"/>
              </a:rPr>
              <a:t>e le </a:t>
            </a:r>
            <a:r>
              <a:rPr sz="1200" spc="-5" dirty="0">
                <a:latin typeface="Calibri"/>
                <a:cs typeface="Calibri"/>
              </a:rPr>
              <a:t>molteplici possibilità </a:t>
            </a:r>
            <a:r>
              <a:rPr sz="1200" dirty="0">
                <a:latin typeface="Calibri"/>
                <a:cs typeface="Calibri"/>
              </a:rPr>
              <a:t>di </a:t>
            </a:r>
            <a:r>
              <a:rPr sz="1200" spc="-5" dirty="0">
                <a:latin typeface="Calibri"/>
                <a:cs typeface="Calibri"/>
              </a:rPr>
              <a:t>partecipazione. Ciò che ci </a:t>
            </a:r>
            <a:r>
              <a:rPr sz="1200" dirty="0">
                <a:latin typeface="Calibri"/>
                <a:cs typeface="Calibri"/>
              </a:rPr>
              <a:t>spinge a lavorare </a:t>
            </a:r>
            <a:r>
              <a:rPr sz="1200" spc="-10" dirty="0">
                <a:latin typeface="Calibri"/>
                <a:cs typeface="Calibri"/>
              </a:rPr>
              <a:t>in  </a:t>
            </a:r>
            <a:r>
              <a:rPr sz="1200" spc="-5" dirty="0">
                <a:latin typeface="Calibri"/>
                <a:cs typeface="Calibri"/>
              </a:rPr>
              <a:t>sinergia con scuole, </a:t>
            </a:r>
            <a:r>
              <a:rPr sz="1200" spc="-10" dirty="0">
                <a:latin typeface="Calibri"/>
                <a:cs typeface="Calibri"/>
              </a:rPr>
              <a:t>musei, </a:t>
            </a:r>
            <a:r>
              <a:rPr sz="1200" dirty="0">
                <a:latin typeface="Calibri"/>
                <a:cs typeface="Calibri"/>
              </a:rPr>
              <a:t>associazioni </a:t>
            </a:r>
            <a:r>
              <a:rPr sz="1200" spc="-5" dirty="0">
                <a:latin typeface="Calibri"/>
                <a:cs typeface="Calibri"/>
              </a:rPr>
              <a:t>culturali </a:t>
            </a:r>
            <a:r>
              <a:rPr sz="1200" dirty="0">
                <a:latin typeface="Calibri"/>
                <a:cs typeface="Calibri"/>
              </a:rPr>
              <a:t>e </a:t>
            </a:r>
            <a:r>
              <a:rPr sz="1200" spc="-5" dirty="0">
                <a:latin typeface="Calibri"/>
                <a:cs typeface="Calibri"/>
              </a:rPr>
              <a:t>biblioteche </a:t>
            </a:r>
            <a:r>
              <a:rPr sz="1200" dirty="0">
                <a:latin typeface="Calibri"/>
                <a:cs typeface="Calibri"/>
              </a:rPr>
              <a:t>è la </a:t>
            </a:r>
            <a:r>
              <a:rPr sz="1200" spc="-5" dirty="0">
                <a:latin typeface="Calibri"/>
                <a:cs typeface="Calibri"/>
              </a:rPr>
              <a:t>comune certezza che solo  mettendosi </a:t>
            </a:r>
            <a:r>
              <a:rPr sz="1200" dirty="0">
                <a:latin typeface="Calibri"/>
                <a:cs typeface="Calibri"/>
              </a:rPr>
              <a:t>in </a:t>
            </a:r>
            <a:r>
              <a:rPr sz="1200" spc="-5" dirty="0">
                <a:latin typeface="Calibri"/>
                <a:cs typeface="Calibri"/>
              </a:rPr>
              <a:t>gioco </a:t>
            </a:r>
            <a:r>
              <a:rPr sz="1200" dirty="0">
                <a:latin typeface="Calibri"/>
                <a:cs typeface="Calibri"/>
              </a:rPr>
              <a:t>e </a:t>
            </a:r>
            <a:r>
              <a:rPr sz="1200" spc="-5" dirty="0">
                <a:latin typeface="Calibri"/>
                <a:cs typeface="Calibri"/>
              </a:rPr>
              <a:t>‘allenandosi’ </a:t>
            </a:r>
            <a:r>
              <a:rPr sz="1200" dirty="0">
                <a:latin typeface="Calibri"/>
                <a:cs typeface="Calibri"/>
              </a:rPr>
              <a:t>a </a:t>
            </a:r>
            <a:r>
              <a:rPr sz="1200" spc="-5" dirty="0">
                <a:latin typeface="Calibri"/>
                <a:cs typeface="Calibri"/>
              </a:rPr>
              <a:t>diventare cittadini attivi, capaci </a:t>
            </a:r>
            <a:r>
              <a:rPr sz="1200" dirty="0">
                <a:latin typeface="Calibri"/>
                <a:cs typeface="Calibri"/>
              </a:rPr>
              <a:t>di </a:t>
            </a:r>
            <a:r>
              <a:rPr sz="1200" spc="-5" dirty="0">
                <a:latin typeface="Calibri"/>
                <a:cs typeface="Calibri"/>
              </a:rPr>
              <a:t>progettualità </a:t>
            </a:r>
            <a:r>
              <a:rPr sz="1200" dirty="0">
                <a:latin typeface="Calibri"/>
                <a:cs typeface="Calibri"/>
              </a:rPr>
              <a:t>e di </a:t>
            </a:r>
            <a:r>
              <a:rPr sz="1200" spc="-5" dirty="0">
                <a:latin typeface="Calibri"/>
                <a:cs typeface="Calibri"/>
              </a:rPr>
              <a:t>relazioni,  </a:t>
            </a:r>
            <a:r>
              <a:rPr sz="1200" dirty="0">
                <a:latin typeface="Calibri"/>
                <a:cs typeface="Calibri"/>
              </a:rPr>
              <a:t>avviene la </a:t>
            </a:r>
            <a:r>
              <a:rPr sz="1200" spc="-5" dirty="0">
                <a:latin typeface="Calibri"/>
                <a:cs typeface="Calibri"/>
              </a:rPr>
              <a:t>formazione globale della persona, </a:t>
            </a:r>
            <a:r>
              <a:rPr sz="1200" dirty="0">
                <a:latin typeface="Calibri"/>
                <a:cs typeface="Calibri"/>
              </a:rPr>
              <a:t>in </a:t>
            </a:r>
            <a:r>
              <a:rPr sz="1200" spc="-5" dirty="0">
                <a:latin typeface="Calibri"/>
                <a:cs typeface="Calibri"/>
              </a:rPr>
              <a:t>grado quindi </a:t>
            </a:r>
            <a:r>
              <a:rPr sz="1200" dirty="0">
                <a:latin typeface="Calibri"/>
                <a:cs typeface="Calibri"/>
              </a:rPr>
              <a:t>di </a:t>
            </a:r>
            <a:r>
              <a:rPr sz="1200" spc="-5" dirty="0">
                <a:latin typeface="Calibri"/>
                <a:cs typeface="Calibri"/>
              </a:rPr>
              <a:t>costruire </a:t>
            </a:r>
            <a:r>
              <a:rPr sz="1200" spc="-10" dirty="0">
                <a:latin typeface="Calibri"/>
                <a:cs typeface="Calibri"/>
              </a:rPr>
              <a:t>il </a:t>
            </a:r>
            <a:r>
              <a:rPr sz="1200" spc="-5" dirty="0">
                <a:latin typeface="Calibri"/>
                <a:cs typeface="Calibri"/>
              </a:rPr>
              <a:t>proprio </a:t>
            </a:r>
            <a:r>
              <a:rPr sz="1200" dirty="0">
                <a:latin typeface="Calibri"/>
                <a:cs typeface="Calibri"/>
              </a:rPr>
              <a:t>futuro e </a:t>
            </a:r>
            <a:r>
              <a:rPr sz="1200" spc="-5" dirty="0">
                <a:latin typeface="Calibri"/>
                <a:cs typeface="Calibri"/>
              </a:rPr>
              <a:t>quello  </a:t>
            </a:r>
            <a:r>
              <a:rPr sz="1200" dirty="0">
                <a:latin typeface="Calibri"/>
                <a:cs typeface="Calibri"/>
              </a:rPr>
              <a:t>del Paese. </a:t>
            </a:r>
            <a:r>
              <a:rPr sz="1200" spc="-5" dirty="0">
                <a:latin typeface="Calibri"/>
                <a:cs typeface="Calibri"/>
              </a:rPr>
              <a:t>Lo sviluppo delle proprie competenze </a:t>
            </a:r>
            <a:r>
              <a:rPr sz="1200" dirty="0">
                <a:latin typeface="Calibri"/>
                <a:cs typeface="Calibri"/>
              </a:rPr>
              <a:t>è infatti alla base del </a:t>
            </a:r>
            <a:r>
              <a:rPr sz="1200" spc="-5" dirty="0">
                <a:latin typeface="Calibri"/>
                <a:cs typeface="Calibri"/>
              </a:rPr>
              <a:t>progresso </a:t>
            </a:r>
            <a:r>
              <a:rPr sz="1200" dirty="0">
                <a:latin typeface="Calibri"/>
                <a:cs typeface="Calibri"/>
              </a:rPr>
              <a:t>economico, </a:t>
            </a:r>
            <a:r>
              <a:rPr sz="1200" spc="-5" dirty="0">
                <a:latin typeface="Calibri"/>
                <a:cs typeface="Calibri"/>
              </a:rPr>
              <a:t>della  convivenza civile </a:t>
            </a:r>
            <a:r>
              <a:rPr sz="1200" dirty="0">
                <a:latin typeface="Calibri"/>
                <a:cs typeface="Calibri"/>
              </a:rPr>
              <a:t>e </a:t>
            </a:r>
            <a:r>
              <a:rPr sz="1200" spc="-5" dirty="0">
                <a:latin typeface="Calibri"/>
                <a:cs typeface="Calibri"/>
              </a:rPr>
              <a:t>della partecipazione </a:t>
            </a:r>
            <a:r>
              <a:rPr sz="1200" dirty="0">
                <a:latin typeface="Calibri"/>
                <a:cs typeface="Calibri"/>
              </a:rPr>
              <a:t>alla vita </a:t>
            </a:r>
            <a:r>
              <a:rPr sz="1200" spc="-5" dirty="0">
                <a:latin typeface="Calibri"/>
                <a:cs typeface="Calibri"/>
              </a:rPr>
              <a:t>democratica. </a:t>
            </a:r>
            <a:r>
              <a:rPr sz="1200" dirty="0">
                <a:latin typeface="Calibri"/>
                <a:cs typeface="Calibri"/>
              </a:rPr>
              <a:t>In </a:t>
            </a:r>
            <a:r>
              <a:rPr sz="1200" spc="-5" dirty="0">
                <a:latin typeface="Calibri"/>
                <a:cs typeface="Calibri"/>
              </a:rPr>
              <a:t>questo senso </a:t>
            </a:r>
            <a:r>
              <a:rPr sz="1200" dirty="0">
                <a:latin typeface="Calibri"/>
                <a:cs typeface="Calibri"/>
              </a:rPr>
              <a:t>– ha </a:t>
            </a:r>
            <a:r>
              <a:rPr sz="1200" spc="-5" dirty="0">
                <a:latin typeface="Calibri"/>
                <a:cs typeface="Calibri"/>
              </a:rPr>
              <a:t>concluso  Patuelli </a:t>
            </a:r>
            <a:r>
              <a:rPr sz="1200" dirty="0">
                <a:latin typeface="Calibri"/>
                <a:cs typeface="Calibri"/>
              </a:rPr>
              <a:t>– un </a:t>
            </a:r>
            <a:r>
              <a:rPr sz="1200" spc="-5" dirty="0">
                <a:latin typeface="Calibri"/>
                <a:cs typeface="Calibri"/>
              </a:rPr>
              <a:t>ruolo </a:t>
            </a:r>
            <a:r>
              <a:rPr sz="1200" dirty="0">
                <a:latin typeface="Calibri"/>
                <a:cs typeface="Calibri"/>
              </a:rPr>
              <a:t>di </a:t>
            </a:r>
            <a:r>
              <a:rPr sz="1200" spc="-5" dirty="0">
                <a:latin typeface="Calibri"/>
                <a:cs typeface="Calibri"/>
              </a:rPr>
              <a:t>indirizzo deve essere svolto anche dalla comunità </a:t>
            </a:r>
            <a:r>
              <a:rPr sz="1200" dirty="0">
                <a:latin typeface="Calibri"/>
                <a:cs typeface="Calibri"/>
              </a:rPr>
              <a:t>economica </a:t>
            </a:r>
            <a:r>
              <a:rPr sz="1200" spc="-5" dirty="0">
                <a:latin typeface="Calibri"/>
                <a:cs typeface="Calibri"/>
              </a:rPr>
              <a:t>tutta, nella  consapevolezza che attraverso </a:t>
            </a:r>
            <a:r>
              <a:rPr sz="1200" dirty="0">
                <a:latin typeface="Calibri"/>
                <a:cs typeface="Calibri"/>
              </a:rPr>
              <a:t>la </a:t>
            </a:r>
            <a:r>
              <a:rPr sz="1200" spc="-5" dirty="0">
                <a:latin typeface="Calibri"/>
                <a:cs typeface="Calibri"/>
              </a:rPr>
              <a:t>promozione della conoscenza </a:t>
            </a:r>
            <a:r>
              <a:rPr sz="1200" dirty="0">
                <a:latin typeface="Calibri"/>
                <a:cs typeface="Calibri"/>
              </a:rPr>
              <a:t>anche </a:t>
            </a:r>
            <a:r>
              <a:rPr sz="1200" spc="-5" dirty="0">
                <a:latin typeface="Calibri"/>
                <a:cs typeface="Calibri"/>
              </a:rPr>
              <a:t>presso </a:t>
            </a:r>
            <a:r>
              <a:rPr sz="1200" dirty="0">
                <a:latin typeface="Calibri"/>
                <a:cs typeface="Calibri"/>
              </a:rPr>
              <a:t>i più giovani </a:t>
            </a:r>
            <a:r>
              <a:rPr sz="1200" spc="-5" dirty="0">
                <a:latin typeface="Calibri"/>
                <a:cs typeface="Calibri"/>
              </a:rPr>
              <a:t>si possa  realizzare </a:t>
            </a:r>
            <a:r>
              <a:rPr sz="1200" dirty="0">
                <a:latin typeface="Calibri"/>
                <a:cs typeface="Calibri"/>
              </a:rPr>
              <a:t>un </a:t>
            </a:r>
            <a:r>
              <a:rPr sz="1200" spc="-5" dirty="0">
                <a:latin typeface="Calibri"/>
                <a:cs typeface="Calibri"/>
              </a:rPr>
              <a:t>più diffuso senso </a:t>
            </a:r>
            <a:r>
              <a:rPr sz="1200" dirty="0">
                <a:latin typeface="Calibri"/>
                <a:cs typeface="Calibri"/>
              </a:rPr>
              <a:t>di </a:t>
            </a:r>
            <a:r>
              <a:rPr sz="1200" spc="-5" dirty="0">
                <a:latin typeface="Calibri"/>
                <a:cs typeface="Calibri"/>
              </a:rPr>
              <a:t>responsabilità, </a:t>
            </a:r>
            <a:r>
              <a:rPr sz="1200" dirty="0">
                <a:latin typeface="Calibri"/>
                <a:cs typeface="Calibri"/>
              </a:rPr>
              <a:t>per </a:t>
            </a:r>
            <a:r>
              <a:rPr sz="1200" spc="-5" dirty="0">
                <a:latin typeface="Calibri"/>
                <a:cs typeface="Calibri"/>
              </a:rPr>
              <a:t>una </a:t>
            </a:r>
            <a:r>
              <a:rPr sz="1200" dirty="0">
                <a:latin typeface="Calibri"/>
                <a:cs typeface="Calibri"/>
              </a:rPr>
              <a:t>più </a:t>
            </a:r>
            <a:r>
              <a:rPr sz="1200" spc="-5" dirty="0">
                <a:latin typeface="Calibri"/>
                <a:cs typeface="Calibri"/>
              </a:rPr>
              <a:t>ampia </a:t>
            </a:r>
            <a:r>
              <a:rPr sz="1200" dirty="0">
                <a:latin typeface="Calibri"/>
                <a:cs typeface="Calibri"/>
              </a:rPr>
              <a:t>e </a:t>
            </a:r>
            <a:r>
              <a:rPr sz="1200" spc="-5" dirty="0">
                <a:latin typeface="Calibri"/>
                <a:cs typeface="Calibri"/>
              </a:rPr>
              <a:t>duratura crescita </a:t>
            </a:r>
            <a:r>
              <a:rPr sz="1200" dirty="0">
                <a:latin typeface="Calibri"/>
                <a:cs typeface="Calibri"/>
              </a:rPr>
              <a:t>dei </a:t>
            </a:r>
            <a:r>
              <a:rPr sz="1200" spc="-5" dirty="0">
                <a:latin typeface="Calibri"/>
                <a:cs typeface="Calibri"/>
              </a:rPr>
              <a:t>nostri  territori”. L’importanza sociale </a:t>
            </a:r>
            <a:r>
              <a:rPr sz="1200" dirty="0">
                <a:latin typeface="Calibri"/>
                <a:cs typeface="Calibri"/>
              </a:rPr>
              <a:t>e </a:t>
            </a:r>
            <a:r>
              <a:rPr sz="1200" spc="-5" dirty="0">
                <a:latin typeface="Calibri"/>
                <a:cs typeface="Calibri"/>
              </a:rPr>
              <a:t>culturale </a:t>
            </a:r>
            <a:r>
              <a:rPr sz="1200" dirty="0">
                <a:latin typeface="Calibri"/>
                <a:cs typeface="Calibri"/>
              </a:rPr>
              <a:t>della </a:t>
            </a:r>
            <a:r>
              <a:rPr sz="1200" spc="-5" dirty="0">
                <a:latin typeface="Calibri"/>
                <a:cs typeface="Calibri"/>
              </a:rPr>
              <a:t>manifestazione </a:t>
            </a:r>
            <a:r>
              <a:rPr sz="1200" dirty="0">
                <a:latin typeface="Calibri"/>
                <a:cs typeface="Calibri"/>
              </a:rPr>
              <a:t>è </a:t>
            </a:r>
            <a:r>
              <a:rPr sz="1200" spc="-5" dirty="0">
                <a:latin typeface="Calibri"/>
                <a:cs typeface="Calibri"/>
              </a:rPr>
              <a:t>quest’anno testimoniata anche  </a:t>
            </a:r>
            <a:r>
              <a:rPr sz="1200" dirty="0">
                <a:latin typeface="Calibri"/>
                <a:cs typeface="Calibri"/>
              </a:rPr>
              <a:t>dalla </a:t>
            </a:r>
            <a:r>
              <a:rPr sz="1200" spc="-5" dirty="0">
                <a:latin typeface="Calibri"/>
                <a:cs typeface="Calibri"/>
              </a:rPr>
              <a:t>media partnership </a:t>
            </a:r>
            <a:r>
              <a:rPr sz="1200" dirty="0">
                <a:latin typeface="Calibri"/>
                <a:cs typeface="Calibri"/>
              </a:rPr>
              <a:t>della </a:t>
            </a:r>
            <a:r>
              <a:rPr sz="1200" spc="-5" dirty="0">
                <a:latin typeface="Calibri"/>
                <a:cs typeface="Calibri"/>
              </a:rPr>
              <a:t>RAI. Che </a:t>
            </a:r>
            <a:r>
              <a:rPr sz="1200" dirty="0">
                <a:latin typeface="Calibri"/>
                <a:cs typeface="Calibri"/>
              </a:rPr>
              <a:t>il </a:t>
            </a:r>
            <a:r>
              <a:rPr sz="1200" spc="-5" dirty="0">
                <a:latin typeface="Calibri"/>
                <a:cs typeface="Calibri"/>
              </a:rPr>
              <a:t>servizio pubblico riconosca </a:t>
            </a:r>
            <a:r>
              <a:rPr sz="1200" dirty="0">
                <a:latin typeface="Calibri"/>
                <a:cs typeface="Calibri"/>
              </a:rPr>
              <a:t>il </a:t>
            </a:r>
            <a:r>
              <a:rPr sz="1200" spc="-5" dirty="0">
                <a:latin typeface="Calibri"/>
                <a:cs typeface="Calibri"/>
              </a:rPr>
              <a:t>valore educativo del Festival  </a:t>
            </a:r>
            <a:r>
              <a:rPr sz="1200" dirty="0">
                <a:latin typeface="Calibri"/>
                <a:cs typeface="Calibri"/>
              </a:rPr>
              <a:t>per i giovani è </a:t>
            </a:r>
            <a:r>
              <a:rPr sz="1200" spc="-5" dirty="0">
                <a:latin typeface="Calibri"/>
                <a:cs typeface="Calibri"/>
              </a:rPr>
              <a:t>un contributo particolarmente significativo </a:t>
            </a:r>
            <a:r>
              <a:rPr sz="1200" dirty="0">
                <a:latin typeface="Calibri"/>
                <a:cs typeface="Calibri"/>
              </a:rPr>
              <a:t>al </a:t>
            </a:r>
            <a:r>
              <a:rPr sz="1200" spc="-5" dirty="0">
                <a:latin typeface="Calibri"/>
                <a:cs typeface="Calibri"/>
              </a:rPr>
              <a:t>rafforzamento dell’iniziativa. Oltre </a:t>
            </a:r>
            <a:r>
              <a:rPr sz="1200" dirty="0">
                <a:latin typeface="Calibri"/>
                <a:cs typeface="Calibri"/>
              </a:rPr>
              <a:t>80  gli eventi </a:t>
            </a:r>
            <a:r>
              <a:rPr sz="1200" spc="-5" dirty="0">
                <a:latin typeface="Calibri"/>
                <a:cs typeface="Calibri"/>
              </a:rPr>
              <a:t>culturali che si svolgeranno </a:t>
            </a:r>
            <a:r>
              <a:rPr sz="1200" spc="-10" dirty="0">
                <a:latin typeface="Calibri"/>
                <a:cs typeface="Calibri"/>
              </a:rPr>
              <a:t>in </a:t>
            </a:r>
            <a:r>
              <a:rPr sz="1200" spc="-5" dirty="0">
                <a:latin typeface="Calibri"/>
                <a:cs typeface="Calibri"/>
              </a:rPr>
              <a:t>tutta </a:t>
            </a:r>
            <a:r>
              <a:rPr sz="1200" dirty="0">
                <a:latin typeface="Calibri"/>
                <a:cs typeface="Calibri"/>
              </a:rPr>
              <a:t>la penisola in 60 </a:t>
            </a:r>
            <a:r>
              <a:rPr sz="1200" spc="-5" dirty="0">
                <a:latin typeface="Calibri"/>
                <a:cs typeface="Calibri"/>
              </a:rPr>
              <a:t>città. </a:t>
            </a:r>
            <a:r>
              <a:rPr sz="1200" dirty="0">
                <a:latin typeface="Calibri"/>
                <a:cs typeface="Calibri"/>
              </a:rPr>
              <a:t>I </a:t>
            </a:r>
            <a:r>
              <a:rPr sz="1200" spc="-5" dirty="0">
                <a:latin typeface="Calibri"/>
                <a:cs typeface="Calibri"/>
              </a:rPr>
              <a:t>laboratori </a:t>
            </a:r>
            <a:r>
              <a:rPr sz="1200" dirty="0">
                <a:latin typeface="Calibri"/>
                <a:cs typeface="Calibri"/>
              </a:rPr>
              <a:t>e le </a:t>
            </a:r>
            <a:r>
              <a:rPr sz="1200" spc="-5" dirty="0">
                <a:latin typeface="Calibri"/>
                <a:cs typeface="Calibri"/>
              </a:rPr>
              <a:t>altre attività  proposte, coordinati dalle </a:t>
            </a:r>
            <a:r>
              <a:rPr sz="1200" dirty="0">
                <a:latin typeface="Calibri"/>
                <a:cs typeface="Calibri"/>
              </a:rPr>
              <a:t>banche </a:t>
            </a:r>
            <a:r>
              <a:rPr sz="1200" spc="-5" dirty="0">
                <a:latin typeface="Calibri"/>
                <a:cs typeface="Calibri"/>
              </a:rPr>
              <a:t>con </a:t>
            </a:r>
            <a:r>
              <a:rPr sz="1200" dirty="0">
                <a:latin typeface="Calibri"/>
                <a:cs typeface="Calibri"/>
              </a:rPr>
              <a:t>la </a:t>
            </a:r>
            <a:r>
              <a:rPr sz="1200" spc="-5" dirty="0">
                <a:latin typeface="Calibri"/>
                <a:cs typeface="Calibri"/>
              </a:rPr>
              <a:t>collaborazione </a:t>
            </a:r>
            <a:r>
              <a:rPr sz="1200" dirty="0">
                <a:latin typeface="Calibri"/>
                <a:cs typeface="Calibri"/>
              </a:rPr>
              <a:t>di </a:t>
            </a:r>
            <a:r>
              <a:rPr sz="1200" spc="-5" dirty="0">
                <a:latin typeface="Calibri"/>
                <a:cs typeface="Calibri"/>
              </a:rPr>
              <a:t>scuole, </a:t>
            </a:r>
            <a:r>
              <a:rPr sz="1200" spc="-10" dirty="0">
                <a:latin typeface="Calibri"/>
                <a:cs typeface="Calibri"/>
              </a:rPr>
              <a:t>musei, </a:t>
            </a:r>
            <a:r>
              <a:rPr sz="1200" spc="-5" dirty="0">
                <a:latin typeface="Calibri"/>
                <a:cs typeface="Calibri"/>
              </a:rPr>
              <a:t>biblioteche </a:t>
            </a:r>
            <a:r>
              <a:rPr sz="1200" dirty="0">
                <a:latin typeface="Calibri"/>
                <a:cs typeface="Calibri"/>
              </a:rPr>
              <a:t>e </a:t>
            </a:r>
            <a:r>
              <a:rPr sz="1200" spc="-5" dirty="0">
                <a:latin typeface="Calibri"/>
                <a:cs typeface="Calibri"/>
              </a:rPr>
              <a:t>operatori  culturali, si svilupperanno </a:t>
            </a:r>
            <a:r>
              <a:rPr sz="1200" dirty="0">
                <a:latin typeface="Calibri"/>
                <a:cs typeface="Calibri"/>
              </a:rPr>
              <a:t>attorno </a:t>
            </a:r>
            <a:r>
              <a:rPr sz="1200" spc="-10" dirty="0">
                <a:latin typeface="Calibri"/>
                <a:cs typeface="Calibri"/>
              </a:rPr>
              <a:t>ad </a:t>
            </a:r>
            <a:r>
              <a:rPr sz="1200" dirty="0">
                <a:latin typeface="Calibri"/>
                <a:cs typeface="Calibri"/>
              </a:rPr>
              <a:t>un </a:t>
            </a:r>
            <a:r>
              <a:rPr sz="1200" spc="-5" dirty="0">
                <a:latin typeface="Calibri"/>
                <a:cs typeface="Calibri"/>
              </a:rPr>
              <a:t>unico tema ispiratore, declinato </a:t>
            </a:r>
            <a:r>
              <a:rPr sz="1200" dirty="0">
                <a:latin typeface="Calibri"/>
                <a:cs typeface="Calibri"/>
              </a:rPr>
              <a:t>da </a:t>
            </a:r>
            <a:r>
              <a:rPr sz="1200" spc="-5" dirty="0">
                <a:latin typeface="Calibri"/>
                <a:cs typeface="Calibri"/>
              </a:rPr>
              <a:t>ciascuna realtà con  strumenti </a:t>
            </a:r>
            <a:r>
              <a:rPr sz="1200" dirty="0">
                <a:latin typeface="Calibri"/>
                <a:cs typeface="Calibri"/>
              </a:rPr>
              <a:t>diversi e da </a:t>
            </a:r>
            <a:r>
              <a:rPr sz="1200" spc="-5" dirty="0">
                <a:latin typeface="Calibri"/>
                <a:cs typeface="Calibri"/>
              </a:rPr>
              <a:t>punti </a:t>
            </a:r>
            <a:r>
              <a:rPr sz="1200" dirty="0">
                <a:latin typeface="Calibri"/>
                <a:cs typeface="Calibri"/>
              </a:rPr>
              <a:t>di </a:t>
            </a:r>
            <a:r>
              <a:rPr sz="1200" spc="-5" dirty="0">
                <a:latin typeface="Calibri"/>
                <a:cs typeface="Calibri"/>
              </a:rPr>
              <a:t>vista differenti, </a:t>
            </a:r>
            <a:r>
              <a:rPr sz="1200" dirty="0">
                <a:latin typeface="Calibri"/>
                <a:cs typeface="Calibri"/>
              </a:rPr>
              <a:t>alla luce </a:t>
            </a:r>
            <a:r>
              <a:rPr sz="1200" spc="-5" dirty="0">
                <a:latin typeface="Calibri"/>
                <a:cs typeface="Calibri"/>
              </a:rPr>
              <a:t>delle proprie specificità </a:t>
            </a:r>
            <a:r>
              <a:rPr sz="1200" dirty="0">
                <a:latin typeface="Calibri"/>
                <a:cs typeface="Calibri"/>
              </a:rPr>
              <a:t>e di </a:t>
            </a:r>
            <a:r>
              <a:rPr sz="1200" spc="-5" dirty="0">
                <a:latin typeface="Calibri"/>
                <a:cs typeface="Calibri"/>
              </a:rPr>
              <a:t>quelle </a:t>
            </a:r>
            <a:r>
              <a:rPr sz="1200" dirty="0">
                <a:latin typeface="Calibri"/>
                <a:cs typeface="Calibri"/>
              </a:rPr>
              <a:t>del  </a:t>
            </a:r>
            <a:r>
              <a:rPr sz="1200" spc="-5" dirty="0">
                <a:latin typeface="Calibri"/>
                <a:cs typeface="Calibri"/>
              </a:rPr>
              <a:t>territorio </a:t>
            </a:r>
            <a:r>
              <a:rPr sz="1200" dirty="0">
                <a:latin typeface="Calibri"/>
                <a:cs typeface="Calibri"/>
              </a:rPr>
              <a:t>di </a:t>
            </a:r>
            <a:r>
              <a:rPr sz="1200" spc="-5" dirty="0">
                <a:latin typeface="Calibri"/>
                <a:cs typeface="Calibri"/>
              </a:rPr>
              <a:t>appartenenza. </a:t>
            </a:r>
            <a:r>
              <a:rPr sz="1200" dirty="0">
                <a:latin typeface="Calibri"/>
                <a:cs typeface="Calibri"/>
              </a:rPr>
              <a:t>Per </a:t>
            </a:r>
            <a:r>
              <a:rPr sz="1200" spc="-5" dirty="0">
                <a:latin typeface="Calibri"/>
                <a:cs typeface="Calibri"/>
              </a:rPr>
              <a:t>questa seconda edizione del Festival </a:t>
            </a:r>
            <a:r>
              <a:rPr sz="1200" dirty="0">
                <a:latin typeface="Calibri"/>
                <a:cs typeface="Calibri"/>
              </a:rPr>
              <a:t>è </a:t>
            </a:r>
            <a:r>
              <a:rPr sz="1200" spc="-5" dirty="0">
                <a:latin typeface="Calibri"/>
                <a:cs typeface="Calibri"/>
              </a:rPr>
              <a:t>stato scelto come </a:t>
            </a:r>
            <a:r>
              <a:rPr sz="1200" dirty="0">
                <a:latin typeface="Calibri"/>
                <a:cs typeface="Calibri"/>
              </a:rPr>
              <a:t>filo  </a:t>
            </a:r>
            <a:r>
              <a:rPr sz="1200" spc="-5" dirty="0">
                <a:latin typeface="Calibri"/>
                <a:cs typeface="Calibri"/>
              </a:rPr>
              <a:t>conduttore ideale </a:t>
            </a:r>
            <a:r>
              <a:rPr sz="1200" dirty="0">
                <a:latin typeface="Calibri"/>
                <a:cs typeface="Calibri"/>
              </a:rPr>
              <a:t>di </a:t>
            </a:r>
            <a:r>
              <a:rPr sz="1200" spc="-5" dirty="0">
                <a:latin typeface="Calibri"/>
                <a:cs typeface="Calibri"/>
              </a:rPr>
              <a:t>tutte </a:t>
            </a:r>
            <a:r>
              <a:rPr sz="1200" dirty="0">
                <a:latin typeface="Calibri"/>
                <a:cs typeface="Calibri"/>
              </a:rPr>
              <a:t>le </a:t>
            </a:r>
            <a:r>
              <a:rPr sz="1200" spc="-5" dirty="0">
                <a:latin typeface="Calibri"/>
                <a:cs typeface="Calibri"/>
              </a:rPr>
              <a:t>iniziative “L’alfabeto del Mondo”. Trarre ispirazione </a:t>
            </a:r>
            <a:r>
              <a:rPr sz="1200" dirty="0">
                <a:latin typeface="Calibri"/>
                <a:cs typeface="Calibri"/>
              </a:rPr>
              <a:t>dalla </a:t>
            </a:r>
            <a:r>
              <a:rPr sz="1200" spc="-5" dirty="0">
                <a:latin typeface="Calibri"/>
                <a:cs typeface="Calibri"/>
              </a:rPr>
              <a:t>natura,  dall’opera dell’uomo </a:t>
            </a:r>
            <a:r>
              <a:rPr sz="1200" dirty="0">
                <a:latin typeface="Calibri"/>
                <a:cs typeface="Calibri"/>
              </a:rPr>
              <a:t>e </a:t>
            </a:r>
            <a:r>
              <a:rPr sz="1200" spc="-5" dirty="0">
                <a:latin typeface="Calibri"/>
                <a:cs typeface="Calibri"/>
              </a:rPr>
              <a:t>dalle proprie emozioni, imparare </a:t>
            </a:r>
            <a:r>
              <a:rPr sz="1200" dirty="0">
                <a:latin typeface="Calibri"/>
                <a:cs typeface="Calibri"/>
              </a:rPr>
              <a:t>a </a:t>
            </a:r>
            <a:r>
              <a:rPr sz="1200" spc="-5" dirty="0">
                <a:latin typeface="Calibri"/>
                <a:cs typeface="Calibri"/>
              </a:rPr>
              <a:t>riconoscere </a:t>
            </a:r>
            <a:r>
              <a:rPr sz="1200" dirty="0">
                <a:latin typeface="Calibri"/>
                <a:cs typeface="Calibri"/>
              </a:rPr>
              <a:t>e a leggere i </a:t>
            </a:r>
            <a:r>
              <a:rPr sz="1200" spc="-5" dirty="0">
                <a:latin typeface="Calibri"/>
                <a:cs typeface="Calibri"/>
              </a:rPr>
              <a:t>segni intorno </a:t>
            </a:r>
            <a:r>
              <a:rPr sz="1200" dirty="0">
                <a:latin typeface="Calibri"/>
                <a:cs typeface="Calibri"/>
              </a:rPr>
              <a:t>a  noi,	</a:t>
            </a:r>
            <a:r>
              <a:rPr sz="1200" spc="-5" dirty="0">
                <a:latin typeface="Calibri"/>
                <a:cs typeface="Calibri"/>
              </a:rPr>
              <a:t>s</a:t>
            </a:r>
            <a:r>
              <a:rPr sz="1200" dirty="0">
                <a:latin typeface="Calibri"/>
                <a:cs typeface="Calibri"/>
              </a:rPr>
              <a:t>po</a:t>
            </a:r>
            <a:r>
              <a:rPr sz="1200" spc="-5" dirty="0">
                <a:latin typeface="Calibri"/>
                <a:cs typeface="Calibri"/>
              </a:rPr>
              <a:t>s</a:t>
            </a:r>
            <a:r>
              <a:rPr sz="1200" dirty="0">
                <a:latin typeface="Calibri"/>
                <a:cs typeface="Calibri"/>
              </a:rPr>
              <a:t>t</a:t>
            </a:r>
            <a:r>
              <a:rPr sz="1200" spc="-15" dirty="0">
                <a:latin typeface="Calibri"/>
                <a:cs typeface="Calibri"/>
              </a:rPr>
              <a:t>a</a:t>
            </a:r>
            <a:r>
              <a:rPr sz="1200" dirty="0">
                <a:latin typeface="Calibri"/>
                <a:cs typeface="Calibri"/>
              </a:rPr>
              <a:t>re	il	punto	d’o</a:t>
            </a:r>
            <a:r>
              <a:rPr sz="1200" spc="-5" dirty="0">
                <a:latin typeface="Calibri"/>
                <a:cs typeface="Calibri"/>
              </a:rPr>
              <a:t>sserva</a:t>
            </a:r>
            <a:r>
              <a:rPr sz="1200" dirty="0">
                <a:latin typeface="Calibri"/>
                <a:cs typeface="Calibri"/>
              </a:rPr>
              <a:t>zi</a:t>
            </a:r>
            <a:r>
              <a:rPr sz="1200" spc="15" dirty="0">
                <a:latin typeface="Calibri"/>
                <a:cs typeface="Calibri"/>
              </a:rPr>
              <a:t>o</a:t>
            </a:r>
            <a:r>
              <a:rPr sz="1200" dirty="0">
                <a:latin typeface="Calibri"/>
                <a:cs typeface="Calibri"/>
              </a:rPr>
              <a:t>ne	e	rei</a:t>
            </a:r>
            <a:r>
              <a:rPr sz="1200" spc="5" dirty="0">
                <a:latin typeface="Calibri"/>
                <a:cs typeface="Calibri"/>
              </a:rPr>
              <a:t>n</a:t>
            </a:r>
            <a:r>
              <a:rPr sz="1200" dirty="0">
                <a:latin typeface="Calibri"/>
                <a:cs typeface="Calibri"/>
              </a:rPr>
              <a:t>te</a:t>
            </a:r>
            <a:r>
              <a:rPr sz="1200" spc="-10" dirty="0">
                <a:latin typeface="Calibri"/>
                <a:cs typeface="Calibri"/>
              </a:rPr>
              <a:t>r</a:t>
            </a:r>
            <a:r>
              <a:rPr sz="1200" dirty="0">
                <a:latin typeface="Calibri"/>
                <a:cs typeface="Calibri"/>
              </a:rPr>
              <a:t>pret</a:t>
            </a:r>
            <a:r>
              <a:rPr sz="1200" spc="-15" dirty="0">
                <a:latin typeface="Calibri"/>
                <a:cs typeface="Calibri"/>
              </a:rPr>
              <a:t>a</a:t>
            </a:r>
            <a:r>
              <a:rPr sz="1200" dirty="0">
                <a:latin typeface="Calibri"/>
                <a:cs typeface="Calibri"/>
              </a:rPr>
              <a:t>re  le </a:t>
            </a:r>
            <a:r>
              <a:rPr sz="1200" spc="-5" dirty="0">
                <a:latin typeface="Calibri"/>
                <a:cs typeface="Calibri"/>
              </a:rPr>
              <a:t>situazioni </a:t>
            </a:r>
            <a:r>
              <a:rPr sz="1200" dirty="0">
                <a:latin typeface="Calibri"/>
                <a:cs typeface="Calibri"/>
              </a:rPr>
              <a:t>e i loro </a:t>
            </a:r>
            <a:r>
              <a:rPr sz="1200" spc="-5" dirty="0">
                <a:latin typeface="Calibri"/>
                <a:cs typeface="Calibri"/>
              </a:rPr>
              <a:t>significati, capire come nasce </a:t>
            </a:r>
            <a:r>
              <a:rPr sz="1200" dirty="0">
                <a:latin typeface="Calibri"/>
                <a:cs typeface="Calibri"/>
              </a:rPr>
              <a:t>il </a:t>
            </a:r>
            <a:r>
              <a:rPr sz="1200" spc="-5" dirty="0">
                <a:latin typeface="Calibri"/>
                <a:cs typeface="Calibri"/>
              </a:rPr>
              <a:t>racconto, come si forma </a:t>
            </a:r>
            <a:r>
              <a:rPr sz="1200" dirty="0">
                <a:latin typeface="Calibri"/>
                <a:cs typeface="Calibri"/>
              </a:rPr>
              <a:t>e </a:t>
            </a:r>
            <a:r>
              <a:rPr sz="1200" spc="-5" dirty="0">
                <a:latin typeface="Calibri"/>
                <a:cs typeface="Calibri"/>
              </a:rPr>
              <a:t>con quali linguaggi </a:t>
            </a:r>
            <a:r>
              <a:rPr sz="1200" dirty="0">
                <a:latin typeface="Calibri"/>
                <a:cs typeface="Calibri"/>
              </a:rPr>
              <a:t>e  </a:t>
            </a:r>
            <a:r>
              <a:rPr sz="1200" spc="-5" dirty="0">
                <a:latin typeface="Calibri"/>
                <a:cs typeface="Calibri"/>
              </a:rPr>
              <a:t>strumenti si può declinare, condividerlo per generare </a:t>
            </a:r>
            <a:r>
              <a:rPr sz="1200" dirty="0">
                <a:latin typeface="Calibri"/>
                <a:cs typeface="Calibri"/>
              </a:rPr>
              <a:t>poi </a:t>
            </a:r>
            <a:r>
              <a:rPr sz="1200" spc="-5" dirty="0">
                <a:latin typeface="Calibri"/>
                <a:cs typeface="Calibri"/>
              </a:rPr>
              <a:t>altre infinite narrazioni, ecco </a:t>
            </a:r>
            <a:r>
              <a:rPr sz="1200" dirty="0">
                <a:latin typeface="Calibri"/>
                <a:cs typeface="Calibri"/>
              </a:rPr>
              <a:t>la sfida </a:t>
            </a:r>
            <a:r>
              <a:rPr sz="1200" spc="-5" dirty="0">
                <a:latin typeface="Calibri"/>
                <a:cs typeface="Calibri"/>
              </a:rPr>
              <a:t>di  quest’anno. </a:t>
            </a:r>
            <a:r>
              <a:rPr sz="1200" dirty="0">
                <a:latin typeface="Calibri"/>
                <a:cs typeface="Calibri"/>
              </a:rPr>
              <a:t>Un tema estremamente </a:t>
            </a:r>
            <a:r>
              <a:rPr sz="1200" spc="-5" dirty="0">
                <a:latin typeface="Calibri"/>
                <a:cs typeface="Calibri"/>
              </a:rPr>
              <a:t>attuale se si considera che, anche grazie alle nuove  tecnologie,</a:t>
            </a:r>
            <a:r>
              <a:rPr sz="1200" spc="35" dirty="0">
                <a:latin typeface="Calibri"/>
                <a:cs typeface="Calibri"/>
              </a:rPr>
              <a:t> </a:t>
            </a:r>
            <a:r>
              <a:rPr sz="1200" spc="-5" dirty="0">
                <a:latin typeface="Calibri"/>
                <a:cs typeface="Calibri"/>
              </a:rPr>
              <a:t>raccontare</a:t>
            </a:r>
            <a:r>
              <a:rPr sz="1200" spc="35" dirty="0">
                <a:latin typeface="Calibri"/>
                <a:cs typeface="Calibri"/>
              </a:rPr>
              <a:t> </a:t>
            </a:r>
            <a:r>
              <a:rPr sz="1200" dirty="0">
                <a:latin typeface="Calibri"/>
                <a:cs typeface="Calibri"/>
              </a:rPr>
              <a:t>e</a:t>
            </a:r>
            <a:r>
              <a:rPr sz="1200" spc="20" dirty="0">
                <a:latin typeface="Calibri"/>
                <a:cs typeface="Calibri"/>
              </a:rPr>
              <a:t> </a:t>
            </a:r>
            <a:r>
              <a:rPr sz="1200" spc="-5" dirty="0">
                <a:latin typeface="Calibri"/>
                <a:cs typeface="Calibri"/>
              </a:rPr>
              <a:t>raccontarsi</a:t>
            </a:r>
            <a:r>
              <a:rPr sz="1200" spc="30" dirty="0">
                <a:latin typeface="Calibri"/>
                <a:cs typeface="Calibri"/>
              </a:rPr>
              <a:t> </a:t>
            </a:r>
            <a:r>
              <a:rPr sz="1200" dirty="0">
                <a:latin typeface="Calibri"/>
                <a:cs typeface="Calibri"/>
              </a:rPr>
              <a:t>è</a:t>
            </a:r>
            <a:r>
              <a:rPr sz="1200" spc="25" dirty="0">
                <a:latin typeface="Calibri"/>
                <a:cs typeface="Calibri"/>
              </a:rPr>
              <a:t> </a:t>
            </a:r>
            <a:r>
              <a:rPr sz="1200" dirty="0">
                <a:latin typeface="Calibri"/>
                <a:cs typeface="Calibri"/>
              </a:rPr>
              <a:t>oggi</a:t>
            </a:r>
            <a:r>
              <a:rPr sz="1200" spc="30" dirty="0">
                <a:latin typeface="Calibri"/>
                <a:cs typeface="Calibri"/>
              </a:rPr>
              <a:t> </a:t>
            </a:r>
            <a:r>
              <a:rPr sz="1200" spc="-5" dirty="0">
                <a:latin typeface="Calibri"/>
                <a:cs typeface="Calibri"/>
              </a:rPr>
              <a:t>un’attività</a:t>
            </a:r>
            <a:r>
              <a:rPr sz="1200" spc="30" dirty="0">
                <a:latin typeface="Calibri"/>
                <a:cs typeface="Calibri"/>
              </a:rPr>
              <a:t> </a:t>
            </a:r>
            <a:r>
              <a:rPr sz="1200" spc="-5" dirty="0">
                <a:latin typeface="Calibri"/>
                <a:cs typeface="Calibri"/>
              </a:rPr>
              <a:t>che</a:t>
            </a:r>
            <a:r>
              <a:rPr sz="1200" spc="35" dirty="0">
                <a:latin typeface="Calibri"/>
                <a:cs typeface="Calibri"/>
              </a:rPr>
              <a:t> </a:t>
            </a:r>
            <a:r>
              <a:rPr sz="1200" spc="-5" dirty="0">
                <a:latin typeface="Calibri"/>
                <a:cs typeface="Calibri"/>
              </a:rPr>
              <a:t>ci</a:t>
            </a:r>
            <a:r>
              <a:rPr sz="1200" spc="30" dirty="0">
                <a:latin typeface="Calibri"/>
                <a:cs typeface="Calibri"/>
              </a:rPr>
              <a:t> </a:t>
            </a:r>
            <a:r>
              <a:rPr sz="1200" dirty="0">
                <a:latin typeface="Calibri"/>
                <a:cs typeface="Calibri"/>
              </a:rPr>
              <a:t>coinvolge</a:t>
            </a:r>
            <a:r>
              <a:rPr sz="1200" spc="40" dirty="0">
                <a:latin typeface="Calibri"/>
                <a:cs typeface="Calibri"/>
              </a:rPr>
              <a:t> </a:t>
            </a:r>
            <a:r>
              <a:rPr sz="1200" spc="-5" dirty="0">
                <a:latin typeface="Calibri"/>
                <a:cs typeface="Calibri"/>
              </a:rPr>
              <a:t>sempre</a:t>
            </a:r>
            <a:r>
              <a:rPr sz="1200" spc="35" dirty="0">
                <a:latin typeface="Calibri"/>
                <a:cs typeface="Calibri"/>
              </a:rPr>
              <a:t> </a:t>
            </a:r>
            <a:r>
              <a:rPr sz="1200" spc="-5" dirty="0">
                <a:latin typeface="Calibri"/>
                <a:cs typeface="Calibri"/>
              </a:rPr>
              <a:t>più.</a:t>
            </a:r>
            <a:r>
              <a:rPr sz="1200" spc="25" dirty="0">
                <a:latin typeface="Calibri"/>
                <a:cs typeface="Calibri"/>
              </a:rPr>
              <a:t> </a:t>
            </a:r>
            <a:r>
              <a:rPr sz="1200" spc="-5" dirty="0">
                <a:latin typeface="Calibri"/>
                <a:cs typeface="Calibri"/>
              </a:rPr>
              <a:t>La</a:t>
            </a:r>
            <a:r>
              <a:rPr sz="1200" spc="30" dirty="0">
                <a:latin typeface="Calibri"/>
                <a:cs typeface="Calibri"/>
              </a:rPr>
              <a:t> </a:t>
            </a:r>
            <a:r>
              <a:rPr sz="1200" spc="-5" dirty="0">
                <a:latin typeface="Calibri"/>
                <a:cs typeface="Calibri"/>
              </a:rPr>
              <a:t>proposta</a:t>
            </a:r>
            <a:r>
              <a:rPr sz="1200" spc="35" dirty="0">
                <a:latin typeface="Calibri"/>
                <a:cs typeface="Calibri"/>
              </a:rPr>
              <a:t> </a:t>
            </a:r>
            <a:r>
              <a:rPr sz="1200" dirty="0">
                <a:latin typeface="Calibri"/>
                <a:cs typeface="Calibri"/>
              </a:rPr>
              <a:t>del</a:t>
            </a:r>
            <a:endParaRPr sz="120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Globalpress  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121811"/>
            <a:ext cx="6149340" cy="3761740"/>
          </a:xfrm>
          <a:prstGeom prst="rect">
            <a:avLst/>
          </a:prstGeom>
        </p:spPr>
        <p:txBody>
          <a:bodyPr vert="horz" wrap="square" lIns="0" tIns="13335" rIns="0" bIns="0" rtlCol="0">
            <a:spAutoFit/>
          </a:bodyPr>
          <a:lstStyle/>
          <a:p>
            <a:pPr marL="12700" marR="5080" algn="just">
              <a:lnSpc>
                <a:spcPct val="116700"/>
              </a:lnSpc>
              <a:spcBef>
                <a:spcPts val="105"/>
              </a:spcBef>
            </a:pPr>
            <a:r>
              <a:rPr sz="1050" dirty="0">
                <a:latin typeface="Arial"/>
                <a:cs typeface="Arial"/>
              </a:rPr>
              <a:t>ROMA </a:t>
            </a:r>
            <a:r>
              <a:rPr sz="1050" spc="-5" dirty="0">
                <a:latin typeface="Arial"/>
                <a:cs typeface="Arial"/>
              </a:rPr>
              <a:t>(AGG) </a:t>
            </a:r>
            <a:r>
              <a:rPr sz="1050" dirty="0">
                <a:latin typeface="Arial"/>
                <a:cs typeface="Arial"/>
              </a:rPr>
              <a:t>- </a:t>
            </a:r>
            <a:r>
              <a:rPr sz="1050" spc="-5" dirty="0">
                <a:latin typeface="Arial"/>
                <a:cs typeface="Arial"/>
              </a:rPr>
              <a:t>“L`alfabeto del Mondo. Leggiamo </a:t>
            </a:r>
            <a:r>
              <a:rPr sz="1050" dirty="0">
                <a:latin typeface="Arial"/>
                <a:cs typeface="Arial"/>
              </a:rPr>
              <a:t>i segni </a:t>
            </a:r>
            <a:r>
              <a:rPr sz="1050" spc="-5" dirty="0">
                <a:latin typeface="Arial"/>
                <a:cs typeface="Arial"/>
              </a:rPr>
              <a:t>intorno </a:t>
            </a:r>
            <a:r>
              <a:rPr sz="1050" dirty="0">
                <a:latin typeface="Arial"/>
                <a:cs typeface="Arial"/>
              </a:rPr>
              <a:t>a </a:t>
            </a:r>
            <a:r>
              <a:rPr sz="1050" spc="-5" dirty="0">
                <a:latin typeface="Arial"/>
                <a:cs typeface="Arial"/>
              </a:rPr>
              <a:t>noi </a:t>
            </a:r>
            <a:r>
              <a:rPr sz="1050" dirty="0">
                <a:latin typeface="Arial"/>
                <a:cs typeface="Arial"/>
              </a:rPr>
              <a:t>e </a:t>
            </a:r>
            <a:r>
              <a:rPr sz="1050" spc="-5" dirty="0">
                <a:latin typeface="Arial"/>
                <a:cs typeface="Arial"/>
              </a:rPr>
              <a:t>raccontiamo”. </a:t>
            </a:r>
            <a:r>
              <a:rPr sz="1050" dirty="0">
                <a:latin typeface="Arial"/>
                <a:cs typeface="Arial"/>
              </a:rPr>
              <a:t>E` </a:t>
            </a:r>
            <a:r>
              <a:rPr sz="1050" spc="-5" dirty="0">
                <a:latin typeface="Arial"/>
                <a:cs typeface="Arial"/>
              </a:rPr>
              <a:t>questo </a:t>
            </a:r>
            <a:r>
              <a:rPr sz="1050" dirty="0">
                <a:latin typeface="Arial"/>
                <a:cs typeface="Arial"/>
              </a:rPr>
              <a:t>il </a:t>
            </a:r>
            <a:r>
              <a:rPr sz="1050" spc="-5" dirty="0">
                <a:latin typeface="Arial"/>
                <a:cs typeface="Arial"/>
              </a:rPr>
              <a:t>tema  </a:t>
            </a:r>
            <a:r>
              <a:rPr sz="1050" dirty="0">
                <a:latin typeface="Arial"/>
                <a:cs typeface="Arial"/>
              </a:rPr>
              <a:t>della </a:t>
            </a:r>
            <a:r>
              <a:rPr sz="1050" spc="-5" dirty="0">
                <a:latin typeface="Arial"/>
                <a:cs typeface="Arial"/>
              </a:rPr>
              <a:t>seconda </a:t>
            </a:r>
            <a:r>
              <a:rPr sz="1050" dirty="0">
                <a:latin typeface="Arial"/>
                <a:cs typeface="Arial"/>
              </a:rPr>
              <a:t>edizione </a:t>
            </a:r>
            <a:r>
              <a:rPr sz="1050" spc="-5" dirty="0">
                <a:latin typeface="Arial"/>
                <a:cs typeface="Arial"/>
              </a:rPr>
              <a:t>del Festival della Cultura Creativa, </a:t>
            </a:r>
            <a:r>
              <a:rPr sz="1050" dirty="0">
                <a:latin typeface="Arial"/>
                <a:cs typeface="Arial"/>
              </a:rPr>
              <a:t>promosso e </a:t>
            </a:r>
            <a:r>
              <a:rPr sz="1050" spc="-5" dirty="0">
                <a:latin typeface="Arial"/>
                <a:cs typeface="Arial"/>
              </a:rPr>
              <a:t>realizzato </a:t>
            </a:r>
            <a:r>
              <a:rPr sz="1050" dirty="0">
                <a:latin typeface="Arial"/>
                <a:cs typeface="Arial"/>
              </a:rPr>
              <a:t>dalle </a:t>
            </a:r>
            <a:r>
              <a:rPr sz="1050" spc="-5" dirty="0">
                <a:latin typeface="Arial"/>
                <a:cs typeface="Arial"/>
              </a:rPr>
              <a:t>banche, </a:t>
            </a:r>
            <a:r>
              <a:rPr sz="1050" dirty="0">
                <a:latin typeface="Arial"/>
                <a:cs typeface="Arial"/>
              </a:rPr>
              <a:t>anche  grazie al </a:t>
            </a:r>
            <a:r>
              <a:rPr sz="1050" spc="-5" dirty="0">
                <a:latin typeface="Arial"/>
                <a:cs typeface="Arial"/>
              </a:rPr>
              <a:t>coordinamento </a:t>
            </a:r>
            <a:r>
              <a:rPr sz="1050" dirty="0">
                <a:latin typeface="Arial"/>
                <a:cs typeface="Arial"/>
              </a:rPr>
              <a:t>dell`Abi. La </a:t>
            </a:r>
            <a:r>
              <a:rPr sz="1050" spc="-5" dirty="0">
                <a:latin typeface="Arial"/>
                <a:cs typeface="Arial"/>
              </a:rPr>
              <a:t>manifestazione, </a:t>
            </a:r>
            <a:r>
              <a:rPr sz="1050" dirty="0">
                <a:latin typeface="Arial"/>
                <a:cs typeface="Arial"/>
              </a:rPr>
              <a:t>interamente </a:t>
            </a:r>
            <a:r>
              <a:rPr sz="1050" spc="-5" dirty="0">
                <a:latin typeface="Arial"/>
                <a:cs typeface="Arial"/>
              </a:rPr>
              <a:t>dedicata alla cultura </a:t>
            </a:r>
            <a:r>
              <a:rPr sz="1050" dirty="0">
                <a:latin typeface="Arial"/>
                <a:cs typeface="Arial"/>
              </a:rPr>
              <a:t>e </a:t>
            </a:r>
            <a:r>
              <a:rPr sz="1050" spc="-5" dirty="0">
                <a:latin typeface="Arial"/>
                <a:cs typeface="Arial"/>
              </a:rPr>
              <a:t>alla creatività  </a:t>
            </a:r>
            <a:r>
              <a:rPr sz="1050" dirty="0">
                <a:latin typeface="Arial"/>
                <a:cs typeface="Arial"/>
              </a:rPr>
              <a:t>per</a:t>
            </a:r>
            <a:r>
              <a:rPr sz="1050" spc="-50" dirty="0">
                <a:latin typeface="Arial"/>
                <a:cs typeface="Arial"/>
              </a:rPr>
              <a:t> </a:t>
            </a:r>
            <a:r>
              <a:rPr sz="1050" spc="-5" dirty="0">
                <a:latin typeface="Arial"/>
                <a:cs typeface="Arial"/>
              </a:rPr>
              <a:t>ragazzi,</a:t>
            </a:r>
            <a:r>
              <a:rPr sz="1050" spc="-50" dirty="0">
                <a:latin typeface="Arial"/>
                <a:cs typeface="Arial"/>
              </a:rPr>
              <a:t> </a:t>
            </a:r>
            <a:r>
              <a:rPr sz="1050" dirty="0">
                <a:latin typeface="Arial"/>
                <a:cs typeface="Arial"/>
              </a:rPr>
              <a:t>si</a:t>
            </a:r>
            <a:r>
              <a:rPr sz="1050" spc="-40" dirty="0">
                <a:latin typeface="Arial"/>
                <a:cs typeface="Arial"/>
              </a:rPr>
              <a:t> </a:t>
            </a:r>
            <a:r>
              <a:rPr sz="1050" spc="-5" dirty="0">
                <a:latin typeface="Arial"/>
                <a:cs typeface="Arial"/>
              </a:rPr>
              <a:t>svolgerà</a:t>
            </a:r>
            <a:r>
              <a:rPr sz="1050" spc="-60" dirty="0">
                <a:latin typeface="Arial"/>
                <a:cs typeface="Arial"/>
              </a:rPr>
              <a:t> </a:t>
            </a:r>
            <a:r>
              <a:rPr sz="1050" spc="-5" dirty="0">
                <a:latin typeface="Arial"/>
                <a:cs typeface="Arial"/>
              </a:rPr>
              <a:t>nella</a:t>
            </a:r>
            <a:r>
              <a:rPr sz="1050" spc="-45" dirty="0">
                <a:latin typeface="Arial"/>
                <a:cs typeface="Arial"/>
              </a:rPr>
              <a:t> </a:t>
            </a:r>
            <a:r>
              <a:rPr sz="1050" spc="-5" dirty="0">
                <a:latin typeface="Arial"/>
                <a:cs typeface="Arial"/>
              </a:rPr>
              <a:t>settimana</a:t>
            </a:r>
            <a:r>
              <a:rPr sz="1050" spc="-45" dirty="0">
                <a:latin typeface="Arial"/>
                <a:cs typeface="Arial"/>
              </a:rPr>
              <a:t> </a:t>
            </a:r>
            <a:r>
              <a:rPr sz="1050" spc="-5" dirty="0">
                <a:latin typeface="Arial"/>
                <a:cs typeface="Arial"/>
              </a:rPr>
              <a:t>dal</a:t>
            </a:r>
            <a:r>
              <a:rPr sz="1050" spc="-40" dirty="0">
                <a:latin typeface="Arial"/>
                <a:cs typeface="Arial"/>
              </a:rPr>
              <a:t> </a:t>
            </a:r>
            <a:r>
              <a:rPr sz="1050" spc="-5" dirty="0">
                <a:latin typeface="Arial"/>
                <a:cs typeface="Arial"/>
              </a:rPr>
              <a:t>16</a:t>
            </a:r>
            <a:r>
              <a:rPr sz="1050" spc="-50" dirty="0">
                <a:latin typeface="Arial"/>
                <a:cs typeface="Arial"/>
              </a:rPr>
              <a:t> </a:t>
            </a:r>
            <a:r>
              <a:rPr sz="1050" spc="-10" dirty="0">
                <a:latin typeface="Arial"/>
                <a:cs typeface="Arial"/>
              </a:rPr>
              <a:t>al</a:t>
            </a:r>
            <a:r>
              <a:rPr sz="1050" spc="-40" dirty="0">
                <a:latin typeface="Arial"/>
                <a:cs typeface="Arial"/>
              </a:rPr>
              <a:t> </a:t>
            </a:r>
            <a:r>
              <a:rPr sz="1050" dirty="0">
                <a:latin typeface="Arial"/>
                <a:cs typeface="Arial"/>
              </a:rPr>
              <a:t>22</a:t>
            </a:r>
            <a:r>
              <a:rPr sz="1050" spc="-55" dirty="0">
                <a:latin typeface="Arial"/>
                <a:cs typeface="Arial"/>
              </a:rPr>
              <a:t> </a:t>
            </a:r>
            <a:r>
              <a:rPr sz="1050" spc="-5" dirty="0">
                <a:latin typeface="Arial"/>
                <a:cs typeface="Arial"/>
              </a:rPr>
              <a:t>marzo</a:t>
            </a:r>
            <a:r>
              <a:rPr sz="1050" spc="-50" dirty="0">
                <a:latin typeface="Arial"/>
                <a:cs typeface="Arial"/>
              </a:rPr>
              <a:t> </a:t>
            </a:r>
            <a:r>
              <a:rPr sz="1050" dirty="0">
                <a:latin typeface="Arial"/>
                <a:cs typeface="Arial"/>
              </a:rPr>
              <a:t>e,</a:t>
            </a:r>
            <a:r>
              <a:rPr sz="1050" spc="-50" dirty="0">
                <a:latin typeface="Arial"/>
                <a:cs typeface="Arial"/>
              </a:rPr>
              <a:t> </a:t>
            </a:r>
            <a:r>
              <a:rPr sz="1050" dirty="0">
                <a:latin typeface="Arial"/>
                <a:cs typeface="Arial"/>
              </a:rPr>
              <a:t>come</a:t>
            </a:r>
            <a:r>
              <a:rPr sz="1050" spc="-45" dirty="0">
                <a:latin typeface="Arial"/>
                <a:cs typeface="Arial"/>
              </a:rPr>
              <a:t> </a:t>
            </a:r>
            <a:r>
              <a:rPr sz="1050" spc="-5" dirty="0">
                <a:latin typeface="Arial"/>
                <a:cs typeface="Arial"/>
              </a:rPr>
              <a:t>già</a:t>
            </a:r>
            <a:r>
              <a:rPr sz="1050" spc="-55" dirty="0">
                <a:latin typeface="Arial"/>
                <a:cs typeface="Arial"/>
              </a:rPr>
              <a:t> </a:t>
            </a:r>
            <a:r>
              <a:rPr sz="1050" spc="-5" dirty="0">
                <a:latin typeface="Arial"/>
                <a:cs typeface="Arial"/>
              </a:rPr>
              <a:t>sperimentato</a:t>
            </a:r>
            <a:r>
              <a:rPr sz="1050" spc="-50" dirty="0">
                <a:latin typeface="Arial"/>
                <a:cs typeface="Arial"/>
              </a:rPr>
              <a:t> </a:t>
            </a:r>
            <a:r>
              <a:rPr sz="1050" dirty="0">
                <a:latin typeface="Arial"/>
                <a:cs typeface="Arial"/>
              </a:rPr>
              <a:t>nella</a:t>
            </a:r>
            <a:r>
              <a:rPr sz="1050" spc="-55" dirty="0">
                <a:latin typeface="Arial"/>
                <a:cs typeface="Arial"/>
              </a:rPr>
              <a:t> </a:t>
            </a:r>
            <a:r>
              <a:rPr sz="1050" dirty="0">
                <a:latin typeface="Arial"/>
                <a:cs typeface="Arial"/>
              </a:rPr>
              <a:t>prima</a:t>
            </a:r>
            <a:r>
              <a:rPr sz="1050" spc="-55" dirty="0">
                <a:latin typeface="Arial"/>
                <a:cs typeface="Arial"/>
              </a:rPr>
              <a:t> </a:t>
            </a:r>
            <a:r>
              <a:rPr sz="1050" spc="-5" dirty="0">
                <a:latin typeface="Arial"/>
                <a:cs typeface="Arial"/>
              </a:rPr>
              <a:t>edizione,  </a:t>
            </a:r>
            <a:r>
              <a:rPr sz="1050" dirty="0">
                <a:latin typeface="Arial"/>
                <a:cs typeface="Arial"/>
              </a:rPr>
              <a:t>si </a:t>
            </a:r>
            <a:r>
              <a:rPr sz="1050" spc="-5" dirty="0">
                <a:latin typeface="Arial"/>
                <a:cs typeface="Arial"/>
              </a:rPr>
              <a:t>articolerà attraverso </a:t>
            </a:r>
            <a:r>
              <a:rPr sz="1050" dirty="0">
                <a:latin typeface="Arial"/>
                <a:cs typeface="Arial"/>
              </a:rPr>
              <a:t>una ricca proposta di </a:t>
            </a:r>
            <a:r>
              <a:rPr sz="1050" spc="-5" dirty="0">
                <a:latin typeface="Arial"/>
                <a:cs typeface="Arial"/>
              </a:rPr>
              <a:t>eventi, iniziative </a:t>
            </a:r>
            <a:r>
              <a:rPr sz="1050" dirty="0">
                <a:latin typeface="Arial"/>
                <a:cs typeface="Arial"/>
              </a:rPr>
              <a:t>e </a:t>
            </a:r>
            <a:r>
              <a:rPr sz="1050" spc="-5" dirty="0">
                <a:latin typeface="Arial"/>
                <a:cs typeface="Arial"/>
              </a:rPr>
              <a:t>laboratori </a:t>
            </a:r>
            <a:r>
              <a:rPr sz="1050" dirty="0">
                <a:latin typeface="Arial"/>
                <a:cs typeface="Arial"/>
              </a:rPr>
              <a:t>diffusi sull`intero </a:t>
            </a:r>
            <a:r>
              <a:rPr sz="1050" spc="-5" dirty="0">
                <a:latin typeface="Arial"/>
                <a:cs typeface="Arial"/>
              </a:rPr>
              <a:t>territorio  </a:t>
            </a:r>
            <a:r>
              <a:rPr sz="1050" dirty="0">
                <a:latin typeface="Arial"/>
                <a:cs typeface="Arial"/>
              </a:rPr>
              <a:t>nazionale. </a:t>
            </a:r>
            <a:r>
              <a:rPr sz="1050" spc="-5" dirty="0">
                <a:latin typeface="Arial"/>
                <a:cs typeface="Arial"/>
              </a:rPr>
              <a:t>Coinvolgendo </a:t>
            </a:r>
            <a:r>
              <a:rPr sz="1050" dirty="0">
                <a:latin typeface="Arial"/>
                <a:cs typeface="Arial"/>
              </a:rPr>
              <a:t>oltre </a:t>
            </a:r>
            <a:r>
              <a:rPr sz="1050" spc="-5" dirty="0">
                <a:latin typeface="Arial"/>
                <a:cs typeface="Arial"/>
              </a:rPr>
              <a:t>10.000 giovanissimi </a:t>
            </a:r>
            <a:r>
              <a:rPr sz="1050" dirty="0">
                <a:latin typeface="Arial"/>
                <a:cs typeface="Arial"/>
              </a:rPr>
              <a:t>in </a:t>
            </a:r>
            <a:r>
              <a:rPr sz="1050" spc="-5" dirty="0">
                <a:latin typeface="Arial"/>
                <a:cs typeface="Arial"/>
              </a:rPr>
              <a:t>tutta Italia, il Festival ha l`obiettivo </a:t>
            </a:r>
            <a:r>
              <a:rPr sz="1050" dirty="0">
                <a:latin typeface="Arial"/>
                <a:cs typeface="Arial"/>
              </a:rPr>
              <a:t>di </a:t>
            </a:r>
            <a:r>
              <a:rPr sz="1050" spc="-5" dirty="0">
                <a:latin typeface="Arial"/>
                <a:cs typeface="Arial"/>
              </a:rPr>
              <a:t>avvicinare  bambini</a:t>
            </a:r>
            <a:r>
              <a:rPr sz="1050" spc="-40" dirty="0">
                <a:latin typeface="Arial"/>
                <a:cs typeface="Arial"/>
              </a:rPr>
              <a:t> </a:t>
            </a:r>
            <a:r>
              <a:rPr sz="1050" dirty="0">
                <a:latin typeface="Arial"/>
                <a:cs typeface="Arial"/>
              </a:rPr>
              <a:t>e</a:t>
            </a:r>
            <a:r>
              <a:rPr sz="1050" spc="-35" dirty="0">
                <a:latin typeface="Arial"/>
                <a:cs typeface="Arial"/>
              </a:rPr>
              <a:t> </a:t>
            </a:r>
            <a:r>
              <a:rPr sz="1050" spc="-5" dirty="0">
                <a:latin typeface="Arial"/>
                <a:cs typeface="Arial"/>
              </a:rPr>
              <a:t>ragazzi</a:t>
            </a:r>
            <a:r>
              <a:rPr sz="1050" spc="-35" dirty="0">
                <a:latin typeface="Arial"/>
                <a:cs typeface="Arial"/>
              </a:rPr>
              <a:t> </a:t>
            </a:r>
            <a:r>
              <a:rPr sz="1050" spc="-5" dirty="0">
                <a:latin typeface="Arial"/>
                <a:cs typeface="Arial"/>
              </a:rPr>
              <a:t>dai</a:t>
            </a:r>
            <a:r>
              <a:rPr sz="1050" spc="-30" dirty="0">
                <a:latin typeface="Arial"/>
                <a:cs typeface="Arial"/>
              </a:rPr>
              <a:t> </a:t>
            </a:r>
            <a:r>
              <a:rPr sz="1050" dirty="0">
                <a:latin typeface="Arial"/>
                <a:cs typeface="Arial"/>
              </a:rPr>
              <a:t>6</a:t>
            </a:r>
            <a:r>
              <a:rPr sz="1050" spc="-35" dirty="0">
                <a:latin typeface="Arial"/>
                <a:cs typeface="Arial"/>
              </a:rPr>
              <a:t> </a:t>
            </a:r>
            <a:r>
              <a:rPr sz="1050" spc="-10" dirty="0">
                <a:latin typeface="Arial"/>
                <a:cs typeface="Arial"/>
              </a:rPr>
              <a:t>ai</a:t>
            </a:r>
            <a:r>
              <a:rPr sz="1050" spc="-45" dirty="0">
                <a:latin typeface="Arial"/>
                <a:cs typeface="Arial"/>
              </a:rPr>
              <a:t> </a:t>
            </a:r>
            <a:r>
              <a:rPr sz="1050" dirty="0">
                <a:latin typeface="Arial"/>
                <a:cs typeface="Arial"/>
              </a:rPr>
              <a:t>13</a:t>
            </a:r>
            <a:r>
              <a:rPr sz="1050" spc="-35" dirty="0">
                <a:latin typeface="Arial"/>
                <a:cs typeface="Arial"/>
              </a:rPr>
              <a:t> </a:t>
            </a:r>
            <a:r>
              <a:rPr sz="1050" spc="-5" dirty="0">
                <a:latin typeface="Arial"/>
                <a:cs typeface="Arial"/>
              </a:rPr>
              <a:t>anni</a:t>
            </a:r>
            <a:r>
              <a:rPr sz="1050" spc="-35" dirty="0">
                <a:latin typeface="Arial"/>
                <a:cs typeface="Arial"/>
              </a:rPr>
              <a:t> </a:t>
            </a:r>
            <a:r>
              <a:rPr sz="1050" spc="-5" dirty="0">
                <a:latin typeface="Arial"/>
                <a:cs typeface="Arial"/>
              </a:rPr>
              <a:t>alla</a:t>
            </a:r>
            <a:r>
              <a:rPr sz="1050" spc="-35" dirty="0">
                <a:latin typeface="Arial"/>
                <a:cs typeface="Arial"/>
              </a:rPr>
              <a:t> </a:t>
            </a:r>
            <a:r>
              <a:rPr sz="1050" spc="-5" dirty="0">
                <a:latin typeface="Arial"/>
                <a:cs typeface="Arial"/>
              </a:rPr>
              <a:t>cultura</a:t>
            </a:r>
            <a:r>
              <a:rPr sz="1050" spc="-35" dirty="0">
                <a:latin typeface="Arial"/>
                <a:cs typeface="Arial"/>
              </a:rPr>
              <a:t> </a:t>
            </a:r>
            <a:r>
              <a:rPr sz="1050" dirty="0">
                <a:latin typeface="Arial"/>
                <a:cs typeface="Arial"/>
              </a:rPr>
              <a:t>e,</a:t>
            </a:r>
            <a:r>
              <a:rPr sz="1050" spc="-40" dirty="0">
                <a:latin typeface="Arial"/>
                <a:cs typeface="Arial"/>
              </a:rPr>
              <a:t> </a:t>
            </a:r>
            <a:r>
              <a:rPr sz="1050" dirty="0">
                <a:latin typeface="Arial"/>
                <a:cs typeface="Arial"/>
              </a:rPr>
              <a:t>in</a:t>
            </a:r>
            <a:r>
              <a:rPr sz="1050" spc="-35" dirty="0">
                <a:latin typeface="Arial"/>
                <a:cs typeface="Arial"/>
              </a:rPr>
              <a:t> </a:t>
            </a:r>
            <a:r>
              <a:rPr sz="1050" spc="-5" dirty="0">
                <a:latin typeface="Arial"/>
                <a:cs typeface="Arial"/>
              </a:rPr>
              <a:t>particolare,</a:t>
            </a:r>
            <a:r>
              <a:rPr sz="1050" spc="-45" dirty="0">
                <a:latin typeface="Arial"/>
                <a:cs typeface="Arial"/>
              </a:rPr>
              <a:t> </a:t>
            </a:r>
            <a:r>
              <a:rPr sz="1050" spc="-5" dirty="0">
                <a:latin typeface="Arial"/>
                <a:cs typeface="Arial"/>
              </a:rPr>
              <a:t>agli</a:t>
            </a:r>
            <a:r>
              <a:rPr sz="1050" spc="-35" dirty="0">
                <a:latin typeface="Arial"/>
                <a:cs typeface="Arial"/>
              </a:rPr>
              <a:t> </a:t>
            </a:r>
            <a:r>
              <a:rPr sz="1050" spc="-5" dirty="0">
                <a:latin typeface="Arial"/>
                <a:cs typeface="Arial"/>
              </a:rPr>
              <a:t>aspetti</a:t>
            </a:r>
            <a:r>
              <a:rPr sz="1050" spc="-35" dirty="0">
                <a:latin typeface="Arial"/>
                <a:cs typeface="Arial"/>
              </a:rPr>
              <a:t> </a:t>
            </a:r>
            <a:r>
              <a:rPr sz="1050" spc="-5" dirty="0">
                <a:latin typeface="Arial"/>
                <a:cs typeface="Arial"/>
              </a:rPr>
              <a:t>più</a:t>
            </a:r>
            <a:r>
              <a:rPr sz="1050" spc="-35" dirty="0">
                <a:latin typeface="Arial"/>
                <a:cs typeface="Arial"/>
              </a:rPr>
              <a:t> </a:t>
            </a:r>
            <a:r>
              <a:rPr sz="1050" spc="-5" dirty="0">
                <a:latin typeface="Arial"/>
                <a:cs typeface="Arial"/>
              </a:rPr>
              <a:t>“generativi2</a:t>
            </a:r>
            <a:r>
              <a:rPr sz="1050" spc="-35" dirty="0">
                <a:latin typeface="Arial"/>
                <a:cs typeface="Arial"/>
              </a:rPr>
              <a:t> </a:t>
            </a:r>
            <a:r>
              <a:rPr sz="1050" spc="-5" dirty="0">
                <a:latin typeface="Arial"/>
                <a:cs typeface="Arial"/>
              </a:rPr>
              <a:t>della</a:t>
            </a:r>
            <a:r>
              <a:rPr sz="1050" spc="-35" dirty="0">
                <a:latin typeface="Arial"/>
                <a:cs typeface="Arial"/>
              </a:rPr>
              <a:t> </a:t>
            </a:r>
            <a:r>
              <a:rPr sz="1050" spc="-5" dirty="0">
                <a:latin typeface="Arial"/>
                <a:cs typeface="Arial"/>
              </a:rPr>
              <a:t>creatività.  Attraverso </a:t>
            </a:r>
            <a:r>
              <a:rPr sz="1050" dirty="0">
                <a:latin typeface="Arial"/>
                <a:cs typeface="Arial"/>
              </a:rPr>
              <a:t>l`arte, l`archeologia, la musica, </a:t>
            </a:r>
            <a:r>
              <a:rPr sz="1050" spc="-5" dirty="0">
                <a:latin typeface="Arial"/>
                <a:cs typeface="Arial"/>
              </a:rPr>
              <a:t>il </a:t>
            </a:r>
            <a:r>
              <a:rPr sz="1050" dirty="0">
                <a:latin typeface="Arial"/>
                <a:cs typeface="Arial"/>
              </a:rPr>
              <a:t>canto, la letteratura, il </a:t>
            </a:r>
            <a:r>
              <a:rPr sz="1050" spc="-5" dirty="0">
                <a:latin typeface="Arial"/>
                <a:cs typeface="Arial"/>
              </a:rPr>
              <a:t>teatro, </a:t>
            </a:r>
            <a:r>
              <a:rPr sz="1050" dirty="0">
                <a:latin typeface="Arial"/>
                <a:cs typeface="Arial"/>
              </a:rPr>
              <a:t>la fotografia, la robotica, le  </a:t>
            </a:r>
            <a:r>
              <a:rPr sz="1050" spc="-5" dirty="0">
                <a:latin typeface="Arial"/>
                <a:cs typeface="Arial"/>
              </a:rPr>
              <a:t>tecnologie digitali </a:t>
            </a:r>
            <a:r>
              <a:rPr sz="1050" dirty="0">
                <a:latin typeface="Arial"/>
                <a:cs typeface="Arial"/>
              </a:rPr>
              <a:t>e </a:t>
            </a:r>
            <a:r>
              <a:rPr sz="1050" spc="-5" dirty="0">
                <a:latin typeface="Arial"/>
                <a:cs typeface="Arial"/>
              </a:rPr>
              <a:t>altri percorsi figurativi </a:t>
            </a:r>
            <a:r>
              <a:rPr sz="1050" dirty="0">
                <a:latin typeface="Arial"/>
                <a:cs typeface="Arial"/>
              </a:rPr>
              <a:t>e </a:t>
            </a:r>
            <a:r>
              <a:rPr sz="1050" spc="-5" dirty="0">
                <a:latin typeface="Arial"/>
                <a:cs typeface="Arial"/>
              </a:rPr>
              <a:t>linguistici, </a:t>
            </a:r>
            <a:r>
              <a:rPr sz="1050" dirty="0">
                <a:latin typeface="Arial"/>
                <a:cs typeface="Arial"/>
              </a:rPr>
              <a:t>i </a:t>
            </a:r>
            <a:r>
              <a:rPr sz="1050" spc="-5" dirty="0">
                <a:latin typeface="Arial"/>
                <a:cs typeface="Arial"/>
              </a:rPr>
              <a:t>giovani protagonisti </a:t>
            </a:r>
            <a:r>
              <a:rPr sz="1050" dirty="0">
                <a:latin typeface="Arial"/>
                <a:cs typeface="Arial"/>
              </a:rPr>
              <a:t>del </a:t>
            </a:r>
            <a:r>
              <a:rPr sz="1050" spc="-5" dirty="0">
                <a:latin typeface="Arial"/>
                <a:cs typeface="Arial"/>
              </a:rPr>
              <a:t>Festival potranno cosi  </a:t>
            </a:r>
            <a:r>
              <a:rPr sz="1050" dirty="0">
                <a:latin typeface="Arial"/>
                <a:cs typeface="Arial"/>
              </a:rPr>
              <a:t>sperimentare</a:t>
            </a:r>
            <a:r>
              <a:rPr sz="1050" spc="-65" dirty="0">
                <a:latin typeface="Arial"/>
                <a:cs typeface="Arial"/>
              </a:rPr>
              <a:t> </a:t>
            </a:r>
            <a:r>
              <a:rPr sz="1050" dirty="0">
                <a:latin typeface="Arial"/>
                <a:cs typeface="Arial"/>
              </a:rPr>
              <a:t>le</a:t>
            </a:r>
            <a:r>
              <a:rPr sz="1050" spc="-60" dirty="0">
                <a:latin typeface="Arial"/>
                <a:cs typeface="Arial"/>
              </a:rPr>
              <a:t> </a:t>
            </a:r>
            <a:r>
              <a:rPr sz="1050" spc="-5" dirty="0">
                <a:latin typeface="Arial"/>
                <a:cs typeface="Arial"/>
              </a:rPr>
              <a:t>potenzialità</a:t>
            </a:r>
            <a:r>
              <a:rPr sz="1050" spc="-60" dirty="0">
                <a:latin typeface="Arial"/>
                <a:cs typeface="Arial"/>
              </a:rPr>
              <a:t> </a:t>
            </a:r>
            <a:r>
              <a:rPr sz="1050" dirty="0">
                <a:latin typeface="Arial"/>
                <a:cs typeface="Arial"/>
              </a:rPr>
              <a:t>della</a:t>
            </a:r>
            <a:r>
              <a:rPr sz="1050" spc="-60" dirty="0">
                <a:latin typeface="Arial"/>
                <a:cs typeface="Arial"/>
              </a:rPr>
              <a:t> </a:t>
            </a:r>
            <a:r>
              <a:rPr sz="1050" dirty="0">
                <a:latin typeface="Arial"/>
                <a:cs typeface="Arial"/>
              </a:rPr>
              <a:t>loro</a:t>
            </a:r>
            <a:r>
              <a:rPr sz="1050" spc="-60" dirty="0">
                <a:latin typeface="Arial"/>
                <a:cs typeface="Arial"/>
              </a:rPr>
              <a:t> </a:t>
            </a:r>
            <a:r>
              <a:rPr sz="1050" spc="-5" dirty="0">
                <a:latin typeface="Arial"/>
                <a:cs typeface="Arial"/>
              </a:rPr>
              <a:t>fantasia</a:t>
            </a:r>
            <a:r>
              <a:rPr sz="1050" spc="-60" dirty="0">
                <a:latin typeface="Arial"/>
                <a:cs typeface="Arial"/>
              </a:rPr>
              <a:t> </a:t>
            </a:r>
            <a:r>
              <a:rPr sz="1050" dirty="0">
                <a:latin typeface="Arial"/>
                <a:cs typeface="Arial"/>
              </a:rPr>
              <a:t>e</a:t>
            </a:r>
            <a:r>
              <a:rPr sz="1050" spc="-45" dirty="0">
                <a:latin typeface="Arial"/>
                <a:cs typeface="Arial"/>
              </a:rPr>
              <a:t> </a:t>
            </a:r>
            <a:r>
              <a:rPr sz="1050" dirty="0">
                <a:latin typeface="Arial"/>
                <a:cs typeface="Arial"/>
              </a:rPr>
              <a:t>costruire</a:t>
            </a:r>
            <a:r>
              <a:rPr sz="1050" spc="-60" dirty="0">
                <a:latin typeface="Arial"/>
                <a:cs typeface="Arial"/>
              </a:rPr>
              <a:t> </a:t>
            </a:r>
            <a:r>
              <a:rPr sz="1050" spc="-5" dirty="0">
                <a:latin typeface="Arial"/>
                <a:cs typeface="Arial"/>
              </a:rPr>
              <a:t>infiniti</a:t>
            </a:r>
            <a:r>
              <a:rPr sz="1050" spc="-50" dirty="0">
                <a:latin typeface="Arial"/>
                <a:cs typeface="Arial"/>
              </a:rPr>
              <a:t> </a:t>
            </a:r>
            <a:r>
              <a:rPr sz="1050" dirty="0">
                <a:latin typeface="Arial"/>
                <a:cs typeface="Arial"/>
              </a:rPr>
              <a:t>racconti.</a:t>
            </a:r>
            <a:r>
              <a:rPr sz="1050" spc="-65" dirty="0">
                <a:latin typeface="Arial"/>
                <a:cs typeface="Arial"/>
              </a:rPr>
              <a:t> </a:t>
            </a:r>
            <a:r>
              <a:rPr sz="1050" spc="-5" dirty="0">
                <a:latin typeface="Arial"/>
                <a:cs typeface="Arial"/>
              </a:rPr>
              <a:t>L`importanza</a:t>
            </a:r>
            <a:r>
              <a:rPr sz="1050" spc="-60" dirty="0">
                <a:latin typeface="Arial"/>
                <a:cs typeface="Arial"/>
              </a:rPr>
              <a:t> </a:t>
            </a:r>
            <a:r>
              <a:rPr sz="1050" dirty="0">
                <a:latin typeface="Arial"/>
                <a:cs typeface="Arial"/>
              </a:rPr>
              <a:t>sociale</a:t>
            </a:r>
            <a:r>
              <a:rPr sz="1050" spc="-60" dirty="0">
                <a:latin typeface="Arial"/>
                <a:cs typeface="Arial"/>
              </a:rPr>
              <a:t> </a:t>
            </a:r>
            <a:r>
              <a:rPr sz="1050" dirty="0">
                <a:latin typeface="Arial"/>
                <a:cs typeface="Arial"/>
              </a:rPr>
              <a:t>e</a:t>
            </a:r>
            <a:r>
              <a:rPr sz="1050" spc="-60" dirty="0">
                <a:latin typeface="Arial"/>
                <a:cs typeface="Arial"/>
              </a:rPr>
              <a:t> </a:t>
            </a:r>
            <a:r>
              <a:rPr sz="1050" dirty="0">
                <a:latin typeface="Arial"/>
                <a:cs typeface="Arial"/>
              </a:rPr>
              <a:t>culturale  della </a:t>
            </a:r>
            <a:r>
              <a:rPr sz="1050" spc="-5" dirty="0">
                <a:latin typeface="Arial"/>
                <a:cs typeface="Arial"/>
              </a:rPr>
              <a:t>manifestazione </a:t>
            </a:r>
            <a:r>
              <a:rPr sz="1050" dirty="0">
                <a:latin typeface="Arial"/>
                <a:cs typeface="Arial"/>
              </a:rPr>
              <a:t>è quest`anno </a:t>
            </a:r>
            <a:r>
              <a:rPr sz="1050" spc="-5" dirty="0">
                <a:latin typeface="Arial"/>
                <a:cs typeface="Arial"/>
              </a:rPr>
              <a:t>testimoniata </a:t>
            </a:r>
            <a:r>
              <a:rPr sz="1050" dirty="0">
                <a:latin typeface="Arial"/>
                <a:cs typeface="Arial"/>
              </a:rPr>
              <a:t>anche dalla media </a:t>
            </a:r>
            <a:r>
              <a:rPr sz="1050" spc="-5" dirty="0">
                <a:latin typeface="Arial"/>
                <a:cs typeface="Arial"/>
              </a:rPr>
              <a:t>partnership </a:t>
            </a:r>
            <a:r>
              <a:rPr sz="1050" dirty="0">
                <a:latin typeface="Arial"/>
                <a:cs typeface="Arial"/>
              </a:rPr>
              <a:t>della </a:t>
            </a:r>
            <a:r>
              <a:rPr sz="1050" spc="-5" dirty="0">
                <a:latin typeface="Arial"/>
                <a:cs typeface="Arial"/>
              </a:rPr>
              <a:t>RAI. Oltre </a:t>
            </a:r>
            <a:r>
              <a:rPr sz="1050" dirty="0">
                <a:latin typeface="Arial"/>
                <a:cs typeface="Arial"/>
              </a:rPr>
              <a:t>gli </a:t>
            </a:r>
            <a:r>
              <a:rPr sz="1050" spc="-5" dirty="0">
                <a:latin typeface="Arial"/>
                <a:cs typeface="Arial"/>
              </a:rPr>
              <a:t>eventi  </a:t>
            </a:r>
            <a:r>
              <a:rPr sz="1050" dirty="0">
                <a:latin typeface="Arial"/>
                <a:cs typeface="Arial"/>
              </a:rPr>
              <a:t>culturali</a:t>
            </a:r>
            <a:r>
              <a:rPr sz="1050" spc="-15" dirty="0">
                <a:latin typeface="Arial"/>
                <a:cs typeface="Arial"/>
              </a:rPr>
              <a:t> </a:t>
            </a:r>
            <a:r>
              <a:rPr sz="1050" spc="-5" dirty="0">
                <a:latin typeface="Arial"/>
                <a:cs typeface="Arial"/>
              </a:rPr>
              <a:t>che</a:t>
            </a:r>
            <a:r>
              <a:rPr sz="1050" spc="-20" dirty="0">
                <a:latin typeface="Arial"/>
                <a:cs typeface="Arial"/>
              </a:rPr>
              <a:t> </a:t>
            </a:r>
            <a:r>
              <a:rPr sz="1050" spc="-10" dirty="0">
                <a:latin typeface="Arial"/>
                <a:cs typeface="Arial"/>
              </a:rPr>
              <a:t>si</a:t>
            </a:r>
            <a:r>
              <a:rPr sz="1050" spc="-15" dirty="0">
                <a:latin typeface="Arial"/>
                <a:cs typeface="Arial"/>
              </a:rPr>
              <a:t> </a:t>
            </a:r>
            <a:r>
              <a:rPr sz="1050" spc="-5" dirty="0">
                <a:latin typeface="Arial"/>
                <a:cs typeface="Arial"/>
              </a:rPr>
              <a:t>svolgeranno</a:t>
            </a:r>
            <a:r>
              <a:rPr sz="1050" spc="-20" dirty="0">
                <a:latin typeface="Arial"/>
                <a:cs typeface="Arial"/>
              </a:rPr>
              <a:t> </a:t>
            </a:r>
            <a:r>
              <a:rPr sz="1050" dirty="0">
                <a:latin typeface="Arial"/>
                <a:cs typeface="Arial"/>
              </a:rPr>
              <a:t>in</a:t>
            </a:r>
            <a:r>
              <a:rPr sz="1050" spc="-20" dirty="0">
                <a:latin typeface="Arial"/>
                <a:cs typeface="Arial"/>
              </a:rPr>
              <a:t> </a:t>
            </a:r>
            <a:r>
              <a:rPr sz="1050" spc="-5" dirty="0">
                <a:latin typeface="Arial"/>
                <a:cs typeface="Arial"/>
              </a:rPr>
              <a:t>tutta</a:t>
            </a:r>
            <a:r>
              <a:rPr sz="1050" spc="-20" dirty="0">
                <a:latin typeface="Arial"/>
                <a:cs typeface="Arial"/>
              </a:rPr>
              <a:t> </a:t>
            </a:r>
            <a:r>
              <a:rPr sz="1050" spc="-5" dirty="0">
                <a:latin typeface="Arial"/>
                <a:cs typeface="Arial"/>
              </a:rPr>
              <a:t>Italia</a:t>
            </a:r>
            <a:r>
              <a:rPr sz="1050" spc="-20" dirty="0">
                <a:latin typeface="Arial"/>
                <a:cs typeface="Arial"/>
              </a:rPr>
              <a:t> </a:t>
            </a:r>
            <a:r>
              <a:rPr sz="1050" spc="-5" dirty="0">
                <a:latin typeface="Arial"/>
                <a:cs typeface="Arial"/>
              </a:rPr>
              <a:t>in</a:t>
            </a:r>
            <a:r>
              <a:rPr sz="1050" spc="-15" dirty="0">
                <a:latin typeface="Arial"/>
                <a:cs typeface="Arial"/>
              </a:rPr>
              <a:t> </a:t>
            </a:r>
            <a:r>
              <a:rPr sz="1050" dirty="0">
                <a:latin typeface="Arial"/>
                <a:cs typeface="Arial"/>
              </a:rPr>
              <a:t>60</a:t>
            </a:r>
            <a:r>
              <a:rPr sz="1050" spc="-20" dirty="0">
                <a:latin typeface="Arial"/>
                <a:cs typeface="Arial"/>
              </a:rPr>
              <a:t> </a:t>
            </a:r>
            <a:r>
              <a:rPr sz="1050" spc="-5" dirty="0">
                <a:latin typeface="Arial"/>
                <a:cs typeface="Arial"/>
              </a:rPr>
              <a:t>città.</a:t>
            </a:r>
            <a:r>
              <a:rPr sz="1050" spc="-25" dirty="0">
                <a:latin typeface="Arial"/>
                <a:cs typeface="Arial"/>
              </a:rPr>
              <a:t> </a:t>
            </a:r>
            <a:r>
              <a:rPr sz="1050" dirty="0">
                <a:latin typeface="Arial"/>
                <a:cs typeface="Arial"/>
              </a:rPr>
              <a:t>I</a:t>
            </a:r>
            <a:r>
              <a:rPr sz="1050" spc="-15" dirty="0">
                <a:latin typeface="Arial"/>
                <a:cs typeface="Arial"/>
              </a:rPr>
              <a:t> </a:t>
            </a:r>
            <a:r>
              <a:rPr sz="1050" spc="-5" dirty="0">
                <a:latin typeface="Arial"/>
                <a:cs typeface="Arial"/>
              </a:rPr>
              <a:t>laboratori</a:t>
            </a:r>
            <a:r>
              <a:rPr sz="1050" spc="-15" dirty="0">
                <a:latin typeface="Arial"/>
                <a:cs typeface="Arial"/>
              </a:rPr>
              <a:t> </a:t>
            </a:r>
            <a:r>
              <a:rPr sz="1050" dirty="0">
                <a:latin typeface="Arial"/>
                <a:cs typeface="Arial"/>
              </a:rPr>
              <a:t>e</a:t>
            </a:r>
            <a:r>
              <a:rPr sz="1050" spc="-20" dirty="0">
                <a:latin typeface="Arial"/>
                <a:cs typeface="Arial"/>
              </a:rPr>
              <a:t> </a:t>
            </a:r>
            <a:r>
              <a:rPr sz="1050" dirty="0">
                <a:latin typeface="Arial"/>
                <a:cs typeface="Arial"/>
              </a:rPr>
              <a:t>le</a:t>
            </a:r>
            <a:r>
              <a:rPr sz="1050" spc="-20" dirty="0">
                <a:latin typeface="Arial"/>
                <a:cs typeface="Arial"/>
              </a:rPr>
              <a:t> </a:t>
            </a:r>
            <a:r>
              <a:rPr sz="1050" spc="-5" dirty="0">
                <a:latin typeface="Arial"/>
                <a:cs typeface="Arial"/>
              </a:rPr>
              <a:t>altre</a:t>
            </a:r>
            <a:r>
              <a:rPr sz="1050" spc="-20" dirty="0">
                <a:latin typeface="Arial"/>
                <a:cs typeface="Arial"/>
              </a:rPr>
              <a:t> </a:t>
            </a:r>
            <a:r>
              <a:rPr sz="1050" spc="-5" dirty="0">
                <a:latin typeface="Arial"/>
                <a:cs typeface="Arial"/>
              </a:rPr>
              <a:t>attività</a:t>
            </a:r>
            <a:r>
              <a:rPr sz="1050" spc="-25" dirty="0">
                <a:latin typeface="Arial"/>
                <a:cs typeface="Arial"/>
              </a:rPr>
              <a:t> </a:t>
            </a:r>
            <a:r>
              <a:rPr sz="1050" dirty="0">
                <a:latin typeface="Arial"/>
                <a:cs typeface="Arial"/>
              </a:rPr>
              <a:t>proposte,</a:t>
            </a:r>
            <a:r>
              <a:rPr sz="1050" spc="-25" dirty="0">
                <a:latin typeface="Arial"/>
                <a:cs typeface="Arial"/>
              </a:rPr>
              <a:t> </a:t>
            </a:r>
            <a:r>
              <a:rPr sz="1050" spc="-5" dirty="0">
                <a:latin typeface="Arial"/>
                <a:cs typeface="Arial"/>
              </a:rPr>
              <a:t>coordinati</a:t>
            </a:r>
            <a:r>
              <a:rPr sz="1050" spc="-15" dirty="0">
                <a:latin typeface="Arial"/>
                <a:cs typeface="Arial"/>
              </a:rPr>
              <a:t> </a:t>
            </a:r>
            <a:r>
              <a:rPr sz="1050" spc="-5" dirty="0">
                <a:latin typeface="Arial"/>
                <a:cs typeface="Arial"/>
              </a:rPr>
              <a:t>dalle  </a:t>
            </a:r>
            <a:r>
              <a:rPr sz="1050" dirty="0">
                <a:latin typeface="Arial"/>
                <a:cs typeface="Arial"/>
              </a:rPr>
              <a:t>banche con la </a:t>
            </a:r>
            <a:r>
              <a:rPr sz="1050" spc="-5" dirty="0">
                <a:latin typeface="Arial"/>
                <a:cs typeface="Arial"/>
              </a:rPr>
              <a:t>collaborazione </a:t>
            </a:r>
            <a:r>
              <a:rPr sz="1050" dirty="0">
                <a:latin typeface="Arial"/>
                <a:cs typeface="Arial"/>
              </a:rPr>
              <a:t>di </a:t>
            </a:r>
            <a:r>
              <a:rPr sz="1050" spc="-5" dirty="0">
                <a:latin typeface="Arial"/>
                <a:cs typeface="Arial"/>
              </a:rPr>
              <a:t>scuole, </a:t>
            </a:r>
            <a:r>
              <a:rPr sz="1050" dirty="0">
                <a:latin typeface="Arial"/>
                <a:cs typeface="Arial"/>
              </a:rPr>
              <a:t>musei, </a:t>
            </a:r>
            <a:r>
              <a:rPr sz="1050" spc="-5" dirty="0">
                <a:latin typeface="Arial"/>
                <a:cs typeface="Arial"/>
              </a:rPr>
              <a:t>biblioteche </a:t>
            </a:r>
            <a:r>
              <a:rPr sz="1050" dirty="0">
                <a:latin typeface="Arial"/>
                <a:cs typeface="Arial"/>
              </a:rPr>
              <a:t>e </a:t>
            </a:r>
            <a:r>
              <a:rPr sz="1050" spc="-5" dirty="0">
                <a:latin typeface="Arial"/>
                <a:cs typeface="Arial"/>
              </a:rPr>
              <a:t>operatori culturali, </a:t>
            </a:r>
            <a:r>
              <a:rPr sz="1050" dirty="0">
                <a:latin typeface="Arial"/>
                <a:cs typeface="Arial"/>
              </a:rPr>
              <a:t>si </a:t>
            </a:r>
            <a:r>
              <a:rPr sz="1050" spc="-5" dirty="0">
                <a:latin typeface="Arial"/>
                <a:cs typeface="Arial"/>
              </a:rPr>
              <a:t>svilupperanno </a:t>
            </a:r>
            <a:r>
              <a:rPr sz="1050" dirty="0">
                <a:latin typeface="Arial"/>
                <a:cs typeface="Arial"/>
              </a:rPr>
              <a:t>attorno  ad un </a:t>
            </a:r>
            <a:r>
              <a:rPr sz="1050" spc="-5" dirty="0">
                <a:latin typeface="Arial"/>
                <a:cs typeface="Arial"/>
              </a:rPr>
              <a:t>unico tema ispiratore, </a:t>
            </a:r>
            <a:r>
              <a:rPr sz="1050" dirty="0">
                <a:latin typeface="Arial"/>
                <a:cs typeface="Arial"/>
              </a:rPr>
              <a:t>declinato </a:t>
            </a:r>
            <a:r>
              <a:rPr sz="1050" spc="-5" dirty="0">
                <a:latin typeface="Arial"/>
                <a:cs typeface="Arial"/>
              </a:rPr>
              <a:t>da ciascuna realtà con strumenti </a:t>
            </a:r>
            <a:r>
              <a:rPr sz="1050" dirty="0">
                <a:latin typeface="Arial"/>
                <a:cs typeface="Arial"/>
              </a:rPr>
              <a:t>diversi e punti di </a:t>
            </a:r>
            <a:r>
              <a:rPr sz="1050" spc="-5" dirty="0">
                <a:latin typeface="Arial"/>
                <a:cs typeface="Arial"/>
              </a:rPr>
              <a:t>vista differenti,  </a:t>
            </a:r>
            <a:r>
              <a:rPr sz="1050" dirty="0">
                <a:latin typeface="Arial"/>
                <a:cs typeface="Arial"/>
              </a:rPr>
              <a:t>alla luce </a:t>
            </a:r>
            <a:r>
              <a:rPr sz="1050" spc="-5" dirty="0">
                <a:latin typeface="Arial"/>
                <a:cs typeface="Arial"/>
              </a:rPr>
              <a:t>delle proprie specificità </a:t>
            </a:r>
            <a:r>
              <a:rPr sz="1050" dirty="0">
                <a:latin typeface="Arial"/>
                <a:cs typeface="Arial"/>
              </a:rPr>
              <a:t>e </a:t>
            </a:r>
            <a:r>
              <a:rPr sz="1050" spc="-10" dirty="0">
                <a:latin typeface="Arial"/>
                <a:cs typeface="Arial"/>
              </a:rPr>
              <a:t>di </a:t>
            </a:r>
            <a:r>
              <a:rPr sz="1050" spc="-5" dirty="0">
                <a:latin typeface="Arial"/>
                <a:cs typeface="Arial"/>
              </a:rPr>
              <a:t>quelle del territorio </a:t>
            </a:r>
            <a:r>
              <a:rPr sz="1050" spc="-10" dirty="0">
                <a:latin typeface="Arial"/>
                <a:cs typeface="Arial"/>
              </a:rPr>
              <a:t>di </a:t>
            </a:r>
            <a:r>
              <a:rPr sz="1050" spc="-5" dirty="0">
                <a:latin typeface="Arial"/>
                <a:cs typeface="Arial"/>
              </a:rPr>
              <a:t>appartenenza. </a:t>
            </a:r>
            <a:r>
              <a:rPr sz="1050" dirty="0">
                <a:latin typeface="Arial"/>
                <a:cs typeface="Arial"/>
              </a:rPr>
              <a:t>Per questa </a:t>
            </a:r>
            <a:r>
              <a:rPr sz="1050" spc="-5" dirty="0">
                <a:latin typeface="Arial"/>
                <a:cs typeface="Arial"/>
              </a:rPr>
              <a:t>seconda edizione  del Festival </a:t>
            </a:r>
            <a:r>
              <a:rPr sz="1050" dirty="0">
                <a:latin typeface="Arial"/>
                <a:cs typeface="Arial"/>
              </a:rPr>
              <a:t>è </a:t>
            </a:r>
            <a:r>
              <a:rPr sz="1050" spc="-5" dirty="0">
                <a:latin typeface="Arial"/>
                <a:cs typeface="Arial"/>
              </a:rPr>
              <a:t>stato scelto </a:t>
            </a:r>
            <a:r>
              <a:rPr sz="1050" dirty="0">
                <a:latin typeface="Arial"/>
                <a:cs typeface="Arial"/>
              </a:rPr>
              <a:t>come </a:t>
            </a:r>
            <a:r>
              <a:rPr sz="1050" spc="-5" dirty="0">
                <a:latin typeface="Arial"/>
                <a:cs typeface="Arial"/>
              </a:rPr>
              <a:t>filo conduttore ideale di tutte </a:t>
            </a:r>
            <a:r>
              <a:rPr sz="1050" dirty="0">
                <a:latin typeface="Arial"/>
                <a:cs typeface="Arial"/>
              </a:rPr>
              <a:t>le </a:t>
            </a:r>
            <a:r>
              <a:rPr sz="1050" spc="-5" dirty="0">
                <a:latin typeface="Arial"/>
                <a:cs typeface="Arial"/>
              </a:rPr>
              <a:t>iniziative “L`alfabeto del Mondo”. </a:t>
            </a:r>
            <a:r>
              <a:rPr sz="1050" dirty="0">
                <a:latin typeface="Arial"/>
                <a:cs typeface="Arial"/>
              </a:rPr>
              <a:t>Trarre  </a:t>
            </a:r>
            <a:r>
              <a:rPr sz="1050" spc="-5" dirty="0">
                <a:latin typeface="Arial"/>
                <a:cs typeface="Arial"/>
              </a:rPr>
              <a:t>ispirazione </a:t>
            </a:r>
            <a:r>
              <a:rPr sz="1050" dirty="0">
                <a:latin typeface="Arial"/>
                <a:cs typeface="Arial"/>
              </a:rPr>
              <a:t>dalla natura, dall`opera </a:t>
            </a:r>
            <a:r>
              <a:rPr sz="1050" spc="-5" dirty="0">
                <a:latin typeface="Arial"/>
                <a:cs typeface="Arial"/>
              </a:rPr>
              <a:t>dell`uomo </a:t>
            </a:r>
            <a:r>
              <a:rPr sz="1050" dirty="0">
                <a:latin typeface="Arial"/>
                <a:cs typeface="Arial"/>
              </a:rPr>
              <a:t>e dalle proprie </a:t>
            </a:r>
            <a:r>
              <a:rPr sz="1050" spc="-5" dirty="0">
                <a:latin typeface="Arial"/>
                <a:cs typeface="Arial"/>
              </a:rPr>
              <a:t>emozioni, </a:t>
            </a:r>
            <a:r>
              <a:rPr sz="1050" dirty="0">
                <a:latin typeface="Arial"/>
                <a:cs typeface="Arial"/>
              </a:rPr>
              <a:t>imparare a </a:t>
            </a:r>
            <a:r>
              <a:rPr sz="1050" spc="-5" dirty="0">
                <a:latin typeface="Arial"/>
                <a:cs typeface="Arial"/>
              </a:rPr>
              <a:t>riconoscere </a:t>
            </a:r>
            <a:r>
              <a:rPr sz="1050" dirty="0">
                <a:latin typeface="Arial"/>
                <a:cs typeface="Arial"/>
              </a:rPr>
              <a:t>e a  leggere i </a:t>
            </a:r>
            <a:r>
              <a:rPr sz="1050" spc="-5" dirty="0">
                <a:latin typeface="Arial"/>
                <a:cs typeface="Arial"/>
              </a:rPr>
              <a:t>segni intorno </a:t>
            </a:r>
            <a:r>
              <a:rPr sz="1050" dirty="0">
                <a:latin typeface="Arial"/>
                <a:cs typeface="Arial"/>
              </a:rPr>
              <a:t>a noi, spostare il </a:t>
            </a:r>
            <a:r>
              <a:rPr sz="1050" spc="-5" dirty="0">
                <a:latin typeface="Arial"/>
                <a:cs typeface="Arial"/>
              </a:rPr>
              <a:t>punto </a:t>
            </a:r>
            <a:r>
              <a:rPr sz="1050" dirty="0">
                <a:latin typeface="Arial"/>
                <a:cs typeface="Arial"/>
              </a:rPr>
              <a:t>di osservazione e reinterpretare le </a:t>
            </a:r>
            <a:r>
              <a:rPr sz="1050" spc="-5" dirty="0">
                <a:latin typeface="Arial"/>
                <a:cs typeface="Arial"/>
              </a:rPr>
              <a:t>situazioni </a:t>
            </a:r>
            <a:r>
              <a:rPr sz="1050" dirty="0">
                <a:latin typeface="Arial"/>
                <a:cs typeface="Arial"/>
              </a:rPr>
              <a:t>e i </a:t>
            </a:r>
            <a:r>
              <a:rPr sz="1050" spc="-5" dirty="0">
                <a:latin typeface="Arial"/>
                <a:cs typeface="Arial"/>
              </a:rPr>
              <a:t>loro  significati,</a:t>
            </a:r>
            <a:r>
              <a:rPr sz="1050" spc="-65" dirty="0">
                <a:latin typeface="Arial"/>
                <a:cs typeface="Arial"/>
              </a:rPr>
              <a:t> </a:t>
            </a:r>
            <a:r>
              <a:rPr sz="1050" dirty="0">
                <a:latin typeface="Arial"/>
                <a:cs typeface="Arial"/>
              </a:rPr>
              <a:t>capire</a:t>
            </a:r>
            <a:r>
              <a:rPr sz="1050" spc="-75" dirty="0">
                <a:latin typeface="Arial"/>
                <a:cs typeface="Arial"/>
              </a:rPr>
              <a:t> </a:t>
            </a:r>
            <a:r>
              <a:rPr sz="1050" dirty="0">
                <a:latin typeface="Arial"/>
                <a:cs typeface="Arial"/>
              </a:rPr>
              <a:t>come</a:t>
            </a:r>
            <a:r>
              <a:rPr sz="1050" spc="-75" dirty="0">
                <a:latin typeface="Arial"/>
                <a:cs typeface="Arial"/>
              </a:rPr>
              <a:t> </a:t>
            </a:r>
            <a:r>
              <a:rPr sz="1050" dirty="0">
                <a:latin typeface="Arial"/>
                <a:cs typeface="Arial"/>
              </a:rPr>
              <a:t>nasce</a:t>
            </a:r>
            <a:r>
              <a:rPr sz="1050" spc="-60" dirty="0">
                <a:latin typeface="Arial"/>
                <a:cs typeface="Arial"/>
              </a:rPr>
              <a:t> </a:t>
            </a:r>
            <a:r>
              <a:rPr sz="1050" spc="-5" dirty="0">
                <a:latin typeface="Arial"/>
                <a:cs typeface="Arial"/>
              </a:rPr>
              <a:t>il</a:t>
            </a:r>
            <a:r>
              <a:rPr sz="1050" spc="-50" dirty="0">
                <a:latin typeface="Arial"/>
                <a:cs typeface="Arial"/>
              </a:rPr>
              <a:t> </a:t>
            </a:r>
            <a:r>
              <a:rPr sz="1050" dirty="0">
                <a:latin typeface="Arial"/>
                <a:cs typeface="Arial"/>
              </a:rPr>
              <a:t>racconto,</a:t>
            </a:r>
            <a:r>
              <a:rPr sz="1050" spc="-65" dirty="0">
                <a:latin typeface="Arial"/>
                <a:cs typeface="Arial"/>
              </a:rPr>
              <a:t> </a:t>
            </a:r>
            <a:r>
              <a:rPr sz="1050" spc="-5" dirty="0">
                <a:latin typeface="Arial"/>
                <a:cs typeface="Arial"/>
              </a:rPr>
              <a:t>come</a:t>
            </a:r>
            <a:r>
              <a:rPr sz="1050" spc="-60" dirty="0">
                <a:latin typeface="Arial"/>
                <a:cs typeface="Arial"/>
              </a:rPr>
              <a:t> </a:t>
            </a:r>
            <a:r>
              <a:rPr sz="1050" spc="-10" dirty="0">
                <a:latin typeface="Arial"/>
                <a:cs typeface="Arial"/>
              </a:rPr>
              <a:t>si</a:t>
            </a:r>
            <a:r>
              <a:rPr sz="1050" spc="-55" dirty="0">
                <a:latin typeface="Arial"/>
                <a:cs typeface="Arial"/>
              </a:rPr>
              <a:t> </a:t>
            </a:r>
            <a:r>
              <a:rPr sz="1050" dirty="0">
                <a:latin typeface="Arial"/>
                <a:cs typeface="Arial"/>
              </a:rPr>
              <a:t>forma</a:t>
            </a:r>
            <a:r>
              <a:rPr sz="1050" spc="-70" dirty="0">
                <a:latin typeface="Arial"/>
                <a:cs typeface="Arial"/>
              </a:rPr>
              <a:t> </a:t>
            </a:r>
            <a:r>
              <a:rPr sz="1050" dirty="0">
                <a:latin typeface="Arial"/>
                <a:cs typeface="Arial"/>
              </a:rPr>
              <a:t>e</a:t>
            </a:r>
            <a:r>
              <a:rPr sz="1050" spc="-60" dirty="0">
                <a:latin typeface="Arial"/>
                <a:cs typeface="Arial"/>
              </a:rPr>
              <a:t> </a:t>
            </a:r>
            <a:r>
              <a:rPr sz="1050" spc="-5" dirty="0">
                <a:latin typeface="Arial"/>
                <a:cs typeface="Arial"/>
              </a:rPr>
              <a:t>con</a:t>
            </a:r>
            <a:r>
              <a:rPr sz="1050" spc="-60" dirty="0">
                <a:latin typeface="Arial"/>
                <a:cs typeface="Arial"/>
              </a:rPr>
              <a:t> </a:t>
            </a:r>
            <a:r>
              <a:rPr sz="1050" spc="-5" dirty="0">
                <a:latin typeface="Arial"/>
                <a:cs typeface="Arial"/>
              </a:rPr>
              <a:t>quali</a:t>
            </a:r>
            <a:r>
              <a:rPr sz="1050" spc="-55" dirty="0">
                <a:latin typeface="Arial"/>
                <a:cs typeface="Arial"/>
              </a:rPr>
              <a:t> </a:t>
            </a:r>
            <a:r>
              <a:rPr sz="1050" spc="-5" dirty="0">
                <a:latin typeface="Arial"/>
                <a:cs typeface="Arial"/>
              </a:rPr>
              <a:t>linguaggi</a:t>
            </a:r>
            <a:r>
              <a:rPr sz="1050" spc="-50" dirty="0">
                <a:latin typeface="Arial"/>
                <a:cs typeface="Arial"/>
              </a:rPr>
              <a:t> </a:t>
            </a:r>
            <a:r>
              <a:rPr sz="1050" dirty="0">
                <a:latin typeface="Arial"/>
                <a:cs typeface="Arial"/>
              </a:rPr>
              <a:t>e</a:t>
            </a:r>
            <a:r>
              <a:rPr sz="1050" spc="-75" dirty="0">
                <a:latin typeface="Arial"/>
                <a:cs typeface="Arial"/>
              </a:rPr>
              <a:t> </a:t>
            </a:r>
            <a:r>
              <a:rPr sz="1050" dirty="0">
                <a:latin typeface="Arial"/>
                <a:cs typeface="Arial"/>
              </a:rPr>
              <a:t>strumenti</a:t>
            </a:r>
            <a:r>
              <a:rPr sz="1050" spc="-55" dirty="0">
                <a:latin typeface="Arial"/>
                <a:cs typeface="Arial"/>
              </a:rPr>
              <a:t> </a:t>
            </a:r>
            <a:r>
              <a:rPr sz="1050" spc="-10" dirty="0">
                <a:latin typeface="Arial"/>
                <a:cs typeface="Arial"/>
              </a:rPr>
              <a:t>si</a:t>
            </a:r>
            <a:r>
              <a:rPr sz="1050" spc="-55" dirty="0">
                <a:latin typeface="Arial"/>
                <a:cs typeface="Arial"/>
              </a:rPr>
              <a:t> </a:t>
            </a:r>
            <a:r>
              <a:rPr sz="1050" spc="-5" dirty="0">
                <a:latin typeface="Arial"/>
                <a:cs typeface="Arial"/>
              </a:rPr>
              <a:t>può</a:t>
            </a:r>
            <a:r>
              <a:rPr sz="1050" spc="-30" dirty="0">
                <a:latin typeface="Arial"/>
                <a:cs typeface="Arial"/>
              </a:rPr>
              <a:t> </a:t>
            </a:r>
            <a:r>
              <a:rPr sz="1050" spc="-5" dirty="0">
                <a:latin typeface="Arial"/>
                <a:cs typeface="Arial"/>
              </a:rPr>
              <a:t>declinare,  condividendo per generare </a:t>
            </a:r>
            <a:r>
              <a:rPr sz="1050" dirty="0">
                <a:latin typeface="Arial"/>
                <a:cs typeface="Arial"/>
              </a:rPr>
              <a:t>poi </a:t>
            </a:r>
            <a:r>
              <a:rPr sz="1050" spc="-5" dirty="0">
                <a:latin typeface="Arial"/>
                <a:cs typeface="Arial"/>
              </a:rPr>
              <a:t>altre infinite narrazioni, </a:t>
            </a:r>
            <a:r>
              <a:rPr sz="1050" dirty="0">
                <a:latin typeface="Arial"/>
                <a:cs typeface="Arial"/>
              </a:rPr>
              <a:t>ecco la </a:t>
            </a:r>
            <a:r>
              <a:rPr sz="1050" spc="-5" dirty="0">
                <a:latin typeface="Arial"/>
                <a:cs typeface="Arial"/>
              </a:rPr>
              <a:t>sfida </a:t>
            </a:r>
            <a:r>
              <a:rPr sz="1050" dirty="0">
                <a:latin typeface="Arial"/>
                <a:cs typeface="Arial"/>
              </a:rPr>
              <a:t>di</a:t>
            </a:r>
            <a:r>
              <a:rPr sz="1050" spc="10" dirty="0">
                <a:latin typeface="Arial"/>
                <a:cs typeface="Arial"/>
              </a:rPr>
              <a:t> </a:t>
            </a:r>
            <a:r>
              <a:rPr sz="1050" spc="-5" dirty="0">
                <a:latin typeface="Arial"/>
                <a:cs typeface="Arial"/>
              </a:rPr>
              <a:t>quest`anno.</a:t>
            </a:r>
            <a:endParaRPr sz="1050">
              <a:latin typeface="Arial"/>
              <a:cs typeface="Arial"/>
            </a:endParaRP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812803" y="4762724"/>
            <a:ext cx="3853044" cy="53352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706627" y="426211"/>
            <a:ext cx="6146165" cy="402082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12640">
              <a:lnSpc>
                <a:spcPts val="1839"/>
              </a:lnSpc>
            </a:pPr>
            <a:r>
              <a:rPr sz="1600" b="1" spc="-5" dirty="0">
                <a:latin typeface="Arial"/>
                <a:cs typeface="Arial"/>
              </a:rPr>
              <a:t>Cilentono</a:t>
            </a:r>
            <a:r>
              <a:rPr sz="1600" b="1" spc="-15" dirty="0">
                <a:latin typeface="Arial"/>
                <a:cs typeface="Arial"/>
              </a:rPr>
              <a:t>t</a:t>
            </a:r>
            <a:r>
              <a:rPr sz="1600" b="1" spc="-5" dirty="0">
                <a:latin typeface="Arial"/>
                <a:cs typeface="Arial"/>
              </a:rPr>
              <a:t>izi</a:t>
            </a:r>
            <a:r>
              <a:rPr sz="1600" b="1"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12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spcBef>
                <a:spcPts val="5"/>
              </a:spcBef>
            </a:pPr>
            <a:endParaRPr sz="2100">
              <a:latin typeface="Times New Roman"/>
              <a:cs typeface="Times New Roman"/>
            </a:endParaRPr>
          </a:p>
          <a:p>
            <a:pPr marL="12700" marR="5715" algn="just">
              <a:lnSpc>
                <a:spcPct val="116900"/>
              </a:lnSpc>
            </a:pPr>
            <a:r>
              <a:rPr sz="1200" spc="-5" dirty="0">
                <a:latin typeface="Calibri"/>
                <a:cs typeface="Calibri"/>
              </a:rPr>
              <a:t>Festival </a:t>
            </a:r>
            <a:r>
              <a:rPr sz="1200" dirty="0">
                <a:latin typeface="Calibri"/>
                <a:cs typeface="Calibri"/>
              </a:rPr>
              <a:t>è </a:t>
            </a:r>
            <a:r>
              <a:rPr sz="1200" spc="-5" dirty="0">
                <a:latin typeface="Calibri"/>
                <a:cs typeface="Calibri"/>
              </a:rPr>
              <a:t>quindi quella </a:t>
            </a:r>
            <a:r>
              <a:rPr sz="1200" dirty="0">
                <a:latin typeface="Calibri"/>
                <a:cs typeface="Calibri"/>
              </a:rPr>
              <a:t>di </a:t>
            </a:r>
            <a:r>
              <a:rPr sz="1200" spc="-5" dirty="0">
                <a:latin typeface="Calibri"/>
                <a:cs typeface="Calibri"/>
              </a:rPr>
              <a:t>creare </a:t>
            </a:r>
            <a:r>
              <a:rPr sz="1200" dirty="0">
                <a:latin typeface="Calibri"/>
                <a:cs typeface="Calibri"/>
              </a:rPr>
              <a:t>dei </a:t>
            </a:r>
            <a:r>
              <a:rPr sz="1200" spc="-5" dirty="0">
                <a:latin typeface="Calibri"/>
                <a:cs typeface="Calibri"/>
              </a:rPr>
              <a:t>percorsi </a:t>
            </a:r>
            <a:r>
              <a:rPr sz="1200" dirty="0">
                <a:latin typeface="Calibri"/>
                <a:cs typeface="Calibri"/>
              </a:rPr>
              <a:t>per </a:t>
            </a:r>
            <a:r>
              <a:rPr sz="1200" spc="-5" dirty="0">
                <a:latin typeface="Calibri"/>
                <a:cs typeface="Calibri"/>
              </a:rPr>
              <a:t>stimolare </a:t>
            </a:r>
            <a:r>
              <a:rPr sz="1200" dirty="0">
                <a:latin typeface="Calibri"/>
                <a:cs typeface="Calibri"/>
              </a:rPr>
              <a:t>un </a:t>
            </a:r>
            <a:r>
              <a:rPr sz="1200" spc="-5" dirty="0">
                <a:latin typeface="Calibri"/>
                <a:cs typeface="Calibri"/>
              </a:rPr>
              <a:t>approccio consapevole, </a:t>
            </a:r>
            <a:r>
              <a:rPr sz="1200" dirty="0">
                <a:latin typeface="Calibri"/>
                <a:cs typeface="Calibri"/>
              </a:rPr>
              <a:t>pur  </a:t>
            </a:r>
            <a:r>
              <a:rPr sz="1200" spc="-5" dirty="0">
                <a:latin typeface="Calibri"/>
                <a:cs typeface="Calibri"/>
              </a:rPr>
              <a:t>rispettando </a:t>
            </a:r>
            <a:r>
              <a:rPr sz="1200" dirty="0">
                <a:latin typeface="Calibri"/>
                <a:cs typeface="Calibri"/>
              </a:rPr>
              <a:t>la massima </a:t>
            </a:r>
            <a:r>
              <a:rPr sz="1200" spc="-5" dirty="0">
                <a:latin typeface="Calibri"/>
                <a:cs typeface="Calibri"/>
              </a:rPr>
              <a:t>libertà espressiva dei bambini </a:t>
            </a:r>
            <a:r>
              <a:rPr sz="1200" dirty="0">
                <a:latin typeface="Calibri"/>
                <a:cs typeface="Calibri"/>
              </a:rPr>
              <a:t>e </a:t>
            </a:r>
            <a:r>
              <a:rPr sz="1200" spc="-5" dirty="0">
                <a:latin typeface="Calibri"/>
                <a:cs typeface="Calibri"/>
              </a:rPr>
              <a:t>dei ragazzi. L’immagine identificativa </a:t>
            </a:r>
            <a:r>
              <a:rPr sz="1200" dirty="0">
                <a:latin typeface="Calibri"/>
                <a:cs typeface="Calibri"/>
              </a:rPr>
              <a:t>della  </a:t>
            </a:r>
            <a:r>
              <a:rPr sz="1200" spc="-5" dirty="0">
                <a:latin typeface="Calibri"/>
                <a:cs typeface="Calibri"/>
              </a:rPr>
              <a:t>seconda edizione </a:t>
            </a:r>
            <a:r>
              <a:rPr sz="1200" dirty="0">
                <a:latin typeface="Calibri"/>
                <a:cs typeface="Calibri"/>
              </a:rPr>
              <a:t>del </a:t>
            </a:r>
            <a:r>
              <a:rPr sz="1200" spc="-5" dirty="0">
                <a:latin typeface="Calibri"/>
                <a:cs typeface="Calibri"/>
              </a:rPr>
              <a:t>Festival porta </a:t>
            </a:r>
            <a:r>
              <a:rPr sz="1200" dirty="0">
                <a:latin typeface="Calibri"/>
                <a:cs typeface="Calibri"/>
              </a:rPr>
              <a:t>la firma </a:t>
            </a:r>
            <a:r>
              <a:rPr sz="1200" spc="-5" dirty="0">
                <a:latin typeface="Calibri"/>
                <a:cs typeface="Calibri"/>
              </a:rPr>
              <a:t>di Eva Montanari, illustratrice </a:t>
            </a:r>
            <a:r>
              <a:rPr sz="1200" dirty="0">
                <a:latin typeface="Calibri"/>
                <a:cs typeface="Calibri"/>
              </a:rPr>
              <a:t>e </a:t>
            </a:r>
            <a:r>
              <a:rPr sz="1200" spc="-5" dirty="0">
                <a:latin typeface="Calibri"/>
                <a:cs typeface="Calibri"/>
              </a:rPr>
              <a:t>artista </a:t>
            </a:r>
            <a:r>
              <a:rPr sz="1200" dirty="0">
                <a:latin typeface="Calibri"/>
                <a:cs typeface="Calibri"/>
              </a:rPr>
              <a:t>di </a:t>
            </a:r>
            <a:r>
              <a:rPr sz="1200" spc="-5" dirty="0">
                <a:latin typeface="Calibri"/>
                <a:cs typeface="Calibri"/>
              </a:rPr>
              <a:t>fama  internazionale.</a:t>
            </a:r>
            <a:endParaRPr sz="1200">
              <a:latin typeface="Calibri"/>
              <a:cs typeface="Calibri"/>
            </a:endParaRPr>
          </a:p>
          <a:p>
            <a:pPr marL="12700">
              <a:lnSpc>
                <a:spcPct val="100000"/>
              </a:lnSpc>
              <a:spcBef>
                <a:spcPts val="240"/>
              </a:spcBef>
            </a:pPr>
            <a:r>
              <a:rPr sz="1200" spc="-5" dirty="0">
                <a:latin typeface="Calibri"/>
                <a:cs typeface="Calibri"/>
              </a:rPr>
              <a:t>La </a:t>
            </a:r>
            <a:r>
              <a:rPr sz="1200" dirty="0">
                <a:latin typeface="Calibri"/>
                <a:cs typeface="Calibri"/>
              </a:rPr>
              <a:t>manifestazione – </a:t>
            </a:r>
            <a:r>
              <a:rPr sz="1200" spc="-5" dirty="0">
                <a:latin typeface="Calibri"/>
                <a:cs typeface="Calibri"/>
              </a:rPr>
              <a:t>che </a:t>
            </a:r>
            <a:r>
              <a:rPr sz="1200" dirty="0">
                <a:latin typeface="Calibri"/>
                <a:cs typeface="Calibri"/>
              </a:rPr>
              <a:t>ha il </a:t>
            </a:r>
            <a:r>
              <a:rPr sz="1200" spc="-5" dirty="0">
                <a:latin typeface="Calibri"/>
                <a:cs typeface="Calibri"/>
              </a:rPr>
              <a:t>Patrocinio dell’UNESCO </a:t>
            </a:r>
            <a:r>
              <a:rPr sz="1200" dirty="0">
                <a:latin typeface="Calibri"/>
                <a:cs typeface="Calibri"/>
              </a:rPr>
              <a:t>e del </a:t>
            </a:r>
            <a:r>
              <a:rPr sz="1200" spc="-5" dirty="0">
                <a:latin typeface="Calibri"/>
                <a:cs typeface="Calibri"/>
              </a:rPr>
              <a:t>Ministero </a:t>
            </a:r>
            <a:r>
              <a:rPr sz="1200" dirty="0">
                <a:latin typeface="Calibri"/>
                <a:cs typeface="Calibri"/>
              </a:rPr>
              <a:t>dei Beni e delle</a:t>
            </a:r>
            <a:r>
              <a:rPr sz="1200" spc="45" dirty="0">
                <a:latin typeface="Calibri"/>
                <a:cs typeface="Calibri"/>
              </a:rPr>
              <a:t> </a:t>
            </a:r>
            <a:r>
              <a:rPr sz="1200" spc="-5" dirty="0">
                <a:latin typeface="Calibri"/>
                <a:cs typeface="Calibri"/>
              </a:rPr>
              <a:t>Attività</a:t>
            </a:r>
            <a:endParaRPr sz="1200">
              <a:latin typeface="Calibri"/>
              <a:cs typeface="Calibri"/>
            </a:endParaRPr>
          </a:p>
          <a:p>
            <a:pPr marL="12700" marR="6985">
              <a:lnSpc>
                <a:spcPct val="116700"/>
              </a:lnSpc>
              <a:spcBef>
                <a:spcPts val="10"/>
              </a:spcBef>
            </a:pPr>
            <a:r>
              <a:rPr sz="1200" spc="-5" dirty="0">
                <a:latin typeface="Calibri"/>
                <a:cs typeface="Calibri"/>
              </a:rPr>
              <a:t>Culturali </a:t>
            </a:r>
            <a:r>
              <a:rPr sz="1200" dirty="0">
                <a:latin typeface="Calibri"/>
                <a:cs typeface="Calibri"/>
              </a:rPr>
              <a:t>e del </a:t>
            </a:r>
            <a:r>
              <a:rPr sz="1200" spc="-5" dirty="0">
                <a:latin typeface="Calibri"/>
                <a:cs typeface="Calibri"/>
              </a:rPr>
              <a:t>Turismo </a:t>
            </a:r>
            <a:r>
              <a:rPr sz="1200" dirty="0">
                <a:latin typeface="Calibri"/>
                <a:cs typeface="Calibri"/>
              </a:rPr>
              <a:t>– ha </a:t>
            </a:r>
            <a:r>
              <a:rPr sz="1200" spc="-5" dirty="0">
                <a:latin typeface="Calibri"/>
                <a:cs typeface="Calibri"/>
              </a:rPr>
              <a:t>ottenuto </a:t>
            </a:r>
            <a:r>
              <a:rPr sz="1200" dirty="0">
                <a:latin typeface="Calibri"/>
                <a:cs typeface="Calibri"/>
              </a:rPr>
              <a:t>nella </a:t>
            </a:r>
            <a:r>
              <a:rPr sz="1200" spc="-5" dirty="0">
                <a:latin typeface="Calibri"/>
                <a:cs typeface="Calibri"/>
              </a:rPr>
              <a:t>prima edizione </a:t>
            </a:r>
            <a:r>
              <a:rPr sz="1200" dirty="0">
                <a:latin typeface="Calibri"/>
                <a:cs typeface="Calibri"/>
              </a:rPr>
              <a:t>la </a:t>
            </a:r>
            <a:r>
              <a:rPr sz="1200" spc="-5" dirty="0">
                <a:latin typeface="Calibri"/>
                <a:cs typeface="Calibri"/>
              </a:rPr>
              <a:t>Medaglia </a:t>
            </a:r>
            <a:r>
              <a:rPr sz="1200" dirty="0">
                <a:latin typeface="Calibri"/>
                <a:cs typeface="Calibri"/>
              </a:rPr>
              <a:t>del </a:t>
            </a:r>
            <a:r>
              <a:rPr sz="1200" spc="-5" dirty="0">
                <a:latin typeface="Calibri"/>
                <a:cs typeface="Calibri"/>
              </a:rPr>
              <a:t>Presidente della  Repubblica.</a:t>
            </a:r>
            <a:endParaRPr sz="1200">
              <a:latin typeface="Calibri"/>
              <a:cs typeface="Calibri"/>
            </a:endParaRPr>
          </a:p>
          <a:p>
            <a:pPr marL="12700">
              <a:lnSpc>
                <a:spcPct val="100000"/>
              </a:lnSpc>
              <a:spcBef>
                <a:spcPts val="244"/>
              </a:spcBef>
            </a:pPr>
            <a:r>
              <a:rPr sz="1200" dirty="0">
                <a:latin typeface="Calibri"/>
                <a:cs typeface="Calibri"/>
              </a:rPr>
              <a:t>Anche</a:t>
            </a:r>
            <a:r>
              <a:rPr sz="1200" spc="95" dirty="0">
                <a:latin typeface="Calibri"/>
                <a:cs typeface="Calibri"/>
              </a:rPr>
              <a:t> </a:t>
            </a:r>
            <a:r>
              <a:rPr sz="1200" dirty="0">
                <a:latin typeface="Calibri"/>
                <a:cs typeface="Calibri"/>
              </a:rPr>
              <a:t>la</a:t>
            </a:r>
            <a:r>
              <a:rPr sz="1200" spc="90" dirty="0">
                <a:latin typeface="Calibri"/>
                <a:cs typeface="Calibri"/>
              </a:rPr>
              <a:t> </a:t>
            </a:r>
            <a:r>
              <a:rPr sz="1200" spc="-5" dirty="0">
                <a:latin typeface="Calibri"/>
                <a:cs typeface="Calibri"/>
              </a:rPr>
              <a:t>Bcc</a:t>
            </a:r>
            <a:r>
              <a:rPr sz="1200" spc="85" dirty="0">
                <a:latin typeface="Calibri"/>
                <a:cs typeface="Calibri"/>
              </a:rPr>
              <a:t> </a:t>
            </a:r>
            <a:r>
              <a:rPr sz="1200" dirty="0">
                <a:latin typeface="Calibri"/>
                <a:cs typeface="Calibri"/>
              </a:rPr>
              <a:t>dei</a:t>
            </a:r>
            <a:r>
              <a:rPr sz="1200" spc="95" dirty="0">
                <a:latin typeface="Calibri"/>
                <a:cs typeface="Calibri"/>
              </a:rPr>
              <a:t> </a:t>
            </a:r>
            <a:r>
              <a:rPr sz="1200" spc="-5" dirty="0">
                <a:latin typeface="Calibri"/>
                <a:cs typeface="Calibri"/>
              </a:rPr>
              <a:t>Comuni</a:t>
            </a:r>
            <a:r>
              <a:rPr sz="1200" spc="90" dirty="0">
                <a:latin typeface="Calibri"/>
                <a:cs typeface="Calibri"/>
              </a:rPr>
              <a:t> </a:t>
            </a:r>
            <a:r>
              <a:rPr sz="1200" spc="-5" dirty="0">
                <a:latin typeface="Calibri"/>
                <a:cs typeface="Calibri"/>
              </a:rPr>
              <a:t>Cilentani</a:t>
            </a:r>
            <a:r>
              <a:rPr sz="1200" spc="90" dirty="0">
                <a:latin typeface="Calibri"/>
                <a:cs typeface="Calibri"/>
              </a:rPr>
              <a:t> </a:t>
            </a:r>
            <a:r>
              <a:rPr sz="1200" dirty="0">
                <a:latin typeface="Calibri"/>
                <a:cs typeface="Calibri"/>
              </a:rPr>
              <a:t>ha</a:t>
            </a:r>
            <a:r>
              <a:rPr sz="1200" spc="90" dirty="0">
                <a:latin typeface="Calibri"/>
                <a:cs typeface="Calibri"/>
              </a:rPr>
              <a:t> </a:t>
            </a:r>
            <a:r>
              <a:rPr sz="1200" spc="-5" dirty="0">
                <a:latin typeface="Calibri"/>
                <a:cs typeface="Calibri"/>
              </a:rPr>
              <a:t>aderito</a:t>
            </a:r>
            <a:r>
              <a:rPr sz="1200" spc="90" dirty="0">
                <a:latin typeface="Calibri"/>
                <a:cs typeface="Calibri"/>
              </a:rPr>
              <a:t> </a:t>
            </a:r>
            <a:r>
              <a:rPr sz="1200" dirty="0">
                <a:latin typeface="Calibri"/>
                <a:cs typeface="Calibri"/>
              </a:rPr>
              <a:t>al</a:t>
            </a:r>
            <a:r>
              <a:rPr sz="1200" spc="90" dirty="0">
                <a:latin typeface="Calibri"/>
                <a:cs typeface="Calibri"/>
              </a:rPr>
              <a:t> </a:t>
            </a:r>
            <a:r>
              <a:rPr sz="1200" spc="-5" dirty="0">
                <a:latin typeface="Calibri"/>
                <a:cs typeface="Calibri"/>
              </a:rPr>
              <a:t>Festival</a:t>
            </a:r>
            <a:r>
              <a:rPr sz="1200" spc="90" dirty="0">
                <a:latin typeface="Calibri"/>
                <a:cs typeface="Calibri"/>
              </a:rPr>
              <a:t> </a:t>
            </a:r>
            <a:r>
              <a:rPr sz="1200" spc="-5" dirty="0">
                <a:latin typeface="Calibri"/>
                <a:cs typeface="Calibri"/>
              </a:rPr>
              <a:t>con</a:t>
            </a:r>
            <a:r>
              <a:rPr sz="1200" spc="95" dirty="0">
                <a:latin typeface="Calibri"/>
                <a:cs typeface="Calibri"/>
              </a:rPr>
              <a:t> </a:t>
            </a:r>
            <a:r>
              <a:rPr sz="1200" dirty="0">
                <a:latin typeface="Calibri"/>
                <a:cs typeface="Calibri"/>
              </a:rPr>
              <a:t>un</a:t>
            </a:r>
            <a:r>
              <a:rPr sz="1200" spc="95" dirty="0">
                <a:latin typeface="Calibri"/>
                <a:cs typeface="Calibri"/>
              </a:rPr>
              <a:t> </a:t>
            </a:r>
            <a:r>
              <a:rPr sz="1200" spc="-5" dirty="0">
                <a:latin typeface="Calibri"/>
                <a:cs typeface="Calibri"/>
              </a:rPr>
              <a:t>programma</a:t>
            </a:r>
            <a:r>
              <a:rPr sz="1200" spc="95" dirty="0">
                <a:latin typeface="Calibri"/>
                <a:cs typeface="Calibri"/>
              </a:rPr>
              <a:t> </a:t>
            </a:r>
            <a:r>
              <a:rPr sz="1200" dirty="0">
                <a:latin typeface="Calibri"/>
                <a:cs typeface="Calibri"/>
              </a:rPr>
              <a:t>di</a:t>
            </a:r>
            <a:r>
              <a:rPr sz="1200" spc="90" dirty="0">
                <a:latin typeface="Calibri"/>
                <a:cs typeface="Calibri"/>
              </a:rPr>
              <a:t> </a:t>
            </a:r>
            <a:r>
              <a:rPr sz="1200" spc="-5" dirty="0">
                <a:latin typeface="Calibri"/>
                <a:cs typeface="Calibri"/>
              </a:rPr>
              <a:t>Eventi,</a:t>
            </a:r>
            <a:r>
              <a:rPr sz="1200" spc="90" dirty="0">
                <a:latin typeface="Calibri"/>
                <a:cs typeface="Calibri"/>
              </a:rPr>
              <a:t> </a:t>
            </a:r>
            <a:r>
              <a:rPr sz="1200" spc="-5" dirty="0">
                <a:latin typeface="Calibri"/>
                <a:cs typeface="Calibri"/>
              </a:rPr>
              <a:t>organizzati</a:t>
            </a:r>
            <a:endParaRPr sz="1200">
              <a:latin typeface="Calibri"/>
              <a:cs typeface="Calibri"/>
            </a:endParaRPr>
          </a:p>
          <a:p>
            <a:pPr marL="12700" marR="8255" algn="just">
              <a:lnSpc>
                <a:spcPct val="116700"/>
              </a:lnSpc>
              <a:spcBef>
                <a:spcPts val="10"/>
              </a:spcBef>
            </a:pPr>
            <a:r>
              <a:rPr sz="1200" spc="-5" dirty="0">
                <a:latin typeface="Calibri"/>
                <a:cs typeface="Calibri"/>
              </a:rPr>
              <a:t>insieme </a:t>
            </a:r>
            <a:r>
              <a:rPr sz="1200" spc="-10" dirty="0">
                <a:latin typeface="Calibri"/>
                <a:cs typeface="Calibri"/>
              </a:rPr>
              <a:t>ai </a:t>
            </a:r>
            <a:r>
              <a:rPr sz="1200" spc="-5" dirty="0">
                <a:latin typeface="Calibri"/>
                <a:cs typeface="Calibri"/>
              </a:rPr>
              <a:t>forum </a:t>
            </a:r>
            <a:r>
              <a:rPr sz="1200" dirty="0">
                <a:latin typeface="Calibri"/>
                <a:cs typeface="Calibri"/>
              </a:rPr>
              <a:t>dei </a:t>
            </a:r>
            <a:r>
              <a:rPr sz="1200" spc="-5" dirty="0">
                <a:latin typeface="Calibri"/>
                <a:cs typeface="Calibri"/>
              </a:rPr>
              <a:t>giovani </a:t>
            </a:r>
            <a:r>
              <a:rPr sz="1200" dirty="0">
                <a:latin typeface="Calibri"/>
                <a:cs typeface="Calibri"/>
              </a:rPr>
              <a:t>locali e </a:t>
            </a:r>
            <a:r>
              <a:rPr sz="1200" spc="-5" dirty="0">
                <a:latin typeface="Calibri"/>
                <a:cs typeface="Calibri"/>
              </a:rPr>
              <a:t>che </a:t>
            </a:r>
            <a:r>
              <a:rPr sz="1200" dirty="0">
                <a:latin typeface="Calibri"/>
                <a:cs typeface="Calibri"/>
              </a:rPr>
              <a:t>avrà </a:t>
            </a:r>
            <a:r>
              <a:rPr sz="1200" spc="-5" dirty="0">
                <a:latin typeface="Calibri"/>
                <a:cs typeface="Calibri"/>
              </a:rPr>
              <a:t>luogo </a:t>
            </a:r>
            <a:r>
              <a:rPr sz="1200" dirty="0">
                <a:latin typeface="Calibri"/>
                <a:cs typeface="Calibri"/>
              </a:rPr>
              <a:t>dal 16 al </a:t>
            </a:r>
            <a:r>
              <a:rPr sz="1200" spc="-5" dirty="0">
                <a:latin typeface="Calibri"/>
                <a:cs typeface="Calibri"/>
              </a:rPr>
              <a:t>20 marzo </a:t>
            </a:r>
            <a:r>
              <a:rPr sz="1200" dirty="0">
                <a:latin typeface="Calibri"/>
                <a:cs typeface="Calibri"/>
              </a:rPr>
              <a:t>2015 </a:t>
            </a:r>
            <a:r>
              <a:rPr sz="1200" spc="-5" dirty="0">
                <a:latin typeface="Calibri"/>
                <a:cs typeface="Calibri"/>
              </a:rPr>
              <a:t>nelle città </a:t>
            </a:r>
            <a:r>
              <a:rPr sz="1200" dirty="0">
                <a:latin typeface="Calibri"/>
                <a:cs typeface="Calibri"/>
              </a:rPr>
              <a:t>di </a:t>
            </a:r>
            <a:r>
              <a:rPr sz="1200" spc="-5" dirty="0">
                <a:latin typeface="Calibri"/>
                <a:cs typeface="Calibri"/>
              </a:rPr>
              <a:t>Vallo  </a:t>
            </a:r>
            <a:r>
              <a:rPr sz="1200" dirty="0">
                <a:latin typeface="Calibri"/>
                <a:cs typeface="Calibri"/>
              </a:rPr>
              <a:t>della </a:t>
            </a:r>
            <a:r>
              <a:rPr sz="1200" spc="-5" dirty="0">
                <a:latin typeface="Calibri"/>
                <a:cs typeface="Calibri"/>
              </a:rPr>
              <a:t>Lucania, Castellabate, Agropoli </a:t>
            </a:r>
            <a:r>
              <a:rPr sz="1200" dirty="0">
                <a:latin typeface="Calibri"/>
                <a:cs typeface="Calibri"/>
              </a:rPr>
              <a:t>e </a:t>
            </a:r>
            <a:r>
              <a:rPr sz="1200" spc="-5" dirty="0">
                <a:latin typeface="Calibri"/>
                <a:cs typeface="Calibri"/>
              </a:rPr>
              <a:t>Calabritto. Si ringraziano </a:t>
            </a:r>
            <a:r>
              <a:rPr sz="1200" dirty="0">
                <a:latin typeface="Calibri"/>
                <a:cs typeface="Calibri"/>
              </a:rPr>
              <a:t>i </a:t>
            </a:r>
            <a:r>
              <a:rPr sz="1200" spc="-5" dirty="0">
                <a:latin typeface="Calibri"/>
                <a:cs typeface="Calibri"/>
              </a:rPr>
              <a:t>comuni che hanno patrocinato </a:t>
            </a:r>
            <a:r>
              <a:rPr sz="1200" spc="-10" dirty="0">
                <a:latin typeface="Calibri"/>
                <a:cs typeface="Calibri"/>
              </a:rPr>
              <a:t>le  </a:t>
            </a:r>
            <a:r>
              <a:rPr sz="1200" spc="-5" dirty="0">
                <a:latin typeface="Calibri"/>
                <a:cs typeface="Calibri"/>
              </a:rPr>
              <a:t>iniziative.</a:t>
            </a:r>
            <a:endParaRPr sz="1200">
              <a:latin typeface="Calibri"/>
              <a:cs typeface="Calibri"/>
            </a:endParaRP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45046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a:t>
            </a:r>
            <a:r>
              <a:rPr sz="1600" b="1" spc="5" dirty="0">
                <a:latin typeface="Arial"/>
                <a:cs typeface="Arial"/>
              </a:rPr>
              <a:t>c</a:t>
            </a:r>
            <a:r>
              <a:rPr sz="1600" b="1" spc="-5" dirty="0">
                <a:latin typeface="Arial"/>
                <a:cs typeface="Arial"/>
              </a:rPr>
              <a:t>omu</a:t>
            </a:r>
            <a:r>
              <a:rPr sz="1600" b="1" spc="-15" dirty="0">
                <a:latin typeface="Arial"/>
                <a:cs typeface="Arial"/>
              </a:rPr>
              <a:t>n</a:t>
            </a:r>
            <a:r>
              <a:rPr sz="1600" b="1" spc="-5" dirty="0">
                <a:latin typeface="Arial"/>
                <a:cs typeface="Arial"/>
              </a:rPr>
              <a:t>e</a:t>
            </a:r>
            <a:r>
              <a:rPr sz="1600" b="1" spc="5" dirty="0">
                <a:latin typeface="Arial"/>
                <a:cs typeface="Arial"/>
              </a:rPr>
              <a:t>.</a:t>
            </a:r>
            <a:r>
              <a:rPr sz="1600" b="1" spc="-5" dirty="0">
                <a:latin typeface="Arial"/>
                <a:cs typeface="Arial"/>
              </a:rPr>
              <a:t>sondrio.it  12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171700" y="1971674"/>
            <a:ext cx="3028950" cy="5619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65480" y="2781299"/>
            <a:ext cx="6120130" cy="280225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5728842"/>
            <a:ext cx="6057900" cy="4238625"/>
          </a:xfrm>
          <a:prstGeom prst="rect">
            <a:avLst/>
          </a:prstGeom>
        </p:spPr>
        <p:txBody>
          <a:bodyPr vert="horz" wrap="square" lIns="0" tIns="20955" rIns="0" bIns="0" rtlCol="0">
            <a:spAutoFit/>
          </a:bodyPr>
          <a:lstStyle/>
          <a:p>
            <a:pPr marL="12700" marR="182880">
              <a:lnSpc>
                <a:spcPct val="95500"/>
              </a:lnSpc>
              <a:spcBef>
                <a:spcPts val="165"/>
              </a:spcBef>
            </a:pPr>
            <a:r>
              <a:rPr sz="1200" spc="-5" dirty="0">
                <a:latin typeface="Times New Roman"/>
                <a:cs typeface="Times New Roman"/>
              </a:rPr>
              <a:t>Dopo </a:t>
            </a:r>
            <a:r>
              <a:rPr sz="1200" dirty="0">
                <a:latin typeface="Times New Roman"/>
                <a:cs typeface="Times New Roman"/>
              </a:rPr>
              <a:t>il </a:t>
            </a:r>
            <a:r>
              <a:rPr sz="1200" spc="-5" dirty="0">
                <a:latin typeface="Times New Roman"/>
                <a:cs typeface="Times New Roman"/>
              </a:rPr>
              <a:t>successo </a:t>
            </a:r>
            <a:r>
              <a:rPr sz="1200" dirty="0">
                <a:latin typeface="Times New Roman"/>
                <a:cs typeface="Times New Roman"/>
              </a:rPr>
              <a:t>del 2014 </a:t>
            </a:r>
            <a:r>
              <a:rPr sz="1200" spc="-5" dirty="0">
                <a:latin typeface="Times New Roman"/>
                <a:cs typeface="Times New Roman"/>
              </a:rPr>
              <a:t>anche </a:t>
            </a:r>
            <a:r>
              <a:rPr sz="1200" dirty="0">
                <a:latin typeface="Times New Roman"/>
                <a:cs typeface="Times New Roman"/>
              </a:rPr>
              <a:t>quest'anno il Credito Valtellinese ha in </a:t>
            </a:r>
            <a:r>
              <a:rPr sz="1200" spc="-5" dirty="0">
                <a:latin typeface="Times New Roman"/>
                <a:cs typeface="Times New Roman"/>
              </a:rPr>
              <a:t>programma l'iniziativa,  coordinata dall'ABI sul territorio nazionale, del Festival </a:t>
            </a:r>
            <a:r>
              <a:rPr sz="1200" dirty="0">
                <a:latin typeface="Times New Roman"/>
                <a:cs typeface="Times New Roman"/>
              </a:rPr>
              <a:t>della Cultura </a:t>
            </a:r>
            <a:r>
              <a:rPr sz="1200" spc="-5" dirty="0">
                <a:latin typeface="Times New Roman"/>
                <a:cs typeface="Times New Roman"/>
              </a:rPr>
              <a:t>Creativa dedicato </a:t>
            </a:r>
            <a:r>
              <a:rPr sz="1200" dirty="0">
                <a:latin typeface="Times New Roman"/>
                <a:cs typeface="Times New Roman"/>
              </a:rPr>
              <a:t>ai più  </a:t>
            </a:r>
            <a:r>
              <a:rPr sz="1200" spc="-5" dirty="0">
                <a:latin typeface="Times New Roman"/>
                <a:cs typeface="Times New Roman"/>
              </a:rPr>
              <a:t>giovani.</a:t>
            </a:r>
            <a:endParaRPr sz="1200">
              <a:latin typeface="Times New Roman"/>
              <a:cs typeface="Times New Roman"/>
            </a:endParaRPr>
          </a:p>
          <a:p>
            <a:pPr>
              <a:lnSpc>
                <a:spcPct val="100000"/>
              </a:lnSpc>
              <a:spcBef>
                <a:spcPts val="35"/>
              </a:spcBef>
            </a:pPr>
            <a:endParaRPr sz="1200">
              <a:latin typeface="Times New Roman"/>
              <a:cs typeface="Times New Roman"/>
            </a:endParaRPr>
          </a:p>
          <a:p>
            <a:pPr marL="12700" marR="5080" indent="39370">
              <a:lnSpc>
                <a:spcPts val="1380"/>
              </a:lnSpc>
            </a:pPr>
            <a:r>
              <a:rPr sz="1200" spc="-15" dirty="0">
                <a:latin typeface="Times New Roman"/>
                <a:cs typeface="Times New Roman"/>
              </a:rPr>
              <a:t>Il </a:t>
            </a:r>
            <a:r>
              <a:rPr sz="1200" dirty="0">
                <a:latin typeface="Times New Roman"/>
                <a:cs typeface="Times New Roman"/>
              </a:rPr>
              <a:t>tema dell'edizione 2015 è </a:t>
            </a:r>
            <a:r>
              <a:rPr sz="1200" spc="-5" dirty="0">
                <a:latin typeface="Times New Roman"/>
                <a:cs typeface="Times New Roman"/>
              </a:rPr>
              <a:t>"L'Alfabeto </a:t>
            </a:r>
            <a:r>
              <a:rPr sz="1200" dirty="0">
                <a:latin typeface="Times New Roman"/>
                <a:cs typeface="Times New Roman"/>
              </a:rPr>
              <a:t>del Mondo - </a:t>
            </a:r>
            <a:r>
              <a:rPr sz="1200" spc="-5" dirty="0">
                <a:latin typeface="Times New Roman"/>
                <a:cs typeface="Times New Roman"/>
              </a:rPr>
              <a:t>Leggiamo </a:t>
            </a:r>
            <a:r>
              <a:rPr sz="1200" dirty="0">
                <a:latin typeface="Times New Roman"/>
                <a:cs typeface="Times New Roman"/>
              </a:rPr>
              <a:t>i </a:t>
            </a:r>
            <a:r>
              <a:rPr sz="1200" spc="-5" dirty="0">
                <a:latin typeface="Times New Roman"/>
                <a:cs typeface="Times New Roman"/>
              </a:rPr>
              <a:t>segni </a:t>
            </a:r>
            <a:r>
              <a:rPr sz="1200" dirty="0">
                <a:latin typeface="Times New Roman"/>
                <a:cs typeface="Times New Roman"/>
              </a:rPr>
              <a:t>intorno a noi e  </a:t>
            </a:r>
            <a:r>
              <a:rPr sz="1200" spc="-5" dirty="0">
                <a:latin typeface="Times New Roman"/>
                <a:cs typeface="Times New Roman"/>
              </a:rPr>
              <a:t>raccontiamo" </a:t>
            </a:r>
            <a:r>
              <a:rPr sz="1200" dirty="0">
                <a:latin typeface="Times New Roman"/>
                <a:cs typeface="Times New Roman"/>
              </a:rPr>
              <a:t>e </a:t>
            </a:r>
            <a:r>
              <a:rPr sz="1200" spc="5" dirty="0">
                <a:latin typeface="Times New Roman"/>
                <a:cs typeface="Times New Roman"/>
              </a:rPr>
              <a:t>la </a:t>
            </a:r>
            <a:r>
              <a:rPr sz="1200" dirty="0">
                <a:latin typeface="Times New Roman"/>
                <a:cs typeface="Times New Roman"/>
              </a:rPr>
              <a:t>proposta, </a:t>
            </a:r>
            <a:r>
              <a:rPr sz="1200" spc="-5" dirty="0">
                <a:latin typeface="Times New Roman"/>
                <a:cs typeface="Times New Roman"/>
              </a:rPr>
              <a:t>realizzata </a:t>
            </a:r>
            <a:r>
              <a:rPr sz="1200" dirty="0">
                <a:latin typeface="Times New Roman"/>
                <a:cs typeface="Times New Roman"/>
              </a:rPr>
              <a:t>in </a:t>
            </a:r>
            <a:r>
              <a:rPr sz="1200" spc="-5" dirty="0">
                <a:latin typeface="Times New Roman"/>
                <a:cs typeface="Times New Roman"/>
              </a:rPr>
              <a:t>collaborazione con </a:t>
            </a:r>
            <a:r>
              <a:rPr sz="1200" dirty="0">
                <a:latin typeface="Times New Roman"/>
                <a:cs typeface="Times New Roman"/>
              </a:rPr>
              <a:t>i Servizi </a:t>
            </a:r>
            <a:r>
              <a:rPr sz="1200" spc="-5" dirty="0">
                <a:latin typeface="Times New Roman"/>
                <a:cs typeface="Times New Roman"/>
              </a:rPr>
              <a:t>didattici del MVSA </a:t>
            </a:r>
            <a:r>
              <a:rPr sz="1200" dirty="0">
                <a:latin typeface="Times New Roman"/>
                <a:cs typeface="Times New Roman"/>
              </a:rPr>
              <a:t>- </a:t>
            </a:r>
            <a:r>
              <a:rPr sz="1200" spc="-5" dirty="0">
                <a:latin typeface="Times New Roman"/>
                <a:cs typeface="Times New Roman"/>
              </a:rPr>
              <a:t>Museo  Valtellinese </a:t>
            </a:r>
            <a:r>
              <a:rPr sz="1200" dirty="0">
                <a:latin typeface="Times New Roman"/>
                <a:cs typeface="Times New Roman"/>
              </a:rPr>
              <a:t>di Storia e Arte di Sondrio, </a:t>
            </a:r>
            <a:r>
              <a:rPr sz="1200" spc="-5" dirty="0">
                <a:latin typeface="Times New Roman"/>
                <a:cs typeface="Times New Roman"/>
              </a:rPr>
              <a:t>prevede </a:t>
            </a:r>
            <a:r>
              <a:rPr sz="1200" dirty="0">
                <a:latin typeface="Times New Roman"/>
                <a:cs typeface="Times New Roman"/>
              </a:rPr>
              <a:t>dal 16 al 20 </a:t>
            </a:r>
            <a:r>
              <a:rPr sz="1200" spc="-5" dirty="0">
                <a:latin typeface="Times New Roman"/>
                <a:cs typeface="Times New Roman"/>
              </a:rPr>
              <a:t>marzo, </a:t>
            </a:r>
            <a:r>
              <a:rPr sz="1200" dirty="0">
                <a:latin typeface="Times New Roman"/>
                <a:cs typeface="Times New Roman"/>
              </a:rPr>
              <a:t>la visita </a:t>
            </a:r>
            <a:r>
              <a:rPr sz="1200" spc="-5" dirty="0">
                <a:latin typeface="Times New Roman"/>
                <a:cs typeface="Times New Roman"/>
              </a:rPr>
              <a:t>guidata per </a:t>
            </a:r>
            <a:r>
              <a:rPr sz="1200" dirty="0">
                <a:latin typeface="Times New Roman"/>
                <a:cs typeface="Times New Roman"/>
              </a:rPr>
              <a:t>le </a:t>
            </a:r>
            <a:r>
              <a:rPr sz="1200" spc="-5" dirty="0">
                <a:latin typeface="Times New Roman"/>
                <a:cs typeface="Times New Roman"/>
              </a:rPr>
              <a:t>scuola  secondarie (di </a:t>
            </a:r>
            <a:r>
              <a:rPr sz="1200" dirty="0">
                <a:latin typeface="Times New Roman"/>
                <a:cs typeface="Times New Roman"/>
              </a:rPr>
              <a:t>I </a:t>
            </a:r>
            <a:r>
              <a:rPr sz="1200" spc="-5" dirty="0">
                <a:latin typeface="Times New Roman"/>
                <a:cs typeface="Times New Roman"/>
              </a:rPr>
              <a:t>grado) </a:t>
            </a:r>
            <a:r>
              <a:rPr sz="1200" dirty="0">
                <a:latin typeface="Times New Roman"/>
                <a:cs typeface="Times New Roman"/>
              </a:rPr>
              <a:t>e il </a:t>
            </a:r>
            <a:r>
              <a:rPr sz="1200" spc="-5" dirty="0">
                <a:latin typeface="Times New Roman"/>
                <a:cs typeface="Times New Roman"/>
              </a:rPr>
              <a:t>laboratorio per </a:t>
            </a:r>
            <a:r>
              <a:rPr sz="1200" dirty="0">
                <a:latin typeface="Times New Roman"/>
                <a:cs typeface="Times New Roman"/>
              </a:rPr>
              <a:t>le scuola </a:t>
            </a:r>
            <a:r>
              <a:rPr sz="1200" spc="-5" dirty="0">
                <a:latin typeface="Times New Roman"/>
                <a:cs typeface="Times New Roman"/>
              </a:rPr>
              <a:t>primaria </a:t>
            </a:r>
            <a:r>
              <a:rPr sz="1200" dirty="0">
                <a:latin typeface="Times New Roman"/>
                <a:cs typeface="Times New Roman"/>
              </a:rPr>
              <a:t>e </a:t>
            </a:r>
            <a:r>
              <a:rPr sz="1200" spc="-5" dirty="0">
                <a:latin typeface="Times New Roman"/>
                <a:cs typeface="Times New Roman"/>
              </a:rPr>
              <a:t>secondarie </a:t>
            </a:r>
            <a:r>
              <a:rPr sz="1200" dirty="0">
                <a:latin typeface="Times New Roman"/>
                <a:cs typeface="Times New Roman"/>
              </a:rPr>
              <a:t>(di I </a:t>
            </a:r>
            <a:r>
              <a:rPr sz="1200" spc="-5" dirty="0">
                <a:latin typeface="Times New Roman"/>
                <a:cs typeface="Times New Roman"/>
              </a:rPr>
              <a:t>grado) "Fantasia </a:t>
            </a:r>
            <a:r>
              <a:rPr sz="1200" dirty="0">
                <a:latin typeface="Times New Roman"/>
                <a:cs typeface="Times New Roman"/>
              </a:rPr>
              <a:t>di  carta"• , </a:t>
            </a:r>
            <a:r>
              <a:rPr sz="1200" spc="-5" dirty="0">
                <a:latin typeface="Times New Roman"/>
                <a:cs typeface="Times New Roman"/>
              </a:rPr>
              <a:t>nell'ambito </a:t>
            </a:r>
            <a:r>
              <a:rPr sz="1200" dirty="0">
                <a:latin typeface="Times New Roman"/>
                <a:cs typeface="Times New Roman"/>
              </a:rPr>
              <a:t>della mostra </a:t>
            </a:r>
            <a:r>
              <a:rPr sz="1200" spc="-5" dirty="0">
                <a:latin typeface="Times New Roman"/>
                <a:cs typeface="Times New Roman"/>
              </a:rPr>
              <a:t>"ALDO </a:t>
            </a:r>
            <a:r>
              <a:rPr sz="1200" dirty="0">
                <a:latin typeface="Times New Roman"/>
                <a:cs typeface="Times New Roman"/>
              </a:rPr>
              <a:t>BUZZI &amp; SAUL </a:t>
            </a:r>
            <a:r>
              <a:rPr sz="1200" spc="-5" dirty="0">
                <a:latin typeface="Times New Roman"/>
                <a:cs typeface="Times New Roman"/>
              </a:rPr>
              <a:t>STEINBERG </a:t>
            </a:r>
            <a:r>
              <a:rPr sz="1200" dirty="0">
                <a:latin typeface="Times New Roman"/>
                <a:cs typeface="Times New Roman"/>
              </a:rPr>
              <a:t>- </a:t>
            </a:r>
            <a:r>
              <a:rPr sz="1200" spc="-5" dirty="0">
                <a:latin typeface="Times New Roman"/>
                <a:cs typeface="Times New Roman"/>
              </a:rPr>
              <a:t>Un'amicizia </a:t>
            </a:r>
            <a:r>
              <a:rPr sz="1200" dirty="0">
                <a:latin typeface="Times New Roman"/>
                <a:cs typeface="Times New Roman"/>
              </a:rPr>
              <a:t>tra  </a:t>
            </a:r>
            <a:r>
              <a:rPr sz="1200" spc="-5" dirty="0">
                <a:latin typeface="Times New Roman"/>
                <a:cs typeface="Times New Roman"/>
              </a:rPr>
              <a:t>letteratura, arte </a:t>
            </a:r>
            <a:r>
              <a:rPr sz="1200" dirty="0">
                <a:latin typeface="Times New Roman"/>
                <a:cs typeface="Times New Roman"/>
              </a:rPr>
              <a:t>e cibo"• in allestimento </a:t>
            </a:r>
            <a:r>
              <a:rPr sz="1200" spc="-5" dirty="0">
                <a:latin typeface="Times New Roman"/>
                <a:cs typeface="Times New Roman"/>
              </a:rPr>
              <a:t>presso </a:t>
            </a:r>
            <a:r>
              <a:rPr sz="1200" dirty="0">
                <a:latin typeface="Times New Roman"/>
                <a:cs typeface="Times New Roman"/>
              </a:rPr>
              <a:t>la </a:t>
            </a:r>
            <a:r>
              <a:rPr sz="1200" spc="-5" dirty="0">
                <a:latin typeface="Times New Roman"/>
                <a:cs typeface="Times New Roman"/>
              </a:rPr>
              <a:t>Galleria Credito Valtellinese </a:t>
            </a:r>
            <a:r>
              <a:rPr sz="1200" dirty="0">
                <a:latin typeface="Times New Roman"/>
                <a:cs typeface="Times New Roman"/>
              </a:rPr>
              <a:t>di Palazzo </a:t>
            </a:r>
            <a:r>
              <a:rPr sz="1200" spc="-5" dirty="0">
                <a:latin typeface="Times New Roman"/>
                <a:cs typeface="Times New Roman"/>
              </a:rPr>
              <a:t>Sertoli </a:t>
            </a:r>
            <a:r>
              <a:rPr sz="1200" dirty="0">
                <a:latin typeface="Times New Roman"/>
                <a:cs typeface="Times New Roman"/>
              </a:rPr>
              <a:t>e  le </a:t>
            </a:r>
            <a:r>
              <a:rPr sz="1200" spc="-5" dirty="0">
                <a:latin typeface="Times New Roman"/>
                <a:cs typeface="Times New Roman"/>
              </a:rPr>
              <a:t>sale del</a:t>
            </a:r>
            <a:r>
              <a:rPr sz="1200" dirty="0">
                <a:latin typeface="Times New Roman"/>
                <a:cs typeface="Times New Roman"/>
              </a:rPr>
              <a:t> </a:t>
            </a:r>
            <a:r>
              <a:rPr sz="1200" spc="-5" dirty="0">
                <a:latin typeface="Times New Roman"/>
                <a:cs typeface="Times New Roman"/>
              </a:rPr>
              <a:t>MVSA.</a:t>
            </a:r>
            <a:endParaRPr sz="1200">
              <a:latin typeface="Times New Roman"/>
              <a:cs typeface="Times New Roman"/>
            </a:endParaRPr>
          </a:p>
          <a:p>
            <a:pPr>
              <a:lnSpc>
                <a:spcPct val="100000"/>
              </a:lnSpc>
            </a:pPr>
            <a:endParaRPr sz="1200">
              <a:latin typeface="Times New Roman"/>
              <a:cs typeface="Times New Roman"/>
            </a:endParaRPr>
          </a:p>
          <a:p>
            <a:pPr marL="12700" marR="48895">
              <a:lnSpc>
                <a:spcPts val="1380"/>
              </a:lnSpc>
            </a:pPr>
            <a:r>
              <a:rPr sz="1200" spc="-5" dirty="0">
                <a:latin typeface="Times New Roman"/>
                <a:cs typeface="Times New Roman"/>
              </a:rPr>
              <a:t>Organizzazione: Credito Valtellinese, </a:t>
            </a:r>
            <a:r>
              <a:rPr sz="1200" dirty="0">
                <a:latin typeface="Times New Roman"/>
                <a:cs typeface="Times New Roman"/>
              </a:rPr>
              <a:t>in collaborazione </a:t>
            </a:r>
            <a:r>
              <a:rPr sz="1200" spc="-5" dirty="0">
                <a:latin typeface="Times New Roman"/>
                <a:cs typeface="Times New Roman"/>
              </a:rPr>
              <a:t>con </a:t>
            </a:r>
            <a:r>
              <a:rPr sz="1200" dirty="0">
                <a:latin typeface="Times New Roman"/>
                <a:cs typeface="Times New Roman"/>
              </a:rPr>
              <a:t>Comune di </a:t>
            </a:r>
            <a:r>
              <a:rPr sz="1200" spc="-5" dirty="0">
                <a:latin typeface="Times New Roman"/>
                <a:cs typeface="Times New Roman"/>
              </a:rPr>
              <a:t>Sondrio </a:t>
            </a:r>
            <a:r>
              <a:rPr sz="1200" dirty="0">
                <a:latin typeface="Times New Roman"/>
                <a:cs typeface="Times New Roman"/>
              </a:rPr>
              <a:t>- </a:t>
            </a:r>
            <a:r>
              <a:rPr sz="1200" spc="-5" dirty="0">
                <a:latin typeface="Times New Roman"/>
                <a:cs typeface="Times New Roman"/>
              </a:rPr>
              <a:t>MVSA </a:t>
            </a:r>
            <a:r>
              <a:rPr sz="1200" dirty="0">
                <a:latin typeface="Times New Roman"/>
                <a:cs typeface="Times New Roman"/>
              </a:rPr>
              <a:t>- </a:t>
            </a:r>
            <a:r>
              <a:rPr sz="1200" spc="-5" dirty="0">
                <a:latin typeface="Times New Roman"/>
                <a:cs typeface="Times New Roman"/>
              </a:rPr>
              <a:t>Museo  Valtellinese </a:t>
            </a:r>
            <a:r>
              <a:rPr sz="1200" dirty="0">
                <a:latin typeface="Times New Roman"/>
                <a:cs typeface="Times New Roman"/>
              </a:rPr>
              <a:t>di Storia e</a:t>
            </a:r>
            <a:r>
              <a:rPr sz="1200" spc="-20" dirty="0">
                <a:latin typeface="Times New Roman"/>
                <a:cs typeface="Times New Roman"/>
              </a:rPr>
              <a:t> </a:t>
            </a:r>
            <a:r>
              <a:rPr sz="1200" dirty="0">
                <a:latin typeface="Times New Roman"/>
                <a:cs typeface="Times New Roman"/>
              </a:rPr>
              <a:t>Arte</a:t>
            </a:r>
            <a:endParaRPr sz="1200">
              <a:latin typeface="Times New Roman"/>
              <a:cs typeface="Times New Roman"/>
            </a:endParaRPr>
          </a:p>
          <a:p>
            <a:pPr marL="12700">
              <a:lnSpc>
                <a:spcPts val="1345"/>
              </a:lnSpc>
            </a:pPr>
            <a:r>
              <a:rPr sz="1200" spc="-5" dirty="0">
                <a:latin typeface="Times New Roman"/>
                <a:cs typeface="Times New Roman"/>
              </a:rPr>
              <a:t>Visite guidate </a:t>
            </a:r>
            <a:r>
              <a:rPr sz="1200" dirty="0">
                <a:latin typeface="Times New Roman"/>
                <a:cs typeface="Times New Roman"/>
              </a:rPr>
              <a:t>e laboratori a </a:t>
            </a:r>
            <a:r>
              <a:rPr sz="1200" spc="-5" dirty="0">
                <a:latin typeface="Times New Roman"/>
                <a:cs typeface="Times New Roman"/>
              </a:rPr>
              <a:t>cura </a:t>
            </a:r>
            <a:r>
              <a:rPr sz="1200" dirty="0">
                <a:latin typeface="Times New Roman"/>
                <a:cs typeface="Times New Roman"/>
              </a:rPr>
              <a:t>della </a:t>
            </a:r>
            <a:r>
              <a:rPr sz="1200" spc="-5" dirty="0">
                <a:latin typeface="Times New Roman"/>
                <a:cs typeface="Times New Roman"/>
              </a:rPr>
              <a:t>Cooperativa </a:t>
            </a:r>
            <a:r>
              <a:rPr sz="1200" dirty="0">
                <a:latin typeface="Times New Roman"/>
                <a:cs typeface="Times New Roman"/>
              </a:rPr>
              <a:t>Macchine</a:t>
            </a:r>
            <a:r>
              <a:rPr sz="1200" spc="5" dirty="0">
                <a:latin typeface="Times New Roman"/>
                <a:cs typeface="Times New Roman"/>
              </a:rPr>
              <a:t> </a:t>
            </a:r>
            <a:r>
              <a:rPr sz="1200" spc="-5" dirty="0">
                <a:latin typeface="Times New Roman"/>
                <a:cs typeface="Times New Roman"/>
              </a:rPr>
              <a:t>Celibi</a:t>
            </a:r>
            <a:endParaRPr sz="1200">
              <a:latin typeface="Times New Roman"/>
              <a:cs typeface="Times New Roman"/>
            </a:endParaRPr>
          </a:p>
          <a:p>
            <a:pPr>
              <a:lnSpc>
                <a:spcPct val="100000"/>
              </a:lnSpc>
              <a:spcBef>
                <a:spcPts val="25"/>
              </a:spcBef>
            </a:pPr>
            <a:endParaRPr sz="1150">
              <a:latin typeface="Times New Roman"/>
              <a:cs typeface="Times New Roman"/>
            </a:endParaRPr>
          </a:p>
          <a:p>
            <a:pPr marL="12700">
              <a:lnSpc>
                <a:spcPct val="100000"/>
              </a:lnSpc>
            </a:pPr>
            <a:r>
              <a:rPr sz="1200" b="1" u="heavy" spc="-5" dirty="0">
                <a:uFill>
                  <a:solidFill>
                    <a:srgbClr val="000000"/>
                  </a:solidFill>
                </a:uFill>
                <a:latin typeface="Times New Roman"/>
                <a:cs typeface="Times New Roman"/>
              </a:rPr>
              <a:t>Per informazioni </a:t>
            </a:r>
            <a:r>
              <a:rPr sz="1200" b="1" u="heavy" dirty="0">
                <a:uFill>
                  <a:solidFill>
                    <a:srgbClr val="000000"/>
                  </a:solidFill>
                </a:uFill>
                <a:latin typeface="Times New Roman"/>
                <a:cs typeface="Times New Roman"/>
              </a:rPr>
              <a:t>e</a:t>
            </a:r>
            <a:r>
              <a:rPr sz="1200" b="1" u="heavy" spc="5" dirty="0">
                <a:uFill>
                  <a:solidFill>
                    <a:srgbClr val="000000"/>
                  </a:solidFill>
                </a:uFill>
                <a:latin typeface="Times New Roman"/>
                <a:cs typeface="Times New Roman"/>
              </a:rPr>
              <a:t> </a:t>
            </a:r>
            <a:r>
              <a:rPr sz="1200" b="1" u="heavy" spc="-5" dirty="0">
                <a:uFill>
                  <a:solidFill>
                    <a:srgbClr val="000000"/>
                  </a:solidFill>
                </a:uFill>
                <a:latin typeface="Times New Roman"/>
                <a:cs typeface="Times New Roman"/>
              </a:rPr>
              <a:t>prenotazioni:</a:t>
            </a:r>
            <a:endParaRPr sz="1200">
              <a:latin typeface="Times New Roman"/>
              <a:cs typeface="Times New Roman"/>
            </a:endParaRPr>
          </a:p>
          <a:p>
            <a:pPr>
              <a:lnSpc>
                <a:spcPct val="100000"/>
              </a:lnSpc>
              <a:spcBef>
                <a:spcPts val="30"/>
              </a:spcBef>
            </a:pPr>
            <a:endParaRPr sz="1100">
              <a:latin typeface="Times New Roman"/>
              <a:cs typeface="Times New Roman"/>
            </a:endParaRPr>
          </a:p>
          <a:p>
            <a:pPr marL="12700">
              <a:lnSpc>
                <a:spcPts val="1410"/>
              </a:lnSpc>
            </a:pPr>
            <a:r>
              <a:rPr sz="1200" spc="-5" dirty="0">
                <a:latin typeface="Times New Roman"/>
                <a:cs typeface="Times New Roman"/>
              </a:rPr>
              <a:t>MVSA </a:t>
            </a:r>
            <a:r>
              <a:rPr sz="1200" dirty="0">
                <a:latin typeface="Times New Roman"/>
                <a:cs typeface="Times New Roman"/>
              </a:rPr>
              <a:t>- </a:t>
            </a:r>
            <a:r>
              <a:rPr sz="1200" spc="-5" dirty="0">
                <a:latin typeface="Times New Roman"/>
                <a:cs typeface="Times New Roman"/>
              </a:rPr>
              <a:t>MUSEO VALTELLINESE </a:t>
            </a:r>
            <a:r>
              <a:rPr sz="1200" dirty="0">
                <a:latin typeface="Times New Roman"/>
                <a:cs typeface="Times New Roman"/>
              </a:rPr>
              <a:t>DI </a:t>
            </a:r>
            <a:r>
              <a:rPr sz="1200" spc="-5" dirty="0">
                <a:latin typeface="Times New Roman"/>
                <a:cs typeface="Times New Roman"/>
              </a:rPr>
              <a:t>STORIA </a:t>
            </a:r>
            <a:r>
              <a:rPr sz="1200" dirty="0">
                <a:latin typeface="Times New Roman"/>
                <a:cs typeface="Times New Roman"/>
              </a:rPr>
              <a:t>E</a:t>
            </a:r>
            <a:r>
              <a:rPr sz="1200" spc="-5" dirty="0">
                <a:latin typeface="Times New Roman"/>
                <a:cs typeface="Times New Roman"/>
              </a:rPr>
              <a:t> </a:t>
            </a:r>
            <a:r>
              <a:rPr sz="1200" dirty="0">
                <a:latin typeface="Times New Roman"/>
                <a:cs typeface="Times New Roman"/>
              </a:rPr>
              <a:t>ARTE</a:t>
            </a:r>
            <a:endParaRPr sz="1200">
              <a:latin typeface="Times New Roman"/>
              <a:cs typeface="Times New Roman"/>
            </a:endParaRPr>
          </a:p>
          <a:p>
            <a:pPr marL="12700">
              <a:lnSpc>
                <a:spcPts val="1410"/>
              </a:lnSpc>
            </a:pPr>
            <a:r>
              <a:rPr sz="1200" spc="-5" dirty="0">
                <a:latin typeface="Times New Roman"/>
                <a:cs typeface="Times New Roman"/>
              </a:rPr>
              <a:t>Via M. Quadrio, </a:t>
            </a:r>
            <a:r>
              <a:rPr sz="1200" dirty="0">
                <a:latin typeface="Times New Roman"/>
                <a:cs typeface="Times New Roman"/>
              </a:rPr>
              <a:t>27 - Sondrio</a:t>
            </a:r>
            <a:endParaRPr sz="1200">
              <a:latin typeface="Times New Roman"/>
              <a:cs typeface="Times New Roman"/>
            </a:endParaRPr>
          </a:p>
          <a:p>
            <a:pPr>
              <a:lnSpc>
                <a:spcPct val="100000"/>
              </a:lnSpc>
              <a:spcBef>
                <a:spcPts val="55"/>
              </a:spcBef>
            </a:pPr>
            <a:endParaRPr sz="1100">
              <a:latin typeface="Times New Roman"/>
              <a:cs typeface="Times New Roman"/>
            </a:endParaRPr>
          </a:p>
          <a:p>
            <a:pPr marL="12700">
              <a:lnSpc>
                <a:spcPct val="100000"/>
              </a:lnSpc>
            </a:pPr>
            <a:r>
              <a:rPr sz="1200" spc="-5" dirty="0">
                <a:latin typeface="Times New Roman"/>
                <a:cs typeface="Times New Roman"/>
              </a:rPr>
              <a:t>Tel. </a:t>
            </a:r>
            <a:r>
              <a:rPr sz="1200" dirty="0">
                <a:latin typeface="Times New Roman"/>
                <a:cs typeface="Times New Roman"/>
              </a:rPr>
              <a:t>0342 526269 - 526553 / </a:t>
            </a:r>
            <a:r>
              <a:rPr sz="1200" spc="-5" dirty="0">
                <a:latin typeface="Times New Roman"/>
                <a:cs typeface="Times New Roman"/>
              </a:rPr>
              <a:t>Fax </a:t>
            </a:r>
            <a:r>
              <a:rPr sz="1200" dirty="0">
                <a:latin typeface="Times New Roman"/>
                <a:cs typeface="Times New Roman"/>
              </a:rPr>
              <a:t>0342</a:t>
            </a:r>
            <a:r>
              <a:rPr sz="1200" spc="5" dirty="0">
                <a:latin typeface="Times New Roman"/>
                <a:cs typeface="Times New Roman"/>
              </a:rPr>
              <a:t> </a:t>
            </a:r>
            <a:r>
              <a:rPr sz="1200" dirty="0">
                <a:latin typeface="Times New Roman"/>
                <a:cs typeface="Times New Roman"/>
              </a:rPr>
              <a:t>526270</a:t>
            </a:r>
            <a:endParaRPr sz="1200">
              <a:latin typeface="Times New Roman"/>
              <a:cs typeface="Times New Roman"/>
            </a:endParaRPr>
          </a:p>
          <a:p>
            <a:pPr>
              <a:lnSpc>
                <a:spcPct val="100000"/>
              </a:lnSpc>
              <a:spcBef>
                <a:spcPts val="55"/>
              </a:spcBef>
            </a:pPr>
            <a:endParaRPr sz="1100">
              <a:latin typeface="Times New Roman"/>
              <a:cs typeface="Times New Roman"/>
            </a:endParaRPr>
          </a:p>
          <a:p>
            <a:pPr marL="12700">
              <a:lnSpc>
                <a:spcPct val="100000"/>
              </a:lnSpc>
            </a:pPr>
            <a:r>
              <a:rPr sz="1200" spc="-5" dirty="0">
                <a:latin typeface="Times New Roman"/>
                <a:cs typeface="Times New Roman"/>
              </a:rPr>
              <a:t>e-mail:</a:t>
            </a:r>
            <a:r>
              <a:rPr sz="1200" spc="5" dirty="0">
                <a:solidFill>
                  <a:srgbClr val="0000FF"/>
                </a:solidFill>
                <a:latin typeface="Times New Roman"/>
                <a:cs typeface="Times New Roman"/>
              </a:rPr>
              <a:t> </a:t>
            </a:r>
            <a:r>
              <a:rPr sz="1200" u="sng" spc="-5" dirty="0">
                <a:solidFill>
                  <a:srgbClr val="0000FF"/>
                </a:solidFill>
                <a:uFill>
                  <a:solidFill>
                    <a:srgbClr val="0000FF"/>
                  </a:solidFill>
                </a:uFill>
                <a:latin typeface="Times New Roman"/>
                <a:cs typeface="Times New Roman"/>
                <a:hlinkClick r:id="rId5"/>
              </a:rPr>
              <a:t>MuseoReception@comune.sondrio.it</a:t>
            </a:r>
            <a:endParaRPr sz="1200">
              <a:latin typeface="Times New Roman"/>
              <a:cs typeface="Times New Roman"/>
            </a:endParaRP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18639"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5" dirty="0">
                <a:latin typeface="Arial"/>
                <a:cs typeface="Arial"/>
              </a:rPr>
              <a:t>G</a:t>
            </a:r>
            <a:r>
              <a:rPr sz="1600" b="1" spc="-5" dirty="0">
                <a:latin typeface="Arial"/>
                <a:cs typeface="Arial"/>
              </a:rPr>
              <a:t>azzet</a:t>
            </a:r>
            <a:r>
              <a:rPr sz="1600" b="1" spc="-15" dirty="0">
                <a:latin typeface="Arial"/>
                <a:cs typeface="Arial"/>
              </a:rPr>
              <a:t>t</a:t>
            </a:r>
            <a:r>
              <a:rPr sz="1600" b="1" spc="5" dirty="0">
                <a:latin typeface="Arial"/>
                <a:cs typeface="Arial"/>
              </a:rPr>
              <a:t>a</a:t>
            </a:r>
            <a:r>
              <a:rPr sz="1600" b="1" spc="-5" dirty="0">
                <a:latin typeface="Arial"/>
                <a:cs typeface="Arial"/>
              </a:rPr>
              <a:t>di</a:t>
            </a:r>
            <a:r>
              <a:rPr sz="1600" b="1" spc="-15" dirty="0">
                <a:latin typeface="Arial"/>
                <a:cs typeface="Arial"/>
              </a:rPr>
              <a:t>n</a:t>
            </a:r>
            <a:r>
              <a:rPr sz="1600" b="1" spc="5" dirty="0">
                <a:latin typeface="Arial"/>
                <a:cs typeface="Arial"/>
              </a:rPr>
              <a:t>a</a:t>
            </a:r>
            <a:r>
              <a:rPr sz="1600" b="1" spc="-5" dirty="0">
                <a:latin typeface="Arial"/>
                <a:cs typeface="Arial"/>
              </a:rPr>
              <a:t>p</a:t>
            </a:r>
            <a:r>
              <a:rPr sz="1600" b="1" spc="-15" dirty="0">
                <a:latin typeface="Arial"/>
                <a:cs typeface="Arial"/>
              </a:rPr>
              <a:t>o</a:t>
            </a:r>
            <a:r>
              <a:rPr sz="1600" b="1" spc="5" dirty="0">
                <a:latin typeface="Arial"/>
                <a:cs typeface="Arial"/>
              </a:rPr>
              <a:t>l</a:t>
            </a:r>
            <a:r>
              <a:rPr sz="1600" b="1" spc="-5" dirty="0">
                <a:latin typeface="Arial"/>
                <a:cs typeface="Arial"/>
              </a:rPr>
              <a:t>i.it  12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164839"/>
            <a:ext cx="6075973" cy="430085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52650" y="1971674"/>
            <a:ext cx="3371850" cy="90805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2425954" y="7946516"/>
            <a:ext cx="4431030" cy="1787525"/>
          </a:xfrm>
          <a:prstGeom prst="rect">
            <a:avLst/>
          </a:prstGeom>
        </p:spPr>
        <p:txBody>
          <a:bodyPr vert="horz" wrap="square" lIns="0" tIns="19050" rIns="0" bIns="0" rtlCol="0">
            <a:spAutoFit/>
          </a:bodyPr>
          <a:lstStyle/>
          <a:p>
            <a:pPr marL="12700" marR="6350" algn="just">
              <a:lnSpc>
                <a:spcPct val="96300"/>
              </a:lnSpc>
              <a:spcBef>
                <a:spcPts val="150"/>
              </a:spcBef>
            </a:pPr>
            <a:r>
              <a:rPr sz="1200" spc="-5" dirty="0">
                <a:latin typeface="Times New Roman"/>
                <a:cs typeface="Times New Roman"/>
              </a:rPr>
              <a:t>Dopo </a:t>
            </a:r>
            <a:r>
              <a:rPr sz="1200" dirty="0">
                <a:latin typeface="Times New Roman"/>
                <a:cs typeface="Times New Roman"/>
              </a:rPr>
              <a:t>il </a:t>
            </a:r>
            <a:r>
              <a:rPr sz="1200" spc="-5" dirty="0">
                <a:latin typeface="Times New Roman"/>
                <a:cs typeface="Times New Roman"/>
              </a:rPr>
              <a:t>successo della </a:t>
            </a:r>
            <a:r>
              <a:rPr sz="1200" dirty="0">
                <a:latin typeface="Times New Roman"/>
                <a:cs typeface="Times New Roman"/>
              </a:rPr>
              <a:t>prima edizione, che </a:t>
            </a:r>
            <a:r>
              <a:rPr sz="1200" spc="-5" dirty="0">
                <a:latin typeface="Times New Roman"/>
                <a:cs typeface="Times New Roman"/>
              </a:rPr>
              <a:t>nel </a:t>
            </a:r>
            <a:r>
              <a:rPr sz="1200" dirty="0">
                <a:latin typeface="Times New Roman"/>
                <a:cs typeface="Times New Roman"/>
              </a:rPr>
              <a:t>2014 ha visto 50 </a:t>
            </a:r>
            <a:r>
              <a:rPr sz="1200" spc="-5" dirty="0">
                <a:latin typeface="Times New Roman"/>
                <a:cs typeface="Times New Roman"/>
              </a:rPr>
              <a:t>città  coinvolte </a:t>
            </a:r>
            <a:r>
              <a:rPr sz="1200" dirty="0">
                <a:latin typeface="Times New Roman"/>
                <a:cs typeface="Times New Roman"/>
              </a:rPr>
              <a:t>in tutta </a:t>
            </a:r>
            <a:r>
              <a:rPr sz="1200" spc="-5" dirty="0">
                <a:latin typeface="Times New Roman"/>
                <a:cs typeface="Times New Roman"/>
              </a:rPr>
              <a:t>Italia </a:t>
            </a:r>
            <a:r>
              <a:rPr sz="1200" dirty="0">
                <a:latin typeface="Times New Roman"/>
                <a:cs typeface="Times New Roman"/>
              </a:rPr>
              <a:t>e la </a:t>
            </a:r>
            <a:r>
              <a:rPr sz="1200" spc="-5" dirty="0">
                <a:latin typeface="Times New Roman"/>
                <a:cs typeface="Times New Roman"/>
              </a:rPr>
              <a:t>partecipazione </a:t>
            </a:r>
            <a:r>
              <a:rPr sz="1200" dirty="0">
                <a:latin typeface="Times New Roman"/>
                <a:cs typeface="Times New Roman"/>
              </a:rPr>
              <a:t>di oltre 10.000 </a:t>
            </a:r>
            <a:r>
              <a:rPr sz="1200" spc="-5" dirty="0">
                <a:latin typeface="Times New Roman"/>
                <a:cs typeface="Times New Roman"/>
              </a:rPr>
              <a:t>bambini </a:t>
            </a:r>
            <a:r>
              <a:rPr sz="1200" dirty="0">
                <a:latin typeface="Times New Roman"/>
                <a:cs typeface="Times New Roman"/>
              </a:rPr>
              <a:t>e  </a:t>
            </a:r>
            <a:r>
              <a:rPr sz="1200" spc="-5" dirty="0">
                <a:latin typeface="Times New Roman"/>
                <a:cs typeface="Times New Roman"/>
              </a:rPr>
              <a:t>ragazzi, </a:t>
            </a:r>
            <a:r>
              <a:rPr sz="1200" dirty="0">
                <a:latin typeface="Times New Roman"/>
                <a:cs typeface="Times New Roman"/>
              </a:rPr>
              <a:t>torna </a:t>
            </a:r>
            <a:r>
              <a:rPr sz="1200" spc="-5" dirty="0">
                <a:latin typeface="Times New Roman"/>
                <a:cs typeface="Times New Roman"/>
              </a:rPr>
              <a:t>dal </a:t>
            </a:r>
            <a:r>
              <a:rPr sz="1200" dirty="0">
                <a:latin typeface="Times New Roman"/>
                <a:cs typeface="Times New Roman"/>
              </a:rPr>
              <a:t>16 </a:t>
            </a:r>
            <a:r>
              <a:rPr sz="1200" spc="-5" dirty="0">
                <a:latin typeface="Times New Roman"/>
                <a:cs typeface="Times New Roman"/>
              </a:rPr>
              <a:t>al </a:t>
            </a:r>
            <a:r>
              <a:rPr sz="1200" dirty="0">
                <a:latin typeface="Times New Roman"/>
                <a:cs typeface="Times New Roman"/>
              </a:rPr>
              <a:t>22 </a:t>
            </a:r>
            <a:r>
              <a:rPr sz="1200" spc="-5" dirty="0">
                <a:latin typeface="Times New Roman"/>
                <a:cs typeface="Times New Roman"/>
              </a:rPr>
              <a:t>marzo </a:t>
            </a:r>
            <a:r>
              <a:rPr sz="1200" dirty="0">
                <a:latin typeface="Times New Roman"/>
                <a:cs typeface="Times New Roman"/>
              </a:rPr>
              <a:t>2015 il </a:t>
            </a:r>
            <a:r>
              <a:rPr sz="1200" b="1" i="1" spc="-5" dirty="0">
                <a:latin typeface="Times New Roman"/>
                <a:cs typeface="Times New Roman"/>
              </a:rPr>
              <a:t>Festival della Cultura  Creativa</a:t>
            </a:r>
            <a:r>
              <a:rPr sz="1200" spc="-5" dirty="0">
                <a:latin typeface="Times New Roman"/>
                <a:cs typeface="Times New Roman"/>
              </a:rPr>
              <a:t>, promosso </a:t>
            </a:r>
            <a:r>
              <a:rPr sz="1200" dirty="0">
                <a:latin typeface="Times New Roman"/>
                <a:cs typeface="Times New Roman"/>
              </a:rPr>
              <a:t>e </a:t>
            </a:r>
            <a:r>
              <a:rPr sz="1200" spc="-5" dirty="0">
                <a:latin typeface="Times New Roman"/>
                <a:cs typeface="Times New Roman"/>
              </a:rPr>
              <a:t>coordinato </a:t>
            </a:r>
            <a:r>
              <a:rPr sz="1200" dirty="0">
                <a:latin typeface="Times New Roman"/>
                <a:cs typeface="Times New Roman"/>
              </a:rPr>
              <a:t>dall’</a:t>
            </a:r>
            <a:r>
              <a:rPr sz="1200" b="1" dirty="0">
                <a:latin typeface="Times New Roman"/>
                <a:cs typeface="Times New Roman"/>
              </a:rPr>
              <a:t>ABI- </a:t>
            </a:r>
            <a:r>
              <a:rPr sz="1200" b="1" spc="-5" dirty="0">
                <a:latin typeface="Times New Roman"/>
                <a:cs typeface="Times New Roman"/>
              </a:rPr>
              <a:t>Associazione Bancaria  </a:t>
            </a:r>
            <a:r>
              <a:rPr sz="1200" b="1" dirty="0">
                <a:latin typeface="Times New Roman"/>
                <a:cs typeface="Times New Roman"/>
              </a:rPr>
              <a:t>Italiana.</a:t>
            </a:r>
            <a:endParaRPr sz="1200">
              <a:latin typeface="Times New Roman"/>
              <a:cs typeface="Times New Roman"/>
            </a:endParaRPr>
          </a:p>
          <a:p>
            <a:pPr>
              <a:lnSpc>
                <a:spcPct val="100000"/>
              </a:lnSpc>
              <a:spcBef>
                <a:spcPts val="25"/>
              </a:spcBef>
            </a:pPr>
            <a:endParaRPr sz="1200">
              <a:latin typeface="Times New Roman"/>
              <a:cs typeface="Times New Roman"/>
            </a:endParaRPr>
          </a:p>
          <a:p>
            <a:pPr marL="12700" marR="5080" algn="just">
              <a:lnSpc>
                <a:spcPts val="1380"/>
              </a:lnSpc>
            </a:pPr>
            <a:r>
              <a:rPr sz="1200" spc="-5" dirty="0">
                <a:latin typeface="Times New Roman"/>
                <a:cs typeface="Times New Roman"/>
              </a:rPr>
              <a:t>Nella giornata </a:t>
            </a:r>
            <a:r>
              <a:rPr sz="1200" dirty="0">
                <a:latin typeface="Times New Roman"/>
                <a:cs typeface="Times New Roman"/>
              </a:rPr>
              <a:t>di </a:t>
            </a:r>
            <a:r>
              <a:rPr sz="1200" b="1" spc="-5" dirty="0">
                <a:latin typeface="Times New Roman"/>
                <a:cs typeface="Times New Roman"/>
              </a:rPr>
              <a:t>lunedì </a:t>
            </a:r>
            <a:r>
              <a:rPr sz="1200" b="1" dirty="0">
                <a:latin typeface="Times New Roman"/>
                <a:cs typeface="Times New Roman"/>
              </a:rPr>
              <a:t>16 </a:t>
            </a:r>
            <a:r>
              <a:rPr sz="1200" b="1" spc="-5" dirty="0">
                <a:latin typeface="Times New Roman"/>
                <a:cs typeface="Times New Roman"/>
              </a:rPr>
              <a:t>marzo </a:t>
            </a:r>
            <a:r>
              <a:rPr sz="1200" dirty="0">
                <a:latin typeface="Times New Roman"/>
                <a:cs typeface="Times New Roman"/>
              </a:rPr>
              <a:t>il </a:t>
            </a:r>
            <a:r>
              <a:rPr sz="1200" b="1" spc="-5" dirty="0">
                <a:latin typeface="Times New Roman"/>
                <a:cs typeface="Times New Roman"/>
              </a:rPr>
              <a:t>MADRE di Napoli </a:t>
            </a:r>
            <a:r>
              <a:rPr sz="1200" spc="-5" dirty="0">
                <a:latin typeface="Times New Roman"/>
                <a:cs typeface="Times New Roman"/>
              </a:rPr>
              <a:t>ospiterà </a:t>
            </a:r>
            <a:r>
              <a:rPr sz="1200" dirty="0">
                <a:latin typeface="Times New Roman"/>
                <a:cs typeface="Times New Roman"/>
              </a:rPr>
              <a:t>il  </a:t>
            </a:r>
            <a:r>
              <a:rPr sz="1200" spc="-5" dirty="0">
                <a:latin typeface="Times New Roman"/>
                <a:cs typeface="Times New Roman"/>
              </a:rPr>
              <a:t>grande </a:t>
            </a:r>
            <a:r>
              <a:rPr sz="1200" dirty="0">
                <a:latin typeface="Times New Roman"/>
                <a:cs typeface="Times New Roman"/>
              </a:rPr>
              <a:t>evento di </a:t>
            </a:r>
            <a:r>
              <a:rPr sz="1200" spc="-5" dirty="0">
                <a:latin typeface="Times New Roman"/>
                <a:cs typeface="Times New Roman"/>
              </a:rPr>
              <a:t>apertura del </a:t>
            </a:r>
            <a:r>
              <a:rPr sz="1200" i="1" spc="-5" dirty="0">
                <a:latin typeface="Times New Roman"/>
                <a:cs typeface="Times New Roman"/>
              </a:rPr>
              <a:t>Festival</a:t>
            </a:r>
            <a:r>
              <a:rPr sz="1200" spc="-5" dirty="0">
                <a:latin typeface="Times New Roman"/>
                <a:cs typeface="Times New Roman"/>
              </a:rPr>
              <a:t>, organizzato dal </a:t>
            </a:r>
            <a:r>
              <a:rPr sz="1200" b="1" spc="-5" dirty="0">
                <a:latin typeface="Times New Roman"/>
                <a:cs typeface="Times New Roman"/>
              </a:rPr>
              <a:t>Dipartimento  Educazione del Castello </a:t>
            </a:r>
            <a:r>
              <a:rPr sz="1200" b="1" dirty="0">
                <a:latin typeface="Times New Roman"/>
                <a:cs typeface="Times New Roman"/>
              </a:rPr>
              <a:t>di </a:t>
            </a:r>
            <a:r>
              <a:rPr sz="1200" b="1" spc="-5" dirty="0">
                <a:latin typeface="Times New Roman"/>
                <a:cs typeface="Times New Roman"/>
              </a:rPr>
              <a:t>Rivoli Museo d’arte contemporanea </a:t>
            </a:r>
            <a:r>
              <a:rPr sz="1200" dirty="0">
                <a:latin typeface="Times New Roman"/>
                <a:cs typeface="Times New Roman"/>
              </a:rPr>
              <a:t>-  </a:t>
            </a:r>
            <a:r>
              <a:rPr sz="1200" spc="-5" dirty="0">
                <a:latin typeface="Times New Roman"/>
                <a:cs typeface="Times New Roman"/>
              </a:rPr>
              <a:t>che </a:t>
            </a:r>
            <a:r>
              <a:rPr sz="1200" dirty="0">
                <a:latin typeface="Times New Roman"/>
                <a:cs typeface="Times New Roman"/>
              </a:rPr>
              <a:t>ha </a:t>
            </a:r>
            <a:r>
              <a:rPr sz="1200" spc="-5" dirty="0">
                <a:latin typeface="Times New Roman"/>
                <a:cs typeface="Times New Roman"/>
              </a:rPr>
              <a:t>partecipato al </a:t>
            </a:r>
            <a:r>
              <a:rPr sz="1200" i="1" spc="-5" dirty="0">
                <a:latin typeface="Times New Roman"/>
                <a:cs typeface="Times New Roman"/>
              </a:rPr>
              <a:t>Festival </a:t>
            </a:r>
            <a:r>
              <a:rPr sz="1200" spc="-5" dirty="0">
                <a:latin typeface="Times New Roman"/>
                <a:cs typeface="Times New Roman"/>
              </a:rPr>
              <a:t>sin dalla prima </a:t>
            </a:r>
            <a:r>
              <a:rPr sz="1200" dirty="0">
                <a:latin typeface="Times New Roman"/>
                <a:cs typeface="Times New Roman"/>
              </a:rPr>
              <a:t>edizione –</a:t>
            </a:r>
            <a:r>
              <a:rPr sz="1200" spc="245" dirty="0">
                <a:latin typeface="Times New Roman"/>
                <a:cs typeface="Times New Roman"/>
              </a:rPr>
              <a:t> </a:t>
            </a:r>
            <a:r>
              <a:rPr sz="1200" dirty="0">
                <a:latin typeface="Times New Roman"/>
                <a:cs typeface="Times New Roman"/>
              </a:rPr>
              <a:t>in</a:t>
            </a:r>
            <a:endParaRPr sz="1200">
              <a:latin typeface="Times New Roman"/>
              <a:cs typeface="Times New Roman"/>
            </a:endParaRPr>
          </a:p>
        </p:txBody>
      </p:sp>
      <p:sp>
        <p:nvSpPr>
          <p:cNvPr id="7" name="object 7"/>
          <p:cNvSpPr/>
          <p:nvPr/>
        </p:nvSpPr>
        <p:spPr>
          <a:xfrm>
            <a:off x="780415" y="7947025"/>
            <a:ext cx="1533524" cy="214947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47750" y="7380604"/>
            <a:ext cx="1428750" cy="142874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971800" y="7380604"/>
            <a:ext cx="1428750" cy="142874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867275" y="7381240"/>
            <a:ext cx="1428750" cy="1428750"/>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706627" y="426211"/>
            <a:ext cx="6149340" cy="678688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335780">
              <a:lnSpc>
                <a:spcPts val="1839"/>
              </a:lnSpc>
            </a:pPr>
            <a:r>
              <a:rPr sz="1600" b="1" spc="-15" dirty="0">
                <a:latin typeface="Arial"/>
                <a:cs typeface="Arial"/>
              </a:rPr>
              <a:t>G</a:t>
            </a:r>
            <a:r>
              <a:rPr sz="1600" b="1" spc="-5" dirty="0">
                <a:latin typeface="Arial"/>
                <a:cs typeface="Arial"/>
              </a:rPr>
              <a:t>azzet</a:t>
            </a:r>
            <a:r>
              <a:rPr sz="1600" b="1" spc="-15" dirty="0">
                <a:latin typeface="Arial"/>
                <a:cs typeface="Arial"/>
              </a:rPr>
              <a:t>t</a:t>
            </a:r>
            <a:r>
              <a:rPr sz="1600" b="1" spc="5" dirty="0">
                <a:latin typeface="Arial"/>
                <a:cs typeface="Arial"/>
              </a:rPr>
              <a:t>a</a:t>
            </a:r>
            <a:r>
              <a:rPr sz="1600" b="1" spc="-5" dirty="0">
                <a:latin typeface="Arial"/>
                <a:cs typeface="Arial"/>
              </a:rPr>
              <a:t>di</a:t>
            </a:r>
            <a:r>
              <a:rPr sz="1600" b="1" spc="-15" dirty="0">
                <a:latin typeface="Arial"/>
                <a:cs typeface="Arial"/>
              </a:rPr>
              <a:t>n</a:t>
            </a:r>
            <a:r>
              <a:rPr sz="1600" b="1" spc="5" dirty="0">
                <a:latin typeface="Arial"/>
                <a:cs typeface="Arial"/>
              </a:rPr>
              <a:t>a</a:t>
            </a:r>
            <a:r>
              <a:rPr sz="1600" b="1" spc="-5" dirty="0">
                <a:latin typeface="Arial"/>
                <a:cs typeface="Arial"/>
              </a:rPr>
              <a:t>p</a:t>
            </a:r>
            <a:r>
              <a:rPr sz="1600" b="1" spc="-15" dirty="0">
                <a:latin typeface="Arial"/>
                <a:cs typeface="Arial"/>
              </a:rPr>
              <a:t>o</a:t>
            </a:r>
            <a:r>
              <a:rPr sz="1600" b="1" spc="5" dirty="0">
                <a:latin typeface="Arial"/>
                <a:cs typeface="Arial"/>
              </a:rPr>
              <a:t>l</a:t>
            </a:r>
            <a:r>
              <a:rPr sz="1600" b="1" spc="-5" dirty="0">
                <a:latin typeface="Arial"/>
                <a:cs typeface="Arial"/>
              </a:rPr>
              <a:t>i.it  12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875"/>
              </a:spcBef>
            </a:pPr>
            <a:r>
              <a:rPr sz="1200" spc="-5" dirty="0">
                <a:latin typeface="Times New Roman"/>
                <a:cs typeface="Times New Roman"/>
              </a:rPr>
              <a:t>collaborazione con </a:t>
            </a:r>
            <a:r>
              <a:rPr sz="1200" dirty="0">
                <a:latin typeface="Times New Roman"/>
                <a:cs typeface="Times New Roman"/>
              </a:rPr>
              <a:t>i </a:t>
            </a:r>
            <a:r>
              <a:rPr sz="1200" b="1" dirty="0">
                <a:latin typeface="Times New Roman"/>
                <a:cs typeface="Times New Roman"/>
              </a:rPr>
              <a:t>Servizi </a:t>
            </a:r>
            <a:r>
              <a:rPr sz="1200" b="1" spc="-5" dirty="0">
                <a:latin typeface="Times New Roman"/>
                <a:cs typeface="Times New Roman"/>
              </a:rPr>
              <a:t>educativi del MADRE </a:t>
            </a:r>
            <a:r>
              <a:rPr sz="1200" dirty="0">
                <a:latin typeface="Times New Roman"/>
                <a:cs typeface="Times New Roman"/>
              </a:rPr>
              <a:t>e </a:t>
            </a:r>
            <a:r>
              <a:rPr sz="1200" spc="-5" dirty="0">
                <a:latin typeface="Times New Roman"/>
                <a:cs typeface="Times New Roman"/>
              </a:rPr>
              <a:t>con </a:t>
            </a:r>
            <a:r>
              <a:rPr sz="1200" b="1" spc="-5" dirty="0">
                <a:latin typeface="Times New Roman"/>
                <a:cs typeface="Times New Roman"/>
              </a:rPr>
              <a:t>Cittadellarte Fondazione</a:t>
            </a:r>
            <a:r>
              <a:rPr sz="1200" b="1" spc="150" dirty="0">
                <a:latin typeface="Times New Roman"/>
                <a:cs typeface="Times New Roman"/>
              </a:rPr>
              <a:t> </a:t>
            </a:r>
            <a:r>
              <a:rPr sz="1200" b="1" spc="-5" dirty="0">
                <a:latin typeface="Times New Roman"/>
                <a:cs typeface="Times New Roman"/>
              </a:rPr>
              <a:t>Pistoletto</a:t>
            </a:r>
            <a:r>
              <a:rPr sz="1200" spc="-5" dirty="0">
                <a:latin typeface="Times New Roman"/>
                <a:cs typeface="Times New Roman"/>
              </a:rPr>
              <a:t>.</a:t>
            </a:r>
            <a:endParaRPr sz="1200">
              <a:latin typeface="Times New Roman"/>
              <a:cs typeface="Times New Roman"/>
            </a:endParaRPr>
          </a:p>
          <a:p>
            <a:pPr>
              <a:lnSpc>
                <a:spcPct val="100000"/>
              </a:lnSpc>
              <a:spcBef>
                <a:spcPts val="10"/>
              </a:spcBef>
            </a:pPr>
            <a:endParaRPr sz="1200">
              <a:latin typeface="Times New Roman"/>
              <a:cs typeface="Times New Roman"/>
            </a:endParaRPr>
          </a:p>
          <a:p>
            <a:pPr marL="12700" marR="5715" algn="just">
              <a:lnSpc>
                <a:spcPct val="95900"/>
              </a:lnSpc>
              <a:spcBef>
                <a:spcPts val="5"/>
              </a:spcBef>
            </a:pPr>
            <a:r>
              <a:rPr sz="1200" spc="-10" dirty="0">
                <a:latin typeface="Times New Roman"/>
                <a:cs typeface="Times New Roman"/>
              </a:rPr>
              <a:t>In </a:t>
            </a:r>
            <a:r>
              <a:rPr sz="1200" spc="-5" dirty="0">
                <a:latin typeface="Times New Roman"/>
                <a:cs typeface="Times New Roman"/>
              </a:rPr>
              <a:t>linea con </a:t>
            </a:r>
            <a:r>
              <a:rPr sz="1200" dirty="0">
                <a:latin typeface="Times New Roman"/>
                <a:cs typeface="Times New Roman"/>
              </a:rPr>
              <a:t>in tema 2015 </a:t>
            </a:r>
            <a:r>
              <a:rPr sz="1200" spc="-5" dirty="0">
                <a:latin typeface="Times New Roman"/>
                <a:cs typeface="Times New Roman"/>
              </a:rPr>
              <a:t>del Festival </a:t>
            </a:r>
            <a:r>
              <a:rPr sz="1200" i="1" spc="-5" dirty="0">
                <a:latin typeface="Times New Roman"/>
                <a:cs typeface="Times New Roman"/>
              </a:rPr>
              <a:t>(Alfabeto del mondo)</a:t>
            </a:r>
            <a:r>
              <a:rPr sz="1200" spc="-5" dirty="0">
                <a:latin typeface="Times New Roman"/>
                <a:cs typeface="Times New Roman"/>
              </a:rPr>
              <a:t>, nell’arco </a:t>
            </a:r>
            <a:r>
              <a:rPr sz="1200" dirty="0">
                <a:latin typeface="Times New Roman"/>
                <a:cs typeface="Times New Roman"/>
              </a:rPr>
              <a:t>della </a:t>
            </a:r>
            <a:r>
              <a:rPr sz="1200" spc="-5" dirty="0">
                <a:latin typeface="Times New Roman"/>
                <a:cs typeface="Times New Roman"/>
              </a:rPr>
              <a:t>giornata </a:t>
            </a:r>
            <a:r>
              <a:rPr sz="1200" dirty="0">
                <a:latin typeface="Times New Roman"/>
                <a:cs typeface="Times New Roman"/>
              </a:rPr>
              <a:t>del 16 </a:t>
            </a:r>
            <a:r>
              <a:rPr sz="1200" spc="-5" dirty="0">
                <a:latin typeface="Times New Roman"/>
                <a:cs typeface="Times New Roman"/>
              </a:rPr>
              <a:t>marzo  bambini </a:t>
            </a:r>
            <a:r>
              <a:rPr sz="1200" dirty="0">
                <a:latin typeface="Times New Roman"/>
                <a:cs typeface="Times New Roman"/>
              </a:rPr>
              <a:t>e </a:t>
            </a:r>
            <a:r>
              <a:rPr sz="1200" spc="-5" dirty="0">
                <a:latin typeface="Times New Roman"/>
                <a:cs typeface="Times New Roman"/>
              </a:rPr>
              <a:t>ragazzi del territorio campano saranno </a:t>
            </a:r>
            <a:r>
              <a:rPr sz="1200" dirty="0">
                <a:latin typeface="Times New Roman"/>
                <a:cs typeface="Times New Roman"/>
              </a:rPr>
              <a:t>invitati a </a:t>
            </a:r>
            <a:r>
              <a:rPr sz="1200" b="1" i="1" spc="-5" dirty="0">
                <a:latin typeface="Times New Roman"/>
                <a:cs typeface="Times New Roman"/>
              </a:rPr>
              <a:t>Creare mondi</a:t>
            </a:r>
            <a:r>
              <a:rPr sz="1200" spc="-5" dirty="0">
                <a:latin typeface="Times New Roman"/>
                <a:cs typeface="Times New Roman"/>
              </a:rPr>
              <a:t>, </a:t>
            </a:r>
            <a:r>
              <a:rPr sz="1200" dirty="0">
                <a:latin typeface="Times New Roman"/>
                <a:cs typeface="Times New Roman"/>
              </a:rPr>
              <a:t>a </a:t>
            </a:r>
            <a:r>
              <a:rPr sz="1200" spc="-5" dirty="0">
                <a:latin typeface="Times New Roman"/>
                <a:cs typeface="Times New Roman"/>
              </a:rPr>
              <a:t>partire </a:t>
            </a:r>
            <a:r>
              <a:rPr sz="1200" dirty="0">
                <a:latin typeface="Times New Roman"/>
                <a:cs typeface="Times New Roman"/>
              </a:rPr>
              <a:t>dalla </a:t>
            </a:r>
            <a:r>
              <a:rPr sz="1200" spc="-5" dirty="0">
                <a:latin typeface="Times New Roman"/>
                <a:cs typeface="Times New Roman"/>
              </a:rPr>
              <a:t>struttura  fantasmagorica </a:t>
            </a:r>
            <a:r>
              <a:rPr sz="1200" b="1" i="1" dirty="0">
                <a:latin typeface="Times New Roman"/>
                <a:cs typeface="Times New Roman"/>
              </a:rPr>
              <a:t>Pallamondo</a:t>
            </a:r>
            <a:r>
              <a:rPr sz="1200" dirty="0">
                <a:latin typeface="Times New Roman"/>
                <a:cs typeface="Times New Roman"/>
              </a:rPr>
              <a:t>, mondi </a:t>
            </a:r>
            <a:r>
              <a:rPr sz="1200" spc="-5" dirty="0">
                <a:latin typeface="Times New Roman"/>
                <a:cs typeface="Times New Roman"/>
              </a:rPr>
              <a:t>che prenderanno </a:t>
            </a:r>
            <a:r>
              <a:rPr sz="1200" dirty="0">
                <a:latin typeface="Times New Roman"/>
                <a:cs typeface="Times New Roman"/>
              </a:rPr>
              <a:t>forma </a:t>
            </a:r>
            <a:r>
              <a:rPr sz="1200" spc="-5" dirty="0">
                <a:latin typeface="Times New Roman"/>
                <a:cs typeface="Times New Roman"/>
              </a:rPr>
              <a:t>attraverso </a:t>
            </a:r>
            <a:r>
              <a:rPr sz="1200" dirty="0">
                <a:latin typeface="Times New Roman"/>
                <a:cs typeface="Times New Roman"/>
              </a:rPr>
              <a:t>l’unione di </a:t>
            </a:r>
            <a:r>
              <a:rPr sz="1200" spc="-5" dirty="0">
                <a:latin typeface="Times New Roman"/>
                <a:cs typeface="Times New Roman"/>
              </a:rPr>
              <a:t>materiali </a:t>
            </a:r>
            <a:r>
              <a:rPr sz="1200" dirty="0">
                <a:latin typeface="Times New Roman"/>
                <a:cs typeface="Times New Roman"/>
              </a:rPr>
              <a:t>e  </a:t>
            </a:r>
            <a:r>
              <a:rPr sz="1200" spc="-5" dirty="0">
                <a:latin typeface="Times New Roman"/>
                <a:cs typeface="Times New Roman"/>
              </a:rPr>
              <a:t>parole. </a:t>
            </a:r>
            <a:r>
              <a:rPr sz="1200" dirty="0">
                <a:latin typeface="Times New Roman"/>
                <a:cs typeface="Times New Roman"/>
              </a:rPr>
              <a:t>Sulle </a:t>
            </a:r>
            <a:r>
              <a:rPr sz="1200" spc="-5" dirty="0">
                <a:latin typeface="Times New Roman"/>
                <a:cs typeface="Times New Roman"/>
              </a:rPr>
              <a:t>gigantesche </a:t>
            </a:r>
            <a:r>
              <a:rPr sz="1200" i="1" spc="-5" dirty="0">
                <a:latin typeface="Times New Roman"/>
                <a:cs typeface="Times New Roman"/>
              </a:rPr>
              <a:t>Pallemondo</a:t>
            </a:r>
            <a:r>
              <a:rPr sz="1200" spc="-5" dirty="0">
                <a:latin typeface="Times New Roman"/>
                <a:cs typeface="Times New Roman"/>
              </a:rPr>
              <a:t>, </a:t>
            </a:r>
            <a:r>
              <a:rPr sz="1200" dirty="0">
                <a:latin typeface="Times New Roman"/>
                <a:cs typeface="Times New Roman"/>
              </a:rPr>
              <a:t>ispirate alla </a:t>
            </a:r>
            <a:r>
              <a:rPr sz="1200" b="1" i="1" dirty="0">
                <a:latin typeface="Times New Roman"/>
                <a:cs typeface="Times New Roman"/>
              </a:rPr>
              <a:t>Houseball </a:t>
            </a:r>
            <a:r>
              <a:rPr sz="1200" spc="-5" dirty="0">
                <a:latin typeface="Times New Roman"/>
                <a:cs typeface="Times New Roman"/>
              </a:rPr>
              <a:t>degli </a:t>
            </a:r>
            <a:r>
              <a:rPr sz="1200" dirty="0">
                <a:latin typeface="Times New Roman"/>
                <a:cs typeface="Times New Roman"/>
              </a:rPr>
              <a:t>storici </a:t>
            </a:r>
            <a:r>
              <a:rPr sz="1200" spc="-5" dirty="0">
                <a:latin typeface="Times New Roman"/>
                <a:cs typeface="Times New Roman"/>
              </a:rPr>
              <a:t>esponenti </a:t>
            </a:r>
            <a:r>
              <a:rPr sz="1200" dirty="0">
                <a:latin typeface="Times New Roman"/>
                <a:cs typeface="Times New Roman"/>
              </a:rPr>
              <a:t>della </a:t>
            </a:r>
            <a:r>
              <a:rPr sz="1200" spc="-5" dirty="0">
                <a:latin typeface="Times New Roman"/>
                <a:cs typeface="Times New Roman"/>
              </a:rPr>
              <a:t>Pop </a:t>
            </a:r>
            <a:r>
              <a:rPr sz="1200" dirty="0">
                <a:latin typeface="Times New Roman"/>
                <a:cs typeface="Times New Roman"/>
              </a:rPr>
              <a:t>Art  </a:t>
            </a:r>
            <a:r>
              <a:rPr sz="1200" b="1" spc="-5" dirty="0">
                <a:latin typeface="Times New Roman"/>
                <a:cs typeface="Times New Roman"/>
              </a:rPr>
              <a:t>Claes Oldenburg </a:t>
            </a:r>
            <a:r>
              <a:rPr sz="1200" b="1" dirty="0">
                <a:latin typeface="Times New Roman"/>
                <a:cs typeface="Times New Roman"/>
              </a:rPr>
              <a:t>e </a:t>
            </a:r>
            <a:r>
              <a:rPr sz="1200" b="1" spc="-5" dirty="0">
                <a:latin typeface="Times New Roman"/>
                <a:cs typeface="Times New Roman"/>
              </a:rPr>
              <a:t>Coosje </a:t>
            </a:r>
            <a:r>
              <a:rPr sz="1200" b="1" dirty="0">
                <a:latin typeface="Times New Roman"/>
                <a:cs typeface="Times New Roman"/>
              </a:rPr>
              <a:t>van Bruggen</a:t>
            </a:r>
            <a:r>
              <a:rPr sz="1200" dirty="0">
                <a:latin typeface="Times New Roman"/>
                <a:cs typeface="Times New Roman"/>
              </a:rPr>
              <a:t>, </a:t>
            </a:r>
            <a:r>
              <a:rPr sz="1200" spc="-5" dirty="0">
                <a:latin typeface="Times New Roman"/>
                <a:cs typeface="Times New Roman"/>
              </a:rPr>
              <a:t>confluiranno alfabeti differenti, espressione </a:t>
            </a:r>
            <a:r>
              <a:rPr sz="1200" dirty="0">
                <a:latin typeface="Times New Roman"/>
                <a:cs typeface="Times New Roman"/>
              </a:rPr>
              <a:t>di </a:t>
            </a:r>
            <a:r>
              <a:rPr sz="1200" spc="-5" dirty="0">
                <a:latin typeface="Times New Roman"/>
                <a:cs typeface="Times New Roman"/>
              </a:rPr>
              <a:t>lingue </a:t>
            </a:r>
            <a:r>
              <a:rPr sz="1200" dirty="0">
                <a:latin typeface="Times New Roman"/>
                <a:cs typeface="Times New Roman"/>
              </a:rPr>
              <a:t>e  </a:t>
            </a:r>
            <a:r>
              <a:rPr sz="1200" spc="-5" dirty="0">
                <a:latin typeface="Times New Roman"/>
                <a:cs typeface="Times New Roman"/>
              </a:rPr>
              <a:t>comunità diverse, </a:t>
            </a:r>
            <a:r>
              <a:rPr sz="1200" dirty="0">
                <a:latin typeface="Times New Roman"/>
                <a:cs typeface="Times New Roman"/>
              </a:rPr>
              <a:t>insieme </a:t>
            </a:r>
            <a:r>
              <a:rPr sz="1200" spc="-5" dirty="0">
                <a:latin typeface="Times New Roman"/>
                <a:cs typeface="Times New Roman"/>
              </a:rPr>
              <a:t>al </a:t>
            </a:r>
            <a:r>
              <a:rPr sz="1200" dirty="0">
                <a:latin typeface="Times New Roman"/>
                <a:cs typeface="Times New Roman"/>
              </a:rPr>
              <a:t>segno-simbolo del </a:t>
            </a:r>
            <a:r>
              <a:rPr sz="1200" b="1" i="1" spc="-5" dirty="0">
                <a:latin typeface="Times New Roman"/>
                <a:cs typeface="Times New Roman"/>
              </a:rPr>
              <a:t>Terzo </a:t>
            </a:r>
            <a:r>
              <a:rPr sz="1200" b="1" i="1" dirty="0">
                <a:latin typeface="Times New Roman"/>
                <a:cs typeface="Times New Roman"/>
              </a:rPr>
              <a:t>Paradiso </a:t>
            </a:r>
            <a:r>
              <a:rPr sz="1200" spc="-5" dirty="0">
                <a:latin typeface="Times New Roman"/>
                <a:cs typeface="Times New Roman"/>
              </a:rPr>
              <a:t>del maestro </a:t>
            </a:r>
            <a:r>
              <a:rPr sz="1200" b="1" spc="-5" dirty="0">
                <a:latin typeface="Times New Roman"/>
                <a:cs typeface="Times New Roman"/>
              </a:rPr>
              <a:t>Michelangelo  Pistoletto. </a:t>
            </a:r>
            <a:r>
              <a:rPr sz="1200" spc="-5" dirty="0">
                <a:latin typeface="Times New Roman"/>
                <a:cs typeface="Times New Roman"/>
              </a:rPr>
              <a:t>Inoltre, </a:t>
            </a:r>
            <a:r>
              <a:rPr sz="1200" dirty="0">
                <a:latin typeface="Times New Roman"/>
                <a:cs typeface="Times New Roman"/>
              </a:rPr>
              <a:t>in un </a:t>
            </a:r>
            <a:r>
              <a:rPr sz="1200" spc="-5" dirty="0">
                <a:latin typeface="Times New Roman"/>
                <a:cs typeface="Times New Roman"/>
              </a:rPr>
              <a:t>ideale collegamento </a:t>
            </a:r>
            <a:r>
              <a:rPr sz="1200" dirty="0">
                <a:latin typeface="Times New Roman"/>
                <a:cs typeface="Times New Roman"/>
              </a:rPr>
              <a:t>con </a:t>
            </a:r>
            <a:r>
              <a:rPr sz="1200" spc="-5" dirty="0">
                <a:latin typeface="Times New Roman"/>
                <a:cs typeface="Times New Roman"/>
              </a:rPr>
              <a:t>opere esposte al MADRE, alcune </a:t>
            </a:r>
            <a:r>
              <a:rPr sz="1200" i="1" dirty="0">
                <a:latin typeface="Times New Roman"/>
                <a:cs typeface="Times New Roman"/>
              </a:rPr>
              <a:t>Pallamondo  </a:t>
            </a:r>
            <a:r>
              <a:rPr sz="1200" spc="-5" dirty="0">
                <a:latin typeface="Times New Roman"/>
                <a:cs typeface="Times New Roman"/>
              </a:rPr>
              <a:t>verranno </a:t>
            </a:r>
            <a:r>
              <a:rPr sz="1200" dirty="0">
                <a:latin typeface="Times New Roman"/>
                <a:cs typeface="Times New Roman"/>
              </a:rPr>
              <a:t>inoltre rivestite </a:t>
            </a:r>
            <a:r>
              <a:rPr sz="1200" spc="-5" dirty="0">
                <a:latin typeface="Times New Roman"/>
                <a:cs typeface="Times New Roman"/>
              </a:rPr>
              <a:t>con materiali </a:t>
            </a:r>
            <a:r>
              <a:rPr sz="1200" dirty="0">
                <a:latin typeface="Times New Roman"/>
                <a:cs typeface="Times New Roman"/>
              </a:rPr>
              <a:t>di tipi </a:t>
            </a:r>
            <a:r>
              <a:rPr sz="1200" spc="-5" dirty="0">
                <a:latin typeface="Times New Roman"/>
                <a:cs typeface="Times New Roman"/>
              </a:rPr>
              <a:t>diversi, </a:t>
            </a:r>
            <a:r>
              <a:rPr sz="1200" dirty="0">
                <a:latin typeface="Times New Roman"/>
                <a:cs typeface="Times New Roman"/>
              </a:rPr>
              <a:t>in </a:t>
            </a:r>
            <a:r>
              <a:rPr sz="1200" spc="-5" dirty="0">
                <a:latin typeface="Times New Roman"/>
                <a:cs typeface="Times New Roman"/>
              </a:rPr>
              <a:t>riferimento alla pratiche </a:t>
            </a:r>
            <a:r>
              <a:rPr sz="1200" dirty="0">
                <a:latin typeface="Times New Roman"/>
                <a:cs typeface="Times New Roman"/>
              </a:rPr>
              <a:t>di </a:t>
            </a:r>
            <a:r>
              <a:rPr sz="1200" spc="-5" dirty="0">
                <a:latin typeface="Times New Roman"/>
                <a:cs typeface="Times New Roman"/>
              </a:rPr>
              <a:t>tessitura, </a:t>
            </a:r>
            <a:r>
              <a:rPr sz="1200" dirty="0">
                <a:latin typeface="Times New Roman"/>
                <a:cs typeface="Times New Roman"/>
              </a:rPr>
              <a:t>rete,  </a:t>
            </a:r>
            <a:r>
              <a:rPr sz="1200" spc="-5" dirty="0">
                <a:latin typeface="Times New Roman"/>
                <a:cs typeface="Times New Roman"/>
              </a:rPr>
              <a:t>intreccio: stracci </a:t>
            </a:r>
            <a:r>
              <a:rPr sz="1200" dirty="0">
                <a:latin typeface="Times New Roman"/>
                <a:cs typeface="Times New Roman"/>
              </a:rPr>
              <a:t>e vecchi </a:t>
            </a:r>
            <a:r>
              <a:rPr sz="1200" spc="-5" dirty="0">
                <a:latin typeface="Times New Roman"/>
                <a:cs typeface="Times New Roman"/>
              </a:rPr>
              <a:t>abiti che richiamano </a:t>
            </a:r>
            <a:r>
              <a:rPr sz="1200" dirty="0">
                <a:latin typeface="Times New Roman"/>
                <a:cs typeface="Times New Roman"/>
              </a:rPr>
              <a:t>la </a:t>
            </a:r>
            <a:r>
              <a:rPr sz="1200" b="1" i="1" spc="-5" dirty="0">
                <a:latin typeface="Times New Roman"/>
                <a:cs typeface="Times New Roman"/>
              </a:rPr>
              <a:t>Venere degli stracci </a:t>
            </a:r>
            <a:r>
              <a:rPr sz="1200" dirty="0">
                <a:latin typeface="Times New Roman"/>
                <a:cs typeface="Times New Roman"/>
              </a:rPr>
              <a:t>di </a:t>
            </a:r>
            <a:r>
              <a:rPr sz="1200" b="1" spc="-5" dirty="0">
                <a:latin typeface="Times New Roman"/>
                <a:cs typeface="Times New Roman"/>
              </a:rPr>
              <a:t>Michelangelo Pistoletto</a:t>
            </a:r>
            <a:r>
              <a:rPr sz="1200" spc="-5" dirty="0">
                <a:latin typeface="Times New Roman"/>
                <a:cs typeface="Times New Roman"/>
              </a:rPr>
              <a:t>,  </a:t>
            </a:r>
            <a:r>
              <a:rPr sz="1200" dirty="0">
                <a:latin typeface="Times New Roman"/>
                <a:cs typeface="Times New Roman"/>
              </a:rPr>
              <a:t>e </a:t>
            </a:r>
            <a:r>
              <a:rPr sz="1200" spc="-5" dirty="0">
                <a:latin typeface="Times New Roman"/>
                <a:cs typeface="Times New Roman"/>
              </a:rPr>
              <a:t>nastri colorati </a:t>
            </a:r>
            <a:r>
              <a:rPr sz="1200" dirty="0">
                <a:latin typeface="Times New Roman"/>
                <a:cs typeface="Times New Roman"/>
              </a:rPr>
              <a:t>e filamenti </a:t>
            </a:r>
            <a:r>
              <a:rPr sz="1200" spc="-5" dirty="0">
                <a:latin typeface="Times New Roman"/>
                <a:cs typeface="Times New Roman"/>
              </a:rPr>
              <a:t>trasparenti che </a:t>
            </a:r>
            <a:r>
              <a:rPr sz="1200" dirty="0">
                <a:latin typeface="Times New Roman"/>
                <a:cs typeface="Times New Roman"/>
              </a:rPr>
              <a:t>evocano </a:t>
            </a:r>
            <a:r>
              <a:rPr sz="1200" spc="-5" dirty="0">
                <a:latin typeface="Times New Roman"/>
                <a:cs typeface="Times New Roman"/>
              </a:rPr>
              <a:t>l’opera </a:t>
            </a:r>
            <a:r>
              <a:rPr sz="1200" b="1" i="1" dirty="0">
                <a:latin typeface="Times New Roman"/>
                <a:cs typeface="Times New Roman"/>
              </a:rPr>
              <a:t>La </a:t>
            </a:r>
            <a:r>
              <a:rPr sz="1200" b="1" i="1" spc="-5" dirty="0">
                <a:latin typeface="Times New Roman"/>
                <a:cs typeface="Times New Roman"/>
              </a:rPr>
              <a:t>leggenda del Sardus Pater </a:t>
            </a:r>
            <a:r>
              <a:rPr sz="1200" spc="-10" dirty="0">
                <a:latin typeface="Times New Roman"/>
                <a:cs typeface="Times New Roman"/>
              </a:rPr>
              <a:t>di </a:t>
            </a:r>
            <a:r>
              <a:rPr sz="1200" b="1" spc="-5" dirty="0">
                <a:latin typeface="Times New Roman"/>
                <a:cs typeface="Times New Roman"/>
              </a:rPr>
              <a:t>Maria  </a:t>
            </a:r>
            <a:r>
              <a:rPr sz="1200" b="1" dirty="0">
                <a:latin typeface="Times New Roman"/>
                <a:cs typeface="Times New Roman"/>
              </a:rPr>
              <a:t>Lai </a:t>
            </a:r>
            <a:r>
              <a:rPr sz="1200" spc="-5" dirty="0">
                <a:latin typeface="Times New Roman"/>
                <a:cs typeface="Times New Roman"/>
              </a:rPr>
              <a:t>(opere entrambe presentate al </a:t>
            </a:r>
            <a:r>
              <a:rPr sz="1200" dirty="0">
                <a:latin typeface="Times New Roman"/>
                <a:cs typeface="Times New Roman"/>
              </a:rPr>
              <a:t>museo </a:t>
            </a:r>
            <a:r>
              <a:rPr sz="1200" spc="-5" dirty="0">
                <a:latin typeface="Times New Roman"/>
                <a:cs typeface="Times New Roman"/>
              </a:rPr>
              <a:t>MADRE). Saranno costruiti così </a:t>
            </a:r>
            <a:r>
              <a:rPr sz="1200" dirty="0">
                <a:latin typeface="Times New Roman"/>
                <a:cs typeface="Times New Roman"/>
              </a:rPr>
              <a:t>9 </a:t>
            </a:r>
            <a:r>
              <a:rPr sz="1200" i="1" dirty="0">
                <a:latin typeface="Times New Roman"/>
                <a:cs typeface="Times New Roman"/>
              </a:rPr>
              <a:t>Pallamondo</a:t>
            </a:r>
            <a:r>
              <a:rPr sz="1200" dirty="0">
                <a:latin typeface="Times New Roman"/>
                <a:cs typeface="Times New Roman"/>
              </a:rPr>
              <a:t>, </a:t>
            </a:r>
            <a:r>
              <a:rPr sz="1200" spc="-5" dirty="0">
                <a:latin typeface="Times New Roman"/>
                <a:cs typeface="Times New Roman"/>
              </a:rPr>
              <a:t>allestite </a:t>
            </a:r>
            <a:r>
              <a:rPr sz="1200" dirty="0">
                <a:latin typeface="Times New Roman"/>
                <a:cs typeface="Times New Roman"/>
              </a:rPr>
              <a:t>e  </a:t>
            </a:r>
            <a:r>
              <a:rPr sz="1200" spc="-5" dirty="0">
                <a:latin typeface="Times New Roman"/>
                <a:cs typeface="Times New Roman"/>
              </a:rPr>
              <a:t>movimentate infine, nel cortile del </a:t>
            </a:r>
            <a:r>
              <a:rPr sz="1200" dirty="0">
                <a:latin typeface="Times New Roman"/>
                <a:cs typeface="Times New Roman"/>
              </a:rPr>
              <a:t>museo, in </a:t>
            </a:r>
            <a:r>
              <a:rPr sz="1200" spc="-5" dirty="0">
                <a:latin typeface="Times New Roman"/>
                <a:cs typeface="Times New Roman"/>
              </a:rPr>
              <a:t>forma </a:t>
            </a:r>
            <a:r>
              <a:rPr sz="1200" dirty="0">
                <a:latin typeface="Times New Roman"/>
                <a:cs typeface="Times New Roman"/>
              </a:rPr>
              <a:t>di </a:t>
            </a:r>
            <a:r>
              <a:rPr sz="1200" i="1" spc="-5" dirty="0">
                <a:latin typeface="Times New Roman"/>
                <a:cs typeface="Times New Roman"/>
              </a:rPr>
              <a:t>Terzo </a:t>
            </a:r>
            <a:r>
              <a:rPr sz="1200" i="1" dirty="0">
                <a:latin typeface="Times New Roman"/>
                <a:cs typeface="Times New Roman"/>
              </a:rPr>
              <a:t>Paradiso</a:t>
            </a:r>
            <a:r>
              <a:rPr sz="1200" dirty="0">
                <a:latin typeface="Times New Roman"/>
                <a:cs typeface="Times New Roman"/>
              </a:rPr>
              <a:t>. </a:t>
            </a:r>
            <a:r>
              <a:rPr sz="1200" spc="-5" dirty="0">
                <a:latin typeface="Times New Roman"/>
                <a:cs typeface="Times New Roman"/>
              </a:rPr>
              <a:t>Quest’operazione collettiva,  che </a:t>
            </a:r>
            <a:r>
              <a:rPr sz="1200" dirty="0">
                <a:latin typeface="Times New Roman"/>
                <a:cs typeface="Times New Roman"/>
              </a:rPr>
              <a:t>occuperà per l’intera mattinata e il </a:t>
            </a:r>
            <a:r>
              <a:rPr sz="1200" spc="-5" dirty="0">
                <a:latin typeface="Times New Roman"/>
                <a:cs typeface="Times New Roman"/>
              </a:rPr>
              <a:t>primo pomeriggio </a:t>
            </a:r>
            <a:r>
              <a:rPr sz="1200" dirty="0">
                <a:latin typeface="Times New Roman"/>
                <a:cs typeface="Times New Roman"/>
              </a:rPr>
              <a:t>del 16 </a:t>
            </a:r>
            <a:r>
              <a:rPr sz="1200" spc="-5" dirty="0">
                <a:latin typeface="Times New Roman"/>
                <a:cs typeface="Times New Roman"/>
              </a:rPr>
              <a:t>marzo </a:t>
            </a:r>
            <a:r>
              <a:rPr sz="1200" dirty="0">
                <a:latin typeface="Times New Roman"/>
                <a:cs typeface="Times New Roman"/>
              </a:rPr>
              <a:t>il </a:t>
            </a:r>
            <a:r>
              <a:rPr sz="1200" spc="-5" dirty="0">
                <a:latin typeface="Times New Roman"/>
                <a:cs typeface="Times New Roman"/>
              </a:rPr>
              <a:t>primo cortile del </a:t>
            </a:r>
            <a:r>
              <a:rPr sz="1200" dirty="0">
                <a:latin typeface="Times New Roman"/>
                <a:cs typeface="Times New Roman"/>
              </a:rPr>
              <a:t>museo e  </a:t>
            </a:r>
            <a:r>
              <a:rPr sz="1200" spc="-5" dirty="0">
                <a:latin typeface="Times New Roman"/>
                <a:cs typeface="Times New Roman"/>
              </a:rPr>
              <a:t>culminerà con </a:t>
            </a:r>
            <a:r>
              <a:rPr sz="1200" dirty="0">
                <a:latin typeface="Times New Roman"/>
                <a:cs typeface="Times New Roman"/>
              </a:rPr>
              <a:t>un </a:t>
            </a:r>
            <a:r>
              <a:rPr sz="1200" b="1" dirty="0">
                <a:latin typeface="Times New Roman"/>
                <a:cs typeface="Times New Roman"/>
              </a:rPr>
              <a:t>incontro </a:t>
            </a:r>
            <a:r>
              <a:rPr sz="1200" b="1" spc="-5" dirty="0">
                <a:latin typeface="Times New Roman"/>
                <a:cs typeface="Times New Roman"/>
              </a:rPr>
              <a:t>pubblico (Biblioteca, primo </a:t>
            </a:r>
            <a:r>
              <a:rPr sz="1200" b="1" dirty="0">
                <a:latin typeface="Times New Roman"/>
                <a:cs typeface="Times New Roman"/>
              </a:rPr>
              <a:t>piano) fra i </a:t>
            </a:r>
            <a:r>
              <a:rPr sz="1200" b="1" spc="-5" dirty="0">
                <a:latin typeface="Times New Roman"/>
                <a:cs typeface="Times New Roman"/>
              </a:rPr>
              <a:t>vari soggetti che hanno dato  </a:t>
            </a:r>
            <a:r>
              <a:rPr sz="1200" b="1" dirty="0">
                <a:latin typeface="Times New Roman"/>
                <a:cs typeface="Times New Roman"/>
              </a:rPr>
              <a:t>vita </a:t>
            </a:r>
            <a:r>
              <a:rPr sz="1200" b="1" spc="-5" dirty="0">
                <a:latin typeface="Times New Roman"/>
                <a:cs typeface="Times New Roman"/>
              </a:rPr>
              <a:t>all’evento</a:t>
            </a:r>
            <a:r>
              <a:rPr sz="1200" spc="-5" dirty="0">
                <a:latin typeface="Times New Roman"/>
                <a:cs typeface="Times New Roman"/>
              </a:rPr>
              <a:t>, si </a:t>
            </a:r>
            <a:r>
              <a:rPr sz="1200" dirty="0">
                <a:latin typeface="Times New Roman"/>
                <a:cs typeface="Times New Roman"/>
              </a:rPr>
              <a:t>fonda sulla </a:t>
            </a:r>
            <a:r>
              <a:rPr sz="1200" spc="-5" dirty="0">
                <a:latin typeface="Times New Roman"/>
                <a:cs typeface="Times New Roman"/>
              </a:rPr>
              <a:t>metodologia partecipativa che anima </a:t>
            </a:r>
            <a:r>
              <a:rPr sz="1200" dirty="0">
                <a:latin typeface="Times New Roman"/>
                <a:cs typeface="Times New Roman"/>
              </a:rPr>
              <a:t>le </a:t>
            </a:r>
            <a:r>
              <a:rPr sz="1200" spc="-5" dirty="0">
                <a:latin typeface="Times New Roman"/>
                <a:cs typeface="Times New Roman"/>
              </a:rPr>
              <a:t>attività del </a:t>
            </a:r>
            <a:r>
              <a:rPr sz="1200" dirty="0">
                <a:latin typeface="Times New Roman"/>
                <a:cs typeface="Times New Roman"/>
              </a:rPr>
              <a:t>Dipartimento  </a:t>
            </a:r>
            <a:r>
              <a:rPr sz="1200" spc="-5" dirty="0">
                <a:latin typeface="Times New Roman"/>
                <a:cs typeface="Times New Roman"/>
              </a:rPr>
              <a:t>Educazione del Castello </a:t>
            </a:r>
            <a:r>
              <a:rPr sz="1200" dirty="0">
                <a:latin typeface="Times New Roman"/>
                <a:cs typeface="Times New Roman"/>
              </a:rPr>
              <a:t>di Rivoli, </a:t>
            </a:r>
            <a:r>
              <a:rPr sz="1200" spc="-5" dirty="0">
                <a:latin typeface="Times New Roman"/>
                <a:cs typeface="Times New Roman"/>
              </a:rPr>
              <a:t>come dei Servizi educativi del MADRE: </a:t>
            </a:r>
            <a:r>
              <a:rPr sz="1200" b="1" dirty="0">
                <a:latin typeface="Times New Roman"/>
                <a:cs typeface="Times New Roman"/>
              </a:rPr>
              <a:t>il </a:t>
            </a:r>
            <a:r>
              <a:rPr sz="1200" b="1" spc="-5" dirty="0">
                <a:latin typeface="Times New Roman"/>
                <a:cs typeface="Times New Roman"/>
              </a:rPr>
              <a:t>pubblico diventa il  vero protagonista dell’esperienza dell’arte </a:t>
            </a:r>
            <a:r>
              <a:rPr sz="1200" b="1" dirty="0">
                <a:latin typeface="Times New Roman"/>
                <a:cs typeface="Times New Roman"/>
              </a:rPr>
              <a:t>e la </a:t>
            </a:r>
            <a:r>
              <a:rPr sz="1200" b="1" spc="-5" dirty="0">
                <a:latin typeface="Times New Roman"/>
                <a:cs typeface="Times New Roman"/>
              </a:rPr>
              <a:t>conoscenza dell’opera </a:t>
            </a:r>
            <a:r>
              <a:rPr sz="1200" b="1" dirty="0">
                <a:latin typeface="Times New Roman"/>
                <a:cs typeface="Times New Roman"/>
              </a:rPr>
              <a:t>diventa </a:t>
            </a:r>
            <a:r>
              <a:rPr sz="1200" b="1" spc="-5" dirty="0">
                <a:latin typeface="Times New Roman"/>
                <a:cs typeface="Times New Roman"/>
              </a:rPr>
              <a:t>esperienza  condivisa.</a:t>
            </a:r>
            <a:endParaRPr sz="1200">
              <a:latin typeface="Times New Roman"/>
              <a:cs typeface="Times New Roman"/>
            </a:endParaRPr>
          </a:p>
          <a:p>
            <a:pPr>
              <a:lnSpc>
                <a:spcPct val="100000"/>
              </a:lnSpc>
              <a:spcBef>
                <a:spcPts val="55"/>
              </a:spcBef>
            </a:pPr>
            <a:endParaRPr sz="1150">
              <a:latin typeface="Times New Roman"/>
              <a:cs typeface="Times New Roman"/>
            </a:endParaRPr>
          </a:p>
          <a:p>
            <a:pPr marL="12700" marR="5080" algn="just">
              <a:lnSpc>
                <a:spcPct val="95900"/>
              </a:lnSpc>
            </a:pPr>
            <a:r>
              <a:rPr sz="1200" spc="-5" dirty="0">
                <a:latin typeface="Times New Roman"/>
                <a:cs typeface="Times New Roman"/>
              </a:rPr>
              <a:t>Matrice </a:t>
            </a:r>
            <a:r>
              <a:rPr sz="1200" dirty="0">
                <a:latin typeface="Times New Roman"/>
                <a:cs typeface="Times New Roman"/>
              </a:rPr>
              <a:t>di </a:t>
            </a:r>
            <a:r>
              <a:rPr sz="1200" spc="-5" dirty="0">
                <a:latin typeface="Times New Roman"/>
                <a:cs typeface="Times New Roman"/>
              </a:rPr>
              <a:t>questa </a:t>
            </a:r>
            <a:r>
              <a:rPr sz="1200" dirty="0">
                <a:latin typeface="Times New Roman"/>
                <a:cs typeface="Times New Roman"/>
              </a:rPr>
              <a:t>metodologia </a:t>
            </a:r>
            <a:r>
              <a:rPr sz="1200" spc="-5" dirty="0">
                <a:latin typeface="Times New Roman"/>
                <a:cs typeface="Times New Roman"/>
              </a:rPr>
              <a:t>educativa </a:t>
            </a:r>
            <a:r>
              <a:rPr sz="1200" dirty="0">
                <a:latin typeface="Times New Roman"/>
                <a:cs typeface="Times New Roman"/>
              </a:rPr>
              <a:t>è </a:t>
            </a:r>
            <a:r>
              <a:rPr sz="1200" spc="5" dirty="0">
                <a:latin typeface="Times New Roman"/>
                <a:cs typeface="Times New Roman"/>
              </a:rPr>
              <a:t>il </a:t>
            </a:r>
            <a:r>
              <a:rPr sz="1200" spc="-5" dirty="0">
                <a:latin typeface="Times New Roman"/>
                <a:cs typeface="Times New Roman"/>
              </a:rPr>
              <a:t>progetto </a:t>
            </a:r>
            <a:r>
              <a:rPr sz="1200" i="1" spc="-5" dirty="0">
                <a:latin typeface="Times New Roman"/>
                <a:cs typeface="Times New Roman"/>
              </a:rPr>
              <a:t>Terzo </a:t>
            </a:r>
            <a:r>
              <a:rPr sz="1200" i="1" dirty="0">
                <a:latin typeface="Times New Roman"/>
                <a:cs typeface="Times New Roman"/>
              </a:rPr>
              <a:t>Paradiso</a:t>
            </a:r>
            <a:r>
              <a:rPr sz="1200" dirty="0">
                <a:latin typeface="Times New Roman"/>
                <a:cs typeface="Times New Roman"/>
              </a:rPr>
              <a:t>, </a:t>
            </a:r>
            <a:r>
              <a:rPr sz="1200" spc="-5" dirty="0">
                <a:latin typeface="Times New Roman"/>
                <a:cs typeface="Times New Roman"/>
              </a:rPr>
              <a:t>segno-simbolo </a:t>
            </a:r>
            <a:r>
              <a:rPr sz="1200" dirty="0">
                <a:latin typeface="Times New Roman"/>
                <a:cs typeface="Times New Roman"/>
              </a:rPr>
              <a:t>di  </a:t>
            </a:r>
            <a:r>
              <a:rPr sz="1200" spc="-5" dirty="0">
                <a:latin typeface="Times New Roman"/>
                <a:cs typeface="Times New Roman"/>
              </a:rPr>
              <a:t>Michelangelo </a:t>
            </a:r>
            <a:r>
              <a:rPr sz="1200" dirty="0">
                <a:latin typeface="Times New Roman"/>
                <a:cs typeface="Times New Roman"/>
              </a:rPr>
              <a:t>Pistoletto </a:t>
            </a:r>
            <a:r>
              <a:rPr sz="1200" spc="-5" dirty="0">
                <a:latin typeface="Times New Roman"/>
                <a:cs typeface="Times New Roman"/>
              </a:rPr>
              <a:t>presentato </a:t>
            </a:r>
            <a:r>
              <a:rPr sz="1200" dirty="0">
                <a:latin typeface="Times New Roman"/>
                <a:cs typeface="Times New Roman"/>
              </a:rPr>
              <a:t>per la prima volta </a:t>
            </a:r>
            <a:r>
              <a:rPr sz="1200" spc="-5" dirty="0">
                <a:latin typeface="Times New Roman"/>
                <a:cs typeface="Times New Roman"/>
              </a:rPr>
              <a:t>nell’installazione live alla Biennale </a:t>
            </a:r>
            <a:r>
              <a:rPr sz="1200" dirty="0">
                <a:latin typeface="Times New Roman"/>
                <a:cs typeface="Times New Roman"/>
              </a:rPr>
              <a:t>di Venezia  </a:t>
            </a:r>
            <a:r>
              <a:rPr sz="1200" spc="-5" dirty="0">
                <a:latin typeface="Times New Roman"/>
                <a:cs typeface="Times New Roman"/>
              </a:rPr>
              <a:t>del </a:t>
            </a:r>
            <a:r>
              <a:rPr sz="1200" dirty="0">
                <a:latin typeface="Times New Roman"/>
                <a:cs typeface="Times New Roman"/>
              </a:rPr>
              <a:t>2005, </a:t>
            </a:r>
            <a:r>
              <a:rPr sz="1200" spc="-5" dirty="0">
                <a:latin typeface="Times New Roman"/>
                <a:cs typeface="Times New Roman"/>
              </a:rPr>
              <a:t>quale segno originariamente tracciato </a:t>
            </a:r>
            <a:r>
              <a:rPr sz="1200" dirty="0">
                <a:latin typeface="Times New Roman"/>
                <a:cs typeface="Times New Roman"/>
              </a:rPr>
              <a:t>nella </a:t>
            </a:r>
            <a:r>
              <a:rPr sz="1200" spc="-5" dirty="0">
                <a:latin typeface="Times New Roman"/>
                <a:cs typeface="Times New Roman"/>
              </a:rPr>
              <a:t>terra con </a:t>
            </a:r>
            <a:r>
              <a:rPr sz="1200" dirty="0">
                <a:latin typeface="Times New Roman"/>
                <a:cs typeface="Times New Roman"/>
              </a:rPr>
              <a:t>un </a:t>
            </a:r>
            <a:r>
              <a:rPr sz="1200" spc="-5" dirty="0">
                <a:latin typeface="Times New Roman"/>
                <a:cs typeface="Times New Roman"/>
              </a:rPr>
              <a:t>aratro </a:t>
            </a:r>
            <a:r>
              <a:rPr sz="1200" dirty="0">
                <a:latin typeface="Times New Roman"/>
                <a:cs typeface="Times New Roman"/>
              </a:rPr>
              <a:t>come </a:t>
            </a:r>
            <a:r>
              <a:rPr sz="1200" spc="-5" dirty="0">
                <a:latin typeface="Times New Roman"/>
                <a:cs typeface="Times New Roman"/>
              </a:rPr>
              <a:t>atto fondativo </a:t>
            </a:r>
            <a:r>
              <a:rPr sz="1200" dirty="0">
                <a:latin typeface="Times New Roman"/>
                <a:cs typeface="Times New Roman"/>
              </a:rPr>
              <a:t>di una  nuova </a:t>
            </a:r>
            <a:r>
              <a:rPr sz="1200" spc="-5" dirty="0">
                <a:latin typeface="Times New Roman"/>
                <a:cs typeface="Times New Roman"/>
              </a:rPr>
              <a:t>civiltà: grazie alla collaborazione avviata negli </a:t>
            </a:r>
            <a:r>
              <a:rPr sz="1200" dirty="0">
                <a:latin typeface="Times New Roman"/>
                <a:cs typeface="Times New Roman"/>
              </a:rPr>
              <a:t>ultimi </a:t>
            </a:r>
            <a:r>
              <a:rPr sz="1200" spc="-5" dirty="0">
                <a:latin typeface="Times New Roman"/>
                <a:cs typeface="Times New Roman"/>
              </a:rPr>
              <a:t>anni </a:t>
            </a:r>
            <a:r>
              <a:rPr sz="1200" dirty="0">
                <a:latin typeface="Times New Roman"/>
                <a:cs typeface="Times New Roman"/>
              </a:rPr>
              <a:t>tra il </a:t>
            </a:r>
            <a:r>
              <a:rPr sz="1200" spc="-5" dirty="0">
                <a:latin typeface="Times New Roman"/>
                <a:cs typeface="Times New Roman"/>
              </a:rPr>
              <a:t>Dipartimento Educazione del  Castello </a:t>
            </a:r>
            <a:r>
              <a:rPr sz="1200" dirty="0">
                <a:latin typeface="Times New Roman"/>
                <a:cs typeface="Times New Roman"/>
              </a:rPr>
              <a:t>di </a:t>
            </a:r>
            <a:r>
              <a:rPr sz="1200" spc="-5" dirty="0">
                <a:latin typeface="Times New Roman"/>
                <a:cs typeface="Times New Roman"/>
              </a:rPr>
              <a:t>Rivoli-Museo d’Arte Contemporanea </a:t>
            </a:r>
            <a:r>
              <a:rPr sz="1200" dirty="0">
                <a:latin typeface="Times New Roman"/>
                <a:cs typeface="Times New Roman"/>
              </a:rPr>
              <a:t>e la </a:t>
            </a:r>
            <a:r>
              <a:rPr sz="1200" spc="-5" dirty="0">
                <a:latin typeface="Times New Roman"/>
                <a:cs typeface="Times New Roman"/>
              </a:rPr>
              <a:t>Cittadellarte </a:t>
            </a:r>
            <a:r>
              <a:rPr sz="1200" dirty="0">
                <a:latin typeface="Times New Roman"/>
                <a:cs typeface="Times New Roman"/>
              </a:rPr>
              <a:t>Fondazione </a:t>
            </a:r>
            <a:r>
              <a:rPr sz="1200" spc="-5" dirty="0">
                <a:latin typeface="Times New Roman"/>
                <a:cs typeface="Times New Roman"/>
              </a:rPr>
              <a:t>Pistoletto, </a:t>
            </a:r>
            <a:r>
              <a:rPr sz="1200" dirty="0">
                <a:latin typeface="Times New Roman"/>
                <a:cs typeface="Times New Roman"/>
              </a:rPr>
              <a:t>il </a:t>
            </a:r>
            <a:r>
              <a:rPr sz="1200" spc="-5" dirty="0">
                <a:latin typeface="Times New Roman"/>
                <a:cs typeface="Times New Roman"/>
              </a:rPr>
              <a:t>segno  tracciato </a:t>
            </a:r>
            <a:r>
              <a:rPr sz="1200" dirty="0">
                <a:latin typeface="Times New Roman"/>
                <a:cs typeface="Times New Roman"/>
              </a:rPr>
              <a:t>inizialmente dal </a:t>
            </a:r>
            <a:r>
              <a:rPr sz="1200" spc="-5" dirty="0">
                <a:latin typeface="Times New Roman"/>
                <a:cs typeface="Times New Roman"/>
              </a:rPr>
              <a:t>maestro </a:t>
            </a:r>
            <a:r>
              <a:rPr sz="1200" dirty="0">
                <a:latin typeface="Times New Roman"/>
                <a:cs typeface="Times New Roman"/>
              </a:rPr>
              <a:t>Pistoletto è diventato vivo e dinamico, </a:t>
            </a:r>
            <a:r>
              <a:rPr sz="1200" spc="-5" dirty="0">
                <a:latin typeface="Times New Roman"/>
                <a:cs typeface="Times New Roman"/>
              </a:rPr>
              <a:t>ovvero ripreso </a:t>
            </a:r>
            <a:r>
              <a:rPr sz="1200" dirty="0">
                <a:latin typeface="Times New Roman"/>
                <a:cs typeface="Times New Roman"/>
              </a:rPr>
              <a:t>e </a:t>
            </a:r>
            <a:r>
              <a:rPr sz="1200" spc="-5" dirty="0">
                <a:latin typeface="Times New Roman"/>
                <a:cs typeface="Times New Roman"/>
              </a:rPr>
              <a:t>ricreato  </a:t>
            </a:r>
            <a:r>
              <a:rPr sz="1200" dirty="0">
                <a:latin typeface="Times New Roman"/>
                <a:cs typeface="Times New Roman"/>
              </a:rPr>
              <a:t>in molte </a:t>
            </a:r>
            <a:r>
              <a:rPr sz="1200" spc="-5" dirty="0">
                <a:latin typeface="Times New Roman"/>
                <a:cs typeface="Times New Roman"/>
              </a:rPr>
              <a:t>oper-azioni collettive </a:t>
            </a:r>
            <a:r>
              <a:rPr sz="1200" dirty="0">
                <a:latin typeface="Times New Roman"/>
                <a:cs typeface="Times New Roman"/>
              </a:rPr>
              <a:t>a </a:t>
            </a:r>
            <a:r>
              <a:rPr sz="1200" spc="-5" dirty="0">
                <a:latin typeface="Times New Roman"/>
                <a:cs typeface="Times New Roman"/>
              </a:rPr>
              <a:t>cui hanno </a:t>
            </a:r>
            <a:r>
              <a:rPr sz="1200" dirty="0">
                <a:latin typeface="Times New Roman"/>
                <a:cs typeface="Times New Roman"/>
              </a:rPr>
              <a:t>partecipato </a:t>
            </a:r>
            <a:r>
              <a:rPr sz="1200" spc="-5" dirty="0">
                <a:latin typeface="Times New Roman"/>
                <a:cs typeface="Times New Roman"/>
              </a:rPr>
              <a:t>negli anni migliaia </a:t>
            </a:r>
            <a:r>
              <a:rPr sz="1200" dirty="0">
                <a:latin typeface="Times New Roman"/>
                <a:cs typeface="Times New Roman"/>
              </a:rPr>
              <a:t>di </a:t>
            </a:r>
            <a:r>
              <a:rPr sz="1200" spc="-5" dirty="0">
                <a:latin typeface="Times New Roman"/>
                <a:cs typeface="Times New Roman"/>
              </a:rPr>
              <a:t>persone, bambini  giovani </a:t>
            </a:r>
            <a:r>
              <a:rPr sz="1200" dirty="0">
                <a:latin typeface="Times New Roman"/>
                <a:cs typeface="Times New Roman"/>
              </a:rPr>
              <a:t>e </a:t>
            </a:r>
            <a:r>
              <a:rPr sz="1200" spc="-5" dirty="0">
                <a:latin typeface="Times New Roman"/>
                <a:cs typeface="Times New Roman"/>
              </a:rPr>
              <a:t>adulti, </a:t>
            </a:r>
            <a:r>
              <a:rPr sz="1200" dirty="0">
                <a:latin typeface="Times New Roman"/>
                <a:cs typeface="Times New Roman"/>
              </a:rPr>
              <a:t>come quella </a:t>
            </a:r>
            <a:r>
              <a:rPr sz="1200" spc="-5" dirty="0">
                <a:latin typeface="Times New Roman"/>
                <a:cs typeface="Times New Roman"/>
              </a:rPr>
              <a:t>proposta appunto </a:t>
            </a:r>
            <a:r>
              <a:rPr sz="1200" dirty="0">
                <a:latin typeface="Times New Roman"/>
                <a:cs typeface="Times New Roman"/>
              </a:rPr>
              <a:t>il </a:t>
            </a:r>
            <a:r>
              <a:rPr sz="1200" spc="5" dirty="0">
                <a:latin typeface="Times New Roman"/>
                <a:cs typeface="Times New Roman"/>
              </a:rPr>
              <a:t>16 </a:t>
            </a:r>
            <a:r>
              <a:rPr sz="1200" spc="-5" dirty="0">
                <a:latin typeface="Times New Roman"/>
                <a:cs typeface="Times New Roman"/>
              </a:rPr>
              <a:t>marzo al MADRE </a:t>
            </a:r>
            <a:r>
              <a:rPr sz="1200" dirty="0">
                <a:latin typeface="Times New Roman"/>
                <a:cs typeface="Times New Roman"/>
              </a:rPr>
              <a:t>di</a:t>
            </a:r>
            <a:r>
              <a:rPr sz="1200" spc="50" dirty="0">
                <a:latin typeface="Times New Roman"/>
                <a:cs typeface="Times New Roman"/>
              </a:rPr>
              <a:t> </a:t>
            </a:r>
            <a:r>
              <a:rPr sz="1200" spc="-5" dirty="0">
                <a:latin typeface="Times New Roman"/>
                <a:cs typeface="Times New Roman"/>
              </a:rPr>
              <a:t>Napoli.</a:t>
            </a:r>
            <a:endParaRPr sz="1200">
              <a:latin typeface="Times New Roman"/>
              <a:cs typeface="Times New Roman"/>
            </a:endParaRPr>
          </a:p>
        </p:txBody>
      </p:sp>
      <p:sp>
        <p:nvSpPr>
          <p:cNvPr id="7" name="object 7"/>
          <p:cNvSpPr txBox="1"/>
          <p:nvPr/>
        </p:nvSpPr>
        <p:spPr>
          <a:xfrm>
            <a:off x="706627" y="8959443"/>
            <a:ext cx="6149340" cy="1003935"/>
          </a:xfrm>
          <a:prstGeom prst="rect">
            <a:avLst/>
          </a:prstGeom>
        </p:spPr>
        <p:txBody>
          <a:bodyPr vert="horz" wrap="square" lIns="0" tIns="11430" rIns="0" bIns="0" rtlCol="0">
            <a:spAutoFit/>
          </a:bodyPr>
          <a:lstStyle/>
          <a:p>
            <a:pPr marL="12700" marR="5080" algn="just">
              <a:lnSpc>
                <a:spcPct val="116799"/>
              </a:lnSpc>
              <a:spcBef>
                <a:spcPts val="90"/>
              </a:spcBef>
            </a:pPr>
            <a:r>
              <a:rPr sz="1100" spc="-5" dirty="0">
                <a:latin typeface="Calibri"/>
                <a:cs typeface="Calibri"/>
              </a:rPr>
              <a:t>Il </a:t>
            </a:r>
            <a:r>
              <a:rPr sz="1100" i="1" spc="-5" dirty="0">
                <a:latin typeface="Calibri"/>
                <a:cs typeface="Calibri"/>
              </a:rPr>
              <a:t>Festival della </a:t>
            </a:r>
            <a:r>
              <a:rPr sz="1100" i="1" dirty="0">
                <a:latin typeface="Calibri"/>
                <a:cs typeface="Calibri"/>
              </a:rPr>
              <a:t>Cultura </a:t>
            </a:r>
            <a:r>
              <a:rPr sz="1100" i="1" spc="-5" dirty="0">
                <a:latin typeface="Calibri"/>
                <a:cs typeface="Calibri"/>
              </a:rPr>
              <a:t>Creativa </a:t>
            </a:r>
            <a:r>
              <a:rPr sz="1100" dirty="0">
                <a:latin typeface="Calibri"/>
                <a:cs typeface="Calibri"/>
              </a:rPr>
              <a:t>, </a:t>
            </a:r>
            <a:r>
              <a:rPr sz="1100" spc="-5" dirty="0">
                <a:latin typeface="Calibri"/>
                <a:cs typeface="Calibri"/>
              </a:rPr>
              <a:t>nell’ambito </a:t>
            </a:r>
            <a:r>
              <a:rPr sz="1100" dirty="0">
                <a:latin typeface="Calibri"/>
                <a:cs typeface="Calibri"/>
              </a:rPr>
              <a:t>del </a:t>
            </a:r>
            <a:r>
              <a:rPr sz="1100" spc="-5" dirty="0">
                <a:latin typeface="Calibri"/>
                <a:cs typeface="Calibri"/>
              </a:rPr>
              <a:t>quale l’evento </a:t>
            </a:r>
            <a:r>
              <a:rPr sz="1100" i="1" spc="-5" dirty="0">
                <a:latin typeface="Calibri"/>
                <a:cs typeface="Calibri"/>
              </a:rPr>
              <a:t>Creare mondi </a:t>
            </a:r>
            <a:r>
              <a:rPr sz="1100" dirty="0">
                <a:latin typeface="Calibri"/>
                <a:cs typeface="Calibri"/>
              </a:rPr>
              <a:t>è </a:t>
            </a:r>
            <a:r>
              <a:rPr sz="1100" spc="-5" dirty="0">
                <a:latin typeface="Calibri"/>
                <a:cs typeface="Calibri"/>
              </a:rPr>
              <a:t>proposto, </a:t>
            </a:r>
            <a:r>
              <a:rPr sz="1100" dirty="0">
                <a:latin typeface="Calibri"/>
                <a:cs typeface="Calibri"/>
              </a:rPr>
              <a:t>è il </a:t>
            </a:r>
            <a:r>
              <a:rPr sz="1100" b="1" spc="-5" dirty="0">
                <a:latin typeface="Calibri"/>
                <a:cs typeface="Calibri"/>
              </a:rPr>
              <a:t>primo  festival </a:t>
            </a:r>
            <a:r>
              <a:rPr sz="1100" b="1" i="1" spc="-5" dirty="0">
                <a:latin typeface="Calibri"/>
                <a:cs typeface="Calibri"/>
              </a:rPr>
              <a:t>diffuso </a:t>
            </a:r>
            <a:r>
              <a:rPr sz="1100" b="1" dirty="0">
                <a:latin typeface="Calibri"/>
                <a:cs typeface="Calibri"/>
              </a:rPr>
              <a:t>e </a:t>
            </a:r>
            <a:r>
              <a:rPr sz="1100" b="1" i="1" spc="-5" dirty="0">
                <a:latin typeface="Calibri"/>
                <a:cs typeface="Calibri"/>
              </a:rPr>
              <a:t>pervasivo </a:t>
            </a:r>
            <a:r>
              <a:rPr sz="1100" b="1" spc="-5" dirty="0">
                <a:latin typeface="Calibri"/>
                <a:cs typeface="Calibri"/>
              </a:rPr>
              <a:t>sul territorio italiano</a:t>
            </a:r>
            <a:r>
              <a:rPr sz="1100" spc="-5" dirty="0">
                <a:latin typeface="Calibri"/>
                <a:cs typeface="Calibri"/>
              </a:rPr>
              <a:t>, </a:t>
            </a:r>
            <a:r>
              <a:rPr sz="1100" dirty="0">
                <a:latin typeface="Calibri"/>
                <a:cs typeface="Calibri"/>
              </a:rPr>
              <a:t>ideato </a:t>
            </a:r>
            <a:r>
              <a:rPr sz="1100" spc="-5" dirty="0">
                <a:latin typeface="Calibri"/>
                <a:cs typeface="Calibri"/>
              </a:rPr>
              <a:t>dall’ABI </a:t>
            </a:r>
            <a:r>
              <a:rPr sz="1100" dirty="0">
                <a:latin typeface="Calibri"/>
                <a:cs typeface="Calibri"/>
              </a:rPr>
              <a:t>con </a:t>
            </a:r>
            <a:r>
              <a:rPr sz="1100" spc="-5" dirty="0">
                <a:latin typeface="Calibri"/>
                <a:cs typeface="Calibri"/>
              </a:rPr>
              <a:t>l’intento di </a:t>
            </a:r>
            <a:r>
              <a:rPr sz="1100" b="1" spc="-5" dirty="0">
                <a:latin typeface="Calibri"/>
                <a:cs typeface="Calibri"/>
              </a:rPr>
              <a:t>avvicinare </a:t>
            </a:r>
            <a:r>
              <a:rPr sz="1100" b="1" dirty="0">
                <a:latin typeface="Calibri"/>
                <a:cs typeface="Calibri"/>
              </a:rPr>
              <a:t>i </a:t>
            </a:r>
            <a:r>
              <a:rPr sz="1100" b="1" spc="-5" dirty="0">
                <a:latin typeface="Calibri"/>
                <a:cs typeface="Calibri"/>
              </a:rPr>
              <a:t>bambini </a:t>
            </a:r>
            <a:r>
              <a:rPr sz="1100" b="1" dirty="0">
                <a:latin typeface="Calibri"/>
                <a:cs typeface="Calibri"/>
              </a:rPr>
              <a:t>e i  </a:t>
            </a:r>
            <a:r>
              <a:rPr sz="1100" b="1" spc="-5" dirty="0">
                <a:latin typeface="Calibri"/>
                <a:cs typeface="Calibri"/>
              </a:rPr>
              <a:t>ragazzi alla cultura, </a:t>
            </a:r>
            <a:r>
              <a:rPr sz="1100" b="1" dirty="0">
                <a:latin typeface="Calibri"/>
                <a:cs typeface="Calibri"/>
              </a:rPr>
              <a:t>e </a:t>
            </a:r>
            <a:r>
              <a:rPr sz="1100" b="1" spc="-5" dirty="0">
                <a:latin typeface="Calibri"/>
                <a:cs typeface="Calibri"/>
              </a:rPr>
              <a:t>di stimolarne </a:t>
            </a:r>
            <a:r>
              <a:rPr sz="1100" b="1" dirty="0">
                <a:latin typeface="Calibri"/>
                <a:cs typeface="Calibri"/>
              </a:rPr>
              <a:t>la creatività</a:t>
            </a:r>
            <a:r>
              <a:rPr sz="1100" dirty="0">
                <a:latin typeface="Calibri"/>
                <a:cs typeface="Calibri"/>
              </a:rPr>
              <a:t>, </a:t>
            </a:r>
            <a:r>
              <a:rPr sz="1100" spc="-5" dirty="0">
                <a:latin typeface="Calibri"/>
                <a:cs typeface="Calibri"/>
              </a:rPr>
              <a:t>intercettando tutte </a:t>
            </a:r>
            <a:r>
              <a:rPr sz="1100" dirty="0">
                <a:latin typeface="Calibri"/>
                <a:cs typeface="Calibri"/>
              </a:rPr>
              <a:t>le </a:t>
            </a:r>
            <a:r>
              <a:rPr sz="1100" spc="-5" dirty="0">
                <a:latin typeface="Calibri"/>
                <a:cs typeface="Calibri"/>
              </a:rPr>
              <a:t>energie attive nei territori di  </a:t>
            </a:r>
            <a:r>
              <a:rPr sz="1100" dirty="0">
                <a:latin typeface="Calibri"/>
                <a:cs typeface="Calibri"/>
              </a:rPr>
              <a:t>appartenenza </a:t>
            </a:r>
            <a:r>
              <a:rPr sz="1100" spc="-5" dirty="0">
                <a:latin typeface="Calibri"/>
                <a:cs typeface="Calibri"/>
              </a:rPr>
              <a:t>di </a:t>
            </a:r>
            <a:r>
              <a:rPr sz="1100" dirty="0">
                <a:latin typeface="Calibri"/>
                <a:cs typeface="Calibri"/>
              </a:rPr>
              <a:t>ogni </a:t>
            </a:r>
            <a:r>
              <a:rPr sz="1100" spc="-5" dirty="0">
                <a:latin typeface="Calibri"/>
                <a:cs typeface="Calibri"/>
              </a:rPr>
              <a:t>banca </a:t>
            </a:r>
            <a:r>
              <a:rPr sz="1100" dirty="0">
                <a:latin typeface="Calibri"/>
                <a:cs typeface="Calibri"/>
              </a:rPr>
              <a:t>aderente: </a:t>
            </a:r>
            <a:r>
              <a:rPr sz="1100" spc="-5" dirty="0">
                <a:latin typeface="Calibri"/>
                <a:cs typeface="Calibri"/>
              </a:rPr>
              <a:t>scuole, associazioni culturali, musei, biblioteche. </a:t>
            </a:r>
            <a:r>
              <a:rPr sz="1100" dirty="0">
                <a:latin typeface="Calibri"/>
                <a:cs typeface="Calibri"/>
              </a:rPr>
              <a:t>La </a:t>
            </a:r>
            <a:r>
              <a:rPr sz="1100" spc="-5" dirty="0">
                <a:latin typeface="Calibri"/>
                <a:cs typeface="Calibri"/>
              </a:rPr>
              <a:t>sinergia con </a:t>
            </a:r>
            <a:r>
              <a:rPr sz="1100" spc="-10" dirty="0">
                <a:latin typeface="Calibri"/>
                <a:cs typeface="Calibri"/>
              </a:rPr>
              <a:t>il  </a:t>
            </a:r>
            <a:r>
              <a:rPr sz="1100" dirty="0">
                <a:latin typeface="Calibri"/>
                <a:cs typeface="Calibri"/>
              </a:rPr>
              <a:t>network</a:t>
            </a:r>
            <a:r>
              <a:rPr sz="1100" spc="90" dirty="0">
                <a:latin typeface="Calibri"/>
                <a:cs typeface="Calibri"/>
              </a:rPr>
              <a:t> </a:t>
            </a:r>
            <a:r>
              <a:rPr sz="1100" spc="-5" dirty="0">
                <a:latin typeface="Calibri"/>
                <a:cs typeface="Calibri"/>
              </a:rPr>
              <a:t>dell’ABI</a:t>
            </a:r>
            <a:r>
              <a:rPr sz="1100" spc="75" dirty="0">
                <a:latin typeface="Calibri"/>
                <a:cs typeface="Calibri"/>
              </a:rPr>
              <a:t> </a:t>
            </a:r>
            <a:r>
              <a:rPr sz="1100" dirty="0">
                <a:latin typeface="Calibri"/>
                <a:cs typeface="Calibri"/>
              </a:rPr>
              <a:t>evidenzia</a:t>
            </a:r>
            <a:r>
              <a:rPr sz="1100" spc="80" dirty="0">
                <a:latin typeface="Calibri"/>
                <a:cs typeface="Calibri"/>
              </a:rPr>
              <a:t> </a:t>
            </a:r>
            <a:r>
              <a:rPr sz="1100" dirty="0">
                <a:latin typeface="Calibri"/>
                <a:cs typeface="Calibri"/>
              </a:rPr>
              <a:t>la</a:t>
            </a:r>
            <a:r>
              <a:rPr sz="1100" spc="85" dirty="0">
                <a:latin typeface="Calibri"/>
                <a:cs typeface="Calibri"/>
              </a:rPr>
              <a:t> </a:t>
            </a:r>
            <a:r>
              <a:rPr sz="1100" spc="-5" dirty="0">
                <a:latin typeface="Calibri"/>
                <a:cs typeface="Calibri"/>
              </a:rPr>
              <a:t>costante</a:t>
            </a:r>
            <a:r>
              <a:rPr sz="1100" spc="90" dirty="0">
                <a:latin typeface="Calibri"/>
                <a:cs typeface="Calibri"/>
              </a:rPr>
              <a:t> </a:t>
            </a:r>
            <a:r>
              <a:rPr sz="1100" spc="-5" dirty="0">
                <a:latin typeface="Calibri"/>
                <a:cs typeface="Calibri"/>
              </a:rPr>
              <a:t>attenzione</a:t>
            </a:r>
            <a:r>
              <a:rPr sz="1100" spc="85" dirty="0">
                <a:latin typeface="Calibri"/>
                <a:cs typeface="Calibri"/>
              </a:rPr>
              <a:t> </a:t>
            </a:r>
            <a:r>
              <a:rPr sz="1100" dirty="0">
                <a:latin typeface="Calibri"/>
                <a:cs typeface="Calibri"/>
              </a:rPr>
              <a:t>che</a:t>
            </a:r>
            <a:r>
              <a:rPr sz="1100" spc="90" dirty="0">
                <a:latin typeface="Calibri"/>
                <a:cs typeface="Calibri"/>
              </a:rPr>
              <a:t> </a:t>
            </a:r>
            <a:r>
              <a:rPr sz="1100" dirty="0">
                <a:latin typeface="Calibri"/>
                <a:cs typeface="Calibri"/>
              </a:rPr>
              <a:t>il</a:t>
            </a:r>
            <a:r>
              <a:rPr sz="1100" spc="85" dirty="0">
                <a:latin typeface="Calibri"/>
                <a:cs typeface="Calibri"/>
              </a:rPr>
              <a:t> </a:t>
            </a:r>
            <a:r>
              <a:rPr sz="1100" spc="-5" dirty="0">
                <a:latin typeface="Calibri"/>
                <a:cs typeface="Calibri"/>
              </a:rPr>
              <a:t>sistema</a:t>
            </a:r>
            <a:r>
              <a:rPr sz="1100" spc="95" dirty="0">
                <a:latin typeface="Calibri"/>
                <a:cs typeface="Calibri"/>
              </a:rPr>
              <a:t> </a:t>
            </a:r>
            <a:r>
              <a:rPr sz="1100" spc="-5" dirty="0">
                <a:latin typeface="Calibri"/>
                <a:cs typeface="Calibri"/>
              </a:rPr>
              <a:t>bancario</a:t>
            </a:r>
            <a:r>
              <a:rPr sz="1100" spc="80" dirty="0">
                <a:latin typeface="Calibri"/>
                <a:cs typeface="Calibri"/>
              </a:rPr>
              <a:t> </a:t>
            </a:r>
            <a:r>
              <a:rPr sz="1100" spc="-5" dirty="0">
                <a:latin typeface="Calibri"/>
                <a:cs typeface="Calibri"/>
              </a:rPr>
              <a:t>italiano</a:t>
            </a:r>
            <a:r>
              <a:rPr sz="1100" spc="95" dirty="0">
                <a:latin typeface="Calibri"/>
                <a:cs typeface="Calibri"/>
              </a:rPr>
              <a:t> </a:t>
            </a:r>
            <a:r>
              <a:rPr sz="1100" spc="-5" dirty="0">
                <a:latin typeface="Calibri"/>
                <a:cs typeface="Calibri"/>
              </a:rPr>
              <a:t>riserva</a:t>
            </a:r>
            <a:r>
              <a:rPr sz="1100" spc="80" dirty="0">
                <a:latin typeface="Calibri"/>
                <a:cs typeface="Calibri"/>
              </a:rPr>
              <a:t> </a:t>
            </a:r>
            <a:r>
              <a:rPr sz="1100" spc="5" dirty="0">
                <a:latin typeface="Calibri"/>
                <a:cs typeface="Calibri"/>
              </a:rPr>
              <a:t>alla</a:t>
            </a:r>
            <a:r>
              <a:rPr sz="1100" spc="75" dirty="0">
                <a:latin typeface="Calibri"/>
                <a:cs typeface="Calibri"/>
              </a:rPr>
              <a:t> </a:t>
            </a:r>
            <a:r>
              <a:rPr sz="1100" dirty="0">
                <a:latin typeface="Calibri"/>
                <a:cs typeface="Calibri"/>
              </a:rPr>
              <a:t>memoria</a:t>
            </a:r>
            <a:r>
              <a:rPr sz="1100" spc="85" dirty="0">
                <a:latin typeface="Calibri"/>
                <a:cs typeface="Calibri"/>
              </a:rPr>
              <a:t> </a:t>
            </a:r>
            <a:r>
              <a:rPr sz="1100" spc="-10" dirty="0">
                <a:latin typeface="Calibri"/>
                <a:cs typeface="Calibri"/>
              </a:rPr>
              <a:t>dei</a:t>
            </a:r>
            <a:endParaRPr sz="1100">
              <a:latin typeface="Calibri"/>
              <a:cs typeface="Calibri"/>
            </a:endParaRP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303403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333240">
              <a:lnSpc>
                <a:spcPts val="1839"/>
              </a:lnSpc>
            </a:pPr>
            <a:r>
              <a:rPr sz="1600" b="1" spc="-15" dirty="0">
                <a:latin typeface="Arial"/>
                <a:cs typeface="Arial"/>
              </a:rPr>
              <a:t>G</a:t>
            </a:r>
            <a:r>
              <a:rPr sz="1600" b="1" spc="-5" dirty="0">
                <a:latin typeface="Arial"/>
                <a:cs typeface="Arial"/>
              </a:rPr>
              <a:t>azzet</a:t>
            </a:r>
            <a:r>
              <a:rPr sz="1600" b="1" spc="-15" dirty="0">
                <a:latin typeface="Arial"/>
                <a:cs typeface="Arial"/>
              </a:rPr>
              <a:t>t</a:t>
            </a:r>
            <a:r>
              <a:rPr sz="1600" b="1" spc="5" dirty="0">
                <a:latin typeface="Arial"/>
                <a:cs typeface="Arial"/>
              </a:rPr>
              <a:t>a</a:t>
            </a:r>
            <a:r>
              <a:rPr sz="1600" b="1" spc="-5" dirty="0">
                <a:latin typeface="Arial"/>
                <a:cs typeface="Arial"/>
              </a:rPr>
              <a:t>di</a:t>
            </a:r>
            <a:r>
              <a:rPr sz="1600" b="1" spc="-15" dirty="0">
                <a:latin typeface="Arial"/>
                <a:cs typeface="Arial"/>
              </a:rPr>
              <a:t>n</a:t>
            </a:r>
            <a:r>
              <a:rPr sz="1600" b="1" spc="5" dirty="0">
                <a:latin typeface="Arial"/>
                <a:cs typeface="Arial"/>
              </a:rPr>
              <a:t>a</a:t>
            </a:r>
            <a:r>
              <a:rPr sz="1600" b="1" spc="-5" dirty="0">
                <a:latin typeface="Arial"/>
                <a:cs typeface="Arial"/>
              </a:rPr>
              <a:t>p</a:t>
            </a:r>
            <a:r>
              <a:rPr sz="1600" b="1" spc="-15" dirty="0">
                <a:latin typeface="Arial"/>
                <a:cs typeface="Arial"/>
              </a:rPr>
              <a:t>o</a:t>
            </a:r>
            <a:r>
              <a:rPr sz="1600" b="1" spc="5" dirty="0">
                <a:latin typeface="Arial"/>
                <a:cs typeface="Arial"/>
              </a:rPr>
              <a:t>l</a:t>
            </a:r>
            <a:r>
              <a:rPr sz="1600" b="1" spc="-5" dirty="0">
                <a:latin typeface="Arial"/>
                <a:cs typeface="Arial"/>
              </a:rPr>
              <a:t>i.it  12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spcBef>
                <a:spcPts val="15"/>
              </a:spcBef>
            </a:pPr>
            <a:endParaRPr sz="2100">
              <a:latin typeface="Times New Roman"/>
              <a:cs typeface="Times New Roman"/>
            </a:endParaRPr>
          </a:p>
          <a:p>
            <a:pPr marL="12700" marR="5080" algn="just">
              <a:lnSpc>
                <a:spcPct val="117000"/>
              </a:lnSpc>
            </a:pPr>
            <a:r>
              <a:rPr sz="1100" dirty="0">
                <a:latin typeface="Calibri"/>
                <a:cs typeface="Calibri"/>
              </a:rPr>
              <a:t>territori e alle pratiche </a:t>
            </a:r>
            <a:r>
              <a:rPr sz="1100" spc="-5" dirty="0">
                <a:latin typeface="Calibri"/>
                <a:cs typeface="Calibri"/>
              </a:rPr>
              <a:t>innovative </a:t>
            </a:r>
            <a:r>
              <a:rPr sz="1100" dirty="0">
                <a:latin typeface="Calibri"/>
                <a:cs typeface="Calibri"/>
              </a:rPr>
              <a:t>che vi operano, </a:t>
            </a:r>
            <a:r>
              <a:rPr sz="1100" spc="-5" dirty="0">
                <a:latin typeface="Calibri"/>
                <a:cs typeface="Calibri"/>
              </a:rPr>
              <a:t>riproponendo, tramite </a:t>
            </a:r>
            <a:r>
              <a:rPr sz="1100" dirty="0">
                <a:latin typeface="Calibri"/>
                <a:cs typeface="Calibri"/>
              </a:rPr>
              <a:t>il </a:t>
            </a:r>
            <a:r>
              <a:rPr sz="1100" i="1" spc="-5" dirty="0">
                <a:latin typeface="Calibri"/>
                <a:cs typeface="Calibri"/>
              </a:rPr>
              <a:t>Festival della </a:t>
            </a:r>
            <a:r>
              <a:rPr sz="1100" i="1" dirty="0">
                <a:latin typeface="Calibri"/>
                <a:cs typeface="Calibri"/>
              </a:rPr>
              <a:t>Cultura </a:t>
            </a:r>
            <a:r>
              <a:rPr sz="1100" i="1" spc="-5" dirty="0">
                <a:latin typeface="Calibri"/>
                <a:cs typeface="Calibri"/>
              </a:rPr>
              <a:t>Creativa</a:t>
            </a:r>
            <a:r>
              <a:rPr sz="1100" spc="-5" dirty="0">
                <a:latin typeface="Calibri"/>
                <a:cs typeface="Calibri"/>
              </a:rPr>
              <a:t>, </a:t>
            </a:r>
            <a:r>
              <a:rPr sz="1100" spc="-10" dirty="0">
                <a:latin typeface="Calibri"/>
                <a:cs typeface="Calibri"/>
              </a:rPr>
              <a:t>la  </a:t>
            </a:r>
            <a:r>
              <a:rPr sz="1100" dirty="0">
                <a:latin typeface="Calibri"/>
                <a:cs typeface="Calibri"/>
              </a:rPr>
              <a:t>rete </a:t>
            </a:r>
            <a:r>
              <a:rPr sz="1100" spc="-5" dirty="0">
                <a:latin typeface="Calibri"/>
                <a:cs typeface="Calibri"/>
              </a:rPr>
              <a:t>del sistema bancario italiano come catalizzatore </a:t>
            </a:r>
            <a:r>
              <a:rPr sz="1100" spc="-10" dirty="0">
                <a:latin typeface="Calibri"/>
                <a:cs typeface="Calibri"/>
              </a:rPr>
              <a:t>di </a:t>
            </a:r>
            <a:r>
              <a:rPr sz="1100" dirty="0">
                <a:latin typeface="Calibri"/>
                <a:cs typeface="Calibri"/>
              </a:rPr>
              <a:t>creatività </a:t>
            </a:r>
            <a:r>
              <a:rPr sz="1100" spc="-5" dirty="0">
                <a:latin typeface="Calibri"/>
                <a:cs typeface="Calibri"/>
              </a:rPr>
              <a:t>sui </a:t>
            </a:r>
            <a:r>
              <a:rPr sz="1100" dirty="0">
                <a:latin typeface="Calibri"/>
                <a:cs typeface="Calibri"/>
              </a:rPr>
              <a:t>e dei </a:t>
            </a:r>
            <a:r>
              <a:rPr sz="1100" spc="-5" dirty="0">
                <a:latin typeface="Calibri"/>
                <a:cs typeface="Calibri"/>
              </a:rPr>
              <a:t>singoli </a:t>
            </a:r>
            <a:r>
              <a:rPr sz="1100" dirty="0">
                <a:latin typeface="Calibri"/>
                <a:cs typeface="Calibri"/>
              </a:rPr>
              <a:t>territori italiani. Il </a:t>
            </a:r>
            <a:r>
              <a:rPr sz="1100" spc="-5" dirty="0">
                <a:latin typeface="Calibri"/>
                <a:cs typeface="Calibri"/>
              </a:rPr>
              <a:t>concept  di questa edizione </a:t>
            </a:r>
            <a:r>
              <a:rPr sz="1100" dirty="0">
                <a:latin typeface="Calibri"/>
                <a:cs typeface="Calibri"/>
              </a:rPr>
              <a:t>del </a:t>
            </a:r>
            <a:r>
              <a:rPr sz="1100" i="1" spc="-5" dirty="0">
                <a:latin typeface="Calibri"/>
                <a:cs typeface="Calibri"/>
              </a:rPr>
              <a:t>Festival </a:t>
            </a:r>
            <a:r>
              <a:rPr sz="1100" dirty="0">
                <a:latin typeface="Calibri"/>
                <a:cs typeface="Calibri"/>
              </a:rPr>
              <a:t>esalta il ruolo </a:t>
            </a:r>
            <a:r>
              <a:rPr sz="1100" spc="-5" dirty="0">
                <a:latin typeface="Calibri"/>
                <a:cs typeface="Calibri"/>
              </a:rPr>
              <a:t>della parola come creatrice di </a:t>
            </a:r>
            <a:r>
              <a:rPr sz="1100" dirty="0">
                <a:latin typeface="Calibri"/>
                <a:cs typeface="Calibri"/>
              </a:rPr>
              <a:t>mondi </a:t>
            </a:r>
            <a:r>
              <a:rPr sz="1100" spc="-5" dirty="0">
                <a:latin typeface="Calibri"/>
                <a:cs typeface="Calibri"/>
              </a:rPr>
              <a:t>possibili </a:t>
            </a:r>
            <a:r>
              <a:rPr sz="1100" dirty="0">
                <a:latin typeface="Calibri"/>
                <a:cs typeface="Calibri"/>
              </a:rPr>
              <a:t>e condivisibili, ed  evidenzia la </a:t>
            </a:r>
            <a:r>
              <a:rPr sz="1100" spc="-5" dirty="0">
                <a:latin typeface="Calibri"/>
                <a:cs typeface="Calibri"/>
              </a:rPr>
              <a:t>forza di una </a:t>
            </a:r>
            <a:r>
              <a:rPr sz="1100" dirty="0">
                <a:latin typeface="Calibri"/>
                <a:cs typeface="Calibri"/>
              </a:rPr>
              <a:t>progettualità </a:t>
            </a:r>
            <a:r>
              <a:rPr sz="1100" spc="-5" dirty="0">
                <a:latin typeface="Calibri"/>
                <a:cs typeface="Calibri"/>
              </a:rPr>
              <a:t>di </a:t>
            </a:r>
            <a:r>
              <a:rPr sz="1100" dirty="0">
                <a:latin typeface="Calibri"/>
                <a:cs typeface="Calibri"/>
              </a:rPr>
              <a:t>rete </a:t>
            </a:r>
            <a:r>
              <a:rPr sz="1100" spc="-5" dirty="0">
                <a:latin typeface="Calibri"/>
                <a:cs typeface="Calibri"/>
              </a:rPr>
              <a:t>fra musei, </a:t>
            </a:r>
            <a:r>
              <a:rPr sz="1100" dirty="0">
                <a:latin typeface="Calibri"/>
                <a:cs typeface="Calibri"/>
              </a:rPr>
              <a:t>istituzioni culturali e banche, accomunati </a:t>
            </a:r>
            <a:r>
              <a:rPr sz="1100" spc="-5" dirty="0">
                <a:latin typeface="Calibri"/>
                <a:cs typeface="Calibri"/>
              </a:rPr>
              <a:t>da quello  stimolo </a:t>
            </a:r>
            <a:r>
              <a:rPr sz="1100" dirty="0">
                <a:latin typeface="Calibri"/>
                <a:cs typeface="Calibri"/>
              </a:rPr>
              <a:t>a </a:t>
            </a:r>
            <a:r>
              <a:rPr sz="1100" spc="-5" dirty="0">
                <a:latin typeface="Calibri"/>
                <a:cs typeface="Calibri"/>
              </a:rPr>
              <a:t>“fare rete” sui singoli </a:t>
            </a:r>
            <a:r>
              <a:rPr sz="1100" dirty="0">
                <a:latin typeface="Calibri"/>
                <a:cs typeface="Calibri"/>
              </a:rPr>
              <a:t>territori che il </a:t>
            </a:r>
            <a:r>
              <a:rPr sz="1100" i="1" spc="-5" dirty="0">
                <a:latin typeface="Calibri"/>
                <a:cs typeface="Calibri"/>
              </a:rPr>
              <a:t>Festival della Cultura Creativa </a:t>
            </a:r>
            <a:r>
              <a:rPr sz="1100" spc="-5" dirty="0">
                <a:latin typeface="Calibri"/>
                <a:cs typeface="Calibri"/>
              </a:rPr>
              <a:t>intende appunto</a:t>
            </a:r>
            <a:r>
              <a:rPr sz="1100" spc="130" dirty="0">
                <a:latin typeface="Calibri"/>
                <a:cs typeface="Calibri"/>
              </a:rPr>
              <a:t> </a:t>
            </a:r>
            <a:r>
              <a:rPr sz="1100" spc="-5" dirty="0">
                <a:latin typeface="Calibri"/>
                <a:cs typeface="Calibri"/>
              </a:rPr>
              <a:t>incentivare.</a:t>
            </a:r>
            <a:endParaRPr sz="1100">
              <a:latin typeface="Calibri"/>
              <a:cs typeface="Calibri"/>
            </a:endParaRPr>
          </a:p>
          <a:p>
            <a:pPr>
              <a:lnSpc>
                <a:spcPct val="100000"/>
              </a:lnSpc>
              <a:spcBef>
                <a:spcPts val="25"/>
              </a:spcBef>
            </a:pPr>
            <a:endParaRPr sz="1350">
              <a:latin typeface="Times New Roman"/>
              <a:cs typeface="Times New Roman"/>
            </a:endParaRPr>
          </a:p>
          <a:p>
            <a:pPr marL="12700" algn="just">
              <a:lnSpc>
                <a:spcPct val="100000"/>
              </a:lnSpc>
            </a:pPr>
            <a:r>
              <a:rPr sz="1200" b="1" dirty="0">
                <a:latin typeface="Times New Roman"/>
                <a:cs typeface="Times New Roman"/>
              </a:rPr>
              <a:t>Info</a:t>
            </a:r>
            <a:endParaRPr sz="1200">
              <a:latin typeface="Times New Roman"/>
              <a:cs typeface="Times New Roman"/>
            </a:endParaRPr>
          </a:p>
        </p:txBody>
      </p:sp>
      <p:sp>
        <p:nvSpPr>
          <p:cNvPr id="4" name="object 4"/>
          <p:cNvSpPr txBox="1"/>
          <p:nvPr/>
        </p:nvSpPr>
        <p:spPr>
          <a:xfrm>
            <a:off x="6435294" y="3605910"/>
            <a:ext cx="41529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Times New Roman"/>
                <a:cs typeface="Times New Roman"/>
              </a:rPr>
              <a:t>Rivoli</a:t>
            </a:r>
            <a:endParaRPr sz="1200">
              <a:latin typeface="Times New Roman"/>
              <a:cs typeface="Times New Roman"/>
            </a:endParaRPr>
          </a:p>
        </p:txBody>
      </p:sp>
      <p:sp>
        <p:nvSpPr>
          <p:cNvPr id="5" name="object 5"/>
          <p:cNvSpPr txBox="1"/>
          <p:nvPr/>
        </p:nvSpPr>
        <p:spPr>
          <a:xfrm>
            <a:off x="706627" y="3605910"/>
            <a:ext cx="4749800" cy="383540"/>
          </a:xfrm>
          <a:prstGeom prst="rect">
            <a:avLst/>
          </a:prstGeom>
        </p:spPr>
        <p:txBody>
          <a:bodyPr vert="horz" wrap="square" lIns="0" tIns="12700" rIns="0" bIns="0" rtlCol="0">
            <a:spAutoFit/>
          </a:bodyPr>
          <a:lstStyle/>
          <a:p>
            <a:pPr marL="12700">
              <a:lnSpc>
                <a:spcPts val="1410"/>
              </a:lnSpc>
              <a:spcBef>
                <a:spcPts val="100"/>
              </a:spcBef>
              <a:tabLst>
                <a:tab pos="3075305" algn="l"/>
              </a:tabLst>
            </a:pPr>
            <a:r>
              <a:rPr sz="1200" b="1" spc="-5" dirty="0">
                <a:latin typeface="Times New Roman"/>
                <a:cs typeface="Times New Roman"/>
              </a:rPr>
              <a:t>Castello	di</a:t>
            </a:r>
            <a:endParaRPr sz="1200">
              <a:latin typeface="Times New Roman"/>
              <a:cs typeface="Times New Roman"/>
            </a:endParaRPr>
          </a:p>
          <a:p>
            <a:pPr marL="12700">
              <a:lnSpc>
                <a:spcPts val="1410"/>
              </a:lnSpc>
            </a:pPr>
            <a:r>
              <a:rPr sz="1200" b="1" spc="-5" dirty="0">
                <a:latin typeface="Times New Roman"/>
                <a:cs typeface="Times New Roman"/>
              </a:rPr>
              <a:t>Dipartimento Educazione </a:t>
            </a:r>
            <a:r>
              <a:rPr sz="1200" b="1" dirty="0">
                <a:latin typeface="Times New Roman"/>
                <a:cs typeface="Times New Roman"/>
              </a:rPr>
              <a:t>011.9565213,</a:t>
            </a:r>
            <a:r>
              <a:rPr sz="1200" b="1" spc="90" dirty="0">
                <a:latin typeface="Times New Roman"/>
                <a:cs typeface="Times New Roman"/>
              </a:rPr>
              <a:t> </a:t>
            </a:r>
            <a:r>
              <a:rPr sz="1200" b="1" spc="-5" dirty="0">
                <a:latin typeface="Times New Roman"/>
                <a:cs typeface="Times New Roman"/>
                <a:hlinkClick r:id="rId3"/>
              </a:rPr>
              <a:t>b.manzardo@castellodirivoli.org</a:t>
            </a:r>
            <a:endParaRPr sz="1200">
              <a:latin typeface="Times New Roman"/>
              <a:cs typeface="Times New Roman"/>
            </a:endParaRPr>
          </a:p>
        </p:txBody>
      </p:sp>
      <p:sp>
        <p:nvSpPr>
          <p:cNvPr id="6" name="object 6"/>
          <p:cNvSpPr txBox="1"/>
          <p:nvPr/>
        </p:nvSpPr>
        <p:spPr>
          <a:xfrm>
            <a:off x="706627" y="4134738"/>
            <a:ext cx="3886200" cy="914400"/>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Times New Roman"/>
                <a:cs typeface="Times New Roman"/>
              </a:rPr>
              <a:t>MADRE</a:t>
            </a:r>
            <a:endParaRPr sz="1200">
              <a:latin typeface="Times New Roman"/>
              <a:cs typeface="Times New Roman"/>
            </a:endParaRPr>
          </a:p>
          <a:p>
            <a:pPr>
              <a:lnSpc>
                <a:spcPct val="100000"/>
              </a:lnSpc>
              <a:spcBef>
                <a:spcPts val="20"/>
              </a:spcBef>
            </a:pPr>
            <a:endParaRPr sz="1150">
              <a:latin typeface="Times New Roman"/>
              <a:cs typeface="Times New Roman"/>
            </a:endParaRPr>
          </a:p>
          <a:p>
            <a:pPr marL="12700">
              <a:lnSpc>
                <a:spcPct val="100000"/>
              </a:lnSpc>
            </a:pPr>
            <a:r>
              <a:rPr sz="1200" b="1" dirty="0">
                <a:latin typeface="Times New Roman"/>
                <a:cs typeface="Times New Roman"/>
              </a:rPr>
              <a:t>081.193.13.016,</a:t>
            </a:r>
            <a:r>
              <a:rPr sz="1200" b="1" spc="-5" dirty="0">
                <a:latin typeface="Times New Roman"/>
                <a:cs typeface="Times New Roman"/>
              </a:rPr>
              <a:t> </a:t>
            </a:r>
            <a:r>
              <a:rPr sz="1200" b="1" spc="-5" dirty="0">
                <a:latin typeface="Times New Roman"/>
                <a:cs typeface="Times New Roman"/>
                <a:hlinkClick r:id="rId4"/>
              </a:rPr>
              <a:t>info@madrenapoli.it</a:t>
            </a:r>
            <a:endParaRPr sz="1200">
              <a:latin typeface="Times New Roman"/>
              <a:cs typeface="Times New Roman"/>
            </a:endParaRPr>
          </a:p>
          <a:p>
            <a:pPr>
              <a:lnSpc>
                <a:spcPct val="100000"/>
              </a:lnSpc>
              <a:spcBef>
                <a:spcPts val="10"/>
              </a:spcBef>
            </a:pPr>
            <a:endParaRPr sz="1150">
              <a:latin typeface="Times New Roman"/>
              <a:cs typeface="Times New Roman"/>
            </a:endParaRPr>
          </a:p>
          <a:p>
            <a:pPr marL="12700">
              <a:lnSpc>
                <a:spcPct val="100000"/>
              </a:lnSpc>
            </a:pPr>
            <a:r>
              <a:rPr sz="1200" b="1" spc="-5" dirty="0">
                <a:latin typeface="Times New Roman"/>
                <a:cs typeface="Times New Roman"/>
              </a:rPr>
              <a:t>Servizi Educativi </a:t>
            </a:r>
            <a:r>
              <a:rPr sz="1200" b="1" dirty="0">
                <a:latin typeface="Times New Roman"/>
                <a:cs typeface="Times New Roman"/>
              </a:rPr>
              <a:t>081.199.78.014,</a:t>
            </a:r>
            <a:r>
              <a:rPr sz="1200" b="1" spc="60" dirty="0">
                <a:latin typeface="Times New Roman"/>
                <a:cs typeface="Times New Roman"/>
              </a:rPr>
              <a:t> </a:t>
            </a:r>
            <a:r>
              <a:rPr sz="1200" b="1" spc="-5" dirty="0">
                <a:latin typeface="Times New Roman"/>
                <a:cs typeface="Times New Roman"/>
                <a:hlinkClick r:id="rId5"/>
              </a:rPr>
              <a:t>didattica@madrenapoli.it</a:t>
            </a:r>
            <a:endParaRPr sz="1200">
              <a:latin typeface="Times New Roman"/>
              <a:cs typeface="Times New Roman"/>
            </a:endParaRP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Lettera43.it</a:t>
            </a:r>
            <a:endParaRPr sz="1600">
              <a:latin typeface="Arial"/>
              <a:cs typeface="Arial"/>
            </a:endParaRPr>
          </a:p>
          <a:p>
            <a:pPr marL="12700">
              <a:lnSpc>
                <a:spcPts val="1880"/>
              </a:lnSpc>
            </a:pPr>
            <a:r>
              <a:rPr sz="1600" b="1" spc="-5" dirty="0">
                <a:latin typeface="Arial"/>
                <a:cs typeface="Arial"/>
              </a:rPr>
              <a:t>12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4729098"/>
            <a:ext cx="6145530" cy="2821940"/>
          </a:xfrm>
          <a:prstGeom prst="rect">
            <a:avLst/>
          </a:prstGeom>
        </p:spPr>
        <p:txBody>
          <a:bodyPr vert="horz" wrap="square" lIns="0" tIns="16510" rIns="0" bIns="0" rtlCol="0">
            <a:spAutoFit/>
          </a:bodyPr>
          <a:lstStyle/>
          <a:p>
            <a:pPr marL="12700" marR="5080" algn="just">
              <a:lnSpc>
                <a:spcPct val="97700"/>
              </a:lnSpc>
              <a:spcBef>
                <a:spcPts val="130"/>
              </a:spcBef>
            </a:pPr>
            <a:r>
              <a:rPr sz="1250" spc="-5" dirty="0">
                <a:latin typeface="Cambria"/>
                <a:cs typeface="Cambria"/>
              </a:rPr>
              <a:t>Milano, - Torna il Festival della Cultura Creativa. Dal 16 al 22marzo va in scena la seconda  edizione della </a:t>
            </a:r>
            <a:r>
              <a:rPr sz="1250" spc="-10" dirty="0">
                <a:latin typeface="Cambria"/>
                <a:cs typeface="Cambria"/>
              </a:rPr>
              <a:t>manifestazione </a:t>
            </a:r>
            <a:r>
              <a:rPr sz="1250" spc="-5" dirty="0">
                <a:latin typeface="Cambria"/>
                <a:cs typeface="Cambria"/>
              </a:rPr>
              <a:t>per ragazzi organizzata dalle banche con il coordinamento  dell'Abi, che propone oltre ottanta iniziative dedicate ad arte, archeologia, </a:t>
            </a:r>
            <a:r>
              <a:rPr sz="1250" spc="5" dirty="0">
                <a:latin typeface="Cambria"/>
                <a:cs typeface="Cambria"/>
              </a:rPr>
              <a:t>musica, </a:t>
            </a:r>
            <a:r>
              <a:rPr sz="1250" spc="-5" dirty="0">
                <a:latin typeface="Cambria"/>
                <a:cs typeface="Cambria"/>
              </a:rPr>
              <a:t>canto,  lettura, </a:t>
            </a:r>
            <a:r>
              <a:rPr sz="1250" spc="-10" dirty="0">
                <a:latin typeface="Cambria"/>
                <a:cs typeface="Cambria"/>
              </a:rPr>
              <a:t>teatro, </a:t>
            </a:r>
            <a:r>
              <a:rPr sz="1250" spc="-5" dirty="0">
                <a:latin typeface="Cambria"/>
                <a:cs typeface="Cambria"/>
              </a:rPr>
              <a:t>robotica, nuove tecnologie.Ad oltre </a:t>
            </a:r>
            <a:r>
              <a:rPr sz="1250" dirty="0">
                <a:latin typeface="Cambria"/>
                <a:cs typeface="Cambria"/>
              </a:rPr>
              <a:t>10 mila </a:t>
            </a:r>
            <a:r>
              <a:rPr sz="1250" spc="-5" dirty="0">
                <a:latin typeface="Cambria"/>
                <a:cs typeface="Cambria"/>
              </a:rPr>
              <a:t>giovanissimi in </a:t>
            </a:r>
            <a:r>
              <a:rPr sz="1250" spc="-10" dirty="0">
                <a:latin typeface="Cambria"/>
                <a:cs typeface="Cambria"/>
              </a:rPr>
              <a:t>tutta </a:t>
            </a:r>
            <a:r>
              <a:rPr sz="1250" spc="-5" dirty="0">
                <a:latin typeface="Cambria"/>
                <a:cs typeface="Cambria"/>
              </a:rPr>
              <a:t>Italia viene  </a:t>
            </a:r>
            <a:r>
              <a:rPr sz="1250" spc="-10" dirty="0">
                <a:latin typeface="Cambria"/>
                <a:cs typeface="Cambria"/>
              </a:rPr>
              <a:t>proposto </a:t>
            </a:r>
            <a:r>
              <a:rPr sz="1250" spc="-5" dirty="0">
                <a:latin typeface="Cambria"/>
                <a:cs typeface="Cambria"/>
              </a:rPr>
              <a:t>il teme 'L'alfabeto </a:t>
            </a:r>
            <a:r>
              <a:rPr sz="1250" dirty="0">
                <a:latin typeface="Cambria"/>
                <a:cs typeface="Cambria"/>
              </a:rPr>
              <a:t>del </a:t>
            </a:r>
            <a:r>
              <a:rPr sz="1250" spc="-10" dirty="0">
                <a:latin typeface="Cambria"/>
                <a:cs typeface="Cambria"/>
              </a:rPr>
              <a:t>Mondo. </a:t>
            </a:r>
            <a:r>
              <a:rPr sz="1250" spc="-5" dirty="0">
                <a:latin typeface="Cambria"/>
                <a:cs typeface="Cambria"/>
              </a:rPr>
              <a:t>Leggiamo i segni intorno a noi e raccontiamo'. Agli  studenti tra i 6 ai 13 anni verrà chiesto </a:t>
            </a:r>
            <a:r>
              <a:rPr sz="1250" spc="-10" dirty="0">
                <a:latin typeface="Cambria"/>
                <a:cs typeface="Cambria"/>
              </a:rPr>
              <a:t>di </a:t>
            </a:r>
            <a:r>
              <a:rPr sz="1250" spc="-5" dirty="0">
                <a:latin typeface="Cambria"/>
                <a:cs typeface="Cambria"/>
              </a:rPr>
              <a:t>trarre ispirazione </a:t>
            </a:r>
            <a:r>
              <a:rPr sz="1250" spc="-10" dirty="0">
                <a:latin typeface="Cambria"/>
                <a:cs typeface="Cambria"/>
              </a:rPr>
              <a:t>dalla </a:t>
            </a:r>
            <a:r>
              <a:rPr sz="1250" spc="-5" dirty="0">
                <a:latin typeface="Cambria"/>
                <a:cs typeface="Cambria"/>
              </a:rPr>
              <a:t>natura, dall'opera  dell'uomo e dalle </a:t>
            </a:r>
            <a:r>
              <a:rPr sz="1250" spc="-10" dirty="0">
                <a:latin typeface="Cambria"/>
                <a:cs typeface="Cambria"/>
              </a:rPr>
              <a:t>proprie </a:t>
            </a:r>
            <a:r>
              <a:rPr sz="1250" spc="-5" dirty="0">
                <a:latin typeface="Cambria"/>
                <a:cs typeface="Cambria"/>
              </a:rPr>
              <a:t>emozioni, per imparare a riconoscere e a leggere i segni,  spostare il </a:t>
            </a:r>
            <a:r>
              <a:rPr sz="1250" spc="-10" dirty="0">
                <a:latin typeface="Cambria"/>
                <a:cs typeface="Cambria"/>
              </a:rPr>
              <a:t>punto </a:t>
            </a:r>
            <a:r>
              <a:rPr sz="1250" spc="-5" dirty="0">
                <a:latin typeface="Cambria"/>
                <a:cs typeface="Cambria"/>
              </a:rPr>
              <a:t>d'osservazione e reinterpretare la realtà.Il Festival </a:t>
            </a:r>
            <a:r>
              <a:rPr sz="1250" spc="-10" dirty="0">
                <a:latin typeface="Cambria"/>
                <a:cs typeface="Cambria"/>
              </a:rPr>
              <a:t>punta </a:t>
            </a:r>
            <a:r>
              <a:rPr sz="1250" spc="-5" dirty="0">
                <a:latin typeface="Cambria"/>
                <a:cs typeface="Cambria"/>
              </a:rPr>
              <a:t>a creare </a:t>
            </a:r>
            <a:r>
              <a:rPr sz="1250" dirty="0">
                <a:latin typeface="Cambria"/>
                <a:cs typeface="Cambria"/>
              </a:rPr>
              <a:t>dei  </a:t>
            </a:r>
            <a:r>
              <a:rPr sz="1250" spc="-5" dirty="0">
                <a:latin typeface="Cambria"/>
                <a:cs typeface="Cambria"/>
              </a:rPr>
              <a:t>percorsi per stimolare </a:t>
            </a:r>
            <a:r>
              <a:rPr sz="1250" spc="-10" dirty="0">
                <a:latin typeface="Cambria"/>
                <a:cs typeface="Cambria"/>
              </a:rPr>
              <a:t>un </a:t>
            </a:r>
            <a:r>
              <a:rPr sz="1250" spc="-5" dirty="0">
                <a:latin typeface="Cambria"/>
                <a:cs typeface="Cambria"/>
              </a:rPr>
              <a:t>approccio consapevole, pur rispettando la massima </a:t>
            </a:r>
            <a:r>
              <a:rPr sz="1250" spc="-10" dirty="0">
                <a:latin typeface="Cambria"/>
                <a:cs typeface="Cambria"/>
              </a:rPr>
              <a:t>libertà  </a:t>
            </a:r>
            <a:r>
              <a:rPr sz="1250" spc="-5" dirty="0">
                <a:latin typeface="Cambria"/>
                <a:cs typeface="Cambria"/>
              </a:rPr>
              <a:t>espressiva </a:t>
            </a:r>
            <a:r>
              <a:rPr sz="1250" dirty="0">
                <a:latin typeface="Cambria"/>
                <a:cs typeface="Cambria"/>
              </a:rPr>
              <a:t>dei </a:t>
            </a:r>
            <a:r>
              <a:rPr sz="1250" spc="-10" dirty="0">
                <a:latin typeface="Cambria"/>
                <a:cs typeface="Cambria"/>
              </a:rPr>
              <a:t>bambini </a:t>
            </a:r>
            <a:r>
              <a:rPr sz="1250" spc="-5" dirty="0">
                <a:latin typeface="Cambria"/>
                <a:cs typeface="Cambria"/>
              </a:rPr>
              <a:t>e </a:t>
            </a:r>
            <a:r>
              <a:rPr sz="1250" dirty="0">
                <a:latin typeface="Cambria"/>
                <a:cs typeface="Cambria"/>
              </a:rPr>
              <a:t>dei </a:t>
            </a:r>
            <a:r>
              <a:rPr sz="1250" spc="-5" dirty="0">
                <a:latin typeface="Cambria"/>
                <a:cs typeface="Cambria"/>
              </a:rPr>
              <a:t>ragazzi.'Ciò che ci spinge a lavorare </a:t>
            </a:r>
            <a:r>
              <a:rPr sz="1250" dirty="0">
                <a:latin typeface="Cambria"/>
                <a:cs typeface="Cambria"/>
              </a:rPr>
              <a:t>in </a:t>
            </a:r>
            <a:r>
              <a:rPr sz="1250" spc="-5" dirty="0">
                <a:latin typeface="Cambria"/>
                <a:cs typeface="Cambria"/>
              </a:rPr>
              <a:t>sinergia con scuole,  musei e biblioteche è la comune certezza </a:t>
            </a:r>
            <a:r>
              <a:rPr sz="1250" dirty="0">
                <a:latin typeface="Cambria"/>
                <a:cs typeface="Cambria"/>
              </a:rPr>
              <a:t>che </a:t>
            </a:r>
            <a:r>
              <a:rPr sz="1250" spc="-5" dirty="0">
                <a:latin typeface="Cambria"/>
                <a:cs typeface="Cambria"/>
              </a:rPr>
              <a:t>solo mettendosi in gioco e 'allenandosi' a  diventare cittadini attivi, avviene la formazione </a:t>
            </a:r>
            <a:r>
              <a:rPr sz="1250" spc="-10" dirty="0">
                <a:latin typeface="Cambria"/>
                <a:cs typeface="Cambria"/>
              </a:rPr>
              <a:t>globale </a:t>
            </a:r>
            <a:r>
              <a:rPr sz="1250" spc="-5" dirty="0">
                <a:latin typeface="Cambria"/>
                <a:cs typeface="Cambria"/>
              </a:rPr>
              <a:t>della persona, in grado quindi di  costruire il </a:t>
            </a:r>
            <a:r>
              <a:rPr sz="1250" spc="-10" dirty="0">
                <a:latin typeface="Cambria"/>
                <a:cs typeface="Cambria"/>
              </a:rPr>
              <a:t>proprio </a:t>
            </a:r>
            <a:r>
              <a:rPr sz="1250" spc="-5" dirty="0">
                <a:latin typeface="Cambria"/>
                <a:cs typeface="Cambria"/>
              </a:rPr>
              <a:t>futuro e quello </a:t>
            </a:r>
            <a:r>
              <a:rPr sz="1250" dirty="0">
                <a:latin typeface="Cambria"/>
                <a:cs typeface="Cambria"/>
              </a:rPr>
              <a:t>del </a:t>
            </a:r>
            <a:r>
              <a:rPr sz="1250" spc="-5" dirty="0">
                <a:latin typeface="Cambria"/>
                <a:cs typeface="Cambria"/>
              </a:rPr>
              <a:t>Paese' ha </a:t>
            </a:r>
            <a:r>
              <a:rPr sz="1250" dirty="0">
                <a:latin typeface="Cambria"/>
                <a:cs typeface="Cambria"/>
              </a:rPr>
              <a:t>dichiarato </a:t>
            </a:r>
            <a:r>
              <a:rPr sz="1250" spc="-5" dirty="0">
                <a:latin typeface="Cambria"/>
                <a:cs typeface="Cambria"/>
              </a:rPr>
              <a:t>il Presidente dell'Abi, Antonio  Patuelli ricordando che lo sviluppo </a:t>
            </a:r>
            <a:r>
              <a:rPr sz="1250" dirty="0">
                <a:latin typeface="Cambria"/>
                <a:cs typeface="Cambria"/>
              </a:rPr>
              <a:t>delle </a:t>
            </a:r>
            <a:r>
              <a:rPr sz="1250" spc="-10" dirty="0">
                <a:latin typeface="Cambria"/>
                <a:cs typeface="Cambria"/>
              </a:rPr>
              <a:t>proprie </a:t>
            </a:r>
            <a:r>
              <a:rPr sz="1250" spc="-5" dirty="0">
                <a:latin typeface="Cambria"/>
                <a:cs typeface="Cambria"/>
              </a:rPr>
              <a:t>competenze è infatti alla base </a:t>
            </a:r>
            <a:r>
              <a:rPr sz="1250" dirty="0">
                <a:latin typeface="Cambria"/>
                <a:cs typeface="Cambria"/>
              </a:rPr>
              <a:t>del  </a:t>
            </a:r>
            <a:r>
              <a:rPr sz="1250" spc="-5" dirty="0">
                <a:latin typeface="Cambria"/>
                <a:cs typeface="Cambria"/>
              </a:rPr>
              <a:t>progresso economico, della convivenza civile e della partecipazione alla vita</a:t>
            </a:r>
            <a:r>
              <a:rPr sz="1250" spc="165" dirty="0">
                <a:latin typeface="Cambria"/>
                <a:cs typeface="Cambria"/>
              </a:rPr>
              <a:t> </a:t>
            </a:r>
            <a:r>
              <a:rPr sz="1250" spc="-5" dirty="0">
                <a:latin typeface="Cambria"/>
                <a:cs typeface="Cambria"/>
              </a:rPr>
              <a:t>democratica.</a:t>
            </a:r>
            <a:endParaRPr sz="1250">
              <a:latin typeface="Cambria"/>
              <a:cs typeface="Cambria"/>
            </a:endParaRPr>
          </a:p>
        </p:txBody>
      </p:sp>
      <p:sp>
        <p:nvSpPr>
          <p:cNvPr id="5" name="object 5"/>
          <p:cNvSpPr/>
          <p:nvPr/>
        </p:nvSpPr>
        <p:spPr>
          <a:xfrm>
            <a:off x="2360472" y="2119883"/>
            <a:ext cx="2888437" cy="68402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3900" y="3476624"/>
            <a:ext cx="6120130" cy="108140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Stiletv.it</a:t>
            </a:r>
            <a:endParaRPr sz="1600">
              <a:latin typeface="Arial"/>
              <a:cs typeface="Arial"/>
            </a:endParaRPr>
          </a:p>
          <a:p>
            <a:pPr marL="12700">
              <a:lnSpc>
                <a:spcPts val="1880"/>
              </a:lnSpc>
            </a:pPr>
            <a:r>
              <a:rPr sz="1600" b="1" spc="-5" dirty="0">
                <a:latin typeface="Arial"/>
                <a:cs typeface="Arial"/>
              </a:rPr>
              <a:t>12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90575" y="7600950"/>
            <a:ext cx="6054410" cy="174117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31519" y="3009899"/>
            <a:ext cx="6120130" cy="412686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581275" y="1933574"/>
            <a:ext cx="1952625" cy="57530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Stiletv.it</a:t>
            </a:r>
            <a:endParaRPr sz="1600">
              <a:latin typeface="Arial"/>
              <a:cs typeface="Arial"/>
            </a:endParaRPr>
          </a:p>
          <a:p>
            <a:pPr marL="12700">
              <a:lnSpc>
                <a:spcPts val="1880"/>
              </a:lnSpc>
            </a:pPr>
            <a:r>
              <a:rPr sz="1600" b="1" spc="-5" dirty="0">
                <a:latin typeface="Arial"/>
                <a:cs typeface="Arial"/>
              </a:rPr>
              <a:t>12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52882" y="2575757"/>
            <a:ext cx="6033761" cy="546145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38760">
              <a:lnSpc>
                <a:spcPts val="1839"/>
              </a:lnSpc>
            </a:pPr>
            <a:r>
              <a:rPr sz="1600" b="1" dirty="0">
                <a:latin typeface="Arial"/>
                <a:cs typeface="Arial"/>
              </a:rPr>
              <a:t>V</a:t>
            </a:r>
            <a:r>
              <a:rPr sz="1600" b="1" spc="-5" dirty="0">
                <a:latin typeface="Arial"/>
                <a:cs typeface="Arial"/>
              </a:rPr>
              <a:t>oce</a:t>
            </a:r>
            <a:r>
              <a:rPr sz="1600" b="1" spc="-10" dirty="0">
                <a:latin typeface="Arial"/>
                <a:cs typeface="Arial"/>
              </a:rPr>
              <a:t>d</a:t>
            </a:r>
            <a:r>
              <a:rPr sz="1600" b="1" spc="-5" dirty="0">
                <a:latin typeface="Arial"/>
                <a:cs typeface="Arial"/>
              </a:rPr>
              <a:t>i</a:t>
            </a:r>
            <a:r>
              <a:rPr sz="1600" b="1" spc="5" dirty="0">
                <a:latin typeface="Arial"/>
                <a:cs typeface="Arial"/>
              </a:rPr>
              <a:t>s</a:t>
            </a:r>
            <a:r>
              <a:rPr sz="1600" b="1" spc="-5" dirty="0">
                <a:latin typeface="Arial"/>
                <a:cs typeface="Arial"/>
              </a:rPr>
              <a:t>trada</a:t>
            </a:r>
            <a:r>
              <a:rPr sz="1600" b="1" dirty="0">
                <a:latin typeface="Arial"/>
                <a:cs typeface="Arial"/>
              </a:rPr>
              <a:t>.</a:t>
            </a:r>
            <a:r>
              <a:rPr sz="1600" b="1" spc="-5" dirty="0">
                <a:latin typeface="Arial"/>
                <a:cs typeface="Arial"/>
              </a:rPr>
              <a:t>it  12 marzo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457574"/>
            <a:ext cx="6120130" cy="106235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900" y="4602479"/>
            <a:ext cx="3276600" cy="44291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590164" y="2047874"/>
            <a:ext cx="2352675" cy="70739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706627" y="4545304"/>
            <a:ext cx="6149340" cy="5253355"/>
          </a:xfrm>
          <a:prstGeom prst="rect">
            <a:avLst/>
          </a:prstGeom>
        </p:spPr>
        <p:txBody>
          <a:bodyPr vert="horz" wrap="square" lIns="0" tIns="12700" rIns="0" bIns="0" rtlCol="0">
            <a:spAutoFit/>
          </a:bodyPr>
          <a:lstStyle/>
          <a:p>
            <a:pPr marL="3388995" marR="5080" algn="just">
              <a:lnSpc>
                <a:spcPct val="117100"/>
              </a:lnSpc>
              <a:spcBef>
                <a:spcPts val="100"/>
              </a:spcBef>
            </a:pPr>
            <a:r>
              <a:rPr sz="1100" dirty="0">
                <a:latin typeface="Calibri"/>
                <a:cs typeface="Calibri"/>
              </a:rPr>
              <a:t>La </a:t>
            </a:r>
            <a:r>
              <a:rPr sz="1100" spc="-5" dirty="0">
                <a:latin typeface="Calibri"/>
                <a:cs typeface="Calibri"/>
              </a:rPr>
              <a:t>manifestazione, interamente dedicata </a:t>
            </a:r>
            <a:r>
              <a:rPr sz="1100" dirty="0">
                <a:latin typeface="Calibri"/>
                <a:cs typeface="Calibri"/>
              </a:rPr>
              <a:t>alla  cultura e alla creatività </a:t>
            </a:r>
            <a:r>
              <a:rPr sz="1100" spc="-5" dirty="0">
                <a:latin typeface="Calibri"/>
                <a:cs typeface="Calibri"/>
              </a:rPr>
              <a:t>per ragazzi, si </a:t>
            </a:r>
            <a:r>
              <a:rPr sz="1100" dirty="0">
                <a:latin typeface="Calibri"/>
                <a:cs typeface="Calibri"/>
              </a:rPr>
              <a:t>svolgerà  nella </a:t>
            </a:r>
            <a:r>
              <a:rPr sz="1100" spc="-5" dirty="0">
                <a:latin typeface="Calibri"/>
                <a:cs typeface="Calibri"/>
              </a:rPr>
              <a:t>settimana </a:t>
            </a:r>
            <a:r>
              <a:rPr sz="1100" dirty="0">
                <a:latin typeface="Calibri"/>
                <a:cs typeface="Calibri"/>
              </a:rPr>
              <a:t>dal </a:t>
            </a:r>
            <a:r>
              <a:rPr sz="1100" spc="-5" dirty="0">
                <a:latin typeface="Calibri"/>
                <a:cs typeface="Calibri"/>
              </a:rPr>
              <a:t>16 </a:t>
            </a:r>
            <a:r>
              <a:rPr sz="1100" dirty="0">
                <a:latin typeface="Calibri"/>
                <a:cs typeface="Calibri"/>
              </a:rPr>
              <a:t>al </a:t>
            </a:r>
            <a:r>
              <a:rPr sz="1100" spc="-5" dirty="0">
                <a:latin typeface="Calibri"/>
                <a:cs typeface="Calibri"/>
              </a:rPr>
              <a:t>22 marzo </a:t>
            </a:r>
            <a:r>
              <a:rPr sz="1100" dirty="0">
                <a:latin typeface="Calibri"/>
                <a:cs typeface="Calibri"/>
              </a:rPr>
              <a:t>e, </a:t>
            </a:r>
            <a:r>
              <a:rPr sz="1100" spc="-5" dirty="0">
                <a:latin typeface="Calibri"/>
                <a:cs typeface="Calibri"/>
              </a:rPr>
              <a:t>come già  sperimentato </a:t>
            </a:r>
            <a:r>
              <a:rPr sz="1100" dirty="0">
                <a:latin typeface="Calibri"/>
                <a:cs typeface="Calibri"/>
              </a:rPr>
              <a:t>nella </a:t>
            </a:r>
            <a:r>
              <a:rPr sz="1100" spc="-5" dirty="0">
                <a:latin typeface="Calibri"/>
                <a:cs typeface="Calibri"/>
              </a:rPr>
              <a:t>prima </a:t>
            </a:r>
            <a:r>
              <a:rPr sz="1100" dirty="0">
                <a:latin typeface="Calibri"/>
                <a:cs typeface="Calibri"/>
              </a:rPr>
              <a:t>edizione, </a:t>
            </a:r>
            <a:r>
              <a:rPr sz="1100" spc="-5" dirty="0">
                <a:latin typeface="Calibri"/>
                <a:cs typeface="Calibri"/>
              </a:rPr>
              <a:t>si articolerà  attraverso una </a:t>
            </a:r>
            <a:r>
              <a:rPr sz="1100" dirty="0">
                <a:latin typeface="Calibri"/>
                <a:cs typeface="Calibri"/>
              </a:rPr>
              <a:t>ricca proposta </a:t>
            </a:r>
            <a:r>
              <a:rPr sz="1100" spc="-5" dirty="0">
                <a:latin typeface="Calibri"/>
                <a:cs typeface="Calibri"/>
              </a:rPr>
              <a:t>di </a:t>
            </a:r>
            <a:r>
              <a:rPr sz="1100" dirty="0">
                <a:latin typeface="Calibri"/>
                <a:cs typeface="Calibri"/>
              </a:rPr>
              <a:t>eventi,  iniziative e </a:t>
            </a:r>
            <a:r>
              <a:rPr sz="1100" spc="-5" dirty="0">
                <a:latin typeface="Calibri"/>
                <a:cs typeface="Calibri"/>
              </a:rPr>
              <a:t>laboratori diffusi sull’intero territorio  </a:t>
            </a:r>
            <a:r>
              <a:rPr sz="1100" dirty="0">
                <a:latin typeface="Calibri"/>
                <a:cs typeface="Calibri"/>
              </a:rPr>
              <a:t>nazionale. </a:t>
            </a:r>
            <a:r>
              <a:rPr sz="1100" spc="-5" dirty="0">
                <a:latin typeface="Calibri"/>
                <a:cs typeface="Calibri"/>
              </a:rPr>
              <a:t>Coinvolgendo </a:t>
            </a:r>
            <a:r>
              <a:rPr sz="1100" dirty="0">
                <a:latin typeface="Calibri"/>
                <a:cs typeface="Calibri"/>
              </a:rPr>
              <a:t>oltre </a:t>
            </a:r>
            <a:r>
              <a:rPr sz="1100" spc="-5" dirty="0">
                <a:latin typeface="Calibri"/>
                <a:cs typeface="Calibri"/>
              </a:rPr>
              <a:t>10 mila  giovanissimi </a:t>
            </a:r>
            <a:r>
              <a:rPr sz="1100" dirty="0">
                <a:latin typeface="Calibri"/>
                <a:cs typeface="Calibri"/>
              </a:rPr>
              <a:t>in tutta </a:t>
            </a:r>
            <a:r>
              <a:rPr sz="1100" spc="-5" dirty="0">
                <a:latin typeface="Calibri"/>
                <a:cs typeface="Calibri"/>
              </a:rPr>
              <a:t>Italia, </a:t>
            </a:r>
            <a:r>
              <a:rPr sz="1100" dirty="0">
                <a:latin typeface="Calibri"/>
                <a:cs typeface="Calibri"/>
              </a:rPr>
              <a:t>il </a:t>
            </a:r>
            <a:r>
              <a:rPr sz="1100" spc="-5" dirty="0">
                <a:latin typeface="Calibri"/>
                <a:cs typeface="Calibri"/>
              </a:rPr>
              <a:t>Festival ha  l’obiettivo di avvicinare bambini </a:t>
            </a:r>
            <a:r>
              <a:rPr sz="1100" dirty="0">
                <a:latin typeface="Calibri"/>
                <a:cs typeface="Calibri"/>
              </a:rPr>
              <a:t>e </a:t>
            </a:r>
            <a:r>
              <a:rPr sz="1100" spc="-5" dirty="0">
                <a:latin typeface="Calibri"/>
                <a:cs typeface="Calibri"/>
              </a:rPr>
              <a:t>ragazzi </a:t>
            </a:r>
            <a:r>
              <a:rPr sz="1100" dirty="0">
                <a:latin typeface="Calibri"/>
                <a:cs typeface="Calibri"/>
              </a:rPr>
              <a:t>dai 6  ai 13 </a:t>
            </a:r>
            <a:r>
              <a:rPr sz="1100" spc="-5" dirty="0">
                <a:latin typeface="Calibri"/>
                <a:cs typeface="Calibri"/>
              </a:rPr>
              <a:t>anni </a:t>
            </a:r>
            <a:r>
              <a:rPr sz="1100" dirty="0">
                <a:latin typeface="Calibri"/>
                <a:cs typeface="Calibri"/>
              </a:rPr>
              <a:t>alla cultura e, in particolare, agli  aspetti più </a:t>
            </a:r>
            <a:r>
              <a:rPr sz="1100" spc="-5" dirty="0">
                <a:latin typeface="Calibri"/>
                <a:cs typeface="Calibri"/>
              </a:rPr>
              <a:t>“generativi” </a:t>
            </a:r>
            <a:r>
              <a:rPr sz="1100" dirty="0">
                <a:latin typeface="Calibri"/>
                <a:cs typeface="Calibri"/>
              </a:rPr>
              <a:t>della </a:t>
            </a:r>
            <a:r>
              <a:rPr sz="1100" spc="-5" dirty="0">
                <a:latin typeface="Calibri"/>
                <a:cs typeface="Calibri"/>
              </a:rPr>
              <a:t>creatività.  </a:t>
            </a:r>
            <a:r>
              <a:rPr sz="1100" dirty="0">
                <a:latin typeface="Calibri"/>
                <a:cs typeface="Calibri"/>
              </a:rPr>
              <a:t>Attraverso </a:t>
            </a:r>
            <a:r>
              <a:rPr sz="1100" spc="-5" dirty="0">
                <a:latin typeface="Calibri"/>
                <a:cs typeface="Calibri"/>
              </a:rPr>
              <a:t>l’arte, </a:t>
            </a:r>
            <a:r>
              <a:rPr sz="1100" dirty="0">
                <a:latin typeface="Calibri"/>
                <a:cs typeface="Calibri"/>
              </a:rPr>
              <a:t>l’archeologia, la </a:t>
            </a:r>
            <a:r>
              <a:rPr sz="1100" spc="-5" dirty="0">
                <a:latin typeface="Calibri"/>
                <a:cs typeface="Calibri"/>
              </a:rPr>
              <a:t>musica, </a:t>
            </a:r>
            <a:r>
              <a:rPr sz="1100" dirty="0">
                <a:latin typeface="Calibri"/>
                <a:cs typeface="Calibri"/>
              </a:rPr>
              <a:t>il  canto, la </a:t>
            </a:r>
            <a:r>
              <a:rPr sz="1100" spc="-5" dirty="0">
                <a:latin typeface="Calibri"/>
                <a:cs typeface="Calibri"/>
              </a:rPr>
              <a:t>lettura, </a:t>
            </a:r>
            <a:r>
              <a:rPr sz="1100" dirty="0">
                <a:latin typeface="Calibri"/>
                <a:cs typeface="Calibri"/>
              </a:rPr>
              <a:t>il </a:t>
            </a:r>
            <a:r>
              <a:rPr sz="1100" spc="-5" dirty="0">
                <a:latin typeface="Calibri"/>
                <a:cs typeface="Calibri"/>
              </a:rPr>
              <a:t>teatro, </a:t>
            </a:r>
            <a:r>
              <a:rPr sz="1100" dirty="0">
                <a:latin typeface="Calibri"/>
                <a:cs typeface="Calibri"/>
              </a:rPr>
              <a:t>la </a:t>
            </a:r>
            <a:r>
              <a:rPr sz="1100" spc="-5" dirty="0">
                <a:latin typeface="Calibri"/>
                <a:cs typeface="Calibri"/>
              </a:rPr>
              <a:t>fotografia, </a:t>
            </a:r>
            <a:r>
              <a:rPr sz="1100" dirty="0">
                <a:latin typeface="Calibri"/>
                <a:cs typeface="Calibri"/>
              </a:rPr>
              <a:t>la  robotica, le </a:t>
            </a:r>
            <a:r>
              <a:rPr sz="1100" spc="-5" dirty="0">
                <a:latin typeface="Calibri"/>
                <a:cs typeface="Calibri"/>
              </a:rPr>
              <a:t>tecnologie </a:t>
            </a:r>
            <a:r>
              <a:rPr sz="1100" dirty="0">
                <a:latin typeface="Calibri"/>
                <a:cs typeface="Calibri"/>
              </a:rPr>
              <a:t>digitali e altri </a:t>
            </a:r>
            <a:r>
              <a:rPr sz="1100" spc="-5" dirty="0">
                <a:latin typeface="Calibri"/>
                <a:cs typeface="Calibri"/>
              </a:rPr>
              <a:t>percorsi  figurativi </a:t>
            </a:r>
            <a:r>
              <a:rPr sz="1100" dirty="0">
                <a:latin typeface="Calibri"/>
                <a:cs typeface="Calibri"/>
              </a:rPr>
              <a:t>e </a:t>
            </a:r>
            <a:r>
              <a:rPr sz="1100" spc="-5" dirty="0">
                <a:latin typeface="Calibri"/>
                <a:cs typeface="Calibri"/>
              </a:rPr>
              <a:t>linguistici, </a:t>
            </a:r>
            <a:r>
              <a:rPr sz="1100" dirty="0">
                <a:latin typeface="Calibri"/>
                <a:cs typeface="Calibri"/>
              </a:rPr>
              <a:t>i </a:t>
            </a:r>
            <a:r>
              <a:rPr sz="1100" spc="-5" dirty="0">
                <a:latin typeface="Calibri"/>
                <a:cs typeface="Calibri"/>
              </a:rPr>
              <a:t>giovani </a:t>
            </a:r>
            <a:r>
              <a:rPr sz="1100" dirty="0">
                <a:latin typeface="Calibri"/>
                <a:cs typeface="Calibri"/>
              </a:rPr>
              <a:t>protagonisti </a:t>
            </a:r>
            <a:r>
              <a:rPr sz="1100" spc="-5" dirty="0">
                <a:latin typeface="Calibri"/>
                <a:cs typeface="Calibri"/>
              </a:rPr>
              <a:t>del  Festival potranno così sperimentare </a:t>
            </a:r>
            <a:r>
              <a:rPr sz="1100" spc="-10" dirty="0">
                <a:latin typeface="Calibri"/>
                <a:cs typeface="Calibri"/>
              </a:rPr>
              <a:t>le  </a:t>
            </a:r>
            <a:r>
              <a:rPr sz="1100" dirty="0">
                <a:latin typeface="Calibri"/>
                <a:cs typeface="Calibri"/>
              </a:rPr>
              <a:t>potenzialità della </a:t>
            </a:r>
            <a:r>
              <a:rPr sz="1100" spc="-5" dirty="0">
                <a:latin typeface="Calibri"/>
                <a:cs typeface="Calibri"/>
              </a:rPr>
              <a:t>loro fantasia </a:t>
            </a:r>
            <a:r>
              <a:rPr sz="1100" dirty="0">
                <a:latin typeface="Calibri"/>
                <a:cs typeface="Calibri"/>
              </a:rPr>
              <a:t>e </a:t>
            </a:r>
            <a:r>
              <a:rPr sz="1100" spc="-5" dirty="0">
                <a:latin typeface="Calibri"/>
                <a:cs typeface="Calibri"/>
              </a:rPr>
              <a:t>costruire  infiniti </a:t>
            </a:r>
            <a:r>
              <a:rPr sz="1100" dirty="0">
                <a:latin typeface="Calibri"/>
                <a:cs typeface="Calibri"/>
              </a:rPr>
              <a:t>racconti.</a:t>
            </a:r>
            <a:endParaRPr sz="1100">
              <a:latin typeface="Calibri"/>
              <a:cs typeface="Calibri"/>
            </a:endParaRPr>
          </a:p>
          <a:p>
            <a:pPr>
              <a:lnSpc>
                <a:spcPct val="100000"/>
              </a:lnSpc>
              <a:spcBef>
                <a:spcPts val="10"/>
              </a:spcBef>
            </a:pPr>
            <a:endParaRPr sz="850">
              <a:latin typeface="Times New Roman"/>
              <a:cs typeface="Times New Roman"/>
            </a:endParaRPr>
          </a:p>
          <a:p>
            <a:pPr marL="3388995" marR="5080" indent="31750" algn="just">
              <a:lnSpc>
                <a:spcPct val="117000"/>
              </a:lnSpc>
              <a:spcBef>
                <a:spcPts val="5"/>
              </a:spcBef>
            </a:pPr>
            <a:r>
              <a:rPr sz="1100" dirty="0">
                <a:latin typeface="Calibri"/>
                <a:cs typeface="Calibri"/>
              </a:rPr>
              <a:t>“Il </a:t>
            </a:r>
            <a:r>
              <a:rPr sz="1100" spc="-5" dirty="0">
                <a:latin typeface="Calibri"/>
                <a:cs typeface="Calibri"/>
              </a:rPr>
              <a:t>rafforzato impegno delle </a:t>
            </a:r>
            <a:r>
              <a:rPr sz="1100" dirty="0">
                <a:latin typeface="Calibri"/>
                <a:cs typeface="Calibri"/>
              </a:rPr>
              <a:t>banche a </a:t>
            </a:r>
            <a:r>
              <a:rPr sz="1100" spc="-5" dirty="0">
                <a:latin typeface="Calibri"/>
                <a:cs typeface="Calibri"/>
              </a:rPr>
              <a:t>investire  </a:t>
            </a:r>
            <a:r>
              <a:rPr sz="1100" dirty="0">
                <a:latin typeface="Calibri"/>
                <a:cs typeface="Calibri"/>
              </a:rPr>
              <a:t>nei giovani e nella </a:t>
            </a:r>
            <a:r>
              <a:rPr sz="1100" spc="-5" dirty="0">
                <a:latin typeface="Calibri"/>
                <a:cs typeface="Calibri"/>
              </a:rPr>
              <a:t>cultura </a:t>
            </a:r>
            <a:r>
              <a:rPr sz="1100" dirty="0">
                <a:latin typeface="Calibri"/>
                <a:cs typeface="Calibri"/>
              </a:rPr>
              <a:t>– </a:t>
            </a:r>
            <a:r>
              <a:rPr sz="1100" spc="-5" dirty="0">
                <a:latin typeface="Calibri"/>
                <a:cs typeface="Calibri"/>
              </a:rPr>
              <a:t>ha </a:t>
            </a:r>
            <a:r>
              <a:rPr sz="1100" dirty="0">
                <a:latin typeface="Calibri"/>
                <a:cs typeface="Calibri"/>
              </a:rPr>
              <a:t>dichiarato il  </a:t>
            </a:r>
            <a:r>
              <a:rPr sz="1100" spc="-5" dirty="0">
                <a:latin typeface="Calibri"/>
                <a:cs typeface="Calibri"/>
              </a:rPr>
              <a:t>Presidente dell’Abi, </a:t>
            </a:r>
            <a:r>
              <a:rPr sz="1100" b="1" spc="-5" dirty="0">
                <a:latin typeface="Calibri"/>
                <a:cs typeface="Calibri"/>
              </a:rPr>
              <a:t>Antonio Patuelli </a:t>
            </a:r>
            <a:r>
              <a:rPr sz="1100" dirty="0">
                <a:latin typeface="Calibri"/>
                <a:cs typeface="Calibri"/>
              </a:rPr>
              <a:t>–  rappresenta </a:t>
            </a:r>
            <a:r>
              <a:rPr sz="1100" spc="100" dirty="0">
                <a:latin typeface="Calibri"/>
                <a:cs typeface="Calibri"/>
              </a:rPr>
              <a:t> </a:t>
            </a:r>
            <a:r>
              <a:rPr sz="1100" spc="-5" dirty="0">
                <a:latin typeface="Calibri"/>
                <a:cs typeface="Calibri"/>
              </a:rPr>
              <a:t>un’occasione </a:t>
            </a:r>
            <a:r>
              <a:rPr sz="1100" spc="95" dirty="0">
                <a:latin typeface="Calibri"/>
                <a:cs typeface="Calibri"/>
              </a:rPr>
              <a:t> </a:t>
            </a:r>
            <a:r>
              <a:rPr sz="1100" dirty="0">
                <a:latin typeface="Calibri"/>
                <a:cs typeface="Calibri"/>
              </a:rPr>
              <a:t>importante </a:t>
            </a:r>
            <a:r>
              <a:rPr sz="1100" spc="105" dirty="0">
                <a:latin typeface="Calibri"/>
                <a:cs typeface="Calibri"/>
              </a:rPr>
              <a:t> </a:t>
            </a:r>
            <a:r>
              <a:rPr sz="1100" dirty="0">
                <a:latin typeface="Calibri"/>
                <a:cs typeface="Calibri"/>
              </a:rPr>
              <a:t>data </a:t>
            </a:r>
            <a:r>
              <a:rPr sz="1100" spc="95" dirty="0">
                <a:latin typeface="Calibri"/>
                <a:cs typeface="Calibri"/>
              </a:rPr>
              <a:t> </a:t>
            </a:r>
            <a:r>
              <a:rPr sz="1100" dirty="0">
                <a:latin typeface="Calibri"/>
                <a:cs typeface="Calibri"/>
              </a:rPr>
              <a:t>ai</a:t>
            </a:r>
            <a:endParaRPr sz="1100">
              <a:latin typeface="Calibri"/>
              <a:cs typeface="Calibri"/>
            </a:endParaRPr>
          </a:p>
          <a:p>
            <a:pPr marL="12700" marR="6985" algn="just">
              <a:lnSpc>
                <a:spcPct val="117000"/>
              </a:lnSpc>
            </a:pPr>
            <a:r>
              <a:rPr sz="1100" spc="-5" dirty="0">
                <a:latin typeface="Calibri"/>
                <a:cs typeface="Calibri"/>
              </a:rPr>
              <a:t>ragazzi </a:t>
            </a:r>
            <a:r>
              <a:rPr sz="1100" dirty="0">
                <a:latin typeface="Calibri"/>
                <a:cs typeface="Calibri"/>
              </a:rPr>
              <a:t>per misurarsi </a:t>
            </a:r>
            <a:r>
              <a:rPr sz="1100" spc="-5" dirty="0">
                <a:latin typeface="Calibri"/>
                <a:cs typeface="Calibri"/>
              </a:rPr>
              <a:t>con </a:t>
            </a:r>
            <a:r>
              <a:rPr sz="1100" spc="-10" dirty="0">
                <a:latin typeface="Calibri"/>
                <a:cs typeface="Calibri"/>
              </a:rPr>
              <a:t>se </a:t>
            </a:r>
            <a:r>
              <a:rPr sz="1100" spc="-5" dirty="0">
                <a:latin typeface="Calibri"/>
                <a:cs typeface="Calibri"/>
              </a:rPr>
              <a:t>stessi </a:t>
            </a:r>
            <a:r>
              <a:rPr sz="1100" dirty="0">
                <a:latin typeface="Calibri"/>
                <a:cs typeface="Calibri"/>
              </a:rPr>
              <a:t>e le molteplici </a:t>
            </a:r>
            <a:r>
              <a:rPr sz="1100" spc="-5" dirty="0">
                <a:latin typeface="Calibri"/>
                <a:cs typeface="Calibri"/>
              </a:rPr>
              <a:t>possibilità di </a:t>
            </a:r>
            <a:r>
              <a:rPr sz="1100" dirty="0">
                <a:latin typeface="Calibri"/>
                <a:cs typeface="Calibri"/>
              </a:rPr>
              <a:t>partecipazione. </a:t>
            </a:r>
            <a:r>
              <a:rPr sz="1100" spc="-5" dirty="0">
                <a:latin typeface="Calibri"/>
                <a:cs typeface="Calibri"/>
              </a:rPr>
              <a:t>Ciò </a:t>
            </a:r>
            <a:r>
              <a:rPr sz="1100" dirty="0">
                <a:latin typeface="Calibri"/>
                <a:cs typeface="Calibri"/>
              </a:rPr>
              <a:t>che ci </a:t>
            </a:r>
            <a:r>
              <a:rPr sz="1100" spc="-5" dirty="0">
                <a:latin typeface="Calibri"/>
                <a:cs typeface="Calibri"/>
              </a:rPr>
              <a:t>spinge </a:t>
            </a:r>
            <a:r>
              <a:rPr sz="1100" dirty="0">
                <a:latin typeface="Calibri"/>
                <a:cs typeface="Calibri"/>
              </a:rPr>
              <a:t>a </a:t>
            </a:r>
            <a:r>
              <a:rPr sz="1100" spc="-5" dirty="0">
                <a:latin typeface="Calibri"/>
                <a:cs typeface="Calibri"/>
              </a:rPr>
              <a:t>lavorare </a:t>
            </a:r>
            <a:r>
              <a:rPr sz="1100" spc="-10" dirty="0">
                <a:latin typeface="Calibri"/>
                <a:cs typeface="Calibri"/>
              </a:rPr>
              <a:t>in  </a:t>
            </a:r>
            <a:r>
              <a:rPr sz="1100" spc="-5" dirty="0">
                <a:latin typeface="Calibri"/>
                <a:cs typeface="Calibri"/>
              </a:rPr>
              <a:t>sinergia con scuole, musei, associazioni </a:t>
            </a:r>
            <a:r>
              <a:rPr sz="1100" dirty="0">
                <a:latin typeface="Calibri"/>
                <a:cs typeface="Calibri"/>
              </a:rPr>
              <a:t>culturali e </a:t>
            </a:r>
            <a:r>
              <a:rPr sz="1100" spc="-5" dirty="0">
                <a:latin typeface="Calibri"/>
                <a:cs typeface="Calibri"/>
              </a:rPr>
              <a:t>biblioteche </a:t>
            </a:r>
            <a:r>
              <a:rPr sz="1100" dirty="0">
                <a:latin typeface="Calibri"/>
                <a:cs typeface="Calibri"/>
              </a:rPr>
              <a:t>è la </a:t>
            </a:r>
            <a:r>
              <a:rPr sz="1100" spc="-5" dirty="0">
                <a:latin typeface="Calibri"/>
                <a:cs typeface="Calibri"/>
              </a:rPr>
              <a:t>comune certezza </a:t>
            </a:r>
            <a:r>
              <a:rPr sz="1100" dirty="0">
                <a:latin typeface="Calibri"/>
                <a:cs typeface="Calibri"/>
              </a:rPr>
              <a:t>che </a:t>
            </a:r>
            <a:r>
              <a:rPr sz="1100" spc="-5" dirty="0">
                <a:latin typeface="Calibri"/>
                <a:cs typeface="Calibri"/>
              </a:rPr>
              <a:t>solo mettendosi </a:t>
            </a:r>
            <a:r>
              <a:rPr sz="1100" dirty="0">
                <a:latin typeface="Calibri"/>
                <a:cs typeface="Calibri"/>
              </a:rPr>
              <a:t>in  gioco e </a:t>
            </a:r>
            <a:r>
              <a:rPr sz="1100" spc="-5" dirty="0">
                <a:latin typeface="Calibri"/>
                <a:cs typeface="Calibri"/>
              </a:rPr>
              <a:t>‘allenandosi’ </a:t>
            </a:r>
            <a:r>
              <a:rPr sz="1100" dirty="0">
                <a:latin typeface="Calibri"/>
                <a:cs typeface="Calibri"/>
              </a:rPr>
              <a:t>a </a:t>
            </a:r>
            <a:r>
              <a:rPr sz="1100" spc="-5" dirty="0">
                <a:latin typeface="Calibri"/>
                <a:cs typeface="Calibri"/>
              </a:rPr>
              <a:t>diventare </a:t>
            </a:r>
            <a:r>
              <a:rPr sz="1100" dirty="0">
                <a:latin typeface="Calibri"/>
                <a:cs typeface="Calibri"/>
              </a:rPr>
              <a:t>cittadini </a:t>
            </a:r>
            <a:r>
              <a:rPr sz="1100" spc="-5" dirty="0">
                <a:latin typeface="Calibri"/>
                <a:cs typeface="Calibri"/>
              </a:rPr>
              <a:t>attivi, capaci di </a:t>
            </a:r>
            <a:r>
              <a:rPr sz="1100" dirty="0">
                <a:latin typeface="Calibri"/>
                <a:cs typeface="Calibri"/>
              </a:rPr>
              <a:t>progettualità e </a:t>
            </a:r>
            <a:r>
              <a:rPr sz="1100" spc="-5" dirty="0">
                <a:latin typeface="Calibri"/>
                <a:cs typeface="Calibri"/>
              </a:rPr>
              <a:t>di </a:t>
            </a:r>
            <a:r>
              <a:rPr sz="1100" dirty="0">
                <a:latin typeface="Calibri"/>
                <a:cs typeface="Calibri"/>
              </a:rPr>
              <a:t>relazioni, </a:t>
            </a:r>
            <a:r>
              <a:rPr sz="1100" spc="-5" dirty="0">
                <a:latin typeface="Calibri"/>
                <a:cs typeface="Calibri"/>
              </a:rPr>
              <a:t>avviene </a:t>
            </a:r>
            <a:r>
              <a:rPr sz="1100" dirty="0">
                <a:latin typeface="Calibri"/>
                <a:cs typeface="Calibri"/>
              </a:rPr>
              <a:t>la </a:t>
            </a:r>
            <a:r>
              <a:rPr sz="1100" spc="-5" dirty="0">
                <a:latin typeface="Calibri"/>
                <a:cs typeface="Calibri"/>
              </a:rPr>
              <a:t>formazione  </a:t>
            </a:r>
            <a:r>
              <a:rPr sz="1100" dirty="0">
                <a:latin typeface="Calibri"/>
                <a:cs typeface="Calibri"/>
              </a:rPr>
              <a:t>globale</a:t>
            </a:r>
            <a:r>
              <a:rPr sz="1100" spc="125" dirty="0">
                <a:latin typeface="Calibri"/>
                <a:cs typeface="Calibri"/>
              </a:rPr>
              <a:t> </a:t>
            </a:r>
            <a:r>
              <a:rPr sz="1100" dirty="0">
                <a:latin typeface="Calibri"/>
                <a:cs typeface="Calibri"/>
              </a:rPr>
              <a:t>della</a:t>
            </a:r>
            <a:r>
              <a:rPr sz="1100" spc="130" dirty="0">
                <a:latin typeface="Calibri"/>
                <a:cs typeface="Calibri"/>
              </a:rPr>
              <a:t> </a:t>
            </a:r>
            <a:r>
              <a:rPr sz="1100" dirty="0">
                <a:latin typeface="Calibri"/>
                <a:cs typeface="Calibri"/>
              </a:rPr>
              <a:t>persona,</a:t>
            </a:r>
            <a:r>
              <a:rPr sz="1100" spc="130" dirty="0">
                <a:latin typeface="Calibri"/>
                <a:cs typeface="Calibri"/>
              </a:rPr>
              <a:t> </a:t>
            </a:r>
            <a:r>
              <a:rPr sz="1100" dirty="0">
                <a:latin typeface="Calibri"/>
                <a:cs typeface="Calibri"/>
              </a:rPr>
              <a:t>in</a:t>
            </a:r>
            <a:r>
              <a:rPr sz="1100" spc="125" dirty="0">
                <a:latin typeface="Calibri"/>
                <a:cs typeface="Calibri"/>
              </a:rPr>
              <a:t> </a:t>
            </a:r>
            <a:r>
              <a:rPr sz="1100" spc="-5" dirty="0">
                <a:latin typeface="Calibri"/>
                <a:cs typeface="Calibri"/>
              </a:rPr>
              <a:t>grado</a:t>
            </a:r>
            <a:r>
              <a:rPr sz="1100" spc="140" dirty="0">
                <a:latin typeface="Calibri"/>
                <a:cs typeface="Calibri"/>
              </a:rPr>
              <a:t> </a:t>
            </a:r>
            <a:r>
              <a:rPr sz="1100" spc="-5" dirty="0">
                <a:latin typeface="Calibri"/>
                <a:cs typeface="Calibri"/>
              </a:rPr>
              <a:t>quindi</a:t>
            </a:r>
            <a:r>
              <a:rPr sz="1100" spc="130" dirty="0">
                <a:latin typeface="Calibri"/>
                <a:cs typeface="Calibri"/>
              </a:rPr>
              <a:t> </a:t>
            </a:r>
            <a:r>
              <a:rPr sz="1100" spc="-5" dirty="0">
                <a:latin typeface="Calibri"/>
                <a:cs typeface="Calibri"/>
              </a:rPr>
              <a:t>di</a:t>
            </a:r>
            <a:r>
              <a:rPr sz="1100" spc="125" dirty="0">
                <a:latin typeface="Calibri"/>
                <a:cs typeface="Calibri"/>
              </a:rPr>
              <a:t> </a:t>
            </a:r>
            <a:r>
              <a:rPr sz="1100" dirty="0">
                <a:latin typeface="Calibri"/>
                <a:cs typeface="Calibri"/>
              </a:rPr>
              <a:t>costruire</a:t>
            </a:r>
            <a:r>
              <a:rPr sz="1100" spc="135" dirty="0">
                <a:latin typeface="Calibri"/>
                <a:cs typeface="Calibri"/>
              </a:rPr>
              <a:t> </a:t>
            </a:r>
            <a:r>
              <a:rPr sz="1100" dirty="0">
                <a:latin typeface="Calibri"/>
                <a:cs typeface="Calibri"/>
              </a:rPr>
              <a:t>il</a:t>
            </a:r>
            <a:r>
              <a:rPr sz="1100" spc="130" dirty="0">
                <a:latin typeface="Calibri"/>
                <a:cs typeface="Calibri"/>
              </a:rPr>
              <a:t> </a:t>
            </a:r>
            <a:r>
              <a:rPr sz="1100" dirty="0">
                <a:latin typeface="Calibri"/>
                <a:cs typeface="Calibri"/>
              </a:rPr>
              <a:t>proprio</a:t>
            </a:r>
            <a:r>
              <a:rPr sz="1100" spc="130" dirty="0">
                <a:latin typeface="Calibri"/>
                <a:cs typeface="Calibri"/>
              </a:rPr>
              <a:t> </a:t>
            </a:r>
            <a:r>
              <a:rPr sz="1100" dirty="0">
                <a:latin typeface="Calibri"/>
                <a:cs typeface="Calibri"/>
              </a:rPr>
              <a:t>futuro</a:t>
            </a:r>
            <a:r>
              <a:rPr sz="1100" spc="125" dirty="0">
                <a:latin typeface="Calibri"/>
                <a:cs typeface="Calibri"/>
              </a:rPr>
              <a:t> </a:t>
            </a:r>
            <a:r>
              <a:rPr sz="1100" dirty="0">
                <a:latin typeface="Calibri"/>
                <a:cs typeface="Calibri"/>
              </a:rPr>
              <a:t>e</a:t>
            </a:r>
            <a:r>
              <a:rPr sz="1100" spc="135" dirty="0">
                <a:latin typeface="Calibri"/>
                <a:cs typeface="Calibri"/>
              </a:rPr>
              <a:t> </a:t>
            </a:r>
            <a:r>
              <a:rPr sz="1100" dirty="0">
                <a:latin typeface="Calibri"/>
                <a:cs typeface="Calibri"/>
              </a:rPr>
              <a:t>quello</a:t>
            </a:r>
            <a:r>
              <a:rPr sz="1100" spc="135" dirty="0">
                <a:latin typeface="Calibri"/>
                <a:cs typeface="Calibri"/>
              </a:rPr>
              <a:t> </a:t>
            </a:r>
            <a:r>
              <a:rPr sz="1100" spc="-5" dirty="0">
                <a:latin typeface="Calibri"/>
                <a:cs typeface="Calibri"/>
              </a:rPr>
              <a:t>del</a:t>
            </a:r>
            <a:r>
              <a:rPr sz="1100" spc="125" dirty="0">
                <a:latin typeface="Calibri"/>
                <a:cs typeface="Calibri"/>
              </a:rPr>
              <a:t> </a:t>
            </a:r>
            <a:r>
              <a:rPr sz="1100" dirty="0">
                <a:latin typeface="Calibri"/>
                <a:cs typeface="Calibri"/>
              </a:rPr>
              <a:t>Paese.</a:t>
            </a:r>
            <a:r>
              <a:rPr sz="1100" spc="130" dirty="0">
                <a:latin typeface="Calibri"/>
                <a:cs typeface="Calibri"/>
              </a:rPr>
              <a:t> </a:t>
            </a:r>
            <a:r>
              <a:rPr sz="1100" spc="-5" dirty="0">
                <a:latin typeface="Calibri"/>
                <a:cs typeface="Calibri"/>
              </a:rPr>
              <a:t>Lo</a:t>
            </a:r>
            <a:r>
              <a:rPr sz="1100" spc="140" dirty="0">
                <a:latin typeface="Calibri"/>
                <a:cs typeface="Calibri"/>
              </a:rPr>
              <a:t> </a:t>
            </a:r>
            <a:r>
              <a:rPr sz="1100" spc="-5" dirty="0">
                <a:latin typeface="Calibri"/>
                <a:cs typeface="Calibri"/>
              </a:rPr>
              <a:t>sviluppo</a:t>
            </a:r>
            <a:r>
              <a:rPr sz="1100" spc="135" dirty="0">
                <a:latin typeface="Calibri"/>
                <a:cs typeface="Calibri"/>
              </a:rPr>
              <a:t> </a:t>
            </a:r>
            <a:r>
              <a:rPr sz="1100" dirty="0">
                <a:latin typeface="Calibri"/>
                <a:cs typeface="Calibri"/>
              </a:rPr>
              <a:t>delle</a:t>
            </a:r>
            <a:endParaRPr sz="1100">
              <a:latin typeface="Calibri"/>
              <a:cs typeface="Calibri"/>
            </a:endParaRP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831659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72330">
              <a:lnSpc>
                <a:spcPts val="1839"/>
              </a:lnSpc>
            </a:pPr>
            <a:r>
              <a:rPr sz="1600" b="1" dirty="0">
                <a:latin typeface="Arial"/>
                <a:cs typeface="Arial"/>
              </a:rPr>
              <a:t>V</a:t>
            </a:r>
            <a:r>
              <a:rPr sz="1600" b="1" spc="-5" dirty="0">
                <a:latin typeface="Arial"/>
                <a:cs typeface="Arial"/>
              </a:rPr>
              <a:t>oce</a:t>
            </a:r>
            <a:r>
              <a:rPr sz="1600" b="1" spc="-10" dirty="0">
                <a:latin typeface="Arial"/>
                <a:cs typeface="Arial"/>
              </a:rPr>
              <a:t>d</a:t>
            </a:r>
            <a:r>
              <a:rPr sz="1600" b="1" spc="-5" dirty="0">
                <a:latin typeface="Arial"/>
                <a:cs typeface="Arial"/>
              </a:rPr>
              <a:t>i</a:t>
            </a:r>
            <a:r>
              <a:rPr sz="1600" b="1" spc="5" dirty="0">
                <a:latin typeface="Arial"/>
                <a:cs typeface="Arial"/>
              </a:rPr>
              <a:t>s</a:t>
            </a:r>
            <a:r>
              <a:rPr sz="1600" b="1" spc="-5" dirty="0">
                <a:latin typeface="Arial"/>
                <a:cs typeface="Arial"/>
              </a:rPr>
              <a:t>trada</a:t>
            </a:r>
            <a:r>
              <a:rPr sz="1600" b="1" dirty="0">
                <a:latin typeface="Arial"/>
                <a:cs typeface="Arial"/>
              </a:rPr>
              <a:t>.</a:t>
            </a:r>
            <a:r>
              <a:rPr sz="1600" b="1" spc="-5" dirty="0">
                <a:latin typeface="Arial"/>
                <a:cs typeface="Arial"/>
              </a:rPr>
              <a:t>it  12 marzo</a:t>
            </a:r>
            <a:r>
              <a:rPr sz="1600" b="1" spc="-55"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5"/>
              </a:spcBef>
            </a:pPr>
            <a:endParaRPr sz="2100">
              <a:latin typeface="Times New Roman"/>
              <a:cs typeface="Times New Roman"/>
            </a:endParaRPr>
          </a:p>
          <a:p>
            <a:pPr marL="12700" marR="5715" algn="just">
              <a:lnSpc>
                <a:spcPct val="117000"/>
              </a:lnSpc>
            </a:pPr>
            <a:r>
              <a:rPr sz="1100" dirty="0">
                <a:latin typeface="Calibri"/>
                <a:cs typeface="Calibri"/>
              </a:rPr>
              <a:t>proprie </a:t>
            </a:r>
            <a:r>
              <a:rPr sz="1100" spc="-5" dirty="0">
                <a:latin typeface="Calibri"/>
                <a:cs typeface="Calibri"/>
              </a:rPr>
              <a:t>competenze </a:t>
            </a:r>
            <a:r>
              <a:rPr sz="1100" dirty="0">
                <a:latin typeface="Calibri"/>
                <a:cs typeface="Calibri"/>
              </a:rPr>
              <a:t>è </a:t>
            </a:r>
            <a:r>
              <a:rPr sz="1100" spc="-5" dirty="0">
                <a:latin typeface="Calibri"/>
                <a:cs typeface="Calibri"/>
              </a:rPr>
              <a:t>infatti </a:t>
            </a:r>
            <a:r>
              <a:rPr sz="1100" dirty="0">
                <a:latin typeface="Calibri"/>
                <a:cs typeface="Calibri"/>
              </a:rPr>
              <a:t>alla base del </a:t>
            </a:r>
            <a:r>
              <a:rPr sz="1100" spc="-5" dirty="0">
                <a:latin typeface="Calibri"/>
                <a:cs typeface="Calibri"/>
              </a:rPr>
              <a:t>progresso economico, </a:t>
            </a:r>
            <a:r>
              <a:rPr sz="1100" dirty="0">
                <a:latin typeface="Calibri"/>
                <a:cs typeface="Calibri"/>
              </a:rPr>
              <a:t>della </a:t>
            </a:r>
            <a:r>
              <a:rPr sz="1100" spc="-5" dirty="0">
                <a:latin typeface="Calibri"/>
                <a:cs typeface="Calibri"/>
              </a:rPr>
              <a:t>convivenza civile </a:t>
            </a:r>
            <a:r>
              <a:rPr sz="1100" dirty="0">
                <a:latin typeface="Calibri"/>
                <a:cs typeface="Calibri"/>
              </a:rPr>
              <a:t>e </a:t>
            </a:r>
            <a:r>
              <a:rPr sz="1100" spc="-5" dirty="0">
                <a:latin typeface="Calibri"/>
                <a:cs typeface="Calibri"/>
              </a:rPr>
              <a:t>della  </a:t>
            </a:r>
            <a:r>
              <a:rPr sz="1100" dirty="0">
                <a:latin typeface="Calibri"/>
                <a:cs typeface="Calibri"/>
              </a:rPr>
              <a:t>partecipazione alla vita </a:t>
            </a:r>
            <a:r>
              <a:rPr sz="1100" spc="-5" dirty="0">
                <a:latin typeface="Calibri"/>
                <a:cs typeface="Calibri"/>
              </a:rPr>
              <a:t>democratica. </a:t>
            </a:r>
            <a:r>
              <a:rPr sz="1100" dirty="0">
                <a:latin typeface="Calibri"/>
                <a:cs typeface="Calibri"/>
              </a:rPr>
              <a:t>In </a:t>
            </a:r>
            <a:r>
              <a:rPr sz="1100" spc="-5" dirty="0">
                <a:latin typeface="Calibri"/>
                <a:cs typeface="Calibri"/>
              </a:rPr>
              <a:t>questo senso </a:t>
            </a:r>
            <a:r>
              <a:rPr sz="1100" dirty="0">
                <a:latin typeface="Calibri"/>
                <a:cs typeface="Calibri"/>
              </a:rPr>
              <a:t>– </a:t>
            </a:r>
            <a:r>
              <a:rPr sz="1100" spc="-5" dirty="0">
                <a:latin typeface="Calibri"/>
                <a:cs typeface="Calibri"/>
              </a:rPr>
              <a:t>ha concluso </a:t>
            </a:r>
            <a:r>
              <a:rPr sz="1100" dirty="0">
                <a:latin typeface="Calibri"/>
                <a:cs typeface="Calibri"/>
              </a:rPr>
              <a:t>Patuelli – </a:t>
            </a:r>
            <a:r>
              <a:rPr sz="1100" spc="-5" dirty="0">
                <a:latin typeface="Calibri"/>
                <a:cs typeface="Calibri"/>
              </a:rPr>
              <a:t>un ruolo di indirizzo deve  </a:t>
            </a:r>
            <a:r>
              <a:rPr sz="1100" dirty="0">
                <a:latin typeface="Calibri"/>
                <a:cs typeface="Calibri"/>
              </a:rPr>
              <a:t>essere </a:t>
            </a:r>
            <a:r>
              <a:rPr sz="1100" spc="-5" dirty="0">
                <a:latin typeface="Calibri"/>
                <a:cs typeface="Calibri"/>
              </a:rPr>
              <a:t>svolto </a:t>
            </a:r>
            <a:r>
              <a:rPr sz="1100" dirty="0">
                <a:latin typeface="Calibri"/>
                <a:cs typeface="Calibri"/>
              </a:rPr>
              <a:t>anche </a:t>
            </a:r>
            <a:r>
              <a:rPr sz="1100" spc="-5" dirty="0">
                <a:latin typeface="Calibri"/>
                <a:cs typeface="Calibri"/>
              </a:rPr>
              <a:t>dalla </a:t>
            </a:r>
            <a:r>
              <a:rPr sz="1100" dirty="0">
                <a:latin typeface="Calibri"/>
                <a:cs typeface="Calibri"/>
              </a:rPr>
              <a:t>comunità </a:t>
            </a:r>
            <a:r>
              <a:rPr sz="1100" spc="-5" dirty="0">
                <a:latin typeface="Calibri"/>
                <a:cs typeface="Calibri"/>
              </a:rPr>
              <a:t>economica tutta, </a:t>
            </a:r>
            <a:r>
              <a:rPr sz="1100" dirty="0">
                <a:latin typeface="Calibri"/>
                <a:cs typeface="Calibri"/>
              </a:rPr>
              <a:t>nella consapevolezza che </a:t>
            </a:r>
            <a:r>
              <a:rPr sz="1100" spc="-5" dirty="0">
                <a:latin typeface="Calibri"/>
                <a:cs typeface="Calibri"/>
              </a:rPr>
              <a:t>attraverso </a:t>
            </a:r>
            <a:r>
              <a:rPr sz="1100" dirty="0">
                <a:latin typeface="Calibri"/>
                <a:cs typeface="Calibri"/>
              </a:rPr>
              <a:t>la </a:t>
            </a:r>
            <a:r>
              <a:rPr sz="1100" spc="-5" dirty="0">
                <a:latin typeface="Calibri"/>
                <a:cs typeface="Calibri"/>
              </a:rPr>
              <a:t>promozione  </a:t>
            </a:r>
            <a:r>
              <a:rPr sz="1100" dirty="0">
                <a:latin typeface="Calibri"/>
                <a:cs typeface="Calibri"/>
              </a:rPr>
              <a:t>della </a:t>
            </a:r>
            <a:r>
              <a:rPr sz="1100" spc="-5" dirty="0">
                <a:latin typeface="Calibri"/>
                <a:cs typeface="Calibri"/>
              </a:rPr>
              <a:t>conoscenza </a:t>
            </a:r>
            <a:r>
              <a:rPr sz="1100" dirty="0">
                <a:latin typeface="Calibri"/>
                <a:cs typeface="Calibri"/>
              </a:rPr>
              <a:t>anche </a:t>
            </a:r>
            <a:r>
              <a:rPr sz="1100" spc="-5" dirty="0">
                <a:latin typeface="Calibri"/>
                <a:cs typeface="Calibri"/>
              </a:rPr>
              <a:t>presso </a:t>
            </a:r>
            <a:r>
              <a:rPr sz="1100" dirty="0">
                <a:latin typeface="Calibri"/>
                <a:cs typeface="Calibri"/>
              </a:rPr>
              <a:t>i più </a:t>
            </a:r>
            <a:r>
              <a:rPr sz="1100" spc="-5" dirty="0">
                <a:latin typeface="Calibri"/>
                <a:cs typeface="Calibri"/>
              </a:rPr>
              <a:t>giovani si possa </a:t>
            </a:r>
            <a:r>
              <a:rPr sz="1100" dirty="0">
                <a:latin typeface="Calibri"/>
                <a:cs typeface="Calibri"/>
              </a:rPr>
              <a:t>realizzare </a:t>
            </a:r>
            <a:r>
              <a:rPr sz="1100" spc="-5" dirty="0">
                <a:latin typeface="Calibri"/>
                <a:cs typeface="Calibri"/>
              </a:rPr>
              <a:t>un </a:t>
            </a:r>
            <a:r>
              <a:rPr sz="1100" dirty="0">
                <a:latin typeface="Calibri"/>
                <a:cs typeface="Calibri"/>
              </a:rPr>
              <a:t>più </a:t>
            </a:r>
            <a:r>
              <a:rPr sz="1100" spc="-5" dirty="0">
                <a:latin typeface="Calibri"/>
                <a:cs typeface="Calibri"/>
              </a:rPr>
              <a:t>diffuso senso di responsabilità, </a:t>
            </a:r>
            <a:r>
              <a:rPr sz="1100" dirty="0">
                <a:latin typeface="Calibri"/>
                <a:cs typeface="Calibri"/>
              </a:rPr>
              <a:t>per  </a:t>
            </a:r>
            <a:r>
              <a:rPr sz="1100" spc="-5" dirty="0">
                <a:latin typeface="Calibri"/>
                <a:cs typeface="Calibri"/>
              </a:rPr>
              <a:t>una più </a:t>
            </a:r>
            <a:r>
              <a:rPr sz="1100" dirty="0">
                <a:latin typeface="Calibri"/>
                <a:cs typeface="Calibri"/>
              </a:rPr>
              <a:t>ampia e </a:t>
            </a:r>
            <a:r>
              <a:rPr sz="1100" spc="-5" dirty="0">
                <a:latin typeface="Calibri"/>
                <a:cs typeface="Calibri"/>
              </a:rPr>
              <a:t>duratura crescita dei nostri</a:t>
            </a:r>
            <a:r>
              <a:rPr sz="1100" spc="10" dirty="0">
                <a:latin typeface="Calibri"/>
                <a:cs typeface="Calibri"/>
              </a:rPr>
              <a:t> </a:t>
            </a:r>
            <a:r>
              <a:rPr sz="1100" spc="-5" dirty="0">
                <a:latin typeface="Calibri"/>
                <a:cs typeface="Calibri"/>
              </a:rPr>
              <a:t>territori”.</a:t>
            </a:r>
            <a:endParaRPr sz="1100">
              <a:latin typeface="Calibri"/>
              <a:cs typeface="Calibri"/>
            </a:endParaRPr>
          </a:p>
          <a:p>
            <a:pPr marL="12700" marR="7620" indent="31750" algn="just">
              <a:lnSpc>
                <a:spcPct val="117800"/>
              </a:lnSpc>
              <a:spcBef>
                <a:spcPts val="975"/>
              </a:spcBef>
            </a:pPr>
            <a:r>
              <a:rPr sz="1100" spc="-5" dirty="0">
                <a:latin typeface="Calibri"/>
                <a:cs typeface="Calibri"/>
              </a:rPr>
              <a:t>L’importanza sociale </a:t>
            </a:r>
            <a:r>
              <a:rPr sz="1100" dirty="0">
                <a:latin typeface="Calibri"/>
                <a:cs typeface="Calibri"/>
              </a:rPr>
              <a:t>e </a:t>
            </a:r>
            <a:r>
              <a:rPr sz="1100" spc="-5" dirty="0">
                <a:latin typeface="Calibri"/>
                <a:cs typeface="Calibri"/>
              </a:rPr>
              <a:t>culturale </a:t>
            </a:r>
            <a:r>
              <a:rPr sz="1100" dirty="0">
                <a:latin typeface="Calibri"/>
                <a:cs typeface="Calibri"/>
              </a:rPr>
              <a:t>della </a:t>
            </a:r>
            <a:r>
              <a:rPr sz="1100" spc="-5" dirty="0">
                <a:latin typeface="Calibri"/>
                <a:cs typeface="Calibri"/>
              </a:rPr>
              <a:t>manifestazione </a:t>
            </a:r>
            <a:r>
              <a:rPr sz="1100" dirty="0">
                <a:latin typeface="Calibri"/>
                <a:cs typeface="Calibri"/>
              </a:rPr>
              <a:t>è </a:t>
            </a:r>
            <a:r>
              <a:rPr sz="1100" spc="-5" dirty="0">
                <a:latin typeface="Calibri"/>
                <a:cs typeface="Calibri"/>
              </a:rPr>
              <a:t>quest’anno testimoniata anche dalla media  </a:t>
            </a:r>
            <a:r>
              <a:rPr sz="1100" dirty="0">
                <a:latin typeface="Calibri"/>
                <a:cs typeface="Calibri"/>
              </a:rPr>
              <a:t>partnership della RAI. </a:t>
            </a:r>
            <a:r>
              <a:rPr sz="1100" spc="-5" dirty="0">
                <a:latin typeface="Calibri"/>
                <a:cs typeface="Calibri"/>
              </a:rPr>
              <a:t>Che </a:t>
            </a:r>
            <a:r>
              <a:rPr sz="1100" dirty="0">
                <a:latin typeface="Calibri"/>
                <a:cs typeface="Calibri"/>
              </a:rPr>
              <a:t>il </a:t>
            </a:r>
            <a:r>
              <a:rPr sz="1100" spc="-5" dirty="0">
                <a:latin typeface="Calibri"/>
                <a:cs typeface="Calibri"/>
              </a:rPr>
              <a:t>servizio pubblico riconosca </a:t>
            </a:r>
            <a:r>
              <a:rPr sz="1100" dirty="0">
                <a:latin typeface="Calibri"/>
                <a:cs typeface="Calibri"/>
              </a:rPr>
              <a:t>il valore </a:t>
            </a:r>
            <a:r>
              <a:rPr sz="1100" spc="-5" dirty="0">
                <a:latin typeface="Calibri"/>
                <a:cs typeface="Calibri"/>
              </a:rPr>
              <a:t>educativo </a:t>
            </a:r>
            <a:r>
              <a:rPr sz="1100" dirty="0">
                <a:latin typeface="Calibri"/>
                <a:cs typeface="Calibri"/>
              </a:rPr>
              <a:t>del </a:t>
            </a:r>
            <a:r>
              <a:rPr sz="1100" spc="-5" dirty="0">
                <a:latin typeface="Calibri"/>
                <a:cs typeface="Calibri"/>
              </a:rPr>
              <a:t>Festival </a:t>
            </a:r>
            <a:r>
              <a:rPr sz="1100" dirty="0">
                <a:latin typeface="Calibri"/>
                <a:cs typeface="Calibri"/>
              </a:rPr>
              <a:t>per i giovani è </a:t>
            </a:r>
            <a:r>
              <a:rPr sz="1100" spc="-5" dirty="0">
                <a:latin typeface="Calibri"/>
                <a:cs typeface="Calibri"/>
              </a:rPr>
              <a:t>un  contributo particolarmente significativo </a:t>
            </a:r>
            <a:r>
              <a:rPr sz="1100" dirty="0">
                <a:latin typeface="Calibri"/>
                <a:cs typeface="Calibri"/>
              </a:rPr>
              <a:t>al </a:t>
            </a:r>
            <a:r>
              <a:rPr sz="1100" spc="-5" dirty="0">
                <a:latin typeface="Calibri"/>
                <a:cs typeface="Calibri"/>
              </a:rPr>
              <a:t>rafforzamento</a:t>
            </a:r>
            <a:r>
              <a:rPr sz="1100" spc="25" dirty="0">
                <a:latin typeface="Calibri"/>
                <a:cs typeface="Calibri"/>
              </a:rPr>
              <a:t> </a:t>
            </a:r>
            <a:r>
              <a:rPr sz="1100" spc="-5" dirty="0">
                <a:latin typeface="Calibri"/>
                <a:cs typeface="Calibri"/>
              </a:rPr>
              <a:t>dell’iniziativa.</a:t>
            </a:r>
            <a:endParaRPr sz="1100">
              <a:latin typeface="Calibri"/>
              <a:cs typeface="Calibri"/>
            </a:endParaRPr>
          </a:p>
          <a:p>
            <a:pPr marL="12700" marR="7620" indent="31750" algn="just">
              <a:lnSpc>
                <a:spcPct val="117300"/>
              </a:lnSpc>
              <a:spcBef>
                <a:spcPts val="985"/>
              </a:spcBef>
            </a:pPr>
            <a:r>
              <a:rPr sz="1100" spc="-5" dirty="0">
                <a:latin typeface="Calibri"/>
                <a:cs typeface="Calibri"/>
              </a:rPr>
              <a:t>Oltre </a:t>
            </a:r>
            <a:r>
              <a:rPr sz="1100" dirty="0">
                <a:latin typeface="Calibri"/>
                <a:cs typeface="Calibri"/>
              </a:rPr>
              <a:t>80 </a:t>
            </a:r>
            <a:r>
              <a:rPr sz="1100" spc="-5" dirty="0">
                <a:latin typeface="Calibri"/>
                <a:cs typeface="Calibri"/>
              </a:rPr>
              <a:t>gli </a:t>
            </a:r>
            <a:r>
              <a:rPr sz="1100" dirty="0">
                <a:latin typeface="Calibri"/>
                <a:cs typeface="Calibri"/>
              </a:rPr>
              <a:t>eventi </a:t>
            </a:r>
            <a:r>
              <a:rPr sz="1100" spc="-5" dirty="0">
                <a:latin typeface="Calibri"/>
                <a:cs typeface="Calibri"/>
              </a:rPr>
              <a:t>culturali </a:t>
            </a:r>
            <a:r>
              <a:rPr sz="1100" dirty="0">
                <a:latin typeface="Calibri"/>
                <a:cs typeface="Calibri"/>
              </a:rPr>
              <a:t>che </a:t>
            </a:r>
            <a:r>
              <a:rPr sz="1100" spc="-5" dirty="0">
                <a:latin typeface="Calibri"/>
                <a:cs typeface="Calibri"/>
              </a:rPr>
              <a:t>si svolgeranno </a:t>
            </a:r>
            <a:r>
              <a:rPr sz="1100" dirty="0">
                <a:latin typeface="Calibri"/>
                <a:cs typeface="Calibri"/>
              </a:rPr>
              <a:t>in </a:t>
            </a:r>
            <a:r>
              <a:rPr sz="1100" spc="-5" dirty="0">
                <a:latin typeface="Calibri"/>
                <a:cs typeface="Calibri"/>
              </a:rPr>
              <a:t>tutta </a:t>
            </a:r>
            <a:r>
              <a:rPr sz="1100" dirty="0">
                <a:latin typeface="Calibri"/>
                <a:cs typeface="Calibri"/>
              </a:rPr>
              <a:t>la penisola in 60 città. I </a:t>
            </a:r>
            <a:r>
              <a:rPr sz="1100" spc="-5" dirty="0">
                <a:latin typeface="Calibri"/>
                <a:cs typeface="Calibri"/>
              </a:rPr>
              <a:t>laboratori </a:t>
            </a:r>
            <a:r>
              <a:rPr sz="1100" dirty="0">
                <a:latin typeface="Calibri"/>
                <a:cs typeface="Calibri"/>
              </a:rPr>
              <a:t>e le </a:t>
            </a:r>
            <a:r>
              <a:rPr sz="1100" spc="-5" dirty="0">
                <a:latin typeface="Calibri"/>
                <a:cs typeface="Calibri"/>
              </a:rPr>
              <a:t>altre attività  proposte, coordinati dalle banche </a:t>
            </a:r>
            <a:r>
              <a:rPr sz="1100" dirty="0">
                <a:latin typeface="Calibri"/>
                <a:cs typeface="Calibri"/>
              </a:rPr>
              <a:t>con la </a:t>
            </a:r>
            <a:r>
              <a:rPr sz="1100" spc="-5" dirty="0">
                <a:latin typeface="Calibri"/>
                <a:cs typeface="Calibri"/>
              </a:rPr>
              <a:t>collaborazione di scuole, musei, biblioteche </a:t>
            </a:r>
            <a:r>
              <a:rPr sz="1100" dirty="0">
                <a:latin typeface="Calibri"/>
                <a:cs typeface="Calibri"/>
              </a:rPr>
              <a:t>e operatori </a:t>
            </a:r>
            <a:r>
              <a:rPr sz="1100" spc="-5" dirty="0">
                <a:latin typeface="Calibri"/>
                <a:cs typeface="Calibri"/>
              </a:rPr>
              <a:t>culturali, si  svilupperanno attorno </a:t>
            </a:r>
            <a:r>
              <a:rPr sz="1100" dirty="0">
                <a:latin typeface="Calibri"/>
                <a:cs typeface="Calibri"/>
              </a:rPr>
              <a:t>ad </a:t>
            </a:r>
            <a:r>
              <a:rPr sz="1100" spc="-5" dirty="0">
                <a:latin typeface="Calibri"/>
                <a:cs typeface="Calibri"/>
              </a:rPr>
              <a:t>un unico </a:t>
            </a:r>
            <a:r>
              <a:rPr sz="1100" dirty="0">
                <a:latin typeface="Calibri"/>
                <a:cs typeface="Calibri"/>
              </a:rPr>
              <a:t>tema ispiratore, declinato </a:t>
            </a:r>
            <a:r>
              <a:rPr sz="1100" spc="-5" dirty="0">
                <a:latin typeface="Calibri"/>
                <a:cs typeface="Calibri"/>
              </a:rPr>
              <a:t>da </a:t>
            </a:r>
            <a:r>
              <a:rPr sz="1100" dirty="0">
                <a:latin typeface="Calibri"/>
                <a:cs typeface="Calibri"/>
              </a:rPr>
              <a:t>ciascuna </a:t>
            </a:r>
            <a:r>
              <a:rPr sz="1100" spc="-5" dirty="0">
                <a:latin typeface="Calibri"/>
                <a:cs typeface="Calibri"/>
              </a:rPr>
              <a:t>realtà </a:t>
            </a:r>
            <a:r>
              <a:rPr sz="1100" dirty="0">
                <a:latin typeface="Calibri"/>
                <a:cs typeface="Calibri"/>
              </a:rPr>
              <a:t>con </a:t>
            </a:r>
            <a:r>
              <a:rPr sz="1100" spc="-5" dirty="0">
                <a:latin typeface="Calibri"/>
                <a:cs typeface="Calibri"/>
              </a:rPr>
              <a:t>strumenti diversi </a:t>
            </a:r>
            <a:r>
              <a:rPr sz="1100" dirty="0">
                <a:latin typeface="Calibri"/>
                <a:cs typeface="Calibri"/>
              </a:rPr>
              <a:t>e </a:t>
            </a:r>
            <a:r>
              <a:rPr sz="1100" spc="-5" dirty="0">
                <a:latin typeface="Calibri"/>
                <a:cs typeface="Calibri"/>
              </a:rPr>
              <a:t>da  punti di </a:t>
            </a:r>
            <a:r>
              <a:rPr sz="1100" dirty="0">
                <a:latin typeface="Calibri"/>
                <a:cs typeface="Calibri"/>
              </a:rPr>
              <a:t>vista </a:t>
            </a:r>
            <a:r>
              <a:rPr sz="1100" spc="-5" dirty="0">
                <a:latin typeface="Calibri"/>
                <a:cs typeface="Calibri"/>
              </a:rPr>
              <a:t>differenti, </a:t>
            </a:r>
            <a:r>
              <a:rPr sz="1100" dirty="0">
                <a:latin typeface="Calibri"/>
                <a:cs typeface="Calibri"/>
              </a:rPr>
              <a:t>alla luce </a:t>
            </a:r>
            <a:r>
              <a:rPr sz="1100" spc="-5" dirty="0">
                <a:latin typeface="Calibri"/>
                <a:cs typeface="Calibri"/>
              </a:rPr>
              <a:t>delle proprie specificità </a:t>
            </a:r>
            <a:r>
              <a:rPr sz="1100" dirty="0">
                <a:latin typeface="Calibri"/>
                <a:cs typeface="Calibri"/>
              </a:rPr>
              <a:t>e </a:t>
            </a:r>
            <a:r>
              <a:rPr sz="1100" spc="-5" dirty="0">
                <a:latin typeface="Calibri"/>
                <a:cs typeface="Calibri"/>
              </a:rPr>
              <a:t>di </a:t>
            </a:r>
            <a:r>
              <a:rPr sz="1100" dirty="0">
                <a:latin typeface="Calibri"/>
                <a:cs typeface="Calibri"/>
              </a:rPr>
              <a:t>quelle </a:t>
            </a:r>
            <a:r>
              <a:rPr sz="1100" spc="-5" dirty="0">
                <a:latin typeface="Calibri"/>
                <a:cs typeface="Calibri"/>
              </a:rPr>
              <a:t>del territorio </a:t>
            </a:r>
            <a:r>
              <a:rPr sz="1100" spc="-10" dirty="0">
                <a:latin typeface="Calibri"/>
                <a:cs typeface="Calibri"/>
              </a:rPr>
              <a:t>di</a:t>
            </a:r>
            <a:r>
              <a:rPr sz="1100" spc="50" dirty="0">
                <a:latin typeface="Calibri"/>
                <a:cs typeface="Calibri"/>
              </a:rPr>
              <a:t> </a:t>
            </a:r>
            <a:r>
              <a:rPr sz="1100" dirty="0">
                <a:latin typeface="Calibri"/>
                <a:cs typeface="Calibri"/>
              </a:rPr>
              <a:t>appartenenza.</a:t>
            </a:r>
            <a:endParaRPr sz="1100">
              <a:latin typeface="Calibri"/>
              <a:cs typeface="Calibri"/>
            </a:endParaRPr>
          </a:p>
          <a:p>
            <a:pPr marL="12700" marR="5080" algn="just">
              <a:lnSpc>
                <a:spcPct val="117100"/>
              </a:lnSpc>
              <a:spcBef>
                <a:spcPts val="985"/>
              </a:spcBef>
            </a:pPr>
            <a:r>
              <a:rPr sz="1100" dirty="0">
                <a:latin typeface="Calibri"/>
                <a:cs typeface="Calibri"/>
              </a:rPr>
              <a:t>Per </a:t>
            </a:r>
            <a:r>
              <a:rPr sz="1100" spc="-5" dirty="0">
                <a:latin typeface="Calibri"/>
                <a:cs typeface="Calibri"/>
              </a:rPr>
              <a:t>questa seconda edizione </a:t>
            </a:r>
            <a:r>
              <a:rPr sz="1100" dirty="0">
                <a:latin typeface="Calibri"/>
                <a:cs typeface="Calibri"/>
              </a:rPr>
              <a:t>del </a:t>
            </a:r>
            <a:r>
              <a:rPr sz="1100" spc="-5" dirty="0">
                <a:latin typeface="Calibri"/>
                <a:cs typeface="Calibri"/>
              </a:rPr>
              <a:t>Festival </a:t>
            </a:r>
            <a:r>
              <a:rPr sz="1100" dirty="0">
                <a:latin typeface="Calibri"/>
                <a:cs typeface="Calibri"/>
              </a:rPr>
              <a:t>è </a:t>
            </a:r>
            <a:r>
              <a:rPr sz="1100" spc="-5" dirty="0">
                <a:latin typeface="Calibri"/>
                <a:cs typeface="Calibri"/>
              </a:rPr>
              <a:t>stato scelto come </a:t>
            </a:r>
            <a:r>
              <a:rPr sz="1100" spc="-10" dirty="0">
                <a:latin typeface="Calibri"/>
                <a:cs typeface="Calibri"/>
              </a:rPr>
              <a:t>filo </a:t>
            </a:r>
            <a:r>
              <a:rPr sz="1100" spc="-5" dirty="0">
                <a:latin typeface="Calibri"/>
                <a:cs typeface="Calibri"/>
              </a:rPr>
              <a:t>conduttore ideale di tutte </a:t>
            </a:r>
            <a:r>
              <a:rPr sz="1100" dirty="0">
                <a:latin typeface="Calibri"/>
                <a:cs typeface="Calibri"/>
              </a:rPr>
              <a:t>le </a:t>
            </a:r>
            <a:r>
              <a:rPr sz="1100" spc="-5" dirty="0">
                <a:latin typeface="Calibri"/>
                <a:cs typeface="Calibri"/>
              </a:rPr>
              <a:t>iniziative  </a:t>
            </a:r>
            <a:r>
              <a:rPr sz="1100" dirty="0">
                <a:latin typeface="Calibri"/>
                <a:cs typeface="Calibri"/>
              </a:rPr>
              <a:t>“</a:t>
            </a:r>
            <a:r>
              <a:rPr sz="1100" i="1" dirty="0">
                <a:latin typeface="Calibri"/>
                <a:cs typeface="Calibri"/>
              </a:rPr>
              <a:t>L’alfabeto del </a:t>
            </a:r>
            <a:r>
              <a:rPr sz="1100" i="1" spc="-5" dirty="0">
                <a:latin typeface="Calibri"/>
                <a:cs typeface="Calibri"/>
              </a:rPr>
              <a:t>Mondo</a:t>
            </a:r>
            <a:r>
              <a:rPr sz="1100" spc="-5" dirty="0">
                <a:latin typeface="Calibri"/>
                <a:cs typeface="Calibri"/>
              </a:rPr>
              <a:t>”. Trarre ispirazione dalla natura, </a:t>
            </a:r>
            <a:r>
              <a:rPr sz="1100" dirty="0">
                <a:latin typeface="Calibri"/>
                <a:cs typeface="Calibri"/>
              </a:rPr>
              <a:t>dall’opera </a:t>
            </a:r>
            <a:r>
              <a:rPr sz="1100" spc="-5" dirty="0">
                <a:latin typeface="Calibri"/>
                <a:cs typeface="Calibri"/>
              </a:rPr>
              <a:t>dell’uomo </a:t>
            </a:r>
            <a:r>
              <a:rPr sz="1100" dirty="0">
                <a:latin typeface="Calibri"/>
                <a:cs typeface="Calibri"/>
              </a:rPr>
              <a:t>e </a:t>
            </a:r>
            <a:r>
              <a:rPr sz="1100" spc="-5" dirty="0">
                <a:latin typeface="Calibri"/>
                <a:cs typeface="Calibri"/>
              </a:rPr>
              <a:t>dalle </a:t>
            </a:r>
            <a:r>
              <a:rPr sz="1100" dirty="0">
                <a:latin typeface="Calibri"/>
                <a:cs typeface="Calibri"/>
              </a:rPr>
              <a:t>proprie </a:t>
            </a:r>
            <a:r>
              <a:rPr sz="1100" spc="-5" dirty="0">
                <a:latin typeface="Calibri"/>
                <a:cs typeface="Calibri"/>
              </a:rPr>
              <a:t>emozioni,  </a:t>
            </a:r>
            <a:r>
              <a:rPr sz="1100" dirty="0">
                <a:latin typeface="Calibri"/>
                <a:cs typeface="Calibri"/>
              </a:rPr>
              <a:t>imparare a </a:t>
            </a:r>
            <a:r>
              <a:rPr sz="1100" spc="-5" dirty="0">
                <a:latin typeface="Calibri"/>
                <a:cs typeface="Calibri"/>
              </a:rPr>
              <a:t>riconoscere </a:t>
            </a:r>
            <a:r>
              <a:rPr sz="1100" dirty="0">
                <a:latin typeface="Calibri"/>
                <a:cs typeface="Calibri"/>
              </a:rPr>
              <a:t>e a leggere i </a:t>
            </a:r>
            <a:r>
              <a:rPr sz="1100" spc="-5" dirty="0">
                <a:latin typeface="Calibri"/>
                <a:cs typeface="Calibri"/>
              </a:rPr>
              <a:t>segni intorno </a:t>
            </a:r>
            <a:r>
              <a:rPr sz="1100" dirty="0">
                <a:latin typeface="Calibri"/>
                <a:cs typeface="Calibri"/>
              </a:rPr>
              <a:t>a </a:t>
            </a:r>
            <a:r>
              <a:rPr sz="1100" spc="-5" dirty="0">
                <a:latin typeface="Calibri"/>
                <a:cs typeface="Calibri"/>
              </a:rPr>
              <a:t>noi, spostare </a:t>
            </a:r>
            <a:r>
              <a:rPr sz="1100" dirty="0">
                <a:latin typeface="Calibri"/>
                <a:cs typeface="Calibri"/>
              </a:rPr>
              <a:t>il </a:t>
            </a:r>
            <a:r>
              <a:rPr sz="1100" spc="-5" dirty="0">
                <a:latin typeface="Calibri"/>
                <a:cs typeface="Calibri"/>
              </a:rPr>
              <a:t>punto d’osservazione </a:t>
            </a:r>
            <a:r>
              <a:rPr sz="1100" dirty="0">
                <a:latin typeface="Calibri"/>
                <a:cs typeface="Calibri"/>
              </a:rPr>
              <a:t>e </a:t>
            </a:r>
            <a:r>
              <a:rPr sz="1100" spc="-5" dirty="0">
                <a:latin typeface="Calibri"/>
                <a:cs typeface="Calibri"/>
              </a:rPr>
              <a:t>reinterpretare </a:t>
            </a:r>
            <a:r>
              <a:rPr sz="1100" dirty="0">
                <a:latin typeface="Calibri"/>
                <a:cs typeface="Calibri"/>
              </a:rPr>
              <a:t>le  </a:t>
            </a:r>
            <a:r>
              <a:rPr sz="1100" spc="-5" dirty="0">
                <a:latin typeface="Calibri"/>
                <a:cs typeface="Calibri"/>
              </a:rPr>
              <a:t>situazioni </a:t>
            </a:r>
            <a:r>
              <a:rPr sz="1100" dirty="0">
                <a:latin typeface="Calibri"/>
                <a:cs typeface="Calibri"/>
              </a:rPr>
              <a:t>e i loro </a:t>
            </a:r>
            <a:r>
              <a:rPr sz="1100" spc="-5" dirty="0">
                <a:latin typeface="Calibri"/>
                <a:cs typeface="Calibri"/>
              </a:rPr>
              <a:t>significati, </a:t>
            </a:r>
            <a:r>
              <a:rPr sz="1100" dirty="0">
                <a:latin typeface="Calibri"/>
                <a:cs typeface="Calibri"/>
              </a:rPr>
              <a:t>capire come </a:t>
            </a:r>
            <a:r>
              <a:rPr sz="1100" spc="-5" dirty="0">
                <a:latin typeface="Calibri"/>
                <a:cs typeface="Calibri"/>
              </a:rPr>
              <a:t>nasce </a:t>
            </a:r>
            <a:r>
              <a:rPr sz="1100" dirty="0">
                <a:latin typeface="Calibri"/>
                <a:cs typeface="Calibri"/>
              </a:rPr>
              <a:t>il </a:t>
            </a:r>
            <a:r>
              <a:rPr sz="1100" spc="-5" dirty="0">
                <a:latin typeface="Calibri"/>
                <a:cs typeface="Calibri"/>
              </a:rPr>
              <a:t>racconto, </a:t>
            </a:r>
            <a:r>
              <a:rPr sz="1100" dirty="0">
                <a:latin typeface="Calibri"/>
                <a:cs typeface="Calibri"/>
              </a:rPr>
              <a:t>come </a:t>
            </a:r>
            <a:r>
              <a:rPr sz="1100" spc="-5" dirty="0">
                <a:latin typeface="Calibri"/>
                <a:cs typeface="Calibri"/>
              </a:rPr>
              <a:t>si forma </a:t>
            </a:r>
            <a:r>
              <a:rPr sz="1100" dirty="0">
                <a:latin typeface="Calibri"/>
                <a:cs typeface="Calibri"/>
              </a:rPr>
              <a:t>e con </a:t>
            </a:r>
            <a:r>
              <a:rPr sz="1100" spc="-5" dirty="0">
                <a:latin typeface="Calibri"/>
                <a:cs typeface="Calibri"/>
              </a:rPr>
              <a:t>quali linguaggi </a:t>
            </a:r>
            <a:r>
              <a:rPr sz="1100" dirty="0">
                <a:latin typeface="Calibri"/>
                <a:cs typeface="Calibri"/>
              </a:rPr>
              <a:t>e </a:t>
            </a:r>
            <a:r>
              <a:rPr sz="1100" spc="-5" dirty="0">
                <a:latin typeface="Calibri"/>
                <a:cs typeface="Calibri"/>
              </a:rPr>
              <a:t>strumenti  si può declinare, condividerlo </a:t>
            </a:r>
            <a:r>
              <a:rPr sz="1100" dirty="0">
                <a:latin typeface="Calibri"/>
                <a:cs typeface="Calibri"/>
              </a:rPr>
              <a:t>per </a:t>
            </a:r>
            <a:r>
              <a:rPr sz="1100" spc="-5" dirty="0">
                <a:latin typeface="Calibri"/>
                <a:cs typeface="Calibri"/>
              </a:rPr>
              <a:t>generare poi altre infinite narrazioni, ecco </a:t>
            </a:r>
            <a:r>
              <a:rPr sz="1100" spc="-10" dirty="0">
                <a:latin typeface="Calibri"/>
                <a:cs typeface="Calibri"/>
              </a:rPr>
              <a:t>la sfida </a:t>
            </a:r>
            <a:r>
              <a:rPr sz="1100" spc="-5" dirty="0">
                <a:latin typeface="Calibri"/>
                <a:cs typeface="Calibri"/>
              </a:rPr>
              <a:t>di </a:t>
            </a:r>
            <a:r>
              <a:rPr sz="1100" dirty="0">
                <a:latin typeface="Calibri"/>
                <a:cs typeface="Calibri"/>
              </a:rPr>
              <a:t>quest’anno. Un </a:t>
            </a:r>
            <a:r>
              <a:rPr sz="1100" spc="-5" dirty="0">
                <a:latin typeface="Calibri"/>
                <a:cs typeface="Calibri"/>
              </a:rPr>
              <a:t>tema  estremamente attuale </a:t>
            </a:r>
            <a:r>
              <a:rPr sz="1100" spc="-10" dirty="0">
                <a:latin typeface="Calibri"/>
                <a:cs typeface="Calibri"/>
              </a:rPr>
              <a:t>se si </a:t>
            </a:r>
            <a:r>
              <a:rPr sz="1100" spc="-5" dirty="0">
                <a:latin typeface="Calibri"/>
                <a:cs typeface="Calibri"/>
              </a:rPr>
              <a:t>considera </a:t>
            </a:r>
            <a:r>
              <a:rPr sz="1100" dirty="0">
                <a:latin typeface="Calibri"/>
                <a:cs typeface="Calibri"/>
              </a:rPr>
              <a:t>che, anche </a:t>
            </a:r>
            <a:r>
              <a:rPr sz="1100" spc="-5" dirty="0">
                <a:latin typeface="Calibri"/>
                <a:cs typeface="Calibri"/>
              </a:rPr>
              <a:t>grazie </a:t>
            </a:r>
            <a:r>
              <a:rPr sz="1100" dirty="0">
                <a:latin typeface="Calibri"/>
                <a:cs typeface="Calibri"/>
              </a:rPr>
              <a:t>alle </a:t>
            </a:r>
            <a:r>
              <a:rPr sz="1100" spc="-5" dirty="0">
                <a:latin typeface="Calibri"/>
                <a:cs typeface="Calibri"/>
              </a:rPr>
              <a:t>nuove tecnologie, </a:t>
            </a:r>
            <a:r>
              <a:rPr sz="1100" dirty="0">
                <a:latin typeface="Calibri"/>
                <a:cs typeface="Calibri"/>
              </a:rPr>
              <a:t>raccontare e raccontarsi è  oggi un’attività che ci coinvolge </a:t>
            </a:r>
            <a:r>
              <a:rPr sz="1100" spc="-5" dirty="0">
                <a:latin typeface="Calibri"/>
                <a:cs typeface="Calibri"/>
              </a:rPr>
              <a:t>sempre più. </a:t>
            </a:r>
            <a:r>
              <a:rPr sz="1100" dirty="0">
                <a:latin typeface="Calibri"/>
                <a:cs typeface="Calibri"/>
              </a:rPr>
              <a:t>La </a:t>
            </a:r>
            <a:r>
              <a:rPr sz="1100" spc="-5" dirty="0">
                <a:latin typeface="Calibri"/>
                <a:cs typeface="Calibri"/>
              </a:rPr>
              <a:t>proposta </a:t>
            </a:r>
            <a:r>
              <a:rPr sz="1100" dirty="0">
                <a:latin typeface="Calibri"/>
                <a:cs typeface="Calibri"/>
              </a:rPr>
              <a:t>del </a:t>
            </a:r>
            <a:r>
              <a:rPr sz="1100" spc="-5" dirty="0">
                <a:latin typeface="Calibri"/>
                <a:cs typeface="Calibri"/>
              </a:rPr>
              <a:t>Festival </a:t>
            </a:r>
            <a:r>
              <a:rPr sz="1100" dirty="0">
                <a:latin typeface="Calibri"/>
                <a:cs typeface="Calibri"/>
              </a:rPr>
              <a:t>è </a:t>
            </a:r>
            <a:r>
              <a:rPr sz="1100" spc="-5" dirty="0">
                <a:latin typeface="Calibri"/>
                <a:cs typeface="Calibri"/>
              </a:rPr>
              <a:t>quindi </a:t>
            </a:r>
            <a:r>
              <a:rPr sz="1100" dirty="0">
                <a:latin typeface="Calibri"/>
                <a:cs typeface="Calibri"/>
              </a:rPr>
              <a:t>quella </a:t>
            </a:r>
            <a:r>
              <a:rPr sz="1100" spc="-5" dirty="0">
                <a:latin typeface="Calibri"/>
                <a:cs typeface="Calibri"/>
              </a:rPr>
              <a:t>di </a:t>
            </a:r>
            <a:r>
              <a:rPr sz="1100" dirty="0">
                <a:latin typeface="Calibri"/>
                <a:cs typeface="Calibri"/>
              </a:rPr>
              <a:t>creare dei percorsi  per </a:t>
            </a:r>
            <a:r>
              <a:rPr sz="1100" spc="-5" dirty="0">
                <a:latin typeface="Calibri"/>
                <a:cs typeface="Calibri"/>
              </a:rPr>
              <a:t>stimolare un approccio consapevole, pur rispettando </a:t>
            </a:r>
            <a:r>
              <a:rPr sz="1100" dirty="0">
                <a:latin typeface="Calibri"/>
                <a:cs typeface="Calibri"/>
              </a:rPr>
              <a:t>la </a:t>
            </a:r>
            <a:r>
              <a:rPr sz="1100" spc="-5" dirty="0">
                <a:latin typeface="Calibri"/>
                <a:cs typeface="Calibri"/>
              </a:rPr>
              <a:t>massima </a:t>
            </a:r>
            <a:r>
              <a:rPr sz="1100" dirty="0">
                <a:latin typeface="Calibri"/>
                <a:cs typeface="Calibri"/>
              </a:rPr>
              <a:t>libertà </a:t>
            </a:r>
            <a:r>
              <a:rPr sz="1100" spc="-5" dirty="0">
                <a:latin typeface="Calibri"/>
                <a:cs typeface="Calibri"/>
              </a:rPr>
              <a:t>espressiva </a:t>
            </a:r>
            <a:r>
              <a:rPr sz="1100" dirty="0">
                <a:latin typeface="Calibri"/>
                <a:cs typeface="Calibri"/>
              </a:rPr>
              <a:t>dei </a:t>
            </a:r>
            <a:r>
              <a:rPr sz="1100" spc="-5" dirty="0">
                <a:latin typeface="Calibri"/>
                <a:cs typeface="Calibri"/>
              </a:rPr>
              <a:t>bambini </a:t>
            </a:r>
            <a:r>
              <a:rPr sz="1100" dirty="0">
                <a:latin typeface="Calibri"/>
                <a:cs typeface="Calibri"/>
              </a:rPr>
              <a:t>e </a:t>
            </a:r>
            <a:r>
              <a:rPr sz="1100" spc="-5" dirty="0">
                <a:latin typeface="Calibri"/>
                <a:cs typeface="Calibri"/>
              </a:rPr>
              <a:t>dei  ragazzi.</a:t>
            </a:r>
            <a:endParaRPr sz="1100">
              <a:latin typeface="Calibri"/>
              <a:cs typeface="Calibri"/>
            </a:endParaRPr>
          </a:p>
          <a:p>
            <a:pPr marL="12700" marR="6985" indent="31750" algn="just">
              <a:lnSpc>
                <a:spcPct val="117300"/>
              </a:lnSpc>
              <a:spcBef>
                <a:spcPts val="985"/>
              </a:spcBef>
            </a:pPr>
            <a:r>
              <a:rPr sz="1100" spc="-5" dirty="0">
                <a:latin typeface="Calibri"/>
                <a:cs typeface="Calibri"/>
              </a:rPr>
              <a:t>L’immagine identificativa </a:t>
            </a:r>
            <a:r>
              <a:rPr sz="1100" dirty="0">
                <a:latin typeface="Calibri"/>
                <a:cs typeface="Calibri"/>
              </a:rPr>
              <a:t>della </a:t>
            </a:r>
            <a:r>
              <a:rPr sz="1100" spc="-5" dirty="0">
                <a:latin typeface="Calibri"/>
                <a:cs typeface="Calibri"/>
              </a:rPr>
              <a:t>seconda edizione </a:t>
            </a:r>
            <a:r>
              <a:rPr sz="1100" dirty="0">
                <a:latin typeface="Calibri"/>
                <a:cs typeface="Calibri"/>
              </a:rPr>
              <a:t>del </a:t>
            </a:r>
            <a:r>
              <a:rPr sz="1100" spc="-5" dirty="0">
                <a:latin typeface="Calibri"/>
                <a:cs typeface="Calibri"/>
              </a:rPr>
              <a:t>Festival porta </a:t>
            </a:r>
            <a:r>
              <a:rPr sz="1100" dirty="0">
                <a:latin typeface="Calibri"/>
                <a:cs typeface="Calibri"/>
              </a:rPr>
              <a:t>la </a:t>
            </a:r>
            <a:r>
              <a:rPr sz="1100" spc="-5" dirty="0">
                <a:latin typeface="Calibri"/>
                <a:cs typeface="Calibri"/>
              </a:rPr>
              <a:t>firma di Eva </a:t>
            </a:r>
            <a:r>
              <a:rPr sz="1100" dirty="0">
                <a:latin typeface="Calibri"/>
                <a:cs typeface="Calibri"/>
              </a:rPr>
              <a:t>Montanari, </a:t>
            </a:r>
            <a:r>
              <a:rPr sz="1100" spc="-5" dirty="0">
                <a:latin typeface="Calibri"/>
                <a:cs typeface="Calibri"/>
              </a:rPr>
              <a:t>illustratrice </a:t>
            </a:r>
            <a:r>
              <a:rPr sz="1100" dirty="0">
                <a:latin typeface="Calibri"/>
                <a:cs typeface="Calibri"/>
              </a:rPr>
              <a:t>e  artista </a:t>
            </a:r>
            <a:r>
              <a:rPr sz="1100" spc="-5" dirty="0">
                <a:latin typeface="Calibri"/>
                <a:cs typeface="Calibri"/>
              </a:rPr>
              <a:t>di fama internazionale. </a:t>
            </a:r>
            <a:r>
              <a:rPr sz="1100" dirty="0">
                <a:latin typeface="Calibri"/>
                <a:cs typeface="Calibri"/>
              </a:rPr>
              <a:t>La </a:t>
            </a:r>
            <a:r>
              <a:rPr sz="1100" spc="-5" dirty="0">
                <a:latin typeface="Calibri"/>
                <a:cs typeface="Calibri"/>
              </a:rPr>
              <a:t>manifestazione </a:t>
            </a:r>
            <a:r>
              <a:rPr sz="1100" dirty="0">
                <a:latin typeface="Calibri"/>
                <a:cs typeface="Calibri"/>
              </a:rPr>
              <a:t>– </a:t>
            </a:r>
            <a:r>
              <a:rPr sz="1100" spc="-5" dirty="0">
                <a:latin typeface="Calibri"/>
                <a:cs typeface="Calibri"/>
              </a:rPr>
              <a:t>che ha </a:t>
            </a:r>
            <a:r>
              <a:rPr sz="1100" dirty="0">
                <a:latin typeface="Calibri"/>
                <a:cs typeface="Calibri"/>
              </a:rPr>
              <a:t>il </a:t>
            </a:r>
            <a:r>
              <a:rPr sz="1100" spc="-5" dirty="0">
                <a:latin typeface="Calibri"/>
                <a:cs typeface="Calibri"/>
              </a:rPr>
              <a:t>Patrocinio dell’UNESCO </a:t>
            </a:r>
            <a:r>
              <a:rPr sz="1100" dirty="0">
                <a:latin typeface="Calibri"/>
                <a:cs typeface="Calibri"/>
              </a:rPr>
              <a:t>e del Ministero dei </a:t>
            </a:r>
            <a:r>
              <a:rPr sz="1100" spc="-5" dirty="0">
                <a:latin typeface="Calibri"/>
                <a:cs typeface="Calibri"/>
              </a:rPr>
              <a:t>Beni  </a:t>
            </a:r>
            <a:r>
              <a:rPr sz="1100" dirty="0">
                <a:latin typeface="Calibri"/>
                <a:cs typeface="Calibri"/>
              </a:rPr>
              <a:t>e delle Attività </a:t>
            </a:r>
            <a:r>
              <a:rPr sz="1100" spc="-5" dirty="0">
                <a:latin typeface="Calibri"/>
                <a:cs typeface="Calibri"/>
              </a:rPr>
              <a:t>Culturali </a:t>
            </a:r>
            <a:r>
              <a:rPr sz="1100" dirty="0">
                <a:latin typeface="Calibri"/>
                <a:cs typeface="Calibri"/>
              </a:rPr>
              <a:t>e del </a:t>
            </a:r>
            <a:r>
              <a:rPr sz="1100" spc="-5" dirty="0">
                <a:latin typeface="Calibri"/>
                <a:cs typeface="Calibri"/>
              </a:rPr>
              <a:t>Turismo </a:t>
            </a:r>
            <a:r>
              <a:rPr sz="1100" dirty="0">
                <a:latin typeface="Calibri"/>
                <a:cs typeface="Calibri"/>
              </a:rPr>
              <a:t>– </a:t>
            </a:r>
            <a:r>
              <a:rPr sz="1100" spc="-5" dirty="0">
                <a:latin typeface="Calibri"/>
                <a:cs typeface="Calibri"/>
              </a:rPr>
              <a:t>ha ottenuto </a:t>
            </a:r>
            <a:r>
              <a:rPr sz="1100" dirty="0">
                <a:latin typeface="Calibri"/>
                <a:cs typeface="Calibri"/>
              </a:rPr>
              <a:t>nella prima </a:t>
            </a:r>
            <a:r>
              <a:rPr sz="1100" spc="-5" dirty="0">
                <a:latin typeface="Calibri"/>
                <a:cs typeface="Calibri"/>
              </a:rPr>
              <a:t>edizione la</a:t>
            </a:r>
            <a:r>
              <a:rPr sz="1100" i="1" spc="-5" dirty="0">
                <a:latin typeface="Calibri"/>
                <a:cs typeface="Calibri"/>
              </a:rPr>
              <a:t>Medaglia </a:t>
            </a:r>
            <a:r>
              <a:rPr sz="1100" i="1" dirty="0">
                <a:latin typeface="Calibri"/>
                <a:cs typeface="Calibri"/>
              </a:rPr>
              <a:t>del Presidente </a:t>
            </a:r>
            <a:r>
              <a:rPr sz="1100" i="1" spc="-5" dirty="0">
                <a:latin typeface="Calibri"/>
                <a:cs typeface="Calibri"/>
              </a:rPr>
              <a:t>della  Repubblica</a:t>
            </a:r>
            <a:r>
              <a:rPr sz="1100" spc="-5" dirty="0">
                <a:latin typeface="Calibri"/>
                <a:cs typeface="Calibri"/>
              </a:rPr>
              <a:t>.</a:t>
            </a:r>
            <a:endParaRPr sz="1100">
              <a:latin typeface="Calibri"/>
              <a:cs typeface="Calibri"/>
            </a:endParaRPr>
          </a:p>
          <a:p>
            <a:pPr marL="12700" marR="10795" algn="just">
              <a:lnSpc>
                <a:spcPct val="117700"/>
              </a:lnSpc>
              <a:spcBef>
                <a:spcPts val="980"/>
              </a:spcBef>
            </a:pPr>
            <a:r>
              <a:rPr sz="1100" b="1" dirty="0">
                <a:latin typeface="Calibri"/>
                <a:cs typeface="Calibri"/>
              </a:rPr>
              <a:t>Anche la </a:t>
            </a:r>
            <a:r>
              <a:rPr sz="1100" b="1" spc="-5" dirty="0">
                <a:latin typeface="Calibri"/>
                <a:cs typeface="Calibri"/>
              </a:rPr>
              <a:t>Bcc dei Comuni Cilentani ha aderito al Festival </a:t>
            </a:r>
            <a:r>
              <a:rPr sz="1100" b="1" dirty="0">
                <a:latin typeface="Calibri"/>
                <a:cs typeface="Calibri"/>
              </a:rPr>
              <a:t>con </a:t>
            </a:r>
            <a:r>
              <a:rPr sz="1100" b="1" spc="-5" dirty="0">
                <a:latin typeface="Calibri"/>
                <a:cs typeface="Calibri"/>
              </a:rPr>
              <a:t>un programma di Eventi, organizzati insieme  ai forum dei giovani locali </a:t>
            </a:r>
            <a:r>
              <a:rPr sz="1100" b="1" dirty="0">
                <a:latin typeface="Calibri"/>
                <a:cs typeface="Calibri"/>
              </a:rPr>
              <a:t>e che </a:t>
            </a:r>
            <a:r>
              <a:rPr sz="1100" b="1" spc="-5" dirty="0">
                <a:latin typeface="Calibri"/>
                <a:cs typeface="Calibri"/>
              </a:rPr>
              <a:t>avrà luogo dal </a:t>
            </a:r>
            <a:r>
              <a:rPr sz="1100" b="1" dirty="0">
                <a:latin typeface="Calibri"/>
                <a:cs typeface="Calibri"/>
              </a:rPr>
              <a:t>16 </a:t>
            </a:r>
            <a:r>
              <a:rPr sz="1100" b="1" spc="-5" dirty="0">
                <a:latin typeface="Calibri"/>
                <a:cs typeface="Calibri"/>
              </a:rPr>
              <a:t>al </a:t>
            </a:r>
            <a:r>
              <a:rPr sz="1100" b="1" dirty="0">
                <a:latin typeface="Calibri"/>
                <a:cs typeface="Calibri"/>
              </a:rPr>
              <a:t>20 </a:t>
            </a:r>
            <a:r>
              <a:rPr sz="1100" b="1" spc="-5" dirty="0">
                <a:latin typeface="Calibri"/>
                <a:cs typeface="Calibri"/>
              </a:rPr>
              <a:t>marzo 2015 nelle </a:t>
            </a:r>
            <a:r>
              <a:rPr sz="1100" b="1" dirty="0">
                <a:latin typeface="Calibri"/>
                <a:cs typeface="Calibri"/>
              </a:rPr>
              <a:t>città </a:t>
            </a:r>
            <a:r>
              <a:rPr sz="1100" b="1" spc="-5" dirty="0">
                <a:latin typeface="Calibri"/>
                <a:cs typeface="Calibri"/>
              </a:rPr>
              <a:t>di Vallo della Lucania,  Castellabate, Agropoli </a:t>
            </a:r>
            <a:r>
              <a:rPr sz="1100" b="1" dirty="0">
                <a:latin typeface="Calibri"/>
                <a:cs typeface="Calibri"/>
              </a:rPr>
              <a:t>e </a:t>
            </a:r>
            <a:r>
              <a:rPr sz="1100" b="1" spc="-5" dirty="0">
                <a:latin typeface="Calibri"/>
                <a:cs typeface="Calibri"/>
              </a:rPr>
              <a:t>Calabritto. Si ringraziano </a:t>
            </a:r>
            <a:r>
              <a:rPr sz="1100" b="1" dirty="0">
                <a:latin typeface="Calibri"/>
                <a:cs typeface="Calibri"/>
              </a:rPr>
              <a:t>i </a:t>
            </a:r>
            <a:r>
              <a:rPr sz="1100" b="1" spc="-5" dirty="0">
                <a:latin typeface="Calibri"/>
                <a:cs typeface="Calibri"/>
              </a:rPr>
              <a:t>comuni </a:t>
            </a:r>
            <a:r>
              <a:rPr sz="1100" b="1" dirty="0">
                <a:latin typeface="Calibri"/>
                <a:cs typeface="Calibri"/>
              </a:rPr>
              <a:t>che </a:t>
            </a:r>
            <a:r>
              <a:rPr sz="1100" b="1" spc="-5" dirty="0">
                <a:latin typeface="Calibri"/>
                <a:cs typeface="Calibri"/>
              </a:rPr>
              <a:t>hanno patrocinato </a:t>
            </a:r>
            <a:r>
              <a:rPr sz="1100" b="1" dirty="0">
                <a:latin typeface="Calibri"/>
                <a:cs typeface="Calibri"/>
              </a:rPr>
              <a:t>le</a:t>
            </a:r>
            <a:r>
              <a:rPr sz="1100" b="1" spc="30" dirty="0">
                <a:latin typeface="Calibri"/>
                <a:cs typeface="Calibri"/>
              </a:rPr>
              <a:t> </a:t>
            </a:r>
            <a:r>
              <a:rPr sz="1100" b="1" spc="-5" dirty="0">
                <a:latin typeface="Calibri"/>
                <a:cs typeface="Calibri"/>
              </a:rPr>
              <a:t>iniziative.</a:t>
            </a:r>
            <a:endParaRPr sz="1100">
              <a:latin typeface="Calibri"/>
              <a:cs typeface="Calibri"/>
            </a:endParaRPr>
          </a:p>
          <a:p>
            <a:pPr marL="12700" marR="6350" indent="31750" algn="just">
              <a:lnSpc>
                <a:spcPct val="117300"/>
              </a:lnSpc>
              <a:spcBef>
                <a:spcPts val="985"/>
              </a:spcBef>
            </a:pPr>
            <a:r>
              <a:rPr sz="1100" dirty="0">
                <a:latin typeface="Calibri"/>
                <a:cs typeface="Calibri"/>
              </a:rPr>
              <a:t>Le </a:t>
            </a:r>
            <a:r>
              <a:rPr sz="1100" spc="-5" dirty="0">
                <a:latin typeface="Calibri"/>
                <a:cs typeface="Calibri"/>
              </a:rPr>
              <a:t>informazioni </a:t>
            </a:r>
            <a:r>
              <a:rPr sz="1100" dirty="0">
                <a:latin typeface="Calibri"/>
                <a:cs typeface="Calibri"/>
              </a:rPr>
              <a:t>e i </a:t>
            </a:r>
            <a:r>
              <a:rPr sz="1100" spc="-5" dirty="0">
                <a:latin typeface="Calibri"/>
                <a:cs typeface="Calibri"/>
              </a:rPr>
              <a:t>dettagli su </a:t>
            </a:r>
            <a:r>
              <a:rPr sz="1100" dirty="0">
                <a:latin typeface="Calibri"/>
                <a:cs typeface="Calibri"/>
              </a:rPr>
              <a:t>eventi, </a:t>
            </a:r>
            <a:r>
              <a:rPr sz="1100" spc="-5" dirty="0">
                <a:latin typeface="Calibri"/>
                <a:cs typeface="Calibri"/>
              </a:rPr>
              <a:t>città </a:t>
            </a:r>
            <a:r>
              <a:rPr sz="1100" dirty="0">
                <a:latin typeface="Calibri"/>
                <a:cs typeface="Calibri"/>
              </a:rPr>
              <a:t>e </a:t>
            </a:r>
            <a:r>
              <a:rPr sz="1100" spc="-5" dirty="0">
                <a:latin typeface="Calibri"/>
                <a:cs typeface="Calibri"/>
              </a:rPr>
              <a:t>sedi </a:t>
            </a:r>
            <a:r>
              <a:rPr sz="1100" dirty="0">
                <a:latin typeface="Calibri"/>
                <a:cs typeface="Calibri"/>
              </a:rPr>
              <a:t>della </a:t>
            </a:r>
            <a:r>
              <a:rPr sz="1100" spc="-5" dirty="0">
                <a:latin typeface="Calibri"/>
                <a:cs typeface="Calibri"/>
              </a:rPr>
              <a:t>manifestazione saranno disponibili sul  sito</a:t>
            </a:r>
            <a:r>
              <a:rPr sz="1100" u="sng" spc="-5" dirty="0">
                <a:solidFill>
                  <a:srgbClr val="0000FF"/>
                </a:solidFill>
                <a:uFill>
                  <a:solidFill>
                    <a:srgbClr val="0000FF"/>
                  </a:solidFill>
                </a:uFill>
                <a:latin typeface="Calibri"/>
                <a:cs typeface="Calibri"/>
                <a:hlinkClick r:id="rId3"/>
              </a:rPr>
              <a:t>www.festivalculturacreativa.it</a:t>
            </a:r>
            <a:r>
              <a:rPr sz="1100" spc="-5" dirty="0">
                <a:solidFill>
                  <a:srgbClr val="0000FF"/>
                </a:solidFill>
                <a:latin typeface="Calibri"/>
                <a:cs typeface="Calibri"/>
                <a:hlinkClick r:id="rId3"/>
              </a:rPr>
              <a:t> </a:t>
            </a:r>
            <a:r>
              <a:rPr sz="1100" dirty="0">
                <a:latin typeface="Calibri"/>
                <a:cs typeface="Calibri"/>
              </a:rPr>
              <a:t>e</a:t>
            </a:r>
            <a:r>
              <a:rPr sz="1100" spc="-10" dirty="0">
                <a:latin typeface="Calibri"/>
                <a:cs typeface="Calibri"/>
              </a:rPr>
              <a:t> </a:t>
            </a:r>
            <a:r>
              <a:rPr sz="1100" spc="-5" dirty="0">
                <a:latin typeface="Calibri"/>
                <a:cs typeface="Calibri"/>
                <a:hlinkClick r:id="rId4"/>
              </a:rPr>
              <a:t>www.bcccomunicilentani.it</a:t>
            </a:r>
            <a:endParaRPr sz="1100">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9100">
              <a:lnSpc>
                <a:spcPts val="1839"/>
              </a:lnSpc>
            </a:pPr>
            <a:r>
              <a:rPr sz="1600" b="1" spc="-5" dirty="0">
                <a:latin typeface="Arial"/>
                <a:cs typeface="Arial"/>
              </a:rPr>
              <a:t>Globalpress  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37108" y="3050184"/>
            <a:ext cx="6083300" cy="2318385"/>
          </a:xfrm>
          <a:prstGeom prst="rect">
            <a:avLst/>
          </a:prstGeom>
        </p:spPr>
        <p:txBody>
          <a:bodyPr vert="horz" wrap="square" lIns="0" tIns="11430" rIns="0" bIns="0" rtlCol="0">
            <a:spAutoFit/>
          </a:bodyPr>
          <a:lstStyle/>
          <a:p>
            <a:pPr marL="12065" marR="5080" indent="2540" algn="ctr">
              <a:lnSpc>
                <a:spcPct val="110300"/>
              </a:lnSpc>
              <a:spcBef>
                <a:spcPts val="90"/>
              </a:spcBef>
            </a:pPr>
            <a:r>
              <a:rPr sz="1050" dirty="0">
                <a:latin typeface="Arial"/>
                <a:cs typeface="Arial"/>
              </a:rPr>
              <a:t>ROMA </a:t>
            </a:r>
            <a:r>
              <a:rPr sz="1050" spc="-5" dirty="0">
                <a:latin typeface="Arial"/>
                <a:cs typeface="Arial"/>
              </a:rPr>
              <a:t>(AGG) </a:t>
            </a:r>
            <a:r>
              <a:rPr sz="1050" dirty="0">
                <a:latin typeface="Arial"/>
                <a:cs typeface="Arial"/>
              </a:rPr>
              <a:t>- </a:t>
            </a:r>
            <a:r>
              <a:rPr sz="1050" spc="-5" dirty="0">
                <a:latin typeface="Arial"/>
                <a:cs typeface="Arial"/>
              </a:rPr>
              <a:t>"Il rafforzato </a:t>
            </a:r>
            <a:r>
              <a:rPr sz="1050" dirty="0">
                <a:latin typeface="Arial"/>
                <a:cs typeface="Arial"/>
              </a:rPr>
              <a:t>impegno </a:t>
            </a:r>
            <a:r>
              <a:rPr sz="1050" spc="-5" dirty="0">
                <a:latin typeface="Arial"/>
                <a:cs typeface="Arial"/>
              </a:rPr>
              <a:t>delle </a:t>
            </a:r>
            <a:r>
              <a:rPr sz="1050" dirty="0">
                <a:latin typeface="Arial"/>
                <a:cs typeface="Arial"/>
              </a:rPr>
              <a:t>banche ad </a:t>
            </a:r>
            <a:r>
              <a:rPr sz="1050" spc="-5" dirty="0">
                <a:latin typeface="Arial"/>
                <a:cs typeface="Arial"/>
              </a:rPr>
              <a:t>investire </a:t>
            </a:r>
            <a:r>
              <a:rPr sz="1050" dirty="0">
                <a:latin typeface="Arial"/>
                <a:cs typeface="Arial"/>
              </a:rPr>
              <a:t>nei </a:t>
            </a:r>
            <a:r>
              <a:rPr sz="1050" spc="-5" dirty="0">
                <a:latin typeface="Arial"/>
                <a:cs typeface="Arial"/>
              </a:rPr>
              <a:t>giovani </a:t>
            </a:r>
            <a:r>
              <a:rPr sz="1050" dirty="0">
                <a:latin typeface="Arial"/>
                <a:cs typeface="Arial"/>
              </a:rPr>
              <a:t>e nella </a:t>
            </a:r>
            <a:r>
              <a:rPr sz="1050" spc="-5" dirty="0">
                <a:latin typeface="Arial"/>
                <a:cs typeface="Arial"/>
              </a:rPr>
              <a:t>cultura rappresenta  </a:t>
            </a:r>
            <a:r>
              <a:rPr sz="1050" dirty="0">
                <a:latin typeface="Arial"/>
                <a:cs typeface="Arial"/>
              </a:rPr>
              <a:t>un`occasione </a:t>
            </a:r>
            <a:r>
              <a:rPr sz="1050" spc="-5" dirty="0">
                <a:latin typeface="Arial"/>
                <a:cs typeface="Arial"/>
              </a:rPr>
              <a:t>importante </a:t>
            </a:r>
            <a:r>
              <a:rPr sz="1050" dirty="0">
                <a:latin typeface="Arial"/>
                <a:cs typeface="Arial"/>
              </a:rPr>
              <a:t>data ai </a:t>
            </a:r>
            <a:r>
              <a:rPr sz="1050" spc="-5" dirty="0">
                <a:latin typeface="Arial"/>
                <a:cs typeface="Arial"/>
              </a:rPr>
              <a:t>ragazzi </a:t>
            </a:r>
            <a:r>
              <a:rPr sz="1050" dirty="0">
                <a:latin typeface="Arial"/>
                <a:cs typeface="Arial"/>
              </a:rPr>
              <a:t>per </a:t>
            </a:r>
            <a:r>
              <a:rPr sz="1050" spc="-5" dirty="0">
                <a:latin typeface="Arial"/>
                <a:cs typeface="Arial"/>
              </a:rPr>
              <a:t>misurarsi </a:t>
            </a:r>
            <a:r>
              <a:rPr sz="1050" dirty="0">
                <a:latin typeface="Arial"/>
                <a:cs typeface="Arial"/>
              </a:rPr>
              <a:t>con </a:t>
            </a:r>
            <a:r>
              <a:rPr sz="1050" spc="-5" dirty="0">
                <a:latin typeface="Arial"/>
                <a:cs typeface="Arial"/>
              </a:rPr>
              <a:t>se stessi </a:t>
            </a:r>
            <a:r>
              <a:rPr sz="1050" dirty="0">
                <a:latin typeface="Arial"/>
                <a:cs typeface="Arial"/>
              </a:rPr>
              <a:t>e le </a:t>
            </a:r>
            <a:r>
              <a:rPr sz="1050" spc="-5" dirty="0">
                <a:latin typeface="Arial"/>
                <a:cs typeface="Arial"/>
              </a:rPr>
              <a:t>molteplici possibilità </a:t>
            </a:r>
            <a:r>
              <a:rPr sz="1050" spc="-10" dirty="0">
                <a:latin typeface="Arial"/>
                <a:cs typeface="Arial"/>
              </a:rPr>
              <a:t>di  </a:t>
            </a:r>
            <a:r>
              <a:rPr sz="1050" spc="-5" dirty="0">
                <a:latin typeface="Arial"/>
                <a:cs typeface="Arial"/>
              </a:rPr>
              <a:t>partecipazione. Ciò </a:t>
            </a:r>
            <a:r>
              <a:rPr sz="1050" dirty="0">
                <a:latin typeface="Arial"/>
                <a:cs typeface="Arial"/>
              </a:rPr>
              <a:t>che </a:t>
            </a:r>
            <a:r>
              <a:rPr sz="1050" spc="-5" dirty="0">
                <a:latin typeface="Arial"/>
                <a:cs typeface="Arial"/>
              </a:rPr>
              <a:t>spinge </a:t>
            </a:r>
            <a:r>
              <a:rPr sz="1050" dirty="0">
                <a:latin typeface="Arial"/>
                <a:cs typeface="Arial"/>
              </a:rPr>
              <a:t>a </a:t>
            </a:r>
            <a:r>
              <a:rPr sz="1050" spc="-5" dirty="0">
                <a:latin typeface="Arial"/>
                <a:cs typeface="Arial"/>
              </a:rPr>
              <a:t>lavorare </a:t>
            </a:r>
            <a:r>
              <a:rPr sz="1050" dirty="0">
                <a:latin typeface="Arial"/>
                <a:cs typeface="Arial"/>
              </a:rPr>
              <a:t>in </a:t>
            </a:r>
            <a:r>
              <a:rPr sz="1050" spc="-5" dirty="0">
                <a:latin typeface="Arial"/>
                <a:cs typeface="Arial"/>
              </a:rPr>
              <a:t>sinergia </a:t>
            </a:r>
            <a:r>
              <a:rPr sz="1050" dirty="0">
                <a:latin typeface="Arial"/>
                <a:cs typeface="Arial"/>
              </a:rPr>
              <a:t>con </a:t>
            </a:r>
            <a:r>
              <a:rPr sz="1050" spc="-5" dirty="0">
                <a:latin typeface="Arial"/>
                <a:cs typeface="Arial"/>
              </a:rPr>
              <a:t>scuole, musei, associazioni culturali </a:t>
            </a:r>
            <a:r>
              <a:rPr sz="1050" dirty="0">
                <a:latin typeface="Arial"/>
                <a:cs typeface="Arial"/>
              </a:rPr>
              <a:t>e  </a:t>
            </a:r>
            <a:r>
              <a:rPr sz="1050" spc="-5" dirty="0">
                <a:latin typeface="Arial"/>
                <a:cs typeface="Arial"/>
              </a:rPr>
              <a:t>biblioteche </a:t>
            </a:r>
            <a:r>
              <a:rPr sz="1050" dirty="0">
                <a:latin typeface="Arial"/>
                <a:cs typeface="Arial"/>
              </a:rPr>
              <a:t>è la </a:t>
            </a:r>
            <a:r>
              <a:rPr sz="1050" spc="-5" dirty="0">
                <a:latin typeface="Arial"/>
                <a:cs typeface="Arial"/>
              </a:rPr>
              <a:t>comune certezza </a:t>
            </a:r>
            <a:r>
              <a:rPr sz="1050" dirty="0">
                <a:latin typeface="Arial"/>
                <a:cs typeface="Arial"/>
              </a:rPr>
              <a:t>che solo mettendosi </a:t>
            </a:r>
            <a:r>
              <a:rPr sz="1050" spc="-5" dirty="0">
                <a:latin typeface="Arial"/>
                <a:cs typeface="Arial"/>
              </a:rPr>
              <a:t>in </a:t>
            </a:r>
            <a:r>
              <a:rPr sz="1050" dirty="0">
                <a:latin typeface="Arial"/>
                <a:cs typeface="Arial"/>
              </a:rPr>
              <a:t>gioco e </a:t>
            </a:r>
            <a:r>
              <a:rPr sz="1050" spc="-5" dirty="0">
                <a:latin typeface="Arial"/>
                <a:cs typeface="Arial"/>
              </a:rPr>
              <a:t>`alleandosi` </a:t>
            </a:r>
            <a:r>
              <a:rPr sz="1050" dirty="0">
                <a:latin typeface="Arial"/>
                <a:cs typeface="Arial"/>
              </a:rPr>
              <a:t>a diventare </a:t>
            </a:r>
            <a:r>
              <a:rPr sz="1050" spc="-5" dirty="0">
                <a:latin typeface="Arial"/>
                <a:cs typeface="Arial"/>
              </a:rPr>
              <a:t>cittadini attivi,  </a:t>
            </a:r>
            <a:r>
              <a:rPr sz="1050" dirty="0">
                <a:latin typeface="Arial"/>
                <a:cs typeface="Arial"/>
              </a:rPr>
              <a:t>capaci </a:t>
            </a:r>
            <a:r>
              <a:rPr sz="1050" spc="-10" dirty="0">
                <a:latin typeface="Arial"/>
                <a:cs typeface="Arial"/>
              </a:rPr>
              <a:t>di </a:t>
            </a:r>
            <a:r>
              <a:rPr sz="1050" spc="-5" dirty="0">
                <a:latin typeface="Arial"/>
                <a:cs typeface="Arial"/>
              </a:rPr>
              <a:t>progettualità </a:t>
            </a:r>
            <a:r>
              <a:rPr sz="1050" dirty="0">
                <a:latin typeface="Arial"/>
                <a:cs typeface="Arial"/>
              </a:rPr>
              <a:t>e di </a:t>
            </a:r>
            <a:r>
              <a:rPr sz="1050" spc="-5" dirty="0">
                <a:latin typeface="Arial"/>
                <a:cs typeface="Arial"/>
              </a:rPr>
              <a:t>relazioni, avviene </a:t>
            </a:r>
            <a:r>
              <a:rPr sz="1050" dirty="0">
                <a:latin typeface="Arial"/>
                <a:cs typeface="Arial"/>
              </a:rPr>
              <a:t>la </a:t>
            </a:r>
            <a:r>
              <a:rPr sz="1050" spc="-5" dirty="0">
                <a:latin typeface="Arial"/>
                <a:cs typeface="Arial"/>
              </a:rPr>
              <a:t>formazione globale della persona, </a:t>
            </a:r>
            <a:r>
              <a:rPr sz="1050" dirty="0">
                <a:latin typeface="Arial"/>
                <a:cs typeface="Arial"/>
              </a:rPr>
              <a:t>in </a:t>
            </a:r>
            <a:r>
              <a:rPr sz="1050" spc="-5" dirty="0">
                <a:latin typeface="Arial"/>
                <a:cs typeface="Arial"/>
              </a:rPr>
              <a:t>grado quindi </a:t>
            </a:r>
            <a:r>
              <a:rPr sz="1050" spc="-10" dirty="0">
                <a:latin typeface="Arial"/>
                <a:cs typeface="Arial"/>
              </a:rPr>
              <a:t>di  </a:t>
            </a:r>
            <a:r>
              <a:rPr sz="1050" dirty="0">
                <a:latin typeface="Arial"/>
                <a:cs typeface="Arial"/>
              </a:rPr>
              <a:t>costruire il </a:t>
            </a:r>
            <a:r>
              <a:rPr sz="1050" spc="-5" dirty="0">
                <a:latin typeface="Arial"/>
                <a:cs typeface="Arial"/>
              </a:rPr>
              <a:t>proprio </a:t>
            </a:r>
            <a:r>
              <a:rPr sz="1050" dirty="0">
                <a:latin typeface="Arial"/>
                <a:cs typeface="Arial"/>
              </a:rPr>
              <a:t>futuro e quello </a:t>
            </a:r>
            <a:r>
              <a:rPr sz="1050" spc="-5" dirty="0">
                <a:latin typeface="Arial"/>
                <a:cs typeface="Arial"/>
              </a:rPr>
              <a:t>del </a:t>
            </a:r>
            <a:r>
              <a:rPr sz="1050" dirty="0">
                <a:latin typeface="Arial"/>
                <a:cs typeface="Arial"/>
              </a:rPr>
              <a:t>paese". È </a:t>
            </a:r>
            <a:r>
              <a:rPr sz="1050" spc="-5" dirty="0">
                <a:latin typeface="Arial"/>
                <a:cs typeface="Arial"/>
              </a:rPr>
              <a:t>quanto </a:t>
            </a:r>
            <a:r>
              <a:rPr sz="1050" dirty="0">
                <a:latin typeface="Arial"/>
                <a:cs typeface="Arial"/>
              </a:rPr>
              <a:t>ha </a:t>
            </a:r>
            <a:r>
              <a:rPr sz="1050" spc="-5" dirty="0">
                <a:latin typeface="Arial"/>
                <a:cs typeface="Arial"/>
              </a:rPr>
              <a:t>detto </a:t>
            </a:r>
            <a:r>
              <a:rPr sz="1050" dirty="0">
                <a:latin typeface="Arial"/>
                <a:cs typeface="Arial"/>
              </a:rPr>
              <a:t>il </a:t>
            </a:r>
            <a:r>
              <a:rPr sz="1050" spc="-5" dirty="0">
                <a:latin typeface="Arial"/>
                <a:cs typeface="Arial"/>
              </a:rPr>
              <a:t>Presidente dell`Abi, </a:t>
            </a:r>
            <a:r>
              <a:rPr sz="1050" dirty="0">
                <a:latin typeface="Arial"/>
                <a:cs typeface="Arial"/>
              </a:rPr>
              <a:t>Antonio </a:t>
            </a:r>
            <a:r>
              <a:rPr sz="1050" spc="-5" dirty="0">
                <a:latin typeface="Arial"/>
                <a:cs typeface="Arial"/>
              </a:rPr>
              <a:t>Patuelli,  </a:t>
            </a:r>
            <a:r>
              <a:rPr sz="1050" dirty="0">
                <a:latin typeface="Arial"/>
                <a:cs typeface="Arial"/>
              </a:rPr>
              <a:t>nel </a:t>
            </a:r>
            <a:r>
              <a:rPr sz="1050" spc="-5" dirty="0">
                <a:latin typeface="Arial"/>
                <a:cs typeface="Arial"/>
              </a:rPr>
              <a:t>presentare </a:t>
            </a:r>
            <a:r>
              <a:rPr sz="1050" dirty="0">
                <a:latin typeface="Arial"/>
                <a:cs typeface="Arial"/>
              </a:rPr>
              <a:t>la </a:t>
            </a:r>
            <a:r>
              <a:rPr sz="1050" spc="-5" dirty="0">
                <a:latin typeface="Arial"/>
                <a:cs typeface="Arial"/>
              </a:rPr>
              <a:t>seconda edizione del Festival della Cultura Creativa, </a:t>
            </a:r>
            <a:r>
              <a:rPr sz="1050" dirty="0">
                <a:latin typeface="Arial"/>
                <a:cs typeface="Arial"/>
              </a:rPr>
              <a:t>promosso e </a:t>
            </a:r>
            <a:r>
              <a:rPr sz="1050" spc="-5" dirty="0">
                <a:latin typeface="Arial"/>
                <a:cs typeface="Arial"/>
              </a:rPr>
              <a:t>realizzato </a:t>
            </a:r>
            <a:r>
              <a:rPr sz="1050" dirty="0">
                <a:latin typeface="Arial"/>
                <a:cs typeface="Arial"/>
              </a:rPr>
              <a:t>dalle  banche </a:t>
            </a:r>
            <a:r>
              <a:rPr sz="1050" spc="-5" dirty="0">
                <a:latin typeface="Arial"/>
                <a:cs typeface="Arial"/>
              </a:rPr>
              <a:t>con </a:t>
            </a:r>
            <a:r>
              <a:rPr sz="1050" dirty="0">
                <a:latin typeface="Arial"/>
                <a:cs typeface="Arial"/>
              </a:rPr>
              <a:t>il </a:t>
            </a:r>
            <a:r>
              <a:rPr sz="1050" spc="-5" dirty="0">
                <a:latin typeface="Arial"/>
                <a:cs typeface="Arial"/>
              </a:rPr>
              <a:t>coordinamento </a:t>
            </a:r>
            <a:r>
              <a:rPr sz="1050" dirty="0">
                <a:latin typeface="Arial"/>
                <a:cs typeface="Arial"/>
              </a:rPr>
              <a:t>dell`Abi. "Lo </a:t>
            </a:r>
            <a:r>
              <a:rPr sz="1050" spc="-5" dirty="0">
                <a:latin typeface="Arial"/>
                <a:cs typeface="Arial"/>
              </a:rPr>
              <a:t>sviluppo </a:t>
            </a:r>
            <a:r>
              <a:rPr sz="1050" dirty="0">
                <a:latin typeface="Arial"/>
                <a:cs typeface="Arial"/>
              </a:rPr>
              <a:t>delle proprie </a:t>
            </a:r>
            <a:r>
              <a:rPr sz="1050" spc="-5" dirty="0">
                <a:latin typeface="Arial"/>
                <a:cs typeface="Arial"/>
              </a:rPr>
              <a:t>competenze </a:t>
            </a:r>
            <a:r>
              <a:rPr sz="1050" dirty="0">
                <a:latin typeface="Arial"/>
                <a:cs typeface="Arial"/>
              </a:rPr>
              <a:t>è </a:t>
            </a:r>
            <a:r>
              <a:rPr sz="1050" spc="-5" dirty="0">
                <a:latin typeface="Arial"/>
                <a:cs typeface="Arial"/>
              </a:rPr>
              <a:t>infatti alla base del  </a:t>
            </a:r>
            <a:r>
              <a:rPr sz="1050" dirty="0">
                <a:latin typeface="Arial"/>
                <a:cs typeface="Arial"/>
              </a:rPr>
              <a:t>progresso </a:t>
            </a:r>
            <a:r>
              <a:rPr sz="1050" spc="-5" dirty="0">
                <a:latin typeface="Arial"/>
                <a:cs typeface="Arial"/>
              </a:rPr>
              <a:t>economico, della convivenza </a:t>
            </a:r>
            <a:r>
              <a:rPr sz="1050" dirty="0">
                <a:latin typeface="Arial"/>
                <a:cs typeface="Arial"/>
              </a:rPr>
              <a:t>civile e </a:t>
            </a:r>
            <a:r>
              <a:rPr sz="1050" spc="-5" dirty="0">
                <a:latin typeface="Arial"/>
                <a:cs typeface="Arial"/>
              </a:rPr>
              <a:t>della partecipazione alla vita democratica. In </a:t>
            </a:r>
            <a:r>
              <a:rPr sz="1050" dirty="0">
                <a:latin typeface="Arial"/>
                <a:cs typeface="Arial"/>
              </a:rPr>
              <a:t>questo  senso - ha </a:t>
            </a:r>
            <a:r>
              <a:rPr sz="1050" spc="-5" dirty="0">
                <a:latin typeface="Arial"/>
                <a:cs typeface="Arial"/>
              </a:rPr>
              <a:t>aggiunto </a:t>
            </a:r>
            <a:r>
              <a:rPr sz="1050" dirty="0">
                <a:latin typeface="Arial"/>
                <a:cs typeface="Arial"/>
              </a:rPr>
              <a:t>- un </a:t>
            </a:r>
            <a:r>
              <a:rPr sz="1050" spc="-5" dirty="0">
                <a:latin typeface="Arial"/>
                <a:cs typeface="Arial"/>
              </a:rPr>
              <a:t>ruolo </a:t>
            </a:r>
            <a:r>
              <a:rPr sz="1050" dirty="0">
                <a:latin typeface="Arial"/>
                <a:cs typeface="Arial"/>
              </a:rPr>
              <a:t>di </a:t>
            </a:r>
            <a:r>
              <a:rPr sz="1050" spc="-5" dirty="0">
                <a:latin typeface="Arial"/>
                <a:cs typeface="Arial"/>
              </a:rPr>
              <a:t>indirizzo deve </a:t>
            </a:r>
            <a:r>
              <a:rPr sz="1050" dirty="0">
                <a:latin typeface="Arial"/>
                <a:cs typeface="Arial"/>
              </a:rPr>
              <a:t>essere </a:t>
            </a:r>
            <a:r>
              <a:rPr sz="1050" spc="-5" dirty="0">
                <a:latin typeface="Arial"/>
                <a:cs typeface="Arial"/>
              </a:rPr>
              <a:t>svolto </a:t>
            </a:r>
            <a:r>
              <a:rPr sz="1050" dirty="0">
                <a:latin typeface="Arial"/>
                <a:cs typeface="Arial"/>
              </a:rPr>
              <a:t>anche </a:t>
            </a:r>
            <a:r>
              <a:rPr sz="1050" spc="-5" dirty="0">
                <a:latin typeface="Arial"/>
                <a:cs typeface="Arial"/>
              </a:rPr>
              <a:t>dalla comunita` economica tutta,  </a:t>
            </a:r>
            <a:r>
              <a:rPr sz="1050" dirty="0">
                <a:latin typeface="Arial"/>
                <a:cs typeface="Arial"/>
              </a:rPr>
              <a:t>nella </a:t>
            </a:r>
            <a:r>
              <a:rPr sz="1050" spc="-5" dirty="0">
                <a:latin typeface="Arial"/>
                <a:cs typeface="Arial"/>
              </a:rPr>
              <a:t>consapevolezza </a:t>
            </a:r>
            <a:r>
              <a:rPr sz="1050" dirty="0">
                <a:latin typeface="Arial"/>
                <a:cs typeface="Arial"/>
              </a:rPr>
              <a:t>che </a:t>
            </a:r>
            <a:r>
              <a:rPr sz="1050" spc="-5" dirty="0">
                <a:latin typeface="Arial"/>
                <a:cs typeface="Arial"/>
              </a:rPr>
              <a:t>attraverso </a:t>
            </a:r>
            <a:r>
              <a:rPr sz="1050" dirty="0">
                <a:latin typeface="Arial"/>
                <a:cs typeface="Arial"/>
              </a:rPr>
              <a:t>la </a:t>
            </a:r>
            <a:r>
              <a:rPr sz="1050" spc="-5" dirty="0">
                <a:latin typeface="Arial"/>
                <a:cs typeface="Arial"/>
              </a:rPr>
              <a:t>promozione </a:t>
            </a:r>
            <a:r>
              <a:rPr sz="1050" dirty="0">
                <a:latin typeface="Arial"/>
                <a:cs typeface="Arial"/>
              </a:rPr>
              <a:t>della </a:t>
            </a:r>
            <a:r>
              <a:rPr sz="1050" spc="-5" dirty="0">
                <a:latin typeface="Arial"/>
                <a:cs typeface="Arial"/>
              </a:rPr>
              <a:t>conoscenza </a:t>
            </a:r>
            <a:r>
              <a:rPr sz="1050" dirty="0">
                <a:latin typeface="Arial"/>
                <a:cs typeface="Arial"/>
              </a:rPr>
              <a:t>anche </a:t>
            </a:r>
            <a:r>
              <a:rPr sz="1050" spc="-5" dirty="0">
                <a:latin typeface="Arial"/>
                <a:cs typeface="Arial"/>
              </a:rPr>
              <a:t>presso </a:t>
            </a:r>
            <a:r>
              <a:rPr sz="1050" dirty="0">
                <a:latin typeface="Arial"/>
                <a:cs typeface="Arial"/>
              </a:rPr>
              <a:t>i </a:t>
            </a:r>
            <a:r>
              <a:rPr sz="1050" spc="-5" dirty="0">
                <a:latin typeface="Arial"/>
                <a:cs typeface="Arial"/>
              </a:rPr>
              <a:t>più giovani </a:t>
            </a:r>
            <a:r>
              <a:rPr sz="1050" dirty="0">
                <a:latin typeface="Arial"/>
                <a:cs typeface="Arial"/>
              </a:rPr>
              <a:t>si  possa </a:t>
            </a:r>
            <a:r>
              <a:rPr sz="1050" spc="-5" dirty="0">
                <a:latin typeface="Arial"/>
                <a:cs typeface="Arial"/>
              </a:rPr>
              <a:t>realizzare </a:t>
            </a:r>
            <a:r>
              <a:rPr sz="1050" dirty="0">
                <a:latin typeface="Arial"/>
                <a:cs typeface="Arial"/>
              </a:rPr>
              <a:t>un più </a:t>
            </a:r>
            <a:r>
              <a:rPr sz="1050" spc="-5" dirty="0">
                <a:latin typeface="Arial"/>
                <a:cs typeface="Arial"/>
              </a:rPr>
              <a:t>diffuso </a:t>
            </a:r>
            <a:r>
              <a:rPr sz="1050" dirty="0">
                <a:latin typeface="Arial"/>
                <a:cs typeface="Arial"/>
              </a:rPr>
              <a:t>senso di </a:t>
            </a:r>
            <a:r>
              <a:rPr sz="1050" spc="-5" dirty="0">
                <a:latin typeface="Arial"/>
                <a:cs typeface="Arial"/>
              </a:rPr>
              <a:t>responsabilità, </a:t>
            </a:r>
            <a:r>
              <a:rPr sz="1050" dirty="0">
                <a:latin typeface="Arial"/>
                <a:cs typeface="Arial"/>
              </a:rPr>
              <a:t>per una </a:t>
            </a:r>
            <a:r>
              <a:rPr sz="1050" spc="-5" dirty="0">
                <a:latin typeface="Arial"/>
                <a:cs typeface="Arial"/>
              </a:rPr>
              <a:t>più ampia </a:t>
            </a:r>
            <a:r>
              <a:rPr sz="1050" dirty="0">
                <a:latin typeface="Arial"/>
                <a:cs typeface="Arial"/>
              </a:rPr>
              <a:t>e </a:t>
            </a:r>
            <a:r>
              <a:rPr sz="1050" spc="-5" dirty="0">
                <a:latin typeface="Arial"/>
                <a:cs typeface="Arial"/>
              </a:rPr>
              <a:t>duratura crescita dei </a:t>
            </a:r>
            <a:r>
              <a:rPr sz="1050" dirty="0">
                <a:latin typeface="Arial"/>
                <a:cs typeface="Arial"/>
              </a:rPr>
              <a:t>nostri  </a:t>
            </a:r>
            <a:r>
              <a:rPr sz="1050" spc="-5" dirty="0">
                <a:latin typeface="Arial"/>
                <a:cs typeface="Arial"/>
              </a:rPr>
              <a:t>territori".</a:t>
            </a:r>
            <a:endParaRPr sz="1050">
              <a:latin typeface="Arial"/>
              <a:cs typeface="Arial"/>
            </a:endParaRP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55164"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Cilentocha</a:t>
            </a:r>
            <a:r>
              <a:rPr sz="1600" b="1" dirty="0">
                <a:latin typeface="Arial"/>
                <a:cs typeface="Arial"/>
              </a:rPr>
              <a:t>n</a:t>
            </a:r>
            <a:r>
              <a:rPr sz="1600" b="1" spc="-5" dirty="0">
                <a:latin typeface="Arial"/>
                <a:cs typeface="Arial"/>
              </a:rPr>
              <a:t>nel</a:t>
            </a:r>
            <a:r>
              <a:rPr sz="1600" b="1" dirty="0">
                <a:latin typeface="Arial"/>
                <a:cs typeface="Arial"/>
              </a:rPr>
              <a:t>.</a:t>
            </a:r>
            <a:r>
              <a:rPr sz="1600" b="1" spc="-5" dirty="0">
                <a:latin typeface="Arial"/>
                <a:cs typeface="Arial"/>
              </a:rPr>
              <a:t>com  13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71550" y="3411219"/>
            <a:ext cx="5486400" cy="51815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341879" y="2119883"/>
            <a:ext cx="2876549" cy="54241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Corriere.it</a:t>
            </a:r>
            <a:endParaRPr sz="1600">
              <a:latin typeface="Arial"/>
              <a:cs typeface="Arial"/>
            </a:endParaRPr>
          </a:p>
          <a:p>
            <a:pPr marL="12700">
              <a:lnSpc>
                <a:spcPts val="1880"/>
              </a:lnSpc>
            </a:pPr>
            <a:r>
              <a:rPr sz="1600" b="1" spc="-5" dirty="0">
                <a:latin typeface="Arial"/>
                <a:cs typeface="Arial"/>
              </a:rPr>
              <a:t>13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248914"/>
            <a:ext cx="6147435" cy="5295265"/>
          </a:xfrm>
          <a:prstGeom prst="rect">
            <a:avLst/>
          </a:prstGeom>
        </p:spPr>
        <p:txBody>
          <a:bodyPr vert="horz" wrap="square" lIns="0" tIns="12700" rIns="0" bIns="0" rtlCol="0">
            <a:spAutoFit/>
          </a:bodyPr>
          <a:lstStyle/>
          <a:p>
            <a:pPr marL="12700">
              <a:lnSpc>
                <a:spcPts val="990"/>
              </a:lnSpc>
              <a:spcBef>
                <a:spcPts val="100"/>
              </a:spcBef>
            </a:pPr>
            <a:r>
              <a:rPr sz="900" spc="-5" dirty="0">
                <a:latin typeface="Times New Roman"/>
                <a:cs typeface="Times New Roman"/>
              </a:rPr>
              <a:t>ECONOMIA</a:t>
            </a:r>
            <a:endParaRPr sz="900">
              <a:latin typeface="Times New Roman"/>
              <a:cs typeface="Times New Roman"/>
            </a:endParaRPr>
          </a:p>
          <a:p>
            <a:pPr marL="12700" marR="480695">
              <a:lnSpc>
                <a:spcPts val="3110"/>
              </a:lnSpc>
              <a:spcBef>
                <a:spcPts val="120"/>
              </a:spcBef>
            </a:pPr>
            <a:r>
              <a:rPr sz="2700" spc="-5" dirty="0">
                <a:latin typeface="Times New Roman"/>
                <a:cs typeface="Times New Roman"/>
              </a:rPr>
              <a:t>Intesa </a:t>
            </a:r>
            <a:r>
              <a:rPr sz="2700" dirty="0">
                <a:latin typeface="Times New Roman"/>
                <a:cs typeface="Times New Roman"/>
              </a:rPr>
              <a:t>Sanpaolo: </a:t>
            </a:r>
            <a:r>
              <a:rPr sz="2700" spc="-5" dirty="0">
                <a:latin typeface="Times New Roman"/>
                <a:cs typeface="Times New Roman"/>
              </a:rPr>
              <a:t>aderisce </a:t>
            </a:r>
            <a:r>
              <a:rPr sz="2700" dirty="0">
                <a:latin typeface="Times New Roman"/>
                <a:cs typeface="Times New Roman"/>
              </a:rPr>
              <a:t>a </a:t>
            </a:r>
            <a:r>
              <a:rPr sz="2700" spc="-5" dirty="0">
                <a:latin typeface="Times New Roman"/>
                <a:cs typeface="Times New Roman"/>
              </a:rPr>
              <a:t>Festival della  </a:t>
            </a:r>
            <a:r>
              <a:rPr sz="2700" dirty="0">
                <a:latin typeface="Times New Roman"/>
                <a:cs typeface="Times New Roman"/>
              </a:rPr>
              <a:t>Cultura </a:t>
            </a:r>
            <a:r>
              <a:rPr sz="2700" spc="-5" dirty="0">
                <a:latin typeface="Times New Roman"/>
                <a:cs typeface="Times New Roman"/>
              </a:rPr>
              <a:t>Creativa</a:t>
            </a:r>
            <a:r>
              <a:rPr sz="2700" dirty="0">
                <a:latin typeface="Times New Roman"/>
                <a:cs typeface="Times New Roman"/>
              </a:rPr>
              <a:t> </a:t>
            </a:r>
            <a:r>
              <a:rPr sz="2700" spc="-5" dirty="0">
                <a:latin typeface="Times New Roman"/>
                <a:cs typeface="Times New Roman"/>
              </a:rPr>
              <a:t>2015</a:t>
            </a:r>
            <a:endParaRPr sz="2700">
              <a:latin typeface="Times New Roman"/>
              <a:cs typeface="Times New Roman"/>
            </a:endParaRPr>
          </a:p>
          <a:p>
            <a:pPr marL="12700" marR="5715" algn="just">
              <a:lnSpc>
                <a:spcPts val="1800"/>
              </a:lnSpc>
              <a:spcBef>
                <a:spcPts val="75"/>
              </a:spcBef>
            </a:pPr>
            <a:r>
              <a:rPr sz="1200" dirty="0">
                <a:latin typeface="Times New Roman"/>
                <a:cs typeface="Times New Roman"/>
              </a:rPr>
              <a:t>19:24 </a:t>
            </a:r>
            <a:r>
              <a:rPr sz="1200" spc="-5" dirty="0">
                <a:latin typeface="Times New Roman"/>
                <a:cs typeface="Times New Roman"/>
              </a:rPr>
              <a:t>MILANO (MF-DJ)--Intesa Sanpaolo </a:t>
            </a:r>
            <a:r>
              <a:rPr sz="1200" dirty="0">
                <a:latin typeface="Times New Roman"/>
                <a:cs typeface="Times New Roman"/>
              </a:rPr>
              <a:t>aderisce anche </a:t>
            </a:r>
            <a:r>
              <a:rPr sz="1200" spc="-5" dirty="0">
                <a:latin typeface="Times New Roman"/>
                <a:cs typeface="Times New Roman"/>
              </a:rPr>
              <a:t>alla </a:t>
            </a:r>
            <a:r>
              <a:rPr sz="1200" dirty="0">
                <a:latin typeface="Times New Roman"/>
                <a:cs typeface="Times New Roman"/>
              </a:rPr>
              <a:t>seconda edizione </a:t>
            </a:r>
            <a:r>
              <a:rPr sz="1200" spc="-5" dirty="0">
                <a:latin typeface="Times New Roman"/>
                <a:cs typeface="Times New Roman"/>
              </a:rPr>
              <a:t>del Festival della  Cultura Creativa, </a:t>
            </a:r>
            <a:r>
              <a:rPr sz="1200" dirty="0">
                <a:latin typeface="Times New Roman"/>
                <a:cs typeface="Times New Roman"/>
              </a:rPr>
              <a:t>dal 16 </a:t>
            </a:r>
            <a:r>
              <a:rPr sz="1200" spc="-5" dirty="0">
                <a:latin typeface="Times New Roman"/>
                <a:cs typeface="Times New Roman"/>
              </a:rPr>
              <a:t>al </a:t>
            </a:r>
            <a:r>
              <a:rPr sz="1200" dirty="0">
                <a:latin typeface="Times New Roman"/>
                <a:cs typeface="Times New Roman"/>
              </a:rPr>
              <a:t>22 </a:t>
            </a:r>
            <a:r>
              <a:rPr sz="1200" spc="-5" dirty="0">
                <a:latin typeface="Times New Roman"/>
                <a:cs typeface="Times New Roman"/>
              </a:rPr>
              <a:t>marzo. Promossa dalle banche, </a:t>
            </a:r>
            <a:r>
              <a:rPr sz="1200" dirty="0">
                <a:latin typeface="Times New Roman"/>
                <a:cs typeface="Times New Roman"/>
              </a:rPr>
              <a:t>con il </a:t>
            </a:r>
            <a:r>
              <a:rPr sz="1200" spc="-5" dirty="0">
                <a:latin typeface="Times New Roman"/>
                <a:cs typeface="Times New Roman"/>
              </a:rPr>
              <a:t>coordinamento dell'Abi, </a:t>
            </a:r>
            <a:r>
              <a:rPr sz="1200" dirty="0">
                <a:latin typeface="Times New Roman"/>
                <a:cs typeface="Times New Roman"/>
              </a:rPr>
              <a:t>la  </a:t>
            </a:r>
            <a:r>
              <a:rPr sz="1200" spc="-5" dirty="0">
                <a:latin typeface="Times New Roman"/>
                <a:cs typeface="Times New Roman"/>
              </a:rPr>
              <a:t>manifestazione </a:t>
            </a:r>
            <a:r>
              <a:rPr sz="1200" dirty="0">
                <a:latin typeface="Times New Roman"/>
                <a:cs typeface="Times New Roman"/>
              </a:rPr>
              <a:t>e' interamente </a:t>
            </a:r>
            <a:r>
              <a:rPr sz="1200" spc="-5" dirty="0">
                <a:latin typeface="Times New Roman"/>
                <a:cs typeface="Times New Roman"/>
              </a:rPr>
              <a:t>dedicata alla </a:t>
            </a:r>
            <a:r>
              <a:rPr sz="1200" dirty="0">
                <a:latin typeface="Times New Roman"/>
                <a:cs typeface="Times New Roman"/>
              </a:rPr>
              <a:t>cultura e </a:t>
            </a:r>
            <a:r>
              <a:rPr sz="1200" spc="-5" dirty="0">
                <a:latin typeface="Times New Roman"/>
                <a:cs typeface="Times New Roman"/>
              </a:rPr>
              <a:t>si </a:t>
            </a:r>
            <a:r>
              <a:rPr sz="1200" dirty="0">
                <a:latin typeface="Times New Roman"/>
                <a:cs typeface="Times New Roman"/>
              </a:rPr>
              <a:t>rivolge a bambini e ragazzi </a:t>
            </a:r>
            <a:r>
              <a:rPr sz="1200" spc="-5" dirty="0">
                <a:latin typeface="Times New Roman"/>
                <a:cs typeface="Times New Roman"/>
              </a:rPr>
              <a:t>dai </a:t>
            </a:r>
            <a:r>
              <a:rPr sz="1200" dirty="0">
                <a:latin typeface="Times New Roman"/>
                <a:cs typeface="Times New Roman"/>
              </a:rPr>
              <a:t>6 </a:t>
            </a:r>
            <a:r>
              <a:rPr sz="1200" spc="-5" dirty="0">
                <a:latin typeface="Times New Roman"/>
                <a:cs typeface="Times New Roman"/>
              </a:rPr>
              <a:t>ai </a:t>
            </a:r>
            <a:r>
              <a:rPr sz="1200" dirty="0">
                <a:latin typeface="Times New Roman"/>
                <a:cs typeface="Times New Roman"/>
              </a:rPr>
              <a:t>14 anni.  </a:t>
            </a:r>
            <a:r>
              <a:rPr sz="1200" spc="-10" dirty="0">
                <a:latin typeface="Times New Roman"/>
                <a:cs typeface="Times New Roman"/>
              </a:rPr>
              <a:t>Il </a:t>
            </a:r>
            <a:r>
              <a:rPr sz="1200" spc="-5" dirty="0">
                <a:latin typeface="Times New Roman"/>
                <a:cs typeface="Times New Roman"/>
              </a:rPr>
              <a:t>Festival si </a:t>
            </a:r>
            <a:r>
              <a:rPr sz="1200" dirty="0">
                <a:latin typeface="Times New Roman"/>
                <a:cs typeface="Times New Roman"/>
              </a:rPr>
              <a:t>avvale </a:t>
            </a:r>
            <a:r>
              <a:rPr sz="1200" spc="-5" dirty="0">
                <a:latin typeface="Times New Roman"/>
                <a:cs typeface="Times New Roman"/>
              </a:rPr>
              <a:t>del patrocinio </a:t>
            </a:r>
            <a:r>
              <a:rPr sz="1200" dirty="0">
                <a:latin typeface="Times New Roman"/>
                <a:cs typeface="Times New Roman"/>
              </a:rPr>
              <a:t>dell'Organizzazione </a:t>
            </a:r>
            <a:r>
              <a:rPr sz="1200" spc="-5" dirty="0">
                <a:latin typeface="Times New Roman"/>
                <a:cs typeface="Times New Roman"/>
              </a:rPr>
              <a:t>delle Nazioni </a:t>
            </a:r>
            <a:r>
              <a:rPr sz="1200" dirty="0">
                <a:latin typeface="Times New Roman"/>
                <a:cs typeface="Times New Roman"/>
              </a:rPr>
              <a:t>Unite </a:t>
            </a:r>
            <a:r>
              <a:rPr sz="1200" spc="-5" dirty="0">
                <a:latin typeface="Times New Roman"/>
                <a:cs typeface="Times New Roman"/>
              </a:rPr>
              <a:t>per l'Educazione, </a:t>
            </a:r>
            <a:r>
              <a:rPr sz="1200" dirty="0">
                <a:latin typeface="Times New Roman"/>
                <a:cs typeface="Times New Roman"/>
              </a:rPr>
              <a:t>la  </a:t>
            </a:r>
            <a:r>
              <a:rPr sz="1200" spc="-5" dirty="0">
                <a:latin typeface="Times New Roman"/>
                <a:cs typeface="Times New Roman"/>
              </a:rPr>
              <a:t>Scienza </a:t>
            </a:r>
            <a:r>
              <a:rPr sz="1200" dirty="0">
                <a:latin typeface="Times New Roman"/>
                <a:cs typeface="Times New Roman"/>
              </a:rPr>
              <a:t>e la </a:t>
            </a:r>
            <a:r>
              <a:rPr sz="1200" spc="-5" dirty="0">
                <a:latin typeface="Times New Roman"/>
                <a:cs typeface="Times New Roman"/>
              </a:rPr>
              <a:t>Cultura, della </a:t>
            </a:r>
            <a:r>
              <a:rPr sz="1200" dirty="0">
                <a:latin typeface="Times New Roman"/>
                <a:cs typeface="Times New Roman"/>
              </a:rPr>
              <a:t>Commissione </a:t>
            </a:r>
            <a:r>
              <a:rPr sz="1200" spc="-5" dirty="0">
                <a:latin typeface="Times New Roman"/>
                <a:cs typeface="Times New Roman"/>
              </a:rPr>
              <a:t>Nazionale Italiana per l'Unesco, </a:t>
            </a:r>
            <a:r>
              <a:rPr sz="1200" dirty="0">
                <a:latin typeface="Times New Roman"/>
                <a:cs typeface="Times New Roman"/>
              </a:rPr>
              <a:t>del </a:t>
            </a:r>
            <a:r>
              <a:rPr sz="1200" spc="-5" dirty="0">
                <a:latin typeface="Times New Roman"/>
                <a:cs typeface="Times New Roman"/>
              </a:rPr>
              <a:t>Ministero per </a:t>
            </a:r>
            <a:r>
              <a:rPr sz="1200" dirty="0">
                <a:latin typeface="Times New Roman"/>
                <a:cs typeface="Times New Roman"/>
              </a:rPr>
              <a:t>i </a:t>
            </a:r>
            <a:r>
              <a:rPr sz="1200" spc="-5" dirty="0">
                <a:latin typeface="Times New Roman"/>
                <a:cs typeface="Times New Roman"/>
              </a:rPr>
              <a:t>Beni </a:t>
            </a:r>
            <a:r>
              <a:rPr sz="1200" dirty="0">
                <a:latin typeface="Times New Roman"/>
                <a:cs typeface="Times New Roman"/>
              </a:rPr>
              <a:t>e  le </a:t>
            </a:r>
            <a:r>
              <a:rPr sz="1200" spc="-5" dirty="0">
                <a:latin typeface="Times New Roman"/>
                <a:cs typeface="Times New Roman"/>
              </a:rPr>
              <a:t>Attivita' Culturali </a:t>
            </a:r>
            <a:r>
              <a:rPr sz="1200" dirty="0">
                <a:latin typeface="Times New Roman"/>
                <a:cs typeface="Times New Roman"/>
              </a:rPr>
              <a:t>e </a:t>
            </a:r>
            <a:r>
              <a:rPr sz="1200" spc="5" dirty="0">
                <a:latin typeface="Times New Roman"/>
                <a:cs typeface="Times New Roman"/>
              </a:rPr>
              <a:t>per </a:t>
            </a:r>
            <a:r>
              <a:rPr sz="1200" dirty="0">
                <a:latin typeface="Times New Roman"/>
                <a:cs typeface="Times New Roman"/>
              </a:rPr>
              <a:t>il </a:t>
            </a:r>
            <a:r>
              <a:rPr sz="1200" spc="-5" dirty="0">
                <a:latin typeface="Times New Roman"/>
                <a:cs typeface="Times New Roman"/>
              </a:rPr>
              <a:t>Turismo </a:t>
            </a:r>
            <a:r>
              <a:rPr sz="1200" dirty="0">
                <a:latin typeface="Times New Roman"/>
                <a:cs typeface="Times New Roman"/>
              </a:rPr>
              <a:t>e ha </a:t>
            </a:r>
            <a:r>
              <a:rPr sz="1200" spc="-5" dirty="0">
                <a:latin typeface="Times New Roman"/>
                <a:cs typeface="Times New Roman"/>
              </a:rPr>
              <a:t>l'obiettivo </a:t>
            </a:r>
            <a:r>
              <a:rPr sz="1200" dirty="0">
                <a:latin typeface="Times New Roman"/>
                <a:cs typeface="Times New Roman"/>
              </a:rPr>
              <a:t>di valorizzare </a:t>
            </a:r>
            <a:r>
              <a:rPr sz="1200" spc="-5" dirty="0">
                <a:latin typeface="Times New Roman"/>
                <a:cs typeface="Times New Roman"/>
              </a:rPr>
              <a:t>l'impegno, </a:t>
            </a:r>
            <a:r>
              <a:rPr sz="1200" dirty="0">
                <a:latin typeface="Times New Roman"/>
                <a:cs typeface="Times New Roman"/>
              </a:rPr>
              <a:t>non solo </a:t>
            </a:r>
            <a:r>
              <a:rPr sz="1200" spc="-5" dirty="0">
                <a:latin typeface="Times New Roman"/>
                <a:cs typeface="Times New Roman"/>
              </a:rPr>
              <a:t>economico,  </a:t>
            </a:r>
            <a:r>
              <a:rPr sz="1200" dirty="0">
                <a:latin typeface="Times New Roman"/>
                <a:cs typeface="Times New Roman"/>
              </a:rPr>
              <a:t>svolto a </a:t>
            </a:r>
            <a:r>
              <a:rPr sz="1200" spc="-5" dirty="0">
                <a:latin typeface="Times New Roman"/>
                <a:cs typeface="Times New Roman"/>
              </a:rPr>
              <a:t>sostegno della cultura </a:t>
            </a:r>
            <a:r>
              <a:rPr sz="1200" dirty="0">
                <a:latin typeface="Times New Roman"/>
                <a:cs typeface="Times New Roman"/>
              </a:rPr>
              <a:t>e </a:t>
            </a:r>
            <a:r>
              <a:rPr sz="1200" spc="-5" dirty="0">
                <a:latin typeface="Times New Roman"/>
                <a:cs typeface="Times New Roman"/>
              </a:rPr>
              <a:t>della crescita civile del Paese </a:t>
            </a:r>
            <a:r>
              <a:rPr sz="1200" dirty="0">
                <a:latin typeface="Times New Roman"/>
                <a:cs typeface="Times New Roman"/>
              </a:rPr>
              <a:t>da parte </a:t>
            </a:r>
            <a:r>
              <a:rPr sz="1200" spc="-5" dirty="0">
                <a:latin typeface="Times New Roman"/>
                <a:cs typeface="Times New Roman"/>
              </a:rPr>
              <a:t>del sistema bancario.  L'iniziativa,</a:t>
            </a:r>
            <a:r>
              <a:rPr sz="1200" spc="100" dirty="0">
                <a:latin typeface="Times New Roman"/>
                <a:cs typeface="Times New Roman"/>
              </a:rPr>
              <a:t> </a:t>
            </a:r>
            <a:r>
              <a:rPr sz="1200" spc="-5" dirty="0">
                <a:latin typeface="Times New Roman"/>
                <a:cs typeface="Times New Roman"/>
              </a:rPr>
              <a:t>informa</a:t>
            </a:r>
            <a:r>
              <a:rPr sz="1200" spc="100" dirty="0">
                <a:latin typeface="Times New Roman"/>
                <a:cs typeface="Times New Roman"/>
              </a:rPr>
              <a:t> </a:t>
            </a:r>
            <a:r>
              <a:rPr sz="1200" dirty="0">
                <a:latin typeface="Times New Roman"/>
                <a:cs typeface="Times New Roman"/>
              </a:rPr>
              <a:t>una</a:t>
            </a:r>
            <a:r>
              <a:rPr sz="1200" spc="110" dirty="0">
                <a:latin typeface="Times New Roman"/>
                <a:cs typeface="Times New Roman"/>
              </a:rPr>
              <a:t> </a:t>
            </a:r>
            <a:r>
              <a:rPr sz="1200" dirty="0">
                <a:latin typeface="Times New Roman"/>
                <a:cs typeface="Times New Roman"/>
              </a:rPr>
              <a:t>nota,</a:t>
            </a:r>
            <a:r>
              <a:rPr sz="1200" spc="100" dirty="0">
                <a:latin typeface="Times New Roman"/>
                <a:cs typeface="Times New Roman"/>
              </a:rPr>
              <a:t> </a:t>
            </a:r>
            <a:r>
              <a:rPr sz="1200" spc="-5" dirty="0">
                <a:latin typeface="Times New Roman"/>
                <a:cs typeface="Times New Roman"/>
              </a:rPr>
              <a:t>si</a:t>
            </a:r>
            <a:r>
              <a:rPr sz="1200" spc="105" dirty="0">
                <a:latin typeface="Times New Roman"/>
                <a:cs typeface="Times New Roman"/>
              </a:rPr>
              <a:t> </a:t>
            </a:r>
            <a:r>
              <a:rPr sz="1200" spc="-5" dirty="0">
                <a:latin typeface="Times New Roman"/>
                <a:cs typeface="Times New Roman"/>
              </a:rPr>
              <a:t>svolge</a:t>
            </a:r>
            <a:r>
              <a:rPr sz="1200" spc="100" dirty="0">
                <a:latin typeface="Times New Roman"/>
                <a:cs typeface="Times New Roman"/>
              </a:rPr>
              <a:t> </a:t>
            </a:r>
            <a:r>
              <a:rPr sz="1200" spc="-5" dirty="0">
                <a:latin typeface="Times New Roman"/>
                <a:cs typeface="Times New Roman"/>
              </a:rPr>
              <a:t>sull'intero</a:t>
            </a:r>
            <a:r>
              <a:rPr sz="1200" spc="100" dirty="0">
                <a:latin typeface="Times New Roman"/>
                <a:cs typeface="Times New Roman"/>
              </a:rPr>
              <a:t> </a:t>
            </a:r>
            <a:r>
              <a:rPr sz="1200" spc="-5" dirty="0">
                <a:latin typeface="Times New Roman"/>
                <a:cs typeface="Times New Roman"/>
              </a:rPr>
              <a:t>territorio</a:t>
            </a:r>
            <a:r>
              <a:rPr sz="1200" spc="100" dirty="0">
                <a:latin typeface="Times New Roman"/>
                <a:cs typeface="Times New Roman"/>
              </a:rPr>
              <a:t> </a:t>
            </a:r>
            <a:r>
              <a:rPr sz="1200" dirty="0">
                <a:latin typeface="Times New Roman"/>
                <a:cs typeface="Times New Roman"/>
              </a:rPr>
              <a:t>nazionale</a:t>
            </a:r>
            <a:r>
              <a:rPr sz="1200" spc="100" dirty="0">
                <a:latin typeface="Times New Roman"/>
                <a:cs typeface="Times New Roman"/>
              </a:rPr>
              <a:t> </a:t>
            </a:r>
            <a:r>
              <a:rPr sz="1200" dirty="0">
                <a:latin typeface="Times New Roman"/>
                <a:cs typeface="Times New Roman"/>
              </a:rPr>
              <a:t>attraverso</a:t>
            </a:r>
            <a:r>
              <a:rPr sz="1200" spc="100" dirty="0">
                <a:latin typeface="Times New Roman"/>
                <a:cs typeface="Times New Roman"/>
              </a:rPr>
              <a:t> </a:t>
            </a:r>
            <a:r>
              <a:rPr sz="1200" dirty="0">
                <a:latin typeface="Times New Roman"/>
                <a:cs typeface="Times New Roman"/>
              </a:rPr>
              <a:t>una</a:t>
            </a:r>
            <a:r>
              <a:rPr sz="1200" spc="100" dirty="0">
                <a:latin typeface="Times New Roman"/>
                <a:cs typeface="Times New Roman"/>
              </a:rPr>
              <a:t> </a:t>
            </a:r>
            <a:r>
              <a:rPr sz="1200" spc="-5" dirty="0">
                <a:latin typeface="Times New Roman"/>
                <a:cs typeface="Times New Roman"/>
              </a:rPr>
              <a:t>ricca</a:t>
            </a:r>
            <a:r>
              <a:rPr sz="1200" spc="110" dirty="0">
                <a:latin typeface="Times New Roman"/>
                <a:cs typeface="Times New Roman"/>
              </a:rPr>
              <a:t> </a:t>
            </a:r>
            <a:r>
              <a:rPr sz="1200" spc="-5" dirty="0">
                <a:latin typeface="Times New Roman"/>
                <a:cs typeface="Times New Roman"/>
              </a:rPr>
              <a:t>gamma</a:t>
            </a:r>
            <a:endParaRPr sz="1200">
              <a:latin typeface="Times New Roman"/>
              <a:cs typeface="Times New Roman"/>
            </a:endParaRPr>
          </a:p>
          <a:p>
            <a:pPr marL="12700" marR="5080" algn="just">
              <a:lnSpc>
                <a:spcPts val="1800"/>
              </a:lnSpc>
            </a:pPr>
            <a:r>
              <a:rPr sz="1200" dirty="0">
                <a:latin typeface="Times New Roman"/>
                <a:cs typeface="Times New Roman"/>
              </a:rPr>
              <a:t>di </a:t>
            </a:r>
            <a:r>
              <a:rPr sz="1200" spc="-5" dirty="0">
                <a:latin typeface="Times New Roman"/>
                <a:cs typeface="Times New Roman"/>
              </a:rPr>
              <a:t>eventi, </a:t>
            </a:r>
            <a:r>
              <a:rPr sz="1200" dirty="0">
                <a:latin typeface="Times New Roman"/>
                <a:cs typeface="Times New Roman"/>
              </a:rPr>
              <a:t>iniziative e </a:t>
            </a:r>
            <a:r>
              <a:rPr sz="1200" spc="-5" dirty="0">
                <a:latin typeface="Times New Roman"/>
                <a:cs typeface="Times New Roman"/>
              </a:rPr>
              <a:t>laboratori </a:t>
            </a:r>
            <a:r>
              <a:rPr sz="1200" dirty="0">
                <a:latin typeface="Times New Roman"/>
                <a:cs typeface="Times New Roman"/>
              </a:rPr>
              <a:t>volti a esplorare l'arte </a:t>
            </a:r>
            <a:r>
              <a:rPr sz="1200" spc="-5" dirty="0">
                <a:latin typeface="Times New Roman"/>
                <a:cs typeface="Times New Roman"/>
              </a:rPr>
              <a:t>nelle sue </a:t>
            </a:r>
            <a:r>
              <a:rPr sz="1200" dirty="0">
                <a:latin typeface="Times New Roman"/>
                <a:cs typeface="Times New Roman"/>
              </a:rPr>
              <a:t>forme </a:t>
            </a:r>
            <a:r>
              <a:rPr sz="1200" spc="-5" dirty="0">
                <a:latin typeface="Times New Roman"/>
                <a:cs typeface="Times New Roman"/>
              </a:rPr>
              <a:t>piu' </a:t>
            </a:r>
            <a:r>
              <a:rPr sz="1200" dirty="0">
                <a:latin typeface="Times New Roman"/>
                <a:cs typeface="Times New Roman"/>
              </a:rPr>
              <a:t>varie - </a:t>
            </a:r>
            <a:r>
              <a:rPr sz="1200" spc="-5" dirty="0">
                <a:latin typeface="Times New Roman"/>
                <a:cs typeface="Times New Roman"/>
              </a:rPr>
              <a:t>pittura,  archeologia, musica, </a:t>
            </a:r>
            <a:r>
              <a:rPr sz="1200" dirty="0">
                <a:latin typeface="Times New Roman"/>
                <a:cs typeface="Times New Roman"/>
              </a:rPr>
              <a:t>canto, </a:t>
            </a:r>
            <a:r>
              <a:rPr sz="1200" spc="-5" dirty="0">
                <a:latin typeface="Times New Roman"/>
                <a:cs typeface="Times New Roman"/>
              </a:rPr>
              <a:t>lettura, linguaggio, racconto </a:t>
            </a:r>
            <a:r>
              <a:rPr sz="1200" dirty="0">
                <a:latin typeface="Times New Roman"/>
                <a:cs typeface="Times New Roman"/>
              </a:rPr>
              <a:t>e </a:t>
            </a:r>
            <a:r>
              <a:rPr sz="1200" spc="-5" dirty="0">
                <a:latin typeface="Times New Roman"/>
                <a:cs typeface="Times New Roman"/>
              </a:rPr>
              <a:t>teatro </a:t>
            </a:r>
            <a:r>
              <a:rPr sz="1200" dirty="0">
                <a:latin typeface="Times New Roman"/>
                <a:cs typeface="Times New Roman"/>
              </a:rPr>
              <a:t>- </a:t>
            </a:r>
            <a:r>
              <a:rPr sz="1200" spc="-5" dirty="0">
                <a:latin typeface="Times New Roman"/>
                <a:cs typeface="Times New Roman"/>
              </a:rPr>
              <a:t>con </a:t>
            </a:r>
            <a:r>
              <a:rPr sz="1200" dirty="0">
                <a:latin typeface="Times New Roman"/>
                <a:cs typeface="Times New Roman"/>
              </a:rPr>
              <a:t>l'obiettivo di </a:t>
            </a:r>
            <a:r>
              <a:rPr sz="1200" spc="-5" dirty="0">
                <a:latin typeface="Times New Roman"/>
                <a:cs typeface="Times New Roman"/>
              </a:rPr>
              <a:t>avvicinarli alla  cultura </a:t>
            </a:r>
            <a:r>
              <a:rPr sz="1200" dirty="0">
                <a:latin typeface="Times New Roman"/>
                <a:cs typeface="Times New Roman"/>
              </a:rPr>
              <a:t>e </a:t>
            </a:r>
            <a:r>
              <a:rPr sz="1200" spc="-5" dirty="0">
                <a:latin typeface="Times New Roman"/>
                <a:cs typeface="Times New Roman"/>
              </a:rPr>
              <a:t>ai </a:t>
            </a:r>
            <a:r>
              <a:rPr sz="1200" dirty="0">
                <a:latin typeface="Times New Roman"/>
                <a:cs typeface="Times New Roman"/>
              </a:rPr>
              <a:t>processi </a:t>
            </a:r>
            <a:r>
              <a:rPr sz="1200" spc="-5" dirty="0">
                <a:latin typeface="Times New Roman"/>
                <a:cs typeface="Times New Roman"/>
              </a:rPr>
              <a:t>che </a:t>
            </a:r>
            <a:r>
              <a:rPr sz="1200" dirty="0">
                <a:latin typeface="Times New Roman"/>
                <a:cs typeface="Times New Roman"/>
              </a:rPr>
              <a:t>stanno </a:t>
            </a:r>
            <a:r>
              <a:rPr sz="1200" spc="-5" dirty="0">
                <a:latin typeface="Times New Roman"/>
                <a:cs typeface="Times New Roman"/>
              </a:rPr>
              <a:t>alla </a:t>
            </a:r>
            <a:r>
              <a:rPr sz="1200" dirty="0">
                <a:latin typeface="Times New Roman"/>
                <a:cs typeface="Times New Roman"/>
              </a:rPr>
              <a:t>base della </a:t>
            </a:r>
            <a:r>
              <a:rPr sz="1200" spc="-5" dirty="0">
                <a:latin typeface="Times New Roman"/>
                <a:cs typeface="Times New Roman"/>
              </a:rPr>
              <a:t>creativita'. </a:t>
            </a:r>
            <a:r>
              <a:rPr sz="1200" spc="-10" dirty="0">
                <a:latin typeface="Times New Roman"/>
                <a:cs typeface="Times New Roman"/>
              </a:rPr>
              <a:t>Il </a:t>
            </a:r>
            <a:r>
              <a:rPr sz="1200" dirty="0">
                <a:latin typeface="Times New Roman"/>
                <a:cs typeface="Times New Roman"/>
              </a:rPr>
              <a:t>tema scelto per la seconda edizione e'  </a:t>
            </a:r>
            <a:r>
              <a:rPr sz="1200" spc="-5" dirty="0">
                <a:latin typeface="Times New Roman"/>
                <a:cs typeface="Times New Roman"/>
              </a:rPr>
              <a:t>L'alfabeto del </a:t>
            </a:r>
            <a:r>
              <a:rPr sz="1200" dirty="0">
                <a:latin typeface="Times New Roman"/>
                <a:cs typeface="Times New Roman"/>
              </a:rPr>
              <a:t>mondo - </a:t>
            </a:r>
            <a:r>
              <a:rPr sz="1200" spc="-5" dirty="0">
                <a:latin typeface="Times New Roman"/>
                <a:cs typeface="Times New Roman"/>
              </a:rPr>
              <a:t>Leggiamo </a:t>
            </a:r>
            <a:r>
              <a:rPr sz="1200" dirty="0">
                <a:latin typeface="Times New Roman"/>
                <a:cs typeface="Times New Roman"/>
              </a:rPr>
              <a:t>i </a:t>
            </a:r>
            <a:r>
              <a:rPr sz="1200" spc="-5" dirty="0">
                <a:latin typeface="Times New Roman"/>
                <a:cs typeface="Times New Roman"/>
              </a:rPr>
              <a:t>segni intorno </a:t>
            </a:r>
            <a:r>
              <a:rPr sz="1200" dirty="0">
                <a:latin typeface="Times New Roman"/>
                <a:cs typeface="Times New Roman"/>
              </a:rPr>
              <a:t>a noi e </a:t>
            </a:r>
            <a:r>
              <a:rPr sz="1200" spc="-5" dirty="0">
                <a:latin typeface="Times New Roman"/>
                <a:cs typeface="Times New Roman"/>
              </a:rPr>
              <a:t>raccontiamo, </a:t>
            </a:r>
            <a:r>
              <a:rPr sz="1200" dirty="0">
                <a:latin typeface="Times New Roman"/>
                <a:cs typeface="Times New Roman"/>
              </a:rPr>
              <a:t>e il </a:t>
            </a:r>
            <a:r>
              <a:rPr sz="1200" spc="-5" dirty="0">
                <a:latin typeface="Times New Roman"/>
                <a:cs typeface="Times New Roman"/>
              </a:rPr>
              <a:t>concetto della narrazione  sara' </a:t>
            </a:r>
            <a:r>
              <a:rPr sz="1200" dirty="0">
                <a:latin typeface="Times New Roman"/>
                <a:cs typeface="Times New Roman"/>
              </a:rPr>
              <a:t>il tema conduttore delle iniziative </a:t>
            </a:r>
            <a:r>
              <a:rPr sz="1200" spc="-5" dirty="0">
                <a:latin typeface="Times New Roman"/>
                <a:cs typeface="Times New Roman"/>
              </a:rPr>
              <a:t>proposte. </a:t>
            </a:r>
            <a:r>
              <a:rPr sz="1200" dirty="0">
                <a:latin typeface="Times New Roman"/>
                <a:cs typeface="Times New Roman"/>
              </a:rPr>
              <a:t>In </a:t>
            </a:r>
            <a:r>
              <a:rPr sz="1200" spc="-5" dirty="0">
                <a:latin typeface="Times New Roman"/>
                <a:cs typeface="Times New Roman"/>
              </a:rPr>
              <a:t>questa </a:t>
            </a:r>
            <a:r>
              <a:rPr sz="1200" dirty="0">
                <a:latin typeface="Times New Roman"/>
                <a:cs typeface="Times New Roman"/>
              </a:rPr>
              <a:t>direzione, le banche </a:t>
            </a:r>
            <a:r>
              <a:rPr sz="1200" spc="10" dirty="0">
                <a:latin typeface="Times New Roman"/>
                <a:cs typeface="Times New Roman"/>
              </a:rPr>
              <a:t>sono </a:t>
            </a:r>
            <a:r>
              <a:rPr sz="1200" dirty="0">
                <a:latin typeface="Times New Roman"/>
                <a:cs typeface="Times New Roman"/>
              </a:rPr>
              <a:t>il </a:t>
            </a:r>
            <a:r>
              <a:rPr sz="1200" spc="-5" dirty="0">
                <a:latin typeface="Times New Roman"/>
                <a:cs typeface="Times New Roman"/>
              </a:rPr>
              <a:t>catalizzatore  </a:t>
            </a:r>
            <a:r>
              <a:rPr sz="1200" dirty="0">
                <a:latin typeface="Times New Roman"/>
                <a:cs typeface="Times New Roman"/>
              </a:rPr>
              <a:t>di nuove </a:t>
            </a:r>
            <a:r>
              <a:rPr sz="1200" spc="-5" dirty="0">
                <a:latin typeface="Times New Roman"/>
                <a:cs typeface="Times New Roman"/>
              </a:rPr>
              <a:t>esperienze culturali </a:t>
            </a:r>
            <a:r>
              <a:rPr sz="1200" dirty="0">
                <a:latin typeface="Times New Roman"/>
                <a:cs typeface="Times New Roman"/>
              </a:rPr>
              <a:t>e </a:t>
            </a:r>
            <a:r>
              <a:rPr sz="1200" spc="-5" dirty="0">
                <a:latin typeface="Times New Roman"/>
                <a:cs typeface="Times New Roman"/>
              </a:rPr>
              <a:t>creative, accogliendo </a:t>
            </a:r>
            <a:r>
              <a:rPr sz="1200" dirty="0">
                <a:latin typeface="Times New Roman"/>
                <a:cs typeface="Times New Roman"/>
              </a:rPr>
              <a:t>e </a:t>
            </a:r>
            <a:r>
              <a:rPr sz="1200" spc="-5" dirty="0">
                <a:latin typeface="Times New Roman"/>
                <a:cs typeface="Times New Roman"/>
              </a:rPr>
              <a:t>coinvolgendo </a:t>
            </a:r>
            <a:r>
              <a:rPr sz="1200" dirty="0">
                <a:latin typeface="Times New Roman"/>
                <a:cs typeface="Times New Roman"/>
              </a:rPr>
              <a:t>soggetti e </a:t>
            </a:r>
            <a:r>
              <a:rPr sz="1200" spc="-5" dirty="0">
                <a:latin typeface="Times New Roman"/>
                <a:cs typeface="Times New Roman"/>
              </a:rPr>
              <a:t>istituzioni locali. </a:t>
            </a:r>
            <a:r>
              <a:rPr sz="1200" spc="-15" dirty="0">
                <a:latin typeface="Times New Roman"/>
                <a:cs typeface="Times New Roman"/>
              </a:rPr>
              <a:t>Il  </a:t>
            </a:r>
            <a:r>
              <a:rPr sz="1200" spc="-5" dirty="0">
                <a:latin typeface="Times New Roman"/>
                <a:cs typeface="Times New Roman"/>
              </a:rPr>
              <a:t>Gruppo Intesa Sanpaolo </a:t>
            </a:r>
            <a:r>
              <a:rPr sz="1200" dirty="0">
                <a:latin typeface="Times New Roman"/>
                <a:cs typeface="Times New Roman"/>
              </a:rPr>
              <a:t>ha </a:t>
            </a:r>
            <a:r>
              <a:rPr sz="1200" spc="-5" dirty="0">
                <a:latin typeface="Times New Roman"/>
                <a:cs typeface="Times New Roman"/>
              </a:rPr>
              <a:t>dato prova </a:t>
            </a:r>
            <a:r>
              <a:rPr sz="1200" dirty="0">
                <a:latin typeface="Times New Roman"/>
                <a:cs typeface="Times New Roman"/>
              </a:rPr>
              <a:t>di </a:t>
            </a:r>
            <a:r>
              <a:rPr sz="1200" spc="-5" dirty="0">
                <a:latin typeface="Times New Roman"/>
                <a:cs typeface="Times New Roman"/>
              </a:rPr>
              <a:t>grande creativita' nella </a:t>
            </a:r>
            <a:r>
              <a:rPr sz="1200" dirty="0">
                <a:latin typeface="Times New Roman"/>
                <a:cs typeface="Times New Roman"/>
              </a:rPr>
              <a:t>definizione di </a:t>
            </a:r>
            <a:r>
              <a:rPr sz="1200" spc="-5" dirty="0">
                <a:latin typeface="Times New Roman"/>
                <a:cs typeface="Times New Roman"/>
              </a:rPr>
              <a:t>iniziative che  </a:t>
            </a:r>
            <a:r>
              <a:rPr sz="1200" dirty="0">
                <a:latin typeface="Times New Roman"/>
                <a:cs typeface="Times New Roman"/>
              </a:rPr>
              <a:t>spaziano </a:t>
            </a:r>
            <a:r>
              <a:rPr sz="1200" spc="-5" dirty="0">
                <a:latin typeface="Times New Roman"/>
                <a:cs typeface="Times New Roman"/>
              </a:rPr>
              <a:t>dal </a:t>
            </a:r>
            <a:r>
              <a:rPr sz="1200" dirty="0">
                <a:latin typeface="Times New Roman"/>
                <a:cs typeface="Times New Roman"/>
              </a:rPr>
              <a:t>teatro </a:t>
            </a:r>
            <a:r>
              <a:rPr sz="1200" spc="-5" dirty="0">
                <a:latin typeface="Times New Roman"/>
                <a:cs typeface="Times New Roman"/>
              </a:rPr>
              <a:t>alla musica, </a:t>
            </a:r>
            <a:r>
              <a:rPr sz="1200" dirty="0">
                <a:latin typeface="Times New Roman"/>
                <a:cs typeface="Times New Roman"/>
              </a:rPr>
              <a:t>passando </a:t>
            </a:r>
            <a:r>
              <a:rPr sz="1200" spc="-5" dirty="0">
                <a:latin typeface="Times New Roman"/>
                <a:cs typeface="Times New Roman"/>
              </a:rPr>
              <a:t>attraverso </a:t>
            </a:r>
            <a:r>
              <a:rPr sz="1200" dirty="0">
                <a:latin typeface="Times New Roman"/>
                <a:cs typeface="Times New Roman"/>
              </a:rPr>
              <a:t>la lettura e la conoscenza </a:t>
            </a:r>
            <a:r>
              <a:rPr sz="1200" spc="-5" dirty="0">
                <a:latin typeface="Times New Roman"/>
                <a:cs typeface="Times New Roman"/>
              </a:rPr>
              <a:t>del territorio,  indirizzate anche ai </a:t>
            </a:r>
            <a:r>
              <a:rPr sz="1200" dirty="0">
                <a:latin typeface="Times New Roman"/>
                <a:cs typeface="Times New Roman"/>
              </a:rPr>
              <a:t>bambini </a:t>
            </a:r>
            <a:r>
              <a:rPr sz="1200" spc="-5" dirty="0">
                <a:latin typeface="Times New Roman"/>
                <a:cs typeface="Times New Roman"/>
              </a:rPr>
              <a:t>ricoverati </a:t>
            </a:r>
            <a:r>
              <a:rPr sz="1200" dirty="0">
                <a:latin typeface="Times New Roman"/>
                <a:cs typeface="Times New Roman"/>
              </a:rPr>
              <a:t>in strutture </a:t>
            </a:r>
            <a:r>
              <a:rPr sz="1200" spc="-5" dirty="0">
                <a:latin typeface="Times New Roman"/>
                <a:cs typeface="Times New Roman"/>
              </a:rPr>
              <a:t>ospedaliere </a:t>
            </a:r>
            <a:r>
              <a:rPr sz="1200" dirty="0">
                <a:latin typeface="Times New Roman"/>
                <a:cs typeface="Times New Roman"/>
              </a:rPr>
              <a:t>e </a:t>
            </a:r>
            <a:r>
              <a:rPr sz="1200" spc="-5" dirty="0">
                <a:latin typeface="Times New Roman"/>
                <a:cs typeface="Times New Roman"/>
              </a:rPr>
              <a:t>alle famiglie </a:t>
            </a:r>
            <a:r>
              <a:rPr sz="1200" dirty="0">
                <a:latin typeface="Times New Roman"/>
                <a:cs typeface="Times New Roman"/>
              </a:rPr>
              <a:t>dei </a:t>
            </a:r>
            <a:r>
              <a:rPr sz="1200" spc="-5" dirty="0">
                <a:latin typeface="Times New Roman"/>
                <a:cs typeface="Times New Roman"/>
              </a:rPr>
              <a:t>colleghi. </a:t>
            </a:r>
            <a:r>
              <a:rPr sz="1200" spc="-10" dirty="0">
                <a:latin typeface="Times New Roman"/>
                <a:cs typeface="Times New Roman"/>
              </a:rPr>
              <a:t>Le  </a:t>
            </a:r>
            <a:r>
              <a:rPr sz="1200" dirty="0">
                <a:latin typeface="Times New Roman"/>
                <a:cs typeface="Times New Roman"/>
              </a:rPr>
              <a:t>iniziative</a:t>
            </a:r>
            <a:r>
              <a:rPr sz="1200" spc="100" dirty="0">
                <a:latin typeface="Times New Roman"/>
                <a:cs typeface="Times New Roman"/>
              </a:rPr>
              <a:t> </a:t>
            </a:r>
            <a:r>
              <a:rPr sz="1200" spc="-5" dirty="0">
                <a:latin typeface="Times New Roman"/>
                <a:cs typeface="Times New Roman"/>
              </a:rPr>
              <a:t>coprono</a:t>
            </a:r>
            <a:r>
              <a:rPr sz="1200" spc="100" dirty="0">
                <a:latin typeface="Times New Roman"/>
                <a:cs typeface="Times New Roman"/>
              </a:rPr>
              <a:t> </a:t>
            </a:r>
            <a:r>
              <a:rPr sz="1200" spc="-5" dirty="0">
                <a:latin typeface="Times New Roman"/>
                <a:cs typeface="Times New Roman"/>
              </a:rPr>
              <a:t>l'intera</a:t>
            </a:r>
            <a:r>
              <a:rPr sz="1200" spc="100" dirty="0">
                <a:latin typeface="Times New Roman"/>
                <a:cs typeface="Times New Roman"/>
              </a:rPr>
              <a:t> </a:t>
            </a:r>
            <a:r>
              <a:rPr sz="1200" spc="-5" dirty="0">
                <a:latin typeface="Times New Roman"/>
                <a:cs typeface="Times New Roman"/>
              </a:rPr>
              <a:t>durata</a:t>
            </a:r>
            <a:r>
              <a:rPr sz="1200" spc="100" dirty="0">
                <a:latin typeface="Times New Roman"/>
                <a:cs typeface="Times New Roman"/>
              </a:rPr>
              <a:t> </a:t>
            </a:r>
            <a:r>
              <a:rPr sz="1200" spc="-5" dirty="0">
                <a:latin typeface="Times New Roman"/>
                <a:cs typeface="Times New Roman"/>
              </a:rPr>
              <a:t>del</a:t>
            </a:r>
            <a:r>
              <a:rPr sz="1200" spc="110" dirty="0">
                <a:latin typeface="Times New Roman"/>
                <a:cs typeface="Times New Roman"/>
              </a:rPr>
              <a:t> </a:t>
            </a:r>
            <a:r>
              <a:rPr sz="1200" spc="-5" dirty="0">
                <a:latin typeface="Times New Roman"/>
                <a:cs typeface="Times New Roman"/>
              </a:rPr>
              <a:t>Festival</a:t>
            </a:r>
            <a:r>
              <a:rPr sz="1200" spc="105" dirty="0">
                <a:latin typeface="Times New Roman"/>
                <a:cs typeface="Times New Roman"/>
              </a:rPr>
              <a:t> </a:t>
            </a:r>
            <a:r>
              <a:rPr sz="1200" dirty="0">
                <a:latin typeface="Times New Roman"/>
                <a:cs typeface="Times New Roman"/>
              </a:rPr>
              <a:t>e</a:t>
            </a:r>
            <a:r>
              <a:rPr sz="1200" spc="105" dirty="0">
                <a:latin typeface="Times New Roman"/>
                <a:cs typeface="Times New Roman"/>
              </a:rPr>
              <a:t> </a:t>
            </a:r>
            <a:r>
              <a:rPr sz="1200" dirty="0">
                <a:latin typeface="Times New Roman"/>
                <a:cs typeface="Times New Roman"/>
              </a:rPr>
              <a:t>la</a:t>
            </a:r>
            <a:r>
              <a:rPr sz="1200" spc="100" dirty="0">
                <a:latin typeface="Times New Roman"/>
                <a:cs typeface="Times New Roman"/>
              </a:rPr>
              <a:t> </a:t>
            </a:r>
            <a:r>
              <a:rPr sz="1200" spc="-5" dirty="0">
                <a:latin typeface="Times New Roman"/>
                <a:cs typeface="Times New Roman"/>
              </a:rPr>
              <a:t>partecipazione</a:t>
            </a:r>
            <a:r>
              <a:rPr sz="1200" spc="105" dirty="0">
                <a:latin typeface="Times New Roman"/>
                <a:cs typeface="Times New Roman"/>
              </a:rPr>
              <a:t> </a:t>
            </a:r>
            <a:r>
              <a:rPr sz="1200" dirty="0">
                <a:latin typeface="Times New Roman"/>
                <a:cs typeface="Times New Roman"/>
              </a:rPr>
              <a:t>e'</a:t>
            </a:r>
            <a:r>
              <a:rPr sz="1200" spc="90" dirty="0">
                <a:latin typeface="Times New Roman"/>
                <a:cs typeface="Times New Roman"/>
              </a:rPr>
              <a:t> </a:t>
            </a:r>
            <a:r>
              <a:rPr sz="1200" spc="-5" dirty="0">
                <a:latin typeface="Times New Roman"/>
                <a:cs typeface="Times New Roman"/>
              </a:rPr>
              <a:t>sempre</a:t>
            </a:r>
            <a:r>
              <a:rPr sz="1200" spc="95" dirty="0">
                <a:latin typeface="Times New Roman"/>
                <a:cs typeface="Times New Roman"/>
              </a:rPr>
              <a:t> </a:t>
            </a:r>
            <a:r>
              <a:rPr sz="1200" spc="-5" dirty="0">
                <a:latin typeface="Times New Roman"/>
                <a:cs typeface="Times New Roman"/>
              </a:rPr>
              <a:t>gratuita.</a:t>
            </a:r>
            <a:r>
              <a:rPr sz="1200" spc="105" dirty="0">
                <a:latin typeface="Times New Roman"/>
                <a:cs typeface="Times New Roman"/>
              </a:rPr>
              <a:t> </a:t>
            </a:r>
            <a:r>
              <a:rPr sz="1200" spc="-5" dirty="0">
                <a:latin typeface="Times New Roman"/>
                <a:cs typeface="Times New Roman"/>
              </a:rPr>
              <a:t>com/fch</a:t>
            </a:r>
            <a:r>
              <a:rPr sz="1200" spc="100" dirty="0">
                <a:latin typeface="Times New Roman"/>
                <a:cs typeface="Times New Roman"/>
              </a:rPr>
              <a:t> </a:t>
            </a:r>
            <a:r>
              <a:rPr sz="1200" dirty="0">
                <a:latin typeface="Times New Roman"/>
                <a:cs typeface="Times New Roman"/>
              </a:rPr>
              <a:t>(fine)</a:t>
            </a:r>
            <a:endParaRPr sz="1200">
              <a:latin typeface="Times New Roman"/>
              <a:cs typeface="Times New Roman"/>
            </a:endParaRPr>
          </a:p>
          <a:p>
            <a:pPr marL="12700" algn="just">
              <a:lnSpc>
                <a:spcPct val="100000"/>
              </a:lnSpc>
              <a:spcBef>
                <a:spcPts val="245"/>
              </a:spcBef>
            </a:pPr>
            <a:r>
              <a:rPr sz="1200" spc="-5" dirty="0">
                <a:latin typeface="Times New Roman"/>
                <a:cs typeface="Times New Roman"/>
              </a:rPr>
              <a:t>MF-DJ </a:t>
            </a:r>
            <a:r>
              <a:rPr sz="1200" dirty="0">
                <a:latin typeface="Times New Roman"/>
                <a:cs typeface="Times New Roman"/>
              </a:rPr>
              <a:t>NEWS 1319:23 mar</a:t>
            </a:r>
            <a:r>
              <a:rPr sz="1200" spc="-15" dirty="0">
                <a:latin typeface="Times New Roman"/>
                <a:cs typeface="Times New Roman"/>
              </a:rPr>
              <a:t> </a:t>
            </a:r>
            <a:r>
              <a:rPr sz="1200" dirty="0">
                <a:latin typeface="Times New Roman"/>
                <a:cs typeface="Times New Roman"/>
              </a:rPr>
              <a:t>2015</a:t>
            </a:r>
            <a:endParaRPr sz="1200">
              <a:latin typeface="Times New Roman"/>
              <a:cs typeface="Times New Roman"/>
            </a:endParaRPr>
          </a:p>
        </p:txBody>
      </p:sp>
      <p:sp>
        <p:nvSpPr>
          <p:cNvPr id="5" name="object 5"/>
          <p:cNvSpPr/>
          <p:nvPr/>
        </p:nvSpPr>
        <p:spPr>
          <a:xfrm>
            <a:off x="2170429" y="2355695"/>
            <a:ext cx="3257550" cy="25710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Ditutto.it</a:t>
            </a:r>
            <a:endParaRPr sz="1600">
              <a:latin typeface="Arial"/>
              <a:cs typeface="Arial"/>
            </a:endParaRPr>
          </a:p>
          <a:p>
            <a:pPr marL="12700">
              <a:lnSpc>
                <a:spcPts val="1880"/>
              </a:lnSpc>
            </a:pPr>
            <a:r>
              <a:rPr sz="1600" b="1" spc="-5" dirty="0">
                <a:latin typeface="Arial"/>
                <a:cs typeface="Arial"/>
              </a:rPr>
              <a:t>13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5557519"/>
            <a:ext cx="2381250" cy="26479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740022"/>
            <a:ext cx="4354830" cy="299720"/>
          </a:xfrm>
          <a:prstGeom prst="rect">
            <a:avLst/>
          </a:prstGeom>
        </p:spPr>
        <p:txBody>
          <a:bodyPr vert="horz" wrap="square" lIns="0" tIns="12700" rIns="0" bIns="0" rtlCol="0">
            <a:spAutoFit/>
          </a:bodyPr>
          <a:lstStyle/>
          <a:p>
            <a:pPr marL="12700">
              <a:lnSpc>
                <a:spcPct val="100000"/>
              </a:lnSpc>
              <a:spcBef>
                <a:spcPts val="100"/>
              </a:spcBef>
            </a:pPr>
            <a:r>
              <a:rPr sz="1800" b="1" spc="-15" dirty="0">
                <a:latin typeface="Calibri"/>
                <a:cs typeface="Calibri"/>
              </a:rPr>
              <a:t>TORNA </a:t>
            </a:r>
            <a:r>
              <a:rPr sz="1800" b="1" dirty="0">
                <a:latin typeface="Calibri"/>
                <a:cs typeface="Calibri"/>
              </a:rPr>
              <a:t>IL </a:t>
            </a:r>
            <a:r>
              <a:rPr sz="1800" b="1" spc="-20" dirty="0">
                <a:latin typeface="Calibri"/>
                <a:cs typeface="Calibri"/>
              </a:rPr>
              <a:t>FESTIVAL </a:t>
            </a:r>
            <a:r>
              <a:rPr sz="1800" b="1" spc="-10" dirty="0">
                <a:latin typeface="Calibri"/>
                <a:cs typeface="Calibri"/>
              </a:rPr>
              <a:t>DELLA </a:t>
            </a:r>
            <a:r>
              <a:rPr sz="1800" b="1" spc="-25" dirty="0">
                <a:latin typeface="Calibri"/>
                <a:cs typeface="Calibri"/>
              </a:rPr>
              <a:t>CULTURA</a:t>
            </a:r>
            <a:r>
              <a:rPr sz="1800" b="1" spc="45" dirty="0">
                <a:latin typeface="Calibri"/>
                <a:cs typeface="Calibri"/>
              </a:rPr>
              <a:t> </a:t>
            </a:r>
            <a:r>
              <a:rPr sz="1800" b="1" spc="-40" dirty="0">
                <a:latin typeface="Calibri"/>
                <a:cs typeface="Calibri"/>
              </a:rPr>
              <a:t>CREATIVA</a:t>
            </a:r>
            <a:endParaRPr sz="1800">
              <a:latin typeface="Calibri"/>
              <a:cs typeface="Calibri"/>
            </a:endParaRPr>
          </a:p>
        </p:txBody>
      </p:sp>
      <p:sp>
        <p:nvSpPr>
          <p:cNvPr id="6" name="object 6"/>
          <p:cNvSpPr/>
          <p:nvPr/>
        </p:nvSpPr>
        <p:spPr>
          <a:xfrm>
            <a:off x="701040" y="4123054"/>
            <a:ext cx="6158230" cy="0"/>
          </a:xfrm>
          <a:custGeom>
            <a:avLst/>
            <a:gdLst/>
            <a:ahLst/>
            <a:cxnLst/>
            <a:rect l="l" t="t" r="r" b="b"/>
            <a:pathLst>
              <a:path w="6158230">
                <a:moveTo>
                  <a:pt x="0" y="0"/>
                </a:moveTo>
                <a:lnTo>
                  <a:pt x="6158230" y="0"/>
                </a:lnTo>
              </a:path>
            </a:pathLst>
          </a:custGeom>
          <a:ln w="9144">
            <a:solidFill>
              <a:srgbClr val="F0F0F0"/>
            </a:solidFill>
          </a:ln>
        </p:spPr>
        <p:txBody>
          <a:bodyPr wrap="square" lIns="0" tIns="0" rIns="0" bIns="0" rtlCol="0"/>
          <a:lstStyle/>
          <a:p>
            <a:endParaRPr/>
          </a:p>
        </p:txBody>
      </p:sp>
      <p:sp>
        <p:nvSpPr>
          <p:cNvPr id="7" name="object 7"/>
          <p:cNvSpPr txBox="1"/>
          <p:nvPr/>
        </p:nvSpPr>
        <p:spPr>
          <a:xfrm>
            <a:off x="706627" y="4084840"/>
            <a:ext cx="6149340" cy="5819140"/>
          </a:xfrm>
          <a:prstGeom prst="rect">
            <a:avLst/>
          </a:prstGeom>
        </p:spPr>
        <p:txBody>
          <a:bodyPr vert="horz" wrap="square" lIns="0" tIns="107314" rIns="0" bIns="0" rtlCol="0">
            <a:spAutoFit/>
          </a:bodyPr>
          <a:lstStyle/>
          <a:p>
            <a:pPr marL="12700">
              <a:lnSpc>
                <a:spcPct val="100000"/>
              </a:lnSpc>
              <a:spcBef>
                <a:spcPts val="844"/>
              </a:spcBef>
            </a:pPr>
            <a:r>
              <a:rPr sz="1600" b="1" spc="-5" dirty="0">
                <a:latin typeface="Calibri"/>
                <a:cs typeface="Calibri"/>
              </a:rPr>
              <a:t>L’alfabeto del Mondo. Leggiamo i segni intorno a noi e</a:t>
            </a:r>
            <a:r>
              <a:rPr sz="1600" b="1" spc="100" dirty="0">
                <a:latin typeface="Calibri"/>
                <a:cs typeface="Calibri"/>
              </a:rPr>
              <a:t> </a:t>
            </a:r>
            <a:r>
              <a:rPr sz="1600" b="1" spc="-5" dirty="0">
                <a:latin typeface="Calibri"/>
                <a:cs typeface="Calibri"/>
              </a:rPr>
              <a:t>raccontiamo</a:t>
            </a:r>
            <a:endParaRPr sz="1600">
              <a:latin typeface="Calibri"/>
              <a:cs typeface="Calibri"/>
            </a:endParaRPr>
          </a:p>
          <a:p>
            <a:pPr marL="12700" marR="5080" algn="just">
              <a:lnSpc>
                <a:spcPct val="136400"/>
              </a:lnSpc>
              <a:spcBef>
                <a:spcPts val="45"/>
              </a:spcBef>
            </a:pPr>
            <a:r>
              <a:rPr sz="1100" b="1" spc="-5" dirty="0">
                <a:latin typeface="Calibri"/>
                <a:cs typeface="Calibri"/>
              </a:rPr>
              <a:t>Dal 16 al 22marzola seconda edizione della manifestazione per ragazziorganizzata dalle banche </a:t>
            </a:r>
            <a:r>
              <a:rPr sz="1100" b="1" dirty="0">
                <a:latin typeface="Calibri"/>
                <a:cs typeface="Calibri"/>
              </a:rPr>
              <a:t>con il  </a:t>
            </a:r>
            <a:r>
              <a:rPr sz="1100" b="1" spc="-5" dirty="0">
                <a:latin typeface="Calibri"/>
                <a:cs typeface="Calibri"/>
              </a:rPr>
              <a:t>coordinamento dell’Abi. </a:t>
            </a:r>
            <a:r>
              <a:rPr sz="1100" b="1" spc="-10" dirty="0">
                <a:latin typeface="Calibri"/>
                <a:cs typeface="Calibri"/>
              </a:rPr>
              <a:t>Da </a:t>
            </a:r>
            <a:r>
              <a:rPr sz="1100" b="1" spc="-5" dirty="0">
                <a:latin typeface="Calibri"/>
                <a:cs typeface="Calibri"/>
              </a:rPr>
              <a:t>nord </a:t>
            </a:r>
            <a:r>
              <a:rPr sz="1100" b="1" dirty="0">
                <a:latin typeface="Calibri"/>
                <a:cs typeface="Calibri"/>
              </a:rPr>
              <a:t>a sud su tutto il </a:t>
            </a:r>
            <a:r>
              <a:rPr sz="1100" b="1" spc="-5" dirty="0">
                <a:latin typeface="Calibri"/>
                <a:cs typeface="Calibri"/>
              </a:rPr>
              <a:t>territorio nazionale,oltreottantale iniziative dedicate ad  arte, archeologia, musica, canto, lettura, teatro, robotica, nuove</a:t>
            </a:r>
            <a:r>
              <a:rPr sz="1100" b="1" spc="50" dirty="0">
                <a:latin typeface="Calibri"/>
                <a:cs typeface="Calibri"/>
              </a:rPr>
              <a:t> </a:t>
            </a:r>
            <a:r>
              <a:rPr sz="1100" b="1" spc="-5" dirty="0">
                <a:latin typeface="Calibri"/>
                <a:cs typeface="Calibri"/>
              </a:rPr>
              <a:t>tecnologie.</a:t>
            </a:r>
            <a:endParaRPr sz="1100">
              <a:latin typeface="Calibri"/>
              <a:cs typeface="Calibri"/>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2494280" marR="5080" algn="just">
              <a:lnSpc>
                <a:spcPct val="136400"/>
              </a:lnSpc>
              <a:spcBef>
                <a:spcPts val="770"/>
              </a:spcBef>
              <a:tabLst>
                <a:tab pos="3874770" algn="l"/>
                <a:tab pos="5614035" algn="l"/>
              </a:tabLst>
            </a:pPr>
            <a:r>
              <a:rPr sz="1100" spc="-5" dirty="0">
                <a:latin typeface="Calibri"/>
                <a:cs typeface="Calibri"/>
              </a:rPr>
              <a:t>“L’alfabeto </a:t>
            </a:r>
            <a:r>
              <a:rPr sz="1100" dirty="0">
                <a:latin typeface="Calibri"/>
                <a:cs typeface="Calibri"/>
              </a:rPr>
              <a:t>del Mondo. Leggiamo i </a:t>
            </a:r>
            <a:r>
              <a:rPr sz="1100" spc="-5" dirty="0">
                <a:latin typeface="Calibri"/>
                <a:cs typeface="Calibri"/>
              </a:rPr>
              <a:t>segni intorno </a:t>
            </a:r>
            <a:r>
              <a:rPr sz="1100" dirty="0">
                <a:latin typeface="Calibri"/>
                <a:cs typeface="Calibri"/>
              </a:rPr>
              <a:t>a noi e  raccontiamo”. </a:t>
            </a:r>
            <a:r>
              <a:rPr sz="1100" spc="-5" dirty="0">
                <a:latin typeface="Calibri"/>
                <a:cs typeface="Calibri"/>
              </a:rPr>
              <a:t>Èquesto </a:t>
            </a:r>
            <a:r>
              <a:rPr sz="1100" dirty="0">
                <a:latin typeface="Calibri"/>
                <a:cs typeface="Calibri"/>
              </a:rPr>
              <a:t>il </a:t>
            </a:r>
            <a:r>
              <a:rPr sz="1100" spc="-5" dirty="0">
                <a:latin typeface="Calibri"/>
                <a:cs typeface="Calibri"/>
              </a:rPr>
              <a:t>tema </a:t>
            </a:r>
            <a:r>
              <a:rPr sz="1100" dirty="0">
                <a:latin typeface="Calibri"/>
                <a:cs typeface="Calibri"/>
              </a:rPr>
              <a:t>della </a:t>
            </a:r>
            <a:r>
              <a:rPr sz="1100" spc="-5" dirty="0">
                <a:latin typeface="Calibri"/>
                <a:cs typeface="Calibri"/>
              </a:rPr>
              <a:t>seconda edizione </a:t>
            </a:r>
            <a:r>
              <a:rPr sz="1100" dirty="0">
                <a:latin typeface="Calibri"/>
                <a:cs typeface="Calibri"/>
              </a:rPr>
              <a:t>del  </a:t>
            </a:r>
            <a:r>
              <a:rPr sz="1100" spc="-5" dirty="0">
                <a:latin typeface="Calibri"/>
                <a:cs typeface="Calibri"/>
              </a:rPr>
              <a:t>Festival della Cultura Creativa, promosso </a:t>
            </a:r>
            <a:r>
              <a:rPr sz="1100" dirty="0">
                <a:latin typeface="Calibri"/>
                <a:cs typeface="Calibri"/>
              </a:rPr>
              <a:t>e </a:t>
            </a:r>
            <a:r>
              <a:rPr sz="1100" spc="-5" dirty="0">
                <a:latin typeface="Calibri"/>
                <a:cs typeface="Calibri"/>
              </a:rPr>
              <a:t>realizzato dalle  </a:t>
            </a:r>
            <a:r>
              <a:rPr sz="1100" dirty="0">
                <a:latin typeface="Calibri"/>
                <a:cs typeface="Calibri"/>
              </a:rPr>
              <a:t>banche,anche </a:t>
            </a:r>
            <a:r>
              <a:rPr sz="1100" spc="-5" dirty="0">
                <a:latin typeface="Calibri"/>
                <a:cs typeface="Calibri"/>
              </a:rPr>
              <a:t>grazie </a:t>
            </a:r>
            <a:r>
              <a:rPr sz="1100" dirty="0">
                <a:latin typeface="Calibri"/>
                <a:cs typeface="Calibri"/>
              </a:rPr>
              <a:t>al </a:t>
            </a:r>
            <a:r>
              <a:rPr sz="1100" spc="-5" dirty="0">
                <a:latin typeface="Calibri"/>
                <a:cs typeface="Calibri"/>
              </a:rPr>
              <a:t>coordinamento dell’Abi. </a:t>
            </a:r>
            <a:r>
              <a:rPr sz="1100" dirty="0">
                <a:latin typeface="Calibri"/>
                <a:cs typeface="Calibri"/>
              </a:rPr>
              <a:t>La  manifestazione, </a:t>
            </a:r>
            <a:r>
              <a:rPr sz="1100" spc="-5" dirty="0">
                <a:latin typeface="Calibri"/>
                <a:cs typeface="Calibri"/>
              </a:rPr>
              <a:t>interamente </a:t>
            </a:r>
            <a:r>
              <a:rPr sz="1100" dirty="0">
                <a:latin typeface="Calibri"/>
                <a:cs typeface="Calibri"/>
              </a:rPr>
              <a:t>dedicata alla </a:t>
            </a:r>
            <a:r>
              <a:rPr sz="1100" spc="-5" dirty="0">
                <a:latin typeface="Calibri"/>
                <a:cs typeface="Calibri"/>
              </a:rPr>
              <a:t>cultura </a:t>
            </a:r>
            <a:r>
              <a:rPr sz="1100" dirty="0">
                <a:latin typeface="Calibri"/>
                <a:cs typeface="Calibri"/>
              </a:rPr>
              <a:t>e alla  creatività per </a:t>
            </a:r>
            <a:r>
              <a:rPr sz="1100" spc="-5" dirty="0">
                <a:latin typeface="Calibri"/>
                <a:cs typeface="Calibri"/>
              </a:rPr>
              <a:t>ragazzi, si svolgerà </a:t>
            </a:r>
            <a:r>
              <a:rPr sz="1100" dirty="0">
                <a:latin typeface="Calibri"/>
                <a:cs typeface="Calibri"/>
              </a:rPr>
              <a:t>nella </a:t>
            </a:r>
            <a:r>
              <a:rPr sz="1100" spc="-5" dirty="0">
                <a:latin typeface="Calibri"/>
                <a:cs typeface="Calibri"/>
              </a:rPr>
              <a:t>settimana dal </a:t>
            </a:r>
            <a:r>
              <a:rPr sz="1100" dirty="0">
                <a:latin typeface="Calibri"/>
                <a:cs typeface="Calibri"/>
              </a:rPr>
              <a:t>16 al 22  marzo e, </a:t>
            </a:r>
            <a:r>
              <a:rPr sz="1100" spc="-5" dirty="0">
                <a:latin typeface="Calibri"/>
                <a:cs typeface="Calibri"/>
              </a:rPr>
              <a:t>come già sperimentato </a:t>
            </a:r>
            <a:r>
              <a:rPr sz="1100" dirty="0">
                <a:latin typeface="Calibri"/>
                <a:cs typeface="Calibri"/>
              </a:rPr>
              <a:t>nella </a:t>
            </a:r>
            <a:r>
              <a:rPr sz="1100" spc="-5" dirty="0">
                <a:latin typeface="Calibri"/>
                <a:cs typeface="Calibri"/>
              </a:rPr>
              <a:t>prima </a:t>
            </a:r>
            <a:r>
              <a:rPr sz="1100" dirty="0">
                <a:latin typeface="Calibri"/>
                <a:cs typeface="Calibri"/>
              </a:rPr>
              <a:t>edizione, </a:t>
            </a:r>
            <a:r>
              <a:rPr sz="1100" spc="-5" dirty="0">
                <a:latin typeface="Calibri"/>
                <a:cs typeface="Calibri"/>
              </a:rPr>
              <a:t>si  </a:t>
            </a:r>
            <a:r>
              <a:rPr sz="1100" dirty="0">
                <a:latin typeface="Calibri"/>
                <a:cs typeface="Calibri"/>
              </a:rPr>
              <a:t>articolerà </a:t>
            </a:r>
            <a:r>
              <a:rPr sz="1100" spc="-5" dirty="0">
                <a:latin typeface="Calibri"/>
                <a:cs typeface="Calibri"/>
              </a:rPr>
              <a:t>attraverso una </a:t>
            </a:r>
            <a:r>
              <a:rPr sz="1100" dirty="0">
                <a:latin typeface="Calibri"/>
                <a:cs typeface="Calibri"/>
              </a:rPr>
              <a:t>ricca </a:t>
            </a:r>
            <a:r>
              <a:rPr sz="1100" spc="-5" dirty="0">
                <a:latin typeface="Calibri"/>
                <a:cs typeface="Calibri"/>
              </a:rPr>
              <a:t>proposta di </a:t>
            </a:r>
            <a:r>
              <a:rPr sz="1100" dirty="0">
                <a:latin typeface="Calibri"/>
                <a:cs typeface="Calibri"/>
              </a:rPr>
              <a:t>eventi, </a:t>
            </a:r>
            <a:r>
              <a:rPr sz="1100" spc="-5" dirty="0">
                <a:latin typeface="Calibri"/>
                <a:cs typeface="Calibri"/>
              </a:rPr>
              <a:t>iniziative </a:t>
            </a:r>
            <a:r>
              <a:rPr sz="1100" dirty="0">
                <a:latin typeface="Calibri"/>
                <a:cs typeface="Calibri"/>
              </a:rPr>
              <a:t>e  la</a:t>
            </a:r>
            <a:r>
              <a:rPr sz="1100" spc="-10" dirty="0">
                <a:latin typeface="Calibri"/>
                <a:cs typeface="Calibri"/>
              </a:rPr>
              <a:t>b</a:t>
            </a:r>
            <a:r>
              <a:rPr sz="1100" spc="5" dirty="0">
                <a:latin typeface="Calibri"/>
                <a:cs typeface="Calibri"/>
              </a:rPr>
              <a:t>o</a:t>
            </a:r>
            <a:r>
              <a:rPr sz="1100" dirty="0">
                <a:latin typeface="Calibri"/>
                <a:cs typeface="Calibri"/>
              </a:rPr>
              <a:t>ra</a:t>
            </a:r>
            <a:r>
              <a:rPr sz="1100" spc="-15" dirty="0">
                <a:latin typeface="Calibri"/>
                <a:cs typeface="Calibri"/>
              </a:rPr>
              <a:t>t</a:t>
            </a:r>
            <a:r>
              <a:rPr sz="1100" spc="5" dirty="0">
                <a:latin typeface="Calibri"/>
                <a:cs typeface="Calibri"/>
              </a:rPr>
              <a:t>o</a:t>
            </a:r>
            <a:r>
              <a:rPr sz="1100" dirty="0">
                <a:latin typeface="Calibri"/>
                <a:cs typeface="Calibri"/>
              </a:rPr>
              <a:t>ri	</a:t>
            </a:r>
            <a:r>
              <a:rPr sz="1100" spc="-5" dirty="0">
                <a:latin typeface="Calibri"/>
                <a:cs typeface="Calibri"/>
              </a:rPr>
              <a:t>d</a:t>
            </a:r>
            <a:r>
              <a:rPr sz="1100" dirty="0">
                <a:latin typeface="Calibri"/>
                <a:cs typeface="Calibri"/>
              </a:rPr>
              <a:t>if</a:t>
            </a:r>
            <a:r>
              <a:rPr sz="1100" spc="-5" dirty="0">
                <a:latin typeface="Calibri"/>
                <a:cs typeface="Calibri"/>
              </a:rPr>
              <a:t>fusisu</a:t>
            </a:r>
            <a:r>
              <a:rPr sz="1100" dirty="0">
                <a:latin typeface="Calibri"/>
                <a:cs typeface="Calibri"/>
              </a:rPr>
              <a:t>l</a:t>
            </a:r>
            <a:r>
              <a:rPr sz="1100" spc="-5" dirty="0">
                <a:latin typeface="Calibri"/>
                <a:cs typeface="Calibri"/>
              </a:rPr>
              <a:t>l</a:t>
            </a:r>
            <a:r>
              <a:rPr sz="1100" dirty="0">
                <a:latin typeface="Calibri"/>
                <a:cs typeface="Calibri"/>
              </a:rPr>
              <a:t>’i</a:t>
            </a:r>
            <a:r>
              <a:rPr sz="1100" spc="-5" dirty="0">
                <a:latin typeface="Calibri"/>
                <a:cs typeface="Calibri"/>
              </a:rPr>
              <a:t>n</a:t>
            </a:r>
            <a:r>
              <a:rPr sz="1100" dirty="0">
                <a:latin typeface="Calibri"/>
                <a:cs typeface="Calibri"/>
              </a:rPr>
              <a:t>tero	terr</a:t>
            </a:r>
            <a:r>
              <a:rPr sz="1100" spc="-5" dirty="0">
                <a:latin typeface="Calibri"/>
                <a:cs typeface="Calibri"/>
              </a:rPr>
              <a:t>i</a:t>
            </a:r>
            <a:r>
              <a:rPr sz="1100" dirty="0">
                <a:latin typeface="Calibri"/>
                <a:cs typeface="Calibri"/>
              </a:rPr>
              <a:t>t</a:t>
            </a:r>
            <a:r>
              <a:rPr sz="1100" spc="5" dirty="0">
                <a:latin typeface="Calibri"/>
                <a:cs typeface="Calibri"/>
              </a:rPr>
              <a:t>o</a:t>
            </a:r>
            <a:r>
              <a:rPr sz="1100" dirty="0">
                <a:latin typeface="Calibri"/>
                <a:cs typeface="Calibri"/>
              </a:rPr>
              <a:t>r</a:t>
            </a:r>
            <a:r>
              <a:rPr sz="1100" spc="-20" dirty="0">
                <a:latin typeface="Calibri"/>
                <a:cs typeface="Calibri"/>
              </a:rPr>
              <a:t>i</a:t>
            </a:r>
            <a:r>
              <a:rPr sz="1100" dirty="0">
                <a:latin typeface="Calibri"/>
                <a:cs typeface="Calibri"/>
              </a:rPr>
              <a:t>o  </a:t>
            </a:r>
            <a:r>
              <a:rPr sz="1100" spc="-5" dirty="0">
                <a:latin typeface="Calibri"/>
                <a:cs typeface="Calibri"/>
              </a:rPr>
              <a:t>nazionale.Coinvolgendooltre 10 </a:t>
            </a:r>
            <a:r>
              <a:rPr sz="1100" dirty="0">
                <a:latin typeface="Calibri"/>
                <a:cs typeface="Calibri"/>
              </a:rPr>
              <a:t>mila </a:t>
            </a:r>
            <a:r>
              <a:rPr sz="1100" spc="-5" dirty="0">
                <a:latin typeface="Calibri"/>
                <a:cs typeface="Calibri"/>
              </a:rPr>
              <a:t>giovanissimi </a:t>
            </a:r>
            <a:r>
              <a:rPr sz="1100" dirty="0">
                <a:latin typeface="Calibri"/>
                <a:cs typeface="Calibri"/>
              </a:rPr>
              <a:t>in </a:t>
            </a:r>
            <a:r>
              <a:rPr sz="1100" spc="-5" dirty="0">
                <a:latin typeface="Calibri"/>
                <a:cs typeface="Calibri"/>
              </a:rPr>
              <a:t>tutta </a:t>
            </a:r>
            <a:r>
              <a:rPr sz="1100" dirty="0">
                <a:latin typeface="Calibri"/>
                <a:cs typeface="Calibri"/>
              </a:rPr>
              <a:t>Italia,  il </a:t>
            </a:r>
            <a:r>
              <a:rPr sz="1100" spc="-5" dirty="0">
                <a:latin typeface="Calibri"/>
                <a:cs typeface="Calibri"/>
              </a:rPr>
              <a:t>Festival ha l’obiettivo di avvicinare bambini </a:t>
            </a:r>
            <a:r>
              <a:rPr sz="1100" dirty="0">
                <a:latin typeface="Calibri"/>
                <a:cs typeface="Calibri"/>
              </a:rPr>
              <a:t>e </a:t>
            </a:r>
            <a:r>
              <a:rPr sz="1100" spc="-5" dirty="0">
                <a:latin typeface="Calibri"/>
                <a:cs typeface="Calibri"/>
              </a:rPr>
              <a:t>ragazzi </a:t>
            </a:r>
            <a:r>
              <a:rPr sz="1100" dirty="0">
                <a:latin typeface="Calibri"/>
                <a:cs typeface="Calibri"/>
              </a:rPr>
              <a:t>dai 6 ai  13 </a:t>
            </a:r>
            <a:r>
              <a:rPr sz="1100" spc="-5" dirty="0">
                <a:latin typeface="Calibri"/>
                <a:cs typeface="Calibri"/>
              </a:rPr>
              <a:t>anni </a:t>
            </a:r>
            <a:r>
              <a:rPr sz="1100" dirty="0">
                <a:latin typeface="Calibri"/>
                <a:cs typeface="Calibri"/>
              </a:rPr>
              <a:t>alla cultura e, in particolare, agli aspetti più</a:t>
            </a:r>
            <a:r>
              <a:rPr sz="1100" spc="60" dirty="0">
                <a:latin typeface="Calibri"/>
                <a:cs typeface="Calibri"/>
              </a:rPr>
              <a:t> </a:t>
            </a:r>
            <a:r>
              <a:rPr sz="1100" dirty="0">
                <a:latin typeface="Calibri"/>
                <a:cs typeface="Calibri"/>
              </a:rPr>
              <a:t>“generativi”</a:t>
            </a:r>
            <a:endParaRPr sz="1100">
              <a:latin typeface="Calibri"/>
              <a:cs typeface="Calibri"/>
            </a:endParaRPr>
          </a:p>
          <a:p>
            <a:pPr marL="12700" marR="6350" algn="just">
              <a:lnSpc>
                <a:spcPct val="136400"/>
              </a:lnSpc>
              <a:spcBef>
                <a:spcPts val="5"/>
              </a:spcBef>
            </a:pPr>
            <a:r>
              <a:rPr sz="1100" dirty="0">
                <a:latin typeface="Calibri"/>
                <a:cs typeface="Calibri"/>
              </a:rPr>
              <a:t>della creatività. </a:t>
            </a:r>
            <a:r>
              <a:rPr sz="1100" spc="-5" dirty="0">
                <a:latin typeface="Calibri"/>
                <a:cs typeface="Calibri"/>
              </a:rPr>
              <a:t>Attraverso </a:t>
            </a:r>
            <a:r>
              <a:rPr sz="1100" dirty="0">
                <a:latin typeface="Calibri"/>
                <a:cs typeface="Calibri"/>
              </a:rPr>
              <a:t>l’arte, </a:t>
            </a:r>
            <a:r>
              <a:rPr sz="1100" spc="-5" dirty="0">
                <a:latin typeface="Calibri"/>
                <a:cs typeface="Calibri"/>
              </a:rPr>
              <a:t>l’archeologia, </a:t>
            </a:r>
            <a:r>
              <a:rPr sz="1100" dirty="0">
                <a:latin typeface="Calibri"/>
                <a:cs typeface="Calibri"/>
              </a:rPr>
              <a:t>la </a:t>
            </a:r>
            <a:r>
              <a:rPr sz="1100" spc="-5" dirty="0">
                <a:latin typeface="Calibri"/>
                <a:cs typeface="Calibri"/>
              </a:rPr>
              <a:t>musica, </a:t>
            </a:r>
            <a:r>
              <a:rPr sz="1100" dirty="0">
                <a:latin typeface="Calibri"/>
                <a:cs typeface="Calibri"/>
              </a:rPr>
              <a:t>il canto, la </a:t>
            </a:r>
            <a:r>
              <a:rPr sz="1100" spc="-5" dirty="0">
                <a:latin typeface="Calibri"/>
                <a:cs typeface="Calibri"/>
              </a:rPr>
              <a:t>lettura, </a:t>
            </a:r>
            <a:r>
              <a:rPr sz="1100" dirty="0">
                <a:latin typeface="Calibri"/>
                <a:cs typeface="Calibri"/>
              </a:rPr>
              <a:t>il teatro, la </a:t>
            </a:r>
            <a:r>
              <a:rPr sz="1100" spc="-5" dirty="0">
                <a:latin typeface="Calibri"/>
                <a:cs typeface="Calibri"/>
              </a:rPr>
              <a:t>fotografia, </a:t>
            </a:r>
            <a:r>
              <a:rPr sz="1100" spc="-10" dirty="0">
                <a:latin typeface="Calibri"/>
                <a:cs typeface="Calibri"/>
              </a:rPr>
              <a:t>la  </a:t>
            </a:r>
            <a:r>
              <a:rPr sz="1100" dirty="0">
                <a:latin typeface="Calibri"/>
                <a:cs typeface="Calibri"/>
              </a:rPr>
              <a:t>robotica, le </a:t>
            </a:r>
            <a:r>
              <a:rPr sz="1100" spc="-5" dirty="0">
                <a:latin typeface="Calibri"/>
                <a:cs typeface="Calibri"/>
              </a:rPr>
              <a:t>tecnologiedigitali </a:t>
            </a:r>
            <a:r>
              <a:rPr sz="1100" dirty="0">
                <a:latin typeface="Calibri"/>
                <a:cs typeface="Calibri"/>
              </a:rPr>
              <a:t>e altri percorsi </a:t>
            </a:r>
            <a:r>
              <a:rPr sz="1100" spc="-5" dirty="0">
                <a:latin typeface="Calibri"/>
                <a:cs typeface="Calibri"/>
              </a:rPr>
              <a:t>figurativi </a:t>
            </a:r>
            <a:r>
              <a:rPr sz="1100" dirty="0">
                <a:latin typeface="Calibri"/>
                <a:cs typeface="Calibri"/>
              </a:rPr>
              <a:t>e </a:t>
            </a:r>
            <a:r>
              <a:rPr sz="1100" spc="-5" dirty="0">
                <a:latin typeface="Calibri"/>
                <a:cs typeface="Calibri"/>
              </a:rPr>
              <a:t>linguistici,i </a:t>
            </a:r>
            <a:r>
              <a:rPr sz="1100" dirty="0">
                <a:latin typeface="Calibri"/>
                <a:cs typeface="Calibri"/>
              </a:rPr>
              <a:t>giovani protagonisti del </a:t>
            </a:r>
            <a:r>
              <a:rPr sz="1100" spc="-5" dirty="0">
                <a:latin typeface="Calibri"/>
                <a:cs typeface="Calibri"/>
              </a:rPr>
              <a:t>Festival  </a:t>
            </a:r>
            <a:r>
              <a:rPr sz="1100" dirty="0">
                <a:latin typeface="Calibri"/>
                <a:cs typeface="Calibri"/>
              </a:rPr>
              <a:t>potranno </a:t>
            </a:r>
            <a:r>
              <a:rPr sz="1100" spc="-5" dirty="0">
                <a:latin typeface="Calibri"/>
                <a:cs typeface="Calibri"/>
              </a:rPr>
              <a:t>così sperimentare </a:t>
            </a:r>
            <a:r>
              <a:rPr sz="1100" dirty="0">
                <a:latin typeface="Calibri"/>
                <a:cs typeface="Calibri"/>
              </a:rPr>
              <a:t>le </a:t>
            </a:r>
            <a:r>
              <a:rPr sz="1100" spc="-5" dirty="0">
                <a:latin typeface="Calibri"/>
                <a:cs typeface="Calibri"/>
              </a:rPr>
              <a:t>potenzialità della loro fantasia </a:t>
            </a:r>
            <a:r>
              <a:rPr sz="1100" dirty="0">
                <a:latin typeface="Calibri"/>
                <a:cs typeface="Calibri"/>
              </a:rPr>
              <a:t>e </a:t>
            </a:r>
            <a:r>
              <a:rPr sz="1100" spc="-5" dirty="0">
                <a:latin typeface="Calibri"/>
                <a:cs typeface="Calibri"/>
              </a:rPr>
              <a:t>costruire</a:t>
            </a:r>
            <a:r>
              <a:rPr sz="1100" spc="30" dirty="0">
                <a:latin typeface="Calibri"/>
                <a:cs typeface="Calibri"/>
              </a:rPr>
              <a:t> </a:t>
            </a:r>
            <a:r>
              <a:rPr sz="1100" spc="-5" dirty="0">
                <a:latin typeface="Calibri"/>
                <a:cs typeface="Calibri"/>
              </a:rPr>
              <a:t>infinitiracconti.</a:t>
            </a:r>
            <a:endParaRPr sz="1100">
              <a:latin typeface="Calibri"/>
              <a:cs typeface="Calibri"/>
            </a:endParaRPr>
          </a:p>
          <a:p>
            <a:pPr marL="12700" marR="5715" algn="just">
              <a:lnSpc>
                <a:spcPct val="136400"/>
              </a:lnSpc>
            </a:pPr>
            <a:r>
              <a:rPr sz="1100" dirty="0">
                <a:latin typeface="Calibri"/>
                <a:cs typeface="Calibri"/>
              </a:rPr>
              <a:t>“Il </a:t>
            </a:r>
            <a:r>
              <a:rPr sz="1100" spc="-5" dirty="0">
                <a:latin typeface="Calibri"/>
                <a:cs typeface="Calibri"/>
              </a:rPr>
              <a:t>rafforzato impegno delle </a:t>
            </a:r>
            <a:r>
              <a:rPr sz="1100" dirty="0">
                <a:latin typeface="Calibri"/>
                <a:cs typeface="Calibri"/>
              </a:rPr>
              <a:t>banche a </a:t>
            </a:r>
            <a:r>
              <a:rPr sz="1100" spc="-5" dirty="0">
                <a:latin typeface="Calibri"/>
                <a:cs typeface="Calibri"/>
              </a:rPr>
              <a:t>investire </a:t>
            </a:r>
            <a:r>
              <a:rPr sz="1100" dirty="0">
                <a:latin typeface="Calibri"/>
                <a:cs typeface="Calibri"/>
              </a:rPr>
              <a:t>nei giovani e nella cultura – hadichiaratoil </a:t>
            </a:r>
            <a:r>
              <a:rPr sz="1100" spc="-5" dirty="0">
                <a:latin typeface="Calibri"/>
                <a:cs typeface="Calibri"/>
              </a:rPr>
              <a:t>Presidente  dell’Abi, Antonio Patuelli </a:t>
            </a:r>
            <a:r>
              <a:rPr sz="1100" dirty="0">
                <a:latin typeface="Calibri"/>
                <a:cs typeface="Calibri"/>
              </a:rPr>
              <a:t>– rappresenta </a:t>
            </a:r>
            <a:r>
              <a:rPr sz="1100" spc="-5" dirty="0">
                <a:latin typeface="Calibri"/>
                <a:cs typeface="Calibri"/>
              </a:rPr>
              <a:t>un’occasione </a:t>
            </a:r>
            <a:r>
              <a:rPr sz="1100" dirty="0">
                <a:latin typeface="Calibri"/>
                <a:cs typeface="Calibri"/>
              </a:rPr>
              <a:t>importante </a:t>
            </a:r>
            <a:r>
              <a:rPr sz="1100" spc="-5" dirty="0">
                <a:latin typeface="Calibri"/>
                <a:cs typeface="Calibri"/>
              </a:rPr>
              <a:t>data </a:t>
            </a:r>
            <a:r>
              <a:rPr sz="1100" dirty="0">
                <a:latin typeface="Calibri"/>
                <a:cs typeface="Calibri"/>
              </a:rPr>
              <a:t>ai </a:t>
            </a:r>
            <a:r>
              <a:rPr sz="1100" spc="-5" dirty="0">
                <a:latin typeface="Calibri"/>
                <a:cs typeface="Calibri"/>
              </a:rPr>
              <a:t>ragazzi </a:t>
            </a:r>
            <a:r>
              <a:rPr sz="1100" dirty="0">
                <a:latin typeface="Calibri"/>
                <a:cs typeface="Calibri"/>
              </a:rPr>
              <a:t>per misurarsi con </a:t>
            </a:r>
            <a:r>
              <a:rPr sz="1100" spc="-5" dirty="0">
                <a:latin typeface="Calibri"/>
                <a:cs typeface="Calibri"/>
              </a:rPr>
              <a:t>se stessi  </a:t>
            </a:r>
            <a:r>
              <a:rPr sz="1100" dirty="0">
                <a:latin typeface="Calibri"/>
                <a:cs typeface="Calibri"/>
              </a:rPr>
              <a:t>e le </a:t>
            </a:r>
            <a:r>
              <a:rPr sz="1100" spc="-5" dirty="0">
                <a:latin typeface="Calibri"/>
                <a:cs typeface="Calibri"/>
              </a:rPr>
              <a:t>molteplici possibilità di </a:t>
            </a:r>
            <a:r>
              <a:rPr sz="1100" dirty="0">
                <a:latin typeface="Calibri"/>
                <a:cs typeface="Calibri"/>
              </a:rPr>
              <a:t>partecipazione. </a:t>
            </a:r>
            <a:r>
              <a:rPr sz="1100" spc="-5" dirty="0">
                <a:latin typeface="Calibri"/>
                <a:cs typeface="Calibri"/>
              </a:rPr>
              <a:t>Ciò </a:t>
            </a:r>
            <a:r>
              <a:rPr sz="1100" dirty="0">
                <a:latin typeface="Calibri"/>
                <a:cs typeface="Calibri"/>
              </a:rPr>
              <a:t>che ci </a:t>
            </a:r>
            <a:r>
              <a:rPr sz="1100" spc="-5" dirty="0">
                <a:latin typeface="Calibri"/>
                <a:cs typeface="Calibri"/>
              </a:rPr>
              <a:t>spinge </a:t>
            </a:r>
            <a:r>
              <a:rPr sz="1100" dirty="0">
                <a:latin typeface="Calibri"/>
                <a:cs typeface="Calibri"/>
              </a:rPr>
              <a:t>a lavorare in </a:t>
            </a:r>
            <a:r>
              <a:rPr sz="1100" spc="-5" dirty="0">
                <a:latin typeface="Calibri"/>
                <a:cs typeface="Calibri"/>
              </a:rPr>
              <a:t>sinergia </a:t>
            </a:r>
            <a:r>
              <a:rPr sz="1100" dirty="0">
                <a:latin typeface="Calibri"/>
                <a:cs typeface="Calibri"/>
              </a:rPr>
              <a:t>con </a:t>
            </a:r>
            <a:r>
              <a:rPr sz="1100" spc="-5" dirty="0">
                <a:latin typeface="Calibri"/>
                <a:cs typeface="Calibri"/>
              </a:rPr>
              <a:t>scuole, musei,  associazioni</a:t>
            </a:r>
            <a:r>
              <a:rPr sz="1100" spc="190" dirty="0">
                <a:latin typeface="Calibri"/>
                <a:cs typeface="Calibri"/>
              </a:rPr>
              <a:t> </a:t>
            </a:r>
            <a:r>
              <a:rPr sz="1100" dirty="0">
                <a:latin typeface="Calibri"/>
                <a:cs typeface="Calibri"/>
              </a:rPr>
              <a:t>culturali</a:t>
            </a:r>
            <a:r>
              <a:rPr sz="1100" spc="190" dirty="0">
                <a:latin typeface="Calibri"/>
                <a:cs typeface="Calibri"/>
              </a:rPr>
              <a:t> </a:t>
            </a:r>
            <a:r>
              <a:rPr sz="1100" dirty="0">
                <a:latin typeface="Calibri"/>
                <a:cs typeface="Calibri"/>
              </a:rPr>
              <a:t>e</a:t>
            </a:r>
            <a:r>
              <a:rPr sz="1100" spc="195" dirty="0">
                <a:latin typeface="Calibri"/>
                <a:cs typeface="Calibri"/>
              </a:rPr>
              <a:t> </a:t>
            </a:r>
            <a:r>
              <a:rPr sz="1100" spc="-5" dirty="0">
                <a:latin typeface="Calibri"/>
                <a:cs typeface="Calibri"/>
              </a:rPr>
              <a:t>biblioteche</a:t>
            </a:r>
            <a:r>
              <a:rPr sz="1100" spc="195" dirty="0">
                <a:latin typeface="Calibri"/>
                <a:cs typeface="Calibri"/>
              </a:rPr>
              <a:t> </a:t>
            </a:r>
            <a:r>
              <a:rPr sz="1100" dirty="0">
                <a:latin typeface="Calibri"/>
                <a:cs typeface="Calibri"/>
              </a:rPr>
              <a:t>è</a:t>
            </a:r>
            <a:r>
              <a:rPr sz="1100" spc="195" dirty="0">
                <a:latin typeface="Calibri"/>
                <a:cs typeface="Calibri"/>
              </a:rPr>
              <a:t> </a:t>
            </a:r>
            <a:r>
              <a:rPr sz="1100" dirty="0">
                <a:latin typeface="Calibri"/>
                <a:cs typeface="Calibri"/>
              </a:rPr>
              <a:t>la</a:t>
            </a:r>
            <a:r>
              <a:rPr sz="1100" spc="195" dirty="0">
                <a:latin typeface="Calibri"/>
                <a:cs typeface="Calibri"/>
              </a:rPr>
              <a:t> </a:t>
            </a:r>
            <a:r>
              <a:rPr sz="1100" spc="-5" dirty="0">
                <a:latin typeface="Calibri"/>
                <a:cs typeface="Calibri"/>
              </a:rPr>
              <a:t>comune</a:t>
            </a:r>
            <a:r>
              <a:rPr sz="1100" spc="195" dirty="0">
                <a:latin typeface="Calibri"/>
                <a:cs typeface="Calibri"/>
              </a:rPr>
              <a:t> </a:t>
            </a:r>
            <a:r>
              <a:rPr sz="1100" spc="-5" dirty="0">
                <a:latin typeface="Calibri"/>
                <a:cs typeface="Calibri"/>
              </a:rPr>
              <a:t>certezza</a:t>
            </a:r>
            <a:r>
              <a:rPr sz="1100" spc="190" dirty="0">
                <a:latin typeface="Calibri"/>
                <a:cs typeface="Calibri"/>
              </a:rPr>
              <a:t> </a:t>
            </a:r>
            <a:r>
              <a:rPr sz="1100" dirty="0">
                <a:latin typeface="Calibri"/>
                <a:cs typeface="Calibri"/>
              </a:rPr>
              <a:t>che</a:t>
            </a:r>
            <a:r>
              <a:rPr sz="1100" spc="190" dirty="0">
                <a:latin typeface="Calibri"/>
                <a:cs typeface="Calibri"/>
              </a:rPr>
              <a:t> </a:t>
            </a:r>
            <a:r>
              <a:rPr sz="1100" spc="-5" dirty="0">
                <a:latin typeface="Calibri"/>
                <a:cs typeface="Calibri"/>
              </a:rPr>
              <a:t>solo</a:t>
            </a:r>
            <a:r>
              <a:rPr sz="1100" spc="195" dirty="0">
                <a:latin typeface="Calibri"/>
                <a:cs typeface="Calibri"/>
              </a:rPr>
              <a:t> </a:t>
            </a:r>
            <a:r>
              <a:rPr sz="1100" spc="-5" dirty="0">
                <a:latin typeface="Calibri"/>
                <a:cs typeface="Calibri"/>
              </a:rPr>
              <a:t>mettendosi</a:t>
            </a:r>
            <a:r>
              <a:rPr sz="1100" spc="175" dirty="0">
                <a:latin typeface="Calibri"/>
                <a:cs typeface="Calibri"/>
              </a:rPr>
              <a:t> </a:t>
            </a:r>
            <a:r>
              <a:rPr sz="1100" dirty="0">
                <a:latin typeface="Calibri"/>
                <a:cs typeface="Calibri"/>
              </a:rPr>
              <a:t>in</a:t>
            </a:r>
            <a:r>
              <a:rPr sz="1100" spc="190" dirty="0">
                <a:latin typeface="Calibri"/>
                <a:cs typeface="Calibri"/>
              </a:rPr>
              <a:t> </a:t>
            </a:r>
            <a:r>
              <a:rPr sz="1100" dirty="0">
                <a:latin typeface="Calibri"/>
                <a:cs typeface="Calibri"/>
              </a:rPr>
              <a:t>gioco</a:t>
            </a:r>
            <a:r>
              <a:rPr sz="1100" spc="200" dirty="0">
                <a:latin typeface="Calibri"/>
                <a:cs typeface="Calibri"/>
              </a:rPr>
              <a:t> </a:t>
            </a:r>
            <a:r>
              <a:rPr sz="1100" dirty="0">
                <a:latin typeface="Calibri"/>
                <a:cs typeface="Calibri"/>
              </a:rPr>
              <a:t>e</a:t>
            </a:r>
            <a:r>
              <a:rPr sz="1100" spc="195" dirty="0">
                <a:latin typeface="Calibri"/>
                <a:cs typeface="Calibri"/>
              </a:rPr>
              <a:t> </a:t>
            </a:r>
            <a:r>
              <a:rPr sz="1100" spc="-5" dirty="0">
                <a:latin typeface="Calibri"/>
                <a:cs typeface="Calibri"/>
              </a:rPr>
              <a:t>‘allenandosi’</a:t>
            </a:r>
            <a:r>
              <a:rPr sz="1100" spc="175" dirty="0">
                <a:latin typeface="Calibri"/>
                <a:cs typeface="Calibri"/>
              </a:rPr>
              <a:t> </a:t>
            </a:r>
            <a:r>
              <a:rPr sz="1100" dirty="0">
                <a:latin typeface="Calibri"/>
                <a:cs typeface="Calibri"/>
              </a:rPr>
              <a:t>a</a:t>
            </a:r>
            <a:endParaRPr sz="1100">
              <a:latin typeface="Calibri"/>
              <a:cs typeface="Calibri"/>
            </a:endParaRPr>
          </a:p>
        </p:txBody>
      </p:sp>
      <p:sp>
        <p:nvSpPr>
          <p:cNvPr id="8" name="object 8"/>
          <p:cNvSpPr/>
          <p:nvPr/>
        </p:nvSpPr>
        <p:spPr>
          <a:xfrm>
            <a:off x="2732404" y="2119883"/>
            <a:ext cx="2094102" cy="88023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947039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Ditutto.it</a:t>
            </a:r>
            <a:endParaRPr sz="1600">
              <a:latin typeface="Arial"/>
              <a:cs typeface="Arial"/>
            </a:endParaRPr>
          </a:p>
          <a:p>
            <a:pPr marL="12700" algn="just">
              <a:lnSpc>
                <a:spcPts val="1880"/>
              </a:lnSpc>
            </a:pPr>
            <a:r>
              <a:rPr sz="1600" b="1" spc="-5" dirty="0">
                <a:latin typeface="Arial"/>
                <a:cs typeface="Arial"/>
              </a:rPr>
              <a:t>13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136400"/>
              </a:lnSpc>
              <a:spcBef>
                <a:spcPts val="915"/>
              </a:spcBef>
            </a:pPr>
            <a:r>
              <a:rPr sz="1100" dirty="0">
                <a:latin typeface="Calibri"/>
                <a:cs typeface="Calibri"/>
              </a:rPr>
              <a:t>diventare </a:t>
            </a:r>
            <a:r>
              <a:rPr sz="1100" spc="-5" dirty="0">
                <a:latin typeface="Calibri"/>
                <a:cs typeface="Calibri"/>
              </a:rPr>
              <a:t>cittadini attivi, capaci di progettualità </a:t>
            </a:r>
            <a:r>
              <a:rPr sz="1100" dirty="0">
                <a:latin typeface="Calibri"/>
                <a:cs typeface="Calibri"/>
              </a:rPr>
              <a:t>e </a:t>
            </a:r>
            <a:r>
              <a:rPr sz="1100" spc="-5" dirty="0">
                <a:latin typeface="Calibri"/>
                <a:cs typeface="Calibri"/>
              </a:rPr>
              <a:t>di relazioni, avviene </a:t>
            </a:r>
            <a:r>
              <a:rPr sz="1100" dirty="0">
                <a:latin typeface="Calibri"/>
                <a:cs typeface="Calibri"/>
              </a:rPr>
              <a:t>la </a:t>
            </a:r>
            <a:r>
              <a:rPr sz="1100" spc="-5" dirty="0">
                <a:latin typeface="Calibri"/>
                <a:cs typeface="Calibri"/>
              </a:rPr>
              <a:t>formazione globale della persona,  </a:t>
            </a:r>
            <a:r>
              <a:rPr sz="1100" dirty="0">
                <a:latin typeface="Calibri"/>
                <a:cs typeface="Calibri"/>
              </a:rPr>
              <a:t>in </a:t>
            </a:r>
            <a:r>
              <a:rPr sz="1100" spc="-5" dirty="0">
                <a:latin typeface="Calibri"/>
                <a:cs typeface="Calibri"/>
              </a:rPr>
              <a:t>grado quindi di costruire </a:t>
            </a:r>
            <a:r>
              <a:rPr sz="1100" dirty="0">
                <a:latin typeface="Calibri"/>
                <a:cs typeface="Calibri"/>
              </a:rPr>
              <a:t>il proprio </a:t>
            </a:r>
            <a:r>
              <a:rPr sz="1100" spc="-5" dirty="0">
                <a:latin typeface="Calibri"/>
                <a:cs typeface="Calibri"/>
              </a:rPr>
              <a:t>futuro </a:t>
            </a:r>
            <a:r>
              <a:rPr sz="1100" dirty="0">
                <a:latin typeface="Calibri"/>
                <a:cs typeface="Calibri"/>
              </a:rPr>
              <a:t>e </a:t>
            </a:r>
            <a:r>
              <a:rPr sz="1100" spc="-5" dirty="0">
                <a:latin typeface="Calibri"/>
                <a:cs typeface="Calibri"/>
              </a:rPr>
              <a:t>quello </a:t>
            </a:r>
            <a:r>
              <a:rPr sz="1100" dirty="0">
                <a:latin typeface="Calibri"/>
                <a:cs typeface="Calibri"/>
              </a:rPr>
              <a:t>del Paese. </a:t>
            </a:r>
            <a:r>
              <a:rPr sz="1100" spc="-5" dirty="0">
                <a:latin typeface="Calibri"/>
                <a:cs typeface="Calibri"/>
              </a:rPr>
              <a:t>Lo sviluppo delle </a:t>
            </a:r>
            <a:r>
              <a:rPr sz="1100" dirty="0">
                <a:latin typeface="Calibri"/>
                <a:cs typeface="Calibri"/>
              </a:rPr>
              <a:t>proprie </a:t>
            </a:r>
            <a:r>
              <a:rPr sz="1100" spc="-5" dirty="0">
                <a:latin typeface="Calibri"/>
                <a:cs typeface="Calibri"/>
              </a:rPr>
              <a:t>competenze </a:t>
            </a:r>
            <a:r>
              <a:rPr sz="1100" dirty="0">
                <a:latin typeface="Calibri"/>
                <a:cs typeface="Calibri"/>
              </a:rPr>
              <a:t>è  </a:t>
            </a:r>
            <a:r>
              <a:rPr sz="1100" spc="-5" dirty="0">
                <a:latin typeface="Calibri"/>
                <a:cs typeface="Calibri"/>
              </a:rPr>
              <a:t>infatti </a:t>
            </a:r>
            <a:r>
              <a:rPr sz="1100" dirty="0">
                <a:latin typeface="Calibri"/>
                <a:cs typeface="Calibri"/>
              </a:rPr>
              <a:t>alla </a:t>
            </a:r>
            <a:r>
              <a:rPr sz="1100" spc="-5" dirty="0">
                <a:latin typeface="Calibri"/>
                <a:cs typeface="Calibri"/>
              </a:rPr>
              <a:t>base delprogresso economico, </a:t>
            </a:r>
            <a:r>
              <a:rPr sz="1100" dirty="0">
                <a:latin typeface="Calibri"/>
                <a:cs typeface="Calibri"/>
              </a:rPr>
              <a:t>della </a:t>
            </a:r>
            <a:r>
              <a:rPr sz="1100" spc="-5" dirty="0">
                <a:latin typeface="Calibri"/>
                <a:cs typeface="Calibri"/>
              </a:rPr>
              <a:t>convivenza civilee </a:t>
            </a:r>
            <a:r>
              <a:rPr sz="1100" dirty="0">
                <a:latin typeface="Calibri"/>
                <a:cs typeface="Calibri"/>
              </a:rPr>
              <a:t>della </a:t>
            </a:r>
            <a:r>
              <a:rPr sz="1100" spc="-5" dirty="0">
                <a:latin typeface="Calibri"/>
                <a:cs typeface="Calibri"/>
              </a:rPr>
              <a:t>partecipazione </a:t>
            </a:r>
            <a:r>
              <a:rPr sz="1100" dirty="0">
                <a:latin typeface="Calibri"/>
                <a:cs typeface="Calibri"/>
              </a:rPr>
              <a:t>alla </a:t>
            </a:r>
            <a:r>
              <a:rPr sz="1100" spc="-5" dirty="0">
                <a:latin typeface="Calibri"/>
                <a:cs typeface="Calibri"/>
              </a:rPr>
              <a:t>vita democratica.  </a:t>
            </a:r>
            <a:r>
              <a:rPr sz="1100" dirty="0">
                <a:latin typeface="Calibri"/>
                <a:cs typeface="Calibri"/>
              </a:rPr>
              <a:t>In questo </a:t>
            </a:r>
            <a:r>
              <a:rPr sz="1100" spc="-5" dirty="0">
                <a:latin typeface="Calibri"/>
                <a:cs typeface="Calibri"/>
              </a:rPr>
              <a:t>senso </a:t>
            </a:r>
            <a:r>
              <a:rPr sz="1100" dirty="0">
                <a:latin typeface="Calibri"/>
                <a:cs typeface="Calibri"/>
              </a:rPr>
              <a:t>– </a:t>
            </a:r>
            <a:r>
              <a:rPr sz="1100" spc="-5" dirty="0">
                <a:latin typeface="Calibri"/>
                <a:cs typeface="Calibri"/>
              </a:rPr>
              <a:t>ha concluso </a:t>
            </a:r>
            <a:r>
              <a:rPr sz="1100" dirty="0">
                <a:latin typeface="Calibri"/>
                <a:cs typeface="Calibri"/>
              </a:rPr>
              <a:t>Patuelli – </a:t>
            </a:r>
            <a:r>
              <a:rPr sz="1100" spc="-5" dirty="0">
                <a:latin typeface="Calibri"/>
                <a:cs typeface="Calibri"/>
              </a:rPr>
              <a:t>un ruolo di indirizzo </a:t>
            </a:r>
            <a:r>
              <a:rPr sz="1100" dirty="0">
                <a:latin typeface="Calibri"/>
                <a:cs typeface="Calibri"/>
              </a:rPr>
              <a:t>deve essere </a:t>
            </a:r>
            <a:r>
              <a:rPr sz="1100" spc="-5" dirty="0">
                <a:latin typeface="Calibri"/>
                <a:cs typeface="Calibri"/>
              </a:rPr>
              <a:t>svolto </a:t>
            </a:r>
            <a:r>
              <a:rPr sz="1100" dirty="0">
                <a:latin typeface="Calibri"/>
                <a:cs typeface="Calibri"/>
              </a:rPr>
              <a:t>anche </a:t>
            </a:r>
            <a:r>
              <a:rPr sz="1100" spc="-5" dirty="0">
                <a:latin typeface="Calibri"/>
                <a:cs typeface="Calibri"/>
              </a:rPr>
              <a:t>dalla comunità  economica tutta, </a:t>
            </a:r>
            <a:r>
              <a:rPr sz="1100" dirty="0">
                <a:latin typeface="Calibri"/>
                <a:cs typeface="Calibri"/>
              </a:rPr>
              <a:t>nella </a:t>
            </a:r>
            <a:r>
              <a:rPr sz="1100" spc="-5" dirty="0">
                <a:latin typeface="Calibri"/>
                <a:cs typeface="Calibri"/>
              </a:rPr>
              <a:t>consapevolezza </a:t>
            </a:r>
            <a:r>
              <a:rPr sz="1100" dirty="0">
                <a:latin typeface="Calibri"/>
                <a:cs typeface="Calibri"/>
              </a:rPr>
              <a:t>che </a:t>
            </a:r>
            <a:r>
              <a:rPr sz="1100" spc="-5" dirty="0">
                <a:latin typeface="Calibri"/>
                <a:cs typeface="Calibri"/>
              </a:rPr>
              <a:t>attraverso </a:t>
            </a:r>
            <a:r>
              <a:rPr sz="1100" dirty="0">
                <a:latin typeface="Calibri"/>
                <a:cs typeface="Calibri"/>
              </a:rPr>
              <a:t>la </a:t>
            </a:r>
            <a:r>
              <a:rPr sz="1100" spc="-5" dirty="0">
                <a:latin typeface="Calibri"/>
                <a:cs typeface="Calibri"/>
              </a:rPr>
              <a:t>promozione </a:t>
            </a:r>
            <a:r>
              <a:rPr sz="1100" dirty="0">
                <a:latin typeface="Calibri"/>
                <a:cs typeface="Calibri"/>
              </a:rPr>
              <a:t>della </a:t>
            </a:r>
            <a:r>
              <a:rPr sz="1100" spc="-5" dirty="0">
                <a:latin typeface="Calibri"/>
                <a:cs typeface="Calibri"/>
              </a:rPr>
              <a:t>conoscenza </a:t>
            </a:r>
            <a:r>
              <a:rPr sz="1100" dirty="0">
                <a:latin typeface="Calibri"/>
                <a:cs typeface="Calibri"/>
              </a:rPr>
              <a:t>anche </a:t>
            </a:r>
            <a:r>
              <a:rPr sz="1100" spc="-5" dirty="0">
                <a:latin typeface="Calibri"/>
                <a:cs typeface="Calibri"/>
              </a:rPr>
              <a:t>presso </a:t>
            </a:r>
            <a:r>
              <a:rPr sz="1100" dirty="0">
                <a:latin typeface="Calibri"/>
                <a:cs typeface="Calibri"/>
              </a:rPr>
              <a:t>i più  giovani </a:t>
            </a:r>
            <a:r>
              <a:rPr sz="1100" spc="-5" dirty="0">
                <a:latin typeface="Calibri"/>
                <a:cs typeface="Calibri"/>
              </a:rPr>
              <a:t>si possa realizzare un </a:t>
            </a:r>
            <a:r>
              <a:rPr sz="1100" dirty="0">
                <a:latin typeface="Calibri"/>
                <a:cs typeface="Calibri"/>
              </a:rPr>
              <a:t>più </a:t>
            </a:r>
            <a:r>
              <a:rPr sz="1100" spc="-5" dirty="0">
                <a:latin typeface="Calibri"/>
                <a:cs typeface="Calibri"/>
              </a:rPr>
              <a:t>diffuso senso di responsabilità, per una </a:t>
            </a:r>
            <a:r>
              <a:rPr sz="1100" dirty="0">
                <a:latin typeface="Calibri"/>
                <a:cs typeface="Calibri"/>
              </a:rPr>
              <a:t>più </a:t>
            </a:r>
            <a:r>
              <a:rPr sz="1100" spc="-5" dirty="0">
                <a:latin typeface="Calibri"/>
                <a:cs typeface="Calibri"/>
              </a:rPr>
              <a:t>ampia </a:t>
            </a:r>
            <a:r>
              <a:rPr sz="1100" dirty="0">
                <a:latin typeface="Calibri"/>
                <a:cs typeface="Calibri"/>
              </a:rPr>
              <a:t>e </a:t>
            </a:r>
            <a:r>
              <a:rPr sz="1100" spc="-5" dirty="0">
                <a:latin typeface="Calibri"/>
                <a:cs typeface="Calibri"/>
              </a:rPr>
              <a:t>duratura </a:t>
            </a:r>
            <a:r>
              <a:rPr sz="1100" dirty="0">
                <a:latin typeface="Calibri"/>
                <a:cs typeface="Calibri"/>
              </a:rPr>
              <a:t>crescita </a:t>
            </a:r>
            <a:r>
              <a:rPr sz="1100" spc="-5" dirty="0">
                <a:latin typeface="Calibri"/>
                <a:cs typeface="Calibri"/>
              </a:rPr>
              <a:t>dei  nostri territori”.</a:t>
            </a:r>
            <a:endParaRPr sz="1100">
              <a:latin typeface="Calibri"/>
              <a:cs typeface="Calibri"/>
            </a:endParaRPr>
          </a:p>
          <a:p>
            <a:pPr>
              <a:lnSpc>
                <a:spcPct val="100000"/>
              </a:lnSpc>
              <a:spcBef>
                <a:spcPts val="5"/>
              </a:spcBef>
            </a:pPr>
            <a:endParaRPr sz="1300">
              <a:latin typeface="Times New Roman"/>
              <a:cs typeface="Times New Roman"/>
            </a:endParaRPr>
          </a:p>
          <a:p>
            <a:pPr marL="12700" marR="6985" algn="just">
              <a:lnSpc>
                <a:spcPct val="136400"/>
              </a:lnSpc>
            </a:pPr>
            <a:r>
              <a:rPr sz="1100" spc="-5" dirty="0">
                <a:latin typeface="Calibri"/>
                <a:cs typeface="Calibri"/>
              </a:rPr>
              <a:t>L’importanza sociale </a:t>
            </a:r>
            <a:r>
              <a:rPr sz="1100" dirty="0">
                <a:latin typeface="Calibri"/>
                <a:cs typeface="Calibri"/>
              </a:rPr>
              <a:t>e </a:t>
            </a:r>
            <a:r>
              <a:rPr sz="1100" spc="-5" dirty="0">
                <a:latin typeface="Calibri"/>
                <a:cs typeface="Calibri"/>
              </a:rPr>
              <a:t>culturale </a:t>
            </a:r>
            <a:r>
              <a:rPr sz="1100" dirty="0">
                <a:latin typeface="Calibri"/>
                <a:cs typeface="Calibri"/>
              </a:rPr>
              <a:t>della manifestazione è </a:t>
            </a:r>
            <a:r>
              <a:rPr sz="1100" spc="-5" dirty="0">
                <a:latin typeface="Calibri"/>
                <a:cs typeface="Calibri"/>
              </a:rPr>
              <a:t>quest’anno testimoniata </a:t>
            </a:r>
            <a:r>
              <a:rPr sz="1100" dirty="0">
                <a:latin typeface="Calibri"/>
                <a:cs typeface="Calibri"/>
              </a:rPr>
              <a:t>anche </a:t>
            </a:r>
            <a:r>
              <a:rPr sz="1100" spc="-5" dirty="0">
                <a:latin typeface="Calibri"/>
                <a:cs typeface="Calibri"/>
              </a:rPr>
              <a:t>dalla media  </a:t>
            </a:r>
            <a:r>
              <a:rPr sz="1100" dirty="0">
                <a:latin typeface="Calibri"/>
                <a:cs typeface="Calibri"/>
              </a:rPr>
              <a:t>partnership della RAI. </a:t>
            </a:r>
            <a:r>
              <a:rPr sz="1100" spc="-5" dirty="0">
                <a:latin typeface="Calibri"/>
                <a:cs typeface="Calibri"/>
              </a:rPr>
              <a:t>Che </a:t>
            </a:r>
            <a:r>
              <a:rPr sz="1100" dirty="0">
                <a:latin typeface="Calibri"/>
                <a:cs typeface="Calibri"/>
              </a:rPr>
              <a:t>il </a:t>
            </a:r>
            <a:r>
              <a:rPr sz="1100" spc="-5" dirty="0">
                <a:latin typeface="Calibri"/>
                <a:cs typeface="Calibri"/>
              </a:rPr>
              <a:t>servizio pubblico riconosca </a:t>
            </a:r>
            <a:r>
              <a:rPr sz="1100" dirty="0">
                <a:latin typeface="Calibri"/>
                <a:cs typeface="Calibri"/>
              </a:rPr>
              <a:t>il valore </a:t>
            </a:r>
            <a:r>
              <a:rPr sz="1100" spc="-5" dirty="0">
                <a:latin typeface="Calibri"/>
                <a:cs typeface="Calibri"/>
              </a:rPr>
              <a:t>educativo </a:t>
            </a:r>
            <a:r>
              <a:rPr sz="1100" dirty="0">
                <a:latin typeface="Calibri"/>
                <a:cs typeface="Calibri"/>
              </a:rPr>
              <a:t>del </a:t>
            </a:r>
            <a:r>
              <a:rPr sz="1100" spc="-5" dirty="0">
                <a:latin typeface="Calibri"/>
                <a:cs typeface="Calibri"/>
              </a:rPr>
              <a:t>Festival </a:t>
            </a:r>
            <a:r>
              <a:rPr sz="1100" dirty="0">
                <a:latin typeface="Calibri"/>
                <a:cs typeface="Calibri"/>
              </a:rPr>
              <a:t>per i giovani è </a:t>
            </a:r>
            <a:r>
              <a:rPr sz="1100" spc="-5" dirty="0">
                <a:latin typeface="Calibri"/>
                <a:cs typeface="Calibri"/>
              </a:rPr>
              <a:t>un  contributo particolarmente significativo </a:t>
            </a:r>
            <a:r>
              <a:rPr sz="1100" dirty="0">
                <a:latin typeface="Calibri"/>
                <a:cs typeface="Calibri"/>
              </a:rPr>
              <a:t>al </a:t>
            </a:r>
            <a:r>
              <a:rPr sz="1100" spc="-5" dirty="0">
                <a:latin typeface="Calibri"/>
                <a:cs typeface="Calibri"/>
              </a:rPr>
              <a:t>rafforzamento</a:t>
            </a:r>
            <a:r>
              <a:rPr sz="1100" spc="25" dirty="0">
                <a:latin typeface="Calibri"/>
                <a:cs typeface="Calibri"/>
              </a:rPr>
              <a:t> </a:t>
            </a:r>
            <a:r>
              <a:rPr sz="1100" spc="-5" dirty="0">
                <a:latin typeface="Calibri"/>
                <a:cs typeface="Calibri"/>
              </a:rPr>
              <a:t>dell’iniziativa.</a:t>
            </a:r>
            <a:endParaRPr sz="1100">
              <a:latin typeface="Calibri"/>
              <a:cs typeface="Calibri"/>
            </a:endParaRPr>
          </a:p>
          <a:p>
            <a:pPr>
              <a:lnSpc>
                <a:spcPct val="100000"/>
              </a:lnSpc>
              <a:spcBef>
                <a:spcPts val="5"/>
              </a:spcBef>
            </a:pPr>
            <a:endParaRPr sz="1300">
              <a:latin typeface="Times New Roman"/>
              <a:cs typeface="Times New Roman"/>
            </a:endParaRPr>
          </a:p>
          <a:p>
            <a:pPr marL="12700" marR="5715" algn="just">
              <a:lnSpc>
                <a:spcPct val="136400"/>
              </a:lnSpc>
            </a:pPr>
            <a:r>
              <a:rPr sz="1100" spc="-5" dirty="0">
                <a:latin typeface="Calibri"/>
                <a:cs typeface="Calibri"/>
              </a:rPr>
              <a:t>Oltre80gli </a:t>
            </a:r>
            <a:r>
              <a:rPr sz="1100" dirty="0">
                <a:latin typeface="Calibri"/>
                <a:cs typeface="Calibri"/>
              </a:rPr>
              <a:t>eventi culturali che </a:t>
            </a:r>
            <a:r>
              <a:rPr sz="1100" spc="-5" dirty="0">
                <a:latin typeface="Calibri"/>
                <a:cs typeface="Calibri"/>
              </a:rPr>
              <a:t>si svolgeranno </a:t>
            </a:r>
            <a:r>
              <a:rPr sz="1100" dirty="0">
                <a:latin typeface="Calibri"/>
                <a:cs typeface="Calibri"/>
              </a:rPr>
              <a:t>in </a:t>
            </a:r>
            <a:r>
              <a:rPr sz="1100" spc="-5" dirty="0">
                <a:latin typeface="Calibri"/>
                <a:cs typeface="Calibri"/>
              </a:rPr>
              <a:t>tutta </a:t>
            </a:r>
            <a:r>
              <a:rPr sz="1100" dirty="0">
                <a:latin typeface="Calibri"/>
                <a:cs typeface="Calibri"/>
              </a:rPr>
              <a:t>la penisola in 60 </a:t>
            </a:r>
            <a:r>
              <a:rPr sz="1100" spc="-5" dirty="0">
                <a:latin typeface="Calibri"/>
                <a:cs typeface="Calibri"/>
              </a:rPr>
              <a:t>città.Ilaboratori </a:t>
            </a:r>
            <a:r>
              <a:rPr sz="1100" dirty="0">
                <a:latin typeface="Calibri"/>
                <a:cs typeface="Calibri"/>
              </a:rPr>
              <a:t>e </a:t>
            </a:r>
            <a:r>
              <a:rPr sz="1100" spc="-10" dirty="0">
                <a:latin typeface="Calibri"/>
                <a:cs typeface="Calibri"/>
              </a:rPr>
              <a:t>le </a:t>
            </a:r>
            <a:r>
              <a:rPr sz="1100" dirty="0">
                <a:latin typeface="Calibri"/>
                <a:cs typeface="Calibri"/>
              </a:rPr>
              <a:t>altre </a:t>
            </a:r>
            <a:r>
              <a:rPr sz="1100" spc="-5" dirty="0">
                <a:latin typeface="Calibri"/>
                <a:cs typeface="Calibri"/>
              </a:rPr>
              <a:t>attività  proposte,coordinati dalle </a:t>
            </a:r>
            <a:r>
              <a:rPr sz="1100" dirty="0">
                <a:latin typeface="Calibri"/>
                <a:cs typeface="Calibri"/>
              </a:rPr>
              <a:t>banche con la </a:t>
            </a:r>
            <a:r>
              <a:rPr sz="1100" spc="-5" dirty="0">
                <a:latin typeface="Calibri"/>
                <a:cs typeface="Calibri"/>
              </a:rPr>
              <a:t>collaborazione di scuole, musei, biblioteche eoperatoriculturali, </a:t>
            </a:r>
            <a:r>
              <a:rPr sz="1100" spc="-10" dirty="0">
                <a:latin typeface="Calibri"/>
                <a:cs typeface="Calibri"/>
              </a:rPr>
              <a:t>si  </a:t>
            </a:r>
            <a:r>
              <a:rPr sz="1100" spc="-5" dirty="0">
                <a:latin typeface="Calibri"/>
                <a:cs typeface="Calibri"/>
              </a:rPr>
              <a:t>svilupperanno attorno </a:t>
            </a:r>
            <a:r>
              <a:rPr sz="1100" dirty="0">
                <a:latin typeface="Calibri"/>
                <a:cs typeface="Calibri"/>
              </a:rPr>
              <a:t>ad </a:t>
            </a:r>
            <a:r>
              <a:rPr sz="1100" spc="-5" dirty="0">
                <a:latin typeface="Calibri"/>
                <a:cs typeface="Calibri"/>
              </a:rPr>
              <a:t>un unico tema ispiratore, </a:t>
            </a:r>
            <a:r>
              <a:rPr sz="1100" dirty="0">
                <a:latin typeface="Calibri"/>
                <a:cs typeface="Calibri"/>
              </a:rPr>
              <a:t>declinato </a:t>
            </a:r>
            <a:r>
              <a:rPr sz="1100" spc="-5" dirty="0">
                <a:latin typeface="Calibri"/>
                <a:cs typeface="Calibri"/>
              </a:rPr>
              <a:t>da ciascuna </a:t>
            </a:r>
            <a:r>
              <a:rPr sz="1100" dirty="0">
                <a:latin typeface="Calibri"/>
                <a:cs typeface="Calibri"/>
              </a:rPr>
              <a:t>realtàcon </a:t>
            </a:r>
            <a:r>
              <a:rPr sz="1100" spc="-5" dirty="0">
                <a:latin typeface="Calibri"/>
                <a:cs typeface="Calibri"/>
              </a:rPr>
              <a:t>strumenti diversi </a:t>
            </a:r>
            <a:r>
              <a:rPr sz="1100" dirty="0">
                <a:latin typeface="Calibri"/>
                <a:cs typeface="Calibri"/>
              </a:rPr>
              <a:t>e </a:t>
            </a:r>
            <a:r>
              <a:rPr sz="1100" spc="-10" dirty="0">
                <a:latin typeface="Calibri"/>
                <a:cs typeface="Calibri"/>
              </a:rPr>
              <a:t>da  </a:t>
            </a:r>
            <a:r>
              <a:rPr sz="1100" spc="-5" dirty="0">
                <a:latin typeface="Calibri"/>
                <a:cs typeface="Calibri"/>
              </a:rPr>
              <a:t>punti di </a:t>
            </a:r>
            <a:r>
              <a:rPr sz="1100" dirty="0">
                <a:latin typeface="Calibri"/>
                <a:cs typeface="Calibri"/>
              </a:rPr>
              <a:t>vista </a:t>
            </a:r>
            <a:r>
              <a:rPr sz="1100" spc="-5" dirty="0">
                <a:latin typeface="Calibri"/>
                <a:cs typeface="Calibri"/>
              </a:rPr>
              <a:t>differenti, </a:t>
            </a:r>
            <a:r>
              <a:rPr sz="1100" dirty="0">
                <a:latin typeface="Calibri"/>
                <a:cs typeface="Calibri"/>
              </a:rPr>
              <a:t>alla luce </a:t>
            </a:r>
            <a:r>
              <a:rPr sz="1100" spc="-5" dirty="0">
                <a:latin typeface="Calibri"/>
                <a:cs typeface="Calibri"/>
              </a:rPr>
              <a:t>delle proprie specificità </a:t>
            </a:r>
            <a:r>
              <a:rPr sz="1100" dirty="0">
                <a:latin typeface="Calibri"/>
                <a:cs typeface="Calibri"/>
              </a:rPr>
              <a:t>e </a:t>
            </a:r>
            <a:r>
              <a:rPr sz="1100" spc="-5" dirty="0">
                <a:latin typeface="Calibri"/>
                <a:cs typeface="Calibri"/>
              </a:rPr>
              <a:t>di </a:t>
            </a:r>
            <a:r>
              <a:rPr sz="1100" dirty="0">
                <a:latin typeface="Calibri"/>
                <a:cs typeface="Calibri"/>
              </a:rPr>
              <a:t>quelle </a:t>
            </a:r>
            <a:r>
              <a:rPr sz="1100" spc="-5" dirty="0">
                <a:latin typeface="Calibri"/>
                <a:cs typeface="Calibri"/>
              </a:rPr>
              <a:t>del territorio </a:t>
            </a:r>
            <a:r>
              <a:rPr sz="1100" spc="-10" dirty="0">
                <a:latin typeface="Calibri"/>
                <a:cs typeface="Calibri"/>
              </a:rPr>
              <a:t>di</a:t>
            </a:r>
            <a:r>
              <a:rPr sz="1100" spc="50" dirty="0">
                <a:latin typeface="Calibri"/>
                <a:cs typeface="Calibri"/>
              </a:rPr>
              <a:t> </a:t>
            </a:r>
            <a:r>
              <a:rPr sz="1100" dirty="0">
                <a:latin typeface="Calibri"/>
                <a:cs typeface="Calibri"/>
              </a:rPr>
              <a:t>appartenenza.</a:t>
            </a:r>
            <a:endParaRPr sz="1100">
              <a:latin typeface="Calibri"/>
              <a:cs typeface="Calibri"/>
            </a:endParaRPr>
          </a:p>
          <a:p>
            <a:pPr>
              <a:lnSpc>
                <a:spcPct val="100000"/>
              </a:lnSpc>
              <a:spcBef>
                <a:spcPts val="5"/>
              </a:spcBef>
            </a:pPr>
            <a:endParaRPr sz="1300">
              <a:latin typeface="Times New Roman"/>
              <a:cs typeface="Times New Roman"/>
            </a:endParaRPr>
          </a:p>
          <a:p>
            <a:pPr marL="12700" marR="6350" algn="just">
              <a:lnSpc>
                <a:spcPct val="136400"/>
              </a:lnSpc>
            </a:pPr>
            <a:r>
              <a:rPr sz="1100" dirty="0">
                <a:latin typeface="Calibri"/>
                <a:cs typeface="Calibri"/>
              </a:rPr>
              <a:t>Per questa </a:t>
            </a:r>
            <a:r>
              <a:rPr sz="1100" spc="-5" dirty="0">
                <a:latin typeface="Calibri"/>
                <a:cs typeface="Calibri"/>
              </a:rPr>
              <a:t>seconda edizione </a:t>
            </a:r>
            <a:r>
              <a:rPr sz="1100" dirty="0">
                <a:latin typeface="Calibri"/>
                <a:cs typeface="Calibri"/>
              </a:rPr>
              <a:t>del </a:t>
            </a:r>
            <a:r>
              <a:rPr sz="1100" spc="-5" dirty="0">
                <a:latin typeface="Calibri"/>
                <a:cs typeface="Calibri"/>
              </a:rPr>
              <a:t>Festival </a:t>
            </a:r>
            <a:r>
              <a:rPr sz="1100" dirty="0">
                <a:latin typeface="Calibri"/>
                <a:cs typeface="Calibri"/>
              </a:rPr>
              <a:t>è </a:t>
            </a:r>
            <a:r>
              <a:rPr sz="1100" spc="-10" dirty="0">
                <a:latin typeface="Calibri"/>
                <a:cs typeface="Calibri"/>
              </a:rPr>
              <a:t>stato </a:t>
            </a:r>
            <a:r>
              <a:rPr sz="1100" spc="-5" dirty="0">
                <a:latin typeface="Calibri"/>
                <a:cs typeface="Calibri"/>
              </a:rPr>
              <a:t>scelto </a:t>
            </a:r>
            <a:r>
              <a:rPr sz="1100" dirty="0">
                <a:latin typeface="Calibri"/>
                <a:cs typeface="Calibri"/>
              </a:rPr>
              <a:t>come </a:t>
            </a:r>
            <a:r>
              <a:rPr sz="1100" spc="-5" dirty="0">
                <a:latin typeface="Calibri"/>
                <a:cs typeface="Calibri"/>
              </a:rPr>
              <a:t>filo conduttore </a:t>
            </a:r>
            <a:r>
              <a:rPr sz="1100" dirty="0">
                <a:latin typeface="Calibri"/>
                <a:cs typeface="Calibri"/>
              </a:rPr>
              <a:t>ideale </a:t>
            </a:r>
            <a:r>
              <a:rPr sz="1100" spc="-5" dirty="0">
                <a:latin typeface="Calibri"/>
                <a:cs typeface="Calibri"/>
              </a:rPr>
              <a:t>di </a:t>
            </a:r>
            <a:r>
              <a:rPr sz="1100" dirty="0">
                <a:latin typeface="Calibri"/>
                <a:cs typeface="Calibri"/>
              </a:rPr>
              <a:t>tutte le  </a:t>
            </a:r>
            <a:r>
              <a:rPr sz="1100" spc="-5" dirty="0">
                <a:latin typeface="Calibri"/>
                <a:cs typeface="Calibri"/>
              </a:rPr>
              <a:t>iniziative“L’alfabeto </a:t>
            </a:r>
            <a:r>
              <a:rPr sz="1100" dirty="0">
                <a:latin typeface="Calibri"/>
                <a:cs typeface="Calibri"/>
              </a:rPr>
              <a:t>del </a:t>
            </a:r>
            <a:r>
              <a:rPr sz="1100" spc="-5" dirty="0">
                <a:latin typeface="Calibri"/>
                <a:cs typeface="Calibri"/>
              </a:rPr>
              <a:t>Mondo”.Trarre ispirazione dalla </a:t>
            </a:r>
            <a:r>
              <a:rPr sz="1100" dirty="0">
                <a:latin typeface="Calibri"/>
                <a:cs typeface="Calibri"/>
              </a:rPr>
              <a:t>natura, </a:t>
            </a:r>
            <a:r>
              <a:rPr sz="1100" spc="-5" dirty="0">
                <a:latin typeface="Calibri"/>
                <a:cs typeface="Calibri"/>
              </a:rPr>
              <a:t>dall’opera dell’uomo </a:t>
            </a:r>
            <a:r>
              <a:rPr sz="1100" dirty="0">
                <a:latin typeface="Calibri"/>
                <a:cs typeface="Calibri"/>
              </a:rPr>
              <a:t>e </a:t>
            </a:r>
            <a:r>
              <a:rPr sz="1100" spc="-5" dirty="0">
                <a:latin typeface="Calibri"/>
                <a:cs typeface="Calibri"/>
              </a:rPr>
              <a:t>dalle proprie  </a:t>
            </a:r>
            <a:r>
              <a:rPr sz="1100" dirty="0">
                <a:latin typeface="Calibri"/>
                <a:cs typeface="Calibri"/>
              </a:rPr>
              <a:t>emozioni, </a:t>
            </a:r>
            <a:r>
              <a:rPr sz="1100" spc="-5" dirty="0">
                <a:latin typeface="Calibri"/>
                <a:cs typeface="Calibri"/>
              </a:rPr>
              <a:t>imparare </a:t>
            </a:r>
            <a:r>
              <a:rPr sz="1100" dirty="0">
                <a:latin typeface="Calibri"/>
                <a:cs typeface="Calibri"/>
              </a:rPr>
              <a:t>a </a:t>
            </a:r>
            <a:r>
              <a:rPr sz="1100" spc="-5" dirty="0">
                <a:latin typeface="Calibri"/>
                <a:cs typeface="Calibri"/>
              </a:rPr>
              <a:t>riconoscere </a:t>
            </a:r>
            <a:r>
              <a:rPr sz="1100" dirty="0">
                <a:latin typeface="Calibri"/>
                <a:cs typeface="Calibri"/>
              </a:rPr>
              <a:t>e a leggere i </a:t>
            </a:r>
            <a:r>
              <a:rPr sz="1100" spc="-5" dirty="0">
                <a:latin typeface="Calibri"/>
                <a:cs typeface="Calibri"/>
              </a:rPr>
              <a:t>segni </a:t>
            </a:r>
            <a:r>
              <a:rPr sz="1100" dirty="0">
                <a:latin typeface="Calibri"/>
                <a:cs typeface="Calibri"/>
              </a:rPr>
              <a:t>intorno a noi, </a:t>
            </a:r>
            <a:r>
              <a:rPr sz="1100" spc="-5" dirty="0">
                <a:latin typeface="Calibri"/>
                <a:cs typeface="Calibri"/>
              </a:rPr>
              <a:t>spostare </a:t>
            </a:r>
            <a:r>
              <a:rPr sz="1100" dirty="0">
                <a:latin typeface="Calibri"/>
                <a:cs typeface="Calibri"/>
              </a:rPr>
              <a:t>il </a:t>
            </a:r>
            <a:r>
              <a:rPr sz="1100" spc="-5" dirty="0">
                <a:latin typeface="Calibri"/>
                <a:cs typeface="Calibri"/>
              </a:rPr>
              <a:t>punto d’osservazione  ereinterpretare</a:t>
            </a:r>
            <a:endParaRPr sz="1100">
              <a:latin typeface="Calibri"/>
              <a:cs typeface="Calibri"/>
            </a:endParaRPr>
          </a:p>
          <a:p>
            <a:pPr>
              <a:lnSpc>
                <a:spcPct val="100000"/>
              </a:lnSpc>
              <a:spcBef>
                <a:spcPts val="5"/>
              </a:spcBef>
            </a:pPr>
            <a:endParaRPr sz="1300">
              <a:latin typeface="Times New Roman"/>
              <a:cs typeface="Times New Roman"/>
            </a:endParaRPr>
          </a:p>
          <a:p>
            <a:pPr marL="12700" marR="5080" algn="just">
              <a:lnSpc>
                <a:spcPct val="136400"/>
              </a:lnSpc>
            </a:pPr>
            <a:r>
              <a:rPr sz="1100" dirty="0">
                <a:latin typeface="Calibri"/>
                <a:cs typeface="Calibri"/>
              </a:rPr>
              <a:t>le </a:t>
            </a:r>
            <a:r>
              <a:rPr sz="1100" spc="-5" dirty="0">
                <a:latin typeface="Calibri"/>
                <a:cs typeface="Calibri"/>
              </a:rPr>
              <a:t>situazioni </a:t>
            </a:r>
            <a:r>
              <a:rPr sz="1100" dirty="0">
                <a:latin typeface="Calibri"/>
                <a:cs typeface="Calibri"/>
              </a:rPr>
              <a:t>e i </a:t>
            </a:r>
            <a:r>
              <a:rPr sz="1100" spc="-5" dirty="0">
                <a:latin typeface="Calibri"/>
                <a:cs typeface="Calibri"/>
              </a:rPr>
              <a:t>loro significati, </a:t>
            </a:r>
            <a:r>
              <a:rPr sz="1100" dirty="0">
                <a:latin typeface="Calibri"/>
                <a:cs typeface="Calibri"/>
              </a:rPr>
              <a:t>capire </a:t>
            </a:r>
            <a:r>
              <a:rPr sz="1100" spc="-5" dirty="0">
                <a:latin typeface="Calibri"/>
                <a:cs typeface="Calibri"/>
              </a:rPr>
              <a:t>come nasceil </a:t>
            </a:r>
            <a:r>
              <a:rPr sz="1100" dirty="0">
                <a:latin typeface="Calibri"/>
                <a:cs typeface="Calibri"/>
              </a:rPr>
              <a:t>racconto, </a:t>
            </a:r>
            <a:r>
              <a:rPr sz="1100" spc="-5" dirty="0">
                <a:latin typeface="Calibri"/>
                <a:cs typeface="Calibri"/>
              </a:rPr>
              <a:t>come si forma </a:t>
            </a:r>
            <a:r>
              <a:rPr sz="1100" dirty="0">
                <a:latin typeface="Calibri"/>
                <a:cs typeface="Calibri"/>
              </a:rPr>
              <a:t>e con </a:t>
            </a:r>
            <a:r>
              <a:rPr sz="1100" spc="-5" dirty="0">
                <a:latin typeface="Calibri"/>
                <a:cs typeface="Calibri"/>
              </a:rPr>
              <a:t>quali linguaggi </a:t>
            </a:r>
            <a:r>
              <a:rPr sz="1100" dirty="0">
                <a:latin typeface="Calibri"/>
                <a:cs typeface="Calibri"/>
              </a:rPr>
              <a:t>e  </a:t>
            </a:r>
            <a:r>
              <a:rPr sz="1100" spc="-5" dirty="0">
                <a:latin typeface="Calibri"/>
                <a:cs typeface="Calibri"/>
              </a:rPr>
              <a:t>strumenti si </a:t>
            </a:r>
            <a:r>
              <a:rPr sz="1100" spc="-10" dirty="0">
                <a:latin typeface="Calibri"/>
                <a:cs typeface="Calibri"/>
              </a:rPr>
              <a:t>può </a:t>
            </a:r>
            <a:r>
              <a:rPr sz="1100" spc="-5" dirty="0">
                <a:latin typeface="Calibri"/>
                <a:cs typeface="Calibri"/>
              </a:rPr>
              <a:t>declinare, condividerlo </a:t>
            </a:r>
            <a:r>
              <a:rPr sz="1100" dirty="0">
                <a:latin typeface="Calibri"/>
                <a:cs typeface="Calibri"/>
              </a:rPr>
              <a:t>per </a:t>
            </a:r>
            <a:r>
              <a:rPr sz="1100" spc="-5" dirty="0">
                <a:latin typeface="Calibri"/>
                <a:cs typeface="Calibri"/>
              </a:rPr>
              <a:t>generare poi altre infinitenarrazioni, ecco </a:t>
            </a:r>
            <a:r>
              <a:rPr sz="1100" dirty="0">
                <a:latin typeface="Calibri"/>
                <a:cs typeface="Calibri"/>
              </a:rPr>
              <a:t>la </a:t>
            </a:r>
            <a:r>
              <a:rPr sz="1100" spc="-5" dirty="0">
                <a:latin typeface="Calibri"/>
                <a:cs typeface="Calibri"/>
              </a:rPr>
              <a:t>sfida </a:t>
            </a:r>
            <a:r>
              <a:rPr sz="1100" spc="-10" dirty="0">
                <a:latin typeface="Calibri"/>
                <a:cs typeface="Calibri"/>
              </a:rPr>
              <a:t>di  </a:t>
            </a:r>
            <a:r>
              <a:rPr sz="1100" dirty="0">
                <a:latin typeface="Calibri"/>
                <a:cs typeface="Calibri"/>
              </a:rPr>
              <a:t>quest’anno. Un </a:t>
            </a:r>
            <a:r>
              <a:rPr sz="1100" spc="-5" dirty="0">
                <a:latin typeface="Calibri"/>
                <a:cs typeface="Calibri"/>
              </a:rPr>
              <a:t>tema estremamente attuale se si </a:t>
            </a:r>
            <a:r>
              <a:rPr sz="1100" dirty="0">
                <a:latin typeface="Calibri"/>
                <a:cs typeface="Calibri"/>
              </a:rPr>
              <a:t>considera che, anche </a:t>
            </a:r>
            <a:r>
              <a:rPr sz="1100" spc="-5" dirty="0">
                <a:latin typeface="Calibri"/>
                <a:cs typeface="Calibri"/>
              </a:rPr>
              <a:t>grazie </a:t>
            </a:r>
            <a:r>
              <a:rPr sz="1100" dirty="0">
                <a:latin typeface="Calibri"/>
                <a:cs typeface="Calibri"/>
              </a:rPr>
              <a:t>alle </a:t>
            </a:r>
            <a:r>
              <a:rPr sz="1100" spc="-5" dirty="0">
                <a:latin typeface="Calibri"/>
                <a:cs typeface="Calibri"/>
              </a:rPr>
              <a:t>nuove tecnologie,  </a:t>
            </a:r>
            <a:r>
              <a:rPr sz="1100" dirty="0">
                <a:latin typeface="Calibri"/>
                <a:cs typeface="Calibri"/>
              </a:rPr>
              <a:t>raccontare e </a:t>
            </a:r>
            <a:r>
              <a:rPr sz="1100" spc="-5" dirty="0">
                <a:latin typeface="Calibri"/>
                <a:cs typeface="Calibri"/>
              </a:rPr>
              <a:t>raccontarsi </a:t>
            </a:r>
            <a:r>
              <a:rPr sz="1100" dirty="0">
                <a:latin typeface="Calibri"/>
                <a:cs typeface="Calibri"/>
              </a:rPr>
              <a:t>è oggi </a:t>
            </a:r>
            <a:r>
              <a:rPr sz="1100" spc="-5" dirty="0">
                <a:latin typeface="Calibri"/>
                <a:cs typeface="Calibri"/>
              </a:rPr>
              <a:t>un’attività </a:t>
            </a:r>
            <a:r>
              <a:rPr sz="1100" dirty="0">
                <a:latin typeface="Calibri"/>
                <a:cs typeface="Calibri"/>
              </a:rPr>
              <a:t>che ci </a:t>
            </a:r>
            <a:r>
              <a:rPr sz="1100" spc="-5" dirty="0">
                <a:latin typeface="Calibri"/>
                <a:cs typeface="Calibri"/>
              </a:rPr>
              <a:t>coinvolge sempre più. </a:t>
            </a:r>
            <a:r>
              <a:rPr sz="1100" dirty="0">
                <a:latin typeface="Calibri"/>
                <a:cs typeface="Calibri"/>
              </a:rPr>
              <a:t>La </a:t>
            </a:r>
            <a:r>
              <a:rPr sz="1100" spc="-5" dirty="0">
                <a:latin typeface="Calibri"/>
                <a:cs typeface="Calibri"/>
              </a:rPr>
              <a:t>proposta del Festival </a:t>
            </a:r>
            <a:r>
              <a:rPr sz="1100" dirty="0">
                <a:latin typeface="Calibri"/>
                <a:cs typeface="Calibri"/>
              </a:rPr>
              <a:t>è </a:t>
            </a:r>
            <a:r>
              <a:rPr sz="1100" spc="-5" dirty="0">
                <a:latin typeface="Calibri"/>
                <a:cs typeface="Calibri"/>
              </a:rPr>
              <a:t>quindi  </a:t>
            </a:r>
            <a:r>
              <a:rPr sz="1100" dirty="0">
                <a:latin typeface="Calibri"/>
                <a:cs typeface="Calibri"/>
              </a:rPr>
              <a:t>quella </a:t>
            </a:r>
            <a:r>
              <a:rPr sz="1100" spc="-5" dirty="0">
                <a:latin typeface="Calibri"/>
                <a:cs typeface="Calibri"/>
              </a:rPr>
              <a:t>di </a:t>
            </a:r>
            <a:r>
              <a:rPr sz="1100" dirty="0">
                <a:latin typeface="Calibri"/>
                <a:cs typeface="Calibri"/>
              </a:rPr>
              <a:t>creare dei </a:t>
            </a:r>
            <a:r>
              <a:rPr sz="1100" spc="-5" dirty="0">
                <a:latin typeface="Calibri"/>
                <a:cs typeface="Calibri"/>
              </a:rPr>
              <a:t>percorsi </a:t>
            </a:r>
            <a:r>
              <a:rPr sz="1100" dirty="0">
                <a:latin typeface="Calibri"/>
                <a:cs typeface="Calibri"/>
              </a:rPr>
              <a:t>per </a:t>
            </a:r>
            <a:r>
              <a:rPr sz="1100" spc="-5" dirty="0">
                <a:latin typeface="Calibri"/>
                <a:cs typeface="Calibri"/>
              </a:rPr>
              <a:t>stimolare un </a:t>
            </a:r>
            <a:r>
              <a:rPr sz="1100" dirty="0">
                <a:latin typeface="Calibri"/>
                <a:cs typeface="Calibri"/>
              </a:rPr>
              <a:t>approccio </a:t>
            </a:r>
            <a:r>
              <a:rPr sz="1100" spc="-5" dirty="0">
                <a:latin typeface="Calibri"/>
                <a:cs typeface="Calibri"/>
              </a:rPr>
              <a:t>consapevole, pur rispettando </a:t>
            </a:r>
            <a:r>
              <a:rPr sz="1100" dirty="0">
                <a:latin typeface="Calibri"/>
                <a:cs typeface="Calibri"/>
              </a:rPr>
              <a:t>la </a:t>
            </a:r>
            <a:r>
              <a:rPr sz="1100" spc="-5" dirty="0">
                <a:latin typeface="Calibri"/>
                <a:cs typeface="Calibri"/>
              </a:rPr>
              <a:t>massima </a:t>
            </a:r>
            <a:r>
              <a:rPr sz="1100" dirty="0">
                <a:latin typeface="Calibri"/>
                <a:cs typeface="Calibri"/>
              </a:rPr>
              <a:t>libertà  espressiva </a:t>
            </a:r>
            <a:r>
              <a:rPr sz="1100" spc="-5" dirty="0">
                <a:latin typeface="Calibri"/>
                <a:cs typeface="Calibri"/>
              </a:rPr>
              <a:t>dei bambini </a:t>
            </a:r>
            <a:r>
              <a:rPr sz="1100" dirty="0">
                <a:latin typeface="Calibri"/>
                <a:cs typeface="Calibri"/>
              </a:rPr>
              <a:t>e </a:t>
            </a:r>
            <a:r>
              <a:rPr sz="1100" spc="-5" dirty="0">
                <a:latin typeface="Calibri"/>
                <a:cs typeface="Calibri"/>
              </a:rPr>
              <a:t>dei ragazzi.</a:t>
            </a:r>
            <a:endParaRPr sz="1100">
              <a:latin typeface="Calibri"/>
              <a:cs typeface="Calibri"/>
            </a:endParaRPr>
          </a:p>
          <a:p>
            <a:pPr>
              <a:lnSpc>
                <a:spcPct val="100000"/>
              </a:lnSpc>
            </a:pPr>
            <a:endParaRPr sz="1100">
              <a:latin typeface="Times New Roman"/>
              <a:cs typeface="Times New Roman"/>
            </a:endParaRPr>
          </a:p>
          <a:p>
            <a:pPr marL="12700" algn="just">
              <a:lnSpc>
                <a:spcPct val="100000"/>
              </a:lnSpc>
              <a:spcBef>
                <a:spcPts val="720"/>
              </a:spcBef>
            </a:pPr>
            <a:r>
              <a:rPr sz="1100" dirty="0">
                <a:latin typeface="Calibri"/>
                <a:cs typeface="Calibri"/>
              </a:rPr>
              <a:t>Due </a:t>
            </a:r>
            <a:r>
              <a:rPr sz="1100" spc="-5" dirty="0">
                <a:latin typeface="Calibri"/>
                <a:cs typeface="Calibri"/>
              </a:rPr>
              <a:t>avvenimenti quest’anno affiancheranno </a:t>
            </a:r>
            <a:r>
              <a:rPr sz="1100" dirty="0">
                <a:latin typeface="Calibri"/>
                <a:cs typeface="Calibri"/>
              </a:rPr>
              <a:t>il</a:t>
            </a:r>
            <a:r>
              <a:rPr sz="1100" spc="30" dirty="0">
                <a:latin typeface="Calibri"/>
                <a:cs typeface="Calibri"/>
              </a:rPr>
              <a:t> </a:t>
            </a:r>
            <a:r>
              <a:rPr sz="1100" spc="-5" dirty="0">
                <a:latin typeface="Calibri"/>
                <a:cs typeface="Calibri"/>
              </a:rPr>
              <a:t>Festival.</a:t>
            </a:r>
            <a:endParaRPr sz="1100">
              <a:latin typeface="Calibri"/>
              <a:cs typeface="Calibri"/>
            </a:endParaRPr>
          </a:p>
          <a:p>
            <a:pPr>
              <a:lnSpc>
                <a:spcPct val="100000"/>
              </a:lnSpc>
              <a:spcBef>
                <a:spcPts val="5"/>
              </a:spcBef>
            </a:pPr>
            <a:endParaRPr sz="1300">
              <a:latin typeface="Times New Roman"/>
              <a:cs typeface="Times New Roman"/>
            </a:endParaRPr>
          </a:p>
          <a:p>
            <a:pPr marL="12700" marR="8255" algn="just">
              <a:lnSpc>
                <a:spcPct val="136400"/>
              </a:lnSpc>
            </a:pPr>
            <a:r>
              <a:rPr sz="1100" dirty="0">
                <a:latin typeface="Calibri"/>
                <a:cs typeface="Calibri"/>
              </a:rPr>
              <a:t>“WWW – KnoW the World with </a:t>
            </a:r>
            <a:r>
              <a:rPr sz="1100" spc="-5" dirty="0">
                <a:latin typeface="Calibri"/>
                <a:cs typeface="Calibri"/>
              </a:rPr>
              <a:t>Words” si </a:t>
            </a:r>
            <a:r>
              <a:rPr sz="1100" dirty="0">
                <a:latin typeface="Calibri"/>
                <a:cs typeface="Calibri"/>
              </a:rPr>
              <a:t>terrà </a:t>
            </a:r>
            <a:r>
              <a:rPr sz="1100" spc="-5" dirty="0">
                <a:latin typeface="Calibri"/>
                <a:cs typeface="Calibri"/>
              </a:rPr>
              <a:t>nelgiorno di </a:t>
            </a:r>
            <a:r>
              <a:rPr sz="1100" dirty="0">
                <a:latin typeface="Calibri"/>
                <a:cs typeface="Calibri"/>
              </a:rPr>
              <a:t>apertura del </a:t>
            </a:r>
            <a:r>
              <a:rPr sz="1100" spc="-5" dirty="0">
                <a:latin typeface="Calibri"/>
                <a:cs typeface="Calibri"/>
              </a:rPr>
              <a:t>Festival,lunedì </a:t>
            </a:r>
            <a:r>
              <a:rPr sz="1100" dirty="0">
                <a:latin typeface="Calibri"/>
                <a:cs typeface="Calibri"/>
              </a:rPr>
              <a:t>16 </a:t>
            </a:r>
            <a:r>
              <a:rPr sz="1100" spc="-5" dirty="0">
                <a:latin typeface="Calibri"/>
                <a:cs typeface="Calibri"/>
              </a:rPr>
              <a:t>marzo </a:t>
            </a:r>
            <a:r>
              <a:rPr sz="1100" dirty="0">
                <a:latin typeface="Calibri"/>
                <a:cs typeface="Calibri"/>
              </a:rPr>
              <a:t>a Napoli.  Presso il </a:t>
            </a:r>
            <a:r>
              <a:rPr sz="1100" spc="-5" dirty="0">
                <a:latin typeface="Calibri"/>
                <a:cs typeface="Calibri"/>
              </a:rPr>
              <a:t>Museo d’Arte contemporanea Donnaregina </a:t>
            </a:r>
            <a:r>
              <a:rPr sz="1100" dirty="0">
                <a:latin typeface="Calibri"/>
                <a:cs typeface="Calibri"/>
              </a:rPr>
              <a:t>(MADRE), </a:t>
            </a:r>
            <a:r>
              <a:rPr sz="1100" spc="-5" dirty="0">
                <a:latin typeface="Calibri"/>
                <a:cs typeface="Calibri"/>
              </a:rPr>
              <a:t>un evento </a:t>
            </a:r>
            <a:r>
              <a:rPr sz="1100" dirty="0">
                <a:latin typeface="Calibri"/>
                <a:cs typeface="Calibri"/>
              </a:rPr>
              <a:t>per </a:t>
            </a:r>
            <a:r>
              <a:rPr sz="1100" spc="-5" dirty="0">
                <a:latin typeface="Calibri"/>
                <a:cs typeface="Calibri"/>
              </a:rPr>
              <a:t>ragazzia curadel  Dipartimento Educazione Castello di </a:t>
            </a:r>
            <a:r>
              <a:rPr sz="1100" dirty="0">
                <a:latin typeface="Calibri"/>
                <a:cs typeface="Calibri"/>
              </a:rPr>
              <a:t>Rivoli </a:t>
            </a:r>
            <a:r>
              <a:rPr sz="1100" spc="-5" dirty="0">
                <a:latin typeface="Calibri"/>
                <a:cs typeface="Calibri"/>
              </a:rPr>
              <a:t>Museo </a:t>
            </a:r>
            <a:r>
              <a:rPr sz="1100" dirty="0">
                <a:latin typeface="Calibri"/>
                <a:cs typeface="Calibri"/>
              </a:rPr>
              <a:t>d’Arte </a:t>
            </a:r>
            <a:r>
              <a:rPr sz="1100" spc="-5" dirty="0">
                <a:latin typeface="Calibri"/>
                <a:cs typeface="Calibri"/>
              </a:rPr>
              <a:t>Contemporaneain collaborazione con MADRE, </a:t>
            </a:r>
            <a:r>
              <a:rPr sz="1100" dirty="0">
                <a:latin typeface="Calibri"/>
                <a:cs typeface="Calibri"/>
              </a:rPr>
              <a:t>e  </a:t>
            </a:r>
            <a:r>
              <a:rPr sz="1100" spc="-5" dirty="0">
                <a:latin typeface="Calibri"/>
                <a:cs typeface="Calibri"/>
              </a:rPr>
              <a:t>Cittadellarte Fondazione Pistoletto. </a:t>
            </a:r>
            <a:r>
              <a:rPr sz="1100" dirty="0">
                <a:latin typeface="Calibri"/>
                <a:cs typeface="Calibri"/>
              </a:rPr>
              <a:t>Un </a:t>
            </a:r>
            <a:r>
              <a:rPr sz="1100" spc="-5" dirty="0">
                <a:latin typeface="Calibri"/>
                <a:cs typeface="Calibri"/>
              </a:rPr>
              <a:t>esempio della forza </a:t>
            </a:r>
            <a:r>
              <a:rPr sz="1100" dirty="0">
                <a:latin typeface="Calibri"/>
                <a:cs typeface="Calibri"/>
              </a:rPr>
              <a:t>del </a:t>
            </a:r>
            <a:r>
              <a:rPr sz="1100" spc="-5" dirty="0">
                <a:latin typeface="Calibri"/>
                <a:cs typeface="Calibri"/>
              </a:rPr>
              <a:t>networktra musei, istituzioni </a:t>
            </a:r>
            <a:r>
              <a:rPr sz="1100" dirty="0">
                <a:latin typeface="Calibri"/>
                <a:cs typeface="Calibri"/>
              </a:rPr>
              <a:t>culturali</a:t>
            </a:r>
            <a:r>
              <a:rPr sz="1100" spc="-80" dirty="0">
                <a:latin typeface="Calibri"/>
                <a:cs typeface="Calibri"/>
              </a:rPr>
              <a:t> </a:t>
            </a:r>
            <a:r>
              <a:rPr sz="1100" dirty="0">
                <a:latin typeface="Calibri"/>
                <a:cs typeface="Calibri"/>
              </a:rPr>
              <a:t>e</a:t>
            </a:r>
            <a:endParaRPr sz="1100">
              <a:latin typeface="Calibri"/>
              <a:cs typeface="Calibri"/>
            </a:endParaRP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741235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Ditutto.it</a:t>
            </a:r>
            <a:endParaRPr sz="1600">
              <a:latin typeface="Arial"/>
              <a:cs typeface="Arial"/>
            </a:endParaRPr>
          </a:p>
          <a:p>
            <a:pPr marL="12700" algn="just">
              <a:lnSpc>
                <a:spcPts val="1880"/>
              </a:lnSpc>
            </a:pPr>
            <a:r>
              <a:rPr sz="1600" b="1" spc="-5" dirty="0">
                <a:latin typeface="Arial"/>
                <a:cs typeface="Arial"/>
              </a:rPr>
              <a:t>13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6350" algn="just">
              <a:lnSpc>
                <a:spcPct val="136400"/>
              </a:lnSpc>
              <a:spcBef>
                <a:spcPts val="915"/>
              </a:spcBef>
            </a:pPr>
            <a:r>
              <a:rPr sz="1100" dirty="0">
                <a:latin typeface="Calibri"/>
                <a:cs typeface="Calibri"/>
              </a:rPr>
              <a:t>banche </a:t>
            </a:r>
            <a:r>
              <a:rPr sz="1100" spc="-5" dirty="0">
                <a:latin typeface="Calibri"/>
                <a:cs typeface="Calibri"/>
              </a:rPr>
              <a:t>accomunati da progetti </a:t>
            </a:r>
            <a:r>
              <a:rPr sz="1100" dirty="0">
                <a:latin typeface="Calibri"/>
                <a:cs typeface="Calibri"/>
              </a:rPr>
              <a:t>e </a:t>
            </a:r>
            <a:r>
              <a:rPr sz="1100" spc="-5" dirty="0">
                <a:latin typeface="Calibri"/>
                <a:cs typeface="Calibri"/>
              </a:rPr>
              <a:t>visioni condivisi nel </a:t>
            </a:r>
            <a:r>
              <a:rPr sz="1100" dirty="0">
                <a:latin typeface="Calibri"/>
                <a:cs typeface="Calibri"/>
              </a:rPr>
              <a:t>tempo, capacità </a:t>
            </a:r>
            <a:r>
              <a:rPr sz="1100" spc="-5" dirty="0">
                <a:latin typeface="Calibri"/>
                <a:cs typeface="Calibri"/>
              </a:rPr>
              <a:t>di sinergia </a:t>
            </a:r>
            <a:r>
              <a:rPr sz="1100" dirty="0">
                <a:latin typeface="Calibri"/>
                <a:cs typeface="Calibri"/>
              </a:rPr>
              <a:t>che il </a:t>
            </a:r>
            <a:r>
              <a:rPr sz="1100" spc="-5" dirty="0">
                <a:latin typeface="Calibri"/>
                <a:cs typeface="Calibri"/>
              </a:rPr>
              <a:t>Festival </a:t>
            </a:r>
            <a:r>
              <a:rPr sz="1100" dirty="0">
                <a:latin typeface="Calibri"/>
                <a:cs typeface="Calibri"/>
              </a:rPr>
              <a:t>della </a:t>
            </a:r>
            <a:r>
              <a:rPr sz="1100" spc="-5" dirty="0">
                <a:latin typeface="Calibri"/>
                <a:cs typeface="Calibri"/>
              </a:rPr>
              <a:t>Cultura  Creativa incentiva.</a:t>
            </a:r>
            <a:endParaRPr sz="1100">
              <a:latin typeface="Calibri"/>
              <a:cs typeface="Calibri"/>
            </a:endParaRPr>
          </a:p>
          <a:p>
            <a:pPr>
              <a:lnSpc>
                <a:spcPct val="100000"/>
              </a:lnSpc>
              <a:spcBef>
                <a:spcPts val="5"/>
              </a:spcBef>
            </a:pPr>
            <a:endParaRPr sz="1300">
              <a:latin typeface="Times New Roman"/>
              <a:cs typeface="Times New Roman"/>
            </a:endParaRPr>
          </a:p>
          <a:p>
            <a:pPr marL="12700" marR="5080" algn="just">
              <a:lnSpc>
                <a:spcPct val="136400"/>
              </a:lnSpc>
            </a:pPr>
            <a:r>
              <a:rPr sz="1100" spc="-5" dirty="0">
                <a:latin typeface="Calibri"/>
                <a:cs typeface="Calibri"/>
              </a:rPr>
              <a:t>Venerdì </a:t>
            </a:r>
            <a:r>
              <a:rPr sz="1100" dirty="0">
                <a:latin typeface="Calibri"/>
                <a:cs typeface="Calibri"/>
              </a:rPr>
              <a:t>20 marzo a </a:t>
            </a:r>
            <a:r>
              <a:rPr sz="1100" spc="-5" dirty="0">
                <a:latin typeface="Calibri"/>
                <a:cs typeface="Calibri"/>
              </a:rPr>
              <a:t>Roma presso </a:t>
            </a:r>
            <a:r>
              <a:rPr sz="1100" dirty="0">
                <a:latin typeface="Calibri"/>
                <a:cs typeface="Calibri"/>
              </a:rPr>
              <a:t>la </a:t>
            </a:r>
            <a:r>
              <a:rPr sz="1100" spc="-5" dirty="0">
                <a:latin typeface="Calibri"/>
                <a:cs typeface="Calibri"/>
              </a:rPr>
              <a:t>sede dell’Abi, </a:t>
            </a:r>
            <a:r>
              <a:rPr sz="1100" dirty="0">
                <a:latin typeface="Calibri"/>
                <a:cs typeface="Calibri"/>
              </a:rPr>
              <a:t>le antiche </a:t>
            </a:r>
            <a:r>
              <a:rPr sz="1100" spc="-5" dirty="0">
                <a:latin typeface="Calibri"/>
                <a:cs typeface="Calibri"/>
              </a:rPr>
              <a:t>Scuderie di </a:t>
            </a:r>
            <a:r>
              <a:rPr sz="1100" dirty="0">
                <a:latin typeface="Calibri"/>
                <a:cs typeface="Calibri"/>
              </a:rPr>
              <a:t>PalazzoAltieri </a:t>
            </a:r>
            <a:r>
              <a:rPr sz="1100" spc="-5" dirty="0">
                <a:latin typeface="Calibri"/>
                <a:cs typeface="Calibri"/>
              </a:rPr>
              <a:t>ospiteranno  l’incontroReinventare l’apprendimento </a:t>
            </a:r>
            <a:r>
              <a:rPr sz="1100" dirty="0">
                <a:latin typeface="Calibri"/>
                <a:cs typeface="Calibri"/>
              </a:rPr>
              <a:t>– </a:t>
            </a:r>
            <a:r>
              <a:rPr sz="1100" spc="-5" dirty="0">
                <a:latin typeface="Calibri"/>
                <a:cs typeface="Calibri"/>
              </a:rPr>
              <a:t>Cultura </a:t>
            </a:r>
            <a:r>
              <a:rPr sz="1100" dirty="0">
                <a:latin typeface="Calibri"/>
                <a:cs typeface="Calibri"/>
              </a:rPr>
              <a:t>e creatività tra </a:t>
            </a:r>
            <a:r>
              <a:rPr sz="1100" spc="-5" dirty="0">
                <a:latin typeface="Calibri"/>
                <a:cs typeface="Calibri"/>
              </a:rPr>
              <a:t>linguaggi, metodi </a:t>
            </a:r>
            <a:r>
              <a:rPr sz="1100" dirty="0">
                <a:latin typeface="Calibri"/>
                <a:cs typeface="Calibri"/>
              </a:rPr>
              <a:t>e </a:t>
            </a:r>
            <a:r>
              <a:rPr sz="1100" spc="-5" dirty="0">
                <a:latin typeface="Calibri"/>
                <a:cs typeface="Calibri"/>
              </a:rPr>
              <a:t>azioni.Parteciperanno,  </a:t>
            </a:r>
            <a:r>
              <a:rPr sz="1100" dirty="0">
                <a:latin typeface="Calibri"/>
                <a:cs typeface="Calibri"/>
              </a:rPr>
              <a:t>tra </a:t>
            </a:r>
            <a:r>
              <a:rPr sz="1100" spc="-5" dirty="0">
                <a:latin typeface="Calibri"/>
                <a:cs typeface="Calibri"/>
              </a:rPr>
              <a:t>gli altri:Aldo Tanchis,comunicatore </a:t>
            </a:r>
            <a:r>
              <a:rPr sz="1100" dirty="0">
                <a:latin typeface="Calibri"/>
                <a:cs typeface="Calibri"/>
              </a:rPr>
              <a:t>e autore del </a:t>
            </a:r>
            <a:r>
              <a:rPr sz="1100" spc="-5" dirty="0">
                <a:latin typeface="Calibri"/>
                <a:cs typeface="Calibri"/>
              </a:rPr>
              <a:t>libro Bruno Munari;Anna Pironti,Responsabile  Dipartimento Educazione Museo Castello di Rivoli;Alessandra Falconi, </a:t>
            </a:r>
            <a:r>
              <a:rPr sz="1100" dirty="0">
                <a:latin typeface="Calibri"/>
                <a:cs typeface="Calibri"/>
              </a:rPr>
              <a:t>referente del </a:t>
            </a:r>
            <a:r>
              <a:rPr sz="1100" spc="-5" dirty="0">
                <a:latin typeface="Calibri"/>
                <a:cs typeface="Calibri"/>
              </a:rPr>
              <a:t>Centro Alberto  Manzi;Carlo Infante, Presidente di </a:t>
            </a:r>
            <a:r>
              <a:rPr sz="1100" dirty="0">
                <a:latin typeface="Calibri"/>
                <a:cs typeface="Calibri"/>
              </a:rPr>
              <a:t>Urban </a:t>
            </a:r>
            <a:r>
              <a:rPr sz="1100" spc="-5" dirty="0">
                <a:latin typeface="Calibri"/>
                <a:cs typeface="Calibri"/>
              </a:rPr>
              <a:t>Experience;Fiorella Operto, Presidente </a:t>
            </a:r>
            <a:r>
              <a:rPr sz="1100" dirty="0">
                <a:latin typeface="Calibri"/>
                <a:cs typeface="Calibri"/>
              </a:rPr>
              <a:t>della </a:t>
            </a:r>
            <a:r>
              <a:rPr sz="1100" spc="-5" dirty="0">
                <a:latin typeface="Calibri"/>
                <a:cs typeface="Calibri"/>
              </a:rPr>
              <a:t>Scuola di  Robotica;Hubert Jaoui,esperto di creatività applicata;Ruggero </a:t>
            </a:r>
            <a:r>
              <a:rPr sz="1100" dirty="0">
                <a:latin typeface="Calibri"/>
                <a:cs typeface="Calibri"/>
              </a:rPr>
              <a:t>Poi, </a:t>
            </a:r>
            <a:r>
              <a:rPr sz="1100" spc="-5" dirty="0">
                <a:latin typeface="Calibri"/>
                <a:cs typeface="Calibri"/>
              </a:rPr>
              <a:t>Vice Presidente esecutivo della  Fondazione Montessori Italia.</a:t>
            </a:r>
            <a:endParaRPr sz="1100">
              <a:latin typeface="Calibri"/>
              <a:cs typeface="Calibri"/>
            </a:endParaRPr>
          </a:p>
          <a:p>
            <a:pPr>
              <a:lnSpc>
                <a:spcPct val="100000"/>
              </a:lnSpc>
              <a:spcBef>
                <a:spcPts val="5"/>
              </a:spcBef>
            </a:pPr>
            <a:endParaRPr sz="1300">
              <a:latin typeface="Times New Roman"/>
              <a:cs typeface="Times New Roman"/>
            </a:endParaRPr>
          </a:p>
          <a:p>
            <a:pPr marL="12700" marR="5715" algn="just">
              <a:lnSpc>
                <a:spcPct val="136400"/>
              </a:lnSpc>
            </a:pPr>
            <a:r>
              <a:rPr sz="1100" spc="-5" dirty="0">
                <a:latin typeface="Calibri"/>
                <a:cs typeface="Calibri"/>
              </a:rPr>
              <a:t>L’immagine identificativa </a:t>
            </a:r>
            <a:r>
              <a:rPr sz="1100" dirty="0">
                <a:latin typeface="Calibri"/>
                <a:cs typeface="Calibri"/>
              </a:rPr>
              <a:t>della </a:t>
            </a:r>
            <a:r>
              <a:rPr sz="1100" spc="-5" dirty="0">
                <a:latin typeface="Calibri"/>
                <a:cs typeface="Calibri"/>
              </a:rPr>
              <a:t>seconda edizione </a:t>
            </a:r>
            <a:r>
              <a:rPr sz="1100" dirty="0">
                <a:latin typeface="Calibri"/>
                <a:cs typeface="Calibri"/>
              </a:rPr>
              <a:t>del </a:t>
            </a:r>
            <a:r>
              <a:rPr sz="1100" spc="-5" dirty="0">
                <a:latin typeface="Calibri"/>
                <a:cs typeface="Calibri"/>
              </a:rPr>
              <a:t>Festival porta </a:t>
            </a:r>
            <a:r>
              <a:rPr sz="1100" dirty="0">
                <a:latin typeface="Calibri"/>
                <a:cs typeface="Calibri"/>
              </a:rPr>
              <a:t>la </a:t>
            </a:r>
            <a:r>
              <a:rPr sz="1100" spc="-5" dirty="0">
                <a:latin typeface="Calibri"/>
                <a:cs typeface="Calibri"/>
              </a:rPr>
              <a:t>firma di Eva </a:t>
            </a:r>
            <a:r>
              <a:rPr sz="1100" dirty="0">
                <a:latin typeface="Calibri"/>
                <a:cs typeface="Calibri"/>
              </a:rPr>
              <a:t>Montanari, </a:t>
            </a:r>
            <a:r>
              <a:rPr sz="1100" spc="-5" dirty="0">
                <a:latin typeface="Calibri"/>
                <a:cs typeface="Calibri"/>
              </a:rPr>
              <a:t>illustratrice </a:t>
            </a:r>
            <a:r>
              <a:rPr sz="1100" dirty="0">
                <a:latin typeface="Calibri"/>
                <a:cs typeface="Calibri"/>
              </a:rPr>
              <a:t>e  artista </a:t>
            </a:r>
            <a:r>
              <a:rPr sz="1100" spc="-5" dirty="0">
                <a:latin typeface="Calibri"/>
                <a:cs typeface="Calibri"/>
              </a:rPr>
              <a:t>di fama</a:t>
            </a:r>
            <a:r>
              <a:rPr sz="1100" dirty="0">
                <a:latin typeface="Calibri"/>
                <a:cs typeface="Calibri"/>
              </a:rPr>
              <a:t> </a:t>
            </a:r>
            <a:r>
              <a:rPr sz="1100" spc="-5" dirty="0">
                <a:latin typeface="Calibri"/>
                <a:cs typeface="Calibri"/>
              </a:rPr>
              <a:t>internazionale.</a:t>
            </a:r>
            <a:endParaRPr sz="1100">
              <a:latin typeface="Calibri"/>
              <a:cs typeface="Calibri"/>
            </a:endParaRPr>
          </a:p>
          <a:p>
            <a:pPr>
              <a:lnSpc>
                <a:spcPct val="100000"/>
              </a:lnSpc>
              <a:spcBef>
                <a:spcPts val="5"/>
              </a:spcBef>
            </a:pPr>
            <a:endParaRPr sz="1300">
              <a:latin typeface="Times New Roman"/>
              <a:cs typeface="Times New Roman"/>
            </a:endParaRPr>
          </a:p>
          <a:p>
            <a:pPr marL="12700" marR="5715" algn="just">
              <a:lnSpc>
                <a:spcPct val="136400"/>
              </a:lnSpc>
            </a:pPr>
            <a:r>
              <a:rPr sz="1100" dirty="0">
                <a:latin typeface="Calibri"/>
                <a:cs typeface="Calibri"/>
              </a:rPr>
              <a:t>La manifestazione – che </a:t>
            </a:r>
            <a:r>
              <a:rPr sz="1100" spc="-5" dirty="0">
                <a:latin typeface="Calibri"/>
                <a:cs typeface="Calibri"/>
              </a:rPr>
              <a:t>ha </a:t>
            </a:r>
            <a:r>
              <a:rPr sz="1100" dirty="0">
                <a:latin typeface="Calibri"/>
                <a:cs typeface="Calibri"/>
              </a:rPr>
              <a:t>il Patrocinio </a:t>
            </a:r>
            <a:r>
              <a:rPr sz="1100" spc="-5" dirty="0">
                <a:latin typeface="Calibri"/>
                <a:cs typeface="Calibri"/>
              </a:rPr>
              <a:t>dell’UNESCO </a:t>
            </a:r>
            <a:r>
              <a:rPr sz="1100" dirty="0">
                <a:latin typeface="Calibri"/>
                <a:cs typeface="Calibri"/>
              </a:rPr>
              <a:t>e del Ministero dei Beni e delle Attività </a:t>
            </a:r>
            <a:r>
              <a:rPr sz="1100" spc="-5" dirty="0">
                <a:latin typeface="Calibri"/>
                <a:cs typeface="Calibri"/>
              </a:rPr>
              <a:t>Culturali </a:t>
            </a:r>
            <a:r>
              <a:rPr sz="1100" dirty="0">
                <a:latin typeface="Calibri"/>
                <a:cs typeface="Calibri"/>
              </a:rPr>
              <a:t>e del  </a:t>
            </a:r>
            <a:r>
              <a:rPr sz="1100" spc="-5" dirty="0">
                <a:latin typeface="Calibri"/>
                <a:cs typeface="Calibri"/>
              </a:rPr>
              <a:t>Turismo–ha ottenuto nella </a:t>
            </a:r>
            <a:r>
              <a:rPr sz="1100" dirty="0">
                <a:latin typeface="Calibri"/>
                <a:cs typeface="Calibri"/>
              </a:rPr>
              <a:t>prima </a:t>
            </a:r>
            <a:r>
              <a:rPr sz="1100" spc="-5" dirty="0">
                <a:latin typeface="Calibri"/>
                <a:cs typeface="Calibri"/>
              </a:rPr>
              <a:t>edizione </a:t>
            </a:r>
            <a:r>
              <a:rPr sz="1100" dirty="0">
                <a:latin typeface="Calibri"/>
                <a:cs typeface="Calibri"/>
              </a:rPr>
              <a:t>la Medaglia </a:t>
            </a:r>
            <a:r>
              <a:rPr sz="1100" spc="-5" dirty="0">
                <a:latin typeface="Calibri"/>
                <a:cs typeface="Calibri"/>
              </a:rPr>
              <a:t>del Presidente </a:t>
            </a:r>
            <a:r>
              <a:rPr sz="1100" dirty="0">
                <a:latin typeface="Calibri"/>
                <a:cs typeface="Calibri"/>
              </a:rPr>
              <a:t>della</a:t>
            </a:r>
            <a:r>
              <a:rPr sz="1100" spc="-5" dirty="0">
                <a:latin typeface="Calibri"/>
                <a:cs typeface="Calibri"/>
              </a:rPr>
              <a:t> Repubblica.</a:t>
            </a:r>
            <a:endParaRPr sz="1100">
              <a:latin typeface="Calibri"/>
              <a:cs typeface="Calibri"/>
            </a:endParaRPr>
          </a:p>
          <a:p>
            <a:pPr>
              <a:lnSpc>
                <a:spcPct val="100000"/>
              </a:lnSpc>
              <a:spcBef>
                <a:spcPts val="5"/>
              </a:spcBef>
            </a:pPr>
            <a:endParaRPr sz="1300">
              <a:latin typeface="Times New Roman"/>
              <a:cs typeface="Times New Roman"/>
            </a:endParaRPr>
          </a:p>
          <a:p>
            <a:pPr marL="12700" marR="6985" algn="just">
              <a:lnSpc>
                <a:spcPct val="136400"/>
              </a:lnSpc>
            </a:pPr>
            <a:r>
              <a:rPr sz="1100" dirty="0">
                <a:latin typeface="Calibri"/>
                <a:cs typeface="Calibri"/>
              </a:rPr>
              <a:t>Il </a:t>
            </a:r>
            <a:r>
              <a:rPr sz="1100" spc="-5" dirty="0">
                <a:latin typeface="Calibri"/>
                <a:cs typeface="Calibri"/>
              </a:rPr>
              <a:t>Festivalsi inserisce </a:t>
            </a:r>
            <a:r>
              <a:rPr sz="1100" dirty="0">
                <a:latin typeface="Calibri"/>
                <a:cs typeface="Calibri"/>
              </a:rPr>
              <a:t>nel </a:t>
            </a:r>
            <a:r>
              <a:rPr sz="1100" spc="-5" dirty="0">
                <a:latin typeface="Calibri"/>
                <a:cs typeface="Calibri"/>
              </a:rPr>
              <a:t>più ampio </a:t>
            </a:r>
            <a:r>
              <a:rPr sz="1100" dirty="0">
                <a:latin typeface="Calibri"/>
                <a:cs typeface="Calibri"/>
              </a:rPr>
              <a:t>e </a:t>
            </a:r>
            <a:r>
              <a:rPr sz="1100" spc="-5" dirty="0">
                <a:latin typeface="Calibri"/>
                <a:cs typeface="Calibri"/>
              </a:rPr>
              <a:t>articolato piano </a:t>
            </a:r>
            <a:r>
              <a:rPr sz="1100" dirty="0">
                <a:latin typeface="Calibri"/>
                <a:cs typeface="Calibri"/>
              </a:rPr>
              <a:t>d’azione a </a:t>
            </a:r>
            <a:r>
              <a:rPr sz="1100" spc="-5" dirty="0">
                <a:latin typeface="Calibri"/>
                <a:cs typeface="Calibri"/>
              </a:rPr>
              <a:t>sostegno dell’arte </a:t>
            </a:r>
            <a:r>
              <a:rPr sz="1100" dirty="0">
                <a:latin typeface="Calibri"/>
                <a:cs typeface="Calibri"/>
              </a:rPr>
              <a:t>e della cultura </a:t>
            </a:r>
            <a:r>
              <a:rPr sz="1100" spc="-5" dirty="0">
                <a:latin typeface="Calibri"/>
                <a:cs typeface="Calibri"/>
              </a:rPr>
              <a:t>messo </a:t>
            </a:r>
            <a:r>
              <a:rPr sz="1100" dirty="0">
                <a:latin typeface="Calibri"/>
                <a:cs typeface="Calibri"/>
              </a:rPr>
              <a:t>a  </a:t>
            </a:r>
            <a:r>
              <a:rPr sz="1100" spc="-5" dirty="0">
                <a:latin typeface="Calibri"/>
                <a:cs typeface="Calibri"/>
              </a:rPr>
              <a:t>punto </a:t>
            </a:r>
            <a:r>
              <a:rPr sz="1100" dirty="0">
                <a:latin typeface="Calibri"/>
                <a:cs typeface="Calibri"/>
              </a:rPr>
              <a:t>dall’Abicon le </a:t>
            </a:r>
            <a:r>
              <a:rPr sz="1100" spc="-5" dirty="0">
                <a:latin typeface="Calibri"/>
                <a:cs typeface="Calibri"/>
              </a:rPr>
              <a:t>banche </a:t>
            </a:r>
            <a:r>
              <a:rPr sz="1100" dirty="0">
                <a:latin typeface="Calibri"/>
                <a:cs typeface="Calibri"/>
              </a:rPr>
              <a:t>per </a:t>
            </a:r>
            <a:r>
              <a:rPr sz="1100" spc="-5" dirty="0">
                <a:latin typeface="Calibri"/>
                <a:cs typeface="Calibri"/>
              </a:rPr>
              <a:t>dare </a:t>
            </a:r>
            <a:r>
              <a:rPr sz="1100" dirty="0">
                <a:latin typeface="Calibri"/>
                <a:cs typeface="Calibri"/>
              </a:rPr>
              <a:t>il </a:t>
            </a:r>
            <a:r>
              <a:rPr sz="1100" spc="-5" dirty="0">
                <a:latin typeface="Calibri"/>
                <a:cs typeface="Calibri"/>
              </a:rPr>
              <a:t>proprio contributo di settore </a:t>
            </a:r>
            <a:r>
              <a:rPr sz="1100" dirty="0">
                <a:latin typeface="Calibri"/>
                <a:cs typeface="Calibri"/>
              </a:rPr>
              <a:t>alla tutela e alla </a:t>
            </a:r>
            <a:r>
              <a:rPr sz="1100" spc="-5" dirty="0">
                <a:latin typeface="Calibri"/>
                <a:cs typeface="Calibri"/>
              </a:rPr>
              <a:t>condivisione  dell’immenso patrimonio storico-artistico</a:t>
            </a:r>
            <a:r>
              <a:rPr sz="1100" dirty="0">
                <a:latin typeface="Calibri"/>
                <a:cs typeface="Calibri"/>
              </a:rPr>
              <a:t> </a:t>
            </a:r>
            <a:r>
              <a:rPr sz="1100" spc="-5" dirty="0">
                <a:latin typeface="Calibri"/>
                <a:cs typeface="Calibri"/>
              </a:rPr>
              <a:t>nazionale.</a:t>
            </a:r>
            <a:endParaRPr sz="1100">
              <a:latin typeface="Calibri"/>
              <a:cs typeface="Calibri"/>
            </a:endParaRPr>
          </a:p>
          <a:p>
            <a:pPr>
              <a:lnSpc>
                <a:spcPct val="100000"/>
              </a:lnSpc>
              <a:spcBef>
                <a:spcPts val="5"/>
              </a:spcBef>
            </a:pPr>
            <a:endParaRPr sz="1300">
              <a:latin typeface="Times New Roman"/>
              <a:cs typeface="Times New Roman"/>
            </a:endParaRPr>
          </a:p>
          <a:p>
            <a:pPr marL="12700" marR="5080" algn="just">
              <a:lnSpc>
                <a:spcPct val="136400"/>
              </a:lnSpc>
            </a:pPr>
            <a:r>
              <a:rPr sz="1100" dirty="0">
                <a:latin typeface="Calibri"/>
                <a:cs typeface="Calibri"/>
              </a:rPr>
              <a:t>Le </a:t>
            </a:r>
            <a:r>
              <a:rPr sz="1100" spc="-5" dirty="0">
                <a:latin typeface="Calibri"/>
                <a:cs typeface="Calibri"/>
              </a:rPr>
              <a:t>informazioni </a:t>
            </a:r>
            <a:r>
              <a:rPr sz="1100" dirty="0">
                <a:latin typeface="Calibri"/>
                <a:cs typeface="Calibri"/>
              </a:rPr>
              <a:t>e i </a:t>
            </a:r>
            <a:r>
              <a:rPr sz="1100" spc="-5" dirty="0">
                <a:latin typeface="Calibri"/>
                <a:cs typeface="Calibri"/>
              </a:rPr>
              <a:t>dettagli su </a:t>
            </a:r>
            <a:r>
              <a:rPr sz="1100" dirty="0">
                <a:latin typeface="Calibri"/>
                <a:cs typeface="Calibri"/>
              </a:rPr>
              <a:t>eventi, </a:t>
            </a:r>
            <a:r>
              <a:rPr sz="1100" spc="-5" dirty="0">
                <a:latin typeface="Calibri"/>
                <a:cs typeface="Calibri"/>
              </a:rPr>
              <a:t>città </a:t>
            </a:r>
            <a:r>
              <a:rPr sz="1100" dirty="0">
                <a:latin typeface="Calibri"/>
                <a:cs typeface="Calibri"/>
              </a:rPr>
              <a:t>e </a:t>
            </a:r>
            <a:r>
              <a:rPr sz="1100" spc="-5" dirty="0">
                <a:latin typeface="Calibri"/>
                <a:cs typeface="Calibri"/>
              </a:rPr>
              <a:t>sedi </a:t>
            </a:r>
            <a:r>
              <a:rPr sz="1100" dirty="0">
                <a:latin typeface="Calibri"/>
                <a:cs typeface="Calibri"/>
              </a:rPr>
              <a:t>della manifestazione </a:t>
            </a:r>
            <a:r>
              <a:rPr sz="1100" spc="-5" dirty="0">
                <a:latin typeface="Calibri"/>
                <a:cs typeface="Calibri"/>
              </a:rPr>
              <a:t>saranno disponibili sul sito  </a:t>
            </a:r>
            <a:r>
              <a:rPr sz="1100" spc="-5" dirty="0">
                <a:latin typeface="Calibri"/>
                <a:cs typeface="Calibri"/>
                <a:hlinkClick r:id="rId3"/>
              </a:rPr>
              <a:t>www.festivalculturacreativa.it.</a:t>
            </a:r>
            <a:endParaRPr sz="1100">
              <a:latin typeface="Calibri"/>
              <a:cs typeface="Calibri"/>
            </a:endParaRPr>
          </a:p>
          <a:p>
            <a:pPr>
              <a:lnSpc>
                <a:spcPct val="100000"/>
              </a:lnSpc>
              <a:spcBef>
                <a:spcPts val="5"/>
              </a:spcBef>
            </a:pPr>
            <a:endParaRPr sz="1300">
              <a:latin typeface="Times New Roman"/>
              <a:cs typeface="Times New Roman"/>
            </a:endParaRPr>
          </a:p>
          <a:p>
            <a:pPr marL="12700" marR="6350" algn="just">
              <a:lnSpc>
                <a:spcPct val="136400"/>
              </a:lnSpc>
            </a:pPr>
            <a:r>
              <a:rPr sz="1100" dirty="0">
                <a:latin typeface="Calibri"/>
                <a:cs typeface="Calibri"/>
              </a:rPr>
              <a:t>La </a:t>
            </a:r>
            <a:r>
              <a:rPr sz="1100" spc="-5" dirty="0">
                <a:latin typeface="Calibri"/>
                <a:cs typeface="Calibri"/>
              </a:rPr>
              <a:t>cartella stampa </a:t>
            </a:r>
            <a:r>
              <a:rPr sz="1100" dirty="0">
                <a:latin typeface="Calibri"/>
                <a:cs typeface="Calibri"/>
              </a:rPr>
              <a:t>del </a:t>
            </a:r>
            <a:r>
              <a:rPr sz="1100" spc="-5" dirty="0">
                <a:latin typeface="Calibri"/>
                <a:cs typeface="Calibri"/>
              </a:rPr>
              <a:t>Festival </a:t>
            </a:r>
            <a:r>
              <a:rPr sz="1100" dirty="0">
                <a:latin typeface="Calibri"/>
                <a:cs typeface="Calibri"/>
              </a:rPr>
              <a:t>della </a:t>
            </a:r>
            <a:r>
              <a:rPr sz="1100" spc="-5" dirty="0">
                <a:latin typeface="Calibri"/>
                <a:cs typeface="Calibri"/>
              </a:rPr>
              <a:t>Cultura Creativa </a:t>
            </a:r>
            <a:r>
              <a:rPr sz="1100" dirty="0">
                <a:latin typeface="Calibri"/>
                <a:cs typeface="Calibri"/>
              </a:rPr>
              <a:t>è </a:t>
            </a:r>
            <a:r>
              <a:rPr sz="1100" spc="-5" dirty="0">
                <a:latin typeface="Calibri"/>
                <a:cs typeface="Calibri"/>
              </a:rPr>
              <a:t>disponibile </a:t>
            </a:r>
            <a:r>
              <a:rPr sz="1100" dirty="0">
                <a:latin typeface="Calibri"/>
                <a:cs typeface="Calibri"/>
              </a:rPr>
              <a:t>anche in </a:t>
            </a:r>
            <a:r>
              <a:rPr sz="1100" spc="-5" dirty="0">
                <a:latin typeface="Calibri"/>
                <a:cs typeface="Calibri"/>
              </a:rPr>
              <a:t>formato elettronico </a:t>
            </a:r>
            <a:r>
              <a:rPr sz="1100" spc="-10" dirty="0">
                <a:latin typeface="Calibri"/>
                <a:cs typeface="Calibri"/>
              </a:rPr>
              <a:t>al  </a:t>
            </a:r>
            <a:r>
              <a:rPr sz="1100" spc="-5" dirty="0">
                <a:latin typeface="Calibri"/>
                <a:cs typeface="Calibri"/>
              </a:rPr>
              <a:t>linkdropbox:</a:t>
            </a:r>
            <a:r>
              <a:rPr sz="1100" dirty="0">
                <a:latin typeface="Calibri"/>
                <a:cs typeface="Calibri"/>
              </a:rPr>
              <a:t> </a:t>
            </a:r>
            <a:r>
              <a:rPr sz="1100" spc="-5" dirty="0">
                <a:latin typeface="Calibri"/>
                <a:cs typeface="Calibri"/>
                <a:hlinkClick r:id="rId4"/>
              </a:rPr>
              <a:t>http://bit.ly/1EqRz5K</a:t>
            </a:r>
            <a:endParaRPr sz="1100">
              <a:latin typeface="Calibri"/>
              <a:cs typeface="Calibri"/>
            </a:endParaRP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05104">
              <a:lnSpc>
                <a:spcPts val="1839"/>
              </a:lnSpc>
            </a:pPr>
            <a:r>
              <a:rPr sz="1600" b="1" spc="-5" dirty="0">
                <a:latin typeface="Arial"/>
                <a:cs typeface="Arial"/>
              </a:rPr>
              <a:t>Donnai</a:t>
            </a:r>
            <a:r>
              <a:rPr sz="1600" b="1" spc="-10" dirty="0">
                <a:latin typeface="Arial"/>
                <a:cs typeface="Arial"/>
              </a:rPr>
              <a:t>n</a:t>
            </a:r>
            <a:r>
              <a:rPr sz="1600" b="1" spc="5" dirty="0">
                <a:latin typeface="Arial"/>
                <a:cs typeface="Arial"/>
              </a:rPr>
              <a:t>a</a:t>
            </a:r>
            <a:r>
              <a:rPr sz="1600" b="1" spc="-5" dirty="0">
                <a:latin typeface="Arial"/>
                <a:cs typeface="Arial"/>
              </a:rPr>
              <a:t>f</a:t>
            </a:r>
            <a:r>
              <a:rPr sz="1600" b="1" spc="-15" dirty="0">
                <a:latin typeface="Arial"/>
                <a:cs typeface="Arial"/>
              </a:rPr>
              <a:t>f</a:t>
            </a:r>
            <a:r>
              <a:rPr sz="1600" b="1" spc="-5" dirty="0">
                <a:latin typeface="Arial"/>
                <a:cs typeface="Arial"/>
              </a:rPr>
              <a:t>ar</a:t>
            </a:r>
            <a:r>
              <a:rPr sz="1600" b="1" dirty="0">
                <a:latin typeface="Arial"/>
                <a:cs typeface="Arial"/>
              </a:rPr>
              <a:t>i</a:t>
            </a:r>
            <a:r>
              <a:rPr sz="1600" b="1" spc="-5" dirty="0">
                <a:latin typeface="Arial"/>
                <a:cs typeface="Arial"/>
              </a:rPr>
              <a:t>.</a:t>
            </a:r>
            <a:r>
              <a:rPr sz="1600" b="1" spc="5" dirty="0">
                <a:latin typeface="Arial"/>
                <a:cs typeface="Arial"/>
              </a:rPr>
              <a:t>i</a:t>
            </a:r>
            <a:r>
              <a:rPr sz="1600" b="1" spc="-5" dirty="0">
                <a:latin typeface="Arial"/>
                <a:cs typeface="Arial"/>
              </a:rPr>
              <a:t>t  13 marzo</a:t>
            </a:r>
            <a:r>
              <a:rPr sz="1600" b="1" spc="-4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139606" y="2423573"/>
            <a:ext cx="3316449" cy="60664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900" y="4067174"/>
            <a:ext cx="2733675" cy="143827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688340" y="3450463"/>
            <a:ext cx="6183630" cy="278130"/>
          </a:xfrm>
          <a:prstGeom prst="rect">
            <a:avLst/>
          </a:prstGeom>
        </p:spPr>
        <p:txBody>
          <a:bodyPr vert="horz" wrap="square" lIns="0" tIns="13335" rIns="0" bIns="0" rtlCol="0">
            <a:spAutoFit/>
          </a:bodyPr>
          <a:lstStyle/>
          <a:p>
            <a:pPr marL="12700">
              <a:lnSpc>
                <a:spcPct val="100000"/>
              </a:lnSpc>
              <a:spcBef>
                <a:spcPts val="105"/>
              </a:spcBef>
              <a:tabLst>
                <a:tab pos="581025" algn="l"/>
                <a:tab pos="6170295" algn="l"/>
              </a:tabLst>
            </a:pPr>
            <a:r>
              <a:rPr sz="1650" b="1" u="sng" dirty="0">
                <a:solidFill>
                  <a:srgbClr val="333333"/>
                </a:solidFill>
                <a:uFill>
                  <a:solidFill>
                    <a:srgbClr val="EDEDED"/>
                  </a:solidFill>
                </a:uFill>
                <a:latin typeface="Arial"/>
                <a:cs typeface="Arial"/>
              </a:rPr>
              <a:t> 	</a:t>
            </a:r>
            <a:r>
              <a:rPr sz="1650" b="1" u="sng" spc="5" dirty="0">
                <a:solidFill>
                  <a:srgbClr val="333333"/>
                </a:solidFill>
                <a:uFill>
                  <a:solidFill>
                    <a:srgbClr val="EDEDED"/>
                  </a:solidFill>
                </a:uFill>
                <a:latin typeface="Arial"/>
                <a:cs typeface="Arial"/>
              </a:rPr>
              <a:t>TORNA </a:t>
            </a:r>
            <a:r>
              <a:rPr sz="1650" b="1" u="sng" spc="-5" dirty="0">
                <a:solidFill>
                  <a:srgbClr val="333333"/>
                </a:solidFill>
                <a:uFill>
                  <a:solidFill>
                    <a:srgbClr val="EDEDED"/>
                  </a:solidFill>
                </a:uFill>
                <a:latin typeface="Arial"/>
                <a:cs typeface="Arial"/>
              </a:rPr>
              <a:t>IL FESTIVAL </a:t>
            </a:r>
            <a:r>
              <a:rPr sz="1650" b="1" u="sng" spc="5" dirty="0">
                <a:solidFill>
                  <a:srgbClr val="333333"/>
                </a:solidFill>
                <a:uFill>
                  <a:solidFill>
                    <a:srgbClr val="EDEDED"/>
                  </a:solidFill>
                </a:uFill>
                <a:latin typeface="Arial"/>
                <a:cs typeface="Arial"/>
              </a:rPr>
              <a:t>DELLA </a:t>
            </a:r>
            <a:r>
              <a:rPr sz="1650" b="1" u="sng" dirty="0">
                <a:solidFill>
                  <a:srgbClr val="333333"/>
                </a:solidFill>
                <a:uFill>
                  <a:solidFill>
                    <a:srgbClr val="EDEDED"/>
                  </a:solidFill>
                </a:uFill>
                <a:latin typeface="Arial"/>
                <a:cs typeface="Arial"/>
              </a:rPr>
              <a:t>CULTURA</a:t>
            </a:r>
            <a:r>
              <a:rPr sz="1650" b="1" u="sng" spc="-145" dirty="0">
                <a:solidFill>
                  <a:srgbClr val="333333"/>
                </a:solidFill>
                <a:uFill>
                  <a:solidFill>
                    <a:srgbClr val="EDEDED"/>
                  </a:solidFill>
                </a:uFill>
                <a:latin typeface="Arial"/>
                <a:cs typeface="Arial"/>
              </a:rPr>
              <a:t> </a:t>
            </a:r>
            <a:r>
              <a:rPr sz="1650" b="1" u="sng" dirty="0">
                <a:solidFill>
                  <a:srgbClr val="333333"/>
                </a:solidFill>
                <a:uFill>
                  <a:solidFill>
                    <a:srgbClr val="EDEDED"/>
                  </a:solidFill>
                </a:uFill>
                <a:latin typeface="Arial"/>
                <a:cs typeface="Arial"/>
              </a:rPr>
              <a:t>CREATIVA	</a:t>
            </a:r>
            <a:endParaRPr sz="1650">
              <a:latin typeface="Arial"/>
              <a:cs typeface="Arial"/>
            </a:endParaRPr>
          </a:p>
        </p:txBody>
      </p:sp>
      <p:sp>
        <p:nvSpPr>
          <p:cNvPr id="7" name="object 7"/>
          <p:cNvSpPr txBox="1"/>
          <p:nvPr/>
        </p:nvSpPr>
        <p:spPr>
          <a:xfrm>
            <a:off x="706627" y="3874134"/>
            <a:ext cx="748665" cy="193675"/>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999999"/>
                </a:solidFill>
                <a:latin typeface="Calibri"/>
                <a:cs typeface="Calibri"/>
              </a:rPr>
              <a:t>13 Mar</a:t>
            </a:r>
            <a:r>
              <a:rPr sz="1100" spc="-90" dirty="0">
                <a:solidFill>
                  <a:srgbClr val="999999"/>
                </a:solidFill>
                <a:latin typeface="Calibri"/>
                <a:cs typeface="Calibri"/>
              </a:rPr>
              <a:t> </a:t>
            </a:r>
            <a:r>
              <a:rPr sz="1100" spc="-5" dirty="0">
                <a:solidFill>
                  <a:srgbClr val="999999"/>
                </a:solidFill>
                <a:latin typeface="Calibri"/>
                <a:cs typeface="Calibri"/>
              </a:rPr>
              <a:t>2015</a:t>
            </a:r>
            <a:endParaRPr sz="1100">
              <a:latin typeface="Calibri"/>
              <a:cs typeface="Calibri"/>
            </a:endParaRPr>
          </a:p>
        </p:txBody>
      </p:sp>
      <p:sp>
        <p:nvSpPr>
          <p:cNvPr id="8" name="object 8"/>
          <p:cNvSpPr txBox="1"/>
          <p:nvPr/>
        </p:nvSpPr>
        <p:spPr>
          <a:xfrm>
            <a:off x="706627" y="4040251"/>
            <a:ext cx="6149975" cy="5819775"/>
          </a:xfrm>
          <a:prstGeom prst="rect">
            <a:avLst/>
          </a:prstGeom>
        </p:spPr>
        <p:txBody>
          <a:bodyPr vert="horz" wrap="square" lIns="0" tIns="19685" rIns="0" bIns="0" rtlCol="0">
            <a:spAutoFit/>
          </a:bodyPr>
          <a:lstStyle/>
          <a:p>
            <a:pPr marL="2856865" marR="5715" algn="just">
              <a:lnSpc>
                <a:spcPct val="95800"/>
              </a:lnSpc>
              <a:spcBef>
                <a:spcPts val="155"/>
              </a:spcBef>
            </a:pPr>
            <a:r>
              <a:rPr sz="1050" b="1" dirty="0">
                <a:solidFill>
                  <a:srgbClr val="333333"/>
                </a:solidFill>
                <a:latin typeface="Arial"/>
                <a:cs typeface="Arial"/>
              </a:rPr>
              <a:t>Dal 16 al 22 </a:t>
            </a:r>
            <a:r>
              <a:rPr sz="1050" b="1" spc="-5" dirty="0">
                <a:solidFill>
                  <a:srgbClr val="333333"/>
                </a:solidFill>
                <a:latin typeface="Arial"/>
                <a:cs typeface="Arial"/>
              </a:rPr>
              <a:t>marzo </a:t>
            </a:r>
            <a:r>
              <a:rPr sz="1050" b="1" dirty="0">
                <a:solidFill>
                  <a:srgbClr val="333333"/>
                </a:solidFill>
                <a:latin typeface="Arial"/>
                <a:cs typeface="Arial"/>
              </a:rPr>
              <a:t>si terrà </a:t>
            </a:r>
            <a:r>
              <a:rPr sz="1050" b="1" spc="-5" dirty="0">
                <a:solidFill>
                  <a:srgbClr val="333333"/>
                </a:solidFill>
                <a:latin typeface="Arial"/>
                <a:cs typeface="Arial"/>
              </a:rPr>
              <a:t>la </a:t>
            </a:r>
            <a:r>
              <a:rPr sz="1050" b="1" dirty="0">
                <a:solidFill>
                  <a:srgbClr val="333333"/>
                </a:solidFill>
                <a:latin typeface="Arial"/>
                <a:cs typeface="Arial"/>
              </a:rPr>
              <a:t>seconda </a:t>
            </a:r>
            <a:r>
              <a:rPr sz="1050" b="1" spc="-5" dirty="0">
                <a:solidFill>
                  <a:srgbClr val="333333"/>
                </a:solidFill>
                <a:latin typeface="Arial"/>
                <a:cs typeface="Arial"/>
              </a:rPr>
              <a:t>edizione della  manifestazione </a:t>
            </a:r>
            <a:r>
              <a:rPr sz="1050" b="1" dirty="0">
                <a:solidFill>
                  <a:srgbClr val="333333"/>
                </a:solidFill>
                <a:latin typeface="Arial"/>
                <a:cs typeface="Arial"/>
              </a:rPr>
              <a:t>per </a:t>
            </a:r>
            <a:r>
              <a:rPr sz="1050" b="1" spc="-5" dirty="0">
                <a:solidFill>
                  <a:srgbClr val="333333"/>
                </a:solidFill>
                <a:latin typeface="Arial"/>
                <a:cs typeface="Arial"/>
              </a:rPr>
              <a:t>ragazzi </a:t>
            </a:r>
            <a:r>
              <a:rPr sz="1050" b="1" dirty="0">
                <a:solidFill>
                  <a:srgbClr val="333333"/>
                </a:solidFill>
                <a:latin typeface="Arial"/>
                <a:cs typeface="Arial"/>
              </a:rPr>
              <a:t>organizzata </a:t>
            </a:r>
            <a:r>
              <a:rPr sz="1050" b="1" spc="-5" dirty="0">
                <a:solidFill>
                  <a:srgbClr val="333333"/>
                </a:solidFill>
                <a:latin typeface="Arial"/>
                <a:cs typeface="Arial"/>
              </a:rPr>
              <a:t>dalle  </a:t>
            </a:r>
            <a:r>
              <a:rPr sz="1050" b="1" dirty="0">
                <a:solidFill>
                  <a:srgbClr val="333333"/>
                </a:solidFill>
                <a:latin typeface="Arial"/>
                <a:cs typeface="Arial"/>
              </a:rPr>
              <a:t>banche con </a:t>
            </a:r>
            <a:r>
              <a:rPr sz="1050" b="1" spc="-5" dirty="0">
                <a:solidFill>
                  <a:srgbClr val="333333"/>
                </a:solidFill>
                <a:latin typeface="Arial"/>
                <a:cs typeface="Arial"/>
              </a:rPr>
              <a:t>il coordinamento dell’ABI. </a:t>
            </a:r>
            <a:r>
              <a:rPr sz="1050" b="1" dirty="0">
                <a:solidFill>
                  <a:srgbClr val="333333"/>
                </a:solidFill>
                <a:latin typeface="Arial"/>
                <a:cs typeface="Arial"/>
              </a:rPr>
              <a:t>Su tutto </a:t>
            </a:r>
            <a:r>
              <a:rPr sz="1050" b="1" spc="-5" dirty="0">
                <a:solidFill>
                  <a:srgbClr val="333333"/>
                </a:solidFill>
                <a:latin typeface="Arial"/>
                <a:cs typeface="Arial"/>
              </a:rPr>
              <a:t>il  territorio nazionale </a:t>
            </a:r>
            <a:r>
              <a:rPr sz="1050" b="1" dirty="0">
                <a:solidFill>
                  <a:srgbClr val="333333"/>
                </a:solidFill>
                <a:latin typeface="Arial"/>
                <a:cs typeface="Arial"/>
              </a:rPr>
              <a:t>si </a:t>
            </a:r>
            <a:r>
              <a:rPr sz="1050" b="1" spc="-5" dirty="0">
                <a:solidFill>
                  <a:srgbClr val="333333"/>
                </a:solidFill>
                <a:latin typeface="Arial"/>
                <a:cs typeface="Arial"/>
              </a:rPr>
              <a:t>terranno </a:t>
            </a:r>
            <a:r>
              <a:rPr sz="1050" b="1" dirty="0">
                <a:solidFill>
                  <a:srgbClr val="333333"/>
                </a:solidFill>
                <a:latin typeface="Arial"/>
                <a:cs typeface="Arial"/>
              </a:rPr>
              <a:t>oltre 80 </a:t>
            </a:r>
            <a:r>
              <a:rPr sz="1050" b="1" spc="-5" dirty="0">
                <a:solidFill>
                  <a:srgbClr val="333333"/>
                </a:solidFill>
                <a:latin typeface="Arial"/>
                <a:cs typeface="Arial"/>
              </a:rPr>
              <a:t>iniziative </a:t>
            </a:r>
            <a:r>
              <a:rPr sz="1050" b="1" dirty="0">
                <a:solidFill>
                  <a:srgbClr val="333333"/>
                </a:solidFill>
                <a:latin typeface="Arial"/>
                <a:cs typeface="Arial"/>
              </a:rPr>
              <a:t>a  </a:t>
            </a:r>
            <a:r>
              <a:rPr sz="1050" b="1" spc="-5" dirty="0">
                <a:solidFill>
                  <a:srgbClr val="333333"/>
                </a:solidFill>
                <a:latin typeface="Arial"/>
                <a:cs typeface="Arial"/>
              </a:rPr>
              <a:t>tema “L’alfabeto nel </a:t>
            </a:r>
            <a:r>
              <a:rPr sz="1050" b="1" dirty="0">
                <a:solidFill>
                  <a:srgbClr val="333333"/>
                </a:solidFill>
                <a:latin typeface="Arial"/>
                <a:cs typeface="Arial"/>
              </a:rPr>
              <a:t>mondo. Leggiamo i </a:t>
            </a:r>
            <a:r>
              <a:rPr sz="1050" b="1" spc="-5" dirty="0">
                <a:solidFill>
                  <a:srgbClr val="333333"/>
                </a:solidFill>
                <a:latin typeface="Arial"/>
                <a:cs typeface="Arial"/>
              </a:rPr>
              <a:t>segni  intorno </a:t>
            </a:r>
            <a:r>
              <a:rPr sz="1050" b="1" dirty="0">
                <a:solidFill>
                  <a:srgbClr val="333333"/>
                </a:solidFill>
                <a:latin typeface="Arial"/>
                <a:cs typeface="Arial"/>
              </a:rPr>
              <a:t>a noi e</a:t>
            </a:r>
            <a:r>
              <a:rPr sz="1050" b="1" spc="-25" dirty="0">
                <a:solidFill>
                  <a:srgbClr val="333333"/>
                </a:solidFill>
                <a:latin typeface="Arial"/>
                <a:cs typeface="Arial"/>
              </a:rPr>
              <a:t> </a:t>
            </a:r>
            <a:r>
              <a:rPr sz="1050" b="1" spc="-5" dirty="0">
                <a:solidFill>
                  <a:srgbClr val="333333"/>
                </a:solidFill>
                <a:latin typeface="Arial"/>
                <a:cs typeface="Arial"/>
              </a:rPr>
              <a:t>raccontiamo”</a:t>
            </a:r>
            <a:endParaRPr sz="1050">
              <a:latin typeface="Arial"/>
              <a:cs typeface="Arial"/>
            </a:endParaRPr>
          </a:p>
          <a:p>
            <a:pPr marL="2856865" marR="5080" algn="just">
              <a:lnSpc>
                <a:spcPct val="149500"/>
              </a:lnSpc>
              <a:spcBef>
                <a:spcPts val="615"/>
              </a:spcBef>
            </a:pPr>
            <a:r>
              <a:rPr sz="1050" dirty="0">
                <a:solidFill>
                  <a:srgbClr val="2C2C2C"/>
                </a:solidFill>
                <a:latin typeface="Arial"/>
                <a:cs typeface="Arial"/>
              </a:rPr>
              <a:t>Le </a:t>
            </a:r>
            <a:r>
              <a:rPr sz="1050" spc="-5" dirty="0">
                <a:solidFill>
                  <a:srgbClr val="2C2C2C"/>
                </a:solidFill>
                <a:latin typeface="Arial"/>
                <a:cs typeface="Arial"/>
              </a:rPr>
              <a:t>iniziative sono dedicate all’arte, all’archeologia, alla  musica,</a:t>
            </a:r>
            <a:r>
              <a:rPr sz="1050" spc="145" dirty="0">
                <a:solidFill>
                  <a:srgbClr val="2C2C2C"/>
                </a:solidFill>
                <a:latin typeface="Arial"/>
                <a:cs typeface="Arial"/>
              </a:rPr>
              <a:t> </a:t>
            </a:r>
            <a:r>
              <a:rPr sz="1050" dirty="0">
                <a:solidFill>
                  <a:srgbClr val="2C2C2C"/>
                </a:solidFill>
                <a:latin typeface="Arial"/>
                <a:cs typeface="Arial"/>
              </a:rPr>
              <a:t>al</a:t>
            </a:r>
            <a:r>
              <a:rPr sz="1050" spc="155" dirty="0">
                <a:solidFill>
                  <a:srgbClr val="2C2C2C"/>
                </a:solidFill>
                <a:latin typeface="Arial"/>
                <a:cs typeface="Arial"/>
              </a:rPr>
              <a:t> </a:t>
            </a:r>
            <a:r>
              <a:rPr sz="1050" spc="-5" dirty="0">
                <a:solidFill>
                  <a:srgbClr val="2C2C2C"/>
                </a:solidFill>
                <a:latin typeface="Arial"/>
                <a:cs typeface="Arial"/>
              </a:rPr>
              <a:t>canto,</a:t>
            </a:r>
            <a:r>
              <a:rPr sz="1050" spc="150" dirty="0">
                <a:solidFill>
                  <a:srgbClr val="2C2C2C"/>
                </a:solidFill>
                <a:latin typeface="Arial"/>
                <a:cs typeface="Arial"/>
              </a:rPr>
              <a:t> </a:t>
            </a:r>
            <a:r>
              <a:rPr sz="1050" spc="-5" dirty="0">
                <a:solidFill>
                  <a:srgbClr val="2C2C2C"/>
                </a:solidFill>
                <a:latin typeface="Arial"/>
                <a:cs typeface="Arial"/>
              </a:rPr>
              <a:t>alla</a:t>
            </a:r>
            <a:r>
              <a:rPr sz="1050" spc="145" dirty="0">
                <a:solidFill>
                  <a:srgbClr val="2C2C2C"/>
                </a:solidFill>
                <a:latin typeface="Arial"/>
                <a:cs typeface="Arial"/>
              </a:rPr>
              <a:t> </a:t>
            </a:r>
            <a:r>
              <a:rPr sz="1050" dirty="0">
                <a:solidFill>
                  <a:srgbClr val="2C2C2C"/>
                </a:solidFill>
                <a:latin typeface="Arial"/>
                <a:cs typeface="Arial"/>
              </a:rPr>
              <a:t>lettura,</a:t>
            </a:r>
            <a:r>
              <a:rPr sz="1050" spc="155" dirty="0">
                <a:solidFill>
                  <a:srgbClr val="2C2C2C"/>
                </a:solidFill>
                <a:latin typeface="Arial"/>
                <a:cs typeface="Arial"/>
              </a:rPr>
              <a:t> </a:t>
            </a:r>
            <a:r>
              <a:rPr sz="1050" dirty="0">
                <a:solidFill>
                  <a:srgbClr val="2C2C2C"/>
                </a:solidFill>
                <a:latin typeface="Arial"/>
                <a:cs typeface="Arial"/>
              </a:rPr>
              <a:t>al</a:t>
            </a:r>
            <a:r>
              <a:rPr sz="1050" spc="160" dirty="0">
                <a:solidFill>
                  <a:srgbClr val="2C2C2C"/>
                </a:solidFill>
                <a:latin typeface="Arial"/>
                <a:cs typeface="Arial"/>
              </a:rPr>
              <a:t> </a:t>
            </a:r>
            <a:r>
              <a:rPr sz="1050" spc="-5" dirty="0">
                <a:solidFill>
                  <a:srgbClr val="2C2C2C"/>
                </a:solidFill>
                <a:latin typeface="Arial"/>
                <a:cs typeface="Arial"/>
              </a:rPr>
              <a:t>teatro,</a:t>
            </a:r>
            <a:r>
              <a:rPr sz="1050" spc="145" dirty="0">
                <a:solidFill>
                  <a:srgbClr val="2C2C2C"/>
                </a:solidFill>
                <a:latin typeface="Arial"/>
                <a:cs typeface="Arial"/>
              </a:rPr>
              <a:t> </a:t>
            </a:r>
            <a:r>
              <a:rPr sz="1050" spc="-5" dirty="0">
                <a:solidFill>
                  <a:srgbClr val="2C2C2C"/>
                </a:solidFill>
                <a:latin typeface="Arial"/>
                <a:cs typeface="Arial"/>
              </a:rPr>
              <a:t>alla</a:t>
            </a:r>
            <a:r>
              <a:rPr sz="1050" spc="145" dirty="0">
                <a:solidFill>
                  <a:srgbClr val="2C2C2C"/>
                </a:solidFill>
                <a:latin typeface="Arial"/>
                <a:cs typeface="Arial"/>
              </a:rPr>
              <a:t> </a:t>
            </a:r>
            <a:r>
              <a:rPr sz="1050" dirty="0">
                <a:solidFill>
                  <a:srgbClr val="2C2C2C"/>
                </a:solidFill>
                <a:latin typeface="Arial"/>
                <a:cs typeface="Arial"/>
              </a:rPr>
              <a:t>fotografia,</a:t>
            </a:r>
            <a:endParaRPr sz="1050">
              <a:latin typeface="Arial"/>
              <a:cs typeface="Arial"/>
            </a:endParaRPr>
          </a:p>
          <a:p>
            <a:pPr marL="12700" marR="11430" algn="just">
              <a:lnSpc>
                <a:spcPct val="150100"/>
              </a:lnSpc>
              <a:spcBef>
                <a:spcPts val="5"/>
              </a:spcBef>
            </a:pPr>
            <a:r>
              <a:rPr sz="1050" dirty="0">
                <a:solidFill>
                  <a:srgbClr val="2C2C2C"/>
                </a:solidFill>
                <a:latin typeface="Arial"/>
                <a:cs typeface="Arial"/>
              </a:rPr>
              <a:t>alla </a:t>
            </a:r>
            <a:r>
              <a:rPr sz="1050" spc="-5" dirty="0">
                <a:solidFill>
                  <a:srgbClr val="2C2C2C"/>
                </a:solidFill>
                <a:latin typeface="Arial"/>
                <a:cs typeface="Arial"/>
              </a:rPr>
              <a:t>robotica </a:t>
            </a:r>
            <a:r>
              <a:rPr sz="1050" dirty="0">
                <a:solidFill>
                  <a:srgbClr val="2C2C2C"/>
                </a:solidFill>
                <a:latin typeface="Arial"/>
                <a:cs typeface="Arial"/>
              </a:rPr>
              <a:t>e </a:t>
            </a:r>
            <a:r>
              <a:rPr sz="1050" spc="-5" dirty="0">
                <a:solidFill>
                  <a:srgbClr val="2C2C2C"/>
                </a:solidFill>
                <a:latin typeface="Arial"/>
                <a:cs typeface="Arial"/>
              </a:rPr>
              <a:t>alle nuove tecnologie. Una ricca </a:t>
            </a:r>
            <a:r>
              <a:rPr sz="1050" dirty="0">
                <a:solidFill>
                  <a:srgbClr val="2C2C2C"/>
                </a:solidFill>
                <a:latin typeface="Arial"/>
                <a:cs typeface="Arial"/>
              </a:rPr>
              <a:t>proposta </a:t>
            </a:r>
            <a:r>
              <a:rPr sz="1050" spc="-10" dirty="0">
                <a:solidFill>
                  <a:srgbClr val="2C2C2C"/>
                </a:solidFill>
                <a:latin typeface="Arial"/>
                <a:cs typeface="Arial"/>
              </a:rPr>
              <a:t>di </a:t>
            </a:r>
            <a:r>
              <a:rPr sz="1050" spc="-5" dirty="0">
                <a:solidFill>
                  <a:srgbClr val="2C2C2C"/>
                </a:solidFill>
                <a:latin typeface="Arial"/>
                <a:cs typeface="Arial"/>
              </a:rPr>
              <a:t>eventi, iniziative </a:t>
            </a:r>
            <a:r>
              <a:rPr sz="1050" dirty="0">
                <a:solidFill>
                  <a:srgbClr val="2C2C2C"/>
                </a:solidFill>
                <a:latin typeface="Arial"/>
                <a:cs typeface="Arial"/>
              </a:rPr>
              <a:t>e </a:t>
            </a:r>
            <a:r>
              <a:rPr sz="1050" spc="-5" dirty="0">
                <a:solidFill>
                  <a:srgbClr val="2C2C2C"/>
                </a:solidFill>
                <a:latin typeface="Arial"/>
                <a:cs typeface="Arial"/>
              </a:rPr>
              <a:t>laboratori che  coinvolgono oltre 10.000 giovanissimi </a:t>
            </a:r>
            <a:r>
              <a:rPr sz="1050" dirty="0">
                <a:solidFill>
                  <a:srgbClr val="2C2C2C"/>
                </a:solidFill>
                <a:latin typeface="Arial"/>
                <a:cs typeface="Arial"/>
              </a:rPr>
              <a:t>di </a:t>
            </a:r>
            <a:r>
              <a:rPr sz="1050" spc="-5" dirty="0">
                <a:solidFill>
                  <a:srgbClr val="2C2C2C"/>
                </a:solidFill>
                <a:latin typeface="Arial"/>
                <a:cs typeface="Arial"/>
              </a:rPr>
              <a:t>tutta Italia, </a:t>
            </a:r>
            <a:r>
              <a:rPr sz="1050" dirty="0">
                <a:solidFill>
                  <a:srgbClr val="2C2C2C"/>
                </a:solidFill>
                <a:latin typeface="Arial"/>
                <a:cs typeface="Arial"/>
              </a:rPr>
              <a:t>dal </a:t>
            </a:r>
            <a:r>
              <a:rPr sz="1050" spc="-5" dirty="0">
                <a:solidFill>
                  <a:srgbClr val="2C2C2C"/>
                </a:solidFill>
                <a:latin typeface="Arial"/>
                <a:cs typeface="Arial"/>
              </a:rPr>
              <a:t>momento che obiettivo del festival </a:t>
            </a:r>
            <a:r>
              <a:rPr sz="1050" dirty="0">
                <a:solidFill>
                  <a:srgbClr val="2C2C2C"/>
                </a:solidFill>
                <a:latin typeface="Arial"/>
                <a:cs typeface="Arial"/>
              </a:rPr>
              <a:t>è </a:t>
            </a:r>
            <a:r>
              <a:rPr sz="1050" spc="-5" dirty="0">
                <a:solidFill>
                  <a:srgbClr val="2C2C2C"/>
                </a:solidFill>
                <a:latin typeface="Arial"/>
                <a:cs typeface="Arial"/>
              </a:rPr>
              <a:t>avvicinare </a:t>
            </a:r>
            <a:r>
              <a:rPr sz="1050" dirty="0">
                <a:solidFill>
                  <a:srgbClr val="2C2C2C"/>
                </a:solidFill>
                <a:latin typeface="Arial"/>
                <a:cs typeface="Arial"/>
              </a:rPr>
              <a:t>i  </a:t>
            </a:r>
            <a:r>
              <a:rPr sz="1050" spc="-5" dirty="0">
                <a:solidFill>
                  <a:srgbClr val="2C2C2C"/>
                </a:solidFill>
                <a:latin typeface="Arial"/>
                <a:cs typeface="Arial"/>
              </a:rPr>
              <a:t>ragazzi </a:t>
            </a:r>
            <a:r>
              <a:rPr sz="1050" dirty="0">
                <a:solidFill>
                  <a:srgbClr val="2C2C2C"/>
                </a:solidFill>
                <a:latin typeface="Arial"/>
                <a:cs typeface="Arial"/>
              </a:rPr>
              <a:t>dai 6 ai </a:t>
            </a:r>
            <a:r>
              <a:rPr sz="1050" spc="-5" dirty="0">
                <a:solidFill>
                  <a:srgbClr val="2C2C2C"/>
                </a:solidFill>
                <a:latin typeface="Arial"/>
                <a:cs typeface="Arial"/>
              </a:rPr>
              <a:t>13 anni alla </a:t>
            </a:r>
            <a:r>
              <a:rPr sz="1050" dirty="0">
                <a:solidFill>
                  <a:srgbClr val="2C2C2C"/>
                </a:solidFill>
                <a:latin typeface="Arial"/>
                <a:cs typeface="Arial"/>
              </a:rPr>
              <a:t>cultura </a:t>
            </a:r>
            <a:r>
              <a:rPr sz="1050" spc="-5" dirty="0">
                <a:solidFill>
                  <a:srgbClr val="2C2C2C"/>
                </a:solidFill>
                <a:latin typeface="Arial"/>
                <a:cs typeface="Arial"/>
              </a:rPr>
              <a:t>sviluppandone </a:t>
            </a:r>
            <a:r>
              <a:rPr sz="1050" dirty="0">
                <a:solidFill>
                  <a:srgbClr val="2C2C2C"/>
                </a:solidFill>
                <a:latin typeface="Arial"/>
                <a:cs typeface="Arial"/>
              </a:rPr>
              <a:t>la </a:t>
            </a:r>
            <a:r>
              <a:rPr sz="1050" spc="-5" dirty="0">
                <a:solidFill>
                  <a:srgbClr val="2C2C2C"/>
                </a:solidFill>
                <a:latin typeface="Arial"/>
                <a:cs typeface="Arial"/>
              </a:rPr>
              <a:t>creatività </a:t>
            </a:r>
            <a:r>
              <a:rPr sz="1050" dirty="0">
                <a:solidFill>
                  <a:srgbClr val="2C2C2C"/>
                </a:solidFill>
                <a:latin typeface="Arial"/>
                <a:cs typeface="Arial"/>
              </a:rPr>
              <a:t>in </a:t>
            </a:r>
            <a:r>
              <a:rPr sz="1050" spc="-5" dirty="0">
                <a:solidFill>
                  <a:srgbClr val="2C2C2C"/>
                </a:solidFill>
                <a:latin typeface="Arial"/>
                <a:cs typeface="Arial"/>
              </a:rPr>
              <a:t>ogni sua forma.</a:t>
            </a:r>
            <a:endParaRPr sz="1050">
              <a:latin typeface="Arial"/>
              <a:cs typeface="Arial"/>
            </a:endParaRPr>
          </a:p>
          <a:p>
            <a:pPr>
              <a:lnSpc>
                <a:spcPct val="100000"/>
              </a:lnSpc>
              <a:spcBef>
                <a:spcPts val="10"/>
              </a:spcBef>
            </a:pPr>
            <a:endParaRPr sz="1550">
              <a:latin typeface="Times New Roman"/>
              <a:cs typeface="Times New Roman"/>
            </a:endParaRPr>
          </a:p>
          <a:p>
            <a:pPr marL="12700" marR="6350" algn="just">
              <a:lnSpc>
                <a:spcPct val="150100"/>
              </a:lnSpc>
              <a:tabLst>
                <a:tab pos="905510" algn="l"/>
                <a:tab pos="2218690" algn="l"/>
                <a:tab pos="3495040" algn="l"/>
                <a:tab pos="4490085" algn="l"/>
                <a:tab pos="5634355" algn="l"/>
              </a:tabLst>
            </a:pPr>
            <a:r>
              <a:rPr sz="1050" spc="-5" dirty="0">
                <a:solidFill>
                  <a:srgbClr val="2C2C2C"/>
                </a:solidFill>
                <a:latin typeface="Arial"/>
                <a:cs typeface="Arial"/>
              </a:rPr>
              <a:t>“Il rafforzato impegno delle banche </a:t>
            </a:r>
            <a:r>
              <a:rPr sz="1050" dirty="0">
                <a:solidFill>
                  <a:srgbClr val="2C2C2C"/>
                </a:solidFill>
                <a:latin typeface="Arial"/>
                <a:cs typeface="Arial"/>
              </a:rPr>
              <a:t>a </a:t>
            </a:r>
            <a:r>
              <a:rPr sz="1050" spc="-5" dirty="0">
                <a:solidFill>
                  <a:srgbClr val="2C2C2C"/>
                </a:solidFill>
                <a:latin typeface="Arial"/>
                <a:cs typeface="Arial"/>
              </a:rPr>
              <a:t>investire nei giovani </a:t>
            </a:r>
            <a:r>
              <a:rPr sz="1050" dirty="0">
                <a:solidFill>
                  <a:srgbClr val="2C2C2C"/>
                </a:solidFill>
                <a:latin typeface="Arial"/>
                <a:cs typeface="Arial"/>
              </a:rPr>
              <a:t>e </a:t>
            </a:r>
            <a:r>
              <a:rPr sz="1050" spc="-5" dirty="0">
                <a:solidFill>
                  <a:srgbClr val="2C2C2C"/>
                </a:solidFill>
                <a:latin typeface="Arial"/>
                <a:cs typeface="Arial"/>
              </a:rPr>
              <a:t>nella cultura” ha dichiarato </a:t>
            </a:r>
            <a:r>
              <a:rPr sz="1050" dirty="0">
                <a:solidFill>
                  <a:srgbClr val="2C2C2C"/>
                </a:solidFill>
                <a:latin typeface="Arial"/>
                <a:cs typeface="Arial"/>
              </a:rPr>
              <a:t>il </a:t>
            </a:r>
            <a:r>
              <a:rPr sz="1050" spc="-5" dirty="0">
                <a:solidFill>
                  <a:srgbClr val="2C2C2C"/>
                </a:solidFill>
                <a:latin typeface="Arial"/>
                <a:cs typeface="Arial"/>
              </a:rPr>
              <a:t>Presidente  dell’ABI, Antonio Patuelli, “rappresenta un’occasione importante data </a:t>
            </a:r>
            <a:r>
              <a:rPr sz="1050" spc="-10" dirty="0">
                <a:solidFill>
                  <a:srgbClr val="2C2C2C"/>
                </a:solidFill>
                <a:latin typeface="Arial"/>
                <a:cs typeface="Arial"/>
              </a:rPr>
              <a:t>ai ragazzi </a:t>
            </a:r>
            <a:r>
              <a:rPr sz="1050" spc="-5" dirty="0">
                <a:solidFill>
                  <a:srgbClr val="2C2C2C"/>
                </a:solidFill>
                <a:latin typeface="Arial"/>
                <a:cs typeface="Arial"/>
              </a:rPr>
              <a:t>per </a:t>
            </a:r>
            <a:r>
              <a:rPr sz="1050" dirty="0">
                <a:solidFill>
                  <a:srgbClr val="2C2C2C"/>
                </a:solidFill>
                <a:latin typeface="Arial"/>
                <a:cs typeface="Arial"/>
              </a:rPr>
              <a:t>misurarsi </a:t>
            </a:r>
            <a:r>
              <a:rPr sz="1050" spc="-5" dirty="0">
                <a:solidFill>
                  <a:srgbClr val="2C2C2C"/>
                </a:solidFill>
                <a:latin typeface="Arial"/>
                <a:cs typeface="Arial"/>
              </a:rPr>
              <a:t>con se  </a:t>
            </a:r>
            <a:r>
              <a:rPr sz="1050" dirty="0">
                <a:solidFill>
                  <a:srgbClr val="2C2C2C"/>
                </a:solidFill>
                <a:latin typeface="Arial"/>
                <a:cs typeface="Arial"/>
              </a:rPr>
              <a:t>stessi e le </a:t>
            </a:r>
            <a:r>
              <a:rPr sz="1050" spc="-5" dirty="0">
                <a:solidFill>
                  <a:srgbClr val="2C2C2C"/>
                </a:solidFill>
                <a:latin typeface="Arial"/>
                <a:cs typeface="Arial"/>
              </a:rPr>
              <a:t>molteplici possibilità </a:t>
            </a:r>
            <a:r>
              <a:rPr sz="1050" dirty="0">
                <a:solidFill>
                  <a:srgbClr val="2C2C2C"/>
                </a:solidFill>
                <a:latin typeface="Arial"/>
                <a:cs typeface="Arial"/>
              </a:rPr>
              <a:t>di </a:t>
            </a:r>
            <a:r>
              <a:rPr sz="1050" spc="-5" dirty="0">
                <a:solidFill>
                  <a:srgbClr val="2C2C2C"/>
                </a:solidFill>
                <a:latin typeface="Arial"/>
                <a:cs typeface="Arial"/>
              </a:rPr>
              <a:t>partecipazione. Ciò che </a:t>
            </a:r>
            <a:r>
              <a:rPr sz="1050" dirty="0">
                <a:solidFill>
                  <a:srgbClr val="2C2C2C"/>
                </a:solidFill>
                <a:latin typeface="Arial"/>
                <a:cs typeface="Arial"/>
              </a:rPr>
              <a:t>ci </a:t>
            </a:r>
            <a:r>
              <a:rPr sz="1050" spc="-5" dirty="0">
                <a:solidFill>
                  <a:srgbClr val="2C2C2C"/>
                </a:solidFill>
                <a:latin typeface="Arial"/>
                <a:cs typeface="Arial"/>
              </a:rPr>
              <a:t>spinge </a:t>
            </a:r>
            <a:r>
              <a:rPr sz="1050" dirty="0">
                <a:solidFill>
                  <a:srgbClr val="2C2C2C"/>
                </a:solidFill>
                <a:latin typeface="Arial"/>
                <a:cs typeface="Arial"/>
              </a:rPr>
              <a:t>a </a:t>
            </a:r>
            <a:r>
              <a:rPr sz="1050" spc="-5" dirty="0">
                <a:solidFill>
                  <a:srgbClr val="2C2C2C"/>
                </a:solidFill>
                <a:latin typeface="Arial"/>
                <a:cs typeface="Arial"/>
              </a:rPr>
              <a:t>lavorare </a:t>
            </a:r>
            <a:r>
              <a:rPr sz="1050" dirty="0">
                <a:solidFill>
                  <a:srgbClr val="2C2C2C"/>
                </a:solidFill>
                <a:latin typeface="Arial"/>
                <a:cs typeface="Arial"/>
              </a:rPr>
              <a:t>in </a:t>
            </a:r>
            <a:r>
              <a:rPr sz="1050" spc="-5" dirty="0">
                <a:solidFill>
                  <a:srgbClr val="2C2C2C"/>
                </a:solidFill>
                <a:latin typeface="Arial"/>
                <a:cs typeface="Arial"/>
              </a:rPr>
              <a:t>sinergia </a:t>
            </a:r>
            <a:r>
              <a:rPr sz="1050" dirty="0">
                <a:solidFill>
                  <a:srgbClr val="2C2C2C"/>
                </a:solidFill>
                <a:latin typeface="Arial"/>
                <a:cs typeface="Arial"/>
              </a:rPr>
              <a:t>con </a:t>
            </a:r>
            <a:r>
              <a:rPr sz="1050" spc="-5" dirty="0">
                <a:solidFill>
                  <a:srgbClr val="2C2C2C"/>
                </a:solidFill>
                <a:latin typeface="Arial"/>
                <a:cs typeface="Arial"/>
              </a:rPr>
              <a:t>scuole,  musei, associazioni culturali </a:t>
            </a:r>
            <a:r>
              <a:rPr sz="1050" dirty="0">
                <a:solidFill>
                  <a:srgbClr val="2C2C2C"/>
                </a:solidFill>
                <a:latin typeface="Arial"/>
                <a:cs typeface="Arial"/>
              </a:rPr>
              <a:t>e </a:t>
            </a:r>
            <a:r>
              <a:rPr sz="1050" spc="-5" dirty="0">
                <a:solidFill>
                  <a:srgbClr val="2C2C2C"/>
                </a:solidFill>
                <a:latin typeface="Arial"/>
                <a:cs typeface="Arial"/>
              </a:rPr>
              <a:t>biblioteche </a:t>
            </a:r>
            <a:r>
              <a:rPr sz="1050" dirty="0">
                <a:solidFill>
                  <a:srgbClr val="2C2C2C"/>
                </a:solidFill>
                <a:latin typeface="Arial"/>
                <a:cs typeface="Arial"/>
              </a:rPr>
              <a:t>è la comune </a:t>
            </a:r>
            <a:r>
              <a:rPr sz="1050" spc="-5" dirty="0">
                <a:solidFill>
                  <a:srgbClr val="2C2C2C"/>
                </a:solidFill>
                <a:latin typeface="Arial"/>
                <a:cs typeface="Arial"/>
              </a:rPr>
              <a:t>certezza </a:t>
            </a:r>
            <a:r>
              <a:rPr sz="1050" dirty="0">
                <a:solidFill>
                  <a:srgbClr val="2C2C2C"/>
                </a:solidFill>
                <a:latin typeface="Arial"/>
                <a:cs typeface="Arial"/>
              </a:rPr>
              <a:t>che </a:t>
            </a:r>
            <a:r>
              <a:rPr sz="1050" spc="-5" dirty="0">
                <a:solidFill>
                  <a:srgbClr val="2C2C2C"/>
                </a:solidFill>
                <a:latin typeface="Arial"/>
                <a:cs typeface="Arial"/>
              </a:rPr>
              <a:t>solo </a:t>
            </a:r>
            <a:r>
              <a:rPr sz="1050" dirty="0">
                <a:solidFill>
                  <a:srgbClr val="2C2C2C"/>
                </a:solidFill>
                <a:latin typeface="Arial"/>
                <a:cs typeface="Arial"/>
              </a:rPr>
              <a:t>mettendosi in gioco e  </a:t>
            </a:r>
            <a:r>
              <a:rPr sz="1050" spc="-5" dirty="0">
                <a:solidFill>
                  <a:srgbClr val="2C2C2C"/>
                </a:solidFill>
                <a:latin typeface="Arial"/>
                <a:cs typeface="Arial"/>
              </a:rPr>
              <a:t>‘allenandosi’ </a:t>
            </a:r>
            <a:r>
              <a:rPr sz="1050" dirty="0">
                <a:solidFill>
                  <a:srgbClr val="2C2C2C"/>
                </a:solidFill>
                <a:latin typeface="Arial"/>
                <a:cs typeface="Arial"/>
              </a:rPr>
              <a:t>a </a:t>
            </a:r>
            <a:r>
              <a:rPr sz="1050" spc="-5" dirty="0">
                <a:solidFill>
                  <a:srgbClr val="2C2C2C"/>
                </a:solidFill>
                <a:latin typeface="Arial"/>
                <a:cs typeface="Arial"/>
              </a:rPr>
              <a:t>diventare cittadini attivi, capaci </a:t>
            </a:r>
            <a:r>
              <a:rPr sz="1050" dirty="0">
                <a:solidFill>
                  <a:srgbClr val="2C2C2C"/>
                </a:solidFill>
                <a:latin typeface="Arial"/>
                <a:cs typeface="Arial"/>
              </a:rPr>
              <a:t>di </a:t>
            </a:r>
            <a:r>
              <a:rPr sz="1050" spc="-5" dirty="0">
                <a:solidFill>
                  <a:srgbClr val="2C2C2C"/>
                </a:solidFill>
                <a:latin typeface="Arial"/>
                <a:cs typeface="Arial"/>
              </a:rPr>
              <a:t>progettualità </a:t>
            </a:r>
            <a:r>
              <a:rPr sz="1050" dirty="0">
                <a:solidFill>
                  <a:srgbClr val="2C2C2C"/>
                </a:solidFill>
                <a:latin typeface="Arial"/>
                <a:cs typeface="Arial"/>
              </a:rPr>
              <a:t>e </a:t>
            </a:r>
            <a:r>
              <a:rPr sz="1050" spc="-10" dirty="0">
                <a:solidFill>
                  <a:srgbClr val="2C2C2C"/>
                </a:solidFill>
                <a:latin typeface="Arial"/>
                <a:cs typeface="Arial"/>
              </a:rPr>
              <a:t>di </a:t>
            </a:r>
            <a:r>
              <a:rPr sz="1050" spc="-5" dirty="0">
                <a:solidFill>
                  <a:srgbClr val="2C2C2C"/>
                </a:solidFill>
                <a:latin typeface="Arial"/>
                <a:cs typeface="Arial"/>
              </a:rPr>
              <a:t>relazioni, avviene la formazione  </a:t>
            </a:r>
            <a:r>
              <a:rPr sz="1050" dirty="0">
                <a:solidFill>
                  <a:srgbClr val="2C2C2C"/>
                </a:solidFill>
                <a:latin typeface="Arial"/>
                <a:cs typeface="Arial"/>
              </a:rPr>
              <a:t>globale </a:t>
            </a:r>
            <a:r>
              <a:rPr sz="1050" spc="-5" dirty="0">
                <a:solidFill>
                  <a:srgbClr val="2C2C2C"/>
                </a:solidFill>
                <a:latin typeface="Arial"/>
                <a:cs typeface="Arial"/>
              </a:rPr>
              <a:t>della </a:t>
            </a:r>
            <a:r>
              <a:rPr sz="1050" dirty="0">
                <a:solidFill>
                  <a:srgbClr val="2C2C2C"/>
                </a:solidFill>
                <a:latin typeface="Arial"/>
                <a:cs typeface="Arial"/>
              </a:rPr>
              <a:t>persona, in grado </a:t>
            </a:r>
            <a:r>
              <a:rPr sz="1050" spc="-5" dirty="0">
                <a:solidFill>
                  <a:srgbClr val="2C2C2C"/>
                </a:solidFill>
                <a:latin typeface="Arial"/>
                <a:cs typeface="Arial"/>
              </a:rPr>
              <a:t>quindi </a:t>
            </a:r>
            <a:r>
              <a:rPr sz="1050" dirty="0">
                <a:solidFill>
                  <a:srgbClr val="2C2C2C"/>
                </a:solidFill>
                <a:latin typeface="Arial"/>
                <a:cs typeface="Arial"/>
              </a:rPr>
              <a:t>di </a:t>
            </a:r>
            <a:r>
              <a:rPr sz="1050" spc="-5" dirty="0">
                <a:solidFill>
                  <a:srgbClr val="2C2C2C"/>
                </a:solidFill>
                <a:latin typeface="Arial"/>
                <a:cs typeface="Arial"/>
              </a:rPr>
              <a:t>costruire il proprio </a:t>
            </a:r>
            <a:r>
              <a:rPr sz="1050" dirty="0">
                <a:solidFill>
                  <a:srgbClr val="2C2C2C"/>
                </a:solidFill>
                <a:latin typeface="Arial"/>
                <a:cs typeface="Arial"/>
              </a:rPr>
              <a:t>futuro e </a:t>
            </a:r>
            <a:r>
              <a:rPr sz="1050" spc="-5" dirty="0">
                <a:solidFill>
                  <a:srgbClr val="2C2C2C"/>
                </a:solidFill>
                <a:latin typeface="Arial"/>
                <a:cs typeface="Arial"/>
              </a:rPr>
              <a:t>quello del </a:t>
            </a:r>
            <a:r>
              <a:rPr sz="1050" dirty="0">
                <a:solidFill>
                  <a:srgbClr val="2C2C2C"/>
                </a:solidFill>
                <a:latin typeface="Arial"/>
                <a:cs typeface="Arial"/>
              </a:rPr>
              <a:t>Paese. </a:t>
            </a:r>
            <a:r>
              <a:rPr sz="1050" spc="-5" dirty="0">
                <a:solidFill>
                  <a:srgbClr val="2C2C2C"/>
                </a:solidFill>
                <a:latin typeface="Arial"/>
                <a:cs typeface="Arial"/>
              </a:rPr>
              <a:t>Lo sviluppo </a:t>
            </a:r>
            <a:r>
              <a:rPr sz="1050" dirty="0">
                <a:solidFill>
                  <a:srgbClr val="2C2C2C"/>
                </a:solidFill>
                <a:latin typeface="Arial"/>
                <a:cs typeface="Arial"/>
              </a:rPr>
              <a:t>delle  proprie </a:t>
            </a:r>
            <a:r>
              <a:rPr sz="1050" spc="-5" dirty="0">
                <a:solidFill>
                  <a:srgbClr val="2C2C2C"/>
                </a:solidFill>
                <a:latin typeface="Arial"/>
                <a:cs typeface="Arial"/>
              </a:rPr>
              <a:t>competenze </a:t>
            </a:r>
            <a:r>
              <a:rPr sz="1050" dirty="0">
                <a:solidFill>
                  <a:srgbClr val="2C2C2C"/>
                </a:solidFill>
                <a:latin typeface="Arial"/>
                <a:cs typeface="Arial"/>
              </a:rPr>
              <a:t>è </a:t>
            </a:r>
            <a:r>
              <a:rPr sz="1050" spc="-5" dirty="0">
                <a:solidFill>
                  <a:srgbClr val="2C2C2C"/>
                </a:solidFill>
                <a:latin typeface="Arial"/>
                <a:cs typeface="Arial"/>
              </a:rPr>
              <a:t>infatti alla </a:t>
            </a:r>
            <a:r>
              <a:rPr sz="1050" dirty="0">
                <a:solidFill>
                  <a:srgbClr val="2C2C2C"/>
                </a:solidFill>
                <a:latin typeface="Arial"/>
                <a:cs typeface="Arial"/>
              </a:rPr>
              <a:t>base del progresso </a:t>
            </a:r>
            <a:r>
              <a:rPr sz="1050" spc="-5" dirty="0">
                <a:solidFill>
                  <a:srgbClr val="2C2C2C"/>
                </a:solidFill>
                <a:latin typeface="Arial"/>
                <a:cs typeface="Arial"/>
              </a:rPr>
              <a:t>economico, </a:t>
            </a:r>
            <a:r>
              <a:rPr sz="1050" dirty="0">
                <a:solidFill>
                  <a:srgbClr val="2C2C2C"/>
                </a:solidFill>
                <a:latin typeface="Arial"/>
                <a:cs typeface="Arial"/>
              </a:rPr>
              <a:t>della </a:t>
            </a:r>
            <a:r>
              <a:rPr sz="1050" spc="-5" dirty="0">
                <a:solidFill>
                  <a:srgbClr val="2C2C2C"/>
                </a:solidFill>
                <a:latin typeface="Arial"/>
                <a:cs typeface="Arial"/>
              </a:rPr>
              <a:t>convivenza civile </a:t>
            </a:r>
            <a:r>
              <a:rPr sz="1050" dirty="0">
                <a:solidFill>
                  <a:srgbClr val="2C2C2C"/>
                </a:solidFill>
                <a:latin typeface="Arial"/>
                <a:cs typeface="Arial"/>
              </a:rPr>
              <a:t>e </a:t>
            </a:r>
            <a:r>
              <a:rPr sz="1050" spc="-5" dirty="0">
                <a:solidFill>
                  <a:srgbClr val="2C2C2C"/>
                </a:solidFill>
                <a:latin typeface="Arial"/>
                <a:cs typeface="Arial"/>
              </a:rPr>
              <a:t>della  partecipazione alla vita democratica. In questo senso un ruolo </a:t>
            </a:r>
            <a:r>
              <a:rPr sz="1050" spc="-10" dirty="0">
                <a:solidFill>
                  <a:srgbClr val="2C2C2C"/>
                </a:solidFill>
                <a:latin typeface="Arial"/>
                <a:cs typeface="Arial"/>
              </a:rPr>
              <a:t>di </a:t>
            </a:r>
            <a:r>
              <a:rPr sz="1050" spc="-5" dirty="0">
                <a:solidFill>
                  <a:srgbClr val="2C2C2C"/>
                </a:solidFill>
                <a:latin typeface="Arial"/>
                <a:cs typeface="Arial"/>
              </a:rPr>
              <a:t>indirizzo deve </a:t>
            </a:r>
            <a:r>
              <a:rPr sz="1050" dirty="0">
                <a:solidFill>
                  <a:srgbClr val="2C2C2C"/>
                </a:solidFill>
                <a:latin typeface="Arial"/>
                <a:cs typeface="Arial"/>
              </a:rPr>
              <a:t>essere </a:t>
            </a:r>
            <a:r>
              <a:rPr sz="1050" spc="-5" dirty="0">
                <a:solidFill>
                  <a:srgbClr val="2C2C2C"/>
                </a:solidFill>
                <a:latin typeface="Arial"/>
                <a:cs typeface="Arial"/>
              </a:rPr>
              <a:t>svolto anche  </a:t>
            </a:r>
            <a:r>
              <a:rPr sz="1050" dirty="0">
                <a:solidFill>
                  <a:srgbClr val="2C2C2C"/>
                </a:solidFill>
                <a:latin typeface="Arial"/>
                <a:cs typeface="Arial"/>
              </a:rPr>
              <a:t>dalla </a:t>
            </a:r>
            <a:r>
              <a:rPr sz="1050" spc="-5" dirty="0">
                <a:solidFill>
                  <a:srgbClr val="2C2C2C"/>
                </a:solidFill>
                <a:latin typeface="Arial"/>
                <a:cs typeface="Arial"/>
              </a:rPr>
              <a:t>comunità economica tutta, </a:t>
            </a:r>
            <a:r>
              <a:rPr sz="1050" dirty="0">
                <a:solidFill>
                  <a:srgbClr val="2C2C2C"/>
                </a:solidFill>
                <a:latin typeface="Arial"/>
                <a:cs typeface="Arial"/>
              </a:rPr>
              <a:t>nella </a:t>
            </a:r>
            <a:r>
              <a:rPr sz="1050" spc="-5" dirty="0">
                <a:solidFill>
                  <a:srgbClr val="2C2C2C"/>
                </a:solidFill>
                <a:latin typeface="Arial"/>
                <a:cs typeface="Arial"/>
              </a:rPr>
              <a:t>consapevolezza </a:t>
            </a:r>
            <a:r>
              <a:rPr sz="1050" dirty="0">
                <a:solidFill>
                  <a:srgbClr val="2C2C2C"/>
                </a:solidFill>
                <a:latin typeface="Arial"/>
                <a:cs typeface="Arial"/>
              </a:rPr>
              <a:t>che </a:t>
            </a:r>
            <a:r>
              <a:rPr sz="1050" spc="-5" dirty="0">
                <a:solidFill>
                  <a:srgbClr val="2C2C2C"/>
                </a:solidFill>
                <a:latin typeface="Arial"/>
                <a:cs typeface="Arial"/>
              </a:rPr>
              <a:t>attraverso </a:t>
            </a:r>
            <a:r>
              <a:rPr sz="1050" dirty="0">
                <a:solidFill>
                  <a:srgbClr val="2C2C2C"/>
                </a:solidFill>
                <a:latin typeface="Arial"/>
                <a:cs typeface="Arial"/>
              </a:rPr>
              <a:t>la </a:t>
            </a:r>
            <a:r>
              <a:rPr sz="1050" spc="-5" dirty="0">
                <a:solidFill>
                  <a:srgbClr val="2C2C2C"/>
                </a:solidFill>
                <a:latin typeface="Arial"/>
                <a:cs typeface="Arial"/>
              </a:rPr>
              <a:t>promozione della conoscenza  </a:t>
            </a:r>
            <a:r>
              <a:rPr sz="1050" dirty="0">
                <a:solidFill>
                  <a:srgbClr val="2C2C2C"/>
                </a:solidFill>
                <a:latin typeface="Arial"/>
                <a:cs typeface="Arial"/>
              </a:rPr>
              <a:t>anche presso i </a:t>
            </a:r>
            <a:r>
              <a:rPr sz="1050" spc="-5" dirty="0">
                <a:solidFill>
                  <a:srgbClr val="2C2C2C"/>
                </a:solidFill>
                <a:latin typeface="Arial"/>
                <a:cs typeface="Arial"/>
              </a:rPr>
              <a:t>più giovani </a:t>
            </a:r>
            <a:r>
              <a:rPr sz="1050" dirty="0">
                <a:solidFill>
                  <a:srgbClr val="2C2C2C"/>
                </a:solidFill>
                <a:latin typeface="Arial"/>
                <a:cs typeface="Arial"/>
              </a:rPr>
              <a:t>si possa </a:t>
            </a:r>
            <a:r>
              <a:rPr sz="1050" spc="-5" dirty="0">
                <a:solidFill>
                  <a:srgbClr val="2C2C2C"/>
                </a:solidFill>
                <a:latin typeface="Arial"/>
                <a:cs typeface="Arial"/>
              </a:rPr>
              <a:t>realizzare </a:t>
            </a:r>
            <a:r>
              <a:rPr sz="1050" dirty="0">
                <a:solidFill>
                  <a:srgbClr val="2C2C2C"/>
                </a:solidFill>
                <a:latin typeface="Arial"/>
                <a:cs typeface="Arial"/>
              </a:rPr>
              <a:t>un </a:t>
            </a:r>
            <a:r>
              <a:rPr sz="1050" spc="-5" dirty="0">
                <a:solidFill>
                  <a:srgbClr val="2C2C2C"/>
                </a:solidFill>
                <a:latin typeface="Arial"/>
                <a:cs typeface="Arial"/>
              </a:rPr>
              <a:t>più </a:t>
            </a:r>
            <a:r>
              <a:rPr sz="1050" dirty="0">
                <a:solidFill>
                  <a:srgbClr val="2C2C2C"/>
                </a:solidFill>
                <a:latin typeface="Arial"/>
                <a:cs typeface="Arial"/>
              </a:rPr>
              <a:t>diffuso senso </a:t>
            </a:r>
            <a:r>
              <a:rPr sz="1050" spc="-10" dirty="0">
                <a:solidFill>
                  <a:srgbClr val="2C2C2C"/>
                </a:solidFill>
                <a:latin typeface="Arial"/>
                <a:cs typeface="Arial"/>
              </a:rPr>
              <a:t>di </a:t>
            </a:r>
            <a:r>
              <a:rPr sz="1050" spc="-5" dirty="0">
                <a:solidFill>
                  <a:srgbClr val="2C2C2C"/>
                </a:solidFill>
                <a:latin typeface="Arial"/>
                <a:cs typeface="Arial"/>
              </a:rPr>
              <a:t>responsabilità, </a:t>
            </a:r>
            <a:r>
              <a:rPr sz="1050" dirty="0">
                <a:solidFill>
                  <a:srgbClr val="2C2C2C"/>
                </a:solidFill>
                <a:latin typeface="Arial"/>
                <a:cs typeface="Arial"/>
              </a:rPr>
              <a:t>per </a:t>
            </a:r>
            <a:r>
              <a:rPr sz="1050" spc="-5" dirty="0">
                <a:solidFill>
                  <a:srgbClr val="2C2C2C"/>
                </a:solidFill>
                <a:latin typeface="Arial"/>
                <a:cs typeface="Arial"/>
              </a:rPr>
              <a:t>una più ampia  </a:t>
            </a:r>
            <a:r>
              <a:rPr sz="1050" dirty="0">
                <a:solidFill>
                  <a:srgbClr val="2C2C2C"/>
                </a:solidFill>
                <a:latin typeface="Arial"/>
                <a:cs typeface="Arial"/>
              </a:rPr>
              <a:t>e	</a:t>
            </a:r>
            <a:r>
              <a:rPr sz="1050" spc="-5" dirty="0">
                <a:solidFill>
                  <a:srgbClr val="2C2C2C"/>
                </a:solidFill>
                <a:latin typeface="Arial"/>
                <a:cs typeface="Arial"/>
              </a:rPr>
              <a:t>dura</a:t>
            </a:r>
            <a:r>
              <a:rPr sz="1050" spc="-10" dirty="0">
                <a:solidFill>
                  <a:srgbClr val="2C2C2C"/>
                </a:solidFill>
                <a:latin typeface="Arial"/>
                <a:cs typeface="Arial"/>
              </a:rPr>
              <a:t>t</a:t>
            </a:r>
            <a:r>
              <a:rPr sz="1050" spc="-5" dirty="0">
                <a:solidFill>
                  <a:srgbClr val="2C2C2C"/>
                </a:solidFill>
                <a:latin typeface="Arial"/>
                <a:cs typeface="Arial"/>
              </a:rPr>
              <a:t>u</a:t>
            </a:r>
            <a:r>
              <a:rPr sz="1050" spc="-15" dirty="0">
                <a:solidFill>
                  <a:srgbClr val="2C2C2C"/>
                </a:solidFill>
                <a:latin typeface="Arial"/>
                <a:cs typeface="Arial"/>
              </a:rPr>
              <a:t>r</a:t>
            </a:r>
            <a:r>
              <a:rPr sz="1050" dirty="0">
                <a:solidFill>
                  <a:srgbClr val="2C2C2C"/>
                </a:solidFill>
                <a:latin typeface="Arial"/>
                <a:cs typeface="Arial"/>
              </a:rPr>
              <a:t>a	c</a:t>
            </a:r>
            <a:r>
              <a:rPr sz="1050" spc="-5" dirty="0">
                <a:solidFill>
                  <a:srgbClr val="2C2C2C"/>
                </a:solidFill>
                <a:latin typeface="Arial"/>
                <a:cs typeface="Arial"/>
              </a:rPr>
              <a:t>res</a:t>
            </a:r>
            <a:r>
              <a:rPr sz="1050" spc="-15" dirty="0">
                <a:solidFill>
                  <a:srgbClr val="2C2C2C"/>
                </a:solidFill>
                <a:latin typeface="Arial"/>
                <a:cs typeface="Arial"/>
              </a:rPr>
              <a:t>c</a:t>
            </a:r>
            <a:r>
              <a:rPr sz="1050" dirty="0">
                <a:solidFill>
                  <a:srgbClr val="2C2C2C"/>
                </a:solidFill>
                <a:latin typeface="Arial"/>
                <a:cs typeface="Arial"/>
              </a:rPr>
              <a:t>i</a:t>
            </a:r>
            <a:r>
              <a:rPr sz="1050" spc="-10" dirty="0">
                <a:solidFill>
                  <a:srgbClr val="2C2C2C"/>
                </a:solidFill>
                <a:latin typeface="Arial"/>
                <a:cs typeface="Arial"/>
              </a:rPr>
              <a:t>t</a:t>
            </a:r>
            <a:r>
              <a:rPr sz="1050" dirty="0">
                <a:solidFill>
                  <a:srgbClr val="2C2C2C"/>
                </a:solidFill>
                <a:latin typeface="Arial"/>
                <a:cs typeface="Arial"/>
              </a:rPr>
              <a:t>a	</a:t>
            </a:r>
            <a:r>
              <a:rPr sz="1050" spc="-5" dirty="0">
                <a:solidFill>
                  <a:srgbClr val="2C2C2C"/>
                </a:solidFill>
                <a:latin typeface="Arial"/>
                <a:cs typeface="Arial"/>
              </a:rPr>
              <a:t>d</a:t>
            </a:r>
            <a:r>
              <a:rPr sz="1050" spc="-15" dirty="0">
                <a:solidFill>
                  <a:srgbClr val="2C2C2C"/>
                </a:solidFill>
                <a:latin typeface="Arial"/>
                <a:cs typeface="Arial"/>
              </a:rPr>
              <a:t>e</a:t>
            </a:r>
            <a:r>
              <a:rPr sz="1050" dirty="0">
                <a:solidFill>
                  <a:srgbClr val="2C2C2C"/>
                </a:solidFill>
                <a:latin typeface="Arial"/>
                <a:cs typeface="Arial"/>
              </a:rPr>
              <a:t>i	</a:t>
            </a:r>
            <a:r>
              <a:rPr sz="1050" spc="-5" dirty="0">
                <a:solidFill>
                  <a:srgbClr val="2C2C2C"/>
                </a:solidFill>
                <a:latin typeface="Arial"/>
                <a:cs typeface="Arial"/>
              </a:rPr>
              <a:t>nostr</a:t>
            </a:r>
            <a:r>
              <a:rPr sz="1050" dirty="0">
                <a:solidFill>
                  <a:srgbClr val="2C2C2C"/>
                </a:solidFill>
                <a:latin typeface="Arial"/>
                <a:cs typeface="Arial"/>
              </a:rPr>
              <a:t>i	</a:t>
            </a:r>
            <a:r>
              <a:rPr sz="1050" spc="-10" dirty="0">
                <a:solidFill>
                  <a:srgbClr val="2C2C2C"/>
                </a:solidFill>
                <a:latin typeface="Arial"/>
                <a:cs typeface="Arial"/>
              </a:rPr>
              <a:t>t</a:t>
            </a:r>
            <a:r>
              <a:rPr sz="1050" spc="-5" dirty="0">
                <a:solidFill>
                  <a:srgbClr val="2C2C2C"/>
                </a:solidFill>
                <a:latin typeface="Arial"/>
                <a:cs typeface="Arial"/>
              </a:rPr>
              <a:t>er</a:t>
            </a:r>
            <a:r>
              <a:rPr sz="1050" spc="-10" dirty="0">
                <a:solidFill>
                  <a:srgbClr val="2C2C2C"/>
                </a:solidFill>
                <a:latin typeface="Arial"/>
                <a:cs typeface="Arial"/>
              </a:rPr>
              <a:t>r</a:t>
            </a:r>
            <a:r>
              <a:rPr sz="1050" dirty="0">
                <a:solidFill>
                  <a:srgbClr val="2C2C2C"/>
                </a:solidFill>
                <a:latin typeface="Arial"/>
                <a:cs typeface="Arial"/>
              </a:rPr>
              <a:t>i</a:t>
            </a:r>
            <a:r>
              <a:rPr sz="1050" spc="-10" dirty="0">
                <a:solidFill>
                  <a:srgbClr val="2C2C2C"/>
                </a:solidFill>
                <a:latin typeface="Arial"/>
                <a:cs typeface="Arial"/>
              </a:rPr>
              <a:t>t</a:t>
            </a:r>
            <a:r>
              <a:rPr sz="1050" spc="-5" dirty="0">
                <a:solidFill>
                  <a:srgbClr val="2C2C2C"/>
                </a:solidFill>
                <a:latin typeface="Arial"/>
                <a:cs typeface="Arial"/>
              </a:rPr>
              <a:t>ori”.  </a:t>
            </a:r>
            <a:r>
              <a:rPr sz="1050" b="1" spc="-5" dirty="0">
                <a:solidFill>
                  <a:srgbClr val="333539"/>
                </a:solidFill>
                <a:latin typeface="Arial"/>
                <a:cs typeface="Arial"/>
              </a:rPr>
              <a:t>Gli eventi </a:t>
            </a:r>
            <a:r>
              <a:rPr sz="1050" b="1" dirty="0">
                <a:solidFill>
                  <a:srgbClr val="333539"/>
                </a:solidFill>
                <a:latin typeface="Arial"/>
                <a:cs typeface="Arial"/>
              </a:rPr>
              <a:t>culturali si </a:t>
            </a:r>
            <a:r>
              <a:rPr sz="1050" b="1" spc="-5" dirty="0">
                <a:solidFill>
                  <a:srgbClr val="333539"/>
                </a:solidFill>
                <a:latin typeface="Arial"/>
                <a:cs typeface="Arial"/>
              </a:rPr>
              <a:t>svolgeranno in </a:t>
            </a:r>
            <a:r>
              <a:rPr sz="1050" b="1" dirty="0">
                <a:solidFill>
                  <a:srgbClr val="333539"/>
                </a:solidFill>
                <a:latin typeface="Arial"/>
                <a:cs typeface="Arial"/>
              </a:rPr>
              <a:t>60 </a:t>
            </a:r>
            <a:r>
              <a:rPr sz="1050" b="1" spc="-5" dirty="0">
                <a:solidFill>
                  <a:srgbClr val="333539"/>
                </a:solidFill>
                <a:latin typeface="Arial"/>
                <a:cs typeface="Arial"/>
              </a:rPr>
              <a:t>città </a:t>
            </a:r>
            <a:r>
              <a:rPr sz="1050" b="1" dirty="0">
                <a:solidFill>
                  <a:srgbClr val="333539"/>
                </a:solidFill>
                <a:latin typeface="Arial"/>
                <a:cs typeface="Arial"/>
              </a:rPr>
              <a:t>italiane</a:t>
            </a:r>
            <a:r>
              <a:rPr sz="1050" dirty="0">
                <a:solidFill>
                  <a:srgbClr val="2C2C2C"/>
                </a:solidFill>
                <a:latin typeface="Arial"/>
                <a:cs typeface="Arial"/>
              </a:rPr>
              <a:t>. I laboratori e le </a:t>
            </a:r>
            <a:r>
              <a:rPr sz="1050" spc="-5" dirty="0">
                <a:solidFill>
                  <a:srgbClr val="2C2C2C"/>
                </a:solidFill>
                <a:latin typeface="Arial"/>
                <a:cs typeface="Arial"/>
              </a:rPr>
              <a:t>altre attività </a:t>
            </a:r>
            <a:r>
              <a:rPr sz="1050" dirty="0">
                <a:solidFill>
                  <a:srgbClr val="2C2C2C"/>
                </a:solidFill>
                <a:latin typeface="Arial"/>
                <a:cs typeface="Arial"/>
              </a:rPr>
              <a:t>proposte,  </a:t>
            </a:r>
            <a:r>
              <a:rPr sz="1050" spc="-5" dirty="0">
                <a:solidFill>
                  <a:srgbClr val="2C2C2C"/>
                </a:solidFill>
                <a:latin typeface="Arial"/>
                <a:cs typeface="Arial"/>
              </a:rPr>
              <a:t>coordinati dalle </a:t>
            </a:r>
            <a:r>
              <a:rPr sz="1050" dirty="0">
                <a:solidFill>
                  <a:srgbClr val="2C2C2C"/>
                </a:solidFill>
                <a:latin typeface="Arial"/>
                <a:cs typeface="Arial"/>
              </a:rPr>
              <a:t>banche con </a:t>
            </a:r>
            <a:r>
              <a:rPr sz="1050" spc="-5" dirty="0">
                <a:solidFill>
                  <a:srgbClr val="2C2C2C"/>
                </a:solidFill>
                <a:latin typeface="Arial"/>
                <a:cs typeface="Arial"/>
              </a:rPr>
              <a:t>la collaborazione </a:t>
            </a:r>
            <a:r>
              <a:rPr sz="1050" spc="-10" dirty="0">
                <a:solidFill>
                  <a:srgbClr val="2C2C2C"/>
                </a:solidFill>
                <a:latin typeface="Arial"/>
                <a:cs typeface="Arial"/>
              </a:rPr>
              <a:t>di </a:t>
            </a:r>
            <a:r>
              <a:rPr sz="1050" dirty="0">
                <a:solidFill>
                  <a:srgbClr val="2C2C2C"/>
                </a:solidFill>
                <a:latin typeface="Arial"/>
                <a:cs typeface="Arial"/>
              </a:rPr>
              <a:t>scuole, musei, </a:t>
            </a:r>
            <a:r>
              <a:rPr sz="1050" spc="-5" dirty="0">
                <a:solidFill>
                  <a:srgbClr val="2C2C2C"/>
                </a:solidFill>
                <a:latin typeface="Arial"/>
                <a:cs typeface="Arial"/>
              </a:rPr>
              <a:t>biblioteche </a:t>
            </a:r>
            <a:r>
              <a:rPr sz="1050" dirty="0">
                <a:solidFill>
                  <a:srgbClr val="2C2C2C"/>
                </a:solidFill>
                <a:latin typeface="Arial"/>
                <a:cs typeface="Arial"/>
              </a:rPr>
              <a:t>e operatori </a:t>
            </a:r>
            <a:r>
              <a:rPr sz="1050" spc="-5" dirty="0">
                <a:solidFill>
                  <a:srgbClr val="2C2C2C"/>
                </a:solidFill>
                <a:latin typeface="Arial"/>
                <a:cs typeface="Arial"/>
              </a:rPr>
              <a:t>culturali, </a:t>
            </a:r>
            <a:r>
              <a:rPr sz="1050" spc="-10" dirty="0">
                <a:solidFill>
                  <a:srgbClr val="2C2C2C"/>
                </a:solidFill>
                <a:latin typeface="Arial"/>
                <a:cs typeface="Arial"/>
              </a:rPr>
              <a:t>si  </a:t>
            </a:r>
            <a:r>
              <a:rPr sz="1050" spc="-5" dirty="0">
                <a:solidFill>
                  <a:srgbClr val="2C2C2C"/>
                </a:solidFill>
                <a:latin typeface="Arial"/>
                <a:cs typeface="Arial"/>
              </a:rPr>
              <a:t>svilupperanno</a:t>
            </a:r>
            <a:r>
              <a:rPr sz="1050" spc="130" dirty="0">
                <a:solidFill>
                  <a:srgbClr val="2C2C2C"/>
                </a:solidFill>
                <a:latin typeface="Arial"/>
                <a:cs typeface="Arial"/>
              </a:rPr>
              <a:t> </a:t>
            </a:r>
            <a:r>
              <a:rPr sz="1050" spc="-5" dirty="0">
                <a:solidFill>
                  <a:srgbClr val="2C2C2C"/>
                </a:solidFill>
                <a:latin typeface="Arial"/>
                <a:cs typeface="Arial"/>
              </a:rPr>
              <a:t>attorno</a:t>
            </a:r>
            <a:r>
              <a:rPr sz="1050" spc="135" dirty="0">
                <a:solidFill>
                  <a:srgbClr val="2C2C2C"/>
                </a:solidFill>
                <a:latin typeface="Arial"/>
                <a:cs typeface="Arial"/>
              </a:rPr>
              <a:t> </a:t>
            </a:r>
            <a:r>
              <a:rPr sz="1050" spc="-5" dirty="0">
                <a:solidFill>
                  <a:srgbClr val="2C2C2C"/>
                </a:solidFill>
                <a:latin typeface="Arial"/>
                <a:cs typeface="Arial"/>
              </a:rPr>
              <a:t>ad</a:t>
            </a:r>
            <a:r>
              <a:rPr sz="1050" spc="135" dirty="0">
                <a:solidFill>
                  <a:srgbClr val="2C2C2C"/>
                </a:solidFill>
                <a:latin typeface="Arial"/>
                <a:cs typeface="Arial"/>
              </a:rPr>
              <a:t> </a:t>
            </a:r>
            <a:r>
              <a:rPr sz="1050" dirty="0">
                <a:solidFill>
                  <a:srgbClr val="2C2C2C"/>
                </a:solidFill>
                <a:latin typeface="Arial"/>
                <a:cs typeface="Arial"/>
              </a:rPr>
              <a:t>un</a:t>
            </a:r>
            <a:r>
              <a:rPr sz="1050" spc="135" dirty="0">
                <a:solidFill>
                  <a:srgbClr val="2C2C2C"/>
                </a:solidFill>
                <a:latin typeface="Arial"/>
                <a:cs typeface="Arial"/>
              </a:rPr>
              <a:t> </a:t>
            </a:r>
            <a:r>
              <a:rPr sz="1050" spc="-5" dirty="0">
                <a:solidFill>
                  <a:srgbClr val="2C2C2C"/>
                </a:solidFill>
                <a:latin typeface="Arial"/>
                <a:cs typeface="Arial"/>
              </a:rPr>
              <a:t>unico</a:t>
            </a:r>
            <a:r>
              <a:rPr sz="1050" spc="135" dirty="0">
                <a:solidFill>
                  <a:srgbClr val="2C2C2C"/>
                </a:solidFill>
                <a:latin typeface="Arial"/>
                <a:cs typeface="Arial"/>
              </a:rPr>
              <a:t> </a:t>
            </a:r>
            <a:r>
              <a:rPr sz="1050" spc="-5" dirty="0">
                <a:solidFill>
                  <a:srgbClr val="2C2C2C"/>
                </a:solidFill>
                <a:latin typeface="Arial"/>
                <a:cs typeface="Arial"/>
              </a:rPr>
              <a:t>tema</a:t>
            </a:r>
            <a:r>
              <a:rPr sz="1050" spc="125" dirty="0">
                <a:solidFill>
                  <a:srgbClr val="2C2C2C"/>
                </a:solidFill>
                <a:latin typeface="Arial"/>
                <a:cs typeface="Arial"/>
              </a:rPr>
              <a:t> </a:t>
            </a:r>
            <a:r>
              <a:rPr sz="1050" spc="-5" dirty="0">
                <a:solidFill>
                  <a:srgbClr val="2C2C2C"/>
                </a:solidFill>
                <a:latin typeface="Arial"/>
                <a:cs typeface="Arial"/>
              </a:rPr>
              <a:t>ispiratore,</a:t>
            </a:r>
            <a:r>
              <a:rPr sz="1050" spc="114" dirty="0">
                <a:solidFill>
                  <a:srgbClr val="2C2C2C"/>
                </a:solidFill>
                <a:latin typeface="Arial"/>
                <a:cs typeface="Arial"/>
              </a:rPr>
              <a:t> </a:t>
            </a:r>
            <a:r>
              <a:rPr sz="1050" spc="-5" dirty="0">
                <a:solidFill>
                  <a:srgbClr val="2C2C2C"/>
                </a:solidFill>
                <a:latin typeface="Arial"/>
                <a:cs typeface="Arial"/>
              </a:rPr>
              <a:t>ovvero</a:t>
            </a:r>
            <a:r>
              <a:rPr sz="1050" spc="135" dirty="0">
                <a:solidFill>
                  <a:srgbClr val="2C2C2C"/>
                </a:solidFill>
                <a:latin typeface="Arial"/>
                <a:cs typeface="Arial"/>
              </a:rPr>
              <a:t> </a:t>
            </a:r>
            <a:r>
              <a:rPr sz="1050" spc="-5" dirty="0">
                <a:solidFill>
                  <a:srgbClr val="2C2C2C"/>
                </a:solidFill>
                <a:latin typeface="Arial"/>
                <a:cs typeface="Arial"/>
              </a:rPr>
              <a:t>l’alfabeto</a:t>
            </a:r>
            <a:r>
              <a:rPr sz="1050" spc="135" dirty="0">
                <a:solidFill>
                  <a:srgbClr val="2C2C2C"/>
                </a:solidFill>
                <a:latin typeface="Arial"/>
                <a:cs typeface="Arial"/>
              </a:rPr>
              <a:t> </a:t>
            </a:r>
            <a:r>
              <a:rPr sz="1050" spc="-5" dirty="0">
                <a:solidFill>
                  <a:srgbClr val="2C2C2C"/>
                </a:solidFill>
                <a:latin typeface="Arial"/>
                <a:cs typeface="Arial"/>
              </a:rPr>
              <a:t>nel</a:t>
            </a:r>
            <a:r>
              <a:rPr sz="1050" spc="130" dirty="0">
                <a:solidFill>
                  <a:srgbClr val="2C2C2C"/>
                </a:solidFill>
                <a:latin typeface="Arial"/>
                <a:cs typeface="Arial"/>
              </a:rPr>
              <a:t> </a:t>
            </a:r>
            <a:r>
              <a:rPr sz="1050" spc="-5" dirty="0">
                <a:solidFill>
                  <a:srgbClr val="2C2C2C"/>
                </a:solidFill>
                <a:latin typeface="Arial"/>
                <a:cs typeface="Arial"/>
              </a:rPr>
              <a:t>mondo.</a:t>
            </a:r>
            <a:r>
              <a:rPr sz="1050" spc="130" dirty="0">
                <a:solidFill>
                  <a:srgbClr val="2C2C2C"/>
                </a:solidFill>
                <a:latin typeface="Arial"/>
                <a:cs typeface="Arial"/>
              </a:rPr>
              <a:t> </a:t>
            </a:r>
            <a:r>
              <a:rPr sz="1050" spc="-5" dirty="0">
                <a:solidFill>
                  <a:srgbClr val="2C2C2C"/>
                </a:solidFill>
                <a:latin typeface="Arial"/>
                <a:cs typeface="Arial"/>
              </a:rPr>
              <a:t>Il</a:t>
            </a:r>
            <a:r>
              <a:rPr sz="1050" spc="140" dirty="0">
                <a:solidFill>
                  <a:srgbClr val="2C2C2C"/>
                </a:solidFill>
                <a:latin typeface="Arial"/>
                <a:cs typeface="Arial"/>
              </a:rPr>
              <a:t> </a:t>
            </a:r>
            <a:r>
              <a:rPr sz="1050" spc="-5" dirty="0">
                <a:solidFill>
                  <a:srgbClr val="2C2C2C"/>
                </a:solidFill>
                <a:latin typeface="Arial"/>
                <a:cs typeface="Arial"/>
              </a:rPr>
              <a:t>tema</a:t>
            </a:r>
            <a:r>
              <a:rPr sz="1050" spc="135" dirty="0">
                <a:solidFill>
                  <a:srgbClr val="2C2C2C"/>
                </a:solidFill>
                <a:latin typeface="Arial"/>
                <a:cs typeface="Arial"/>
              </a:rPr>
              <a:t> </a:t>
            </a:r>
            <a:r>
              <a:rPr sz="1050" spc="-5" dirty="0">
                <a:solidFill>
                  <a:srgbClr val="2C2C2C"/>
                </a:solidFill>
                <a:latin typeface="Arial"/>
                <a:cs typeface="Arial"/>
              </a:rPr>
              <a:t>potrà</a:t>
            </a:r>
            <a:r>
              <a:rPr sz="1050" spc="135" dirty="0">
                <a:solidFill>
                  <a:srgbClr val="2C2C2C"/>
                </a:solidFill>
                <a:latin typeface="Arial"/>
                <a:cs typeface="Arial"/>
              </a:rPr>
              <a:t> </a:t>
            </a:r>
            <a:r>
              <a:rPr sz="1050" spc="-5" dirty="0">
                <a:solidFill>
                  <a:srgbClr val="2C2C2C"/>
                </a:solidFill>
                <a:latin typeface="Arial"/>
                <a:cs typeface="Arial"/>
              </a:rPr>
              <a:t>essere</a:t>
            </a:r>
            <a:endParaRPr sz="1050">
              <a:latin typeface="Arial"/>
              <a:cs typeface="Arial"/>
            </a:endParaRP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913193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38675">
              <a:lnSpc>
                <a:spcPts val="1839"/>
              </a:lnSpc>
            </a:pPr>
            <a:r>
              <a:rPr sz="1600" b="1" spc="-5" dirty="0">
                <a:latin typeface="Arial"/>
                <a:cs typeface="Arial"/>
              </a:rPr>
              <a:t>Donnai</a:t>
            </a:r>
            <a:r>
              <a:rPr sz="1600" b="1" spc="-10" dirty="0">
                <a:latin typeface="Arial"/>
                <a:cs typeface="Arial"/>
              </a:rPr>
              <a:t>n</a:t>
            </a:r>
            <a:r>
              <a:rPr sz="1600" b="1" spc="5" dirty="0">
                <a:latin typeface="Arial"/>
                <a:cs typeface="Arial"/>
              </a:rPr>
              <a:t>a</a:t>
            </a:r>
            <a:r>
              <a:rPr sz="1600" b="1" spc="-5" dirty="0">
                <a:latin typeface="Arial"/>
                <a:cs typeface="Arial"/>
              </a:rPr>
              <a:t>f</a:t>
            </a:r>
            <a:r>
              <a:rPr sz="1600" b="1" spc="-15" dirty="0">
                <a:latin typeface="Arial"/>
                <a:cs typeface="Arial"/>
              </a:rPr>
              <a:t>f</a:t>
            </a:r>
            <a:r>
              <a:rPr sz="1600" b="1" spc="-5" dirty="0">
                <a:latin typeface="Arial"/>
                <a:cs typeface="Arial"/>
              </a:rPr>
              <a:t>ar</a:t>
            </a:r>
            <a:r>
              <a:rPr sz="1600" b="1" dirty="0">
                <a:latin typeface="Arial"/>
                <a:cs typeface="Arial"/>
              </a:rPr>
              <a:t>i</a:t>
            </a:r>
            <a:r>
              <a:rPr sz="1600" b="1" spc="-5" dirty="0">
                <a:latin typeface="Arial"/>
                <a:cs typeface="Arial"/>
              </a:rPr>
              <a:t>.</a:t>
            </a:r>
            <a:r>
              <a:rPr sz="1600" b="1" spc="5" dirty="0">
                <a:latin typeface="Arial"/>
                <a:cs typeface="Arial"/>
              </a:rPr>
              <a:t>i</a:t>
            </a:r>
            <a:r>
              <a:rPr sz="1600" b="1" spc="-5" dirty="0">
                <a:latin typeface="Arial"/>
                <a:cs typeface="Arial"/>
              </a:rPr>
              <a:t>t  13 marzo</a:t>
            </a:r>
            <a:r>
              <a:rPr sz="1600" b="1" spc="-4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150000"/>
              </a:lnSpc>
              <a:spcBef>
                <a:spcPts val="960"/>
              </a:spcBef>
              <a:tabLst>
                <a:tab pos="1002030" algn="l"/>
                <a:tab pos="2265680" algn="l"/>
                <a:tab pos="3068320" algn="l"/>
                <a:tab pos="4161790" algn="l"/>
                <a:tab pos="4860925" algn="l"/>
                <a:tab pos="5665470" algn="l"/>
              </a:tabLst>
            </a:pPr>
            <a:r>
              <a:rPr sz="1050" spc="-5" dirty="0">
                <a:solidFill>
                  <a:srgbClr val="2C2C2C"/>
                </a:solidFill>
                <a:latin typeface="Arial"/>
                <a:cs typeface="Arial"/>
              </a:rPr>
              <a:t>declinato </a:t>
            </a:r>
            <a:r>
              <a:rPr sz="1050" dirty="0">
                <a:solidFill>
                  <a:srgbClr val="2C2C2C"/>
                </a:solidFill>
                <a:latin typeface="Arial"/>
                <a:cs typeface="Arial"/>
              </a:rPr>
              <a:t>da diversi </a:t>
            </a:r>
            <a:r>
              <a:rPr sz="1050" spc="-5" dirty="0">
                <a:solidFill>
                  <a:srgbClr val="2C2C2C"/>
                </a:solidFill>
                <a:latin typeface="Arial"/>
                <a:cs typeface="Arial"/>
              </a:rPr>
              <a:t>punti </a:t>
            </a:r>
            <a:r>
              <a:rPr sz="1050" spc="-10" dirty="0">
                <a:solidFill>
                  <a:srgbClr val="2C2C2C"/>
                </a:solidFill>
                <a:latin typeface="Arial"/>
                <a:cs typeface="Arial"/>
              </a:rPr>
              <a:t>di </a:t>
            </a:r>
            <a:r>
              <a:rPr sz="1050" spc="-5" dirty="0">
                <a:solidFill>
                  <a:srgbClr val="2C2C2C"/>
                </a:solidFill>
                <a:latin typeface="Arial"/>
                <a:cs typeface="Arial"/>
              </a:rPr>
              <a:t>vista, </a:t>
            </a:r>
            <a:r>
              <a:rPr sz="1050" dirty="0">
                <a:solidFill>
                  <a:srgbClr val="2C2C2C"/>
                </a:solidFill>
                <a:latin typeface="Arial"/>
                <a:cs typeface="Arial"/>
              </a:rPr>
              <a:t>a </a:t>
            </a:r>
            <a:r>
              <a:rPr sz="1050" spc="-5" dirty="0">
                <a:solidFill>
                  <a:srgbClr val="2C2C2C"/>
                </a:solidFill>
                <a:latin typeface="Arial"/>
                <a:cs typeface="Arial"/>
              </a:rPr>
              <a:t>seconda delle proprie specificità </a:t>
            </a:r>
            <a:r>
              <a:rPr sz="1050" dirty="0">
                <a:solidFill>
                  <a:srgbClr val="2C2C2C"/>
                </a:solidFill>
                <a:latin typeface="Arial"/>
                <a:cs typeface="Arial"/>
              </a:rPr>
              <a:t>e di </a:t>
            </a:r>
            <a:r>
              <a:rPr sz="1050" spc="-5" dirty="0">
                <a:solidFill>
                  <a:srgbClr val="2C2C2C"/>
                </a:solidFill>
                <a:latin typeface="Arial"/>
                <a:cs typeface="Arial"/>
              </a:rPr>
              <a:t>quelle del territorio </a:t>
            </a:r>
            <a:r>
              <a:rPr sz="1050" dirty="0">
                <a:solidFill>
                  <a:srgbClr val="2C2C2C"/>
                </a:solidFill>
                <a:latin typeface="Arial"/>
                <a:cs typeface="Arial"/>
              </a:rPr>
              <a:t>di  </a:t>
            </a:r>
            <a:r>
              <a:rPr sz="1050" spc="-5" dirty="0">
                <a:solidFill>
                  <a:srgbClr val="2C2C2C"/>
                </a:solidFill>
                <a:latin typeface="Arial"/>
                <a:cs typeface="Arial"/>
              </a:rPr>
              <a:t>appartenenza. </a:t>
            </a:r>
            <a:r>
              <a:rPr sz="1050" dirty="0">
                <a:solidFill>
                  <a:srgbClr val="2C2C2C"/>
                </a:solidFill>
                <a:latin typeface="Arial"/>
                <a:cs typeface="Arial"/>
              </a:rPr>
              <a:t>La </a:t>
            </a:r>
            <a:r>
              <a:rPr sz="1050" spc="-5" dirty="0">
                <a:solidFill>
                  <a:srgbClr val="2C2C2C"/>
                </a:solidFill>
                <a:latin typeface="Arial"/>
                <a:cs typeface="Arial"/>
              </a:rPr>
              <a:t>sfida </a:t>
            </a:r>
            <a:r>
              <a:rPr sz="1050" dirty="0">
                <a:solidFill>
                  <a:srgbClr val="2C2C2C"/>
                </a:solidFill>
                <a:latin typeface="Arial"/>
                <a:cs typeface="Arial"/>
              </a:rPr>
              <a:t>di questa </a:t>
            </a:r>
            <a:r>
              <a:rPr sz="1050" spc="-5" dirty="0">
                <a:solidFill>
                  <a:srgbClr val="2C2C2C"/>
                </a:solidFill>
                <a:latin typeface="Arial"/>
                <a:cs typeface="Arial"/>
              </a:rPr>
              <a:t>edizione </a:t>
            </a:r>
            <a:r>
              <a:rPr sz="1050" dirty="0">
                <a:solidFill>
                  <a:srgbClr val="2C2C2C"/>
                </a:solidFill>
                <a:latin typeface="Arial"/>
                <a:cs typeface="Arial"/>
              </a:rPr>
              <a:t>è </a:t>
            </a:r>
            <a:r>
              <a:rPr sz="1050" spc="-5" dirty="0">
                <a:solidFill>
                  <a:srgbClr val="2C2C2C"/>
                </a:solidFill>
                <a:latin typeface="Arial"/>
                <a:cs typeface="Arial"/>
              </a:rPr>
              <a:t>quella </a:t>
            </a:r>
            <a:r>
              <a:rPr sz="1050" dirty="0">
                <a:solidFill>
                  <a:srgbClr val="2C2C2C"/>
                </a:solidFill>
                <a:latin typeface="Arial"/>
                <a:cs typeface="Arial"/>
              </a:rPr>
              <a:t>di </a:t>
            </a:r>
            <a:r>
              <a:rPr sz="1050" spc="-5" dirty="0">
                <a:solidFill>
                  <a:srgbClr val="2C2C2C"/>
                </a:solidFill>
                <a:latin typeface="Arial"/>
                <a:cs typeface="Arial"/>
              </a:rPr>
              <a:t>capire </a:t>
            </a:r>
            <a:r>
              <a:rPr sz="1050" dirty="0">
                <a:solidFill>
                  <a:srgbClr val="2C2C2C"/>
                </a:solidFill>
                <a:latin typeface="Arial"/>
                <a:cs typeface="Arial"/>
              </a:rPr>
              <a:t>come </a:t>
            </a:r>
            <a:r>
              <a:rPr sz="1050" spc="-5" dirty="0">
                <a:solidFill>
                  <a:srgbClr val="2C2C2C"/>
                </a:solidFill>
                <a:latin typeface="Arial"/>
                <a:cs typeface="Arial"/>
              </a:rPr>
              <a:t>nasce </a:t>
            </a:r>
            <a:r>
              <a:rPr sz="1050" dirty="0">
                <a:solidFill>
                  <a:srgbClr val="2C2C2C"/>
                </a:solidFill>
                <a:latin typeface="Arial"/>
                <a:cs typeface="Arial"/>
              </a:rPr>
              <a:t>il </a:t>
            </a:r>
            <a:r>
              <a:rPr sz="1050" spc="-5" dirty="0">
                <a:solidFill>
                  <a:srgbClr val="2C2C2C"/>
                </a:solidFill>
                <a:latin typeface="Arial"/>
                <a:cs typeface="Arial"/>
              </a:rPr>
              <a:t>racconto, </a:t>
            </a:r>
            <a:r>
              <a:rPr sz="1050" dirty="0">
                <a:solidFill>
                  <a:srgbClr val="2C2C2C"/>
                </a:solidFill>
                <a:latin typeface="Arial"/>
                <a:cs typeface="Arial"/>
              </a:rPr>
              <a:t>come si forma e  con </a:t>
            </a:r>
            <a:r>
              <a:rPr sz="1050" spc="-5" dirty="0">
                <a:solidFill>
                  <a:srgbClr val="2C2C2C"/>
                </a:solidFill>
                <a:latin typeface="Arial"/>
                <a:cs typeface="Arial"/>
              </a:rPr>
              <a:t>quali linguaggi </a:t>
            </a:r>
            <a:r>
              <a:rPr sz="1050" dirty="0">
                <a:solidFill>
                  <a:srgbClr val="2C2C2C"/>
                </a:solidFill>
                <a:latin typeface="Arial"/>
                <a:cs typeface="Arial"/>
              </a:rPr>
              <a:t>e </a:t>
            </a:r>
            <a:r>
              <a:rPr sz="1050" spc="-5" dirty="0">
                <a:solidFill>
                  <a:srgbClr val="2C2C2C"/>
                </a:solidFill>
                <a:latin typeface="Arial"/>
                <a:cs typeface="Arial"/>
              </a:rPr>
              <a:t>strumenti </a:t>
            </a:r>
            <a:r>
              <a:rPr sz="1050" spc="-10" dirty="0">
                <a:solidFill>
                  <a:srgbClr val="2C2C2C"/>
                </a:solidFill>
                <a:latin typeface="Arial"/>
                <a:cs typeface="Arial"/>
              </a:rPr>
              <a:t>si </a:t>
            </a:r>
            <a:r>
              <a:rPr sz="1050" dirty="0">
                <a:solidFill>
                  <a:srgbClr val="2C2C2C"/>
                </a:solidFill>
                <a:latin typeface="Arial"/>
                <a:cs typeface="Arial"/>
              </a:rPr>
              <a:t>può declinare, </a:t>
            </a:r>
            <a:r>
              <a:rPr sz="1050" spc="-5" dirty="0">
                <a:solidFill>
                  <a:srgbClr val="2C2C2C"/>
                </a:solidFill>
                <a:latin typeface="Arial"/>
                <a:cs typeface="Arial"/>
              </a:rPr>
              <a:t>condividerlo </a:t>
            </a:r>
            <a:r>
              <a:rPr sz="1050" dirty="0">
                <a:solidFill>
                  <a:srgbClr val="2C2C2C"/>
                </a:solidFill>
                <a:latin typeface="Arial"/>
                <a:cs typeface="Arial"/>
              </a:rPr>
              <a:t>per </a:t>
            </a:r>
            <a:r>
              <a:rPr sz="1050" spc="-5" dirty="0">
                <a:solidFill>
                  <a:srgbClr val="2C2C2C"/>
                </a:solidFill>
                <a:latin typeface="Arial"/>
                <a:cs typeface="Arial"/>
              </a:rPr>
              <a:t>generare </a:t>
            </a:r>
            <a:r>
              <a:rPr sz="1050" dirty="0">
                <a:solidFill>
                  <a:srgbClr val="2C2C2C"/>
                </a:solidFill>
                <a:latin typeface="Arial"/>
                <a:cs typeface="Arial"/>
              </a:rPr>
              <a:t>poi </a:t>
            </a:r>
            <a:r>
              <a:rPr sz="1050" spc="-5" dirty="0">
                <a:solidFill>
                  <a:srgbClr val="2C2C2C"/>
                </a:solidFill>
                <a:latin typeface="Arial"/>
                <a:cs typeface="Arial"/>
              </a:rPr>
              <a:t>altre infinite narrazioni.  </a:t>
            </a:r>
            <a:r>
              <a:rPr sz="1050" dirty="0">
                <a:solidFill>
                  <a:srgbClr val="2C2C2C"/>
                </a:solidFill>
                <a:latin typeface="Arial"/>
                <a:cs typeface="Arial"/>
              </a:rPr>
              <a:t>Un </a:t>
            </a:r>
            <a:r>
              <a:rPr sz="1050" spc="-5" dirty="0">
                <a:solidFill>
                  <a:srgbClr val="2C2C2C"/>
                </a:solidFill>
                <a:latin typeface="Arial"/>
                <a:cs typeface="Arial"/>
              </a:rPr>
              <a:t>tema estremamente attuale </a:t>
            </a:r>
            <a:r>
              <a:rPr sz="1050" dirty="0">
                <a:solidFill>
                  <a:srgbClr val="2C2C2C"/>
                </a:solidFill>
                <a:latin typeface="Arial"/>
                <a:cs typeface="Arial"/>
              </a:rPr>
              <a:t>se </a:t>
            </a:r>
            <a:r>
              <a:rPr sz="1050" spc="-10" dirty="0">
                <a:solidFill>
                  <a:srgbClr val="2C2C2C"/>
                </a:solidFill>
                <a:latin typeface="Arial"/>
                <a:cs typeface="Arial"/>
              </a:rPr>
              <a:t>si </a:t>
            </a:r>
            <a:r>
              <a:rPr sz="1050" spc="-5" dirty="0">
                <a:solidFill>
                  <a:srgbClr val="2C2C2C"/>
                </a:solidFill>
                <a:latin typeface="Arial"/>
                <a:cs typeface="Arial"/>
              </a:rPr>
              <a:t>considera che, </a:t>
            </a:r>
            <a:r>
              <a:rPr sz="1050" dirty="0">
                <a:solidFill>
                  <a:srgbClr val="2C2C2C"/>
                </a:solidFill>
                <a:latin typeface="Arial"/>
                <a:cs typeface="Arial"/>
              </a:rPr>
              <a:t>anche </a:t>
            </a:r>
            <a:r>
              <a:rPr sz="1050" spc="-5" dirty="0">
                <a:solidFill>
                  <a:srgbClr val="2C2C2C"/>
                </a:solidFill>
                <a:latin typeface="Arial"/>
                <a:cs typeface="Arial"/>
              </a:rPr>
              <a:t>grazie alle nuove tecnologie, </a:t>
            </a:r>
            <a:r>
              <a:rPr sz="1050" dirty="0">
                <a:solidFill>
                  <a:srgbClr val="2C2C2C"/>
                </a:solidFill>
                <a:latin typeface="Arial"/>
                <a:cs typeface="Arial"/>
              </a:rPr>
              <a:t>raccontare e  </a:t>
            </a:r>
            <a:r>
              <a:rPr sz="1050" spc="-5" dirty="0">
                <a:solidFill>
                  <a:srgbClr val="2C2C2C"/>
                </a:solidFill>
                <a:latin typeface="Arial"/>
                <a:cs typeface="Arial"/>
              </a:rPr>
              <a:t>raccontarsi </a:t>
            </a:r>
            <a:r>
              <a:rPr sz="1050" dirty="0">
                <a:solidFill>
                  <a:srgbClr val="2C2C2C"/>
                </a:solidFill>
                <a:latin typeface="Arial"/>
                <a:cs typeface="Arial"/>
              </a:rPr>
              <a:t>è </a:t>
            </a:r>
            <a:r>
              <a:rPr sz="1050" spc="-5" dirty="0">
                <a:solidFill>
                  <a:srgbClr val="2C2C2C"/>
                </a:solidFill>
                <a:latin typeface="Arial"/>
                <a:cs typeface="Arial"/>
              </a:rPr>
              <a:t>oggi un’attività che </a:t>
            </a:r>
            <a:r>
              <a:rPr sz="1050" dirty="0">
                <a:solidFill>
                  <a:srgbClr val="2C2C2C"/>
                </a:solidFill>
                <a:latin typeface="Arial"/>
                <a:cs typeface="Arial"/>
              </a:rPr>
              <a:t>ci </a:t>
            </a:r>
            <a:r>
              <a:rPr sz="1050" spc="-5" dirty="0">
                <a:solidFill>
                  <a:srgbClr val="2C2C2C"/>
                </a:solidFill>
                <a:latin typeface="Arial"/>
                <a:cs typeface="Arial"/>
              </a:rPr>
              <a:t>coinvolge sempre </a:t>
            </a:r>
            <a:r>
              <a:rPr sz="1050" dirty="0">
                <a:solidFill>
                  <a:srgbClr val="2C2C2C"/>
                </a:solidFill>
                <a:latin typeface="Arial"/>
                <a:cs typeface="Arial"/>
              </a:rPr>
              <a:t>più. La </a:t>
            </a:r>
            <a:r>
              <a:rPr sz="1050" spc="-5" dirty="0">
                <a:solidFill>
                  <a:srgbClr val="2C2C2C"/>
                </a:solidFill>
                <a:latin typeface="Arial"/>
                <a:cs typeface="Arial"/>
              </a:rPr>
              <a:t>proposta del Festival </a:t>
            </a:r>
            <a:r>
              <a:rPr sz="1050" dirty="0">
                <a:solidFill>
                  <a:srgbClr val="2C2C2C"/>
                </a:solidFill>
                <a:latin typeface="Arial"/>
                <a:cs typeface="Arial"/>
              </a:rPr>
              <a:t>– </a:t>
            </a:r>
            <a:r>
              <a:rPr sz="1050" spc="-5" dirty="0">
                <a:solidFill>
                  <a:srgbClr val="2C2C2C"/>
                </a:solidFill>
                <a:latin typeface="Arial"/>
                <a:cs typeface="Arial"/>
              </a:rPr>
              <a:t>spiega l’ABI </a:t>
            </a:r>
            <a:r>
              <a:rPr sz="1050" dirty="0">
                <a:solidFill>
                  <a:srgbClr val="2C2C2C"/>
                </a:solidFill>
                <a:latin typeface="Arial"/>
                <a:cs typeface="Arial"/>
              </a:rPr>
              <a:t>- è  quindi </a:t>
            </a:r>
            <a:r>
              <a:rPr sz="1050" spc="-5" dirty="0">
                <a:solidFill>
                  <a:srgbClr val="2C2C2C"/>
                </a:solidFill>
                <a:latin typeface="Arial"/>
                <a:cs typeface="Arial"/>
              </a:rPr>
              <a:t>quella </a:t>
            </a:r>
            <a:r>
              <a:rPr sz="1050" dirty="0">
                <a:solidFill>
                  <a:srgbClr val="2C2C2C"/>
                </a:solidFill>
                <a:latin typeface="Arial"/>
                <a:cs typeface="Arial"/>
              </a:rPr>
              <a:t>di </a:t>
            </a:r>
            <a:r>
              <a:rPr sz="1050" spc="-5" dirty="0">
                <a:solidFill>
                  <a:srgbClr val="2C2C2C"/>
                </a:solidFill>
                <a:latin typeface="Arial"/>
                <a:cs typeface="Arial"/>
              </a:rPr>
              <a:t>creare dei </a:t>
            </a:r>
            <a:r>
              <a:rPr sz="1050" dirty="0">
                <a:solidFill>
                  <a:srgbClr val="2C2C2C"/>
                </a:solidFill>
                <a:latin typeface="Arial"/>
                <a:cs typeface="Arial"/>
              </a:rPr>
              <a:t>percorsi per </a:t>
            </a:r>
            <a:r>
              <a:rPr sz="1050" spc="-5" dirty="0">
                <a:solidFill>
                  <a:srgbClr val="2C2C2C"/>
                </a:solidFill>
                <a:latin typeface="Arial"/>
                <a:cs typeface="Arial"/>
              </a:rPr>
              <a:t>stimolare </a:t>
            </a:r>
            <a:r>
              <a:rPr sz="1050" dirty="0">
                <a:solidFill>
                  <a:srgbClr val="2C2C2C"/>
                </a:solidFill>
                <a:latin typeface="Arial"/>
                <a:cs typeface="Arial"/>
              </a:rPr>
              <a:t>un approccio </a:t>
            </a:r>
            <a:r>
              <a:rPr sz="1050" spc="-5" dirty="0">
                <a:solidFill>
                  <a:srgbClr val="2C2C2C"/>
                </a:solidFill>
                <a:latin typeface="Arial"/>
                <a:cs typeface="Arial"/>
              </a:rPr>
              <a:t>consapevole, pur rispettando la </a:t>
            </a:r>
            <a:r>
              <a:rPr sz="1050" spc="5" dirty="0">
                <a:solidFill>
                  <a:srgbClr val="2C2C2C"/>
                </a:solidFill>
                <a:latin typeface="Arial"/>
                <a:cs typeface="Arial"/>
              </a:rPr>
              <a:t>massima  </a:t>
            </a:r>
            <a:r>
              <a:rPr sz="1050" dirty="0">
                <a:solidFill>
                  <a:srgbClr val="2C2C2C"/>
                </a:solidFill>
                <a:latin typeface="Arial"/>
                <a:cs typeface="Arial"/>
              </a:rPr>
              <a:t>li</a:t>
            </a:r>
            <a:r>
              <a:rPr sz="1050" spc="-15" dirty="0">
                <a:solidFill>
                  <a:srgbClr val="2C2C2C"/>
                </a:solidFill>
                <a:latin typeface="Arial"/>
                <a:cs typeface="Arial"/>
              </a:rPr>
              <a:t>b</a:t>
            </a:r>
            <a:r>
              <a:rPr sz="1050" dirty="0">
                <a:solidFill>
                  <a:srgbClr val="2C2C2C"/>
                </a:solidFill>
                <a:latin typeface="Arial"/>
                <a:cs typeface="Arial"/>
              </a:rPr>
              <a:t>er</a:t>
            </a:r>
            <a:r>
              <a:rPr sz="1050" spc="-10" dirty="0">
                <a:solidFill>
                  <a:srgbClr val="2C2C2C"/>
                </a:solidFill>
                <a:latin typeface="Arial"/>
                <a:cs typeface="Arial"/>
              </a:rPr>
              <a:t>t</a:t>
            </a:r>
            <a:r>
              <a:rPr sz="1050" dirty="0">
                <a:solidFill>
                  <a:srgbClr val="2C2C2C"/>
                </a:solidFill>
                <a:latin typeface="Arial"/>
                <a:cs typeface="Arial"/>
              </a:rPr>
              <a:t>à	e</a:t>
            </a:r>
            <a:r>
              <a:rPr sz="1050" spc="-15" dirty="0">
                <a:solidFill>
                  <a:srgbClr val="2C2C2C"/>
                </a:solidFill>
                <a:latin typeface="Arial"/>
                <a:cs typeface="Arial"/>
              </a:rPr>
              <a:t>s</a:t>
            </a:r>
            <a:r>
              <a:rPr sz="1050" dirty="0">
                <a:solidFill>
                  <a:srgbClr val="2C2C2C"/>
                </a:solidFill>
                <a:latin typeface="Arial"/>
                <a:cs typeface="Arial"/>
              </a:rPr>
              <a:t>pre</a:t>
            </a:r>
            <a:r>
              <a:rPr sz="1050" spc="-15" dirty="0">
                <a:solidFill>
                  <a:srgbClr val="2C2C2C"/>
                </a:solidFill>
                <a:latin typeface="Arial"/>
                <a:cs typeface="Arial"/>
              </a:rPr>
              <a:t>s</a:t>
            </a:r>
            <a:r>
              <a:rPr sz="1050" dirty="0">
                <a:solidFill>
                  <a:srgbClr val="2C2C2C"/>
                </a:solidFill>
                <a:latin typeface="Arial"/>
                <a:cs typeface="Arial"/>
              </a:rPr>
              <a:t>si</a:t>
            </a:r>
            <a:r>
              <a:rPr sz="1050" spc="-15" dirty="0">
                <a:solidFill>
                  <a:srgbClr val="2C2C2C"/>
                </a:solidFill>
                <a:latin typeface="Arial"/>
                <a:cs typeface="Arial"/>
              </a:rPr>
              <a:t>v</a:t>
            </a:r>
            <a:r>
              <a:rPr sz="1050" dirty="0">
                <a:solidFill>
                  <a:srgbClr val="2C2C2C"/>
                </a:solidFill>
                <a:latin typeface="Arial"/>
                <a:cs typeface="Arial"/>
              </a:rPr>
              <a:t>a	d</a:t>
            </a:r>
            <a:r>
              <a:rPr sz="1050" spc="-15" dirty="0">
                <a:solidFill>
                  <a:srgbClr val="2C2C2C"/>
                </a:solidFill>
                <a:latin typeface="Arial"/>
                <a:cs typeface="Arial"/>
              </a:rPr>
              <a:t>e</a:t>
            </a:r>
            <a:r>
              <a:rPr sz="1050" dirty="0">
                <a:solidFill>
                  <a:srgbClr val="2C2C2C"/>
                </a:solidFill>
                <a:latin typeface="Arial"/>
                <a:cs typeface="Arial"/>
              </a:rPr>
              <a:t>i	b</a:t>
            </a:r>
            <a:r>
              <a:rPr sz="1050" spc="-15" dirty="0">
                <a:solidFill>
                  <a:srgbClr val="2C2C2C"/>
                </a:solidFill>
                <a:latin typeface="Arial"/>
                <a:cs typeface="Arial"/>
              </a:rPr>
              <a:t>a</a:t>
            </a:r>
            <a:r>
              <a:rPr sz="1050" spc="10" dirty="0">
                <a:solidFill>
                  <a:srgbClr val="2C2C2C"/>
                </a:solidFill>
                <a:latin typeface="Arial"/>
                <a:cs typeface="Arial"/>
              </a:rPr>
              <a:t>m</a:t>
            </a:r>
            <a:r>
              <a:rPr sz="1050" spc="-15" dirty="0">
                <a:solidFill>
                  <a:srgbClr val="2C2C2C"/>
                </a:solidFill>
                <a:latin typeface="Arial"/>
                <a:cs typeface="Arial"/>
              </a:rPr>
              <a:t>b</a:t>
            </a:r>
            <a:r>
              <a:rPr sz="1050" dirty="0">
                <a:solidFill>
                  <a:srgbClr val="2C2C2C"/>
                </a:solidFill>
                <a:latin typeface="Arial"/>
                <a:cs typeface="Arial"/>
              </a:rPr>
              <a:t>i</a:t>
            </a:r>
            <a:r>
              <a:rPr sz="1050" spc="-15" dirty="0">
                <a:solidFill>
                  <a:srgbClr val="2C2C2C"/>
                </a:solidFill>
                <a:latin typeface="Arial"/>
                <a:cs typeface="Arial"/>
              </a:rPr>
              <a:t>n</a:t>
            </a:r>
            <a:r>
              <a:rPr sz="1050" dirty="0">
                <a:solidFill>
                  <a:srgbClr val="2C2C2C"/>
                </a:solidFill>
                <a:latin typeface="Arial"/>
                <a:cs typeface="Arial"/>
              </a:rPr>
              <a:t>i	e	dei	</a:t>
            </a:r>
            <a:r>
              <a:rPr sz="1050" spc="-5" dirty="0">
                <a:solidFill>
                  <a:srgbClr val="2C2C2C"/>
                </a:solidFill>
                <a:latin typeface="Arial"/>
                <a:cs typeface="Arial"/>
              </a:rPr>
              <a:t>r</a:t>
            </a:r>
            <a:r>
              <a:rPr sz="1050" spc="-15" dirty="0">
                <a:solidFill>
                  <a:srgbClr val="2C2C2C"/>
                </a:solidFill>
                <a:latin typeface="Arial"/>
                <a:cs typeface="Arial"/>
              </a:rPr>
              <a:t>a</a:t>
            </a:r>
            <a:r>
              <a:rPr sz="1050" dirty="0">
                <a:solidFill>
                  <a:srgbClr val="2C2C2C"/>
                </a:solidFill>
                <a:latin typeface="Arial"/>
                <a:cs typeface="Arial"/>
              </a:rPr>
              <a:t>ga</a:t>
            </a:r>
            <a:r>
              <a:rPr sz="1050" spc="-15" dirty="0">
                <a:solidFill>
                  <a:srgbClr val="2C2C2C"/>
                </a:solidFill>
                <a:latin typeface="Arial"/>
                <a:cs typeface="Arial"/>
              </a:rPr>
              <a:t>zz</a:t>
            </a:r>
            <a:r>
              <a:rPr sz="1050" dirty="0">
                <a:solidFill>
                  <a:srgbClr val="2C2C2C"/>
                </a:solidFill>
                <a:latin typeface="Arial"/>
                <a:cs typeface="Arial"/>
              </a:rPr>
              <a:t>i.  </a:t>
            </a:r>
            <a:r>
              <a:rPr sz="1050" spc="-5" dirty="0">
                <a:solidFill>
                  <a:srgbClr val="2C2C2C"/>
                </a:solidFill>
                <a:latin typeface="Arial"/>
                <a:cs typeface="Arial"/>
              </a:rPr>
              <a:t>Quest’anno il Festival verrà affiancato da </a:t>
            </a:r>
            <a:r>
              <a:rPr sz="1050" dirty="0">
                <a:solidFill>
                  <a:srgbClr val="2C2C2C"/>
                </a:solidFill>
                <a:latin typeface="Arial"/>
                <a:cs typeface="Arial"/>
              </a:rPr>
              <a:t>due </a:t>
            </a:r>
            <a:r>
              <a:rPr sz="1050" spc="-5" dirty="0">
                <a:solidFill>
                  <a:srgbClr val="2C2C2C"/>
                </a:solidFill>
                <a:latin typeface="Arial"/>
                <a:cs typeface="Arial"/>
              </a:rPr>
              <a:t>eventi particolari: “WWW </a:t>
            </a:r>
            <a:r>
              <a:rPr sz="1050" dirty="0">
                <a:solidFill>
                  <a:srgbClr val="2C2C2C"/>
                </a:solidFill>
                <a:latin typeface="Arial"/>
                <a:cs typeface="Arial"/>
              </a:rPr>
              <a:t>- </a:t>
            </a:r>
            <a:r>
              <a:rPr sz="1050" spc="-5" dirty="0">
                <a:solidFill>
                  <a:srgbClr val="2C2C2C"/>
                </a:solidFill>
                <a:latin typeface="Arial"/>
                <a:cs typeface="Arial"/>
              </a:rPr>
              <a:t>KnoW the </a:t>
            </a:r>
            <a:r>
              <a:rPr sz="1050" dirty="0">
                <a:solidFill>
                  <a:srgbClr val="2C2C2C"/>
                </a:solidFill>
                <a:latin typeface="Arial"/>
                <a:cs typeface="Arial"/>
              </a:rPr>
              <a:t>World </a:t>
            </a:r>
            <a:r>
              <a:rPr sz="1050" spc="-5" dirty="0">
                <a:solidFill>
                  <a:srgbClr val="2C2C2C"/>
                </a:solidFill>
                <a:latin typeface="Arial"/>
                <a:cs typeface="Arial"/>
              </a:rPr>
              <a:t>with Words”,  </a:t>
            </a:r>
            <a:r>
              <a:rPr sz="1050" dirty="0">
                <a:solidFill>
                  <a:srgbClr val="2C2C2C"/>
                </a:solidFill>
                <a:latin typeface="Arial"/>
                <a:cs typeface="Arial"/>
              </a:rPr>
              <a:t>che </a:t>
            </a:r>
            <a:r>
              <a:rPr sz="1050" spc="-10" dirty="0">
                <a:solidFill>
                  <a:srgbClr val="2C2C2C"/>
                </a:solidFill>
                <a:latin typeface="Arial"/>
                <a:cs typeface="Arial"/>
              </a:rPr>
              <a:t>si </a:t>
            </a:r>
            <a:r>
              <a:rPr sz="1050" spc="-5" dirty="0">
                <a:solidFill>
                  <a:srgbClr val="2C2C2C"/>
                </a:solidFill>
                <a:latin typeface="Arial"/>
                <a:cs typeface="Arial"/>
              </a:rPr>
              <a:t>terrà nel giorno di apertura del Festival, lunedì </a:t>
            </a:r>
            <a:r>
              <a:rPr sz="1050" dirty="0">
                <a:solidFill>
                  <a:srgbClr val="2C2C2C"/>
                </a:solidFill>
                <a:latin typeface="Arial"/>
                <a:cs typeface="Arial"/>
              </a:rPr>
              <a:t>16 </a:t>
            </a:r>
            <a:r>
              <a:rPr sz="1050" spc="-5" dirty="0">
                <a:solidFill>
                  <a:srgbClr val="2C2C2C"/>
                </a:solidFill>
                <a:latin typeface="Arial"/>
                <a:cs typeface="Arial"/>
              </a:rPr>
              <a:t>marzo </a:t>
            </a:r>
            <a:r>
              <a:rPr sz="1050" dirty="0">
                <a:solidFill>
                  <a:srgbClr val="2C2C2C"/>
                </a:solidFill>
                <a:latin typeface="Arial"/>
                <a:cs typeface="Arial"/>
              </a:rPr>
              <a:t>a </a:t>
            </a:r>
            <a:r>
              <a:rPr sz="1050" spc="-5" dirty="0">
                <a:solidFill>
                  <a:srgbClr val="2C2C2C"/>
                </a:solidFill>
                <a:latin typeface="Arial"/>
                <a:cs typeface="Arial"/>
              </a:rPr>
              <a:t>Napoli, </a:t>
            </a:r>
            <a:r>
              <a:rPr sz="1050" dirty="0">
                <a:solidFill>
                  <a:srgbClr val="2C2C2C"/>
                </a:solidFill>
                <a:latin typeface="Arial"/>
                <a:cs typeface="Arial"/>
              </a:rPr>
              <a:t>e </a:t>
            </a:r>
            <a:r>
              <a:rPr sz="1050" spc="-5" dirty="0">
                <a:solidFill>
                  <a:srgbClr val="2C2C2C"/>
                </a:solidFill>
                <a:latin typeface="Arial"/>
                <a:cs typeface="Arial"/>
              </a:rPr>
              <a:t>“Reinventare  l’apprendimento </a:t>
            </a:r>
            <a:r>
              <a:rPr sz="1050" dirty="0">
                <a:solidFill>
                  <a:srgbClr val="2C2C2C"/>
                </a:solidFill>
                <a:latin typeface="Arial"/>
                <a:cs typeface="Arial"/>
              </a:rPr>
              <a:t>– </a:t>
            </a:r>
            <a:r>
              <a:rPr sz="1050" spc="-5" dirty="0">
                <a:solidFill>
                  <a:srgbClr val="2C2C2C"/>
                </a:solidFill>
                <a:latin typeface="Arial"/>
                <a:cs typeface="Arial"/>
              </a:rPr>
              <a:t>Cultura </a:t>
            </a:r>
            <a:r>
              <a:rPr sz="1050" dirty="0">
                <a:solidFill>
                  <a:srgbClr val="2C2C2C"/>
                </a:solidFill>
                <a:latin typeface="Arial"/>
                <a:cs typeface="Arial"/>
              </a:rPr>
              <a:t>e </a:t>
            </a:r>
            <a:r>
              <a:rPr sz="1050" spc="-5" dirty="0">
                <a:solidFill>
                  <a:srgbClr val="2C2C2C"/>
                </a:solidFill>
                <a:latin typeface="Arial"/>
                <a:cs typeface="Arial"/>
              </a:rPr>
              <a:t>creatività tra linguaggi, metodi </a:t>
            </a:r>
            <a:r>
              <a:rPr sz="1050" dirty="0">
                <a:solidFill>
                  <a:srgbClr val="2C2C2C"/>
                </a:solidFill>
                <a:latin typeface="Arial"/>
                <a:cs typeface="Arial"/>
              </a:rPr>
              <a:t>e </a:t>
            </a:r>
            <a:r>
              <a:rPr sz="1050" spc="-5" dirty="0">
                <a:solidFill>
                  <a:srgbClr val="2C2C2C"/>
                </a:solidFill>
                <a:latin typeface="Arial"/>
                <a:cs typeface="Arial"/>
              </a:rPr>
              <a:t>azioni” che </a:t>
            </a:r>
            <a:r>
              <a:rPr sz="1050" dirty="0">
                <a:solidFill>
                  <a:srgbClr val="2C2C2C"/>
                </a:solidFill>
                <a:latin typeface="Arial"/>
                <a:cs typeface="Arial"/>
              </a:rPr>
              <a:t>si </a:t>
            </a:r>
            <a:r>
              <a:rPr sz="1050" spc="-5" dirty="0">
                <a:solidFill>
                  <a:srgbClr val="2C2C2C"/>
                </a:solidFill>
                <a:latin typeface="Arial"/>
                <a:cs typeface="Arial"/>
              </a:rPr>
              <a:t>terrà il 20 marzo </a:t>
            </a:r>
            <a:r>
              <a:rPr sz="1050" dirty="0">
                <a:solidFill>
                  <a:srgbClr val="2C2C2C"/>
                </a:solidFill>
                <a:latin typeface="Arial"/>
                <a:cs typeface="Arial"/>
              </a:rPr>
              <a:t>a </a:t>
            </a:r>
            <a:r>
              <a:rPr sz="1050" spc="-5" dirty="0">
                <a:solidFill>
                  <a:srgbClr val="2C2C2C"/>
                </a:solidFill>
                <a:latin typeface="Arial"/>
                <a:cs typeface="Arial"/>
              </a:rPr>
              <a:t>Roma  presso </a:t>
            </a:r>
            <a:r>
              <a:rPr sz="1050" dirty="0">
                <a:solidFill>
                  <a:srgbClr val="2C2C2C"/>
                </a:solidFill>
                <a:latin typeface="Arial"/>
                <a:cs typeface="Arial"/>
              </a:rPr>
              <a:t>la </a:t>
            </a:r>
            <a:r>
              <a:rPr sz="1050" spc="-5" dirty="0">
                <a:solidFill>
                  <a:srgbClr val="2C2C2C"/>
                </a:solidFill>
                <a:latin typeface="Arial"/>
                <a:cs typeface="Arial"/>
              </a:rPr>
              <a:t>sede dell’Abi, le antiche Scuderie di Palazzo Altieri.  Nel primo caso presso il Museo d’Arte contemporanea Donna Regina (MADRE), l’artista </a:t>
            </a:r>
            <a:r>
              <a:rPr sz="1050" spc="-10" dirty="0">
                <a:solidFill>
                  <a:srgbClr val="2C2C2C"/>
                </a:solidFill>
                <a:latin typeface="Arial"/>
                <a:cs typeface="Arial"/>
              </a:rPr>
              <a:t>di </a:t>
            </a:r>
            <a:r>
              <a:rPr sz="1050" spc="-5" dirty="0">
                <a:solidFill>
                  <a:srgbClr val="2C2C2C"/>
                </a:solidFill>
                <a:latin typeface="Arial"/>
                <a:cs typeface="Arial"/>
              </a:rPr>
              <a:t>fama  internazionale Michelangelo Pistoletto </a:t>
            </a:r>
            <a:r>
              <a:rPr sz="1050" dirty="0">
                <a:solidFill>
                  <a:srgbClr val="2C2C2C"/>
                </a:solidFill>
                <a:latin typeface="Arial"/>
                <a:cs typeface="Arial"/>
              </a:rPr>
              <a:t>sarà </a:t>
            </a:r>
            <a:r>
              <a:rPr sz="1050" spc="-5" dirty="0">
                <a:solidFill>
                  <a:srgbClr val="2C2C2C"/>
                </a:solidFill>
                <a:latin typeface="Arial"/>
                <a:cs typeface="Arial"/>
              </a:rPr>
              <a:t>l’ospite d’eccezione </a:t>
            </a:r>
            <a:r>
              <a:rPr sz="1050" spc="-10" dirty="0">
                <a:solidFill>
                  <a:srgbClr val="2C2C2C"/>
                </a:solidFill>
                <a:latin typeface="Arial"/>
                <a:cs typeface="Arial"/>
              </a:rPr>
              <a:t>di </a:t>
            </a:r>
            <a:r>
              <a:rPr sz="1050" spc="-5" dirty="0">
                <a:solidFill>
                  <a:srgbClr val="2C2C2C"/>
                </a:solidFill>
                <a:latin typeface="Arial"/>
                <a:cs typeface="Arial"/>
              </a:rPr>
              <a:t>un </a:t>
            </a:r>
            <a:r>
              <a:rPr sz="1050" spc="-10" dirty="0">
                <a:solidFill>
                  <a:srgbClr val="2C2C2C"/>
                </a:solidFill>
                <a:latin typeface="Arial"/>
                <a:cs typeface="Arial"/>
              </a:rPr>
              <a:t>evento </a:t>
            </a:r>
            <a:r>
              <a:rPr sz="1050" spc="-5" dirty="0">
                <a:solidFill>
                  <a:srgbClr val="2C2C2C"/>
                </a:solidFill>
                <a:latin typeface="Arial"/>
                <a:cs typeface="Arial"/>
              </a:rPr>
              <a:t>per ragazzi, </a:t>
            </a:r>
            <a:r>
              <a:rPr sz="1050" dirty="0">
                <a:solidFill>
                  <a:srgbClr val="2C2C2C"/>
                </a:solidFill>
                <a:latin typeface="Arial"/>
                <a:cs typeface="Arial"/>
              </a:rPr>
              <a:t>a cura </a:t>
            </a:r>
            <a:r>
              <a:rPr sz="1050" spc="-5" dirty="0">
                <a:solidFill>
                  <a:srgbClr val="2C2C2C"/>
                </a:solidFill>
                <a:latin typeface="Arial"/>
                <a:cs typeface="Arial"/>
              </a:rPr>
              <a:t>del  Dipartimento Educazione Castello di Rivoli Museo d’Arte Contemporanea </a:t>
            </a:r>
            <a:r>
              <a:rPr sz="1050" dirty="0">
                <a:solidFill>
                  <a:srgbClr val="2C2C2C"/>
                </a:solidFill>
                <a:latin typeface="Arial"/>
                <a:cs typeface="Arial"/>
              </a:rPr>
              <a:t>in </a:t>
            </a:r>
            <a:r>
              <a:rPr sz="1050" spc="-5" dirty="0">
                <a:solidFill>
                  <a:srgbClr val="2C2C2C"/>
                </a:solidFill>
                <a:latin typeface="Arial"/>
                <a:cs typeface="Arial"/>
              </a:rPr>
              <a:t>collaborazione </a:t>
            </a:r>
            <a:r>
              <a:rPr sz="1050" spc="-10" dirty="0">
                <a:solidFill>
                  <a:srgbClr val="2C2C2C"/>
                </a:solidFill>
                <a:latin typeface="Arial"/>
                <a:cs typeface="Arial"/>
              </a:rPr>
              <a:t>con  </a:t>
            </a:r>
            <a:r>
              <a:rPr sz="1050" spc="-5" dirty="0">
                <a:solidFill>
                  <a:srgbClr val="2C2C2C"/>
                </a:solidFill>
                <a:latin typeface="Arial"/>
                <a:cs typeface="Arial"/>
              </a:rPr>
              <a:t>MADRE, </a:t>
            </a:r>
            <a:r>
              <a:rPr sz="1050" dirty="0">
                <a:solidFill>
                  <a:srgbClr val="2C2C2C"/>
                </a:solidFill>
                <a:latin typeface="Arial"/>
                <a:cs typeface="Arial"/>
              </a:rPr>
              <a:t>e </a:t>
            </a:r>
            <a:r>
              <a:rPr sz="1050" spc="-5" dirty="0">
                <a:solidFill>
                  <a:srgbClr val="2C2C2C"/>
                </a:solidFill>
                <a:latin typeface="Arial"/>
                <a:cs typeface="Arial"/>
              </a:rPr>
              <a:t>Città dell’Arte Fondazione Pistoletto. </a:t>
            </a:r>
            <a:r>
              <a:rPr sz="1050" dirty="0">
                <a:solidFill>
                  <a:srgbClr val="2C2C2C"/>
                </a:solidFill>
                <a:latin typeface="Arial"/>
                <a:cs typeface="Arial"/>
              </a:rPr>
              <a:t>Un </a:t>
            </a:r>
            <a:r>
              <a:rPr sz="1050" spc="-5" dirty="0">
                <a:solidFill>
                  <a:srgbClr val="2C2C2C"/>
                </a:solidFill>
                <a:latin typeface="Arial"/>
                <a:cs typeface="Arial"/>
              </a:rPr>
              <a:t>esempio della </a:t>
            </a:r>
            <a:r>
              <a:rPr sz="1050" spc="5" dirty="0">
                <a:solidFill>
                  <a:srgbClr val="2C2C2C"/>
                </a:solidFill>
                <a:latin typeface="Arial"/>
                <a:cs typeface="Arial"/>
              </a:rPr>
              <a:t>forza </a:t>
            </a:r>
            <a:r>
              <a:rPr sz="1050" spc="-5" dirty="0">
                <a:solidFill>
                  <a:srgbClr val="2C2C2C"/>
                </a:solidFill>
                <a:latin typeface="Arial"/>
                <a:cs typeface="Arial"/>
              </a:rPr>
              <a:t>del network tra musei,  istituzioni culturali </a:t>
            </a:r>
            <a:r>
              <a:rPr sz="1050" dirty="0">
                <a:solidFill>
                  <a:srgbClr val="2C2C2C"/>
                </a:solidFill>
                <a:latin typeface="Arial"/>
                <a:cs typeface="Arial"/>
              </a:rPr>
              <a:t>e banche </a:t>
            </a:r>
            <a:r>
              <a:rPr sz="1050" spc="-5" dirty="0">
                <a:solidFill>
                  <a:srgbClr val="2C2C2C"/>
                </a:solidFill>
                <a:latin typeface="Arial"/>
                <a:cs typeface="Arial"/>
              </a:rPr>
              <a:t>accomunati da progetti </a:t>
            </a:r>
            <a:r>
              <a:rPr sz="1050" dirty="0">
                <a:solidFill>
                  <a:srgbClr val="2C2C2C"/>
                </a:solidFill>
                <a:latin typeface="Arial"/>
                <a:cs typeface="Arial"/>
              </a:rPr>
              <a:t>e </a:t>
            </a:r>
            <a:r>
              <a:rPr sz="1050" spc="-5" dirty="0">
                <a:solidFill>
                  <a:srgbClr val="2C2C2C"/>
                </a:solidFill>
                <a:latin typeface="Arial"/>
                <a:cs typeface="Arial"/>
              </a:rPr>
              <a:t>visioni condivisi nel tempo, capacità </a:t>
            </a:r>
            <a:r>
              <a:rPr sz="1050" dirty="0">
                <a:solidFill>
                  <a:srgbClr val="2C2C2C"/>
                </a:solidFill>
                <a:latin typeface="Arial"/>
                <a:cs typeface="Arial"/>
              </a:rPr>
              <a:t>di </a:t>
            </a:r>
            <a:r>
              <a:rPr sz="1050" spc="-5" dirty="0">
                <a:solidFill>
                  <a:srgbClr val="2C2C2C"/>
                </a:solidFill>
                <a:latin typeface="Arial"/>
                <a:cs typeface="Arial"/>
              </a:rPr>
              <a:t>sinergia  </a:t>
            </a:r>
            <a:r>
              <a:rPr sz="1050" dirty="0">
                <a:solidFill>
                  <a:srgbClr val="2C2C2C"/>
                </a:solidFill>
                <a:latin typeface="Arial"/>
                <a:cs typeface="Arial"/>
              </a:rPr>
              <a:t>che </a:t>
            </a:r>
            <a:r>
              <a:rPr sz="1050" spc="-5" dirty="0">
                <a:solidFill>
                  <a:srgbClr val="2C2C2C"/>
                </a:solidFill>
                <a:latin typeface="Arial"/>
                <a:cs typeface="Arial"/>
              </a:rPr>
              <a:t>il Festival della Cultura Creativa</a:t>
            </a:r>
            <a:r>
              <a:rPr sz="1050" dirty="0">
                <a:solidFill>
                  <a:srgbClr val="2C2C2C"/>
                </a:solidFill>
                <a:latin typeface="Arial"/>
                <a:cs typeface="Arial"/>
              </a:rPr>
              <a:t> </a:t>
            </a:r>
            <a:r>
              <a:rPr sz="1050" spc="-5" dirty="0">
                <a:solidFill>
                  <a:srgbClr val="2C2C2C"/>
                </a:solidFill>
                <a:latin typeface="Arial"/>
                <a:cs typeface="Arial"/>
              </a:rPr>
              <a:t>incentiva.</a:t>
            </a:r>
            <a:endParaRPr sz="1050">
              <a:latin typeface="Arial"/>
              <a:cs typeface="Arial"/>
            </a:endParaRPr>
          </a:p>
          <a:p>
            <a:pPr>
              <a:lnSpc>
                <a:spcPct val="100000"/>
              </a:lnSpc>
              <a:spcBef>
                <a:spcPts val="10"/>
              </a:spcBef>
            </a:pPr>
            <a:endParaRPr sz="1550">
              <a:latin typeface="Times New Roman"/>
              <a:cs typeface="Times New Roman"/>
            </a:endParaRPr>
          </a:p>
          <a:p>
            <a:pPr marL="12700" marR="6350" algn="just">
              <a:lnSpc>
                <a:spcPct val="150000"/>
              </a:lnSpc>
              <a:tabLst>
                <a:tab pos="1038860" algn="l"/>
                <a:tab pos="1478280" algn="l"/>
                <a:tab pos="1671320" algn="l"/>
                <a:tab pos="2661285" algn="l"/>
                <a:tab pos="2741930" algn="l"/>
                <a:tab pos="3450590" algn="l"/>
                <a:tab pos="4260850" algn="l"/>
                <a:tab pos="4617720" algn="l"/>
                <a:tab pos="5426075" algn="l"/>
                <a:tab pos="5815330" algn="l"/>
              </a:tabLst>
            </a:pPr>
            <a:r>
              <a:rPr sz="1050" spc="-5" dirty="0">
                <a:solidFill>
                  <a:srgbClr val="2C2C2C"/>
                </a:solidFill>
                <a:latin typeface="Arial"/>
                <a:cs typeface="Arial"/>
              </a:rPr>
              <a:t>Nel secondo caso, venerdì </a:t>
            </a:r>
            <a:r>
              <a:rPr sz="1050" dirty="0">
                <a:solidFill>
                  <a:srgbClr val="2C2C2C"/>
                </a:solidFill>
                <a:latin typeface="Arial"/>
                <a:cs typeface="Arial"/>
              </a:rPr>
              <a:t>20 </a:t>
            </a:r>
            <a:r>
              <a:rPr sz="1050" spc="-5" dirty="0">
                <a:solidFill>
                  <a:srgbClr val="2C2C2C"/>
                </a:solidFill>
                <a:latin typeface="Arial"/>
                <a:cs typeface="Arial"/>
              </a:rPr>
              <a:t>marzo </a:t>
            </a:r>
            <a:r>
              <a:rPr sz="1050" dirty="0">
                <a:solidFill>
                  <a:srgbClr val="2C2C2C"/>
                </a:solidFill>
                <a:latin typeface="Arial"/>
                <a:cs typeface="Arial"/>
              </a:rPr>
              <a:t>a Roma </a:t>
            </a:r>
            <a:r>
              <a:rPr sz="1050" spc="-5" dirty="0">
                <a:solidFill>
                  <a:srgbClr val="2C2C2C"/>
                </a:solidFill>
                <a:latin typeface="Arial"/>
                <a:cs typeface="Arial"/>
              </a:rPr>
              <a:t>presso la sede dell’Abi, </a:t>
            </a:r>
            <a:r>
              <a:rPr sz="1050" dirty="0">
                <a:solidFill>
                  <a:srgbClr val="2C2C2C"/>
                </a:solidFill>
                <a:latin typeface="Arial"/>
                <a:cs typeface="Arial"/>
              </a:rPr>
              <a:t>le antiche </a:t>
            </a:r>
            <a:r>
              <a:rPr sz="1050" spc="-5" dirty="0">
                <a:solidFill>
                  <a:srgbClr val="2C2C2C"/>
                </a:solidFill>
                <a:latin typeface="Arial"/>
                <a:cs typeface="Arial"/>
              </a:rPr>
              <a:t>Scuderie </a:t>
            </a:r>
            <a:r>
              <a:rPr sz="1050" spc="-10" dirty="0">
                <a:solidFill>
                  <a:srgbClr val="2C2C2C"/>
                </a:solidFill>
                <a:latin typeface="Arial"/>
                <a:cs typeface="Arial"/>
              </a:rPr>
              <a:t>di </a:t>
            </a:r>
            <a:r>
              <a:rPr sz="1050" spc="-5" dirty="0">
                <a:solidFill>
                  <a:srgbClr val="2C2C2C"/>
                </a:solidFill>
                <a:latin typeface="Arial"/>
                <a:cs typeface="Arial"/>
              </a:rPr>
              <a:t>Palazzo  Altieri ospiteranno </a:t>
            </a:r>
            <a:r>
              <a:rPr sz="1050" spc="-10" dirty="0">
                <a:solidFill>
                  <a:srgbClr val="2C2C2C"/>
                </a:solidFill>
                <a:latin typeface="Arial"/>
                <a:cs typeface="Arial"/>
              </a:rPr>
              <a:t>l’incontro </a:t>
            </a:r>
            <a:r>
              <a:rPr sz="1050" spc="-5" dirty="0">
                <a:solidFill>
                  <a:srgbClr val="2C2C2C"/>
                </a:solidFill>
                <a:latin typeface="Arial"/>
                <a:cs typeface="Arial"/>
              </a:rPr>
              <a:t>Reinventare l’apprendimento </a:t>
            </a:r>
            <a:r>
              <a:rPr sz="1050" dirty="0">
                <a:solidFill>
                  <a:srgbClr val="2C2C2C"/>
                </a:solidFill>
                <a:latin typeface="Arial"/>
                <a:cs typeface="Arial"/>
              </a:rPr>
              <a:t>– </a:t>
            </a:r>
            <a:r>
              <a:rPr sz="1050" spc="-5" dirty="0">
                <a:solidFill>
                  <a:srgbClr val="2C2C2C"/>
                </a:solidFill>
                <a:latin typeface="Arial"/>
                <a:cs typeface="Arial"/>
              </a:rPr>
              <a:t>Cultura </a:t>
            </a:r>
            <a:r>
              <a:rPr sz="1050" dirty="0">
                <a:solidFill>
                  <a:srgbClr val="2C2C2C"/>
                </a:solidFill>
                <a:latin typeface="Arial"/>
                <a:cs typeface="Arial"/>
              </a:rPr>
              <a:t>e </a:t>
            </a:r>
            <a:r>
              <a:rPr sz="1050" spc="-5" dirty="0">
                <a:solidFill>
                  <a:srgbClr val="2C2C2C"/>
                </a:solidFill>
                <a:latin typeface="Arial"/>
                <a:cs typeface="Arial"/>
              </a:rPr>
              <a:t>creatività tra </a:t>
            </a:r>
            <a:r>
              <a:rPr sz="1050" dirty="0">
                <a:solidFill>
                  <a:srgbClr val="2C2C2C"/>
                </a:solidFill>
                <a:latin typeface="Arial"/>
                <a:cs typeface="Arial"/>
              </a:rPr>
              <a:t>linguaggi, metodi e  azioni. </a:t>
            </a:r>
            <a:r>
              <a:rPr sz="1050" spc="-5" dirty="0">
                <a:solidFill>
                  <a:srgbClr val="2C2C2C"/>
                </a:solidFill>
                <a:latin typeface="Arial"/>
                <a:cs typeface="Arial"/>
              </a:rPr>
              <a:t>Parteciperanno, tra gli </a:t>
            </a:r>
            <a:r>
              <a:rPr sz="1050" dirty="0">
                <a:solidFill>
                  <a:srgbClr val="2C2C2C"/>
                </a:solidFill>
                <a:latin typeface="Arial"/>
                <a:cs typeface="Arial"/>
              </a:rPr>
              <a:t>altri: </a:t>
            </a:r>
            <a:r>
              <a:rPr sz="1050" spc="-5" dirty="0">
                <a:solidFill>
                  <a:srgbClr val="2C2C2C"/>
                </a:solidFill>
                <a:latin typeface="Arial"/>
                <a:cs typeface="Arial"/>
              </a:rPr>
              <a:t>Aldo Tanchis, </a:t>
            </a:r>
            <a:r>
              <a:rPr sz="1050" dirty="0">
                <a:solidFill>
                  <a:srgbClr val="2C2C2C"/>
                </a:solidFill>
                <a:latin typeface="Arial"/>
                <a:cs typeface="Arial"/>
              </a:rPr>
              <a:t>comunicatore e autore </a:t>
            </a:r>
            <a:r>
              <a:rPr sz="1050" spc="-5" dirty="0">
                <a:solidFill>
                  <a:srgbClr val="2C2C2C"/>
                </a:solidFill>
                <a:latin typeface="Arial"/>
                <a:cs typeface="Arial"/>
              </a:rPr>
              <a:t>del </a:t>
            </a:r>
            <a:r>
              <a:rPr sz="1050" dirty="0">
                <a:solidFill>
                  <a:srgbClr val="2C2C2C"/>
                </a:solidFill>
                <a:latin typeface="Arial"/>
                <a:cs typeface="Arial"/>
              </a:rPr>
              <a:t>libro </a:t>
            </a:r>
            <a:r>
              <a:rPr sz="1050" spc="-5" dirty="0">
                <a:solidFill>
                  <a:srgbClr val="2C2C2C"/>
                </a:solidFill>
                <a:latin typeface="Arial"/>
                <a:cs typeface="Arial"/>
              </a:rPr>
              <a:t>Bruno Munari; Anna  Pironti, Responsabile Dipartimento Educazione Museo Castello </a:t>
            </a:r>
            <a:r>
              <a:rPr sz="1050" spc="-10" dirty="0">
                <a:solidFill>
                  <a:srgbClr val="2C2C2C"/>
                </a:solidFill>
                <a:latin typeface="Arial"/>
                <a:cs typeface="Arial"/>
              </a:rPr>
              <a:t>di </a:t>
            </a:r>
            <a:r>
              <a:rPr sz="1050" spc="-5" dirty="0">
                <a:solidFill>
                  <a:srgbClr val="2C2C2C"/>
                </a:solidFill>
                <a:latin typeface="Arial"/>
                <a:cs typeface="Arial"/>
              </a:rPr>
              <a:t>Rivoli; Alessandra Falconi, referente  </a:t>
            </a:r>
            <a:r>
              <a:rPr sz="1050" dirty="0">
                <a:solidFill>
                  <a:srgbClr val="2C2C2C"/>
                </a:solidFill>
                <a:latin typeface="Arial"/>
                <a:cs typeface="Arial"/>
              </a:rPr>
              <a:t>del </a:t>
            </a:r>
            <a:r>
              <a:rPr sz="1050" spc="-5" dirty="0">
                <a:solidFill>
                  <a:srgbClr val="2C2C2C"/>
                </a:solidFill>
                <a:latin typeface="Arial"/>
                <a:cs typeface="Arial"/>
              </a:rPr>
              <a:t>Centro Alberto Manzi; Carlo Infante, Presidente </a:t>
            </a:r>
            <a:r>
              <a:rPr sz="1050" dirty="0">
                <a:solidFill>
                  <a:srgbClr val="2C2C2C"/>
                </a:solidFill>
                <a:latin typeface="Arial"/>
                <a:cs typeface="Arial"/>
              </a:rPr>
              <a:t>di Urban </a:t>
            </a:r>
            <a:r>
              <a:rPr sz="1050" spc="-5" dirty="0">
                <a:solidFill>
                  <a:srgbClr val="2C2C2C"/>
                </a:solidFill>
                <a:latin typeface="Arial"/>
                <a:cs typeface="Arial"/>
              </a:rPr>
              <a:t>Experience; Fiorella </a:t>
            </a:r>
            <a:r>
              <a:rPr sz="1050" dirty="0">
                <a:solidFill>
                  <a:srgbClr val="2C2C2C"/>
                </a:solidFill>
                <a:latin typeface="Arial"/>
                <a:cs typeface="Arial"/>
              </a:rPr>
              <a:t>Operto, </a:t>
            </a:r>
            <a:r>
              <a:rPr sz="1050" spc="-5" dirty="0">
                <a:solidFill>
                  <a:srgbClr val="2C2C2C"/>
                </a:solidFill>
                <a:latin typeface="Arial"/>
                <a:cs typeface="Arial"/>
              </a:rPr>
              <a:t>Presidente  </a:t>
            </a:r>
            <a:r>
              <a:rPr sz="1050" dirty="0">
                <a:solidFill>
                  <a:srgbClr val="2C2C2C"/>
                </a:solidFill>
                <a:latin typeface="Arial"/>
                <a:cs typeface="Arial"/>
              </a:rPr>
              <a:t>della Scuola di </a:t>
            </a:r>
            <a:r>
              <a:rPr sz="1050" spc="-5" dirty="0">
                <a:solidFill>
                  <a:srgbClr val="2C2C2C"/>
                </a:solidFill>
                <a:latin typeface="Arial"/>
                <a:cs typeface="Arial"/>
              </a:rPr>
              <a:t>Robotica; </a:t>
            </a:r>
            <a:r>
              <a:rPr sz="1050" dirty="0">
                <a:solidFill>
                  <a:srgbClr val="2C2C2C"/>
                </a:solidFill>
                <a:latin typeface="Arial"/>
                <a:cs typeface="Arial"/>
              </a:rPr>
              <a:t>Hubert Jaoui, </a:t>
            </a:r>
            <a:r>
              <a:rPr sz="1050" spc="-5" dirty="0">
                <a:solidFill>
                  <a:srgbClr val="2C2C2C"/>
                </a:solidFill>
                <a:latin typeface="Arial"/>
                <a:cs typeface="Arial"/>
              </a:rPr>
              <a:t>esperto </a:t>
            </a:r>
            <a:r>
              <a:rPr sz="1050" dirty="0">
                <a:solidFill>
                  <a:srgbClr val="2C2C2C"/>
                </a:solidFill>
                <a:latin typeface="Arial"/>
                <a:cs typeface="Arial"/>
              </a:rPr>
              <a:t>di </a:t>
            </a:r>
            <a:r>
              <a:rPr sz="1050" spc="-5" dirty="0">
                <a:solidFill>
                  <a:srgbClr val="2C2C2C"/>
                </a:solidFill>
                <a:latin typeface="Arial"/>
                <a:cs typeface="Arial"/>
              </a:rPr>
              <a:t>creatività applicata; </a:t>
            </a:r>
            <a:r>
              <a:rPr sz="1050" spc="5" dirty="0">
                <a:solidFill>
                  <a:srgbClr val="2C2C2C"/>
                </a:solidFill>
                <a:latin typeface="Arial"/>
                <a:cs typeface="Arial"/>
              </a:rPr>
              <a:t>Ruggero </a:t>
            </a:r>
            <a:r>
              <a:rPr sz="1050" dirty="0">
                <a:solidFill>
                  <a:srgbClr val="2C2C2C"/>
                </a:solidFill>
                <a:latin typeface="Arial"/>
                <a:cs typeface="Arial"/>
              </a:rPr>
              <a:t>Poi, </a:t>
            </a:r>
            <a:r>
              <a:rPr sz="1050" spc="-5" dirty="0">
                <a:solidFill>
                  <a:srgbClr val="2C2C2C"/>
                </a:solidFill>
                <a:latin typeface="Arial"/>
                <a:cs typeface="Arial"/>
              </a:rPr>
              <a:t>Vice Presidente  </a:t>
            </a:r>
            <a:r>
              <a:rPr sz="1050" dirty="0">
                <a:solidFill>
                  <a:srgbClr val="2C2C2C"/>
                </a:solidFill>
                <a:latin typeface="Arial"/>
                <a:cs typeface="Arial"/>
              </a:rPr>
              <a:t>esecu</a:t>
            </a:r>
            <a:r>
              <a:rPr sz="1050" spc="-15" dirty="0">
                <a:solidFill>
                  <a:srgbClr val="2C2C2C"/>
                </a:solidFill>
                <a:latin typeface="Arial"/>
                <a:cs typeface="Arial"/>
              </a:rPr>
              <a:t>t</a:t>
            </a:r>
            <a:r>
              <a:rPr sz="1050" dirty="0">
                <a:solidFill>
                  <a:srgbClr val="2C2C2C"/>
                </a:solidFill>
                <a:latin typeface="Arial"/>
                <a:cs typeface="Arial"/>
              </a:rPr>
              <a:t>i</a:t>
            </a:r>
            <a:r>
              <a:rPr sz="1050" spc="-15" dirty="0">
                <a:solidFill>
                  <a:srgbClr val="2C2C2C"/>
                </a:solidFill>
                <a:latin typeface="Arial"/>
                <a:cs typeface="Arial"/>
              </a:rPr>
              <a:t>v</a:t>
            </a:r>
            <a:r>
              <a:rPr sz="1050" dirty="0">
                <a:solidFill>
                  <a:srgbClr val="2C2C2C"/>
                </a:solidFill>
                <a:latin typeface="Arial"/>
                <a:cs typeface="Arial"/>
              </a:rPr>
              <a:t>o		</a:t>
            </a:r>
            <a:r>
              <a:rPr sz="1050" spc="-15" dirty="0">
                <a:solidFill>
                  <a:srgbClr val="2C2C2C"/>
                </a:solidFill>
                <a:latin typeface="Arial"/>
                <a:cs typeface="Arial"/>
              </a:rPr>
              <a:t>d</a:t>
            </a:r>
            <a:r>
              <a:rPr sz="1050" dirty="0">
                <a:solidFill>
                  <a:srgbClr val="2C2C2C"/>
                </a:solidFill>
                <a:latin typeface="Arial"/>
                <a:cs typeface="Arial"/>
              </a:rPr>
              <a:t>e</a:t>
            </a:r>
            <a:r>
              <a:rPr sz="1050" spc="5" dirty="0">
                <a:solidFill>
                  <a:srgbClr val="2C2C2C"/>
                </a:solidFill>
                <a:latin typeface="Arial"/>
                <a:cs typeface="Arial"/>
              </a:rPr>
              <a:t>l</a:t>
            </a:r>
            <a:r>
              <a:rPr sz="1050" spc="-10" dirty="0">
                <a:solidFill>
                  <a:srgbClr val="2C2C2C"/>
                </a:solidFill>
                <a:latin typeface="Arial"/>
                <a:cs typeface="Arial"/>
              </a:rPr>
              <a:t>l</a:t>
            </a:r>
            <a:r>
              <a:rPr sz="1050" dirty="0">
                <a:solidFill>
                  <a:srgbClr val="2C2C2C"/>
                </a:solidFill>
                <a:latin typeface="Arial"/>
                <a:cs typeface="Arial"/>
              </a:rPr>
              <a:t>a	Fo</a:t>
            </a:r>
            <a:r>
              <a:rPr sz="1050" spc="-15" dirty="0">
                <a:solidFill>
                  <a:srgbClr val="2C2C2C"/>
                </a:solidFill>
                <a:latin typeface="Arial"/>
                <a:cs typeface="Arial"/>
              </a:rPr>
              <a:t>n</a:t>
            </a:r>
            <a:r>
              <a:rPr sz="1050" dirty="0">
                <a:solidFill>
                  <a:srgbClr val="2C2C2C"/>
                </a:solidFill>
                <a:latin typeface="Arial"/>
                <a:cs typeface="Arial"/>
              </a:rPr>
              <a:t>da</a:t>
            </a:r>
            <a:r>
              <a:rPr sz="1050" spc="-15" dirty="0">
                <a:solidFill>
                  <a:srgbClr val="2C2C2C"/>
                </a:solidFill>
                <a:latin typeface="Arial"/>
                <a:cs typeface="Arial"/>
              </a:rPr>
              <a:t>z</a:t>
            </a:r>
            <a:r>
              <a:rPr sz="1050" dirty="0">
                <a:solidFill>
                  <a:srgbClr val="2C2C2C"/>
                </a:solidFill>
                <a:latin typeface="Arial"/>
                <a:cs typeface="Arial"/>
              </a:rPr>
              <a:t>io</a:t>
            </a:r>
            <a:r>
              <a:rPr sz="1050" spc="-15" dirty="0">
                <a:solidFill>
                  <a:srgbClr val="2C2C2C"/>
                </a:solidFill>
                <a:latin typeface="Arial"/>
                <a:cs typeface="Arial"/>
              </a:rPr>
              <a:t>n</a:t>
            </a:r>
            <a:r>
              <a:rPr sz="1050" dirty="0">
                <a:solidFill>
                  <a:srgbClr val="2C2C2C"/>
                </a:solidFill>
                <a:latin typeface="Arial"/>
                <a:cs typeface="Arial"/>
              </a:rPr>
              <a:t>e		M</a:t>
            </a:r>
            <a:r>
              <a:rPr sz="1050" spc="-15" dirty="0">
                <a:solidFill>
                  <a:srgbClr val="2C2C2C"/>
                </a:solidFill>
                <a:latin typeface="Arial"/>
                <a:cs typeface="Arial"/>
              </a:rPr>
              <a:t>o</a:t>
            </a:r>
            <a:r>
              <a:rPr sz="1050" dirty="0">
                <a:solidFill>
                  <a:srgbClr val="2C2C2C"/>
                </a:solidFill>
                <a:latin typeface="Arial"/>
                <a:cs typeface="Arial"/>
              </a:rPr>
              <a:t>n</a:t>
            </a:r>
            <a:r>
              <a:rPr sz="1050" spc="-5" dirty="0">
                <a:solidFill>
                  <a:srgbClr val="2C2C2C"/>
                </a:solidFill>
                <a:latin typeface="Arial"/>
                <a:cs typeface="Arial"/>
              </a:rPr>
              <a:t>t</a:t>
            </a:r>
            <a:r>
              <a:rPr sz="1050" spc="-15" dirty="0">
                <a:solidFill>
                  <a:srgbClr val="2C2C2C"/>
                </a:solidFill>
                <a:latin typeface="Arial"/>
                <a:cs typeface="Arial"/>
              </a:rPr>
              <a:t>e</a:t>
            </a:r>
            <a:r>
              <a:rPr sz="1050" dirty="0">
                <a:solidFill>
                  <a:srgbClr val="2C2C2C"/>
                </a:solidFill>
                <a:latin typeface="Arial"/>
                <a:cs typeface="Arial"/>
              </a:rPr>
              <a:t>ssori		</a:t>
            </a:r>
            <a:r>
              <a:rPr sz="1050" spc="-10" dirty="0">
                <a:solidFill>
                  <a:srgbClr val="2C2C2C"/>
                </a:solidFill>
                <a:latin typeface="Arial"/>
                <a:cs typeface="Arial"/>
              </a:rPr>
              <a:t>It</a:t>
            </a:r>
            <a:r>
              <a:rPr sz="1050" spc="-15" dirty="0">
                <a:solidFill>
                  <a:srgbClr val="2C2C2C"/>
                </a:solidFill>
                <a:latin typeface="Arial"/>
                <a:cs typeface="Arial"/>
              </a:rPr>
              <a:t>a</a:t>
            </a:r>
            <a:r>
              <a:rPr sz="1050" dirty="0">
                <a:solidFill>
                  <a:srgbClr val="2C2C2C"/>
                </a:solidFill>
                <a:latin typeface="Arial"/>
                <a:cs typeface="Arial"/>
              </a:rPr>
              <a:t>l</a:t>
            </a:r>
            <a:r>
              <a:rPr sz="1050" spc="-10" dirty="0">
                <a:solidFill>
                  <a:srgbClr val="2C2C2C"/>
                </a:solidFill>
                <a:latin typeface="Arial"/>
                <a:cs typeface="Arial"/>
              </a:rPr>
              <a:t>i</a:t>
            </a:r>
            <a:r>
              <a:rPr sz="1050" dirty="0">
                <a:solidFill>
                  <a:srgbClr val="2C2C2C"/>
                </a:solidFill>
                <a:latin typeface="Arial"/>
                <a:cs typeface="Arial"/>
              </a:rPr>
              <a:t>a.  </a:t>
            </a:r>
            <a:r>
              <a:rPr sz="1050" spc="-5" dirty="0">
                <a:solidFill>
                  <a:srgbClr val="2C2C2C"/>
                </a:solidFill>
                <a:latin typeface="Arial"/>
                <a:cs typeface="Arial"/>
              </a:rPr>
              <a:t>Infine rendiamo noto </a:t>
            </a:r>
            <a:r>
              <a:rPr sz="1050" dirty="0">
                <a:solidFill>
                  <a:srgbClr val="2C2C2C"/>
                </a:solidFill>
                <a:latin typeface="Arial"/>
                <a:cs typeface="Arial"/>
              </a:rPr>
              <a:t>che </a:t>
            </a:r>
            <a:r>
              <a:rPr sz="1050" spc="-5" dirty="0">
                <a:solidFill>
                  <a:srgbClr val="2C2C2C"/>
                </a:solidFill>
                <a:latin typeface="Arial"/>
                <a:cs typeface="Arial"/>
              </a:rPr>
              <a:t>l’immagine identificativa della seconda edizione del Festival porta la firma </a:t>
            </a:r>
            <a:r>
              <a:rPr sz="1050" spc="-10" dirty="0">
                <a:solidFill>
                  <a:srgbClr val="2C2C2C"/>
                </a:solidFill>
                <a:latin typeface="Arial"/>
                <a:cs typeface="Arial"/>
              </a:rPr>
              <a:t>di  </a:t>
            </a:r>
            <a:r>
              <a:rPr sz="1050" spc="-5" dirty="0">
                <a:solidFill>
                  <a:srgbClr val="2C2C2C"/>
                </a:solidFill>
                <a:latin typeface="Arial"/>
                <a:cs typeface="Arial"/>
              </a:rPr>
              <a:t>Eva </a:t>
            </a:r>
            <a:r>
              <a:rPr sz="1050" dirty="0">
                <a:solidFill>
                  <a:srgbClr val="2C2C2C"/>
                </a:solidFill>
                <a:latin typeface="Arial"/>
                <a:cs typeface="Arial"/>
              </a:rPr>
              <a:t>Montanari, </a:t>
            </a:r>
            <a:r>
              <a:rPr sz="1050" spc="-5" dirty="0">
                <a:solidFill>
                  <a:srgbClr val="2C2C2C"/>
                </a:solidFill>
                <a:latin typeface="Arial"/>
                <a:cs typeface="Arial"/>
              </a:rPr>
              <a:t>illustratrice </a:t>
            </a:r>
            <a:r>
              <a:rPr sz="1050" dirty="0">
                <a:solidFill>
                  <a:srgbClr val="2C2C2C"/>
                </a:solidFill>
                <a:latin typeface="Arial"/>
                <a:cs typeface="Arial"/>
              </a:rPr>
              <a:t>e </a:t>
            </a:r>
            <a:r>
              <a:rPr sz="1050" spc="-5" dirty="0">
                <a:solidFill>
                  <a:srgbClr val="2C2C2C"/>
                </a:solidFill>
                <a:latin typeface="Arial"/>
                <a:cs typeface="Arial"/>
              </a:rPr>
              <a:t>artista </a:t>
            </a:r>
            <a:r>
              <a:rPr sz="1050" spc="-10" dirty="0">
                <a:solidFill>
                  <a:srgbClr val="2C2C2C"/>
                </a:solidFill>
                <a:latin typeface="Arial"/>
                <a:cs typeface="Arial"/>
              </a:rPr>
              <a:t>di </a:t>
            </a:r>
            <a:r>
              <a:rPr sz="1050" spc="-5" dirty="0">
                <a:solidFill>
                  <a:srgbClr val="2C2C2C"/>
                </a:solidFill>
                <a:latin typeface="Arial"/>
                <a:cs typeface="Arial"/>
              </a:rPr>
              <a:t>fama internazionale, </a:t>
            </a:r>
            <a:r>
              <a:rPr sz="1050" dirty="0">
                <a:solidFill>
                  <a:srgbClr val="2C2C2C"/>
                </a:solidFill>
                <a:latin typeface="Arial"/>
                <a:cs typeface="Arial"/>
              </a:rPr>
              <a:t>e che la manifestazione ha </a:t>
            </a:r>
            <a:r>
              <a:rPr sz="1050" spc="-5" dirty="0">
                <a:solidFill>
                  <a:srgbClr val="2C2C2C"/>
                </a:solidFill>
                <a:latin typeface="Arial"/>
                <a:cs typeface="Arial"/>
              </a:rPr>
              <a:t>il Patrocinio  dell’UNESCO </a:t>
            </a:r>
            <a:r>
              <a:rPr sz="1050" dirty="0">
                <a:solidFill>
                  <a:srgbClr val="2C2C2C"/>
                </a:solidFill>
                <a:latin typeface="Arial"/>
                <a:cs typeface="Arial"/>
              </a:rPr>
              <a:t>e </a:t>
            </a:r>
            <a:r>
              <a:rPr sz="1050" spc="-5" dirty="0">
                <a:solidFill>
                  <a:srgbClr val="2C2C2C"/>
                </a:solidFill>
                <a:latin typeface="Arial"/>
                <a:cs typeface="Arial"/>
              </a:rPr>
              <a:t>del Ministero dei Beni </a:t>
            </a:r>
            <a:r>
              <a:rPr sz="1050" dirty="0">
                <a:solidFill>
                  <a:srgbClr val="2C2C2C"/>
                </a:solidFill>
                <a:latin typeface="Arial"/>
                <a:cs typeface="Arial"/>
              </a:rPr>
              <a:t>e </a:t>
            </a:r>
            <a:r>
              <a:rPr sz="1050" spc="-5" dirty="0">
                <a:solidFill>
                  <a:srgbClr val="2C2C2C"/>
                </a:solidFill>
                <a:latin typeface="Arial"/>
                <a:cs typeface="Arial"/>
              </a:rPr>
              <a:t>delle Attività Culturali </a:t>
            </a:r>
            <a:r>
              <a:rPr sz="1050" dirty="0">
                <a:solidFill>
                  <a:srgbClr val="2C2C2C"/>
                </a:solidFill>
                <a:latin typeface="Arial"/>
                <a:cs typeface="Arial"/>
              </a:rPr>
              <a:t>e </a:t>
            </a:r>
            <a:r>
              <a:rPr sz="1050" spc="-5" dirty="0">
                <a:solidFill>
                  <a:srgbClr val="2C2C2C"/>
                </a:solidFill>
                <a:latin typeface="Arial"/>
                <a:cs typeface="Arial"/>
              </a:rPr>
              <a:t>del Turismo </a:t>
            </a:r>
            <a:r>
              <a:rPr sz="1050" dirty="0">
                <a:solidFill>
                  <a:srgbClr val="2C2C2C"/>
                </a:solidFill>
                <a:latin typeface="Arial"/>
                <a:cs typeface="Arial"/>
              </a:rPr>
              <a:t>ed ha </a:t>
            </a:r>
            <a:r>
              <a:rPr sz="1050" spc="-5" dirty="0">
                <a:solidFill>
                  <a:srgbClr val="2C2C2C"/>
                </a:solidFill>
                <a:latin typeface="Arial"/>
                <a:cs typeface="Arial"/>
              </a:rPr>
              <a:t>ottenuto nella prima  </a:t>
            </a:r>
            <a:r>
              <a:rPr sz="1050" dirty="0">
                <a:solidFill>
                  <a:srgbClr val="2C2C2C"/>
                </a:solidFill>
                <a:latin typeface="Arial"/>
                <a:cs typeface="Arial"/>
              </a:rPr>
              <a:t>ed</a:t>
            </a:r>
            <a:r>
              <a:rPr sz="1050" spc="5" dirty="0">
                <a:solidFill>
                  <a:srgbClr val="2C2C2C"/>
                </a:solidFill>
                <a:latin typeface="Arial"/>
                <a:cs typeface="Arial"/>
              </a:rPr>
              <a:t>i</a:t>
            </a:r>
            <a:r>
              <a:rPr sz="1050" spc="-15" dirty="0">
                <a:solidFill>
                  <a:srgbClr val="2C2C2C"/>
                </a:solidFill>
                <a:latin typeface="Arial"/>
                <a:cs typeface="Arial"/>
              </a:rPr>
              <a:t>z</a:t>
            </a:r>
            <a:r>
              <a:rPr sz="1050" dirty="0">
                <a:solidFill>
                  <a:srgbClr val="2C2C2C"/>
                </a:solidFill>
                <a:latin typeface="Arial"/>
                <a:cs typeface="Arial"/>
              </a:rPr>
              <a:t>i</a:t>
            </a:r>
            <a:r>
              <a:rPr sz="1050" spc="-15" dirty="0">
                <a:solidFill>
                  <a:srgbClr val="2C2C2C"/>
                </a:solidFill>
                <a:latin typeface="Arial"/>
                <a:cs typeface="Arial"/>
              </a:rPr>
              <a:t>o</a:t>
            </a:r>
            <a:r>
              <a:rPr sz="1050" dirty="0">
                <a:solidFill>
                  <a:srgbClr val="2C2C2C"/>
                </a:solidFill>
                <a:latin typeface="Arial"/>
                <a:cs typeface="Arial"/>
              </a:rPr>
              <a:t>ne	la		Meda</a:t>
            </a:r>
            <a:r>
              <a:rPr sz="1050" spc="-10" dirty="0">
                <a:solidFill>
                  <a:srgbClr val="2C2C2C"/>
                </a:solidFill>
                <a:latin typeface="Arial"/>
                <a:cs typeface="Arial"/>
              </a:rPr>
              <a:t>g</a:t>
            </a:r>
            <a:r>
              <a:rPr sz="1050" dirty="0">
                <a:solidFill>
                  <a:srgbClr val="2C2C2C"/>
                </a:solidFill>
                <a:latin typeface="Arial"/>
                <a:cs typeface="Arial"/>
              </a:rPr>
              <a:t>lia		del	P</a:t>
            </a:r>
            <a:r>
              <a:rPr sz="1050" spc="-5" dirty="0">
                <a:solidFill>
                  <a:srgbClr val="2C2C2C"/>
                </a:solidFill>
                <a:latin typeface="Arial"/>
                <a:cs typeface="Arial"/>
              </a:rPr>
              <a:t>r</a:t>
            </a:r>
            <a:r>
              <a:rPr sz="1050" dirty="0">
                <a:solidFill>
                  <a:srgbClr val="2C2C2C"/>
                </a:solidFill>
                <a:latin typeface="Arial"/>
                <a:cs typeface="Arial"/>
              </a:rPr>
              <a:t>e</a:t>
            </a:r>
            <a:r>
              <a:rPr sz="1050" spc="-15" dirty="0">
                <a:solidFill>
                  <a:srgbClr val="2C2C2C"/>
                </a:solidFill>
                <a:latin typeface="Arial"/>
                <a:cs typeface="Arial"/>
              </a:rPr>
              <a:t>s</a:t>
            </a:r>
            <a:r>
              <a:rPr sz="1050" spc="-10" dirty="0">
                <a:solidFill>
                  <a:srgbClr val="2C2C2C"/>
                </a:solidFill>
                <a:latin typeface="Arial"/>
                <a:cs typeface="Arial"/>
              </a:rPr>
              <a:t>i</a:t>
            </a:r>
            <a:r>
              <a:rPr sz="1050" dirty="0">
                <a:solidFill>
                  <a:srgbClr val="2C2C2C"/>
                </a:solidFill>
                <a:latin typeface="Arial"/>
                <a:cs typeface="Arial"/>
              </a:rPr>
              <a:t>dente		d</a:t>
            </a:r>
            <a:r>
              <a:rPr sz="1050" spc="-15" dirty="0">
                <a:solidFill>
                  <a:srgbClr val="2C2C2C"/>
                </a:solidFill>
                <a:latin typeface="Arial"/>
                <a:cs typeface="Arial"/>
              </a:rPr>
              <a:t>e</a:t>
            </a:r>
            <a:r>
              <a:rPr sz="1050" dirty="0">
                <a:solidFill>
                  <a:srgbClr val="2C2C2C"/>
                </a:solidFill>
                <a:latin typeface="Arial"/>
                <a:cs typeface="Arial"/>
              </a:rPr>
              <a:t>l</a:t>
            </a:r>
            <a:r>
              <a:rPr sz="1050" spc="-10" dirty="0">
                <a:solidFill>
                  <a:srgbClr val="2C2C2C"/>
                </a:solidFill>
                <a:latin typeface="Arial"/>
                <a:cs typeface="Arial"/>
              </a:rPr>
              <a:t>l</a:t>
            </a:r>
            <a:r>
              <a:rPr sz="1050" dirty="0">
                <a:solidFill>
                  <a:srgbClr val="2C2C2C"/>
                </a:solidFill>
                <a:latin typeface="Arial"/>
                <a:cs typeface="Arial"/>
              </a:rPr>
              <a:t>a	Rep</a:t>
            </a:r>
            <a:r>
              <a:rPr sz="1050" spc="-10" dirty="0">
                <a:solidFill>
                  <a:srgbClr val="2C2C2C"/>
                </a:solidFill>
                <a:latin typeface="Arial"/>
                <a:cs typeface="Arial"/>
              </a:rPr>
              <a:t>u</a:t>
            </a:r>
            <a:r>
              <a:rPr sz="1050" dirty="0">
                <a:solidFill>
                  <a:srgbClr val="2C2C2C"/>
                </a:solidFill>
                <a:latin typeface="Arial"/>
                <a:cs typeface="Arial"/>
              </a:rPr>
              <a:t>b</a:t>
            </a:r>
            <a:r>
              <a:rPr sz="1050" spc="-15" dirty="0">
                <a:solidFill>
                  <a:srgbClr val="2C2C2C"/>
                </a:solidFill>
                <a:latin typeface="Arial"/>
                <a:cs typeface="Arial"/>
              </a:rPr>
              <a:t>b</a:t>
            </a:r>
            <a:r>
              <a:rPr sz="1050" dirty="0">
                <a:solidFill>
                  <a:srgbClr val="2C2C2C"/>
                </a:solidFill>
                <a:latin typeface="Arial"/>
                <a:cs typeface="Arial"/>
              </a:rPr>
              <a:t>li</a:t>
            </a:r>
            <a:r>
              <a:rPr sz="1050" spc="-15" dirty="0">
                <a:solidFill>
                  <a:srgbClr val="2C2C2C"/>
                </a:solidFill>
                <a:latin typeface="Arial"/>
                <a:cs typeface="Arial"/>
              </a:rPr>
              <a:t>c</a:t>
            </a:r>
            <a:r>
              <a:rPr sz="1050" dirty="0">
                <a:solidFill>
                  <a:srgbClr val="2C2C2C"/>
                </a:solidFill>
                <a:latin typeface="Arial"/>
                <a:cs typeface="Arial"/>
              </a:rPr>
              <a:t>a.  Le </a:t>
            </a:r>
            <a:r>
              <a:rPr sz="1050" spc="-5" dirty="0">
                <a:solidFill>
                  <a:srgbClr val="2C2C2C"/>
                </a:solidFill>
                <a:latin typeface="Arial"/>
                <a:cs typeface="Arial"/>
              </a:rPr>
              <a:t>informazioni </a:t>
            </a:r>
            <a:r>
              <a:rPr sz="1050" dirty="0">
                <a:solidFill>
                  <a:srgbClr val="2C2C2C"/>
                </a:solidFill>
                <a:latin typeface="Arial"/>
                <a:cs typeface="Arial"/>
              </a:rPr>
              <a:t>e i </a:t>
            </a:r>
            <a:r>
              <a:rPr sz="1050" spc="-5" dirty="0">
                <a:solidFill>
                  <a:srgbClr val="2C2C2C"/>
                </a:solidFill>
                <a:latin typeface="Arial"/>
                <a:cs typeface="Arial"/>
              </a:rPr>
              <a:t>dettagli </a:t>
            </a:r>
            <a:r>
              <a:rPr sz="1050" dirty="0">
                <a:solidFill>
                  <a:srgbClr val="2C2C2C"/>
                </a:solidFill>
                <a:latin typeface="Arial"/>
                <a:cs typeface="Arial"/>
              </a:rPr>
              <a:t>su </a:t>
            </a:r>
            <a:r>
              <a:rPr sz="1050" spc="-5" dirty="0">
                <a:solidFill>
                  <a:srgbClr val="2C2C2C"/>
                </a:solidFill>
                <a:latin typeface="Arial"/>
                <a:cs typeface="Arial"/>
              </a:rPr>
              <a:t>eventi, città </a:t>
            </a:r>
            <a:r>
              <a:rPr sz="1050" dirty="0">
                <a:solidFill>
                  <a:srgbClr val="2C2C2C"/>
                </a:solidFill>
                <a:latin typeface="Arial"/>
                <a:cs typeface="Arial"/>
              </a:rPr>
              <a:t>e </a:t>
            </a:r>
            <a:r>
              <a:rPr sz="1050" spc="-5" dirty="0">
                <a:solidFill>
                  <a:srgbClr val="2C2C2C"/>
                </a:solidFill>
                <a:latin typeface="Arial"/>
                <a:cs typeface="Arial"/>
              </a:rPr>
              <a:t>sedi della </a:t>
            </a:r>
            <a:r>
              <a:rPr sz="1050" dirty="0">
                <a:solidFill>
                  <a:srgbClr val="2C2C2C"/>
                </a:solidFill>
                <a:latin typeface="Arial"/>
                <a:cs typeface="Arial"/>
              </a:rPr>
              <a:t>manifestazione </a:t>
            </a:r>
            <a:r>
              <a:rPr sz="1050" spc="-5" dirty="0">
                <a:solidFill>
                  <a:srgbClr val="2C2C2C"/>
                </a:solidFill>
                <a:latin typeface="Arial"/>
                <a:cs typeface="Arial"/>
              </a:rPr>
              <a:t>saranno disponibili sul sito  festivalculturacreativa.it.</a:t>
            </a:r>
            <a:r>
              <a:rPr sz="1050" b="1" spc="-5" dirty="0">
                <a:solidFill>
                  <a:srgbClr val="333539"/>
                </a:solidFill>
                <a:latin typeface="Arial"/>
                <a:cs typeface="Arial"/>
              </a:rPr>
              <a:t>(D.M.)</a:t>
            </a:r>
            <a:endParaRPr sz="1050">
              <a:latin typeface="Arial"/>
              <a:cs typeface="Arial"/>
            </a:endParaRP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786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Giornaledelcilento.it  13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2000" y="4724399"/>
            <a:ext cx="2857500" cy="285749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093999"/>
            <a:ext cx="6149340" cy="706120"/>
          </a:xfrm>
          <a:prstGeom prst="rect">
            <a:avLst/>
          </a:prstGeom>
        </p:spPr>
        <p:txBody>
          <a:bodyPr vert="horz" wrap="square" lIns="0" tIns="12700" rIns="0" bIns="0" rtlCol="0">
            <a:spAutoFit/>
          </a:bodyPr>
          <a:lstStyle/>
          <a:p>
            <a:pPr marL="12700" marR="5080">
              <a:lnSpc>
                <a:spcPct val="117500"/>
              </a:lnSpc>
              <a:spcBef>
                <a:spcPts val="100"/>
              </a:spcBef>
              <a:tabLst>
                <a:tab pos="744855" algn="l"/>
                <a:tab pos="1008380" algn="l"/>
                <a:tab pos="1890395" algn="l"/>
                <a:tab pos="2501265" algn="l"/>
                <a:tab pos="3340735" algn="l"/>
                <a:tab pos="4302125" algn="l"/>
                <a:tab pos="5031740" algn="l"/>
                <a:tab pos="5342255" algn="l"/>
                <a:tab pos="5828030" algn="l"/>
              </a:tabLst>
            </a:pPr>
            <a:r>
              <a:rPr sz="1900" spc="-55" dirty="0">
                <a:latin typeface="Constantia"/>
                <a:cs typeface="Constantia"/>
              </a:rPr>
              <a:t>T</a:t>
            </a:r>
            <a:r>
              <a:rPr sz="1900" spc="-75" dirty="0">
                <a:latin typeface="Constantia"/>
                <a:cs typeface="Constantia"/>
              </a:rPr>
              <a:t>o</a:t>
            </a:r>
            <a:r>
              <a:rPr sz="1900" spc="-65" dirty="0">
                <a:latin typeface="Constantia"/>
                <a:cs typeface="Constantia"/>
              </a:rPr>
              <a:t>r</a:t>
            </a:r>
            <a:r>
              <a:rPr sz="1900" spc="-55" dirty="0">
                <a:latin typeface="Constantia"/>
                <a:cs typeface="Constantia"/>
              </a:rPr>
              <a:t>n</a:t>
            </a:r>
            <a:r>
              <a:rPr sz="1900" spc="-5" dirty="0">
                <a:latin typeface="Constantia"/>
                <a:cs typeface="Constantia"/>
              </a:rPr>
              <a:t>a</a:t>
            </a:r>
            <a:r>
              <a:rPr sz="1900" dirty="0">
                <a:latin typeface="Constantia"/>
                <a:cs typeface="Constantia"/>
              </a:rPr>
              <a:t>	</a:t>
            </a:r>
            <a:r>
              <a:rPr sz="1900" spc="-55" dirty="0">
                <a:latin typeface="Constantia"/>
                <a:cs typeface="Constantia"/>
              </a:rPr>
              <a:t>i</a:t>
            </a:r>
            <a:r>
              <a:rPr sz="1900" spc="-5" dirty="0">
                <a:latin typeface="Constantia"/>
                <a:cs typeface="Constantia"/>
              </a:rPr>
              <a:t>l</a:t>
            </a:r>
            <a:r>
              <a:rPr sz="1900" dirty="0">
                <a:latin typeface="Constantia"/>
                <a:cs typeface="Constantia"/>
              </a:rPr>
              <a:t>	</a:t>
            </a:r>
            <a:r>
              <a:rPr sz="1900" spc="-55" dirty="0">
                <a:latin typeface="Constantia"/>
                <a:cs typeface="Constantia"/>
              </a:rPr>
              <a:t>F</a:t>
            </a:r>
            <a:r>
              <a:rPr sz="1900" spc="-65" dirty="0">
                <a:latin typeface="Constantia"/>
                <a:cs typeface="Constantia"/>
              </a:rPr>
              <a:t>e</a:t>
            </a:r>
            <a:r>
              <a:rPr sz="1900" spc="-70" dirty="0">
                <a:latin typeface="Constantia"/>
                <a:cs typeface="Constantia"/>
              </a:rPr>
              <a:t>s</a:t>
            </a:r>
            <a:r>
              <a:rPr sz="1900" spc="-55" dirty="0">
                <a:latin typeface="Constantia"/>
                <a:cs typeface="Constantia"/>
              </a:rPr>
              <a:t>ti</a:t>
            </a:r>
            <a:r>
              <a:rPr sz="1900" spc="-70" dirty="0">
                <a:latin typeface="Constantia"/>
                <a:cs typeface="Constantia"/>
              </a:rPr>
              <a:t>v</a:t>
            </a:r>
            <a:r>
              <a:rPr sz="1900" spc="-55" dirty="0">
                <a:latin typeface="Constantia"/>
                <a:cs typeface="Constantia"/>
              </a:rPr>
              <a:t>a</a:t>
            </a:r>
            <a:r>
              <a:rPr sz="1900" spc="-5" dirty="0">
                <a:latin typeface="Constantia"/>
                <a:cs typeface="Constantia"/>
              </a:rPr>
              <a:t>l</a:t>
            </a:r>
            <a:r>
              <a:rPr sz="1900" dirty="0">
                <a:latin typeface="Constantia"/>
                <a:cs typeface="Constantia"/>
              </a:rPr>
              <a:t>	</a:t>
            </a:r>
            <a:r>
              <a:rPr sz="1900" spc="-50" dirty="0">
                <a:latin typeface="Constantia"/>
                <a:cs typeface="Constantia"/>
              </a:rPr>
              <a:t>d</a:t>
            </a:r>
            <a:r>
              <a:rPr sz="1900" spc="-65" dirty="0">
                <a:latin typeface="Constantia"/>
                <a:cs typeface="Constantia"/>
              </a:rPr>
              <a:t>e</a:t>
            </a:r>
            <a:r>
              <a:rPr sz="1900" spc="-60" dirty="0">
                <a:latin typeface="Constantia"/>
                <a:cs typeface="Constantia"/>
              </a:rPr>
              <a:t>ll</a:t>
            </a:r>
            <a:r>
              <a:rPr sz="1900" spc="-5" dirty="0">
                <a:latin typeface="Constantia"/>
                <a:cs typeface="Constantia"/>
              </a:rPr>
              <a:t>a</a:t>
            </a:r>
            <a:r>
              <a:rPr sz="1900" dirty="0">
                <a:latin typeface="Constantia"/>
                <a:cs typeface="Constantia"/>
              </a:rPr>
              <a:t>	</a:t>
            </a:r>
            <a:r>
              <a:rPr sz="1900" spc="-55" dirty="0">
                <a:latin typeface="Constantia"/>
                <a:cs typeface="Constantia"/>
              </a:rPr>
              <a:t>cu</a:t>
            </a:r>
            <a:r>
              <a:rPr sz="1900" spc="-70" dirty="0">
                <a:latin typeface="Constantia"/>
                <a:cs typeface="Constantia"/>
              </a:rPr>
              <a:t>l</a:t>
            </a:r>
            <a:r>
              <a:rPr sz="1900" spc="-65" dirty="0">
                <a:latin typeface="Constantia"/>
                <a:cs typeface="Constantia"/>
              </a:rPr>
              <a:t>t</a:t>
            </a:r>
            <a:r>
              <a:rPr sz="1900" spc="-55" dirty="0">
                <a:latin typeface="Constantia"/>
                <a:cs typeface="Constantia"/>
              </a:rPr>
              <a:t>u</a:t>
            </a:r>
            <a:r>
              <a:rPr sz="1900" spc="-65" dirty="0">
                <a:latin typeface="Constantia"/>
                <a:cs typeface="Constantia"/>
              </a:rPr>
              <a:t>r</a:t>
            </a:r>
            <a:r>
              <a:rPr sz="1900" spc="-5" dirty="0">
                <a:latin typeface="Constantia"/>
                <a:cs typeface="Constantia"/>
              </a:rPr>
              <a:t>a</a:t>
            </a:r>
            <a:r>
              <a:rPr sz="1900" dirty="0">
                <a:latin typeface="Constantia"/>
                <a:cs typeface="Constantia"/>
              </a:rPr>
              <a:t>	</a:t>
            </a:r>
            <a:r>
              <a:rPr sz="1900" spc="-65" dirty="0">
                <a:latin typeface="Constantia"/>
                <a:cs typeface="Constantia"/>
              </a:rPr>
              <a:t>cr</a:t>
            </a:r>
            <a:r>
              <a:rPr sz="1900" spc="-50" dirty="0">
                <a:latin typeface="Constantia"/>
                <a:cs typeface="Constantia"/>
              </a:rPr>
              <a:t>e</a:t>
            </a:r>
            <a:r>
              <a:rPr sz="1900" spc="-65" dirty="0">
                <a:latin typeface="Constantia"/>
                <a:cs typeface="Constantia"/>
              </a:rPr>
              <a:t>at</a:t>
            </a:r>
            <a:r>
              <a:rPr sz="1900" spc="-55" dirty="0">
                <a:latin typeface="Constantia"/>
                <a:cs typeface="Constantia"/>
              </a:rPr>
              <a:t>i</a:t>
            </a:r>
            <a:r>
              <a:rPr sz="1900" spc="-60" dirty="0">
                <a:latin typeface="Constantia"/>
                <a:cs typeface="Constantia"/>
              </a:rPr>
              <a:t>v</a:t>
            </a:r>
            <a:r>
              <a:rPr sz="1900" spc="-55" dirty="0">
                <a:latin typeface="Constantia"/>
                <a:cs typeface="Constantia"/>
              </a:rPr>
              <a:t>a</a:t>
            </a:r>
            <a:r>
              <a:rPr sz="1900" spc="-5" dirty="0">
                <a:latin typeface="Constantia"/>
                <a:cs typeface="Constantia"/>
              </a:rPr>
              <a:t>,</a:t>
            </a:r>
            <a:r>
              <a:rPr sz="1900" dirty="0">
                <a:latin typeface="Constantia"/>
                <a:cs typeface="Constantia"/>
              </a:rPr>
              <a:t>	</a:t>
            </a:r>
            <a:r>
              <a:rPr sz="1900" spc="-65" dirty="0">
                <a:latin typeface="Constantia"/>
                <a:cs typeface="Constantia"/>
              </a:rPr>
              <a:t>a</a:t>
            </a:r>
            <a:r>
              <a:rPr sz="1900" spc="-55" dirty="0">
                <a:latin typeface="Constantia"/>
                <a:cs typeface="Constantia"/>
              </a:rPr>
              <a:t>n</a:t>
            </a:r>
            <a:r>
              <a:rPr sz="1900" spc="-65" dirty="0">
                <a:latin typeface="Constantia"/>
                <a:cs typeface="Constantia"/>
              </a:rPr>
              <a:t>c</a:t>
            </a:r>
            <a:r>
              <a:rPr sz="1900" spc="-60" dirty="0">
                <a:latin typeface="Constantia"/>
                <a:cs typeface="Constantia"/>
              </a:rPr>
              <a:t>h</a:t>
            </a:r>
            <a:r>
              <a:rPr sz="1900" spc="-5" dirty="0">
                <a:latin typeface="Constantia"/>
                <a:cs typeface="Constantia"/>
              </a:rPr>
              <a:t>e</a:t>
            </a:r>
            <a:r>
              <a:rPr sz="1900" dirty="0">
                <a:latin typeface="Constantia"/>
                <a:cs typeface="Constantia"/>
              </a:rPr>
              <a:t>	</a:t>
            </a:r>
            <a:r>
              <a:rPr sz="1900" spc="-70" dirty="0">
                <a:latin typeface="Constantia"/>
                <a:cs typeface="Constantia"/>
              </a:rPr>
              <a:t>l</a:t>
            </a:r>
            <a:r>
              <a:rPr sz="1900" spc="-5" dirty="0">
                <a:latin typeface="Constantia"/>
                <a:cs typeface="Constantia"/>
              </a:rPr>
              <a:t>a</a:t>
            </a:r>
            <a:r>
              <a:rPr sz="1900" dirty="0">
                <a:latin typeface="Constantia"/>
                <a:cs typeface="Constantia"/>
              </a:rPr>
              <a:t>	</a:t>
            </a:r>
            <a:r>
              <a:rPr sz="1900" spc="-70" dirty="0">
                <a:latin typeface="Constantia"/>
                <a:cs typeface="Constantia"/>
              </a:rPr>
              <a:t>B</a:t>
            </a:r>
            <a:r>
              <a:rPr sz="1900" spc="-55" dirty="0">
                <a:latin typeface="Constantia"/>
                <a:cs typeface="Constantia"/>
              </a:rPr>
              <a:t>c</a:t>
            </a:r>
            <a:r>
              <a:rPr sz="1900" spc="-5" dirty="0">
                <a:latin typeface="Constantia"/>
                <a:cs typeface="Constantia"/>
              </a:rPr>
              <a:t>c</a:t>
            </a:r>
            <a:r>
              <a:rPr sz="1900" dirty="0">
                <a:latin typeface="Constantia"/>
                <a:cs typeface="Constantia"/>
              </a:rPr>
              <a:t>	</a:t>
            </a:r>
            <a:r>
              <a:rPr sz="1900" spc="-65" dirty="0">
                <a:latin typeface="Constantia"/>
                <a:cs typeface="Constantia"/>
              </a:rPr>
              <a:t>d</a:t>
            </a:r>
            <a:r>
              <a:rPr sz="1900" spc="-50" dirty="0">
                <a:latin typeface="Constantia"/>
                <a:cs typeface="Constantia"/>
              </a:rPr>
              <a:t>e</a:t>
            </a:r>
            <a:r>
              <a:rPr sz="1900" spc="-5" dirty="0">
                <a:latin typeface="Constantia"/>
                <a:cs typeface="Constantia"/>
              </a:rPr>
              <a:t>i  </a:t>
            </a:r>
            <a:r>
              <a:rPr sz="1900" spc="-50" dirty="0">
                <a:latin typeface="Constantia"/>
                <a:cs typeface="Constantia"/>
              </a:rPr>
              <a:t>Comuni </a:t>
            </a:r>
            <a:r>
              <a:rPr sz="1900" spc="-55" dirty="0">
                <a:latin typeface="Constantia"/>
                <a:cs typeface="Constantia"/>
              </a:rPr>
              <a:t>Cilentani aderisce</a:t>
            </a:r>
            <a:r>
              <a:rPr sz="1900" spc="-245" dirty="0">
                <a:latin typeface="Constantia"/>
                <a:cs typeface="Constantia"/>
              </a:rPr>
              <a:t> </a:t>
            </a:r>
            <a:r>
              <a:rPr sz="1900" spc="-55" dirty="0">
                <a:latin typeface="Constantia"/>
                <a:cs typeface="Constantia"/>
              </a:rPr>
              <a:t>all’iniziativa</a:t>
            </a:r>
            <a:endParaRPr sz="1900">
              <a:latin typeface="Constantia"/>
              <a:cs typeface="Constantia"/>
            </a:endParaRPr>
          </a:p>
        </p:txBody>
      </p:sp>
      <p:sp>
        <p:nvSpPr>
          <p:cNvPr id="6" name="object 6"/>
          <p:cNvSpPr txBox="1"/>
          <p:nvPr/>
        </p:nvSpPr>
        <p:spPr>
          <a:xfrm>
            <a:off x="706627" y="3980814"/>
            <a:ext cx="394271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333333"/>
                </a:solidFill>
                <a:latin typeface="Constantia"/>
                <a:cs typeface="Constantia"/>
              </a:rPr>
              <a:t>Redazionale a </a:t>
            </a:r>
            <a:r>
              <a:rPr sz="1000" spc="-10" dirty="0">
                <a:solidFill>
                  <a:srgbClr val="333333"/>
                </a:solidFill>
                <a:latin typeface="Constantia"/>
                <a:cs typeface="Constantia"/>
              </a:rPr>
              <a:t>cura </a:t>
            </a:r>
            <a:r>
              <a:rPr sz="1000" spc="-5" dirty="0">
                <a:solidFill>
                  <a:srgbClr val="333333"/>
                </a:solidFill>
                <a:latin typeface="Constantia"/>
                <a:cs typeface="Constantia"/>
              </a:rPr>
              <a:t>della Bcc dei </a:t>
            </a:r>
            <a:r>
              <a:rPr sz="1000" spc="-10" dirty="0">
                <a:solidFill>
                  <a:srgbClr val="333333"/>
                </a:solidFill>
                <a:latin typeface="Constantia"/>
                <a:cs typeface="Constantia"/>
              </a:rPr>
              <a:t>Comuni </a:t>
            </a:r>
            <a:r>
              <a:rPr sz="1000" spc="-5" dirty="0">
                <a:solidFill>
                  <a:srgbClr val="333333"/>
                </a:solidFill>
                <a:latin typeface="Constantia"/>
                <a:cs typeface="Constantia"/>
              </a:rPr>
              <a:t>Cilentani • 13 marzo 2015</a:t>
            </a:r>
            <a:r>
              <a:rPr sz="1000" spc="185" dirty="0">
                <a:solidFill>
                  <a:srgbClr val="333333"/>
                </a:solidFill>
                <a:latin typeface="Constantia"/>
                <a:cs typeface="Constantia"/>
              </a:rPr>
              <a:t> </a:t>
            </a:r>
            <a:r>
              <a:rPr sz="1000" spc="-5" dirty="0">
                <a:solidFill>
                  <a:srgbClr val="333333"/>
                </a:solidFill>
                <a:latin typeface="Constantia"/>
                <a:cs typeface="Constantia"/>
              </a:rPr>
              <a:t>12:48</a:t>
            </a:r>
            <a:endParaRPr sz="1000">
              <a:latin typeface="Constantia"/>
              <a:cs typeface="Constantia"/>
            </a:endParaRPr>
          </a:p>
        </p:txBody>
      </p:sp>
      <p:sp>
        <p:nvSpPr>
          <p:cNvPr id="7" name="object 7"/>
          <p:cNvSpPr txBox="1"/>
          <p:nvPr/>
        </p:nvSpPr>
        <p:spPr>
          <a:xfrm>
            <a:off x="706627" y="4630648"/>
            <a:ext cx="6149340" cy="5276215"/>
          </a:xfrm>
          <a:prstGeom prst="rect">
            <a:avLst/>
          </a:prstGeom>
        </p:spPr>
        <p:txBody>
          <a:bodyPr vert="horz" wrap="square" lIns="0" tIns="11430" rIns="0" bIns="0" rtlCol="0">
            <a:spAutoFit/>
          </a:bodyPr>
          <a:lstStyle/>
          <a:p>
            <a:pPr marL="3009265" marR="5080" algn="just">
              <a:lnSpc>
                <a:spcPct val="117000"/>
              </a:lnSpc>
              <a:spcBef>
                <a:spcPts val="90"/>
              </a:spcBef>
            </a:pPr>
            <a:r>
              <a:rPr sz="1100" spc="-5" dirty="0">
                <a:solidFill>
                  <a:srgbClr val="333333"/>
                </a:solidFill>
                <a:latin typeface="Constantia"/>
                <a:cs typeface="Constantia"/>
              </a:rPr>
              <a:t>“L’alfabeto del Mondo. Leggiamo </a:t>
            </a:r>
            <a:r>
              <a:rPr sz="1100" dirty="0">
                <a:solidFill>
                  <a:srgbClr val="333333"/>
                </a:solidFill>
                <a:latin typeface="Constantia"/>
                <a:cs typeface="Constantia"/>
              </a:rPr>
              <a:t>i </a:t>
            </a:r>
            <a:r>
              <a:rPr sz="1100" spc="-5" dirty="0">
                <a:solidFill>
                  <a:srgbClr val="333333"/>
                </a:solidFill>
                <a:latin typeface="Constantia"/>
                <a:cs typeface="Constantia"/>
              </a:rPr>
              <a:t>segni intorno </a:t>
            </a:r>
            <a:r>
              <a:rPr sz="1100" dirty="0">
                <a:solidFill>
                  <a:srgbClr val="333333"/>
                </a:solidFill>
                <a:latin typeface="Constantia"/>
                <a:cs typeface="Constantia"/>
              </a:rPr>
              <a:t>a  noi e </a:t>
            </a:r>
            <a:r>
              <a:rPr sz="1100" spc="-5" dirty="0">
                <a:solidFill>
                  <a:srgbClr val="333333"/>
                </a:solidFill>
                <a:latin typeface="Constantia"/>
                <a:cs typeface="Constantia"/>
              </a:rPr>
              <a:t>raccontiamo”. </a:t>
            </a:r>
            <a:r>
              <a:rPr sz="1100" dirty="0">
                <a:solidFill>
                  <a:srgbClr val="333333"/>
                </a:solidFill>
                <a:latin typeface="Constantia"/>
                <a:cs typeface="Constantia"/>
              </a:rPr>
              <a:t>È </a:t>
            </a:r>
            <a:r>
              <a:rPr sz="1100" spc="-5" dirty="0">
                <a:solidFill>
                  <a:srgbClr val="333333"/>
                </a:solidFill>
                <a:latin typeface="Constantia"/>
                <a:cs typeface="Constantia"/>
              </a:rPr>
              <a:t>questo il tema della seconda  </a:t>
            </a:r>
            <a:r>
              <a:rPr sz="1100" dirty="0">
                <a:solidFill>
                  <a:srgbClr val="333333"/>
                </a:solidFill>
                <a:latin typeface="Constantia"/>
                <a:cs typeface="Constantia"/>
              </a:rPr>
              <a:t>edizione </a:t>
            </a:r>
            <a:r>
              <a:rPr sz="1100" spc="-5" dirty="0">
                <a:solidFill>
                  <a:srgbClr val="333333"/>
                </a:solidFill>
                <a:latin typeface="Constantia"/>
                <a:cs typeface="Constantia"/>
              </a:rPr>
              <a:t>del Festival della Cultura Creativa,  promosso </a:t>
            </a:r>
            <a:r>
              <a:rPr sz="1100" dirty="0">
                <a:solidFill>
                  <a:srgbClr val="333333"/>
                </a:solidFill>
                <a:latin typeface="Constantia"/>
                <a:cs typeface="Constantia"/>
              </a:rPr>
              <a:t>e </a:t>
            </a:r>
            <a:r>
              <a:rPr sz="1100" spc="-5" dirty="0">
                <a:solidFill>
                  <a:srgbClr val="333333"/>
                </a:solidFill>
                <a:latin typeface="Constantia"/>
                <a:cs typeface="Constantia"/>
              </a:rPr>
              <a:t>realizzato dalle banche, anche </a:t>
            </a:r>
            <a:r>
              <a:rPr sz="1100" dirty="0">
                <a:solidFill>
                  <a:srgbClr val="333333"/>
                </a:solidFill>
                <a:latin typeface="Constantia"/>
                <a:cs typeface="Constantia"/>
              </a:rPr>
              <a:t>grazie </a:t>
            </a:r>
            <a:r>
              <a:rPr sz="1100" spc="-10" dirty="0">
                <a:solidFill>
                  <a:srgbClr val="333333"/>
                </a:solidFill>
                <a:latin typeface="Constantia"/>
                <a:cs typeface="Constantia"/>
              </a:rPr>
              <a:t>al  </a:t>
            </a:r>
            <a:r>
              <a:rPr sz="1100" spc="-5" dirty="0">
                <a:solidFill>
                  <a:srgbClr val="333333"/>
                </a:solidFill>
                <a:latin typeface="Constantia"/>
                <a:cs typeface="Constantia"/>
              </a:rPr>
              <a:t>coordinamento dell’Abi. </a:t>
            </a:r>
            <a:r>
              <a:rPr sz="1100" dirty="0">
                <a:solidFill>
                  <a:srgbClr val="333333"/>
                </a:solidFill>
                <a:latin typeface="Constantia"/>
                <a:cs typeface="Constantia"/>
              </a:rPr>
              <a:t>La </a:t>
            </a:r>
            <a:r>
              <a:rPr sz="1100" spc="-5" dirty="0">
                <a:solidFill>
                  <a:srgbClr val="333333"/>
                </a:solidFill>
                <a:latin typeface="Constantia"/>
                <a:cs typeface="Constantia"/>
              </a:rPr>
              <a:t>manifestazione,  interamente dedicata alla cultura </a:t>
            </a:r>
            <a:r>
              <a:rPr sz="1100" dirty="0">
                <a:solidFill>
                  <a:srgbClr val="333333"/>
                </a:solidFill>
                <a:latin typeface="Constantia"/>
                <a:cs typeface="Constantia"/>
              </a:rPr>
              <a:t>e alla </a:t>
            </a:r>
            <a:r>
              <a:rPr sz="1100" spc="-5" dirty="0">
                <a:solidFill>
                  <a:srgbClr val="333333"/>
                </a:solidFill>
                <a:latin typeface="Constantia"/>
                <a:cs typeface="Constantia"/>
              </a:rPr>
              <a:t>creatività  per </a:t>
            </a:r>
            <a:r>
              <a:rPr sz="1100" dirty="0">
                <a:solidFill>
                  <a:srgbClr val="333333"/>
                </a:solidFill>
                <a:latin typeface="Constantia"/>
                <a:cs typeface="Constantia"/>
              </a:rPr>
              <a:t>ragazzi, si svolgerà </a:t>
            </a:r>
            <a:r>
              <a:rPr sz="1100" spc="-5" dirty="0">
                <a:solidFill>
                  <a:srgbClr val="333333"/>
                </a:solidFill>
                <a:latin typeface="Constantia"/>
                <a:cs typeface="Constantia"/>
              </a:rPr>
              <a:t>nella settimana dal 16 </a:t>
            </a:r>
            <a:r>
              <a:rPr sz="1100" dirty="0">
                <a:solidFill>
                  <a:srgbClr val="333333"/>
                </a:solidFill>
                <a:latin typeface="Constantia"/>
                <a:cs typeface="Constantia"/>
              </a:rPr>
              <a:t>al </a:t>
            </a:r>
            <a:r>
              <a:rPr sz="1100" spc="-5" dirty="0">
                <a:solidFill>
                  <a:srgbClr val="333333"/>
                </a:solidFill>
                <a:latin typeface="Constantia"/>
                <a:cs typeface="Constantia"/>
              </a:rPr>
              <a:t>22  </a:t>
            </a:r>
            <a:r>
              <a:rPr sz="1100" dirty="0">
                <a:solidFill>
                  <a:srgbClr val="333333"/>
                </a:solidFill>
                <a:latin typeface="Constantia"/>
                <a:cs typeface="Constantia"/>
              </a:rPr>
              <a:t>marzo </a:t>
            </a:r>
            <a:r>
              <a:rPr sz="1100" spc="-10" dirty="0">
                <a:solidFill>
                  <a:srgbClr val="333333"/>
                </a:solidFill>
                <a:latin typeface="Constantia"/>
                <a:cs typeface="Constantia"/>
              </a:rPr>
              <a:t>e, </a:t>
            </a:r>
            <a:r>
              <a:rPr sz="1100" spc="-5" dirty="0">
                <a:solidFill>
                  <a:srgbClr val="333333"/>
                </a:solidFill>
                <a:latin typeface="Constantia"/>
                <a:cs typeface="Constantia"/>
              </a:rPr>
              <a:t>come </a:t>
            </a:r>
            <a:r>
              <a:rPr sz="1100" dirty="0">
                <a:solidFill>
                  <a:srgbClr val="333333"/>
                </a:solidFill>
                <a:latin typeface="Constantia"/>
                <a:cs typeface="Constantia"/>
              </a:rPr>
              <a:t>già </a:t>
            </a:r>
            <a:r>
              <a:rPr sz="1100" spc="-5" dirty="0">
                <a:solidFill>
                  <a:srgbClr val="333333"/>
                </a:solidFill>
                <a:latin typeface="Constantia"/>
                <a:cs typeface="Constantia"/>
              </a:rPr>
              <a:t>sperimentato </a:t>
            </a:r>
            <a:r>
              <a:rPr sz="1100" dirty="0">
                <a:solidFill>
                  <a:srgbClr val="333333"/>
                </a:solidFill>
                <a:latin typeface="Constantia"/>
                <a:cs typeface="Constantia"/>
              </a:rPr>
              <a:t>nella </a:t>
            </a:r>
            <a:r>
              <a:rPr sz="1100" spc="-10" dirty="0">
                <a:solidFill>
                  <a:srgbClr val="333333"/>
                </a:solidFill>
                <a:latin typeface="Constantia"/>
                <a:cs typeface="Constantia"/>
              </a:rPr>
              <a:t>prima  </a:t>
            </a:r>
            <a:r>
              <a:rPr sz="1100" spc="-5" dirty="0">
                <a:solidFill>
                  <a:srgbClr val="333333"/>
                </a:solidFill>
                <a:latin typeface="Constantia"/>
                <a:cs typeface="Constantia"/>
              </a:rPr>
              <a:t>edizione, </a:t>
            </a:r>
            <a:r>
              <a:rPr sz="1100" dirty="0">
                <a:solidFill>
                  <a:srgbClr val="333333"/>
                </a:solidFill>
                <a:latin typeface="Constantia"/>
                <a:cs typeface="Constantia"/>
              </a:rPr>
              <a:t>si </a:t>
            </a:r>
            <a:r>
              <a:rPr sz="1100" spc="-5" dirty="0">
                <a:solidFill>
                  <a:srgbClr val="333333"/>
                </a:solidFill>
                <a:latin typeface="Constantia"/>
                <a:cs typeface="Constantia"/>
              </a:rPr>
              <a:t>articolerà attraverso </a:t>
            </a:r>
            <a:r>
              <a:rPr sz="1100" dirty="0">
                <a:solidFill>
                  <a:srgbClr val="333333"/>
                </a:solidFill>
                <a:latin typeface="Constantia"/>
                <a:cs typeface="Constantia"/>
              </a:rPr>
              <a:t>una </a:t>
            </a:r>
            <a:r>
              <a:rPr sz="1100" spc="-5" dirty="0">
                <a:solidFill>
                  <a:srgbClr val="333333"/>
                </a:solidFill>
                <a:latin typeface="Constantia"/>
                <a:cs typeface="Constantia"/>
              </a:rPr>
              <a:t>ricca proposta  di eventi, iniziative </a:t>
            </a:r>
            <a:r>
              <a:rPr sz="1100" dirty="0">
                <a:solidFill>
                  <a:srgbClr val="333333"/>
                </a:solidFill>
                <a:latin typeface="Constantia"/>
                <a:cs typeface="Constantia"/>
              </a:rPr>
              <a:t>e </a:t>
            </a:r>
            <a:r>
              <a:rPr sz="1100" spc="-5" dirty="0">
                <a:solidFill>
                  <a:srgbClr val="333333"/>
                </a:solidFill>
                <a:latin typeface="Constantia"/>
                <a:cs typeface="Constantia"/>
              </a:rPr>
              <a:t>laboratori diffusi </a:t>
            </a:r>
            <a:r>
              <a:rPr sz="1100" dirty="0">
                <a:solidFill>
                  <a:srgbClr val="333333"/>
                </a:solidFill>
                <a:latin typeface="Constantia"/>
                <a:cs typeface="Constantia"/>
              </a:rPr>
              <a:t>sull’intero  </a:t>
            </a:r>
            <a:r>
              <a:rPr sz="1100" spc="-5" dirty="0">
                <a:solidFill>
                  <a:srgbClr val="333333"/>
                </a:solidFill>
                <a:latin typeface="Constantia"/>
                <a:cs typeface="Constantia"/>
              </a:rPr>
              <a:t>territorio nazionale. Coinvolgendo oltre 10 mila  giovanissimi in </a:t>
            </a:r>
            <a:r>
              <a:rPr sz="1100" spc="-10" dirty="0">
                <a:solidFill>
                  <a:srgbClr val="333333"/>
                </a:solidFill>
                <a:latin typeface="Constantia"/>
                <a:cs typeface="Constantia"/>
              </a:rPr>
              <a:t>tutta </a:t>
            </a:r>
            <a:r>
              <a:rPr sz="1100" dirty="0">
                <a:solidFill>
                  <a:srgbClr val="333333"/>
                </a:solidFill>
                <a:latin typeface="Constantia"/>
                <a:cs typeface="Constantia"/>
              </a:rPr>
              <a:t>Italia, </a:t>
            </a:r>
            <a:r>
              <a:rPr sz="1100" spc="-5" dirty="0">
                <a:solidFill>
                  <a:srgbClr val="333333"/>
                </a:solidFill>
                <a:latin typeface="Constantia"/>
                <a:cs typeface="Constantia"/>
              </a:rPr>
              <a:t>il Festival ha l’obiettivo  di avvicinare bambini </a:t>
            </a:r>
            <a:r>
              <a:rPr sz="1100" dirty="0">
                <a:solidFill>
                  <a:srgbClr val="333333"/>
                </a:solidFill>
                <a:latin typeface="Constantia"/>
                <a:cs typeface="Constantia"/>
              </a:rPr>
              <a:t>e ragazzi </a:t>
            </a:r>
            <a:r>
              <a:rPr sz="1100" spc="-5" dirty="0">
                <a:solidFill>
                  <a:srgbClr val="333333"/>
                </a:solidFill>
                <a:latin typeface="Constantia"/>
                <a:cs typeface="Constantia"/>
              </a:rPr>
              <a:t>dai </a:t>
            </a:r>
            <a:r>
              <a:rPr sz="1100" dirty="0">
                <a:solidFill>
                  <a:srgbClr val="333333"/>
                </a:solidFill>
                <a:latin typeface="Constantia"/>
                <a:cs typeface="Constantia"/>
              </a:rPr>
              <a:t>6 ai 13 anni </a:t>
            </a:r>
            <a:r>
              <a:rPr sz="1100" spc="-5" dirty="0">
                <a:solidFill>
                  <a:srgbClr val="333333"/>
                </a:solidFill>
                <a:latin typeface="Constantia"/>
                <a:cs typeface="Constantia"/>
              </a:rPr>
              <a:t>alla  cultura </a:t>
            </a:r>
            <a:r>
              <a:rPr sz="1100" dirty="0">
                <a:solidFill>
                  <a:srgbClr val="333333"/>
                </a:solidFill>
                <a:latin typeface="Constantia"/>
                <a:cs typeface="Constantia"/>
              </a:rPr>
              <a:t>e, </a:t>
            </a:r>
            <a:r>
              <a:rPr sz="1100" spc="-5" dirty="0">
                <a:solidFill>
                  <a:srgbClr val="333333"/>
                </a:solidFill>
                <a:latin typeface="Constantia"/>
                <a:cs typeface="Constantia"/>
              </a:rPr>
              <a:t>in particolare, agli aspetti più “generativi”  della creatività. Attraverso l’arte, l’archeologia,</a:t>
            </a:r>
            <a:r>
              <a:rPr sz="1100" spc="85" dirty="0">
                <a:solidFill>
                  <a:srgbClr val="333333"/>
                </a:solidFill>
                <a:latin typeface="Constantia"/>
                <a:cs typeface="Constantia"/>
              </a:rPr>
              <a:t> </a:t>
            </a:r>
            <a:r>
              <a:rPr sz="1100" spc="-5" dirty="0">
                <a:solidFill>
                  <a:srgbClr val="333333"/>
                </a:solidFill>
                <a:latin typeface="Constantia"/>
                <a:cs typeface="Constantia"/>
              </a:rPr>
              <a:t>la</a:t>
            </a:r>
            <a:endParaRPr sz="1100">
              <a:latin typeface="Constantia"/>
              <a:cs typeface="Constantia"/>
            </a:endParaRPr>
          </a:p>
          <a:p>
            <a:pPr marL="12700" marR="10160" algn="just">
              <a:lnSpc>
                <a:spcPct val="116799"/>
              </a:lnSpc>
              <a:spcBef>
                <a:spcPts val="5"/>
              </a:spcBef>
            </a:pPr>
            <a:r>
              <a:rPr sz="1100" spc="-5" dirty="0">
                <a:solidFill>
                  <a:srgbClr val="333333"/>
                </a:solidFill>
                <a:latin typeface="Constantia"/>
                <a:cs typeface="Constantia"/>
              </a:rPr>
              <a:t>musica, il canto, </a:t>
            </a:r>
            <a:r>
              <a:rPr sz="1100" dirty="0">
                <a:solidFill>
                  <a:srgbClr val="333333"/>
                </a:solidFill>
                <a:latin typeface="Constantia"/>
                <a:cs typeface="Constantia"/>
              </a:rPr>
              <a:t>la </a:t>
            </a:r>
            <a:r>
              <a:rPr sz="1100" spc="-5" dirty="0">
                <a:solidFill>
                  <a:srgbClr val="333333"/>
                </a:solidFill>
                <a:latin typeface="Constantia"/>
                <a:cs typeface="Constantia"/>
              </a:rPr>
              <a:t>lettura, il teatro, </a:t>
            </a:r>
            <a:r>
              <a:rPr sz="1100" dirty="0">
                <a:solidFill>
                  <a:srgbClr val="333333"/>
                </a:solidFill>
                <a:latin typeface="Constantia"/>
                <a:cs typeface="Constantia"/>
              </a:rPr>
              <a:t>la </a:t>
            </a:r>
            <a:r>
              <a:rPr sz="1100" spc="-5" dirty="0">
                <a:solidFill>
                  <a:srgbClr val="333333"/>
                </a:solidFill>
                <a:latin typeface="Constantia"/>
                <a:cs typeface="Constantia"/>
              </a:rPr>
              <a:t>fotografia, </a:t>
            </a:r>
            <a:r>
              <a:rPr sz="1100" dirty="0">
                <a:solidFill>
                  <a:srgbClr val="333333"/>
                </a:solidFill>
                <a:latin typeface="Constantia"/>
                <a:cs typeface="Constantia"/>
              </a:rPr>
              <a:t>la </a:t>
            </a:r>
            <a:r>
              <a:rPr sz="1100" spc="-5" dirty="0">
                <a:solidFill>
                  <a:srgbClr val="333333"/>
                </a:solidFill>
                <a:latin typeface="Constantia"/>
                <a:cs typeface="Constantia"/>
              </a:rPr>
              <a:t>robotica, </a:t>
            </a:r>
            <a:r>
              <a:rPr sz="1100" dirty="0">
                <a:solidFill>
                  <a:srgbClr val="333333"/>
                </a:solidFill>
                <a:latin typeface="Constantia"/>
                <a:cs typeface="Constantia"/>
              </a:rPr>
              <a:t>le </a:t>
            </a:r>
            <a:r>
              <a:rPr sz="1100" spc="-5" dirty="0">
                <a:solidFill>
                  <a:srgbClr val="333333"/>
                </a:solidFill>
                <a:latin typeface="Constantia"/>
                <a:cs typeface="Constantia"/>
              </a:rPr>
              <a:t>tecnologie digitali </a:t>
            </a:r>
            <a:r>
              <a:rPr sz="1100" dirty="0">
                <a:solidFill>
                  <a:srgbClr val="333333"/>
                </a:solidFill>
                <a:latin typeface="Constantia"/>
                <a:cs typeface="Constantia"/>
              </a:rPr>
              <a:t>e </a:t>
            </a:r>
            <a:r>
              <a:rPr sz="1100" spc="-5" dirty="0">
                <a:solidFill>
                  <a:srgbClr val="333333"/>
                </a:solidFill>
                <a:latin typeface="Constantia"/>
                <a:cs typeface="Constantia"/>
              </a:rPr>
              <a:t>altri percorsi  figurativi </a:t>
            </a:r>
            <a:r>
              <a:rPr sz="1100" dirty="0">
                <a:solidFill>
                  <a:srgbClr val="333333"/>
                </a:solidFill>
                <a:latin typeface="Constantia"/>
                <a:cs typeface="Constantia"/>
              </a:rPr>
              <a:t>e </a:t>
            </a:r>
            <a:r>
              <a:rPr sz="1100" spc="-5" dirty="0">
                <a:solidFill>
                  <a:srgbClr val="333333"/>
                </a:solidFill>
                <a:latin typeface="Constantia"/>
                <a:cs typeface="Constantia"/>
              </a:rPr>
              <a:t>linguistici, </a:t>
            </a:r>
            <a:r>
              <a:rPr sz="1100" dirty="0">
                <a:solidFill>
                  <a:srgbClr val="333333"/>
                </a:solidFill>
                <a:latin typeface="Constantia"/>
                <a:cs typeface="Constantia"/>
              </a:rPr>
              <a:t>i </a:t>
            </a:r>
            <a:r>
              <a:rPr sz="1100" spc="-5" dirty="0">
                <a:solidFill>
                  <a:srgbClr val="333333"/>
                </a:solidFill>
                <a:latin typeface="Constantia"/>
                <a:cs typeface="Constantia"/>
              </a:rPr>
              <a:t>giovani protagonisti del Festival </a:t>
            </a:r>
            <a:r>
              <a:rPr sz="1100" dirty="0">
                <a:solidFill>
                  <a:srgbClr val="333333"/>
                </a:solidFill>
                <a:latin typeface="Constantia"/>
                <a:cs typeface="Constantia"/>
              </a:rPr>
              <a:t>potranno così </a:t>
            </a:r>
            <a:r>
              <a:rPr sz="1100" spc="-5" dirty="0">
                <a:solidFill>
                  <a:srgbClr val="333333"/>
                </a:solidFill>
                <a:latin typeface="Constantia"/>
                <a:cs typeface="Constantia"/>
              </a:rPr>
              <a:t>sperimentare </a:t>
            </a:r>
            <a:r>
              <a:rPr sz="1100" dirty="0">
                <a:solidFill>
                  <a:srgbClr val="333333"/>
                </a:solidFill>
                <a:latin typeface="Constantia"/>
                <a:cs typeface="Constantia"/>
              </a:rPr>
              <a:t>le </a:t>
            </a:r>
            <a:r>
              <a:rPr sz="1100" spc="-5" dirty="0">
                <a:solidFill>
                  <a:srgbClr val="333333"/>
                </a:solidFill>
                <a:latin typeface="Constantia"/>
                <a:cs typeface="Constantia"/>
              </a:rPr>
              <a:t>potenzialità  della loro fantasia </a:t>
            </a:r>
            <a:r>
              <a:rPr sz="1100" dirty="0">
                <a:solidFill>
                  <a:srgbClr val="333333"/>
                </a:solidFill>
                <a:latin typeface="Constantia"/>
                <a:cs typeface="Constantia"/>
              </a:rPr>
              <a:t>e </a:t>
            </a:r>
            <a:r>
              <a:rPr sz="1100" spc="-5" dirty="0">
                <a:solidFill>
                  <a:srgbClr val="333333"/>
                </a:solidFill>
                <a:latin typeface="Constantia"/>
                <a:cs typeface="Constantia"/>
              </a:rPr>
              <a:t>costruire infiniti</a:t>
            </a:r>
            <a:r>
              <a:rPr sz="1100" spc="10" dirty="0">
                <a:solidFill>
                  <a:srgbClr val="333333"/>
                </a:solidFill>
                <a:latin typeface="Constantia"/>
                <a:cs typeface="Constantia"/>
              </a:rPr>
              <a:t> </a:t>
            </a:r>
            <a:r>
              <a:rPr sz="1100" spc="-5" dirty="0">
                <a:solidFill>
                  <a:srgbClr val="333333"/>
                </a:solidFill>
                <a:latin typeface="Constantia"/>
                <a:cs typeface="Constantia"/>
              </a:rPr>
              <a:t>racconti.</a:t>
            </a:r>
            <a:endParaRPr sz="1100">
              <a:latin typeface="Constantia"/>
              <a:cs typeface="Constantia"/>
            </a:endParaRPr>
          </a:p>
          <a:p>
            <a:pPr>
              <a:lnSpc>
                <a:spcPct val="100000"/>
              </a:lnSpc>
            </a:pPr>
            <a:endParaRPr sz="1050">
              <a:latin typeface="Times New Roman"/>
              <a:cs typeface="Times New Roman"/>
            </a:endParaRPr>
          </a:p>
          <a:p>
            <a:pPr marL="12700" marR="6350" algn="just">
              <a:lnSpc>
                <a:spcPct val="117000"/>
              </a:lnSpc>
            </a:pPr>
            <a:r>
              <a:rPr sz="1100" spc="-5" dirty="0">
                <a:solidFill>
                  <a:srgbClr val="333333"/>
                </a:solidFill>
                <a:latin typeface="Constantia"/>
                <a:cs typeface="Constantia"/>
              </a:rPr>
              <a:t>«Il rafforzato impegno delle banche </a:t>
            </a:r>
            <a:r>
              <a:rPr sz="1100" dirty="0">
                <a:solidFill>
                  <a:srgbClr val="333333"/>
                </a:solidFill>
                <a:latin typeface="Constantia"/>
                <a:cs typeface="Constantia"/>
              </a:rPr>
              <a:t>a </a:t>
            </a:r>
            <a:r>
              <a:rPr sz="1100" spc="-5" dirty="0">
                <a:solidFill>
                  <a:srgbClr val="333333"/>
                </a:solidFill>
                <a:latin typeface="Constantia"/>
                <a:cs typeface="Constantia"/>
              </a:rPr>
              <a:t>investire </a:t>
            </a:r>
            <a:r>
              <a:rPr sz="1100" dirty="0">
                <a:solidFill>
                  <a:srgbClr val="333333"/>
                </a:solidFill>
                <a:latin typeface="Constantia"/>
                <a:cs typeface="Constantia"/>
              </a:rPr>
              <a:t>nei </a:t>
            </a:r>
            <a:r>
              <a:rPr sz="1100" spc="-5" dirty="0">
                <a:solidFill>
                  <a:srgbClr val="333333"/>
                </a:solidFill>
                <a:latin typeface="Constantia"/>
                <a:cs typeface="Constantia"/>
              </a:rPr>
              <a:t>giovani </a:t>
            </a:r>
            <a:r>
              <a:rPr sz="1100" dirty="0">
                <a:solidFill>
                  <a:srgbClr val="333333"/>
                </a:solidFill>
                <a:latin typeface="Constantia"/>
                <a:cs typeface="Constantia"/>
              </a:rPr>
              <a:t>e </a:t>
            </a:r>
            <a:r>
              <a:rPr sz="1100" spc="-5" dirty="0">
                <a:solidFill>
                  <a:srgbClr val="333333"/>
                </a:solidFill>
                <a:latin typeface="Constantia"/>
                <a:cs typeface="Constantia"/>
              </a:rPr>
              <a:t>nella cultura </a:t>
            </a:r>
            <a:r>
              <a:rPr sz="1100" dirty="0">
                <a:solidFill>
                  <a:srgbClr val="333333"/>
                </a:solidFill>
                <a:latin typeface="Constantia"/>
                <a:cs typeface="Constantia"/>
              </a:rPr>
              <a:t>– </a:t>
            </a:r>
            <a:r>
              <a:rPr sz="1100" spc="-5" dirty="0">
                <a:solidFill>
                  <a:srgbClr val="333333"/>
                </a:solidFill>
                <a:latin typeface="Constantia"/>
                <a:cs typeface="Constantia"/>
              </a:rPr>
              <a:t>ha dichiarato il  Presidente dell’Abi, Antonio Patuelli </a:t>
            </a:r>
            <a:r>
              <a:rPr sz="1100" dirty="0">
                <a:solidFill>
                  <a:srgbClr val="333333"/>
                </a:solidFill>
                <a:latin typeface="Constantia"/>
                <a:cs typeface="Constantia"/>
              </a:rPr>
              <a:t>– </a:t>
            </a:r>
            <a:r>
              <a:rPr sz="1100" spc="-5" dirty="0">
                <a:solidFill>
                  <a:srgbClr val="333333"/>
                </a:solidFill>
                <a:latin typeface="Constantia"/>
                <a:cs typeface="Constantia"/>
              </a:rPr>
              <a:t>rappresenta un’occasione importante data </a:t>
            </a:r>
            <a:r>
              <a:rPr sz="1100" dirty="0">
                <a:solidFill>
                  <a:srgbClr val="333333"/>
                </a:solidFill>
                <a:latin typeface="Constantia"/>
                <a:cs typeface="Constantia"/>
              </a:rPr>
              <a:t>ai ragazzi </a:t>
            </a:r>
            <a:r>
              <a:rPr sz="1100" spc="-10" dirty="0">
                <a:solidFill>
                  <a:srgbClr val="333333"/>
                </a:solidFill>
                <a:latin typeface="Constantia"/>
                <a:cs typeface="Constantia"/>
              </a:rPr>
              <a:t>per  </a:t>
            </a:r>
            <a:r>
              <a:rPr sz="1100" spc="-5" dirty="0">
                <a:solidFill>
                  <a:srgbClr val="333333"/>
                </a:solidFill>
                <a:latin typeface="Constantia"/>
                <a:cs typeface="Constantia"/>
              </a:rPr>
              <a:t>misurarsi </a:t>
            </a:r>
            <a:r>
              <a:rPr sz="1100" dirty="0">
                <a:solidFill>
                  <a:srgbClr val="333333"/>
                </a:solidFill>
                <a:latin typeface="Constantia"/>
                <a:cs typeface="Constantia"/>
              </a:rPr>
              <a:t>con se </a:t>
            </a:r>
            <a:r>
              <a:rPr sz="1100" spc="-5" dirty="0">
                <a:solidFill>
                  <a:srgbClr val="333333"/>
                </a:solidFill>
                <a:latin typeface="Constantia"/>
                <a:cs typeface="Constantia"/>
              </a:rPr>
              <a:t>stessi </a:t>
            </a:r>
            <a:r>
              <a:rPr sz="1100" dirty="0">
                <a:solidFill>
                  <a:srgbClr val="333333"/>
                </a:solidFill>
                <a:latin typeface="Constantia"/>
                <a:cs typeface="Constantia"/>
              </a:rPr>
              <a:t>e le </a:t>
            </a:r>
            <a:r>
              <a:rPr sz="1100" spc="-5" dirty="0">
                <a:solidFill>
                  <a:srgbClr val="333333"/>
                </a:solidFill>
                <a:latin typeface="Constantia"/>
                <a:cs typeface="Constantia"/>
              </a:rPr>
              <a:t>molteplici possibilità di partecipazione. Ciò che ci spinge </a:t>
            </a:r>
            <a:r>
              <a:rPr sz="1100" dirty="0">
                <a:solidFill>
                  <a:srgbClr val="333333"/>
                </a:solidFill>
                <a:latin typeface="Constantia"/>
                <a:cs typeface="Constantia"/>
              </a:rPr>
              <a:t>a </a:t>
            </a:r>
            <a:r>
              <a:rPr sz="1100" spc="-5" dirty="0">
                <a:solidFill>
                  <a:srgbClr val="333333"/>
                </a:solidFill>
                <a:latin typeface="Constantia"/>
                <a:cs typeface="Constantia"/>
              </a:rPr>
              <a:t>lavorare in  </a:t>
            </a:r>
            <a:r>
              <a:rPr sz="1100" dirty="0">
                <a:solidFill>
                  <a:srgbClr val="333333"/>
                </a:solidFill>
                <a:latin typeface="Constantia"/>
                <a:cs typeface="Constantia"/>
              </a:rPr>
              <a:t>sinergia con </a:t>
            </a:r>
            <a:r>
              <a:rPr sz="1100" spc="-5" dirty="0">
                <a:solidFill>
                  <a:srgbClr val="333333"/>
                </a:solidFill>
                <a:latin typeface="Constantia"/>
                <a:cs typeface="Constantia"/>
              </a:rPr>
              <a:t>scuole, musei, associazioni culturali </a:t>
            </a:r>
            <a:r>
              <a:rPr sz="1100" dirty="0">
                <a:solidFill>
                  <a:srgbClr val="333333"/>
                </a:solidFill>
                <a:latin typeface="Constantia"/>
                <a:cs typeface="Constantia"/>
              </a:rPr>
              <a:t>e </a:t>
            </a:r>
            <a:r>
              <a:rPr sz="1100" spc="-5" dirty="0">
                <a:solidFill>
                  <a:srgbClr val="333333"/>
                </a:solidFill>
                <a:latin typeface="Constantia"/>
                <a:cs typeface="Constantia"/>
              </a:rPr>
              <a:t>biblioteche </a:t>
            </a:r>
            <a:r>
              <a:rPr sz="1100" dirty="0">
                <a:solidFill>
                  <a:srgbClr val="333333"/>
                </a:solidFill>
                <a:latin typeface="Constantia"/>
                <a:cs typeface="Constantia"/>
              </a:rPr>
              <a:t>è la comune </a:t>
            </a:r>
            <a:r>
              <a:rPr sz="1100" spc="-5" dirty="0">
                <a:solidFill>
                  <a:srgbClr val="333333"/>
                </a:solidFill>
                <a:latin typeface="Constantia"/>
                <a:cs typeface="Constantia"/>
              </a:rPr>
              <a:t>certezza che </a:t>
            </a:r>
            <a:r>
              <a:rPr sz="1100" dirty="0">
                <a:solidFill>
                  <a:srgbClr val="333333"/>
                </a:solidFill>
                <a:latin typeface="Constantia"/>
                <a:cs typeface="Constantia"/>
              </a:rPr>
              <a:t>solo  </a:t>
            </a:r>
            <a:r>
              <a:rPr sz="1100" spc="-5" dirty="0">
                <a:solidFill>
                  <a:srgbClr val="333333"/>
                </a:solidFill>
                <a:latin typeface="Constantia"/>
                <a:cs typeface="Constantia"/>
              </a:rPr>
              <a:t>mettendosi </a:t>
            </a:r>
            <a:r>
              <a:rPr sz="1100" spc="-10" dirty="0">
                <a:solidFill>
                  <a:srgbClr val="333333"/>
                </a:solidFill>
                <a:latin typeface="Constantia"/>
                <a:cs typeface="Constantia"/>
              </a:rPr>
              <a:t>in </a:t>
            </a:r>
            <a:r>
              <a:rPr sz="1100" spc="-5" dirty="0">
                <a:solidFill>
                  <a:srgbClr val="333333"/>
                </a:solidFill>
                <a:latin typeface="Constantia"/>
                <a:cs typeface="Constantia"/>
              </a:rPr>
              <a:t>gioco </a:t>
            </a:r>
            <a:r>
              <a:rPr sz="1100" dirty="0">
                <a:solidFill>
                  <a:srgbClr val="333333"/>
                </a:solidFill>
                <a:latin typeface="Constantia"/>
                <a:cs typeface="Constantia"/>
              </a:rPr>
              <a:t>e </a:t>
            </a:r>
            <a:r>
              <a:rPr sz="1100" spc="-5" dirty="0">
                <a:solidFill>
                  <a:srgbClr val="333333"/>
                </a:solidFill>
                <a:latin typeface="Constantia"/>
                <a:cs typeface="Constantia"/>
              </a:rPr>
              <a:t>‘allenandosi’ </a:t>
            </a:r>
            <a:r>
              <a:rPr sz="1100" dirty="0">
                <a:solidFill>
                  <a:srgbClr val="333333"/>
                </a:solidFill>
                <a:latin typeface="Constantia"/>
                <a:cs typeface="Constantia"/>
              </a:rPr>
              <a:t>a </a:t>
            </a:r>
            <a:r>
              <a:rPr sz="1100" spc="-5" dirty="0">
                <a:solidFill>
                  <a:srgbClr val="333333"/>
                </a:solidFill>
                <a:latin typeface="Constantia"/>
                <a:cs typeface="Constantia"/>
              </a:rPr>
              <a:t>diventare cittadini attivi, capaci di progettualità </a:t>
            </a:r>
            <a:r>
              <a:rPr sz="1100" dirty="0">
                <a:solidFill>
                  <a:srgbClr val="333333"/>
                </a:solidFill>
                <a:latin typeface="Constantia"/>
                <a:cs typeface="Constantia"/>
              </a:rPr>
              <a:t>e </a:t>
            </a:r>
            <a:r>
              <a:rPr sz="1100" spc="-5" dirty="0">
                <a:solidFill>
                  <a:srgbClr val="333333"/>
                </a:solidFill>
                <a:latin typeface="Constantia"/>
                <a:cs typeface="Constantia"/>
              </a:rPr>
              <a:t>di relazioni,  avviene </a:t>
            </a:r>
            <a:r>
              <a:rPr sz="1100" dirty="0">
                <a:solidFill>
                  <a:srgbClr val="333333"/>
                </a:solidFill>
                <a:latin typeface="Constantia"/>
                <a:cs typeface="Constantia"/>
              </a:rPr>
              <a:t>la </a:t>
            </a:r>
            <a:r>
              <a:rPr sz="1100" spc="-5" dirty="0">
                <a:solidFill>
                  <a:srgbClr val="333333"/>
                </a:solidFill>
                <a:latin typeface="Constantia"/>
                <a:cs typeface="Constantia"/>
              </a:rPr>
              <a:t>formazione </a:t>
            </a:r>
            <a:r>
              <a:rPr sz="1100" dirty="0">
                <a:solidFill>
                  <a:srgbClr val="333333"/>
                </a:solidFill>
                <a:latin typeface="Constantia"/>
                <a:cs typeface="Constantia"/>
              </a:rPr>
              <a:t>globale </a:t>
            </a:r>
            <a:r>
              <a:rPr sz="1100" spc="-5" dirty="0">
                <a:solidFill>
                  <a:srgbClr val="333333"/>
                </a:solidFill>
                <a:latin typeface="Constantia"/>
                <a:cs typeface="Constantia"/>
              </a:rPr>
              <a:t>della persona, </a:t>
            </a:r>
            <a:r>
              <a:rPr sz="1100" spc="-10" dirty="0">
                <a:solidFill>
                  <a:srgbClr val="333333"/>
                </a:solidFill>
                <a:latin typeface="Constantia"/>
                <a:cs typeface="Constantia"/>
              </a:rPr>
              <a:t>in </a:t>
            </a:r>
            <a:r>
              <a:rPr sz="1100" spc="-5" dirty="0">
                <a:solidFill>
                  <a:srgbClr val="333333"/>
                </a:solidFill>
                <a:latin typeface="Constantia"/>
                <a:cs typeface="Constantia"/>
              </a:rPr>
              <a:t>grado quindi di costruire il proprio futuro </a:t>
            </a:r>
            <a:r>
              <a:rPr sz="1100" dirty="0">
                <a:solidFill>
                  <a:srgbClr val="333333"/>
                </a:solidFill>
                <a:latin typeface="Constantia"/>
                <a:cs typeface="Constantia"/>
              </a:rPr>
              <a:t>e </a:t>
            </a:r>
            <a:r>
              <a:rPr sz="1100" spc="-5" dirty="0">
                <a:solidFill>
                  <a:srgbClr val="333333"/>
                </a:solidFill>
                <a:latin typeface="Constantia"/>
                <a:cs typeface="Constantia"/>
              </a:rPr>
              <a:t>quello  del Paese. </a:t>
            </a:r>
            <a:r>
              <a:rPr sz="1100" dirty="0">
                <a:solidFill>
                  <a:srgbClr val="333333"/>
                </a:solidFill>
                <a:latin typeface="Constantia"/>
                <a:cs typeface="Constantia"/>
              </a:rPr>
              <a:t>Lo </a:t>
            </a:r>
            <a:r>
              <a:rPr sz="1100" spc="-5" dirty="0">
                <a:solidFill>
                  <a:srgbClr val="333333"/>
                </a:solidFill>
                <a:latin typeface="Constantia"/>
                <a:cs typeface="Constantia"/>
              </a:rPr>
              <a:t>sviluppo delle proprie competenze </a:t>
            </a:r>
            <a:r>
              <a:rPr sz="1100" dirty="0">
                <a:solidFill>
                  <a:srgbClr val="333333"/>
                </a:solidFill>
                <a:latin typeface="Constantia"/>
                <a:cs typeface="Constantia"/>
              </a:rPr>
              <a:t>è </a:t>
            </a:r>
            <a:r>
              <a:rPr sz="1100" spc="-5" dirty="0">
                <a:solidFill>
                  <a:srgbClr val="333333"/>
                </a:solidFill>
                <a:latin typeface="Constantia"/>
                <a:cs typeface="Constantia"/>
              </a:rPr>
              <a:t>infatti </a:t>
            </a:r>
            <a:r>
              <a:rPr sz="1100" dirty="0">
                <a:solidFill>
                  <a:srgbClr val="333333"/>
                </a:solidFill>
                <a:latin typeface="Constantia"/>
                <a:cs typeface="Constantia"/>
              </a:rPr>
              <a:t>alla </a:t>
            </a:r>
            <a:r>
              <a:rPr sz="1100" spc="-5" dirty="0">
                <a:solidFill>
                  <a:srgbClr val="333333"/>
                </a:solidFill>
                <a:latin typeface="Constantia"/>
                <a:cs typeface="Constantia"/>
              </a:rPr>
              <a:t>base del progresso economico, della  convivenza</a:t>
            </a:r>
            <a:r>
              <a:rPr sz="1100" spc="35" dirty="0">
                <a:solidFill>
                  <a:srgbClr val="333333"/>
                </a:solidFill>
                <a:latin typeface="Constantia"/>
                <a:cs typeface="Constantia"/>
              </a:rPr>
              <a:t> </a:t>
            </a:r>
            <a:r>
              <a:rPr sz="1100" spc="-5" dirty="0">
                <a:solidFill>
                  <a:srgbClr val="333333"/>
                </a:solidFill>
                <a:latin typeface="Constantia"/>
                <a:cs typeface="Constantia"/>
              </a:rPr>
              <a:t>civile</a:t>
            </a:r>
            <a:r>
              <a:rPr sz="1100" spc="35" dirty="0">
                <a:solidFill>
                  <a:srgbClr val="333333"/>
                </a:solidFill>
                <a:latin typeface="Constantia"/>
                <a:cs typeface="Constantia"/>
              </a:rPr>
              <a:t> </a:t>
            </a:r>
            <a:r>
              <a:rPr sz="1100" dirty="0">
                <a:solidFill>
                  <a:srgbClr val="333333"/>
                </a:solidFill>
                <a:latin typeface="Constantia"/>
                <a:cs typeface="Constantia"/>
              </a:rPr>
              <a:t>e</a:t>
            </a:r>
            <a:r>
              <a:rPr sz="1100" spc="40" dirty="0">
                <a:solidFill>
                  <a:srgbClr val="333333"/>
                </a:solidFill>
                <a:latin typeface="Constantia"/>
                <a:cs typeface="Constantia"/>
              </a:rPr>
              <a:t> </a:t>
            </a:r>
            <a:r>
              <a:rPr sz="1100" spc="-5" dirty="0">
                <a:solidFill>
                  <a:srgbClr val="333333"/>
                </a:solidFill>
                <a:latin typeface="Constantia"/>
                <a:cs typeface="Constantia"/>
              </a:rPr>
              <a:t>della</a:t>
            </a:r>
            <a:r>
              <a:rPr sz="1100" spc="35" dirty="0">
                <a:solidFill>
                  <a:srgbClr val="333333"/>
                </a:solidFill>
                <a:latin typeface="Constantia"/>
                <a:cs typeface="Constantia"/>
              </a:rPr>
              <a:t> </a:t>
            </a:r>
            <a:r>
              <a:rPr sz="1100" spc="-5" dirty="0">
                <a:solidFill>
                  <a:srgbClr val="333333"/>
                </a:solidFill>
                <a:latin typeface="Constantia"/>
                <a:cs typeface="Constantia"/>
              </a:rPr>
              <a:t>partecipazione</a:t>
            </a:r>
            <a:r>
              <a:rPr sz="1100" spc="40" dirty="0">
                <a:solidFill>
                  <a:srgbClr val="333333"/>
                </a:solidFill>
                <a:latin typeface="Constantia"/>
                <a:cs typeface="Constantia"/>
              </a:rPr>
              <a:t> </a:t>
            </a:r>
            <a:r>
              <a:rPr sz="1100" dirty="0">
                <a:solidFill>
                  <a:srgbClr val="333333"/>
                </a:solidFill>
                <a:latin typeface="Constantia"/>
                <a:cs typeface="Constantia"/>
              </a:rPr>
              <a:t>alla</a:t>
            </a:r>
            <a:r>
              <a:rPr sz="1100" spc="35" dirty="0">
                <a:solidFill>
                  <a:srgbClr val="333333"/>
                </a:solidFill>
                <a:latin typeface="Constantia"/>
                <a:cs typeface="Constantia"/>
              </a:rPr>
              <a:t> </a:t>
            </a:r>
            <a:r>
              <a:rPr sz="1100" spc="-5" dirty="0">
                <a:solidFill>
                  <a:srgbClr val="333333"/>
                </a:solidFill>
                <a:latin typeface="Constantia"/>
                <a:cs typeface="Constantia"/>
              </a:rPr>
              <a:t>vita</a:t>
            </a:r>
            <a:r>
              <a:rPr sz="1100" spc="45" dirty="0">
                <a:solidFill>
                  <a:srgbClr val="333333"/>
                </a:solidFill>
                <a:latin typeface="Constantia"/>
                <a:cs typeface="Constantia"/>
              </a:rPr>
              <a:t> </a:t>
            </a:r>
            <a:r>
              <a:rPr sz="1100" dirty="0">
                <a:solidFill>
                  <a:srgbClr val="333333"/>
                </a:solidFill>
                <a:latin typeface="Constantia"/>
                <a:cs typeface="Constantia"/>
              </a:rPr>
              <a:t>democratica.</a:t>
            </a:r>
            <a:r>
              <a:rPr sz="1100" spc="45" dirty="0">
                <a:solidFill>
                  <a:srgbClr val="333333"/>
                </a:solidFill>
                <a:latin typeface="Constantia"/>
                <a:cs typeface="Constantia"/>
              </a:rPr>
              <a:t> </a:t>
            </a:r>
            <a:r>
              <a:rPr sz="1100" spc="-5" dirty="0">
                <a:solidFill>
                  <a:srgbClr val="333333"/>
                </a:solidFill>
                <a:latin typeface="Constantia"/>
                <a:cs typeface="Constantia"/>
              </a:rPr>
              <a:t>In</a:t>
            </a:r>
            <a:r>
              <a:rPr sz="1100" spc="40" dirty="0">
                <a:solidFill>
                  <a:srgbClr val="333333"/>
                </a:solidFill>
                <a:latin typeface="Constantia"/>
                <a:cs typeface="Constantia"/>
              </a:rPr>
              <a:t> </a:t>
            </a:r>
            <a:r>
              <a:rPr sz="1100" spc="-5" dirty="0">
                <a:solidFill>
                  <a:srgbClr val="333333"/>
                </a:solidFill>
                <a:latin typeface="Constantia"/>
                <a:cs typeface="Constantia"/>
              </a:rPr>
              <a:t>questo</a:t>
            </a:r>
            <a:r>
              <a:rPr sz="1100" spc="45" dirty="0">
                <a:solidFill>
                  <a:srgbClr val="333333"/>
                </a:solidFill>
                <a:latin typeface="Constantia"/>
                <a:cs typeface="Constantia"/>
              </a:rPr>
              <a:t> </a:t>
            </a:r>
            <a:r>
              <a:rPr sz="1100" dirty="0">
                <a:solidFill>
                  <a:srgbClr val="333333"/>
                </a:solidFill>
                <a:latin typeface="Constantia"/>
                <a:cs typeface="Constantia"/>
              </a:rPr>
              <a:t>senso</a:t>
            </a:r>
            <a:r>
              <a:rPr sz="1100" spc="45" dirty="0">
                <a:solidFill>
                  <a:srgbClr val="333333"/>
                </a:solidFill>
                <a:latin typeface="Constantia"/>
                <a:cs typeface="Constantia"/>
              </a:rPr>
              <a:t> </a:t>
            </a:r>
            <a:r>
              <a:rPr sz="1100" dirty="0">
                <a:solidFill>
                  <a:srgbClr val="333333"/>
                </a:solidFill>
                <a:latin typeface="Constantia"/>
                <a:cs typeface="Constantia"/>
              </a:rPr>
              <a:t>–</a:t>
            </a:r>
            <a:r>
              <a:rPr sz="1100" spc="40" dirty="0">
                <a:solidFill>
                  <a:srgbClr val="333333"/>
                </a:solidFill>
                <a:latin typeface="Constantia"/>
                <a:cs typeface="Constantia"/>
              </a:rPr>
              <a:t> </a:t>
            </a:r>
            <a:r>
              <a:rPr sz="1100" spc="-5" dirty="0">
                <a:solidFill>
                  <a:srgbClr val="333333"/>
                </a:solidFill>
                <a:latin typeface="Constantia"/>
                <a:cs typeface="Constantia"/>
              </a:rPr>
              <a:t>ha</a:t>
            </a:r>
            <a:r>
              <a:rPr sz="1100" spc="40" dirty="0">
                <a:solidFill>
                  <a:srgbClr val="333333"/>
                </a:solidFill>
                <a:latin typeface="Constantia"/>
                <a:cs typeface="Constantia"/>
              </a:rPr>
              <a:t> </a:t>
            </a:r>
            <a:r>
              <a:rPr sz="1100" dirty="0">
                <a:solidFill>
                  <a:srgbClr val="333333"/>
                </a:solidFill>
                <a:latin typeface="Constantia"/>
                <a:cs typeface="Constantia"/>
              </a:rPr>
              <a:t>concluso</a:t>
            </a:r>
            <a:r>
              <a:rPr sz="1100" spc="40" dirty="0">
                <a:solidFill>
                  <a:srgbClr val="333333"/>
                </a:solidFill>
                <a:latin typeface="Constantia"/>
                <a:cs typeface="Constantia"/>
              </a:rPr>
              <a:t> </a:t>
            </a:r>
            <a:r>
              <a:rPr sz="1100" spc="-5" dirty="0">
                <a:solidFill>
                  <a:srgbClr val="333333"/>
                </a:solidFill>
                <a:latin typeface="Constantia"/>
                <a:cs typeface="Constantia"/>
              </a:rPr>
              <a:t>Patuelli</a:t>
            </a:r>
            <a:endParaRPr sz="1100">
              <a:latin typeface="Constantia"/>
              <a:cs typeface="Constantia"/>
            </a:endParaRPr>
          </a:p>
        </p:txBody>
      </p:sp>
      <p:sp>
        <p:nvSpPr>
          <p:cNvPr id="8" name="object 8"/>
          <p:cNvSpPr/>
          <p:nvPr/>
        </p:nvSpPr>
        <p:spPr>
          <a:xfrm>
            <a:off x="2076190" y="2204935"/>
            <a:ext cx="3496836" cy="48196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781494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74490">
              <a:lnSpc>
                <a:spcPts val="1839"/>
              </a:lnSpc>
            </a:pPr>
            <a:r>
              <a:rPr sz="1600" b="1" spc="-5" dirty="0">
                <a:latin typeface="Arial"/>
                <a:cs typeface="Arial"/>
              </a:rPr>
              <a:t>Giornaledelcilento.it  13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5"/>
              </a:spcBef>
            </a:pPr>
            <a:endParaRPr sz="2100">
              <a:latin typeface="Times New Roman"/>
              <a:cs typeface="Times New Roman"/>
            </a:endParaRPr>
          </a:p>
          <a:p>
            <a:pPr marL="12700" marR="7620" algn="just">
              <a:lnSpc>
                <a:spcPct val="117000"/>
              </a:lnSpc>
            </a:pPr>
            <a:r>
              <a:rPr sz="1100" dirty="0">
                <a:solidFill>
                  <a:srgbClr val="333333"/>
                </a:solidFill>
                <a:latin typeface="Constantia"/>
                <a:cs typeface="Constantia"/>
              </a:rPr>
              <a:t>– </a:t>
            </a:r>
            <a:r>
              <a:rPr sz="1100" spc="-5" dirty="0">
                <a:solidFill>
                  <a:srgbClr val="333333"/>
                </a:solidFill>
                <a:latin typeface="Constantia"/>
                <a:cs typeface="Constantia"/>
              </a:rPr>
              <a:t>un ruolo di indirizzo deve essere svolto </a:t>
            </a:r>
            <a:r>
              <a:rPr sz="1100" dirty="0">
                <a:solidFill>
                  <a:srgbClr val="333333"/>
                </a:solidFill>
                <a:latin typeface="Constantia"/>
                <a:cs typeface="Constantia"/>
              </a:rPr>
              <a:t>anche </a:t>
            </a:r>
            <a:r>
              <a:rPr sz="1100" spc="-5" dirty="0">
                <a:solidFill>
                  <a:srgbClr val="333333"/>
                </a:solidFill>
                <a:latin typeface="Constantia"/>
                <a:cs typeface="Constantia"/>
              </a:rPr>
              <a:t>dalla comunità economica tutta, nella  consapevolezza che attraverso </a:t>
            </a:r>
            <a:r>
              <a:rPr sz="1100" dirty="0">
                <a:solidFill>
                  <a:srgbClr val="333333"/>
                </a:solidFill>
                <a:latin typeface="Constantia"/>
                <a:cs typeface="Constantia"/>
              </a:rPr>
              <a:t>la </a:t>
            </a:r>
            <a:r>
              <a:rPr sz="1100" spc="-5" dirty="0">
                <a:solidFill>
                  <a:srgbClr val="333333"/>
                </a:solidFill>
                <a:latin typeface="Constantia"/>
                <a:cs typeface="Constantia"/>
              </a:rPr>
              <a:t>promozione della </a:t>
            </a:r>
            <a:r>
              <a:rPr sz="1100" dirty="0">
                <a:solidFill>
                  <a:srgbClr val="333333"/>
                </a:solidFill>
                <a:latin typeface="Constantia"/>
                <a:cs typeface="Constantia"/>
              </a:rPr>
              <a:t>conoscenza anche </a:t>
            </a:r>
            <a:r>
              <a:rPr sz="1100" spc="-5" dirty="0">
                <a:solidFill>
                  <a:srgbClr val="333333"/>
                </a:solidFill>
                <a:latin typeface="Constantia"/>
                <a:cs typeface="Constantia"/>
              </a:rPr>
              <a:t>presso </a:t>
            </a:r>
            <a:r>
              <a:rPr sz="1100" dirty="0">
                <a:solidFill>
                  <a:srgbClr val="333333"/>
                </a:solidFill>
                <a:latin typeface="Constantia"/>
                <a:cs typeface="Constantia"/>
              </a:rPr>
              <a:t>i </a:t>
            </a:r>
            <a:r>
              <a:rPr sz="1100" spc="-5" dirty="0">
                <a:solidFill>
                  <a:srgbClr val="333333"/>
                </a:solidFill>
                <a:latin typeface="Constantia"/>
                <a:cs typeface="Constantia"/>
              </a:rPr>
              <a:t>più </a:t>
            </a:r>
            <a:r>
              <a:rPr sz="1100" dirty="0">
                <a:solidFill>
                  <a:srgbClr val="333333"/>
                </a:solidFill>
                <a:latin typeface="Constantia"/>
                <a:cs typeface="Constantia"/>
              </a:rPr>
              <a:t>giovani si </a:t>
            </a:r>
            <a:r>
              <a:rPr sz="1100" spc="-5" dirty="0">
                <a:solidFill>
                  <a:srgbClr val="333333"/>
                </a:solidFill>
                <a:latin typeface="Constantia"/>
                <a:cs typeface="Constantia"/>
              </a:rPr>
              <a:t>possa  realizzare un più diffuso </a:t>
            </a:r>
            <a:r>
              <a:rPr sz="1100" dirty="0">
                <a:solidFill>
                  <a:srgbClr val="333333"/>
                </a:solidFill>
                <a:latin typeface="Constantia"/>
                <a:cs typeface="Constantia"/>
              </a:rPr>
              <a:t>senso </a:t>
            </a:r>
            <a:r>
              <a:rPr sz="1100" spc="-5" dirty="0">
                <a:solidFill>
                  <a:srgbClr val="333333"/>
                </a:solidFill>
                <a:latin typeface="Constantia"/>
                <a:cs typeface="Constantia"/>
              </a:rPr>
              <a:t>di responsabilità, per </a:t>
            </a:r>
            <a:r>
              <a:rPr sz="1100" dirty="0">
                <a:solidFill>
                  <a:srgbClr val="333333"/>
                </a:solidFill>
                <a:latin typeface="Constantia"/>
                <a:cs typeface="Constantia"/>
              </a:rPr>
              <a:t>una </a:t>
            </a:r>
            <a:r>
              <a:rPr sz="1100" spc="-5" dirty="0">
                <a:solidFill>
                  <a:srgbClr val="333333"/>
                </a:solidFill>
                <a:latin typeface="Constantia"/>
                <a:cs typeface="Constantia"/>
              </a:rPr>
              <a:t>più </a:t>
            </a:r>
            <a:r>
              <a:rPr sz="1100" dirty="0">
                <a:solidFill>
                  <a:srgbClr val="333333"/>
                </a:solidFill>
                <a:latin typeface="Constantia"/>
                <a:cs typeface="Constantia"/>
              </a:rPr>
              <a:t>ampia e </a:t>
            </a:r>
            <a:r>
              <a:rPr sz="1100" spc="-5" dirty="0">
                <a:solidFill>
                  <a:srgbClr val="333333"/>
                </a:solidFill>
                <a:latin typeface="Constantia"/>
                <a:cs typeface="Constantia"/>
              </a:rPr>
              <a:t>duratura crescita dei nostri  territori».</a:t>
            </a:r>
            <a:endParaRPr sz="1100">
              <a:latin typeface="Constantia"/>
              <a:cs typeface="Constantia"/>
            </a:endParaRPr>
          </a:p>
          <a:p>
            <a:pPr>
              <a:lnSpc>
                <a:spcPct val="100000"/>
              </a:lnSpc>
              <a:spcBef>
                <a:spcPts val="40"/>
              </a:spcBef>
            </a:pPr>
            <a:endParaRPr sz="1000">
              <a:latin typeface="Times New Roman"/>
              <a:cs typeface="Times New Roman"/>
            </a:endParaRPr>
          </a:p>
          <a:p>
            <a:pPr marL="12700" marR="5080" indent="34925" algn="just">
              <a:lnSpc>
                <a:spcPct val="117100"/>
              </a:lnSpc>
            </a:pPr>
            <a:r>
              <a:rPr sz="1100" dirty="0">
                <a:solidFill>
                  <a:srgbClr val="333333"/>
                </a:solidFill>
                <a:latin typeface="Constantia"/>
                <a:cs typeface="Constantia"/>
              </a:rPr>
              <a:t>L’importanza </a:t>
            </a:r>
            <a:r>
              <a:rPr sz="1100" spc="-5" dirty="0">
                <a:solidFill>
                  <a:srgbClr val="333333"/>
                </a:solidFill>
                <a:latin typeface="Constantia"/>
                <a:cs typeface="Constantia"/>
              </a:rPr>
              <a:t>sociale </a:t>
            </a:r>
            <a:r>
              <a:rPr sz="1100" dirty="0">
                <a:solidFill>
                  <a:srgbClr val="333333"/>
                </a:solidFill>
                <a:latin typeface="Constantia"/>
                <a:cs typeface="Constantia"/>
              </a:rPr>
              <a:t>e </a:t>
            </a:r>
            <a:r>
              <a:rPr sz="1100" spc="-5" dirty="0">
                <a:solidFill>
                  <a:srgbClr val="333333"/>
                </a:solidFill>
                <a:latin typeface="Constantia"/>
                <a:cs typeface="Constantia"/>
              </a:rPr>
              <a:t>culturale della manifestazione </a:t>
            </a:r>
            <a:r>
              <a:rPr sz="1100" dirty="0">
                <a:solidFill>
                  <a:srgbClr val="333333"/>
                </a:solidFill>
                <a:latin typeface="Constantia"/>
                <a:cs typeface="Constantia"/>
              </a:rPr>
              <a:t>è </a:t>
            </a:r>
            <a:r>
              <a:rPr sz="1100" spc="-5" dirty="0">
                <a:solidFill>
                  <a:srgbClr val="333333"/>
                </a:solidFill>
                <a:latin typeface="Constantia"/>
                <a:cs typeface="Constantia"/>
              </a:rPr>
              <a:t>quest’anno testimoniata anche dalla </a:t>
            </a:r>
            <a:r>
              <a:rPr sz="1100" dirty="0">
                <a:solidFill>
                  <a:srgbClr val="333333"/>
                </a:solidFill>
                <a:latin typeface="Constantia"/>
                <a:cs typeface="Constantia"/>
              </a:rPr>
              <a:t>media  </a:t>
            </a:r>
            <a:r>
              <a:rPr sz="1100" spc="-5" dirty="0">
                <a:solidFill>
                  <a:srgbClr val="333333"/>
                </a:solidFill>
                <a:latin typeface="Constantia"/>
                <a:cs typeface="Constantia"/>
              </a:rPr>
              <a:t>partnership della RAI. Che il servizio pubblico </a:t>
            </a:r>
            <a:r>
              <a:rPr sz="1100" dirty="0">
                <a:solidFill>
                  <a:srgbClr val="333333"/>
                </a:solidFill>
                <a:latin typeface="Constantia"/>
                <a:cs typeface="Constantia"/>
              </a:rPr>
              <a:t>riconosca </a:t>
            </a:r>
            <a:r>
              <a:rPr sz="1100" spc="-5" dirty="0">
                <a:solidFill>
                  <a:srgbClr val="333333"/>
                </a:solidFill>
                <a:latin typeface="Constantia"/>
                <a:cs typeface="Constantia"/>
              </a:rPr>
              <a:t>il </a:t>
            </a:r>
            <a:r>
              <a:rPr sz="1100" dirty="0">
                <a:solidFill>
                  <a:srgbClr val="333333"/>
                </a:solidFill>
                <a:latin typeface="Constantia"/>
                <a:cs typeface="Constantia"/>
              </a:rPr>
              <a:t>valore educativo </a:t>
            </a:r>
            <a:r>
              <a:rPr sz="1100" spc="-5" dirty="0">
                <a:solidFill>
                  <a:srgbClr val="333333"/>
                </a:solidFill>
                <a:latin typeface="Constantia"/>
                <a:cs typeface="Constantia"/>
              </a:rPr>
              <a:t>del Festival per </a:t>
            </a:r>
            <a:r>
              <a:rPr sz="1100" dirty="0">
                <a:solidFill>
                  <a:srgbClr val="333333"/>
                </a:solidFill>
                <a:latin typeface="Constantia"/>
                <a:cs typeface="Constantia"/>
              </a:rPr>
              <a:t>i giovani  è </a:t>
            </a:r>
            <a:r>
              <a:rPr sz="1100" spc="-5" dirty="0">
                <a:solidFill>
                  <a:srgbClr val="333333"/>
                </a:solidFill>
                <a:latin typeface="Constantia"/>
                <a:cs typeface="Constantia"/>
              </a:rPr>
              <a:t>un contributo particolarmente significativo </a:t>
            </a:r>
            <a:r>
              <a:rPr sz="1100" dirty="0">
                <a:solidFill>
                  <a:srgbClr val="333333"/>
                </a:solidFill>
                <a:latin typeface="Constantia"/>
                <a:cs typeface="Constantia"/>
              </a:rPr>
              <a:t>al </a:t>
            </a:r>
            <a:r>
              <a:rPr sz="1100" spc="-5" dirty="0">
                <a:solidFill>
                  <a:srgbClr val="333333"/>
                </a:solidFill>
                <a:latin typeface="Constantia"/>
                <a:cs typeface="Constantia"/>
              </a:rPr>
              <a:t>rafforzamento dell’iniziativa. Oltre 80 </a:t>
            </a:r>
            <a:r>
              <a:rPr sz="1100" dirty="0">
                <a:solidFill>
                  <a:srgbClr val="333333"/>
                </a:solidFill>
                <a:latin typeface="Constantia"/>
                <a:cs typeface="Constantia"/>
              </a:rPr>
              <a:t>gli </a:t>
            </a:r>
            <a:r>
              <a:rPr sz="1100" spc="-5" dirty="0">
                <a:solidFill>
                  <a:srgbClr val="333333"/>
                </a:solidFill>
                <a:latin typeface="Constantia"/>
                <a:cs typeface="Constantia"/>
              </a:rPr>
              <a:t>eventi  culturali che </a:t>
            </a:r>
            <a:r>
              <a:rPr sz="1100" dirty="0">
                <a:solidFill>
                  <a:srgbClr val="333333"/>
                </a:solidFill>
                <a:latin typeface="Constantia"/>
                <a:cs typeface="Constantia"/>
              </a:rPr>
              <a:t>si </a:t>
            </a:r>
            <a:r>
              <a:rPr sz="1100" spc="-5" dirty="0">
                <a:solidFill>
                  <a:srgbClr val="333333"/>
                </a:solidFill>
                <a:latin typeface="Constantia"/>
                <a:cs typeface="Constantia"/>
              </a:rPr>
              <a:t>svolgeranno in </a:t>
            </a:r>
            <a:r>
              <a:rPr sz="1100" spc="-10" dirty="0">
                <a:solidFill>
                  <a:srgbClr val="333333"/>
                </a:solidFill>
                <a:latin typeface="Constantia"/>
                <a:cs typeface="Constantia"/>
              </a:rPr>
              <a:t>tutta </a:t>
            </a:r>
            <a:r>
              <a:rPr sz="1100" dirty="0">
                <a:solidFill>
                  <a:srgbClr val="333333"/>
                </a:solidFill>
                <a:latin typeface="Constantia"/>
                <a:cs typeface="Constantia"/>
              </a:rPr>
              <a:t>la </a:t>
            </a:r>
            <a:r>
              <a:rPr sz="1100" spc="-5" dirty="0">
                <a:solidFill>
                  <a:srgbClr val="333333"/>
                </a:solidFill>
                <a:latin typeface="Constantia"/>
                <a:cs typeface="Constantia"/>
              </a:rPr>
              <a:t>penisola </a:t>
            </a:r>
            <a:r>
              <a:rPr sz="1100" spc="-10" dirty="0">
                <a:solidFill>
                  <a:srgbClr val="333333"/>
                </a:solidFill>
                <a:latin typeface="Constantia"/>
                <a:cs typeface="Constantia"/>
              </a:rPr>
              <a:t>in </a:t>
            </a:r>
            <a:r>
              <a:rPr sz="1100" dirty="0">
                <a:solidFill>
                  <a:srgbClr val="333333"/>
                </a:solidFill>
                <a:latin typeface="Constantia"/>
                <a:cs typeface="Constantia"/>
              </a:rPr>
              <a:t>60 </a:t>
            </a:r>
            <a:r>
              <a:rPr sz="1100" spc="-5" dirty="0">
                <a:solidFill>
                  <a:srgbClr val="333333"/>
                </a:solidFill>
                <a:latin typeface="Constantia"/>
                <a:cs typeface="Constantia"/>
              </a:rPr>
              <a:t>città. </a:t>
            </a:r>
            <a:r>
              <a:rPr sz="1100" dirty="0">
                <a:solidFill>
                  <a:srgbClr val="333333"/>
                </a:solidFill>
                <a:latin typeface="Constantia"/>
                <a:cs typeface="Constantia"/>
              </a:rPr>
              <a:t>I </a:t>
            </a:r>
            <a:r>
              <a:rPr sz="1100" spc="-5" dirty="0">
                <a:solidFill>
                  <a:srgbClr val="333333"/>
                </a:solidFill>
                <a:latin typeface="Constantia"/>
                <a:cs typeface="Constantia"/>
              </a:rPr>
              <a:t>laboratori </a:t>
            </a:r>
            <a:r>
              <a:rPr sz="1100" dirty="0">
                <a:solidFill>
                  <a:srgbClr val="333333"/>
                </a:solidFill>
                <a:latin typeface="Constantia"/>
                <a:cs typeface="Constantia"/>
              </a:rPr>
              <a:t>e </a:t>
            </a:r>
            <a:r>
              <a:rPr sz="1100" spc="-5" dirty="0">
                <a:solidFill>
                  <a:srgbClr val="333333"/>
                </a:solidFill>
                <a:latin typeface="Constantia"/>
                <a:cs typeface="Constantia"/>
              </a:rPr>
              <a:t>le altre attività proposte,  coordinati dalle banche </a:t>
            </a:r>
            <a:r>
              <a:rPr sz="1100" dirty="0">
                <a:solidFill>
                  <a:srgbClr val="333333"/>
                </a:solidFill>
                <a:latin typeface="Constantia"/>
                <a:cs typeface="Constantia"/>
              </a:rPr>
              <a:t>con la </a:t>
            </a:r>
            <a:r>
              <a:rPr sz="1100" spc="-5" dirty="0">
                <a:solidFill>
                  <a:srgbClr val="333333"/>
                </a:solidFill>
                <a:latin typeface="Constantia"/>
                <a:cs typeface="Constantia"/>
              </a:rPr>
              <a:t>collaborazione di scuole, musei, biblioteche </a:t>
            </a:r>
            <a:r>
              <a:rPr sz="1100" dirty="0">
                <a:solidFill>
                  <a:srgbClr val="333333"/>
                </a:solidFill>
                <a:latin typeface="Constantia"/>
                <a:cs typeface="Constantia"/>
              </a:rPr>
              <a:t>e </a:t>
            </a:r>
            <a:r>
              <a:rPr sz="1100" spc="-5" dirty="0">
                <a:solidFill>
                  <a:srgbClr val="333333"/>
                </a:solidFill>
                <a:latin typeface="Constantia"/>
                <a:cs typeface="Constantia"/>
              </a:rPr>
              <a:t>operatori culturali, </a:t>
            </a:r>
            <a:r>
              <a:rPr sz="1100" dirty="0">
                <a:solidFill>
                  <a:srgbClr val="333333"/>
                </a:solidFill>
                <a:latin typeface="Constantia"/>
                <a:cs typeface="Constantia"/>
              </a:rPr>
              <a:t>si  </a:t>
            </a:r>
            <a:r>
              <a:rPr sz="1100" spc="-5" dirty="0">
                <a:solidFill>
                  <a:srgbClr val="333333"/>
                </a:solidFill>
                <a:latin typeface="Constantia"/>
                <a:cs typeface="Constantia"/>
              </a:rPr>
              <a:t>svilupperanno attorno </a:t>
            </a:r>
            <a:r>
              <a:rPr sz="1100" spc="-10" dirty="0">
                <a:solidFill>
                  <a:srgbClr val="333333"/>
                </a:solidFill>
                <a:latin typeface="Constantia"/>
                <a:cs typeface="Constantia"/>
              </a:rPr>
              <a:t>ad </a:t>
            </a:r>
            <a:r>
              <a:rPr sz="1100" spc="-5" dirty="0">
                <a:solidFill>
                  <a:srgbClr val="333333"/>
                </a:solidFill>
                <a:latin typeface="Constantia"/>
                <a:cs typeface="Constantia"/>
              </a:rPr>
              <a:t>un unico tema ispiratore, declinato da ciascuna realtà </a:t>
            </a:r>
            <a:r>
              <a:rPr sz="1100" dirty="0">
                <a:solidFill>
                  <a:srgbClr val="333333"/>
                </a:solidFill>
                <a:latin typeface="Constantia"/>
                <a:cs typeface="Constantia"/>
              </a:rPr>
              <a:t>con </a:t>
            </a:r>
            <a:r>
              <a:rPr sz="1100" spc="-5" dirty="0">
                <a:solidFill>
                  <a:srgbClr val="333333"/>
                </a:solidFill>
                <a:latin typeface="Constantia"/>
                <a:cs typeface="Constantia"/>
              </a:rPr>
              <a:t>strumenti  diversi </a:t>
            </a:r>
            <a:r>
              <a:rPr sz="1100" dirty="0">
                <a:solidFill>
                  <a:srgbClr val="333333"/>
                </a:solidFill>
                <a:latin typeface="Constantia"/>
                <a:cs typeface="Constantia"/>
              </a:rPr>
              <a:t>e </a:t>
            </a:r>
            <a:r>
              <a:rPr sz="1100" spc="-5" dirty="0">
                <a:solidFill>
                  <a:srgbClr val="333333"/>
                </a:solidFill>
                <a:latin typeface="Constantia"/>
                <a:cs typeface="Constantia"/>
              </a:rPr>
              <a:t>da punti di vista differenti, </a:t>
            </a:r>
            <a:r>
              <a:rPr sz="1100" dirty="0">
                <a:solidFill>
                  <a:srgbClr val="333333"/>
                </a:solidFill>
                <a:latin typeface="Constantia"/>
                <a:cs typeface="Constantia"/>
              </a:rPr>
              <a:t>alla </a:t>
            </a:r>
            <a:r>
              <a:rPr sz="1100" spc="-5" dirty="0">
                <a:solidFill>
                  <a:srgbClr val="333333"/>
                </a:solidFill>
                <a:latin typeface="Constantia"/>
                <a:cs typeface="Constantia"/>
              </a:rPr>
              <a:t>luce delle proprie specificità </a:t>
            </a:r>
            <a:r>
              <a:rPr sz="1100" dirty="0">
                <a:solidFill>
                  <a:srgbClr val="333333"/>
                </a:solidFill>
                <a:latin typeface="Constantia"/>
                <a:cs typeface="Constantia"/>
              </a:rPr>
              <a:t>e </a:t>
            </a:r>
            <a:r>
              <a:rPr sz="1100" spc="20" dirty="0">
                <a:solidFill>
                  <a:srgbClr val="333333"/>
                </a:solidFill>
                <a:latin typeface="Constantia"/>
                <a:cs typeface="Constantia"/>
              </a:rPr>
              <a:t>di </a:t>
            </a:r>
            <a:r>
              <a:rPr sz="1100" spc="-5" dirty="0">
                <a:solidFill>
                  <a:srgbClr val="333333"/>
                </a:solidFill>
                <a:latin typeface="Constantia"/>
                <a:cs typeface="Constantia"/>
              </a:rPr>
              <a:t>quelle del territorio di  appartenenza. </a:t>
            </a:r>
            <a:r>
              <a:rPr sz="1100" dirty="0">
                <a:solidFill>
                  <a:srgbClr val="333333"/>
                </a:solidFill>
                <a:latin typeface="Constantia"/>
                <a:cs typeface="Constantia"/>
              </a:rPr>
              <a:t>Per </a:t>
            </a:r>
            <a:r>
              <a:rPr sz="1100" spc="-5" dirty="0">
                <a:solidFill>
                  <a:srgbClr val="333333"/>
                </a:solidFill>
                <a:latin typeface="Constantia"/>
                <a:cs typeface="Constantia"/>
              </a:rPr>
              <a:t>questa </a:t>
            </a:r>
            <a:r>
              <a:rPr sz="1100" dirty="0">
                <a:solidFill>
                  <a:srgbClr val="333333"/>
                </a:solidFill>
                <a:latin typeface="Constantia"/>
                <a:cs typeface="Constantia"/>
              </a:rPr>
              <a:t>seconda </a:t>
            </a:r>
            <a:r>
              <a:rPr sz="1100" spc="-5" dirty="0">
                <a:solidFill>
                  <a:srgbClr val="333333"/>
                </a:solidFill>
                <a:latin typeface="Constantia"/>
                <a:cs typeface="Constantia"/>
              </a:rPr>
              <a:t>edizione del Festival </a:t>
            </a:r>
            <a:r>
              <a:rPr sz="1100" dirty="0">
                <a:solidFill>
                  <a:srgbClr val="333333"/>
                </a:solidFill>
                <a:latin typeface="Constantia"/>
                <a:cs typeface="Constantia"/>
              </a:rPr>
              <a:t>è </a:t>
            </a:r>
            <a:r>
              <a:rPr sz="1100" spc="-5" dirty="0">
                <a:solidFill>
                  <a:srgbClr val="333333"/>
                </a:solidFill>
                <a:latin typeface="Constantia"/>
                <a:cs typeface="Constantia"/>
              </a:rPr>
              <a:t>stato scelto </a:t>
            </a:r>
            <a:r>
              <a:rPr sz="1100" dirty="0">
                <a:solidFill>
                  <a:srgbClr val="333333"/>
                </a:solidFill>
                <a:latin typeface="Constantia"/>
                <a:cs typeface="Constantia"/>
              </a:rPr>
              <a:t>come </a:t>
            </a:r>
            <a:r>
              <a:rPr sz="1100" spc="-5" dirty="0">
                <a:solidFill>
                  <a:srgbClr val="333333"/>
                </a:solidFill>
                <a:latin typeface="Constantia"/>
                <a:cs typeface="Constantia"/>
              </a:rPr>
              <a:t>filo conduttore ideale di  </a:t>
            </a:r>
            <a:r>
              <a:rPr sz="1100" spc="-10" dirty="0">
                <a:solidFill>
                  <a:srgbClr val="333333"/>
                </a:solidFill>
                <a:latin typeface="Constantia"/>
                <a:cs typeface="Constantia"/>
              </a:rPr>
              <a:t>tutte </a:t>
            </a:r>
            <a:r>
              <a:rPr sz="1100" dirty="0">
                <a:solidFill>
                  <a:srgbClr val="333333"/>
                </a:solidFill>
                <a:latin typeface="Constantia"/>
                <a:cs typeface="Constantia"/>
              </a:rPr>
              <a:t>le </a:t>
            </a:r>
            <a:r>
              <a:rPr sz="1100" spc="-5" dirty="0">
                <a:solidFill>
                  <a:srgbClr val="333333"/>
                </a:solidFill>
                <a:latin typeface="Constantia"/>
                <a:cs typeface="Constantia"/>
              </a:rPr>
              <a:t>iniziative “</a:t>
            </a:r>
            <a:r>
              <a:rPr sz="1100" i="1" spc="-5" dirty="0">
                <a:solidFill>
                  <a:srgbClr val="333333"/>
                </a:solidFill>
                <a:latin typeface="Constantia"/>
                <a:cs typeface="Constantia"/>
              </a:rPr>
              <a:t>L’alfabeto </a:t>
            </a:r>
            <a:r>
              <a:rPr sz="1100" i="1" dirty="0">
                <a:solidFill>
                  <a:srgbClr val="333333"/>
                </a:solidFill>
                <a:latin typeface="Constantia"/>
                <a:cs typeface="Constantia"/>
              </a:rPr>
              <a:t>del </a:t>
            </a:r>
            <a:r>
              <a:rPr sz="1100" i="1" spc="-5" dirty="0">
                <a:solidFill>
                  <a:srgbClr val="333333"/>
                </a:solidFill>
                <a:latin typeface="Constantia"/>
                <a:cs typeface="Constantia"/>
              </a:rPr>
              <a:t>Mondo</a:t>
            </a:r>
            <a:r>
              <a:rPr sz="1100" spc="-5" dirty="0">
                <a:solidFill>
                  <a:srgbClr val="333333"/>
                </a:solidFill>
                <a:latin typeface="Constantia"/>
                <a:cs typeface="Constantia"/>
              </a:rPr>
              <a:t>”. Trarre ispirazione dalla natura, dall’opera dell’uomo </a:t>
            </a:r>
            <a:r>
              <a:rPr sz="1100" dirty="0">
                <a:solidFill>
                  <a:srgbClr val="333333"/>
                </a:solidFill>
                <a:latin typeface="Constantia"/>
                <a:cs typeface="Constantia"/>
              </a:rPr>
              <a:t>e </a:t>
            </a:r>
            <a:r>
              <a:rPr sz="1100" spc="-5" dirty="0">
                <a:solidFill>
                  <a:srgbClr val="333333"/>
                </a:solidFill>
                <a:latin typeface="Constantia"/>
                <a:cs typeface="Constantia"/>
              </a:rPr>
              <a:t>dalle  proprie emozioni, imparare </a:t>
            </a:r>
            <a:r>
              <a:rPr sz="1100" dirty="0">
                <a:solidFill>
                  <a:srgbClr val="333333"/>
                </a:solidFill>
                <a:latin typeface="Constantia"/>
                <a:cs typeface="Constantia"/>
              </a:rPr>
              <a:t>a </a:t>
            </a:r>
            <a:r>
              <a:rPr sz="1100" spc="-5" dirty="0">
                <a:solidFill>
                  <a:srgbClr val="333333"/>
                </a:solidFill>
                <a:latin typeface="Constantia"/>
                <a:cs typeface="Constantia"/>
              </a:rPr>
              <a:t>riconoscere </a:t>
            </a:r>
            <a:r>
              <a:rPr sz="1100" dirty="0">
                <a:solidFill>
                  <a:srgbClr val="333333"/>
                </a:solidFill>
                <a:latin typeface="Constantia"/>
                <a:cs typeface="Constantia"/>
              </a:rPr>
              <a:t>e a </a:t>
            </a:r>
            <a:r>
              <a:rPr sz="1100" spc="-5" dirty="0">
                <a:solidFill>
                  <a:srgbClr val="333333"/>
                </a:solidFill>
                <a:latin typeface="Constantia"/>
                <a:cs typeface="Constantia"/>
              </a:rPr>
              <a:t>leggere </a:t>
            </a:r>
            <a:r>
              <a:rPr sz="1100" dirty="0">
                <a:solidFill>
                  <a:srgbClr val="333333"/>
                </a:solidFill>
                <a:latin typeface="Constantia"/>
                <a:cs typeface="Constantia"/>
              </a:rPr>
              <a:t>i </a:t>
            </a:r>
            <a:r>
              <a:rPr sz="1100" spc="-5" dirty="0">
                <a:solidFill>
                  <a:srgbClr val="333333"/>
                </a:solidFill>
                <a:latin typeface="Constantia"/>
                <a:cs typeface="Constantia"/>
              </a:rPr>
              <a:t>segni intorno </a:t>
            </a:r>
            <a:r>
              <a:rPr sz="1100" dirty="0">
                <a:solidFill>
                  <a:srgbClr val="333333"/>
                </a:solidFill>
                <a:latin typeface="Constantia"/>
                <a:cs typeface="Constantia"/>
              </a:rPr>
              <a:t>a </a:t>
            </a:r>
            <a:r>
              <a:rPr sz="1100" spc="-5" dirty="0">
                <a:solidFill>
                  <a:srgbClr val="333333"/>
                </a:solidFill>
                <a:latin typeface="Constantia"/>
                <a:cs typeface="Constantia"/>
              </a:rPr>
              <a:t>noi, spostare </a:t>
            </a:r>
            <a:r>
              <a:rPr sz="1100" spc="-10" dirty="0">
                <a:solidFill>
                  <a:srgbClr val="333333"/>
                </a:solidFill>
                <a:latin typeface="Constantia"/>
                <a:cs typeface="Constantia"/>
              </a:rPr>
              <a:t>il </a:t>
            </a:r>
            <a:r>
              <a:rPr sz="1100" spc="-5" dirty="0">
                <a:solidFill>
                  <a:srgbClr val="333333"/>
                </a:solidFill>
                <a:latin typeface="Constantia"/>
                <a:cs typeface="Constantia"/>
              </a:rPr>
              <a:t>punto  d’osservazione </a:t>
            </a:r>
            <a:r>
              <a:rPr sz="1100" dirty="0">
                <a:solidFill>
                  <a:srgbClr val="333333"/>
                </a:solidFill>
                <a:latin typeface="Constantia"/>
                <a:cs typeface="Constantia"/>
              </a:rPr>
              <a:t>e </a:t>
            </a:r>
            <a:r>
              <a:rPr sz="1100" spc="-5" dirty="0">
                <a:solidFill>
                  <a:srgbClr val="333333"/>
                </a:solidFill>
                <a:latin typeface="Constantia"/>
                <a:cs typeface="Constantia"/>
              </a:rPr>
              <a:t>reinterpretare </a:t>
            </a:r>
            <a:r>
              <a:rPr sz="1100" dirty="0">
                <a:solidFill>
                  <a:srgbClr val="333333"/>
                </a:solidFill>
                <a:latin typeface="Constantia"/>
                <a:cs typeface="Constantia"/>
              </a:rPr>
              <a:t>le </a:t>
            </a:r>
            <a:r>
              <a:rPr sz="1100" spc="-5" dirty="0">
                <a:solidFill>
                  <a:srgbClr val="333333"/>
                </a:solidFill>
                <a:latin typeface="Constantia"/>
                <a:cs typeface="Constantia"/>
              </a:rPr>
              <a:t>situazioni </a:t>
            </a:r>
            <a:r>
              <a:rPr sz="1100" dirty="0">
                <a:solidFill>
                  <a:srgbClr val="333333"/>
                </a:solidFill>
                <a:latin typeface="Constantia"/>
                <a:cs typeface="Constantia"/>
              </a:rPr>
              <a:t>e i </a:t>
            </a:r>
            <a:r>
              <a:rPr sz="1100" spc="-5" dirty="0">
                <a:solidFill>
                  <a:srgbClr val="333333"/>
                </a:solidFill>
                <a:latin typeface="Constantia"/>
                <a:cs typeface="Constantia"/>
              </a:rPr>
              <a:t>loro significati, capire </a:t>
            </a:r>
            <a:r>
              <a:rPr sz="1100" dirty="0">
                <a:solidFill>
                  <a:srgbClr val="333333"/>
                </a:solidFill>
                <a:latin typeface="Constantia"/>
                <a:cs typeface="Constantia"/>
              </a:rPr>
              <a:t>come </a:t>
            </a:r>
            <a:r>
              <a:rPr sz="1100" spc="-5" dirty="0">
                <a:solidFill>
                  <a:srgbClr val="333333"/>
                </a:solidFill>
                <a:latin typeface="Constantia"/>
                <a:cs typeface="Constantia"/>
              </a:rPr>
              <a:t>nasce il racconto, come </a:t>
            </a:r>
            <a:r>
              <a:rPr sz="1100" dirty="0">
                <a:solidFill>
                  <a:srgbClr val="333333"/>
                </a:solidFill>
                <a:latin typeface="Constantia"/>
                <a:cs typeface="Constantia"/>
              </a:rPr>
              <a:t>si  forma e </a:t>
            </a:r>
            <a:r>
              <a:rPr sz="1100" spc="-5" dirty="0">
                <a:solidFill>
                  <a:srgbClr val="333333"/>
                </a:solidFill>
                <a:latin typeface="Constantia"/>
                <a:cs typeface="Constantia"/>
              </a:rPr>
              <a:t>con quali linguaggi </a:t>
            </a:r>
            <a:r>
              <a:rPr sz="1100" dirty="0">
                <a:solidFill>
                  <a:srgbClr val="333333"/>
                </a:solidFill>
                <a:latin typeface="Constantia"/>
                <a:cs typeface="Constantia"/>
              </a:rPr>
              <a:t>e </a:t>
            </a:r>
            <a:r>
              <a:rPr sz="1100" spc="-5" dirty="0">
                <a:solidFill>
                  <a:srgbClr val="333333"/>
                </a:solidFill>
                <a:latin typeface="Constantia"/>
                <a:cs typeface="Constantia"/>
              </a:rPr>
              <a:t>strumenti </a:t>
            </a:r>
            <a:r>
              <a:rPr sz="1100" dirty="0">
                <a:solidFill>
                  <a:srgbClr val="333333"/>
                </a:solidFill>
                <a:latin typeface="Constantia"/>
                <a:cs typeface="Constantia"/>
              </a:rPr>
              <a:t>si </a:t>
            </a:r>
            <a:r>
              <a:rPr sz="1100" spc="-5" dirty="0">
                <a:solidFill>
                  <a:srgbClr val="333333"/>
                </a:solidFill>
                <a:latin typeface="Constantia"/>
                <a:cs typeface="Constantia"/>
              </a:rPr>
              <a:t>può declinare, condividerlo per </a:t>
            </a:r>
            <a:r>
              <a:rPr sz="1100" dirty="0">
                <a:solidFill>
                  <a:srgbClr val="333333"/>
                </a:solidFill>
                <a:latin typeface="Constantia"/>
                <a:cs typeface="Constantia"/>
              </a:rPr>
              <a:t>generare </a:t>
            </a:r>
            <a:r>
              <a:rPr sz="1100" spc="-5" dirty="0">
                <a:solidFill>
                  <a:srgbClr val="333333"/>
                </a:solidFill>
                <a:latin typeface="Constantia"/>
                <a:cs typeface="Constantia"/>
              </a:rPr>
              <a:t>poi altre </a:t>
            </a:r>
            <a:r>
              <a:rPr sz="1100" spc="-10" dirty="0">
                <a:solidFill>
                  <a:srgbClr val="333333"/>
                </a:solidFill>
                <a:latin typeface="Constantia"/>
                <a:cs typeface="Constantia"/>
              </a:rPr>
              <a:t>infinite  </a:t>
            </a:r>
            <a:r>
              <a:rPr sz="1100" spc="-5" dirty="0">
                <a:solidFill>
                  <a:srgbClr val="333333"/>
                </a:solidFill>
                <a:latin typeface="Constantia"/>
                <a:cs typeface="Constantia"/>
              </a:rPr>
              <a:t>narrazioni, ecco </a:t>
            </a:r>
            <a:r>
              <a:rPr sz="1100" dirty="0">
                <a:solidFill>
                  <a:srgbClr val="333333"/>
                </a:solidFill>
                <a:latin typeface="Constantia"/>
                <a:cs typeface="Constantia"/>
              </a:rPr>
              <a:t>la </a:t>
            </a:r>
            <a:r>
              <a:rPr sz="1100" spc="-5" dirty="0">
                <a:solidFill>
                  <a:srgbClr val="333333"/>
                </a:solidFill>
                <a:latin typeface="Constantia"/>
                <a:cs typeface="Constantia"/>
              </a:rPr>
              <a:t>sfida di quest’anno. Un tema estremamente attuale </a:t>
            </a:r>
            <a:r>
              <a:rPr sz="1100" dirty="0">
                <a:solidFill>
                  <a:srgbClr val="333333"/>
                </a:solidFill>
                <a:latin typeface="Constantia"/>
                <a:cs typeface="Constantia"/>
              </a:rPr>
              <a:t>se si </a:t>
            </a:r>
            <a:r>
              <a:rPr sz="1100" spc="-5" dirty="0">
                <a:solidFill>
                  <a:srgbClr val="333333"/>
                </a:solidFill>
                <a:latin typeface="Constantia"/>
                <a:cs typeface="Constantia"/>
              </a:rPr>
              <a:t>considera che, </a:t>
            </a:r>
            <a:r>
              <a:rPr sz="1100" dirty="0">
                <a:solidFill>
                  <a:srgbClr val="333333"/>
                </a:solidFill>
                <a:latin typeface="Constantia"/>
                <a:cs typeface="Constantia"/>
              </a:rPr>
              <a:t>anche  grazie </a:t>
            </a:r>
            <a:r>
              <a:rPr sz="1100" spc="-5" dirty="0">
                <a:solidFill>
                  <a:srgbClr val="333333"/>
                </a:solidFill>
                <a:latin typeface="Constantia"/>
                <a:cs typeface="Constantia"/>
              </a:rPr>
              <a:t>alle </a:t>
            </a:r>
            <a:r>
              <a:rPr sz="1100" dirty="0">
                <a:solidFill>
                  <a:srgbClr val="333333"/>
                </a:solidFill>
                <a:latin typeface="Constantia"/>
                <a:cs typeface="Constantia"/>
              </a:rPr>
              <a:t>nuove </a:t>
            </a:r>
            <a:r>
              <a:rPr sz="1100" spc="-5" dirty="0">
                <a:solidFill>
                  <a:srgbClr val="333333"/>
                </a:solidFill>
                <a:latin typeface="Constantia"/>
                <a:cs typeface="Constantia"/>
              </a:rPr>
              <a:t>tecnologie, raccontare </a:t>
            </a:r>
            <a:r>
              <a:rPr sz="1100" dirty="0">
                <a:solidFill>
                  <a:srgbClr val="333333"/>
                </a:solidFill>
                <a:latin typeface="Constantia"/>
                <a:cs typeface="Constantia"/>
              </a:rPr>
              <a:t>e </a:t>
            </a:r>
            <a:r>
              <a:rPr sz="1100" spc="-5" dirty="0">
                <a:solidFill>
                  <a:srgbClr val="333333"/>
                </a:solidFill>
                <a:latin typeface="Constantia"/>
                <a:cs typeface="Constantia"/>
              </a:rPr>
              <a:t>raccontarsi </a:t>
            </a:r>
            <a:r>
              <a:rPr sz="1100" dirty="0">
                <a:solidFill>
                  <a:srgbClr val="333333"/>
                </a:solidFill>
                <a:latin typeface="Constantia"/>
                <a:cs typeface="Constantia"/>
              </a:rPr>
              <a:t>è oggi </a:t>
            </a:r>
            <a:r>
              <a:rPr sz="1100" spc="-5" dirty="0">
                <a:solidFill>
                  <a:srgbClr val="333333"/>
                </a:solidFill>
                <a:latin typeface="Constantia"/>
                <a:cs typeface="Constantia"/>
              </a:rPr>
              <a:t>un’attività che ci coinvolge sempre più.  </a:t>
            </a:r>
            <a:r>
              <a:rPr sz="1100" dirty="0">
                <a:solidFill>
                  <a:srgbClr val="333333"/>
                </a:solidFill>
                <a:latin typeface="Constantia"/>
                <a:cs typeface="Constantia"/>
              </a:rPr>
              <a:t>La </a:t>
            </a:r>
            <a:r>
              <a:rPr sz="1100" spc="-5" dirty="0">
                <a:solidFill>
                  <a:srgbClr val="333333"/>
                </a:solidFill>
                <a:latin typeface="Constantia"/>
                <a:cs typeface="Constantia"/>
              </a:rPr>
              <a:t>proposta del Festival </a:t>
            </a:r>
            <a:r>
              <a:rPr sz="1100" dirty="0">
                <a:solidFill>
                  <a:srgbClr val="333333"/>
                </a:solidFill>
                <a:latin typeface="Constantia"/>
                <a:cs typeface="Constantia"/>
              </a:rPr>
              <a:t>è </a:t>
            </a:r>
            <a:r>
              <a:rPr sz="1100" spc="-5" dirty="0">
                <a:solidFill>
                  <a:srgbClr val="333333"/>
                </a:solidFill>
                <a:latin typeface="Constantia"/>
                <a:cs typeface="Constantia"/>
              </a:rPr>
              <a:t>quindi quella di creare dei percorsi per stimolare </a:t>
            </a:r>
            <a:r>
              <a:rPr sz="1100" spc="-10" dirty="0">
                <a:solidFill>
                  <a:srgbClr val="333333"/>
                </a:solidFill>
                <a:latin typeface="Constantia"/>
                <a:cs typeface="Constantia"/>
              </a:rPr>
              <a:t>un </a:t>
            </a:r>
            <a:r>
              <a:rPr sz="1100" spc="-5" dirty="0">
                <a:solidFill>
                  <a:srgbClr val="333333"/>
                </a:solidFill>
                <a:latin typeface="Constantia"/>
                <a:cs typeface="Constantia"/>
              </a:rPr>
              <a:t>approccio  consapevole, pur rispettando </a:t>
            </a:r>
            <a:r>
              <a:rPr sz="1100" dirty="0">
                <a:solidFill>
                  <a:srgbClr val="333333"/>
                </a:solidFill>
                <a:latin typeface="Constantia"/>
                <a:cs typeface="Constantia"/>
              </a:rPr>
              <a:t>la massima </a:t>
            </a:r>
            <a:r>
              <a:rPr sz="1100" spc="-5" dirty="0">
                <a:solidFill>
                  <a:srgbClr val="333333"/>
                </a:solidFill>
                <a:latin typeface="Constantia"/>
                <a:cs typeface="Constantia"/>
              </a:rPr>
              <a:t>libertà espressiva dei </a:t>
            </a:r>
            <a:r>
              <a:rPr sz="1100" dirty="0">
                <a:solidFill>
                  <a:srgbClr val="333333"/>
                </a:solidFill>
                <a:latin typeface="Constantia"/>
                <a:cs typeface="Constantia"/>
              </a:rPr>
              <a:t>bambini e </a:t>
            </a:r>
            <a:r>
              <a:rPr sz="1100" spc="-5" dirty="0">
                <a:solidFill>
                  <a:srgbClr val="333333"/>
                </a:solidFill>
                <a:latin typeface="Constantia"/>
                <a:cs typeface="Constantia"/>
              </a:rPr>
              <a:t>dei</a:t>
            </a:r>
            <a:r>
              <a:rPr sz="1100" spc="10" dirty="0">
                <a:solidFill>
                  <a:srgbClr val="333333"/>
                </a:solidFill>
                <a:latin typeface="Constantia"/>
                <a:cs typeface="Constantia"/>
              </a:rPr>
              <a:t> </a:t>
            </a:r>
            <a:r>
              <a:rPr sz="1100" spc="-5" dirty="0">
                <a:solidFill>
                  <a:srgbClr val="333333"/>
                </a:solidFill>
                <a:latin typeface="Constantia"/>
                <a:cs typeface="Constantia"/>
              </a:rPr>
              <a:t>ragazzi.</a:t>
            </a:r>
            <a:endParaRPr sz="1100">
              <a:latin typeface="Constantia"/>
              <a:cs typeface="Constantia"/>
            </a:endParaRPr>
          </a:p>
          <a:p>
            <a:pPr>
              <a:lnSpc>
                <a:spcPct val="100000"/>
              </a:lnSpc>
              <a:spcBef>
                <a:spcPts val="40"/>
              </a:spcBef>
            </a:pPr>
            <a:endParaRPr sz="1000">
              <a:latin typeface="Times New Roman"/>
              <a:cs typeface="Times New Roman"/>
            </a:endParaRPr>
          </a:p>
          <a:p>
            <a:pPr marL="12700" marR="5715" algn="just">
              <a:lnSpc>
                <a:spcPct val="117000"/>
              </a:lnSpc>
            </a:pPr>
            <a:r>
              <a:rPr sz="1100" dirty="0">
                <a:solidFill>
                  <a:srgbClr val="333333"/>
                </a:solidFill>
                <a:latin typeface="Constantia"/>
                <a:cs typeface="Constantia"/>
              </a:rPr>
              <a:t>L’immagine </a:t>
            </a:r>
            <a:r>
              <a:rPr sz="1100" spc="-5" dirty="0">
                <a:solidFill>
                  <a:srgbClr val="333333"/>
                </a:solidFill>
                <a:latin typeface="Constantia"/>
                <a:cs typeface="Constantia"/>
              </a:rPr>
              <a:t>identificativa della </a:t>
            </a:r>
            <a:r>
              <a:rPr sz="1100" dirty="0">
                <a:solidFill>
                  <a:srgbClr val="333333"/>
                </a:solidFill>
                <a:latin typeface="Constantia"/>
                <a:cs typeface="Constantia"/>
              </a:rPr>
              <a:t>seconda </a:t>
            </a:r>
            <a:r>
              <a:rPr sz="1100" spc="-5" dirty="0">
                <a:solidFill>
                  <a:srgbClr val="333333"/>
                </a:solidFill>
                <a:latin typeface="Constantia"/>
                <a:cs typeface="Constantia"/>
              </a:rPr>
              <a:t>edizione del Festival porta </a:t>
            </a:r>
            <a:r>
              <a:rPr sz="1100" dirty="0">
                <a:solidFill>
                  <a:srgbClr val="333333"/>
                </a:solidFill>
                <a:latin typeface="Constantia"/>
                <a:cs typeface="Constantia"/>
              </a:rPr>
              <a:t>la </a:t>
            </a:r>
            <a:r>
              <a:rPr sz="1100" spc="-5" dirty="0">
                <a:solidFill>
                  <a:srgbClr val="333333"/>
                </a:solidFill>
                <a:latin typeface="Constantia"/>
                <a:cs typeface="Constantia"/>
              </a:rPr>
              <a:t>firma di Eva Montanari,  illustratrice </a:t>
            </a:r>
            <a:r>
              <a:rPr sz="1100" dirty="0">
                <a:solidFill>
                  <a:srgbClr val="333333"/>
                </a:solidFill>
                <a:latin typeface="Constantia"/>
                <a:cs typeface="Constantia"/>
              </a:rPr>
              <a:t>e </a:t>
            </a:r>
            <a:r>
              <a:rPr sz="1100" spc="-5" dirty="0">
                <a:solidFill>
                  <a:srgbClr val="333333"/>
                </a:solidFill>
                <a:latin typeface="Constantia"/>
                <a:cs typeface="Constantia"/>
              </a:rPr>
              <a:t>artista di </a:t>
            </a:r>
            <a:r>
              <a:rPr sz="1100" dirty="0">
                <a:solidFill>
                  <a:srgbClr val="333333"/>
                </a:solidFill>
                <a:latin typeface="Constantia"/>
                <a:cs typeface="Constantia"/>
              </a:rPr>
              <a:t>fama </a:t>
            </a:r>
            <a:r>
              <a:rPr sz="1100" spc="-5" dirty="0">
                <a:solidFill>
                  <a:srgbClr val="333333"/>
                </a:solidFill>
                <a:latin typeface="Constantia"/>
                <a:cs typeface="Constantia"/>
              </a:rPr>
              <a:t>internazionale. </a:t>
            </a:r>
            <a:r>
              <a:rPr sz="1100" dirty="0">
                <a:solidFill>
                  <a:srgbClr val="333333"/>
                </a:solidFill>
                <a:latin typeface="Constantia"/>
                <a:cs typeface="Constantia"/>
              </a:rPr>
              <a:t>La </a:t>
            </a:r>
            <a:r>
              <a:rPr sz="1100" spc="-5" dirty="0">
                <a:solidFill>
                  <a:srgbClr val="333333"/>
                </a:solidFill>
                <a:latin typeface="Constantia"/>
                <a:cs typeface="Constantia"/>
              </a:rPr>
              <a:t>manifestazione </a:t>
            </a:r>
            <a:r>
              <a:rPr sz="1100" dirty="0">
                <a:solidFill>
                  <a:srgbClr val="333333"/>
                </a:solidFill>
                <a:latin typeface="Constantia"/>
                <a:cs typeface="Constantia"/>
              </a:rPr>
              <a:t>– </a:t>
            </a:r>
            <a:r>
              <a:rPr sz="1100" spc="-5" dirty="0">
                <a:solidFill>
                  <a:srgbClr val="333333"/>
                </a:solidFill>
                <a:latin typeface="Constantia"/>
                <a:cs typeface="Constantia"/>
              </a:rPr>
              <a:t>che ha il Patrocinio dell’UNESCO </a:t>
            </a:r>
            <a:r>
              <a:rPr sz="1100" dirty="0">
                <a:solidFill>
                  <a:srgbClr val="333333"/>
                </a:solidFill>
                <a:latin typeface="Constantia"/>
                <a:cs typeface="Constantia"/>
              </a:rPr>
              <a:t>e  </a:t>
            </a:r>
            <a:r>
              <a:rPr sz="1100" spc="-5" dirty="0">
                <a:solidFill>
                  <a:srgbClr val="333333"/>
                </a:solidFill>
                <a:latin typeface="Constantia"/>
                <a:cs typeface="Constantia"/>
              </a:rPr>
              <a:t>del Ministero dei Beni </a:t>
            </a:r>
            <a:r>
              <a:rPr sz="1100" dirty="0">
                <a:solidFill>
                  <a:srgbClr val="333333"/>
                </a:solidFill>
                <a:latin typeface="Constantia"/>
                <a:cs typeface="Constantia"/>
              </a:rPr>
              <a:t>e </a:t>
            </a:r>
            <a:r>
              <a:rPr sz="1100" spc="-5" dirty="0">
                <a:solidFill>
                  <a:srgbClr val="333333"/>
                </a:solidFill>
                <a:latin typeface="Constantia"/>
                <a:cs typeface="Constantia"/>
              </a:rPr>
              <a:t>delle </a:t>
            </a:r>
            <a:r>
              <a:rPr sz="1100" spc="-10" dirty="0">
                <a:solidFill>
                  <a:srgbClr val="333333"/>
                </a:solidFill>
                <a:latin typeface="Constantia"/>
                <a:cs typeface="Constantia"/>
              </a:rPr>
              <a:t>Attività </a:t>
            </a:r>
            <a:r>
              <a:rPr sz="1100" spc="-5" dirty="0">
                <a:solidFill>
                  <a:srgbClr val="333333"/>
                </a:solidFill>
                <a:latin typeface="Constantia"/>
                <a:cs typeface="Constantia"/>
              </a:rPr>
              <a:t>Culturali </a:t>
            </a:r>
            <a:r>
              <a:rPr sz="1100" dirty="0">
                <a:solidFill>
                  <a:srgbClr val="333333"/>
                </a:solidFill>
                <a:latin typeface="Constantia"/>
                <a:cs typeface="Constantia"/>
              </a:rPr>
              <a:t>e </a:t>
            </a:r>
            <a:r>
              <a:rPr sz="1100" spc="-5" dirty="0">
                <a:solidFill>
                  <a:srgbClr val="333333"/>
                </a:solidFill>
                <a:latin typeface="Constantia"/>
                <a:cs typeface="Constantia"/>
              </a:rPr>
              <a:t>del Turismo </a:t>
            </a:r>
            <a:r>
              <a:rPr sz="1100" dirty="0">
                <a:solidFill>
                  <a:srgbClr val="333333"/>
                </a:solidFill>
                <a:latin typeface="Constantia"/>
                <a:cs typeface="Constantia"/>
              </a:rPr>
              <a:t>– </a:t>
            </a:r>
            <a:r>
              <a:rPr sz="1100" spc="-5" dirty="0">
                <a:solidFill>
                  <a:srgbClr val="333333"/>
                </a:solidFill>
                <a:latin typeface="Constantia"/>
                <a:cs typeface="Constantia"/>
              </a:rPr>
              <a:t>ha ottenuto nella prima edizione  </a:t>
            </a:r>
            <a:r>
              <a:rPr sz="1100" dirty="0">
                <a:solidFill>
                  <a:srgbClr val="333333"/>
                </a:solidFill>
                <a:latin typeface="Constantia"/>
                <a:cs typeface="Constantia"/>
              </a:rPr>
              <a:t>la </a:t>
            </a:r>
            <a:r>
              <a:rPr sz="1100" i="1" spc="-5" dirty="0">
                <a:solidFill>
                  <a:srgbClr val="333333"/>
                </a:solidFill>
                <a:latin typeface="Constantia"/>
                <a:cs typeface="Constantia"/>
              </a:rPr>
              <a:t>Medaglia </a:t>
            </a:r>
            <a:r>
              <a:rPr sz="1100" i="1" dirty="0">
                <a:solidFill>
                  <a:srgbClr val="333333"/>
                </a:solidFill>
                <a:latin typeface="Constantia"/>
                <a:cs typeface="Constantia"/>
              </a:rPr>
              <a:t>del </a:t>
            </a:r>
            <a:r>
              <a:rPr sz="1100" i="1" spc="-5" dirty="0">
                <a:solidFill>
                  <a:srgbClr val="333333"/>
                </a:solidFill>
                <a:latin typeface="Constantia"/>
                <a:cs typeface="Constantia"/>
              </a:rPr>
              <a:t>Presidente </a:t>
            </a:r>
            <a:r>
              <a:rPr sz="1100" i="1" dirty="0">
                <a:solidFill>
                  <a:srgbClr val="333333"/>
                </a:solidFill>
                <a:latin typeface="Constantia"/>
                <a:cs typeface="Constantia"/>
              </a:rPr>
              <a:t>della </a:t>
            </a:r>
            <a:r>
              <a:rPr sz="1100" i="1" spc="-5" dirty="0">
                <a:solidFill>
                  <a:srgbClr val="333333"/>
                </a:solidFill>
                <a:latin typeface="Constantia"/>
                <a:cs typeface="Constantia"/>
              </a:rPr>
              <a:t>Repubblica</a:t>
            </a:r>
            <a:r>
              <a:rPr sz="1100" spc="-5" dirty="0">
                <a:solidFill>
                  <a:srgbClr val="333333"/>
                </a:solidFill>
                <a:latin typeface="Constantia"/>
                <a:cs typeface="Constantia"/>
              </a:rPr>
              <a:t>. Anche </a:t>
            </a:r>
            <a:r>
              <a:rPr sz="1100" dirty="0">
                <a:solidFill>
                  <a:srgbClr val="333333"/>
                </a:solidFill>
                <a:latin typeface="Constantia"/>
                <a:cs typeface="Constantia"/>
              </a:rPr>
              <a:t>la </a:t>
            </a:r>
            <a:r>
              <a:rPr sz="1100" b="1" dirty="0">
                <a:solidFill>
                  <a:srgbClr val="333333"/>
                </a:solidFill>
                <a:latin typeface="Constantia"/>
                <a:cs typeface="Constantia"/>
              </a:rPr>
              <a:t>Bcc </a:t>
            </a:r>
            <a:r>
              <a:rPr sz="1100" b="1" spc="-10" dirty="0">
                <a:solidFill>
                  <a:srgbClr val="333333"/>
                </a:solidFill>
                <a:latin typeface="Constantia"/>
                <a:cs typeface="Constantia"/>
              </a:rPr>
              <a:t>dei </a:t>
            </a:r>
            <a:r>
              <a:rPr sz="1100" b="1" spc="-5" dirty="0">
                <a:solidFill>
                  <a:srgbClr val="333333"/>
                </a:solidFill>
                <a:latin typeface="Constantia"/>
                <a:cs typeface="Constantia"/>
              </a:rPr>
              <a:t>Comuni Cilentani </a:t>
            </a:r>
            <a:r>
              <a:rPr sz="1100" spc="-5" dirty="0">
                <a:solidFill>
                  <a:srgbClr val="333333"/>
                </a:solidFill>
                <a:latin typeface="Constantia"/>
                <a:cs typeface="Constantia"/>
              </a:rPr>
              <a:t>ha aderito </a:t>
            </a:r>
            <a:r>
              <a:rPr sz="1100" dirty="0">
                <a:solidFill>
                  <a:srgbClr val="333333"/>
                </a:solidFill>
                <a:latin typeface="Constantia"/>
                <a:cs typeface="Constantia"/>
              </a:rPr>
              <a:t>al  </a:t>
            </a:r>
            <a:r>
              <a:rPr sz="1100" spc="-5" dirty="0">
                <a:solidFill>
                  <a:srgbClr val="333333"/>
                </a:solidFill>
                <a:latin typeface="Constantia"/>
                <a:cs typeface="Constantia"/>
              </a:rPr>
              <a:t>Festival con un programma di Eventi, organizzati </a:t>
            </a:r>
            <a:r>
              <a:rPr sz="1100" dirty="0">
                <a:solidFill>
                  <a:srgbClr val="333333"/>
                </a:solidFill>
                <a:latin typeface="Constantia"/>
                <a:cs typeface="Constantia"/>
              </a:rPr>
              <a:t>insieme ai </a:t>
            </a:r>
            <a:r>
              <a:rPr sz="1100" spc="-5" dirty="0">
                <a:solidFill>
                  <a:srgbClr val="333333"/>
                </a:solidFill>
                <a:latin typeface="Constantia"/>
                <a:cs typeface="Constantia"/>
              </a:rPr>
              <a:t>forum dei giovani </a:t>
            </a:r>
            <a:r>
              <a:rPr sz="1100" dirty="0">
                <a:solidFill>
                  <a:srgbClr val="333333"/>
                </a:solidFill>
                <a:latin typeface="Constantia"/>
                <a:cs typeface="Constantia"/>
              </a:rPr>
              <a:t>locali e </a:t>
            </a:r>
            <a:r>
              <a:rPr sz="1100" spc="-5" dirty="0">
                <a:solidFill>
                  <a:srgbClr val="333333"/>
                </a:solidFill>
                <a:latin typeface="Constantia"/>
                <a:cs typeface="Constantia"/>
              </a:rPr>
              <a:t>che avrà </a:t>
            </a:r>
            <a:r>
              <a:rPr sz="1100" dirty="0">
                <a:solidFill>
                  <a:srgbClr val="333333"/>
                </a:solidFill>
                <a:latin typeface="Constantia"/>
                <a:cs typeface="Constantia"/>
              </a:rPr>
              <a:t>luogo  </a:t>
            </a:r>
            <a:r>
              <a:rPr sz="1100" spc="-5" dirty="0">
                <a:solidFill>
                  <a:srgbClr val="333333"/>
                </a:solidFill>
                <a:latin typeface="Constantia"/>
                <a:cs typeface="Constantia"/>
              </a:rPr>
              <a:t>dal </a:t>
            </a:r>
            <a:r>
              <a:rPr sz="1100" dirty="0">
                <a:solidFill>
                  <a:srgbClr val="333333"/>
                </a:solidFill>
                <a:latin typeface="Constantia"/>
                <a:cs typeface="Constantia"/>
              </a:rPr>
              <a:t>16 </a:t>
            </a:r>
            <a:r>
              <a:rPr sz="1100" spc="-10" dirty="0">
                <a:solidFill>
                  <a:srgbClr val="333333"/>
                </a:solidFill>
                <a:latin typeface="Constantia"/>
                <a:cs typeface="Constantia"/>
              </a:rPr>
              <a:t>al </a:t>
            </a:r>
            <a:r>
              <a:rPr sz="1100" dirty="0">
                <a:solidFill>
                  <a:srgbClr val="333333"/>
                </a:solidFill>
                <a:latin typeface="Constantia"/>
                <a:cs typeface="Constantia"/>
              </a:rPr>
              <a:t>20 marzo </a:t>
            </a:r>
            <a:r>
              <a:rPr sz="1100" spc="-5" dirty="0">
                <a:solidFill>
                  <a:srgbClr val="333333"/>
                </a:solidFill>
                <a:latin typeface="Constantia"/>
                <a:cs typeface="Constantia"/>
              </a:rPr>
              <a:t>2015 nelle città </a:t>
            </a:r>
            <a:r>
              <a:rPr sz="1100" b="1" spc="-5" dirty="0">
                <a:solidFill>
                  <a:srgbClr val="333333"/>
                </a:solidFill>
                <a:latin typeface="Constantia"/>
                <a:cs typeface="Constantia"/>
              </a:rPr>
              <a:t>di Vallo della </a:t>
            </a:r>
            <a:r>
              <a:rPr sz="1100" b="1" dirty="0">
                <a:solidFill>
                  <a:srgbClr val="333333"/>
                </a:solidFill>
                <a:latin typeface="Constantia"/>
                <a:cs typeface="Constantia"/>
              </a:rPr>
              <a:t>Lucania, </a:t>
            </a:r>
            <a:r>
              <a:rPr sz="1100" b="1" spc="-5" dirty="0">
                <a:solidFill>
                  <a:srgbClr val="333333"/>
                </a:solidFill>
                <a:latin typeface="Constantia"/>
                <a:cs typeface="Constantia"/>
              </a:rPr>
              <a:t>Castellabate, Agropoli </a:t>
            </a:r>
            <a:r>
              <a:rPr sz="1100" b="1" dirty="0">
                <a:solidFill>
                  <a:srgbClr val="333333"/>
                </a:solidFill>
                <a:latin typeface="Constantia"/>
                <a:cs typeface="Constantia"/>
              </a:rPr>
              <a:t>e </a:t>
            </a:r>
            <a:r>
              <a:rPr sz="1100" b="1" spc="-5" dirty="0">
                <a:solidFill>
                  <a:srgbClr val="333333"/>
                </a:solidFill>
                <a:latin typeface="Constantia"/>
                <a:cs typeface="Constantia"/>
              </a:rPr>
              <a:t>Calabritto. </a:t>
            </a:r>
            <a:r>
              <a:rPr sz="1100" spc="-10" dirty="0">
                <a:solidFill>
                  <a:srgbClr val="333333"/>
                </a:solidFill>
                <a:latin typeface="Constantia"/>
                <a:cs typeface="Constantia"/>
              </a:rPr>
              <a:t>Si  </a:t>
            </a:r>
            <a:r>
              <a:rPr sz="1100" spc="-5" dirty="0">
                <a:solidFill>
                  <a:srgbClr val="333333"/>
                </a:solidFill>
                <a:latin typeface="Constantia"/>
                <a:cs typeface="Constantia"/>
              </a:rPr>
              <a:t>ringraziano </a:t>
            </a:r>
            <a:r>
              <a:rPr sz="1100" dirty="0">
                <a:solidFill>
                  <a:srgbClr val="333333"/>
                </a:solidFill>
                <a:latin typeface="Constantia"/>
                <a:cs typeface="Constantia"/>
              </a:rPr>
              <a:t>i </a:t>
            </a:r>
            <a:r>
              <a:rPr sz="1100" spc="-5" dirty="0">
                <a:solidFill>
                  <a:srgbClr val="333333"/>
                </a:solidFill>
                <a:latin typeface="Constantia"/>
                <a:cs typeface="Constantia"/>
              </a:rPr>
              <a:t>comuni che </a:t>
            </a:r>
            <a:r>
              <a:rPr sz="1100" dirty="0">
                <a:solidFill>
                  <a:srgbClr val="333333"/>
                </a:solidFill>
                <a:latin typeface="Constantia"/>
                <a:cs typeface="Constantia"/>
              </a:rPr>
              <a:t>hanno </a:t>
            </a:r>
            <a:r>
              <a:rPr sz="1100" spc="-5" dirty="0">
                <a:solidFill>
                  <a:srgbClr val="333333"/>
                </a:solidFill>
                <a:latin typeface="Constantia"/>
                <a:cs typeface="Constantia"/>
              </a:rPr>
              <a:t>patrocinato </a:t>
            </a:r>
            <a:r>
              <a:rPr sz="1100" dirty="0">
                <a:solidFill>
                  <a:srgbClr val="333333"/>
                </a:solidFill>
                <a:latin typeface="Constantia"/>
                <a:cs typeface="Constantia"/>
              </a:rPr>
              <a:t>le </a:t>
            </a:r>
            <a:r>
              <a:rPr sz="1100" spc="-5" dirty="0">
                <a:solidFill>
                  <a:srgbClr val="333333"/>
                </a:solidFill>
                <a:latin typeface="Constantia"/>
                <a:cs typeface="Constantia"/>
              </a:rPr>
              <a:t>iniziative.</a:t>
            </a:r>
            <a:endParaRPr sz="1100">
              <a:latin typeface="Constantia"/>
              <a:cs typeface="Constantia"/>
            </a:endParaRPr>
          </a:p>
          <a:p>
            <a:pPr>
              <a:lnSpc>
                <a:spcPct val="100000"/>
              </a:lnSpc>
              <a:spcBef>
                <a:spcPts val="50"/>
              </a:spcBef>
            </a:pPr>
            <a:endParaRPr sz="1000">
              <a:latin typeface="Times New Roman"/>
              <a:cs typeface="Times New Roman"/>
            </a:endParaRPr>
          </a:p>
          <a:p>
            <a:pPr marL="12700" marR="10160" algn="just">
              <a:lnSpc>
                <a:spcPct val="117300"/>
              </a:lnSpc>
            </a:pPr>
            <a:r>
              <a:rPr sz="1100" dirty="0">
                <a:solidFill>
                  <a:srgbClr val="333333"/>
                </a:solidFill>
                <a:latin typeface="Constantia"/>
                <a:cs typeface="Constantia"/>
              </a:rPr>
              <a:t>Le </a:t>
            </a:r>
            <a:r>
              <a:rPr sz="1100" spc="-5" dirty="0">
                <a:solidFill>
                  <a:srgbClr val="333333"/>
                </a:solidFill>
                <a:latin typeface="Constantia"/>
                <a:cs typeface="Constantia"/>
              </a:rPr>
              <a:t>informazioni </a:t>
            </a:r>
            <a:r>
              <a:rPr sz="1100" dirty="0">
                <a:solidFill>
                  <a:srgbClr val="333333"/>
                </a:solidFill>
                <a:latin typeface="Constantia"/>
                <a:cs typeface="Constantia"/>
              </a:rPr>
              <a:t>e i </a:t>
            </a:r>
            <a:r>
              <a:rPr sz="1100" spc="-5" dirty="0">
                <a:solidFill>
                  <a:srgbClr val="333333"/>
                </a:solidFill>
                <a:latin typeface="Constantia"/>
                <a:cs typeface="Constantia"/>
              </a:rPr>
              <a:t>dettagli </a:t>
            </a:r>
            <a:r>
              <a:rPr sz="1100" dirty="0">
                <a:solidFill>
                  <a:srgbClr val="333333"/>
                </a:solidFill>
                <a:latin typeface="Constantia"/>
                <a:cs typeface="Constantia"/>
              </a:rPr>
              <a:t>su </a:t>
            </a:r>
            <a:r>
              <a:rPr sz="1100" spc="-5" dirty="0">
                <a:solidFill>
                  <a:srgbClr val="333333"/>
                </a:solidFill>
                <a:latin typeface="Constantia"/>
                <a:cs typeface="Constantia"/>
              </a:rPr>
              <a:t>eventi, città </a:t>
            </a:r>
            <a:r>
              <a:rPr sz="1100" dirty="0">
                <a:solidFill>
                  <a:srgbClr val="333333"/>
                </a:solidFill>
                <a:latin typeface="Constantia"/>
                <a:cs typeface="Constantia"/>
              </a:rPr>
              <a:t>e sedi </a:t>
            </a:r>
            <a:r>
              <a:rPr sz="1100" spc="-5" dirty="0">
                <a:solidFill>
                  <a:srgbClr val="333333"/>
                </a:solidFill>
                <a:latin typeface="Constantia"/>
                <a:cs typeface="Constantia"/>
              </a:rPr>
              <a:t>della manifestazione saranno disponibili sul  sito </a:t>
            </a:r>
            <a:r>
              <a:rPr sz="1100" u="sng" spc="-5" dirty="0">
                <a:solidFill>
                  <a:srgbClr val="003366"/>
                </a:solidFill>
                <a:uFill>
                  <a:solidFill>
                    <a:srgbClr val="003366"/>
                  </a:solidFill>
                </a:uFill>
                <a:latin typeface="Constantia"/>
                <a:cs typeface="Constantia"/>
                <a:hlinkClick r:id="rId3"/>
              </a:rPr>
              <a:t>www.festivalculturacreativa.it</a:t>
            </a:r>
            <a:r>
              <a:rPr sz="1100" spc="-5" dirty="0">
                <a:solidFill>
                  <a:srgbClr val="003366"/>
                </a:solidFill>
                <a:latin typeface="Constantia"/>
                <a:cs typeface="Constantia"/>
                <a:hlinkClick r:id="rId3"/>
              </a:rPr>
              <a:t> </a:t>
            </a:r>
            <a:r>
              <a:rPr sz="1100" dirty="0">
                <a:solidFill>
                  <a:srgbClr val="333333"/>
                </a:solidFill>
                <a:latin typeface="Constantia"/>
                <a:cs typeface="Constantia"/>
              </a:rPr>
              <a:t>e</a:t>
            </a:r>
            <a:r>
              <a:rPr sz="1100" spc="10" dirty="0">
                <a:solidFill>
                  <a:srgbClr val="333333"/>
                </a:solidFill>
                <a:latin typeface="Constantia"/>
                <a:cs typeface="Constantia"/>
              </a:rPr>
              <a:t> </a:t>
            </a:r>
            <a:r>
              <a:rPr sz="1100" spc="-5" dirty="0">
                <a:solidFill>
                  <a:srgbClr val="333333"/>
                </a:solidFill>
                <a:latin typeface="Constantia"/>
                <a:cs typeface="Constantia"/>
                <a:hlinkClick r:id="rId4"/>
              </a:rPr>
              <a:t>www.bcccomunicilentani.it</a:t>
            </a:r>
            <a:endParaRPr sz="1100">
              <a:latin typeface="Constantia"/>
              <a:cs typeface="Constantia"/>
            </a:endParaRP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53564"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5" dirty="0">
                <a:latin typeface="Arial"/>
                <a:cs typeface="Arial"/>
              </a:rPr>
              <a:t>G</a:t>
            </a:r>
            <a:r>
              <a:rPr sz="1600" b="1" spc="-5" dirty="0">
                <a:latin typeface="Arial"/>
                <a:cs typeface="Arial"/>
              </a:rPr>
              <a:t>io</a:t>
            </a:r>
            <a:r>
              <a:rPr sz="1600" b="1" spc="5" dirty="0">
                <a:latin typeface="Arial"/>
                <a:cs typeface="Arial"/>
              </a:rPr>
              <a:t>r</a:t>
            </a:r>
            <a:r>
              <a:rPr sz="1600" b="1" spc="-5" dirty="0">
                <a:latin typeface="Arial"/>
                <a:cs typeface="Arial"/>
              </a:rPr>
              <a:t>nale</a:t>
            </a:r>
            <a:r>
              <a:rPr sz="1600" b="1" dirty="0">
                <a:latin typeface="Arial"/>
                <a:cs typeface="Arial"/>
              </a:rPr>
              <a:t>d</a:t>
            </a:r>
            <a:r>
              <a:rPr sz="1600" b="1" spc="-5" dirty="0">
                <a:latin typeface="Arial"/>
                <a:cs typeface="Arial"/>
              </a:rPr>
              <a:t>elle</a:t>
            </a:r>
            <a:r>
              <a:rPr sz="1600" b="1" dirty="0">
                <a:latin typeface="Arial"/>
                <a:cs typeface="Arial"/>
              </a:rPr>
              <a:t>p</a:t>
            </a:r>
            <a:r>
              <a:rPr sz="1600" b="1" spc="-5" dirty="0">
                <a:latin typeface="Arial"/>
                <a:cs typeface="Arial"/>
              </a:rPr>
              <a:t>mi.it  13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177154" y="8115300"/>
            <a:ext cx="1504950" cy="210947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8132444"/>
            <a:ext cx="4370705" cy="1696085"/>
          </a:xfrm>
          <a:prstGeom prst="rect">
            <a:avLst/>
          </a:prstGeom>
        </p:spPr>
        <p:txBody>
          <a:bodyPr vert="horz" wrap="square" lIns="0" tIns="9525" rIns="0" bIns="0" rtlCol="0">
            <a:spAutoFit/>
          </a:bodyPr>
          <a:lstStyle/>
          <a:p>
            <a:pPr marL="12700" marR="5080" algn="just">
              <a:lnSpc>
                <a:spcPct val="101699"/>
              </a:lnSpc>
              <a:spcBef>
                <a:spcPts val="75"/>
              </a:spcBef>
            </a:pPr>
            <a:r>
              <a:rPr sz="1200" dirty="0">
                <a:latin typeface="Calibri"/>
                <a:cs typeface="Calibri"/>
              </a:rPr>
              <a:t>Dal 16 al 22 </a:t>
            </a:r>
            <a:r>
              <a:rPr sz="1200" spc="-5" dirty="0">
                <a:latin typeface="Calibri"/>
                <a:cs typeface="Calibri"/>
              </a:rPr>
              <a:t>marzo si </a:t>
            </a:r>
            <a:r>
              <a:rPr sz="1200" dirty="0">
                <a:latin typeface="Calibri"/>
                <a:cs typeface="Calibri"/>
              </a:rPr>
              <a:t>terrà a Roma IL </a:t>
            </a:r>
            <a:r>
              <a:rPr sz="1200" spc="-5" dirty="0">
                <a:latin typeface="Calibri"/>
                <a:cs typeface="Calibri"/>
              </a:rPr>
              <a:t>FESTIVAL DELLA CULTURA  CREATIVA </a:t>
            </a:r>
            <a:r>
              <a:rPr sz="1200" dirty="0">
                <a:latin typeface="Calibri"/>
                <a:cs typeface="Calibri"/>
              </a:rPr>
              <a:t>dal </a:t>
            </a:r>
            <a:r>
              <a:rPr sz="1200" spc="-5" dirty="0">
                <a:latin typeface="Calibri"/>
                <a:cs typeface="Calibri"/>
              </a:rPr>
              <a:t>titolo “L’alfabeto </a:t>
            </a:r>
            <a:r>
              <a:rPr sz="1200" dirty="0">
                <a:latin typeface="Calibri"/>
                <a:cs typeface="Calibri"/>
              </a:rPr>
              <a:t>del </a:t>
            </a:r>
            <a:r>
              <a:rPr sz="1200" spc="-5" dirty="0">
                <a:latin typeface="Calibri"/>
                <a:cs typeface="Calibri"/>
              </a:rPr>
              <a:t>Mondo. Leggiamo </a:t>
            </a:r>
            <a:r>
              <a:rPr sz="1200" dirty="0">
                <a:latin typeface="Calibri"/>
                <a:cs typeface="Calibri"/>
              </a:rPr>
              <a:t>i </a:t>
            </a:r>
            <a:r>
              <a:rPr sz="1200" spc="-5" dirty="0">
                <a:latin typeface="Calibri"/>
                <a:cs typeface="Calibri"/>
              </a:rPr>
              <a:t>segni intorno  </a:t>
            </a:r>
            <a:r>
              <a:rPr sz="1200" dirty="0">
                <a:latin typeface="Calibri"/>
                <a:cs typeface="Calibri"/>
              </a:rPr>
              <a:t>a noi e </a:t>
            </a:r>
            <a:r>
              <a:rPr sz="1200" spc="-5" dirty="0">
                <a:latin typeface="Calibri"/>
                <a:cs typeface="Calibri"/>
              </a:rPr>
              <a:t>raccontiamo”. </a:t>
            </a:r>
            <a:r>
              <a:rPr sz="1200" dirty="0">
                <a:latin typeface="Calibri"/>
                <a:cs typeface="Calibri"/>
              </a:rPr>
              <a:t>È il </a:t>
            </a:r>
            <a:r>
              <a:rPr sz="1200" spc="-5" dirty="0">
                <a:latin typeface="Calibri"/>
                <a:cs typeface="Calibri"/>
              </a:rPr>
              <a:t>secondo appuntamento </a:t>
            </a:r>
            <a:r>
              <a:rPr sz="1200" dirty="0">
                <a:latin typeface="Calibri"/>
                <a:cs typeface="Calibri"/>
              </a:rPr>
              <a:t>di </a:t>
            </a:r>
            <a:r>
              <a:rPr sz="1200" spc="-5" dirty="0">
                <a:latin typeface="Calibri"/>
                <a:cs typeface="Calibri"/>
              </a:rPr>
              <a:t>questa  importante manifestazione promossa </a:t>
            </a:r>
            <a:r>
              <a:rPr sz="1200" dirty="0">
                <a:latin typeface="Calibri"/>
                <a:cs typeface="Calibri"/>
              </a:rPr>
              <a:t>e </a:t>
            </a:r>
            <a:r>
              <a:rPr sz="1200" spc="-5" dirty="0">
                <a:latin typeface="Calibri"/>
                <a:cs typeface="Calibri"/>
              </a:rPr>
              <a:t>realizzata </a:t>
            </a:r>
            <a:r>
              <a:rPr sz="1200" dirty="0">
                <a:latin typeface="Calibri"/>
                <a:cs typeface="Calibri"/>
              </a:rPr>
              <a:t>dalle </a:t>
            </a:r>
            <a:r>
              <a:rPr sz="1200" spc="-5" dirty="0">
                <a:latin typeface="Calibri"/>
                <a:cs typeface="Calibri"/>
              </a:rPr>
              <a:t>banche sotto </a:t>
            </a:r>
            <a:r>
              <a:rPr sz="1200" dirty="0">
                <a:latin typeface="Calibri"/>
                <a:cs typeface="Calibri"/>
              </a:rPr>
              <a:t>il  </a:t>
            </a:r>
            <a:r>
              <a:rPr sz="1200" spc="-5" dirty="0">
                <a:latin typeface="Calibri"/>
                <a:cs typeface="Calibri"/>
              </a:rPr>
              <a:t>coordinamento dell’ABI che promuove </a:t>
            </a:r>
            <a:r>
              <a:rPr sz="1200" dirty="0">
                <a:latin typeface="Calibri"/>
                <a:cs typeface="Calibri"/>
              </a:rPr>
              <a:t>gli </a:t>
            </a:r>
            <a:r>
              <a:rPr sz="1200" spc="-5" dirty="0">
                <a:latin typeface="Calibri"/>
                <a:cs typeface="Calibri"/>
              </a:rPr>
              <a:t>aspetti </a:t>
            </a:r>
            <a:r>
              <a:rPr sz="1200" dirty="0">
                <a:latin typeface="Calibri"/>
                <a:cs typeface="Calibri"/>
              </a:rPr>
              <a:t>più </a:t>
            </a:r>
            <a:r>
              <a:rPr sz="1200" spc="-5" dirty="0">
                <a:latin typeface="Calibri"/>
                <a:cs typeface="Calibri"/>
              </a:rPr>
              <a:t>“generativi”  </a:t>
            </a:r>
            <a:r>
              <a:rPr sz="1200" dirty="0">
                <a:latin typeface="Calibri"/>
                <a:cs typeface="Calibri"/>
              </a:rPr>
              <a:t>della </a:t>
            </a:r>
            <a:r>
              <a:rPr sz="1200" spc="-5" dirty="0">
                <a:latin typeface="Calibri"/>
                <a:cs typeface="Calibri"/>
              </a:rPr>
              <a:t>creatività, rivolgendosi </a:t>
            </a:r>
            <a:r>
              <a:rPr sz="1200" dirty="0">
                <a:latin typeface="Calibri"/>
                <a:cs typeface="Calibri"/>
              </a:rPr>
              <a:t>a </a:t>
            </a:r>
            <a:r>
              <a:rPr sz="1200" spc="-5" dirty="0">
                <a:latin typeface="Calibri"/>
                <a:cs typeface="Calibri"/>
              </a:rPr>
              <a:t>ragazzi. Durante l’evento si potranno  sperimentare </a:t>
            </a:r>
            <a:r>
              <a:rPr sz="1200" dirty="0">
                <a:latin typeface="Calibri"/>
                <a:cs typeface="Calibri"/>
              </a:rPr>
              <a:t>le </a:t>
            </a:r>
            <a:r>
              <a:rPr sz="1200" spc="-5" dirty="0">
                <a:latin typeface="Calibri"/>
                <a:cs typeface="Calibri"/>
              </a:rPr>
              <a:t>potenzialità </a:t>
            </a:r>
            <a:r>
              <a:rPr sz="1200" dirty="0">
                <a:latin typeface="Calibri"/>
                <a:cs typeface="Calibri"/>
              </a:rPr>
              <a:t>della </a:t>
            </a:r>
            <a:r>
              <a:rPr sz="1200" spc="-5" dirty="0">
                <a:latin typeface="Calibri"/>
                <a:cs typeface="Calibri"/>
              </a:rPr>
              <a:t>fantasia </a:t>
            </a:r>
            <a:r>
              <a:rPr sz="1200" dirty="0">
                <a:latin typeface="Calibri"/>
                <a:cs typeface="Calibri"/>
              </a:rPr>
              <a:t>e </a:t>
            </a:r>
            <a:r>
              <a:rPr sz="1200" spc="-5" dirty="0">
                <a:latin typeface="Calibri"/>
                <a:cs typeface="Calibri"/>
              </a:rPr>
              <a:t>costruire infiniti racconti.  L’importanza sociale </a:t>
            </a:r>
            <a:r>
              <a:rPr sz="1200" dirty="0">
                <a:latin typeface="Calibri"/>
                <a:cs typeface="Calibri"/>
              </a:rPr>
              <a:t>e </a:t>
            </a:r>
            <a:r>
              <a:rPr sz="1200" spc="-5" dirty="0">
                <a:latin typeface="Calibri"/>
                <a:cs typeface="Calibri"/>
              </a:rPr>
              <a:t>culturale della </a:t>
            </a:r>
            <a:r>
              <a:rPr sz="1200" dirty="0">
                <a:latin typeface="Calibri"/>
                <a:cs typeface="Calibri"/>
              </a:rPr>
              <a:t>manifestazione è </a:t>
            </a:r>
            <a:r>
              <a:rPr sz="1200" spc="-5" dirty="0">
                <a:latin typeface="Calibri"/>
                <a:cs typeface="Calibri"/>
              </a:rPr>
              <a:t>quest’anno  testimoniata</a:t>
            </a:r>
            <a:r>
              <a:rPr sz="1200" spc="60" dirty="0">
                <a:latin typeface="Calibri"/>
                <a:cs typeface="Calibri"/>
              </a:rPr>
              <a:t> </a:t>
            </a:r>
            <a:r>
              <a:rPr sz="1200" dirty="0">
                <a:latin typeface="Calibri"/>
                <a:cs typeface="Calibri"/>
              </a:rPr>
              <a:t>anche</a:t>
            </a:r>
            <a:r>
              <a:rPr sz="1200" spc="60" dirty="0">
                <a:latin typeface="Calibri"/>
                <a:cs typeface="Calibri"/>
              </a:rPr>
              <a:t> </a:t>
            </a:r>
            <a:r>
              <a:rPr sz="1200" dirty="0">
                <a:latin typeface="Calibri"/>
                <a:cs typeface="Calibri"/>
              </a:rPr>
              <a:t>dalla</a:t>
            </a:r>
            <a:r>
              <a:rPr sz="1200" spc="55" dirty="0">
                <a:latin typeface="Calibri"/>
                <a:cs typeface="Calibri"/>
              </a:rPr>
              <a:t> </a:t>
            </a:r>
            <a:r>
              <a:rPr sz="1200" dirty="0">
                <a:latin typeface="Calibri"/>
                <a:cs typeface="Calibri"/>
              </a:rPr>
              <a:t>media</a:t>
            </a:r>
            <a:r>
              <a:rPr sz="1200" spc="70" dirty="0">
                <a:latin typeface="Calibri"/>
                <a:cs typeface="Calibri"/>
              </a:rPr>
              <a:t> </a:t>
            </a:r>
            <a:r>
              <a:rPr sz="1200" spc="-5" dirty="0">
                <a:latin typeface="Calibri"/>
                <a:cs typeface="Calibri"/>
              </a:rPr>
              <a:t>partnership</a:t>
            </a:r>
            <a:r>
              <a:rPr sz="1200" spc="70" dirty="0">
                <a:latin typeface="Calibri"/>
                <a:cs typeface="Calibri"/>
              </a:rPr>
              <a:t> </a:t>
            </a:r>
            <a:r>
              <a:rPr sz="1200" spc="-5" dirty="0">
                <a:latin typeface="Calibri"/>
                <a:cs typeface="Calibri"/>
              </a:rPr>
              <a:t>della</a:t>
            </a:r>
            <a:r>
              <a:rPr sz="1200" spc="60" dirty="0">
                <a:latin typeface="Calibri"/>
                <a:cs typeface="Calibri"/>
              </a:rPr>
              <a:t> </a:t>
            </a:r>
            <a:r>
              <a:rPr sz="1200" dirty="0">
                <a:latin typeface="Calibri"/>
                <a:cs typeface="Calibri"/>
              </a:rPr>
              <a:t>RAI</a:t>
            </a:r>
            <a:r>
              <a:rPr sz="1200" spc="55" dirty="0">
                <a:latin typeface="Calibri"/>
                <a:cs typeface="Calibri"/>
              </a:rPr>
              <a:t> </a:t>
            </a:r>
            <a:r>
              <a:rPr sz="1200" spc="-5" dirty="0">
                <a:latin typeface="Calibri"/>
                <a:cs typeface="Calibri"/>
              </a:rPr>
              <a:t>che</a:t>
            </a:r>
            <a:r>
              <a:rPr sz="1200" spc="70" dirty="0">
                <a:latin typeface="Calibri"/>
                <a:cs typeface="Calibri"/>
              </a:rPr>
              <a:t> </a:t>
            </a:r>
            <a:r>
              <a:rPr sz="1200" spc="-5" dirty="0">
                <a:latin typeface="Calibri"/>
                <a:cs typeface="Calibri"/>
              </a:rPr>
              <a:t>riconosce</a:t>
            </a:r>
            <a:r>
              <a:rPr sz="1200" spc="70" dirty="0">
                <a:latin typeface="Calibri"/>
                <a:cs typeface="Calibri"/>
              </a:rPr>
              <a:t> </a:t>
            </a:r>
            <a:r>
              <a:rPr sz="1200" dirty="0">
                <a:latin typeface="Calibri"/>
                <a:cs typeface="Calibri"/>
              </a:rPr>
              <a:t>il</a:t>
            </a:r>
            <a:endParaRPr sz="1200">
              <a:latin typeface="Calibri"/>
              <a:cs typeface="Calibri"/>
            </a:endParaRPr>
          </a:p>
        </p:txBody>
      </p:sp>
      <p:sp>
        <p:nvSpPr>
          <p:cNvPr id="6" name="object 6"/>
          <p:cNvSpPr/>
          <p:nvPr/>
        </p:nvSpPr>
        <p:spPr>
          <a:xfrm>
            <a:off x="2560954" y="2281681"/>
            <a:ext cx="2457449" cy="295043"/>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1285875" y="4166869"/>
            <a:ext cx="5162550" cy="3253104"/>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0100" y="3057524"/>
            <a:ext cx="6120130" cy="93345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95860"/>
          <a:ext cx="5262245" cy="3794125"/>
        </p:xfrm>
        <a:graphic>
          <a:graphicData uri="http://schemas.openxmlformats.org/drawingml/2006/table">
            <a:tbl>
              <a:tblPr firstRow="1" bandRow="1">
                <a:tableStyleId>{2D5ABB26-0587-4C30-8999-92F81FD0307C}</a:tableStyleId>
              </a:tblPr>
              <a:tblGrid>
                <a:gridCol w="2259330">
                  <a:extLst>
                    <a:ext uri="{9D8B030D-6E8A-4147-A177-3AD203B41FA5}">
                      <a16:colId xmlns:a16="http://schemas.microsoft.com/office/drawing/2014/main" val="20000"/>
                    </a:ext>
                  </a:extLst>
                </a:gridCol>
                <a:gridCol w="1050290">
                  <a:extLst>
                    <a:ext uri="{9D8B030D-6E8A-4147-A177-3AD203B41FA5}">
                      <a16:colId xmlns:a16="http://schemas.microsoft.com/office/drawing/2014/main" val="20001"/>
                    </a:ext>
                  </a:extLst>
                </a:gridCol>
                <a:gridCol w="1402079">
                  <a:extLst>
                    <a:ext uri="{9D8B030D-6E8A-4147-A177-3AD203B41FA5}">
                      <a16:colId xmlns:a16="http://schemas.microsoft.com/office/drawing/2014/main" val="20002"/>
                    </a:ext>
                  </a:extLst>
                </a:gridCol>
                <a:gridCol w="551814">
                  <a:extLst>
                    <a:ext uri="{9D8B030D-6E8A-4147-A177-3AD203B41FA5}">
                      <a16:colId xmlns:a16="http://schemas.microsoft.com/office/drawing/2014/main" val="20003"/>
                    </a:ext>
                  </a:extLst>
                </a:gridCol>
              </a:tblGrid>
              <a:tr h="202662">
                <a:tc>
                  <a:txBody>
                    <a:bodyPr/>
                    <a:lstStyle/>
                    <a:p>
                      <a:pPr marL="31750">
                        <a:lnSpc>
                          <a:spcPts val="1125"/>
                        </a:lnSpc>
                      </a:pPr>
                      <a:r>
                        <a:rPr sz="1000" spc="5" dirty="0">
                          <a:latin typeface="Arial"/>
                          <a:cs typeface="Arial"/>
                        </a:rPr>
                        <a:t>Left</a:t>
                      </a:r>
                      <a:endParaRPr sz="1000">
                        <a:latin typeface="Arial"/>
                        <a:cs typeface="Arial"/>
                      </a:endParaRPr>
                    </a:p>
                  </a:txBody>
                  <a:tcPr marL="0" marR="0" marT="0" marB="0"/>
                </a:tc>
                <a:tc>
                  <a:txBody>
                    <a:bodyPr/>
                    <a:lstStyle/>
                    <a:p>
                      <a:pPr marR="198755" algn="r">
                        <a:lnSpc>
                          <a:spcPts val="1125"/>
                        </a:lnSpc>
                      </a:pPr>
                      <a:r>
                        <a:rPr sz="1000" dirty="0">
                          <a:latin typeface="Arial"/>
                          <a:cs typeface="Arial"/>
                        </a:rPr>
                        <a:t>7</a:t>
                      </a:r>
                      <a:endParaRPr sz="1000">
                        <a:latin typeface="Arial"/>
                        <a:cs typeface="Arial"/>
                      </a:endParaRPr>
                    </a:p>
                  </a:txBody>
                  <a:tcPr marL="0" marR="0" marT="0" marB="0"/>
                </a:tc>
                <a:tc>
                  <a:txBody>
                    <a:bodyPr/>
                    <a:lstStyle/>
                    <a:p>
                      <a:pPr marR="269875" algn="ctr">
                        <a:lnSpc>
                          <a:spcPts val="1125"/>
                        </a:lnSpc>
                      </a:pPr>
                      <a:r>
                        <a:rPr sz="1000" spc="5" dirty="0">
                          <a:latin typeface="Arial"/>
                          <a:cs typeface="Arial"/>
                        </a:rPr>
                        <a:t>marzo</a:t>
                      </a:r>
                      <a:endParaRPr sz="1000">
                        <a:latin typeface="Arial"/>
                        <a:cs typeface="Arial"/>
                      </a:endParaRPr>
                    </a:p>
                  </a:txBody>
                  <a:tcPr marL="0" marR="0" marT="0" marB="0"/>
                </a:tc>
                <a:tc>
                  <a:txBody>
                    <a:bodyPr/>
                    <a:lstStyle/>
                    <a:p>
                      <a:pPr marR="24130" algn="r">
                        <a:lnSpc>
                          <a:spcPts val="1125"/>
                        </a:lnSpc>
                      </a:pPr>
                      <a:r>
                        <a:rPr sz="1000" dirty="0">
                          <a:latin typeface="Arial"/>
                          <a:cs typeface="Arial"/>
                        </a:rPr>
                        <a:t>1</a:t>
                      </a:r>
                      <a:endParaRPr sz="1000">
                        <a:latin typeface="Arial"/>
                        <a:cs typeface="Arial"/>
                      </a:endParaRPr>
                    </a:p>
                  </a:txBody>
                  <a:tcPr marL="0" marR="0" marT="0" marB="0"/>
                </a:tc>
                <a:extLst>
                  <a:ext uri="{0D108BD9-81ED-4DB2-BD59-A6C34878D82A}">
                    <a16:rowId xmlns:a16="http://schemas.microsoft.com/office/drawing/2014/main" val="10000"/>
                  </a:ext>
                </a:extLst>
              </a:tr>
              <a:tr h="260603">
                <a:tc>
                  <a:txBody>
                    <a:bodyPr/>
                    <a:lstStyle/>
                    <a:p>
                      <a:pPr marL="31750">
                        <a:lnSpc>
                          <a:spcPct val="100000"/>
                        </a:lnSpc>
                        <a:spcBef>
                          <a:spcPts val="380"/>
                        </a:spcBef>
                      </a:pPr>
                      <a:r>
                        <a:rPr sz="1000" spc="10" dirty="0">
                          <a:latin typeface="Arial"/>
                          <a:cs typeface="Arial"/>
                        </a:rPr>
                        <a:t>Domenica </a:t>
                      </a:r>
                      <a:r>
                        <a:rPr sz="1000" spc="5" dirty="0">
                          <a:latin typeface="Arial"/>
                          <a:cs typeface="Arial"/>
                        </a:rPr>
                        <a:t>- Il Sole </a:t>
                      </a:r>
                      <a:r>
                        <a:rPr sz="1000" spc="10" dirty="0">
                          <a:latin typeface="Arial"/>
                          <a:cs typeface="Arial"/>
                        </a:rPr>
                        <a:t>24</a:t>
                      </a:r>
                      <a:r>
                        <a:rPr sz="1000" spc="-15" dirty="0">
                          <a:latin typeface="Arial"/>
                          <a:cs typeface="Arial"/>
                        </a:rPr>
                        <a:t> </a:t>
                      </a:r>
                      <a:r>
                        <a:rPr sz="1000" spc="5" dirty="0">
                          <a:latin typeface="Arial"/>
                          <a:cs typeface="Arial"/>
                        </a:rPr>
                        <a:t>Ore</a:t>
                      </a:r>
                      <a:endParaRPr sz="1000">
                        <a:latin typeface="Arial"/>
                        <a:cs typeface="Arial"/>
                      </a:endParaRPr>
                    </a:p>
                  </a:txBody>
                  <a:tcPr marL="0" marR="0" marT="48260" marB="0"/>
                </a:tc>
                <a:tc>
                  <a:txBody>
                    <a:bodyPr/>
                    <a:lstStyle/>
                    <a:p>
                      <a:pPr marR="198755" algn="r">
                        <a:lnSpc>
                          <a:spcPct val="100000"/>
                        </a:lnSpc>
                        <a:spcBef>
                          <a:spcPts val="380"/>
                        </a:spcBef>
                      </a:pPr>
                      <a:r>
                        <a:rPr sz="1000" dirty="0">
                          <a:latin typeface="Arial"/>
                          <a:cs typeface="Arial"/>
                        </a:rPr>
                        <a:t>8</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1"/>
                  </a:ext>
                </a:extLst>
              </a:tr>
              <a:tr h="260603">
                <a:tc>
                  <a:txBody>
                    <a:bodyPr/>
                    <a:lstStyle/>
                    <a:p>
                      <a:pPr marL="31750">
                        <a:lnSpc>
                          <a:spcPct val="100000"/>
                        </a:lnSpc>
                        <a:spcBef>
                          <a:spcPts val="380"/>
                        </a:spcBef>
                      </a:pPr>
                      <a:r>
                        <a:rPr sz="1000" spc="5" dirty="0">
                          <a:latin typeface="Arial"/>
                          <a:cs typeface="Arial"/>
                        </a:rPr>
                        <a:t>L'Espresso</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2"/>
                  </a:ext>
                </a:extLst>
              </a:tr>
              <a:tr h="260603">
                <a:tc>
                  <a:txBody>
                    <a:bodyPr/>
                    <a:lstStyle/>
                    <a:p>
                      <a:pPr marL="31750">
                        <a:lnSpc>
                          <a:spcPct val="100000"/>
                        </a:lnSpc>
                        <a:spcBef>
                          <a:spcPts val="380"/>
                        </a:spcBef>
                      </a:pPr>
                      <a:r>
                        <a:rPr sz="1000" spc="5" dirty="0">
                          <a:latin typeface="Arial"/>
                          <a:cs typeface="Arial"/>
                        </a:rPr>
                        <a:t>Corriere della sera -</a:t>
                      </a:r>
                      <a:r>
                        <a:rPr sz="1000" spc="-10" dirty="0">
                          <a:latin typeface="Arial"/>
                          <a:cs typeface="Arial"/>
                        </a:rPr>
                        <a:t> </a:t>
                      </a:r>
                      <a:r>
                        <a:rPr sz="1000" spc="5" dirty="0">
                          <a:latin typeface="Arial"/>
                          <a:cs typeface="Arial"/>
                        </a:rPr>
                        <a:t>Sette</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3"/>
                  </a:ext>
                </a:extLst>
              </a:tr>
              <a:tr h="260603">
                <a:tc>
                  <a:txBody>
                    <a:bodyPr/>
                    <a:lstStyle/>
                    <a:p>
                      <a:pPr marL="31750">
                        <a:lnSpc>
                          <a:spcPct val="100000"/>
                        </a:lnSpc>
                        <a:spcBef>
                          <a:spcPts val="380"/>
                        </a:spcBef>
                      </a:pPr>
                      <a:r>
                        <a:rPr sz="1000" spc="5" dirty="0">
                          <a:latin typeface="Arial"/>
                          <a:cs typeface="Arial"/>
                        </a:rPr>
                        <a:t>Il venerdì di</a:t>
                      </a:r>
                      <a:r>
                        <a:rPr sz="1000" spc="10" dirty="0">
                          <a:latin typeface="Arial"/>
                          <a:cs typeface="Arial"/>
                        </a:rPr>
                        <a:t> </a:t>
                      </a:r>
                      <a:r>
                        <a:rPr sz="1000" spc="5" dirty="0">
                          <a:latin typeface="Arial"/>
                          <a:cs typeface="Arial"/>
                        </a:rPr>
                        <a:t>Repubblica</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4"/>
                  </a:ext>
                </a:extLst>
              </a:tr>
              <a:tr h="260794">
                <a:tc>
                  <a:txBody>
                    <a:bodyPr/>
                    <a:lstStyle/>
                    <a:p>
                      <a:pPr marL="31750">
                        <a:lnSpc>
                          <a:spcPct val="100000"/>
                        </a:lnSpc>
                        <a:spcBef>
                          <a:spcPts val="380"/>
                        </a:spcBef>
                      </a:pPr>
                      <a:r>
                        <a:rPr sz="1000" spc="5" dirty="0">
                          <a:latin typeface="Arial"/>
                          <a:cs typeface="Arial"/>
                        </a:rPr>
                        <a:t>Alias</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14</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5"/>
                  </a:ext>
                </a:extLst>
              </a:tr>
              <a:tr h="260794">
                <a:tc>
                  <a:txBody>
                    <a:bodyPr/>
                    <a:lstStyle/>
                    <a:p>
                      <a:pPr marL="31750">
                        <a:lnSpc>
                          <a:spcPct val="100000"/>
                        </a:lnSpc>
                        <a:spcBef>
                          <a:spcPts val="380"/>
                        </a:spcBef>
                      </a:pPr>
                      <a:r>
                        <a:rPr sz="1000" spc="5" dirty="0">
                          <a:latin typeface="Arial"/>
                          <a:cs typeface="Arial"/>
                        </a:rPr>
                        <a:t>Il Denaro</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14</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6"/>
                  </a:ext>
                </a:extLst>
              </a:tr>
              <a:tr h="260603">
                <a:tc>
                  <a:txBody>
                    <a:bodyPr/>
                    <a:lstStyle/>
                    <a:p>
                      <a:pPr marL="31750">
                        <a:lnSpc>
                          <a:spcPct val="100000"/>
                        </a:lnSpc>
                        <a:spcBef>
                          <a:spcPts val="380"/>
                        </a:spcBef>
                      </a:pPr>
                      <a:r>
                        <a:rPr sz="1000" spc="5" dirty="0">
                          <a:latin typeface="Arial"/>
                          <a:cs typeface="Arial"/>
                        </a:rPr>
                        <a:t>Io</a:t>
                      </a:r>
                      <a:r>
                        <a:rPr sz="1000" dirty="0">
                          <a:latin typeface="Arial"/>
                          <a:cs typeface="Arial"/>
                        </a:rPr>
                        <a:t> </a:t>
                      </a:r>
                      <a:r>
                        <a:rPr sz="1000" spc="5" dirty="0">
                          <a:latin typeface="Arial"/>
                          <a:cs typeface="Arial"/>
                        </a:rPr>
                        <a:t>donna</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14</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10" dirty="0">
                          <a:latin typeface="Arial"/>
                          <a:cs typeface="Arial"/>
                        </a:rPr>
                        <a:t>Famiglia</a:t>
                      </a:r>
                      <a:r>
                        <a:rPr sz="1000" dirty="0">
                          <a:latin typeface="Arial"/>
                          <a:cs typeface="Arial"/>
                        </a:rPr>
                        <a:t> </a:t>
                      </a:r>
                      <a:r>
                        <a:rPr sz="1000" spc="5" dirty="0">
                          <a:latin typeface="Arial"/>
                          <a:cs typeface="Arial"/>
                        </a:rPr>
                        <a:t>Cristiana</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8"/>
                  </a:ext>
                </a:extLst>
              </a:tr>
              <a:tr h="260604">
                <a:tc>
                  <a:txBody>
                    <a:bodyPr/>
                    <a:lstStyle/>
                    <a:p>
                      <a:pPr marL="31750">
                        <a:lnSpc>
                          <a:spcPct val="100000"/>
                        </a:lnSpc>
                        <a:spcBef>
                          <a:spcPts val="380"/>
                        </a:spcBef>
                      </a:pPr>
                      <a:r>
                        <a:rPr sz="1000" spc="5" dirty="0">
                          <a:latin typeface="Arial"/>
                          <a:cs typeface="Arial"/>
                        </a:rPr>
                        <a:t>Nòva24</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10" dirty="0">
                          <a:latin typeface="Arial"/>
                          <a:cs typeface="Arial"/>
                        </a:rPr>
                        <a:t>Rocca</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15</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0"/>
                  </a:ext>
                </a:extLst>
              </a:tr>
              <a:tr h="260603">
                <a:tc>
                  <a:txBody>
                    <a:bodyPr/>
                    <a:lstStyle/>
                    <a:p>
                      <a:pPr marL="31750">
                        <a:lnSpc>
                          <a:spcPct val="100000"/>
                        </a:lnSpc>
                        <a:spcBef>
                          <a:spcPts val="380"/>
                        </a:spcBef>
                      </a:pPr>
                      <a:r>
                        <a:rPr sz="1000" spc="10" dirty="0">
                          <a:latin typeface="Arial"/>
                          <a:cs typeface="Arial"/>
                        </a:rPr>
                        <a:t>Vivimilano</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1"/>
                  </a:ext>
                </a:extLst>
              </a:tr>
              <a:tr h="260603">
                <a:tc>
                  <a:txBody>
                    <a:bodyPr/>
                    <a:lstStyle/>
                    <a:p>
                      <a:pPr marL="31750">
                        <a:lnSpc>
                          <a:spcPct val="100000"/>
                        </a:lnSpc>
                        <a:spcBef>
                          <a:spcPts val="380"/>
                        </a:spcBef>
                      </a:pPr>
                      <a:r>
                        <a:rPr sz="1000" spc="5" dirty="0">
                          <a:latin typeface="Arial"/>
                          <a:cs typeface="Arial"/>
                        </a:rPr>
                        <a:t>Nuovo</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2"/>
                  </a:ext>
                </a:extLst>
              </a:tr>
              <a:tr h="260730">
                <a:tc>
                  <a:txBody>
                    <a:bodyPr/>
                    <a:lstStyle/>
                    <a:p>
                      <a:pPr marL="31750">
                        <a:lnSpc>
                          <a:spcPct val="100000"/>
                        </a:lnSpc>
                        <a:spcBef>
                          <a:spcPts val="380"/>
                        </a:spcBef>
                      </a:pPr>
                      <a:r>
                        <a:rPr sz="1000" spc="5" dirty="0">
                          <a:latin typeface="Arial"/>
                          <a:cs typeface="Arial"/>
                        </a:rPr>
                        <a:t>Viversani </a:t>
                      </a:r>
                      <a:r>
                        <a:rPr sz="1000" spc="10" dirty="0">
                          <a:latin typeface="Arial"/>
                          <a:cs typeface="Arial"/>
                        </a:rPr>
                        <a:t>e</a:t>
                      </a:r>
                      <a:r>
                        <a:rPr sz="1000" spc="5" dirty="0">
                          <a:latin typeface="Arial"/>
                          <a:cs typeface="Arial"/>
                        </a:rPr>
                        <a:t> belli</a:t>
                      </a:r>
                      <a:endParaRPr sz="1000">
                        <a:latin typeface="Arial"/>
                        <a:cs typeface="Arial"/>
                      </a:endParaRPr>
                    </a:p>
                  </a:txBody>
                  <a:tcPr marL="0" marR="0" marT="48260" marB="0"/>
                </a:tc>
                <a:tc>
                  <a:txBody>
                    <a:bodyPr/>
                    <a:lstStyle/>
                    <a:p>
                      <a:pPr marR="163830"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R="26987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3"/>
                  </a:ext>
                </a:extLst>
              </a:tr>
              <a:tr h="202789">
                <a:tc>
                  <a:txBody>
                    <a:bodyPr/>
                    <a:lstStyle/>
                    <a:p>
                      <a:pPr marL="31750">
                        <a:lnSpc>
                          <a:spcPts val="1115"/>
                        </a:lnSpc>
                        <a:spcBef>
                          <a:spcPts val="380"/>
                        </a:spcBef>
                      </a:pPr>
                      <a:r>
                        <a:rPr sz="1000" spc="5" dirty="0">
                          <a:latin typeface="Arial"/>
                          <a:cs typeface="Arial"/>
                        </a:rPr>
                        <a:t>Eventi Culturali</a:t>
                      </a:r>
                      <a:endParaRPr sz="1000">
                        <a:latin typeface="Arial"/>
                        <a:cs typeface="Arial"/>
                      </a:endParaRPr>
                    </a:p>
                  </a:txBody>
                  <a:tcPr marL="0" marR="0" marT="48260" marB="0"/>
                </a:tc>
                <a:tc>
                  <a:txBody>
                    <a:bodyPr/>
                    <a:lstStyle/>
                    <a:p>
                      <a:pPr>
                        <a:lnSpc>
                          <a:spcPct val="100000"/>
                        </a:lnSpc>
                      </a:pPr>
                      <a:endParaRPr sz="1000">
                        <a:latin typeface="Times New Roman"/>
                        <a:cs typeface="Times New Roman"/>
                      </a:endParaRPr>
                    </a:p>
                  </a:txBody>
                  <a:tcPr marL="0" marR="0" marT="0" marB="0"/>
                </a:tc>
                <a:tc>
                  <a:txBody>
                    <a:bodyPr/>
                    <a:lstStyle/>
                    <a:p>
                      <a:pPr marR="268605" algn="ctr">
                        <a:lnSpc>
                          <a:spcPts val="1115"/>
                        </a:lnSpc>
                        <a:spcBef>
                          <a:spcPts val="380"/>
                        </a:spcBef>
                      </a:pPr>
                      <a:r>
                        <a:rPr sz="1000" spc="5" dirty="0">
                          <a:latin typeface="Arial"/>
                          <a:cs typeface="Arial"/>
                        </a:rPr>
                        <a:t>aprile-maggio</a:t>
                      </a:r>
                      <a:endParaRPr sz="1000">
                        <a:latin typeface="Arial"/>
                        <a:cs typeface="Arial"/>
                      </a:endParaRPr>
                    </a:p>
                  </a:txBody>
                  <a:tcPr marL="0" marR="0" marT="48260" marB="0"/>
                </a:tc>
                <a:tc>
                  <a:txBody>
                    <a:bodyPr/>
                    <a:lstStyle/>
                    <a:p>
                      <a:pPr marR="24130" algn="r">
                        <a:lnSpc>
                          <a:spcPts val="1115"/>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4"/>
                  </a:ext>
                </a:extLst>
              </a:tr>
            </a:tbl>
          </a:graphicData>
        </a:graphic>
      </p:graphicFrame>
      <p:graphicFrame>
        <p:nvGraphicFramePr>
          <p:cNvPr id="3" name="object 3"/>
          <p:cNvGraphicFramePr>
            <a:graphicFrameLocks noGrp="1"/>
          </p:cNvGraphicFramePr>
          <p:nvPr/>
        </p:nvGraphicFramePr>
        <p:xfrm>
          <a:off x="647954" y="5181043"/>
          <a:ext cx="5485765" cy="4575810"/>
        </p:xfrm>
        <a:graphic>
          <a:graphicData uri="http://schemas.openxmlformats.org/drawingml/2006/table">
            <a:tbl>
              <a:tblPr firstRow="1" bandRow="1">
                <a:tableStyleId>{2D5ABB26-0587-4C30-8999-92F81FD0307C}</a:tableStyleId>
              </a:tblPr>
              <a:tblGrid>
                <a:gridCol w="2704465">
                  <a:extLst>
                    <a:ext uri="{9D8B030D-6E8A-4147-A177-3AD203B41FA5}">
                      <a16:colId xmlns:a16="http://schemas.microsoft.com/office/drawing/2014/main" val="20000"/>
                    </a:ext>
                  </a:extLst>
                </a:gridCol>
                <a:gridCol w="763904">
                  <a:extLst>
                    <a:ext uri="{9D8B030D-6E8A-4147-A177-3AD203B41FA5}">
                      <a16:colId xmlns:a16="http://schemas.microsoft.com/office/drawing/2014/main" val="20001"/>
                    </a:ext>
                  </a:extLst>
                </a:gridCol>
                <a:gridCol w="1024255">
                  <a:extLst>
                    <a:ext uri="{9D8B030D-6E8A-4147-A177-3AD203B41FA5}">
                      <a16:colId xmlns:a16="http://schemas.microsoft.com/office/drawing/2014/main" val="20002"/>
                    </a:ext>
                  </a:extLst>
                </a:gridCol>
                <a:gridCol w="992504">
                  <a:extLst>
                    <a:ext uri="{9D8B030D-6E8A-4147-A177-3AD203B41FA5}">
                      <a16:colId xmlns:a16="http://schemas.microsoft.com/office/drawing/2014/main" val="20003"/>
                    </a:ext>
                  </a:extLst>
                </a:gridCol>
              </a:tblGrid>
              <a:tr h="202662">
                <a:tc>
                  <a:txBody>
                    <a:bodyPr/>
                    <a:lstStyle/>
                    <a:p>
                      <a:pPr marL="31750">
                        <a:lnSpc>
                          <a:spcPts val="1125"/>
                        </a:lnSpc>
                      </a:pPr>
                      <a:r>
                        <a:rPr sz="1000" b="1" spc="5" dirty="0">
                          <a:latin typeface="Arial"/>
                          <a:cs typeface="Arial"/>
                        </a:rPr>
                        <a:t>Radio </a:t>
                      </a:r>
                      <a:r>
                        <a:rPr sz="1000" b="1" spc="10" dirty="0">
                          <a:latin typeface="Arial"/>
                          <a:cs typeface="Arial"/>
                        </a:rPr>
                        <a:t>e</a:t>
                      </a:r>
                      <a:r>
                        <a:rPr sz="1000" b="1" spc="5" dirty="0">
                          <a:latin typeface="Arial"/>
                          <a:cs typeface="Arial"/>
                        </a:rPr>
                        <a:t> Televisioni</a:t>
                      </a:r>
                      <a:endParaRPr sz="1000">
                        <a:latin typeface="Arial"/>
                        <a:cs typeface="Arial"/>
                      </a:endParaRPr>
                    </a:p>
                  </a:txBody>
                  <a:tcPr marL="0" marR="0" marT="0" marB="0"/>
                </a:tc>
                <a:tc gridSpan="3">
                  <a:txBody>
                    <a:bodyPr/>
                    <a:lstStyle/>
                    <a:p>
                      <a:pPr>
                        <a:lnSpc>
                          <a:spcPct val="100000"/>
                        </a:lnSpc>
                      </a:pPr>
                      <a:endParaRPr sz="10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60603">
                <a:tc>
                  <a:txBody>
                    <a:bodyPr/>
                    <a:lstStyle/>
                    <a:p>
                      <a:pPr marL="31750">
                        <a:lnSpc>
                          <a:spcPct val="100000"/>
                        </a:lnSpc>
                        <a:spcBef>
                          <a:spcPts val="380"/>
                        </a:spcBef>
                      </a:pPr>
                      <a:r>
                        <a:rPr sz="1000" u="sng" spc="5" dirty="0">
                          <a:uFill>
                            <a:solidFill>
                              <a:srgbClr val="000000"/>
                            </a:solidFill>
                          </a:uFill>
                          <a:latin typeface="Arial"/>
                          <a:cs typeface="Arial"/>
                        </a:rPr>
                        <a:t>Emittente </a:t>
                      </a:r>
                      <a:r>
                        <a:rPr sz="1000" u="sng" spc="10" dirty="0">
                          <a:uFill>
                            <a:solidFill>
                              <a:srgbClr val="000000"/>
                            </a:solidFill>
                          </a:uFill>
                          <a:latin typeface="Arial"/>
                          <a:cs typeface="Arial"/>
                        </a:rPr>
                        <a:t>e</a:t>
                      </a:r>
                      <a:r>
                        <a:rPr sz="1000" u="sng" dirty="0">
                          <a:uFill>
                            <a:solidFill>
                              <a:srgbClr val="000000"/>
                            </a:solidFill>
                          </a:uFill>
                          <a:latin typeface="Arial"/>
                          <a:cs typeface="Arial"/>
                        </a:rPr>
                        <a:t> </a:t>
                      </a:r>
                      <a:r>
                        <a:rPr sz="1000" u="sng" spc="10" dirty="0">
                          <a:uFill>
                            <a:solidFill>
                              <a:srgbClr val="000000"/>
                            </a:solidFill>
                          </a:uFill>
                          <a:latin typeface="Arial"/>
                          <a:cs typeface="Arial"/>
                        </a:rPr>
                        <a:t>programma</a:t>
                      </a:r>
                      <a:endParaRPr sz="1000">
                        <a:latin typeface="Arial"/>
                        <a:cs typeface="Arial"/>
                      </a:endParaRPr>
                    </a:p>
                  </a:txBody>
                  <a:tcPr marL="0" marR="0" marT="48260" marB="0"/>
                </a:tc>
                <a:tc>
                  <a:txBody>
                    <a:bodyPr/>
                    <a:lstStyle/>
                    <a:p>
                      <a:pPr marR="33020" algn="ctr">
                        <a:lnSpc>
                          <a:spcPct val="100000"/>
                        </a:lnSpc>
                        <a:spcBef>
                          <a:spcPts val="380"/>
                        </a:spcBef>
                      </a:pPr>
                      <a:r>
                        <a:rPr sz="1000" u="sng" spc="5" dirty="0">
                          <a:uFill>
                            <a:solidFill>
                              <a:srgbClr val="000000"/>
                            </a:solidFill>
                          </a:uFill>
                          <a:latin typeface="Arial"/>
                          <a:cs typeface="Arial"/>
                        </a:rPr>
                        <a:t>giorno</a:t>
                      </a:r>
                      <a:endParaRPr sz="1000">
                        <a:latin typeface="Arial"/>
                        <a:cs typeface="Arial"/>
                      </a:endParaRPr>
                    </a:p>
                  </a:txBody>
                  <a:tcPr marL="0" marR="0" marT="48260" marB="0"/>
                </a:tc>
                <a:tc>
                  <a:txBody>
                    <a:bodyPr/>
                    <a:lstStyle/>
                    <a:p>
                      <a:pPr marL="242570">
                        <a:lnSpc>
                          <a:spcPct val="100000"/>
                        </a:lnSpc>
                        <a:spcBef>
                          <a:spcPts val="380"/>
                        </a:spcBef>
                      </a:pPr>
                      <a:r>
                        <a:rPr sz="1000" u="sng" spc="10" dirty="0">
                          <a:uFill>
                            <a:solidFill>
                              <a:srgbClr val="000000"/>
                            </a:solidFill>
                          </a:uFill>
                          <a:latin typeface="Arial"/>
                          <a:cs typeface="Arial"/>
                        </a:rPr>
                        <a:t>mese</a:t>
                      </a:r>
                      <a:endParaRPr sz="1000">
                        <a:latin typeface="Arial"/>
                        <a:cs typeface="Arial"/>
                      </a:endParaRPr>
                    </a:p>
                  </a:txBody>
                  <a:tcPr marL="0" marR="0" marT="48260" marB="0"/>
                </a:tc>
                <a:tc>
                  <a:txBody>
                    <a:bodyPr/>
                    <a:lstStyle/>
                    <a:p>
                      <a:pPr marL="410845" algn="ctr">
                        <a:lnSpc>
                          <a:spcPct val="100000"/>
                        </a:lnSpc>
                        <a:spcBef>
                          <a:spcPts val="380"/>
                        </a:spcBef>
                      </a:pPr>
                      <a:r>
                        <a:rPr sz="1000" u="sng" spc="5" dirty="0">
                          <a:uFill>
                            <a:solidFill>
                              <a:srgbClr val="000000"/>
                            </a:solidFill>
                          </a:uFill>
                          <a:latin typeface="Arial"/>
                          <a:cs typeface="Arial"/>
                        </a:rPr>
                        <a:t>passaggi</a:t>
                      </a:r>
                      <a:endParaRPr sz="1000">
                        <a:latin typeface="Arial"/>
                        <a:cs typeface="Arial"/>
                      </a:endParaRPr>
                    </a:p>
                  </a:txBody>
                  <a:tcPr marL="0" marR="0" marT="48260" marB="0"/>
                </a:tc>
                <a:extLst>
                  <a:ext uri="{0D108BD9-81ED-4DB2-BD59-A6C34878D82A}">
                    <a16:rowId xmlns:a16="http://schemas.microsoft.com/office/drawing/2014/main" val="10001"/>
                  </a:ext>
                </a:extLst>
              </a:tr>
              <a:tr h="260604">
                <a:tc>
                  <a:txBody>
                    <a:bodyPr/>
                    <a:lstStyle/>
                    <a:p>
                      <a:pPr marL="31750">
                        <a:lnSpc>
                          <a:spcPct val="100000"/>
                        </a:lnSpc>
                        <a:spcBef>
                          <a:spcPts val="380"/>
                        </a:spcBef>
                      </a:pPr>
                      <a:r>
                        <a:rPr sz="1000" spc="5" dirty="0">
                          <a:latin typeface="Arial"/>
                          <a:cs typeface="Arial"/>
                        </a:rPr>
                        <a:t>Radiocor</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3</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2"/>
                  </a:ext>
                </a:extLst>
              </a:tr>
              <a:tr h="260603">
                <a:tc>
                  <a:txBody>
                    <a:bodyPr/>
                    <a:lstStyle/>
                    <a:p>
                      <a:pPr marL="31750">
                        <a:lnSpc>
                          <a:spcPct val="100000"/>
                        </a:lnSpc>
                        <a:spcBef>
                          <a:spcPts val="380"/>
                        </a:spcBef>
                      </a:pPr>
                      <a:r>
                        <a:rPr sz="1000" spc="5" dirty="0">
                          <a:latin typeface="Arial"/>
                          <a:cs typeface="Arial"/>
                        </a:rPr>
                        <a:t>Radiocor</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03"/>
                  </a:ext>
                </a:extLst>
              </a:tr>
              <a:tr h="260794">
                <a:tc>
                  <a:txBody>
                    <a:bodyPr/>
                    <a:lstStyle/>
                    <a:p>
                      <a:pPr marL="31750">
                        <a:lnSpc>
                          <a:spcPct val="100000"/>
                        </a:lnSpc>
                        <a:spcBef>
                          <a:spcPts val="380"/>
                        </a:spcBef>
                      </a:pPr>
                      <a:r>
                        <a:rPr sz="1000" spc="5" dirty="0">
                          <a:latin typeface="Arial"/>
                          <a:cs typeface="Arial"/>
                        </a:rPr>
                        <a:t>Radio Inblu - Buona la</a:t>
                      </a:r>
                      <a:r>
                        <a:rPr sz="1000" spc="-5" dirty="0">
                          <a:latin typeface="Arial"/>
                          <a:cs typeface="Arial"/>
                        </a:rPr>
                        <a:t> </a:t>
                      </a:r>
                      <a:r>
                        <a:rPr sz="1000" spc="10" dirty="0">
                          <a:latin typeface="Arial"/>
                          <a:cs typeface="Arial"/>
                        </a:rPr>
                        <a:t>prima</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4"/>
                  </a:ext>
                </a:extLst>
              </a:tr>
              <a:tr h="260794">
                <a:tc>
                  <a:txBody>
                    <a:bodyPr/>
                    <a:lstStyle/>
                    <a:p>
                      <a:pPr marL="31750">
                        <a:lnSpc>
                          <a:spcPct val="100000"/>
                        </a:lnSpc>
                        <a:spcBef>
                          <a:spcPts val="380"/>
                        </a:spcBef>
                      </a:pPr>
                      <a:r>
                        <a:rPr sz="1000" spc="5" dirty="0">
                          <a:latin typeface="Arial"/>
                          <a:cs typeface="Arial"/>
                        </a:rPr>
                        <a:t>Rai Cultura</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5"/>
                  </a:ext>
                </a:extLst>
              </a:tr>
              <a:tr h="260604">
                <a:tc>
                  <a:txBody>
                    <a:bodyPr/>
                    <a:lstStyle/>
                    <a:p>
                      <a:pPr marL="31750">
                        <a:lnSpc>
                          <a:spcPct val="100000"/>
                        </a:lnSpc>
                        <a:spcBef>
                          <a:spcPts val="380"/>
                        </a:spcBef>
                      </a:pPr>
                      <a:r>
                        <a:rPr sz="1000" spc="5" dirty="0">
                          <a:latin typeface="Arial"/>
                          <a:cs typeface="Arial"/>
                        </a:rPr>
                        <a:t>Rai Due -</a:t>
                      </a:r>
                      <a:r>
                        <a:rPr sz="1000" dirty="0">
                          <a:latin typeface="Arial"/>
                          <a:cs typeface="Arial"/>
                        </a:rPr>
                        <a:t> </a:t>
                      </a:r>
                      <a:r>
                        <a:rPr sz="1000" spc="10" dirty="0">
                          <a:latin typeface="Arial"/>
                          <a:cs typeface="Arial"/>
                        </a:rPr>
                        <a:t>TG2</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6"/>
                  </a:ext>
                </a:extLst>
              </a:tr>
              <a:tr h="260603">
                <a:tc>
                  <a:txBody>
                    <a:bodyPr/>
                    <a:lstStyle/>
                    <a:p>
                      <a:pPr marL="31750">
                        <a:lnSpc>
                          <a:spcPct val="100000"/>
                        </a:lnSpc>
                        <a:spcBef>
                          <a:spcPts val="380"/>
                        </a:spcBef>
                      </a:pPr>
                      <a:r>
                        <a:rPr sz="1000" spc="5" dirty="0">
                          <a:latin typeface="Arial"/>
                          <a:cs typeface="Arial"/>
                        </a:rPr>
                        <a:t>Rai Radio Uno - </a:t>
                      </a:r>
                      <a:r>
                        <a:rPr sz="1000" spc="15" dirty="0">
                          <a:latin typeface="Arial"/>
                          <a:cs typeface="Arial"/>
                        </a:rPr>
                        <a:t>GR</a:t>
                      </a:r>
                      <a:r>
                        <a:rPr sz="1000" spc="-10" dirty="0">
                          <a:latin typeface="Arial"/>
                          <a:cs typeface="Arial"/>
                        </a:rPr>
                        <a:t> </a:t>
                      </a:r>
                      <a:r>
                        <a:rPr sz="1000" spc="10" dirty="0">
                          <a:latin typeface="Arial"/>
                          <a:cs typeface="Arial"/>
                        </a:rPr>
                        <a:t>1</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7"/>
                  </a:ext>
                </a:extLst>
              </a:tr>
              <a:tr h="260604">
                <a:tc>
                  <a:txBody>
                    <a:bodyPr/>
                    <a:lstStyle/>
                    <a:p>
                      <a:pPr marL="31750">
                        <a:lnSpc>
                          <a:spcPct val="100000"/>
                        </a:lnSpc>
                        <a:spcBef>
                          <a:spcPts val="380"/>
                        </a:spcBef>
                      </a:pPr>
                      <a:r>
                        <a:rPr sz="1000" spc="5" dirty="0">
                          <a:latin typeface="Arial"/>
                          <a:cs typeface="Arial"/>
                        </a:rPr>
                        <a:t>Rai Uno - Il Caffè di RaiUno</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8"/>
                  </a:ext>
                </a:extLst>
              </a:tr>
              <a:tr h="260604">
                <a:tc>
                  <a:txBody>
                    <a:bodyPr/>
                    <a:lstStyle/>
                    <a:p>
                      <a:pPr marL="31750">
                        <a:lnSpc>
                          <a:spcPct val="100000"/>
                        </a:lnSpc>
                        <a:spcBef>
                          <a:spcPts val="380"/>
                        </a:spcBef>
                      </a:pPr>
                      <a:r>
                        <a:rPr sz="1000" spc="5" dirty="0">
                          <a:latin typeface="Arial"/>
                          <a:cs typeface="Arial"/>
                        </a:rPr>
                        <a:t>RaiNews24</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5" dirty="0">
                          <a:latin typeface="Arial"/>
                          <a:cs typeface="Arial"/>
                        </a:rPr>
                        <a:t>Rete Oro - </a:t>
                      </a:r>
                      <a:r>
                        <a:rPr sz="1000" spc="10" dirty="0">
                          <a:latin typeface="Arial"/>
                          <a:cs typeface="Arial"/>
                        </a:rPr>
                        <a:t>Tg </a:t>
                      </a:r>
                      <a:r>
                        <a:rPr sz="1000" spc="5" dirty="0">
                          <a:latin typeface="Arial"/>
                          <a:cs typeface="Arial"/>
                        </a:rPr>
                        <a:t>Rete</a:t>
                      </a:r>
                      <a:r>
                        <a:rPr sz="1000" spc="-15" dirty="0">
                          <a:latin typeface="Arial"/>
                          <a:cs typeface="Arial"/>
                        </a:rPr>
                        <a:t> </a:t>
                      </a:r>
                      <a:r>
                        <a:rPr sz="1000" spc="5" dirty="0">
                          <a:latin typeface="Arial"/>
                          <a:cs typeface="Arial"/>
                        </a:rPr>
                        <a:t>Oro</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0"/>
                  </a:ext>
                </a:extLst>
              </a:tr>
              <a:tr h="260603">
                <a:tc>
                  <a:txBody>
                    <a:bodyPr/>
                    <a:lstStyle/>
                    <a:p>
                      <a:pPr marL="31750">
                        <a:lnSpc>
                          <a:spcPct val="100000"/>
                        </a:lnSpc>
                        <a:spcBef>
                          <a:spcPts val="380"/>
                        </a:spcBef>
                      </a:pPr>
                      <a:r>
                        <a:rPr sz="1000" spc="5" dirty="0">
                          <a:latin typeface="Arial"/>
                          <a:cs typeface="Arial"/>
                        </a:rPr>
                        <a:t>Radio Capital -</a:t>
                      </a:r>
                      <a:r>
                        <a:rPr sz="1000" dirty="0">
                          <a:latin typeface="Arial"/>
                          <a:cs typeface="Arial"/>
                        </a:rPr>
                        <a:t> </a:t>
                      </a:r>
                      <a:r>
                        <a:rPr sz="1000" spc="5" dirty="0">
                          <a:latin typeface="Arial"/>
                          <a:cs typeface="Arial"/>
                        </a:rPr>
                        <a:t>News</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1"/>
                  </a:ext>
                </a:extLst>
              </a:tr>
              <a:tr h="260731">
                <a:tc>
                  <a:txBody>
                    <a:bodyPr/>
                    <a:lstStyle/>
                    <a:p>
                      <a:pPr marL="31750">
                        <a:lnSpc>
                          <a:spcPct val="100000"/>
                        </a:lnSpc>
                        <a:spcBef>
                          <a:spcPts val="380"/>
                        </a:spcBef>
                      </a:pPr>
                      <a:r>
                        <a:rPr sz="1000" spc="5" dirty="0">
                          <a:latin typeface="Arial"/>
                          <a:cs typeface="Arial"/>
                        </a:rPr>
                        <a:t>Rete Oro - </a:t>
                      </a:r>
                      <a:r>
                        <a:rPr sz="1000" spc="10" dirty="0">
                          <a:latin typeface="Arial"/>
                          <a:cs typeface="Arial"/>
                        </a:rPr>
                        <a:t>Tg </a:t>
                      </a:r>
                      <a:r>
                        <a:rPr sz="1000" spc="5" dirty="0">
                          <a:latin typeface="Arial"/>
                          <a:cs typeface="Arial"/>
                        </a:rPr>
                        <a:t>Rete</a:t>
                      </a:r>
                      <a:r>
                        <a:rPr sz="1000" spc="-15" dirty="0">
                          <a:latin typeface="Arial"/>
                          <a:cs typeface="Arial"/>
                        </a:rPr>
                        <a:t> </a:t>
                      </a:r>
                      <a:r>
                        <a:rPr sz="1000" spc="5" dirty="0">
                          <a:latin typeface="Arial"/>
                          <a:cs typeface="Arial"/>
                        </a:rPr>
                        <a:t>Oro</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2"/>
                  </a:ext>
                </a:extLst>
              </a:tr>
              <a:tr h="260730">
                <a:tc>
                  <a:txBody>
                    <a:bodyPr/>
                    <a:lstStyle/>
                    <a:p>
                      <a:pPr marL="31750">
                        <a:lnSpc>
                          <a:spcPct val="100000"/>
                        </a:lnSpc>
                        <a:spcBef>
                          <a:spcPts val="380"/>
                        </a:spcBef>
                      </a:pPr>
                      <a:r>
                        <a:rPr sz="1000" spc="5" dirty="0">
                          <a:latin typeface="Arial"/>
                          <a:cs typeface="Arial"/>
                        </a:rPr>
                        <a:t>Sat2000 - La Compagnia del</a:t>
                      </a:r>
                      <a:r>
                        <a:rPr sz="1000" spc="-5" dirty="0">
                          <a:latin typeface="Arial"/>
                          <a:cs typeface="Arial"/>
                        </a:rPr>
                        <a:t> </a:t>
                      </a:r>
                      <a:r>
                        <a:rPr sz="1000" spc="5" dirty="0">
                          <a:latin typeface="Arial"/>
                          <a:cs typeface="Arial"/>
                        </a:rPr>
                        <a:t>Libro</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7</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3"/>
                  </a:ext>
                </a:extLst>
              </a:tr>
              <a:tr h="260604">
                <a:tc>
                  <a:txBody>
                    <a:bodyPr/>
                    <a:lstStyle/>
                    <a:p>
                      <a:pPr marL="31750">
                        <a:lnSpc>
                          <a:spcPct val="100000"/>
                        </a:lnSpc>
                        <a:spcBef>
                          <a:spcPts val="380"/>
                        </a:spcBef>
                      </a:pPr>
                      <a:r>
                        <a:rPr sz="1000" spc="5" dirty="0">
                          <a:latin typeface="Arial"/>
                          <a:cs typeface="Arial"/>
                        </a:rPr>
                        <a:t>Sat2000 - La Compagnia del</a:t>
                      </a:r>
                      <a:r>
                        <a:rPr sz="1000" spc="-5" dirty="0">
                          <a:latin typeface="Arial"/>
                          <a:cs typeface="Arial"/>
                        </a:rPr>
                        <a:t> </a:t>
                      </a:r>
                      <a:r>
                        <a:rPr sz="1000" spc="5" dirty="0">
                          <a:latin typeface="Arial"/>
                          <a:cs typeface="Arial"/>
                        </a:rPr>
                        <a:t>Libro</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8</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4"/>
                  </a:ext>
                </a:extLst>
              </a:tr>
              <a:tr h="260604">
                <a:tc>
                  <a:txBody>
                    <a:bodyPr/>
                    <a:lstStyle/>
                    <a:p>
                      <a:pPr marL="31750">
                        <a:lnSpc>
                          <a:spcPct val="100000"/>
                        </a:lnSpc>
                        <a:spcBef>
                          <a:spcPts val="380"/>
                        </a:spcBef>
                      </a:pPr>
                      <a:r>
                        <a:rPr sz="1000" spc="10" dirty="0">
                          <a:latin typeface="Arial"/>
                          <a:cs typeface="Arial"/>
                        </a:rPr>
                        <a:t>AGR</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15"/>
                  </a:ext>
                </a:extLst>
              </a:tr>
              <a:tr h="260603">
                <a:tc>
                  <a:txBody>
                    <a:bodyPr/>
                    <a:lstStyle/>
                    <a:p>
                      <a:pPr marL="31750">
                        <a:lnSpc>
                          <a:spcPct val="100000"/>
                        </a:lnSpc>
                        <a:spcBef>
                          <a:spcPts val="380"/>
                        </a:spcBef>
                      </a:pPr>
                      <a:r>
                        <a:rPr sz="1000" spc="5" dirty="0">
                          <a:latin typeface="Arial"/>
                          <a:cs typeface="Arial"/>
                        </a:rPr>
                        <a:t>Rete Oro - </a:t>
                      </a:r>
                      <a:r>
                        <a:rPr sz="1000" spc="10" dirty="0">
                          <a:latin typeface="Arial"/>
                          <a:cs typeface="Arial"/>
                        </a:rPr>
                        <a:t>Tg </a:t>
                      </a:r>
                      <a:r>
                        <a:rPr sz="1000" spc="5" dirty="0">
                          <a:latin typeface="Arial"/>
                          <a:cs typeface="Arial"/>
                        </a:rPr>
                        <a:t>Rete</a:t>
                      </a:r>
                      <a:r>
                        <a:rPr sz="1000" spc="-15" dirty="0">
                          <a:latin typeface="Arial"/>
                          <a:cs typeface="Arial"/>
                        </a:rPr>
                        <a:t> </a:t>
                      </a:r>
                      <a:r>
                        <a:rPr sz="1000" spc="5" dirty="0">
                          <a:latin typeface="Arial"/>
                          <a:cs typeface="Arial"/>
                        </a:rPr>
                        <a:t>Oro</a:t>
                      </a:r>
                      <a:endParaRPr sz="1000">
                        <a:latin typeface="Arial"/>
                        <a:cs typeface="Arial"/>
                      </a:endParaRPr>
                    </a:p>
                  </a:txBody>
                  <a:tcPr marL="0" marR="0" marT="48260" marB="0"/>
                </a:tc>
                <a:tc>
                  <a:txBody>
                    <a:bodyPr/>
                    <a:lstStyle/>
                    <a:p>
                      <a:pPr marR="33020" algn="ct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2288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6"/>
                  </a:ext>
                </a:extLst>
              </a:tr>
              <a:tr h="202662">
                <a:tc>
                  <a:txBody>
                    <a:bodyPr/>
                    <a:lstStyle/>
                    <a:p>
                      <a:pPr marL="31750">
                        <a:lnSpc>
                          <a:spcPts val="1115"/>
                        </a:lnSpc>
                        <a:spcBef>
                          <a:spcPts val="380"/>
                        </a:spcBef>
                      </a:pPr>
                      <a:r>
                        <a:rPr sz="1000" spc="5" dirty="0">
                          <a:latin typeface="Arial"/>
                          <a:cs typeface="Arial"/>
                        </a:rPr>
                        <a:t>Radio Cusano </a:t>
                      </a:r>
                      <a:r>
                        <a:rPr sz="1000" spc="10" dirty="0">
                          <a:latin typeface="Arial"/>
                          <a:cs typeface="Arial"/>
                        </a:rPr>
                        <a:t>Campus </a:t>
                      </a:r>
                      <a:r>
                        <a:rPr sz="1000" spc="5" dirty="0">
                          <a:latin typeface="Arial"/>
                          <a:cs typeface="Arial"/>
                        </a:rPr>
                        <a:t>- Genitori si</a:t>
                      </a:r>
                      <a:r>
                        <a:rPr sz="1000" spc="-5" dirty="0">
                          <a:latin typeface="Arial"/>
                          <a:cs typeface="Arial"/>
                        </a:rPr>
                        <a:t> </a:t>
                      </a:r>
                      <a:r>
                        <a:rPr sz="1000" spc="5" dirty="0">
                          <a:latin typeface="Arial"/>
                          <a:cs typeface="Arial"/>
                        </a:rPr>
                        <a:t>diventa</a:t>
                      </a:r>
                      <a:endParaRPr sz="1000">
                        <a:latin typeface="Arial"/>
                        <a:cs typeface="Arial"/>
                      </a:endParaRPr>
                    </a:p>
                  </a:txBody>
                  <a:tcPr marL="0" marR="0" marT="48260" marB="0"/>
                </a:tc>
                <a:tc>
                  <a:txBody>
                    <a:bodyPr/>
                    <a:lstStyle/>
                    <a:p>
                      <a:pPr marR="31750" algn="ctr">
                        <a:lnSpc>
                          <a:spcPts val="1115"/>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222885">
                        <a:lnSpc>
                          <a:spcPts val="1115"/>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410209" algn="ctr">
                        <a:lnSpc>
                          <a:spcPts val="1115"/>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7"/>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Italpress</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39060"/>
            <a:ext cx="5539105" cy="7480300"/>
          </a:xfrm>
          <a:prstGeom prst="rect">
            <a:avLst/>
          </a:prstGeom>
        </p:spPr>
        <p:txBody>
          <a:bodyPr vert="horz" wrap="square" lIns="0" tIns="36830" rIns="0" bIns="0" rtlCol="0">
            <a:spAutoFit/>
          </a:bodyPr>
          <a:lstStyle/>
          <a:p>
            <a:pPr marL="12700">
              <a:lnSpc>
                <a:spcPct val="100000"/>
              </a:lnSpc>
              <a:spcBef>
                <a:spcPts val="290"/>
              </a:spcBef>
            </a:pPr>
            <a:r>
              <a:rPr sz="1000" b="1" spc="-5" dirty="0">
                <a:latin typeface="Verdana"/>
                <a:cs typeface="Verdana"/>
              </a:rPr>
              <a:t>ABI: AL VIA SECONDA EDIZIONE DEL "FESTIVAL DELLA CULTURA</a:t>
            </a:r>
            <a:r>
              <a:rPr sz="1000" b="1" spc="35" dirty="0">
                <a:latin typeface="Verdana"/>
                <a:cs typeface="Verdana"/>
              </a:rPr>
              <a:t> </a:t>
            </a:r>
            <a:r>
              <a:rPr sz="1000" b="1" spc="-5" dirty="0">
                <a:latin typeface="Verdana"/>
                <a:cs typeface="Verdana"/>
              </a:rPr>
              <a:t>CREATIVA"</a:t>
            </a:r>
            <a:endParaRPr sz="1000">
              <a:latin typeface="Verdana"/>
              <a:cs typeface="Verdana"/>
            </a:endParaRPr>
          </a:p>
          <a:p>
            <a:pPr marL="12700" marR="1064260">
              <a:lnSpc>
                <a:spcPts val="1400"/>
              </a:lnSpc>
              <a:spcBef>
                <a:spcPts val="75"/>
              </a:spcBef>
            </a:pPr>
            <a:r>
              <a:rPr sz="1000" spc="-5" dirty="0">
                <a:latin typeface="Verdana"/>
                <a:cs typeface="Verdana"/>
              </a:rPr>
              <a:t>ROMA (ITALPRESS) - "L'alfabeto del mondo. Leggiamo i </a:t>
            </a:r>
            <a:r>
              <a:rPr sz="1000" spc="-10" dirty="0">
                <a:latin typeface="Verdana"/>
                <a:cs typeface="Verdana"/>
              </a:rPr>
              <a:t>segni </a:t>
            </a:r>
            <a:r>
              <a:rPr sz="1000" spc="-5" dirty="0">
                <a:latin typeface="Verdana"/>
                <a:cs typeface="Verdana"/>
              </a:rPr>
              <a:t>intorno  a noi e raccontiamo". </a:t>
            </a:r>
            <a:r>
              <a:rPr sz="1000" spc="-10" dirty="0">
                <a:latin typeface="Verdana"/>
                <a:cs typeface="Verdana"/>
              </a:rPr>
              <a:t>E' </a:t>
            </a:r>
            <a:r>
              <a:rPr sz="1000" spc="-5" dirty="0">
                <a:latin typeface="Verdana"/>
                <a:cs typeface="Verdana"/>
              </a:rPr>
              <a:t>il tema </a:t>
            </a:r>
            <a:r>
              <a:rPr sz="1000" dirty="0">
                <a:latin typeface="Verdana"/>
                <a:cs typeface="Verdana"/>
              </a:rPr>
              <a:t>della </a:t>
            </a:r>
            <a:r>
              <a:rPr sz="1000" spc="-10" dirty="0">
                <a:latin typeface="Verdana"/>
                <a:cs typeface="Verdana"/>
              </a:rPr>
              <a:t>seconda </a:t>
            </a:r>
            <a:r>
              <a:rPr sz="1000" spc="-5" dirty="0">
                <a:latin typeface="Verdana"/>
                <a:cs typeface="Verdana"/>
              </a:rPr>
              <a:t>edizione</a:t>
            </a:r>
            <a:r>
              <a:rPr sz="1000" spc="65" dirty="0">
                <a:latin typeface="Verdana"/>
                <a:cs typeface="Verdana"/>
              </a:rPr>
              <a:t> </a:t>
            </a:r>
            <a:r>
              <a:rPr sz="1000" spc="-5" dirty="0">
                <a:latin typeface="Verdana"/>
                <a:cs typeface="Verdana"/>
              </a:rPr>
              <a:t>del</a:t>
            </a:r>
            <a:endParaRPr sz="1000">
              <a:latin typeface="Verdana"/>
              <a:cs typeface="Verdana"/>
            </a:endParaRPr>
          </a:p>
          <a:p>
            <a:pPr marL="12700" marR="1616710">
              <a:lnSpc>
                <a:spcPts val="1390"/>
              </a:lnSpc>
            </a:pPr>
            <a:r>
              <a:rPr sz="1000" spc="-5" dirty="0">
                <a:latin typeface="Verdana"/>
                <a:cs typeface="Verdana"/>
              </a:rPr>
              <a:t>Festival della Cultura Creativa, presentata dal presidente  dell'Abi Antonio Patuelli. "Dopo </a:t>
            </a:r>
            <a:r>
              <a:rPr sz="1000" dirty="0">
                <a:latin typeface="Verdana"/>
                <a:cs typeface="Verdana"/>
              </a:rPr>
              <a:t>il </a:t>
            </a:r>
            <a:r>
              <a:rPr sz="1000" spc="-5" dirty="0">
                <a:latin typeface="Verdana"/>
                <a:cs typeface="Verdana"/>
              </a:rPr>
              <a:t>successo </a:t>
            </a:r>
            <a:r>
              <a:rPr sz="1000" dirty="0">
                <a:latin typeface="Verdana"/>
                <a:cs typeface="Verdana"/>
              </a:rPr>
              <a:t>dello </a:t>
            </a:r>
            <a:r>
              <a:rPr sz="1000" spc="-5" dirty="0">
                <a:latin typeface="Verdana"/>
                <a:cs typeface="Verdana"/>
              </a:rPr>
              <a:t>scorso</a:t>
            </a:r>
            <a:r>
              <a:rPr sz="1000" spc="10" dirty="0">
                <a:latin typeface="Verdana"/>
                <a:cs typeface="Verdana"/>
              </a:rPr>
              <a:t> </a:t>
            </a:r>
            <a:r>
              <a:rPr sz="1000" spc="-5" dirty="0">
                <a:latin typeface="Verdana"/>
                <a:cs typeface="Verdana"/>
              </a:rPr>
              <a:t>anno,</a:t>
            </a:r>
            <a:endParaRPr sz="1000">
              <a:latin typeface="Verdana"/>
              <a:cs typeface="Verdana"/>
            </a:endParaRPr>
          </a:p>
          <a:p>
            <a:pPr marL="12700" marR="1089025">
              <a:lnSpc>
                <a:spcPts val="1390"/>
              </a:lnSpc>
              <a:spcBef>
                <a:spcPts val="20"/>
              </a:spcBef>
            </a:pPr>
            <a:r>
              <a:rPr sz="1000" spc="-5" dirty="0">
                <a:latin typeface="Verdana"/>
                <a:cs typeface="Verdana"/>
              </a:rPr>
              <a:t>spero che questo appuntamento possa diventare fisso, </a:t>
            </a:r>
            <a:r>
              <a:rPr sz="1000" dirty="0">
                <a:latin typeface="Verdana"/>
                <a:cs typeface="Verdana"/>
              </a:rPr>
              <a:t>anche </a:t>
            </a:r>
            <a:r>
              <a:rPr sz="1000" spc="-5" dirty="0">
                <a:latin typeface="Verdana"/>
                <a:cs typeface="Verdana"/>
              </a:rPr>
              <a:t>perche'  non </a:t>
            </a:r>
            <a:r>
              <a:rPr sz="1000" spc="-10" dirty="0">
                <a:latin typeface="Verdana"/>
                <a:cs typeface="Verdana"/>
              </a:rPr>
              <a:t>c'e' </a:t>
            </a:r>
            <a:r>
              <a:rPr sz="1000" dirty="0">
                <a:latin typeface="Verdana"/>
                <a:cs typeface="Verdana"/>
              </a:rPr>
              <a:t>due </a:t>
            </a:r>
            <a:r>
              <a:rPr sz="1000" spc="-5" dirty="0">
                <a:latin typeface="Verdana"/>
                <a:cs typeface="Verdana"/>
              </a:rPr>
              <a:t>senza tre. I numeri dimostrano un incremento del</a:t>
            </a:r>
            <a:r>
              <a:rPr sz="1000" spc="100" dirty="0">
                <a:latin typeface="Verdana"/>
                <a:cs typeface="Verdana"/>
              </a:rPr>
              <a:t> </a:t>
            </a:r>
            <a:r>
              <a:rPr sz="1000" spc="-5" dirty="0">
                <a:latin typeface="Verdana"/>
                <a:cs typeface="Verdana"/>
              </a:rPr>
              <a:t>20%</a:t>
            </a:r>
            <a:endParaRPr sz="1000">
              <a:latin typeface="Verdana"/>
              <a:cs typeface="Verdana"/>
            </a:endParaRPr>
          </a:p>
          <a:p>
            <a:pPr marL="12700" marR="1435735">
              <a:lnSpc>
                <a:spcPts val="1390"/>
              </a:lnSpc>
              <a:spcBef>
                <a:spcPts val="15"/>
              </a:spcBef>
            </a:pPr>
            <a:r>
              <a:rPr sz="1000" spc="-5" dirty="0">
                <a:latin typeface="Verdana"/>
                <a:cs typeface="Verdana"/>
              </a:rPr>
              <a:t>di adesioni, </a:t>
            </a:r>
            <a:r>
              <a:rPr sz="1000" spc="-10" dirty="0">
                <a:latin typeface="Verdana"/>
                <a:cs typeface="Verdana"/>
              </a:rPr>
              <a:t>con </a:t>
            </a:r>
            <a:r>
              <a:rPr sz="1000" spc="-5" dirty="0">
                <a:latin typeface="Verdana"/>
                <a:cs typeface="Verdana"/>
              </a:rPr>
              <a:t>un elenco </a:t>
            </a:r>
            <a:r>
              <a:rPr sz="1000" dirty="0">
                <a:latin typeface="Verdana"/>
                <a:cs typeface="Verdana"/>
              </a:rPr>
              <a:t>molto </a:t>
            </a:r>
            <a:r>
              <a:rPr sz="1000" spc="-5" dirty="0">
                <a:latin typeface="Verdana"/>
                <a:cs typeface="Verdana"/>
              </a:rPr>
              <a:t>articolato dei soggetti  interessati - </a:t>
            </a:r>
            <a:r>
              <a:rPr sz="1000" dirty="0">
                <a:latin typeface="Verdana"/>
                <a:cs typeface="Verdana"/>
              </a:rPr>
              <a:t>ha </a:t>
            </a:r>
            <a:r>
              <a:rPr sz="1000" spc="-5" dirty="0">
                <a:latin typeface="Verdana"/>
                <a:cs typeface="Verdana"/>
              </a:rPr>
              <a:t>spiegato Patuelli - gli eventi </a:t>
            </a:r>
            <a:r>
              <a:rPr sz="1000" dirty="0">
                <a:latin typeface="Verdana"/>
                <a:cs typeface="Verdana"/>
              </a:rPr>
              <a:t>in </a:t>
            </a:r>
            <a:r>
              <a:rPr sz="1000" spc="-5" dirty="0">
                <a:latin typeface="Verdana"/>
                <a:cs typeface="Verdana"/>
              </a:rPr>
              <a:t>programma</a:t>
            </a:r>
            <a:r>
              <a:rPr sz="1000" spc="65" dirty="0">
                <a:latin typeface="Verdana"/>
                <a:cs typeface="Verdana"/>
              </a:rPr>
              <a:t> </a:t>
            </a:r>
            <a:r>
              <a:rPr sz="1000" spc="-5" dirty="0">
                <a:latin typeface="Verdana"/>
                <a:cs typeface="Verdana"/>
              </a:rPr>
              <a:t>sono</a:t>
            </a:r>
            <a:endParaRPr sz="1000">
              <a:latin typeface="Verdana"/>
              <a:cs typeface="Verdana"/>
            </a:endParaRPr>
          </a:p>
          <a:p>
            <a:pPr marL="12700" marR="1644650">
              <a:lnSpc>
                <a:spcPts val="1390"/>
              </a:lnSpc>
              <a:spcBef>
                <a:spcPts val="20"/>
              </a:spcBef>
            </a:pPr>
            <a:r>
              <a:rPr sz="1000" spc="-5" dirty="0">
                <a:latin typeface="Verdana"/>
                <a:cs typeface="Verdana"/>
              </a:rPr>
              <a:t>nati </a:t>
            </a:r>
            <a:r>
              <a:rPr sz="1000" spc="-10" dirty="0">
                <a:latin typeface="Verdana"/>
                <a:cs typeface="Verdana"/>
              </a:rPr>
              <a:t>tutti dal </a:t>
            </a:r>
            <a:r>
              <a:rPr sz="1000" spc="-5" dirty="0">
                <a:latin typeface="Verdana"/>
                <a:cs typeface="Verdana"/>
              </a:rPr>
              <a:t>basso e coinvolgono i giovani". </a:t>
            </a:r>
            <a:r>
              <a:rPr sz="1000" spc="-10" dirty="0">
                <a:latin typeface="Verdana"/>
                <a:cs typeface="Verdana"/>
              </a:rPr>
              <a:t>Il </a:t>
            </a:r>
            <a:r>
              <a:rPr sz="1000" spc="-5" dirty="0">
                <a:latin typeface="Verdana"/>
                <a:cs typeface="Verdana"/>
              </a:rPr>
              <a:t>"Festival della  </a:t>
            </a:r>
            <a:r>
              <a:rPr sz="1000" dirty="0">
                <a:latin typeface="Verdana"/>
                <a:cs typeface="Verdana"/>
              </a:rPr>
              <a:t>cultura </a:t>
            </a:r>
            <a:r>
              <a:rPr sz="1000" spc="-5" dirty="0">
                <a:latin typeface="Verdana"/>
                <a:cs typeface="Verdana"/>
              </a:rPr>
              <a:t>creativa" </a:t>
            </a:r>
            <a:r>
              <a:rPr sz="1000" dirty="0">
                <a:latin typeface="Verdana"/>
                <a:cs typeface="Verdana"/>
              </a:rPr>
              <a:t>e' il </a:t>
            </a:r>
            <a:r>
              <a:rPr sz="1000" spc="-5" dirty="0">
                <a:latin typeface="Verdana"/>
                <a:cs typeface="Verdana"/>
              </a:rPr>
              <a:t>primo diffuso e pervasivo sul</a:t>
            </a:r>
            <a:r>
              <a:rPr sz="1000" spc="50" dirty="0">
                <a:latin typeface="Verdana"/>
                <a:cs typeface="Verdana"/>
              </a:rPr>
              <a:t> </a:t>
            </a:r>
            <a:r>
              <a:rPr sz="1000" spc="-5" dirty="0">
                <a:latin typeface="Verdana"/>
                <a:cs typeface="Verdana"/>
              </a:rPr>
              <a:t>territorio</a:t>
            </a:r>
            <a:endParaRPr sz="1000">
              <a:latin typeface="Verdana"/>
              <a:cs typeface="Verdana"/>
            </a:endParaRPr>
          </a:p>
          <a:p>
            <a:pPr marL="12700" marR="1688464">
              <a:lnSpc>
                <a:spcPts val="1390"/>
              </a:lnSpc>
              <a:spcBef>
                <a:spcPts val="15"/>
              </a:spcBef>
            </a:pPr>
            <a:r>
              <a:rPr sz="1000" spc="-5" dirty="0">
                <a:latin typeface="Verdana"/>
                <a:cs typeface="Verdana"/>
              </a:rPr>
              <a:t>italiano, </a:t>
            </a:r>
            <a:r>
              <a:rPr sz="1000" dirty="0">
                <a:latin typeface="Verdana"/>
                <a:cs typeface="Verdana"/>
              </a:rPr>
              <a:t>e' </a:t>
            </a:r>
            <a:r>
              <a:rPr sz="1000" spc="-5" dirty="0">
                <a:latin typeface="Verdana"/>
                <a:cs typeface="Verdana"/>
              </a:rPr>
              <a:t>stato ideato dall'Abi, </a:t>
            </a:r>
            <a:r>
              <a:rPr sz="1000" spc="-10" dirty="0">
                <a:latin typeface="Verdana"/>
                <a:cs typeface="Verdana"/>
              </a:rPr>
              <a:t>con </a:t>
            </a:r>
            <a:r>
              <a:rPr sz="1000" spc="-5" dirty="0">
                <a:latin typeface="Verdana"/>
                <a:cs typeface="Verdana"/>
              </a:rPr>
              <a:t>l'intento di </a:t>
            </a:r>
            <a:r>
              <a:rPr sz="1000" dirty="0">
                <a:latin typeface="Verdana"/>
                <a:cs typeface="Verdana"/>
              </a:rPr>
              <a:t>avvicinare </a:t>
            </a:r>
            <a:r>
              <a:rPr sz="1000" spc="-5" dirty="0">
                <a:latin typeface="Verdana"/>
                <a:cs typeface="Verdana"/>
              </a:rPr>
              <a:t>i  bambini e i ragazzi alla </a:t>
            </a:r>
            <a:r>
              <a:rPr sz="1000" dirty="0">
                <a:latin typeface="Verdana"/>
                <a:cs typeface="Verdana"/>
              </a:rPr>
              <a:t>cultura </a:t>
            </a:r>
            <a:r>
              <a:rPr sz="1000" spc="-5" dirty="0">
                <a:latin typeface="Verdana"/>
                <a:cs typeface="Verdana"/>
              </a:rPr>
              <a:t>e di stimolarne la</a:t>
            </a:r>
            <a:r>
              <a:rPr sz="1000" spc="45" dirty="0">
                <a:latin typeface="Verdana"/>
                <a:cs typeface="Verdana"/>
              </a:rPr>
              <a:t> </a:t>
            </a:r>
            <a:r>
              <a:rPr sz="1000" spc="-5" dirty="0">
                <a:latin typeface="Verdana"/>
                <a:cs typeface="Verdana"/>
              </a:rPr>
              <a:t>creativita',</a:t>
            </a:r>
            <a:endParaRPr sz="1000">
              <a:latin typeface="Verdana"/>
              <a:cs typeface="Verdana"/>
            </a:endParaRPr>
          </a:p>
          <a:p>
            <a:pPr marL="12700" marR="1430655">
              <a:lnSpc>
                <a:spcPts val="1390"/>
              </a:lnSpc>
              <a:spcBef>
                <a:spcPts val="15"/>
              </a:spcBef>
            </a:pPr>
            <a:r>
              <a:rPr sz="1000" spc="-5" dirty="0">
                <a:latin typeface="Verdana"/>
                <a:cs typeface="Verdana"/>
              </a:rPr>
              <a:t>ricorrendo a energie attive nel territorio di appartenenza di ogni  banca aderente: scuole, associazioni culturali,</a:t>
            </a:r>
            <a:r>
              <a:rPr sz="1000" spc="30" dirty="0">
                <a:latin typeface="Verdana"/>
                <a:cs typeface="Verdana"/>
              </a:rPr>
              <a:t> </a:t>
            </a:r>
            <a:r>
              <a:rPr sz="1000" spc="-5" dirty="0">
                <a:latin typeface="Verdana"/>
                <a:cs typeface="Verdana"/>
              </a:rPr>
              <a:t>musei,</a:t>
            </a:r>
            <a:endParaRPr sz="1000">
              <a:latin typeface="Verdana"/>
              <a:cs typeface="Verdana"/>
            </a:endParaRPr>
          </a:p>
          <a:p>
            <a:pPr marL="12700" marR="1224915">
              <a:lnSpc>
                <a:spcPts val="1390"/>
              </a:lnSpc>
              <a:spcBef>
                <a:spcPts val="15"/>
              </a:spcBef>
            </a:pPr>
            <a:r>
              <a:rPr sz="1000" spc="-5" dirty="0">
                <a:latin typeface="Verdana"/>
                <a:cs typeface="Verdana"/>
              </a:rPr>
              <a:t>biblioteche. La </a:t>
            </a:r>
            <a:r>
              <a:rPr sz="1000" dirty="0">
                <a:latin typeface="Verdana"/>
                <a:cs typeface="Verdana"/>
              </a:rPr>
              <a:t>manifestazione </a:t>
            </a:r>
            <a:r>
              <a:rPr sz="1000" spc="-10" dirty="0">
                <a:latin typeface="Verdana"/>
                <a:cs typeface="Verdana"/>
              </a:rPr>
              <a:t>e' </a:t>
            </a:r>
            <a:r>
              <a:rPr sz="1000" dirty="0">
                <a:latin typeface="Verdana"/>
                <a:cs typeface="Verdana"/>
              </a:rPr>
              <a:t>in </a:t>
            </a:r>
            <a:r>
              <a:rPr sz="1000" spc="-5" dirty="0">
                <a:latin typeface="Verdana"/>
                <a:cs typeface="Verdana"/>
              </a:rPr>
              <a:t>programma nella settimana </a:t>
            </a:r>
            <a:r>
              <a:rPr sz="1000" spc="-10" dirty="0">
                <a:latin typeface="Verdana"/>
                <a:cs typeface="Verdana"/>
              </a:rPr>
              <a:t>dal  </a:t>
            </a:r>
            <a:r>
              <a:rPr sz="1000" spc="-5" dirty="0">
                <a:latin typeface="Verdana"/>
                <a:cs typeface="Verdana"/>
              </a:rPr>
              <a:t>16 al 22 marzo, sara' diffuso </a:t>
            </a:r>
            <a:r>
              <a:rPr sz="1000" dirty="0">
                <a:latin typeface="Verdana"/>
                <a:cs typeface="Verdana"/>
              </a:rPr>
              <a:t>in </a:t>
            </a:r>
            <a:r>
              <a:rPr sz="1000" spc="-5" dirty="0">
                <a:latin typeface="Verdana"/>
                <a:cs typeface="Verdana"/>
              </a:rPr>
              <a:t>quanto presente sul</a:t>
            </a:r>
            <a:r>
              <a:rPr sz="1000" spc="50" dirty="0">
                <a:latin typeface="Verdana"/>
                <a:cs typeface="Verdana"/>
              </a:rPr>
              <a:t> </a:t>
            </a:r>
            <a:r>
              <a:rPr sz="1000" spc="-5" dirty="0">
                <a:latin typeface="Verdana"/>
                <a:cs typeface="Verdana"/>
              </a:rPr>
              <a:t>territorio</a:t>
            </a:r>
            <a:endParaRPr sz="1000">
              <a:latin typeface="Verdana"/>
              <a:cs typeface="Verdana"/>
            </a:endParaRPr>
          </a:p>
          <a:p>
            <a:pPr marL="12700" marR="1654810">
              <a:lnSpc>
                <a:spcPts val="1390"/>
              </a:lnSpc>
              <a:spcBef>
                <a:spcPts val="15"/>
              </a:spcBef>
            </a:pPr>
            <a:r>
              <a:rPr sz="1000" spc="-5" dirty="0">
                <a:latin typeface="Verdana"/>
                <a:cs typeface="Verdana"/>
              </a:rPr>
              <a:t>nazionale, ovunque una banca aderira': oltre 80 gli eventi </a:t>
            </a:r>
            <a:r>
              <a:rPr sz="1000" dirty="0">
                <a:latin typeface="Verdana"/>
                <a:cs typeface="Verdana"/>
              </a:rPr>
              <a:t>in  </a:t>
            </a:r>
            <a:r>
              <a:rPr sz="1000" spc="-5" dirty="0">
                <a:latin typeface="Verdana"/>
                <a:cs typeface="Verdana"/>
              </a:rPr>
              <a:t>programma </a:t>
            </a:r>
            <a:r>
              <a:rPr sz="1000" dirty="0">
                <a:latin typeface="Verdana"/>
                <a:cs typeface="Verdana"/>
              </a:rPr>
              <a:t>in </a:t>
            </a:r>
            <a:r>
              <a:rPr sz="1000" spc="-5" dirty="0">
                <a:latin typeface="Verdana"/>
                <a:cs typeface="Verdana"/>
              </a:rPr>
              <a:t>60 citta'. </a:t>
            </a:r>
            <a:r>
              <a:rPr sz="1000" spc="-10" dirty="0">
                <a:latin typeface="Verdana"/>
                <a:cs typeface="Verdana"/>
              </a:rPr>
              <a:t>"E' </a:t>
            </a:r>
            <a:r>
              <a:rPr sz="1000" spc="-5" dirty="0">
                <a:latin typeface="Verdana"/>
                <a:cs typeface="Verdana"/>
              </a:rPr>
              <a:t>una manifestazione nata</a:t>
            </a:r>
            <a:r>
              <a:rPr sz="1000" spc="45" dirty="0">
                <a:latin typeface="Verdana"/>
                <a:cs typeface="Verdana"/>
              </a:rPr>
              <a:t> </a:t>
            </a:r>
            <a:r>
              <a:rPr sz="1000" spc="-5" dirty="0">
                <a:latin typeface="Verdana"/>
                <a:cs typeface="Verdana"/>
              </a:rPr>
              <a:t>conto</a:t>
            </a:r>
            <a:endParaRPr sz="1000">
              <a:latin typeface="Verdana"/>
              <a:cs typeface="Verdana"/>
            </a:endParaRPr>
          </a:p>
          <a:p>
            <a:pPr marL="12700" marR="1630045">
              <a:lnSpc>
                <a:spcPts val="1390"/>
              </a:lnSpc>
              <a:spcBef>
                <a:spcPts val="20"/>
              </a:spcBef>
            </a:pPr>
            <a:r>
              <a:rPr sz="1000" spc="-5" dirty="0">
                <a:latin typeface="Verdana"/>
                <a:cs typeface="Verdana"/>
              </a:rPr>
              <a:t>l'imbastardimento della lingua </a:t>
            </a:r>
            <a:r>
              <a:rPr sz="1000" dirty="0">
                <a:latin typeface="Verdana"/>
                <a:cs typeface="Verdana"/>
              </a:rPr>
              <a:t>italiana </a:t>
            </a:r>
            <a:r>
              <a:rPr sz="1000" spc="-5" dirty="0">
                <a:latin typeface="Verdana"/>
                <a:cs typeface="Verdana"/>
              </a:rPr>
              <a:t>e contro </a:t>
            </a:r>
            <a:r>
              <a:rPr sz="1000" dirty="0">
                <a:latin typeface="Verdana"/>
                <a:cs typeface="Verdana"/>
              </a:rPr>
              <a:t>la </a:t>
            </a:r>
            <a:r>
              <a:rPr sz="1000" spc="-5" dirty="0">
                <a:latin typeface="Verdana"/>
                <a:cs typeface="Verdana"/>
              </a:rPr>
              <a:t>confusione  giuridica - </a:t>
            </a:r>
            <a:r>
              <a:rPr sz="1000" dirty="0">
                <a:latin typeface="Verdana"/>
                <a:cs typeface="Verdana"/>
              </a:rPr>
              <a:t>ha </a:t>
            </a:r>
            <a:r>
              <a:rPr sz="1000" spc="-5" dirty="0">
                <a:latin typeface="Verdana"/>
                <a:cs typeface="Verdana"/>
              </a:rPr>
              <a:t>aggiunto il presidente dell'Abi - </a:t>
            </a:r>
            <a:r>
              <a:rPr sz="1000" dirty="0">
                <a:latin typeface="Verdana"/>
                <a:cs typeface="Verdana"/>
              </a:rPr>
              <a:t>le</a:t>
            </a:r>
            <a:r>
              <a:rPr sz="1000" spc="40" dirty="0">
                <a:latin typeface="Verdana"/>
                <a:cs typeface="Verdana"/>
              </a:rPr>
              <a:t> </a:t>
            </a:r>
            <a:r>
              <a:rPr sz="1000" spc="-5" dirty="0">
                <a:latin typeface="Verdana"/>
                <a:cs typeface="Verdana"/>
              </a:rPr>
              <a:t>grandi</a:t>
            </a:r>
            <a:endParaRPr sz="1000">
              <a:latin typeface="Verdana"/>
              <a:cs typeface="Verdana"/>
            </a:endParaRPr>
          </a:p>
          <a:p>
            <a:pPr marL="12700">
              <a:lnSpc>
                <a:spcPct val="100000"/>
              </a:lnSpc>
              <a:spcBef>
                <a:spcPts val="114"/>
              </a:spcBef>
            </a:pPr>
            <a:r>
              <a:rPr sz="1000" spc="-5" dirty="0">
                <a:latin typeface="Verdana"/>
                <a:cs typeface="Verdana"/>
              </a:rPr>
              <a:t>tecnologie danno possibilita' importanti ma non bisogna</a:t>
            </a:r>
            <a:r>
              <a:rPr sz="1000" spc="15" dirty="0">
                <a:latin typeface="Verdana"/>
                <a:cs typeface="Verdana"/>
              </a:rPr>
              <a:t> </a:t>
            </a:r>
            <a:r>
              <a:rPr sz="1000" spc="-5" dirty="0">
                <a:latin typeface="Verdana"/>
                <a:cs typeface="Verdana"/>
              </a:rPr>
              <a:t>abbassare</a:t>
            </a:r>
            <a:endParaRPr sz="1000">
              <a:latin typeface="Verdana"/>
              <a:cs typeface="Verdana"/>
            </a:endParaRPr>
          </a:p>
          <a:p>
            <a:pPr marL="12700" marR="1714500">
              <a:lnSpc>
                <a:spcPct val="116500"/>
              </a:lnSpc>
              <a:spcBef>
                <a:spcPts val="5"/>
              </a:spcBef>
            </a:pPr>
            <a:r>
              <a:rPr sz="1000" spc="-5" dirty="0">
                <a:latin typeface="Verdana"/>
                <a:cs typeface="Verdana"/>
              </a:rPr>
              <a:t>il livello culturale, </a:t>
            </a:r>
            <a:r>
              <a:rPr sz="1000" dirty="0">
                <a:latin typeface="Verdana"/>
                <a:cs typeface="Verdana"/>
              </a:rPr>
              <a:t>in </a:t>
            </a:r>
            <a:r>
              <a:rPr sz="1000" spc="-10" dirty="0">
                <a:latin typeface="Verdana"/>
                <a:cs typeface="Verdana"/>
              </a:rPr>
              <a:t>questi </a:t>
            </a:r>
            <a:r>
              <a:rPr sz="1000" spc="-5" dirty="0">
                <a:latin typeface="Verdana"/>
                <a:cs typeface="Verdana"/>
              </a:rPr>
              <a:t>anni </a:t>
            </a:r>
            <a:r>
              <a:rPr sz="1000" spc="-10" dirty="0">
                <a:latin typeface="Verdana"/>
                <a:cs typeface="Verdana"/>
              </a:rPr>
              <a:t>con </a:t>
            </a:r>
            <a:r>
              <a:rPr sz="1000" spc="-5" dirty="0">
                <a:latin typeface="Verdana"/>
                <a:cs typeface="Verdana"/>
              </a:rPr>
              <a:t>tanta fatica si sono  sviluppati termini </a:t>
            </a:r>
            <a:r>
              <a:rPr sz="1000" spc="-10" dirty="0">
                <a:latin typeface="Verdana"/>
                <a:cs typeface="Verdana"/>
              </a:rPr>
              <a:t>di </a:t>
            </a:r>
            <a:r>
              <a:rPr sz="1000" spc="-5" dirty="0">
                <a:latin typeface="Verdana"/>
                <a:cs typeface="Verdana"/>
              </a:rPr>
              <a:t>linguaggio e spirito critico, e </a:t>
            </a:r>
            <a:r>
              <a:rPr sz="1000" spc="-10" dirty="0">
                <a:latin typeface="Verdana"/>
                <a:cs typeface="Verdana"/>
              </a:rPr>
              <a:t>ora </a:t>
            </a:r>
            <a:r>
              <a:rPr sz="1000" dirty="0">
                <a:latin typeface="Verdana"/>
                <a:cs typeface="Verdana"/>
              </a:rPr>
              <a:t>non </a:t>
            </a:r>
            <a:r>
              <a:rPr sz="1000" spc="-10" dirty="0">
                <a:latin typeface="Verdana"/>
                <a:cs typeface="Verdana"/>
              </a:rPr>
              <a:t>si  </a:t>
            </a:r>
            <a:r>
              <a:rPr sz="1000" spc="-5" dirty="0">
                <a:latin typeface="Verdana"/>
                <a:cs typeface="Verdana"/>
              </a:rPr>
              <a:t>puo' cancellare il lavoro fatto".</a:t>
            </a:r>
            <a:endParaRPr sz="1000">
              <a:latin typeface="Verdana"/>
              <a:cs typeface="Verdana"/>
            </a:endParaRPr>
          </a:p>
          <a:p>
            <a:pPr marL="12700">
              <a:lnSpc>
                <a:spcPct val="100000"/>
              </a:lnSpc>
              <a:spcBef>
                <a:spcPts val="195"/>
              </a:spcBef>
            </a:pPr>
            <a:r>
              <a:rPr sz="1000" spc="-5" dirty="0">
                <a:latin typeface="Verdana"/>
                <a:cs typeface="Verdana"/>
              </a:rPr>
              <a:t>Gli eventi </a:t>
            </a:r>
            <a:r>
              <a:rPr sz="1000" spc="-10" dirty="0">
                <a:latin typeface="Verdana"/>
                <a:cs typeface="Verdana"/>
              </a:rPr>
              <a:t>si </a:t>
            </a:r>
            <a:r>
              <a:rPr sz="1000" spc="-5" dirty="0">
                <a:latin typeface="Verdana"/>
                <a:cs typeface="Verdana"/>
              </a:rPr>
              <a:t>svilupperanno nell'arco </a:t>
            </a:r>
            <a:r>
              <a:rPr sz="1000" dirty="0">
                <a:latin typeface="Verdana"/>
                <a:cs typeface="Verdana"/>
              </a:rPr>
              <a:t>della </a:t>
            </a:r>
            <a:r>
              <a:rPr sz="1000" spc="-5" dirty="0">
                <a:latin typeface="Verdana"/>
                <a:cs typeface="Verdana"/>
              </a:rPr>
              <a:t>settimana</a:t>
            </a:r>
            <a:r>
              <a:rPr sz="1000" spc="30" dirty="0">
                <a:latin typeface="Verdana"/>
                <a:cs typeface="Verdana"/>
              </a:rPr>
              <a:t> </a:t>
            </a:r>
            <a:r>
              <a:rPr sz="1000" spc="-5" dirty="0">
                <a:latin typeface="Verdana"/>
                <a:cs typeface="Verdana"/>
              </a:rPr>
              <a:t>e</a:t>
            </a:r>
            <a:endParaRPr sz="1000">
              <a:latin typeface="Verdana"/>
              <a:cs typeface="Verdana"/>
            </a:endParaRPr>
          </a:p>
          <a:p>
            <a:pPr marL="12700" marR="1471930">
              <a:lnSpc>
                <a:spcPct val="115999"/>
              </a:lnSpc>
              <a:spcBef>
                <a:spcPts val="10"/>
              </a:spcBef>
            </a:pPr>
            <a:r>
              <a:rPr sz="1000" spc="-5" dirty="0">
                <a:latin typeface="Verdana"/>
                <a:cs typeface="Verdana"/>
              </a:rPr>
              <a:t>riguarderanno laboratori e altre attivita' (concerti, visite a  musei, riflessioni, ecc.) </a:t>
            </a:r>
            <a:r>
              <a:rPr sz="1000" dirty="0">
                <a:latin typeface="Verdana"/>
                <a:cs typeface="Verdana"/>
              </a:rPr>
              <a:t>in </a:t>
            </a:r>
            <a:r>
              <a:rPr sz="1000" spc="-5" dirty="0">
                <a:latin typeface="Verdana"/>
                <a:cs typeface="Verdana"/>
              </a:rPr>
              <a:t>base a un tema </a:t>
            </a:r>
            <a:r>
              <a:rPr sz="1000" dirty="0">
                <a:latin typeface="Verdana"/>
                <a:cs typeface="Verdana"/>
              </a:rPr>
              <a:t>generale, </a:t>
            </a:r>
            <a:r>
              <a:rPr sz="1000" spc="-5" dirty="0">
                <a:latin typeface="Verdana"/>
                <a:cs typeface="Verdana"/>
              </a:rPr>
              <a:t>scelto</a:t>
            </a:r>
            <a:r>
              <a:rPr sz="1000" spc="20" dirty="0">
                <a:latin typeface="Verdana"/>
                <a:cs typeface="Verdana"/>
              </a:rPr>
              <a:t> </a:t>
            </a:r>
            <a:r>
              <a:rPr sz="1000" spc="-5" dirty="0">
                <a:latin typeface="Verdana"/>
                <a:cs typeface="Verdana"/>
              </a:rPr>
              <a:t>ogni</a:t>
            </a:r>
            <a:endParaRPr sz="1000">
              <a:latin typeface="Verdana"/>
              <a:cs typeface="Verdana"/>
            </a:endParaRPr>
          </a:p>
          <a:p>
            <a:pPr marL="12700" marR="1299210">
              <a:lnSpc>
                <a:spcPct val="115999"/>
              </a:lnSpc>
              <a:spcBef>
                <a:spcPts val="15"/>
              </a:spcBef>
            </a:pPr>
            <a:r>
              <a:rPr sz="1000" spc="-5" dirty="0">
                <a:latin typeface="Verdana"/>
                <a:cs typeface="Verdana"/>
              </a:rPr>
              <a:t>anno, </a:t>
            </a:r>
            <a:r>
              <a:rPr sz="1000" dirty="0">
                <a:latin typeface="Verdana"/>
                <a:cs typeface="Verdana"/>
              </a:rPr>
              <a:t>che </a:t>
            </a:r>
            <a:r>
              <a:rPr sz="1000" spc="-5" dirty="0">
                <a:latin typeface="Verdana"/>
                <a:cs typeface="Verdana"/>
              </a:rPr>
              <a:t>ogni banca (in collaborazione </a:t>
            </a:r>
            <a:r>
              <a:rPr sz="1000" spc="-10" dirty="0">
                <a:latin typeface="Verdana"/>
                <a:cs typeface="Verdana"/>
              </a:rPr>
              <a:t>con </a:t>
            </a:r>
            <a:r>
              <a:rPr sz="1000" spc="-5" dirty="0">
                <a:latin typeface="Verdana"/>
                <a:cs typeface="Verdana"/>
              </a:rPr>
              <a:t>scuole, associazioni e  strutture culturali) interpretera' secondo </a:t>
            </a:r>
            <a:r>
              <a:rPr sz="1000" dirty="0">
                <a:latin typeface="Verdana"/>
                <a:cs typeface="Verdana"/>
              </a:rPr>
              <a:t>le </a:t>
            </a:r>
            <a:r>
              <a:rPr sz="1000" spc="-5" dirty="0">
                <a:latin typeface="Verdana"/>
                <a:cs typeface="Verdana"/>
              </a:rPr>
              <a:t>proprie</a:t>
            </a:r>
            <a:r>
              <a:rPr sz="1000" spc="30" dirty="0">
                <a:latin typeface="Verdana"/>
                <a:cs typeface="Verdana"/>
              </a:rPr>
              <a:t> </a:t>
            </a:r>
            <a:r>
              <a:rPr sz="1000" spc="-5" dirty="0">
                <a:latin typeface="Verdana"/>
                <a:cs typeface="Verdana"/>
              </a:rPr>
              <a:t>specificita'</a:t>
            </a:r>
            <a:endParaRPr sz="1000">
              <a:latin typeface="Verdana"/>
              <a:cs typeface="Verdana"/>
            </a:endParaRPr>
          </a:p>
          <a:p>
            <a:pPr marL="12700">
              <a:lnSpc>
                <a:spcPct val="100000"/>
              </a:lnSpc>
              <a:spcBef>
                <a:spcPts val="200"/>
              </a:spcBef>
            </a:pPr>
            <a:r>
              <a:rPr sz="1000" spc="-5" dirty="0">
                <a:latin typeface="Verdana"/>
                <a:cs typeface="Verdana"/>
              </a:rPr>
              <a:t>e quelle del territorio </a:t>
            </a:r>
            <a:r>
              <a:rPr sz="1000" dirty="0">
                <a:latin typeface="Verdana"/>
                <a:cs typeface="Verdana"/>
              </a:rPr>
              <a:t>in </a:t>
            </a:r>
            <a:r>
              <a:rPr sz="1000" spc="-5" dirty="0">
                <a:latin typeface="Verdana"/>
                <a:cs typeface="Verdana"/>
              </a:rPr>
              <a:t>cui</a:t>
            </a:r>
            <a:r>
              <a:rPr sz="1000" spc="5" dirty="0">
                <a:latin typeface="Verdana"/>
                <a:cs typeface="Verdana"/>
              </a:rPr>
              <a:t> </a:t>
            </a:r>
            <a:r>
              <a:rPr sz="1000" spc="-10" dirty="0">
                <a:latin typeface="Verdana"/>
                <a:cs typeface="Verdana"/>
              </a:rPr>
              <a:t>opera.</a:t>
            </a:r>
            <a:endParaRPr sz="1000">
              <a:latin typeface="Verdana"/>
              <a:cs typeface="Verdana"/>
            </a:endParaRPr>
          </a:p>
          <a:p>
            <a:pPr marL="12700">
              <a:lnSpc>
                <a:spcPct val="100000"/>
              </a:lnSpc>
              <a:spcBef>
                <a:spcPts val="195"/>
              </a:spcBef>
            </a:pPr>
            <a:r>
              <a:rPr sz="1000" spc="-5" dirty="0">
                <a:latin typeface="Verdana"/>
                <a:cs typeface="Verdana"/>
              </a:rPr>
              <a:t>"Questa manifestazione testimonia l'attenzione dell'Abi, e </a:t>
            </a:r>
            <a:r>
              <a:rPr sz="1000" dirty="0">
                <a:latin typeface="Verdana"/>
                <a:cs typeface="Verdana"/>
              </a:rPr>
              <a:t>delle</a:t>
            </a:r>
            <a:endParaRPr sz="1000">
              <a:latin typeface="Verdana"/>
              <a:cs typeface="Verdana"/>
            </a:endParaRPr>
          </a:p>
          <a:p>
            <a:pPr marL="12700" marR="1353185">
              <a:lnSpc>
                <a:spcPct val="116399"/>
              </a:lnSpc>
              <a:spcBef>
                <a:spcPts val="5"/>
              </a:spcBef>
            </a:pPr>
            <a:r>
              <a:rPr sz="1000" spc="-5" dirty="0">
                <a:latin typeface="Verdana"/>
                <a:cs typeface="Verdana"/>
              </a:rPr>
              <a:t>banche italiane, a </a:t>
            </a:r>
            <a:r>
              <a:rPr sz="1000" dirty="0">
                <a:latin typeface="Verdana"/>
                <a:cs typeface="Verdana"/>
              </a:rPr>
              <a:t>favore dello sviluppo </a:t>
            </a:r>
            <a:r>
              <a:rPr sz="1000" spc="-5" dirty="0">
                <a:latin typeface="Verdana"/>
                <a:cs typeface="Verdana"/>
              </a:rPr>
              <a:t>della cultura e  coinvolgere </a:t>
            </a:r>
            <a:r>
              <a:rPr sz="1000" dirty="0">
                <a:latin typeface="Verdana"/>
                <a:cs typeface="Verdana"/>
              </a:rPr>
              <a:t>le </a:t>
            </a:r>
            <a:r>
              <a:rPr sz="1000" spc="-5" dirty="0">
                <a:latin typeface="Verdana"/>
                <a:cs typeface="Verdana"/>
              </a:rPr>
              <a:t>nuove generazioni - </a:t>
            </a:r>
            <a:r>
              <a:rPr sz="1000" dirty="0">
                <a:latin typeface="Verdana"/>
                <a:cs typeface="Verdana"/>
              </a:rPr>
              <a:t>ha </a:t>
            </a:r>
            <a:r>
              <a:rPr sz="1000" spc="-5" dirty="0">
                <a:latin typeface="Verdana"/>
                <a:cs typeface="Verdana"/>
              </a:rPr>
              <a:t>commentato Giovanni  Sabatini, direttore </a:t>
            </a:r>
            <a:r>
              <a:rPr sz="1000" dirty="0">
                <a:latin typeface="Verdana"/>
                <a:cs typeface="Verdana"/>
              </a:rPr>
              <a:t>generale </a:t>
            </a:r>
            <a:r>
              <a:rPr sz="1000" spc="5" dirty="0">
                <a:latin typeface="Verdana"/>
                <a:cs typeface="Verdana"/>
              </a:rPr>
              <a:t>Abi- </a:t>
            </a:r>
            <a:r>
              <a:rPr sz="1000" dirty="0">
                <a:latin typeface="Verdana"/>
                <a:cs typeface="Verdana"/>
              </a:rPr>
              <a:t>lo </a:t>
            </a:r>
            <a:r>
              <a:rPr sz="1000" spc="-5" dirty="0">
                <a:latin typeface="Verdana"/>
                <a:cs typeface="Verdana"/>
              </a:rPr>
              <a:t>sviluppo della cultura  creativa </a:t>
            </a:r>
            <a:r>
              <a:rPr sz="1000" dirty="0">
                <a:latin typeface="Verdana"/>
                <a:cs typeface="Verdana"/>
              </a:rPr>
              <a:t>in </a:t>
            </a:r>
            <a:r>
              <a:rPr sz="1000" spc="-5" dirty="0">
                <a:latin typeface="Verdana"/>
                <a:cs typeface="Verdana"/>
              </a:rPr>
              <a:t>Italia </a:t>
            </a:r>
            <a:r>
              <a:rPr sz="1000" spc="-10" dirty="0">
                <a:latin typeface="Verdana"/>
                <a:cs typeface="Verdana"/>
              </a:rPr>
              <a:t>e' </a:t>
            </a:r>
            <a:r>
              <a:rPr sz="1000" spc="-5" dirty="0">
                <a:latin typeface="Verdana"/>
                <a:cs typeface="Verdana"/>
              </a:rPr>
              <a:t>fondamentale, occorre trasmettere </a:t>
            </a:r>
            <a:r>
              <a:rPr sz="1000" dirty="0">
                <a:latin typeface="Verdana"/>
                <a:cs typeface="Verdana"/>
              </a:rPr>
              <a:t>alle </a:t>
            </a:r>
            <a:r>
              <a:rPr sz="1000" spc="-5" dirty="0">
                <a:latin typeface="Verdana"/>
                <a:cs typeface="Verdana"/>
              </a:rPr>
              <a:t>nuove  generazioni questa ricchezza. Per noi promuovere e sostenere </a:t>
            </a:r>
            <a:r>
              <a:rPr sz="1000" dirty="0">
                <a:latin typeface="Verdana"/>
                <a:cs typeface="Verdana"/>
              </a:rPr>
              <a:t>la  cultura </a:t>
            </a:r>
            <a:r>
              <a:rPr sz="1000" spc="-5" dirty="0">
                <a:latin typeface="Verdana"/>
                <a:cs typeface="Verdana"/>
              </a:rPr>
              <a:t>e i giovani ha un'importanza</a:t>
            </a:r>
            <a:r>
              <a:rPr sz="1000" spc="20" dirty="0">
                <a:latin typeface="Verdana"/>
                <a:cs typeface="Verdana"/>
              </a:rPr>
              <a:t> </a:t>
            </a:r>
            <a:r>
              <a:rPr sz="1000" spc="-5" dirty="0">
                <a:latin typeface="Verdana"/>
                <a:cs typeface="Verdana"/>
              </a:rPr>
              <a:t>fondamentale".</a:t>
            </a:r>
            <a:endParaRPr sz="1000">
              <a:latin typeface="Verdana"/>
              <a:cs typeface="Verdana"/>
            </a:endParaRPr>
          </a:p>
          <a:p>
            <a:pPr marL="12700">
              <a:lnSpc>
                <a:spcPct val="100000"/>
              </a:lnSpc>
              <a:spcBef>
                <a:spcPts val="195"/>
              </a:spcBef>
            </a:pPr>
            <a:r>
              <a:rPr sz="1000" spc="-10" dirty="0">
                <a:latin typeface="Verdana"/>
                <a:cs typeface="Verdana"/>
              </a:rPr>
              <a:t>Il </a:t>
            </a:r>
            <a:r>
              <a:rPr sz="1000" spc="-5" dirty="0">
                <a:latin typeface="Verdana"/>
                <a:cs typeface="Verdana"/>
              </a:rPr>
              <a:t>Festival vuole incoraggiare il principio </a:t>
            </a:r>
            <a:r>
              <a:rPr sz="1000" spc="-10" dirty="0">
                <a:latin typeface="Verdana"/>
                <a:cs typeface="Verdana"/>
              </a:rPr>
              <a:t>di</a:t>
            </a:r>
            <a:r>
              <a:rPr sz="1000" spc="50" dirty="0">
                <a:latin typeface="Verdana"/>
                <a:cs typeface="Verdana"/>
              </a:rPr>
              <a:t> </a:t>
            </a:r>
            <a:r>
              <a:rPr sz="1000" spc="-5" dirty="0">
                <a:latin typeface="Verdana"/>
                <a:cs typeface="Verdana"/>
              </a:rPr>
              <a:t>protagonismo</a:t>
            </a:r>
            <a:endParaRPr sz="1000">
              <a:latin typeface="Verdana"/>
              <a:cs typeface="Verdana"/>
            </a:endParaRPr>
          </a:p>
          <a:p>
            <a:pPr marL="12700" marR="1667510" algn="just">
              <a:lnSpc>
                <a:spcPct val="116500"/>
              </a:lnSpc>
              <a:spcBef>
                <a:spcPts val="5"/>
              </a:spcBef>
            </a:pPr>
            <a:r>
              <a:rPr sz="1000" spc="-5" dirty="0">
                <a:latin typeface="Verdana"/>
                <a:cs typeface="Verdana"/>
              </a:rPr>
              <a:t>collettivo, ovvero </a:t>
            </a:r>
            <a:r>
              <a:rPr sz="1000" dirty="0">
                <a:latin typeface="Verdana"/>
                <a:cs typeface="Verdana"/>
              </a:rPr>
              <a:t>la </a:t>
            </a:r>
            <a:r>
              <a:rPr sz="1000" spc="-5" dirty="0">
                <a:latin typeface="Verdana"/>
                <a:cs typeface="Verdana"/>
              </a:rPr>
              <a:t>capacita' di lavorare insieme sentendosi  tutti partecipi, dove l'accento sara' </a:t>
            </a:r>
            <a:r>
              <a:rPr sz="1000" dirty="0">
                <a:latin typeface="Verdana"/>
                <a:cs typeface="Verdana"/>
              </a:rPr>
              <a:t>posto piu' </a:t>
            </a:r>
            <a:r>
              <a:rPr sz="1000" spc="-5" dirty="0">
                <a:latin typeface="Verdana"/>
                <a:cs typeface="Verdana"/>
              </a:rPr>
              <a:t>sul "processo"  che sul risultato finale.In sostanza, </a:t>
            </a:r>
            <a:r>
              <a:rPr sz="1000" spc="-10" dirty="0">
                <a:latin typeface="Verdana"/>
                <a:cs typeface="Verdana"/>
              </a:rPr>
              <a:t>si </a:t>
            </a:r>
            <a:r>
              <a:rPr sz="1000" spc="-5" dirty="0">
                <a:latin typeface="Verdana"/>
                <a:cs typeface="Verdana"/>
              </a:rPr>
              <a:t>incoraggia</a:t>
            </a:r>
            <a:r>
              <a:rPr sz="1000" spc="55" dirty="0">
                <a:latin typeface="Verdana"/>
                <a:cs typeface="Verdana"/>
              </a:rPr>
              <a:t> </a:t>
            </a:r>
            <a:r>
              <a:rPr sz="1000" spc="-5" dirty="0">
                <a:latin typeface="Verdana"/>
                <a:cs typeface="Verdana"/>
              </a:rPr>
              <a:t>un</a:t>
            </a:r>
            <a:endParaRPr sz="1000">
              <a:latin typeface="Verdana"/>
              <a:cs typeface="Verdana"/>
            </a:endParaRP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947737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299585">
              <a:lnSpc>
                <a:spcPts val="1839"/>
              </a:lnSpc>
            </a:pPr>
            <a:r>
              <a:rPr sz="1600" b="1" spc="-15" dirty="0">
                <a:latin typeface="Arial"/>
                <a:cs typeface="Arial"/>
              </a:rPr>
              <a:t>G</a:t>
            </a:r>
            <a:r>
              <a:rPr sz="1600" b="1" spc="-5" dirty="0">
                <a:latin typeface="Arial"/>
                <a:cs typeface="Arial"/>
              </a:rPr>
              <a:t>io</a:t>
            </a:r>
            <a:r>
              <a:rPr sz="1600" b="1" spc="5" dirty="0">
                <a:latin typeface="Arial"/>
                <a:cs typeface="Arial"/>
              </a:rPr>
              <a:t>r</a:t>
            </a:r>
            <a:r>
              <a:rPr sz="1600" b="1" spc="-5" dirty="0">
                <a:latin typeface="Arial"/>
                <a:cs typeface="Arial"/>
              </a:rPr>
              <a:t>nale</a:t>
            </a:r>
            <a:r>
              <a:rPr sz="1600" b="1" dirty="0">
                <a:latin typeface="Arial"/>
                <a:cs typeface="Arial"/>
              </a:rPr>
              <a:t>d</a:t>
            </a:r>
            <a:r>
              <a:rPr sz="1600" b="1" spc="-5" dirty="0">
                <a:latin typeface="Arial"/>
                <a:cs typeface="Arial"/>
              </a:rPr>
              <a:t>elle</a:t>
            </a:r>
            <a:r>
              <a:rPr sz="1600" b="1" dirty="0">
                <a:latin typeface="Arial"/>
                <a:cs typeface="Arial"/>
              </a:rPr>
              <a:t>p</a:t>
            </a:r>
            <a:r>
              <a:rPr sz="1600" b="1" spc="-5" dirty="0">
                <a:latin typeface="Arial"/>
                <a:cs typeface="Arial"/>
              </a:rPr>
              <a:t>mi.it  13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101600"/>
              </a:lnSpc>
              <a:spcBef>
                <a:spcPts val="915"/>
              </a:spcBef>
              <a:tabLst>
                <a:tab pos="1072515" algn="l"/>
                <a:tab pos="1729105" algn="l"/>
                <a:tab pos="2798445" algn="l"/>
                <a:tab pos="3723004" algn="l"/>
                <a:tab pos="4277995" algn="l"/>
                <a:tab pos="5184775" algn="l"/>
                <a:tab pos="5735955" algn="l"/>
              </a:tabLst>
            </a:pPr>
            <a:r>
              <a:rPr sz="1200" dirty="0">
                <a:latin typeface="Calibri"/>
                <a:cs typeface="Calibri"/>
              </a:rPr>
              <a:t>valore </a:t>
            </a:r>
            <a:r>
              <a:rPr sz="1200" spc="-5" dirty="0">
                <a:latin typeface="Calibri"/>
                <a:cs typeface="Calibri"/>
              </a:rPr>
              <a:t>educativo </a:t>
            </a:r>
            <a:r>
              <a:rPr sz="1200" dirty="0">
                <a:latin typeface="Calibri"/>
                <a:cs typeface="Calibri"/>
              </a:rPr>
              <a:t>del </a:t>
            </a:r>
            <a:r>
              <a:rPr sz="1200" spc="-5" dirty="0">
                <a:latin typeface="Calibri"/>
                <a:cs typeface="Calibri"/>
              </a:rPr>
              <a:t>Festival </a:t>
            </a:r>
            <a:r>
              <a:rPr sz="1200" dirty="0">
                <a:latin typeface="Calibri"/>
                <a:cs typeface="Calibri"/>
              </a:rPr>
              <a:t>per i giovani. Il filo </a:t>
            </a:r>
            <a:r>
              <a:rPr sz="1200" spc="-5" dirty="0">
                <a:latin typeface="Calibri"/>
                <a:cs typeface="Calibri"/>
              </a:rPr>
              <a:t>conduttore ideale </a:t>
            </a:r>
            <a:r>
              <a:rPr sz="1200" dirty="0">
                <a:latin typeface="Calibri"/>
                <a:cs typeface="Calibri"/>
              </a:rPr>
              <a:t>di </a:t>
            </a:r>
            <a:r>
              <a:rPr sz="1200" spc="-5" dirty="0">
                <a:latin typeface="Calibri"/>
                <a:cs typeface="Calibri"/>
              </a:rPr>
              <a:t>questa seconda edizione del  Festival </a:t>
            </a:r>
            <a:r>
              <a:rPr sz="1200" dirty="0">
                <a:latin typeface="Calibri"/>
                <a:cs typeface="Calibri"/>
              </a:rPr>
              <a:t>è </a:t>
            </a:r>
            <a:r>
              <a:rPr sz="1200" spc="-5" dirty="0">
                <a:latin typeface="Calibri"/>
                <a:cs typeface="Calibri"/>
              </a:rPr>
              <a:t>“L’alfabeto </a:t>
            </a:r>
            <a:r>
              <a:rPr sz="1200" dirty="0">
                <a:latin typeface="Calibri"/>
                <a:cs typeface="Calibri"/>
              </a:rPr>
              <a:t>del </a:t>
            </a:r>
            <a:r>
              <a:rPr sz="1200" spc="-5" dirty="0">
                <a:latin typeface="Calibri"/>
                <a:cs typeface="Calibri"/>
              </a:rPr>
              <a:t>Mondo”. </a:t>
            </a:r>
            <a:r>
              <a:rPr sz="1200" dirty="0">
                <a:latin typeface="Calibri"/>
                <a:cs typeface="Calibri"/>
              </a:rPr>
              <a:t>Il </a:t>
            </a:r>
            <a:r>
              <a:rPr sz="1200" spc="-5" dirty="0">
                <a:latin typeface="Calibri"/>
                <a:cs typeface="Calibri"/>
              </a:rPr>
              <a:t>Festival si inserisce </a:t>
            </a:r>
            <a:r>
              <a:rPr sz="1200" spc="10" dirty="0">
                <a:latin typeface="Calibri"/>
                <a:cs typeface="Calibri"/>
              </a:rPr>
              <a:t>nel </a:t>
            </a:r>
            <a:r>
              <a:rPr sz="1200" dirty="0">
                <a:latin typeface="Calibri"/>
                <a:cs typeface="Calibri"/>
              </a:rPr>
              <a:t>più </a:t>
            </a:r>
            <a:r>
              <a:rPr sz="1200" spc="-5" dirty="0">
                <a:latin typeface="Calibri"/>
                <a:cs typeface="Calibri"/>
              </a:rPr>
              <a:t>ampio </a:t>
            </a:r>
            <a:r>
              <a:rPr sz="1200" dirty="0">
                <a:latin typeface="Calibri"/>
                <a:cs typeface="Calibri"/>
              </a:rPr>
              <a:t>e </a:t>
            </a:r>
            <a:r>
              <a:rPr sz="1200" spc="-5" dirty="0">
                <a:latin typeface="Calibri"/>
                <a:cs typeface="Calibri"/>
              </a:rPr>
              <a:t>articolato piano d’azione </a:t>
            </a:r>
            <a:r>
              <a:rPr sz="1200" dirty="0">
                <a:latin typeface="Calibri"/>
                <a:cs typeface="Calibri"/>
              </a:rPr>
              <a:t>a  </a:t>
            </a:r>
            <a:r>
              <a:rPr sz="1200" spc="-5" dirty="0">
                <a:latin typeface="Calibri"/>
                <a:cs typeface="Calibri"/>
              </a:rPr>
              <a:t>sostegno dell’arte </a:t>
            </a:r>
            <a:r>
              <a:rPr sz="1200" dirty="0">
                <a:latin typeface="Calibri"/>
                <a:cs typeface="Calibri"/>
              </a:rPr>
              <a:t>e </a:t>
            </a:r>
            <a:r>
              <a:rPr sz="1200" spc="-5" dirty="0">
                <a:latin typeface="Calibri"/>
                <a:cs typeface="Calibri"/>
              </a:rPr>
              <a:t>della cultura </a:t>
            </a:r>
            <a:r>
              <a:rPr sz="1200" dirty="0">
                <a:latin typeface="Calibri"/>
                <a:cs typeface="Calibri"/>
              </a:rPr>
              <a:t>messo a </a:t>
            </a:r>
            <a:r>
              <a:rPr sz="1200" spc="-5" dirty="0">
                <a:latin typeface="Calibri"/>
                <a:cs typeface="Calibri"/>
              </a:rPr>
              <a:t>punto dall’Abi con </a:t>
            </a:r>
            <a:r>
              <a:rPr sz="1200" dirty="0">
                <a:latin typeface="Calibri"/>
                <a:cs typeface="Calibri"/>
              </a:rPr>
              <a:t>le </a:t>
            </a:r>
            <a:r>
              <a:rPr sz="1200" spc="-5" dirty="0">
                <a:latin typeface="Calibri"/>
                <a:cs typeface="Calibri"/>
              </a:rPr>
              <a:t>banche </a:t>
            </a:r>
            <a:r>
              <a:rPr sz="1200" dirty="0">
                <a:latin typeface="Calibri"/>
                <a:cs typeface="Calibri"/>
              </a:rPr>
              <a:t>per </a:t>
            </a:r>
            <a:r>
              <a:rPr sz="1200" spc="-5" dirty="0">
                <a:latin typeface="Calibri"/>
                <a:cs typeface="Calibri"/>
              </a:rPr>
              <a:t>dare </a:t>
            </a:r>
            <a:r>
              <a:rPr sz="1200" dirty="0">
                <a:latin typeface="Calibri"/>
                <a:cs typeface="Calibri"/>
              </a:rPr>
              <a:t>il </a:t>
            </a:r>
            <a:r>
              <a:rPr sz="1200" spc="-5" dirty="0">
                <a:latin typeface="Calibri"/>
                <a:cs typeface="Calibri"/>
              </a:rPr>
              <a:t>proprio  contributo </a:t>
            </a:r>
            <a:r>
              <a:rPr sz="1200" dirty="0">
                <a:latin typeface="Calibri"/>
                <a:cs typeface="Calibri"/>
              </a:rPr>
              <a:t>di </a:t>
            </a:r>
            <a:r>
              <a:rPr sz="1200" spc="-5" dirty="0">
                <a:latin typeface="Calibri"/>
                <a:cs typeface="Calibri"/>
              </a:rPr>
              <a:t>settore alla tutela </a:t>
            </a:r>
            <a:r>
              <a:rPr sz="1200" dirty="0">
                <a:latin typeface="Calibri"/>
                <a:cs typeface="Calibri"/>
              </a:rPr>
              <a:t>e alla </a:t>
            </a:r>
            <a:r>
              <a:rPr sz="1200" spc="-5" dirty="0">
                <a:latin typeface="Calibri"/>
                <a:cs typeface="Calibri"/>
              </a:rPr>
              <a:t>condivisione dell’immenso patrimonio </a:t>
            </a:r>
            <a:r>
              <a:rPr sz="1200" dirty="0">
                <a:latin typeface="Calibri"/>
                <a:cs typeface="Calibri"/>
              </a:rPr>
              <a:t>storico-artistico  </a:t>
            </a:r>
            <a:r>
              <a:rPr sz="1200" spc="-5" dirty="0">
                <a:latin typeface="Calibri"/>
                <a:cs typeface="Calibri"/>
              </a:rPr>
              <a:t>nazionale. Nell’ambito </a:t>
            </a:r>
            <a:r>
              <a:rPr sz="1200" dirty="0">
                <a:latin typeface="Calibri"/>
                <a:cs typeface="Calibri"/>
              </a:rPr>
              <a:t>di </a:t>
            </a:r>
            <a:r>
              <a:rPr sz="1200" spc="-5" dirty="0">
                <a:latin typeface="Calibri"/>
                <a:cs typeface="Calibri"/>
              </a:rPr>
              <a:t>questa iniziativa merita </a:t>
            </a:r>
            <a:r>
              <a:rPr sz="1200" dirty="0">
                <a:latin typeface="Calibri"/>
                <a:cs typeface="Calibri"/>
              </a:rPr>
              <a:t>di essere </a:t>
            </a:r>
            <a:r>
              <a:rPr sz="1200" spc="-5" dirty="0">
                <a:latin typeface="Calibri"/>
                <a:cs typeface="Calibri"/>
              </a:rPr>
              <a:t>citato </a:t>
            </a:r>
            <a:r>
              <a:rPr sz="1200" dirty="0">
                <a:latin typeface="Calibri"/>
                <a:cs typeface="Calibri"/>
              </a:rPr>
              <a:t>gli eventi dal </a:t>
            </a:r>
            <a:r>
              <a:rPr sz="1200" spc="-5" dirty="0">
                <a:latin typeface="Calibri"/>
                <a:cs typeface="Calibri"/>
              </a:rPr>
              <a:t>titolo </a:t>
            </a:r>
            <a:r>
              <a:rPr sz="1200" spc="-10" dirty="0">
                <a:latin typeface="Calibri"/>
                <a:cs typeface="Calibri"/>
              </a:rPr>
              <a:t>“WWW  </a:t>
            </a:r>
            <a:r>
              <a:rPr sz="1200" dirty="0">
                <a:latin typeface="Calibri"/>
                <a:cs typeface="Calibri"/>
              </a:rPr>
              <a:t>WWW – KnoW </a:t>
            </a:r>
            <a:r>
              <a:rPr sz="1200" spc="-5" dirty="0">
                <a:latin typeface="Calibri"/>
                <a:cs typeface="Calibri"/>
              </a:rPr>
              <a:t>the World with </a:t>
            </a:r>
            <a:r>
              <a:rPr sz="1200" dirty="0">
                <a:latin typeface="Calibri"/>
                <a:cs typeface="Calibri"/>
              </a:rPr>
              <a:t>Words” a </a:t>
            </a:r>
            <a:r>
              <a:rPr sz="1200" spc="-5" dirty="0">
                <a:latin typeface="Calibri"/>
                <a:cs typeface="Calibri"/>
              </a:rPr>
              <a:t>Napoli </a:t>
            </a:r>
            <a:r>
              <a:rPr sz="1200" dirty="0">
                <a:latin typeface="Calibri"/>
                <a:cs typeface="Calibri"/>
              </a:rPr>
              <a:t>e </a:t>
            </a:r>
            <a:r>
              <a:rPr sz="1200" spc="-5" dirty="0">
                <a:latin typeface="Calibri"/>
                <a:cs typeface="Calibri"/>
              </a:rPr>
              <a:t>“Reinventare l’apprendimento </a:t>
            </a:r>
            <a:r>
              <a:rPr sz="1200" dirty="0">
                <a:latin typeface="Calibri"/>
                <a:cs typeface="Calibri"/>
              </a:rPr>
              <a:t>– </a:t>
            </a:r>
            <a:r>
              <a:rPr sz="1200" spc="-5" dirty="0">
                <a:latin typeface="Calibri"/>
                <a:cs typeface="Calibri"/>
              </a:rPr>
              <a:t>Cultura </a:t>
            </a:r>
            <a:r>
              <a:rPr sz="1200" dirty="0">
                <a:latin typeface="Calibri"/>
                <a:cs typeface="Calibri"/>
              </a:rPr>
              <a:t>e  </a:t>
            </a:r>
            <a:r>
              <a:rPr sz="1200" spc="-5" dirty="0">
                <a:latin typeface="Calibri"/>
                <a:cs typeface="Calibri"/>
              </a:rPr>
              <a:t>c</a:t>
            </a:r>
            <a:r>
              <a:rPr sz="1200" dirty="0">
                <a:latin typeface="Calibri"/>
                <a:cs typeface="Calibri"/>
              </a:rPr>
              <a:t>rea</a:t>
            </a:r>
            <a:r>
              <a:rPr sz="1200" spc="5" dirty="0">
                <a:latin typeface="Calibri"/>
                <a:cs typeface="Calibri"/>
              </a:rPr>
              <a:t>t</a:t>
            </a:r>
            <a:r>
              <a:rPr sz="1200" dirty="0">
                <a:latin typeface="Calibri"/>
                <a:cs typeface="Calibri"/>
              </a:rPr>
              <a:t>ività	tra	li</a:t>
            </a:r>
            <a:r>
              <a:rPr sz="1200" spc="5" dirty="0">
                <a:latin typeface="Calibri"/>
                <a:cs typeface="Calibri"/>
              </a:rPr>
              <a:t>n</a:t>
            </a:r>
            <a:r>
              <a:rPr sz="1200" dirty="0">
                <a:latin typeface="Calibri"/>
                <a:cs typeface="Calibri"/>
              </a:rPr>
              <a:t>g</a:t>
            </a:r>
            <a:r>
              <a:rPr sz="1200" spc="-10" dirty="0">
                <a:latin typeface="Calibri"/>
                <a:cs typeface="Calibri"/>
              </a:rPr>
              <a:t>u</a:t>
            </a:r>
            <a:r>
              <a:rPr sz="1200" dirty="0">
                <a:latin typeface="Calibri"/>
                <a:cs typeface="Calibri"/>
              </a:rPr>
              <a:t>aggi,	me</a:t>
            </a:r>
            <a:r>
              <a:rPr sz="1200" spc="5" dirty="0">
                <a:latin typeface="Calibri"/>
                <a:cs typeface="Calibri"/>
              </a:rPr>
              <a:t>t</a:t>
            </a:r>
            <a:r>
              <a:rPr sz="1200" spc="-10" dirty="0">
                <a:latin typeface="Calibri"/>
                <a:cs typeface="Calibri"/>
              </a:rPr>
              <a:t>o</a:t>
            </a:r>
            <a:r>
              <a:rPr sz="1200" dirty="0">
                <a:latin typeface="Calibri"/>
                <a:cs typeface="Calibri"/>
              </a:rPr>
              <a:t>di	e	</a:t>
            </a:r>
            <a:r>
              <a:rPr sz="1200" spc="-15" dirty="0">
                <a:latin typeface="Calibri"/>
                <a:cs typeface="Calibri"/>
              </a:rPr>
              <a:t>a</a:t>
            </a:r>
            <a:r>
              <a:rPr sz="1200" dirty="0">
                <a:latin typeface="Calibri"/>
                <a:cs typeface="Calibri"/>
              </a:rPr>
              <a:t>zio</a:t>
            </a:r>
            <a:r>
              <a:rPr sz="1200" spc="5" dirty="0">
                <a:latin typeface="Calibri"/>
                <a:cs typeface="Calibri"/>
              </a:rPr>
              <a:t>n</a:t>
            </a:r>
            <a:r>
              <a:rPr sz="1200" dirty="0">
                <a:latin typeface="Calibri"/>
                <a:cs typeface="Calibri"/>
              </a:rPr>
              <a:t>i”	a	R</a:t>
            </a:r>
            <a:r>
              <a:rPr sz="1200" spc="-15" dirty="0">
                <a:latin typeface="Calibri"/>
                <a:cs typeface="Calibri"/>
              </a:rPr>
              <a:t>o</a:t>
            </a:r>
            <a:r>
              <a:rPr sz="1200" dirty="0">
                <a:latin typeface="Calibri"/>
                <a:cs typeface="Calibri"/>
              </a:rPr>
              <a:t>ma.  </a:t>
            </a:r>
            <a:r>
              <a:rPr sz="1200" spc="-5" dirty="0">
                <a:latin typeface="Calibri"/>
                <a:cs typeface="Calibri"/>
              </a:rPr>
              <a:t>Queste iniziative che suscitano forte curiosità </a:t>
            </a:r>
            <a:r>
              <a:rPr sz="1200" dirty="0">
                <a:latin typeface="Calibri"/>
                <a:cs typeface="Calibri"/>
              </a:rPr>
              <a:t>e meritano una </a:t>
            </a:r>
            <a:r>
              <a:rPr sz="1200" spc="-5" dirty="0">
                <a:latin typeface="Calibri"/>
                <a:cs typeface="Calibri"/>
              </a:rPr>
              <a:t>specifica attenzione ci portano </a:t>
            </a:r>
            <a:r>
              <a:rPr sz="1200" dirty="0">
                <a:latin typeface="Calibri"/>
                <a:cs typeface="Calibri"/>
              </a:rPr>
              <a:t>a  </a:t>
            </a:r>
            <a:r>
              <a:rPr sz="1200" spc="-5" dirty="0">
                <a:latin typeface="Calibri"/>
                <a:cs typeface="Calibri"/>
              </a:rPr>
              <a:t>richiedere </a:t>
            </a:r>
            <a:r>
              <a:rPr sz="1200" dirty="0">
                <a:latin typeface="Calibri"/>
                <a:cs typeface="Calibri"/>
              </a:rPr>
              <a:t>una </a:t>
            </a:r>
            <a:r>
              <a:rPr sz="1200" spc="-5" dirty="0">
                <a:latin typeface="Calibri"/>
                <a:cs typeface="Calibri"/>
              </a:rPr>
              <a:t>intervista </a:t>
            </a:r>
            <a:r>
              <a:rPr sz="1200" dirty="0">
                <a:latin typeface="Calibri"/>
                <a:cs typeface="Calibri"/>
              </a:rPr>
              <a:t>al </a:t>
            </a:r>
            <a:r>
              <a:rPr sz="1200" spc="-5" dirty="0">
                <a:latin typeface="Calibri"/>
                <a:cs typeface="Calibri"/>
              </a:rPr>
              <a:t>Responsabile dell’Ufficio Rapporti istituzionali dell’Abi, </a:t>
            </a:r>
            <a:r>
              <a:rPr sz="1200" spc="-10" dirty="0">
                <a:latin typeface="Calibri"/>
                <a:cs typeface="Calibri"/>
              </a:rPr>
              <a:t>Carlo  </a:t>
            </a:r>
            <a:r>
              <a:rPr sz="1200" spc="-5" dirty="0">
                <a:latin typeface="Calibri"/>
                <a:cs typeface="Calibri"/>
              </a:rPr>
              <a:t>Capoccioni.</a:t>
            </a:r>
            <a:endParaRPr sz="1200">
              <a:latin typeface="Calibri"/>
              <a:cs typeface="Calibri"/>
            </a:endParaRPr>
          </a:p>
          <a:p>
            <a:pPr>
              <a:lnSpc>
                <a:spcPct val="100000"/>
              </a:lnSpc>
              <a:spcBef>
                <a:spcPts val="35"/>
              </a:spcBef>
            </a:pPr>
            <a:endParaRPr sz="1200">
              <a:latin typeface="Times New Roman"/>
              <a:cs typeface="Times New Roman"/>
            </a:endParaRPr>
          </a:p>
          <a:p>
            <a:pPr marL="12700" marR="84455">
              <a:lnSpc>
                <a:spcPct val="101699"/>
              </a:lnSpc>
            </a:pPr>
            <a:r>
              <a:rPr sz="1200" b="1" spc="-5" dirty="0">
                <a:latin typeface="Calibri"/>
                <a:cs typeface="Calibri"/>
              </a:rPr>
              <a:t>Quali vantaggi vi sono per </a:t>
            </a:r>
            <a:r>
              <a:rPr sz="1200" b="1" dirty="0">
                <a:latin typeface="Calibri"/>
                <a:cs typeface="Calibri"/>
              </a:rPr>
              <a:t>il </a:t>
            </a:r>
            <a:r>
              <a:rPr sz="1200" b="1" spc="-5" dirty="0">
                <a:latin typeface="Calibri"/>
                <a:cs typeface="Calibri"/>
              </a:rPr>
              <a:t>futuro nel creare cultura </a:t>
            </a:r>
            <a:r>
              <a:rPr sz="1200" b="1" dirty="0">
                <a:latin typeface="Calibri"/>
                <a:cs typeface="Calibri"/>
              </a:rPr>
              <a:t>e </a:t>
            </a:r>
            <a:r>
              <a:rPr sz="1200" b="1" spc="-5" dirty="0">
                <a:latin typeface="Calibri"/>
                <a:cs typeface="Calibri"/>
              </a:rPr>
              <a:t>creatività partendo dalle generazioni più  giovani?</a:t>
            </a:r>
            <a:endParaRPr sz="1200">
              <a:latin typeface="Calibri"/>
              <a:cs typeface="Calibri"/>
            </a:endParaRPr>
          </a:p>
          <a:p>
            <a:pPr marL="12700" marR="80645">
              <a:lnSpc>
                <a:spcPct val="101699"/>
              </a:lnSpc>
            </a:pPr>
            <a:r>
              <a:rPr sz="1200" spc="-5" dirty="0">
                <a:latin typeface="Calibri"/>
                <a:cs typeface="Calibri"/>
              </a:rPr>
              <a:t>«I </a:t>
            </a:r>
            <a:r>
              <a:rPr sz="1200" dirty="0">
                <a:latin typeface="Calibri"/>
                <a:cs typeface="Calibri"/>
              </a:rPr>
              <a:t>giovani </a:t>
            </a:r>
            <a:r>
              <a:rPr sz="1200" spc="-5" dirty="0">
                <a:latin typeface="Calibri"/>
                <a:cs typeface="Calibri"/>
              </a:rPr>
              <a:t>rappresentano </a:t>
            </a:r>
            <a:r>
              <a:rPr sz="1200" dirty="0">
                <a:latin typeface="Calibri"/>
                <a:cs typeface="Calibri"/>
              </a:rPr>
              <a:t>il </a:t>
            </a:r>
            <a:r>
              <a:rPr sz="1200" spc="-5" dirty="0">
                <a:latin typeface="Calibri"/>
                <a:cs typeface="Calibri"/>
              </a:rPr>
              <a:t>futuro </a:t>
            </a:r>
            <a:r>
              <a:rPr sz="1200" dirty="0">
                <a:latin typeface="Calibri"/>
                <a:cs typeface="Calibri"/>
              </a:rPr>
              <a:t>della </a:t>
            </a:r>
            <a:r>
              <a:rPr sz="1200" spc="-5" dirty="0">
                <a:latin typeface="Calibri"/>
                <a:cs typeface="Calibri"/>
              </a:rPr>
              <a:t>nostra società </a:t>
            </a:r>
            <a:r>
              <a:rPr sz="1200" dirty="0">
                <a:latin typeface="Calibri"/>
                <a:cs typeface="Calibri"/>
              </a:rPr>
              <a:t>e il </a:t>
            </a:r>
            <a:r>
              <a:rPr sz="1200" spc="-5" dirty="0">
                <a:latin typeface="Calibri"/>
                <a:cs typeface="Calibri"/>
              </a:rPr>
              <a:t>Festival </a:t>
            </a:r>
            <a:r>
              <a:rPr sz="1200" dirty="0">
                <a:latin typeface="Calibri"/>
                <a:cs typeface="Calibri"/>
              </a:rPr>
              <a:t>della </a:t>
            </a:r>
            <a:r>
              <a:rPr sz="1200" spc="-5" dirty="0">
                <a:latin typeface="Calibri"/>
                <a:cs typeface="Calibri"/>
              </a:rPr>
              <a:t>Cultura Creativa promosso  </a:t>
            </a:r>
            <a:r>
              <a:rPr sz="1200" dirty="0">
                <a:latin typeface="Calibri"/>
                <a:cs typeface="Calibri"/>
              </a:rPr>
              <a:t>dalle </a:t>
            </a:r>
            <a:r>
              <a:rPr sz="1200" spc="-5" dirty="0">
                <a:latin typeface="Calibri"/>
                <a:cs typeface="Calibri"/>
              </a:rPr>
              <a:t>banche </a:t>
            </a:r>
            <a:r>
              <a:rPr sz="1200" dirty="0">
                <a:latin typeface="Calibri"/>
                <a:cs typeface="Calibri"/>
              </a:rPr>
              <a:t>è </a:t>
            </a:r>
            <a:r>
              <a:rPr sz="1200" spc="-5" dirty="0">
                <a:latin typeface="Calibri"/>
                <a:cs typeface="Calibri"/>
              </a:rPr>
              <a:t>una nuova proposta educativa che si affianca </a:t>
            </a:r>
            <a:r>
              <a:rPr sz="1200" dirty="0">
                <a:latin typeface="Calibri"/>
                <a:cs typeface="Calibri"/>
              </a:rPr>
              <a:t>e </a:t>
            </a:r>
            <a:r>
              <a:rPr sz="1200" spc="-5" dirty="0">
                <a:latin typeface="Calibri"/>
                <a:cs typeface="Calibri"/>
              </a:rPr>
              <a:t>si integra </a:t>
            </a:r>
            <a:r>
              <a:rPr sz="1200" dirty="0">
                <a:latin typeface="Calibri"/>
                <a:cs typeface="Calibri"/>
              </a:rPr>
              <a:t>ai percorsi </a:t>
            </a:r>
            <a:r>
              <a:rPr sz="1200" spc="-5" dirty="0">
                <a:latin typeface="Calibri"/>
                <a:cs typeface="Calibri"/>
              </a:rPr>
              <a:t>scolastici </a:t>
            </a:r>
            <a:r>
              <a:rPr sz="1200" dirty="0">
                <a:latin typeface="Calibri"/>
                <a:cs typeface="Calibri"/>
              </a:rPr>
              <a:t>e  </a:t>
            </a:r>
            <a:r>
              <a:rPr sz="1200" spc="-5" dirty="0">
                <a:latin typeface="Calibri"/>
                <a:cs typeface="Calibri"/>
              </a:rPr>
              <a:t>culturali </a:t>
            </a:r>
            <a:r>
              <a:rPr sz="1200" dirty="0">
                <a:latin typeface="Calibri"/>
                <a:cs typeface="Calibri"/>
              </a:rPr>
              <a:t>in </a:t>
            </a:r>
            <a:r>
              <a:rPr sz="1200" spc="-5" dirty="0">
                <a:latin typeface="Calibri"/>
                <a:cs typeface="Calibri"/>
              </a:rPr>
              <a:t>generale, </a:t>
            </a:r>
            <a:r>
              <a:rPr sz="1200" spc="-10" dirty="0">
                <a:latin typeface="Calibri"/>
                <a:cs typeface="Calibri"/>
              </a:rPr>
              <a:t>data </a:t>
            </a:r>
            <a:r>
              <a:rPr sz="1200" dirty="0">
                <a:latin typeface="Calibri"/>
                <a:cs typeface="Calibri"/>
              </a:rPr>
              <a:t>ai </a:t>
            </a:r>
            <a:r>
              <a:rPr sz="1200" spc="-5" dirty="0">
                <a:latin typeface="Calibri"/>
                <a:cs typeface="Calibri"/>
              </a:rPr>
              <a:t>ragazzi per </a:t>
            </a:r>
            <a:r>
              <a:rPr sz="1200" dirty="0">
                <a:latin typeface="Calibri"/>
                <a:cs typeface="Calibri"/>
              </a:rPr>
              <a:t>misurarsi </a:t>
            </a:r>
            <a:r>
              <a:rPr sz="1200" spc="-5" dirty="0">
                <a:latin typeface="Calibri"/>
                <a:cs typeface="Calibri"/>
              </a:rPr>
              <a:t>con se stessi </a:t>
            </a:r>
            <a:r>
              <a:rPr sz="1200" dirty="0">
                <a:latin typeface="Calibri"/>
                <a:cs typeface="Calibri"/>
              </a:rPr>
              <a:t>e le </a:t>
            </a:r>
            <a:r>
              <a:rPr sz="1200" spc="-5" dirty="0">
                <a:latin typeface="Calibri"/>
                <a:cs typeface="Calibri"/>
              </a:rPr>
              <a:t>molteplici possibilità </a:t>
            </a:r>
            <a:r>
              <a:rPr sz="1200" dirty="0">
                <a:latin typeface="Calibri"/>
                <a:cs typeface="Calibri"/>
              </a:rPr>
              <a:t>di  </a:t>
            </a:r>
            <a:r>
              <a:rPr sz="1200" spc="-5" dirty="0">
                <a:latin typeface="Calibri"/>
                <a:cs typeface="Calibri"/>
              </a:rPr>
              <a:t>partecipazione. </a:t>
            </a:r>
            <a:r>
              <a:rPr sz="1200" spc="-10" dirty="0">
                <a:latin typeface="Calibri"/>
                <a:cs typeface="Calibri"/>
              </a:rPr>
              <a:t>Lo </a:t>
            </a:r>
            <a:r>
              <a:rPr sz="1200" spc="-5" dirty="0">
                <a:latin typeface="Calibri"/>
                <a:cs typeface="Calibri"/>
              </a:rPr>
              <a:t>sviluppo </a:t>
            </a:r>
            <a:r>
              <a:rPr sz="1200" dirty="0">
                <a:latin typeface="Calibri"/>
                <a:cs typeface="Calibri"/>
              </a:rPr>
              <a:t>delle </a:t>
            </a:r>
            <a:r>
              <a:rPr sz="1200" spc="-5" dirty="0">
                <a:latin typeface="Calibri"/>
                <a:cs typeface="Calibri"/>
              </a:rPr>
              <a:t>proprie competenze </a:t>
            </a:r>
            <a:r>
              <a:rPr sz="1200" dirty="0">
                <a:latin typeface="Calibri"/>
                <a:cs typeface="Calibri"/>
              </a:rPr>
              <a:t>è </a:t>
            </a:r>
            <a:r>
              <a:rPr sz="1200" spc="-5" dirty="0">
                <a:latin typeface="Calibri"/>
                <a:cs typeface="Calibri"/>
              </a:rPr>
              <a:t>infatti </a:t>
            </a:r>
            <a:r>
              <a:rPr sz="1200" dirty="0">
                <a:latin typeface="Calibri"/>
                <a:cs typeface="Calibri"/>
              </a:rPr>
              <a:t>alla base </a:t>
            </a:r>
            <a:r>
              <a:rPr sz="1200" spc="-5" dirty="0">
                <a:latin typeface="Calibri"/>
                <a:cs typeface="Calibri"/>
              </a:rPr>
              <a:t>del progresso economico,  </a:t>
            </a:r>
            <a:r>
              <a:rPr sz="1200" dirty="0">
                <a:latin typeface="Calibri"/>
                <a:cs typeface="Calibri"/>
              </a:rPr>
              <a:t>della </a:t>
            </a:r>
            <a:r>
              <a:rPr sz="1200" spc="-5" dirty="0">
                <a:latin typeface="Calibri"/>
                <a:cs typeface="Calibri"/>
              </a:rPr>
              <a:t>convivenza civile </a:t>
            </a:r>
            <a:r>
              <a:rPr sz="1200" dirty="0">
                <a:latin typeface="Calibri"/>
                <a:cs typeface="Calibri"/>
              </a:rPr>
              <a:t>e della </a:t>
            </a:r>
            <a:r>
              <a:rPr sz="1200" spc="-5" dirty="0">
                <a:latin typeface="Calibri"/>
                <a:cs typeface="Calibri"/>
              </a:rPr>
              <a:t>partecipazione </a:t>
            </a:r>
            <a:r>
              <a:rPr sz="1200" dirty="0">
                <a:latin typeface="Calibri"/>
                <a:cs typeface="Calibri"/>
              </a:rPr>
              <a:t>alla vita </a:t>
            </a:r>
            <a:r>
              <a:rPr sz="1200" spc="-5" dirty="0">
                <a:latin typeface="Calibri"/>
                <a:cs typeface="Calibri"/>
              </a:rPr>
              <a:t>democratica. </a:t>
            </a:r>
            <a:r>
              <a:rPr sz="1200" spc="-10" dirty="0">
                <a:latin typeface="Calibri"/>
                <a:cs typeface="Calibri"/>
              </a:rPr>
              <a:t>In </a:t>
            </a:r>
            <a:r>
              <a:rPr sz="1200" spc="-5" dirty="0">
                <a:latin typeface="Calibri"/>
                <a:cs typeface="Calibri"/>
              </a:rPr>
              <a:t>questo senso </a:t>
            </a:r>
            <a:r>
              <a:rPr sz="1200" dirty="0">
                <a:latin typeface="Calibri"/>
                <a:cs typeface="Calibri"/>
              </a:rPr>
              <a:t>un </a:t>
            </a:r>
            <a:r>
              <a:rPr sz="1200" spc="-5" dirty="0">
                <a:latin typeface="Calibri"/>
                <a:cs typeface="Calibri"/>
              </a:rPr>
              <a:t>ruolo</a:t>
            </a:r>
            <a:r>
              <a:rPr sz="1200" spc="35" dirty="0">
                <a:latin typeface="Calibri"/>
                <a:cs typeface="Calibri"/>
              </a:rPr>
              <a:t> </a:t>
            </a:r>
            <a:r>
              <a:rPr sz="1200" dirty="0">
                <a:latin typeface="Calibri"/>
                <a:cs typeface="Calibri"/>
              </a:rPr>
              <a:t>di</a:t>
            </a:r>
            <a:endParaRPr sz="1200">
              <a:latin typeface="Calibri"/>
              <a:cs typeface="Calibri"/>
            </a:endParaRPr>
          </a:p>
          <a:p>
            <a:pPr marL="12700" marR="284480">
              <a:lnSpc>
                <a:spcPct val="101299"/>
              </a:lnSpc>
              <a:spcBef>
                <a:spcPts val="15"/>
              </a:spcBef>
            </a:pPr>
            <a:r>
              <a:rPr sz="1200" spc="-5" dirty="0">
                <a:latin typeface="Calibri"/>
                <a:cs typeface="Calibri"/>
              </a:rPr>
              <a:t>indirizzo deve essere svolto anche </a:t>
            </a:r>
            <a:r>
              <a:rPr sz="1200" dirty="0">
                <a:latin typeface="Calibri"/>
                <a:cs typeface="Calibri"/>
              </a:rPr>
              <a:t>dalla </a:t>
            </a:r>
            <a:r>
              <a:rPr sz="1200" spc="-5" dirty="0">
                <a:latin typeface="Calibri"/>
                <a:cs typeface="Calibri"/>
              </a:rPr>
              <a:t>comunità </a:t>
            </a:r>
            <a:r>
              <a:rPr sz="1200" dirty="0">
                <a:latin typeface="Calibri"/>
                <a:cs typeface="Calibri"/>
              </a:rPr>
              <a:t>economica </a:t>
            </a:r>
            <a:r>
              <a:rPr sz="1200" spc="-5" dirty="0">
                <a:latin typeface="Calibri"/>
                <a:cs typeface="Calibri"/>
              </a:rPr>
              <a:t>tutta, nella consapevolezza che  attraverso </a:t>
            </a:r>
            <a:r>
              <a:rPr sz="1200" dirty="0">
                <a:latin typeface="Calibri"/>
                <a:cs typeface="Calibri"/>
              </a:rPr>
              <a:t>la </a:t>
            </a:r>
            <a:r>
              <a:rPr sz="1200" spc="-5" dirty="0">
                <a:latin typeface="Calibri"/>
                <a:cs typeface="Calibri"/>
              </a:rPr>
              <a:t>promozione della conoscenza anche presso </a:t>
            </a:r>
            <a:r>
              <a:rPr sz="1200" dirty="0">
                <a:latin typeface="Calibri"/>
                <a:cs typeface="Calibri"/>
              </a:rPr>
              <a:t>i più giovani </a:t>
            </a:r>
            <a:r>
              <a:rPr sz="1200" spc="-5" dirty="0">
                <a:latin typeface="Calibri"/>
                <a:cs typeface="Calibri"/>
              </a:rPr>
              <a:t>si possa realizzare un </a:t>
            </a:r>
            <a:r>
              <a:rPr sz="1200" dirty="0">
                <a:latin typeface="Calibri"/>
                <a:cs typeface="Calibri"/>
              </a:rPr>
              <a:t>più  </a:t>
            </a:r>
            <a:r>
              <a:rPr sz="1200" spc="-5" dirty="0">
                <a:latin typeface="Calibri"/>
                <a:cs typeface="Calibri"/>
              </a:rPr>
              <a:t>diffuso senso </a:t>
            </a:r>
            <a:r>
              <a:rPr sz="1200" dirty="0">
                <a:latin typeface="Calibri"/>
                <a:cs typeface="Calibri"/>
              </a:rPr>
              <a:t>di </a:t>
            </a:r>
            <a:r>
              <a:rPr sz="1200" spc="-5" dirty="0">
                <a:latin typeface="Calibri"/>
                <a:cs typeface="Calibri"/>
              </a:rPr>
              <a:t>responsabilità, per una </a:t>
            </a:r>
            <a:r>
              <a:rPr sz="1200" dirty="0">
                <a:latin typeface="Calibri"/>
                <a:cs typeface="Calibri"/>
              </a:rPr>
              <a:t>più </a:t>
            </a:r>
            <a:r>
              <a:rPr sz="1200" spc="-5" dirty="0">
                <a:latin typeface="Calibri"/>
                <a:cs typeface="Calibri"/>
              </a:rPr>
              <a:t>ampia </a:t>
            </a:r>
            <a:r>
              <a:rPr sz="1200" dirty="0">
                <a:latin typeface="Calibri"/>
                <a:cs typeface="Calibri"/>
              </a:rPr>
              <a:t>e </a:t>
            </a:r>
            <a:r>
              <a:rPr sz="1200" spc="-5" dirty="0">
                <a:latin typeface="Calibri"/>
                <a:cs typeface="Calibri"/>
              </a:rPr>
              <a:t>duratura crescita </a:t>
            </a:r>
            <a:r>
              <a:rPr sz="1200" dirty="0">
                <a:latin typeface="Calibri"/>
                <a:cs typeface="Calibri"/>
              </a:rPr>
              <a:t>dei </a:t>
            </a:r>
            <a:r>
              <a:rPr sz="1200" spc="5" dirty="0">
                <a:latin typeface="Calibri"/>
                <a:cs typeface="Calibri"/>
              </a:rPr>
              <a:t>nostri</a:t>
            </a:r>
            <a:r>
              <a:rPr sz="1200" spc="15" dirty="0">
                <a:latin typeface="Calibri"/>
                <a:cs typeface="Calibri"/>
              </a:rPr>
              <a:t> </a:t>
            </a:r>
            <a:r>
              <a:rPr sz="1200" spc="-5" dirty="0">
                <a:latin typeface="Calibri"/>
                <a:cs typeface="Calibri"/>
              </a:rPr>
              <a:t>territori».</a:t>
            </a:r>
            <a:endParaRPr sz="1200">
              <a:latin typeface="Calibri"/>
              <a:cs typeface="Calibri"/>
            </a:endParaRPr>
          </a:p>
          <a:p>
            <a:pPr>
              <a:lnSpc>
                <a:spcPct val="100000"/>
              </a:lnSpc>
              <a:spcBef>
                <a:spcPts val="50"/>
              </a:spcBef>
            </a:pPr>
            <a:endParaRPr sz="1200">
              <a:latin typeface="Times New Roman"/>
              <a:cs typeface="Times New Roman"/>
            </a:endParaRPr>
          </a:p>
          <a:p>
            <a:pPr marL="12700">
              <a:lnSpc>
                <a:spcPct val="100000"/>
              </a:lnSpc>
            </a:pPr>
            <a:r>
              <a:rPr sz="1200" b="1" dirty="0">
                <a:latin typeface="Calibri"/>
                <a:cs typeface="Calibri"/>
              </a:rPr>
              <a:t>Si può </a:t>
            </a:r>
            <a:r>
              <a:rPr sz="1200" b="1" spc="-5" dirty="0">
                <a:latin typeface="Calibri"/>
                <a:cs typeface="Calibri"/>
              </a:rPr>
              <a:t>parlare di “alfabetizzazione creativa” per il vostro</a:t>
            </a:r>
            <a:r>
              <a:rPr sz="1200" b="1" spc="25" dirty="0">
                <a:latin typeface="Calibri"/>
                <a:cs typeface="Calibri"/>
              </a:rPr>
              <a:t> </a:t>
            </a:r>
            <a:r>
              <a:rPr sz="1200" b="1" spc="-5" dirty="0">
                <a:latin typeface="Calibri"/>
                <a:cs typeface="Calibri"/>
              </a:rPr>
              <a:t>evento?</a:t>
            </a:r>
            <a:endParaRPr sz="1200">
              <a:latin typeface="Calibri"/>
              <a:cs typeface="Calibri"/>
            </a:endParaRPr>
          </a:p>
          <a:p>
            <a:pPr marL="12700" marR="271780">
              <a:lnSpc>
                <a:spcPts val="1480"/>
              </a:lnSpc>
              <a:spcBef>
                <a:spcPts val="40"/>
              </a:spcBef>
            </a:pPr>
            <a:r>
              <a:rPr sz="1200" spc="-5" dirty="0">
                <a:latin typeface="Calibri"/>
                <a:cs typeface="Calibri"/>
              </a:rPr>
              <a:t>«Per questa seconda edizione del Festival, </a:t>
            </a:r>
            <a:r>
              <a:rPr sz="1200" dirty="0">
                <a:latin typeface="Calibri"/>
                <a:cs typeface="Calibri"/>
              </a:rPr>
              <a:t>è </a:t>
            </a:r>
            <a:r>
              <a:rPr sz="1200" spc="-5" dirty="0">
                <a:latin typeface="Calibri"/>
                <a:cs typeface="Calibri"/>
              </a:rPr>
              <a:t>stato scelto come </a:t>
            </a:r>
            <a:r>
              <a:rPr sz="1200" dirty="0">
                <a:latin typeface="Calibri"/>
                <a:cs typeface="Calibri"/>
              </a:rPr>
              <a:t>filo </a:t>
            </a:r>
            <a:r>
              <a:rPr sz="1200" spc="-5" dirty="0">
                <a:latin typeface="Calibri"/>
                <a:cs typeface="Calibri"/>
              </a:rPr>
              <a:t>conduttore ideale </a:t>
            </a:r>
            <a:r>
              <a:rPr sz="1200" dirty="0">
                <a:latin typeface="Calibri"/>
                <a:cs typeface="Calibri"/>
              </a:rPr>
              <a:t>di </a:t>
            </a:r>
            <a:r>
              <a:rPr sz="1200" spc="-5" dirty="0">
                <a:latin typeface="Calibri"/>
                <a:cs typeface="Calibri"/>
              </a:rPr>
              <a:t>tutte </a:t>
            </a:r>
            <a:r>
              <a:rPr sz="1200" dirty="0">
                <a:latin typeface="Calibri"/>
                <a:cs typeface="Calibri"/>
              </a:rPr>
              <a:t>le  </a:t>
            </a:r>
            <a:r>
              <a:rPr sz="1200" spc="-5" dirty="0">
                <a:latin typeface="Calibri"/>
                <a:cs typeface="Calibri"/>
              </a:rPr>
              <a:t>iniziative “L’Alfabeto del Mondo”. </a:t>
            </a:r>
            <a:r>
              <a:rPr sz="1200" dirty="0">
                <a:latin typeface="Calibri"/>
                <a:cs typeface="Calibri"/>
              </a:rPr>
              <a:t>In </a:t>
            </a:r>
            <a:r>
              <a:rPr sz="1200" spc="-5" dirty="0">
                <a:latin typeface="Calibri"/>
                <a:cs typeface="Calibri"/>
              </a:rPr>
              <a:t>sintesi </a:t>
            </a:r>
            <a:r>
              <a:rPr sz="1200" dirty="0">
                <a:latin typeface="Calibri"/>
                <a:cs typeface="Calibri"/>
              </a:rPr>
              <a:t>i </a:t>
            </a:r>
            <a:r>
              <a:rPr sz="1200" spc="-5" dirty="0">
                <a:latin typeface="Calibri"/>
                <a:cs typeface="Calibri"/>
              </a:rPr>
              <a:t>bambini </a:t>
            </a:r>
            <a:r>
              <a:rPr sz="1200" dirty="0">
                <a:latin typeface="Calibri"/>
                <a:cs typeface="Calibri"/>
              </a:rPr>
              <a:t>e i </a:t>
            </a:r>
            <a:r>
              <a:rPr sz="1200" spc="-5" dirty="0">
                <a:latin typeface="Calibri"/>
                <a:cs typeface="Calibri"/>
              </a:rPr>
              <a:t>ragazzi potranno leggere </a:t>
            </a:r>
            <a:r>
              <a:rPr sz="1200" dirty="0">
                <a:latin typeface="Calibri"/>
                <a:cs typeface="Calibri"/>
              </a:rPr>
              <a:t>i </a:t>
            </a:r>
            <a:r>
              <a:rPr sz="1200" spc="-5" dirty="0">
                <a:latin typeface="Calibri"/>
                <a:cs typeface="Calibri"/>
              </a:rPr>
              <a:t>segni </a:t>
            </a:r>
            <a:r>
              <a:rPr sz="1200" spc="-10" dirty="0">
                <a:latin typeface="Calibri"/>
                <a:cs typeface="Calibri"/>
              </a:rPr>
              <a:t>che</a:t>
            </a:r>
            <a:r>
              <a:rPr sz="1200" spc="160" dirty="0">
                <a:latin typeface="Calibri"/>
                <a:cs typeface="Calibri"/>
              </a:rPr>
              <a:t> </a:t>
            </a:r>
            <a:r>
              <a:rPr sz="1200" dirty="0">
                <a:latin typeface="Calibri"/>
                <a:cs typeface="Calibri"/>
              </a:rPr>
              <a:t>li</a:t>
            </a:r>
            <a:endParaRPr sz="1200">
              <a:latin typeface="Calibri"/>
              <a:cs typeface="Calibri"/>
            </a:endParaRPr>
          </a:p>
          <a:p>
            <a:pPr marL="12700">
              <a:lnSpc>
                <a:spcPts val="1405"/>
              </a:lnSpc>
            </a:pPr>
            <a:r>
              <a:rPr sz="1200" spc="-5" dirty="0">
                <a:latin typeface="Calibri"/>
                <a:cs typeface="Calibri"/>
              </a:rPr>
              <a:t>circondano. Ispirandosi </a:t>
            </a:r>
            <a:r>
              <a:rPr sz="1200" spc="-10" dirty="0">
                <a:latin typeface="Calibri"/>
                <a:cs typeface="Calibri"/>
              </a:rPr>
              <a:t>ai </a:t>
            </a:r>
            <a:r>
              <a:rPr sz="1200" spc="-5" dirty="0">
                <a:latin typeface="Calibri"/>
                <a:cs typeface="Calibri"/>
              </a:rPr>
              <a:t>segni lasciati </a:t>
            </a:r>
            <a:r>
              <a:rPr sz="1200" dirty="0">
                <a:latin typeface="Calibri"/>
                <a:cs typeface="Calibri"/>
              </a:rPr>
              <a:t>dalla </a:t>
            </a:r>
            <a:r>
              <a:rPr sz="1200" spc="-5" dirty="0">
                <a:latin typeface="Calibri"/>
                <a:cs typeface="Calibri"/>
              </a:rPr>
              <a:t>natura, passando </a:t>
            </a:r>
            <a:r>
              <a:rPr sz="1200" dirty="0">
                <a:latin typeface="Calibri"/>
                <a:cs typeface="Calibri"/>
              </a:rPr>
              <a:t>per </a:t>
            </a:r>
            <a:r>
              <a:rPr sz="1200" spc="-5" dirty="0">
                <a:latin typeface="Calibri"/>
                <a:cs typeface="Calibri"/>
              </a:rPr>
              <a:t>quelli </a:t>
            </a:r>
            <a:r>
              <a:rPr sz="1200" dirty="0">
                <a:latin typeface="Calibri"/>
                <a:cs typeface="Calibri"/>
              </a:rPr>
              <a:t>dell’ingegno </a:t>
            </a:r>
            <a:r>
              <a:rPr sz="1200" spc="-5" dirty="0">
                <a:latin typeface="Calibri"/>
                <a:cs typeface="Calibri"/>
              </a:rPr>
              <a:t>umano</a:t>
            </a:r>
            <a:r>
              <a:rPr sz="1200" spc="45" dirty="0">
                <a:latin typeface="Calibri"/>
                <a:cs typeface="Calibri"/>
              </a:rPr>
              <a:t> </a:t>
            </a:r>
            <a:r>
              <a:rPr sz="1200" dirty="0">
                <a:latin typeface="Calibri"/>
                <a:cs typeface="Calibri"/>
              </a:rPr>
              <a:t>per</a:t>
            </a:r>
            <a:endParaRPr sz="1200">
              <a:latin typeface="Calibri"/>
              <a:cs typeface="Calibri"/>
            </a:endParaRPr>
          </a:p>
          <a:p>
            <a:pPr marL="12700" marR="106045">
              <a:lnSpc>
                <a:spcPct val="101499"/>
              </a:lnSpc>
              <a:spcBef>
                <a:spcPts val="5"/>
              </a:spcBef>
            </a:pPr>
            <a:r>
              <a:rPr sz="1200" dirty="0">
                <a:latin typeface="Calibri"/>
                <a:cs typeface="Calibri"/>
              </a:rPr>
              <a:t>finire a </a:t>
            </a:r>
            <a:r>
              <a:rPr sz="1200" spc="-5" dirty="0">
                <a:latin typeface="Calibri"/>
                <a:cs typeface="Calibri"/>
              </a:rPr>
              <a:t>quelli delle emozioni. Comprenderanno come nasce </a:t>
            </a:r>
            <a:r>
              <a:rPr sz="1200" dirty="0">
                <a:latin typeface="Calibri"/>
                <a:cs typeface="Calibri"/>
              </a:rPr>
              <a:t>il </a:t>
            </a:r>
            <a:r>
              <a:rPr sz="1200" spc="-5" dirty="0">
                <a:latin typeface="Calibri"/>
                <a:cs typeface="Calibri"/>
              </a:rPr>
              <a:t>racconto, come si </a:t>
            </a:r>
            <a:r>
              <a:rPr sz="1200" dirty="0">
                <a:latin typeface="Calibri"/>
                <a:cs typeface="Calibri"/>
              </a:rPr>
              <a:t>forma e </a:t>
            </a:r>
            <a:r>
              <a:rPr sz="1200" spc="-5" dirty="0">
                <a:latin typeface="Calibri"/>
                <a:cs typeface="Calibri"/>
              </a:rPr>
              <a:t>con quali  </a:t>
            </a:r>
            <a:r>
              <a:rPr sz="1200" dirty="0">
                <a:latin typeface="Calibri"/>
                <a:cs typeface="Calibri"/>
              </a:rPr>
              <a:t>linguaggi e </a:t>
            </a:r>
            <a:r>
              <a:rPr sz="1200" spc="-5" dirty="0">
                <a:latin typeface="Calibri"/>
                <a:cs typeface="Calibri"/>
              </a:rPr>
              <a:t>strumenti si può </a:t>
            </a:r>
            <a:r>
              <a:rPr sz="1200" dirty="0">
                <a:latin typeface="Calibri"/>
                <a:cs typeface="Calibri"/>
              </a:rPr>
              <a:t>declinare e </a:t>
            </a:r>
            <a:r>
              <a:rPr sz="1200" spc="-5" dirty="0">
                <a:latin typeface="Calibri"/>
                <a:cs typeface="Calibri"/>
              </a:rPr>
              <a:t>condividere per generare poi altre </a:t>
            </a:r>
            <a:r>
              <a:rPr sz="1200" dirty="0">
                <a:latin typeface="Calibri"/>
                <a:cs typeface="Calibri"/>
              </a:rPr>
              <a:t>infinite </a:t>
            </a:r>
            <a:r>
              <a:rPr sz="1200" spc="-5" dirty="0">
                <a:latin typeface="Calibri"/>
                <a:cs typeface="Calibri"/>
              </a:rPr>
              <a:t>narrazioni. </a:t>
            </a:r>
            <a:r>
              <a:rPr sz="1200" dirty="0">
                <a:latin typeface="Calibri"/>
                <a:cs typeface="Calibri"/>
              </a:rPr>
              <a:t>Un  tema </a:t>
            </a:r>
            <a:r>
              <a:rPr sz="1200" spc="-5" dirty="0">
                <a:latin typeface="Calibri"/>
                <a:cs typeface="Calibri"/>
              </a:rPr>
              <a:t>estremamente attuale se si considera che, </a:t>
            </a:r>
            <a:r>
              <a:rPr sz="1200" dirty="0">
                <a:latin typeface="Calibri"/>
                <a:cs typeface="Calibri"/>
              </a:rPr>
              <a:t>anche </a:t>
            </a:r>
            <a:r>
              <a:rPr sz="1200" spc="-5" dirty="0">
                <a:latin typeface="Calibri"/>
                <a:cs typeface="Calibri"/>
              </a:rPr>
              <a:t>grazie </a:t>
            </a:r>
            <a:r>
              <a:rPr sz="1200" dirty="0">
                <a:latin typeface="Calibri"/>
                <a:cs typeface="Calibri"/>
              </a:rPr>
              <a:t>alle </a:t>
            </a:r>
            <a:r>
              <a:rPr sz="1200" spc="-5" dirty="0">
                <a:latin typeface="Calibri"/>
                <a:cs typeface="Calibri"/>
              </a:rPr>
              <a:t>nuove tecnologie, raccontare </a:t>
            </a:r>
            <a:r>
              <a:rPr sz="1200" dirty="0">
                <a:latin typeface="Calibri"/>
                <a:cs typeface="Calibri"/>
              </a:rPr>
              <a:t>e  </a:t>
            </a:r>
            <a:r>
              <a:rPr sz="1200" spc="-5" dirty="0">
                <a:latin typeface="Calibri"/>
                <a:cs typeface="Calibri"/>
              </a:rPr>
              <a:t>raccontarsi </a:t>
            </a:r>
            <a:r>
              <a:rPr sz="1200" dirty="0">
                <a:latin typeface="Calibri"/>
                <a:cs typeface="Calibri"/>
              </a:rPr>
              <a:t>è oggi </a:t>
            </a:r>
            <a:r>
              <a:rPr sz="1200" spc="-5" dirty="0">
                <a:latin typeface="Calibri"/>
                <a:cs typeface="Calibri"/>
              </a:rPr>
              <a:t>un’attività che ci coinvolge sempre </a:t>
            </a:r>
            <a:r>
              <a:rPr sz="1200" dirty="0">
                <a:latin typeface="Calibri"/>
                <a:cs typeface="Calibri"/>
              </a:rPr>
              <a:t>più. </a:t>
            </a:r>
            <a:r>
              <a:rPr sz="1200" spc="-5" dirty="0">
                <a:latin typeface="Calibri"/>
                <a:cs typeface="Calibri"/>
              </a:rPr>
              <a:t>La proposta </a:t>
            </a:r>
            <a:r>
              <a:rPr sz="1200" dirty="0">
                <a:latin typeface="Calibri"/>
                <a:cs typeface="Calibri"/>
              </a:rPr>
              <a:t>del </a:t>
            </a:r>
            <a:r>
              <a:rPr sz="1200" spc="-5" dirty="0">
                <a:latin typeface="Calibri"/>
                <a:cs typeface="Calibri"/>
              </a:rPr>
              <a:t>Festival </a:t>
            </a:r>
            <a:r>
              <a:rPr sz="1200" dirty="0">
                <a:latin typeface="Calibri"/>
                <a:cs typeface="Calibri"/>
              </a:rPr>
              <a:t>è </a:t>
            </a:r>
            <a:r>
              <a:rPr sz="1200" spc="-5" dirty="0">
                <a:latin typeface="Calibri"/>
                <a:cs typeface="Calibri"/>
              </a:rPr>
              <a:t>quindi </a:t>
            </a:r>
            <a:r>
              <a:rPr sz="1200" spc="5" dirty="0">
                <a:latin typeface="Calibri"/>
                <a:cs typeface="Calibri"/>
              </a:rPr>
              <a:t>quella  </a:t>
            </a:r>
            <a:r>
              <a:rPr sz="1200" dirty="0">
                <a:latin typeface="Calibri"/>
                <a:cs typeface="Calibri"/>
              </a:rPr>
              <a:t>di </a:t>
            </a:r>
            <a:r>
              <a:rPr sz="1200" spc="-5" dirty="0">
                <a:latin typeface="Calibri"/>
                <a:cs typeface="Calibri"/>
              </a:rPr>
              <a:t>creare dei percorsi </a:t>
            </a:r>
            <a:r>
              <a:rPr sz="1200" dirty="0">
                <a:latin typeface="Calibri"/>
                <a:cs typeface="Calibri"/>
              </a:rPr>
              <a:t>per </a:t>
            </a:r>
            <a:r>
              <a:rPr sz="1200" spc="-5" dirty="0">
                <a:latin typeface="Calibri"/>
                <a:cs typeface="Calibri"/>
              </a:rPr>
              <a:t>stimolare </a:t>
            </a:r>
            <a:r>
              <a:rPr sz="1200" dirty="0">
                <a:latin typeface="Calibri"/>
                <a:cs typeface="Calibri"/>
              </a:rPr>
              <a:t>un </a:t>
            </a:r>
            <a:r>
              <a:rPr sz="1200" spc="-5" dirty="0">
                <a:latin typeface="Calibri"/>
                <a:cs typeface="Calibri"/>
              </a:rPr>
              <a:t>approccio consapevole, </a:t>
            </a:r>
            <a:r>
              <a:rPr sz="1200" dirty="0">
                <a:latin typeface="Calibri"/>
                <a:cs typeface="Calibri"/>
              </a:rPr>
              <a:t>pur </a:t>
            </a:r>
            <a:r>
              <a:rPr sz="1200" spc="-5" dirty="0">
                <a:latin typeface="Calibri"/>
                <a:cs typeface="Calibri"/>
              </a:rPr>
              <a:t>rispettando </a:t>
            </a:r>
            <a:r>
              <a:rPr sz="1200" dirty="0">
                <a:latin typeface="Calibri"/>
                <a:cs typeface="Calibri"/>
              </a:rPr>
              <a:t>la massima </a:t>
            </a:r>
            <a:r>
              <a:rPr sz="1200" spc="-5" dirty="0">
                <a:latin typeface="Calibri"/>
                <a:cs typeface="Calibri"/>
              </a:rPr>
              <a:t>libertà  espressiva </a:t>
            </a:r>
            <a:r>
              <a:rPr sz="1200" dirty="0">
                <a:latin typeface="Calibri"/>
                <a:cs typeface="Calibri"/>
              </a:rPr>
              <a:t>dei </a:t>
            </a:r>
            <a:r>
              <a:rPr sz="1200" spc="-5" dirty="0">
                <a:latin typeface="Calibri"/>
                <a:cs typeface="Calibri"/>
              </a:rPr>
              <a:t>bambini </a:t>
            </a:r>
            <a:r>
              <a:rPr sz="1200" dirty="0">
                <a:latin typeface="Calibri"/>
                <a:cs typeface="Calibri"/>
              </a:rPr>
              <a:t>e dei</a:t>
            </a:r>
            <a:r>
              <a:rPr sz="1200" spc="-20" dirty="0">
                <a:latin typeface="Calibri"/>
                <a:cs typeface="Calibri"/>
              </a:rPr>
              <a:t> </a:t>
            </a:r>
            <a:r>
              <a:rPr sz="1200" spc="-5" dirty="0">
                <a:latin typeface="Calibri"/>
                <a:cs typeface="Calibri"/>
              </a:rPr>
              <a:t>ragazzi».</a:t>
            </a:r>
            <a:endParaRPr sz="1200">
              <a:latin typeface="Calibri"/>
              <a:cs typeface="Calibri"/>
            </a:endParaRPr>
          </a:p>
          <a:p>
            <a:pPr>
              <a:lnSpc>
                <a:spcPct val="100000"/>
              </a:lnSpc>
              <a:spcBef>
                <a:spcPts val="30"/>
              </a:spcBef>
            </a:pPr>
            <a:endParaRPr sz="1200">
              <a:latin typeface="Times New Roman"/>
              <a:cs typeface="Times New Roman"/>
            </a:endParaRPr>
          </a:p>
          <a:p>
            <a:pPr marL="12700" marR="146050">
              <a:lnSpc>
                <a:spcPct val="101899"/>
              </a:lnSpc>
            </a:pPr>
            <a:r>
              <a:rPr sz="1200" b="1" spc="-5" dirty="0">
                <a:latin typeface="Calibri"/>
                <a:cs typeface="Calibri"/>
              </a:rPr>
              <a:t>Quali fattori fanno puntare </a:t>
            </a:r>
            <a:r>
              <a:rPr sz="1200" b="1" dirty="0">
                <a:latin typeface="Calibri"/>
                <a:cs typeface="Calibri"/>
              </a:rPr>
              <a:t>le </a:t>
            </a:r>
            <a:r>
              <a:rPr sz="1200" b="1" spc="-5" dirty="0">
                <a:latin typeface="Calibri"/>
                <a:cs typeface="Calibri"/>
              </a:rPr>
              <a:t>banche </a:t>
            </a:r>
            <a:r>
              <a:rPr sz="1200" b="1" spc="-10" dirty="0">
                <a:latin typeface="Calibri"/>
                <a:cs typeface="Calibri"/>
              </a:rPr>
              <a:t>verso </a:t>
            </a:r>
            <a:r>
              <a:rPr sz="1200" b="1" dirty="0">
                <a:latin typeface="Calibri"/>
                <a:cs typeface="Calibri"/>
              </a:rPr>
              <a:t>la </a:t>
            </a:r>
            <a:r>
              <a:rPr sz="1200" b="1" spc="-5" dirty="0">
                <a:latin typeface="Calibri"/>
                <a:cs typeface="Calibri"/>
              </a:rPr>
              <a:t>creatività </a:t>
            </a:r>
            <a:r>
              <a:rPr sz="1200" b="1" dirty="0">
                <a:latin typeface="Calibri"/>
                <a:cs typeface="Calibri"/>
              </a:rPr>
              <a:t>e </a:t>
            </a:r>
            <a:r>
              <a:rPr sz="1200" b="1" spc="-5" dirty="0">
                <a:latin typeface="Calibri"/>
                <a:cs typeface="Calibri"/>
              </a:rPr>
              <a:t>l’innovazione come asset strategico?  Quali sono gli </a:t>
            </a:r>
            <a:r>
              <a:rPr sz="1200" b="1" dirty="0">
                <a:latin typeface="Calibri"/>
                <a:cs typeface="Calibri"/>
              </a:rPr>
              <a:t>effetti</a:t>
            </a:r>
            <a:r>
              <a:rPr sz="1200" b="1" spc="10" dirty="0">
                <a:latin typeface="Calibri"/>
                <a:cs typeface="Calibri"/>
              </a:rPr>
              <a:t> </a:t>
            </a:r>
            <a:r>
              <a:rPr sz="1200" b="1" spc="-5" dirty="0">
                <a:latin typeface="Calibri"/>
                <a:cs typeface="Calibri"/>
              </a:rPr>
              <a:t>attesi?</a:t>
            </a:r>
            <a:endParaRPr sz="1200">
              <a:latin typeface="Calibri"/>
              <a:cs typeface="Calibri"/>
            </a:endParaRPr>
          </a:p>
          <a:p>
            <a:pPr marL="12700">
              <a:lnSpc>
                <a:spcPct val="100000"/>
              </a:lnSpc>
              <a:spcBef>
                <a:spcPts val="25"/>
              </a:spcBef>
            </a:pPr>
            <a:r>
              <a:rPr sz="1200" spc="-5" dirty="0">
                <a:latin typeface="Calibri"/>
                <a:cs typeface="Calibri"/>
              </a:rPr>
              <a:t>«In </a:t>
            </a:r>
            <a:r>
              <a:rPr sz="1200" dirty="0">
                <a:latin typeface="Calibri"/>
                <a:cs typeface="Calibri"/>
              </a:rPr>
              <a:t>noi </a:t>
            </a:r>
            <a:r>
              <a:rPr sz="1200" spc="-5" dirty="0">
                <a:latin typeface="Calibri"/>
                <a:cs typeface="Calibri"/>
              </a:rPr>
              <a:t>c’è </a:t>
            </a:r>
            <a:r>
              <a:rPr sz="1200" dirty="0">
                <a:latin typeface="Calibri"/>
                <a:cs typeface="Calibri"/>
              </a:rPr>
              <a:t>la </a:t>
            </a:r>
            <a:r>
              <a:rPr sz="1200" spc="-5" dirty="0">
                <a:latin typeface="Calibri"/>
                <a:cs typeface="Calibri"/>
              </a:rPr>
              <a:t>consapevolezza che, fornendo </a:t>
            </a:r>
            <a:r>
              <a:rPr sz="1200" dirty="0">
                <a:latin typeface="Calibri"/>
                <a:cs typeface="Calibri"/>
              </a:rPr>
              <a:t>ai più giovani </a:t>
            </a:r>
            <a:r>
              <a:rPr sz="1200" spc="-5" dirty="0">
                <a:latin typeface="Calibri"/>
                <a:cs typeface="Calibri"/>
              </a:rPr>
              <a:t>occasioni </a:t>
            </a:r>
            <a:r>
              <a:rPr sz="1200" dirty="0">
                <a:latin typeface="Calibri"/>
                <a:cs typeface="Calibri"/>
              </a:rPr>
              <a:t>per </a:t>
            </a:r>
            <a:r>
              <a:rPr sz="1200" spc="-5" dirty="0">
                <a:latin typeface="Calibri"/>
                <a:cs typeface="Calibri"/>
              </a:rPr>
              <a:t>mettersi </a:t>
            </a:r>
            <a:r>
              <a:rPr sz="1200" dirty="0">
                <a:latin typeface="Calibri"/>
                <a:cs typeface="Calibri"/>
              </a:rPr>
              <a:t>in gioco</a:t>
            </a:r>
            <a:r>
              <a:rPr sz="1200" spc="-35" dirty="0">
                <a:latin typeface="Calibri"/>
                <a:cs typeface="Calibri"/>
              </a:rPr>
              <a:t> </a:t>
            </a:r>
            <a:r>
              <a:rPr sz="1200" dirty="0">
                <a:latin typeface="Calibri"/>
                <a:cs typeface="Calibri"/>
              </a:rPr>
              <a:t>e</a:t>
            </a:r>
            <a:endParaRPr sz="1200">
              <a:latin typeface="Calibri"/>
              <a:cs typeface="Calibri"/>
            </a:endParaRPr>
          </a:p>
          <a:p>
            <a:pPr marL="12700" marR="153670">
              <a:lnSpc>
                <a:spcPct val="101200"/>
              </a:lnSpc>
              <a:spcBef>
                <a:spcPts val="5"/>
              </a:spcBef>
            </a:pPr>
            <a:r>
              <a:rPr sz="1200" dirty="0">
                <a:latin typeface="Calibri"/>
                <a:cs typeface="Calibri"/>
              </a:rPr>
              <a:t>‘allenarsi’ a </a:t>
            </a:r>
            <a:r>
              <a:rPr sz="1200" spc="-5" dirty="0">
                <a:latin typeface="Calibri"/>
                <a:cs typeface="Calibri"/>
              </a:rPr>
              <a:t>diventare cittadini attivi, capaci </a:t>
            </a:r>
            <a:r>
              <a:rPr sz="1200" dirty="0">
                <a:latin typeface="Calibri"/>
                <a:cs typeface="Calibri"/>
              </a:rPr>
              <a:t>di </a:t>
            </a:r>
            <a:r>
              <a:rPr sz="1200" spc="-5" dirty="0">
                <a:latin typeface="Calibri"/>
                <a:cs typeface="Calibri"/>
              </a:rPr>
              <a:t>progettualità </a:t>
            </a:r>
            <a:r>
              <a:rPr sz="1200" dirty="0">
                <a:latin typeface="Calibri"/>
                <a:cs typeface="Calibri"/>
              </a:rPr>
              <a:t>e di </a:t>
            </a:r>
            <a:r>
              <a:rPr sz="1200" spc="-5" dirty="0">
                <a:latin typeface="Calibri"/>
                <a:cs typeface="Calibri"/>
              </a:rPr>
              <a:t>relazioni, </a:t>
            </a:r>
            <a:r>
              <a:rPr sz="1200" dirty="0">
                <a:latin typeface="Calibri"/>
                <a:cs typeface="Calibri"/>
              </a:rPr>
              <a:t>di </a:t>
            </a:r>
            <a:r>
              <a:rPr sz="1200" spc="-5" dirty="0">
                <a:latin typeface="Calibri"/>
                <a:cs typeface="Calibri"/>
              </a:rPr>
              <a:t>contribuire </a:t>
            </a:r>
            <a:r>
              <a:rPr sz="1200" dirty="0">
                <a:latin typeface="Calibri"/>
                <a:cs typeface="Calibri"/>
              </a:rPr>
              <a:t>alla  </a:t>
            </a:r>
            <a:r>
              <a:rPr sz="1200" spc="-5" dirty="0">
                <a:latin typeface="Calibri"/>
                <a:cs typeface="Calibri"/>
              </a:rPr>
              <a:t>formazione globale </a:t>
            </a:r>
            <a:r>
              <a:rPr sz="1200" dirty="0">
                <a:latin typeface="Calibri"/>
                <a:cs typeface="Calibri"/>
              </a:rPr>
              <a:t>della loro </a:t>
            </a:r>
            <a:r>
              <a:rPr sz="1200" spc="-5" dirty="0">
                <a:latin typeface="Calibri"/>
                <a:cs typeface="Calibri"/>
              </a:rPr>
              <a:t>persona, </a:t>
            </a:r>
            <a:r>
              <a:rPr sz="1200" spc="-10" dirty="0">
                <a:latin typeface="Calibri"/>
                <a:cs typeface="Calibri"/>
              </a:rPr>
              <a:t>in </a:t>
            </a:r>
            <a:r>
              <a:rPr sz="1200" spc="-5" dirty="0">
                <a:latin typeface="Calibri"/>
                <a:cs typeface="Calibri"/>
              </a:rPr>
              <a:t>grado quindi </a:t>
            </a:r>
            <a:r>
              <a:rPr sz="1200" dirty="0">
                <a:latin typeface="Calibri"/>
                <a:cs typeface="Calibri"/>
              </a:rPr>
              <a:t>di </a:t>
            </a:r>
            <a:r>
              <a:rPr sz="1200" spc="-5" dirty="0">
                <a:latin typeface="Calibri"/>
                <a:cs typeface="Calibri"/>
              </a:rPr>
              <a:t>partecipare alla costruzione </a:t>
            </a:r>
            <a:r>
              <a:rPr sz="1200" dirty="0">
                <a:latin typeface="Calibri"/>
                <a:cs typeface="Calibri"/>
              </a:rPr>
              <a:t>del </a:t>
            </a:r>
            <a:r>
              <a:rPr sz="1200" spc="-5" dirty="0">
                <a:latin typeface="Calibri"/>
                <a:cs typeface="Calibri"/>
              </a:rPr>
              <a:t>proprio  futuro </a:t>
            </a:r>
            <a:r>
              <a:rPr sz="1200" dirty="0">
                <a:latin typeface="Calibri"/>
                <a:cs typeface="Calibri"/>
              </a:rPr>
              <a:t>e di </a:t>
            </a:r>
            <a:r>
              <a:rPr sz="1200" spc="-5" dirty="0">
                <a:latin typeface="Calibri"/>
                <a:cs typeface="Calibri"/>
              </a:rPr>
              <a:t>quello </a:t>
            </a:r>
            <a:r>
              <a:rPr sz="1200" dirty="0">
                <a:latin typeface="Calibri"/>
                <a:cs typeface="Calibri"/>
              </a:rPr>
              <a:t>del</a:t>
            </a:r>
            <a:r>
              <a:rPr sz="1200" spc="-30" dirty="0">
                <a:latin typeface="Calibri"/>
                <a:cs typeface="Calibri"/>
              </a:rPr>
              <a:t> </a:t>
            </a:r>
            <a:r>
              <a:rPr sz="1200" spc="-5" dirty="0">
                <a:latin typeface="Calibri"/>
                <a:cs typeface="Calibri"/>
              </a:rPr>
              <a:t>Paese».</a:t>
            </a:r>
            <a:endParaRPr sz="1200">
              <a:latin typeface="Calibri"/>
              <a:cs typeface="Calibri"/>
            </a:endParaRPr>
          </a:p>
          <a:p>
            <a:pPr>
              <a:lnSpc>
                <a:spcPct val="100000"/>
              </a:lnSpc>
              <a:spcBef>
                <a:spcPts val="35"/>
              </a:spcBef>
            </a:pPr>
            <a:endParaRPr sz="1200">
              <a:latin typeface="Times New Roman"/>
              <a:cs typeface="Times New Roman"/>
            </a:endParaRPr>
          </a:p>
          <a:p>
            <a:pPr marL="12700" marR="165735">
              <a:lnSpc>
                <a:spcPct val="101699"/>
              </a:lnSpc>
            </a:pPr>
            <a:r>
              <a:rPr sz="1200" b="1" dirty="0">
                <a:latin typeface="Calibri"/>
                <a:cs typeface="Calibri"/>
              </a:rPr>
              <a:t>In </a:t>
            </a:r>
            <a:r>
              <a:rPr sz="1200" b="1" spc="-5" dirty="0">
                <a:latin typeface="Calibri"/>
                <a:cs typeface="Calibri"/>
              </a:rPr>
              <a:t>quanto Stakeholder, in che modo un evento come questo crea apprendimento, know how </a:t>
            </a:r>
            <a:r>
              <a:rPr sz="1200" b="1" dirty="0">
                <a:latin typeface="Calibri"/>
                <a:cs typeface="Calibri"/>
              </a:rPr>
              <a:t>e  </a:t>
            </a:r>
            <a:r>
              <a:rPr sz="1200" b="1" spc="-5" dirty="0">
                <a:latin typeface="Calibri"/>
                <a:cs typeface="Calibri"/>
              </a:rPr>
              <a:t>consapevolezza per il futuro</a:t>
            </a:r>
            <a:r>
              <a:rPr sz="1200" b="1" dirty="0">
                <a:latin typeface="Calibri"/>
                <a:cs typeface="Calibri"/>
              </a:rPr>
              <a:t> </a:t>
            </a:r>
            <a:r>
              <a:rPr sz="1200" b="1" spc="-5" dirty="0">
                <a:latin typeface="Calibri"/>
                <a:cs typeface="Calibri"/>
              </a:rPr>
              <a:t>imprenditoriale?</a:t>
            </a:r>
            <a:endParaRPr sz="1200">
              <a:latin typeface="Calibri"/>
              <a:cs typeface="Calibri"/>
            </a:endParaRP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02985" cy="631317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253865">
              <a:lnSpc>
                <a:spcPts val="1839"/>
              </a:lnSpc>
            </a:pPr>
            <a:r>
              <a:rPr sz="1600" b="1" spc="-15" dirty="0">
                <a:latin typeface="Arial"/>
                <a:cs typeface="Arial"/>
              </a:rPr>
              <a:t>G</a:t>
            </a:r>
            <a:r>
              <a:rPr sz="1600" b="1" spc="-5" dirty="0">
                <a:latin typeface="Arial"/>
                <a:cs typeface="Arial"/>
              </a:rPr>
              <a:t>io</a:t>
            </a:r>
            <a:r>
              <a:rPr sz="1600" b="1" spc="5" dirty="0">
                <a:latin typeface="Arial"/>
                <a:cs typeface="Arial"/>
              </a:rPr>
              <a:t>r</a:t>
            </a:r>
            <a:r>
              <a:rPr sz="1600" b="1" spc="-5" dirty="0">
                <a:latin typeface="Arial"/>
                <a:cs typeface="Arial"/>
              </a:rPr>
              <a:t>nale</a:t>
            </a:r>
            <a:r>
              <a:rPr sz="1600" b="1" dirty="0">
                <a:latin typeface="Arial"/>
                <a:cs typeface="Arial"/>
              </a:rPr>
              <a:t>d</a:t>
            </a:r>
            <a:r>
              <a:rPr sz="1600" b="1" spc="-5" dirty="0">
                <a:latin typeface="Arial"/>
                <a:cs typeface="Arial"/>
              </a:rPr>
              <a:t>elle</a:t>
            </a:r>
            <a:r>
              <a:rPr sz="1600" b="1" dirty="0">
                <a:latin typeface="Arial"/>
                <a:cs typeface="Arial"/>
              </a:rPr>
              <a:t>p</a:t>
            </a:r>
            <a:r>
              <a:rPr sz="1600" b="1" spc="-5" dirty="0">
                <a:latin typeface="Arial"/>
                <a:cs typeface="Arial"/>
              </a:rPr>
              <a:t>mi.it  13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nSpc>
                <a:spcPct val="101699"/>
              </a:lnSpc>
              <a:spcBef>
                <a:spcPts val="910"/>
              </a:spcBef>
            </a:pPr>
            <a:r>
              <a:rPr sz="1200" spc="-5" dirty="0">
                <a:latin typeface="Calibri"/>
                <a:cs typeface="Calibri"/>
              </a:rPr>
              <a:t>«Attraverso </a:t>
            </a:r>
            <a:r>
              <a:rPr sz="1200" dirty="0">
                <a:latin typeface="Calibri"/>
                <a:cs typeface="Calibri"/>
              </a:rPr>
              <a:t>la </a:t>
            </a:r>
            <a:r>
              <a:rPr sz="1200" spc="-5" dirty="0">
                <a:latin typeface="Calibri"/>
                <a:cs typeface="Calibri"/>
              </a:rPr>
              <a:t>partecipazione alle attività gestite </a:t>
            </a:r>
            <a:r>
              <a:rPr sz="1200" dirty="0">
                <a:latin typeface="Calibri"/>
                <a:cs typeface="Calibri"/>
              </a:rPr>
              <a:t>dagli </a:t>
            </a:r>
            <a:r>
              <a:rPr sz="1200" spc="-5" dirty="0">
                <a:latin typeface="Calibri"/>
                <a:cs typeface="Calibri"/>
              </a:rPr>
              <a:t>operatori culturali </a:t>
            </a:r>
            <a:r>
              <a:rPr sz="1200" dirty="0">
                <a:latin typeface="Calibri"/>
                <a:cs typeface="Calibri"/>
              </a:rPr>
              <a:t>nei vari </a:t>
            </a:r>
            <a:r>
              <a:rPr sz="1200" spc="-5" dirty="0">
                <a:latin typeface="Calibri"/>
                <a:cs typeface="Calibri"/>
              </a:rPr>
              <a:t>laboratori diffusi  su tutta </a:t>
            </a:r>
            <a:r>
              <a:rPr sz="1200" dirty="0">
                <a:latin typeface="Calibri"/>
                <a:cs typeface="Calibri"/>
              </a:rPr>
              <a:t>la </a:t>
            </a:r>
            <a:r>
              <a:rPr sz="1200" spc="-5" dirty="0">
                <a:latin typeface="Calibri"/>
                <a:cs typeface="Calibri"/>
              </a:rPr>
              <a:t>penisola, </a:t>
            </a:r>
            <a:r>
              <a:rPr sz="1200" dirty="0">
                <a:latin typeface="Calibri"/>
                <a:cs typeface="Calibri"/>
              </a:rPr>
              <a:t>i </a:t>
            </a:r>
            <a:r>
              <a:rPr sz="1200" spc="-5" dirty="0">
                <a:latin typeface="Calibri"/>
                <a:cs typeface="Calibri"/>
              </a:rPr>
              <a:t>bambini </a:t>
            </a:r>
            <a:r>
              <a:rPr sz="1200" dirty="0">
                <a:latin typeface="Calibri"/>
                <a:cs typeface="Calibri"/>
              </a:rPr>
              <a:t>e i </a:t>
            </a:r>
            <a:r>
              <a:rPr sz="1200" spc="-5" dirty="0">
                <a:latin typeface="Calibri"/>
                <a:cs typeface="Calibri"/>
              </a:rPr>
              <a:t>ragazzi potranno stimolare </a:t>
            </a:r>
            <a:r>
              <a:rPr sz="1200" spc="-10" dirty="0">
                <a:latin typeface="Calibri"/>
                <a:cs typeface="Calibri"/>
              </a:rPr>
              <a:t>la </a:t>
            </a:r>
            <a:r>
              <a:rPr sz="1200" spc="-5" dirty="0">
                <a:latin typeface="Calibri"/>
                <a:cs typeface="Calibri"/>
              </a:rPr>
              <a:t>loro creatività, attraverso </a:t>
            </a:r>
            <a:r>
              <a:rPr sz="1200" dirty="0">
                <a:latin typeface="Calibri"/>
                <a:cs typeface="Calibri"/>
              </a:rPr>
              <a:t>la </a:t>
            </a:r>
            <a:r>
              <a:rPr sz="1200" spc="-5" dirty="0">
                <a:latin typeface="Calibri"/>
                <a:cs typeface="Calibri"/>
              </a:rPr>
              <a:t>lettura,  </a:t>
            </a:r>
            <a:r>
              <a:rPr sz="1200" dirty="0">
                <a:latin typeface="Calibri"/>
                <a:cs typeface="Calibri"/>
              </a:rPr>
              <a:t>la </a:t>
            </a:r>
            <a:r>
              <a:rPr sz="1200" spc="-5" dirty="0">
                <a:latin typeface="Calibri"/>
                <a:cs typeface="Calibri"/>
              </a:rPr>
              <a:t>musica, </a:t>
            </a:r>
            <a:r>
              <a:rPr sz="1200" dirty="0">
                <a:latin typeface="Calibri"/>
                <a:cs typeface="Calibri"/>
              </a:rPr>
              <a:t>il </a:t>
            </a:r>
            <a:r>
              <a:rPr sz="1200" spc="-5" dirty="0">
                <a:latin typeface="Calibri"/>
                <a:cs typeface="Calibri"/>
              </a:rPr>
              <a:t>teatro, </a:t>
            </a:r>
            <a:r>
              <a:rPr sz="1200" dirty="0">
                <a:latin typeface="Calibri"/>
                <a:cs typeface="Calibri"/>
              </a:rPr>
              <a:t>la </a:t>
            </a:r>
            <a:r>
              <a:rPr sz="1200" spc="-5" dirty="0">
                <a:latin typeface="Calibri"/>
                <a:cs typeface="Calibri"/>
              </a:rPr>
              <a:t>fotografia, </a:t>
            </a:r>
            <a:r>
              <a:rPr sz="1200" dirty="0">
                <a:latin typeface="Calibri"/>
                <a:cs typeface="Calibri"/>
              </a:rPr>
              <a:t>la </a:t>
            </a:r>
            <a:r>
              <a:rPr sz="1200" spc="-5" dirty="0">
                <a:latin typeface="Calibri"/>
                <a:cs typeface="Calibri"/>
              </a:rPr>
              <a:t>robotica, </a:t>
            </a:r>
            <a:r>
              <a:rPr sz="1200" dirty="0">
                <a:latin typeface="Calibri"/>
                <a:cs typeface="Calibri"/>
              </a:rPr>
              <a:t>e le </a:t>
            </a:r>
            <a:r>
              <a:rPr sz="1200" spc="-5" dirty="0">
                <a:latin typeface="Calibri"/>
                <a:cs typeface="Calibri"/>
              </a:rPr>
              <a:t>tecnologie digitali </a:t>
            </a:r>
            <a:r>
              <a:rPr sz="1200" dirty="0">
                <a:latin typeface="Calibri"/>
                <a:cs typeface="Calibri"/>
              </a:rPr>
              <a:t>e potranno </a:t>
            </a:r>
            <a:r>
              <a:rPr sz="1200" spc="-5" dirty="0">
                <a:latin typeface="Calibri"/>
                <a:cs typeface="Calibri"/>
              </a:rPr>
              <a:t>così sperimentare  </a:t>
            </a:r>
            <a:r>
              <a:rPr sz="1200" dirty="0">
                <a:latin typeface="Calibri"/>
                <a:cs typeface="Calibri"/>
              </a:rPr>
              <a:t>le </a:t>
            </a:r>
            <a:r>
              <a:rPr sz="1200" spc="-5" dirty="0">
                <a:latin typeface="Calibri"/>
                <a:cs typeface="Calibri"/>
              </a:rPr>
              <a:t>potenzialità </a:t>
            </a:r>
            <a:r>
              <a:rPr sz="1200" dirty="0">
                <a:latin typeface="Calibri"/>
                <a:cs typeface="Calibri"/>
              </a:rPr>
              <a:t>della loro </a:t>
            </a:r>
            <a:r>
              <a:rPr sz="1200" spc="-5" dirty="0">
                <a:latin typeface="Calibri"/>
                <a:cs typeface="Calibri"/>
              </a:rPr>
              <a:t>fantasia </a:t>
            </a:r>
            <a:r>
              <a:rPr sz="1200" dirty="0">
                <a:latin typeface="Calibri"/>
                <a:cs typeface="Calibri"/>
              </a:rPr>
              <a:t>e capacità di </a:t>
            </a:r>
            <a:r>
              <a:rPr sz="1200" spc="-5" dirty="0">
                <a:latin typeface="Calibri"/>
                <a:cs typeface="Calibri"/>
              </a:rPr>
              <a:t>progettualità, </a:t>
            </a:r>
            <a:r>
              <a:rPr sz="1200" dirty="0">
                <a:latin typeface="Calibri"/>
                <a:cs typeface="Calibri"/>
              </a:rPr>
              <a:t>e, in </a:t>
            </a:r>
            <a:r>
              <a:rPr sz="1200" spc="-5" dirty="0">
                <a:latin typeface="Calibri"/>
                <a:cs typeface="Calibri"/>
              </a:rPr>
              <a:t>questo senso,</a:t>
            </a:r>
            <a:r>
              <a:rPr sz="1200" spc="-50" dirty="0">
                <a:latin typeface="Calibri"/>
                <a:cs typeface="Calibri"/>
              </a:rPr>
              <a:t> </a:t>
            </a:r>
            <a:r>
              <a:rPr sz="1200" spc="-5" dirty="0">
                <a:latin typeface="Calibri"/>
                <a:cs typeface="Calibri"/>
              </a:rPr>
              <a:t>sviluppare</a:t>
            </a:r>
            <a:endParaRPr sz="1200">
              <a:latin typeface="Calibri"/>
              <a:cs typeface="Calibri"/>
            </a:endParaRPr>
          </a:p>
          <a:p>
            <a:pPr marL="12700">
              <a:lnSpc>
                <a:spcPct val="100000"/>
              </a:lnSpc>
              <a:spcBef>
                <a:spcPts val="15"/>
              </a:spcBef>
            </a:pPr>
            <a:r>
              <a:rPr sz="1200" spc="-5" dirty="0">
                <a:latin typeface="Calibri"/>
                <a:cs typeface="Calibri"/>
              </a:rPr>
              <a:t>un’attitudine</a:t>
            </a:r>
            <a:r>
              <a:rPr sz="1200" spc="-15" dirty="0">
                <a:latin typeface="Calibri"/>
                <a:cs typeface="Calibri"/>
              </a:rPr>
              <a:t> </a:t>
            </a:r>
            <a:r>
              <a:rPr sz="1200" spc="-5" dirty="0">
                <a:latin typeface="Calibri"/>
                <a:cs typeface="Calibri"/>
              </a:rPr>
              <a:t>imprenditoriale».</a:t>
            </a:r>
            <a:endParaRPr sz="1200">
              <a:latin typeface="Calibri"/>
              <a:cs typeface="Calibri"/>
            </a:endParaRPr>
          </a:p>
          <a:p>
            <a:pPr>
              <a:lnSpc>
                <a:spcPct val="100000"/>
              </a:lnSpc>
              <a:spcBef>
                <a:spcPts val="35"/>
              </a:spcBef>
            </a:pPr>
            <a:endParaRPr sz="1200">
              <a:latin typeface="Times New Roman"/>
              <a:cs typeface="Times New Roman"/>
            </a:endParaRPr>
          </a:p>
          <a:p>
            <a:pPr marL="12700" marR="38100">
              <a:lnSpc>
                <a:spcPct val="101699"/>
              </a:lnSpc>
            </a:pPr>
            <a:r>
              <a:rPr sz="1200" b="1" spc="-5" dirty="0">
                <a:latin typeface="Calibri"/>
                <a:cs typeface="Calibri"/>
              </a:rPr>
              <a:t>Quanto creare cultura </a:t>
            </a:r>
            <a:r>
              <a:rPr sz="1200" b="1" dirty="0">
                <a:latin typeface="Calibri"/>
                <a:cs typeface="Calibri"/>
              </a:rPr>
              <a:t>o </a:t>
            </a:r>
            <a:r>
              <a:rPr sz="1200" b="1" spc="-5" dirty="0">
                <a:latin typeface="Calibri"/>
                <a:cs typeface="Calibri"/>
              </a:rPr>
              <a:t>appoggiarsi alle leve </a:t>
            </a:r>
            <a:r>
              <a:rPr sz="1200" b="1" dirty="0">
                <a:latin typeface="Calibri"/>
                <a:cs typeface="Calibri"/>
              </a:rPr>
              <a:t>o </a:t>
            </a:r>
            <a:r>
              <a:rPr sz="1200" b="1" spc="-5" dirty="0">
                <a:latin typeface="Calibri"/>
                <a:cs typeface="Calibri"/>
              </a:rPr>
              <a:t>al patrimonio culturale </a:t>
            </a:r>
            <a:r>
              <a:rPr sz="1200" b="1" spc="-10" dirty="0">
                <a:latin typeface="Calibri"/>
                <a:cs typeface="Calibri"/>
              </a:rPr>
              <a:t>può </a:t>
            </a:r>
            <a:r>
              <a:rPr sz="1200" b="1" spc="-5" dirty="0">
                <a:latin typeface="Calibri"/>
                <a:cs typeface="Calibri"/>
              </a:rPr>
              <a:t>essere considerato il  business delle future</a:t>
            </a:r>
            <a:r>
              <a:rPr sz="1200" b="1" spc="5" dirty="0">
                <a:latin typeface="Calibri"/>
                <a:cs typeface="Calibri"/>
              </a:rPr>
              <a:t> </a:t>
            </a:r>
            <a:r>
              <a:rPr sz="1200" b="1" spc="-5" dirty="0">
                <a:latin typeface="Calibri"/>
                <a:cs typeface="Calibri"/>
              </a:rPr>
              <a:t>generazioni?</a:t>
            </a:r>
            <a:endParaRPr sz="1200">
              <a:latin typeface="Calibri"/>
              <a:cs typeface="Calibri"/>
            </a:endParaRPr>
          </a:p>
          <a:p>
            <a:pPr marL="12700" marR="213995">
              <a:lnSpc>
                <a:spcPct val="101299"/>
              </a:lnSpc>
              <a:spcBef>
                <a:spcPts val="10"/>
              </a:spcBef>
            </a:pPr>
            <a:r>
              <a:rPr sz="1200" spc="-5" dirty="0">
                <a:latin typeface="Calibri"/>
                <a:cs typeface="Calibri"/>
              </a:rPr>
              <a:t>«Siamo </a:t>
            </a:r>
            <a:r>
              <a:rPr sz="1200" dirty="0">
                <a:latin typeface="Calibri"/>
                <a:cs typeface="Calibri"/>
              </a:rPr>
              <a:t>certi </a:t>
            </a:r>
            <a:r>
              <a:rPr sz="1200" spc="-5" dirty="0">
                <a:latin typeface="Calibri"/>
                <a:cs typeface="Calibri"/>
              </a:rPr>
              <a:t>che sostenere progetti creativi </a:t>
            </a:r>
            <a:r>
              <a:rPr sz="1200" dirty="0">
                <a:latin typeface="Calibri"/>
                <a:cs typeface="Calibri"/>
              </a:rPr>
              <a:t>e </a:t>
            </a:r>
            <a:r>
              <a:rPr sz="1200" spc="-5" dirty="0">
                <a:latin typeface="Calibri"/>
                <a:cs typeface="Calibri"/>
              </a:rPr>
              <a:t>innovativi </a:t>
            </a:r>
            <a:r>
              <a:rPr sz="1200" dirty="0">
                <a:latin typeface="Calibri"/>
                <a:cs typeface="Calibri"/>
              </a:rPr>
              <a:t>che </a:t>
            </a:r>
            <a:r>
              <a:rPr sz="1200" spc="-5" dirty="0">
                <a:latin typeface="Calibri"/>
                <a:cs typeface="Calibri"/>
              </a:rPr>
              <a:t>prendono </a:t>
            </a:r>
            <a:r>
              <a:rPr sz="1200" dirty="0">
                <a:latin typeface="Calibri"/>
                <a:cs typeface="Calibri"/>
              </a:rPr>
              <a:t>le </a:t>
            </a:r>
            <a:r>
              <a:rPr sz="1200" spc="-5" dirty="0">
                <a:latin typeface="Calibri"/>
                <a:cs typeface="Calibri"/>
              </a:rPr>
              <a:t>mosse </a:t>
            </a:r>
            <a:r>
              <a:rPr sz="1200" dirty="0">
                <a:latin typeface="Calibri"/>
                <a:cs typeface="Calibri"/>
              </a:rPr>
              <a:t>dal </a:t>
            </a:r>
            <a:r>
              <a:rPr sz="1200" spc="-5" dirty="0">
                <a:latin typeface="Calibri"/>
                <a:cs typeface="Calibri"/>
              </a:rPr>
              <a:t>patrimonio  culturale </a:t>
            </a:r>
            <a:r>
              <a:rPr sz="1200" dirty="0">
                <a:latin typeface="Calibri"/>
                <a:cs typeface="Calibri"/>
              </a:rPr>
              <a:t>del </a:t>
            </a:r>
            <a:r>
              <a:rPr sz="1200" spc="-5" dirty="0">
                <a:latin typeface="Calibri"/>
                <a:cs typeface="Calibri"/>
              </a:rPr>
              <a:t>nostro paese non </a:t>
            </a:r>
            <a:r>
              <a:rPr sz="1200" dirty="0">
                <a:latin typeface="Calibri"/>
                <a:cs typeface="Calibri"/>
              </a:rPr>
              <a:t>può </a:t>
            </a:r>
            <a:r>
              <a:rPr sz="1200" spc="-5" dirty="0">
                <a:latin typeface="Calibri"/>
                <a:cs typeface="Calibri"/>
              </a:rPr>
              <a:t>che </a:t>
            </a:r>
            <a:r>
              <a:rPr sz="1200" dirty="0">
                <a:latin typeface="Calibri"/>
                <a:cs typeface="Calibri"/>
              </a:rPr>
              <a:t>far </a:t>
            </a:r>
            <a:r>
              <a:rPr sz="1200" spc="-5" dirty="0">
                <a:latin typeface="Calibri"/>
                <a:cs typeface="Calibri"/>
              </a:rPr>
              <a:t>bene alle prospettive anche lavorative delle future  </a:t>
            </a:r>
            <a:r>
              <a:rPr sz="1200" dirty="0">
                <a:latin typeface="Calibri"/>
                <a:cs typeface="Calibri"/>
              </a:rPr>
              <a:t>generazioni».</a:t>
            </a:r>
            <a:endParaRPr sz="1200">
              <a:latin typeface="Calibri"/>
              <a:cs typeface="Calibri"/>
            </a:endParaRPr>
          </a:p>
          <a:p>
            <a:pPr>
              <a:lnSpc>
                <a:spcPct val="100000"/>
              </a:lnSpc>
            </a:pPr>
            <a:endParaRPr sz="1250">
              <a:latin typeface="Times New Roman"/>
              <a:cs typeface="Times New Roman"/>
            </a:endParaRPr>
          </a:p>
          <a:p>
            <a:pPr marL="12700">
              <a:lnSpc>
                <a:spcPct val="100000"/>
              </a:lnSpc>
            </a:pPr>
            <a:r>
              <a:rPr sz="1200" b="1" dirty="0">
                <a:latin typeface="Calibri"/>
                <a:cs typeface="Calibri"/>
              </a:rPr>
              <a:t>Se la </a:t>
            </a:r>
            <a:r>
              <a:rPr sz="1200" b="1" spc="-5" dirty="0">
                <a:latin typeface="Calibri"/>
                <a:cs typeface="Calibri"/>
              </a:rPr>
              <a:t>realtà </a:t>
            </a:r>
            <a:r>
              <a:rPr sz="1200" b="1" dirty="0">
                <a:latin typeface="Calibri"/>
                <a:cs typeface="Calibri"/>
              </a:rPr>
              <a:t>si </a:t>
            </a:r>
            <a:r>
              <a:rPr sz="1200" b="1" spc="-5" dirty="0">
                <a:latin typeface="Calibri"/>
                <a:cs typeface="Calibri"/>
              </a:rPr>
              <a:t>crea </a:t>
            </a:r>
            <a:r>
              <a:rPr sz="1200" b="1" dirty="0">
                <a:latin typeface="Calibri"/>
                <a:cs typeface="Calibri"/>
              </a:rPr>
              <a:t>e </a:t>
            </a:r>
            <a:r>
              <a:rPr sz="1200" b="1" spc="-10" dirty="0">
                <a:latin typeface="Calibri"/>
                <a:cs typeface="Calibri"/>
              </a:rPr>
              <a:t>si </a:t>
            </a:r>
            <a:r>
              <a:rPr sz="1200" b="1" spc="-5" dirty="0">
                <a:latin typeface="Calibri"/>
                <a:cs typeface="Calibri"/>
              </a:rPr>
              <a:t>forma quale traguardo </a:t>
            </a:r>
            <a:r>
              <a:rPr sz="1200" b="1" dirty="0">
                <a:latin typeface="Calibri"/>
                <a:cs typeface="Calibri"/>
              </a:rPr>
              <a:t>di </a:t>
            </a:r>
            <a:r>
              <a:rPr sz="1200" b="1" spc="-5" dirty="0">
                <a:latin typeface="Calibri"/>
                <a:cs typeface="Calibri"/>
              </a:rPr>
              <a:t>trasformazione </a:t>
            </a:r>
            <a:r>
              <a:rPr sz="1200" b="1" dirty="0">
                <a:latin typeface="Calibri"/>
                <a:cs typeface="Calibri"/>
              </a:rPr>
              <a:t>si </a:t>
            </a:r>
            <a:r>
              <a:rPr sz="1200" b="1" spc="-5" dirty="0">
                <a:latin typeface="Calibri"/>
                <a:cs typeface="Calibri"/>
              </a:rPr>
              <a:t>prefigge questa</a:t>
            </a:r>
            <a:r>
              <a:rPr sz="1200" b="1" spc="50" dirty="0">
                <a:latin typeface="Calibri"/>
                <a:cs typeface="Calibri"/>
              </a:rPr>
              <a:t> </a:t>
            </a:r>
            <a:r>
              <a:rPr sz="1200" b="1" spc="-5" dirty="0">
                <a:latin typeface="Calibri"/>
                <a:cs typeface="Calibri"/>
              </a:rPr>
              <a:t>iniziativa?</a:t>
            </a:r>
            <a:endParaRPr sz="1200">
              <a:latin typeface="Calibri"/>
              <a:cs typeface="Calibri"/>
            </a:endParaRPr>
          </a:p>
          <a:p>
            <a:pPr marL="12700" marR="13970">
              <a:lnSpc>
                <a:spcPct val="101699"/>
              </a:lnSpc>
            </a:pPr>
            <a:r>
              <a:rPr sz="1200" spc="-5" dirty="0">
                <a:latin typeface="Calibri"/>
                <a:cs typeface="Calibri"/>
              </a:rPr>
              <a:t>«Ragazzi che abbiano </a:t>
            </a:r>
            <a:r>
              <a:rPr sz="1200" dirty="0">
                <a:latin typeface="Calibri"/>
                <a:cs typeface="Calibri"/>
              </a:rPr>
              <a:t>un </a:t>
            </a:r>
            <a:r>
              <a:rPr sz="1200" spc="-5" dirty="0">
                <a:latin typeface="Calibri"/>
                <a:cs typeface="Calibri"/>
              </a:rPr>
              <a:t>approccio responsabile </a:t>
            </a:r>
            <a:r>
              <a:rPr sz="1200" dirty="0">
                <a:latin typeface="Calibri"/>
                <a:cs typeface="Calibri"/>
              </a:rPr>
              <a:t>e </a:t>
            </a:r>
            <a:r>
              <a:rPr sz="1200" spc="-5" dirty="0">
                <a:latin typeface="Calibri"/>
                <a:cs typeface="Calibri"/>
              </a:rPr>
              <a:t>consapevole, sia </a:t>
            </a:r>
            <a:r>
              <a:rPr sz="1200" dirty="0">
                <a:latin typeface="Calibri"/>
                <a:cs typeface="Calibri"/>
              </a:rPr>
              <a:t>nei </a:t>
            </a:r>
            <a:r>
              <a:rPr sz="1200" spc="-5" dirty="0">
                <a:latin typeface="Calibri"/>
                <a:cs typeface="Calibri"/>
              </a:rPr>
              <a:t>riguardi </a:t>
            </a:r>
            <a:r>
              <a:rPr sz="1200" dirty="0">
                <a:latin typeface="Calibri"/>
                <a:cs typeface="Calibri"/>
              </a:rPr>
              <a:t>di </a:t>
            </a:r>
            <a:r>
              <a:rPr sz="1200" spc="-5" dirty="0">
                <a:latin typeface="Calibri"/>
                <a:cs typeface="Calibri"/>
              </a:rPr>
              <a:t>loro stessi, delle  </a:t>
            </a:r>
            <a:r>
              <a:rPr sz="1200" dirty="0">
                <a:latin typeface="Calibri"/>
                <a:cs typeface="Calibri"/>
              </a:rPr>
              <a:t>loro </a:t>
            </a:r>
            <a:r>
              <a:rPr sz="1200" spc="-5" dirty="0">
                <a:latin typeface="Calibri"/>
                <a:cs typeface="Calibri"/>
              </a:rPr>
              <a:t>scelte personali </a:t>
            </a:r>
            <a:r>
              <a:rPr sz="1200" dirty="0">
                <a:latin typeface="Calibri"/>
                <a:cs typeface="Calibri"/>
              </a:rPr>
              <a:t>e </a:t>
            </a:r>
            <a:r>
              <a:rPr sz="1200" spc="-5" dirty="0">
                <a:latin typeface="Calibri"/>
                <a:cs typeface="Calibri"/>
              </a:rPr>
              <a:t>nel </a:t>
            </a:r>
            <a:r>
              <a:rPr sz="1200" dirty="0">
                <a:latin typeface="Calibri"/>
                <a:cs typeface="Calibri"/>
              </a:rPr>
              <a:t>rapporto </a:t>
            </a:r>
            <a:r>
              <a:rPr sz="1200" spc="-5" dirty="0">
                <a:latin typeface="Calibri"/>
                <a:cs typeface="Calibri"/>
              </a:rPr>
              <a:t>con </a:t>
            </a:r>
            <a:r>
              <a:rPr sz="1200" dirty="0">
                <a:latin typeface="Calibri"/>
                <a:cs typeface="Calibri"/>
              </a:rPr>
              <a:t>il </a:t>
            </a:r>
            <a:r>
              <a:rPr sz="1200" spc="-5" dirty="0">
                <a:latin typeface="Calibri"/>
                <a:cs typeface="Calibri"/>
              </a:rPr>
              <a:t>bene comune, che può essere </a:t>
            </a:r>
            <a:r>
              <a:rPr sz="1200" dirty="0">
                <a:latin typeface="Calibri"/>
                <a:cs typeface="Calibri"/>
              </a:rPr>
              <a:t>la </a:t>
            </a:r>
            <a:r>
              <a:rPr sz="1200" spc="-5" dirty="0">
                <a:latin typeface="Calibri"/>
                <a:cs typeface="Calibri"/>
              </a:rPr>
              <a:t>scuola </a:t>
            </a:r>
            <a:r>
              <a:rPr sz="1200" dirty="0">
                <a:latin typeface="Calibri"/>
                <a:cs typeface="Calibri"/>
              </a:rPr>
              <a:t>e </a:t>
            </a:r>
            <a:r>
              <a:rPr sz="1200" spc="-5" dirty="0">
                <a:latin typeface="Calibri"/>
                <a:cs typeface="Calibri"/>
              </a:rPr>
              <a:t>qualsiasi altro  </a:t>
            </a:r>
            <a:r>
              <a:rPr sz="1200" dirty="0">
                <a:latin typeface="Calibri"/>
                <a:cs typeface="Calibri"/>
              </a:rPr>
              <a:t>ambito </a:t>
            </a:r>
            <a:r>
              <a:rPr sz="1200" spc="-5" dirty="0">
                <a:latin typeface="Calibri"/>
                <a:cs typeface="Calibri"/>
              </a:rPr>
              <a:t>della società </a:t>
            </a:r>
            <a:r>
              <a:rPr sz="1200" dirty="0">
                <a:latin typeface="Calibri"/>
                <a:cs typeface="Calibri"/>
              </a:rPr>
              <a:t>da </a:t>
            </a:r>
            <a:r>
              <a:rPr sz="1200" spc="-5" dirty="0">
                <a:latin typeface="Calibri"/>
                <a:cs typeface="Calibri"/>
              </a:rPr>
              <a:t>loro frequentato. Questo </a:t>
            </a:r>
            <a:r>
              <a:rPr sz="1200" dirty="0">
                <a:latin typeface="Calibri"/>
                <a:cs typeface="Calibri"/>
              </a:rPr>
              <a:t>è </a:t>
            </a:r>
            <a:r>
              <a:rPr sz="1200" spc="-5" dirty="0">
                <a:latin typeface="Calibri"/>
                <a:cs typeface="Calibri"/>
              </a:rPr>
              <a:t>l’obiettivo che condividiamo con </a:t>
            </a:r>
            <a:r>
              <a:rPr sz="1200" dirty="0">
                <a:latin typeface="Calibri"/>
                <a:cs typeface="Calibri"/>
              </a:rPr>
              <a:t>le </a:t>
            </a:r>
            <a:r>
              <a:rPr sz="1200" spc="-5" dirty="0">
                <a:latin typeface="Calibri"/>
                <a:cs typeface="Calibri"/>
              </a:rPr>
              <a:t>scuole,</a:t>
            </a:r>
            <a:r>
              <a:rPr sz="1200" spc="65" dirty="0">
                <a:latin typeface="Calibri"/>
                <a:cs typeface="Calibri"/>
              </a:rPr>
              <a:t> </a:t>
            </a:r>
            <a:r>
              <a:rPr sz="1200" dirty="0">
                <a:latin typeface="Calibri"/>
                <a:cs typeface="Calibri"/>
              </a:rPr>
              <a:t>i</a:t>
            </a:r>
            <a:endParaRPr sz="1200">
              <a:latin typeface="Calibri"/>
              <a:cs typeface="Calibri"/>
            </a:endParaRPr>
          </a:p>
          <a:p>
            <a:pPr marL="12700" marR="300990">
              <a:lnSpc>
                <a:spcPct val="100800"/>
              </a:lnSpc>
              <a:spcBef>
                <a:spcPts val="15"/>
              </a:spcBef>
            </a:pPr>
            <a:r>
              <a:rPr sz="1200" spc="-5" dirty="0">
                <a:latin typeface="Calibri"/>
                <a:cs typeface="Calibri"/>
              </a:rPr>
              <a:t>musei, </a:t>
            </a:r>
            <a:r>
              <a:rPr sz="1200" dirty="0">
                <a:latin typeface="Calibri"/>
                <a:cs typeface="Calibri"/>
              </a:rPr>
              <a:t>le </a:t>
            </a:r>
            <a:r>
              <a:rPr sz="1200" spc="-5" dirty="0">
                <a:latin typeface="Calibri"/>
                <a:cs typeface="Calibri"/>
              </a:rPr>
              <a:t>biblioteche, </a:t>
            </a:r>
            <a:r>
              <a:rPr sz="1200" dirty="0">
                <a:latin typeface="Calibri"/>
                <a:cs typeface="Calibri"/>
              </a:rPr>
              <a:t>gli </a:t>
            </a:r>
            <a:r>
              <a:rPr sz="1200" spc="-5" dirty="0">
                <a:latin typeface="Calibri"/>
                <a:cs typeface="Calibri"/>
              </a:rPr>
              <a:t>istituti culturali </a:t>
            </a:r>
            <a:r>
              <a:rPr sz="1200" dirty="0">
                <a:latin typeface="Calibri"/>
                <a:cs typeface="Calibri"/>
              </a:rPr>
              <a:t>e </a:t>
            </a:r>
            <a:r>
              <a:rPr sz="1200" spc="-5" dirty="0">
                <a:latin typeface="Calibri"/>
                <a:cs typeface="Calibri"/>
              </a:rPr>
              <a:t>l’associazionismo. Per questo, </a:t>
            </a:r>
            <a:r>
              <a:rPr sz="1200" dirty="0">
                <a:latin typeface="Calibri"/>
                <a:cs typeface="Calibri"/>
              </a:rPr>
              <a:t>le </a:t>
            </a:r>
            <a:r>
              <a:rPr sz="1200" spc="-5" dirty="0">
                <a:latin typeface="Calibri"/>
                <a:cs typeface="Calibri"/>
              </a:rPr>
              <a:t>banche mettono </a:t>
            </a:r>
            <a:r>
              <a:rPr sz="1200" dirty="0">
                <a:latin typeface="Calibri"/>
                <a:cs typeface="Calibri"/>
              </a:rPr>
              <a:t>a  </a:t>
            </a:r>
            <a:r>
              <a:rPr sz="1200" spc="-5" dirty="0">
                <a:latin typeface="Calibri"/>
                <a:cs typeface="Calibri"/>
              </a:rPr>
              <a:t>fattore comune </a:t>
            </a:r>
            <a:r>
              <a:rPr sz="1200" dirty="0">
                <a:latin typeface="Calibri"/>
                <a:cs typeface="Calibri"/>
              </a:rPr>
              <a:t>la loro </a:t>
            </a:r>
            <a:r>
              <a:rPr sz="1200" spc="-5" dirty="0">
                <a:latin typeface="Calibri"/>
                <a:cs typeface="Calibri"/>
              </a:rPr>
              <a:t>capacità </a:t>
            </a:r>
            <a:r>
              <a:rPr sz="1200" dirty="0">
                <a:latin typeface="Calibri"/>
                <a:cs typeface="Calibri"/>
              </a:rPr>
              <a:t>di </a:t>
            </a:r>
            <a:r>
              <a:rPr sz="1200" spc="-5" dirty="0">
                <a:latin typeface="Calibri"/>
                <a:cs typeface="Calibri"/>
              </a:rPr>
              <a:t>creare </a:t>
            </a:r>
            <a:r>
              <a:rPr sz="1200" dirty="0">
                <a:latin typeface="Calibri"/>
                <a:cs typeface="Calibri"/>
              </a:rPr>
              <a:t>rete, </a:t>
            </a:r>
            <a:r>
              <a:rPr sz="1200" spc="-5" dirty="0">
                <a:latin typeface="Calibri"/>
                <a:cs typeface="Calibri"/>
              </a:rPr>
              <a:t>capacità che </a:t>
            </a:r>
            <a:r>
              <a:rPr sz="1200" dirty="0">
                <a:latin typeface="Calibri"/>
                <a:cs typeface="Calibri"/>
              </a:rPr>
              <a:t>il </a:t>
            </a:r>
            <a:r>
              <a:rPr sz="1200" spc="-5" dirty="0">
                <a:latin typeface="Calibri"/>
                <a:cs typeface="Calibri"/>
              </a:rPr>
              <a:t>Festival stesso</a:t>
            </a:r>
            <a:r>
              <a:rPr sz="1200" spc="35" dirty="0">
                <a:latin typeface="Calibri"/>
                <a:cs typeface="Calibri"/>
              </a:rPr>
              <a:t> </a:t>
            </a:r>
            <a:r>
              <a:rPr sz="1200" spc="-5" dirty="0">
                <a:latin typeface="Calibri"/>
                <a:cs typeface="Calibri"/>
              </a:rPr>
              <a:t>incentiva».</a:t>
            </a:r>
            <a:endParaRPr sz="1200">
              <a:latin typeface="Calibri"/>
              <a:cs typeface="Calibri"/>
            </a:endParaRPr>
          </a:p>
          <a:p>
            <a:pPr>
              <a:lnSpc>
                <a:spcPct val="100000"/>
              </a:lnSpc>
              <a:spcBef>
                <a:spcPts val="45"/>
              </a:spcBef>
            </a:pPr>
            <a:endParaRPr sz="1200">
              <a:latin typeface="Times New Roman"/>
              <a:cs typeface="Times New Roman"/>
            </a:endParaRPr>
          </a:p>
          <a:p>
            <a:pPr marL="12700">
              <a:lnSpc>
                <a:spcPct val="100000"/>
              </a:lnSpc>
            </a:pPr>
            <a:r>
              <a:rPr sz="1200" dirty="0">
                <a:latin typeface="Calibri"/>
                <a:cs typeface="Calibri"/>
              </a:rPr>
              <a:t>Grazie per </a:t>
            </a:r>
            <a:r>
              <a:rPr sz="1200" spc="-5" dirty="0">
                <a:latin typeface="Calibri"/>
                <a:cs typeface="Calibri"/>
              </a:rPr>
              <a:t>l’intervista </a:t>
            </a:r>
            <a:r>
              <a:rPr sz="1200" dirty="0">
                <a:latin typeface="Calibri"/>
                <a:cs typeface="Calibri"/>
              </a:rPr>
              <a:t>e </a:t>
            </a:r>
            <a:r>
              <a:rPr sz="1200" spc="-5" dirty="0">
                <a:latin typeface="Calibri"/>
                <a:cs typeface="Calibri"/>
              </a:rPr>
              <a:t>per </a:t>
            </a:r>
            <a:r>
              <a:rPr sz="1200" dirty="0">
                <a:latin typeface="Calibri"/>
                <a:cs typeface="Calibri"/>
              </a:rPr>
              <a:t>il </a:t>
            </a:r>
            <a:r>
              <a:rPr sz="1200" spc="-5" dirty="0">
                <a:latin typeface="Calibri"/>
                <a:cs typeface="Calibri"/>
              </a:rPr>
              <a:t>positivo contributo </a:t>
            </a:r>
            <a:r>
              <a:rPr sz="1200" dirty="0">
                <a:latin typeface="Calibri"/>
                <a:cs typeface="Calibri"/>
              </a:rPr>
              <a:t>per la </a:t>
            </a:r>
            <a:r>
              <a:rPr sz="1200" spc="-5" dirty="0">
                <a:latin typeface="Calibri"/>
                <a:cs typeface="Calibri"/>
              </a:rPr>
              <a:t>crescita delle </a:t>
            </a:r>
            <a:r>
              <a:rPr sz="1200" spc="-10" dirty="0">
                <a:latin typeface="Calibri"/>
                <a:cs typeface="Calibri"/>
              </a:rPr>
              <a:t>future</a:t>
            </a:r>
            <a:r>
              <a:rPr sz="1200" spc="30" dirty="0">
                <a:latin typeface="Calibri"/>
                <a:cs typeface="Calibri"/>
              </a:rPr>
              <a:t> </a:t>
            </a:r>
            <a:r>
              <a:rPr sz="1200" spc="-5" dirty="0">
                <a:latin typeface="Calibri"/>
                <a:cs typeface="Calibri"/>
              </a:rPr>
              <a:t>generazioni!</a:t>
            </a:r>
            <a:endParaRPr sz="1200">
              <a:latin typeface="Calibri"/>
              <a:cs typeface="Calibri"/>
            </a:endParaRPr>
          </a:p>
          <a:p>
            <a:pPr>
              <a:lnSpc>
                <a:spcPct val="100000"/>
              </a:lnSpc>
              <a:spcBef>
                <a:spcPts val="5"/>
              </a:spcBef>
            </a:pPr>
            <a:endParaRPr sz="1250">
              <a:latin typeface="Times New Roman"/>
              <a:cs typeface="Times New Roman"/>
            </a:endParaRPr>
          </a:p>
          <a:p>
            <a:pPr marL="12700">
              <a:lnSpc>
                <a:spcPct val="100000"/>
              </a:lnSpc>
            </a:pPr>
            <a:r>
              <a:rPr sz="1200" b="1" i="1" spc="-5" dirty="0">
                <a:latin typeface="Calibri"/>
                <a:cs typeface="Calibri"/>
              </a:rPr>
              <a:t>Teresa</a:t>
            </a:r>
            <a:r>
              <a:rPr sz="1200" b="1" i="1" dirty="0">
                <a:latin typeface="Calibri"/>
                <a:cs typeface="Calibri"/>
              </a:rPr>
              <a:t> </a:t>
            </a:r>
            <a:r>
              <a:rPr sz="1200" b="1" i="1" spc="-5" dirty="0">
                <a:latin typeface="Calibri"/>
                <a:cs typeface="Calibri"/>
              </a:rPr>
              <a:t>Tardia</a:t>
            </a:r>
            <a:endParaRPr sz="1200">
              <a:latin typeface="Calibri"/>
              <a:cs typeface="Calibri"/>
            </a:endParaRPr>
          </a:p>
          <a:p>
            <a:pPr marL="12700" marR="3215005">
              <a:lnSpc>
                <a:spcPct val="101299"/>
              </a:lnSpc>
              <a:spcBef>
                <a:spcPts val="5"/>
              </a:spcBef>
            </a:pPr>
            <a:r>
              <a:rPr sz="1200" u="sng" spc="-5" dirty="0">
                <a:solidFill>
                  <a:srgbClr val="0000FF"/>
                </a:solidFill>
                <a:uFill>
                  <a:solidFill>
                    <a:srgbClr val="0000FF"/>
                  </a:solidFill>
                </a:uFill>
                <a:latin typeface="Calibri"/>
                <a:cs typeface="Calibri"/>
                <a:hlinkClick r:id="rId3"/>
              </a:rPr>
              <a:t>http://www.ttardia.it/ </a:t>
            </a:r>
            <a:r>
              <a:rPr sz="1200" spc="-5" dirty="0">
                <a:solidFill>
                  <a:srgbClr val="0000FF"/>
                </a:solidFill>
                <a:latin typeface="Calibri"/>
                <a:cs typeface="Calibri"/>
              </a:rPr>
              <a:t> </a:t>
            </a:r>
            <a:r>
              <a:rPr sz="1200" u="sng" spc="-5" dirty="0">
                <a:solidFill>
                  <a:srgbClr val="0000FF"/>
                </a:solidFill>
                <a:uFill>
                  <a:solidFill>
                    <a:srgbClr val="0000FF"/>
                  </a:solidFill>
                </a:uFill>
                <a:latin typeface="Calibri"/>
                <a:cs typeface="Calibri"/>
                <a:hlinkClick r:id="rId4"/>
              </a:rPr>
              <a:t>it.linkedin.com/pub/teresa-tardia/54/ba9/a18 </a:t>
            </a:r>
            <a:r>
              <a:rPr sz="1200" spc="-5" dirty="0">
                <a:solidFill>
                  <a:srgbClr val="0000FF"/>
                </a:solidFill>
                <a:latin typeface="Calibri"/>
                <a:cs typeface="Calibri"/>
              </a:rPr>
              <a:t> </a:t>
            </a:r>
            <a:r>
              <a:rPr sz="1200" u="sng" spc="-5" dirty="0">
                <a:solidFill>
                  <a:srgbClr val="0000FF"/>
                </a:solidFill>
                <a:uFill>
                  <a:solidFill>
                    <a:srgbClr val="0000FF"/>
                  </a:solidFill>
                </a:uFill>
                <a:latin typeface="Calibri"/>
                <a:cs typeface="Calibri"/>
                <a:hlinkClick r:id="rId5"/>
              </a:rPr>
              <a:t>teresa@ttardia.it</a:t>
            </a:r>
            <a:endParaRPr sz="1200">
              <a:latin typeface="Calibri"/>
              <a:cs typeface="Calibri"/>
            </a:endParaRP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Isoradio.rai.it  13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5169" y="5625464"/>
            <a:ext cx="1771650" cy="132524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71525" y="3381374"/>
            <a:ext cx="5800725" cy="18383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667000" y="1933574"/>
            <a:ext cx="1562100" cy="714375"/>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706627" y="5516092"/>
            <a:ext cx="6149975" cy="2635250"/>
          </a:xfrm>
          <a:prstGeom prst="rect">
            <a:avLst/>
          </a:prstGeom>
        </p:spPr>
        <p:txBody>
          <a:bodyPr vert="horz" wrap="square" lIns="0" tIns="12700" rIns="0" bIns="0" rtlCol="0">
            <a:spAutoFit/>
          </a:bodyPr>
          <a:lstStyle/>
          <a:p>
            <a:pPr marL="1885950" marR="5080" algn="just">
              <a:lnSpc>
                <a:spcPct val="117100"/>
              </a:lnSpc>
              <a:spcBef>
                <a:spcPts val="100"/>
              </a:spcBef>
            </a:pPr>
            <a:r>
              <a:rPr sz="1100" spc="-5" dirty="0">
                <a:latin typeface="Calibri"/>
                <a:cs typeface="Calibri"/>
              </a:rPr>
              <a:t>Puntuale come sempre, </a:t>
            </a:r>
            <a:r>
              <a:rPr sz="1100" dirty="0">
                <a:latin typeface="Calibri"/>
                <a:cs typeface="Calibri"/>
              </a:rPr>
              <a:t>Gulliver </a:t>
            </a:r>
            <a:r>
              <a:rPr sz="1100" spc="-5" dirty="0">
                <a:latin typeface="Calibri"/>
                <a:cs typeface="Calibri"/>
              </a:rPr>
              <a:t>torna questa settimana </a:t>
            </a:r>
            <a:r>
              <a:rPr sz="1100" dirty="0">
                <a:latin typeface="Calibri"/>
                <a:cs typeface="Calibri"/>
              </a:rPr>
              <a:t>per </a:t>
            </a:r>
            <a:r>
              <a:rPr sz="1100" spc="-5" dirty="0">
                <a:latin typeface="Calibri"/>
                <a:cs typeface="Calibri"/>
              </a:rPr>
              <a:t>proporvi  </a:t>
            </a:r>
            <a:r>
              <a:rPr sz="1100" dirty="0">
                <a:latin typeface="Calibri"/>
                <a:cs typeface="Calibri"/>
              </a:rPr>
              <a:t>nuove e </a:t>
            </a:r>
            <a:r>
              <a:rPr sz="1100" spc="-5" dirty="0">
                <a:latin typeface="Calibri"/>
                <a:cs typeface="Calibri"/>
              </a:rPr>
              <a:t>divertenti iniziative </a:t>
            </a:r>
            <a:r>
              <a:rPr sz="1100" dirty="0">
                <a:latin typeface="Calibri"/>
                <a:cs typeface="Calibri"/>
              </a:rPr>
              <a:t>per </a:t>
            </a:r>
            <a:r>
              <a:rPr sz="1100" spc="-5" dirty="0">
                <a:latin typeface="Calibri"/>
                <a:cs typeface="Calibri"/>
              </a:rPr>
              <a:t>un sereno week </a:t>
            </a:r>
            <a:r>
              <a:rPr sz="1100" dirty="0">
                <a:latin typeface="Calibri"/>
                <a:cs typeface="Calibri"/>
              </a:rPr>
              <a:t>end in </a:t>
            </a:r>
            <a:r>
              <a:rPr sz="1100" spc="-5" dirty="0">
                <a:latin typeface="Calibri"/>
                <a:cs typeface="Calibri"/>
              </a:rPr>
              <a:t>famiglia. </a:t>
            </a:r>
            <a:r>
              <a:rPr sz="1100" dirty="0">
                <a:latin typeface="Calibri"/>
                <a:cs typeface="Calibri"/>
              </a:rPr>
              <a:t>Il </a:t>
            </a:r>
            <a:r>
              <a:rPr sz="1100" spc="-5" dirty="0">
                <a:latin typeface="Calibri"/>
                <a:cs typeface="Calibri"/>
              </a:rPr>
              <a:t>nostro  viaggio </a:t>
            </a:r>
            <a:r>
              <a:rPr sz="1100" dirty="0">
                <a:latin typeface="Calibri"/>
                <a:cs typeface="Calibri"/>
              </a:rPr>
              <a:t>questa </a:t>
            </a:r>
            <a:r>
              <a:rPr sz="1100" spc="-5" dirty="0">
                <a:latin typeface="Calibri"/>
                <a:cs typeface="Calibri"/>
              </a:rPr>
              <a:t>settimana inizia da </a:t>
            </a:r>
            <a:r>
              <a:rPr sz="1100" dirty="0">
                <a:latin typeface="Calibri"/>
                <a:cs typeface="Calibri"/>
              </a:rPr>
              <a:t>Milano dove </a:t>
            </a:r>
            <a:r>
              <a:rPr sz="1100" spc="-5" dirty="0">
                <a:latin typeface="Calibri"/>
                <a:cs typeface="Calibri"/>
              </a:rPr>
              <a:t>domenica </a:t>
            </a:r>
            <a:r>
              <a:rPr sz="1100" dirty="0">
                <a:latin typeface="Calibri"/>
                <a:cs typeface="Calibri"/>
              </a:rPr>
              <a:t>alle </a:t>
            </a:r>
            <a:r>
              <a:rPr sz="1100" spc="-5" dirty="0">
                <a:latin typeface="Calibri"/>
                <a:cs typeface="Calibri"/>
              </a:rPr>
              <a:t>15.oo </a:t>
            </a:r>
            <a:r>
              <a:rPr sz="1100" dirty="0">
                <a:latin typeface="Calibri"/>
                <a:cs typeface="Calibri"/>
              </a:rPr>
              <a:t>i più  giovani </a:t>
            </a:r>
            <a:r>
              <a:rPr sz="1100" spc="-5" dirty="0">
                <a:latin typeface="Calibri"/>
                <a:cs typeface="Calibri"/>
              </a:rPr>
              <a:t>potranno trasformarsi </a:t>
            </a:r>
            <a:r>
              <a:rPr sz="1100" dirty="0">
                <a:latin typeface="Calibri"/>
                <a:cs typeface="Calibri"/>
              </a:rPr>
              <a:t>in </a:t>
            </a:r>
            <a:r>
              <a:rPr sz="1100" spc="-5" dirty="0">
                <a:latin typeface="Calibri"/>
                <a:cs typeface="Calibri"/>
              </a:rPr>
              <a:t>Detective </a:t>
            </a:r>
            <a:r>
              <a:rPr sz="1100" dirty="0">
                <a:latin typeface="Calibri"/>
                <a:cs typeface="Calibri"/>
              </a:rPr>
              <a:t>per </a:t>
            </a:r>
            <a:r>
              <a:rPr sz="1100" spc="-5" dirty="0">
                <a:latin typeface="Calibri"/>
                <a:cs typeface="Calibri"/>
              </a:rPr>
              <a:t>un giorno, </a:t>
            </a:r>
            <a:r>
              <a:rPr sz="1100" dirty="0">
                <a:latin typeface="Calibri"/>
                <a:cs typeface="Calibri"/>
              </a:rPr>
              <a:t>alla </a:t>
            </a:r>
            <a:r>
              <a:rPr sz="1100" spc="-5" dirty="0">
                <a:latin typeface="Calibri"/>
                <a:cs typeface="Calibri"/>
              </a:rPr>
              <a:t>scoperta del  Grande Museo </a:t>
            </a:r>
            <a:r>
              <a:rPr sz="1100" dirty="0">
                <a:latin typeface="Calibri"/>
                <a:cs typeface="Calibri"/>
              </a:rPr>
              <a:t>del </a:t>
            </a:r>
            <a:r>
              <a:rPr sz="1100" spc="-5" dirty="0">
                <a:latin typeface="Calibri"/>
                <a:cs typeface="Calibri"/>
              </a:rPr>
              <a:t>Duomo. </a:t>
            </a:r>
            <a:r>
              <a:rPr sz="1100" dirty="0">
                <a:latin typeface="Calibri"/>
                <a:cs typeface="Calibri"/>
              </a:rPr>
              <a:t>Poi tutti a Piacenza </a:t>
            </a:r>
            <a:r>
              <a:rPr sz="1100" spc="-10" dirty="0">
                <a:latin typeface="Calibri"/>
                <a:cs typeface="Calibri"/>
              </a:rPr>
              <a:t>dove </a:t>
            </a:r>
            <a:r>
              <a:rPr sz="1100" dirty="0">
                <a:latin typeface="Calibri"/>
                <a:cs typeface="Calibri"/>
              </a:rPr>
              <a:t>riapre il </a:t>
            </a:r>
            <a:r>
              <a:rPr sz="1100" spc="-5" dirty="0">
                <a:latin typeface="Calibri"/>
                <a:cs typeface="Calibri"/>
              </a:rPr>
              <a:t>Parco delle  Fiabe </a:t>
            </a:r>
            <a:r>
              <a:rPr sz="1100" dirty="0">
                <a:latin typeface="Calibri"/>
                <a:cs typeface="Calibri"/>
              </a:rPr>
              <a:t>del </a:t>
            </a:r>
            <a:r>
              <a:rPr sz="1100" spc="-5" dirty="0">
                <a:latin typeface="Calibri"/>
                <a:cs typeface="Calibri"/>
              </a:rPr>
              <a:t>Castello di Gropparello con tante divertenti </a:t>
            </a:r>
            <a:r>
              <a:rPr sz="1100" dirty="0">
                <a:latin typeface="Calibri"/>
                <a:cs typeface="Calibri"/>
              </a:rPr>
              <a:t>attività che </a:t>
            </a:r>
            <a:r>
              <a:rPr sz="1100" spc="-5" dirty="0">
                <a:latin typeface="Calibri"/>
                <a:cs typeface="Calibri"/>
              </a:rPr>
              <a:t>avranno  </a:t>
            </a:r>
            <a:r>
              <a:rPr sz="1100" dirty="0">
                <a:latin typeface="Calibri"/>
                <a:cs typeface="Calibri"/>
              </a:rPr>
              <a:t>come </a:t>
            </a:r>
            <a:r>
              <a:rPr sz="1100" spc="-5" dirty="0">
                <a:latin typeface="Calibri"/>
                <a:cs typeface="Calibri"/>
              </a:rPr>
              <a:t>protagonisti fate, folletti, streghe, dame </a:t>
            </a:r>
            <a:r>
              <a:rPr sz="1100" dirty="0">
                <a:latin typeface="Calibri"/>
                <a:cs typeface="Calibri"/>
              </a:rPr>
              <a:t>e</a:t>
            </a:r>
            <a:r>
              <a:rPr sz="1100" spc="25" dirty="0">
                <a:latin typeface="Calibri"/>
                <a:cs typeface="Calibri"/>
              </a:rPr>
              <a:t> </a:t>
            </a:r>
            <a:r>
              <a:rPr sz="1100" spc="-5" dirty="0">
                <a:latin typeface="Calibri"/>
                <a:cs typeface="Calibri"/>
              </a:rPr>
              <a:t>cavalieri.</a:t>
            </a:r>
            <a:endParaRPr sz="1100">
              <a:latin typeface="Calibri"/>
              <a:cs typeface="Calibri"/>
            </a:endParaRPr>
          </a:p>
          <a:p>
            <a:pPr marL="12700" marR="6985" algn="just">
              <a:lnSpc>
                <a:spcPct val="117300"/>
              </a:lnSpc>
              <a:spcBef>
                <a:spcPts val="985"/>
              </a:spcBef>
            </a:pPr>
            <a:r>
              <a:rPr sz="1100" dirty="0">
                <a:latin typeface="Calibri"/>
                <a:cs typeface="Calibri"/>
              </a:rPr>
              <a:t>A </a:t>
            </a:r>
            <a:r>
              <a:rPr sz="1100" spc="-5" dirty="0">
                <a:latin typeface="Calibri"/>
                <a:cs typeface="Calibri"/>
              </a:rPr>
              <a:t>Cervia </a:t>
            </a:r>
            <a:r>
              <a:rPr sz="1100" dirty="0">
                <a:latin typeface="Calibri"/>
                <a:cs typeface="Calibri"/>
              </a:rPr>
              <a:t>vi </a:t>
            </a:r>
            <a:r>
              <a:rPr sz="1100" spc="-5" dirty="0">
                <a:latin typeface="Calibri"/>
                <a:cs typeface="Calibri"/>
              </a:rPr>
              <a:t>proponiamo un’interessante visita </a:t>
            </a:r>
            <a:r>
              <a:rPr sz="1100" dirty="0">
                <a:latin typeface="Calibri"/>
                <a:cs typeface="Calibri"/>
              </a:rPr>
              <a:t>alla </a:t>
            </a:r>
            <a:r>
              <a:rPr sz="1100" spc="-10" dirty="0">
                <a:latin typeface="Calibri"/>
                <a:cs typeface="Calibri"/>
              </a:rPr>
              <a:t>Casa </a:t>
            </a:r>
            <a:r>
              <a:rPr sz="1100" dirty="0">
                <a:latin typeface="Calibri"/>
                <a:cs typeface="Calibri"/>
              </a:rPr>
              <a:t>delle </a:t>
            </a:r>
            <a:r>
              <a:rPr sz="1100" spc="-5" dirty="0">
                <a:latin typeface="Calibri"/>
                <a:cs typeface="Calibri"/>
              </a:rPr>
              <a:t>Farfalle, </a:t>
            </a:r>
            <a:r>
              <a:rPr sz="1100" dirty="0">
                <a:latin typeface="Calibri"/>
                <a:cs typeface="Calibri"/>
              </a:rPr>
              <a:t>che </a:t>
            </a:r>
            <a:r>
              <a:rPr sz="1100" spc="-5" dirty="0">
                <a:latin typeface="Calibri"/>
                <a:cs typeface="Calibri"/>
              </a:rPr>
              <a:t>saprà coinvolgere grandi </a:t>
            </a:r>
            <a:r>
              <a:rPr sz="1100" dirty="0">
                <a:latin typeface="Calibri"/>
                <a:cs typeface="Calibri"/>
              </a:rPr>
              <a:t>e </a:t>
            </a:r>
            <a:r>
              <a:rPr sz="1100" spc="-5" dirty="0">
                <a:latin typeface="Calibri"/>
                <a:cs typeface="Calibri"/>
              </a:rPr>
              <a:t>piccoli  </a:t>
            </a:r>
            <a:r>
              <a:rPr sz="1100" dirty="0">
                <a:latin typeface="Calibri"/>
                <a:cs typeface="Calibri"/>
              </a:rPr>
              <a:t>e poi </a:t>
            </a:r>
            <a:r>
              <a:rPr sz="1100" spc="-5" dirty="0">
                <a:latin typeface="Calibri"/>
                <a:cs typeface="Calibri"/>
              </a:rPr>
              <a:t>da </a:t>
            </a:r>
            <a:r>
              <a:rPr sz="1100" dirty="0">
                <a:latin typeface="Calibri"/>
                <a:cs typeface="Calibri"/>
              </a:rPr>
              <a:t>lì il </a:t>
            </a:r>
            <a:r>
              <a:rPr sz="1100" spc="-5" dirty="0">
                <a:latin typeface="Calibri"/>
                <a:cs typeface="Calibri"/>
              </a:rPr>
              <a:t>nostro viaggio proseguirà verso Roma, dove </a:t>
            </a:r>
            <a:r>
              <a:rPr sz="1100" dirty="0">
                <a:latin typeface="Calibri"/>
                <a:cs typeface="Calibri"/>
              </a:rPr>
              <a:t>arriva il </a:t>
            </a:r>
            <a:r>
              <a:rPr sz="1100" spc="-5" dirty="0">
                <a:latin typeface="Calibri"/>
                <a:cs typeface="Calibri"/>
              </a:rPr>
              <a:t>16 </a:t>
            </a:r>
            <a:r>
              <a:rPr sz="1100" dirty="0">
                <a:latin typeface="Calibri"/>
                <a:cs typeface="Calibri"/>
              </a:rPr>
              <a:t>Marzo </a:t>
            </a:r>
            <a:r>
              <a:rPr sz="1100" spc="-5" dirty="0">
                <a:latin typeface="Calibri"/>
                <a:cs typeface="Calibri"/>
              </a:rPr>
              <a:t>l’opera </a:t>
            </a:r>
            <a:r>
              <a:rPr sz="1100" dirty="0">
                <a:latin typeface="Calibri"/>
                <a:cs typeface="Calibri"/>
              </a:rPr>
              <a:t>lirica in </a:t>
            </a:r>
            <a:r>
              <a:rPr sz="1100" spc="-5" dirty="0">
                <a:latin typeface="Calibri"/>
                <a:cs typeface="Calibri"/>
              </a:rPr>
              <a:t>formato Baby! Il  nostro approfondimento </a:t>
            </a:r>
            <a:r>
              <a:rPr sz="1100" dirty="0">
                <a:latin typeface="Calibri"/>
                <a:cs typeface="Calibri"/>
              </a:rPr>
              <a:t>questa </a:t>
            </a:r>
            <a:r>
              <a:rPr sz="1100" spc="-5" dirty="0">
                <a:latin typeface="Calibri"/>
                <a:cs typeface="Calibri"/>
              </a:rPr>
              <a:t>settimana </a:t>
            </a:r>
            <a:r>
              <a:rPr sz="1100" dirty="0">
                <a:latin typeface="Calibri"/>
                <a:cs typeface="Calibri"/>
              </a:rPr>
              <a:t>è </a:t>
            </a:r>
            <a:r>
              <a:rPr sz="1100" spc="-5" dirty="0">
                <a:latin typeface="Calibri"/>
                <a:cs typeface="Calibri"/>
              </a:rPr>
              <a:t>dedicato </a:t>
            </a:r>
            <a:r>
              <a:rPr sz="1100" dirty="0">
                <a:latin typeface="Calibri"/>
                <a:cs typeface="Calibri"/>
              </a:rPr>
              <a:t>al </a:t>
            </a:r>
            <a:r>
              <a:rPr sz="1100" spc="-5" dirty="0">
                <a:latin typeface="Calibri"/>
                <a:cs typeface="Calibri"/>
              </a:rPr>
              <a:t>Festival </a:t>
            </a:r>
            <a:r>
              <a:rPr sz="1100" dirty="0">
                <a:latin typeface="Calibri"/>
                <a:cs typeface="Calibri"/>
              </a:rPr>
              <a:t>della </a:t>
            </a:r>
            <a:r>
              <a:rPr sz="1100" spc="-5" dirty="0">
                <a:latin typeface="Calibri"/>
                <a:cs typeface="Calibri"/>
              </a:rPr>
              <a:t>Cultura </a:t>
            </a:r>
            <a:r>
              <a:rPr sz="1100" dirty="0">
                <a:latin typeface="Calibri"/>
                <a:cs typeface="Calibri"/>
              </a:rPr>
              <a:t>Creativa che </a:t>
            </a:r>
            <a:r>
              <a:rPr sz="1100" spc="-5" dirty="0">
                <a:latin typeface="Calibri"/>
                <a:cs typeface="Calibri"/>
              </a:rPr>
              <a:t>interesserà  molte </a:t>
            </a:r>
            <a:r>
              <a:rPr sz="1100" dirty="0">
                <a:latin typeface="Calibri"/>
                <a:cs typeface="Calibri"/>
              </a:rPr>
              <a:t>città </a:t>
            </a:r>
            <a:r>
              <a:rPr sz="1100" spc="-5" dirty="0">
                <a:latin typeface="Calibri"/>
                <a:cs typeface="Calibri"/>
              </a:rPr>
              <a:t>italiane da </a:t>
            </a:r>
            <a:r>
              <a:rPr sz="1100" dirty="0">
                <a:latin typeface="Calibri"/>
                <a:cs typeface="Calibri"/>
              </a:rPr>
              <a:t>Nord a</a:t>
            </a:r>
            <a:r>
              <a:rPr sz="1100" spc="-30" dirty="0">
                <a:latin typeface="Calibri"/>
                <a:cs typeface="Calibri"/>
              </a:rPr>
              <a:t> </a:t>
            </a:r>
            <a:r>
              <a:rPr sz="1100" spc="-5" dirty="0">
                <a:latin typeface="Calibri"/>
                <a:cs typeface="Calibri"/>
              </a:rPr>
              <a:t>Sud.</a:t>
            </a:r>
            <a:endParaRPr sz="1100">
              <a:latin typeface="Calibri"/>
              <a:cs typeface="Calibri"/>
            </a:endParaRPr>
          </a:p>
          <a:p>
            <a:pPr>
              <a:lnSpc>
                <a:spcPct val="100000"/>
              </a:lnSpc>
              <a:spcBef>
                <a:spcPts val="15"/>
              </a:spcBef>
            </a:pPr>
            <a:endParaRPr sz="1050">
              <a:latin typeface="Times New Roman"/>
              <a:cs typeface="Times New Roman"/>
            </a:endParaRPr>
          </a:p>
          <a:p>
            <a:pPr marL="12700" algn="just">
              <a:lnSpc>
                <a:spcPct val="100000"/>
              </a:lnSpc>
            </a:pPr>
            <a:r>
              <a:rPr sz="1100" dirty="0">
                <a:latin typeface="Calibri"/>
                <a:cs typeface="Calibri"/>
              </a:rPr>
              <a:t>A questo </a:t>
            </a:r>
            <a:r>
              <a:rPr sz="1100" spc="-5" dirty="0">
                <a:latin typeface="Calibri"/>
                <a:cs typeface="Calibri"/>
              </a:rPr>
              <a:t>punto non posso </a:t>
            </a:r>
            <a:r>
              <a:rPr sz="1100" dirty="0">
                <a:latin typeface="Calibri"/>
                <a:cs typeface="Calibri"/>
              </a:rPr>
              <a:t>che </a:t>
            </a:r>
            <a:r>
              <a:rPr sz="1100" spc="-5" dirty="0">
                <a:latin typeface="Calibri"/>
                <a:cs typeface="Calibri"/>
              </a:rPr>
              <a:t>augurarvi un buon week </a:t>
            </a:r>
            <a:r>
              <a:rPr sz="1100" dirty="0">
                <a:latin typeface="Calibri"/>
                <a:cs typeface="Calibri"/>
              </a:rPr>
              <a:t>end e </a:t>
            </a:r>
            <a:r>
              <a:rPr sz="1100" spc="-5" dirty="0">
                <a:latin typeface="Calibri"/>
                <a:cs typeface="Calibri"/>
              </a:rPr>
              <a:t>darvi appuntamento </a:t>
            </a:r>
            <a:r>
              <a:rPr sz="1100" dirty="0">
                <a:latin typeface="Calibri"/>
                <a:cs typeface="Calibri"/>
              </a:rPr>
              <a:t>alla </a:t>
            </a:r>
            <a:r>
              <a:rPr sz="1100" spc="-5" dirty="0">
                <a:latin typeface="Calibri"/>
                <a:cs typeface="Calibri"/>
              </a:rPr>
              <a:t>prossima</a:t>
            </a:r>
            <a:r>
              <a:rPr sz="1100" spc="114" dirty="0">
                <a:latin typeface="Calibri"/>
                <a:cs typeface="Calibri"/>
              </a:rPr>
              <a:t> </a:t>
            </a:r>
            <a:r>
              <a:rPr sz="1100" spc="-5" dirty="0">
                <a:latin typeface="Calibri"/>
                <a:cs typeface="Calibri"/>
              </a:rPr>
              <a:t>settimana.</a:t>
            </a:r>
            <a:endParaRPr sz="1100">
              <a:latin typeface="Calibri"/>
              <a:cs typeface="Calibri"/>
            </a:endParaRP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70002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Lastampadelmezzogiorno.it  13 gennaio</a:t>
            </a:r>
            <a:r>
              <a:rPr sz="1600" b="1" spc="-1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718049"/>
            <a:ext cx="2286000" cy="17145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207765"/>
            <a:ext cx="4672965" cy="1193165"/>
          </a:xfrm>
          <a:prstGeom prst="rect">
            <a:avLst/>
          </a:prstGeom>
        </p:spPr>
        <p:txBody>
          <a:bodyPr vert="horz" wrap="square" lIns="0" tIns="40640" rIns="0" bIns="0" rtlCol="0">
            <a:spAutoFit/>
          </a:bodyPr>
          <a:lstStyle/>
          <a:p>
            <a:pPr marL="12700" marR="5080">
              <a:lnSpc>
                <a:spcPts val="3290"/>
              </a:lnSpc>
              <a:spcBef>
                <a:spcPts val="320"/>
              </a:spcBef>
            </a:pPr>
            <a:r>
              <a:rPr sz="2850" spc="-10" dirty="0">
                <a:latin typeface="Arial"/>
                <a:cs typeface="Arial"/>
                <a:hlinkClick r:id="rId4"/>
              </a:rPr>
              <a:t>TORNA IL </a:t>
            </a:r>
            <a:r>
              <a:rPr sz="2850" spc="-30" dirty="0">
                <a:latin typeface="Arial"/>
                <a:cs typeface="Arial"/>
                <a:hlinkClick r:id="rId4"/>
              </a:rPr>
              <a:t>FESTIVAL</a:t>
            </a:r>
            <a:r>
              <a:rPr sz="2850" spc="-409" dirty="0">
                <a:latin typeface="Arial"/>
                <a:cs typeface="Arial"/>
                <a:hlinkClick r:id="rId4"/>
              </a:rPr>
              <a:t> </a:t>
            </a:r>
            <a:r>
              <a:rPr sz="2850" spc="-5" dirty="0">
                <a:latin typeface="Arial"/>
                <a:cs typeface="Arial"/>
                <a:hlinkClick r:id="rId4"/>
              </a:rPr>
              <a:t>DELLA </a:t>
            </a:r>
            <a:r>
              <a:rPr sz="2850" spc="-5" dirty="0">
                <a:latin typeface="Arial"/>
                <a:cs typeface="Arial"/>
              </a:rPr>
              <a:t> </a:t>
            </a:r>
            <a:r>
              <a:rPr sz="2850" spc="-35" dirty="0">
                <a:latin typeface="Arial"/>
                <a:cs typeface="Arial"/>
                <a:hlinkClick r:id="rId4"/>
              </a:rPr>
              <a:t>CULTURA</a:t>
            </a:r>
            <a:r>
              <a:rPr sz="2850" spc="-160" dirty="0">
                <a:latin typeface="Arial"/>
                <a:cs typeface="Arial"/>
                <a:hlinkClick r:id="rId4"/>
              </a:rPr>
              <a:t> </a:t>
            </a:r>
            <a:r>
              <a:rPr sz="2850" spc="-55" dirty="0">
                <a:latin typeface="Arial"/>
                <a:cs typeface="Arial"/>
                <a:hlinkClick r:id="rId4"/>
              </a:rPr>
              <a:t>CREATIVA</a:t>
            </a:r>
            <a:endParaRPr sz="2850">
              <a:latin typeface="Arial"/>
              <a:cs typeface="Arial"/>
            </a:endParaRPr>
          </a:p>
          <a:p>
            <a:pPr marL="12700">
              <a:lnSpc>
                <a:spcPct val="100000"/>
              </a:lnSpc>
              <a:spcBef>
                <a:spcPts val="1315"/>
              </a:spcBef>
            </a:pPr>
            <a:r>
              <a:rPr sz="900" spc="-5" dirty="0">
                <a:latin typeface="Calibri"/>
                <a:cs typeface="Calibri"/>
              </a:rPr>
              <a:t>Venerdì, </a:t>
            </a:r>
            <a:r>
              <a:rPr sz="900" dirty="0">
                <a:latin typeface="Calibri"/>
                <a:cs typeface="Calibri"/>
              </a:rPr>
              <a:t>13 Marzo 2015</a:t>
            </a:r>
            <a:r>
              <a:rPr sz="900" spc="5" dirty="0">
                <a:latin typeface="Calibri"/>
                <a:cs typeface="Calibri"/>
              </a:rPr>
              <a:t> </a:t>
            </a:r>
            <a:r>
              <a:rPr sz="900" dirty="0">
                <a:latin typeface="Calibri"/>
                <a:cs typeface="Calibri"/>
              </a:rPr>
              <a:t>14:31</a:t>
            </a:r>
            <a:endParaRPr sz="900">
              <a:latin typeface="Calibri"/>
              <a:cs typeface="Calibri"/>
            </a:endParaRPr>
          </a:p>
        </p:txBody>
      </p:sp>
      <p:sp>
        <p:nvSpPr>
          <p:cNvPr id="6" name="object 6"/>
          <p:cNvSpPr txBox="1"/>
          <p:nvPr/>
        </p:nvSpPr>
        <p:spPr>
          <a:xfrm>
            <a:off x="706627" y="4698009"/>
            <a:ext cx="6148070" cy="5177155"/>
          </a:xfrm>
          <a:prstGeom prst="rect">
            <a:avLst/>
          </a:prstGeom>
        </p:spPr>
        <p:txBody>
          <a:bodyPr vert="horz" wrap="square" lIns="0" tIns="12700" rIns="0" bIns="0" rtlCol="0">
            <a:spAutoFit/>
          </a:bodyPr>
          <a:lstStyle/>
          <a:p>
            <a:pPr marL="2399665" marR="5080" algn="just">
              <a:lnSpc>
                <a:spcPct val="133300"/>
              </a:lnSpc>
              <a:spcBef>
                <a:spcPts val="100"/>
              </a:spcBef>
            </a:pPr>
            <a:r>
              <a:rPr sz="1050" dirty="0">
                <a:latin typeface="Arial"/>
                <a:cs typeface="Arial"/>
              </a:rPr>
              <a:t>"L'alfabeto del </a:t>
            </a:r>
            <a:r>
              <a:rPr sz="1050" spc="-5" dirty="0">
                <a:latin typeface="Arial"/>
                <a:cs typeface="Arial"/>
              </a:rPr>
              <a:t>Mondo. Leggiamo </a:t>
            </a:r>
            <a:r>
              <a:rPr sz="1050" dirty="0">
                <a:latin typeface="Arial"/>
                <a:cs typeface="Arial"/>
              </a:rPr>
              <a:t>i </a:t>
            </a:r>
            <a:r>
              <a:rPr sz="1050" spc="-5" dirty="0">
                <a:latin typeface="Arial"/>
                <a:cs typeface="Arial"/>
              </a:rPr>
              <a:t>segni intorno </a:t>
            </a:r>
            <a:r>
              <a:rPr sz="1050" dirty="0">
                <a:latin typeface="Arial"/>
                <a:cs typeface="Arial"/>
              </a:rPr>
              <a:t>a </a:t>
            </a:r>
            <a:r>
              <a:rPr sz="1050" spc="-5" dirty="0">
                <a:latin typeface="Arial"/>
                <a:cs typeface="Arial"/>
              </a:rPr>
              <a:t>noi </a:t>
            </a:r>
            <a:r>
              <a:rPr sz="1050" dirty="0">
                <a:latin typeface="Arial"/>
                <a:cs typeface="Arial"/>
              </a:rPr>
              <a:t>e  raccontiamo". È </a:t>
            </a:r>
            <a:r>
              <a:rPr sz="1050" spc="-5" dirty="0">
                <a:latin typeface="Arial"/>
                <a:cs typeface="Arial"/>
              </a:rPr>
              <a:t>questo </a:t>
            </a:r>
            <a:r>
              <a:rPr sz="1050" dirty="0">
                <a:latin typeface="Arial"/>
                <a:cs typeface="Arial"/>
              </a:rPr>
              <a:t>il </a:t>
            </a:r>
            <a:r>
              <a:rPr sz="1050" spc="-5" dirty="0">
                <a:latin typeface="Arial"/>
                <a:cs typeface="Arial"/>
              </a:rPr>
              <a:t>tema della seconda edizione del  Festival della </a:t>
            </a:r>
            <a:r>
              <a:rPr sz="1050" dirty="0">
                <a:latin typeface="Arial"/>
                <a:cs typeface="Arial"/>
              </a:rPr>
              <a:t>Cultura </a:t>
            </a:r>
            <a:r>
              <a:rPr sz="1050" spc="-5" dirty="0">
                <a:latin typeface="Arial"/>
                <a:cs typeface="Arial"/>
              </a:rPr>
              <a:t>Creativa, </a:t>
            </a:r>
            <a:r>
              <a:rPr sz="1050" dirty="0">
                <a:latin typeface="Arial"/>
                <a:cs typeface="Arial"/>
              </a:rPr>
              <a:t>promosso e </a:t>
            </a:r>
            <a:r>
              <a:rPr sz="1050" spc="-5" dirty="0">
                <a:latin typeface="Arial"/>
                <a:cs typeface="Arial"/>
              </a:rPr>
              <a:t>realizzato dalle  </a:t>
            </a:r>
            <a:r>
              <a:rPr sz="1050" dirty="0">
                <a:latin typeface="Arial"/>
                <a:cs typeface="Arial"/>
              </a:rPr>
              <a:t>banche, anche grazie </a:t>
            </a:r>
            <a:r>
              <a:rPr sz="1050" spc="-10" dirty="0">
                <a:latin typeface="Arial"/>
                <a:cs typeface="Arial"/>
              </a:rPr>
              <a:t>al </a:t>
            </a:r>
            <a:r>
              <a:rPr sz="1050" spc="-5" dirty="0">
                <a:latin typeface="Arial"/>
                <a:cs typeface="Arial"/>
              </a:rPr>
              <a:t>coordinamento</a:t>
            </a:r>
            <a:r>
              <a:rPr sz="1050" spc="-15" dirty="0">
                <a:latin typeface="Arial"/>
                <a:cs typeface="Arial"/>
              </a:rPr>
              <a:t> </a:t>
            </a:r>
            <a:r>
              <a:rPr sz="1050" spc="-5" dirty="0">
                <a:latin typeface="Arial"/>
                <a:cs typeface="Arial"/>
              </a:rPr>
              <a:t>dell'Abi.</a:t>
            </a:r>
            <a:endParaRPr sz="1050">
              <a:latin typeface="Arial"/>
              <a:cs typeface="Arial"/>
            </a:endParaRPr>
          </a:p>
          <a:p>
            <a:pPr>
              <a:lnSpc>
                <a:spcPct val="100000"/>
              </a:lnSpc>
              <a:spcBef>
                <a:spcPts val="15"/>
              </a:spcBef>
            </a:pPr>
            <a:endParaRPr sz="1550">
              <a:latin typeface="Times New Roman"/>
              <a:cs typeface="Times New Roman"/>
            </a:endParaRPr>
          </a:p>
          <a:p>
            <a:pPr marL="2399665" marR="5080" algn="just">
              <a:lnSpc>
                <a:spcPct val="133400"/>
              </a:lnSpc>
            </a:pPr>
            <a:r>
              <a:rPr sz="1050" dirty="0">
                <a:latin typeface="Arial"/>
                <a:cs typeface="Arial"/>
              </a:rPr>
              <a:t>La </a:t>
            </a:r>
            <a:r>
              <a:rPr sz="1050" spc="-5" dirty="0">
                <a:latin typeface="Arial"/>
                <a:cs typeface="Arial"/>
              </a:rPr>
              <a:t>manifestazione, interamente dedicata alla cultura </a:t>
            </a:r>
            <a:r>
              <a:rPr sz="1050" dirty="0">
                <a:latin typeface="Arial"/>
                <a:cs typeface="Arial"/>
              </a:rPr>
              <a:t>e </a:t>
            </a:r>
            <a:r>
              <a:rPr sz="1050" spc="-5" dirty="0">
                <a:latin typeface="Arial"/>
                <a:cs typeface="Arial"/>
              </a:rPr>
              <a:t>alla  creatività </a:t>
            </a:r>
            <a:r>
              <a:rPr sz="1050" dirty="0">
                <a:latin typeface="Arial"/>
                <a:cs typeface="Arial"/>
              </a:rPr>
              <a:t>per </a:t>
            </a:r>
            <a:r>
              <a:rPr sz="1050" spc="-5" dirty="0">
                <a:latin typeface="Arial"/>
                <a:cs typeface="Arial"/>
              </a:rPr>
              <a:t>ragazzi, </a:t>
            </a:r>
            <a:r>
              <a:rPr sz="1050" dirty="0">
                <a:latin typeface="Arial"/>
                <a:cs typeface="Arial"/>
              </a:rPr>
              <a:t>si </a:t>
            </a:r>
            <a:r>
              <a:rPr sz="1050" spc="-5" dirty="0">
                <a:latin typeface="Arial"/>
                <a:cs typeface="Arial"/>
              </a:rPr>
              <a:t>svolgerà nella settimana dal 16 </a:t>
            </a:r>
            <a:r>
              <a:rPr sz="1050" dirty="0">
                <a:latin typeface="Arial"/>
                <a:cs typeface="Arial"/>
              </a:rPr>
              <a:t>al 22  marzo e, </a:t>
            </a:r>
            <a:r>
              <a:rPr sz="1050" spc="-5" dirty="0">
                <a:latin typeface="Arial"/>
                <a:cs typeface="Arial"/>
              </a:rPr>
              <a:t>come già sperimentato nella prima edizione,</a:t>
            </a:r>
            <a:r>
              <a:rPr sz="1050" spc="50" dirty="0">
                <a:latin typeface="Arial"/>
                <a:cs typeface="Arial"/>
              </a:rPr>
              <a:t> </a:t>
            </a:r>
            <a:r>
              <a:rPr sz="1050" spc="-10" dirty="0">
                <a:latin typeface="Arial"/>
                <a:cs typeface="Arial"/>
              </a:rPr>
              <a:t>si</a:t>
            </a:r>
            <a:endParaRPr sz="1050">
              <a:latin typeface="Arial"/>
              <a:cs typeface="Arial"/>
            </a:endParaRPr>
          </a:p>
          <a:p>
            <a:pPr marL="12700" marR="5080" algn="just">
              <a:lnSpc>
                <a:spcPct val="133300"/>
              </a:lnSpc>
            </a:pPr>
            <a:r>
              <a:rPr sz="1050" spc="-5" dirty="0">
                <a:latin typeface="Arial"/>
                <a:cs typeface="Arial"/>
              </a:rPr>
              <a:t>articolerà attraverso </a:t>
            </a:r>
            <a:r>
              <a:rPr sz="1050" dirty="0">
                <a:latin typeface="Arial"/>
                <a:cs typeface="Arial"/>
              </a:rPr>
              <a:t>una ricca proposta di </a:t>
            </a:r>
            <a:r>
              <a:rPr sz="1050" spc="-5" dirty="0">
                <a:latin typeface="Arial"/>
                <a:cs typeface="Arial"/>
              </a:rPr>
              <a:t>eventi, iniziative </a:t>
            </a:r>
            <a:r>
              <a:rPr sz="1050" dirty="0">
                <a:latin typeface="Arial"/>
                <a:cs typeface="Arial"/>
              </a:rPr>
              <a:t>e laboratori diffusi </a:t>
            </a:r>
            <a:r>
              <a:rPr sz="1050" spc="-5" dirty="0">
                <a:latin typeface="Arial"/>
                <a:cs typeface="Arial"/>
              </a:rPr>
              <a:t>sull'intero territorio  </a:t>
            </a:r>
            <a:r>
              <a:rPr sz="1050" dirty="0">
                <a:latin typeface="Arial"/>
                <a:cs typeface="Arial"/>
              </a:rPr>
              <a:t>nazionale. </a:t>
            </a:r>
            <a:r>
              <a:rPr sz="1050" spc="-5" dirty="0">
                <a:latin typeface="Arial"/>
                <a:cs typeface="Arial"/>
              </a:rPr>
              <a:t>Coinvolgendo </a:t>
            </a:r>
            <a:r>
              <a:rPr sz="1050" dirty="0">
                <a:latin typeface="Arial"/>
                <a:cs typeface="Arial"/>
              </a:rPr>
              <a:t>oltre 10 mila </a:t>
            </a:r>
            <a:r>
              <a:rPr sz="1050" spc="-5" dirty="0">
                <a:latin typeface="Arial"/>
                <a:cs typeface="Arial"/>
              </a:rPr>
              <a:t>giovanissimi </a:t>
            </a:r>
            <a:r>
              <a:rPr sz="1050" dirty="0">
                <a:latin typeface="Arial"/>
                <a:cs typeface="Arial"/>
              </a:rPr>
              <a:t>in </a:t>
            </a:r>
            <a:r>
              <a:rPr sz="1050" spc="-5" dirty="0">
                <a:latin typeface="Arial"/>
                <a:cs typeface="Arial"/>
              </a:rPr>
              <a:t>tutta Italia, </a:t>
            </a:r>
            <a:r>
              <a:rPr sz="1050" dirty="0">
                <a:latin typeface="Arial"/>
                <a:cs typeface="Arial"/>
              </a:rPr>
              <a:t>il </a:t>
            </a:r>
            <a:r>
              <a:rPr sz="1050" spc="-5" dirty="0">
                <a:latin typeface="Arial"/>
                <a:cs typeface="Arial"/>
              </a:rPr>
              <a:t>Festival </a:t>
            </a:r>
            <a:r>
              <a:rPr sz="1050" dirty="0">
                <a:latin typeface="Arial"/>
                <a:cs typeface="Arial"/>
              </a:rPr>
              <a:t>ha </a:t>
            </a:r>
            <a:r>
              <a:rPr sz="1050" spc="-5" dirty="0">
                <a:latin typeface="Arial"/>
                <a:cs typeface="Arial"/>
              </a:rPr>
              <a:t>l'obiettivo </a:t>
            </a:r>
            <a:r>
              <a:rPr sz="1050" dirty="0">
                <a:latin typeface="Arial"/>
                <a:cs typeface="Arial"/>
              </a:rPr>
              <a:t>di </a:t>
            </a:r>
            <a:r>
              <a:rPr sz="1050" spc="-5" dirty="0">
                <a:latin typeface="Arial"/>
                <a:cs typeface="Arial"/>
              </a:rPr>
              <a:t>avvicinare  bambini </a:t>
            </a:r>
            <a:r>
              <a:rPr sz="1050" dirty="0">
                <a:latin typeface="Arial"/>
                <a:cs typeface="Arial"/>
              </a:rPr>
              <a:t>e </a:t>
            </a:r>
            <a:r>
              <a:rPr sz="1050" spc="-5" dirty="0">
                <a:latin typeface="Arial"/>
                <a:cs typeface="Arial"/>
              </a:rPr>
              <a:t>ragazzi </a:t>
            </a:r>
            <a:r>
              <a:rPr sz="1050" dirty="0">
                <a:latin typeface="Arial"/>
                <a:cs typeface="Arial"/>
              </a:rPr>
              <a:t>dai 6 ai 13 anni </a:t>
            </a:r>
            <a:r>
              <a:rPr sz="1050" spc="-5" dirty="0">
                <a:latin typeface="Arial"/>
                <a:cs typeface="Arial"/>
              </a:rPr>
              <a:t>alla cultura </a:t>
            </a:r>
            <a:r>
              <a:rPr sz="1050" dirty="0">
                <a:latin typeface="Arial"/>
                <a:cs typeface="Arial"/>
              </a:rPr>
              <a:t>e, in particolare, </a:t>
            </a:r>
            <a:r>
              <a:rPr sz="1050" spc="-5" dirty="0">
                <a:latin typeface="Arial"/>
                <a:cs typeface="Arial"/>
              </a:rPr>
              <a:t>agli aspetti </a:t>
            </a:r>
            <a:r>
              <a:rPr sz="1050" dirty="0">
                <a:latin typeface="Arial"/>
                <a:cs typeface="Arial"/>
              </a:rPr>
              <a:t>più </a:t>
            </a:r>
            <a:r>
              <a:rPr sz="1050" spc="-5" dirty="0">
                <a:latin typeface="Arial"/>
                <a:cs typeface="Arial"/>
              </a:rPr>
              <a:t>"generativi" della  creatività. Attraverso l'arte, l'archeologia, </a:t>
            </a:r>
            <a:r>
              <a:rPr sz="1050" dirty="0">
                <a:latin typeface="Arial"/>
                <a:cs typeface="Arial"/>
              </a:rPr>
              <a:t>la musica, il </a:t>
            </a:r>
            <a:r>
              <a:rPr sz="1050" spc="-5" dirty="0">
                <a:latin typeface="Arial"/>
                <a:cs typeface="Arial"/>
              </a:rPr>
              <a:t>canto, </a:t>
            </a:r>
            <a:r>
              <a:rPr sz="1050" dirty="0">
                <a:latin typeface="Arial"/>
                <a:cs typeface="Arial"/>
              </a:rPr>
              <a:t>la lettura, </a:t>
            </a:r>
            <a:r>
              <a:rPr sz="1050" spc="-5" dirty="0">
                <a:latin typeface="Arial"/>
                <a:cs typeface="Arial"/>
              </a:rPr>
              <a:t>il teatro, </a:t>
            </a:r>
            <a:r>
              <a:rPr sz="1050" dirty="0">
                <a:latin typeface="Arial"/>
                <a:cs typeface="Arial"/>
              </a:rPr>
              <a:t>la </a:t>
            </a:r>
            <a:r>
              <a:rPr sz="1050" spc="-5" dirty="0">
                <a:latin typeface="Arial"/>
                <a:cs typeface="Arial"/>
              </a:rPr>
              <a:t>fotografia, la robotica,  </a:t>
            </a:r>
            <a:r>
              <a:rPr sz="1050" dirty="0">
                <a:latin typeface="Arial"/>
                <a:cs typeface="Arial"/>
              </a:rPr>
              <a:t>le </a:t>
            </a:r>
            <a:r>
              <a:rPr sz="1050" spc="-5" dirty="0">
                <a:latin typeface="Arial"/>
                <a:cs typeface="Arial"/>
              </a:rPr>
              <a:t>tecnologie digitali </a:t>
            </a:r>
            <a:r>
              <a:rPr sz="1050" dirty="0">
                <a:latin typeface="Arial"/>
                <a:cs typeface="Arial"/>
              </a:rPr>
              <a:t>e </a:t>
            </a:r>
            <a:r>
              <a:rPr sz="1050" spc="-5" dirty="0">
                <a:latin typeface="Arial"/>
                <a:cs typeface="Arial"/>
              </a:rPr>
              <a:t>altri </a:t>
            </a:r>
            <a:r>
              <a:rPr sz="1050" dirty="0">
                <a:latin typeface="Arial"/>
                <a:cs typeface="Arial"/>
              </a:rPr>
              <a:t>percorsi </a:t>
            </a:r>
            <a:r>
              <a:rPr sz="1050" spc="-5" dirty="0">
                <a:latin typeface="Arial"/>
                <a:cs typeface="Arial"/>
              </a:rPr>
              <a:t>figurativi </a:t>
            </a:r>
            <a:r>
              <a:rPr sz="1050" dirty="0">
                <a:latin typeface="Arial"/>
                <a:cs typeface="Arial"/>
              </a:rPr>
              <a:t>e </a:t>
            </a:r>
            <a:r>
              <a:rPr sz="1050" spc="-5" dirty="0">
                <a:latin typeface="Arial"/>
                <a:cs typeface="Arial"/>
              </a:rPr>
              <a:t>linguistici, </a:t>
            </a:r>
            <a:r>
              <a:rPr sz="1050" dirty="0">
                <a:latin typeface="Arial"/>
                <a:cs typeface="Arial"/>
              </a:rPr>
              <a:t>i </a:t>
            </a:r>
            <a:r>
              <a:rPr sz="1050" spc="-5" dirty="0">
                <a:latin typeface="Arial"/>
                <a:cs typeface="Arial"/>
              </a:rPr>
              <a:t>giovani protagonisti </a:t>
            </a:r>
            <a:r>
              <a:rPr sz="1050" dirty="0">
                <a:latin typeface="Arial"/>
                <a:cs typeface="Arial"/>
              </a:rPr>
              <a:t>del </a:t>
            </a:r>
            <a:r>
              <a:rPr sz="1050" spc="-5" dirty="0">
                <a:latin typeface="Arial"/>
                <a:cs typeface="Arial"/>
              </a:rPr>
              <a:t>Festival potranno così  </a:t>
            </a:r>
            <a:r>
              <a:rPr sz="1050" dirty="0">
                <a:latin typeface="Arial"/>
                <a:cs typeface="Arial"/>
              </a:rPr>
              <a:t>sperimentare le </a:t>
            </a:r>
            <a:r>
              <a:rPr sz="1050" spc="-5" dirty="0">
                <a:latin typeface="Arial"/>
                <a:cs typeface="Arial"/>
              </a:rPr>
              <a:t>potenzialità </a:t>
            </a:r>
            <a:r>
              <a:rPr sz="1050" dirty="0">
                <a:latin typeface="Arial"/>
                <a:cs typeface="Arial"/>
              </a:rPr>
              <a:t>della loro </a:t>
            </a:r>
            <a:r>
              <a:rPr sz="1050" spc="-5" dirty="0">
                <a:latin typeface="Arial"/>
                <a:cs typeface="Arial"/>
              </a:rPr>
              <a:t>fantasia </a:t>
            </a:r>
            <a:r>
              <a:rPr sz="1050" dirty="0">
                <a:latin typeface="Arial"/>
                <a:cs typeface="Arial"/>
              </a:rPr>
              <a:t>e </a:t>
            </a:r>
            <a:r>
              <a:rPr sz="1050" spc="-5" dirty="0">
                <a:latin typeface="Arial"/>
                <a:cs typeface="Arial"/>
              </a:rPr>
              <a:t>costruire infiniti</a:t>
            </a:r>
            <a:r>
              <a:rPr sz="1050" spc="-35" dirty="0">
                <a:latin typeface="Arial"/>
                <a:cs typeface="Arial"/>
              </a:rPr>
              <a:t> </a:t>
            </a:r>
            <a:r>
              <a:rPr sz="1050" spc="-5" dirty="0">
                <a:latin typeface="Arial"/>
                <a:cs typeface="Arial"/>
              </a:rPr>
              <a:t>racconti.</a:t>
            </a:r>
            <a:endParaRPr sz="1050">
              <a:latin typeface="Arial"/>
              <a:cs typeface="Arial"/>
            </a:endParaRPr>
          </a:p>
          <a:p>
            <a:pPr>
              <a:lnSpc>
                <a:spcPct val="100000"/>
              </a:lnSpc>
              <a:spcBef>
                <a:spcPts val="15"/>
              </a:spcBef>
            </a:pPr>
            <a:endParaRPr sz="1550">
              <a:latin typeface="Times New Roman"/>
              <a:cs typeface="Times New Roman"/>
            </a:endParaRPr>
          </a:p>
          <a:p>
            <a:pPr marL="12700" marR="6350" algn="just">
              <a:lnSpc>
                <a:spcPct val="133400"/>
              </a:lnSpc>
            </a:pPr>
            <a:r>
              <a:rPr sz="1050" spc="-5" dirty="0">
                <a:latin typeface="Arial"/>
                <a:cs typeface="Arial"/>
              </a:rPr>
              <a:t>"Il rafforzato </a:t>
            </a:r>
            <a:r>
              <a:rPr sz="1050" dirty="0">
                <a:latin typeface="Arial"/>
                <a:cs typeface="Arial"/>
              </a:rPr>
              <a:t>impegno </a:t>
            </a:r>
            <a:r>
              <a:rPr sz="1050" spc="-5" dirty="0">
                <a:latin typeface="Arial"/>
                <a:cs typeface="Arial"/>
              </a:rPr>
              <a:t>delle </a:t>
            </a:r>
            <a:r>
              <a:rPr sz="1050" dirty="0">
                <a:latin typeface="Arial"/>
                <a:cs typeface="Arial"/>
              </a:rPr>
              <a:t>banche a </a:t>
            </a:r>
            <a:r>
              <a:rPr sz="1050" spc="-5" dirty="0">
                <a:latin typeface="Arial"/>
                <a:cs typeface="Arial"/>
              </a:rPr>
              <a:t>investire nei giovani </a:t>
            </a:r>
            <a:r>
              <a:rPr sz="1050" dirty="0">
                <a:latin typeface="Arial"/>
                <a:cs typeface="Arial"/>
              </a:rPr>
              <a:t>e </a:t>
            </a:r>
            <a:r>
              <a:rPr sz="1050" spc="-5" dirty="0">
                <a:latin typeface="Arial"/>
                <a:cs typeface="Arial"/>
              </a:rPr>
              <a:t>nella cultura </a:t>
            </a:r>
            <a:r>
              <a:rPr sz="1050" dirty="0">
                <a:latin typeface="Arial"/>
                <a:cs typeface="Arial"/>
              </a:rPr>
              <a:t>– ha </a:t>
            </a:r>
            <a:r>
              <a:rPr sz="1050" spc="-5" dirty="0">
                <a:latin typeface="Arial"/>
                <a:cs typeface="Arial"/>
              </a:rPr>
              <a:t>dichiarato il Presidente  dell'Abi, </a:t>
            </a:r>
            <a:r>
              <a:rPr sz="1050" dirty="0">
                <a:latin typeface="Arial"/>
                <a:cs typeface="Arial"/>
              </a:rPr>
              <a:t>Antonio </a:t>
            </a:r>
            <a:r>
              <a:rPr sz="1050" spc="-5" dirty="0">
                <a:latin typeface="Arial"/>
                <a:cs typeface="Arial"/>
              </a:rPr>
              <a:t>Patuelli </a:t>
            </a:r>
            <a:r>
              <a:rPr sz="1050" dirty="0">
                <a:latin typeface="Arial"/>
                <a:cs typeface="Arial"/>
              </a:rPr>
              <a:t>– rappresenta </a:t>
            </a:r>
            <a:r>
              <a:rPr sz="1050" spc="-5" dirty="0">
                <a:latin typeface="Arial"/>
                <a:cs typeface="Arial"/>
              </a:rPr>
              <a:t>un'occasione importante data </a:t>
            </a:r>
            <a:r>
              <a:rPr sz="1050" spc="-10" dirty="0">
                <a:latin typeface="Arial"/>
                <a:cs typeface="Arial"/>
              </a:rPr>
              <a:t>ai </a:t>
            </a:r>
            <a:r>
              <a:rPr sz="1050" spc="-5" dirty="0">
                <a:latin typeface="Arial"/>
                <a:cs typeface="Arial"/>
              </a:rPr>
              <a:t>ragazzi </a:t>
            </a:r>
            <a:r>
              <a:rPr sz="1050" dirty="0">
                <a:latin typeface="Arial"/>
                <a:cs typeface="Arial"/>
              </a:rPr>
              <a:t>per </a:t>
            </a:r>
            <a:r>
              <a:rPr sz="1050" spc="-5" dirty="0">
                <a:latin typeface="Arial"/>
                <a:cs typeface="Arial"/>
              </a:rPr>
              <a:t>misurarsi con se  </a:t>
            </a:r>
            <a:r>
              <a:rPr sz="1050" dirty="0">
                <a:latin typeface="Arial"/>
                <a:cs typeface="Arial"/>
              </a:rPr>
              <a:t>stessi e le </a:t>
            </a:r>
            <a:r>
              <a:rPr sz="1050" spc="-5" dirty="0">
                <a:latin typeface="Arial"/>
                <a:cs typeface="Arial"/>
              </a:rPr>
              <a:t>molteplici possibilità </a:t>
            </a:r>
            <a:r>
              <a:rPr sz="1050" dirty="0">
                <a:latin typeface="Arial"/>
                <a:cs typeface="Arial"/>
              </a:rPr>
              <a:t>di </a:t>
            </a:r>
            <a:r>
              <a:rPr sz="1050" spc="-5" dirty="0">
                <a:latin typeface="Arial"/>
                <a:cs typeface="Arial"/>
              </a:rPr>
              <a:t>partecipazione. Ciò che </a:t>
            </a:r>
            <a:r>
              <a:rPr sz="1050" dirty="0">
                <a:latin typeface="Arial"/>
                <a:cs typeface="Arial"/>
              </a:rPr>
              <a:t>ci </a:t>
            </a:r>
            <a:r>
              <a:rPr sz="1050" spc="-5" dirty="0">
                <a:latin typeface="Arial"/>
                <a:cs typeface="Arial"/>
              </a:rPr>
              <a:t>spinge </a:t>
            </a:r>
            <a:r>
              <a:rPr sz="1050" dirty="0">
                <a:latin typeface="Arial"/>
                <a:cs typeface="Arial"/>
              </a:rPr>
              <a:t>a </a:t>
            </a:r>
            <a:r>
              <a:rPr sz="1050" spc="-5" dirty="0">
                <a:latin typeface="Arial"/>
                <a:cs typeface="Arial"/>
              </a:rPr>
              <a:t>lavorare </a:t>
            </a:r>
            <a:r>
              <a:rPr sz="1050" dirty="0">
                <a:latin typeface="Arial"/>
                <a:cs typeface="Arial"/>
              </a:rPr>
              <a:t>in </a:t>
            </a:r>
            <a:r>
              <a:rPr sz="1050" spc="-5" dirty="0">
                <a:latin typeface="Arial"/>
                <a:cs typeface="Arial"/>
              </a:rPr>
              <a:t>sinergia </a:t>
            </a:r>
            <a:r>
              <a:rPr sz="1050" dirty="0">
                <a:latin typeface="Arial"/>
                <a:cs typeface="Arial"/>
              </a:rPr>
              <a:t>con </a:t>
            </a:r>
            <a:r>
              <a:rPr sz="1050" spc="-5" dirty="0">
                <a:latin typeface="Arial"/>
                <a:cs typeface="Arial"/>
              </a:rPr>
              <a:t>scuole,  musei, associazioni culturali </a:t>
            </a:r>
            <a:r>
              <a:rPr sz="1050" dirty="0">
                <a:latin typeface="Arial"/>
                <a:cs typeface="Arial"/>
              </a:rPr>
              <a:t>e </a:t>
            </a:r>
            <a:r>
              <a:rPr sz="1050" spc="-5" dirty="0">
                <a:latin typeface="Arial"/>
                <a:cs typeface="Arial"/>
              </a:rPr>
              <a:t>biblioteche </a:t>
            </a:r>
            <a:r>
              <a:rPr sz="1050" dirty="0">
                <a:latin typeface="Arial"/>
                <a:cs typeface="Arial"/>
              </a:rPr>
              <a:t>è la comune </a:t>
            </a:r>
            <a:r>
              <a:rPr sz="1050" spc="-5" dirty="0">
                <a:latin typeface="Arial"/>
                <a:cs typeface="Arial"/>
              </a:rPr>
              <a:t>certezza </a:t>
            </a:r>
            <a:r>
              <a:rPr sz="1050" dirty="0">
                <a:latin typeface="Arial"/>
                <a:cs typeface="Arial"/>
              </a:rPr>
              <a:t>che </a:t>
            </a:r>
            <a:r>
              <a:rPr sz="1050" spc="-5" dirty="0">
                <a:latin typeface="Arial"/>
                <a:cs typeface="Arial"/>
              </a:rPr>
              <a:t>solo </a:t>
            </a:r>
            <a:r>
              <a:rPr sz="1050" dirty="0">
                <a:latin typeface="Arial"/>
                <a:cs typeface="Arial"/>
              </a:rPr>
              <a:t>mettendosi in gioco e  </a:t>
            </a:r>
            <a:r>
              <a:rPr sz="1050" spc="-5" dirty="0">
                <a:latin typeface="Arial"/>
                <a:cs typeface="Arial"/>
              </a:rPr>
              <a:t>'allenandosi' </a:t>
            </a:r>
            <a:r>
              <a:rPr sz="1050" dirty="0">
                <a:latin typeface="Arial"/>
                <a:cs typeface="Arial"/>
              </a:rPr>
              <a:t>a diventare </a:t>
            </a:r>
            <a:r>
              <a:rPr sz="1050" spc="-5" dirty="0">
                <a:latin typeface="Arial"/>
                <a:cs typeface="Arial"/>
              </a:rPr>
              <a:t>cittadini attivi, </a:t>
            </a:r>
            <a:r>
              <a:rPr sz="1050" dirty="0">
                <a:latin typeface="Arial"/>
                <a:cs typeface="Arial"/>
              </a:rPr>
              <a:t>capaci di progettualità e </a:t>
            </a:r>
            <a:r>
              <a:rPr sz="1050" spc="-10" dirty="0">
                <a:latin typeface="Arial"/>
                <a:cs typeface="Arial"/>
              </a:rPr>
              <a:t>di </a:t>
            </a:r>
            <a:r>
              <a:rPr sz="1050" spc="-5" dirty="0">
                <a:latin typeface="Arial"/>
                <a:cs typeface="Arial"/>
              </a:rPr>
              <a:t>relazioni, avviene </a:t>
            </a:r>
            <a:r>
              <a:rPr sz="1050" dirty="0">
                <a:latin typeface="Arial"/>
                <a:cs typeface="Arial"/>
              </a:rPr>
              <a:t>la </a:t>
            </a:r>
            <a:r>
              <a:rPr sz="1050" spc="-5" dirty="0">
                <a:latin typeface="Arial"/>
                <a:cs typeface="Arial"/>
              </a:rPr>
              <a:t>formazione  </a:t>
            </a:r>
            <a:r>
              <a:rPr sz="1050" dirty="0">
                <a:latin typeface="Arial"/>
                <a:cs typeface="Arial"/>
              </a:rPr>
              <a:t>globale </a:t>
            </a:r>
            <a:r>
              <a:rPr sz="1050" spc="-5" dirty="0">
                <a:latin typeface="Arial"/>
                <a:cs typeface="Arial"/>
              </a:rPr>
              <a:t>della </a:t>
            </a:r>
            <a:r>
              <a:rPr sz="1050" dirty="0">
                <a:latin typeface="Arial"/>
                <a:cs typeface="Arial"/>
              </a:rPr>
              <a:t>persona, in grado </a:t>
            </a:r>
            <a:r>
              <a:rPr sz="1050" spc="-5" dirty="0">
                <a:latin typeface="Arial"/>
                <a:cs typeface="Arial"/>
              </a:rPr>
              <a:t>quindi </a:t>
            </a:r>
            <a:r>
              <a:rPr sz="1050" dirty="0">
                <a:latin typeface="Arial"/>
                <a:cs typeface="Arial"/>
              </a:rPr>
              <a:t>di </a:t>
            </a:r>
            <a:r>
              <a:rPr sz="1050" spc="-5" dirty="0">
                <a:latin typeface="Arial"/>
                <a:cs typeface="Arial"/>
              </a:rPr>
              <a:t>costruire il proprio </a:t>
            </a:r>
            <a:r>
              <a:rPr sz="1050" dirty="0">
                <a:latin typeface="Arial"/>
                <a:cs typeface="Arial"/>
              </a:rPr>
              <a:t>futuro e </a:t>
            </a:r>
            <a:r>
              <a:rPr sz="1050" spc="-5" dirty="0">
                <a:latin typeface="Arial"/>
                <a:cs typeface="Arial"/>
              </a:rPr>
              <a:t>quello del </a:t>
            </a:r>
            <a:r>
              <a:rPr sz="1050" dirty="0">
                <a:latin typeface="Arial"/>
                <a:cs typeface="Arial"/>
              </a:rPr>
              <a:t>Paese. </a:t>
            </a:r>
            <a:r>
              <a:rPr sz="1050" spc="-5" dirty="0">
                <a:latin typeface="Arial"/>
                <a:cs typeface="Arial"/>
              </a:rPr>
              <a:t>Lo sviluppo </a:t>
            </a:r>
            <a:r>
              <a:rPr sz="1050" dirty="0">
                <a:latin typeface="Arial"/>
                <a:cs typeface="Arial"/>
              </a:rPr>
              <a:t>delle  proprie </a:t>
            </a:r>
            <a:r>
              <a:rPr sz="1050" spc="-5" dirty="0">
                <a:latin typeface="Arial"/>
                <a:cs typeface="Arial"/>
              </a:rPr>
              <a:t>competenze </a:t>
            </a:r>
            <a:r>
              <a:rPr sz="1050" dirty="0">
                <a:latin typeface="Arial"/>
                <a:cs typeface="Arial"/>
              </a:rPr>
              <a:t>è </a:t>
            </a:r>
            <a:r>
              <a:rPr sz="1050" spc="-5" dirty="0">
                <a:latin typeface="Arial"/>
                <a:cs typeface="Arial"/>
              </a:rPr>
              <a:t>infatti alla </a:t>
            </a:r>
            <a:r>
              <a:rPr sz="1050" dirty="0">
                <a:latin typeface="Arial"/>
                <a:cs typeface="Arial"/>
              </a:rPr>
              <a:t>base del progresso </a:t>
            </a:r>
            <a:r>
              <a:rPr sz="1050" spc="-5" dirty="0">
                <a:latin typeface="Arial"/>
                <a:cs typeface="Arial"/>
              </a:rPr>
              <a:t>economico, </a:t>
            </a:r>
            <a:r>
              <a:rPr sz="1050" dirty="0">
                <a:latin typeface="Arial"/>
                <a:cs typeface="Arial"/>
              </a:rPr>
              <a:t>della </a:t>
            </a:r>
            <a:r>
              <a:rPr sz="1050" spc="-5" dirty="0">
                <a:latin typeface="Arial"/>
                <a:cs typeface="Arial"/>
              </a:rPr>
              <a:t>convivenza civile </a:t>
            </a:r>
            <a:r>
              <a:rPr sz="1050" dirty="0">
                <a:latin typeface="Arial"/>
                <a:cs typeface="Arial"/>
              </a:rPr>
              <a:t>e </a:t>
            </a:r>
            <a:r>
              <a:rPr sz="1050" spc="-5" dirty="0">
                <a:latin typeface="Arial"/>
                <a:cs typeface="Arial"/>
              </a:rPr>
              <a:t>della  partecipazione alla vita democratica. In </a:t>
            </a:r>
            <a:r>
              <a:rPr sz="1050" dirty="0">
                <a:latin typeface="Arial"/>
                <a:cs typeface="Arial"/>
              </a:rPr>
              <a:t>questo </a:t>
            </a:r>
            <a:r>
              <a:rPr sz="1050" spc="-5" dirty="0">
                <a:latin typeface="Arial"/>
                <a:cs typeface="Arial"/>
              </a:rPr>
              <a:t>senso </a:t>
            </a:r>
            <a:r>
              <a:rPr sz="1050" dirty="0">
                <a:latin typeface="Arial"/>
                <a:cs typeface="Arial"/>
              </a:rPr>
              <a:t>– ha </a:t>
            </a:r>
            <a:r>
              <a:rPr sz="1050" spc="-5" dirty="0">
                <a:latin typeface="Arial"/>
                <a:cs typeface="Arial"/>
              </a:rPr>
              <a:t>concluso Patuelli </a:t>
            </a:r>
            <a:r>
              <a:rPr sz="1050" dirty="0">
                <a:latin typeface="Arial"/>
                <a:cs typeface="Arial"/>
              </a:rPr>
              <a:t>– un ruolo </a:t>
            </a:r>
            <a:r>
              <a:rPr sz="1050" spc="-10" dirty="0">
                <a:latin typeface="Arial"/>
                <a:cs typeface="Arial"/>
              </a:rPr>
              <a:t>di </a:t>
            </a:r>
            <a:r>
              <a:rPr sz="1050" spc="-5" dirty="0">
                <a:latin typeface="Arial"/>
                <a:cs typeface="Arial"/>
              </a:rPr>
              <a:t>indirizzo deve  </a:t>
            </a:r>
            <a:r>
              <a:rPr sz="1050" dirty="0">
                <a:latin typeface="Arial"/>
                <a:cs typeface="Arial"/>
              </a:rPr>
              <a:t>essere</a:t>
            </a:r>
            <a:r>
              <a:rPr sz="1050" spc="200" dirty="0">
                <a:latin typeface="Arial"/>
                <a:cs typeface="Arial"/>
              </a:rPr>
              <a:t> </a:t>
            </a:r>
            <a:r>
              <a:rPr sz="1050" spc="-5" dirty="0">
                <a:latin typeface="Arial"/>
                <a:cs typeface="Arial"/>
              </a:rPr>
              <a:t>svolto</a:t>
            </a:r>
            <a:r>
              <a:rPr sz="1050" spc="200" dirty="0">
                <a:latin typeface="Arial"/>
                <a:cs typeface="Arial"/>
              </a:rPr>
              <a:t> </a:t>
            </a:r>
            <a:r>
              <a:rPr sz="1050" dirty="0">
                <a:latin typeface="Arial"/>
                <a:cs typeface="Arial"/>
              </a:rPr>
              <a:t>anche</a:t>
            </a:r>
            <a:r>
              <a:rPr sz="1050" spc="204" dirty="0">
                <a:latin typeface="Arial"/>
                <a:cs typeface="Arial"/>
              </a:rPr>
              <a:t> </a:t>
            </a:r>
            <a:r>
              <a:rPr sz="1050" spc="-5" dirty="0">
                <a:latin typeface="Arial"/>
                <a:cs typeface="Arial"/>
              </a:rPr>
              <a:t>dalla</a:t>
            </a:r>
            <a:r>
              <a:rPr sz="1050" spc="204" dirty="0">
                <a:latin typeface="Arial"/>
                <a:cs typeface="Arial"/>
              </a:rPr>
              <a:t> </a:t>
            </a:r>
            <a:r>
              <a:rPr sz="1050" spc="-5" dirty="0">
                <a:latin typeface="Arial"/>
                <a:cs typeface="Arial"/>
              </a:rPr>
              <a:t>comunità</a:t>
            </a:r>
            <a:r>
              <a:rPr sz="1050" spc="210" dirty="0">
                <a:latin typeface="Arial"/>
                <a:cs typeface="Arial"/>
              </a:rPr>
              <a:t> </a:t>
            </a:r>
            <a:r>
              <a:rPr sz="1050" spc="-5" dirty="0">
                <a:latin typeface="Arial"/>
                <a:cs typeface="Arial"/>
              </a:rPr>
              <a:t>economica</a:t>
            </a:r>
            <a:r>
              <a:rPr sz="1050" spc="200" dirty="0">
                <a:latin typeface="Arial"/>
                <a:cs typeface="Arial"/>
              </a:rPr>
              <a:t> </a:t>
            </a:r>
            <a:r>
              <a:rPr sz="1050" spc="-5" dirty="0">
                <a:latin typeface="Arial"/>
                <a:cs typeface="Arial"/>
              </a:rPr>
              <a:t>tutta,</a:t>
            </a:r>
            <a:r>
              <a:rPr sz="1050" spc="204" dirty="0">
                <a:latin typeface="Arial"/>
                <a:cs typeface="Arial"/>
              </a:rPr>
              <a:t> </a:t>
            </a:r>
            <a:r>
              <a:rPr sz="1050" dirty="0">
                <a:latin typeface="Arial"/>
                <a:cs typeface="Arial"/>
              </a:rPr>
              <a:t>nella</a:t>
            </a:r>
            <a:r>
              <a:rPr sz="1050" spc="200" dirty="0">
                <a:latin typeface="Arial"/>
                <a:cs typeface="Arial"/>
              </a:rPr>
              <a:t> </a:t>
            </a:r>
            <a:r>
              <a:rPr sz="1050" spc="-5" dirty="0">
                <a:latin typeface="Arial"/>
                <a:cs typeface="Arial"/>
              </a:rPr>
              <a:t>consapevolezza</a:t>
            </a:r>
            <a:r>
              <a:rPr sz="1050" spc="210" dirty="0">
                <a:latin typeface="Arial"/>
                <a:cs typeface="Arial"/>
              </a:rPr>
              <a:t> </a:t>
            </a:r>
            <a:r>
              <a:rPr sz="1050" dirty="0">
                <a:latin typeface="Arial"/>
                <a:cs typeface="Arial"/>
              </a:rPr>
              <a:t>che</a:t>
            </a:r>
            <a:r>
              <a:rPr sz="1050" spc="210" dirty="0">
                <a:latin typeface="Arial"/>
                <a:cs typeface="Arial"/>
              </a:rPr>
              <a:t> </a:t>
            </a:r>
            <a:r>
              <a:rPr sz="1050" spc="-5" dirty="0">
                <a:latin typeface="Arial"/>
                <a:cs typeface="Arial"/>
              </a:rPr>
              <a:t>attraverso</a:t>
            </a:r>
            <a:r>
              <a:rPr sz="1050" spc="210" dirty="0">
                <a:latin typeface="Arial"/>
                <a:cs typeface="Arial"/>
              </a:rPr>
              <a:t> </a:t>
            </a:r>
            <a:r>
              <a:rPr sz="1050" dirty="0">
                <a:latin typeface="Arial"/>
                <a:cs typeface="Arial"/>
              </a:rPr>
              <a:t>la</a:t>
            </a:r>
            <a:endParaRPr sz="1050">
              <a:latin typeface="Arial"/>
              <a:cs typeface="Arial"/>
            </a:endParaRPr>
          </a:p>
        </p:txBody>
      </p:sp>
      <p:sp>
        <p:nvSpPr>
          <p:cNvPr id="7" name="object 7"/>
          <p:cNvSpPr/>
          <p:nvPr/>
        </p:nvSpPr>
        <p:spPr>
          <a:xfrm>
            <a:off x="1403447" y="2207560"/>
            <a:ext cx="4653530" cy="49975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949198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453129">
              <a:lnSpc>
                <a:spcPts val="1839"/>
              </a:lnSpc>
            </a:pPr>
            <a:r>
              <a:rPr sz="1600" b="1" spc="-5" dirty="0">
                <a:latin typeface="Arial"/>
                <a:cs typeface="Arial"/>
              </a:rPr>
              <a:t>Lastampadelmezzogiorno.it  13 gennaio</a:t>
            </a:r>
            <a:r>
              <a:rPr sz="1600" b="1" spc="-10" dirty="0">
                <a:latin typeface="Arial"/>
                <a:cs typeface="Arial"/>
              </a:rPr>
              <a:t> </a:t>
            </a:r>
            <a:r>
              <a:rPr sz="1600" b="1" spc="-5"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6985" algn="just">
              <a:lnSpc>
                <a:spcPct val="133300"/>
              </a:lnSpc>
              <a:spcBef>
                <a:spcPts val="965"/>
              </a:spcBef>
            </a:pPr>
            <a:r>
              <a:rPr sz="1050" spc="-5" dirty="0">
                <a:latin typeface="Arial"/>
                <a:cs typeface="Arial"/>
              </a:rPr>
              <a:t>promozione della conoscenza </a:t>
            </a:r>
            <a:r>
              <a:rPr sz="1050" dirty="0">
                <a:latin typeface="Arial"/>
                <a:cs typeface="Arial"/>
              </a:rPr>
              <a:t>anche presso i </a:t>
            </a:r>
            <a:r>
              <a:rPr sz="1050" spc="-5" dirty="0">
                <a:latin typeface="Arial"/>
                <a:cs typeface="Arial"/>
              </a:rPr>
              <a:t>più giovani </a:t>
            </a:r>
            <a:r>
              <a:rPr sz="1050" dirty="0">
                <a:latin typeface="Arial"/>
                <a:cs typeface="Arial"/>
              </a:rPr>
              <a:t>si possa </a:t>
            </a:r>
            <a:r>
              <a:rPr sz="1050" spc="-5" dirty="0">
                <a:latin typeface="Arial"/>
                <a:cs typeface="Arial"/>
              </a:rPr>
              <a:t>realizzare </a:t>
            </a:r>
            <a:r>
              <a:rPr sz="1050" dirty="0">
                <a:latin typeface="Arial"/>
                <a:cs typeface="Arial"/>
              </a:rPr>
              <a:t>un </a:t>
            </a:r>
            <a:r>
              <a:rPr sz="1050" spc="-5" dirty="0">
                <a:latin typeface="Arial"/>
                <a:cs typeface="Arial"/>
              </a:rPr>
              <a:t>più diffuso </a:t>
            </a:r>
            <a:r>
              <a:rPr sz="1050" dirty="0">
                <a:latin typeface="Arial"/>
                <a:cs typeface="Arial"/>
              </a:rPr>
              <a:t>senso </a:t>
            </a:r>
            <a:r>
              <a:rPr sz="1050" spc="-10" dirty="0">
                <a:latin typeface="Arial"/>
                <a:cs typeface="Arial"/>
              </a:rPr>
              <a:t>di  </a:t>
            </a:r>
            <a:r>
              <a:rPr sz="1050" spc="-5" dirty="0">
                <a:latin typeface="Arial"/>
                <a:cs typeface="Arial"/>
              </a:rPr>
              <a:t>responsabilità, </a:t>
            </a:r>
            <a:r>
              <a:rPr sz="1050" dirty="0">
                <a:latin typeface="Arial"/>
                <a:cs typeface="Arial"/>
              </a:rPr>
              <a:t>per </a:t>
            </a:r>
            <a:r>
              <a:rPr sz="1050" spc="-5" dirty="0">
                <a:latin typeface="Arial"/>
                <a:cs typeface="Arial"/>
              </a:rPr>
              <a:t>una più </a:t>
            </a:r>
            <a:r>
              <a:rPr sz="1050" dirty="0">
                <a:latin typeface="Arial"/>
                <a:cs typeface="Arial"/>
              </a:rPr>
              <a:t>ampia e duratura </a:t>
            </a:r>
            <a:r>
              <a:rPr sz="1050" spc="-5" dirty="0">
                <a:latin typeface="Arial"/>
                <a:cs typeface="Arial"/>
              </a:rPr>
              <a:t>crescita </a:t>
            </a:r>
            <a:r>
              <a:rPr sz="1050" dirty="0">
                <a:latin typeface="Arial"/>
                <a:cs typeface="Arial"/>
              </a:rPr>
              <a:t>dei </a:t>
            </a:r>
            <a:r>
              <a:rPr sz="1050" spc="-5" dirty="0">
                <a:latin typeface="Arial"/>
                <a:cs typeface="Arial"/>
              </a:rPr>
              <a:t>nostri</a:t>
            </a:r>
            <a:r>
              <a:rPr sz="1050" spc="-20" dirty="0">
                <a:latin typeface="Arial"/>
                <a:cs typeface="Arial"/>
              </a:rPr>
              <a:t> </a:t>
            </a:r>
            <a:r>
              <a:rPr sz="1050" spc="-5" dirty="0">
                <a:latin typeface="Arial"/>
                <a:cs typeface="Arial"/>
              </a:rPr>
              <a:t>territori".</a:t>
            </a:r>
            <a:endParaRPr sz="1050">
              <a:latin typeface="Arial"/>
              <a:cs typeface="Arial"/>
            </a:endParaRPr>
          </a:p>
          <a:p>
            <a:pPr>
              <a:lnSpc>
                <a:spcPct val="100000"/>
              </a:lnSpc>
              <a:spcBef>
                <a:spcPts val="20"/>
              </a:spcBef>
            </a:pPr>
            <a:endParaRPr sz="1550">
              <a:latin typeface="Times New Roman"/>
              <a:cs typeface="Times New Roman"/>
            </a:endParaRPr>
          </a:p>
          <a:p>
            <a:pPr marL="12700" marR="6985" algn="just">
              <a:lnSpc>
                <a:spcPct val="133300"/>
              </a:lnSpc>
            </a:pPr>
            <a:r>
              <a:rPr sz="1050" spc="-5" dirty="0">
                <a:latin typeface="Arial"/>
                <a:cs typeface="Arial"/>
              </a:rPr>
              <a:t>L'importanza sociale </a:t>
            </a:r>
            <a:r>
              <a:rPr sz="1050" dirty="0">
                <a:latin typeface="Arial"/>
                <a:cs typeface="Arial"/>
              </a:rPr>
              <a:t>e </a:t>
            </a:r>
            <a:r>
              <a:rPr sz="1050" spc="-5" dirty="0">
                <a:latin typeface="Arial"/>
                <a:cs typeface="Arial"/>
              </a:rPr>
              <a:t>culturale della manifestazione </a:t>
            </a:r>
            <a:r>
              <a:rPr sz="1050" dirty="0">
                <a:latin typeface="Arial"/>
                <a:cs typeface="Arial"/>
              </a:rPr>
              <a:t>è </a:t>
            </a:r>
            <a:r>
              <a:rPr sz="1050" spc="-5" dirty="0">
                <a:latin typeface="Arial"/>
                <a:cs typeface="Arial"/>
              </a:rPr>
              <a:t>quest'anno testimoniata </a:t>
            </a:r>
            <a:r>
              <a:rPr sz="1050" dirty="0">
                <a:latin typeface="Arial"/>
                <a:cs typeface="Arial"/>
              </a:rPr>
              <a:t>anche </a:t>
            </a:r>
            <a:r>
              <a:rPr sz="1050" spc="-5" dirty="0">
                <a:latin typeface="Arial"/>
                <a:cs typeface="Arial"/>
              </a:rPr>
              <a:t>dalla media  </a:t>
            </a:r>
            <a:r>
              <a:rPr sz="1050" dirty="0">
                <a:latin typeface="Arial"/>
                <a:cs typeface="Arial"/>
              </a:rPr>
              <a:t>partnership </a:t>
            </a:r>
            <a:r>
              <a:rPr sz="1050" spc="-5" dirty="0">
                <a:latin typeface="Arial"/>
                <a:cs typeface="Arial"/>
              </a:rPr>
              <a:t>della </a:t>
            </a:r>
            <a:r>
              <a:rPr sz="1050" dirty="0">
                <a:latin typeface="Arial"/>
                <a:cs typeface="Arial"/>
              </a:rPr>
              <a:t>RAI. </a:t>
            </a:r>
            <a:r>
              <a:rPr sz="1050" spc="-5" dirty="0">
                <a:latin typeface="Arial"/>
                <a:cs typeface="Arial"/>
              </a:rPr>
              <a:t>Che </a:t>
            </a:r>
            <a:r>
              <a:rPr sz="1050" dirty="0">
                <a:latin typeface="Arial"/>
                <a:cs typeface="Arial"/>
              </a:rPr>
              <a:t>il </a:t>
            </a:r>
            <a:r>
              <a:rPr sz="1050" spc="-5" dirty="0">
                <a:latin typeface="Arial"/>
                <a:cs typeface="Arial"/>
              </a:rPr>
              <a:t>servizio </a:t>
            </a:r>
            <a:r>
              <a:rPr sz="1050" dirty="0">
                <a:latin typeface="Arial"/>
                <a:cs typeface="Arial"/>
              </a:rPr>
              <a:t>pubblico </a:t>
            </a:r>
            <a:r>
              <a:rPr sz="1050" spc="-5" dirty="0">
                <a:latin typeface="Arial"/>
                <a:cs typeface="Arial"/>
              </a:rPr>
              <a:t>riconosca il </a:t>
            </a:r>
            <a:r>
              <a:rPr sz="1050" dirty="0">
                <a:latin typeface="Arial"/>
                <a:cs typeface="Arial"/>
              </a:rPr>
              <a:t>valore </a:t>
            </a:r>
            <a:r>
              <a:rPr sz="1050" spc="-5" dirty="0">
                <a:latin typeface="Arial"/>
                <a:cs typeface="Arial"/>
              </a:rPr>
              <a:t>educativo </a:t>
            </a:r>
            <a:r>
              <a:rPr sz="1050" dirty="0">
                <a:latin typeface="Arial"/>
                <a:cs typeface="Arial"/>
              </a:rPr>
              <a:t>del </a:t>
            </a:r>
            <a:r>
              <a:rPr sz="1050" spc="-5" dirty="0">
                <a:latin typeface="Arial"/>
                <a:cs typeface="Arial"/>
              </a:rPr>
              <a:t>Festival </a:t>
            </a:r>
            <a:r>
              <a:rPr sz="1050" dirty="0">
                <a:latin typeface="Arial"/>
                <a:cs typeface="Arial"/>
              </a:rPr>
              <a:t>per i </a:t>
            </a:r>
            <a:r>
              <a:rPr sz="1050" spc="-5" dirty="0">
                <a:latin typeface="Arial"/>
                <a:cs typeface="Arial"/>
              </a:rPr>
              <a:t>giovani </a:t>
            </a:r>
            <a:r>
              <a:rPr sz="1050" dirty="0">
                <a:latin typeface="Arial"/>
                <a:cs typeface="Arial"/>
              </a:rPr>
              <a:t>è  un contributo </a:t>
            </a:r>
            <a:r>
              <a:rPr sz="1050" spc="-5" dirty="0">
                <a:latin typeface="Arial"/>
                <a:cs typeface="Arial"/>
              </a:rPr>
              <a:t>particolarmente significativo </a:t>
            </a:r>
            <a:r>
              <a:rPr sz="1050" dirty="0">
                <a:latin typeface="Arial"/>
                <a:cs typeface="Arial"/>
              </a:rPr>
              <a:t>al </a:t>
            </a:r>
            <a:r>
              <a:rPr sz="1050" spc="-5" dirty="0">
                <a:latin typeface="Arial"/>
                <a:cs typeface="Arial"/>
              </a:rPr>
              <a:t>rafforzamento dell'iniziativa.</a:t>
            </a:r>
            <a:endParaRPr sz="1050">
              <a:latin typeface="Arial"/>
              <a:cs typeface="Arial"/>
            </a:endParaRPr>
          </a:p>
          <a:p>
            <a:pPr>
              <a:lnSpc>
                <a:spcPct val="100000"/>
              </a:lnSpc>
              <a:spcBef>
                <a:spcPts val="20"/>
              </a:spcBef>
            </a:pPr>
            <a:endParaRPr sz="1550">
              <a:latin typeface="Times New Roman"/>
              <a:cs typeface="Times New Roman"/>
            </a:endParaRPr>
          </a:p>
          <a:p>
            <a:pPr marL="12700" marR="8255" algn="just">
              <a:lnSpc>
                <a:spcPct val="133300"/>
              </a:lnSpc>
            </a:pPr>
            <a:r>
              <a:rPr sz="1050" spc="-5" dirty="0">
                <a:latin typeface="Arial"/>
                <a:cs typeface="Arial"/>
              </a:rPr>
              <a:t>Oltre </a:t>
            </a:r>
            <a:r>
              <a:rPr sz="1050" dirty="0">
                <a:latin typeface="Arial"/>
                <a:cs typeface="Arial"/>
              </a:rPr>
              <a:t>80 </a:t>
            </a:r>
            <a:r>
              <a:rPr sz="1050" spc="-5" dirty="0">
                <a:latin typeface="Arial"/>
                <a:cs typeface="Arial"/>
              </a:rPr>
              <a:t>gli eventi culturali </a:t>
            </a:r>
            <a:r>
              <a:rPr sz="1050" dirty="0">
                <a:latin typeface="Arial"/>
                <a:cs typeface="Arial"/>
              </a:rPr>
              <a:t>che si </a:t>
            </a:r>
            <a:r>
              <a:rPr sz="1050" spc="-5" dirty="0">
                <a:latin typeface="Arial"/>
                <a:cs typeface="Arial"/>
              </a:rPr>
              <a:t>svolgeranno </a:t>
            </a:r>
            <a:r>
              <a:rPr sz="1050" dirty="0">
                <a:latin typeface="Arial"/>
                <a:cs typeface="Arial"/>
              </a:rPr>
              <a:t>in </a:t>
            </a:r>
            <a:r>
              <a:rPr sz="1050" spc="-5" dirty="0">
                <a:latin typeface="Arial"/>
                <a:cs typeface="Arial"/>
              </a:rPr>
              <a:t>tutta la penisola </a:t>
            </a:r>
            <a:r>
              <a:rPr sz="1050" dirty="0">
                <a:latin typeface="Arial"/>
                <a:cs typeface="Arial"/>
              </a:rPr>
              <a:t>in 60 </a:t>
            </a:r>
            <a:r>
              <a:rPr sz="1050" spc="-5" dirty="0">
                <a:latin typeface="Arial"/>
                <a:cs typeface="Arial"/>
              </a:rPr>
              <a:t>città. </a:t>
            </a:r>
            <a:r>
              <a:rPr sz="1050" dirty="0">
                <a:latin typeface="Arial"/>
                <a:cs typeface="Arial"/>
              </a:rPr>
              <a:t>I </a:t>
            </a:r>
            <a:r>
              <a:rPr sz="1050" spc="-5" dirty="0">
                <a:latin typeface="Arial"/>
                <a:cs typeface="Arial"/>
              </a:rPr>
              <a:t>laboratori </a:t>
            </a:r>
            <a:r>
              <a:rPr sz="1050" dirty="0">
                <a:latin typeface="Arial"/>
                <a:cs typeface="Arial"/>
              </a:rPr>
              <a:t>e le </a:t>
            </a:r>
            <a:r>
              <a:rPr sz="1050" spc="-5" dirty="0">
                <a:latin typeface="Arial"/>
                <a:cs typeface="Arial"/>
              </a:rPr>
              <a:t>altre attività  </a:t>
            </a:r>
            <a:r>
              <a:rPr sz="1050" dirty="0">
                <a:latin typeface="Arial"/>
                <a:cs typeface="Arial"/>
              </a:rPr>
              <a:t>proposte, </a:t>
            </a:r>
            <a:r>
              <a:rPr sz="1050" spc="-5" dirty="0">
                <a:latin typeface="Arial"/>
                <a:cs typeface="Arial"/>
              </a:rPr>
              <a:t>coordinati dalle </a:t>
            </a:r>
            <a:r>
              <a:rPr sz="1050" dirty="0">
                <a:latin typeface="Arial"/>
                <a:cs typeface="Arial"/>
              </a:rPr>
              <a:t>banche con la </a:t>
            </a:r>
            <a:r>
              <a:rPr sz="1050" spc="-5" dirty="0">
                <a:latin typeface="Arial"/>
                <a:cs typeface="Arial"/>
              </a:rPr>
              <a:t>collaborazione </a:t>
            </a:r>
            <a:r>
              <a:rPr sz="1050" dirty="0">
                <a:latin typeface="Arial"/>
                <a:cs typeface="Arial"/>
              </a:rPr>
              <a:t>di scuole, musei, </a:t>
            </a:r>
            <a:r>
              <a:rPr sz="1050" spc="-5" dirty="0">
                <a:latin typeface="Arial"/>
                <a:cs typeface="Arial"/>
              </a:rPr>
              <a:t>biblioteche </a:t>
            </a:r>
            <a:r>
              <a:rPr sz="1050" dirty="0">
                <a:latin typeface="Arial"/>
                <a:cs typeface="Arial"/>
              </a:rPr>
              <a:t>e </a:t>
            </a:r>
            <a:r>
              <a:rPr sz="1050" spc="-5" dirty="0">
                <a:latin typeface="Arial"/>
                <a:cs typeface="Arial"/>
              </a:rPr>
              <a:t>operatori  </a:t>
            </a:r>
            <a:r>
              <a:rPr sz="1050" dirty="0">
                <a:latin typeface="Arial"/>
                <a:cs typeface="Arial"/>
              </a:rPr>
              <a:t>culturali, si </a:t>
            </a:r>
            <a:r>
              <a:rPr sz="1050" spc="-5" dirty="0">
                <a:latin typeface="Arial"/>
                <a:cs typeface="Arial"/>
              </a:rPr>
              <a:t>svilupperanno </a:t>
            </a:r>
            <a:r>
              <a:rPr sz="1050" dirty="0">
                <a:latin typeface="Arial"/>
                <a:cs typeface="Arial"/>
              </a:rPr>
              <a:t>attorno ad </a:t>
            </a:r>
            <a:r>
              <a:rPr sz="1050" spc="-5" dirty="0">
                <a:latin typeface="Arial"/>
                <a:cs typeface="Arial"/>
              </a:rPr>
              <a:t>un unico </a:t>
            </a:r>
            <a:r>
              <a:rPr sz="1050" dirty="0">
                <a:latin typeface="Arial"/>
                <a:cs typeface="Arial"/>
              </a:rPr>
              <a:t>tema </a:t>
            </a:r>
            <a:r>
              <a:rPr sz="1050" spc="-5" dirty="0">
                <a:latin typeface="Arial"/>
                <a:cs typeface="Arial"/>
              </a:rPr>
              <a:t>ispiratore, declinato </a:t>
            </a:r>
            <a:r>
              <a:rPr sz="1050" dirty="0">
                <a:latin typeface="Arial"/>
                <a:cs typeface="Arial"/>
              </a:rPr>
              <a:t>da </a:t>
            </a:r>
            <a:r>
              <a:rPr sz="1050" spc="-5" dirty="0">
                <a:latin typeface="Arial"/>
                <a:cs typeface="Arial"/>
              </a:rPr>
              <a:t>ciascuna realtà con  </a:t>
            </a:r>
            <a:r>
              <a:rPr sz="1050" dirty="0">
                <a:latin typeface="Arial"/>
                <a:cs typeface="Arial"/>
              </a:rPr>
              <a:t>strumenti diversi e </a:t>
            </a:r>
            <a:r>
              <a:rPr sz="1050" spc="-5" dirty="0">
                <a:latin typeface="Arial"/>
                <a:cs typeface="Arial"/>
              </a:rPr>
              <a:t>da </a:t>
            </a:r>
            <a:r>
              <a:rPr sz="1050" spc="-10" dirty="0">
                <a:latin typeface="Arial"/>
                <a:cs typeface="Arial"/>
              </a:rPr>
              <a:t>punti </a:t>
            </a:r>
            <a:r>
              <a:rPr sz="1050" dirty="0">
                <a:latin typeface="Arial"/>
                <a:cs typeface="Arial"/>
              </a:rPr>
              <a:t>di </a:t>
            </a:r>
            <a:r>
              <a:rPr sz="1050" spc="-5" dirty="0">
                <a:latin typeface="Arial"/>
                <a:cs typeface="Arial"/>
              </a:rPr>
              <a:t>vista differenti, alla luce delle proprie specificità </a:t>
            </a:r>
            <a:r>
              <a:rPr sz="1050" dirty="0">
                <a:latin typeface="Arial"/>
                <a:cs typeface="Arial"/>
              </a:rPr>
              <a:t>e </a:t>
            </a:r>
            <a:r>
              <a:rPr sz="1050" spc="-10" dirty="0">
                <a:latin typeface="Arial"/>
                <a:cs typeface="Arial"/>
              </a:rPr>
              <a:t>di </a:t>
            </a:r>
            <a:r>
              <a:rPr sz="1050" spc="-5" dirty="0">
                <a:latin typeface="Arial"/>
                <a:cs typeface="Arial"/>
              </a:rPr>
              <a:t>quelle </a:t>
            </a:r>
            <a:r>
              <a:rPr sz="1050" dirty="0">
                <a:latin typeface="Arial"/>
                <a:cs typeface="Arial"/>
              </a:rPr>
              <a:t>del </a:t>
            </a:r>
            <a:r>
              <a:rPr sz="1050" spc="-5" dirty="0">
                <a:latin typeface="Arial"/>
                <a:cs typeface="Arial"/>
              </a:rPr>
              <a:t>territorio </a:t>
            </a:r>
            <a:r>
              <a:rPr sz="1050" spc="-10" dirty="0">
                <a:latin typeface="Arial"/>
                <a:cs typeface="Arial"/>
              </a:rPr>
              <a:t>di  </a:t>
            </a:r>
            <a:r>
              <a:rPr sz="1050" spc="-5" dirty="0">
                <a:latin typeface="Arial"/>
                <a:cs typeface="Arial"/>
              </a:rPr>
              <a:t>appartenenza.</a:t>
            </a:r>
            <a:endParaRPr sz="1050">
              <a:latin typeface="Arial"/>
              <a:cs typeface="Arial"/>
            </a:endParaRPr>
          </a:p>
          <a:p>
            <a:pPr>
              <a:lnSpc>
                <a:spcPct val="100000"/>
              </a:lnSpc>
              <a:spcBef>
                <a:spcPts val="20"/>
              </a:spcBef>
            </a:pPr>
            <a:endParaRPr sz="1550">
              <a:latin typeface="Times New Roman"/>
              <a:cs typeface="Times New Roman"/>
            </a:endParaRPr>
          </a:p>
          <a:p>
            <a:pPr marL="12700" marR="5080" algn="just">
              <a:lnSpc>
                <a:spcPct val="133300"/>
              </a:lnSpc>
            </a:pPr>
            <a:r>
              <a:rPr sz="1050" dirty="0">
                <a:latin typeface="Arial"/>
                <a:cs typeface="Arial"/>
              </a:rPr>
              <a:t>Per </a:t>
            </a:r>
            <a:r>
              <a:rPr sz="1050" spc="-5" dirty="0">
                <a:latin typeface="Arial"/>
                <a:cs typeface="Arial"/>
              </a:rPr>
              <a:t>questa seconda edizione </a:t>
            </a:r>
            <a:r>
              <a:rPr sz="1050" dirty="0">
                <a:latin typeface="Arial"/>
                <a:cs typeface="Arial"/>
              </a:rPr>
              <a:t>del </a:t>
            </a:r>
            <a:r>
              <a:rPr sz="1050" spc="-5" dirty="0">
                <a:latin typeface="Arial"/>
                <a:cs typeface="Arial"/>
              </a:rPr>
              <a:t>Festival </a:t>
            </a:r>
            <a:r>
              <a:rPr sz="1050" dirty="0">
                <a:latin typeface="Arial"/>
                <a:cs typeface="Arial"/>
              </a:rPr>
              <a:t>è </a:t>
            </a:r>
            <a:r>
              <a:rPr sz="1050" spc="-5" dirty="0">
                <a:latin typeface="Arial"/>
                <a:cs typeface="Arial"/>
              </a:rPr>
              <a:t>stato scelto </a:t>
            </a:r>
            <a:r>
              <a:rPr sz="1050" dirty="0">
                <a:latin typeface="Arial"/>
                <a:cs typeface="Arial"/>
              </a:rPr>
              <a:t>come </a:t>
            </a:r>
            <a:r>
              <a:rPr sz="1050" spc="-5" dirty="0">
                <a:latin typeface="Arial"/>
                <a:cs typeface="Arial"/>
              </a:rPr>
              <a:t>filo conduttore ideale </a:t>
            </a:r>
            <a:r>
              <a:rPr sz="1050" spc="-10" dirty="0">
                <a:latin typeface="Arial"/>
                <a:cs typeface="Arial"/>
              </a:rPr>
              <a:t>di </a:t>
            </a:r>
            <a:r>
              <a:rPr sz="1050" spc="-5" dirty="0">
                <a:latin typeface="Arial"/>
                <a:cs typeface="Arial"/>
              </a:rPr>
              <a:t>tutte </a:t>
            </a:r>
            <a:r>
              <a:rPr sz="1050" dirty="0">
                <a:latin typeface="Arial"/>
                <a:cs typeface="Arial"/>
              </a:rPr>
              <a:t>le </a:t>
            </a:r>
            <a:r>
              <a:rPr sz="1050" spc="-5" dirty="0">
                <a:latin typeface="Arial"/>
                <a:cs typeface="Arial"/>
              </a:rPr>
              <a:t>iniziative  </a:t>
            </a:r>
            <a:r>
              <a:rPr sz="1050" dirty="0">
                <a:latin typeface="Arial"/>
                <a:cs typeface="Arial"/>
              </a:rPr>
              <a:t>"L'alfabeto </a:t>
            </a:r>
            <a:r>
              <a:rPr sz="1050" spc="-5" dirty="0">
                <a:latin typeface="Arial"/>
                <a:cs typeface="Arial"/>
              </a:rPr>
              <a:t>del </a:t>
            </a:r>
            <a:r>
              <a:rPr sz="1050" dirty="0">
                <a:latin typeface="Arial"/>
                <a:cs typeface="Arial"/>
              </a:rPr>
              <a:t>Mondo". </a:t>
            </a:r>
            <a:r>
              <a:rPr sz="1050" spc="-5" dirty="0">
                <a:latin typeface="Arial"/>
                <a:cs typeface="Arial"/>
              </a:rPr>
              <a:t>Trarre ispirazione dalla natura, </a:t>
            </a:r>
            <a:r>
              <a:rPr sz="1050" dirty="0">
                <a:latin typeface="Arial"/>
                <a:cs typeface="Arial"/>
              </a:rPr>
              <a:t>dall'opera </a:t>
            </a:r>
            <a:r>
              <a:rPr sz="1050" spc="-5" dirty="0">
                <a:latin typeface="Arial"/>
                <a:cs typeface="Arial"/>
              </a:rPr>
              <a:t>dell'uomo </a:t>
            </a:r>
            <a:r>
              <a:rPr sz="1050" dirty="0">
                <a:latin typeface="Arial"/>
                <a:cs typeface="Arial"/>
              </a:rPr>
              <a:t>e dalle </a:t>
            </a:r>
            <a:r>
              <a:rPr sz="1050" spc="-5" dirty="0">
                <a:latin typeface="Arial"/>
                <a:cs typeface="Arial"/>
              </a:rPr>
              <a:t>proprie emozioni,  </a:t>
            </a:r>
            <a:r>
              <a:rPr sz="1050" dirty="0">
                <a:latin typeface="Arial"/>
                <a:cs typeface="Arial"/>
              </a:rPr>
              <a:t>imparare a </a:t>
            </a:r>
            <a:r>
              <a:rPr sz="1050" spc="-5" dirty="0">
                <a:latin typeface="Arial"/>
                <a:cs typeface="Arial"/>
              </a:rPr>
              <a:t>riconoscere </a:t>
            </a:r>
            <a:r>
              <a:rPr sz="1050" dirty="0">
                <a:latin typeface="Arial"/>
                <a:cs typeface="Arial"/>
              </a:rPr>
              <a:t>e a </a:t>
            </a:r>
            <a:r>
              <a:rPr sz="1050" spc="-5" dirty="0">
                <a:latin typeface="Arial"/>
                <a:cs typeface="Arial"/>
              </a:rPr>
              <a:t>leggere </a:t>
            </a:r>
            <a:r>
              <a:rPr sz="1050" dirty="0">
                <a:latin typeface="Arial"/>
                <a:cs typeface="Arial"/>
              </a:rPr>
              <a:t>i </a:t>
            </a:r>
            <a:r>
              <a:rPr sz="1050" spc="-5" dirty="0">
                <a:latin typeface="Arial"/>
                <a:cs typeface="Arial"/>
              </a:rPr>
              <a:t>segni intorno </a:t>
            </a:r>
            <a:r>
              <a:rPr sz="1050" dirty="0">
                <a:latin typeface="Arial"/>
                <a:cs typeface="Arial"/>
              </a:rPr>
              <a:t>a </a:t>
            </a:r>
            <a:r>
              <a:rPr sz="1050" spc="-5" dirty="0">
                <a:latin typeface="Arial"/>
                <a:cs typeface="Arial"/>
              </a:rPr>
              <a:t>noi, </a:t>
            </a:r>
            <a:r>
              <a:rPr sz="1050" dirty="0">
                <a:latin typeface="Arial"/>
                <a:cs typeface="Arial"/>
              </a:rPr>
              <a:t>spostare il punto </a:t>
            </a:r>
            <a:r>
              <a:rPr sz="1050" spc="-5" dirty="0">
                <a:latin typeface="Arial"/>
                <a:cs typeface="Arial"/>
              </a:rPr>
              <a:t>d'osservazione </a:t>
            </a:r>
            <a:r>
              <a:rPr sz="1050" dirty="0">
                <a:latin typeface="Arial"/>
                <a:cs typeface="Arial"/>
              </a:rPr>
              <a:t>e  reinterpretare</a:t>
            </a:r>
            <a:endParaRPr sz="1050">
              <a:latin typeface="Arial"/>
              <a:cs typeface="Arial"/>
            </a:endParaRPr>
          </a:p>
          <a:p>
            <a:pPr>
              <a:lnSpc>
                <a:spcPct val="100000"/>
              </a:lnSpc>
              <a:spcBef>
                <a:spcPts val="20"/>
              </a:spcBef>
            </a:pPr>
            <a:endParaRPr sz="1550">
              <a:latin typeface="Times New Roman"/>
              <a:cs typeface="Times New Roman"/>
            </a:endParaRPr>
          </a:p>
          <a:p>
            <a:pPr marL="12700" marR="6350" algn="just">
              <a:lnSpc>
                <a:spcPct val="133300"/>
              </a:lnSpc>
            </a:pPr>
            <a:r>
              <a:rPr sz="1050" dirty="0">
                <a:latin typeface="Arial"/>
                <a:cs typeface="Arial"/>
              </a:rPr>
              <a:t>le </a:t>
            </a:r>
            <a:r>
              <a:rPr sz="1050" spc="-5" dirty="0">
                <a:latin typeface="Arial"/>
                <a:cs typeface="Arial"/>
              </a:rPr>
              <a:t>situazioni </a:t>
            </a:r>
            <a:r>
              <a:rPr sz="1050" dirty="0">
                <a:latin typeface="Arial"/>
                <a:cs typeface="Arial"/>
              </a:rPr>
              <a:t>e i </a:t>
            </a:r>
            <a:r>
              <a:rPr sz="1050" spc="-5" dirty="0">
                <a:latin typeface="Arial"/>
                <a:cs typeface="Arial"/>
              </a:rPr>
              <a:t>loro significati, capire come nasce </a:t>
            </a:r>
            <a:r>
              <a:rPr sz="1050" dirty="0">
                <a:latin typeface="Arial"/>
                <a:cs typeface="Arial"/>
              </a:rPr>
              <a:t>il racconto, </a:t>
            </a:r>
            <a:r>
              <a:rPr sz="1050" spc="-5" dirty="0">
                <a:latin typeface="Arial"/>
                <a:cs typeface="Arial"/>
              </a:rPr>
              <a:t>come </a:t>
            </a:r>
            <a:r>
              <a:rPr sz="1050" spc="-10" dirty="0">
                <a:latin typeface="Arial"/>
                <a:cs typeface="Arial"/>
              </a:rPr>
              <a:t>si </a:t>
            </a:r>
            <a:r>
              <a:rPr sz="1050" dirty="0">
                <a:latin typeface="Arial"/>
                <a:cs typeface="Arial"/>
              </a:rPr>
              <a:t>forma e </a:t>
            </a:r>
            <a:r>
              <a:rPr sz="1050" spc="-5" dirty="0">
                <a:latin typeface="Arial"/>
                <a:cs typeface="Arial"/>
              </a:rPr>
              <a:t>con </a:t>
            </a:r>
            <a:r>
              <a:rPr sz="1050" dirty="0">
                <a:latin typeface="Arial"/>
                <a:cs typeface="Arial"/>
              </a:rPr>
              <a:t>quali </a:t>
            </a:r>
            <a:r>
              <a:rPr sz="1050" spc="-5" dirty="0">
                <a:latin typeface="Arial"/>
                <a:cs typeface="Arial"/>
              </a:rPr>
              <a:t>linguaggi </a:t>
            </a:r>
            <a:r>
              <a:rPr sz="1050" dirty="0">
                <a:latin typeface="Arial"/>
                <a:cs typeface="Arial"/>
              </a:rPr>
              <a:t>e  strumenti si può </a:t>
            </a:r>
            <a:r>
              <a:rPr sz="1050" spc="-5" dirty="0">
                <a:latin typeface="Arial"/>
                <a:cs typeface="Arial"/>
              </a:rPr>
              <a:t>declinare, condividerlo </a:t>
            </a:r>
            <a:r>
              <a:rPr sz="1050" dirty="0">
                <a:latin typeface="Arial"/>
                <a:cs typeface="Arial"/>
              </a:rPr>
              <a:t>per </a:t>
            </a:r>
            <a:r>
              <a:rPr sz="1050" spc="-5" dirty="0">
                <a:latin typeface="Arial"/>
                <a:cs typeface="Arial"/>
              </a:rPr>
              <a:t>generare poi altre infinite narrazioni, ecco </a:t>
            </a:r>
            <a:r>
              <a:rPr sz="1050" dirty="0">
                <a:latin typeface="Arial"/>
                <a:cs typeface="Arial"/>
              </a:rPr>
              <a:t>la </a:t>
            </a:r>
            <a:r>
              <a:rPr sz="1050" spc="-5" dirty="0">
                <a:latin typeface="Arial"/>
                <a:cs typeface="Arial"/>
              </a:rPr>
              <a:t>sfida </a:t>
            </a:r>
            <a:r>
              <a:rPr sz="1050" spc="-10" dirty="0">
                <a:latin typeface="Arial"/>
                <a:cs typeface="Arial"/>
              </a:rPr>
              <a:t>di  </a:t>
            </a:r>
            <a:r>
              <a:rPr sz="1050" dirty="0">
                <a:latin typeface="Arial"/>
                <a:cs typeface="Arial"/>
              </a:rPr>
              <a:t>quest'anno. </a:t>
            </a:r>
            <a:r>
              <a:rPr sz="1050" spc="-5" dirty="0">
                <a:latin typeface="Arial"/>
                <a:cs typeface="Arial"/>
              </a:rPr>
              <a:t>Un tema estremamente attuale </a:t>
            </a:r>
            <a:r>
              <a:rPr sz="1050" dirty="0">
                <a:latin typeface="Arial"/>
                <a:cs typeface="Arial"/>
              </a:rPr>
              <a:t>se si considera </a:t>
            </a:r>
            <a:r>
              <a:rPr sz="1050" spc="-5" dirty="0">
                <a:latin typeface="Arial"/>
                <a:cs typeface="Arial"/>
              </a:rPr>
              <a:t>che, </a:t>
            </a:r>
            <a:r>
              <a:rPr sz="1050" dirty="0">
                <a:latin typeface="Arial"/>
                <a:cs typeface="Arial"/>
              </a:rPr>
              <a:t>anche grazie </a:t>
            </a:r>
            <a:r>
              <a:rPr sz="1050" spc="-5" dirty="0">
                <a:latin typeface="Arial"/>
                <a:cs typeface="Arial"/>
              </a:rPr>
              <a:t>alle </a:t>
            </a:r>
            <a:r>
              <a:rPr sz="1050" dirty="0">
                <a:latin typeface="Arial"/>
                <a:cs typeface="Arial"/>
              </a:rPr>
              <a:t>nuove </a:t>
            </a:r>
            <a:r>
              <a:rPr sz="1050" spc="-5" dirty="0">
                <a:latin typeface="Arial"/>
                <a:cs typeface="Arial"/>
              </a:rPr>
              <a:t>tecnologie,  </a:t>
            </a:r>
            <a:r>
              <a:rPr sz="1050" dirty="0">
                <a:latin typeface="Arial"/>
                <a:cs typeface="Arial"/>
              </a:rPr>
              <a:t>raccontare e </a:t>
            </a:r>
            <a:r>
              <a:rPr sz="1050" spc="-5" dirty="0">
                <a:latin typeface="Arial"/>
                <a:cs typeface="Arial"/>
              </a:rPr>
              <a:t>raccontarsi </a:t>
            </a:r>
            <a:r>
              <a:rPr sz="1050" dirty="0">
                <a:latin typeface="Arial"/>
                <a:cs typeface="Arial"/>
              </a:rPr>
              <a:t>è oggi </a:t>
            </a:r>
            <a:r>
              <a:rPr sz="1050" spc="-5" dirty="0">
                <a:latin typeface="Arial"/>
                <a:cs typeface="Arial"/>
              </a:rPr>
              <a:t>un'attività che </a:t>
            </a:r>
            <a:r>
              <a:rPr sz="1050" dirty="0">
                <a:latin typeface="Arial"/>
                <a:cs typeface="Arial"/>
              </a:rPr>
              <a:t>ci </a:t>
            </a:r>
            <a:r>
              <a:rPr sz="1050" spc="-5" dirty="0">
                <a:latin typeface="Arial"/>
                <a:cs typeface="Arial"/>
              </a:rPr>
              <a:t>coinvolge sempre più. La proposta del Festival </a:t>
            </a:r>
            <a:r>
              <a:rPr sz="1050" dirty="0">
                <a:latin typeface="Arial"/>
                <a:cs typeface="Arial"/>
              </a:rPr>
              <a:t>è </a:t>
            </a:r>
            <a:r>
              <a:rPr sz="1050" spc="-5" dirty="0">
                <a:latin typeface="Arial"/>
                <a:cs typeface="Arial"/>
              </a:rPr>
              <a:t>quindi  </a:t>
            </a:r>
            <a:r>
              <a:rPr sz="1050" dirty="0">
                <a:latin typeface="Arial"/>
                <a:cs typeface="Arial"/>
              </a:rPr>
              <a:t>quella di </a:t>
            </a:r>
            <a:r>
              <a:rPr sz="1050" spc="-5" dirty="0">
                <a:latin typeface="Arial"/>
                <a:cs typeface="Arial"/>
              </a:rPr>
              <a:t>creare dei percorsi per stimolare </a:t>
            </a:r>
            <a:r>
              <a:rPr sz="1050" dirty="0">
                <a:latin typeface="Arial"/>
                <a:cs typeface="Arial"/>
              </a:rPr>
              <a:t>un </a:t>
            </a:r>
            <a:r>
              <a:rPr sz="1050" spc="-5" dirty="0">
                <a:latin typeface="Arial"/>
                <a:cs typeface="Arial"/>
              </a:rPr>
              <a:t>approccio consapevole, </a:t>
            </a:r>
            <a:r>
              <a:rPr sz="1050" dirty="0">
                <a:latin typeface="Arial"/>
                <a:cs typeface="Arial"/>
              </a:rPr>
              <a:t>pur </a:t>
            </a:r>
            <a:r>
              <a:rPr sz="1050" spc="-5" dirty="0">
                <a:latin typeface="Arial"/>
                <a:cs typeface="Arial"/>
              </a:rPr>
              <a:t>rispettando la massima libertà  espressiva dei bambini </a:t>
            </a:r>
            <a:r>
              <a:rPr sz="1050" dirty="0">
                <a:latin typeface="Arial"/>
                <a:cs typeface="Arial"/>
              </a:rPr>
              <a:t>e dei</a:t>
            </a:r>
            <a:r>
              <a:rPr sz="1050" spc="-15" dirty="0">
                <a:latin typeface="Arial"/>
                <a:cs typeface="Arial"/>
              </a:rPr>
              <a:t> </a:t>
            </a:r>
            <a:r>
              <a:rPr sz="1050" spc="-5" dirty="0">
                <a:latin typeface="Arial"/>
                <a:cs typeface="Arial"/>
              </a:rPr>
              <a:t>ragazzi.</a:t>
            </a:r>
            <a:endParaRPr sz="1050">
              <a:latin typeface="Arial"/>
              <a:cs typeface="Arial"/>
            </a:endParaRPr>
          </a:p>
          <a:p>
            <a:pPr>
              <a:lnSpc>
                <a:spcPct val="100000"/>
              </a:lnSpc>
            </a:pPr>
            <a:endParaRPr sz="1200">
              <a:latin typeface="Times New Roman"/>
              <a:cs typeface="Times New Roman"/>
            </a:endParaRPr>
          </a:p>
          <a:p>
            <a:pPr marL="12700" algn="just">
              <a:lnSpc>
                <a:spcPct val="100000"/>
              </a:lnSpc>
              <a:spcBef>
                <a:spcPts val="840"/>
              </a:spcBef>
            </a:pPr>
            <a:r>
              <a:rPr sz="1050" dirty="0">
                <a:latin typeface="Arial"/>
                <a:cs typeface="Arial"/>
              </a:rPr>
              <a:t>Due </a:t>
            </a:r>
            <a:r>
              <a:rPr sz="1050" spc="-5" dirty="0">
                <a:latin typeface="Arial"/>
                <a:cs typeface="Arial"/>
              </a:rPr>
              <a:t>avvenimenti quest'anno affiancheranno </a:t>
            </a:r>
            <a:r>
              <a:rPr sz="1050" dirty="0">
                <a:latin typeface="Arial"/>
                <a:cs typeface="Arial"/>
              </a:rPr>
              <a:t>il</a:t>
            </a:r>
            <a:r>
              <a:rPr sz="1050" spc="-10" dirty="0">
                <a:latin typeface="Arial"/>
                <a:cs typeface="Arial"/>
              </a:rPr>
              <a:t> </a:t>
            </a:r>
            <a:r>
              <a:rPr sz="1050" spc="-5" dirty="0">
                <a:latin typeface="Arial"/>
                <a:cs typeface="Arial"/>
              </a:rPr>
              <a:t>Festival.</a:t>
            </a:r>
            <a:endParaRPr sz="1050">
              <a:latin typeface="Arial"/>
              <a:cs typeface="Arial"/>
            </a:endParaRPr>
          </a:p>
          <a:p>
            <a:pPr>
              <a:lnSpc>
                <a:spcPct val="100000"/>
              </a:lnSpc>
              <a:spcBef>
                <a:spcPts val="15"/>
              </a:spcBef>
            </a:pPr>
            <a:endParaRPr sz="1550">
              <a:latin typeface="Times New Roman"/>
              <a:cs typeface="Times New Roman"/>
            </a:endParaRPr>
          </a:p>
          <a:p>
            <a:pPr marL="12700" marR="6350" algn="just">
              <a:lnSpc>
                <a:spcPct val="133400"/>
              </a:lnSpc>
            </a:pPr>
            <a:r>
              <a:rPr sz="1050" spc="-5" dirty="0">
                <a:latin typeface="Arial"/>
                <a:cs typeface="Arial"/>
              </a:rPr>
              <a:t>"WWW </a:t>
            </a:r>
            <a:r>
              <a:rPr sz="1050" dirty="0">
                <a:latin typeface="Arial"/>
                <a:cs typeface="Arial"/>
              </a:rPr>
              <a:t>- </a:t>
            </a:r>
            <a:r>
              <a:rPr sz="1050" spc="-5" dirty="0">
                <a:latin typeface="Arial"/>
                <a:cs typeface="Arial"/>
              </a:rPr>
              <a:t>KnoW the </a:t>
            </a:r>
            <a:r>
              <a:rPr sz="1050" dirty="0">
                <a:latin typeface="Arial"/>
                <a:cs typeface="Arial"/>
              </a:rPr>
              <a:t>World with Words" si </a:t>
            </a:r>
            <a:r>
              <a:rPr sz="1050" spc="-5" dirty="0">
                <a:latin typeface="Arial"/>
                <a:cs typeface="Arial"/>
              </a:rPr>
              <a:t>terrà nel </a:t>
            </a:r>
            <a:r>
              <a:rPr sz="1050" dirty="0">
                <a:latin typeface="Arial"/>
                <a:cs typeface="Arial"/>
              </a:rPr>
              <a:t>giorno </a:t>
            </a:r>
            <a:r>
              <a:rPr sz="1050" spc="-10" dirty="0">
                <a:latin typeface="Arial"/>
                <a:cs typeface="Arial"/>
              </a:rPr>
              <a:t>di </a:t>
            </a:r>
            <a:r>
              <a:rPr sz="1050" spc="-5" dirty="0">
                <a:latin typeface="Arial"/>
                <a:cs typeface="Arial"/>
              </a:rPr>
              <a:t>apertura del Festival, </a:t>
            </a:r>
            <a:r>
              <a:rPr sz="1050" dirty="0">
                <a:latin typeface="Arial"/>
                <a:cs typeface="Arial"/>
              </a:rPr>
              <a:t>lunedì </a:t>
            </a:r>
            <a:r>
              <a:rPr sz="1050" spc="-5" dirty="0">
                <a:latin typeface="Arial"/>
                <a:cs typeface="Arial"/>
              </a:rPr>
              <a:t>16 </a:t>
            </a:r>
            <a:r>
              <a:rPr sz="1050" dirty="0">
                <a:latin typeface="Arial"/>
                <a:cs typeface="Arial"/>
              </a:rPr>
              <a:t>marzo a  </a:t>
            </a:r>
            <a:r>
              <a:rPr sz="1050" spc="-5" dirty="0">
                <a:latin typeface="Arial"/>
                <a:cs typeface="Arial"/>
              </a:rPr>
              <a:t>Napoli. Presso </a:t>
            </a:r>
            <a:r>
              <a:rPr sz="1050" dirty="0">
                <a:latin typeface="Arial"/>
                <a:cs typeface="Arial"/>
              </a:rPr>
              <a:t>il </a:t>
            </a:r>
            <a:r>
              <a:rPr sz="1050" spc="-5" dirty="0">
                <a:latin typeface="Arial"/>
                <a:cs typeface="Arial"/>
              </a:rPr>
              <a:t>Museo </a:t>
            </a:r>
            <a:r>
              <a:rPr sz="1050" dirty="0">
                <a:latin typeface="Arial"/>
                <a:cs typeface="Arial"/>
              </a:rPr>
              <a:t>d'Arte </a:t>
            </a:r>
            <a:r>
              <a:rPr sz="1050" spc="-5" dirty="0">
                <a:latin typeface="Arial"/>
                <a:cs typeface="Arial"/>
              </a:rPr>
              <a:t>contemporanea Donnaregina (MADRE), un evento </a:t>
            </a:r>
            <a:r>
              <a:rPr sz="1050" dirty="0">
                <a:latin typeface="Arial"/>
                <a:cs typeface="Arial"/>
              </a:rPr>
              <a:t>per </a:t>
            </a:r>
            <a:r>
              <a:rPr sz="1050" spc="-5" dirty="0">
                <a:latin typeface="Arial"/>
                <a:cs typeface="Arial"/>
              </a:rPr>
              <a:t>ragazzi </a:t>
            </a:r>
            <a:r>
              <a:rPr sz="1050" dirty="0">
                <a:latin typeface="Arial"/>
                <a:cs typeface="Arial"/>
              </a:rPr>
              <a:t>a </a:t>
            </a:r>
            <a:r>
              <a:rPr sz="1050" spc="-5" dirty="0">
                <a:latin typeface="Arial"/>
                <a:cs typeface="Arial"/>
              </a:rPr>
              <a:t>cura  </a:t>
            </a:r>
            <a:r>
              <a:rPr sz="1050" dirty="0">
                <a:latin typeface="Arial"/>
                <a:cs typeface="Arial"/>
              </a:rPr>
              <a:t>del </a:t>
            </a:r>
            <a:r>
              <a:rPr sz="1050" spc="-5" dirty="0">
                <a:latin typeface="Arial"/>
                <a:cs typeface="Arial"/>
              </a:rPr>
              <a:t>Dipartimento Educazione Castello </a:t>
            </a:r>
            <a:r>
              <a:rPr sz="1050" dirty="0">
                <a:latin typeface="Arial"/>
                <a:cs typeface="Arial"/>
              </a:rPr>
              <a:t>di </a:t>
            </a:r>
            <a:r>
              <a:rPr sz="1050" spc="-5" dirty="0">
                <a:latin typeface="Arial"/>
                <a:cs typeface="Arial"/>
              </a:rPr>
              <a:t>Rivoli Museo d'Arte Contemporanea </a:t>
            </a:r>
            <a:r>
              <a:rPr sz="1050" dirty="0">
                <a:latin typeface="Arial"/>
                <a:cs typeface="Arial"/>
              </a:rPr>
              <a:t>in collaborazione </a:t>
            </a:r>
            <a:r>
              <a:rPr sz="1050" spc="-5" dirty="0">
                <a:latin typeface="Arial"/>
                <a:cs typeface="Arial"/>
              </a:rPr>
              <a:t>con  MADRE, </a:t>
            </a:r>
            <a:r>
              <a:rPr sz="1050" dirty="0">
                <a:latin typeface="Arial"/>
                <a:cs typeface="Arial"/>
              </a:rPr>
              <a:t>e </a:t>
            </a:r>
            <a:r>
              <a:rPr sz="1050" spc="-5" dirty="0">
                <a:latin typeface="Arial"/>
                <a:cs typeface="Arial"/>
              </a:rPr>
              <a:t>Cittadellarte Fondazione Pistoletto. Un esempio della </a:t>
            </a:r>
            <a:r>
              <a:rPr sz="1050" dirty="0">
                <a:latin typeface="Arial"/>
                <a:cs typeface="Arial"/>
              </a:rPr>
              <a:t>forza del </a:t>
            </a:r>
            <a:r>
              <a:rPr sz="1050" spc="-5" dirty="0">
                <a:latin typeface="Arial"/>
                <a:cs typeface="Arial"/>
              </a:rPr>
              <a:t>network tra </a:t>
            </a:r>
            <a:r>
              <a:rPr sz="1050" dirty="0">
                <a:latin typeface="Arial"/>
                <a:cs typeface="Arial"/>
              </a:rPr>
              <a:t>musei, </a:t>
            </a:r>
            <a:r>
              <a:rPr sz="1050" spc="-5" dirty="0">
                <a:latin typeface="Arial"/>
                <a:cs typeface="Arial"/>
              </a:rPr>
              <a:t>istituzioni  </a:t>
            </a:r>
            <a:r>
              <a:rPr sz="1050" dirty="0">
                <a:latin typeface="Arial"/>
                <a:cs typeface="Arial"/>
              </a:rPr>
              <a:t>culturali e </a:t>
            </a:r>
            <a:r>
              <a:rPr sz="1050" spc="-5" dirty="0">
                <a:latin typeface="Arial"/>
                <a:cs typeface="Arial"/>
              </a:rPr>
              <a:t>banche accomunati da progetti </a:t>
            </a:r>
            <a:r>
              <a:rPr sz="1050" dirty="0">
                <a:latin typeface="Arial"/>
                <a:cs typeface="Arial"/>
              </a:rPr>
              <a:t>e </a:t>
            </a:r>
            <a:r>
              <a:rPr sz="1050" spc="-5" dirty="0">
                <a:latin typeface="Arial"/>
                <a:cs typeface="Arial"/>
              </a:rPr>
              <a:t>visioni condivisi nel tempo, </a:t>
            </a:r>
            <a:r>
              <a:rPr sz="1050" dirty="0">
                <a:latin typeface="Arial"/>
                <a:cs typeface="Arial"/>
              </a:rPr>
              <a:t>capacità </a:t>
            </a:r>
            <a:r>
              <a:rPr sz="1050" spc="-10" dirty="0">
                <a:latin typeface="Arial"/>
                <a:cs typeface="Arial"/>
              </a:rPr>
              <a:t>di </a:t>
            </a:r>
            <a:r>
              <a:rPr sz="1050" spc="-5" dirty="0">
                <a:latin typeface="Arial"/>
                <a:cs typeface="Arial"/>
              </a:rPr>
              <a:t>sinergia </a:t>
            </a:r>
            <a:r>
              <a:rPr sz="1050" dirty="0">
                <a:latin typeface="Arial"/>
                <a:cs typeface="Arial"/>
              </a:rPr>
              <a:t>che il  </a:t>
            </a:r>
            <a:r>
              <a:rPr sz="1050" spc="-5" dirty="0">
                <a:latin typeface="Arial"/>
                <a:cs typeface="Arial"/>
              </a:rPr>
              <a:t>Festival </a:t>
            </a:r>
            <a:r>
              <a:rPr sz="1050" dirty="0">
                <a:latin typeface="Arial"/>
                <a:cs typeface="Arial"/>
              </a:rPr>
              <a:t>della </a:t>
            </a:r>
            <a:r>
              <a:rPr sz="1050" spc="-5" dirty="0">
                <a:latin typeface="Arial"/>
                <a:cs typeface="Arial"/>
              </a:rPr>
              <a:t>Cultura Creativa</a:t>
            </a:r>
            <a:r>
              <a:rPr sz="1050" spc="-25" dirty="0">
                <a:latin typeface="Arial"/>
                <a:cs typeface="Arial"/>
              </a:rPr>
              <a:t> </a:t>
            </a:r>
            <a:r>
              <a:rPr sz="1050" spc="-5" dirty="0">
                <a:latin typeface="Arial"/>
                <a:cs typeface="Arial"/>
              </a:rPr>
              <a:t>incentiva.</a:t>
            </a:r>
            <a:endParaRPr sz="1050">
              <a:latin typeface="Arial"/>
              <a:cs typeface="Arial"/>
            </a:endParaRPr>
          </a:p>
          <a:p>
            <a:pPr>
              <a:lnSpc>
                <a:spcPct val="100000"/>
              </a:lnSpc>
              <a:spcBef>
                <a:spcPts val="20"/>
              </a:spcBef>
            </a:pPr>
            <a:endParaRPr sz="1550">
              <a:latin typeface="Times New Roman"/>
              <a:cs typeface="Times New Roman"/>
            </a:endParaRPr>
          </a:p>
          <a:p>
            <a:pPr marL="12700" marR="8255" algn="just">
              <a:lnSpc>
                <a:spcPct val="133300"/>
              </a:lnSpc>
            </a:pPr>
            <a:r>
              <a:rPr sz="1050" dirty="0">
                <a:latin typeface="Arial"/>
                <a:cs typeface="Arial"/>
              </a:rPr>
              <a:t>Venerdì 20 marzo a </a:t>
            </a:r>
            <a:r>
              <a:rPr sz="1050" spc="-5" dirty="0">
                <a:latin typeface="Arial"/>
                <a:cs typeface="Arial"/>
              </a:rPr>
              <a:t>Roma </a:t>
            </a:r>
            <a:r>
              <a:rPr sz="1050" dirty="0">
                <a:latin typeface="Arial"/>
                <a:cs typeface="Arial"/>
              </a:rPr>
              <a:t>presso la </a:t>
            </a:r>
            <a:r>
              <a:rPr sz="1050" spc="-5" dirty="0">
                <a:latin typeface="Arial"/>
                <a:cs typeface="Arial"/>
              </a:rPr>
              <a:t>sede dell'Abi, </a:t>
            </a:r>
            <a:r>
              <a:rPr sz="1050" dirty="0">
                <a:latin typeface="Arial"/>
                <a:cs typeface="Arial"/>
              </a:rPr>
              <a:t>le </a:t>
            </a:r>
            <a:r>
              <a:rPr sz="1050" spc="-5" dirty="0">
                <a:latin typeface="Arial"/>
                <a:cs typeface="Arial"/>
              </a:rPr>
              <a:t>antiche Scuderie </a:t>
            </a:r>
            <a:r>
              <a:rPr sz="1050" spc="-10" dirty="0">
                <a:latin typeface="Arial"/>
                <a:cs typeface="Arial"/>
              </a:rPr>
              <a:t>di </a:t>
            </a:r>
            <a:r>
              <a:rPr sz="1050" spc="-5" dirty="0">
                <a:latin typeface="Arial"/>
                <a:cs typeface="Arial"/>
              </a:rPr>
              <a:t>Palazzo Altieri ospiteranno  l'incontro Reinventare </a:t>
            </a:r>
            <a:r>
              <a:rPr sz="1050" dirty="0">
                <a:latin typeface="Arial"/>
                <a:cs typeface="Arial"/>
              </a:rPr>
              <a:t>l'apprendimento – </a:t>
            </a:r>
            <a:r>
              <a:rPr sz="1050" spc="-5" dirty="0">
                <a:latin typeface="Arial"/>
                <a:cs typeface="Arial"/>
              </a:rPr>
              <a:t>Cultura </a:t>
            </a:r>
            <a:r>
              <a:rPr sz="1050" dirty="0">
                <a:latin typeface="Arial"/>
                <a:cs typeface="Arial"/>
              </a:rPr>
              <a:t>e </a:t>
            </a:r>
            <a:r>
              <a:rPr sz="1050" spc="-5" dirty="0">
                <a:latin typeface="Arial"/>
                <a:cs typeface="Arial"/>
              </a:rPr>
              <a:t>creatività tra linguaggi, metodi </a:t>
            </a:r>
            <a:r>
              <a:rPr sz="1050" dirty="0">
                <a:latin typeface="Arial"/>
                <a:cs typeface="Arial"/>
              </a:rPr>
              <a:t>e</a:t>
            </a:r>
            <a:r>
              <a:rPr sz="1050" spc="229" dirty="0">
                <a:latin typeface="Arial"/>
                <a:cs typeface="Arial"/>
              </a:rPr>
              <a:t> </a:t>
            </a:r>
            <a:r>
              <a:rPr sz="1050" spc="-5" dirty="0">
                <a:latin typeface="Arial"/>
                <a:cs typeface="Arial"/>
              </a:rPr>
              <a:t>azioni.</a:t>
            </a:r>
            <a:endParaRPr sz="1050">
              <a:latin typeface="Arial"/>
              <a:cs typeface="Arial"/>
            </a:endParaRP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800" cy="494982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451860">
              <a:lnSpc>
                <a:spcPts val="1839"/>
              </a:lnSpc>
            </a:pPr>
            <a:r>
              <a:rPr sz="1600" b="1" spc="-5" dirty="0">
                <a:latin typeface="Arial"/>
                <a:cs typeface="Arial"/>
              </a:rPr>
              <a:t>Lastampadelmezzogiorno.it  13 gennaio</a:t>
            </a:r>
            <a:r>
              <a:rPr sz="1600" b="1" spc="-1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133300"/>
              </a:lnSpc>
              <a:spcBef>
                <a:spcPts val="965"/>
              </a:spcBef>
            </a:pPr>
            <a:r>
              <a:rPr sz="1050" spc="-5" dirty="0">
                <a:latin typeface="Arial"/>
                <a:cs typeface="Arial"/>
              </a:rPr>
              <a:t>Parteciperanno, tra gli </a:t>
            </a:r>
            <a:r>
              <a:rPr sz="1050" spc="-10" dirty="0">
                <a:latin typeface="Arial"/>
                <a:cs typeface="Arial"/>
              </a:rPr>
              <a:t>altri: </a:t>
            </a:r>
            <a:r>
              <a:rPr sz="1050" dirty="0">
                <a:latin typeface="Arial"/>
                <a:cs typeface="Arial"/>
              </a:rPr>
              <a:t>Aldo </a:t>
            </a:r>
            <a:r>
              <a:rPr sz="1050" spc="-5" dirty="0">
                <a:latin typeface="Arial"/>
                <a:cs typeface="Arial"/>
              </a:rPr>
              <a:t>Tanchis, comunicatore </a:t>
            </a:r>
            <a:r>
              <a:rPr sz="1050" dirty="0">
                <a:latin typeface="Arial"/>
                <a:cs typeface="Arial"/>
              </a:rPr>
              <a:t>e autore </a:t>
            </a:r>
            <a:r>
              <a:rPr sz="1050" spc="-5" dirty="0">
                <a:latin typeface="Arial"/>
                <a:cs typeface="Arial"/>
              </a:rPr>
              <a:t>del </a:t>
            </a:r>
            <a:r>
              <a:rPr sz="1050" dirty="0">
                <a:latin typeface="Arial"/>
                <a:cs typeface="Arial"/>
              </a:rPr>
              <a:t>libro </a:t>
            </a:r>
            <a:r>
              <a:rPr sz="1050" spc="-5" dirty="0">
                <a:latin typeface="Arial"/>
                <a:cs typeface="Arial"/>
              </a:rPr>
              <a:t>Bruno Munari; Anna Pironti,  Responsabile Dipartimento Educazione Museo Castello </a:t>
            </a:r>
            <a:r>
              <a:rPr sz="1050" spc="-10" dirty="0">
                <a:latin typeface="Arial"/>
                <a:cs typeface="Arial"/>
              </a:rPr>
              <a:t>di </a:t>
            </a:r>
            <a:r>
              <a:rPr sz="1050" spc="-5" dirty="0">
                <a:latin typeface="Arial"/>
                <a:cs typeface="Arial"/>
              </a:rPr>
              <a:t>Rivoli; Alessandra </a:t>
            </a:r>
            <a:r>
              <a:rPr sz="1050" dirty="0">
                <a:latin typeface="Arial"/>
                <a:cs typeface="Arial"/>
              </a:rPr>
              <a:t>Falconi, referente </a:t>
            </a:r>
            <a:r>
              <a:rPr sz="1050" spc="-5" dirty="0">
                <a:latin typeface="Arial"/>
                <a:cs typeface="Arial"/>
              </a:rPr>
              <a:t>del  </a:t>
            </a:r>
            <a:r>
              <a:rPr sz="1050" dirty="0">
                <a:latin typeface="Arial"/>
                <a:cs typeface="Arial"/>
              </a:rPr>
              <a:t>Centro </a:t>
            </a:r>
            <a:r>
              <a:rPr sz="1050" spc="-5" dirty="0">
                <a:latin typeface="Arial"/>
                <a:cs typeface="Arial"/>
              </a:rPr>
              <a:t>Alberto Manzi; Carlo </a:t>
            </a:r>
            <a:r>
              <a:rPr sz="1050" dirty="0">
                <a:latin typeface="Arial"/>
                <a:cs typeface="Arial"/>
              </a:rPr>
              <a:t>Infante, </a:t>
            </a:r>
            <a:r>
              <a:rPr sz="1050" spc="-5" dirty="0">
                <a:latin typeface="Arial"/>
                <a:cs typeface="Arial"/>
              </a:rPr>
              <a:t>Presidente </a:t>
            </a:r>
            <a:r>
              <a:rPr sz="1050" dirty="0">
                <a:latin typeface="Arial"/>
                <a:cs typeface="Arial"/>
              </a:rPr>
              <a:t>di </a:t>
            </a:r>
            <a:r>
              <a:rPr sz="1050" spc="-5" dirty="0">
                <a:latin typeface="Arial"/>
                <a:cs typeface="Arial"/>
              </a:rPr>
              <a:t>Urban Experience; Fiorella </a:t>
            </a:r>
            <a:r>
              <a:rPr sz="1050" dirty="0">
                <a:latin typeface="Arial"/>
                <a:cs typeface="Arial"/>
              </a:rPr>
              <a:t>Operto, </a:t>
            </a:r>
            <a:r>
              <a:rPr sz="1050" spc="-5" dirty="0">
                <a:latin typeface="Arial"/>
                <a:cs typeface="Arial"/>
              </a:rPr>
              <a:t>Presidente della  </a:t>
            </a:r>
            <a:r>
              <a:rPr sz="1050" dirty="0">
                <a:latin typeface="Arial"/>
                <a:cs typeface="Arial"/>
              </a:rPr>
              <a:t>Scuola </a:t>
            </a:r>
            <a:r>
              <a:rPr sz="1050" spc="-10" dirty="0">
                <a:latin typeface="Arial"/>
                <a:cs typeface="Arial"/>
              </a:rPr>
              <a:t>di </a:t>
            </a:r>
            <a:r>
              <a:rPr sz="1050" dirty="0">
                <a:latin typeface="Arial"/>
                <a:cs typeface="Arial"/>
              </a:rPr>
              <a:t>Robotica; Hubert Jaoui, </a:t>
            </a:r>
            <a:r>
              <a:rPr sz="1050" spc="-5" dirty="0">
                <a:latin typeface="Arial"/>
                <a:cs typeface="Arial"/>
              </a:rPr>
              <a:t>esperto </a:t>
            </a:r>
            <a:r>
              <a:rPr sz="1050" spc="-10" dirty="0">
                <a:latin typeface="Arial"/>
                <a:cs typeface="Arial"/>
              </a:rPr>
              <a:t>di </a:t>
            </a:r>
            <a:r>
              <a:rPr sz="1050" spc="-5" dirty="0">
                <a:latin typeface="Arial"/>
                <a:cs typeface="Arial"/>
              </a:rPr>
              <a:t>creatività applicata; Ruggero </a:t>
            </a:r>
            <a:r>
              <a:rPr sz="1050" dirty="0">
                <a:latin typeface="Arial"/>
                <a:cs typeface="Arial"/>
              </a:rPr>
              <a:t>Poi, Vice </a:t>
            </a:r>
            <a:r>
              <a:rPr sz="1050" spc="-5" dirty="0">
                <a:latin typeface="Arial"/>
                <a:cs typeface="Arial"/>
              </a:rPr>
              <a:t>Presidente  esecutivo </a:t>
            </a:r>
            <a:r>
              <a:rPr sz="1050" dirty="0">
                <a:latin typeface="Arial"/>
                <a:cs typeface="Arial"/>
              </a:rPr>
              <a:t>della </a:t>
            </a:r>
            <a:r>
              <a:rPr sz="1050" spc="-5" dirty="0">
                <a:latin typeface="Arial"/>
                <a:cs typeface="Arial"/>
              </a:rPr>
              <a:t>Fondazione </a:t>
            </a:r>
            <a:r>
              <a:rPr sz="1050" dirty="0">
                <a:latin typeface="Arial"/>
                <a:cs typeface="Arial"/>
              </a:rPr>
              <a:t>Montessori</a:t>
            </a:r>
            <a:r>
              <a:rPr sz="1050" spc="-5" dirty="0">
                <a:latin typeface="Arial"/>
                <a:cs typeface="Arial"/>
              </a:rPr>
              <a:t> Italia.</a:t>
            </a:r>
            <a:endParaRPr sz="1050">
              <a:latin typeface="Arial"/>
              <a:cs typeface="Arial"/>
            </a:endParaRPr>
          </a:p>
          <a:p>
            <a:pPr>
              <a:lnSpc>
                <a:spcPct val="100000"/>
              </a:lnSpc>
              <a:spcBef>
                <a:spcPts val="20"/>
              </a:spcBef>
            </a:pPr>
            <a:endParaRPr sz="1550">
              <a:latin typeface="Times New Roman"/>
              <a:cs typeface="Times New Roman"/>
            </a:endParaRPr>
          </a:p>
          <a:p>
            <a:pPr marL="12700" marR="6985" algn="just">
              <a:lnSpc>
                <a:spcPct val="133300"/>
              </a:lnSpc>
              <a:spcBef>
                <a:spcPts val="5"/>
              </a:spcBef>
            </a:pPr>
            <a:r>
              <a:rPr sz="1050" spc="-5" dirty="0">
                <a:latin typeface="Arial"/>
                <a:cs typeface="Arial"/>
              </a:rPr>
              <a:t>L'immagine identificativa </a:t>
            </a:r>
            <a:r>
              <a:rPr sz="1050" dirty="0">
                <a:latin typeface="Arial"/>
                <a:cs typeface="Arial"/>
              </a:rPr>
              <a:t>della </a:t>
            </a:r>
            <a:r>
              <a:rPr sz="1050" spc="-5" dirty="0">
                <a:latin typeface="Arial"/>
                <a:cs typeface="Arial"/>
              </a:rPr>
              <a:t>seconda edizione </a:t>
            </a:r>
            <a:r>
              <a:rPr sz="1050" spc="-10" dirty="0">
                <a:latin typeface="Arial"/>
                <a:cs typeface="Arial"/>
              </a:rPr>
              <a:t>del </a:t>
            </a:r>
            <a:r>
              <a:rPr sz="1050" spc="-5" dirty="0">
                <a:latin typeface="Arial"/>
                <a:cs typeface="Arial"/>
              </a:rPr>
              <a:t>Festival </a:t>
            </a:r>
            <a:r>
              <a:rPr sz="1050" dirty="0">
                <a:latin typeface="Arial"/>
                <a:cs typeface="Arial"/>
              </a:rPr>
              <a:t>porta la firma </a:t>
            </a:r>
            <a:r>
              <a:rPr sz="1050" spc="-10" dirty="0">
                <a:latin typeface="Arial"/>
                <a:cs typeface="Arial"/>
              </a:rPr>
              <a:t>di </a:t>
            </a:r>
            <a:r>
              <a:rPr sz="1050" spc="-5" dirty="0">
                <a:latin typeface="Arial"/>
                <a:cs typeface="Arial"/>
              </a:rPr>
              <a:t>Eva </a:t>
            </a:r>
            <a:r>
              <a:rPr sz="1050" dirty="0">
                <a:latin typeface="Arial"/>
                <a:cs typeface="Arial"/>
              </a:rPr>
              <a:t>Montanari, </a:t>
            </a:r>
            <a:r>
              <a:rPr sz="1050" spc="-5" dirty="0">
                <a:latin typeface="Arial"/>
                <a:cs typeface="Arial"/>
              </a:rPr>
              <a:t>illustratrice  </a:t>
            </a:r>
            <a:r>
              <a:rPr sz="1050" dirty="0">
                <a:latin typeface="Arial"/>
                <a:cs typeface="Arial"/>
              </a:rPr>
              <a:t>e </a:t>
            </a:r>
            <a:r>
              <a:rPr sz="1050" spc="-5" dirty="0">
                <a:latin typeface="Arial"/>
                <a:cs typeface="Arial"/>
              </a:rPr>
              <a:t>artista </a:t>
            </a:r>
            <a:r>
              <a:rPr sz="1050" dirty="0">
                <a:latin typeface="Arial"/>
                <a:cs typeface="Arial"/>
              </a:rPr>
              <a:t>di fama</a:t>
            </a:r>
            <a:r>
              <a:rPr sz="1050" spc="-30" dirty="0">
                <a:latin typeface="Arial"/>
                <a:cs typeface="Arial"/>
              </a:rPr>
              <a:t> </a:t>
            </a:r>
            <a:r>
              <a:rPr sz="1050" spc="-5" dirty="0">
                <a:latin typeface="Arial"/>
                <a:cs typeface="Arial"/>
              </a:rPr>
              <a:t>internazionale.</a:t>
            </a:r>
            <a:endParaRPr sz="1050">
              <a:latin typeface="Arial"/>
              <a:cs typeface="Arial"/>
            </a:endParaRPr>
          </a:p>
          <a:p>
            <a:pPr>
              <a:lnSpc>
                <a:spcPct val="100000"/>
              </a:lnSpc>
              <a:spcBef>
                <a:spcPts val="15"/>
              </a:spcBef>
            </a:pPr>
            <a:endParaRPr sz="1550">
              <a:latin typeface="Times New Roman"/>
              <a:cs typeface="Times New Roman"/>
            </a:endParaRPr>
          </a:p>
          <a:p>
            <a:pPr marL="12700" marR="10160" algn="just">
              <a:lnSpc>
                <a:spcPct val="133300"/>
              </a:lnSpc>
            </a:pPr>
            <a:r>
              <a:rPr sz="1050" dirty="0">
                <a:latin typeface="Arial"/>
                <a:cs typeface="Arial"/>
              </a:rPr>
              <a:t>La </a:t>
            </a:r>
            <a:r>
              <a:rPr sz="1050" spc="-5" dirty="0">
                <a:latin typeface="Arial"/>
                <a:cs typeface="Arial"/>
              </a:rPr>
              <a:t>manifestazione </a:t>
            </a:r>
            <a:r>
              <a:rPr sz="1050" dirty="0">
                <a:latin typeface="Arial"/>
                <a:cs typeface="Arial"/>
              </a:rPr>
              <a:t>– che ha il </a:t>
            </a:r>
            <a:r>
              <a:rPr sz="1050" spc="-5" dirty="0">
                <a:latin typeface="Arial"/>
                <a:cs typeface="Arial"/>
              </a:rPr>
              <a:t>Patrocinio dell'UNESCO </a:t>
            </a:r>
            <a:r>
              <a:rPr sz="1050" dirty="0">
                <a:latin typeface="Arial"/>
                <a:cs typeface="Arial"/>
              </a:rPr>
              <a:t>e </a:t>
            </a:r>
            <a:r>
              <a:rPr sz="1050" spc="-5" dirty="0">
                <a:latin typeface="Arial"/>
                <a:cs typeface="Arial"/>
              </a:rPr>
              <a:t>del Ministero dei Beni </a:t>
            </a:r>
            <a:r>
              <a:rPr sz="1050" dirty="0">
                <a:latin typeface="Arial"/>
                <a:cs typeface="Arial"/>
              </a:rPr>
              <a:t>e </a:t>
            </a:r>
            <a:r>
              <a:rPr sz="1050" spc="-5" dirty="0">
                <a:latin typeface="Arial"/>
                <a:cs typeface="Arial"/>
              </a:rPr>
              <a:t>delle Attività Culturali  </a:t>
            </a:r>
            <a:r>
              <a:rPr sz="1050" dirty="0">
                <a:latin typeface="Arial"/>
                <a:cs typeface="Arial"/>
              </a:rPr>
              <a:t>e del </a:t>
            </a:r>
            <a:r>
              <a:rPr sz="1050" spc="-5" dirty="0">
                <a:latin typeface="Arial"/>
                <a:cs typeface="Arial"/>
              </a:rPr>
              <a:t>Turismo </a:t>
            </a:r>
            <a:r>
              <a:rPr sz="1050" dirty="0">
                <a:latin typeface="Arial"/>
                <a:cs typeface="Arial"/>
              </a:rPr>
              <a:t>– ha </a:t>
            </a:r>
            <a:r>
              <a:rPr sz="1050" spc="-5" dirty="0">
                <a:latin typeface="Arial"/>
                <a:cs typeface="Arial"/>
              </a:rPr>
              <a:t>ottenuto </a:t>
            </a:r>
            <a:r>
              <a:rPr sz="1050" dirty="0">
                <a:latin typeface="Arial"/>
                <a:cs typeface="Arial"/>
              </a:rPr>
              <a:t>nella </a:t>
            </a:r>
            <a:r>
              <a:rPr sz="1050" spc="-5" dirty="0">
                <a:latin typeface="Arial"/>
                <a:cs typeface="Arial"/>
              </a:rPr>
              <a:t>prima edizione </a:t>
            </a:r>
            <a:r>
              <a:rPr sz="1050" dirty="0">
                <a:latin typeface="Arial"/>
                <a:cs typeface="Arial"/>
              </a:rPr>
              <a:t>la </a:t>
            </a:r>
            <a:r>
              <a:rPr sz="1050" spc="-5" dirty="0">
                <a:latin typeface="Arial"/>
                <a:cs typeface="Arial"/>
              </a:rPr>
              <a:t>Medaglia del Presidente della</a:t>
            </a:r>
            <a:r>
              <a:rPr sz="1050" spc="35" dirty="0">
                <a:latin typeface="Arial"/>
                <a:cs typeface="Arial"/>
              </a:rPr>
              <a:t> </a:t>
            </a:r>
            <a:r>
              <a:rPr sz="1050" spc="-5" dirty="0">
                <a:latin typeface="Arial"/>
                <a:cs typeface="Arial"/>
              </a:rPr>
              <a:t>Repubblica.</a:t>
            </a:r>
            <a:endParaRPr sz="1050">
              <a:latin typeface="Arial"/>
              <a:cs typeface="Arial"/>
            </a:endParaRPr>
          </a:p>
          <a:p>
            <a:pPr>
              <a:lnSpc>
                <a:spcPct val="100000"/>
              </a:lnSpc>
              <a:spcBef>
                <a:spcPts val="20"/>
              </a:spcBef>
            </a:pPr>
            <a:endParaRPr sz="1550">
              <a:latin typeface="Times New Roman"/>
              <a:cs typeface="Times New Roman"/>
            </a:endParaRPr>
          </a:p>
          <a:p>
            <a:pPr marL="12700" marR="5715" algn="just">
              <a:lnSpc>
                <a:spcPct val="133300"/>
              </a:lnSpc>
            </a:pPr>
            <a:r>
              <a:rPr sz="1050" spc="-5" dirty="0">
                <a:latin typeface="Arial"/>
                <a:cs typeface="Arial"/>
              </a:rPr>
              <a:t>Il Festival </a:t>
            </a:r>
            <a:r>
              <a:rPr sz="1050" spc="-10" dirty="0">
                <a:latin typeface="Arial"/>
                <a:cs typeface="Arial"/>
              </a:rPr>
              <a:t>si </a:t>
            </a:r>
            <a:r>
              <a:rPr sz="1050" spc="-5" dirty="0">
                <a:latin typeface="Arial"/>
                <a:cs typeface="Arial"/>
              </a:rPr>
              <a:t>inserisce </a:t>
            </a:r>
            <a:r>
              <a:rPr sz="1050" spc="-10" dirty="0">
                <a:latin typeface="Arial"/>
                <a:cs typeface="Arial"/>
              </a:rPr>
              <a:t>nel </a:t>
            </a:r>
            <a:r>
              <a:rPr sz="1050" dirty="0">
                <a:latin typeface="Arial"/>
                <a:cs typeface="Arial"/>
              </a:rPr>
              <a:t>più </a:t>
            </a:r>
            <a:r>
              <a:rPr sz="1050" spc="-5" dirty="0">
                <a:latin typeface="Arial"/>
                <a:cs typeface="Arial"/>
              </a:rPr>
              <a:t>ampio </a:t>
            </a:r>
            <a:r>
              <a:rPr sz="1050" dirty="0">
                <a:latin typeface="Arial"/>
                <a:cs typeface="Arial"/>
              </a:rPr>
              <a:t>e </a:t>
            </a:r>
            <a:r>
              <a:rPr sz="1050" spc="-5" dirty="0">
                <a:latin typeface="Arial"/>
                <a:cs typeface="Arial"/>
              </a:rPr>
              <a:t>articolato </a:t>
            </a:r>
            <a:r>
              <a:rPr sz="1050" dirty="0">
                <a:latin typeface="Arial"/>
                <a:cs typeface="Arial"/>
              </a:rPr>
              <a:t>piano </a:t>
            </a:r>
            <a:r>
              <a:rPr sz="1050" spc="-5" dirty="0">
                <a:latin typeface="Arial"/>
                <a:cs typeface="Arial"/>
              </a:rPr>
              <a:t>d'azione </a:t>
            </a:r>
            <a:r>
              <a:rPr sz="1050" dirty="0">
                <a:latin typeface="Arial"/>
                <a:cs typeface="Arial"/>
              </a:rPr>
              <a:t>a </a:t>
            </a:r>
            <a:r>
              <a:rPr sz="1050" spc="-5" dirty="0">
                <a:latin typeface="Arial"/>
                <a:cs typeface="Arial"/>
              </a:rPr>
              <a:t>sostegno </a:t>
            </a:r>
            <a:r>
              <a:rPr sz="1050" dirty="0">
                <a:latin typeface="Arial"/>
                <a:cs typeface="Arial"/>
              </a:rPr>
              <a:t>dell'arte e </a:t>
            </a:r>
            <a:r>
              <a:rPr sz="1050" spc="-5" dirty="0">
                <a:latin typeface="Arial"/>
                <a:cs typeface="Arial"/>
              </a:rPr>
              <a:t>della cultura  </a:t>
            </a:r>
            <a:r>
              <a:rPr sz="1050" dirty="0">
                <a:latin typeface="Arial"/>
                <a:cs typeface="Arial"/>
              </a:rPr>
              <a:t>messo a </a:t>
            </a:r>
            <a:r>
              <a:rPr sz="1050" spc="-5" dirty="0">
                <a:latin typeface="Arial"/>
                <a:cs typeface="Arial"/>
              </a:rPr>
              <a:t>punto dall'Abi </a:t>
            </a:r>
            <a:r>
              <a:rPr sz="1050" dirty="0">
                <a:latin typeface="Arial"/>
                <a:cs typeface="Arial"/>
              </a:rPr>
              <a:t>con le </a:t>
            </a:r>
            <a:r>
              <a:rPr sz="1050" spc="-5" dirty="0">
                <a:latin typeface="Arial"/>
                <a:cs typeface="Arial"/>
              </a:rPr>
              <a:t>banche </a:t>
            </a:r>
            <a:r>
              <a:rPr sz="1050" dirty="0">
                <a:latin typeface="Arial"/>
                <a:cs typeface="Arial"/>
              </a:rPr>
              <a:t>per </a:t>
            </a:r>
            <a:r>
              <a:rPr sz="1050" spc="-5" dirty="0">
                <a:latin typeface="Arial"/>
                <a:cs typeface="Arial"/>
              </a:rPr>
              <a:t>dare </a:t>
            </a:r>
            <a:r>
              <a:rPr sz="1050" dirty="0">
                <a:latin typeface="Arial"/>
                <a:cs typeface="Arial"/>
              </a:rPr>
              <a:t>il </a:t>
            </a:r>
            <a:r>
              <a:rPr sz="1050" spc="-5" dirty="0">
                <a:latin typeface="Arial"/>
                <a:cs typeface="Arial"/>
              </a:rPr>
              <a:t>proprio contributo </a:t>
            </a:r>
            <a:r>
              <a:rPr sz="1050" spc="-10" dirty="0">
                <a:latin typeface="Arial"/>
                <a:cs typeface="Arial"/>
              </a:rPr>
              <a:t>di </a:t>
            </a:r>
            <a:r>
              <a:rPr sz="1050" dirty="0">
                <a:latin typeface="Arial"/>
                <a:cs typeface="Arial"/>
              </a:rPr>
              <a:t>settore </a:t>
            </a:r>
            <a:r>
              <a:rPr sz="1050" spc="-5" dirty="0">
                <a:latin typeface="Arial"/>
                <a:cs typeface="Arial"/>
              </a:rPr>
              <a:t>alla tutela </a:t>
            </a:r>
            <a:r>
              <a:rPr sz="1050" dirty="0">
                <a:latin typeface="Arial"/>
                <a:cs typeface="Arial"/>
              </a:rPr>
              <a:t>e </a:t>
            </a:r>
            <a:r>
              <a:rPr sz="1050" spc="-5" dirty="0">
                <a:latin typeface="Arial"/>
                <a:cs typeface="Arial"/>
              </a:rPr>
              <a:t>alla  condivisione dell'immenso patrimonio storico-artistico </a:t>
            </a:r>
            <a:r>
              <a:rPr sz="1050" dirty="0">
                <a:latin typeface="Arial"/>
                <a:cs typeface="Arial"/>
              </a:rPr>
              <a:t>nazionale.</a:t>
            </a:r>
            <a:endParaRPr sz="1050">
              <a:latin typeface="Arial"/>
              <a:cs typeface="Arial"/>
            </a:endParaRP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71450">
              <a:lnSpc>
                <a:spcPts val="1839"/>
              </a:lnSpc>
            </a:pPr>
            <a:r>
              <a:rPr sz="1600" b="1" spc="-5" dirty="0">
                <a:latin typeface="Arial"/>
                <a:cs typeface="Arial"/>
              </a:rPr>
              <a:t>Milan</a:t>
            </a:r>
            <a:r>
              <a:rPr sz="1600" b="1" dirty="0">
                <a:latin typeface="Arial"/>
                <a:cs typeface="Arial"/>
              </a:rPr>
              <a:t>o</a:t>
            </a:r>
            <a:r>
              <a:rPr sz="1600" b="1" spc="-5" dirty="0">
                <a:latin typeface="Arial"/>
                <a:cs typeface="Arial"/>
              </a:rPr>
              <a:t>fi</a:t>
            </a:r>
            <a:r>
              <a:rPr sz="1600" b="1" spc="-15" dirty="0">
                <a:latin typeface="Arial"/>
                <a:cs typeface="Arial"/>
              </a:rPr>
              <a:t>n</a:t>
            </a:r>
            <a:r>
              <a:rPr sz="1600" b="1" spc="5" dirty="0">
                <a:latin typeface="Arial"/>
                <a:cs typeface="Arial"/>
              </a:rPr>
              <a:t>a</a:t>
            </a:r>
            <a:r>
              <a:rPr sz="1600" b="1" spc="-5" dirty="0">
                <a:latin typeface="Arial"/>
                <a:cs typeface="Arial"/>
              </a:rPr>
              <a:t>nz</a:t>
            </a:r>
            <a:r>
              <a:rPr sz="1600" b="1" spc="5" dirty="0">
                <a:latin typeface="Arial"/>
                <a:cs typeface="Arial"/>
              </a:rPr>
              <a:t>a</a:t>
            </a:r>
            <a:r>
              <a:rPr sz="1600" b="1" spc="-5" dirty="0">
                <a:latin typeface="Arial"/>
                <a:cs typeface="Arial"/>
              </a:rPr>
              <a:t>.it  13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892422"/>
            <a:ext cx="6142355" cy="812165"/>
          </a:xfrm>
          <a:prstGeom prst="rect">
            <a:avLst/>
          </a:prstGeom>
        </p:spPr>
        <p:txBody>
          <a:bodyPr vert="horz" wrap="square" lIns="0" tIns="43180" rIns="0" bIns="0" rtlCol="0">
            <a:spAutoFit/>
          </a:bodyPr>
          <a:lstStyle/>
          <a:p>
            <a:pPr marL="12700" marR="5080">
              <a:lnSpc>
                <a:spcPts val="3010"/>
              </a:lnSpc>
              <a:spcBef>
                <a:spcPts val="340"/>
              </a:spcBef>
            </a:pPr>
            <a:r>
              <a:rPr sz="2650" dirty="0">
                <a:latin typeface="Georgia"/>
                <a:cs typeface="Georgia"/>
              </a:rPr>
              <a:t>Intesa </a:t>
            </a:r>
            <a:r>
              <a:rPr sz="2650" spc="-5" dirty="0">
                <a:latin typeface="Georgia"/>
                <a:cs typeface="Georgia"/>
              </a:rPr>
              <a:t>Sanpaolo: aderisce </a:t>
            </a:r>
            <a:r>
              <a:rPr sz="2650" dirty="0">
                <a:latin typeface="Georgia"/>
                <a:cs typeface="Georgia"/>
              </a:rPr>
              <a:t>a </a:t>
            </a:r>
            <a:r>
              <a:rPr sz="2650" spc="-5" dirty="0">
                <a:latin typeface="Georgia"/>
                <a:cs typeface="Georgia"/>
              </a:rPr>
              <a:t>Festival della  Cultura </a:t>
            </a:r>
            <a:r>
              <a:rPr sz="2650" dirty="0">
                <a:latin typeface="Georgia"/>
                <a:cs typeface="Georgia"/>
              </a:rPr>
              <a:t>Creativa</a:t>
            </a:r>
            <a:r>
              <a:rPr sz="2650" spc="-25" dirty="0">
                <a:latin typeface="Georgia"/>
                <a:cs typeface="Georgia"/>
              </a:rPr>
              <a:t> </a:t>
            </a:r>
            <a:r>
              <a:rPr sz="2650" dirty="0">
                <a:latin typeface="Georgia"/>
                <a:cs typeface="Georgia"/>
              </a:rPr>
              <a:t>2015</a:t>
            </a:r>
            <a:endParaRPr sz="2650">
              <a:latin typeface="Georgia"/>
              <a:cs typeface="Georgia"/>
            </a:endParaRPr>
          </a:p>
        </p:txBody>
      </p:sp>
      <p:sp>
        <p:nvSpPr>
          <p:cNvPr id="5" name="object 5"/>
          <p:cNvSpPr txBox="1"/>
          <p:nvPr/>
        </p:nvSpPr>
        <p:spPr>
          <a:xfrm>
            <a:off x="1569466" y="5072608"/>
            <a:ext cx="4422775" cy="4686935"/>
          </a:xfrm>
          <a:prstGeom prst="rect">
            <a:avLst/>
          </a:prstGeom>
        </p:spPr>
        <p:txBody>
          <a:bodyPr vert="horz" wrap="square" lIns="0" tIns="12700" rIns="0" bIns="0" rtlCol="0">
            <a:spAutoFit/>
          </a:bodyPr>
          <a:lstStyle/>
          <a:p>
            <a:pPr marL="12700" marR="5080" algn="ctr">
              <a:lnSpc>
                <a:spcPct val="153600"/>
              </a:lnSpc>
              <a:spcBef>
                <a:spcPts val="100"/>
              </a:spcBef>
            </a:pPr>
            <a:r>
              <a:rPr sz="1100" spc="-5" dirty="0">
                <a:latin typeface="Times New Roman"/>
                <a:cs typeface="Times New Roman"/>
              </a:rPr>
              <a:t>MILANO (MF-DJ)--</a:t>
            </a:r>
            <a:r>
              <a:rPr sz="1100" u="sng" spc="-5" dirty="0">
                <a:solidFill>
                  <a:srgbClr val="1771B1"/>
                </a:solidFill>
                <a:uFill>
                  <a:solidFill>
                    <a:srgbClr val="1771B1"/>
                  </a:solidFill>
                </a:uFill>
                <a:latin typeface="Times New Roman"/>
                <a:cs typeface="Times New Roman"/>
                <a:hlinkClick r:id="rId3"/>
              </a:rPr>
              <a:t>Intesa </a:t>
            </a:r>
            <a:r>
              <a:rPr sz="1100" u="sng" dirty="0">
                <a:solidFill>
                  <a:srgbClr val="1771B1"/>
                </a:solidFill>
                <a:uFill>
                  <a:solidFill>
                    <a:srgbClr val="1771B1"/>
                  </a:solidFill>
                </a:uFill>
                <a:latin typeface="Times New Roman"/>
                <a:cs typeface="Times New Roman"/>
                <a:hlinkClick r:id="rId3"/>
              </a:rPr>
              <a:t>Sanpaolo</a:t>
            </a:r>
            <a:r>
              <a:rPr sz="1100" dirty="0">
                <a:solidFill>
                  <a:srgbClr val="1771B1"/>
                </a:solidFill>
                <a:latin typeface="Times New Roman"/>
                <a:cs typeface="Times New Roman"/>
              </a:rPr>
              <a:t> </a:t>
            </a:r>
            <a:r>
              <a:rPr sz="1100" spc="-5" dirty="0">
                <a:latin typeface="Times New Roman"/>
                <a:cs typeface="Times New Roman"/>
              </a:rPr>
              <a:t>aderisce anche alla seconda edizione </a:t>
            </a:r>
            <a:r>
              <a:rPr sz="1100" dirty="0">
                <a:latin typeface="Times New Roman"/>
                <a:cs typeface="Times New Roman"/>
              </a:rPr>
              <a:t>del  </a:t>
            </a:r>
            <a:r>
              <a:rPr sz="1100" spc="-5" dirty="0">
                <a:latin typeface="Times New Roman"/>
                <a:cs typeface="Times New Roman"/>
              </a:rPr>
              <a:t>Festival della Cultura Creativa, </a:t>
            </a:r>
            <a:r>
              <a:rPr sz="1100" dirty="0">
                <a:latin typeface="Times New Roman"/>
                <a:cs typeface="Times New Roman"/>
              </a:rPr>
              <a:t>dal </a:t>
            </a:r>
            <a:r>
              <a:rPr sz="1100" spc="-10" dirty="0">
                <a:latin typeface="Times New Roman"/>
                <a:cs typeface="Times New Roman"/>
              </a:rPr>
              <a:t>16 </a:t>
            </a:r>
            <a:r>
              <a:rPr sz="1100" spc="-5" dirty="0">
                <a:latin typeface="Times New Roman"/>
                <a:cs typeface="Times New Roman"/>
              </a:rPr>
              <a:t>al </a:t>
            </a:r>
            <a:r>
              <a:rPr sz="1100" dirty="0">
                <a:latin typeface="Times New Roman"/>
                <a:cs typeface="Times New Roman"/>
              </a:rPr>
              <a:t>22</a:t>
            </a:r>
            <a:r>
              <a:rPr sz="1100" spc="55" dirty="0">
                <a:latin typeface="Times New Roman"/>
                <a:cs typeface="Times New Roman"/>
              </a:rPr>
              <a:t> </a:t>
            </a:r>
            <a:r>
              <a:rPr sz="1100" spc="-5" dirty="0">
                <a:latin typeface="Times New Roman"/>
                <a:cs typeface="Times New Roman"/>
              </a:rPr>
              <a:t>marzo.</a:t>
            </a:r>
            <a:endParaRPr sz="1100">
              <a:latin typeface="Times New Roman"/>
              <a:cs typeface="Times New Roman"/>
            </a:endParaRPr>
          </a:p>
          <a:p>
            <a:pPr marL="247015" marR="169545" indent="-71755">
              <a:lnSpc>
                <a:spcPct val="154600"/>
              </a:lnSpc>
            </a:pPr>
            <a:r>
              <a:rPr sz="1100" spc="-5" dirty="0">
                <a:latin typeface="Times New Roman"/>
                <a:cs typeface="Times New Roman"/>
              </a:rPr>
              <a:t>Promossa dalle </a:t>
            </a:r>
            <a:r>
              <a:rPr sz="1100" dirty="0">
                <a:latin typeface="Times New Roman"/>
                <a:cs typeface="Times New Roman"/>
              </a:rPr>
              <a:t>banche, </a:t>
            </a:r>
            <a:r>
              <a:rPr sz="1100" spc="-5" dirty="0">
                <a:latin typeface="Times New Roman"/>
                <a:cs typeface="Times New Roman"/>
              </a:rPr>
              <a:t>con </a:t>
            </a:r>
            <a:r>
              <a:rPr sz="1100" dirty="0">
                <a:latin typeface="Times New Roman"/>
                <a:cs typeface="Times New Roman"/>
              </a:rPr>
              <a:t>il </a:t>
            </a:r>
            <a:r>
              <a:rPr sz="1100" spc="-5" dirty="0">
                <a:latin typeface="Times New Roman"/>
                <a:cs typeface="Times New Roman"/>
              </a:rPr>
              <a:t>coordinamento dell'Abi, </a:t>
            </a:r>
            <a:r>
              <a:rPr sz="1100" dirty="0">
                <a:latin typeface="Times New Roman"/>
                <a:cs typeface="Times New Roman"/>
              </a:rPr>
              <a:t>la manifestazione  e' interamente </a:t>
            </a:r>
            <a:r>
              <a:rPr sz="1100" spc="-5" dirty="0">
                <a:latin typeface="Times New Roman"/>
                <a:cs typeface="Times New Roman"/>
              </a:rPr>
              <a:t>dedicata alla </a:t>
            </a:r>
            <a:r>
              <a:rPr sz="1100" dirty="0">
                <a:latin typeface="Times New Roman"/>
                <a:cs typeface="Times New Roman"/>
              </a:rPr>
              <a:t>cultura e </a:t>
            </a:r>
            <a:r>
              <a:rPr sz="1100" spc="-5" dirty="0">
                <a:latin typeface="Times New Roman"/>
                <a:cs typeface="Times New Roman"/>
              </a:rPr>
              <a:t>si rivolge </a:t>
            </a:r>
            <a:r>
              <a:rPr sz="1100" dirty="0">
                <a:latin typeface="Times New Roman"/>
                <a:cs typeface="Times New Roman"/>
              </a:rPr>
              <a:t>a </a:t>
            </a:r>
            <a:r>
              <a:rPr sz="1100" spc="-5" dirty="0">
                <a:latin typeface="Times New Roman"/>
                <a:cs typeface="Times New Roman"/>
              </a:rPr>
              <a:t>bambini </a:t>
            </a:r>
            <a:r>
              <a:rPr sz="1100" dirty="0">
                <a:latin typeface="Times New Roman"/>
                <a:cs typeface="Times New Roman"/>
              </a:rPr>
              <a:t>e </a:t>
            </a:r>
            <a:r>
              <a:rPr sz="1100" spc="-5" dirty="0">
                <a:latin typeface="Times New Roman"/>
                <a:cs typeface="Times New Roman"/>
              </a:rPr>
              <a:t>ragazzi </a:t>
            </a:r>
            <a:r>
              <a:rPr sz="1100" spc="5" dirty="0">
                <a:latin typeface="Times New Roman"/>
                <a:cs typeface="Times New Roman"/>
              </a:rPr>
              <a:t>dai  </a:t>
            </a:r>
            <a:r>
              <a:rPr sz="1100" dirty="0">
                <a:latin typeface="Times New Roman"/>
                <a:cs typeface="Times New Roman"/>
              </a:rPr>
              <a:t>6 ai 14 </a:t>
            </a:r>
            <a:r>
              <a:rPr sz="1100" spc="-5" dirty="0">
                <a:latin typeface="Times New Roman"/>
                <a:cs typeface="Times New Roman"/>
              </a:rPr>
              <a:t>anni. </a:t>
            </a:r>
            <a:r>
              <a:rPr sz="1100" spc="-10" dirty="0">
                <a:latin typeface="Times New Roman"/>
                <a:cs typeface="Times New Roman"/>
              </a:rPr>
              <a:t>Il </a:t>
            </a:r>
            <a:r>
              <a:rPr sz="1100" spc="-5" dirty="0">
                <a:latin typeface="Times New Roman"/>
                <a:cs typeface="Times New Roman"/>
              </a:rPr>
              <a:t>Festival si avvale del patrocinio</a:t>
            </a:r>
            <a:r>
              <a:rPr sz="1100" spc="110" dirty="0">
                <a:latin typeface="Times New Roman"/>
                <a:cs typeface="Times New Roman"/>
              </a:rPr>
              <a:t> </a:t>
            </a:r>
            <a:r>
              <a:rPr sz="1100" spc="-5" dirty="0">
                <a:latin typeface="Times New Roman"/>
                <a:cs typeface="Times New Roman"/>
              </a:rPr>
              <a:t>dell'Organizzazione</a:t>
            </a:r>
            <a:endParaRPr sz="1100">
              <a:latin typeface="Times New Roman"/>
              <a:cs typeface="Times New Roman"/>
            </a:endParaRPr>
          </a:p>
          <a:p>
            <a:pPr marL="114300" marR="106680" indent="-1905" algn="ctr">
              <a:lnSpc>
                <a:spcPct val="154500"/>
              </a:lnSpc>
            </a:pPr>
            <a:r>
              <a:rPr sz="1100" spc="-5" dirty="0">
                <a:latin typeface="Times New Roman"/>
                <a:cs typeface="Times New Roman"/>
              </a:rPr>
              <a:t>delle Nazioni Unite per l'Educazione, </a:t>
            </a:r>
            <a:r>
              <a:rPr sz="1100" dirty="0">
                <a:latin typeface="Times New Roman"/>
                <a:cs typeface="Times New Roman"/>
              </a:rPr>
              <a:t>la </a:t>
            </a:r>
            <a:r>
              <a:rPr sz="1100" spc="-5" dirty="0">
                <a:latin typeface="Times New Roman"/>
                <a:cs typeface="Times New Roman"/>
              </a:rPr>
              <a:t>Scienza </a:t>
            </a:r>
            <a:r>
              <a:rPr sz="1100" dirty="0">
                <a:latin typeface="Times New Roman"/>
                <a:cs typeface="Times New Roman"/>
              </a:rPr>
              <a:t>e </a:t>
            </a:r>
            <a:r>
              <a:rPr sz="1100" spc="-5" dirty="0">
                <a:latin typeface="Times New Roman"/>
                <a:cs typeface="Times New Roman"/>
              </a:rPr>
              <a:t>la Cultura, </a:t>
            </a:r>
            <a:r>
              <a:rPr sz="1100" dirty="0">
                <a:latin typeface="Times New Roman"/>
                <a:cs typeface="Times New Roman"/>
              </a:rPr>
              <a:t>della  </a:t>
            </a:r>
            <a:r>
              <a:rPr sz="1100" spc="-5" dirty="0">
                <a:latin typeface="Times New Roman"/>
                <a:cs typeface="Times New Roman"/>
              </a:rPr>
              <a:t>Commissione Nazionale Italiana per l'Unesco, del Ministero per </a:t>
            </a:r>
            <a:r>
              <a:rPr sz="1100" dirty="0">
                <a:latin typeface="Times New Roman"/>
                <a:cs typeface="Times New Roman"/>
              </a:rPr>
              <a:t>i Beni e le  </a:t>
            </a:r>
            <a:r>
              <a:rPr sz="1100" spc="-5" dirty="0">
                <a:latin typeface="Times New Roman"/>
                <a:cs typeface="Times New Roman"/>
              </a:rPr>
              <a:t>Attivita' Culturali </a:t>
            </a:r>
            <a:r>
              <a:rPr sz="1100" dirty="0">
                <a:latin typeface="Times New Roman"/>
                <a:cs typeface="Times New Roman"/>
              </a:rPr>
              <a:t>e </a:t>
            </a:r>
            <a:r>
              <a:rPr sz="1100" spc="-5" dirty="0">
                <a:latin typeface="Times New Roman"/>
                <a:cs typeface="Times New Roman"/>
              </a:rPr>
              <a:t>per </a:t>
            </a:r>
            <a:r>
              <a:rPr sz="1100" dirty="0">
                <a:latin typeface="Times New Roman"/>
                <a:cs typeface="Times New Roman"/>
              </a:rPr>
              <a:t>il </a:t>
            </a:r>
            <a:r>
              <a:rPr sz="1100" spc="-5" dirty="0">
                <a:latin typeface="Times New Roman"/>
                <a:cs typeface="Times New Roman"/>
              </a:rPr>
              <a:t>Turismo </a:t>
            </a:r>
            <a:r>
              <a:rPr sz="1100" dirty="0">
                <a:latin typeface="Times New Roman"/>
                <a:cs typeface="Times New Roman"/>
              </a:rPr>
              <a:t>e ha </a:t>
            </a:r>
            <a:r>
              <a:rPr sz="1100" spc="-5" dirty="0">
                <a:latin typeface="Times New Roman"/>
                <a:cs typeface="Times New Roman"/>
              </a:rPr>
              <a:t>l'obiettivo </a:t>
            </a:r>
            <a:r>
              <a:rPr sz="1100" dirty="0">
                <a:latin typeface="Times New Roman"/>
                <a:cs typeface="Times New Roman"/>
              </a:rPr>
              <a:t>di </a:t>
            </a:r>
            <a:r>
              <a:rPr sz="1100" spc="-5" dirty="0">
                <a:latin typeface="Times New Roman"/>
                <a:cs typeface="Times New Roman"/>
              </a:rPr>
              <a:t>valorizzare  l'impegno, </a:t>
            </a:r>
            <a:r>
              <a:rPr sz="1100" dirty="0">
                <a:latin typeface="Times New Roman"/>
                <a:cs typeface="Times New Roman"/>
              </a:rPr>
              <a:t>non solo </a:t>
            </a:r>
            <a:r>
              <a:rPr sz="1100" spc="-5" dirty="0">
                <a:latin typeface="Times New Roman"/>
                <a:cs typeface="Times New Roman"/>
              </a:rPr>
              <a:t>economico, svolto </a:t>
            </a:r>
            <a:r>
              <a:rPr sz="1100" dirty="0">
                <a:latin typeface="Times New Roman"/>
                <a:cs typeface="Times New Roman"/>
              </a:rPr>
              <a:t>a </a:t>
            </a:r>
            <a:r>
              <a:rPr sz="1100" spc="-5" dirty="0">
                <a:latin typeface="Times New Roman"/>
                <a:cs typeface="Times New Roman"/>
              </a:rPr>
              <a:t>sostegno della cultura </a:t>
            </a:r>
            <a:r>
              <a:rPr sz="1100" dirty="0">
                <a:latin typeface="Times New Roman"/>
                <a:cs typeface="Times New Roman"/>
              </a:rPr>
              <a:t>e della  </a:t>
            </a:r>
            <a:r>
              <a:rPr sz="1100" spc="-5" dirty="0">
                <a:latin typeface="Times New Roman"/>
                <a:cs typeface="Times New Roman"/>
              </a:rPr>
              <a:t>crescita civile del Paese </a:t>
            </a:r>
            <a:r>
              <a:rPr sz="1100" spc="-10" dirty="0">
                <a:latin typeface="Times New Roman"/>
                <a:cs typeface="Times New Roman"/>
              </a:rPr>
              <a:t>da </a:t>
            </a:r>
            <a:r>
              <a:rPr sz="1100" dirty="0">
                <a:latin typeface="Times New Roman"/>
                <a:cs typeface="Times New Roman"/>
              </a:rPr>
              <a:t>parte </a:t>
            </a:r>
            <a:r>
              <a:rPr sz="1100" spc="-5" dirty="0">
                <a:latin typeface="Times New Roman"/>
                <a:cs typeface="Times New Roman"/>
              </a:rPr>
              <a:t>del sistema</a:t>
            </a:r>
            <a:r>
              <a:rPr sz="1100" spc="35" dirty="0">
                <a:latin typeface="Times New Roman"/>
                <a:cs typeface="Times New Roman"/>
              </a:rPr>
              <a:t> </a:t>
            </a:r>
            <a:r>
              <a:rPr sz="1100" dirty="0">
                <a:latin typeface="Times New Roman"/>
                <a:cs typeface="Times New Roman"/>
              </a:rPr>
              <a:t>bancario.</a:t>
            </a:r>
            <a:endParaRPr sz="1100">
              <a:latin typeface="Times New Roman"/>
              <a:cs typeface="Times New Roman"/>
            </a:endParaRPr>
          </a:p>
          <a:p>
            <a:pPr marL="262255" marR="256540" indent="1905" algn="ctr">
              <a:lnSpc>
                <a:spcPct val="154500"/>
              </a:lnSpc>
            </a:pPr>
            <a:r>
              <a:rPr sz="1100" spc="-5" dirty="0">
                <a:latin typeface="Times New Roman"/>
                <a:cs typeface="Times New Roman"/>
              </a:rPr>
              <a:t>L'iniziativa, informa </a:t>
            </a:r>
            <a:r>
              <a:rPr sz="1100" dirty="0">
                <a:latin typeface="Times New Roman"/>
                <a:cs typeface="Times New Roman"/>
              </a:rPr>
              <a:t>una </a:t>
            </a:r>
            <a:r>
              <a:rPr sz="1100" spc="-5" dirty="0">
                <a:latin typeface="Times New Roman"/>
                <a:cs typeface="Times New Roman"/>
              </a:rPr>
              <a:t>nota, si svolge sull'intero territorio  nazionale attraverso </a:t>
            </a:r>
            <a:r>
              <a:rPr sz="1100" dirty="0">
                <a:latin typeface="Times New Roman"/>
                <a:cs typeface="Times New Roman"/>
              </a:rPr>
              <a:t>una </a:t>
            </a:r>
            <a:r>
              <a:rPr sz="1100" spc="-5" dirty="0">
                <a:latin typeface="Times New Roman"/>
                <a:cs typeface="Times New Roman"/>
              </a:rPr>
              <a:t>ricca </a:t>
            </a:r>
            <a:r>
              <a:rPr sz="1100" spc="-10" dirty="0">
                <a:latin typeface="Times New Roman"/>
                <a:cs typeface="Times New Roman"/>
              </a:rPr>
              <a:t>gamma </a:t>
            </a:r>
            <a:r>
              <a:rPr sz="1100" dirty="0">
                <a:latin typeface="Times New Roman"/>
                <a:cs typeface="Times New Roman"/>
              </a:rPr>
              <a:t>di eventi, </a:t>
            </a:r>
            <a:r>
              <a:rPr sz="1100" spc="-5" dirty="0">
                <a:latin typeface="Times New Roman"/>
                <a:cs typeface="Times New Roman"/>
              </a:rPr>
              <a:t>iniziative </a:t>
            </a:r>
            <a:r>
              <a:rPr sz="1100" dirty="0">
                <a:latin typeface="Times New Roman"/>
                <a:cs typeface="Times New Roman"/>
              </a:rPr>
              <a:t>e</a:t>
            </a:r>
            <a:r>
              <a:rPr sz="1100" spc="55" dirty="0">
                <a:latin typeface="Times New Roman"/>
                <a:cs typeface="Times New Roman"/>
              </a:rPr>
              <a:t> </a:t>
            </a:r>
            <a:r>
              <a:rPr sz="1100" dirty="0">
                <a:latin typeface="Times New Roman"/>
                <a:cs typeface="Times New Roman"/>
              </a:rPr>
              <a:t>laboratori</a:t>
            </a:r>
            <a:endParaRPr sz="1100">
              <a:latin typeface="Times New Roman"/>
              <a:cs typeface="Times New Roman"/>
            </a:endParaRPr>
          </a:p>
          <a:p>
            <a:pPr marL="257810" marR="252729" indent="363855">
              <a:lnSpc>
                <a:spcPct val="154500"/>
              </a:lnSpc>
            </a:pPr>
            <a:r>
              <a:rPr sz="1100" spc="-5" dirty="0">
                <a:latin typeface="Times New Roman"/>
                <a:cs typeface="Times New Roman"/>
              </a:rPr>
              <a:t>volti </a:t>
            </a:r>
            <a:r>
              <a:rPr sz="1100" dirty="0">
                <a:latin typeface="Times New Roman"/>
                <a:cs typeface="Times New Roman"/>
              </a:rPr>
              <a:t>a </a:t>
            </a:r>
            <a:r>
              <a:rPr sz="1100" spc="-5" dirty="0">
                <a:latin typeface="Times New Roman"/>
                <a:cs typeface="Times New Roman"/>
              </a:rPr>
              <a:t>esplorare l'arte nelle </a:t>
            </a:r>
            <a:r>
              <a:rPr sz="1100" dirty="0">
                <a:latin typeface="Times New Roman"/>
                <a:cs typeface="Times New Roman"/>
              </a:rPr>
              <a:t>sue </a:t>
            </a:r>
            <a:r>
              <a:rPr sz="1100" spc="-5" dirty="0">
                <a:latin typeface="Times New Roman"/>
                <a:cs typeface="Times New Roman"/>
              </a:rPr>
              <a:t>forme </a:t>
            </a:r>
            <a:r>
              <a:rPr sz="1100" dirty="0">
                <a:latin typeface="Times New Roman"/>
                <a:cs typeface="Times New Roman"/>
              </a:rPr>
              <a:t>piu' </a:t>
            </a:r>
            <a:r>
              <a:rPr sz="1100" spc="-5" dirty="0">
                <a:latin typeface="Times New Roman"/>
                <a:cs typeface="Times New Roman"/>
              </a:rPr>
              <a:t>varie </a:t>
            </a:r>
            <a:r>
              <a:rPr sz="1100" dirty="0">
                <a:latin typeface="Times New Roman"/>
                <a:cs typeface="Times New Roman"/>
              </a:rPr>
              <a:t>- pittura,  </a:t>
            </a:r>
            <a:r>
              <a:rPr sz="1100" spc="-5" dirty="0">
                <a:latin typeface="Times New Roman"/>
                <a:cs typeface="Times New Roman"/>
              </a:rPr>
              <a:t>archeologia, musica, canto, lettura, linguaggio, racconto </a:t>
            </a:r>
            <a:r>
              <a:rPr sz="1100" dirty="0">
                <a:latin typeface="Times New Roman"/>
                <a:cs typeface="Times New Roman"/>
              </a:rPr>
              <a:t>e </a:t>
            </a:r>
            <a:r>
              <a:rPr sz="1100" spc="-5" dirty="0">
                <a:latin typeface="Times New Roman"/>
                <a:cs typeface="Times New Roman"/>
              </a:rPr>
              <a:t>teatro </a:t>
            </a:r>
            <a:r>
              <a:rPr sz="1100" dirty="0">
                <a:latin typeface="Times New Roman"/>
                <a:cs typeface="Times New Roman"/>
              </a:rPr>
              <a:t>- con  </a:t>
            </a:r>
            <a:r>
              <a:rPr sz="1100" spc="-5" dirty="0">
                <a:latin typeface="Times New Roman"/>
                <a:cs typeface="Times New Roman"/>
              </a:rPr>
              <a:t>l'obiettivo </a:t>
            </a:r>
            <a:r>
              <a:rPr sz="1100" dirty="0">
                <a:latin typeface="Times New Roman"/>
                <a:cs typeface="Times New Roman"/>
              </a:rPr>
              <a:t>di </a:t>
            </a:r>
            <a:r>
              <a:rPr sz="1100" spc="-5" dirty="0">
                <a:latin typeface="Times New Roman"/>
                <a:cs typeface="Times New Roman"/>
              </a:rPr>
              <a:t>avvicinarli alla cultura </a:t>
            </a:r>
            <a:r>
              <a:rPr sz="1100" dirty="0">
                <a:latin typeface="Times New Roman"/>
                <a:cs typeface="Times New Roman"/>
              </a:rPr>
              <a:t>e ai </a:t>
            </a:r>
            <a:r>
              <a:rPr sz="1100" spc="-5" dirty="0">
                <a:latin typeface="Times New Roman"/>
                <a:cs typeface="Times New Roman"/>
              </a:rPr>
              <a:t>processi che </a:t>
            </a:r>
            <a:r>
              <a:rPr sz="1100" dirty="0">
                <a:latin typeface="Times New Roman"/>
                <a:cs typeface="Times New Roman"/>
              </a:rPr>
              <a:t>stanno </a:t>
            </a:r>
            <a:r>
              <a:rPr sz="1100" spc="-5" dirty="0">
                <a:latin typeface="Times New Roman"/>
                <a:cs typeface="Times New Roman"/>
              </a:rPr>
              <a:t>alla</a:t>
            </a:r>
            <a:r>
              <a:rPr sz="1100" spc="65" dirty="0">
                <a:latin typeface="Times New Roman"/>
                <a:cs typeface="Times New Roman"/>
              </a:rPr>
              <a:t> </a:t>
            </a:r>
            <a:r>
              <a:rPr sz="1100" spc="5" dirty="0">
                <a:latin typeface="Times New Roman"/>
                <a:cs typeface="Times New Roman"/>
              </a:rPr>
              <a:t>base</a:t>
            </a:r>
            <a:endParaRPr sz="1100">
              <a:latin typeface="Times New Roman"/>
              <a:cs typeface="Times New Roman"/>
            </a:endParaRPr>
          </a:p>
          <a:p>
            <a:pPr algn="ctr">
              <a:lnSpc>
                <a:spcPct val="100000"/>
              </a:lnSpc>
              <a:spcBef>
                <a:spcPts val="720"/>
              </a:spcBef>
            </a:pPr>
            <a:r>
              <a:rPr sz="1100" spc="-5" dirty="0">
                <a:latin typeface="Times New Roman"/>
                <a:cs typeface="Times New Roman"/>
              </a:rPr>
              <a:t>della creativita'.</a:t>
            </a:r>
            <a:endParaRPr sz="1100">
              <a:latin typeface="Times New Roman"/>
              <a:cs typeface="Times New Roman"/>
            </a:endParaRPr>
          </a:p>
          <a:p>
            <a:pPr marL="408305" marR="402590" indent="-635" algn="ctr">
              <a:lnSpc>
                <a:spcPct val="154500"/>
              </a:lnSpc>
            </a:pPr>
            <a:r>
              <a:rPr sz="1100" spc="-10" dirty="0">
                <a:latin typeface="Times New Roman"/>
                <a:cs typeface="Times New Roman"/>
              </a:rPr>
              <a:t>Il </a:t>
            </a:r>
            <a:r>
              <a:rPr sz="1100" spc="-5" dirty="0">
                <a:latin typeface="Times New Roman"/>
                <a:cs typeface="Times New Roman"/>
              </a:rPr>
              <a:t>tema </a:t>
            </a:r>
            <a:r>
              <a:rPr sz="1100" dirty="0">
                <a:latin typeface="Times New Roman"/>
                <a:cs typeface="Times New Roman"/>
              </a:rPr>
              <a:t>scelto </a:t>
            </a:r>
            <a:r>
              <a:rPr sz="1100" spc="-5" dirty="0">
                <a:latin typeface="Times New Roman"/>
                <a:cs typeface="Times New Roman"/>
              </a:rPr>
              <a:t>per </a:t>
            </a:r>
            <a:r>
              <a:rPr sz="1100" dirty="0">
                <a:latin typeface="Times New Roman"/>
                <a:cs typeface="Times New Roman"/>
              </a:rPr>
              <a:t>la </a:t>
            </a:r>
            <a:r>
              <a:rPr sz="1100" spc="-5" dirty="0">
                <a:latin typeface="Times New Roman"/>
                <a:cs typeface="Times New Roman"/>
              </a:rPr>
              <a:t>seconda edizione </a:t>
            </a:r>
            <a:r>
              <a:rPr sz="1100" dirty="0">
                <a:latin typeface="Times New Roman"/>
                <a:cs typeface="Times New Roman"/>
              </a:rPr>
              <a:t>e' </a:t>
            </a:r>
            <a:r>
              <a:rPr sz="1100" spc="-5" dirty="0">
                <a:latin typeface="Times New Roman"/>
                <a:cs typeface="Times New Roman"/>
              </a:rPr>
              <a:t>L'alfabeto del mondo </a:t>
            </a:r>
            <a:r>
              <a:rPr sz="1100" dirty="0">
                <a:latin typeface="Times New Roman"/>
                <a:cs typeface="Times New Roman"/>
              </a:rPr>
              <a:t>-  </a:t>
            </a:r>
            <a:r>
              <a:rPr sz="1100" spc="-5" dirty="0">
                <a:latin typeface="Times New Roman"/>
                <a:cs typeface="Times New Roman"/>
              </a:rPr>
              <a:t>Leggiamo </a:t>
            </a:r>
            <a:r>
              <a:rPr sz="1100" dirty="0">
                <a:latin typeface="Times New Roman"/>
                <a:cs typeface="Times New Roman"/>
              </a:rPr>
              <a:t>i </a:t>
            </a:r>
            <a:r>
              <a:rPr sz="1100" spc="-5" dirty="0">
                <a:latin typeface="Times New Roman"/>
                <a:cs typeface="Times New Roman"/>
              </a:rPr>
              <a:t>segni intorno </a:t>
            </a:r>
            <a:r>
              <a:rPr sz="1100" dirty="0">
                <a:latin typeface="Times New Roman"/>
                <a:cs typeface="Times New Roman"/>
              </a:rPr>
              <a:t>a noi e </a:t>
            </a:r>
            <a:r>
              <a:rPr sz="1100" spc="-5" dirty="0">
                <a:latin typeface="Times New Roman"/>
                <a:cs typeface="Times New Roman"/>
              </a:rPr>
              <a:t>raccontiamo, </a:t>
            </a:r>
            <a:r>
              <a:rPr sz="1100" dirty="0">
                <a:latin typeface="Times New Roman"/>
                <a:cs typeface="Times New Roman"/>
              </a:rPr>
              <a:t>e </a:t>
            </a:r>
            <a:r>
              <a:rPr sz="1100" spc="-5" dirty="0">
                <a:latin typeface="Times New Roman"/>
                <a:cs typeface="Times New Roman"/>
              </a:rPr>
              <a:t>il concetto</a:t>
            </a:r>
            <a:r>
              <a:rPr sz="1100" spc="80" dirty="0">
                <a:latin typeface="Times New Roman"/>
                <a:cs typeface="Times New Roman"/>
              </a:rPr>
              <a:t> </a:t>
            </a:r>
            <a:r>
              <a:rPr sz="1100" dirty="0">
                <a:latin typeface="Times New Roman"/>
                <a:cs typeface="Times New Roman"/>
              </a:rPr>
              <a:t>della</a:t>
            </a:r>
            <a:endParaRPr sz="1100">
              <a:latin typeface="Times New Roman"/>
              <a:cs typeface="Times New Roman"/>
            </a:endParaRPr>
          </a:p>
        </p:txBody>
      </p:sp>
      <p:sp>
        <p:nvSpPr>
          <p:cNvPr id="6" name="object 6"/>
          <p:cNvSpPr/>
          <p:nvPr/>
        </p:nvSpPr>
        <p:spPr>
          <a:xfrm>
            <a:off x="2856229" y="2502407"/>
            <a:ext cx="1838324" cy="66598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5095240" cy="455041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550920">
              <a:lnSpc>
                <a:spcPts val="1839"/>
              </a:lnSpc>
            </a:pPr>
            <a:r>
              <a:rPr sz="1600" b="1" spc="-5" dirty="0">
                <a:latin typeface="Arial"/>
                <a:cs typeface="Arial"/>
              </a:rPr>
              <a:t>Milan</a:t>
            </a:r>
            <a:r>
              <a:rPr sz="1600" b="1" dirty="0">
                <a:latin typeface="Arial"/>
                <a:cs typeface="Arial"/>
              </a:rPr>
              <a:t>o</a:t>
            </a:r>
            <a:r>
              <a:rPr sz="1600" b="1" spc="-5" dirty="0">
                <a:latin typeface="Arial"/>
                <a:cs typeface="Arial"/>
              </a:rPr>
              <a:t>fi</a:t>
            </a:r>
            <a:r>
              <a:rPr sz="1600" b="1" spc="-15" dirty="0">
                <a:latin typeface="Arial"/>
                <a:cs typeface="Arial"/>
              </a:rPr>
              <a:t>n</a:t>
            </a:r>
            <a:r>
              <a:rPr sz="1600" b="1" spc="5" dirty="0">
                <a:latin typeface="Arial"/>
                <a:cs typeface="Arial"/>
              </a:rPr>
              <a:t>a</a:t>
            </a:r>
            <a:r>
              <a:rPr sz="1600" b="1" spc="-5" dirty="0">
                <a:latin typeface="Arial"/>
                <a:cs typeface="Arial"/>
              </a:rPr>
              <a:t>nz</a:t>
            </a:r>
            <a:r>
              <a:rPr sz="1600" b="1" spc="5" dirty="0">
                <a:latin typeface="Arial"/>
                <a:cs typeface="Arial"/>
              </a:rPr>
              <a:t>a</a:t>
            </a:r>
            <a:r>
              <a:rPr sz="1600" b="1" spc="-5" dirty="0">
                <a:latin typeface="Arial"/>
                <a:cs typeface="Arial"/>
              </a:rPr>
              <a:t>.it  13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064260" marR="5080" algn="ctr">
              <a:lnSpc>
                <a:spcPct val="154500"/>
              </a:lnSpc>
              <a:spcBef>
                <a:spcPts val="940"/>
              </a:spcBef>
            </a:pPr>
            <a:r>
              <a:rPr sz="1100" dirty="0">
                <a:latin typeface="Times New Roman"/>
                <a:cs typeface="Times New Roman"/>
              </a:rPr>
              <a:t>narrazione </a:t>
            </a:r>
            <a:r>
              <a:rPr sz="1100" spc="-5" dirty="0">
                <a:latin typeface="Times New Roman"/>
                <a:cs typeface="Times New Roman"/>
              </a:rPr>
              <a:t>sara' </a:t>
            </a:r>
            <a:r>
              <a:rPr sz="1100" dirty="0">
                <a:latin typeface="Times New Roman"/>
                <a:cs typeface="Times New Roman"/>
              </a:rPr>
              <a:t>il </a:t>
            </a:r>
            <a:r>
              <a:rPr sz="1100" spc="-5" dirty="0">
                <a:latin typeface="Times New Roman"/>
                <a:cs typeface="Times New Roman"/>
              </a:rPr>
              <a:t>tema </a:t>
            </a:r>
            <a:r>
              <a:rPr sz="1100" dirty="0">
                <a:latin typeface="Times New Roman"/>
                <a:cs typeface="Times New Roman"/>
              </a:rPr>
              <a:t>conduttore </a:t>
            </a:r>
            <a:r>
              <a:rPr sz="1100" spc="-5" dirty="0">
                <a:latin typeface="Times New Roman"/>
                <a:cs typeface="Times New Roman"/>
              </a:rPr>
              <a:t>delle iniziative </a:t>
            </a:r>
            <a:r>
              <a:rPr sz="1100" dirty="0">
                <a:latin typeface="Times New Roman"/>
                <a:cs typeface="Times New Roman"/>
              </a:rPr>
              <a:t>proposte. </a:t>
            </a:r>
            <a:r>
              <a:rPr sz="1100" spc="-10" dirty="0">
                <a:latin typeface="Times New Roman"/>
                <a:cs typeface="Times New Roman"/>
              </a:rPr>
              <a:t>In </a:t>
            </a:r>
            <a:r>
              <a:rPr sz="1100" dirty="0">
                <a:latin typeface="Times New Roman"/>
                <a:cs typeface="Times New Roman"/>
              </a:rPr>
              <a:t>questa  </a:t>
            </a:r>
            <a:r>
              <a:rPr sz="1100" spc="-5" dirty="0">
                <a:latin typeface="Times New Roman"/>
                <a:cs typeface="Times New Roman"/>
              </a:rPr>
              <a:t>direzione, </a:t>
            </a:r>
            <a:r>
              <a:rPr sz="1100" dirty="0">
                <a:latin typeface="Times New Roman"/>
                <a:cs typeface="Times New Roman"/>
              </a:rPr>
              <a:t>le banche sono il </a:t>
            </a:r>
            <a:r>
              <a:rPr sz="1100" spc="-5" dirty="0">
                <a:latin typeface="Times New Roman"/>
                <a:cs typeface="Times New Roman"/>
              </a:rPr>
              <a:t>catalizzatore di nuove esperienze culturali </a:t>
            </a:r>
            <a:r>
              <a:rPr sz="1100" dirty="0">
                <a:latin typeface="Times New Roman"/>
                <a:cs typeface="Times New Roman"/>
              </a:rPr>
              <a:t>e  </a:t>
            </a:r>
            <a:r>
              <a:rPr sz="1100" spc="-5" dirty="0">
                <a:latin typeface="Times New Roman"/>
                <a:cs typeface="Times New Roman"/>
              </a:rPr>
              <a:t>creative, accogliendo </a:t>
            </a:r>
            <a:r>
              <a:rPr sz="1100" dirty="0">
                <a:latin typeface="Times New Roman"/>
                <a:cs typeface="Times New Roman"/>
              </a:rPr>
              <a:t>e </a:t>
            </a:r>
            <a:r>
              <a:rPr sz="1100" spc="-5" dirty="0">
                <a:latin typeface="Times New Roman"/>
                <a:cs typeface="Times New Roman"/>
              </a:rPr>
              <a:t>coinvolgendo soggetti </a:t>
            </a:r>
            <a:r>
              <a:rPr sz="1100" dirty="0">
                <a:latin typeface="Times New Roman"/>
                <a:cs typeface="Times New Roman"/>
              </a:rPr>
              <a:t>e </a:t>
            </a:r>
            <a:r>
              <a:rPr sz="1100" spc="-5" dirty="0">
                <a:latin typeface="Times New Roman"/>
                <a:cs typeface="Times New Roman"/>
              </a:rPr>
              <a:t>istituzioni</a:t>
            </a:r>
            <a:r>
              <a:rPr sz="1100" spc="50" dirty="0">
                <a:latin typeface="Times New Roman"/>
                <a:cs typeface="Times New Roman"/>
              </a:rPr>
              <a:t> </a:t>
            </a:r>
            <a:r>
              <a:rPr sz="1100" dirty="0">
                <a:latin typeface="Times New Roman"/>
                <a:cs typeface="Times New Roman"/>
              </a:rPr>
              <a:t>locali.</a:t>
            </a:r>
            <a:endParaRPr sz="1100">
              <a:latin typeface="Times New Roman"/>
              <a:cs typeface="Times New Roman"/>
            </a:endParaRPr>
          </a:p>
          <a:p>
            <a:pPr marL="1129665" marR="68580" indent="-635" algn="ctr">
              <a:lnSpc>
                <a:spcPct val="154500"/>
              </a:lnSpc>
            </a:pPr>
            <a:r>
              <a:rPr sz="1100" spc="-10" dirty="0">
                <a:latin typeface="Times New Roman"/>
                <a:cs typeface="Times New Roman"/>
              </a:rPr>
              <a:t>Il </a:t>
            </a:r>
            <a:r>
              <a:rPr sz="1100" dirty="0">
                <a:latin typeface="Times New Roman"/>
                <a:cs typeface="Times New Roman"/>
              </a:rPr>
              <a:t>Gruppo </a:t>
            </a:r>
            <a:r>
              <a:rPr sz="1100" u="sng" spc="-5" dirty="0">
                <a:solidFill>
                  <a:srgbClr val="1771B1"/>
                </a:solidFill>
                <a:uFill>
                  <a:solidFill>
                    <a:srgbClr val="1771B1"/>
                  </a:solidFill>
                </a:uFill>
                <a:latin typeface="Times New Roman"/>
                <a:cs typeface="Times New Roman"/>
                <a:hlinkClick r:id="rId3"/>
              </a:rPr>
              <a:t>Intesa </a:t>
            </a:r>
            <a:r>
              <a:rPr sz="1100" u="sng" dirty="0">
                <a:solidFill>
                  <a:srgbClr val="1771B1"/>
                </a:solidFill>
                <a:uFill>
                  <a:solidFill>
                    <a:srgbClr val="1771B1"/>
                  </a:solidFill>
                </a:uFill>
                <a:latin typeface="Times New Roman"/>
                <a:cs typeface="Times New Roman"/>
                <a:hlinkClick r:id="rId3"/>
              </a:rPr>
              <a:t>Sanpaolo</a:t>
            </a:r>
            <a:r>
              <a:rPr sz="1100" dirty="0">
                <a:solidFill>
                  <a:srgbClr val="1771B1"/>
                </a:solidFill>
                <a:latin typeface="Times New Roman"/>
                <a:cs typeface="Times New Roman"/>
              </a:rPr>
              <a:t> </a:t>
            </a:r>
            <a:r>
              <a:rPr sz="1100" dirty="0">
                <a:latin typeface="Times New Roman"/>
                <a:cs typeface="Times New Roman"/>
              </a:rPr>
              <a:t>ha </a:t>
            </a:r>
            <a:r>
              <a:rPr sz="1100" spc="-5" dirty="0">
                <a:latin typeface="Times New Roman"/>
                <a:cs typeface="Times New Roman"/>
              </a:rPr>
              <a:t>dato prova </a:t>
            </a:r>
            <a:r>
              <a:rPr sz="1100" dirty="0">
                <a:latin typeface="Times New Roman"/>
                <a:cs typeface="Times New Roman"/>
              </a:rPr>
              <a:t>di </a:t>
            </a:r>
            <a:r>
              <a:rPr sz="1100" spc="-5" dirty="0">
                <a:latin typeface="Times New Roman"/>
                <a:cs typeface="Times New Roman"/>
              </a:rPr>
              <a:t>grande creativita' </a:t>
            </a:r>
            <a:r>
              <a:rPr sz="1100" spc="5" dirty="0">
                <a:latin typeface="Times New Roman"/>
                <a:cs typeface="Times New Roman"/>
              </a:rPr>
              <a:t>nella  </a:t>
            </a:r>
            <a:r>
              <a:rPr sz="1100" spc="-5" dirty="0">
                <a:latin typeface="Times New Roman"/>
                <a:cs typeface="Times New Roman"/>
              </a:rPr>
              <a:t>definizione </a:t>
            </a:r>
            <a:r>
              <a:rPr sz="1100" dirty="0">
                <a:latin typeface="Times New Roman"/>
                <a:cs typeface="Times New Roman"/>
              </a:rPr>
              <a:t>di </a:t>
            </a:r>
            <a:r>
              <a:rPr sz="1100" spc="-5" dirty="0">
                <a:latin typeface="Times New Roman"/>
                <a:cs typeface="Times New Roman"/>
              </a:rPr>
              <a:t>iniziative </a:t>
            </a:r>
            <a:r>
              <a:rPr sz="1100" dirty="0">
                <a:latin typeface="Times New Roman"/>
                <a:cs typeface="Times New Roman"/>
              </a:rPr>
              <a:t>che spaziano dal </a:t>
            </a:r>
            <a:r>
              <a:rPr sz="1100" spc="-5" dirty="0">
                <a:latin typeface="Times New Roman"/>
                <a:cs typeface="Times New Roman"/>
              </a:rPr>
              <a:t>teatro alla musica,</a:t>
            </a:r>
            <a:r>
              <a:rPr sz="1100" spc="20" dirty="0">
                <a:latin typeface="Times New Roman"/>
                <a:cs typeface="Times New Roman"/>
              </a:rPr>
              <a:t> </a:t>
            </a:r>
            <a:r>
              <a:rPr sz="1100" dirty="0">
                <a:latin typeface="Times New Roman"/>
                <a:cs typeface="Times New Roman"/>
              </a:rPr>
              <a:t>passando</a:t>
            </a:r>
            <a:endParaRPr sz="1100">
              <a:latin typeface="Times New Roman"/>
              <a:cs typeface="Times New Roman"/>
            </a:endParaRPr>
          </a:p>
          <a:p>
            <a:pPr marL="1120775" marR="60960" indent="635" algn="ctr">
              <a:lnSpc>
                <a:spcPct val="154500"/>
              </a:lnSpc>
              <a:spcBef>
                <a:spcPts val="5"/>
              </a:spcBef>
            </a:pPr>
            <a:r>
              <a:rPr sz="1100" spc="-5" dirty="0">
                <a:latin typeface="Times New Roman"/>
                <a:cs typeface="Times New Roman"/>
              </a:rPr>
              <a:t>attraverso la lettura </a:t>
            </a:r>
            <a:r>
              <a:rPr sz="1100" dirty="0">
                <a:latin typeface="Times New Roman"/>
                <a:cs typeface="Times New Roman"/>
              </a:rPr>
              <a:t>e </a:t>
            </a:r>
            <a:r>
              <a:rPr sz="1100" spc="-5" dirty="0">
                <a:latin typeface="Times New Roman"/>
                <a:cs typeface="Times New Roman"/>
              </a:rPr>
              <a:t>la conoscenza del territorio, indirizzate </a:t>
            </a:r>
            <a:r>
              <a:rPr sz="1100" dirty="0">
                <a:latin typeface="Times New Roman"/>
                <a:cs typeface="Times New Roman"/>
              </a:rPr>
              <a:t>anche </a:t>
            </a:r>
            <a:r>
              <a:rPr sz="1100" spc="10" dirty="0">
                <a:latin typeface="Times New Roman"/>
                <a:cs typeface="Times New Roman"/>
              </a:rPr>
              <a:t>ai  </a:t>
            </a:r>
            <a:r>
              <a:rPr sz="1100" spc="-5" dirty="0">
                <a:latin typeface="Times New Roman"/>
                <a:cs typeface="Times New Roman"/>
              </a:rPr>
              <a:t>bambini ricoverati </a:t>
            </a:r>
            <a:r>
              <a:rPr sz="1100" dirty="0">
                <a:latin typeface="Times New Roman"/>
                <a:cs typeface="Times New Roman"/>
              </a:rPr>
              <a:t>in </a:t>
            </a:r>
            <a:r>
              <a:rPr sz="1100" spc="-5" dirty="0">
                <a:latin typeface="Times New Roman"/>
                <a:cs typeface="Times New Roman"/>
              </a:rPr>
              <a:t>strutture ospedaliere </a:t>
            </a:r>
            <a:r>
              <a:rPr sz="1100" dirty="0">
                <a:latin typeface="Times New Roman"/>
                <a:cs typeface="Times New Roman"/>
              </a:rPr>
              <a:t>e </a:t>
            </a:r>
            <a:r>
              <a:rPr sz="1100" spc="-5" dirty="0">
                <a:latin typeface="Times New Roman"/>
                <a:cs typeface="Times New Roman"/>
              </a:rPr>
              <a:t>alle famiglie </a:t>
            </a:r>
            <a:r>
              <a:rPr sz="1100" dirty="0">
                <a:latin typeface="Times New Roman"/>
                <a:cs typeface="Times New Roman"/>
              </a:rPr>
              <a:t>dei</a:t>
            </a:r>
            <a:r>
              <a:rPr sz="1100" spc="80" dirty="0">
                <a:latin typeface="Times New Roman"/>
                <a:cs typeface="Times New Roman"/>
              </a:rPr>
              <a:t> </a:t>
            </a:r>
            <a:r>
              <a:rPr sz="1100" dirty="0">
                <a:latin typeface="Times New Roman"/>
                <a:cs typeface="Times New Roman"/>
              </a:rPr>
              <a:t>colleghi.</a:t>
            </a:r>
            <a:endParaRPr sz="1100">
              <a:latin typeface="Times New Roman"/>
              <a:cs typeface="Times New Roman"/>
            </a:endParaRPr>
          </a:p>
          <a:p>
            <a:pPr>
              <a:lnSpc>
                <a:spcPct val="100000"/>
              </a:lnSpc>
              <a:spcBef>
                <a:spcPts val="30"/>
              </a:spcBef>
            </a:pPr>
            <a:endParaRPr sz="1750">
              <a:latin typeface="Times New Roman"/>
              <a:cs typeface="Times New Roman"/>
            </a:endParaRPr>
          </a:p>
          <a:p>
            <a:pPr marL="1191895" marR="131445" algn="ctr">
              <a:lnSpc>
                <a:spcPct val="154500"/>
              </a:lnSpc>
            </a:pPr>
            <a:r>
              <a:rPr sz="1100" dirty="0">
                <a:latin typeface="Times New Roman"/>
                <a:cs typeface="Times New Roman"/>
              </a:rPr>
              <a:t>Le </a:t>
            </a:r>
            <a:r>
              <a:rPr sz="1100" spc="-5" dirty="0">
                <a:latin typeface="Times New Roman"/>
                <a:cs typeface="Times New Roman"/>
              </a:rPr>
              <a:t>iniziative </a:t>
            </a:r>
            <a:r>
              <a:rPr sz="1100" dirty="0">
                <a:latin typeface="Times New Roman"/>
                <a:cs typeface="Times New Roman"/>
              </a:rPr>
              <a:t>coprono </a:t>
            </a:r>
            <a:r>
              <a:rPr sz="1100" spc="-5" dirty="0">
                <a:latin typeface="Times New Roman"/>
                <a:cs typeface="Times New Roman"/>
              </a:rPr>
              <a:t>l'intera </a:t>
            </a:r>
            <a:r>
              <a:rPr sz="1100" dirty="0">
                <a:latin typeface="Times New Roman"/>
                <a:cs typeface="Times New Roman"/>
              </a:rPr>
              <a:t>durata del </a:t>
            </a:r>
            <a:r>
              <a:rPr sz="1100" spc="-5" dirty="0">
                <a:latin typeface="Times New Roman"/>
                <a:cs typeface="Times New Roman"/>
              </a:rPr>
              <a:t>Festival </a:t>
            </a:r>
            <a:r>
              <a:rPr sz="1100" dirty="0">
                <a:latin typeface="Times New Roman"/>
                <a:cs typeface="Times New Roman"/>
              </a:rPr>
              <a:t>e </a:t>
            </a:r>
            <a:r>
              <a:rPr sz="1100" spc="-5" dirty="0">
                <a:latin typeface="Times New Roman"/>
                <a:cs typeface="Times New Roman"/>
              </a:rPr>
              <a:t>la </a:t>
            </a:r>
            <a:r>
              <a:rPr sz="1100" dirty="0">
                <a:latin typeface="Times New Roman"/>
                <a:cs typeface="Times New Roman"/>
              </a:rPr>
              <a:t>partecipazione  e' sempre</a:t>
            </a:r>
            <a:r>
              <a:rPr sz="1100" spc="-25" dirty="0">
                <a:latin typeface="Times New Roman"/>
                <a:cs typeface="Times New Roman"/>
              </a:rPr>
              <a:t> </a:t>
            </a:r>
            <a:r>
              <a:rPr sz="1100" dirty="0">
                <a:latin typeface="Times New Roman"/>
                <a:cs typeface="Times New Roman"/>
              </a:rPr>
              <a:t>gratuita.</a:t>
            </a:r>
            <a:endParaRPr sz="1100">
              <a:latin typeface="Times New Roman"/>
              <a:cs typeface="Times New Roman"/>
            </a:endParaRPr>
          </a:p>
          <a:p>
            <a:pPr marL="1052830" algn="ctr">
              <a:lnSpc>
                <a:spcPct val="100000"/>
              </a:lnSpc>
              <a:spcBef>
                <a:spcPts val="720"/>
              </a:spcBef>
            </a:pPr>
            <a:r>
              <a:rPr sz="1100" spc="-5" dirty="0">
                <a:latin typeface="Times New Roman"/>
                <a:cs typeface="Times New Roman"/>
              </a:rPr>
              <a:t>com/fch</a:t>
            </a:r>
            <a:endParaRPr sz="1100">
              <a:latin typeface="Times New Roman"/>
              <a:cs typeface="Times New Roman"/>
            </a:endParaRP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7802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T</a:t>
            </a:r>
            <a:r>
              <a:rPr sz="1600" b="1" spc="-5" dirty="0">
                <a:latin typeface="Arial"/>
                <a:cs typeface="Arial"/>
              </a:rPr>
              <a:t>herese</a:t>
            </a:r>
            <a:r>
              <a:rPr sz="1600" b="1" spc="20" dirty="0">
                <a:latin typeface="Arial"/>
                <a:cs typeface="Arial"/>
              </a:rPr>
              <a:t>r</a:t>
            </a:r>
            <a:r>
              <a:rPr sz="1600" b="1" spc="-30" dirty="0">
                <a:latin typeface="Arial"/>
                <a:cs typeface="Arial"/>
              </a:rPr>
              <a:t>v</a:t>
            </a:r>
            <a:r>
              <a:rPr sz="1600" b="1" dirty="0">
                <a:latin typeface="Arial"/>
                <a:cs typeface="Arial"/>
              </a:rPr>
              <a:t>o</a:t>
            </a:r>
            <a:r>
              <a:rPr sz="1600" b="1" spc="-5" dirty="0">
                <a:latin typeface="Arial"/>
                <a:cs typeface="Arial"/>
              </a:rPr>
              <a:t>irb</a:t>
            </a:r>
            <a:r>
              <a:rPr sz="1600" b="1" spc="5" dirty="0">
                <a:latin typeface="Arial"/>
                <a:cs typeface="Arial"/>
              </a:rPr>
              <a:t>l</a:t>
            </a:r>
            <a:r>
              <a:rPr sz="1600" b="1" dirty="0">
                <a:latin typeface="Arial"/>
                <a:cs typeface="Arial"/>
              </a:rPr>
              <a:t>o</a:t>
            </a:r>
            <a:r>
              <a:rPr sz="1600" b="1" spc="-5" dirty="0">
                <a:latin typeface="Arial"/>
                <a:cs typeface="Arial"/>
              </a:rPr>
              <a:t>gs.it  13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47725" y="6419849"/>
            <a:ext cx="6072687" cy="318784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238375" y="2124074"/>
            <a:ext cx="3086100" cy="52260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95350" y="3076574"/>
            <a:ext cx="5915025" cy="32385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7802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T</a:t>
            </a:r>
            <a:r>
              <a:rPr sz="1600" b="1" spc="-5" dirty="0">
                <a:latin typeface="Arial"/>
                <a:cs typeface="Arial"/>
              </a:rPr>
              <a:t>herese</a:t>
            </a:r>
            <a:r>
              <a:rPr sz="1600" b="1" spc="20" dirty="0">
                <a:latin typeface="Arial"/>
                <a:cs typeface="Arial"/>
              </a:rPr>
              <a:t>r</a:t>
            </a:r>
            <a:r>
              <a:rPr sz="1600" b="1" spc="-30" dirty="0">
                <a:latin typeface="Arial"/>
                <a:cs typeface="Arial"/>
              </a:rPr>
              <a:t>v</a:t>
            </a:r>
            <a:r>
              <a:rPr sz="1600" b="1" dirty="0">
                <a:latin typeface="Arial"/>
                <a:cs typeface="Arial"/>
              </a:rPr>
              <a:t>o</a:t>
            </a:r>
            <a:r>
              <a:rPr sz="1600" b="1" spc="-5" dirty="0">
                <a:latin typeface="Arial"/>
                <a:cs typeface="Arial"/>
              </a:rPr>
              <a:t>irb</a:t>
            </a:r>
            <a:r>
              <a:rPr sz="1600" b="1" spc="5" dirty="0">
                <a:latin typeface="Arial"/>
                <a:cs typeface="Arial"/>
              </a:rPr>
              <a:t>l</a:t>
            </a:r>
            <a:r>
              <a:rPr sz="1600" b="1" dirty="0">
                <a:latin typeface="Arial"/>
                <a:cs typeface="Arial"/>
              </a:rPr>
              <a:t>o</a:t>
            </a:r>
            <a:r>
              <a:rPr sz="1600" b="1" spc="-5" dirty="0">
                <a:latin typeface="Arial"/>
                <a:cs typeface="Arial"/>
              </a:rPr>
              <a:t>gs.it  13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27405" y="2500111"/>
            <a:ext cx="5886450" cy="271413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Italpress</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083967"/>
            <a:ext cx="4124960" cy="1266190"/>
          </a:xfrm>
          <a:prstGeom prst="rect">
            <a:avLst/>
          </a:prstGeom>
        </p:spPr>
        <p:txBody>
          <a:bodyPr vert="horz" wrap="square" lIns="0" tIns="12065" rIns="0" bIns="0" rtlCol="0">
            <a:spAutoFit/>
          </a:bodyPr>
          <a:lstStyle/>
          <a:p>
            <a:pPr marL="12700" marR="51435">
              <a:lnSpc>
                <a:spcPct val="116500"/>
              </a:lnSpc>
              <a:spcBef>
                <a:spcPts val="95"/>
              </a:spcBef>
            </a:pPr>
            <a:r>
              <a:rPr sz="1000" spc="-5" dirty="0">
                <a:latin typeface="Verdana"/>
                <a:cs typeface="Verdana"/>
              </a:rPr>
              <a:t>atteggiamento "aperto", </a:t>
            </a:r>
            <a:r>
              <a:rPr sz="1000" spc="-10" dirty="0">
                <a:latin typeface="Verdana"/>
                <a:cs typeface="Verdana"/>
              </a:rPr>
              <a:t>senza </a:t>
            </a:r>
            <a:r>
              <a:rPr sz="1000" spc="-5" dirty="0">
                <a:latin typeface="Verdana"/>
                <a:cs typeface="Verdana"/>
              </a:rPr>
              <a:t>troppi vincoli, con il quale i  diversi attori del Festival potranno interpretare </a:t>
            </a:r>
            <a:r>
              <a:rPr sz="1000" dirty="0">
                <a:latin typeface="Verdana"/>
                <a:cs typeface="Verdana"/>
              </a:rPr>
              <a:t>il </a:t>
            </a:r>
            <a:r>
              <a:rPr sz="1000" spc="-5" dirty="0">
                <a:latin typeface="Verdana"/>
                <a:cs typeface="Verdana"/>
              </a:rPr>
              <a:t>tema scelto  </a:t>
            </a:r>
            <a:r>
              <a:rPr sz="1000" dirty="0">
                <a:latin typeface="Verdana"/>
                <a:cs typeface="Verdana"/>
              </a:rPr>
              <a:t>in </a:t>
            </a:r>
            <a:r>
              <a:rPr sz="1000" spc="-5" dirty="0">
                <a:latin typeface="Verdana"/>
                <a:cs typeface="Verdana"/>
              </a:rPr>
              <a:t>un'ottica </a:t>
            </a:r>
            <a:r>
              <a:rPr sz="1000" spc="-10" dirty="0">
                <a:latin typeface="Verdana"/>
                <a:cs typeface="Verdana"/>
              </a:rPr>
              <a:t>di </a:t>
            </a:r>
            <a:r>
              <a:rPr sz="1000" spc="-5" dirty="0">
                <a:latin typeface="Verdana"/>
                <a:cs typeface="Verdana"/>
              </a:rPr>
              <a:t>ricerca, scambio e condivisione, </a:t>
            </a:r>
            <a:r>
              <a:rPr sz="1000" dirty="0">
                <a:latin typeface="Verdana"/>
                <a:cs typeface="Verdana"/>
              </a:rPr>
              <a:t>sino </a:t>
            </a:r>
            <a:r>
              <a:rPr sz="1000" spc="-5" dirty="0">
                <a:latin typeface="Verdana"/>
                <a:cs typeface="Verdana"/>
              </a:rPr>
              <a:t>a superare i  tradizionali confini </a:t>
            </a:r>
            <a:r>
              <a:rPr sz="1000" spc="-10" dirty="0">
                <a:latin typeface="Verdana"/>
                <a:cs typeface="Verdana"/>
              </a:rPr>
              <a:t>di </a:t>
            </a:r>
            <a:r>
              <a:rPr sz="1000" spc="-5" dirty="0">
                <a:latin typeface="Verdana"/>
                <a:cs typeface="Verdana"/>
              </a:rPr>
              <a:t>un Festival </a:t>
            </a:r>
            <a:r>
              <a:rPr sz="1000" spc="-10" dirty="0">
                <a:latin typeface="Verdana"/>
                <a:cs typeface="Verdana"/>
              </a:rPr>
              <a:t>verso </a:t>
            </a:r>
            <a:r>
              <a:rPr sz="1000" spc="-5" dirty="0">
                <a:latin typeface="Verdana"/>
                <a:cs typeface="Verdana"/>
              </a:rPr>
              <a:t>una "Festa </a:t>
            </a:r>
            <a:r>
              <a:rPr sz="1000" dirty="0">
                <a:latin typeface="Verdana"/>
                <a:cs typeface="Verdana"/>
              </a:rPr>
              <a:t>della </a:t>
            </a:r>
            <a:r>
              <a:rPr sz="1000" spc="-5" dirty="0">
                <a:latin typeface="Verdana"/>
                <a:cs typeface="Verdana"/>
              </a:rPr>
              <a:t>cultura  e </a:t>
            </a:r>
            <a:r>
              <a:rPr sz="1000" dirty="0">
                <a:latin typeface="Verdana"/>
                <a:cs typeface="Verdana"/>
              </a:rPr>
              <a:t>della </a:t>
            </a:r>
            <a:r>
              <a:rPr sz="1000" spc="-5" dirty="0">
                <a:latin typeface="Verdana"/>
                <a:cs typeface="Verdana"/>
              </a:rPr>
              <a:t>creativita'". I dettagli dell'evento sono sul</a:t>
            </a:r>
            <a:r>
              <a:rPr sz="1000" spc="30" dirty="0">
                <a:latin typeface="Verdana"/>
                <a:cs typeface="Verdana"/>
              </a:rPr>
              <a:t> </a:t>
            </a:r>
            <a:r>
              <a:rPr sz="1000" spc="-5" dirty="0">
                <a:latin typeface="Verdana"/>
                <a:cs typeface="Verdana"/>
              </a:rPr>
              <a:t>sito</a:t>
            </a:r>
            <a:endParaRPr sz="1000">
              <a:latin typeface="Verdana"/>
              <a:cs typeface="Verdana"/>
            </a:endParaRPr>
          </a:p>
          <a:p>
            <a:pPr marL="12700" marR="5080">
              <a:lnSpc>
                <a:spcPct val="115999"/>
              </a:lnSpc>
            </a:pPr>
            <a:r>
              <a:rPr sz="1000" u="sng" spc="-5" dirty="0">
                <a:solidFill>
                  <a:srgbClr val="0000FF"/>
                </a:solidFill>
                <a:uFill>
                  <a:solidFill>
                    <a:srgbClr val="0000FF"/>
                  </a:solidFill>
                </a:uFill>
                <a:latin typeface="Verdana"/>
                <a:cs typeface="Verdana"/>
                <a:hlinkClick r:id="rId3"/>
              </a:rPr>
              <a:t>www.festivalculturacreativa.it</a:t>
            </a:r>
            <a:r>
              <a:rPr sz="1000" spc="-5" dirty="0">
                <a:latin typeface="Verdana"/>
                <a:cs typeface="Verdana"/>
              </a:rPr>
              <a:t>. La Rai sara' media partnership di  questa edizione.</a:t>
            </a:r>
            <a:r>
              <a:rPr sz="1000" dirty="0">
                <a:latin typeface="Verdana"/>
                <a:cs typeface="Verdana"/>
              </a:rPr>
              <a:t> </a:t>
            </a:r>
            <a:r>
              <a:rPr sz="1000" spc="-5" dirty="0">
                <a:latin typeface="Verdana"/>
                <a:cs typeface="Verdana"/>
              </a:rPr>
              <a:t>ror/ads/red</a:t>
            </a:r>
            <a:endParaRPr sz="1000">
              <a:latin typeface="Verdana"/>
              <a:cs typeface="Verdana"/>
            </a:endParaRP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069464"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dirty="0">
                <a:latin typeface="Arial"/>
                <a:cs typeface="Arial"/>
              </a:rPr>
              <a:t>V</a:t>
            </a:r>
            <a:r>
              <a:rPr sz="1600" b="1" spc="-5" dirty="0">
                <a:latin typeface="Arial"/>
                <a:cs typeface="Arial"/>
              </a:rPr>
              <a:t>o</a:t>
            </a:r>
            <a:r>
              <a:rPr sz="1600" b="1" spc="-15" dirty="0">
                <a:latin typeface="Arial"/>
                <a:cs typeface="Arial"/>
              </a:rPr>
              <a:t>m</a:t>
            </a:r>
            <a:r>
              <a:rPr sz="1600" b="1" spc="-5" dirty="0">
                <a:latin typeface="Arial"/>
                <a:cs typeface="Arial"/>
              </a:rPr>
              <a:t>er</a:t>
            </a:r>
            <a:r>
              <a:rPr sz="1600" b="1" spc="5" dirty="0">
                <a:latin typeface="Arial"/>
                <a:cs typeface="Arial"/>
              </a:rPr>
              <a:t>o</a:t>
            </a:r>
            <a:r>
              <a:rPr sz="1600" b="1" spc="-5" dirty="0">
                <a:latin typeface="Arial"/>
                <a:cs typeface="Arial"/>
              </a:rPr>
              <a:t>m</a:t>
            </a:r>
            <a:r>
              <a:rPr sz="1600" b="1" dirty="0">
                <a:latin typeface="Arial"/>
                <a:cs typeface="Arial"/>
              </a:rPr>
              <a:t>a</a:t>
            </a:r>
            <a:r>
              <a:rPr sz="1600" b="1" spc="-5" dirty="0">
                <a:latin typeface="Arial"/>
                <a:cs typeface="Arial"/>
              </a:rPr>
              <a:t>gaz</a:t>
            </a:r>
            <a:r>
              <a:rPr sz="1600" b="1" spc="5" dirty="0">
                <a:latin typeface="Arial"/>
                <a:cs typeface="Arial"/>
              </a:rPr>
              <a:t>i</a:t>
            </a:r>
            <a:r>
              <a:rPr sz="1600" b="1" spc="-5" dirty="0">
                <a:latin typeface="Arial"/>
                <a:cs typeface="Arial"/>
              </a:rPr>
              <a:t>ne.</a:t>
            </a:r>
            <a:r>
              <a:rPr sz="1600" b="1" spc="-10" dirty="0">
                <a:latin typeface="Arial"/>
                <a:cs typeface="Arial"/>
              </a:rPr>
              <a:t>n</a:t>
            </a:r>
            <a:r>
              <a:rPr sz="1600" b="1" spc="5" dirty="0">
                <a:latin typeface="Arial"/>
                <a:cs typeface="Arial"/>
              </a:rPr>
              <a:t>e</a:t>
            </a:r>
            <a:r>
              <a:rPr sz="1600" b="1" spc="-5" dirty="0">
                <a:latin typeface="Arial"/>
                <a:cs typeface="Arial"/>
              </a:rPr>
              <a:t>t  13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105149"/>
            <a:ext cx="5991225" cy="20383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571750" y="2057399"/>
            <a:ext cx="2066925" cy="72072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5700140"/>
            <a:ext cx="6128385" cy="4131310"/>
          </a:xfrm>
          <a:prstGeom prst="rect">
            <a:avLst/>
          </a:prstGeom>
        </p:spPr>
        <p:txBody>
          <a:bodyPr vert="horz" wrap="square" lIns="0" tIns="35560" rIns="0" bIns="0" rtlCol="0">
            <a:spAutoFit/>
          </a:bodyPr>
          <a:lstStyle/>
          <a:p>
            <a:pPr marL="12700" marR="137160">
              <a:lnSpc>
                <a:spcPts val="2590"/>
              </a:lnSpc>
              <a:spcBef>
                <a:spcPts val="280"/>
              </a:spcBef>
            </a:pPr>
            <a:r>
              <a:rPr sz="2250" spc="-5" dirty="0">
                <a:latin typeface="Arial"/>
                <a:cs typeface="Arial"/>
              </a:rPr>
              <a:t>Creare </a:t>
            </a:r>
            <a:r>
              <a:rPr sz="2250" dirty="0">
                <a:latin typeface="Arial"/>
                <a:cs typeface="Arial"/>
              </a:rPr>
              <a:t>mondi: </a:t>
            </a:r>
            <a:r>
              <a:rPr sz="2250" spc="-5" dirty="0">
                <a:latin typeface="Arial"/>
                <a:cs typeface="Arial"/>
              </a:rPr>
              <a:t>al </a:t>
            </a:r>
            <a:r>
              <a:rPr sz="2250" dirty="0">
                <a:latin typeface="Arial"/>
                <a:cs typeface="Arial"/>
              </a:rPr>
              <a:t>MADRE Festival </a:t>
            </a:r>
            <a:r>
              <a:rPr sz="2250" spc="-5" dirty="0">
                <a:latin typeface="Arial"/>
                <a:cs typeface="Arial"/>
              </a:rPr>
              <a:t>della Cultura  Creativa</a:t>
            </a:r>
            <a:endParaRPr sz="2250">
              <a:latin typeface="Arial"/>
              <a:cs typeface="Arial"/>
            </a:endParaRPr>
          </a:p>
          <a:p>
            <a:pPr marL="12700">
              <a:lnSpc>
                <a:spcPct val="100000"/>
              </a:lnSpc>
              <a:spcBef>
                <a:spcPts val="140"/>
              </a:spcBef>
            </a:pPr>
            <a:r>
              <a:rPr sz="1350" dirty="0">
                <a:latin typeface="Arial"/>
                <a:cs typeface="Arial"/>
              </a:rPr>
              <a:t>Lunedì 16 </a:t>
            </a:r>
            <a:r>
              <a:rPr sz="1350" spc="-5" dirty="0">
                <a:latin typeface="Arial"/>
                <a:cs typeface="Arial"/>
              </a:rPr>
              <a:t>marzo 2015 dalle ore</a:t>
            </a:r>
            <a:r>
              <a:rPr sz="1350" spc="-10" dirty="0">
                <a:latin typeface="Arial"/>
                <a:cs typeface="Arial"/>
              </a:rPr>
              <a:t> </a:t>
            </a:r>
            <a:r>
              <a:rPr sz="1350" spc="-5" dirty="0">
                <a:latin typeface="Arial"/>
                <a:cs typeface="Arial"/>
              </a:rPr>
              <a:t>10:00</a:t>
            </a:r>
            <a:endParaRPr sz="1350">
              <a:latin typeface="Arial"/>
              <a:cs typeface="Arial"/>
            </a:endParaRPr>
          </a:p>
          <a:p>
            <a:pPr marL="12700" marR="303530">
              <a:lnSpc>
                <a:spcPct val="111100"/>
              </a:lnSpc>
            </a:pPr>
            <a:r>
              <a:rPr sz="1350" spc="-5" dirty="0">
                <a:latin typeface="Arial"/>
                <a:cs typeface="Arial"/>
              </a:rPr>
              <a:t>Creare mondi: al MADRE l’evento di inaugurazione del Festival della Cultura  Creativa </a:t>
            </a:r>
            <a:r>
              <a:rPr sz="1350" dirty="0">
                <a:latin typeface="Arial"/>
                <a:cs typeface="Arial"/>
              </a:rPr>
              <a:t>2014</a:t>
            </a:r>
            <a:endParaRPr sz="1350">
              <a:latin typeface="Arial"/>
              <a:cs typeface="Arial"/>
            </a:endParaRPr>
          </a:p>
          <a:p>
            <a:pPr marL="12700">
              <a:lnSpc>
                <a:spcPct val="100000"/>
              </a:lnSpc>
              <a:spcBef>
                <a:spcPts val="180"/>
              </a:spcBef>
            </a:pPr>
            <a:r>
              <a:rPr sz="1350" spc="-5" dirty="0">
                <a:latin typeface="Arial"/>
                <a:cs typeface="Arial"/>
              </a:rPr>
              <a:t>Coordinamento: ABI-Associazione Bancaria</a:t>
            </a:r>
            <a:r>
              <a:rPr sz="1350" spc="5" dirty="0">
                <a:latin typeface="Arial"/>
                <a:cs typeface="Arial"/>
              </a:rPr>
              <a:t> </a:t>
            </a:r>
            <a:r>
              <a:rPr sz="1350" spc="-5" dirty="0">
                <a:latin typeface="Arial"/>
                <a:cs typeface="Arial"/>
              </a:rPr>
              <a:t>Italiana.</a:t>
            </a:r>
            <a:endParaRPr sz="1350">
              <a:latin typeface="Arial"/>
              <a:cs typeface="Arial"/>
            </a:endParaRPr>
          </a:p>
          <a:p>
            <a:pPr marL="12700" marR="255270">
              <a:lnSpc>
                <a:spcPct val="111100"/>
              </a:lnSpc>
            </a:pPr>
            <a:r>
              <a:rPr sz="1350" dirty="0">
                <a:latin typeface="Arial"/>
                <a:cs typeface="Arial"/>
              </a:rPr>
              <a:t>A </a:t>
            </a:r>
            <a:r>
              <a:rPr sz="1350" spc="-5" dirty="0">
                <a:latin typeface="Arial"/>
                <a:cs typeface="Arial"/>
              </a:rPr>
              <a:t>cura di: Dipartimento Educazione Castello di Rivoli Museo d’arte  contemporanea, </a:t>
            </a:r>
            <a:r>
              <a:rPr sz="1350" dirty="0">
                <a:latin typeface="Arial"/>
                <a:cs typeface="Arial"/>
              </a:rPr>
              <a:t>in </a:t>
            </a:r>
            <a:r>
              <a:rPr sz="1350" spc="-5" dirty="0">
                <a:latin typeface="Arial"/>
                <a:cs typeface="Arial"/>
              </a:rPr>
              <a:t>collaborazione con MADRE-Museo d’arte contemporanea  Donnaregina, Napoli </a:t>
            </a:r>
            <a:r>
              <a:rPr sz="1350" dirty="0">
                <a:latin typeface="Arial"/>
                <a:cs typeface="Arial"/>
              </a:rPr>
              <a:t>e </a:t>
            </a:r>
            <a:r>
              <a:rPr sz="1350" spc="-5" dirty="0">
                <a:latin typeface="Arial"/>
                <a:cs typeface="Arial"/>
              </a:rPr>
              <a:t>Cittadellarte Fondazione</a:t>
            </a:r>
            <a:r>
              <a:rPr sz="1350" spc="15" dirty="0">
                <a:latin typeface="Arial"/>
                <a:cs typeface="Arial"/>
              </a:rPr>
              <a:t> </a:t>
            </a:r>
            <a:r>
              <a:rPr sz="1350" spc="-5" dirty="0">
                <a:latin typeface="Arial"/>
                <a:cs typeface="Arial"/>
              </a:rPr>
              <a:t>Pistoletto</a:t>
            </a:r>
            <a:endParaRPr sz="1350">
              <a:latin typeface="Arial"/>
              <a:cs typeface="Arial"/>
            </a:endParaRPr>
          </a:p>
          <a:p>
            <a:pPr marL="12700">
              <a:lnSpc>
                <a:spcPct val="100000"/>
              </a:lnSpc>
              <a:spcBef>
                <a:spcPts val="180"/>
              </a:spcBef>
            </a:pPr>
            <a:r>
              <a:rPr sz="1350" dirty="0">
                <a:latin typeface="Arial"/>
                <a:cs typeface="Arial"/>
              </a:rPr>
              <a:t>Dopo il </a:t>
            </a:r>
            <a:r>
              <a:rPr sz="1350" spc="-5" dirty="0">
                <a:latin typeface="Arial"/>
                <a:cs typeface="Arial"/>
              </a:rPr>
              <a:t>successo della </a:t>
            </a:r>
            <a:r>
              <a:rPr sz="1350" dirty="0">
                <a:latin typeface="Arial"/>
                <a:cs typeface="Arial"/>
              </a:rPr>
              <a:t>prima </a:t>
            </a:r>
            <a:r>
              <a:rPr sz="1350" spc="-5" dirty="0">
                <a:latin typeface="Arial"/>
                <a:cs typeface="Arial"/>
              </a:rPr>
              <a:t>edizione, che </a:t>
            </a:r>
            <a:r>
              <a:rPr sz="1350" dirty="0">
                <a:latin typeface="Arial"/>
                <a:cs typeface="Arial"/>
              </a:rPr>
              <a:t>nel 2014 </a:t>
            </a:r>
            <a:r>
              <a:rPr sz="1350" spc="-5" dirty="0">
                <a:latin typeface="Arial"/>
                <a:cs typeface="Arial"/>
              </a:rPr>
              <a:t>ha visto </a:t>
            </a:r>
            <a:r>
              <a:rPr sz="1350" dirty="0">
                <a:latin typeface="Arial"/>
                <a:cs typeface="Arial"/>
              </a:rPr>
              <a:t>50 città </a:t>
            </a:r>
            <a:r>
              <a:rPr sz="1350" spc="-5" dirty="0">
                <a:latin typeface="Arial"/>
                <a:cs typeface="Arial"/>
              </a:rPr>
              <a:t>coinvolte</a:t>
            </a:r>
            <a:r>
              <a:rPr sz="1350" spc="40" dirty="0">
                <a:latin typeface="Arial"/>
                <a:cs typeface="Arial"/>
              </a:rPr>
              <a:t> </a:t>
            </a:r>
            <a:r>
              <a:rPr sz="1350" dirty="0">
                <a:latin typeface="Arial"/>
                <a:cs typeface="Arial"/>
              </a:rPr>
              <a:t>in</a:t>
            </a:r>
            <a:endParaRPr sz="1350">
              <a:latin typeface="Arial"/>
              <a:cs typeface="Arial"/>
            </a:endParaRPr>
          </a:p>
          <a:p>
            <a:pPr marL="12700" marR="48260">
              <a:lnSpc>
                <a:spcPct val="111100"/>
              </a:lnSpc>
              <a:spcBef>
                <a:spcPts val="5"/>
              </a:spcBef>
            </a:pPr>
            <a:r>
              <a:rPr sz="1350" spc="-5" dirty="0">
                <a:latin typeface="Arial"/>
                <a:cs typeface="Arial"/>
              </a:rPr>
              <a:t>tutta Italia </a:t>
            </a:r>
            <a:r>
              <a:rPr sz="1350" dirty="0">
                <a:latin typeface="Arial"/>
                <a:cs typeface="Arial"/>
              </a:rPr>
              <a:t>e la </a:t>
            </a:r>
            <a:r>
              <a:rPr sz="1350" spc="-5" dirty="0">
                <a:latin typeface="Arial"/>
                <a:cs typeface="Arial"/>
              </a:rPr>
              <a:t>partecipazione </a:t>
            </a:r>
            <a:r>
              <a:rPr sz="1350" dirty="0">
                <a:latin typeface="Arial"/>
                <a:cs typeface="Arial"/>
              </a:rPr>
              <a:t>di </a:t>
            </a:r>
            <a:r>
              <a:rPr sz="1350" spc="-5" dirty="0">
                <a:latin typeface="Arial"/>
                <a:cs typeface="Arial"/>
              </a:rPr>
              <a:t>oltre 10.000 bambini </a:t>
            </a:r>
            <a:r>
              <a:rPr sz="1350" dirty="0">
                <a:latin typeface="Arial"/>
                <a:cs typeface="Arial"/>
              </a:rPr>
              <a:t>e ragazzi, </a:t>
            </a:r>
            <a:r>
              <a:rPr sz="1350" spc="-5" dirty="0">
                <a:latin typeface="Arial"/>
                <a:cs typeface="Arial"/>
              </a:rPr>
              <a:t>torna </a:t>
            </a:r>
            <a:r>
              <a:rPr sz="1350" dirty="0">
                <a:latin typeface="Arial"/>
                <a:cs typeface="Arial"/>
              </a:rPr>
              <a:t>dal </a:t>
            </a:r>
            <a:r>
              <a:rPr sz="1350" spc="-5" dirty="0">
                <a:latin typeface="Arial"/>
                <a:cs typeface="Arial"/>
              </a:rPr>
              <a:t>16 </a:t>
            </a:r>
            <a:r>
              <a:rPr sz="1350" dirty="0">
                <a:latin typeface="Arial"/>
                <a:cs typeface="Arial"/>
              </a:rPr>
              <a:t>al  22 </a:t>
            </a:r>
            <a:r>
              <a:rPr sz="1350" spc="-5" dirty="0">
                <a:latin typeface="Arial"/>
                <a:cs typeface="Arial"/>
              </a:rPr>
              <a:t>marzo 2015 </a:t>
            </a:r>
            <a:r>
              <a:rPr sz="1350" dirty="0">
                <a:latin typeface="Arial"/>
                <a:cs typeface="Arial"/>
              </a:rPr>
              <a:t>il </a:t>
            </a:r>
            <a:r>
              <a:rPr sz="1350" spc="-5" dirty="0">
                <a:latin typeface="Arial"/>
                <a:cs typeface="Arial"/>
              </a:rPr>
              <a:t>Festival </a:t>
            </a:r>
            <a:r>
              <a:rPr sz="1350" dirty="0">
                <a:latin typeface="Arial"/>
                <a:cs typeface="Arial"/>
              </a:rPr>
              <a:t>della </a:t>
            </a:r>
            <a:r>
              <a:rPr sz="1350" spc="-5" dirty="0">
                <a:latin typeface="Arial"/>
                <a:cs typeface="Arial"/>
              </a:rPr>
              <a:t>Cultura Creativa, </a:t>
            </a:r>
            <a:r>
              <a:rPr sz="1350" dirty="0">
                <a:latin typeface="Arial"/>
                <a:cs typeface="Arial"/>
              </a:rPr>
              <a:t>promosso e </a:t>
            </a:r>
            <a:r>
              <a:rPr sz="1350" spc="-5" dirty="0">
                <a:latin typeface="Arial"/>
                <a:cs typeface="Arial"/>
              </a:rPr>
              <a:t>coordinato  dall’ABI- Associazione Bancaria Italiana. </a:t>
            </a:r>
            <a:r>
              <a:rPr sz="1350" dirty="0">
                <a:latin typeface="Arial"/>
                <a:cs typeface="Arial"/>
              </a:rPr>
              <a:t>Nella </a:t>
            </a:r>
            <a:r>
              <a:rPr sz="1350" spc="-5" dirty="0">
                <a:latin typeface="Arial"/>
                <a:cs typeface="Arial"/>
              </a:rPr>
              <a:t>giornata </a:t>
            </a:r>
            <a:r>
              <a:rPr sz="1350" dirty="0">
                <a:latin typeface="Arial"/>
                <a:cs typeface="Arial"/>
              </a:rPr>
              <a:t>di </a:t>
            </a:r>
            <a:r>
              <a:rPr sz="1350" spc="-5" dirty="0">
                <a:latin typeface="Arial"/>
                <a:cs typeface="Arial"/>
              </a:rPr>
              <a:t>lunedì 16 marzo </a:t>
            </a:r>
            <a:r>
              <a:rPr sz="1350" dirty="0">
                <a:latin typeface="Arial"/>
                <a:cs typeface="Arial"/>
              </a:rPr>
              <a:t>il  MADRE di </a:t>
            </a:r>
            <a:r>
              <a:rPr sz="1350" spc="-5" dirty="0">
                <a:latin typeface="Arial"/>
                <a:cs typeface="Arial"/>
              </a:rPr>
              <a:t>Napoli ospiterà </a:t>
            </a:r>
            <a:r>
              <a:rPr sz="1350" dirty="0">
                <a:latin typeface="Arial"/>
                <a:cs typeface="Arial"/>
              </a:rPr>
              <a:t>il </a:t>
            </a:r>
            <a:r>
              <a:rPr sz="1350" spc="-5" dirty="0">
                <a:latin typeface="Arial"/>
                <a:cs typeface="Arial"/>
              </a:rPr>
              <a:t>grande evento </a:t>
            </a:r>
            <a:r>
              <a:rPr sz="1350" dirty="0">
                <a:latin typeface="Arial"/>
                <a:cs typeface="Arial"/>
              </a:rPr>
              <a:t>di </a:t>
            </a:r>
            <a:r>
              <a:rPr sz="1350" spc="-5" dirty="0">
                <a:latin typeface="Arial"/>
                <a:cs typeface="Arial"/>
              </a:rPr>
              <a:t>apertura </a:t>
            </a:r>
            <a:r>
              <a:rPr sz="1350" dirty="0">
                <a:latin typeface="Arial"/>
                <a:cs typeface="Arial"/>
              </a:rPr>
              <a:t>del </a:t>
            </a:r>
            <a:r>
              <a:rPr sz="1350" spc="-5" dirty="0">
                <a:latin typeface="Arial"/>
                <a:cs typeface="Arial"/>
              </a:rPr>
              <a:t>Festival, </a:t>
            </a:r>
            <a:r>
              <a:rPr sz="1350" dirty="0">
                <a:latin typeface="Arial"/>
                <a:cs typeface="Arial"/>
              </a:rPr>
              <a:t>organizzato  dal </a:t>
            </a:r>
            <a:r>
              <a:rPr sz="1350" spc="-5" dirty="0">
                <a:latin typeface="Arial"/>
                <a:cs typeface="Arial"/>
              </a:rPr>
              <a:t>Dipartimento Educazione del Castello di Rivoli Museo d’arte</a:t>
            </a:r>
            <a:r>
              <a:rPr sz="1350" spc="15" dirty="0">
                <a:latin typeface="Arial"/>
                <a:cs typeface="Arial"/>
              </a:rPr>
              <a:t> </a:t>
            </a:r>
            <a:r>
              <a:rPr sz="1350" spc="-5" dirty="0">
                <a:latin typeface="Arial"/>
                <a:cs typeface="Arial"/>
              </a:rPr>
              <a:t>contemporanea</a:t>
            </a:r>
            <a:endParaRPr sz="1350">
              <a:latin typeface="Arial"/>
              <a:cs typeface="Arial"/>
            </a:endParaRPr>
          </a:p>
          <a:p>
            <a:pPr marL="12700" marR="5080">
              <a:lnSpc>
                <a:spcPct val="111100"/>
              </a:lnSpc>
            </a:pPr>
            <a:r>
              <a:rPr sz="1350" dirty="0">
                <a:latin typeface="Arial"/>
                <a:cs typeface="Arial"/>
              </a:rPr>
              <a:t>– </a:t>
            </a:r>
            <a:r>
              <a:rPr sz="1350" spc="-5" dirty="0">
                <a:latin typeface="Arial"/>
                <a:cs typeface="Arial"/>
              </a:rPr>
              <a:t>che </a:t>
            </a:r>
            <a:r>
              <a:rPr sz="1350" dirty="0">
                <a:latin typeface="Arial"/>
                <a:cs typeface="Arial"/>
              </a:rPr>
              <a:t>ha </a:t>
            </a:r>
            <a:r>
              <a:rPr sz="1350" spc="-5" dirty="0">
                <a:latin typeface="Arial"/>
                <a:cs typeface="Arial"/>
              </a:rPr>
              <a:t>partecipato </a:t>
            </a:r>
            <a:r>
              <a:rPr sz="1350" dirty="0">
                <a:latin typeface="Arial"/>
                <a:cs typeface="Arial"/>
              </a:rPr>
              <a:t>al </a:t>
            </a:r>
            <a:r>
              <a:rPr sz="1350" spc="-5" dirty="0">
                <a:latin typeface="Arial"/>
                <a:cs typeface="Arial"/>
              </a:rPr>
              <a:t>Festival </a:t>
            </a:r>
            <a:r>
              <a:rPr sz="1350" dirty="0">
                <a:latin typeface="Arial"/>
                <a:cs typeface="Arial"/>
              </a:rPr>
              <a:t>sin </a:t>
            </a:r>
            <a:r>
              <a:rPr sz="1350" spc="-5" dirty="0">
                <a:latin typeface="Arial"/>
                <a:cs typeface="Arial"/>
              </a:rPr>
              <a:t>dalla </a:t>
            </a:r>
            <a:r>
              <a:rPr sz="1350" dirty="0">
                <a:latin typeface="Arial"/>
                <a:cs typeface="Arial"/>
              </a:rPr>
              <a:t>prima </a:t>
            </a:r>
            <a:r>
              <a:rPr sz="1350" spc="-5" dirty="0">
                <a:latin typeface="Arial"/>
                <a:cs typeface="Arial"/>
              </a:rPr>
              <a:t>edizione </a:t>
            </a:r>
            <a:r>
              <a:rPr sz="1350" dirty="0">
                <a:latin typeface="Arial"/>
                <a:cs typeface="Arial"/>
              </a:rPr>
              <a:t>– </a:t>
            </a:r>
            <a:r>
              <a:rPr sz="1350" spc="-10" dirty="0">
                <a:latin typeface="Arial"/>
                <a:cs typeface="Arial"/>
              </a:rPr>
              <a:t>in </a:t>
            </a:r>
            <a:r>
              <a:rPr sz="1350" spc="-5" dirty="0">
                <a:latin typeface="Arial"/>
                <a:cs typeface="Arial"/>
              </a:rPr>
              <a:t>collaborazione con </a:t>
            </a:r>
            <a:r>
              <a:rPr sz="1350" dirty="0">
                <a:latin typeface="Arial"/>
                <a:cs typeface="Arial"/>
              </a:rPr>
              <a:t>i  </a:t>
            </a:r>
            <a:r>
              <a:rPr sz="1350" spc="-5" dirty="0">
                <a:latin typeface="Arial"/>
                <a:cs typeface="Arial"/>
              </a:rPr>
              <a:t>Servizi educativi </a:t>
            </a:r>
            <a:r>
              <a:rPr sz="1350" dirty="0">
                <a:latin typeface="Arial"/>
                <a:cs typeface="Arial"/>
              </a:rPr>
              <a:t>del MADRE e </a:t>
            </a:r>
            <a:r>
              <a:rPr sz="1350" spc="-5" dirty="0">
                <a:latin typeface="Arial"/>
                <a:cs typeface="Arial"/>
              </a:rPr>
              <a:t>con Cittadellarte Fondazione</a:t>
            </a:r>
            <a:r>
              <a:rPr sz="1350" spc="25" dirty="0">
                <a:latin typeface="Arial"/>
                <a:cs typeface="Arial"/>
              </a:rPr>
              <a:t> </a:t>
            </a:r>
            <a:r>
              <a:rPr sz="1350" spc="-5" dirty="0">
                <a:latin typeface="Arial"/>
                <a:cs typeface="Arial"/>
              </a:rPr>
              <a:t>Pistoletto.</a:t>
            </a:r>
            <a:endParaRPr sz="1350">
              <a:latin typeface="Arial"/>
              <a:cs typeface="Arial"/>
            </a:endParaRP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25845" cy="94767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60825">
              <a:lnSpc>
                <a:spcPts val="1839"/>
              </a:lnSpc>
            </a:pPr>
            <a:r>
              <a:rPr sz="1600" b="1" dirty="0">
                <a:latin typeface="Arial"/>
                <a:cs typeface="Arial"/>
              </a:rPr>
              <a:t>V</a:t>
            </a:r>
            <a:r>
              <a:rPr sz="1600" b="1" spc="-5" dirty="0">
                <a:latin typeface="Arial"/>
                <a:cs typeface="Arial"/>
              </a:rPr>
              <a:t>o</a:t>
            </a:r>
            <a:r>
              <a:rPr sz="1600" b="1" spc="-15" dirty="0">
                <a:latin typeface="Arial"/>
                <a:cs typeface="Arial"/>
              </a:rPr>
              <a:t>m</a:t>
            </a:r>
            <a:r>
              <a:rPr sz="1600" b="1" spc="-5" dirty="0">
                <a:latin typeface="Arial"/>
                <a:cs typeface="Arial"/>
              </a:rPr>
              <a:t>er</a:t>
            </a:r>
            <a:r>
              <a:rPr sz="1600" b="1" spc="5" dirty="0">
                <a:latin typeface="Arial"/>
                <a:cs typeface="Arial"/>
              </a:rPr>
              <a:t>o</a:t>
            </a:r>
            <a:r>
              <a:rPr sz="1600" b="1" spc="-5" dirty="0">
                <a:latin typeface="Arial"/>
                <a:cs typeface="Arial"/>
              </a:rPr>
              <a:t>m</a:t>
            </a:r>
            <a:r>
              <a:rPr sz="1600" b="1" dirty="0">
                <a:latin typeface="Arial"/>
                <a:cs typeface="Arial"/>
              </a:rPr>
              <a:t>a</a:t>
            </a:r>
            <a:r>
              <a:rPr sz="1600" b="1" spc="-5" dirty="0">
                <a:latin typeface="Arial"/>
                <a:cs typeface="Arial"/>
              </a:rPr>
              <a:t>gaz</a:t>
            </a:r>
            <a:r>
              <a:rPr sz="1600" b="1" spc="5" dirty="0">
                <a:latin typeface="Arial"/>
                <a:cs typeface="Arial"/>
              </a:rPr>
              <a:t>i</a:t>
            </a:r>
            <a:r>
              <a:rPr sz="1600" b="1" spc="-5" dirty="0">
                <a:latin typeface="Arial"/>
                <a:cs typeface="Arial"/>
              </a:rPr>
              <a:t>ne.</a:t>
            </a:r>
            <a:r>
              <a:rPr sz="1600" b="1" spc="-10" dirty="0">
                <a:latin typeface="Arial"/>
                <a:cs typeface="Arial"/>
              </a:rPr>
              <a:t>n</a:t>
            </a:r>
            <a:r>
              <a:rPr sz="1600" b="1" spc="5" dirty="0">
                <a:latin typeface="Arial"/>
                <a:cs typeface="Arial"/>
              </a:rPr>
              <a:t>e</a:t>
            </a:r>
            <a:r>
              <a:rPr sz="1600" b="1" spc="-5" dirty="0">
                <a:latin typeface="Arial"/>
                <a:cs typeface="Arial"/>
              </a:rPr>
              <a:t>t  13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nSpc>
                <a:spcPct val="111100"/>
              </a:lnSpc>
              <a:spcBef>
                <a:spcPts val="965"/>
              </a:spcBef>
            </a:pPr>
            <a:r>
              <a:rPr sz="1350" spc="-5" dirty="0">
                <a:latin typeface="Arial"/>
                <a:cs typeface="Arial"/>
              </a:rPr>
              <a:t>In linea con in tema 2015 del </a:t>
            </a:r>
            <a:r>
              <a:rPr sz="1350" spc="-10" dirty="0">
                <a:latin typeface="Arial"/>
                <a:cs typeface="Arial"/>
              </a:rPr>
              <a:t>Festival </a:t>
            </a:r>
            <a:r>
              <a:rPr sz="1350" spc="-5" dirty="0">
                <a:latin typeface="Arial"/>
                <a:cs typeface="Arial"/>
              </a:rPr>
              <a:t>(Alfabeto del mondo), nell’arco della  </a:t>
            </a:r>
            <a:r>
              <a:rPr sz="1350" dirty="0">
                <a:latin typeface="Arial"/>
                <a:cs typeface="Arial"/>
              </a:rPr>
              <a:t>giornata del </a:t>
            </a:r>
            <a:r>
              <a:rPr sz="1350" spc="-5" dirty="0">
                <a:latin typeface="Arial"/>
                <a:cs typeface="Arial"/>
              </a:rPr>
              <a:t>16 marzo bambini </a:t>
            </a:r>
            <a:r>
              <a:rPr sz="1350" dirty="0">
                <a:latin typeface="Arial"/>
                <a:cs typeface="Arial"/>
              </a:rPr>
              <a:t>e </a:t>
            </a:r>
            <a:r>
              <a:rPr sz="1350" spc="-5" dirty="0">
                <a:latin typeface="Arial"/>
                <a:cs typeface="Arial"/>
              </a:rPr>
              <a:t>ragazzi </a:t>
            </a:r>
            <a:r>
              <a:rPr sz="1350" dirty="0">
                <a:latin typeface="Arial"/>
                <a:cs typeface="Arial"/>
              </a:rPr>
              <a:t>del </a:t>
            </a:r>
            <a:r>
              <a:rPr sz="1350" spc="-5" dirty="0">
                <a:latin typeface="Arial"/>
                <a:cs typeface="Arial"/>
              </a:rPr>
              <a:t>territorio campano saranno invitati </a:t>
            </a:r>
            <a:r>
              <a:rPr sz="1350" dirty="0">
                <a:latin typeface="Arial"/>
                <a:cs typeface="Arial"/>
              </a:rPr>
              <a:t>a  </a:t>
            </a:r>
            <a:r>
              <a:rPr sz="1350" spc="-5" dirty="0">
                <a:latin typeface="Arial"/>
                <a:cs typeface="Arial"/>
              </a:rPr>
              <a:t>Creare mondi, </a:t>
            </a:r>
            <a:r>
              <a:rPr sz="1350" dirty="0">
                <a:latin typeface="Arial"/>
                <a:cs typeface="Arial"/>
              </a:rPr>
              <a:t>a </a:t>
            </a:r>
            <a:r>
              <a:rPr sz="1350" spc="-5" dirty="0">
                <a:latin typeface="Arial"/>
                <a:cs typeface="Arial"/>
              </a:rPr>
              <a:t>partire dalla struttura fantasmagorica </a:t>
            </a:r>
            <a:r>
              <a:rPr sz="1350" dirty="0">
                <a:latin typeface="Arial"/>
                <a:cs typeface="Arial"/>
              </a:rPr>
              <a:t>Pallamondo, mondi che  </a:t>
            </a:r>
            <a:r>
              <a:rPr sz="1350" spc="-5" dirty="0">
                <a:latin typeface="Arial"/>
                <a:cs typeface="Arial"/>
              </a:rPr>
              <a:t>prenderanno forma attraverso l’unione </a:t>
            </a:r>
            <a:r>
              <a:rPr sz="1350" spc="-10" dirty="0">
                <a:latin typeface="Arial"/>
                <a:cs typeface="Arial"/>
              </a:rPr>
              <a:t>di </a:t>
            </a:r>
            <a:r>
              <a:rPr sz="1350" spc="-5" dirty="0">
                <a:latin typeface="Arial"/>
                <a:cs typeface="Arial"/>
              </a:rPr>
              <a:t>materiali </a:t>
            </a:r>
            <a:r>
              <a:rPr sz="1350" dirty="0">
                <a:latin typeface="Arial"/>
                <a:cs typeface="Arial"/>
              </a:rPr>
              <a:t>e </a:t>
            </a:r>
            <a:r>
              <a:rPr sz="1350" spc="-5" dirty="0">
                <a:latin typeface="Arial"/>
                <a:cs typeface="Arial"/>
              </a:rPr>
              <a:t>parole. Sulle gigantesche  </a:t>
            </a:r>
            <a:r>
              <a:rPr sz="1350" dirty="0">
                <a:latin typeface="Arial"/>
                <a:cs typeface="Arial"/>
              </a:rPr>
              <a:t>Pallemondo, </a:t>
            </a:r>
            <a:r>
              <a:rPr sz="1350" spc="-5" dirty="0">
                <a:latin typeface="Arial"/>
                <a:cs typeface="Arial"/>
              </a:rPr>
              <a:t>ispirate </a:t>
            </a:r>
            <a:r>
              <a:rPr sz="1350" dirty="0">
                <a:latin typeface="Arial"/>
                <a:cs typeface="Arial"/>
              </a:rPr>
              <a:t>alla </a:t>
            </a:r>
            <a:r>
              <a:rPr sz="1350" spc="-5" dirty="0">
                <a:latin typeface="Arial"/>
                <a:cs typeface="Arial"/>
              </a:rPr>
              <a:t>Houseball </a:t>
            </a:r>
            <a:r>
              <a:rPr sz="1350" dirty="0">
                <a:latin typeface="Arial"/>
                <a:cs typeface="Arial"/>
              </a:rPr>
              <a:t>degli </a:t>
            </a:r>
            <a:r>
              <a:rPr sz="1350" spc="-5" dirty="0">
                <a:latin typeface="Arial"/>
                <a:cs typeface="Arial"/>
              </a:rPr>
              <a:t>storici esponenti </a:t>
            </a:r>
            <a:r>
              <a:rPr sz="1350" dirty="0">
                <a:latin typeface="Arial"/>
                <a:cs typeface="Arial"/>
              </a:rPr>
              <a:t>della Pop Art </a:t>
            </a:r>
            <a:r>
              <a:rPr sz="1350" spc="-5" dirty="0">
                <a:latin typeface="Arial"/>
                <a:cs typeface="Arial"/>
              </a:rPr>
              <a:t>Claes  </a:t>
            </a:r>
            <a:r>
              <a:rPr sz="1350" dirty="0">
                <a:latin typeface="Arial"/>
                <a:cs typeface="Arial"/>
              </a:rPr>
              <a:t>Oldenburg e </a:t>
            </a:r>
            <a:r>
              <a:rPr sz="1350" spc="-5" dirty="0">
                <a:latin typeface="Arial"/>
                <a:cs typeface="Arial"/>
              </a:rPr>
              <a:t>Coosje van Bruggen, confluiranno alfabeti differenti, espressione </a:t>
            </a:r>
            <a:r>
              <a:rPr sz="1350" dirty="0">
                <a:latin typeface="Arial"/>
                <a:cs typeface="Arial"/>
              </a:rPr>
              <a:t>di  lingue e </a:t>
            </a:r>
            <a:r>
              <a:rPr sz="1350" spc="-5" dirty="0">
                <a:latin typeface="Arial"/>
                <a:cs typeface="Arial"/>
              </a:rPr>
              <a:t>comunità diverse, insieme </a:t>
            </a:r>
            <a:r>
              <a:rPr sz="1350" dirty="0">
                <a:latin typeface="Arial"/>
                <a:cs typeface="Arial"/>
              </a:rPr>
              <a:t>al </a:t>
            </a:r>
            <a:r>
              <a:rPr sz="1350" spc="-5" dirty="0">
                <a:latin typeface="Arial"/>
                <a:cs typeface="Arial"/>
              </a:rPr>
              <a:t>segno-simbolo del Terzo Paradiso </a:t>
            </a:r>
            <a:r>
              <a:rPr sz="1350" dirty="0">
                <a:latin typeface="Arial"/>
                <a:cs typeface="Arial"/>
              </a:rPr>
              <a:t>del  </a:t>
            </a:r>
            <a:r>
              <a:rPr sz="1350" spc="-5" dirty="0">
                <a:latin typeface="Arial"/>
                <a:cs typeface="Arial"/>
              </a:rPr>
              <a:t>maestro Michelangelo Pistoletto. Inoltre, </a:t>
            </a:r>
            <a:r>
              <a:rPr sz="1350" dirty="0">
                <a:latin typeface="Arial"/>
                <a:cs typeface="Arial"/>
              </a:rPr>
              <a:t>in un ideale </a:t>
            </a:r>
            <a:r>
              <a:rPr sz="1350" spc="-5" dirty="0">
                <a:latin typeface="Arial"/>
                <a:cs typeface="Arial"/>
              </a:rPr>
              <a:t>collegamento con opere  esposte </a:t>
            </a:r>
            <a:r>
              <a:rPr sz="1350" dirty="0">
                <a:latin typeface="Arial"/>
                <a:cs typeface="Arial"/>
              </a:rPr>
              <a:t>al </a:t>
            </a:r>
            <a:r>
              <a:rPr sz="1350" spc="-5" dirty="0">
                <a:latin typeface="Arial"/>
                <a:cs typeface="Arial"/>
              </a:rPr>
              <a:t>MADRE, </a:t>
            </a:r>
            <a:r>
              <a:rPr sz="1350" dirty="0">
                <a:latin typeface="Arial"/>
                <a:cs typeface="Arial"/>
              </a:rPr>
              <a:t>alcune </a:t>
            </a:r>
            <a:r>
              <a:rPr sz="1350" spc="-5" dirty="0">
                <a:latin typeface="Arial"/>
                <a:cs typeface="Arial"/>
              </a:rPr>
              <a:t>Pallamondo verranno </a:t>
            </a:r>
            <a:r>
              <a:rPr sz="1350" dirty="0">
                <a:latin typeface="Arial"/>
                <a:cs typeface="Arial"/>
              </a:rPr>
              <a:t>inoltre </a:t>
            </a:r>
            <a:r>
              <a:rPr sz="1350" spc="-5" dirty="0">
                <a:latin typeface="Arial"/>
                <a:cs typeface="Arial"/>
              </a:rPr>
              <a:t>rivestite con materiali </a:t>
            </a:r>
            <a:r>
              <a:rPr sz="1350" dirty="0">
                <a:latin typeface="Arial"/>
                <a:cs typeface="Arial"/>
              </a:rPr>
              <a:t>di  </a:t>
            </a:r>
            <a:r>
              <a:rPr sz="1350" spc="-5" dirty="0">
                <a:latin typeface="Arial"/>
                <a:cs typeface="Arial"/>
              </a:rPr>
              <a:t>tipi </a:t>
            </a:r>
            <a:r>
              <a:rPr sz="1350" dirty="0">
                <a:latin typeface="Arial"/>
                <a:cs typeface="Arial"/>
              </a:rPr>
              <a:t>diversi, in </a:t>
            </a:r>
            <a:r>
              <a:rPr sz="1350" spc="-5" dirty="0">
                <a:latin typeface="Arial"/>
                <a:cs typeface="Arial"/>
              </a:rPr>
              <a:t>riferimento alla </a:t>
            </a:r>
            <a:r>
              <a:rPr sz="1350" dirty="0">
                <a:latin typeface="Arial"/>
                <a:cs typeface="Arial"/>
              </a:rPr>
              <a:t>pratiche di tessitura, rete, </a:t>
            </a:r>
            <a:r>
              <a:rPr sz="1350" spc="-5" dirty="0">
                <a:latin typeface="Arial"/>
                <a:cs typeface="Arial"/>
              </a:rPr>
              <a:t>intreccio: stracci </a:t>
            </a:r>
            <a:r>
              <a:rPr sz="1350" dirty="0">
                <a:latin typeface="Arial"/>
                <a:cs typeface="Arial"/>
              </a:rPr>
              <a:t>e </a:t>
            </a:r>
            <a:r>
              <a:rPr sz="1350" spc="-5" dirty="0">
                <a:latin typeface="Arial"/>
                <a:cs typeface="Arial"/>
              </a:rPr>
              <a:t>vecchi  </a:t>
            </a:r>
            <a:r>
              <a:rPr sz="1350" dirty="0">
                <a:latin typeface="Arial"/>
                <a:cs typeface="Arial"/>
              </a:rPr>
              <a:t>abiti </a:t>
            </a:r>
            <a:r>
              <a:rPr sz="1350" spc="-5" dirty="0">
                <a:latin typeface="Arial"/>
                <a:cs typeface="Arial"/>
              </a:rPr>
              <a:t>che richiamano </a:t>
            </a:r>
            <a:r>
              <a:rPr sz="1350" dirty="0">
                <a:latin typeface="Arial"/>
                <a:cs typeface="Arial"/>
              </a:rPr>
              <a:t>la </a:t>
            </a:r>
            <a:r>
              <a:rPr sz="1350" spc="-5" dirty="0">
                <a:latin typeface="Arial"/>
                <a:cs typeface="Arial"/>
              </a:rPr>
              <a:t>Venere degli stracci </a:t>
            </a:r>
            <a:r>
              <a:rPr sz="1350" dirty="0">
                <a:latin typeface="Arial"/>
                <a:cs typeface="Arial"/>
              </a:rPr>
              <a:t>di </a:t>
            </a:r>
            <a:r>
              <a:rPr sz="1350" spc="-5" dirty="0">
                <a:latin typeface="Arial"/>
                <a:cs typeface="Arial"/>
              </a:rPr>
              <a:t>Michelangelo </a:t>
            </a:r>
            <a:r>
              <a:rPr sz="1350" dirty="0">
                <a:latin typeface="Arial"/>
                <a:cs typeface="Arial"/>
              </a:rPr>
              <a:t>Pistoletto, e </a:t>
            </a:r>
            <a:r>
              <a:rPr sz="1350" spc="-5" dirty="0">
                <a:latin typeface="Arial"/>
                <a:cs typeface="Arial"/>
              </a:rPr>
              <a:t>nastri  colorati </a:t>
            </a:r>
            <a:r>
              <a:rPr sz="1350" dirty="0">
                <a:latin typeface="Arial"/>
                <a:cs typeface="Arial"/>
              </a:rPr>
              <a:t>e </a:t>
            </a:r>
            <a:r>
              <a:rPr sz="1350" spc="-5" dirty="0">
                <a:latin typeface="Arial"/>
                <a:cs typeface="Arial"/>
              </a:rPr>
              <a:t>filamenti trasparenti che evocano l’opera </a:t>
            </a:r>
            <a:r>
              <a:rPr sz="1350" dirty="0">
                <a:latin typeface="Arial"/>
                <a:cs typeface="Arial"/>
              </a:rPr>
              <a:t>La </a:t>
            </a:r>
            <a:r>
              <a:rPr sz="1350" spc="-5" dirty="0">
                <a:latin typeface="Arial"/>
                <a:cs typeface="Arial"/>
              </a:rPr>
              <a:t>leggenda </a:t>
            </a:r>
            <a:r>
              <a:rPr sz="1350" dirty="0">
                <a:latin typeface="Arial"/>
                <a:cs typeface="Arial"/>
              </a:rPr>
              <a:t>del </a:t>
            </a:r>
            <a:r>
              <a:rPr sz="1350" spc="-10" dirty="0">
                <a:latin typeface="Arial"/>
                <a:cs typeface="Arial"/>
              </a:rPr>
              <a:t>Sardus  </a:t>
            </a:r>
            <a:r>
              <a:rPr sz="1350" dirty="0">
                <a:latin typeface="Arial"/>
                <a:cs typeface="Arial"/>
              </a:rPr>
              <a:t>Pater di </a:t>
            </a:r>
            <a:r>
              <a:rPr sz="1350" spc="-5" dirty="0">
                <a:latin typeface="Arial"/>
                <a:cs typeface="Arial"/>
              </a:rPr>
              <a:t>Maria </a:t>
            </a:r>
            <a:r>
              <a:rPr sz="1350" dirty="0">
                <a:latin typeface="Arial"/>
                <a:cs typeface="Arial"/>
              </a:rPr>
              <a:t>Lai </a:t>
            </a:r>
            <a:r>
              <a:rPr sz="1350" spc="-5" dirty="0">
                <a:latin typeface="Arial"/>
                <a:cs typeface="Arial"/>
              </a:rPr>
              <a:t>(opere entrambe presentate </a:t>
            </a:r>
            <a:r>
              <a:rPr sz="1350" dirty="0">
                <a:latin typeface="Arial"/>
                <a:cs typeface="Arial"/>
              </a:rPr>
              <a:t>al </a:t>
            </a:r>
            <a:r>
              <a:rPr sz="1350" spc="-5" dirty="0">
                <a:latin typeface="Arial"/>
                <a:cs typeface="Arial"/>
              </a:rPr>
              <a:t>museo MADRE). Saranno  costruiti </a:t>
            </a:r>
            <a:r>
              <a:rPr sz="1350" dirty="0">
                <a:latin typeface="Arial"/>
                <a:cs typeface="Arial"/>
              </a:rPr>
              <a:t>così 9 </a:t>
            </a:r>
            <a:r>
              <a:rPr sz="1350" spc="-5" dirty="0">
                <a:latin typeface="Arial"/>
                <a:cs typeface="Arial"/>
              </a:rPr>
              <a:t>Pallamondo, allestite </a:t>
            </a:r>
            <a:r>
              <a:rPr sz="1350" dirty="0">
                <a:latin typeface="Arial"/>
                <a:cs typeface="Arial"/>
              </a:rPr>
              <a:t>e </a:t>
            </a:r>
            <a:r>
              <a:rPr sz="1350" spc="-5" dirty="0">
                <a:latin typeface="Arial"/>
                <a:cs typeface="Arial"/>
              </a:rPr>
              <a:t>movimentate </a:t>
            </a:r>
            <a:r>
              <a:rPr sz="1350" dirty="0">
                <a:latin typeface="Arial"/>
                <a:cs typeface="Arial"/>
              </a:rPr>
              <a:t>infine, </a:t>
            </a:r>
            <a:r>
              <a:rPr sz="1350" spc="-5" dirty="0">
                <a:latin typeface="Arial"/>
                <a:cs typeface="Arial"/>
              </a:rPr>
              <a:t>nel cortile del museo,  in forma di Terzo Paradiso. Quest’operazione collettiva, </a:t>
            </a:r>
            <a:r>
              <a:rPr sz="1350" spc="10" dirty="0">
                <a:latin typeface="Arial"/>
                <a:cs typeface="Arial"/>
              </a:rPr>
              <a:t>che </a:t>
            </a:r>
            <a:r>
              <a:rPr sz="1350" dirty="0">
                <a:latin typeface="Arial"/>
                <a:cs typeface="Arial"/>
              </a:rPr>
              <a:t>occuperà </a:t>
            </a:r>
            <a:r>
              <a:rPr sz="1350" spc="-5" dirty="0">
                <a:latin typeface="Arial"/>
                <a:cs typeface="Arial"/>
              </a:rPr>
              <a:t>per  l’intera mattinata </a:t>
            </a:r>
            <a:r>
              <a:rPr sz="1350" dirty="0">
                <a:latin typeface="Arial"/>
                <a:cs typeface="Arial"/>
              </a:rPr>
              <a:t>e </a:t>
            </a:r>
            <a:r>
              <a:rPr sz="1350" spc="-5" dirty="0">
                <a:latin typeface="Arial"/>
                <a:cs typeface="Arial"/>
              </a:rPr>
              <a:t>il </a:t>
            </a:r>
            <a:r>
              <a:rPr sz="1350" dirty="0">
                <a:latin typeface="Arial"/>
                <a:cs typeface="Arial"/>
              </a:rPr>
              <a:t>primo </a:t>
            </a:r>
            <a:r>
              <a:rPr sz="1350" spc="-5" dirty="0">
                <a:latin typeface="Arial"/>
                <a:cs typeface="Arial"/>
              </a:rPr>
              <a:t>pomeriggio del </a:t>
            </a:r>
            <a:r>
              <a:rPr sz="1350" dirty="0">
                <a:latin typeface="Arial"/>
                <a:cs typeface="Arial"/>
              </a:rPr>
              <a:t>16 </a:t>
            </a:r>
            <a:r>
              <a:rPr sz="1350" spc="-5" dirty="0">
                <a:latin typeface="Arial"/>
                <a:cs typeface="Arial"/>
              </a:rPr>
              <a:t>marzo il primo cortile </a:t>
            </a:r>
            <a:r>
              <a:rPr sz="1350" dirty="0">
                <a:latin typeface="Arial"/>
                <a:cs typeface="Arial"/>
              </a:rPr>
              <a:t>del </a:t>
            </a:r>
            <a:r>
              <a:rPr sz="1350" spc="-5" dirty="0">
                <a:latin typeface="Arial"/>
                <a:cs typeface="Arial"/>
              </a:rPr>
              <a:t>museo </a:t>
            </a:r>
            <a:r>
              <a:rPr sz="1350" dirty="0">
                <a:latin typeface="Arial"/>
                <a:cs typeface="Arial"/>
              </a:rPr>
              <a:t>e  culminerà </a:t>
            </a:r>
            <a:r>
              <a:rPr sz="1350" spc="-5" dirty="0">
                <a:latin typeface="Arial"/>
                <a:cs typeface="Arial"/>
              </a:rPr>
              <a:t>con </a:t>
            </a:r>
            <a:r>
              <a:rPr sz="1350" dirty="0">
                <a:latin typeface="Arial"/>
                <a:cs typeface="Arial"/>
              </a:rPr>
              <a:t>un </a:t>
            </a:r>
            <a:r>
              <a:rPr sz="1350" spc="-5" dirty="0">
                <a:latin typeface="Arial"/>
                <a:cs typeface="Arial"/>
              </a:rPr>
              <a:t>incontro pubblico (Biblioteca, </a:t>
            </a:r>
            <a:r>
              <a:rPr sz="1350" dirty="0">
                <a:latin typeface="Arial"/>
                <a:cs typeface="Arial"/>
              </a:rPr>
              <a:t>primo </a:t>
            </a:r>
            <a:r>
              <a:rPr sz="1350" spc="-5" dirty="0">
                <a:latin typeface="Arial"/>
                <a:cs typeface="Arial"/>
              </a:rPr>
              <a:t>piano) fra </a:t>
            </a:r>
            <a:r>
              <a:rPr sz="1350" dirty="0">
                <a:latin typeface="Arial"/>
                <a:cs typeface="Arial"/>
              </a:rPr>
              <a:t>i </a:t>
            </a:r>
            <a:r>
              <a:rPr sz="1350" spc="-5" dirty="0">
                <a:latin typeface="Arial"/>
                <a:cs typeface="Arial"/>
              </a:rPr>
              <a:t>vari soggetti  che hanno dato </a:t>
            </a:r>
            <a:r>
              <a:rPr sz="1350" spc="-10" dirty="0">
                <a:latin typeface="Arial"/>
                <a:cs typeface="Arial"/>
              </a:rPr>
              <a:t>vita </a:t>
            </a:r>
            <a:r>
              <a:rPr sz="1350" spc="-5" dirty="0">
                <a:latin typeface="Arial"/>
                <a:cs typeface="Arial"/>
              </a:rPr>
              <a:t>all’evento, </a:t>
            </a:r>
            <a:r>
              <a:rPr sz="1350" dirty="0">
                <a:latin typeface="Arial"/>
                <a:cs typeface="Arial"/>
              </a:rPr>
              <a:t>si </a:t>
            </a:r>
            <a:r>
              <a:rPr sz="1350" spc="-5" dirty="0">
                <a:latin typeface="Arial"/>
                <a:cs typeface="Arial"/>
              </a:rPr>
              <a:t>fonda sulla metodologia </a:t>
            </a:r>
            <a:r>
              <a:rPr sz="1350" spc="-10" dirty="0">
                <a:latin typeface="Arial"/>
                <a:cs typeface="Arial"/>
              </a:rPr>
              <a:t>partecipativa </a:t>
            </a:r>
            <a:r>
              <a:rPr sz="1350" dirty="0">
                <a:latin typeface="Arial"/>
                <a:cs typeface="Arial"/>
              </a:rPr>
              <a:t>che  anima le </a:t>
            </a:r>
            <a:r>
              <a:rPr sz="1350" spc="-5" dirty="0">
                <a:latin typeface="Arial"/>
                <a:cs typeface="Arial"/>
              </a:rPr>
              <a:t>attività </a:t>
            </a:r>
            <a:r>
              <a:rPr sz="1350" dirty="0">
                <a:latin typeface="Arial"/>
                <a:cs typeface="Arial"/>
              </a:rPr>
              <a:t>del </a:t>
            </a:r>
            <a:r>
              <a:rPr sz="1350" spc="-5" dirty="0">
                <a:latin typeface="Arial"/>
                <a:cs typeface="Arial"/>
              </a:rPr>
              <a:t>Dipartimento Educazione del Castello </a:t>
            </a:r>
            <a:r>
              <a:rPr sz="1350" dirty="0">
                <a:latin typeface="Arial"/>
                <a:cs typeface="Arial"/>
              </a:rPr>
              <a:t>di </a:t>
            </a:r>
            <a:r>
              <a:rPr sz="1350" spc="-5" dirty="0">
                <a:latin typeface="Arial"/>
                <a:cs typeface="Arial"/>
              </a:rPr>
              <a:t>Rivoli, </a:t>
            </a:r>
            <a:r>
              <a:rPr sz="1350" dirty="0">
                <a:latin typeface="Arial"/>
                <a:cs typeface="Arial"/>
              </a:rPr>
              <a:t>come </a:t>
            </a:r>
            <a:r>
              <a:rPr sz="1350" spc="-5" dirty="0">
                <a:latin typeface="Arial"/>
                <a:cs typeface="Arial"/>
              </a:rPr>
              <a:t>dei  Servizi educativi </a:t>
            </a:r>
            <a:r>
              <a:rPr sz="1350" dirty="0">
                <a:latin typeface="Arial"/>
                <a:cs typeface="Arial"/>
              </a:rPr>
              <a:t>del </a:t>
            </a:r>
            <a:r>
              <a:rPr sz="1350" spc="-5" dirty="0">
                <a:latin typeface="Arial"/>
                <a:cs typeface="Arial"/>
              </a:rPr>
              <a:t>MADRE: </a:t>
            </a:r>
            <a:r>
              <a:rPr sz="1350" dirty="0">
                <a:latin typeface="Arial"/>
                <a:cs typeface="Arial"/>
              </a:rPr>
              <a:t>il </a:t>
            </a:r>
            <a:r>
              <a:rPr sz="1350" spc="-5" dirty="0">
                <a:latin typeface="Arial"/>
                <a:cs typeface="Arial"/>
              </a:rPr>
              <a:t>pubblico diventa </a:t>
            </a:r>
            <a:r>
              <a:rPr sz="1350" dirty="0">
                <a:latin typeface="Arial"/>
                <a:cs typeface="Arial"/>
              </a:rPr>
              <a:t>il </a:t>
            </a:r>
            <a:r>
              <a:rPr sz="1350" spc="-5" dirty="0">
                <a:latin typeface="Arial"/>
                <a:cs typeface="Arial"/>
              </a:rPr>
              <a:t>vero protagonista  dell’esperienza dell’arte </a:t>
            </a:r>
            <a:r>
              <a:rPr sz="1350" dirty="0">
                <a:latin typeface="Arial"/>
                <a:cs typeface="Arial"/>
              </a:rPr>
              <a:t>e </a:t>
            </a:r>
            <a:r>
              <a:rPr sz="1350" spc="-5" dirty="0">
                <a:latin typeface="Arial"/>
                <a:cs typeface="Arial"/>
              </a:rPr>
              <a:t>la conoscenza dell’opera diventa esperienza  condivisa. Matrice </a:t>
            </a:r>
            <a:r>
              <a:rPr sz="1350" dirty="0">
                <a:latin typeface="Arial"/>
                <a:cs typeface="Arial"/>
              </a:rPr>
              <a:t>di </a:t>
            </a:r>
            <a:r>
              <a:rPr sz="1350" spc="-5" dirty="0">
                <a:latin typeface="Arial"/>
                <a:cs typeface="Arial"/>
              </a:rPr>
              <a:t>questa metodologia educativa </a:t>
            </a:r>
            <a:r>
              <a:rPr sz="1350" dirty="0">
                <a:latin typeface="Arial"/>
                <a:cs typeface="Arial"/>
              </a:rPr>
              <a:t>è il </a:t>
            </a:r>
            <a:r>
              <a:rPr sz="1350" spc="-5" dirty="0">
                <a:latin typeface="Arial"/>
                <a:cs typeface="Arial"/>
              </a:rPr>
              <a:t>progetto </a:t>
            </a:r>
            <a:r>
              <a:rPr sz="1350" dirty="0">
                <a:latin typeface="Arial"/>
                <a:cs typeface="Arial"/>
              </a:rPr>
              <a:t>Terzo </a:t>
            </a:r>
            <a:r>
              <a:rPr sz="1350" spc="-5" dirty="0">
                <a:latin typeface="Arial"/>
                <a:cs typeface="Arial"/>
              </a:rPr>
              <a:t>Paradiso,  segno-simbolo </a:t>
            </a:r>
            <a:r>
              <a:rPr sz="1350" dirty="0">
                <a:latin typeface="Arial"/>
                <a:cs typeface="Arial"/>
              </a:rPr>
              <a:t>di </a:t>
            </a:r>
            <a:r>
              <a:rPr sz="1350" spc="-5" dirty="0">
                <a:latin typeface="Arial"/>
                <a:cs typeface="Arial"/>
              </a:rPr>
              <a:t>Michelangelo Pistoletto </a:t>
            </a:r>
            <a:r>
              <a:rPr sz="1350" dirty="0">
                <a:latin typeface="Arial"/>
                <a:cs typeface="Arial"/>
              </a:rPr>
              <a:t>presentato </a:t>
            </a:r>
            <a:r>
              <a:rPr sz="1350" spc="-5" dirty="0">
                <a:latin typeface="Arial"/>
                <a:cs typeface="Arial"/>
              </a:rPr>
              <a:t>per </a:t>
            </a:r>
            <a:r>
              <a:rPr sz="1350" dirty="0">
                <a:latin typeface="Arial"/>
                <a:cs typeface="Arial"/>
              </a:rPr>
              <a:t>la prima </a:t>
            </a:r>
            <a:r>
              <a:rPr sz="1350" spc="-5" dirty="0">
                <a:latin typeface="Arial"/>
                <a:cs typeface="Arial"/>
              </a:rPr>
              <a:t>volta  nell’installazione </a:t>
            </a:r>
            <a:r>
              <a:rPr sz="1350" spc="-10" dirty="0">
                <a:latin typeface="Arial"/>
                <a:cs typeface="Arial"/>
              </a:rPr>
              <a:t>live </a:t>
            </a:r>
            <a:r>
              <a:rPr sz="1350" spc="-5" dirty="0">
                <a:latin typeface="Arial"/>
                <a:cs typeface="Arial"/>
              </a:rPr>
              <a:t>alla Biennale di Venezia del 2005, quale segno  originariamente tracciato </a:t>
            </a:r>
            <a:r>
              <a:rPr sz="1350" dirty="0">
                <a:latin typeface="Arial"/>
                <a:cs typeface="Arial"/>
              </a:rPr>
              <a:t>nella </a:t>
            </a:r>
            <a:r>
              <a:rPr sz="1350" spc="-5" dirty="0">
                <a:latin typeface="Arial"/>
                <a:cs typeface="Arial"/>
              </a:rPr>
              <a:t>terra con </a:t>
            </a:r>
            <a:r>
              <a:rPr sz="1350" dirty="0">
                <a:latin typeface="Arial"/>
                <a:cs typeface="Arial"/>
              </a:rPr>
              <a:t>un </a:t>
            </a:r>
            <a:r>
              <a:rPr sz="1350" spc="-5" dirty="0">
                <a:latin typeface="Arial"/>
                <a:cs typeface="Arial"/>
              </a:rPr>
              <a:t>aratro </a:t>
            </a:r>
            <a:r>
              <a:rPr sz="1350" dirty="0">
                <a:latin typeface="Arial"/>
                <a:cs typeface="Arial"/>
              </a:rPr>
              <a:t>come </a:t>
            </a:r>
            <a:r>
              <a:rPr sz="1350" spc="-5" dirty="0">
                <a:latin typeface="Arial"/>
                <a:cs typeface="Arial"/>
              </a:rPr>
              <a:t>atto </a:t>
            </a:r>
            <a:r>
              <a:rPr sz="1350" dirty="0">
                <a:latin typeface="Arial"/>
                <a:cs typeface="Arial"/>
              </a:rPr>
              <a:t>fondativo di </a:t>
            </a:r>
            <a:r>
              <a:rPr sz="1350" spc="-5" dirty="0">
                <a:latin typeface="Arial"/>
                <a:cs typeface="Arial"/>
              </a:rPr>
              <a:t>una  nuova civiltà: </a:t>
            </a:r>
            <a:r>
              <a:rPr sz="1350" dirty="0">
                <a:latin typeface="Arial"/>
                <a:cs typeface="Arial"/>
              </a:rPr>
              <a:t>grazie alla </a:t>
            </a:r>
            <a:r>
              <a:rPr sz="1350" spc="-5" dirty="0">
                <a:latin typeface="Arial"/>
                <a:cs typeface="Arial"/>
              </a:rPr>
              <a:t>collaborazione avviata </a:t>
            </a:r>
            <a:r>
              <a:rPr sz="1350" dirty="0">
                <a:latin typeface="Arial"/>
                <a:cs typeface="Arial"/>
              </a:rPr>
              <a:t>negli ultimi anni </a:t>
            </a:r>
            <a:r>
              <a:rPr sz="1350" spc="-5" dirty="0">
                <a:latin typeface="Arial"/>
                <a:cs typeface="Arial"/>
              </a:rPr>
              <a:t>tra </a:t>
            </a:r>
            <a:r>
              <a:rPr sz="1350" dirty="0">
                <a:latin typeface="Arial"/>
                <a:cs typeface="Arial"/>
              </a:rPr>
              <a:t>il  </a:t>
            </a:r>
            <a:r>
              <a:rPr sz="1350" spc="-5" dirty="0">
                <a:latin typeface="Arial"/>
                <a:cs typeface="Arial"/>
              </a:rPr>
              <a:t>Dipartimento Educazione del Castello </a:t>
            </a:r>
            <a:r>
              <a:rPr sz="1350" dirty="0">
                <a:latin typeface="Arial"/>
                <a:cs typeface="Arial"/>
              </a:rPr>
              <a:t>di Rivoli-Museo </a:t>
            </a:r>
            <a:r>
              <a:rPr sz="1350" spc="-5" dirty="0">
                <a:latin typeface="Arial"/>
                <a:cs typeface="Arial"/>
              </a:rPr>
              <a:t>d’Arte Contemporanea </a:t>
            </a:r>
            <a:r>
              <a:rPr sz="1350" dirty="0">
                <a:latin typeface="Arial"/>
                <a:cs typeface="Arial"/>
              </a:rPr>
              <a:t>e  la </a:t>
            </a:r>
            <a:r>
              <a:rPr sz="1350" spc="-5" dirty="0">
                <a:latin typeface="Arial"/>
                <a:cs typeface="Arial"/>
              </a:rPr>
              <a:t>Cittadellarte Fondazione Pistoletto, </a:t>
            </a:r>
            <a:r>
              <a:rPr sz="1350" dirty="0">
                <a:latin typeface="Arial"/>
                <a:cs typeface="Arial"/>
              </a:rPr>
              <a:t>il segno </a:t>
            </a:r>
            <a:r>
              <a:rPr sz="1350" spc="-5" dirty="0">
                <a:latin typeface="Arial"/>
                <a:cs typeface="Arial"/>
              </a:rPr>
              <a:t>tracciato inizialmente </a:t>
            </a:r>
            <a:r>
              <a:rPr sz="1350" dirty="0">
                <a:latin typeface="Arial"/>
                <a:cs typeface="Arial"/>
              </a:rPr>
              <a:t>dal </a:t>
            </a:r>
            <a:r>
              <a:rPr sz="1350" spc="-5" dirty="0">
                <a:latin typeface="Arial"/>
                <a:cs typeface="Arial"/>
              </a:rPr>
              <a:t>maestro  </a:t>
            </a:r>
            <a:r>
              <a:rPr sz="1350" dirty="0">
                <a:latin typeface="Arial"/>
                <a:cs typeface="Arial"/>
              </a:rPr>
              <a:t>Pistoletto è </a:t>
            </a:r>
            <a:r>
              <a:rPr sz="1350" spc="-5" dirty="0">
                <a:latin typeface="Arial"/>
                <a:cs typeface="Arial"/>
              </a:rPr>
              <a:t>diventato </a:t>
            </a:r>
            <a:r>
              <a:rPr sz="1350" spc="-10" dirty="0">
                <a:latin typeface="Arial"/>
                <a:cs typeface="Arial"/>
              </a:rPr>
              <a:t>vivo </a:t>
            </a:r>
            <a:r>
              <a:rPr sz="1350" dirty="0">
                <a:latin typeface="Arial"/>
                <a:cs typeface="Arial"/>
              </a:rPr>
              <a:t>e dinamico, </a:t>
            </a:r>
            <a:r>
              <a:rPr sz="1350" spc="-5" dirty="0">
                <a:latin typeface="Arial"/>
                <a:cs typeface="Arial"/>
              </a:rPr>
              <a:t>ovvero </a:t>
            </a:r>
            <a:r>
              <a:rPr sz="1350" dirty="0">
                <a:latin typeface="Arial"/>
                <a:cs typeface="Arial"/>
              </a:rPr>
              <a:t>ripreso e </a:t>
            </a:r>
            <a:r>
              <a:rPr sz="1350" spc="-5" dirty="0">
                <a:latin typeface="Arial"/>
                <a:cs typeface="Arial"/>
              </a:rPr>
              <a:t>ricreato </a:t>
            </a:r>
            <a:r>
              <a:rPr sz="1350" dirty="0">
                <a:latin typeface="Arial"/>
                <a:cs typeface="Arial"/>
              </a:rPr>
              <a:t>in molte oper-  azioni </a:t>
            </a:r>
            <a:r>
              <a:rPr sz="1350" spc="-5" dirty="0">
                <a:latin typeface="Arial"/>
                <a:cs typeface="Arial"/>
              </a:rPr>
              <a:t>collettive </a:t>
            </a:r>
            <a:r>
              <a:rPr sz="1350" dirty="0">
                <a:latin typeface="Arial"/>
                <a:cs typeface="Arial"/>
              </a:rPr>
              <a:t>a </a:t>
            </a:r>
            <a:r>
              <a:rPr sz="1350" spc="-5" dirty="0">
                <a:latin typeface="Arial"/>
                <a:cs typeface="Arial"/>
              </a:rPr>
              <a:t>cui </a:t>
            </a:r>
            <a:r>
              <a:rPr sz="1350" dirty="0">
                <a:latin typeface="Arial"/>
                <a:cs typeface="Arial"/>
              </a:rPr>
              <a:t>hanno </a:t>
            </a:r>
            <a:r>
              <a:rPr sz="1350" spc="-5" dirty="0">
                <a:latin typeface="Arial"/>
                <a:cs typeface="Arial"/>
              </a:rPr>
              <a:t>partecipato </a:t>
            </a:r>
            <a:r>
              <a:rPr sz="1350" dirty="0">
                <a:latin typeface="Arial"/>
                <a:cs typeface="Arial"/>
              </a:rPr>
              <a:t>negli anni </a:t>
            </a:r>
            <a:r>
              <a:rPr sz="1350" spc="-5" dirty="0">
                <a:latin typeface="Arial"/>
                <a:cs typeface="Arial"/>
              </a:rPr>
              <a:t>migliaia </a:t>
            </a:r>
            <a:r>
              <a:rPr sz="1350" dirty="0">
                <a:latin typeface="Arial"/>
                <a:cs typeface="Arial"/>
              </a:rPr>
              <a:t>di persone, </a:t>
            </a:r>
            <a:r>
              <a:rPr sz="1350" spc="-5" dirty="0">
                <a:latin typeface="Arial"/>
                <a:cs typeface="Arial"/>
              </a:rPr>
              <a:t>bambini  </a:t>
            </a:r>
            <a:r>
              <a:rPr sz="1350" dirty="0">
                <a:latin typeface="Arial"/>
                <a:cs typeface="Arial"/>
              </a:rPr>
              <a:t>giovani e </a:t>
            </a:r>
            <a:r>
              <a:rPr sz="1350" spc="-5" dirty="0">
                <a:latin typeface="Arial"/>
                <a:cs typeface="Arial"/>
              </a:rPr>
              <a:t>adulti, </a:t>
            </a:r>
            <a:r>
              <a:rPr sz="1350" dirty="0">
                <a:latin typeface="Arial"/>
                <a:cs typeface="Arial"/>
              </a:rPr>
              <a:t>come quella </a:t>
            </a:r>
            <a:r>
              <a:rPr sz="1350" spc="-5" dirty="0">
                <a:latin typeface="Arial"/>
                <a:cs typeface="Arial"/>
              </a:rPr>
              <a:t>proposta </a:t>
            </a:r>
            <a:r>
              <a:rPr sz="1350" dirty="0">
                <a:latin typeface="Arial"/>
                <a:cs typeface="Arial"/>
              </a:rPr>
              <a:t>appunto il </a:t>
            </a:r>
            <a:r>
              <a:rPr sz="1350" spc="-5" dirty="0">
                <a:latin typeface="Arial"/>
                <a:cs typeface="Arial"/>
              </a:rPr>
              <a:t>16 marzo </a:t>
            </a:r>
            <a:r>
              <a:rPr sz="1350" dirty="0">
                <a:latin typeface="Arial"/>
                <a:cs typeface="Arial"/>
              </a:rPr>
              <a:t>al </a:t>
            </a:r>
            <a:r>
              <a:rPr sz="1350" spc="-5" dirty="0">
                <a:latin typeface="Arial"/>
                <a:cs typeface="Arial"/>
              </a:rPr>
              <a:t>MADRE </a:t>
            </a:r>
            <a:r>
              <a:rPr sz="1350" dirty="0">
                <a:latin typeface="Arial"/>
                <a:cs typeface="Arial"/>
              </a:rPr>
              <a:t>di </a:t>
            </a:r>
            <a:r>
              <a:rPr sz="1350" spc="-5" dirty="0">
                <a:latin typeface="Arial"/>
                <a:cs typeface="Arial"/>
              </a:rPr>
              <a:t>Napoli.  Il Festival </a:t>
            </a:r>
            <a:r>
              <a:rPr sz="1350" dirty="0">
                <a:latin typeface="Arial"/>
                <a:cs typeface="Arial"/>
              </a:rPr>
              <a:t>della </a:t>
            </a:r>
            <a:r>
              <a:rPr sz="1350" spc="-5" dirty="0">
                <a:latin typeface="Arial"/>
                <a:cs typeface="Arial"/>
              </a:rPr>
              <a:t>Cultura Creativa </a:t>
            </a:r>
            <a:r>
              <a:rPr sz="1350" dirty="0">
                <a:latin typeface="Arial"/>
                <a:cs typeface="Arial"/>
              </a:rPr>
              <a:t>, </a:t>
            </a:r>
            <a:r>
              <a:rPr sz="1350" spc="-5" dirty="0">
                <a:latin typeface="Arial"/>
                <a:cs typeface="Arial"/>
              </a:rPr>
              <a:t>nell’ambito del quale l’evento Creare mondi </a:t>
            </a:r>
            <a:r>
              <a:rPr sz="1350" dirty="0">
                <a:latin typeface="Arial"/>
                <a:cs typeface="Arial"/>
              </a:rPr>
              <a:t>è  proposto, è il primo </a:t>
            </a:r>
            <a:r>
              <a:rPr sz="1350" spc="-5" dirty="0">
                <a:latin typeface="Arial"/>
                <a:cs typeface="Arial"/>
              </a:rPr>
              <a:t>festival </a:t>
            </a:r>
            <a:r>
              <a:rPr sz="1350" dirty="0">
                <a:latin typeface="Arial"/>
                <a:cs typeface="Arial"/>
              </a:rPr>
              <a:t>diffuso e </a:t>
            </a:r>
            <a:r>
              <a:rPr sz="1350" spc="-5" dirty="0">
                <a:latin typeface="Arial"/>
                <a:cs typeface="Arial"/>
              </a:rPr>
              <a:t>pervasivo </a:t>
            </a:r>
            <a:r>
              <a:rPr sz="1350" dirty="0">
                <a:latin typeface="Arial"/>
                <a:cs typeface="Arial"/>
              </a:rPr>
              <a:t>sul </a:t>
            </a:r>
            <a:r>
              <a:rPr sz="1350" spc="-5" dirty="0">
                <a:latin typeface="Arial"/>
                <a:cs typeface="Arial"/>
              </a:rPr>
              <a:t>territorio italiano, ideato  dall’ABI con l’intento di avvicinare </a:t>
            </a:r>
            <a:r>
              <a:rPr sz="1350" dirty="0">
                <a:latin typeface="Arial"/>
                <a:cs typeface="Arial"/>
              </a:rPr>
              <a:t>i </a:t>
            </a:r>
            <a:r>
              <a:rPr sz="1350" spc="-5" dirty="0">
                <a:latin typeface="Arial"/>
                <a:cs typeface="Arial"/>
              </a:rPr>
              <a:t>bambini </a:t>
            </a:r>
            <a:r>
              <a:rPr sz="1350" dirty="0">
                <a:latin typeface="Arial"/>
                <a:cs typeface="Arial"/>
              </a:rPr>
              <a:t>e i </a:t>
            </a:r>
            <a:r>
              <a:rPr sz="1350" spc="-5" dirty="0">
                <a:latin typeface="Arial"/>
                <a:cs typeface="Arial"/>
              </a:rPr>
              <a:t>ragazzi alla cultura, </a:t>
            </a:r>
            <a:r>
              <a:rPr sz="1350" dirty="0">
                <a:latin typeface="Arial"/>
                <a:cs typeface="Arial"/>
              </a:rPr>
              <a:t>e</a:t>
            </a:r>
            <a:r>
              <a:rPr sz="1350" spc="-10" dirty="0">
                <a:latin typeface="Arial"/>
                <a:cs typeface="Arial"/>
              </a:rPr>
              <a:t> </a:t>
            </a:r>
            <a:r>
              <a:rPr sz="1350" spc="-5" dirty="0">
                <a:latin typeface="Arial"/>
                <a:cs typeface="Arial"/>
              </a:rPr>
              <a:t>di</a:t>
            </a:r>
            <a:endParaRPr sz="1350">
              <a:latin typeface="Arial"/>
              <a:cs typeface="Arial"/>
            </a:endParaRP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05525" cy="558990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40504">
              <a:lnSpc>
                <a:spcPts val="1839"/>
              </a:lnSpc>
            </a:pPr>
            <a:r>
              <a:rPr sz="1600" b="1" dirty="0">
                <a:latin typeface="Arial"/>
                <a:cs typeface="Arial"/>
              </a:rPr>
              <a:t>V</a:t>
            </a:r>
            <a:r>
              <a:rPr sz="1600" b="1" spc="-5" dirty="0">
                <a:latin typeface="Arial"/>
                <a:cs typeface="Arial"/>
              </a:rPr>
              <a:t>o</a:t>
            </a:r>
            <a:r>
              <a:rPr sz="1600" b="1" spc="-15" dirty="0">
                <a:latin typeface="Arial"/>
                <a:cs typeface="Arial"/>
              </a:rPr>
              <a:t>m</a:t>
            </a:r>
            <a:r>
              <a:rPr sz="1600" b="1" spc="-5" dirty="0">
                <a:latin typeface="Arial"/>
                <a:cs typeface="Arial"/>
              </a:rPr>
              <a:t>er</a:t>
            </a:r>
            <a:r>
              <a:rPr sz="1600" b="1" spc="5" dirty="0">
                <a:latin typeface="Arial"/>
                <a:cs typeface="Arial"/>
              </a:rPr>
              <a:t>o</a:t>
            </a:r>
            <a:r>
              <a:rPr sz="1600" b="1" spc="-5" dirty="0">
                <a:latin typeface="Arial"/>
                <a:cs typeface="Arial"/>
              </a:rPr>
              <a:t>m</a:t>
            </a:r>
            <a:r>
              <a:rPr sz="1600" b="1" dirty="0">
                <a:latin typeface="Arial"/>
                <a:cs typeface="Arial"/>
              </a:rPr>
              <a:t>a</a:t>
            </a:r>
            <a:r>
              <a:rPr sz="1600" b="1" spc="-5" dirty="0">
                <a:latin typeface="Arial"/>
                <a:cs typeface="Arial"/>
              </a:rPr>
              <a:t>gaz</a:t>
            </a:r>
            <a:r>
              <a:rPr sz="1600" b="1" spc="5" dirty="0">
                <a:latin typeface="Arial"/>
                <a:cs typeface="Arial"/>
              </a:rPr>
              <a:t>i</a:t>
            </a:r>
            <a:r>
              <a:rPr sz="1600" b="1" spc="-5" dirty="0">
                <a:latin typeface="Arial"/>
                <a:cs typeface="Arial"/>
              </a:rPr>
              <a:t>ne.</a:t>
            </a:r>
            <a:r>
              <a:rPr sz="1600" b="1" spc="-10" dirty="0">
                <a:latin typeface="Arial"/>
                <a:cs typeface="Arial"/>
              </a:rPr>
              <a:t>n</a:t>
            </a:r>
            <a:r>
              <a:rPr sz="1600" b="1" spc="5" dirty="0">
                <a:latin typeface="Arial"/>
                <a:cs typeface="Arial"/>
              </a:rPr>
              <a:t>e</a:t>
            </a:r>
            <a:r>
              <a:rPr sz="1600" b="1" spc="-5" dirty="0">
                <a:latin typeface="Arial"/>
                <a:cs typeface="Arial"/>
              </a:rPr>
              <a:t>t  13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nSpc>
                <a:spcPct val="111100"/>
              </a:lnSpc>
              <a:spcBef>
                <a:spcPts val="965"/>
              </a:spcBef>
            </a:pPr>
            <a:r>
              <a:rPr sz="1350" spc="-5" dirty="0">
                <a:latin typeface="Arial"/>
                <a:cs typeface="Arial"/>
              </a:rPr>
              <a:t>stimolarne </a:t>
            </a:r>
            <a:r>
              <a:rPr sz="1350" dirty="0">
                <a:latin typeface="Arial"/>
                <a:cs typeface="Arial"/>
              </a:rPr>
              <a:t>la </a:t>
            </a:r>
            <a:r>
              <a:rPr sz="1350" spc="-5" dirty="0">
                <a:latin typeface="Arial"/>
                <a:cs typeface="Arial"/>
              </a:rPr>
              <a:t>creatività, </a:t>
            </a:r>
            <a:r>
              <a:rPr sz="1350" dirty="0">
                <a:latin typeface="Arial"/>
                <a:cs typeface="Arial"/>
              </a:rPr>
              <a:t>intercettando </a:t>
            </a:r>
            <a:r>
              <a:rPr sz="1350" spc="-5" dirty="0">
                <a:latin typeface="Arial"/>
                <a:cs typeface="Arial"/>
              </a:rPr>
              <a:t>tutte </a:t>
            </a:r>
            <a:r>
              <a:rPr sz="1350" dirty="0">
                <a:latin typeface="Arial"/>
                <a:cs typeface="Arial"/>
              </a:rPr>
              <a:t>le </a:t>
            </a:r>
            <a:r>
              <a:rPr sz="1350" spc="-5" dirty="0">
                <a:latin typeface="Arial"/>
                <a:cs typeface="Arial"/>
              </a:rPr>
              <a:t>energie attive </a:t>
            </a:r>
            <a:r>
              <a:rPr sz="1350" dirty="0">
                <a:latin typeface="Arial"/>
                <a:cs typeface="Arial"/>
              </a:rPr>
              <a:t>nei </a:t>
            </a:r>
            <a:r>
              <a:rPr sz="1350" spc="-5" dirty="0">
                <a:latin typeface="Arial"/>
                <a:cs typeface="Arial"/>
              </a:rPr>
              <a:t>territori </a:t>
            </a:r>
            <a:r>
              <a:rPr sz="1350" dirty="0">
                <a:latin typeface="Arial"/>
                <a:cs typeface="Arial"/>
              </a:rPr>
              <a:t>di  appartenenza di </a:t>
            </a:r>
            <a:r>
              <a:rPr sz="1350" spc="-5" dirty="0">
                <a:latin typeface="Arial"/>
                <a:cs typeface="Arial"/>
              </a:rPr>
              <a:t>ogni banca aderente: scuole, associazioni </a:t>
            </a:r>
            <a:r>
              <a:rPr sz="1350" dirty="0">
                <a:latin typeface="Arial"/>
                <a:cs typeface="Arial"/>
              </a:rPr>
              <a:t>culturali, musei,  </a:t>
            </a:r>
            <a:r>
              <a:rPr sz="1350" spc="-5" dirty="0">
                <a:latin typeface="Arial"/>
                <a:cs typeface="Arial"/>
              </a:rPr>
              <a:t>biblioteche. </a:t>
            </a:r>
            <a:r>
              <a:rPr sz="1350" dirty="0">
                <a:latin typeface="Arial"/>
                <a:cs typeface="Arial"/>
              </a:rPr>
              <a:t>La </a:t>
            </a:r>
            <a:r>
              <a:rPr sz="1350" spc="-5" dirty="0">
                <a:latin typeface="Arial"/>
                <a:cs typeface="Arial"/>
              </a:rPr>
              <a:t>sinergia con il network dell’ABI evidenzia </a:t>
            </a:r>
            <a:r>
              <a:rPr sz="1350" spc="-10" dirty="0">
                <a:latin typeface="Arial"/>
                <a:cs typeface="Arial"/>
              </a:rPr>
              <a:t>la </a:t>
            </a:r>
            <a:r>
              <a:rPr sz="1350" spc="-5" dirty="0">
                <a:latin typeface="Arial"/>
                <a:cs typeface="Arial"/>
              </a:rPr>
              <a:t>costante attenzione  che </a:t>
            </a:r>
            <a:r>
              <a:rPr sz="1350" dirty="0">
                <a:latin typeface="Arial"/>
                <a:cs typeface="Arial"/>
              </a:rPr>
              <a:t>il </a:t>
            </a:r>
            <a:r>
              <a:rPr sz="1350" spc="-5" dirty="0">
                <a:latin typeface="Arial"/>
                <a:cs typeface="Arial"/>
              </a:rPr>
              <a:t>sistema bancario italiano riserva alla memoria </a:t>
            </a:r>
            <a:r>
              <a:rPr sz="1350" dirty="0">
                <a:latin typeface="Arial"/>
                <a:cs typeface="Arial"/>
              </a:rPr>
              <a:t>dei </a:t>
            </a:r>
            <a:r>
              <a:rPr sz="1350" spc="-5" dirty="0">
                <a:latin typeface="Arial"/>
                <a:cs typeface="Arial"/>
              </a:rPr>
              <a:t>territori </a:t>
            </a:r>
            <a:r>
              <a:rPr sz="1350" dirty="0">
                <a:latin typeface="Arial"/>
                <a:cs typeface="Arial"/>
              </a:rPr>
              <a:t>e </a:t>
            </a:r>
            <a:r>
              <a:rPr sz="1350" spc="-5" dirty="0">
                <a:latin typeface="Arial"/>
                <a:cs typeface="Arial"/>
              </a:rPr>
              <a:t>alle </a:t>
            </a:r>
            <a:r>
              <a:rPr sz="1350" dirty="0">
                <a:latin typeface="Arial"/>
                <a:cs typeface="Arial"/>
              </a:rPr>
              <a:t>pratiche  </a:t>
            </a:r>
            <a:r>
              <a:rPr sz="1350" spc="-5" dirty="0">
                <a:latin typeface="Arial"/>
                <a:cs typeface="Arial"/>
              </a:rPr>
              <a:t>innovative </a:t>
            </a:r>
            <a:r>
              <a:rPr sz="1350" dirty="0">
                <a:latin typeface="Arial"/>
                <a:cs typeface="Arial"/>
              </a:rPr>
              <a:t>che </a:t>
            </a:r>
            <a:r>
              <a:rPr sz="1350" spc="-15" dirty="0">
                <a:latin typeface="Arial"/>
                <a:cs typeface="Arial"/>
              </a:rPr>
              <a:t>vi </a:t>
            </a:r>
            <a:r>
              <a:rPr sz="1350" dirty="0">
                <a:latin typeface="Arial"/>
                <a:cs typeface="Arial"/>
              </a:rPr>
              <a:t>operano, </a:t>
            </a:r>
            <a:r>
              <a:rPr sz="1350" spc="-5" dirty="0">
                <a:latin typeface="Arial"/>
                <a:cs typeface="Arial"/>
              </a:rPr>
              <a:t>riproponendo, tramite </a:t>
            </a:r>
            <a:r>
              <a:rPr sz="1350" dirty="0">
                <a:latin typeface="Arial"/>
                <a:cs typeface="Arial"/>
              </a:rPr>
              <a:t>il </a:t>
            </a:r>
            <a:r>
              <a:rPr sz="1350" spc="-5" dirty="0">
                <a:latin typeface="Arial"/>
                <a:cs typeface="Arial"/>
              </a:rPr>
              <a:t>Festival </a:t>
            </a:r>
            <a:r>
              <a:rPr sz="1350" dirty="0">
                <a:latin typeface="Arial"/>
                <a:cs typeface="Arial"/>
              </a:rPr>
              <a:t>della </a:t>
            </a:r>
            <a:r>
              <a:rPr sz="1350" spc="-5" dirty="0">
                <a:latin typeface="Arial"/>
                <a:cs typeface="Arial"/>
              </a:rPr>
              <a:t>Cultura  Creativa, </a:t>
            </a:r>
            <a:r>
              <a:rPr sz="1350" dirty="0">
                <a:latin typeface="Arial"/>
                <a:cs typeface="Arial"/>
              </a:rPr>
              <a:t>la rete del sistema </a:t>
            </a:r>
            <a:r>
              <a:rPr sz="1350" spc="-5" dirty="0">
                <a:latin typeface="Arial"/>
                <a:cs typeface="Arial"/>
              </a:rPr>
              <a:t>bancario </a:t>
            </a:r>
            <a:r>
              <a:rPr sz="1350" dirty="0">
                <a:latin typeface="Arial"/>
                <a:cs typeface="Arial"/>
              </a:rPr>
              <a:t>italiano </a:t>
            </a:r>
            <a:r>
              <a:rPr sz="1350" spc="-5" dirty="0">
                <a:latin typeface="Arial"/>
                <a:cs typeface="Arial"/>
              </a:rPr>
              <a:t>come catalizzatore </a:t>
            </a:r>
            <a:r>
              <a:rPr sz="1350" dirty="0">
                <a:latin typeface="Arial"/>
                <a:cs typeface="Arial"/>
              </a:rPr>
              <a:t>di </a:t>
            </a:r>
            <a:r>
              <a:rPr sz="1350" spc="-5" dirty="0">
                <a:latin typeface="Arial"/>
                <a:cs typeface="Arial"/>
              </a:rPr>
              <a:t>creatività </a:t>
            </a:r>
            <a:r>
              <a:rPr sz="1350" dirty="0">
                <a:latin typeface="Arial"/>
                <a:cs typeface="Arial"/>
              </a:rPr>
              <a:t>sui  e dei singoli </a:t>
            </a:r>
            <a:r>
              <a:rPr sz="1350" spc="-5" dirty="0">
                <a:latin typeface="Arial"/>
                <a:cs typeface="Arial"/>
              </a:rPr>
              <a:t>territori </a:t>
            </a:r>
            <a:r>
              <a:rPr sz="1350" dirty="0">
                <a:latin typeface="Arial"/>
                <a:cs typeface="Arial"/>
              </a:rPr>
              <a:t>italiani. </a:t>
            </a:r>
            <a:r>
              <a:rPr sz="1350" spc="-5" dirty="0">
                <a:latin typeface="Arial"/>
                <a:cs typeface="Arial"/>
              </a:rPr>
              <a:t>Il </a:t>
            </a:r>
            <a:r>
              <a:rPr sz="1350" dirty="0">
                <a:latin typeface="Arial"/>
                <a:cs typeface="Arial"/>
              </a:rPr>
              <a:t>concept di </a:t>
            </a:r>
            <a:r>
              <a:rPr sz="1350" spc="-5" dirty="0">
                <a:latin typeface="Arial"/>
                <a:cs typeface="Arial"/>
              </a:rPr>
              <a:t>questa edizione </a:t>
            </a:r>
            <a:r>
              <a:rPr sz="1350" spc="5" dirty="0">
                <a:latin typeface="Arial"/>
                <a:cs typeface="Arial"/>
              </a:rPr>
              <a:t>del </a:t>
            </a:r>
            <a:r>
              <a:rPr sz="1350" spc="-5" dirty="0">
                <a:latin typeface="Arial"/>
                <a:cs typeface="Arial"/>
              </a:rPr>
              <a:t>Festival </a:t>
            </a:r>
            <a:r>
              <a:rPr sz="1350" dirty="0">
                <a:latin typeface="Arial"/>
                <a:cs typeface="Arial"/>
              </a:rPr>
              <a:t>esalta il  </a:t>
            </a:r>
            <a:r>
              <a:rPr sz="1350" spc="-5" dirty="0">
                <a:latin typeface="Arial"/>
                <a:cs typeface="Arial"/>
              </a:rPr>
              <a:t>ruolo della parola come creatrice </a:t>
            </a:r>
            <a:r>
              <a:rPr sz="1350" dirty="0">
                <a:latin typeface="Arial"/>
                <a:cs typeface="Arial"/>
              </a:rPr>
              <a:t>di </a:t>
            </a:r>
            <a:r>
              <a:rPr sz="1350" spc="-5" dirty="0">
                <a:latin typeface="Arial"/>
                <a:cs typeface="Arial"/>
              </a:rPr>
              <a:t>mondi possibili </a:t>
            </a:r>
            <a:r>
              <a:rPr sz="1350" dirty="0">
                <a:latin typeface="Arial"/>
                <a:cs typeface="Arial"/>
              </a:rPr>
              <a:t>e condivisibili, </a:t>
            </a:r>
            <a:r>
              <a:rPr sz="1350" spc="-5" dirty="0">
                <a:latin typeface="Arial"/>
                <a:cs typeface="Arial"/>
              </a:rPr>
              <a:t>ed evidenzia  </a:t>
            </a:r>
            <a:r>
              <a:rPr sz="1350" dirty="0">
                <a:latin typeface="Arial"/>
                <a:cs typeface="Arial"/>
              </a:rPr>
              <a:t>la </a:t>
            </a:r>
            <a:r>
              <a:rPr sz="1350" spc="-5" dirty="0">
                <a:latin typeface="Arial"/>
                <a:cs typeface="Arial"/>
              </a:rPr>
              <a:t>forza </a:t>
            </a:r>
            <a:r>
              <a:rPr sz="1350" dirty="0">
                <a:latin typeface="Arial"/>
                <a:cs typeface="Arial"/>
              </a:rPr>
              <a:t>di </a:t>
            </a:r>
            <a:r>
              <a:rPr sz="1350" spc="-5" dirty="0">
                <a:latin typeface="Arial"/>
                <a:cs typeface="Arial"/>
              </a:rPr>
              <a:t>una progettualità </a:t>
            </a:r>
            <a:r>
              <a:rPr sz="1350" dirty="0">
                <a:latin typeface="Arial"/>
                <a:cs typeface="Arial"/>
              </a:rPr>
              <a:t>di rete </a:t>
            </a:r>
            <a:r>
              <a:rPr sz="1350" spc="-5" dirty="0">
                <a:latin typeface="Arial"/>
                <a:cs typeface="Arial"/>
              </a:rPr>
              <a:t>fra </a:t>
            </a:r>
            <a:r>
              <a:rPr sz="1350" dirty="0">
                <a:latin typeface="Arial"/>
                <a:cs typeface="Arial"/>
              </a:rPr>
              <a:t>musei, </a:t>
            </a:r>
            <a:r>
              <a:rPr sz="1350" spc="-5" dirty="0">
                <a:latin typeface="Arial"/>
                <a:cs typeface="Arial"/>
              </a:rPr>
              <a:t>istituzioni culturali </a:t>
            </a:r>
            <a:r>
              <a:rPr sz="1350" dirty="0">
                <a:latin typeface="Arial"/>
                <a:cs typeface="Arial"/>
              </a:rPr>
              <a:t>e </a:t>
            </a:r>
            <a:r>
              <a:rPr sz="1350" spc="-5" dirty="0">
                <a:latin typeface="Arial"/>
                <a:cs typeface="Arial"/>
              </a:rPr>
              <a:t>banche,  accomunati </a:t>
            </a:r>
            <a:r>
              <a:rPr sz="1350" dirty="0">
                <a:latin typeface="Arial"/>
                <a:cs typeface="Arial"/>
              </a:rPr>
              <a:t>da </a:t>
            </a:r>
            <a:r>
              <a:rPr sz="1350" spc="-5" dirty="0">
                <a:latin typeface="Arial"/>
                <a:cs typeface="Arial"/>
              </a:rPr>
              <a:t>quello stimolo </a:t>
            </a:r>
            <a:r>
              <a:rPr sz="1350" dirty="0">
                <a:latin typeface="Arial"/>
                <a:cs typeface="Arial"/>
              </a:rPr>
              <a:t>a </a:t>
            </a:r>
            <a:r>
              <a:rPr sz="1350" spc="-5" dirty="0">
                <a:latin typeface="Arial"/>
                <a:cs typeface="Arial"/>
              </a:rPr>
              <a:t>“fare rete” sui singoli territori </a:t>
            </a:r>
            <a:r>
              <a:rPr sz="1350" dirty="0">
                <a:latin typeface="Arial"/>
                <a:cs typeface="Arial"/>
              </a:rPr>
              <a:t>che </a:t>
            </a:r>
            <a:r>
              <a:rPr sz="1350" spc="-5" dirty="0">
                <a:latin typeface="Arial"/>
                <a:cs typeface="Arial"/>
              </a:rPr>
              <a:t>il Festival </a:t>
            </a:r>
            <a:r>
              <a:rPr sz="1350" dirty="0">
                <a:latin typeface="Arial"/>
                <a:cs typeface="Arial"/>
              </a:rPr>
              <a:t>della  Cultura </a:t>
            </a:r>
            <a:r>
              <a:rPr sz="1350" spc="-5" dirty="0">
                <a:latin typeface="Arial"/>
                <a:cs typeface="Arial"/>
              </a:rPr>
              <a:t>Creativa intende appunto</a:t>
            </a:r>
            <a:r>
              <a:rPr sz="1350" spc="-10" dirty="0">
                <a:latin typeface="Arial"/>
                <a:cs typeface="Arial"/>
              </a:rPr>
              <a:t> </a:t>
            </a:r>
            <a:r>
              <a:rPr sz="1350" spc="-5" dirty="0">
                <a:latin typeface="Arial"/>
                <a:cs typeface="Arial"/>
              </a:rPr>
              <a:t>incentivare.</a:t>
            </a:r>
            <a:endParaRPr sz="1350">
              <a:latin typeface="Arial"/>
              <a:cs typeface="Arial"/>
            </a:endParaRPr>
          </a:p>
          <a:p>
            <a:pPr marL="12700">
              <a:lnSpc>
                <a:spcPct val="100000"/>
              </a:lnSpc>
              <a:spcBef>
                <a:spcPts val="180"/>
              </a:spcBef>
            </a:pPr>
            <a:r>
              <a:rPr sz="1350" dirty="0">
                <a:latin typeface="Arial"/>
                <a:cs typeface="Arial"/>
              </a:rPr>
              <a:t>Info</a:t>
            </a:r>
            <a:endParaRPr sz="1350">
              <a:latin typeface="Arial"/>
              <a:cs typeface="Arial"/>
            </a:endParaRPr>
          </a:p>
          <a:p>
            <a:pPr marL="12700">
              <a:lnSpc>
                <a:spcPct val="100000"/>
              </a:lnSpc>
              <a:spcBef>
                <a:spcPts val="180"/>
              </a:spcBef>
            </a:pPr>
            <a:r>
              <a:rPr sz="1350" spc="-5" dirty="0">
                <a:latin typeface="Arial"/>
                <a:cs typeface="Arial"/>
              </a:rPr>
              <a:t>Castello </a:t>
            </a:r>
            <a:r>
              <a:rPr sz="1350" dirty="0">
                <a:latin typeface="Arial"/>
                <a:cs typeface="Arial"/>
              </a:rPr>
              <a:t>di</a:t>
            </a:r>
            <a:r>
              <a:rPr sz="1350" spc="-5" dirty="0">
                <a:latin typeface="Arial"/>
                <a:cs typeface="Arial"/>
              </a:rPr>
              <a:t> Rivoli</a:t>
            </a:r>
            <a:endParaRPr sz="1350">
              <a:latin typeface="Arial"/>
              <a:cs typeface="Arial"/>
            </a:endParaRPr>
          </a:p>
          <a:p>
            <a:pPr marL="12700" marR="583565">
              <a:lnSpc>
                <a:spcPct val="111100"/>
              </a:lnSpc>
            </a:pPr>
            <a:r>
              <a:rPr sz="1350" spc="-5" dirty="0">
                <a:latin typeface="Arial"/>
                <a:cs typeface="Arial"/>
              </a:rPr>
              <a:t>Dipartimento Educazione 011.9565213, </a:t>
            </a:r>
            <a:r>
              <a:rPr sz="1350" spc="-5" dirty="0">
                <a:latin typeface="Arial"/>
                <a:cs typeface="Arial"/>
                <a:hlinkClick r:id="rId3"/>
              </a:rPr>
              <a:t>b.manzardo@castellodirivoli.org </a:t>
            </a:r>
            <a:r>
              <a:rPr sz="1350" spc="-5" dirty="0">
                <a:latin typeface="Arial"/>
                <a:cs typeface="Arial"/>
              </a:rPr>
              <a:t> </a:t>
            </a:r>
            <a:r>
              <a:rPr sz="1350" dirty="0">
                <a:latin typeface="Arial"/>
                <a:cs typeface="Arial"/>
              </a:rPr>
              <a:t>MADRE</a:t>
            </a:r>
            <a:endParaRPr sz="1350">
              <a:latin typeface="Arial"/>
              <a:cs typeface="Arial"/>
            </a:endParaRPr>
          </a:p>
          <a:p>
            <a:pPr marL="12700">
              <a:lnSpc>
                <a:spcPct val="100000"/>
              </a:lnSpc>
              <a:spcBef>
                <a:spcPts val="180"/>
              </a:spcBef>
            </a:pPr>
            <a:r>
              <a:rPr sz="1350" spc="-5" dirty="0">
                <a:latin typeface="Arial"/>
                <a:cs typeface="Arial"/>
              </a:rPr>
              <a:t>081.193.13.016,</a:t>
            </a:r>
            <a:r>
              <a:rPr sz="1350" spc="-10" dirty="0">
                <a:latin typeface="Arial"/>
                <a:cs typeface="Arial"/>
              </a:rPr>
              <a:t> </a:t>
            </a:r>
            <a:r>
              <a:rPr sz="1350" spc="-5" dirty="0">
                <a:latin typeface="Arial"/>
                <a:cs typeface="Arial"/>
                <a:hlinkClick r:id="rId4"/>
              </a:rPr>
              <a:t>info@madrenapoli.it</a:t>
            </a:r>
            <a:endParaRPr sz="1350">
              <a:latin typeface="Arial"/>
              <a:cs typeface="Arial"/>
            </a:endParaRPr>
          </a:p>
          <a:p>
            <a:pPr marL="12700">
              <a:lnSpc>
                <a:spcPct val="100000"/>
              </a:lnSpc>
              <a:spcBef>
                <a:spcPts val="180"/>
              </a:spcBef>
            </a:pPr>
            <a:r>
              <a:rPr sz="1350" spc="-5" dirty="0">
                <a:latin typeface="Arial"/>
                <a:cs typeface="Arial"/>
              </a:rPr>
              <a:t>Servizi Educativi </a:t>
            </a:r>
            <a:r>
              <a:rPr sz="1350" dirty="0">
                <a:latin typeface="Arial"/>
                <a:cs typeface="Arial"/>
              </a:rPr>
              <a:t>081.199.78.014,</a:t>
            </a:r>
            <a:r>
              <a:rPr sz="1350" spc="-5" dirty="0">
                <a:latin typeface="Arial"/>
                <a:cs typeface="Arial"/>
              </a:rPr>
              <a:t> </a:t>
            </a:r>
            <a:r>
              <a:rPr sz="1350" spc="-5" dirty="0">
                <a:latin typeface="Arial"/>
                <a:cs typeface="Arial"/>
                <a:hlinkClick r:id="rId5"/>
              </a:rPr>
              <a:t>didattica@madrenapoli.it</a:t>
            </a:r>
            <a:endParaRPr sz="1350">
              <a:latin typeface="Arial"/>
              <a:cs typeface="Arial"/>
            </a:endParaRP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Domusweb.it  14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93115" y="3231514"/>
            <a:ext cx="6120130" cy="294195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6387464"/>
            <a:ext cx="6148705" cy="2844800"/>
          </a:xfrm>
          <a:prstGeom prst="rect">
            <a:avLst/>
          </a:prstGeom>
        </p:spPr>
        <p:txBody>
          <a:bodyPr vert="horz" wrap="square" lIns="0" tIns="8890" rIns="0" bIns="0" rtlCol="0">
            <a:spAutoFit/>
          </a:bodyPr>
          <a:lstStyle/>
          <a:p>
            <a:pPr marL="12700" marR="6350" algn="just">
              <a:lnSpc>
                <a:spcPct val="101800"/>
              </a:lnSpc>
              <a:spcBef>
                <a:spcPts val="70"/>
              </a:spcBef>
            </a:pPr>
            <a:r>
              <a:rPr sz="1400" spc="-5" dirty="0">
                <a:latin typeface="Calibri"/>
                <a:cs typeface="Calibri"/>
              </a:rPr>
              <a:t>“L’alfabeto del Mondo. Leggiamo </a:t>
            </a:r>
            <a:r>
              <a:rPr sz="1400" dirty="0">
                <a:latin typeface="Calibri"/>
                <a:cs typeface="Calibri"/>
              </a:rPr>
              <a:t>i </a:t>
            </a:r>
            <a:r>
              <a:rPr sz="1400" spc="-5" dirty="0">
                <a:latin typeface="Calibri"/>
                <a:cs typeface="Calibri"/>
              </a:rPr>
              <a:t>segni intorno </a:t>
            </a:r>
            <a:r>
              <a:rPr sz="1400" dirty="0">
                <a:latin typeface="Calibri"/>
                <a:cs typeface="Calibri"/>
              </a:rPr>
              <a:t>a </a:t>
            </a:r>
            <a:r>
              <a:rPr sz="1400" spc="-5" dirty="0">
                <a:latin typeface="Calibri"/>
                <a:cs typeface="Calibri"/>
              </a:rPr>
              <a:t>noi </a:t>
            </a:r>
            <a:r>
              <a:rPr sz="1400" dirty="0">
                <a:latin typeface="Calibri"/>
                <a:cs typeface="Calibri"/>
              </a:rPr>
              <a:t>e </a:t>
            </a:r>
            <a:r>
              <a:rPr sz="1400" spc="-5" dirty="0">
                <a:latin typeface="Calibri"/>
                <a:cs typeface="Calibri"/>
              </a:rPr>
              <a:t>raccontiamo”. </a:t>
            </a:r>
            <a:r>
              <a:rPr sz="1400" dirty="0">
                <a:latin typeface="Calibri"/>
                <a:cs typeface="Calibri"/>
              </a:rPr>
              <a:t>È </a:t>
            </a:r>
            <a:r>
              <a:rPr sz="1400" spc="-5" dirty="0">
                <a:latin typeface="Calibri"/>
                <a:cs typeface="Calibri"/>
              </a:rPr>
              <a:t>questo </a:t>
            </a:r>
            <a:r>
              <a:rPr sz="1400" spc="-10" dirty="0">
                <a:latin typeface="Calibri"/>
                <a:cs typeface="Calibri"/>
              </a:rPr>
              <a:t>il  </a:t>
            </a:r>
            <a:r>
              <a:rPr sz="1400" spc="-5" dirty="0">
                <a:latin typeface="Calibri"/>
                <a:cs typeface="Calibri"/>
              </a:rPr>
              <a:t>tema della seconda </a:t>
            </a:r>
            <a:r>
              <a:rPr sz="1400" dirty="0">
                <a:latin typeface="Calibri"/>
                <a:cs typeface="Calibri"/>
              </a:rPr>
              <a:t>edizione </a:t>
            </a:r>
            <a:r>
              <a:rPr sz="1400" spc="-5" dirty="0">
                <a:latin typeface="Calibri"/>
                <a:cs typeface="Calibri"/>
              </a:rPr>
              <a:t>del Festival della Cultura Creativa, promosso </a:t>
            </a:r>
            <a:r>
              <a:rPr sz="1400" dirty="0">
                <a:latin typeface="Calibri"/>
                <a:cs typeface="Calibri"/>
              </a:rPr>
              <a:t>e  realizzato </a:t>
            </a:r>
            <a:r>
              <a:rPr sz="1400" spc="-5" dirty="0">
                <a:latin typeface="Calibri"/>
                <a:cs typeface="Calibri"/>
              </a:rPr>
              <a:t>dalle banche, anche </a:t>
            </a:r>
            <a:r>
              <a:rPr sz="1400" dirty="0">
                <a:latin typeface="Calibri"/>
                <a:cs typeface="Calibri"/>
              </a:rPr>
              <a:t>grazie al </a:t>
            </a:r>
            <a:r>
              <a:rPr sz="1400" spc="-5" dirty="0">
                <a:latin typeface="Calibri"/>
                <a:cs typeface="Calibri"/>
              </a:rPr>
              <a:t>coordinamento</a:t>
            </a:r>
            <a:r>
              <a:rPr sz="1400" spc="-25" dirty="0">
                <a:latin typeface="Calibri"/>
                <a:cs typeface="Calibri"/>
              </a:rPr>
              <a:t> </a:t>
            </a:r>
            <a:r>
              <a:rPr sz="1400" spc="-5" dirty="0">
                <a:latin typeface="Calibri"/>
                <a:cs typeface="Calibri"/>
              </a:rPr>
              <a:t>dell’Abi.</a:t>
            </a:r>
            <a:endParaRPr sz="1400">
              <a:latin typeface="Calibri"/>
              <a:cs typeface="Calibri"/>
            </a:endParaRPr>
          </a:p>
          <a:p>
            <a:pPr marL="12700" marR="6350" algn="just">
              <a:lnSpc>
                <a:spcPct val="101699"/>
              </a:lnSpc>
              <a:spcBef>
                <a:spcPts val="10"/>
              </a:spcBef>
            </a:pPr>
            <a:r>
              <a:rPr sz="1400" spc="-5" dirty="0">
                <a:latin typeface="Calibri"/>
                <a:cs typeface="Calibri"/>
              </a:rPr>
              <a:t>La manifestazione, interamente dedicata </a:t>
            </a:r>
            <a:r>
              <a:rPr sz="1400" dirty="0">
                <a:latin typeface="Calibri"/>
                <a:cs typeface="Calibri"/>
              </a:rPr>
              <a:t>alla </a:t>
            </a:r>
            <a:r>
              <a:rPr sz="1400" spc="-5" dirty="0">
                <a:latin typeface="Calibri"/>
                <a:cs typeface="Calibri"/>
              </a:rPr>
              <a:t>cultura </a:t>
            </a:r>
            <a:r>
              <a:rPr sz="1400" dirty="0">
                <a:latin typeface="Calibri"/>
                <a:cs typeface="Calibri"/>
              </a:rPr>
              <a:t>e alla creatività </a:t>
            </a:r>
            <a:r>
              <a:rPr sz="1400" spc="-5" dirty="0">
                <a:latin typeface="Calibri"/>
                <a:cs typeface="Calibri"/>
              </a:rPr>
              <a:t>per </a:t>
            </a:r>
            <a:r>
              <a:rPr sz="1400" dirty="0">
                <a:latin typeface="Calibri"/>
                <a:cs typeface="Calibri"/>
              </a:rPr>
              <a:t>ragazzi, </a:t>
            </a:r>
            <a:r>
              <a:rPr sz="1400" spc="-5" dirty="0">
                <a:latin typeface="Calibri"/>
                <a:cs typeface="Calibri"/>
              </a:rPr>
              <a:t>si  svolgerà nella settimana dal </a:t>
            </a:r>
            <a:r>
              <a:rPr sz="1400" dirty="0">
                <a:latin typeface="Calibri"/>
                <a:cs typeface="Calibri"/>
              </a:rPr>
              <a:t>16 al 22 marzo e, </a:t>
            </a:r>
            <a:r>
              <a:rPr sz="1400" spc="-5" dirty="0">
                <a:latin typeface="Calibri"/>
                <a:cs typeface="Calibri"/>
              </a:rPr>
              <a:t>come </a:t>
            </a:r>
            <a:r>
              <a:rPr sz="1400" dirty="0">
                <a:latin typeface="Calibri"/>
                <a:cs typeface="Calibri"/>
              </a:rPr>
              <a:t>già </a:t>
            </a:r>
            <a:r>
              <a:rPr sz="1400" spc="-5" dirty="0">
                <a:latin typeface="Calibri"/>
                <a:cs typeface="Calibri"/>
              </a:rPr>
              <a:t>sperimentato nella prima  </a:t>
            </a:r>
            <a:r>
              <a:rPr sz="1400" dirty="0">
                <a:latin typeface="Calibri"/>
                <a:cs typeface="Calibri"/>
              </a:rPr>
              <a:t>edizione, </a:t>
            </a:r>
            <a:r>
              <a:rPr sz="1400" spc="-5" dirty="0">
                <a:latin typeface="Calibri"/>
                <a:cs typeface="Calibri"/>
              </a:rPr>
              <a:t>si articolerà attraverso una ricca proposta di eventi, </a:t>
            </a:r>
            <a:r>
              <a:rPr sz="1400" dirty="0">
                <a:latin typeface="Calibri"/>
                <a:cs typeface="Calibri"/>
              </a:rPr>
              <a:t>iniziative e </a:t>
            </a:r>
            <a:r>
              <a:rPr sz="1400" spc="-5" dirty="0">
                <a:latin typeface="Calibri"/>
                <a:cs typeface="Calibri"/>
              </a:rPr>
              <a:t>laboratori  diffusi sull’intero territorio nazionale. Coinvolgendo </a:t>
            </a:r>
            <a:r>
              <a:rPr sz="1400" dirty="0">
                <a:latin typeface="Calibri"/>
                <a:cs typeface="Calibri"/>
              </a:rPr>
              <a:t>oltre 10 </a:t>
            </a:r>
            <a:r>
              <a:rPr sz="1400" spc="-5" dirty="0">
                <a:latin typeface="Calibri"/>
                <a:cs typeface="Calibri"/>
              </a:rPr>
              <a:t>mila giovanissimi </a:t>
            </a:r>
            <a:r>
              <a:rPr sz="1400" spc="-10" dirty="0">
                <a:latin typeface="Calibri"/>
                <a:cs typeface="Calibri"/>
              </a:rPr>
              <a:t>in  </a:t>
            </a:r>
            <a:r>
              <a:rPr sz="1400" spc="-5" dirty="0">
                <a:latin typeface="Calibri"/>
                <a:cs typeface="Calibri"/>
              </a:rPr>
              <a:t>tutta Italia, </a:t>
            </a:r>
            <a:r>
              <a:rPr sz="1400" dirty="0">
                <a:latin typeface="Calibri"/>
                <a:cs typeface="Calibri"/>
              </a:rPr>
              <a:t>il </a:t>
            </a:r>
            <a:r>
              <a:rPr sz="1400" spc="-5" dirty="0">
                <a:latin typeface="Calibri"/>
                <a:cs typeface="Calibri"/>
              </a:rPr>
              <a:t>Festival ha </a:t>
            </a:r>
            <a:r>
              <a:rPr sz="1400" dirty="0">
                <a:latin typeface="Calibri"/>
                <a:cs typeface="Calibri"/>
              </a:rPr>
              <a:t>l’obiettivo </a:t>
            </a:r>
            <a:r>
              <a:rPr sz="1400" spc="-5" dirty="0">
                <a:latin typeface="Calibri"/>
                <a:cs typeface="Calibri"/>
              </a:rPr>
              <a:t>di avvicinare bambini </a:t>
            </a:r>
            <a:r>
              <a:rPr sz="1400" dirty="0">
                <a:latin typeface="Calibri"/>
                <a:cs typeface="Calibri"/>
              </a:rPr>
              <a:t>e ragazzi </a:t>
            </a:r>
            <a:r>
              <a:rPr sz="1400" spc="-5" dirty="0">
                <a:latin typeface="Calibri"/>
                <a:cs typeface="Calibri"/>
              </a:rPr>
              <a:t>dai </a:t>
            </a:r>
            <a:r>
              <a:rPr sz="1400" dirty="0">
                <a:latin typeface="Calibri"/>
                <a:cs typeface="Calibri"/>
              </a:rPr>
              <a:t>6 ai 13 anni  alla </a:t>
            </a:r>
            <a:r>
              <a:rPr sz="1400" spc="-5" dirty="0">
                <a:latin typeface="Calibri"/>
                <a:cs typeface="Calibri"/>
              </a:rPr>
              <a:t>cultura e, </a:t>
            </a:r>
            <a:r>
              <a:rPr sz="1400" dirty="0">
                <a:latin typeface="Calibri"/>
                <a:cs typeface="Calibri"/>
              </a:rPr>
              <a:t>in </a:t>
            </a:r>
            <a:r>
              <a:rPr sz="1400" spc="-5" dirty="0">
                <a:latin typeface="Calibri"/>
                <a:cs typeface="Calibri"/>
              </a:rPr>
              <a:t>particolare, </a:t>
            </a:r>
            <a:r>
              <a:rPr sz="1400" dirty="0">
                <a:latin typeface="Calibri"/>
                <a:cs typeface="Calibri"/>
              </a:rPr>
              <a:t>agli </a:t>
            </a:r>
            <a:r>
              <a:rPr sz="1400" spc="-5" dirty="0">
                <a:latin typeface="Calibri"/>
                <a:cs typeface="Calibri"/>
              </a:rPr>
              <a:t>aspetti più “generativi” della</a:t>
            </a:r>
            <a:r>
              <a:rPr sz="1400" spc="20" dirty="0">
                <a:latin typeface="Calibri"/>
                <a:cs typeface="Calibri"/>
              </a:rPr>
              <a:t> </a:t>
            </a:r>
            <a:r>
              <a:rPr sz="1400" spc="-5" dirty="0">
                <a:latin typeface="Calibri"/>
                <a:cs typeface="Calibri"/>
              </a:rPr>
              <a:t>creatività.</a:t>
            </a:r>
            <a:endParaRPr sz="1400">
              <a:latin typeface="Calibri"/>
              <a:cs typeface="Calibri"/>
            </a:endParaRPr>
          </a:p>
          <a:p>
            <a:pPr marL="12700" marR="6985" algn="just">
              <a:lnSpc>
                <a:spcPct val="101400"/>
              </a:lnSpc>
              <a:spcBef>
                <a:spcPts val="5"/>
              </a:spcBef>
            </a:pPr>
            <a:r>
              <a:rPr sz="1400" spc="-5" dirty="0">
                <a:latin typeface="Calibri"/>
                <a:cs typeface="Calibri"/>
              </a:rPr>
              <a:t>Attraverso </a:t>
            </a:r>
            <a:r>
              <a:rPr sz="1400" dirty="0">
                <a:latin typeface="Calibri"/>
                <a:cs typeface="Calibri"/>
              </a:rPr>
              <a:t>l’arte, </a:t>
            </a:r>
            <a:r>
              <a:rPr sz="1400" spc="-5" dirty="0">
                <a:latin typeface="Calibri"/>
                <a:cs typeface="Calibri"/>
              </a:rPr>
              <a:t>l’archeologia, </a:t>
            </a:r>
            <a:r>
              <a:rPr sz="1400" dirty="0">
                <a:latin typeface="Calibri"/>
                <a:cs typeface="Calibri"/>
              </a:rPr>
              <a:t>la </a:t>
            </a:r>
            <a:r>
              <a:rPr sz="1400" spc="-5" dirty="0">
                <a:latin typeface="Calibri"/>
                <a:cs typeface="Calibri"/>
              </a:rPr>
              <a:t>musica, </a:t>
            </a:r>
            <a:r>
              <a:rPr sz="1400" dirty="0">
                <a:latin typeface="Calibri"/>
                <a:cs typeface="Calibri"/>
              </a:rPr>
              <a:t>il </a:t>
            </a:r>
            <a:r>
              <a:rPr sz="1400" spc="-5" dirty="0">
                <a:latin typeface="Calibri"/>
                <a:cs typeface="Calibri"/>
              </a:rPr>
              <a:t>canto, </a:t>
            </a:r>
            <a:r>
              <a:rPr sz="1400" dirty="0">
                <a:latin typeface="Calibri"/>
                <a:cs typeface="Calibri"/>
              </a:rPr>
              <a:t>la </a:t>
            </a:r>
            <a:r>
              <a:rPr sz="1400" spc="-5" dirty="0">
                <a:latin typeface="Calibri"/>
                <a:cs typeface="Calibri"/>
              </a:rPr>
              <a:t>lettura, </a:t>
            </a:r>
            <a:r>
              <a:rPr sz="1400" spc="-10" dirty="0">
                <a:latin typeface="Calibri"/>
                <a:cs typeface="Calibri"/>
              </a:rPr>
              <a:t>il </a:t>
            </a:r>
            <a:r>
              <a:rPr sz="1400" dirty="0">
                <a:latin typeface="Calibri"/>
                <a:cs typeface="Calibri"/>
              </a:rPr>
              <a:t>teatro, </a:t>
            </a:r>
            <a:r>
              <a:rPr sz="1400" spc="-10" dirty="0">
                <a:latin typeface="Calibri"/>
                <a:cs typeface="Calibri"/>
              </a:rPr>
              <a:t>la </a:t>
            </a:r>
            <a:r>
              <a:rPr sz="1400" spc="-5" dirty="0">
                <a:latin typeface="Calibri"/>
                <a:cs typeface="Calibri"/>
              </a:rPr>
              <a:t>fotografia,  </a:t>
            </a:r>
            <a:r>
              <a:rPr sz="1400" dirty="0">
                <a:latin typeface="Calibri"/>
                <a:cs typeface="Calibri"/>
              </a:rPr>
              <a:t>la </a:t>
            </a:r>
            <a:r>
              <a:rPr sz="1400" spc="-5" dirty="0">
                <a:latin typeface="Calibri"/>
                <a:cs typeface="Calibri"/>
              </a:rPr>
              <a:t>robotica, </a:t>
            </a:r>
            <a:r>
              <a:rPr sz="1400" dirty="0">
                <a:latin typeface="Calibri"/>
                <a:cs typeface="Calibri"/>
              </a:rPr>
              <a:t>le </a:t>
            </a:r>
            <a:r>
              <a:rPr sz="1400" spc="-5" dirty="0">
                <a:latin typeface="Calibri"/>
                <a:cs typeface="Calibri"/>
              </a:rPr>
              <a:t>tecnologie </a:t>
            </a:r>
            <a:r>
              <a:rPr sz="1400" dirty="0">
                <a:latin typeface="Calibri"/>
                <a:cs typeface="Calibri"/>
              </a:rPr>
              <a:t>digitali e </a:t>
            </a:r>
            <a:r>
              <a:rPr sz="1400" spc="-5" dirty="0">
                <a:latin typeface="Calibri"/>
                <a:cs typeface="Calibri"/>
              </a:rPr>
              <a:t>altri percorsi figurativi </a:t>
            </a:r>
            <a:r>
              <a:rPr sz="1400" dirty="0">
                <a:latin typeface="Calibri"/>
                <a:cs typeface="Calibri"/>
              </a:rPr>
              <a:t>e linguistici, i</a:t>
            </a:r>
            <a:r>
              <a:rPr sz="1400" spc="300" dirty="0">
                <a:latin typeface="Calibri"/>
                <a:cs typeface="Calibri"/>
              </a:rPr>
              <a:t> </a:t>
            </a:r>
            <a:r>
              <a:rPr sz="1400" spc="-10" dirty="0">
                <a:latin typeface="Calibri"/>
                <a:cs typeface="Calibri"/>
              </a:rPr>
              <a:t>giovani</a:t>
            </a:r>
            <a:endParaRPr sz="1400">
              <a:latin typeface="Calibri"/>
              <a:cs typeface="Calibri"/>
            </a:endParaRPr>
          </a:p>
          <a:p>
            <a:pPr marL="12700" marR="5080" algn="just">
              <a:lnSpc>
                <a:spcPct val="101400"/>
              </a:lnSpc>
              <a:spcBef>
                <a:spcPts val="10"/>
              </a:spcBef>
            </a:pPr>
            <a:r>
              <a:rPr sz="1400" spc="-5" dirty="0">
                <a:latin typeface="Calibri"/>
                <a:cs typeface="Calibri"/>
              </a:rPr>
              <a:t>protagonisti del Festival potranno così sperimentare </a:t>
            </a:r>
            <a:r>
              <a:rPr sz="1400" dirty="0">
                <a:latin typeface="Calibri"/>
                <a:cs typeface="Calibri"/>
              </a:rPr>
              <a:t>le </a:t>
            </a:r>
            <a:r>
              <a:rPr sz="1400" spc="-5" dirty="0">
                <a:latin typeface="Calibri"/>
                <a:cs typeface="Calibri"/>
              </a:rPr>
              <a:t>potenzialità della loro  fantasia </a:t>
            </a:r>
            <a:r>
              <a:rPr sz="1400" dirty="0">
                <a:latin typeface="Calibri"/>
                <a:cs typeface="Calibri"/>
              </a:rPr>
              <a:t>e </a:t>
            </a:r>
            <a:r>
              <a:rPr sz="1400" spc="-5" dirty="0">
                <a:latin typeface="Calibri"/>
                <a:cs typeface="Calibri"/>
              </a:rPr>
              <a:t>costruire infiniti</a:t>
            </a:r>
            <a:r>
              <a:rPr sz="1400" spc="-15" dirty="0">
                <a:latin typeface="Calibri"/>
                <a:cs typeface="Calibri"/>
              </a:rPr>
              <a:t> </a:t>
            </a:r>
            <a:r>
              <a:rPr sz="1400" spc="-5" dirty="0">
                <a:latin typeface="Calibri"/>
                <a:cs typeface="Calibri"/>
              </a:rPr>
              <a:t>racconti.</a:t>
            </a:r>
            <a:endParaRPr sz="1400">
              <a:latin typeface="Calibri"/>
              <a:cs typeface="Calibri"/>
            </a:endParaRPr>
          </a:p>
        </p:txBody>
      </p:sp>
      <p:sp>
        <p:nvSpPr>
          <p:cNvPr id="6" name="object 6"/>
          <p:cNvSpPr/>
          <p:nvPr/>
        </p:nvSpPr>
        <p:spPr>
          <a:xfrm>
            <a:off x="2923847" y="2178583"/>
            <a:ext cx="1628300" cy="41089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Domusweb.it  14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2438399"/>
            <a:ext cx="6120130" cy="409253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6837044"/>
            <a:ext cx="6148705" cy="3062605"/>
          </a:xfrm>
          <a:prstGeom prst="rect">
            <a:avLst/>
          </a:prstGeom>
        </p:spPr>
        <p:txBody>
          <a:bodyPr vert="horz" wrap="square" lIns="0" tIns="9525" rIns="0" bIns="0" rtlCol="0">
            <a:spAutoFit/>
          </a:bodyPr>
          <a:lstStyle/>
          <a:p>
            <a:pPr marL="12700" marR="5080" algn="just">
              <a:lnSpc>
                <a:spcPct val="101699"/>
              </a:lnSpc>
              <a:spcBef>
                <a:spcPts val="75"/>
              </a:spcBef>
            </a:pPr>
            <a:r>
              <a:rPr sz="1400" spc="-5" dirty="0">
                <a:latin typeface="Calibri"/>
                <a:cs typeface="Calibri"/>
              </a:rPr>
              <a:t>Oltre </a:t>
            </a:r>
            <a:r>
              <a:rPr sz="1400" dirty="0">
                <a:latin typeface="Calibri"/>
                <a:cs typeface="Calibri"/>
              </a:rPr>
              <a:t>80 gli </a:t>
            </a:r>
            <a:r>
              <a:rPr sz="1400" spc="-5" dirty="0">
                <a:latin typeface="Calibri"/>
                <a:cs typeface="Calibri"/>
              </a:rPr>
              <a:t>eventi culturali che si svolgeranno </a:t>
            </a:r>
            <a:r>
              <a:rPr sz="1400" dirty="0">
                <a:latin typeface="Calibri"/>
                <a:cs typeface="Calibri"/>
              </a:rPr>
              <a:t>in </a:t>
            </a:r>
            <a:r>
              <a:rPr sz="1400" spc="-5" dirty="0">
                <a:latin typeface="Calibri"/>
                <a:cs typeface="Calibri"/>
              </a:rPr>
              <a:t>tutta </a:t>
            </a:r>
            <a:r>
              <a:rPr sz="1400" dirty="0">
                <a:latin typeface="Calibri"/>
                <a:cs typeface="Calibri"/>
              </a:rPr>
              <a:t>la </a:t>
            </a:r>
            <a:r>
              <a:rPr sz="1400" spc="-5" dirty="0">
                <a:latin typeface="Calibri"/>
                <a:cs typeface="Calibri"/>
              </a:rPr>
              <a:t>penisola </a:t>
            </a:r>
            <a:r>
              <a:rPr sz="1400" dirty="0">
                <a:latin typeface="Calibri"/>
                <a:cs typeface="Calibri"/>
              </a:rPr>
              <a:t>in 60 </a:t>
            </a:r>
            <a:r>
              <a:rPr sz="1400" spc="-5" dirty="0">
                <a:latin typeface="Calibri"/>
                <a:cs typeface="Calibri"/>
              </a:rPr>
              <a:t>città. </a:t>
            </a:r>
            <a:r>
              <a:rPr sz="1400" dirty="0">
                <a:latin typeface="Calibri"/>
                <a:cs typeface="Calibri"/>
              </a:rPr>
              <a:t>I  </a:t>
            </a:r>
            <a:r>
              <a:rPr sz="1400" spc="-5" dirty="0">
                <a:latin typeface="Calibri"/>
                <a:cs typeface="Calibri"/>
              </a:rPr>
              <a:t>laboratori </a:t>
            </a:r>
            <a:r>
              <a:rPr sz="1400" dirty="0">
                <a:latin typeface="Calibri"/>
                <a:cs typeface="Calibri"/>
              </a:rPr>
              <a:t>e le </a:t>
            </a:r>
            <a:r>
              <a:rPr sz="1400" spc="-5" dirty="0">
                <a:latin typeface="Calibri"/>
                <a:cs typeface="Calibri"/>
              </a:rPr>
              <a:t>altre </a:t>
            </a:r>
            <a:r>
              <a:rPr sz="1400" dirty="0">
                <a:latin typeface="Calibri"/>
                <a:cs typeface="Calibri"/>
              </a:rPr>
              <a:t>attività </a:t>
            </a:r>
            <a:r>
              <a:rPr sz="1400" spc="-5" dirty="0">
                <a:latin typeface="Calibri"/>
                <a:cs typeface="Calibri"/>
              </a:rPr>
              <a:t>proposte, coordinati dalle banche con </a:t>
            </a:r>
            <a:r>
              <a:rPr sz="1400" dirty="0">
                <a:latin typeface="Calibri"/>
                <a:cs typeface="Calibri"/>
              </a:rPr>
              <a:t>la </a:t>
            </a:r>
            <a:r>
              <a:rPr sz="1400" spc="-5" dirty="0">
                <a:latin typeface="Calibri"/>
                <a:cs typeface="Calibri"/>
              </a:rPr>
              <a:t>collaborazione  di scuole, musei, biblioteche </a:t>
            </a:r>
            <a:r>
              <a:rPr sz="1400" dirty="0">
                <a:latin typeface="Calibri"/>
                <a:cs typeface="Calibri"/>
              </a:rPr>
              <a:t>e operatori </a:t>
            </a:r>
            <a:r>
              <a:rPr sz="1400" spc="-5" dirty="0">
                <a:latin typeface="Calibri"/>
                <a:cs typeface="Calibri"/>
              </a:rPr>
              <a:t>culturali, si svilupperanno attorno </a:t>
            </a:r>
            <a:r>
              <a:rPr sz="1400" dirty="0">
                <a:latin typeface="Calibri"/>
                <a:cs typeface="Calibri"/>
              </a:rPr>
              <a:t>ad </a:t>
            </a:r>
            <a:r>
              <a:rPr sz="1400" spc="-5" dirty="0">
                <a:latin typeface="Calibri"/>
                <a:cs typeface="Calibri"/>
              </a:rPr>
              <a:t>un  unico tema </a:t>
            </a:r>
            <a:r>
              <a:rPr sz="1400" dirty="0">
                <a:latin typeface="Calibri"/>
                <a:cs typeface="Calibri"/>
              </a:rPr>
              <a:t>ispiratore, </a:t>
            </a:r>
            <a:r>
              <a:rPr sz="1400" spc="-5" dirty="0">
                <a:latin typeface="Calibri"/>
                <a:cs typeface="Calibri"/>
              </a:rPr>
              <a:t>declinato da ciascuna </a:t>
            </a:r>
            <a:r>
              <a:rPr sz="1400" dirty="0">
                <a:latin typeface="Calibri"/>
                <a:cs typeface="Calibri"/>
              </a:rPr>
              <a:t>realtà </a:t>
            </a:r>
            <a:r>
              <a:rPr sz="1400" spc="-5" dirty="0">
                <a:latin typeface="Calibri"/>
                <a:cs typeface="Calibri"/>
              </a:rPr>
              <a:t>con strumenti </a:t>
            </a:r>
            <a:r>
              <a:rPr sz="1400" dirty="0">
                <a:latin typeface="Calibri"/>
                <a:cs typeface="Calibri"/>
              </a:rPr>
              <a:t>diversi e </a:t>
            </a:r>
            <a:r>
              <a:rPr sz="1400" spc="-5" dirty="0">
                <a:latin typeface="Calibri"/>
                <a:cs typeface="Calibri"/>
              </a:rPr>
              <a:t>da punti  di </a:t>
            </a:r>
            <a:r>
              <a:rPr sz="1400" dirty="0">
                <a:latin typeface="Calibri"/>
                <a:cs typeface="Calibri"/>
              </a:rPr>
              <a:t>vista </a:t>
            </a:r>
            <a:r>
              <a:rPr sz="1400" spc="-5" dirty="0">
                <a:latin typeface="Calibri"/>
                <a:cs typeface="Calibri"/>
              </a:rPr>
              <a:t>differenti, alla luce delle proprie specificità </a:t>
            </a:r>
            <a:r>
              <a:rPr sz="1400" dirty="0">
                <a:latin typeface="Calibri"/>
                <a:cs typeface="Calibri"/>
              </a:rPr>
              <a:t>e </a:t>
            </a:r>
            <a:r>
              <a:rPr sz="1400" spc="-5" dirty="0">
                <a:latin typeface="Calibri"/>
                <a:cs typeface="Calibri"/>
              </a:rPr>
              <a:t>di quelle del territorio di  appartenenza.</a:t>
            </a:r>
            <a:endParaRPr sz="1400">
              <a:latin typeface="Calibri"/>
              <a:cs typeface="Calibri"/>
            </a:endParaRPr>
          </a:p>
          <a:p>
            <a:pPr marL="12700" marR="8255" algn="just">
              <a:lnSpc>
                <a:spcPct val="101800"/>
              </a:lnSpc>
              <a:spcBef>
                <a:spcPts val="5"/>
              </a:spcBef>
            </a:pPr>
            <a:r>
              <a:rPr sz="1400" spc="-5" dirty="0">
                <a:latin typeface="Calibri"/>
                <a:cs typeface="Calibri"/>
              </a:rPr>
              <a:t>Per questa seconda edizione del Festival </a:t>
            </a:r>
            <a:r>
              <a:rPr sz="1400" dirty="0">
                <a:latin typeface="Calibri"/>
                <a:cs typeface="Calibri"/>
              </a:rPr>
              <a:t>è </a:t>
            </a:r>
            <a:r>
              <a:rPr sz="1400" spc="-5" dirty="0">
                <a:latin typeface="Calibri"/>
                <a:cs typeface="Calibri"/>
              </a:rPr>
              <a:t>stato scelto come </a:t>
            </a:r>
            <a:r>
              <a:rPr sz="1400" dirty="0">
                <a:latin typeface="Calibri"/>
                <a:cs typeface="Calibri"/>
              </a:rPr>
              <a:t>filo </a:t>
            </a:r>
            <a:r>
              <a:rPr sz="1400" spc="-5" dirty="0">
                <a:latin typeface="Calibri"/>
                <a:cs typeface="Calibri"/>
              </a:rPr>
              <a:t>conduttore </a:t>
            </a:r>
            <a:r>
              <a:rPr sz="1400" dirty="0">
                <a:latin typeface="Calibri"/>
                <a:cs typeface="Calibri"/>
              </a:rPr>
              <a:t>ideale  </a:t>
            </a:r>
            <a:r>
              <a:rPr sz="1400" spc="-5" dirty="0">
                <a:latin typeface="Calibri"/>
                <a:cs typeface="Calibri"/>
              </a:rPr>
              <a:t>di tutte </a:t>
            </a:r>
            <a:r>
              <a:rPr sz="1400" dirty="0">
                <a:latin typeface="Calibri"/>
                <a:cs typeface="Calibri"/>
              </a:rPr>
              <a:t>le iniziative </a:t>
            </a:r>
            <a:r>
              <a:rPr sz="1400" spc="-5" dirty="0">
                <a:latin typeface="Calibri"/>
                <a:cs typeface="Calibri"/>
              </a:rPr>
              <a:t>“L’alfabeto del Mondo”. Trarre ispirazione dalla natura,  dall’opera dell’uomo </a:t>
            </a:r>
            <a:r>
              <a:rPr sz="1400" dirty="0">
                <a:latin typeface="Calibri"/>
                <a:cs typeface="Calibri"/>
              </a:rPr>
              <a:t>e </a:t>
            </a:r>
            <a:r>
              <a:rPr sz="1400" spc="-5" dirty="0">
                <a:latin typeface="Calibri"/>
                <a:cs typeface="Calibri"/>
              </a:rPr>
              <a:t>dalle proprie emozioni, </a:t>
            </a:r>
            <a:r>
              <a:rPr sz="1400" dirty="0">
                <a:latin typeface="Calibri"/>
                <a:cs typeface="Calibri"/>
              </a:rPr>
              <a:t>imparare a riconoscere e a leggere i  </a:t>
            </a:r>
            <a:r>
              <a:rPr sz="1400" spc="-5" dirty="0">
                <a:latin typeface="Calibri"/>
                <a:cs typeface="Calibri"/>
              </a:rPr>
              <a:t>segni intorno </a:t>
            </a:r>
            <a:r>
              <a:rPr sz="1400" dirty="0">
                <a:latin typeface="Calibri"/>
                <a:cs typeface="Calibri"/>
              </a:rPr>
              <a:t>a </a:t>
            </a:r>
            <a:r>
              <a:rPr sz="1400" spc="-5" dirty="0">
                <a:latin typeface="Calibri"/>
                <a:cs typeface="Calibri"/>
              </a:rPr>
              <a:t>noi, spostare </a:t>
            </a:r>
            <a:r>
              <a:rPr sz="1400" spc="10" dirty="0">
                <a:latin typeface="Calibri"/>
                <a:cs typeface="Calibri"/>
              </a:rPr>
              <a:t>il </a:t>
            </a:r>
            <a:r>
              <a:rPr sz="1400" spc="-5" dirty="0">
                <a:latin typeface="Calibri"/>
                <a:cs typeface="Calibri"/>
              </a:rPr>
              <a:t>punto d’osservazione </a:t>
            </a:r>
            <a:r>
              <a:rPr sz="1400" dirty="0">
                <a:latin typeface="Calibri"/>
                <a:cs typeface="Calibri"/>
              </a:rPr>
              <a:t>e </a:t>
            </a:r>
            <a:r>
              <a:rPr sz="1400" spc="-5" dirty="0">
                <a:latin typeface="Calibri"/>
                <a:cs typeface="Calibri"/>
              </a:rPr>
              <a:t>reinterpretare </a:t>
            </a:r>
            <a:r>
              <a:rPr sz="1400" dirty="0">
                <a:latin typeface="Calibri"/>
                <a:cs typeface="Calibri"/>
              </a:rPr>
              <a:t>le </a:t>
            </a:r>
            <a:r>
              <a:rPr sz="1400" spc="-5" dirty="0">
                <a:latin typeface="Calibri"/>
                <a:cs typeface="Calibri"/>
              </a:rPr>
              <a:t>situazioni </a:t>
            </a:r>
            <a:r>
              <a:rPr sz="1400" dirty="0">
                <a:latin typeface="Calibri"/>
                <a:cs typeface="Calibri"/>
              </a:rPr>
              <a:t>e i  loro </a:t>
            </a:r>
            <a:r>
              <a:rPr sz="1400" spc="-5" dirty="0">
                <a:latin typeface="Calibri"/>
                <a:cs typeface="Calibri"/>
              </a:rPr>
              <a:t>significati, capire come nasce </a:t>
            </a:r>
            <a:r>
              <a:rPr sz="1400" dirty="0">
                <a:latin typeface="Calibri"/>
                <a:cs typeface="Calibri"/>
              </a:rPr>
              <a:t>il </a:t>
            </a:r>
            <a:r>
              <a:rPr sz="1400" spc="-5" dirty="0">
                <a:latin typeface="Calibri"/>
                <a:cs typeface="Calibri"/>
              </a:rPr>
              <a:t>racconto, come si forma </a:t>
            </a:r>
            <a:r>
              <a:rPr sz="1400" dirty="0">
                <a:latin typeface="Calibri"/>
                <a:cs typeface="Calibri"/>
              </a:rPr>
              <a:t>e </a:t>
            </a:r>
            <a:r>
              <a:rPr sz="1400" spc="-5" dirty="0">
                <a:latin typeface="Calibri"/>
                <a:cs typeface="Calibri"/>
              </a:rPr>
              <a:t>con quali linguaggi </a:t>
            </a:r>
            <a:r>
              <a:rPr sz="1400" dirty="0">
                <a:latin typeface="Calibri"/>
                <a:cs typeface="Calibri"/>
              </a:rPr>
              <a:t>e  </a:t>
            </a:r>
            <a:r>
              <a:rPr sz="1400" spc="-5" dirty="0">
                <a:latin typeface="Calibri"/>
                <a:cs typeface="Calibri"/>
              </a:rPr>
              <a:t>strumenti si può declinare, condividerlo per </a:t>
            </a:r>
            <a:r>
              <a:rPr sz="1400" dirty="0">
                <a:latin typeface="Calibri"/>
                <a:cs typeface="Calibri"/>
              </a:rPr>
              <a:t>generare </a:t>
            </a:r>
            <a:r>
              <a:rPr sz="1400" spc="-5" dirty="0">
                <a:latin typeface="Calibri"/>
                <a:cs typeface="Calibri"/>
              </a:rPr>
              <a:t>poi altre </a:t>
            </a:r>
            <a:r>
              <a:rPr sz="1400" dirty="0">
                <a:latin typeface="Calibri"/>
                <a:cs typeface="Calibri"/>
              </a:rPr>
              <a:t>infinite </a:t>
            </a:r>
            <a:r>
              <a:rPr sz="1400" spc="-5" dirty="0">
                <a:latin typeface="Calibri"/>
                <a:cs typeface="Calibri"/>
              </a:rPr>
              <a:t>narrazioni,  ecco </a:t>
            </a:r>
            <a:r>
              <a:rPr sz="1400" dirty="0">
                <a:latin typeface="Calibri"/>
                <a:cs typeface="Calibri"/>
              </a:rPr>
              <a:t>la </a:t>
            </a:r>
            <a:r>
              <a:rPr sz="1400" spc="-5" dirty="0">
                <a:latin typeface="Calibri"/>
                <a:cs typeface="Calibri"/>
              </a:rPr>
              <a:t>sfida di quest’anno. </a:t>
            </a:r>
            <a:r>
              <a:rPr sz="1400" dirty="0">
                <a:latin typeface="Calibri"/>
                <a:cs typeface="Calibri"/>
              </a:rPr>
              <a:t>Un </a:t>
            </a:r>
            <a:r>
              <a:rPr sz="1400" spc="-5" dirty="0">
                <a:latin typeface="Calibri"/>
                <a:cs typeface="Calibri"/>
              </a:rPr>
              <a:t>tema estremamente attuale se si considera </a:t>
            </a:r>
            <a:r>
              <a:rPr sz="1400" spc="-10" dirty="0">
                <a:latin typeface="Calibri"/>
                <a:cs typeface="Calibri"/>
              </a:rPr>
              <a:t>che,  </a:t>
            </a:r>
            <a:r>
              <a:rPr sz="1400" spc="-5" dirty="0">
                <a:latin typeface="Calibri"/>
                <a:cs typeface="Calibri"/>
              </a:rPr>
              <a:t>anche</a:t>
            </a:r>
            <a:r>
              <a:rPr sz="1400" spc="55" dirty="0">
                <a:latin typeface="Calibri"/>
                <a:cs typeface="Calibri"/>
              </a:rPr>
              <a:t> </a:t>
            </a:r>
            <a:r>
              <a:rPr sz="1400" dirty="0">
                <a:latin typeface="Calibri"/>
                <a:cs typeface="Calibri"/>
              </a:rPr>
              <a:t>grazie</a:t>
            </a:r>
            <a:r>
              <a:rPr sz="1400" spc="55" dirty="0">
                <a:latin typeface="Calibri"/>
                <a:cs typeface="Calibri"/>
              </a:rPr>
              <a:t> </a:t>
            </a:r>
            <a:r>
              <a:rPr sz="1400" dirty="0">
                <a:latin typeface="Calibri"/>
                <a:cs typeface="Calibri"/>
              </a:rPr>
              <a:t>alle</a:t>
            </a:r>
            <a:r>
              <a:rPr sz="1400" spc="55" dirty="0">
                <a:latin typeface="Calibri"/>
                <a:cs typeface="Calibri"/>
              </a:rPr>
              <a:t> </a:t>
            </a:r>
            <a:r>
              <a:rPr sz="1400" dirty="0">
                <a:latin typeface="Calibri"/>
                <a:cs typeface="Calibri"/>
              </a:rPr>
              <a:t>nuove</a:t>
            </a:r>
            <a:r>
              <a:rPr sz="1400" spc="55" dirty="0">
                <a:latin typeface="Calibri"/>
                <a:cs typeface="Calibri"/>
              </a:rPr>
              <a:t> </a:t>
            </a:r>
            <a:r>
              <a:rPr sz="1400" spc="-5" dirty="0">
                <a:latin typeface="Calibri"/>
                <a:cs typeface="Calibri"/>
              </a:rPr>
              <a:t>tecnologie,</a:t>
            </a:r>
            <a:r>
              <a:rPr sz="1400" spc="55" dirty="0">
                <a:latin typeface="Calibri"/>
                <a:cs typeface="Calibri"/>
              </a:rPr>
              <a:t> </a:t>
            </a:r>
            <a:r>
              <a:rPr sz="1400" spc="-5" dirty="0">
                <a:latin typeface="Calibri"/>
                <a:cs typeface="Calibri"/>
              </a:rPr>
              <a:t>raccontare</a:t>
            </a:r>
            <a:r>
              <a:rPr sz="1400" spc="50" dirty="0">
                <a:latin typeface="Calibri"/>
                <a:cs typeface="Calibri"/>
              </a:rPr>
              <a:t> </a:t>
            </a:r>
            <a:r>
              <a:rPr sz="1400" dirty="0">
                <a:latin typeface="Calibri"/>
                <a:cs typeface="Calibri"/>
              </a:rPr>
              <a:t>e</a:t>
            </a:r>
            <a:r>
              <a:rPr sz="1400" spc="55" dirty="0">
                <a:latin typeface="Calibri"/>
                <a:cs typeface="Calibri"/>
              </a:rPr>
              <a:t> </a:t>
            </a:r>
            <a:r>
              <a:rPr sz="1400" spc="-5" dirty="0">
                <a:latin typeface="Calibri"/>
                <a:cs typeface="Calibri"/>
              </a:rPr>
              <a:t>raccontarsi</a:t>
            </a:r>
            <a:r>
              <a:rPr sz="1400" spc="60" dirty="0">
                <a:latin typeface="Calibri"/>
                <a:cs typeface="Calibri"/>
              </a:rPr>
              <a:t> </a:t>
            </a:r>
            <a:r>
              <a:rPr sz="1400" dirty="0">
                <a:latin typeface="Calibri"/>
                <a:cs typeface="Calibri"/>
              </a:rPr>
              <a:t>è</a:t>
            </a:r>
            <a:r>
              <a:rPr sz="1400" spc="55" dirty="0">
                <a:latin typeface="Calibri"/>
                <a:cs typeface="Calibri"/>
              </a:rPr>
              <a:t> </a:t>
            </a:r>
            <a:r>
              <a:rPr sz="1400" spc="-5" dirty="0">
                <a:latin typeface="Calibri"/>
                <a:cs typeface="Calibri"/>
              </a:rPr>
              <a:t>oggi</a:t>
            </a:r>
            <a:r>
              <a:rPr sz="1400" spc="55" dirty="0">
                <a:latin typeface="Calibri"/>
                <a:cs typeface="Calibri"/>
              </a:rPr>
              <a:t> </a:t>
            </a:r>
            <a:r>
              <a:rPr sz="1400" spc="-5" dirty="0">
                <a:latin typeface="Calibri"/>
                <a:cs typeface="Calibri"/>
              </a:rPr>
              <a:t>un’attività</a:t>
            </a:r>
            <a:r>
              <a:rPr sz="1400" spc="55" dirty="0">
                <a:latin typeface="Calibri"/>
                <a:cs typeface="Calibri"/>
              </a:rPr>
              <a:t> </a:t>
            </a:r>
            <a:r>
              <a:rPr sz="1400" spc="-5" dirty="0">
                <a:latin typeface="Calibri"/>
                <a:cs typeface="Calibri"/>
              </a:rPr>
              <a:t>che</a:t>
            </a:r>
            <a:r>
              <a:rPr sz="1400" spc="55" dirty="0">
                <a:latin typeface="Calibri"/>
                <a:cs typeface="Calibri"/>
              </a:rPr>
              <a:t> </a:t>
            </a:r>
            <a:r>
              <a:rPr sz="1400" spc="-5" dirty="0">
                <a:latin typeface="Calibri"/>
                <a:cs typeface="Calibri"/>
              </a:rPr>
              <a:t>ci</a:t>
            </a:r>
            <a:endParaRPr sz="1400">
              <a:latin typeface="Calibri"/>
              <a:cs typeface="Calibri"/>
            </a:endParaRP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165" cy="234442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7100">
              <a:lnSpc>
                <a:spcPts val="1839"/>
              </a:lnSpc>
            </a:pPr>
            <a:r>
              <a:rPr sz="1600" b="1" spc="-5" dirty="0">
                <a:latin typeface="Arial"/>
                <a:cs typeface="Arial"/>
              </a:rPr>
              <a:t>Domusweb.it  14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marR="5080" algn="just">
              <a:lnSpc>
                <a:spcPct val="101400"/>
              </a:lnSpc>
              <a:spcBef>
                <a:spcPts val="905"/>
              </a:spcBef>
            </a:pPr>
            <a:r>
              <a:rPr sz="1400" spc="-5" dirty="0">
                <a:latin typeface="Calibri"/>
                <a:cs typeface="Calibri"/>
              </a:rPr>
              <a:t>coinvolge sempre </a:t>
            </a:r>
            <a:r>
              <a:rPr sz="1400" spc="-10" dirty="0">
                <a:latin typeface="Calibri"/>
                <a:cs typeface="Calibri"/>
              </a:rPr>
              <a:t>più. </a:t>
            </a:r>
            <a:r>
              <a:rPr sz="1400" spc="-5" dirty="0">
                <a:latin typeface="Calibri"/>
                <a:cs typeface="Calibri"/>
              </a:rPr>
              <a:t>La proposta del Festival </a:t>
            </a:r>
            <a:r>
              <a:rPr sz="1400" dirty="0">
                <a:latin typeface="Calibri"/>
                <a:cs typeface="Calibri"/>
              </a:rPr>
              <a:t>è </a:t>
            </a:r>
            <a:r>
              <a:rPr sz="1400" spc="-5" dirty="0">
                <a:latin typeface="Calibri"/>
                <a:cs typeface="Calibri"/>
              </a:rPr>
              <a:t>quindi quella di </a:t>
            </a:r>
            <a:r>
              <a:rPr sz="1400" dirty="0">
                <a:latin typeface="Calibri"/>
                <a:cs typeface="Calibri"/>
              </a:rPr>
              <a:t>creare </a:t>
            </a:r>
            <a:r>
              <a:rPr sz="1400" spc="-5" dirty="0">
                <a:latin typeface="Calibri"/>
                <a:cs typeface="Calibri"/>
              </a:rPr>
              <a:t>dei percorsi  per stimolare un approccio consapevole, pur rispettando </a:t>
            </a:r>
            <a:r>
              <a:rPr sz="1400" dirty="0">
                <a:latin typeface="Calibri"/>
                <a:cs typeface="Calibri"/>
              </a:rPr>
              <a:t>la </a:t>
            </a:r>
            <a:r>
              <a:rPr sz="1400" spc="-5" dirty="0">
                <a:latin typeface="Calibri"/>
                <a:cs typeface="Calibri"/>
              </a:rPr>
              <a:t>massima libertà  espressiva dei bambini </a:t>
            </a:r>
            <a:r>
              <a:rPr sz="1400" dirty="0">
                <a:latin typeface="Calibri"/>
                <a:cs typeface="Calibri"/>
              </a:rPr>
              <a:t>e </a:t>
            </a:r>
            <a:r>
              <a:rPr sz="1400" spc="-5" dirty="0">
                <a:latin typeface="Calibri"/>
                <a:cs typeface="Calibri"/>
              </a:rPr>
              <a:t>dei</a:t>
            </a:r>
            <a:r>
              <a:rPr sz="1400" spc="-20" dirty="0">
                <a:latin typeface="Calibri"/>
                <a:cs typeface="Calibri"/>
              </a:rPr>
              <a:t> </a:t>
            </a:r>
            <a:r>
              <a:rPr sz="1400" dirty="0">
                <a:latin typeface="Calibri"/>
                <a:cs typeface="Calibri"/>
              </a:rPr>
              <a:t>ragazzi.</a:t>
            </a:r>
            <a:endParaRPr sz="1400">
              <a:latin typeface="Calibri"/>
              <a:cs typeface="Calibri"/>
            </a:endParaRPr>
          </a:p>
        </p:txBody>
      </p:sp>
      <p:sp>
        <p:nvSpPr>
          <p:cNvPr id="4" name="object 4"/>
          <p:cNvSpPr txBox="1"/>
          <p:nvPr/>
        </p:nvSpPr>
        <p:spPr>
          <a:xfrm>
            <a:off x="706627" y="7794116"/>
            <a:ext cx="6146800" cy="1976120"/>
          </a:xfrm>
          <a:prstGeom prst="rect">
            <a:avLst/>
          </a:prstGeom>
        </p:spPr>
        <p:txBody>
          <a:bodyPr vert="horz" wrap="square" lIns="0" tIns="9525" rIns="0" bIns="0" rtlCol="0">
            <a:spAutoFit/>
          </a:bodyPr>
          <a:lstStyle/>
          <a:p>
            <a:pPr marL="12700" marR="5080" algn="just">
              <a:lnSpc>
                <a:spcPct val="101699"/>
              </a:lnSpc>
              <a:spcBef>
                <a:spcPts val="75"/>
              </a:spcBef>
            </a:pPr>
            <a:r>
              <a:rPr sz="1400" spc="-5" dirty="0">
                <a:latin typeface="Calibri"/>
                <a:cs typeface="Calibri"/>
              </a:rPr>
              <a:t>Due avvenimenti quest’anno affiancheranno </a:t>
            </a:r>
            <a:r>
              <a:rPr sz="1400" dirty="0">
                <a:latin typeface="Calibri"/>
                <a:cs typeface="Calibri"/>
              </a:rPr>
              <a:t>il </a:t>
            </a:r>
            <a:r>
              <a:rPr sz="1400" spc="-5" dirty="0">
                <a:latin typeface="Calibri"/>
                <a:cs typeface="Calibri"/>
              </a:rPr>
              <a:t>Festival. “WWW </a:t>
            </a:r>
            <a:r>
              <a:rPr sz="1400" dirty="0">
                <a:latin typeface="Calibri"/>
                <a:cs typeface="Calibri"/>
              </a:rPr>
              <a:t>- </a:t>
            </a:r>
            <a:r>
              <a:rPr sz="1400" spc="-5" dirty="0">
                <a:latin typeface="Calibri"/>
                <a:cs typeface="Calibri"/>
              </a:rPr>
              <a:t>KnoW the World  </a:t>
            </a:r>
            <a:r>
              <a:rPr sz="1400" dirty="0">
                <a:latin typeface="Calibri"/>
                <a:cs typeface="Calibri"/>
              </a:rPr>
              <a:t>with </a:t>
            </a:r>
            <a:r>
              <a:rPr sz="1400" spc="-5" dirty="0">
                <a:latin typeface="Calibri"/>
                <a:cs typeface="Calibri"/>
              </a:rPr>
              <a:t>Words” si terrà nel </a:t>
            </a:r>
            <a:r>
              <a:rPr sz="1400" dirty="0">
                <a:latin typeface="Calibri"/>
                <a:cs typeface="Calibri"/>
              </a:rPr>
              <a:t>giorno </a:t>
            </a:r>
            <a:r>
              <a:rPr sz="1400" spc="-5" dirty="0">
                <a:latin typeface="Calibri"/>
                <a:cs typeface="Calibri"/>
              </a:rPr>
              <a:t>di apertura del Festival, lunedì </a:t>
            </a:r>
            <a:r>
              <a:rPr sz="1400" dirty="0">
                <a:latin typeface="Calibri"/>
                <a:cs typeface="Calibri"/>
              </a:rPr>
              <a:t>16 marzo a </a:t>
            </a:r>
            <a:r>
              <a:rPr sz="1400" spc="-5" dirty="0">
                <a:latin typeface="Calibri"/>
                <a:cs typeface="Calibri"/>
              </a:rPr>
              <a:t>Napoli.  </a:t>
            </a:r>
            <a:r>
              <a:rPr sz="1400" dirty="0">
                <a:latin typeface="Calibri"/>
                <a:cs typeface="Calibri"/>
              </a:rPr>
              <a:t>Presso il </a:t>
            </a:r>
            <a:r>
              <a:rPr sz="1400" spc="-5" dirty="0">
                <a:latin typeface="Calibri"/>
                <a:cs typeface="Calibri"/>
              </a:rPr>
              <a:t>Museo d’Arte contemporanea Donnaregina (MADRE), </a:t>
            </a:r>
            <a:r>
              <a:rPr sz="1400" dirty="0">
                <a:latin typeface="Calibri"/>
                <a:cs typeface="Calibri"/>
              </a:rPr>
              <a:t>l’artista </a:t>
            </a:r>
            <a:r>
              <a:rPr sz="1400" spc="-5" dirty="0">
                <a:latin typeface="Calibri"/>
                <a:cs typeface="Calibri"/>
              </a:rPr>
              <a:t>di fama  </a:t>
            </a:r>
            <a:r>
              <a:rPr sz="1400" dirty="0">
                <a:latin typeface="Calibri"/>
                <a:cs typeface="Calibri"/>
              </a:rPr>
              <a:t>internazionale </a:t>
            </a:r>
            <a:r>
              <a:rPr sz="1400" spc="-5" dirty="0">
                <a:latin typeface="Calibri"/>
                <a:cs typeface="Calibri"/>
              </a:rPr>
              <a:t>Michelangelo Pistoletto sarà </a:t>
            </a:r>
            <a:r>
              <a:rPr sz="1400" dirty="0">
                <a:latin typeface="Calibri"/>
                <a:cs typeface="Calibri"/>
              </a:rPr>
              <a:t>l’ospite </a:t>
            </a:r>
            <a:r>
              <a:rPr sz="1400" spc="-5" dirty="0">
                <a:latin typeface="Calibri"/>
                <a:cs typeface="Calibri"/>
              </a:rPr>
              <a:t>d’eccezione di un evento per  </a:t>
            </a:r>
            <a:r>
              <a:rPr sz="1400" dirty="0">
                <a:latin typeface="Calibri"/>
                <a:cs typeface="Calibri"/>
              </a:rPr>
              <a:t>ragazzi, a </a:t>
            </a:r>
            <a:r>
              <a:rPr sz="1400" spc="-5" dirty="0">
                <a:latin typeface="Calibri"/>
                <a:cs typeface="Calibri"/>
              </a:rPr>
              <a:t>cura del Dipartimento Educazione </a:t>
            </a:r>
            <a:r>
              <a:rPr sz="1400" dirty="0">
                <a:latin typeface="Calibri"/>
                <a:cs typeface="Calibri"/>
              </a:rPr>
              <a:t>Castello </a:t>
            </a:r>
            <a:r>
              <a:rPr sz="1400" spc="-5" dirty="0">
                <a:latin typeface="Calibri"/>
                <a:cs typeface="Calibri"/>
              </a:rPr>
              <a:t>di Rivoli Museo d’Arte  Contemporanea </a:t>
            </a:r>
            <a:r>
              <a:rPr sz="1400" dirty="0">
                <a:latin typeface="Calibri"/>
                <a:cs typeface="Calibri"/>
              </a:rPr>
              <a:t>in </a:t>
            </a:r>
            <a:r>
              <a:rPr sz="1400" spc="-5" dirty="0">
                <a:latin typeface="Calibri"/>
                <a:cs typeface="Calibri"/>
              </a:rPr>
              <a:t>collaborazione </a:t>
            </a:r>
            <a:r>
              <a:rPr sz="1400" dirty="0">
                <a:latin typeface="Calibri"/>
                <a:cs typeface="Calibri"/>
              </a:rPr>
              <a:t>con </a:t>
            </a:r>
            <a:r>
              <a:rPr sz="1400" spc="-5" dirty="0">
                <a:latin typeface="Calibri"/>
                <a:cs typeface="Calibri"/>
              </a:rPr>
              <a:t>MADRE, </a:t>
            </a:r>
            <a:r>
              <a:rPr sz="1400" dirty="0">
                <a:latin typeface="Calibri"/>
                <a:cs typeface="Calibri"/>
              </a:rPr>
              <a:t>e Cittadellarte </a:t>
            </a:r>
            <a:r>
              <a:rPr sz="1400" spc="-5" dirty="0">
                <a:latin typeface="Calibri"/>
                <a:cs typeface="Calibri"/>
              </a:rPr>
              <a:t>Fondazione Pistoletto.  </a:t>
            </a:r>
            <a:r>
              <a:rPr sz="1400" dirty="0">
                <a:latin typeface="Calibri"/>
                <a:cs typeface="Calibri"/>
              </a:rPr>
              <a:t>Un </a:t>
            </a:r>
            <a:r>
              <a:rPr sz="1400" spc="-5" dirty="0">
                <a:latin typeface="Calibri"/>
                <a:cs typeface="Calibri"/>
              </a:rPr>
              <a:t>esempio della forza del network </a:t>
            </a:r>
            <a:r>
              <a:rPr sz="1400" dirty="0">
                <a:latin typeface="Calibri"/>
                <a:cs typeface="Calibri"/>
              </a:rPr>
              <a:t>tra </a:t>
            </a:r>
            <a:r>
              <a:rPr sz="1400" spc="-5" dirty="0">
                <a:latin typeface="Calibri"/>
                <a:cs typeface="Calibri"/>
              </a:rPr>
              <a:t>musei, </a:t>
            </a:r>
            <a:r>
              <a:rPr sz="1400" dirty="0">
                <a:latin typeface="Calibri"/>
                <a:cs typeface="Calibri"/>
              </a:rPr>
              <a:t>istituzioni </a:t>
            </a:r>
            <a:r>
              <a:rPr sz="1400" spc="-5" dirty="0">
                <a:latin typeface="Calibri"/>
                <a:cs typeface="Calibri"/>
              </a:rPr>
              <a:t>culturali </a:t>
            </a:r>
            <a:r>
              <a:rPr sz="1400" dirty="0">
                <a:latin typeface="Calibri"/>
                <a:cs typeface="Calibri"/>
              </a:rPr>
              <a:t>e </a:t>
            </a:r>
            <a:r>
              <a:rPr sz="1400" spc="-5" dirty="0">
                <a:latin typeface="Calibri"/>
                <a:cs typeface="Calibri"/>
              </a:rPr>
              <a:t>banche  accomunati da progetti </a:t>
            </a:r>
            <a:r>
              <a:rPr sz="1400" dirty="0">
                <a:latin typeface="Calibri"/>
                <a:cs typeface="Calibri"/>
              </a:rPr>
              <a:t>e visioni </a:t>
            </a:r>
            <a:r>
              <a:rPr sz="1400" spc="-5" dirty="0">
                <a:latin typeface="Calibri"/>
                <a:cs typeface="Calibri"/>
              </a:rPr>
              <a:t>condivisi nel tempo, capacità di sinergia che </a:t>
            </a:r>
            <a:r>
              <a:rPr sz="1400" dirty="0">
                <a:latin typeface="Calibri"/>
                <a:cs typeface="Calibri"/>
              </a:rPr>
              <a:t>il  </a:t>
            </a:r>
            <a:r>
              <a:rPr sz="1400" spc="-5" dirty="0">
                <a:latin typeface="Calibri"/>
                <a:cs typeface="Calibri"/>
              </a:rPr>
              <a:t>Festival della Cultura </a:t>
            </a:r>
            <a:r>
              <a:rPr sz="1400" dirty="0">
                <a:latin typeface="Calibri"/>
                <a:cs typeface="Calibri"/>
              </a:rPr>
              <a:t>Creativa</a:t>
            </a:r>
            <a:r>
              <a:rPr sz="1400" spc="-5" dirty="0">
                <a:latin typeface="Calibri"/>
                <a:cs typeface="Calibri"/>
              </a:rPr>
              <a:t> incentiva.</a:t>
            </a:r>
            <a:endParaRPr sz="1400">
              <a:latin typeface="Calibri"/>
              <a:cs typeface="Calibri"/>
            </a:endParaRPr>
          </a:p>
        </p:txBody>
      </p:sp>
      <p:sp>
        <p:nvSpPr>
          <p:cNvPr id="5" name="object 5"/>
          <p:cNvSpPr/>
          <p:nvPr/>
        </p:nvSpPr>
        <p:spPr>
          <a:xfrm>
            <a:off x="720090" y="2987547"/>
            <a:ext cx="6102528" cy="460692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98575" y="4377054"/>
            <a:ext cx="4996180" cy="489585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84073" y="9587072"/>
            <a:ext cx="3191778" cy="540962"/>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706627" y="426211"/>
            <a:ext cx="6148705" cy="386461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9640">
              <a:lnSpc>
                <a:spcPts val="1839"/>
              </a:lnSpc>
            </a:pPr>
            <a:r>
              <a:rPr sz="1600" b="1" spc="-5" dirty="0">
                <a:latin typeface="Arial"/>
                <a:cs typeface="Arial"/>
              </a:rPr>
              <a:t>Domusweb.it  14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marR="5080" algn="just">
              <a:lnSpc>
                <a:spcPct val="101699"/>
              </a:lnSpc>
              <a:spcBef>
                <a:spcPts val="900"/>
              </a:spcBef>
            </a:pPr>
            <a:r>
              <a:rPr sz="1400" spc="-5" dirty="0">
                <a:latin typeface="Calibri"/>
                <a:cs typeface="Calibri"/>
              </a:rPr>
              <a:t>Venerdì </a:t>
            </a:r>
            <a:r>
              <a:rPr sz="1400" dirty="0">
                <a:latin typeface="Calibri"/>
                <a:cs typeface="Calibri"/>
              </a:rPr>
              <a:t>20 marzo a </a:t>
            </a:r>
            <a:r>
              <a:rPr sz="1400" spc="-5" dirty="0">
                <a:latin typeface="Calibri"/>
                <a:cs typeface="Calibri"/>
              </a:rPr>
              <a:t>Roma presso </a:t>
            </a:r>
            <a:r>
              <a:rPr sz="1400" spc="-10" dirty="0">
                <a:latin typeface="Calibri"/>
                <a:cs typeface="Calibri"/>
              </a:rPr>
              <a:t>la sede </a:t>
            </a:r>
            <a:r>
              <a:rPr sz="1400" spc="-5" dirty="0">
                <a:latin typeface="Calibri"/>
                <a:cs typeface="Calibri"/>
              </a:rPr>
              <a:t>dell’Abi, </a:t>
            </a:r>
            <a:r>
              <a:rPr sz="1400" dirty="0">
                <a:latin typeface="Calibri"/>
                <a:cs typeface="Calibri"/>
              </a:rPr>
              <a:t>le </a:t>
            </a:r>
            <a:r>
              <a:rPr sz="1400" spc="-5" dirty="0">
                <a:latin typeface="Calibri"/>
                <a:cs typeface="Calibri"/>
              </a:rPr>
              <a:t>antiche Scuderie di Palazzo  </a:t>
            </a:r>
            <a:r>
              <a:rPr sz="1400" dirty="0">
                <a:latin typeface="Calibri"/>
                <a:cs typeface="Calibri"/>
              </a:rPr>
              <a:t>Altieri </a:t>
            </a:r>
            <a:r>
              <a:rPr sz="1400" spc="-5" dirty="0">
                <a:latin typeface="Calibri"/>
                <a:cs typeface="Calibri"/>
              </a:rPr>
              <a:t>ospiteranno l’incontro “Reinventare l’apprendimento </a:t>
            </a:r>
            <a:r>
              <a:rPr sz="1400" dirty="0">
                <a:latin typeface="Calibri"/>
                <a:cs typeface="Calibri"/>
              </a:rPr>
              <a:t>– </a:t>
            </a:r>
            <a:r>
              <a:rPr sz="1400" spc="-5" dirty="0">
                <a:latin typeface="Calibri"/>
                <a:cs typeface="Calibri"/>
              </a:rPr>
              <a:t>Cultura </a:t>
            </a:r>
            <a:r>
              <a:rPr sz="1400" dirty="0">
                <a:latin typeface="Calibri"/>
                <a:cs typeface="Calibri"/>
              </a:rPr>
              <a:t>e </a:t>
            </a:r>
            <a:r>
              <a:rPr sz="1400" spc="-5" dirty="0">
                <a:latin typeface="Calibri"/>
                <a:cs typeface="Calibri"/>
              </a:rPr>
              <a:t>creatività  </a:t>
            </a:r>
            <a:r>
              <a:rPr sz="1400" dirty="0">
                <a:latin typeface="Calibri"/>
                <a:cs typeface="Calibri"/>
              </a:rPr>
              <a:t>tra linguaggi, </a:t>
            </a:r>
            <a:r>
              <a:rPr sz="1400" spc="-10" dirty="0">
                <a:latin typeface="Calibri"/>
                <a:cs typeface="Calibri"/>
              </a:rPr>
              <a:t>metodi </a:t>
            </a:r>
            <a:r>
              <a:rPr sz="1400" dirty="0">
                <a:latin typeface="Calibri"/>
                <a:cs typeface="Calibri"/>
              </a:rPr>
              <a:t>e </a:t>
            </a:r>
            <a:r>
              <a:rPr sz="1400" spc="-5" dirty="0">
                <a:latin typeface="Calibri"/>
                <a:cs typeface="Calibri"/>
              </a:rPr>
              <a:t>azioni”. Parteciperanno, </a:t>
            </a:r>
            <a:r>
              <a:rPr sz="1400" dirty="0">
                <a:latin typeface="Calibri"/>
                <a:cs typeface="Calibri"/>
              </a:rPr>
              <a:t>tra gli altri: </a:t>
            </a:r>
            <a:r>
              <a:rPr sz="1400" spc="-5" dirty="0">
                <a:latin typeface="Calibri"/>
                <a:cs typeface="Calibri"/>
              </a:rPr>
              <a:t>Aldo Tanchis,  comunicatore </a:t>
            </a:r>
            <a:r>
              <a:rPr sz="1400" dirty="0">
                <a:latin typeface="Calibri"/>
                <a:cs typeface="Calibri"/>
              </a:rPr>
              <a:t>e autore </a:t>
            </a:r>
            <a:r>
              <a:rPr sz="1400" spc="-5" dirty="0">
                <a:latin typeface="Calibri"/>
                <a:cs typeface="Calibri"/>
              </a:rPr>
              <a:t>del </a:t>
            </a:r>
            <a:r>
              <a:rPr sz="1400" dirty="0">
                <a:latin typeface="Calibri"/>
                <a:cs typeface="Calibri"/>
              </a:rPr>
              <a:t>libro </a:t>
            </a:r>
            <a:r>
              <a:rPr sz="1400" spc="-5" dirty="0">
                <a:latin typeface="Calibri"/>
                <a:cs typeface="Calibri"/>
              </a:rPr>
              <a:t>Bruno Munari; Anna Pironti, Responsabile  Dipartimento Educazione Museo Castello di Rivoli; Alessandra Falconi, referente </a:t>
            </a:r>
            <a:r>
              <a:rPr sz="1400" spc="-10" dirty="0">
                <a:latin typeface="Calibri"/>
                <a:cs typeface="Calibri"/>
              </a:rPr>
              <a:t>del  </a:t>
            </a:r>
            <a:r>
              <a:rPr sz="1400" spc="-5" dirty="0">
                <a:latin typeface="Calibri"/>
                <a:cs typeface="Calibri"/>
              </a:rPr>
              <a:t>Centro </a:t>
            </a:r>
            <a:r>
              <a:rPr sz="1400" dirty="0">
                <a:latin typeface="Calibri"/>
                <a:cs typeface="Calibri"/>
              </a:rPr>
              <a:t>Alberto </a:t>
            </a:r>
            <a:r>
              <a:rPr sz="1400" spc="-5" dirty="0">
                <a:latin typeface="Calibri"/>
                <a:cs typeface="Calibri"/>
              </a:rPr>
              <a:t>Manzi; </a:t>
            </a:r>
            <a:r>
              <a:rPr sz="1400" dirty="0">
                <a:latin typeface="Calibri"/>
                <a:cs typeface="Calibri"/>
              </a:rPr>
              <a:t>Carlo </a:t>
            </a:r>
            <a:r>
              <a:rPr sz="1400" spc="-5" dirty="0">
                <a:latin typeface="Calibri"/>
                <a:cs typeface="Calibri"/>
              </a:rPr>
              <a:t>Infante, Presidente di </a:t>
            </a:r>
            <a:r>
              <a:rPr sz="1400" dirty="0">
                <a:latin typeface="Calibri"/>
                <a:cs typeface="Calibri"/>
              </a:rPr>
              <a:t>Urban </a:t>
            </a:r>
            <a:r>
              <a:rPr sz="1400" spc="-5" dirty="0">
                <a:latin typeface="Calibri"/>
                <a:cs typeface="Calibri"/>
              </a:rPr>
              <a:t>Experience; </a:t>
            </a:r>
            <a:r>
              <a:rPr sz="1400" dirty="0">
                <a:latin typeface="Calibri"/>
                <a:cs typeface="Calibri"/>
              </a:rPr>
              <a:t>Fiorella  </a:t>
            </a:r>
            <a:r>
              <a:rPr sz="1400" spc="-5" dirty="0">
                <a:latin typeface="Calibri"/>
                <a:cs typeface="Calibri"/>
              </a:rPr>
              <a:t>Operto, Presidente della Scuola di Robotica; Hubert Jaoui, </a:t>
            </a:r>
            <a:r>
              <a:rPr sz="1400" dirty="0">
                <a:latin typeface="Calibri"/>
                <a:cs typeface="Calibri"/>
              </a:rPr>
              <a:t>esperto </a:t>
            </a:r>
            <a:r>
              <a:rPr sz="1400" spc="-5" dirty="0">
                <a:latin typeface="Calibri"/>
                <a:cs typeface="Calibri"/>
              </a:rPr>
              <a:t>di </a:t>
            </a:r>
            <a:r>
              <a:rPr sz="1400" dirty="0">
                <a:latin typeface="Calibri"/>
                <a:cs typeface="Calibri"/>
              </a:rPr>
              <a:t>creatività  </a:t>
            </a:r>
            <a:r>
              <a:rPr sz="1400" spc="-5" dirty="0">
                <a:latin typeface="Calibri"/>
                <a:cs typeface="Calibri"/>
              </a:rPr>
              <a:t>applicata; Ruggero Poi, Vice Presidente </a:t>
            </a:r>
            <a:r>
              <a:rPr sz="1400" dirty="0">
                <a:latin typeface="Calibri"/>
                <a:cs typeface="Calibri"/>
              </a:rPr>
              <a:t>esecutivo </a:t>
            </a:r>
            <a:r>
              <a:rPr sz="1400" spc="-5" dirty="0">
                <a:latin typeface="Calibri"/>
                <a:cs typeface="Calibri"/>
              </a:rPr>
              <a:t>della Fondazione Montessori Italia.  L’immagine identificativa della seconda </a:t>
            </a:r>
            <a:r>
              <a:rPr sz="1400" dirty="0">
                <a:latin typeface="Calibri"/>
                <a:cs typeface="Calibri"/>
              </a:rPr>
              <a:t>edizione </a:t>
            </a:r>
            <a:r>
              <a:rPr sz="1400" spc="-5" dirty="0">
                <a:latin typeface="Calibri"/>
                <a:cs typeface="Calibri"/>
              </a:rPr>
              <a:t>del Festival porta </a:t>
            </a:r>
            <a:r>
              <a:rPr sz="1400" dirty="0">
                <a:latin typeface="Calibri"/>
                <a:cs typeface="Calibri"/>
              </a:rPr>
              <a:t>la firma </a:t>
            </a:r>
            <a:r>
              <a:rPr sz="1400" spc="-5" dirty="0">
                <a:latin typeface="Calibri"/>
                <a:cs typeface="Calibri"/>
              </a:rPr>
              <a:t>di Eva  </a:t>
            </a:r>
            <a:r>
              <a:rPr sz="1400" dirty="0">
                <a:latin typeface="Calibri"/>
                <a:cs typeface="Calibri"/>
              </a:rPr>
              <a:t>Montanari.</a:t>
            </a:r>
            <a:endParaRPr sz="1400">
              <a:latin typeface="Calibri"/>
              <a:cs typeface="Calibri"/>
            </a:endParaRP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81178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Giornaledimontesilvano.com  14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304029"/>
            <a:ext cx="2324100" cy="15621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525139"/>
            <a:ext cx="4356100" cy="492125"/>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hlinkClick r:id="rId4"/>
              </a:rPr>
              <a:t>FESTIVAL </a:t>
            </a:r>
            <a:r>
              <a:rPr sz="1800" b="1" spc="5" dirty="0">
                <a:latin typeface="Arial"/>
                <a:cs typeface="Arial"/>
                <a:hlinkClick r:id="rId4"/>
              </a:rPr>
              <a:t>DELLA </a:t>
            </a:r>
            <a:r>
              <a:rPr sz="1800" b="1" spc="-5" dirty="0">
                <a:latin typeface="Arial"/>
                <a:cs typeface="Arial"/>
                <a:hlinkClick r:id="rId4"/>
              </a:rPr>
              <a:t>CULTURA</a:t>
            </a:r>
            <a:r>
              <a:rPr sz="1800" b="1" spc="-80" dirty="0">
                <a:latin typeface="Arial"/>
                <a:cs typeface="Arial"/>
                <a:hlinkClick r:id="rId4"/>
              </a:rPr>
              <a:t> </a:t>
            </a:r>
            <a:r>
              <a:rPr sz="1800" b="1" dirty="0">
                <a:latin typeface="Arial"/>
                <a:cs typeface="Arial"/>
                <a:hlinkClick r:id="rId4"/>
              </a:rPr>
              <a:t>CREATIVA</a:t>
            </a:r>
            <a:endParaRPr sz="1800">
              <a:latin typeface="Arial"/>
              <a:cs typeface="Arial"/>
            </a:endParaRPr>
          </a:p>
          <a:p>
            <a:pPr marL="12700">
              <a:lnSpc>
                <a:spcPct val="100000"/>
              </a:lnSpc>
              <a:spcBef>
                <a:spcPts val="10"/>
              </a:spcBef>
            </a:pPr>
            <a:r>
              <a:rPr sz="1250" i="1" spc="-30" dirty="0">
                <a:latin typeface="Tahoma"/>
                <a:cs typeface="Tahoma"/>
              </a:rPr>
              <a:t>Sabato 14 Marzo 2015</a:t>
            </a:r>
            <a:r>
              <a:rPr sz="1250" i="1" spc="5" dirty="0">
                <a:latin typeface="Tahoma"/>
                <a:cs typeface="Tahoma"/>
              </a:rPr>
              <a:t> </a:t>
            </a:r>
            <a:r>
              <a:rPr sz="1250" i="1" spc="-30" dirty="0">
                <a:latin typeface="Tahoma"/>
                <a:cs typeface="Tahoma"/>
              </a:rPr>
              <a:t>13:47</a:t>
            </a:r>
            <a:endParaRPr sz="1250">
              <a:latin typeface="Tahoma"/>
              <a:cs typeface="Tahoma"/>
            </a:endParaRPr>
          </a:p>
        </p:txBody>
      </p:sp>
      <p:sp>
        <p:nvSpPr>
          <p:cNvPr id="6" name="object 6"/>
          <p:cNvSpPr txBox="1"/>
          <p:nvPr/>
        </p:nvSpPr>
        <p:spPr>
          <a:xfrm>
            <a:off x="719327" y="4152010"/>
            <a:ext cx="1238250" cy="151130"/>
          </a:xfrm>
          <a:prstGeom prst="rect">
            <a:avLst/>
          </a:prstGeom>
          <a:solidFill>
            <a:srgbClr val="008000"/>
          </a:solidFill>
        </p:spPr>
        <p:txBody>
          <a:bodyPr vert="horz" wrap="square" lIns="0" tIns="0" rIns="0" bIns="0" rtlCol="0">
            <a:spAutoFit/>
          </a:bodyPr>
          <a:lstStyle/>
          <a:p>
            <a:pPr>
              <a:lnSpc>
                <a:spcPts val="1160"/>
              </a:lnSpc>
            </a:pPr>
            <a:r>
              <a:rPr sz="1000" b="1" spc="-5" dirty="0">
                <a:latin typeface="Arial"/>
                <a:cs typeface="Arial"/>
              </a:rPr>
              <a:t>L'Aquila e</a:t>
            </a:r>
            <a:r>
              <a:rPr sz="1000" b="1" spc="-30" dirty="0">
                <a:latin typeface="Arial"/>
                <a:cs typeface="Arial"/>
              </a:rPr>
              <a:t> </a:t>
            </a:r>
            <a:r>
              <a:rPr sz="1000" b="1" spc="-5" dirty="0">
                <a:latin typeface="Arial"/>
                <a:cs typeface="Arial"/>
              </a:rPr>
              <a:t>provincia</a:t>
            </a:r>
            <a:endParaRPr sz="1000">
              <a:latin typeface="Arial"/>
              <a:cs typeface="Arial"/>
            </a:endParaRPr>
          </a:p>
        </p:txBody>
      </p:sp>
      <p:sp>
        <p:nvSpPr>
          <p:cNvPr id="7" name="object 7"/>
          <p:cNvSpPr txBox="1"/>
          <p:nvPr/>
        </p:nvSpPr>
        <p:spPr>
          <a:xfrm>
            <a:off x="706627" y="4279518"/>
            <a:ext cx="6148705" cy="5221605"/>
          </a:xfrm>
          <a:prstGeom prst="rect">
            <a:avLst/>
          </a:prstGeom>
        </p:spPr>
        <p:txBody>
          <a:bodyPr vert="horz" wrap="square" lIns="0" tIns="24765" rIns="0" bIns="0" rtlCol="0">
            <a:spAutoFit/>
          </a:bodyPr>
          <a:lstStyle/>
          <a:p>
            <a:pPr marL="2437765" marR="5080" algn="just">
              <a:lnSpc>
                <a:spcPts val="1380"/>
              </a:lnSpc>
              <a:spcBef>
                <a:spcPts val="195"/>
              </a:spcBef>
            </a:pPr>
            <a:r>
              <a:rPr sz="1200" spc="-5" dirty="0">
                <a:latin typeface="Arial"/>
                <a:cs typeface="Arial"/>
              </a:rPr>
              <a:t>Lunedì 16, </a:t>
            </a:r>
            <a:r>
              <a:rPr sz="1200" dirty="0">
                <a:latin typeface="Arial"/>
                <a:cs typeface="Arial"/>
              </a:rPr>
              <a:t>Martedì </a:t>
            </a:r>
            <a:r>
              <a:rPr sz="1200" spc="-5" dirty="0">
                <a:latin typeface="Arial"/>
                <a:cs typeface="Arial"/>
              </a:rPr>
              <a:t>17 e Mercoledì 18 marzo a partire  dalle </a:t>
            </a:r>
            <a:r>
              <a:rPr sz="1200" dirty="0">
                <a:latin typeface="Arial"/>
                <a:cs typeface="Arial"/>
              </a:rPr>
              <a:t>ore </a:t>
            </a:r>
            <a:r>
              <a:rPr sz="1200" spc="-5" dirty="0">
                <a:latin typeface="Arial"/>
                <a:cs typeface="Arial"/>
              </a:rPr>
              <a:t>10.00, l’Istituto Cinematografico dell’Aquila  </a:t>
            </a:r>
            <a:r>
              <a:rPr sz="1200" dirty="0">
                <a:latin typeface="Arial"/>
                <a:cs typeface="Arial"/>
              </a:rPr>
              <a:t>“La </a:t>
            </a:r>
            <a:r>
              <a:rPr sz="1200" spc="-5" dirty="0">
                <a:latin typeface="Arial"/>
                <a:cs typeface="Arial"/>
              </a:rPr>
              <a:t>Lanterna Magica” in collaborazione </a:t>
            </a:r>
            <a:r>
              <a:rPr sz="1200" dirty="0">
                <a:latin typeface="Arial"/>
                <a:cs typeface="Arial"/>
              </a:rPr>
              <a:t>con </a:t>
            </a:r>
            <a:r>
              <a:rPr sz="1200" spc="-5" dirty="0">
                <a:latin typeface="Arial"/>
                <a:cs typeface="Arial"/>
              </a:rPr>
              <a:t>alcuni  Istituti bancari all’interno </a:t>
            </a:r>
            <a:r>
              <a:rPr sz="1200" dirty="0">
                <a:latin typeface="Arial"/>
                <a:cs typeface="Arial"/>
              </a:rPr>
              <a:t>del </a:t>
            </a:r>
            <a:r>
              <a:rPr sz="1200" spc="-5" dirty="0">
                <a:latin typeface="Arial"/>
                <a:cs typeface="Arial"/>
              </a:rPr>
              <a:t>Festival della cultura  creativa promuovono il laboratorio </a:t>
            </a:r>
            <a:r>
              <a:rPr sz="1200" dirty="0">
                <a:latin typeface="Arial"/>
                <a:cs typeface="Arial"/>
              </a:rPr>
              <a:t>“Il concetto </a:t>
            </a:r>
            <a:r>
              <a:rPr sz="1200" spc="-5" dirty="0">
                <a:latin typeface="Arial"/>
                <a:cs typeface="Arial"/>
              </a:rPr>
              <a:t>di  integrazione: </a:t>
            </a:r>
            <a:r>
              <a:rPr sz="1200" dirty="0">
                <a:latin typeface="Arial"/>
                <a:cs typeface="Arial"/>
              </a:rPr>
              <a:t>un </a:t>
            </a:r>
            <a:r>
              <a:rPr sz="1200" spc="-5" dirty="0">
                <a:latin typeface="Arial"/>
                <a:cs typeface="Arial"/>
              </a:rPr>
              <a:t>viaggio nella società </a:t>
            </a:r>
            <a:r>
              <a:rPr sz="1200" dirty="0">
                <a:latin typeface="Arial"/>
                <a:cs typeface="Arial"/>
              </a:rPr>
              <a:t>di </a:t>
            </a:r>
            <a:r>
              <a:rPr sz="1200" spc="-5" dirty="0">
                <a:latin typeface="Arial"/>
                <a:cs typeface="Arial"/>
              </a:rPr>
              <a:t>ieri </a:t>
            </a:r>
            <a:r>
              <a:rPr sz="1200" dirty="0">
                <a:latin typeface="Arial"/>
                <a:cs typeface="Arial"/>
              </a:rPr>
              <a:t>e di</a:t>
            </a:r>
            <a:r>
              <a:rPr sz="1200" spc="-10" dirty="0">
                <a:latin typeface="Arial"/>
                <a:cs typeface="Arial"/>
              </a:rPr>
              <a:t> oggi”.</a:t>
            </a:r>
            <a:endParaRPr sz="1200">
              <a:latin typeface="Arial"/>
              <a:cs typeface="Arial"/>
            </a:endParaRPr>
          </a:p>
          <a:p>
            <a:pPr marL="2437765" marR="6985" algn="just">
              <a:lnSpc>
                <a:spcPct val="95400"/>
              </a:lnSpc>
              <a:spcBef>
                <a:spcPts val="869"/>
              </a:spcBef>
            </a:pPr>
            <a:r>
              <a:rPr sz="1200" spc="-5" dirty="0">
                <a:latin typeface="Arial"/>
                <a:cs typeface="Arial"/>
              </a:rPr>
              <a:t>All’interno delle </a:t>
            </a:r>
            <a:r>
              <a:rPr sz="1200" dirty="0">
                <a:latin typeface="Arial"/>
                <a:cs typeface="Arial"/>
              </a:rPr>
              <a:t>tre </a:t>
            </a:r>
            <a:r>
              <a:rPr sz="1200" spc="-5" dirty="0">
                <a:latin typeface="Arial"/>
                <a:cs typeface="Arial"/>
              </a:rPr>
              <a:t>giornate </a:t>
            </a:r>
            <a:r>
              <a:rPr sz="1200" spc="-10" dirty="0">
                <a:latin typeface="Arial"/>
                <a:cs typeface="Arial"/>
              </a:rPr>
              <a:t>previste, </a:t>
            </a:r>
            <a:r>
              <a:rPr sz="1200" spc="-5" dirty="0">
                <a:latin typeface="Arial"/>
                <a:cs typeface="Arial"/>
              </a:rPr>
              <a:t>la prima delle  quali (Lunedì 16) si svolgerà presso la Biblioteca  provinciale </a:t>
            </a:r>
            <a:r>
              <a:rPr sz="1200" dirty="0">
                <a:latin typeface="Arial"/>
                <a:cs typeface="Arial"/>
              </a:rPr>
              <a:t>“S. </a:t>
            </a:r>
            <a:r>
              <a:rPr sz="1200" spc="-5" dirty="0">
                <a:latin typeface="Arial"/>
                <a:cs typeface="Arial"/>
              </a:rPr>
              <a:t>Tommasi”, l’Istituto</a:t>
            </a:r>
            <a:r>
              <a:rPr sz="1200" spc="55" dirty="0">
                <a:latin typeface="Arial"/>
                <a:cs typeface="Arial"/>
              </a:rPr>
              <a:t> </a:t>
            </a:r>
            <a:r>
              <a:rPr sz="1200" spc="-5" dirty="0">
                <a:latin typeface="Arial"/>
                <a:cs typeface="Arial"/>
              </a:rPr>
              <a:t>Cinematografico</a:t>
            </a:r>
            <a:endParaRPr sz="1200">
              <a:latin typeface="Arial"/>
              <a:cs typeface="Arial"/>
            </a:endParaRPr>
          </a:p>
          <a:p>
            <a:pPr marL="12700" marR="8255" algn="just">
              <a:lnSpc>
                <a:spcPts val="1380"/>
              </a:lnSpc>
              <a:spcBef>
                <a:spcPts val="40"/>
              </a:spcBef>
            </a:pPr>
            <a:r>
              <a:rPr sz="1200" spc="-5" dirty="0">
                <a:latin typeface="Arial"/>
                <a:cs typeface="Arial"/>
              </a:rPr>
              <a:t>dell’Aquila </a:t>
            </a:r>
            <a:r>
              <a:rPr sz="1200" dirty="0">
                <a:latin typeface="Arial"/>
                <a:cs typeface="Arial"/>
              </a:rPr>
              <a:t>“La </a:t>
            </a:r>
            <a:r>
              <a:rPr sz="1200" spc="-5" dirty="0">
                <a:latin typeface="Arial"/>
                <a:cs typeface="Arial"/>
              </a:rPr>
              <a:t>Lanterna Magica” coinvolgerà </a:t>
            </a:r>
            <a:r>
              <a:rPr sz="1200" dirty="0">
                <a:latin typeface="Arial"/>
                <a:cs typeface="Arial"/>
              </a:rPr>
              <a:t>n.2 classi </a:t>
            </a:r>
            <a:r>
              <a:rPr sz="1200" spc="-5" dirty="0">
                <a:latin typeface="Arial"/>
                <a:cs typeface="Arial"/>
              </a:rPr>
              <a:t>dell’Istituto Comprensivo Comenio  di Scoppito-Tornimparte-Lucoli (L’Aquila), con l’obiettivo </a:t>
            </a:r>
            <a:r>
              <a:rPr sz="1200" dirty="0">
                <a:latin typeface="Arial"/>
                <a:cs typeface="Arial"/>
              </a:rPr>
              <a:t>di </a:t>
            </a:r>
            <a:r>
              <a:rPr sz="1200" spc="-5" dirty="0">
                <a:latin typeface="Arial"/>
                <a:cs typeface="Arial"/>
              </a:rPr>
              <a:t>proporre </a:t>
            </a:r>
            <a:r>
              <a:rPr sz="1200" dirty="0">
                <a:latin typeface="Arial"/>
                <a:cs typeface="Arial"/>
              </a:rPr>
              <a:t>ai </a:t>
            </a:r>
            <a:r>
              <a:rPr sz="1200" spc="-5" dirty="0">
                <a:latin typeface="Arial"/>
                <a:cs typeface="Arial"/>
              </a:rPr>
              <a:t>giovani </a:t>
            </a:r>
            <a:r>
              <a:rPr sz="1200" dirty="0">
                <a:latin typeface="Arial"/>
                <a:cs typeface="Arial"/>
              </a:rPr>
              <a:t>studenti </a:t>
            </a:r>
            <a:r>
              <a:rPr sz="1200" spc="-5" dirty="0">
                <a:latin typeface="Arial"/>
                <a:cs typeface="Arial"/>
              </a:rPr>
              <a:t>un  </a:t>
            </a:r>
            <a:r>
              <a:rPr sz="1200" dirty="0">
                <a:latin typeface="Arial"/>
                <a:cs typeface="Arial"/>
              </a:rPr>
              <a:t>percorso di </a:t>
            </a:r>
            <a:r>
              <a:rPr sz="1200" spc="-5" dirty="0">
                <a:latin typeface="Arial"/>
                <a:cs typeface="Arial"/>
              </a:rPr>
              <a:t>conoscenza teorico </a:t>
            </a:r>
            <a:r>
              <a:rPr sz="1200" dirty="0">
                <a:latin typeface="Arial"/>
                <a:cs typeface="Arial"/>
              </a:rPr>
              <a:t>pratico </a:t>
            </a:r>
            <a:r>
              <a:rPr sz="1200" spc="-5" dirty="0">
                <a:latin typeface="Arial"/>
                <a:cs typeface="Arial"/>
              </a:rPr>
              <a:t>sulla Storia </a:t>
            </a:r>
            <a:r>
              <a:rPr sz="1200" dirty="0">
                <a:latin typeface="Arial"/>
                <a:cs typeface="Arial"/>
              </a:rPr>
              <a:t>del </a:t>
            </a:r>
            <a:r>
              <a:rPr sz="1200" spc="-5" dirty="0">
                <a:latin typeface="Arial"/>
                <a:cs typeface="Arial"/>
              </a:rPr>
              <a:t>cinema </a:t>
            </a:r>
            <a:r>
              <a:rPr sz="1200" dirty="0">
                <a:latin typeface="Arial"/>
                <a:cs typeface="Arial"/>
              </a:rPr>
              <a:t>e </a:t>
            </a:r>
            <a:r>
              <a:rPr sz="1200" spc="-5" dirty="0">
                <a:latin typeface="Arial"/>
                <a:cs typeface="Arial"/>
              </a:rPr>
              <a:t>sull’importanza della  conservazione del materiale in pellicola. </a:t>
            </a:r>
            <a:r>
              <a:rPr sz="1200" dirty="0">
                <a:latin typeface="Arial"/>
                <a:cs typeface="Arial"/>
              </a:rPr>
              <a:t>Grande </a:t>
            </a:r>
            <a:r>
              <a:rPr sz="1200" spc="-5" dirty="0">
                <a:latin typeface="Arial"/>
                <a:cs typeface="Arial"/>
              </a:rPr>
              <a:t>importanza dunque alle origini della  settima arte e soprattutto al patrimonio cinematografico conservato nei preziosi archivi  della Cineteca dell’Aquila “Maria Pia</a:t>
            </a:r>
            <a:r>
              <a:rPr sz="1200" spc="5" dirty="0">
                <a:latin typeface="Arial"/>
                <a:cs typeface="Arial"/>
              </a:rPr>
              <a:t> </a:t>
            </a:r>
            <a:r>
              <a:rPr sz="1200" spc="-5" dirty="0">
                <a:latin typeface="Arial"/>
                <a:cs typeface="Arial"/>
              </a:rPr>
              <a:t>Casilio”.</a:t>
            </a:r>
            <a:endParaRPr sz="1200">
              <a:latin typeface="Arial"/>
              <a:cs typeface="Arial"/>
            </a:endParaRPr>
          </a:p>
          <a:p>
            <a:pPr marL="12700" marR="7620" algn="just">
              <a:lnSpc>
                <a:spcPts val="1380"/>
              </a:lnSpc>
              <a:spcBef>
                <a:spcPts val="900"/>
              </a:spcBef>
            </a:pPr>
            <a:r>
              <a:rPr sz="1200" spc="-5" dirty="0">
                <a:latin typeface="Arial"/>
                <a:cs typeface="Arial"/>
              </a:rPr>
              <a:t>Dopo questa prima </a:t>
            </a:r>
            <a:r>
              <a:rPr sz="1200" dirty="0">
                <a:latin typeface="Arial"/>
                <a:cs typeface="Arial"/>
              </a:rPr>
              <a:t>fase, i </a:t>
            </a:r>
            <a:r>
              <a:rPr sz="1200" spc="-10" dirty="0">
                <a:latin typeface="Arial"/>
                <a:cs typeface="Arial"/>
              </a:rPr>
              <a:t>ragazzi </a:t>
            </a:r>
            <a:r>
              <a:rPr sz="1200" spc="-5" dirty="0">
                <a:latin typeface="Arial"/>
                <a:cs typeface="Arial"/>
              </a:rPr>
              <a:t>avranno </a:t>
            </a:r>
            <a:r>
              <a:rPr sz="1200" dirty="0">
                <a:latin typeface="Arial"/>
                <a:cs typeface="Arial"/>
              </a:rPr>
              <a:t>l’opportunità </a:t>
            </a:r>
            <a:r>
              <a:rPr sz="1200" spc="-5" dirty="0">
                <a:latin typeface="Arial"/>
                <a:cs typeface="Arial"/>
              </a:rPr>
              <a:t>di realizzare un breve  cortometraggio all’interno della loro struttura scolastica (Martedì 17 </a:t>
            </a:r>
            <a:r>
              <a:rPr sz="1200" dirty="0">
                <a:latin typeface="Arial"/>
                <a:cs typeface="Arial"/>
              </a:rPr>
              <a:t>e </a:t>
            </a:r>
            <a:r>
              <a:rPr sz="1200" spc="-5" dirty="0">
                <a:latin typeface="Arial"/>
                <a:cs typeface="Arial"/>
              </a:rPr>
              <a:t>Mercoledì </a:t>
            </a:r>
            <a:r>
              <a:rPr sz="1200" dirty="0">
                <a:latin typeface="Arial"/>
                <a:cs typeface="Arial"/>
              </a:rPr>
              <a:t>18), sul  tema </a:t>
            </a:r>
            <a:r>
              <a:rPr sz="1200" spc="-5" dirty="0">
                <a:latin typeface="Arial"/>
                <a:cs typeface="Arial"/>
              </a:rPr>
              <a:t>dell’integrazione </a:t>
            </a:r>
            <a:r>
              <a:rPr sz="1200" dirty="0">
                <a:latin typeface="Arial"/>
                <a:cs typeface="Arial"/>
              </a:rPr>
              <a:t>e </a:t>
            </a:r>
            <a:r>
              <a:rPr sz="1200" spc="-5" dirty="0">
                <a:latin typeface="Arial"/>
                <a:cs typeface="Arial"/>
              </a:rPr>
              <a:t>dell’interculturalità, guidati </a:t>
            </a:r>
            <a:r>
              <a:rPr sz="1200" dirty="0">
                <a:latin typeface="Arial"/>
                <a:cs typeface="Arial"/>
              </a:rPr>
              <a:t>dal </a:t>
            </a:r>
            <a:r>
              <a:rPr sz="1200" spc="-5" dirty="0">
                <a:latin typeface="Arial"/>
                <a:cs typeface="Arial"/>
              </a:rPr>
              <a:t>giovane regista Giuseppe Tandoi.  L’obiettivo ulteriore </a:t>
            </a:r>
            <a:r>
              <a:rPr sz="1200" dirty="0">
                <a:latin typeface="Arial"/>
                <a:cs typeface="Arial"/>
              </a:rPr>
              <a:t>è </a:t>
            </a:r>
            <a:r>
              <a:rPr sz="1200" spc="-5" dirty="0">
                <a:latin typeface="Arial"/>
                <a:cs typeface="Arial"/>
              </a:rPr>
              <a:t>anche quello </a:t>
            </a:r>
            <a:r>
              <a:rPr sz="1200" spc="10" dirty="0">
                <a:latin typeface="Arial"/>
                <a:cs typeface="Arial"/>
              </a:rPr>
              <a:t>di </a:t>
            </a:r>
            <a:r>
              <a:rPr sz="1200" dirty="0">
                <a:latin typeface="Arial"/>
                <a:cs typeface="Arial"/>
              </a:rPr>
              <a:t>fornire </a:t>
            </a:r>
            <a:r>
              <a:rPr sz="1200" spc="-5" dirty="0">
                <a:latin typeface="Arial"/>
                <a:cs typeface="Arial"/>
              </a:rPr>
              <a:t>agli </a:t>
            </a:r>
            <a:r>
              <a:rPr sz="1200" dirty="0">
                <a:latin typeface="Arial"/>
                <a:cs typeface="Arial"/>
              </a:rPr>
              <a:t>studenti </a:t>
            </a:r>
            <a:r>
              <a:rPr sz="1200" spc="-5" dirty="0">
                <a:latin typeface="Arial"/>
                <a:cs typeface="Arial"/>
              </a:rPr>
              <a:t>una maggiore consapevolezza  delle moderne tecnologie </a:t>
            </a:r>
            <a:r>
              <a:rPr sz="1200" dirty="0">
                <a:latin typeface="Arial"/>
                <a:cs typeface="Arial"/>
              </a:rPr>
              <a:t>che </a:t>
            </a:r>
            <a:r>
              <a:rPr sz="1200" spc="-5" dirty="0">
                <a:latin typeface="Arial"/>
                <a:cs typeface="Arial"/>
              </a:rPr>
              <a:t>riguardano il complesso mondo</a:t>
            </a:r>
            <a:r>
              <a:rPr sz="1200" spc="5" dirty="0">
                <a:latin typeface="Arial"/>
                <a:cs typeface="Arial"/>
              </a:rPr>
              <a:t> </a:t>
            </a:r>
            <a:r>
              <a:rPr sz="1200" spc="-5" dirty="0">
                <a:latin typeface="Arial"/>
                <a:cs typeface="Arial"/>
              </a:rPr>
              <a:t>dell’audiovisivo.</a:t>
            </a:r>
            <a:endParaRPr sz="1200">
              <a:latin typeface="Arial"/>
              <a:cs typeface="Arial"/>
            </a:endParaRPr>
          </a:p>
          <a:p>
            <a:pPr marL="12700" marR="8255" algn="just">
              <a:lnSpc>
                <a:spcPct val="95900"/>
              </a:lnSpc>
              <a:spcBef>
                <a:spcPts val="860"/>
              </a:spcBef>
            </a:pPr>
            <a:r>
              <a:rPr sz="1200" spc="-5" dirty="0">
                <a:latin typeface="Arial"/>
                <a:cs typeface="Arial"/>
              </a:rPr>
              <a:t>Dal 16 al 22 </a:t>
            </a:r>
            <a:r>
              <a:rPr sz="1200" spc="-10" dirty="0">
                <a:latin typeface="Arial"/>
                <a:cs typeface="Arial"/>
              </a:rPr>
              <a:t>marzo </a:t>
            </a:r>
            <a:r>
              <a:rPr sz="1200" spc="-5" dirty="0">
                <a:latin typeface="Arial"/>
                <a:cs typeface="Arial"/>
              </a:rPr>
              <a:t>L’alfabeto </a:t>
            </a:r>
            <a:r>
              <a:rPr sz="1200" dirty="0">
                <a:latin typeface="Arial"/>
                <a:cs typeface="Arial"/>
              </a:rPr>
              <a:t>del </a:t>
            </a:r>
            <a:r>
              <a:rPr sz="1200" spc="-5" dirty="0">
                <a:latin typeface="Arial"/>
                <a:cs typeface="Arial"/>
              </a:rPr>
              <a:t>mondo </a:t>
            </a:r>
            <a:r>
              <a:rPr sz="1200" dirty="0">
                <a:latin typeface="Arial"/>
                <a:cs typeface="Arial"/>
              </a:rPr>
              <a:t>– </a:t>
            </a:r>
            <a:r>
              <a:rPr sz="1200" spc="-5" dirty="0">
                <a:latin typeface="Arial"/>
                <a:cs typeface="Arial"/>
              </a:rPr>
              <a:t>Leggiamo i segni intorno a noi e raccontiamo,  un </a:t>
            </a:r>
            <a:r>
              <a:rPr sz="1200" dirty="0">
                <a:latin typeface="Arial"/>
                <a:cs typeface="Arial"/>
              </a:rPr>
              <a:t>filo </a:t>
            </a:r>
            <a:r>
              <a:rPr sz="1200" spc="-5" dirty="0">
                <a:latin typeface="Arial"/>
                <a:cs typeface="Arial"/>
              </a:rPr>
              <a:t>rosso che collegherà </a:t>
            </a:r>
            <a:r>
              <a:rPr sz="1200" dirty="0">
                <a:latin typeface="Arial"/>
                <a:cs typeface="Arial"/>
              </a:rPr>
              <a:t>idealmente </a:t>
            </a:r>
            <a:r>
              <a:rPr sz="1200" spc="-5" dirty="0">
                <a:latin typeface="Arial"/>
                <a:cs typeface="Arial"/>
              </a:rPr>
              <a:t>tutte le iniziative proposte (laboratori, concerti,  visite a musei, teatro, </a:t>
            </a:r>
            <a:r>
              <a:rPr sz="1200" dirty="0">
                <a:latin typeface="Arial"/>
                <a:cs typeface="Arial"/>
              </a:rPr>
              <a:t>ecc.) </a:t>
            </a:r>
            <a:r>
              <a:rPr sz="1200" spc="-5" dirty="0">
                <a:latin typeface="Arial"/>
                <a:cs typeface="Arial"/>
              </a:rPr>
              <a:t>e organizzate dalle banche che aderiscono </a:t>
            </a:r>
            <a:r>
              <a:rPr sz="1200" spc="-10" dirty="0">
                <a:latin typeface="Arial"/>
                <a:cs typeface="Arial"/>
              </a:rPr>
              <a:t>alla  </a:t>
            </a:r>
            <a:r>
              <a:rPr sz="1200" spc="-5" dirty="0">
                <a:latin typeface="Arial"/>
                <a:cs typeface="Arial"/>
              </a:rPr>
              <a:t>manifestazione.</a:t>
            </a:r>
            <a:endParaRPr sz="1200">
              <a:latin typeface="Arial"/>
              <a:cs typeface="Arial"/>
            </a:endParaRPr>
          </a:p>
          <a:p>
            <a:pPr marL="12700" marR="5080" algn="just">
              <a:lnSpc>
                <a:spcPts val="1380"/>
              </a:lnSpc>
              <a:spcBef>
                <a:spcPts val="935"/>
              </a:spcBef>
            </a:pPr>
            <a:r>
              <a:rPr sz="1200" spc="-5" dirty="0">
                <a:latin typeface="Arial"/>
                <a:cs typeface="Arial"/>
              </a:rPr>
              <a:t>Una serie di laboratori in quattro </a:t>
            </a:r>
            <a:r>
              <a:rPr sz="1200" dirty="0">
                <a:latin typeface="Arial"/>
                <a:cs typeface="Arial"/>
              </a:rPr>
              <a:t>città </a:t>
            </a:r>
            <a:r>
              <a:rPr sz="1200" spc="-5" dirty="0">
                <a:latin typeface="Arial"/>
                <a:cs typeface="Arial"/>
              </a:rPr>
              <a:t>italiane </a:t>
            </a:r>
            <a:r>
              <a:rPr sz="1200" dirty="0">
                <a:latin typeface="Arial"/>
                <a:cs typeface="Arial"/>
              </a:rPr>
              <a:t>– </a:t>
            </a:r>
            <a:r>
              <a:rPr sz="1200" spc="-5" dirty="0">
                <a:latin typeface="Arial"/>
                <a:cs typeface="Arial"/>
              </a:rPr>
              <a:t>Roma, Torino, L’Aquila </a:t>
            </a:r>
            <a:r>
              <a:rPr sz="1200" dirty="0">
                <a:latin typeface="Arial"/>
                <a:cs typeface="Arial"/>
              </a:rPr>
              <a:t>e Bari – </a:t>
            </a:r>
            <a:r>
              <a:rPr sz="1200" spc="-5" dirty="0">
                <a:latin typeface="Arial"/>
                <a:cs typeface="Arial"/>
              </a:rPr>
              <a:t>dove si  </a:t>
            </a:r>
            <a:r>
              <a:rPr sz="1200" dirty="0">
                <a:latin typeface="Arial"/>
                <a:cs typeface="Arial"/>
              </a:rPr>
              <a:t>chiederà </a:t>
            </a:r>
            <a:r>
              <a:rPr sz="1200" spc="-5" dirty="0">
                <a:latin typeface="Arial"/>
                <a:cs typeface="Arial"/>
              </a:rPr>
              <a:t>ai ragazzi di leggere e di </a:t>
            </a:r>
            <a:r>
              <a:rPr sz="1200" dirty="0">
                <a:latin typeface="Arial"/>
                <a:cs typeface="Arial"/>
              </a:rPr>
              <a:t>raccontare </a:t>
            </a:r>
            <a:r>
              <a:rPr sz="1200" spc="-5" dirty="0">
                <a:latin typeface="Arial"/>
                <a:cs typeface="Arial"/>
              </a:rPr>
              <a:t>i segni della </a:t>
            </a:r>
            <a:r>
              <a:rPr sz="1200" dirty="0">
                <a:latin typeface="Arial"/>
                <a:cs typeface="Arial"/>
              </a:rPr>
              <a:t>multiculturalità </a:t>
            </a:r>
            <a:r>
              <a:rPr sz="1200" spc="-5" dirty="0">
                <a:latin typeface="Arial"/>
                <a:cs typeface="Arial"/>
              </a:rPr>
              <a:t>presenti nella  loro vita quotidiana attraverso il linguaggio</a:t>
            </a:r>
            <a:r>
              <a:rPr sz="1200" spc="25" dirty="0">
                <a:latin typeface="Arial"/>
                <a:cs typeface="Arial"/>
              </a:rPr>
              <a:t> </a:t>
            </a:r>
            <a:r>
              <a:rPr sz="1200" spc="-5" dirty="0">
                <a:latin typeface="Arial"/>
                <a:cs typeface="Arial"/>
              </a:rPr>
              <a:t>cinematografico.</a:t>
            </a:r>
            <a:endParaRPr sz="1200">
              <a:latin typeface="Arial"/>
              <a:cs typeface="Arial"/>
            </a:endParaRPr>
          </a:p>
        </p:txBody>
      </p:sp>
      <p:sp>
        <p:nvSpPr>
          <p:cNvPr id="8" name="object 8"/>
          <p:cNvSpPr/>
          <p:nvPr/>
        </p:nvSpPr>
        <p:spPr>
          <a:xfrm>
            <a:off x="1337340" y="2461021"/>
            <a:ext cx="4780452" cy="51191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94945">
              <a:lnSpc>
                <a:spcPts val="1839"/>
              </a:lnSpc>
            </a:pPr>
            <a:r>
              <a:rPr sz="1600" b="1" spc="-5" dirty="0">
                <a:latin typeface="Arial"/>
                <a:cs typeface="Arial"/>
              </a:rPr>
              <a:t>Ilma</a:t>
            </a:r>
            <a:r>
              <a:rPr sz="1600" b="1" spc="-10" dirty="0">
                <a:latin typeface="Arial"/>
                <a:cs typeface="Arial"/>
              </a:rPr>
              <a:t>n</a:t>
            </a:r>
            <a:r>
              <a:rPr sz="1600" b="1" spc="5" dirty="0">
                <a:latin typeface="Arial"/>
                <a:cs typeface="Arial"/>
              </a:rPr>
              <a:t>i</a:t>
            </a:r>
            <a:r>
              <a:rPr sz="1600" b="1" spc="-5" dirty="0">
                <a:latin typeface="Arial"/>
                <a:cs typeface="Arial"/>
              </a:rPr>
              <a:t>festo.info  14 marzo</a:t>
            </a:r>
            <a:r>
              <a:rPr sz="1600" b="1" spc="-4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178297" y="2293619"/>
            <a:ext cx="3231907" cy="53759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662084"/>
            <a:ext cx="5708015" cy="2053589"/>
          </a:xfrm>
          <a:prstGeom prst="rect">
            <a:avLst/>
          </a:prstGeom>
        </p:spPr>
        <p:txBody>
          <a:bodyPr vert="horz" wrap="square" lIns="0" tIns="39369" rIns="0" bIns="0" rtlCol="0">
            <a:spAutoFit/>
          </a:bodyPr>
          <a:lstStyle/>
          <a:p>
            <a:pPr marL="12700">
              <a:lnSpc>
                <a:spcPct val="100000"/>
              </a:lnSpc>
              <a:spcBef>
                <a:spcPts val="309"/>
              </a:spcBef>
            </a:pPr>
            <a:r>
              <a:rPr sz="1400" b="1" u="sng" spc="-5" dirty="0">
                <a:solidFill>
                  <a:srgbClr val="EFA200"/>
                </a:solidFill>
                <a:uFill>
                  <a:solidFill>
                    <a:srgbClr val="EFA200"/>
                  </a:solidFill>
                </a:uFill>
                <a:latin typeface="Georgia"/>
                <a:cs typeface="Georgia"/>
                <a:hlinkClick r:id="rId4"/>
              </a:rPr>
              <a:t>ALIAS</a:t>
            </a:r>
            <a:endParaRPr sz="1400">
              <a:latin typeface="Georgia"/>
              <a:cs typeface="Georgia"/>
            </a:endParaRPr>
          </a:p>
          <a:p>
            <a:pPr marL="12700" marR="5080">
              <a:lnSpc>
                <a:spcPts val="5520"/>
              </a:lnSpc>
              <a:spcBef>
                <a:spcPts val="1085"/>
              </a:spcBef>
            </a:pPr>
            <a:r>
              <a:rPr sz="4800" b="1" spc="-204" dirty="0">
                <a:solidFill>
                  <a:srgbClr val="363636"/>
                </a:solidFill>
                <a:latin typeface="Times New Roman"/>
                <a:cs typeface="Times New Roman"/>
              </a:rPr>
              <a:t>Roberta, </a:t>
            </a:r>
            <a:r>
              <a:rPr sz="4800" b="1" spc="-114" dirty="0">
                <a:solidFill>
                  <a:srgbClr val="363636"/>
                </a:solidFill>
                <a:latin typeface="Times New Roman"/>
                <a:cs typeface="Times New Roman"/>
              </a:rPr>
              <a:t>un </a:t>
            </a:r>
            <a:r>
              <a:rPr sz="4800" b="1" spc="-204" dirty="0">
                <a:solidFill>
                  <a:srgbClr val="363636"/>
                </a:solidFill>
                <a:latin typeface="Times New Roman"/>
                <a:cs typeface="Times New Roman"/>
              </a:rPr>
              <a:t>robot  </a:t>
            </a:r>
            <a:r>
              <a:rPr sz="4800" b="1" spc="-200" dirty="0">
                <a:solidFill>
                  <a:srgbClr val="363636"/>
                </a:solidFill>
                <a:latin typeface="Times New Roman"/>
                <a:cs typeface="Times New Roman"/>
              </a:rPr>
              <a:t>dedicato </a:t>
            </a:r>
            <a:r>
              <a:rPr sz="4800" b="1" spc="-170" dirty="0">
                <a:solidFill>
                  <a:srgbClr val="363636"/>
                </a:solidFill>
                <a:latin typeface="Times New Roman"/>
                <a:cs typeface="Times New Roman"/>
              </a:rPr>
              <a:t>alle</a:t>
            </a:r>
            <a:r>
              <a:rPr sz="4800" b="1" spc="-775" dirty="0">
                <a:solidFill>
                  <a:srgbClr val="363636"/>
                </a:solidFill>
                <a:latin typeface="Times New Roman"/>
                <a:cs typeface="Times New Roman"/>
              </a:rPr>
              <a:t> </a:t>
            </a:r>
            <a:r>
              <a:rPr sz="4800" b="1" spc="-210" dirty="0">
                <a:solidFill>
                  <a:srgbClr val="363636"/>
                </a:solidFill>
                <a:latin typeface="Times New Roman"/>
                <a:cs typeface="Times New Roman"/>
              </a:rPr>
              <a:t>studentesse</a:t>
            </a:r>
            <a:endParaRPr sz="4800">
              <a:latin typeface="Times New Roman"/>
              <a:cs typeface="Times New Roman"/>
            </a:endParaRPr>
          </a:p>
          <a:p>
            <a:pPr marL="165100">
              <a:lnSpc>
                <a:spcPct val="100000"/>
              </a:lnSpc>
              <a:spcBef>
                <a:spcPts val="270"/>
              </a:spcBef>
            </a:pPr>
            <a:r>
              <a:rPr sz="1400" i="1" spc="-5" dirty="0">
                <a:solidFill>
                  <a:srgbClr val="AAAAAA"/>
                </a:solidFill>
                <a:latin typeface="Georgia"/>
                <a:cs typeface="Georgia"/>
              </a:rPr>
              <a:t>—</a:t>
            </a:r>
            <a:r>
              <a:rPr sz="2100" i="1" spc="-7" baseline="1984" dirty="0">
                <a:solidFill>
                  <a:srgbClr val="AAAAAA"/>
                </a:solidFill>
                <a:latin typeface="Times New Roman"/>
                <a:cs typeface="Times New Roman"/>
              </a:rPr>
              <a:t>  </a:t>
            </a:r>
            <a:r>
              <a:rPr sz="1400" i="1" spc="-5" dirty="0">
                <a:solidFill>
                  <a:srgbClr val="AAAAAA"/>
                </a:solidFill>
                <a:latin typeface="Georgia"/>
                <a:cs typeface="Georgia"/>
              </a:rPr>
              <a:t>Fiorella Operto,</a:t>
            </a:r>
            <a:r>
              <a:rPr sz="1400" i="1" spc="-25" dirty="0">
                <a:solidFill>
                  <a:srgbClr val="AAAAAA"/>
                </a:solidFill>
                <a:latin typeface="Georgia"/>
                <a:cs typeface="Georgia"/>
              </a:rPr>
              <a:t> </a:t>
            </a:r>
            <a:r>
              <a:rPr sz="1400" i="1" spc="-5" dirty="0">
                <a:solidFill>
                  <a:srgbClr val="AAAAAA"/>
                </a:solidFill>
                <a:latin typeface="Georgia"/>
                <a:cs typeface="Georgia"/>
              </a:rPr>
              <a:t>14.3.2015</a:t>
            </a:r>
            <a:endParaRPr sz="1400">
              <a:latin typeface="Georgia"/>
              <a:cs typeface="Georgia"/>
            </a:endParaRPr>
          </a:p>
        </p:txBody>
      </p:sp>
      <p:sp>
        <p:nvSpPr>
          <p:cNvPr id="6" name="object 6"/>
          <p:cNvSpPr txBox="1"/>
          <p:nvPr/>
        </p:nvSpPr>
        <p:spPr>
          <a:xfrm>
            <a:off x="706627" y="5839738"/>
            <a:ext cx="5935345" cy="800100"/>
          </a:xfrm>
          <a:prstGeom prst="rect">
            <a:avLst/>
          </a:prstGeom>
        </p:spPr>
        <p:txBody>
          <a:bodyPr vert="horz" wrap="square" lIns="0" tIns="12065" rIns="0" bIns="0" rtlCol="0">
            <a:spAutoFit/>
          </a:bodyPr>
          <a:lstStyle/>
          <a:p>
            <a:pPr marL="12700" marR="5080">
              <a:lnSpc>
                <a:spcPct val="105900"/>
              </a:lnSpc>
              <a:spcBef>
                <a:spcPts val="95"/>
              </a:spcBef>
            </a:pPr>
            <a:r>
              <a:rPr sz="1600" b="1" i="1" spc="-5" dirty="0">
                <a:solidFill>
                  <a:srgbClr val="363636"/>
                </a:solidFill>
                <a:latin typeface="Times New Roman"/>
                <a:cs typeface="Times New Roman"/>
              </a:rPr>
              <a:t>Robotica. </a:t>
            </a:r>
            <a:r>
              <a:rPr sz="1600" i="1" spc="-5" dirty="0">
                <a:solidFill>
                  <a:srgbClr val="363636"/>
                </a:solidFill>
                <a:latin typeface="Times New Roman"/>
                <a:cs typeface="Times New Roman"/>
              </a:rPr>
              <a:t>Dal Festival della Cultura creativa l'intervento del Presidente  della Scuola di Robotica, al Festival della Cultura Creativa a </a:t>
            </a:r>
            <a:r>
              <a:rPr sz="1600" i="1" spc="-10" dirty="0">
                <a:solidFill>
                  <a:srgbClr val="363636"/>
                </a:solidFill>
                <a:latin typeface="Times New Roman"/>
                <a:cs typeface="Times New Roman"/>
              </a:rPr>
              <a:t>Roma, </a:t>
            </a:r>
            <a:r>
              <a:rPr sz="1600" i="1" spc="-5" dirty="0">
                <a:solidFill>
                  <a:srgbClr val="363636"/>
                </a:solidFill>
                <a:latin typeface="Times New Roman"/>
                <a:cs typeface="Times New Roman"/>
              </a:rPr>
              <a:t>20  marzo 2015</a:t>
            </a:r>
            <a:endParaRPr sz="1600">
              <a:latin typeface="Times New Roman"/>
              <a:cs typeface="Times New Roman"/>
            </a:endParaRPr>
          </a:p>
        </p:txBody>
      </p:sp>
      <p:sp>
        <p:nvSpPr>
          <p:cNvPr id="7" name="object 7"/>
          <p:cNvSpPr txBox="1"/>
          <p:nvPr/>
        </p:nvSpPr>
        <p:spPr>
          <a:xfrm>
            <a:off x="706627" y="8905493"/>
            <a:ext cx="6148705" cy="1047115"/>
          </a:xfrm>
          <a:prstGeom prst="rect">
            <a:avLst/>
          </a:prstGeom>
        </p:spPr>
        <p:txBody>
          <a:bodyPr vert="horz" wrap="square" lIns="0" tIns="24765" rIns="0" bIns="0" rtlCol="0">
            <a:spAutoFit/>
          </a:bodyPr>
          <a:lstStyle/>
          <a:p>
            <a:pPr marL="12700" marR="5080" algn="just">
              <a:lnSpc>
                <a:spcPct val="94600"/>
              </a:lnSpc>
              <a:spcBef>
                <a:spcPts val="195"/>
              </a:spcBef>
            </a:pPr>
            <a:r>
              <a:rPr sz="1400" spc="-5" dirty="0">
                <a:solidFill>
                  <a:srgbClr val="363636"/>
                </a:solidFill>
                <a:latin typeface="Georgia"/>
                <a:cs typeface="Georgia"/>
              </a:rPr>
              <a:t>Creatività </a:t>
            </a:r>
            <a:r>
              <a:rPr sz="1400" dirty="0">
                <a:solidFill>
                  <a:srgbClr val="363636"/>
                </a:solidFill>
                <a:latin typeface="Georgia"/>
                <a:cs typeface="Georgia"/>
              </a:rPr>
              <a:t>oggi </a:t>
            </a:r>
            <a:r>
              <a:rPr sz="1400" spc="-5" dirty="0">
                <a:solidFill>
                  <a:srgbClr val="363636"/>
                </a:solidFill>
                <a:latin typeface="Georgia"/>
                <a:cs typeface="Georgia"/>
              </a:rPr>
              <a:t>significa </a:t>
            </a:r>
            <a:r>
              <a:rPr sz="1400" dirty="0">
                <a:solidFill>
                  <a:srgbClr val="363636"/>
                </a:solidFill>
                <a:latin typeface="Georgia"/>
                <a:cs typeface="Georgia"/>
              </a:rPr>
              <a:t>metter mente e mano su </a:t>
            </a:r>
            <a:r>
              <a:rPr sz="1400" spc="-5" dirty="0">
                <a:solidFill>
                  <a:srgbClr val="363636"/>
                </a:solidFill>
                <a:latin typeface="Georgia"/>
                <a:cs typeface="Georgia"/>
              </a:rPr>
              <a:t>strumenti di </a:t>
            </a:r>
            <a:r>
              <a:rPr sz="1400" dirty="0">
                <a:solidFill>
                  <a:srgbClr val="363636"/>
                </a:solidFill>
                <a:latin typeface="Georgia"/>
                <a:cs typeface="Georgia"/>
              </a:rPr>
              <a:t>creazione </a:t>
            </a:r>
            <a:r>
              <a:rPr sz="1400" spc="-5" dirty="0">
                <a:solidFill>
                  <a:srgbClr val="363636"/>
                </a:solidFill>
                <a:latin typeface="Georgia"/>
                <a:cs typeface="Georgia"/>
              </a:rPr>
              <a:t>che  </a:t>
            </a:r>
            <a:r>
              <a:rPr sz="1400" dirty="0">
                <a:solidFill>
                  <a:srgbClr val="363636"/>
                </a:solidFill>
                <a:latin typeface="Georgia"/>
                <a:cs typeface="Georgia"/>
              </a:rPr>
              <a:t>hanno </a:t>
            </a:r>
            <a:r>
              <a:rPr sz="1400" spc="-5" dirty="0">
                <a:solidFill>
                  <a:srgbClr val="363636"/>
                </a:solidFill>
                <a:latin typeface="Georgia"/>
                <a:cs typeface="Georgia"/>
              </a:rPr>
              <a:t>la caratteristica di comunicare con </a:t>
            </a:r>
            <a:r>
              <a:rPr sz="1400" dirty="0">
                <a:solidFill>
                  <a:srgbClr val="363636"/>
                </a:solidFill>
                <a:latin typeface="Georgia"/>
                <a:cs typeface="Georgia"/>
              </a:rPr>
              <a:t>l’ambiente </a:t>
            </a:r>
            <a:r>
              <a:rPr sz="1400" spc="-5" dirty="0">
                <a:solidFill>
                  <a:srgbClr val="363636"/>
                </a:solidFill>
                <a:latin typeface="Georgia"/>
                <a:cs typeface="Georgia"/>
              </a:rPr>
              <a:t>che ci circonda, </a:t>
            </a:r>
            <a:r>
              <a:rPr sz="1400" dirty="0">
                <a:solidFill>
                  <a:srgbClr val="363636"/>
                </a:solidFill>
                <a:latin typeface="Georgia"/>
                <a:cs typeface="Georgia"/>
              </a:rPr>
              <a:t>tra </a:t>
            </a:r>
            <a:r>
              <a:rPr sz="1400" spc="-5" dirty="0">
                <a:solidFill>
                  <a:srgbClr val="363636"/>
                </a:solidFill>
                <a:latin typeface="Georgia"/>
                <a:cs typeface="Georgia"/>
              </a:rPr>
              <a:t>di  loro </a:t>
            </a:r>
            <a:r>
              <a:rPr sz="1400" dirty="0">
                <a:solidFill>
                  <a:srgbClr val="363636"/>
                </a:solidFill>
                <a:latin typeface="Georgia"/>
                <a:cs typeface="Georgia"/>
              </a:rPr>
              <a:t>– </a:t>
            </a:r>
            <a:r>
              <a:rPr sz="1400" spc="-5" dirty="0">
                <a:solidFill>
                  <a:srgbClr val="363636"/>
                </a:solidFill>
                <a:latin typeface="Georgia"/>
                <a:cs typeface="Georgia"/>
              </a:rPr>
              <a:t>macchina da scrivere, pennello, matita, penna, scalpello, tornio, </a:t>
            </a:r>
            <a:r>
              <a:rPr sz="1400" dirty="0">
                <a:solidFill>
                  <a:srgbClr val="363636"/>
                </a:solidFill>
                <a:latin typeface="Georgia"/>
                <a:cs typeface="Georgia"/>
              </a:rPr>
              <a:t>stam-  </a:t>
            </a:r>
            <a:r>
              <a:rPr sz="1400" spc="-5" dirty="0">
                <a:solidFill>
                  <a:srgbClr val="363636"/>
                </a:solidFill>
                <a:latin typeface="Georgia"/>
                <a:cs typeface="Georgia"/>
              </a:rPr>
              <a:t>pante sono dotati di intelligenza </a:t>
            </a:r>
            <a:r>
              <a:rPr sz="1400" dirty="0">
                <a:solidFill>
                  <a:srgbClr val="363636"/>
                </a:solidFill>
                <a:latin typeface="Georgia"/>
                <a:cs typeface="Georgia"/>
              </a:rPr>
              <a:t>e </a:t>
            </a:r>
            <a:r>
              <a:rPr sz="1400" spc="-5" dirty="0">
                <a:solidFill>
                  <a:srgbClr val="363636"/>
                </a:solidFill>
                <a:latin typeface="Georgia"/>
                <a:cs typeface="Georgia"/>
              </a:rPr>
              <a:t>sensori. Certamente, </a:t>
            </a:r>
            <a:r>
              <a:rPr sz="1400" dirty="0">
                <a:solidFill>
                  <a:srgbClr val="363636"/>
                </a:solidFill>
                <a:latin typeface="Georgia"/>
                <a:cs typeface="Georgia"/>
              </a:rPr>
              <a:t>siamo </a:t>
            </a:r>
            <a:r>
              <a:rPr sz="1400" spc="-5" dirty="0">
                <a:solidFill>
                  <a:srgbClr val="363636"/>
                </a:solidFill>
                <a:latin typeface="Georgia"/>
                <a:cs typeface="Georgia"/>
              </a:rPr>
              <a:t>creativi </a:t>
            </a:r>
            <a:r>
              <a:rPr sz="1400" dirty="0">
                <a:solidFill>
                  <a:srgbClr val="363636"/>
                </a:solidFill>
                <a:latin typeface="Georgia"/>
                <a:cs typeface="Georgia"/>
              </a:rPr>
              <a:t>anche  </a:t>
            </a:r>
            <a:r>
              <a:rPr sz="1400" spc="-5" dirty="0">
                <a:solidFill>
                  <a:srgbClr val="363636"/>
                </a:solidFill>
                <a:latin typeface="Georgia"/>
                <a:cs typeface="Georgia"/>
              </a:rPr>
              <a:t>senza</a:t>
            </a:r>
            <a:r>
              <a:rPr sz="1400" spc="190" dirty="0">
                <a:solidFill>
                  <a:srgbClr val="363636"/>
                </a:solidFill>
                <a:latin typeface="Georgia"/>
                <a:cs typeface="Georgia"/>
              </a:rPr>
              <a:t> </a:t>
            </a:r>
            <a:r>
              <a:rPr sz="1400" dirty="0">
                <a:solidFill>
                  <a:srgbClr val="363636"/>
                </a:solidFill>
                <a:latin typeface="Georgia"/>
                <a:cs typeface="Georgia"/>
              </a:rPr>
              <a:t>strumenti,</a:t>
            </a:r>
            <a:r>
              <a:rPr sz="1400" spc="195" dirty="0">
                <a:solidFill>
                  <a:srgbClr val="363636"/>
                </a:solidFill>
                <a:latin typeface="Georgia"/>
                <a:cs typeface="Georgia"/>
              </a:rPr>
              <a:t> </a:t>
            </a:r>
            <a:r>
              <a:rPr sz="1400" spc="-5" dirty="0">
                <a:solidFill>
                  <a:srgbClr val="363636"/>
                </a:solidFill>
                <a:latin typeface="Georgia"/>
                <a:cs typeface="Georgia"/>
              </a:rPr>
              <a:t>ma</a:t>
            </a:r>
            <a:r>
              <a:rPr sz="1400" spc="204" dirty="0">
                <a:solidFill>
                  <a:srgbClr val="363636"/>
                </a:solidFill>
                <a:latin typeface="Georgia"/>
                <a:cs typeface="Georgia"/>
              </a:rPr>
              <a:t> </a:t>
            </a:r>
            <a:r>
              <a:rPr sz="1400" spc="-5" dirty="0">
                <a:solidFill>
                  <a:srgbClr val="363636"/>
                </a:solidFill>
                <a:latin typeface="Georgia"/>
                <a:cs typeface="Georgia"/>
              </a:rPr>
              <a:t>poter</a:t>
            </a:r>
            <a:r>
              <a:rPr sz="1400" spc="204" dirty="0">
                <a:solidFill>
                  <a:srgbClr val="363636"/>
                </a:solidFill>
                <a:latin typeface="Georgia"/>
                <a:cs typeface="Georgia"/>
              </a:rPr>
              <a:t> </a:t>
            </a:r>
            <a:r>
              <a:rPr sz="1400" spc="-5" dirty="0">
                <a:solidFill>
                  <a:srgbClr val="363636"/>
                </a:solidFill>
                <a:latin typeface="Georgia"/>
                <a:cs typeface="Georgia"/>
              </a:rPr>
              <a:t>realizzare</a:t>
            </a:r>
            <a:r>
              <a:rPr sz="1400" spc="210" dirty="0">
                <a:solidFill>
                  <a:srgbClr val="363636"/>
                </a:solidFill>
                <a:latin typeface="Georgia"/>
                <a:cs typeface="Georgia"/>
              </a:rPr>
              <a:t> </a:t>
            </a:r>
            <a:r>
              <a:rPr sz="1400" spc="-5" dirty="0">
                <a:solidFill>
                  <a:srgbClr val="363636"/>
                </a:solidFill>
                <a:latin typeface="Georgia"/>
                <a:cs typeface="Georgia"/>
              </a:rPr>
              <a:t>concretamente</a:t>
            </a:r>
            <a:r>
              <a:rPr sz="1400" spc="200" dirty="0">
                <a:solidFill>
                  <a:srgbClr val="363636"/>
                </a:solidFill>
                <a:latin typeface="Georgia"/>
                <a:cs typeface="Georgia"/>
              </a:rPr>
              <a:t> </a:t>
            </a:r>
            <a:r>
              <a:rPr sz="1400" dirty="0">
                <a:solidFill>
                  <a:srgbClr val="363636"/>
                </a:solidFill>
                <a:latin typeface="Georgia"/>
                <a:cs typeface="Georgia"/>
              </a:rPr>
              <a:t>i</a:t>
            </a:r>
            <a:r>
              <a:rPr sz="1400" spc="-5" dirty="0">
                <a:solidFill>
                  <a:srgbClr val="363636"/>
                </a:solidFill>
                <a:latin typeface="Georgia"/>
                <a:cs typeface="Georgia"/>
              </a:rPr>
              <a:t> nostri</a:t>
            </a:r>
            <a:r>
              <a:rPr sz="1400" spc="204" dirty="0">
                <a:solidFill>
                  <a:srgbClr val="363636"/>
                </a:solidFill>
                <a:latin typeface="Georgia"/>
                <a:cs typeface="Georgia"/>
              </a:rPr>
              <a:t> </a:t>
            </a:r>
            <a:r>
              <a:rPr sz="1400" spc="-5" dirty="0">
                <a:solidFill>
                  <a:srgbClr val="363636"/>
                </a:solidFill>
                <a:latin typeface="Georgia"/>
                <a:cs typeface="Georgia"/>
              </a:rPr>
              <a:t>sogni</a:t>
            </a:r>
            <a:r>
              <a:rPr sz="1400" spc="200" dirty="0">
                <a:solidFill>
                  <a:srgbClr val="363636"/>
                </a:solidFill>
                <a:latin typeface="Georgia"/>
                <a:cs typeface="Georgia"/>
              </a:rPr>
              <a:t> </a:t>
            </a:r>
            <a:r>
              <a:rPr sz="1400" dirty="0">
                <a:solidFill>
                  <a:srgbClr val="363636"/>
                </a:solidFill>
                <a:latin typeface="Georgia"/>
                <a:cs typeface="Georgia"/>
              </a:rPr>
              <a:t>e </a:t>
            </a:r>
            <a:r>
              <a:rPr sz="1400" spc="-5" dirty="0">
                <a:solidFill>
                  <a:srgbClr val="363636"/>
                </a:solidFill>
                <a:latin typeface="Georgia"/>
                <a:cs typeface="Georgia"/>
              </a:rPr>
              <a:t>progetti</a:t>
            </a:r>
            <a:endParaRPr sz="1400">
              <a:latin typeface="Georgia"/>
              <a:cs typeface="Georgia"/>
            </a:endParaRPr>
          </a:p>
        </p:txBody>
      </p:sp>
      <p:sp>
        <p:nvSpPr>
          <p:cNvPr id="8" name="object 8"/>
          <p:cNvSpPr/>
          <p:nvPr/>
        </p:nvSpPr>
        <p:spPr>
          <a:xfrm>
            <a:off x="720090" y="6787895"/>
            <a:ext cx="4991100" cy="2009013"/>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975" cy="937895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29150">
              <a:lnSpc>
                <a:spcPts val="1839"/>
              </a:lnSpc>
            </a:pPr>
            <a:r>
              <a:rPr sz="1600" b="1" spc="-5" dirty="0">
                <a:latin typeface="Arial"/>
                <a:cs typeface="Arial"/>
              </a:rPr>
              <a:t>Ilma</a:t>
            </a:r>
            <a:r>
              <a:rPr sz="1600" b="1" spc="-10" dirty="0">
                <a:latin typeface="Arial"/>
                <a:cs typeface="Arial"/>
              </a:rPr>
              <a:t>n</a:t>
            </a:r>
            <a:r>
              <a:rPr sz="1600" b="1" spc="5" dirty="0">
                <a:latin typeface="Arial"/>
                <a:cs typeface="Arial"/>
              </a:rPr>
              <a:t>i</a:t>
            </a:r>
            <a:r>
              <a:rPr sz="1600" b="1" spc="-5" dirty="0">
                <a:latin typeface="Arial"/>
                <a:cs typeface="Arial"/>
              </a:rPr>
              <a:t>festo.info  14 marzo</a:t>
            </a:r>
            <a:r>
              <a:rPr sz="1600" b="1" spc="-4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94700"/>
              </a:lnSpc>
              <a:spcBef>
                <a:spcPts val="960"/>
              </a:spcBef>
            </a:pPr>
            <a:r>
              <a:rPr sz="1400" dirty="0">
                <a:solidFill>
                  <a:srgbClr val="363636"/>
                </a:solidFill>
                <a:latin typeface="Georgia"/>
                <a:cs typeface="Georgia"/>
              </a:rPr>
              <a:t>è </a:t>
            </a:r>
            <a:r>
              <a:rPr sz="1400" spc="-5" dirty="0">
                <a:solidFill>
                  <a:srgbClr val="363636"/>
                </a:solidFill>
                <a:latin typeface="Georgia"/>
                <a:cs typeface="Georgia"/>
              </a:rPr>
              <a:t>ciò che ha fatto, dell’Homo, </a:t>
            </a:r>
            <a:r>
              <a:rPr sz="1400" dirty="0">
                <a:solidFill>
                  <a:srgbClr val="363636"/>
                </a:solidFill>
                <a:latin typeface="Georgia"/>
                <a:cs typeface="Georgia"/>
              </a:rPr>
              <a:t>il </a:t>
            </a:r>
            <a:r>
              <a:rPr sz="1400" spc="-5" dirty="0">
                <a:solidFill>
                  <a:srgbClr val="363636"/>
                </a:solidFill>
                <a:latin typeface="Georgia"/>
                <a:cs typeface="Georgia"/>
              </a:rPr>
              <a:t>Sapiens </a:t>
            </a:r>
            <a:r>
              <a:rPr sz="1400" dirty="0">
                <a:solidFill>
                  <a:srgbClr val="363636"/>
                </a:solidFill>
                <a:latin typeface="Georgia"/>
                <a:cs typeface="Georgia"/>
              </a:rPr>
              <a:t>(come </a:t>
            </a:r>
            <a:r>
              <a:rPr sz="1400" spc="-5" dirty="0">
                <a:solidFill>
                  <a:srgbClr val="363636"/>
                </a:solidFill>
                <a:latin typeface="Georgia"/>
                <a:cs typeface="Georgia"/>
              </a:rPr>
              <a:t>abbiamo visto </a:t>
            </a:r>
            <a:r>
              <a:rPr sz="1400" dirty="0">
                <a:solidFill>
                  <a:srgbClr val="363636"/>
                </a:solidFill>
                <a:latin typeface="Georgia"/>
                <a:cs typeface="Georgia"/>
              </a:rPr>
              <a:t>in 2001 Odissea  </a:t>
            </a:r>
            <a:r>
              <a:rPr sz="1400" spc="-5" dirty="0">
                <a:solidFill>
                  <a:srgbClr val="363636"/>
                </a:solidFill>
                <a:latin typeface="Georgia"/>
                <a:cs typeface="Georgia"/>
              </a:rPr>
              <a:t>nello Spazio). Gli umani </a:t>
            </a:r>
            <a:r>
              <a:rPr sz="1400" dirty="0">
                <a:solidFill>
                  <a:srgbClr val="363636"/>
                </a:solidFill>
                <a:latin typeface="Georgia"/>
                <a:cs typeface="Georgia"/>
              </a:rPr>
              <a:t>hanno </a:t>
            </a:r>
            <a:r>
              <a:rPr sz="1400" spc="-5" dirty="0">
                <a:solidFill>
                  <a:srgbClr val="363636"/>
                </a:solidFill>
                <a:latin typeface="Georgia"/>
                <a:cs typeface="Georgia"/>
              </a:rPr>
              <a:t>costruito </a:t>
            </a:r>
            <a:r>
              <a:rPr sz="1400" dirty="0">
                <a:solidFill>
                  <a:srgbClr val="363636"/>
                </a:solidFill>
                <a:latin typeface="Georgia"/>
                <a:cs typeface="Georgia"/>
              </a:rPr>
              <a:t>strumenti </a:t>
            </a:r>
            <a:r>
              <a:rPr sz="1400" spc="-5" dirty="0">
                <a:solidFill>
                  <a:srgbClr val="363636"/>
                </a:solidFill>
                <a:latin typeface="Georgia"/>
                <a:cs typeface="Georgia"/>
              </a:rPr>
              <a:t>per accrescere la propria  potenza, diminuire la fatica, esprimere creatività. </a:t>
            </a:r>
            <a:r>
              <a:rPr sz="1400" dirty="0">
                <a:solidFill>
                  <a:srgbClr val="363636"/>
                </a:solidFill>
                <a:latin typeface="Georgia"/>
                <a:cs typeface="Georgia"/>
              </a:rPr>
              <a:t>Oggi i </a:t>
            </a:r>
            <a:r>
              <a:rPr sz="1400" spc="-5" dirty="0">
                <a:solidFill>
                  <a:srgbClr val="363636"/>
                </a:solidFill>
                <a:latin typeface="Georgia"/>
                <a:cs typeface="Georgia"/>
              </a:rPr>
              <a:t>progressi  dell’informatica, </a:t>
            </a:r>
            <a:r>
              <a:rPr sz="1400" spc="-10" dirty="0">
                <a:solidFill>
                  <a:srgbClr val="363636"/>
                </a:solidFill>
                <a:latin typeface="Georgia"/>
                <a:cs typeface="Georgia"/>
              </a:rPr>
              <a:t>della </a:t>
            </a:r>
            <a:r>
              <a:rPr sz="1400" spc="-5" dirty="0">
                <a:solidFill>
                  <a:srgbClr val="363636"/>
                </a:solidFill>
                <a:latin typeface="Georgia"/>
                <a:cs typeface="Georgia"/>
              </a:rPr>
              <a:t>meccanica </a:t>
            </a:r>
            <a:r>
              <a:rPr sz="1400" dirty="0">
                <a:solidFill>
                  <a:srgbClr val="363636"/>
                </a:solidFill>
                <a:latin typeface="Georgia"/>
                <a:cs typeface="Georgia"/>
              </a:rPr>
              <a:t>e </a:t>
            </a:r>
            <a:r>
              <a:rPr sz="1400" spc="-5" dirty="0">
                <a:solidFill>
                  <a:srgbClr val="363636"/>
                </a:solidFill>
                <a:latin typeface="Georgia"/>
                <a:cs typeface="Georgia"/>
              </a:rPr>
              <a:t>delle comunicazioni permettono di dotare  le macchine di sufficiente «intelligenza» da renderle sempre più autonome.  Possiamo prevedere che </a:t>
            </a:r>
            <a:r>
              <a:rPr sz="1400" dirty="0">
                <a:solidFill>
                  <a:srgbClr val="363636"/>
                </a:solidFill>
                <a:latin typeface="Georgia"/>
                <a:cs typeface="Georgia"/>
              </a:rPr>
              <a:t>nel nostro </a:t>
            </a:r>
            <a:r>
              <a:rPr sz="1400" spc="-5" dirty="0">
                <a:solidFill>
                  <a:srgbClr val="363636"/>
                </a:solidFill>
                <a:latin typeface="Georgia"/>
                <a:cs typeface="Georgia"/>
              </a:rPr>
              <a:t>secolo </a:t>
            </a:r>
            <a:r>
              <a:rPr sz="1400" dirty="0">
                <a:solidFill>
                  <a:srgbClr val="363636"/>
                </a:solidFill>
                <a:latin typeface="Georgia"/>
                <a:cs typeface="Georgia"/>
              </a:rPr>
              <a:t>arriveremo a </a:t>
            </a:r>
            <a:r>
              <a:rPr sz="1400" spc="-5" dirty="0">
                <a:solidFill>
                  <a:srgbClr val="363636"/>
                </a:solidFill>
                <a:latin typeface="Georgia"/>
                <a:cs typeface="Georgia"/>
              </a:rPr>
              <a:t>convivere con la  prima intelligenza </a:t>
            </a:r>
            <a:r>
              <a:rPr sz="1400" dirty="0">
                <a:solidFill>
                  <a:srgbClr val="363636"/>
                </a:solidFill>
                <a:latin typeface="Georgia"/>
                <a:cs typeface="Georgia"/>
              </a:rPr>
              <a:t>aliena </a:t>
            </a:r>
            <a:r>
              <a:rPr sz="1400" spc="-5" dirty="0">
                <a:solidFill>
                  <a:srgbClr val="363636"/>
                </a:solidFill>
                <a:latin typeface="Georgia"/>
                <a:cs typeface="Georgia"/>
              </a:rPr>
              <a:t>della nostra </a:t>
            </a:r>
            <a:r>
              <a:rPr sz="1400" dirty="0">
                <a:solidFill>
                  <a:srgbClr val="363636"/>
                </a:solidFill>
                <a:latin typeface="Georgia"/>
                <a:cs typeface="Georgia"/>
              </a:rPr>
              <a:t>storia, i </a:t>
            </a:r>
            <a:r>
              <a:rPr sz="1400" spc="-5" dirty="0">
                <a:solidFill>
                  <a:srgbClr val="363636"/>
                </a:solidFill>
                <a:latin typeface="Georgia"/>
                <a:cs typeface="Georgia"/>
              </a:rPr>
              <a:t>robot. </a:t>
            </a:r>
            <a:r>
              <a:rPr sz="1400" dirty="0">
                <a:solidFill>
                  <a:srgbClr val="363636"/>
                </a:solidFill>
                <a:latin typeface="Georgia"/>
                <a:cs typeface="Georgia"/>
              </a:rPr>
              <a:t>La </a:t>
            </a:r>
            <a:r>
              <a:rPr sz="1400" spc="-5" dirty="0">
                <a:solidFill>
                  <a:srgbClr val="363636"/>
                </a:solidFill>
                <a:latin typeface="Georgia"/>
                <a:cs typeface="Georgia"/>
              </a:rPr>
              <a:t>robotica </a:t>
            </a:r>
            <a:r>
              <a:rPr sz="1400" dirty="0">
                <a:solidFill>
                  <a:srgbClr val="363636"/>
                </a:solidFill>
                <a:latin typeface="Georgia"/>
                <a:cs typeface="Georgia"/>
              </a:rPr>
              <a:t>è </a:t>
            </a:r>
            <a:r>
              <a:rPr sz="1400" spc="-5" dirty="0">
                <a:solidFill>
                  <a:srgbClr val="363636"/>
                </a:solidFill>
                <a:latin typeface="Georgia"/>
                <a:cs typeface="Georgia"/>
              </a:rPr>
              <a:t>una disci-  plina </a:t>
            </a:r>
            <a:r>
              <a:rPr sz="1400" dirty="0">
                <a:solidFill>
                  <a:srgbClr val="363636"/>
                </a:solidFill>
                <a:latin typeface="Georgia"/>
                <a:cs typeface="Georgia"/>
              </a:rPr>
              <a:t>ancora </a:t>
            </a:r>
            <a:r>
              <a:rPr sz="1400" spc="-5" dirty="0">
                <a:solidFill>
                  <a:srgbClr val="363636"/>
                </a:solidFill>
                <a:latin typeface="Georgia"/>
                <a:cs typeface="Georgia"/>
              </a:rPr>
              <a:t>nuova, che assembla competenze </a:t>
            </a:r>
            <a:r>
              <a:rPr sz="1400" dirty="0">
                <a:solidFill>
                  <a:srgbClr val="363636"/>
                </a:solidFill>
                <a:latin typeface="Georgia"/>
                <a:cs typeface="Georgia"/>
              </a:rPr>
              <a:t>e </a:t>
            </a:r>
            <a:r>
              <a:rPr sz="1400" spc="-5" dirty="0">
                <a:solidFill>
                  <a:srgbClr val="363636"/>
                </a:solidFill>
                <a:latin typeface="Georgia"/>
                <a:cs typeface="Georgia"/>
              </a:rPr>
              <a:t>tecnologie dai molti settori:  meccanica, elettronica, informatica, </a:t>
            </a:r>
            <a:r>
              <a:rPr sz="1400" dirty="0">
                <a:solidFill>
                  <a:srgbClr val="363636"/>
                </a:solidFill>
                <a:latin typeface="Georgia"/>
                <a:cs typeface="Georgia"/>
              </a:rPr>
              <a:t>intelligenza </a:t>
            </a:r>
            <a:r>
              <a:rPr sz="1400" spc="-5" dirty="0">
                <a:solidFill>
                  <a:srgbClr val="363636"/>
                </a:solidFill>
                <a:latin typeface="Georgia"/>
                <a:cs typeface="Georgia"/>
              </a:rPr>
              <a:t>artificiale, automatica, siste-  mistica, fisica, psicologia, </a:t>
            </a:r>
            <a:r>
              <a:rPr sz="1400" dirty="0">
                <a:solidFill>
                  <a:srgbClr val="363636"/>
                </a:solidFill>
                <a:latin typeface="Georgia"/>
                <a:cs typeface="Georgia"/>
              </a:rPr>
              <a:t>etologia, </a:t>
            </a:r>
            <a:r>
              <a:rPr sz="1400" spc="-5" dirty="0">
                <a:solidFill>
                  <a:srgbClr val="363636"/>
                </a:solidFill>
                <a:latin typeface="Georgia"/>
                <a:cs typeface="Georgia"/>
              </a:rPr>
              <a:t>antropologia, design, ecc. </a:t>
            </a:r>
            <a:r>
              <a:rPr sz="1400" dirty="0">
                <a:solidFill>
                  <a:srgbClr val="363636"/>
                </a:solidFill>
                <a:latin typeface="Georgia"/>
                <a:cs typeface="Georgia"/>
              </a:rPr>
              <a:t>La </a:t>
            </a:r>
            <a:r>
              <a:rPr sz="1400" spc="-5" dirty="0">
                <a:solidFill>
                  <a:srgbClr val="363636"/>
                </a:solidFill>
                <a:latin typeface="Georgia"/>
                <a:cs typeface="Georgia"/>
              </a:rPr>
              <a:t>creatività  (divergente, trasversale) </a:t>
            </a:r>
            <a:r>
              <a:rPr sz="1400" dirty="0">
                <a:solidFill>
                  <a:srgbClr val="363636"/>
                </a:solidFill>
                <a:latin typeface="Georgia"/>
                <a:cs typeface="Georgia"/>
              </a:rPr>
              <a:t>è </a:t>
            </a:r>
            <a:r>
              <a:rPr sz="1400" spc="-5" dirty="0">
                <a:solidFill>
                  <a:srgbClr val="363636"/>
                </a:solidFill>
                <a:latin typeface="Georgia"/>
                <a:cs typeface="Georgia"/>
              </a:rPr>
              <a:t>necessaria: </a:t>
            </a:r>
            <a:r>
              <a:rPr sz="1400" dirty="0">
                <a:solidFill>
                  <a:srgbClr val="363636"/>
                </a:solidFill>
                <a:latin typeface="Georgia"/>
                <a:cs typeface="Georgia"/>
              </a:rPr>
              <a:t>i </a:t>
            </a:r>
            <a:r>
              <a:rPr sz="1400" spc="-5" dirty="0">
                <a:solidFill>
                  <a:srgbClr val="363636"/>
                </a:solidFill>
                <a:latin typeface="Georgia"/>
                <a:cs typeface="Georgia"/>
              </a:rPr>
              <a:t>robotici «pescano» da diverse scienze,  </a:t>
            </a:r>
            <a:r>
              <a:rPr sz="1400" dirty="0">
                <a:solidFill>
                  <a:srgbClr val="363636"/>
                </a:solidFill>
                <a:latin typeface="Georgia"/>
                <a:cs typeface="Georgia"/>
              </a:rPr>
              <a:t>e o si </a:t>
            </a:r>
            <a:r>
              <a:rPr sz="1400" spc="-5" dirty="0">
                <a:solidFill>
                  <a:srgbClr val="363636"/>
                </a:solidFill>
                <a:latin typeface="Georgia"/>
                <a:cs typeface="Georgia"/>
              </a:rPr>
              <a:t>ispirano alla natura, </a:t>
            </a:r>
            <a:r>
              <a:rPr sz="1400" dirty="0">
                <a:solidFill>
                  <a:srgbClr val="363636"/>
                </a:solidFill>
                <a:latin typeface="Georgia"/>
                <a:cs typeface="Georgia"/>
              </a:rPr>
              <a:t>o si </a:t>
            </a:r>
            <a:r>
              <a:rPr sz="1400" spc="-5" dirty="0">
                <a:solidFill>
                  <a:srgbClr val="363636"/>
                </a:solidFill>
                <a:latin typeface="Georgia"/>
                <a:cs typeface="Georgia"/>
              </a:rPr>
              <a:t>allontanano dal naturale per immaginare </a:t>
            </a:r>
            <a:r>
              <a:rPr sz="1400" spc="-10" dirty="0">
                <a:solidFill>
                  <a:srgbClr val="363636"/>
                </a:solidFill>
                <a:latin typeface="Georgia"/>
                <a:cs typeface="Georgia"/>
              </a:rPr>
              <a:t>forme  </a:t>
            </a:r>
            <a:r>
              <a:rPr sz="1400" dirty="0">
                <a:solidFill>
                  <a:srgbClr val="363636"/>
                </a:solidFill>
                <a:latin typeface="Georgia"/>
                <a:cs typeface="Georgia"/>
              </a:rPr>
              <a:t>e </a:t>
            </a:r>
            <a:r>
              <a:rPr sz="1400" spc="-5" dirty="0">
                <a:solidFill>
                  <a:srgbClr val="363636"/>
                </a:solidFill>
                <a:latin typeface="Georgia"/>
                <a:cs typeface="Georgia"/>
              </a:rPr>
              <a:t>funzioni da fantascienza. Durante </a:t>
            </a:r>
            <a:r>
              <a:rPr sz="1400" dirty="0">
                <a:solidFill>
                  <a:srgbClr val="363636"/>
                </a:solidFill>
                <a:latin typeface="Georgia"/>
                <a:cs typeface="Georgia"/>
              </a:rPr>
              <a:t>il Festival </a:t>
            </a:r>
            <a:r>
              <a:rPr sz="1400" spc="-5" dirty="0">
                <a:solidFill>
                  <a:srgbClr val="363636"/>
                </a:solidFill>
                <a:latin typeface="Georgia"/>
                <a:cs typeface="Georgia"/>
              </a:rPr>
              <a:t>della Cultura Creativa, parle-  </a:t>
            </a:r>
            <a:r>
              <a:rPr sz="1400" dirty="0">
                <a:solidFill>
                  <a:srgbClr val="363636"/>
                </a:solidFill>
                <a:latin typeface="Georgia"/>
                <a:cs typeface="Georgia"/>
              </a:rPr>
              <a:t>remo anche </a:t>
            </a:r>
            <a:r>
              <a:rPr sz="1400" spc="-5" dirty="0">
                <a:solidFill>
                  <a:srgbClr val="363636"/>
                </a:solidFill>
                <a:latin typeface="Georgia"/>
                <a:cs typeface="Georgia"/>
              </a:rPr>
              <a:t>di robot educativi. Grazie </a:t>
            </a:r>
            <a:r>
              <a:rPr sz="1400" dirty="0">
                <a:solidFill>
                  <a:srgbClr val="363636"/>
                </a:solidFill>
                <a:latin typeface="Georgia"/>
                <a:cs typeface="Georgia"/>
              </a:rPr>
              <a:t>a </a:t>
            </a:r>
            <a:r>
              <a:rPr sz="1400" spc="-5" dirty="0">
                <a:solidFill>
                  <a:srgbClr val="363636"/>
                </a:solidFill>
                <a:latin typeface="Georgia"/>
                <a:cs typeface="Georgia"/>
              </a:rPr>
              <a:t>piccoli </a:t>
            </a:r>
            <a:r>
              <a:rPr sz="1400" dirty="0">
                <a:solidFill>
                  <a:srgbClr val="363636"/>
                </a:solidFill>
                <a:latin typeface="Georgia"/>
                <a:cs typeface="Georgia"/>
              </a:rPr>
              <a:t>kit </a:t>
            </a:r>
            <a:r>
              <a:rPr sz="1400" spc="-5" dirty="0">
                <a:solidFill>
                  <a:srgbClr val="363636"/>
                </a:solidFill>
                <a:latin typeface="Georgia"/>
                <a:cs typeface="Georgia"/>
              </a:rPr>
              <a:t>robotici educazionali  </a:t>
            </a:r>
            <a:r>
              <a:rPr sz="1400" dirty="0">
                <a:solidFill>
                  <a:srgbClr val="363636"/>
                </a:solidFill>
                <a:latin typeface="Georgia"/>
                <a:cs typeface="Georgia"/>
              </a:rPr>
              <a:t>e </a:t>
            </a:r>
            <a:r>
              <a:rPr sz="1400" spc="-5" dirty="0">
                <a:solidFill>
                  <a:srgbClr val="363636"/>
                </a:solidFill>
                <a:latin typeface="Georgia"/>
                <a:cs typeface="Georgia"/>
              </a:rPr>
              <a:t>ludici, </a:t>
            </a:r>
            <a:r>
              <a:rPr sz="1400" dirty="0">
                <a:solidFill>
                  <a:srgbClr val="363636"/>
                </a:solidFill>
                <a:latin typeface="Georgia"/>
                <a:cs typeface="Georgia"/>
              </a:rPr>
              <a:t>i </a:t>
            </a:r>
            <a:r>
              <a:rPr sz="1400" spc="-5" dirty="0">
                <a:solidFill>
                  <a:srgbClr val="363636"/>
                </a:solidFill>
                <a:latin typeface="Georgia"/>
                <a:cs typeface="Georgia"/>
              </a:rPr>
              <a:t>bambini possono esplorare </a:t>
            </a:r>
            <a:r>
              <a:rPr sz="1400" dirty="0">
                <a:solidFill>
                  <a:srgbClr val="363636"/>
                </a:solidFill>
                <a:latin typeface="Georgia"/>
                <a:cs typeface="Georgia"/>
              </a:rPr>
              <a:t>il </a:t>
            </a:r>
            <a:r>
              <a:rPr sz="1400" spc="-5" dirty="0">
                <a:solidFill>
                  <a:srgbClr val="363636"/>
                </a:solidFill>
                <a:latin typeface="Georgia"/>
                <a:cs typeface="Georgia"/>
              </a:rPr>
              <a:t>campo dell’ingegneria </a:t>
            </a:r>
            <a:r>
              <a:rPr sz="1400" dirty="0">
                <a:solidFill>
                  <a:srgbClr val="363636"/>
                </a:solidFill>
                <a:latin typeface="Georgia"/>
                <a:cs typeface="Georgia"/>
              </a:rPr>
              <a:t>e </a:t>
            </a:r>
            <a:r>
              <a:rPr sz="1400" spc="-10" dirty="0">
                <a:solidFill>
                  <a:srgbClr val="363636"/>
                </a:solidFill>
                <a:latin typeface="Georgia"/>
                <a:cs typeface="Georgia"/>
              </a:rPr>
              <a:t>delle </a:t>
            </a:r>
            <a:r>
              <a:rPr sz="1400" spc="-5" dirty="0">
                <a:solidFill>
                  <a:srgbClr val="363636"/>
                </a:solidFill>
                <a:latin typeface="Georgia"/>
                <a:cs typeface="Georgia"/>
              </a:rPr>
              <a:t>scienze  esatte, </a:t>
            </a:r>
            <a:r>
              <a:rPr sz="1400" dirty="0">
                <a:solidFill>
                  <a:srgbClr val="363636"/>
                </a:solidFill>
                <a:latin typeface="Georgia"/>
                <a:cs typeface="Georgia"/>
              </a:rPr>
              <a:t>in modo </a:t>
            </a:r>
            <a:r>
              <a:rPr sz="1400" spc="-5" dirty="0">
                <a:solidFill>
                  <a:srgbClr val="363636"/>
                </a:solidFill>
                <a:latin typeface="Georgia"/>
                <a:cs typeface="Georgia"/>
              </a:rPr>
              <a:t>divertente. </a:t>
            </a:r>
            <a:r>
              <a:rPr sz="1400" dirty="0">
                <a:solidFill>
                  <a:srgbClr val="363636"/>
                </a:solidFill>
                <a:latin typeface="Georgia"/>
                <a:cs typeface="Georgia"/>
              </a:rPr>
              <a:t>In </a:t>
            </a:r>
            <a:r>
              <a:rPr sz="1400" spc="-5" dirty="0">
                <a:solidFill>
                  <a:srgbClr val="363636"/>
                </a:solidFill>
                <a:latin typeface="Georgia"/>
                <a:cs typeface="Georgia"/>
              </a:rPr>
              <a:t>molte nazioni </a:t>
            </a:r>
            <a:r>
              <a:rPr sz="1400" dirty="0">
                <a:solidFill>
                  <a:srgbClr val="363636"/>
                </a:solidFill>
                <a:latin typeface="Georgia"/>
                <a:cs typeface="Georgia"/>
              </a:rPr>
              <a:t>i robot </a:t>
            </a:r>
            <a:r>
              <a:rPr sz="1400" spc="-5" dirty="0">
                <a:solidFill>
                  <a:srgbClr val="363636"/>
                </a:solidFill>
                <a:latin typeface="Georgia"/>
                <a:cs typeface="Georgia"/>
              </a:rPr>
              <a:t>sono impiegati fin dalle  elementari </a:t>
            </a:r>
            <a:r>
              <a:rPr sz="1400" dirty="0">
                <a:solidFill>
                  <a:srgbClr val="363636"/>
                </a:solidFill>
                <a:latin typeface="Georgia"/>
                <a:cs typeface="Georgia"/>
              </a:rPr>
              <a:t>per </a:t>
            </a:r>
            <a:r>
              <a:rPr sz="1400" spc="-5" dirty="0">
                <a:solidFill>
                  <a:srgbClr val="363636"/>
                </a:solidFill>
                <a:latin typeface="Georgia"/>
                <a:cs typeface="Georgia"/>
              </a:rPr>
              <a:t>illustrare concetti di </a:t>
            </a:r>
            <a:r>
              <a:rPr sz="1400" dirty="0">
                <a:solidFill>
                  <a:srgbClr val="363636"/>
                </a:solidFill>
                <a:latin typeface="Georgia"/>
                <a:cs typeface="Georgia"/>
              </a:rPr>
              <a:t>ingegneria, </a:t>
            </a:r>
            <a:r>
              <a:rPr sz="1400" spc="-5" dirty="0">
                <a:solidFill>
                  <a:srgbClr val="363636"/>
                </a:solidFill>
                <a:latin typeface="Georgia"/>
                <a:cs typeface="Georgia"/>
              </a:rPr>
              <a:t>fisica, elettronica, program-  </a:t>
            </a:r>
            <a:r>
              <a:rPr sz="1400" dirty="0">
                <a:solidFill>
                  <a:srgbClr val="363636"/>
                </a:solidFill>
                <a:latin typeface="Georgia"/>
                <a:cs typeface="Georgia"/>
              </a:rPr>
              <a:t>mazione e </a:t>
            </a:r>
            <a:r>
              <a:rPr sz="1400" spc="-5" dirty="0">
                <a:solidFill>
                  <a:srgbClr val="363636"/>
                </a:solidFill>
                <a:latin typeface="Georgia"/>
                <a:cs typeface="Georgia"/>
              </a:rPr>
              <a:t>automazione. </a:t>
            </a:r>
            <a:r>
              <a:rPr sz="1400" dirty="0">
                <a:solidFill>
                  <a:srgbClr val="363636"/>
                </a:solidFill>
                <a:latin typeface="Georgia"/>
                <a:cs typeface="Georgia"/>
              </a:rPr>
              <a:t>La </a:t>
            </a:r>
            <a:r>
              <a:rPr sz="1400" spc="-5" dirty="0">
                <a:solidFill>
                  <a:srgbClr val="363636"/>
                </a:solidFill>
                <a:latin typeface="Georgia"/>
                <a:cs typeface="Georgia"/>
              </a:rPr>
              <a:t>robotica </a:t>
            </a:r>
            <a:r>
              <a:rPr sz="1400" dirty="0">
                <a:solidFill>
                  <a:srgbClr val="363636"/>
                </a:solidFill>
                <a:latin typeface="Georgia"/>
                <a:cs typeface="Georgia"/>
              </a:rPr>
              <a:t>a </a:t>
            </a:r>
            <a:r>
              <a:rPr sz="1400" spc="-5" dirty="0">
                <a:solidFill>
                  <a:srgbClr val="363636"/>
                </a:solidFill>
                <a:latin typeface="Georgia"/>
                <a:cs typeface="Georgia"/>
              </a:rPr>
              <a:t>scuola può moderare l’abbandono sco-  lastico; </a:t>
            </a:r>
            <a:r>
              <a:rPr sz="1400" dirty="0">
                <a:solidFill>
                  <a:srgbClr val="363636"/>
                </a:solidFill>
                <a:latin typeface="Georgia"/>
                <a:cs typeface="Georgia"/>
              </a:rPr>
              <a:t>è </a:t>
            </a:r>
            <a:r>
              <a:rPr sz="1400" spc="-5" dirty="0">
                <a:solidFill>
                  <a:srgbClr val="363636"/>
                </a:solidFill>
                <a:latin typeface="Georgia"/>
                <a:cs typeface="Georgia"/>
              </a:rPr>
              <a:t>impiegata nella didattica dei </a:t>
            </a:r>
            <a:r>
              <a:rPr sz="1400" dirty="0">
                <a:solidFill>
                  <a:srgbClr val="363636"/>
                </a:solidFill>
                <a:latin typeface="Georgia"/>
                <a:cs typeface="Georgia"/>
              </a:rPr>
              <a:t>Bisogni </a:t>
            </a:r>
            <a:r>
              <a:rPr sz="1400" spc="-5" dirty="0">
                <a:solidFill>
                  <a:srgbClr val="363636"/>
                </a:solidFill>
                <a:latin typeface="Georgia"/>
                <a:cs typeface="Georgia"/>
              </a:rPr>
              <a:t>Speciali </a:t>
            </a:r>
            <a:r>
              <a:rPr sz="1400" dirty="0">
                <a:solidFill>
                  <a:srgbClr val="363636"/>
                </a:solidFill>
                <a:latin typeface="Georgia"/>
                <a:cs typeface="Georgia"/>
              </a:rPr>
              <a:t>e </a:t>
            </a:r>
            <a:r>
              <a:rPr sz="1400" spc="-5" dirty="0">
                <a:solidFill>
                  <a:srgbClr val="363636"/>
                </a:solidFill>
                <a:latin typeface="Georgia"/>
                <a:cs typeface="Georgia"/>
              </a:rPr>
              <a:t>dello spettro auti-  stico; riesce </a:t>
            </a:r>
            <a:r>
              <a:rPr sz="1400" dirty="0">
                <a:solidFill>
                  <a:srgbClr val="363636"/>
                </a:solidFill>
                <a:latin typeface="Georgia"/>
                <a:cs typeface="Georgia"/>
              </a:rPr>
              <a:t>a </a:t>
            </a:r>
            <a:r>
              <a:rPr sz="1400" spc="-5" dirty="0">
                <a:solidFill>
                  <a:srgbClr val="363636"/>
                </a:solidFill>
                <a:latin typeface="Georgia"/>
                <a:cs typeface="Georgia"/>
              </a:rPr>
              <a:t>rinnovare l’interesse verso lo studio delle scienze. Un progetto  cui teniamo molto </a:t>
            </a:r>
            <a:r>
              <a:rPr sz="1400" dirty="0">
                <a:solidFill>
                  <a:srgbClr val="363636"/>
                </a:solidFill>
                <a:latin typeface="Georgia"/>
                <a:cs typeface="Georgia"/>
              </a:rPr>
              <a:t>è </a:t>
            </a:r>
            <a:r>
              <a:rPr sz="1400" spc="-5" dirty="0">
                <a:solidFill>
                  <a:srgbClr val="363636"/>
                </a:solidFill>
                <a:latin typeface="Georgia"/>
                <a:cs typeface="Georgia"/>
              </a:rPr>
              <a:t>«Roberta». </a:t>
            </a:r>
            <a:r>
              <a:rPr sz="1400" dirty="0">
                <a:solidFill>
                  <a:srgbClr val="363636"/>
                </a:solidFill>
                <a:latin typeface="Georgia"/>
                <a:cs typeface="Georgia"/>
              </a:rPr>
              <a:t>Si </a:t>
            </a:r>
            <a:r>
              <a:rPr sz="1400" spc="-5" dirty="0">
                <a:solidFill>
                  <a:srgbClr val="363636"/>
                </a:solidFill>
                <a:latin typeface="Georgia"/>
                <a:cs typeface="Georgia"/>
              </a:rPr>
              <a:t>tratta di un </a:t>
            </a:r>
            <a:r>
              <a:rPr sz="1400" dirty="0">
                <a:solidFill>
                  <a:srgbClr val="363636"/>
                </a:solidFill>
                <a:latin typeface="Georgia"/>
                <a:cs typeface="Georgia"/>
              </a:rPr>
              <a:t>piccolo kit </a:t>
            </a:r>
            <a:r>
              <a:rPr sz="1400" spc="-5" dirty="0">
                <a:solidFill>
                  <a:srgbClr val="363636"/>
                </a:solidFill>
                <a:latin typeface="Georgia"/>
                <a:cs typeface="Georgia"/>
              </a:rPr>
              <a:t>robotico che dà </a:t>
            </a:r>
            <a:r>
              <a:rPr sz="1400" dirty="0">
                <a:solidFill>
                  <a:srgbClr val="363636"/>
                </a:solidFill>
                <a:latin typeface="Georgia"/>
                <a:cs typeface="Georgia"/>
              </a:rPr>
              <a:t>il  nome a </a:t>
            </a:r>
            <a:r>
              <a:rPr sz="1400" spc="-5" dirty="0">
                <a:solidFill>
                  <a:srgbClr val="363636"/>
                </a:solidFill>
                <a:latin typeface="Georgia"/>
                <a:cs typeface="Georgia"/>
              </a:rPr>
              <a:t>progetto, iniziato </a:t>
            </a:r>
            <a:r>
              <a:rPr sz="1400" dirty="0">
                <a:solidFill>
                  <a:srgbClr val="363636"/>
                </a:solidFill>
                <a:latin typeface="Georgia"/>
                <a:cs typeface="Georgia"/>
              </a:rPr>
              <a:t>nel 2001 dal </a:t>
            </a:r>
            <a:r>
              <a:rPr sz="1400" spc="-5" dirty="0">
                <a:solidFill>
                  <a:srgbClr val="363636"/>
                </a:solidFill>
                <a:latin typeface="Georgia"/>
                <a:cs typeface="Georgia"/>
              </a:rPr>
              <a:t>Fraunhofer Institut IAIS dedicato  </a:t>
            </a:r>
            <a:r>
              <a:rPr sz="1400" dirty="0">
                <a:solidFill>
                  <a:srgbClr val="363636"/>
                </a:solidFill>
                <a:latin typeface="Georgia"/>
                <a:cs typeface="Georgia"/>
              </a:rPr>
              <a:t>a </a:t>
            </a:r>
            <a:r>
              <a:rPr sz="1400" spc="-5" dirty="0">
                <a:solidFill>
                  <a:srgbClr val="363636"/>
                </a:solidFill>
                <a:latin typeface="Georgia"/>
                <a:cs typeface="Georgia"/>
              </a:rPr>
              <a:t>promuovere la robotica </a:t>
            </a:r>
            <a:r>
              <a:rPr sz="1400" dirty="0">
                <a:solidFill>
                  <a:srgbClr val="363636"/>
                </a:solidFill>
                <a:latin typeface="Georgia"/>
                <a:cs typeface="Georgia"/>
              </a:rPr>
              <a:t>tra </a:t>
            </a:r>
            <a:r>
              <a:rPr sz="1400" spc="-5" dirty="0">
                <a:solidFill>
                  <a:srgbClr val="363636"/>
                </a:solidFill>
                <a:latin typeface="Georgia"/>
                <a:cs typeface="Georgia"/>
              </a:rPr>
              <a:t>le </a:t>
            </a:r>
            <a:r>
              <a:rPr sz="1400" dirty="0">
                <a:solidFill>
                  <a:srgbClr val="363636"/>
                </a:solidFill>
                <a:latin typeface="Georgia"/>
                <a:cs typeface="Georgia"/>
              </a:rPr>
              <a:t>ragazze </a:t>
            </a:r>
            <a:r>
              <a:rPr sz="1400" spc="-5" dirty="0">
                <a:solidFill>
                  <a:srgbClr val="363636"/>
                </a:solidFill>
                <a:latin typeface="Georgia"/>
                <a:cs typeface="Georgia"/>
              </a:rPr>
              <a:t>degli istituti </a:t>
            </a:r>
            <a:r>
              <a:rPr sz="1400" dirty="0">
                <a:solidFill>
                  <a:srgbClr val="363636"/>
                </a:solidFill>
                <a:latin typeface="Georgia"/>
                <a:cs typeface="Georgia"/>
              </a:rPr>
              <a:t>primari e </a:t>
            </a:r>
            <a:r>
              <a:rPr sz="1400" spc="-5" dirty="0">
                <a:solidFill>
                  <a:srgbClr val="363636"/>
                </a:solidFill>
                <a:latin typeface="Georgia"/>
                <a:cs typeface="Georgia"/>
              </a:rPr>
              <a:t>secondari.  </a:t>
            </a:r>
            <a:r>
              <a:rPr sz="1400" dirty="0">
                <a:solidFill>
                  <a:srgbClr val="363636"/>
                </a:solidFill>
                <a:latin typeface="Georgia"/>
                <a:cs typeface="Georgia"/>
              </a:rPr>
              <a:t>È </a:t>
            </a:r>
            <a:r>
              <a:rPr sz="1400" spc="-5" dirty="0">
                <a:solidFill>
                  <a:srgbClr val="363636"/>
                </a:solidFill>
                <a:latin typeface="Georgia"/>
                <a:cs typeface="Georgia"/>
              </a:rPr>
              <a:t>chiaro che le donne europee sono un potenziale </a:t>
            </a:r>
            <a:r>
              <a:rPr sz="1400" dirty="0">
                <a:solidFill>
                  <a:srgbClr val="363636"/>
                </a:solidFill>
                <a:latin typeface="Georgia"/>
                <a:cs typeface="Georgia"/>
              </a:rPr>
              <a:t>non </a:t>
            </a:r>
            <a:r>
              <a:rPr sz="1400" spc="-5" dirty="0">
                <a:solidFill>
                  <a:srgbClr val="363636"/>
                </a:solidFill>
                <a:latin typeface="Georgia"/>
                <a:cs typeface="Georgia"/>
              </a:rPr>
              <a:t>utilizzato, nei settori  della </a:t>
            </a:r>
            <a:r>
              <a:rPr sz="1400" dirty="0">
                <a:solidFill>
                  <a:srgbClr val="363636"/>
                </a:solidFill>
                <a:latin typeface="Georgia"/>
                <a:cs typeface="Georgia"/>
              </a:rPr>
              <a:t>ricerca </a:t>
            </a:r>
            <a:r>
              <a:rPr sz="1400" spc="-5" dirty="0">
                <a:solidFill>
                  <a:srgbClr val="363636"/>
                </a:solidFill>
                <a:latin typeface="Georgia"/>
                <a:cs typeface="Georgia"/>
              </a:rPr>
              <a:t>scientifica </a:t>
            </a:r>
            <a:r>
              <a:rPr sz="1400" dirty="0">
                <a:solidFill>
                  <a:srgbClr val="363636"/>
                </a:solidFill>
                <a:latin typeface="Georgia"/>
                <a:cs typeface="Georgia"/>
              </a:rPr>
              <a:t>e </a:t>
            </a:r>
            <a:r>
              <a:rPr sz="1400" spc="-5" dirty="0">
                <a:solidFill>
                  <a:srgbClr val="363636"/>
                </a:solidFill>
                <a:latin typeface="Georgia"/>
                <a:cs typeface="Georgia"/>
              </a:rPr>
              <a:t>delle professioni collegate alla scienza </a:t>
            </a:r>
            <a:r>
              <a:rPr sz="1400" dirty="0">
                <a:solidFill>
                  <a:srgbClr val="363636"/>
                </a:solidFill>
                <a:latin typeface="Georgia"/>
                <a:cs typeface="Georgia"/>
              </a:rPr>
              <a:t>e </a:t>
            </a:r>
            <a:r>
              <a:rPr sz="1400" spc="-5" dirty="0">
                <a:solidFill>
                  <a:srgbClr val="363636"/>
                </a:solidFill>
                <a:latin typeface="Georgia"/>
                <a:cs typeface="Georgia"/>
              </a:rPr>
              <a:t>alla tecnolo-  </a:t>
            </a:r>
            <a:r>
              <a:rPr sz="1400" dirty="0">
                <a:solidFill>
                  <a:srgbClr val="363636"/>
                </a:solidFill>
                <a:latin typeface="Georgia"/>
                <a:cs typeface="Georgia"/>
              </a:rPr>
              <a:t>gia. </a:t>
            </a:r>
            <a:r>
              <a:rPr sz="1400" spc="-5" dirty="0">
                <a:solidFill>
                  <a:srgbClr val="363636"/>
                </a:solidFill>
                <a:latin typeface="Georgia"/>
                <a:cs typeface="Georgia"/>
              </a:rPr>
              <a:t>Certamente, per </a:t>
            </a:r>
            <a:r>
              <a:rPr sz="1400" dirty="0">
                <a:solidFill>
                  <a:srgbClr val="363636"/>
                </a:solidFill>
                <a:latin typeface="Georgia"/>
                <a:cs typeface="Georgia"/>
              </a:rPr>
              <a:t>affrontare il </a:t>
            </a:r>
            <a:r>
              <a:rPr sz="1400" spc="-5" dirty="0">
                <a:solidFill>
                  <a:srgbClr val="363636"/>
                </a:solidFill>
                <a:latin typeface="Georgia"/>
                <a:cs typeface="Georgia"/>
              </a:rPr>
              <a:t>problema occorrono tempi medi. Scopo del  </a:t>
            </a:r>
            <a:r>
              <a:rPr sz="1400" dirty="0">
                <a:solidFill>
                  <a:srgbClr val="363636"/>
                </a:solidFill>
                <a:latin typeface="Georgia"/>
                <a:cs typeface="Georgia"/>
              </a:rPr>
              <a:t>Progetto </a:t>
            </a:r>
            <a:r>
              <a:rPr sz="1400" spc="-5" dirty="0">
                <a:solidFill>
                  <a:srgbClr val="363636"/>
                </a:solidFill>
                <a:latin typeface="Georgia"/>
                <a:cs typeface="Georgia"/>
              </a:rPr>
              <a:t>Roberta </a:t>
            </a:r>
            <a:r>
              <a:rPr sz="1400" dirty="0">
                <a:solidFill>
                  <a:srgbClr val="363636"/>
                </a:solidFill>
                <a:latin typeface="Georgia"/>
                <a:cs typeface="Georgia"/>
              </a:rPr>
              <a:t>è </a:t>
            </a:r>
            <a:r>
              <a:rPr sz="1400" spc="-5" dirty="0">
                <a:solidFill>
                  <a:srgbClr val="363636"/>
                </a:solidFill>
                <a:latin typeface="Georgia"/>
                <a:cs typeface="Georgia"/>
              </a:rPr>
              <a:t>proprio quello di </a:t>
            </a:r>
            <a:r>
              <a:rPr sz="1400" dirty="0">
                <a:solidFill>
                  <a:srgbClr val="363636"/>
                </a:solidFill>
                <a:latin typeface="Georgia"/>
                <a:cs typeface="Georgia"/>
              </a:rPr>
              <a:t>promuovere </a:t>
            </a:r>
            <a:r>
              <a:rPr sz="1400" spc="-5" dirty="0">
                <a:solidFill>
                  <a:srgbClr val="363636"/>
                </a:solidFill>
                <a:latin typeface="Georgia"/>
                <a:cs typeface="Georgia"/>
              </a:rPr>
              <a:t>l’interesse delle ragazze  verso la scienza </a:t>
            </a:r>
            <a:r>
              <a:rPr sz="1400" dirty="0">
                <a:solidFill>
                  <a:srgbClr val="363636"/>
                </a:solidFill>
                <a:latin typeface="Georgia"/>
                <a:cs typeface="Georgia"/>
              </a:rPr>
              <a:t>e </a:t>
            </a:r>
            <a:r>
              <a:rPr sz="1400" spc="-5" dirty="0">
                <a:solidFill>
                  <a:srgbClr val="363636"/>
                </a:solidFill>
                <a:latin typeface="Georgia"/>
                <a:cs typeface="Georgia"/>
              </a:rPr>
              <a:t>la tecnologia, partendo dalla robotica, </a:t>
            </a:r>
            <a:r>
              <a:rPr sz="1400" dirty="0">
                <a:solidFill>
                  <a:srgbClr val="363636"/>
                </a:solidFill>
                <a:latin typeface="Georgia"/>
                <a:cs typeface="Georgia"/>
              </a:rPr>
              <a:t>e </a:t>
            </a:r>
            <a:r>
              <a:rPr sz="1400" spc="-5" dirty="0">
                <a:solidFill>
                  <a:srgbClr val="363636"/>
                </a:solidFill>
                <a:latin typeface="Georgia"/>
                <a:cs typeface="Georgia"/>
              </a:rPr>
              <a:t>impiegando dei kit  robotici. Scuola di </a:t>
            </a:r>
            <a:r>
              <a:rPr sz="1400" dirty="0">
                <a:solidFill>
                  <a:srgbClr val="363636"/>
                </a:solidFill>
                <a:latin typeface="Georgia"/>
                <a:cs typeface="Georgia"/>
              </a:rPr>
              <a:t>Robotica è </a:t>
            </a:r>
            <a:r>
              <a:rPr sz="1400" spc="-5" dirty="0">
                <a:solidFill>
                  <a:srgbClr val="363636"/>
                </a:solidFill>
                <a:latin typeface="Georgia"/>
                <a:cs typeface="Georgia"/>
              </a:rPr>
              <a:t>Centro Nazionale del progetto Roberta. Diverse  ricerche </a:t>
            </a:r>
            <a:r>
              <a:rPr sz="1400" dirty="0">
                <a:solidFill>
                  <a:srgbClr val="363636"/>
                </a:solidFill>
                <a:latin typeface="Georgia"/>
                <a:cs typeface="Georgia"/>
              </a:rPr>
              <a:t>rilevano </a:t>
            </a:r>
            <a:r>
              <a:rPr sz="1400" spc="-5" dirty="0">
                <a:solidFill>
                  <a:srgbClr val="363636"/>
                </a:solidFill>
                <a:latin typeface="Georgia"/>
                <a:cs typeface="Georgia"/>
              </a:rPr>
              <a:t>che </a:t>
            </a:r>
            <a:r>
              <a:rPr sz="1400" dirty="0">
                <a:solidFill>
                  <a:srgbClr val="363636"/>
                </a:solidFill>
                <a:latin typeface="Georgia"/>
                <a:cs typeface="Georgia"/>
              </a:rPr>
              <a:t>il </a:t>
            </a:r>
            <a:r>
              <a:rPr sz="1400" spc="-5" dirty="0">
                <a:solidFill>
                  <a:srgbClr val="363636"/>
                </a:solidFill>
                <a:latin typeface="Georgia"/>
                <a:cs typeface="Georgia"/>
              </a:rPr>
              <a:t>problema principale che le ragazze </a:t>
            </a:r>
            <a:r>
              <a:rPr sz="1400" dirty="0">
                <a:solidFill>
                  <a:srgbClr val="363636"/>
                </a:solidFill>
                <a:latin typeface="Georgia"/>
                <a:cs typeface="Georgia"/>
              </a:rPr>
              <a:t>affrontano rispetto  </a:t>
            </a:r>
            <a:r>
              <a:rPr sz="1400" spc="-5" dirty="0">
                <a:solidFill>
                  <a:srgbClr val="363636"/>
                </a:solidFill>
                <a:latin typeface="Georgia"/>
                <a:cs typeface="Georgia"/>
              </a:rPr>
              <a:t>allo </a:t>
            </a:r>
            <a:r>
              <a:rPr sz="1400" dirty="0">
                <a:solidFill>
                  <a:srgbClr val="363636"/>
                </a:solidFill>
                <a:latin typeface="Georgia"/>
                <a:cs typeface="Georgia"/>
              </a:rPr>
              <a:t>studio </a:t>
            </a:r>
            <a:r>
              <a:rPr sz="1400" spc="-5" dirty="0">
                <a:solidFill>
                  <a:srgbClr val="363636"/>
                </a:solidFill>
                <a:latin typeface="Georgia"/>
                <a:cs typeface="Georgia"/>
              </a:rPr>
              <a:t>delle </a:t>
            </a:r>
            <a:r>
              <a:rPr sz="1400" dirty="0">
                <a:solidFill>
                  <a:srgbClr val="363636"/>
                </a:solidFill>
                <a:latin typeface="Georgia"/>
                <a:cs typeface="Georgia"/>
              </a:rPr>
              <a:t>scienze </a:t>
            </a:r>
            <a:r>
              <a:rPr sz="1400" spc="-5" dirty="0">
                <a:solidFill>
                  <a:srgbClr val="363636"/>
                </a:solidFill>
                <a:latin typeface="Georgia"/>
                <a:cs typeface="Georgia"/>
              </a:rPr>
              <a:t>risiede nella </a:t>
            </a:r>
            <a:r>
              <a:rPr sz="1400" dirty="0">
                <a:solidFill>
                  <a:srgbClr val="363636"/>
                </a:solidFill>
                <a:latin typeface="Georgia"/>
                <a:cs typeface="Georgia"/>
              </a:rPr>
              <a:t>mancanza </a:t>
            </a:r>
            <a:r>
              <a:rPr sz="1400" spc="-5" dirty="0">
                <a:solidFill>
                  <a:srgbClr val="363636"/>
                </a:solidFill>
                <a:latin typeface="Georgia"/>
                <a:cs typeface="Georgia"/>
              </a:rPr>
              <a:t>di fiducia, che diventa predit-  tiva dell’insuccesso. </a:t>
            </a:r>
            <a:r>
              <a:rPr sz="1400" dirty="0">
                <a:solidFill>
                  <a:srgbClr val="363636"/>
                </a:solidFill>
                <a:latin typeface="Georgia"/>
                <a:cs typeface="Georgia"/>
              </a:rPr>
              <a:t>I </a:t>
            </a:r>
            <a:r>
              <a:rPr sz="1400" spc="-5" dirty="0">
                <a:solidFill>
                  <a:srgbClr val="363636"/>
                </a:solidFill>
                <a:latin typeface="Georgia"/>
                <a:cs typeface="Georgia"/>
              </a:rPr>
              <a:t>fattori di rinforzo della certezza dell’insuccesso sono  relativi </a:t>
            </a:r>
            <a:r>
              <a:rPr sz="1400" dirty="0">
                <a:solidFill>
                  <a:srgbClr val="363636"/>
                </a:solidFill>
                <a:latin typeface="Georgia"/>
                <a:cs typeface="Georgia"/>
              </a:rPr>
              <a:t>alla minore esperienza (di </a:t>
            </a:r>
            <a:r>
              <a:rPr sz="1400" spc="-5" dirty="0">
                <a:solidFill>
                  <a:srgbClr val="363636"/>
                </a:solidFill>
                <a:latin typeface="Georgia"/>
                <a:cs typeface="Georgia"/>
              </a:rPr>
              <a:t>solito alle </a:t>
            </a:r>
            <a:r>
              <a:rPr sz="1400" dirty="0">
                <a:solidFill>
                  <a:srgbClr val="363636"/>
                </a:solidFill>
                <a:latin typeface="Georgia"/>
                <a:cs typeface="Georgia"/>
              </a:rPr>
              <a:t>bambine </a:t>
            </a:r>
            <a:r>
              <a:rPr sz="1400" spc="-5" dirty="0">
                <a:solidFill>
                  <a:srgbClr val="363636"/>
                </a:solidFill>
                <a:latin typeface="Georgia"/>
                <a:cs typeface="Georgia"/>
              </a:rPr>
              <a:t>non </a:t>
            </a:r>
            <a:r>
              <a:rPr sz="1400" dirty="0">
                <a:solidFill>
                  <a:srgbClr val="363636"/>
                </a:solidFill>
                <a:latin typeface="Georgia"/>
                <a:cs typeface="Georgia"/>
              </a:rPr>
              <a:t>si </a:t>
            </a:r>
            <a:r>
              <a:rPr sz="1400" spc="-5" dirty="0">
                <a:solidFill>
                  <a:srgbClr val="363636"/>
                </a:solidFill>
                <a:latin typeface="Georgia"/>
                <a:cs typeface="Georgia"/>
              </a:rPr>
              <a:t>regalano giochi  meccanici/meccatronici, così che </a:t>
            </a:r>
            <a:r>
              <a:rPr sz="1400" dirty="0">
                <a:solidFill>
                  <a:srgbClr val="363636"/>
                </a:solidFill>
                <a:latin typeface="Georgia"/>
                <a:cs typeface="Georgia"/>
              </a:rPr>
              <a:t>arrivano a </a:t>
            </a:r>
            <a:r>
              <a:rPr sz="1400" spc="-5" dirty="0">
                <a:solidFill>
                  <a:srgbClr val="363636"/>
                </a:solidFill>
                <a:latin typeface="Georgia"/>
                <a:cs typeface="Georgia"/>
              </a:rPr>
              <a:t>operare </a:t>
            </a:r>
            <a:r>
              <a:rPr sz="1400" spc="-10" dirty="0">
                <a:solidFill>
                  <a:srgbClr val="363636"/>
                </a:solidFill>
                <a:latin typeface="Georgia"/>
                <a:cs typeface="Georgia"/>
              </a:rPr>
              <a:t>sulle </a:t>
            </a:r>
            <a:r>
              <a:rPr sz="1400" spc="-5" dirty="0">
                <a:solidFill>
                  <a:srgbClr val="363636"/>
                </a:solidFill>
                <a:latin typeface="Georgia"/>
                <a:cs typeface="Georgia"/>
              </a:rPr>
              <a:t>tecnologie dopo  </a:t>
            </a:r>
            <a:r>
              <a:rPr sz="1400" dirty="0">
                <a:solidFill>
                  <a:srgbClr val="363636"/>
                </a:solidFill>
                <a:latin typeface="Georgia"/>
                <a:cs typeface="Georgia"/>
              </a:rPr>
              <a:t>i </a:t>
            </a:r>
            <a:r>
              <a:rPr sz="1400" spc="-5" dirty="0">
                <a:solidFill>
                  <a:srgbClr val="363636"/>
                </a:solidFill>
                <a:latin typeface="Georgia"/>
                <a:cs typeface="Georgia"/>
              </a:rPr>
              <a:t>loro coetanei maschi). Scopo di Roberta </a:t>
            </a:r>
            <a:r>
              <a:rPr sz="1400" dirty="0">
                <a:solidFill>
                  <a:srgbClr val="363636"/>
                </a:solidFill>
                <a:latin typeface="Georgia"/>
                <a:cs typeface="Georgia"/>
              </a:rPr>
              <a:t>è </a:t>
            </a:r>
            <a:r>
              <a:rPr sz="1400" spc="-5" dirty="0">
                <a:solidFill>
                  <a:srgbClr val="363636"/>
                </a:solidFill>
                <a:latin typeface="Georgia"/>
                <a:cs typeface="Georgia"/>
              </a:rPr>
              <a:t>intervenire </a:t>
            </a:r>
            <a:r>
              <a:rPr sz="1400" spc="-10" dirty="0">
                <a:solidFill>
                  <a:srgbClr val="363636"/>
                </a:solidFill>
                <a:latin typeface="Georgia"/>
                <a:cs typeface="Georgia"/>
              </a:rPr>
              <a:t>nella </a:t>
            </a:r>
            <a:r>
              <a:rPr sz="1400" spc="-5" dirty="0">
                <a:solidFill>
                  <a:srgbClr val="363636"/>
                </a:solidFill>
                <a:latin typeface="Georgia"/>
                <a:cs typeface="Georgia"/>
              </a:rPr>
              <a:t>fascia di </a:t>
            </a:r>
            <a:r>
              <a:rPr sz="1400" dirty="0">
                <a:solidFill>
                  <a:srgbClr val="363636"/>
                </a:solidFill>
                <a:latin typeface="Georgia"/>
                <a:cs typeface="Georgia"/>
              </a:rPr>
              <a:t>età in  </a:t>
            </a:r>
            <a:r>
              <a:rPr sz="1400" spc="-5" dirty="0">
                <a:solidFill>
                  <a:srgbClr val="363636"/>
                </a:solidFill>
                <a:latin typeface="Georgia"/>
                <a:cs typeface="Georgia"/>
              </a:rPr>
              <a:t>cui </a:t>
            </a:r>
            <a:r>
              <a:rPr sz="1400" dirty="0">
                <a:solidFill>
                  <a:srgbClr val="363636"/>
                </a:solidFill>
                <a:latin typeface="Georgia"/>
                <a:cs typeface="Georgia"/>
              </a:rPr>
              <a:t>si </a:t>
            </a:r>
            <a:r>
              <a:rPr sz="1400" spc="-5" dirty="0">
                <a:solidFill>
                  <a:srgbClr val="363636"/>
                </a:solidFill>
                <a:latin typeface="Georgia"/>
                <a:cs typeface="Georgia"/>
              </a:rPr>
              <a:t>allarga la forbice dell’interesse tecno scientifico fra </a:t>
            </a:r>
            <a:r>
              <a:rPr sz="1400" dirty="0">
                <a:solidFill>
                  <a:srgbClr val="363636"/>
                </a:solidFill>
                <a:latin typeface="Georgia"/>
                <a:cs typeface="Georgia"/>
              </a:rPr>
              <a:t>i </a:t>
            </a:r>
            <a:r>
              <a:rPr sz="1400" spc="-5" dirty="0">
                <a:solidFill>
                  <a:srgbClr val="363636"/>
                </a:solidFill>
                <a:latin typeface="Georgia"/>
                <a:cs typeface="Georgia"/>
              </a:rPr>
              <a:t>sessi, promuovendo  l’interesse delle ragazze verso la scienza, </a:t>
            </a:r>
            <a:r>
              <a:rPr sz="1400" dirty="0">
                <a:solidFill>
                  <a:srgbClr val="363636"/>
                </a:solidFill>
                <a:latin typeface="Georgia"/>
                <a:cs typeface="Georgia"/>
              </a:rPr>
              <a:t>partendo </a:t>
            </a:r>
            <a:r>
              <a:rPr sz="1400" spc="-5" dirty="0">
                <a:solidFill>
                  <a:srgbClr val="363636"/>
                </a:solidFill>
                <a:latin typeface="Georgia"/>
                <a:cs typeface="Georgia"/>
              </a:rPr>
              <a:t>dalla robotica. </a:t>
            </a:r>
            <a:r>
              <a:rPr sz="1400" dirty="0">
                <a:solidFill>
                  <a:srgbClr val="363636"/>
                </a:solidFill>
                <a:latin typeface="Georgia"/>
                <a:cs typeface="Georgia"/>
              </a:rPr>
              <a:t>La </a:t>
            </a:r>
            <a:r>
              <a:rPr sz="1400" spc="-5" dirty="0">
                <a:solidFill>
                  <a:srgbClr val="363636"/>
                </a:solidFill>
                <a:latin typeface="Georgia"/>
                <a:cs typeface="Georgia"/>
              </a:rPr>
              <a:t>sensibi-  lità di </a:t>
            </a:r>
            <a:r>
              <a:rPr sz="1400" dirty="0">
                <a:solidFill>
                  <a:srgbClr val="363636"/>
                </a:solidFill>
                <a:latin typeface="Georgia"/>
                <a:cs typeface="Georgia"/>
              </a:rPr>
              <a:t>genere </a:t>
            </a:r>
            <a:r>
              <a:rPr sz="1400" spc="-5" dirty="0">
                <a:solidFill>
                  <a:srgbClr val="363636"/>
                </a:solidFill>
                <a:latin typeface="Georgia"/>
                <a:cs typeface="Georgia"/>
              </a:rPr>
              <a:t>in Roberta </a:t>
            </a:r>
            <a:r>
              <a:rPr sz="1400" dirty="0">
                <a:solidFill>
                  <a:srgbClr val="363636"/>
                </a:solidFill>
                <a:latin typeface="Georgia"/>
                <a:cs typeface="Georgia"/>
              </a:rPr>
              <a:t>è </a:t>
            </a:r>
            <a:r>
              <a:rPr sz="1400" spc="-5" dirty="0">
                <a:solidFill>
                  <a:srgbClr val="363636"/>
                </a:solidFill>
                <a:latin typeface="Georgia"/>
                <a:cs typeface="Georgia"/>
              </a:rPr>
              <a:t>molto semplice. La condizione prima </a:t>
            </a:r>
            <a:r>
              <a:rPr sz="1400" dirty="0">
                <a:solidFill>
                  <a:srgbClr val="363636"/>
                </a:solidFill>
                <a:latin typeface="Georgia"/>
                <a:cs typeface="Georgia"/>
              </a:rPr>
              <a:t>è </a:t>
            </a:r>
            <a:r>
              <a:rPr sz="1400" spc="-5" dirty="0">
                <a:solidFill>
                  <a:srgbClr val="363636"/>
                </a:solidFill>
                <a:latin typeface="Georgia"/>
                <a:cs typeface="Georgia"/>
              </a:rPr>
              <a:t>che </a:t>
            </a:r>
            <a:r>
              <a:rPr sz="1400" dirty="0">
                <a:solidFill>
                  <a:srgbClr val="363636"/>
                </a:solidFill>
                <a:latin typeface="Georgia"/>
                <a:cs typeface="Georgia"/>
              </a:rPr>
              <a:t>in</a:t>
            </a:r>
            <a:r>
              <a:rPr sz="1400" spc="80" dirty="0">
                <a:solidFill>
                  <a:srgbClr val="363636"/>
                </a:solidFill>
                <a:latin typeface="Georgia"/>
                <a:cs typeface="Georgia"/>
              </a:rPr>
              <a:t> </a:t>
            </a:r>
            <a:r>
              <a:rPr sz="1400" spc="-5" dirty="0">
                <a:solidFill>
                  <a:srgbClr val="363636"/>
                </a:solidFill>
                <a:latin typeface="Georgia"/>
                <a:cs typeface="Georgia"/>
              </a:rPr>
              <a:t>ogni</a:t>
            </a:r>
            <a:endParaRPr sz="1400">
              <a:latin typeface="Georgia"/>
              <a:cs typeface="Georg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Lapresse</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39060"/>
            <a:ext cx="5857240" cy="4994275"/>
          </a:xfrm>
          <a:prstGeom prst="rect">
            <a:avLst/>
          </a:prstGeom>
        </p:spPr>
        <p:txBody>
          <a:bodyPr vert="horz" wrap="square" lIns="0" tIns="12065" rIns="0" bIns="0" rtlCol="0">
            <a:spAutoFit/>
          </a:bodyPr>
          <a:lstStyle/>
          <a:p>
            <a:pPr marL="12700" marR="1101725">
              <a:lnSpc>
                <a:spcPct val="116399"/>
              </a:lnSpc>
              <a:spcBef>
                <a:spcPts val="95"/>
              </a:spcBef>
            </a:pPr>
            <a:r>
              <a:rPr sz="1000" b="1" spc="-5" dirty="0">
                <a:latin typeface="Verdana"/>
                <a:cs typeface="Verdana"/>
              </a:rPr>
              <a:t>Abi, dal 16 al 22 marzo torna </a:t>
            </a:r>
            <a:r>
              <a:rPr sz="1000" b="1" dirty="0">
                <a:latin typeface="Verdana"/>
                <a:cs typeface="Verdana"/>
              </a:rPr>
              <a:t>il </a:t>
            </a:r>
            <a:r>
              <a:rPr sz="1000" b="1" spc="-5" dirty="0">
                <a:latin typeface="Verdana"/>
                <a:cs typeface="Verdana"/>
              </a:rPr>
              <a:t>Festival della cultura creativa  </a:t>
            </a:r>
            <a:r>
              <a:rPr sz="1000" spc="-5" dirty="0">
                <a:latin typeface="Verdana"/>
                <a:cs typeface="Verdana"/>
              </a:rPr>
              <a:t>Roma, 4 mar. (LaPresse) - 'L'alfabeto del mondo. Leggiamo i </a:t>
            </a:r>
            <a:r>
              <a:rPr sz="1000" spc="-10" dirty="0">
                <a:latin typeface="Verdana"/>
                <a:cs typeface="Verdana"/>
              </a:rPr>
              <a:t>segni  </a:t>
            </a:r>
            <a:r>
              <a:rPr sz="1000" spc="-5" dirty="0">
                <a:latin typeface="Verdana"/>
                <a:cs typeface="Verdana"/>
              </a:rPr>
              <a:t>intorno a noi e raccontiamo'. E' questo </a:t>
            </a:r>
            <a:r>
              <a:rPr sz="1000" dirty="0">
                <a:latin typeface="Verdana"/>
                <a:cs typeface="Verdana"/>
              </a:rPr>
              <a:t>il </a:t>
            </a:r>
            <a:r>
              <a:rPr sz="1000" spc="-5" dirty="0">
                <a:latin typeface="Verdana"/>
                <a:cs typeface="Verdana"/>
              </a:rPr>
              <a:t>titolo della seconda edizione del  Festival della cultura creativa, promosso e realizzato </a:t>
            </a:r>
            <a:r>
              <a:rPr sz="1000" dirty="0">
                <a:latin typeface="Verdana"/>
                <a:cs typeface="Verdana"/>
              </a:rPr>
              <a:t>dalle </a:t>
            </a:r>
            <a:r>
              <a:rPr sz="1000" spc="-5" dirty="0">
                <a:latin typeface="Verdana"/>
                <a:cs typeface="Verdana"/>
              </a:rPr>
              <a:t>banche, </a:t>
            </a:r>
            <a:r>
              <a:rPr sz="1000" dirty="0">
                <a:latin typeface="Verdana"/>
                <a:cs typeface="Verdana"/>
              </a:rPr>
              <a:t>anche  </a:t>
            </a:r>
            <a:r>
              <a:rPr sz="1000" spc="-5" dirty="0">
                <a:latin typeface="Verdana"/>
                <a:cs typeface="Verdana"/>
              </a:rPr>
              <a:t>grazie al coordinamento dell'Abi. La manifestazione, interamente dedicata  </a:t>
            </a:r>
            <a:r>
              <a:rPr sz="1000" dirty="0">
                <a:latin typeface="Verdana"/>
                <a:cs typeface="Verdana"/>
              </a:rPr>
              <a:t>alla </a:t>
            </a:r>
            <a:r>
              <a:rPr sz="1000" spc="-5" dirty="0">
                <a:latin typeface="Verdana"/>
                <a:cs typeface="Verdana"/>
              </a:rPr>
              <a:t>cultura e </a:t>
            </a:r>
            <a:r>
              <a:rPr sz="1000" dirty="0">
                <a:latin typeface="Verdana"/>
                <a:cs typeface="Verdana"/>
              </a:rPr>
              <a:t>alla </a:t>
            </a:r>
            <a:r>
              <a:rPr sz="1000" spc="-5" dirty="0">
                <a:latin typeface="Verdana"/>
                <a:cs typeface="Verdana"/>
              </a:rPr>
              <a:t>creatività per ragazzi, si </a:t>
            </a:r>
            <a:r>
              <a:rPr sz="1000" spc="-10" dirty="0">
                <a:latin typeface="Verdana"/>
                <a:cs typeface="Verdana"/>
              </a:rPr>
              <a:t>svolgerà </a:t>
            </a:r>
            <a:r>
              <a:rPr sz="1000" spc="-5" dirty="0">
                <a:latin typeface="Verdana"/>
                <a:cs typeface="Verdana"/>
              </a:rPr>
              <a:t>dal 16 al 22</a:t>
            </a:r>
            <a:r>
              <a:rPr sz="1000" spc="80" dirty="0">
                <a:latin typeface="Verdana"/>
                <a:cs typeface="Verdana"/>
              </a:rPr>
              <a:t> </a:t>
            </a:r>
            <a:r>
              <a:rPr sz="1000" spc="-5" dirty="0">
                <a:latin typeface="Verdana"/>
                <a:cs typeface="Verdana"/>
              </a:rPr>
              <a:t>marzo</a:t>
            </a:r>
            <a:endParaRPr sz="1000">
              <a:latin typeface="Verdana"/>
              <a:cs typeface="Verdana"/>
            </a:endParaRPr>
          </a:p>
          <a:p>
            <a:pPr marL="12700">
              <a:lnSpc>
                <a:spcPct val="100000"/>
              </a:lnSpc>
              <a:spcBef>
                <a:spcPts val="195"/>
              </a:spcBef>
            </a:pPr>
            <a:r>
              <a:rPr sz="1000" spc="-10" dirty="0">
                <a:latin typeface="Verdana"/>
                <a:cs typeface="Verdana"/>
              </a:rPr>
              <a:t>e, </a:t>
            </a:r>
            <a:r>
              <a:rPr sz="1000" spc="-5" dirty="0">
                <a:latin typeface="Verdana"/>
                <a:cs typeface="Verdana"/>
              </a:rPr>
              <a:t>come </a:t>
            </a:r>
            <a:r>
              <a:rPr sz="1000" dirty="0">
                <a:latin typeface="Verdana"/>
                <a:cs typeface="Verdana"/>
              </a:rPr>
              <a:t>già </a:t>
            </a:r>
            <a:r>
              <a:rPr sz="1000" spc="-5" dirty="0">
                <a:latin typeface="Verdana"/>
                <a:cs typeface="Verdana"/>
              </a:rPr>
              <a:t>sperimentato </a:t>
            </a:r>
            <a:r>
              <a:rPr sz="1000" dirty="0">
                <a:latin typeface="Verdana"/>
                <a:cs typeface="Verdana"/>
              </a:rPr>
              <a:t>nella </a:t>
            </a:r>
            <a:r>
              <a:rPr sz="1000" spc="-5" dirty="0">
                <a:latin typeface="Verdana"/>
                <a:cs typeface="Verdana"/>
              </a:rPr>
              <a:t>prima edizione, si articolerà</a:t>
            </a:r>
            <a:r>
              <a:rPr sz="1000" spc="95" dirty="0">
                <a:latin typeface="Verdana"/>
                <a:cs typeface="Verdana"/>
              </a:rPr>
              <a:t> </a:t>
            </a:r>
            <a:r>
              <a:rPr sz="1000" spc="-5" dirty="0">
                <a:latin typeface="Verdana"/>
                <a:cs typeface="Verdana"/>
              </a:rPr>
              <a:t>attraverso</a:t>
            </a:r>
            <a:endParaRPr sz="1000">
              <a:latin typeface="Verdana"/>
              <a:cs typeface="Verdana"/>
            </a:endParaRPr>
          </a:p>
          <a:p>
            <a:pPr marL="12700" marR="1527175">
              <a:lnSpc>
                <a:spcPct val="116300"/>
              </a:lnSpc>
              <a:spcBef>
                <a:spcPts val="10"/>
              </a:spcBef>
            </a:pPr>
            <a:r>
              <a:rPr sz="1000" dirty="0">
                <a:latin typeface="Verdana"/>
                <a:cs typeface="Verdana"/>
              </a:rPr>
              <a:t>una </a:t>
            </a:r>
            <a:r>
              <a:rPr sz="1000" spc="-5" dirty="0">
                <a:latin typeface="Verdana"/>
                <a:cs typeface="Verdana"/>
              </a:rPr>
              <a:t>ricca proposta di eventi, iniziative e laboratori diffusi sull'intero  territorio nazionale. Coinvolgendo oltre </a:t>
            </a:r>
            <a:r>
              <a:rPr sz="1000" dirty="0">
                <a:latin typeface="Verdana"/>
                <a:cs typeface="Verdana"/>
              </a:rPr>
              <a:t>10mila </a:t>
            </a:r>
            <a:r>
              <a:rPr sz="1000" spc="-5" dirty="0">
                <a:latin typeface="Verdana"/>
                <a:cs typeface="Verdana"/>
              </a:rPr>
              <a:t>giovanissimi </a:t>
            </a:r>
            <a:r>
              <a:rPr sz="1000" dirty="0">
                <a:latin typeface="Verdana"/>
                <a:cs typeface="Verdana"/>
              </a:rPr>
              <a:t>in </a:t>
            </a:r>
            <a:r>
              <a:rPr sz="1000" spc="-5" dirty="0">
                <a:latin typeface="Verdana"/>
                <a:cs typeface="Verdana"/>
              </a:rPr>
              <a:t>tutta  Italia, il festival ha l'obiettivo di avvicinare bambini e ragazzi </a:t>
            </a:r>
            <a:r>
              <a:rPr sz="1000" spc="-10" dirty="0">
                <a:latin typeface="Verdana"/>
                <a:cs typeface="Verdana"/>
              </a:rPr>
              <a:t>dai </a:t>
            </a:r>
            <a:r>
              <a:rPr sz="1000" spc="-5" dirty="0">
                <a:latin typeface="Verdana"/>
                <a:cs typeface="Verdana"/>
              </a:rPr>
              <a:t>6  ai 13 anni alla cultura </a:t>
            </a:r>
            <a:r>
              <a:rPr sz="1000" spc="-10" dirty="0">
                <a:latin typeface="Verdana"/>
                <a:cs typeface="Verdana"/>
              </a:rPr>
              <a:t>e, </a:t>
            </a:r>
            <a:r>
              <a:rPr sz="1000" dirty="0">
                <a:latin typeface="Verdana"/>
                <a:cs typeface="Verdana"/>
              </a:rPr>
              <a:t>in </a:t>
            </a:r>
            <a:r>
              <a:rPr sz="1000" spc="-5" dirty="0">
                <a:latin typeface="Verdana"/>
                <a:cs typeface="Verdana"/>
              </a:rPr>
              <a:t>particolare, </a:t>
            </a:r>
            <a:r>
              <a:rPr sz="1000" dirty="0">
                <a:latin typeface="Verdana"/>
                <a:cs typeface="Verdana"/>
              </a:rPr>
              <a:t>agli </a:t>
            </a:r>
            <a:r>
              <a:rPr sz="1000" spc="-5" dirty="0">
                <a:latin typeface="Verdana"/>
                <a:cs typeface="Verdana"/>
              </a:rPr>
              <a:t>aspetti </a:t>
            </a:r>
            <a:r>
              <a:rPr sz="1000" spc="-10" dirty="0">
                <a:latin typeface="Verdana"/>
                <a:cs typeface="Verdana"/>
              </a:rPr>
              <a:t>più</a:t>
            </a:r>
            <a:r>
              <a:rPr sz="1000" spc="95" dirty="0">
                <a:latin typeface="Verdana"/>
                <a:cs typeface="Verdana"/>
              </a:rPr>
              <a:t> </a:t>
            </a:r>
            <a:r>
              <a:rPr sz="1000" spc="-5" dirty="0">
                <a:latin typeface="Verdana"/>
                <a:cs typeface="Verdana"/>
              </a:rPr>
              <a:t>'generativi'</a:t>
            </a:r>
            <a:endParaRPr sz="1000">
              <a:latin typeface="Verdana"/>
              <a:cs typeface="Verdana"/>
            </a:endParaRPr>
          </a:p>
          <a:p>
            <a:pPr marL="12700" marR="1078230">
              <a:lnSpc>
                <a:spcPct val="116500"/>
              </a:lnSpc>
              <a:spcBef>
                <a:spcPts val="5"/>
              </a:spcBef>
            </a:pPr>
            <a:r>
              <a:rPr sz="1000" spc="-5" dirty="0">
                <a:latin typeface="Verdana"/>
                <a:cs typeface="Verdana"/>
              </a:rPr>
              <a:t>della creatività. </a:t>
            </a:r>
            <a:r>
              <a:rPr sz="1000" spc="-10" dirty="0">
                <a:latin typeface="Verdana"/>
                <a:cs typeface="Verdana"/>
              </a:rPr>
              <a:t>"Il </a:t>
            </a:r>
            <a:r>
              <a:rPr sz="1000" spc="-5" dirty="0">
                <a:latin typeface="Verdana"/>
                <a:cs typeface="Verdana"/>
              </a:rPr>
              <a:t>rafforzato impegno </a:t>
            </a:r>
            <a:r>
              <a:rPr sz="1000" dirty="0">
                <a:latin typeface="Verdana"/>
                <a:cs typeface="Verdana"/>
              </a:rPr>
              <a:t>delle </a:t>
            </a:r>
            <a:r>
              <a:rPr sz="1000" spc="-5" dirty="0">
                <a:latin typeface="Verdana"/>
                <a:cs typeface="Verdana"/>
              </a:rPr>
              <a:t>banche a investire nei giovani  e </a:t>
            </a:r>
            <a:r>
              <a:rPr sz="1000" dirty="0">
                <a:latin typeface="Verdana"/>
                <a:cs typeface="Verdana"/>
              </a:rPr>
              <a:t>nella </a:t>
            </a:r>
            <a:r>
              <a:rPr sz="1000" spc="-5" dirty="0">
                <a:latin typeface="Verdana"/>
                <a:cs typeface="Verdana"/>
              </a:rPr>
              <a:t>cultura rappresenta un'occasione importante data ai ragazzi per  misurarsi </a:t>
            </a:r>
            <a:r>
              <a:rPr sz="1000" spc="-10" dirty="0">
                <a:latin typeface="Verdana"/>
                <a:cs typeface="Verdana"/>
              </a:rPr>
              <a:t>con </a:t>
            </a:r>
            <a:r>
              <a:rPr sz="1000" dirty="0">
                <a:latin typeface="Verdana"/>
                <a:cs typeface="Verdana"/>
              </a:rPr>
              <a:t>se </a:t>
            </a:r>
            <a:r>
              <a:rPr sz="1000" spc="-5" dirty="0">
                <a:latin typeface="Verdana"/>
                <a:cs typeface="Verdana"/>
              </a:rPr>
              <a:t>stessi e </a:t>
            </a:r>
            <a:r>
              <a:rPr sz="1000" dirty="0">
                <a:latin typeface="Verdana"/>
                <a:cs typeface="Verdana"/>
              </a:rPr>
              <a:t>le molteplici </a:t>
            </a:r>
            <a:r>
              <a:rPr sz="1000" spc="-5" dirty="0">
                <a:latin typeface="Verdana"/>
                <a:cs typeface="Verdana"/>
              </a:rPr>
              <a:t>possibilità di partecipazione", ha  detto </a:t>
            </a:r>
            <a:r>
              <a:rPr sz="1000" dirty="0">
                <a:latin typeface="Verdana"/>
                <a:cs typeface="Verdana"/>
              </a:rPr>
              <a:t>il </a:t>
            </a:r>
            <a:r>
              <a:rPr sz="1000" spc="-5" dirty="0">
                <a:latin typeface="Verdana"/>
                <a:cs typeface="Verdana"/>
              </a:rPr>
              <a:t>presidente dell'Abi, Antonio Patuelli. </a:t>
            </a:r>
            <a:r>
              <a:rPr sz="1000" dirty="0">
                <a:latin typeface="Verdana"/>
                <a:cs typeface="Verdana"/>
              </a:rPr>
              <a:t>"Ciò </a:t>
            </a:r>
            <a:r>
              <a:rPr sz="1000" spc="-5" dirty="0">
                <a:latin typeface="Verdana"/>
                <a:cs typeface="Verdana"/>
              </a:rPr>
              <a:t>che ci spinge a lavorare  </a:t>
            </a:r>
            <a:r>
              <a:rPr sz="1000" dirty="0">
                <a:latin typeface="Verdana"/>
                <a:cs typeface="Verdana"/>
              </a:rPr>
              <a:t>in </a:t>
            </a:r>
            <a:r>
              <a:rPr sz="1000" spc="-5" dirty="0">
                <a:latin typeface="Verdana"/>
                <a:cs typeface="Verdana"/>
              </a:rPr>
              <a:t>sinergia </a:t>
            </a:r>
            <a:r>
              <a:rPr sz="1000" spc="-10" dirty="0">
                <a:latin typeface="Verdana"/>
                <a:cs typeface="Verdana"/>
              </a:rPr>
              <a:t>con </a:t>
            </a:r>
            <a:r>
              <a:rPr sz="1000" spc="-5" dirty="0">
                <a:latin typeface="Verdana"/>
                <a:cs typeface="Verdana"/>
              </a:rPr>
              <a:t>scuole, musei, associazioni culturali e biblioteche è </a:t>
            </a:r>
            <a:r>
              <a:rPr sz="1000" dirty="0">
                <a:latin typeface="Verdana"/>
                <a:cs typeface="Verdana"/>
              </a:rPr>
              <a:t>la  </a:t>
            </a:r>
            <a:r>
              <a:rPr sz="1000" spc="-5" dirty="0">
                <a:latin typeface="Verdana"/>
                <a:cs typeface="Verdana"/>
              </a:rPr>
              <a:t>comune certezza che </a:t>
            </a:r>
            <a:r>
              <a:rPr sz="1000" dirty="0">
                <a:latin typeface="Verdana"/>
                <a:cs typeface="Verdana"/>
              </a:rPr>
              <a:t>solo </a:t>
            </a:r>
            <a:r>
              <a:rPr sz="1000" spc="-5" dirty="0">
                <a:latin typeface="Verdana"/>
                <a:cs typeface="Verdana"/>
              </a:rPr>
              <a:t>mettendosi </a:t>
            </a:r>
            <a:r>
              <a:rPr sz="1000" dirty="0">
                <a:latin typeface="Verdana"/>
                <a:cs typeface="Verdana"/>
              </a:rPr>
              <a:t>in </a:t>
            </a:r>
            <a:r>
              <a:rPr sz="1000" spc="-5" dirty="0">
                <a:latin typeface="Verdana"/>
                <a:cs typeface="Verdana"/>
              </a:rPr>
              <a:t>gioco e 'allenandosi' a diventare  cittadini attivi, capaci </a:t>
            </a:r>
            <a:r>
              <a:rPr sz="1000" spc="-10" dirty="0">
                <a:latin typeface="Verdana"/>
                <a:cs typeface="Verdana"/>
              </a:rPr>
              <a:t>di </a:t>
            </a:r>
            <a:r>
              <a:rPr sz="1000" spc="-5" dirty="0">
                <a:latin typeface="Verdana"/>
                <a:cs typeface="Verdana"/>
              </a:rPr>
              <a:t>progettualità e di relazioni, avviene </a:t>
            </a:r>
            <a:r>
              <a:rPr sz="1000" dirty="0">
                <a:latin typeface="Verdana"/>
                <a:cs typeface="Verdana"/>
              </a:rPr>
              <a:t>la </a:t>
            </a:r>
            <a:r>
              <a:rPr sz="1000" spc="-5" dirty="0">
                <a:latin typeface="Verdana"/>
                <a:cs typeface="Verdana"/>
              </a:rPr>
              <a:t>formazione  globale della persona, </a:t>
            </a:r>
            <a:r>
              <a:rPr sz="1000" dirty="0">
                <a:latin typeface="Verdana"/>
                <a:cs typeface="Verdana"/>
              </a:rPr>
              <a:t>in </a:t>
            </a:r>
            <a:r>
              <a:rPr sz="1000" spc="-5" dirty="0">
                <a:latin typeface="Verdana"/>
                <a:cs typeface="Verdana"/>
              </a:rPr>
              <a:t>grado quindi di costruire il proprio futuro e </a:t>
            </a:r>
            <a:r>
              <a:rPr sz="1000" dirty="0">
                <a:latin typeface="Verdana"/>
                <a:cs typeface="Verdana"/>
              </a:rPr>
              <a:t>quello  </a:t>
            </a:r>
            <a:r>
              <a:rPr sz="1000" spc="-10" dirty="0">
                <a:latin typeface="Verdana"/>
                <a:cs typeface="Verdana"/>
              </a:rPr>
              <a:t>del </a:t>
            </a:r>
            <a:r>
              <a:rPr sz="1000" spc="-5" dirty="0">
                <a:latin typeface="Verdana"/>
                <a:cs typeface="Verdana"/>
              </a:rPr>
              <a:t>Paese", ha </a:t>
            </a:r>
            <a:r>
              <a:rPr sz="1000" dirty="0">
                <a:latin typeface="Verdana"/>
                <a:cs typeface="Verdana"/>
              </a:rPr>
              <a:t>aggiunto. "Lo sviluppo </a:t>
            </a:r>
            <a:r>
              <a:rPr sz="1000" spc="-5" dirty="0">
                <a:latin typeface="Verdana"/>
                <a:cs typeface="Verdana"/>
              </a:rPr>
              <a:t>delle </a:t>
            </a:r>
            <a:r>
              <a:rPr sz="1000" dirty="0">
                <a:latin typeface="Verdana"/>
                <a:cs typeface="Verdana"/>
              </a:rPr>
              <a:t>proprie</a:t>
            </a:r>
            <a:r>
              <a:rPr sz="1000" spc="-20" dirty="0">
                <a:latin typeface="Verdana"/>
                <a:cs typeface="Verdana"/>
              </a:rPr>
              <a:t> </a:t>
            </a:r>
            <a:r>
              <a:rPr sz="1000" spc="-5" dirty="0">
                <a:latin typeface="Verdana"/>
                <a:cs typeface="Verdana"/>
              </a:rPr>
              <a:t>competenze</a:t>
            </a:r>
            <a:endParaRPr sz="1000">
              <a:latin typeface="Verdana"/>
              <a:cs typeface="Verdana"/>
            </a:endParaRPr>
          </a:p>
          <a:p>
            <a:pPr marL="12700" marR="1438910">
              <a:lnSpc>
                <a:spcPct val="115999"/>
              </a:lnSpc>
            </a:pPr>
            <a:r>
              <a:rPr sz="1000" spc="-5" dirty="0">
                <a:latin typeface="Verdana"/>
                <a:cs typeface="Verdana"/>
              </a:rPr>
              <a:t>- </a:t>
            </a:r>
            <a:r>
              <a:rPr sz="1000" dirty="0">
                <a:latin typeface="Verdana"/>
                <a:cs typeface="Verdana"/>
              </a:rPr>
              <a:t>ha </a:t>
            </a:r>
            <a:r>
              <a:rPr sz="1000" spc="-5" dirty="0">
                <a:latin typeface="Verdana"/>
                <a:cs typeface="Verdana"/>
              </a:rPr>
              <a:t>sottolineato Patuelli - è infatti alla base del progetto economico,  della convivenza </a:t>
            </a:r>
            <a:r>
              <a:rPr sz="1000" dirty="0">
                <a:latin typeface="Verdana"/>
                <a:cs typeface="Verdana"/>
              </a:rPr>
              <a:t>civile </a:t>
            </a:r>
            <a:r>
              <a:rPr sz="1000" spc="-5" dirty="0">
                <a:latin typeface="Verdana"/>
                <a:cs typeface="Verdana"/>
              </a:rPr>
              <a:t>e </a:t>
            </a:r>
            <a:r>
              <a:rPr sz="1000" dirty="0">
                <a:latin typeface="Verdana"/>
                <a:cs typeface="Verdana"/>
              </a:rPr>
              <a:t>della </a:t>
            </a:r>
            <a:r>
              <a:rPr sz="1000" spc="-5" dirty="0">
                <a:latin typeface="Verdana"/>
                <a:cs typeface="Verdana"/>
              </a:rPr>
              <a:t>partecipazione alla </a:t>
            </a:r>
            <a:r>
              <a:rPr sz="1000" dirty="0">
                <a:latin typeface="Verdana"/>
                <a:cs typeface="Verdana"/>
              </a:rPr>
              <a:t>vita</a:t>
            </a:r>
            <a:r>
              <a:rPr sz="1000" spc="10" dirty="0">
                <a:latin typeface="Verdana"/>
                <a:cs typeface="Verdana"/>
              </a:rPr>
              <a:t> </a:t>
            </a:r>
            <a:r>
              <a:rPr sz="1000" spc="-5" dirty="0">
                <a:latin typeface="Verdana"/>
                <a:cs typeface="Verdana"/>
              </a:rPr>
              <a:t>democratica".</a:t>
            </a:r>
            <a:endParaRPr sz="1000">
              <a:latin typeface="Verdana"/>
              <a:cs typeface="Verdana"/>
            </a:endParaRPr>
          </a:p>
          <a:p>
            <a:pPr marL="12700" marR="893444">
              <a:lnSpc>
                <a:spcPct val="116300"/>
              </a:lnSpc>
              <a:spcBef>
                <a:spcPts val="10"/>
              </a:spcBef>
            </a:pPr>
            <a:r>
              <a:rPr sz="1000" spc="-10" dirty="0">
                <a:latin typeface="Verdana"/>
                <a:cs typeface="Verdana"/>
              </a:rPr>
              <a:t>"In </a:t>
            </a:r>
            <a:r>
              <a:rPr sz="1000" dirty="0">
                <a:latin typeface="Verdana"/>
                <a:cs typeface="Verdana"/>
              </a:rPr>
              <a:t>questo </a:t>
            </a:r>
            <a:r>
              <a:rPr sz="1000" spc="-5" dirty="0">
                <a:latin typeface="Verdana"/>
                <a:cs typeface="Verdana"/>
              </a:rPr>
              <a:t>senso - </a:t>
            </a:r>
            <a:r>
              <a:rPr sz="1000" dirty="0">
                <a:latin typeface="Verdana"/>
                <a:cs typeface="Verdana"/>
              </a:rPr>
              <a:t>ha concluso </a:t>
            </a:r>
            <a:r>
              <a:rPr sz="1000" spc="-5" dirty="0">
                <a:latin typeface="Verdana"/>
                <a:cs typeface="Verdana"/>
              </a:rPr>
              <a:t>- </a:t>
            </a:r>
            <a:r>
              <a:rPr sz="1000" dirty="0">
                <a:latin typeface="Verdana"/>
                <a:cs typeface="Verdana"/>
              </a:rPr>
              <a:t>un </a:t>
            </a:r>
            <a:r>
              <a:rPr sz="1000" spc="-5" dirty="0">
                <a:latin typeface="Verdana"/>
                <a:cs typeface="Verdana"/>
              </a:rPr>
              <a:t>ruolo di indirizzo deve essere svolto  anche </a:t>
            </a:r>
            <a:r>
              <a:rPr sz="1000" dirty="0">
                <a:latin typeface="Verdana"/>
                <a:cs typeface="Verdana"/>
              </a:rPr>
              <a:t>dalla </a:t>
            </a:r>
            <a:r>
              <a:rPr sz="1000" spc="-5" dirty="0">
                <a:latin typeface="Verdana"/>
                <a:cs typeface="Verdana"/>
              </a:rPr>
              <a:t>comunità economica tutta, </a:t>
            </a:r>
            <a:r>
              <a:rPr sz="1000" dirty="0">
                <a:latin typeface="Verdana"/>
                <a:cs typeface="Verdana"/>
              </a:rPr>
              <a:t>nella </a:t>
            </a:r>
            <a:r>
              <a:rPr sz="1000" spc="-5" dirty="0">
                <a:latin typeface="Verdana"/>
                <a:cs typeface="Verdana"/>
              </a:rPr>
              <a:t>consapevolezza che attraverso  </a:t>
            </a:r>
            <a:r>
              <a:rPr sz="1000" dirty="0">
                <a:latin typeface="Verdana"/>
                <a:cs typeface="Verdana"/>
              </a:rPr>
              <a:t>la </a:t>
            </a:r>
            <a:r>
              <a:rPr sz="1000" spc="-5" dirty="0">
                <a:latin typeface="Verdana"/>
                <a:cs typeface="Verdana"/>
              </a:rPr>
              <a:t>promozione </a:t>
            </a:r>
            <a:r>
              <a:rPr sz="1000" dirty="0">
                <a:latin typeface="Verdana"/>
                <a:cs typeface="Verdana"/>
              </a:rPr>
              <a:t>della </a:t>
            </a:r>
            <a:r>
              <a:rPr sz="1000" spc="-5" dirty="0">
                <a:latin typeface="Verdana"/>
                <a:cs typeface="Verdana"/>
              </a:rPr>
              <a:t>conoscenza </a:t>
            </a:r>
            <a:r>
              <a:rPr sz="1000" dirty="0">
                <a:latin typeface="Verdana"/>
                <a:cs typeface="Verdana"/>
              </a:rPr>
              <a:t>anche </a:t>
            </a:r>
            <a:r>
              <a:rPr sz="1000" spc="-5" dirty="0">
                <a:latin typeface="Verdana"/>
                <a:cs typeface="Verdana"/>
              </a:rPr>
              <a:t>presso i </a:t>
            </a:r>
            <a:r>
              <a:rPr sz="1000" dirty="0">
                <a:latin typeface="Verdana"/>
                <a:cs typeface="Verdana"/>
              </a:rPr>
              <a:t>più </a:t>
            </a:r>
            <a:r>
              <a:rPr sz="1000" spc="-5" dirty="0">
                <a:latin typeface="Verdana"/>
                <a:cs typeface="Verdana"/>
              </a:rPr>
              <a:t>giovani </a:t>
            </a:r>
            <a:r>
              <a:rPr sz="1000" spc="-10" dirty="0">
                <a:latin typeface="Verdana"/>
                <a:cs typeface="Verdana"/>
              </a:rPr>
              <a:t>si possa </a:t>
            </a:r>
            <a:r>
              <a:rPr sz="1000" spc="-5" dirty="0">
                <a:latin typeface="Verdana"/>
                <a:cs typeface="Verdana"/>
              </a:rPr>
              <a:t>realizzare  </a:t>
            </a:r>
            <a:r>
              <a:rPr sz="1000" dirty="0">
                <a:latin typeface="Verdana"/>
                <a:cs typeface="Verdana"/>
              </a:rPr>
              <a:t>un </a:t>
            </a:r>
            <a:r>
              <a:rPr sz="1000" spc="-5" dirty="0">
                <a:latin typeface="Verdana"/>
                <a:cs typeface="Verdana"/>
              </a:rPr>
              <a:t>più diffuso senso di responsabilità, </a:t>
            </a:r>
            <a:r>
              <a:rPr sz="1000" spc="-10" dirty="0">
                <a:latin typeface="Verdana"/>
                <a:cs typeface="Verdana"/>
              </a:rPr>
              <a:t>per </a:t>
            </a:r>
            <a:r>
              <a:rPr sz="1000" spc="-5" dirty="0">
                <a:latin typeface="Verdana"/>
                <a:cs typeface="Verdana"/>
              </a:rPr>
              <a:t>una </a:t>
            </a:r>
            <a:r>
              <a:rPr sz="1000" dirty="0">
                <a:latin typeface="Verdana"/>
                <a:cs typeface="Verdana"/>
              </a:rPr>
              <a:t>più </a:t>
            </a:r>
            <a:r>
              <a:rPr sz="1000" spc="-5" dirty="0">
                <a:latin typeface="Verdana"/>
                <a:cs typeface="Verdana"/>
              </a:rPr>
              <a:t>ampia e duratura</a:t>
            </a:r>
            <a:r>
              <a:rPr sz="1000" spc="100" dirty="0">
                <a:latin typeface="Verdana"/>
                <a:cs typeface="Verdana"/>
              </a:rPr>
              <a:t> </a:t>
            </a:r>
            <a:r>
              <a:rPr sz="1000" spc="-5" dirty="0">
                <a:latin typeface="Verdana"/>
                <a:cs typeface="Verdana"/>
              </a:rPr>
              <a:t>crescita</a:t>
            </a:r>
            <a:endParaRPr sz="1000">
              <a:latin typeface="Verdana"/>
              <a:cs typeface="Verdana"/>
            </a:endParaRPr>
          </a:p>
          <a:p>
            <a:pPr marL="12700" marR="5080">
              <a:lnSpc>
                <a:spcPct val="115999"/>
              </a:lnSpc>
              <a:spcBef>
                <a:spcPts val="10"/>
              </a:spcBef>
            </a:pPr>
            <a:r>
              <a:rPr sz="1000" spc="-10" dirty="0">
                <a:latin typeface="Verdana"/>
                <a:cs typeface="Verdana"/>
              </a:rPr>
              <a:t>dei </a:t>
            </a:r>
            <a:r>
              <a:rPr sz="1000" spc="-5" dirty="0">
                <a:latin typeface="Verdana"/>
                <a:cs typeface="Verdana"/>
              </a:rPr>
              <a:t>nostri territori". Oltre 80 </a:t>
            </a:r>
            <a:r>
              <a:rPr sz="1000" dirty="0">
                <a:latin typeface="Verdana"/>
                <a:cs typeface="Verdana"/>
              </a:rPr>
              <a:t>gli </a:t>
            </a:r>
            <a:r>
              <a:rPr sz="1000" spc="-5" dirty="0">
                <a:latin typeface="Verdana"/>
                <a:cs typeface="Verdana"/>
              </a:rPr>
              <a:t>eventi culturali che si svolgeranno </a:t>
            </a:r>
            <a:r>
              <a:rPr sz="1000" dirty="0">
                <a:latin typeface="Verdana"/>
                <a:cs typeface="Verdana"/>
              </a:rPr>
              <a:t>in </a:t>
            </a:r>
            <a:r>
              <a:rPr sz="1000" spc="-5" dirty="0">
                <a:latin typeface="Verdana"/>
                <a:cs typeface="Verdana"/>
              </a:rPr>
              <a:t>tutta </a:t>
            </a:r>
            <a:r>
              <a:rPr sz="1000" dirty="0">
                <a:latin typeface="Verdana"/>
                <a:cs typeface="Verdana"/>
              </a:rPr>
              <a:t>Italia in </a:t>
            </a:r>
            <a:r>
              <a:rPr sz="1000" spc="-5" dirty="0">
                <a:latin typeface="Verdana"/>
                <a:cs typeface="Verdana"/>
              </a:rPr>
              <a:t>60 città.  gcb/ctr</a:t>
            </a:r>
            <a:endParaRPr sz="1000">
              <a:latin typeface="Verdana"/>
              <a:cs typeface="Verdana"/>
            </a:endParaRP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94945">
              <a:lnSpc>
                <a:spcPts val="1839"/>
              </a:lnSpc>
            </a:pPr>
            <a:r>
              <a:rPr sz="1600" b="1" spc="-5" dirty="0">
                <a:latin typeface="Arial"/>
                <a:cs typeface="Arial"/>
              </a:rPr>
              <a:t>Ilma</a:t>
            </a:r>
            <a:r>
              <a:rPr sz="1600" b="1" spc="-10" dirty="0">
                <a:latin typeface="Arial"/>
                <a:cs typeface="Arial"/>
              </a:rPr>
              <a:t>n</a:t>
            </a:r>
            <a:r>
              <a:rPr sz="1600" b="1" spc="5" dirty="0">
                <a:latin typeface="Arial"/>
                <a:cs typeface="Arial"/>
              </a:rPr>
              <a:t>i</a:t>
            </a:r>
            <a:r>
              <a:rPr sz="1600" b="1" spc="-5" dirty="0">
                <a:latin typeface="Arial"/>
                <a:cs typeface="Arial"/>
              </a:rPr>
              <a:t>festo.info  14 marzo</a:t>
            </a:r>
            <a:r>
              <a:rPr sz="1600" b="1" spc="-4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44242"/>
            <a:ext cx="6149340" cy="1452880"/>
          </a:xfrm>
          <a:prstGeom prst="rect">
            <a:avLst/>
          </a:prstGeom>
        </p:spPr>
        <p:txBody>
          <a:bodyPr vert="horz" wrap="square" lIns="0" tIns="24130" rIns="0" bIns="0" rtlCol="0">
            <a:spAutoFit/>
          </a:bodyPr>
          <a:lstStyle/>
          <a:p>
            <a:pPr marL="12700" marR="5080" algn="just">
              <a:lnSpc>
                <a:spcPct val="94800"/>
              </a:lnSpc>
              <a:spcBef>
                <a:spcPts val="190"/>
              </a:spcBef>
            </a:pPr>
            <a:r>
              <a:rPr sz="1400" spc="-5" dirty="0">
                <a:solidFill>
                  <a:srgbClr val="363636"/>
                </a:solidFill>
                <a:latin typeface="Georgia"/>
                <a:cs typeface="Georgia"/>
              </a:rPr>
              <a:t>classe </a:t>
            </a:r>
            <a:r>
              <a:rPr sz="1400" dirty="0">
                <a:solidFill>
                  <a:srgbClr val="363636"/>
                </a:solidFill>
                <a:latin typeface="Georgia"/>
                <a:cs typeface="Georgia"/>
              </a:rPr>
              <a:t>o </a:t>
            </a:r>
            <a:r>
              <a:rPr sz="1400" spc="-5" dirty="0">
                <a:solidFill>
                  <a:srgbClr val="363636"/>
                </a:solidFill>
                <a:latin typeface="Georgia"/>
                <a:cs typeface="Georgia"/>
              </a:rPr>
              <a:t>gruppo, </a:t>
            </a:r>
            <a:r>
              <a:rPr sz="1400" dirty="0">
                <a:solidFill>
                  <a:srgbClr val="363636"/>
                </a:solidFill>
                <a:latin typeface="Georgia"/>
                <a:cs typeface="Georgia"/>
              </a:rPr>
              <a:t>il </a:t>
            </a:r>
            <a:r>
              <a:rPr sz="1400" spc="-5" dirty="0">
                <a:solidFill>
                  <a:srgbClr val="363636"/>
                </a:solidFill>
                <a:latin typeface="Georgia"/>
                <a:cs typeface="Georgia"/>
              </a:rPr>
              <a:t>50 </a:t>
            </a:r>
            <a:r>
              <a:rPr sz="1400" dirty="0">
                <a:solidFill>
                  <a:srgbClr val="363636"/>
                </a:solidFill>
                <a:latin typeface="Georgia"/>
                <a:cs typeface="Georgia"/>
              </a:rPr>
              <a:t>per </a:t>
            </a:r>
            <a:r>
              <a:rPr sz="1400" spc="-5" dirty="0">
                <a:solidFill>
                  <a:srgbClr val="363636"/>
                </a:solidFill>
                <a:latin typeface="Georgia"/>
                <a:cs typeface="Georgia"/>
              </a:rPr>
              <a:t>cento siano ragazze. </a:t>
            </a:r>
            <a:r>
              <a:rPr sz="1400" dirty="0">
                <a:solidFill>
                  <a:srgbClr val="363636"/>
                </a:solidFill>
                <a:latin typeface="Georgia"/>
                <a:cs typeface="Georgia"/>
              </a:rPr>
              <a:t>I </a:t>
            </a:r>
            <a:r>
              <a:rPr sz="1400" spc="-5" dirty="0">
                <a:solidFill>
                  <a:srgbClr val="363636"/>
                </a:solidFill>
                <a:latin typeface="Georgia"/>
                <a:cs typeface="Georgia"/>
              </a:rPr>
              <a:t>corsi </a:t>
            </a:r>
            <a:r>
              <a:rPr sz="1400" dirty="0">
                <a:solidFill>
                  <a:srgbClr val="363636"/>
                </a:solidFill>
                <a:latin typeface="Georgia"/>
                <a:cs typeface="Georgia"/>
              </a:rPr>
              <a:t>iniziano </a:t>
            </a:r>
            <a:r>
              <a:rPr sz="1400" spc="-5" dirty="0">
                <a:solidFill>
                  <a:srgbClr val="363636"/>
                </a:solidFill>
                <a:latin typeface="Georgia"/>
                <a:cs typeface="Georgia"/>
              </a:rPr>
              <a:t>con gruppi  divisi </a:t>
            </a:r>
            <a:r>
              <a:rPr sz="1400" dirty="0">
                <a:solidFill>
                  <a:srgbClr val="363636"/>
                </a:solidFill>
                <a:latin typeface="Georgia"/>
                <a:cs typeface="Georgia"/>
              </a:rPr>
              <a:t>per </a:t>
            </a:r>
            <a:r>
              <a:rPr sz="1400" spc="-5" dirty="0">
                <a:solidFill>
                  <a:srgbClr val="363636"/>
                </a:solidFill>
                <a:latin typeface="Georgia"/>
                <a:cs typeface="Georgia"/>
              </a:rPr>
              <a:t>sesso, poi </a:t>
            </a:r>
            <a:r>
              <a:rPr sz="1400" dirty="0">
                <a:solidFill>
                  <a:srgbClr val="363636"/>
                </a:solidFill>
                <a:latin typeface="Georgia"/>
                <a:cs typeface="Georgia"/>
              </a:rPr>
              <a:t>si formano </a:t>
            </a:r>
            <a:r>
              <a:rPr sz="1400" spc="-5" dirty="0">
                <a:solidFill>
                  <a:srgbClr val="363636"/>
                </a:solidFill>
                <a:latin typeface="Georgia"/>
                <a:cs typeface="Georgia"/>
              </a:rPr>
              <a:t>autonomamente gruppi misti. </a:t>
            </a:r>
            <a:r>
              <a:rPr sz="1400" dirty="0">
                <a:solidFill>
                  <a:srgbClr val="363636"/>
                </a:solidFill>
                <a:latin typeface="Georgia"/>
                <a:cs typeface="Georgia"/>
              </a:rPr>
              <a:t>Le </a:t>
            </a:r>
            <a:r>
              <a:rPr sz="1400" spc="-5" dirty="0">
                <a:solidFill>
                  <a:srgbClr val="363636"/>
                </a:solidFill>
                <a:latin typeface="Georgia"/>
                <a:cs typeface="Georgia"/>
              </a:rPr>
              <a:t>ragazze </a:t>
            </a:r>
            <a:r>
              <a:rPr sz="1400" dirty="0">
                <a:solidFill>
                  <a:srgbClr val="363636"/>
                </a:solidFill>
                <a:latin typeface="Georgia"/>
                <a:cs typeface="Georgia"/>
              </a:rPr>
              <a:t>ven-  </a:t>
            </a:r>
            <a:r>
              <a:rPr sz="1400" spc="-5" dirty="0">
                <a:solidFill>
                  <a:srgbClr val="363636"/>
                </a:solidFill>
                <a:latin typeface="Georgia"/>
                <a:cs typeface="Georgia"/>
              </a:rPr>
              <a:t>gono incoraggiate, </a:t>
            </a:r>
            <a:r>
              <a:rPr sz="1400" dirty="0">
                <a:solidFill>
                  <a:srgbClr val="363636"/>
                </a:solidFill>
                <a:latin typeface="Georgia"/>
                <a:cs typeface="Georgia"/>
              </a:rPr>
              <a:t>per </a:t>
            </a:r>
            <a:r>
              <a:rPr sz="1400" spc="-5" dirty="0">
                <a:solidFill>
                  <a:srgbClr val="363636"/>
                </a:solidFill>
                <a:latin typeface="Georgia"/>
                <a:cs typeface="Georgia"/>
              </a:rPr>
              <a:t>costruire la fiducia nelle proprie capacità </a:t>
            </a:r>
            <a:r>
              <a:rPr sz="1400" dirty="0">
                <a:solidFill>
                  <a:srgbClr val="363636"/>
                </a:solidFill>
                <a:latin typeface="Georgia"/>
                <a:cs typeface="Georgia"/>
              </a:rPr>
              <a:t>(al contrario,  nei </a:t>
            </a:r>
            <a:r>
              <a:rPr sz="1400" spc="-5" dirty="0">
                <a:solidFill>
                  <a:srgbClr val="363636"/>
                </a:solidFill>
                <a:latin typeface="Georgia"/>
                <a:cs typeface="Georgia"/>
              </a:rPr>
              <a:t>corsi di informatica </a:t>
            </a:r>
            <a:r>
              <a:rPr sz="1400" dirty="0">
                <a:solidFill>
                  <a:srgbClr val="363636"/>
                </a:solidFill>
                <a:latin typeface="Georgia"/>
                <a:cs typeface="Georgia"/>
              </a:rPr>
              <a:t>i </a:t>
            </a:r>
            <a:r>
              <a:rPr sz="1400" spc="-5" dirty="0">
                <a:solidFill>
                  <a:srgbClr val="363636"/>
                </a:solidFill>
                <a:latin typeface="Georgia"/>
                <a:cs typeface="Georgia"/>
              </a:rPr>
              <a:t>docenti tendono </a:t>
            </a:r>
            <a:r>
              <a:rPr sz="1400" dirty="0">
                <a:solidFill>
                  <a:srgbClr val="363636"/>
                </a:solidFill>
                <a:latin typeface="Georgia"/>
                <a:cs typeface="Georgia"/>
              </a:rPr>
              <a:t>a </a:t>
            </a:r>
            <a:r>
              <a:rPr sz="1400" spc="-5" dirty="0">
                <a:solidFill>
                  <a:srgbClr val="363636"/>
                </a:solidFill>
                <a:latin typeface="Georgia"/>
                <a:cs typeface="Georgia"/>
              </a:rPr>
              <a:t>lodare </a:t>
            </a:r>
            <a:r>
              <a:rPr sz="1400" spc="-10" dirty="0">
                <a:solidFill>
                  <a:srgbClr val="363636"/>
                </a:solidFill>
                <a:latin typeface="Georgia"/>
                <a:cs typeface="Georgia"/>
              </a:rPr>
              <a:t>gli </a:t>
            </a:r>
            <a:r>
              <a:rPr sz="1400" spc="-5" dirty="0">
                <a:solidFill>
                  <a:srgbClr val="363636"/>
                </a:solidFill>
                <a:latin typeface="Georgia"/>
                <a:cs typeface="Georgia"/>
              </a:rPr>
              <a:t>alunni più </a:t>
            </a:r>
            <a:r>
              <a:rPr sz="1400" dirty="0">
                <a:solidFill>
                  <a:srgbClr val="363636"/>
                </a:solidFill>
                <a:latin typeface="Georgia"/>
                <a:cs typeface="Georgia"/>
              </a:rPr>
              <a:t>veloci  e </a:t>
            </a:r>
            <a:r>
              <a:rPr sz="1400" spc="-5" dirty="0">
                <a:solidFill>
                  <a:srgbClr val="363636"/>
                </a:solidFill>
                <a:latin typeface="Georgia"/>
                <a:cs typeface="Georgia"/>
              </a:rPr>
              <a:t>smart, </a:t>
            </a:r>
            <a:r>
              <a:rPr sz="1400" dirty="0">
                <a:solidFill>
                  <a:srgbClr val="363636"/>
                </a:solidFill>
                <a:latin typeface="Georgia"/>
                <a:cs typeface="Georgia"/>
              </a:rPr>
              <a:t>e </a:t>
            </a:r>
            <a:r>
              <a:rPr sz="1400" spc="-5" dirty="0">
                <a:solidFill>
                  <a:srgbClr val="363636"/>
                </a:solidFill>
                <a:latin typeface="Georgia"/>
                <a:cs typeface="Georgia"/>
              </a:rPr>
              <a:t>quelli lenti </a:t>
            </a:r>
            <a:r>
              <a:rPr sz="1400" dirty="0">
                <a:solidFill>
                  <a:srgbClr val="363636"/>
                </a:solidFill>
                <a:latin typeface="Georgia"/>
                <a:cs typeface="Georgia"/>
              </a:rPr>
              <a:t>e </a:t>
            </a:r>
            <a:r>
              <a:rPr sz="1400" spc="-5" dirty="0">
                <a:solidFill>
                  <a:srgbClr val="363636"/>
                </a:solidFill>
                <a:latin typeface="Georgia"/>
                <a:cs typeface="Georgia"/>
              </a:rPr>
              <a:t>le </a:t>
            </a:r>
            <a:r>
              <a:rPr sz="1400" dirty="0">
                <a:solidFill>
                  <a:srgbClr val="363636"/>
                </a:solidFill>
                <a:latin typeface="Georgia"/>
                <a:cs typeface="Georgia"/>
              </a:rPr>
              <a:t>ragazze </a:t>
            </a:r>
            <a:r>
              <a:rPr sz="1400" spc="-5" dirty="0">
                <a:solidFill>
                  <a:srgbClr val="363636"/>
                </a:solidFill>
                <a:latin typeface="Georgia"/>
                <a:cs typeface="Georgia"/>
              </a:rPr>
              <a:t>sono lasciati </a:t>
            </a:r>
            <a:r>
              <a:rPr sz="1400" dirty="0">
                <a:solidFill>
                  <a:srgbClr val="363636"/>
                </a:solidFill>
                <a:latin typeface="Georgia"/>
                <a:cs typeface="Georgia"/>
              </a:rPr>
              <a:t>indietro). </a:t>
            </a:r>
            <a:r>
              <a:rPr sz="1400" spc="-5" dirty="0">
                <a:solidFill>
                  <a:srgbClr val="363636"/>
                </a:solidFill>
                <a:latin typeface="Georgia"/>
                <a:cs typeface="Georgia"/>
              </a:rPr>
              <a:t>Molti </a:t>
            </a:r>
            <a:r>
              <a:rPr sz="1400" dirty="0">
                <a:solidFill>
                  <a:srgbClr val="363636"/>
                </a:solidFill>
                <a:latin typeface="Georgia"/>
                <a:cs typeface="Georgia"/>
              </a:rPr>
              <a:t>di noi hanno  </a:t>
            </a:r>
            <a:r>
              <a:rPr sz="1400" spc="-5" dirty="0">
                <a:solidFill>
                  <a:srgbClr val="363636"/>
                </a:solidFill>
                <a:latin typeface="Georgia"/>
                <a:cs typeface="Georgia"/>
              </a:rPr>
              <a:t>imparato </a:t>
            </a:r>
            <a:r>
              <a:rPr sz="1400" dirty="0">
                <a:solidFill>
                  <a:srgbClr val="363636"/>
                </a:solidFill>
                <a:latin typeface="Georgia"/>
                <a:cs typeface="Georgia"/>
              </a:rPr>
              <a:t>a </a:t>
            </a:r>
            <a:r>
              <a:rPr sz="1400" spc="-5" dirty="0">
                <a:solidFill>
                  <a:srgbClr val="363636"/>
                </a:solidFill>
                <a:latin typeface="Georgia"/>
                <a:cs typeface="Georgia"/>
              </a:rPr>
              <a:t>costruire strutture complesse giocando con </a:t>
            </a:r>
            <a:r>
              <a:rPr sz="1400" dirty="0">
                <a:solidFill>
                  <a:srgbClr val="363636"/>
                </a:solidFill>
                <a:latin typeface="Georgia"/>
                <a:cs typeface="Georgia"/>
              </a:rPr>
              <a:t>il </a:t>
            </a:r>
            <a:r>
              <a:rPr sz="1400" spc="-5" dirty="0">
                <a:solidFill>
                  <a:srgbClr val="363636"/>
                </a:solidFill>
                <a:latin typeface="Georgia"/>
                <a:cs typeface="Georgia"/>
              </a:rPr>
              <a:t>noto Meccano.  </a:t>
            </a:r>
            <a:r>
              <a:rPr sz="1400" dirty="0">
                <a:solidFill>
                  <a:srgbClr val="363636"/>
                </a:solidFill>
                <a:latin typeface="Georgia"/>
                <a:cs typeface="Georgia"/>
              </a:rPr>
              <a:t>I robot </a:t>
            </a:r>
            <a:r>
              <a:rPr sz="1400" spc="-5" dirty="0">
                <a:solidFill>
                  <a:srgbClr val="363636"/>
                </a:solidFill>
                <a:latin typeface="Georgia"/>
                <a:cs typeface="Georgia"/>
              </a:rPr>
              <a:t>per la scuola sono il Meccano del terzo</a:t>
            </a:r>
            <a:r>
              <a:rPr sz="1400" dirty="0">
                <a:solidFill>
                  <a:srgbClr val="363636"/>
                </a:solidFill>
                <a:latin typeface="Georgia"/>
                <a:cs typeface="Georgia"/>
              </a:rPr>
              <a:t> </a:t>
            </a:r>
            <a:r>
              <a:rPr sz="1400" spc="-5" dirty="0">
                <a:solidFill>
                  <a:srgbClr val="363636"/>
                </a:solidFill>
                <a:latin typeface="Georgia"/>
                <a:cs typeface="Georgia"/>
              </a:rPr>
              <a:t>Millennio.</a:t>
            </a:r>
            <a:endParaRPr sz="1400">
              <a:latin typeface="Georgia"/>
              <a:cs typeface="Georgia"/>
            </a:endParaRP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Ilroma.net</a:t>
            </a:r>
            <a:endParaRPr sz="1600">
              <a:latin typeface="Arial"/>
              <a:cs typeface="Arial"/>
            </a:endParaRPr>
          </a:p>
          <a:p>
            <a:pPr marL="12700">
              <a:lnSpc>
                <a:spcPts val="1880"/>
              </a:lnSpc>
            </a:pPr>
            <a:r>
              <a:rPr sz="1600" b="1" spc="-5" dirty="0">
                <a:latin typeface="Arial"/>
                <a:cs typeface="Arial"/>
              </a:rPr>
              <a:t>14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258439"/>
            <a:ext cx="6134735" cy="1104265"/>
          </a:xfrm>
          <a:prstGeom prst="rect">
            <a:avLst/>
          </a:prstGeom>
        </p:spPr>
        <p:txBody>
          <a:bodyPr vert="horz" wrap="square" lIns="0" tIns="12700" rIns="0" bIns="0" rtlCol="0">
            <a:spAutoFit/>
          </a:bodyPr>
          <a:lstStyle/>
          <a:p>
            <a:pPr marL="12700">
              <a:lnSpc>
                <a:spcPct val="100000"/>
              </a:lnSpc>
              <a:spcBef>
                <a:spcPts val="100"/>
              </a:spcBef>
            </a:pPr>
            <a:r>
              <a:rPr sz="2700" b="1" dirty="0">
                <a:solidFill>
                  <a:srgbClr val="444444"/>
                </a:solidFill>
                <a:latin typeface="Arial"/>
                <a:cs typeface="Arial"/>
                <a:hlinkClick r:id="rId3"/>
              </a:rPr>
              <a:t>Piccoli </a:t>
            </a:r>
            <a:r>
              <a:rPr sz="2700" b="1" spc="-5" dirty="0">
                <a:solidFill>
                  <a:srgbClr val="444444"/>
                </a:solidFill>
                <a:latin typeface="Arial"/>
                <a:cs typeface="Arial"/>
                <a:hlinkClick r:id="rId3"/>
              </a:rPr>
              <a:t>artisti</a:t>
            </a:r>
            <a:r>
              <a:rPr sz="2700" b="1" spc="10" dirty="0">
                <a:solidFill>
                  <a:srgbClr val="444444"/>
                </a:solidFill>
                <a:latin typeface="Arial"/>
                <a:cs typeface="Arial"/>
                <a:hlinkClick r:id="rId3"/>
              </a:rPr>
              <a:t> </a:t>
            </a:r>
            <a:r>
              <a:rPr sz="2700" b="1" spc="-10" dirty="0">
                <a:solidFill>
                  <a:srgbClr val="444444"/>
                </a:solidFill>
                <a:latin typeface="Arial"/>
                <a:cs typeface="Arial"/>
                <a:hlinkClick r:id="rId3"/>
              </a:rPr>
              <a:t>crescono</a:t>
            </a:r>
            <a:endParaRPr sz="2700">
              <a:latin typeface="Arial"/>
              <a:cs typeface="Arial"/>
            </a:endParaRPr>
          </a:p>
          <a:p>
            <a:pPr marL="12700" marR="5080">
              <a:lnSpc>
                <a:spcPct val="118600"/>
              </a:lnSpc>
              <a:spcBef>
                <a:spcPts val="765"/>
              </a:spcBef>
            </a:pPr>
            <a:r>
              <a:rPr sz="1050" b="1" dirty="0">
                <a:solidFill>
                  <a:srgbClr val="666666"/>
                </a:solidFill>
                <a:latin typeface="Arial"/>
                <a:cs typeface="Arial"/>
              </a:rPr>
              <a:t>Una </a:t>
            </a:r>
            <a:r>
              <a:rPr sz="1050" b="1" spc="-5" dirty="0">
                <a:solidFill>
                  <a:srgbClr val="666666"/>
                </a:solidFill>
                <a:latin typeface="Arial"/>
                <a:cs typeface="Arial"/>
              </a:rPr>
              <a:t>settimana </a:t>
            </a:r>
            <a:r>
              <a:rPr sz="1050" b="1" dirty="0">
                <a:solidFill>
                  <a:srgbClr val="666666"/>
                </a:solidFill>
                <a:latin typeface="Arial"/>
                <a:cs typeface="Arial"/>
              </a:rPr>
              <a:t>al Madre con </a:t>
            </a:r>
            <a:r>
              <a:rPr sz="1050" b="1" spc="-5" dirty="0">
                <a:solidFill>
                  <a:srgbClr val="666666"/>
                </a:solidFill>
                <a:latin typeface="Arial"/>
                <a:cs typeface="Arial"/>
              </a:rPr>
              <a:t>il festival della </a:t>
            </a:r>
            <a:r>
              <a:rPr sz="1050" b="1" dirty="0">
                <a:solidFill>
                  <a:srgbClr val="666666"/>
                </a:solidFill>
                <a:latin typeface="Arial"/>
                <a:cs typeface="Arial"/>
              </a:rPr>
              <a:t>Cultura </a:t>
            </a:r>
            <a:r>
              <a:rPr sz="1050" b="1" spc="-5" dirty="0">
                <a:solidFill>
                  <a:srgbClr val="666666"/>
                </a:solidFill>
                <a:latin typeface="Arial"/>
                <a:cs typeface="Arial"/>
              </a:rPr>
              <a:t>Creativa. All'inaugurazione </a:t>
            </a:r>
            <a:r>
              <a:rPr sz="1050" b="1" dirty="0">
                <a:solidFill>
                  <a:srgbClr val="666666"/>
                </a:solidFill>
                <a:latin typeface="Arial"/>
                <a:cs typeface="Arial"/>
              </a:rPr>
              <a:t>di </a:t>
            </a:r>
            <a:r>
              <a:rPr sz="1050" b="1" spc="-5" dirty="0">
                <a:solidFill>
                  <a:srgbClr val="666666"/>
                </a:solidFill>
                <a:latin typeface="Arial"/>
                <a:cs typeface="Arial"/>
              </a:rPr>
              <a:t>lunedì </a:t>
            </a:r>
            <a:r>
              <a:rPr sz="1050" b="1" dirty="0">
                <a:solidFill>
                  <a:srgbClr val="666666"/>
                </a:solidFill>
                <a:latin typeface="Arial"/>
                <a:cs typeface="Arial"/>
              </a:rPr>
              <a:t>i ragazzi  saranno </a:t>
            </a:r>
            <a:r>
              <a:rPr sz="1050" b="1" spc="-5" dirty="0">
                <a:solidFill>
                  <a:srgbClr val="666666"/>
                </a:solidFill>
                <a:latin typeface="Arial"/>
                <a:cs typeface="Arial"/>
              </a:rPr>
              <a:t>invitati </a:t>
            </a:r>
            <a:r>
              <a:rPr sz="1050" b="1" dirty="0">
                <a:solidFill>
                  <a:srgbClr val="666666"/>
                </a:solidFill>
                <a:latin typeface="Arial"/>
                <a:cs typeface="Arial"/>
              </a:rPr>
              <a:t>a creare </a:t>
            </a:r>
            <a:r>
              <a:rPr sz="1050" b="1" spc="-5" dirty="0">
                <a:solidFill>
                  <a:srgbClr val="666666"/>
                </a:solidFill>
                <a:latin typeface="Arial"/>
                <a:cs typeface="Arial"/>
              </a:rPr>
              <a:t>il </a:t>
            </a:r>
            <a:r>
              <a:rPr sz="1050" b="1" dirty="0">
                <a:solidFill>
                  <a:srgbClr val="666666"/>
                </a:solidFill>
                <a:latin typeface="Arial"/>
                <a:cs typeface="Arial"/>
              </a:rPr>
              <a:t>proprio </a:t>
            </a:r>
            <a:r>
              <a:rPr sz="1050" b="1" spc="-5" dirty="0">
                <a:solidFill>
                  <a:srgbClr val="666666"/>
                </a:solidFill>
                <a:latin typeface="Arial"/>
                <a:cs typeface="Arial"/>
              </a:rPr>
              <a:t>"Pallamondo" </a:t>
            </a:r>
            <a:r>
              <a:rPr sz="1050" b="1" dirty="0">
                <a:solidFill>
                  <a:srgbClr val="666666"/>
                </a:solidFill>
                <a:latin typeface="Arial"/>
                <a:cs typeface="Arial"/>
              </a:rPr>
              <a:t>ispirandosi </a:t>
            </a:r>
            <a:r>
              <a:rPr sz="1050" b="1" spc="-5" dirty="0">
                <a:solidFill>
                  <a:srgbClr val="666666"/>
                </a:solidFill>
                <a:latin typeface="Arial"/>
                <a:cs typeface="Arial"/>
              </a:rPr>
              <a:t>alle </a:t>
            </a:r>
            <a:r>
              <a:rPr sz="1050" b="1" dirty="0">
                <a:solidFill>
                  <a:srgbClr val="666666"/>
                </a:solidFill>
                <a:latin typeface="Arial"/>
                <a:cs typeface="Arial"/>
              </a:rPr>
              <a:t>opere </a:t>
            </a:r>
            <a:r>
              <a:rPr sz="1050" b="1" spc="-5" dirty="0">
                <a:solidFill>
                  <a:srgbClr val="666666"/>
                </a:solidFill>
                <a:latin typeface="Arial"/>
                <a:cs typeface="Arial"/>
              </a:rPr>
              <a:t>di Michelangelo  Pistoletto </a:t>
            </a:r>
            <a:r>
              <a:rPr sz="1050" b="1" dirty="0">
                <a:solidFill>
                  <a:srgbClr val="666666"/>
                </a:solidFill>
                <a:latin typeface="Arial"/>
                <a:cs typeface="Arial"/>
              </a:rPr>
              <a:t>e Maria</a:t>
            </a:r>
            <a:r>
              <a:rPr sz="1050" b="1" spc="-40" dirty="0">
                <a:solidFill>
                  <a:srgbClr val="666666"/>
                </a:solidFill>
                <a:latin typeface="Arial"/>
                <a:cs typeface="Arial"/>
              </a:rPr>
              <a:t> </a:t>
            </a:r>
            <a:r>
              <a:rPr sz="1050" b="1" dirty="0">
                <a:solidFill>
                  <a:srgbClr val="666666"/>
                </a:solidFill>
                <a:latin typeface="Arial"/>
                <a:cs typeface="Arial"/>
              </a:rPr>
              <a:t>Lai.</a:t>
            </a:r>
            <a:endParaRPr sz="1050">
              <a:latin typeface="Arial"/>
              <a:cs typeface="Arial"/>
            </a:endParaRPr>
          </a:p>
        </p:txBody>
      </p:sp>
      <p:sp>
        <p:nvSpPr>
          <p:cNvPr id="5" name="object 5"/>
          <p:cNvSpPr txBox="1"/>
          <p:nvPr/>
        </p:nvSpPr>
        <p:spPr>
          <a:xfrm>
            <a:off x="706627" y="8514435"/>
            <a:ext cx="6148070" cy="1358900"/>
          </a:xfrm>
          <a:prstGeom prst="rect">
            <a:avLst/>
          </a:prstGeom>
        </p:spPr>
        <p:txBody>
          <a:bodyPr vert="horz" wrap="square" lIns="0" tIns="12700" rIns="0" bIns="0" rtlCol="0">
            <a:spAutoFit/>
          </a:bodyPr>
          <a:lstStyle/>
          <a:p>
            <a:pPr marL="12700" marR="5080" algn="just">
              <a:lnSpc>
                <a:spcPct val="113599"/>
              </a:lnSpc>
              <a:spcBef>
                <a:spcPts val="100"/>
              </a:spcBef>
            </a:pPr>
            <a:r>
              <a:rPr sz="1100" dirty="0">
                <a:solidFill>
                  <a:srgbClr val="333333"/>
                </a:solidFill>
                <a:latin typeface="Arial"/>
                <a:cs typeface="Arial"/>
              </a:rPr>
              <a:t>Torna </a:t>
            </a:r>
            <a:r>
              <a:rPr sz="1100" spc="-5" dirty="0">
                <a:solidFill>
                  <a:srgbClr val="333333"/>
                </a:solidFill>
                <a:latin typeface="Arial"/>
                <a:cs typeface="Arial"/>
              </a:rPr>
              <a:t>il Festival della Cultura Creativa. Lunedì il Madre </a:t>
            </a:r>
            <a:r>
              <a:rPr sz="1100" dirty="0">
                <a:solidFill>
                  <a:srgbClr val="333333"/>
                </a:solidFill>
                <a:latin typeface="Arial"/>
                <a:cs typeface="Arial"/>
              </a:rPr>
              <a:t>di </a:t>
            </a:r>
            <a:r>
              <a:rPr sz="1100" spc="-5" dirty="0">
                <a:solidFill>
                  <a:srgbClr val="333333"/>
                </a:solidFill>
                <a:latin typeface="Arial"/>
                <a:cs typeface="Arial"/>
              </a:rPr>
              <a:t>Napoli ospiterà il </a:t>
            </a:r>
            <a:r>
              <a:rPr sz="1100" dirty="0">
                <a:solidFill>
                  <a:srgbClr val="333333"/>
                </a:solidFill>
                <a:latin typeface="Arial"/>
                <a:cs typeface="Arial"/>
              </a:rPr>
              <a:t>grande </a:t>
            </a:r>
            <a:r>
              <a:rPr sz="1100" spc="-5" dirty="0">
                <a:solidFill>
                  <a:srgbClr val="333333"/>
                </a:solidFill>
                <a:latin typeface="Arial"/>
                <a:cs typeface="Arial"/>
              </a:rPr>
              <a:t>evento </a:t>
            </a:r>
            <a:r>
              <a:rPr sz="1100" dirty="0">
                <a:solidFill>
                  <a:srgbClr val="333333"/>
                </a:solidFill>
                <a:latin typeface="Arial"/>
                <a:cs typeface="Arial"/>
              </a:rPr>
              <a:t>di  </a:t>
            </a:r>
            <a:r>
              <a:rPr sz="1100" spc="-5" dirty="0">
                <a:solidFill>
                  <a:srgbClr val="333333"/>
                </a:solidFill>
                <a:latin typeface="Arial"/>
                <a:cs typeface="Arial"/>
              </a:rPr>
              <a:t>apertura del Festival, organizzato dal </a:t>
            </a:r>
            <a:r>
              <a:rPr sz="1100" dirty="0">
                <a:solidFill>
                  <a:srgbClr val="333333"/>
                </a:solidFill>
                <a:latin typeface="Arial"/>
                <a:cs typeface="Arial"/>
              </a:rPr>
              <a:t>Dipartimento </a:t>
            </a:r>
            <a:r>
              <a:rPr sz="1100" spc="-5" dirty="0">
                <a:solidFill>
                  <a:srgbClr val="333333"/>
                </a:solidFill>
                <a:latin typeface="Arial"/>
                <a:cs typeface="Arial"/>
              </a:rPr>
              <a:t>Educazione del Castello di Rivoli Museo </a:t>
            </a:r>
            <a:r>
              <a:rPr sz="1100" dirty="0">
                <a:solidFill>
                  <a:srgbClr val="333333"/>
                </a:solidFill>
                <a:latin typeface="Arial"/>
                <a:cs typeface="Arial"/>
              </a:rPr>
              <a:t>d’arte  contemporanea - che ha </a:t>
            </a:r>
            <a:r>
              <a:rPr sz="1100" spc="-5" dirty="0">
                <a:solidFill>
                  <a:srgbClr val="333333"/>
                </a:solidFill>
                <a:latin typeface="Arial"/>
                <a:cs typeface="Arial"/>
              </a:rPr>
              <a:t>partecipato </a:t>
            </a:r>
            <a:r>
              <a:rPr sz="1100" dirty="0">
                <a:solidFill>
                  <a:srgbClr val="333333"/>
                </a:solidFill>
                <a:latin typeface="Arial"/>
                <a:cs typeface="Arial"/>
              </a:rPr>
              <a:t>al </a:t>
            </a:r>
            <a:r>
              <a:rPr sz="1100" spc="-5" dirty="0">
                <a:solidFill>
                  <a:srgbClr val="333333"/>
                </a:solidFill>
                <a:latin typeface="Arial"/>
                <a:cs typeface="Arial"/>
              </a:rPr>
              <a:t>Festival sin dalla </a:t>
            </a:r>
            <a:r>
              <a:rPr sz="1100" dirty="0">
                <a:solidFill>
                  <a:srgbClr val="333333"/>
                </a:solidFill>
                <a:latin typeface="Arial"/>
                <a:cs typeface="Arial"/>
              </a:rPr>
              <a:t>prima </a:t>
            </a:r>
            <a:r>
              <a:rPr sz="1100" spc="-5" dirty="0">
                <a:solidFill>
                  <a:srgbClr val="333333"/>
                </a:solidFill>
                <a:latin typeface="Arial"/>
                <a:cs typeface="Arial"/>
              </a:rPr>
              <a:t>edizione </a:t>
            </a:r>
            <a:r>
              <a:rPr sz="1100" dirty="0">
                <a:solidFill>
                  <a:srgbClr val="333333"/>
                </a:solidFill>
                <a:latin typeface="Arial"/>
                <a:cs typeface="Arial"/>
              </a:rPr>
              <a:t>- </a:t>
            </a:r>
            <a:r>
              <a:rPr sz="1100" spc="-5" dirty="0">
                <a:solidFill>
                  <a:srgbClr val="333333"/>
                </a:solidFill>
                <a:latin typeface="Arial"/>
                <a:cs typeface="Arial"/>
              </a:rPr>
              <a:t>in collaborazione </a:t>
            </a:r>
            <a:r>
              <a:rPr sz="1100" dirty="0">
                <a:solidFill>
                  <a:srgbClr val="333333"/>
                </a:solidFill>
                <a:latin typeface="Arial"/>
                <a:cs typeface="Arial"/>
              </a:rPr>
              <a:t>con i  </a:t>
            </a:r>
            <a:r>
              <a:rPr sz="1100" spc="-5" dirty="0">
                <a:solidFill>
                  <a:srgbClr val="333333"/>
                </a:solidFill>
                <a:latin typeface="Arial"/>
                <a:cs typeface="Arial"/>
              </a:rPr>
              <a:t>Servizi educativi del Madre </a:t>
            </a:r>
            <a:r>
              <a:rPr sz="1100" dirty="0">
                <a:solidFill>
                  <a:srgbClr val="333333"/>
                </a:solidFill>
                <a:latin typeface="Arial"/>
                <a:cs typeface="Arial"/>
              </a:rPr>
              <a:t>e </a:t>
            </a:r>
            <a:r>
              <a:rPr sz="1100" spc="5" dirty="0">
                <a:solidFill>
                  <a:srgbClr val="333333"/>
                </a:solidFill>
                <a:latin typeface="Arial"/>
                <a:cs typeface="Arial"/>
              </a:rPr>
              <a:t>con </a:t>
            </a:r>
            <a:r>
              <a:rPr sz="1100" spc="-5" dirty="0">
                <a:solidFill>
                  <a:srgbClr val="333333"/>
                </a:solidFill>
                <a:latin typeface="Arial"/>
                <a:cs typeface="Arial"/>
              </a:rPr>
              <a:t>Cittadellarte Fondazione </a:t>
            </a:r>
            <a:r>
              <a:rPr sz="1100" dirty="0">
                <a:solidFill>
                  <a:srgbClr val="333333"/>
                </a:solidFill>
                <a:latin typeface="Arial"/>
                <a:cs typeface="Arial"/>
              </a:rPr>
              <a:t>Pistoletto.  In </a:t>
            </a:r>
            <a:r>
              <a:rPr sz="1100" spc="-5" dirty="0">
                <a:solidFill>
                  <a:srgbClr val="333333"/>
                </a:solidFill>
                <a:latin typeface="Arial"/>
                <a:cs typeface="Arial"/>
              </a:rPr>
              <a:t>linea </a:t>
            </a:r>
            <a:r>
              <a:rPr sz="1100" dirty="0">
                <a:solidFill>
                  <a:srgbClr val="333333"/>
                </a:solidFill>
                <a:latin typeface="Arial"/>
                <a:cs typeface="Arial"/>
              </a:rPr>
              <a:t>con </a:t>
            </a:r>
            <a:r>
              <a:rPr sz="1100" spc="-5" dirty="0">
                <a:solidFill>
                  <a:srgbClr val="333333"/>
                </a:solidFill>
                <a:latin typeface="Arial"/>
                <a:cs typeface="Arial"/>
              </a:rPr>
              <a:t>il </a:t>
            </a:r>
            <a:r>
              <a:rPr sz="1100" dirty="0">
                <a:solidFill>
                  <a:srgbClr val="333333"/>
                </a:solidFill>
                <a:latin typeface="Arial"/>
                <a:cs typeface="Arial"/>
              </a:rPr>
              <a:t>tema 2015 </a:t>
            </a:r>
            <a:r>
              <a:rPr sz="1100" spc="-5" dirty="0">
                <a:solidFill>
                  <a:srgbClr val="333333"/>
                </a:solidFill>
                <a:latin typeface="Arial"/>
                <a:cs typeface="Arial"/>
              </a:rPr>
              <a:t>del Festival, “Alfabeto del mondo”, </a:t>
            </a:r>
            <a:r>
              <a:rPr sz="1100" spc="-10" dirty="0">
                <a:solidFill>
                  <a:srgbClr val="333333"/>
                </a:solidFill>
                <a:latin typeface="Arial"/>
                <a:cs typeface="Arial"/>
              </a:rPr>
              <a:t>lunedì, </a:t>
            </a:r>
            <a:r>
              <a:rPr sz="1100" spc="-5" dirty="0">
                <a:solidFill>
                  <a:srgbClr val="333333"/>
                </a:solidFill>
                <a:latin typeface="Arial"/>
                <a:cs typeface="Arial"/>
              </a:rPr>
              <a:t>bambini </a:t>
            </a:r>
            <a:r>
              <a:rPr sz="1100" dirty="0">
                <a:solidFill>
                  <a:srgbClr val="333333"/>
                </a:solidFill>
                <a:latin typeface="Arial"/>
                <a:cs typeface="Arial"/>
              </a:rPr>
              <a:t>e </a:t>
            </a:r>
            <a:r>
              <a:rPr sz="1100" spc="-5" dirty="0">
                <a:solidFill>
                  <a:srgbClr val="333333"/>
                </a:solidFill>
                <a:latin typeface="Arial"/>
                <a:cs typeface="Arial"/>
              </a:rPr>
              <a:t>ragazzi del </a:t>
            </a:r>
            <a:r>
              <a:rPr sz="1100" dirty="0">
                <a:solidFill>
                  <a:srgbClr val="333333"/>
                </a:solidFill>
                <a:latin typeface="Arial"/>
                <a:cs typeface="Arial"/>
              </a:rPr>
              <a:t>territorio  campano saranno </a:t>
            </a:r>
            <a:r>
              <a:rPr sz="1100" spc="-5" dirty="0">
                <a:solidFill>
                  <a:srgbClr val="333333"/>
                </a:solidFill>
                <a:latin typeface="Arial"/>
                <a:cs typeface="Arial"/>
              </a:rPr>
              <a:t>invitati </a:t>
            </a:r>
            <a:r>
              <a:rPr sz="1100" dirty="0">
                <a:solidFill>
                  <a:srgbClr val="333333"/>
                </a:solidFill>
                <a:latin typeface="Arial"/>
                <a:cs typeface="Arial"/>
              </a:rPr>
              <a:t>a </a:t>
            </a:r>
            <a:r>
              <a:rPr sz="1100" spc="-5" dirty="0">
                <a:solidFill>
                  <a:srgbClr val="333333"/>
                </a:solidFill>
                <a:latin typeface="Arial"/>
                <a:cs typeface="Arial"/>
              </a:rPr>
              <a:t>Creare mondi, </a:t>
            </a:r>
            <a:r>
              <a:rPr sz="1100" dirty="0">
                <a:solidFill>
                  <a:srgbClr val="333333"/>
                </a:solidFill>
                <a:latin typeface="Arial"/>
                <a:cs typeface="Arial"/>
              </a:rPr>
              <a:t>a </a:t>
            </a:r>
            <a:r>
              <a:rPr sz="1100" spc="-5" dirty="0">
                <a:solidFill>
                  <a:srgbClr val="333333"/>
                </a:solidFill>
                <a:latin typeface="Arial"/>
                <a:cs typeface="Arial"/>
              </a:rPr>
              <a:t>partire dalla struttura fantasmagorica Pallamondo,  mondi </a:t>
            </a:r>
            <a:r>
              <a:rPr sz="1100" dirty="0">
                <a:solidFill>
                  <a:srgbClr val="333333"/>
                </a:solidFill>
                <a:latin typeface="Arial"/>
                <a:cs typeface="Arial"/>
              </a:rPr>
              <a:t>che </a:t>
            </a:r>
            <a:r>
              <a:rPr sz="1100" spc="-5" dirty="0">
                <a:solidFill>
                  <a:srgbClr val="333333"/>
                </a:solidFill>
                <a:latin typeface="Arial"/>
                <a:cs typeface="Arial"/>
              </a:rPr>
              <a:t>prenderanno </a:t>
            </a:r>
            <a:r>
              <a:rPr sz="1100" dirty="0">
                <a:solidFill>
                  <a:srgbClr val="333333"/>
                </a:solidFill>
                <a:latin typeface="Arial"/>
                <a:cs typeface="Arial"/>
              </a:rPr>
              <a:t>forma </a:t>
            </a:r>
            <a:r>
              <a:rPr sz="1100" spc="-5" dirty="0">
                <a:solidFill>
                  <a:srgbClr val="333333"/>
                </a:solidFill>
                <a:latin typeface="Arial"/>
                <a:cs typeface="Arial"/>
              </a:rPr>
              <a:t>attraverso l’unione di materiali </a:t>
            </a:r>
            <a:r>
              <a:rPr sz="1100" dirty="0">
                <a:solidFill>
                  <a:srgbClr val="333333"/>
                </a:solidFill>
                <a:latin typeface="Arial"/>
                <a:cs typeface="Arial"/>
              </a:rPr>
              <a:t>e</a:t>
            </a:r>
            <a:r>
              <a:rPr sz="1100" spc="130" dirty="0">
                <a:solidFill>
                  <a:srgbClr val="333333"/>
                </a:solidFill>
                <a:latin typeface="Arial"/>
                <a:cs typeface="Arial"/>
              </a:rPr>
              <a:t> </a:t>
            </a:r>
            <a:r>
              <a:rPr sz="1100" spc="-5" dirty="0">
                <a:solidFill>
                  <a:srgbClr val="333333"/>
                </a:solidFill>
                <a:latin typeface="Arial"/>
                <a:cs typeface="Arial"/>
              </a:rPr>
              <a:t>parole. Sulle gigantesche</a:t>
            </a:r>
            <a:endParaRPr sz="1100">
              <a:latin typeface="Arial"/>
              <a:cs typeface="Arial"/>
            </a:endParaRPr>
          </a:p>
        </p:txBody>
      </p:sp>
      <p:sp>
        <p:nvSpPr>
          <p:cNvPr id="6" name="object 6"/>
          <p:cNvSpPr/>
          <p:nvPr/>
        </p:nvSpPr>
        <p:spPr>
          <a:xfrm>
            <a:off x="2743998" y="2325032"/>
            <a:ext cx="2007549" cy="47409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20090" y="4450079"/>
            <a:ext cx="6028309" cy="366496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341757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Ilroma.net</a:t>
            </a:r>
            <a:endParaRPr sz="1600">
              <a:latin typeface="Arial"/>
              <a:cs typeface="Arial"/>
            </a:endParaRPr>
          </a:p>
          <a:p>
            <a:pPr marL="12700" algn="just">
              <a:lnSpc>
                <a:spcPts val="1880"/>
              </a:lnSpc>
            </a:pPr>
            <a:r>
              <a:rPr sz="1600" b="1" spc="-5" dirty="0">
                <a:latin typeface="Arial"/>
                <a:cs typeface="Arial"/>
              </a:rPr>
              <a:t>14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113599"/>
              </a:lnSpc>
              <a:spcBef>
                <a:spcPts val="975"/>
              </a:spcBef>
            </a:pPr>
            <a:r>
              <a:rPr sz="1100" spc="-5" dirty="0">
                <a:solidFill>
                  <a:srgbClr val="333333"/>
                </a:solidFill>
                <a:latin typeface="Arial"/>
                <a:cs typeface="Arial"/>
              </a:rPr>
              <a:t>Pallemondo (nella </a:t>
            </a:r>
            <a:r>
              <a:rPr sz="1100" dirty="0">
                <a:solidFill>
                  <a:srgbClr val="333333"/>
                </a:solidFill>
                <a:latin typeface="Arial"/>
                <a:cs typeface="Arial"/>
              </a:rPr>
              <a:t>foto), </a:t>
            </a:r>
            <a:r>
              <a:rPr sz="1100" spc="-5" dirty="0">
                <a:solidFill>
                  <a:srgbClr val="333333"/>
                </a:solidFill>
                <a:latin typeface="Arial"/>
                <a:cs typeface="Arial"/>
              </a:rPr>
              <a:t>ispirate alla Houseball degli </a:t>
            </a:r>
            <a:r>
              <a:rPr sz="1100" dirty="0">
                <a:solidFill>
                  <a:srgbClr val="333333"/>
                </a:solidFill>
                <a:latin typeface="Arial"/>
                <a:cs typeface="Arial"/>
              </a:rPr>
              <a:t>storici esponenti </a:t>
            </a:r>
            <a:r>
              <a:rPr sz="1100" spc="-5" dirty="0">
                <a:solidFill>
                  <a:srgbClr val="333333"/>
                </a:solidFill>
                <a:latin typeface="Arial"/>
                <a:cs typeface="Arial"/>
              </a:rPr>
              <a:t>della </a:t>
            </a:r>
            <a:r>
              <a:rPr sz="1100" dirty="0">
                <a:solidFill>
                  <a:srgbClr val="333333"/>
                </a:solidFill>
                <a:latin typeface="Arial"/>
                <a:cs typeface="Arial"/>
              </a:rPr>
              <a:t>Pop Art </a:t>
            </a:r>
            <a:r>
              <a:rPr sz="1100" spc="-5" dirty="0">
                <a:solidFill>
                  <a:srgbClr val="333333"/>
                </a:solidFill>
                <a:latin typeface="Arial"/>
                <a:cs typeface="Arial"/>
              </a:rPr>
              <a:t>Claes  Oldenburg </a:t>
            </a:r>
            <a:r>
              <a:rPr sz="1100" dirty="0">
                <a:solidFill>
                  <a:srgbClr val="333333"/>
                </a:solidFill>
                <a:latin typeface="Arial"/>
                <a:cs typeface="Arial"/>
              </a:rPr>
              <a:t>e Coosje </a:t>
            </a:r>
            <a:r>
              <a:rPr sz="1100" spc="-5" dirty="0">
                <a:solidFill>
                  <a:srgbClr val="333333"/>
                </a:solidFill>
                <a:latin typeface="Arial"/>
                <a:cs typeface="Arial"/>
              </a:rPr>
              <a:t>van Bruggen, confluiranno alfabeti differenti, espressione </a:t>
            </a:r>
            <a:r>
              <a:rPr sz="1100" dirty="0">
                <a:solidFill>
                  <a:srgbClr val="333333"/>
                </a:solidFill>
                <a:latin typeface="Arial"/>
                <a:cs typeface="Arial"/>
              </a:rPr>
              <a:t>di </a:t>
            </a:r>
            <a:r>
              <a:rPr sz="1100" spc="-5" dirty="0">
                <a:solidFill>
                  <a:srgbClr val="333333"/>
                </a:solidFill>
                <a:latin typeface="Arial"/>
                <a:cs typeface="Arial"/>
              </a:rPr>
              <a:t>lingue </a:t>
            </a:r>
            <a:r>
              <a:rPr sz="1100" dirty="0">
                <a:solidFill>
                  <a:srgbClr val="333333"/>
                </a:solidFill>
                <a:latin typeface="Arial"/>
                <a:cs typeface="Arial"/>
              </a:rPr>
              <a:t>e comunità  </a:t>
            </a:r>
            <a:r>
              <a:rPr sz="1100" spc="-5" dirty="0">
                <a:solidFill>
                  <a:srgbClr val="333333"/>
                </a:solidFill>
                <a:latin typeface="Arial"/>
                <a:cs typeface="Arial"/>
              </a:rPr>
              <a:t>diverse, insieme </a:t>
            </a:r>
            <a:r>
              <a:rPr sz="1100" dirty="0">
                <a:solidFill>
                  <a:srgbClr val="333333"/>
                </a:solidFill>
                <a:latin typeface="Arial"/>
                <a:cs typeface="Arial"/>
              </a:rPr>
              <a:t>al </a:t>
            </a:r>
            <a:r>
              <a:rPr sz="1100" spc="-5" dirty="0">
                <a:solidFill>
                  <a:srgbClr val="333333"/>
                </a:solidFill>
                <a:latin typeface="Arial"/>
                <a:cs typeface="Arial"/>
              </a:rPr>
              <a:t>segno-simbolo del </a:t>
            </a:r>
            <a:r>
              <a:rPr sz="1100" dirty="0">
                <a:solidFill>
                  <a:srgbClr val="333333"/>
                </a:solidFill>
                <a:latin typeface="Arial"/>
                <a:cs typeface="Arial"/>
              </a:rPr>
              <a:t>Terzo </a:t>
            </a:r>
            <a:r>
              <a:rPr sz="1100" spc="-5" dirty="0">
                <a:solidFill>
                  <a:srgbClr val="333333"/>
                </a:solidFill>
                <a:latin typeface="Arial"/>
                <a:cs typeface="Arial"/>
              </a:rPr>
              <a:t>Paradiso del maestro Michelangelo Pistoletto. Inoltre,  in </a:t>
            </a:r>
            <a:r>
              <a:rPr sz="1100" dirty="0">
                <a:solidFill>
                  <a:srgbClr val="333333"/>
                </a:solidFill>
                <a:latin typeface="Arial"/>
                <a:cs typeface="Arial"/>
              </a:rPr>
              <a:t>un </a:t>
            </a:r>
            <a:r>
              <a:rPr sz="1100" spc="-5" dirty="0">
                <a:solidFill>
                  <a:srgbClr val="333333"/>
                </a:solidFill>
                <a:latin typeface="Arial"/>
                <a:cs typeface="Arial"/>
              </a:rPr>
              <a:t>ideale </a:t>
            </a:r>
            <a:r>
              <a:rPr sz="1100" dirty="0">
                <a:solidFill>
                  <a:srgbClr val="333333"/>
                </a:solidFill>
                <a:latin typeface="Arial"/>
                <a:cs typeface="Arial"/>
              </a:rPr>
              <a:t>collegamento con opere esposte al </a:t>
            </a:r>
            <a:r>
              <a:rPr sz="1100" spc="-5" dirty="0">
                <a:solidFill>
                  <a:srgbClr val="333333"/>
                </a:solidFill>
                <a:latin typeface="Arial"/>
                <a:cs typeface="Arial"/>
              </a:rPr>
              <a:t>Madre, alcune </a:t>
            </a:r>
            <a:r>
              <a:rPr sz="1100" dirty="0">
                <a:solidFill>
                  <a:srgbClr val="333333"/>
                </a:solidFill>
                <a:latin typeface="Arial"/>
                <a:cs typeface="Arial"/>
              </a:rPr>
              <a:t>Pallamondo verranno </a:t>
            </a:r>
            <a:r>
              <a:rPr sz="1100" spc="-5" dirty="0">
                <a:solidFill>
                  <a:srgbClr val="333333"/>
                </a:solidFill>
                <a:latin typeface="Arial"/>
                <a:cs typeface="Arial"/>
              </a:rPr>
              <a:t>inoltre  rivestite </a:t>
            </a:r>
            <a:r>
              <a:rPr sz="1100" dirty="0">
                <a:solidFill>
                  <a:srgbClr val="333333"/>
                </a:solidFill>
                <a:latin typeface="Arial"/>
                <a:cs typeface="Arial"/>
              </a:rPr>
              <a:t>con </a:t>
            </a:r>
            <a:r>
              <a:rPr sz="1100" spc="-5" dirty="0">
                <a:solidFill>
                  <a:srgbClr val="333333"/>
                </a:solidFill>
                <a:latin typeface="Arial"/>
                <a:cs typeface="Arial"/>
              </a:rPr>
              <a:t>materiali </a:t>
            </a:r>
            <a:r>
              <a:rPr sz="1100" dirty="0">
                <a:solidFill>
                  <a:srgbClr val="333333"/>
                </a:solidFill>
                <a:latin typeface="Arial"/>
                <a:cs typeface="Arial"/>
              </a:rPr>
              <a:t>di </a:t>
            </a:r>
            <a:r>
              <a:rPr sz="1100" spc="-5" dirty="0">
                <a:solidFill>
                  <a:srgbClr val="333333"/>
                </a:solidFill>
                <a:latin typeface="Arial"/>
                <a:cs typeface="Arial"/>
              </a:rPr>
              <a:t>tipi diversi, in riferimento alla </a:t>
            </a:r>
            <a:r>
              <a:rPr sz="1100" dirty="0">
                <a:solidFill>
                  <a:srgbClr val="333333"/>
                </a:solidFill>
                <a:latin typeface="Arial"/>
                <a:cs typeface="Arial"/>
              </a:rPr>
              <a:t>pratiche di </a:t>
            </a:r>
            <a:r>
              <a:rPr sz="1100" spc="-5" dirty="0">
                <a:solidFill>
                  <a:srgbClr val="333333"/>
                </a:solidFill>
                <a:latin typeface="Arial"/>
                <a:cs typeface="Arial"/>
              </a:rPr>
              <a:t>tessitura, rete, intreccio: </a:t>
            </a:r>
            <a:r>
              <a:rPr sz="1100" dirty="0">
                <a:solidFill>
                  <a:srgbClr val="333333"/>
                </a:solidFill>
                <a:latin typeface="Arial"/>
                <a:cs typeface="Arial"/>
              </a:rPr>
              <a:t>stracci e  </a:t>
            </a:r>
            <a:r>
              <a:rPr sz="1100" spc="-5" dirty="0">
                <a:solidFill>
                  <a:srgbClr val="333333"/>
                </a:solidFill>
                <a:latin typeface="Arial"/>
                <a:cs typeface="Arial"/>
              </a:rPr>
              <a:t>vecchi abiti </a:t>
            </a:r>
            <a:r>
              <a:rPr sz="1100" dirty="0">
                <a:solidFill>
                  <a:srgbClr val="333333"/>
                </a:solidFill>
                <a:latin typeface="Arial"/>
                <a:cs typeface="Arial"/>
              </a:rPr>
              <a:t>che </a:t>
            </a:r>
            <a:r>
              <a:rPr sz="1100" spc="-5" dirty="0">
                <a:solidFill>
                  <a:srgbClr val="333333"/>
                </a:solidFill>
                <a:latin typeface="Arial"/>
                <a:cs typeface="Arial"/>
              </a:rPr>
              <a:t>richiamano la </a:t>
            </a:r>
            <a:r>
              <a:rPr sz="1100" dirty="0">
                <a:solidFill>
                  <a:srgbClr val="333333"/>
                </a:solidFill>
                <a:latin typeface="Arial"/>
                <a:cs typeface="Arial"/>
              </a:rPr>
              <a:t>Venere </a:t>
            </a:r>
            <a:r>
              <a:rPr sz="1100" spc="-5" dirty="0">
                <a:solidFill>
                  <a:srgbClr val="333333"/>
                </a:solidFill>
                <a:latin typeface="Arial"/>
                <a:cs typeface="Arial"/>
              </a:rPr>
              <a:t>degli stracci </a:t>
            </a:r>
            <a:r>
              <a:rPr sz="1100" dirty="0">
                <a:solidFill>
                  <a:srgbClr val="333333"/>
                </a:solidFill>
                <a:latin typeface="Arial"/>
                <a:cs typeface="Arial"/>
              </a:rPr>
              <a:t>di </a:t>
            </a:r>
            <a:r>
              <a:rPr sz="1100" spc="-5" dirty="0">
                <a:solidFill>
                  <a:srgbClr val="333333"/>
                </a:solidFill>
                <a:latin typeface="Arial"/>
                <a:cs typeface="Arial"/>
              </a:rPr>
              <a:t>Michelangelo Pistoletto, </a:t>
            </a:r>
            <a:r>
              <a:rPr sz="1100" dirty="0">
                <a:solidFill>
                  <a:srgbClr val="333333"/>
                </a:solidFill>
                <a:latin typeface="Arial"/>
                <a:cs typeface="Arial"/>
              </a:rPr>
              <a:t>e </a:t>
            </a:r>
            <a:r>
              <a:rPr sz="1100" spc="-5" dirty="0">
                <a:solidFill>
                  <a:srgbClr val="333333"/>
                </a:solidFill>
                <a:latin typeface="Arial"/>
                <a:cs typeface="Arial"/>
              </a:rPr>
              <a:t>nastri </a:t>
            </a:r>
            <a:r>
              <a:rPr sz="1100" dirty="0">
                <a:solidFill>
                  <a:srgbClr val="333333"/>
                </a:solidFill>
                <a:latin typeface="Arial"/>
                <a:cs typeface="Arial"/>
              </a:rPr>
              <a:t>colorati e  </a:t>
            </a:r>
            <a:r>
              <a:rPr sz="1100" spc="-5" dirty="0">
                <a:solidFill>
                  <a:srgbClr val="333333"/>
                </a:solidFill>
                <a:latin typeface="Arial"/>
                <a:cs typeface="Arial"/>
              </a:rPr>
              <a:t>filamenti trasparenti </a:t>
            </a:r>
            <a:r>
              <a:rPr sz="1100" dirty="0">
                <a:solidFill>
                  <a:srgbClr val="333333"/>
                </a:solidFill>
                <a:latin typeface="Arial"/>
                <a:cs typeface="Arial"/>
              </a:rPr>
              <a:t>che </a:t>
            </a:r>
            <a:r>
              <a:rPr sz="1100" spc="-5" dirty="0">
                <a:solidFill>
                  <a:srgbClr val="333333"/>
                </a:solidFill>
                <a:latin typeface="Arial"/>
                <a:cs typeface="Arial"/>
              </a:rPr>
              <a:t>evocano l’opera La leggenda del Sardus Pater di Maria Lai Saranno  costruiti </a:t>
            </a:r>
            <a:r>
              <a:rPr sz="1100" dirty="0">
                <a:solidFill>
                  <a:srgbClr val="333333"/>
                </a:solidFill>
                <a:latin typeface="Arial"/>
                <a:cs typeface="Arial"/>
              </a:rPr>
              <a:t>così 9 Pallamondo, </a:t>
            </a:r>
            <a:r>
              <a:rPr sz="1100" spc="-5" dirty="0">
                <a:solidFill>
                  <a:srgbClr val="333333"/>
                </a:solidFill>
                <a:latin typeface="Arial"/>
                <a:cs typeface="Arial"/>
              </a:rPr>
              <a:t>allestite </a:t>
            </a:r>
            <a:r>
              <a:rPr sz="1100" dirty="0">
                <a:solidFill>
                  <a:srgbClr val="333333"/>
                </a:solidFill>
                <a:latin typeface="Arial"/>
                <a:cs typeface="Arial"/>
              </a:rPr>
              <a:t>e </a:t>
            </a:r>
            <a:r>
              <a:rPr sz="1100" spc="-5" dirty="0">
                <a:solidFill>
                  <a:srgbClr val="333333"/>
                </a:solidFill>
                <a:latin typeface="Arial"/>
                <a:cs typeface="Arial"/>
              </a:rPr>
              <a:t>movimentate infine, nel cortile del </a:t>
            </a:r>
            <a:r>
              <a:rPr sz="1100" dirty="0">
                <a:solidFill>
                  <a:srgbClr val="333333"/>
                </a:solidFill>
                <a:latin typeface="Arial"/>
                <a:cs typeface="Arial"/>
              </a:rPr>
              <a:t>museo, </a:t>
            </a:r>
            <a:r>
              <a:rPr sz="1100" spc="-5" dirty="0">
                <a:solidFill>
                  <a:srgbClr val="333333"/>
                </a:solidFill>
                <a:latin typeface="Arial"/>
                <a:cs typeface="Arial"/>
              </a:rPr>
              <a:t>in </a:t>
            </a:r>
            <a:r>
              <a:rPr sz="1100" dirty="0">
                <a:solidFill>
                  <a:srgbClr val="333333"/>
                </a:solidFill>
                <a:latin typeface="Arial"/>
                <a:cs typeface="Arial"/>
              </a:rPr>
              <a:t>forma di </a:t>
            </a:r>
            <a:r>
              <a:rPr sz="1100" spc="-5" dirty="0">
                <a:solidFill>
                  <a:srgbClr val="333333"/>
                </a:solidFill>
                <a:latin typeface="Arial"/>
                <a:cs typeface="Arial"/>
              </a:rPr>
              <a:t>Terzo  </a:t>
            </a:r>
            <a:r>
              <a:rPr sz="1100" dirty="0">
                <a:solidFill>
                  <a:srgbClr val="333333"/>
                </a:solidFill>
                <a:latin typeface="Arial"/>
                <a:cs typeface="Arial"/>
              </a:rPr>
              <a:t>Paradiso.</a:t>
            </a:r>
            <a:endParaRPr sz="1100">
              <a:latin typeface="Arial"/>
              <a:cs typeface="Arial"/>
            </a:endParaRP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Napolitime.it  14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52852" y="2916108"/>
            <a:ext cx="5973797" cy="215155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81050" y="5135879"/>
            <a:ext cx="6120130" cy="5114483"/>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581481" y="2110316"/>
            <a:ext cx="2263290" cy="37817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Napolitime.it  14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13586" y="2238865"/>
            <a:ext cx="5907257" cy="463177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6e20.it</a:t>
            </a:r>
            <a:endParaRPr sz="1600">
              <a:latin typeface="Arial"/>
              <a:cs typeface="Arial"/>
            </a:endParaRPr>
          </a:p>
          <a:p>
            <a:pPr marL="12700">
              <a:lnSpc>
                <a:spcPts val="1880"/>
              </a:lnSpc>
            </a:pPr>
            <a:r>
              <a:rPr sz="1600" b="1" spc="-5" dirty="0">
                <a:latin typeface="Arial"/>
                <a:cs typeface="Arial"/>
              </a:rPr>
              <a:t>15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52475" y="3314699"/>
            <a:ext cx="6128917" cy="352394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793077" y="2096824"/>
            <a:ext cx="1912733" cy="775252"/>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7403972"/>
            <a:ext cx="6139180" cy="2303145"/>
          </a:xfrm>
          <a:prstGeom prst="rect">
            <a:avLst/>
          </a:prstGeom>
        </p:spPr>
        <p:txBody>
          <a:bodyPr vert="horz" wrap="square" lIns="0" tIns="12065" rIns="0" bIns="0" rtlCol="0">
            <a:spAutoFit/>
          </a:bodyPr>
          <a:lstStyle/>
          <a:p>
            <a:pPr marL="12700">
              <a:lnSpc>
                <a:spcPts val="1905"/>
              </a:lnSpc>
              <a:spcBef>
                <a:spcPts val="95"/>
              </a:spcBef>
            </a:pPr>
            <a:r>
              <a:rPr sz="1600" b="1" spc="-5" dirty="0">
                <a:solidFill>
                  <a:srgbClr val="151515"/>
                </a:solidFill>
                <a:latin typeface="Times New Roman"/>
                <a:cs typeface="Times New Roman"/>
              </a:rPr>
              <a:t>L'Alfabeto </a:t>
            </a:r>
            <a:r>
              <a:rPr sz="1600" b="1" dirty="0">
                <a:solidFill>
                  <a:srgbClr val="151515"/>
                </a:solidFill>
                <a:latin typeface="Times New Roman"/>
                <a:cs typeface="Times New Roman"/>
              </a:rPr>
              <a:t>del</a:t>
            </a:r>
            <a:r>
              <a:rPr sz="1600" b="1" spc="-10" dirty="0">
                <a:solidFill>
                  <a:srgbClr val="151515"/>
                </a:solidFill>
                <a:latin typeface="Times New Roman"/>
                <a:cs typeface="Times New Roman"/>
              </a:rPr>
              <a:t> </a:t>
            </a:r>
            <a:r>
              <a:rPr sz="1600" b="1" spc="-5" dirty="0">
                <a:solidFill>
                  <a:srgbClr val="151515"/>
                </a:solidFill>
                <a:latin typeface="Times New Roman"/>
                <a:cs typeface="Times New Roman"/>
              </a:rPr>
              <a:t>Mondo</a:t>
            </a:r>
            <a:endParaRPr sz="1600">
              <a:latin typeface="Times New Roman"/>
              <a:cs typeface="Times New Roman"/>
            </a:endParaRPr>
          </a:p>
          <a:p>
            <a:pPr marL="12700">
              <a:lnSpc>
                <a:spcPts val="1425"/>
              </a:lnSpc>
            </a:pPr>
            <a:r>
              <a:rPr sz="1200" spc="-5" dirty="0">
                <a:solidFill>
                  <a:srgbClr val="151515"/>
                </a:solidFill>
                <a:latin typeface="Calibri"/>
                <a:cs typeface="Calibri"/>
              </a:rPr>
              <a:t>Le Banche Italiane </a:t>
            </a:r>
            <a:r>
              <a:rPr sz="1200" dirty="0">
                <a:solidFill>
                  <a:srgbClr val="151515"/>
                </a:solidFill>
                <a:latin typeface="Calibri"/>
                <a:cs typeface="Calibri"/>
              </a:rPr>
              <a:t>per i </a:t>
            </a:r>
            <a:r>
              <a:rPr sz="1200" spc="-5" dirty="0">
                <a:solidFill>
                  <a:srgbClr val="151515"/>
                </a:solidFill>
                <a:latin typeface="Calibri"/>
                <a:cs typeface="Calibri"/>
              </a:rPr>
              <a:t>giovani </a:t>
            </a:r>
            <a:r>
              <a:rPr sz="1200" dirty="0">
                <a:solidFill>
                  <a:srgbClr val="151515"/>
                </a:solidFill>
                <a:latin typeface="Calibri"/>
                <a:cs typeface="Calibri"/>
              </a:rPr>
              <a:t>e il</a:t>
            </a:r>
            <a:r>
              <a:rPr sz="1200" spc="-20" dirty="0">
                <a:solidFill>
                  <a:srgbClr val="151515"/>
                </a:solidFill>
                <a:latin typeface="Calibri"/>
                <a:cs typeface="Calibri"/>
              </a:rPr>
              <a:t> </a:t>
            </a:r>
            <a:r>
              <a:rPr sz="1200" spc="-5" dirty="0">
                <a:solidFill>
                  <a:srgbClr val="151515"/>
                </a:solidFill>
                <a:latin typeface="Calibri"/>
                <a:cs typeface="Calibri"/>
              </a:rPr>
              <a:t>territorio</a:t>
            </a:r>
            <a:endParaRPr sz="1200">
              <a:latin typeface="Calibri"/>
              <a:cs typeface="Calibri"/>
            </a:endParaRPr>
          </a:p>
          <a:p>
            <a:pPr marL="12700" marR="16510" algn="just">
              <a:lnSpc>
                <a:spcPct val="99000"/>
              </a:lnSpc>
              <a:spcBef>
                <a:spcPts val="1019"/>
              </a:spcBef>
            </a:pPr>
            <a:r>
              <a:rPr sz="1200" spc="35" dirty="0">
                <a:solidFill>
                  <a:srgbClr val="111111"/>
                </a:solidFill>
                <a:latin typeface="Times New Roman"/>
                <a:cs typeface="Times New Roman"/>
              </a:rPr>
              <a:t>Per </a:t>
            </a:r>
            <a:r>
              <a:rPr sz="1200" spc="30" dirty="0">
                <a:solidFill>
                  <a:srgbClr val="111111"/>
                </a:solidFill>
                <a:latin typeface="Times New Roman"/>
                <a:cs typeface="Times New Roman"/>
              </a:rPr>
              <a:t>il </a:t>
            </a:r>
            <a:r>
              <a:rPr sz="1200" spc="45" dirty="0">
                <a:solidFill>
                  <a:srgbClr val="111111"/>
                </a:solidFill>
                <a:latin typeface="Times New Roman"/>
                <a:cs typeface="Times New Roman"/>
              </a:rPr>
              <a:t>secondo </a:t>
            </a:r>
            <a:r>
              <a:rPr sz="1200" spc="40" dirty="0">
                <a:solidFill>
                  <a:srgbClr val="111111"/>
                </a:solidFill>
                <a:latin typeface="Times New Roman"/>
                <a:cs typeface="Times New Roman"/>
              </a:rPr>
              <a:t>anno </a:t>
            </a:r>
            <a:r>
              <a:rPr sz="1200" spc="50" dirty="0">
                <a:solidFill>
                  <a:srgbClr val="111111"/>
                </a:solidFill>
                <a:latin typeface="Times New Roman"/>
                <a:cs typeface="Times New Roman"/>
              </a:rPr>
              <a:t>consecutivo </a:t>
            </a:r>
            <a:r>
              <a:rPr sz="1200" spc="45" dirty="0">
                <a:solidFill>
                  <a:srgbClr val="111111"/>
                </a:solidFill>
                <a:latin typeface="Times New Roman"/>
                <a:cs typeface="Times New Roman"/>
              </a:rPr>
              <a:t>torna </a:t>
            </a:r>
            <a:r>
              <a:rPr sz="1200" spc="30" dirty="0">
                <a:solidFill>
                  <a:srgbClr val="111111"/>
                </a:solidFill>
                <a:latin typeface="Times New Roman"/>
                <a:cs typeface="Times New Roman"/>
              </a:rPr>
              <a:t>il </a:t>
            </a:r>
            <a:r>
              <a:rPr sz="1200" spc="45" dirty="0">
                <a:solidFill>
                  <a:srgbClr val="111111"/>
                </a:solidFill>
                <a:latin typeface="Times New Roman"/>
                <a:cs typeface="Times New Roman"/>
              </a:rPr>
              <a:t>Festival della Cultura Creativa, </a:t>
            </a:r>
            <a:r>
              <a:rPr sz="1200" spc="30" dirty="0">
                <a:solidFill>
                  <a:srgbClr val="111111"/>
                </a:solidFill>
                <a:latin typeface="Times New Roman"/>
                <a:cs typeface="Times New Roman"/>
              </a:rPr>
              <a:t>la  </a:t>
            </a:r>
            <a:r>
              <a:rPr sz="1200" spc="50" dirty="0">
                <a:solidFill>
                  <a:srgbClr val="111111"/>
                </a:solidFill>
                <a:latin typeface="Times New Roman"/>
                <a:cs typeface="Times New Roman"/>
              </a:rPr>
              <a:t>manifestazione </a:t>
            </a:r>
            <a:r>
              <a:rPr sz="1200" spc="35" dirty="0">
                <a:solidFill>
                  <a:srgbClr val="111111"/>
                </a:solidFill>
                <a:latin typeface="Times New Roman"/>
                <a:cs typeface="Times New Roman"/>
              </a:rPr>
              <a:t>per </a:t>
            </a:r>
            <a:r>
              <a:rPr sz="1200" spc="50" dirty="0">
                <a:solidFill>
                  <a:srgbClr val="111111"/>
                </a:solidFill>
                <a:latin typeface="Times New Roman"/>
                <a:cs typeface="Times New Roman"/>
              </a:rPr>
              <a:t>ragazzi organizzata </a:t>
            </a:r>
            <a:r>
              <a:rPr sz="1200" spc="45" dirty="0">
                <a:solidFill>
                  <a:srgbClr val="111111"/>
                </a:solidFill>
                <a:latin typeface="Times New Roman"/>
                <a:cs typeface="Times New Roman"/>
              </a:rPr>
              <a:t>dalle </a:t>
            </a:r>
            <a:r>
              <a:rPr sz="1200" spc="40" dirty="0">
                <a:solidFill>
                  <a:srgbClr val="111111"/>
                </a:solidFill>
                <a:latin typeface="Times New Roman"/>
                <a:cs typeface="Times New Roman"/>
              </a:rPr>
              <a:t>banche </a:t>
            </a:r>
            <a:r>
              <a:rPr sz="1200" spc="50" dirty="0">
                <a:solidFill>
                  <a:srgbClr val="111111"/>
                </a:solidFill>
                <a:latin typeface="Times New Roman"/>
                <a:cs typeface="Times New Roman"/>
              </a:rPr>
              <a:t>italiane </a:t>
            </a:r>
            <a:r>
              <a:rPr sz="1200" spc="35" dirty="0">
                <a:solidFill>
                  <a:srgbClr val="111111"/>
                </a:solidFill>
                <a:latin typeface="Times New Roman"/>
                <a:cs typeface="Times New Roman"/>
              </a:rPr>
              <a:t>con </a:t>
            </a:r>
            <a:r>
              <a:rPr sz="1200" spc="30" dirty="0">
                <a:solidFill>
                  <a:srgbClr val="111111"/>
                </a:solidFill>
                <a:latin typeface="Times New Roman"/>
                <a:cs typeface="Times New Roman"/>
              </a:rPr>
              <a:t>il  </a:t>
            </a:r>
            <a:r>
              <a:rPr sz="1200" spc="50" dirty="0">
                <a:solidFill>
                  <a:srgbClr val="111111"/>
                </a:solidFill>
                <a:latin typeface="Times New Roman"/>
                <a:cs typeface="Times New Roman"/>
              </a:rPr>
              <a:t>coordinamento  </a:t>
            </a:r>
            <a:r>
              <a:rPr sz="1200" spc="45" dirty="0">
                <a:solidFill>
                  <a:srgbClr val="111111"/>
                </a:solidFill>
                <a:latin typeface="Times New Roman"/>
                <a:cs typeface="Times New Roman"/>
              </a:rPr>
              <a:t>dell'Abi </a:t>
            </a:r>
            <a:r>
              <a:rPr sz="1200" dirty="0">
                <a:solidFill>
                  <a:srgbClr val="111111"/>
                </a:solidFill>
                <a:latin typeface="Times New Roman"/>
                <a:cs typeface="Times New Roman"/>
              </a:rPr>
              <a:t>- </a:t>
            </a:r>
            <a:r>
              <a:rPr sz="1200" spc="50" dirty="0">
                <a:solidFill>
                  <a:srgbClr val="111111"/>
                </a:solidFill>
                <a:latin typeface="Times New Roman"/>
                <a:cs typeface="Times New Roman"/>
              </a:rPr>
              <a:t>Associazione </a:t>
            </a:r>
            <a:r>
              <a:rPr sz="1200" spc="45" dirty="0">
                <a:solidFill>
                  <a:srgbClr val="111111"/>
                </a:solidFill>
                <a:latin typeface="Times New Roman"/>
                <a:cs typeface="Times New Roman"/>
              </a:rPr>
              <a:t>Bancaria </a:t>
            </a:r>
            <a:r>
              <a:rPr sz="1200" spc="50" dirty="0">
                <a:solidFill>
                  <a:srgbClr val="111111"/>
                </a:solidFill>
                <a:latin typeface="Times New Roman"/>
                <a:cs typeface="Times New Roman"/>
              </a:rPr>
              <a:t>Italiana. </a:t>
            </a:r>
            <a:r>
              <a:rPr sz="1200" spc="20" dirty="0">
                <a:solidFill>
                  <a:srgbClr val="111111"/>
                </a:solidFill>
                <a:latin typeface="Times New Roman"/>
                <a:cs typeface="Times New Roman"/>
              </a:rPr>
              <a:t>In </a:t>
            </a:r>
            <a:r>
              <a:rPr sz="1200" spc="50" dirty="0">
                <a:solidFill>
                  <a:srgbClr val="111111"/>
                </a:solidFill>
                <a:latin typeface="Times New Roman"/>
                <a:cs typeface="Times New Roman"/>
              </a:rPr>
              <a:t>programma </a:t>
            </a:r>
            <a:r>
              <a:rPr sz="1200" spc="45" dirty="0">
                <a:solidFill>
                  <a:srgbClr val="111111"/>
                </a:solidFill>
                <a:latin typeface="Times New Roman"/>
                <a:cs typeface="Times New Roman"/>
              </a:rPr>
              <a:t>oltre ottanta </a:t>
            </a:r>
            <a:r>
              <a:rPr sz="1200" spc="50" dirty="0">
                <a:solidFill>
                  <a:srgbClr val="111111"/>
                </a:solidFill>
                <a:latin typeface="Times New Roman"/>
                <a:cs typeface="Times New Roman"/>
              </a:rPr>
              <a:t>iniziative,  sviluppate </a:t>
            </a:r>
            <a:r>
              <a:rPr sz="1200" spc="30" dirty="0">
                <a:solidFill>
                  <a:srgbClr val="111111"/>
                </a:solidFill>
                <a:latin typeface="Times New Roman"/>
                <a:cs typeface="Times New Roman"/>
              </a:rPr>
              <a:t>in </a:t>
            </a:r>
            <a:r>
              <a:rPr sz="1200" spc="50" dirty="0">
                <a:solidFill>
                  <a:srgbClr val="111111"/>
                </a:solidFill>
                <a:latin typeface="Times New Roman"/>
                <a:cs typeface="Times New Roman"/>
              </a:rPr>
              <a:t>sessanta </a:t>
            </a:r>
            <a:r>
              <a:rPr sz="1200" spc="45" dirty="0">
                <a:solidFill>
                  <a:srgbClr val="111111"/>
                </a:solidFill>
                <a:latin typeface="Times New Roman"/>
                <a:cs typeface="Times New Roman"/>
              </a:rPr>
              <a:t>città </a:t>
            </a:r>
            <a:r>
              <a:rPr sz="1200" spc="35" dirty="0">
                <a:solidFill>
                  <a:srgbClr val="111111"/>
                </a:solidFill>
                <a:latin typeface="Times New Roman"/>
                <a:cs typeface="Times New Roman"/>
              </a:rPr>
              <a:t>dal sud </a:t>
            </a:r>
            <a:r>
              <a:rPr sz="1200" spc="25" dirty="0">
                <a:solidFill>
                  <a:srgbClr val="111111"/>
                </a:solidFill>
                <a:latin typeface="Times New Roman"/>
                <a:cs typeface="Times New Roman"/>
              </a:rPr>
              <a:t>al </a:t>
            </a:r>
            <a:r>
              <a:rPr sz="1200" spc="40" dirty="0">
                <a:solidFill>
                  <a:srgbClr val="111111"/>
                </a:solidFill>
                <a:latin typeface="Times New Roman"/>
                <a:cs typeface="Times New Roman"/>
              </a:rPr>
              <a:t>nord </a:t>
            </a:r>
            <a:r>
              <a:rPr sz="1200" spc="50" dirty="0">
                <a:solidFill>
                  <a:srgbClr val="111111"/>
                </a:solidFill>
                <a:latin typeface="Times New Roman"/>
                <a:cs typeface="Times New Roman"/>
              </a:rPr>
              <a:t>dell'Italia. Obiettivo </a:t>
            </a:r>
            <a:r>
              <a:rPr sz="1200" spc="35" dirty="0">
                <a:solidFill>
                  <a:srgbClr val="111111"/>
                </a:solidFill>
                <a:latin typeface="Times New Roman"/>
                <a:cs typeface="Times New Roman"/>
              </a:rPr>
              <a:t>del </a:t>
            </a:r>
            <a:r>
              <a:rPr sz="1200" spc="50" dirty="0">
                <a:solidFill>
                  <a:srgbClr val="111111"/>
                </a:solidFill>
                <a:latin typeface="Times New Roman"/>
                <a:cs typeface="Times New Roman"/>
              </a:rPr>
              <a:t>festival: stimolare </a:t>
            </a:r>
            <a:r>
              <a:rPr sz="1200" spc="30" dirty="0">
                <a:solidFill>
                  <a:srgbClr val="111111"/>
                </a:solidFill>
                <a:latin typeface="Times New Roman"/>
                <a:cs typeface="Times New Roman"/>
              </a:rPr>
              <a:t>la  </a:t>
            </a:r>
            <a:r>
              <a:rPr sz="1200" spc="45" dirty="0">
                <a:solidFill>
                  <a:srgbClr val="111111"/>
                </a:solidFill>
                <a:latin typeface="Times New Roman"/>
                <a:cs typeface="Times New Roman"/>
              </a:rPr>
              <a:t>fantasia </a:t>
            </a:r>
            <a:r>
              <a:rPr sz="1200" spc="35" dirty="0">
                <a:solidFill>
                  <a:srgbClr val="111111"/>
                </a:solidFill>
                <a:latin typeface="Times New Roman"/>
                <a:cs typeface="Times New Roman"/>
              </a:rPr>
              <a:t>dei più</a:t>
            </a:r>
            <a:r>
              <a:rPr sz="1200" spc="270" dirty="0">
                <a:solidFill>
                  <a:srgbClr val="111111"/>
                </a:solidFill>
                <a:latin typeface="Times New Roman"/>
                <a:cs typeface="Times New Roman"/>
              </a:rPr>
              <a:t> </a:t>
            </a:r>
            <a:r>
              <a:rPr sz="1200" spc="45" dirty="0">
                <a:solidFill>
                  <a:srgbClr val="111111"/>
                </a:solidFill>
                <a:latin typeface="Times New Roman"/>
                <a:cs typeface="Times New Roman"/>
              </a:rPr>
              <a:t>giovani.</a:t>
            </a:r>
            <a:endParaRPr sz="1200">
              <a:latin typeface="Times New Roman"/>
              <a:cs typeface="Times New Roman"/>
            </a:endParaRPr>
          </a:p>
          <a:p>
            <a:pPr marL="12700" marR="5080" algn="just">
              <a:lnSpc>
                <a:spcPts val="1430"/>
              </a:lnSpc>
              <a:spcBef>
                <a:spcPts val="790"/>
              </a:spcBef>
            </a:pPr>
            <a:r>
              <a:rPr sz="1200" spc="20" dirty="0">
                <a:solidFill>
                  <a:srgbClr val="111111"/>
                </a:solidFill>
                <a:latin typeface="Times New Roman"/>
                <a:cs typeface="Times New Roman"/>
              </a:rPr>
              <a:t>Il </a:t>
            </a:r>
            <a:r>
              <a:rPr sz="1200" spc="40" dirty="0">
                <a:solidFill>
                  <a:srgbClr val="111111"/>
                </a:solidFill>
                <a:latin typeface="Times New Roman"/>
                <a:cs typeface="Times New Roman"/>
              </a:rPr>
              <a:t>tema </a:t>
            </a:r>
            <a:r>
              <a:rPr sz="1200" spc="25" dirty="0">
                <a:solidFill>
                  <a:srgbClr val="111111"/>
                </a:solidFill>
                <a:latin typeface="Times New Roman"/>
                <a:cs typeface="Times New Roman"/>
              </a:rPr>
              <a:t>di </a:t>
            </a:r>
            <a:r>
              <a:rPr sz="1200" spc="45" dirty="0">
                <a:solidFill>
                  <a:srgbClr val="111111"/>
                </a:solidFill>
                <a:latin typeface="Times New Roman"/>
                <a:cs typeface="Times New Roman"/>
              </a:rPr>
              <a:t>questa nuova </a:t>
            </a:r>
            <a:r>
              <a:rPr sz="1200" spc="50" dirty="0">
                <a:solidFill>
                  <a:srgbClr val="111111"/>
                </a:solidFill>
                <a:latin typeface="Times New Roman"/>
                <a:cs typeface="Times New Roman"/>
              </a:rPr>
              <a:t>edizione </a:t>
            </a:r>
            <a:r>
              <a:rPr sz="1200" spc="25" dirty="0">
                <a:solidFill>
                  <a:srgbClr val="111111"/>
                </a:solidFill>
                <a:latin typeface="Times New Roman"/>
                <a:cs typeface="Times New Roman"/>
              </a:rPr>
              <a:t>è: </a:t>
            </a:r>
            <a:r>
              <a:rPr sz="1200" spc="50" dirty="0">
                <a:solidFill>
                  <a:srgbClr val="111111"/>
                </a:solidFill>
                <a:latin typeface="Times New Roman"/>
                <a:cs typeface="Times New Roman"/>
              </a:rPr>
              <a:t>"l'Alfabeto </a:t>
            </a:r>
            <a:r>
              <a:rPr sz="1200" spc="35" dirty="0">
                <a:solidFill>
                  <a:srgbClr val="111111"/>
                </a:solidFill>
                <a:latin typeface="Times New Roman"/>
                <a:cs typeface="Times New Roman"/>
              </a:rPr>
              <a:t>del </a:t>
            </a:r>
            <a:r>
              <a:rPr sz="1200" spc="45" dirty="0">
                <a:solidFill>
                  <a:srgbClr val="111111"/>
                </a:solidFill>
                <a:latin typeface="Times New Roman"/>
                <a:cs typeface="Times New Roman"/>
              </a:rPr>
              <a:t>Mondo. Leggiamo </a:t>
            </a:r>
            <a:r>
              <a:rPr sz="1200" dirty="0">
                <a:solidFill>
                  <a:srgbClr val="111111"/>
                </a:solidFill>
                <a:latin typeface="Times New Roman"/>
                <a:cs typeface="Times New Roman"/>
              </a:rPr>
              <a:t>i </a:t>
            </a:r>
            <a:r>
              <a:rPr sz="1200" spc="45" dirty="0">
                <a:solidFill>
                  <a:srgbClr val="111111"/>
                </a:solidFill>
                <a:latin typeface="Times New Roman"/>
                <a:cs typeface="Times New Roman"/>
              </a:rPr>
              <a:t>segni intorno </a:t>
            </a:r>
            <a:r>
              <a:rPr sz="1200" dirty="0">
                <a:solidFill>
                  <a:srgbClr val="111111"/>
                </a:solidFill>
                <a:latin typeface="Times New Roman"/>
                <a:cs typeface="Times New Roman"/>
              </a:rPr>
              <a:t>a  </a:t>
            </a:r>
            <a:r>
              <a:rPr sz="1200" spc="35" dirty="0">
                <a:solidFill>
                  <a:srgbClr val="111111"/>
                </a:solidFill>
                <a:latin typeface="Times New Roman"/>
                <a:cs typeface="Times New Roman"/>
              </a:rPr>
              <a:t>noi </a:t>
            </a:r>
            <a:r>
              <a:rPr sz="1200" dirty="0">
                <a:solidFill>
                  <a:srgbClr val="111111"/>
                </a:solidFill>
                <a:latin typeface="Times New Roman"/>
                <a:cs typeface="Times New Roman"/>
              </a:rPr>
              <a:t>e </a:t>
            </a:r>
            <a:r>
              <a:rPr sz="1200" spc="45" dirty="0">
                <a:solidFill>
                  <a:srgbClr val="111111"/>
                </a:solidFill>
                <a:latin typeface="Times New Roman"/>
                <a:cs typeface="Times New Roman"/>
              </a:rPr>
              <a:t>raccontiamo". </a:t>
            </a:r>
            <a:r>
              <a:rPr sz="1200" spc="50" dirty="0">
                <a:solidFill>
                  <a:srgbClr val="111111"/>
                </a:solidFill>
                <a:latin typeface="Times New Roman"/>
                <a:cs typeface="Times New Roman"/>
              </a:rPr>
              <a:t>L'ambizioso </a:t>
            </a:r>
            <a:r>
              <a:rPr sz="1200" spc="45" dirty="0">
                <a:solidFill>
                  <a:srgbClr val="111111"/>
                </a:solidFill>
                <a:latin typeface="Times New Roman"/>
                <a:cs typeface="Times New Roman"/>
              </a:rPr>
              <a:t>progetto </a:t>
            </a:r>
            <a:r>
              <a:rPr sz="1200" spc="40" dirty="0">
                <a:solidFill>
                  <a:srgbClr val="111111"/>
                </a:solidFill>
                <a:latin typeface="Times New Roman"/>
                <a:cs typeface="Times New Roman"/>
              </a:rPr>
              <a:t>conta </a:t>
            </a:r>
            <a:r>
              <a:rPr sz="1200" spc="25" dirty="0">
                <a:solidFill>
                  <a:srgbClr val="111111"/>
                </a:solidFill>
                <a:latin typeface="Times New Roman"/>
                <a:cs typeface="Times New Roman"/>
              </a:rPr>
              <a:t>di </a:t>
            </a:r>
            <a:r>
              <a:rPr sz="1200" spc="45" dirty="0">
                <a:solidFill>
                  <a:srgbClr val="111111"/>
                </a:solidFill>
                <a:latin typeface="Times New Roman"/>
                <a:cs typeface="Times New Roman"/>
              </a:rPr>
              <a:t>coinvolgere </a:t>
            </a:r>
            <a:r>
              <a:rPr sz="1200" spc="25" dirty="0">
                <a:solidFill>
                  <a:srgbClr val="111111"/>
                </a:solidFill>
                <a:latin typeface="Times New Roman"/>
                <a:cs typeface="Times New Roman"/>
              </a:rPr>
              <a:t>un </a:t>
            </a:r>
            <a:r>
              <a:rPr sz="1200" spc="45" dirty="0">
                <a:solidFill>
                  <a:srgbClr val="111111"/>
                </a:solidFill>
                <a:latin typeface="Times New Roman"/>
                <a:cs typeface="Times New Roman"/>
              </a:rPr>
              <a:t>totale </a:t>
            </a:r>
            <a:r>
              <a:rPr sz="1200" spc="25" dirty="0">
                <a:solidFill>
                  <a:srgbClr val="111111"/>
                </a:solidFill>
                <a:latin typeface="Times New Roman"/>
                <a:cs typeface="Times New Roman"/>
              </a:rPr>
              <a:t>di 10 </a:t>
            </a:r>
            <a:r>
              <a:rPr sz="1200" spc="40" dirty="0">
                <a:solidFill>
                  <a:srgbClr val="111111"/>
                </a:solidFill>
                <a:latin typeface="Times New Roman"/>
                <a:cs typeface="Times New Roman"/>
              </a:rPr>
              <a:t>mila  </a:t>
            </a:r>
            <a:r>
              <a:rPr sz="1200" spc="45" dirty="0">
                <a:solidFill>
                  <a:srgbClr val="111111"/>
                </a:solidFill>
                <a:latin typeface="Times New Roman"/>
                <a:cs typeface="Times New Roman"/>
              </a:rPr>
              <a:t>ragazzi </a:t>
            </a:r>
            <a:r>
              <a:rPr sz="1200" spc="25" dirty="0">
                <a:solidFill>
                  <a:srgbClr val="111111"/>
                </a:solidFill>
                <a:latin typeface="Times New Roman"/>
                <a:cs typeface="Times New Roman"/>
              </a:rPr>
              <a:t>di </a:t>
            </a:r>
            <a:r>
              <a:rPr sz="1200" spc="35" dirty="0">
                <a:solidFill>
                  <a:srgbClr val="111111"/>
                </a:solidFill>
                <a:latin typeface="Times New Roman"/>
                <a:cs typeface="Times New Roman"/>
              </a:rPr>
              <a:t>età </a:t>
            </a:r>
            <a:r>
              <a:rPr sz="1200" spc="50" dirty="0">
                <a:solidFill>
                  <a:srgbClr val="111111"/>
                </a:solidFill>
                <a:latin typeface="Times New Roman"/>
                <a:cs typeface="Times New Roman"/>
              </a:rPr>
              <a:t>compresa </a:t>
            </a:r>
            <a:r>
              <a:rPr sz="1200" spc="35" dirty="0">
                <a:solidFill>
                  <a:srgbClr val="111111"/>
                </a:solidFill>
                <a:latin typeface="Times New Roman"/>
                <a:cs typeface="Times New Roman"/>
              </a:rPr>
              <a:t>tra </a:t>
            </a:r>
            <a:r>
              <a:rPr sz="1200" dirty="0">
                <a:solidFill>
                  <a:srgbClr val="111111"/>
                </a:solidFill>
                <a:latin typeface="Times New Roman"/>
                <a:cs typeface="Times New Roman"/>
              </a:rPr>
              <a:t>i 6 e i </a:t>
            </a:r>
            <a:r>
              <a:rPr sz="1200" spc="25" dirty="0">
                <a:solidFill>
                  <a:srgbClr val="111111"/>
                </a:solidFill>
                <a:latin typeface="Times New Roman"/>
                <a:cs typeface="Times New Roman"/>
              </a:rPr>
              <a:t>13 </a:t>
            </a:r>
            <a:r>
              <a:rPr sz="1200" spc="40" dirty="0">
                <a:solidFill>
                  <a:srgbClr val="111111"/>
                </a:solidFill>
                <a:latin typeface="Times New Roman"/>
                <a:cs typeface="Times New Roman"/>
              </a:rPr>
              <a:t>anni. </a:t>
            </a:r>
            <a:r>
              <a:rPr sz="1200" spc="45" dirty="0">
                <a:solidFill>
                  <a:srgbClr val="111111"/>
                </a:solidFill>
                <a:latin typeface="Times New Roman"/>
                <a:cs typeface="Times New Roman"/>
              </a:rPr>
              <a:t>Quest'anno </a:t>
            </a:r>
            <a:r>
              <a:rPr sz="1200" spc="50" dirty="0">
                <a:solidFill>
                  <a:srgbClr val="111111"/>
                </a:solidFill>
                <a:latin typeface="Times New Roman"/>
                <a:cs typeface="Times New Roman"/>
              </a:rPr>
              <a:t>l'evento </a:t>
            </a:r>
            <a:r>
              <a:rPr sz="1200" spc="25" dirty="0">
                <a:solidFill>
                  <a:srgbClr val="111111"/>
                </a:solidFill>
                <a:latin typeface="Times New Roman"/>
                <a:cs typeface="Times New Roman"/>
              </a:rPr>
              <a:t>si </a:t>
            </a:r>
            <a:r>
              <a:rPr sz="1200" spc="50" dirty="0">
                <a:solidFill>
                  <a:srgbClr val="111111"/>
                </a:solidFill>
                <a:latin typeface="Times New Roman"/>
                <a:cs typeface="Times New Roman"/>
              </a:rPr>
              <a:t>arrichisce </a:t>
            </a:r>
            <a:r>
              <a:rPr sz="1200" spc="45" dirty="0">
                <a:solidFill>
                  <a:srgbClr val="111111"/>
                </a:solidFill>
                <a:latin typeface="Times New Roman"/>
                <a:cs typeface="Times New Roman"/>
              </a:rPr>
              <a:t>grazie </a:t>
            </a:r>
            <a:r>
              <a:rPr sz="1200" dirty="0">
                <a:solidFill>
                  <a:srgbClr val="111111"/>
                </a:solidFill>
                <a:latin typeface="Times New Roman"/>
                <a:cs typeface="Times New Roman"/>
              </a:rPr>
              <a:t>a l  </a:t>
            </a:r>
            <a:r>
              <a:rPr sz="1200" spc="45" dirty="0">
                <a:solidFill>
                  <a:srgbClr val="111111"/>
                </a:solidFill>
                <a:latin typeface="Times New Roman"/>
                <a:cs typeface="Times New Roman"/>
              </a:rPr>
              <a:t>media partner </a:t>
            </a:r>
            <a:r>
              <a:rPr sz="1200" spc="40" dirty="0">
                <a:solidFill>
                  <a:srgbClr val="111111"/>
                </a:solidFill>
                <a:latin typeface="Times New Roman"/>
                <a:cs typeface="Times New Roman"/>
              </a:rPr>
              <a:t>Rai, </a:t>
            </a:r>
            <a:r>
              <a:rPr sz="1200" dirty="0">
                <a:solidFill>
                  <a:srgbClr val="111111"/>
                </a:solidFill>
                <a:latin typeface="Times New Roman"/>
                <a:cs typeface="Times New Roman"/>
              </a:rPr>
              <a:t>e </a:t>
            </a:r>
            <a:r>
              <a:rPr sz="1200" spc="25" dirty="0">
                <a:solidFill>
                  <a:srgbClr val="111111"/>
                </a:solidFill>
                <a:latin typeface="Times New Roman"/>
                <a:cs typeface="Times New Roman"/>
              </a:rPr>
              <a:t>al </a:t>
            </a:r>
            <a:r>
              <a:rPr sz="1200" spc="50" dirty="0">
                <a:solidFill>
                  <a:srgbClr val="111111"/>
                </a:solidFill>
                <a:latin typeface="Times New Roman"/>
                <a:cs typeface="Times New Roman"/>
              </a:rPr>
              <a:t>patrocinio </a:t>
            </a:r>
            <a:r>
              <a:rPr sz="1200" spc="25" dirty="0">
                <a:solidFill>
                  <a:srgbClr val="111111"/>
                </a:solidFill>
                <a:latin typeface="Times New Roman"/>
                <a:cs typeface="Times New Roman"/>
              </a:rPr>
              <a:t>di </a:t>
            </a:r>
            <a:r>
              <a:rPr sz="1200" spc="40" dirty="0">
                <a:solidFill>
                  <a:srgbClr val="111111"/>
                </a:solidFill>
                <a:latin typeface="Times New Roman"/>
                <a:cs typeface="Times New Roman"/>
              </a:rPr>
              <a:t>Unesco </a:t>
            </a:r>
            <a:r>
              <a:rPr sz="1200" dirty="0">
                <a:solidFill>
                  <a:srgbClr val="111111"/>
                </a:solidFill>
                <a:latin typeface="Times New Roman"/>
                <a:cs typeface="Times New Roman"/>
              </a:rPr>
              <a:t>e </a:t>
            </a:r>
            <a:r>
              <a:rPr sz="1200" spc="35" dirty="0">
                <a:solidFill>
                  <a:srgbClr val="111111"/>
                </a:solidFill>
                <a:latin typeface="Times New Roman"/>
                <a:cs typeface="Times New Roman"/>
              </a:rPr>
              <a:t>Beni</a:t>
            </a:r>
            <a:r>
              <a:rPr sz="1200" spc="-35" dirty="0">
                <a:solidFill>
                  <a:srgbClr val="111111"/>
                </a:solidFill>
                <a:latin typeface="Times New Roman"/>
                <a:cs typeface="Times New Roman"/>
              </a:rPr>
              <a:t> </a:t>
            </a:r>
            <a:r>
              <a:rPr sz="1200" spc="50" dirty="0">
                <a:solidFill>
                  <a:srgbClr val="111111"/>
                </a:solidFill>
                <a:latin typeface="Times New Roman"/>
                <a:cs typeface="Times New Roman"/>
              </a:rPr>
              <a:t>Culturali.</a:t>
            </a:r>
            <a:endParaRPr sz="1200">
              <a:latin typeface="Times New Roman"/>
              <a:cs typeface="Times New Roman"/>
            </a:endParaRP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6e20.it</a:t>
            </a:r>
            <a:endParaRPr sz="1600">
              <a:latin typeface="Arial"/>
              <a:cs typeface="Arial"/>
            </a:endParaRPr>
          </a:p>
          <a:p>
            <a:pPr marL="12700">
              <a:lnSpc>
                <a:spcPts val="1880"/>
              </a:lnSpc>
            </a:pPr>
            <a:r>
              <a:rPr sz="1600" b="1" spc="-5" dirty="0">
                <a:latin typeface="Arial"/>
                <a:cs typeface="Arial"/>
              </a:rPr>
              <a:t>15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581399"/>
            <a:ext cx="6110699" cy="120655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055573" y="2649981"/>
            <a:ext cx="786765" cy="208279"/>
          </a:xfrm>
          <a:prstGeom prst="rect">
            <a:avLst/>
          </a:prstGeom>
        </p:spPr>
        <p:txBody>
          <a:bodyPr vert="horz" wrap="square" lIns="0" tIns="12700" rIns="0" bIns="0" rtlCol="0">
            <a:spAutoFit/>
          </a:bodyPr>
          <a:lstStyle/>
          <a:p>
            <a:pPr marL="12700">
              <a:lnSpc>
                <a:spcPct val="100000"/>
              </a:lnSpc>
              <a:spcBef>
                <a:spcPts val="100"/>
              </a:spcBef>
            </a:pPr>
            <a:r>
              <a:rPr sz="1200" spc="45" dirty="0">
                <a:solidFill>
                  <a:srgbClr val="111111"/>
                </a:solidFill>
                <a:latin typeface="Times New Roman"/>
                <a:cs typeface="Times New Roman"/>
              </a:rPr>
              <a:t>programma</a:t>
            </a:r>
            <a:endParaRPr sz="1200">
              <a:latin typeface="Times New Roman"/>
              <a:cs typeface="Times New Roman"/>
            </a:endParaRPr>
          </a:p>
        </p:txBody>
      </p:sp>
      <p:sp>
        <p:nvSpPr>
          <p:cNvPr id="6" name="object 6"/>
          <p:cNvSpPr txBox="1"/>
          <p:nvPr/>
        </p:nvSpPr>
        <p:spPr>
          <a:xfrm>
            <a:off x="4033932" y="2649981"/>
            <a:ext cx="741680" cy="208279"/>
          </a:xfrm>
          <a:prstGeom prst="rect">
            <a:avLst/>
          </a:prstGeom>
        </p:spPr>
        <p:txBody>
          <a:bodyPr vert="horz" wrap="square" lIns="0" tIns="12700" rIns="0" bIns="0" rtlCol="0">
            <a:spAutoFit/>
          </a:bodyPr>
          <a:lstStyle/>
          <a:p>
            <a:pPr marL="12700">
              <a:lnSpc>
                <a:spcPct val="100000"/>
              </a:lnSpc>
              <a:spcBef>
                <a:spcPts val="100"/>
              </a:spcBef>
            </a:pPr>
            <a:r>
              <a:rPr sz="1200" spc="55" dirty="0">
                <a:solidFill>
                  <a:srgbClr val="111111"/>
                </a:solidFill>
                <a:latin typeface="Times New Roman"/>
                <a:cs typeface="Times New Roman"/>
              </a:rPr>
              <a:t>d</a:t>
            </a:r>
            <a:r>
              <a:rPr sz="1200" spc="50" dirty="0">
                <a:solidFill>
                  <a:srgbClr val="111111"/>
                </a:solidFill>
                <a:latin typeface="Times New Roman"/>
                <a:cs typeface="Times New Roman"/>
              </a:rPr>
              <a:t>e</a:t>
            </a:r>
            <a:r>
              <a:rPr sz="1200" spc="60" dirty="0">
                <a:solidFill>
                  <a:srgbClr val="111111"/>
                </a:solidFill>
                <a:latin typeface="Times New Roman"/>
                <a:cs typeface="Times New Roman"/>
              </a:rPr>
              <a:t>tt</a:t>
            </a:r>
            <a:r>
              <a:rPr sz="1200" spc="50" dirty="0">
                <a:solidFill>
                  <a:srgbClr val="111111"/>
                </a:solidFill>
                <a:latin typeface="Times New Roman"/>
                <a:cs typeface="Times New Roman"/>
              </a:rPr>
              <a:t>a</a:t>
            </a:r>
            <a:r>
              <a:rPr sz="1200" spc="45" dirty="0">
                <a:solidFill>
                  <a:srgbClr val="111111"/>
                </a:solidFill>
                <a:latin typeface="Times New Roman"/>
                <a:cs typeface="Times New Roman"/>
              </a:rPr>
              <a:t>g</a:t>
            </a:r>
            <a:r>
              <a:rPr sz="1200" spc="60" dirty="0">
                <a:solidFill>
                  <a:srgbClr val="111111"/>
                </a:solidFill>
                <a:latin typeface="Times New Roman"/>
                <a:cs typeface="Times New Roman"/>
              </a:rPr>
              <a:t>li</a:t>
            </a:r>
            <a:r>
              <a:rPr sz="1200" spc="50" dirty="0">
                <a:solidFill>
                  <a:srgbClr val="111111"/>
                </a:solidFill>
                <a:latin typeface="Times New Roman"/>
                <a:cs typeface="Times New Roman"/>
              </a:rPr>
              <a:t>a</a:t>
            </a:r>
            <a:r>
              <a:rPr sz="1200" spc="60" dirty="0">
                <a:solidFill>
                  <a:srgbClr val="111111"/>
                </a:solidFill>
                <a:latin typeface="Times New Roman"/>
                <a:cs typeface="Times New Roman"/>
              </a:rPr>
              <a:t>t</a:t>
            </a:r>
            <a:r>
              <a:rPr sz="1200" dirty="0">
                <a:solidFill>
                  <a:srgbClr val="111111"/>
                </a:solidFill>
                <a:latin typeface="Times New Roman"/>
                <a:cs typeface="Times New Roman"/>
              </a:rPr>
              <a:t>o</a:t>
            </a:r>
            <a:endParaRPr sz="1200">
              <a:latin typeface="Times New Roman"/>
              <a:cs typeface="Times New Roman"/>
            </a:endParaRPr>
          </a:p>
        </p:txBody>
      </p:sp>
      <p:sp>
        <p:nvSpPr>
          <p:cNvPr id="7" name="object 7"/>
          <p:cNvSpPr txBox="1"/>
          <p:nvPr/>
        </p:nvSpPr>
        <p:spPr>
          <a:xfrm>
            <a:off x="4967740" y="2649981"/>
            <a:ext cx="945515" cy="208279"/>
          </a:xfrm>
          <a:prstGeom prst="rect">
            <a:avLst/>
          </a:prstGeom>
        </p:spPr>
        <p:txBody>
          <a:bodyPr vert="horz" wrap="square" lIns="0" tIns="12700" rIns="0" bIns="0" rtlCol="0">
            <a:spAutoFit/>
          </a:bodyPr>
          <a:lstStyle/>
          <a:p>
            <a:pPr marL="12700">
              <a:lnSpc>
                <a:spcPct val="100000"/>
              </a:lnSpc>
              <a:spcBef>
                <a:spcPts val="100"/>
              </a:spcBef>
              <a:tabLst>
                <a:tab pos="432434" algn="l"/>
              </a:tabLst>
            </a:pPr>
            <a:r>
              <a:rPr sz="1200" spc="35" dirty="0">
                <a:solidFill>
                  <a:srgbClr val="111111"/>
                </a:solidFill>
                <a:latin typeface="Times New Roman"/>
                <a:cs typeface="Times New Roman"/>
              </a:rPr>
              <a:t>del	</a:t>
            </a:r>
            <a:r>
              <a:rPr sz="1200" spc="45" dirty="0">
                <a:solidFill>
                  <a:srgbClr val="111111"/>
                </a:solidFill>
                <a:latin typeface="Times New Roman"/>
                <a:cs typeface="Times New Roman"/>
              </a:rPr>
              <a:t>festival</a:t>
            </a:r>
            <a:endParaRPr sz="1200">
              <a:latin typeface="Times New Roman"/>
              <a:cs typeface="Times New Roman"/>
            </a:endParaRPr>
          </a:p>
        </p:txBody>
      </p:sp>
      <p:sp>
        <p:nvSpPr>
          <p:cNvPr id="8" name="object 8"/>
          <p:cNvSpPr txBox="1"/>
          <p:nvPr/>
        </p:nvSpPr>
        <p:spPr>
          <a:xfrm>
            <a:off x="6105625" y="2649981"/>
            <a:ext cx="728345" cy="208279"/>
          </a:xfrm>
          <a:prstGeom prst="rect">
            <a:avLst/>
          </a:prstGeom>
        </p:spPr>
        <p:txBody>
          <a:bodyPr vert="horz" wrap="square" lIns="0" tIns="12700" rIns="0" bIns="0" rtlCol="0">
            <a:spAutoFit/>
          </a:bodyPr>
          <a:lstStyle/>
          <a:p>
            <a:pPr marL="12700">
              <a:lnSpc>
                <a:spcPct val="100000"/>
              </a:lnSpc>
              <a:spcBef>
                <a:spcPts val="100"/>
              </a:spcBef>
              <a:tabLst>
                <a:tab pos="422909" algn="l"/>
              </a:tabLst>
            </a:pPr>
            <a:r>
              <a:rPr sz="1200" spc="55" dirty="0">
                <a:solidFill>
                  <a:srgbClr val="111111"/>
                </a:solidFill>
                <a:latin typeface="Times New Roman"/>
                <a:cs typeface="Times New Roman"/>
              </a:rPr>
              <a:t>su</a:t>
            </a:r>
            <a:r>
              <a:rPr sz="1200" dirty="0">
                <a:solidFill>
                  <a:srgbClr val="111111"/>
                </a:solidFill>
                <a:latin typeface="Times New Roman"/>
                <a:cs typeface="Times New Roman"/>
              </a:rPr>
              <a:t>l	</a:t>
            </a:r>
            <a:r>
              <a:rPr sz="1200" spc="55" dirty="0">
                <a:solidFill>
                  <a:srgbClr val="111111"/>
                </a:solidFill>
                <a:latin typeface="Times New Roman"/>
                <a:cs typeface="Times New Roman"/>
              </a:rPr>
              <a:t>s</a:t>
            </a:r>
            <a:r>
              <a:rPr sz="1200" spc="60" dirty="0">
                <a:solidFill>
                  <a:srgbClr val="111111"/>
                </a:solidFill>
                <a:latin typeface="Times New Roman"/>
                <a:cs typeface="Times New Roman"/>
              </a:rPr>
              <a:t>i</a:t>
            </a:r>
            <a:r>
              <a:rPr sz="1200" spc="45" dirty="0">
                <a:solidFill>
                  <a:srgbClr val="111111"/>
                </a:solidFill>
                <a:latin typeface="Times New Roman"/>
                <a:cs typeface="Times New Roman"/>
              </a:rPr>
              <a:t>t</a:t>
            </a:r>
            <a:r>
              <a:rPr sz="1200" spc="55" dirty="0">
                <a:solidFill>
                  <a:srgbClr val="111111"/>
                </a:solidFill>
                <a:latin typeface="Times New Roman"/>
                <a:cs typeface="Times New Roman"/>
              </a:rPr>
              <a:t>o</a:t>
            </a:r>
            <a:r>
              <a:rPr sz="1200" dirty="0">
                <a:solidFill>
                  <a:srgbClr val="111111"/>
                </a:solidFill>
                <a:latin typeface="Times New Roman"/>
                <a:cs typeface="Times New Roman"/>
              </a:rPr>
              <a:t>:</a:t>
            </a:r>
            <a:endParaRPr sz="1200">
              <a:latin typeface="Times New Roman"/>
              <a:cs typeface="Times New Roman"/>
            </a:endParaRPr>
          </a:p>
        </p:txBody>
      </p:sp>
      <p:sp>
        <p:nvSpPr>
          <p:cNvPr id="9" name="object 9"/>
          <p:cNvSpPr txBox="1"/>
          <p:nvPr/>
        </p:nvSpPr>
        <p:spPr>
          <a:xfrm>
            <a:off x="706627" y="2649981"/>
            <a:ext cx="2156460" cy="389890"/>
          </a:xfrm>
          <a:prstGeom prst="rect">
            <a:avLst/>
          </a:prstGeom>
        </p:spPr>
        <p:txBody>
          <a:bodyPr vert="horz" wrap="square" lIns="0" tIns="19685" rIns="0" bIns="0" rtlCol="0">
            <a:spAutoFit/>
          </a:bodyPr>
          <a:lstStyle/>
          <a:p>
            <a:pPr marL="12700" marR="5080">
              <a:lnSpc>
                <a:spcPts val="1430"/>
              </a:lnSpc>
              <a:spcBef>
                <a:spcPts val="155"/>
              </a:spcBef>
              <a:tabLst>
                <a:tab pos="323215" algn="l"/>
                <a:tab pos="1143000" algn="l"/>
                <a:tab pos="2051050" algn="l"/>
              </a:tabLst>
            </a:pPr>
            <a:r>
              <a:rPr sz="1200" dirty="0">
                <a:solidFill>
                  <a:srgbClr val="111111"/>
                </a:solidFill>
                <a:latin typeface="Times New Roman"/>
                <a:cs typeface="Times New Roman"/>
              </a:rPr>
              <a:t>È	</a:t>
            </a:r>
            <a:r>
              <a:rPr sz="1200" spc="55" dirty="0">
                <a:solidFill>
                  <a:srgbClr val="111111"/>
                </a:solidFill>
                <a:latin typeface="Times New Roman"/>
                <a:cs typeface="Times New Roman"/>
              </a:rPr>
              <a:t>poss</a:t>
            </a:r>
            <a:r>
              <a:rPr sz="1200" spc="60" dirty="0">
                <a:solidFill>
                  <a:srgbClr val="111111"/>
                </a:solidFill>
                <a:latin typeface="Times New Roman"/>
                <a:cs typeface="Times New Roman"/>
              </a:rPr>
              <a:t>i</a:t>
            </a:r>
            <a:r>
              <a:rPr sz="1200" spc="55" dirty="0">
                <a:solidFill>
                  <a:srgbClr val="111111"/>
                </a:solidFill>
                <a:latin typeface="Times New Roman"/>
                <a:cs typeface="Times New Roman"/>
              </a:rPr>
              <a:t>b</a:t>
            </a:r>
            <a:r>
              <a:rPr sz="1200" spc="60" dirty="0">
                <a:solidFill>
                  <a:srgbClr val="111111"/>
                </a:solidFill>
                <a:latin typeface="Times New Roman"/>
                <a:cs typeface="Times New Roman"/>
              </a:rPr>
              <a:t>il</a:t>
            </a:r>
            <a:r>
              <a:rPr sz="1200" dirty="0">
                <a:solidFill>
                  <a:srgbClr val="111111"/>
                </a:solidFill>
                <a:latin typeface="Times New Roman"/>
                <a:cs typeface="Times New Roman"/>
              </a:rPr>
              <a:t>e	</a:t>
            </a:r>
            <a:r>
              <a:rPr sz="1200" spc="50" dirty="0">
                <a:solidFill>
                  <a:srgbClr val="111111"/>
                </a:solidFill>
                <a:latin typeface="Times New Roman"/>
                <a:cs typeface="Times New Roman"/>
              </a:rPr>
              <a:t>c</a:t>
            </a:r>
            <a:r>
              <a:rPr sz="1200" spc="55" dirty="0">
                <a:solidFill>
                  <a:srgbClr val="111111"/>
                </a:solidFill>
                <a:latin typeface="Times New Roman"/>
                <a:cs typeface="Times New Roman"/>
              </a:rPr>
              <a:t>ons</a:t>
            </a:r>
            <a:r>
              <a:rPr sz="1200" spc="45" dirty="0">
                <a:solidFill>
                  <a:srgbClr val="111111"/>
                </a:solidFill>
                <a:latin typeface="Times New Roman"/>
                <a:cs typeface="Times New Roman"/>
              </a:rPr>
              <a:t>u</a:t>
            </a:r>
            <a:r>
              <a:rPr sz="1200" spc="60" dirty="0">
                <a:solidFill>
                  <a:srgbClr val="111111"/>
                </a:solidFill>
                <a:latin typeface="Times New Roman"/>
                <a:cs typeface="Times New Roman"/>
              </a:rPr>
              <a:t>lt</a:t>
            </a:r>
            <a:r>
              <a:rPr sz="1200" spc="50" dirty="0">
                <a:solidFill>
                  <a:srgbClr val="111111"/>
                </a:solidFill>
                <a:latin typeface="Times New Roman"/>
                <a:cs typeface="Times New Roman"/>
              </a:rPr>
              <a:t>a</a:t>
            </a:r>
            <a:r>
              <a:rPr sz="1200" spc="55" dirty="0">
                <a:solidFill>
                  <a:srgbClr val="111111"/>
                </a:solidFill>
                <a:latin typeface="Times New Roman"/>
                <a:cs typeface="Times New Roman"/>
              </a:rPr>
              <a:t>r</a:t>
            </a:r>
            <a:r>
              <a:rPr sz="1200" dirty="0">
                <a:solidFill>
                  <a:srgbClr val="111111"/>
                </a:solidFill>
                <a:latin typeface="Times New Roman"/>
                <a:cs typeface="Times New Roman"/>
              </a:rPr>
              <a:t>e	</a:t>
            </a:r>
            <a:r>
              <a:rPr sz="1200" spc="60" dirty="0">
                <a:solidFill>
                  <a:srgbClr val="111111"/>
                </a:solidFill>
                <a:latin typeface="Times New Roman"/>
                <a:cs typeface="Times New Roman"/>
              </a:rPr>
              <a:t>i</a:t>
            </a:r>
            <a:r>
              <a:rPr sz="1200" dirty="0">
                <a:solidFill>
                  <a:srgbClr val="111111"/>
                </a:solidFill>
                <a:latin typeface="Times New Roman"/>
                <a:cs typeface="Times New Roman"/>
              </a:rPr>
              <a:t>l  </a:t>
            </a:r>
            <a:r>
              <a:rPr sz="1200" u="sng" spc="50" dirty="0">
                <a:solidFill>
                  <a:srgbClr val="6F6F6F"/>
                </a:solidFill>
                <a:uFill>
                  <a:solidFill>
                    <a:srgbClr val="6F6F6F"/>
                  </a:solidFill>
                </a:uFill>
                <a:latin typeface="Times New Roman"/>
                <a:cs typeface="Times New Roman"/>
                <a:hlinkClick r:id="rId4"/>
              </a:rPr>
              <a:t>www.festivalculturacreativa.it</a:t>
            </a:r>
            <a:endParaRPr sz="1200">
              <a:latin typeface="Times New Roman"/>
              <a:cs typeface="Times New Roman"/>
            </a:endParaRP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Arte.sky.it</a:t>
            </a:r>
            <a:endParaRPr sz="1600">
              <a:latin typeface="Arial"/>
              <a:cs typeface="Arial"/>
            </a:endParaRPr>
          </a:p>
          <a:p>
            <a:pPr marL="12700">
              <a:lnSpc>
                <a:spcPts val="1880"/>
              </a:lnSpc>
            </a:pPr>
            <a:r>
              <a:rPr sz="1600" b="1" spc="-5" dirty="0">
                <a:latin typeface="Arial"/>
                <a:cs typeface="Arial"/>
              </a:rPr>
              <a:t>15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280917"/>
            <a:ext cx="5911850" cy="941705"/>
          </a:xfrm>
          <a:prstGeom prst="rect">
            <a:avLst/>
          </a:prstGeom>
        </p:spPr>
        <p:txBody>
          <a:bodyPr vert="horz" wrap="square" lIns="0" tIns="36830" rIns="0" bIns="0" rtlCol="0">
            <a:spAutoFit/>
          </a:bodyPr>
          <a:lstStyle/>
          <a:p>
            <a:pPr marL="12700" marR="5080">
              <a:lnSpc>
                <a:spcPts val="2580"/>
              </a:lnSpc>
              <a:spcBef>
                <a:spcPts val="290"/>
              </a:spcBef>
            </a:pPr>
            <a:r>
              <a:rPr sz="2250" spc="-5" dirty="0">
                <a:latin typeface="Arial"/>
                <a:cs typeface="Arial"/>
              </a:rPr>
              <a:t>Cultura </a:t>
            </a:r>
            <a:r>
              <a:rPr sz="2250" dirty="0">
                <a:latin typeface="Arial"/>
                <a:cs typeface="Arial"/>
              </a:rPr>
              <a:t>e </a:t>
            </a:r>
            <a:r>
              <a:rPr sz="2250" spc="-5" dirty="0">
                <a:latin typeface="Arial"/>
                <a:cs typeface="Arial"/>
              </a:rPr>
              <a:t>creatività. </a:t>
            </a:r>
            <a:r>
              <a:rPr sz="2250" spc="-55" dirty="0">
                <a:latin typeface="Arial"/>
                <a:cs typeface="Arial"/>
              </a:rPr>
              <a:t>Torna </a:t>
            </a:r>
            <a:r>
              <a:rPr sz="2250" spc="-5" dirty="0">
                <a:latin typeface="Arial"/>
                <a:cs typeface="Arial"/>
              </a:rPr>
              <a:t>il festival dedicato ai  più giovani</a:t>
            </a:r>
            <a:endParaRPr sz="2250">
              <a:latin typeface="Arial"/>
              <a:cs typeface="Arial"/>
            </a:endParaRPr>
          </a:p>
          <a:p>
            <a:pPr marL="12700">
              <a:lnSpc>
                <a:spcPct val="100000"/>
              </a:lnSpc>
              <a:spcBef>
                <a:spcPts val="660"/>
              </a:spcBef>
            </a:pPr>
            <a:r>
              <a:rPr sz="1000" spc="-5" dirty="0">
                <a:latin typeface="Georgia"/>
                <a:cs typeface="Georgia"/>
              </a:rPr>
              <a:t>15 March</a:t>
            </a:r>
            <a:r>
              <a:rPr sz="1000" spc="-15" dirty="0">
                <a:latin typeface="Georgia"/>
                <a:cs typeface="Georgia"/>
              </a:rPr>
              <a:t> </a:t>
            </a:r>
            <a:r>
              <a:rPr sz="1000" spc="-5" dirty="0">
                <a:latin typeface="Georgia"/>
                <a:cs typeface="Georgia"/>
              </a:rPr>
              <a:t>2015</a:t>
            </a:r>
            <a:endParaRPr sz="1000">
              <a:latin typeface="Georgia"/>
              <a:cs typeface="Georgia"/>
            </a:endParaRPr>
          </a:p>
        </p:txBody>
      </p:sp>
      <p:sp>
        <p:nvSpPr>
          <p:cNvPr id="5" name="object 5"/>
          <p:cNvSpPr/>
          <p:nvPr/>
        </p:nvSpPr>
        <p:spPr>
          <a:xfrm>
            <a:off x="701040" y="4318126"/>
            <a:ext cx="6158230" cy="0"/>
          </a:xfrm>
          <a:custGeom>
            <a:avLst/>
            <a:gdLst/>
            <a:ahLst/>
            <a:cxnLst/>
            <a:rect l="l" t="t" r="r" b="b"/>
            <a:pathLst>
              <a:path w="6158230">
                <a:moveTo>
                  <a:pt x="0" y="0"/>
                </a:moveTo>
                <a:lnTo>
                  <a:pt x="6158230" y="0"/>
                </a:lnTo>
              </a:path>
            </a:pathLst>
          </a:custGeom>
          <a:ln w="9144">
            <a:solidFill>
              <a:srgbClr val="F8AA1A"/>
            </a:solidFill>
          </a:ln>
        </p:spPr>
        <p:txBody>
          <a:bodyPr wrap="square" lIns="0" tIns="0" rIns="0" bIns="0" rtlCol="0"/>
          <a:lstStyle/>
          <a:p>
            <a:endParaRPr/>
          </a:p>
        </p:txBody>
      </p:sp>
      <p:sp>
        <p:nvSpPr>
          <p:cNvPr id="6" name="object 6"/>
          <p:cNvSpPr/>
          <p:nvPr/>
        </p:nvSpPr>
        <p:spPr>
          <a:xfrm>
            <a:off x="6863841" y="4068190"/>
            <a:ext cx="0" cy="254635"/>
          </a:xfrm>
          <a:custGeom>
            <a:avLst/>
            <a:gdLst/>
            <a:ahLst/>
            <a:cxnLst/>
            <a:rect l="l" t="t" r="r" b="b"/>
            <a:pathLst>
              <a:path h="254635">
                <a:moveTo>
                  <a:pt x="0" y="0"/>
                </a:moveTo>
                <a:lnTo>
                  <a:pt x="0" y="254508"/>
                </a:lnTo>
              </a:path>
            </a:pathLst>
          </a:custGeom>
          <a:ln w="9143">
            <a:solidFill>
              <a:srgbClr val="F8AA1A"/>
            </a:solidFill>
          </a:ln>
        </p:spPr>
        <p:txBody>
          <a:bodyPr wrap="square" lIns="0" tIns="0" rIns="0" bIns="0" rtlCol="0"/>
          <a:lstStyle/>
          <a:p>
            <a:endParaRPr/>
          </a:p>
        </p:txBody>
      </p:sp>
      <p:sp>
        <p:nvSpPr>
          <p:cNvPr id="7" name="object 7"/>
          <p:cNvSpPr txBox="1"/>
          <p:nvPr/>
        </p:nvSpPr>
        <p:spPr>
          <a:xfrm>
            <a:off x="706627" y="8230361"/>
            <a:ext cx="6148705" cy="1623695"/>
          </a:xfrm>
          <a:prstGeom prst="rect">
            <a:avLst/>
          </a:prstGeom>
        </p:spPr>
        <p:txBody>
          <a:bodyPr vert="horz" wrap="square" lIns="0" tIns="25400" rIns="0" bIns="0" rtlCol="0">
            <a:spAutoFit/>
          </a:bodyPr>
          <a:lstStyle/>
          <a:p>
            <a:pPr marL="12700" marR="104775">
              <a:lnSpc>
                <a:spcPts val="1370"/>
              </a:lnSpc>
              <a:spcBef>
                <a:spcPts val="200"/>
              </a:spcBef>
            </a:pPr>
            <a:r>
              <a:rPr sz="1200" i="1" dirty="0">
                <a:solidFill>
                  <a:srgbClr val="F8AA1A"/>
                </a:solidFill>
                <a:latin typeface="Georgia"/>
                <a:cs typeface="Georgia"/>
              </a:rPr>
              <a:t>Dal 16 </a:t>
            </a:r>
            <a:r>
              <a:rPr sz="1200" i="1" spc="-5" dirty="0">
                <a:solidFill>
                  <a:srgbClr val="F8AA1A"/>
                </a:solidFill>
                <a:latin typeface="Georgia"/>
                <a:cs typeface="Georgia"/>
              </a:rPr>
              <a:t>al </a:t>
            </a:r>
            <a:r>
              <a:rPr sz="1200" i="1" dirty="0">
                <a:solidFill>
                  <a:srgbClr val="F8AA1A"/>
                </a:solidFill>
                <a:latin typeface="Georgia"/>
                <a:cs typeface="Georgia"/>
              </a:rPr>
              <a:t>22 </a:t>
            </a:r>
            <a:r>
              <a:rPr sz="1200" i="1" spc="-5" dirty="0">
                <a:solidFill>
                  <a:srgbClr val="F8AA1A"/>
                </a:solidFill>
                <a:latin typeface="Georgia"/>
                <a:cs typeface="Georgia"/>
              </a:rPr>
              <a:t>marzo, il Festival della Cultura Creativa approda in </a:t>
            </a:r>
            <a:r>
              <a:rPr sz="1200" i="1" dirty="0">
                <a:solidFill>
                  <a:srgbClr val="F8AA1A"/>
                </a:solidFill>
                <a:latin typeface="Georgia"/>
                <a:cs typeface="Georgia"/>
              </a:rPr>
              <a:t>tutta </a:t>
            </a:r>
            <a:r>
              <a:rPr sz="1200" i="1" spc="-5" dirty="0">
                <a:solidFill>
                  <a:srgbClr val="F8AA1A"/>
                </a:solidFill>
                <a:latin typeface="Georgia"/>
                <a:cs typeface="Georgia"/>
              </a:rPr>
              <a:t>Italia. </a:t>
            </a:r>
            <a:r>
              <a:rPr sz="1200" i="1" dirty="0">
                <a:solidFill>
                  <a:srgbClr val="F8AA1A"/>
                </a:solidFill>
                <a:latin typeface="Georgia"/>
                <a:cs typeface="Georgia"/>
              </a:rPr>
              <a:t>Da nord a  </a:t>
            </a:r>
            <a:r>
              <a:rPr sz="1200" i="1" spc="-5" dirty="0">
                <a:solidFill>
                  <a:srgbClr val="F8AA1A"/>
                </a:solidFill>
                <a:latin typeface="Georgia"/>
                <a:cs typeface="Georgia"/>
              </a:rPr>
              <a:t>sud, </a:t>
            </a:r>
            <a:r>
              <a:rPr sz="1200" i="1" dirty="0">
                <a:solidFill>
                  <a:srgbClr val="F8AA1A"/>
                </a:solidFill>
                <a:latin typeface="Georgia"/>
                <a:cs typeface="Georgia"/>
              </a:rPr>
              <a:t>un </a:t>
            </a:r>
            <a:r>
              <a:rPr sz="1200" i="1" spc="-5" dirty="0">
                <a:solidFill>
                  <a:srgbClr val="F8AA1A"/>
                </a:solidFill>
                <a:latin typeface="Georgia"/>
                <a:cs typeface="Georgia"/>
              </a:rPr>
              <a:t>ricco programma </a:t>
            </a:r>
            <a:r>
              <a:rPr sz="1200" i="1" dirty="0">
                <a:solidFill>
                  <a:srgbClr val="F8AA1A"/>
                </a:solidFill>
                <a:latin typeface="Georgia"/>
                <a:cs typeface="Georgia"/>
              </a:rPr>
              <a:t>di </a:t>
            </a:r>
            <a:r>
              <a:rPr sz="1200" i="1" spc="-5" dirty="0">
                <a:solidFill>
                  <a:srgbClr val="F8AA1A"/>
                </a:solidFill>
                <a:latin typeface="Georgia"/>
                <a:cs typeface="Georgia"/>
              </a:rPr>
              <a:t>eventi, dedicati </a:t>
            </a:r>
            <a:r>
              <a:rPr sz="1200" i="1" dirty="0">
                <a:solidFill>
                  <a:srgbClr val="F8AA1A"/>
                </a:solidFill>
                <a:latin typeface="Georgia"/>
                <a:cs typeface="Georgia"/>
              </a:rPr>
              <a:t>a </a:t>
            </a:r>
            <a:r>
              <a:rPr sz="1200" i="1" spc="-5" dirty="0">
                <a:solidFill>
                  <a:srgbClr val="F8AA1A"/>
                </a:solidFill>
                <a:latin typeface="Georgia"/>
                <a:cs typeface="Georgia"/>
              </a:rPr>
              <a:t>bambini </a:t>
            </a:r>
            <a:r>
              <a:rPr sz="1200" i="1" dirty="0">
                <a:solidFill>
                  <a:srgbClr val="F8AA1A"/>
                </a:solidFill>
                <a:latin typeface="Georgia"/>
                <a:cs typeface="Georgia"/>
              </a:rPr>
              <a:t>e </a:t>
            </a:r>
            <a:r>
              <a:rPr sz="1200" i="1" spc="-5" dirty="0">
                <a:solidFill>
                  <a:srgbClr val="F8AA1A"/>
                </a:solidFill>
                <a:latin typeface="Georgia"/>
                <a:cs typeface="Georgia"/>
              </a:rPr>
              <a:t>ragazzi, spazia tra arte </a:t>
            </a:r>
            <a:r>
              <a:rPr sz="1200" i="1" dirty="0">
                <a:solidFill>
                  <a:srgbClr val="F8AA1A"/>
                </a:solidFill>
                <a:latin typeface="Georgia"/>
                <a:cs typeface="Georgia"/>
              </a:rPr>
              <a:t>e </a:t>
            </a:r>
            <a:r>
              <a:rPr sz="1200" i="1" spc="-5" dirty="0">
                <a:solidFill>
                  <a:srgbClr val="F8AA1A"/>
                </a:solidFill>
                <a:latin typeface="Georgia"/>
                <a:cs typeface="Georgia"/>
              </a:rPr>
              <a:t>nuove  tecnologie</a:t>
            </a:r>
            <a:endParaRPr sz="1200">
              <a:latin typeface="Georgia"/>
              <a:cs typeface="Georgia"/>
            </a:endParaRPr>
          </a:p>
          <a:p>
            <a:pPr>
              <a:lnSpc>
                <a:spcPct val="100000"/>
              </a:lnSpc>
              <a:spcBef>
                <a:spcPts val="55"/>
              </a:spcBef>
            </a:pPr>
            <a:endParaRPr sz="1750">
              <a:latin typeface="Times New Roman"/>
              <a:cs typeface="Times New Roman"/>
            </a:endParaRPr>
          </a:p>
          <a:p>
            <a:pPr marL="12700" marR="5080" algn="just">
              <a:lnSpc>
                <a:spcPct val="125099"/>
              </a:lnSpc>
            </a:pPr>
            <a:r>
              <a:rPr sz="1050" spc="-5" dirty="0">
                <a:latin typeface="Georgia"/>
                <a:cs typeface="Georgia"/>
              </a:rPr>
              <a:t>Prende </a:t>
            </a:r>
            <a:r>
              <a:rPr sz="1050" dirty="0">
                <a:latin typeface="Georgia"/>
                <a:cs typeface="Georgia"/>
              </a:rPr>
              <a:t>il via </a:t>
            </a:r>
            <a:r>
              <a:rPr sz="1050" spc="-5" dirty="0">
                <a:latin typeface="Georgia"/>
                <a:cs typeface="Georgia"/>
              </a:rPr>
              <a:t>domani, lunedì 16 marzo, la seconda </a:t>
            </a:r>
            <a:r>
              <a:rPr sz="1050" dirty="0">
                <a:latin typeface="Georgia"/>
                <a:cs typeface="Georgia"/>
              </a:rPr>
              <a:t>edizione </a:t>
            </a:r>
            <a:r>
              <a:rPr sz="1050" spc="-5" dirty="0">
                <a:latin typeface="Georgia"/>
                <a:cs typeface="Georgia"/>
              </a:rPr>
              <a:t>del Festival della </a:t>
            </a:r>
            <a:r>
              <a:rPr sz="1050" dirty="0">
                <a:latin typeface="Georgia"/>
                <a:cs typeface="Georgia"/>
              </a:rPr>
              <a:t>Cultura </a:t>
            </a:r>
            <a:r>
              <a:rPr sz="1050" spc="-5" dirty="0">
                <a:latin typeface="Georgia"/>
                <a:cs typeface="Georgia"/>
              </a:rPr>
              <a:t>Creativa, rassegna  </a:t>
            </a:r>
            <a:r>
              <a:rPr sz="1050" dirty="0">
                <a:latin typeface="Georgia"/>
                <a:cs typeface="Georgia"/>
              </a:rPr>
              <a:t>organizzata </a:t>
            </a:r>
            <a:r>
              <a:rPr sz="1050" spc="-5" dirty="0">
                <a:latin typeface="Georgia"/>
                <a:cs typeface="Georgia"/>
              </a:rPr>
              <a:t>su tutto </a:t>
            </a:r>
            <a:r>
              <a:rPr sz="1050" dirty="0">
                <a:latin typeface="Georgia"/>
                <a:cs typeface="Georgia"/>
              </a:rPr>
              <a:t>il </a:t>
            </a:r>
            <a:r>
              <a:rPr sz="1050" spc="-5" dirty="0">
                <a:latin typeface="Georgia"/>
                <a:cs typeface="Georgia"/>
              </a:rPr>
              <a:t>territorio nazionale grazie al coordinamento </a:t>
            </a:r>
            <a:r>
              <a:rPr sz="1050" spc="5" dirty="0">
                <a:latin typeface="Georgia"/>
                <a:cs typeface="Georgia"/>
              </a:rPr>
              <a:t>di </a:t>
            </a:r>
            <a:r>
              <a:rPr sz="1050" spc="-5" dirty="0">
                <a:latin typeface="Georgia"/>
                <a:cs typeface="Georgia"/>
              </a:rPr>
              <a:t>Abi, Associazione bancaria  italiana, </a:t>
            </a:r>
            <a:r>
              <a:rPr sz="1050" dirty="0">
                <a:latin typeface="Georgia"/>
                <a:cs typeface="Georgia"/>
              </a:rPr>
              <a:t>e </a:t>
            </a:r>
            <a:r>
              <a:rPr sz="1050" spc="-5" dirty="0">
                <a:latin typeface="Georgia"/>
                <a:cs typeface="Georgia"/>
              </a:rPr>
              <a:t>degli istituti collegati. L’evento diffuso vedrà protagoniste </a:t>
            </a:r>
            <a:r>
              <a:rPr sz="1050" dirty="0">
                <a:latin typeface="Georgia"/>
                <a:cs typeface="Georgia"/>
              </a:rPr>
              <a:t>– </a:t>
            </a:r>
            <a:r>
              <a:rPr sz="1050" spc="-5" dirty="0">
                <a:latin typeface="Georgia"/>
                <a:cs typeface="Georgia"/>
              </a:rPr>
              <a:t>per tutta </a:t>
            </a:r>
            <a:r>
              <a:rPr sz="1050" dirty="0">
                <a:latin typeface="Georgia"/>
                <a:cs typeface="Georgia"/>
              </a:rPr>
              <a:t>una </a:t>
            </a:r>
            <a:r>
              <a:rPr sz="1050" spc="-5" dirty="0">
                <a:latin typeface="Georgia"/>
                <a:cs typeface="Georgia"/>
              </a:rPr>
              <a:t>settimana </a:t>
            </a:r>
            <a:r>
              <a:rPr sz="1050" dirty="0">
                <a:latin typeface="Georgia"/>
                <a:cs typeface="Georgia"/>
              </a:rPr>
              <a:t>– </a:t>
            </a:r>
            <a:r>
              <a:rPr sz="1050" spc="-5" dirty="0">
                <a:latin typeface="Georgia"/>
                <a:cs typeface="Georgia"/>
              </a:rPr>
              <a:t>60  città, ospiti </a:t>
            </a:r>
            <a:r>
              <a:rPr sz="1050" spc="5" dirty="0">
                <a:latin typeface="Georgia"/>
                <a:cs typeface="Georgia"/>
              </a:rPr>
              <a:t>di </a:t>
            </a:r>
            <a:r>
              <a:rPr sz="1050" spc="-5" dirty="0">
                <a:latin typeface="Georgia"/>
                <a:cs typeface="Georgia"/>
              </a:rPr>
              <a:t>oltre 80 eventi progettati per bimbi </a:t>
            </a:r>
            <a:r>
              <a:rPr sz="1050" dirty="0">
                <a:latin typeface="Georgia"/>
                <a:cs typeface="Georgia"/>
              </a:rPr>
              <a:t>e ragazzi dai 6 </a:t>
            </a:r>
            <a:r>
              <a:rPr sz="1050" spc="-10" dirty="0">
                <a:latin typeface="Georgia"/>
                <a:cs typeface="Georgia"/>
              </a:rPr>
              <a:t>ai </a:t>
            </a:r>
            <a:r>
              <a:rPr sz="1050" spc="-5" dirty="0">
                <a:latin typeface="Georgia"/>
                <a:cs typeface="Georgia"/>
              </a:rPr>
              <a:t>13 anni. Il </a:t>
            </a:r>
            <a:r>
              <a:rPr sz="1050" dirty="0">
                <a:latin typeface="Georgia"/>
                <a:cs typeface="Georgia"/>
              </a:rPr>
              <a:t>tema</a:t>
            </a:r>
            <a:r>
              <a:rPr sz="1050" spc="10" dirty="0">
                <a:latin typeface="Georgia"/>
                <a:cs typeface="Georgia"/>
              </a:rPr>
              <a:t> </a:t>
            </a:r>
            <a:r>
              <a:rPr sz="1050" spc="5" dirty="0">
                <a:latin typeface="Georgia"/>
                <a:cs typeface="Georgia"/>
              </a:rPr>
              <a:t>di</a:t>
            </a:r>
            <a:endParaRPr sz="1050">
              <a:latin typeface="Georgia"/>
              <a:cs typeface="Georgia"/>
            </a:endParaRPr>
          </a:p>
        </p:txBody>
      </p:sp>
      <p:sp>
        <p:nvSpPr>
          <p:cNvPr id="8" name="object 8"/>
          <p:cNvSpPr/>
          <p:nvPr/>
        </p:nvSpPr>
        <p:spPr>
          <a:xfrm>
            <a:off x="2484754" y="2119883"/>
            <a:ext cx="2590799" cy="61872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827405" y="4465319"/>
            <a:ext cx="5905500" cy="369557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Arte.sky.it</a:t>
            </a:r>
            <a:endParaRPr sz="1600">
              <a:latin typeface="Arial"/>
              <a:cs typeface="Arial"/>
            </a:endParaRPr>
          </a:p>
          <a:p>
            <a:pPr marL="12700">
              <a:lnSpc>
                <a:spcPts val="1880"/>
              </a:lnSpc>
            </a:pPr>
            <a:r>
              <a:rPr sz="1600" b="1" spc="-5" dirty="0">
                <a:latin typeface="Arial"/>
                <a:cs typeface="Arial"/>
              </a:rPr>
              <a:t>15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301899"/>
            <a:ext cx="6147435" cy="3229610"/>
          </a:xfrm>
          <a:prstGeom prst="rect">
            <a:avLst/>
          </a:prstGeom>
        </p:spPr>
        <p:txBody>
          <a:bodyPr vert="horz" wrap="square" lIns="0" tIns="12700" rIns="0" bIns="0" rtlCol="0">
            <a:spAutoFit/>
          </a:bodyPr>
          <a:lstStyle/>
          <a:p>
            <a:pPr marL="12700" marR="5080" algn="just">
              <a:lnSpc>
                <a:spcPct val="125400"/>
              </a:lnSpc>
              <a:spcBef>
                <a:spcPts val="100"/>
              </a:spcBef>
            </a:pPr>
            <a:r>
              <a:rPr sz="1050" spc="-5" dirty="0">
                <a:latin typeface="Georgia"/>
                <a:cs typeface="Georgia"/>
              </a:rPr>
              <a:t>quest’anno, </a:t>
            </a:r>
            <a:r>
              <a:rPr sz="1050" i="1" spc="-5" dirty="0">
                <a:latin typeface="Arial"/>
                <a:cs typeface="Arial"/>
              </a:rPr>
              <a:t>L’alfabeto del Mondo</a:t>
            </a:r>
            <a:r>
              <a:rPr sz="1050" spc="-5" dirty="0">
                <a:latin typeface="Georgia"/>
                <a:cs typeface="Georgia"/>
              </a:rPr>
              <a:t>, punta l’attenzione sull’importanza della parola </a:t>
            </a:r>
            <a:r>
              <a:rPr sz="1050" dirty="0">
                <a:latin typeface="Georgia"/>
                <a:cs typeface="Georgia"/>
              </a:rPr>
              <a:t>come mezzo </a:t>
            </a:r>
            <a:r>
              <a:rPr sz="1050" spc="-5" dirty="0">
                <a:latin typeface="Georgia"/>
                <a:cs typeface="Georgia"/>
              </a:rPr>
              <a:t>per  descrivere la realtà </a:t>
            </a:r>
            <a:r>
              <a:rPr sz="1050" dirty="0">
                <a:latin typeface="Georgia"/>
                <a:cs typeface="Georgia"/>
              </a:rPr>
              <a:t>e </a:t>
            </a:r>
            <a:r>
              <a:rPr sz="1050" spc="-5" dirty="0">
                <a:latin typeface="Georgia"/>
                <a:cs typeface="Georgia"/>
              </a:rPr>
              <a:t>come strumento formativo </a:t>
            </a:r>
            <a:r>
              <a:rPr sz="1050" spc="-10" dirty="0">
                <a:latin typeface="Georgia"/>
                <a:cs typeface="Georgia"/>
              </a:rPr>
              <a:t>per </a:t>
            </a:r>
            <a:r>
              <a:rPr sz="1050" spc="-5" dirty="0">
                <a:latin typeface="Georgia"/>
                <a:cs typeface="Georgia"/>
              </a:rPr>
              <a:t>le nuove generazioni. Oltre diecimila giovanissimi  </a:t>
            </a:r>
            <a:r>
              <a:rPr sz="1050" dirty="0">
                <a:latin typeface="Georgia"/>
                <a:cs typeface="Georgia"/>
              </a:rPr>
              <a:t>saranno </a:t>
            </a:r>
            <a:r>
              <a:rPr sz="1050" spc="-5" dirty="0">
                <a:latin typeface="Georgia"/>
                <a:cs typeface="Georgia"/>
              </a:rPr>
              <a:t>quindi coinvolti </a:t>
            </a:r>
            <a:r>
              <a:rPr sz="1050" dirty="0">
                <a:latin typeface="Georgia"/>
                <a:cs typeface="Georgia"/>
              </a:rPr>
              <a:t>in </a:t>
            </a:r>
            <a:r>
              <a:rPr sz="1050" spc="-5" dirty="0">
                <a:latin typeface="Georgia"/>
                <a:cs typeface="Georgia"/>
              </a:rPr>
              <a:t>laboratori </a:t>
            </a:r>
            <a:r>
              <a:rPr sz="1050" dirty="0">
                <a:latin typeface="Georgia"/>
                <a:cs typeface="Georgia"/>
              </a:rPr>
              <a:t>e </a:t>
            </a:r>
            <a:r>
              <a:rPr sz="1050" spc="-5" dirty="0">
                <a:latin typeface="Georgia"/>
                <a:cs typeface="Georgia"/>
              </a:rPr>
              <a:t>iniziative culturali </a:t>
            </a:r>
            <a:r>
              <a:rPr sz="1050" dirty="0">
                <a:latin typeface="Georgia"/>
                <a:cs typeface="Georgia"/>
              </a:rPr>
              <a:t>volti a </a:t>
            </a:r>
            <a:r>
              <a:rPr sz="1050" spc="-5" dirty="0">
                <a:latin typeface="Georgia"/>
                <a:cs typeface="Georgia"/>
              </a:rPr>
              <a:t>stimolarne la creatività, </a:t>
            </a:r>
            <a:r>
              <a:rPr sz="1050" dirty="0">
                <a:latin typeface="Georgia"/>
                <a:cs typeface="Georgia"/>
              </a:rPr>
              <a:t>tra </a:t>
            </a:r>
            <a:r>
              <a:rPr sz="1050" spc="-5" dirty="0">
                <a:latin typeface="Georgia"/>
                <a:cs typeface="Georgia"/>
              </a:rPr>
              <a:t>arte,  musica, lettura, fotografia </a:t>
            </a:r>
            <a:r>
              <a:rPr sz="1050" dirty="0">
                <a:latin typeface="Georgia"/>
                <a:cs typeface="Georgia"/>
              </a:rPr>
              <a:t>e </a:t>
            </a:r>
            <a:r>
              <a:rPr sz="1050" spc="-5" dirty="0">
                <a:latin typeface="Georgia"/>
                <a:cs typeface="Georgia"/>
              </a:rPr>
              <a:t>tecnologie</a:t>
            </a:r>
            <a:r>
              <a:rPr sz="1050" spc="5" dirty="0">
                <a:latin typeface="Georgia"/>
                <a:cs typeface="Georgia"/>
              </a:rPr>
              <a:t> </a:t>
            </a:r>
            <a:r>
              <a:rPr sz="1050" spc="-5" dirty="0">
                <a:latin typeface="Georgia"/>
                <a:cs typeface="Georgia"/>
              </a:rPr>
              <a:t>digitali.</a:t>
            </a:r>
            <a:endParaRPr sz="1050">
              <a:latin typeface="Georgia"/>
              <a:cs typeface="Georgia"/>
            </a:endParaRPr>
          </a:p>
          <a:p>
            <a:pPr marL="12700" marR="6350" algn="just">
              <a:lnSpc>
                <a:spcPct val="124800"/>
              </a:lnSpc>
            </a:pPr>
            <a:r>
              <a:rPr sz="1050" dirty="0">
                <a:latin typeface="Georgia"/>
                <a:cs typeface="Georgia"/>
              </a:rPr>
              <a:t>Si </a:t>
            </a:r>
            <a:r>
              <a:rPr sz="1050" spc="-5" dirty="0">
                <a:latin typeface="Georgia"/>
                <a:cs typeface="Georgia"/>
              </a:rPr>
              <a:t>comincia con </a:t>
            </a:r>
            <a:r>
              <a:rPr sz="1050" dirty="0">
                <a:latin typeface="Georgia"/>
                <a:cs typeface="Georgia"/>
              </a:rPr>
              <a:t>un </a:t>
            </a:r>
            <a:r>
              <a:rPr sz="1050" spc="-5" dirty="0">
                <a:latin typeface="Georgia"/>
                <a:cs typeface="Georgia"/>
              </a:rPr>
              <a:t>grande </a:t>
            </a:r>
            <a:r>
              <a:rPr sz="1050" dirty="0">
                <a:latin typeface="Georgia"/>
                <a:cs typeface="Georgia"/>
              </a:rPr>
              <a:t>evento </a:t>
            </a:r>
            <a:r>
              <a:rPr sz="1050" spc="-5" dirty="0">
                <a:latin typeface="Georgia"/>
                <a:cs typeface="Georgia"/>
              </a:rPr>
              <a:t>inaugurale insieme </a:t>
            </a:r>
            <a:r>
              <a:rPr sz="1050" dirty="0">
                <a:latin typeface="Georgia"/>
                <a:cs typeface="Georgia"/>
              </a:rPr>
              <a:t>a uno </a:t>
            </a:r>
            <a:r>
              <a:rPr sz="1050" spc="-5" dirty="0">
                <a:latin typeface="Georgia"/>
                <a:cs typeface="Georgia"/>
              </a:rPr>
              <a:t>storico nome dell’arte italiana:  Michelangelo </a:t>
            </a:r>
            <a:r>
              <a:rPr sz="1050" spc="170" dirty="0">
                <a:latin typeface="Georgia"/>
                <a:cs typeface="Georgia"/>
              </a:rPr>
              <a:t> </a:t>
            </a:r>
            <a:r>
              <a:rPr sz="1050" spc="-5" dirty="0">
                <a:latin typeface="Georgia"/>
                <a:cs typeface="Georgia"/>
              </a:rPr>
              <a:t>Pistoletto. </a:t>
            </a:r>
            <a:r>
              <a:rPr sz="1050" spc="170" dirty="0">
                <a:latin typeface="Georgia"/>
                <a:cs typeface="Georgia"/>
              </a:rPr>
              <a:t> </a:t>
            </a:r>
            <a:r>
              <a:rPr sz="1050" dirty="0">
                <a:latin typeface="Georgia"/>
                <a:cs typeface="Georgia"/>
              </a:rPr>
              <a:t>Al </a:t>
            </a:r>
            <a:r>
              <a:rPr sz="1050" spc="175" dirty="0">
                <a:latin typeface="Georgia"/>
                <a:cs typeface="Georgia"/>
              </a:rPr>
              <a:t> </a:t>
            </a:r>
            <a:r>
              <a:rPr sz="1050" spc="-5" dirty="0">
                <a:latin typeface="Georgia"/>
                <a:cs typeface="Georgia"/>
              </a:rPr>
              <a:t>MADRE </a:t>
            </a:r>
            <a:r>
              <a:rPr sz="1050" spc="190" dirty="0">
                <a:latin typeface="Georgia"/>
                <a:cs typeface="Georgia"/>
              </a:rPr>
              <a:t> </a:t>
            </a:r>
            <a:r>
              <a:rPr sz="1050" dirty="0">
                <a:latin typeface="Georgia"/>
                <a:cs typeface="Georgia"/>
              </a:rPr>
              <a:t>– </a:t>
            </a:r>
            <a:r>
              <a:rPr sz="1050" spc="170" dirty="0">
                <a:latin typeface="Georgia"/>
                <a:cs typeface="Georgia"/>
              </a:rPr>
              <a:t> </a:t>
            </a:r>
            <a:r>
              <a:rPr sz="1050" spc="-5" dirty="0">
                <a:latin typeface="Georgia"/>
                <a:cs typeface="Georgia"/>
              </a:rPr>
              <a:t>Museo </a:t>
            </a:r>
            <a:r>
              <a:rPr sz="1050" spc="165" dirty="0">
                <a:latin typeface="Georgia"/>
                <a:cs typeface="Georgia"/>
              </a:rPr>
              <a:t> </a:t>
            </a:r>
            <a:r>
              <a:rPr sz="1050" dirty="0">
                <a:latin typeface="Georgia"/>
                <a:cs typeface="Georgia"/>
              </a:rPr>
              <a:t>d’arte </a:t>
            </a:r>
            <a:r>
              <a:rPr sz="1050" spc="165" dirty="0">
                <a:latin typeface="Georgia"/>
                <a:cs typeface="Georgia"/>
              </a:rPr>
              <a:t> </a:t>
            </a:r>
            <a:r>
              <a:rPr sz="1050" spc="-5" dirty="0">
                <a:latin typeface="Georgia"/>
                <a:cs typeface="Georgia"/>
              </a:rPr>
              <a:t>contemporanea </a:t>
            </a:r>
            <a:r>
              <a:rPr sz="1050" spc="165" dirty="0">
                <a:latin typeface="Georgia"/>
                <a:cs typeface="Georgia"/>
              </a:rPr>
              <a:t> </a:t>
            </a:r>
            <a:r>
              <a:rPr sz="1050" spc="-5" dirty="0">
                <a:latin typeface="Georgia"/>
                <a:cs typeface="Georgia"/>
              </a:rPr>
              <a:t>Donnaregina </a:t>
            </a:r>
            <a:r>
              <a:rPr sz="1050" spc="170" dirty="0">
                <a:latin typeface="Georgia"/>
                <a:cs typeface="Georgia"/>
              </a:rPr>
              <a:t> </a:t>
            </a:r>
            <a:r>
              <a:rPr sz="1050" spc="5" dirty="0">
                <a:latin typeface="Georgia"/>
                <a:cs typeface="Georgia"/>
              </a:rPr>
              <a:t>di </a:t>
            </a:r>
            <a:r>
              <a:rPr sz="1050" spc="160" dirty="0">
                <a:latin typeface="Georgia"/>
                <a:cs typeface="Georgia"/>
              </a:rPr>
              <a:t> </a:t>
            </a:r>
            <a:r>
              <a:rPr sz="1050" spc="-5" dirty="0">
                <a:latin typeface="Georgia"/>
                <a:cs typeface="Georgia"/>
              </a:rPr>
              <a:t>Napoli, </a:t>
            </a:r>
            <a:r>
              <a:rPr sz="1050" spc="180" dirty="0">
                <a:latin typeface="Georgia"/>
                <a:cs typeface="Georgia"/>
              </a:rPr>
              <a:t> </a:t>
            </a:r>
            <a:r>
              <a:rPr sz="1050" spc="-5" dirty="0">
                <a:latin typeface="Georgia"/>
                <a:cs typeface="Georgia"/>
              </a:rPr>
              <a:t>in</a:t>
            </a:r>
            <a:endParaRPr sz="1050">
              <a:latin typeface="Georgia"/>
              <a:cs typeface="Georgia"/>
            </a:endParaRPr>
          </a:p>
          <a:p>
            <a:pPr marL="12700" marR="5715" algn="just">
              <a:lnSpc>
                <a:spcPct val="124800"/>
              </a:lnSpc>
              <a:spcBef>
                <a:spcPts val="5"/>
              </a:spcBef>
            </a:pPr>
            <a:r>
              <a:rPr sz="1050" spc="-5" dirty="0">
                <a:latin typeface="Georgia"/>
                <a:cs typeface="Georgia"/>
              </a:rPr>
              <a:t>collaborazione </a:t>
            </a:r>
            <a:r>
              <a:rPr sz="1050" spc="-10" dirty="0">
                <a:latin typeface="Georgia"/>
                <a:cs typeface="Georgia"/>
              </a:rPr>
              <a:t>con </a:t>
            </a:r>
            <a:r>
              <a:rPr sz="1050" dirty="0">
                <a:latin typeface="Georgia"/>
                <a:cs typeface="Georgia"/>
              </a:rPr>
              <a:t>il </a:t>
            </a:r>
            <a:r>
              <a:rPr sz="1050" spc="-5" dirty="0">
                <a:latin typeface="Georgia"/>
                <a:cs typeface="Georgia"/>
              </a:rPr>
              <a:t>Dipartimento Educazione del </a:t>
            </a:r>
            <a:r>
              <a:rPr sz="1050" dirty="0">
                <a:latin typeface="Georgia"/>
                <a:cs typeface="Georgia"/>
              </a:rPr>
              <a:t>Castello </a:t>
            </a:r>
            <a:r>
              <a:rPr sz="1050" spc="5" dirty="0">
                <a:latin typeface="Georgia"/>
                <a:cs typeface="Georgia"/>
              </a:rPr>
              <a:t>di </a:t>
            </a:r>
            <a:r>
              <a:rPr sz="1050" dirty="0">
                <a:latin typeface="Georgia"/>
                <a:cs typeface="Georgia"/>
              </a:rPr>
              <a:t>Rivoli </a:t>
            </a:r>
            <a:r>
              <a:rPr sz="1050" spc="-5" dirty="0">
                <a:latin typeface="Georgia"/>
                <a:cs typeface="Georgia"/>
              </a:rPr>
              <a:t>già partner del festival nel 2014, </a:t>
            </a:r>
            <a:r>
              <a:rPr sz="1050" dirty="0">
                <a:latin typeface="Georgia"/>
                <a:cs typeface="Georgia"/>
              </a:rPr>
              <a:t>i  </a:t>
            </a:r>
            <a:r>
              <a:rPr sz="1050" spc="-5" dirty="0">
                <a:latin typeface="Georgia"/>
                <a:cs typeface="Georgia"/>
              </a:rPr>
              <a:t>giovani campani parteciperanno alla creazione </a:t>
            </a:r>
            <a:r>
              <a:rPr sz="1050" spc="5" dirty="0">
                <a:latin typeface="Georgia"/>
                <a:cs typeface="Georgia"/>
              </a:rPr>
              <a:t>di </a:t>
            </a:r>
            <a:r>
              <a:rPr sz="1050" dirty="0">
                <a:latin typeface="Georgia"/>
                <a:cs typeface="Georgia"/>
              </a:rPr>
              <a:t>nove </a:t>
            </a:r>
            <a:r>
              <a:rPr sz="1050" spc="-5" dirty="0">
                <a:latin typeface="Georgia"/>
                <a:cs typeface="Georgia"/>
              </a:rPr>
              <a:t>“mondi”, </a:t>
            </a:r>
            <a:r>
              <a:rPr sz="1050" dirty="0">
                <a:latin typeface="Georgia"/>
                <a:cs typeface="Georgia"/>
              </a:rPr>
              <a:t>ovvero </a:t>
            </a:r>
            <a:r>
              <a:rPr sz="1050" spc="-5" dirty="0">
                <a:latin typeface="Georgia"/>
                <a:cs typeface="Georgia"/>
              </a:rPr>
              <a:t>strutture fatte </a:t>
            </a:r>
            <a:r>
              <a:rPr sz="1050" spc="5" dirty="0">
                <a:latin typeface="Georgia"/>
                <a:cs typeface="Georgia"/>
              </a:rPr>
              <a:t>di </a:t>
            </a:r>
            <a:r>
              <a:rPr sz="1050" spc="-5" dirty="0">
                <a:latin typeface="Georgia"/>
                <a:cs typeface="Georgia"/>
              </a:rPr>
              <a:t>materiali </a:t>
            </a:r>
            <a:r>
              <a:rPr sz="1050" dirty="0">
                <a:latin typeface="Georgia"/>
                <a:cs typeface="Georgia"/>
              </a:rPr>
              <a:t>e  </a:t>
            </a:r>
            <a:r>
              <a:rPr sz="1050" spc="-5" dirty="0">
                <a:latin typeface="Georgia"/>
                <a:cs typeface="Georgia"/>
              </a:rPr>
              <a:t>parole, </a:t>
            </a:r>
            <a:r>
              <a:rPr sz="1050" dirty="0">
                <a:latin typeface="Georgia"/>
                <a:cs typeface="Georgia"/>
              </a:rPr>
              <a:t>ispirate </a:t>
            </a:r>
            <a:r>
              <a:rPr sz="1050" spc="-5" dirty="0">
                <a:latin typeface="Georgia"/>
                <a:cs typeface="Georgia"/>
              </a:rPr>
              <a:t>alle </a:t>
            </a:r>
            <a:r>
              <a:rPr sz="1050" i="1" spc="-5" dirty="0">
                <a:latin typeface="Arial"/>
                <a:cs typeface="Arial"/>
              </a:rPr>
              <a:t>Houseball </a:t>
            </a:r>
            <a:r>
              <a:rPr sz="1050" spc="-5" dirty="0">
                <a:latin typeface="Georgia"/>
                <a:cs typeface="Georgia"/>
              </a:rPr>
              <a:t>della </a:t>
            </a:r>
            <a:r>
              <a:rPr sz="1050" dirty="0">
                <a:latin typeface="Georgia"/>
                <a:cs typeface="Georgia"/>
              </a:rPr>
              <a:t>Pop Art nonché </a:t>
            </a:r>
            <a:r>
              <a:rPr sz="1050" spc="-5" dirty="0">
                <a:latin typeface="Georgia"/>
                <a:cs typeface="Georgia"/>
              </a:rPr>
              <a:t>alle opere presenti </a:t>
            </a:r>
            <a:r>
              <a:rPr sz="1050" dirty="0">
                <a:latin typeface="Georgia"/>
                <a:cs typeface="Georgia"/>
              </a:rPr>
              <a:t>nel </a:t>
            </a:r>
            <a:r>
              <a:rPr sz="1050" spc="-5" dirty="0">
                <a:latin typeface="Georgia"/>
                <a:cs typeface="Georgia"/>
              </a:rPr>
              <a:t>museo napoletano.  L’evento, intitolato </a:t>
            </a:r>
            <a:r>
              <a:rPr sz="1050" i="1" dirty="0">
                <a:latin typeface="Arial"/>
                <a:cs typeface="Arial"/>
              </a:rPr>
              <a:t>WWW – </a:t>
            </a:r>
            <a:r>
              <a:rPr sz="1050" i="1" spc="-5" dirty="0">
                <a:latin typeface="Arial"/>
                <a:cs typeface="Arial"/>
              </a:rPr>
              <a:t>KnoW </a:t>
            </a:r>
            <a:r>
              <a:rPr sz="1050" i="1" spc="-10" dirty="0">
                <a:latin typeface="Arial"/>
                <a:cs typeface="Arial"/>
              </a:rPr>
              <a:t>the </a:t>
            </a:r>
            <a:r>
              <a:rPr sz="1050" i="1" dirty="0">
                <a:latin typeface="Arial"/>
                <a:cs typeface="Arial"/>
              </a:rPr>
              <a:t>World </a:t>
            </a:r>
            <a:r>
              <a:rPr sz="1050" i="1" spc="-5" dirty="0">
                <a:latin typeface="Arial"/>
                <a:cs typeface="Arial"/>
              </a:rPr>
              <a:t>with </a:t>
            </a:r>
            <a:r>
              <a:rPr sz="1050" i="1" dirty="0">
                <a:latin typeface="Arial"/>
                <a:cs typeface="Arial"/>
              </a:rPr>
              <a:t>Words</a:t>
            </a:r>
            <a:r>
              <a:rPr sz="1050" dirty="0">
                <a:latin typeface="Georgia"/>
                <a:cs typeface="Georgia"/>
              </a:rPr>
              <a:t>, </a:t>
            </a:r>
            <a:r>
              <a:rPr sz="1050" spc="-5" dirty="0">
                <a:latin typeface="Georgia"/>
                <a:cs typeface="Georgia"/>
              </a:rPr>
              <a:t>culminerà </a:t>
            </a:r>
            <a:r>
              <a:rPr sz="1050" dirty="0">
                <a:latin typeface="Georgia"/>
                <a:cs typeface="Georgia"/>
              </a:rPr>
              <a:t>nel </a:t>
            </a:r>
            <a:r>
              <a:rPr sz="1050" spc="-5" dirty="0">
                <a:latin typeface="Georgia"/>
                <a:cs typeface="Georgia"/>
              </a:rPr>
              <a:t>cortile del </a:t>
            </a:r>
            <a:r>
              <a:rPr sz="1050" dirty="0">
                <a:latin typeface="Georgia"/>
                <a:cs typeface="Georgia"/>
              </a:rPr>
              <a:t>MADRE </a:t>
            </a:r>
            <a:r>
              <a:rPr sz="1050" spc="-5" dirty="0">
                <a:latin typeface="Georgia"/>
                <a:cs typeface="Georgia"/>
              </a:rPr>
              <a:t>con la  movimentazione   </a:t>
            </a:r>
            <a:r>
              <a:rPr sz="1050" dirty="0">
                <a:latin typeface="Georgia"/>
                <a:cs typeface="Georgia"/>
              </a:rPr>
              <a:t>e  </a:t>
            </a:r>
            <a:r>
              <a:rPr sz="1050" spc="-5" dirty="0">
                <a:latin typeface="Georgia"/>
                <a:cs typeface="Georgia"/>
              </a:rPr>
              <a:t>l’allestimento  delle   nove </a:t>
            </a:r>
            <a:r>
              <a:rPr sz="1050" i="1" spc="-5" dirty="0">
                <a:latin typeface="Arial"/>
                <a:cs typeface="Arial"/>
              </a:rPr>
              <a:t>Pallamondo </a:t>
            </a:r>
            <a:r>
              <a:rPr sz="1050" dirty="0">
                <a:latin typeface="Georgia"/>
                <a:cs typeface="Georgia"/>
              </a:rPr>
              <a:t>in  </a:t>
            </a:r>
            <a:r>
              <a:rPr sz="1050" spc="-5" dirty="0">
                <a:latin typeface="Georgia"/>
                <a:cs typeface="Georgia"/>
              </a:rPr>
              <a:t>forma   di </a:t>
            </a:r>
            <a:r>
              <a:rPr sz="1050" i="1" spc="-5" dirty="0">
                <a:latin typeface="Arial"/>
                <a:cs typeface="Arial"/>
              </a:rPr>
              <a:t>Terzo  Paradiso</a:t>
            </a:r>
            <a:r>
              <a:rPr sz="1050" spc="-5" dirty="0">
                <a:latin typeface="Georgia"/>
                <a:cs typeface="Georgia"/>
              </a:rPr>
              <a:t>,   simbolo</a:t>
            </a:r>
            <a:r>
              <a:rPr sz="1050" spc="10" dirty="0">
                <a:latin typeface="Georgia"/>
                <a:cs typeface="Georgia"/>
              </a:rPr>
              <a:t> </a:t>
            </a:r>
            <a:r>
              <a:rPr sz="1050" spc="-5" dirty="0">
                <a:latin typeface="Georgia"/>
                <a:cs typeface="Georgia"/>
              </a:rPr>
              <a:t>della</a:t>
            </a:r>
            <a:endParaRPr sz="1050">
              <a:latin typeface="Georgia"/>
              <a:cs typeface="Georgia"/>
            </a:endParaRPr>
          </a:p>
          <a:p>
            <a:pPr marL="12700">
              <a:lnSpc>
                <a:spcPct val="100000"/>
              </a:lnSpc>
              <a:spcBef>
                <a:spcPts val="335"/>
              </a:spcBef>
            </a:pPr>
            <a:r>
              <a:rPr sz="1050" dirty="0">
                <a:latin typeface="Georgia"/>
                <a:cs typeface="Georgia"/>
              </a:rPr>
              <a:t>ricerca </a:t>
            </a:r>
            <a:r>
              <a:rPr sz="1050" spc="-5" dirty="0">
                <a:latin typeface="Georgia"/>
                <a:cs typeface="Georgia"/>
              </a:rPr>
              <a:t>artistica </a:t>
            </a:r>
            <a:r>
              <a:rPr sz="1050" dirty="0">
                <a:latin typeface="Georgia"/>
                <a:cs typeface="Georgia"/>
              </a:rPr>
              <a:t>di</a:t>
            </a:r>
            <a:r>
              <a:rPr sz="1050" spc="-25" dirty="0">
                <a:latin typeface="Georgia"/>
                <a:cs typeface="Georgia"/>
              </a:rPr>
              <a:t> </a:t>
            </a:r>
            <a:r>
              <a:rPr sz="1050" spc="-5" dirty="0">
                <a:latin typeface="Georgia"/>
                <a:cs typeface="Georgia"/>
              </a:rPr>
              <a:t>Pistoletto.</a:t>
            </a:r>
            <a:endParaRPr sz="1050">
              <a:latin typeface="Georgia"/>
              <a:cs typeface="Georgia"/>
            </a:endParaRPr>
          </a:p>
          <a:p>
            <a:pPr marL="12700" marR="6350" algn="just">
              <a:lnSpc>
                <a:spcPct val="124800"/>
              </a:lnSpc>
            </a:pPr>
            <a:r>
              <a:rPr sz="1050" dirty="0">
                <a:latin typeface="Georgia"/>
                <a:cs typeface="Georgia"/>
              </a:rPr>
              <a:t>Anche un’altra </a:t>
            </a:r>
            <a:r>
              <a:rPr sz="1050" spc="-5" dirty="0">
                <a:latin typeface="Georgia"/>
                <a:cs typeface="Georgia"/>
              </a:rPr>
              <a:t>artista, Eva </a:t>
            </a:r>
            <a:r>
              <a:rPr sz="1050" dirty="0">
                <a:latin typeface="Georgia"/>
                <a:cs typeface="Georgia"/>
              </a:rPr>
              <a:t>Montanari, ha </a:t>
            </a:r>
            <a:r>
              <a:rPr sz="1050" spc="-5" dirty="0">
                <a:latin typeface="Georgia"/>
                <a:cs typeface="Georgia"/>
              </a:rPr>
              <a:t>partecipato </a:t>
            </a:r>
            <a:r>
              <a:rPr sz="1050" dirty="0">
                <a:latin typeface="Georgia"/>
                <a:cs typeface="Georgia"/>
              </a:rPr>
              <a:t>all’iniziativa </a:t>
            </a:r>
            <a:r>
              <a:rPr sz="1050" spc="-5" dirty="0">
                <a:latin typeface="Georgia"/>
                <a:cs typeface="Georgia"/>
              </a:rPr>
              <a:t>per testimoniare l’importanza della  commistione </a:t>
            </a:r>
            <a:r>
              <a:rPr sz="1050" dirty="0">
                <a:latin typeface="Georgia"/>
                <a:cs typeface="Georgia"/>
              </a:rPr>
              <a:t>tra i diversi </a:t>
            </a:r>
            <a:r>
              <a:rPr sz="1050" spc="-5" dirty="0">
                <a:latin typeface="Georgia"/>
                <a:cs typeface="Georgia"/>
              </a:rPr>
              <a:t>linguaggi creativi, come </a:t>
            </a:r>
            <a:r>
              <a:rPr sz="1050" dirty="0">
                <a:latin typeface="Georgia"/>
                <a:cs typeface="Georgia"/>
              </a:rPr>
              <a:t>mezzo </a:t>
            </a:r>
            <a:r>
              <a:rPr sz="1050" spc="-5" dirty="0">
                <a:latin typeface="Georgia"/>
                <a:cs typeface="Georgia"/>
              </a:rPr>
              <a:t>per sviluppare un </a:t>
            </a:r>
            <a:r>
              <a:rPr sz="1050" dirty="0">
                <a:latin typeface="Georgia"/>
                <a:cs typeface="Georgia"/>
              </a:rPr>
              <a:t>senso </a:t>
            </a:r>
            <a:r>
              <a:rPr sz="1050" spc="-5" dirty="0">
                <a:latin typeface="Georgia"/>
                <a:cs typeface="Georgia"/>
              </a:rPr>
              <a:t>di responsabilità  individuale </a:t>
            </a:r>
            <a:r>
              <a:rPr sz="1050" dirty="0">
                <a:latin typeface="Georgia"/>
                <a:cs typeface="Georgia"/>
              </a:rPr>
              <a:t>e </a:t>
            </a:r>
            <a:r>
              <a:rPr sz="1050" spc="-5" dirty="0">
                <a:latin typeface="Georgia"/>
                <a:cs typeface="Georgia"/>
              </a:rPr>
              <a:t>collettiva. All’illustratrice </a:t>
            </a:r>
            <a:r>
              <a:rPr sz="1050" spc="5" dirty="0">
                <a:latin typeface="Georgia"/>
                <a:cs typeface="Georgia"/>
              </a:rPr>
              <a:t>di </a:t>
            </a:r>
            <a:r>
              <a:rPr sz="1050" spc="-5" dirty="0">
                <a:latin typeface="Georgia"/>
                <a:cs typeface="Georgia"/>
              </a:rPr>
              <a:t>successo si deve infatti l’ideazione</a:t>
            </a:r>
            <a:r>
              <a:rPr sz="1050" spc="235" dirty="0">
                <a:latin typeface="Georgia"/>
                <a:cs typeface="Georgia"/>
              </a:rPr>
              <a:t> </a:t>
            </a:r>
            <a:r>
              <a:rPr sz="1050" spc="-5" dirty="0">
                <a:latin typeface="Georgia"/>
                <a:cs typeface="Georgia"/>
              </a:rPr>
              <a:t>dell’immagine</a:t>
            </a:r>
            <a:endParaRPr sz="1050">
              <a:latin typeface="Georgia"/>
              <a:cs typeface="Georgia"/>
            </a:endParaRPr>
          </a:p>
          <a:p>
            <a:pPr marL="12700" algn="just">
              <a:lnSpc>
                <a:spcPct val="100000"/>
              </a:lnSpc>
              <a:spcBef>
                <a:spcPts val="325"/>
              </a:spcBef>
            </a:pPr>
            <a:r>
              <a:rPr sz="1050" spc="-5" dirty="0">
                <a:latin typeface="Georgia"/>
                <a:cs typeface="Georgia"/>
              </a:rPr>
              <a:t>identificativa </a:t>
            </a:r>
            <a:r>
              <a:rPr sz="1050" spc="5" dirty="0">
                <a:latin typeface="Georgia"/>
                <a:cs typeface="Georgia"/>
              </a:rPr>
              <a:t>di </a:t>
            </a:r>
            <a:r>
              <a:rPr sz="1050" spc="-5" dirty="0">
                <a:latin typeface="Georgia"/>
                <a:cs typeface="Georgia"/>
              </a:rPr>
              <a:t>questa seconda edizione del festival </a:t>
            </a:r>
            <a:r>
              <a:rPr sz="1050" dirty="0">
                <a:latin typeface="Georgia"/>
                <a:cs typeface="Georgia"/>
              </a:rPr>
              <a:t>(in </a:t>
            </a:r>
            <a:r>
              <a:rPr sz="1050" spc="-5" dirty="0">
                <a:latin typeface="Georgia"/>
                <a:cs typeface="Georgia"/>
              </a:rPr>
              <a:t>apertura</a:t>
            </a:r>
            <a:r>
              <a:rPr sz="1050" spc="-30" dirty="0">
                <a:latin typeface="Georgia"/>
                <a:cs typeface="Georgia"/>
              </a:rPr>
              <a:t> </a:t>
            </a:r>
            <a:r>
              <a:rPr sz="1050" spc="-5" dirty="0">
                <a:latin typeface="Georgia"/>
                <a:cs typeface="Georgia"/>
              </a:rPr>
              <a:t>dell’articolo).</a:t>
            </a:r>
            <a:endParaRPr sz="1050">
              <a:latin typeface="Georgia"/>
              <a:cs typeface="Georgia"/>
            </a:endParaRP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6195">
              <a:lnSpc>
                <a:spcPts val="1839"/>
              </a:lnSpc>
            </a:pPr>
            <a:r>
              <a:rPr sz="1600" b="1" spc="-5" dirty="0">
                <a:latin typeface="Arial"/>
                <a:cs typeface="Arial"/>
              </a:rPr>
              <a:t>Bari.</a:t>
            </a:r>
            <a:r>
              <a:rPr sz="1600" b="1" dirty="0">
                <a:latin typeface="Arial"/>
                <a:cs typeface="Arial"/>
              </a:rPr>
              <a:t>r</a:t>
            </a:r>
            <a:r>
              <a:rPr sz="1600" b="1" spc="-5" dirty="0">
                <a:latin typeface="Arial"/>
                <a:cs typeface="Arial"/>
              </a:rPr>
              <a:t>epub</a:t>
            </a:r>
            <a:r>
              <a:rPr sz="1600" b="1" spc="-15" dirty="0">
                <a:latin typeface="Arial"/>
                <a:cs typeface="Arial"/>
              </a:rPr>
              <a:t>b</a:t>
            </a:r>
            <a:r>
              <a:rPr sz="1600" b="1" spc="-5" dirty="0">
                <a:latin typeface="Arial"/>
                <a:cs typeface="Arial"/>
              </a:rPr>
              <a:t>l</a:t>
            </a:r>
            <a:r>
              <a:rPr sz="1600" b="1" spc="5" dirty="0">
                <a:latin typeface="Arial"/>
                <a:cs typeface="Arial"/>
              </a:rPr>
              <a:t>i</a:t>
            </a:r>
            <a:r>
              <a:rPr sz="1600" b="1" spc="-5" dirty="0">
                <a:latin typeface="Arial"/>
                <a:cs typeface="Arial"/>
              </a:rPr>
              <a:t>ca</a:t>
            </a:r>
            <a:r>
              <a:rPr sz="1600" b="1" spc="5" dirty="0">
                <a:latin typeface="Arial"/>
                <a:cs typeface="Arial"/>
              </a:rPr>
              <a:t>.</a:t>
            </a:r>
            <a:r>
              <a:rPr sz="1600" b="1" spc="-5" dirty="0">
                <a:latin typeface="Arial"/>
                <a:cs typeface="Arial"/>
              </a:rPr>
              <a:t>it  15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71575" y="4144644"/>
            <a:ext cx="5181600" cy="189547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351404" y="2367380"/>
            <a:ext cx="2762249" cy="53306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2355" cy="925068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99000">
              <a:lnSpc>
                <a:spcPts val="1839"/>
              </a:lnSpc>
            </a:pPr>
            <a:r>
              <a:rPr sz="1600" b="1" spc="-5" dirty="0">
                <a:latin typeface="Arial"/>
                <a:cs typeface="Arial"/>
              </a:rPr>
              <a:t>MF </a:t>
            </a:r>
            <a:r>
              <a:rPr sz="1600" b="1" spc="-10" dirty="0">
                <a:latin typeface="Arial"/>
                <a:cs typeface="Arial"/>
              </a:rPr>
              <a:t>Dow</a:t>
            </a:r>
            <a:r>
              <a:rPr sz="1600" b="1" spc="-45" dirty="0">
                <a:latin typeface="Arial"/>
                <a:cs typeface="Arial"/>
              </a:rPr>
              <a:t> </a:t>
            </a:r>
            <a:r>
              <a:rPr sz="1600" b="1" spc="-5" dirty="0">
                <a:latin typeface="Arial"/>
                <a:cs typeface="Arial"/>
              </a:rPr>
              <a:t>Jones  4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dirty="0">
                <a:latin typeface="Arial"/>
                <a:cs typeface="Arial"/>
              </a:rPr>
              <a:t> 1</a:t>
            </a:r>
            <a:endParaRPr sz="1400">
              <a:latin typeface="Arial"/>
              <a:cs typeface="Arial"/>
            </a:endParaRPr>
          </a:p>
          <a:p>
            <a:pPr>
              <a:lnSpc>
                <a:spcPct val="100000"/>
              </a:lnSpc>
              <a:spcBef>
                <a:spcPts val="10"/>
              </a:spcBef>
            </a:pPr>
            <a:endParaRPr sz="2150">
              <a:latin typeface="Times New Roman"/>
              <a:cs typeface="Times New Roman"/>
            </a:endParaRPr>
          </a:p>
          <a:p>
            <a:pPr marL="18415" marR="7620" indent="-4445" algn="ctr">
              <a:lnSpc>
                <a:spcPct val="110200"/>
              </a:lnSpc>
            </a:pPr>
            <a:r>
              <a:rPr sz="1100" dirty="0">
                <a:solidFill>
                  <a:srgbClr val="29ABEE"/>
                </a:solidFill>
                <a:latin typeface="Times New Roman"/>
                <a:cs typeface="Times New Roman"/>
              </a:rPr>
              <a:t>16:08 </a:t>
            </a:r>
            <a:r>
              <a:rPr sz="1100" spc="-5" dirty="0">
                <a:solidFill>
                  <a:srgbClr val="212121"/>
                </a:solidFill>
                <a:latin typeface="Times New Roman"/>
                <a:cs typeface="Times New Roman"/>
              </a:rPr>
              <a:t>ROMA (MF-DJ)--"L'alfabeto </a:t>
            </a:r>
            <a:r>
              <a:rPr sz="1100" dirty="0">
                <a:solidFill>
                  <a:srgbClr val="212121"/>
                </a:solidFill>
                <a:latin typeface="Times New Roman"/>
                <a:cs typeface="Times New Roman"/>
              </a:rPr>
              <a:t>del Mondo. </a:t>
            </a:r>
            <a:r>
              <a:rPr sz="1100" spc="-5" dirty="0">
                <a:solidFill>
                  <a:srgbClr val="212121"/>
                </a:solidFill>
                <a:latin typeface="Times New Roman"/>
                <a:cs typeface="Times New Roman"/>
              </a:rPr>
              <a:t>Leggiamo </a:t>
            </a:r>
            <a:r>
              <a:rPr sz="1100" dirty="0">
                <a:solidFill>
                  <a:srgbClr val="212121"/>
                </a:solidFill>
                <a:latin typeface="Times New Roman"/>
                <a:cs typeface="Times New Roman"/>
              </a:rPr>
              <a:t>i </a:t>
            </a:r>
            <a:r>
              <a:rPr sz="1100" spc="-5" dirty="0">
                <a:solidFill>
                  <a:srgbClr val="212121"/>
                </a:solidFill>
                <a:latin typeface="Times New Roman"/>
                <a:cs typeface="Times New Roman"/>
              </a:rPr>
              <a:t>segni </a:t>
            </a:r>
            <a:r>
              <a:rPr sz="1100" dirty="0">
                <a:solidFill>
                  <a:srgbClr val="212121"/>
                </a:solidFill>
                <a:latin typeface="Times New Roman"/>
                <a:cs typeface="Times New Roman"/>
              </a:rPr>
              <a:t>intorno a </a:t>
            </a:r>
            <a:r>
              <a:rPr sz="1100" spc="-5" dirty="0">
                <a:solidFill>
                  <a:srgbClr val="212121"/>
                </a:solidFill>
                <a:latin typeface="Times New Roman"/>
                <a:cs typeface="Times New Roman"/>
              </a:rPr>
              <a:t>noi </a:t>
            </a:r>
            <a:r>
              <a:rPr sz="1100" dirty="0">
                <a:solidFill>
                  <a:srgbClr val="212121"/>
                </a:solidFill>
                <a:latin typeface="Times New Roman"/>
                <a:cs typeface="Times New Roman"/>
              </a:rPr>
              <a:t>e </a:t>
            </a:r>
            <a:r>
              <a:rPr sz="1100" spc="-5" dirty="0">
                <a:solidFill>
                  <a:srgbClr val="212121"/>
                </a:solidFill>
                <a:latin typeface="Times New Roman"/>
                <a:cs typeface="Times New Roman"/>
              </a:rPr>
              <a:t>raccontiamo": </a:t>
            </a:r>
            <a:r>
              <a:rPr sz="1100" dirty="0">
                <a:solidFill>
                  <a:srgbClr val="212121"/>
                </a:solidFill>
                <a:latin typeface="Times New Roman"/>
                <a:cs typeface="Times New Roman"/>
              </a:rPr>
              <a:t>e' questo il  </a:t>
            </a:r>
            <a:r>
              <a:rPr sz="1100" spc="-5" dirty="0">
                <a:solidFill>
                  <a:srgbClr val="212121"/>
                </a:solidFill>
                <a:latin typeface="Times New Roman"/>
                <a:cs typeface="Times New Roman"/>
              </a:rPr>
              <a:t>tema della seconda edizione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Festival della cultura creativa, promosso </a:t>
            </a:r>
            <a:r>
              <a:rPr sz="1100" dirty="0">
                <a:solidFill>
                  <a:srgbClr val="212121"/>
                </a:solidFill>
                <a:latin typeface="Times New Roman"/>
                <a:cs typeface="Times New Roman"/>
              </a:rPr>
              <a:t>e </a:t>
            </a:r>
            <a:r>
              <a:rPr sz="1100" spc="-5" dirty="0">
                <a:solidFill>
                  <a:srgbClr val="212121"/>
                </a:solidFill>
                <a:latin typeface="Times New Roman"/>
                <a:cs typeface="Times New Roman"/>
              </a:rPr>
              <a:t>realizzato dalle banche, anche  grazie </a:t>
            </a:r>
            <a:r>
              <a:rPr sz="1100" dirty="0">
                <a:solidFill>
                  <a:srgbClr val="212121"/>
                </a:solidFill>
                <a:latin typeface="Times New Roman"/>
                <a:cs typeface="Times New Roman"/>
              </a:rPr>
              <a:t>al </a:t>
            </a:r>
            <a:r>
              <a:rPr sz="1100" spc="-5" dirty="0">
                <a:solidFill>
                  <a:srgbClr val="212121"/>
                </a:solidFill>
                <a:latin typeface="Times New Roman"/>
                <a:cs typeface="Times New Roman"/>
              </a:rPr>
              <a:t>coordinamento dell'Abi. </a:t>
            </a:r>
            <a:r>
              <a:rPr sz="1100" dirty="0">
                <a:solidFill>
                  <a:srgbClr val="212121"/>
                </a:solidFill>
                <a:latin typeface="Times New Roman"/>
                <a:cs typeface="Times New Roman"/>
              </a:rPr>
              <a:t>La manifestazione, </a:t>
            </a:r>
            <a:r>
              <a:rPr sz="1100" spc="-5" dirty="0">
                <a:solidFill>
                  <a:srgbClr val="212121"/>
                </a:solidFill>
                <a:latin typeface="Times New Roman"/>
                <a:cs typeface="Times New Roman"/>
              </a:rPr>
              <a:t>interamente dedicata alla cultura </a:t>
            </a:r>
            <a:r>
              <a:rPr sz="1100" dirty="0">
                <a:solidFill>
                  <a:srgbClr val="212121"/>
                </a:solidFill>
                <a:latin typeface="Times New Roman"/>
                <a:cs typeface="Times New Roman"/>
              </a:rPr>
              <a:t>e </a:t>
            </a:r>
            <a:r>
              <a:rPr sz="1100" spc="-5" dirty="0">
                <a:solidFill>
                  <a:srgbClr val="212121"/>
                </a:solidFill>
                <a:latin typeface="Times New Roman"/>
                <a:cs typeface="Times New Roman"/>
              </a:rPr>
              <a:t>alla creativita' </a:t>
            </a:r>
            <a:r>
              <a:rPr sz="1100" dirty="0">
                <a:solidFill>
                  <a:srgbClr val="212121"/>
                </a:solidFill>
                <a:latin typeface="Times New Roman"/>
                <a:cs typeface="Times New Roman"/>
              </a:rPr>
              <a:t>per  </a:t>
            </a:r>
            <a:r>
              <a:rPr sz="1100" spc="-5" dirty="0">
                <a:solidFill>
                  <a:srgbClr val="212121"/>
                </a:solidFill>
                <a:latin typeface="Times New Roman"/>
                <a:cs typeface="Times New Roman"/>
              </a:rPr>
              <a:t>ragazzi, </a:t>
            </a:r>
            <a:r>
              <a:rPr sz="1100" dirty="0">
                <a:solidFill>
                  <a:srgbClr val="212121"/>
                </a:solidFill>
                <a:latin typeface="Times New Roman"/>
                <a:cs typeface="Times New Roman"/>
              </a:rPr>
              <a:t>si </a:t>
            </a:r>
            <a:r>
              <a:rPr sz="1100" spc="-5" dirty="0">
                <a:solidFill>
                  <a:srgbClr val="212121"/>
                </a:solidFill>
                <a:latin typeface="Times New Roman"/>
                <a:cs typeface="Times New Roman"/>
              </a:rPr>
              <a:t>svolgera' </a:t>
            </a:r>
            <a:r>
              <a:rPr sz="1100" dirty="0">
                <a:solidFill>
                  <a:srgbClr val="212121"/>
                </a:solidFill>
                <a:latin typeface="Times New Roman"/>
                <a:cs typeface="Times New Roman"/>
              </a:rPr>
              <a:t>nella </a:t>
            </a:r>
            <a:r>
              <a:rPr sz="1100" spc="-5" dirty="0">
                <a:solidFill>
                  <a:srgbClr val="212121"/>
                </a:solidFill>
                <a:latin typeface="Times New Roman"/>
                <a:cs typeface="Times New Roman"/>
              </a:rPr>
              <a:t>settimana </a:t>
            </a:r>
            <a:r>
              <a:rPr sz="1100" dirty="0">
                <a:solidFill>
                  <a:srgbClr val="212121"/>
                </a:solidFill>
                <a:latin typeface="Times New Roman"/>
                <a:cs typeface="Times New Roman"/>
              </a:rPr>
              <a:t>dal </a:t>
            </a:r>
            <a:r>
              <a:rPr sz="1100" spc="-10" dirty="0">
                <a:solidFill>
                  <a:srgbClr val="212121"/>
                </a:solidFill>
                <a:latin typeface="Times New Roman"/>
                <a:cs typeface="Times New Roman"/>
              </a:rPr>
              <a:t>16 </a:t>
            </a:r>
            <a:r>
              <a:rPr sz="1100" dirty="0">
                <a:solidFill>
                  <a:srgbClr val="212121"/>
                </a:solidFill>
                <a:latin typeface="Times New Roman"/>
                <a:cs typeface="Times New Roman"/>
              </a:rPr>
              <a:t>al 22 </a:t>
            </a:r>
            <a:r>
              <a:rPr sz="1100" spc="-5" dirty="0">
                <a:solidFill>
                  <a:srgbClr val="212121"/>
                </a:solidFill>
                <a:latin typeface="Times New Roman"/>
                <a:cs typeface="Times New Roman"/>
              </a:rPr>
              <a:t>marzo </a:t>
            </a:r>
            <a:r>
              <a:rPr sz="1100" dirty="0">
                <a:solidFill>
                  <a:srgbClr val="212121"/>
                </a:solidFill>
                <a:latin typeface="Times New Roman"/>
                <a:cs typeface="Times New Roman"/>
              </a:rPr>
              <a:t>e, </a:t>
            </a:r>
            <a:r>
              <a:rPr sz="1100" spc="-5" dirty="0">
                <a:solidFill>
                  <a:srgbClr val="212121"/>
                </a:solidFill>
                <a:latin typeface="Times New Roman"/>
                <a:cs typeface="Times New Roman"/>
              </a:rPr>
              <a:t>come gia' </a:t>
            </a:r>
            <a:r>
              <a:rPr sz="1100" dirty="0">
                <a:solidFill>
                  <a:srgbClr val="212121"/>
                </a:solidFill>
                <a:latin typeface="Times New Roman"/>
                <a:cs typeface="Times New Roman"/>
              </a:rPr>
              <a:t>sperimentato </a:t>
            </a:r>
            <a:r>
              <a:rPr sz="1100" spc="-5" dirty="0">
                <a:solidFill>
                  <a:srgbClr val="212121"/>
                </a:solidFill>
                <a:latin typeface="Times New Roman"/>
                <a:cs typeface="Times New Roman"/>
              </a:rPr>
              <a:t>nella prima edizione, si  articolera' </a:t>
            </a:r>
            <a:r>
              <a:rPr sz="1100" dirty="0">
                <a:solidFill>
                  <a:srgbClr val="212121"/>
                </a:solidFill>
                <a:latin typeface="Times New Roman"/>
                <a:cs typeface="Times New Roman"/>
              </a:rPr>
              <a:t>attraverso </a:t>
            </a:r>
            <a:r>
              <a:rPr sz="1100" spc="-5" dirty="0">
                <a:solidFill>
                  <a:srgbClr val="212121"/>
                </a:solidFill>
                <a:latin typeface="Times New Roman"/>
                <a:cs typeface="Times New Roman"/>
              </a:rPr>
              <a:t>una ricca proposta di eventi, iniziative </a:t>
            </a:r>
            <a:r>
              <a:rPr sz="1100" dirty="0">
                <a:solidFill>
                  <a:srgbClr val="212121"/>
                </a:solidFill>
                <a:latin typeface="Times New Roman"/>
                <a:cs typeface="Times New Roman"/>
              </a:rPr>
              <a:t>e </a:t>
            </a:r>
            <a:r>
              <a:rPr sz="1100" spc="-5" dirty="0">
                <a:solidFill>
                  <a:srgbClr val="212121"/>
                </a:solidFill>
                <a:latin typeface="Times New Roman"/>
                <a:cs typeface="Times New Roman"/>
              </a:rPr>
              <a:t>laboratori diffusi </a:t>
            </a:r>
            <a:r>
              <a:rPr sz="1100" dirty="0">
                <a:solidFill>
                  <a:srgbClr val="212121"/>
                </a:solidFill>
                <a:latin typeface="Times New Roman"/>
                <a:cs typeface="Times New Roman"/>
              </a:rPr>
              <a:t>sull'intero </a:t>
            </a:r>
            <a:r>
              <a:rPr sz="1100" spc="-5" dirty="0">
                <a:solidFill>
                  <a:srgbClr val="212121"/>
                </a:solidFill>
                <a:latin typeface="Times New Roman"/>
                <a:cs typeface="Times New Roman"/>
              </a:rPr>
              <a:t>territorio</a:t>
            </a:r>
            <a:r>
              <a:rPr sz="1100" spc="180" dirty="0">
                <a:solidFill>
                  <a:srgbClr val="212121"/>
                </a:solidFill>
                <a:latin typeface="Times New Roman"/>
                <a:cs typeface="Times New Roman"/>
              </a:rPr>
              <a:t> </a:t>
            </a:r>
            <a:r>
              <a:rPr sz="1100" spc="-5" dirty="0">
                <a:solidFill>
                  <a:srgbClr val="212121"/>
                </a:solidFill>
                <a:latin typeface="Times New Roman"/>
                <a:cs typeface="Times New Roman"/>
              </a:rPr>
              <a:t>nazionale.</a:t>
            </a:r>
            <a:endParaRPr sz="1100">
              <a:latin typeface="Times New Roman"/>
              <a:cs typeface="Times New Roman"/>
            </a:endParaRPr>
          </a:p>
          <a:p>
            <a:pPr marL="53340" marR="45085" indent="-1270" algn="ctr">
              <a:lnSpc>
                <a:spcPct val="110000"/>
              </a:lnSpc>
            </a:pPr>
            <a:r>
              <a:rPr sz="1100" spc="-5" dirty="0">
                <a:solidFill>
                  <a:srgbClr val="212121"/>
                </a:solidFill>
                <a:latin typeface="Times New Roman"/>
                <a:cs typeface="Times New Roman"/>
              </a:rPr>
              <a:t>Coinvolgendo oltre </a:t>
            </a:r>
            <a:r>
              <a:rPr sz="1100" dirty="0">
                <a:solidFill>
                  <a:srgbClr val="212121"/>
                </a:solidFill>
                <a:latin typeface="Times New Roman"/>
                <a:cs typeface="Times New Roman"/>
              </a:rPr>
              <a:t>10.000 </a:t>
            </a:r>
            <a:r>
              <a:rPr sz="1100" spc="-5" dirty="0">
                <a:solidFill>
                  <a:srgbClr val="212121"/>
                </a:solidFill>
                <a:latin typeface="Times New Roman"/>
                <a:cs typeface="Times New Roman"/>
              </a:rPr>
              <a:t>giovanissimi </a:t>
            </a:r>
            <a:r>
              <a:rPr sz="1100" dirty="0">
                <a:solidFill>
                  <a:srgbClr val="212121"/>
                </a:solidFill>
                <a:latin typeface="Times New Roman"/>
                <a:cs typeface="Times New Roman"/>
              </a:rPr>
              <a:t>in </a:t>
            </a:r>
            <a:r>
              <a:rPr sz="1100" spc="-5" dirty="0">
                <a:solidFill>
                  <a:srgbClr val="212121"/>
                </a:solidFill>
                <a:latin typeface="Times New Roman"/>
                <a:cs typeface="Times New Roman"/>
              </a:rPr>
              <a:t>tutta Italia, </a:t>
            </a:r>
            <a:r>
              <a:rPr sz="1100" dirty="0">
                <a:solidFill>
                  <a:srgbClr val="212121"/>
                </a:solidFill>
                <a:latin typeface="Times New Roman"/>
                <a:cs typeface="Times New Roman"/>
              </a:rPr>
              <a:t>il </a:t>
            </a:r>
            <a:r>
              <a:rPr sz="1100" spc="-5" dirty="0">
                <a:solidFill>
                  <a:srgbClr val="212121"/>
                </a:solidFill>
                <a:latin typeface="Times New Roman"/>
                <a:cs typeface="Times New Roman"/>
              </a:rPr>
              <a:t>Festival </a:t>
            </a:r>
            <a:r>
              <a:rPr sz="1100" dirty="0">
                <a:solidFill>
                  <a:srgbClr val="212121"/>
                </a:solidFill>
                <a:latin typeface="Times New Roman"/>
                <a:cs typeface="Times New Roman"/>
              </a:rPr>
              <a:t>ha </a:t>
            </a:r>
            <a:r>
              <a:rPr sz="1100" spc="-5" dirty="0">
                <a:solidFill>
                  <a:srgbClr val="212121"/>
                </a:solidFill>
                <a:latin typeface="Times New Roman"/>
                <a:cs typeface="Times New Roman"/>
              </a:rPr>
              <a:t>l'obiettivo </a:t>
            </a:r>
            <a:r>
              <a:rPr sz="1100" dirty="0">
                <a:solidFill>
                  <a:srgbClr val="212121"/>
                </a:solidFill>
                <a:latin typeface="Times New Roman"/>
                <a:cs typeface="Times New Roman"/>
              </a:rPr>
              <a:t>di </a:t>
            </a:r>
            <a:r>
              <a:rPr sz="1100" spc="-5" dirty="0">
                <a:solidFill>
                  <a:srgbClr val="212121"/>
                </a:solidFill>
                <a:latin typeface="Times New Roman"/>
                <a:cs typeface="Times New Roman"/>
              </a:rPr>
              <a:t>avvicinare bambini </a:t>
            </a:r>
            <a:r>
              <a:rPr sz="1100" dirty="0">
                <a:solidFill>
                  <a:srgbClr val="212121"/>
                </a:solidFill>
                <a:latin typeface="Times New Roman"/>
                <a:cs typeface="Times New Roman"/>
              </a:rPr>
              <a:t>e  </a:t>
            </a:r>
            <a:r>
              <a:rPr sz="1100" spc="-5" dirty="0">
                <a:solidFill>
                  <a:srgbClr val="212121"/>
                </a:solidFill>
                <a:latin typeface="Times New Roman"/>
                <a:cs typeface="Times New Roman"/>
              </a:rPr>
              <a:t>ragazzi </a:t>
            </a:r>
            <a:r>
              <a:rPr sz="1100" dirty="0">
                <a:solidFill>
                  <a:srgbClr val="212121"/>
                </a:solidFill>
                <a:latin typeface="Times New Roman"/>
                <a:cs typeface="Times New Roman"/>
              </a:rPr>
              <a:t>dai 6 </a:t>
            </a:r>
            <a:r>
              <a:rPr sz="1100" spc="-5" dirty="0">
                <a:solidFill>
                  <a:srgbClr val="212121"/>
                </a:solidFill>
                <a:latin typeface="Times New Roman"/>
                <a:cs typeface="Times New Roman"/>
              </a:rPr>
              <a:t>ai </a:t>
            </a:r>
            <a:r>
              <a:rPr sz="1100" dirty="0">
                <a:solidFill>
                  <a:srgbClr val="212121"/>
                </a:solidFill>
                <a:latin typeface="Times New Roman"/>
                <a:cs typeface="Times New Roman"/>
              </a:rPr>
              <a:t>13 </a:t>
            </a:r>
            <a:r>
              <a:rPr sz="1100" spc="-5" dirty="0">
                <a:solidFill>
                  <a:srgbClr val="212121"/>
                </a:solidFill>
                <a:latin typeface="Times New Roman"/>
                <a:cs typeface="Times New Roman"/>
              </a:rPr>
              <a:t>anni alla cultura </a:t>
            </a:r>
            <a:r>
              <a:rPr sz="1100" dirty="0">
                <a:solidFill>
                  <a:srgbClr val="212121"/>
                </a:solidFill>
                <a:latin typeface="Times New Roman"/>
                <a:cs typeface="Times New Roman"/>
              </a:rPr>
              <a:t>e, in </a:t>
            </a:r>
            <a:r>
              <a:rPr sz="1100" spc="-5" dirty="0">
                <a:solidFill>
                  <a:srgbClr val="212121"/>
                </a:solidFill>
                <a:latin typeface="Times New Roman"/>
                <a:cs typeface="Times New Roman"/>
              </a:rPr>
              <a:t>particolare, agli aspetti piu' "generativi" della creativita'. </a:t>
            </a:r>
            <a:r>
              <a:rPr sz="1100" dirty="0">
                <a:solidFill>
                  <a:srgbClr val="212121"/>
                </a:solidFill>
                <a:latin typeface="Times New Roman"/>
                <a:cs typeface="Times New Roman"/>
              </a:rPr>
              <a:t>Attraverso  </a:t>
            </a:r>
            <a:r>
              <a:rPr sz="1100" spc="-5" dirty="0">
                <a:solidFill>
                  <a:srgbClr val="212121"/>
                </a:solidFill>
                <a:latin typeface="Times New Roman"/>
                <a:cs typeface="Times New Roman"/>
              </a:rPr>
              <a:t>l'arte, l'archeologia, </a:t>
            </a:r>
            <a:r>
              <a:rPr sz="1100" dirty="0">
                <a:solidFill>
                  <a:srgbClr val="212121"/>
                </a:solidFill>
                <a:latin typeface="Times New Roman"/>
                <a:cs typeface="Times New Roman"/>
              </a:rPr>
              <a:t>la </a:t>
            </a:r>
            <a:r>
              <a:rPr sz="1100" spc="-5" dirty="0">
                <a:solidFill>
                  <a:srgbClr val="212121"/>
                </a:solidFill>
                <a:latin typeface="Times New Roman"/>
                <a:cs typeface="Times New Roman"/>
              </a:rPr>
              <a:t>musica, il </a:t>
            </a:r>
            <a:r>
              <a:rPr sz="1100" dirty="0">
                <a:solidFill>
                  <a:srgbClr val="212121"/>
                </a:solidFill>
                <a:latin typeface="Times New Roman"/>
                <a:cs typeface="Times New Roman"/>
              </a:rPr>
              <a:t>canto, la </a:t>
            </a:r>
            <a:r>
              <a:rPr sz="1100" spc="-5" dirty="0">
                <a:solidFill>
                  <a:srgbClr val="212121"/>
                </a:solidFill>
                <a:latin typeface="Times New Roman"/>
                <a:cs typeface="Times New Roman"/>
              </a:rPr>
              <a:t>lettura, il teatro, la fotografia, </a:t>
            </a:r>
            <a:r>
              <a:rPr sz="1100" dirty="0">
                <a:solidFill>
                  <a:srgbClr val="212121"/>
                </a:solidFill>
                <a:latin typeface="Times New Roman"/>
                <a:cs typeface="Times New Roman"/>
              </a:rPr>
              <a:t>la </a:t>
            </a:r>
            <a:r>
              <a:rPr sz="1100" spc="-5" dirty="0">
                <a:solidFill>
                  <a:srgbClr val="212121"/>
                </a:solidFill>
                <a:latin typeface="Times New Roman"/>
                <a:cs typeface="Times New Roman"/>
              </a:rPr>
              <a:t>robotica, </a:t>
            </a:r>
            <a:r>
              <a:rPr sz="1100" dirty="0">
                <a:solidFill>
                  <a:srgbClr val="212121"/>
                </a:solidFill>
                <a:latin typeface="Times New Roman"/>
                <a:cs typeface="Times New Roman"/>
              </a:rPr>
              <a:t>le </a:t>
            </a:r>
            <a:r>
              <a:rPr sz="1100" spc="-5" dirty="0">
                <a:solidFill>
                  <a:srgbClr val="212121"/>
                </a:solidFill>
                <a:latin typeface="Times New Roman"/>
                <a:cs typeface="Times New Roman"/>
              </a:rPr>
              <a:t>tecnologie digitali</a:t>
            </a:r>
            <a:r>
              <a:rPr sz="1100" spc="165" dirty="0">
                <a:solidFill>
                  <a:srgbClr val="212121"/>
                </a:solidFill>
                <a:latin typeface="Times New Roman"/>
                <a:cs typeface="Times New Roman"/>
              </a:rPr>
              <a:t> </a:t>
            </a:r>
            <a:r>
              <a:rPr sz="1100" dirty="0">
                <a:solidFill>
                  <a:srgbClr val="212121"/>
                </a:solidFill>
                <a:latin typeface="Times New Roman"/>
                <a:cs typeface="Times New Roman"/>
              </a:rPr>
              <a:t>e</a:t>
            </a:r>
            <a:endParaRPr sz="1100">
              <a:latin typeface="Times New Roman"/>
              <a:cs typeface="Times New Roman"/>
            </a:endParaRPr>
          </a:p>
          <a:p>
            <a:pPr algn="ctr">
              <a:lnSpc>
                <a:spcPct val="100000"/>
              </a:lnSpc>
              <a:spcBef>
                <a:spcPts val="135"/>
              </a:spcBef>
            </a:pPr>
            <a:r>
              <a:rPr sz="1100" dirty="0">
                <a:solidFill>
                  <a:srgbClr val="212121"/>
                </a:solidFill>
                <a:latin typeface="Times New Roman"/>
                <a:cs typeface="Times New Roman"/>
              </a:rPr>
              <a:t>altri </a:t>
            </a:r>
            <a:r>
              <a:rPr sz="1100" spc="-5" dirty="0">
                <a:solidFill>
                  <a:srgbClr val="212121"/>
                </a:solidFill>
                <a:latin typeface="Times New Roman"/>
                <a:cs typeface="Times New Roman"/>
              </a:rPr>
              <a:t>percorsi figurativi </a:t>
            </a:r>
            <a:r>
              <a:rPr sz="1100" dirty="0">
                <a:solidFill>
                  <a:srgbClr val="212121"/>
                </a:solidFill>
                <a:latin typeface="Times New Roman"/>
                <a:cs typeface="Times New Roman"/>
              </a:rPr>
              <a:t>e </a:t>
            </a:r>
            <a:r>
              <a:rPr sz="1100" spc="-5" dirty="0">
                <a:solidFill>
                  <a:srgbClr val="212121"/>
                </a:solidFill>
                <a:latin typeface="Times New Roman"/>
                <a:cs typeface="Times New Roman"/>
              </a:rPr>
              <a:t>linguistici, </a:t>
            </a:r>
            <a:r>
              <a:rPr sz="1100" dirty="0">
                <a:solidFill>
                  <a:srgbClr val="212121"/>
                </a:solidFill>
                <a:latin typeface="Times New Roman"/>
                <a:cs typeface="Times New Roman"/>
              </a:rPr>
              <a:t>i </a:t>
            </a:r>
            <a:r>
              <a:rPr sz="1100" spc="-5" dirty="0">
                <a:solidFill>
                  <a:srgbClr val="212121"/>
                </a:solidFill>
                <a:latin typeface="Times New Roman"/>
                <a:cs typeface="Times New Roman"/>
              </a:rPr>
              <a:t>giovani protagonisti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Festival </a:t>
            </a:r>
            <a:r>
              <a:rPr sz="1100" dirty="0">
                <a:solidFill>
                  <a:srgbClr val="212121"/>
                </a:solidFill>
                <a:latin typeface="Times New Roman"/>
                <a:cs typeface="Times New Roman"/>
              </a:rPr>
              <a:t>potranno cosi' </a:t>
            </a:r>
            <a:r>
              <a:rPr sz="1100" spc="-5" dirty="0">
                <a:solidFill>
                  <a:srgbClr val="212121"/>
                </a:solidFill>
                <a:latin typeface="Times New Roman"/>
                <a:cs typeface="Times New Roman"/>
              </a:rPr>
              <a:t>sperimentare</a:t>
            </a:r>
            <a:r>
              <a:rPr sz="1100" spc="25" dirty="0">
                <a:solidFill>
                  <a:srgbClr val="212121"/>
                </a:solidFill>
                <a:latin typeface="Times New Roman"/>
                <a:cs typeface="Times New Roman"/>
              </a:rPr>
              <a:t> </a:t>
            </a:r>
            <a:r>
              <a:rPr sz="1100" dirty="0">
                <a:solidFill>
                  <a:srgbClr val="212121"/>
                </a:solidFill>
                <a:latin typeface="Times New Roman"/>
                <a:cs typeface="Times New Roman"/>
              </a:rPr>
              <a:t>le</a:t>
            </a:r>
            <a:endParaRPr sz="1100">
              <a:latin typeface="Times New Roman"/>
              <a:cs typeface="Times New Roman"/>
            </a:endParaRPr>
          </a:p>
          <a:p>
            <a:pPr marL="15240" marR="9525" algn="ctr">
              <a:lnSpc>
                <a:spcPct val="110200"/>
              </a:lnSpc>
              <a:spcBef>
                <a:spcPts val="10"/>
              </a:spcBef>
            </a:pPr>
            <a:r>
              <a:rPr sz="1100" spc="-5" dirty="0">
                <a:solidFill>
                  <a:srgbClr val="212121"/>
                </a:solidFill>
                <a:latin typeface="Times New Roman"/>
                <a:cs typeface="Times New Roman"/>
              </a:rPr>
              <a:t>potenzialita' </a:t>
            </a:r>
            <a:r>
              <a:rPr sz="1100" dirty="0">
                <a:solidFill>
                  <a:srgbClr val="212121"/>
                </a:solidFill>
                <a:latin typeface="Times New Roman"/>
                <a:cs typeface="Times New Roman"/>
              </a:rPr>
              <a:t>della </a:t>
            </a:r>
            <a:r>
              <a:rPr sz="1100" spc="-5" dirty="0">
                <a:solidFill>
                  <a:srgbClr val="212121"/>
                </a:solidFill>
                <a:latin typeface="Times New Roman"/>
                <a:cs typeface="Times New Roman"/>
              </a:rPr>
              <a:t>loro </a:t>
            </a:r>
            <a:r>
              <a:rPr sz="1100" dirty="0">
                <a:solidFill>
                  <a:srgbClr val="212121"/>
                </a:solidFill>
                <a:latin typeface="Times New Roman"/>
                <a:cs typeface="Times New Roman"/>
              </a:rPr>
              <a:t>fantasia e </a:t>
            </a:r>
            <a:r>
              <a:rPr sz="1100" spc="-5" dirty="0">
                <a:solidFill>
                  <a:srgbClr val="212121"/>
                </a:solidFill>
                <a:latin typeface="Times New Roman"/>
                <a:cs typeface="Times New Roman"/>
              </a:rPr>
              <a:t>costruire infiniti racconti. </a:t>
            </a:r>
            <a:r>
              <a:rPr sz="1100" spc="-10" dirty="0">
                <a:solidFill>
                  <a:srgbClr val="212121"/>
                </a:solidFill>
                <a:latin typeface="Times New Roman"/>
                <a:cs typeface="Times New Roman"/>
              </a:rPr>
              <a:t>"Il </a:t>
            </a:r>
            <a:r>
              <a:rPr sz="1100" spc="-5" dirty="0">
                <a:solidFill>
                  <a:srgbClr val="212121"/>
                </a:solidFill>
                <a:latin typeface="Times New Roman"/>
                <a:cs typeface="Times New Roman"/>
              </a:rPr>
              <a:t>rafforzato impegno delle </a:t>
            </a:r>
            <a:r>
              <a:rPr sz="1100" dirty="0">
                <a:solidFill>
                  <a:srgbClr val="212121"/>
                </a:solidFill>
                <a:latin typeface="Times New Roman"/>
                <a:cs typeface="Times New Roman"/>
              </a:rPr>
              <a:t>banche a </a:t>
            </a:r>
            <a:r>
              <a:rPr sz="1100" spc="-5" dirty="0">
                <a:solidFill>
                  <a:srgbClr val="212121"/>
                </a:solidFill>
                <a:latin typeface="Times New Roman"/>
                <a:cs typeface="Times New Roman"/>
              </a:rPr>
              <a:t>investire nei  giovani </a:t>
            </a:r>
            <a:r>
              <a:rPr sz="1100" dirty="0">
                <a:solidFill>
                  <a:srgbClr val="212121"/>
                </a:solidFill>
                <a:latin typeface="Times New Roman"/>
                <a:cs typeface="Times New Roman"/>
              </a:rPr>
              <a:t>e </a:t>
            </a:r>
            <a:r>
              <a:rPr sz="1100" spc="-5" dirty="0">
                <a:solidFill>
                  <a:srgbClr val="212121"/>
                </a:solidFill>
                <a:latin typeface="Times New Roman"/>
                <a:cs typeface="Times New Roman"/>
              </a:rPr>
              <a:t>nella cultura </a:t>
            </a:r>
            <a:r>
              <a:rPr sz="1100" dirty="0">
                <a:solidFill>
                  <a:srgbClr val="212121"/>
                </a:solidFill>
                <a:latin typeface="Times New Roman"/>
                <a:cs typeface="Times New Roman"/>
              </a:rPr>
              <a:t>- ha dichiarato </a:t>
            </a:r>
            <a:r>
              <a:rPr sz="1100" spc="-5" dirty="0">
                <a:solidFill>
                  <a:srgbClr val="212121"/>
                </a:solidFill>
                <a:latin typeface="Times New Roman"/>
                <a:cs typeface="Times New Roman"/>
              </a:rPr>
              <a:t>il presidente dell'Abi, Antonio Patuelli </a:t>
            </a:r>
            <a:r>
              <a:rPr sz="1100" dirty="0">
                <a:solidFill>
                  <a:srgbClr val="212121"/>
                </a:solidFill>
                <a:latin typeface="Times New Roman"/>
                <a:cs typeface="Times New Roman"/>
              </a:rPr>
              <a:t>- </a:t>
            </a:r>
            <a:r>
              <a:rPr sz="1100" spc="-5" dirty="0">
                <a:solidFill>
                  <a:srgbClr val="212121"/>
                </a:solidFill>
                <a:latin typeface="Times New Roman"/>
                <a:cs typeface="Times New Roman"/>
              </a:rPr>
              <a:t>rappresenta un'occasione  importante data </a:t>
            </a:r>
            <a:r>
              <a:rPr sz="1100" dirty="0">
                <a:solidFill>
                  <a:srgbClr val="212121"/>
                </a:solidFill>
                <a:latin typeface="Times New Roman"/>
                <a:cs typeface="Times New Roman"/>
              </a:rPr>
              <a:t>ai </a:t>
            </a:r>
            <a:r>
              <a:rPr sz="1100" spc="-5" dirty="0">
                <a:solidFill>
                  <a:srgbClr val="212121"/>
                </a:solidFill>
                <a:latin typeface="Times New Roman"/>
                <a:cs typeface="Times New Roman"/>
              </a:rPr>
              <a:t>ragazzi </a:t>
            </a:r>
            <a:r>
              <a:rPr sz="1100" dirty="0">
                <a:solidFill>
                  <a:srgbClr val="212121"/>
                </a:solidFill>
                <a:latin typeface="Times New Roman"/>
                <a:cs typeface="Times New Roman"/>
              </a:rPr>
              <a:t>per </a:t>
            </a:r>
            <a:r>
              <a:rPr sz="1100" spc="-5" dirty="0">
                <a:solidFill>
                  <a:srgbClr val="212121"/>
                </a:solidFill>
                <a:latin typeface="Times New Roman"/>
                <a:cs typeface="Times New Roman"/>
              </a:rPr>
              <a:t>misurarsi </a:t>
            </a:r>
            <a:r>
              <a:rPr sz="1100" dirty="0">
                <a:solidFill>
                  <a:srgbClr val="212121"/>
                </a:solidFill>
                <a:latin typeface="Times New Roman"/>
                <a:cs typeface="Times New Roman"/>
              </a:rPr>
              <a:t>con se </a:t>
            </a:r>
            <a:r>
              <a:rPr sz="1100" spc="-5" dirty="0">
                <a:solidFill>
                  <a:srgbClr val="212121"/>
                </a:solidFill>
                <a:latin typeface="Times New Roman"/>
                <a:cs typeface="Times New Roman"/>
              </a:rPr>
              <a:t>stessi </a:t>
            </a:r>
            <a:r>
              <a:rPr sz="1100" dirty="0">
                <a:solidFill>
                  <a:srgbClr val="212121"/>
                </a:solidFill>
                <a:latin typeface="Times New Roman"/>
                <a:cs typeface="Times New Roman"/>
              </a:rPr>
              <a:t>e </a:t>
            </a:r>
            <a:r>
              <a:rPr sz="1100" spc="-5" dirty="0">
                <a:solidFill>
                  <a:srgbClr val="212121"/>
                </a:solidFill>
                <a:latin typeface="Times New Roman"/>
                <a:cs typeface="Times New Roman"/>
              </a:rPr>
              <a:t>le molteplici possibilita' </a:t>
            </a:r>
            <a:r>
              <a:rPr sz="1100" dirty="0">
                <a:solidFill>
                  <a:srgbClr val="212121"/>
                </a:solidFill>
                <a:latin typeface="Times New Roman"/>
                <a:cs typeface="Times New Roman"/>
              </a:rPr>
              <a:t>di partecipazione. Cio' che ci  spinge a </a:t>
            </a:r>
            <a:r>
              <a:rPr sz="1100" spc="-5" dirty="0">
                <a:solidFill>
                  <a:srgbClr val="212121"/>
                </a:solidFill>
                <a:latin typeface="Times New Roman"/>
                <a:cs typeface="Times New Roman"/>
              </a:rPr>
              <a:t>lavorare in sinergia </a:t>
            </a:r>
            <a:r>
              <a:rPr sz="1100" dirty="0">
                <a:solidFill>
                  <a:srgbClr val="212121"/>
                </a:solidFill>
                <a:latin typeface="Times New Roman"/>
                <a:cs typeface="Times New Roman"/>
              </a:rPr>
              <a:t>con </a:t>
            </a:r>
            <a:r>
              <a:rPr sz="1100" spc="-5" dirty="0">
                <a:solidFill>
                  <a:srgbClr val="212121"/>
                </a:solidFill>
                <a:latin typeface="Times New Roman"/>
                <a:cs typeface="Times New Roman"/>
              </a:rPr>
              <a:t>scuole, musei, associazioni culturali </a:t>
            </a:r>
            <a:r>
              <a:rPr sz="1100" dirty="0">
                <a:solidFill>
                  <a:srgbClr val="212121"/>
                </a:solidFill>
                <a:latin typeface="Times New Roman"/>
                <a:cs typeface="Times New Roman"/>
              </a:rPr>
              <a:t>e </a:t>
            </a:r>
            <a:r>
              <a:rPr sz="1100" spc="-5" dirty="0">
                <a:solidFill>
                  <a:srgbClr val="212121"/>
                </a:solidFill>
                <a:latin typeface="Times New Roman"/>
                <a:cs typeface="Times New Roman"/>
              </a:rPr>
              <a:t>biblioteche </a:t>
            </a:r>
            <a:r>
              <a:rPr sz="1100" dirty="0">
                <a:solidFill>
                  <a:srgbClr val="212121"/>
                </a:solidFill>
                <a:latin typeface="Times New Roman"/>
                <a:cs typeface="Times New Roman"/>
              </a:rPr>
              <a:t>e' la </a:t>
            </a:r>
            <a:r>
              <a:rPr sz="1100" spc="-5" dirty="0">
                <a:solidFill>
                  <a:srgbClr val="212121"/>
                </a:solidFill>
                <a:latin typeface="Times New Roman"/>
                <a:cs typeface="Times New Roman"/>
              </a:rPr>
              <a:t>comune certezza </a:t>
            </a:r>
            <a:r>
              <a:rPr sz="1100" dirty="0">
                <a:solidFill>
                  <a:srgbClr val="212121"/>
                </a:solidFill>
                <a:latin typeface="Times New Roman"/>
                <a:cs typeface="Times New Roman"/>
              </a:rPr>
              <a:t>che  solo </a:t>
            </a:r>
            <a:r>
              <a:rPr sz="1100" spc="-5" dirty="0">
                <a:solidFill>
                  <a:srgbClr val="212121"/>
                </a:solidFill>
                <a:latin typeface="Times New Roman"/>
                <a:cs typeface="Times New Roman"/>
              </a:rPr>
              <a:t>mettendosi </a:t>
            </a:r>
            <a:r>
              <a:rPr sz="1100" dirty="0">
                <a:solidFill>
                  <a:srgbClr val="212121"/>
                </a:solidFill>
                <a:latin typeface="Times New Roman"/>
                <a:cs typeface="Times New Roman"/>
              </a:rPr>
              <a:t>in </a:t>
            </a:r>
            <a:r>
              <a:rPr sz="1100" spc="-5" dirty="0">
                <a:solidFill>
                  <a:srgbClr val="212121"/>
                </a:solidFill>
                <a:latin typeface="Times New Roman"/>
                <a:cs typeface="Times New Roman"/>
              </a:rPr>
              <a:t>gioco </a:t>
            </a:r>
            <a:r>
              <a:rPr sz="1100" dirty="0">
                <a:solidFill>
                  <a:srgbClr val="212121"/>
                </a:solidFill>
                <a:latin typeface="Times New Roman"/>
                <a:cs typeface="Times New Roman"/>
              </a:rPr>
              <a:t>e </a:t>
            </a:r>
            <a:r>
              <a:rPr sz="1100" spc="-5" dirty="0">
                <a:solidFill>
                  <a:srgbClr val="212121"/>
                </a:solidFill>
                <a:latin typeface="Times New Roman"/>
                <a:cs typeface="Times New Roman"/>
              </a:rPr>
              <a:t>'allenandosi' </a:t>
            </a:r>
            <a:r>
              <a:rPr sz="1100" dirty="0">
                <a:solidFill>
                  <a:srgbClr val="212121"/>
                </a:solidFill>
                <a:latin typeface="Times New Roman"/>
                <a:cs typeface="Times New Roman"/>
              </a:rPr>
              <a:t>a diventare </a:t>
            </a:r>
            <a:r>
              <a:rPr sz="1100" spc="-5" dirty="0">
                <a:solidFill>
                  <a:srgbClr val="212121"/>
                </a:solidFill>
                <a:latin typeface="Times New Roman"/>
                <a:cs typeface="Times New Roman"/>
              </a:rPr>
              <a:t>cittadini attivi, capaci </a:t>
            </a:r>
            <a:r>
              <a:rPr sz="1100" dirty="0">
                <a:solidFill>
                  <a:srgbClr val="212121"/>
                </a:solidFill>
                <a:latin typeface="Times New Roman"/>
                <a:cs typeface="Times New Roman"/>
              </a:rPr>
              <a:t>di </a:t>
            </a:r>
            <a:r>
              <a:rPr sz="1100" spc="-5" dirty="0">
                <a:solidFill>
                  <a:srgbClr val="212121"/>
                </a:solidFill>
                <a:latin typeface="Times New Roman"/>
                <a:cs typeface="Times New Roman"/>
              </a:rPr>
              <a:t>progettualita' </a:t>
            </a:r>
            <a:r>
              <a:rPr sz="1100" dirty="0">
                <a:solidFill>
                  <a:srgbClr val="212121"/>
                </a:solidFill>
                <a:latin typeface="Times New Roman"/>
                <a:cs typeface="Times New Roman"/>
              </a:rPr>
              <a:t>e di </a:t>
            </a:r>
            <a:r>
              <a:rPr sz="1100" spc="-5" dirty="0">
                <a:solidFill>
                  <a:srgbClr val="212121"/>
                </a:solidFill>
                <a:latin typeface="Times New Roman"/>
                <a:cs typeface="Times New Roman"/>
              </a:rPr>
              <a:t>relazioni,  avviene </a:t>
            </a:r>
            <a:r>
              <a:rPr sz="1100" dirty="0">
                <a:solidFill>
                  <a:srgbClr val="212121"/>
                </a:solidFill>
                <a:latin typeface="Times New Roman"/>
                <a:cs typeface="Times New Roman"/>
              </a:rPr>
              <a:t>la </a:t>
            </a:r>
            <a:r>
              <a:rPr sz="1100" spc="-5" dirty="0">
                <a:solidFill>
                  <a:srgbClr val="212121"/>
                </a:solidFill>
                <a:latin typeface="Times New Roman"/>
                <a:cs typeface="Times New Roman"/>
              </a:rPr>
              <a:t>formazione globale della persona, </a:t>
            </a:r>
            <a:r>
              <a:rPr sz="1100" dirty="0">
                <a:solidFill>
                  <a:srgbClr val="212121"/>
                </a:solidFill>
                <a:latin typeface="Times New Roman"/>
                <a:cs typeface="Times New Roman"/>
              </a:rPr>
              <a:t>in </a:t>
            </a:r>
            <a:r>
              <a:rPr sz="1100" spc="-5" dirty="0">
                <a:solidFill>
                  <a:srgbClr val="212121"/>
                </a:solidFill>
                <a:latin typeface="Times New Roman"/>
                <a:cs typeface="Times New Roman"/>
              </a:rPr>
              <a:t>grado quindi </a:t>
            </a:r>
            <a:r>
              <a:rPr sz="1100" dirty="0">
                <a:solidFill>
                  <a:srgbClr val="212121"/>
                </a:solidFill>
                <a:latin typeface="Times New Roman"/>
                <a:cs typeface="Times New Roman"/>
              </a:rPr>
              <a:t>di </a:t>
            </a:r>
            <a:r>
              <a:rPr sz="1100" spc="-5" dirty="0">
                <a:solidFill>
                  <a:srgbClr val="212121"/>
                </a:solidFill>
                <a:latin typeface="Times New Roman"/>
                <a:cs typeface="Times New Roman"/>
              </a:rPr>
              <a:t>costruire il proprio </a:t>
            </a:r>
            <a:r>
              <a:rPr sz="1100" dirty="0">
                <a:solidFill>
                  <a:srgbClr val="212121"/>
                </a:solidFill>
                <a:latin typeface="Times New Roman"/>
                <a:cs typeface="Times New Roman"/>
              </a:rPr>
              <a:t>futuro e </a:t>
            </a:r>
            <a:r>
              <a:rPr sz="1100" spc="-5" dirty="0">
                <a:solidFill>
                  <a:srgbClr val="212121"/>
                </a:solidFill>
                <a:latin typeface="Times New Roman"/>
                <a:cs typeface="Times New Roman"/>
              </a:rPr>
              <a:t>quello del</a:t>
            </a:r>
            <a:r>
              <a:rPr sz="1100" spc="175" dirty="0">
                <a:solidFill>
                  <a:srgbClr val="212121"/>
                </a:solidFill>
                <a:latin typeface="Times New Roman"/>
                <a:cs typeface="Times New Roman"/>
              </a:rPr>
              <a:t> </a:t>
            </a:r>
            <a:r>
              <a:rPr sz="1100" dirty="0">
                <a:solidFill>
                  <a:srgbClr val="212121"/>
                </a:solidFill>
                <a:latin typeface="Times New Roman"/>
                <a:cs typeface="Times New Roman"/>
              </a:rPr>
              <a:t>Paese.</a:t>
            </a:r>
            <a:endParaRPr sz="1100">
              <a:latin typeface="Times New Roman"/>
              <a:cs typeface="Times New Roman"/>
            </a:endParaRPr>
          </a:p>
          <a:p>
            <a:pPr marL="21590" marR="14604" indent="42545" algn="just">
              <a:lnSpc>
                <a:spcPct val="110000"/>
              </a:lnSpc>
            </a:pPr>
            <a:r>
              <a:rPr sz="1100" dirty="0">
                <a:solidFill>
                  <a:srgbClr val="212121"/>
                </a:solidFill>
                <a:latin typeface="Times New Roman"/>
                <a:cs typeface="Times New Roman"/>
              </a:rPr>
              <a:t>Lo </a:t>
            </a:r>
            <a:r>
              <a:rPr sz="1100" spc="-5" dirty="0">
                <a:solidFill>
                  <a:srgbClr val="212121"/>
                </a:solidFill>
                <a:latin typeface="Times New Roman"/>
                <a:cs typeface="Times New Roman"/>
              </a:rPr>
              <a:t>sviluppo delle proprie competenze </a:t>
            </a:r>
            <a:r>
              <a:rPr sz="1100" dirty="0">
                <a:solidFill>
                  <a:srgbClr val="212121"/>
                </a:solidFill>
                <a:latin typeface="Times New Roman"/>
                <a:cs typeface="Times New Roman"/>
              </a:rPr>
              <a:t>e' infatti </a:t>
            </a:r>
            <a:r>
              <a:rPr sz="1100" spc="-5" dirty="0">
                <a:solidFill>
                  <a:srgbClr val="212121"/>
                </a:solidFill>
                <a:latin typeface="Times New Roman"/>
                <a:cs typeface="Times New Roman"/>
              </a:rPr>
              <a:t>alla base </a:t>
            </a:r>
            <a:r>
              <a:rPr sz="1100" dirty="0">
                <a:solidFill>
                  <a:srgbClr val="212121"/>
                </a:solidFill>
                <a:latin typeface="Times New Roman"/>
                <a:cs typeface="Times New Roman"/>
              </a:rPr>
              <a:t>del </a:t>
            </a:r>
            <a:r>
              <a:rPr sz="1100" spc="-5" dirty="0">
                <a:solidFill>
                  <a:srgbClr val="212121"/>
                </a:solidFill>
                <a:latin typeface="Times New Roman"/>
                <a:cs typeface="Times New Roman"/>
              </a:rPr>
              <a:t>progresso economico, della convivenza civile </a:t>
            </a:r>
            <a:r>
              <a:rPr sz="1100" dirty="0">
                <a:solidFill>
                  <a:srgbClr val="212121"/>
                </a:solidFill>
                <a:latin typeface="Times New Roman"/>
                <a:cs typeface="Times New Roman"/>
              </a:rPr>
              <a:t>e  </a:t>
            </a:r>
            <a:r>
              <a:rPr sz="1100" spc="-5" dirty="0">
                <a:solidFill>
                  <a:srgbClr val="212121"/>
                </a:solidFill>
                <a:latin typeface="Times New Roman"/>
                <a:cs typeface="Times New Roman"/>
              </a:rPr>
              <a:t>della partecipazione alla </a:t>
            </a:r>
            <a:r>
              <a:rPr sz="1100" spc="-10" dirty="0">
                <a:solidFill>
                  <a:srgbClr val="212121"/>
                </a:solidFill>
                <a:latin typeface="Times New Roman"/>
                <a:cs typeface="Times New Roman"/>
              </a:rPr>
              <a:t>vita </a:t>
            </a:r>
            <a:r>
              <a:rPr sz="1100" spc="-5" dirty="0">
                <a:solidFill>
                  <a:srgbClr val="212121"/>
                </a:solidFill>
                <a:latin typeface="Times New Roman"/>
                <a:cs typeface="Times New Roman"/>
              </a:rPr>
              <a:t>democratica. </a:t>
            </a:r>
            <a:r>
              <a:rPr sz="1100" spc="-10" dirty="0">
                <a:solidFill>
                  <a:srgbClr val="212121"/>
                </a:solidFill>
                <a:latin typeface="Times New Roman"/>
                <a:cs typeface="Times New Roman"/>
              </a:rPr>
              <a:t>In </a:t>
            </a:r>
            <a:r>
              <a:rPr sz="1100" dirty="0">
                <a:solidFill>
                  <a:srgbClr val="212121"/>
                </a:solidFill>
                <a:latin typeface="Times New Roman"/>
                <a:cs typeface="Times New Roman"/>
              </a:rPr>
              <a:t>questo </a:t>
            </a:r>
            <a:r>
              <a:rPr sz="1100" spc="-5" dirty="0">
                <a:solidFill>
                  <a:srgbClr val="212121"/>
                </a:solidFill>
                <a:latin typeface="Times New Roman"/>
                <a:cs typeface="Times New Roman"/>
              </a:rPr>
              <a:t>senso </a:t>
            </a:r>
            <a:r>
              <a:rPr sz="1100" dirty="0">
                <a:solidFill>
                  <a:srgbClr val="212121"/>
                </a:solidFill>
                <a:latin typeface="Times New Roman"/>
                <a:cs typeface="Times New Roman"/>
              </a:rPr>
              <a:t>- ha concluso </a:t>
            </a:r>
            <a:r>
              <a:rPr sz="1100" spc="-5" dirty="0">
                <a:solidFill>
                  <a:srgbClr val="212121"/>
                </a:solidFill>
                <a:latin typeface="Times New Roman"/>
                <a:cs typeface="Times New Roman"/>
              </a:rPr>
              <a:t>Patuelli </a:t>
            </a:r>
            <a:r>
              <a:rPr sz="1100" dirty="0">
                <a:solidFill>
                  <a:srgbClr val="212121"/>
                </a:solidFill>
                <a:latin typeface="Times New Roman"/>
                <a:cs typeface="Times New Roman"/>
              </a:rPr>
              <a:t>- un </a:t>
            </a:r>
            <a:r>
              <a:rPr sz="1100" spc="-5" dirty="0">
                <a:solidFill>
                  <a:srgbClr val="212121"/>
                </a:solidFill>
                <a:latin typeface="Times New Roman"/>
                <a:cs typeface="Times New Roman"/>
              </a:rPr>
              <a:t>ruolo </a:t>
            </a:r>
            <a:r>
              <a:rPr sz="1100" spc="-10" dirty="0">
                <a:solidFill>
                  <a:srgbClr val="212121"/>
                </a:solidFill>
                <a:latin typeface="Times New Roman"/>
                <a:cs typeface="Times New Roman"/>
              </a:rPr>
              <a:t>di </a:t>
            </a:r>
            <a:r>
              <a:rPr sz="1100" spc="-5" dirty="0">
                <a:solidFill>
                  <a:srgbClr val="212121"/>
                </a:solidFill>
                <a:latin typeface="Times New Roman"/>
                <a:cs typeface="Times New Roman"/>
              </a:rPr>
              <a:t>indirizzo deve  essere svolto anche dalla comunita' economica tutta, nella consapevolezza </a:t>
            </a:r>
            <a:r>
              <a:rPr sz="1100" dirty="0">
                <a:solidFill>
                  <a:srgbClr val="212121"/>
                </a:solidFill>
                <a:latin typeface="Times New Roman"/>
                <a:cs typeface="Times New Roman"/>
              </a:rPr>
              <a:t>che </a:t>
            </a:r>
            <a:r>
              <a:rPr sz="1100" spc="-5" dirty="0">
                <a:solidFill>
                  <a:srgbClr val="212121"/>
                </a:solidFill>
                <a:latin typeface="Times New Roman"/>
                <a:cs typeface="Times New Roman"/>
              </a:rPr>
              <a:t>attraverso la promozione</a:t>
            </a:r>
            <a:r>
              <a:rPr sz="1100" spc="254" dirty="0">
                <a:solidFill>
                  <a:srgbClr val="212121"/>
                </a:solidFill>
                <a:latin typeface="Times New Roman"/>
                <a:cs typeface="Times New Roman"/>
              </a:rPr>
              <a:t> </a:t>
            </a:r>
            <a:r>
              <a:rPr sz="1100" spc="-5" dirty="0">
                <a:solidFill>
                  <a:srgbClr val="212121"/>
                </a:solidFill>
                <a:latin typeface="Times New Roman"/>
                <a:cs typeface="Times New Roman"/>
              </a:rPr>
              <a:t>della</a:t>
            </a:r>
            <a:endParaRPr sz="1100">
              <a:latin typeface="Times New Roman"/>
              <a:cs typeface="Times New Roman"/>
            </a:endParaRPr>
          </a:p>
          <a:p>
            <a:pPr marL="12065" marR="5080" indent="5080" algn="ctr">
              <a:lnSpc>
                <a:spcPct val="110200"/>
              </a:lnSpc>
              <a:spcBef>
                <a:spcPts val="10"/>
              </a:spcBef>
            </a:pPr>
            <a:r>
              <a:rPr sz="1100" spc="-5" dirty="0">
                <a:solidFill>
                  <a:srgbClr val="212121"/>
                </a:solidFill>
                <a:latin typeface="Times New Roman"/>
                <a:cs typeface="Times New Roman"/>
              </a:rPr>
              <a:t>conoscenza anche presso </a:t>
            </a:r>
            <a:r>
              <a:rPr sz="1100" dirty="0">
                <a:solidFill>
                  <a:srgbClr val="212121"/>
                </a:solidFill>
                <a:latin typeface="Times New Roman"/>
                <a:cs typeface="Times New Roman"/>
              </a:rPr>
              <a:t>i piu' </a:t>
            </a:r>
            <a:r>
              <a:rPr sz="1100" spc="-5" dirty="0">
                <a:solidFill>
                  <a:srgbClr val="212121"/>
                </a:solidFill>
                <a:latin typeface="Times New Roman"/>
                <a:cs typeface="Times New Roman"/>
              </a:rPr>
              <a:t>giovani </a:t>
            </a:r>
            <a:r>
              <a:rPr sz="1100" dirty="0">
                <a:solidFill>
                  <a:srgbClr val="212121"/>
                </a:solidFill>
                <a:latin typeface="Times New Roman"/>
                <a:cs typeface="Times New Roman"/>
              </a:rPr>
              <a:t>si possa </a:t>
            </a:r>
            <a:r>
              <a:rPr sz="1100" spc="-5" dirty="0">
                <a:solidFill>
                  <a:srgbClr val="212121"/>
                </a:solidFill>
                <a:latin typeface="Times New Roman"/>
                <a:cs typeface="Times New Roman"/>
              </a:rPr>
              <a:t>realizzare un </a:t>
            </a:r>
            <a:r>
              <a:rPr sz="1100" dirty="0">
                <a:solidFill>
                  <a:srgbClr val="212121"/>
                </a:solidFill>
                <a:latin typeface="Times New Roman"/>
                <a:cs typeface="Times New Roman"/>
              </a:rPr>
              <a:t>piu' diffuso </a:t>
            </a:r>
            <a:r>
              <a:rPr sz="1100" spc="-5" dirty="0">
                <a:solidFill>
                  <a:srgbClr val="212121"/>
                </a:solidFill>
                <a:latin typeface="Times New Roman"/>
                <a:cs typeface="Times New Roman"/>
              </a:rPr>
              <a:t>senso </a:t>
            </a:r>
            <a:r>
              <a:rPr sz="1100" dirty="0">
                <a:solidFill>
                  <a:srgbClr val="212121"/>
                </a:solidFill>
                <a:latin typeface="Times New Roman"/>
                <a:cs typeface="Times New Roman"/>
              </a:rPr>
              <a:t>di </a:t>
            </a:r>
            <a:r>
              <a:rPr sz="1100" spc="-5" dirty="0">
                <a:solidFill>
                  <a:srgbClr val="212121"/>
                </a:solidFill>
                <a:latin typeface="Times New Roman"/>
                <a:cs typeface="Times New Roman"/>
              </a:rPr>
              <a:t>responsabilita', </a:t>
            </a:r>
            <a:r>
              <a:rPr sz="1100" dirty="0">
                <a:solidFill>
                  <a:srgbClr val="212121"/>
                </a:solidFill>
                <a:latin typeface="Times New Roman"/>
                <a:cs typeface="Times New Roman"/>
              </a:rPr>
              <a:t>per una </a:t>
            </a:r>
            <a:r>
              <a:rPr sz="1100" spc="-5" dirty="0">
                <a:solidFill>
                  <a:srgbClr val="212121"/>
                </a:solidFill>
                <a:latin typeface="Times New Roman"/>
                <a:cs typeface="Times New Roman"/>
              </a:rPr>
              <a:t>piu'  ampia </a:t>
            </a:r>
            <a:r>
              <a:rPr sz="1100" dirty="0">
                <a:solidFill>
                  <a:srgbClr val="212121"/>
                </a:solidFill>
                <a:latin typeface="Times New Roman"/>
                <a:cs typeface="Times New Roman"/>
              </a:rPr>
              <a:t>e </a:t>
            </a:r>
            <a:r>
              <a:rPr sz="1100" spc="-5" dirty="0">
                <a:solidFill>
                  <a:srgbClr val="212121"/>
                </a:solidFill>
                <a:latin typeface="Times New Roman"/>
                <a:cs typeface="Times New Roman"/>
              </a:rPr>
              <a:t>duratura crescita dei nostri territori". L'importanza sociale </a:t>
            </a:r>
            <a:r>
              <a:rPr sz="1100" dirty="0">
                <a:solidFill>
                  <a:srgbClr val="212121"/>
                </a:solidFill>
                <a:latin typeface="Times New Roman"/>
                <a:cs typeface="Times New Roman"/>
              </a:rPr>
              <a:t>e </a:t>
            </a:r>
            <a:r>
              <a:rPr sz="1100" spc="-5" dirty="0">
                <a:solidFill>
                  <a:srgbClr val="212121"/>
                </a:solidFill>
                <a:latin typeface="Times New Roman"/>
                <a:cs typeface="Times New Roman"/>
              </a:rPr>
              <a:t>culturale della manifestazione </a:t>
            </a:r>
            <a:r>
              <a:rPr sz="1100" dirty="0">
                <a:solidFill>
                  <a:srgbClr val="212121"/>
                </a:solidFill>
                <a:latin typeface="Times New Roman"/>
                <a:cs typeface="Times New Roman"/>
              </a:rPr>
              <a:t>e'  </a:t>
            </a:r>
            <a:r>
              <a:rPr sz="1100" spc="-5" dirty="0">
                <a:solidFill>
                  <a:srgbClr val="212121"/>
                </a:solidFill>
                <a:latin typeface="Times New Roman"/>
                <a:cs typeface="Times New Roman"/>
              </a:rPr>
              <a:t>quest'anno testimoniata anche dalla media partnership della Rai. </a:t>
            </a:r>
            <a:r>
              <a:rPr sz="1100" dirty="0">
                <a:solidFill>
                  <a:srgbClr val="212121"/>
                </a:solidFill>
                <a:latin typeface="Times New Roman"/>
                <a:cs typeface="Times New Roman"/>
              </a:rPr>
              <a:t>Sono </a:t>
            </a:r>
            <a:r>
              <a:rPr sz="1100" spc="-5" dirty="0">
                <a:solidFill>
                  <a:srgbClr val="212121"/>
                </a:solidFill>
                <a:latin typeface="Times New Roman"/>
                <a:cs typeface="Times New Roman"/>
              </a:rPr>
              <a:t>oltre </a:t>
            </a:r>
            <a:r>
              <a:rPr sz="1100" dirty="0">
                <a:solidFill>
                  <a:srgbClr val="212121"/>
                </a:solidFill>
                <a:latin typeface="Times New Roman"/>
                <a:cs typeface="Times New Roman"/>
              </a:rPr>
              <a:t>80 </a:t>
            </a:r>
            <a:r>
              <a:rPr sz="1100" spc="-5" dirty="0">
                <a:solidFill>
                  <a:srgbClr val="212121"/>
                </a:solidFill>
                <a:latin typeface="Times New Roman"/>
                <a:cs typeface="Times New Roman"/>
              </a:rPr>
              <a:t>gli </a:t>
            </a:r>
            <a:r>
              <a:rPr sz="1100" dirty="0">
                <a:solidFill>
                  <a:srgbClr val="212121"/>
                </a:solidFill>
                <a:latin typeface="Times New Roman"/>
                <a:cs typeface="Times New Roman"/>
              </a:rPr>
              <a:t>eventi </a:t>
            </a:r>
            <a:r>
              <a:rPr sz="1100" spc="-5" dirty="0">
                <a:solidFill>
                  <a:srgbClr val="212121"/>
                </a:solidFill>
                <a:latin typeface="Times New Roman"/>
                <a:cs typeface="Times New Roman"/>
              </a:rPr>
              <a:t>culturali </a:t>
            </a:r>
            <a:r>
              <a:rPr sz="1100" dirty="0">
                <a:solidFill>
                  <a:srgbClr val="212121"/>
                </a:solidFill>
                <a:latin typeface="Times New Roman"/>
                <a:cs typeface="Times New Roman"/>
              </a:rPr>
              <a:t>che si  </a:t>
            </a:r>
            <a:r>
              <a:rPr sz="1100" spc="-5" dirty="0">
                <a:solidFill>
                  <a:srgbClr val="212121"/>
                </a:solidFill>
                <a:latin typeface="Times New Roman"/>
                <a:cs typeface="Times New Roman"/>
              </a:rPr>
              <a:t>svolgeranno </a:t>
            </a:r>
            <a:r>
              <a:rPr sz="1100" dirty="0">
                <a:solidFill>
                  <a:srgbClr val="212121"/>
                </a:solidFill>
                <a:latin typeface="Times New Roman"/>
                <a:cs typeface="Times New Roman"/>
              </a:rPr>
              <a:t>in </a:t>
            </a:r>
            <a:r>
              <a:rPr sz="1100" spc="-5" dirty="0">
                <a:solidFill>
                  <a:srgbClr val="212121"/>
                </a:solidFill>
                <a:latin typeface="Times New Roman"/>
                <a:cs typeface="Times New Roman"/>
              </a:rPr>
              <a:t>tutta la penisola </a:t>
            </a:r>
            <a:r>
              <a:rPr sz="1100" dirty="0">
                <a:solidFill>
                  <a:srgbClr val="212121"/>
                </a:solidFill>
                <a:latin typeface="Times New Roman"/>
                <a:cs typeface="Times New Roman"/>
              </a:rPr>
              <a:t>in </a:t>
            </a:r>
            <a:r>
              <a:rPr sz="1100" spc="-10" dirty="0">
                <a:solidFill>
                  <a:srgbClr val="212121"/>
                </a:solidFill>
                <a:latin typeface="Times New Roman"/>
                <a:cs typeface="Times New Roman"/>
              </a:rPr>
              <a:t>60 </a:t>
            </a:r>
            <a:r>
              <a:rPr sz="1100" spc="-5" dirty="0">
                <a:solidFill>
                  <a:srgbClr val="212121"/>
                </a:solidFill>
                <a:latin typeface="Times New Roman"/>
                <a:cs typeface="Times New Roman"/>
              </a:rPr>
              <a:t>citta'. </a:t>
            </a:r>
            <a:r>
              <a:rPr sz="1100" dirty="0">
                <a:solidFill>
                  <a:srgbClr val="212121"/>
                </a:solidFill>
                <a:latin typeface="Times New Roman"/>
                <a:cs typeface="Times New Roman"/>
              </a:rPr>
              <a:t>I laboratori e le </a:t>
            </a:r>
            <a:r>
              <a:rPr sz="1100" spc="-5" dirty="0">
                <a:solidFill>
                  <a:srgbClr val="212121"/>
                </a:solidFill>
                <a:latin typeface="Times New Roman"/>
                <a:cs typeface="Times New Roman"/>
              </a:rPr>
              <a:t>altre attivita' </a:t>
            </a:r>
            <a:r>
              <a:rPr sz="1100" dirty="0">
                <a:solidFill>
                  <a:srgbClr val="212121"/>
                </a:solidFill>
                <a:latin typeface="Times New Roman"/>
                <a:cs typeface="Times New Roman"/>
              </a:rPr>
              <a:t>proposte, </a:t>
            </a:r>
            <a:r>
              <a:rPr sz="1100" spc="-5" dirty="0">
                <a:solidFill>
                  <a:srgbClr val="212121"/>
                </a:solidFill>
                <a:latin typeface="Times New Roman"/>
                <a:cs typeface="Times New Roman"/>
              </a:rPr>
              <a:t>coordinati dalle banche  </a:t>
            </a:r>
            <a:r>
              <a:rPr sz="1100" dirty="0">
                <a:solidFill>
                  <a:srgbClr val="212121"/>
                </a:solidFill>
                <a:latin typeface="Times New Roman"/>
                <a:cs typeface="Times New Roman"/>
              </a:rPr>
              <a:t>con </a:t>
            </a:r>
            <a:r>
              <a:rPr sz="1100" spc="-5" dirty="0">
                <a:solidFill>
                  <a:srgbClr val="212121"/>
                </a:solidFill>
                <a:latin typeface="Times New Roman"/>
                <a:cs typeface="Times New Roman"/>
              </a:rPr>
              <a:t>la collaborazione di scuole, musei, biblioteche </a:t>
            </a:r>
            <a:r>
              <a:rPr sz="1100" dirty="0">
                <a:solidFill>
                  <a:srgbClr val="212121"/>
                </a:solidFill>
                <a:latin typeface="Times New Roman"/>
                <a:cs typeface="Times New Roman"/>
              </a:rPr>
              <a:t>e </a:t>
            </a:r>
            <a:r>
              <a:rPr sz="1100" spc="-5" dirty="0">
                <a:solidFill>
                  <a:srgbClr val="212121"/>
                </a:solidFill>
                <a:latin typeface="Times New Roman"/>
                <a:cs typeface="Times New Roman"/>
              </a:rPr>
              <a:t>operatori culturali, </a:t>
            </a:r>
            <a:r>
              <a:rPr sz="1100" dirty="0">
                <a:solidFill>
                  <a:srgbClr val="212121"/>
                </a:solidFill>
                <a:latin typeface="Times New Roman"/>
                <a:cs typeface="Times New Roman"/>
              </a:rPr>
              <a:t>si </a:t>
            </a:r>
            <a:r>
              <a:rPr sz="1100" spc="-5" dirty="0">
                <a:solidFill>
                  <a:srgbClr val="212121"/>
                </a:solidFill>
                <a:latin typeface="Times New Roman"/>
                <a:cs typeface="Times New Roman"/>
              </a:rPr>
              <a:t>svilupperanno attorno </a:t>
            </a:r>
            <a:r>
              <a:rPr sz="1100" dirty="0">
                <a:solidFill>
                  <a:srgbClr val="212121"/>
                </a:solidFill>
                <a:latin typeface="Times New Roman"/>
                <a:cs typeface="Times New Roman"/>
              </a:rPr>
              <a:t>ad </a:t>
            </a:r>
            <a:r>
              <a:rPr sz="1100" spc="-5" dirty="0">
                <a:solidFill>
                  <a:srgbClr val="212121"/>
                </a:solidFill>
                <a:latin typeface="Times New Roman"/>
                <a:cs typeface="Times New Roman"/>
              </a:rPr>
              <a:t>un unico  tema ispiratore, declinato </a:t>
            </a:r>
            <a:r>
              <a:rPr sz="1100" spc="-10" dirty="0">
                <a:solidFill>
                  <a:srgbClr val="212121"/>
                </a:solidFill>
                <a:latin typeface="Times New Roman"/>
                <a:cs typeface="Times New Roman"/>
              </a:rPr>
              <a:t>da </a:t>
            </a:r>
            <a:r>
              <a:rPr sz="1100" spc="-5" dirty="0">
                <a:solidFill>
                  <a:srgbClr val="212121"/>
                </a:solidFill>
                <a:latin typeface="Times New Roman"/>
                <a:cs typeface="Times New Roman"/>
              </a:rPr>
              <a:t>ciascuna realta' </a:t>
            </a:r>
            <a:r>
              <a:rPr sz="1100" dirty="0">
                <a:solidFill>
                  <a:srgbClr val="212121"/>
                </a:solidFill>
                <a:latin typeface="Times New Roman"/>
                <a:cs typeface="Times New Roman"/>
              </a:rPr>
              <a:t>con </a:t>
            </a:r>
            <a:r>
              <a:rPr sz="1100" spc="-5" dirty="0">
                <a:solidFill>
                  <a:srgbClr val="212121"/>
                </a:solidFill>
                <a:latin typeface="Times New Roman"/>
                <a:cs typeface="Times New Roman"/>
              </a:rPr>
              <a:t>strumenti diversi </a:t>
            </a:r>
            <a:r>
              <a:rPr sz="1100" dirty="0">
                <a:solidFill>
                  <a:srgbClr val="212121"/>
                </a:solidFill>
                <a:latin typeface="Times New Roman"/>
                <a:cs typeface="Times New Roman"/>
              </a:rPr>
              <a:t>e da </a:t>
            </a:r>
            <a:r>
              <a:rPr sz="1100" spc="-5" dirty="0">
                <a:solidFill>
                  <a:srgbClr val="212121"/>
                </a:solidFill>
                <a:latin typeface="Times New Roman"/>
                <a:cs typeface="Times New Roman"/>
              </a:rPr>
              <a:t>punti </a:t>
            </a:r>
            <a:r>
              <a:rPr sz="1100" dirty="0">
                <a:solidFill>
                  <a:srgbClr val="212121"/>
                </a:solidFill>
                <a:latin typeface="Times New Roman"/>
                <a:cs typeface="Times New Roman"/>
              </a:rPr>
              <a:t>di </a:t>
            </a:r>
            <a:r>
              <a:rPr sz="1100" spc="-5" dirty="0">
                <a:solidFill>
                  <a:srgbClr val="212121"/>
                </a:solidFill>
                <a:latin typeface="Times New Roman"/>
                <a:cs typeface="Times New Roman"/>
              </a:rPr>
              <a:t>vista differenti, alla luce delle  </a:t>
            </a:r>
            <a:r>
              <a:rPr sz="1100" dirty="0">
                <a:solidFill>
                  <a:srgbClr val="212121"/>
                </a:solidFill>
                <a:latin typeface="Times New Roman"/>
                <a:cs typeface="Times New Roman"/>
              </a:rPr>
              <a:t>proprie </a:t>
            </a:r>
            <a:r>
              <a:rPr sz="1100" spc="-5" dirty="0">
                <a:solidFill>
                  <a:srgbClr val="212121"/>
                </a:solidFill>
                <a:latin typeface="Times New Roman"/>
                <a:cs typeface="Times New Roman"/>
              </a:rPr>
              <a:t>specificita' </a:t>
            </a:r>
            <a:r>
              <a:rPr sz="1100" dirty="0">
                <a:solidFill>
                  <a:srgbClr val="212121"/>
                </a:solidFill>
                <a:latin typeface="Times New Roman"/>
                <a:cs typeface="Times New Roman"/>
              </a:rPr>
              <a:t>e di </a:t>
            </a:r>
            <a:r>
              <a:rPr sz="1100" spc="-5" dirty="0">
                <a:solidFill>
                  <a:srgbClr val="212121"/>
                </a:solidFill>
                <a:latin typeface="Times New Roman"/>
                <a:cs typeface="Times New Roman"/>
              </a:rPr>
              <a:t>quelle del territorio </a:t>
            </a:r>
            <a:r>
              <a:rPr sz="1100" spc="-10" dirty="0">
                <a:solidFill>
                  <a:srgbClr val="212121"/>
                </a:solidFill>
                <a:latin typeface="Times New Roman"/>
                <a:cs typeface="Times New Roman"/>
              </a:rPr>
              <a:t>di </a:t>
            </a:r>
            <a:r>
              <a:rPr sz="1100" spc="-5" dirty="0">
                <a:solidFill>
                  <a:srgbClr val="212121"/>
                </a:solidFill>
                <a:latin typeface="Times New Roman"/>
                <a:cs typeface="Times New Roman"/>
              </a:rPr>
              <a:t>appartenenza. </a:t>
            </a:r>
            <a:r>
              <a:rPr sz="1100" dirty="0">
                <a:solidFill>
                  <a:srgbClr val="212121"/>
                </a:solidFill>
                <a:latin typeface="Times New Roman"/>
                <a:cs typeface="Times New Roman"/>
              </a:rPr>
              <a:t>Per </a:t>
            </a:r>
            <a:r>
              <a:rPr sz="1100" spc="-5" dirty="0">
                <a:solidFill>
                  <a:srgbClr val="212121"/>
                </a:solidFill>
                <a:latin typeface="Times New Roman"/>
                <a:cs typeface="Times New Roman"/>
              </a:rPr>
              <a:t>questa </a:t>
            </a:r>
            <a:r>
              <a:rPr sz="1100" dirty="0">
                <a:solidFill>
                  <a:srgbClr val="212121"/>
                </a:solidFill>
                <a:latin typeface="Times New Roman"/>
                <a:cs typeface="Times New Roman"/>
              </a:rPr>
              <a:t>seconda </a:t>
            </a:r>
            <a:r>
              <a:rPr sz="1100" spc="-5" dirty="0">
                <a:solidFill>
                  <a:srgbClr val="212121"/>
                </a:solidFill>
                <a:latin typeface="Times New Roman"/>
                <a:cs typeface="Times New Roman"/>
              </a:rPr>
              <a:t>edizione del Festival </a:t>
            </a:r>
            <a:r>
              <a:rPr sz="1100" dirty="0">
                <a:solidFill>
                  <a:srgbClr val="212121"/>
                </a:solidFill>
                <a:latin typeface="Times New Roman"/>
                <a:cs typeface="Times New Roman"/>
              </a:rPr>
              <a:t>e' stato  </a:t>
            </a:r>
            <a:r>
              <a:rPr sz="1100" spc="-5" dirty="0">
                <a:solidFill>
                  <a:srgbClr val="212121"/>
                </a:solidFill>
                <a:latin typeface="Times New Roman"/>
                <a:cs typeface="Times New Roman"/>
              </a:rPr>
              <a:t>scelto come </a:t>
            </a:r>
            <a:r>
              <a:rPr sz="1100" dirty="0">
                <a:solidFill>
                  <a:srgbClr val="212121"/>
                </a:solidFill>
                <a:latin typeface="Times New Roman"/>
                <a:cs typeface="Times New Roman"/>
              </a:rPr>
              <a:t>filo </a:t>
            </a:r>
            <a:r>
              <a:rPr sz="1100" spc="-5" dirty="0">
                <a:solidFill>
                  <a:srgbClr val="212121"/>
                </a:solidFill>
                <a:latin typeface="Times New Roman"/>
                <a:cs typeface="Times New Roman"/>
              </a:rPr>
              <a:t>conduttore ideale di tutte </a:t>
            </a:r>
            <a:r>
              <a:rPr sz="1100" dirty="0">
                <a:solidFill>
                  <a:srgbClr val="212121"/>
                </a:solidFill>
                <a:latin typeface="Times New Roman"/>
                <a:cs typeface="Times New Roman"/>
              </a:rPr>
              <a:t>le </a:t>
            </a:r>
            <a:r>
              <a:rPr sz="1100" spc="-5" dirty="0">
                <a:solidFill>
                  <a:srgbClr val="212121"/>
                </a:solidFill>
                <a:latin typeface="Times New Roman"/>
                <a:cs typeface="Times New Roman"/>
              </a:rPr>
              <a:t>iniziative "L'alfabeto </a:t>
            </a:r>
            <a:r>
              <a:rPr sz="1100" dirty="0">
                <a:solidFill>
                  <a:srgbClr val="212121"/>
                </a:solidFill>
                <a:latin typeface="Times New Roman"/>
                <a:cs typeface="Times New Roman"/>
              </a:rPr>
              <a:t>del Mondo". Trarre </a:t>
            </a:r>
            <a:r>
              <a:rPr sz="1100" spc="-5" dirty="0">
                <a:solidFill>
                  <a:srgbClr val="212121"/>
                </a:solidFill>
                <a:latin typeface="Times New Roman"/>
                <a:cs typeface="Times New Roman"/>
              </a:rPr>
              <a:t>ispirazione dalla  </a:t>
            </a:r>
            <a:r>
              <a:rPr sz="1100" dirty="0">
                <a:solidFill>
                  <a:srgbClr val="212121"/>
                </a:solidFill>
                <a:latin typeface="Times New Roman"/>
                <a:cs typeface="Times New Roman"/>
              </a:rPr>
              <a:t>natura, </a:t>
            </a:r>
            <a:r>
              <a:rPr sz="1100" spc="-5" dirty="0">
                <a:solidFill>
                  <a:srgbClr val="212121"/>
                </a:solidFill>
                <a:latin typeface="Times New Roman"/>
                <a:cs typeface="Times New Roman"/>
              </a:rPr>
              <a:t>dall'opera dell'uomo </a:t>
            </a:r>
            <a:r>
              <a:rPr sz="1100" dirty="0">
                <a:solidFill>
                  <a:srgbClr val="212121"/>
                </a:solidFill>
                <a:latin typeface="Times New Roman"/>
                <a:cs typeface="Times New Roman"/>
              </a:rPr>
              <a:t>e </a:t>
            </a:r>
            <a:r>
              <a:rPr sz="1100" spc="-5" dirty="0">
                <a:solidFill>
                  <a:srgbClr val="212121"/>
                </a:solidFill>
                <a:latin typeface="Times New Roman"/>
                <a:cs typeface="Times New Roman"/>
              </a:rPr>
              <a:t>dalle proprie emozioni, imparare </a:t>
            </a:r>
            <a:r>
              <a:rPr sz="1100" dirty="0">
                <a:solidFill>
                  <a:srgbClr val="212121"/>
                </a:solidFill>
                <a:latin typeface="Times New Roman"/>
                <a:cs typeface="Times New Roman"/>
              </a:rPr>
              <a:t>a </a:t>
            </a:r>
            <a:r>
              <a:rPr sz="1100" spc="-5" dirty="0">
                <a:solidFill>
                  <a:srgbClr val="212121"/>
                </a:solidFill>
                <a:latin typeface="Times New Roman"/>
                <a:cs typeface="Times New Roman"/>
              </a:rPr>
              <a:t>riconoscere </a:t>
            </a:r>
            <a:r>
              <a:rPr sz="1100" dirty="0">
                <a:solidFill>
                  <a:srgbClr val="212121"/>
                </a:solidFill>
                <a:latin typeface="Times New Roman"/>
                <a:cs typeface="Times New Roman"/>
              </a:rPr>
              <a:t>e a </a:t>
            </a:r>
            <a:r>
              <a:rPr sz="1100" spc="-5" dirty="0">
                <a:solidFill>
                  <a:srgbClr val="212121"/>
                </a:solidFill>
                <a:latin typeface="Times New Roman"/>
                <a:cs typeface="Times New Roman"/>
              </a:rPr>
              <a:t>leggere </a:t>
            </a:r>
            <a:r>
              <a:rPr sz="1100" dirty="0">
                <a:solidFill>
                  <a:srgbClr val="212121"/>
                </a:solidFill>
                <a:latin typeface="Times New Roman"/>
                <a:cs typeface="Times New Roman"/>
              </a:rPr>
              <a:t>i </a:t>
            </a:r>
            <a:r>
              <a:rPr sz="1100" spc="-5" dirty="0">
                <a:solidFill>
                  <a:srgbClr val="212121"/>
                </a:solidFill>
                <a:latin typeface="Times New Roman"/>
                <a:cs typeface="Times New Roman"/>
              </a:rPr>
              <a:t>segni intorno </a:t>
            </a:r>
            <a:r>
              <a:rPr sz="1100" dirty="0">
                <a:solidFill>
                  <a:srgbClr val="212121"/>
                </a:solidFill>
                <a:latin typeface="Times New Roman"/>
                <a:cs typeface="Times New Roman"/>
              </a:rPr>
              <a:t>a </a:t>
            </a:r>
            <a:r>
              <a:rPr sz="1100" spc="-5" dirty="0">
                <a:solidFill>
                  <a:srgbClr val="212121"/>
                </a:solidFill>
                <a:latin typeface="Times New Roman"/>
                <a:cs typeface="Times New Roman"/>
              </a:rPr>
              <a:t>noi,  spostare il punto d'osservazione </a:t>
            </a:r>
            <a:r>
              <a:rPr sz="1100" dirty="0">
                <a:solidFill>
                  <a:srgbClr val="212121"/>
                </a:solidFill>
                <a:latin typeface="Times New Roman"/>
                <a:cs typeface="Times New Roman"/>
              </a:rPr>
              <a:t>e </a:t>
            </a:r>
            <a:r>
              <a:rPr sz="1100" spc="-5" dirty="0">
                <a:solidFill>
                  <a:srgbClr val="212121"/>
                </a:solidFill>
                <a:latin typeface="Times New Roman"/>
                <a:cs typeface="Times New Roman"/>
              </a:rPr>
              <a:t>reinterpretare </a:t>
            </a:r>
            <a:r>
              <a:rPr sz="1100" dirty="0">
                <a:solidFill>
                  <a:srgbClr val="212121"/>
                </a:solidFill>
                <a:latin typeface="Times New Roman"/>
                <a:cs typeface="Times New Roman"/>
              </a:rPr>
              <a:t>le </a:t>
            </a:r>
            <a:r>
              <a:rPr sz="1100" spc="-5" dirty="0">
                <a:solidFill>
                  <a:srgbClr val="212121"/>
                </a:solidFill>
                <a:latin typeface="Times New Roman"/>
                <a:cs typeface="Times New Roman"/>
              </a:rPr>
              <a:t>situazioni </a:t>
            </a:r>
            <a:r>
              <a:rPr sz="1100" dirty="0">
                <a:solidFill>
                  <a:srgbClr val="212121"/>
                </a:solidFill>
                <a:latin typeface="Times New Roman"/>
                <a:cs typeface="Times New Roman"/>
              </a:rPr>
              <a:t>e i </a:t>
            </a:r>
            <a:r>
              <a:rPr sz="1100" spc="-5" dirty="0">
                <a:solidFill>
                  <a:srgbClr val="212121"/>
                </a:solidFill>
                <a:latin typeface="Times New Roman"/>
                <a:cs typeface="Times New Roman"/>
              </a:rPr>
              <a:t>loro significati, </a:t>
            </a:r>
            <a:r>
              <a:rPr sz="1100" dirty="0">
                <a:solidFill>
                  <a:srgbClr val="212121"/>
                </a:solidFill>
                <a:latin typeface="Times New Roman"/>
                <a:cs typeface="Times New Roman"/>
              </a:rPr>
              <a:t>capire </a:t>
            </a:r>
            <a:r>
              <a:rPr sz="1100" spc="-5" dirty="0">
                <a:solidFill>
                  <a:srgbClr val="212121"/>
                </a:solidFill>
                <a:latin typeface="Times New Roman"/>
                <a:cs typeface="Times New Roman"/>
              </a:rPr>
              <a:t>come nasce il  racconto, come </a:t>
            </a:r>
            <a:r>
              <a:rPr sz="1100" dirty="0">
                <a:solidFill>
                  <a:srgbClr val="212121"/>
                </a:solidFill>
                <a:latin typeface="Times New Roman"/>
                <a:cs typeface="Times New Roman"/>
              </a:rPr>
              <a:t>si </a:t>
            </a:r>
            <a:r>
              <a:rPr sz="1100" spc="-5" dirty="0">
                <a:solidFill>
                  <a:srgbClr val="212121"/>
                </a:solidFill>
                <a:latin typeface="Times New Roman"/>
                <a:cs typeface="Times New Roman"/>
              </a:rPr>
              <a:t>forma </a:t>
            </a:r>
            <a:r>
              <a:rPr sz="1100" dirty="0">
                <a:solidFill>
                  <a:srgbClr val="212121"/>
                </a:solidFill>
                <a:latin typeface="Times New Roman"/>
                <a:cs typeface="Times New Roman"/>
              </a:rPr>
              <a:t>e </a:t>
            </a:r>
            <a:r>
              <a:rPr sz="1100" spc="-5" dirty="0">
                <a:solidFill>
                  <a:srgbClr val="212121"/>
                </a:solidFill>
                <a:latin typeface="Times New Roman"/>
                <a:cs typeface="Times New Roman"/>
              </a:rPr>
              <a:t>con quali linguaggi </a:t>
            </a:r>
            <a:r>
              <a:rPr sz="1100" dirty="0">
                <a:solidFill>
                  <a:srgbClr val="212121"/>
                </a:solidFill>
                <a:latin typeface="Times New Roman"/>
                <a:cs typeface="Times New Roman"/>
              </a:rPr>
              <a:t>e </a:t>
            </a:r>
            <a:r>
              <a:rPr sz="1100" spc="-5" dirty="0">
                <a:solidFill>
                  <a:srgbClr val="212121"/>
                </a:solidFill>
                <a:latin typeface="Times New Roman"/>
                <a:cs typeface="Times New Roman"/>
              </a:rPr>
              <a:t>strumenti </a:t>
            </a:r>
            <a:r>
              <a:rPr sz="1100" dirty="0">
                <a:solidFill>
                  <a:srgbClr val="212121"/>
                </a:solidFill>
                <a:latin typeface="Times New Roman"/>
                <a:cs typeface="Times New Roman"/>
              </a:rPr>
              <a:t>si </a:t>
            </a:r>
            <a:r>
              <a:rPr sz="1100" spc="-5" dirty="0">
                <a:solidFill>
                  <a:srgbClr val="212121"/>
                </a:solidFill>
                <a:latin typeface="Times New Roman"/>
                <a:cs typeface="Times New Roman"/>
              </a:rPr>
              <a:t>puo' </a:t>
            </a:r>
            <a:r>
              <a:rPr sz="1100" dirty="0">
                <a:solidFill>
                  <a:srgbClr val="212121"/>
                </a:solidFill>
                <a:latin typeface="Times New Roman"/>
                <a:cs typeface="Times New Roman"/>
              </a:rPr>
              <a:t>declinare, </a:t>
            </a:r>
            <a:r>
              <a:rPr sz="1100" spc="-5" dirty="0">
                <a:solidFill>
                  <a:srgbClr val="212121"/>
                </a:solidFill>
                <a:latin typeface="Times New Roman"/>
                <a:cs typeface="Times New Roman"/>
              </a:rPr>
              <a:t>condividerlo per generare poi  </a:t>
            </a:r>
            <a:r>
              <a:rPr sz="1100" dirty="0">
                <a:solidFill>
                  <a:srgbClr val="212121"/>
                </a:solidFill>
                <a:latin typeface="Times New Roman"/>
                <a:cs typeface="Times New Roman"/>
              </a:rPr>
              <a:t>altre </a:t>
            </a:r>
            <a:r>
              <a:rPr sz="1100" spc="-5" dirty="0">
                <a:solidFill>
                  <a:srgbClr val="212121"/>
                </a:solidFill>
                <a:latin typeface="Times New Roman"/>
                <a:cs typeface="Times New Roman"/>
              </a:rPr>
              <a:t>infinite narrazioni, ecco </a:t>
            </a:r>
            <a:r>
              <a:rPr sz="1100" dirty="0">
                <a:solidFill>
                  <a:srgbClr val="212121"/>
                </a:solidFill>
                <a:latin typeface="Times New Roman"/>
                <a:cs typeface="Times New Roman"/>
              </a:rPr>
              <a:t>la </a:t>
            </a:r>
            <a:r>
              <a:rPr sz="1100" spc="-5" dirty="0">
                <a:solidFill>
                  <a:srgbClr val="212121"/>
                </a:solidFill>
                <a:latin typeface="Times New Roman"/>
                <a:cs typeface="Times New Roman"/>
              </a:rPr>
              <a:t>sfida di quest'anno. </a:t>
            </a:r>
            <a:r>
              <a:rPr sz="1100" dirty="0">
                <a:solidFill>
                  <a:srgbClr val="212121"/>
                </a:solidFill>
                <a:latin typeface="Times New Roman"/>
                <a:cs typeface="Times New Roman"/>
              </a:rPr>
              <a:t>Un </a:t>
            </a:r>
            <a:r>
              <a:rPr sz="1100" spc="-5" dirty="0">
                <a:solidFill>
                  <a:srgbClr val="212121"/>
                </a:solidFill>
                <a:latin typeface="Times New Roman"/>
                <a:cs typeface="Times New Roman"/>
              </a:rPr>
              <a:t>tema estremamente attuale </a:t>
            </a:r>
            <a:r>
              <a:rPr sz="1100" dirty="0">
                <a:solidFill>
                  <a:srgbClr val="212121"/>
                </a:solidFill>
                <a:latin typeface="Times New Roman"/>
                <a:cs typeface="Times New Roman"/>
              </a:rPr>
              <a:t>se </a:t>
            </a:r>
            <a:r>
              <a:rPr sz="1100" spc="-5" dirty="0">
                <a:solidFill>
                  <a:srgbClr val="212121"/>
                </a:solidFill>
                <a:latin typeface="Times New Roman"/>
                <a:cs typeface="Times New Roman"/>
              </a:rPr>
              <a:t>si </a:t>
            </a:r>
            <a:r>
              <a:rPr sz="1100" dirty="0">
                <a:solidFill>
                  <a:srgbClr val="212121"/>
                </a:solidFill>
                <a:latin typeface="Times New Roman"/>
                <a:cs typeface="Times New Roman"/>
              </a:rPr>
              <a:t>considera che, </a:t>
            </a:r>
            <a:r>
              <a:rPr sz="1100" spc="-5" dirty="0">
                <a:solidFill>
                  <a:srgbClr val="212121"/>
                </a:solidFill>
                <a:latin typeface="Times New Roman"/>
                <a:cs typeface="Times New Roman"/>
              </a:rPr>
              <a:t>anche  grazie alle </a:t>
            </a:r>
            <a:r>
              <a:rPr sz="1100" dirty="0">
                <a:solidFill>
                  <a:srgbClr val="212121"/>
                </a:solidFill>
                <a:latin typeface="Times New Roman"/>
                <a:cs typeface="Times New Roman"/>
              </a:rPr>
              <a:t>nuove </a:t>
            </a:r>
            <a:r>
              <a:rPr sz="1100" spc="-5" dirty="0">
                <a:solidFill>
                  <a:srgbClr val="212121"/>
                </a:solidFill>
                <a:latin typeface="Times New Roman"/>
                <a:cs typeface="Times New Roman"/>
              </a:rPr>
              <a:t>tecnologie, raccontare </a:t>
            </a:r>
            <a:r>
              <a:rPr sz="1100" dirty="0">
                <a:solidFill>
                  <a:srgbClr val="212121"/>
                </a:solidFill>
                <a:latin typeface="Times New Roman"/>
                <a:cs typeface="Times New Roman"/>
              </a:rPr>
              <a:t>e </a:t>
            </a:r>
            <a:r>
              <a:rPr sz="1100" spc="-5" dirty="0">
                <a:solidFill>
                  <a:srgbClr val="212121"/>
                </a:solidFill>
                <a:latin typeface="Times New Roman"/>
                <a:cs typeface="Times New Roman"/>
              </a:rPr>
              <a:t>raccontarsi e' </a:t>
            </a:r>
            <a:r>
              <a:rPr sz="1100" dirty="0">
                <a:solidFill>
                  <a:srgbClr val="212121"/>
                </a:solidFill>
                <a:latin typeface="Times New Roman"/>
                <a:cs typeface="Times New Roman"/>
              </a:rPr>
              <a:t>oggi </a:t>
            </a:r>
            <a:r>
              <a:rPr sz="1100" spc="-5" dirty="0">
                <a:solidFill>
                  <a:srgbClr val="212121"/>
                </a:solidFill>
                <a:latin typeface="Times New Roman"/>
                <a:cs typeface="Times New Roman"/>
              </a:rPr>
              <a:t>un'attivita' </a:t>
            </a:r>
            <a:r>
              <a:rPr sz="1100" dirty="0">
                <a:solidFill>
                  <a:srgbClr val="212121"/>
                </a:solidFill>
                <a:latin typeface="Times New Roman"/>
                <a:cs typeface="Times New Roman"/>
              </a:rPr>
              <a:t>che ci </a:t>
            </a:r>
            <a:r>
              <a:rPr sz="1100" spc="-5" dirty="0">
                <a:solidFill>
                  <a:srgbClr val="212121"/>
                </a:solidFill>
                <a:latin typeface="Times New Roman"/>
                <a:cs typeface="Times New Roman"/>
              </a:rPr>
              <a:t>coinvolge sempre piu'. </a:t>
            </a:r>
            <a:r>
              <a:rPr sz="1100" dirty="0">
                <a:solidFill>
                  <a:srgbClr val="212121"/>
                </a:solidFill>
                <a:latin typeface="Times New Roman"/>
                <a:cs typeface="Times New Roman"/>
              </a:rPr>
              <a:t>La  proposta del </a:t>
            </a:r>
            <a:r>
              <a:rPr sz="1100" spc="-5" dirty="0">
                <a:solidFill>
                  <a:srgbClr val="212121"/>
                </a:solidFill>
                <a:latin typeface="Times New Roman"/>
                <a:cs typeface="Times New Roman"/>
              </a:rPr>
              <a:t>Festival </a:t>
            </a:r>
            <a:r>
              <a:rPr sz="1100" dirty="0">
                <a:solidFill>
                  <a:srgbClr val="212121"/>
                </a:solidFill>
                <a:latin typeface="Times New Roman"/>
                <a:cs typeface="Times New Roman"/>
              </a:rPr>
              <a:t>e' quindi </a:t>
            </a:r>
            <a:r>
              <a:rPr sz="1100" spc="-5" dirty="0">
                <a:solidFill>
                  <a:srgbClr val="212121"/>
                </a:solidFill>
                <a:latin typeface="Times New Roman"/>
                <a:cs typeface="Times New Roman"/>
              </a:rPr>
              <a:t>quella di creare dei percorsi per stimolare </a:t>
            </a:r>
            <a:r>
              <a:rPr sz="1100" dirty="0">
                <a:solidFill>
                  <a:srgbClr val="212121"/>
                </a:solidFill>
                <a:latin typeface="Times New Roman"/>
                <a:cs typeface="Times New Roman"/>
              </a:rPr>
              <a:t>un </a:t>
            </a:r>
            <a:r>
              <a:rPr sz="1100" spc="-5" dirty="0">
                <a:solidFill>
                  <a:srgbClr val="212121"/>
                </a:solidFill>
                <a:latin typeface="Times New Roman"/>
                <a:cs typeface="Times New Roman"/>
              </a:rPr>
              <a:t>approccio consapevole, </a:t>
            </a:r>
            <a:r>
              <a:rPr sz="1100" dirty="0">
                <a:solidFill>
                  <a:srgbClr val="212121"/>
                </a:solidFill>
                <a:latin typeface="Times New Roman"/>
                <a:cs typeface="Times New Roman"/>
              </a:rPr>
              <a:t>pur  </a:t>
            </a:r>
            <a:r>
              <a:rPr sz="1100" spc="-5" dirty="0">
                <a:solidFill>
                  <a:srgbClr val="212121"/>
                </a:solidFill>
                <a:latin typeface="Times New Roman"/>
                <a:cs typeface="Times New Roman"/>
              </a:rPr>
              <a:t>rispettando la massima </a:t>
            </a:r>
            <a:r>
              <a:rPr sz="1100" dirty="0">
                <a:solidFill>
                  <a:srgbClr val="212121"/>
                </a:solidFill>
                <a:latin typeface="Times New Roman"/>
                <a:cs typeface="Times New Roman"/>
              </a:rPr>
              <a:t>liberta' </a:t>
            </a:r>
            <a:r>
              <a:rPr sz="1100" spc="-5" dirty="0">
                <a:solidFill>
                  <a:srgbClr val="212121"/>
                </a:solidFill>
                <a:latin typeface="Times New Roman"/>
                <a:cs typeface="Times New Roman"/>
              </a:rPr>
              <a:t>espressiva </a:t>
            </a:r>
            <a:r>
              <a:rPr sz="1100" dirty="0">
                <a:solidFill>
                  <a:srgbClr val="212121"/>
                </a:solidFill>
                <a:latin typeface="Times New Roman"/>
                <a:cs typeface="Times New Roman"/>
              </a:rPr>
              <a:t>dei </a:t>
            </a:r>
            <a:r>
              <a:rPr sz="1100" spc="-5" dirty="0">
                <a:solidFill>
                  <a:srgbClr val="212121"/>
                </a:solidFill>
                <a:latin typeface="Times New Roman"/>
                <a:cs typeface="Times New Roman"/>
              </a:rPr>
              <a:t>bambini </a:t>
            </a:r>
            <a:r>
              <a:rPr sz="1100" dirty="0">
                <a:solidFill>
                  <a:srgbClr val="212121"/>
                </a:solidFill>
                <a:latin typeface="Times New Roman"/>
                <a:cs typeface="Times New Roman"/>
              </a:rPr>
              <a:t>e dei </a:t>
            </a:r>
            <a:r>
              <a:rPr sz="1100" spc="-5" dirty="0">
                <a:solidFill>
                  <a:srgbClr val="212121"/>
                </a:solidFill>
                <a:latin typeface="Times New Roman"/>
                <a:cs typeface="Times New Roman"/>
              </a:rPr>
              <a:t>ragazzi. Quest'anno due avvenimenti  affiancheranno </a:t>
            </a:r>
            <a:r>
              <a:rPr sz="1100" dirty="0">
                <a:solidFill>
                  <a:srgbClr val="212121"/>
                </a:solidFill>
                <a:latin typeface="Times New Roman"/>
                <a:cs typeface="Times New Roman"/>
              </a:rPr>
              <a:t>il </a:t>
            </a:r>
            <a:r>
              <a:rPr sz="1100" spc="-5" dirty="0">
                <a:solidFill>
                  <a:srgbClr val="212121"/>
                </a:solidFill>
                <a:latin typeface="Times New Roman"/>
                <a:cs typeface="Times New Roman"/>
              </a:rPr>
              <a:t>Festival: </a:t>
            </a:r>
            <a:r>
              <a:rPr sz="1100" dirty="0">
                <a:solidFill>
                  <a:srgbClr val="212121"/>
                </a:solidFill>
                <a:latin typeface="Times New Roman"/>
                <a:cs typeface="Times New Roman"/>
              </a:rPr>
              <a:t>"WWW - KnoW </a:t>
            </a:r>
            <a:r>
              <a:rPr sz="1100" spc="-5" dirty="0">
                <a:solidFill>
                  <a:srgbClr val="212121"/>
                </a:solidFill>
                <a:latin typeface="Times New Roman"/>
                <a:cs typeface="Times New Roman"/>
              </a:rPr>
              <a:t>the World with </a:t>
            </a:r>
            <a:r>
              <a:rPr sz="1100" dirty="0">
                <a:solidFill>
                  <a:srgbClr val="212121"/>
                </a:solidFill>
                <a:latin typeface="Times New Roman"/>
                <a:cs typeface="Times New Roman"/>
              </a:rPr>
              <a:t>Words" si </a:t>
            </a:r>
            <a:r>
              <a:rPr sz="1100" spc="-5" dirty="0">
                <a:solidFill>
                  <a:srgbClr val="212121"/>
                </a:solidFill>
                <a:latin typeface="Times New Roman"/>
                <a:cs typeface="Times New Roman"/>
              </a:rPr>
              <a:t>terra' </a:t>
            </a:r>
            <a:r>
              <a:rPr sz="1100" dirty="0">
                <a:solidFill>
                  <a:srgbClr val="212121"/>
                </a:solidFill>
                <a:latin typeface="Times New Roman"/>
                <a:cs typeface="Times New Roman"/>
              </a:rPr>
              <a:t>nel </a:t>
            </a:r>
            <a:r>
              <a:rPr sz="1100" spc="-5" dirty="0">
                <a:solidFill>
                  <a:srgbClr val="212121"/>
                </a:solidFill>
                <a:latin typeface="Times New Roman"/>
                <a:cs typeface="Times New Roman"/>
              </a:rPr>
              <a:t>giorno </a:t>
            </a:r>
            <a:r>
              <a:rPr sz="1100" spc="-10" dirty="0">
                <a:solidFill>
                  <a:srgbClr val="212121"/>
                </a:solidFill>
                <a:latin typeface="Times New Roman"/>
                <a:cs typeface="Times New Roman"/>
              </a:rPr>
              <a:t>di </a:t>
            </a:r>
            <a:r>
              <a:rPr sz="1100" spc="-5" dirty="0">
                <a:solidFill>
                  <a:srgbClr val="212121"/>
                </a:solidFill>
                <a:latin typeface="Times New Roman"/>
                <a:cs typeface="Times New Roman"/>
              </a:rPr>
              <a:t>apertura del  Festival, lunedi' </a:t>
            </a:r>
            <a:r>
              <a:rPr sz="1100" dirty="0">
                <a:solidFill>
                  <a:srgbClr val="212121"/>
                </a:solidFill>
                <a:latin typeface="Times New Roman"/>
                <a:cs typeface="Times New Roman"/>
              </a:rPr>
              <a:t>16 </a:t>
            </a:r>
            <a:r>
              <a:rPr sz="1100" spc="-5" dirty="0">
                <a:solidFill>
                  <a:srgbClr val="212121"/>
                </a:solidFill>
                <a:latin typeface="Times New Roman"/>
                <a:cs typeface="Times New Roman"/>
              </a:rPr>
              <a:t>marzo </a:t>
            </a:r>
            <a:r>
              <a:rPr sz="1100" dirty="0">
                <a:solidFill>
                  <a:srgbClr val="212121"/>
                </a:solidFill>
                <a:latin typeface="Times New Roman"/>
                <a:cs typeface="Times New Roman"/>
              </a:rPr>
              <a:t>a Napoli. Presso il Museo </a:t>
            </a:r>
            <a:r>
              <a:rPr sz="1100" spc="-5" dirty="0">
                <a:solidFill>
                  <a:srgbClr val="212121"/>
                </a:solidFill>
                <a:latin typeface="Times New Roman"/>
                <a:cs typeface="Times New Roman"/>
              </a:rPr>
              <a:t>d'Arte contemporanea Donnaregina </a:t>
            </a:r>
            <a:r>
              <a:rPr sz="1100" dirty="0">
                <a:solidFill>
                  <a:srgbClr val="212121"/>
                </a:solidFill>
                <a:latin typeface="Times New Roman"/>
                <a:cs typeface="Times New Roman"/>
              </a:rPr>
              <a:t>(MADRE), </a:t>
            </a:r>
            <a:r>
              <a:rPr sz="1100" spc="-5" dirty="0">
                <a:solidFill>
                  <a:srgbClr val="212121"/>
                </a:solidFill>
                <a:latin typeface="Times New Roman"/>
                <a:cs typeface="Times New Roman"/>
              </a:rPr>
              <a:t>l'artista  </a:t>
            </a:r>
            <a:r>
              <a:rPr sz="1100" dirty="0">
                <a:solidFill>
                  <a:srgbClr val="212121"/>
                </a:solidFill>
                <a:latin typeface="Times New Roman"/>
                <a:cs typeface="Times New Roman"/>
              </a:rPr>
              <a:t>di </a:t>
            </a:r>
            <a:r>
              <a:rPr sz="1100" spc="-10" dirty="0">
                <a:solidFill>
                  <a:srgbClr val="212121"/>
                </a:solidFill>
                <a:latin typeface="Times New Roman"/>
                <a:cs typeface="Times New Roman"/>
              </a:rPr>
              <a:t>fama </a:t>
            </a:r>
            <a:r>
              <a:rPr sz="1100" spc="-5" dirty="0">
                <a:solidFill>
                  <a:srgbClr val="212121"/>
                </a:solidFill>
                <a:latin typeface="Times New Roman"/>
                <a:cs typeface="Times New Roman"/>
              </a:rPr>
              <a:t>internazionale Michelangelo Pistoletto sara' </a:t>
            </a:r>
            <a:r>
              <a:rPr sz="1100" dirty="0">
                <a:solidFill>
                  <a:srgbClr val="212121"/>
                </a:solidFill>
                <a:latin typeface="Times New Roman"/>
                <a:cs typeface="Times New Roman"/>
              </a:rPr>
              <a:t>l'ospite </a:t>
            </a:r>
            <a:r>
              <a:rPr sz="1100" spc="-5" dirty="0">
                <a:solidFill>
                  <a:srgbClr val="212121"/>
                </a:solidFill>
                <a:latin typeface="Times New Roman"/>
                <a:cs typeface="Times New Roman"/>
              </a:rPr>
              <a:t>d'eccezione </a:t>
            </a:r>
            <a:r>
              <a:rPr sz="1100" dirty="0">
                <a:solidFill>
                  <a:srgbClr val="212121"/>
                </a:solidFill>
                <a:latin typeface="Times New Roman"/>
                <a:cs typeface="Times New Roman"/>
              </a:rPr>
              <a:t>di un evento </a:t>
            </a:r>
            <a:r>
              <a:rPr sz="1100" spc="-5" dirty="0">
                <a:solidFill>
                  <a:srgbClr val="212121"/>
                </a:solidFill>
                <a:latin typeface="Times New Roman"/>
                <a:cs typeface="Times New Roman"/>
              </a:rPr>
              <a:t>per ragazzi. Inoltre </a:t>
            </a:r>
            <a:r>
              <a:rPr sz="1100" dirty="0">
                <a:solidFill>
                  <a:srgbClr val="212121"/>
                </a:solidFill>
                <a:latin typeface="Times New Roman"/>
                <a:cs typeface="Times New Roman"/>
              </a:rPr>
              <a:t>il 20  </a:t>
            </a:r>
            <a:r>
              <a:rPr sz="1100" spc="-5" dirty="0">
                <a:solidFill>
                  <a:srgbClr val="212121"/>
                </a:solidFill>
                <a:latin typeface="Times New Roman"/>
                <a:cs typeface="Times New Roman"/>
              </a:rPr>
              <a:t>marzo, </a:t>
            </a:r>
            <a:r>
              <a:rPr sz="1100" dirty="0">
                <a:solidFill>
                  <a:srgbClr val="212121"/>
                </a:solidFill>
                <a:latin typeface="Times New Roman"/>
                <a:cs typeface="Times New Roman"/>
              </a:rPr>
              <a:t>presso </a:t>
            </a:r>
            <a:r>
              <a:rPr sz="1100" spc="-5" dirty="0">
                <a:solidFill>
                  <a:srgbClr val="212121"/>
                </a:solidFill>
                <a:latin typeface="Times New Roman"/>
                <a:cs typeface="Times New Roman"/>
              </a:rPr>
              <a:t>la sede dell'Abi </a:t>
            </a:r>
            <a:r>
              <a:rPr sz="1100" dirty="0">
                <a:solidFill>
                  <a:srgbClr val="212121"/>
                </a:solidFill>
                <a:latin typeface="Times New Roman"/>
                <a:cs typeface="Times New Roman"/>
              </a:rPr>
              <a:t>a </a:t>
            </a:r>
            <a:r>
              <a:rPr sz="1100" spc="-5" dirty="0">
                <a:solidFill>
                  <a:srgbClr val="212121"/>
                </a:solidFill>
                <a:latin typeface="Times New Roman"/>
                <a:cs typeface="Times New Roman"/>
              </a:rPr>
              <a:t>Roma, </a:t>
            </a:r>
            <a:r>
              <a:rPr sz="1100" dirty="0">
                <a:solidFill>
                  <a:srgbClr val="212121"/>
                </a:solidFill>
                <a:latin typeface="Times New Roman"/>
                <a:cs typeface="Times New Roman"/>
              </a:rPr>
              <a:t>le </a:t>
            </a:r>
            <a:r>
              <a:rPr sz="1100" spc="-5" dirty="0">
                <a:solidFill>
                  <a:srgbClr val="212121"/>
                </a:solidFill>
                <a:latin typeface="Times New Roman"/>
                <a:cs typeface="Times New Roman"/>
              </a:rPr>
              <a:t>antiche Scuderie di Palazzo Altieri ospiteranno l'incontro  Reinventare l'apprendimento </a:t>
            </a:r>
            <a:r>
              <a:rPr sz="1100" dirty="0">
                <a:solidFill>
                  <a:srgbClr val="212121"/>
                </a:solidFill>
                <a:latin typeface="Times New Roman"/>
                <a:cs typeface="Times New Roman"/>
              </a:rPr>
              <a:t>- Cultura e </a:t>
            </a:r>
            <a:r>
              <a:rPr sz="1100" spc="-5" dirty="0">
                <a:solidFill>
                  <a:srgbClr val="212121"/>
                </a:solidFill>
                <a:latin typeface="Times New Roman"/>
                <a:cs typeface="Times New Roman"/>
              </a:rPr>
              <a:t>creativita' </a:t>
            </a:r>
            <a:r>
              <a:rPr sz="1100" dirty="0">
                <a:solidFill>
                  <a:srgbClr val="212121"/>
                </a:solidFill>
                <a:latin typeface="Times New Roman"/>
                <a:cs typeface="Times New Roman"/>
              </a:rPr>
              <a:t>tra </a:t>
            </a:r>
            <a:r>
              <a:rPr sz="1100" spc="-5" dirty="0">
                <a:solidFill>
                  <a:srgbClr val="212121"/>
                </a:solidFill>
                <a:latin typeface="Times New Roman"/>
                <a:cs typeface="Times New Roman"/>
              </a:rPr>
              <a:t>linguaggi, metodi </a:t>
            </a:r>
            <a:r>
              <a:rPr sz="1100" dirty="0">
                <a:solidFill>
                  <a:srgbClr val="212121"/>
                </a:solidFill>
                <a:latin typeface="Times New Roman"/>
                <a:cs typeface="Times New Roman"/>
              </a:rPr>
              <a:t>e azioni. </a:t>
            </a:r>
            <a:r>
              <a:rPr sz="1100" spc="-10" dirty="0">
                <a:solidFill>
                  <a:srgbClr val="212121"/>
                </a:solidFill>
                <a:latin typeface="Times New Roman"/>
                <a:cs typeface="Times New Roman"/>
              </a:rPr>
              <a:t>Il </a:t>
            </a:r>
            <a:r>
              <a:rPr sz="1100" spc="-5" dirty="0">
                <a:solidFill>
                  <a:srgbClr val="212121"/>
                </a:solidFill>
                <a:latin typeface="Times New Roman"/>
                <a:cs typeface="Times New Roman"/>
              </a:rPr>
              <a:t>Festival </a:t>
            </a:r>
            <a:r>
              <a:rPr sz="1100" dirty="0">
                <a:solidFill>
                  <a:srgbClr val="212121"/>
                </a:solidFill>
                <a:latin typeface="Times New Roman"/>
                <a:cs typeface="Times New Roman"/>
              </a:rPr>
              <a:t>si </a:t>
            </a:r>
            <a:r>
              <a:rPr sz="1100" spc="-5" dirty="0">
                <a:solidFill>
                  <a:srgbClr val="212121"/>
                </a:solidFill>
                <a:latin typeface="Times New Roman"/>
                <a:cs typeface="Times New Roman"/>
              </a:rPr>
              <a:t>inserisce nel  </a:t>
            </a:r>
            <a:r>
              <a:rPr sz="1100" dirty="0">
                <a:solidFill>
                  <a:srgbClr val="212121"/>
                </a:solidFill>
                <a:latin typeface="Times New Roman"/>
                <a:cs typeface="Times New Roman"/>
              </a:rPr>
              <a:t>piu' ampio e </a:t>
            </a:r>
            <a:r>
              <a:rPr sz="1100" spc="-5" dirty="0">
                <a:solidFill>
                  <a:srgbClr val="212121"/>
                </a:solidFill>
                <a:latin typeface="Times New Roman"/>
                <a:cs typeface="Times New Roman"/>
              </a:rPr>
              <a:t>articolato piano d'azione </a:t>
            </a:r>
            <a:r>
              <a:rPr sz="1100" dirty="0">
                <a:solidFill>
                  <a:srgbClr val="212121"/>
                </a:solidFill>
                <a:latin typeface="Times New Roman"/>
                <a:cs typeface="Times New Roman"/>
              </a:rPr>
              <a:t>a </a:t>
            </a:r>
            <a:r>
              <a:rPr sz="1100" spc="-5" dirty="0">
                <a:solidFill>
                  <a:srgbClr val="212121"/>
                </a:solidFill>
                <a:latin typeface="Times New Roman"/>
                <a:cs typeface="Times New Roman"/>
              </a:rPr>
              <a:t>sostegno dell'arte </a:t>
            </a:r>
            <a:r>
              <a:rPr sz="1100" dirty="0">
                <a:solidFill>
                  <a:srgbClr val="212121"/>
                </a:solidFill>
                <a:latin typeface="Times New Roman"/>
                <a:cs typeface="Times New Roman"/>
              </a:rPr>
              <a:t>e </a:t>
            </a:r>
            <a:r>
              <a:rPr sz="1100" spc="-5" dirty="0">
                <a:solidFill>
                  <a:srgbClr val="212121"/>
                </a:solidFill>
                <a:latin typeface="Times New Roman"/>
                <a:cs typeface="Times New Roman"/>
              </a:rPr>
              <a:t>della cultura messo </a:t>
            </a:r>
            <a:r>
              <a:rPr sz="1100" dirty="0">
                <a:solidFill>
                  <a:srgbClr val="212121"/>
                </a:solidFill>
                <a:latin typeface="Times New Roman"/>
                <a:cs typeface="Times New Roman"/>
              </a:rPr>
              <a:t>a </a:t>
            </a:r>
            <a:r>
              <a:rPr sz="1100" spc="-5" dirty="0">
                <a:solidFill>
                  <a:srgbClr val="212121"/>
                </a:solidFill>
                <a:latin typeface="Times New Roman"/>
                <a:cs typeface="Times New Roman"/>
              </a:rPr>
              <a:t>punto </a:t>
            </a:r>
            <a:r>
              <a:rPr sz="1100" spc="-10" dirty="0">
                <a:solidFill>
                  <a:srgbClr val="212121"/>
                </a:solidFill>
                <a:latin typeface="Times New Roman"/>
                <a:cs typeface="Times New Roman"/>
              </a:rPr>
              <a:t>dall'Abi </a:t>
            </a:r>
            <a:r>
              <a:rPr sz="1100" dirty="0">
                <a:solidFill>
                  <a:srgbClr val="212121"/>
                </a:solidFill>
                <a:latin typeface="Times New Roman"/>
                <a:cs typeface="Times New Roman"/>
              </a:rPr>
              <a:t>con le  banche per </a:t>
            </a:r>
            <a:r>
              <a:rPr sz="1100" spc="-5" dirty="0">
                <a:solidFill>
                  <a:srgbClr val="212121"/>
                </a:solidFill>
                <a:latin typeface="Times New Roman"/>
                <a:cs typeface="Times New Roman"/>
              </a:rPr>
              <a:t>dare il proprio contributo </a:t>
            </a:r>
            <a:r>
              <a:rPr sz="1100" spc="-10" dirty="0">
                <a:solidFill>
                  <a:srgbClr val="212121"/>
                </a:solidFill>
                <a:latin typeface="Times New Roman"/>
                <a:cs typeface="Times New Roman"/>
              </a:rPr>
              <a:t>di </a:t>
            </a:r>
            <a:r>
              <a:rPr sz="1100" spc="-5" dirty="0">
                <a:solidFill>
                  <a:srgbClr val="212121"/>
                </a:solidFill>
                <a:latin typeface="Times New Roman"/>
                <a:cs typeface="Times New Roman"/>
              </a:rPr>
              <a:t>settore alla tutela </a:t>
            </a:r>
            <a:r>
              <a:rPr sz="1100" dirty="0">
                <a:solidFill>
                  <a:srgbClr val="212121"/>
                </a:solidFill>
                <a:latin typeface="Times New Roman"/>
                <a:cs typeface="Times New Roman"/>
              </a:rPr>
              <a:t>e </a:t>
            </a:r>
            <a:r>
              <a:rPr sz="1100" spc="-5" dirty="0">
                <a:solidFill>
                  <a:srgbClr val="212121"/>
                </a:solidFill>
                <a:latin typeface="Times New Roman"/>
                <a:cs typeface="Times New Roman"/>
              </a:rPr>
              <a:t>alla condivisione dell'immenso</a:t>
            </a:r>
            <a:r>
              <a:rPr sz="1100" spc="110" dirty="0">
                <a:solidFill>
                  <a:srgbClr val="212121"/>
                </a:solidFill>
                <a:latin typeface="Times New Roman"/>
                <a:cs typeface="Times New Roman"/>
              </a:rPr>
              <a:t> </a:t>
            </a:r>
            <a:r>
              <a:rPr sz="1100" dirty="0">
                <a:solidFill>
                  <a:srgbClr val="212121"/>
                </a:solidFill>
                <a:latin typeface="Times New Roman"/>
                <a:cs typeface="Times New Roman"/>
              </a:rPr>
              <a:t>patrimonio</a:t>
            </a:r>
            <a:endParaRPr sz="1100">
              <a:latin typeface="Times New Roman"/>
              <a:cs typeface="Times New Roman"/>
            </a:endParaRPr>
          </a:p>
          <a:p>
            <a:pPr marL="4445" algn="ctr">
              <a:lnSpc>
                <a:spcPct val="100000"/>
              </a:lnSpc>
              <a:spcBef>
                <a:spcPts val="130"/>
              </a:spcBef>
            </a:pPr>
            <a:r>
              <a:rPr sz="1100" spc="-5" dirty="0">
                <a:solidFill>
                  <a:srgbClr val="212121"/>
                </a:solidFill>
                <a:latin typeface="Times New Roman"/>
                <a:cs typeface="Times New Roman"/>
              </a:rPr>
              <a:t>storico-artistico nazionale. com/rov (fine) MF-DJ </a:t>
            </a:r>
            <a:r>
              <a:rPr sz="1100" dirty="0">
                <a:solidFill>
                  <a:srgbClr val="212121"/>
                </a:solidFill>
                <a:latin typeface="Times New Roman"/>
                <a:cs typeface="Times New Roman"/>
              </a:rPr>
              <a:t>NEWS </a:t>
            </a:r>
            <a:r>
              <a:rPr sz="1100" spc="-5" dirty="0">
                <a:solidFill>
                  <a:srgbClr val="212121"/>
                </a:solidFill>
                <a:latin typeface="Times New Roman"/>
                <a:cs typeface="Times New Roman"/>
              </a:rPr>
              <a:t>0416:08 mar</a:t>
            </a:r>
            <a:r>
              <a:rPr sz="1100" spc="30" dirty="0">
                <a:solidFill>
                  <a:srgbClr val="212121"/>
                </a:solidFill>
                <a:latin typeface="Times New Roman"/>
                <a:cs typeface="Times New Roman"/>
              </a:rPr>
              <a:t> </a:t>
            </a:r>
            <a:r>
              <a:rPr sz="1100" dirty="0">
                <a:solidFill>
                  <a:srgbClr val="212121"/>
                </a:solidFill>
                <a:latin typeface="Times New Roman"/>
                <a:cs typeface="Times New Roman"/>
              </a:rPr>
              <a:t>2015</a:t>
            </a:r>
            <a:endParaRPr sz="1100">
              <a:latin typeface="Times New Roman"/>
              <a:cs typeface="Times New Roman"/>
            </a:endParaRP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84480">
              <a:lnSpc>
                <a:spcPts val="1839"/>
              </a:lnSpc>
            </a:pPr>
            <a:r>
              <a:rPr sz="1600" b="1" spc="-5" dirty="0">
                <a:latin typeface="Arial"/>
                <a:cs typeface="Arial"/>
              </a:rPr>
              <a:t>Milan</a:t>
            </a:r>
            <a:r>
              <a:rPr sz="1600" b="1" spc="-10" dirty="0">
                <a:latin typeface="Arial"/>
                <a:cs typeface="Arial"/>
              </a:rPr>
              <a:t>o</a:t>
            </a:r>
            <a:r>
              <a:rPr sz="1600" b="1" spc="-5" dirty="0">
                <a:latin typeface="Arial"/>
                <a:cs typeface="Arial"/>
              </a:rPr>
              <a:t>.zer</a:t>
            </a:r>
            <a:r>
              <a:rPr sz="1600" b="1" spc="5" dirty="0">
                <a:latin typeface="Arial"/>
                <a:cs typeface="Arial"/>
              </a:rPr>
              <a:t>o</a:t>
            </a:r>
            <a:r>
              <a:rPr sz="1600" b="1" spc="-5" dirty="0">
                <a:latin typeface="Arial"/>
                <a:cs typeface="Arial"/>
              </a:rPr>
              <a:t>.eu  15 marzo</a:t>
            </a:r>
            <a:r>
              <a:rPr sz="1600" b="1" spc="-7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619250" y="4248149"/>
            <a:ext cx="4381500" cy="21431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713354" y="2638551"/>
            <a:ext cx="2124074" cy="8382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27965">
              <a:lnSpc>
                <a:spcPts val="1839"/>
              </a:lnSpc>
            </a:pPr>
            <a:r>
              <a:rPr sz="1600" b="1" spc="-15" dirty="0">
                <a:latin typeface="Arial"/>
                <a:cs typeface="Arial"/>
              </a:rPr>
              <a:t>O</a:t>
            </a:r>
            <a:r>
              <a:rPr sz="1600" b="1" spc="-5" dirty="0">
                <a:latin typeface="Arial"/>
                <a:cs typeface="Arial"/>
              </a:rPr>
              <a:t>r</a:t>
            </a:r>
            <a:r>
              <a:rPr sz="1600" b="1" spc="5" dirty="0">
                <a:latin typeface="Arial"/>
                <a:cs typeface="Arial"/>
              </a:rPr>
              <a:t>g</a:t>
            </a:r>
            <a:r>
              <a:rPr sz="1600" b="1" spc="-5" dirty="0">
                <a:latin typeface="Arial"/>
                <a:cs typeface="Arial"/>
              </a:rPr>
              <a:t>o</a:t>
            </a:r>
            <a:r>
              <a:rPr sz="1600" b="1" spc="-15" dirty="0">
                <a:latin typeface="Arial"/>
                <a:cs typeface="Arial"/>
              </a:rPr>
              <a:t>g</a:t>
            </a:r>
            <a:r>
              <a:rPr sz="1600" b="1" spc="-5" dirty="0">
                <a:latin typeface="Arial"/>
                <a:cs typeface="Arial"/>
              </a:rPr>
              <a:t>l</a:t>
            </a:r>
            <a:r>
              <a:rPr sz="1600" b="1" spc="5" dirty="0">
                <a:latin typeface="Arial"/>
                <a:cs typeface="Arial"/>
              </a:rPr>
              <a:t>i</a:t>
            </a:r>
            <a:r>
              <a:rPr sz="1600" b="1" spc="-5" dirty="0">
                <a:latin typeface="Arial"/>
                <a:cs typeface="Arial"/>
              </a:rPr>
              <a:t>o</a:t>
            </a:r>
            <a:r>
              <a:rPr sz="1600" b="1" spc="-15" dirty="0">
                <a:latin typeface="Arial"/>
                <a:cs typeface="Arial"/>
              </a:rPr>
              <a:t>n</a:t>
            </a:r>
            <a:r>
              <a:rPr sz="1600" b="1" spc="-5" dirty="0">
                <a:latin typeface="Arial"/>
                <a:cs typeface="Arial"/>
              </a:rPr>
              <a:t>er</a:t>
            </a:r>
            <a:r>
              <a:rPr sz="1600" b="1" spc="10" dirty="0">
                <a:latin typeface="Arial"/>
                <a:cs typeface="Arial"/>
              </a:rPr>
              <a:t>d</a:t>
            </a:r>
            <a:r>
              <a:rPr sz="1600" b="1" spc="-5" dirty="0">
                <a:latin typeface="Arial"/>
                <a:cs typeface="Arial"/>
              </a:rPr>
              <a:t>.it  15 marzo</a:t>
            </a:r>
            <a:r>
              <a:rPr sz="1600" b="1" spc="-5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769484"/>
            <a:ext cx="3754754" cy="21336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688206"/>
            <a:ext cx="5809615" cy="810260"/>
          </a:xfrm>
          <a:prstGeom prst="rect">
            <a:avLst/>
          </a:prstGeom>
        </p:spPr>
        <p:txBody>
          <a:bodyPr vert="horz" wrap="square" lIns="0" tIns="6985" rIns="0" bIns="0" rtlCol="0">
            <a:spAutoFit/>
          </a:bodyPr>
          <a:lstStyle/>
          <a:p>
            <a:pPr marL="12700" marR="5080">
              <a:lnSpc>
                <a:spcPct val="101600"/>
              </a:lnSpc>
              <a:spcBef>
                <a:spcPts val="55"/>
              </a:spcBef>
            </a:pPr>
            <a:r>
              <a:rPr sz="2550" dirty="0">
                <a:latin typeface="Impact"/>
                <a:cs typeface="Impact"/>
              </a:rPr>
              <a:t>Arriva la seconda </a:t>
            </a:r>
            <a:r>
              <a:rPr sz="2550" spc="-5" dirty="0">
                <a:latin typeface="Impact"/>
                <a:cs typeface="Impact"/>
              </a:rPr>
              <a:t>edizione </a:t>
            </a:r>
            <a:r>
              <a:rPr sz="2550" dirty="0">
                <a:latin typeface="Impact"/>
                <a:cs typeface="Impact"/>
              </a:rPr>
              <a:t>del </a:t>
            </a:r>
            <a:r>
              <a:rPr sz="2550" spc="-5" dirty="0">
                <a:latin typeface="Impact"/>
                <a:cs typeface="Impact"/>
              </a:rPr>
              <a:t>Festival </a:t>
            </a:r>
            <a:r>
              <a:rPr sz="2550" dirty="0">
                <a:latin typeface="Impact"/>
                <a:cs typeface="Impact"/>
              </a:rPr>
              <a:t>della  Cultura</a:t>
            </a:r>
            <a:r>
              <a:rPr sz="2550" spc="-5" dirty="0">
                <a:latin typeface="Impact"/>
                <a:cs typeface="Impact"/>
              </a:rPr>
              <a:t> Creativa!</a:t>
            </a:r>
            <a:endParaRPr sz="2550">
              <a:latin typeface="Impact"/>
              <a:cs typeface="Impact"/>
            </a:endParaRPr>
          </a:p>
        </p:txBody>
      </p:sp>
      <p:sp>
        <p:nvSpPr>
          <p:cNvPr id="6" name="object 6"/>
          <p:cNvSpPr txBox="1"/>
          <p:nvPr/>
        </p:nvSpPr>
        <p:spPr>
          <a:xfrm>
            <a:off x="706627" y="4837912"/>
            <a:ext cx="6149975" cy="3108960"/>
          </a:xfrm>
          <a:prstGeom prst="rect">
            <a:avLst/>
          </a:prstGeom>
        </p:spPr>
        <p:txBody>
          <a:bodyPr vert="horz" wrap="square" lIns="0" tIns="12700" rIns="0" bIns="0" rtlCol="0">
            <a:spAutoFit/>
          </a:bodyPr>
          <a:lstStyle/>
          <a:p>
            <a:pPr marL="3887470" marR="70485">
              <a:lnSpc>
                <a:spcPct val="110000"/>
              </a:lnSpc>
              <a:spcBef>
                <a:spcPts val="100"/>
              </a:spcBef>
            </a:pPr>
            <a:r>
              <a:rPr sz="1100" spc="-5" dirty="0">
                <a:latin typeface="Arial"/>
                <a:cs typeface="Arial"/>
              </a:rPr>
              <a:t>Dal </a:t>
            </a:r>
            <a:r>
              <a:rPr sz="1100" b="1" spc="-5" dirty="0">
                <a:latin typeface="Arial"/>
                <a:cs typeface="Arial"/>
              </a:rPr>
              <a:t>16 </a:t>
            </a:r>
            <a:r>
              <a:rPr sz="1100" spc="-5" dirty="0">
                <a:latin typeface="Arial"/>
                <a:cs typeface="Arial"/>
              </a:rPr>
              <a:t>al </a:t>
            </a:r>
            <a:r>
              <a:rPr sz="1100" b="1" dirty="0">
                <a:latin typeface="Arial"/>
                <a:cs typeface="Arial"/>
              </a:rPr>
              <a:t>22 Marzo </a:t>
            </a:r>
            <a:r>
              <a:rPr sz="1100" spc="-5" dirty="0">
                <a:latin typeface="Arial"/>
                <a:cs typeface="Arial"/>
              </a:rPr>
              <a:t>in </a:t>
            </a:r>
            <a:r>
              <a:rPr sz="1100" b="1" spc="-5" dirty="0">
                <a:latin typeface="Arial"/>
                <a:cs typeface="Arial"/>
              </a:rPr>
              <a:t>tutta Italia </a:t>
            </a:r>
            <a:r>
              <a:rPr sz="1100" b="1" dirty="0">
                <a:latin typeface="Arial"/>
                <a:cs typeface="Arial"/>
              </a:rPr>
              <a:t>s</a:t>
            </a:r>
            <a:r>
              <a:rPr sz="1100" dirty="0">
                <a:latin typeface="Arial"/>
                <a:cs typeface="Arial"/>
              </a:rPr>
              <a:t>i  svolgeranno </a:t>
            </a:r>
            <a:r>
              <a:rPr sz="1100" spc="-5" dirty="0">
                <a:latin typeface="Arial"/>
                <a:cs typeface="Arial"/>
              </a:rPr>
              <a:t>più </a:t>
            </a:r>
            <a:r>
              <a:rPr sz="1100" dirty="0">
                <a:latin typeface="Arial"/>
                <a:cs typeface="Arial"/>
              </a:rPr>
              <a:t>di</a:t>
            </a:r>
            <a:r>
              <a:rPr sz="1100" spc="-5" dirty="0">
                <a:latin typeface="Arial"/>
                <a:cs typeface="Arial"/>
              </a:rPr>
              <a:t> </a:t>
            </a:r>
            <a:r>
              <a:rPr sz="1100" b="1" dirty="0">
                <a:latin typeface="Arial"/>
                <a:cs typeface="Arial"/>
              </a:rPr>
              <a:t>80</a:t>
            </a:r>
            <a:endParaRPr sz="1100">
              <a:latin typeface="Arial"/>
              <a:cs typeface="Arial"/>
            </a:endParaRPr>
          </a:p>
          <a:p>
            <a:pPr marL="3887470" marR="23495">
              <a:lnSpc>
                <a:spcPct val="110000"/>
              </a:lnSpc>
              <a:spcBef>
                <a:spcPts val="10"/>
              </a:spcBef>
            </a:pPr>
            <a:r>
              <a:rPr sz="1100" b="1" spc="-5" dirty="0">
                <a:latin typeface="Arial"/>
                <a:cs typeface="Arial"/>
              </a:rPr>
              <a:t>eventi </a:t>
            </a:r>
            <a:r>
              <a:rPr sz="1100" dirty="0">
                <a:latin typeface="Arial"/>
                <a:cs typeface="Arial"/>
              </a:rPr>
              <a:t>e </a:t>
            </a:r>
            <a:r>
              <a:rPr sz="1100" b="1" spc="-5" dirty="0">
                <a:latin typeface="Arial"/>
                <a:cs typeface="Arial"/>
              </a:rPr>
              <a:t>laboratori </a:t>
            </a:r>
            <a:r>
              <a:rPr sz="1100" spc="-5" dirty="0">
                <a:latin typeface="Arial"/>
                <a:cs typeface="Arial"/>
              </a:rPr>
              <a:t>dedicati  alla</a:t>
            </a:r>
            <a:r>
              <a:rPr sz="1100" b="1" spc="-5" dirty="0">
                <a:latin typeface="Arial"/>
                <a:cs typeface="Arial"/>
              </a:rPr>
              <a:t>cultura </a:t>
            </a:r>
            <a:r>
              <a:rPr sz="1100" dirty="0">
                <a:latin typeface="Arial"/>
                <a:cs typeface="Arial"/>
              </a:rPr>
              <a:t>ed </a:t>
            </a:r>
            <a:r>
              <a:rPr sz="1100" spc="-5" dirty="0">
                <a:latin typeface="Arial"/>
                <a:cs typeface="Arial"/>
              </a:rPr>
              <a:t>alla </a:t>
            </a:r>
            <a:r>
              <a:rPr sz="1100" b="1" spc="-5" dirty="0">
                <a:latin typeface="Arial"/>
                <a:cs typeface="Arial"/>
              </a:rPr>
              <a:t>creatività</a:t>
            </a:r>
            <a:r>
              <a:rPr sz="1100" spc="-5" dirty="0">
                <a:latin typeface="Arial"/>
                <a:cs typeface="Arial"/>
              </a:rPr>
              <a:t>. </a:t>
            </a:r>
            <a:r>
              <a:rPr sz="1100" dirty="0">
                <a:latin typeface="Arial"/>
                <a:cs typeface="Arial"/>
              </a:rPr>
              <a:t>Torna  </a:t>
            </a:r>
            <a:r>
              <a:rPr sz="1100" spc="-5" dirty="0">
                <a:latin typeface="Arial"/>
                <a:cs typeface="Arial"/>
              </a:rPr>
              <a:t>infatti per la </a:t>
            </a:r>
            <a:r>
              <a:rPr sz="1100" dirty="0">
                <a:latin typeface="Arial"/>
                <a:cs typeface="Arial"/>
              </a:rPr>
              <a:t>sua</a:t>
            </a:r>
            <a:r>
              <a:rPr sz="1100" spc="-10" dirty="0">
                <a:latin typeface="Arial"/>
                <a:cs typeface="Arial"/>
              </a:rPr>
              <a:t> </a:t>
            </a:r>
            <a:r>
              <a:rPr sz="1100" spc="-5" dirty="0">
                <a:latin typeface="Arial"/>
                <a:cs typeface="Arial"/>
              </a:rPr>
              <a:t>s</a:t>
            </a:r>
            <a:r>
              <a:rPr sz="1100" b="1" spc="-5" dirty="0">
                <a:latin typeface="Arial"/>
                <a:cs typeface="Arial"/>
              </a:rPr>
              <a:t>econda</a:t>
            </a:r>
            <a:endParaRPr sz="1100">
              <a:latin typeface="Arial"/>
              <a:cs typeface="Arial"/>
            </a:endParaRPr>
          </a:p>
          <a:p>
            <a:pPr marL="3887470" marR="142240">
              <a:lnSpc>
                <a:spcPts val="1470"/>
              </a:lnSpc>
              <a:spcBef>
                <a:spcPts val="55"/>
              </a:spcBef>
            </a:pPr>
            <a:r>
              <a:rPr sz="1100" b="1" dirty="0">
                <a:latin typeface="Arial"/>
                <a:cs typeface="Arial"/>
              </a:rPr>
              <a:t>edizione </a:t>
            </a:r>
            <a:r>
              <a:rPr sz="1100" spc="-5" dirty="0">
                <a:latin typeface="Arial"/>
                <a:cs typeface="Arial"/>
              </a:rPr>
              <a:t>il </a:t>
            </a:r>
            <a:r>
              <a:rPr sz="1100" b="1" spc="-5" dirty="0">
                <a:latin typeface="Arial"/>
                <a:cs typeface="Arial"/>
              </a:rPr>
              <a:t>Festival della Cultura  Creativa</a:t>
            </a:r>
            <a:r>
              <a:rPr sz="1100" spc="-5" dirty="0">
                <a:latin typeface="Arial"/>
                <a:cs typeface="Arial"/>
              </a:rPr>
              <a:t>, il </a:t>
            </a:r>
            <a:r>
              <a:rPr sz="1100" dirty="0">
                <a:latin typeface="Arial"/>
                <a:cs typeface="Arial"/>
              </a:rPr>
              <a:t>cui </a:t>
            </a:r>
            <a:r>
              <a:rPr sz="1100" spc="-5" dirty="0">
                <a:latin typeface="Arial"/>
                <a:cs typeface="Arial"/>
              </a:rPr>
              <a:t>titolo </a:t>
            </a:r>
            <a:r>
              <a:rPr sz="1100" dirty="0">
                <a:latin typeface="Arial"/>
                <a:cs typeface="Arial"/>
              </a:rPr>
              <a:t>di</a:t>
            </a:r>
            <a:r>
              <a:rPr sz="1100" spc="-30" dirty="0">
                <a:latin typeface="Arial"/>
                <a:cs typeface="Arial"/>
              </a:rPr>
              <a:t> </a:t>
            </a:r>
            <a:r>
              <a:rPr sz="1100" dirty="0">
                <a:latin typeface="Arial"/>
                <a:cs typeface="Arial"/>
              </a:rPr>
              <a:t>quest'anno</a:t>
            </a:r>
            <a:endParaRPr sz="1100">
              <a:latin typeface="Arial"/>
              <a:cs typeface="Arial"/>
            </a:endParaRPr>
          </a:p>
          <a:p>
            <a:pPr marL="3887470" marR="110489">
              <a:lnSpc>
                <a:spcPts val="1450"/>
              </a:lnSpc>
              <a:spcBef>
                <a:spcPts val="5"/>
              </a:spcBef>
            </a:pPr>
            <a:r>
              <a:rPr sz="1100" dirty="0">
                <a:latin typeface="Arial"/>
                <a:cs typeface="Arial"/>
              </a:rPr>
              <a:t>è </a:t>
            </a:r>
            <a:r>
              <a:rPr sz="1100" b="1" i="1" spc="-5" dirty="0">
                <a:latin typeface="Arial"/>
                <a:cs typeface="Arial"/>
              </a:rPr>
              <a:t>"L'alfabeto del mondo-  </a:t>
            </a:r>
            <a:r>
              <a:rPr sz="1100" b="1" i="1" dirty="0">
                <a:latin typeface="Arial"/>
                <a:cs typeface="Arial"/>
              </a:rPr>
              <a:t>Leggiamo i </a:t>
            </a:r>
            <a:r>
              <a:rPr sz="1100" b="1" i="1" spc="-5" dirty="0">
                <a:latin typeface="Arial"/>
                <a:cs typeface="Arial"/>
              </a:rPr>
              <a:t>segni intorno </a:t>
            </a:r>
            <a:r>
              <a:rPr sz="1100" b="1" i="1" dirty="0">
                <a:latin typeface="Arial"/>
                <a:cs typeface="Arial"/>
              </a:rPr>
              <a:t>a </a:t>
            </a:r>
            <a:r>
              <a:rPr sz="1100" b="1" i="1" spc="-5" dirty="0">
                <a:latin typeface="Arial"/>
                <a:cs typeface="Arial"/>
              </a:rPr>
              <a:t>noi </a:t>
            </a:r>
            <a:r>
              <a:rPr sz="1100" b="1" i="1" dirty="0">
                <a:latin typeface="Arial"/>
                <a:cs typeface="Arial"/>
              </a:rPr>
              <a:t>e  raccontiamo"</a:t>
            </a:r>
            <a:r>
              <a:rPr sz="1100" dirty="0">
                <a:latin typeface="Arial"/>
                <a:cs typeface="Arial"/>
              </a:rPr>
              <a:t>. </a:t>
            </a:r>
            <a:r>
              <a:rPr sz="1100" spc="-5" dirty="0">
                <a:latin typeface="Arial"/>
                <a:cs typeface="Arial"/>
              </a:rPr>
              <a:t>Attraverso </a:t>
            </a:r>
            <a:r>
              <a:rPr sz="1100" dirty="0">
                <a:latin typeface="Arial"/>
                <a:cs typeface="Arial"/>
              </a:rPr>
              <a:t>le  </a:t>
            </a:r>
            <a:r>
              <a:rPr sz="1100" spc="-5" dirty="0">
                <a:latin typeface="Arial"/>
                <a:cs typeface="Arial"/>
              </a:rPr>
              <a:t>iniziative </a:t>
            </a:r>
            <a:r>
              <a:rPr sz="1100" dirty="0">
                <a:latin typeface="Arial"/>
                <a:cs typeface="Arial"/>
              </a:rPr>
              <a:t>incentrate su</a:t>
            </a:r>
            <a:r>
              <a:rPr sz="1100" spc="-30" dirty="0">
                <a:latin typeface="Arial"/>
                <a:cs typeface="Arial"/>
              </a:rPr>
              <a:t> </a:t>
            </a:r>
            <a:r>
              <a:rPr sz="1100" spc="-5" dirty="0">
                <a:latin typeface="Arial"/>
                <a:cs typeface="Arial"/>
              </a:rPr>
              <a:t>musica,</a:t>
            </a:r>
            <a:endParaRPr sz="1100">
              <a:latin typeface="Arial"/>
              <a:cs typeface="Arial"/>
            </a:endParaRPr>
          </a:p>
          <a:p>
            <a:pPr marL="12700" marR="352425">
              <a:lnSpc>
                <a:spcPts val="1440"/>
              </a:lnSpc>
              <a:spcBef>
                <a:spcPts val="30"/>
              </a:spcBef>
            </a:pPr>
            <a:r>
              <a:rPr sz="1100" spc="-5" dirty="0">
                <a:latin typeface="Arial"/>
                <a:cs typeface="Arial"/>
              </a:rPr>
              <a:t>lettura, teatro, nuove tecnologie </a:t>
            </a:r>
            <a:r>
              <a:rPr sz="1100" dirty="0">
                <a:latin typeface="Arial"/>
                <a:cs typeface="Arial"/>
              </a:rPr>
              <a:t>e </a:t>
            </a:r>
            <a:r>
              <a:rPr sz="1100" spc="-5" dirty="0">
                <a:latin typeface="Arial"/>
                <a:cs typeface="Arial"/>
              </a:rPr>
              <a:t>archeologia </a:t>
            </a:r>
            <a:r>
              <a:rPr sz="1100" dirty="0">
                <a:latin typeface="Arial"/>
                <a:cs typeface="Arial"/>
              </a:rPr>
              <a:t>i </a:t>
            </a:r>
            <a:r>
              <a:rPr sz="1100" spc="-5" dirty="0">
                <a:latin typeface="Arial"/>
                <a:cs typeface="Arial"/>
              </a:rPr>
              <a:t>ragazzi </a:t>
            </a:r>
            <a:r>
              <a:rPr sz="1100" dirty="0">
                <a:latin typeface="Arial"/>
                <a:cs typeface="Arial"/>
              </a:rPr>
              <a:t>di tutta </a:t>
            </a:r>
            <a:r>
              <a:rPr sz="1100" spc="-5" dirty="0">
                <a:latin typeface="Arial"/>
                <a:cs typeface="Arial"/>
              </a:rPr>
              <a:t>Italia potranno </a:t>
            </a:r>
            <a:r>
              <a:rPr sz="1100" dirty="0">
                <a:latin typeface="Arial"/>
                <a:cs typeface="Arial"/>
              </a:rPr>
              <a:t>così imparare a  leggere e </a:t>
            </a:r>
            <a:r>
              <a:rPr sz="1100" spc="-5" dirty="0">
                <a:latin typeface="Arial"/>
                <a:cs typeface="Arial"/>
              </a:rPr>
              <a:t>raccontare il mondo </a:t>
            </a:r>
            <a:r>
              <a:rPr sz="1100" dirty="0">
                <a:latin typeface="Arial"/>
                <a:cs typeface="Arial"/>
              </a:rPr>
              <a:t>in modo</a:t>
            </a:r>
            <a:r>
              <a:rPr sz="1100" spc="-25" dirty="0">
                <a:latin typeface="Arial"/>
                <a:cs typeface="Arial"/>
              </a:rPr>
              <a:t> </a:t>
            </a:r>
            <a:r>
              <a:rPr sz="1100" b="1" spc="-5" dirty="0">
                <a:latin typeface="Arial"/>
                <a:cs typeface="Arial"/>
              </a:rPr>
              <a:t>creativo</a:t>
            </a:r>
            <a:r>
              <a:rPr sz="1100" spc="-5" dirty="0">
                <a:latin typeface="Arial"/>
                <a:cs typeface="Arial"/>
              </a:rPr>
              <a:t>.</a:t>
            </a:r>
            <a:endParaRPr sz="1100">
              <a:latin typeface="Arial"/>
              <a:cs typeface="Arial"/>
            </a:endParaRPr>
          </a:p>
          <a:p>
            <a:pPr marL="12700" marR="5080" algn="just">
              <a:lnSpc>
                <a:spcPct val="110500"/>
              </a:lnSpc>
              <a:spcBef>
                <a:spcPts val="919"/>
              </a:spcBef>
            </a:pPr>
            <a:r>
              <a:rPr sz="1100" dirty="0">
                <a:latin typeface="Arial"/>
                <a:cs typeface="Arial"/>
              </a:rPr>
              <a:t>La </a:t>
            </a:r>
            <a:r>
              <a:rPr sz="1100" spc="-5" dirty="0">
                <a:latin typeface="Arial"/>
                <a:cs typeface="Arial"/>
              </a:rPr>
              <a:t>manifestazione, dedicata </a:t>
            </a:r>
            <a:r>
              <a:rPr sz="1100" dirty="0">
                <a:latin typeface="Arial"/>
                <a:cs typeface="Arial"/>
              </a:rPr>
              <a:t>a </a:t>
            </a:r>
            <a:r>
              <a:rPr sz="1100" spc="-5" dirty="0">
                <a:latin typeface="Arial"/>
                <a:cs typeface="Arial"/>
              </a:rPr>
              <a:t>bambini </a:t>
            </a:r>
            <a:r>
              <a:rPr sz="1100" dirty="0">
                <a:latin typeface="Arial"/>
                <a:cs typeface="Arial"/>
              </a:rPr>
              <a:t>e </a:t>
            </a:r>
            <a:r>
              <a:rPr sz="1100" spc="-5" dirty="0">
                <a:latin typeface="Arial"/>
                <a:cs typeface="Arial"/>
              </a:rPr>
              <a:t>ragazzi, </a:t>
            </a:r>
            <a:r>
              <a:rPr sz="1100" dirty="0">
                <a:latin typeface="Arial"/>
                <a:cs typeface="Arial"/>
              </a:rPr>
              <a:t>è </a:t>
            </a:r>
            <a:r>
              <a:rPr sz="1100" spc="-5" dirty="0">
                <a:latin typeface="Arial"/>
                <a:cs typeface="Arial"/>
              </a:rPr>
              <a:t>organizzata dalle </a:t>
            </a:r>
            <a:r>
              <a:rPr sz="1100" b="1" dirty="0">
                <a:latin typeface="Arial"/>
                <a:cs typeface="Arial"/>
              </a:rPr>
              <a:t>banche </a:t>
            </a:r>
            <a:r>
              <a:rPr sz="1100" b="1" spc="-5" dirty="0">
                <a:latin typeface="Arial"/>
                <a:cs typeface="Arial"/>
              </a:rPr>
              <a:t>italiane </a:t>
            </a:r>
            <a:r>
              <a:rPr sz="1100" dirty="0">
                <a:latin typeface="Arial"/>
                <a:cs typeface="Arial"/>
              </a:rPr>
              <a:t>col  </a:t>
            </a:r>
            <a:r>
              <a:rPr sz="1100" spc="-5" dirty="0">
                <a:latin typeface="Arial"/>
                <a:cs typeface="Arial"/>
              </a:rPr>
              <a:t>coordinamento </a:t>
            </a:r>
            <a:r>
              <a:rPr sz="1100" dirty="0">
                <a:latin typeface="Arial"/>
                <a:cs typeface="Arial"/>
              </a:rPr>
              <a:t>di </a:t>
            </a:r>
            <a:r>
              <a:rPr sz="1100" b="1" spc="-10" dirty="0">
                <a:latin typeface="Arial"/>
                <a:cs typeface="Arial"/>
              </a:rPr>
              <a:t>ABI</a:t>
            </a:r>
            <a:r>
              <a:rPr sz="1100" spc="-10" dirty="0">
                <a:latin typeface="Arial"/>
                <a:cs typeface="Arial"/>
              </a:rPr>
              <a:t>, </a:t>
            </a:r>
            <a:r>
              <a:rPr sz="1100" spc="-5" dirty="0">
                <a:latin typeface="Arial"/>
                <a:cs typeface="Arial"/>
              </a:rPr>
              <a:t>il patrocinio </a:t>
            </a:r>
            <a:r>
              <a:rPr sz="1100" b="1" spc="-10" dirty="0">
                <a:latin typeface="Arial"/>
                <a:cs typeface="Arial"/>
              </a:rPr>
              <a:t>UNESCO </a:t>
            </a:r>
            <a:r>
              <a:rPr sz="1100" dirty="0">
                <a:latin typeface="Arial"/>
                <a:cs typeface="Arial"/>
              </a:rPr>
              <a:t>e </a:t>
            </a:r>
            <a:r>
              <a:rPr sz="1100" spc="-10" dirty="0">
                <a:latin typeface="Arial"/>
                <a:cs typeface="Arial"/>
              </a:rPr>
              <a:t>del </a:t>
            </a:r>
            <a:r>
              <a:rPr sz="1100" b="1" spc="-5" dirty="0">
                <a:latin typeface="Arial"/>
                <a:cs typeface="Arial"/>
              </a:rPr>
              <a:t>Ministero </a:t>
            </a:r>
            <a:r>
              <a:rPr sz="1100" b="1" dirty="0">
                <a:latin typeface="Arial"/>
                <a:cs typeface="Arial"/>
              </a:rPr>
              <a:t>dei </a:t>
            </a:r>
            <a:r>
              <a:rPr sz="1100" b="1" spc="-5" dirty="0">
                <a:latin typeface="Arial"/>
                <a:cs typeface="Arial"/>
              </a:rPr>
              <a:t>Beni </a:t>
            </a:r>
            <a:r>
              <a:rPr sz="1100" b="1" dirty="0">
                <a:latin typeface="Arial"/>
                <a:cs typeface="Arial"/>
              </a:rPr>
              <a:t>e </a:t>
            </a:r>
            <a:r>
              <a:rPr sz="1100" b="1" spc="-5" dirty="0">
                <a:latin typeface="Arial"/>
                <a:cs typeface="Arial"/>
              </a:rPr>
              <a:t>delle </a:t>
            </a:r>
            <a:r>
              <a:rPr sz="1100" b="1" spc="-10" dirty="0">
                <a:latin typeface="Arial"/>
                <a:cs typeface="Arial"/>
              </a:rPr>
              <a:t>Attività </a:t>
            </a:r>
            <a:r>
              <a:rPr sz="1100" b="1" spc="-5" dirty="0">
                <a:latin typeface="Arial"/>
                <a:cs typeface="Arial"/>
              </a:rPr>
              <a:t>Culturali </a:t>
            </a:r>
            <a:r>
              <a:rPr sz="1100" b="1" dirty="0">
                <a:latin typeface="Arial"/>
                <a:cs typeface="Arial"/>
              </a:rPr>
              <a:t>e  del Turismo </a:t>
            </a:r>
            <a:r>
              <a:rPr sz="1100" dirty="0">
                <a:latin typeface="Arial"/>
                <a:cs typeface="Arial"/>
              </a:rPr>
              <a:t>e </a:t>
            </a:r>
            <a:r>
              <a:rPr sz="1100" spc="-5" dirty="0">
                <a:latin typeface="Arial"/>
                <a:cs typeface="Arial"/>
              </a:rPr>
              <a:t>la </a:t>
            </a:r>
            <a:r>
              <a:rPr sz="1100" dirty="0">
                <a:latin typeface="Arial"/>
                <a:cs typeface="Arial"/>
              </a:rPr>
              <a:t>media </a:t>
            </a:r>
            <a:r>
              <a:rPr sz="1100" spc="-5" dirty="0">
                <a:latin typeface="Arial"/>
                <a:cs typeface="Arial"/>
              </a:rPr>
              <a:t>partnership della</a:t>
            </a:r>
            <a:r>
              <a:rPr sz="1100" spc="-10" dirty="0">
                <a:latin typeface="Arial"/>
                <a:cs typeface="Arial"/>
              </a:rPr>
              <a:t> </a:t>
            </a:r>
            <a:r>
              <a:rPr sz="1100" b="1" spc="-5" dirty="0">
                <a:latin typeface="Arial"/>
                <a:cs typeface="Arial"/>
              </a:rPr>
              <a:t>Rai</a:t>
            </a:r>
            <a:r>
              <a:rPr sz="1100" spc="-5" dirty="0">
                <a:latin typeface="Arial"/>
                <a:cs typeface="Arial"/>
              </a:rPr>
              <a:t>.</a:t>
            </a:r>
            <a:endParaRPr sz="1100">
              <a:latin typeface="Arial"/>
              <a:cs typeface="Arial"/>
            </a:endParaRPr>
          </a:p>
        </p:txBody>
      </p:sp>
      <p:sp>
        <p:nvSpPr>
          <p:cNvPr id="7" name="object 7"/>
          <p:cNvSpPr txBox="1"/>
          <p:nvPr/>
        </p:nvSpPr>
        <p:spPr>
          <a:xfrm>
            <a:off x="5335904" y="8844533"/>
            <a:ext cx="1386840" cy="480695"/>
          </a:xfrm>
          <a:prstGeom prst="rect">
            <a:avLst/>
          </a:prstGeom>
        </p:spPr>
        <p:txBody>
          <a:bodyPr vert="horz" wrap="square" lIns="0" tIns="12700" rIns="0" bIns="0" rtlCol="0">
            <a:spAutoFit/>
          </a:bodyPr>
          <a:lstStyle/>
          <a:p>
            <a:pPr algn="ctr">
              <a:lnSpc>
                <a:spcPct val="100000"/>
              </a:lnSpc>
              <a:spcBef>
                <a:spcPts val="100"/>
              </a:spcBef>
            </a:pPr>
            <a:r>
              <a:rPr sz="1100" dirty="0">
                <a:latin typeface="Arial"/>
                <a:cs typeface="Arial"/>
              </a:rPr>
              <a:t>Veronica</a:t>
            </a:r>
            <a:r>
              <a:rPr sz="1100" spc="-20" dirty="0">
                <a:latin typeface="Arial"/>
                <a:cs typeface="Arial"/>
              </a:rPr>
              <a:t> </a:t>
            </a:r>
            <a:r>
              <a:rPr sz="1100" spc="-5" dirty="0">
                <a:latin typeface="Arial"/>
                <a:cs typeface="Arial"/>
              </a:rPr>
              <a:t>Moronese</a:t>
            </a:r>
            <a:endParaRPr sz="1100">
              <a:latin typeface="Arial"/>
              <a:cs typeface="Arial"/>
            </a:endParaRPr>
          </a:p>
          <a:p>
            <a:pPr algn="ctr">
              <a:lnSpc>
                <a:spcPct val="100000"/>
              </a:lnSpc>
              <a:spcBef>
                <a:spcPts val="940"/>
              </a:spcBef>
            </a:pPr>
            <a:r>
              <a:rPr sz="1100" dirty="0">
                <a:latin typeface="Arial"/>
                <a:cs typeface="Arial"/>
              </a:rPr>
              <a:t>15 </a:t>
            </a:r>
            <a:r>
              <a:rPr sz="1100" spc="-5" dirty="0">
                <a:latin typeface="Arial"/>
                <a:cs typeface="Arial"/>
              </a:rPr>
              <a:t>marzo </a:t>
            </a:r>
            <a:r>
              <a:rPr sz="1100" dirty="0">
                <a:latin typeface="Arial"/>
                <a:cs typeface="Arial"/>
              </a:rPr>
              <a:t>2015,</a:t>
            </a:r>
            <a:r>
              <a:rPr sz="1100" spc="-75" dirty="0">
                <a:latin typeface="Arial"/>
                <a:cs typeface="Arial"/>
              </a:rPr>
              <a:t> </a:t>
            </a:r>
            <a:r>
              <a:rPr sz="1100" dirty="0">
                <a:latin typeface="Arial"/>
                <a:cs typeface="Arial"/>
              </a:rPr>
              <a:t>17:32</a:t>
            </a:r>
            <a:endParaRPr sz="1100">
              <a:latin typeface="Arial"/>
              <a:cs typeface="Arial"/>
            </a:endParaRPr>
          </a:p>
        </p:txBody>
      </p:sp>
      <p:sp>
        <p:nvSpPr>
          <p:cNvPr id="8" name="object 8"/>
          <p:cNvSpPr/>
          <p:nvPr/>
        </p:nvSpPr>
        <p:spPr>
          <a:xfrm>
            <a:off x="1294130" y="2157475"/>
            <a:ext cx="4966716" cy="91694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824864" y="8202802"/>
            <a:ext cx="3629025" cy="43815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00088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Regione.c</a:t>
            </a:r>
            <a:r>
              <a:rPr sz="1600" b="1" dirty="0">
                <a:latin typeface="Arial"/>
                <a:cs typeface="Arial"/>
              </a:rPr>
              <a:t>a</a:t>
            </a:r>
            <a:r>
              <a:rPr sz="1600" b="1" spc="-5" dirty="0">
                <a:latin typeface="Arial"/>
                <a:cs typeface="Arial"/>
              </a:rPr>
              <a:t>mp</a:t>
            </a:r>
            <a:r>
              <a:rPr sz="1600" b="1" spc="5" dirty="0">
                <a:latin typeface="Arial"/>
                <a:cs typeface="Arial"/>
              </a:rPr>
              <a:t>a</a:t>
            </a:r>
            <a:r>
              <a:rPr sz="1600" b="1" spc="-5" dirty="0">
                <a:latin typeface="Arial"/>
                <a:cs typeface="Arial"/>
              </a:rPr>
              <a:t>nia.it  15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523614"/>
            <a:ext cx="6414260" cy="163025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600325" y="2103606"/>
            <a:ext cx="2266950" cy="62816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42439"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2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Ro</a:t>
            </a:r>
            <a:r>
              <a:rPr sz="1600" b="1" spc="-15" dirty="0">
                <a:latin typeface="Arial"/>
                <a:cs typeface="Arial"/>
              </a:rPr>
              <a:t>m</a:t>
            </a:r>
            <a:r>
              <a:rPr sz="1600" b="1" spc="5" dirty="0">
                <a:latin typeface="Arial"/>
                <a:cs typeface="Arial"/>
              </a:rPr>
              <a:t>a</a:t>
            </a:r>
            <a:r>
              <a:rPr sz="1600" b="1" spc="-5" dirty="0">
                <a:latin typeface="Arial"/>
                <a:cs typeface="Arial"/>
              </a:rPr>
              <a:t>dai</a:t>
            </a:r>
            <a:r>
              <a:rPr sz="1600" b="1" spc="15" dirty="0">
                <a:latin typeface="Arial"/>
                <a:cs typeface="Arial"/>
              </a:rPr>
              <a:t>l</a:t>
            </a:r>
            <a:r>
              <a:rPr sz="1600" b="1" spc="-30" dirty="0">
                <a:latin typeface="Arial"/>
                <a:cs typeface="Arial"/>
              </a:rPr>
              <a:t>y</a:t>
            </a:r>
            <a:r>
              <a:rPr sz="1600" b="1" dirty="0">
                <a:latin typeface="Arial"/>
                <a:cs typeface="Arial"/>
              </a:rPr>
              <a:t>n</a:t>
            </a:r>
            <a:r>
              <a:rPr sz="1600" b="1" spc="-20" dirty="0">
                <a:latin typeface="Arial"/>
                <a:cs typeface="Arial"/>
              </a:rPr>
              <a:t>e</a:t>
            </a:r>
            <a:r>
              <a:rPr sz="1600" b="1" spc="35" dirty="0">
                <a:latin typeface="Arial"/>
                <a:cs typeface="Arial"/>
              </a:rPr>
              <a:t>w</a:t>
            </a:r>
            <a:r>
              <a:rPr sz="1600" b="1" spc="-10" dirty="0">
                <a:latin typeface="Arial"/>
                <a:cs typeface="Arial"/>
              </a:rPr>
              <a:t>s</a:t>
            </a:r>
            <a:r>
              <a:rPr sz="1600" b="1" spc="-5" dirty="0">
                <a:latin typeface="Arial"/>
                <a:cs typeface="Arial"/>
              </a:rPr>
              <a:t>.it  15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6755" y="3438524"/>
            <a:ext cx="6120130" cy="398970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662076" y="1961514"/>
            <a:ext cx="1806896" cy="10572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04850" y="7753350"/>
            <a:ext cx="1752600" cy="213360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2540635" y="7932801"/>
            <a:ext cx="4314190" cy="1888489"/>
          </a:xfrm>
          <a:prstGeom prst="rect">
            <a:avLst/>
          </a:prstGeom>
        </p:spPr>
        <p:txBody>
          <a:bodyPr vert="horz" wrap="square" lIns="0" tIns="12700" rIns="0" bIns="0" rtlCol="0">
            <a:spAutoFit/>
          </a:bodyPr>
          <a:lstStyle/>
          <a:p>
            <a:pPr marL="12700" marR="5080" algn="just">
              <a:lnSpc>
                <a:spcPct val="135600"/>
              </a:lnSpc>
              <a:spcBef>
                <a:spcPts val="100"/>
              </a:spcBef>
            </a:pPr>
            <a:r>
              <a:rPr sz="900" b="1" i="1" spc="-5" dirty="0">
                <a:latin typeface="Arial"/>
                <a:cs typeface="Arial"/>
              </a:rPr>
              <a:t>Torna </a:t>
            </a:r>
            <a:r>
              <a:rPr sz="900" b="1" i="1" dirty="0">
                <a:latin typeface="Arial"/>
                <a:cs typeface="Arial"/>
              </a:rPr>
              <a:t>il </a:t>
            </a:r>
            <a:r>
              <a:rPr sz="900" b="1" i="1" spc="-5" dirty="0">
                <a:latin typeface="Arial"/>
                <a:cs typeface="Arial"/>
              </a:rPr>
              <a:t>Festival della Cultura Creativa promosso e realizzato dalle banche e  </a:t>
            </a:r>
            <a:r>
              <a:rPr sz="900" b="1" i="1" dirty="0">
                <a:latin typeface="Arial"/>
                <a:cs typeface="Arial"/>
              </a:rPr>
              <a:t>coordinato </a:t>
            </a:r>
            <a:r>
              <a:rPr sz="900" b="1" i="1" spc="-5" dirty="0">
                <a:latin typeface="Arial"/>
                <a:cs typeface="Arial"/>
              </a:rPr>
              <a:t>dall’ABI, l’Associazione Bancaria</a:t>
            </a:r>
            <a:r>
              <a:rPr sz="900" b="1" i="1" spc="20" dirty="0">
                <a:latin typeface="Arial"/>
                <a:cs typeface="Arial"/>
              </a:rPr>
              <a:t> </a:t>
            </a:r>
            <a:r>
              <a:rPr sz="900" b="1" i="1" spc="-5" dirty="0">
                <a:latin typeface="Arial"/>
                <a:cs typeface="Arial"/>
              </a:rPr>
              <a:t>Italiana.</a:t>
            </a:r>
            <a:endParaRPr sz="900">
              <a:latin typeface="Arial"/>
              <a:cs typeface="Arial"/>
            </a:endParaRPr>
          </a:p>
          <a:p>
            <a:pPr>
              <a:lnSpc>
                <a:spcPct val="100000"/>
              </a:lnSpc>
              <a:spcBef>
                <a:spcPts val="35"/>
              </a:spcBef>
            </a:pPr>
            <a:endParaRPr sz="1250">
              <a:latin typeface="Times New Roman"/>
              <a:cs typeface="Times New Roman"/>
            </a:endParaRPr>
          </a:p>
          <a:p>
            <a:pPr marL="12700" marR="6985" algn="just">
              <a:lnSpc>
                <a:spcPct val="135700"/>
              </a:lnSpc>
              <a:spcBef>
                <a:spcPts val="5"/>
              </a:spcBef>
            </a:pPr>
            <a:r>
              <a:rPr sz="900" spc="-5" dirty="0">
                <a:latin typeface="Arial"/>
                <a:cs typeface="Arial"/>
              </a:rPr>
              <a:t>“L’alfabeto </a:t>
            </a:r>
            <a:r>
              <a:rPr sz="900" dirty="0">
                <a:latin typeface="Arial"/>
                <a:cs typeface="Arial"/>
              </a:rPr>
              <a:t>del </a:t>
            </a:r>
            <a:r>
              <a:rPr sz="900" spc="-5" dirty="0">
                <a:latin typeface="Arial"/>
                <a:cs typeface="Arial"/>
              </a:rPr>
              <a:t>mondo. Leggiamo </a:t>
            </a:r>
            <a:r>
              <a:rPr sz="900" dirty="0">
                <a:latin typeface="Arial"/>
                <a:cs typeface="Arial"/>
              </a:rPr>
              <a:t>i </a:t>
            </a:r>
            <a:r>
              <a:rPr sz="900" spc="-5" dirty="0">
                <a:latin typeface="Arial"/>
                <a:cs typeface="Arial"/>
              </a:rPr>
              <a:t>segni intorno </a:t>
            </a:r>
            <a:r>
              <a:rPr sz="900" dirty="0">
                <a:latin typeface="Arial"/>
                <a:cs typeface="Arial"/>
              </a:rPr>
              <a:t>a </a:t>
            </a:r>
            <a:r>
              <a:rPr sz="900" spc="-5" dirty="0">
                <a:latin typeface="Arial"/>
                <a:cs typeface="Arial"/>
              </a:rPr>
              <a:t>noi </a:t>
            </a:r>
            <a:r>
              <a:rPr sz="900" dirty="0">
                <a:latin typeface="Arial"/>
                <a:cs typeface="Arial"/>
              </a:rPr>
              <a:t>e </a:t>
            </a:r>
            <a:r>
              <a:rPr sz="900" spc="-5" dirty="0">
                <a:latin typeface="Arial"/>
                <a:cs typeface="Arial"/>
              </a:rPr>
              <a:t>raccontiamo” </a:t>
            </a:r>
            <a:r>
              <a:rPr sz="900" dirty="0">
                <a:latin typeface="Arial"/>
                <a:cs typeface="Arial"/>
              </a:rPr>
              <a:t>è il </a:t>
            </a:r>
            <a:r>
              <a:rPr sz="900" spc="-5" dirty="0">
                <a:latin typeface="Arial"/>
                <a:cs typeface="Arial"/>
              </a:rPr>
              <a:t>tema della  manifestazione </a:t>
            </a:r>
            <a:r>
              <a:rPr sz="900" spc="-10" dirty="0">
                <a:latin typeface="Arial"/>
                <a:cs typeface="Arial"/>
              </a:rPr>
              <a:t>di </a:t>
            </a:r>
            <a:r>
              <a:rPr sz="900" spc="-5" dirty="0">
                <a:latin typeface="Arial"/>
                <a:cs typeface="Arial"/>
              </a:rPr>
              <a:t>questa seconda edizione </a:t>
            </a:r>
            <a:r>
              <a:rPr sz="900" dirty="0">
                <a:latin typeface="Arial"/>
                <a:cs typeface="Arial"/>
              </a:rPr>
              <a:t>– </a:t>
            </a:r>
            <a:r>
              <a:rPr sz="900" spc="-5" dirty="0">
                <a:latin typeface="Arial"/>
                <a:cs typeface="Arial"/>
              </a:rPr>
              <a:t>che </a:t>
            </a:r>
            <a:r>
              <a:rPr sz="900" dirty="0">
                <a:latin typeface="Arial"/>
                <a:cs typeface="Arial"/>
              </a:rPr>
              <a:t>si </a:t>
            </a:r>
            <a:r>
              <a:rPr sz="900" spc="-5" dirty="0">
                <a:latin typeface="Arial"/>
                <a:cs typeface="Arial"/>
              </a:rPr>
              <a:t>svolgerà nella settimana dal </a:t>
            </a:r>
            <a:r>
              <a:rPr sz="900" spc="-10" dirty="0">
                <a:latin typeface="Arial"/>
                <a:cs typeface="Arial"/>
              </a:rPr>
              <a:t>16  </a:t>
            </a:r>
            <a:r>
              <a:rPr sz="900" spc="-5" dirty="0">
                <a:latin typeface="Arial"/>
                <a:cs typeface="Arial"/>
              </a:rPr>
              <a:t>al </a:t>
            </a:r>
            <a:r>
              <a:rPr sz="900" spc="-10" dirty="0">
                <a:latin typeface="Arial"/>
                <a:cs typeface="Arial"/>
              </a:rPr>
              <a:t>22 </a:t>
            </a:r>
            <a:r>
              <a:rPr sz="900" spc="-5" dirty="0">
                <a:latin typeface="Arial"/>
                <a:cs typeface="Arial"/>
              </a:rPr>
              <a:t>marzo </a:t>
            </a:r>
            <a:r>
              <a:rPr sz="900" dirty="0">
                <a:latin typeface="Arial"/>
                <a:cs typeface="Arial"/>
              </a:rPr>
              <a:t>– </a:t>
            </a:r>
            <a:r>
              <a:rPr sz="900" spc="-5" dirty="0">
                <a:latin typeface="Arial"/>
                <a:cs typeface="Arial"/>
              </a:rPr>
              <a:t>interamente dedicata alla cultura e alla creatività. </a:t>
            </a:r>
            <a:r>
              <a:rPr sz="900" spc="-10" dirty="0">
                <a:latin typeface="Arial"/>
                <a:cs typeface="Arial"/>
              </a:rPr>
              <a:t>Con </a:t>
            </a:r>
            <a:r>
              <a:rPr sz="900" spc="-5" dirty="0">
                <a:latin typeface="Arial"/>
                <a:cs typeface="Arial"/>
              </a:rPr>
              <a:t>oltre 80  iniziative in 60 località del territorio nazionale sono più di diecimila gli studenti dai 6  ai 13 anni coinvolti. Aperte dunque le porte di musei, biblioteche, scuole,  associazioni culturali dove -attraverso l’arte, l’archeologia, </a:t>
            </a:r>
            <a:r>
              <a:rPr sz="900" dirty="0">
                <a:latin typeface="Arial"/>
                <a:cs typeface="Arial"/>
              </a:rPr>
              <a:t>la </a:t>
            </a:r>
            <a:r>
              <a:rPr sz="900" spc="-5" dirty="0">
                <a:latin typeface="Arial"/>
                <a:cs typeface="Arial"/>
              </a:rPr>
              <a:t>musica, il canto, la  lettura, il teatro, la robotica e le nuove tecnologie </a:t>
            </a:r>
            <a:r>
              <a:rPr sz="900" dirty="0">
                <a:latin typeface="Arial"/>
                <a:cs typeface="Arial"/>
              </a:rPr>
              <a:t>– </a:t>
            </a:r>
            <a:r>
              <a:rPr sz="900" spc="-5" dirty="0">
                <a:latin typeface="Arial"/>
                <a:cs typeface="Arial"/>
              </a:rPr>
              <a:t>verrà </a:t>
            </a:r>
            <a:r>
              <a:rPr sz="900" dirty="0">
                <a:latin typeface="Arial"/>
                <a:cs typeface="Arial"/>
              </a:rPr>
              <a:t>offerta </a:t>
            </a:r>
            <a:r>
              <a:rPr sz="900" spc="-5" dirty="0">
                <a:latin typeface="Arial"/>
                <a:cs typeface="Arial"/>
              </a:rPr>
              <a:t>la possibilità</a:t>
            </a:r>
            <a:r>
              <a:rPr sz="900" spc="110" dirty="0">
                <a:latin typeface="Arial"/>
                <a:cs typeface="Arial"/>
              </a:rPr>
              <a:t> </a:t>
            </a:r>
            <a:r>
              <a:rPr sz="900" spc="-10" dirty="0">
                <a:latin typeface="Arial"/>
                <a:cs typeface="Arial"/>
              </a:rPr>
              <a:t>ai</a:t>
            </a:r>
            <a:endParaRPr sz="900">
              <a:latin typeface="Arial"/>
              <a:cs typeface="Arial"/>
            </a:endParaRP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42439"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2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Ro</a:t>
            </a:r>
            <a:r>
              <a:rPr sz="1600" b="1" spc="-15" dirty="0">
                <a:latin typeface="Arial"/>
                <a:cs typeface="Arial"/>
              </a:rPr>
              <a:t>m</a:t>
            </a:r>
            <a:r>
              <a:rPr sz="1600" b="1" spc="5" dirty="0">
                <a:latin typeface="Arial"/>
                <a:cs typeface="Arial"/>
              </a:rPr>
              <a:t>a</a:t>
            </a:r>
            <a:r>
              <a:rPr sz="1600" b="1" spc="-5" dirty="0">
                <a:latin typeface="Arial"/>
                <a:cs typeface="Arial"/>
              </a:rPr>
              <a:t>dai</a:t>
            </a:r>
            <a:r>
              <a:rPr sz="1600" b="1" spc="15" dirty="0">
                <a:latin typeface="Arial"/>
                <a:cs typeface="Arial"/>
              </a:rPr>
              <a:t>l</a:t>
            </a:r>
            <a:r>
              <a:rPr sz="1600" b="1" spc="-30" dirty="0">
                <a:latin typeface="Arial"/>
                <a:cs typeface="Arial"/>
              </a:rPr>
              <a:t>y</a:t>
            </a:r>
            <a:r>
              <a:rPr sz="1600" b="1" dirty="0">
                <a:latin typeface="Arial"/>
                <a:cs typeface="Arial"/>
              </a:rPr>
              <a:t>n</a:t>
            </a:r>
            <a:r>
              <a:rPr sz="1600" b="1" spc="-20" dirty="0">
                <a:latin typeface="Arial"/>
                <a:cs typeface="Arial"/>
              </a:rPr>
              <a:t>e</a:t>
            </a:r>
            <a:r>
              <a:rPr sz="1600" b="1" spc="35" dirty="0">
                <a:latin typeface="Arial"/>
                <a:cs typeface="Arial"/>
              </a:rPr>
              <a:t>w</a:t>
            </a:r>
            <a:r>
              <a:rPr sz="1600" b="1" spc="-10" dirty="0">
                <a:latin typeface="Arial"/>
                <a:cs typeface="Arial"/>
              </a:rPr>
              <a:t>s</a:t>
            </a:r>
            <a:r>
              <a:rPr sz="1600" b="1" spc="-5" dirty="0">
                <a:latin typeface="Arial"/>
                <a:cs typeface="Arial"/>
              </a:rPr>
              <a:t>.it  15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05913"/>
            <a:ext cx="6148070" cy="5291455"/>
          </a:xfrm>
          <a:prstGeom prst="rect">
            <a:avLst/>
          </a:prstGeom>
        </p:spPr>
        <p:txBody>
          <a:bodyPr vert="horz" wrap="square" lIns="0" tIns="12700" rIns="0" bIns="0" rtlCol="0">
            <a:spAutoFit/>
          </a:bodyPr>
          <a:lstStyle/>
          <a:p>
            <a:pPr marL="12700" marR="11430" algn="just">
              <a:lnSpc>
                <a:spcPct val="135400"/>
              </a:lnSpc>
              <a:spcBef>
                <a:spcPts val="100"/>
              </a:spcBef>
            </a:pPr>
            <a:r>
              <a:rPr sz="900" spc="-5" dirty="0">
                <a:latin typeface="Arial"/>
                <a:cs typeface="Arial"/>
              </a:rPr>
              <a:t>giovanissimi di sperimentare </a:t>
            </a:r>
            <a:r>
              <a:rPr sz="900" spc="-10" dirty="0">
                <a:latin typeface="Arial"/>
                <a:cs typeface="Arial"/>
              </a:rPr>
              <a:t>le </a:t>
            </a:r>
            <a:r>
              <a:rPr sz="900" spc="-5" dirty="0">
                <a:latin typeface="Arial"/>
                <a:cs typeface="Arial"/>
              </a:rPr>
              <a:t>potenzialità della loro fantasia e costruire nuovi infiniti racconti partendo proprio dai segni  </a:t>
            </a:r>
            <a:r>
              <a:rPr sz="900" dirty="0">
                <a:latin typeface="Arial"/>
                <a:cs typeface="Arial"/>
              </a:rPr>
              <a:t>del </a:t>
            </a:r>
            <a:r>
              <a:rPr sz="900" spc="-5" dirty="0">
                <a:latin typeface="Arial"/>
                <a:cs typeface="Arial"/>
              </a:rPr>
              <a:t>mondo che ci circonda: </a:t>
            </a:r>
            <a:r>
              <a:rPr sz="900" dirty="0">
                <a:latin typeface="Arial"/>
                <a:cs typeface="Arial"/>
              </a:rPr>
              <a:t>la </a:t>
            </a:r>
            <a:r>
              <a:rPr sz="900" spc="-5" dirty="0">
                <a:latin typeface="Arial"/>
                <a:cs typeface="Arial"/>
              </a:rPr>
              <a:t>natura, l’opera dell’uomo, </a:t>
            </a:r>
            <a:r>
              <a:rPr sz="900" dirty="0">
                <a:latin typeface="Arial"/>
                <a:cs typeface="Arial"/>
              </a:rPr>
              <a:t>le </a:t>
            </a:r>
            <a:r>
              <a:rPr sz="900" spc="-5" dirty="0">
                <a:latin typeface="Arial"/>
                <a:cs typeface="Arial"/>
              </a:rPr>
              <a:t>proprie emozioni, </a:t>
            </a:r>
            <a:r>
              <a:rPr sz="900" dirty="0">
                <a:latin typeface="Arial"/>
                <a:cs typeface="Arial"/>
              </a:rPr>
              <a:t>per </a:t>
            </a:r>
            <a:r>
              <a:rPr sz="900" spc="-5" dirty="0">
                <a:latin typeface="Arial"/>
                <a:cs typeface="Arial"/>
              </a:rPr>
              <a:t>misurarsi con </a:t>
            </a:r>
            <a:r>
              <a:rPr sz="900" dirty="0">
                <a:latin typeface="Arial"/>
                <a:cs typeface="Arial"/>
              </a:rPr>
              <a:t>se </a:t>
            </a:r>
            <a:r>
              <a:rPr sz="900" spc="-5" dirty="0">
                <a:latin typeface="Arial"/>
                <a:cs typeface="Arial"/>
              </a:rPr>
              <a:t>stessi </a:t>
            </a:r>
            <a:r>
              <a:rPr sz="900" dirty="0">
                <a:latin typeface="Arial"/>
                <a:cs typeface="Arial"/>
              </a:rPr>
              <a:t>e </a:t>
            </a:r>
            <a:r>
              <a:rPr sz="900" spc="-5" dirty="0">
                <a:latin typeface="Arial"/>
                <a:cs typeface="Arial"/>
              </a:rPr>
              <a:t>allenarsi </a:t>
            </a:r>
            <a:r>
              <a:rPr sz="900" dirty="0">
                <a:latin typeface="Arial"/>
                <a:cs typeface="Arial"/>
              </a:rPr>
              <a:t>a  </a:t>
            </a:r>
            <a:r>
              <a:rPr sz="900" spc="-5" dirty="0">
                <a:latin typeface="Arial"/>
                <a:cs typeface="Arial"/>
              </a:rPr>
              <a:t>diventare così cittadini attivi. </a:t>
            </a:r>
            <a:r>
              <a:rPr sz="900" dirty="0">
                <a:latin typeface="Arial"/>
                <a:cs typeface="Arial"/>
              </a:rPr>
              <a:t>Il </a:t>
            </a:r>
            <a:r>
              <a:rPr sz="900" spc="-5" dirty="0">
                <a:latin typeface="Arial"/>
                <a:cs typeface="Arial"/>
              </a:rPr>
              <a:t>tema sarà poi declinato da ciascuna realtà con strumenti diversi e da punti </a:t>
            </a:r>
            <a:r>
              <a:rPr sz="900" spc="-10" dirty="0">
                <a:latin typeface="Arial"/>
                <a:cs typeface="Arial"/>
              </a:rPr>
              <a:t>di </a:t>
            </a:r>
            <a:r>
              <a:rPr sz="900" spc="-5" dirty="0">
                <a:latin typeface="Arial"/>
                <a:cs typeface="Arial"/>
              </a:rPr>
              <a:t>vista  differenti alla luce delle specificità del territorio di appartenenza. Bnl ad esempio, </a:t>
            </a:r>
            <a:r>
              <a:rPr sz="900" dirty="0">
                <a:latin typeface="Arial"/>
                <a:cs typeface="Arial"/>
              </a:rPr>
              <a:t>si </a:t>
            </a:r>
            <a:r>
              <a:rPr sz="900" spc="-5" dirty="0">
                <a:latin typeface="Arial"/>
                <a:cs typeface="Arial"/>
              </a:rPr>
              <a:t>concentrerà nei laboratori che  avvierà in </a:t>
            </a:r>
            <a:r>
              <a:rPr sz="900" dirty="0">
                <a:latin typeface="Arial"/>
                <a:cs typeface="Arial"/>
              </a:rPr>
              <a:t>quattro </a:t>
            </a:r>
            <a:r>
              <a:rPr sz="900" spc="-5" dirty="0">
                <a:latin typeface="Arial"/>
                <a:cs typeface="Arial"/>
              </a:rPr>
              <a:t>città </a:t>
            </a:r>
            <a:r>
              <a:rPr sz="900" dirty="0">
                <a:latin typeface="Arial"/>
                <a:cs typeface="Arial"/>
              </a:rPr>
              <a:t>italiane </a:t>
            </a:r>
            <a:r>
              <a:rPr sz="900" spc="-5" dirty="0">
                <a:latin typeface="Arial"/>
                <a:cs typeface="Arial"/>
              </a:rPr>
              <a:t>(Torino, Roma, L’Aquila, Bari) </a:t>
            </a:r>
            <a:r>
              <a:rPr sz="900" dirty="0">
                <a:latin typeface="Arial"/>
                <a:cs typeface="Arial"/>
              </a:rPr>
              <a:t>sui </a:t>
            </a:r>
            <a:r>
              <a:rPr sz="900" spc="-5" dirty="0">
                <a:latin typeface="Arial"/>
                <a:cs typeface="Arial"/>
              </a:rPr>
              <a:t>segni della multiculturalità </a:t>
            </a:r>
            <a:r>
              <a:rPr sz="900" dirty="0">
                <a:latin typeface="Arial"/>
                <a:cs typeface="Arial"/>
              </a:rPr>
              <a:t>nel </a:t>
            </a:r>
            <a:r>
              <a:rPr sz="900" spc="-5" dirty="0">
                <a:latin typeface="Arial"/>
                <a:cs typeface="Arial"/>
              </a:rPr>
              <a:t>quotidiano attraverso </a:t>
            </a:r>
            <a:r>
              <a:rPr sz="900" dirty="0">
                <a:latin typeface="Arial"/>
                <a:cs typeface="Arial"/>
              </a:rPr>
              <a:t>il  </a:t>
            </a:r>
            <a:r>
              <a:rPr sz="900" spc="-5" dirty="0">
                <a:latin typeface="Arial"/>
                <a:cs typeface="Arial"/>
              </a:rPr>
              <a:t>linguaggio del cinema. Unicredit invece, nelle sue officine didattiche in </a:t>
            </a:r>
            <a:r>
              <a:rPr sz="900" dirty="0">
                <a:latin typeface="Arial"/>
                <a:cs typeface="Arial"/>
              </a:rPr>
              <a:t>sei </a:t>
            </a:r>
            <a:r>
              <a:rPr sz="900" spc="-5" dirty="0">
                <a:latin typeface="Arial"/>
                <a:cs typeface="Arial"/>
              </a:rPr>
              <a:t>capoluoghi di provincia (Roma, Bologna,  Milano, Palermo, Torino, Verona) avrà </a:t>
            </a:r>
            <a:r>
              <a:rPr sz="900" spc="5" dirty="0">
                <a:latin typeface="Arial"/>
                <a:cs typeface="Arial"/>
              </a:rPr>
              <a:t>come </a:t>
            </a:r>
            <a:r>
              <a:rPr sz="900" dirty="0">
                <a:latin typeface="Arial"/>
                <a:cs typeface="Arial"/>
              </a:rPr>
              <a:t>come </a:t>
            </a:r>
            <a:r>
              <a:rPr sz="900" spc="-5" dirty="0">
                <a:latin typeface="Arial"/>
                <a:cs typeface="Arial"/>
              </a:rPr>
              <a:t>filo invisibile l’ascolto, creando </a:t>
            </a:r>
            <a:r>
              <a:rPr sz="900" dirty="0">
                <a:latin typeface="Arial"/>
                <a:cs typeface="Arial"/>
              </a:rPr>
              <a:t>un </a:t>
            </a:r>
            <a:r>
              <a:rPr sz="900" spc="-5" dirty="0">
                <a:latin typeface="Arial"/>
                <a:cs typeface="Arial"/>
              </a:rPr>
              <a:t>inedito codice</a:t>
            </a:r>
            <a:r>
              <a:rPr sz="900" spc="60" dirty="0">
                <a:latin typeface="Arial"/>
                <a:cs typeface="Arial"/>
              </a:rPr>
              <a:t> </a:t>
            </a:r>
            <a:r>
              <a:rPr sz="900" spc="-5" dirty="0">
                <a:latin typeface="Arial"/>
                <a:cs typeface="Arial"/>
              </a:rPr>
              <a:t>espressivo.</a:t>
            </a:r>
            <a:endParaRPr sz="900">
              <a:latin typeface="Arial"/>
              <a:cs typeface="Arial"/>
            </a:endParaRPr>
          </a:p>
          <a:p>
            <a:pPr>
              <a:lnSpc>
                <a:spcPct val="100000"/>
              </a:lnSpc>
              <a:spcBef>
                <a:spcPts val="50"/>
              </a:spcBef>
            </a:pPr>
            <a:endParaRPr sz="950">
              <a:latin typeface="Times New Roman"/>
              <a:cs typeface="Times New Roman"/>
            </a:endParaRPr>
          </a:p>
          <a:p>
            <a:pPr marL="12700" marR="6350" algn="just">
              <a:lnSpc>
                <a:spcPct val="135600"/>
              </a:lnSpc>
            </a:pPr>
            <a:r>
              <a:rPr sz="900" spc="-5" dirty="0">
                <a:latin typeface="Arial"/>
                <a:cs typeface="Arial"/>
              </a:rPr>
              <a:t>Alcuni laboratori </a:t>
            </a:r>
            <a:r>
              <a:rPr sz="900" dirty="0">
                <a:latin typeface="Arial"/>
                <a:cs typeface="Arial"/>
              </a:rPr>
              <a:t>si </a:t>
            </a:r>
            <a:r>
              <a:rPr sz="900" spc="-5" dirty="0">
                <a:latin typeface="Arial"/>
                <a:cs typeface="Arial"/>
              </a:rPr>
              <a:t>svolgeranno in sedi bancarie in generale chiuse al pubblico come Palazzo de Carolis a </a:t>
            </a:r>
            <a:r>
              <a:rPr sz="900" dirty="0">
                <a:latin typeface="Arial"/>
                <a:cs typeface="Arial"/>
              </a:rPr>
              <a:t>Roma,  </a:t>
            </a:r>
            <a:r>
              <a:rPr sz="900" spc="-5" dirty="0">
                <a:latin typeface="Arial"/>
                <a:cs typeface="Arial"/>
              </a:rPr>
              <a:t>Palazzo Magnani a Bologna, Palazzo Branciforte a </a:t>
            </a:r>
            <a:r>
              <a:rPr sz="900" spc="-10" dirty="0">
                <a:latin typeface="Arial"/>
                <a:cs typeface="Arial"/>
              </a:rPr>
              <a:t>Palermo </a:t>
            </a:r>
            <a:r>
              <a:rPr sz="900" spc="-5" dirty="0">
                <a:latin typeface="Arial"/>
                <a:cs typeface="Arial"/>
              </a:rPr>
              <a:t>o Rocca </a:t>
            </a:r>
            <a:r>
              <a:rPr sz="900" dirty="0">
                <a:latin typeface="Arial"/>
                <a:cs typeface="Arial"/>
              </a:rPr>
              <a:t>Salimbeni a </a:t>
            </a:r>
            <a:r>
              <a:rPr sz="900" spc="-5" dirty="0">
                <a:latin typeface="Arial"/>
                <a:cs typeface="Arial"/>
              </a:rPr>
              <a:t>Siena. </a:t>
            </a:r>
            <a:r>
              <a:rPr sz="900" dirty="0">
                <a:latin typeface="Arial"/>
                <a:cs typeface="Arial"/>
              </a:rPr>
              <a:t>“Il </a:t>
            </a:r>
            <a:r>
              <a:rPr sz="900" spc="-5" dirty="0">
                <a:latin typeface="Arial"/>
                <a:cs typeface="Arial"/>
              </a:rPr>
              <a:t>rafforzato impegno delle  banche a investire nei giovani e nella cultura </a:t>
            </a:r>
            <a:r>
              <a:rPr sz="900" dirty="0">
                <a:latin typeface="Arial"/>
                <a:cs typeface="Arial"/>
              </a:rPr>
              <a:t>– ha </a:t>
            </a:r>
            <a:r>
              <a:rPr sz="900" spc="-5" dirty="0">
                <a:latin typeface="Arial"/>
                <a:cs typeface="Arial"/>
              </a:rPr>
              <a:t>dichiarato </a:t>
            </a:r>
            <a:r>
              <a:rPr sz="900" dirty="0">
                <a:latin typeface="Arial"/>
                <a:cs typeface="Arial"/>
              </a:rPr>
              <a:t>il </a:t>
            </a:r>
            <a:r>
              <a:rPr sz="900" spc="-5" dirty="0">
                <a:latin typeface="Arial"/>
                <a:cs typeface="Arial"/>
              </a:rPr>
              <a:t>Presidente dell’ABI, Antonio Patuelli </a:t>
            </a:r>
            <a:r>
              <a:rPr sz="900" dirty="0">
                <a:latin typeface="Arial"/>
                <a:cs typeface="Arial"/>
              </a:rPr>
              <a:t>– </a:t>
            </a:r>
            <a:r>
              <a:rPr sz="900" spc="-5" dirty="0">
                <a:latin typeface="Arial"/>
                <a:cs typeface="Arial"/>
              </a:rPr>
              <a:t>rappresenta  un’occasione importante data </a:t>
            </a:r>
            <a:r>
              <a:rPr sz="900" dirty="0">
                <a:latin typeface="Arial"/>
                <a:cs typeface="Arial"/>
              </a:rPr>
              <a:t>ai </a:t>
            </a:r>
            <a:r>
              <a:rPr sz="900" spc="-5" dirty="0">
                <a:latin typeface="Arial"/>
                <a:cs typeface="Arial"/>
              </a:rPr>
              <a:t>ragazzi </a:t>
            </a:r>
            <a:r>
              <a:rPr sz="900" dirty="0">
                <a:latin typeface="Arial"/>
                <a:cs typeface="Arial"/>
              </a:rPr>
              <a:t>per </a:t>
            </a:r>
            <a:r>
              <a:rPr sz="900" spc="-5" dirty="0">
                <a:latin typeface="Arial"/>
                <a:cs typeface="Arial"/>
              </a:rPr>
              <a:t>misurarsi con </a:t>
            </a:r>
            <a:r>
              <a:rPr sz="900" dirty="0">
                <a:latin typeface="Arial"/>
                <a:cs typeface="Arial"/>
              </a:rPr>
              <a:t>se stessi e le </a:t>
            </a:r>
            <a:r>
              <a:rPr sz="900" spc="-5" dirty="0">
                <a:latin typeface="Arial"/>
                <a:cs typeface="Arial"/>
              </a:rPr>
              <a:t>molteplici possibilità di partecipazione. </a:t>
            </a:r>
            <a:r>
              <a:rPr sz="900" spc="-10" dirty="0">
                <a:latin typeface="Arial"/>
                <a:cs typeface="Arial"/>
              </a:rPr>
              <a:t>Ciò </a:t>
            </a:r>
            <a:r>
              <a:rPr sz="900" spc="-5" dirty="0">
                <a:latin typeface="Arial"/>
                <a:cs typeface="Arial"/>
              </a:rPr>
              <a:t>che </a:t>
            </a:r>
            <a:r>
              <a:rPr sz="900" spc="-10" dirty="0">
                <a:latin typeface="Arial"/>
                <a:cs typeface="Arial"/>
              </a:rPr>
              <a:t>ci  </a:t>
            </a:r>
            <a:r>
              <a:rPr sz="900" spc="-5" dirty="0">
                <a:latin typeface="Arial"/>
                <a:cs typeface="Arial"/>
              </a:rPr>
              <a:t>spinge a lavorare </a:t>
            </a:r>
            <a:r>
              <a:rPr sz="900" spc="-10" dirty="0">
                <a:latin typeface="Arial"/>
                <a:cs typeface="Arial"/>
              </a:rPr>
              <a:t>in </a:t>
            </a:r>
            <a:r>
              <a:rPr sz="900" spc="-5" dirty="0">
                <a:latin typeface="Arial"/>
                <a:cs typeface="Arial"/>
              </a:rPr>
              <a:t>sinergia </a:t>
            </a:r>
            <a:r>
              <a:rPr sz="900" dirty="0">
                <a:latin typeface="Arial"/>
                <a:cs typeface="Arial"/>
              </a:rPr>
              <a:t>con </a:t>
            </a:r>
            <a:r>
              <a:rPr sz="900" spc="-5" dirty="0">
                <a:latin typeface="Arial"/>
                <a:cs typeface="Arial"/>
              </a:rPr>
              <a:t>scuole, musei, biblioteche è la comune certezza che solo mettendosi in gioco e   “allenandosi </a:t>
            </a:r>
            <a:r>
              <a:rPr sz="900" dirty="0">
                <a:latin typeface="Arial"/>
                <a:cs typeface="Arial"/>
              </a:rPr>
              <a:t>a </a:t>
            </a:r>
            <a:r>
              <a:rPr sz="900" spc="-5" dirty="0">
                <a:latin typeface="Arial"/>
                <a:cs typeface="Arial"/>
              </a:rPr>
              <a:t>diventare cittadini attivi avviene </a:t>
            </a:r>
            <a:r>
              <a:rPr sz="900" dirty="0">
                <a:latin typeface="Arial"/>
                <a:cs typeface="Arial"/>
              </a:rPr>
              <a:t>la </a:t>
            </a:r>
            <a:r>
              <a:rPr sz="900" spc="-5" dirty="0">
                <a:latin typeface="Arial"/>
                <a:cs typeface="Arial"/>
              </a:rPr>
              <a:t>formazione globale della persona, in grado </a:t>
            </a:r>
            <a:r>
              <a:rPr sz="900" dirty="0">
                <a:latin typeface="Arial"/>
                <a:cs typeface="Arial"/>
              </a:rPr>
              <a:t>di </a:t>
            </a:r>
            <a:r>
              <a:rPr sz="900" spc="-5" dirty="0">
                <a:latin typeface="Arial"/>
                <a:cs typeface="Arial"/>
              </a:rPr>
              <a:t>costruire </a:t>
            </a:r>
            <a:r>
              <a:rPr sz="900" dirty="0">
                <a:latin typeface="Arial"/>
                <a:cs typeface="Arial"/>
              </a:rPr>
              <a:t>il </a:t>
            </a:r>
            <a:r>
              <a:rPr sz="900" spc="-5" dirty="0">
                <a:latin typeface="Arial"/>
                <a:cs typeface="Arial"/>
              </a:rPr>
              <a:t>proprio futuro e  quello del Paese.Lo sviluppo delle competenze è infatti </a:t>
            </a:r>
            <a:r>
              <a:rPr sz="900" spc="-10" dirty="0">
                <a:latin typeface="Arial"/>
                <a:cs typeface="Arial"/>
              </a:rPr>
              <a:t>alla </a:t>
            </a:r>
            <a:r>
              <a:rPr sz="900" spc="-5" dirty="0">
                <a:latin typeface="Arial"/>
                <a:cs typeface="Arial"/>
              </a:rPr>
              <a:t>base del progresso economico, della convivenza civile e  della partecipazione della vita</a:t>
            </a:r>
            <a:r>
              <a:rPr sz="900" spc="5" dirty="0">
                <a:latin typeface="Arial"/>
                <a:cs typeface="Arial"/>
              </a:rPr>
              <a:t> </a:t>
            </a:r>
            <a:r>
              <a:rPr sz="900" spc="-5" dirty="0">
                <a:latin typeface="Arial"/>
                <a:cs typeface="Arial"/>
              </a:rPr>
              <a:t>democratica”.</a:t>
            </a:r>
            <a:endParaRPr sz="900">
              <a:latin typeface="Arial"/>
              <a:cs typeface="Arial"/>
            </a:endParaRPr>
          </a:p>
          <a:p>
            <a:pPr>
              <a:lnSpc>
                <a:spcPct val="100000"/>
              </a:lnSpc>
              <a:spcBef>
                <a:spcPts val="35"/>
              </a:spcBef>
            </a:pPr>
            <a:endParaRPr sz="950">
              <a:latin typeface="Times New Roman"/>
              <a:cs typeface="Times New Roman"/>
            </a:endParaRPr>
          </a:p>
          <a:p>
            <a:pPr marL="12700" marR="5715" algn="just">
              <a:lnSpc>
                <a:spcPct val="135600"/>
              </a:lnSpc>
            </a:pPr>
            <a:r>
              <a:rPr sz="900" spc="-5" dirty="0">
                <a:latin typeface="Arial"/>
                <a:cs typeface="Arial"/>
              </a:rPr>
              <a:t>L’importanza sociale </a:t>
            </a:r>
            <a:r>
              <a:rPr sz="900" dirty="0">
                <a:latin typeface="Arial"/>
                <a:cs typeface="Arial"/>
              </a:rPr>
              <a:t>e </a:t>
            </a:r>
            <a:r>
              <a:rPr sz="900" spc="-5" dirty="0">
                <a:latin typeface="Arial"/>
                <a:cs typeface="Arial"/>
              </a:rPr>
              <a:t>democratica della manifestazione </a:t>
            </a:r>
            <a:r>
              <a:rPr sz="900" dirty="0">
                <a:latin typeface="Arial"/>
                <a:cs typeface="Arial"/>
              </a:rPr>
              <a:t>è </a:t>
            </a:r>
            <a:r>
              <a:rPr sz="900" spc="-5" dirty="0">
                <a:latin typeface="Arial"/>
                <a:cs typeface="Arial"/>
              </a:rPr>
              <a:t>quest’anno </a:t>
            </a:r>
            <a:r>
              <a:rPr sz="900" dirty="0">
                <a:latin typeface="Arial"/>
                <a:cs typeface="Arial"/>
              </a:rPr>
              <a:t>testimoniata </a:t>
            </a:r>
            <a:r>
              <a:rPr sz="900" spc="-5" dirty="0">
                <a:latin typeface="Arial"/>
                <a:cs typeface="Arial"/>
              </a:rPr>
              <a:t>dalla media partnership della </a:t>
            </a:r>
            <a:r>
              <a:rPr sz="900" dirty="0">
                <a:latin typeface="Arial"/>
                <a:cs typeface="Arial"/>
              </a:rPr>
              <a:t>RAI  che, </a:t>
            </a:r>
            <a:r>
              <a:rPr sz="900" spc="-5" dirty="0">
                <a:latin typeface="Arial"/>
                <a:cs typeface="Arial"/>
              </a:rPr>
              <a:t>riconoscendo </a:t>
            </a:r>
            <a:r>
              <a:rPr sz="900" spc="-10" dirty="0">
                <a:latin typeface="Arial"/>
                <a:cs typeface="Arial"/>
              </a:rPr>
              <a:t>il </a:t>
            </a:r>
            <a:r>
              <a:rPr sz="900" spc="-5" dirty="0">
                <a:latin typeface="Arial"/>
                <a:cs typeface="Arial"/>
              </a:rPr>
              <a:t>valore educativo del Festival per i giovani, ha dato un significativo contributo al rafforzamento  dell’iniziativa. Due avvenimenti importanti affiancheranno quest’anno il Festival. </a:t>
            </a:r>
            <a:r>
              <a:rPr sz="900" dirty="0">
                <a:latin typeface="Arial"/>
                <a:cs typeface="Arial"/>
              </a:rPr>
              <a:t>Il WWW – </a:t>
            </a:r>
            <a:r>
              <a:rPr sz="900" spc="-10" dirty="0">
                <a:latin typeface="Arial"/>
                <a:cs typeface="Arial"/>
              </a:rPr>
              <a:t>KnoW </a:t>
            </a:r>
            <a:r>
              <a:rPr sz="900" spc="-5" dirty="0">
                <a:latin typeface="Arial"/>
                <a:cs typeface="Arial"/>
              </a:rPr>
              <a:t>the </a:t>
            </a:r>
            <a:r>
              <a:rPr sz="900" dirty="0">
                <a:latin typeface="Arial"/>
                <a:cs typeface="Arial"/>
              </a:rPr>
              <a:t>World </a:t>
            </a:r>
            <a:r>
              <a:rPr sz="900" spc="-5" dirty="0">
                <a:latin typeface="Arial"/>
                <a:cs typeface="Arial"/>
              </a:rPr>
              <a:t>with </a:t>
            </a:r>
            <a:r>
              <a:rPr sz="900" dirty="0">
                <a:latin typeface="Arial"/>
                <a:cs typeface="Arial"/>
              </a:rPr>
              <a:t>Words,  </a:t>
            </a:r>
            <a:r>
              <a:rPr sz="900" spc="-5" dirty="0">
                <a:latin typeface="Arial"/>
                <a:cs typeface="Arial"/>
              </a:rPr>
              <a:t>evento dedicato ai ragazzi che si terrà nel giorno di apertura del Festival (il16 marzo) </a:t>
            </a:r>
            <a:r>
              <a:rPr sz="900" dirty="0">
                <a:latin typeface="Arial"/>
                <a:cs typeface="Arial"/>
              </a:rPr>
              <a:t>a </a:t>
            </a:r>
            <a:r>
              <a:rPr sz="900" spc="-5" dirty="0">
                <a:latin typeface="Arial"/>
                <a:cs typeface="Arial"/>
              </a:rPr>
              <a:t>Napoli presso il Museo d’arte  contemporanea Donnaregina (MADRE) </a:t>
            </a:r>
            <a:r>
              <a:rPr sz="900" dirty="0">
                <a:latin typeface="Arial"/>
                <a:cs typeface="Arial"/>
              </a:rPr>
              <a:t>e che </a:t>
            </a:r>
            <a:r>
              <a:rPr sz="900" spc="-5" dirty="0">
                <a:latin typeface="Arial"/>
                <a:cs typeface="Arial"/>
              </a:rPr>
              <a:t>avrà </a:t>
            </a:r>
            <a:r>
              <a:rPr sz="900" dirty="0">
                <a:latin typeface="Arial"/>
                <a:cs typeface="Arial"/>
              </a:rPr>
              <a:t>come </a:t>
            </a:r>
            <a:r>
              <a:rPr sz="900" spc="-5" dirty="0">
                <a:latin typeface="Arial"/>
                <a:cs typeface="Arial"/>
              </a:rPr>
              <a:t>ospite d’eccezione, l’artista </a:t>
            </a:r>
            <a:r>
              <a:rPr sz="900" dirty="0">
                <a:latin typeface="Arial"/>
                <a:cs typeface="Arial"/>
              </a:rPr>
              <a:t>di </a:t>
            </a:r>
            <a:r>
              <a:rPr sz="900" spc="-5" dirty="0">
                <a:latin typeface="Arial"/>
                <a:cs typeface="Arial"/>
              </a:rPr>
              <a:t>fama internazionale  Michelangelo Pistoletto </a:t>
            </a:r>
            <a:r>
              <a:rPr sz="900" dirty="0">
                <a:latin typeface="Arial"/>
                <a:cs typeface="Arial"/>
              </a:rPr>
              <a:t>che </a:t>
            </a:r>
            <a:r>
              <a:rPr sz="900" spc="-5" dirty="0">
                <a:latin typeface="Arial"/>
                <a:cs typeface="Arial"/>
              </a:rPr>
              <a:t>aiuterà </a:t>
            </a:r>
            <a:r>
              <a:rPr sz="900" dirty="0">
                <a:latin typeface="Arial"/>
                <a:cs typeface="Arial"/>
              </a:rPr>
              <a:t>i </a:t>
            </a:r>
            <a:r>
              <a:rPr sz="900" spc="-5" dirty="0">
                <a:latin typeface="Arial"/>
                <a:cs typeface="Arial"/>
              </a:rPr>
              <a:t>bambini </a:t>
            </a:r>
            <a:r>
              <a:rPr sz="900" dirty="0">
                <a:latin typeface="Arial"/>
                <a:cs typeface="Arial"/>
              </a:rPr>
              <a:t>a </a:t>
            </a:r>
            <a:r>
              <a:rPr sz="900" spc="-5" dirty="0">
                <a:latin typeface="Arial"/>
                <a:cs typeface="Arial"/>
              </a:rPr>
              <a:t>rivestire </a:t>
            </a:r>
            <a:r>
              <a:rPr sz="900" dirty="0">
                <a:latin typeface="Arial"/>
                <a:cs typeface="Arial"/>
              </a:rPr>
              <a:t>di </a:t>
            </a:r>
            <a:r>
              <a:rPr sz="900" spc="-5" dirty="0">
                <a:latin typeface="Arial"/>
                <a:cs typeface="Arial"/>
              </a:rPr>
              <a:t>parole </a:t>
            </a:r>
            <a:r>
              <a:rPr sz="900" dirty="0">
                <a:latin typeface="Arial"/>
                <a:cs typeface="Arial"/>
              </a:rPr>
              <a:t>le </a:t>
            </a:r>
            <a:r>
              <a:rPr sz="900" spc="-5" dirty="0">
                <a:latin typeface="Arial"/>
                <a:cs typeface="Arial"/>
              </a:rPr>
              <a:t>“Pallemondo” ispirate all’opera </a:t>
            </a:r>
            <a:r>
              <a:rPr sz="900" dirty="0">
                <a:latin typeface="Arial"/>
                <a:cs typeface="Arial"/>
              </a:rPr>
              <a:t>pop </a:t>
            </a:r>
            <a:r>
              <a:rPr sz="900" spc="-5" dirty="0">
                <a:latin typeface="Arial"/>
                <a:cs typeface="Arial"/>
              </a:rPr>
              <a:t>di Claes  Oldenburg </a:t>
            </a:r>
            <a:r>
              <a:rPr sz="900" dirty="0">
                <a:latin typeface="Arial"/>
                <a:cs typeface="Arial"/>
              </a:rPr>
              <a:t>e </a:t>
            </a:r>
            <a:r>
              <a:rPr sz="900" spc="-5" dirty="0">
                <a:latin typeface="Arial"/>
                <a:cs typeface="Arial"/>
              </a:rPr>
              <a:t>Coosje van </a:t>
            </a:r>
            <a:r>
              <a:rPr sz="900" dirty="0">
                <a:latin typeface="Arial"/>
                <a:cs typeface="Arial"/>
              </a:rPr>
              <a:t>Bruggen </a:t>
            </a:r>
            <a:r>
              <a:rPr sz="900" spc="-5" dirty="0">
                <a:latin typeface="Arial"/>
                <a:cs typeface="Arial"/>
              </a:rPr>
              <a:t>conservata al Castello </a:t>
            </a:r>
            <a:r>
              <a:rPr sz="900" dirty="0">
                <a:latin typeface="Arial"/>
                <a:cs typeface="Arial"/>
              </a:rPr>
              <a:t>di </a:t>
            </a:r>
            <a:r>
              <a:rPr sz="900" spc="-5" dirty="0">
                <a:latin typeface="Arial"/>
                <a:cs typeface="Arial"/>
              </a:rPr>
              <a:t>Rivoli. </a:t>
            </a:r>
            <a:r>
              <a:rPr sz="900" dirty="0">
                <a:latin typeface="Arial"/>
                <a:cs typeface="Arial"/>
              </a:rPr>
              <a:t>Il 20 </a:t>
            </a:r>
            <a:r>
              <a:rPr sz="900" spc="-5" dirty="0">
                <a:latin typeface="Arial"/>
                <a:cs typeface="Arial"/>
              </a:rPr>
              <a:t>marzo </a:t>
            </a:r>
            <a:r>
              <a:rPr sz="900" dirty="0">
                <a:latin typeface="Arial"/>
                <a:cs typeface="Arial"/>
              </a:rPr>
              <a:t>a </a:t>
            </a:r>
            <a:r>
              <a:rPr sz="900" spc="-5" dirty="0">
                <a:latin typeface="Arial"/>
                <a:cs typeface="Arial"/>
              </a:rPr>
              <a:t>Roma nella sede dell’ABI, </a:t>
            </a:r>
            <a:r>
              <a:rPr sz="900" dirty="0">
                <a:latin typeface="Arial"/>
                <a:cs typeface="Arial"/>
              </a:rPr>
              <a:t>le </a:t>
            </a:r>
            <a:r>
              <a:rPr sz="900" spc="-5" dirty="0">
                <a:latin typeface="Arial"/>
                <a:cs typeface="Arial"/>
              </a:rPr>
              <a:t>antiche  scuderie di </a:t>
            </a:r>
            <a:r>
              <a:rPr sz="900" spc="-10" dirty="0">
                <a:latin typeface="Arial"/>
                <a:cs typeface="Arial"/>
              </a:rPr>
              <a:t>Palazzo </a:t>
            </a:r>
            <a:r>
              <a:rPr sz="900" spc="-5" dirty="0">
                <a:latin typeface="Arial"/>
                <a:cs typeface="Arial"/>
              </a:rPr>
              <a:t>Altieri ospiteranno l’incontro “Reinventare l’apprendimento” </a:t>
            </a:r>
            <a:r>
              <a:rPr sz="900" dirty="0">
                <a:latin typeface="Arial"/>
                <a:cs typeface="Arial"/>
              </a:rPr>
              <a:t>– </a:t>
            </a:r>
            <a:r>
              <a:rPr sz="900" spc="-5" dirty="0">
                <a:latin typeface="Arial"/>
                <a:cs typeface="Arial"/>
              </a:rPr>
              <a:t>Cultura e creatività tra linguaggi,  metodi e azioni. La manifestazione </a:t>
            </a:r>
            <a:r>
              <a:rPr sz="900" dirty="0">
                <a:latin typeface="Arial"/>
                <a:cs typeface="Arial"/>
              </a:rPr>
              <a:t>– </a:t>
            </a:r>
            <a:r>
              <a:rPr sz="900" spc="-5" dirty="0">
                <a:latin typeface="Arial"/>
                <a:cs typeface="Arial"/>
              </a:rPr>
              <a:t>che </a:t>
            </a:r>
            <a:r>
              <a:rPr sz="900" dirty="0">
                <a:latin typeface="Arial"/>
                <a:cs typeface="Arial"/>
              </a:rPr>
              <a:t>ha il </a:t>
            </a:r>
            <a:r>
              <a:rPr sz="900" spc="-5" dirty="0">
                <a:latin typeface="Arial"/>
                <a:cs typeface="Arial"/>
              </a:rPr>
              <a:t>patrocinio dell’UNESCO </a:t>
            </a:r>
            <a:r>
              <a:rPr sz="900" dirty="0">
                <a:latin typeface="Arial"/>
                <a:cs typeface="Arial"/>
              </a:rPr>
              <a:t>e del </a:t>
            </a:r>
            <a:r>
              <a:rPr sz="900" spc="-5" dirty="0">
                <a:latin typeface="Arial"/>
                <a:cs typeface="Arial"/>
              </a:rPr>
              <a:t>Ministero </a:t>
            </a:r>
            <a:r>
              <a:rPr sz="900" dirty="0">
                <a:latin typeface="Arial"/>
                <a:cs typeface="Arial"/>
              </a:rPr>
              <a:t>dei Beni e </a:t>
            </a:r>
            <a:r>
              <a:rPr sz="900" spc="-5" dirty="0">
                <a:latin typeface="Arial"/>
                <a:cs typeface="Arial"/>
              </a:rPr>
              <a:t>delle Attività Culturali </a:t>
            </a:r>
            <a:r>
              <a:rPr sz="900" dirty="0">
                <a:latin typeface="Arial"/>
                <a:cs typeface="Arial"/>
              </a:rPr>
              <a:t>e  </a:t>
            </a:r>
            <a:r>
              <a:rPr sz="900" spc="-5" dirty="0">
                <a:latin typeface="Arial"/>
                <a:cs typeface="Arial"/>
              </a:rPr>
              <a:t>del Turismo </a:t>
            </a:r>
            <a:r>
              <a:rPr sz="900" dirty="0">
                <a:latin typeface="Arial"/>
                <a:cs typeface="Arial"/>
              </a:rPr>
              <a:t>– </a:t>
            </a:r>
            <a:r>
              <a:rPr sz="900" spc="-5" dirty="0">
                <a:latin typeface="Arial"/>
                <a:cs typeface="Arial"/>
              </a:rPr>
              <a:t>ha ottenuto nella prima edizione la Medaglia del Presidente della</a:t>
            </a:r>
            <a:r>
              <a:rPr sz="900" spc="45" dirty="0">
                <a:latin typeface="Arial"/>
                <a:cs typeface="Arial"/>
              </a:rPr>
              <a:t> </a:t>
            </a:r>
            <a:r>
              <a:rPr sz="900" spc="-5" dirty="0">
                <a:latin typeface="Arial"/>
                <a:cs typeface="Arial"/>
              </a:rPr>
              <a:t>Repubblica.</a:t>
            </a:r>
            <a:endParaRPr sz="900">
              <a:latin typeface="Arial"/>
              <a:cs typeface="Arial"/>
            </a:endParaRPr>
          </a:p>
          <a:p>
            <a:pPr>
              <a:lnSpc>
                <a:spcPct val="100000"/>
              </a:lnSpc>
              <a:spcBef>
                <a:spcPts val="30"/>
              </a:spcBef>
            </a:pPr>
            <a:endParaRPr sz="1300">
              <a:latin typeface="Times New Roman"/>
              <a:cs typeface="Times New Roman"/>
            </a:endParaRPr>
          </a:p>
          <a:p>
            <a:pPr marR="5080" algn="r">
              <a:lnSpc>
                <a:spcPct val="100000"/>
              </a:lnSpc>
            </a:pPr>
            <a:r>
              <a:rPr sz="900" b="1" i="1" dirty="0">
                <a:latin typeface="Times New Roman"/>
                <a:cs typeface="Times New Roman"/>
              </a:rPr>
              <a:t>Patrizia</a:t>
            </a:r>
            <a:r>
              <a:rPr sz="900" b="1" i="1" spc="-65" dirty="0">
                <a:latin typeface="Times New Roman"/>
                <a:cs typeface="Times New Roman"/>
              </a:rPr>
              <a:t> </a:t>
            </a:r>
            <a:r>
              <a:rPr sz="900" b="1" i="1" spc="-5" dirty="0">
                <a:latin typeface="Times New Roman"/>
                <a:cs typeface="Times New Roman"/>
              </a:rPr>
              <a:t>Pellegrino</a:t>
            </a:r>
            <a:endParaRPr sz="900">
              <a:latin typeface="Times New Roman"/>
              <a:cs typeface="Times New Roman"/>
            </a:endParaRP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Undo.net</a:t>
            </a:r>
            <a:endParaRPr sz="1600">
              <a:latin typeface="Arial"/>
              <a:cs typeface="Arial"/>
            </a:endParaRPr>
          </a:p>
          <a:p>
            <a:pPr marL="12700">
              <a:lnSpc>
                <a:spcPts val="1880"/>
              </a:lnSpc>
            </a:pPr>
            <a:r>
              <a:rPr sz="1600" b="1" spc="-5" dirty="0">
                <a:latin typeface="Arial"/>
                <a:cs typeface="Arial"/>
              </a:rPr>
              <a:t>15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105086"/>
            <a:ext cx="5231130" cy="1885314"/>
          </a:xfrm>
          <a:prstGeom prst="rect">
            <a:avLst/>
          </a:prstGeom>
        </p:spPr>
        <p:txBody>
          <a:bodyPr vert="horz" wrap="square" lIns="0" tIns="64769" rIns="0" bIns="0" rtlCol="0">
            <a:spAutoFit/>
          </a:bodyPr>
          <a:lstStyle/>
          <a:p>
            <a:pPr marL="12700">
              <a:lnSpc>
                <a:spcPct val="100000"/>
              </a:lnSpc>
              <a:spcBef>
                <a:spcPts val="509"/>
              </a:spcBef>
            </a:pPr>
            <a:r>
              <a:rPr sz="3000" b="1" u="heavy" spc="60" dirty="0">
                <a:solidFill>
                  <a:srgbClr val="FF3300"/>
                </a:solidFill>
                <a:uFill>
                  <a:solidFill>
                    <a:srgbClr val="FF3300"/>
                  </a:solidFill>
                </a:uFill>
                <a:latin typeface="Georgia"/>
                <a:cs typeface="Georgia"/>
                <a:hlinkClick r:id="rId3"/>
              </a:rPr>
              <a:t>16/3/2015</a:t>
            </a:r>
            <a:endParaRPr sz="3000">
              <a:latin typeface="Georgia"/>
              <a:cs typeface="Georgia"/>
            </a:endParaRPr>
          </a:p>
          <a:p>
            <a:pPr marL="12700" marR="5080">
              <a:lnSpc>
                <a:spcPts val="4079"/>
              </a:lnSpc>
              <a:spcBef>
                <a:spcPts val="830"/>
              </a:spcBef>
            </a:pPr>
            <a:r>
              <a:rPr sz="3600" b="1" spc="60" dirty="0">
                <a:latin typeface="Georgia"/>
                <a:cs typeface="Georgia"/>
              </a:rPr>
              <a:t>Festival </a:t>
            </a:r>
            <a:r>
              <a:rPr sz="3600" b="1" spc="55" dirty="0">
                <a:latin typeface="Georgia"/>
                <a:cs typeface="Georgia"/>
              </a:rPr>
              <a:t>della Cultura  </a:t>
            </a:r>
            <a:r>
              <a:rPr sz="3600" b="1" spc="60" dirty="0">
                <a:latin typeface="Georgia"/>
                <a:cs typeface="Georgia"/>
              </a:rPr>
              <a:t>Creativa</a:t>
            </a:r>
            <a:endParaRPr sz="3600">
              <a:latin typeface="Georgia"/>
              <a:cs typeface="Georgia"/>
            </a:endParaRPr>
          </a:p>
          <a:p>
            <a:pPr marL="12700">
              <a:lnSpc>
                <a:spcPct val="100000"/>
              </a:lnSpc>
              <a:spcBef>
                <a:spcPts val="740"/>
              </a:spcBef>
            </a:pPr>
            <a:r>
              <a:rPr sz="750" b="1" spc="55" dirty="0">
                <a:solidFill>
                  <a:srgbClr val="444444"/>
                </a:solidFill>
                <a:latin typeface="Verdana"/>
                <a:cs typeface="Verdana"/>
              </a:rPr>
              <a:t>TUTTO </a:t>
            </a:r>
            <a:r>
              <a:rPr sz="750" b="1" spc="35" dirty="0">
                <a:solidFill>
                  <a:srgbClr val="444444"/>
                </a:solidFill>
                <a:latin typeface="Verdana"/>
                <a:cs typeface="Verdana"/>
              </a:rPr>
              <a:t>IL </a:t>
            </a:r>
            <a:r>
              <a:rPr sz="750" b="1" spc="65" dirty="0">
                <a:solidFill>
                  <a:srgbClr val="444444"/>
                </a:solidFill>
                <a:latin typeface="Verdana"/>
                <a:cs typeface="Verdana"/>
              </a:rPr>
              <a:t>TERRITORIO NAZIONALE,</a:t>
            </a:r>
            <a:r>
              <a:rPr sz="750" b="1" spc="110" dirty="0">
                <a:solidFill>
                  <a:srgbClr val="444444"/>
                </a:solidFill>
                <a:latin typeface="Verdana"/>
                <a:cs typeface="Verdana"/>
              </a:rPr>
              <a:t> </a:t>
            </a:r>
            <a:r>
              <a:rPr sz="750" b="1" spc="55" dirty="0">
                <a:solidFill>
                  <a:srgbClr val="444444"/>
                </a:solidFill>
                <a:latin typeface="Verdana"/>
                <a:cs typeface="Verdana"/>
              </a:rPr>
              <a:t>ROMA</a:t>
            </a:r>
            <a:endParaRPr sz="750">
              <a:latin typeface="Verdana"/>
              <a:cs typeface="Verdana"/>
            </a:endParaRPr>
          </a:p>
        </p:txBody>
      </p:sp>
      <p:sp>
        <p:nvSpPr>
          <p:cNvPr id="5" name="object 5"/>
          <p:cNvSpPr txBox="1"/>
          <p:nvPr/>
        </p:nvSpPr>
        <p:spPr>
          <a:xfrm>
            <a:off x="701040" y="5168518"/>
            <a:ext cx="6158230" cy="780415"/>
          </a:xfrm>
          <a:prstGeom prst="rect">
            <a:avLst/>
          </a:prstGeom>
          <a:solidFill>
            <a:srgbClr val="EAEAEA"/>
          </a:solidFill>
        </p:spPr>
        <p:txBody>
          <a:bodyPr vert="horz" wrap="square" lIns="0" tIns="0" rIns="0" bIns="0" rtlCol="0">
            <a:spAutoFit/>
          </a:bodyPr>
          <a:lstStyle/>
          <a:p>
            <a:pPr marL="17780">
              <a:lnSpc>
                <a:spcPts val="1450"/>
              </a:lnSpc>
            </a:pPr>
            <a:r>
              <a:rPr sz="1350" i="1" spc="60" dirty="0">
                <a:latin typeface="Georgia"/>
                <a:cs typeface="Georgia"/>
              </a:rPr>
              <a:t>L'alfabeto </a:t>
            </a:r>
            <a:r>
              <a:rPr sz="1350" i="1" spc="45" dirty="0">
                <a:latin typeface="Georgia"/>
                <a:cs typeface="Georgia"/>
              </a:rPr>
              <a:t>del </a:t>
            </a:r>
            <a:r>
              <a:rPr sz="1350" i="1" spc="60" dirty="0">
                <a:latin typeface="Georgia"/>
                <a:cs typeface="Georgia"/>
              </a:rPr>
              <a:t>Mondo. Leggiamo </a:t>
            </a:r>
            <a:r>
              <a:rPr sz="1350" i="1" dirty="0">
                <a:latin typeface="Georgia"/>
                <a:cs typeface="Georgia"/>
              </a:rPr>
              <a:t>i </a:t>
            </a:r>
            <a:r>
              <a:rPr sz="1350" i="1" spc="55" dirty="0">
                <a:latin typeface="Georgia"/>
                <a:cs typeface="Georgia"/>
              </a:rPr>
              <a:t>segni </a:t>
            </a:r>
            <a:r>
              <a:rPr sz="1350" i="1" spc="60" dirty="0">
                <a:latin typeface="Georgia"/>
                <a:cs typeface="Georgia"/>
              </a:rPr>
              <a:t>intorno </a:t>
            </a:r>
            <a:r>
              <a:rPr sz="1350" i="1" dirty="0">
                <a:latin typeface="Georgia"/>
                <a:cs typeface="Georgia"/>
              </a:rPr>
              <a:t>a </a:t>
            </a:r>
            <a:r>
              <a:rPr sz="1350" i="1" spc="45" dirty="0">
                <a:latin typeface="Georgia"/>
                <a:cs typeface="Georgia"/>
              </a:rPr>
              <a:t>noi </a:t>
            </a:r>
            <a:r>
              <a:rPr sz="1350" i="1" dirty="0">
                <a:latin typeface="Georgia"/>
                <a:cs typeface="Georgia"/>
              </a:rPr>
              <a:t>e</a:t>
            </a:r>
            <a:r>
              <a:rPr sz="1350" i="1" spc="40" dirty="0">
                <a:latin typeface="Georgia"/>
                <a:cs typeface="Georgia"/>
              </a:rPr>
              <a:t> </a:t>
            </a:r>
            <a:r>
              <a:rPr sz="1350" i="1" spc="65" dirty="0">
                <a:latin typeface="Georgia"/>
                <a:cs typeface="Georgia"/>
              </a:rPr>
              <a:t>raccontiamo.</a:t>
            </a:r>
            <a:endParaRPr sz="1350">
              <a:latin typeface="Georgia"/>
              <a:cs typeface="Georgia"/>
            </a:endParaRPr>
          </a:p>
          <a:p>
            <a:pPr marL="17780" marR="136525">
              <a:lnSpc>
                <a:spcPts val="1540"/>
              </a:lnSpc>
              <a:spcBef>
                <a:spcPts val="75"/>
              </a:spcBef>
            </a:pPr>
            <a:r>
              <a:rPr sz="1350" i="1" spc="35" dirty="0">
                <a:latin typeface="Georgia"/>
                <a:cs typeface="Georgia"/>
              </a:rPr>
              <a:t>La </a:t>
            </a:r>
            <a:r>
              <a:rPr sz="1350" i="1" spc="65" dirty="0">
                <a:latin typeface="Georgia"/>
                <a:cs typeface="Georgia"/>
              </a:rPr>
              <a:t>manifestazione, </a:t>
            </a:r>
            <a:r>
              <a:rPr sz="1350" i="1" spc="60" dirty="0">
                <a:latin typeface="Georgia"/>
                <a:cs typeface="Georgia"/>
              </a:rPr>
              <a:t>giunta </a:t>
            </a:r>
            <a:r>
              <a:rPr sz="1350" i="1" spc="50" dirty="0">
                <a:latin typeface="Georgia"/>
                <a:cs typeface="Georgia"/>
              </a:rPr>
              <a:t>alla </a:t>
            </a:r>
            <a:r>
              <a:rPr sz="1350" i="1" spc="45" dirty="0">
                <a:latin typeface="Georgia"/>
                <a:cs typeface="Georgia"/>
              </a:rPr>
              <a:t>sua </a:t>
            </a:r>
            <a:r>
              <a:rPr sz="1350" i="1" spc="30" dirty="0">
                <a:latin typeface="Georgia"/>
                <a:cs typeface="Georgia"/>
              </a:rPr>
              <a:t>II </a:t>
            </a:r>
            <a:r>
              <a:rPr sz="1350" i="1" spc="60" dirty="0">
                <a:latin typeface="Georgia"/>
                <a:cs typeface="Georgia"/>
              </a:rPr>
              <a:t>edizione </a:t>
            </a:r>
            <a:r>
              <a:rPr sz="1350" i="1" spc="30" dirty="0">
                <a:latin typeface="Georgia"/>
                <a:cs typeface="Georgia"/>
              </a:rPr>
              <a:t>e' </a:t>
            </a:r>
            <a:r>
              <a:rPr sz="1350" i="1" spc="65" dirty="0">
                <a:latin typeface="Georgia"/>
                <a:cs typeface="Georgia"/>
              </a:rPr>
              <a:t>interamente </a:t>
            </a:r>
            <a:r>
              <a:rPr sz="1350" i="1" spc="60" dirty="0">
                <a:latin typeface="Georgia"/>
                <a:cs typeface="Georgia"/>
              </a:rPr>
              <a:t>dedicata  </a:t>
            </a:r>
            <a:r>
              <a:rPr sz="1350" i="1" spc="35" dirty="0">
                <a:latin typeface="Georgia"/>
                <a:cs typeface="Georgia"/>
              </a:rPr>
              <a:t>ai </a:t>
            </a:r>
            <a:r>
              <a:rPr sz="1350" i="1" spc="60" dirty="0">
                <a:latin typeface="Georgia"/>
                <a:cs typeface="Georgia"/>
              </a:rPr>
              <a:t>ragazzi, </a:t>
            </a:r>
            <a:r>
              <a:rPr sz="1350" i="1" spc="45" dirty="0">
                <a:latin typeface="Georgia"/>
                <a:cs typeface="Georgia"/>
              </a:rPr>
              <a:t>con </a:t>
            </a:r>
            <a:r>
              <a:rPr sz="1350" i="1" spc="50" dirty="0">
                <a:latin typeface="Georgia"/>
                <a:cs typeface="Georgia"/>
              </a:rPr>
              <a:t>una </a:t>
            </a:r>
            <a:r>
              <a:rPr sz="1350" i="1" spc="60" dirty="0">
                <a:latin typeface="Georgia"/>
                <a:cs typeface="Georgia"/>
              </a:rPr>
              <a:t>proposta articolata </a:t>
            </a:r>
            <a:r>
              <a:rPr sz="1350" i="1" spc="40" dirty="0">
                <a:latin typeface="Georgia"/>
                <a:cs typeface="Georgia"/>
              </a:rPr>
              <a:t>in </a:t>
            </a:r>
            <a:r>
              <a:rPr sz="1350" i="1" spc="60" dirty="0">
                <a:latin typeface="Georgia"/>
                <a:cs typeface="Georgia"/>
              </a:rPr>
              <a:t>eventi, </a:t>
            </a:r>
            <a:r>
              <a:rPr sz="1350" i="1" spc="65" dirty="0">
                <a:latin typeface="Georgia"/>
                <a:cs typeface="Georgia"/>
              </a:rPr>
              <a:t>iniziative </a:t>
            </a:r>
            <a:r>
              <a:rPr sz="1350" i="1" dirty="0">
                <a:latin typeface="Georgia"/>
                <a:cs typeface="Georgia"/>
              </a:rPr>
              <a:t>e  </a:t>
            </a:r>
            <a:r>
              <a:rPr sz="1350" i="1" spc="60" dirty="0">
                <a:latin typeface="Georgia"/>
                <a:cs typeface="Georgia"/>
              </a:rPr>
              <a:t>laboratori diffusi sull'intero </a:t>
            </a:r>
            <a:r>
              <a:rPr sz="1350" i="1" spc="65" dirty="0">
                <a:latin typeface="Georgia"/>
                <a:cs typeface="Georgia"/>
              </a:rPr>
              <a:t>territorio</a:t>
            </a:r>
            <a:r>
              <a:rPr sz="1350" i="1" spc="375" dirty="0">
                <a:latin typeface="Georgia"/>
                <a:cs typeface="Georgia"/>
              </a:rPr>
              <a:t> </a:t>
            </a:r>
            <a:r>
              <a:rPr sz="1350" i="1" spc="60" dirty="0">
                <a:latin typeface="Georgia"/>
                <a:cs typeface="Georgia"/>
              </a:rPr>
              <a:t>nazionale.</a:t>
            </a:r>
            <a:endParaRPr sz="1350">
              <a:latin typeface="Georgia"/>
              <a:cs typeface="Georgia"/>
            </a:endParaRPr>
          </a:p>
        </p:txBody>
      </p:sp>
      <p:sp>
        <p:nvSpPr>
          <p:cNvPr id="6" name="object 6"/>
          <p:cNvSpPr txBox="1"/>
          <p:nvPr/>
        </p:nvSpPr>
        <p:spPr>
          <a:xfrm>
            <a:off x="706627" y="9150857"/>
            <a:ext cx="1272540" cy="140970"/>
          </a:xfrm>
          <a:prstGeom prst="rect">
            <a:avLst/>
          </a:prstGeom>
        </p:spPr>
        <p:txBody>
          <a:bodyPr vert="horz" wrap="square" lIns="0" tIns="13335" rIns="0" bIns="0" rtlCol="0">
            <a:spAutoFit/>
          </a:bodyPr>
          <a:lstStyle/>
          <a:p>
            <a:pPr marL="12700">
              <a:lnSpc>
                <a:spcPct val="100000"/>
              </a:lnSpc>
              <a:spcBef>
                <a:spcPts val="105"/>
              </a:spcBef>
            </a:pPr>
            <a:r>
              <a:rPr sz="750" spc="65" dirty="0">
                <a:solidFill>
                  <a:srgbClr val="777777"/>
                </a:solidFill>
                <a:latin typeface="Verdana"/>
                <a:cs typeface="Verdana"/>
              </a:rPr>
              <a:t>COMUNICATO</a:t>
            </a:r>
            <a:r>
              <a:rPr sz="750" spc="85" dirty="0">
                <a:solidFill>
                  <a:srgbClr val="777777"/>
                </a:solidFill>
                <a:latin typeface="Verdana"/>
                <a:cs typeface="Verdana"/>
              </a:rPr>
              <a:t> </a:t>
            </a:r>
            <a:r>
              <a:rPr sz="750" spc="60" dirty="0">
                <a:solidFill>
                  <a:srgbClr val="777777"/>
                </a:solidFill>
                <a:latin typeface="Verdana"/>
                <a:cs typeface="Verdana"/>
              </a:rPr>
              <a:t>STAMPA</a:t>
            </a:r>
            <a:endParaRPr sz="750">
              <a:latin typeface="Verdana"/>
              <a:cs typeface="Verdana"/>
            </a:endParaRPr>
          </a:p>
        </p:txBody>
      </p:sp>
      <p:sp>
        <p:nvSpPr>
          <p:cNvPr id="7" name="object 7"/>
          <p:cNvSpPr txBox="1"/>
          <p:nvPr/>
        </p:nvSpPr>
        <p:spPr>
          <a:xfrm>
            <a:off x="706627" y="9397694"/>
            <a:ext cx="6002655" cy="554355"/>
          </a:xfrm>
          <a:prstGeom prst="rect">
            <a:avLst/>
          </a:prstGeom>
        </p:spPr>
        <p:txBody>
          <a:bodyPr vert="horz" wrap="square" lIns="0" tIns="12700" rIns="0" bIns="0" rtlCol="0">
            <a:spAutoFit/>
          </a:bodyPr>
          <a:lstStyle/>
          <a:p>
            <a:pPr marL="12700">
              <a:lnSpc>
                <a:spcPts val="1405"/>
              </a:lnSpc>
              <a:spcBef>
                <a:spcPts val="100"/>
              </a:spcBef>
            </a:pPr>
            <a:r>
              <a:rPr sz="1200" spc="45" dirty="0">
                <a:latin typeface="Georgia"/>
                <a:cs typeface="Georgia"/>
              </a:rPr>
              <a:t>Dal </a:t>
            </a:r>
            <a:r>
              <a:rPr sz="1200" spc="35" dirty="0">
                <a:latin typeface="Georgia"/>
                <a:cs typeface="Georgia"/>
              </a:rPr>
              <a:t>16 </a:t>
            </a:r>
            <a:r>
              <a:rPr sz="1200" spc="30" dirty="0">
                <a:latin typeface="Georgia"/>
                <a:cs typeface="Georgia"/>
              </a:rPr>
              <a:t>al </a:t>
            </a:r>
            <a:r>
              <a:rPr sz="1200" spc="60" dirty="0">
                <a:latin typeface="Georgia"/>
                <a:cs typeface="Georgia"/>
              </a:rPr>
              <a:t>22marzo </a:t>
            </a:r>
            <a:r>
              <a:rPr sz="1200" spc="35" dirty="0">
                <a:latin typeface="Georgia"/>
                <a:cs typeface="Georgia"/>
              </a:rPr>
              <a:t>la </a:t>
            </a:r>
            <a:r>
              <a:rPr sz="1200" spc="60" dirty="0">
                <a:latin typeface="Georgia"/>
                <a:cs typeface="Georgia"/>
              </a:rPr>
              <a:t>seconda edizione </a:t>
            </a:r>
            <a:r>
              <a:rPr sz="1200" spc="55" dirty="0">
                <a:latin typeface="Georgia"/>
                <a:cs typeface="Georgia"/>
              </a:rPr>
              <a:t>della </a:t>
            </a:r>
            <a:r>
              <a:rPr sz="1200" spc="65" dirty="0">
                <a:latin typeface="Georgia"/>
                <a:cs typeface="Georgia"/>
              </a:rPr>
              <a:t>manifestazione </a:t>
            </a:r>
            <a:r>
              <a:rPr sz="1200" spc="40" dirty="0">
                <a:latin typeface="Georgia"/>
                <a:cs typeface="Georgia"/>
              </a:rPr>
              <a:t>per</a:t>
            </a:r>
            <a:r>
              <a:rPr sz="1200" spc="35" dirty="0">
                <a:latin typeface="Georgia"/>
                <a:cs typeface="Georgia"/>
              </a:rPr>
              <a:t> </a:t>
            </a:r>
            <a:r>
              <a:rPr sz="1200" spc="60" dirty="0">
                <a:latin typeface="Georgia"/>
                <a:cs typeface="Georgia"/>
              </a:rPr>
              <a:t>ragazzi</a:t>
            </a:r>
            <a:endParaRPr sz="1200">
              <a:latin typeface="Georgia"/>
              <a:cs typeface="Georgia"/>
            </a:endParaRPr>
          </a:p>
          <a:p>
            <a:pPr marL="12700" marR="5080">
              <a:lnSpc>
                <a:spcPts val="1360"/>
              </a:lnSpc>
              <a:spcBef>
                <a:spcPts val="75"/>
              </a:spcBef>
            </a:pPr>
            <a:r>
              <a:rPr sz="1200" spc="60" dirty="0">
                <a:latin typeface="Georgia"/>
                <a:cs typeface="Georgia"/>
              </a:rPr>
              <a:t>organizzata </a:t>
            </a:r>
            <a:r>
              <a:rPr sz="1200" spc="55" dirty="0">
                <a:latin typeface="Georgia"/>
                <a:cs typeface="Georgia"/>
              </a:rPr>
              <a:t>dalle </a:t>
            </a:r>
            <a:r>
              <a:rPr sz="1200" spc="65" dirty="0">
                <a:latin typeface="Georgia"/>
                <a:cs typeface="Georgia"/>
              </a:rPr>
              <a:t>banche </a:t>
            </a:r>
            <a:r>
              <a:rPr sz="1200" spc="45" dirty="0">
                <a:latin typeface="Georgia"/>
                <a:cs typeface="Georgia"/>
              </a:rPr>
              <a:t>con </a:t>
            </a:r>
            <a:r>
              <a:rPr sz="1200" spc="30" dirty="0">
                <a:latin typeface="Georgia"/>
                <a:cs typeface="Georgia"/>
              </a:rPr>
              <a:t>il </a:t>
            </a:r>
            <a:r>
              <a:rPr sz="1200" spc="65" dirty="0">
                <a:latin typeface="Georgia"/>
                <a:cs typeface="Georgia"/>
              </a:rPr>
              <a:t>coordinamento </a:t>
            </a:r>
            <a:r>
              <a:rPr sz="1200" spc="60" dirty="0">
                <a:latin typeface="Georgia"/>
                <a:cs typeface="Georgia"/>
              </a:rPr>
              <a:t>dell’Abi. </a:t>
            </a:r>
            <a:r>
              <a:rPr sz="1200" spc="40" dirty="0">
                <a:latin typeface="Georgia"/>
                <a:cs typeface="Georgia"/>
              </a:rPr>
              <a:t>Da </a:t>
            </a:r>
            <a:r>
              <a:rPr sz="1200" spc="50" dirty="0">
                <a:latin typeface="Georgia"/>
                <a:cs typeface="Georgia"/>
              </a:rPr>
              <a:t>nord </a:t>
            </a:r>
            <a:r>
              <a:rPr sz="1200" dirty="0">
                <a:latin typeface="Georgia"/>
                <a:cs typeface="Georgia"/>
              </a:rPr>
              <a:t>a </a:t>
            </a:r>
            <a:r>
              <a:rPr sz="1200" spc="50" dirty="0">
                <a:latin typeface="Georgia"/>
                <a:cs typeface="Georgia"/>
              </a:rPr>
              <a:t>sud </a:t>
            </a:r>
            <a:r>
              <a:rPr sz="1200" spc="30" dirty="0">
                <a:latin typeface="Georgia"/>
                <a:cs typeface="Georgia"/>
              </a:rPr>
              <a:t>su </a:t>
            </a:r>
            <a:r>
              <a:rPr sz="1200" spc="60" dirty="0">
                <a:latin typeface="Georgia"/>
                <a:cs typeface="Georgia"/>
              </a:rPr>
              <a:t>tutto  </a:t>
            </a:r>
            <a:r>
              <a:rPr sz="1200" spc="30" dirty="0">
                <a:latin typeface="Georgia"/>
                <a:cs typeface="Georgia"/>
              </a:rPr>
              <a:t>il </a:t>
            </a:r>
            <a:r>
              <a:rPr sz="1200" spc="60" dirty="0">
                <a:latin typeface="Georgia"/>
                <a:cs typeface="Georgia"/>
              </a:rPr>
              <a:t>territorio nazionale, oltre ottanta </a:t>
            </a:r>
            <a:r>
              <a:rPr sz="1200" spc="35" dirty="0">
                <a:latin typeface="Georgia"/>
                <a:cs typeface="Georgia"/>
              </a:rPr>
              <a:t>le </a:t>
            </a:r>
            <a:r>
              <a:rPr sz="1200" spc="60" dirty="0">
                <a:latin typeface="Georgia"/>
                <a:cs typeface="Georgia"/>
              </a:rPr>
              <a:t>iniziative dedicate </a:t>
            </a:r>
            <a:r>
              <a:rPr sz="1200" spc="35" dirty="0">
                <a:latin typeface="Georgia"/>
                <a:cs typeface="Georgia"/>
              </a:rPr>
              <a:t>ad </a:t>
            </a:r>
            <a:r>
              <a:rPr sz="1200" spc="55" dirty="0">
                <a:latin typeface="Georgia"/>
                <a:cs typeface="Georgia"/>
              </a:rPr>
              <a:t>arte,</a:t>
            </a:r>
            <a:r>
              <a:rPr sz="1200" spc="140" dirty="0">
                <a:latin typeface="Georgia"/>
                <a:cs typeface="Georgia"/>
              </a:rPr>
              <a:t> </a:t>
            </a:r>
            <a:r>
              <a:rPr sz="1200" spc="60" dirty="0">
                <a:latin typeface="Georgia"/>
                <a:cs typeface="Georgia"/>
              </a:rPr>
              <a:t>archeologia,</a:t>
            </a:r>
            <a:endParaRPr sz="1200">
              <a:latin typeface="Georgia"/>
              <a:cs typeface="Georgia"/>
            </a:endParaRPr>
          </a:p>
        </p:txBody>
      </p:sp>
      <p:sp>
        <p:nvSpPr>
          <p:cNvPr id="8" name="object 8"/>
          <p:cNvSpPr/>
          <p:nvPr/>
        </p:nvSpPr>
        <p:spPr>
          <a:xfrm>
            <a:off x="2394204" y="2119883"/>
            <a:ext cx="2770632" cy="637667"/>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20090" y="6466839"/>
            <a:ext cx="5715000" cy="25527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20765" cy="949579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Undo.net</a:t>
            </a:r>
            <a:endParaRPr sz="1600">
              <a:latin typeface="Arial"/>
              <a:cs typeface="Arial"/>
            </a:endParaRPr>
          </a:p>
          <a:p>
            <a:pPr marL="12700">
              <a:lnSpc>
                <a:spcPts val="1880"/>
              </a:lnSpc>
            </a:pPr>
            <a:r>
              <a:rPr sz="1600" b="1" spc="-5" dirty="0">
                <a:latin typeface="Arial"/>
                <a:cs typeface="Arial"/>
              </a:rPr>
              <a:t>15 marzo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890"/>
              </a:spcBef>
            </a:pPr>
            <a:r>
              <a:rPr sz="1200" spc="60" dirty="0">
                <a:latin typeface="Georgia"/>
                <a:cs typeface="Georgia"/>
              </a:rPr>
              <a:t>musica, </a:t>
            </a:r>
            <a:r>
              <a:rPr sz="1200" spc="55" dirty="0">
                <a:latin typeface="Georgia"/>
                <a:cs typeface="Georgia"/>
              </a:rPr>
              <a:t>canto, </a:t>
            </a:r>
            <a:r>
              <a:rPr sz="1200" spc="60" dirty="0">
                <a:latin typeface="Georgia"/>
                <a:cs typeface="Georgia"/>
              </a:rPr>
              <a:t>lettura, teatro, robotica,</a:t>
            </a:r>
            <a:r>
              <a:rPr sz="1200" spc="215" dirty="0">
                <a:latin typeface="Georgia"/>
                <a:cs typeface="Georgia"/>
              </a:rPr>
              <a:t> </a:t>
            </a:r>
            <a:r>
              <a:rPr sz="1200" spc="55" dirty="0">
                <a:latin typeface="Georgia"/>
                <a:cs typeface="Georgia"/>
              </a:rPr>
              <a:t>nuove </a:t>
            </a:r>
            <a:r>
              <a:rPr sz="1200" spc="65" dirty="0">
                <a:latin typeface="Georgia"/>
                <a:cs typeface="Georgia"/>
              </a:rPr>
              <a:t>tecnologie.</a:t>
            </a:r>
            <a:endParaRPr sz="1200">
              <a:latin typeface="Georgia"/>
              <a:cs typeface="Georgia"/>
            </a:endParaRPr>
          </a:p>
          <a:p>
            <a:pPr>
              <a:lnSpc>
                <a:spcPct val="100000"/>
              </a:lnSpc>
              <a:spcBef>
                <a:spcPts val="5"/>
              </a:spcBef>
            </a:pPr>
            <a:endParaRPr sz="1200">
              <a:latin typeface="Times New Roman"/>
              <a:cs typeface="Times New Roman"/>
            </a:endParaRPr>
          </a:p>
          <a:p>
            <a:pPr marL="12700" marR="52069">
              <a:lnSpc>
                <a:spcPts val="1370"/>
              </a:lnSpc>
            </a:pPr>
            <a:r>
              <a:rPr sz="1200" spc="65" dirty="0">
                <a:latin typeface="Georgia"/>
                <a:cs typeface="Georgia"/>
              </a:rPr>
              <a:t>“L’alfabeto </a:t>
            </a:r>
            <a:r>
              <a:rPr sz="1200" spc="40" dirty="0">
                <a:latin typeface="Georgia"/>
                <a:cs typeface="Georgia"/>
              </a:rPr>
              <a:t>del </a:t>
            </a:r>
            <a:r>
              <a:rPr sz="1200" spc="60" dirty="0">
                <a:latin typeface="Georgia"/>
                <a:cs typeface="Georgia"/>
              </a:rPr>
              <a:t>Mondo. Leggiamo </a:t>
            </a:r>
            <a:r>
              <a:rPr sz="1200" dirty="0">
                <a:latin typeface="Georgia"/>
                <a:cs typeface="Georgia"/>
              </a:rPr>
              <a:t>i </a:t>
            </a:r>
            <a:r>
              <a:rPr sz="1200" spc="60" dirty="0">
                <a:latin typeface="Georgia"/>
                <a:cs typeface="Georgia"/>
              </a:rPr>
              <a:t>segni intorno </a:t>
            </a:r>
            <a:r>
              <a:rPr sz="1200" dirty="0">
                <a:latin typeface="Georgia"/>
                <a:cs typeface="Georgia"/>
              </a:rPr>
              <a:t>a </a:t>
            </a:r>
            <a:r>
              <a:rPr sz="1200" spc="45" dirty="0">
                <a:latin typeface="Georgia"/>
                <a:cs typeface="Georgia"/>
              </a:rPr>
              <a:t>noi </a:t>
            </a:r>
            <a:r>
              <a:rPr sz="1200" dirty="0">
                <a:latin typeface="Georgia"/>
                <a:cs typeface="Georgia"/>
              </a:rPr>
              <a:t>e </a:t>
            </a:r>
            <a:r>
              <a:rPr sz="1200" spc="65" dirty="0">
                <a:latin typeface="Georgia"/>
                <a:cs typeface="Georgia"/>
              </a:rPr>
              <a:t>raccontiamo”. </a:t>
            </a:r>
            <a:r>
              <a:rPr sz="1200" dirty="0">
                <a:latin typeface="Georgia"/>
                <a:cs typeface="Georgia"/>
              </a:rPr>
              <a:t>È </a:t>
            </a:r>
            <a:r>
              <a:rPr sz="1200" spc="55" dirty="0">
                <a:latin typeface="Georgia"/>
                <a:cs typeface="Georgia"/>
              </a:rPr>
              <a:t>questo  </a:t>
            </a:r>
            <a:r>
              <a:rPr sz="1200" spc="30" dirty="0">
                <a:latin typeface="Georgia"/>
                <a:cs typeface="Georgia"/>
              </a:rPr>
              <a:t>il </a:t>
            </a:r>
            <a:r>
              <a:rPr sz="1200" spc="50" dirty="0">
                <a:latin typeface="Georgia"/>
                <a:cs typeface="Georgia"/>
              </a:rPr>
              <a:t>tema </a:t>
            </a:r>
            <a:r>
              <a:rPr sz="1200" spc="55" dirty="0">
                <a:latin typeface="Georgia"/>
                <a:cs typeface="Georgia"/>
              </a:rPr>
              <a:t>della </a:t>
            </a:r>
            <a:r>
              <a:rPr sz="1200" spc="60" dirty="0">
                <a:latin typeface="Georgia"/>
                <a:cs typeface="Georgia"/>
              </a:rPr>
              <a:t>seconda edizione </a:t>
            </a:r>
            <a:r>
              <a:rPr sz="1200" spc="45" dirty="0">
                <a:latin typeface="Georgia"/>
                <a:cs typeface="Georgia"/>
              </a:rPr>
              <a:t>del </a:t>
            </a:r>
            <a:r>
              <a:rPr sz="1200" spc="60" dirty="0">
                <a:latin typeface="Georgia"/>
                <a:cs typeface="Georgia"/>
              </a:rPr>
              <a:t>Festival </a:t>
            </a:r>
            <a:r>
              <a:rPr sz="1200" spc="55" dirty="0">
                <a:latin typeface="Georgia"/>
                <a:cs typeface="Georgia"/>
              </a:rPr>
              <a:t>della </a:t>
            </a:r>
            <a:r>
              <a:rPr sz="1200" spc="60" dirty="0">
                <a:latin typeface="Georgia"/>
                <a:cs typeface="Georgia"/>
              </a:rPr>
              <a:t>Cultura Creativa, promosso</a:t>
            </a:r>
            <a:r>
              <a:rPr sz="1200" spc="90" dirty="0">
                <a:latin typeface="Georgia"/>
                <a:cs typeface="Georgia"/>
              </a:rPr>
              <a:t> </a:t>
            </a:r>
            <a:r>
              <a:rPr sz="1200" dirty="0">
                <a:latin typeface="Georgia"/>
                <a:cs typeface="Georgia"/>
              </a:rPr>
              <a:t>e</a:t>
            </a:r>
            <a:endParaRPr sz="1200">
              <a:latin typeface="Georgia"/>
              <a:cs typeface="Georgia"/>
            </a:endParaRPr>
          </a:p>
          <a:p>
            <a:pPr marL="12700">
              <a:lnSpc>
                <a:spcPts val="1285"/>
              </a:lnSpc>
            </a:pPr>
            <a:r>
              <a:rPr sz="1200" spc="60" dirty="0">
                <a:latin typeface="Georgia"/>
                <a:cs typeface="Georgia"/>
              </a:rPr>
              <a:t>realizzato </a:t>
            </a:r>
            <a:r>
              <a:rPr sz="1200" spc="55" dirty="0">
                <a:latin typeface="Georgia"/>
                <a:cs typeface="Georgia"/>
              </a:rPr>
              <a:t>dalle </a:t>
            </a:r>
            <a:r>
              <a:rPr sz="1200" spc="60" dirty="0">
                <a:latin typeface="Georgia"/>
                <a:cs typeface="Georgia"/>
              </a:rPr>
              <a:t>banche, </a:t>
            </a:r>
            <a:r>
              <a:rPr sz="1200" spc="55" dirty="0">
                <a:latin typeface="Georgia"/>
                <a:cs typeface="Georgia"/>
              </a:rPr>
              <a:t>anche grazie </a:t>
            </a:r>
            <a:r>
              <a:rPr sz="1200" spc="30" dirty="0">
                <a:latin typeface="Georgia"/>
                <a:cs typeface="Georgia"/>
              </a:rPr>
              <a:t>al </a:t>
            </a:r>
            <a:r>
              <a:rPr sz="1200" spc="65" dirty="0">
                <a:latin typeface="Georgia"/>
                <a:cs typeface="Georgia"/>
              </a:rPr>
              <a:t>coordinamento </a:t>
            </a:r>
            <a:r>
              <a:rPr sz="1200" spc="60" dirty="0">
                <a:latin typeface="Georgia"/>
                <a:cs typeface="Georgia"/>
              </a:rPr>
              <a:t>dell’Abi.</a:t>
            </a:r>
            <a:r>
              <a:rPr sz="1200" spc="140" dirty="0">
                <a:latin typeface="Georgia"/>
                <a:cs typeface="Georgia"/>
              </a:rPr>
              <a:t> </a:t>
            </a:r>
            <a:r>
              <a:rPr sz="1200" spc="35" dirty="0">
                <a:latin typeface="Georgia"/>
                <a:cs typeface="Georgia"/>
              </a:rPr>
              <a:t>La</a:t>
            </a:r>
            <a:endParaRPr sz="1200">
              <a:latin typeface="Georgia"/>
              <a:cs typeface="Georgia"/>
            </a:endParaRPr>
          </a:p>
          <a:p>
            <a:pPr marL="12700" marR="35560">
              <a:lnSpc>
                <a:spcPct val="94600"/>
              </a:lnSpc>
              <a:spcBef>
                <a:spcPts val="45"/>
              </a:spcBef>
            </a:pPr>
            <a:r>
              <a:rPr sz="1200" spc="65" dirty="0">
                <a:latin typeface="Georgia"/>
                <a:cs typeface="Georgia"/>
              </a:rPr>
              <a:t>manifestazione, </a:t>
            </a:r>
            <a:r>
              <a:rPr sz="1200" spc="60" dirty="0">
                <a:latin typeface="Georgia"/>
                <a:cs typeface="Georgia"/>
              </a:rPr>
              <a:t>interamente dedicata </a:t>
            </a:r>
            <a:r>
              <a:rPr sz="1200" spc="55" dirty="0">
                <a:latin typeface="Georgia"/>
                <a:cs typeface="Georgia"/>
              </a:rPr>
              <a:t>alla </a:t>
            </a:r>
            <a:r>
              <a:rPr sz="1200" spc="60" dirty="0">
                <a:latin typeface="Georgia"/>
                <a:cs typeface="Georgia"/>
              </a:rPr>
              <a:t>cultura </a:t>
            </a:r>
            <a:r>
              <a:rPr sz="1200" dirty="0">
                <a:latin typeface="Georgia"/>
                <a:cs typeface="Georgia"/>
              </a:rPr>
              <a:t>e </a:t>
            </a:r>
            <a:r>
              <a:rPr sz="1200" spc="50" dirty="0">
                <a:latin typeface="Georgia"/>
                <a:cs typeface="Georgia"/>
              </a:rPr>
              <a:t>alla </a:t>
            </a:r>
            <a:r>
              <a:rPr sz="1200" spc="60" dirty="0">
                <a:latin typeface="Georgia"/>
                <a:cs typeface="Georgia"/>
              </a:rPr>
              <a:t>creatività </a:t>
            </a:r>
            <a:r>
              <a:rPr sz="1200" spc="45" dirty="0">
                <a:latin typeface="Georgia"/>
                <a:cs typeface="Georgia"/>
              </a:rPr>
              <a:t>per </a:t>
            </a:r>
            <a:r>
              <a:rPr sz="1200" spc="60" dirty="0">
                <a:latin typeface="Georgia"/>
                <a:cs typeface="Georgia"/>
              </a:rPr>
              <a:t>ragazzi,  </a:t>
            </a:r>
            <a:r>
              <a:rPr sz="1200" spc="30" dirty="0">
                <a:latin typeface="Georgia"/>
                <a:cs typeface="Georgia"/>
              </a:rPr>
              <a:t>si </a:t>
            </a:r>
            <a:r>
              <a:rPr sz="1200" spc="60" dirty="0">
                <a:latin typeface="Georgia"/>
                <a:cs typeface="Georgia"/>
              </a:rPr>
              <a:t>svolgerà </a:t>
            </a:r>
            <a:r>
              <a:rPr sz="1200" spc="55" dirty="0">
                <a:latin typeface="Georgia"/>
                <a:cs typeface="Georgia"/>
              </a:rPr>
              <a:t>nella </a:t>
            </a:r>
            <a:r>
              <a:rPr sz="1200" spc="60" dirty="0">
                <a:latin typeface="Georgia"/>
                <a:cs typeface="Georgia"/>
              </a:rPr>
              <a:t>settimana </a:t>
            </a:r>
            <a:r>
              <a:rPr sz="1200" spc="45" dirty="0">
                <a:latin typeface="Georgia"/>
                <a:cs typeface="Georgia"/>
              </a:rPr>
              <a:t>dal </a:t>
            </a:r>
            <a:r>
              <a:rPr sz="1200" spc="35" dirty="0">
                <a:latin typeface="Georgia"/>
                <a:cs typeface="Georgia"/>
              </a:rPr>
              <a:t>16 </a:t>
            </a:r>
            <a:r>
              <a:rPr sz="1200" spc="30" dirty="0">
                <a:latin typeface="Georgia"/>
                <a:cs typeface="Georgia"/>
              </a:rPr>
              <a:t>al </a:t>
            </a:r>
            <a:r>
              <a:rPr sz="1200" spc="35" dirty="0">
                <a:latin typeface="Georgia"/>
                <a:cs typeface="Georgia"/>
              </a:rPr>
              <a:t>22 </a:t>
            </a:r>
            <a:r>
              <a:rPr sz="1200" spc="55" dirty="0">
                <a:latin typeface="Georgia"/>
                <a:cs typeface="Georgia"/>
              </a:rPr>
              <a:t>marzo </a:t>
            </a:r>
            <a:r>
              <a:rPr sz="1200" spc="30" dirty="0">
                <a:latin typeface="Georgia"/>
                <a:cs typeface="Georgia"/>
              </a:rPr>
              <a:t>e, </a:t>
            </a:r>
            <a:r>
              <a:rPr sz="1200" spc="50" dirty="0">
                <a:latin typeface="Georgia"/>
                <a:cs typeface="Georgia"/>
              </a:rPr>
              <a:t>come </a:t>
            </a:r>
            <a:r>
              <a:rPr sz="1200" spc="45" dirty="0">
                <a:latin typeface="Georgia"/>
                <a:cs typeface="Georgia"/>
              </a:rPr>
              <a:t>già </a:t>
            </a:r>
            <a:r>
              <a:rPr sz="1200" spc="65" dirty="0">
                <a:latin typeface="Georgia"/>
                <a:cs typeface="Georgia"/>
              </a:rPr>
              <a:t>sperimentato </a:t>
            </a:r>
            <a:r>
              <a:rPr sz="1200" spc="55" dirty="0">
                <a:latin typeface="Georgia"/>
                <a:cs typeface="Georgia"/>
              </a:rPr>
              <a:t>nella  prima </a:t>
            </a:r>
            <a:r>
              <a:rPr sz="1200" spc="60" dirty="0">
                <a:latin typeface="Georgia"/>
                <a:cs typeface="Georgia"/>
              </a:rPr>
              <a:t>edizione, </a:t>
            </a:r>
            <a:r>
              <a:rPr sz="1200" spc="30" dirty="0">
                <a:latin typeface="Georgia"/>
                <a:cs typeface="Georgia"/>
              </a:rPr>
              <a:t>si </a:t>
            </a:r>
            <a:r>
              <a:rPr sz="1200" spc="65" dirty="0">
                <a:latin typeface="Georgia"/>
                <a:cs typeface="Georgia"/>
              </a:rPr>
              <a:t>articolerà </a:t>
            </a:r>
            <a:r>
              <a:rPr sz="1200" spc="60" dirty="0">
                <a:latin typeface="Georgia"/>
                <a:cs typeface="Georgia"/>
              </a:rPr>
              <a:t>attraverso </a:t>
            </a:r>
            <a:r>
              <a:rPr sz="1200" spc="45" dirty="0">
                <a:latin typeface="Georgia"/>
                <a:cs typeface="Georgia"/>
              </a:rPr>
              <a:t>una </a:t>
            </a:r>
            <a:r>
              <a:rPr sz="1200" spc="55" dirty="0">
                <a:latin typeface="Georgia"/>
                <a:cs typeface="Georgia"/>
              </a:rPr>
              <a:t>ricca </a:t>
            </a:r>
            <a:r>
              <a:rPr sz="1200" spc="60" dirty="0">
                <a:latin typeface="Georgia"/>
                <a:cs typeface="Georgia"/>
              </a:rPr>
              <a:t>proposta </a:t>
            </a:r>
            <a:r>
              <a:rPr sz="1200" spc="30" dirty="0">
                <a:latin typeface="Georgia"/>
                <a:cs typeface="Georgia"/>
              </a:rPr>
              <a:t>di </a:t>
            </a:r>
            <a:r>
              <a:rPr sz="1200" spc="60" dirty="0">
                <a:latin typeface="Georgia"/>
                <a:cs typeface="Georgia"/>
              </a:rPr>
              <a:t>eventi, iniziative </a:t>
            </a:r>
            <a:r>
              <a:rPr sz="1200" dirty="0">
                <a:latin typeface="Georgia"/>
                <a:cs typeface="Georgia"/>
              </a:rPr>
              <a:t>e  </a:t>
            </a:r>
            <a:r>
              <a:rPr sz="1200" spc="65" dirty="0">
                <a:latin typeface="Georgia"/>
                <a:cs typeface="Georgia"/>
              </a:rPr>
              <a:t>laboratori </a:t>
            </a:r>
            <a:r>
              <a:rPr sz="1200" spc="60" dirty="0">
                <a:latin typeface="Georgia"/>
                <a:cs typeface="Georgia"/>
              </a:rPr>
              <a:t>diffusi sull’intero territorio </a:t>
            </a:r>
            <a:r>
              <a:rPr sz="1200" spc="65" dirty="0">
                <a:latin typeface="Georgia"/>
                <a:cs typeface="Georgia"/>
              </a:rPr>
              <a:t>nazionale. Coinvolgendo </a:t>
            </a:r>
            <a:r>
              <a:rPr sz="1200" spc="55" dirty="0">
                <a:latin typeface="Georgia"/>
                <a:cs typeface="Georgia"/>
              </a:rPr>
              <a:t>oltre </a:t>
            </a:r>
            <a:r>
              <a:rPr sz="1200" spc="35" dirty="0">
                <a:latin typeface="Georgia"/>
                <a:cs typeface="Georgia"/>
              </a:rPr>
              <a:t>10 </a:t>
            </a:r>
            <a:r>
              <a:rPr sz="1200" spc="55" dirty="0">
                <a:latin typeface="Georgia"/>
                <a:cs typeface="Georgia"/>
              </a:rPr>
              <a:t>mila  </a:t>
            </a:r>
            <a:r>
              <a:rPr sz="1200" spc="65" dirty="0">
                <a:latin typeface="Georgia"/>
                <a:cs typeface="Georgia"/>
              </a:rPr>
              <a:t>giovanissimi </a:t>
            </a:r>
            <a:r>
              <a:rPr sz="1200" spc="30" dirty="0">
                <a:latin typeface="Georgia"/>
                <a:cs typeface="Georgia"/>
              </a:rPr>
              <a:t>in </a:t>
            </a:r>
            <a:r>
              <a:rPr sz="1200" spc="60" dirty="0">
                <a:latin typeface="Georgia"/>
                <a:cs typeface="Georgia"/>
              </a:rPr>
              <a:t>tutta Italia, </a:t>
            </a:r>
            <a:r>
              <a:rPr sz="1200" spc="30" dirty="0">
                <a:latin typeface="Georgia"/>
                <a:cs typeface="Georgia"/>
              </a:rPr>
              <a:t>il </a:t>
            </a:r>
            <a:r>
              <a:rPr sz="1200" spc="60" dirty="0">
                <a:latin typeface="Georgia"/>
                <a:cs typeface="Georgia"/>
              </a:rPr>
              <a:t>Festival </a:t>
            </a:r>
            <a:r>
              <a:rPr sz="1200" spc="40" dirty="0">
                <a:latin typeface="Georgia"/>
                <a:cs typeface="Georgia"/>
              </a:rPr>
              <a:t>ha </a:t>
            </a:r>
            <a:r>
              <a:rPr sz="1200" spc="65" dirty="0">
                <a:latin typeface="Georgia"/>
                <a:cs typeface="Georgia"/>
              </a:rPr>
              <a:t>l’obiettivo </a:t>
            </a:r>
            <a:r>
              <a:rPr sz="1200" spc="30" dirty="0">
                <a:latin typeface="Georgia"/>
                <a:cs typeface="Georgia"/>
              </a:rPr>
              <a:t>di </a:t>
            </a:r>
            <a:r>
              <a:rPr sz="1200" spc="60" dirty="0">
                <a:latin typeface="Georgia"/>
                <a:cs typeface="Georgia"/>
              </a:rPr>
              <a:t>avvicinare bambini</a:t>
            </a:r>
            <a:r>
              <a:rPr sz="1200" spc="140" dirty="0">
                <a:latin typeface="Georgia"/>
                <a:cs typeface="Georgia"/>
              </a:rPr>
              <a:t> </a:t>
            </a:r>
            <a:r>
              <a:rPr sz="1200" dirty="0">
                <a:latin typeface="Georgia"/>
                <a:cs typeface="Georgia"/>
              </a:rPr>
              <a:t>e</a:t>
            </a:r>
            <a:endParaRPr sz="1200">
              <a:latin typeface="Georgia"/>
              <a:cs typeface="Georgia"/>
            </a:endParaRPr>
          </a:p>
          <a:p>
            <a:pPr marL="12700">
              <a:lnSpc>
                <a:spcPts val="1330"/>
              </a:lnSpc>
            </a:pPr>
            <a:r>
              <a:rPr sz="1200" spc="60" dirty="0">
                <a:latin typeface="Georgia"/>
                <a:cs typeface="Georgia"/>
              </a:rPr>
              <a:t>ragazzi </a:t>
            </a:r>
            <a:r>
              <a:rPr sz="1200" spc="45" dirty="0">
                <a:latin typeface="Georgia"/>
                <a:cs typeface="Georgia"/>
              </a:rPr>
              <a:t>dai </a:t>
            </a:r>
            <a:r>
              <a:rPr sz="1200" dirty="0">
                <a:latin typeface="Georgia"/>
                <a:cs typeface="Georgia"/>
              </a:rPr>
              <a:t>6 </a:t>
            </a:r>
            <a:r>
              <a:rPr sz="1200" spc="35" dirty="0">
                <a:latin typeface="Georgia"/>
                <a:cs typeface="Georgia"/>
              </a:rPr>
              <a:t>ai </a:t>
            </a:r>
            <a:r>
              <a:rPr sz="1200" spc="40" dirty="0">
                <a:latin typeface="Georgia"/>
                <a:cs typeface="Georgia"/>
              </a:rPr>
              <a:t>13 </a:t>
            </a:r>
            <a:r>
              <a:rPr sz="1200" spc="50" dirty="0">
                <a:latin typeface="Georgia"/>
                <a:cs typeface="Georgia"/>
              </a:rPr>
              <a:t>anni </a:t>
            </a:r>
            <a:r>
              <a:rPr sz="1200" spc="55" dirty="0">
                <a:latin typeface="Georgia"/>
                <a:cs typeface="Georgia"/>
              </a:rPr>
              <a:t>alla </a:t>
            </a:r>
            <a:r>
              <a:rPr sz="1200" spc="60" dirty="0">
                <a:latin typeface="Georgia"/>
                <a:cs typeface="Georgia"/>
              </a:rPr>
              <a:t>cultura </a:t>
            </a:r>
            <a:r>
              <a:rPr sz="1200" spc="30" dirty="0">
                <a:latin typeface="Georgia"/>
                <a:cs typeface="Georgia"/>
              </a:rPr>
              <a:t>e, in </a:t>
            </a:r>
            <a:r>
              <a:rPr sz="1200" spc="65" dirty="0">
                <a:latin typeface="Georgia"/>
                <a:cs typeface="Georgia"/>
              </a:rPr>
              <a:t>particolare, </a:t>
            </a:r>
            <a:r>
              <a:rPr sz="1200" spc="55" dirty="0">
                <a:latin typeface="Georgia"/>
                <a:cs typeface="Georgia"/>
              </a:rPr>
              <a:t>agli </a:t>
            </a:r>
            <a:r>
              <a:rPr sz="1200" spc="60" dirty="0">
                <a:latin typeface="Georgia"/>
                <a:cs typeface="Georgia"/>
              </a:rPr>
              <a:t>aspetti</a:t>
            </a:r>
            <a:r>
              <a:rPr sz="1200" spc="70" dirty="0">
                <a:latin typeface="Georgia"/>
                <a:cs typeface="Georgia"/>
              </a:rPr>
              <a:t> </a:t>
            </a:r>
            <a:r>
              <a:rPr sz="1200" spc="40" dirty="0">
                <a:latin typeface="Georgia"/>
                <a:cs typeface="Georgia"/>
              </a:rPr>
              <a:t>più</a:t>
            </a:r>
            <a:endParaRPr sz="1200">
              <a:latin typeface="Georgia"/>
              <a:cs typeface="Georgia"/>
            </a:endParaRPr>
          </a:p>
          <a:p>
            <a:pPr marL="12700" marR="60960">
              <a:lnSpc>
                <a:spcPts val="1360"/>
              </a:lnSpc>
              <a:spcBef>
                <a:spcPts val="75"/>
              </a:spcBef>
            </a:pPr>
            <a:r>
              <a:rPr sz="1200" spc="65" dirty="0">
                <a:latin typeface="Georgia"/>
                <a:cs typeface="Georgia"/>
              </a:rPr>
              <a:t>“generativi” </a:t>
            </a:r>
            <a:r>
              <a:rPr sz="1200" spc="55" dirty="0">
                <a:latin typeface="Georgia"/>
                <a:cs typeface="Georgia"/>
              </a:rPr>
              <a:t>della </a:t>
            </a:r>
            <a:r>
              <a:rPr sz="1200" spc="60" dirty="0">
                <a:latin typeface="Georgia"/>
                <a:cs typeface="Georgia"/>
              </a:rPr>
              <a:t>creatività. Attraverso l’arte, </a:t>
            </a:r>
            <a:r>
              <a:rPr sz="1200" spc="65" dirty="0">
                <a:latin typeface="Georgia"/>
                <a:cs typeface="Georgia"/>
              </a:rPr>
              <a:t>l’archeologia, </a:t>
            </a:r>
            <a:r>
              <a:rPr sz="1200" spc="35" dirty="0">
                <a:latin typeface="Georgia"/>
                <a:cs typeface="Georgia"/>
              </a:rPr>
              <a:t>la </a:t>
            </a:r>
            <a:r>
              <a:rPr sz="1200" spc="60" dirty="0">
                <a:latin typeface="Georgia"/>
                <a:cs typeface="Georgia"/>
              </a:rPr>
              <a:t>musica, </a:t>
            </a:r>
            <a:r>
              <a:rPr sz="1200" spc="30" dirty="0">
                <a:latin typeface="Georgia"/>
                <a:cs typeface="Georgia"/>
              </a:rPr>
              <a:t>il </a:t>
            </a:r>
            <a:r>
              <a:rPr sz="1200" spc="55" dirty="0">
                <a:latin typeface="Georgia"/>
                <a:cs typeface="Georgia"/>
              </a:rPr>
              <a:t>canto,  </a:t>
            </a:r>
            <a:r>
              <a:rPr sz="1200" spc="35" dirty="0">
                <a:latin typeface="Georgia"/>
                <a:cs typeface="Georgia"/>
              </a:rPr>
              <a:t>la </a:t>
            </a:r>
            <a:r>
              <a:rPr sz="1200" spc="60" dirty="0">
                <a:latin typeface="Georgia"/>
                <a:cs typeface="Georgia"/>
              </a:rPr>
              <a:t>lettura, </a:t>
            </a:r>
            <a:r>
              <a:rPr sz="1200" spc="30" dirty="0">
                <a:latin typeface="Georgia"/>
                <a:cs typeface="Georgia"/>
              </a:rPr>
              <a:t>il </a:t>
            </a:r>
            <a:r>
              <a:rPr sz="1200" spc="60" dirty="0">
                <a:latin typeface="Georgia"/>
                <a:cs typeface="Georgia"/>
              </a:rPr>
              <a:t>teatro, </a:t>
            </a:r>
            <a:r>
              <a:rPr sz="1200" spc="35" dirty="0">
                <a:latin typeface="Georgia"/>
                <a:cs typeface="Georgia"/>
              </a:rPr>
              <a:t>la </a:t>
            </a:r>
            <a:r>
              <a:rPr sz="1200" spc="65" dirty="0">
                <a:latin typeface="Georgia"/>
                <a:cs typeface="Georgia"/>
              </a:rPr>
              <a:t>fotografia, </a:t>
            </a:r>
            <a:r>
              <a:rPr sz="1200" spc="40" dirty="0">
                <a:latin typeface="Georgia"/>
                <a:cs typeface="Georgia"/>
              </a:rPr>
              <a:t>la </a:t>
            </a:r>
            <a:r>
              <a:rPr sz="1200" spc="60" dirty="0">
                <a:latin typeface="Georgia"/>
                <a:cs typeface="Georgia"/>
              </a:rPr>
              <a:t>robotica, </a:t>
            </a:r>
            <a:r>
              <a:rPr sz="1200" spc="40" dirty="0">
                <a:latin typeface="Georgia"/>
                <a:cs typeface="Georgia"/>
              </a:rPr>
              <a:t>le </a:t>
            </a:r>
            <a:r>
              <a:rPr sz="1200" spc="65" dirty="0">
                <a:latin typeface="Georgia"/>
                <a:cs typeface="Georgia"/>
              </a:rPr>
              <a:t>tecnologie </a:t>
            </a:r>
            <a:r>
              <a:rPr sz="1200" spc="60" dirty="0">
                <a:latin typeface="Georgia"/>
                <a:cs typeface="Georgia"/>
              </a:rPr>
              <a:t>digitali </a:t>
            </a:r>
            <a:r>
              <a:rPr sz="1200" dirty="0">
                <a:latin typeface="Georgia"/>
                <a:cs typeface="Georgia"/>
              </a:rPr>
              <a:t>e</a:t>
            </a:r>
            <a:r>
              <a:rPr sz="1200" spc="-110" dirty="0">
                <a:latin typeface="Georgia"/>
                <a:cs typeface="Georgia"/>
              </a:rPr>
              <a:t> </a:t>
            </a:r>
            <a:r>
              <a:rPr sz="1200" spc="55" dirty="0">
                <a:latin typeface="Georgia"/>
                <a:cs typeface="Georgia"/>
              </a:rPr>
              <a:t>altri</a:t>
            </a:r>
            <a:endParaRPr sz="1200">
              <a:latin typeface="Georgia"/>
              <a:cs typeface="Georgia"/>
            </a:endParaRPr>
          </a:p>
          <a:p>
            <a:pPr marL="12700" marR="41910">
              <a:lnSpc>
                <a:spcPts val="1360"/>
              </a:lnSpc>
              <a:spcBef>
                <a:spcPts val="5"/>
              </a:spcBef>
            </a:pPr>
            <a:r>
              <a:rPr sz="1200" spc="60" dirty="0">
                <a:latin typeface="Georgia"/>
                <a:cs typeface="Georgia"/>
              </a:rPr>
              <a:t>percorsi </a:t>
            </a:r>
            <a:r>
              <a:rPr sz="1200" spc="65" dirty="0">
                <a:latin typeface="Georgia"/>
                <a:cs typeface="Georgia"/>
              </a:rPr>
              <a:t>figurativi </a:t>
            </a:r>
            <a:r>
              <a:rPr sz="1200" dirty="0">
                <a:latin typeface="Georgia"/>
                <a:cs typeface="Georgia"/>
              </a:rPr>
              <a:t>e </a:t>
            </a:r>
            <a:r>
              <a:rPr sz="1200" spc="60" dirty="0">
                <a:latin typeface="Georgia"/>
                <a:cs typeface="Georgia"/>
              </a:rPr>
              <a:t>linguistici, </a:t>
            </a:r>
            <a:r>
              <a:rPr sz="1200" dirty="0">
                <a:latin typeface="Georgia"/>
                <a:cs typeface="Georgia"/>
              </a:rPr>
              <a:t>i </a:t>
            </a:r>
            <a:r>
              <a:rPr sz="1200" spc="60" dirty="0">
                <a:latin typeface="Georgia"/>
                <a:cs typeface="Georgia"/>
              </a:rPr>
              <a:t>giovani </a:t>
            </a:r>
            <a:r>
              <a:rPr sz="1200" spc="65" dirty="0">
                <a:latin typeface="Georgia"/>
                <a:cs typeface="Georgia"/>
              </a:rPr>
              <a:t>protagonisti </a:t>
            </a:r>
            <a:r>
              <a:rPr sz="1200" spc="40" dirty="0">
                <a:latin typeface="Georgia"/>
                <a:cs typeface="Georgia"/>
              </a:rPr>
              <a:t>del </a:t>
            </a:r>
            <a:r>
              <a:rPr sz="1200" spc="60" dirty="0">
                <a:latin typeface="Georgia"/>
                <a:cs typeface="Georgia"/>
              </a:rPr>
              <a:t>Festival potranno </a:t>
            </a:r>
            <a:r>
              <a:rPr sz="1200" spc="50" dirty="0">
                <a:latin typeface="Georgia"/>
                <a:cs typeface="Georgia"/>
              </a:rPr>
              <a:t>così  </a:t>
            </a:r>
            <a:r>
              <a:rPr sz="1200" spc="60" dirty="0">
                <a:latin typeface="Georgia"/>
                <a:cs typeface="Georgia"/>
              </a:rPr>
              <a:t>sperimentare </a:t>
            </a:r>
            <a:r>
              <a:rPr sz="1200" spc="40" dirty="0">
                <a:latin typeface="Georgia"/>
                <a:cs typeface="Georgia"/>
              </a:rPr>
              <a:t>le </a:t>
            </a:r>
            <a:r>
              <a:rPr sz="1200" spc="65" dirty="0">
                <a:latin typeface="Georgia"/>
                <a:cs typeface="Georgia"/>
              </a:rPr>
              <a:t>potenzialità </a:t>
            </a:r>
            <a:r>
              <a:rPr sz="1200" spc="55" dirty="0">
                <a:latin typeface="Georgia"/>
                <a:cs typeface="Georgia"/>
              </a:rPr>
              <a:t>della </a:t>
            </a:r>
            <a:r>
              <a:rPr sz="1200" spc="50" dirty="0">
                <a:latin typeface="Georgia"/>
                <a:cs typeface="Georgia"/>
              </a:rPr>
              <a:t>loro </a:t>
            </a:r>
            <a:r>
              <a:rPr sz="1200" spc="60" dirty="0">
                <a:latin typeface="Georgia"/>
                <a:cs typeface="Georgia"/>
              </a:rPr>
              <a:t>fantasia </a:t>
            </a:r>
            <a:r>
              <a:rPr sz="1200" dirty="0">
                <a:latin typeface="Georgia"/>
                <a:cs typeface="Georgia"/>
              </a:rPr>
              <a:t>e </a:t>
            </a:r>
            <a:r>
              <a:rPr sz="1200" spc="60" dirty="0">
                <a:latin typeface="Georgia"/>
                <a:cs typeface="Georgia"/>
              </a:rPr>
              <a:t>costruire infiniti</a:t>
            </a:r>
            <a:r>
              <a:rPr sz="1200" spc="-15" dirty="0">
                <a:latin typeface="Georgia"/>
                <a:cs typeface="Georgia"/>
              </a:rPr>
              <a:t> </a:t>
            </a:r>
            <a:r>
              <a:rPr sz="1200" spc="60" dirty="0">
                <a:latin typeface="Georgia"/>
                <a:cs typeface="Georgia"/>
              </a:rPr>
              <a:t>racconti.</a:t>
            </a:r>
            <a:endParaRPr sz="1200">
              <a:latin typeface="Georgia"/>
              <a:cs typeface="Georgia"/>
            </a:endParaRPr>
          </a:p>
          <a:p>
            <a:pPr>
              <a:lnSpc>
                <a:spcPct val="100000"/>
              </a:lnSpc>
              <a:spcBef>
                <a:spcPts val="15"/>
              </a:spcBef>
            </a:pPr>
            <a:endParaRPr sz="1150">
              <a:latin typeface="Times New Roman"/>
              <a:cs typeface="Times New Roman"/>
            </a:endParaRPr>
          </a:p>
          <a:p>
            <a:pPr marL="12700" marR="79375">
              <a:lnSpc>
                <a:spcPct val="94400"/>
              </a:lnSpc>
            </a:pPr>
            <a:r>
              <a:rPr sz="1200" spc="45" dirty="0">
                <a:latin typeface="Georgia"/>
                <a:cs typeface="Georgia"/>
              </a:rPr>
              <a:t>“Il </a:t>
            </a:r>
            <a:r>
              <a:rPr sz="1200" spc="65" dirty="0">
                <a:latin typeface="Georgia"/>
                <a:cs typeface="Georgia"/>
              </a:rPr>
              <a:t>rafforzato </a:t>
            </a:r>
            <a:r>
              <a:rPr sz="1200" spc="60" dirty="0">
                <a:latin typeface="Georgia"/>
                <a:cs typeface="Georgia"/>
              </a:rPr>
              <a:t>impegno </a:t>
            </a:r>
            <a:r>
              <a:rPr sz="1200" spc="55" dirty="0">
                <a:latin typeface="Georgia"/>
                <a:cs typeface="Georgia"/>
              </a:rPr>
              <a:t>delle </a:t>
            </a:r>
            <a:r>
              <a:rPr sz="1200" spc="60" dirty="0">
                <a:latin typeface="Georgia"/>
                <a:cs typeface="Georgia"/>
              </a:rPr>
              <a:t>banche </a:t>
            </a:r>
            <a:r>
              <a:rPr sz="1200" dirty="0">
                <a:latin typeface="Georgia"/>
                <a:cs typeface="Georgia"/>
              </a:rPr>
              <a:t>a </a:t>
            </a:r>
            <a:r>
              <a:rPr sz="1200" spc="65" dirty="0">
                <a:latin typeface="Georgia"/>
                <a:cs typeface="Georgia"/>
              </a:rPr>
              <a:t>investire </a:t>
            </a:r>
            <a:r>
              <a:rPr sz="1200" spc="45" dirty="0">
                <a:latin typeface="Georgia"/>
                <a:cs typeface="Georgia"/>
              </a:rPr>
              <a:t>nei </a:t>
            </a:r>
            <a:r>
              <a:rPr sz="1200" spc="60" dirty="0">
                <a:latin typeface="Georgia"/>
                <a:cs typeface="Georgia"/>
              </a:rPr>
              <a:t>giovani </a:t>
            </a:r>
            <a:r>
              <a:rPr sz="1200" dirty="0">
                <a:latin typeface="Georgia"/>
                <a:cs typeface="Georgia"/>
              </a:rPr>
              <a:t>e </a:t>
            </a:r>
            <a:r>
              <a:rPr sz="1200" spc="55" dirty="0">
                <a:latin typeface="Georgia"/>
                <a:cs typeface="Georgia"/>
              </a:rPr>
              <a:t>nella </a:t>
            </a:r>
            <a:r>
              <a:rPr sz="1200" spc="60" dirty="0">
                <a:latin typeface="Georgia"/>
                <a:cs typeface="Georgia"/>
              </a:rPr>
              <a:t>cultura </a:t>
            </a:r>
            <a:r>
              <a:rPr sz="1200" dirty="0">
                <a:latin typeface="Georgia"/>
                <a:cs typeface="Georgia"/>
              </a:rPr>
              <a:t>– </a:t>
            </a:r>
            <a:r>
              <a:rPr sz="1200" spc="30" dirty="0">
                <a:latin typeface="Georgia"/>
                <a:cs typeface="Georgia"/>
              </a:rPr>
              <a:t>ha  </a:t>
            </a:r>
            <a:r>
              <a:rPr sz="1200" spc="60" dirty="0">
                <a:latin typeface="Georgia"/>
                <a:cs typeface="Georgia"/>
              </a:rPr>
              <a:t>dichiarato </a:t>
            </a:r>
            <a:r>
              <a:rPr sz="1200" spc="30" dirty="0">
                <a:latin typeface="Georgia"/>
                <a:cs typeface="Georgia"/>
              </a:rPr>
              <a:t>il </a:t>
            </a:r>
            <a:r>
              <a:rPr sz="1200" spc="65" dirty="0">
                <a:latin typeface="Georgia"/>
                <a:cs typeface="Georgia"/>
              </a:rPr>
              <a:t>Presidente </a:t>
            </a:r>
            <a:r>
              <a:rPr sz="1200" spc="60" dirty="0">
                <a:latin typeface="Georgia"/>
                <a:cs typeface="Georgia"/>
              </a:rPr>
              <a:t>dell’Abi, Antonio Patuelli </a:t>
            </a:r>
            <a:r>
              <a:rPr sz="1200" dirty="0">
                <a:latin typeface="Georgia"/>
                <a:cs typeface="Georgia"/>
              </a:rPr>
              <a:t>– </a:t>
            </a:r>
            <a:r>
              <a:rPr sz="1200" spc="65" dirty="0">
                <a:latin typeface="Georgia"/>
                <a:cs typeface="Georgia"/>
              </a:rPr>
              <a:t>rappresenta un’occasione  </a:t>
            </a:r>
            <a:r>
              <a:rPr sz="1200" spc="60" dirty="0">
                <a:latin typeface="Georgia"/>
                <a:cs typeface="Georgia"/>
              </a:rPr>
              <a:t>importante </a:t>
            </a:r>
            <a:r>
              <a:rPr sz="1200" spc="50" dirty="0">
                <a:latin typeface="Georgia"/>
                <a:cs typeface="Georgia"/>
              </a:rPr>
              <a:t>data </a:t>
            </a:r>
            <a:r>
              <a:rPr sz="1200" spc="30" dirty="0">
                <a:latin typeface="Georgia"/>
                <a:cs typeface="Georgia"/>
              </a:rPr>
              <a:t>ai </a:t>
            </a:r>
            <a:r>
              <a:rPr sz="1200" spc="60" dirty="0">
                <a:latin typeface="Georgia"/>
                <a:cs typeface="Georgia"/>
              </a:rPr>
              <a:t>ragazzi </a:t>
            </a:r>
            <a:r>
              <a:rPr sz="1200" spc="45" dirty="0">
                <a:latin typeface="Georgia"/>
                <a:cs typeface="Georgia"/>
              </a:rPr>
              <a:t>per </a:t>
            </a:r>
            <a:r>
              <a:rPr sz="1200" spc="60" dirty="0">
                <a:latin typeface="Georgia"/>
                <a:cs typeface="Georgia"/>
              </a:rPr>
              <a:t>misurarsi </a:t>
            </a:r>
            <a:r>
              <a:rPr sz="1200" spc="45" dirty="0">
                <a:latin typeface="Georgia"/>
                <a:cs typeface="Georgia"/>
              </a:rPr>
              <a:t>con </a:t>
            </a:r>
            <a:r>
              <a:rPr sz="1200" spc="40" dirty="0">
                <a:latin typeface="Georgia"/>
                <a:cs typeface="Georgia"/>
              </a:rPr>
              <a:t>se </a:t>
            </a:r>
            <a:r>
              <a:rPr sz="1200" spc="60" dirty="0">
                <a:latin typeface="Georgia"/>
                <a:cs typeface="Georgia"/>
              </a:rPr>
              <a:t>stessi </a:t>
            </a:r>
            <a:r>
              <a:rPr sz="1200" dirty="0">
                <a:latin typeface="Georgia"/>
                <a:cs typeface="Georgia"/>
              </a:rPr>
              <a:t>e </a:t>
            </a:r>
            <a:r>
              <a:rPr sz="1200" spc="35" dirty="0">
                <a:latin typeface="Georgia"/>
                <a:cs typeface="Georgia"/>
              </a:rPr>
              <a:t>le </a:t>
            </a:r>
            <a:r>
              <a:rPr sz="1200" spc="60" dirty="0">
                <a:latin typeface="Georgia"/>
                <a:cs typeface="Georgia"/>
              </a:rPr>
              <a:t>molteplici </a:t>
            </a:r>
            <a:r>
              <a:rPr sz="1200" spc="65" dirty="0">
                <a:latin typeface="Georgia"/>
                <a:cs typeface="Georgia"/>
              </a:rPr>
              <a:t>possibilità  </a:t>
            </a:r>
            <a:r>
              <a:rPr sz="1200" spc="30" dirty="0">
                <a:latin typeface="Georgia"/>
                <a:cs typeface="Georgia"/>
              </a:rPr>
              <a:t>di </a:t>
            </a:r>
            <a:r>
              <a:rPr sz="1200" spc="65" dirty="0">
                <a:latin typeface="Georgia"/>
                <a:cs typeface="Georgia"/>
              </a:rPr>
              <a:t>partecipazione. </a:t>
            </a:r>
            <a:r>
              <a:rPr sz="1200" spc="45" dirty="0">
                <a:latin typeface="Georgia"/>
                <a:cs typeface="Georgia"/>
              </a:rPr>
              <a:t>Ciò che </a:t>
            </a:r>
            <a:r>
              <a:rPr sz="1200" spc="30" dirty="0">
                <a:latin typeface="Georgia"/>
                <a:cs typeface="Georgia"/>
              </a:rPr>
              <a:t>ci </a:t>
            </a:r>
            <a:r>
              <a:rPr sz="1200" spc="60" dirty="0">
                <a:latin typeface="Georgia"/>
                <a:cs typeface="Georgia"/>
              </a:rPr>
              <a:t>spinge </a:t>
            </a:r>
            <a:r>
              <a:rPr sz="1200" dirty="0">
                <a:latin typeface="Georgia"/>
                <a:cs typeface="Georgia"/>
              </a:rPr>
              <a:t>a </a:t>
            </a:r>
            <a:r>
              <a:rPr sz="1200" spc="60" dirty="0">
                <a:latin typeface="Georgia"/>
                <a:cs typeface="Georgia"/>
              </a:rPr>
              <a:t>lavorare </a:t>
            </a:r>
            <a:r>
              <a:rPr sz="1200" spc="30" dirty="0">
                <a:latin typeface="Georgia"/>
                <a:cs typeface="Georgia"/>
              </a:rPr>
              <a:t>in </a:t>
            </a:r>
            <a:r>
              <a:rPr sz="1200" dirty="0">
                <a:latin typeface="Georgia"/>
                <a:cs typeface="Georgia"/>
              </a:rPr>
              <a:t>s </a:t>
            </a:r>
            <a:r>
              <a:rPr sz="1200" spc="60" dirty="0">
                <a:latin typeface="Georgia"/>
                <a:cs typeface="Georgia"/>
              </a:rPr>
              <a:t>inergia </a:t>
            </a:r>
            <a:r>
              <a:rPr sz="1200" spc="45" dirty="0">
                <a:latin typeface="Georgia"/>
                <a:cs typeface="Georgia"/>
              </a:rPr>
              <a:t>con </a:t>
            </a:r>
            <a:r>
              <a:rPr sz="1200" spc="60" dirty="0">
                <a:latin typeface="Georgia"/>
                <a:cs typeface="Georgia"/>
              </a:rPr>
              <a:t>scuole,</a:t>
            </a:r>
            <a:r>
              <a:rPr sz="1200" spc="185" dirty="0">
                <a:latin typeface="Georgia"/>
                <a:cs typeface="Georgia"/>
              </a:rPr>
              <a:t> </a:t>
            </a:r>
            <a:r>
              <a:rPr sz="1200" spc="55" dirty="0">
                <a:latin typeface="Georgia"/>
                <a:cs typeface="Georgia"/>
              </a:rPr>
              <a:t>musei,</a:t>
            </a:r>
            <a:endParaRPr sz="1200">
              <a:latin typeface="Georgia"/>
              <a:cs typeface="Georgia"/>
            </a:endParaRPr>
          </a:p>
          <a:p>
            <a:pPr marL="12700" marR="85725">
              <a:lnSpc>
                <a:spcPts val="1370"/>
              </a:lnSpc>
              <a:spcBef>
                <a:spcPts val="35"/>
              </a:spcBef>
            </a:pPr>
            <a:r>
              <a:rPr sz="1200" spc="65" dirty="0">
                <a:latin typeface="Georgia"/>
                <a:cs typeface="Georgia"/>
              </a:rPr>
              <a:t>associazioni culturali </a:t>
            </a:r>
            <a:r>
              <a:rPr sz="1200" dirty="0">
                <a:latin typeface="Georgia"/>
                <a:cs typeface="Georgia"/>
              </a:rPr>
              <a:t>e </a:t>
            </a:r>
            <a:r>
              <a:rPr sz="1200" spc="65" dirty="0">
                <a:latin typeface="Georgia"/>
                <a:cs typeface="Georgia"/>
              </a:rPr>
              <a:t>biblioteche </a:t>
            </a:r>
            <a:r>
              <a:rPr sz="1200" dirty="0">
                <a:latin typeface="Georgia"/>
                <a:cs typeface="Georgia"/>
              </a:rPr>
              <a:t>è </a:t>
            </a:r>
            <a:r>
              <a:rPr sz="1200" spc="35" dirty="0">
                <a:latin typeface="Georgia"/>
                <a:cs typeface="Georgia"/>
              </a:rPr>
              <a:t>la </a:t>
            </a:r>
            <a:r>
              <a:rPr sz="1200" spc="55" dirty="0">
                <a:latin typeface="Georgia"/>
                <a:cs typeface="Georgia"/>
              </a:rPr>
              <a:t>comune </a:t>
            </a:r>
            <a:r>
              <a:rPr sz="1200" spc="60" dirty="0">
                <a:latin typeface="Georgia"/>
                <a:cs typeface="Georgia"/>
              </a:rPr>
              <a:t>certezza </a:t>
            </a:r>
            <a:r>
              <a:rPr sz="1200" spc="50" dirty="0">
                <a:latin typeface="Georgia"/>
                <a:cs typeface="Georgia"/>
              </a:rPr>
              <a:t>che </a:t>
            </a:r>
            <a:r>
              <a:rPr sz="1200" spc="55" dirty="0">
                <a:latin typeface="Georgia"/>
                <a:cs typeface="Georgia"/>
              </a:rPr>
              <a:t>solo </a:t>
            </a:r>
            <a:r>
              <a:rPr sz="1200" spc="65" dirty="0">
                <a:latin typeface="Georgia"/>
                <a:cs typeface="Georgia"/>
              </a:rPr>
              <a:t>mettendosi </a:t>
            </a:r>
            <a:r>
              <a:rPr sz="1200" spc="35" dirty="0">
                <a:latin typeface="Georgia"/>
                <a:cs typeface="Georgia"/>
              </a:rPr>
              <a:t>in  </a:t>
            </a:r>
            <a:r>
              <a:rPr sz="1200" spc="55" dirty="0">
                <a:latin typeface="Georgia"/>
                <a:cs typeface="Georgia"/>
              </a:rPr>
              <a:t>gioco </a:t>
            </a:r>
            <a:r>
              <a:rPr sz="1200" dirty="0">
                <a:latin typeface="Georgia"/>
                <a:cs typeface="Georgia"/>
              </a:rPr>
              <a:t>e </a:t>
            </a:r>
            <a:r>
              <a:rPr sz="1200" spc="65" dirty="0">
                <a:latin typeface="Georgia"/>
                <a:cs typeface="Georgia"/>
              </a:rPr>
              <a:t>‘allenandosi’ </a:t>
            </a:r>
            <a:r>
              <a:rPr sz="1200" dirty="0">
                <a:latin typeface="Georgia"/>
                <a:cs typeface="Georgia"/>
              </a:rPr>
              <a:t>a </a:t>
            </a:r>
            <a:r>
              <a:rPr sz="1200" spc="60" dirty="0">
                <a:latin typeface="Georgia"/>
                <a:cs typeface="Georgia"/>
              </a:rPr>
              <a:t>diventare cittadini </a:t>
            </a:r>
            <a:r>
              <a:rPr sz="1200" spc="55" dirty="0">
                <a:latin typeface="Georgia"/>
                <a:cs typeface="Georgia"/>
              </a:rPr>
              <a:t>attivi, </a:t>
            </a:r>
            <a:r>
              <a:rPr sz="1200" spc="60" dirty="0">
                <a:latin typeface="Georgia"/>
                <a:cs typeface="Georgia"/>
              </a:rPr>
              <a:t>capaci </a:t>
            </a:r>
            <a:r>
              <a:rPr sz="1200" spc="35" dirty="0">
                <a:latin typeface="Georgia"/>
                <a:cs typeface="Georgia"/>
              </a:rPr>
              <a:t>di </a:t>
            </a:r>
            <a:r>
              <a:rPr sz="1200" spc="65" dirty="0">
                <a:latin typeface="Georgia"/>
                <a:cs typeface="Georgia"/>
              </a:rPr>
              <a:t>progettualità </a:t>
            </a:r>
            <a:r>
              <a:rPr sz="1200" dirty="0">
                <a:latin typeface="Georgia"/>
                <a:cs typeface="Georgia"/>
              </a:rPr>
              <a:t>e</a:t>
            </a:r>
            <a:r>
              <a:rPr sz="1200" spc="270" dirty="0">
                <a:latin typeface="Georgia"/>
                <a:cs typeface="Georgia"/>
              </a:rPr>
              <a:t> </a:t>
            </a:r>
            <a:r>
              <a:rPr sz="1200" spc="30" dirty="0">
                <a:latin typeface="Georgia"/>
                <a:cs typeface="Georgia"/>
              </a:rPr>
              <a:t>di</a:t>
            </a:r>
            <a:endParaRPr sz="1200">
              <a:latin typeface="Georgia"/>
              <a:cs typeface="Georgia"/>
            </a:endParaRPr>
          </a:p>
          <a:p>
            <a:pPr marL="12700">
              <a:lnSpc>
                <a:spcPts val="1285"/>
              </a:lnSpc>
            </a:pPr>
            <a:r>
              <a:rPr sz="1200" spc="60" dirty="0">
                <a:latin typeface="Georgia"/>
                <a:cs typeface="Georgia"/>
              </a:rPr>
              <a:t>relazioni, avviene </a:t>
            </a:r>
            <a:r>
              <a:rPr sz="1200" spc="40" dirty="0">
                <a:latin typeface="Georgia"/>
                <a:cs typeface="Georgia"/>
              </a:rPr>
              <a:t>la </a:t>
            </a:r>
            <a:r>
              <a:rPr sz="1200" spc="65" dirty="0">
                <a:latin typeface="Georgia"/>
                <a:cs typeface="Georgia"/>
              </a:rPr>
              <a:t>formazione </a:t>
            </a:r>
            <a:r>
              <a:rPr sz="1200" spc="60" dirty="0">
                <a:latin typeface="Georgia"/>
                <a:cs typeface="Georgia"/>
              </a:rPr>
              <a:t>globale </a:t>
            </a:r>
            <a:r>
              <a:rPr sz="1200" spc="55" dirty="0">
                <a:latin typeface="Georgia"/>
                <a:cs typeface="Georgia"/>
              </a:rPr>
              <a:t>della </a:t>
            </a:r>
            <a:r>
              <a:rPr sz="1200" spc="60" dirty="0">
                <a:latin typeface="Georgia"/>
                <a:cs typeface="Georgia"/>
              </a:rPr>
              <a:t>persona, </a:t>
            </a:r>
            <a:r>
              <a:rPr sz="1200" spc="30" dirty="0">
                <a:latin typeface="Georgia"/>
                <a:cs typeface="Georgia"/>
              </a:rPr>
              <a:t>in </a:t>
            </a:r>
            <a:r>
              <a:rPr sz="1200" spc="55" dirty="0">
                <a:latin typeface="Georgia"/>
                <a:cs typeface="Georgia"/>
              </a:rPr>
              <a:t>grado </a:t>
            </a:r>
            <a:r>
              <a:rPr sz="1200" spc="35" dirty="0">
                <a:latin typeface="Georgia"/>
                <a:cs typeface="Georgia"/>
              </a:rPr>
              <a:t>qu </a:t>
            </a:r>
            <a:r>
              <a:rPr sz="1200" spc="50" dirty="0">
                <a:latin typeface="Georgia"/>
                <a:cs typeface="Georgia"/>
              </a:rPr>
              <a:t>indi</a:t>
            </a:r>
            <a:r>
              <a:rPr sz="1200" spc="155" dirty="0">
                <a:latin typeface="Georgia"/>
                <a:cs typeface="Georgia"/>
              </a:rPr>
              <a:t> </a:t>
            </a:r>
            <a:r>
              <a:rPr sz="1200" spc="35" dirty="0">
                <a:latin typeface="Georgia"/>
                <a:cs typeface="Georgia"/>
              </a:rPr>
              <a:t>di</a:t>
            </a:r>
            <a:endParaRPr sz="1200">
              <a:latin typeface="Georgia"/>
              <a:cs typeface="Georgia"/>
            </a:endParaRPr>
          </a:p>
          <a:p>
            <a:pPr marL="12700">
              <a:lnSpc>
                <a:spcPts val="1370"/>
              </a:lnSpc>
            </a:pPr>
            <a:r>
              <a:rPr sz="1200" spc="60" dirty="0">
                <a:latin typeface="Georgia"/>
                <a:cs typeface="Georgia"/>
              </a:rPr>
              <a:t>costruire </a:t>
            </a:r>
            <a:r>
              <a:rPr sz="1200" spc="30" dirty="0">
                <a:latin typeface="Georgia"/>
                <a:cs typeface="Georgia"/>
              </a:rPr>
              <a:t>il </a:t>
            </a:r>
            <a:r>
              <a:rPr sz="1200" spc="60" dirty="0">
                <a:latin typeface="Georgia"/>
                <a:cs typeface="Georgia"/>
              </a:rPr>
              <a:t>proprio futuro </a:t>
            </a:r>
            <a:r>
              <a:rPr sz="1200" dirty="0">
                <a:latin typeface="Georgia"/>
                <a:cs typeface="Georgia"/>
              </a:rPr>
              <a:t>e </a:t>
            </a:r>
            <a:r>
              <a:rPr sz="1200" spc="60" dirty="0">
                <a:latin typeface="Georgia"/>
                <a:cs typeface="Georgia"/>
              </a:rPr>
              <a:t>quello </a:t>
            </a:r>
            <a:r>
              <a:rPr sz="1200" spc="45" dirty="0">
                <a:latin typeface="Georgia"/>
                <a:cs typeface="Georgia"/>
              </a:rPr>
              <a:t>del </a:t>
            </a:r>
            <a:r>
              <a:rPr sz="1200" spc="60" dirty="0">
                <a:latin typeface="Georgia"/>
                <a:cs typeface="Georgia"/>
              </a:rPr>
              <a:t>Paese. </a:t>
            </a:r>
            <a:r>
              <a:rPr sz="1200" spc="35" dirty="0">
                <a:latin typeface="Georgia"/>
                <a:cs typeface="Georgia"/>
              </a:rPr>
              <a:t>Lo </a:t>
            </a:r>
            <a:r>
              <a:rPr sz="1200" spc="60" dirty="0">
                <a:latin typeface="Georgia"/>
                <a:cs typeface="Georgia"/>
              </a:rPr>
              <a:t>sviluppo </a:t>
            </a:r>
            <a:r>
              <a:rPr sz="1200" spc="55" dirty="0">
                <a:latin typeface="Georgia"/>
                <a:cs typeface="Georgia"/>
              </a:rPr>
              <a:t>delle</a:t>
            </a:r>
            <a:r>
              <a:rPr sz="1200" spc="180" dirty="0">
                <a:latin typeface="Georgia"/>
                <a:cs typeface="Georgia"/>
              </a:rPr>
              <a:t> </a:t>
            </a:r>
            <a:r>
              <a:rPr sz="1200" spc="60" dirty="0">
                <a:latin typeface="Georgia"/>
                <a:cs typeface="Georgia"/>
              </a:rPr>
              <a:t>proprie</a:t>
            </a:r>
            <a:endParaRPr sz="1200">
              <a:latin typeface="Georgia"/>
              <a:cs typeface="Georgia"/>
            </a:endParaRPr>
          </a:p>
          <a:p>
            <a:pPr marL="12700" marR="115570">
              <a:lnSpc>
                <a:spcPts val="1360"/>
              </a:lnSpc>
              <a:spcBef>
                <a:spcPts val="75"/>
              </a:spcBef>
            </a:pPr>
            <a:r>
              <a:rPr sz="1200" spc="60" dirty="0">
                <a:latin typeface="Georgia"/>
                <a:cs typeface="Georgia"/>
              </a:rPr>
              <a:t>competenze </a:t>
            </a:r>
            <a:r>
              <a:rPr sz="1200" dirty="0">
                <a:latin typeface="Georgia"/>
                <a:cs typeface="Georgia"/>
              </a:rPr>
              <a:t>è </a:t>
            </a:r>
            <a:r>
              <a:rPr sz="1200" spc="60" dirty="0">
                <a:latin typeface="Georgia"/>
                <a:cs typeface="Georgia"/>
              </a:rPr>
              <a:t>infatti </a:t>
            </a:r>
            <a:r>
              <a:rPr sz="1200" spc="50" dirty="0">
                <a:latin typeface="Georgia"/>
                <a:cs typeface="Georgia"/>
              </a:rPr>
              <a:t>alla </a:t>
            </a:r>
            <a:r>
              <a:rPr sz="1200" spc="55" dirty="0">
                <a:latin typeface="Georgia"/>
                <a:cs typeface="Georgia"/>
              </a:rPr>
              <a:t>base </a:t>
            </a:r>
            <a:r>
              <a:rPr sz="1200" spc="40" dirty="0">
                <a:latin typeface="Georgia"/>
                <a:cs typeface="Georgia"/>
              </a:rPr>
              <a:t>del </a:t>
            </a:r>
            <a:r>
              <a:rPr sz="1200" spc="60" dirty="0">
                <a:latin typeface="Georgia"/>
                <a:cs typeface="Georgia"/>
              </a:rPr>
              <a:t>progresso economico, della convivenza </a:t>
            </a:r>
            <a:r>
              <a:rPr sz="1200" spc="55" dirty="0">
                <a:latin typeface="Georgia"/>
                <a:cs typeface="Georgia"/>
              </a:rPr>
              <a:t>civile  </a:t>
            </a:r>
            <a:r>
              <a:rPr sz="1200" dirty="0">
                <a:latin typeface="Georgia"/>
                <a:cs typeface="Georgia"/>
              </a:rPr>
              <a:t>e </a:t>
            </a:r>
            <a:r>
              <a:rPr sz="1200" spc="55" dirty="0">
                <a:latin typeface="Georgia"/>
                <a:cs typeface="Georgia"/>
              </a:rPr>
              <a:t>della </a:t>
            </a:r>
            <a:r>
              <a:rPr sz="1200" spc="65" dirty="0">
                <a:latin typeface="Georgia"/>
                <a:cs typeface="Georgia"/>
              </a:rPr>
              <a:t>partecipazione </a:t>
            </a:r>
            <a:r>
              <a:rPr sz="1200" spc="50" dirty="0">
                <a:latin typeface="Georgia"/>
                <a:cs typeface="Georgia"/>
              </a:rPr>
              <a:t>alla </a:t>
            </a:r>
            <a:r>
              <a:rPr sz="1200" spc="55" dirty="0">
                <a:latin typeface="Georgia"/>
                <a:cs typeface="Georgia"/>
              </a:rPr>
              <a:t>vita </a:t>
            </a:r>
            <a:r>
              <a:rPr sz="1200" spc="60" dirty="0">
                <a:latin typeface="Georgia"/>
                <a:cs typeface="Georgia"/>
              </a:rPr>
              <a:t>democratica. </a:t>
            </a:r>
            <a:r>
              <a:rPr sz="1200" spc="40" dirty="0">
                <a:latin typeface="Georgia"/>
                <a:cs typeface="Georgia"/>
              </a:rPr>
              <a:t>In </a:t>
            </a:r>
            <a:r>
              <a:rPr sz="1200" spc="60" dirty="0">
                <a:latin typeface="Georgia"/>
                <a:cs typeface="Georgia"/>
              </a:rPr>
              <a:t>questo </a:t>
            </a:r>
            <a:r>
              <a:rPr sz="1200" spc="55" dirty="0">
                <a:latin typeface="Georgia"/>
                <a:cs typeface="Georgia"/>
              </a:rPr>
              <a:t>senso </a:t>
            </a:r>
            <a:r>
              <a:rPr sz="1200" dirty="0">
                <a:latin typeface="Georgia"/>
                <a:cs typeface="Georgia"/>
              </a:rPr>
              <a:t>– </a:t>
            </a:r>
            <a:r>
              <a:rPr sz="1200" spc="40" dirty="0">
                <a:latin typeface="Georgia"/>
                <a:cs typeface="Georgia"/>
              </a:rPr>
              <a:t>ha</a:t>
            </a:r>
            <a:r>
              <a:rPr sz="1200" spc="310" dirty="0">
                <a:latin typeface="Georgia"/>
                <a:cs typeface="Georgia"/>
              </a:rPr>
              <a:t> </a:t>
            </a:r>
            <a:r>
              <a:rPr sz="1200" spc="60" dirty="0">
                <a:latin typeface="Georgia"/>
                <a:cs typeface="Georgia"/>
              </a:rPr>
              <a:t>concluso</a:t>
            </a:r>
            <a:endParaRPr sz="1200">
              <a:latin typeface="Georgia"/>
              <a:cs typeface="Georgia"/>
            </a:endParaRPr>
          </a:p>
          <a:p>
            <a:pPr marL="12700" marR="528955">
              <a:lnSpc>
                <a:spcPts val="1360"/>
              </a:lnSpc>
              <a:spcBef>
                <a:spcPts val="5"/>
              </a:spcBef>
            </a:pPr>
            <a:r>
              <a:rPr sz="1200" spc="60" dirty="0">
                <a:latin typeface="Georgia"/>
                <a:cs typeface="Georgia"/>
              </a:rPr>
              <a:t>Patuelli </a:t>
            </a:r>
            <a:r>
              <a:rPr sz="1200" dirty="0">
                <a:latin typeface="Georgia"/>
                <a:cs typeface="Georgia"/>
              </a:rPr>
              <a:t>– </a:t>
            </a:r>
            <a:r>
              <a:rPr sz="1200" spc="35" dirty="0">
                <a:latin typeface="Georgia"/>
                <a:cs typeface="Georgia"/>
              </a:rPr>
              <a:t>un </a:t>
            </a:r>
            <a:r>
              <a:rPr sz="1200" spc="55" dirty="0">
                <a:latin typeface="Georgia"/>
                <a:cs typeface="Georgia"/>
              </a:rPr>
              <a:t>ruolo </a:t>
            </a:r>
            <a:r>
              <a:rPr sz="1200" spc="30" dirty="0">
                <a:latin typeface="Georgia"/>
                <a:cs typeface="Georgia"/>
              </a:rPr>
              <a:t>di </a:t>
            </a:r>
            <a:r>
              <a:rPr sz="1200" spc="60" dirty="0">
                <a:latin typeface="Georgia"/>
                <a:cs typeface="Georgia"/>
              </a:rPr>
              <a:t>indirizzo </a:t>
            </a:r>
            <a:r>
              <a:rPr sz="1200" spc="50" dirty="0">
                <a:latin typeface="Georgia"/>
                <a:cs typeface="Georgia"/>
              </a:rPr>
              <a:t>deve </a:t>
            </a:r>
            <a:r>
              <a:rPr sz="1200" spc="55" dirty="0">
                <a:latin typeface="Georgia"/>
                <a:cs typeface="Georgia"/>
              </a:rPr>
              <a:t>essere svolto anche </a:t>
            </a:r>
            <a:r>
              <a:rPr sz="1200" spc="60" dirty="0">
                <a:latin typeface="Georgia"/>
                <a:cs typeface="Georgia"/>
              </a:rPr>
              <a:t>dalla comunità  economica tutta, nella </a:t>
            </a:r>
            <a:r>
              <a:rPr sz="1200" spc="65" dirty="0">
                <a:latin typeface="Georgia"/>
                <a:cs typeface="Georgia"/>
              </a:rPr>
              <a:t>consapevolezza </a:t>
            </a:r>
            <a:r>
              <a:rPr sz="1200" spc="45" dirty="0">
                <a:latin typeface="Georgia"/>
                <a:cs typeface="Georgia"/>
              </a:rPr>
              <a:t>che </a:t>
            </a:r>
            <a:r>
              <a:rPr sz="1200" spc="60" dirty="0">
                <a:latin typeface="Georgia"/>
                <a:cs typeface="Georgia"/>
              </a:rPr>
              <a:t>attraverso </a:t>
            </a:r>
            <a:r>
              <a:rPr sz="1200" spc="40" dirty="0">
                <a:latin typeface="Georgia"/>
                <a:cs typeface="Georgia"/>
              </a:rPr>
              <a:t>la </a:t>
            </a:r>
            <a:r>
              <a:rPr sz="1200" spc="65" dirty="0">
                <a:latin typeface="Georgia"/>
                <a:cs typeface="Georgia"/>
              </a:rPr>
              <a:t>promozione</a:t>
            </a:r>
            <a:r>
              <a:rPr sz="1200" spc="80" dirty="0">
                <a:latin typeface="Georgia"/>
                <a:cs typeface="Georgia"/>
              </a:rPr>
              <a:t> </a:t>
            </a:r>
            <a:r>
              <a:rPr sz="1200" spc="55" dirty="0">
                <a:latin typeface="Georgia"/>
                <a:cs typeface="Georgia"/>
              </a:rPr>
              <a:t>della</a:t>
            </a:r>
            <a:endParaRPr sz="1200">
              <a:latin typeface="Georgia"/>
              <a:cs typeface="Georgia"/>
            </a:endParaRPr>
          </a:p>
          <a:p>
            <a:pPr marL="12700">
              <a:lnSpc>
                <a:spcPts val="1295"/>
              </a:lnSpc>
            </a:pPr>
            <a:r>
              <a:rPr sz="1200" spc="60" dirty="0">
                <a:latin typeface="Georgia"/>
                <a:cs typeface="Georgia"/>
              </a:rPr>
              <a:t>conoscenza</a:t>
            </a:r>
            <a:r>
              <a:rPr sz="1200" spc="150" dirty="0">
                <a:latin typeface="Georgia"/>
                <a:cs typeface="Georgia"/>
              </a:rPr>
              <a:t> </a:t>
            </a:r>
            <a:r>
              <a:rPr sz="1200" spc="55" dirty="0">
                <a:latin typeface="Georgia"/>
                <a:cs typeface="Georgia"/>
              </a:rPr>
              <a:t>anche</a:t>
            </a:r>
            <a:r>
              <a:rPr sz="1200" spc="140" dirty="0">
                <a:latin typeface="Georgia"/>
                <a:cs typeface="Georgia"/>
              </a:rPr>
              <a:t> </a:t>
            </a:r>
            <a:r>
              <a:rPr sz="1200" spc="60" dirty="0">
                <a:latin typeface="Georgia"/>
                <a:cs typeface="Georgia"/>
              </a:rPr>
              <a:t>presso</a:t>
            </a:r>
            <a:r>
              <a:rPr sz="1200" spc="160" dirty="0">
                <a:latin typeface="Georgia"/>
                <a:cs typeface="Georgia"/>
              </a:rPr>
              <a:t> </a:t>
            </a:r>
            <a:r>
              <a:rPr sz="1200" dirty="0">
                <a:latin typeface="Georgia"/>
                <a:cs typeface="Georgia"/>
              </a:rPr>
              <a:t>i</a:t>
            </a:r>
            <a:r>
              <a:rPr sz="1200" spc="150" dirty="0">
                <a:latin typeface="Georgia"/>
                <a:cs typeface="Georgia"/>
              </a:rPr>
              <a:t> </a:t>
            </a:r>
            <a:r>
              <a:rPr sz="1200" spc="40" dirty="0">
                <a:latin typeface="Georgia"/>
                <a:cs typeface="Georgia"/>
              </a:rPr>
              <a:t>più</a:t>
            </a:r>
            <a:r>
              <a:rPr sz="1200" spc="150" dirty="0">
                <a:latin typeface="Georgia"/>
                <a:cs typeface="Georgia"/>
              </a:rPr>
              <a:t> </a:t>
            </a:r>
            <a:r>
              <a:rPr sz="1200" spc="60" dirty="0">
                <a:latin typeface="Georgia"/>
                <a:cs typeface="Georgia"/>
              </a:rPr>
              <a:t>giovani</a:t>
            </a:r>
            <a:r>
              <a:rPr sz="1200" spc="145" dirty="0">
                <a:latin typeface="Georgia"/>
                <a:cs typeface="Georgia"/>
              </a:rPr>
              <a:t> </a:t>
            </a:r>
            <a:r>
              <a:rPr sz="1200" spc="40" dirty="0">
                <a:latin typeface="Georgia"/>
                <a:cs typeface="Georgia"/>
              </a:rPr>
              <a:t>si</a:t>
            </a:r>
            <a:r>
              <a:rPr sz="1200" spc="140" dirty="0">
                <a:latin typeface="Georgia"/>
                <a:cs typeface="Georgia"/>
              </a:rPr>
              <a:t> </a:t>
            </a:r>
            <a:r>
              <a:rPr sz="1200" spc="55" dirty="0">
                <a:latin typeface="Georgia"/>
                <a:cs typeface="Georgia"/>
              </a:rPr>
              <a:t>possa</a:t>
            </a:r>
            <a:r>
              <a:rPr sz="1200" spc="155" dirty="0">
                <a:latin typeface="Georgia"/>
                <a:cs typeface="Georgia"/>
              </a:rPr>
              <a:t> </a:t>
            </a:r>
            <a:r>
              <a:rPr sz="1200" spc="60" dirty="0">
                <a:latin typeface="Georgia"/>
                <a:cs typeface="Georgia"/>
              </a:rPr>
              <a:t>realizzare</a:t>
            </a:r>
            <a:r>
              <a:rPr sz="1200" spc="140" dirty="0">
                <a:latin typeface="Georgia"/>
                <a:cs typeface="Georgia"/>
              </a:rPr>
              <a:t> </a:t>
            </a:r>
            <a:r>
              <a:rPr sz="1200" spc="40" dirty="0">
                <a:latin typeface="Georgia"/>
                <a:cs typeface="Georgia"/>
              </a:rPr>
              <a:t>un</a:t>
            </a:r>
            <a:r>
              <a:rPr sz="1200" spc="145" dirty="0">
                <a:latin typeface="Georgia"/>
                <a:cs typeface="Georgia"/>
              </a:rPr>
              <a:t> </a:t>
            </a:r>
            <a:r>
              <a:rPr sz="1200" spc="45" dirty="0">
                <a:latin typeface="Georgia"/>
                <a:cs typeface="Georgia"/>
              </a:rPr>
              <a:t>più</a:t>
            </a:r>
            <a:r>
              <a:rPr sz="1200" spc="150" dirty="0">
                <a:latin typeface="Georgia"/>
                <a:cs typeface="Georgia"/>
              </a:rPr>
              <a:t> </a:t>
            </a:r>
            <a:r>
              <a:rPr sz="1200" spc="60" dirty="0">
                <a:latin typeface="Georgia"/>
                <a:cs typeface="Georgia"/>
              </a:rPr>
              <a:t>diffuso</a:t>
            </a:r>
            <a:r>
              <a:rPr sz="1200" spc="155" dirty="0">
                <a:latin typeface="Georgia"/>
                <a:cs typeface="Georgia"/>
              </a:rPr>
              <a:t> </a:t>
            </a:r>
            <a:r>
              <a:rPr sz="1200" spc="50" dirty="0">
                <a:latin typeface="Georgia"/>
                <a:cs typeface="Georgia"/>
              </a:rPr>
              <a:t>senso</a:t>
            </a:r>
            <a:r>
              <a:rPr sz="1200" spc="175" dirty="0">
                <a:latin typeface="Georgia"/>
                <a:cs typeface="Georgia"/>
              </a:rPr>
              <a:t> </a:t>
            </a:r>
            <a:r>
              <a:rPr sz="1200" spc="30" dirty="0">
                <a:latin typeface="Georgia"/>
                <a:cs typeface="Georgia"/>
              </a:rPr>
              <a:t>di</a:t>
            </a:r>
            <a:endParaRPr sz="1200">
              <a:latin typeface="Georgia"/>
              <a:cs typeface="Georgia"/>
            </a:endParaRPr>
          </a:p>
          <a:p>
            <a:pPr marL="12700">
              <a:lnSpc>
                <a:spcPts val="1405"/>
              </a:lnSpc>
            </a:pPr>
            <a:r>
              <a:rPr sz="1200" spc="65" dirty="0">
                <a:latin typeface="Georgia"/>
                <a:cs typeface="Georgia"/>
              </a:rPr>
              <a:t>responsabilità,</a:t>
            </a:r>
            <a:r>
              <a:rPr sz="1200" spc="150" dirty="0">
                <a:latin typeface="Georgia"/>
                <a:cs typeface="Georgia"/>
              </a:rPr>
              <a:t> </a:t>
            </a:r>
            <a:r>
              <a:rPr sz="1200" spc="45" dirty="0">
                <a:latin typeface="Georgia"/>
                <a:cs typeface="Georgia"/>
              </a:rPr>
              <a:t>per</a:t>
            </a:r>
            <a:r>
              <a:rPr sz="1200" spc="150" dirty="0">
                <a:latin typeface="Georgia"/>
                <a:cs typeface="Georgia"/>
              </a:rPr>
              <a:t> </a:t>
            </a:r>
            <a:r>
              <a:rPr sz="1200" spc="45" dirty="0">
                <a:latin typeface="Georgia"/>
                <a:cs typeface="Georgia"/>
              </a:rPr>
              <a:t>una</a:t>
            </a:r>
            <a:r>
              <a:rPr sz="1200" spc="145" dirty="0">
                <a:latin typeface="Georgia"/>
                <a:cs typeface="Georgia"/>
              </a:rPr>
              <a:t> </a:t>
            </a:r>
            <a:r>
              <a:rPr sz="1200" spc="40" dirty="0">
                <a:latin typeface="Georgia"/>
                <a:cs typeface="Georgia"/>
              </a:rPr>
              <a:t>più</a:t>
            </a:r>
            <a:r>
              <a:rPr sz="1200" spc="155" dirty="0">
                <a:latin typeface="Georgia"/>
                <a:cs typeface="Georgia"/>
              </a:rPr>
              <a:t> </a:t>
            </a:r>
            <a:r>
              <a:rPr sz="1200" spc="55" dirty="0">
                <a:latin typeface="Georgia"/>
                <a:cs typeface="Georgia"/>
              </a:rPr>
              <a:t>ampia</a:t>
            </a:r>
            <a:r>
              <a:rPr sz="1200" spc="145" dirty="0">
                <a:latin typeface="Georgia"/>
                <a:cs typeface="Georgia"/>
              </a:rPr>
              <a:t> </a:t>
            </a:r>
            <a:r>
              <a:rPr sz="1200" dirty="0">
                <a:latin typeface="Georgia"/>
                <a:cs typeface="Georgia"/>
              </a:rPr>
              <a:t>e</a:t>
            </a:r>
            <a:r>
              <a:rPr sz="1200" spc="145" dirty="0">
                <a:latin typeface="Georgia"/>
                <a:cs typeface="Georgia"/>
              </a:rPr>
              <a:t> </a:t>
            </a:r>
            <a:r>
              <a:rPr sz="1200" spc="60" dirty="0">
                <a:latin typeface="Georgia"/>
                <a:cs typeface="Georgia"/>
              </a:rPr>
              <a:t>duratura</a:t>
            </a:r>
            <a:r>
              <a:rPr sz="1200" spc="145" dirty="0">
                <a:latin typeface="Georgia"/>
                <a:cs typeface="Georgia"/>
              </a:rPr>
              <a:t> </a:t>
            </a:r>
            <a:r>
              <a:rPr sz="1200" spc="70" dirty="0">
                <a:latin typeface="Georgia"/>
                <a:cs typeface="Georgia"/>
              </a:rPr>
              <a:t>crescita</a:t>
            </a:r>
            <a:r>
              <a:rPr sz="1200" spc="145" dirty="0">
                <a:latin typeface="Georgia"/>
                <a:cs typeface="Georgia"/>
              </a:rPr>
              <a:t> </a:t>
            </a:r>
            <a:r>
              <a:rPr sz="1200" spc="45" dirty="0">
                <a:latin typeface="Georgia"/>
                <a:cs typeface="Georgia"/>
              </a:rPr>
              <a:t>dei</a:t>
            </a:r>
            <a:r>
              <a:rPr sz="1200" spc="145" dirty="0">
                <a:latin typeface="Georgia"/>
                <a:cs typeface="Georgia"/>
              </a:rPr>
              <a:t> </a:t>
            </a:r>
            <a:r>
              <a:rPr sz="1200" spc="55" dirty="0">
                <a:latin typeface="Georgia"/>
                <a:cs typeface="Georgia"/>
              </a:rPr>
              <a:t>nostri</a:t>
            </a:r>
            <a:r>
              <a:rPr sz="1200" spc="140" dirty="0">
                <a:latin typeface="Georgia"/>
                <a:cs typeface="Georgia"/>
              </a:rPr>
              <a:t> </a:t>
            </a:r>
            <a:r>
              <a:rPr sz="1200" spc="65" dirty="0">
                <a:latin typeface="Georgia"/>
                <a:cs typeface="Georgia"/>
              </a:rPr>
              <a:t>territori”.</a:t>
            </a:r>
            <a:endParaRPr sz="1200">
              <a:latin typeface="Georgia"/>
              <a:cs typeface="Georgia"/>
            </a:endParaRPr>
          </a:p>
          <a:p>
            <a:pPr>
              <a:lnSpc>
                <a:spcPct val="100000"/>
              </a:lnSpc>
              <a:spcBef>
                <a:spcPts val="5"/>
              </a:spcBef>
            </a:pPr>
            <a:endParaRPr sz="1200">
              <a:latin typeface="Times New Roman"/>
              <a:cs typeface="Times New Roman"/>
            </a:endParaRPr>
          </a:p>
          <a:p>
            <a:pPr marL="12700" marR="40640">
              <a:lnSpc>
                <a:spcPts val="1370"/>
              </a:lnSpc>
            </a:pPr>
            <a:r>
              <a:rPr sz="1200" spc="65" dirty="0">
                <a:latin typeface="Georgia"/>
                <a:cs typeface="Georgia"/>
              </a:rPr>
              <a:t>L’importanza </a:t>
            </a:r>
            <a:r>
              <a:rPr sz="1200" spc="60" dirty="0">
                <a:latin typeface="Georgia"/>
                <a:cs typeface="Georgia"/>
              </a:rPr>
              <a:t>sociale </a:t>
            </a:r>
            <a:r>
              <a:rPr sz="1200" dirty="0">
                <a:latin typeface="Georgia"/>
                <a:cs typeface="Georgia"/>
              </a:rPr>
              <a:t>e </a:t>
            </a:r>
            <a:r>
              <a:rPr sz="1200" spc="60" dirty="0">
                <a:latin typeface="Georgia"/>
                <a:cs typeface="Georgia"/>
              </a:rPr>
              <a:t>culturale </a:t>
            </a:r>
            <a:r>
              <a:rPr sz="1200" spc="55" dirty="0">
                <a:latin typeface="Georgia"/>
                <a:cs typeface="Georgia"/>
              </a:rPr>
              <a:t>della </a:t>
            </a:r>
            <a:r>
              <a:rPr sz="1200" spc="65" dirty="0">
                <a:latin typeface="Georgia"/>
                <a:cs typeface="Georgia"/>
              </a:rPr>
              <a:t>manifestazione </a:t>
            </a:r>
            <a:r>
              <a:rPr sz="1200" dirty="0">
                <a:latin typeface="Georgia"/>
                <a:cs typeface="Georgia"/>
              </a:rPr>
              <a:t>è </a:t>
            </a:r>
            <a:r>
              <a:rPr sz="1200" spc="60" dirty="0">
                <a:latin typeface="Georgia"/>
                <a:cs typeface="Georgia"/>
              </a:rPr>
              <a:t>quest’anno </a:t>
            </a:r>
            <a:r>
              <a:rPr sz="1200" spc="65" dirty="0">
                <a:latin typeface="Georgia"/>
                <a:cs typeface="Georgia"/>
              </a:rPr>
              <a:t>testimoniata  </a:t>
            </a:r>
            <a:r>
              <a:rPr sz="1200" spc="55" dirty="0">
                <a:latin typeface="Georgia"/>
                <a:cs typeface="Georgia"/>
              </a:rPr>
              <a:t>anche dalla media </a:t>
            </a:r>
            <a:r>
              <a:rPr sz="1200" spc="65" dirty="0">
                <a:latin typeface="Georgia"/>
                <a:cs typeface="Georgia"/>
              </a:rPr>
              <a:t>partnership </a:t>
            </a:r>
            <a:r>
              <a:rPr sz="1200" spc="55" dirty="0">
                <a:latin typeface="Georgia"/>
                <a:cs typeface="Georgia"/>
              </a:rPr>
              <a:t>della RAI. </a:t>
            </a:r>
            <a:r>
              <a:rPr sz="1200" spc="45" dirty="0">
                <a:latin typeface="Georgia"/>
                <a:cs typeface="Georgia"/>
              </a:rPr>
              <a:t>Che </a:t>
            </a:r>
            <a:r>
              <a:rPr sz="1200" spc="30" dirty="0">
                <a:latin typeface="Georgia"/>
                <a:cs typeface="Georgia"/>
              </a:rPr>
              <a:t>il </a:t>
            </a:r>
            <a:r>
              <a:rPr sz="1200" spc="60" dirty="0">
                <a:latin typeface="Georgia"/>
                <a:cs typeface="Georgia"/>
              </a:rPr>
              <a:t>servizio pubblico riconosca</a:t>
            </a:r>
            <a:r>
              <a:rPr sz="1200" spc="95" dirty="0">
                <a:latin typeface="Georgia"/>
                <a:cs typeface="Georgia"/>
              </a:rPr>
              <a:t> </a:t>
            </a:r>
            <a:r>
              <a:rPr sz="1200" spc="30" dirty="0">
                <a:latin typeface="Georgia"/>
                <a:cs typeface="Georgia"/>
              </a:rPr>
              <a:t>il</a:t>
            </a:r>
            <a:endParaRPr sz="1200">
              <a:latin typeface="Georgia"/>
              <a:cs typeface="Georgia"/>
            </a:endParaRPr>
          </a:p>
          <a:p>
            <a:pPr marL="12700">
              <a:lnSpc>
                <a:spcPts val="1285"/>
              </a:lnSpc>
            </a:pPr>
            <a:r>
              <a:rPr sz="1200" spc="55" dirty="0">
                <a:latin typeface="Georgia"/>
                <a:cs typeface="Georgia"/>
              </a:rPr>
              <a:t>valore </a:t>
            </a:r>
            <a:r>
              <a:rPr sz="1200" spc="60" dirty="0">
                <a:latin typeface="Georgia"/>
                <a:cs typeface="Georgia"/>
              </a:rPr>
              <a:t>educativo </a:t>
            </a:r>
            <a:r>
              <a:rPr sz="1200" spc="40" dirty="0">
                <a:latin typeface="Georgia"/>
                <a:cs typeface="Georgia"/>
              </a:rPr>
              <a:t>del </a:t>
            </a:r>
            <a:r>
              <a:rPr sz="1200" spc="60" dirty="0">
                <a:latin typeface="Georgia"/>
                <a:cs typeface="Georgia"/>
              </a:rPr>
              <a:t>Festival </a:t>
            </a:r>
            <a:r>
              <a:rPr sz="1200" spc="45" dirty="0">
                <a:latin typeface="Georgia"/>
                <a:cs typeface="Georgia"/>
              </a:rPr>
              <a:t>per </a:t>
            </a:r>
            <a:r>
              <a:rPr sz="1200" dirty="0">
                <a:latin typeface="Georgia"/>
                <a:cs typeface="Georgia"/>
              </a:rPr>
              <a:t>i </a:t>
            </a:r>
            <a:r>
              <a:rPr sz="1200" spc="60" dirty="0">
                <a:latin typeface="Georgia"/>
                <a:cs typeface="Georgia"/>
              </a:rPr>
              <a:t>giovani </a:t>
            </a:r>
            <a:r>
              <a:rPr sz="1200" dirty="0">
                <a:latin typeface="Georgia"/>
                <a:cs typeface="Georgia"/>
              </a:rPr>
              <a:t>è </a:t>
            </a:r>
            <a:r>
              <a:rPr sz="1200" spc="35" dirty="0">
                <a:latin typeface="Georgia"/>
                <a:cs typeface="Georgia"/>
              </a:rPr>
              <a:t>un </a:t>
            </a:r>
            <a:r>
              <a:rPr sz="1200" spc="65" dirty="0">
                <a:latin typeface="Georgia"/>
                <a:cs typeface="Georgia"/>
              </a:rPr>
              <a:t>contributo</a:t>
            </a:r>
            <a:r>
              <a:rPr sz="1200" spc="355" dirty="0">
                <a:latin typeface="Georgia"/>
                <a:cs typeface="Georgia"/>
              </a:rPr>
              <a:t> </a:t>
            </a:r>
            <a:r>
              <a:rPr sz="1200" spc="50" dirty="0">
                <a:latin typeface="Georgia"/>
                <a:cs typeface="Georgia"/>
              </a:rPr>
              <a:t>part </a:t>
            </a:r>
            <a:r>
              <a:rPr sz="1200" spc="65" dirty="0">
                <a:latin typeface="Georgia"/>
                <a:cs typeface="Georgia"/>
              </a:rPr>
              <a:t>icolarmente</a:t>
            </a:r>
            <a:endParaRPr sz="1200">
              <a:latin typeface="Georgia"/>
              <a:cs typeface="Georgia"/>
            </a:endParaRPr>
          </a:p>
          <a:p>
            <a:pPr marL="12700">
              <a:lnSpc>
                <a:spcPts val="1405"/>
              </a:lnSpc>
            </a:pPr>
            <a:r>
              <a:rPr sz="1200" spc="60" dirty="0">
                <a:latin typeface="Georgia"/>
                <a:cs typeface="Georgia"/>
              </a:rPr>
              <a:t>significativo </a:t>
            </a:r>
            <a:r>
              <a:rPr sz="1200" spc="30" dirty="0">
                <a:latin typeface="Georgia"/>
                <a:cs typeface="Georgia"/>
              </a:rPr>
              <a:t>al </a:t>
            </a:r>
            <a:r>
              <a:rPr sz="1200" spc="65" dirty="0">
                <a:latin typeface="Georgia"/>
                <a:cs typeface="Georgia"/>
              </a:rPr>
              <a:t>rafforzamento</a:t>
            </a:r>
            <a:r>
              <a:rPr sz="1200" spc="40" dirty="0">
                <a:latin typeface="Georgia"/>
                <a:cs typeface="Georgia"/>
              </a:rPr>
              <a:t> </a:t>
            </a:r>
            <a:r>
              <a:rPr sz="1200" spc="65" dirty="0">
                <a:latin typeface="Georgia"/>
                <a:cs typeface="Georgia"/>
              </a:rPr>
              <a:t>dell’iniziativa.</a:t>
            </a:r>
            <a:endParaRPr sz="1200">
              <a:latin typeface="Georgia"/>
              <a:cs typeface="Georgia"/>
            </a:endParaRPr>
          </a:p>
          <a:p>
            <a:pPr>
              <a:lnSpc>
                <a:spcPct val="100000"/>
              </a:lnSpc>
              <a:spcBef>
                <a:spcPts val="10"/>
              </a:spcBef>
            </a:pPr>
            <a:endParaRPr sz="1200">
              <a:latin typeface="Times New Roman"/>
              <a:cs typeface="Times New Roman"/>
            </a:endParaRPr>
          </a:p>
          <a:p>
            <a:pPr marL="12700" marR="83185">
              <a:lnSpc>
                <a:spcPts val="1370"/>
              </a:lnSpc>
              <a:spcBef>
                <a:spcPts val="5"/>
              </a:spcBef>
            </a:pPr>
            <a:r>
              <a:rPr sz="1200" spc="55" dirty="0">
                <a:latin typeface="Georgia"/>
                <a:cs typeface="Georgia"/>
              </a:rPr>
              <a:t>Oltre </a:t>
            </a:r>
            <a:r>
              <a:rPr sz="1200" spc="40" dirty="0">
                <a:latin typeface="Georgia"/>
                <a:cs typeface="Georgia"/>
              </a:rPr>
              <a:t>80 </a:t>
            </a:r>
            <a:r>
              <a:rPr sz="1200" spc="45" dirty="0">
                <a:latin typeface="Georgia"/>
                <a:cs typeface="Georgia"/>
              </a:rPr>
              <a:t>gli </a:t>
            </a:r>
            <a:r>
              <a:rPr sz="1200" spc="55" dirty="0">
                <a:latin typeface="Georgia"/>
                <a:cs typeface="Georgia"/>
              </a:rPr>
              <a:t>eventi </a:t>
            </a:r>
            <a:r>
              <a:rPr sz="1200" spc="65" dirty="0">
                <a:latin typeface="Georgia"/>
                <a:cs typeface="Georgia"/>
              </a:rPr>
              <a:t>culturali </a:t>
            </a:r>
            <a:r>
              <a:rPr sz="1200" spc="45" dirty="0">
                <a:latin typeface="Georgia"/>
                <a:cs typeface="Georgia"/>
              </a:rPr>
              <a:t>che </a:t>
            </a:r>
            <a:r>
              <a:rPr sz="1200" spc="40" dirty="0">
                <a:latin typeface="Georgia"/>
                <a:cs typeface="Georgia"/>
              </a:rPr>
              <a:t>si </a:t>
            </a:r>
            <a:r>
              <a:rPr sz="1200" spc="60" dirty="0">
                <a:latin typeface="Georgia"/>
                <a:cs typeface="Georgia"/>
              </a:rPr>
              <a:t>svolgeranno </a:t>
            </a:r>
            <a:r>
              <a:rPr sz="1200" spc="35" dirty="0">
                <a:latin typeface="Georgia"/>
                <a:cs typeface="Georgia"/>
              </a:rPr>
              <a:t>in </a:t>
            </a:r>
            <a:r>
              <a:rPr sz="1200" spc="60" dirty="0">
                <a:latin typeface="Georgia"/>
                <a:cs typeface="Georgia"/>
              </a:rPr>
              <a:t>tutta </a:t>
            </a:r>
            <a:r>
              <a:rPr sz="1200" spc="40" dirty="0">
                <a:latin typeface="Georgia"/>
                <a:cs typeface="Georgia"/>
              </a:rPr>
              <a:t>la </a:t>
            </a:r>
            <a:r>
              <a:rPr sz="1200" spc="60" dirty="0">
                <a:latin typeface="Georgia"/>
                <a:cs typeface="Georgia"/>
              </a:rPr>
              <a:t>penisola </a:t>
            </a:r>
            <a:r>
              <a:rPr sz="1200" spc="30" dirty="0">
                <a:latin typeface="Georgia"/>
                <a:cs typeface="Georgia"/>
              </a:rPr>
              <a:t>in </a:t>
            </a:r>
            <a:r>
              <a:rPr sz="1200" spc="40" dirty="0">
                <a:latin typeface="Georgia"/>
                <a:cs typeface="Georgia"/>
              </a:rPr>
              <a:t>60 </a:t>
            </a:r>
            <a:r>
              <a:rPr sz="1200" spc="55" dirty="0">
                <a:latin typeface="Georgia"/>
                <a:cs typeface="Georgia"/>
              </a:rPr>
              <a:t>città. </a:t>
            </a:r>
            <a:r>
              <a:rPr sz="1200" dirty="0">
                <a:latin typeface="Georgia"/>
                <a:cs typeface="Georgia"/>
              </a:rPr>
              <a:t>I  </a:t>
            </a:r>
            <a:r>
              <a:rPr sz="1200" spc="65" dirty="0">
                <a:latin typeface="Georgia"/>
                <a:cs typeface="Georgia"/>
              </a:rPr>
              <a:t>laboratori </a:t>
            </a:r>
            <a:r>
              <a:rPr sz="1200" dirty="0">
                <a:latin typeface="Georgia"/>
                <a:cs typeface="Georgia"/>
              </a:rPr>
              <a:t>e </a:t>
            </a:r>
            <a:r>
              <a:rPr sz="1200" spc="35" dirty="0">
                <a:latin typeface="Georgia"/>
                <a:cs typeface="Georgia"/>
              </a:rPr>
              <a:t>le </a:t>
            </a:r>
            <a:r>
              <a:rPr sz="1200" spc="55" dirty="0">
                <a:latin typeface="Georgia"/>
                <a:cs typeface="Georgia"/>
              </a:rPr>
              <a:t>altre </a:t>
            </a:r>
            <a:r>
              <a:rPr sz="1200" spc="60" dirty="0">
                <a:latin typeface="Georgia"/>
                <a:cs typeface="Georgia"/>
              </a:rPr>
              <a:t>attività proposte, </a:t>
            </a:r>
            <a:r>
              <a:rPr sz="1200" spc="65" dirty="0">
                <a:latin typeface="Georgia"/>
                <a:cs typeface="Georgia"/>
              </a:rPr>
              <a:t>coordinati </a:t>
            </a:r>
            <a:r>
              <a:rPr sz="1200" spc="55" dirty="0">
                <a:latin typeface="Georgia"/>
                <a:cs typeface="Georgia"/>
              </a:rPr>
              <a:t>dalle </a:t>
            </a:r>
            <a:r>
              <a:rPr sz="1200" spc="60" dirty="0">
                <a:latin typeface="Georgia"/>
                <a:cs typeface="Georgia"/>
              </a:rPr>
              <a:t>banche </a:t>
            </a:r>
            <a:r>
              <a:rPr sz="1200" spc="45" dirty="0">
                <a:latin typeface="Georgia"/>
                <a:cs typeface="Georgia"/>
              </a:rPr>
              <a:t>con</a:t>
            </a:r>
            <a:r>
              <a:rPr sz="1200" spc="365" dirty="0">
                <a:latin typeface="Georgia"/>
                <a:cs typeface="Georgia"/>
              </a:rPr>
              <a:t> </a:t>
            </a:r>
            <a:r>
              <a:rPr sz="1200" spc="35" dirty="0">
                <a:latin typeface="Georgia"/>
                <a:cs typeface="Georgia"/>
              </a:rPr>
              <a:t>la</a:t>
            </a:r>
            <a:endParaRPr sz="1200">
              <a:latin typeface="Georgia"/>
              <a:cs typeface="Georgia"/>
            </a:endParaRPr>
          </a:p>
          <a:p>
            <a:pPr marL="12700">
              <a:lnSpc>
                <a:spcPts val="1285"/>
              </a:lnSpc>
            </a:pPr>
            <a:r>
              <a:rPr sz="1200" spc="65" dirty="0">
                <a:latin typeface="Georgia"/>
                <a:cs typeface="Georgia"/>
              </a:rPr>
              <a:t>collaborazione </a:t>
            </a:r>
            <a:r>
              <a:rPr sz="1200" spc="30" dirty="0">
                <a:latin typeface="Georgia"/>
                <a:cs typeface="Georgia"/>
              </a:rPr>
              <a:t>di </a:t>
            </a:r>
            <a:r>
              <a:rPr sz="1200" spc="60" dirty="0">
                <a:latin typeface="Georgia"/>
                <a:cs typeface="Georgia"/>
              </a:rPr>
              <a:t>scuole, </a:t>
            </a:r>
            <a:r>
              <a:rPr sz="1200" spc="55" dirty="0">
                <a:latin typeface="Georgia"/>
                <a:cs typeface="Georgia"/>
              </a:rPr>
              <a:t>musei, </a:t>
            </a:r>
            <a:r>
              <a:rPr sz="1200" spc="65" dirty="0">
                <a:latin typeface="Georgia"/>
                <a:cs typeface="Georgia"/>
              </a:rPr>
              <a:t>biblioteche </a:t>
            </a:r>
            <a:r>
              <a:rPr sz="1200" dirty="0">
                <a:latin typeface="Georgia"/>
                <a:cs typeface="Georgia"/>
              </a:rPr>
              <a:t>e </a:t>
            </a:r>
            <a:r>
              <a:rPr sz="1200" spc="60" dirty="0">
                <a:latin typeface="Georgia"/>
                <a:cs typeface="Georgia"/>
              </a:rPr>
              <a:t>operatori </a:t>
            </a:r>
            <a:r>
              <a:rPr sz="1200" spc="65" dirty="0">
                <a:latin typeface="Georgia"/>
                <a:cs typeface="Georgia"/>
              </a:rPr>
              <a:t>culturali,</a:t>
            </a:r>
            <a:r>
              <a:rPr sz="1200" spc="235" dirty="0">
                <a:latin typeface="Georgia"/>
                <a:cs typeface="Georgia"/>
              </a:rPr>
              <a:t> </a:t>
            </a:r>
            <a:r>
              <a:rPr sz="1200" spc="30" dirty="0">
                <a:latin typeface="Georgia"/>
                <a:cs typeface="Georgia"/>
              </a:rPr>
              <a:t>si</a:t>
            </a:r>
            <a:endParaRPr sz="1200">
              <a:latin typeface="Georgia"/>
              <a:cs typeface="Georgia"/>
            </a:endParaRPr>
          </a:p>
          <a:p>
            <a:pPr marL="12700" marR="38100">
              <a:lnSpc>
                <a:spcPts val="1370"/>
              </a:lnSpc>
              <a:spcBef>
                <a:spcPts val="65"/>
              </a:spcBef>
            </a:pPr>
            <a:r>
              <a:rPr sz="1200" spc="65" dirty="0">
                <a:latin typeface="Georgia"/>
                <a:cs typeface="Georgia"/>
              </a:rPr>
              <a:t>svilupperanno </a:t>
            </a:r>
            <a:r>
              <a:rPr sz="1200" spc="60" dirty="0">
                <a:latin typeface="Georgia"/>
                <a:cs typeface="Georgia"/>
              </a:rPr>
              <a:t>attorno </a:t>
            </a:r>
            <a:r>
              <a:rPr sz="1200" spc="30" dirty="0">
                <a:latin typeface="Georgia"/>
                <a:cs typeface="Georgia"/>
              </a:rPr>
              <a:t>ad </a:t>
            </a:r>
            <a:r>
              <a:rPr sz="1200" spc="35" dirty="0">
                <a:latin typeface="Georgia"/>
                <a:cs typeface="Georgia"/>
              </a:rPr>
              <a:t>un </a:t>
            </a:r>
            <a:r>
              <a:rPr sz="1200" spc="55" dirty="0">
                <a:latin typeface="Georgia"/>
                <a:cs typeface="Georgia"/>
              </a:rPr>
              <a:t>unico </a:t>
            </a:r>
            <a:r>
              <a:rPr sz="1200" spc="50" dirty="0">
                <a:latin typeface="Georgia"/>
                <a:cs typeface="Georgia"/>
              </a:rPr>
              <a:t>tema </a:t>
            </a:r>
            <a:r>
              <a:rPr sz="1200" spc="60" dirty="0">
                <a:latin typeface="Georgia"/>
                <a:cs typeface="Georgia"/>
              </a:rPr>
              <a:t>ispiratore, </a:t>
            </a:r>
            <a:r>
              <a:rPr sz="1200" spc="65" dirty="0">
                <a:latin typeface="Georgia"/>
                <a:cs typeface="Georgia"/>
              </a:rPr>
              <a:t>declinato </a:t>
            </a:r>
            <a:r>
              <a:rPr sz="1200" spc="35" dirty="0">
                <a:latin typeface="Georgia"/>
                <a:cs typeface="Georgia"/>
              </a:rPr>
              <a:t>da </a:t>
            </a:r>
            <a:r>
              <a:rPr sz="1200" spc="60" dirty="0">
                <a:latin typeface="Georgia"/>
                <a:cs typeface="Georgia"/>
              </a:rPr>
              <a:t>ciascuna realtà  </a:t>
            </a:r>
            <a:r>
              <a:rPr sz="1200" spc="45" dirty="0">
                <a:latin typeface="Georgia"/>
                <a:cs typeface="Georgia"/>
              </a:rPr>
              <a:t>con </a:t>
            </a:r>
            <a:r>
              <a:rPr sz="1200" spc="60" dirty="0">
                <a:latin typeface="Georgia"/>
                <a:cs typeface="Georgia"/>
              </a:rPr>
              <a:t>strumenti diversi </a:t>
            </a:r>
            <a:r>
              <a:rPr sz="1200" dirty="0">
                <a:latin typeface="Georgia"/>
                <a:cs typeface="Georgia"/>
              </a:rPr>
              <a:t>e </a:t>
            </a:r>
            <a:r>
              <a:rPr sz="1200" spc="35" dirty="0">
                <a:latin typeface="Georgia"/>
                <a:cs typeface="Georgia"/>
              </a:rPr>
              <a:t>da </a:t>
            </a:r>
            <a:r>
              <a:rPr sz="1200" spc="55" dirty="0">
                <a:latin typeface="Georgia"/>
                <a:cs typeface="Georgia"/>
              </a:rPr>
              <a:t>punti </a:t>
            </a:r>
            <a:r>
              <a:rPr sz="1200" spc="30" dirty="0">
                <a:latin typeface="Georgia"/>
                <a:cs typeface="Georgia"/>
              </a:rPr>
              <a:t>di </a:t>
            </a:r>
            <a:r>
              <a:rPr sz="1200" spc="55" dirty="0">
                <a:latin typeface="Georgia"/>
                <a:cs typeface="Georgia"/>
              </a:rPr>
              <a:t>vista </a:t>
            </a:r>
            <a:r>
              <a:rPr sz="1200" spc="60" dirty="0">
                <a:latin typeface="Georgia"/>
                <a:cs typeface="Georgia"/>
              </a:rPr>
              <a:t>differenti, </a:t>
            </a:r>
            <a:r>
              <a:rPr sz="1200" spc="55" dirty="0">
                <a:latin typeface="Georgia"/>
                <a:cs typeface="Georgia"/>
              </a:rPr>
              <a:t>alla luce delle</a:t>
            </a:r>
            <a:r>
              <a:rPr sz="1200" spc="-35" dirty="0">
                <a:latin typeface="Georgia"/>
                <a:cs typeface="Georgia"/>
              </a:rPr>
              <a:t> </a:t>
            </a:r>
            <a:r>
              <a:rPr sz="1200" spc="60" dirty="0">
                <a:latin typeface="Georgia"/>
                <a:cs typeface="Georgia"/>
              </a:rPr>
              <a:t>proprie</a:t>
            </a:r>
            <a:endParaRPr sz="1200">
              <a:latin typeface="Georgia"/>
              <a:cs typeface="Georgia"/>
            </a:endParaRPr>
          </a:p>
          <a:p>
            <a:pPr marL="12700">
              <a:lnSpc>
                <a:spcPts val="1320"/>
              </a:lnSpc>
            </a:pPr>
            <a:r>
              <a:rPr sz="1200" spc="60" dirty="0">
                <a:latin typeface="Georgia"/>
                <a:cs typeface="Georgia"/>
              </a:rPr>
              <a:t>specificità </a:t>
            </a:r>
            <a:r>
              <a:rPr sz="1200" dirty="0">
                <a:latin typeface="Georgia"/>
                <a:cs typeface="Georgia"/>
              </a:rPr>
              <a:t>e </a:t>
            </a:r>
            <a:r>
              <a:rPr sz="1200" spc="30" dirty="0">
                <a:latin typeface="Georgia"/>
                <a:cs typeface="Georgia"/>
              </a:rPr>
              <a:t>di </a:t>
            </a:r>
            <a:r>
              <a:rPr sz="1200" spc="60" dirty="0">
                <a:latin typeface="Georgia"/>
                <a:cs typeface="Georgia"/>
              </a:rPr>
              <a:t>quelle </a:t>
            </a:r>
            <a:r>
              <a:rPr sz="1200" spc="40" dirty="0">
                <a:latin typeface="Georgia"/>
                <a:cs typeface="Georgia"/>
              </a:rPr>
              <a:t>del </a:t>
            </a:r>
            <a:r>
              <a:rPr sz="1200" spc="65" dirty="0">
                <a:latin typeface="Georgia"/>
                <a:cs typeface="Georgia"/>
              </a:rPr>
              <a:t>territorio </a:t>
            </a:r>
            <a:r>
              <a:rPr sz="1200" spc="30" dirty="0">
                <a:latin typeface="Georgia"/>
                <a:cs typeface="Georgia"/>
              </a:rPr>
              <a:t>di</a:t>
            </a:r>
            <a:r>
              <a:rPr sz="1200" spc="150" dirty="0">
                <a:latin typeface="Georgia"/>
                <a:cs typeface="Georgia"/>
              </a:rPr>
              <a:t> </a:t>
            </a:r>
            <a:r>
              <a:rPr sz="1200" spc="65" dirty="0">
                <a:latin typeface="Georgia"/>
                <a:cs typeface="Georgia"/>
              </a:rPr>
              <a:t>appartenenza.</a:t>
            </a:r>
            <a:endParaRPr sz="1200">
              <a:latin typeface="Georgia"/>
              <a:cs typeface="Georgia"/>
            </a:endParaRPr>
          </a:p>
          <a:p>
            <a:pPr>
              <a:lnSpc>
                <a:spcPct val="100000"/>
              </a:lnSpc>
              <a:spcBef>
                <a:spcPts val="5"/>
              </a:spcBef>
            </a:pPr>
            <a:endParaRPr sz="1200">
              <a:latin typeface="Times New Roman"/>
              <a:cs typeface="Times New Roman"/>
            </a:endParaRPr>
          </a:p>
          <a:p>
            <a:pPr marL="12700" marR="373380">
              <a:lnSpc>
                <a:spcPts val="1370"/>
              </a:lnSpc>
              <a:spcBef>
                <a:spcPts val="5"/>
              </a:spcBef>
            </a:pPr>
            <a:r>
              <a:rPr sz="1200" spc="45" dirty="0">
                <a:latin typeface="Georgia"/>
                <a:cs typeface="Georgia"/>
              </a:rPr>
              <a:t>Per </a:t>
            </a:r>
            <a:r>
              <a:rPr sz="1200" spc="60" dirty="0">
                <a:latin typeface="Georgia"/>
                <a:cs typeface="Georgia"/>
              </a:rPr>
              <a:t>questa seconda edizione </a:t>
            </a:r>
            <a:r>
              <a:rPr sz="1200" spc="45" dirty="0">
                <a:latin typeface="Georgia"/>
                <a:cs typeface="Georgia"/>
              </a:rPr>
              <a:t>del </a:t>
            </a:r>
            <a:r>
              <a:rPr sz="1200" spc="60" dirty="0">
                <a:latin typeface="Georgia"/>
                <a:cs typeface="Georgia"/>
              </a:rPr>
              <a:t>Festival </a:t>
            </a:r>
            <a:r>
              <a:rPr sz="1200" dirty="0">
                <a:latin typeface="Georgia"/>
                <a:cs typeface="Georgia"/>
              </a:rPr>
              <a:t>è </a:t>
            </a:r>
            <a:r>
              <a:rPr sz="1200" spc="55" dirty="0">
                <a:latin typeface="Georgia"/>
                <a:cs typeface="Georgia"/>
              </a:rPr>
              <a:t>stato </a:t>
            </a:r>
            <a:r>
              <a:rPr sz="1200" spc="60" dirty="0">
                <a:latin typeface="Georgia"/>
                <a:cs typeface="Georgia"/>
              </a:rPr>
              <a:t>scelto </a:t>
            </a:r>
            <a:r>
              <a:rPr sz="1200" spc="50" dirty="0">
                <a:latin typeface="Georgia"/>
                <a:cs typeface="Georgia"/>
              </a:rPr>
              <a:t>come filo </a:t>
            </a:r>
            <a:r>
              <a:rPr sz="1200" spc="60" dirty="0">
                <a:latin typeface="Georgia"/>
                <a:cs typeface="Georgia"/>
              </a:rPr>
              <a:t>conduttore  </a:t>
            </a:r>
            <a:r>
              <a:rPr sz="1200" spc="55" dirty="0">
                <a:latin typeface="Georgia"/>
                <a:cs typeface="Georgia"/>
              </a:rPr>
              <a:t>ideale </a:t>
            </a:r>
            <a:r>
              <a:rPr sz="1200" spc="35" dirty="0">
                <a:latin typeface="Georgia"/>
                <a:cs typeface="Georgia"/>
              </a:rPr>
              <a:t>di </a:t>
            </a:r>
            <a:r>
              <a:rPr sz="1200" spc="60" dirty="0">
                <a:latin typeface="Georgia"/>
                <a:cs typeface="Georgia"/>
              </a:rPr>
              <a:t>tutte </a:t>
            </a:r>
            <a:r>
              <a:rPr sz="1200" spc="35" dirty="0">
                <a:latin typeface="Georgia"/>
                <a:cs typeface="Georgia"/>
              </a:rPr>
              <a:t>le </a:t>
            </a:r>
            <a:r>
              <a:rPr sz="1200" spc="60" dirty="0">
                <a:latin typeface="Georgia"/>
                <a:cs typeface="Georgia"/>
              </a:rPr>
              <a:t>iniziative </a:t>
            </a:r>
            <a:r>
              <a:rPr sz="1200" spc="65" dirty="0">
                <a:latin typeface="Georgia"/>
                <a:cs typeface="Georgia"/>
              </a:rPr>
              <a:t>“L’alfabeto </a:t>
            </a:r>
            <a:r>
              <a:rPr sz="1200" spc="45" dirty="0">
                <a:latin typeface="Georgia"/>
                <a:cs typeface="Georgia"/>
              </a:rPr>
              <a:t>del </a:t>
            </a:r>
            <a:r>
              <a:rPr sz="1200" spc="60" dirty="0">
                <a:latin typeface="Georgia"/>
                <a:cs typeface="Georgia"/>
              </a:rPr>
              <a:t>Mondo”. Trarre ispirazione</a:t>
            </a:r>
            <a:r>
              <a:rPr sz="1200" spc="30" dirty="0">
                <a:latin typeface="Georgia"/>
                <a:cs typeface="Georgia"/>
              </a:rPr>
              <a:t> </a:t>
            </a:r>
            <a:r>
              <a:rPr sz="1200" spc="55" dirty="0">
                <a:latin typeface="Georgia"/>
                <a:cs typeface="Georgia"/>
              </a:rPr>
              <a:t>dalla</a:t>
            </a:r>
            <a:endParaRPr sz="1200">
              <a:latin typeface="Georgia"/>
              <a:cs typeface="Georgia"/>
            </a:endParaRP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06160" cy="949579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Undo.net</a:t>
            </a:r>
            <a:endParaRPr sz="1600">
              <a:latin typeface="Arial"/>
              <a:cs typeface="Arial"/>
            </a:endParaRPr>
          </a:p>
          <a:p>
            <a:pPr marL="12700">
              <a:lnSpc>
                <a:spcPts val="1880"/>
              </a:lnSpc>
            </a:pPr>
            <a:r>
              <a:rPr sz="1600" b="1" spc="-5" dirty="0">
                <a:latin typeface="Arial"/>
                <a:cs typeface="Arial"/>
              </a:rPr>
              <a:t>15 marzo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marR="58419">
              <a:lnSpc>
                <a:spcPts val="1360"/>
              </a:lnSpc>
              <a:spcBef>
                <a:spcPts val="1000"/>
              </a:spcBef>
            </a:pPr>
            <a:r>
              <a:rPr sz="1200" spc="60" dirty="0">
                <a:latin typeface="Georgia"/>
                <a:cs typeface="Georgia"/>
              </a:rPr>
              <a:t>natura, dall’opera dell’uomo </a:t>
            </a:r>
            <a:r>
              <a:rPr sz="1200" dirty="0">
                <a:latin typeface="Georgia"/>
                <a:cs typeface="Georgia"/>
              </a:rPr>
              <a:t>e </a:t>
            </a:r>
            <a:r>
              <a:rPr sz="1200" spc="55" dirty="0">
                <a:latin typeface="Georgia"/>
                <a:cs typeface="Georgia"/>
              </a:rPr>
              <a:t>dalle </a:t>
            </a:r>
            <a:r>
              <a:rPr sz="1200" spc="60" dirty="0">
                <a:latin typeface="Georgia"/>
                <a:cs typeface="Georgia"/>
              </a:rPr>
              <a:t>proprie emozioni, imparare </a:t>
            </a:r>
            <a:r>
              <a:rPr sz="1200" dirty="0">
                <a:latin typeface="Georgia"/>
                <a:cs typeface="Georgia"/>
              </a:rPr>
              <a:t>a </a:t>
            </a:r>
            <a:r>
              <a:rPr sz="1200" spc="65" dirty="0">
                <a:latin typeface="Georgia"/>
                <a:cs typeface="Georgia"/>
              </a:rPr>
              <a:t>riconoscere </a:t>
            </a:r>
            <a:r>
              <a:rPr sz="1200" dirty="0">
                <a:latin typeface="Georgia"/>
                <a:cs typeface="Georgia"/>
              </a:rPr>
              <a:t>e  a </a:t>
            </a:r>
            <a:r>
              <a:rPr sz="1200" spc="60" dirty="0">
                <a:latin typeface="Georgia"/>
                <a:cs typeface="Georgia"/>
              </a:rPr>
              <a:t>leggere </a:t>
            </a:r>
            <a:r>
              <a:rPr sz="1200" dirty="0">
                <a:latin typeface="Georgia"/>
                <a:cs typeface="Georgia"/>
              </a:rPr>
              <a:t>i </a:t>
            </a:r>
            <a:r>
              <a:rPr sz="1200" spc="55" dirty="0">
                <a:latin typeface="Georgia"/>
                <a:cs typeface="Georgia"/>
              </a:rPr>
              <a:t>segni </a:t>
            </a:r>
            <a:r>
              <a:rPr sz="1200" spc="60" dirty="0">
                <a:latin typeface="Georgia"/>
                <a:cs typeface="Georgia"/>
              </a:rPr>
              <a:t>intorno </a:t>
            </a:r>
            <a:r>
              <a:rPr sz="1200" dirty="0">
                <a:latin typeface="Georgia"/>
                <a:cs typeface="Georgia"/>
              </a:rPr>
              <a:t>a </a:t>
            </a:r>
            <a:r>
              <a:rPr sz="1200" spc="50" dirty="0">
                <a:latin typeface="Georgia"/>
                <a:cs typeface="Georgia"/>
              </a:rPr>
              <a:t>noi, </a:t>
            </a:r>
            <a:r>
              <a:rPr sz="1200" spc="60" dirty="0">
                <a:latin typeface="Georgia"/>
                <a:cs typeface="Georgia"/>
              </a:rPr>
              <a:t>spostare </a:t>
            </a:r>
            <a:r>
              <a:rPr sz="1200" spc="30" dirty="0">
                <a:latin typeface="Georgia"/>
                <a:cs typeface="Georgia"/>
              </a:rPr>
              <a:t>il </a:t>
            </a:r>
            <a:r>
              <a:rPr sz="1200" spc="55" dirty="0">
                <a:latin typeface="Georgia"/>
                <a:cs typeface="Georgia"/>
              </a:rPr>
              <a:t>punto </a:t>
            </a:r>
            <a:r>
              <a:rPr sz="1200" spc="65" dirty="0">
                <a:latin typeface="Georgia"/>
                <a:cs typeface="Georgia"/>
              </a:rPr>
              <a:t>d’osservazione</a:t>
            </a:r>
            <a:r>
              <a:rPr sz="1200" spc="75" dirty="0">
                <a:latin typeface="Georgia"/>
                <a:cs typeface="Georgia"/>
              </a:rPr>
              <a:t> </a:t>
            </a:r>
            <a:r>
              <a:rPr sz="1200" dirty="0">
                <a:latin typeface="Georgia"/>
                <a:cs typeface="Georgia"/>
              </a:rPr>
              <a:t>e</a:t>
            </a:r>
            <a:endParaRPr sz="1200">
              <a:latin typeface="Georgia"/>
              <a:cs typeface="Georgia"/>
            </a:endParaRPr>
          </a:p>
          <a:p>
            <a:pPr marL="12700">
              <a:lnSpc>
                <a:spcPts val="1330"/>
              </a:lnSpc>
            </a:pPr>
            <a:r>
              <a:rPr sz="1200" spc="65" dirty="0">
                <a:latin typeface="Georgia"/>
                <a:cs typeface="Georgia"/>
              </a:rPr>
              <a:t>reinterpretare</a:t>
            </a:r>
            <a:endParaRPr sz="1200">
              <a:latin typeface="Georgia"/>
              <a:cs typeface="Georgia"/>
            </a:endParaRPr>
          </a:p>
          <a:p>
            <a:pPr>
              <a:lnSpc>
                <a:spcPct val="100000"/>
              </a:lnSpc>
              <a:spcBef>
                <a:spcPts val="40"/>
              </a:spcBef>
            </a:pPr>
            <a:endParaRPr sz="1150">
              <a:latin typeface="Times New Roman"/>
              <a:cs typeface="Times New Roman"/>
            </a:endParaRPr>
          </a:p>
          <a:p>
            <a:pPr marL="12700" marR="111760" algn="just">
              <a:lnSpc>
                <a:spcPct val="94600"/>
              </a:lnSpc>
            </a:pPr>
            <a:r>
              <a:rPr sz="1200" spc="35" dirty="0">
                <a:latin typeface="Georgia"/>
                <a:cs typeface="Georgia"/>
              </a:rPr>
              <a:t>le </a:t>
            </a:r>
            <a:r>
              <a:rPr sz="1200" spc="60" dirty="0">
                <a:latin typeface="Georgia"/>
                <a:cs typeface="Georgia"/>
              </a:rPr>
              <a:t>situazioni </a:t>
            </a:r>
            <a:r>
              <a:rPr sz="1200" dirty="0">
                <a:latin typeface="Georgia"/>
                <a:cs typeface="Georgia"/>
              </a:rPr>
              <a:t>e i </a:t>
            </a:r>
            <a:r>
              <a:rPr sz="1200" spc="50" dirty="0">
                <a:latin typeface="Georgia"/>
                <a:cs typeface="Georgia"/>
              </a:rPr>
              <a:t>loro </a:t>
            </a:r>
            <a:r>
              <a:rPr sz="1200" spc="65" dirty="0">
                <a:latin typeface="Georgia"/>
                <a:cs typeface="Georgia"/>
              </a:rPr>
              <a:t>significati, </a:t>
            </a:r>
            <a:r>
              <a:rPr sz="1200" spc="55" dirty="0">
                <a:latin typeface="Georgia"/>
                <a:cs typeface="Georgia"/>
              </a:rPr>
              <a:t>capire </a:t>
            </a:r>
            <a:r>
              <a:rPr sz="1200" spc="50" dirty="0">
                <a:latin typeface="Georgia"/>
                <a:cs typeface="Georgia"/>
              </a:rPr>
              <a:t>come </a:t>
            </a:r>
            <a:r>
              <a:rPr sz="1200" spc="55" dirty="0">
                <a:latin typeface="Georgia"/>
                <a:cs typeface="Georgia"/>
              </a:rPr>
              <a:t>nasce </a:t>
            </a:r>
            <a:r>
              <a:rPr sz="1200" spc="30" dirty="0">
                <a:latin typeface="Georgia"/>
                <a:cs typeface="Georgia"/>
              </a:rPr>
              <a:t>il </a:t>
            </a:r>
            <a:r>
              <a:rPr sz="1200" spc="60" dirty="0">
                <a:latin typeface="Georgia"/>
                <a:cs typeface="Georgia"/>
              </a:rPr>
              <a:t>racconto, </a:t>
            </a:r>
            <a:r>
              <a:rPr sz="1200" spc="55" dirty="0">
                <a:latin typeface="Georgia"/>
                <a:cs typeface="Georgia"/>
              </a:rPr>
              <a:t>come </a:t>
            </a:r>
            <a:r>
              <a:rPr sz="1200" spc="40" dirty="0">
                <a:latin typeface="Georgia"/>
                <a:cs typeface="Georgia"/>
              </a:rPr>
              <a:t>si </a:t>
            </a:r>
            <a:r>
              <a:rPr sz="1200" spc="55" dirty="0">
                <a:latin typeface="Georgia"/>
                <a:cs typeface="Georgia"/>
              </a:rPr>
              <a:t>forma </a:t>
            </a:r>
            <a:r>
              <a:rPr sz="1200" dirty="0">
                <a:latin typeface="Georgia"/>
                <a:cs typeface="Georgia"/>
              </a:rPr>
              <a:t>e  </a:t>
            </a:r>
            <a:r>
              <a:rPr sz="1200" spc="45" dirty="0">
                <a:latin typeface="Georgia"/>
                <a:cs typeface="Georgia"/>
              </a:rPr>
              <a:t>con </a:t>
            </a:r>
            <a:r>
              <a:rPr sz="1200" spc="55" dirty="0">
                <a:latin typeface="Georgia"/>
                <a:cs typeface="Georgia"/>
              </a:rPr>
              <a:t>quali </a:t>
            </a:r>
            <a:r>
              <a:rPr sz="1200" spc="60" dirty="0">
                <a:latin typeface="Georgia"/>
                <a:cs typeface="Georgia"/>
              </a:rPr>
              <a:t>linguaggi </a:t>
            </a:r>
            <a:r>
              <a:rPr sz="1200" dirty="0">
                <a:latin typeface="Georgia"/>
                <a:cs typeface="Georgia"/>
              </a:rPr>
              <a:t>e </a:t>
            </a:r>
            <a:r>
              <a:rPr sz="1200" spc="60" dirty="0">
                <a:latin typeface="Georgia"/>
                <a:cs typeface="Georgia"/>
              </a:rPr>
              <a:t>strumenti </a:t>
            </a:r>
            <a:r>
              <a:rPr sz="1200" spc="30" dirty="0">
                <a:latin typeface="Georgia"/>
                <a:cs typeface="Georgia"/>
              </a:rPr>
              <a:t>si </a:t>
            </a:r>
            <a:r>
              <a:rPr sz="1200" spc="45" dirty="0">
                <a:latin typeface="Georgia"/>
                <a:cs typeface="Georgia"/>
              </a:rPr>
              <a:t>può </a:t>
            </a:r>
            <a:r>
              <a:rPr sz="1200" spc="60" dirty="0">
                <a:latin typeface="Georgia"/>
                <a:cs typeface="Georgia"/>
              </a:rPr>
              <a:t>declinare, </a:t>
            </a:r>
            <a:r>
              <a:rPr sz="1200" spc="65" dirty="0">
                <a:latin typeface="Georgia"/>
                <a:cs typeface="Georgia"/>
              </a:rPr>
              <a:t>condividerlo </a:t>
            </a:r>
            <a:r>
              <a:rPr sz="1200" spc="45" dirty="0">
                <a:latin typeface="Georgia"/>
                <a:cs typeface="Georgia"/>
              </a:rPr>
              <a:t>per </a:t>
            </a:r>
            <a:r>
              <a:rPr sz="1200" spc="60" dirty="0">
                <a:latin typeface="Georgia"/>
                <a:cs typeface="Georgia"/>
              </a:rPr>
              <a:t>generare </a:t>
            </a:r>
            <a:r>
              <a:rPr sz="1200" spc="45" dirty="0">
                <a:latin typeface="Georgia"/>
                <a:cs typeface="Georgia"/>
              </a:rPr>
              <a:t>poi  </a:t>
            </a:r>
            <a:r>
              <a:rPr sz="1200" spc="55" dirty="0">
                <a:latin typeface="Georgia"/>
                <a:cs typeface="Georgia"/>
              </a:rPr>
              <a:t>altre </a:t>
            </a:r>
            <a:r>
              <a:rPr sz="1200" spc="60" dirty="0">
                <a:latin typeface="Georgia"/>
                <a:cs typeface="Georgia"/>
              </a:rPr>
              <a:t>infinite narrazioni, </a:t>
            </a:r>
            <a:r>
              <a:rPr sz="1200" spc="50" dirty="0">
                <a:latin typeface="Georgia"/>
                <a:cs typeface="Georgia"/>
              </a:rPr>
              <a:t>ecco </a:t>
            </a:r>
            <a:r>
              <a:rPr sz="1200" spc="60" dirty="0">
                <a:latin typeface="Georgia"/>
                <a:cs typeface="Georgia"/>
              </a:rPr>
              <a:t>la </a:t>
            </a:r>
            <a:r>
              <a:rPr sz="1200" spc="55" dirty="0">
                <a:latin typeface="Georgia"/>
                <a:cs typeface="Georgia"/>
              </a:rPr>
              <a:t>sfida </a:t>
            </a:r>
            <a:r>
              <a:rPr sz="1200" spc="30" dirty="0">
                <a:latin typeface="Georgia"/>
                <a:cs typeface="Georgia"/>
              </a:rPr>
              <a:t>di </a:t>
            </a:r>
            <a:r>
              <a:rPr sz="1200" spc="65" dirty="0">
                <a:latin typeface="Georgia"/>
                <a:cs typeface="Georgia"/>
              </a:rPr>
              <a:t>quest’anno. </a:t>
            </a:r>
            <a:r>
              <a:rPr sz="1200" spc="35" dirty="0">
                <a:latin typeface="Georgia"/>
                <a:cs typeface="Georgia"/>
              </a:rPr>
              <a:t>Un </a:t>
            </a:r>
            <a:r>
              <a:rPr sz="1200" spc="55" dirty="0">
                <a:latin typeface="Georgia"/>
                <a:cs typeface="Georgia"/>
              </a:rPr>
              <a:t>tema</a:t>
            </a:r>
            <a:r>
              <a:rPr sz="1200" spc="345" dirty="0">
                <a:latin typeface="Georgia"/>
                <a:cs typeface="Georgia"/>
              </a:rPr>
              <a:t> </a:t>
            </a:r>
            <a:r>
              <a:rPr sz="1200" spc="65" dirty="0">
                <a:latin typeface="Georgia"/>
                <a:cs typeface="Georgia"/>
              </a:rPr>
              <a:t>estremamente</a:t>
            </a:r>
            <a:endParaRPr sz="1200">
              <a:latin typeface="Georgia"/>
              <a:cs typeface="Georgia"/>
            </a:endParaRPr>
          </a:p>
          <a:p>
            <a:pPr marL="12700" marR="361315">
              <a:lnSpc>
                <a:spcPct val="94700"/>
              </a:lnSpc>
              <a:spcBef>
                <a:spcPts val="5"/>
              </a:spcBef>
            </a:pPr>
            <a:r>
              <a:rPr sz="1200" spc="60" dirty="0">
                <a:latin typeface="Georgia"/>
                <a:cs typeface="Georgia"/>
              </a:rPr>
              <a:t>attuale </a:t>
            </a:r>
            <a:r>
              <a:rPr sz="1200" spc="40" dirty="0">
                <a:latin typeface="Georgia"/>
                <a:cs typeface="Georgia"/>
              </a:rPr>
              <a:t>se si </a:t>
            </a:r>
            <a:r>
              <a:rPr sz="1200" spc="60" dirty="0">
                <a:latin typeface="Georgia"/>
                <a:cs typeface="Georgia"/>
              </a:rPr>
              <a:t>considera </a:t>
            </a:r>
            <a:r>
              <a:rPr sz="1200" spc="50" dirty="0">
                <a:latin typeface="Georgia"/>
                <a:cs typeface="Georgia"/>
              </a:rPr>
              <a:t>che, </a:t>
            </a:r>
            <a:r>
              <a:rPr sz="1200" spc="55" dirty="0">
                <a:latin typeface="Georgia"/>
                <a:cs typeface="Georgia"/>
              </a:rPr>
              <a:t>anche grazie </a:t>
            </a:r>
            <a:r>
              <a:rPr sz="1200" spc="50" dirty="0">
                <a:latin typeface="Georgia"/>
                <a:cs typeface="Georgia"/>
              </a:rPr>
              <a:t>alle </a:t>
            </a:r>
            <a:r>
              <a:rPr sz="1200" spc="55" dirty="0">
                <a:latin typeface="Georgia"/>
                <a:cs typeface="Georgia"/>
              </a:rPr>
              <a:t>nuove </a:t>
            </a:r>
            <a:r>
              <a:rPr sz="1200" spc="65" dirty="0">
                <a:latin typeface="Georgia"/>
                <a:cs typeface="Georgia"/>
              </a:rPr>
              <a:t>tecnologie, raccontare </a:t>
            </a:r>
            <a:r>
              <a:rPr sz="1200" dirty="0">
                <a:latin typeface="Georgia"/>
                <a:cs typeface="Georgia"/>
              </a:rPr>
              <a:t>e  </a:t>
            </a:r>
            <a:r>
              <a:rPr sz="1200" spc="60" dirty="0">
                <a:latin typeface="Georgia"/>
                <a:cs typeface="Georgia"/>
              </a:rPr>
              <a:t>raccontarsi </a:t>
            </a:r>
            <a:r>
              <a:rPr sz="1200" dirty="0">
                <a:latin typeface="Georgia"/>
                <a:cs typeface="Georgia"/>
              </a:rPr>
              <a:t>è </a:t>
            </a:r>
            <a:r>
              <a:rPr sz="1200" spc="55" dirty="0">
                <a:latin typeface="Georgia"/>
                <a:cs typeface="Georgia"/>
              </a:rPr>
              <a:t>oggi </a:t>
            </a:r>
            <a:r>
              <a:rPr sz="1200" spc="65" dirty="0">
                <a:latin typeface="Georgia"/>
                <a:cs typeface="Georgia"/>
              </a:rPr>
              <a:t>un’attività </a:t>
            </a:r>
            <a:r>
              <a:rPr sz="1200" spc="45" dirty="0">
                <a:latin typeface="Georgia"/>
                <a:cs typeface="Georgia"/>
              </a:rPr>
              <a:t>che </a:t>
            </a:r>
            <a:r>
              <a:rPr sz="1200" spc="35" dirty="0">
                <a:latin typeface="Georgia"/>
                <a:cs typeface="Georgia"/>
              </a:rPr>
              <a:t>ci </a:t>
            </a:r>
            <a:r>
              <a:rPr sz="1200" spc="60" dirty="0">
                <a:latin typeface="Georgia"/>
                <a:cs typeface="Georgia"/>
              </a:rPr>
              <a:t>coinvolge </a:t>
            </a:r>
            <a:r>
              <a:rPr sz="1200" spc="55" dirty="0">
                <a:latin typeface="Georgia"/>
                <a:cs typeface="Georgia"/>
              </a:rPr>
              <a:t>sempre più. </a:t>
            </a:r>
            <a:r>
              <a:rPr sz="1200" spc="35" dirty="0">
                <a:latin typeface="Georgia"/>
                <a:cs typeface="Georgia"/>
              </a:rPr>
              <a:t>La </a:t>
            </a:r>
            <a:r>
              <a:rPr sz="1200" spc="60" dirty="0">
                <a:latin typeface="Georgia"/>
                <a:cs typeface="Georgia"/>
              </a:rPr>
              <a:t>proposta </a:t>
            </a:r>
            <a:r>
              <a:rPr sz="1200" spc="45" dirty="0">
                <a:latin typeface="Georgia"/>
                <a:cs typeface="Georgia"/>
              </a:rPr>
              <a:t>del  </a:t>
            </a:r>
            <a:r>
              <a:rPr sz="1200" spc="60" dirty="0">
                <a:latin typeface="Georgia"/>
                <a:cs typeface="Georgia"/>
              </a:rPr>
              <a:t>Festival</a:t>
            </a:r>
            <a:r>
              <a:rPr sz="1200" spc="155" dirty="0">
                <a:latin typeface="Georgia"/>
                <a:cs typeface="Georgia"/>
              </a:rPr>
              <a:t> </a:t>
            </a:r>
            <a:r>
              <a:rPr sz="1200" dirty="0">
                <a:latin typeface="Georgia"/>
                <a:cs typeface="Georgia"/>
              </a:rPr>
              <a:t>è</a:t>
            </a:r>
            <a:r>
              <a:rPr sz="1200" spc="150" dirty="0">
                <a:latin typeface="Georgia"/>
                <a:cs typeface="Georgia"/>
              </a:rPr>
              <a:t> </a:t>
            </a:r>
            <a:r>
              <a:rPr sz="1200" spc="55" dirty="0">
                <a:latin typeface="Georgia"/>
                <a:cs typeface="Georgia"/>
              </a:rPr>
              <a:t>quindi</a:t>
            </a:r>
            <a:r>
              <a:rPr sz="1200" spc="145" dirty="0">
                <a:latin typeface="Georgia"/>
                <a:cs typeface="Georgia"/>
              </a:rPr>
              <a:t> </a:t>
            </a:r>
            <a:r>
              <a:rPr sz="1200" spc="60" dirty="0">
                <a:latin typeface="Georgia"/>
                <a:cs typeface="Georgia"/>
              </a:rPr>
              <a:t>quella</a:t>
            </a:r>
            <a:r>
              <a:rPr sz="1200" spc="150" dirty="0">
                <a:latin typeface="Georgia"/>
                <a:cs typeface="Georgia"/>
              </a:rPr>
              <a:t> </a:t>
            </a:r>
            <a:r>
              <a:rPr sz="1200" spc="35" dirty="0">
                <a:latin typeface="Georgia"/>
                <a:cs typeface="Georgia"/>
              </a:rPr>
              <a:t>di</a:t>
            </a:r>
            <a:r>
              <a:rPr sz="1200" spc="150" dirty="0">
                <a:latin typeface="Georgia"/>
                <a:cs typeface="Georgia"/>
              </a:rPr>
              <a:t> </a:t>
            </a:r>
            <a:r>
              <a:rPr sz="1200" spc="55" dirty="0">
                <a:latin typeface="Georgia"/>
                <a:cs typeface="Georgia"/>
              </a:rPr>
              <a:t>creare</a:t>
            </a:r>
            <a:r>
              <a:rPr sz="1200" spc="145" dirty="0">
                <a:latin typeface="Georgia"/>
                <a:cs typeface="Georgia"/>
              </a:rPr>
              <a:t> </a:t>
            </a:r>
            <a:r>
              <a:rPr sz="1200" spc="45" dirty="0">
                <a:latin typeface="Georgia"/>
                <a:cs typeface="Georgia"/>
              </a:rPr>
              <a:t>dei</a:t>
            </a:r>
            <a:r>
              <a:rPr sz="1200" spc="150" dirty="0">
                <a:latin typeface="Georgia"/>
                <a:cs typeface="Georgia"/>
              </a:rPr>
              <a:t> </a:t>
            </a:r>
            <a:r>
              <a:rPr sz="1200" spc="60" dirty="0">
                <a:latin typeface="Georgia"/>
                <a:cs typeface="Georgia"/>
              </a:rPr>
              <a:t>percorsi</a:t>
            </a:r>
            <a:r>
              <a:rPr sz="1200" spc="150" dirty="0">
                <a:latin typeface="Georgia"/>
                <a:cs typeface="Georgia"/>
              </a:rPr>
              <a:t> </a:t>
            </a:r>
            <a:r>
              <a:rPr sz="1200" spc="45" dirty="0">
                <a:latin typeface="Georgia"/>
                <a:cs typeface="Georgia"/>
              </a:rPr>
              <a:t>per</a:t>
            </a:r>
            <a:r>
              <a:rPr sz="1200" spc="150" dirty="0">
                <a:latin typeface="Georgia"/>
                <a:cs typeface="Georgia"/>
              </a:rPr>
              <a:t> </a:t>
            </a:r>
            <a:r>
              <a:rPr sz="1200" spc="55" dirty="0">
                <a:latin typeface="Georgia"/>
                <a:cs typeface="Georgia"/>
              </a:rPr>
              <a:t>stimol</a:t>
            </a:r>
            <a:r>
              <a:rPr sz="1200" spc="-140" dirty="0">
                <a:latin typeface="Georgia"/>
                <a:cs typeface="Georgia"/>
              </a:rPr>
              <a:t> </a:t>
            </a:r>
            <a:r>
              <a:rPr sz="1200" spc="45" dirty="0">
                <a:latin typeface="Georgia"/>
                <a:cs typeface="Georgia"/>
              </a:rPr>
              <a:t>are</a:t>
            </a:r>
            <a:r>
              <a:rPr sz="1200" spc="150" dirty="0">
                <a:latin typeface="Georgia"/>
                <a:cs typeface="Georgia"/>
              </a:rPr>
              <a:t> </a:t>
            </a:r>
            <a:r>
              <a:rPr sz="1200" spc="35" dirty="0">
                <a:latin typeface="Georgia"/>
                <a:cs typeface="Georgia"/>
              </a:rPr>
              <a:t>un</a:t>
            </a:r>
            <a:r>
              <a:rPr sz="1200" spc="140" dirty="0">
                <a:latin typeface="Georgia"/>
                <a:cs typeface="Georgia"/>
              </a:rPr>
              <a:t> </a:t>
            </a:r>
            <a:r>
              <a:rPr sz="1200" spc="60" dirty="0">
                <a:latin typeface="Georgia"/>
                <a:cs typeface="Georgia"/>
              </a:rPr>
              <a:t>approccio</a:t>
            </a:r>
            <a:endParaRPr sz="1200">
              <a:latin typeface="Georgia"/>
              <a:cs typeface="Georgia"/>
            </a:endParaRPr>
          </a:p>
          <a:p>
            <a:pPr marL="12700" marR="247015">
              <a:lnSpc>
                <a:spcPts val="1370"/>
              </a:lnSpc>
              <a:spcBef>
                <a:spcPts val="30"/>
              </a:spcBef>
            </a:pPr>
            <a:r>
              <a:rPr sz="1200" spc="60" dirty="0">
                <a:latin typeface="Georgia"/>
                <a:cs typeface="Georgia"/>
              </a:rPr>
              <a:t>consapevole, </a:t>
            </a:r>
            <a:r>
              <a:rPr sz="1200" spc="45" dirty="0">
                <a:latin typeface="Georgia"/>
                <a:cs typeface="Georgia"/>
              </a:rPr>
              <a:t>pur </a:t>
            </a:r>
            <a:r>
              <a:rPr sz="1200" spc="60" dirty="0">
                <a:latin typeface="Georgia"/>
                <a:cs typeface="Georgia"/>
              </a:rPr>
              <a:t>rispettando </a:t>
            </a:r>
            <a:r>
              <a:rPr sz="1200" spc="35" dirty="0">
                <a:latin typeface="Georgia"/>
                <a:cs typeface="Georgia"/>
              </a:rPr>
              <a:t>la </a:t>
            </a:r>
            <a:r>
              <a:rPr sz="1200" spc="60" dirty="0">
                <a:latin typeface="Georgia"/>
                <a:cs typeface="Georgia"/>
              </a:rPr>
              <a:t>massima libertà </a:t>
            </a:r>
            <a:r>
              <a:rPr sz="1200" spc="65" dirty="0">
                <a:latin typeface="Georgia"/>
                <a:cs typeface="Georgia"/>
              </a:rPr>
              <a:t>espressiva </a:t>
            </a:r>
            <a:r>
              <a:rPr sz="1200" spc="45" dirty="0">
                <a:latin typeface="Georgia"/>
                <a:cs typeface="Georgia"/>
              </a:rPr>
              <a:t>dei </a:t>
            </a:r>
            <a:r>
              <a:rPr sz="1200" spc="60" dirty="0">
                <a:latin typeface="Georgia"/>
                <a:cs typeface="Georgia"/>
              </a:rPr>
              <a:t>bambini </a:t>
            </a:r>
            <a:r>
              <a:rPr sz="1200" dirty="0">
                <a:latin typeface="Georgia"/>
                <a:cs typeface="Georgia"/>
              </a:rPr>
              <a:t>e </a:t>
            </a:r>
            <a:r>
              <a:rPr sz="1200" spc="45" dirty="0">
                <a:latin typeface="Georgia"/>
                <a:cs typeface="Georgia"/>
              </a:rPr>
              <a:t>dei  </a:t>
            </a:r>
            <a:r>
              <a:rPr sz="1200" spc="60" dirty="0">
                <a:latin typeface="Georgia"/>
                <a:cs typeface="Georgia"/>
              </a:rPr>
              <a:t>ragazzi.</a:t>
            </a:r>
            <a:endParaRPr sz="1200">
              <a:latin typeface="Georgia"/>
              <a:cs typeface="Georgia"/>
            </a:endParaRPr>
          </a:p>
          <a:p>
            <a:pPr>
              <a:lnSpc>
                <a:spcPct val="100000"/>
              </a:lnSpc>
              <a:spcBef>
                <a:spcPts val="40"/>
              </a:spcBef>
            </a:pPr>
            <a:endParaRPr sz="1050">
              <a:latin typeface="Times New Roman"/>
              <a:cs typeface="Times New Roman"/>
            </a:endParaRPr>
          </a:p>
          <a:p>
            <a:pPr marL="12700">
              <a:lnSpc>
                <a:spcPct val="100000"/>
              </a:lnSpc>
            </a:pPr>
            <a:r>
              <a:rPr sz="1200" spc="45" dirty="0">
                <a:latin typeface="Georgia"/>
                <a:cs typeface="Georgia"/>
              </a:rPr>
              <a:t>Due </a:t>
            </a:r>
            <a:r>
              <a:rPr sz="1200" spc="60" dirty="0">
                <a:latin typeface="Georgia"/>
                <a:cs typeface="Georgia"/>
              </a:rPr>
              <a:t>avvenimenti quest’anno </a:t>
            </a:r>
            <a:r>
              <a:rPr sz="1200" spc="65" dirty="0">
                <a:latin typeface="Georgia"/>
                <a:cs typeface="Georgia"/>
              </a:rPr>
              <a:t>affiancheranno </a:t>
            </a:r>
            <a:r>
              <a:rPr sz="1200" spc="30" dirty="0">
                <a:latin typeface="Georgia"/>
                <a:cs typeface="Georgia"/>
              </a:rPr>
              <a:t>il</a:t>
            </a:r>
            <a:r>
              <a:rPr sz="1200" spc="170" dirty="0">
                <a:latin typeface="Georgia"/>
                <a:cs typeface="Georgia"/>
              </a:rPr>
              <a:t> </a:t>
            </a:r>
            <a:r>
              <a:rPr sz="1200" spc="60" dirty="0">
                <a:latin typeface="Georgia"/>
                <a:cs typeface="Georgia"/>
              </a:rPr>
              <a:t>Festival.</a:t>
            </a:r>
            <a:endParaRPr sz="1200">
              <a:latin typeface="Georgia"/>
              <a:cs typeface="Georgia"/>
            </a:endParaRPr>
          </a:p>
          <a:p>
            <a:pPr>
              <a:lnSpc>
                <a:spcPct val="100000"/>
              </a:lnSpc>
              <a:spcBef>
                <a:spcPts val="10"/>
              </a:spcBef>
            </a:pPr>
            <a:endParaRPr sz="1200">
              <a:latin typeface="Times New Roman"/>
              <a:cs typeface="Times New Roman"/>
            </a:endParaRPr>
          </a:p>
          <a:p>
            <a:pPr marL="12700" marR="464820">
              <a:lnSpc>
                <a:spcPts val="1370"/>
              </a:lnSpc>
            </a:pPr>
            <a:r>
              <a:rPr sz="1200" spc="55" dirty="0">
                <a:latin typeface="Georgia"/>
                <a:cs typeface="Georgia"/>
              </a:rPr>
              <a:t>“WWW </a:t>
            </a:r>
            <a:r>
              <a:rPr sz="1200" dirty="0">
                <a:latin typeface="Georgia"/>
                <a:cs typeface="Georgia"/>
              </a:rPr>
              <a:t>- </a:t>
            </a:r>
            <a:r>
              <a:rPr sz="1200" spc="50" dirty="0">
                <a:latin typeface="Georgia"/>
                <a:cs typeface="Georgia"/>
              </a:rPr>
              <a:t>KnoW the </a:t>
            </a:r>
            <a:r>
              <a:rPr sz="1200" spc="55" dirty="0">
                <a:latin typeface="Georgia"/>
                <a:cs typeface="Georgia"/>
              </a:rPr>
              <a:t>World with </a:t>
            </a:r>
            <a:r>
              <a:rPr sz="1200" spc="60" dirty="0">
                <a:latin typeface="Georgia"/>
                <a:cs typeface="Georgia"/>
              </a:rPr>
              <a:t>Words” </a:t>
            </a:r>
            <a:r>
              <a:rPr sz="1200" spc="30" dirty="0">
                <a:latin typeface="Georgia"/>
                <a:cs typeface="Georgia"/>
              </a:rPr>
              <a:t>si </a:t>
            </a:r>
            <a:r>
              <a:rPr sz="1200" spc="60" dirty="0">
                <a:latin typeface="Georgia"/>
                <a:cs typeface="Georgia"/>
              </a:rPr>
              <a:t>terrà </a:t>
            </a:r>
            <a:r>
              <a:rPr sz="1200" spc="40" dirty="0">
                <a:latin typeface="Georgia"/>
                <a:cs typeface="Georgia"/>
              </a:rPr>
              <a:t>nel </a:t>
            </a:r>
            <a:r>
              <a:rPr sz="1200" spc="55" dirty="0">
                <a:latin typeface="Georgia"/>
                <a:cs typeface="Georgia"/>
              </a:rPr>
              <a:t>giorno </a:t>
            </a:r>
            <a:r>
              <a:rPr sz="1200" spc="35" dirty="0">
                <a:latin typeface="Georgia"/>
                <a:cs typeface="Georgia"/>
              </a:rPr>
              <a:t>di </a:t>
            </a:r>
            <a:r>
              <a:rPr sz="1200" spc="60" dirty="0">
                <a:latin typeface="Georgia"/>
                <a:cs typeface="Georgia"/>
              </a:rPr>
              <a:t>apertura </a:t>
            </a:r>
            <a:r>
              <a:rPr sz="1200" spc="45" dirty="0">
                <a:latin typeface="Georgia"/>
                <a:cs typeface="Georgia"/>
              </a:rPr>
              <a:t>del  </a:t>
            </a:r>
            <a:r>
              <a:rPr sz="1200" spc="60" dirty="0">
                <a:latin typeface="Georgia"/>
                <a:cs typeface="Georgia"/>
              </a:rPr>
              <a:t>Festival, </a:t>
            </a:r>
            <a:r>
              <a:rPr sz="1200" spc="55" dirty="0">
                <a:latin typeface="Georgia"/>
                <a:cs typeface="Georgia"/>
              </a:rPr>
              <a:t>lunedì </a:t>
            </a:r>
            <a:r>
              <a:rPr sz="1200" spc="35" dirty="0">
                <a:latin typeface="Georgia"/>
                <a:cs typeface="Georgia"/>
              </a:rPr>
              <a:t>16 </a:t>
            </a:r>
            <a:r>
              <a:rPr sz="1200" spc="60" dirty="0">
                <a:latin typeface="Georgia"/>
                <a:cs typeface="Georgia"/>
              </a:rPr>
              <a:t>marzo </a:t>
            </a:r>
            <a:r>
              <a:rPr sz="1200" dirty="0">
                <a:latin typeface="Georgia"/>
                <a:cs typeface="Georgia"/>
              </a:rPr>
              <a:t>a </a:t>
            </a:r>
            <a:r>
              <a:rPr sz="1200" spc="60" dirty="0">
                <a:latin typeface="Georgia"/>
                <a:cs typeface="Georgia"/>
              </a:rPr>
              <a:t>Napoli. </a:t>
            </a:r>
            <a:r>
              <a:rPr sz="1200" spc="55" dirty="0">
                <a:latin typeface="Georgia"/>
                <a:cs typeface="Georgia"/>
              </a:rPr>
              <a:t>Presso </a:t>
            </a:r>
            <a:r>
              <a:rPr sz="1200" spc="30" dirty="0">
                <a:latin typeface="Georgia"/>
                <a:cs typeface="Georgia"/>
              </a:rPr>
              <a:t>il </a:t>
            </a:r>
            <a:r>
              <a:rPr sz="1200" spc="55" dirty="0">
                <a:latin typeface="Georgia"/>
                <a:cs typeface="Georgia"/>
              </a:rPr>
              <a:t>Museo </a:t>
            </a:r>
            <a:r>
              <a:rPr sz="1200" spc="60" dirty="0">
                <a:latin typeface="Georgia"/>
                <a:cs typeface="Georgia"/>
              </a:rPr>
              <a:t>d’Arte</a:t>
            </a:r>
            <a:r>
              <a:rPr sz="1200" spc="155" dirty="0">
                <a:latin typeface="Georgia"/>
                <a:cs typeface="Georgia"/>
              </a:rPr>
              <a:t> </a:t>
            </a:r>
            <a:r>
              <a:rPr sz="1200" spc="65" dirty="0">
                <a:latin typeface="Georgia"/>
                <a:cs typeface="Georgia"/>
              </a:rPr>
              <a:t>contemporanea</a:t>
            </a:r>
            <a:endParaRPr sz="1200">
              <a:latin typeface="Georgia"/>
              <a:cs typeface="Georgia"/>
            </a:endParaRPr>
          </a:p>
          <a:p>
            <a:pPr marL="12700">
              <a:lnSpc>
                <a:spcPts val="1285"/>
              </a:lnSpc>
            </a:pPr>
            <a:r>
              <a:rPr sz="1200" spc="60" dirty="0">
                <a:latin typeface="Georgia"/>
                <a:cs typeface="Georgia"/>
              </a:rPr>
              <a:t>Donnaregina (MADRE), </a:t>
            </a:r>
            <a:r>
              <a:rPr sz="1200" spc="65" dirty="0">
                <a:latin typeface="Georgia"/>
                <a:cs typeface="Georgia"/>
              </a:rPr>
              <a:t>l’artista </a:t>
            </a:r>
            <a:r>
              <a:rPr sz="1200" spc="35" dirty="0">
                <a:latin typeface="Georgia"/>
                <a:cs typeface="Georgia"/>
              </a:rPr>
              <a:t>di </a:t>
            </a:r>
            <a:r>
              <a:rPr sz="1200" spc="55" dirty="0">
                <a:latin typeface="Georgia"/>
                <a:cs typeface="Georgia"/>
              </a:rPr>
              <a:t>fama </a:t>
            </a:r>
            <a:r>
              <a:rPr sz="1200" spc="65" dirty="0">
                <a:latin typeface="Georgia"/>
                <a:cs typeface="Georgia"/>
              </a:rPr>
              <a:t>internazionale Michelangelo</a:t>
            </a:r>
            <a:r>
              <a:rPr sz="1200" spc="325" dirty="0">
                <a:latin typeface="Georgia"/>
                <a:cs typeface="Georgia"/>
              </a:rPr>
              <a:t> </a:t>
            </a:r>
            <a:r>
              <a:rPr sz="1200" spc="65" dirty="0">
                <a:latin typeface="Georgia"/>
                <a:cs typeface="Georgia"/>
              </a:rPr>
              <a:t>Pistoletto</a:t>
            </a:r>
            <a:endParaRPr sz="1200">
              <a:latin typeface="Georgia"/>
              <a:cs typeface="Georgia"/>
            </a:endParaRPr>
          </a:p>
          <a:p>
            <a:pPr marL="12700">
              <a:lnSpc>
                <a:spcPts val="1360"/>
              </a:lnSpc>
            </a:pPr>
            <a:r>
              <a:rPr sz="1200" spc="50" dirty="0">
                <a:latin typeface="Georgia"/>
                <a:cs typeface="Georgia"/>
              </a:rPr>
              <a:t>sarà </a:t>
            </a:r>
            <a:r>
              <a:rPr sz="1200" spc="60" dirty="0">
                <a:latin typeface="Georgia"/>
                <a:cs typeface="Georgia"/>
              </a:rPr>
              <a:t>l’ospite </a:t>
            </a:r>
            <a:r>
              <a:rPr sz="1200" spc="65" dirty="0">
                <a:latin typeface="Georgia"/>
                <a:cs typeface="Georgia"/>
              </a:rPr>
              <a:t>d’eccezione </a:t>
            </a:r>
            <a:r>
              <a:rPr sz="1200" spc="30" dirty="0">
                <a:latin typeface="Georgia"/>
                <a:cs typeface="Georgia"/>
              </a:rPr>
              <a:t>di  </a:t>
            </a:r>
            <a:r>
              <a:rPr sz="1200" spc="35" dirty="0">
                <a:latin typeface="Georgia"/>
                <a:cs typeface="Georgia"/>
              </a:rPr>
              <a:t>un  </a:t>
            </a:r>
            <a:r>
              <a:rPr sz="1200" spc="55" dirty="0">
                <a:latin typeface="Georgia"/>
                <a:cs typeface="Georgia"/>
              </a:rPr>
              <a:t>evento </a:t>
            </a:r>
            <a:r>
              <a:rPr sz="1200" spc="50" dirty="0">
                <a:latin typeface="Georgia"/>
                <a:cs typeface="Georgia"/>
              </a:rPr>
              <a:t>per </a:t>
            </a:r>
            <a:r>
              <a:rPr sz="1200" spc="60" dirty="0">
                <a:latin typeface="Georgia"/>
                <a:cs typeface="Georgia"/>
              </a:rPr>
              <a:t>ragazzi, </a:t>
            </a:r>
            <a:r>
              <a:rPr sz="1200" dirty="0">
                <a:latin typeface="Georgia"/>
                <a:cs typeface="Georgia"/>
              </a:rPr>
              <a:t>a  </a:t>
            </a:r>
            <a:r>
              <a:rPr sz="1200" spc="55" dirty="0">
                <a:latin typeface="Georgia"/>
                <a:cs typeface="Georgia"/>
              </a:rPr>
              <a:t>cura </a:t>
            </a:r>
            <a:r>
              <a:rPr sz="1200" spc="45" dirty="0">
                <a:latin typeface="Georgia"/>
                <a:cs typeface="Georgia"/>
              </a:rPr>
              <a:t>del</a:t>
            </a:r>
            <a:r>
              <a:rPr sz="1200" spc="195" dirty="0">
                <a:latin typeface="Georgia"/>
                <a:cs typeface="Georgia"/>
              </a:rPr>
              <a:t> </a:t>
            </a:r>
            <a:r>
              <a:rPr sz="1200" spc="65" dirty="0">
                <a:latin typeface="Georgia"/>
                <a:cs typeface="Georgia"/>
              </a:rPr>
              <a:t>Dipartimento</a:t>
            </a:r>
            <a:endParaRPr sz="1200">
              <a:latin typeface="Georgia"/>
              <a:cs typeface="Georgia"/>
            </a:endParaRPr>
          </a:p>
          <a:p>
            <a:pPr marL="12700" marR="150495" algn="just">
              <a:lnSpc>
                <a:spcPts val="1370"/>
              </a:lnSpc>
              <a:spcBef>
                <a:spcPts val="60"/>
              </a:spcBef>
            </a:pPr>
            <a:r>
              <a:rPr sz="1200" spc="60" dirty="0">
                <a:latin typeface="Georgia"/>
                <a:cs typeface="Georgia"/>
              </a:rPr>
              <a:t>Educazione Castello </a:t>
            </a:r>
            <a:r>
              <a:rPr sz="1200" spc="35" dirty="0">
                <a:latin typeface="Georgia"/>
                <a:cs typeface="Georgia"/>
              </a:rPr>
              <a:t>di </a:t>
            </a:r>
            <a:r>
              <a:rPr sz="1200" spc="60" dirty="0">
                <a:latin typeface="Georgia"/>
                <a:cs typeface="Georgia"/>
              </a:rPr>
              <a:t>Rivoli </a:t>
            </a:r>
            <a:r>
              <a:rPr sz="1200" spc="55" dirty="0">
                <a:latin typeface="Georgia"/>
                <a:cs typeface="Georgia"/>
              </a:rPr>
              <a:t>Museo </a:t>
            </a:r>
            <a:r>
              <a:rPr sz="1200" spc="60" dirty="0">
                <a:latin typeface="Georgia"/>
                <a:cs typeface="Georgia"/>
              </a:rPr>
              <a:t>d’Arte </a:t>
            </a:r>
            <a:r>
              <a:rPr sz="1200" spc="70" dirty="0">
                <a:latin typeface="Georgia"/>
                <a:cs typeface="Georgia"/>
              </a:rPr>
              <a:t>Contemporanea </a:t>
            </a:r>
            <a:r>
              <a:rPr sz="1200" spc="30" dirty="0">
                <a:latin typeface="Georgia"/>
                <a:cs typeface="Georgia"/>
              </a:rPr>
              <a:t>in </a:t>
            </a:r>
            <a:r>
              <a:rPr sz="1200" spc="65" dirty="0">
                <a:latin typeface="Georgia"/>
                <a:cs typeface="Georgia"/>
              </a:rPr>
              <a:t>collaborazione  </a:t>
            </a:r>
            <a:r>
              <a:rPr sz="1200" spc="45" dirty="0">
                <a:latin typeface="Georgia"/>
                <a:cs typeface="Georgia"/>
              </a:rPr>
              <a:t>con </a:t>
            </a:r>
            <a:r>
              <a:rPr sz="1200" spc="55" dirty="0">
                <a:latin typeface="Georgia"/>
                <a:cs typeface="Georgia"/>
              </a:rPr>
              <a:t>MADRE, </a:t>
            </a:r>
            <a:r>
              <a:rPr sz="1200" dirty="0">
                <a:latin typeface="Georgia"/>
                <a:cs typeface="Georgia"/>
              </a:rPr>
              <a:t>e </a:t>
            </a:r>
            <a:r>
              <a:rPr sz="1200" spc="65" dirty="0">
                <a:latin typeface="Georgia"/>
                <a:cs typeface="Georgia"/>
              </a:rPr>
              <a:t>Cittadellarte Fondazione Pistoletto. </a:t>
            </a:r>
            <a:r>
              <a:rPr sz="1200" spc="40" dirty="0">
                <a:latin typeface="Georgia"/>
                <a:cs typeface="Georgia"/>
              </a:rPr>
              <a:t>Un </a:t>
            </a:r>
            <a:r>
              <a:rPr sz="1200" spc="60" dirty="0">
                <a:latin typeface="Georgia"/>
                <a:cs typeface="Georgia"/>
              </a:rPr>
              <a:t>esempio </a:t>
            </a:r>
            <a:r>
              <a:rPr sz="1200" spc="55" dirty="0">
                <a:latin typeface="Georgia"/>
                <a:cs typeface="Georgia"/>
              </a:rPr>
              <a:t>della </a:t>
            </a:r>
            <a:r>
              <a:rPr sz="1200" spc="60" dirty="0">
                <a:latin typeface="Georgia"/>
                <a:cs typeface="Georgia"/>
              </a:rPr>
              <a:t>forza </a:t>
            </a:r>
            <a:r>
              <a:rPr sz="1200" spc="45" dirty="0">
                <a:latin typeface="Georgia"/>
                <a:cs typeface="Georgia"/>
              </a:rPr>
              <a:t>del  </a:t>
            </a:r>
            <a:r>
              <a:rPr sz="1200" spc="55" dirty="0">
                <a:latin typeface="Georgia"/>
                <a:cs typeface="Georgia"/>
              </a:rPr>
              <a:t>network </a:t>
            </a:r>
            <a:r>
              <a:rPr sz="1200" spc="50" dirty="0">
                <a:latin typeface="Georgia"/>
                <a:cs typeface="Georgia"/>
              </a:rPr>
              <a:t>tra </a:t>
            </a:r>
            <a:r>
              <a:rPr sz="1200" spc="55" dirty="0">
                <a:latin typeface="Georgia"/>
                <a:cs typeface="Georgia"/>
              </a:rPr>
              <a:t>musei, </a:t>
            </a:r>
            <a:r>
              <a:rPr sz="1200" spc="65" dirty="0">
                <a:latin typeface="Georgia"/>
                <a:cs typeface="Georgia"/>
              </a:rPr>
              <a:t>istituzioni </a:t>
            </a:r>
            <a:r>
              <a:rPr sz="1200" spc="60" dirty="0">
                <a:latin typeface="Georgia"/>
                <a:cs typeface="Georgia"/>
              </a:rPr>
              <a:t>culturali </a:t>
            </a:r>
            <a:r>
              <a:rPr sz="1200" dirty="0">
                <a:latin typeface="Georgia"/>
                <a:cs typeface="Georgia"/>
              </a:rPr>
              <a:t>e </a:t>
            </a:r>
            <a:r>
              <a:rPr sz="1200" spc="55" dirty="0">
                <a:latin typeface="Georgia"/>
                <a:cs typeface="Georgia"/>
              </a:rPr>
              <a:t>banche </a:t>
            </a:r>
            <a:r>
              <a:rPr sz="1200" spc="60" dirty="0">
                <a:latin typeface="Georgia"/>
                <a:cs typeface="Georgia"/>
              </a:rPr>
              <a:t>accomunati </a:t>
            </a:r>
            <a:r>
              <a:rPr sz="1200" spc="30" dirty="0">
                <a:latin typeface="Georgia"/>
                <a:cs typeface="Georgia"/>
              </a:rPr>
              <a:t>da </a:t>
            </a:r>
            <a:r>
              <a:rPr sz="1200" spc="60" dirty="0">
                <a:latin typeface="Georgia"/>
                <a:cs typeface="Georgia"/>
              </a:rPr>
              <a:t>progetti</a:t>
            </a:r>
            <a:r>
              <a:rPr sz="1200" spc="125" dirty="0">
                <a:latin typeface="Georgia"/>
                <a:cs typeface="Georgia"/>
              </a:rPr>
              <a:t> </a:t>
            </a:r>
            <a:r>
              <a:rPr sz="1200" dirty="0">
                <a:latin typeface="Georgia"/>
                <a:cs typeface="Georgia"/>
              </a:rPr>
              <a:t>e</a:t>
            </a:r>
            <a:endParaRPr sz="1200">
              <a:latin typeface="Georgia"/>
              <a:cs typeface="Georgia"/>
            </a:endParaRPr>
          </a:p>
          <a:p>
            <a:pPr marL="12700">
              <a:lnSpc>
                <a:spcPts val="1285"/>
              </a:lnSpc>
            </a:pPr>
            <a:r>
              <a:rPr sz="1200" spc="60" dirty="0">
                <a:latin typeface="Georgia"/>
                <a:cs typeface="Georgia"/>
              </a:rPr>
              <a:t>visioni condivisi </a:t>
            </a:r>
            <a:r>
              <a:rPr sz="1200" spc="45" dirty="0">
                <a:latin typeface="Georgia"/>
                <a:cs typeface="Georgia"/>
              </a:rPr>
              <a:t>nel </a:t>
            </a:r>
            <a:r>
              <a:rPr sz="1200" spc="55" dirty="0">
                <a:latin typeface="Georgia"/>
                <a:cs typeface="Georgia"/>
              </a:rPr>
              <a:t>tempo, </a:t>
            </a:r>
            <a:r>
              <a:rPr sz="1200" spc="60" dirty="0">
                <a:latin typeface="Georgia"/>
                <a:cs typeface="Georgia"/>
              </a:rPr>
              <a:t>capacità </a:t>
            </a:r>
            <a:r>
              <a:rPr sz="1200" spc="35" dirty="0">
                <a:latin typeface="Georgia"/>
                <a:cs typeface="Georgia"/>
              </a:rPr>
              <a:t>di </a:t>
            </a:r>
            <a:r>
              <a:rPr sz="1200" spc="60" dirty="0">
                <a:latin typeface="Georgia"/>
                <a:cs typeface="Georgia"/>
              </a:rPr>
              <a:t>sinergia </a:t>
            </a:r>
            <a:r>
              <a:rPr sz="1200" spc="45" dirty="0">
                <a:latin typeface="Georgia"/>
                <a:cs typeface="Georgia"/>
              </a:rPr>
              <a:t>che </a:t>
            </a:r>
            <a:r>
              <a:rPr sz="1200" spc="30" dirty="0">
                <a:latin typeface="Georgia"/>
                <a:cs typeface="Georgia"/>
              </a:rPr>
              <a:t>il</a:t>
            </a:r>
            <a:r>
              <a:rPr sz="1200" spc="114" dirty="0">
                <a:latin typeface="Georgia"/>
                <a:cs typeface="Georgia"/>
              </a:rPr>
              <a:t> </a:t>
            </a:r>
            <a:r>
              <a:rPr sz="1200" spc="60" dirty="0">
                <a:latin typeface="Georgia"/>
                <a:cs typeface="Georgia"/>
              </a:rPr>
              <a:t>Festival </a:t>
            </a:r>
            <a:r>
              <a:rPr sz="1200" spc="55" dirty="0">
                <a:latin typeface="Georgia"/>
                <a:cs typeface="Georgia"/>
              </a:rPr>
              <a:t>della </a:t>
            </a:r>
            <a:r>
              <a:rPr sz="1200" spc="60" dirty="0">
                <a:latin typeface="Georgia"/>
                <a:cs typeface="Georgia"/>
              </a:rPr>
              <a:t>Cultura</a:t>
            </a:r>
            <a:endParaRPr sz="1200">
              <a:latin typeface="Georgia"/>
              <a:cs typeface="Georgia"/>
            </a:endParaRPr>
          </a:p>
          <a:p>
            <a:pPr marL="12700">
              <a:lnSpc>
                <a:spcPts val="1405"/>
              </a:lnSpc>
            </a:pPr>
            <a:r>
              <a:rPr sz="1200" spc="60" dirty="0">
                <a:latin typeface="Georgia"/>
                <a:cs typeface="Georgia"/>
              </a:rPr>
              <a:t>Creativa</a:t>
            </a:r>
            <a:r>
              <a:rPr sz="1200" spc="140" dirty="0">
                <a:latin typeface="Georgia"/>
                <a:cs typeface="Georgia"/>
              </a:rPr>
              <a:t> </a:t>
            </a:r>
            <a:r>
              <a:rPr sz="1200" spc="60" dirty="0">
                <a:latin typeface="Georgia"/>
                <a:cs typeface="Georgia"/>
              </a:rPr>
              <a:t>incentiva.</a:t>
            </a:r>
            <a:endParaRPr sz="1200">
              <a:latin typeface="Georgia"/>
              <a:cs typeface="Georgia"/>
            </a:endParaRPr>
          </a:p>
          <a:p>
            <a:pPr>
              <a:lnSpc>
                <a:spcPct val="100000"/>
              </a:lnSpc>
              <a:spcBef>
                <a:spcPts val="10"/>
              </a:spcBef>
            </a:pPr>
            <a:endParaRPr sz="1200">
              <a:latin typeface="Times New Roman"/>
              <a:cs typeface="Times New Roman"/>
            </a:endParaRPr>
          </a:p>
          <a:p>
            <a:pPr marL="12700" marR="13335">
              <a:lnSpc>
                <a:spcPts val="1370"/>
              </a:lnSpc>
            </a:pPr>
            <a:r>
              <a:rPr sz="1200" spc="60" dirty="0">
                <a:latin typeface="Georgia"/>
                <a:cs typeface="Georgia"/>
              </a:rPr>
              <a:t>Venerdì </a:t>
            </a:r>
            <a:r>
              <a:rPr sz="1200" spc="40" dirty="0">
                <a:latin typeface="Georgia"/>
                <a:cs typeface="Georgia"/>
              </a:rPr>
              <a:t>20 </a:t>
            </a:r>
            <a:r>
              <a:rPr sz="1200" spc="55" dirty="0">
                <a:latin typeface="Georgia"/>
                <a:cs typeface="Georgia"/>
              </a:rPr>
              <a:t>marzo </a:t>
            </a:r>
            <a:r>
              <a:rPr sz="1200" dirty="0">
                <a:latin typeface="Georgia"/>
                <a:cs typeface="Georgia"/>
              </a:rPr>
              <a:t>a </a:t>
            </a:r>
            <a:r>
              <a:rPr sz="1200" spc="50" dirty="0">
                <a:latin typeface="Georgia"/>
                <a:cs typeface="Georgia"/>
              </a:rPr>
              <a:t>Roma </a:t>
            </a:r>
            <a:r>
              <a:rPr sz="1200" spc="55" dirty="0">
                <a:latin typeface="Georgia"/>
                <a:cs typeface="Georgia"/>
              </a:rPr>
              <a:t>presso </a:t>
            </a:r>
            <a:r>
              <a:rPr sz="1200" spc="35" dirty="0">
                <a:latin typeface="Georgia"/>
                <a:cs typeface="Georgia"/>
              </a:rPr>
              <a:t>la </a:t>
            </a:r>
            <a:r>
              <a:rPr sz="1200" spc="55" dirty="0">
                <a:latin typeface="Georgia"/>
                <a:cs typeface="Georgia"/>
              </a:rPr>
              <a:t>sede </a:t>
            </a:r>
            <a:r>
              <a:rPr sz="1200" spc="60" dirty="0">
                <a:latin typeface="Georgia"/>
                <a:cs typeface="Georgia"/>
              </a:rPr>
              <a:t>dell’Abi, </a:t>
            </a:r>
            <a:r>
              <a:rPr sz="1200" spc="35" dirty="0">
                <a:latin typeface="Georgia"/>
                <a:cs typeface="Georgia"/>
              </a:rPr>
              <a:t>le </a:t>
            </a:r>
            <a:r>
              <a:rPr sz="1200" spc="60" dirty="0">
                <a:latin typeface="Georgia"/>
                <a:cs typeface="Georgia"/>
              </a:rPr>
              <a:t>antiche Scuderie </a:t>
            </a:r>
            <a:r>
              <a:rPr sz="1200" spc="35" dirty="0">
                <a:latin typeface="Georgia"/>
                <a:cs typeface="Georgia"/>
              </a:rPr>
              <a:t>di </a:t>
            </a:r>
            <a:r>
              <a:rPr sz="1200" spc="60" dirty="0">
                <a:latin typeface="Georgia"/>
                <a:cs typeface="Georgia"/>
              </a:rPr>
              <a:t>Palazzo  Altieri </a:t>
            </a:r>
            <a:r>
              <a:rPr sz="1200" spc="65" dirty="0">
                <a:latin typeface="Georgia"/>
                <a:cs typeface="Georgia"/>
              </a:rPr>
              <a:t>ospiteranno </a:t>
            </a:r>
            <a:r>
              <a:rPr sz="1200" spc="60" dirty="0">
                <a:latin typeface="Georgia"/>
                <a:cs typeface="Georgia"/>
              </a:rPr>
              <a:t>l’incontro </a:t>
            </a:r>
            <a:r>
              <a:rPr sz="1200" spc="65" dirty="0">
                <a:latin typeface="Georgia"/>
                <a:cs typeface="Georgia"/>
              </a:rPr>
              <a:t>Reinventare l’apprendimento </a:t>
            </a:r>
            <a:r>
              <a:rPr sz="1200" dirty="0">
                <a:latin typeface="Georgia"/>
                <a:cs typeface="Georgia"/>
              </a:rPr>
              <a:t>– </a:t>
            </a:r>
            <a:r>
              <a:rPr sz="1200" spc="60" dirty="0">
                <a:latin typeface="Georgia"/>
                <a:cs typeface="Georgia"/>
              </a:rPr>
              <a:t>Cultura</a:t>
            </a:r>
            <a:r>
              <a:rPr sz="1200" spc="105" dirty="0">
                <a:latin typeface="Georgia"/>
                <a:cs typeface="Georgia"/>
              </a:rPr>
              <a:t> </a:t>
            </a:r>
            <a:r>
              <a:rPr sz="1200" dirty="0">
                <a:latin typeface="Georgia"/>
                <a:cs typeface="Georgia"/>
              </a:rPr>
              <a:t>e</a:t>
            </a:r>
            <a:endParaRPr sz="1200">
              <a:latin typeface="Georgia"/>
              <a:cs typeface="Georgia"/>
            </a:endParaRPr>
          </a:p>
          <a:p>
            <a:pPr marL="12700">
              <a:lnSpc>
                <a:spcPts val="1285"/>
              </a:lnSpc>
            </a:pPr>
            <a:r>
              <a:rPr sz="1200" spc="60" dirty="0">
                <a:latin typeface="Georgia"/>
                <a:cs typeface="Georgia"/>
              </a:rPr>
              <a:t>creatività </a:t>
            </a:r>
            <a:r>
              <a:rPr sz="1200" spc="45" dirty="0">
                <a:latin typeface="Georgia"/>
                <a:cs typeface="Georgia"/>
              </a:rPr>
              <a:t>tra </a:t>
            </a:r>
            <a:r>
              <a:rPr sz="1200" spc="60" dirty="0">
                <a:latin typeface="Georgia"/>
                <a:cs typeface="Georgia"/>
              </a:rPr>
              <a:t>linguaggi, metodi </a:t>
            </a:r>
            <a:r>
              <a:rPr sz="1200" dirty="0">
                <a:latin typeface="Georgia"/>
                <a:cs typeface="Georgia"/>
              </a:rPr>
              <a:t>e </a:t>
            </a:r>
            <a:r>
              <a:rPr sz="1200" spc="60" dirty="0">
                <a:latin typeface="Georgia"/>
                <a:cs typeface="Georgia"/>
              </a:rPr>
              <a:t>azioni. </a:t>
            </a:r>
            <a:r>
              <a:rPr sz="1200" spc="65" dirty="0">
                <a:latin typeface="Georgia"/>
                <a:cs typeface="Georgia"/>
              </a:rPr>
              <a:t>Parteciperanno, </a:t>
            </a:r>
            <a:r>
              <a:rPr sz="1200" spc="50" dirty="0">
                <a:latin typeface="Georgia"/>
                <a:cs typeface="Georgia"/>
              </a:rPr>
              <a:t>tra </a:t>
            </a:r>
            <a:r>
              <a:rPr sz="1200" spc="45" dirty="0">
                <a:latin typeface="Georgia"/>
                <a:cs typeface="Georgia"/>
              </a:rPr>
              <a:t>gli </a:t>
            </a:r>
            <a:r>
              <a:rPr sz="1200" spc="60" dirty="0">
                <a:latin typeface="Georgia"/>
                <a:cs typeface="Georgia"/>
              </a:rPr>
              <a:t>altri:</a:t>
            </a:r>
            <a:r>
              <a:rPr sz="1200" spc="65" dirty="0">
                <a:latin typeface="Georgia"/>
                <a:cs typeface="Georgia"/>
              </a:rPr>
              <a:t> </a:t>
            </a:r>
            <a:r>
              <a:rPr sz="1200" spc="50" dirty="0">
                <a:latin typeface="Georgia"/>
                <a:cs typeface="Georgia"/>
              </a:rPr>
              <a:t>Aldo</a:t>
            </a:r>
            <a:endParaRPr sz="1200">
              <a:latin typeface="Georgia"/>
              <a:cs typeface="Georgia"/>
            </a:endParaRPr>
          </a:p>
          <a:p>
            <a:pPr marL="12700">
              <a:lnSpc>
                <a:spcPts val="1370"/>
              </a:lnSpc>
            </a:pPr>
            <a:r>
              <a:rPr sz="1200" spc="60" dirty="0">
                <a:latin typeface="Georgia"/>
                <a:cs typeface="Georgia"/>
              </a:rPr>
              <a:t>Tanchis, </a:t>
            </a:r>
            <a:r>
              <a:rPr sz="1200" spc="65" dirty="0">
                <a:latin typeface="Georgia"/>
                <a:cs typeface="Georgia"/>
              </a:rPr>
              <a:t>comunicatore </a:t>
            </a:r>
            <a:r>
              <a:rPr sz="1200" dirty="0">
                <a:latin typeface="Georgia"/>
                <a:cs typeface="Georgia"/>
              </a:rPr>
              <a:t>e </a:t>
            </a:r>
            <a:r>
              <a:rPr sz="1200" spc="55" dirty="0">
                <a:latin typeface="Georgia"/>
                <a:cs typeface="Georgia"/>
              </a:rPr>
              <a:t>autore </a:t>
            </a:r>
            <a:r>
              <a:rPr sz="1200" spc="40" dirty="0">
                <a:latin typeface="Georgia"/>
                <a:cs typeface="Georgia"/>
              </a:rPr>
              <a:t>del </a:t>
            </a:r>
            <a:r>
              <a:rPr sz="1200" spc="60" dirty="0">
                <a:latin typeface="Georgia"/>
                <a:cs typeface="Georgia"/>
              </a:rPr>
              <a:t>libro </a:t>
            </a:r>
            <a:r>
              <a:rPr sz="1200" spc="55" dirty="0">
                <a:latin typeface="Georgia"/>
                <a:cs typeface="Georgia"/>
              </a:rPr>
              <a:t>Bruno </a:t>
            </a:r>
            <a:r>
              <a:rPr sz="1200" spc="60" dirty="0">
                <a:latin typeface="Georgia"/>
                <a:cs typeface="Georgia"/>
              </a:rPr>
              <a:t>Munari; </a:t>
            </a:r>
            <a:r>
              <a:rPr sz="1200" spc="50" dirty="0">
                <a:latin typeface="Georgia"/>
                <a:cs typeface="Georgia"/>
              </a:rPr>
              <a:t>Anna</a:t>
            </a:r>
            <a:r>
              <a:rPr sz="1200" spc="-45" dirty="0">
                <a:latin typeface="Georgia"/>
                <a:cs typeface="Georgia"/>
              </a:rPr>
              <a:t> </a:t>
            </a:r>
            <a:r>
              <a:rPr sz="1200" spc="60" dirty="0">
                <a:latin typeface="Georgia"/>
                <a:cs typeface="Georgia"/>
              </a:rPr>
              <a:t>Pironti,</a:t>
            </a:r>
            <a:endParaRPr sz="1200">
              <a:latin typeface="Georgia"/>
              <a:cs typeface="Georgia"/>
            </a:endParaRPr>
          </a:p>
          <a:p>
            <a:pPr marL="12700" marR="24765">
              <a:lnSpc>
                <a:spcPct val="94600"/>
              </a:lnSpc>
              <a:spcBef>
                <a:spcPts val="40"/>
              </a:spcBef>
            </a:pPr>
            <a:r>
              <a:rPr sz="1200" spc="65" dirty="0">
                <a:latin typeface="Georgia"/>
                <a:cs typeface="Georgia"/>
              </a:rPr>
              <a:t>Responsabile Dipartimento </a:t>
            </a:r>
            <a:r>
              <a:rPr sz="1200" spc="60" dirty="0">
                <a:latin typeface="Georgia"/>
                <a:cs typeface="Georgia"/>
              </a:rPr>
              <a:t>Educazione </a:t>
            </a:r>
            <a:r>
              <a:rPr sz="1200" spc="55" dirty="0">
                <a:latin typeface="Georgia"/>
                <a:cs typeface="Georgia"/>
              </a:rPr>
              <a:t>Museo </a:t>
            </a:r>
            <a:r>
              <a:rPr sz="1200" spc="60" dirty="0">
                <a:latin typeface="Georgia"/>
                <a:cs typeface="Georgia"/>
              </a:rPr>
              <a:t>Castello </a:t>
            </a:r>
            <a:r>
              <a:rPr sz="1200" spc="35" dirty="0">
                <a:latin typeface="Georgia"/>
                <a:cs typeface="Georgia"/>
              </a:rPr>
              <a:t>di </a:t>
            </a:r>
            <a:r>
              <a:rPr sz="1200" spc="60" dirty="0">
                <a:latin typeface="Georgia"/>
                <a:cs typeface="Georgia"/>
              </a:rPr>
              <a:t>Rivoli; Alessandra  Falconi, referente </a:t>
            </a:r>
            <a:r>
              <a:rPr sz="1200" spc="45" dirty="0">
                <a:latin typeface="Georgia"/>
                <a:cs typeface="Georgia"/>
              </a:rPr>
              <a:t>del </a:t>
            </a:r>
            <a:r>
              <a:rPr sz="1200" spc="55" dirty="0">
                <a:latin typeface="Georgia"/>
                <a:cs typeface="Georgia"/>
              </a:rPr>
              <a:t>Centro </a:t>
            </a:r>
            <a:r>
              <a:rPr sz="1200" spc="60" dirty="0">
                <a:latin typeface="Georgia"/>
                <a:cs typeface="Georgia"/>
              </a:rPr>
              <a:t>Alberto Manzi; </a:t>
            </a:r>
            <a:r>
              <a:rPr sz="1200" spc="55" dirty="0">
                <a:latin typeface="Georgia"/>
                <a:cs typeface="Georgia"/>
              </a:rPr>
              <a:t>Carlo </a:t>
            </a:r>
            <a:r>
              <a:rPr sz="1200" spc="60" dirty="0">
                <a:latin typeface="Georgia"/>
                <a:cs typeface="Georgia"/>
              </a:rPr>
              <a:t>Infante, Presidente </a:t>
            </a:r>
            <a:r>
              <a:rPr sz="1200" spc="35" dirty="0">
                <a:latin typeface="Georgia"/>
                <a:cs typeface="Georgia"/>
              </a:rPr>
              <a:t>di </a:t>
            </a:r>
            <a:r>
              <a:rPr sz="1200" spc="55" dirty="0">
                <a:latin typeface="Georgia"/>
                <a:cs typeface="Georgia"/>
              </a:rPr>
              <a:t>Urban  </a:t>
            </a:r>
            <a:r>
              <a:rPr sz="1200" spc="60" dirty="0">
                <a:latin typeface="Georgia"/>
                <a:cs typeface="Georgia"/>
              </a:rPr>
              <a:t>Experience; Fiorella Operto, </a:t>
            </a:r>
            <a:r>
              <a:rPr sz="1200" spc="65" dirty="0">
                <a:latin typeface="Georgia"/>
                <a:cs typeface="Georgia"/>
              </a:rPr>
              <a:t>Presidente </a:t>
            </a:r>
            <a:r>
              <a:rPr sz="1200" spc="55" dirty="0">
                <a:latin typeface="Georgia"/>
                <a:cs typeface="Georgia"/>
              </a:rPr>
              <a:t>della </a:t>
            </a:r>
            <a:r>
              <a:rPr sz="1200" spc="60" dirty="0">
                <a:latin typeface="Georgia"/>
                <a:cs typeface="Georgia"/>
              </a:rPr>
              <a:t>Scuola </a:t>
            </a:r>
            <a:r>
              <a:rPr sz="1200" spc="30" dirty="0">
                <a:latin typeface="Georgia"/>
                <a:cs typeface="Georgia"/>
              </a:rPr>
              <a:t>di </a:t>
            </a:r>
            <a:r>
              <a:rPr sz="1200" spc="60" dirty="0">
                <a:latin typeface="Georgia"/>
                <a:cs typeface="Georgia"/>
              </a:rPr>
              <a:t>Robotica; </a:t>
            </a:r>
            <a:r>
              <a:rPr sz="1200" spc="55" dirty="0">
                <a:latin typeface="Georgia"/>
                <a:cs typeface="Georgia"/>
              </a:rPr>
              <a:t>Hubert </a:t>
            </a:r>
            <a:r>
              <a:rPr sz="1200" spc="60" dirty="0">
                <a:latin typeface="Georgia"/>
                <a:cs typeface="Georgia"/>
              </a:rPr>
              <a:t>Jaoui,  esperto </a:t>
            </a:r>
            <a:r>
              <a:rPr sz="1200" spc="35" dirty="0">
                <a:latin typeface="Georgia"/>
                <a:cs typeface="Georgia"/>
              </a:rPr>
              <a:t>di </a:t>
            </a:r>
            <a:r>
              <a:rPr sz="1200" spc="60" dirty="0">
                <a:latin typeface="Georgia"/>
                <a:cs typeface="Georgia"/>
              </a:rPr>
              <a:t>creatività applicata; Ruggero </a:t>
            </a:r>
            <a:r>
              <a:rPr sz="1200" spc="50" dirty="0">
                <a:latin typeface="Georgia"/>
                <a:cs typeface="Georgia"/>
              </a:rPr>
              <a:t>Poi, Vice </a:t>
            </a:r>
            <a:r>
              <a:rPr sz="1200" spc="65" dirty="0">
                <a:latin typeface="Georgia"/>
                <a:cs typeface="Georgia"/>
              </a:rPr>
              <a:t>Presidente </a:t>
            </a:r>
            <a:r>
              <a:rPr sz="1200" spc="60" dirty="0">
                <a:latin typeface="Georgia"/>
                <a:cs typeface="Georgia"/>
              </a:rPr>
              <a:t>esecutivo </a:t>
            </a:r>
            <a:r>
              <a:rPr sz="1200" spc="55" dirty="0">
                <a:latin typeface="Georgia"/>
                <a:cs typeface="Georgia"/>
              </a:rPr>
              <a:t>della  </a:t>
            </a:r>
            <a:r>
              <a:rPr sz="1200" spc="60" dirty="0">
                <a:latin typeface="Georgia"/>
                <a:cs typeface="Georgia"/>
              </a:rPr>
              <a:t>Fondazione Montessori</a:t>
            </a:r>
            <a:r>
              <a:rPr sz="1200" spc="225" dirty="0">
                <a:latin typeface="Georgia"/>
                <a:cs typeface="Georgia"/>
              </a:rPr>
              <a:t> </a:t>
            </a:r>
            <a:r>
              <a:rPr sz="1200" spc="60" dirty="0">
                <a:latin typeface="Georgia"/>
                <a:cs typeface="Georgia"/>
              </a:rPr>
              <a:t>Italia.</a:t>
            </a:r>
            <a:endParaRPr sz="1200">
              <a:latin typeface="Georgia"/>
              <a:cs typeface="Georgia"/>
            </a:endParaRPr>
          </a:p>
          <a:p>
            <a:pPr>
              <a:lnSpc>
                <a:spcPct val="100000"/>
              </a:lnSpc>
              <a:spcBef>
                <a:spcPts val="10"/>
              </a:spcBef>
            </a:pPr>
            <a:endParaRPr sz="1200">
              <a:latin typeface="Times New Roman"/>
              <a:cs typeface="Times New Roman"/>
            </a:endParaRPr>
          </a:p>
          <a:p>
            <a:pPr marL="12700" marR="157480">
              <a:lnSpc>
                <a:spcPts val="1370"/>
              </a:lnSpc>
            </a:pPr>
            <a:r>
              <a:rPr sz="1200" spc="60" dirty="0">
                <a:latin typeface="Georgia"/>
                <a:cs typeface="Georgia"/>
              </a:rPr>
              <a:t>L’immagine </a:t>
            </a:r>
            <a:r>
              <a:rPr sz="1200" spc="65" dirty="0">
                <a:latin typeface="Georgia"/>
                <a:cs typeface="Georgia"/>
              </a:rPr>
              <a:t>identificativa </a:t>
            </a:r>
            <a:r>
              <a:rPr sz="1200" spc="55" dirty="0">
                <a:latin typeface="Georgia"/>
                <a:cs typeface="Georgia"/>
              </a:rPr>
              <a:t>della </a:t>
            </a:r>
            <a:r>
              <a:rPr sz="1200" spc="60" dirty="0">
                <a:latin typeface="Georgia"/>
                <a:cs typeface="Georgia"/>
              </a:rPr>
              <a:t>seconda edizione </a:t>
            </a:r>
            <a:r>
              <a:rPr sz="1200" spc="40" dirty="0">
                <a:latin typeface="Georgia"/>
                <a:cs typeface="Georgia"/>
              </a:rPr>
              <a:t>del </a:t>
            </a:r>
            <a:r>
              <a:rPr sz="1200" spc="60" dirty="0">
                <a:latin typeface="Georgia"/>
                <a:cs typeface="Georgia"/>
              </a:rPr>
              <a:t>Festival </a:t>
            </a:r>
            <a:r>
              <a:rPr sz="1200" spc="55" dirty="0">
                <a:latin typeface="Georgia"/>
                <a:cs typeface="Georgia"/>
              </a:rPr>
              <a:t>porta </a:t>
            </a:r>
            <a:r>
              <a:rPr sz="1200" spc="35" dirty="0">
                <a:latin typeface="Georgia"/>
                <a:cs typeface="Georgia"/>
              </a:rPr>
              <a:t>la </a:t>
            </a:r>
            <a:r>
              <a:rPr sz="1200" spc="55" dirty="0">
                <a:latin typeface="Georgia"/>
                <a:cs typeface="Georgia"/>
              </a:rPr>
              <a:t>firma </a:t>
            </a:r>
            <a:r>
              <a:rPr sz="1200" spc="35" dirty="0">
                <a:latin typeface="Georgia"/>
                <a:cs typeface="Georgia"/>
              </a:rPr>
              <a:t>di  </a:t>
            </a:r>
            <a:r>
              <a:rPr sz="1200" spc="45" dirty="0">
                <a:latin typeface="Georgia"/>
                <a:cs typeface="Georgia"/>
              </a:rPr>
              <a:t>Eva </a:t>
            </a:r>
            <a:r>
              <a:rPr sz="1200" spc="60" dirty="0">
                <a:latin typeface="Georgia"/>
                <a:cs typeface="Georgia"/>
              </a:rPr>
              <a:t>Montanari, </a:t>
            </a:r>
            <a:r>
              <a:rPr sz="1200" spc="65" dirty="0">
                <a:latin typeface="Georgia"/>
                <a:cs typeface="Georgia"/>
              </a:rPr>
              <a:t>illustratrice </a:t>
            </a:r>
            <a:r>
              <a:rPr sz="1200" dirty="0">
                <a:latin typeface="Georgia"/>
                <a:cs typeface="Georgia"/>
              </a:rPr>
              <a:t>e </a:t>
            </a:r>
            <a:r>
              <a:rPr sz="1200" spc="60" dirty="0">
                <a:latin typeface="Georgia"/>
                <a:cs typeface="Georgia"/>
              </a:rPr>
              <a:t>artista </a:t>
            </a:r>
            <a:r>
              <a:rPr sz="1200" spc="30" dirty="0">
                <a:latin typeface="Georgia"/>
                <a:cs typeface="Georgia"/>
              </a:rPr>
              <a:t>di </a:t>
            </a:r>
            <a:r>
              <a:rPr sz="1200" spc="55" dirty="0">
                <a:latin typeface="Georgia"/>
                <a:cs typeface="Georgia"/>
              </a:rPr>
              <a:t>fama</a:t>
            </a:r>
            <a:r>
              <a:rPr sz="1200" spc="150" dirty="0">
                <a:latin typeface="Georgia"/>
                <a:cs typeface="Georgia"/>
              </a:rPr>
              <a:t> </a:t>
            </a:r>
            <a:r>
              <a:rPr sz="1200" spc="65" dirty="0">
                <a:latin typeface="Georgia"/>
                <a:cs typeface="Georgia"/>
              </a:rPr>
              <a:t>internazionale.</a:t>
            </a:r>
            <a:endParaRPr sz="1200">
              <a:latin typeface="Georgia"/>
              <a:cs typeface="Georgia"/>
            </a:endParaRPr>
          </a:p>
          <a:p>
            <a:pPr>
              <a:lnSpc>
                <a:spcPct val="100000"/>
              </a:lnSpc>
              <a:spcBef>
                <a:spcPts val="30"/>
              </a:spcBef>
            </a:pPr>
            <a:endParaRPr sz="1150">
              <a:latin typeface="Times New Roman"/>
              <a:cs typeface="Times New Roman"/>
            </a:endParaRPr>
          </a:p>
          <a:p>
            <a:pPr marL="12700" marR="95885">
              <a:lnSpc>
                <a:spcPts val="1370"/>
              </a:lnSpc>
            </a:pPr>
            <a:r>
              <a:rPr sz="1200" spc="30" dirty="0">
                <a:latin typeface="Georgia"/>
                <a:cs typeface="Georgia"/>
              </a:rPr>
              <a:t>La </a:t>
            </a:r>
            <a:r>
              <a:rPr sz="1200" spc="65" dirty="0">
                <a:latin typeface="Georgia"/>
                <a:cs typeface="Georgia"/>
              </a:rPr>
              <a:t>manifestazione </a:t>
            </a:r>
            <a:r>
              <a:rPr sz="1200" dirty="0">
                <a:latin typeface="Georgia"/>
                <a:cs typeface="Georgia"/>
              </a:rPr>
              <a:t>– </a:t>
            </a:r>
            <a:r>
              <a:rPr sz="1200" spc="45" dirty="0">
                <a:latin typeface="Georgia"/>
                <a:cs typeface="Georgia"/>
              </a:rPr>
              <a:t>che </a:t>
            </a:r>
            <a:r>
              <a:rPr sz="1200" spc="40" dirty="0">
                <a:latin typeface="Georgia"/>
                <a:cs typeface="Georgia"/>
              </a:rPr>
              <a:t>ha </a:t>
            </a:r>
            <a:r>
              <a:rPr sz="1200" spc="30" dirty="0">
                <a:latin typeface="Georgia"/>
                <a:cs typeface="Georgia"/>
              </a:rPr>
              <a:t>il </a:t>
            </a:r>
            <a:r>
              <a:rPr sz="1200" spc="60" dirty="0">
                <a:latin typeface="Georgia"/>
                <a:cs typeface="Georgia"/>
              </a:rPr>
              <a:t>Patrocinio </a:t>
            </a:r>
            <a:r>
              <a:rPr sz="1200" spc="65" dirty="0">
                <a:latin typeface="Georgia"/>
                <a:cs typeface="Georgia"/>
              </a:rPr>
              <a:t>dell’UNESCO </a:t>
            </a:r>
            <a:r>
              <a:rPr sz="1200" dirty="0">
                <a:latin typeface="Georgia"/>
                <a:cs typeface="Georgia"/>
              </a:rPr>
              <a:t>e </a:t>
            </a:r>
            <a:r>
              <a:rPr sz="1200" spc="45" dirty="0">
                <a:latin typeface="Georgia"/>
                <a:cs typeface="Georgia"/>
              </a:rPr>
              <a:t>del </a:t>
            </a:r>
            <a:r>
              <a:rPr sz="1200" spc="60" dirty="0">
                <a:latin typeface="Georgia"/>
                <a:cs typeface="Georgia"/>
              </a:rPr>
              <a:t>Ministero </a:t>
            </a:r>
            <a:r>
              <a:rPr sz="1200" spc="45" dirty="0">
                <a:latin typeface="Georgia"/>
                <a:cs typeface="Georgia"/>
              </a:rPr>
              <a:t>dei </a:t>
            </a:r>
            <a:r>
              <a:rPr sz="1200" spc="50" dirty="0">
                <a:latin typeface="Georgia"/>
                <a:cs typeface="Georgia"/>
              </a:rPr>
              <a:t>Beni  </a:t>
            </a:r>
            <a:r>
              <a:rPr sz="1200" dirty="0">
                <a:latin typeface="Georgia"/>
                <a:cs typeface="Georgia"/>
              </a:rPr>
              <a:t>e </a:t>
            </a:r>
            <a:r>
              <a:rPr sz="1200" spc="55" dirty="0">
                <a:latin typeface="Georgia"/>
                <a:cs typeface="Georgia"/>
              </a:rPr>
              <a:t>delle </a:t>
            </a:r>
            <a:r>
              <a:rPr sz="1200" spc="60" dirty="0">
                <a:latin typeface="Georgia"/>
                <a:cs typeface="Georgia"/>
              </a:rPr>
              <a:t>Attività </a:t>
            </a:r>
            <a:r>
              <a:rPr sz="1200" spc="65" dirty="0">
                <a:latin typeface="Georgia"/>
                <a:cs typeface="Georgia"/>
              </a:rPr>
              <a:t>Culturali </a:t>
            </a:r>
            <a:r>
              <a:rPr sz="1200" dirty="0">
                <a:latin typeface="Georgia"/>
                <a:cs typeface="Georgia"/>
              </a:rPr>
              <a:t>e </a:t>
            </a:r>
            <a:r>
              <a:rPr sz="1200" spc="45" dirty="0">
                <a:latin typeface="Georgia"/>
                <a:cs typeface="Georgia"/>
              </a:rPr>
              <a:t>del </a:t>
            </a:r>
            <a:r>
              <a:rPr sz="1200" spc="60" dirty="0">
                <a:latin typeface="Georgia"/>
                <a:cs typeface="Georgia"/>
              </a:rPr>
              <a:t>Turismo </a:t>
            </a:r>
            <a:r>
              <a:rPr sz="1200" dirty="0">
                <a:latin typeface="Georgia"/>
                <a:cs typeface="Georgia"/>
              </a:rPr>
              <a:t>– </a:t>
            </a:r>
            <a:r>
              <a:rPr sz="1200" spc="40" dirty="0">
                <a:latin typeface="Georgia"/>
                <a:cs typeface="Georgia"/>
              </a:rPr>
              <a:t>ha </a:t>
            </a:r>
            <a:r>
              <a:rPr sz="1200" spc="60" dirty="0">
                <a:latin typeface="Georgia"/>
                <a:cs typeface="Georgia"/>
              </a:rPr>
              <a:t>ottenuto </a:t>
            </a:r>
            <a:r>
              <a:rPr sz="1200" spc="55" dirty="0">
                <a:latin typeface="Georgia"/>
                <a:cs typeface="Georgia"/>
              </a:rPr>
              <a:t>nella prima </a:t>
            </a:r>
            <a:r>
              <a:rPr sz="1200" spc="60" dirty="0">
                <a:latin typeface="Georgia"/>
                <a:cs typeface="Georgia"/>
              </a:rPr>
              <a:t>edizione</a:t>
            </a:r>
            <a:r>
              <a:rPr sz="1200" spc="229" dirty="0">
                <a:latin typeface="Georgia"/>
                <a:cs typeface="Georgia"/>
              </a:rPr>
              <a:t> </a:t>
            </a:r>
            <a:r>
              <a:rPr sz="1200" spc="40" dirty="0">
                <a:latin typeface="Georgia"/>
                <a:cs typeface="Georgia"/>
              </a:rPr>
              <a:t>la</a:t>
            </a:r>
            <a:endParaRPr sz="1200">
              <a:latin typeface="Georgia"/>
              <a:cs typeface="Georgia"/>
            </a:endParaRPr>
          </a:p>
          <a:p>
            <a:pPr marL="12700">
              <a:lnSpc>
                <a:spcPts val="1330"/>
              </a:lnSpc>
            </a:pPr>
            <a:r>
              <a:rPr sz="1200" spc="60" dirty="0">
                <a:latin typeface="Georgia"/>
                <a:cs typeface="Georgia"/>
              </a:rPr>
              <a:t>Medaglia </a:t>
            </a:r>
            <a:r>
              <a:rPr sz="1200" spc="45" dirty="0">
                <a:latin typeface="Georgia"/>
                <a:cs typeface="Georgia"/>
              </a:rPr>
              <a:t>del </a:t>
            </a:r>
            <a:r>
              <a:rPr sz="1200" spc="60" dirty="0">
                <a:latin typeface="Georgia"/>
                <a:cs typeface="Georgia"/>
              </a:rPr>
              <a:t>Presidente </a:t>
            </a:r>
            <a:r>
              <a:rPr sz="1200" spc="55" dirty="0">
                <a:latin typeface="Georgia"/>
                <a:cs typeface="Georgia"/>
              </a:rPr>
              <a:t>della</a:t>
            </a:r>
            <a:r>
              <a:rPr sz="1200" spc="65" dirty="0">
                <a:latin typeface="Georgia"/>
                <a:cs typeface="Georgia"/>
              </a:rPr>
              <a:t> Repubblica.</a:t>
            </a:r>
            <a:endParaRPr sz="1200">
              <a:latin typeface="Georgia"/>
              <a:cs typeface="Georgia"/>
            </a:endParaRPr>
          </a:p>
          <a:p>
            <a:pPr>
              <a:lnSpc>
                <a:spcPct val="100000"/>
              </a:lnSpc>
              <a:spcBef>
                <a:spcPts val="20"/>
              </a:spcBef>
            </a:pPr>
            <a:endParaRPr sz="1100">
              <a:latin typeface="Times New Roman"/>
              <a:cs typeface="Times New Roman"/>
            </a:endParaRPr>
          </a:p>
          <a:p>
            <a:pPr marL="12700">
              <a:lnSpc>
                <a:spcPts val="1400"/>
              </a:lnSpc>
            </a:pPr>
            <a:r>
              <a:rPr sz="1200" spc="35" dirty="0">
                <a:latin typeface="Georgia"/>
                <a:cs typeface="Georgia"/>
              </a:rPr>
              <a:t>Il</a:t>
            </a:r>
            <a:r>
              <a:rPr sz="1200" spc="145" dirty="0">
                <a:latin typeface="Georgia"/>
                <a:cs typeface="Georgia"/>
              </a:rPr>
              <a:t> </a:t>
            </a:r>
            <a:r>
              <a:rPr sz="1200" spc="60" dirty="0">
                <a:latin typeface="Georgia"/>
                <a:cs typeface="Georgia"/>
              </a:rPr>
              <a:t>Festival</a:t>
            </a:r>
            <a:r>
              <a:rPr sz="1200" spc="150" dirty="0">
                <a:latin typeface="Georgia"/>
                <a:cs typeface="Georgia"/>
              </a:rPr>
              <a:t> </a:t>
            </a:r>
            <a:r>
              <a:rPr sz="1200" spc="40" dirty="0">
                <a:latin typeface="Georgia"/>
                <a:cs typeface="Georgia"/>
              </a:rPr>
              <a:t>si</a:t>
            </a:r>
            <a:r>
              <a:rPr sz="1200" spc="145" dirty="0">
                <a:latin typeface="Georgia"/>
                <a:cs typeface="Georgia"/>
              </a:rPr>
              <a:t> </a:t>
            </a:r>
            <a:r>
              <a:rPr sz="1200" spc="60" dirty="0">
                <a:latin typeface="Georgia"/>
                <a:cs typeface="Georgia"/>
              </a:rPr>
              <a:t>inserisce</a:t>
            </a:r>
            <a:r>
              <a:rPr sz="1200" spc="150" dirty="0">
                <a:latin typeface="Georgia"/>
                <a:cs typeface="Georgia"/>
              </a:rPr>
              <a:t> </a:t>
            </a:r>
            <a:r>
              <a:rPr sz="1200" spc="45" dirty="0">
                <a:latin typeface="Georgia"/>
                <a:cs typeface="Georgia"/>
              </a:rPr>
              <a:t>nel</a:t>
            </a:r>
            <a:r>
              <a:rPr sz="1200" spc="145" dirty="0">
                <a:latin typeface="Georgia"/>
                <a:cs typeface="Georgia"/>
              </a:rPr>
              <a:t> </a:t>
            </a:r>
            <a:r>
              <a:rPr sz="1200" spc="45" dirty="0">
                <a:latin typeface="Georgia"/>
                <a:cs typeface="Georgia"/>
              </a:rPr>
              <a:t>più</a:t>
            </a:r>
            <a:r>
              <a:rPr sz="1200" spc="160" dirty="0">
                <a:latin typeface="Georgia"/>
                <a:cs typeface="Georgia"/>
              </a:rPr>
              <a:t> </a:t>
            </a:r>
            <a:r>
              <a:rPr sz="1200" spc="55" dirty="0">
                <a:latin typeface="Georgia"/>
                <a:cs typeface="Georgia"/>
              </a:rPr>
              <a:t>ampio</a:t>
            </a:r>
            <a:r>
              <a:rPr sz="1200" spc="155" dirty="0">
                <a:latin typeface="Georgia"/>
                <a:cs typeface="Georgia"/>
              </a:rPr>
              <a:t> </a:t>
            </a:r>
            <a:r>
              <a:rPr sz="1200" dirty="0">
                <a:latin typeface="Georgia"/>
                <a:cs typeface="Georgia"/>
              </a:rPr>
              <a:t>e</a:t>
            </a:r>
            <a:r>
              <a:rPr sz="1200" spc="145" dirty="0">
                <a:latin typeface="Georgia"/>
                <a:cs typeface="Georgia"/>
              </a:rPr>
              <a:t> </a:t>
            </a:r>
            <a:r>
              <a:rPr sz="1200" spc="60" dirty="0">
                <a:latin typeface="Georgia"/>
                <a:cs typeface="Georgia"/>
              </a:rPr>
              <a:t>articolato</a:t>
            </a:r>
            <a:r>
              <a:rPr sz="1200" spc="155" dirty="0">
                <a:latin typeface="Georgia"/>
                <a:cs typeface="Georgia"/>
              </a:rPr>
              <a:t> </a:t>
            </a:r>
            <a:r>
              <a:rPr sz="1200" spc="50" dirty="0">
                <a:latin typeface="Georgia"/>
                <a:cs typeface="Georgia"/>
              </a:rPr>
              <a:t>piano</a:t>
            </a:r>
            <a:r>
              <a:rPr sz="1200" spc="150" dirty="0">
                <a:latin typeface="Georgia"/>
                <a:cs typeface="Georgia"/>
              </a:rPr>
              <a:t> </a:t>
            </a:r>
            <a:r>
              <a:rPr sz="1200" spc="60" dirty="0">
                <a:latin typeface="Georgia"/>
                <a:cs typeface="Georgia"/>
              </a:rPr>
              <a:t>d’azione</a:t>
            </a:r>
            <a:r>
              <a:rPr sz="1200" spc="150" dirty="0">
                <a:latin typeface="Georgia"/>
                <a:cs typeface="Georgia"/>
              </a:rPr>
              <a:t> </a:t>
            </a:r>
            <a:r>
              <a:rPr sz="1200" dirty="0">
                <a:latin typeface="Georgia"/>
                <a:cs typeface="Georgia"/>
              </a:rPr>
              <a:t>a</a:t>
            </a:r>
            <a:r>
              <a:rPr sz="1200" spc="145" dirty="0">
                <a:latin typeface="Georgia"/>
                <a:cs typeface="Georgia"/>
              </a:rPr>
              <a:t> </a:t>
            </a:r>
            <a:r>
              <a:rPr sz="1200" spc="60" dirty="0">
                <a:latin typeface="Georgia"/>
                <a:cs typeface="Georgia"/>
              </a:rPr>
              <a:t>sostegno</a:t>
            </a:r>
            <a:endParaRPr sz="1200">
              <a:latin typeface="Georgia"/>
              <a:cs typeface="Georgia"/>
            </a:endParaRPr>
          </a:p>
          <a:p>
            <a:pPr marL="12700" marR="5080">
              <a:lnSpc>
                <a:spcPts val="1370"/>
              </a:lnSpc>
              <a:spcBef>
                <a:spcPts val="65"/>
              </a:spcBef>
            </a:pPr>
            <a:r>
              <a:rPr sz="1200" spc="60" dirty="0">
                <a:latin typeface="Georgia"/>
                <a:cs typeface="Georgia"/>
              </a:rPr>
              <a:t>dell’arte </a:t>
            </a:r>
            <a:r>
              <a:rPr sz="1200" dirty="0">
                <a:latin typeface="Georgia"/>
                <a:cs typeface="Georgia"/>
              </a:rPr>
              <a:t>e </a:t>
            </a:r>
            <a:r>
              <a:rPr sz="1200" spc="55" dirty="0">
                <a:latin typeface="Georgia"/>
                <a:cs typeface="Georgia"/>
              </a:rPr>
              <a:t>della </a:t>
            </a:r>
            <a:r>
              <a:rPr sz="1200" spc="60" dirty="0">
                <a:latin typeface="Georgia"/>
                <a:cs typeface="Georgia"/>
              </a:rPr>
              <a:t>cultura </a:t>
            </a:r>
            <a:r>
              <a:rPr sz="1200" spc="55" dirty="0">
                <a:latin typeface="Georgia"/>
                <a:cs typeface="Georgia"/>
              </a:rPr>
              <a:t>messo </a:t>
            </a:r>
            <a:r>
              <a:rPr sz="1200" dirty="0">
                <a:latin typeface="Georgia"/>
                <a:cs typeface="Georgia"/>
              </a:rPr>
              <a:t>a </a:t>
            </a:r>
            <a:r>
              <a:rPr sz="1200" spc="55" dirty="0">
                <a:latin typeface="Georgia"/>
                <a:cs typeface="Georgia"/>
              </a:rPr>
              <a:t>punto </a:t>
            </a:r>
            <a:r>
              <a:rPr sz="1200" spc="60" dirty="0">
                <a:latin typeface="Georgia"/>
                <a:cs typeface="Georgia"/>
              </a:rPr>
              <a:t>dall’Abi </a:t>
            </a:r>
            <a:r>
              <a:rPr sz="1200" spc="45" dirty="0">
                <a:latin typeface="Georgia"/>
                <a:cs typeface="Georgia"/>
              </a:rPr>
              <a:t>con </a:t>
            </a:r>
            <a:r>
              <a:rPr sz="1200" spc="40" dirty="0">
                <a:latin typeface="Georgia"/>
                <a:cs typeface="Georgia"/>
              </a:rPr>
              <a:t>le </a:t>
            </a:r>
            <a:r>
              <a:rPr sz="1200" spc="60" dirty="0">
                <a:latin typeface="Georgia"/>
                <a:cs typeface="Georgia"/>
              </a:rPr>
              <a:t>banche </a:t>
            </a:r>
            <a:r>
              <a:rPr sz="1200" spc="45" dirty="0">
                <a:latin typeface="Georgia"/>
                <a:cs typeface="Georgia"/>
              </a:rPr>
              <a:t>per </a:t>
            </a:r>
            <a:r>
              <a:rPr sz="1200" spc="55" dirty="0">
                <a:latin typeface="Georgia"/>
                <a:cs typeface="Georgia"/>
              </a:rPr>
              <a:t>dare </a:t>
            </a:r>
            <a:r>
              <a:rPr sz="1200" spc="30" dirty="0">
                <a:latin typeface="Georgia"/>
                <a:cs typeface="Georgia"/>
              </a:rPr>
              <a:t>il </a:t>
            </a:r>
            <a:r>
              <a:rPr sz="1200" spc="60" dirty="0">
                <a:latin typeface="Georgia"/>
                <a:cs typeface="Georgia"/>
              </a:rPr>
              <a:t>proprio  contributo </a:t>
            </a:r>
            <a:r>
              <a:rPr sz="1200" spc="30" dirty="0">
                <a:latin typeface="Georgia"/>
                <a:cs typeface="Georgia"/>
              </a:rPr>
              <a:t>di </a:t>
            </a:r>
            <a:r>
              <a:rPr sz="1200" spc="60" dirty="0">
                <a:latin typeface="Georgia"/>
                <a:cs typeface="Georgia"/>
              </a:rPr>
              <a:t>settore </a:t>
            </a:r>
            <a:r>
              <a:rPr sz="1200" spc="50" dirty="0">
                <a:latin typeface="Georgia"/>
                <a:cs typeface="Georgia"/>
              </a:rPr>
              <a:t>alla </a:t>
            </a:r>
            <a:r>
              <a:rPr sz="1200" spc="60" dirty="0">
                <a:latin typeface="Georgia"/>
                <a:cs typeface="Georgia"/>
              </a:rPr>
              <a:t>tutela </a:t>
            </a:r>
            <a:r>
              <a:rPr sz="1200" dirty="0">
                <a:latin typeface="Georgia"/>
                <a:cs typeface="Georgia"/>
              </a:rPr>
              <a:t>e </a:t>
            </a:r>
            <a:r>
              <a:rPr sz="1200" spc="50" dirty="0">
                <a:latin typeface="Georgia"/>
                <a:cs typeface="Georgia"/>
              </a:rPr>
              <a:t>alla </a:t>
            </a:r>
            <a:r>
              <a:rPr sz="1200" spc="60" dirty="0">
                <a:latin typeface="Georgia"/>
                <a:cs typeface="Georgia"/>
              </a:rPr>
              <a:t>condivisione </a:t>
            </a:r>
            <a:r>
              <a:rPr sz="1200" spc="65" dirty="0">
                <a:latin typeface="Georgia"/>
                <a:cs typeface="Georgia"/>
              </a:rPr>
              <a:t>dell’immenso</a:t>
            </a:r>
            <a:r>
              <a:rPr sz="1200" spc="375" dirty="0">
                <a:latin typeface="Georgia"/>
                <a:cs typeface="Georgia"/>
              </a:rPr>
              <a:t> </a:t>
            </a:r>
            <a:r>
              <a:rPr sz="1200" spc="60" dirty="0">
                <a:latin typeface="Georgia"/>
                <a:cs typeface="Georgia"/>
              </a:rPr>
              <a:t>patrimonio</a:t>
            </a:r>
            <a:endParaRPr sz="1200">
              <a:latin typeface="Georgia"/>
              <a:cs typeface="Georgia"/>
            </a:endParaRP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016625" cy="395351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Undo.net</a:t>
            </a:r>
            <a:endParaRPr sz="1600">
              <a:latin typeface="Arial"/>
              <a:cs typeface="Arial"/>
            </a:endParaRPr>
          </a:p>
          <a:p>
            <a:pPr marL="12700">
              <a:lnSpc>
                <a:spcPts val="1880"/>
              </a:lnSpc>
            </a:pPr>
            <a:r>
              <a:rPr sz="1600" b="1" spc="-5" dirty="0">
                <a:latin typeface="Arial"/>
                <a:cs typeface="Arial"/>
              </a:rPr>
              <a:t>15 marzo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890"/>
              </a:spcBef>
            </a:pPr>
            <a:r>
              <a:rPr sz="1200" spc="65" dirty="0">
                <a:latin typeface="Georgia"/>
                <a:cs typeface="Georgia"/>
              </a:rPr>
              <a:t>storico-artistico</a:t>
            </a:r>
            <a:r>
              <a:rPr sz="1200" spc="160" dirty="0">
                <a:latin typeface="Georgia"/>
                <a:cs typeface="Georgia"/>
              </a:rPr>
              <a:t> </a:t>
            </a:r>
            <a:r>
              <a:rPr sz="1200" spc="60" dirty="0">
                <a:latin typeface="Georgia"/>
                <a:cs typeface="Georgia"/>
              </a:rPr>
              <a:t>nazionale.</a:t>
            </a:r>
            <a:endParaRPr sz="1200">
              <a:latin typeface="Georgia"/>
              <a:cs typeface="Georgia"/>
            </a:endParaRPr>
          </a:p>
          <a:p>
            <a:pPr>
              <a:lnSpc>
                <a:spcPct val="100000"/>
              </a:lnSpc>
              <a:spcBef>
                <a:spcPts val="5"/>
              </a:spcBef>
            </a:pPr>
            <a:endParaRPr sz="1200">
              <a:latin typeface="Times New Roman"/>
              <a:cs typeface="Times New Roman"/>
            </a:endParaRPr>
          </a:p>
          <a:p>
            <a:pPr marL="12700" marR="5080">
              <a:lnSpc>
                <a:spcPts val="1370"/>
              </a:lnSpc>
            </a:pPr>
            <a:r>
              <a:rPr sz="1200" spc="30" dirty="0">
                <a:latin typeface="Georgia"/>
                <a:cs typeface="Georgia"/>
              </a:rPr>
              <a:t>Le </a:t>
            </a:r>
            <a:r>
              <a:rPr sz="1200" spc="65" dirty="0">
                <a:latin typeface="Georgia"/>
                <a:cs typeface="Georgia"/>
              </a:rPr>
              <a:t>informazioni </a:t>
            </a:r>
            <a:r>
              <a:rPr sz="1200" dirty="0">
                <a:latin typeface="Georgia"/>
                <a:cs typeface="Georgia"/>
              </a:rPr>
              <a:t>e i </a:t>
            </a:r>
            <a:r>
              <a:rPr sz="1200" spc="60" dirty="0">
                <a:latin typeface="Georgia"/>
                <a:cs typeface="Georgia"/>
              </a:rPr>
              <a:t>dettagli </a:t>
            </a:r>
            <a:r>
              <a:rPr sz="1200" spc="30" dirty="0">
                <a:latin typeface="Georgia"/>
                <a:cs typeface="Georgia"/>
              </a:rPr>
              <a:t>su </a:t>
            </a:r>
            <a:r>
              <a:rPr sz="1200" spc="55" dirty="0">
                <a:latin typeface="Georgia"/>
                <a:cs typeface="Georgia"/>
              </a:rPr>
              <a:t>eventi, </a:t>
            </a:r>
            <a:r>
              <a:rPr sz="1200" spc="60" dirty="0">
                <a:latin typeface="Georgia"/>
                <a:cs typeface="Georgia"/>
              </a:rPr>
              <a:t>città </a:t>
            </a:r>
            <a:r>
              <a:rPr sz="1200" dirty="0">
                <a:latin typeface="Georgia"/>
                <a:cs typeface="Georgia"/>
              </a:rPr>
              <a:t>e </a:t>
            </a:r>
            <a:r>
              <a:rPr sz="1200" spc="55" dirty="0">
                <a:latin typeface="Georgia"/>
                <a:cs typeface="Georgia"/>
              </a:rPr>
              <a:t>sedi della </a:t>
            </a:r>
            <a:r>
              <a:rPr sz="1200" spc="65" dirty="0">
                <a:latin typeface="Georgia"/>
                <a:cs typeface="Georgia"/>
              </a:rPr>
              <a:t>manifestazione </a:t>
            </a:r>
            <a:r>
              <a:rPr sz="1200" spc="60" dirty="0">
                <a:latin typeface="Georgia"/>
                <a:cs typeface="Georgia"/>
              </a:rPr>
              <a:t>saranno  disponibili </a:t>
            </a:r>
            <a:r>
              <a:rPr sz="1200" spc="45" dirty="0">
                <a:latin typeface="Georgia"/>
                <a:cs typeface="Georgia"/>
              </a:rPr>
              <a:t>sul </a:t>
            </a:r>
            <a:r>
              <a:rPr sz="1200" spc="70" dirty="0">
                <a:latin typeface="Georgia"/>
                <a:cs typeface="Georgia"/>
              </a:rPr>
              <a:t>sito</a:t>
            </a:r>
            <a:r>
              <a:rPr sz="1200" u="sng" spc="70" dirty="0">
                <a:solidFill>
                  <a:srgbClr val="FF3300"/>
                </a:solidFill>
                <a:uFill>
                  <a:solidFill>
                    <a:srgbClr val="FF3300"/>
                  </a:solidFill>
                </a:uFill>
                <a:latin typeface="Georgia"/>
                <a:cs typeface="Georgia"/>
                <a:hlinkClick r:id="rId3"/>
              </a:rPr>
              <a:t>www.festivalculturacreativa.it</a:t>
            </a:r>
            <a:r>
              <a:rPr sz="1200" spc="15" dirty="0">
                <a:solidFill>
                  <a:srgbClr val="FF3300"/>
                </a:solidFill>
                <a:latin typeface="Georgia"/>
                <a:cs typeface="Georgia"/>
                <a:hlinkClick r:id="rId3"/>
              </a:rPr>
              <a:t> </a:t>
            </a:r>
            <a:r>
              <a:rPr sz="1200" dirty="0">
                <a:latin typeface="Georgia"/>
                <a:cs typeface="Georgia"/>
              </a:rPr>
              <a:t>.</a:t>
            </a:r>
            <a:endParaRPr sz="1200">
              <a:latin typeface="Georgia"/>
              <a:cs typeface="Georgia"/>
            </a:endParaRPr>
          </a:p>
          <a:p>
            <a:pPr>
              <a:lnSpc>
                <a:spcPct val="100000"/>
              </a:lnSpc>
              <a:spcBef>
                <a:spcPts val="40"/>
              </a:spcBef>
            </a:pPr>
            <a:endParaRPr sz="1150">
              <a:latin typeface="Times New Roman"/>
              <a:cs typeface="Times New Roman"/>
            </a:endParaRPr>
          </a:p>
          <a:p>
            <a:pPr marL="58419" marR="970915" indent="-45720">
              <a:lnSpc>
                <a:spcPts val="1360"/>
              </a:lnSpc>
            </a:pPr>
            <a:r>
              <a:rPr sz="1200" spc="60" dirty="0">
                <a:latin typeface="Georgia"/>
                <a:cs typeface="Georgia"/>
              </a:rPr>
              <a:t>Ufficio Stampa Festival: </a:t>
            </a:r>
            <a:r>
              <a:rPr sz="1200" spc="55" dirty="0">
                <a:latin typeface="Georgia"/>
                <a:cs typeface="Georgia"/>
              </a:rPr>
              <a:t>Delos </a:t>
            </a:r>
            <a:r>
              <a:rPr sz="1200" dirty="0">
                <a:latin typeface="Georgia"/>
                <a:cs typeface="Georgia"/>
              </a:rPr>
              <a:t>– </a:t>
            </a:r>
            <a:r>
              <a:rPr sz="1200" spc="65" dirty="0">
                <a:latin typeface="Georgia"/>
                <a:cs typeface="Georgia"/>
              </a:rPr>
              <a:t>02.8052151 </a:t>
            </a:r>
            <a:r>
              <a:rPr sz="1200" dirty="0">
                <a:latin typeface="Georgia"/>
                <a:cs typeface="Georgia"/>
              </a:rPr>
              <a:t>– </a:t>
            </a:r>
            <a:r>
              <a:rPr sz="1200" u="sng" spc="65" dirty="0">
                <a:solidFill>
                  <a:srgbClr val="FF3300"/>
                </a:solidFill>
                <a:uFill>
                  <a:solidFill>
                    <a:srgbClr val="FF3300"/>
                  </a:solidFill>
                </a:uFill>
                <a:latin typeface="Georgia"/>
                <a:cs typeface="Georgia"/>
                <a:hlinkClick r:id="rId4"/>
              </a:rPr>
              <a:t>delos@delosrp.it</a:t>
            </a:r>
            <a:r>
              <a:rPr sz="1200" spc="65" dirty="0">
                <a:solidFill>
                  <a:srgbClr val="FF3300"/>
                </a:solidFill>
                <a:latin typeface="Georgia"/>
                <a:cs typeface="Georgia"/>
              </a:rPr>
              <a:t> </a:t>
            </a:r>
            <a:r>
              <a:rPr sz="1200" dirty="0">
                <a:latin typeface="Georgia"/>
                <a:cs typeface="Georgia"/>
              </a:rPr>
              <a:t>–  </a:t>
            </a:r>
            <a:r>
              <a:rPr sz="1200" u="sng" spc="65" dirty="0">
                <a:solidFill>
                  <a:srgbClr val="FF3300"/>
                </a:solidFill>
                <a:uFill>
                  <a:solidFill>
                    <a:srgbClr val="FF3300"/>
                  </a:solidFill>
                </a:uFill>
                <a:latin typeface="Georgia"/>
                <a:cs typeface="Georgia"/>
                <a:hlinkClick r:id="rId5"/>
              </a:rPr>
              <a:t>www.delosrp.it</a:t>
            </a:r>
            <a:endParaRPr sz="1200">
              <a:latin typeface="Georgia"/>
              <a:cs typeface="Georgia"/>
            </a:endParaRPr>
          </a:p>
          <a:p>
            <a:pPr marL="12700">
              <a:lnSpc>
                <a:spcPts val="1300"/>
              </a:lnSpc>
            </a:pPr>
            <a:r>
              <a:rPr sz="1200" spc="60" dirty="0">
                <a:latin typeface="Georgia"/>
                <a:cs typeface="Georgia"/>
              </a:rPr>
              <a:t>Ufficio Rapporti </a:t>
            </a:r>
            <a:r>
              <a:rPr sz="1200" spc="45" dirty="0">
                <a:latin typeface="Georgia"/>
                <a:cs typeface="Georgia"/>
              </a:rPr>
              <a:t>con </a:t>
            </a:r>
            <a:r>
              <a:rPr sz="1200" spc="35" dirty="0">
                <a:latin typeface="Georgia"/>
                <a:cs typeface="Georgia"/>
              </a:rPr>
              <a:t>la </a:t>
            </a:r>
            <a:r>
              <a:rPr sz="1200" spc="60" dirty="0">
                <a:latin typeface="Georgia"/>
                <a:cs typeface="Georgia"/>
              </a:rPr>
              <a:t>Stampa </a:t>
            </a:r>
            <a:r>
              <a:rPr sz="1200" spc="55" dirty="0">
                <a:latin typeface="Georgia"/>
                <a:cs typeface="Georgia"/>
              </a:rPr>
              <a:t>Abi: </a:t>
            </a:r>
            <a:r>
              <a:rPr sz="1200" spc="60" dirty="0">
                <a:latin typeface="Georgia"/>
                <a:cs typeface="Georgia"/>
              </a:rPr>
              <a:t>06.6767596 </a:t>
            </a:r>
            <a:r>
              <a:rPr sz="1200" spc="55" dirty="0">
                <a:latin typeface="Georgia"/>
                <a:cs typeface="Georgia"/>
              </a:rPr>
              <a:t>-864 </a:t>
            </a:r>
            <a:r>
              <a:rPr sz="1200" dirty="0">
                <a:latin typeface="Georgia"/>
                <a:cs typeface="Georgia"/>
              </a:rPr>
              <a:t>– </a:t>
            </a:r>
            <a:r>
              <a:rPr sz="1200" u="sng" spc="65" dirty="0">
                <a:solidFill>
                  <a:srgbClr val="FF3300"/>
                </a:solidFill>
                <a:uFill>
                  <a:solidFill>
                    <a:srgbClr val="FF3300"/>
                  </a:solidFill>
                </a:uFill>
                <a:latin typeface="Georgia"/>
                <a:cs typeface="Georgia"/>
                <a:hlinkClick r:id="rId6"/>
              </a:rPr>
              <a:t>salastampa@abi.it</a:t>
            </a:r>
            <a:r>
              <a:rPr sz="1200" spc="140" dirty="0">
                <a:solidFill>
                  <a:srgbClr val="FF3300"/>
                </a:solidFill>
                <a:latin typeface="Georgia"/>
                <a:cs typeface="Georgia"/>
              </a:rPr>
              <a:t> </a:t>
            </a:r>
            <a:r>
              <a:rPr sz="1200" dirty="0">
                <a:latin typeface="Georgia"/>
                <a:cs typeface="Georgia"/>
              </a:rPr>
              <a:t>–</a:t>
            </a:r>
            <a:endParaRPr sz="1200">
              <a:latin typeface="Georgia"/>
              <a:cs typeface="Georgia"/>
            </a:endParaRPr>
          </a:p>
          <a:p>
            <a:pPr marL="58419">
              <a:lnSpc>
                <a:spcPts val="1405"/>
              </a:lnSpc>
            </a:pPr>
            <a:r>
              <a:rPr sz="1200" u="sng" spc="60" dirty="0">
                <a:solidFill>
                  <a:srgbClr val="FF3300"/>
                </a:solidFill>
                <a:uFill>
                  <a:solidFill>
                    <a:srgbClr val="FF3300"/>
                  </a:solidFill>
                </a:uFill>
                <a:latin typeface="Georgia"/>
                <a:cs typeface="Georgia"/>
                <a:hlinkClick r:id="rId7"/>
              </a:rPr>
              <a:t>www.abi.it</a:t>
            </a:r>
            <a:endParaRPr sz="1200">
              <a:latin typeface="Georgia"/>
              <a:cs typeface="Georgia"/>
            </a:endParaRPr>
          </a:p>
          <a:p>
            <a:pPr>
              <a:lnSpc>
                <a:spcPct val="100000"/>
              </a:lnSpc>
              <a:spcBef>
                <a:spcPts val="15"/>
              </a:spcBef>
            </a:pPr>
            <a:endParaRPr sz="1100">
              <a:latin typeface="Times New Roman"/>
              <a:cs typeface="Times New Roman"/>
            </a:endParaRPr>
          </a:p>
          <a:p>
            <a:pPr marL="12700">
              <a:lnSpc>
                <a:spcPct val="100000"/>
              </a:lnSpc>
              <a:spcBef>
                <a:spcPts val="5"/>
              </a:spcBef>
            </a:pPr>
            <a:r>
              <a:rPr sz="1200" spc="55" dirty="0">
                <a:latin typeface="Georgia"/>
                <a:cs typeface="Georgia"/>
              </a:rPr>
              <a:t>16-22</a:t>
            </a:r>
            <a:r>
              <a:rPr sz="1200" spc="145" dirty="0">
                <a:latin typeface="Georgia"/>
                <a:cs typeface="Georgia"/>
              </a:rPr>
              <a:t> </a:t>
            </a:r>
            <a:r>
              <a:rPr sz="1200" spc="55" dirty="0">
                <a:latin typeface="Georgia"/>
                <a:cs typeface="Georgia"/>
              </a:rPr>
              <a:t>marzo</a:t>
            </a:r>
            <a:endParaRPr sz="1200">
              <a:latin typeface="Georgia"/>
              <a:cs typeface="Georgia"/>
            </a:endParaRPr>
          </a:p>
          <a:p>
            <a:pPr>
              <a:lnSpc>
                <a:spcPct val="100000"/>
              </a:lnSpc>
              <a:spcBef>
                <a:spcPts val="15"/>
              </a:spcBef>
            </a:pPr>
            <a:endParaRPr sz="1100">
              <a:latin typeface="Times New Roman"/>
              <a:cs typeface="Times New Roman"/>
            </a:endParaRPr>
          </a:p>
          <a:p>
            <a:pPr marL="12700">
              <a:lnSpc>
                <a:spcPct val="100000"/>
              </a:lnSpc>
            </a:pPr>
            <a:r>
              <a:rPr sz="1200" spc="55" dirty="0">
                <a:latin typeface="Georgia"/>
                <a:cs typeface="Georgia"/>
              </a:rPr>
              <a:t>Tutto </a:t>
            </a:r>
            <a:r>
              <a:rPr sz="1200" spc="30" dirty="0">
                <a:latin typeface="Georgia"/>
                <a:cs typeface="Georgia"/>
              </a:rPr>
              <a:t>il </a:t>
            </a:r>
            <a:r>
              <a:rPr sz="1200" spc="60" dirty="0">
                <a:latin typeface="Georgia"/>
                <a:cs typeface="Georgia"/>
              </a:rPr>
              <a:t>territorio nazionale </a:t>
            </a:r>
            <a:r>
              <a:rPr sz="1200" dirty="0">
                <a:latin typeface="Georgia"/>
                <a:cs typeface="Georgia"/>
              </a:rPr>
              <a:t>-</a:t>
            </a:r>
            <a:r>
              <a:rPr sz="1200" spc="-105" dirty="0">
                <a:latin typeface="Georgia"/>
                <a:cs typeface="Georgia"/>
              </a:rPr>
              <a:t> </a:t>
            </a:r>
            <a:r>
              <a:rPr sz="1200" spc="50" dirty="0">
                <a:latin typeface="Georgia"/>
                <a:cs typeface="Georgia"/>
              </a:rPr>
              <a:t>Roma</a:t>
            </a:r>
            <a:endParaRPr sz="1200">
              <a:latin typeface="Georgia"/>
              <a:cs typeface="Georgia"/>
            </a:endParaRP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12alle12.it</a:t>
            </a:r>
            <a:endParaRPr sz="1600">
              <a:latin typeface="Arial"/>
              <a:cs typeface="Arial"/>
            </a:endParaRPr>
          </a:p>
          <a:p>
            <a:pPr marL="12700">
              <a:lnSpc>
                <a:spcPts val="1880"/>
              </a:lnSpc>
            </a:pPr>
            <a:r>
              <a:rPr sz="1600" b="1" spc="-5" dirty="0">
                <a:latin typeface="Arial"/>
                <a:cs typeface="Arial"/>
              </a:rPr>
              <a:t>16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57250" y="3129279"/>
            <a:ext cx="4953000" cy="5905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05186" y="1966999"/>
            <a:ext cx="2339500" cy="66022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90600" y="3931866"/>
            <a:ext cx="4905644" cy="3427147"/>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706627" y="7530465"/>
            <a:ext cx="6148705" cy="2321560"/>
          </a:xfrm>
          <a:prstGeom prst="rect">
            <a:avLst/>
          </a:prstGeom>
        </p:spPr>
        <p:txBody>
          <a:bodyPr vert="horz" wrap="square" lIns="0" tIns="12700" rIns="0" bIns="0" rtlCol="0">
            <a:spAutoFit/>
          </a:bodyPr>
          <a:lstStyle/>
          <a:p>
            <a:pPr marL="12700">
              <a:lnSpc>
                <a:spcPts val="1300"/>
              </a:lnSpc>
              <a:spcBef>
                <a:spcPts val="100"/>
              </a:spcBef>
            </a:pPr>
            <a:r>
              <a:rPr sz="1100" spc="-5" dirty="0">
                <a:solidFill>
                  <a:srgbClr val="AEAEAE"/>
                </a:solidFill>
                <a:latin typeface="Cambria"/>
                <a:cs typeface="Cambria"/>
              </a:rPr>
              <a:t>TORINO</a:t>
            </a:r>
            <a:endParaRPr sz="1100">
              <a:latin typeface="Cambria"/>
              <a:cs typeface="Cambria"/>
            </a:endParaRPr>
          </a:p>
          <a:p>
            <a:pPr marL="12700" marR="5080" algn="just">
              <a:lnSpc>
                <a:spcPct val="97700"/>
              </a:lnSpc>
              <a:spcBef>
                <a:spcPts val="15"/>
              </a:spcBef>
            </a:pPr>
            <a:r>
              <a:rPr sz="1100" dirty="0">
                <a:latin typeface="Cambria"/>
                <a:cs typeface="Cambria"/>
              </a:rPr>
              <a:t>Il </a:t>
            </a:r>
            <a:r>
              <a:rPr sz="1100" spc="-5" dirty="0">
                <a:latin typeface="Cambria"/>
                <a:cs typeface="Cambria"/>
              </a:rPr>
              <a:t>seminario </a:t>
            </a:r>
            <a:r>
              <a:rPr sz="1100" dirty="0">
                <a:latin typeface="Cambria"/>
                <a:cs typeface="Cambria"/>
              </a:rPr>
              <a:t>‘Un </a:t>
            </a:r>
            <a:r>
              <a:rPr sz="1100" spc="-5" dirty="0">
                <a:latin typeface="Cambria"/>
                <a:cs typeface="Cambria"/>
              </a:rPr>
              <a:t>libro nella Borsa’ organizzato </a:t>
            </a:r>
            <a:r>
              <a:rPr sz="1100" dirty="0">
                <a:latin typeface="Cambria"/>
                <a:cs typeface="Cambria"/>
              </a:rPr>
              <a:t>dal </a:t>
            </a:r>
            <a:r>
              <a:rPr sz="1100" spc="-5" dirty="0">
                <a:latin typeface="Cambria"/>
                <a:cs typeface="Cambria"/>
              </a:rPr>
              <a:t>Museo del Risparmio </a:t>
            </a:r>
            <a:r>
              <a:rPr sz="1100" dirty="0">
                <a:latin typeface="Cambria"/>
                <a:cs typeface="Cambria"/>
              </a:rPr>
              <a:t>e il </a:t>
            </a:r>
            <a:r>
              <a:rPr sz="1100" spc="-5" dirty="0">
                <a:latin typeface="Cambria"/>
                <a:cs typeface="Cambria"/>
              </a:rPr>
              <a:t>laboratorio teatrale ‘I colori  </a:t>
            </a:r>
            <a:r>
              <a:rPr sz="1100" dirty="0">
                <a:latin typeface="Cambria"/>
                <a:cs typeface="Cambria"/>
              </a:rPr>
              <a:t>dell’arcobaleno’: </a:t>
            </a:r>
            <a:r>
              <a:rPr sz="1100" spc="-5" dirty="0">
                <a:latin typeface="Cambria"/>
                <a:cs typeface="Cambria"/>
              </a:rPr>
              <a:t>sono </a:t>
            </a:r>
            <a:r>
              <a:rPr sz="1100" dirty="0">
                <a:latin typeface="Cambria"/>
                <a:cs typeface="Cambria"/>
              </a:rPr>
              <a:t>le due </a:t>
            </a:r>
            <a:r>
              <a:rPr sz="1100" spc="-5" dirty="0">
                <a:latin typeface="Cambria"/>
                <a:cs typeface="Cambria"/>
              </a:rPr>
              <a:t>iniziative di Intesa Sanpaolo </a:t>
            </a:r>
            <a:r>
              <a:rPr sz="1100" dirty="0">
                <a:latin typeface="Cambria"/>
                <a:cs typeface="Cambria"/>
              </a:rPr>
              <a:t>a </a:t>
            </a:r>
            <a:r>
              <a:rPr sz="1100" spc="-5" dirty="0">
                <a:latin typeface="Cambria"/>
                <a:cs typeface="Cambria"/>
              </a:rPr>
              <a:t>Torino per </a:t>
            </a:r>
            <a:r>
              <a:rPr sz="1100" dirty="0">
                <a:latin typeface="Cambria"/>
                <a:cs typeface="Cambria"/>
              </a:rPr>
              <a:t>la </a:t>
            </a:r>
            <a:r>
              <a:rPr sz="1100" spc="-5" dirty="0">
                <a:latin typeface="Cambria"/>
                <a:cs typeface="Cambria"/>
              </a:rPr>
              <a:t>seconda </a:t>
            </a:r>
            <a:r>
              <a:rPr sz="1100" dirty="0">
                <a:latin typeface="Cambria"/>
                <a:cs typeface="Cambria"/>
              </a:rPr>
              <a:t>edizione del </a:t>
            </a:r>
            <a:r>
              <a:rPr sz="1100" spc="-5" dirty="0">
                <a:latin typeface="Cambria"/>
                <a:cs typeface="Cambria"/>
              </a:rPr>
              <a:t>Festival  </a:t>
            </a:r>
            <a:r>
              <a:rPr sz="1100" dirty="0">
                <a:latin typeface="Cambria"/>
                <a:cs typeface="Cambria"/>
              </a:rPr>
              <a:t>della </a:t>
            </a:r>
            <a:r>
              <a:rPr sz="1100" spc="-5" dirty="0">
                <a:latin typeface="Cambria"/>
                <a:cs typeface="Cambria"/>
              </a:rPr>
              <a:t>Cultura Creativa, </a:t>
            </a:r>
            <a:r>
              <a:rPr sz="1100" spc="-10" dirty="0">
                <a:latin typeface="Cambria"/>
                <a:cs typeface="Cambria"/>
              </a:rPr>
              <a:t>da </a:t>
            </a:r>
            <a:r>
              <a:rPr sz="1100" spc="-5" dirty="0">
                <a:latin typeface="Cambria"/>
                <a:cs typeface="Cambria"/>
              </a:rPr>
              <a:t>oggi </a:t>
            </a:r>
            <a:r>
              <a:rPr sz="1100" dirty="0">
                <a:latin typeface="Cambria"/>
                <a:cs typeface="Cambria"/>
              </a:rPr>
              <a:t>al 22 </a:t>
            </a:r>
            <a:r>
              <a:rPr sz="1100" spc="-5" dirty="0">
                <a:latin typeface="Cambria"/>
                <a:cs typeface="Cambria"/>
              </a:rPr>
              <a:t>marzo. Promossa </a:t>
            </a:r>
            <a:r>
              <a:rPr sz="1100" dirty="0">
                <a:latin typeface="Cambria"/>
                <a:cs typeface="Cambria"/>
              </a:rPr>
              <a:t>dalle </a:t>
            </a:r>
            <a:r>
              <a:rPr sz="1100" spc="-5" dirty="0">
                <a:latin typeface="Cambria"/>
                <a:cs typeface="Cambria"/>
              </a:rPr>
              <a:t>banche, con </a:t>
            </a:r>
            <a:r>
              <a:rPr sz="1100" dirty="0">
                <a:latin typeface="Cambria"/>
                <a:cs typeface="Cambria"/>
              </a:rPr>
              <a:t>il </a:t>
            </a:r>
            <a:r>
              <a:rPr sz="1100" spc="-5" dirty="0">
                <a:latin typeface="Cambria"/>
                <a:cs typeface="Cambria"/>
              </a:rPr>
              <a:t>coordinamento dell’Abi, </a:t>
            </a:r>
            <a:r>
              <a:rPr sz="1100" dirty="0">
                <a:latin typeface="Cambria"/>
                <a:cs typeface="Cambria"/>
              </a:rPr>
              <a:t>la  </a:t>
            </a:r>
            <a:r>
              <a:rPr sz="1100" spc="-5" dirty="0">
                <a:latin typeface="Cambria"/>
                <a:cs typeface="Cambria"/>
              </a:rPr>
              <a:t>manifestazione </a:t>
            </a:r>
            <a:r>
              <a:rPr sz="1100" dirty="0">
                <a:latin typeface="Cambria"/>
                <a:cs typeface="Cambria"/>
              </a:rPr>
              <a:t>è </a:t>
            </a:r>
            <a:r>
              <a:rPr sz="1100" spc="-5" dirty="0">
                <a:latin typeface="Cambria"/>
                <a:cs typeface="Cambria"/>
              </a:rPr>
              <a:t>dedicata </a:t>
            </a:r>
            <a:r>
              <a:rPr sz="1100" dirty="0">
                <a:latin typeface="Cambria"/>
                <a:cs typeface="Cambria"/>
              </a:rPr>
              <a:t>alla </a:t>
            </a:r>
            <a:r>
              <a:rPr sz="1100" spc="-5" dirty="0">
                <a:latin typeface="Cambria"/>
                <a:cs typeface="Cambria"/>
              </a:rPr>
              <a:t>cultura </a:t>
            </a:r>
            <a:r>
              <a:rPr sz="1100" dirty="0">
                <a:latin typeface="Cambria"/>
                <a:cs typeface="Cambria"/>
              </a:rPr>
              <a:t>e </a:t>
            </a:r>
            <a:r>
              <a:rPr sz="1100" spc="-5" dirty="0">
                <a:latin typeface="Cambria"/>
                <a:cs typeface="Cambria"/>
              </a:rPr>
              <a:t>si rivolge </a:t>
            </a:r>
            <a:r>
              <a:rPr sz="1100" dirty="0">
                <a:latin typeface="Cambria"/>
                <a:cs typeface="Cambria"/>
              </a:rPr>
              <a:t>a </a:t>
            </a:r>
            <a:r>
              <a:rPr sz="1100" spc="-5" dirty="0">
                <a:latin typeface="Cambria"/>
                <a:cs typeface="Cambria"/>
              </a:rPr>
              <a:t>bambini </a:t>
            </a:r>
            <a:r>
              <a:rPr sz="1100" dirty="0">
                <a:latin typeface="Cambria"/>
                <a:cs typeface="Cambria"/>
              </a:rPr>
              <a:t>e </a:t>
            </a:r>
            <a:r>
              <a:rPr sz="1100" spc="-10" dirty="0">
                <a:latin typeface="Cambria"/>
                <a:cs typeface="Cambria"/>
              </a:rPr>
              <a:t>ragazzi </a:t>
            </a:r>
            <a:r>
              <a:rPr sz="1100" spc="-5" dirty="0">
                <a:latin typeface="Cambria"/>
                <a:cs typeface="Cambria"/>
              </a:rPr>
              <a:t>dai </a:t>
            </a:r>
            <a:r>
              <a:rPr sz="1100" dirty="0">
                <a:latin typeface="Cambria"/>
                <a:cs typeface="Cambria"/>
              </a:rPr>
              <a:t>6 </a:t>
            </a:r>
            <a:r>
              <a:rPr sz="1100" spc="-10" dirty="0">
                <a:latin typeface="Cambria"/>
                <a:cs typeface="Cambria"/>
              </a:rPr>
              <a:t>ai </a:t>
            </a:r>
            <a:r>
              <a:rPr sz="1100" dirty="0">
                <a:latin typeface="Cambria"/>
                <a:cs typeface="Cambria"/>
              </a:rPr>
              <a:t>14 </a:t>
            </a:r>
            <a:r>
              <a:rPr sz="1100" spc="-5" dirty="0">
                <a:latin typeface="Cambria"/>
                <a:cs typeface="Cambria"/>
              </a:rPr>
              <a:t>anni.  </a:t>
            </a:r>
            <a:r>
              <a:rPr sz="1100" dirty="0">
                <a:latin typeface="Cambria"/>
                <a:cs typeface="Cambria"/>
              </a:rPr>
              <a:t>Il </a:t>
            </a:r>
            <a:r>
              <a:rPr sz="1100" spc="-5" dirty="0">
                <a:latin typeface="Cambria"/>
                <a:cs typeface="Cambria"/>
              </a:rPr>
              <a:t>Festival </a:t>
            </a:r>
            <a:r>
              <a:rPr sz="1100" dirty="0">
                <a:latin typeface="Cambria"/>
                <a:cs typeface="Cambria"/>
              </a:rPr>
              <a:t>ha il </a:t>
            </a:r>
            <a:r>
              <a:rPr sz="1100" spc="-5" dirty="0">
                <a:latin typeface="Cambria"/>
                <a:cs typeface="Cambria"/>
              </a:rPr>
              <a:t>patrocinio dell’Organizzazione delle Nazioni Unite per l’Educazione, </a:t>
            </a:r>
            <a:r>
              <a:rPr sz="1100" dirty="0">
                <a:latin typeface="Cambria"/>
                <a:cs typeface="Cambria"/>
              </a:rPr>
              <a:t>la </a:t>
            </a:r>
            <a:r>
              <a:rPr sz="1100" spc="-5" dirty="0">
                <a:latin typeface="Cambria"/>
                <a:cs typeface="Cambria"/>
              </a:rPr>
              <a:t>Scienza </a:t>
            </a:r>
            <a:r>
              <a:rPr sz="1100" dirty="0">
                <a:latin typeface="Cambria"/>
                <a:cs typeface="Cambria"/>
              </a:rPr>
              <a:t>e la  </a:t>
            </a:r>
            <a:r>
              <a:rPr sz="1100" spc="-5" dirty="0">
                <a:latin typeface="Cambria"/>
                <a:cs typeface="Cambria"/>
              </a:rPr>
              <a:t>Cultura, </a:t>
            </a:r>
            <a:r>
              <a:rPr sz="1100" dirty="0">
                <a:latin typeface="Cambria"/>
                <a:cs typeface="Cambria"/>
              </a:rPr>
              <a:t>della </a:t>
            </a:r>
            <a:r>
              <a:rPr sz="1100" spc="-5" dirty="0">
                <a:latin typeface="Cambria"/>
                <a:cs typeface="Cambria"/>
              </a:rPr>
              <a:t>Commissione </a:t>
            </a:r>
            <a:r>
              <a:rPr sz="1100" dirty="0">
                <a:latin typeface="Cambria"/>
                <a:cs typeface="Cambria"/>
              </a:rPr>
              <a:t>Nazionale </a:t>
            </a:r>
            <a:r>
              <a:rPr sz="1100" spc="-5" dirty="0">
                <a:latin typeface="Cambria"/>
                <a:cs typeface="Cambria"/>
              </a:rPr>
              <a:t>Italiana per l’Unesco, </a:t>
            </a:r>
            <a:r>
              <a:rPr sz="1100" dirty="0">
                <a:latin typeface="Cambria"/>
                <a:cs typeface="Cambria"/>
              </a:rPr>
              <a:t>del </a:t>
            </a:r>
            <a:r>
              <a:rPr sz="1100" spc="-5" dirty="0">
                <a:latin typeface="Cambria"/>
                <a:cs typeface="Cambria"/>
              </a:rPr>
              <a:t>Ministero per </a:t>
            </a:r>
            <a:r>
              <a:rPr sz="1100" dirty="0">
                <a:latin typeface="Cambria"/>
                <a:cs typeface="Cambria"/>
              </a:rPr>
              <a:t>i </a:t>
            </a:r>
            <a:r>
              <a:rPr sz="1100" spc="-5" dirty="0">
                <a:latin typeface="Cambria"/>
                <a:cs typeface="Cambria"/>
              </a:rPr>
              <a:t>Beni </a:t>
            </a:r>
            <a:r>
              <a:rPr sz="1100" dirty="0">
                <a:latin typeface="Cambria"/>
                <a:cs typeface="Cambria"/>
              </a:rPr>
              <a:t>e le </a:t>
            </a:r>
            <a:r>
              <a:rPr sz="1100" spc="-5" dirty="0">
                <a:latin typeface="Cambria"/>
                <a:cs typeface="Cambria"/>
              </a:rPr>
              <a:t>Attività  Culturali </a:t>
            </a:r>
            <a:r>
              <a:rPr sz="1100" dirty="0">
                <a:latin typeface="Cambria"/>
                <a:cs typeface="Cambria"/>
              </a:rPr>
              <a:t>e ha </a:t>
            </a:r>
            <a:r>
              <a:rPr sz="1100" spc="-5" dirty="0">
                <a:latin typeface="Cambria"/>
                <a:cs typeface="Cambria"/>
              </a:rPr>
              <a:t>l’obiettivo </a:t>
            </a:r>
            <a:r>
              <a:rPr sz="1100" spc="-10" dirty="0">
                <a:latin typeface="Cambria"/>
                <a:cs typeface="Cambria"/>
              </a:rPr>
              <a:t>di </a:t>
            </a:r>
            <a:r>
              <a:rPr sz="1100" spc="-5" dirty="0">
                <a:latin typeface="Cambria"/>
                <a:cs typeface="Cambria"/>
              </a:rPr>
              <a:t>valorizzare l’impegno, </a:t>
            </a:r>
            <a:r>
              <a:rPr sz="1100" dirty="0">
                <a:latin typeface="Cambria"/>
                <a:cs typeface="Cambria"/>
              </a:rPr>
              <a:t>non </a:t>
            </a:r>
            <a:r>
              <a:rPr sz="1100" spc="-5" dirty="0">
                <a:latin typeface="Cambria"/>
                <a:cs typeface="Cambria"/>
              </a:rPr>
              <a:t>solo economico, svolto </a:t>
            </a:r>
            <a:r>
              <a:rPr sz="1100" dirty="0">
                <a:latin typeface="Cambria"/>
                <a:cs typeface="Cambria"/>
              </a:rPr>
              <a:t>a </a:t>
            </a:r>
            <a:r>
              <a:rPr sz="1100" spc="-5" dirty="0">
                <a:latin typeface="Cambria"/>
                <a:cs typeface="Cambria"/>
              </a:rPr>
              <a:t>sostegno della cultura </a:t>
            </a:r>
            <a:r>
              <a:rPr sz="1100" dirty="0">
                <a:latin typeface="Cambria"/>
                <a:cs typeface="Cambria"/>
              </a:rPr>
              <a:t>e  della </a:t>
            </a:r>
            <a:r>
              <a:rPr sz="1100" spc="-5" dirty="0">
                <a:latin typeface="Cambria"/>
                <a:cs typeface="Cambria"/>
              </a:rPr>
              <a:t>crescita civile </a:t>
            </a:r>
            <a:r>
              <a:rPr sz="1100" dirty="0">
                <a:latin typeface="Cambria"/>
                <a:cs typeface="Cambria"/>
              </a:rPr>
              <a:t>del </a:t>
            </a:r>
            <a:r>
              <a:rPr sz="1100" spc="-5" dirty="0">
                <a:latin typeface="Cambria"/>
                <a:cs typeface="Cambria"/>
              </a:rPr>
              <a:t>Paese </a:t>
            </a:r>
            <a:r>
              <a:rPr sz="1100" spc="-10" dirty="0">
                <a:latin typeface="Cambria"/>
                <a:cs typeface="Cambria"/>
              </a:rPr>
              <a:t>da </a:t>
            </a:r>
            <a:r>
              <a:rPr sz="1100" spc="-5" dirty="0">
                <a:latin typeface="Cambria"/>
                <a:cs typeface="Cambria"/>
              </a:rPr>
              <a:t>parte del sistema bancario. </a:t>
            </a:r>
            <a:r>
              <a:rPr sz="1100" dirty="0">
                <a:latin typeface="Cambria"/>
                <a:cs typeface="Cambria"/>
              </a:rPr>
              <a:t>Il </a:t>
            </a:r>
            <a:r>
              <a:rPr sz="1100" spc="-5" dirty="0">
                <a:latin typeface="Cambria"/>
                <a:cs typeface="Cambria"/>
              </a:rPr>
              <a:t>seminario, </a:t>
            </a:r>
            <a:r>
              <a:rPr sz="1100" dirty="0">
                <a:latin typeface="Cambria"/>
                <a:cs typeface="Cambria"/>
              </a:rPr>
              <a:t>che si </a:t>
            </a:r>
            <a:r>
              <a:rPr sz="1100" spc="-5" dirty="0">
                <a:latin typeface="Cambria"/>
                <a:cs typeface="Cambria"/>
              </a:rPr>
              <a:t>terrà mercoledì </a:t>
            </a:r>
            <a:r>
              <a:rPr sz="1100" dirty="0">
                <a:latin typeface="Cambria"/>
                <a:cs typeface="Cambria"/>
              </a:rPr>
              <a:t>e  giovedì </a:t>
            </a:r>
            <a:r>
              <a:rPr sz="1100" spc="-5" dirty="0">
                <a:latin typeface="Cambria"/>
                <a:cs typeface="Cambria"/>
              </a:rPr>
              <a:t>presso il Museo del Risparmio, </a:t>
            </a:r>
            <a:r>
              <a:rPr sz="1100" dirty="0">
                <a:latin typeface="Cambria"/>
                <a:cs typeface="Cambria"/>
              </a:rPr>
              <a:t>è </a:t>
            </a:r>
            <a:r>
              <a:rPr sz="1100" spc="-5" dirty="0">
                <a:latin typeface="Cambria"/>
                <a:cs typeface="Cambria"/>
              </a:rPr>
              <a:t>rivolto agli studenti delle scuole secondarie </a:t>
            </a:r>
            <a:r>
              <a:rPr sz="1100" spc="-10" dirty="0">
                <a:latin typeface="Cambria"/>
                <a:cs typeface="Cambria"/>
              </a:rPr>
              <a:t>di </a:t>
            </a:r>
            <a:r>
              <a:rPr sz="1100" spc="-5" dirty="0">
                <a:latin typeface="Cambria"/>
                <a:cs typeface="Cambria"/>
              </a:rPr>
              <a:t>secondo grado  </a:t>
            </a:r>
            <a:r>
              <a:rPr sz="1100" dirty="0">
                <a:latin typeface="Cambria"/>
                <a:cs typeface="Cambria"/>
              </a:rPr>
              <a:t>e </a:t>
            </a:r>
            <a:r>
              <a:rPr sz="1100" spc="-5" dirty="0">
                <a:latin typeface="Cambria"/>
                <a:cs typeface="Cambria"/>
              </a:rPr>
              <a:t>proporrà </a:t>
            </a:r>
            <a:r>
              <a:rPr sz="1100" dirty="0">
                <a:latin typeface="Cambria"/>
                <a:cs typeface="Cambria"/>
              </a:rPr>
              <a:t>un </a:t>
            </a:r>
            <a:r>
              <a:rPr sz="1100" spc="-5" dirty="0">
                <a:latin typeface="Cambria"/>
                <a:cs typeface="Cambria"/>
              </a:rPr>
              <a:t>viaggio letterario attraverso </a:t>
            </a:r>
            <a:r>
              <a:rPr sz="1100" dirty="0">
                <a:latin typeface="Cambria"/>
                <a:cs typeface="Cambria"/>
              </a:rPr>
              <a:t>le </a:t>
            </a:r>
            <a:r>
              <a:rPr sz="1100" spc="-5" dirty="0">
                <a:latin typeface="Cambria"/>
                <a:cs typeface="Cambria"/>
              </a:rPr>
              <a:t>origini </a:t>
            </a:r>
            <a:r>
              <a:rPr sz="1100" dirty="0">
                <a:latin typeface="Cambria"/>
                <a:cs typeface="Cambria"/>
              </a:rPr>
              <a:t>della </a:t>
            </a:r>
            <a:r>
              <a:rPr sz="1100" spc="-5" dirty="0">
                <a:latin typeface="Cambria"/>
                <a:cs typeface="Cambria"/>
              </a:rPr>
              <a:t>Borsa, </a:t>
            </a:r>
            <a:r>
              <a:rPr sz="1100" dirty="0">
                <a:latin typeface="Cambria"/>
                <a:cs typeface="Cambria"/>
              </a:rPr>
              <a:t>i </a:t>
            </a:r>
            <a:r>
              <a:rPr sz="1100" spc="-5" dirty="0">
                <a:latin typeface="Cambria"/>
                <a:cs typeface="Cambria"/>
              </a:rPr>
              <a:t>meccanismi </a:t>
            </a:r>
            <a:r>
              <a:rPr sz="1100" spc="-10" dirty="0">
                <a:latin typeface="Cambria"/>
                <a:cs typeface="Cambria"/>
              </a:rPr>
              <a:t>di </a:t>
            </a:r>
            <a:r>
              <a:rPr sz="1100" spc="-5" dirty="0">
                <a:latin typeface="Cambria"/>
                <a:cs typeface="Cambria"/>
              </a:rPr>
              <a:t>Wall Street </a:t>
            </a:r>
            <a:r>
              <a:rPr sz="1100" dirty="0">
                <a:latin typeface="Cambria"/>
                <a:cs typeface="Cambria"/>
              </a:rPr>
              <a:t>e </a:t>
            </a:r>
            <a:r>
              <a:rPr sz="1100" spc="-15" dirty="0">
                <a:latin typeface="Cambria"/>
                <a:cs typeface="Cambria"/>
              </a:rPr>
              <a:t>le  </a:t>
            </a:r>
            <a:r>
              <a:rPr sz="1100" spc="-5" dirty="0">
                <a:latin typeface="Cambria"/>
                <a:cs typeface="Cambria"/>
              </a:rPr>
              <a:t>attività speculative. </a:t>
            </a:r>
            <a:r>
              <a:rPr sz="1100" dirty="0">
                <a:latin typeface="Cambria"/>
                <a:cs typeface="Cambria"/>
              </a:rPr>
              <a:t>Il </a:t>
            </a:r>
            <a:r>
              <a:rPr sz="1100" spc="-5" dirty="0">
                <a:latin typeface="Cambria"/>
                <a:cs typeface="Cambria"/>
              </a:rPr>
              <a:t>laboratorio teatrale, organizzato </a:t>
            </a:r>
            <a:r>
              <a:rPr sz="1100" dirty="0">
                <a:latin typeface="Cambria"/>
                <a:cs typeface="Cambria"/>
              </a:rPr>
              <a:t>in </a:t>
            </a:r>
            <a:r>
              <a:rPr sz="1100" spc="-5" dirty="0">
                <a:latin typeface="Cambria"/>
                <a:cs typeface="Cambria"/>
              </a:rPr>
              <a:t>collaborazione </a:t>
            </a:r>
            <a:r>
              <a:rPr sz="1100" dirty="0">
                <a:latin typeface="Cambria"/>
                <a:cs typeface="Cambria"/>
              </a:rPr>
              <a:t>con </a:t>
            </a:r>
            <a:r>
              <a:rPr sz="1100" spc="-5" dirty="0">
                <a:latin typeface="Cambria"/>
                <a:cs typeface="Cambria"/>
              </a:rPr>
              <a:t>l’Associazione Amico  Libro Onlus, </a:t>
            </a:r>
            <a:r>
              <a:rPr sz="1100" dirty="0">
                <a:latin typeface="Cambria"/>
                <a:cs typeface="Cambria"/>
              </a:rPr>
              <a:t>è </a:t>
            </a:r>
            <a:r>
              <a:rPr sz="1100" spc="-5" dirty="0">
                <a:latin typeface="Cambria"/>
                <a:cs typeface="Cambria"/>
              </a:rPr>
              <a:t>rivolto agli studenti delle scuole primarie </a:t>
            </a:r>
            <a:r>
              <a:rPr sz="1100" dirty="0">
                <a:latin typeface="Cambria"/>
                <a:cs typeface="Cambria"/>
              </a:rPr>
              <a:t>e </a:t>
            </a:r>
            <a:r>
              <a:rPr sz="1100" spc="-5" dirty="0">
                <a:latin typeface="Cambria"/>
                <a:cs typeface="Cambria"/>
              </a:rPr>
              <a:t>si propone </a:t>
            </a:r>
            <a:r>
              <a:rPr sz="1100" spc="-10" dirty="0">
                <a:latin typeface="Cambria"/>
                <a:cs typeface="Cambria"/>
              </a:rPr>
              <a:t>di far </a:t>
            </a:r>
            <a:r>
              <a:rPr sz="1100" spc="-5" dirty="0">
                <a:latin typeface="Cambria"/>
                <a:cs typeface="Cambria"/>
              </a:rPr>
              <a:t>comprendere </a:t>
            </a:r>
            <a:r>
              <a:rPr sz="1100" spc="-10" dirty="0">
                <a:latin typeface="Cambria"/>
                <a:cs typeface="Cambria"/>
              </a:rPr>
              <a:t>ai </a:t>
            </a:r>
            <a:r>
              <a:rPr sz="1100" spc="-5" dirty="0">
                <a:latin typeface="Cambria"/>
                <a:cs typeface="Cambria"/>
              </a:rPr>
              <a:t>bambini </a:t>
            </a:r>
            <a:r>
              <a:rPr sz="1100" spc="-10" dirty="0">
                <a:latin typeface="Cambria"/>
                <a:cs typeface="Cambria"/>
              </a:rPr>
              <a:t>il  </a:t>
            </a:r>
            <a:r>
              <a:rPr sz="1100" spc="-5" dirty="0">
                <a:latin typeface="Cambria"/>
                <a:cs typeface="Cambria"/>
              </a:rPr>
              <a:t>valore dell’identità altrui.</a:t>
            </a:r>
            <a:endParaRPr sz="1100">
              <a:latin typeface="Cambria"/>
              <a:cs typeface="Cambri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73050">
              <a:lnSpc>
                <a:spcPts val="1839"/>
              </a:lnSpc>
            </a:pPr>
            <a:r>
              <a:rPr sz="1600" b="1" spc="-5" dirty="0">
                <a:latin typeface="Arial"/>
                <a:cs typeface="Arial"/>
              </a:rPr>
              <a:t>MF </a:t>
            </a:r>
            <a:r>
              <a:rPr sz="1600" b="1" spc="-10" dirty="0">
                <a:latin typeface="Arial"/>
                <a:cs typeface="Arial"/>
              </a:rPr>
              <a:t>Dow</a:t>
            </a:r>
            <a:r>
              <a:rPr sz="1600" b="1" spc="-45" dirty="0">
                <a:latin typeface="Arial"/>
                <a:cs typeface="Arial"/>
              </a:rPr>
              <a:t> </a:t>
            </a:r>
            <a:r>
              <a:rPr sz="1600" b="1" spc="-5" dirty="0">
                <a:latin typeface="Arial"/>
                <a:cs typeface="Arial"/>
              </a:rPr>
              <a:t>Jones  4 marzo</a:t>
            </a:r>
            <a:r>
              <a:rPr sz="1600" b="1" spc="-3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608833"/>
            <a:ext cx="4704715" cy="7091680"/>
          </a:xfrm>
          <a:prstGeom prst="rect">
            <a:avLst/>
          </a:prstGeom>
        </p:spPr>
        <p:txBody>
          <a:bodyPr vert="horz" wrap="square" lIns="0" tIns="9525" rIns="0" bIns="0" rtlCol="0">
            <a:spAutoFit/>
          </a:bodyPr>
          <a:lstStyle/>
          <a:p>
            <a:pPr marL="12700" marR="261620">
              <a:lnSpc>
                <a:spcPct val="101699"/>
              </a:lnSpc>
              <a:spcBef>
                <a:spcPts val="75"/>
              </a:spcBef>
            </a:pPr>
            <a:r>
              <a:rPr sz="1200" spc="-5" dirty="0">
                <a:latin typeface="Calibri"/>
                <a:cs typeface="Calibri"/>
              </a:rPr>
              <a:t>ROMA (MF-DJ)--Bnl Gruppo Bnp Paribas partecipa, </a:t>
            </a:r>
            <a:r>
              <a:rPr sz="1200" dirty="0">
                <a:latin typeface="Calibri"/>
                <a:cs typeface="Calibri"/>
              </a:rPr>
              <a:t>per il </a:t>
            </a:r>
            <a:r>
              <a:rPr sz="1200" spc="-10" dirty="0">
                <a:latin typeface="Calibri"/>
                <a:cs typeface="Calibri"/>
              </a:rPr>
              <a:t>secondo </a:t>
            </a:r>
            <a:r>
              <a:rPr sz="1200" spc="-5" dirty="0">
                <a:latin typeface="Calibri"/>
                <a:cs typeface="Calibri"/>
              </a:rPr>
              <a:t>anno  consecutivo, </a:t>
            </a:r>
            <a:r>
              <a:rPr sz="1200" dirty="0">
                <a:latin typeface="Calibri"/>
                <a:cs typeface="Calibri"/>
              </a:rPr>
              <a:t>al </a:t>
            </a:r>
            <a:r>
              <a:rPr sz="1200" spc="-5" dirty="0">
                <a:latin typeface="Calibri"/>
                <a:cs typeface="Calibri"/>
              </a:rPr>
              <a:t>Festival della Cultura Creativa promosso </a:t>
            </a:r>
            <a:r>
              <a:rPr sz="1200" dirty="0">
                <a:latin typeface="Calibri"/>
                <a:cs typeface="Calibri"/>
              </a:rPr>
              <a:t>e </a:t>
            </a:r>
            <a:r>
              <a:rPr sz="1200" spc="-5" dirty="0">
                <a:latin typeface="Calibri"/>
                <a:cs typeface="Calibri"/>
              </a:rPr>
              <a:t>realizzato  </a:t>
            </a:r>
            <a:r>
              <a:rPr sz="1200" dirty="0">
                <a:latin typeface="Calibri"/>
                <a:cs typeface="Calibri"/>
              </a:rPr>
              <a:t>dalle </a:t>
            </a:r>
            <a:r>
              <a:rPr sz="1200" spc="-5" dirty="0">
                <a:latin typeface="Calibri"/>
                <a:cs typeface="Calibri"/>
              </a:rPr>
              <a:t>banche, grazie </a:t>
            </a:r>
            <a:r>
              <a:rPr sz="1200" dirty="0">
                <a:latin typeface="Calibri"/>
                <a:cs typeface="Calibri"/>
              </a:rPr>
              <a:t>al </a:t>
            </a:r>
            <a:r>
              <a:rPr sz="1200" spc="-5" dirty="0">
                <a:latin typeface="Calibri"/>
                <a:cs typeface="Calibri"/>
              </a:rPr>
              <a:t>coordinamento dell'Abi, confermando </a:t>
            </a:r>
            <a:r>
              <a:rPr sz="1200" dirty="0">
                <a:latin typeface="Calibri"/>
                <a:cs typeface="Calibri"/>
              </a:rPr>
              <a:t>il </a:t>
            </a:r>
            <a:r>
              <a:rPr sz="1200" spc="-5" dirty="0">
                <a:latin typeface="Calibri"/>
                <a:cs typeface="Calibri"/>
              </a:rPr>
              <a:t>proprio  </a:t>
            </a:r>
            <a:r>
              <a:rPr sz="1200" dirty="0">
                <a:latin typeface="Calibri"/>
                <a:cs typeface="Calibri"/>
              </a:rPr>
              <a:t>impegno a favore </a:t>
            </a:r>
            <a:r>
              <a:rPr sz="1200" spc="-5" dirty="0">
                <a:latin typeface="Calibri"/>
                <a:cs typeface="Calibri"/>
              </a:rPr>
              <a:t>della diffusione della cultura </a:t>
            </a:r>
            <a:r>
              <a:rPr sz="1200" dirty="0">
                <a:latin typeface="Calibri"/>
                <a:cs typeface="Calibri"/>
              </a:rPr>
              <a:t>e </a:t>
            </a:r>
            <a:r>
              <a:rPr sz="1200" spc="-5" dirty="0">
                <a:latin typeface="Calibri"/>
                <a:cs typeface="Calibri"/>
              </a:rPr>
              <a:t>l'attenzione </a:t>
            </a:r>
            <a:r>
              <a:rPr sz="1200" dirty="0">
                <a:latin typeface="Calibri"/>
                <a:cs typeface="Calibri"/>
              </a:rPr>
              <a:t>verso </a:t>
            </a:r>
            <a:r>
              <a:rPr sz="1200" spc="-10" dirty="0">
                <a:latin typeface="Calibri"/>
                <a:cs typeface="Calibri"/>
              </a:rPr>
              <a:t>le  </a:t>
            </a:r>
            <a:r>
              <a:rPr sz="1200" dirty="0">
                <a:latin typeface="Calibri"/>
                <a:cs typeface="Calibri"/>
              </a:rPr>
              <a:t>giovani</a:t>
            </a:r>
            <a:r>
              <a:rPr sz="1200" spc="-5" dirty="0">
                <a:latin typeface="Calibri"/>
                <a:cs typeface="Calibri"/>
              </a:rPr>
              <a:t> generazioni.</a:t>
            </a:r>
            <a:endParaRPr sz="1200">
              <a:latin typeface="Calibri"/>
              <a:cs typeface="Calibri"/>
            </a:endParaRPr>
          </a:p>
          <a:p>
            <a:pPr>
              <a:lnSpc>
                <a:spcPct val="100000"/>
              </a:lnSpc>
              <a:spcBef>
                <a:spcPts val="50"/>
              </a:spcBef>
            </a:pPr>
            <a:endParaRPr sz="1250">
              <a:latin typeface="Times New Roman"/>
              <a:cs typeface="Times New Roman"/>
            </a:endParaRPr>
          </a:p>
          <a:p>
            <a:pPr marL="12700">
              <a:lnSpc>
                <a:spcPct val="100000"/>
              </a:lnSpc>
              <a:spcBef>
                <a:spcPts val="5"/>
              </a:spcBef>
            </a:pPr>
            <a:r>
              <a:rPr sz="1200" spc="-5" dirty="0">
                <a:latin typeface="Calibri"/>
                <a:cs typeface="Calibri"/>
              </a:rPr>
              <a:t>L'iniziativa, si legge </a:t>
            </a:r>
            <a:r>
              <a:rPr sz="1200" spc="-10" dirty="0">
                <a:latin typeface="Calibri"/>
                <a:cs typeface="Calibri"/>
              </a:rPr>
              <a:t>in </a:t>
            </a:r>
            <a:r>
              <a:rPr sz="1200" spc="-5" dirty="0">
                <a:latin typeface="Calibri"/>
                <a:cs typeface="Calibri"/>
              </a:rPr>
              <a:t>un comunicato, si svolgera' </a:t>
            </a:r>
            <a:r>
              <a:rPr sz="1200" dirty="0">
                <a:latin typeface="Calibri"/>
                <a:cs typeface="Calibri"/>
              </a:rPr>
              <a:t>nella</a:t>
            </a:r>
            <a:r>
              <a:rPr sz="1200" spc="55" dirty="0">
                <a:latin typeface="Calibri"/>
                <a:cs typeface="Calibri"/>
              </a:rPr>
              <a:t> </a:t>
            </a:r>
            <a:r>
              <a:rPr sz="1200" spc="-5" dirty="0">
                <a:latin typeface="Calibri"/>
                <a:cs typeface="Calibri"/>
              </a:rPr>
              <a:t>settimana</a:t>
            </a:r>
            <a:endParaRPr sz="1200">
              <a:latin typeface="Calibri"/>
              <a:cs typeface="Calibri"/>
            </a:endParaRPr>
          </a:p>
          <a:p>
            <a:pPr marL="12700" marR="319405">
              <a:lnSpc>
                <a:spcPct val="101699"/>
              </a:lnSpc>
            </a:pPr>
            <a:r>
              <a:rPr sz="1200" dirty="0">
                <a:latin typeface="Calibri"/>
                <a:cs typeface="Calibri"/>
              </a:rPr>
              <a:t>dal </a:t>
            </a:r>
            <a:r>
              <a:rPr sz="1200" spc="-5" dirty="0">
                <a:latin typeface="Calibri"/>
                <a:cs typeface="Calibri"/>
              </a:rPr>
              <a:t>16 </a:t>
            </a:r>
            <a:r>
              <a:rPr sz="1200" dirty="0">
                <a:latin typeface="Calibri"/>
                <a:cs typeface="Calibri"/>
              </a:rPr>
              <a:t>al 22 </a:t>
            </a:r>
            <a:r>
              <a:rPr sz="1200" spc="-5" dirty="0">
                <a:latin typeface="Calibri"/>
                <a:cs typeface="Calibri"/>
              </a:rPr>
              <a:t>marzo </a:t>
            </a:r>
            <a:r>
              <a:rPr sz="1200" dirty="0">
                <a:latin typeface="Calibri"/>
                <a:cs typeface="Calibri"/>
              </a:rPr>
              <a:t>con </a:t>
            </a:r>
            <a:r>
              <a:rPr sz="1200" spc="-5" dirty="0">
                <a:latin typeface="Calibri"/>
                <a:cs typeface="Calibri"/>
              </a:rPr>
              <a:t>l'obiettivo </a:t>
            </a:r>
            <a:r>
              <a:rPr sz="1200" dirty="0">
                <a:latin typeface="Calibri"/>
                <a:cs typeface="Calibri"/>
              </a:rPr>
              <a:t>di </a:t>
            </a:r>
            <a:r>
              <a:rPr sz="1200" spc="-5" dirty="0">
                <a:latin typeface="Calibri"/>
                <a:cs typeface="Calibri"/>
              </a:rPr>
              <a:t>stimolare </a:t>
            </a:r>
            <a:r>
              <a:rPr sz="1200" dirty="0">
                <a:latin typeface="Calibri"/>
                <a:cs typeface="Calibri"/>
              </a:rPr>
              <a:t>la creativita' dei </a:t>
            </a:r>
            <a:r>
              <a:rPr sz="1200" spc="-5" dirty="0">
                <a:latin typeface="Calibri"/>
                <a:cs typeface="Calibri"/>
              </a:rPr>
              <a:t>ragazzi  </a:t>
            </a:r>
            <a:r>
              <a:rPr sz="1200" dirty="0">
                <a:latin typeface="Calibri"/>
                <a:cs typeface="Calibri"/>
              </a:rPr>
              <a:t>delle </a:t>
            </a:r>
            <a:r>
              <a:rPr sz="1200" spc="-5" dirty="0">
                <a:latin typeface="Calibri"/>
                <a:cs typeface="Calibri"/>
              </a:rPr>
              <a:t>scuole elementari </a:t>
            </a:r>
            <a:r>
              <a:rPr sz="1200" dirty="0">
                <a:latin typeface="Calibri"/>
                <a:cs typeface="Calibri"/>
              </a:rPr>
              <a:t>e medie </a:t>
            </a:r>
            <a:r>
              <a:rPr sz="1200" spc="-5" dirty="0">
                <a:latin typeface="Calibri"/>
                <a:cs typeface="Calibri"/>
              </a:rPr>
              <a:t>attraverso </a:t>
            </a:r>
            <a:r>
              <a:rPr sz="1200" dirty="0">
                <a:latin typeface="Calibri"/>
                <a:cs typeface="Calibri"/>
              </a:rPr>
              <a:t>le </a:t>
            </a:r>
            <a:r>
              <a:rPr sz="1200" spc="-5" dirty="0">
                <a:latin typeface="Calibri"/>
                <a:cs typeface="Calibri"/>
              </a:rPr>
              <a:t>diverse modalita' </a:t>
            </a:r>
            <a:r>
              <a:rPr sz="1200" dirty="0">
                <a:latin typeface="Calibri"/>
                <a:cs typeface="Calibri"/>
              </a:rPr>
              <a:t>di  </a:t>
            </a:r>
            <a:r>
              <a:rPr sz="1200" spc="-5" dirty="0">
                <a:latin typeface="Calibri"/>
                <a:cs typeface="Calibri"/>
              </a:rPr>
              <a:t>espressione come, per esempio, l'arte, </a:t>
            </a:r>
            <a:r>
              <a:rPr sz="1200" dirty="0">
                <a:latin typeface="Calibri"/>
                <a:cs typeface="Calibri"/>
              </a:rPr>
              <a:t>il </a:t>
            </a:r>
            <a:r>
              <a:rPr sz="1200" spc="-5" dirty="0">
                <a:latin typeface="Calibri"/>
                <a:cs typeface="Calibri"/>
              </a:rPr>
              <a:t>teatro, </a:t>
            </a:r>
            <a:r>
              <a:rPr sz="1200" spc="-10" dirty="0">
                <a:latin typeface="Calibri"/>
                <a:cs typeface="Calibri"/>
              </a:rPr>
              <a:t>la </a:t>
            </a:r>
            <a:r>
              <a:rPr sz="1200" spc="-5" dirty="0">
                <a:latin typeface="Calibri"/>
                <a:cs typeface="Calibri"/>
              </a:rPr>
              <a:t>fotografia, </a:t>
            </a:r>
            <a:r>
              <a:rPr sz="1200" dirty="0">
                <a:latin typeface="Calibri"/>
                <a:cs typeface="Calibri"/>
              </a:rPr>
              <a:t>il cinema  e le </a:t>
            </a:r>
            <a:r>
              <a:rPr sz="1200" spc="-5" dirty="0">
                <a:latin typeface="Calibri"/>
                <a:cs typeface="Calibri"/>
              </a:rPr>
              <a:t>tecnologie digitali. </a:t>
            </a:r>
            <a:r>
              <a:rPr sz="1200" dirty="0">
                <a:latin typeface="Calibri"/>
                <a:cs typeface="Calibri"/>
              </a:rPr>
              <a:t>Il tema </a:t>
            </a:r>
            <a:r>
              <a:rPr sz="1200" spc="-5" dirty="0">
                <a:latin typeface="Calibri"/>
                <a:cs typeface="Calibri"/>
              </a:rPr>
              <a:t>scelto dall'Abi per </a:t>
            </a:r>
            <a:r>
              <a:rPr sz="1200" spc="-10" dirty="0">
                <a:latin typeface="Calibri"/>
                <a:cs typeface="Calibri"/>
              </a:rPr>
              <a:t>la </a:t>
            </a:r>
            <a:r>
              <a:rPr sz="1200" spc="-5" dirty="0">
                <a:latin typeface="Calibri"/>
                <a:cs typeface="Calibri"/>
              </a:rPr>
              <a:t>seconda</a:t>
            </a:r>
            <a:r>
              <a:rPr sz="1200" spc="60" dirty="0">
                <a:latin typeface="Calibri"/>
                <a:cs typeface="Calibri"/>
              </a:rPr>
              <a:t> </a:t>
            </a:r>
            <a:r>
              <a:rPr sz="1200" spc="-5" dirty="0">
                <a:latin typeface="Calibri"/>
                <a:cs typeface="Calibri"/>
              </a:rPr>
              <a:t>edizione</a:t>
            </a:r>
            <a:endParaRPr sz="1200">
              <a:latin typeface="Calibri"/>
              <a:cs typeface="Calibri"/>
            </a:endParaRPr>
          </a:p>
          <a:p>
            <a:pPr marL="12700" marR="299720">
              <a:lnSpc>
                <a:spcPct val="101699"/>
              </a:lnSpc>
              <a:spcBef>
                <a:spcPts val="10"/>
              </a:spcBef>
            </a:pPr>
            <a:r>
              <a:rPr sz="1200" dirty="0">
                <a:latin typeface="Calibri"/>
                <a:cs typeface="Calibri"/>
              </a:rPr>
              <a:t>del </a:t>
            </a:r>
            <a:r>
              <a:rPr sz="1200" spc="-5" dirty="0">
                <a:latin typeface="Calibri"/>
                <a:cs typeface="Calibri"/>
              </a:rPr>
              <a:t>Festival </a:t>
            </a:r>
            <a:r>
              <a:rPr sz="1200" dirty="0">
                <a:latin typeface="Calibri"/>
                <a:cs typeface="Calibri"/>
              </a:rPr>
              <a:t>e' </a:t>
            </a:r>
            <a:r>
              <a:rPr sz="1200" spc="-5" dirty="0">
                <a:latin typeface="Calibri"/>
                <a:cs typeface="Calibri"/>
              </a:rPr>
              <a:t>L'alfabeto </a:t>
            </a:r>
            <a:r>
              <a:rPr sz="1200" dirty="0">
                <a:latin typeface="Calibri"/>
                <a:cs typeface="Calibri"/>
              </a:rPr>
              <a:t>del </a:t>
            </a:r>
            <a:r>
              <a:rPr sz="1200" spc="-5" dirty="0">
                <a:latin typeface="Calibri"/>
                <a:cs typeface="Calibri"/>
              </a:rPr>
              <a:t>mondo </a:t>
            </a:r>
            <a:r>
              <a:rPr sz="1200" dirty="0">
                <a:latin typeface="Calibri"/>
                <a:cs typeface="Calibri"/>
              </a:rPr>
              <a:t>- </a:t>
            </a:r>
            <a:r>
              <a:rPr sz="1200" spc="-5" dirty="0">
                <a:latin typeface="Calibri"/>
                <a:cs typeface="Calibri"/>
              </a:rPr>
              <a:t>Leggiamo </a:t>
            </a:r>
            <a:r>
              <a:rPr sz="1200" dirty="0">
                <a:latin typeface="Calibri"/>
                <a:cs typeface="Calibri"/>
              </a:rPr>
              <a:t>i </a:t>
            </a:r>
            <a:r>
              <a:rPr sz="1200" spc="-5" dirty="0">
                <a:latin typeface="Calibri"/>
                <a:cs typeface="Calibri"/>
              </a:rPr>
              <a:t>segni intorno </a:t>
            </a:r>
            <a:r>
              <a:rPr sz="1200" dirty="0">
                <a:latin typeface="Calibri"/>
                <a:cs typeface="Calibri"/>
              </a:rPr>
              <a:t>a noi e  raccontiamo, </a:t>
            </a:r>
            <a:r>
              <a:rPr sz="1200" spc="-5" dirty="0">
                <a:latin typeface="Calibri"/>
                <a:cs typeface="Calibri"/>
              </a:rPr>
              <a:t>un </a:t>
            </a:r>
            <a:r>
              <a:rPr sz="1200" dirty="0">
                <a:latin typeface="Calibri"/>
                <a:cs typeface="Calibri"/>
              </a:rPr>
              <a:t>filo </a:t>
            </a:r>
            <a:r>
              <a:rPr sz="1200" spc="-10" dirty="0">
                <a:latin typeface="Calibri"/>
                <a:cs typeface="Calibri"/>
              </a:rPr>
              <a:t>rosso </a:t>
            </a:r>
            <a:r>
              <a:rPr sz="1200" spc="-5" dirty="0">
                <a:latin typeface="Calibri"/>
                <a:cs typeface="Calibri"/>
              </a:rPr>
              <a:t>che colleghera' idealmente tutte </a:t>
            </a:r>
            <a:r>
              <a:rPr sz="1200" spc="-10" dirty="0">
                <a:latin typeface="Calibri"/>
                <a:cs typeface="Calibri"/>
              </a:rPr>
              <a:t>le </a:t>
            </a:r>
            <a:r>
              <a:rPr sz="1200" spc="-5" dirty="0">
                <a:latin typeface="Calibri"/>
                <a:cs typeface="Calibri"/>
              </a:rPr>
              <a:t>iniziative  proposte (laboratori, concerti, visite </a:t>
            </a:r>
            <a:r>
              <a:rPr sz="1200" dirty="0">
                <a:latin typeface="Calibri"/>
                <a:cs typeface="Calibri"/>
              </a:rPr>
              <a:t>a </a:t>
            </a:r>
            <a:r>
              <a:rPr sz="1200" spc="-5" dirty="0">
                <a:latin typeface="Calibri"/>
                <a:cs typeface="Calibri"/>
              </a:rPr>
              <a:t>musei, teatro, ecc.) </a:t>
            </a:r>
            <a:r>
              <a:rPr sz="1200" dirty="0">
                <a:latin typeface="Calibri"/>
                <a:cs typeface="Calibri"/>
              </a:rPr>
              <a:t>e  </a:t>
            </a:r>
            <a:r>
              <a:rPr sz="1200" spc="-5" dirty="0">
                <a:latin typeface="Calibri"/>
                <a:cs typeface="Calibri"/>
              </a:rPr>
              <a:t>organizzate </a:t>
            </a:r>
            <a:r>
              <a:rPr sz="1200" dirty="0">
                <a:latin typeface="Calibri"/>
                <a:cs typeface="Calibri"/>
              </a:rPr>
              <a:t>dalle </a:t>
            </a:r>
            <a:r>
              <a:rPr sz="1200" spc="-5" dirty="0">
                <a:latin typeface="Calibri"/>
                <a:cs typeface="Calibri"/>
              </a:rPr>
              <a:t>banche che </a:t>
            </a:r>
            <a:r>
              <a:rPr sz="1200" dirty="0">
                <a:latin typeface="Calibri"/>
                <a:cs typeface="Calibri"/>
              </a:rPr>
              <a:t>aderiscono alla</a:t>
            </a:r>
            <a:r>
              <a:rPr sz="1200" spc="-5" dirty="0">
                <a:latin typeface="Calibri"/>
                <a:cs typeface="Calibri"/>
              </a:rPr>
              <a:t> manifestazione.</a:t>
            </a:r>
            <a:endParaRPr sz="1200">
              <a:latin typeface="Calibri"/>
              <a:cs typeface="Calibri"/>
            </a:endParaRPr>
          </a:p>
          <a:p>
            <a:pPr>
              <a:lnSpc>
                <a:spcPct val="100000"/>
              </a:lnSpc>
              <a:spcBef>
                <a:spcPts val="25"/>
              </a:spcBef>
            </a:pPr>
            <a:endParaRPr sz="1250">
              <a:latin typeface="Times New Roman"/>
              <a:cs typeface="Times New Roman"/>
            </a:endParaRPr>
          </a:p>
          <a:p>
            <a:pPr marL="12700" marR="417195" algn="just">
              <a:lnSpc>
                <a:spcPct val="101699"/>
              </a:lnSpc>
            </a:pPr>
            <a:r>
              <a:rPr sz="1200" spc="-5" dirty="0">
                <a:latin typeface="Calibri"/>
                <a:cs typeface="Calibri"/>
              </a:rPr>
              <a:t>Bnl, </a:t>
            </a:r>
            <a:r>
              <a:rPr sz="1200" dirty="0">
                <a:latin typeface="Calibri"/>
                <a:cs typeface="Calibri"/>
              </a:rPr>
              <a:t>in </a:t>
            </a:r>
            <a:r>
              <a:rPr sz="1200" spc="-5" dirty="0">
                <a:latin typeface="Calibri"/>
                <a:cs typeface="Calibri"/>
              </a:rPr>
              <a:t>particolare, </a:t>
            </a:r>
            <a:r>
              <a:rPr sz="1200" dirty="0">
                <a:latin typeface="Calibri"/>
                <a:cs typeface="Calibri"/>
              </a:rPr>
              <a:t>ha </a:t>
            </a:r>
            <a:r>
              <a:rPr sz="1200" spc="-5" dirty="0">
                <a:latin typeface="Calibri"/>
                <a:cs typeface="Calibri"/>
              </a:rPr>
              <a:t>scelto </a:t>
            </a:r>
            <a:r>
              <a:rPr sz="1200" dirty="0">
                <a:latin typeface="Calibri"/>
                <a:cs typeface="Calibri"/>
              </a:rPr>
              <a:t>di </a:t>
            </a:r>
            <a:r>
              <a:rPr sz="1200" spc="-5" dirty="0">
                <a:latin typeface="Calibri"/>
                <a:cs typeface="Calibri"/>
              </a:rPr>
              <a:t>promuovere una serie </a:t>
            </a:r>
            <a:r>
              <a:rPr sz="1200" dirty="0">
                <a:latin typeface="Calibri"/>
                <a:cs typeface="Calibri"/>
              </a:rPr>
              <a:t>di </a:t>
            </a:r>
            <a:r>
              <a:rPr sz="1200" spc="-5" dirty="0">
                <a:latin typeface="Calibri"/>
                <a:cs typeface="Calibri"/>
              </a:rPr>
              <a:t>laboratori </a:t>
            </a:r>
            <a:r>
              <a:rPr sz="1200" spc="-10" dirty="0">
                <a:latin typeface="Calibri"/>
                <a:cs typeface="Calibri"/>
              </a:rPr>
              <a:t>in  </a:t>
            </a:r>
            <a:r>
              <a:rPr sz="1200" spc="-5" dirty="0">
                <a:latin typeface="Calibri"/>
                <a:cs typeface="Calibri"/>
              </a:rPr>
              <a:t>quattro citta' italiane chiedendo </a:t>
            </a:r>
            <a:r>
              <a:rPr sz="1200" dirty="0">
                <a:latin typeface="Calibri"/>
                <a:cs typeface="Calibri"/>
              </a:rPr>
              <a:t>ai </a:t>
            </a:r>
            <a:r>
              <a:rPr sz="1200" spc="-5" dirty="0">
                <a:latin typeface="Calibri"/>
                <a:cs typeface="Calibri"/>
              </a:rPr>
              <a:t>ragazzi </a:t>
            </a:r>
            <a:r>
              <a:rPr sz="1200" dirty="0">
                <a:latin typeface="Calibri"/>
                <a:cs typeface="Calibri"/>
              </a:rPr>
              <a:t>di </a:t>
            </a:r>
            <a:r>
              <a:rPr sz="1200" spc="-5" dirty="0">
                <a:latin typeface="Calibri"/>
                <a:cs typeface="Calibri"/>
              </a:rPr>
              <a:t>leggere </a:t>
            </a:r>
            <a:r>
              <a:rPr sz="1200" dirty="0">
                <a:latin typeface="Calibri"/>
                <a:cs typeface="Calibri"/>
              </a:rPr>
              <a:t>e di </a:t>
            </a:r>
            <a:r>
              <a:rPr sz="1200" spc="-5" dirty="0">
                <a:latin typeface="Calibri"/>
                <a:cs typeface="Calibri"/>
              </a:rPr>
              <a:t>raccontare </a:t>
            </a:r>
            <a:r>
              <a:rPr sz="1200" dirty="0">
                <a:latin typeface="Calibri"/>
                <a:cs typeface="Calibri"/>
              </a:rPr>
              <a:t>i  </a:t>
            </a:r>
            <a:r>
              <a:rPr sz="1200" spc="-5" dirty="0">
                <a:latin typeface="Calibri"/>
                <a:cs typeface="Calibri"/>
              </a:rPr>
              <a:t>segni della multiculturalita' presenti </a:t>
            </a:r>
            <a:r>
              <a:rPr sz="1200" dirty="0">
                <a:latin typeface="Calibri"/>
                <a:cs typeface="Calibri"/>
              </a:rPr>
              <a:t>nella loro </a:t>
            </a:r>
            <a:r>
              <a:rPr sz="1200" spc="-5" dirty="0">
                <a:latin typeface="Calibri"/>
                <a:cs typeface="Calibri"/>
              </a:rPr>
              <a:t>vita</a:t>
            </a:r>
            <a:r>
              <a:rPr sz="1200" spc="5" dirty="0">
                <a:latin typeface="Calibri"/>
                <a:cs typeface="Calibri"/>
              </a:rPr>
              <a:t> </a:t>
            </a:r>
            <a:r>
              <a:rPr sz="1200" spc="-5" dirty="0">
                <a:latin typeface="Calibri"/>
                <a:cs typeface="Calibri"/>
              </a:rPr>
              <a:t>quotidiana</a:t>
            </a:r>
            <a:endParaRPr sz="1200">
              <a:latin typeface="Calibri"/>
              <a:cs typeface="Calibri"/>
            </a:endParaRPr>
          </a:p>
          <a:p>
            <a:pPr marL="12700" marR="5080">
              <a:lnSpc>
                <a:spcPct val="101699"/>
              </a:lnSpc>
            </a:pPr>
            <a:r>
              <a:rPr sz="1200" spc="-5" dirty="0">
                <a:latin typeface="Calibri"/>
                <a:cs typeface="Calibri"/>
              </a:rPr>
              <a:t>attraverso </a:t>
            </a:r>
            <a:r>
              <a:rPr sz="1200" dirty="0">
                <a:latin typeface="Calibri"/>
                <a:cs typeface="Calibri"/>
              </a:rPr>
              <a:t>il </a:t>
            </a:r>
            <a:r>
              <a:rPr sz="1200" spc="-5" dirty="0">
                <a:latin typeface="Calibri"/>
                <a:cs typeface="Calibri"/>
              </a:rPr>
              <a:t>linguaggio cinematografico. </a:t>
            </a:r>
            <a:r>
              <a:rPr sz="1200" dirty="0">
                <a:latin typeface="Calibri"/>
                <a:cs typeface="Calibri"/>
              </a:rPr>
              <a:t>A Roma, il 18 e </a:t>
            </a:r>
            <a:r>
              <a:rPr sz="1200" spc="-5" dirty="0">
                <a:latin typeface="Calibri"/>
                <a:cs typeface="Calibri"/>
              </a:rPr>
              <a:t>19 marzo, presso  Technotown, </a:t>
            </a:r>
            <a:r>
              <a:rPr sz="1200" dirty="0">
                <a:latin typeface="Calibri"/>
                <a:cs typeface="Calibri"/>
              </a:rPr>
              <a:t>la </a:t>
            </a:r>
            <a:r>
              <a:rPr sz="1200" spc="-5" dirty="0">
                <a:latin typeface="Calibri"/>
                <a:cs typeface="Calibri"/>
              </a:rPr>
              <a:t>ludoteca tecnologico scientifica </a:t>
            </a:r>
            <a:r>
              <a:rPr sz="1200" dirty="0">
                <a:latin typeface="Calibri"/>
                <a:cs typeface="Calibri"/>
              </a:rPr>
              <a:t>di Villa </a:t>
            </a:r>
            <a:r>
              <a:rPr sz="1200" spc="-5" dirty="0">
                <a:latin typeface="Calibri"/>
                <a:cs typeface="Calibri"/>
              </a:rPr>
              <a:t>Torlonia, si  terranno due laboratori dedicati </a:t>
            </a:r>
            <a:r>
              <a:rPr sz="1200" dirty="0">
                <a:latin typeface="Calibri"/>
                <a:cs typeface="Calibri"/>
              </a:rPr>
              <a:t>alle </a:t>
            </a:r>
            <a:r>
              <a:rPr sz="1200" spc="-5" dirty="0">
                <a:latin typeface="Calibri"/>
                <a:cs typeface="Calibri"/>
              </a:rPr>
              <a:t>nuove tecnologie: "Technoradio: come  realizzare </a:t>
            </a:r>
            <a:r>
              <a:rPr sz="1200" dirty="0">
                <a:latin typeface="Calibri"/>
                <a:cs typeface="Calibri"/>
              </a:rPr>
              <a:t>una </a:t>
            </a:r>
            <a:r>
              <a:rPr sz="1200" spc="-5" dirty="0">
                <a:latin typeface="Calibri"/>
                <a:cs typeface="Calibri"/>
              </a:rPr>
              <a:t>trasmissione radiofonica" </a:t>
            </a:r>
            <a:r>
              <a:rPr sz="1200" dirty="0">
                <a:latin typeface="Calibri"/>
                <a:cs typeface="Calibri"/>
              </a:rPr>
              <a:t>e </a:t>
            </a:r>
            <a:r>
              <a:rPr sz="1200" spc="-5" dirty="0">
                <a:latin typeface="Calibri"/>
                <a:cs typeface="Calibri"/>
              </a:rPr>
              <a:t>"Doppiaggio: come dare </a:t>
            </a:r>
            <a:r>
              <a:rPr sz="1200" dirty="0">
                <a:latin typeface="Calibri"/>
                <a:cs typeface="Calibri"/>
              </a:rPr>
              <a:t>la  </a:t>
            </a:r>
            <a:r>
              <a:rPr sz="1200" spc="-5" dirty="0">
                <a:latin typeface="Calibri"/>
                <a:cs typeface="Calibri"/>
              </a:rPr>
              <a:t>propria </a:t>
            </a:r>
            <a:r>
              <a:rPr sz="1200" dirty="0">
                <a:latin typeface="Calibri"/>
                <a:cs typeface="Calibri"/>
              </a:rPr>
              <a:t>voce al </a:t>
            </a:r>
            <a:r>
              <a:rPr sz="1200" spc="-5" dirty="0">
                <a:latin typeface="Calibri"/>
                <a:cs typeface="Calibri"/>
              </a:rPr>
              <a:t>personaggio preferito". </a:t>
            </a:r>
            <a:r>
              <a:rPr sz="1200" dirty="0">
                <a:latin typeface="Calibri"/>
                <a:cs typeface="Calibri"/>
              </a:rPr>
              <a:t>A </a:t>
            </a:r>
            <a:r>
              <a:rPr sz="1200" spc="-5" dirty="0">
                <a:latin typeface="Calibri"/>
                <a:cs typeface="Calibri"/>
              </a:rPr>
              <a:t>Torino, </a:t>
            </a:r>
            <a:r>
              <a:rPr sz="1200" spc="-10" dirty="0">
                <a:latin typeface="Calibri"/>
                <a:cs typeface="Calibri"/>
              </a:rPr>
              <a:t>il </a:t>
            </a:r>
            <a:r>
              <a:rPr sz="1200" dirty="0">
                <a:latin typeface="Calibri"/>
                <a:cs typeface="Calibri"/>
              </a:rPr>
              <a:t>18 e </a:t>
            </a:r>
            <a:r>
              <a:rPr sz="1200" spc="-5" dirty="0">
                <a:latin typeface="Calibri"/>
                <a:cs typeface="Calibri"/>
              </a:rPr>
              <a:t>19 marzo,</a:t>
            </a:r>
            <a:r>
              <a:rPr sz="1200" spc="20" dirty="0">
                <a:latin typeface="Calibri"/>
                <a:cs typeface="Calibri"/>
              </a:rPr>
              <a:t> </a:t>
            </a:r>
            <a:r>
              <a:rPr sz="1200" spc="-5" dirty="0">
                <a:latin typeface="Calibri"/>
                <a:cs typeface="Calibri"/>
              </a:rPr>
              <a:t>si</a:t>
            </a:r>
            <a:endParaRPr sz="1200">
              <a:latin typeface="Calibri"/>
              <a:cs typeface="Calibri"/>
            </a:endParaRPr>
          </a:p>
          <a:p>
            <a:pPr marL="12700">
              <a:lnSpc>
                <a:spcPct val="100000"/>
              </a:lnSpc>
              <a:spcBef>
                <a:spcPts val="25"/>
              </a:spcBef>
            </a:pPr>
            <a:r>
              <a:rPr sz="1200" dirty="0">
                <a:latin typeface="Calibri"/>
                <a:cs typeface="Calibri"/>
              </a:rPr>
              <a:t>terra' </a:t>
            </a:r>
            <a:r>
              <a:rPr sz="1200" spc="-5" dirty="0">
                <a:latin typeface="Calibri"/>
                <a:cs typeface="Calibri"/>
              </a:rPr>
              <a:t>"Muovi Scatta </a:t>
            </a:r>
            <a:r>
              <a:rPr sz="1200" spc="-10" dirty="0">
                <a:latin typeface="Calibri"/>
                <a:cs typeface="Calibri"/>
              </a:rPr>
              <a:t>Anima </a:t>
            </a:r>
            <a:r>
              <a:rPr sz="1200" dirty="0">
                <a:latin typeface="Calibri"/>
                <a:cs typeface="Calibri"/>
              </a:rPr>
              <a:t>!", il </a:t>
            </a:r>
            <a:r>
              <a:rPr sz="1200" spc="-5" dirty="0">
                <a:latin typeface="Calibri"/>
                <a:cs typeface="Calibri"/>
              </a:rPr>
              <a:t>laboratorio </a:t>
            </a:r>
            <a:r>
              <a:rPr sz="1200" dirty="0">
                <a:latin typeface="Calibri"/>
                <a:cs typeface="Calibri"/>
              </a:rPr>
              <a:t>di </a:t>
            </a:r>
            <a:r>
              <a:rPr sz="1200" spc="-5" dirty="0">
                <a:latin typeface="Calibri"/>
                <a:cs typeface="Calibri"/>
              </a:rPr>
              <a:t>cinema </a:t>
            </a:r>
            <a:r>
              <a:rPr sz="1200" dirty="0">
                <a:latin typeface="Calibri"/>
                <a:cs typeface="Calibri"/>
              </a:rPr>
              <a:t>di </a:t>
            </a:r>
            <a:r>
              <a:rPr sz="1200" spc="-5" dirty="0">
                <a:latin typeface="Calibri"/>
                <a:cs typeface="Calibri"/>
              </a:rPr>
              <a:t>animazione</a:t>
            </a:r>
            <a:r>
              <a:rPr sz="1200" spc="30" dirty="0">
                <a:latin typeface="Calibri"/>
                <a:cs typeface="Calibri"/>
              </a:rPr>
              <a:t> </a:t>
            </a:r>
            <a:r>
              <a:rPr sz="1200" dirty="0">
                <a:latin typeface="Calibri"/>
                <a:cs typeface="Calibri"/>
              </a:rPr>
              <a:t>in</a:t>
            </a:r>
            <a:endParaRPr sz="1200">
              <a:latin typeface="Calibri"/>
              <a:cs typeface="Calibri"/>
            </a:endParaRPr>
          </a:p>
          <a:p>
            <a:pPr marL="12700" marR="95885">
              <a:lnSpc>
                <a:spcPct val="101699"/>
              </a:lnSpc>
              <a:spcBef>
                <a:spcPts val="10"/>
              </a:spcBef>
            </a:pPr>
            <a:r>
              <a:rPr sz="1200" spc="-5" dirty="0">
                <a:latin typeface="Calibri"/>
                <a:cs typeface="Calibri"/>
              </a:rPr>
              <a:t>collaborazione con </a:t>
            </a:r>
            <a:r>
              <a:rPr sz="1200" dirty="0">
                <a:latin typeface="Calibri"/>
                <a:cs typeface="Calibri"/>
              </a:rPr>
              <a:t>il </a:t>
            </a:r>
            <a:r>
              <a:rPr sz="1200" spc="-5" dirty="0">
                <a:latin typeface="Calibri"/>
                <a:cs typeface="Calibri"/>
              </a:rPr>
              <a:t>Museo Nazionale </a:t>
            </a:r>
            <a:r>
              <a:rPr sz="1200" dirty="0">
                <a:latin typeface="Calibri"/>
                <a:cs typeface="Calibri"/>
              </a:rPr>
              <a:t>del </a:t>
            </a:r>
            <a:r>
              <a:rPr sz="1200" spc="-10" dirty="0">
                <a:latin typeface="Calibri"/>
                <a:cs typeface="Calibri"/>
              </a:rPr>
              <a:t>Cinema </a:t>
            </a:r>
            <a:r>
              <a:rPr sz="1200" dirty="0">
                <a:latin typeface="Calibri"/>
                <a:cs typeface="Calibri"/>
              </a:rPr>
              <a:t>di </a:t>
            </a:r>
            <a:r>
              <a:rPr sz="1200" spc="-5" dirty="0">
                <a:latin typeface="Calibri"/>
                <a:cs typeface="Calibri"/>
              </a:rPr>
              <a:t>Torino. </a:t>
            </a:r>
            <a:r>
              <a:rPr sz="1200" dirty="0">
                <a:latin typeface="Calibri"/>
                <a:cs typeface="Calibri"/>
              </a:rPr>
              <a:t>A </a:t>
            </a:r>
            <a:r>
              <a:rPr sz="1200" spc="-5" dirty="0">
                <a:latin typeface="Calibri"/>
                <a:cs typeface="Calibri"/>
              </a:rPr>
              <a:t>L'Aquila, </a:t>
            </a:r>
            <a:r>
              <a:rPr sz="1200" dirty="0">
                <a:latin typeface="Calibri"/>
                <a:cs typeface="Calibri"/>
              </a:rPr>
              <a:t>il  16, </a:t>
            </a:r>
            <a:r>
              <a:rPr sz="1200" spc="-5" dirty="0">
                <a:latin typeface="Calibri"/>
                <a:cs typeface="Calibri"/>
              </a:rPr>
              <a:t>17 </a:t>
            </a:r>
            <a:r>
              <a:rPr sz="1200" dirty="0">
                <a:latin typeface="Calibri"/>
                <a:cs typeface="Calibri"/>
              </a:rPr>
              <a:t>e 18 marzo, </a:t>
            </a:r>
            <a:r>
              <a:rPr sz="1200" spc="-5" dirty="0">
                <a:latin typeface="Calibri"/>
                <a:cs typeface="Calibri"/>
              </a:rPr>
              <a:t>presso l'Istituto Cinematografico </a:t>
            </a:r>
            <a:r>
              <a:rPr sz="1200" dirty="0">
                <a:latin typeface="Calibri"/>
                <a:cs typeface="Calibri"/>
              </a:rPr>
              <a:t>"La </a:t>
            </a:r>
            <a:r>
              <a:rPr sz="1200" spc="-5" dirty="0">
                <a:latin typeface="Calibri"/>
                <a:cs typeface="Calibri"/>
              </a:rPr>
              <a:t>Lanterna Magica",  si </a:t>
            </a:r>
            <a:r>
              <a:rPr sz="1200" dirty="0">
                <a:latin typeface="Calibri"/>
                <a:cs typeface="Calibri"/>
              </a:rPr>
              <a:t>terra' il </a:t>
            </a:r>
            <a:r>
              <a:rPr sz="1200" spc="-5" dirty="0">
                <a:latin typeface="Calibri"/>
                <a:cs typeface="Calibri"/>
              </a:rPr>
              <a:t>laboratorio "Il concetto di integrazione: </a:t>
            </a:r>
            <a:r>
              <a:rPr sz="1200" dirty="0">
                <a:latin typeface="Calibri"/>
                <a:cs typeface="Calibri"/>
              </a:rPr>
              <a:t>un viaggio</a:t>
            </a:r>
            <a:r>
              <a:rPr sz="1200" spc="-5" dirty="0">
                <a:latin typeface="Calibri"/>
                <a:cs typeface="Calibri"/>
              </a:rPr>
              <a:t> </a:t>
            </a:r>
            <a:r>
              <a:rPr sz="1200" dirty="0">
                <a:latin typeface="Calibri"/>
                <a:cs typeface="Calibri"/>
              </a:rPr>
              <a:t>nella</a:t>
            </a:r>
            <a:endParaRPr sz="1200">
              <a:latin typeface="Calibri"/>
              <a:cs typeface="Calibri"/>
            </a:endParaRPr>
          </a:p>
          <a:p>
            <a:pPr marL="12700" marR="579755">
              <a:lnSpc>
                <a:spcPct val="101699"/>
              </a:lnSpc>
            </a:pPr>
            <a:r>
              <a:rPr sz="1200" spc="-5" dirty="0">
                <a:latin typeface="Calibri"/>
                <a:cs typeface="Calibri"/>
              </a:rPr>
              <a:t>societa' </a:t>
            </a:r>
            <a:r>
              <a:rPr sz="1200" dirty="0">
                <a:latin typeface="Calibri"/>
                <a:cs typeface="Calibri"/>
              </a:rPr>
              <a:t>di ieri e di </a:t>
            </a:r>
            <a:r>
              <a:rPr sz="1200" spc="-5" dirty="0">
                <a:latin typeface="Calibri"/>
                <a:cs typeface="Calibri"/>
              </a:rPr>
              <a:t>oggi", </a:t>
            </a:r>
            <a:r>
              <a:rPr sz="1200" dirty="0">
                <a:latin typeface="Calibri"/>
                <a:cs typeface="Calibri"/>
              </a:rPr>
              <a:t>dove gli </a:t>
            </a:r>
            <a:r>
              <a:rPr sz="1200" spc="-5" dirty="0">
                <a:latin typeface="Calibri"/>
                <a:cs typeface="Calibri"/>
              </a:rPr>
              <a:t>alunni avranno l'opportunita' </a:t>
            </a:r>
            <a:r>
              <a:rPr sz="1200" dirty="0">
                <a:latin typeface="Calibri"/>
                <a:cs typeface="Calibri"/>
              </a:rPr>
              <a:t>di  </a:t>
            </a:r>
            <a:r>
              <a:rPr sz="1200" spc="-5" dirty="0">
                <a:latin typeface="Calibri"/>
                <a:cs typeface="Calibri"/>
              </a:rPr>
              <a:t>avvicinarsi </a:t>
            </a:r>
            <a:r>
              <a:rPr sz="1200" dirty="0">
                <a:latin typeface="Calibri"/>
                <a:cs typeface="Calibri"/>
              </a:rPr>
              <a:t>alle </a:t>
            </a:r>
            <a:r>
              <a:rPr sz="1200" spc="-5" dirty="0">
                <a:latin typeface="Calibri"/>
                <a:cs typeface="Calibri"/>
              </a:rPr>
              <a:t>moderne tecnologie che riguardano </a:t>
            </a:r>
            <a:r>
              <a:rPr sz="1200" dirty="0">
                <a:latin typeface="Calibri"/>
                <a:cs typeface="Calibri"/>
              </a:rPr>
              <a:t>il </a:t>
            </a:r>
            <a:r>
              <a:rPr sz="1200" spc="-5" dirty="0">
                <a:latin typeface="Calibri"/>
                <a:cs typeface="Calibri"/>
              </a:rPr>
              <a:t>mondo  dell'audiovisivo realizzando </a:t>
            </a:r>
            <a:r>
              <a:rPr sz="1200" dirty="0">
                <a:latin typeface="Calibri"/>
                <a:cs typeface="Calibri"/>
              </a:rPr>
              <a:t>un breve </a:t>
            </a:r>
            <a:r>
              <a:rPr sz="1200" spc="-5" dirty="0">
                <a:latin typeface="Calibri"/>
                <a:cs typeface="Calibri"/>
              </a:rPr>
              <a:t>cortometraggio sul </a:t>
            </a:r>
            <a:r>
              <a:rPr sz="1200" dirty="0">
                <a:latin typeface="Calibri"/>
                <a:cs typeface="Calibri"/>
              </a:rPr>
              <a:t>tema  </a:t>
            </a:r>
            <a:r>
              <a:rPr sz="1200" spc="-5" dirty="0">
                <a:latin typeface="Calibri"/>
                <a:cs typeface="Calibri"/>
              </a:rPr>
              <a:t>dell'integrazione </a:t>
            </a:r>
            <a:r>
              <a:rPr sz="1200" dirty="0">
                <a:latin typeface="Calibri"/>
                <a:cs typeface="Calibri"/>
              </a:rPr>
              <a:t>e </a:t>
            </a:r>
            <a:r>
              <a:rPr sz="1200" spc="-5" dirty="0">
                <a:latin typeface="Calibri"/>
                <a:cs typeface="Calibri"/>
              </a:rPr>
              <a:t>dell'interculturalita'. Infine, </a:t>
            </a:r>
            <a:r>
              <a:rPr sz="1200" dirty="0">
                <a:latin typeface="Calibri"/>
                <a:cs typeface="Calibri"/>
              </a:rPr>
              <a:t>a </a:t>
            </a:r>
            <a:r>
              <a:rPr sz="1200" spc="-5" dirty="0">
                <a:latin typeface="Calibri"/>
                <a:cs typeface="Calibri"/>
              </a:rPr>
              <a:t>Bari, </a:t>
            </a:r>
            <a:r>
              <a:rPr sz="1200" dirty="0">
                <a:latin typeface="Calibri"/>
                <a:cs typeface="Calibri"/>
              </a:rPr>
              <a:t>il 16 e 17  marzo e' </a:t>
            </a:r>
            <a:r>
              <a:rPr sz="1200" spc="-5" dirty="0">
                <a:latin typeface="Calibri"/>
                <a:cs typeface="Calibri"/>
              </a:rPr>
              <a:t>previsto "Metti </a:t>
            </a:r>
            <a:r>
              <a:rPr sz="1200" dirty="0">
                <a:latin typeface="Calibri"/>
                <a:cs typeface="Calibri"/>
              </a:rPr>
              <a:t>il </a:t>
            </a:r>
            <a:r>
              <a:rPr sz="1200" spc="-5" dirty="0">
                <a:latin typeface="Calibri"/>
                <a:cs typeface="Calibri"/>
              </a:rPr>
              <a:t>mondo </a:t>
            </a:r>
            <a:r>
              <a:rPr sz="1200" dirty="0">
                <a:latin typeface="Calibri"/>
                <a:cs typeface="Calibri"/>
              </a:rPr>
              <a:t>a </a:t>
            </a:r>
            <a:r>
              <a:rPr sz="1200" spc="-5" dirty="0">
                <a:latin typeface="Calibri"/>
                <a:cs typeface="Calibri"/>
              </a:rPr>
              <a:t>tavola", </a:t>
            </a:r>
            <a:r>
              <a:rPr sz="1200" dirty="0">
                <a:latin typeface="Calibri"/>
                <a:cs typeface="Calibri"/>
              </a:rPr>
              <a:t>il </a:t>
            </a:r>
            <a:r>
              <a:rPr sz="1200" spc="-5" dirty="0">
                <a:latin typeface="Calibri"/>
                <a:cs typeface="Calibri"/>
              </a:rPr>
              <a:t>laboratorio </a:t>
            </a:r>
            <a:r>
              <a:rPr sz="1200" dirty="0">
                <a:latin typeface="Calibri"/>
                <a:cs typeface="Calibri"/>
              </a:rPr>
              <a:t>di </a:t>
            </a:r>
            <a:r>
              <a:rPr sz="1200" spc="-5" dirty="0">
                <a:latin typeface="Calibri"/>
                <a:cs typeface="Calibri"/>
              </a:rPr>
              <a:t>video  animazione presso Coop </a:t>
            </a:r>
            <a:r>
              <a:rPr sz="1200" dirty="0">
                <a:latin typeface="Calibri"/>
                <a:cs typeface="Calibri"/>
              </a:rPr>
              <a:t>GET, il </a:t>
            </a:r>
            <a:r>
              <a:rPr sz="1200" spc="-10" dirty="0">
                <a:latin typeface="Calibri"/>
                <a:cs typeface="Calibri"/>
              </a:rPr>
              <a:t>Centro </a:t>
            </a:r>
            <a:r>
              <a:rPr sz="1200" spc="-5" dirty="0">
                <a:latin typeface="Calibri"/>
                <a:cs typeface="Calibri"/>
              </a:rPr>
              <a:t>per </a:t>
            </a:r>
            <a:r>
              <a:rPr sz="1200" dirty="0">
                <a:latin typeface="Calibri"/>
                <a:cs typeface="Calibri"/>
              </a:rPr>
              <a:t>la </a:t>
            </a:r>
            <a:r>
              <a:rPr sz="1200" spc="-5" dirty="0">
                <a:latin typeface="Calibri"/>
                <a:cs typeface="Calibri"/>
              </a:rPr>
              <a:t>Ricerca </a:t>
            </a:r>
            <a:r>
              <a:rPr sz="1200" dirty="0">
                <a:latin typeface="Calibri"/>
                <a:cs typeface="Calibri"/>
              </a:rPr>
              <a:t>e la </a:t>
            </a:r>
            <a:r>
              <a:rPr sz="1200" spc="-5" dirty="0">
                <a:latin typeface="Calibri"/>
                <a:cs typeface="Calibri"/>
              </a:rPr>
              <a:t>Didattica  dell'Immagine </a:t>
            </a:r>
            <a:r>
              <a:rPr sz="1200" dirty="0">
                <a:latin typeface="Calibri"/>
                <a:cs typeface="Calibri"/>
              </a:rPr>
              <a:t>di </a:t>
            </a:r>
            <a:r>
              <a:rPr sz="1200" spc="-5" dirty="0">
                <a:latin typeface="Calibri"/>
                <a:cs typeface="Calibri"/>
              </a:rPr>
              <a:t>Bari, finalizzato </a:t>
            </a:r>
            <a:r>
              <a:rPr sz="1200" dirty="0">
                <a:latin typeface="Calibri"/>
                <a:cs typeface="Calibri"/>
              </a:rPr>
              <a:t>alla </a:t>
            </a:r>
            <a:r>
              <a:rPr sz="1200" spc="-5" dirty="0">
                <a:latin typeface="Calibri"/>
                <a:cs typeface="Calibri"/>
              </a:rPr>
              <a:t>realizzazione </a:t>
            </a:r>
            <a:r>
              <a:rPr sz="1200" dirty="0">
                <a:latin typeface="Calibri"/>
                <a:cs typeface="Calibri"/>
              </a:rPr>
              <a:t>di</a:t>
            </a:r>
            <a:r>
              <a:rPr sz="1200" spc="-5" dirty="0">
                <a:latin typeface="Calibri"/>
                <a:cs typeface="Calibri"/>
              </a:rPr>
              <a:t> </a:t>
            </a:r>
            <a:r>
              <a:rPr sz="1200" dirty="0">
                <a:latin typeface="Calibri"/>
                <a:cs typeface="Calibri"/>
              </a:rPr>
              <a:t>un</a:t>
            </a:r>
            <a:endParaRPr sz="1200">
              <a:latin typeface="Calibri"/>
              <a:cs typeface="Calibri"/>
            </a:endParaRPr>
          </a:p>
          <a:p>
            <a:pPr marL="12700" marR="73660">
              <a:lnSpc>
                <a:spcPct val="101600"/>
              </a:lnSpc>
            </a:pPr>
            <a:r>
              <a:rPr sz="1200" spc="-5" dirty="0">
                <a:latin typeface="Calibri"/>
                <a:cs typeface="Calibri"/>
              </a:rPr>
              <a:t>cortometraggio, </a:t>
            </a:r>
            <a:r>
              <a:rPr sz="1200" dirty="0">
                <a:latin typeface="Calibri"/>
                <a:cs typeface="Calibri"/>
              </a:rPr>
              <a:t>in </a:t>
            </a:r>
            <a:r>
              <a:rPr sz="1200" spc="-10" dirty="0">
                <a:latin typeface="Calibri"/>
                <a:cs typeface="Calibri"/>
              </a:rPr>
              <a:t>cui </a:t>
            </a:r>
            <a:r>
              <a:rPr sz="1200" dirty="0">
                <a:latin typeface="Calibri"/>
                <a:cs typeface="Calibri"/>
              </a:rPr>
              <a:t>gli </a:t>
            </a:r>
            <a:r>
              <a:rPr sz="1200" spc="-5" dirty="0">
                <a:latin typeface="Calibri"/>
                <a:cs typeface="Calibri"/>
              </a:rPr>
              <a:t>studenti dovranno ideare </a:t>
            </a:r>
            <a:r>
              <a:rPr sz="1200" dirty="0">
                <a:latin typeface="Calibri"/>
                <a:cs typeface="Calibri"/>
              </a:rPr>
              <a:t>e </a:t>
            </a:r>
            <a:r>
              <a:rPr sz="1200" spc="-5" dirty="0">
                <a:latin typeface="Calibri"/>
                <a:cs typeface="Calibri"/>
              </a:rPr>
              <a:t>disegnare immagini </a:t>
            </a:r>
            <a:r>
              <a:rPr sz="1200" dirty="0">
                <a:latin typeface="Calibri"/>
                <a:cs typeface="Calibri"/>
              </a:rPr>
              <a:t>e  </a:t>
            </a:r>
            <a:r>
              <a:rPr sz="1200" spc="-5" dirty="0">
                <a:latin typeface="Calibri"/>
                <a:cs typeface="Calibri"/>
              </a:rPr>
              <a:t>fondali, effettuare </a:t>
            </a:r>
            <a:r>
              <a:rPr sz="1200" dirty="0">
                <a:latin typeface="Calibri"/>
                <a:cs typeface="Calibri"/>
              </a:rPr>
              <a:t>le </a:t>
            </a:r>
            <a:r>
              <a:rPr sz="1200" spc="-5" dirty="0">
                <a:latin typeface="Calibri"/>
                <a:cs typeface="Calibri"/>
              </a:rPr>
              <a:t>riprese con </a:t>
            </a:r>
            <a:r>
              <a:rPr sz="1200" dirty="0">
                <a:latin typeface="Calibri"/>
                <a:cs typeface="Calibri"/>
              </a:rPr>
              <a:t>la </a:t>
            </a:r>
            <a:r>
              <a:rPr sz="1200" spc="-5" dirty="0">
                <a:latin typeface="Calibri"/>
                <a:cs typeface="Calibri"/>
              </a:rPr>
              <a:t>tecnica "passo </a:t>
            </a:r>
            <a:r>
              <a:rPr sz="1200" dirty="0">
                <a:latin typeface="Calibri"/>
                <a:cs typeface="Calibri"/>
              </a:rPr>
              <a:t>a </a:t>
            </a:r>
            <a:r>
              <a:rPr sz="1200" spc="-5" dirty="0">
                <a:latin typeface="Calibri"/>
                <a:cs typeface="Calibri"/>
              </a:rPr>
              <a:t>uno" </a:t>
            </a:r>
            <a:r>
              <a:rPr sz="1200" dirty="0">
                <a:latin typeface="Calibri"/>
                <a:cs typeface="Calibri"/>
              </a:rPr>
              <a:t>e</a:t>
            </a:r>
            <a:r>
              <a:rPr sz="1200" spc="60" dirty="0">
                <a:latin typeface="Calibri"/>
                <a:cs typeface="Calibri"/>
              </a:rPr>
              <a:t> </a:t>
            </a:r>
            <a:r>
              <a:rPr sz="1200" spc="-5" dirty="0">
                <a:latin typeface="Calibri"/>
                <a:cs typeface="Calibri"/>
              </a:rPr>
              <a:t>cimentarsi</a:t>
            </a:r>
            <a:endParaRPr sz="1200">
              <a:latin typeface="Calibri"/>
              <a:cs typeface="Calibri"/>
            </a:endParaRPr>
          </a:p>
          <a:p>
            <a:pPr marL="12700">
              <a:lnSpc>
                <a:spcPct val="100000"/>
              </a:lnSpc>
              <a:spcBef>
                <a:spcPts val="25"/>
              </a:spcBef>
            </a:pPr>
            <a:r>
              <a:rPr sz="1200" dirty="0">
                <a:latin typeface="Calibri"/>
                <a:cs typeface="Calibri"/>
              </a:rPr>
              <a:t>nel </a:t>
            </a:r>
            <a:r>
              <a:rPr sz="1200" spc="-5" dirty="0">
                <a:latin typeface="Calibri"/>
                <a:cs typeface="Calibri"/>
              </a:rPr>
              <a:t>doppiaggio, prestando </a:t>
            </a:r>
            <a:r>
              <a:rPr sz="1200" dirty="0">
                <a:latin typeface="Calibri"/>
                <a:cs typeface="Calibri"/>
              </a:rPr>
              <a:t>le voci ai diversi</a:t>
            </a:r>
            <a:r>
              <a:rPr sz="1200" spc="-35" dirty="0">
                <a:latin typeface="Calibri"/>
                <a:cs typeface="Calibri"/>
              </a:rPr>
              <a:t> </a:t>
            </a:r>
            <a:r>
              <a:rPr sz="1200" spc="-5" dirty="0">
                <a:latin typeface="Calibri"/>
                <a:cs typeface="Calibri"/>
              </a:rPr>
              <a:t>personaggi.</a:t>
            </a:r>
            <a:endParaRPr sz="1200">
              <a:latin typeface="Calibri"/>
              <a:cs typeface="Calibri"/>
            </a:endParaRP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247.libero.it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52146" y="5789487"/>
            <a:ext cx="5800000" cy="51759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90575" y="3526789"/>
            <a:ext cx="5695950" cy="160972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6562725"/>
            <a:ext cx="6146800" cy="3382645"/>
          </a:xfrm>
          <a:prstGeom prst="rect">
            <a:avLst/>
          </a:prstGeom>
        </p:spPr>
        <p:txBody>
          <a:bodyPr vert="horz" wrap="square" lIns="0" tIns="13335" rIns="0" bIns="0" rtlCol="0">
            <a:spAutoFit/>
          </a:bodyPr>
          <a:lstStyle/>
          <a:p>
            <a:pPr marL="12700">
              <a:lnSpc>
                <a:spcPct val="100000"/>
              </a:lnSpc>
              <a:spcBef>
                <a:spcPts val="105"/>
              </a:spcBef>
            </a:pPr>
            <a:r>
              <a:rPr sz="1100" dirty="0">
                <a:latin typeface="Calibri"/>
                <a:cs typeface="Calibri"/>
              </a:rPr>
              <a:t>Lunedì </a:t>
            </a:r>
            <a:r>
              <a:rPr sz="1100" spc="-5" dirty="0">
                <a:latin typeface="Calibri"/>
                <a:cs typeface="Calibri"/>
              </a:rPr>
              <a:t>16 </a:t>
            </a:r>
            <a:r>
              <a:rPr sz="1100" dirty="0">
                <a:latin typeface="Calibri"/>
                <a:cs typeface="Calibri"/>
              </a:rPr>
              <a:t>Marzo </a:t>
            </a:r>
            <a:r>
              <a:rPr sz="1100" spc="-5" dirty="0">
                <a:latin typeface="Calibri"/>
                <a:cs typeface="Calibri"/>
              </a:rPr>
              <a:t>2015</a:t>
            </a:r>
            <a:r>
              <a:rPr sz="1100" spc="-10" dirty="0">
                <a:latin typeface="Calibri"/>
                <a:cs typeface="Calibri"/>
              </a:rPr>
              <a:t> </a:t>
            </a:r>
            <a:r>
              <a:rPr sz="1100" spc="-5" dirty="0">
                <a:latin typeface="Calibri"/>
                <a:cs typeface="Calibri"/>
              </a:rPr>
              <a:t>16:42</a:t>
            </a:r>
            <a:endParaRPr sz="1100">
              <a:latin typeface="Calibri"/>
              <a:cs typeface="Calibri"/>
            </a:endParaRPr>
          </a:p>
          <a:p>
            <a:pPr>
              <a:lnSpc>
                <a:spcPct val="100000"/>
              </a:lnSpc>
              <a:spcBef>
                <a:spcPts val="10"/>
              </a:spcBef>
            </a:pPr>
            <a:endParaRPr sz="1500">
              <a:latin typeface="Times New Roman"/>
              <a:cs typeface="Times New Roman"/>
            </a:endParaRPr>
          </a:p>
          <a:p>
            <a:pPr marL="12700">
              <a:lnSpc>
                <a:spcPct val="100000"/>
              </a:lnSpc>
              <a:spcBef>
                <a:spcPts val="5"/>
              </a:spcBef>
            </a:pPr>
            <a:r>
              <a:rPr sz="1400" spc="-5" dirty="0">
                <a:latin typeface="Calibri"/>
                <a:cs typeface="Calibri"/>
              </a:rPr>
              <a:t>“L’alfabeto del Mondo. Leggiamo </a:t>
            </a:r>
            <a:r>
              <a:rPr sz="1400" dirty="0">
                <a:latin typeface="Calibri"/>
                <a:cs typeface="Calibri"/>
              </a:rPr>
              <a:t>i </a:t>
            </a:r>
            <a:r>
              <a:rPr sz="1400" spc="-5" dirty="0">
                <a:latin typeface="Calibri"/>
                <a:cs typeface="Calibri"/>
              </a:rPr>
              <a:t>segni intorno </a:t>
            </a:r>
            <a:r>
              <a:rPr sz="1400" dirty="0">
                <a:latin typeface="Calibri"/>
                <a:cs typeface="Calibri"/>
              </a:rPr>
              <a:t>a </a:t>
            </a:r>
            <a:r>
              <a:rPr sz="1400" spc="-5" dirty="0">
                <a:latin typeface="Calibri"/>
                <a:cs typeface="Calibri"/>
              </a:rPr>
              <a:t>noi </a:t>
            </a:r>
            <a:r>
              <a:rPr sz="1400" dirty="0">
                <a:latin typeface="Calibri"/>
                <a:cs typeface="Calibri"/>
              </a:rPr>
              <a:t>e</a:t>
            </a:r>
            <a:r>
              <a:rPr sz="1400" spc="5" dirty="0">
                <a:latin typeface="Calibri"/>
                <a:cs typeface="Calibri"/>
              </a:rPr>
              <a:t> </a:t>
            </a:r>
            <a:r>
              <a:rPr sz="1400" spc="-5" dirty="0">
                <a:latin typeface="Calibri"/>
                <a:cs typeface="Calibri"/>
              </a:rPr>
              <a:t>raccontiamo”.</a:t>
            </a:r>
            <a:endParaRPr sz="1400">
              <a:latin typeface="Calibri"/>
              <a:cs typeface="Calibri"/>
            </a:endParaRPr>
          </a:p>
          <a:p>
            <a:pPr marL="12700" marR="5080" algn="just">
              <a:lnSpc>
                <a:spcPct val="117900"/>
              </a:lnSpc>
              <a:spcBef>
                <a:spcPts val="969"/>
              </a:spcBef>
            </a:pPr>
            <a:r>
              <a:rPr sz="1400" dirty="0">
                <a:latin typeface="Calibri"/>
                <a:cs typeface="Calibri"/>
              </a:rPr>
              <a:t>È </a:t>
            </a:r>
            <a:r>
              <a:rPr sz="1400" spc="-5" dirty="0">
                <a:latin typeface="Calibri"/>
                <a:cs typeface="Calibri"/>
              </a:rPr>
              <a:t>questo </a:t>
            </a:r>
            <a:r>
              <a:rPr sz="1400" dirty="0">
                <a:latin typeface="Calibri"/>
                <a:cs typeface="Calibri"/>
              </a:rPr>
              <a:t>il </a:t>
            </a:r>
            <a:r>
              <a:rPr sz="1400" spc="-5" dirty="0">
                <a:latin typeface="Calibri"/>
                <a:cs typeface="Calibri"/>
              </a:rPr>
              <a:t>tema della seconda </a:t>
            </a:r>
            <a:r>
              <a:rPr sz="1400" dirty="0">
                <a:latin typeface="Calibri"/>
                <a:cs typeface="Calibri"/>
              </a:rPr>
              <a:t>edizione del </a:t>
            </a:r>
            <a:r>
              <a:rPr sz="1400" spc="-5" dirty="0">
                <a:latin typeface="Calibri"/>
                <a:cs typeface="Calibri"/>
              </a:rPr>
              <a:t>Festival della Cultura </a:t>
            </a:r>
            <a:r>
              <a:rPr sz="1400" dirty="0">
                <a:latin typeface="Calibri"/>
                <a:cs typeface="Calibri"/>
              </a:rPr>
              <a:t>Creativa, </a:t>
            </a:r>
            <a:r>
              <a:rPr sz="1400" spc="-5" dirty="0">
                <a:latin typeface="Calibri"/>
                <a:cs typeface="Calibri"/>
              </a:rPr>
              <a:t>promosso  </a:t>
            </a:r>
            <a:r>
              <a:rPr sz="1400" dirty="0">
                <a:latin typeface="Calibri"/>
                <a:cs typeface="Calibri"/>
              </a:rPr>
              <a:t>dall’ABI e realizzato </a:t>
            </a:r>
            <a:r>
              <a:rPr sz="1400" spc="-5" dirty="0">
                <a:latin typeface="Calibri"/>
                <a:cs typeface="Calibri"/>
              </a:rPr>
              <a:t>dalle singole banche su tutto </a:t>
            </a:r>
            <a:r>
              <a:rPr sz="1400" dirty="0">
                <a:latin typeface="Calibri"/>
                <a:cs typeface="Calibri"/>
              </a:rPr>
              <a:t>il territorio</a:t>
            </a:r>
            <a:r>
              <a:rPr sz="1400" spc="-55" dirty="0">
                <a:latin typeface="Calibri"/>
                <a:cs typeface="Calibri"/>
              </a:rPr>
              <a:t> </a:t>
            </a:r>
            <a:r>
              <a:rPr sz="1400" spc="-5" dirty="0">
                <a:latin typeface="Calibri"/>
                <a:cs typeface="Calibri"/>
              </a:rPr>
              <a:t>nazionale.</a:t>
            </a:r>
            <a:endParaRPr sz="1400">
              <a:latin typeface="Calibri"/>
              <a:cs typeface="Calibri"/>
            </a:endParaRPr>
          </a:p>
          <a:p>
            <a:pPr marL="12700" marR="5080" algn="just">
              <a:lnSpc>
                <a:spcPct val="117200"/>
              </a:lnSpc>
              <a:spcBef>
                <a:spcPts val="980"/>
              </a:spcBef>
            </a:pPr>
            <a:r>
              <a:rPr sz="1400" spc="-5" dirty="0">
                <a:latin typeface="Calibri"/>
                <a:cs typeface="Calibri"/>
              </a:rPr>
              <a:t>La manifestazione, interamente dedicata </a:t>
            </a:r>
            <a:r>
              <a:rPr sz="1400" dirty="0">
                <a:latin typeface="Calibri"/>
                <a:cs typeface="Calibri"/>
              </a:rPr>
              <a:t>alla </a:t>
            </a:r>
            <a:r>
              <a:rPr sz="1400" spc="-5" dirty="0">
                <a:latin typeface="Calibri"/>
                <a:cs typeface="Calibri"/>
              </a:rPr>
              <a:t>cultura </a:t>
            </a:r>
            <a:r>
              <a:rPr sz="1400" dirty="0">
                <a:latin typeface="Calibri"/>
                <a:cs typeface="Calibri"/>
              </a:rPr>
              <a:t>e alla creatività, </a:t>
            </a:r>
            <a:r>
              <a:rPr sz="1400" spc="-5" dirty="0">
                <a:latin typeface="Calibri"/>
                <a:cs typeface="Calibri"/>
              </a:rPr>
              <a:t>si svolgerà  nella settimana dal </a:t>
            </a:r>
            <a:r>
              <a:rPr sz="1400" dirty="0">
                <a:latin typeface="Calibri"/>
                <a:cs typeface="Calibri"/>
              </a:rPr>
              <a:t>16 al 22 </a:t>
            </a:r>
            <a:r>
              <a:rPr sz="1400" spc="-5" dirty="0">
                <a:latin typeface="Calibri"/>
                <a:cs typeface="Calibri"/>
              </a:rPr>
              <a:t>marzo. In tutta Italia ci saranno </a:t>
            </a:r>
            <a:r>
              <a:rPr sz="1400" dirty="0">
                <a:latin typeface="Calibri"/>
                <a:cs typeface="Calibri"/>
              </a:rPr>
              <a:t>tantissimi </a:t>
            </a:r>
            <a:r>
              <a:rPr sz="1400" spc="-5" dirty="0">
                <a:latin typeface="Calibri"/>
                <a:cs typeface="Calibri"/>
              </a:rPr>
              <a:t>eventi  </a:t>
            </a:r>
            <a:r>
              <a:rPr sz="1400" dirty="0">
                <a:latin typeface="Calibri"/>
                <a:cs typeface="Calibri"/>
              </a:rPr>
              <a:t>organizzati </a:t>
            </a:r>
            <a:r>
              <a:rPr sz="1400" spc="-5" dirty="0">
                <a:latin typeface="Calibri"/>
                <a:cs typeface="Calibri"/>
              </a:rPr>
              <a:t>dalle Banche con </a:t>
            </a:r>
            <a:r>
              <a:rPr sz="1400" dirty="0">
                <a:latin typeface="Calibri"/>
                <a:cs typeface="Calibri"/>
              </a:rPr>
              <a:t>la </a:t>
            </a:r>
            <a:r>
              <a:rPr sz="1400" spc="-5" dirty="0">
                <a:latin typeface="Calibri"/>
                <a:cs typeface="Calibri"/>
              </a:rPr>
              <a:t>collaborazione di partner </a:t>
            </a:r>
            <a:r>
              <a:rPr sz="1400" dirty="0">
                <a:latin typeface="Calibri"/>
                <a:cs typeface="Calibri"/>
              </a:rPr>
              <a:t>culturali </a:t>
            </a:r>
            <a:r>
              <a:rPr sz="1400" spc="-5" dirty="0">
                <a:latin typeface="Calibri"/>
                <a:cs typeface="Calibri"/>
              </a:rPr>
              <a:t>sul</a:t>
            </a:r>
            <a:r>
              <a:rPr sz="1400" dirty="0">
                <a:latin typeface="Calibri"/>
                <a:cs typeface="Calibri"/>
              </a:rPr>
              <a:t> </a:t>
            </a:r>
            <a:r>
              <a:rPr sz="1400" spc="-5" dirty="0">
                <a:latin typeface="Calibri"/>
                <a:cs typeface="Calibri"/>
              </a:rPr>
              <a:t>territorio.</a:t>
            </a:r>
            <a:endParaRPr sz="1400">
              <a:latin typeface="Calibri"/>
              <a:cs typeface="Calibri"/>
            </a:endParaRPr>
          </a:p>
          <a:p>
            <a:pPr>
              <a:lnSpc>
                <a:spcPct val="100000"/>
              </a:lnSpc>
              <a:spcBef>
                <a:spcPts val="20"/>
              </a:spcBef>
            </a:pPr>
            <a:endParaRPr sz="1100">
              <a:latin typeface="Times New Roman"/>
              <a:cs typeface="Times New Roman"/>
            </a:endParaRPr>
          </a:p>
          <a:p>
            <a:pPr marL="12700">
              <a:lnSpc>
                <a:spcPct val="100000"/>
              </a:lnSpc>
            </a:pPr>
            <a:r>
              <a:rPr sz="1400" spc="-5" dirty="0">
                <a:latin typeface="Calibri"/>
                <a:cs typeface="Calibri"/>
              </a:rPr>
              <a:t>In Calabria, </a:t>
            </a:r>
            <a:r>
              <a:rPr sz="1400" dirty="0">
                <a:latin typeface="Calibri"/>
                <a:cs typeface="Calibri"/>
              </a:rPr>
              <a:t>la BCC Mediocrati organizza </a:t>
            </a:r>
            <a:r>
              <a:rPr sz="1400" spc="-5" dirty="0">
                <a:latin typeface="Calibri"/>
                <a:cs typeface="Calibri"/>
              </a:rPr>
              <a:t>due eventi dedicati </a:t>
            </a:r>
            <a:r>
              <a:rPr sz="1400" dirty="0">
                <a:latin typeface="Calibri"/>
                <a:cs typeface="Calibri"/>
              </a:rPr>
              <a:t>al </a:t>
            </a:r>
            <a:r>
              <a:rPr sz="1400" spc="-5" dirty="0">
                <a:latin typeface="Calibri"/>
                <a:cs typeface="Calibri"/>
              </a:rPr>
              <a:t>racconto </a:t>
            </a:r>
            <a:r>
              <a:rPr sz="1400" dirty="0">
                <a:latin typeface="Calibri"/>
                <a:cs typeface="Calibri"/>
              </a:rPr>
              <a:t>e</a:t>
            </a:r>
            <a:r>
              <a:rPr sz="1400" spc="-40" dirty="0">
                <a:latin typeface="Calibri"/>
                <a:cs typeface="Calibri"/>
              </a:rPr>
              <a:t> </a:t>
            </a:r>
            <a:r>
              <a:rPr sz="1400" dirty="0">
                <a:latin typeface="Calibri"/>
                <a:cs typeface="Calibri"/>
              </a:rPr>
              <a:t>all’arte.</a:t>
            </a:r>
            <a:endParaRPr sz="1400">
              <a:latin typeface="Calibri"/>
              <a:cs typeface="Calibri"/>
            </a:endParaRPr>
          </a:p>
          <a:p>
            <a:pPr marL="12700" marR="8255" algn="just">
              <a:lnSpc>
                <a:spcPct val="117500"/>
              </a:lnSpc>
              <a:spcBef>
                <a:spcPts val="980"/>
              </a:spcBef>
            </a:pPr>
            <a:r>
              <a:rPr sz="1400" spc="-5" dirty="0">
                <a:latin typeface="Calibri"/>
                <a:cs typeface="Calibri"/>
              </a:rPr>
              <a:t>Il </a:t>
            </a:r>
            <a:r>
              <a:rPr sz="1400" dirty="0">
                <a:latin typeface="Calibri"/>
                <a:cs typeface="Calibri"/>
              </a:rPr>
              <a:t>primo, in </a:t>
            </a:r>
            <a:r>
              <a:rPr sz="1400" spc="-5" dirty="0">
                <a:latin typeface="Calibri"/>
                <a:cs typeface="Calibri"/>
              </a:rPr>
              <a:t>programma </a:t>
            </a:r>
            <a:r>
              <a:rPr sz="1400" dirty="0">
                <a:latin typeface="Calibri"/>
                <a:cs typeface="Calibri"/>
              </a:rPr>
              <a:t>a </a:t>
            </a:r>
            <a:r>
              <a:rPr sz="1400" spc="-5" dirty="0">
                <a:latin typeface="Calibri"/>
                <a:cs typeface="Calibri"/>
              </a:rPr>
              <a:t>Rende, parte dalla Collezione Bancartis </a:t>
            </a:r>
            <a:r>
              <a:rPr sz="1400" dirty="0">
                <a:latin typeface="Calibri"/>
                <a:cs typeface="Calibri"/>
              </a:rPr>
              <a:t>e </a:t>
            </a:r>
            <a:r>
              <a:rPr sz="1400" spc="-5" dirty="0">
                <a:latin typeface="Calibri"/>
                <a:cs typeface="Calibri"/>
              </a:rPr>
              <a:t>propone una  lettura della Calabria attraverso </a:t>
            </a:r>
            <a:r>
              <a:rPr sz="1400" dirty="0">
                <a:latin typeface="Calibri"/>
                <a:cs typeface="Calibri"/>
              </a:rPr>
              <a:t>gli </a:t>
            </a:r>
            <a:r>
              <a:rPr sz="1400" spc="-5" dirty="0">
                <a:latin typeface="Calibri"/>
                <a:cs typeface="Calibri"/>
              </a:rPr>
              <a:t>artisti </a:t>
            </a:r>
            <a:r>
              <a:rPr sz="1400" dirty="0">
                <a:latin typeface="Calibri"/>
                <a:cs typeface="Calibri"/>
              </a:rPr>
              <a:t>e le </a:t>
            </a:r>
            <a:r>
              <a:rPr sz="1400" spc="-5" dirty="0">
                <a:latin typeface="Calibri"/>
                <a:cs typeface="Calibri"/>
              </a:rPr>
              <a:t>opere di </a:t>
            </a:r>
            <a:r>
              <a:rPr sz="1400" dirty="0">
                <a:latin typeface="Calibri"/>
                <a:cs typeface="Calibri"/>
              </a:rPr>
              <a:t>arte </a:t>
            </a:r>
            <a:r>
              <a:rPr sz="1400" spc="-5" dirty="0">
                <a:latin typeface="Calibri"/>
                <a:cs typeface="Calibri"/>
              </a:rPr>
              <a:t>contemporanea che </a:t>
            </a:r>
            <a:r>
              <a:rPr sz="1400" spc="5" dirty="0">
                <a:latin typeface="Calibri"/>
                <a:cs typeface="Calibri"/>
              </a:rPr>
              <a:t>la </a:t>
            </a:r>
            <a:r>
              <a:rPr sz="1400" spc="325" dirty="0">
                <a:latin typeface="Calibri"/>
                <a:cs typeface="Calibri"/>
              </a:rPr>
              <a:t> </a:t>
            </a:r>
            <a:r>
              <a:rPr sz="1400" spc="-5" dirty="0">
                <a:latin typeface="Calibri"/>
                <a:cs typeface="Calibri"/>
              </a:rPr>
              <a:t>Banca custodisce </a:t>
            </a:r>
            <a:r>
              <a:rPr sz="1400" dirty="0">
                <a:latin typeface="Calibri"/>
                <a:cs typeface="Calibri"/>
              </a:rPr>
              <a:t>nella </a:t>
            </a:r>
            <a:r>
              <a:rPr sz="1400" spc="-5" dirty="0">
                <a:latin typeface="Calibri"/>
                <a:cs typeface="Calibri"/>
              </a:rPr>
              <a:t>Sala De </a:t>
            </a:r>
            <a:r>
              <a:rPr sz="1400" dirty="0">
                <a:latin typeface="Calibri"/>
                <a:cs typeface="Calibri"/>
              </a:rPr>
              <a:t>Cardona, in via</a:t>
            </a:r>
            <a:r>
              <a:rPr sz="1400" spc="-35" dirty="0">
                <a:latin typeface="Calibri"/>
                <a:cs typeface="Calibri"/>
              </a:rPr>
              <a:t> </a:t>
            </a:r>
            <a:r>
              <a:rPr sz="1400" spc="-5" dirty="0">
                <a:latin typeface="Calibri"/>
                <a:cs typeface="Calibri"/>
              </a:rPr>
              <a:t>Alfieri.</a:t>
            </a:r>
            <a:endParaRPr sz="1400">
              <a:latin typeface="Calibri"/>
              <a:cs typeface="Calibri"/>
            </a:endParaRPr>
          </a:p>
        </p:txBody>
      </p:sp>
      <p:sp>
        <p:nvSpPr>
          <p:cNvPr id="7" name="object 7"/>
          <p:cNvSpPr/>
          <p:nvPr/>
        </p:nvSpPr>
        <p:spPr>
          <a:xfrm>
            <a:off x="2599054" y="2429763"/>
            <a:ext cx="2285999" cy="4572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816737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9640">
              <a:lnSpc>
                <a:spcPts val="1839"/>
              </a:lnSpc>
            </a:pPr>
            <a:r>
              <a:rPr sz="1600" b="1" spc="-5" dirty="0">
                <a:latin typeface="Arial"/>
                <a:cs typeface="Arial"/>
              </a:rPr>
              <a:t>247.libero.it  16 marzo</a:t>
            </a:r>
            <a:r>
              <a:rPr sz="1600" b="1" spc="-80"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0"/>
              </a:spcBef>
            </a:pPr>
            <a:endParaRPr sz="2050">
              <a:latin typeface="Times New Roman"/>
              <a:cs typeface="Times New Roman"/>
            </a:endParaRPr>
          </a:p>
          <a:p>
            <a:pPr marL="12700" marR="6985" algn="just">
              <a:lnSpc>
                <a:spcPct val="117100"/>
              </a:lnSpc>
            </a:pPr>
            <a:r>
              <a:rPr sz="1400" dirty="0">
                <a:latin typeface="Calibri"/>
                <a:cs typeface="Calibri"/>
              </a:rPr>
              <a:t>L’iniziativa </a:t>
            </a:r>
            <a:r>
              <a:rPr sz="1400" spc="-5" dirty="0">
                <a:latin typeface="Calibri"/>
                <a:cs typeface="Calibri"/>
              </a:rPr>
              <a:t>si svilupperà con </a:t>
            </a:r>
            <a:r>
              <a:rPr sz="1400" dirty="0">
                <a:latin typeface="Calibri"/>
                <a:cs typeface="Calibri"/>
              </a:rPr>
              <a:t>il </a:t>
            </a:r>
            <a:r>
              <a:rPr sz="1400" spc="-5" dirty="0">
                <a:latin typeface="Calibri"/>
                <a:cs typeface="Calibri"/>
              </a:rPr>
              <a:t>contributo della Associazione di </a:t>
            </a:r>
            <a:r>
              <a:rPr sz="1400" dirty="0">
                <a:latin typeface="Calibri"/>
                <a:cs typeface="Calibri"/>
              </a:rPr>
              <a:t>Arti </a:t>
            </a:r>
            <a:r>
              <a:rPr sz="1400" spc="-5" dirty="0">
                <a:latin typeface="Calibri"/>
                <a:cs typeface="Calibri"/>
              </a:rPr>
              <a:t>Visive Vertigo, </a:t>
            </a:r>
            <a:r>
              <a:rPr sz="1400" spc="-10" dirty="0">
                <a:latin typeface="Calibri"/>
                <a:cs typeface="Calibri"/>
              </a:rPr>
              <a:t>di  </a:t>
            </a:r>
            <a:r>
              <a:rPr sz="1400" spc="-5" dirty="0">
                <a:latin typeface="Calibri"/>
                <a:cs typeface="Calibri"/>
              </a:rPr>
              <a:t>Cosenza, dalle 16.00 </a:t>
            </a:r>
            <a:r>
              <a:rPr sz="1400" dirty="0">
                <a:latin typeface="Calibri"/>
                <a:cs typeface="Calibri"/>
              </a:rPr>
              <a:t>alle </a:t>
            </a:r>
            <a:r>
              <a:rPr sz="1400" spc="-5" dirty="0">
                <a:latin typeface="Calibri"/>
                <a:cs typeface="Calibri"/>
              </a:rPr>
              <a:t>18.00 di </a:t>
            </a:r>
            <a:r>
              <a:rPr sz="1400" dirty="0">
                <a:latin typeface="Calibri"/>
                <a:cs typeface="Calibri"/>
              </a:rPr>
              <a:t>venerdì 20</a:t>
            </a:r>
            <a:r>
              <a:rPr sz="1400" spc="-45" dirty="0">
                <a:latin typeface="Calibri"/>
                <a:cs typeface="Calibri"/>
              </a:rPr>
              <a:t> </a:t>
            </a:r>
            <a:r>
              <a:rPr sz="1400" dirty="0">
                <a:latin typeface="Calibri"/>
                <a:cs typeface="Calibri"/>
              </a:rPr>
              <a:t>marzo.</a:t>
            </a:r>
            <a:endParaRPr sz="1400">
              <a:latin typeface="Calibri"/>
              <a:cs typeface="Calibri"/>
            </a:endParaRPr>
          </a:p>
          <a:p>
            <a:pPr marL="12700" marR="5715" algn="just">
              <a:lnSpc>
                <a:spcPct val="117200"/>
              </a:lnSpc>
              <a:spcBef>
                <a:spcPts val="994"/>
              </a:spcBef>
            </a:pPr>
            <a:r>
              <a:rPr sz="1400" spc="-5" dirty="0">
                <a:latin typeface="Calibri"/>
                <a:cs typeface="Calibri"/>
              </a:rPr>
              <a:t>Il secondo evento si </a:t>
            </a:r>
            <a:r>
              <a:rPr sz="1400" dirty="0">
                <a:latin typeface="Calibri"/>
                <a:cs typeface="Calibri"/>
              </a:rPr>
              <a:t>svolgerà a </a:t>
            </a:r>
            <a:r>
              <a:rPr sz="1400" spc="-5" dirty="0">
                <a:latin typeface="Calibri"/>
                <a:cs typeface="Calibri"/>
              </a:rPr>
              <a:t>Cosenza, lungo </a:t>
            </a:r>
            <a:r>
              <a:rPr sz="1400" dirty="0">
                <a:latin typeface="Calibri"/>
                <a:cs typeface="Calibri"/>
              </a:rPr>
              <a:t>il </a:t>
            </a:r>
            <a:r>
              <a:rPr sz="1400" spc="-5" dirty="0">
                <a:latin typeface="Calibri"/>
                <a:cs typeface="Calibri"/>
              </a:rPr>
              <a:t>percorso del MAB, Museo all’Aperto  Bilotti. Dalle 16,30 </a:t>
            </a:r>
            <a:r>
              <a:rPr sz="1400" dirty="0">
                <a:latin typeface="Calibri"/>
                <a:cs typeface="Calibri"/>
              </a:rPr>
              <a:t>alle </a:t>
            </a:r>
            <a:r>
              <a:rPr sz="1400" spc="-5" dirty="0">
                <a:latin typeface="Calibri"/>
                <a:cs typeface="Calibri"/>
              </a:rPr>
              <a:t>18.00 di sabato </a:t>
            </a:r>
            <a:r>
              <a:rPr sz="1400" dirty="0">
                <a:latin typeface="Calibri"/>
                <a:cs typeface="Calibri"/>
              </a:rPr>
              <a:t>21 marzo, il </a:t>
            </a:r>
            <a:r>
              <a:rPr sz="1400" spc="-5" dirty="0">
                <a:latin typeface="Calibri"/>
                <a:cs typeface="Calibri"/>
              </a:rPr>
              <a:t>Parco Tommaso Campanella  proporrà una “passeggiata </a:t>
            </a:r>
            <a:r>
              <a:rPr sz="1400" dirty="0">
                <a:latin typeface="Calibri"/>
                <a:cs typeface="Calibri"/>
              </a:rPr>
              <a:t>ad arte – tra </a:t>
            </a:r>
            <a:r>
              <a:rPr sz="1400" spc="-5" dirty="0">
                <a:latin typeface="Calibri"/>
                <a:cs typeface="Calibri"/>
              </a:rPr>
              <a:t>storia </a:t>
            </a:r>
            <a:r>
              <a:rPr sz="1400" dirty="0">
                <a:latin typeface="Calibri"/>
                <a:cs typeface="Calibri"/>
              </a:rPr>
              <a:t>e </a:t>
            </a:r>
            <a:r>
              <a:rPr sz="1400" spc="-5" dirty="0">
                <a:latin typeface="Calibri"/>
                <a:cs typeface="Calibri"/>
              </a:rPr>
              <a:t>leggenda”. Sarà possibile  incamminarsi </a:t>
            </a:r>
            <a:r>
              <a:rPr sz="1400" dirty="0">
                <a:latin typeface="Calibri"/>
                <a:cs typeface="Calibri"/>
              </a:rPr>
              <a:t>tra le </a:t>
            </a:r>
            <a:r>
              <a:rPr sz="1400" spc="-5" dirty="0">
                <a:latin typeface="Calibri"/>
                <a:cs typeface="Calibri"/>
              </a:rPr>
              <a:t>statue del </a:t>
            </a:r>
            <a:r>
              <a:rPr sz="1400" dirty="0">
                <a:latin typeface="Calibri"/>
                <a:cs typeface="Calibri"/>
              </a:rPr>
              <a:t>MAB </a:t>
            </a:r>
            <a:r>
              <a:rPr sz="1400" spc="-5" dirty="0">
                <a:latin typeface="Calibri"/>
                <a:cs typeface="Calibri"/>
              </a:rPr>
              <a:t>che prenderanno </a:t>
            </a:r>
            <a:r>
              <a:rPr sz="1400" dirty="0">
                <a:latin typeface="Calibri"/>
                <a:cs typeface="Calibri"/>
              </a:rPr>
              <a:t>vita </a:t>
            </a:r>
            <a:r>
              <a:rPr sz="1400" spc="-5" dirty="0">
                <a:latin typeface="Calibri"/>
                <a:cs typeface="Calibri"/>
              </a:rPr>
              <a:t>grazie </a:t>
            </a:r>
            <a:r>
              <a:rPr sz="1400" dirty="0">
                <a:latin typeface="Calibri"/>
                <a:cs typeface="Calibri"/>
              </a:rPr>
              <a:t>ad </a:t>
            </a:r>
            <a:r>
              <a:rPr sz="1400" spc="-5" dirty="0">
                <a:latin typeface="Calibri"/>
                <a:cs typeface="Calibri"/>
              </a:rPr>
              <a:t>una descrizione  animata di ogni opera </a:t>
            </a:r>
            <a:r>
              <a:rPr sz="1400" dirty="0">
                <a:latin typeface="Calibri"/>
                <a:cs typeface="Calibri"/>
              </a:rPr>
              <a:t>e </a:t>
            </a:r>
            <a:r>
              <a:rPr sz="1400" spc="-5" dirty="0">
                <a:latin typeface="Calibri"/>
                <a:cs typeface="Calibri"/>
              </a:rPr>
              <a:t>dei rispettivi</a:t>
            </a:r>
            <a:r>
              <a:rPr sz="1400" spc="-25" dirty="0">
                <a:latin typeface="Calibri"/>
                <a:cs typeface="Calibri"/>
              </a:rPr>
              <a:t> </a:t>
            </a:r>
            <a:r>
              <a:rPr sz="1400" spc="-5" dirty="0">
                <a:latin typeface="Calibri"/>
                <a:cs typeface="Calibri"/>
              </a:rPr>
              <a:t>autori.</a:t>
            </a:r>
            <a:endParaRPr sz="1400">
              <a:latin typeface="Calibri"/>
              <a:cs typeface="Calibri"/>
            </a:endParaRPr>
          </a:p>
          <a:p>
            <a:pPr marL="12700" marR="5080" algn="just">
              <a:lnSpc>
                <a:spcPct val="117100"/>
              </a:lnSpc>
              <a:spcBef>
                <a:spcPts val="985"/>
              </a:spcBef>
            </a:pPr>
            <a:r>
              <a:rPr sz="1400" dirty="0">
                <a:latin typeface="Calibri"/>
                <a:cs typeface="Calibri"/>
              </a:rPr>
              <a:t>Gli </a:t>
            </a:r>
            <a:r>
              <a:rPr sz="1400" spc="-5" dirty="0">
                <a:latin typeface="Calibri"/>
                <a:cs typeface="Calibri"/>
              </a:rPr>
              <a:t>eventi sono rivolti </a:t>
            </a:r>
            <a:r>
              <a:rPr sz="1400" dirty="0">
                <a:latin typeface="Calibri"/>
                <a:cs typeface="Calibri"/>
              </a:rPr>
              <a:t>a </a:t>
            </a:r>
            <a:r>
              <a:rPr sz="1400" spc="-5" dirty="0">
                <a:latin typeface="Calibri"/>
                <a:cs typeface="Calibri"/>
              </a:rPr>
              <a:t>bambini </a:t>
            </a:r>
            <a:r>
              <a:rPr sz="1400" dirty="0">
                <a:latin typeface="Calibri"/>
                <a:cs typeface="Calibri"/>
              </a:rPr>
              <a:t>e ragazzi, </a:t>
            </a:r>
            <a:r>
              <a:rPr sz="1400" spc="-5" dirty="0">
                <a:latin typeface="Calibri"/>
                <a:cs typeface="Calibri"/>
              </a:rPr>
              <a:t>ma, naturalmente, sono aperti </a:t>
            </a:r>
            <a:r>
              <a:rPr sz="1400" dirty="0">
                <a:latin typeface="Calibri"/>
                <a:cs typeface="Calibri"/>
              </a:rPr>
              <a:t>a </a:t>
            </a:r>
            <a:r>
              <a:rPr sz="1400" spc="-5" dirty="0">
                <a:latin typeface="Calibri"/>
                <a:cs typeface="Calibri"/>
              </a:rPr>
              <a:t>chiunque  </a:t>
            </a:r>
            <a:r>
              <a:rPr sz="1400" dirty="0">
                <a:latin typeface="Calibri"/>
                <a:cs typeface="Calibri"/>
              </a:rPr>
              <a:t>voglia </a:t>
            </a:r>
            <a:r>
              <a:rPr sz="1400" spc="-5" dirty="0">
                <a:latin typeface="Calibri"/>
                <a:cs typeface="Calibri"/>
              </a:rPr>
              <a:t>fare un viaggio attraverso </a:t>
            </a:r>
            <a:r>
              <a:rPr sz="1400" dirty="0">
                <a:latin typeface="Calibri"/>
                <a:cs typeface="Calibri"/>
              </a:rPr>
              <a:t>l’arte, </a:t>
            </a:r>
            <a:r>
              <a:rPr sz="1400" spc="-10" dirty="0">
                <a:latin typeface="Calibri"/>
                <a:cs typeface="Calibri"/>
              </a:rPr>
              <a:t>in </a:t>
            </a:r>
            <a:r>
              <a:rPr sz="1400" spc="-5" dirty="0">
                <a:latin typeface="Calibri"/>
                <a:cs typeface="Calibri"/>
              </a:rPr>
              <a:t>questo caso </a:t>
            </a:r>
            <a:r>
              <a:rPr sz="1400" dirty="0">
                <a:latin typeface="Calibri"/>
                <a:cs typeface="Calibri"/>
              </a:rPr>
              <a:t>la </a:t>
            </a:r>
            <a:r>
              <a:rPr sz="1400" spc="-5" dirty="0">
                <a:latin typeface="Calibri"/>
                <a:cs typeface="Calibri"/>
              </a:rPr>
              <a:t>pittura, </a:t>
            </a:r>
            <a:r>
              <a:rPr sz="1400" dirty="0">
                <a:latin typeface="Calibri"/>
                <a:cs typeface="Calibri"/>
              </a:rPr>
              <a:t>la </a:t>
            </a:r>
            <a:r>
              <a:rPr sz="1400" spc="-5" dirty="0">
                <a:latin typeface="Calibri"/>
                <a:cs typeface="Calibri"/>
              </a:rPr>
              <a:t>scultura </a:t>
            </a:r>
            <a:r>
              <a:rPr sz="1400" dirty="0">
                <a:latin typeface="Calibri"/>
                <a:cs typeface="Calibri"/>
              </a:rPr>
              <a:t>e la  </a:t>
            </a:r>
            <a:r>
              <a:rPr sz="1400" spc="-5" dirty="0">
                <a:latin typeface="Calibri"/>
                <a:cs typeface="Calibri"/>
              </a:rPr>
              <a:t>recitazione, che ha </a:t>
            </a:r>
            <a:r>
              <a:rPr sz="1400" dirty="0">
                <a:latin typeface="Calibri"/>
                <a:cs typeface="Calibri"/>
              </a:rPr>
              <a:t>lo </a:t>
            </a:r>
            <a:r>
              <a:rPr sz="1400" spc="-5" dirty="0">
                <a:latin typeface="Calibri"/>
                <a:cs typeface="Calibri"/>
              </a:rPr>
              <a:t>scopo di evidenziare </a:t>
            </a:r>
            <a:r>
              <a:rPr sz="1400" dirty="0">
                <a:latin typeface="Calibri"/>
                <a:cs typeface="Calibri"/>
              </a:rPr>
              <a:t>gli </a:t>
            </a:r>
            <a:r>
              <a:rPr sz="1400" spc="-5" dirty="0">
                <a:latin typeface="Calibri"/>
                <a:cs typeface="Calibri"/>
              </a:rPr>
              <a:t>aspetti più “generativi” della  </a:t>
            </a:r>
            <a:r>
              <a:rPr sz="1400" dirty="0">
                <a:latin typeface="Calibri"/>
                <a:cs typeface="Calibri"/>
              </a:rPr>
              <a:t>creatività.</a:t>
            </a:r>
            <a:endParaRPr sz="1400">
              <a:latin typeface="Calibri"/>
              <a:cs typeface="Calibri"/>
            </a:endParaRPr>
          </a:p>
          <a:p>
            <a:pPr marL="12700" marR="7620" algn="just">
              <a:lnSpc>
                <a:spcPct val="117500"/>
              </a:lnSpc>
              <a:spcBef>
                <a:spcPts val="975"/>
              </a:spcBef>
            </a:pPr>
            <a:r>
              <a:rPr sz="1400" spc="-5" dirty="0">
                <a:latin typeface="Calibri"/>
                <a:cs typeface="Calibri"/>
              </a:rPr>
              <a:t>Attraverso </a:t>
            </a:r>
            <a:r>
              <a:rPr sz="1400" dirty="0">
                <a:latin typeface="Calibri"/>
                <a:cs typeface="Calibri"/>
              </a:rPr>
              <a:t>l’arte e i </a:t>
            </a:r>
            <a:r>
              <a:rPr sz="1400" spc="-5" dirty="0">
                <a:latin typeface="Calibri"/>
                <a:cs typeface="Calibri"/>
              </a:rPr>
              <a:t>percorsi </a:t>
            </a:r>
            <a:r>
              <a:rPr sz="1400" dirty="0">
                <a:latin typeface="Calibri"/>
                <a:cs typeface="Calibri"/>
              </a:rPr>
              <a:t>linguistici </a:t>
            </a:r>
            <a:r>
              <a:rPr sz="1400" spc="-5" dirty="0">
                <a:latin typeface="Calibri"/>
                <a:cs typeface="Calibri"/>
              </a:rPr>
              <a:t>creati </a:t>
            </a:r>
            <a:r>
              <a:rPr sz="1400" dirty="0">
                <a:latin typeface="Calibri"/>
                <a:cs typeface="Calibri"/>
              </a:rPr>
              <a:t>ad </a:t>
            </a:r>
            <a:r>
              <a:rPr sz="1400" spc="-5" dirty="0">
                <a:latin typeface="Calibri"/>
                <a:cs typeface="Calibri"/>
              </a:rPr>
              <a:t>hoc </a:t>
            </a:r>
            <a:r>
              <a:rPr sz="1400" dirty="0">
                <a:latin typeface="Calibri"/>
                <a:cs typeface="Calibri"/>
              </a:rPr>
              <a:t>i </a:t>
            </a:r>
            <a:r>
              <a:rPr sz="1400" spc="-5" dirty="0">
                <a:latin typeface="Calibri"/>
                <a:cs typeface="Calibri"/>
              </a:rPr>
              <a:t>giovani protagonisti del Festival  potranno sperimentare </a:t>
            </a:r>
            <a:r>
              <a:rPr sz="1400" dirty="0">
                <a:latin typeface="Calibri"/>
                <a:cs typeface="Calibri"/>
              </a:rPr>
              <a:t>le </a:t>
            </a:r>
            <a:r>
              <a:rPr sz="1400" spc="-5" dirty="0">
                <a:latin typeface="Calibri"/>
                <a:cs typeface="Calibri"/>
              </a:rPr>
              <a:t>potenzialità della fantasia </a:t>
            </a:r>
            <a:r>
              <a:rPr sz="1400" dirty="0">
                <a:latin typeface="Calibri"/>
                <a:cs typeface="Calibri"/>
              </a:rPr>
              <a:t>e </a:t>
            </a:r>
            <a:r>
              <a:rPr sz="1400" spc="-5" dirty="0">
                <a:latin typeface="Calibri"/>
                <a:cs typeface="Calibri"/>
              </a:rPr>
              <a:t>ritornare </a:t>
            </a:r>
            <a:r>
              <a:rPr sz="1400" dirty="0">
                <a:latin typeface="Calibri"/>
                <a:cs typeface="Calibri"/>
              </a:rPr>
              <a:t>a </a:t>
            </a:r>
            <a:r>
              <a:rPr sz="1400" spc="-5" dirty="0">
                <a:latin typeface="Calibri"/>
                <a:cs typeface="Calibri"/>
              </a:rPr>
              <a:t>casa </a:t>
            </a:r>
            <a:r>
              <a:rPr sz="1400" dirty="0">
                <a:latin typeface="Calibri"/>
                <a:cs typeface="Calibri"/>
              </a:rPr>
              <a:t>e a </a:t>
            </a:r>
            <a:r>
              <a:rPr sz="1400" spc="-5" dirty="0">
                <a:latin typeface="Calibri"/>
                <a:cs typeface="Calibri"/>
              </a:rPr>
              <a:t>scuola con  </a:t>
            </a:r>
            <a:r>
              <a:rPr sz="1400" dirty="0">
                <a:latin typeface="Calibri"/>
                <a:cs typeface="Calibri"/>
              </a:rPr>
              <a:t>la voglia </a:t>
            </a:r>
            <a:r>
              <a:rPr sz="1400" spc="-5" dirty="0">
                <a:latin typeface="Calibri"/>
                <a:cs typeface="Calibri"/>
              </a:rPr>
              <a:t>di costruire </a:t>
            </a:r>
            <a:r>
              <a:rPr sz="1400" dirty="0">
                <a:latin typeface="Calibri"/>
                <a:cs typeface="Calibri"/>
              </a:rPr>
              <a:t>infiniti</a:t>
            </a:r>
            <a:r>
              <a:rPr sz="1400" spc="-25" dirty="0">
                <a:latin typeface="Calibri"/>
                <a:cs typeface="Calibri"/>
              </a:rPr>
              <a:t> </a:t>
            </a:r>
            <a:r>
              <a:rPr sz="1400" spc="-5" dirty="0">
                <a:latin typeface="Calibri"/>
                <a:cs typeface="Calibri"/>
              </a:rPr>
              <a:t>racconti.</a:t>
            </a:r>
            <a:endParaRPr sz="1400">
              <a:latin typeface="Calibri"/>
              <a:cs typeface="Calibri"/>
            </a:endParaRPr>
          </a:p>
          <a:p>
            <a:pPr marL="12700" marR="5080" algn="just">
              <a:lnSpc>
                <a:spcPct val="117100"/>
              </a:lnSpc>
              <a:spcBef>
                <a:spcPts val="990"/>
              </a:spcBef>
            </a:pPr>
            <a:r>
              <a:rPr sz="1400" spc="-5" dirty="0">
                <a:latin typeface="Calibri"/>
                <a:cs typeface="Calibri"/>
              </a:rPr>
              <a:t>“La </a:t>
            </a:r>
            <a:r>
              <a:rPr sz="1400" dirty="0">
                <a:latin typeface="Calibri"/>
                <a:cs typeface="Calibri"/>
              </a:rPr>
              <a:t>nostra </a:t>
            </a:r>
            <a:r>
              <a:rPr sz="1400" spc="-5" dirty="0">
                <a:latin typeface="Calibri"/>
                <a:cs typeface="Calibri"/>
              </a:rPr>
              <a:t>Banca investe ogni anno nei </a:t>
            </a:r>
            <a:r>
              <a:rPr sz="1400" dirty="0">
                <a:latin typeface="Calibri"/>
                <a:cs typeface="Calibri"/>
              </a:rPr>
              <a:t>giovani e </a:t>
            </a:r>
            <a:r>
              <a:rPr sz="1400" spc="-5" dirty="0">
                <a:latin typeface="Calibri"/>
                <a:cs typeface="Calibri"/>
              </a:rPr>
              <a:t>nella cultura </a:t>
            </a:r>
            <a:r>
              <a:rPr sz="1400" dirty="0">
                <a:latin typeface="Calibri"/>
                <a:cs typeface="Calibri"/>
              </a:rPr>
              <a:t>– </a:t>
            </a:r>
            <a:r>
              <a:rPr sz="1400" spc="-5" dirty="0">
                <a:latin typeface="Calibri"/>
                <a:cs typeface="Calibri"/>
              </a:rPr>
              <a:t>ha dichiarato </a:t>
            </a:r>
            <a:r>
              <a:rPr sz="1400" dirty="0">
                <a:latin typeface="Calibri"/>
                <a:cs typeface="Calibri"/>
              </a:rPr>
              <a:t>il  </a:t>
            </a:r>
            <a:r>
              <a:rPr sz="1400" spc="-5" dirty="0">
                <a:latin typeface="Calibri"/>
                <a:cs typeface="Calibri"/>
              </a:rPr>
              <a:t>presidente della </a:t>
            </a:r>
            <a:r>
              <a:rPr sz="1400" dirty="0">
                <a:latin typeface="Calibri"/>
                <a:cs typeface="Calibri"/>
              </a:rPr>
              <a:t>BCC </a:t>
            </a:r>
            <a:r>
              <a:rPr sz="1400" spc="-5" dirty="0">
                <a:latin typeface="Calibri"/>
                <a:cs typeface="Calibri"/>
              </a:rPr>
              <a:t>Mediocrati, Nicola Paldino </a:t>
            </a:r>
            <a:r>
              <a:rPr sz="1400" dirty="0">
                <a:latin typeface="Calibri"/>
                <a:cs typeface="Calibri"/>
              </a:rPr>
              <a:t>– </a:t>
            </a:r>
            <a:r>
              <a:rPr sz="1400" spc="-5" dirty="0">
                <a:latin typeface="Calibri"/>
                <a:cs typeface="Calibri"/>
              </a:rPr>
              <a:t>perciò, siamo lieti di intervenire  per </a:t>
            </a:r>
            <a:r>
              <a:rPr sz="1400" dirty="0">
                <a:latin typeface="Calibri"/>
                <a:cs typeface="Calibri"/>
              </a:rPr>
              <a:t>il </a:t>
            </a:r>
            <a:r>
              <a:rPr sz="1400" spc="-5" dirty="0">
                <a:latin typeface="Calibri"/>
                <a:cs typeface="Calibri"/>
              </a:rPr>
              <a:t>secondo anno consecutivo all’iniziativa </a:t>
            </a:r>
            <a:r>
              <a:rPr sz="1400" dirty="0">
                <a:latin typeface="Calibri"/>
                <a:cs typeface="Calibri"/>
              </a:rPr>
              <a:t>ABI, </a:t>
            </a:r>
            <a:r>
              <a:rPr sz="1400" spc="-5" dirty="0">
                <a:latin typeface="Calibri"/>
                <a:cs typeface="Calibri"/>
              </a:rPr>
              <a:t>mettendoci </a:t>
            </a:r>
            <a:r>
              <a:rPr sz="1400" dirty="0">
                <a:latin typeface="Calibri"/>
                <a:cs typeface="Calibri"/>
              </a:rPr>
              <a:t>in gioco </a:t>
            </a:r>
            <a:r>
              <a:rPr sz="1400" spc="-5" dirty="0">
                <a:latin typeface="Calibri"/>
                <a:cs typeface="Calibri"/>
              </a:rPr>
              <a:t>per costruire  percorsi </a:t>
            </a:r>
            <a:r>
              <a:rPr sz="1400" dirty="0">
                <a:latin typeface="Calibri"/>
                <a:cs typeface="Calibri"/>
              </a:rPr>
              <a:t>e </a:t>
            </a:r>
            <a:r>
              <a:rPr sz="1400" spc="-5" dirty="0">
                <a:latin typeface="Calibri"/>
                <a:cs typeface="Calibri"/>
              </a:rPr>
              <a:t>occasioni che consentano </a:t>
            </a:r>
            <a:r>
              <a:rPr sz="1400" dirty="0">
                <a:latin typeface="Calibri"/>
                <a:cs typeface="Calibri"/>
              </a:rPr>
              <a:t>ai </a:t>
            </a:r>
            <a:r>
              <a:rPr sz="1400" spc="-5" dirty="0">
                <a:latin typeface="Calibri"/>
                <a:cs typeface="Calibri"/>
              </a:rPr>
              <a:t>nostri giovani di allenarsi </a:t>
            </a:r>
            <a:r>
              <a:rPr sz="1400" dirty="0">
                <a:latin typeface="Calibri"/>
                <a:cs typeface="Calibri"/>
              </a:rPr>
              <a:t>a diventare </a:t>
            </a:r>
            <a:r>
              <a:rPr sz="1400" spc="-5" dirty="0">
                <a:latin typeface="Calibri"/>
                <a:cs typeface="Calibri"/>
              </a:rPr>
              <a:t>cittadini  attivi, capaci di </a:t>
            </a:r>
            <a:r>
              <a:rPr sz="1400" dirty="0">
                <a:latin typeface="Calibri"/>
                <a:cs typeface="Calibri"/>
              </a:rPr>
              <a:t>relazioni e </a:t>
            </a:r>
            <a:r>
              <a:rPr sz="1400" spc="-5" dirty="0">
                <a:latin typeface="Calibri"/>
                <a:cs typeface="Calibri"/>
              </a:rPr>
              <a:t>di</a:t>
            </a:r>
            <a:r>
              <a:rPr sz="1400" spc="-25" dirty="0">
                <a:latin typeface="Calibri"/>
                <a:cs typeface="Calibri"/>
              </a:rPr>
              <a:t> </a:t>
            </a:r>
            <a:r>
              <a:rPr sz="1400" spc="-5" dirty="0">
                <a:latin typeface="Calibri"/>
                <a:cs typeface="Calibri"/>
              </a:rPr>
              <a:t>progettualità”.</a:t>
            </a:r>
            <a:endParaRPr sz="1400">
              <a:latin typeface="Calibri"/>
              <a:cs typeface="Calibri"/>
            </a:endParaRPr>
          </a:p>
          <a:p>
            <a:pPr marL="12700" marR="8255" algn="just">
              <a:lnSpc>
                <a:spcPct val="117900"/>
              </a:lnSpc>
              <a:spcBef>
                <a:spcPts val="969"/>
              </a:spcBef>
            </a:pPr>
            <a:r>
              <a:rPr sz="1400" spc="-5" dirty="0">
                <a:latin typeface="Calibri"/>
                <a:cs typeface="Calibri"/>
              </a:rPr>
              <a:t>Il recupero del proprio patrimonio </a:t>
            </a:r>
            <a:r>
              <a:rPr sz="1400" dirty="0">
                <a:latin typeface="Calibri"/>
                <a:cs typeface="Calibri"/>
              </a:rPr>
              <a:t>e </a:t>
            </a:r>
            <a:r>
              <a:rPr sz="1400" spc="-10" dirty="0">
                <a:latin typeface="Calibri"/>
                <a:cs typeface="Calibri"/>
              </a:rPr>
              <a:t>lo </a:t>
            </a:r>
            <a:r>
              <a:rPr sz="1400" spc="-5" dirty="0">
                <a:latin typeface="Calibri"/>
                <a:cs typeface="Calibri"/>
              </a:rPr>
              <a:t>sviluppo delle proprie competenze sono </a:t>
            </a:r>
            <a:r>
              <a:rPr sz="1400" dirty="0">
                <a:latin typeface="Calibri"/>
                <a:cs typeface="Calibri"/>
              </a:rPr>
              <a:t>alla  </a:t>
            </a:r>
            <a:r>
              <a:rPr sz="1400" spc="-5" dirty="0">
                <a:latin typeface="Calibri"/>
                <a:cs typeface="Calibri"/>
              </a:rPr>
              <a:t>base anche del </a:t>
            </a:r>
            <a:r>
              <a:rPr sz="1400" dirty="0">
                <a:latin typeface="Calibri"/>
                <a:cs typeface="Calibri"/>
              </a:rPr>
              <a:t>progresso </a:t>
            </a:r>
            <a:r>
              <a:rPr sz="1400" spc="-5" dirty="0">
                <a:latin typeface="Calibri"/>
                <a:cs typeface="Calibri"/>
              </a:rPr>
              <a:t>economico oltre che della coesione </a:t>
            </a:r>
            <a:r>
              <a:rPr sz="1400" dirty="0">
                <a:latin typeface="Calibri"/>
                <a:cs typeface="Calibri"/>
              </a:rPr>
              <a:t>sociale.</a:t>
            </a:r>
            <a:endParaRPr sz="1400">
              <a:latin typeface="Calibri"/>
              <a:cs typeface="Calibri"/>
            </a:endParaRPr>
          </a:p>
          <a:p>
            <a:pPr marL="12700" marR="6350" algn="just">
              <a:lnSpc>
                <a:spcPct val="118000"/>
              </a:lnSpc>
              <a:spcBef>
                <a:spcPts val="969"/>
              </a:spcBef>
            </a:pPr>
            <a:r>
              <a:rPr sz="1400" spc="-5" dirty="0">
                <a:latin typeface="Calibri"/>
                <a:cs typeface="Calibri"/>
              </a:rPr>
              <a:t>Le </a:t>
            </a:r>
            <a:r>
              <a:rPr sz="1400" dirty="0">
                <a:latin typeface="Calibri"/>
                <a:cs typeface="Calibri"/>
              </a:rPr>
              <a:t>informazioni e i </a:t>
            </a:r>
            <a:r>
              <a:rPr sz="1400" spc="-5" dirty="0">
                <a:latin typeface="Calibri"/>
                <a:cs typeface="Calibri"/>
              </a:rPr>
              <a:t>dettagli su eventi, città </a:t>
            </a:r>
            <a:r>
              <a:rPr sz="1400" dirty="0">
                <a:latin typeface="Calibri"/>
                <a:cs typeface="Calibri"/>
              </a:rPr>
              <a:t>e </a:t>
            </a:r>
            <a:r>
              <a:rPr sz="1400" spc="-5" dirty="0">
                <a:latin typeface="Calibri"/>
                <a:cs typeface="Calibri"/>
              </a:rPr>
              <a:t>sedi della manifestazione saranno  </a:t>
            </a:r>
            <a:r>
              <a:rPr sz="1400" dirty="0">
                <a:latin typeface="Calibri"/>
                <a:cs typeface="Calibri"/>
              </a:rPr>
              <a:t>disponibili </a:t>
            </a:r>
            <a:r>
              <a:rPr sz="1400" spc="-5" dirty="0">
                <a:latin typeface="Calibri"/>
                <a:cs typeface="Calibri"/>
              </a:rPr>
              <a:t>sul sito</a:t>
            </a:r>
            <a:r>
              <a:rPr sz="1400" spc="-10" dirty="0">
                <a:latin typeface="Calibri"/>
                <a:cs typeface="Calibri"/>
              </a:rPr>
              <a:t> </a:t>
            </a:r>
            <a:r>
              <a:rPr sz="1400" spc="-5" dirty="0">
                <a:latin typeface="Calibri"/>
                <a:cs typeface="Calibri"/>
                <a:hlinkClick r:id="rId3"/>
              </a:rPr>
              <a:t>www.festivalculturacreativa.it.</a:t>
            </a:r>
            <a:endParaRPr sz="1400">
              <a:latin typeface="Calibri"/>
              <a:cs typeface="Calibri"/>
            </a:endParaRP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247.libero.it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86130" y="3028314"/>
            <a:ext cx="6063286" cy="341058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647950" y="2228849"/>
            <a:ext cx="2286000" cy="4572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428750" y="6657975"/>
            <a:ext cx="4917872" cy="349313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247.libero.it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396083"/>
            <a:ext cx="6147435" cy="5092065"/>
          </a:xfrm>
          <a:prstGeom prst="rect">
            <a:avLst/>
          </a:prstGeom>
        </p:spPr>
        <p:txBody>
          <a:bodyPr vert="horz" wrap="square" lIns="0" tIns="12065" rIns="0" bIns="0" rtlCol="0">
            <a:spAutoFit/>
          </a:bodyPr>
          <a:lstStyle/>
          <a:p>
            <a:pPr marL="12700" marR="5080" algn="just">
              <a:lnSpc>
                <a:spcPct val="147300"/>
              </a:lnSpc>
              <a:spcBef>
                <a:spcPts val="95"/>
              </a:spcBef>
            </a:pPr>
            <a:r>
              <a:rPr sz="1100" spc="-5" dirty="0">
                <a:latin typeface="Lucida Sans Unicode"/>
                <a:cs typeface="Lucida Sans Unicode"/>
              </a:rPr>
              <a:t>Le hanno rivestite </a:t>
            </a:r>
            <a:r>
              <a:rPr sz="1100" spc="-10" dirty="0">
                <a:latin typeface="Lucida Sans Unicode"/>
                <a:cs typeface="Lucida Sans Unicode"/>
              </a:rPr>
              <a:t>di </a:t>
            </a:r>
            <a:r>
              <a:rPr sz="1100" spc="-5" dirty="0">
                <a:latin typeface="Lucida Sans Unicode"/>
                <a:cs typeface="Lucida Sans Unicode"/>
              </a:rPr>
              <a:t>stracci </a:t>
            </a:r>
            <a:r>
              <a:rPr sz="1100" dirty="0">
                <a:latin typeface="Lucida Sans Unicode"/>
                <a:cs typeface="Lucida Sans Unicode"/>
              </a:rPr>
              <a:t>e </a:t>
            </a:r>
            <a:r>
              <a:rPr sz="1100" spc="-5" dirty="0">
                <a:latin typeface="Lucida Sans Unicode"/>
                <a:cs typeface="Lucida Sans Unicode"/>
              </a:rPr>
              <a:t>nastri colorati, </a:t>
            </a:r>
            <a:r>
              <a:rPr sz="1100" dirty="0">
                <a:latin typeface="Lucida Sans Unicode"/>
                <a:cs typeface="Lucida Sans Unicode"/>
              </a:rPr>
              <a:t>poi le </a:t>
            </a:r>
            <a:r>
              <a:rPr sz="1100" spc="-5" dirty="0">
                <a:latin typeface="Lucida Sans Unicode"/>
                <a:cs typeface="Lucida Sans Unicode"/>
              </a:rPr>
              <a:t>hanno fatte rotolare e, infine, le hanno  sollevate </a:t>
            </a:r>
            <a:r>
              <a:rPr sz="1100" spc="-10" dirty="0">
                <a:latin typeface="Lucida Sans Unicode"/>
                <a:cs typeface="Lucida Sans Unicode"/>
              </a:rPr>
              <a:t>al </a:t>
            </a:r>
            <a:r>
              <a:rPr sz="1100" spc="-5" dirty="0">
                <a:latin typeface="Lucida Sans Unicode"/>
                <a:cs typeface="Lucida Sans Unicode"/>
              </a:rPr>
              <a:t>cielo “creando” così tanti </a:t>
            </a:r>
            <a:r>
              <a:rPr sz="1100" dirty="0">
                <a:latin typeface="Lucida Sans Unicode"/>
                <a:cs typeface="Lucida Sans Unicode"/>
              </a:rPr>
              <a:t>mondi, a </a:t>
            </a:r>
            <a:r>
              <a:rPr sz="1100" spc="-5" dirty="0">
                <a:latin typeface="Lucida Sans Unicode"/>
                <a:cs typeface="Lucida Sans Unicode"/>
              </a:rPr>
              <a:t>partire dalla struttura fantasmagorica della  Pallamondo ispirata alla Houseball degli storici esponenti della pop </a:t>
            </a:r>
            <a:r>
              <a:rPr sz="1100" dirty="0">
                <a:latin typeface="Lucida Sans Unicode"/>
                <a:cs typeface="Lucida Sans Unicode"/>
              </a:rPr>
              <a:t>art </a:t>
            </a:r>
            <a:r>
              <a:rPr sz="1100" spc="-5" dirty="0">
                <a:latin typeface="Lucida Sans Unicode"/>
                <a:cs typeface="Lucida Sans Unicode"/>
              </a:rPr>
              <a:t>Claes Oldenburg </a:t>
            </a:r>
            <a:r>
              <a:rPr sz="1100" dirty="0">
                <a:latin typeface="Lucida Sans Unicode"/>
                <a:cs typeface="Lucida Sans Unicode"/>
              </a:rPr>
              <a:t>e  Coosje </a:t>
            </a:r>
            <a:r>
              <a:rPr sz="1100" spc="-5" dirty="0">
                <a:latin typeface="Lucida Sans Unicode"/>
                <a:cs typeface="Lucida Sans Unicode"/>
              </a:rPr>
              <a:t>van Bruggen: Sono </a:t>
            </a:r>
            <a:r>
              <a:rPr sz="1100" dirty="0">
                <a:latin typeface="Lucida Sans Unicode"/>
                <a:cs typeface="Lucida Sans Unicode"/>
              </a:rPr>
              <a:t>le </a:t>
            </a:r>
            <a:r>
              <a:rPr sz="1100" spc="-5" dirty="0">
                <a:latin typeface="Lucida Sans Unicode"/>
                <a:cs typeface="Lucida Sans Unicode"/>
              </a:rPr>
              <a:t>nove Pallemondo create da </a:t>
            </a:r>
            <a:r>
              <a:rPr sz="1100" dirty="0">
                <a:latin typeface="Lucida Sans Unicode"/>
                <a:cs typeface="Lucida Sans Unicode"/>
              </a:rPr>
              <a:t>oltre </a:t>
            </a:r>
            <a:r>
              <a:rPr sz="1100" spc="-5" dirty="0">
                <a:latin typeface="Lucida Sans Unicode"/>
                <a:cs typeface="Lucida Sans Unicode"/>
              </a:rPr>
              <a:t>500 </a:t>
            </a:r>
            <a:r>
              <a:rPr sz="1100" dirty="0">
                <a:latin typeface="Lucida Sans Unicode"/>
                <a:cs typeface="Lucida Sans Unicode"/>
              </a:rPr>
              <a:t>alunni </a:t>
            </a:r>
            <a:r>
              <a:rPr sz="1100" spc="-5" dirty="0">
                <a:latin typeface="Lucida Sans Unicode"/>
                <a:cs typeface="Lucida Sans Unicode"/>
              </a:rPr>
              <a:t>delle scuole  campane che stamattina </a:t>
            </a:r>
            <a:r>
              <a:rPr sz="1100" spc="-10" dirty="0">
                <a:latin typeface="Lucida Sans Unicode"/>
                <a:cs typeface="Lucida Sans Unicode"/>
              </a:rPr>
              <a:t>al </a:t>
            </a:r>
            <a:r>
              <a:rPr sz="1100" spc="-5" dirty="0">
                <a:latin typeface="Lucida Sans Unicode"/>
                <a:cs typeface="Lucida Sans Unicode"/>
              </a:rPr>
              <a:t>museo MADRE di Napoli </a:t>
            </a:r>
            <a:r>
              <a:rPr sz="1100" spc="-10" dirty="0">
                <a:latin typeface="Lucida Sans Unicode"/>
                <a:cs typeface="Lucida Sans Unicode"/>
              </a:rPr>
              <a:t>hanno </a:t>
            </a:r>
            <a:r>
              <a:rPr sz="1100" spc="-5" dirty="0">
                <a:latin typeface="Lucida Sans Unicode"/>
                <a:cs typeface="Lucida Sans Unicode"/>
              </a:rPr>
              <a:t>inaugurato il Festival della  Cultura creativa, coordinato dall’ABI-Associazione Bancaria Italiana </a:t>
            </a:r>
            <a:r>
              <a:rPr sz="1100" dirty="0">
                <a:latin typeface="Lucida Sans Unicode"/>
                <a:cs typeface="Lucida Sans Unicode"/>
              </a:rPr>
              <a:t>e </a:t>
            </a:r>
            <a:r>
              <a:rPr sz="1100" spc="-5" dirty="0">
                <a:latin typeface="Lucida Sans Unicode"/>
                <a:cs typeface="Lucida Sans Unicode"/>
              </a:rPr>
              <a:t>curato dal  Dipartimento educazione del Castello </a:t>
            </a:r>
            <a:r>
              <a:rPr sz="1100" spc="-10" dirty="0">
                <a:latin typeface="Lucida Sans Unicode"/>
                <a:cs typeface="Lucida Sans Unicode"/>
              </a:rPr>
              <a:t>di </a:t>
            </a:r>
            <a:r>
              <a:rPr sz="1100" spc="-5" dirty="0">
                <a:latin typeface="Lucida Sans Unicode"/>
                <a:cs typeface="Lucida Sans Unicode"/>
              </a:rPr>
              <a:t>Rivoli, insieme </a:t>
            </a:r>
            <a:r>
              <a:rPr sz="1100" dirty="0">
                <a:latin typeface="Lucida Sans Unicode"/>
                <a:cs typeface="Lucida Sans Unicode"/>
              </a:rPr>
              <a:t>a </a:t>
            </a:r>
            <a:r>
              <a:rPr sz="1100" spc="-5" dirty="0">
                <a:latin typeface="Lucida Sans Unicode"/>
                <a:cs typeface="Lucida Sans Unicode"/>
              </a:rPr>
              <a:t>quello del MADRE </a:t>
            </a:r>
            <a:r>
              <a:rPr sz="1100" dirty="0">
                <a:latin typeface="Lucida Sans Unicode"/>
                <a:cs typeface="Lucida Sans Unicode"/>
              </a:rPr>
              <a:t>e a  </a:t>
            </a:r>
            <a:r>
              <a:rPr sz="1100" spc="-5" dirty="0">
                <a:latin typeface="Lucida Sans Unicode"/>
                <a:cs typeface="Lucida Sans Unicode"/>
              </a:rPr>
              <a:t>Cittadellarte Fondazione Pistoletto. Ottanta eventi </a:t>
            </a:r>
            <a:r>
              <a:rPr sz="1100" dirty="0">
                <a:latin typeface="Lucida Sans Unicode"/>
                <a:cs typeface="Lucida Sans Unicode"/>
              </a:rPr>
              <a:t>in 60 </a:t>
            </a:r>
            <a:r>
              <a:rPr sz="1100" spc="-5" dirty="0">
                <a:latin typeface="Lucida Sans Unicode"/>
                <a:cs typeface="Lucida Sans Unicode"/>
              </a:rPr>
              <a:t>città italiane con laboratori in  scuole, </a:t>
            </a:r>
            <a:r>
              <a:rPr sz="1100" dirty="0">
                <a:latin typeface="Lucida Sans Unicode"/>
                <a:cs typeface="Lucida Sans Unicode"/>
              </a:rPr>
              <a:t>musei e </a:t>
            </a:r>
            <a:r>
              <a:rPr sz="1100" spc="-5" dirty="0">
                <a:latin typeface="Lucida Sans Unicode"/>
                <a:cs typeface="Lucida Sans Unicode"/>
              </a:rPr>
              <a:t>biblioteche che coinvolgeranno oltre 10mila bambini dai </a:t>
            </a:r>
            <a:r>
              <a:rPr sz="1100" dirty="0">
                <a:latin typeface="Lucida Sans Unicode"/>
                <a:cs typeface="Lucida Sans Unicode"/>
              </a:rPr>
              <a:t>6 </a:t>
            </a:r>
            <a:r>
              <a:rPr sz="1100" spc="-5" dirty="0">
                <a:latin typeface="Lucida Sans Unicode"/>
                <a:cs typeface="Lucida Sans Unicode"/>
              </a:rPr>
              <a:t>ai </a:t>
            </a:r>
            <a:r>
              <a:rPr sz="1100" dirty="0">
                <a:latin typeface="Lucida Sans Unicode"/>
                <a:cs typeface="Lucida Sans Unicode"/>
              </a:rPr>
              <a:t>13 </a:t>
            </a:r>
            <a:r>
              <a:rPr sz="1100" spc="-5" dirty="0">
                <a:latin typeface="Lucida Sans Unicode"/>
                <a:cs typeface="Lucida Sans Unicode"/>
              </a:rPr>
              <a:t>anni,  fino </a:t>
            </a:r>
            <a:r>
              <a:rPr sz="1100" dirty="0">
                <a:latin typeface="Lucida Sans Unicode"/>
                <a:cs typeface="Lucida Sans Unicode"/>
              </a:rPr>
              <a:t>a </a:t>
            </a:r>
            <a:r>
              <a:rPr sz="1100" spc="-5" dirty="0">
                <a:latin typeface="Lucida Sans Unicode"/>
                <a:cs typeface="Lucida Sans Unicode"/>
              </a:rPr>
              <a:t>domenica </a:t>
            </a:r>
            <a:r>
              <a:rPr sz="1100" dirty="0">
                <a:latin typeface="Lucida Sans Unicode"/>
                <a:cs typeface="Lucida Sans Unicode"/>
              </a:rPr>
              <a:t>22 marzo. </a:t>
            </a:r>
            <a:r>
              <a:rPr sz="1100" spc="-5" dirty="0">
                <a:latin typeface="Lucida Sans Unicode"/>
                <a:cs typeface="Lucida Sans Unicode"/>
              </a:rPr>
              <a:t>Filo conduttore di questa </a:t>
            </a:r>
            <a:r>
              <a:rPr sz="1100" dirty="0">
                <a:latin typeface="Lucida Sans Unicode"/>
                <a:cs typeface="Lucida Sans Unicode"/>
              </a:rPr>
              <a:t>seconda edizione </a:t>
            </a:r>
            <a:r>
              <a:rPr sz="1100" spc="-5" dirty="0">
                <a:latin typeface="Lucida Sans Unicode"/>
                <a:cs typeface="Lucida Sans Unicode"/>
              </a:rPr>
              <a:t>“L'Alfabeto </a:t>
            </a:r>
            <a:r>
              <a:rPr sz="1100" spc="-10" dirty="0">
                <a:latin typeface="Lucida Sans Unicode"/>
                <a:cs typeface="Lucida Sans Unicode"/>
              </a:rPr>
              <a:t>del  </a:t>
            </a:r>
            <a:r>
              <a:rPr sz="1100" dirty="0">
                <a:latin typeface="Lucida Sans Unicode"/>
                <a:cs typeface="Lucida Sans Unicode"/>
              </a:rPr>
              <a:t>mondo”. </a:t>
            </a:r>
            <a:r>
              <a:rPr sz="1100" spc="-10" dirty="0">
                <a:latin typeface="Lucida Sans Unicode"/>
                <a:cs typeface="Lucida Sans Unicode"/>
              </a:rPr>
              <a:t>“Il </a:t>
            </a:r>
            <a:r>
              <a:rPr sz="1100" spc="-5" dirty="0">
                <a:latin typeface="Lucida Sans Unicode"/>
                <a:cs typeface="Lucida Sans Unicode"/>
              </a:rPr>
              <a:t>Festival </a:t>
            </a:r>
            <a:r>
              <a:rPr sz="1100" dirty="0">
                <a:latin typeface="Lucida Sans Unicode"/>
                <a:cs typeface="Lucida Sans Unicode"/>
              </a:rPr>
              <a:t>vuole </a:t>
            </a:r>
            <a:r>
              <a:rPr sz="1100" spc="-5" dirty="0">
                <a:latin typeface="Lucida Sans Unicode"/>
                <a:cs typeface="Lucida Sans Unicode"/>
              </a:rPr>
              <a:t>avvicinare </a:t>
            </a:r>
            <a:r>
              <a:rPr sz="1100" dirty="0">
                <a:latin typeface="Lucida Sans Unicode"/>
                <a:cs typeface="Lucida Sans Unicode"/>
              </a:rPr>
              <a:t>i </a:t>
            </a:r>
            <a:r>
              <a:rPr sz="1100" spc="-5" dirty="0">
                <a:latin typeface="Lucida Sans Unicode"/>
                <a:cs typeface="Lucida Sans Unicode"/>
              </a:rPr>
              <a:t>ragazzi alla cultura </a:t>
            </a:r>
            <a:r>
              <a:rPr sz="1100" dirty="0">
                <a:latin typeface="Lucida Sans Unicode"/>
                <a:cs typeface="Lucida Sans Unicode"/>
              </a:rPr>
              <a:t>e </a:t>
            </a:r>
            <a:r>
              <a:rPr sz="1100" spc="-5" dirty="0">
                <a:latin typeface="Lucida Sans Unicode"/>
                <a:cs typeface="Lucida Sans Unicode"/>
              </a:rPr>
              <a:t>stimolarne </a:t>
            </a:r>
            <a:r>
              <a:rPr sz="1100" dirty="0">
                <a:latin typeface="Lucida Sans Unicode"/>
                <a:cs typeface="Lucida Sans Unicode"/>
              </a:rPr>
              <a:t>la </a:t>
            </a:r>
            <a:r>
              <a:rPr sz="1100" spc="-5" dirty="0">
                <a:latin typeface="Lucida Sans Unicode"/>
                <a:cs typeface="Lucida Sans Unicode"/>
              </a:rPr>
              <a:t>creatività  attraverso </a:t>
            </a:r>
            <a:r>
              <a:rPr sz="1100" dirty="0">
                <a:latin typeface="Lucida Sans Unicode"/>
                <a:cs typeface="Lucida Sans Unicode"/>
              </a:rPr>
              <a:t>l'arte, la </a:t>
            </a:r>
            <a:r>
              <a:rPr sz="1100" spc="-5" dirty="0">
                <a:latin typeface="Lucida Sans Unicode"/>
                <a:cs typeface="Lucida Sans Unicode"/>
              </a:rPr>
              <a:t>musica, il canto, </a:t>
            </a:r>
            <a:r>
              <a:rPr sz="1100" dirty="0">
                <a:latin typeface="Lucida Sans Unicode"/>
                <a:cs typeface="Lucida Sans Unicode"/>
              </a:rPr>
              <a:t>la </a:t>
            </a:r>
            <a:r>
              <a:rPr sz="1100" spc="-5" dirty="0">
                <a:latin typeface="Lucida Sans Unicode"/>
                <a:cs typeface="Lucida Sans Unicode"/>
              </a:rPr>
              <a:t>lettura, </a:t>
            </a:r>
            <a:r>
              <a:rPr sz="1100" dirty="0">
                <a:latin typeface="Lucida Sans Unicode"/>
                <a:cs typeface="Lucida Sans Unicode"/>
              </a:rPr>
              <a:t>il </a:t>
            </a:r>
            <a:r>
              <a:rPr sz="1100" spc="-5" dirty="0">
                <a:latin typeface="Lucida Sans Unicode"/>
                <a:cs typeface="Lucida Sans Unicode"/>
              </a:rPr>
              <a:t>teatro </a:t>
            </a:r>
            <a:r>
              <a:rPr sz="1100" dirty="0">
                <a:latin typeface="Lucida Sans Unicode"/>
                <a:cs typeface="Lucida Sans Unicode"/>
              </a:rPr>
              <a:t>e </a:t>
            </a:r>
            <a:r>
              <a:rPr sz="1100" spc="-5" dirty="0">
                <a:latin typeface="Lucida Sans Unicode"/>
                <a:cs typeface="Lucida Sans Unicode"/>
              </a:rPr>
              <a:t>la fotografia” spiega Carlo  Capoccioni responsabile rapporti istituzionali Abi. </a:t>
            </a:r>
            <a:r>
              <a:rPr sz="1100" dirty="0">
                <a:latin typeface="Lucida Sans Unicode"/>
                <a:cs typeface="Lucida Sans Unicode"/>
              </a:rPr>
              <a:t>Il </a:t>
            </a:r>
            <a:r>
              <a:rPr sz="1100" spc="-5" dirty="0">
                <a:latin typeface="Lucida Sans Unicode"/>
                <a:cs typeface="Lucida Sans Unicode"/>
              </a:rPr>
              <a:t>Maestro Michelangelo Pistoletto </a:t>
            </a:r>
            <a:r>
              <a:rPr sz="1100" dirty="0">
                <a:latin typeface="Lucida Sans Unicode"/>
                <a:cs typeface="Lucida Sans Unicode"/>
              </a:rPr>
              <a:t>in  </a:t>
            </a:r>
            <a:r>
              <a:rPr sz="1100" spc="-5" dirty="0">
                <a:latin typeface="Lucida Sans Unicode"/>
                <a:cs typeface="Lucida Sans Unicode"/>
              </a:rPr>
              <a:t>collegamento via skype </a:t>
            </a:r>
            <a:r>
              <a:rPr sz="1100" dirty="0">
                <a:latin typeface="Lucida Sans Unicode"/>
                <a:cs typeface="Lucida Sans Unicode"/>
              </a:rPr>
              <a:t>ha </a:t>
            </a:r>
            <a:r>
              <a:rPr sz="1100" spc="-5" dirty="0">
                <a:latin typeface="Lucida Sans Unicode"/>
                <a:cs typeface="Lucida Sans Unicode"/>
              </a:rPr>
              <a:t>risposto alle domande dei ragazzi </a:t>
            </a:r>
            <a:r>
              <a:rPr sz="1100" dirty="0">
                <a:latin typeface="Lucida Sans Unicode"/>
                <a:cs typeface="Lucida Sans Unicode"/>
              </a:rPr>
              <a:t>e ha </a:t>
            </a:r>
            <a:r>
              <a:rPr sz="1100" spc="-5" dirty="0">
                <a:latin typeface="Lucida Sans Unicode"/>
                <a:cs typeface="Lucida Sans Unicode"/>
              </a:rPr>
              <a:t>riconosciuto proprio </a:t>
            </a:r>
            <a:r>
              <a:rPr sz="1100" spc="-10" dirty="0">
                <a:latin typeface="Lucida Sans Unicode"/>
                <a:cs typeface="Lucida Sans Unicode"/>
              </a:rPr>
              <a:t>ai  </a:t>
            </a:r>
            <a:r>
              <a:rPr sz="1100" dirty="0">
                <a:latin typeface="Lucida Sans Unicode"/>
                <a:cs typeface="Lucida Sans Unicode"/>
              </a:rPr>
              <a:t>più </a:t>
            </a:r>
            <a:r>
              <a:rPr sz="1100" spc="-5" dirty="0">
                <a:latin typeface="Lucida Sans Unicode"/>
                <a:cs typeface="Lucida Sans Unicode"/>
              </a:rPr>
              <a:t>piccoli </a:t>
            </a:r>
            <a:r>
              <a:rPr sz="1100" dirty="0">
                <a:latin typeface="Lucida Sans Unicode"/>
                <a:cs typeface="Lucida Sans Unicode"/>
              </a:rPr>
              <a:t>il </a:t>
            </a:r>
            <a:r>
              <a:rPr sz="1100" spc="-5" dirty="0">
                <a:latin typeface="Lucida Sans Unicode"/>
                <a:cs typeface="Lucida Sans Unicode"/>
              </a:rPr>
              <a:t>compito </a:t>
            </a:r>
            <a:r>
              <a:rPr sz="1100" spc="-10" dirty="0">
                <a:latin typeface="Lucida Sans Unicode"/>
                <a:cs typeface="Lucida Sans Unicode"/>
              </a:rPr>
              <a:t>di </a:t>
            </a:r>
            <a:r>
              <a:rPr sz="1100" dirty="0">
                <a:latin typeface="Lucida Sans Unicode"/>
                <a:cs typeface="Lucida Sans Unicode"/>
              </a:rPr>
              <a:t>“dare </a:t>
            </a:r>
            <a:r>
              <a:rPr sz="1100" spc="-5" dirty="0">
                <a:latin typeface="Lucida Sans Unicode"/>
                <a:cs typeface="Lucida Sans Unicode"/>
              </a:rPr>
              <a:t>sostanza culturale alla</a:t>
            </a:r>
            <a:r>
              <a:rPr sz="1100" dirty="0">
                <a:latin typeface="Lucida Sans Unicode"/>
                <a:cs typeface="Lucida Sans Unicode"/>
              </a:rPr>
              <a:t> </a:t>
            </a:r>
            <a:r>
              <a:rPr sz="1100" spc="-5" dirty="0">
                <a:latin typeface="Lucida Sans Unicode"/>
                <a:cs typeface="Lucida Sans Unicode"/>
              </a:rPr>
              <a:t>società”.</a:t>
            </a:r>
            <a:endParaRPr sz="1100">
              <a:latin typeface="Lucida Sans Unicode"/>
              <a:cs typeface="Lucida Sans Unicode"/>
            </a:endParaRPr>
          </a:p>
          <a:p>
            <a:pPr marL="12700" marR="6985" algn="just">
              <a:lnSpc>
                <a:spcPct val="147500"/>
              </a:lnSpc>
              <a:spcBef>
                <a:spcPts val="994"/>
              </a:spcBef>
            </a:pPr>
            <a:r>
              <a:rPr sz="1100" spc="-5" dirty="0">
                <a:latin typeface="Lucida Sans Unicode"/>
                <a:cs typeface="Lucida Sans Unicode"/>
              </a:rPr>
              <a:t>Soddisfatto </a:t>
            </a:r>
            <a:r>
              <a:rPr sz="1100" dirty="0">
                <a:latin typeface="Lucida Sans Unicode"/>
                <a:cs typeface="Lucida Sans Unicode"/>
              </a:rPr>
              <a:t>il </a:t>
            </a:r>
            <a:r>
              <a:rPr sz="1100" spc="-5" dirty="0">
                <a:latin typeface="Lucida Sans Unicode"/>
                <a:cs typeface="Lucida Sans Unicode"/>
              </a:rPr>
              <a:t>direttore del Madre Andrea Viliani che </a:t>
            </a:r>
            <a:r>
              <a:rPr sz="1100" dirty="0">
                <a:latin typeface="Lucida Sans Unicode"/>
                <a:cs typeface="Lucida Sans Unicode"/>
              </a:rPr>
              <a:t>ha </a:t>
            </a:r>
            <a:r>
              <a:rPr sz="1100" spc="-5" dirty="0">
                <a:latin typeface="Lucida Sans Unicode"/>
                <a:cs typeface="Lucida Sans Unicode"/>
              </a:rPr>
              <a:t>detto: “Il museo </a:t>
            </a:r>
            <a:r>
              <a:rPr sz="1100" spc="-10" dirty="0">
                <a:latin typeface="Lucida Sans Unicode"/>
                <a:cs typeface="Lucida Sans Unicode"/>
              </a:rPr>
              <a:t>si </a:t>
            </a:r>
            <a:r>
              <a:rPr sz="1100" dirty="0">
                <a:latin typeface="Lucida Sans Unicode"/>
                <a:cs typeface="Lucida Sans Unicode"/>
              </a:rPr>
              <a:t>è </a:t>
            </a:r>
            <a:r>
              <a:rPr sz="1100" spc="-5" dirty="0">
                <a:latin typeface="Lucida Sans Unicode"/>
                <a:cs typeface="Lucida Sans Unicode"/>
              </a:rPr>
              <a:t>ricaricato </a:t>
            </a:r>
            <a:r>
              <a:rPr sz="1100" spc="-10" dirty="0">
                <a:latin typeface="Lucida Sans Unicode"/>
                <a:cs typeface="Lucida Sans Unicode"/>
              </a:rPr>
              <a:t>di  </a:t>
            </a:r>
            <a:r>
              <a:rPr sz="1100" spc="-5" dirty="0">
                <a:latin typeface="Lucida Sans Unicode"/>
                <a:cs typeface="Lucida Sans Unicode"/>
              </a:rPr>
              <a:t>tutta </a:t>
            </a:r>
            <a:r>
              <a:rPr sz="1100" dirty="0">
                <a:latin typeface="Lucida Sans Unicode"/>
                <a:cs typeface="Lucida Sans Unicode"/>
              </a:rPr>
              <a:t>l'energia </a:t>
            </a:r>
            <a:r>
              <a:rPr sz="1100" spc="-5" dirty="0">
                <a:latin typeface="Lucida Sans Unicode"/>
                <a:cs typeface="Lucida Sans Unicode"/>
              </a:rPr>
              <a:t>creativa sprigionata da questi ragazzi”. Le scolaresche </a:t>
            </a:r>
            <a:r>
              <a:rPr sz="1100" dirty="0">
                <a:latin typeface="Lucida Sans Unicode"/>
                <a:cs typeface="Lucida Sans Unicode"/>
              </a:rPr>
              <a:t>hanno </a:t>
            </a:r>
            <a:r>
              <a:rPr sz="1100" spc="-5" dirty="0">
                <a:latin typeface="Lucida Sans Unicode"/>
                <a:cs typeface="Lucida Sans Unicode"/>
              </a:rPr>
              <a:t>poi terminato  </a:t>
            </a:r>
            <a:r>
              <a:rPr sz="1100" dirty="0">
                <a:latin typeface="Lucida Sans Unicode"/>
                <a:cs typeface="Lucida Sans Unicode"/>
              </a:rPr>
              <a:t>la </a:t>
            </a:r>
            <a:r>
              <a:rPr sz="1100" spc="-5" dirty="0">
                <a:latin typeface="Lucida Sans Unicode"/>
                <a:cs typeface="Lucida Sans Unicode"/>
              </a:rPr>
              <a:t>giornata </a:t>
            </a:r>
            <a:r>
              <a:rPr sz="1100" spc="-10" dirty="0">
                <a:latin typeface="Lucida Sans Unicode"/>
                <a:cs typeface="Lucida Sans Unicode"/>
              </a:rPr>
              <a:t>al </a:t>
            </a:r>
            <a:r>
              <a:rPr sz="1100" spc="-5" dirty="0">
                <a:latin typeface="Lucida Sans Unicode"/>
                <a:cs typeface="Lucida Sans Unicode"/>
              </a:rPr>
              <a:t>museo con </a:t>
            </a:r>
            <a:r>
              <a:rPr sz="1100" dirty="0">
                <a:latin typeface="Lucida Sans Unicode"/>
                <a:cs typeface="Lucida Sans Unicode"/>
              </a:rPr>
              <a:t>una </a:t>
            </a:r>
            <a:r>
              <a:rPr sz="1100" spc="-5" dirty="0">
                <a:latin typeface="Lucida Sans Unicode"/>
                <a:cs typeface="Lucida Sans Unicode"/>
              </a:rPr>
              <a:t>visita alla Venere degli stracci </a:t>
            </a:r>
            <a:r>
              <a:rPr sz="1100" spc="-10" dirty="0">
                <a:latin typeface="Lucida Sans Unicode"/>
                <a:cs typeface="Lucida Sans Unicode"/>
              </a:rPr>
              <a:t>di </a:t>
            </a:r>
            <a:r>
              <a:rPr sz="1100" spc="-5" dirty="0">
                <a:latin typeface="Lucida Sans Unicode"/>
                <a:cs typeface="Lucida Sans Unicode"/>
              </a:rPr>
              <a:t>Pistoletto, opera esposta </a:t>
            </a:r>
            <a:r>
              <a:rPr sz="1100" spc="-10" dirty="0">
                <a:latin typeface="Lucida Sans Unicode"/>
                <a:cs typeface="Lucida Sans Unicode"/>
              </a:rPr>
              <a:t>al  </a:t>
            </a:r>
            <a:r>
              <a:rPr sz="1100" spc="-5" dirty="0">
                <a:latin typeface="Lucida Sans Unicode"/>
                <a:cs typeface="Lucida Sans Unicode"/>
              </a:rPr>
              <a:t>terzo piano </a:t>
            </a:r>
            <a:r>
              <a:rPr sz="1100" dirty="0">
                <a:latin typeface="Lucida Sans Unicode"/>
                <a:cs typeface="Lucida Sans Unicode"/>
              </a:rPr>
              <a:t>e </a:t>
            </a:r>
            <a:r>
              <a:rPr sz="1100" spc="-5" dirty="0">
                <a:latin typeface="Lucida Sans Unicode"/>
                <a:cs typeface="Lucida Sans Unicode"/>
              </a:rPr>
              <a:t>inserita </a:t>
            </a:r>
            <a:r>
              <a:rPr sz="1100" dirty="0">
                <a:latin typeface="Lucida Sans Unicode"/>
                <a:cs typeface="Lucida Sans Unicode"/>
              </a:rPr>
              <a:t>nella </a:t>
            </a:r>
            <a:r>
              <a:rPr sz="1100" spc="-5" dirty="0">
                <a:latin typeface="Lucida Sans Unicode"/>
                <a:cs typeface="Lucida Sans Unicode"/>
              </a:rPr>
              <a:t>mostra dedicata </a:t>
            </a:r>
            <a:r>
              <a:rPr sz="1100" dirty="0">
                <a:latin typeface="Lucida Sans Unicode"/>
                <a:cs typeface="Lucida Sans Unicode"/>
              </a:rPr>
              <a:t>a </a:t>
            </a:r>
            <a:r>
              <a:rPr sz="1100" spc="-5" dirty="0">
                <a:latin typeface="Lucida Sans Unicode"/>
                <a:cs typeface="Lucida Sans Unicode"/>
              </a:rPr>
              <a:t>Lucio </a:t>
            </a:r>
            <a:r>
              <a:rPr sz="1100" dirty="0">
                <a:latin typeface="Lucida Sans Unicode"/>
                <a:cs typeface="Lucida Sans Unicode"/>
              </a:rPr>
              <a:t>Amelio. </a:t>
            </a:r>
            <a:r>
              <a:rPr sz="1100" spc="-10" dirty="0">
                <a:latin typeface="Lucida Sans Unicode"/>
                <a:cs typeface="Lucida Sans Unicode"/>
              </a:rPr>
              <a:t>L'evento </a:t>
            </a:r>
            <a:r>
              <a:rPr sz="1100" dirty="0">
                <a:latin typeface="Lucida Sans Unicode"/>
                <a:cs typeface="Lucida Sans Unicode"/>
              </a:rPr>
              <a:t>è </a:t>
            </a:r>
            <a:r>
              <a:rPr sz="1100" spc="-5" dirty="0">
                <a:latin typeface="Lucida Sans Unicode"/>
                <a:cs typeface="Lucida Sans Unicode"/>
              </a:rPr>
              <a:t>stato seguito dalle  telecamere di </a:t>
            </a:r>
            <a:r>
              <a:rPr sz="1100" dirty="0">
                <a:latin typeface="Lucida Sans Unicode"/>
                <a:cs typeface="Lucida Sans Unicode"/>
              </a:rPr>
              <a:t>Uno </a:t>
            </a:r>
            <a:r>
              <a:rPr sz="1100" spc="-5" dirty="0">
                <a:latin typeface="Lucida Sans Unicode"/>
                <a:cs typeface="Lucida Sans Unicode"/>
              </a:rPr>
              <a:t>Mattina che trasmetterà </a:t>
            </a:r>
            <a:r>
              <a:rPr sz="1100" dirty="0">
                <a:latin typeface="Lucida Sans Unicode"/>
                <a:cs typeface="Lucida Sans Unicode"/>
              </a:rPr>
              <a:t>il </a:t>
            </a:r>
            <a:r>
              <a:rPr sz="1100" spc="-5" dirty="0">
                <a:latin typeface="Lucida Sans Unicode"/>
                <a:cs typeface="Lucida Sans Unicode"/>
              </a:rPr>
              <a:t>servizio mercoledì </a:t>
            </a:r>
            <a:r>
              <a:rPr sz="1100" dirty="0">
                <a:latin typeface="Lucida Sans Unicode"/>
                <a:cs typeface="Lucida Sans Unicode"/>
              </a:rPr>
              <a:t>18</a:t>
            </a:r>
            <a:r>
              <a:rPr sz="1100" spc="-20" dirty="0">
                <a:latin typeface="Lucida Sans Unicode"/>
                <a:cs typeface="Lucida Sans Unicode"/>
              </a:rPr>
              <a:t> </a:t>
            </a:r>
            <a:r>
              <a:rPr sz="1100" dirty="0">
                <a:latin typeface="Lucida Sans Unicode"/>
                <a:cs typeface="Lucida Sans Unicode"/>
              </a:rPr>
              <a:t>marzo.</a:t>
            </a:r>
            <a:endParaRPr sz="1100">
              <a:latin typeface="Lucida Sans Unicode"/>
              <a:cs typeface="Lucida Sans Unicode"/>
            </a:endParaRP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58750">
              <a:lnSpc>
                <a:spcPts val="1839"/>
              </a:lnSpc>
            </a:pPr>
            <a:r>
              <a:rPr sz="1600" b="1" spc="-30" dirty="0">
                <a:latin typeface="Arial"/>
                <a:cs typeface="Arial"/>
              </a:rPr>
              <a:t>A</a:t>
            </a:r>
            <a:r>
              <a:rPr sz="1600" b="1" dirty="0">
                <a:latin typeface="Arial"/>
                <a:cs typeface="Arial"/>
              </a:rPr>
              <a:t>pp</a:t>
            </a:r>
            <a:r>
              <a:rPr sz="1600" b="1" spc="5" dirty="0">
                <a:latin typeface="Arial"/>
                <a:cs typeface="Arial"/>
              </a:rPr>
              <a:t>r</a:t>
            </a:r>
            <a:r>
              <a:rPr sz="1600" b="1" spc="-5" dirty="0">
                <a:latin typeface="Arial"/>
                <a:cs typeface="Arial"/>
              </a:rPr>
              <a:t>o</a:t>
            </a:r>
            <a:r>
              <a:rPr sz="1600" b="1" spc="-15" dirty="0">
                <a:latin typeface="Arial"/>
                <a:cs typeface="Arial"/>
              </a:rPr>
              <a:t>d</a:t>
            </a:r>
            <a:r>
              <a:rPr sz="1600" b="1" dirty="0">
                <a:latin typeface="Arial"/>
                <a:cs typeface="Arial"/>
              </a:rPr>
              <a:t>o</a:t>
            </a:r>
            <a:r>
              <a:rPr sz="1600" b="1" spc="-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s.it  16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90955" y="3160394"/>
            <a:ext cx="5181600" cy="365188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800225" y="2124074"/>
            <a:ext cx="4133850" cy="54292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7091552"/>
            <a:ext cx="6087110" cy="2806065"/>
          </a:xfrm>
          <a:prstGeom prst="rect">
            <a:avLst/>
          </a:prstGeom>
        </p:spPr>
        <p:txBody>
          <a:bodyPr vert="horz" wrap="square" lIns="0" tIns="43180" rIns="0" bIns="0" rtlCol="0">
            <a:spAutoFit/>
          </a:bodyPr>
          <a:lstStyle/>
          <a:p>
            <a:pPr marL="12700">
              <a:lnSpc>
                <a:spcPct val="100000"/>
              </a:lnSpc>
              <a:spcBef>
                <a:spcPts val="340"/>
              </a:spcBef>
            </a:pPr>
            <a:r>
              <a:rPr sz="1200" spc="-5" dirty="0">
                <a:latin typeface="Calibri"/>
                <a:cs typeface="Calibri"/>
              </a:rPr>
              <a:t>“L’alfabeto </a:t>
            </a:r>
            <a:r>
              <a:rPr sz="1200" dirty="0">
                <a:latin typeface="Calibri"/>
                <a:cs typeface="Calibri"/>
              </a:rPr>
              <a:t>del </a:t>
            </a:r>
            <a:r>
              <a:rPr sz="1200" spc="-5" dirty="0">
                <a:latin typeface="Calibri"/>
                <a:cs typeface="Calibri"/>
              </a:rPr>
              <a:t>Mondo. Leggiamo </a:t>
            </a:r>
            <a:r>
              <a:rPr sz="1200" dirty="0">
                <a:latin typeface="Calibri"/>
                <a:cs typeface="Calibri"/>
              </a:rPr>
              <a:t>i </a:t>
            </a:r>
            <a:r>
              <a:rPr sz="1200" spc="-5" dirty="0">
                <a:latin typeface="Calibri"/>
                <a:cs typeface="Calibri"/>
              </a:rPr>
              <a:t>segni intorno </a:t>
            </a:r>
            <a:r>
              <a:rPr sz="1200" dirty="0">
                <a:latin typeface="Calibri"/>
                <a:cs typeface="Calibri"/>
              </a:rPr>
              <a:t>a noi e</a:t>
            </a:r>
            <a:r>
              <a:rPr sz="1200" spc="-5" dirty="0">
                <a:latin typeface="Calibri"/>
                <a:cs typeface="Calibri"/>
              </a:rPr>
              <a:t> raccontiamo”.</a:t>
            </a:r>
            <a:endParaRPr sz="1200">
              <a:latin typeface="Calibri"/>
              <a:cs typeface="Calibri"/>
            </a:endParaRPr>
          </a:p>
          <a:p>
            <a:pPr marL="12700" marR="233045">
              <a:lnSpc>
                <a:spcPts val="1689"/>
              </a:lnSpc>
              <a:spcBef>
                <a:spcPts val="85"/>
              </a:spcBef>
            </a:pPr>
            <a:r>
              <a:rPr sz="1200" dirty="0">
                <a:latin typeface="Calibri"/>
                <a:cs typeface="Calibri"/>
              </a:rPr>
              <a:t>È </a:t>
            </a:r>
            <a:r>
              <a:rPr sz="1200" spc="-5" dirty="0">
                <a:latin typeface="Calibri"/>
                <a:cs typeface="Calibri"/>
              </a:rPr>
              <a:t>questo </a:t>
            </a:r>
            <a:r>
              <a:rPr sz="1200" dirty="0">
                <a:latin typeface="Calibri"/>
                <a:cs typeface="Calibri"/>
              </a:rPr>
              <a:t>il tema della </a:t>
            </a:r>
            <a:r>
              <a:rPr sz="1200" spc="-5" dirty="0">
                <a:latin typeface="Calibri"/>
                <a:cs typeface="Calibri"/>
              </a:rPr>
              <a:t>seconda edizione del Festival </a:t>
            </a:r>
            <a:r>
              <a:rPr sz="1200" dirty="0">
                <a:latin typeface="Calibri"/>
                <a:cs typeface="Calibri"/>
              </a:rPr>
              <a:t>della </a:t>
            </a:r>
            <a:r>
              <a:rPr sz="1200" spc="-5" dirty="0">
                <a:latin typeface="Calibri"/>
                <a:cs typeface="Calibri"/>
              </a:rPr>
              <a:t>Cultura Creativa, promosso </a:t>
            </a:r>
            <a:r>
              <a:rPr sz="1200" dirty="0">
                <a:latin typeface="Calibri"/>
                <a:cs typeface="Calibri"/>
              </a:rPr>
              <a:t>dall’ABI e  realizzato </a:t>
            </a:r>
            <a:r>
              <a:rPr sz="1200" spc="-5" dirty="0">
                <a:latin typeface="Calibri"/>
                <a:cs typeface="Calibri"/>
              </a:rPr>
              <a:t>dalle singole banche </a:t>
            </a:r>
            <a:r>
              <a:rPr sz="1200" spc="-10" dirty="0">
                <a:latin typeface="Calibri"/>
                <a:cs typeface="Calibri"/>
              </a:rPr>
              <a:t>su </a:t>
            </a:r>
            <a:r>
              <a:rPr sz="1200" spc="-5" dirty="0">
                <a:latin typeface="Calibri"/>
                <a:cs typeface="Calibri"/>
              </a:rPr>
              <a:t>tutto </a:t>
            </a:r>
            <a:r>
              <a:rPr sz="1200" dirty="0">
                <a:latin typeface="Calibri"/>
                <a:cs typeface="Calibri"/>
              </a:rPr>
              <a:t>il </a:t>
            </a:r>
            <a:r>
              <a:rPr sz="1200" spc="-5" dirty="0">
                <a:latin typeface="Calibri"/>
                <a:cs typeface="Calibri"/>
              </a:rPr>
              <a:t>territorio</a:t>
            </a:r>
            <a:r>
              <a:rPr sz="1200" spc="5" dirty="0">
                <a:latin typeface="Calibri"/>
                <a:cs typeface="Calibri"/>
              </a:rPr>
              <a:t> </a:t>
            </a:r>
            <a:r>
              <a:rPr sz="1200" spc="-5" dirty="0">
                <a:latin typeface="Calibri"/>
                <a:cs typeface="Calibri"/>
              </a:rPr>
              <a:t>nazionale.</a:t>
            </a:r>
            <a:endParaRPr sz="1200">
              <a:latin typeface="Calibri"/>
              <a:cs typeface="Calibri"/>
            </a:endParaRPr>
          </a:p>
          <a:p>
            <a:pPr marL="12700" marR="132715">
              <a:lnSpc>
                <a:spcPts val="1680"/>
              </a:lnSpc>
            </a:pPr>
            <a:r>
              <a:rPr sz="1200" spc="-5" dirty="0">
                <a:latin typeface="Calibri"/>
                <a:cs typeface="Calibri"/>
              </a:rPr>
              <a:t>La manifestazione, interamente dedicata </a:t>
            </a:r>
            <a:r>
              <a:rPr sz="1200" dirty="0">
                <a:latin typeface="Calibri"/>
                <a:cs typeface="Calibri"/>
              </a:rPr>
              <a:t>alla </a:t>
            </a:r>
            <a:r>
              <a:rPr sz="1200" spc="-5" dirty="0">
                <a:latin typeface="Calibri"/>
                <a:cs typeface="Calibri"/>
              </a:rPr>
              <a:t>cultura </a:t>
            </a:r>
            <a:r>
              <a:rPr sz="1200" dirty="0">
                <a:latin typeface="Calibri"/>
                <a:cs typeface="Calibri"/>
              </a:rPr>
              <a:t>e alla </a:t>
            </a:r>
            <a:r>
              <a:rPr sz="1200" spc="-5" dirty="0">
                <a:latin typeface="Calibri"/>
                <a:cs typeface="Calibri"/>
              </a:rPr>
              <a:t>creatività, si svolgerà </a:t>
            </a:r>
            <a:r>
              <a:rPr sz="1200" dirty="0">
                <a:latin typeface="Calibri"/>
                <a:cs typeface="Calibri"/>
              </a:rPr>
              <a:t>nella </a:t>
            </a:r>
            <a:r>
              <a:rPr sz="1200" spc="-5" dirty="0">
                <a:latin typeface="Calibri"/>
                <a:cs typeface="Calibri"/>
              </a:rPr>
              <a:t>settimana  </a:t>
            </a:r>
            <a:r>
              <a:rPr sz="1200" dirty="0">
                <a:latin typeface="Calibri"/>
                <a:cs typeface="Calibri"/>
              </a:rPr>
              <a:t>dal </a:t>
            </a:r>
            <a:r>
              <a:rPr sz="1200" spc="-5" dirty="0">
                <a:latin typeface="Calibri"/>
                <a:cs typeface="Calibri"/>
              </a:rPr>
              <a:t>16 </a:t>
            </a:r>
            <a:r>
              <a:rPr sz="1200" dirty="0">
                <a:latin typeface="Calibri"/>
                <a:cs typeface="Calibri"/>
              </a:rPr>
              <a:t>al 22 </a:t>
            </a:r>
            <a:r>
              <a:rPr sz="1200" spc="-5" dirty="0">
                <a:latin typeface="Calibri"/>
                <a:cs typeface="Calibri"/>
              </a:rPr>
              <a:t>marzo. </a:t>
            </a:r>
            <a:r>
              <a:rPr sz="1200" dirty="0">
                <a:latin typeface="Calibri"/>
                <a:cs typeface="Calibri"/>
              </a:rPr>
              <a:t>In </a:t>
            </a:r>
            <a:r>
              <a:rPr sz="1200" spc="-5" dirty="0">
                <a:latin typeface="Calibri"/>
                <a:cs typeface="Calibri"/>
              </a:rPr>
              <a:t>tutta Italia ci saranno tantissimi </a:t>
            </a:r>
            <a:r>
              <a:rPr sz="1200" dirty="0">
                <a:latin typeface="Calibri"/>
                <a:cs typeface="Calibri"/>
              </a:rPr>
              <a:t>eventi </a:t>
            </a:r>
            <a:r>
              <a:rPr sz="1200" spc="-5" dirty="0">
                <a:latin typeface="Calibri"/>
                <a:cs typeface="Calibri"/>
              </a:rPr>
              <a:t>organizzati dalle </a:t>
            </a:r>
            <a:r>
              <a:rPr sz="1200" dirty="0">
                <a:latin typeface="Calibri"/>
                <a:cs typeface="Calibri"/>
              </a:rPr>
              <a:t>Banche </a:t>
            </a:r>
            <a:r>
              <a:rPr sz="1200" spc="-5" dirty="0">
                <a:latin typeface="Calibri"/>
                <a:cs typeface="Calibri"/>
              </a:rPr>
              <a:t>con</a:t>
            </a:r>
            <a:r>
              <a:rPr sz="1200" spc="40" dirty="0">
                <a:latin typeface="Calibri"/>
                <a:cs typeface="Calibri"/>
              </a:rPr>
              <a:t> </a:t>
            </a:r>
            <a:r>
              <a:rPr sz="1200" dirty="0">
                <a:latin typeface="Calibri"/>
                <a:cs typeface="Calibri"/>
              </a:rPr>
              <a:t>la</a:t>
            </a:r>
            <a:endParaRPr sz="1200">
              <a:latin typeface="Calibri"/>
              <a:cs typeface="Calibri"/>
            </a:endParaRPr>
          </a:p>
          <a:p>
            <a:pPr marL="12700">
              <a:lnSpc>
                <a:spcPct val="100000"/>
              </a:lnSpc>
              <a:spcBef>
                <a:spcPts val="160"/>
              </a:spcBef>
            </a:pPr>
            <a:r>
              <a:rPr sz="1200" spc="-5" dirty="0">
                <a:latin typeface="Calibri"/>
                <a:cs typeface="Calibri"/>
              </a:rPr>
              <a:t>collaborazione di partner culturali sul</a:t>
            </a:r>
            <a:r>
              <a:rPr sz="1200" spc="10" dirty="0">
                <a:latin typeface="Calibri"/>
                <a:cs typeface="Calibri"/>
              </a:rPr>
              <a:t> </a:t>
            </a:r>
            <a:r>
              <a:rPr sz="1200" spc="-5" dirty="0">
                <a:latin typeface="Calibri"/>
                <a:cs typeface="Calibri"/>
              </a:rPr>
              <a:t>territorio.</a:t>
            </a:r>
            <a:endParaRPr sz="1200">
              <a:latin typeface="Calibri"/>
              <a:cs typeface="Calibri"/>
            </a:endParaRPr>
          </a:p>
          <a:p>
            <a:pPr marL="12700">
              <a:lnSpc>
                <a:spcPct val="100000"/>
              </a:lnSpc>
              <a:spcBef>
                <a:spcPts val="240"/>
              </a:spcBef>
            </a:pPr>
            <a:r>
              <a:rPr sz="1200" dirty="0">
                <a:latin typeface="Calibri"/>
                <a:cs typeface="Calibri"/>
              </a:rPr>
              <a:t>In </a:t>
            </a:r>
            <a:r>
              <a:rPr sz="1200" spc="-5" dirty="0">
                <a:latin typeface="Calibri"/>
                <a:cs typeface="Calibri"/>
              </a:rPr>
              <a:t>Calabria, </a:t>
            </a:r>
            <a:r>
              <a:rPr sz="1200" dirty="0">
                <a:latin typeface="Calibri"/>
                <a:cs typeface="Calibri"/>
              </a:rPr>
              <a:t>la </a:t>
            </a:r>
            <a:r>
              <a:rPr sz="1200" spc="-5" dirty="0">
                <a:latin typeface="Calibri"/>
                <a:cs typeface="Calibri"/>
              </a:rPr>
              <a:t>BCC Mediocrati organizza </a:t>
            </a:r>
            <a:r>
              <a:rPr sz="1200" dirty="0">
                <a:latin typeface="Calibri"/>
                <a:cs typeface="Calibri"/>
              </a:rPr>
              <a:t>due </a:t>
            </a:r>
            <a:r>
              <a:rPr sz="1200" spc="-5" dirty="0">
                <a:latin typeface="Calibri"/>
                <a:cs typeface="Calibri"/>
              </a:rPr>
              <a:t>eventi dedicati </a:t>
            </a:r>
            <a:r>
              <a:rPr sz="1200" spc="-10" dirty="0">
                <a:latin typeface="Calibri"/>
                <a:cs typeface="Calibri"/>
              </a:rPr>
              <a:t>al </a:t>
            </a:r>
            <a:r>
              <a:rPr sz="1200" spc="-5" dirty="0">
                <a:latin typeface="Calibri"/>
                <a:cs typeface="Calibri"/>
              </a:rPr>
              <a:t>racconto </a:t>
            </a:r>
            <a:r>
              <a:rPr sz="1200" dirty="0">
                <a:latin typeface="Calibri"/>
                <a:cs typeface="Calibri"/>
              </a:rPr>
              <a:t>e</a:t>
            </a:r>
            <a:r>
              <a:rPr sz="1200" spc="35" dirty="0">
                <a:latin typeface="Calibri"/>
                <a:cs typeface="Calibri"/>
              </a:rPr>
              <a:t> </a:t>
            </a:r>
            <a:r>
              <a:rPr sz="1200" spc="-5" dirty="0">
                <a:latin typeface="Calibri"/>
                <a:cs typeface="Calibri"/>
              </a:rPr>
              <a:t>all’arte.</a:t>
            </a:r>
            <a:endParaRPr sz="1200">
              <a:latin typeface="Calibri"/>
              <a:cs typeface="Calibri"/>
            </a:endParaRPr>
          </a:p>
          <a:p>
            <a:pPr marL="12700">
              <a:lnSpc>
                <a:spcPct val="100000"/>
              </a:lnSpc>
              <a:spcBef>
                <a:spcPts val="240"/>
              </a:spcBef>
            </a:pPr>
            <a:r>
              <a:rPr sz="1200" dirty="0">
                <a:latin typeface="Calibri"/>
                <a:cs typeface="Calibri"/>
              </a:rPr>
              <a:t>Il primo, in </a:t>
            </a:r>
            <a:r>
              <a:rPr sz="1200" spc="-5" dirty="0">
                <a:latin typeface="Calibri"/>
                <a:cs typeface="Calibri"/>
              </a:rPr>
              <a:t>programma </a:t>
            </a:r>
            <a:r>
              <a:rPr sz="1200" dirty="0">
                <a:latin typeface="Calibri"/>
                <a:cs typeface="Calibri"/>
              </a:rPr>
              <a:t>a </a:t>
            </a:r>
            <a:r>
              <a:rPr sz="1200" spc="-5" dirty="0">
                <a:latin typeface="Calibri"/>
                <a:cs typeface="Calibri"/>
              </a:rPr>
              <a:t>Rende, parte </a:t>
            </a:r>
            <a:r>
              <a:rPr sz="1200" dirty="0">
                <a:latin typeface="Calibri"/>
                <a:cs typeface="Calibri"/>
              </a:rPr>
              <a:t>dalla </a:t>
            </a:r>
            <a:r>
              <a:rPr sz="1200" spc="-5" dirty="0">
                <a:latin typeface="Calibri"/>
                <a:cs typeface="Calibri"/>
              </a:rPr>
              <a:t>Collezione Bancartis </a:t>
            </a:r>
            <a:r>
              <a:rPr sz="1200" dirty="0">
                <a:latin typeface="Calibri"/>
                <a:cs typeface="Calibri"/>
              </a:rPr>
              <a:t>e </a:t>
            </a:r>
            <a:r>
              <a:rPr sz="1200" spc="-5" dirty="0">
                <a:latin typeface="Calibri"/>
                <a:cs typeface="Calibri"/>
              </a:rPr>
              <a:t>propone una lettura</a:t>
            </a:r>
            <a:r>
              <a:rPr sz="1200" spc="25" dirty="0">
                <a:latin typeface="Calibri"/>
                <a:cs typeface="Calibri"/>
              </a:rPr>
              <a:t> </a:t>
            </a:r>
            <a:r>
              <a:rPr sz="1200" dirty="0">
                <a:latin typeface="Calibri"/>
                <a:cs typeface="Calibri"/>
              </a:rPr>
              <a:t>della</a:t>
            </a:r>
            <a:endParaRPr sz="1200">
              <a:latin typeface="Calibri"/>
              <a:cs typeface="Calibri"/>
            </a:endParaRPr>
          </a:p>
          <a:p>
            <a:pPr marL="12700" marR="99060">
              <a:lnSpc>
                <a:spcPct val="116700"/>
              </a:lnSpc>
              <a:spcBef>
                <a:spcPts val="10"/>
              </a:spcBef>
            </a:pPr>
            <a:r>
              <a:rPr sz="1200" spc="-5" dirty="0">
                <a:latin typeface="Calibri"/>
                <a:cs typeface="Calibri"/>
              </a:rPr>
              <a:t>Calabria attraverso </a:t>
            </a:r>
            <a:r>
              <a:rPr sz="1200" dirty="0">
                <a:latin typeface="Calibri"/>
                <a:cs typeface="Calibri"/>
              </a:rPr>
              <a:t>gli </a:t>
            </a:r>
            <a:r>
              <a:rPr sz="1200" spc="-5" dirty="0">
                <a:latin typeface="Calibri"/>
                <a:cs typeface="Calibri"/>
              </a:rPr>
              <a:t>artisti </a:t>
            </a:r>
            <a:r>
              <a:rPr sz="1200" dirty="0">
                <a:latin typeface="Calibri"/>
                <a:cs typeface="Calibri"/>
              </a:rPr>
              <a:t>e le </a:t>
            </a:r>
            <a:r>
              <a:rPr sz="1200" spc="-5" dirty="0">
                <a:latin typeface="Calibri"/>
                <a:cs typeface="Calibri"/>
              </a:rPr>
              <a:t>opere </a:t>
            </a:r>
            <a:r>
              <a:rPr sz="1200" dirty="0">
                <a:latin typeface="Calibri"/>
                <a:cs typeface="Calibri"/>
              </a:rPr>
              <a:t>di </a:t>
            </a:r>
            <a:r>
              <a:rPr sz="1200" spc="-5" dirty="0">
                <a:latin typeface="Calibri"/>
                <a:cs typeface="Calibri"/>
              </a:rPr>
              <a:t>arte contemporanea </a:t>
            </a:r>
            <a:r>
              <a:rPr sz="1200" spc="-10" dirty="0">
                <a:latin typeface="Calibri"/>
                <a:cs typeface="Calibri"/>
              </a:rPr>
              <a:t>che </a:t>
            </a:r>
            <a:r>
              <a:rPr sz="1200" dirty="0">
                <a:latin typeface="Calibri"/>
                <a:cs typeface="Calibri"/>
              </a:rPr>
              <a:t>la </a:t>
            </a:r>
            <a:r>
              <a:rPr sz="1200" spc="-5" dirty="0">
                <a:latin typeface="Calibri"/>
                <a:cs typeface="Calibri"/>
              </a:rPr>
              <a:t>Banca custodisce nella Sala  </a:t>
            </a:r>
            <a:r>
              <a:rPr sz="1200" dirty="0">
                <a:latin typeface="Calibri"/>
                <a:cs typeface="Calibri"/>
              </a:rPr>
              <a:t>De </a:t>
            </a:r>
            <a:r>
              <a:rPr sz="1200" spc="-5" dirty="0">
                <a:latin typeface="Calibri"/>
                <a:cs typeface="Calibri"/>
              </a:rPr>
              <a:t>Cardona, </a:t>
            </a:r>
            <a:r>
              <a:rPr sz="1200" dirty="0">
                <a:latin typeface="Calibri"/>
                <a:cs typeface="Calibri"/>
              </a:rPr>
              <a:t>in via</a:t>
            </a:r>
            <a:r>
              <a:rPr sz="1200" spc="-10" dirty="0">
                <a:latin typeface="Calibri"/>
                <a:cs typeface="Calibri"/>
              </a:rPr>
              <a:t> </a:t>
            </a:r>
            <a:r>
              <a:rPr sz="1200" spc="-5" dirty="0">
                <a:latin typeface="Calibri"/>
                <a:cs typeface="Calibri"/>
              </a:rPr>
              <a:t>Alfieri.</a:t>
            </a:r>
            <a:endParaRPr sz="1200">
              <a:latin typeface="Calibri"/>
              <a:cs typeface="Calibri"/>
            </a:endParaRPr>
          </a:p>
          <a:p>
            <a:pPr marL="12700">
              <a:lnSpc>
                <a:spcPct val="100000"/>
              </a:lnSpc>
              <a:spcBef>
                <a:spcPts val="254"/>
              </a:spcBef>
            </a:pPr>
            <a:r>
              <a:rPr sz="1200" spc="-5" dirty="0">
                <a:latin typeface="Calibri"/>
                <a:cs typeface="Calibri"/>
              </a:rPr>
              <a:t>L’iniziativa si svilupperà </a:t>
            </a:r>
            <a:r>
              <a:rPr sz="1200" spc="-10" dirty="0">
                <a:latin typeface="Calibri"/>
                <a:cs typeface="Calibri"/>
              </a:rPr>
              <a:t>con </a:t>
            </a:r>
            <a:r>
              <a:rPr sz="1200" dirty="0">
                <a:latin typeface="Calibri"/>
                <a:cs typeface="Calibri"/>
              </a:rPr>
              <a:t>il </a:t>
            </a:r>
            <a:r>
              <a:rPr sz="1200" spc="-5" dirty="0">
                <a:latin typeface="Calibri"/>
                <a:cs typeface="Calibri"/>
              </a:rPr>
              <a:t>contributo della Associazione di Arti </a:t>
            </a:r>
            <a:r>
              <a:rPr sz="1200" dirty="0">
                <a:latin typeface="Calibri"/>
                <a:cs typeface="Calibri"/>
              </a:rPr>
              <a:t>Visive </a:t>
            </a:r>
            <a:r>
              <a:rPr sz="1200" spc="-5" dirty="0">
                <a:latin typeface="Calibri"/>
                <a:cs typeface="Calibri"/>
              </a:rPr>
              <a:t>Vertigo, </a:t>
            </a:r>
            <a:r>
              <a:rPr sz="1200" dirty="0">
                <a:latin typeface="Calibri"/>
                <a:cs typeface="Calibri"/>
              </a:rPr>
              <a:t>di </a:t>
            </a:r>
            <a:r>
              <a:rPr sz="1200" spc="-5" dirty="0">
                <a:latin typeface="Calibri"/>
                <a:cs typeface="Calibri"/>
              </a:rPr>
              <a:t>Cosenza,</a:t>
            </a:r>
            <a:r>
              <a:rPr sz="1200" spc="145" dirty="0">
                <a:latin typeface="Calibri"/>
                <a:cs typeface="Calibri"/>
              </a:rPr>
              <a:t> </a:t>
            </a:r>
            <a:r>
              <a:rPr sz="1200" spc="-5" dirty="0">
                <a:latin typeface="Calibri"/>
                <a:cs typeface="Calibri"/>
              </a:rPr>
              <a:t>dalle</a:t>
            </a:r>
            <a:endParaRPr sz="1200">
              <a:latin typeface="Calibri"/>
              <a:cs typeface="Calibri"/>
            </a:endParaRPr>
          </a:p>
          <a:p>
            <a:pPr marL="12700">
              <a:lnSpc>
                <a:spcPct val="100000"/>
              </a:lnSpc>
              <a:spcBef>
                <a:spcPts val="240"/>
              </a:spcBef>
            </a:pPr>
            <a:r>
              <a:rPr sz="1200" spc="-5" dirty="0">
                <a:latin typeface="Calibri"/>
                <a:cs typeface="Calibri"/>
              </a:rPr>
              <a:t>16.00 alle 18.00 </a:t>
            </a:r>
            <a:r>
              <a:rPr sz="1200" dirty="0">
                <a:latin typeface="Calibri"/>
                <a:cs typeface="Calibri"/>
              </a:rPr>
              <a:t>di </a:t>
            </a:r>
            <a:r>
              <a:rPr sz="1200" spc="-5" dirty="0">
                <a:latin typeface="Calibri"/>
                <a:cs typeface="Calibri"/>
              </a:rPr>
              <a:t>venerdì 20</a:t>
            </a:r>
            <a:r>
              <a:rPr sz="1200" spc="5" dirty="0">
                <a:latin typeface="Calibri"/>
                <a:cs typeface="Calibri"/>
              </a:rPr>
              <a:t> </a:t>
            </a:r>
            <a:r>
              <a:rPr sz="1200" spc="-5" dirty="0">
                <a:latin typeface="Calibri"/>
                <a:cs typeface="Calibri"/>
              </a:rPr>
              <a:t>marzo.</a:t>
            </a:r>
            <a:endParaRPr sz="1200">
              <a:latin typeface="Calibri"/>
              <a:cs typeface="Calibri"/>
            </a:endParaRPr>
          </a:p>
          <a:p>
            <a:pPr marL="12700">
              <a:lnSpc>
                <a:spcPct val="100000"/>
              </a:lnSpc>
              <a:spcBef>
                <a:spcPts val="240"/>
              </a:spcBef>
            </a:pPr>
            <a:r>
              <a:rPr sz="1200" dirty="0">
                <a:latin typeface="Calibri"/>
                <a:cs typeface="Calibri"/>
              </a:rPr>
              <a:t>Il </a:t>
            </a:r>
            <a:r>
              <a:rPr sz="1200" spc="-5" dirty="0">
                <a:latin typeface="Calibri"/>
                <a:cs typeface="Calibri"/>
              </a:rPr>
              <a:t>secondo evento si svolgerà </a:t>
            </a:r>
            <a:r>
              <a:rPr sz="1200" dirty="0">
                <a:latin typeface="Calibri"/>
                <a:cs typeface="Calibri"/>
              </a:rPr>
              <a:t>a </a:t>
            </a:r>
            <a:r>
              <a:rPr sz="1200" spc="-5" dirty="0">
                <a:latin typeface="Calibri"/>
                <a:cs typeface="Calibri"/>
              </a:rPr>
              <a:t>Cosenza, lungo </a:t>
            </a:r>
            <a:r>
              <a:rPr sz="1200" dirty="0">
                <a:latin typeface="Calibri"/>
                <a:cs typeface="Calibri"/>
              </a:rPr>
              <a:t>il percorso del </a:t>
            </a:r>
            <a:r>
              <a:rPr sz="1200" spc="-5" dirty="0">
                <a:latin typeface="Calibri"/>
                <a:cs typeface="Calibri"/>
              </a:rPr>
              <a:t>MAB, Museo all’Aperto Bilotti.</a:t>
            </a:r>
            <a:r>
              <a:rPr sz="1200" spc="50" dirty="0">
                <a:latin typeface="Calibri"/>
                <a:cs typeface="Calibri"/>
              </a:rPr>
              <a:t> </a:t>
            </a:r>
            <a:r>
              <a:rPr sz="1200" dirty="0">
                <a:latin typeface="Calibri"/>
                <a:cs typeface="Calibri"/>
              </a:rPr>
              <a:t>Dalle</a:t>
            </a:r>
            <a:endParaRPr sz="1200">
              <a:latin typeface="Calibri"/>
              <a:cs typeface="Calibri"/>
            </a:endParaRP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25845" cy="530542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568825">
              <a:lnSpc>
                <a:spcPts val="1839"/>
              </a:lnSpc>
            </a:pPr>
            <a:r>
              <a:rPr sz="1600" b="1" spc="-30" dirty="0">
                <a:latin typeface="Arial"/>
                <a:cs typeface="Arial"/>
              </a:rPr>
              <a:t>A</a:t>
            </a:r>
            <a:r>
              <a:rPr sz="1600" b="1" dirty="0">
                <a:latin typeface="Arial"/>
                <a:cs typeface="Arial"/>
              </a:rPr>
              <a:t>pp</a:t>
            </a:r>
            <a:r>
              <a:rPr sz="1600" b="1" spc="5" dirty="0">
                <a:latin typeface="Arial"/>
                <a:cs typeface="Arial"/>
              </a:rPr>
              <a:t>r</a:t>
            </a:r>
            <a:r>
              <a:rPr sz="1600" b="1" spc="-5" dirty="0">
                <a:latin typeface="Arial"/>
                <a:cs typeface="Arial"/>
              </a:rPr>
              <a:t>o</a:t>
            </a:r>
            <a:r>
              <a:rPr sz="1600" b="1" spc="-15" dirty="0">
                <a:latin typeface="Arial"/>
                <a:cs typeface="Arial"/>
              </a:rPr>
              <a:t>d</a:t>
            </a:r>
            <a:r>
              <a:rPr sz="1600" b="1" dirty="0">
                <a:latin typeface="Arial"/>
                <a:cs typeface="Arial"/>
              </a:rPr>
              <a:t>o</a:t>
            </a:r>
            <a:r>
              <a:rPr sz="1600" b="1" spc="-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s.it  16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5"/>
              </a:spcBef>
            </a:pPr>
            <a:endParaRPr sz="2100">
              <a:latin typeface="Times New Roman"/>
              <a:cs typeface="Times New Roman"/>
            </a:endParaRPr>
          </a:p>
          <a:p>
            <a:pPr marL="12700" marR="113030" algn="just">
              <a:lnSpc>
                <a:spcPct val="116700"/>
              </a:lnSpc>
            </a:pPr>
            <a:r>
              <a:rPr sz="1200" dirty="0">
                <a:latin typeface="Calibri"/>
                <a:cs typeface="Calibri"/>
              </a:rPr>
              <a:t>16,30 alle </a:t>
            </a:r>
            <a:r>
              <a:rPr sz="1200" spc="-5" dirty="0">
                <a:latin typeface="Calibri"/>
                <a:cs typeface="Calibri"/>
              </a:rPr>
              <a:t>18.00 </a:t>
            </a:r>
            <a:r>
              <a:rPr sz="1200" dirty="0">
                <a:latin typeface="Calibri"/>
                <a:cs typeface="Calibri"/>
              </a:rPr>
              <a:t>di </a:t>
            </a:r>
            <a:r>
              <a:rPr sz="1200" spc="-10" dirty="0">
                <a:latin typeface="Calibri"/>
                <a:cs typeface="Calibri"/>
              </a:rPr>
              <a:t>sabato </a:t>
            </a:r>
            <a:r>
              <a:rPr sz="1200" dirty="0">
                <a:latin typeface="Calibri"/>
                <a:cs typeface="Calibri"/>
              </a:rPr>
              <a:t>21 </a:t>
            </a:r>
            <a:r>
              <a:rPr sz="1200" spc="-5" dirty="0">
                <a:latin typeface="Calibri"/>
                <a:cs typeface="Calibri"/>
              </a:rPr>
              <a:t>marzo, </a:t>
            </a:r>
            <a:r>
              <a:rPr sz="1200" dirty="0">
                <a:latin typeface="Calibri"/>
                <a:cs typeface="Calibri"/>
              </a:rPr>
              <a:t>il Parco </a:t>
            </a:r>
            <a:r>
              <a:rPr sz="1200" spc="-5" dirty="0">
                <a:latin typeface="Calibri"/>
                <a:cs typeface="Calibri"/>
              </a:rPr>
              <a:t>Tommaso Campanella proporrà una “passeggiata </a:t>
            </a:r>
            <a:r>
              <a:rPr sz="1200" dirty="0">
                <a:latin typeface="Calibri"/>
                <a:cs typeface="Calibri"/>
              </a:rPr>
              <a:t>ad  arte – </a:t>
            </a:r>
            <a:r>
              <a:rPr sz="1200" spc="-5" dirty="0">
                <a:latin typeface="Calibri"/>
                <a:cs typeface="Calibri"/>
              </a:rPr>
              <a:t>tra storia </a:t>
            </a:r>
            <a:r>
              <a:rPr sz="1200" dirty="0">
                <a:latin typeface="Calibri"/>
                <a:cs typeface="Calibri"/>
              </a:rPr>
              <a:t>e </a:t>
            </a:r>
            <a:r>
              <a:rPr sz="1200" spc="-5" dirty="0">
                <a:latin typeface="Calibri"/>
                <a:cs typeface="Calibri"/>
              </a:rPr>
              <a:t>leggenda”. </a:t>
            </a:r>
            <a:r>
              <a:rPr sz="1200" dirty="0">
                <a:latin typeface="Calibri"/>
                <a:cs typeface="Calibri"/>
              </a:rPr>
              <a:t>Sarà </a:t>
            </a:r>
            <a:r>
              <a:rPr sz="1200" spc="-5" dirty="0">
                <a:latin typeface="Calibri"/>
                <a:cs typeface="Calibri"/>
              </a:rPr>
              <a:t>possibile incamminarsi </a:t>
            </a:r>
            <a:r>
              <a:rPr sz="1200" dirty="0">
                <a:latin typeface="Calibri"/>
                <a:cs typeface="Calibri"/>
              </a:rPr>
              <a:t>tra </a:t>
            </a:r>
            <a:r>
              <a:rPr sz="1200" spc="-10" dirty="0">
                <a:latin typeface="Calibri"/>
                <a:cs typeface="Calibri"/>
              </a:rPr>
              <a:t>le </a:t>
            </a:r>
            <a:r>
              <a:rPr sz="1200" spc="-5" dirty="0">
                <a:latin typeface="Calibri"/>
                <a:cs typeface="Calibri"/>
              </a:rPr>
              <a:t>statue </a:t>
            </a:r>
            <a:r>
              <a:rPr sz="1200" dirty="0">
                <a:latin typeface="Calibri"/>
                <a:cs typeface="Calibri"/>
              </a:rPr>
              <a:t>del MAB </a:t>
            </a:r>
            <a:r>
              <a:rPr sz="1200" spc="-5" dirty="0">
                <a:latin typeface="Calibri"/>
                <a:cs typeface="Calibri"/>
              </a:rPr>
              <a:t>che prenderanno  </a:t>
            </a:r>
            <a:r>
              <a:rPr sz="1200" dirty="0">
                <a:latin typeface="Calibri"/>
                <a:cs typeface="Calibri"/>
              </a:rPr>
              <a:t>vita </a:t>
            </a:r>
            <a:r>
              <a:rPr sz="1200" spc="-5" dirty="0">
                <a:latin typeface="Calibri"/>
                <a:cs typeface="Calibri"/>
              </a:rPr>
              <a:t>grazie </a:t>
            </a:r>
            <a:r>
              <a:rPr sz="1200" spc="-10" dirty="0">
                <a:latin typeface="Calibri"/>
                <a:cs typeface="Calibri"/>
              </a:rPr>
              <a:t>ad </a:t>
            </a:r>
            <a:r>
              <a:rPr sz="1200" dirty="0">
                <a:latin typeface="Calibri"/>
                <a:cs typeface="Calibri"/>
              </a:rPr>
              <a:t>una </a:t>
            </a:r>
            <a:r>
              <a:rPr sz="1200" spc="-5" dirty="0">
                <a:latin typeface="Calibri"/>
                <a:cs typeface="Calibri"/>
              </a:rPr>
              <a:t>descrizione animata </a:t>
            </a:r>
            <a:r>
              <a:rPr sz="1200" dirty="0">
                <a:latin typeface="Calibri"/>
                <a:cs typeface="Calibri"/>
              </a:rPr>
              <a:t>di </a:t>
            </a:r>
            <a:r>
              <a:rPr sz="1200" spc="-5" dirty="0">
                <a:latin typeface="Calibri"/>
                <a:cs typeface="Calibri"/>
              </a:rPr>
              <a:t>ogni opera </a:t>
            </a:r>
            <a:r>
              <a:rPr sz="1200" dirty="0">
                <a:latin typeface="Calibri"/>
                <a:cs typeface="Calibri"/>
              </a:rPr>
              <a:t>e dei </a:t>
            </a:r>
            <a:r>
              <a:rPr sz="1200" spc="-5" dirty="0">
                <a:latin typeface="Calibri"/>
                <a:cs typeface="Calibri"/>
              </a:rPr>
              <a:t>rispettivi</a:t>
            </a:r>
            <a:r>
              <a:rPr sz="1200" spc="15" dirty="0">
                <a:latin typeface="Calibri"/>
                <a:cs typeface="Calibri"/>
              </a:rPr>
              <a:t> </a:t>
            </a:r>
            <a:r>
              <a:rPr sz="1200" spc="-5" dirty="0">
                <a:latin typeface="Calibri"/>
                <a:cs typeface="Calibri"/>
              </a:rPr>
              <a:t>autori.</a:t>
            </a:r>
            <a:endParaRPr sz="1200">
              <a:latin typeface="Calibri"/>
              <a:cs typeface="Calibri"/>
            </a:endParaRPr>
          </a:p>
          <a:p>
            <a:pPr marL="12700" marR="17145">
              <a:lnSpc>
                <a:spcPct val="116700"/>
              </a:lnSpc>
              <a:spcBef>
                <a:spcPts val="15"/>
              </a:spcBef>
            </a:pPr>
            <a:r>
              <a:rPr sz="1200" dirty="0">
                <a:latin typeface="Calibri"/>
                <a:cs typeface="Calibri"/>
              </a:rPr>
              <a:t>Gli eventi </a:t>
            </a:r>
            <a:r>
              <a:rPr sz="1200" spc="-5" dirty="0">
                <a:latin typeface="Calibri"/>
                <a:cs typeface="Calibri"/>
              </a:rPr>
              <a:t>sono rivolti </a:t>
            </a:r>
            <a:r>
              <a:rPr sz="1200" dirty="0">
                <a:latin typeface="Calibri"/>
                <a:cs typeface="Calibri"/>
              </a:rPr>
              <a:t>a bambini e </a:t>
            </a:r>
            <a:r>
              <a:rPr sz="1200" spc="-5" dirty="0">
                <a:latin typeface="Calibri"/>
                <a:cs typeface="Calibri"/>
              </a:rPr>
              <a:t>ragazzi, </a:t>
            </a:r>
            <a:r>
              <a:rPr sz="1200" dirty="0">
                <a:latin typeface="Calibri"/>
                <a:cs typeface="Calibri"/>
              </a:rPr>
              <a:t>ma, </a:t>
            </a:r>
            <a:r>
              <a:rPr sz="1200" spc="-5" dirty="0">
                <a:latin typeface="Calibri"/>
                <a:cs typeface="Calibri"/>
              </a:rPr>
              <a:t>naturalmente, sono aperti </a:t>
            </a:r>
            <a:r>
              <a:rPr sz="1200" dirty="0">
                <a:latin typeface="Calibri"/>
                <a:cs typeface="Calibri"/>
              </a:rPr>
              <a:t>a </a:t>
            </a:r>
            <a:r>
              <a:rPr sz="1200" spc="-5" dirty="0">
                <a:latin typeface="Calibri"/>
                <a:cs typeface="Calibri"/>
              </a:rPr>
              <a:t>chiunque </a:t>
            </a:r>
            <a:r>
              <a:rPr sz="1200" dirty="0">
                <a:latin typeface="Calibri"/>
                <a:cs typeface="Calibri"/>
              </a:rPr>
              <a:t>voglia </a:t>
            </a:r>
            <a:r>
              <a:rPr sz="1200" spc="-5" dirty="0">
                <a:latin typeface="Calibri"/>
                <a:cs typeface="Calibri"/>
              </a:rPr>
              <a:t>fare un  </a:t>
            </a:r>
            <a:r>
              <a:rPr sz="1200" dirty="0">
                <a:latin typeface="Calibri"/>
                <a:cs typeface="Calibri"/>
              </a:rPr>
              <a:t>viaggio </a:t>
            </a:r>
            <a:r>
              <a:rPr sz="1200" spc="-5" dirty="0">
                <a:latin typeface="Calibri"/>
                <a:cs typeface="Calibri"/>
              </a:rPr>
              <a:t>attraverso </a:t>
            </a:r>
            <a:r>
              <a:rPr sz="1200" dirty="0">
                <a:latin typeface="Calibri"/>
                <a:cs typeface="Calibri"/>
              </a:rPr>
              <a:t>l’arte, in </a:t>
            </a:r>
            <a:r>
              <a:rPr sz="1200" spc="-5" dirty="0">
                <a:latin typeface="Calibri"/>
                <a:cs typeface="Calibri"/>
              </a:rPr>
              <a:t>questo caso </a:t>
            </a:r>
            <a:r>
              <a:rPr sz="1200" spc="-10" dirty="0">
                <a:latin typeface="Calibri"/>
                <a:cs typeface="Calibri"/>
              </a:rPr>
              <a:t>la </a:t>
            </a:r>
            <a:r>
              <a:rPr sz="1200" spc="-5" dirty="0">
                <a:latin typeface="Calibri"/>
                <a:cs typeface="Calibri"/>
              </a:rPr>
              <a:t>pittura, </a:t>
            </a:r>
            <a:r>
              <a:rPr sz="1200" dirty="0">
                <a:latin typeface="Calibri"/>
                <a:cs typeface="Calibri"/>
              </a:rPr>
              <a:t>la </a:t>
            </a:r>
            <a:r>
              <a:rPr sz="1200" spc="-5" dirty="0">
                <a:latin typeface="Calibri"/>
                <a:cs typeface="Calibri"/>
              </a:rPr>
              <a:t>scultura </a:t>
            </a:r>
            <a:r>
              <a:rPr sz="1200" dirty="0">
                <a:latin typeface="Calibri"/>
                <a:cs typeface="Calibri"/>
              </a:rPr>
              <a:t>e la </a:t>
            </a:r>
            <a:r>
              <a:rPr sz="1200" spc="-5" dirty="0">
                <a:latin typeface="Calibri"/>
                <a:cs typeface="Calibri"/>
              </a:rPr>
              <a:t>recitazione, che </a:t>
            </a:r>
            <a:r>
              <a:rPr sz="1200" dirty="0">
                <a:latin typeface="Calibri"/>
                <a:cs typeface="Calibri"/>
              </a:rPr>
              <a:t>ha lo </a:t>
            </a:r>
            <a:r>
              <a:rPr sz="1200" spc="-5" dirty="0">
                <a:latin typeface="Calibri"/>
                <a:cs typeface="Calibri"/>
              </a:rPr>
              <a:t>scopo</a:t>
            </a:r>
            <a:r>
              <a:rPr sz="1200" spc="50" dirty="0">
                <a:latin typeface="Calibri"/>
                <a:cs typeface="Calibri"/>
              </a:rPr>
              <a:t> </a:t>
            </a:r>
            <a:r>
              <a:rPr sz="1200" dirty="0">
                <a:latin typeface="Calibri"/>
                <a:cs typeface="Calibri"/>
              </a:rPr>
              <a:t>di</a:t>
            </a:r>
            <a:endParaRPr sz="1200">
              <a:latin typeface="Calibri"/>
              <a:cs typeface="Calibri"/>
            </a:endParaRPr>
          </a:p>
          <a:p>
            <a:pPr marL="12700">
              <a:lnSpc>
                <a:spcPct val="100000"/>
              </a:lnSpc>
              <a:spcBef>
                <a:spcPts val="250"/>
              </a:spcBef>
            </a:pPr>
            <a:r>
              <a:rPr sz="1200" dirty="0">
                <a:latin typeface="Calibri"/>
                <a:cs typeface="Calibri"/>
              </a:rPr>
              <a:t>evidenziare gli </a:t>
            </a:r>
            <a:r>
              <a:rPr sz="1200" spc="-5" dirty="0">
                <a:latin typeface="Calibri"/>
                <a:cs typeface="Calibri"/>
              </a:rPr>
              <a:t>aspetti più “generativi” </a:t>
            </a:r>
            <a:r>
              <a:rPr sz="1200" dirty="0">
                <a:latin typeface="Calibri"/>
                <a:cs typeface="Calibri"/>
              </a:rPr>
              <a:t>della</a:t>
            </a:r>
            <a:r>
              <a:rPr sz="1200" spc="-5" dirty="0">
                <a:latin typeface="Calibri"/>
                <a:cs typeface="Calibri"/>
              </a:rPr>
              <a:t> creatività.</a:t>
            </a:r>
            <a:endParaRPr sz="1200">
              <a:latin typeface="Calibri"/>
              <a:cs typeface="Calibri"/>
            </a:endParaRPr>
          </a:p>
          <a:p>
            <a:pPr marL="12700" marR="208915">
              <a:lnSpc>
                <a:spcPts val="1680"/>
              </a:lnSpc>
              <a:spcBef>
                <a:spcPts val="95"/>
              </a:spcBef>
            </a:pPr>
            <a:r>
              <a:rPr sz="1200" spc="-5" dirty="0">
                <a:latin typeface="Calibri"/>
                <a:cs typeface="Calibri"/>
              </a:rPr>
              <a:t>Attraverso l’arte </a:t>
            </a:r>
            <a:r>
              <a:rPr sz="1200" dirty="0">
                <a:latin typeface="Calibri"/>
                <a:cs typeface="Calibri"/>
              </a:rPr>
              <a:t>e i </a:t>
            </a:r>
            <a:r>
              <a:rPr sz="1200" spc="-5" dirty="0">
                <a:latin typeface="Calibri"/>
                <a:cs typeface="Calibri"/>
              </a:rPr>
              <a:t>percorsi linguistici creati </a:t>
            </a:r>
            <a:r>
              <a:rPr sz="1200" dirty="0">
                <a:latin typeface="Calibri"/>
                <a:cs typeface="Calibri"/>
              </a:rPr>
              <a:t>ad </a:t>
            </a:r>
            <a:r>
              <a:rPr sz="1200" spc="-5" dirty="0">
                <a:latin typeface="Calibri"/>
                <a:cs typeface="Calibri"/>
              </a:rPr>
              <a:t>hoc </a:t>
            </a:r>
            <a:r>
              <a:rPr sz="1200" dirty="0">
                <a:latin typeface="Calibri"/>
                <a:cs typeface="Calibri"/>
              </a:rPr>
              <a:t>i giovani </a:t>
            </a:r>
            <a:r>
              <a:rPr sz="1200" spc="-5" dirty="0">
                <a:latin typeface="Calibri"/>
                <a:cs typeface="Calibri"/>
              </a:rPr>
              <a:t>protagonisti </a:t>
            </a:r>
            <a:r>
              <a:rPr sz="1200" dirty="0">
                <a:latin typeface="Calibri"/>
                <a:cs typeface="Calibri"/>
              </a:rPr>
              <a:t>del </a:t>
            </a:r>
            <a:r>
              <a:rPr sz="1200" spc="-5" dirty="0">
                <a:latin typeface="Calibri"/>
                <a:cs typeface="Calibri"/>
              </a:rPr>
              <a:t>Festival potranno  sperimentare </a:t>
            </a:r>
            <a:r>
              <a:rPr sz="1200" dirty="0">
                <a:latin typeface="Calibri"/>
                <a:cs typeface="Calibri"/>
              </a:rPr>
              <a:t>le </a:t>
            </a:r>
            <a:r>
              <a:rPr sz="1200" spc="-5" dirty="0">
                <a:latin typeface="Calibri"/>
                <a:cs typeface="Calibri"/>
              </a:rPr>
              <a:t>potenzialità </a:t>
            </a:r>
            <a:r>
              <a:rPr sz="1200" dirty="0">
                <a:latin typeface="Calibri"/>
                <a:cs typeface="Calibri"/>
              </a:rPr>
              <a:t>della </a:t>
            </a:r>
            <a:r>
              <a:rPr sz="1200" spc="-5" dirty="0">
                <a:latin typeface="Calibri"/>
                <a:cs typeface="Calibri"/>
              </a:rPr>
              <a:t>fantasia </a:t>
            </a:r>
            <a:r>
              <a:rPr sz="1200" dirty="0">
                <a:latin typeface="Calibri"/>
                <a:cs typeface="Calibri"/>
              </a:rPr>
              <a:t>e </a:t>
            </a:r>
            <a:r>
              <a:rPr sz="1200" spc="-5" dirty="0">
                <a:latin typeface="Calibri"/>
                <a:cs typeface="Calibri"/>
              </a:rPr>
              <a:t>ritornare </a:t>
            </a:r>
            <a:r>
              <a:rPr sz="1200" dirty="0">
                <a:latin typeface="Calibri"/>
                <a:cs typeface="Calibri"/>
              </a:rPr>
              <a:t>a </a:t>
            </a:r>
            <a:r>
              <a:rPr sz="1200" spc="-5" dirty="0">
                <a:latin typeface="Calibri"/>
                <a:cs typeface="Calibri"/>
              </a:rPr>
              <a:t>casa </a:t>
            </a:r>
            <a:r>
              <a:rPr sz="1200" dirty="0">
                <a:latin typeface="Calibri"/>
                <a:cs typeface="Calibri"/>
              </a:rPr>
              <a:t>e a </a:t>
            </a:r>
            <a:r>
              <a:rPr sz="1200" spc="-5" dirty="0">
                <a:latin typeface="Calibri"/>
                <a:cs typeface="Calibri"/>
              </a:rPr>
              <a:t>scuola con </a:t>
            </a:r>
            <a:r>
              <a:rPr sz="1200" dirty="0">
                <a:latin typeface="Calibri"/>
                <a:cs typeface="Calibri"/>
              </a:rPr>
              <a:t>la voglia di</a:t>
            </a:r>
            <a:r>
              <a:rPr sz="1200" spc="75" dirty="0">
                <a:latin typeface="Calibri"/>
                <a:cs typeface="Calibri"/>
              </a:rPr>
              <a:t> </a:t>
            </a:r>
            <a:r>
              <a:rPr sz="1200" spc="-5" dirty="0">
                <a:latin typeface="Calibri"/>
                <a:cs typeface="Calibri"/>
              </a:rPr>
              <a:t>costruire</a:t>
            </a:r>
            <a:endParaRPr sz="1200">
              <a:latin typeface="Calibri"/>
              <a:cs typeface="Calibri"/>
            </a:endParaRPr>
          </a:p>
          <a:p>
            <a:pPr marL="12700">
              <a:lnSpc>
                <a:spcPct val="100000"/>
              </a:lnSpc>
              <a:spcBef>
                <a:spcPts val="160"/>
              </a:spcBef>
            </a:pPr>
            <a:r>
              <a:rPr sz="1200" dirty="0">
                <a:latin typeface="Calibri"/>
                <a:cs typeface="Calibri"/>
              </a:rPr>
              <a:t>infiniti</a:t>
            </a:r>
            <a:r>
              <a:rPr sz="1200" spc="-15" dirty="0">
                <a:latin typeface="Calibri"/>
                <a:cs typeface="Calibri"/>
              </a:rPr>
              <a:t> </a:t>
            </a:r>
            <a:r>
              <a:rPr sz="1200" spc="-5" dirty="0">
                <a:latin typeface="Calibri"/>
                <a:cs typeface="Calibri"/>
              </a:rPr>
              <a:t>racconti.</a:t>
            </a:r>
            <a:endParaRPr sz="1200">
              <a:latin typeface="Calibri"/>
              <a:cs typeface="Calibri"/>
            </a:endParaRPr>
          </a:p>
          <a:p>
            <a:pPr marL="12700" marR="54610">
              <a:lnSpc>
                <a:spcPct val="116700"/>
              </a:lnSpc>
            </a:pPr>
            <a:r>
              <a:rPr sz="1200" spc="-5" dirty="0">
                <a:latin typeface="Calibri"/>
                <a:cs typeface="Calibri"/>
              </a:rPr>
              <a:t>“La nostra Banca investe </a:t>
            </a:r>
            <a:r>
              <a:rPr sz="1200" dirty="0">
                <a:latin typeface="Calibri"/>
                <a:cs typeface="Calibri"/>
              </a:rPr>
              <a:t>ogni </a:t>
            </a:r>
            <a:r>
              <a:rPr sz="1200" spc="-5" dirty="0">
                <a:latin typeface="Calibri"/>
                <a:cs typeface="Calibri"/>
              </a:rPr>
              <a:t>anno </a:t>
            </a:r>
            <a:r>
              <a:rPr sz="1200" dirty="0">
                <a:latin typeface="Calibri"/>
                <a:cs typeface="Calibri"/>
              </a:rPr>
              <a:t>nei </a:t>
            </a:r>
            <a:r>
              <a:rPr sz="1200" spc="-5" dirty="0">
                <a:latin typeface="Calibri"/>
                <a:cs typeface="Calibri"/>
              </a:rPr>
              <a:t>giovani </a:t>
            </a:r>
            <a:r>
              <a:rPr sz="1200" dirty="0">
                <a:latin typeface="Calibri"/>
                <a:cs typeface="Calibri"/>
              </a:rPr>
              <a:t>e </a:t>
            </a:r>
            <a:r>
              <a:rPr sz="1200" spc="-5" dirty="0">
                <a:latin typeface="Calibri"/>
                <a:cs typeface="Calibri"/>
              </a:rPr>
              <a:t>nella cultura </a:t>
            </a:r>
            <a:r>
              <a:rPr sz="1200" dirty="0">
                <a:latin typeface="Calibri"/>
                <a:cs typeface="Calibri"/>
              </a:rPr>
              <a:t>– ha </a:t>
            </a:r>
            <a:r>
              <a:rPr sz="1200" spc="-5" dirty="0">
                <a:latin typeface="Calibri"/>
                <a:cs typeface="Calibri"/>
              </a:rPr>
              <a:t>dichiarato </a:t>
            </a:r>
            <a:r>
              <a:rPr sz="1200" dirty="0">
                <a:latin typeface="Calibri"/>
                <a:cs typeface="Calibri"/>
              </a:rPr>
              <a:t>il </a:t>
            </a:r>
            <a:r>
              <a:rPr sz="1200" spc="-5" dirty="0">
                <a:latin typeface="Calibri"/>
                <a:cs typeface="Calibri"/>
              </a:rPr>
              <a:t>presidente della  BCC </a:t>
            </a:r>
            <a:r>
              <a:rPr sz="1200" dirty="0">
                <a:latin typeface="Calibri"/>
                <a:cs typeface="Calibri"/>
              </a:rPr>
              <a:t>Mediocrati, </a:t>
            </a:r>
            <a:r>
              <a:rPr sz="1200" spc="-5" dirty="0">
                <a:latin typeface="Calibri"/>
                <a:cs typeface="Calibri"/>
              </a:rPr>
              <a:t>Nicola </a:t>
            </a:r>
            <a:r>
              <a:rPr sz="1200" dirty="0">
                <a:latin typeface="Calibri"/>
                <a:cs typeface="Calibri"/>
              </a:rPr>
              <a:t>Paldino – perciò, </a:t>
            </a:r>
            <a:r>
              <a:rPr sz="1200" spc="-5" dirty="0">
                <a:latin typeface="Calibri"/>
                <a:cs typeface="Calibri"/>
              </a:rPr>
              <a:t>siamo lieti </a:t>
            </a:r>
            <a:r>
              <a:rPr sz="1200" dirty="0">
                <a:latin typeface="Calibri"/>
                <a:cs typeface="Calibri"/>
              </a:rPr>
              <a:t>di </a:t>
            </a:r>
            <a:r>
              <a:rPr sz="1200" spc="-5" dirty="0">
                <a:latin typeface="Calibri"/>
                <a:cs typeface="Calibri"/>
              </a:rPr>
              <a:t>intervenire </a:t>
            </a:r>
            <a:r>
              <a:rPr sz="1200" dirty="0">
                <a:latin typeface="Calibri"/>
                <a:cs typeface="Calibri"/>
              </a:rPr>
              <a:t>per il </a:t>
            </a:r>
            <a:r>
              <a:rPr sz="1200" spc="-5" dirty="0">
                <a:latin typeface="Calibri"/>
                <a:cs typeface="Calibri"/>
              </a:rPr>
              <a:t>secondo anno</a:t>
            </a:r>
            <a:r>
              <a:rPr sz="1200" spc="5" dirty="0">
                <a:latin typeface="Calibri"/>
                <a:cs typeface="Calibri"/>
              </a:rPr>
              <a:t> </a:t>
            </a:r>
            <a:r>
              <a:rPr sz="1200" spc="-5" dirty="0">
                <a:latin typeface="Calibri"/>
                <a:cs typeface="Calibri"/>
              </a:rPr>
              <a:t>consecutivo</a:t>
            </a:r>
            <a:endParaRPr sz="1200">
              <a:latin typeface="Calibri"/>
              <a:cs typeface="Calibri"/>
            </a:endParaRPr>
          </a:p>
          <a:p>
            <a:pPr marL="12700" marR="198120">
              <a:lnSpc>
                <a:spcPct val="116700"/>
              </a:lnSpc>
              <a:spcBef>
                <a:spcPts val="10"/>
              </a:spcBef>
            </a:pPr>
            <a:r>
              <a:rPr sz="1200" spc="-5" dirty="0">
                <a:latin typeface="Calibri"/>
                <a:cs typeface="Calibri"/>
              </a:rPr>
              <a:t>all’iniziativa ABI, mettendoci </a:t>
            </a:r>
            <a:r>
              <a:rPr sz="1200" dirty="0">
                <a:latin typeface="Calibri"/>
                <a:cs typeface="Calibri"/>
              </a:rPr>
              <a:t>in gioco per </a:t>
            </a:r>
            <a:r>
              <a:rPr sz="1200" spc="-5" dirty="0">
                <a:latin typeface="Calibri"/>
                <a:cs typeface="Calibri"/>
              </a:rPr>
              <a:t>costruire percorsi </a:t>
            </a:r>
            <a:r>
              <a:rPr sz="1200" dirty="0">
                <a:latin typeface="Calibri"/>
                <a:cs typeface="Calibri"/>
              </a:rPr>
              <a:t>e </a:t>
            </a:r>
            <a:r>
              <a:rPr sz="1200" spc="-5" dirty="0">
                <a:latin typeface="Calibri"/>
                <a:cs typeface="Calibri"/>
              </a:rPr>
              <a:t>occasioni </a:t>
            </a:r>
            <a:r>
              <a:rPr sz="1200" spc="-10" dirty="0">
                <a:latin typeface="Calibri"/>
                <a:cs typeface="Calibri"/>
              </a:rPr>
              <a:t>che </a:t>
            </a:r>
            <a:r>
              <a:rPr sz="1200" spc="-5" dirty="0">
                <a:latin typeface="Calibri"/>
                <a:cs typeface="Calibri"/>
              </a:rPr>
              <a:t>consentano </a:t>
            </a:r>
            <a:r>
              <a:rPr sz="1200" dirty="0">
                <a:latin typeface="Calibri"/>
                <a:cs typeface="Calibri"/>
              </a:rPr>
              <a:t>ai </a:t>
            </a:r>
            <a:r>
              <a:rPr sz="1200" spc="-5" dirty="0">
                <a:latin typeface="Calibri"/>
                <a:cs typeface="Calibri"/>
              </a:rPr>
              <a:t>nostri  </a:t>
            </a:r>
            <a:r>
              <a:rPr sz="1200" dirty="0">
                <a:latin typeface="Calibri"/>
                <a:cs typeface="Calibri"/>
              </a:rPr>
              <a:t>giovani di </a:t>
            </a:r>
            <a:r>
              <a:rPr sz="1200" spc="-5" dirty="0">
                <a:latin typeface="Calibri"/>
                <a:cs typeface="Calibri"/>
              </a:rPr>
              <a:t>allenarsi </a:t>
            </a:r>
            <a:r>
              <a:rPr sz="1200" dirty="0">
                <a:latin typeface="Calibri"/>
                <a:cs typeface="Calibri"/>
              </a:rPr>
              <a:t>a </a:t>
            </a:r>
            <a:r>
              <a:rPr sz="1200" spc="-5" dirty="0">
                <a:latin typeface="Calibri"/>
                <a:cs typeface="Calibri"/>
              </a:rPr>
              <a:t>diventare cittadini attivi, capaci </a:t>
            </a:r>
            <a:r>
              <a:rPr sz="1200" dirty="0">
                <a:latin typeface="Calibri"/>
                <a:cs typeface="Calibri"/>
              </a:rPr>
              <a:t>di </a:t>
            </a:r>
            <a:r>
              <a:rPr sz="1200" spc="-5" dirty="0">
                <a:latin typeface="Calibri"/>
                <a:cs typeface="Calibri"/>
              </a:rPr>
              <a:t>relazioni </a:t>
            </a:r>
            <a:r>
              <a:rPr sz="1200" dirty="0">
                <a:latin typeface="Calibri"/>
                <a:cs typeface="Calibri"/>
              </a:rPr>
              <a:t>e </a:t>
            </a:r>
            <a:r>
              <a:rPr sz="1200" spc="-5" dirty="0">
                <a:latin typeface="Calibri"/>
                <a:cs typeface="Calibri"/>
              </a:rPr>
              <a:t>di</a:t>
            </a:r>
            <a:r>
              <a:rPr sz="1200" spc="10" dirty="0">
                <a:latin typeface="Calibri"/>
                <a:cs typeface="Calibri"/>
              </a:rPr>
              <a:t> </a:t>
            </a:r>
            <a:r>
              <a:rPr sz="1200" spc="-5" dirty="0">
                <a:latin typeface="Calibri"/>
                <a:cs typeface="Calibri"/>
              </a:rPr>
              <a:t>progettualità”.</a:t>
            </a:r>
            <a:endParaRPr sz="1200">
              <a:latin typeface="Calibri"/>
              <a:cs typeface="Calibri"/>
            </a:endParaRPr>
          </a:p>
          <a:p>
            <a:pPr marL="12700" marR="5080">
              <a:lnSpc>
                <a:spcPct val="116700"/>
              </a:lnSpc>
              <a:spcBef>
                <a:spcPts val="10"/>
              </a:spcBef>
            </a:pPr>
            <a:r>
              <a:rPr sz="1200" dirty="0">
                <a:latin typeface="Calibri"/>
                <a:cs typeface="Calibri"/>
              </a:rPr>
              <a:t>Il </a:t>
            </a:r>
            <a:r>
              <a:rPr sz="1200" spc="-5" dirty="0">
                <a:latin typeface="Calibri"/>
                <a:cs typeface="Calibri"/>
              </a:rPr>
              <a:t>recupero </a:t>
            </a:r>
            <a:r>
              <a:rPr sz="1200" dirty="0">
                <a:latin typeface="Calibri"/>
                <a:cs typeface="Calibri"/>
              </a:rPr>
              <a:t>del </a:t>
            </a:r>
            <a:r>
              <a:rPr sz="1200" spc="-5" dirty="0">
                <a:latin typeface="Calibri"/>
                <a:cs typeface="Calibri"/>
              </a:rPr>
              <a:t>proprio patrimonio </a:t>
            </a:r>
            <a:r>
              <a:rPr sz="1200" dirty="0">
                <a:latin typeface="Calibri"/>
                <a:cs typeface="Calibri"/>
              </a:rPr>
              <a:t>e lo </a:t>
            </a:r>
            <a:r>
              <a:rPr sz="1200" spc="-5" dirty="0">
                <a:latin typeface="Calibri"/>
                <a:cs typeface="Calibri"/>
              </a:rPr>
              <a:t>sviluppo delle proprie competenze sono alla base anche </a:t>
            </a:r>
            <a:r>
              <a:rPr sz="1200" dirty="0">
                <a:latin typeface="Calibri"/>
                <a:cs typeface="Calibri"/>
              </a:rPr>
              <a:t>del  progresso economico </a:t>
            </a:r>
            <a:r>
              <a:rPr sz="1200" spc="-5" dirty="0">
                <a:latin typeface="Calibri"/>
                <a:cs typeface="Calibri"/>
              </a:rPr>
              <a:t>oltre che </a:t>
            </a:r>
            <a:r>
              <a:rPr sz="1200" dirty="0">
                <a:latin typeface="Calibri"/>
                <a:cs typeface="Calibri"/>
              </a:rPr>
              <a:t>della </a:t>
            </a:r>
            <a:r>
              <a:rPr sz="1200" spc="-5" dirty="0">
                <a:latin typeface="Calibri"/>
                <a:cs typeface="Calibri"/>
              </a:rPr>
              <a:t>coesione</a:t>
            </a:r>
            <a:r>
              <a:rPr sz="1200" dirty="0">
                <a:latin typeface="Calibri"/>
                <a:cs typeface="Calibri"/>
              </a:rPr>
              <a:t> </a:t>
            </a:r>
            <a:r>
              <a:rPr sz="1200" spc="-5" dirty="0">
                <a:latin typeface="Calibri"/>
                <a:cs typeface="Calibri"/>
              </a:rPr>
              <a:t>sociale.</a:t>
            </a:r>
            <a:endParaRPr sz="1200">
              <a:latin typeface="Calibri"/>
              <a:cs typeface="Calibri"/>
            </a:endParaRPr>
          </a:p>
          <a:p>
            <a:pPr marL="12700" marR="140970">
              <a:lnSpc>
                <a:spcPts val="1689"/>
              </a:lnSpc>
              <a:spcBef>
                <a:spcPts val="90"/>
              </a:spcBef>
            </a:pPr>
            <a:r>
              <a:rPr sz="1200" spc="-5" dirty="0">
                <a:latin typeface="Calibri"/>
                <a:cs typeface="Calibri"/>
              </a:rPr>
              <a:t>Le informazioni </a:t>
            </a:r>
            <a:r>
              <a:rPr sz="1200" dirty="0">
                <a:latin typeface="Calibri"/>
                <a:cs typeface="Calibri"/>
              </a:rPr>
              <a:t>e i </a:t>
            </a:r>
            <a:r>
              <a:rPr sz="1200" spc="-5" dirty="0">
                <a:latin typeface="Calibri"/>
                <a:cs typeface="Calibri"/>
              </a:rPr>
              <a:t>dettagli su eventi, città </a:t>
            </a:r>
            <a:r>
              <a:rPr sz="1200" dirty="0">
                <a:latin typeface="Calibri"/>
                <a:cs typeface="Calibri"/>
              </a:rPr>
              <a:t>e </a:t>
            </a:r>
            <a:r>
              <a:rPr sz="1200" spc="-5" dirty="0">
                <a:latin typeface="Calibri"/>
                <a:cs typeface="Calibri"/>
              </a:rPr>
              <a:t>sedi </a:t>
            </a:r>
            <a:r>
              <a:rPr sz="1200" dirty="0">
                <a:latin typeface="Calibri"/>
                <a:cs typeface="Calibri"/>
              </a:rPr>
              <a:t>della </a:t>
            </a:r>
            <a:r>
              <a:rPr sz="1200" spc="-5" dirty="0">
                <a:latin typeface="Calibri"/>
                <a:cs typeface="Calibri"/>
              </a:rPr>
              <a:t>manifestazione saranno disponibili sul sito </a:t>
            </a:r>
            <a:r>
              <a:rPr sz="1200" spc="-5" dirty="0">
                <a:latin typeface="Calibri"/>
                <a:cs typeface="Calibri"/>
                <a:hlinkClick r:id="rId3"/>
              </a:rPr>
              <a:t> www.festivalculturacreativa.it.</a:t>
            </a:r>
            <a:endParaRPr sz="1200">
              <a:latin typeface="Calibri"/>
              <a:cs typeface="Calibri"/>
            </a:endParaRP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Aqbox.tv</a:t>
            </a:r>
            <a:endParaRPr sz="1600">
              <a:latin typeface="Arial"/>
              <a:cs typeface="Arial"/>
            </a:endParaRPr>
          </a:p>
          <a:p>
            <a:pPr marL="12700">
              <a:lnSpc>
                <a:spcPts val="1880"/>
              </a:lnSpc>
            </a:pPr>
            <a:r>
              <a:rPr sz="1600" b="1" spc="-5" dirty="0">
                <a:latin typeface="Arial"/>
                <a:cs typeface="Arial"/>
              </a:rPr>
              <a:t>16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86205" y="2981324"/>
            <a:ext cx="4695825" cy="28511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638300" y="5932169"/>
            <a:ext cx="4238625" cy="429133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790825" y="1947544"/>
            <a:ext cx="1962150" cy="68072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46316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30" dirty="0">
                <a:latin typeface="Arial"/>
                <a:cs typeface="Arial"/>
              </a:rPr>
              <a:t>A</a:t>
            </a:r>
            <a:r>
              <a:rPr sz="1600" b="1" spc="5" dirty="0">
                <a:latin typeface="Arial"/>
                <a:cs typeface="Arial"/>
              </a:rPr>
              <a:t>r</a:t>
            </a:r>
            <a:r>
              <a:rPr sz="1600" b="1" dirty="0">
                <a:latin typeface="Arial"/>
                <a:cs typeface="Arial"/>
              </a:rPr>
              <a:t>t</a:t>
            </a:r>
            <a:r>
              <a:rPr sz="1600" b="1" spc="15"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a:t>
            </a:r>
            <a:r>
              <a:rPr sz="1600" b="1" spc="-20" dirty="0">
                <a:latin typeface="Arial"/>
                <a:cs typeface="Arial"/>
              </a:rPr>
              <a:t>.</a:t>
            </a:r>
            <a:r>
              <a:rPr sz="1600" b="1" spc="35" dirty="0">
                <a:latin typeface="Arial"/>
                <a:cs typeface="Arial"/>
              </a:rPr>
              <a:t>w</a:t>
            </a:r>
            <a:r>
              <a:rPr sz="1600" b="1" spc="-5" dirty="0">
                <a:latin typeface="Arial"/>
                <a:cs typeface="Arial"/>
              </a:rPr>
              <a:t>ord</a:t>
            </a:r>
            <a:r>
              <a:rPr sz="1600" b="1" spc="-15" dirty="0">
                <a:latin typeface="Arial"/>
                <a:cs typeface="Arial"/>
              </a:rPr>
              <a:t>p</a:t>
            </a:r>
            <a:r>
              <a:rPr sz="1600" b="1" spc="-5" dirty="0">
                <a:latin typeface="Arial"/>
                <a:cs typeface="Arial"/>
              </a:rPr>
              <a:t>ress.c</a:t>
            </a:r>
            <a:r>
              <a:rPr sz="1600" b="1" dirty="0">
                <a:latin typeface="Arial"/>
                <a:cs typeface="Arial"/>
              </a:rPr>
              <a:t>o</a:t>
            </a:r>
            <a:r>
              <a:rPr sz="1600" b="1" spc="-5" dirty="0">
                <a:latin typeface="Arial"/>
                <a:cs typeface="Arial"/>
              </a:rPr>
              <a:t>m  16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58494" y="3324224"/>
            <a:ext cx="6120130" cy="137096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5353938"/>
            <a:ext cx="6144895" cy="1131570"/>
          </a:xfrm>
          <a:prstGeom prst="rect">
            <a:avLst/>
          </a:prstGeom>
        </p:spPr>
        <p:txBody>
          <a:bodyPr vert="horz" wrap="square" lIns="0" tIns="13335" rIns="0" bIns="0" rtlCol="0">
            <a:spAutoFit/>
          </a:bodyPr>
          <a:lstStyle/>
          <a:p>
            <a:pPr marL="12700">
              <a:lnSpc>
                <a:spcPct val="100000"/>
              </a:lnSpc>
              <a:spcBef>
                <a:spcPts val="105"/>
              </a:spcBef>
            </a:pPr>
            <a:r>
              <a:rPr sz="2250" b="1" spc="-35" dirty="0">
                <a:latin typeface="Rockwell"/>
                <a:cs typeface="Rockwell"/>
              </a:rPr>
              <a:t>Festival </a:t>
            </a:r>
            <a:r>
              <a:rPr sz="2250" b="1" spc="-5" dirty="0">
                <a:latin typeface="Rockwell"/>
                <a:cs typeface="Rockwell"/>
              </a:rPr>
              <a:t>della Cultura</a:t>
            </a:r>
            <a:r>
              <a:rPr sz="2250" b="1" spc="10" dirty="0">
                <a:latin typeface="Rockwell"/>
                <a:cs typeface="Rockwell"/>
              </a:rPr>
              <a:t> </a:t>
            </a:r>
            <a:r>
              <a:rPr sz="2250" b="1" spc="-5" dirty="0">
                <a:latin typeface="Rockwell"/>
                <a:cs typeface="Rockwell"/>
              </a:rPr>
              <a:t>Creativa</a:t>
            </a:r>
            <a:endParaRPr sz="2250">
              <a:latin typeface="Rockwell"/>
              <a:cs typeface="Rockwell"/>
            </a:endParaRPr>
          </a:p>
          <a:p>
            <a:pPr marL="12700" marR="5080" algn="just">
              <a:lnSpc>
                <a:spcPct val="125200"/>
              </a:lnSpc>
              <a:spcBef>
                <a:spcPts val="1270"/>
              </a:spcBef>
            </a:pPr>
            <a:r>
              <a:rPr sz="1050" spc="-5" dirty="0">
                <a:latin typeface="Georgia"/>
                <a:cs typeface="Georgia"/>
              </a:rPr>
              <a:t>L’alfabeto </a:t>
            </a:r>
            <a:r>
              <a:rPr sz="1050" dirty="0">
                <a:latin typeface="Georgia"/>
                <a:cs typeface="Georgia"/>
              </a:rPr>
              <a:t>del </a:t>
            </a:r>
            <a:r>
              <a:rPr sz="1050" spc="-5" dirty="0">
                <a:latin typeface="Georgia"/>
                <a:cs typeface="Georgia"/>
              </a:rPr>
              <a:t>Mondo. Leggiamo </a:t>
            </a:r>
            <a:r>
              <a:rPr sz="1050" dirty="0">
                <a:latin typeface="Georgia"/>
                <a:cs typeface="Georgia"/>
              </a:rPr>
              <a:t>i </a:t>
            </a:r>
            <a:r>
              <a:rPr sz="1050" spc="-5" dirty="0">
                <a:latin typeface="Georgia"/>
                <a:cs typeface="Georgia"/>
              </a:rPr>
              <a:t>segni </a:t>
            </a:r>
            <a:r>
              <a:rPr sz="1050" dirty="0">
                <a:latin typeface="Georgia"/>
                <a:cs typeface="Georgia"/>
              </a:rPr>
              <a:t>intorno a </a:t>
            </a:r>
            <a:r>
              <a:rPr sz="1050" spc="-10" dirty="0">
                <a:latin typeface="Georgia"/>
                <a:cs typeface="Georgia"/>
              </a:rPr>
              <a:t>noi </a:t>
            </a:r>
            <a:r>
              <a:rPr sz="1050" dirty="0">
                <a:latin typeface="Georgia"/>
                <a:cs typeface="Georgia"/>
              </a:rPr>
              <a:t>e </a:t>
            </a:r>
            <a:r>
              <a:rPr sz="1050" spc="-5" dirty="0">
                <a:latin typeface="Georgia"/>
                <a:cs typeface="Georgia"/>
              </a:rPr>
              <a:t>raccontiamo. </a:t>
            </a:r>
            <a:r>
              <a:rPr sz="1050" dirty="0">
                <a:latin typeface="Georgia"/>
                <a:cs typeface="Georgia"/>
              </a:rPr>
              <a:t>La </a:t>
            </a:r>
            <a:r>
              <a:rPr sz="1050" spc="-5" dirty="0">
                <a:latin typeface="Georgia"/>
                <a:cs typeface="Georgia"/>
              </a:rPr>
              <a:t>manifestazione, </a:t>
            </a:r>
            <a:r>
              <a:rPr sz="1050" dirty="0">
                <a:latin typeface="Georgia"/>
                <a:cs typeface="Georgia"/>
              </a:rPr>
              <a:t>giunta </a:t>
            </a:r>
            <a:r>
              <a:rPr sz="1050" spc="-5" dirty="0">
                <a:latin typeface="Georgia"/>
                <a:cs typeface="Georgia"/>
              </a:rPr>
              <a:t>alla </a:t>
            </a:r>
            <a:r>
              <a:rPr sz="1050" dirty="0">
                <a:latin typeface="Georgia"/>
                <a:cs typeface="Georgia"/>
              </a:rPr>
              <a:t>sua  </a:t>
            </a:r>
            <a:r>
              <a:rPr sz="1050" spc="-5" dirty="0">
                <a:latin typeface="Georgia"/>
                <a:cs typeface="Georgia"/>
              </a:rPr>
              <a:t>II edizione </a:t>
            </a:r>
            <a:r>
              <a:rPr sz="1050" dirty="0">
                <a:latin typeface="Georgia"/>
                <a:cs typeface="Georgia"/>
              </a:rPr>
              <a:t>e’ </a:t>
            </a:r>
            <a:r>
              <a:rPr sz="1050" spc="-5" dirty="0">
                <a:latin typeface="Georgia"/>
                <a:cs typeface="Georgia"/>
              </a:rPr>
              <a:t>interamente dedicata ai ragazzi, </a:t>
            </a:r>
            <a:r>
              <a:rPr sz="1050" spc="-10" dirty="0">
                <a:latin typeface="Georgia"/>
                <a:cs typeface="Georgia"/>
              </a:rPr>
              <a:t>con </a:t>
            </a:r>
            <a:r>
              <a:rPr sz="1050" dirty="0">
                <a:latin typeface="Georgia"/>
                <a:cs typeface="Georgia"/>
              </a:rPr>
              <a:t>una </a:t>
            </a:r>
            <a:r>
              <a:rPr sz="1050" spc="-5" dirty="0">
                <a:latin typeface="Georgia"/>
                <a:cs typeface="Georgia"/>
              </a:rPr>
              <a:t>proposta articolata </a:t>
            </a:r>
            <a:r>
              <a:rPr sz="1050" dirty="0">
                <a:latin typeface="Georgia"/>
                <a:cs typeface="Georgia"/>
              </a:rPr>
              <a:t>in </a:t>
            </a:r>
            <a:r>
              <a:rPr sz="1050" spc="-5" dirty="0">
                <a:latin typeface="Georgia"/>
                <a:cs typeface="Georgia"/>
              </a:rPr>
              <a:t>eventi, iniziative </a:t>
            </a:r>
            <a:r>
              <a:rPr sz="1050" dirty="0">
                <a:latin typeface="Georgia"/>
                <a:cs typeface="Georgia"/>
              </a:rPr>
              <a:t>e  </a:t>
            </a:r>
            <a:r>
              <a:rPr sz="1050" spc="-5" dirty="0">
                <a:latin typeface="Georgia"/>
                <a:cs typeface="Georgia"/>
              </a:rPr>
              <a:t>laboratori diffusi sull’intero territorio</a:t>
            </a:r>
            <a:r>
              <a:rPr sz="1050" spc="5" dirty="0">
                <a:latin typeface="Georgia"/>
                <a:cs typeface="Georgia"/>
              </a:rPr>
              <a:t> </a:t>
            </a:r>
            <a:r>
              <a:rPr sz="1050" spc="-5" dirty="0">
                <a:latin typeface="Georgia"/>
                <a:cs typeface="Georgia"/>
              </a:rPr>
              <a:t>nazionale.</a:t>
            </a:r>
            <a:endParaRPr sz="1050">
              <a:latin typeface="Georgia"/>
              <a:cs typeface="Georgia"/>
            </a:endParaRPr>
          </a:p>
        </p:txBody>
      </p:sp>
      <p:sp>
        <p:nvSpPr>
          <p:cNvPr id="6" name="object 6"/>
          <p:cNvSpPr txBox="1"/>
          <p:nvPr/>
        </p:nvSpPr>
        <p:spPr>
          <a:xfrm>
            <a:off x="706627" y="9281261"/>
            <a:ext cx="6144895" cy="627380"/>
          </a:xfrm>
          <a:prstGeom prst="rect">
            <a:avLst/>
          </a:prstGeom>
        </p:spPr>
        <p:txBody>
          <a:bodyPr vert="horz" wrap="square" lIns="0" tIns="13335" rIns="0" bIns="0" rtlCol="0">
            <a:spAutoFit/>
          </a:bodyPr>
          <a:lstStyle/>
          <a:p>
            <a:pPr marL="12700" marR="5080" algn="just">
              <a:lnSpc>
                <a:spcPct val="125200"/>
              </a:lnSpc>
              <a:spcBef>
                <a:spcPts val="105"/>
              </a:spcBef>
            </a:pPr>
            <a:r>
              <a:rPr sz="1050" dirty="0">
                <a:latin typeface="Georgia"/>
                <a:cs typeface="Georgia"/>
              </a:rPr>
              <a:t>Dal 16 </a:t>
            </a:r>
            <a:r>
              <a:rPr sz="1050" spc="-5" dirty="0">
                <a:latin typeface="Georgia"/>
                <a:cs typeface="Georgia"/>
              </a:rPr>
              <a:t>al 22marzo la seconda edizione </a:t>
            </a:r>
            <a:r>
              <a:rPr sz="1050" dirty="0">
                <a:latin typeface="Georgia"/>
                <a:cs typeface="Georgia"/>
              </a:rPr>
              <a:t>della </a:t>
            </a:r>
            <a:r>
              <a:rPr sz="1050" spc="-5" dirty="0">
                <a:latin typeface="Georgia"/>
                <a:cs typeface="Georgia"/>
              </a:rPr>
              <a:t>manifestazione per ragazzi organizzata dalle banche con </a:t>
            </a:r>
            <a:r>
              <a:rPr sz="1050" dirty="0">
                <a:latin typeface="Georgia"/>
                <a:cs typeface="Georgia"/>
              </a:rPr>
              <a:t>il  </a:t>
            </a:r>
            <a:r>
              <a:rPr sz="1050" spc="-5" dirty="0">
                <a:latin typeface="Georgia"/>
                <a:cs typeface="Georgia"/>
              </a:rPr>
              <a:t>coordinamento dell’Abi. Da </a:t>
            </a:r>
            <a:r>
              <a:rPr sz="1050" dirty="0">
                <a:latin typeface="Georgia"/>
                <a:cs typeface="Georgia"/>
              </a:rPr>
              <a:t>nord a </a:t>
            </a:r>
            <a:r>
              <a:rPr sz="1050" spc="-5" dirty="0">
                <a:latin typeface="Georgia"/>
                <a:cs typeface="Georgia"/>
              </a:rPr>
              <a:t>sud </a:t>
            </a:r>
            <a:r>
              <a:rPr sz="1050" dirty="0">
                <a:latin typeface="Georgia"/>
                <a:cs typeface="Georgia"/>
              </a:rPr>
              <a:t>su </a:t>
            </a:r>
            <a:r>
              <a:rPr sz="1050" spc="-5" dirty="0">
                <a:latin typeface="Georgia"/>
                <a:cs typeface="Georgia"/>
              </a:rPr>
              <a:t>tutto </a:t>
            </a:r>
            <a:r>
              <a:rPr sz="1050" dirty="0">
                <a:latin typeface="Georgia"/>
                <a:cs typeface="Georgia"/>
              </a:rPr>
              <a:t>il </a:t>
            </a:r>
            <a:r>
              <a:rPr sz="1050" spc="-5" dirty="0">
                <a:latin typeface="Georgia"/>
                <a:cs typeface="Georgia"/>
              </a:rPr>
              <a:t>territorio nazionale, oltre ottanta le iniziative dedicate  </a:t>
            </a:r>
            <a:r>
              <a:rPr sz="1050" dirty="0">
                <a:latin typeface="Georgia"/>
                <a:cs typeface="Georgia"/>
              </a:rPr>
              <a:t>ad </a:t>
            </a:r>
            <a:r>
              <a:rPr sz="1050" spc="-5" dirty="0">
                <a:latin typeface="Georgia"/>
                <a:cs typeface="Georgia"/>
              </a:rPr>
              <a:t>arte, archeologia, musica, canto, lettura, teatro, robotica, nuove</a:t>
            </a:r>
            <a:r>
              <a:rPr sz="1050" spc="55" dirty="0">
                <a:latin typeface="Georgia"/>
                <a:cs typeface="Georgia"/>
              </a:rPr>
              <a:t> </a:t>
            </a:r>
            <a:r>
              <a:rPr sz="1050" spc="-5" dirty="0">
                <a:latin typeface="Georgia"/>
                <a:cs typeface="Georgia"/>
              </a:rPr>
              <a:t>tecnologie.</a:t>
            </a:r>
            <a:endParaRPr sz="1050">
              <a:latin typeface="Georgia"/>
              <a:cs typeface="Georgia"/>
            </a:endParaRPr>
          </a:p>
        </p:txBody>
      </p:sp>
      <p:sp>
        <p:nvSpPr>
          <p:cNvPr id="7" name="object 7"/>
          <p:cNvSpPr/>
          <p:nvPr/>
        </p:nvSpPr>
        <p:spPr>
          <a:xfrm>
            <a:off x="720090" y="6617207"/>
            <a:ext cx="5715000" cy="2552700"/>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543175" y="1971674"/>
            <a:ext cx="2838450" cy="74866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942022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689985">
              <a:lnSpc>
                <a:spcPts val="1839"/>
              </a:lnSpc>
            </a:pPr>
            <a:r>
              <a:rPr sz="1600" b="1" spc="-30" dirty="0">
                <a:latin typeface="Arial"/>
                <a:cs typeface="Arial"/>
              </a:rPr>
              <a:t>A</a:t>
            </a:r>
            <a:r>
              <a:rPr sz="1600" b="1" spc="5" dirty="0">
                <a:latin typeface="Arial"/>
                <a:cs typeface="Arial"/>
              </a:rPr>
              <a:t>r</a:t>
            </a:r>
            <a:r>
              <a:rPr sz="1600" b="1" dirty="0">
                <a:latin typeface="Arial"/>
                <a:cs typeface="Arial"/>
              </a:rPr>
              <a:t>t</a:t>
            </a:r>
            <a:r>
              <a:rPr sz="1600" b="1" spc="15"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a:t>
            </a:r>
            <a:r>
              <a:rPr sz="1600" b="1" spc="-20" dirty="0">
                <a:latin typeface="Arial"/>
                <a:cs typeface="Arial"/>
              </a:rPr>
              <a:t>.</a:t>
            </a:r>
            <a:r>
              <a:rPr sz="1600" b="1" spc="35" dirty="0">
                <a:latin typeface="Arial"/>
                <a:cs typeface="Arial"/>
              </a:rPr>
              <a:t>w</a:t>
            </a:r>
            <a:r>
              <a:rPr sz="1600" b="1" spc="-5" dirty="0">
                <a:latin typeface="Arial"/>
                <a:cs typeface="Arial"/>
              </a:rPr>
              <a:t>ord</a:t>
            </a:r>
            <a:r>
              <a:rPr sz="1600" b="1" spc="-15" dirty="0">
                <a:latin typeface="Arial"/>
                <a:cs typeface="Arial"/>
              </a:rPr>
              <a:t>p</a:t>
            </a:r>
            <a:r>
              <a:rPr sz="1600" b="1" spc="-5" dirty="0">
                <a:latin typeface="Arial"/>
                <a:cs typeface="Arial"/>
              </a:rPr>
              <a:t>ress.c</a:t>
            </a:r>
            <a:r>
              <a:rPr sz="1600" b="1" dirty="0">
                <a:latin typeface="Arial"/>
                <a:cs typeface="Arial"/>
              </a:rPr>
              <a:t>o</a:t>
            </a:r>
            <a:r>
              <a:rPr sz="1600" b="1" spc="-5" dirty="0">
                <a:latin typeface="Arial"/>
                <a:cs typeface="Arial"/>
              </a:rPr>
              <a:t>m  16 marzo</a:t>
            </a:r>
            <a:r>
              <a:rPr sz="1600" b="1" spc="-10"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6350" algn="just">
              <a:lnSpc>
                <a:spcPct val="125000"/>
              </a:lnSpc>
              <a:spcBef>
                <a:spcPts val="975"/>
              </a:spcBef>
            </a:pPr>
            <a:r>
              <a:rPr sz="1050" spc="-5" dirty="0">
                <a:latin typeface="Georgia"/>
                <a:cs typeface="Georgia"/>
              </a:rPr>
              <a:t>“L’alfabeto del Mondo. Leggiamo </a:t>
            </a:r>
            <a:r>
              <a:rPr sz="1050" dirty="0">
                <a:latin typeface="Georgia"/>
                <a:cs typeface="Georgia"/>
              </a:rPr>
              <a:t>i </a:t>
            </a:r>
            <a:r>
              <a:rPr sz="1050" spc="-5" dirty="0">
                <a:latin typeface="Georgia"/>
                <a:cs typeface="Georgia"/>
              </a:rPr>
              <a:t>segni </a:t>
            </a:r>
            <a:r>
              <a:rPr sz="1050" dirty="0">
                <a:latin typeface="Georgia"/>
                <a:cs typeface="Georgia"/>
              </a:rPr>
              <a:t>intorno a </a:t>
            </a:r>
            <a:r>
              <a:rPr sz="1050" spc="-5" dirty="0">
                <a:latin typeface="Georgia"/>
                <a:cs typeface="Georgia"/>
              </a:rPr>
              <a:t>noi </a:t>
            </a:r>
            <a:r>
              <a:rPr sz="1050" dirty="0">
                <a:latin typeface="Georgia"/>
                <a:cs typeface="Georgia"/>
              </a:rPr>
              <a:t>e </a:t>
            </a:r>
            <a:r>
              <a:rPr sz="1050" spc="-5" dirty="0">
                <a:latin typeface="Georgia"/>
                <a:cs typeface="Georgia"/>
              </a:rPr>
              <a:t>raccontiamo”. </a:t>
            </a:r>
            <a:r>
              <a:rPr sz="1050" dirty="0">
                <a:latin typeface="Georgia"/>
                <a:cs typeface="Georgia"/>
              </a:rPr>
              <a:t>È </a:t>
            </a:r>
            <a:r>
              <a:rPr sz="1050" spc="-5" dirty="0">
                <a:latin typeface="Georgia"/>
                <a:cs typeface="Georgia"/>
              </a:rPr>
              <a:t>questo </a:t>
            </a:r>
            <a:r>
              <a:rPr sz="1050" dirty="0">
                <a:latin typeface="Georgia"/>
                <a:cs typeface="Georgia"/>
              </a:rPr>
              <a:t>il </a:t>
            </a:r>
            <a:r>
              <a:rPr sz="1050" spc="-5" dirty="0">
                <a:latin typeface="Georgia"/>
                <a:cs typeface="Georgia"/>
              </a:rPr>
              <a:t>tema della seconda  edizione del Festival della </a:t>
            </a:r>
            <a:r>
              <a:rPr sz="1050" dirty="0">
                <a:latin typeface="Georgia"/>
                <a:cs typeface="Georgia"/>
              </a:rPr>
              <a:t>Cultura Creativa, </a:t>
            </a:r>
            <a:r>
              <a:rPr sz="1050" spc="-5" dirty="0">
                <a:latin typeface="Georgia"/>
                <a:cs typeface="Georgia"/>
              </a:rPr>
              <a:t>promosso </a:t>
            </a:r>
            <a:r>
              <a:rPr sz="1050" dirty="0">
                <a:latin typeface="Georgia"/>
                <a:cs typeface="Georgia"/>
              </a:rPr>
              <a:t>e </a:t>
            </a:r>
            <a:r>
              <a:rPr sz="1050" spc="-5" dirty="0">
                <a:latin typeface="Georgia"/>
                <a:cs typeface="Georgia"/>
              </a:rPr>
              <a:t>realizzato dalle </a:t>
            </a:r>
            <a:r>
              <a:rPr sz="1050" dirty="0">
                <a:latin typeface="Georgia"/>
                <a:cs typeface="Georgia"/>
              </a:rPr>
              <a:t>banche, </a:t>
            </a:r>
            <a:r>
              <a:rPr sz="1050" spc="-5" dirty="0">
                <a:latin typeface="Georgia"/>
                <a:cs typeface="Georgia"/>
              </a:rPr>
              <a:t>anche grazie </a:t>
            </a:r>
            <a:r>
              <a:rPr sz="1050" spc="-10" dirty="0">
                <a:latin typeface="Georgia"/>
                <a:cs typeface="Georgia"/>
              </a:rPr>
              <a:t>al  </a:t>
            </a:r>
            <a:r>
              <a:rPr sz="1050" spc="-5" dirty="0">
                <a:latin typeface="Georgia"/>
                <a:cs typeface="Georgia"/>
              </a:rPr>
              <a:t>coordinamento dell’Abi. </a:t>
            </a:r>
            <a:r>
              <a:rPr sz="1050" dirty="0">
                <a:latin typeface="Georgia"/>
                <a:cs typeface="Georgia"/>
              </a:rPr>
              <a:t>La </a:t>
            </a:r>
            <a:r>
              <a:rPr sz="1050" spc="-5" dirty="0">
                <a:latin typeface="Georgia"/>
                <a:cs typeface="Georgia"/>
              </a:rPr>
              <a:t>manifestazione, interamente dedicata alla cultura </a:t>
            </a:r>
            <a:r>
              <a:rPr sz="1050" dirty="0">
                <a:latin typeface="Georgia"/>
                <a:cs typeface="Georgia"/>
              </a:rPr>
              <a:t>e </a:t>
            </a:r>
            <a:r>
              <a:rPr sz="1050" spc="-5" dirty="0">
                <a:latin typeface="Georgia"/>
                <a:cs typeface="Georgia"/>
              </a:rPr>
              <a:t>alla creatività per  ragazzi, </a:t>
            </a:r>
            <a:r>
              <a:rPr sz="1050" spc="-10" dirty="0">
                <a:latin typeface="Georgia"/>
                <a:cs typeface="Georgia"/>
              </a:rPr>
              <a:t>si </a:t>
            </a:r>
            <a:r>
              <a:rPr sz="1050" spc="-5" dirty="0">
                <a:latin typeface="Georgia"/>
                <a:cs typeface="Georgia"/>
              </a:rPr>
              <a:t>svolgerà </a:t>
            </a:r>
            <a:r>
              <a:rPr sz="1050" dirty="0">
                <a:latin typeface="Georgia"/>
                <a:cs typeface="Georgia"/>
              </a:rPr>
              <a:t>nella </a:t>
            </a:r>
            <a:r>
              <a:rPr sz="1050" spc="-5" dirty="0">
                <a:latin typeface="Georgia"/>
                <a:cs typeface="Georgia"/>
              </a:rPr>
              <a:t>settimana </a:t>
            </a:r>
            <a:r>
              <a:rPr sz="1050" dirty="0">
                <a:latin typeface="Georgia"/>
                <a:cs typeface="Georgia"/>
              </a:rPr>
              <a:t>dal 16 </a:t>
            </a:r>
            <a:r>
              <a:rPr sz="1050" spc="-5" dirty="0">
                <a:latin typeface="Georgia"/>
                <a:cs typeface="Georgia"/>
              </a:rPr>
              <a:t>al </a:t>
            </a:r>
            <a:r>
              <a:rPr sz="1050" dirty="0">
                <a:latin typeface="Georgia"/>
                <a:cs typeface="Georgia"/>
              </a:rPr>
              <a:t>22 </a:t>
            </a:r>
            <a:r>
              <a:rPr sz="1050" spc="-5" dirty="0">
                <a:latin typeface="Georgia"/>
                <a:cs typeface="Georgia"/>
              </a:rPr>
              <a:t>marzo e, </a:t>
            </a:r>
            <a:r>
              <a:rPr sz="1050" spc="-10" dirty="0">
                <a:latin typeface="Georgia"/>
                <a:cs typeface="Georgia"/>
              </a:rPr>
              <a:t>come </a:t>
            </a:r>
            <a:r>
              <a:rPr sz="1050" dirty="0">
                <a:latin typeface="Georgia"/>
                <a:cs typeface="Georgia"/>
              </a:rPr>
              <a:t>già </a:t>
            </a:r>
            <a:r>
              <a:rPr sz="1050" spc="-5" dirty="0">
                <a:latin typeface="Georgia"/>
                <a:cs typeface="Georgia"/>
              </a:rPr>
              <a:t>sperimentato </a:t>
            </a:r>
            <a:r>
              <a:rPr sz="1050" dirty="0">
                <a:latin typeface="Georgia"/>
                <a:cs typeface="Georgia"/>
              </a:rPr>
              <a:t>nella </a:t>
            </a:r>
            <a:r>
              <a:rPr sz="1050" spc="-5" dirty="0">
                <a:latin typeface="Georgia"/>
                <a:cs typeface="Georgia"/>
              </a:rPr>
              <a:t>prima edizione, si  </a:t>
            </a:r>
            <a:r>
              <a:rPr sz="1050" dirty="0">
                <a:latin typeface="Georgia"/>
                <a:cs typeface="Georgia"/>
              </a:rPr>
              <a:t>articolerà </a:t>
            </a:r>
            <a:r>
              <a:rPr sz="1050" spc="-5" dirty="0">
                <a:latin typeface="Georgia"/>
                <a:cs typeface="Georgia"/>
              </a:rPr>
              <a:t>attraverso </a:t>
            </a:r>
            <a:r>
              <a:rPr sz="1050" dirty="0">
                <a:latin typeface="Georgia"/>
                <a:cs typeface="Georgia"/>
              </a:rPr>
              <a:t>una ricca </a:t>
            </a:r>
            <a:r>
              <a:rPr sz="1050" spc="-5" dirty="0">
                <a:latin typeface="Georgia"/>
                <a:cs typeface="Georgia"/>
              </a:rPr>
              <a:t>proposta </a:t>
            </a:r>
            <a:r>
              <a:rPr sz="1050" spc="5" dirty="0">
                <a:latin typeface="Georgia"/>
                <a:cs typeface="Georgia"/>
              </a:rPr>
              <a:t>di </a:t>
            </a:r>
            <a:r>
              <a:rPr sz="1050" spc="-5" dirty="0">
                <a:latin typeface="Georgia"/>
                <a:cs typeface="Georgia"/>
              </a:rPr>
              <a:t>eventi, </a:t>
            </a:r>
            <a:r>
              <a:rPr sz="1050" dirty="0">
                <a:latin typeface="Georgia"/>
                <a:cs typeface="Georgia"/>
              </a:rPr>
              <a:t>iniziative e </a:t>
            </a:r>
            <a:r>
              <a:rPr sz="1050" spc="-5" dirty="0">
                <a:latin typeface="Georgia"/>
                <a:cs typeface="Georgia"/>
              </a:rPr>
              <a:t>laboratori diffusi sull’intero territorio  nazionale. Coinvolgendo oltre </a:t>
            </a:r>
            <a:r>
              <a:rPr sz="1050" dirty="0">
                <a:latin typeface="Georgia"/>
                <a:cs typeface="Georgia"/>
              </a:rPr>
              <a:t>10 mila </a:t>
            </a:r>
            <a:r>
              <a:rPr sz="1050" spc="-5" dirty="0">
                <a:latin typeface="Georgia"/>
                <a:cs typeface="Georgia"/>
              </a:rPr>
              <a:t>giovanissimi </a:t>
            </a:r>
            <a:r>
              <a:rPr sz="1050" dirty="0">
                <a:latin typeface="Georgia"/>
                <a:cs typeface="Georgia"/>
              </a:rPr>
              <a:t>in </a:t>
            </a:r>
            <a:r>
              <a:rPr sz="1050" spc="-5" dirty="0">
                <a:latin typeface="Georgia"/>
                <a:cs typeface="Georgia"/>
              </a:rPr>
              <a:t>tutta Italia, </a:t>
            </a:r>
            <a:r>
              <a:rPr sz="1050" dirty="0">
                <a:latin typeface="Georgia"/>
                <a:cs typeface="Georgia"/>
              </a:rPr>
              <a:t>il </a:t>
            </a:r>
            <a:r>
              <a:rPr sz="1050" spc="-5" dirty="0">
                <a:latin typeface="Georgia"/>
                <a:cs typeface="Georgia"/>
              </a:rPr>
              <a:t>Festival </a:t>
            </a:r>
            <a:r>
              <a:rPr sz="1050" dirty="0">
                <a:latin typeface="Georgia"/>
                <a:cs typeface="Georgia"/>
              </a:rPr>
              <a:t>ha </a:t>
            </a:r>
            <a:r>
              <a:rPr sz="1050" spc="-5" dirty="0">
                <a:latin typeface="Georgia"/>
                <a:cs typeface="Georgia"/>
              </a:rPr>
              <a:t>l’obiettivo </a:t>
            </a:r>
            <a:r>
              <a:rPr sz="1050" spc="5" dirty="0">
                <a:latin typeface="Georgia"/>
                <a:cs typeface="Georgia"/>
              </a:rPr>
              <a:t>di </a:t>
            </a:r>
            <a:r>
              <a:rPr sz="1050" spc="-5" dirty="0">
                <a:latin typeface="Georgia"/>
                <a:cs typeface="Georgia"/>
              </a:rPr>
              <a:t>avvicinare  bambini </a:t>
            </a:r>
            <a:r>
              <a:rPr sz="1050" dirty="0">
                <a:latin typeface="Georgia"/>
                <a:cs typeface="Georgia"/>
              </a:rPr>
              <a:t>e </a:t>
            </a:r>
            <a:r>
              <a:rPr sz="1050" spc="-5" dirty="0">
                <a:latin typeface="Georgia"/>
                <a:cs typeface="Georgia"/>
              </a:rPr>
              <a:t>ragazzi </a:t>
            </a:r>
            <a:r>
              <a:rPr sz="1050" dirty="0">
                <a:latin typeface="Georgia"/>
                <a:cs typeface="Georgia"/>
              </a:rPr>
              <a:t>dai 6 </a:t>
            </a:r>
            <a:r>
              <a:rPr sz="1050" spc="-5" dirty="0">
                <a:latin typeface="Georgia"/>
                <a:cs typeface="Georgia"/>
              </a:rPr>
              <a:t>ai 13 anni alla cultura </a:t>
            </a:r>
            <a:r>
              <a:rPr sz="1050" dirty="0">
                <a:latin typeface="Georgia"/>
                <a:cs typeface="Georgia"/>
              </a:rPr>
              <a:t>e, in </a:t>
            </a:r>
            <a:r>
              <a:rPr sz="1050" spc="-5" dirty="0">
                <a:latin typeface="Georgia"/>
                <a:cs typeface="Georgia"/>
              </a:rPr>
              <a:t>particolare, agli aspetti più “generativi” della  creatività. Attraverso l’arte, l’archeologia, la musica, </a:t>
            </a:r>
            <a:r>
              <a:rPr sz="1050" dirty="0">
                <a:latin typeface="Georgia"/>
                <a:cs typeface="Georgia"/>
              </a:rPr>
              <a:t>il </a:t>
            </a:r>
            <a:r>
              <a:rPr sz="1050" spc="-5" dirty="0">
                <a:latin typeface="Georgia"/>
                <a:cs typeface="Georgia"/>
              </a:rPr>
              <a:t>canto, la lettura, il teatro, la fotografia, </a:t>
            </a:r>
            <a:r>
              <a:rPr sz="1050" spc="-10" dirty="0">
                <a:latin typeface="Georgia"/>
                <a:cs typeface="Georgia"/>
              </a:rPr>
              <a:t>la  </a:t>
            </a:r>
            <a:r>
              <a:rPr sz="1050" spc="-5" dirty="0">
                <a:latin typeface="Georgia"/>
                <a:cs typeface="Georgia"/>
              </a:rPr>
              <a:t>robotica, le tecnologie digitali </a:t>
            </a:r>
            <a:r>
              <a:rPr sz="1050" dirty="0">
                <a:latin typeface="Georgia"/>
                <a:cs typeface="Georgia"/>
              </a:rPr>
              <a:t>e </a:t>
            </a:r>
            <a:r>
              <a:rPr sz="1050" spc="-5" dirty="0">
                <a:latin typeface="Georgia"/>
                <a:cs typeface="Georgia"/>
              </a:rPr>
              <a:t>altri percorsi figurativi </a:t>
            </a:r>
            <a:r>
              <a:rPr sz="1050" dirty="0">
                <a:latin typeface="Georgia"/>
                <a:cs typeface="Georgia"/>
              </a:rPr>
              <a:t>e </a:t>
            </a:r>
            <a:r>
              <a:rPr sz="1050" spc="-5" dirty="0">
                <a:latin typeface="Georgia"/>
                <a:cs typeface="Georgia"/>
              </a:rPr>
              <a:t>linguistici, </a:t>
            </a:r>
            <a:r>
              <a:rPr sz="1050" dirty="0">
                <a:latin typeface="Georgia"/>
                <a:cs typeface="Georgia"/>
              </a:rPr>
              <a:t>i </a:t>
            </a:r>
            <a:r>
              <a:rPr sz="1050" spc="-5" dirty="0">
                <a:latin typeface="Georgia"/>
                <a:cs typeface="Georgia"/>
              </a:rPr>
              <a:t>giovani protagonisti del Festival  potranno così sperimentare le potenzialità della loro fantasia </a:t>
            </a:r>
            <a:r>
              <a:rPr sz="1050" dirty="0">
                <a:latin typeface="Georgia"/>
                <a:cs typeface="Georgia"/>
              </a:rPr>
              <a:t>e </a:t>
            </a:r>
            <a:r>
              <a:rPr sz="1050" spc="-5" dirty="0">
                <a:latin typeface="Georgia"/>
                <a:cs typeface="Georgia"/>
              </a:rPr>
              <a:t>costruire infiniti</a:t>
            </a:r>
            <a:r>
              <a:rPr sz="1050" spc="45" dirty="0">
                <a:latin typeface="Georgia"/>
                <a:cs typeface="Georgia"/>
              </a:rPr>
              <a:t> </a:t>
            </a:r>
            <a:r>
              <a:rPr sz="1050" spc="-5" dirty="0">
                <a:latin typeface="Georgia"/>
                <a:cs typeface="Georgia"/>
              </a:rPr>
              <a:t>racconti.</a:t>
            </a:r>
            <a:endParaRPr sz="1050">
              <a:latin typeface="Georgia"/>
              <a:cs typeface="Georgia"/>
            </a:endParaRPr>
          </a:p>
          <a:p>
            <a:pPr>
              <a:lnSpc>
                <a:spcPct val="100000"/>
              </a:lnSpc>
              <a:spcBef>
                <a:spcPts val="30"/>
              </a:spcBef>
            </a:pPr>
            <a:endParaRPr sz="950">
              <a:latin typeface="Times New Roman"/>
              <a:cs typeface="Times New Roman"/>
            </a:endParaRPr>
          </a:p>
          <a:p>
            <a:pPr marL="12700" marR="5080" algn="just">
              <a:lnSpc>
                <a:spcPct val="125000"/>
              </a:lnSpc>
              <a:spcBef>
                <a:spcPts val="5"/>
              </a:spcBef>
            </a:pPr>
            <a:r>
              <a:rPr sz="1050" spc="-5" dirty="0">
                <a:latin typeface="Georgia"/>
                <a:cs typeface="Georgia"/>
              </a:rPr>
              <a:t>“Il rafforzato impegno delle banche </a:t>
            </a:r>
            <a:r>
              <a:rPr sz="1050" dirty="0">
                <a:latin typeface="Georgia"/>
                <a:cs typeface="Georgia"/>
              </a:rPr>
              <a:t>a </a:t>
            </a:r>
            <a:r>
              <a:rPr sz="1050" spc="-5" dirty="0">
                <a:latin typeface="Georgia"/>
                <a:cs typeface="Georgia"/>
              </a:rPr>
              <a:t>investire nei giovani </a:t>
            </a:r>
            <a:r>
              <a:rPr sz="1050" dirty="0">
                <a:latin typeface="Georgia"/>
                <a:cs typeface="Georgia"/>
              </a:rPr>
              <a:t>e </a:t>
            </a:r>
            <a:r>
              <a:rPr sz="1050" spc="-5" dirty="0">
                <a:latin typeface="Georgia"/>
                <a:cs typeface="Georgia"/>
              </a:rPr>
              <a:t>nella cultura </a:t>
            </a:r>
            <a:r>
              <a:rPr sz="1050" dirty="0">
                <a:latin typeface="Georgia"/>
                <a:cs typeface="Georgia"/>
              </a:rPr>
              <a:t>– ha </a:t>
            </a:r>
            <a:r>
              <a:rPr sz="1050" spc="-5" dirty="0">
                <a:latin typeface="Georgia"/>
                <a:cs typeface="Georgia"/>
              </a:rPr>
              <a:t>dichiarato </a:t>
            </a:r>
            <a:r>
              <a:rPr sz="1050" dirty="0">
                <a:latin typeface="Georgia"/>
                <a:cs typeface="Georgia"/>
              </a:rPr>
              <a:t>il </a:t>
            </a:r>
            <a:r>
              <a:rPr sz="1050" spc="-5" dirty="0">
                <a:latin typeface="Georgia"/>
                <a:cs typeface="Georgia"/>
              </a:rPr>
              <a:t>Presidente  dell’Abi, </a:t>
            </a:r>
            <a:r>
              <a:rPr sz="1050" dirty="0">
                <a:latin typeface="Georgia"/>
                <a:cs typeface="Georgia"/>
              </a:rPr>
              <a:t>Antonio </a:t>
            </a:r>
            <a:r>
              <a:rPr sz="1050" spc="-5" dirty="0">
                <a:latin typeface="Georgia"/>
                <a:cs typeface="Georgia"/>
              </a:rPr>
              <a:t>Patuelli </a:t>
            </a:r>
            <a:r>
              <a:rPr sz="1050" dirty="0">
                <a:latin typeface="Georgia"/>
                <a:cs typeface="Georgia"/>
              </a:rPr>
              <a:t>– </a:t>
            </a:r>
            <a:r>
              <a:rPr sz="1050" spc="-5" dirty="0">
                <a:latin typeface="Georgia"/>
                <a:cs typeface="Georgia"/>
              </a:rPr>
              <a:t>rappresenta un’occasione importante </a:t>
            </a:r>
            <a:r>
              <a:rPr sz="1050" dirty="0">
                <a:latin typeface="Georgia"/>
                <a:cs typeface="Georgia"/>
              </a:rPr>
              <a:t>data </a:t>
            </a:r>
            <a:r>
              <a:rPr sz="1050" spc="-5" dirty="0">
                <a:latin typeface="Georgia"/>
                <a:cs typeface="Georgia"/>
              </a:rPr>
              <a:t>ai ragazzi per </a:t>
            </a:r>
            <a:r>
              <a:rPr sz="1050" dirty="0">
                <a:latin typeface="Georgia"/>
                <a:cs typeface="Georgia"/>
              </a:rPr>
              <a:t>misurarsi </a:t>
            </a:r>
            <a:r>
              <a:rPr sz="1050" spc="-5" dirty="0">
                <a:latin typeface="Georgia"/>
                <a:cs typeface="Georgia"/>
              </a:rPr>
              <a:t>con se  stessi </a:t>
            </a:r>
            <a:r>
              <a:rPr sz="1050" dirty="0">
                <a:latin typeface="Georgia"/>
                <a:cs typeface="Georgia"/>
              </a:rPr>
              <a:t>e </a:t>
            </a:r>
            <a:r>
              <a:rPr sz="1050" spc="-10" dirty="0">
                <a:latin typeface="Georgia"/>
                <a:cs typeface="Georgia"/>
              </a:rPr>
              <a:t>le </a:t>
            </a:r>
            <a:r>
              <a:rPr sz="1050" spc="-5" dirty="0">
                <a:latin typeface="Georgia"/>
                <a:cs typeface="Georgia"/>
              </a:rPr>
              <a:t>molteplici possibilità </a:t>
            </a:r>
            <a:r>
              <a:rPr sz="1050" spc="5" dirty="0">
                <a:latin typeface="Georgia"/>
                <a:cs typeface="Georgia"/>
              </a:rPr>
              <a:t>di </a:t>
            </a:r>
            <a:r>
              <a:rPr sz="1050" spc="-5" dirty="0">
                <a:latin typeface="Georgia"/>
                <a:cs typeface="Georgia"/>
              </a:rPr>
              <a:t>partecipazione. </a:t>
            </a:r>
            <a:r>
              <a:rPr sz="1050" dirty="0">
                <a:latin typeface="Georgia"/>
                <a:cs typeface="Georgia"/>
              </a:rPr>
              <a:t>Ciò </a:t>
            </a:r>
            <a:r>
              <a:rPr sz="1050" spc="-5" dirty="0">
                <a:latin typeface="Georgia"/>
                <a:cs typeface="Georgia"/>
              </a:rPr>
              <a:t>che </a:t>
            </a:r>
            <a:r>
              <a:rPr sz="1050" spc="-10" dirty="0">
                <a:latin typeface="Georgia"/>
                <a:cs typeface="Georgia"/>
              </a:rPr>
              <a:t>ci </a:t>
            </a:r>
            <a:r>
              <a:rPr sz="1050" spc="-5" dirty="0">
                <a:latin typeface="Georgia"/>
                <a:cs typeface="Georgia"/>
              </a:rPr>
              <a:t>spinge </a:t>
            </a:r>
            <a:r>
              <a:rPr sz="1050" dirty="0">
                <a:latin typeface="Georgia"/>
                <a:cs typeface="Georgia"/>
              </a:rPr>
              <a:t>a </a:t>
            </a:r>
            <a:r>
              <a:rPr sz="1050" spc="-5" dirty="0">
                <a:latin typeface="Georgia"/>
                <a:cs typeface="Georgia"/>
              </a:rPr>
              <a:t>lavorare in sinergia con scuole,  musei, associazioni culturali </a:t>
            </a:r>
            <a:r>
              <a:rPr sz="1050" dirty="0">
                <a:latin typeface="Georgia"/>
                <a:cs typeface="Georgia"/>
              </a:rPr>
              <a:t>e </a:t>
            </a:r>
            <a:r>
              <a:rPr sz="1050" spc="-5" dirty="0">
                <a:latin typeface="Georgia"/>
                <a:cs typeface="Georgia"/>
              </a:rPr>
              <a:t>biblioteche </a:t>
            </a:r>
            <a:r>
              <a:rPr sz="1050" dirty="0">
                <a:latin typeface="Georgia"/>
                <a:cs typeface="Georgia"/>
              </a:rPr>
              <a:t>è </a:t>
            </a:r>
            <a:r>
              <a:rPr sz="1050" spc="-5" dirty="0">
                <a:latin typeface="Georgia"/>
                <a:cs typeface="Georgia"/>
              </a:rPr>
              <a:t>la comune certezza che solo mettendosi </a:t>
            </a:r>
            <a:r>
              <a:rPr sz="1050" dirty="0">
                <a:latin typeface="Georgia"/>
                <a:cs typeface="Georgia"/>
              </a:rPr>
              <a:t>in gioco e  </a:t>
            </a:r>
            <a:r>
              <a:rPr sz="1050" spc="-5" dirty="0">
                <a:latin typeface="Georgia"/>
                <a:cs typeface="Georgia"/>
              </a:rPr>
              <a:t>‘allenandosi’ </a:t>
            </a:r>
            <a:r>
              <a:rPr sz="1050" dirty="0">
                <a:latin typeface="Georgia"/>
                <a:cs typeface="Georgia"/>
              </a:rPr>
              <a:t>a </a:t>
            </a:r>
            <a:r>
              <a:rPr sz="1050" spc="-5" dirty="0">
                <a:latin typeface="Georgia"/>
                <a:cs typeface="Georgia"/>
              </a:rPr>
              <a:t>diventare cittadini attivi, capaci </a:t>
            </a:r>
            <a:r>
              <a:rPr sz="1050" spc="5" dirty="0">
                <a:latin typeface="Georgia"/>
                <a:cs typeface="Georgia"/>
              </a:rPr>
              <a:t>di </a:t>
            </a:r>
            <a:r>
              <a:rPr sz="1050" spc="-5" dirty="0">
                <a:latin typeface="Georgia"/>
                <a:cs typeface="Georgia"/>
              </a:rPr>
              <a:t>progettualità </a:t>
            </a:r>
            <a:r>
              <a:rPr sz="1050" dirty="0">
                <a:latin typeface="Georgia"/>
                <a:cs typeface="Georgia"/>
              </a:rPr>
              <a:t>e </a:t>
            </a:r>
            <a:r>
              <a:rPr sz="1050" spc="5" dirty="0">
                <a:latin typeface="Georgia"/>
                <a:cs typeface="Georgia"/>
              </a:rPr>
              <a:t>di </a:t>
            </a:r>
            <a:r>
              <a:rPr sz="1050" spc="-5" dirty="0">
                <a:latin typeface="Georgia"/>
                <a:cs typeface="Georgia"/>
              </a:rPr>
              <a:t>relazioni, avviene la formazione  globale </a:t>
            </a:r>
            <a:r>
              <a:rPr sz="1050" dirty="0">
                <a:latin typeface="Georgia"/>
                <a:cs typeface="Georgia"/>
              </a:rPr>
              <a:t>della </a:t>
            </a:r>
            <a:r>
              <a:rPr sz="1050" spc="-5" dirty="0">
                <a:latin typeface="Georgia"/>
                <a:cs typeface="Georgia"/>
              </a:rPr>
              <a:t>persona, in </a:t>
            </a:r>
            <a:r>
              <a:rPr sz="1050" dirty="0">
                <a:latin typeface="Georgia"/>
                <a:cs typeface="Georgia"/>
              </a:rPr>
              <a:t>grado </a:t>
            </a:r>
            <a:r>
              <a:rPr sz="1050" spc="-5" dirty="0">
                <a:latin typeface="Georgia"/>
                <a:cs typeface="Georgia"/>
              </a:rPr>
              <a:t>quindi </a:t>
            </a:r>
            <a:r>
              <a:rPr sz="1050" spc="5" dirty="0">
                <a:latin typeface="Georgia"/>
                <a:cs typeface="Georgia"/>
              </a:rPr>
              <a:t>di </a:t>
            </a:r>
            <a:r>
              <a:rPr sz="1050" spc="-5" dirty="0">
                <a:latin typeface="Georgia"/>
                <a:cs typeface="Georgia"/>
              </a:rPr>
              <a:t>costruire </a:t>
            </a:r>
            <a:r>
              <a:rPr sz="1050" dirty="0">
                <a:latin typeface="Georgia"/>
                <a:cs typeface="Georgia"/>
              </a:rPr>
              <a:t>il </a:t>
            </a:r>
            <a:r>
              <a:rPr sz="1050" spc="-5" dirty="0">
                <a:latin typeface="Georgia"/>
                <a:cs typeface="Georgia"/>
              </a:rPr>
              <a:t>proprio </a:t>
            </a:r>
            <a:r>
              <a:rPr sz="1050" dirty="0">
                <a:latin typeface="Georgia"/>
                <a:cs typeface="Georgia"/>
              </a:rPr>
              <a:t>futuro e </a:t>
            </a:r>
            <a:r>
              <a:rPr sz="1050" spc="-5" dirty="0">
                <a:latin typeface="Georgia"/>
                <a:cs typeface="Georgia"/>
              </a:rPr>
              <a:t>quello del Paese. </a:t>
            </a:r>
            <a:r>
              <a:rPr sz="1050" dirty="0">
                <a:latin typeface="Georgia"/>
                <a:cs typeface="Georgia"/>
              </a:rPr>
              <a:t>Lo </a:t>
            </a:r>
            <a:r>
              <a:rPr sz="1050" spc="-5" dirty="0">
                <a:latin typeface="Georgia"/>
                <a:cs typeface="Georgia"/>
              </a:rPr>
              <a:t>sviluppo delle  proprie competenze </a:t>
            </a:r>
            <a:r>
              <a:rPr sz="1050" dirty="0">
                <a:latin typeface="Georgia"/>
                <a:cs typeface="Georgia"/>
              </a:rPr>
              <a:t>è </a:t>
            </a:r>
            <a:r>
              <a:rPr sz="1050" spc="-5" dirty="0">
                <a:latin typeface="Georgia"/>
                <a:cs typeface="Georgia"/>
              </a:rPr>
              <a:t>infatti alla base </a:t>
            </a:r>
            <a:r>
              <a:rPr sz="1050" dirty="0">
                <a:latin typeface="Georgia"/>
                <a:cs typeface="Georgia"/>
              </a:rPr>
              <a:t>del </a:t>
            </a:r>
            <a:r>
              <a:rPr sz="1050" spc="-5" dirty="0">
                <a:latin typeface="Georgia"/>
                <a:cs typeface="Georgia"/>
              </a:rPr>
              <a:t>progresso economico, della convivenza civile </a:t>
            </a:r>
            <a:r>
              <a:rPr sz="1050" dirty="0">
                <a:latin typeface="Georgia"/>
                <a:cs typeface="Georgia"/>
              </a:rPr>
              <a:t>e </a:t>
            </a:r>
            <a:r>
              <a:rPr sz="1050" spc="5" dirty="0">
                <a:latin typeface="Georgia"/>
                <a:cs typeface="Georgia"/>
              </a:rPr>
              <a:t>della  </a:t>
            </a:r>
            <a:r>
              <a:rPr sz="1050" spc="-5" dirty="0">
                <a:latin typeface="Georgia"/>
                <a:cs typeface="Georgia"/>
              </a:rPr>
              <a:t>partecipazione alla </a:t>
            </a:r>
            <a:r>
              <a:rPr sz="1050" dirty="0">
                <a:latin typeface="Georgia"/>
                <a:cs typeface="Georgia"/>
              </a:rPr>
              <a:t>vita </a:t>
            </a:r>
            <a:r>
              <a:rPr sz="1050" spc="-5" dirty="0">
                <a:latin typeface="Georgia"/>
                <a:cs typeface="Georgia"/>
              </a:rPr>
              <a:t>democratica. </a:t>
            </a:r>
            <a:r>
              <a:rPr sz="1050" dirty="0">
                <a:latin typeface="Georgia"/>
                <a:cs typeface="Georgia"/>
              </a:rPr>
              <a:t>In </a:t>
            </a:r>
            <a:r>
              <a:rPr sz="1050" spc="-5" dirty="0">
                <a:latin typeface="Georgia"/>
                <a:cs typeface="Georgia"/>
              </a:rPr>
              <a:t>questo senso </a:t>
            </a:r>
            <a:r>
              <a:rPr sz="1050" dirty="0">
                <a:latin typeface="Georgia"/>
                <a:cs typeface="Georgia"/>
              </a:rPr>
              <a:t>– ha </a:t>
            </a:r>
            <a:r>
              <a:rPr sz="1050" spc="-5" dirty="0">
                <a:latin typeface="Georgia"/>
                <a:cs typeface="Georgia"/>
              </a:rPr>
              <a:t>concluso Patuelli </a:t>
            </a:r>
            <a:r>
              <a:rPr sz="1050" dirty="0">
                <a:latin typeface="Georgia"/>
                <a:cs typeface="Georgia"/>
              </a:rPr>
              <a:t>– un </a:t>
            </a:r>
            <a:r>
              <a:rPr sz="1050" spc="-5" dirty="0">
                <a:latin typeface="Georgia"/>
                <a:cs typeface="Georgia"/>
              </a:rPr>
              <a:t>ruolo </a:t>
            </a:r>
            <a:r>
              <a:rPr sz="1050" spc="5" dirty="0">
                <a:latin typeface="Georgia"/>
                <a:cs typeface="Georgia"/>
              </a:rPr>
              <a:t>di </a:t>
            </a:r>
            <a:r>
              <a:rPr sz="1050" dirty="0">
                <a:latin typeface="Georgia"/>
                <a:cs typeface="Georgia"/>
              </a:rPr>
              <a:t>indirizzo </a:t>
            </a:r>
            <a:r>
              <a:rPr sz="1050" spc="-5" dirty="0">
                <a:latin typeface="Georgia"/>
                <a:cs typeface="Georgia"/>
              </a:rPr>
              <a:t>deve  essere svolto </a:t>
            </a:r>
            <a:r>
              <a:rPr sz="1050" dirty="0">
                <a:latin typeface="Georgia"/>
                <a:cs typeface="Georgia"/>
              </a:rPr>
              <a:t>anche dalla comunità </a:t>
            </a:r>
            <a:r>
              <a:rPr sz="1050" spc="-5" dirty="0">
                <a:latin typeface="Georgia"/>
                <a:cs typeface="Georgia"/>
              </a:rPr>
              <a:t>economica tutta, </a:t>
            </a:r>
            <a:r>
              <a:rPr sz="1050" dirty="0">
                <a:latin typeface="Georgia"/>
                <a:cs typeface="Georgia"/>
              </a:rPr>
              <a:t>nella </a:t>
            </a:r>
            <a:r>
              <a:rPr sz="1050" spc="-5" dirty="0">
                <a:latin typeface="Georgia"/>
                <a:cs typeface="Georgia"/>
              </a:rPr>
              <a:t>consapevolezza che </a:t>
            </a:r>
            <a:r>
              <a:rPr sz="1050" dirty="0">
                <a:latin typeface="Georgia"/>
                <a:cs typeface="Georgia"/>
              </a:rPr>
              <a:t>attraverso </a:t>
            </a:r>
            <a:r>
              <a:rPr sz="1050" spc="-5" dirty="0">
                <a:latin typeface="Georgia"/>
                <a:cs typeface="Georgia"/>
              </a:rPr>
              <a:t>la promozione  </a:t>
            </a:r>
            <a:r>
              <a:rPr sz="1050" dirty="0">
                <a:latin typeface="Georgia"/>
                <a:cs typeface="Georgia"/>
              </a:rPr>
              <a:t>della </a:t>
            </a:r>
            <a:r>
              <a:rPr sz="1050" spc="-5" dirty="0">
                <a:latin typeface="Georgia"/>
                <a:cs typeface="Georgia"/>
              </a:rPr>
              <a:t>conoscenza anche presso </a:t>
            </a:r>
            <a:r>
              <a:rPr sz="1050" dirty="0">
                <a:latin typeface="Georgia"/>
                <a:cs typeface="Georgia"/>
              </a:rPr>
              <a:t>i </a:t>
            </a:r>
            <a:r>
              <a:rPr sz="1050" spc="-5" dirty="0">
                <a:latin typeface="Georgia"/>
                <a:cs typeface="Georgia"/>
              </a:rPr>
              <a:t>più </a:t>
            </a:r>
            <a:r>
              <a:rPr sz="1050" dirty="0">
                <a:latin typeface="Georgia"/>
                <a:cs typeface="Georgia"/>
              </a:rPr>
              <a:t>giovani </a:t>
            </a:r>
            <a:r>
              <a:rPr sz="1050" spc="-5" dirty="0">
                <a:latin typeface="Georgia"/>
                <a:cs typeface="Georgia"/>
              </a:rPr>
              <a:t>si possa realizzare </a:t>
            </a:r>
            <a:r>
              <a:rPr sz="1050" dirty="0">
                <a:latin typeface="Georgia"/>
                <a:cs typeface="Georgia"/>
              </a:rPr>
              <a:t>un </a:t>
            </a:r>
            <a:r>
              <a:rPr sz="1050" spc="-10" dirty="0">
                <a:latin typeface="Georgia"/>
                <a:cs typeface="Georgia"/>
              </a:rPr>
              <a:t>più </a:t>
            </a:r>
            <a:r>
              <a:rPr sz="1050" spc="-5" dirty="0">
                <a:latin typeface="Georgia"/>
                <a:cs typeface="Georgia"/>
              </a:rPr>
              <a:t>diffuso </a:t>
            </a:r>
            <a:r>
              <a:rPr sz="1050" dirty="0">
                <a:latin typeface="Georgia"/>
                <a:cs typeface="Georgia"/>
              </a:rPr>
              <a:t>senso </a:t>
            </a:r>
            <a:r>
              <a:rPr sz="1050" spc="-5" dirty="0">
                <a:latin typeface="Georgia"/>
                <a:cs typeface="Georgia"/>
              </a:rPr>
              <a:t>di responsabilità,  per </a:t>
            </a:r>
            <a:r>
              <a:rPr sz="1050" dirty="0">
                <a:latin typeface="Georgia"/>
                <a:cs typeface="Georgia"/>
              </a:rPr>
              <a:t>una </a:t>
            </a:r>
            <a:r>
              <a:rPr sz="1050" spc="-5" dirty="0">
                <a:latin typeface="Georgia"/>
                <a:cs typeface="Georgia"/>
              </a:rPr>
              <a:t>più ampia </a:t>
            </a:r>
            <a:r>
              <a:rPr sz="1050" dirty="0">
                <a:latin typeface="Georgia"/>
                <a:cs typeface="Georgia"/>
              </a:rPr>
              <a:t>e duratura </a:t>
            </a:r>
            <a:r>
              <a:rPr sz="1050" spc="-5" dirty="0">
                <a:latin typeface="Georgia"/>
                <a:cs typeface="Georgia"/>
              </a:rPr>
              <a:t>crescita dei nostri territori”.</a:t>
            </a:r>
            <a:endParaRPr sz="1050">
              <a:latin typeface="Georgia"/>
              <a:cs typeface="Georgia"/>
            </a:endParaRPr>
          </a:p>
          <a:p>
            <a:pPr>
              <a:lnSpc>
                <a:spcPct val="100000"/>
              </a:lnSpc>
              <a:spcBef>
                <a:spcPts val="30"/>
              </a:spcBef>
            </a:pPr>
            <a:endParaRPr sz="950">
              <a:latin typeface="Times New Roman"/>
              <a:cs typeface="Times New Roman"/>
            </a:endParaRPr>
          </a:p>
          <a:p>
            <a:pPr marL="12700" marR="6985" algn="just">
              <a:lnSpc>
                <a:spcPct val="125200"/>
              </a:lnSpc>
            </a:pPr>
            <a:r>
              <a:rPr sz="1050" dirty="0">
                <a:latin typeface="Georgia"/>
                <a:cs typeface="Georgia"/>
              </a:rPr>
              <a:t>L’importanza </a:t>
            </a:r>
            <a:r>
              <a:rPr sz="1050" spc="-5" dirty="0">
                <a:latin typeface="Georgia"/>
                <a:cs typeface="Georgia"/>
              </a:rPr>
              <a:t>sociale </a:t>
            </a:r>
            <a:r>
              <a:rPr sz="1050" dirty="0">
                <a:latin typeface="Georgia"/>
                <a:cs typeface="Georgia"/>
              </a:rPr>
              <a:t>e </a:t>
            </a:r>
            <a:r>
              <a:rPr sz="1050" spc="-5" dirty="0">
                <a:latin typeface="Georgia"/>
                <a:cs typeface="Georgia"/>
              </a:rPr>
              <a:t>culturale della manifestazione </a:t>
            </a:r>
            <a:r>
              <a:rPr sz="1050" dirty="0">
                <a:latin typeface="Georgia"/>
                <a:cs typeface="Georgia"/>
              </a:rPr>
              <a:t>è </a:t>
            </a:r>
            <a:r>
              <a:rPr sz="1050" spc="-5" dirty="0">
                <a:latin typeface="Georgia"/>
                <a:cs typeface="Georgia"/>
              </a:rPr>
              <a:t>quest’anno testimoniata anche </a:t>
            </a:r>
            <a:r>
              <a:rPr sz="1050" dirty="0">
                <a:latin typeface="Georgia"/>
                <a:cs typeface="Georgia"/>
              </a:rPr>
              <a:t>dalla </a:t>
            </a:r>
            <a:r>
              <a:rPr sz="1050" spc="-5" dirty="0">
                <a:latin typeface="Georgia"/>
                <a:cs typeface="Georgia"/>
              </a:rPr>
              <a:t>media  partnership della </a:t>
            </a:r>
            <a:r>
              <a:rPr sz="1050" dirty="0">
                <a:latin typeface="Georgia"/>
                <a:cs typeface="Georgia"/>
              </a:rPr>
              <a:t>RAI. Che il servizio </a:t>
            </a:r>
            <a:r>
              <a:rPr sz="1050" spc="-5" dirty="0">
                <a:latin typeface="Georgia"/>
                <a:cs typeface="Georgia"/>
              </a:rPr>
              <a:t>pubblico riconosca </a:t>
            </a:r>
            <a:r>
              <a:rPr sz="1050" dirty="0">
                <a:latin typeface="Georgia"/>
                <a:cs typeface="Georgia"/>
              </a:rPr>
              <a:t>il valore </a:t>
            </a:r>
            <a:r>
              <a:rPr sz="1050" spc="-5" dirty="0">
                <a:latin typeface="Georgia"/>
                <a:cs typeface="Georgia"/>
              </a:rPr>
              <a:t>educativo </a:t>
            </a:r>
            <a:r>
              <a:rPr sz="1050" dirty="0">
                <a:latin typeface="Georgia"/>
                <a:cs typeface="Georgia"/>
              </a:rPr>
              <a:t>del </a:t>
            </a:r>
            <a:r>
              <a:rPr sz="1050" spc="-5" dirty="0">
                <a:latin typeface="Georgia"/>
                <a:cs typeface="Georgia"/>
              </a:rPr>
              <a:t>Festival per </a:t>
            </a:r>
            <a:r>
              <a:rPr sz="1050" dirty="0">
                <a:latin typeface="Georgia"/>
                <a:cs typeface="Georgia"/>
              </a:rPr>
              <a:t>i </a:t>
            </a:r>
            <a:r>
              <a:rPr sz="1050" spc="-5" dirty="0">
                <a:latin typeface="Georgia"/>
                <a:cs typeface="Georgia"/>
              </a:rPr>
              <a:t>giovani </a:t>
            </a:r>
            <a:r>
              <a:rPr sz="1050" dirty="0">
                <a:latin typeface="Georgia"/>
                <a:cs typeface="Georgia"/>
              </a:rPr>
              <a:t>è  un </a:t>
            </a:r>
            <a:r>
              <a:rPr sz="1050" spc="-5" dirty="0">
                <a:latin typeface="Georgia"/>
                <a:cs typeface="Georgia"/>
              </a:rPr>
              <a:t>contributo particolarmente significativo al rafforzamento</a:t>
            </a:r>
            <a:r>
              <a:rPr sz="1050" dirty="0">
                <a:latin typeface="Georgia"/>
                <a:cs typeface="Georgia"/>
              </a:rPr>
              <a:t> </a:t>
            </a:r>
            <a:r>
              <a:rPr sz="1050" spc="-5" dirty="0">
                <a:latin typeface="Georgia"/>
                <a:cs typeface="Georgia"/>
              </a:rPr>
              <a:t>dell’iniziativa.</a:t>
            </a:r>
            <a:endParaRPr sz="1050">
              <a:latin typeface="Georgia"/>
              <a:cs typeface="Georgia"/>
            </a:endParaRPr>
          </a:p>
          <a:p>
            <a:pPr>
              <a:lnSpc>
                <a:spcPct val="100000"/>
              </a:lnSpc>
              <a:spcBef>
                <a:spcPts val="30"/>
              </a:spcBef>
            </a:pPr>
            <a:endParaRPr sz="950">
              <a:latin typeface="Times New Roman"/>
              <a:cs typeface="Times New Roman"/>
            </a:endParaRPr>
          </a:p>
          <a:p>
            <a:pPr marL="12700" marR="6350" algn="just">
              <a:lnSpc>
                <a:spcPct val="125000"/>
              </a:lnSpc>
            </a:pPr>
            <a:r>
              <a:rPr sz="1050" spc="-5" dirty="0">
                <a:latin typeface="Georgia"/>
                <a:cs typeface="Georgia"/>
              </a:rPr>
              <a:t>Oltre 80 gli eventi culturali che si svolgeranno </a:t>
            </a:r>
            <a:r>
              <a:rPr sz="1050" dirty="0">
                <a:latin typeface="Georgia"/>
                <a:cs typeface="Georgia"/>
              </a:rPr>
              <a:t>in </a:t>
            </a:r>
            <a:r>
              <a:rPr sz="1050" spc="-5" dirty="0">
                <a:latin typeface="Georgia"/>
                <a:cs typeface="Georgia"/>
              </a:rPr>
              <a:t>tutta la penisola </a:t>
            </a:r>
            <a:r>
              <a:rPr sz="1050" dirty="0">
                <a:latin typeface="Georgia"/>
                <a:cs typeface="Georgia"/>
              </a:rPr>
              <a:t>in 60 </a:t>
            </a:r>
            <a:r>
              <a:rPr sz="1050" spc="-5" dirty="0">
                <a:latin typeface="Georgia"/>
                <a:cs typeface="Georgia"/>
              </a:rPr>
              <a:t>città. </a:t>
            </a:r>
            <a:r>
              <a:rPr sz="1050" dirty="0">
                <a:latin typeface="Georgia"/>
                <a:cs typeface="Georgia"/>
              </a:rPr>
              <a:t>I </a:t>
            </a:r>
            <a:r>
              <a:rPr sz="1050" spc="-5" dirty="0">
                <a:latin typeface="Georgia"/>
                <a:cs typeface="Georgia"/>
              </a:rPr>
              <a:t>laboratori </a:t>
            </a:r>
            <a:r>
              <a:rPr sz="1050" dirty="0">
                <a:latin typeface="Georgia"/>
                <a:cs typeface="Georgia"/>
              </a:rPr>
              <a:t>e </a:t>
            </a:r>
            <a:r>
              <a:rPr sz="1050" spc="-5" dirty="0">
                <a:latin typeface="Georgia"/>
                <a:cs typeface="Georgia"/>
              </a:rPr>
              <a:t>le altre  </a:t>
            </a:r>
            <a:r>
              <a:rPr sz="1050" dirty="0">
                <a:latin typeface="Georgia"/>
                <a:cs typeface="Georgia"/>
              </a:rPr>
              <a:t>attività </a:t>
            </a:r>
            <a:r>
              <a:rPr sz="1050" spc="-5" dirty="0">
                <a:latin typeface="Georgia"/>
                <a:cs typeface="Georgia"/>
              </a:rPr>
              <a:t>proposte, coordinati dalle banche con la collaborazione di scuole, musei, biblioteche </a:t>
            </a:r>
            <a:r>
              <a:rPr sz="1050" dirty="0">
                <a:latin typeface="Georgia"/>
                <a:cs typeface="Georgia"/>
              </a:rPr>
              <a:t>e </a:t>
            </a:r>
            <a:r>
              <a:rPr sz="1050" spc="-5" dirty="0">
                <a:latin typeface="Georgia"/>
                <a:cs typeface="Georgia"/>
              </a:rPr>
              <a:t>operatori  culturali, si svilupperanno attorno </a:t>
            </a:r>
            <a:r>
              <a:rPr sz="1050" dirty="0">
                <a:latin typeface="Georgia"/>
                <a:cs typeface="Georgia"/>
              </a:rPr>
              <a:t>ad un unico </a:t>
            </a:r>
            <a:r>
              <a:rPr sz="1050" spc="-5" dirty="0">
                <a:latin typeface="Georgia"/>
                <a:cs typeface="Georgia"/>
              </a:rPr>
              <a:t>tema ispiratore, declinato </a:t>
            </a:r>
            <a:r>
              <a:rPr sz="1050" spc="5" dirty="0">
                <a:latin typeface="Georgia"/>
                <a:cs typeface="Georgia"/>
              </a:rPr>
              <a:t>da </a:t>
            </a:r>
            <a:r>
              <a:rPr sz="1050" spc="-5" dirty="0">
                <a:latin typeface="Georgia"/>
                <a:cs typeface="Georgia"/>
              </a:rPr>
              <a:t>ciascuna realtà con  strumenti </a:t>
            </a:r>
            <a:r>
              <a:rPr sz="1050" dirty="0">
                <a:latin typeface="Georgia"/>
                <a:cs typeface="Georgia"/>
              </a:rPr>
              <a:t>diversi e </a:t>
            </a:r>
            <a:r>
              <a:rPr sz="1050" spc="5" dirty="0">
                <a:latin typeface="Georgia"/>
                <a:cs typeface="Georgia"/>
              </a:rPr>
              <a:t>da </a:t>
            </a:r>
            <a:r>
              <a:rPr sz="1050" spc="-5" dirty="0">
                <a:latin typeface="Georgia"/>
                <a:cs typeface="Georgia"/>
              </a:rPr>
              <a:t>punti di </a:t>
            </a:r>
            <a:r>
              <a:rPr sz="1050" dirty="0">
                <a:latin typeface="Georgia"/>
                <a:cs typeface="Georgia"/>
              </a:rPr>
              <a:t>vista </a:t>
            </a:r>
            <a:r>
              <a:rPr sz="1050" spc="-5" dirty="0">
                <a:latin typeface="Georgia"/>
                <a:cs typeface="Georgia"/>
              </a:rPr>
              <a:t>differenti, </a:t>
            </a:r>
            <a:r>
              <a:rPr sz="1050" dirty="0">
                <a:latin typeface="Georgia"/>
                <a:cs typeface="Georgia"/>
              </a:rPr>
              <a:t>alla </a:t>
            </a:r>
            <a:r>
              <a:rPr sz="1050" spc="-5" dirty="0">
                <a:latin typeface="Georgia"/>
                <a:cs typeface="Georgia"/>
              </a:rPr>
              <a:t>luce delle proprie specificità </a:t>
            </a:r>
            <a:r>
              <a:rPr sz="1050" dirty="0">
                <a:latin typeface="Georgia"/>
                <a:cs typeface="Georgia"/>
              </a:rPr>
              <a:t>e </a:t>
            </a:r>
            <a:r>
              <a:rPr sz="1050" spc="-5" dirty="0">
                <a:latin typeface="Georgia"/>
                <a:cs typeface="Georgia"/>
              </a:rPr>
              <a:t>di quelle del territorio  </a:t>
            </a:r>
            <a:r>
              <a:rPr sz="1050" spc="5" dirty="0">
                <a:latin typeface="Georgia"/>
                <a:cs typeface="Georgia"/>
              </a:rPr>
              <a:t>di</a:t>
            </a:r>
            <a:r>
              <a:rPr sz="1050" spc="-5" dirty="0">
                <a:latin typeface="Georgia"/>
                <a:cs typeface="Georgia"/>
              </a:rPr>
              <a:t> appartenenza.</a:t>
            </a:r>
            <a:endParaRPr sz="1050">
              <a:latin typeface="Georgia"/>
              <a:cs typeface="Georgia"/>
            </a:endParaRPr>
          </a:p>
          <a:p>
            <a:pPr>
              <a:lnSpc>
                <a:spcPct val="100000"/>
              </a:lnSpc>
              <a:spcBef>
                <a:spcPts val="40"/>
              </a:spcBef>
            </a:pPr>
            <a:endParaRPr sz="950">
              <a:latin typeface="Times New Roman"/>
              <a:cs typeface="Times New Roman"/>
            </a:endParaRPr>
          </a:p>
          <a:p>
            <a:pPr marL="12700" marR="6350" algn="just">
              <a:lnSpc>
                <a:spcPct val="124800"/>
              </a:lnSpc>
            </a:pPr>
            <a:r>
              <a:rPr sz="1050" dirty="0">
                <a:latin typeface="Georgia"/>
                <a:cs typeface="Georgia"/>
              </a:rPr>
              <a:t>Per </a:t>
            </a:r>
            <a:r>
              <a:rPr sz="1050" spc="-5" dirty="0">
                <a:latin typeface="Georgia"/>
                <a:cs typeface="Georgia"/>
              </a:rPr>
              <a:t>questa seconda edizione del Festival </a:t>
            </a:r>
            <a:r>
              <a:rPr sz="1050" dirty="0">
                <a:latin typeface="Georgia"/>
                <a:cs typeface="Georgia"/>
              </a:rPr>
              <a:t>è </a:t>
            </a:r>
            <a:r>
              <a:rPr sz="1050" spc="-5" dirty="0">
                <a:latin typeface="Georgia"/>
                <a:cs typeface="Georgia"/>
              </a:rPr>
              <a:t>stato scelto </a:t>
            </a:r>
            <a:r>
              <a:rPr sz="1050" dirty="0">
                <a:latin typeface="Georgia"/>
                <a:cs typeface="Georgia"/>
              </a:rPr>
              <a:t>come filo </a:t>
            </a:r>
            <a:r>
              <a:rPr sz="1050" spc="-5" dirty="0">
                <a:latin typeface="Georgia"/>
                <a:cs typeface="Georgia"/>
              </a:rPr>
              <a:t>conduttore ideale di tutte le iniziative  “L’alfabeto </a:t>
            </a:r>
            <a:r>
              <a:rPr sz="1050" dirty="0">
                <a:latin typeface="Georgia"/>
                <a:cs typeface="Georgia"/>
              </a:rPr>
              <a:t>del </a:t>
            </a:r>
            <a:r>
              <a:rPr sz="1050" spc="-5" dirty="0">
                <a:latin typeface="Georgia"/>
                <a:cs typeface="Georgia"/>
              </a:rPr>
              <a:t>Mondo”. Trarre ispirazione </a:t>
            </a:r>
            <a:r>
              <a:rPr sz="1050" dirty="0">
                <a:latin typeface="Georgia"/>
                <a:cs typeface="Georgia"/>
              </a:rPr>
              <a:t>dalla natura, </a:t>
            </a:r>
            <a:r>
              <a:rPr sz="1050" spc="-5" dirty="0">
                <a:latin typeface="Georgia"/>
                <a:cs typeface="Georgia"/>
              </a:rPr>
              <a:t>dall’opera </a:t>
            </a:r>
            <a:r>
              <a:rPr sz="1050" dirty="0">
                <a:latin typeface="Georgia"/>
                <a:cs typeface="Georgia"/>
              </a:rPr>
              <a:t>dell’uomo e </a:t>
            </a:r>
            <a:r>
              <a:rPr sz="1050" spc="-5" dirty="0">
                <a:latin typeface="Georgia"/>
                <a:cs typeface="Georgia"/>
              </a:rPr>
              <a:t>dalle proprie emozioni,  imparare </a:t>
            </a:r>
            <a:r>
              <a:rPr sz="1050" dirty="0">
                <a:latin typeface="Georgia"/>
                <a:cs typeface="Georgia"/>
              </a:rPr>
              <a:t>a </a:t>
            </a:r>
            <a:r>
              <a:rPr sz="1050" spc="-5" dirty="0">
                <a:latin typeface="Georgia"/>
                <a:cs typeface="Georgia"/>
              </a:rPr>
              <a:t>riconoscere </a:t>
            </a:r>
            <a:r>
              <a:rPr sz="1050" dirty="0">
                <a:latin typeface="Georgia"/>
                <a:cs typeface="Georgia"/>
              </a:rPr>
              <a:t>e a </a:t>
            </a:r>
            <a:r>
              <a:rPr sz="1050" spc="-5" dirty="0">
                <a:latin typeface="Georgia"/>
                <a:cs typeface="Georgia"/>
              </a:rPr>
              <a:t>leggere </a:t>
            </a:r>
            <a:r>
              <a:rPr sz="1050" dirty="0">
                <a:latin typeface="Georgia"/>
                <a:cs typeface="Georgia"/>
              </a:rPr>
              <a:t>i </a:t>
            </a:r>
            <a:r>
              <a:rPr sz="1050" spc="-5" dirty="0">
                <a:latin typeface="Georgia"/>
                <a:cs typeface="Georgia"/>
              </a:rPr>
              <a:t>segni intorno </a:t>
            </a:r>
            <a:r>
              <a:rPr sz="1050" dirty="0">
                <a:latin typeface="Georgia"/>
                <a:cs typeface="Georgia"/>
              </a:rPr>
              <a:t>a </a:t>
            </a:r>
            <a:r>
              <a:rPr sz="1050" spc="-5" dirty="0">
                <a:latin typeface="Georgia"/>
                <a:cs typeface="Georgia"/>
              </a:rPr>
              <a:t>noi, spostare </a:t>
            </a:r>
            <a:r>
              <a:rPr sz="1050" dirty="0">
                <a:latin typeface="Georgia"/>
                <a:cs typeface="Georgia"/>
              </a:rPr>
              <a:t>il punto </a:t>
            </a:r>
            <a:r>
              <a:rPr sz="1050" spc="-5" dirty="0">
                <a:latin typeface="Georgia"/>
                <a:cs typeface="Georgia"/>
              </a:rPr>
              <a:t>d’osservazione </a:t>
            </a:r>
            <a:r>
              <a:rPr sz="1050" dirty="0">
                <a:latin typeface="Georgia"/>
                <a:cs typeface="Georgia"/>
              </a:rPr>
              <a:t>e</a:t>
            </a:r>
            <a:r>
              <a:rPr sz="1050" spc="160" dirty="0">
                <a:latin typeface="Georgia"/>
                <a:cs typeface="Georgia"/>
              </a:rPr>
              <a:t> </a:t>
            </a:r>
            <a:r>
              <a:rPr sz="1050" spc="-5" dirty="0">
                <a:latin typeface="Georgia"/>
                <a:cs typeface="Georgia"/>
              </a:rPr>
              <a:t>reinterpretare</a:t>
            </a:r>
            <a:endParaRPr sz="1050">
              <a:latin typeface="Georgia"/>
              <a:cs typeface="Georgia"/>
            </a:endParaRPr>
          </a:p>
          <a:p>
            <a:pPr>
              <a:lnSpc>
                <a:spcPct val="100000"/>
              </a:lnSpc>
              <a:spcBef>
                <a:spcPts val="30"/>
              </a:spcBef>
            </a:pPr>
            <a:endParaRPr sz="950">
              <a:latin typeface="Times New Roman"/>
              <a:cs typeface="Times New Roman"/>
            </a:endParaRPr>
          </a:p>
          <a:p>
            <a:pPr marL="12700" marR="7620" algn="just">
              <a:lnSpc>
                <a:spcPct val="125200"/>
              </a:lnSpc>
            </a:pPr>
            <a:r>
              <a:rPr sz="1050" spc="-5" dirty="0">
                <a:latin typeface="Georgia"/>
                <a:cs typeface="Georgia"/>
              </a:rPr>
              <a:t>le situazioni </a:t>
            </a:r>
            <a:r>
              <a:rPr sz="1050" dirty="0">
                <a:latin typeface="Georgia"/>
                <a:cs typeface="Georgia"/>
              </a:rPr>
              <a:t>e i </a:t>
            </a:r>
            <a:r>
              <a:rPr sz="1050" spc="-5" dirty="0">
                <a:latin typeface="Georgia"/>
                <a:cs typeface="Georgia"/>
              </a:rPr>
              <a:t>loro significati, capire come nasce </a:t>
            </a:r>
            <a:r>
              <a:rPr sz="1050" dirty="0">
                <a:latin typeface="Georgia"/>
                <a:cs typeface="Georgia"/>
              </a:rPr>
              <a:t>il </a:t>
            </a:r>
            <a:r>
              <a:rPr sz="1050" spc="-5" dirty="0">
                <a:latin typeface="Georgia"/>
                <a:cs typeface="Georgia"/>
              </a:rPr>
              <a:t>racconto, come si forma </a:t>
            </a:r>
            <a:r>
              <a:rPr sz="1050" dirty="0">
                <a:latin typeface="Georgia"/>
                <a:cs typeface="Georgia"/>
              </a:rPr>
              <a:t>e </a:t>
            </a:r>
            <a:r>
              <a:rPr sz="1050" spc="-5" dirty="0">
                <a:latin typeface="Georgia"/>
                <a:cs typeface="Georgia"/>
              </a:rPr>
              <a:t>con quali linguaggi </a:t>
            </a:r>
            <a:r>
              <a:rPr sz="1050" dirty="0">
                <a:latin typeface="Georgia"/>
                <a:cs typeface="Georgia"/>
              </a:rPr>
              <a:t>e  </a:t>
            </a:r>
            <a:r>
              <a:rPr sz="1050" spc="-5" dirty="0">
                <a:latin typeface="Georgia"/>
                <a:cs typeface="Georgia"/>
              </a:rPr>
              <a:t>strumenti </a:t>
            </a:r>
            <a:r>
              <a:rPr sz="1050" spc="-10" dirty="0">
                <a:latin typeface="Georgia"/>
                <a:cs typeface="Georgia"/>
              </a:rPr>
              <a:t>si </a:t>
            </a:r>
            <a:r>
              <a:rPr sz="1050" dirty="0">
                <a:latin typeface="Georgia"/>
                <a:cs typeface="Georgia"/>
              </a:rPr>
              <a:t>può </a:t>
            </a:r>
            <a:r>
              <a:rPr sz="1050" spc="-5" dirty="0">
                <a:latin typeface="Georgia"/>
                <a:cs typeface="Georgia"/>
              </a:rPr>
              <a:t>declinare, condividerlo per generare poi altre infinite narrazioni, ecco la sfida </a:t>
            </a:r>
            <a:r>
              <a:rPr sz="1050" spc="5" dirty="0">
                <a:latin typeface="Georgia"/>
                <a:cs typeface="Georgia"/>
              </a:rPr>
              <a:t>di  </a:t>
            </a:r>
            <a:r>
              <a:rPr sz="1050" spc="-5" dirty="0">
                <a:latin typeface="Georgia"/>
                <a:cs typeface="Georgia"/>
              </a:rPr>
              <a:t>quest’anno.  </a:t>
            </a:r>
            <a:r>
              <a:rPr sz="1050" dirty="0">
                <a:latin typeface="Georgia"/>
                <a:cs typeface="Georgia"/>
              </a:rPr>
              <a:t>Un  </a:t>
            </a:r>
            <a:r>
              <a:rPr sz="1050" spc="-5" dirty="0">
                <a:latin typeface="Georgia"/>
                <a:cs typeface="Georgia"/>
              </a:rPr>
              <a:t>tema  estremamente  attuale  se  si  </a:t>
            </a:r>
            <a:r>
              <a:rPr sz="1050" dirty="0">
                <a:latin typeface="Georgia"/>
                <a:cs typeface="Georgia"/>
              </a:rPr>
              <a:t>considera  </a:t>
            </a:r>
            <a:r>
              <a:rPr sz="1050" spc="-5" dirty="0">
                <a:latin typeface="Georgia"/>
                <a:cs typeface="Georgia"/>
              </a:rPr>
              <a:t>che,  </a:t>
            </a:r>
            <a:r>
              <a:rPr sz="1050" dirty="0">
                <a:latin typeface="Georgia"/>
                <a:cs typeface="Georgia"/>
              </a:rPr>
              <a:t>anche  </a:t>
            </a:r>
            <a:r>
              <a:rPr sz="1050" spc="-5" dirty="0">
                <a:latin typeface="Georgia"/>
                <a:cs typeface="Georgia"/>
              </a:rPr>
              <a:t>grazie  alle  nuove</a:t>
            </a:r>
            <a:r>
              <a:rPr sz="1050" spc="-60" dirty="0">
                <a:latin typeface="Georgia"/>
                <a:cs typeface="Georgia"/>
              </a:rPr>
              <a:t> </a:t>
            </a:r>
            <a:r>
              <a:rPr sz="1050" spc="-5" dirty="0">
                <a:latin typeface="Georgia"/>
                <a:cs typeface="Georgia"/>
              </a:rPr>
              <a:t>tecnologie,</a:t>
            </a:r>
            <a:endParaRPr sz="1050">
              <a:latin typeface="Georgia"/>
              <a:cs typeface="Georgia"/>
            </a:endParaRP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884872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689985">
              <a:lnSpc>
                <a:spcPts val="1839"/>
              </a:lnSpc>
            </a:pPr>
            <a:r>
              <a:rPr sz="1600" b="1" spc="-30" dirty="0">
                <a:latin typeface="Arial"/>
                <a:cs typeface="Arial"/>
              </a:rPr>
              <a:t>A</a:t>
            </a:r>
            <a:r>
              <a:rPr sz="1600" b="1" spc="5" dirty="0">
                <a:latin typeface="Arial"/>
                <a:cs typeface="Arial"/>
              </a:rPr>
              <a:t>r</a:t>
            </a:r>
            <a:r>
              <a:rPr sz="1600" b="1" dirty="0">
                <a:latin typeface="Arial"/>
                <a:cs typeface="Arial"/>
              </a:rPr>
              <a:t>t</a:t>
            </a:r>
            <a:r>
              <a:rPr sz="1600" b="1" spc="15"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a:t>
            </a:r>
            <a:r>
              <a:rPr sz="1600" b="1" spc="-20" dirty="0">
                <a:latin typeface="Arial"/>
                <a:cs typeface="Arial"/>
              </a:rPr>
              <a:t>.</a:t>
            </a:r>
            <a:r>
              <a:rPr sz="1600" b="1" spc="35" dirty="0">
                <a:latin typeface="Arial"/>
                <a:cs typeface="Arial"/>
              </a:rPr>
              <a:t>w</a:t>
            </a:r>
            <a:r>
              <a:rPr sz="1600" b="1" spc="-5" dirty="0">
                <a:latin typeface="Arial"/>
                <a:cs typeface="Arial"/>
              </a:rPr>
              <a:t>ord</a:t>
            </a:r>
            <a:r>
              <a:rPr sz="1600" b="1" spc="-15" dirty="0">
                <a:latin typeface="Arial"/>
                <a:cs typeface="Arial"/>
              </a:rPr>
              <a:t>p</a:t>
            </a:r>
            <a:r>
              <a:rPr sz="1600" b="1" spc="-5" dirty="0">
                <a:latin typeface="Arial"/>
                <a:cs typeface="Arial"/>
              </a:rPr>
              <a:t>ress.c</a:t>
            </a:r>
            <a:r>
              <a:rPr sz="1600" b="1" dirty="0">
                <a:latin typeface="Arial"/>
                <a:cs typeface="Arial"/>
              </a:rPr>
              <a:t>o</a:t>
            </a:r>
            <a:r>
              <a:rPr sz="1600" b="1" spc="-5" dirty="0">
                <a:latin typeface="Arial"/>
                <a:cs typeface="Arial"/>
              </a:rPr>
              <a:t>m  16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715" algn="just">
              <a:lnSpc>
                <a:spcPct val="124800"/>
              </a:lnSpc>
              <a:spcBef>
                <a:spcPts val="980"/>
              </a:spcBef>
            </a:pPr>
            <a:r>
              <a:rPr sz="1050" spc="-5" dirty="0">
                <a:latin typeface="Georgia"/>
                <a:cs typeface="Georgia"/>
              </a:rPr>
              <a:t>raccontare </a:t>
            </a:r>
            <a:r>
              <a:rPr sz="1050" dirty="0">
                <a:latin typeface="Georgia"/>
                <a:cs typeface="Georgia"/>
              </a:rPr>
              <a:t>e </a:t>
            </a:r>
            <a:r>
              <a:rPr sz="1050" spc="-5" dirty="0">
                <a:latin typeface="Georgia"/>
                <a:cs typeface="Georgia"/>
              </a:rPr>
              <a:t>raccontarsi </a:t>
            </a:r>
            <a:r>
              <a:rPr sz="1050" dirty="0">
                <a:latin typeface="Georgia"/>
                <a:cs typeface="Georgia"/>
              </a:rPr>
              <a:t>è </a:t>
            </a:r>
            <a:r>
              <a:rPr sz="1050" spc="-5" dirty="0">
                <a:latin typeface="Georgia"/>
                <a:cs typeface="Georgia"/>
              </a:rPr>
              <a:t>oggi un’attività che ci coinvolge sempre più. </a:t>
            </a:r>
            <a:r>
              <a:rPr sz="1050" dirty="0">
                <a:latin typeface="Georgia"/>
                <a:cs typeface="Georgia"/>
              </a:rPr>
              <a:t>La </a:t>
            </a:r>
            <a:r>
              <a:rPr sz="1050" spc="-5" dirty="0">
                <a:latin typeface="Georgia"/>
                <a:cs typeface="Georgia"/>
              </a:rPr>
              <a:t>proposta </a:t>
            </a:r>
            <a:r>
              <a:rPr sz="1050" dirty="0">
                <a:latin typeface="Georgia"/>
                <a:cs typeface="Georgia"/>
              </a:rPr>
              <a:t>del </a:t>
            </a:r>
            <a:r>
              <a:rPr sz="1050" spc="-5" dirty="0">
                <a:latin typeface="Georgia"/>
                <a:cs typeface="Georgia"/>
              </a:rPr>
              <a:t>Festival </a:t>
            </a:r>
            <a:r>
              <a:rPr sz="1050" dirty="0">
                <a:latin typeface="Georgia"/>
                <a:cs typeface="Georgia"/>
              </a:rPr>
              <a:t>è </a:t>
            </a:r>
            <a:r>
              <a:rPr sz="1050" spc="-5" dirty="0">
                <a:latin typeface="Georgia"/>
                <a:cs typeface="Georgia"/>
              </a:rPr>
              <a:t>quindi  </a:t>
            </a:r>
            <a:r>
              <a:rPr sz="1050" dirty="0">
                <a:latin typeface="Georgia"/>
                <a:cs typeface="Georgia"/>
              </a:rPr>
              <a:t>quella </a:t>
            </a:r>
            <a:r>
              <a:rPr sz="1050" spc="-5" dirty="0">
                <a:latin typeface="Georgia"/>
                <a:cs typeface="Georgia"/>
              </a:rPr>
              <a:t>di creare dei percorsi per stimolare </a:t>
            </a:r>
            <a:r>
              <a:rPr sz="1050" dirty="0">
                <a:latin typeface="Georgia"/>
                <a:cs typeface="Georgia"/>
              </a:rPr>
              <a:t>un </a:t>
            </a:r>
            <a:r>
              <a:rPr sz="1050" spc="-5" dirty="0">
                <a:latin typeface="Georgia"/>
                <a:cs typeface="Georgia"/>
              </a:rPr>
              <a:t>approccio consapevole, pur rispettando la massima libertà  espressiva </a:t>
            </a:r>
            <a:r>
              <a:rPr sz="1050" dirty="0">
                <a:latin typeface="Georgia"/>
                <a:cs typeface="Georgia"/>
              </a:rPr>
              <a:t>dei </a:t>
            </a:r>
            <a:r>
              <a:rPr sz="1050" spc="-5" dirty="0">
                <a:latin typeface="Georgia"/>
                <a:cs typeface="Georgia"/>
              </a:rPr>
              <a:t>bambini </a:t>
            </a:r>
            <a:r>
              <a:rPr sz="1050" dirty="0">
                <a:latin typeface="Georgia"/>
                <a:cs typeface="Georgia"/>
              </a:rPr>
              <a:t>e </a:t>
            </a:r>
            <a:r>
              <a:rPr sz="1050" spc="-5" dirty="0">
                <a:latin typeface="Georgia"/>
                <a:cs typeface="Georgia"/>
              </a:rPr>
              <a:t>dei</a:t>
            </a:r>
            <a:r>
              <a:rPr sz="1050" spc="-25" dirty="0">
                <a:latin typeface="Georgia"/>
                <a:cs typeface="Georgia"/>
              </a:rPr>
              <a:t> </a:t>
            </a:r>
            <a:r>
              <a:rPr sz="1050" spc="-5" dirty="0">
                <a:latin typeface="Georgia"/>
                <a:cs typeface="Georgia"/>
              </a:rPr>
              <a:t>ragazzi.</a:t>
            </a:r>
            <a:endParaRPr sz="1050">
              <a:latin typeface="Georgia"/>
              <a:cs typeface="Georgia"/>
            </a:endParaRPr>
          </a:p>
          <a:p>
            <a:pPr>
              <a:lnSpc>
                <a:spcPct val="100000"/>
              </a:lnSpc>
            </a:pPr>
            <a:endParaRPr sz="1250">
              <a:latin typeface="Times New Roman"/>
              <a:cs typeface="Times New Roman"/>
            </a:endParaRPr>
          </a:p>
          <a:p>
            <a:pPr marL="12700">
              <a:lnSpc>
                <a:spcPct val="100000"/>
              </a:lnSpc>
            </a:pPr>
            <a:r>
              <a:rPr sz="1050" dirty="0">
                <a:latin typeface="Georgia"/>
                <a:cs typeface="Georgia"/>
              </a:rPr>
              <a:t>Due </a:t>
            </a:r>
            <a:r>
              <a:rPr sz="1050" spc="-5" dirty="0">
                <a:latin typeface="Georgia"/>
                <a:cs typeface="Georgia"/>
              </a:rPr>
              <a:t>avvenimenti quest’anno affiancheranno </a:t>
            </a:r>
            <a:r>
              <a:rPr sz="1050" dirty="0">
                <a:latin typeface="Georgia"/>
                <a:cs typeface="Georgia"/>
              </a:rPr>
              <a:t>il</a:t>
            </a:r>
            <a:r>
              <a:rPr sz="1050" spc="-10" dirty="0">
                <a:latin typeface="Georgia"/>
                <a:cs typeface="Georgia"/>
              </a:rPr>
              <a:t> </a:t>
            </a:r>
            <a:r>
              <a:rPr sz="1050" spc="-5" dirty="0">
                <a:latin typeface="Georgia"/>
                <a:cs typeface="Georgia"/>
              </a:rPr>
              <a:t>Festival.</a:t>
            </a:r>
            <a:endParaRPr sz="1050">
              <a:latin typeface="Georgia"/>
              <a:cs typeface="Georgia"/>
            </a:endParaRPr>
          </a:p>
          <a:p>
            <a:pPr>
              <a:lnSpc>
                <a:spcPct val="100000"/>
              </a:lnSpc>
              <a:spcBef>
                <a:spcPts val="30"/>
              </a:spcBef>
            </a:pPr>
            <a:endParaRPr sz="950">
              <a:latin typeface="Times New Roman"/>
              <a:cs typeface="Times New Roman"/>
            </a:endParaRPr>
          </a:p>
          <a:p>
            <a:pPr marL="12700" marR="6350" algn="just">
              <a:lnSpc>
                <a:spcPct val="125099"/>
              </a:lnSpc>
            </a:pPr>
            <a:r>
              <a:rPr sz="1050" spc="-5" dirty="0">
                <a:latin typeface="Georgia"/>
                <a:cs typeface="Georgia"/>
              </a:rPr>
              <a:t>“WWW </a:t>
            </a:r>
            <a:r>
              <a:rPr sz="1050" dirty="0">
                <a:latin typeface="Georgia"/>
                <a:cs typeface="Georgia"/>
              </a:rPr>
              <a:t>– </a:t>
            </a:r>
            <a:r>
              <a:rPr sz="1050" spc="-5" dirty="0">
                <a:latin typeface="Georgia"/>
                <a:cs typeface="Georgia"/>
              </a:rPr>
              <a:t>KnoW </a:t>
            </a:r>
            <a:r>
              <a:rPr sz="1050" dirty="0">
                <a:latin typeface="Georgia"/>
                <a:cs typeface="Georgia"/>
              </a:rPr>
              <a:t>the </a:t>
            </a:r>
            <a:r>
              <a:rPr sz="1050" spc="-5" dirty="0">
                <a:latin typeface="Georgia"/>
                <a:cs typeface="Georgia"/>
              </a:rPr>
              <a:t>World </a:t>
            </a:r>
            <a:r>
              <a:rPr sz="1050" dirty="0">
                <a:latin typeface="Georgia"/>
                <a:cs typeface="Georgia"/>
              </a:rPr>
              <a:t>with Words” </a:t>
            </a:r>
            <a:r>
              <a:rPr sz="1050" spc="-5" dirty="0">
                <a:latin typeface="Georgia"/>
                <a:cs typeface="Georgia"/>
              </a:rPr>
              <a:t>si terrà nel </a:t>
            </a:r>
            <a:r>
              <a:rPr sz="1050" dirty="0">
                <a:latin typeface="Georgia"/>
                <a:cs typeface="Georgia"/>
              </a:rPr>
              <a:t>giorno </a:t>
            </a:r>
            <a:r>
              <a:rPr sz="1050" spc="-5" dirty="0">
                <a:latin typeface="Georgia"/>
                <a:cs typeface="Georgia"/>
              </a:rPr>
              <a:t>di apertura del Festival, lunedì </a:t>
            </a:r>
            <a:r>
              <a:rPr sz="1050" dirty="0">
                <a:latin typeface="Georgia"/>
                <a:cs typeface="Georgia"/>
              </a:rPr>
              <a:t>16 marzo a  </a:t>
            </a:r>
            <a:r>
              <a:rPr sz="1050" spc="-5" dirty="0">
                <a:latin typeface="Georgia"/>
                <a:cs typeface="Georgia"/>
              </a:rPr>
              <a:t>Napoli. Presso </a:t>
            </a:r>
            <a:r>
              <a:rPr sz="1050" dirty="0">
                <a:latin typeface="Georgia"/>
                <a:cs typeface="Georgia"/>
              </a:rPr>
              <a:t>il </a:t>
            </a:r>
            <a:r>
              <a:rPr sz="1050" spc="-5" dirty="0">
                <a:latin typeface="Georgia"/>
                <a:cs typeface="Georgia"/>
              </a:rPr>
              <a:t>Museo d’Arte contemporanea </a:t>
            </a:r>
            <a:r>
              <a:rPr sz="1050" dirty="0">
                <a:latin typeface="Georgia"/>
                <a:cs typeface="Georgia"/>
              </a:rPr>
              <a:t>Donnaregina (MADRE), </a:t>
            </a:r>
            <a:r>
              <a:rPr sz="1050" spc="-5" dirty="0">
                <a:latin typeface="Georgia"/>
                <a:cs typeface="Georgia"/>
              </a:rPr>
              <a:t>l’artista </a:t>
            </a:r>
            <a:r>
              <a:rPr sz="1050" spc="5" dirty="0">
                <a:latin typeface="Georgia"/>
                <a:cs typeface="Georgia"/>
              </a:rPr>
              <a:t>di </a:t>
            </a:r>
            <a:r>
              <a:rPr sz="1050" spc="-5" dirty="0">
                <a:latin typeface="Georgia"/>
                <a:cs typeface="Georgia"/>
              </a:rPr>
              <a:t>fama internazionale  Michelangelo Pistoletto sarà l’ospite d’eccezione di </a:t>
            </a:r>
            <a:r>
              <a:rPr sz="1050" dirty="0">
                <a:latin typeface="Georgia"/>
                <a:cs typeface="Georgia"/>
              </a:rPr>
              <a:t>un </a:t>
            </a:r>
            <a:r>
              <a:rPr sz="1050" spc="-5" dirty="0">
                <a:latin typeface="Georgia"/>
                <a:cs typeface="Georgia"/>
              </a:rPr>
              <a:t>evento per ragazzi, </a:t>
            </a:r>
            <a:r>
              <a:rPr sz="1050" dirty="0">
                <a:latin typeface="Georgia"/>
                <a:cs typeface="Georgia"/>
              </a:rPr>
              <a:t>a cura </a:t>
            </a:r>
            <a:r>
              <a:rPr sz="1050" spc="-5" dirty="0">
                <a:latin typeface="Georgia"/>
                <a:cs typeface="Georgia"/>
              </a:rPr>
              <a:t>del Dipartimento  Educazione Castello di </a:t>
            </a:r>
            <a:r>
              <a:rPr sz="1050" dirty="0">
                <a:latin typeface="Georgia"/>
                <a:cs typeface="Georgia"/>
              </a:rPr>
              <a:t>Rivoli </a:t>
            </a:r>
            <a:r>
              <a:rPr sz="1050" spc="-5" dirty="0">
                <a:latin typeface="Georgia"/>
                <a:cs typeface="Georgia"/>
              </a:rPr>
              <a:t>Museo d’Arte Contemporanea </a:t>
            </a:r>
            <a:r>
              <a:rPr sz="1050" dirty="0">
                <a:latin typeface="Georgia"/>
                <a:cs typeface="Georgia"/>
              </a:rPr>
              <a:t>in </a:t>
            </a:r>
            <a:r>
              <a:rPr sz="1050" spc="-5" dirty="0">
                <a:latin typeface="Georgia"/>
                <a:cs typeface="Georgia"/>
              </a:rPr>
              <a:t>collaborazione con MADRE, </a:t>
            </a:r>
            <a:r>
              <a:rPr sz="1050" dirty="0">
                <a:latin typeface="Georgia"/>
                <a:cs typeface="Georgia"/>
              </a:rPr>
              <a:t>e  </a:t>
            </a:r>
            <a:r>
              <a:rPr sz="1050" spc="-5" dirty="0">
                <a:latin typeface="Georgia"/>
                <a:cs typeface="Georgia"/>
              </a:rPr>
              <a:t>Cittadellarte Fondazione Pistoletto. Un esempio della </a:t>
            </a:r>
            <a:r>
              <a:rPr sz="1050" dirty="0">
                <a:latin typeface="Georgia"/>
                <a:cs typeface="Georgia"/>
              </a:rPr>
              <a:t>forza del </a:t>
            </a:r>
            <a:r>
              <a:rPr sz="1050" spc="-5" dirty="0">
                <a:latin typeface="Georgia"/>
                <a:cs typeface="Georgia"/>
              </a:rPr>
              <a:t>network </a:t>
            </a:r>
            <a:r>
              <a:rPr sz="1050" dirty="0">
                <a:latin typeface="Georgia"/>
                <a:cs typeface="Georgia"/>
              </a:rPr>
              <a:t>tra </a:t>
            </a:r>
            <a:r>
              <a:rPr sz="1050" spc="-5" dirty="0">
                <a:latin typeface="Georgia"/>
                <a:cs typeface="Georgia"/>
              </a:rPr>
              <a:t>musei, istituzioni culturali </a:t>
            </a:r>
            <a:r>
              <a:rPr sz="1050" dirty="0">
                <a:latin typeface="Georgia"/>
                <a:cs typeface="Georgia"/>
              </a:rPr>
              <a:t>e  banche </a:t>
            </a:r>
            <a:r>
              <a:rPr sz="1050" spc="-5" dirty="0">
                <a:latin typeface="Georgia"/>
                <a:cs typeface="Georgia"/>
              </a:rPr>
              <a:t>accomunati </a:t>
            </a:r>
            <a:r>
              <a:rPr sz="1050" spc="5" dirty="0">
                <a:latin typeface="Georgia"/>
                <a:cs typeface="Georgia"/>
              </a:rPr>
              <a:t>da </a:t>
            </a:r>
            <a:r>
              <a:rPr sz="1050" spc="-5" dirty="0">
                <a:latin typeface="Georgia"/>
                <a:cs typeface="Georgia"/>
              </a:rPr>
              <a:t>progetti </a:t>
            </a:r>
            <a:r>
              <a:rPr sz="1050" dirty="0">
                <a:latin typeface="Georgia"/>
                <a:cs typeface="Georgia"/>
              </a:rPr>
              <a:t>e </a:t>
            </a:r>
            <a:r>
              <a:rPr sz="1050" spc="-5" dirty="0">
                <a:latin typeface="Georgia"/>
                <a:cs typeface="Georgia"/>
              </a:rPr>
              <a:t>visioni condivisi </a:t>
            </a:r>
            <a:r>
              <a:rPr sz="1050" dirty="0">
                <a:latin typeface="Georgia"/>
                <a:cs typeface="Georgia"/>
              </a:rPr>
              <a:t>nel </a:t>
            </a:r>
            <a:r>
              <a:rPr sz="1050" spc="-5" dirty="0">
                <a:latin typeface="Georgia"/>
                <a:cs typeface="Georgia"/>
              </a:rPr>
              <a:t>tempo, capacità </a:t>
            </a:r>
            <a:r>
              <a:rPr sz="1050" spc="5" dirty="0">
                <a:latin typeface="Georgia"/>
                <a:cs typeface="Georgia"/>
              </a:rPr>
              <a:t>di </a:t>
            </a:r>
            <a:r>
              <a:rPr sz="1050" spc="-5" dirty="0">
                <a:latin typeface="Georgia"/>
                <a:cs typeface="Georgia"/>
              </a:rPr>
              <a:t>sinergia che </a:t>
            </a:r>
            <a:r>
              <a:rPr sz="1050" dirty="0">
                <a:latin typeface="Georgia"/>
                <a:cs typeface="Georgia"/>
              </a:rPr>
              <a:t>il </a:t>
            </a:r>
            <a:r>
              <a:rPr sz="1050" spc="-5" dirty="0">
                <a:latin typeface="Georgia"/>
                <a:cs typeface="Georgia"/>
              </a:rPr>
              <a:t>Festival della  </a:t>
            </a:r>
            <a:r>
              <a:rPr sz="1050" dirty="0">
                <a:latin typeface="Georgia"/>
                <a:cs typeface="Georgia"/>
              </a:rPr>
              <a:t>Cultura Creativa</a:t>
            </a:r>
            <a:r>
              <a:rPr sz="1050" spc="-30" dirty="0">
                <a:latin typeface="Georgia"/>
                <a:cs typeface="Georgia"/>
              </a:rPr>
              <a:t> </a:t>
            </a:r>
            <a:r>
              <a:rPr sz="1050" spc="-5" dirty="0">
                <a:latin typeface="Georgia"/>
                <a:cs typeface="Georgia"/>
              </a:rPr>
              <a:t>incentiva.</a:t>
            </a:r>
            <a:endParaRPr sz="1050">
              <a:latin typeface="Georgia"/>
              <a:cs typeface="Georgia"/>
            </a:endParaRPr>
          </a:p>
          <a:p>
            <a:pPr>
              <a:lnSpc>
                <a:spcPct val="100000"/>
              </a:lnSpc>
              <a:spcBef>
                <a:spcPts val="35"/>
              </a:spcBef>
            </a:pPr>
            <a:endParaRPr sz="950">
              <a:latin typeface="Times New Roman"/>
              <a:cs typeface="Times New Roman"/>
            </a:endParaRPr>
          </a:p>
          <a:p>
            <a:pPr marL="12700" marR="5715" algn="just">
              <a:lnSpc>
                <a:spcPct val="124900"/>
              </a:lnSpc>
            </a:pPr>
            <a:r>
              <a:rPr sz="1050" spc="-5" dirty="0">
                <a:latin typeface="Georgia"/>
                <a:cs typeface="Georgia"/>
              </a:rPr>
              <a:t>Venerdì </a:t>
            </a:r>
            <a:r>
              <a:rPr sz="1050" dirty="0">
                <a:latin typeface="Georgia"/>
                <a:cs typeface="Georgia"/>
              </a:rPr>
              <a:t>20 marzo a </a:t>
            </a:r>
            <a:r>
              <a:rPr sz="1050" spc="-5" dirty="0">
                <a:latin typeface="Georgia"/>
                <a:cs typeface="Georgia"/>
              </a:rPr>
              <a:t>Roma presso la sede dell’Abi, le </a:t>
            </a:r>
            <a:r>
              <a:rPr sz="1050" dirty="0">
                <a:latin typeface="Georgia"/>
                <a:cs typeface="Georgia"/>
              </a:rPr>
              <a:t>antiche </a:t>
            </a:r>
            <a:r>
              <a:rPr sz="1050" spc="-5" dirty="0">
                <a:latin typeface="Georgia"/>
                <a:cs typeface="Georgia"/>
              </a:rPr>
              <a:t>Scuderie </a:t>
            </a:r>
            <a:r>
              <a:rPr sz="1050" spc="5" dirty="0">
                <a:latin typeface="Georgia"/>
                <a:cs typeface="Georgia"/>
              </a:rPr>
              <a:t>di </a:t>
            </a:r>
            <a:r>
              <a:rPr sz="1050" spc="-5" dirty="0">
                <a:latin typeface="Georgia"/>
                <a:cs typeface="Georgia"/>
              </a:rPr>
              <a:t>Palazzo </a:t>
            </a:r>
            <a:r>
              <a:rPr sz="1050" dirty="0">
                <a:latin typeface="Georgia"/>
                <a:cs typeface="Georgia"/>
              </a:rPr>
              <a:t>Altieri </a:t>
            </a:r>
            <a:r>
              <a:rPr sz="1050" spc="-5" dirty="0">
                <a:latin typeface="Georgia"/>
                <a:cs typeface="Georgia"/>
              </a:rPr>
              <a:t>ospiteranno  l’incontro Reinventare l’apprendimento </a:t>
            </a:r>
            <a:r>
              <a:rPr sz="1050" dirty="0">
                <a:latin typeface="Georgia"/>
                <a:cs typeface="Georgia"/>
              </a:rPr>
              <a:t>– </a:t>
            </a:r>
            <a:r>
              <a:rPr sz="1050" spc="-5" dirty="0">
                <a:latin typeface="Georgia"/>
                <a:cs typeface="Georgia"/>
              </a:rPr>
              <a:t>Cultura </a:t>
            </a:r>
            <a:r>
              <a:rPr sz="1050" dirty="0">
                <a:latin typeface="Georgia"/>
                <a:cs typeface="Georgia"/>
              </a:rPr>
              <a:t>e </a:t>
            </a:r>
            <a:r>
              <a:rPr sz="1050" spc="-5" dirty="0">
                <a:latin typeface="Georgia"/>
                <a:cs typeface="Georgia"/>
              </a:rPr>
              <a:t>creatività </a:t>
            </a:r>
            <a:r>
              <a:rPr sz="1050" dirty="0">
                <a:latin typeface="Georgia"/>
                <a:cs typeface="Georgia"/>
              </a:rPr>
              <a:t>tra </a:t>
            </a:r>
            <a:r>
              <a:rPr sz="1050" spc="-5" dirty="0">
                <a:latin typeface="Georgia"/>
                <a:cs typeface="Georgia"/>
              </a:rPr>
              <a:t>linguaggi, metodi </a:t>
            </a:r>
            <a:r>
              <a:rPr sz="1050" dirty="0">
                <a:latin typeface="Georgia"/>
                <a:cs typeface="Georgia"/>
              </a:rPr>
              <a:t>e </a:t>
            </a:r>
            <a:r>
              <a:rPr sz="1050" spc="-5" dirty="0">
                <a:latin typeface="Georgia"/>
                <a:cs typeface="Georgia"/>
              </a:rPr>
              <a:t>azioni.  Parteciperanno, </a:t>
            </a:r>
            <a:r>
              <a:rPr sz="1050" dirty="0">
                <a:latin typeface="Georgia"/>
                <a:cs typeface="Georgia"/>
              </a:rPr>
              <a:t>tra </a:t>
            </a:r>
            <a:r>
              <a:rPr sz="1050" spc="-5" dirty="0">
                <a:latin typeface="Georgia"/>
                <a:cs typeface="Georgia"/>
              </a:rPr>
              <a:t>gli altri: </a:t>
            </a:r>
            <a:r>
              <a:rPr sz="1050" dirty="0">
                <a:latin typeface="Georgia"/>
                <a:cs typeface="Georgia"/>
              </a:rPr>
              <a:t>Aldo Tanchis, </a:t>
            </a:r>
            <a:r>
              <a:rPr sz="1050" spc="-5" dirty="0">
                <a:latin typeface="Georgia"/>
                <a:cs typeface="Georgia"/>
              </a:rPr>
              <a:t>comunicatore </a:t>
            </a:r>
            <a:r>
              <a:rPr sz="1050" dirty="0">
                <a:latin typeface="Georgia"/>
                <a:cs typeface="Georgia"/>
              </a:rPr>
              <a:t>e </a:t>
            </a:r>
            <a:r>
              <a:rPr sz="1050" spc="-5" dirty="0">
                <a:latin typeface="Georgia"/>
                <a:cs typeface="Georgia"/>
              </a:rPr>
              <a:t>autore del libro </a:t>
            </a:r>
            <a:r>
              <a:rPr sz="1050" dirty="0">
                <a:latin typeface="Georgia"/>
                <a:cs typeface="Georgia"/>
              </a:rPr>
              <a:t>Bruno </a:t>
            </a:r>
            <a:r>
              <a:rPr sz="1050" spc="-5" dirty="0">
                <a:latin typeface="Georgia"/>
                <a:cs typeface="Georgia"/>
              </a:rPr>
              <a:t>Munari; Anna Pironti,  Responsabile Dipartimento Educazione Museo Castello </a:t>
            </a:r>
            <a:r>
              <a:rPr sz="1050" spc="5" dirty="0">
                <a:latin typeface="Georgia"/>
                <a:cs typeface="Georgia"/>
              </a:rPr>
              <a:t>di </a:t>
            </a:r>
            <a:r>
              <a:rPr sz="1050" spc="-5" dirty="0">
                <a:latin typeface="Georgia"/>
                <a:cs typeface="Georgia"/>
              </a:rPr>
              <a:t>Rivoli; Alessandra Falconi, referente </a:t>
            </a:r>
            <a:r>
              <a:rPr sz="1050" dirty="0">
                <a:latin typeface="Georgia"/>
                <a:cs typeface="Georgia"/>
              </a:rPr>
              <a:t>del  Centro </a:t>
            </a:r>
            <a:r>
              <a:rPr sz="1050" spc="-5" dirty="0">
                <a:latin typeface="Georgia"/>
                <a:cs typeface="Georgia"/>
              </a:rPr>
              <a:t>Alberto Manzi; Carlo Infante, Presidente di </a:t>
            </a:r>
            <a:r>
              <a:rPr sz="1050" dirty="0">
                <a:latin typeface="Georgia"/>
                <a:cs typeface="Georgia"/>
              </a:rPr>
              <a:t>Urban </a:t>
            </a:r>
            <a:r>
              <a:rPr sz="1050" spc="-5" dirty="0">
                <a:latin typeface="Georgia"/>
                <a:cs typeface="Georgia"/>
              </a:rPr>
              <a:t>Experience; Fiorella Operto, Presidente della  Scuola </a:t>
            </a:r>
            <a:r>
              <a:rPr sz="1050" dirty="0">
                <a:latin typeface="Georgia"/>
                <a:cs typeface="Georgia"/>
              </a:rPr>
              <a:t>di Robotica; </a:t>
            </a:r>
            <a:r>
              <a:rPr sz="1050" spc="-5" dirty="0">
                <a:latin typeface="Georgia"/>
                <a:cs typeface="Georgia"/>
              </a:rPr>
              <a:t>Hubert Jaoui, esperto </a:t>
            </a:r>
            <a:r>
              <a:rPr sz="1050" dirty="0">
                <a:latin typeface="Georgia"/>
                <a:cs typeface="Georgia"/>
              </a:rPr>
              <a:t>di </a:t>
            </a:r>
            <a:r>
              <a:rPr sz="1050" spc="-5" dirty="0">
                <a:latin typeface="Georgia"/>
                <a:cs typeface="Georgia"/>
              </a:rPr>
              <a:t>creatività applicata; Ruggero </a:t>
            </a:r>
            <a:r>
              <a:rPr sz="1050" dirty="0">
                <a:latin typeface="Georgia"/>
                <a:cs typeface="Georgia"/>
              </a:rPr>
              <a:t>Poi, </a:t>
            </a:r>
            <a:r>
              <a:rPr sz="1050" spc="-5" dirty="0">
                <a:latin typeface="Georgia"/>
                <a:cs typeface="Georgia"/>
              </a:rPr>
              <a:t>Vice Presidente esecutivo  </a:t>
            </a:r>
            <a:r>
              <a:rPr sz="1050" dirty="0">
                <a:latin typeface="Georgia"/>
                <a:cs typeface="Georgia"/>
              </a:rPr>
              <a:t>della </a:t>
            </a:r>
            <a:r>
              <a:rPr sz="1050" spc="-5" dirty="0">
                <a:latin typeface="Georgia"/>
                <a:cs typeface="Georgia"/>
              </a:rPr>
              <a:t>Fondazione Montessori</a:t>
            </a:r>
            <a:r>
              <a:rPr sz="1050" spc="-30" dirty="0">
                <a:latin typeface="Georgia"/>
                <a:cs typeface="Georgia"/>
              </a:rPr>
              <a:t> </a:t>
            </a:r>
            <a:r>
              <a:rPr sz="1050" spc="-5" dirty="0">
                <a:latin typeface="Georgia"/>
                <a:cs typeface="Georgia"/>
              </a:rPr>
              <a:t>Italia.</a:t>
            </a:r>
            <a:endParaRPr sz="1050">
              <a:latin typeface="Georgia"/>
              <a:cs typeface="Georgia"/>
            </a:endParaRPr>
          </a:p>
          <a:p>
            <a:pPr>
              <a:lnSpc>
                <a:spcPct val="100000"/>
              </a:lnSpc>
              <a:spcBef>
                <a:spcPts val="35"/>
              </a:spcBef>
            </a:pPr>
            <a:endParaRPr sz="950">
              <a:latin typeface="Times New Roman"/>
              <a:cs typeface="Times New Roman"/>
            </a:endParaRPr>
          </a:p>
          <a:p>
            <a:pPr marL="12700" marR="7620" algn="just">
              <a:lnSpc>
                <a:spcPct val="124800"/>
              </a:lnSpc>
            </a:pPr>
            <a:r>
              <a:rPr sz="1050" spc="-5" dirty="0">
                <a:latin typeface="Georgia"/>
                <a:cs typeface="Georgia"/>
              </a:rPr>
              <a:t>L’immagine identificativa </a:t>
            </a:r>
            <a:r>
              <a:rPr sz="1050" dirty="0">
                <a:latin typeface="Georgia"/>
                <a:cs typeface="Georgia"/>
              </a:rPr>
              <a:t>della </a:t>
            </a:r>
            <a:r>
              <a:rPr sz="1050" spc="-5" dirty="0">
                <a:latin typeface="Georgia"/>
                <a:cs typeface="Georgia"/>
              </a:rPr>
              <a:t>seconda edizione </a:t>
            </a:r>
            <a:r>
              <a:rPr sz="1050" dirty="0">
                <a:latin typeface="Georgia"/>
                <a:cs typeface="Georgia"/>
              </a:rPr>
              <a:t>del </a:t>
            </a:r>
            <a:r>
              <a:rPr sz="1050" spc="-5" dirty="0">
                <a:latin typeface="Georgia"/>
                <a:cs typeface="Georgia"/>
              </a:rPr>
              <a:t>Festival porta la </a:t>
            </a:r>
            <a:r>
              <a:rPr sz="1050" dirty="0">
                <a:latin typeface="Georgia"/>
                <a:cs typeface="Georgia"/>
              </a:rPr>
              <a:t>firma </a:t>
            </a:r>
            <a:r>
              <a:rPr sz="1050" spc="5" dirty="0">
                <a:latin typeface="Georgia"/>
                <a:cs typeface="Georgia"/>
              </a:rPr>
              <a:t>di </a:t>
            </a:r>
            <a:r>
              <a:rPr sz="1050" dirty="0">
                <a:latin typeface="Georgia"/>
                <a:cs typeface="Georgia"/>
              </a:rPr>
              <a:t>Eva </a:t>
            </a:r>
            <a:r>
              <a:rPr sz="1050" spc="-5" dirty="0">
                <a:latin typeface="Georgia"/>
                <a:cs typeface="Georgia"/>
              </a:rPr>
              <a:t>Montanari,  illustratrice </a:t>
            </a:r>
            <a:r>
              <a:rPr sz="1050" dirty="0">
                <a:latin typeface="Georgia"/>
                <a:cs typeface="Georgia"/>
              </a:rPr>
              <a:t>e artista </a:t>
            </a:r>
            <a:r>
              <a:rPr sz="1050" spc="-5" dirty="0">
                <a:latin typeface="Georgia"/>
                <a:cs typeface="Georgia"/>
              </a:rPr>
              <a:t>di fama</a:t>
            </a:r>
            <a:r>
              <a:rPr sz="1050" spc="-10" dirty="0">
                <a:latin typeface="Georgia"/>
                <a:cs typeface="Georgia"/>
              </a:rPr>
              <a:t> </a:t>
            </a:r>
            <a:r>
              <a:rPr sz="1050" spc="-5" dirty="0">
                <a:latin typeface="Georgia"/>
                <a:cs typeface="Georgia"/>
              </a:rPr>
              <a:t>internazionale.</a:t>
            </a:r>
            <a:endParaRPr sz="1050">
              <a:latin typeface="Georgia"/>
              <a:cs typeface="Georgia"/>
            </a:endParaRPr>
          </a:p>
          <a:p>
            <a:pPr>
              <a:lnSpc>
                <a:spcPct val="100000"/>
              </a:lnSpc>
              <a:spcBef>
                <a:spcPts val="25"/>
              </a:spcBef>
            </a:pPr>
            <a:endParaRPr sz="950">
              <a:latin typeface="Times New Roman"/>
              <a:cs typeface="Times New Roman"/>
            </a:endParaRPr>
          </a:p>
          <a:p>
            <a:pPr marL="12700" marR="7620" algn="just">
              <a:lnSpc>
                <a:spcPct val="125699"/>
              </a:lnSpc>
            </a:pPr>
            <a:r>
              <a:rPr sz="1050" dirty="0">
                <a:latin typeface="Georgia"/>
                <a:cs typeface="Georgia"/>
              </a:rPr>
              <a:t>La </a:t>
            </a:r>
            <a:r>
              <a:rPr sz="1050" spc="-5" dirty="0">
                <a:latin typeface="Georgia"/>
                <a:cs typeface="Georgia"/>
              </a:rPr>
              <a:t>manifestazione </a:t>
            </a:r>
            <a:r>
              <a:rPr sz="1050" dirty="0">
                <a:latin typeface="Georgia"/>
                <a:cs typeface="Georgia"/>
              </a:rPr>
              <a:t>– </a:t>
            </a:r>
            <a:r>
              <a:rPr sz="1050" spc="-5" dirty="0">
                <a:latin typeface="Georgia"/>
                <a:cs typeface="Georgia"/>
              </a:rPr>
              <a:t>che ha </a:t>
            </a:r>
            <a:r>
              <a:rPr sz="1050" dirty="0">
                <a:latin typeface="Georgia"/>
                <a:cs typeface="Georgia"/>
              </a:rPr>
              <a:t>il </a:t>
            </a:r>
            <a:r>
              <a:rPr sz="1050" spc="-5" dirty="0">
                <a:latin typeface="Georgia"/>
                <a:cs typeface="Georgia"/>
              </a:rPr>
              <a:t>Patrocinio dell’UNESCO </a:t>
            </a:r>
            <a:r>
              <a:rPr sz="1050" dirty="0">
                <a:latin typeface="Georgia"/>
                <a:cs typeface="Georgia"/>
              </a:rPr>
              <a:t>e </a:t>
            </a:r>
            <a:r>
              <a:rPr sz="1050" spc="-5" dirty="0">
                <a:latin typeface="Georgia"/>
                <a:cs typeface="Georgia"/>
              </a:rPr>
              <a:t>del </a:t>
            </a:r>
            <a:r>
              <a:rPr sz="1050" dirty="0">
                <a:latin typeface="Georgia"/>
                <a:cs typeface="Georgia"/>
              </a:rPr>
              <a:t>Ministero </a:t>
            </a:r>
            <a:r>
              <a:rPr sz="1050" spc="-5" dirty="0">
                <a:latin typeface="Georgia"/>
                <a:cs typeface="Georgia"/>
              </a:rPr>
              <a:t>dei Beni </a:t>
            </a:r>
            <a:r>
              <a:rPr sz="1050" dirty="0">
                <a:latin typeface="Georgia"/>
                <a:cs typeface="Georgia"/>
              </a:rPr>
              <a:t>e </a:t>
            </a:r>
            <a:r>
              <a:rPr sz="1050" spc="-5" dirty="0">
                <a:latin typeface="Georgia"/>
                <a:cs typeface="Georgia"/>
              </a:rPr>
              <a:t>delle Attività Culturali  </a:t>
            </a:r>
            <a:r>
              <a:rPr sz="1050" dirty="0">
                <a:latin typeface="Georgia"/>
                <a:cs typeface="Georgia"/>
              </a:rPr>
              <a:t>e </a:t>
            </a:r>
            <a:r>
              <a:rPr sz="1050" spc="-5" dirty="0">
                <a:latin typeface="Georgia"/>
                <a:cs typeface="Georgia"/>
              </a:rPr>
              <a:t>del Turismo </a:t>
            </a:r>
            <a:r>
              <a:rPr sz="1050" dirty="0">
                <a:latin typeface="Georgia"/>
                <a:cs typeface="Georgia"/>
              </a:rPr>
              <a:t>– ha </a:t>
            </a:r>
            <a:r>
              <a:rPr sz="1050" spc="-5" dirty="0">
                <a:latin typeface="Georgia"/>
                <a:cs typeface="Georgia"/>
              </a:rPr>
              <a:t>ottenuto </a:t>
            </a:r>
            <a:r>
              <a:rPr sz="1050" dirty="0">
                <a:latin typeface="Georgia"/>
                <a:cs typeface="Georgia"/>
              </a:rPr>
              <a:t>nella </a:t>
            </a:r>
            <a:r>
              <a:rPr sz="1050" spc="-5" dirty="0">
                <a:latin typeface="Georgia"/>
                <a:cs typeface="Georgia"/>
              </a:rPr>
              <a:t>prima edizione la Medaglia </a:t>
            </a:r>
            <a:r>
              <a:rPr sz="1050" dirty="0">
                <a:latin typeface="Georgia"/>
                <a:cs typeface="Georgia"/>
              </a:rPr>
              <a:t>del </a:t>
            </a:r>
            <a:r>
              <a:rPr sz="1050" spc="-5" dirty="0">
                <a:latin typeface="Georgia"/>
                <a:cs typeface="Georgia"/>
              </a:rPr>
              <a:t>Presidente della</a:t>
            </a:r>
            <a:r>
              <a:rPr sz="1050" spc="10" dirty="0">
                <a:latin typeface="Georgia"/>
                <a:cs typeface="Georgia"/>
              </a:rPr>
              <a:t> </a:t>
            </a:r>
            <a:r>
              <a:rPr sz="1050" spc="-5" dirty="0">
                <a:latin typeface="Georgia"/>
                <a:cs typeface="Georgia"/>
              </a:rPr>
              <a:t>Repubblica.</a:t>
            </a:r>
            <a:endParaRPr sz="1050">
              <a:latin typeface="Georgia"/>
              <a:cs typeface="Georgia"/>
            </a:endParaRPr>
          </a:p>
          <a:p>
            <a:pPr>
              <a:lnSpc>
                <a:spcPct val="100000"/>
              </a:lnSpc>
              <a:spcBef>
                <a:spcPts val="35"/>
              </a:spcBef>
            </a:pPr>
            <a:endParaRPr sz="950">
              <a:latin typeface="Times New Roman"/>
              <a:cs typeface="Times New Roman"/>
            </a:endParaRPr>
          </a:p>
          <a:p>
            <a:pPr marL="12700" marR="5080" algn="just">
              <a:lnSpc>
                <a:spcPct val="124800"/>
              </a:lnSpc>
            </a:pPr>
            <a:r>
              <a:rPr sz="1050" spc="-5" dirty="0">
                <a:latin typeface="Georgia"/>
                <a:cs typeface="Georgia"/>
              </a:rPr>
              <a:t>Il Festival si inserisce nel più ampio </a:t>
            </a:r>
            <a:r>
              <a:rPr sz="1050" dirty="0">
                <a:latin typeface="Georgia"/>
                <a:cs typeface="Georgia"/>
              </a:rPr>
              <a:t>e </a:t>
            </a:r>
            <a:r>
              <a:rPr sz="1050" spc="-5" dirty="0">
                <a:latin typeface="Georgia"/>
                <a:cs typeface="Georgia"/>
              </a:rPr>
              <a:t>articolato piano d’azione </a:t>
            </a:r>
            <a:r>
              <a:rPr sz="1050" dirty="0">
                <a:latin typeface="Georgia"/>
                <a:cs typeface="Georgia"/>
              </a:rPr>
              <a:t>a </a:t>
            </a:r>
            <a:r>
              <a:rPr sz="1050" spc="-5" dirty="0">
                <a:latin typeface="Georgia"/>
                <a:cs typeface="Georgia"/>
              </a:rPr>
              <a:t>sostegno dell’arte </a:t>
            </a:r>
            <a:r>
              <a:rPr sz="1050" dirty="0">
                <a:latin typeface="Georgia"/>
                <a:cs typeface="Georgia"/>
              </a:rPr>
              <a:t>e della </a:t>
            </a:r>
            <a:r>
              <a:rPr sz="1050" spc="-5" dirty="0">
                <a:latin typeface="Georgia"/>
                <a:cs typeface="Georgia"/>
              </a:rPr>
              <a:t>cultura messo  </a:t>
            </a:r>
            <a:r>
              <a:rPr sz="1050" dirty="0">
                <a:latin typeface="Georgia"/>
                <a:cs typeface="Georgia"/>
              </a:rPr>
              <a:t>a </a:t>
            </a:r>
            <a:r>
              <a:rPr sz="1050" spc="-5" dirty="0">
                <a:latin typeface="Georgia"/>
                <a:cs typeface="Georgia"/>
              </a:rPr>
              <a:t>punto </a:t>
            </a:r>
            <a:r>
              <a:rPr sz="1050" dirty="0">
                <a:latin typeface="Georgia"/>
                <a:cs typeface="Georgia"/>
              </a:rPr>
              <a:t>dall’Abi </a:t>
            </a:r>
            <a:r>
              <a:rPr sz="1050" spc="-5" dirty="0">
                <a:latin typeface="Georgia"/>
                <a:cs typeface="Georgia"/>
              </a:rPr>
              <a:t>con </a:t>
            </a:r>
            <a:r>
              <a:rPr sz="1050" spc="-10" dirty="0">
                <a:latin typeface="Georgia"/>
                <a:cs typeface="Georgia"/>
              </a:rPr>
              <a:t>le </a:t>
            </a:r>
            <a:r>
              <a:rPr sz="1050" spc="-5" dirty="0">
                <a:latin typeface="Georgia"/>
                <a:cs typeface="Georgia"/>
              </a:rPr>
              <a:t>banche per dare </a:t>
            </a:r>
            <a:r>
              <a:rPr sz="1050" dirty="0">
                <a:latin typeface="Georgia"/>
                <a:cs typeface="Georgia"/>
              </a:rPr>
              <a:t>il </a:t>
            </a:r>
            <a:r>
              <a:rPr sz="1050" spc="-5" dirty="0">
                <a:latin typeface="Georgia"/>
                <a:cs typeface="Georgia"/>
              </a:rPr>
              <a:t>proprio contributo di settore alla </a:t>
            </a:r>
            <a:r>
              <a:rPr sz="1050" dirty="0">
                <a:latin typeface="Georgia"/>
                <a:cs typeface="Georgia"/>
              </a:rPr>
              <a:t>tutela e </a:t>
            </a:r>
            <a:r>
              <a:rPr sz="1050" spc="-5" dirty="0">
                <a:latin typeface="Georgia"/>
                <a:cs typeface="Georgia"/>
              </a:rPr>
              <a:t>alla condivisione  dell’immenso patrimonio </a:t>
            </a:r>
            <a:r>
              <a:rPr sz="1050" dirty="0">
                <a:latin typeface="Georgia"/>
                <a:cs typeface="Georgia"/>
              </a:rPr>
              <a:t>storico-artistico</a:t>
            </a:r>
            <a:r>
              <a:rPr sz="1050" spc="-35" dirty="0">
                <a:latin typeface="Georgia"/>
                <a:cs typeface="Georgia"/>
              </a:rPr>
              <a:t> </a:t>
            </a:r>
            <a:r>
              <a:rPr sz="1050" spc="-5" dirty="0">
                <a:latin typeface="Georgia"/>
                <a:cs typeface="Georgia"/>
              </a:rPr>
              <a:t>nazionale.</a:t>
            </a:r>
            <a:endParaRPr sz="1050">
              <a:latin typeface="Georgia"/>
              <a:cs typeface="Georgia"/>
            </a:endParaRPr>
          </a:p>
          <a:p>
            <a:pPr>
              <a:lnSpc>
                <a:spcPct val="100000"/>
              </a:lnSpc>
              <a:spcBef>
                <a:spcPts val="30"/>
              </a:spcBef>
            </a:pPr>
            <a:endParaRPr sz="950">
              <a:latin typeface="Times New Roman"/>
              <a:cs typeface="Times New Roman"/>
            </a:endParaRPr>
          </a:p>
          <a:p>
            <a:pPr marL="12700" marR="9525" algn="just">
              <a:lnSpc>
                <a:spcPct val="125000"/>
              </a:lnSpc>
              <a:spcBef>
                <a:spcPts val="5"/>
              </a:spcBef>
            </a:pPr>
            <a:r>
              <a:rPr sz="1050" dirty="0">
                <a:latin typeface="Georgia"/>
                <a:cs typeface="Georgia"/>
              </a:rPr>
              <a:t>Le </a:t>
            </a:r>
            <a:r>
              <a:rPr sz="1050" spc="-5" dirty="0">
                <a:latin typeface="Georgia"/>
                <a:cs typeface="Georgia"/>
              </a:rPr>
              <a:t>informazioni </a:t>
            </a:r>
            <a:r>
              <a:rPr sz="1050" dirty="0">
                <a:latin typeface="Georgia"/>
                <a:cs typeface="Georgia"/>
              </a:rPr>
              <a:t>e i </a:t>
            </a:r>
            <a:r>
              <a:rPr sz="1050" spc="-5" dirty="0">
                <a:latin typeface="Georgia"/>
                <a:cs typeface="Georgia"/>
              </a:rPr>
              <a:t>dettagli </a:t>
            </a:r>
            <a:r>
              <a:rPr sz="1050" dirty="0">
                <a:latin typeface="Georgia"/>
                <a:cs typeface="Georgia"/>
              </a:rPr>
              <a:t>su </a:t>
            </a:r>
            <a:r>
              <a:rPr sz="1050" spc="-5" dirty="0">
                <a:latin typeface="Georgia"/>
                <a:cs typeface="Georgia"/>
              </a:rPr>
              <a:t>eventi, città </a:t>
            </a:r>
            <a:r>
              <a:rPr sz="1050" dirty="0">
                <a:latin typeface="Georgia"/>
                <a:cs typeface="Georgia"/>
              </a:rPr>
              <a:t>e sedi </a:t>
            </a:r>
            <a:r>
              <a:rPr sz="1050" spc="-5" dirty="0">
                <a:latin typeface="Georgia"/>
                <a:cs typeface="Georgia"/>
              </a:rPr>
              <a:t>della manifestazione </a:t>
            </a:r>
            <a:r>
              <a:rPr sz="1050" dirty="0">
                <a:latin typeface="Georgia"/>
                <a:cs typeface="Georgia"/>
              </a:rPr>
              <a:t>saranno </a:t>
            </a:r>
            <a:r>
              <a:rPr sz="1050" spc="-5" dirty="0">
                <a:latin typeface="Georgia"/>
                <a:cs typeface="Georgia"/>
              </a:rPr>
              <a:t>disponibili sul  sito</a:t>
            </a:r>
            <a:r>
              <a:rPr sz="1050" spc="-10" dirty="0">
                <a:latin typeface="Georgia"/>
                <a:cs typeface="Georgia"/>
              </a:rPr>
              <a:t> </a:t>
            </a:r>
            <a:r>
              <a:rPr sz="1050" u="sng" spc="-5" dirty="0">
                <a:uFill>
                  <a:solidFill>
                    <a:srgbClr val="000000"/>
                  </a:solidFill>
                </a:uFill>
                <a:latin typeface="Georgia"/>
                <a:cs typeface="Georgia"/>
                <a:hlinkClick r:id="rId3"/>
              </a:rPr>
              <a:t>www.festivalculturacreativa.it</a:t>
            </a:r>
            <a:r>
              <a:rPr sz="1050" spc="-5" dirty="0">
                <a:latin typeface="Georgia"/>
                <a:cs typeface="Georgia"/>
                <a:hlinkClick r:id="rId3"/>
              </a:rPr>
              <a:t>.</a:t>
            </a:r>
            <a:endParaRPr sz="1050">
              <a:latin typeface="Georgia"/>
              <a:cs typeface="Georgia"/>
            </a:endParaRPr>
          </a:p>
          <a:p>
            <a:pPr marL="12700" marR="5389880">
              <a:lnSpc>
                <a:spcPct val="124800"/>
              </a:lnSpc>
              <a:spcBef>
                <a:spcPts val="10"/>
              </a:spcBef>
            </a:pPr>
            <a:r>
              <a:rPr sz="1050" spc="-5" dirty="0">
                <a:latin typeface="Georgia"/>
                <a:cs typeface="Georgia"/>
              </a:rPr>
              <a:t>–</a:t>
            </a:r>
            <a:r>
              <a:rPr sz="1050" u="sng" spc="-5" dirty="0">
                <a:uFill>
                  <a:solidFill>
                    <a:srgbClr val="000000"/>
                  </a:solidFill>
                </a:uFill>
                <a:latin typeface="Georgia"/>
                <a:cs typeface="Georgia"/>
                <a:hlinkClick r:id="rId4"/>
              </a:rPr>
              <a:t>www.abi.it </a:t>
            </a:r>
            <a:r>
              <a:rPr sz="1050" spc="-5" dirty="0">
                <a:latin typeface="Georgia"/>
                <a:cs typeface="Georgia"/>
              </a:rPr>
              <a:t> </a:t>
            </a:r>
            <a:r>
              <a:rPr sz="1050" dirty="0">
                <a:latin typeface="Georgia"/>
                <a:cs typeface="Georgia"/>
              </a:rPr>
              <a:t>16-22</a:t>
            </a:r>
            <a:r>
              <a:rPr sz="1050" spc="-85" dirty="0">
                <a:latin typeface="Georgia"/>
                <a:cs typeface="Georgia"/>
              </a:rPr>
              <a:t> </a:t>
            </a:r>
            <a:r>
              <a:rPr sz="1050" dirty="0">
                <a:latin typeface="Georgia"/>
                <a:cs typeface="Georgia"/>
              </a:rPr>
              <a:t>marzo</a:t>
            </a:r>
            <a:endParaRPr sz="1050">
              <a:latin typeface="Georgia"/>
              <a:cs typeface="Georgia"/>
            </a:endParaRPr>
          </a:p>
          <a:p>
            <a:pPr>
              <a:lnSpc>
                <a:spcPct val="100000"/>
              </a:lnSpc>
            </a:pPr>
            <a:endParaRPr sz="1250">
              <a:latin typeface="Times New Roman"/>
              <a:cs typeface="Times New Roman"/>
            </a:endParaRPr>
          </a:p>
          <a:p>
            <a:pPr marL="12700" algn="just">
              <a:lnSpc>
                <a:spcPct val="100000"/>
              </a:lnSpc>
            </a:pPr>
            <a:r>
              <a:rPr sz="1050" spc="-5" dirty="0">
                <a:latin typeface="Georgia"/>
                <a:cs typeface="Georgia"/>
              </a:rPr>
              <a:t>Tutto </a:t>
            </a:r>
            <a:r>
              <a:rPr sz="1050" dirty="0">
                <a:latin typeface="Georgia"/>
                <a:cs typeface="Georgia"/>
              </a:rPr>
              <a:t>il territorio </a:t>
            </a:r>
            <a:r>
              <a:rPr sz="1050" spc="-5" dirty="0">
                <a:latin typeface="Georgia"/>
                <a:cs typeface="Georgia"/>
              </a:rPr>
              <a:t>nazionale </a:t>
            </a:r>
            <a:r>
              <a:rPr sz="1050" dirty="0">
                <a:latin typeface="Georgia"/>
                <a:cs typeface="Georgia"/>
              </a:rPr>
              <a:t>–</a:t>
            </a:r>
            <a:r>
              <a:rPr sz="1050" spc="-20" dirty="0">
                <a:latin typeface="Georgia"/>
                <a:cs typeface="Georgia"/>
              </a:rPr>
              <a:t> </a:t>
            </a:r>
            <a:r>
              <a:rPr sz="1050" dirty="0">
                <a:latin typeface="Georgia"/>
                <a:cs typeface="Georgia"/>
              </a:rPr>
              <a:t>Roma</a:t>
            </a:r>
            <a:endParaRPr sz="1050">
              <a:latin typeface="Georgia"/>
              <a:cs typeface="Georgi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4284980" cy="336994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842260">
              <a:lnSpc>
                <a:spcPts val="1839"/>
              </a:lnSpc>
            </a:pPr>
            <a:r>
              <a:rPr sz="1600" b="1" spc="-5" dirty="0">
                <a:latin typeface="Arial"/>
                <a:cs typeface="Arial"/>
              </a:rPr>
              <a:t>MF </a:t>
            </a:r>
            <a:r>
              <a:rPr sz="1600" b="1" spc="-10" dirty="0">
                <a:latin typeface="Arial"/>
                <a:cs typeface="Arial"/>
              </a:rPr>
              <a:t>Dow</a:t>
            </a:r>
            <a:r>
              <a:rPr sz="1600" b="1" spc="-45" dirty="0">
                <a:latin typeface="Arial"/>
                <a:cs typeface="Arial"/>
              </a:rPr>
              <a:t> </a:t>
            </a:r>
            <a:r>
              <a:rPr sz="1600" b="1" spc="-5" dirty="0">
                <a:latin typeface="Arial"/>
                <a:cs typeface="Arial"/>
              </a:rPr>
              <a:t>Jones  4 marzo</a:t>
            </a:r>
            <a:r>
              <a:rPr sz="1600" b="1" spc="-3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nSpc>
                <a:spcPct val="101699"/>
              </a:lnSpc>
              <a:spcBef>
                <a:spcPts val="910"/>
              </a:spcBef>
            </a:pPr>
            <a:r>
              <a:rPr sz="1200" spc="-5" dirty="0">
                <a:latin typeface="Calibri"/>
                <a:cs typeface="Calibri"/>
              </a:rPr>
              <a:t>Con </a:t>
            </a:r>
            <a:r>
              <a:rPr sz="1200" dirty="0">
                <a:latin typeface="Calibri"/>
                <a:cs typeface="Calibri"/>
              </a:rPr>
              <a:t>il </a:t>
            </a:r>
            <a:r>
              <a:rPr sz="1200" spc="-5" dirty="0">
                <a:latin typeface="Calibri"/>
                <a:cs typeface="Calibri"/>
              </a:rPr>
              <a:t>sostegno </a:t>
            </a:r>
            <a:r>
              <a:rPr sz="1200" dirty="0">
                <a:latin typeface="Calibri"/>
                <a:cs typeface="Calibri"/>
              </a:rPr>
              <a:t>a </a:t>
            </a:r>
            <a:r>
              <a:rPr sz="1200" spc="-5" dirty="0">
                <a:latin typeface="Calibri"/>
                <a:cs typeface="Calibri"/>
              </a:rPr>
              <a:t>questa iniziativa, Bnl testimonia </a:t>
            </a:r>
            <a:r>
              <a:rPr sz="1200" dirty="0">
                <a:latin typeface="Calibri"/>
                <a:cs typeface="Calibri"/>
              </a:rPr>
              <a:t>ancora una volta la  volonta' di </a:t>
            </a:r>
            <a:r>
              <a:rPr sz="1200" spc="-5" dirty="0">
                <a:latin typeface="Calibri"/>
                <a:cs typeface="Calibri"/>
              </a:rPr>
              <a:t>promuovere </a:t>
            </a:r>
            <a:r>
              <a:rPr sz="1200" dirty="0">
                <a:latin typeface="Calibri"/>
                <a:cs typeface="Calibri"/>
              </a:rPr>
              <a:t>e </a:t>
            </a:r>
            <a:r>
              <a:rPr sz="1200" spc="-5" dirty="0">
                <a:latin typeface="Calibri"/>
                <a:cs typeface="Calibri"/>
              </a:rPr>
              <a:t>realizzare iniziative rivolte </a:t>
            </a:r>
            <a:r>
              <a:rPr sz="1200" spc="-10" dirty="0">
                <a:latin typeface="Calibri"/>
                <a:cs typeface="Calibri"/>
              </a:rPr>
              <a:t>ad </a:t>
            </a:r>
            <a:r>
              <a:rPr sz="1200" dirty="0">
                <a:latin typeface="Calibri"/>
                <a:cs typeface="Calibri"/>
              </a:rPr>
              <a:t>un </a:t>
            </a:r>
            <a:r>
              <a:rPr sz="1200" spc="-5" dirty="0">
                <a:latin typeface="Calibri"/>
                <a:cs typeface="Calibri"/>
              </a:rPr>
              <a:t>pubblico  </a:t>
            </a:r>
            <a:r>
              <a:rPr sz="1200" dirty="0">
                <a:latin typeface="Calibri"/>
                <a:cs typeface="Calibri"/>
              </a:rPr>
              <a:t>giovane, </a:t>
            </a:r>
            <a:r>
              <a:rPr sz="1200" spc="-5" dirty="0">
                <a:latin typeface="Calibri"/>
                <a:cs typeface="Calibri"/>
              </a:rPr>
              <a:t>con l'obiettivo di fornire </a:t>
            </a:r>
            <a:r>
              <a:rPr sz="1200" dirty="0">
                <a:latin typeface="Calibri"/>
                <a:cs typeface="Calibri"/>
              </a:rPr>
              <a:t>ai </a:t>
            </a:r>
            <a:r>
              <a:rPr sz="1200" spc="-5" dirty="0">
                <a:latin typeface="Calibri"/>
                <a:cs typeface="Calibri"/>
              </a:rPr>
              <a:t>ragazzi </a:t>
            </a:r>
            <a:r>
              <a:rPr sz="1200" dirty="0">
                <a:latin typeface="Calibri"/>
                <a:cs typeface="Calibri"/>
              </a:rPr>
              <a:t>gli </a:t>
            </a:r>
            <a:r>
              <a:rPr sz="1200" spc="-5" dirty="0">
                <a:latin typeface="Calibri"/>
                <a:cs typeface="Calibri"/>
              </a:rPr>
              <a:t>strumenti per  sviluppare </a:t>
            </a:r>
            <a:r>
              <a:rPr sz="1200" dirty="0">
                <a:latin typeface="Calibri"/>
                <a:cs typeface="Calibri"/>
              </a:rPr>
              <a:t>le </a:t>
            </a:r>
            <a:r>
              <a:rPr sz="1200" spc="-5" dirty="0">
                <a:latin typeface="Calibri"/>
                <a:cs typeface="Calibri"/>
              </a:rPr>
              <a:t>proprie capacita' creative </a:t>
            </a:r>
            <a:r>
              <a:rPr sz="1200" dirty="0">
                <a:latin typeface="Calibri"/>
                <a:cs typeface="Calibri"/>
              </a:rPr>
              <a:t>e lo </a:t>
            </a:r>
            <a:r>
              <a:rPr sz="1200" spc="-5" dirty="0">
                <a:latin typeface="Calibri"/>
                <a:cs typeface="Calibri"/>
              </a:rPr>
              <a:t>spirito</a:t>
            </a:r>
            <a:r>
              <a:rPr sz="1200" spc="10" dirty="0">
                <a:latin typeface="Calibri"/>
                <a:cs typeface="Calibri"/>
              </a:rPr>
              <a:t> </a:t>
            </a:r>
            <a:r>
              <a:rPr sz="1200" spc="-5" dirty="0">
                <a:latin typeface="Calibri"/>
                <a:cs typeface="Calibri"/>
              </a:rPr>
              <a:t>critico.</a:t>
            </a:r>
            <a:endParaRPr sz="1200">
              <a:latin typeface="Calibri"/>
              <a:cs typeface="Calibri"/>
            </a:endParaRPr>
          </a:p>
          <a:p>
            <a:pPr marL="12700">
              <a:lnSpc>
                <a:spcPct val="100000"/>
              </a:lnSpc>
              <a:spcBef>
                <a:spcPts val="25"/>
              </a:spcBef>
            </a:pPr>
            <a:r>
              <a:rPr sz="1200" dirty="0">
                <a:latin typeface="Calibri"/>
                <a:cs typeface="Calibri"/>
              </a:rPr>
              <a:t>com/rov</a:t>
            </a:r>
            <a:endParaRPr sz="1200">
              <a:latin typeface="Calibri"/>
              <a:cs typeface="Calibri"/>
            </a:endParaRPr>
          </a:p>
          <a:p>
            <a:pPr>
              <a:lnSpc>
                <a:spcPct val="100000"/>
              </a:lnSpc>
              <a:spcBef>
                <a:spcPts val="50"/>
              </a:spcBef>
            </a:pPr>
            <a:endParaRPr sz="1250">
              <a:latin typeface="Times New Roman"/>
              <a:cs typeface="Times New Roman"/>
            </a:endParaRPr>
          </a:p>
          <a:p>
            <a:pPr marL="12700">
              <a:lnSpc>
                <a:spcPct val="100000"/>
              </a:lnSpc>
            </a:pPr>
            <a:r>
              <a:rPr sz="1200" dirty="0">
                <a:latin typeface="Calibri"/>
                <a:cs typeface="Calibri"/>
              </a:rPr>
              <a:t>(fine)</a:t>
            </a:r>
            <a:endParaRPr sz="1200">
              <a:latin typeface="Calibri"/>
              <a:cs typeface="Calibri"/>
            </a:endParaRPr>
          </a:p>
          <a:p>
            <a:pPr>
              <a:lnSpc>
                <a:spcPct val="100000"/>
              </a:lnSpc>
              <a:spcBef>
                <a:spcPts val="55"/>
              </a:spcBef>
            </a:pPr>
            <a:endParaRPr sz="1250">
              <a:latin typeface="Times New Roman"/>
              <a:cs typeface="Times New Roman"/>
            </a:endParaRPr>
          </a:p>
          <a:p>
            <a:pPr marL="12700">
              <a:lnSpc>
                <a:spcPct val="100000"/>
              </a:lnSpc>
            </a:pPr>
            <a:r>
              <a:rPr sz="1200" spc="-5" dirty="0">
                <a:latin typeface="Calibri"/>
                <a:cs typeface="Calibri"/>
              </a:rPr>
              <a:t>MF-DJ</a:t>
            </a:r>
            <a:r>
              <a:rPr sz="1200" dirty="0">
                <a:latin typeface="Calibri"/>
                <a:cs typeface="Calibri"/>
              </a:rPr>
              <a:t> </a:t>
            </a:r>
            <a:r>
              <a:rPr sz="1200" spc="-10" dirty="0">
                <a:latin typeface="Calibri"/>
                <a:cs typeface="Calibri"/>
              </a:rPr>
              <a:t>NEWS</a:t>
            </a:r>
            <a:endParaRPr sz="1200">
              <a:latin typeface="Calibri"/>
              <a:cs typeface="Calibri"/>
            </a:endParaRP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30" dirty="0">
                <a:latin typeface="Arial"/>
                <a:cs typeface="Arial"/>
              </a:rPr>
              <a:t>A</a:t>
            </a:r>
            <a:r>
              <a:rPr sz="1600" b="1" spc="5" dirty="0">
                <a:latin typeface="Arial"/>
                <a:cs typeface="Arial"/>
              </a:rPr>
              <a:t>r</a:t>
            </a:r>
            <a:r>
              <a:rPr sz="1600" b="1" spc="-5" dirty="0">
                <a:latin typeface="Arial"/>
                <a:cs typeface="Arial"/>
              </a:rPr>
              <a:t>t</a:t>
            </a:r>
            <a:r>
              <a:rPr sz="1600" b="1" dirty="0">
                <a:latin typeface="Arial"/>
                <a:cs typeface="Arial"/>
              </a:rPr>
              <a:t>r</a:t>
            </a:r>
            <a:r>
              <a:rPr sz="1600" b="1" spc="-5" dirty="0">
                <a:latin typeface="Arial"/>
                <a:cs typeface="Arial"/>
              </a:rPr>
              <a:t>ibune.</a:t>
            </a:r>
            <a:r>
              <a:rPr sz="1600" b="1" dirty="0">
                <a:latin typeface="Arial"/>
                <a:cs typeface="Arial"/>
              </a:rPr>
              <a:t>c</a:t>
            </a:r>
            <a:r>
              <a:rPr sz="1600" b="1" spc="-5" dirty="0">
                <a:latin typeface="Arial"/>
                <a:cs typeface="Arial"/>
              </a:rPr>
              <a:t>om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695450" y="3171824"/>
            <a:ext cx="3996553" cy="240855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376189" y="2146820"/>
            <a:ext cx="2762658" cy="66751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014854" y="5743574"/>
            <a:ext cx="3590367" cy="435292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30" dirty="0">
                <a:latin typeface="Arial"/>
                <a:cs typeface="Arial"/>
              </a:rPr>
              <a:t>A</a:t>
            </a:r>
            <a:r>
              <a:rPr sz="1600" b="1" spc="5" dirty="0">
                <a:latin typeface="Arial"/>
                <a:cs typeface="Arial"/>
              </a:rPr>
              <a:t>r</a:t>
            </a:r>
            <a:r>
              <a:rPr sz="1600" b="1" spc="-5" dirty="0">
                <a:latin typeface="Arial"/>
                <a:cs typeface="Arial"/>
              </a:rPr>
              <a:t>t</a:t>
            </a:r>
            <a:r>
              <a:rPr sz="1600" b="1" dirty="0">
                <a:latin typeface="Arial"/>
                <a:cs typeface="Arial"/>
              </a:rPr>
              <a:t>r</a:t>
            </a:r>
            <a:r>
              <a:rPr sz="1600" b="1" spc="-5" dirty="0">
                <a:latin typeface="Arial"/>
                <a:cs typeface="Arial"/>
              </a:rPr>
              <a:t>ibune.</a:t>
            </a:r>
            <a:r>
              <a:rPr sz="1600" b="1" dirty="0">
                <a:latin typeface="Arial"/>
                <a:cs typeface="Arial"/>
              </a:rPr>
              <a:t>c</a:t>
            </a:r>
            <a:r>
              <a:rPr sz="1600" b="1" spc="-5" dirty="0">
                <a:latin typeface="Arial"/>
                <a:cs typeface="Arial"/>
              </a:rPr>
              <a:t>om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15285"/>
            <a:ext cx="6148070" cy="7426325"/>
          </a:xfrm>
          <a:prstGeom prst="rect">
            <a:avLst/>
          </a:prstGeom>
        </p:spPr>
        <p:txBody>
          <a:bodyPr vert="horz" wrap="square" lIns="0" tIns="12700" rIns="0" bIns="0" rtlCol="0">
            <a:spAutoFit/>
          </a:bodyPr>
          <a:lstStyle/>
          <a:p>
            <a:pPr marL="12700">
              <a:lnSpc>
                <a:spcPct val="100000"/>
              </a:lnSpc>
              <a:spcBef>
                <a:spcPts val="100"/>
              </a:spcBef>
            </a:pPr>
            <a:r>
              <a:rPr sz="1100" spc="-5" dirty="0">
                <a:latin typeface="Cambria"/>
                <a:cs typeface="Cambria"/>
              </a:rPr>
              <a:t>Coordinamento: ABI-Associazione Bancaria</a:t>
            </a:r>
            <a:r>
              <a:rPr sz="1100" spc="10" dirty="0">
                <a:latin typeface="Cambria"/>
                <a:cs typeface="Cambria"/>
              </a:rPr>
              <a:t> </a:t>
            </a:r>
            <a:r>
              <a:rPr sz="1100" spc="-5" dirty="0">
                <a:latin typeface="Cambria"/>
                <a:cs typeface="Cambria"/>
              </a:rPr>
              <a:t>Italiana.</a:t>
            </a:r>
            <a:endParaRPr sz="1100">
              <a:latin typeface="Cambria"/>
              <a:cs typeface="Cambria"/>
            </a:endParaRPr>
          </a:p>
          <a:p>
            <a:pPr>
              <a:lnSpc>
                <a:spcPct val="100000"/>
              </a:lnSpc>
              <a:spcBef>
                <a:spcPts val="45"/>
              </a:spcBef>
            </a:pPr>
            <a:endParaRPr sz="1350">
              <a:latin typeface="Times New Roman"/>
              <a:cs typeface="Times New Roman"/>
            </a:endParaRPr>
          </a:p>
          <a:p>
            <a:pPr marL="12700" marR="8255" algn="just">
              <a:lnSpc>
                <a:spcPct val="124500"/>
              </a:lnSpc>
            </a:pPr>
            <a:r>
              <a:rPr sz="1100" dirty="0">
                <a:latin typeface="Cambria"/>
                <a:cs typeface="Cambria"/>
              </a:rPr>
              <a:t>A </a:t>
            </a:r>
            <a:r>
              <a:rPr sz="1100" spc="-5" dirty="0">
                <a:latin typeface="Cambria"/>
                <a:cs typeface="Cambria"/>
              </a:rPr>
              <a:t>cura </a:t>
            </a:r>
            <a:r>
              <a:rPr sz="1100" dirty="0">
                <a:latin typeface="Cambria"/>
                <a:cs typeface="Cambria"/>
              </a:rPr>
              <a:t>di: </a:t>
            </a:r>
            <a:r>
              <a:rPr sz="1100" spc="-5" dirty="0">
                <a:latin typeface="Cambria"/>
                <a:cs typeface="Cambria"/>
              </a:rPr>
              <a:t>Dipartimento Educazione Castello </a:t>
            </a:r>
            <a:r>
              <a:rPr sz="1100" spc="-10" dirty="0">
                <a:latin typeface="Cambria"/>
                <a:cs typeface="Cambria"/>
              </a:rPr>
              <a:t>di </a:t>
            </a:r>
            <a:r>
              <a:rPr sz="1100" spc="-5" dirty="0">
                <a:latin typeface="Cambria"/>
                <a:cs typeface="Cambria"/>
              </a:rPr>
              <a:t>Rivoli Museo d’arte contemporanea, </a:t>
            </a:r>
            <a:r>
              <a:rPr sz="1100" dirty="0">
                <a:latin typeface="Cambria"/>
                <a:cs typeface="Cambria"/>
              </a:rPr>
              <a:t>in </a:t>
            </a:r>
            <a:r>
              <a:rPr sz="1100" spc="-5" dirty="0">
                <a:latin typeface="Cambria"/>
                <a:cs typeface="Cambria"/>
              </a:rPr>
              <a:t>collaborazione  </a:t>
            </a:r>
            <a:r>
              <a:rPr sz="1100" dirty="0">
                <a:latin typeface="Cambria"/>
                <a:cs typeface="Cambria"/>
              </a:rPr>
              <a:t>con </a:t>
            </a:r>
            <a:r>
              <a:rPr sz="1100" spc="-5" dirty="0">
                <a:latin typeface="Cambria"/>
                <a:cs typeface="Cambria"/>
              </a:rPr>
              <a:t>MADRE-Museo d’arte contemporanea Donnaregina, Napoli </a:t>
            </a:r>
            <a:r>
              <a:rPr sz="1100" dirty="0">
                <a:latin typeface="Cambria"/>
                <a:cs typeface="Cambria"/>
              </a:rPr>
              <a:t>e </a:t>
            </a:r>
            <a:r>
              <a:rPr sz="1100" spc="-5" dirty="0">
                <a:latin typeface="Cambria"/>
                <a:cs typeface="Cambria"/>
              </a:rPr>
              <a:t>Cittadellarte </a:t>
            </a:r>
            <a:r>
              <a:rPr sz="1100" dirty="0">
                <a:latin typeface="Cambria"/>
                <a:cs typeface="Cambria"/>
              </a:rPr>
              <a:t>Fondazione</a:t>
            </a:r>
            <a:r>
              <a:rPr sz="1100" spc="35" dirty="0">
                <a:latin typeface="Cambria"/>
                <a:cs typeface="Cambria"/>
              </a:rPr>
              <a:t> </a:t>
            </a:r>
            <a:r>
              <a:rPr sz="1100" spc="-5" dirty="0">
                <a:latin typeface="Cambria"/>
                <a:cs typeface="Cambria"/>
              </a:rPr>
              <a:t>Pistoletto</a:t>
            </a:r>
            <a:endParaRPr sz="1100">
              <a:latin typeface="Cambria"/>
              <a:cs typeface="Cambria"/>
            </a:endParaRPr>
          </a:p>
          <a:p>
            <a:pPr>
              <a:lnSpc>
                <a:spcPct val="100000"/>
              </a:lnSpc>
              <a:spcBef>
                <a:spcPts val="15"/>
              </a:spcBef>
            </a:pPr>
            <a:endParaRPr sz="1500">
              <a:latin typeface="Times New Roman"/>
              <a:cs typeface="Times New Roman"/>
            </a:endParaRPr>
          </a:p>
          <a:p>
            <a:pPr marL="12700">
              <a:lnSpc>
                <a:spcPct val="100000"/>
              </a:lnSpc>
            </a:pPr>
            <a:r>
              <a:rPr sz="1100" spc="-5" dirty="0">
                <a:latin typeface="Cambria"/>
                <a:cs typeface="Cambria"/>
              </a:rPr>
              <a:t>Museo MADRE, Via Settembrini </a:t>
            </a:r>
            <a:r>
              <a:rPr sz="1100" dirty="0">
                <a:latin typeface="Cambria"/>
                <a:cs typeface="Cambria"/>
              </a:rPr>
              <a:t>79,</a:t>
            </a:r>
            <a:r>
              <a:rPr sz="1100" spc="15" dirty="0">
                <a:latin typeface="Cambria"/>
                <a:cs typeface="Cambria"/>
              </a:rPr>
              <a:t> </a:t>
            </a:r>
            <a:r>
              <a:rPr sz="1100" spc="-5" dirty="0">
                <a:latin typeface="Cambria"/>
                <a:cs typeface="Cambria"/>
              </a:rPr>
              <a:t>Napoli</a:t>
            </a:r>
            <a:endParaRPr sz="1100">
              <a:latin typeface="Cambria"/>
              <a:cs typeface="Cambria"/>
            </a:endParaRPr>
          </a:p>
          <a:p>
            <a:pPr>
              <a:lnSpc>
                <a:spcPct val="100000"/>
              </a:lnSpc>
              <a:spcBef>
                <a:spcPts val="20"/>
              </a:spcBef>
            </a:pPr>
            <a:endParaRPr sz="1200">
              <a:latin typeface="Times New Roman"/>
              <a:cs typeface="Times New Roman"/>
            </a:endParaRPr>
          </a:p>
          <a:p>
            <a:pPr marL="12700" marR="5080" algn="just">
              <a:lnSpc>
                <a:spcPct val="125000"/>
              </a:lnSpc>
              <a:spcBef>
                <a:spcPts val="5"/>
              </a:spcBef>
            </a:pPr>
            <a:r>
              <a:rPr sz="1100" dirty="0">
                <a:latin typeface="Cambria"/>
                <a:cs typeface="Cambria"/>
              </a:rPr>
              <a:t>Dopo il </a:t>
            </a:r>
            <a:r>
              <a:rPr sz="1100" spc="-5" dirty="0">
                <a:latin typeface="Cambria"/>
                <a:cs typeface="Cambria"/>
              </a:rPr>
              <a:t>successo della prima edizione, </a:t>
            </a:r>
            <a:r>
              <a:rPr sz="1100" dirty="0">
                <a:latin typeface="Cambria"/>
                <a:cs typeface="Cambria"/>
              </a:rPr>
              <a:t>che nel </a:t>
            </a:r>
            <a:r>
              <a:rPr sz="1100" spc="-5" dirty="0">
                <a:latin typeface="Cambria"/>
                <a:cs typeface="Cambria"/>
              </a:rPr>
              <a:t>2014 </a:t>
            </a:r>
            <a:r>
              <a:rPr sz="1100" dirty="0">
                <a:latin typeface="Cambria"/>
                <a:cs typeface="Cambria"/>
              </a:rPr>
              <a:t>ha </a:t>
            </a:r>
            <a:r>
              <a:rPr sz="1100" spc="-10" dirty="0">
                <a:latin typeface="Cambria"/>
                <a:cs typeface="Cambria"/>
              </a:rPr>
              <a:t>visto 50 </a:t>
            </a:r>
            <a:r>
              <a:rPr sz="1100" spc="-5" dirty="0">
                <a:latin typeface="Cambria"/>
                <a:cs typeface="Cambria"/>
              </a:rPr>
              <a:t>città coinvolte </a:t>
            </a:r>
            <a:r>
              <a:rPr sz="1100" dirty="0">
                <a:latin typeface="Cambria"/>
                <a:cs typeface="Cambria"/>
              </a:rPr>
              <a:t>in </a:t>
            </a:r>
            <a:r>
              <a:rPr sz="1100" spc="-5" dirty="0">
                <a:latin typeface="Cambria"/>
                <a:cs typeface="Cambria"/>
              </a:rPr>
              <a:t>tutta Italia </a:t>
            </a:r>
            <a:r>
              <a:rPr sz="1100" dirty="0">
                <a:latin typeface="Cambria"/>
                <a:cs typeface="Cambria"/>
              </a:rPr>
              <a:t>e </a:t>
            </a:r>
            <a:r>
              <a:rPr sz="1100" spc="-10" dirty="0">
                <a:latin typeface="Cambria"/>
                <a:cs typeface="Cambria"/>
              </a:rPr>
              <a:t>la  </a:t>
            </a:r>
            <a:r>
              <a:rPr sz="1100" spc="-5" dirty="0">
                <a:latin typeface="Cambria"/>
                <a:cs typeface="Cambria"/>
              </a:rPr>
              <a:t>partecipazione </a:t>
            </a:r>
            <a:r>
              <a:rPr sz="1100" spc="-10" dirty="0">
                <a:latin typeface="Cambria"/>
                <a:cs typeface="Cambria"/>
              </a:rPr>
              <a:t>di </a:t>
            </a:r>
            <a:r>
              <a:rPr sz="1100" dirty="0">
                <a:latin typeface="Cambria"/>
                <a:cs typeface="Cambria"/>
              </a:rPr>
              <a:t>oltre </a:t>
            </a:r>
            <a:r>
              <a:rPr sz="1100" spc="-5" dirty="0">
                <a:latin typeface="Cambria"/>
                <a:cs typeface="Cambria"/>
              </a:rPr>
              <a:t>10.000 bambini </a:t>
            </a:r>
            <a:r>
              <a:rPr sz="1100" dirty="0">
                <a:latin typeface="Cambria"/>
                <a:cs typeface="Cambria"/>
              </a:rPr>
              <a:t>e </a:t>
            </a:r>
            <a:r>
              <a:rPr sz="1100" spc="-5" dirty="0">
                <a:latin typeface="Cambria"/>
                <a:cs typeface="Cambria"/>
              </a:rPr>
              <a:t>ragazzi, torna </a:t>
            </a:r>
            <a:r>
              <a:rPr sz="1100" dirty="0">
                <a:latin typeface="Cambria"/>
                <a:cs typeface="Cambria"/>
              </a:rPr>
              <a:t>dal </a:t>
            </a:r>
            <a:r>
              <a:rPr sz="1100" spc="-10" dirty="0">
                <a:latin typeface="Cambria"/>
                <a:cs typeface="Cambria"/>
              </a:rPr>
              <a:t>16 </a:t>
            </a:r>
            <a:r>
              <a:rPr sz="1100" spc="-5" dirty="0">
                <a:latin typeface="Cambria"/>
                <a:cs typeface="Cambria"/>
              </a:rPr>
              <a:t>al </a:t>
            </a:r>
            <a:r>
              <a:rPr sz="1100" dirty="0">
                <a:latin typeface="Cambria"/>
                <a:cs typeface="Cambria"/>
              </a:rPr>
              <a:t>22 </a:t>
            </a:r>
            <a:r>
              <a:rPr sz="1100" spc="-5" dirty="0">
                <a:latin typeface="Cambria"/>
                <a:cs typeface="Cambria"/>
              </a:rPr>
              <a:t>marzo 2015 </a:t>
            </a:r>
            <a:r>
              <a:rPr sz="1100" dirty="0">
                <a:latin typeface="Cambria"/>
                <a:cs typeface="Cambria"/>
              </a:rPr>
              <a:t>il </a:t>
            </a:r>
            <a:r>
              <a:rPr sz="1100" spc="-5" dirty="0">
                <a:latin typeface="Cambria"/>
                <a:cs typeface="Cambria"/>
              </a:rPr>
              <a:t>Festival della  Cultura Creativa, promosso </a:t>
            </a:r>
            <a:r>
              <a:rPr sz="1100" dirty="0">
                <a:latin typeface="Cambria"/>
                <a:cs typeface="Cambria"/>
              </a:rPr>
              <a:t>e </a:t>
            </a:r>
            <a:r>
              <a:rPr sz="1100" spc="-5" dirty="0">
                <a:latin typeface="Cambria"/>
                <a:cs typeface="Cambria"/>
              </a:rPr>
              <a:t>coordinato </a:t>
            </a:r>
            <a:r>
              <a:rPr sz="1100" dirty="0">
                <a:latin typeface="Cambria"/>
                <a:cs typeface="Cambria"/>
              </a:rPr>
              <a:t>dall’ABI- </a:t>
            </a:r>
            <a:r>
              <a:rPr sz="1100" spc="-5" dirty="0">
                <a:latin typeface="Cambria"/>
                <a:cs typeface="Cambria"/>
              </a:rPr>
              <a:t>Associazione Bancaria Italiana. Nella giornata </a:t>
            </a:r>
            <a:r>
              <a:rPr sz="1100" dirty="0">
                <a:latin typeface="Cambria"/>
                <a:cs typeface="Cambria"/>
              </a:rPr>
              <a:t>di  lunedì </a:t>
            </a:r>
            <a:r>
              <a:rPr sz="1100" spc="-10" dirty="0">
                <a:latin typeface="Cambria"/>
                <a:cs typeface="Cambria"/>
              </a:rPr>
              <a:t>16 </a:t>
            </a:r>
            <a:r>
              <a:rPr sz="1100" spc="-5" dirty="0">
                <a:latin typeface="Cambria"/>
                <a:cs typeface="Cambria"/>
              </a:rPr>
              <a:t>marzo </a:t>
            </a:r>
            <a:r>
              <a:rPr sz="1100" dirty="0">
                <a:latin typeface="Cambria"/>
                <a:cs typeface="Cambria"/>
              </a:rPr>
              <a:t>il </a:t>
            </a:r>
            <a:r>
              <a:rPr sz="1100" spc="-10" dirty="0">
                <a:latin typeface="Cambria"/>
                <a:cs typeface="Cambria"/>
              </a:rPr>
              <a:t>MADRE </a:t>
            </a:r>
            <a:r>
              <a:rPr sz="1100" dirty="0">
                <a:latin typeface="Cambria"/>
                <a:cs typeface="Cambria"/>
              </a:rPr>
              <a:t>di </a:t>
            </a:r>
            <a:r>
              <a:rPr sz="1100" spc="-5" dirty="0">
                <a:latin typeface="Cambria"/>
                <a:cs typeface="Cambria"/>
              </a:rPr>
              <a:t>Napoli ospiterà il grande evento </a:t>
            </a:r>
            <a:r>
              <a:rPr sz="1100" dirty="0">
                <a:latin typeface="Cambria"/>
                <a:cs typeface="Cambria"/>
              </a:rPr>
              <a:t>di </a:t>
            </a:r>
            <a:r>
              <a:rPr sz="1100" spc="-5" dirty="0">
                <a:latin typeface="Cambria"/>
                <a:cs typeface="Cambria"/>
              </a:rPr>
              <a:t>apertura del </a:t>
            </a:r>
            <a:r>
              <a:rPr sz="1100" dirty="0">
                <a:latin typeface="Cambria"/>
                <a:cs typeface="Cambria"/>
              </a:rPr>
              <a:t>Festival, </a:t>
            </a:r>
            <a:r>
              <a:rPr sz="1100" spc="-5" dirty="0">
                <a:latin typeface="Cambria"/>
                <a:cs typeface="Cambria"/>
              </a:rPr>
              <a:t>organizzato dal  Dipartimento Educazione </a:t>
            </a:r>
            <a:r>
              <a:rPr sz="1100" dirty="0">
                <a:latin typeface="Cambria"/>
                <a:cs typeface="Cambria"/>
              </a:rPr>
              <a:t>del </a:t>
            </a:r>
            <a:r>
              <a:rPr sz="1100" spc="-5" dirty="0">
                <a:latin typeface="Cambria"/>
                <a:cs typeface="Cambria"/>
              </a:rPr>
              <a:t>Castello </a:t>
            </a:r>
            <a:r>
              <a:rPr sz="1100" dirty="0">
                <a:latin typeface="Cambria"/>
                <a:cs typeface="Cambria"/>
              </a:rPr>
              <a:t>di </a:t>
            </a:r>
            <a:r>
              <a:rPr sz="1100" spc="-5" dirty="0">
                <a:latin typeface="Cambria"/>
                <a:cs typeface="Cambria"/>
              </a:rPr>
              <a:t>Rivoli Museo d’arte contemporanea </a:t>
            </a:r>
            <a:r>
              <a:rPr sz="1100" dirty="0">
                <a:latin typeface="Cambria"/>
                <a:cs typeface="Cambria"/>
              </a:rPr>
              <a:t>– </a:t>
            </a:r>
            <a:r>
              <a:rPr sz="1100" spc="-5" dirty="0">
                <a:latin typeface="Cambria"/>
                <a:cs typeface="Cambria"/>
              </a:rPr>
              <a:t>che </a:t>
            </a:r>
            <a:r>
              <a:rPr sz="1100" dirty="0">
                <a:latin typeface="Cambria"/>
                <a:cs typeface="Cambria"/>
              </a:rPr>
              <a:t>ha </a:t>
            </a:r>
            <a:r>
              <a:rPr sz="1100" spc="-5" dirty="0">
                <a:latin typeface="Cambria"/>
                <a:cs typeface="Cambria"/>
              </a:rPr>
              <a:t>partecipato al  Festival </a:t>
            </a:r>
            <a:r>
              <a:rPr sz="1100" dirty="0">
                <a:latin typeface="Cambria"/>
                <a:cs typeface="Cambria"/>
              </a:rPr>
              <a:t>sin </a:t>
            </a:r>
            <a:r>
              <a:rPr sz="1100" spc="-5" dirty="0">
                <a:latin typeface="Cambria"/>
                <a:cs typeface="Cambria"/>
              </a:rPr>
              <a:t>dalla prima </a:t>
            </a:r>
            <a:r>
              <a:rPr sz="1100" dirty="0">
                <a:latin typeface="Cambria"/>
                <a:cs typeface="Cambria"/>
              </a:rPr>
              <a:t>edizione – in </a:t>
            </a:r>
            <a:r>
              <a:rPr sz="1100" spc="-5" dirty="0">
                <a:latin typeface="Cambria"/>
                <a:cs typeface="Cambria"/>
              </a:rPr>
              <a:t>collaborazione </a:t>
            </a:r>
            <a:r>
              <a:rPr sz="1100" dirty="0">
                <a:latin typeface="Cambria"/>
                <a:cs typeface="Cambria"/>
              </a:rPr>
              <a:t>con i </a:t>
            </a:r>
            <a:r>
              <a:rPr sz="1100" spc="-5" dirty="0">
                <a:latin typeface="Cambria"/>
                <a:cs typeface="Cambria"/>
              </a:rPr>
              <a:t>Servizi educativi </a:t>
            </a:r>
            <a:r>
              <a:rPr sz="1100" dirty="0">
                <a:latin typeface="Cambria"/>
                <a:cs typeface="Cambria"/>
              </a:rPr>
              <a:t>del </a:t>
            </a:r>
            <a:r>
              <a:rPr sz="1100" spc="-5" dirty="0">
                <a:latin typeface="Cambria"/>
                <a:cs typeface="Cambria"/>
              </a:rPr>
              <a:t>MADRE </a:t>
            </a:r>
            <a:r>
              <a:rPr sz="1100" dirty="0">
                <a:latin typeface="Cambria"/>
                <a:cs typeface="Cambria"/>
              </a:rPr>
              <a:t>e </a:t>
            </a:r>
            <a:r>
              <a:rPr sz="1100" spc="-5" dirty="0">
                <a:latin typeface="Cambria"/>
                <a:cs typeface="Cambria"/>
              </a:rPr>
              <a:t>con  Cittadellarte Fondazione</a:t>
            </a:r>
            <a:r>
              <a:rPr sz="1100" spc="-15" dirty="0">
                <a:latin typeface="Cambria"/>
                <a:cs typeface="Cambria"/>
              </a:rPr>
              <a:t> </a:t>
            </a:r>
            <a:r>
              <a:rPr sz="1100" spc="-5" dirty="0">
                <a:latin typeface="Cambria"/>
                <a:cs typeface="Cambria"/>
              </a:rPr>
              <a:t>Pistoletto.</a:t>
            </a:r>
            <a:endParaRPr sz="1100">
              <a:latin typeface="Cambria"/>
              <a:cs typeface="Cambria"/>
            </a:endParaRPr>
          </a:p>
          <a:p>
            <a:pPr>
              <a:lnSpc>
                <a:spcPct val="100000"/>
              </a:lnSpc>
              <a:spcBef>
                <a:spcPts val="15"/>
              </a:spcBef>
            </a:pPr>
            <a:endParaRPr sz="1200">
              <a:latin typeface="Times New Roman"/>
              <a:cs typeface="Times New Roman"/>
            </a:endParaRPr>
          </a:p>
          <a:p>
            <a:pPr marL="12700" marR="5080" algn="just">
              <a:lnSpc>
                <a:spcPct val="125000"/>
              </a:lnSpc>
            </a:pPr>
            <a:r>
              <a:rPr sz="1100" spc="-5" dirty="0">
                <a:latin typeface="Cambria"/>
                <a:cs typeface="Cambria"/>
              </a:rPr>
              <a:t>In linea </a:t>
            </a:r>
            <a:r>
              <a:rPr sz="1100" dirty="0">
                <a:latin typeface="Cambria"/>
                <a:cs typeface="Cambria"/>
              </a:rPr>
              <a:t>con in </a:t>
            </a:r>
            <a:r>
              <a:rPr sz="1100" spc="-5" dirty="0">
                <a:latin typeface="Cambria"/>
                <a:cs typeface="Cambria"/>
              </a:rPr>
              <a:t>tema 2015 </a:t>
            </a:r>
            <a:r>
              <a:rPr sz="1100" dirty="0">
                <a:latin typeface="Cambria"/>
                <a:cs typeface="Cambria"/>
              </a:rPr>
              <a:t>del </a:t>
            </a:r>
            <a:r>
              <a:rPr sz="1100" spc="-5" dirty="0">
                <a:latin typeface="Cambria"/>
                <a:cs typeface="Cambria"/>
              </a:rPr>
              <a:t>Festival (Alfabeto </a:t>
            </a:r>
            <a:r>
              <a:rPr sz="1100" dirty="0">
                <a:latin typeface="Cambria"/>
                <a:cs typeface="Cambria"/>
              </a:rPr>
              <a:t>del mondo), </a:t>
            </a:r>
            <a:r>
              <a:rPr sz="1100" spc="-5" dirty="0">
                <a:latin typeface="Cambria"/>
                <a:cs typeface="Cambria"/>
              </a:rPr>
              <a:t>nell’arco della giornata </a:t>
            </a:r>
            <a:r>
              <a:rPr sz="1100" dirty="0">
                <a:latin typeface="Cambria"/>
                <a:cs typeface="Cambria"/>
              </a:rPr>
              <a:t>del 16 </a:t>
            </a:r>
            <a:r>
              <a:rPr sz="1100" spc="-5" dirty="0">
                <a:latin typeface="Cambria"/>
                <a:cs typeface="Cambria"/>
              </a:rPr>
              <a:t>marzo  bambini </a:t>
            </a:r>
            <a:r>
              <a:rPr sz="1100" dirty="0">
                <a:latin typeface="Cambria"/>
                <a:cs typeface="Cambria"/>
              </a:rPr>
              <a:t>e </a:t>
            </a:r>
            <a:r>
              <a:rPr sz="1100" spc="-5" dirty="0">
                <a:latin typeface="Cambria"/>
                <a:cs typeface="Cambria"/>
              </a:rPr>
              <a:t>ragazzi </a:t>
            </a:r>
            <a:r>
              <a:rPr sz="1100" dirty="0">
                <a:latin typeface="Cambria"/>
                <a:cs typeface="Cambria"/>
              </a:rPr>
              <a:t>del </a:t>
            </a:r>
            <a:r>
              <a:rPr sz="1100" spc="-5" dirty="0">
                <a:latin typeface="Cambria"/>
                <a:cs typeface="Cambria"/>
              </a:rPr>
              <a:t>territorio campano saranno invitati </a:t>
            </a:r>
            <a:r>
              <a:rPr sz="1100" dirty="0">
                <a:latin typeface="Cambria"/>
                <a:cs typeface="Cambria"/>
              </a:rPr>
              <a:t>a </a:t>
            </a:r>
            <a:r>
              <a:rPr sz="1100" spc="-5" dirty="0">
                <a:latin typeface="Cambria"/>
                <a:cs typeface="Cambria"/>
              </a:rPr>
              <a:t>Creare mondi, </a:t>
            </a:r>
            <a:r>
              <a:rPr sz="1100" dirty="0">
                <a:latin typeface="Cambria"/>
                <a:cs typeface="Cambria"/>
              </a:rPr>
              <a:t>a </a:t>
            </a:r>
            <a:r>
              <a:rPr sz="1100" spc="-5" dirty="0">
                <a:latin typeface="Cambria"/>
                <a:cs typeface="Cambria"/>
              </a:rPr>
              <a:t>partire </a:t>
            </a:r>
            <a:r>
              <a:rPr sz="1100" dirty="0">
                <a:latin typeface="Cambria"/>
                <a:cs typeface="Cambria"/>
              </a:rPr>
              <a:t>dalla </a:t>
            </a:r>
            <a:r>
              <a:rPr sz="1100" spc="-5" dirty="0">
                <a:latin typeface="Cambria"/>
                <a:cs typeface="Cambria"/>
              </a:rPr>
              <a:t>struttura  fantasmagorica Pallamondo, </a:t>
            </a:r>
            <a:r>
              <a:rPr sz="1100" dirty="0">
                <a:latin typeface="Cambria"/>
                <a:cs typeface="Cambria"/>
              </a:rPr>
              <a:t>mondi che </a:t>
            </a:r>
            <a:r>
              <a:rPr sz="1100" spc="-5" dirty="0">
                <a:latin typeface="Cambria"/>
                <a:cs typeface="Cambria"/>
              </a:rPr>
              <a:t>prenderanno </a:t>
            </a:r>
            <a:r>
              <a:rPr sz="1100" dirty="0">
                <a:latin typeface="Cambria"/>
                <a:cs typeface="Cambria"/>
              </a:rPr>
              <a:t>forma </a:t>
            </a:r>
            <a:r>
              <a:rPr sz="1100" spc="-5" dirty="0">
                <a:latin typeface="Cambria"/>
                <a:cs typeface="Cambria"/>
              </a:rPr>
              <a:t>attraverso l’unione </a:t>
            </a:r>
            <a:r>
              <a:rPr sz="1100" dirty="0">
                <a:latin typeface="Cambria"/>
                <a:cs typeface="Cambria"/>
              </a:rPr>
              <a:t>di </a:t>
            </a:r>
            <a:r>
              <a:rPr sz="1100" spc="-5" dirty="0">
                <a:latin typeface="Cambria"/>
                <a:cs typeface="Cambria"/>
              </a:rPr>
              <a:t>materiali </a:t>
            </a:r>
            <a:r>
              <a:rPr sz="1100" dirty="0">
                <a:latin typeface="Cambria"/>
                <a:cs typeface="Cambria"/>
              </a:rPr>
              <a:t>e </a:t>
            </a:r>
            <a:r>
              <a:rPr sz="1100" spc="-5" dirty="0">
                <a:latin typeface="Cambria"/>
                <a:cs typeface="Cambria"/>
              </a:rPr>
              <a:t>parole.  Sulle gigantesche Pallemondo, ispirate alla Houseball degli storici esponenti della Pop </a:t>
            </a:r>
            <a:r>
              <a:rPr sz="1100" dirty="0">
                <a:latin typeface="Cambria"/>
                <a:cs typeface="Cambria"/>
              </a:rPr>
              <a:t>Art </a:t>
            </a:r>
            <a:r>
              <a:rPr sz="1100" spc="-5" dirty="0">
                <a:latin typeface="Cambria"/>
                <a:cs typeface="Cambria"/>
              </a:rPr>
              <a:t>Claes  Oldenburg </a:t>
            </a:r>
            <a:r>
              <a:rPr sz="1100" dirty="0">
                <a:latin typeface="Cambria"/>
                <a:cs typeface="Cambria"/>
              </a:rPr>
              <a:t>e </a:t>
            </a:r>
            <a:r>
              <a:rPr sz="1100" spc="-5" dirty="0">
                <a:latin typeface="Cambria"/>
                <a:cs typeface="Cambria"/>
              </a:rPr>
              <a:t>Coosje van Bruggen, confluiranno alfabeti differenti, espressione </a:t>
            </a:r>
            <a:r>
              <a:rPr sz="1100" spc="-10" dirty="0">
                <a:latin typeface="Cambria"/>
                <a:cs typeface="Cambria"/>
              </a:rPr>
              <a:t>di </a:t>
            </a:r>
            <a:r>
              <a:rPr sz="1100" spc="-5" dirty="0">
                <a:latin typeface="Cambria"/>
                <a:cs typeface="Cambria"/>
              </a:rPr>
              <a:t>lingue </a:t>
            </a:r>
            <a:r>
              <a:rPr sz="1100" dirty="0">
                <a:latin typeface="Cambria"/>
                <a:cs typeface="Cambria"/>
              </a:rPr>
              <a:t>e </a:t>
            </a:r>
            <a:r>
              <a:rPr sz="1100" spc="-5" dirty="0">
                <a:latin typeface="Cambria"/>
                <a:cs typeface="Cambria"/>
              </a:rPr>
              <a:t>comunità  diverse, insieme al segno-simbolo </a:t>
            </a:r>
            <a:r>
              <a:rPr sz="1100" dirty="0">
                <a:latin typeface="Cambria"/>
                <a:cs typeface="Cambria"/>
              </a:rPr>
              <a:t>del </a:t>
            </a:r>
            <a:r>
              <a:rPr sz="1100" spc="-5" dirty="0">
                <a:latin typeface="Cambria"/>
                <a:cs typeface="Cambria"/>
              </a:rPr>
              <a:t>Terzo Paradiso </a:t>
            </a:r>
            <a:r>
              <a:rPr sz="1100" dirty="0">
                <a:latin typeface="Cambria"/>
                <a:cs typeface="Cambria"/>
              </a:rPr>
              <a:t>del </a:t>
            </a:r>
            <a:r>
              <a:rPr sz="1100" spc="-5" dirty="0">
                <a:latin typeface="Cambria"/>
                <a:cs typeface="Cambria"/>
              </a:rPr>
              <a:t>maestro Michelangelo Pistoletto. Inoltre, </a:t>
            </a:r>
            <a:r>
              <a:rPr sz="1100" dirty="0">
                <a:latin typeface="Cambria"/>
                <a:cs typeface="Cambria"/>
              </a:rPr>
              <a:t>in  </a:t>
            </a:r>
            <a:r>
              <a:rPr sz="1100" spc="-5" dirty="0">
                <a:latin typeface="Cambria"/>
                <a:cs typeface="Cambria"/>
              </a:rPr>
              <a:t>un ideale collegamento con </a:t>
            </a:r>
            <a:r>
              <a:rPr sz="1100" dirty="0">
                <a:latin typeface="Cambria"/>
                <a:cs typeface="Cambria"/>
              </a:rPr>
              <a:t>opere </a:t>
            </a:r>
            <a:r>
              <a:rPr sz="1100" spc="-5" dirty="0">
                <a:latin typeface="Cambria"/>
                <a:cs typeface="Cambria"/>
              </a:rPr>
              <a:t>esposte </a:t>
            </a:r>
            <a:r>
              <a:rPr sz="1100" spc="-10" dirty="0">
                <a:latin typeface="Cambria"/>
                <a:cs typeface="Cambria"/>
              </a:rPr>
              <a:t>al </a:t>
            </a:r>
            <a:r>
              <a:rPr sz="1100" spc="-5" dirty="0">
                <a:latin typeface="Cambria"/>
                <a:cs typeface="Cambria"/>
              </a:rPr>
              <a:t>MADRE, alcune Pallamondo verranno inoltre rivestite con  materiali </a:t>
            </a:r>
            <a:r>
              <a:rPr sz="1100" dirty="0">
                <a:latin typeface="Cambria"/>
                <a:cs typeface="Cambria"/>
              </a:rPr>
              <a:t>di </a:t>
            </a:r>
            <a:r>
              <a:rPr sz="1100" spc="-5" dirty="0">
                <a:latin typeface="Cambria"/>
                <a:cs typeface="Cambria"/>
              </a:rPr>
              <a:t>tipi diversi, in </a:t>
            </a:r>
            <a:r>
              <a:rPr sz="1100" dirty="0">
                <a:latin typeface="Cambria"/>
                <a:cs typeface="Cambria"/>
              </a:rPr>
              <a:t>riferimento </a:t>
            </a:r>
            <a:r>
              <a:rPr sz="1100" spc="-5" dirty="0">
                <a:latin typeface="Cambria"/>
                <a:cs typeface="Cambria"/>
              </a:rPr>
              <a:t>alla pratiche </a:t>
            </a:r>
            <a:r>
              <a:rPr sz="1100" dirty="0">
                <a:latin typeface="Cambria"/>
                <a:cs typeface="Cambria"/>
              </a:rPr>
              <a:t>di </a:t>
            </a:r>
            <a:r>
              <a:rPr sz="1100" spc="-5" dirty="0">
                <a:latin typeface="Cambria"/>
                <a:cs typeface="Cambria"/>
              </a:rPr>
              <a:t>tessitura, rete, intreccio: stracci </a:t>
            </a:r>
            <a:r>
              <a:rPr sz="1100" dirty="0">
                <a:latin typeface="Cambria"/>
                <a:cs typeface="Cambria"/>
              </a:rPr>
              <a:t>e vecchi </a:t>
            </a:r>
            <a:r>
              <a:rPr sz="1100" spc="-5" dirty="0">
                <a:latin typeface="Cambria"/>
                <a:cs typeface="Cambria"/>
              </a:rPr>
              <a:t>abiti  </a:t>
            </a:r>
            <a:r>
              <a:rPr sz="1100" dirty="0">
                <a:latin typeface="Cambria"/>
                <a:cs typeface="Cambria"/>
              </a:rPr>
              <a:t>che </a:t>
            </a:r>
            <a:r>
              <a:rPr sz="1100" spc="-5" dirty="0">
                <a:latin typeface="Cambria"/>
                <a:cs typeface="Cambria"/>
              </a:rPr>
              <a:t>richiamano la </a:t>
            </a:r>
            <a:r>
              <a:rPr sz="1100" dirty="0">
                <a:latin typeface="Cambria"/>
                <a:cs typeface="Cambria"/>
              </a:rPr>
              <a:t>Venere </a:t>
            </a:r>
            <a:r>
              <a:rPr sz="1100" spc="-5" dirty="0">
                <a:latin typeface="Cambria"/>
                <a:cs typeface="Cambria"/>
              </a:rPr>
              <a:t>degli stracci </a:t>
            </a:r>
            <a:r>
              <a:rPr sz="1100" spc="-10" dirty="0">
                <a:latin typeface="Cambria"/>
                <a:cs typeface="Cambria"/>
              </a:rPr>
              <a:t>di </a:t>
            </a:r>
            <a:r>
              <a:rPr sz="1100" spc="-5" dirty="0">
                <a:latin typeface="Cambria"/>
                <a:cs typeface="Cambria"/>
              </a:rPr>
              <a:t>Michelangelo Pistoletto, </a:t>
            </a:r>
            <a:r>
              <a:rPr sz="1100" dirty="0">
                <a:latin typeface="Cambria"/>
                <a:cs typeface="Cambria"/>
              </a:rPr>
              <a:t>e </a:t>
            </a:r>
            <a:r>
              <a:rPr sz="1100" spc="-5" dirty="0">
                <a:latin typeface="Cambria"/>
                <a:cs typeface="Cambria"/>
              </a:rPr>
              <a:t>nastri colorati </a:t>
            </a:r>
            <a:r>
              <a:rPr sz="1100" dirty="0">
                <a:latin typeface="Cambria"/>
                <a:cs typeface="Cambria"/>
              </a:rPr>
              <a:t>e </a:t>
            </a:r>
            <a:r>
              <a:rPr sz="1100" spc="-5" dirty="0">
                <a:latin typeface="Cambria"/>
                <a:cs typeface="Cambria"/>
              </a:rPr>
              <a:t>filamenti  trasparenti che evocano l’opera La leggenda </a:t>
            </a:r>
            <a:r>
              <a:rPr sz="1100" dirty="0">
                <a:latin typeface="Cambria"/>
                <a:cs typeface="Cambria"/>
              </a:rPr>
              <a:t>del </a:t>
            </a:r>
            <a:r>
              <a:rPr sz="1100" spc="-5" dirty="0">
                <a:latin typeface="Cambria"/>
                <a:cs typeface="Cambria"/>
              </a:rPr>
              <a:t>Sardus </a:t>
            </a:r>
            <a:r>
              <a:rPr sz="1100" dirty="0">
                <a:latin typeface="Cambria"/>
                <a:cs typeface="Cambria"/>
              </a:rPr>
              <a:t>Pater </a:t>
            </a:r>
            <a:r>
              <a:rPr sz="1100" spc="-10" dirty="0">
                <a:latin typeface="Cambria"/>
                <a:cs typeface="Cambria"/>
              </a:rPr>
              <a:t>di </a:t>
            </a:r>
            <a:r>
              <a:rPr sz="1100" spc="-5" dirty="0">
                <a:latin typeface="Cambria"/>
                <a:cs typeface="Cambria"/>
              </a:rPr>
              <a:t>Maria Lai (opere entrambe presentate  al museo MADRE). Saranno costruiti così </a:t>
            </a:r>
            <a:r>
              <a:rPr sz="1100" dirty="0">
                <a:latin typeface="Cambria"/>
                <a:cs typeface="Cambria"/>
              </a:rPr>
              <a:t>9 </a:t>
            </a:r>
            <a:r>
              <a:rPr sz="1100" spc="-5" dirty="0">
                <a:latin typeface="Cambria"/>
                <a:cs typeface="Cambria"/>
              </a:rPr>
              <a:t>Pallamondo, allestite </a:t>
            </a:r>
            <a:r>
              <a:rPr sz="1100" dirty="0">
                <a:latin typeface="Cambria"/>
                <a:cs typeface="Cambria"/>
              </a:rPr>
              <a:t>e </a:t>
            </a:r>
            <a:r>
              <a:rPr sz="1100" spc="-5" dirty="0">
                <a:latin typeface="Cambria"/>
                <a:cs typeface="Cambria"/>
              </a:rPr>
              <a:t>movimentate infine, </a:t>
            </a:r>
            <a:r>
              <a:rPr sz="1100" dirty="0">
                <a:latin typeface="Cambria"/>
                <a:cs typeface="Cambria"/>
              </a:rPr>
              <a:t>nel cortile del  </a:t>
            </a:r>
            <a:r>
              <a:rPr sz="1100" spc="-5" dirty="0">
                <a:latin typeface="Cambria"/>
                <a:cs typeface="Cambria"/>
              </a:rPr>
              <a:t>museo, </a:t>
            </a:r>
            <a:r>
              <a:rPr sz="1100" dirty="0">
                <a:latin typeface="Cambria"/>
                <a:cs typeface="Cambria"/>
              </a:rPr>
              <a:t>in forma </a:t>
            </a:r>
            <a:r>
              <a:rPr sz="1100" spc="-10" dirty="0">
                <a:latin typeface="Cambria"/>
                <a:cs typeface="Cambria"/>
              </a:rPr>
              <a:t>di </a:t>
            </a:r>
            <a:r>
              <a:rPr sz="1100" spc="-5" dirty="0">
                <a:latin typeface="Cambria"/>
                <a:cs typeface="Cambria"/>
              </a:rPr>
              <a:t>Terzo </a:t>
            </a:r>
            <a:r>
              <a:rPr sz="1100" dirty="0">
                <a:latin typeface="Cambria"/>
                <a:cs typeface="Cambria"/>
              </a:rPr>
              <a:t>Paradiso. </a:t>
            </a:r>
            <a:r>
              <a:rPr sz="1100" spc="-5" dirty="0">
                <a:latin typeface="Cambria"/>
                <a:cs typeface="Cambria"/>
              </a:rPr>
              <a:t>Quest’operazione collettiva, che occuperà per l’intera mattinata </a:t>
            </a:r>
            <a:r>
              <a:rPr sz="1100" dirty="0">
                <a:latin typeface="Cambria"/>
                <a:cs typeface="Cambria"/>
              </a:rPr>
              <a:t>e </a:t>
            </a:r>
            <a:r>
              <a:rPr sz="1100" spc="-5" dirty="0">
                <a:latin typeface="Cambria"/>
                <a:cs typeface="Cambria"/>
              </a:rPr>
              <a:t>il  primo pomeriggio </a:t>
            </a:r>
            <a:r>
              <a:rPr sz="1100" dirty="0">
                <a:latin typeface="Cambria"/>
                <a:cs typeface="Cambria"/>
              </a:rPr>
              <a:t>del </a:t>
            </a:r>
            <a:r>
              <a:rPr sz="1100" spc="-10" dirty="0">
                <a:latin typeface="Cambria"/>
                <a:cs typeface="Cambria"/>
              </a:rPr>
              <a:t>16 </a:t>
            </a:r>
            <a:r>
              <a:rPr sz="1100" spc="-5" dirty="0">
                <a:latin typeface="Cambria"/>
                <a:cs typeface="Cambria"/>
              </a:rPr>
              <a:t>marzo </a:t>
            </a:r>
            <a:r>
              <a:rPr sz="1100" dirty="0">
                <a:latin typeface="Cambria"/>
                <a:cs typeface="Cambria"/>
              </a:rPr>
              <a:t>il </a:t>
            </a:r>
            <a:r>
              <a:rPr sz="1100" spc="-5" dirty="0">
                <a:latin typeface="Cambria"/>
                <a:cs typeface="Cambria"/>
              </a:rPr>
              <a:t>primo cortile </a:t>
            </a:r>
            <a:r>
              <a:rPr sz="1100" dirty="0">
                <a:latin typeface="Cambria"/>
                <a:cs typeface="Cambria"/>
              </a:rPr>
              <a:t>del </a:t>
            </a:r>
            <a:r>
              <a:rPr sz="1100" spc="-5" dirty="0">
                <a:latin typeface="Cambria"/>
                <a:cs typeface="Cambria"/>
              </a:rPr>
              <a:t>museo </a:t>
            </a:r>
            <a:r>
              <a:rPr sz="1100" dirty="0">
                <a:latin typeface="Cambria"/>
                <a:cs typeface="Cambria"/>
              </a:rPr>
              <a:t>e </a:t>
            </a:r>
            <a:r>
              <a:rPr sz="1100" spc="-5" dirty="0">
                <a:latin typeface="Cambria"/>
                <a:cs typeface="Cambria"/>
              </a:rPr>
              <a:t>culminerà </a:t>
            </a:r>
            <a:r>
              <a:rPr sz="1100" dirty="0">
                <a:latin typeface="Cambria"/>
                <a:cs typeface="Cambria"/>
              </a:rPr>
              <a:t>con </a:t>
            </a:r>
            <a:r>
              <a:rPr sz="1100" spc="-5" dirty="0">
                <a:latin typeface="Cambria"/>
                <a:cs typeface="Cambria"/>
              </a:rPr>
              <a:t>un incontro pubblico  (Biblioteca, primo piano) </a:t>
            </a:r>
            <a:r>
              <a:rPr sz="1100" dirty="0">
                <a:latin typeface="Cambria"/>
                <a:cs typeface="Cambria"/>
              </a:rPr>
              <a:t>fra i </a:t>
            </a:r>
            <a:r>
              <a:rPr sz="1100" spc="-5" dirty="0">
                <a:latin typeface="Cambria"/>
                <a:cs typeface="Cambria"/>
              </a:rPr>
              <a:t>vari soggetti </a:t>
            </a:r>
            <a:r>
              <a:rPr sz="1100" dirty="0">
                <a:latin typeface="Cambria"/>
                <a:cs typeface="Cambria"/>
              </a:rPr>
              <a:t>che </a:t>
            </a:r>
            <a:r>
              <a:rPr sz="1100" spc="-5" dirty="0">
                <a:latin typeface="Cambria"/>
                <a:cs typeface="Cambria"/>
              </a:rPr>
              <a:t>hanno </a:t>
            </a:r>
            <a:r>
              <a:rPr sz="1100" dirty="0">
                <a:latin typeface="Cambria"/>
                <a:cs typeface="Cambria"/>
              </a:rPr>
              <a:t>dato </a:t>
            </a:r>
            <a:r>
              <a:rPr sz="1100" spc="-5" dirty="0">
                <a:latin typeface="Cambria"/>
                <a:cs typeface="Cambria"/>
              </a:rPr>
              <a:t>vita all’evento, si </a:t>
            </a:r>
            <a:r>
              <a:rPr sz="1100" dirty="0">
                <a:latin typeface="Cambria"/>
                <a:cs typeface="Cambria"/>
              </a:rPr>
              <a:t>fonda </a:t>
            </a:r>
            <a:r>
              <a:rPr sz="1100" spc="-5" dirty="0">
                <a:latin typeface="Cambria"/>
                <a:cs typeface="Cambria"/>
              </a:rPr>
              <a:t>sulla metodologia  partecipativa che anima </a:t>
            </a:r>
            <a:r>
              <a:rPr sz="1100" spc="-10" dirty="0">
                <a:latin typeface="Cambria"/>
                <a:cs typeface="Cambria"/>
              </a:rPr>
              <a:t>le </a:t>
            </a:r>
            <a:r>
              <a:rPr sz="1100" spc="-5" dirty="0">
                <a:latin typeface="Cambria"/>
                <a:cs typeface="Cambria"/>
              </a:rPr>
              <a:t>attività </a:t>
            </a:r>
            <a:r>
              <a:rPr sz="1100" dirty="0">
                <a:latin typeface="Cambria"/>
                <a:cs typeface="Cambria"/>
              </a:rPr>
              <a:t>del </a:t>
            </a:r>
            <a:r>
              <a:rPr sz="1100" spc="-5" dirty="0">
                <a:latin typeface="Cambria"/>
                <a:cs typeface="Cambria"/>
              </a:rPr>
              <a:t>Dipartimento Educazione </a:t>
            </a:r>
            <a:r>
              <a:rPr sz="1100" dirty="0">
                <a:latin typeface="Cambria"/>
                <a:cs typeface="Cambria"/>
              </a:rPr>
              <a:t>del </a:t>
            </a:r>
            <a:r>
              <a:rPr sz="1100" spc="-5" dirty="0">
                <a:latin typeface="Cambria"/>
                <a:cs typeface="Cambria"/>
              </a:rPr>
              <a:t>Castello </a:t>
            </a:r>
            <a:r>
              <a:rPr sz="1100" dirty="0">
                <a:latin typeface="Cambria"/>
                <a:cs typeface="Cambria"/>
              </a:rPr>
              <a:t>di </a:t>
            </a:r>
            <a:r>
              <a:rPr sz="1100" spc="-5" dirty="0">
                <a:latin typeface="Cambria"/>
                <a:cs typeface="Cambria"/>
              </a:rPr>
              <a:t>Rivoli, come dei Servizi  educativi del </a:t>
            </a:r>
            <a:r>
              <a:rPr sz="1100" dirty="0">
                <a:latin typeface="Cambria"/>
                <a:cs typeface="Cambria"/>
              </a:rPr>
              <a:t>MADRE: il </a:t>
            </a:r>
            <a:r>
              <a:rPr sz="1100" spc="-5" dirty="0">
                <a:latin typeface="Cambria"/>
                <a:cs typeface="Cambria"/>
              </a:rPr>
              <a:t>pubblico </a:t>
            </a:r>
            <a:r>
              <a:rPr sz="1100" dirty="0">
                <a:latin typeface="Cambria"/>
                <a:cs typeface="Cambria"/>
              </a:rPr>
              <a:t>diventa il </a:t>
            </a:r>
            <a:r>
              <a:rPr sz="1100" spc="-5" dirty="0">
                <a:latin typeface="Cambria"/>
                <a:cs typeface="Cambria"/>
              </a:rPr>
              <a:t>vero protagonista dell’esperienza </a:t>
            </a:r>
            <a:r>
              <a:rPr sz="1100" dirty="0">
                <a:latin typeface="Cambria"/>
                <a:cs typeface="Cambria"/>
              </a:rPr>
              <a:t>dell’arte e </a:t>
            </a:r>
            <a:r>
              <a:rPr sz="1100" spc="-5" dirty="0">
                <a:latin typeface="Cambria"/>
                <a:cs typeface="Cambria"/>
              </a:rPr>
              <a:t>la conoscenza  </a:t>
            </a:r>
            <a:r>
              <a:rPr sz="1100" dirty="0">
                <a:latin typeface="Cambria"/>
                <a:cs typeface="Cambria"/>
              </a:rPr>
              <a:t>dell’opera diventa </a:t>
            </a:r>
            <a:r>
              <a:rPr sz="1100" spc="-5" dirty="0">
                <a:latin typeface="Cambria"/>
                <a:cs typeface="Cambria"/>
              </a:rPr>
              <a:t>esperienza condivisa. Matrice </a:t>
            </a:r>
            <a:r>
              <a:rPr sz="1100" spc="-10" dirty="0">
                <a:latin typeface="Cambria"/>
                <a:cs typeface="Cambria"/>
              </a:rPr>
              <a:t>di </a:t>
            </a:r>
            <a:r>
              <a:rPr sz="1100" spc="-5" dirty="0">
                <a:latin typeface="Cambria"/>
                <a:cs typeface="Cambria"/>
              </a:rPr>
              <a:t>questa metodologia educativa </a:t>
            </a:r>
            <a:r>
              <a:rPr sz="1100" dirty="0">
                <a:latin typeface="Cambria"/>
                <a:cs typeface="Cambria"/>
              </a:rPr>
              <a:t>è il </a:t>
            </a:r>
            <a:r>
              <a:rPr sz="1100" spc="-5" dirty="0">
                <a:latin typeface="Cambria"/>
                <a:cs typeface="Cambria"/>
              </a:rPr>
              <a:t>progetto </a:t>
            </a:r>
            <a:r>
              <a:rPr sz="1100" dirty="0">
                <a:latin typeface="Cambria"/>
                <a:cs typeface="Cambria"/>
              </a:rPr>
              <a:t>Terzo  Paradiso, </a:t>
            </a:r>
            <a:r>
              <a:rPr sz="1100" spc="-5" dirty="0">
                <a:latin typeface="Cambria"/>
                <a:cs typeface="Cambria"/>
              </a:rPr>
              <a:t>segno-simbolo </a:t>
            </a:r>
            <a:r>
              <a:rPr sz="1100" dirty="0">
                <a:latin typeface="Cambria"/>
                <a:cs typeface="Cambria"/>
              </a:rPr>
              <a:t>di </a:t>
            </a:r>
            <a:r>
              <a:rPr sz="1100" spc="-5" dirty="0">
                <a:latin typeface="Cambria"/>
                <a:cs typeface="Cambria"/>
              </a:rPr>
              <a:t>Michelangelo Pistoletto presentato per la prima </a:t>
            </a:r>
            <a:r>
              <a:rPr sz="1100" dirty="0">
                <a:latin typeface="Cambria"/>
                <a:cs typeface="Cambria"/>
              </a:rPr>
              <a:t>volta </a:t>
            </a:r>
            <a:r>
              <a:rPr sz="1100" spc="-5" dirty="0">
                <a:latin typeface="Cambria"/>
                <a:cs typeface="Cambria"/>
              </a:rPr>
              <a:t>nell’installazione live  alla Biennale </a:t>
            </a:r>
            <a:r>
              <a:rPr sz="1100" spc="-10" dirty="0">
                <a:latin typeface="Cambria"/>
                <a:cs typeface="Cambria"/>
              </a:rPr>
              <a:t>di </a:t>
            </a:r>
            <a:r>
              <a:rPr sz="1100" dirty="0">
                <a:latin typeface="Cambria"/>
                <a:cs typeface="Cambria"/>
              </a:rPr>
              <a:t>Venezia del 2005, </a:t>
            </a:r>
            <a:r>
              <a:rPr sz="1100" spc="-5" dirty="0">
                <a:latin typeface="Cambria"/>
                <a:cs typeface="Cambria"/>
              </a:rPr>
              <a:t>quale </a:t>
            </a:r>
            <a:r>
              <a:rPr sz="1100" dirty="0">
                <a:latin typeface="Cambria"/>
                <a:cs typeface="Cambria"/>
              </a:rPr>
              <a:t>segno </a:t>
            </a:r>
            <a:r>
              <a:rPr sz="1100" spc="-5" dirty="0">
                <a:latin typeface="Cambria"/>
                <a:cs typeface="Cambria"/>
              </a:rPr>
              <a:t>originariamente tracciato </a:t>
            </a:r>
            <a:r>
              <a:rPr sz="1100" dirty="0">
                <a:latin typeface="Cambria"/>
                <a:cs typeface="Cambria"/>
              </a:rPr>
              <a:t>nella </a:t>
            </a:r>
            <a:r>
              <a:rPr sz="1100" spc="-5" dirty="0">
                <a:latin typeface="Cambria"/>
                <a:cs typeface="Cambria"/>
              </a:rPr>
              <a:t>terra </a:t>
            </a:r>
            <a:r>
              <a:rPr sz="1100" dirty="0">
                <a:latin typeface="Cambria"/>
                <a:cs typeface="Cambria"/>
              </a:rPr>
              <a:t>con </a:t>
            </a:r>
            <a:r>
              <a:rPr sz="1100" spc="-5" dirty="0">
                <a:latin typeface="Cambria"/>
                <a:cs typeface="Cambria"/>
              </a:rPr>
              <a:t>un aratro  come atto fondativo </a:t>
            </a:r>
            <a:r>
              <a:rPr sz="1100" spc="-10" dirty="0">
                <a:latin typeface="Cambria"/>
                <a:cs typeface="Cambria"/>
              </a:rPr>
              <a:t>di </a:t>
            </a:r>
            <a:r>
              <a:rPr sz="1100" spc="-5" dirty="0">
                <a:latin typeface="Cambria"/>
                <a:cs typeface="Cambria"/>
              </a:rPr>
              <a:t>una nuova civiltà: grazie alla collaborazione avviata negli ultimi </a:t>
            </a:r>
            <a:r>
              <a:rPr sz="1100" spc="-10" dirty="0">
                <a:latin typeface="Cambria"/>
                <a:cs typeface="Cambria"/>
              </a:rPr>
              <a:t>anni </a:t>
            </a:r>
            <a:r>
              <a:rPr sz="1100" spc="-5" dirty="0">
                <a:latin typeface="Cambria"/>
                <a:cs typeface="Cambria"/>
              </a:rPr>
              <a:t>tra il  Dipartimento</a:t>
            </a:r>
            <a:r>
              <a:rPr sz="1100" spc="175" dirty="0">
                <a:latin typeface="Cambria"/>
                <a:cs typeface="Cambria"/>
              </a:rPr>
              <a:t> </a:t>
            </a:r>
            <a:r>
              <a:rPr sz="1100" spc="-5" dirty="0">
                <a:latin typeface="Cambria"/>
                <a:cs typeface="Cambria"/>
              </a:rPr>
              <a:t>Educazione</a:t>
            </a:r>
            <a:r>
              <a:rPr sz="1100" spc="175" dirty="0">
                <a:latin typeface="Cambria"/>
                <a:cs typeface="Cambria"/>
              </a:rPr>
              <a:t> </a:t>
            </a:r>
            <a:r>
              <a:rPr sz="1100" dirty="0">
                <a:latin typeface="Cambria"/>
                <a:cs typeface="Cambria"/>
              </a:rPr>
              <a:t>del</a:t>
            </a:r>
            <a:r>
              <a:rPr sz="1100" spc="170" dirty="0">
                <a:latin typeface="Cambria"/>
                <a:cs typeface="Cambria"/>
              </a:rPr>
              <a:t> </a:t>
            </a:r>
            <a:r>
              <a:rPr sz="1100" spc="-5" dirty="0">
                <a:latin typeface="Cambria"/>
                <a:cs typeface="Cambria"/>
              </a:rPr>
              <a:t>Castello</a:t>
            </a:r>
            <a:r>
              <a:rPr sz="1100" spc="180" dirty="0">
                <a:latin typeface="Cambria"/>
                <a:cs typeface="Cambria"/>
              </a:rPr>
              <a:t> </a:t>
            </a:r>
            <a:r>
              <a:rPr sz="1100" dirty="0">
                <a:latin typeface="Cambria"/>
                <a:cs typeface="Cambria"/>
              </a:rPr>
              <a:t>di</a:t>
            </a:r>
            <a:r>
              <a:rPr sz="1100" spc="170" dirty="0">
                <a:latin typeface="Cambria"/>
                <a:cs typeface="Cambria"/>
              </a:rPr>
              <a:t> </a:t>
            </a:r>
            <a:r>
              <a:rPr sz="1100" spc="-5" dirty="0">
                <a:latin typeface="Cambria"/>
                <a:cs typeface="Cambria"/>
              </a:rPr>
              <a:t>Rivoli-Museo</a:t>
            </a:r>
            <a:r>
              <a:rPr sz="1100" spc="175" dirty="0">
                <a:latin typeface="Cambria"/>
                <a:cs typeface="Cambria"/>
              </a:rPr>
              <a:t> </a:t>
            </a:r>
            <a:r>
              <a:rPr sz="1100" dirty="0">
                <a:latin typeface="Cambria"/>
                <a:cs typeface="Cambria"/>
              </a:rPr>
              <a:t>d’Arte</a:t>
            </a:r>
            <a:r>
              <a:rPr sz="1100" spc="175" dirty="0">
                <a:latin typeface="Cambria"/>
                <a:cs typeface="Cambria"/>
              </a:rPr>
              <a:t> </a:t>
            </a:r>
            <a:r>
              <a:rPr sz="1100" dirty="0">
                <a:latin typeface="Cambria"/>
                <a:cs typeface="Cambria"/>
              </a:rPr>
              <a:t>Contemporanea</a:t>
            </a:r>
            <a:r>
              <a:rPr sz="1100" spc="170" dirty="0">
                <a:latin typeface="Cambria"/>
                <a:cs typeface="Cambria"/>
              </a:rPr>
              <a:t> </a:t>
            </a:r>
            <a:r>
              <a:rPr sz="1100" dirty="0">
                <a:latin typeface="Cambria"/>
                <a:cs typeface="Cambria"/>
              </a:rPr>
              <a:t>e</a:t>
            </a:r>
            <a:r>
              <a:rPr sz="1100" spc="170" dirty="0">
                <a:latin typeface="Cambria"/>
                <a:cs typeface="Cambria"/>
              </a:rPr>
              <a:t> </a:t>
            </a:r>
            <a:r>
              <a:rPr sz="1100" spc="-5" dirty="0">
                <a:latin typeface="Cambria"/>
                <a:cs typeface="Cambria"/>
              </a:rPr>
              <a:t>la</a:t>
            </a:r>
            <a:r>
              <a:rPr sz="1100" spc="180" dirty="0">
                <a:latin typeface="Cambria"/>
                <a:cs typeface="Cambria"/>
              </a:rPr>
              <a:t> </a:t>
            </a:r>
            <a:r>
              <a:rPr sz="1100" spc="-5" dirty="0">
                <a:latin typeface="Cambria"/>
                <a:cs typeface="Cambria"/>
              </a:rPr>
              <a:t>Cittadellarte</a:t>
            </a:r>
            <a:endParaRPr sz="1100">
              <a:latin typeface="Cambria"/>
              <a:cs typeface="Cambria"/>
            </a:endParaRP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502412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8370">
              <a:lnSpc>
                <a:spcPts val="1839"/>
              </a:lnSpc>
            </a:pPr>
            <a:r>
              <a:rPr sz="1600" b="1" spc="-30" dirty="0">
                <a:latin typeface="Arial"/>
                <a:cs typeface="Arial"/>
              </a:rPr>
              <a:t>A</a:t>
            </a:r>
            <a:r>
              <a:rPr sz="1600" b="1" spc="5" dirty="0">
                <a:latin typeface="Arial"/>
                <a:cs typeface="Arial"/>
              </a:rPr>
              <a:t>r</a:t>
            </a:r>
            <a:r>
              <a:rPr sz="1600" b="1" spc="-5" dirty="0">
                <a:latin typeface="Arial"/>
                <a:cs typeface="Arial"/>
              </a:rPr>
              <a:t>t</a:t>
            </a:r>
            <a:r>
              <a:rPr sz="1600" b="1" dirty="0">
                <a:latin typeface="Arial"/>
                <a:cs typeface="Arial"/>
              </a:rPr>
              <a:t>r</a:t>
            </a:r>
            <a:r>
              <a:rPr sz="1600" b="1" spc="-5" dirty="0">
                <a:latin typeface="Arial"/>
                <a:cs typeface="Arial"/>
              </a:rPr>
              <a:t>ibune.</a:t>
            </a:r>
            <a:r>
              <a:rPr sz="1600" b="1" dirty="0">
                <a:latin typeface="Arial"/>
                <a:cs typeface="Arial"/>
              </a:rPr>
              <a:t>c</a:t>
            </a:r>
            <a:r>
              <a:rPr sz="1600" b="1" spc="-5" dirty="0">
                <a:latin typeface="Arial"/>
                <a:cs typeface="Arial"/>
              </a:rPr>
              <a:t>om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124800"/>
              </a:lnSpc>
              <a:spcBef>
                <a:spcPts val="975"/>
              </a:spcBef>
            </a:pPr>
            <a:r>
              <a:rPr sz="1100" dirty="0">
                <a:latin typeface="Cambria"/>
                <a:cs typeface="Cambria"/>
              </a:rPr>
              <a:t>Fondazione </a:t>
            </a:r>
            <a:r>
              <a:rPr sz="1100" spc="-5" dirty="0">
                <a:latin typeface="Cambria"/>
                <a:cs typeface="Cambria"/>
              </a:rPr>
              <a:t>Pistoletto, </a:t>
            </a:r>
            <a:r>
              <a:rPr sz="1100" dirty="0">
                <a:latin typeface="Cambria"/>
                <a:cs typeface="Cambria"/>
              </a:rPr>
              <a:t>il segno </a:t>
            </a:r>
            <a:r>
              <a:rPr sz="1100" spc="-5" dirty="0">
                <a:latin typeface="Cambria"/>
                <a:cs typeface="Cambria"/>
              </a:rPr>
              <a:t>tracciato inizialmente </a:t>
            </a:r>
            <a:r>
              <a:rPr sz="1100" dirty="0">
                <a:latin typeface="Cambria"/>
                <a:cs typeface="Cambria"/>
              </a:rPr>
              <a:t>dal </a:t>
            </a:r>
            <a:r>
              <a:rPr sz="1100" spc="-5" dirty="0">
                <a:latin typeface="Cambria"/>
                <a:cs typeface="Cambria"/>
              </a:rPr>
              <a:t>maestro Pistoletto </a:t>
            </a:r>
            <a:r>
              <a:rPr sz="1100" dirty="0">
                <a:latin typeface="Cambria"/>
                <a:cs typeface="Cambria"/>
              </a:rPr>
              <a:t>è </a:t>
            </a:r>
            <a:r>
              <a:rPr sz="1100" spc="-5" dirty="0">
                <a:latin typeface="Cambria"/>
                <a:cs typeface="Cambria"/>
              </a:rPr>
              <a:t>diventato vivo </a:t>
            </a:r>
            <a:r>
              <a:rPr sz="1100" dirty="0">
                <a:latin typeface="Cambria"/>
                <a:cs typeface="Cambria"/>
              </a:rPr>
              <a:t>e  </a:t>
            </a:r>
            <a:r>
              <a:rPr sz="1100" spc="-5" dirty="0">
                <a:latin typeface="Cambria"/>
                <a:cs typeface="Cambria"/>
              </a:rPr>
              <a:t>dinamico, </a:t>
            </a:r>
            <a:r>
              <a:rPr sz="1100" dirty="0">
                <a:latin typeface="Cambria"/>
                <a:cs typeface="Cambria"/>
              </a:rPr>
              <a:t>ovvero </a:t>
            </a:r>
            <a:r>
              <a:rPr sz="1100" spc="-5" dirty="0">
                <a:latin typeface="Cambria"/>
                <a:cs typeface="Cambria"/>
              </a:rPr>
              <a:t>ripreso </a:t>
            </a:r>
            <a:r>
              <a:rPr sz="1100" dirty="0">
                <a:latin typeface="Cambria"/>
                <a:cs typeface="Cambria"/>
              </a:rPr>
              <a:t>e </a:t>
            </a:r>
            <a:r>
              <a:rPr sz="1100" spc="-5" dirty="0">
                <a:latin typeface="Cambria"/>
                <a:cs typeface="Cambria"/>
              </a:rPr>
              <a:t>ricreato </a:t>
            </a:r>
            <a:r>
              <a:rPr sz="1100" dirty="0">
                <a:latin typeface="Cambria"/>
                <a:cs typeface="Cambria"/>
              </a:rPr>
              <a:t>in </a:t>
            </a:r>
            <a:r>
              <a:rPr sz="1100" spc="-5" dirty="0">
                <a:latin typeface="Cambria"/>
                <a:cs typeface="Cambria"/>
              </a:rPr>
              <a:t>molte oper-azioni </a:t>
            </a:r>
            <a:r>
              <a:rPr sz="1100" dirty="0">
                <a:latin typeface="Cambria"/>
                <a:cs typeface="Cambria"/>
              </a:rPr>
              <a:t>collettive a </a:t>
            </a:r>
            <a:r>
              <a:rPr sz="1100" spc="-5" dirty="0">
                <a:latin typeface="Cambria"/>
                <a:cs typeface="Cambria"/>
              </a:rPr>
              <a:t>cui hanno partecipato negli anni  migliaia </a:t>
            </a:r>
            <a:r>
              <a:rPr sz="1100" spc="-10" dirty="0">
                <a:latin typeface="Cambria"/>
                <a:cs typeface="Cambria"/>
              </a:rPr>
              <a:t>di </a:t>
            </a:r>
            <a:r>
              <a:rPr sz="1100" spc="-5" dirty="0">
                <a:latin typeface="Cambria"/>
                <a:cs typeface="Cambria"/>
              </a:rPr>
              <a:t>persone, bambini giovani </a:t>
            </a:r>
            <a:r>
              <a:rPr sz="1100" dirty="0">
                <a:latin typeface="Cambria"/>
                <a:cs typeface="Cambria"/>
              </a:rPr>
              <a:t>e </a:t>
            </a:r>
            <a:r>
              <a:rPr sz="1100" spc="-5" dirty="0">
                <a:latin typeface="Cambria"/>
                <a:cs typeface="Cambria"/>
              </a:rPr>
              <a:t>adulti, come quella proposta appunto il </a:t>
            </a:r>
            <a:r>
              <a:rPr sz="1100" dirty="0">
                <a:latin typeface="Cambria"/>
                <a:cs typeface="Cambria"/>
              </a:rPr>
              <a:t>16 </a:t>
            </a:r>
            <a:r>
              <a:rPr sz="1100" spc="-5" dirty="0">
                <a:latin typeface="Cambria"/>
                <a:cs typeface="Cambria"/>
              </a:rPr>
              <a:t>marzo al </a:t>
            </a:r>
            <a:r>
              <a:rPr sz="1100" dirty="0">
                <a:latin typeface="Cambria"/>
                <a:cs typeface="Cambria"/>
              </a:rPr>
              <a:t>MADRE di  </a:t>
            </a:r>
            <a:r>
              <a:rPr sz="1100" spc="-5" dirty="0">
                <a:latin typeface="Cambria"/>
                <a:cs typeface="Cambria"/>
              </a:rPr>
              <a:t>Napoli.</a:t>
            </a:r>
            <a:endParaRPr sz="1100">
              <a:latin typeface="Cambria"/>
              <a:cs typeface="Cambria"/>
            </a:endParaRPr>
          </a:p>
          <a:p>
            <a:pPr>
              <a:lnSpc>
                <a:spcPct val="100000"/>
              </a:lnSpc>
              <a:spcBef>
                <a:spcPts val="15"/>
              </a:spcBef>
            </a:pPr>
            <a:endParaRPr sz="1200">
              <a:latin typeface="Times New Roman"/>
              <a:cs typeface="Times New Roman"/>
            </a:endParaRPr>
          </a:p>
          <a:p>
            <a:pPr marL="12700" marR="5080" algn="just">
              <a:lnSpc>
                <a:spcPct val="125000"/>
              </a:lnSpc>
            </a:pPr>
            <a:r>
              <a:rPr sz="1100" spc="-5" dirty="0">
                <a:latin typeface="Cambria"/>
                <a:cs typeface="Cambria"/>
              </a:rPr>
              <a:t>Il Festival della Cultura Creativa </a:t>
            </a:r>
            <a:r>
              <a:rPr sz="1100" dirty="0">
                <a:latin typeface="Cambria"/>
                <a:cs typeface="Cambria"/>
              </a:rPr>
              <a:t>, </a:t>
            </a:r>
            <a:r>
              <a:rPr sz="1100" spc="-5" dirty="0">
                <a:latin typeface="Cambria"/>
                <a:cs typeface="Cambria"/>
              </a:rPr>
              <a:t>nell’ambito </a:t>
            </a:r>
            <a:r>
              <a:rPr sz="1100" dirty="0">
                <a:latin typeface="Cambria"/>
                <a:cs typeface="Cambria"/>
              </a:rPr>
              <a:t>del </a:t>
            </a:r>
            <a:r>
              <a:rPr sz="1100" spc="-5" dirty="0">
                <a:latin typeface="Cambria"/>
                <a:cs typeface="Cambria"/>
              </a:rPr>
              <a:t>quale l’evento Creare mondi </a:t>
            </a:r>
            <a:r>
              <a:rPr sz="1100" dirty="0">
                <a:latin typeface="Cambria"/>
                <a:cs typeface="Cambria"/>
              </a:rPr>
              <a:t>è </a:t>
            </a:r>
            <a:r>
              <a:rPr sz="1100" spc="-5" dirty="0">
                <a:latin typeface="Cambria"/>
                <a:cs typeface="Cambria"/>
              </a:rPr>
              <a:t>proposto, </a:t>
            </a:r>
            <a:r>
              <a:rPr sz="1100" dirty="0">
                <a:latin typeface="Cambria"/>
                <a:cs typeface="Cambria"/>
              </a:rPr>
              <a:t>è il </a:t>
            </a:r>
            <a:r>
              <a:rPr sz="1100" spc="-5" dirty="0">
                <a:latin typeface="Cambria"/>
                <a:cs typeface="Cambria"/>
              </a:rPr>
              <a:t>primo  festival diffuso </a:t>
            </a:r>
            <a:r>
              <a:rPr sz="1100" dirty="0">
                <a:latin typeface="Cambria"/>
                <a:cs typeface="Cambria"/>
              </a:rPr>
              <a:t>e </a:t>
            </a:r>
            <a:r>
              <a:rPr sz="1100" spc="-5" dirty="0">
                <a:latin typeface="Cambria"/>
                <a:cs typeface="Cambria"/>
              </a:rPr>
              <a:t>pervasivo </a:t>
            </a:r>
            <a:r>
              <a:rPr sz="1100" dirty="0">
                <a:latin typeface="Cambria"/>
                <a:cs typeface="Cambria"/>
              </a:rPr>
              <a:t>sul </a:t>
            </a:r>
            <a:r>
              <a:rPr sz="1100" spc="-5" dirty="0">
                <a:latin typeface="Cambria"/>
                <a:cs typeface="Cambria"/>
              </a:rPr>
              <a:t>territorio italiano, ideato dall’ABI con l’intento </a:t>
            </a:r>
            <a:r>
              <a:rPr sz="1100" dirty="0">
                <a:latin typeface="Cambria"/>
                <a:cs typeface="Cambria"/>
              </a:rPr>
              <a:t>di </a:t>
            </a:r>
            <a:r>
              <a:rPr sz="1100" spc="-5" dirty="0">
                <a:latin typeface="Cambria"/>
                <a:cs typeface="Cambria"/>
              </a:rPr>
              <a:t>avvicinare </a:t>
            </a:r>
            <a:r>
              <a:rPr sz="1100" dirty="0">
                <a:latin typeface="Cambria"/>
                <a:cs typeface="Cambria"/>
              </a:rPr>
              <a:t>i </a:t>
            </a:r>
            <a:r>
              <a:rPr sz="1100" spc="-5" dirty="0">
                <a:latin typeface="Cambria"/>
                <a:cs typeface="Cambria"/>
              </a:rPr>
              <a:t>bambini </a:t>
            </a:r>
            <a:r>
              <a:rPr sz="1100" dirty="0">
                <a:latin typeface="Cambria"/>
                <a:cs typeface="Cambria"/>
              </a:rPr>
              <a:t>e  i </a:t>
            </a:r>
            <a:r>
              <a:rPr sz="1100" spc="-5" dirty="0">
                <a:latin typeface="Cambria"/>
                <a:cs typeface="Cambria"/>
              </a:rPr>
              <a:t>ragazzi alla cultura, </a:t>
            </a:r>
            <a:r>
              <a:rPr sz="1100" dirty="0">
                <a:latin typeface="Cambria"/>
                <a:cs typeface="Cambria"/>
              </a:rPr>
              <a:t>e di </a:t>
            </a:r>
            <a:r>
              <a:rPr sz="1100" spc="-5" dirty="0">
                <a:latin typeface="Cambria"/>
                <a:cs typeface="Cambria"/>
              </a:rPr>
              <a:t>stimolarne la creatività, intercettando tutte le energie attive </a:t>
            </a:r>
            <a:r>
              <a:rPr sz="1100" dirty="0">
                <a:latin typeface="Cambria"/>
                <a:cs typeface="Cambria"/>
              </a:rPr>
              <a:t>nei </a:t>
            </a:r>
            <a:r>
              <a:rPr sz="1100" spc="-5" dirty="0">
                <a:latin typeface="Cambria"/>
                <a:cs typeface="Cambria"/>
              </a:rPr>
              <a:t>territori </a:t>
            </a:r>
            <a:r>
              <a:rPr sz="1100" dirty="0">
                <a:latin typeface="Cambria"/>
                <a:cs typeface="Cambria"/>
              </a:rPr>
              <a:t>di  </a:t>
            </a:r>
            <a:r>
              <a:rPr sz="1100" spc="-5" dirty="0">
                <a:latin typeface="Cambria"/>
                <a:cs typeface="Cambria"/>
              </a:rPr>
              <a:t>appartenenza </a:t>
            </a:r>
            <a:r>
              <a:rPr sz="1100" dirty="0">
                <a:latin typeface="Cambria"/>
                <a:cs typeface="Cambria"/>
              </a:rPr>
              <a:t>di </a:t>
            </a:r>
            <a:r>
              <a:rPr sz="1100" spc="-5" dirty="0">
                <a:latin typeface="Cambria"/>
                <a:cs typeface="Cambria"/>
              </a:rPr>
              <a:t>ogni banca aderente: scuole, associazioni culturali, musei, biblioteche. La sinergia con  </a:t>
            </a:r>
            <a:r>
              <a:rPr sz="1100" dirty="0">
                <a:latin typeface="Cambria"/>
                <a:cs typeface="Cambria"/>
              </a:rPr>
              <a:t>il </a:t>
            </a:r>
            <a:r>
              <a:rPr sz="1100" spc="-5" dirty="0">
                <a:latin typeface="Cambria"/>
                <a:cs typeface="Cambria"/>
              </a:rPr>
              <a:t>network dell’ABI evidenzia la costante attenzione che </a:t>
            </a:r>
            <a:r>
              <a:rPr sz="1100" dirty="0">
                <a:latin typeface="Cambria"/>
                <a:cs typeface="Cambria"/>
              </a:rPr>
              <a:t>il </a:t>
            </a:r>
            <a:r>
              <a:rPr sz="1100" spc="-5" dirty="0">
                <a:latin typeface="Cambria"/>
                <a:cs typeface="Cambria"/>
              </a:rPr>
              <a:t>sistema bancario italiano riserva alla  memoria dei territori </a:t>
            </a:r>
            <a:r>
              <a:rPr sz="1100" dirty="0">
                <a:latin typeface="Cambria"/>
                <a:cs typeface="Cambria"/>
              </a:rPr>
              <a:t>e </a:t>
            </a:r>
            <a:r>
              <a:rPr sz="1100" spc="-5" dirty="0">
                <a:latin typeface="Cambria"/>
                <a:cs typeface="Cambria"/>
              </a:rPr>
              <a:t>alle pratiche innovative che vi </a:t>
            </a:r>
            <a:r>
              <a:rPr sz="1100" dirty="0">
                <a:latin typeface="Cambria"/>
                <a:cs typeface="Cambria"/>
              </a:rPr>
              <a:t>operano, </a:t>
            </a:r>
            <a:r>
              <a:rPr sz="1100" spc="-5" dirty="0">
                <a:latin typeface="Cambria"/>
                <a:cs typeface="Cambria"/>
              </a:rPr>
              <a:t>riproponendo, tramite </a:t>
            </a:r>
            <a:r>
              <a:rPr sz="1100" dirty="0">
                <a:latin typeface="Cambria"/>
                <a:cs typeface="Cambria"/>
              </a:rPr>
              <a:t>il </a:t>
            </a:r>
            <a:r>
              <a:rPr sz="1100" spc="-5" dirty="0">
                <a:latin typeface="Cambria"/>
                <a:cs typeface="Cambria"/>
              </a:rPr>
              <a:t>Festival della  Cultura Creativa, la rete del sistema bancario italiano come catalizzatore </a:t>
            </a:r>
            <a:r>
              <a:rPr sz="1100" dirty="0">
                <a:latin typeface="Cambria"/>
                <a:cs typeface="Cambria"/>
              </a:rPr>
              <a:t>di </a:t>
            </a:r>
            <a:r>
              <a:rPr sz="1100" spc="-5" dirty="0">
                <a:latin typeface="Cambria"/>
                <a:cs typeface="Cambria"/>
              </a:rPr>
              <a:t>creatività sui </a:t>
            </a:r>
            <a:r>
              <a:rPr sz="1100" dirty="0">
                <a:latin typeface="Cambria"/>
                <a:cs typeface="Cambria"/>
              </a:rPr>
              <a:t>e </a:t>
            </a:r>
            <a:r>
              <a:rPr sz="1100" spc="-5" dirty="0">
                <a:latin typeface="Cambria"/>
                <a:cs typeface="Cambria"/>
              </a:rPr>
              <a:t>dei singoli  territori italiani. Il concept </a:t>
            </a:r>
            <a:r>
              <a:rPr sz="1100" dirty="0">
                <a:latin typeface="Cambria"/>
                <a:cs typeface="Cambria"/>
              </a:rPr>
              <a:t>di </a:t>
            </a:r>
            <a:r>
              <a:rPr sz="1100" spc="-5" dirty="0">
                <a:latin typeface="Cambria"/>
                <a:cs typeface="Cambria"/>
              </a:rPr>
              <a:t>questa edizione del Festival esalta </a:t>
            </a:r>
            <a:r>
              <a:rPr sz="1100" dirty="0">
                <a:latin typeface="Cambria"/>
                <a:cs typeface="Cambria"/>
              </a:rPr>
              <a:t>il </a:t>
            </a:r>
            <a:r>
              <a:rPr sz="1100" spc="-10" dirty="0">
                <a:latin typeface="Cambria"/>
                <a:cs typeface="Cambria"/>
              </a:rPr>
              <a:t>ruolo </a:t>
            </a:r>
            <a:r>
              <a:rPr sz="1100" spc="-5" dirty="0">
                <a:latin typeface="Cambria"/>
                <a:cs typeface="Cambria"/>
              </a:rPr>
              <a:t>della parola come creatrice </a:t>
            </a:r>
            <a:r>
              <a:rPr sz="1100" spc="-10" dirty="0">
                <a:latin typeface="Cambria"/>
                <a:cs typeface="Cambria"/>
              </a:rPr>
              <a:t>di  </a:t>
            </a:r>
            <a:r>
              <a:rPr sz="1100" spc="-5" dirty="0">
                <a:latin typeface="Cambria"/>
                <a:cs typeface="Cambria"/>
              </a:rPr>
              <a:t>mondi possibili </a:t>
            </a:r>
            <a:r>
              <a:rPr sz="1100" dirty="0">
                <a:latin typeface="Cambria"/>
                <a:cs typeface="Cambria"/>
              </a:rPr>
              <a:t>e </a:t>
            </a:r>
            <a:r>
              <a:rPr sz="1100" spc="-5" dirty="0">
                <a:latin typeface="Cambria"/>
                <a:cs typeface="Cambria"/>
              </a:rPr>
              <a:t>condivisibili, </a:t>
            </a:r>
            <a:r>
              <a:rPr sz="1100" dirty="0">
                <a:latin typeface="Cambria"/>
                <a:cs typeface="Cambria"/>
              </a:rPr>
              <a:t>ed </a:t>
            </a:r>
            <a:r>
              <a:rPr sz="1100" spc="-5" dirty="0">
                <a:latin typeface="Cambria"/>
                <a:cs typeface="Cambria"/>
              </a:rPr>
              <a:t>evidenzia la forza </a:t>
            </a:r>
            <a:r>
              <a:rPr sz="1100" dirty="0">
                <a:latin typeface="Cambria"/>
                <a:cs typeface="Cambria"/>
              </a:rPr>
              <a:t>di </a:t>
            </a:r>
            <a:r>
              <a:rPr sz="1100" spc="-5" dirty="0">
                <a:latin typeface="Cambria"/>
                <a:cs typeface="Cambria"/>
              </a:rPr>
              <a:t>una progettualità </a:t>
            </a:r>
            <a:r>
              <a:rPr sz="1100" spc="-10" dirty="0">
                <a:latin typeface="Cambria"/>
                <a:cs typeface="Cambria"/>
              </a:rPr>
              <a:t>di </a:t>
            </a:r>
            <a:r>
              <a:rPr sz="1100" dirty="0">
                <a:latin typeface="Cambria"/>
                <a:cs typeface="Cambria"/>
              </a:rPr>
              <a:t>rete fra </a:t>
            </a:r>
            <a:r>
              <a:rPr sz="1100" spc="-5" dirty="0">
                <a:latin typeface="Cambria"/>
                <a:cs typeface="Cambria"/>
              </a:rPr>
              <a:t>musei, istituzioni  culturali </a:t>
            </a:r>
            <a:r>
              <a:rPr sz="1100" dirty="0">
                <a:latin typeface="Cambria"/>
                <a:cs typeface="Cambria"/>
              </a:rPr>
              <a:t>e </a:t>
            </a:r>
            <a:r>
              <a:rPr sz="1100" spc="-5" dirty="0">
                <a:latin typeface="Cambria"/>
                <a:cs typeface="Cambria"/>
              </a:rPr>
              <a:t>banche, accomunati </a:t>
            </a:r>
            <a:r>
              <a:rPr sz="1100" dirty="0">
                <a:latin typeface="Cambria"/>
                <a:cs typeface="Cambria"/>
              </a:rPr>
              <a:t>da </a:t>
            </a:r>
            <a:r>
              <a:rPr sz="1100" spc="-5" dirty="0">
                <a:latin typeface="Cambria"/>
                <a:cs typeface="Cambria"/>
              </a:rPr>
              <a:t>quello stimolo </a:t>
            </a:r>
            <a:r>
              <a:rPr sz="1100" dirty="0">
                <a:latin typeface="Cambria"/>
                <a:cs typeface="Cambria"/>
              </a:rPr>
              <a:t>a “fare </a:t>
            </a:r>
            <a:r>
              <a:rPr sz="1100" spc="-5" dirty="0">
                <a:latin typeface="Cambria"/>
                <a:cs typeface="Cambria"/>
              </a:rPr>
              <a:t>rete” sui singoli territori che </a:t>
            </a:r>
            <a:r>
              <a:rPr sz="1100" dirty="0">
                <a:latin typeface="Cambria"/>
                <a:cs typeface="Cambria"/>
              </a:rPr>
              <a:t>il </a:t>
            </a:r>
            <a:r>
              <a:rPr sz="1100" spc="-5" dirty="0">
                <a:latin typeface="Cambria"/>
                <a:cs typeface="Cambria"/>
              </a:rPr>
              <a:t>Festival della  Cultura Creativa intende appunto</a:t>
            </a:r>
            <a:r>
              <a:rPr sz="1100" spc="10" dirty="0">
                <a:latin typeface="Cambria"/>
                <a:cs typeface="Cambria"/>
              </a:rPr>
              <a:t> </a:t>
            </a:r>
            <a:r>
              <a:rPr sz="1100" spc="-5" dirty="0">
                <a:latin typeface="Cambria"/>
                <a:cs typeface="Cambria"/>
              </a:rPr>
              <a:t>incentivare.</a:t>
            </a:r>
            <a:endParaRPr sz="1100">
              <a:latin typeface="Cambria"/>
              <a:cs typeface="Cambria"/>
            </a:endParaRP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Cagliaripad.it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66825" y="3268979"/>
            <a:ext cx="5104765" cy="51308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823210" y="1914524"/>
            <a:ext cx="1560662" cy="93789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8675979"/>
            <a:ext cx="6149340" cy="1200785"/>
          </a:xfrm>
          <a:prstGeom prst="rect">
            <a:avLst/>
          </a:prstGeom>
        </p:spPr>
        <p:txBody>
          <a:bodyPr vert="horz" wrap="square" lIns="0" tIns="11430" rIns="0" bIns="0" rtlCol="0">
            <a:spAutoFit/>
          </a:bodyPr>
          <a:lstStyle/>
          <a:p>
            <a:pPr marL="12700" marR="5080" algn="just">
              <a:lnSpc>
                <a:spcPct val="116900"/>
              </a:lnSpc>
              <a:spcBef>
                <a:spcPts val="90"/>
              </a:spcBef>
            </a:pPr>
            <a:r>
              <a:rPr sz="1100" dirty="0">
                <a:solidFill>
                  <a:srgbClr val="333333"/>
                </a:solidFill>
                <a:latin typeface="Calibri"/>
                <a:cs typeface="Calibri"/>
              </a:rPr>
              <a:t>Un </a:t>
            </a:r>
            <a:r>
              <a:rPr sz="1100" spc="-5" dirty="0">
                <a:solidFill>
                  <a:srgbClr val="333333"/>
                </a:solidFill>
                <a:latin typeface="Calibri"/>
                <a:cs typeface="Calibri"/>
              </a:rPr>
              <a:t>laboratorio-spettacolo </a:t>
            </a:r>
            <a:r>
              <a:rPr sz="1100" dirty="0">
                <a:solidFill>
                  <a:srgbClr val="333333"/>
                </a:solidFill>
                <a:latin typeface="Calibri"/>
                <a:cs typeface="Calibri"/>
              </a:rPr>
              <a:t>per </a:t>
            </a:r>
            <a:r>
              <a:rPr sz="1100" spc="-5" dirty="0">
                <a:solidFill>
                  <a:srgbClr val="333333"/>
                </a:solidFill>
                <a:latin typeface="Calibri"/>
                <a:cs typeface="Calibri"/>
              </a:rPr>
              <a:t>svelare </a:t>
            </a:r>
            <a:r>
              <a:rPr sz="1100" dirty="0">
                <a:solidFill>
                  <a:srgbClr val="333333"/>
                </a:solidFill>
                <a:latin typeface="Calibri"/>
                <a:cs typeface="Calibri"/>
              </a:rPr>
              <a:t>a </a:t>
            </a:r>
            <a:r>
              <a:rPr sz="1100" spc="-5" dirty="0">
                <a:solidFill>
                  <a:srgbClr val="333333"/>
                </a:solidFill>
                <a:latin typeface="Calibri"/>
                <a:cs typeface="Calibri"/>
              </a:rPr>
              <a:t>bambini </a:t>
            </a:r>
            <a:r>
              <a:rPr sz="1100" dirty="0">
                <a:solidFill>
                  <a:srgbClr val="333333"/>
                </a:solidFill>
                <a:latin typeface="Calibri"/>
                <a:cs typeface="Calibri"/>
              </a:rPr>
              <a:t>e </a:t>
            </a:r>
            <a:r>
              <a:rPr sz="1100" spc="-5" dirty="0">
                <a:solidFill>
                  <a:srgbClr val="333333"/>
                </a:solidFill>
                <a:latin typeface="Calibri"/>
                <a:cs typeface="Calibri"/>
              </a:rPr>
              <a:t>ragazzi </a:t>
            </a:r>
            <a:r>
              <a:rPr sz="1100" dirty="0">
                <a:solidFill>
                  <a:srgbClr val="333333"/>
                </a:solidFill>
                <a:latin typeface="Calibri"/>
                <a:cs typeface="Calibri"/>
              </a:rPr>
              <a:t>i </a:t>
            </a:r>
            <a:r>
              <a:rPr sz="1100" spc="-5" dirty="0">
                <a:solidFill>
                  <a:srgbClr val="333333"/>
                </a:solidFill>
                <a:latin typeface="Calibri"/>
                <a:cs typeface="Calibri"/>
              </a:rPr>
              <a:t>segreti </a:t>
            </a:r>
            <a:r>
              <a:rPr sz="1100" dirty="0">
                <a:solidFill>
                  <a:srgbClr val="333333"/>
                </a:solidFill>
                <a:latin typeface="Calibri"/>
                <a:cs typeface="Calibri"/>
              </a:rPr>
              <a:t>per </a:t>
            </a:r>
            <a:r>
              <a:rPr sz="1100" spc="-5" dirty="0">
                <a:solidFill>
                  <a:srgbClr val="333333"/>
                </a:solidFill>
                <a:latin typeface="Calibri"/>
                <a:cs typeface="Calibri"/>
              </a:rPr>
              <a:t>inventare un libro. Si </a:t>
            </a:r>
            <a:r>
              <a:rPr sz="1100" dirty="0">
                <a:solidFill>
                  <a:srgbClr val="333333"/>
                </a:solidFill>
                <a:latin typeface="Calibri"/>
                <a:cs typeface="Calibri"/>
              </a:rPr>
              <a:t>intitola </a:t>
            </a:r>
            <a:r>
              <a:rPr sz="1100" spc="-5" dirty="0">
                <a:solidFill>
                  <a:srgbClr val="333333"/>
                </a:solidFill>
                <a:latin typeface="Calibri"/>
                <a:cs typeface="Calibri"/>
              </a:rPr>
              <a:t>"Sotto  </a:t>
            </a:r>
            <a:r>
              <a:rPr sz="1100" dirty="0">
                <a:solidFill>
                  <a:srgbClr val="333333"/>
                </a:solidFill>
                <a:latin typeface="Calibri"/>
                <a:cs typeface="Calibri"/>
              </a:rPr>
              <a:t>le ali del vento. </a:t>
            </a:r>
            <a:r>
              <a:rPr sz="1100" spc="-5" dirty="0">
                <a:solidFill>
                  <a:srgbClr val="333333"/>
                </a:solidFill>
                <a:latin typeface="Calibri"/>
                <a:cs typeface="Calibri"/>
              </a:rPr>
              <a:t>Rubiamo </a:t>
            </a:r>
            <a:r>
              <a:rPr sz="1100" spc="-10" dirty="0">
                <a:solidFill>
                  <a:srgbClr val="333333"/>
                </a:solidFill>
                <a:latin typeface="Calibri"/>
                <a:cs typeface="Calibri"/>
              </a:rPr>
              <a:t>le </a:t>
            </a:r>
            <a:r>
              <a:rPr sz="1100" spc="-5" dirty="0">
                <a:solidFill>
                  <a:srgbClr val="333333"/>
                </a:solidFill>
                <a:latin typeface="Calibri"/>
                <a:cs typeface="Calibri"/>
              </a:rPr>
              <a:t>storie </a:t>
            </a:r>
            <a:r>
              <a:rPr sz="1100" dirty="0">
                <a:solidFill>
                  <a:srgbClr val="333333"/>
                </a:solidFill>
                <a:latin typeface="Calibri"/>
                <a:cs typeface="Calibri"/>
              </a:rPr>
              <a:t>con </a:t>
            </a:r>
            <a:r>
              <a:rPr sz="1100" spc="-5" dirty="0">
                <a:solidFill>
                  <a:srgbClr val="333333"/>
                </a:solidFill>
                <a:latin typeface="Calibri"/>
                <a:cs typeface="Calibri"/>
              </a:rPr>
              <a:t>gli </a:t>
            </a:r>
            <a:r>
              <a:rPr sz="1100" dirty="0">
                <a:solidFill>
                  <a:srgbClr val="333333"/>
                </a:solidFill>
                <a:latin typeface="Calibri"/>
                <a:cs typeface="Calibri"/>
              </a:rPr>
              <a:t>occhi" </a:t>
            </a:r>
            <a:r>
              <a:rPr sz="1100" spc="-5" dirty="0">
                <a:solidFill>
                  <a:srgbClr val="333333"/>
                </a:solidFill>
                <a:latin typeface="Calibri"/>
                <a:cs typeface="Calibri"/>
              </a:rPr>
              <a:t>l'incontro questa mattina </a:t>
            </a:r>
            <a:r>
              <a:rPr sz="1100" dirty="0">
                <a:solidFill>
                  <a:srgbClr val="333333"/>
                </a:solidFill>
                <a:latin typeface="Calibri"/>
                <a:cs typeface="Calibri"/>
              </a:rPr>
              <a:t>e </a:t>
            </a:r>
            <a:r>
              <a:rPr sz="1100" spc="-5" dirty="0">
                <a:solidFill>
                  <a:srgbClr val="333333"/>
                </a:solidFill>
                <a:latin typeface="Calibri"/>
                <a:cs typeface="Calibri"/>
              </a:rPr>
              <a:t>nel pomeriggio </a:t>
            </a:r>
            <a:r>
              <a:rPr sz="1100" dirty="0">
                <a:solidFill>
                  <a:srgbClr val="333333"/>
                </a:solidFill>
                <a:latin typeface="Calibri"/>
                <a:cs typeface="Calibri"/>
              </a:rPr>
              <a:t>a </a:t>
            </a:r>
            <a:r>
              <a:rPr sz="1100" spc="-5" dirty="0">
                <a:solidFill>
                  <a:srgbClr val="333333"/>
                </a:solidFill>
                <a:latin typeface="Calibri"/>
                <a:cs typeface="Calibri"/>
              </a:rPr>
              <a:t>Cagliari </a:t>
            </a:r>
            <a:r>
              <a:rPr sz="1100" dirty="0">
                <a:solidFill>
                  <a:srgbClr val="333333"/>
                </a:solidFill>
                <a:latin typeface="Calibri"/>
                <a:cs typeface="Calibri"/>
              </a:rPr>
              <a:t>nel  </a:t>
            </a:r>
            <a:r>
              <a:rPr sz="1100" spc="-5" dirty="0">
                <a:solidFill>
                  <a:srgbClr val="333333"/>
                </a:solidFill>
                <a:latin typeface="Calibri"/>
                <a:cs typeface="Calibri"/>
              </a:rPr>
              <a:t>Centro Comunale d'Arte </a:t>
            </a:r>
            <a:r>
              <a:rPr sz="1100" dirty="0">
                <a:solidFill>
                  <a:srgbClr val="333333"/>
                </a:solidFill>
                <a:latin typeface="Calibri"/>
                <a:cs typeface="Calibri"/>
              </a:rPr>
              <a:t>e </a:t>
            </a:r>
            <a:r>
              <a:rPr sz="1100" spc="-5" dirty="0">
                <a:solidFill>
                  <a:srgbClr val="333333"/>
                </a:solidFill>
                <a:latin typeface="Calibri"/>
                <a:cs typeface="Calibri"/>
              </a:rPr>
              <a:t>Cultura </a:t>
            </a:r>
            <a:r>
              <a:rPr sz="1100" dirty="0">
                <a:solidFill>
                  <a:srgbClr val="333333"/>
                </a:solidFill>
                <a:latin typeface="Calibri"/>
                <a:cs typeface="Calibri"/>
              </a:rPr>
              <a:t>Exmà. </a:t>
            </a:r>
            <a:r>
              <a:rPr sz="1100" spc="-5" dirty="0">
                <a:solidFill>
                  <a:srgbClr val="333333"/>
                </a:solidFill>
                <a:latin typeface="Calibri"/>
                <a:cs typeface="Calibri"/>
              </a:rPr>
              <a:t>Organizzato da Abi </a:t>
            </a:r>
            <a:r>
              <a:rPr sz="1100" dirty="0">
                <a:solidFill>
                  <a:srgbClr val="333333"/>
                </a:solidFill>
                <a:latin typeface="Calibri"/>
                <a:cs typeface="Calibri"/>
              </a:rPr>
              <a:t>e </a:t>
            </a:r>
            <a:r>
              <a:rPr sz="1100" spc="-5" dirty="0">
                <a:solidFill>
                  <a:srgbClr val="333333"/>
                </a:solidFill>
                <a:latin typeface="Calibri"/>
                <a:cs typeface="Calibri"/>
              </a:rPr>
              <a:t>Intesa Sanpaolo </a:t>
            </a:r>
            <a:r>
              <a:rPr sz="1100" dirty="0">
                <a:solidFill>
                  <a:srgbClr val="333333"/>
                </a:solidFill>
                <a:latin typeface="Calibri"/>
                <a:cs typeface="Calibri"/>
              </a:rPr>
              <a:t>è </a:t>
            </a:r>
            <a:r>
              <a:rPr sz="1100" spc="-5" dirty="0">
                <a:solidFill>
                  <a:srgbClr val="333333"/>
                </a:solidFill>
                <a:latin typeface="Calibri"/>
                <a:cs typeface="Calibri"/>
              </a:rPr>
              <a:t>uno degli </a:t>
            </a:r>
            <a:r>
              <a:rPr sz="1100" dirty="0">
                <a:solidFill>
                  <a:srgbClr val="333333"/>
                </a:solidFill>
                <a:latin typeface="Calibri"/>
                <a:cs typeface="Calibri"/>
              </a:rPr>
              <a:t>eventi </a:t>
            </a:r>
            <a:r>
              <a:rPr sz="1100" spc="-5" dirty="0">
                <a:solidFill>
                  <a:srgbClr val="333333"/>
                </a:solidFill>
                <a:latin typeface="Calibri"/>
                <a:cs typeface="Calibri"/>
              </a:rPr>
              <a:t>del  Festival </a:t>
            </a:r>
            <a:r>
              <a:rPr sz="1100" dirty="0">
                <a:solidFill>
                  <a:srgbClr val="333333"/>
                </a:solidFill>
                <a:latin typeface="Calibri"/>
                <a:cs typeface="Calibri"/>
              </a:rPr>
              <a:t>della </a:t>
            </a:r>
            <a:r>
              <a:rPr sz="1100" spc="-5" dirty="0">
                <a:solidFill>
                  <a:srgbClr val="333333"/>
                </a:solidFill>
                <a:latin typeface="Calibri"/>
                <a:cs typeface="Calibri"/>
              </a:rPr>
              <a:t>Cultura Creativa: oltre </a:t>
            </a:r>
            <a:r>
              <a:rPr sz="1100" dirty="0">
                <a:solidFill>
                  <a:srgbClr val="333333"/>
                </a:solidFill>
                <a:latin typeface="Calibri"/>
                <a:cs typeface="Calibri"/>
              </a:rPr>
              <a:t>80 iniziative che </a:t>
            </a:r>
            <a:r>
              <a:rPr sz="1100" spc="-5" dirty="0">
                <a:solidFill>
                  <a:srgbClr val="333333"/>
                </a:solidFill>
                <a:latin typeface="Calibri"/>
                <a:cs typeface="Calibri"/>
              </a:rPr>
              <a:t>coinvolgono </a:t>
            </a:r>
            <a:r>
              <a:rPr sz="1100" dirty="0">
                <a:solidFill>
                  <a:srgbClr val="333333"/>
                </a:solidFill>
                <a:latin typeface="Calibri"/>
                <a:cs typeface="Calibri"/>
              </a:rPr>
              <a:t>60 </a:t>
            </a:r>
            <a:r>
              <a:rPr sz="1100" spc="-5" dirty="0">
                <a:solidFill>
                  <a:srgbClr val="333333"/>
                </a:solidFill>
                <a:latin typeface="Calibri"/>
                <a:cs typeface="Calibri"/>
              </a:rPr>
              <a:t>centri </a:t>
            </a:r>
            <a:r>
              <a:rPr sz="1100" dirty="0">
                <a:solidFill>
                  <a:srgbClr val="333333"/>
                </a:solidFill>
                <a:latin typeface="Calibri"/>
                <a:cs typeface="Calibri"/>
              </a:rPr>
              <a:t>in </a:t>
            </a:r>
            <a:r>
              <a:rPr sz="1100" spc="-5" dirty="0">
                <a:solidFill>
                  <a:srgbClr val="333333"/>
                </a:solidFill>
                <a:latin typeface="Calibri"/>
                <a:cs typeface="Calibri"/>
              </a:rPr>
              <a:t>tutta </a:t>
            </a:r>
            <a:r>
              <a:rPr sz="1100" dirty="0">
                <a:solidFill>
                  <a:srgbClr val="333333"/>
                </a:solidFill>
                <a:latin typeface="Calibri"/>
                <a:cs typeface="Calibri"/>
              </a:rPr>
              <a:t>la </a:t>
            </a:r>
            <a:r>
              <a:rPr sz="1100" spc="-5" dirty="0">
                <a:solidFill>
                  <a:srgbClr val="333333"/>
                </a:solidFill>
                <a:latin typeface="Calibri"/>
                <a:cs typeface="Calibri"/>
              </a:rPr>
              <a:t>penisola, da </a:t>
            </a:r>
            <a:r>
              <a:rPr sz="1100" dirty="0">
                <a:solidFill>
                  <a:srgbClr val="333333"/>
                </a:solidFill>
                <a:latin typeface="Calibri"/>
                <a:cs typeface="Calibri"/>
              </a:rPr>
              <a:t>oggi e  </a:t>
            </a:r>
            <a:r>
              <a:rPr sz="1100" spc="-5" dirty="0">
                <a:solidFill>
                  <a:srgbClr val="333333"/>
                </a:solidFill>
                <a:latin typeface="Calibri"/>
                <a:cs typeface="Calibri"/>
              </a:rPr>
              <a:t>fino </a:t>
            </a:r>
            <a:r>
              <a:rPr sz="1100" dirty="0">
                <a:solidFill>
                  <a:srgbClr val="333333"/>
                </a:solidFill>
                <a:latin typeface="Calibri"/>
                <a:cs typeface="Calibri"/>
              </a:rPr>
              <a:t>al 22 marzo. Arte, </a:t>
            </a:r>
            <a:r>
              <a:rPr sz="1100" spc="-5" dirty="0">
                <a:solidFill>
                  <a:srgbClr val="333333"/>
                </a:solidFill>
                <a:latin typeface="Calibri"/>
                <a:cs typeface="Calibri"/>
              </a:rPr>
              <a:t>archeologia, musica, </a:t>
            </a:r>
            <a:r>
              <a:rPr sz="1100" dirty="0">
                <a:solidFill>
                  <a:srgbClr val="333333"/>
                </a:solidFill>
                <a:latin typeface="Calibri"/>
                <a:cs typeface="Calibri"/>
              </a:rPr>
              <a:t>canto, </a:t>
            </a:r>
            <a:r>
              <a:rPr sz="1100" spc="-5" dirty="0">
                <a:solidFill>
                  <a:srgbClr val="333333"/>
                </a:solidFill>
                <a:latin typeface="Calibri"/>
                <a:cs typeface="Calibri"/>
              </a:rPr>
              <a:t>lettura, </a:t>
            </a:r>
            <a:r>
              <a:rPr sz="1100" dirty="0">
                <a:solidFill>
                  <a:srgbClr val="333333"/>
                </a:solidFill>
                <a:latin typeface="Calibri"/>
                <a:cs typeface="Calibri"/>
              </a:rPr>
              <a:t>teatro, </a:t>
            </a:r>
            <a:r>
              <a:rPr sz="1100" spc="-5" dirty="0">
                <a:solidFill>
                  <a:srgbClr val="333333"/>
                </a:solidFill>
                <a:latin typeface="Calibri"/>
                <a:cs typeface="Calibri"/>
              </a:rPr>
              <a:t>robotica, </a:t>
            </a:r>
            <a:r>
              <a:rPr sz="1100" dirty="0">
                <a:solidFill>
                  <a:srgbClr val="333333"/>
                </a:solidFill>
                <a:latin typeface="Calibri"/>
                <a:cs typeface="Calibri"/>
              </a:rPr>
              <a:t>nuove </a:t>
            </a:r>
            <a:r>
              <a:rPr sz="1100" spc="-5" dirty="0">
                <a:solidFill>
                  <a:srgbClr val="333333"/>
                </a:solidFill>
                <a:latin typeface="Calibri"/>
                <a:cs typeface="Calibri"/>
              </a:rPr>
              <a:t>tecnologie </a:t>
            </a:r>
            <a:r>
              <a:rPr sz="1100" dirty="0">
                <a:solidFill>
                  <a:srgbClr val="333333"/>
                </a:solidFill>
                <a:latin typeface="Calibri"/>
                <a:cs typeface="Calibri"/>
              </a:rPr>
              <a:t>per </a:t>
            </a:r>
            <a:r>
              <a:rPr sz="1100" spc="-5" dirty="0">
                <a:solidFill>
                  <a:srgbClr val="333333"/>
                </a:solidFill>
                <a:latin typeface="Calibri"/>
                <a:cs typeface="Calibri"/>
              </a:rPr>
              <a:t>avvicinare  bambini</a:t>
            </a:r>
            <a:r>
              <a:rPr sz="1100" spc="60" dirty="0">
                <a:solidFill>
                  <a:srgbClr val="333333"/>
                </a:solidFill>
                <a:latin typeface="Calibri"/>
                <a:cs typeface="Calibri"/>
              </a:rPr>
              <a:t> </a:t>
            </a:r>
            <a:r>
              <a:rPr sz="1100" dirty="0">
                <a:solidFill>
                  <a:srgbClr val="333333"/>
                </a:solidFill>
                <a:latin typeface="Calibri"/>
                <a:cs typeface="Calibri"/>
              </a:rPr>
              <a:t>e</a:t>
            </a:r>
            <a:r>
              <a:rPr sz="1100" spc="70" dirty="0">
                <a:solidFill>
                  <a:srgbClr val="333333"/>
                </a:solidFill>
                <a:latin typeface="Calibri"/>
                <a:cs typeface="Calibri"/>
              </a:rPr>
              <a:t> </a:t>
            </a:r>
            <a:r>
              <a:rPr sz="1100" spc="-5" dirty="0">
                <a:solidFill>
                  <a:srgbClr val="333333"/>
                </a:solidFill>
                <a:latin typeface="Calibri"/>
                <a:cs typeface="Calibri"/>
              </a:rPr>
              <a:t>ragazzi</a:t>
            </a:r>
            <a:r>
              <a:rPr sz="1100" spc="65" dirty="0">
                <a:solidFill>
                  <a:srgbClr val="333333"/>
                </a:solidFill>
                <a:latin typeface="Calibri"/>
                <a:cs typeface="Calibri"/>
              </a:rPr>
              <a:t> </a:t>
            </a:r>
            <a:r>
              <a:rPr sz="1100" dirty="0">
                <a:solidFill>
                  <a:srgbClr val="333333"/>
                </a:solidFill>
                <a:latin typeface="Calibri"/>
                <a:cs typeface="Calibri"/>
              </a:rPr>
              <a:t>dai</a:t>
            </a:r>
            <a:r>
              <a:rPr sz="1100" spc="60" dirty="0">
                <a:solidFill>
                  <a:srgbClr val="333333"/>
                </a:solidFill>
                <a:latin typeface="Calibri"/>
                <a:cs typeface="Calibri"/>
              </a:rPr>
              <a:t> </a:t>
            </a:r>
            <a:r>
              <a:rPr sz="1100" dirty="0">
                <a:solidFill>
                  <a:srgbClr val="333333"/>
                </a:solidFill>
                <a:latin typeface="Calibri"/>
                <a:cs typeface="Calibri"/>
              </a:rPr>
              <a:t>6</a:t>
            </a:r>
            <a:r>
              <a:rPr sz="1100" spc="65" dirty="0">
                <a:solidFill>
                  <a:srgbClr val="333333"/>
                </a:solidFill>
                <a:latin typeface="Calibri"/>
                <a:cs typeface="Calibri"/>
              </a:rPr>
              <a:t> </a:t>
            </a:r>
            <a:r>
              <a:rPr sz="1100" dirty="0">
                <a:solidFill>
                  <a:srgbClr val="333333"/>
                </a:solidFill>
                <a:latin typeface="Calibri"/>
                <a:cs typeface="Calibri"/>
              </a:rPr>
              <a:t>ai</a:t>
            </a:r>
            <a:r>
              <a:rPr sz="1100" spc="75" dirty="0">
                <a:solidFill>
                  <a:srgbClr val="333333"/>
                </a:solidFill>
                <a:latin typeface="Calibri"/>
                <a:cs typeface="Calibri"/>
              </a:rPr>
              <a:t> </a:t>
            </a:r>
            <a:r>
              <a:rPr sz="1100" dirty="0">
                <a:solidFill>
                  <a:srgbClr val="333333"/>
                </a:solidFill>
                <a:latin typeface="Calibri"/>
                <a:cs typeface="Calibri"/>
              </a:rPr>
              <a:t>13</a:t>
            </a:r>
            <a:r>
              <a:rPr sz="1100" spc="70" dirty="0">
                <a:solidFill>
                  <a:srgbClr val="333333"/>
                </a:solidFill>
                <a:latin typeface="Calibri"/>
                <a:cs typeface="Calibri"/>
              </a:rPr>
              <a:t> </a:t>
            </a:r>
            <a:r>
              <a:rPr sz="1100" spc="-5" dirty="0">
                <a:solidFill>
                  <a:srgbClr val="333333"/>
                </a:solidFill>
                <a:latin typeface="Calibri"/>
                <a:cs typeface="Calibri"/>
              </a:rPr>
              <a:t>anni</a:t>
            </a:r>
            <a:r>
              <a:rPr sz="1100" spc="65" dirty="0">
                <a:solidFill>
                  <a:srgbClr val="333333"/>
                </a:solidFill>
                <a:latin typeface="Calibri"/>
                <a:cs typeface="Calibri"/>
              </a:rPr>
              <a:t> </a:t>
            </a:r>
            <a:r>
              <a:rPr sz="1100" dirty="0">
                <a:solidFill>
                  <a:srgbClr val="333333"/>
                </a:solidFill>
                <a:latin typeface="Calibri"/>
                <a:cs typeface="Calibri"/>
              </a:rPr>
              <a:t>alla</a:t>
            </a:r>
            <a:r>
              <a:rPr sz="1100" spc="60" dirty="0">
                <a:solidFill>
                  <a:srgbClr val="333333"/>
                </a:solidFill>
                <a:latin typeface="Calibri"/>
                <a:cs typeface="Calibri"/>
              </a:rPr>
              <a:t> </a:t>
            </a:r>
            <a:r>
              <a:rPr sz="1100" dirty="0">
                <a:solidFill>
                  <a:srgbClr val="333333"/>
                </a:solidFill>
                <a:latin typeface="Calibri"/>
                <a:cs typeface="Calibri"/>
              </a:rPr>
              <a:t>cultura</a:t>
            </a:r>
            <a:r>
              <a:rPr sz="1100" spc="60" dirty="0">
                <a:solidFill>
                  <a:srgbClr val="333333"/>
                </a:solidFill>
                <a:latin typeface="Calibri"/>
                <a:cs typeface="Calibri"/>
              </a:rPr>
              <a:t> </a:t>
            </a:r>
            <a:r>
              <a:rPr sz="1100" dirty="0">
                <a:solidFill>
                  <a:srgbClr val="333333"/>
                </a:solidFill>
                <a:latin typeface="Calibri"/>
                <a:cs typeface="Calibri"/>
              </a:rPr>
              <a:t>e,</a:t>
            </a:r>
            <a:r>
              <a:rPr sz="1100" spc="70" dirty="0">
                <a:solidFill>
                  <a:srgbClr val="333333"/>
                </a:solidFill>
                <a:latin typeface="Calibri"/>
                <a:cs typeface="Calibri"/>
              </a:rPr>
              <a:t> </a:t>
            </a:r>
            <a:r>
              <a:rPr sz="1100" dirty="0">
                <a:solidFill>
                  <a:srgbClr val="333333"/>
                </a:solidFill>
                <a:latin typeface="Calibri"/>
                <a:cs typeface="Calibri"/>
              </a:rPr>
              <a:t>in</a:t>
            </a:r>
            <a:r>
              <a:rPr sz="1100" spc="60" dirty="0">
                <a:solidFill>
                  <a:srgbClr val="333333"/>
                </a:solidFill>
                <a:latin typeface="Calibri"/>
                <a:cs typeface="Calibri"/>
              </a:rPr>
              <a:t> </a:t>
            </a:r>
            <a:r>
              <a:rPr sz="1100" spc="-5" dirty="0">
                <a:solidFill>
                  <a:srgbClr val="333333"/>
                </a:solidFill>
                <a:latin typeface="Calibri"/>
                <a:cs typeface="Calibri"/>
              </a:rPr>
              <a:t>particolare,</a:t>
            </a:r>
            <a:r>
              <a:rPr sz="1100" spc="65" dirty="0">
                <a:solidFill>
                  <a:srgbClr val="333333"/>
                </a:solidFill>
                <a:latin typeface="Calibri"/>
                <a:cs typeface="Calibri"/>
              </a:rPr>
              <a:t> </a:t>
            </a:r>
            <a:r>
              <a:rPr sz="1100" dirty="0">
                <a:solidFill>
                  <a:srgbClr val="333333"/>
                </a:solidFill>
                <a:latin typeface="Calibri"/>
                <a:cs typeface="Calibri"/>
              </a:rPr>
              <a:t>agli</a:t>
            </a:r>
            <a:r>
              <a:rPr sz="1100" spc="60" dirty="0">
                <a:solidFill>
                  <a:srgbClr val="333333"/>
                </a:solidFill>
                <a:latin typeface="Calibri"/>
                <a:cs typeface="Calibri"/>
              </a:rPr>
              <a:t> </a:t>
            </a:r>
            <a:r>
              <a:rPr sz="1100" dirty="0">
                <a:solidFill>
                  <a:srgbClr val="333333"/>
                </a:solidFill>
                <a:latin typeface="Calibri"/>
                <a:cs typeface="Calibri"/>
              </a:rPr>
              <a:t>aspetti</a:t>
            </a:r>
            <a:r>
              <a:rPr sz="1100" spc="65" dirty="0">
                <a:solidFill>
                  <a:srgbClr val="333333"/>
                </a:solidFill>
                <a:latin typeface="Calibri"/>
                <a:cs typeface="Calibri"/>
              </a:rPr>
              <a:t> </a:t>
            </a:r>
            <a:r>
              <a:rPr sz="1100" dirty="0">
                <a:solidFill>
                  <a:srgbClr val="333333"/>
                </a:solidFill>
                <a:latin typeface="Calibri"/>
                <a:cs typeface="Calibri"/>
              </a:rPr>
              <a:t>più</a:t>
            </a:r>
            <a:r>
              <a:rPr sz="1100" spc="60" dirty="0">
                <a:solidFill>
                  <a:srgbClr val="333333"/>
                </a:solidFill>
                <a:latin typeface="Calibri"/>
                <a:cs typeface="Calibri"/>
              </a:rPr>
              <a:t> </a:t>
            </a:r>
            <a:r>
              <a:rPr sz="1100" dirty="0">
                <a:solidFill>
                  <a:srgbClr val="333333"/>
                </a:solidFill>
                <a:latin typeface="Calibri"/>
                <a:cs typeface="Calibri"/>
              </a:rPr>
              <a:t>"generativi"</a:t>
            </a:r>
            <a:r>
              <a:rPr sz="1100" spc="60" dirty="0">
                <a:solidFill>
                  <a:srgbClr val="333333"/>
                </a:solidFill>
                <a:latin typeface="Calibri"/>
                <a:cs typeface="Calibri"/>
              </a:rPr>
              <a:t> </a:t>
            </a:r>
            <a:r>
              <a:rPr sz="1100" dirty="0">
                <a:solidFill>
                  <a:srgbClr val="333333"/>
                </a:solidFill>
                <a:latin typeface="Calibri"/>
                <a:cs typeface="Calibri"/>
              </a:rPr>
              <a:t>della</a:t>
            </a:r>
            <a:r>
              <a:rPr sz="1100" spc="65" dirty="0">
                <a:solidFill>
                  <a:srgbClr val="333333"/>
                </a:solidFill>
                <a:latin typeface="Calibri"/>
                <a:cs typeface="Calibri"/>
              </a:rPr>
              <a:t> </a:t>
            </a:r>
            <a:r>
              <a:rPr sz="1100" dirty="0">
                <a:solidFill>
                  <a:srgbClr val="333333"/>
                </a:solidFill>
                <a:latin typeface="Calibri"/>
                <a:cs typeface="Calibri"/>
              </a:rPr>
              <a:t>creatività.</a:t>
            </a:r>
            <a:endParaRPr sz="1100">
              <a:latin typeface="Calibri"/>
              <a:cs typeface="Calibri"/>
            </a:endParaRP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304419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8370">
              <a:lnSpc>
                <a:spcPts val="1839"/>
              </a:lnSpc>
            </a:pPr>
            <a:r>
              <a:rPr sz="1600" b="1" spc="-5" dirty="0">
                <a:latin typeface="Arial"/>
                <a:cs typeface="Arial"/>
              </a:rPr>
              <a:t>Cagliaripad.it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0"/>
              </a:spcBef>
            </a:pPr>
            <a:endParaRPr sz="2100">
              <a:latin typeface="Times New Roman"/>
              <a:cs typeface="Times New Roman"/>
            </a:endParaRPr>
          </a:p>
          <a:p>
            <a:pPr marL="12700" marR="5080" algn="just">
              <a:lnSpc>
                <a:spcPct val="117100"/>
              </a:lnSpc>
              <a:spcBef>
                <a:spcPts val="5"/>
              </a:spcBef>
            </a:pPr>
            <a:r>
              <a:rPr sz="1100" dirty="0">
                <a:solidFill>
                  <a:srgbClr val="333333"/>
                </a:solidFill>
                <a:latin typeface="Calibri"/>
                <a:cs typeface="Calibri"/>
              </a:rPr>
              <a:t>Prende </a:t>
            </a:r>
            <a:r>
              <a:rPr sz="1100" spc="-5" dirty="0">
                <a:solidFill>
                  <a:srgbClr val="333333"/>
                </a:solidFill>
                <a:latin typeface="Calibri"/>
                <a:cs typeface="Calibri"/>
              </a:rPr>
              <a:t>spunto dalla guida-romanzo su Cagliari </a:t>
            </a:r>
            <a:r>
              <a:rPr sz="1100" dirty="0">
                <a:solidFill>
                  <a:srgbClr val="333333"/>
                </a:solidFill>
                <a:latin typeface="Calibri"/>
                <a:cs typeface="Calibri"/>
              </a:rPr>
              <a:t>il </a:t>
            </a:r>
            <a:r>
              <a:rPr sz="1100" spc="-5" dirty="0">
                <a:solidFill>
                  <a:srgbClr val="333333"/>
                </a:solidFill>
                <a:latin typeface="Calibri"/>
                <a:cs typeface="Calibri"/>
              </a:rPr>
              <a:t>laboratorio di invenzione </a:t>
            </a:r>
            <a:r>
              <a:rPr sz="1100" dirty="0">
                <a:solidFill>
                  <a:srgbClr val="333333"/>
                </a:solidFill>
                <a:latin typeface="Calibri"/>
                <a:cs typeface="Calibri"/>
              </a:rPr>
              <a:t>e </a:t>
            </a:r>
            <a:r>
              <a:rPr sz="1100" spc="-5" dirty="0">
                <a:solidFill>
                  <a:srgbClr val="333333"/>
                </a:solidFill>
                <a:latin typeface="Calibri"/>
                <a:cs typeface="Calibri"/>
              </a:rPr>
              <a:t>narrazione </a:t>
            </a:r>
            <a:r>
              <a:rPr sz="1100" dirty="0">
                <a:solidFill>
                  <a:srgbClr val="333333"/>
                </a:solidFill>
                <a:latin typeface="Calibri"/>
                <a:cs typeface="Calibri"/>
              </a:rPr>
              <a:t>e </a:t>
            </a:r>
            <a:r>
              <a:rPr sz="1100" spc="-5" dirty="0">
                <a:solidFill>
                  <a:srgbClr val="333333"/>
                </a:solidFill>
                <a:latin typeface="Calibri"/>
                <a:cs typeface="Calibri"/>
              </a:rPr>
              <a:t>illustrazione </a:t>
            </a:r>
            <a:r>
              <a:rPr sz="1100" dirty="0">
                <a:solidFill>
                  <a:srgbClr val="333333"/>
                </a:solidFill>
                <a:latin typeface="Calibri"/>
                <a:cs typeface="Calibri"/>
              </a:rPr>
              <a:t>dal  </a:t>
            </a:r>
            <a:r>
              <a:rPr sz="1100" spc="-5" dirty="0">
                <a:solidFill>
                  <a:srgbClr val="333333"/>
                </a:solidFill>
                <a:latin typeface="Calibri"/>
                <a:cs typeface="Calibri"/>
              </a:rPr>
              <a:t>vivo curato proprio dall'autore, </a:t>
            </a:r>
            <a:r>
              <a:rPr sz="1100" spc="-10" dirty="0">
                <a:solidFill>
                  <a:srgbClr val="333333"/>
                </a:solidFill>
                <a:latin typeface="Calibri"/>
                <a:cs typeface="Calibri"/>
              </a:rPr>
              <a:t>lo </a:t>
            </a:r>
            <a:r>
              <a:rPr sz="1100" spc="-5" dirty="0">
                <a:solidFill>
                  <a:srgbClr val="333333"/>
                </a:solidFill>
                <a:latin typeface="Calibri"/>
                <a:cs typeface="Calibri"/>
              </a:rPr>
              <a:t>scrittore ferrarese Luigi </a:t>
            </a:r>
            <a:r>
              <a:rPr sz="1100" dirty="0">
                <a:solidFill>
                  <a:srgbClr val="333333"/>
                </a:solidFill>
                <a:latin typeface="Calibri"/>
                <a:cs typeface="Calibri"/>
              </a:rPr>
              <a:t>Dal </a:t>
            </a:r>
            <a:r>
              <a:rPr sz="1100" spc="-5" dirty="0">
                <a:solidFill>
                  <a:srgbClr val="333333"/>
                </a:solidFill>
                <a:latin typeface="Calibri"/>
                <a:cs typeface="Calibri"/>
              </a:rPr>
              <a:t>Cin </a:t>
            </a:r>
            <a:r>
              <a:rPr sz="1100" dirty="0">
                <a:solidFill>
                  <a:srgbClr val="333333"/>
                </a:solidFill>
                <a:latin typeface="Calibri"/>
                <a:cs typeface="Calibri"/>
              </a:rPr>
              <a:t>e </a:t>
            </a:r>
            <a:r>
              <a:rPr sz="1100" spc="-5" dirty="0">
                <a:solidFill>
                  <a:srgbClr val="333333"/>
                </a:solidFill>
                <a:latin typeface="Calibri"/>
                <a:cs typeface="Calibri"/>
              </a:rPr>
              <a:t>dagli illustratori </a:t>
            </a:r>
            <a:r>
              <a:rPr sz="1100" dirty="0">
                <a:solidFill>
                  <a:srgbClr val="333333"/>
                </a:solidFill>
                <a:latin typeface="Calibri"/>
                <a:cs typeface="Calibri"/>
              </a:rPr>
              <a:t>Pia </a:t>
            </a:r>
            <a:r>
              <a:rPr sz="1100" spc="-5" dirty="0">
                <a:solidFill>
                  <a:srgbClr val="333333"/>
                </a:solidFill>
                <a:latin typeface="Calibri"/>
                <a:cs typeface="Calibri"/>
              </a:rPr>
              <a:t>Valentinis </a:t>
            </a:r>
            <a:r>
              <a:rPr sz="1100" dirty="0">
                <a:solidFill>
                  <a:srgbClr val="333333"/>
                </a:solidFill>
                <a:latin typeface="Calibri"/>
                <a:cs typeface="Calibri"/>
              </a:rPr>
              <a:t>e </a:t>
            </a:r>
            <a:r>
              <a:rPr sz="1100" spc="-5" dirty="0">
                <a:solidFill>
                  <a:srgbClr val="333333"/>
                </a:solidFill>
                <a:latin typeface="Calibri"/>
                <a:cs typeface="Calibri"/>
              </a:rPr>
              <a:t>Ignazio  Fulghesu. </a:t>
            </a:r>
            <a:r>
              <a:rPr sz="1100" dirty="0">
                <a:solidFill>
                  <a:srgbClr val="333333"/>
                </a:solidFill>
                <a:latin typeface="Calibri"/>
                <a:cs typeface="Calibri"/>
              </a:rPr>
              <a:t>Il </a:t>
            </a:r>
            <a:r>
              <a:rPr sz="1100" spc="-5" dirty="0">
                <a:solidFill>
                  <a:srgbClr val="333333"/>
                </a:solidFill>
                <a:latin typeface="Calibri"/>
                <a:cs typeface="Calibri"/>
              </a:rPr>
              <a:t>progetto </a:t>
            </a:r>
            <a:r>
              <a:rPr sz="1100" dirty="0">
                <a:solidFill>
                  <a:srgbClr val="333333"/>
                </a:solidFill>
                <a:latin typeface="Calibri"/>
                <a:cs typeface="Calibri"/>
              </a:rPr>
              <a:t>è a </a:t>
            </a:r>
            <a:r>
              <a:rPr sz="1100" spc="-5" dirty="0">
                <a:solidFill>
                  <a:srgbClr val="333333"/>
                </a:solidFill>
                <a:latin typeface="Calibri"/>
                <a:cs typeface="Calibri"/>
              </a:rPr>
              <a:t>cura </a:t>
            </a:r>
            <a:r>
              <a:rPr sz="1100" dirty="0">
                <a:solidFill>
                  <a:srgbClr val="333333"/>
                </a:solidFill>
                <a:latin typeface="Calibri"/>
                <a:cs typeface="Calibri"/>
              </a:rPr>
              <a:t>del </a:t>
            </a:r>
            <a:r>
              <a:rPr sz="1100" spc="-5" dirty="0">
                <a:solidFill>
                  <a:srgbClr val="333333"/>
                </a:solidFill>
                <a:latin typeface="Calibri"/>
                <a:cs typeface="Calibri"/>
              </a:rPr>
              <a:t>Consorzio Camù Centri d'Arte </a:t>
            </a:r>
            <a:r>
              <a:rPr sz="1100" dirty="0">
                <a:solidFill>
                  <a:srgbClr val="333333"/>
                </a:solidFill>
                <a:latin typeface="Calibri"/>
                <a:cs typeface="Calibri"/>
              </a:rPr>
              <a:t>e </a:t>
            </a:r>
            <a:r>
              <a:rPr sz="1100" spc="-5" dirty="0">
                <a:solidFill>
                  <a:srgbClr val="333333"/>
                </a:solidFill>
                <a:latin typeface="Calibri"/>
                <a:cs typeface="Calibri"/>
              </a:rPr>
              <a:t>Musei. </a:t>
            </a:r>
            <a:r>
              <a:rPr sz="1100" dirty="0">
                <a:solidFill>
                  <a:srgbClr val="333333"/>
                </a:solidFill>
                <a:latin typeface="Calibri"/>
                <a:cs typeface="Calibri"/>
              </a:rPr>
              <a:t>Il </a:t>
            </a:r>
            <a:r>
              <a:rPr sz="1100" spc="-5" dirty="0">
                <a:solidFill>
                  <a:srgbClr val="333333"/>
                </a:solidFill>
                <a:latin typeface="Calibri"/>
                <a:cs typeface="Calibri"/>
              </a:rPr>
              <a:t>tema scelto </a:t>
            </a:r>
            <a:r>
              <a:rPr sz="1100" dirty="0">
                <a:solidFill>
                  <a:srgbClr val="333333"/>
                </a:solidFill>
                <a:latin typeface="Calibri"/>
                <a:cs typeface="Calibri"/>
              </a:rPr>
              <a:t>per </a:t>
            </a:r>
            <a:r>
              <a:rPr sz="1100" spc="-5" dirty="0">
                <a:solidFill>
                  <a:srgbClr val="333333"/>
                </a:solidFill>
                <a:latin typeface="Calibri"/>
                <a:cs typeface="Calibri"/>
              </a:rPr>
              <a:t>questa seconda  edizione </a:t>
            </a:r>
            <a:r>
              <a:rPr sz="1100" dirty="0">
                <a:solidFill>
                  <a:srgbClr val="333333"/>
                </a:solidFill>
                <a:latin typeface="Calibri"/>
                <a:cs typeface="Calibri"/>
              </a:rPr>
              <a:t>della </a:t>
            </a:r>
            <a:r>
              <a:rPr sz="1100" spc="-5" dirty="0">
                <a:solidFill>
                  <a:srgbClr val="333333"/>
                </a:solidFill>
                <a:latin typeface="Calibri"/>
                <a:cs typeface="Calibri"/>
              </a:rPr>
              <a:t>manifestazione </a:t>
            </a:r>
            <a:r>
              <a:rPr sz="1100" dirty="0">
                <a:solidFill>
                  <a:srgbClr val="333333"/>
                </a:solidFill>
                <a:latin typeface="Calibri"/>
                <a:cs typeface="Calibri"/>
              </a:rPr>
              <a:t>è: </a:t>
            </a:r>
            <a:r>
              <a:rPr sz="1100" spc="-5" dirty="0">
                <a:solidFill>
                  <a:srgbClr val="333333"/>
                </a:solidFill>
                <a:latin typeface="Calibri"/>
                <a:cs typeface="Calibri"/>
              </a:rPr>
              <a:t>"L'alfabeto </a:t>
            </a:r>
            <a:r>
              <a:rPr sz="1100" dirty="0">
                <a:solidFill>
                  <a:srgbClr val="333333"/>
                </a:solidFill>
                <a:latin typeface="Calibri"/>
                <a:cs typeface="Calibri"/>
              </a:rPr>
              <a:t>del </a:t>
            </a:r>
            <a:r>
              <a:rPr sz="1100" spc="-5" dirty="0">
                <a:solidFill>
                  <a:srgbClr val="333333"/>
                </a:solidFill>
                <a:latin typeface="Calibri"/>
                <a:cs typeface="Calibri"/>
              </a:rPr>
              <a:t>Mondo. </a:t>
            </a:r>
            <a:r>
              <a:rPr sz="1100" dirty="0">
                <a:solidFill>
                  <a:srgbClr val="333333"/>
                </a:solidFill>
                <a:latin typeface="Calibri"/>
                <a:cs typeface="Calibri"/>
              </a:rPr>
              <a:t>Leggiamo i </a:t>
            </a:r>
            <a:r>
              <a:rPr sz="1100" spc="-5" dirty="0">
                <a:solidFill>
                  <a:srgbClr val="333333"/>
                </a:solidFill>
                <a:latin typeface="Calibri"/>
                <a:cs typeface="Calibri"/>
              </a:rPr>
              <a:t>segni intorno </a:t>
            </a:r>
            <a:r>
              <a:rPr sz="1100" dirty="0">
                <a:solidFill>
                  <a:srgbClr val="333333"/>
                </a:solidFill>
                <a:latin typeface="Calibri"/>
                <a:cs typeface="Calibri"/>
              </a:rPr>
              <a:t>a noi e raccontiamo". Il  </a:t>
            </a:r>
            <a:r>
              <a:rPr sz="1100" spc="-5" dirty="0">
                <a:solidFill>
                  <a:srgbClr val="333333"/>
                </a:solidFill>
                <a:latin typeface="Calibri"/>
                <a:cs typeface="Calibri"/>
              </a:rPr>
              <a:t>Festival si inserisce </a:t>
            </a:r>
            <a:r>
              <a:rPr sz="1100" dirty="0">
                <a:solidFill>
                  <a:srgbClr val="333333"/>
                </a:solidFill>
                <a:latin typeface="Calibri"/>
                <a:cs typeface="Calibri"/>
              </a:rPr>
              <a:t>nel più </a:t>
            </a:r>
            <a:r>
              <a:rPr sz="1100" spc="-5" dirty="0">
                <a:solidFill>
                  <a:srgbClr val="333333"/>
                </a:solidFill>
                <a:latin typeface="Calibri"/>
                <a:cs typeface="Calibri"/>
              </a:rPr>
              <a:t>ampio </a:t>
            </a:r>
            <a:r>
              <a:rPr sz="1100" dirty="0">
                <a:solidFill>
                  <a:srgbClr val="333333"/>
                </a:solidFill>
                <a:latin typeface="Calibri"/>
                <a:cs typeface="Calibri"/>
              </a:rPr>
              <a:t>e </a:t>
            </a:r>
            <a:r>
              <a:rPr sz="1100" spc="-5" dirty="0">
                <a:solidFill>
                  <a:srgbClr val="333333"/>
                </a:solidFill>
                <a:latin typeface="Calibri"/>
                <a:cs typeface="Calibri"/>
              </a:rPr>
              <a:t>articolato piano d'azione </a:t>
            </a:r>
            <a:r>
              <a:rPr sz="1100" dirty="0">
                <a:solidFill>
                  <a:srgbClr val="333333"/>
                </a:solidFill>
                <a:latin typeface="Calibri"/>
                <a:cs typeface="Calibri"/>
              </a:rPr>
              <a:t>a </a:t>
            </a:r>
            <a:r>
              <a:rPr sz="1100" spc="-5" dirty="0">
                <a:solidFill>
                  <a:srgbClr val="333333"/>
                </a:solidFill>
                <a:latin typeface="Calibri"/>
                <a:cs typeface="Calibri"/>
              </a:rPr>
              <a:t>sostegno dell'arte </a:t>
            </a:r>
            <a:r>
              <a:rPr sz="1100" dirty="0">
                <a:solidFill>
                  <a:srgbClr val="333333"/>
                </a:solidFill>
                <a:latin typeface="Calibri"/>
                <a:cs typeface="Calibri"/>
              </a:rPr>
              <a:t>e della cultura </a:t>
            </a:r>
            <a:r>
              <a:rPr sz="1100" spc="-5" dirty="0">
                <a:solidFill>
                  <a:srgbClr val="333333"/>
                </a:solidFill>
                <a:latin typeface="Calibri"/>
                <a:cs typeface="Calibri"/>
              </a:rPr>
              <a:t>messo </a:t>
            </a:r>
            <a:r>
              <a:rPr sz="1100" dirty="0">
                <a:solidFill>
                  <a:srgbClr val="333333"/>
                </a:solidFill>
                <a:latin typeface="Calibri"/>
                <a:cs typeface="Calibri"/>
              </a:rPr>
              <a:t>a  </a:t>
            </a:r>
            <a:r>
              <a:rPr sz="1100" spc="-5" dirty="0">
                <a:solidFill>
                  <a:srgbClr val="333333"/>
                </a:solidFill>
                <a:latin typeface="Calibri"/>
                <a:cs typeface="Calibri"/>
              </a:rPr>
              <a:t>punto dall'Abi </a:t>
            </a:r>
            <a:r>
              <a:rPr sz="1100" dirty="0">
                <a:solidFill>
                  <a:srgbClr val="333333"/>
                </a:solidFill>
                <a:latin typeface="Calibri"/>
                <a:cs typeface="Calibri"/>
              </a:rPr>
              <a:t>con le </a:t>
            </a:r>
            <a:r>
              <a:rPr sz="1100" spc="-5" dirty="0">
                <a:solidFill>
                  <a:srgbClr val="333333"/>
                </a:solidFill>
                <a:latin typeface="Calibri"/>
                <a:cs typeface="Calibri"/>
              </a:rPr>
              <a:t>banche </a:t>
            </a:r>
            <a:r>
              <a:rPr sz="1100" dirty="0">
                <a:solidFill>
                  <a:srgbClr val="333333"/>
                </a:solidFill>
                <a:latin typeface="Calibri"/>
                <a:cs typeface="Calibri"/>
              </a:rPr>
              <a:t>per dare il </a:t>
            </a:r>
            <a:r>
              <a:rPr sz="1100" spc="-5" dirty="0">
                <a:solidFill>
                  <a:srgbClr val="333333"/>
                </a:solidFill>
                <a:latin typeface="Calibri"/>
                <a:cs typeface="Calibri"/>
              </a:rPr>
              <a:t>proprio contributo di settore </a:t>
            </a:r>
            <a:r>
              <a:rPr sz="1100" dirty="0">
                <a:solidFill>
                  <a:srgbClr val="333333"/>
                </a:solidFill>
                <a:latin typeface="Calibri"/>
                <a:cs typeface="Calibri"/>
              </a:rPr>
              <a:t>alla tutela e alla </a:t>
            </a:r>
            <a:r>
              <a:rPr sz="1100" spc="-5" dirty="0">
                <a:solidFill>
                  <a:srgbClr val="333333"/>
                </a:solidFill>
                <a:latin typeface="Calibri"/>
                <a:cs typeface="Calibri"/>
              </a:rPr>
              <a:t>condivisione  </a:t>
            </a:r>
            <a:r>
              <a:rPr sz="1100" dirty="0">
                <a:solidFill>
                  <a:srgbClr val="333333"/>
                </a:solidFill>
                <a:latin typeface="Calibri"/>
                <a:cs typeface="Calibri"/>
              </a:rPr>
              <a:t>dell'immenso </a:t>
            </a:r>
            <a:r>
              <a:rPr sz="1100" spc="-5" dirty="0">
                <a:solidFill>
                  <a:srgbClr val="333333"/>
                </a:solidFill>
                <a:latin typeface="Calibri"/>
                <a:cs typeface="Calibri"/>
              </a:rPr>
              <a:t>patrimonio storico-artistico nazionale.</a:t>
            </a:r>
            <a:endParaRPr sz="1100">
              <a:latin typeface="Calibri"/>
              <a:cs typeface="Calibri"/>
            </a:endParaRP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Cn24tv.it</a:t>
            </a:r>
            <a:endParaRPr sz="1600">
              <a:latin typeface="Arial"/>
              <a:cs typeface="Arial"/>
            </a:endParaRPr>
          </a:p>
          <a:p>
            <a:pPr marL="12700">
              <a:lnSpc>
                <a:spcPts val="1880"/>
              </a:lnSpc>
            </a:pPr>
            <a:r>
              <a:rPr sz="1600" b="1" spc="-5" dirty="0">
                <a:latin typeface="Arial"/>
                <a:cs typeface="Arial"/>
              </a:rPr>
              <a:t>16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66775" y="3126104"/>
            <a:ext cx="4953000" cy="9906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900" y="4591049"/>
            <a:ext cx="2028825" cy="273367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4508728"/>
            <a:ext cx="6149340" cy="5149850"/>
          </a:xfrm>
          <a:prstGeom prst="rect">
            <a:avLst/>
          </a:prstGeom>
        </p:spPr>
        <p:txBody>
          <a:bodyPr vert="horz" wrap="square" lIns="0" tIns="12700" rIns="0" bIns="0" rtlCol="0">
            <a:spAutoFit/>
          </a:bodyPr>
          <a:lstStyle/>
          <a:p>
            <a:pPr marL="2151380" marR="5080" algn="just">
              <a:lnSpc>
                <a:spcPct val="150000"/>
              </a:lnSpc>
              <a:spcBef>
                <a:spcPts val="100"/>
              </a:spcBef>
            </a:pPr>
            <a:r>
              <a:rPr sz="1100" b="1" i="1" spc="-5" dirty="0">
                <a:latin typeface="Calibri"/>
                <a:cs typeface="Calibri"/>
              </a:rPr>
              <a:t>L’alfabeto </a:t>
            </a:r>
            <a:r>
              <a:rPr sz="1100" b="1" i="1" dirty="0">
                <a:latin typeface="Calibri"/>
                <a:cs typeface="Calibri"/>
              </a:rPr>
              <a:t>del </a:t>
            </a:r>
            <a:r>
              <a:rPr sz="1100" b="1" i="1" spc="-5" dirty="0">
                <a:latin typeface="Calibri"/>
                <a:cs typeface="Calibri"/>
              </a:rPr>
              <a:t>Mondo. Leggiamo </a:t>
            </a:r>
            <a:r>
              <a:rPr sz="1100" b="1" i="1" dirty="0">
                <a:latin typeface="Calibri"/>
                <a:cs typeface="Calibri"/>
              </a:rPr>
              <a:t>i </a:t>
            </a:r>
            <a:r>
              <a:rPr sz="1100" b="1" i="1" spc="-5" dirty="0">
                <a:latin typeface="Calibri"/>
                <a:cs typeface="Calibri"/>
              </a:rPr>
              <a:t>segni intorno </a:t>
            </a:r>
            <a:r>
              <a:rPr sz="1100" b="1" i="1" dirty="0">
                <a:latin typeface="Calibri"/>
                <a:cs typeface="Calibri"/>
              </a:rPr>
              <a:t>a noi e  </a:t>
            </a:r>
            <a:r>
              <a:rPr sz="1100" b="1" i="1" spc="-5" dirty="0">
                <a:latin typeface="Calibri"/>
                <a:cs typeface="Calibri"/>
              </a:rPr>
              <a:t>raccontiamo</a:t>
            </a:r>
            <a:r>
              <a:rPr sz="1100" b="1" spc="-5" dirty="0">
                <a:latin typeface="Calibri"/>
                <a:cs typeface="Calibri"/>
              </a:rPr>
              <a:t>”. </a:t>
            </a:r>
            <a:r>
              <a:rPr sz="1100" dirty="0">
                <a:latin typeface="Calibri"/>
                <a:cs typeface="Calibri"/>
              </a:rPr>
              <a:t>È </a:t>
            </a:r>
            <a:r>
              <a:rPr sz="1100" spc="-5" dirty="0">
                <a:latin typeface="Calibri"/>
                <a:cs typeface="Calibri"/>
              </a:rPr>
              <a:t>questo </a:t>
            </a:r>
            <a:r>
              <a:rPr sz="1100" dirty="0">
                <a:latin typeface="Calibri"/>
                <a:cs typeface="Calibri"/>
              </a:rPr>
              <a:t>il </a:t>
            </a:r>
            <a:r>
              <a:rPr sz="1100" spc="-5" dirty="0">
                <a:latin typeface="Calibri"/>
                <a:cs typeface="Calibri"/>
              </a:rPr>
              <a:t>tema </a:t>
            </a:r>
            <a:r>
              <a:rPr sz="1100" dirty="0">
                <a:latin typeface="Calibri"/>
                <a:cs typeface="Calibri"/>
              </a:rPr>
              <a:t>della </a:t>
            </a:r>
            <a:r>
              <a:rPr sz="1100" b="1" spc="-5" dirty="0">
                <a:latin typeface="Calibri"/>
                <a:cs typeface="Calibri"/>
              </a:rPr>
              <a:t>seconda edizione del Festival  della Cultura Creativa, </a:t>
            </a:r>
            <a:r>
              <a:rPr sz="1100" spc="-5" dirty="0">
                <a:latin typeface="Calibri"/>
                <a:cs typeface="Calibri"/>
              </a:rPr>
              <a:t>promosso dall</a:t>
            </a:r>
            <a:r>
              <a:rPr sz="1100" b="1" spc="-5" dirty="0">
                <a:latin typeface="Calibri"/>
                <a:cs typeface="Calibri"/>
              </a:rPr>
              <a:t>’ABI </a:t>
            </a:r>
            <a:r>
              <a:rPr sz="1100" dirty="0">
                <a:latin typeface="Calibri"/>
                <a:cs typeface="Calibri"/>
              </a:rPr>
              <a:t>e </a:t>
            </a:r>
            <a:r>
              <a:rPr sz="1100" spc="-5" dirty="0">
                <a:latin typeface="Calibri"/>
                <a:cs typeface="Calibri"/>
              </a:rPr>
              <a:t>realizzato dalle </a:t>
            </a:r>
            <a:r>
              <a:rPr sz="1100" spc="-10" dirty="0">
                <a:latin typeface="Calibri"/>
                <a:cs typeface="Calibri"/>
              </a:rPr>
              <a:t>singole  </a:t>
            </a:r>
            <a:r>
              <a:rPr sz="1100" dirty="0">
                <a:latin typeface="Calibri"/>
                <a:cs typeface="Calibri"/>
              </a:rPr>
              <a:t>banche </a:t>
            </a:r>
            <a:r>
              <a:rPr sz="1100" spc="-5" dirty="0">
                <a:latin typeface="Calibri"/>
                <a:cs typeface="Calibri"/>
              </a:rPr>
              <a:t>su tutto </a:t>
            </a:r>
            <a:r>
              <a:rPr sz="1100" dirty="0">
                <a:latin typeface="Calibri"/>
                <a:cs typeface="Calibri"/>
              </a:rPr>
              <a:t>il </a:t>
            </a:r>
            <a:r>
              <a:rPr sz="1100" spc="-5" dirty="0">
                <a:latin typeface="Calibri"/>
                <a:cs typeface="Calibri"/>
              </a:rPr>
              <a:t>territorio nazionale. </a:t>
            </a:r>
            <a:r>
              <a:rPr sz="1100" dirty="0">
                <a:latin typeface="Calibri"/>
                <a:cs typeface="Calibri"/>
              </a:rPr>
              <a:t>La </a:t>
            </a:r>
            <a:r>
              <a:rPr sz="1100" spc="-5" dirty="0">
                <a:latin typeface="Calibri"/>
                <a:cs typeface="Calibri"/>
              </a:rPr>
              <a:t>manifestazione,  </a:t>
            </a:r>
            <a:r>
              <a:rPr sz="1100" dirty="0">
                <a:latin typeface="Calibri"/>
                <a:cs typeface="Calibri"/>
              </a:rPr>
              <a:t>interamente </a:t>
            </a:r>
            <a:r>
              <a:rPr sz="1100" spc="-5" dirty="0">
                <a:latin typeface="Calibri"/>
                <a:cs typeface="Calibri"/>
              </a:rPr>
              <a:t>dedicata </a:t>
            </a:r>
            <a:r>
              <a:rPr sz="1100" dirty="0">
                <a:latin typeface="Calibri"/>
                <a:cs typeface="Calibri"/>
              </a:rPr>
              <a:t>alla cultura e alla creatività, </a:t>
            </a:r>
            <a:r>
              <a:rPr sz="1100" spc="-5" dirty="0">
                <a:latin typeface="Calibri"/>
                <a:cs typeface="Calibri"/>
              </a:rPr>
              <a:t>si svolgerà nella  settimana </a:t>
            </a:r>
            <a:r>
              <a:rPr sz="1100" dirty="0">
                <a:latin typeface="Calibri"/>
                <a:cs typeface="Calibri"/>
              </a:rPr>
              <a:t>dal 16 al 22 </a:t>
            </a:r>
            <a:r>
              <a:rPr sz="1100" spc="-5" dirty="0">
                <a:latin typeface="Calibri"/>
                <a:cs typeface="Calibri"/>
              </a:rPr>
              <a:t>marzo. </a:t>
            </a:r>
            <a:r>
              <a:rPr sz="1100" dirty="0">
                <a:latin typeface="Calibri"/>
                <a:cs typeface="Calibri"/>
              </a:rPr>
              <a:t>In </a:t>
            </a:r>
            <a:r>
              <a:rPr sz="1100" spc="-5" dirty="0">
                <a:latin typeface="Calibri"/>
                <a:cs typeface="Calibri"/>
              </a:rPr>
              <a:t>tutta </a:t>
            </a:r>
            <a:r>
              <a:rPr sz="1100" dirty="0">
                <a:latin typeface="Calibri"/>
                <a:cs typeface="Calibri"/>
              </a:rPr>
              <a:t>Italia ci </a:t>
            </a:r>
            <a:r>
              <a:rPr sz="1100" spc="-5" dirty="0">
                <a:latin typeface="Calibri"/>
                <a:cs typeface="Calibri"/>
              </a:rPr>
              <a:t>saranno tantissimi  </a:t>
            </a:r>
            <a:r>
              <a:rPr sz="1100" dirty="0">
                <a:latin typeface="Calibri"/>
                <a:cs typeface="Calibri"/>
              </a:rPr>
              <a:t>eventi </a:t>
            </a:r>
            <a:r>
              <a:rPr sz="1100" spc="-5" dirty="0">
                <a:latin typeface="Calibri"/>
                <a:cs typeface="Calibri"/>
              </a:rPr>
              <a:t>organizzati dalle Banche </a:t>
            </a:r>
            <a:r>
              <a:rPr sz="1100" dirty="0">
                <a:latin typeface="Calibri"/>
                <a:cs typeface="Calibri"/>
              </a:rPr>
              <a:t>con la </a:t>
            </a:r>
            <a:r>
              <a:rPr sz="1100" spc="-5" dirty="0">
                <a:latin typeface="Calibri"/>
                <a:cs typeface="Calibri"/>
              </a:rPr>
              <a:t>collaborazione di </a:t>
            </a:r>
            <a:r>
              <a:rPr sz="1100" dirty="0">
                <a:latin typeface="Calibri"/>
                <a:cs typeface="Calibri"/>
              </a:rPr>
              <a:t>partner  culturali </a:t>
            </a:r>
            <a:r>
              <a:rPr sz="1100" spc="-5" dirty="0">
                <a:latin typeface="Calibri"/>
                <a:cs typeface="Calibri"/>
              </a:rPr>
              <a:t>sul</a:t>
            </a:r>
            <a:r>
              <a:rPr sz="1100" spc="-10" dirty="0">
                <a:latin typeface="Calibri"/>
                <a:cs typeface="Calibri"/>
              </a:rPr>
              <a:t> </a:t>
            </a:r>
            <a:r>
              <a:rPr sz="1100" spc="-5" dirty="0">
                <a:latin typeface="Calibri"/>
                <a:cs typeface="Calibri"/>
              </a:rPr>
              <a:t>territorio.</a:t>
            </a:r>
            <a:endParaRPr sz="1100">
              <a:latin typeface="Calibri"/>
              <a:cs typeface="Calibri"/>
            </a:endParaRPr>
          </a:p>
          <a:p>
            <a:pPr marL="2151380" marR="5715" algn="just">
              <a:lnSpc>
                <a:spcPct val="150000"/>
              </a:lnSpc>
            </a:pPr>
            <a:r>
              <a:rPr sz="1100" dirty="0">
                <a:latin typeface="Calibri"/>
                <a:cs typeface="Calibri"/>
              </a:rPr>
              <a:t>In </a:t>
            </a:r>
            <a:r>
              <a:rPr sz="1100" spc="-5" dirty="0">
                <a:latin typeface="Calibri"/>
                <a:cs typeface="Calibri"/>
              </a:rPr>
              <a:t>Calabria, </a:t>
            </a:r>
            <a:r>
              <a:rPr sz="1100" dirty="0">
                <a:latin typeface="Calibri"/>
                <a:cs typeface="Calibri"/>
              </a:rPr>
              <a:t>la BCC Mediocrati </a:t>
            </a:r>
            <a:r>
              <a:rPr sz="1100" spc="-5" dirty="0">
                <a:latin typeface="Calibri"/>
                <a:cs typeface="Calibri"/>
              </a:rPr>
              <a:t>organizza due </a:t>
            </a:r>
            <a:r>
              <a:rPr sz="1100" dirty="0">
                <a:latin typeface="Calibri"/>
                <a:cs typeface="Calibri"/>
              </a:rPr>
              <a:t>eventi dedicati al  racconto e </a:t>
            </a:r>
            <a:r>
              <a:rPr sz="1100" spc="-5" dirty="0">
                <a:latin typeface="Calibri"/>
                <a:cs typeface="Calibri"/>
              </a:rPr>
              <a:t>all’arte. </a:t>
            </a:r>
            <a:r>
              <a:rPr sz="1100" dirty="0">
                <a:latin typeface="Calibri"/>
                <a:cs typeface="Calibri"/>
              </a:rPr>
              <a:t>Il </a:t>
            </a:r>
            <a:r>
              <a:rPr sz="1100" spc="-5" dirty="0">
                <a:latin typeface="Calibri"/>
                <a:cs typeface="Calibri"/>
              </a:rPr>
              <a:t>primo, </a:t>
            </a:r>
            <a:r>
              <a:rPr sz="1100" dirty="0">
                <a:latin typeface="Calibri"/>
                <a:cs typeface="Calibri"/>
              </a:rPr>
              <a:t>in </a:t>
            </a:r>
            <a:r>
              <a:rPr sz="1100" spc="-5" dirty="0">
                <a:latin typeface="Calibri"/>
                <a:cs typeface="Calibri"/>
              </a:rPr>
              <a:t>programma </a:t>
            </a:r>
            <a:r>
              <a:rPr sz="1100" dirty="0">
                <a:latin typeface="Calibri"/>
                <a:cs typeface="Calibri"/>
              </a:rPr>
              <a:t>a </a:t>
            </a:r>
            <a:r>
              <a:rPr sz="1100" spc="-5" dirty="0">
                <a:latin typeface="Calibri"/>
                <a:cs typeface="Calibri"/>
              </a:rPr>
              <a:t>Rende, </a:t>
            </a:r>
            <a:r>
              <a:rPr sz="1100" dirty="0">
                <a:latin typeface="Calibri"/>
                <a:cs typeface="Calibri"/>
              </a:rPr>
              <a:t>parte </a:t>
            </a:r>
            <a:r>
              <a:rPr sz="1100" spc="-5" dirty="0">
                <a:latin typeface="Calibri"/>
                <a:cs typeface="Calibri"/>
              </a:rPr>
              <a:t>dalla  Collezione Bancartis </a:t>
            </a:r>
            <a:r>
              <a:rPr sz="1100" dirty="0">
                <a:latin typeface="Calibri"/>
                <a:cs typeface="Calibri"/>
              </a:rPr>
              <a:t>e </a:t>
            </a:r>
            <a:r>
              <a:rPr sz="1100" spc="-5" dirty="0">
                <a:latin typeface="Calibri"/>
                <a:cs typeface="Calibri"/>
              </a:rPr>
              <a:t>propone una lettura della Calabria</a:t>
            </a:r>
            <a:r>
              <a:rPr sz="1100" spc="50" dirty="0">
                <a:latin typeface="Calibri"/>
                <a:cs typeface="Calibri"/>
              </a:rPr>
              <a:t> </a:t>
            </a:r>
            <a:r>
              <a:rPr sz="1100" spc="-5" dirty="0">
                <a:latin typeface="Calibri"/>
                <a:cs typeface="Calibri"/>
              </a:rPr>
              <a:t>attraverso</a:t>
            </a:r>
            <a:endParaRPr sz="1100">
              <a:latin typeface="Calibri"/>
              <a:cs typeface="Calibri"/>
            </a:endParaRPr>
          </a:p>
          <a:p>
            <a:pPr marL="12700">
              <a:lnSpc>
                <a:spcPct val="100000"/>
              </a:lnSpc>
              <a:spcBef>
                <a:spcPts val="645"/>
              </a:spcBef>
            </a:pPr>
            <a:r>
              <a:rPr sz="1100" spc="-5" dirty="0">
                <a:latin typeface="Calibri"/>
                <a:cs typeface="Calibri"/>
              </a:rPr>
              <a:t>gli </a:t>
            </a:r>
            <a:r>
              <a:rPr sz="1100" dirty="0">
                <a:latin typeface="Calibri"/>
                <a:cs typeface="Calibri"/>
              </a:rPr>
              <a:t>artisti e le </a:t>
            </a:r>
            <a:r>
              <a:rPr sz="1100" spc="-5" dirty="0">
                <a:latin typeface="Calibri"/>
                <a:cs typeface="Calibri"/>
              </a:rPr>
              <a:t>opere di arte contemporanea </a:t>
            </a:r>
            <a:r>
              <a:rPr sz="1100" dirty="0">
                <a:latin typeface="Calibri"/>
                <a:cs typeface="Calibri"/>
              </a:rPr>
              <a:t>che la Banca custodisce </a:t>
            </a:r>
            <a:r>
              <a:rPr sz="1100" spc="-5" dirty="0">
                <a:latin typeface="Calibri"/>
                <a:cs typeface="Calibri"/>
              </a:rPr>
              <a:t>nella Sala </a:t>
            </a:r>
            <a:r>
              <a:rPr sz="1100" dirty="0">
                <a:latin typeface="Calibri"/>
                <a:cs typeface="Calibri"/>
              </a:rPr>
              <a:t>De </a:t>
            </a:r>
            <a:r>
              <a:rPr sz="1100" spc="-5" dirty="0">
                <a:latin typeface="Calibri"/>
                <a:cs typeface="Calibri"/>
              </a:rPr>
              <a:t>Cardona, </a:t>
            </a:r>
            <a:r>
              <a:rPr sz="1100" dirty="0">
                <a:latin typeface="Calibri"/>
                <a:cs typeface="Calibri"/>
              </a:rPr>
              <a:t>in via</a:t>
            </a:r>
            <a:r>
              <a:rPr sz="1100" spc="-5" dirty="0">
                <a:latin typeface="Calibri"/>
                <a:cs typeface="Calibri"/>
              </a:rPr>
              <a:t> </a:t>
            </a:r>
            <a:r>
              <a:rPr sz="1100" dirty="0">
                <a:latin typeface="Calibri"/>
                <a:cs typeface="Calibri"/>
              </a:rPr>
              <a:t>Alfieri.</a:t>
            </a:r>
            <a:endParaRPr sz="1100">
              <a:latin typeface="Calibri"/>
              <a:cs typeface="Calibri"/>
            </a:endParaRPr>
          </a:p>
          <a:p>
            <a:pPr marL="12700" marR="6350" algn="just">
              <a:lnSpc>
                <a:spcPct val="150100"/>
              </a:lnSpc>
              <a:spcBef>
                <a:spcPts val="755"/>
              </a:spcBef>
            </a:pPr>
            <a:r>
              <a:rPr sz="1100" dirty="0">
                <a:latin typeface="Calibri"/>
                <a:cs typeface="Calibri"/>
              </a:rPr>
              <a:t>L’iniziativa </a:t>
            </a:r>
            <a:r>
              <a:rPr sz="1100" spc="-5" dirty="0">
                <a:latin typeface="Calibri"/>
                <a:cs typeface="Calibri"/>
              </a:rPr>
              <a:t>si svilupperà </a:t>
            </a:r>
            <a:r>
              <a:rPr sz="1100" dirty="0">
                <a:latin typeface="Calibri"/>
                <a:cs typeface="Calibri"/>
              </a:rPr>
              <a:t>con il contributo della </a:t>
            </a:r>
            <a:r>
              <a:rPr sz="1100" b="1" spc="-5" dirty="0">
                <a:latin typeface="Calibri"/>
                <a:cs typeface="Calibri"/>
              </a:rPr>
              <a:t>Associazione di Arti Visive Vertigo</a:t>
            </a:r>
            <a:r>
              <a:rPr sz="1100" spc="-5" dirty="0">
                <a:latin typeface="Calibri"/>
                <a:cs typeface="Calibri"/>
              </a:rPr>
              <a:t>, di Cosenza, dalle 16.00  </a:t>
            </a:r>
            <a:r>
              <a:rPr sz="1100" dirty="0">
                <a:latin typeface="Calibri"/>
                <a:cs typeface="Calibri"/>
              </a:rPr>
              <a:t>alle </a:t>
            </a:r>
            <a:r>
              <a:rPr sz="1100" spc="-5" dirty="0">
                <a:latin typeface="Calibri"/>
                <a:cs typeface="Calibri"/>
              </a:rPr>
              <a:t>18.00 di venerdì </a:t>
            </a:r>
            <a:r>
              <a:rPr sz="1100" dirty="0">
                <a:latin typeface="Calibri"/>
                <a:cs typeface="Calibri"/>
              </a:rPr>
              <a:t>20 </a:t>
            </a:r>
            <a:r>
              <a:rPr sz="1100" spc="-5" dirty="0">
                <a:latin typeface="Calibri"/>
                <a:cs typeface="Calibri"/>
              </a:rPr>
              <a:t>marzo. </a:t>
            </a:r>
            <a:r>
              <a:rPr sz="1100" dirty="0">
                <a:latin typeface="Calibri"/>
                <a:cs typeface="Calibri"/>
              </a:rPr>
              <a:t>Il </a:t>
            </a:r>
            <a:r>
              <a:rPr sz="1100" spc="-5" dirty="0">
                <a:latin typeface="Calibri"/>
                <a:cs typeface="Calibri"/>
              </a:rPr>
              <a:t>secondo </a:t>
            </a:r>
            <a:r>
              <a:rPr sz="1100" dirty="0">
                <a:latin typeface="Calibri"/>
                <a:cs typeface="Calibri"/>
              </a:rPr>
              <a:t>evento </a:t>
            </a:r>
            <a:r>
              <a:rPr sz="1100" spc="-5" dirty="0">
                <a:latin typeface="Calibri"/>
                <a:cs typeface="Calibri"/>
              </a:rPr>
              <a:t>si svolgerà </a:t>
            </a:r>
            <a:r>
              <a:rPr sz="1100" dirty="0">
                <a:latin typeface="Calibri"/>
                <a:cs typeface="Calibri"/>
              </a:rPr>
              <a:t>a </a:t>
            </a:r>
            <a:r>
              <a:rPr sz="1100" spc="-5" dirty="0">
                <a:latin typeface="Calibri"/>
                <a:cs typeface="Calibri"/>
              </a:rPr>
              <a:t>Cosenza, lungo </a:t>
            </a:r>
            <a:r>
              <a:rPr sz="1100" dirty="0">
                <a:latin typeface="Calibri"/>
                <a:cs typeface="Calibri"/>
              </a:rPr>
              <a:t>il percorso del MAB, </a:t>
            </a:r>
            <a:r>
              <a:rPr sz="1100" spc="-5" dirty="0">
                <a:latin typeface="Calibri"/>
                <a:cs typeface="Calibri"/>
              </a:rPr>
              <a:t>Museo  </a:t>
            </a:r>
            <a:r>
              <a:rPr sz="1100" dirty="0">
                <a:latin typeface="Calibri"/>
                <a:cs typeface="Calibri"/>
              </a:rPr>
              <a:t>all’Aperto </a:t>
            </a:r>
            <a:r>
              <a:rPr sz="1100" spc="-5" dirty="0">
                <a:latin typeface="Calibri"/>
                <a:cs typeface="Calibri"/>
              </a:rPr>
              <a:t>Bilotti. Dalle 16,30 alle 18.00 di sabato 21 marzo, </a:t>
            </a:r>
            <a:r>
              <a:rPr sz="1100" dirty="0">
                <a:latin typeface="Calibri"/>
                <a:cs typeface="Calibri"/>
              </a:rPr>
              <a:t>il </a:t>
            </a:r>
            <a:r>
              <a:rPr sz="1100" b="1" spc="-5" dirty="0">
                <a:latin typeface="Calibri"/>
                <a:cs typeface="Calibri"/>
              </a:rPr>
              <a:t>Parco Tommaso Campanella </a:t>
            </a:r>
            <a:r>
              <a:rPr sz="1100" spc="-5" dirty="0">
                <a:latin typeface="Calibri"/>
                <a:cs typeface="Calibri"/>
              </a:rPr>
              <a:t>proporrà una  </a:t>
            </a:r>
            <a:r>
              <a:rPr sz="1100" dirty="0">
                <a:latin typeface="Calibri"/>
                <a:cs typeface="Calibri"/>
              </a:rPr>
              <a:t>“passeggiata ad </a:t>
            </a:r>
            <a:r>
              <a:rPr sz="1100" spc="-5" dirty="0">
                <a:latin typeface="Calibri"/>
                <a:cs typeface="Calibri"/>
              </a:rPr>
              <a:t>arte </a:t>
            </a:r>
            <a:r>
              <a:rPr sz="1100" dirty="0">
                <a:latin typeface="Calibri"/>
                <a:cs typeface="Calibri"/>
              </a:rPr>
              <a:t>– </a:t>
            </a:r>
            <a:r>
              <a:rPr sz="1100" spc="-5" dirty="0">
                <a:latin typeface="Calibri"/>
                <a:cs typeface="Calibri"/>
              </a:rPr>
              <a:t>tra storia </a:t>
            </a:r>
            <a:r>
              <a:rPr sz="1100" dirty="0">
                <a:latin typeface="Calibri"/>
                <a:cs typeface="Calibri"/>
              </a:rPr>
              <a:t>e </a:t>
            </a:r>
            <a:r>
              <a:rPr sz="1100" spc="-5" dirty="0">
                <a:latin typeface="Calibri"/>
                <a:cs typeface="Calibri"/>
              </a:rPr>
              <a:t>leggenda”. Sarà possibile incamminarsi </a:t>
            </a:r>
            <a:r>
              <a:rPr sz="1100" dirty="0">
                <a:latin typeface="Calibri"/>
                <a:cs typeface="Calibri"/>
              </a:rPr>
              <a:t>tra le </a:t>
            </a:r>
            <a:r>
              <a:rPr sz="1100" spc="-5" dirty="0">
                <a:latin typeface="Calibri"/>
                <a:cs typeface="Calibri"/>
              </a:rPr>
              <a:t>statue del </a:t>
            </a:r>
            <a:r>
              <a:rPr sz="1100" dirty="0">
                <a:latin typeface="Calibri"/>
                <a:cs typeface="Calibri"/>
              </a:rPr>
              <a:t>MAB </a:t>
            </a:r>
            <a:r>
              <a:rPr sz="1100" spc="-5" dirty="0">
                <a:latin typeface="Calibri"/>
                <a:cs typeface="Calibri"/>
              </a:rPr>
              <a:t>che  prenderanno </a:t>
            </a:r>
            <a:r>
              <a:rPr sz="1100" dirty="0">
                <a:latin typeface="Calibri"/>
                <a:cs typeface="Calibri"/>
              </a:rPr>
              <a:t>vita </a:t>
            </a:r>
            <a:r>
              <a:rPr sz="1100" spc="-5" dirty="0">
                <a:latin typeface="Calibri"/>
                <a:cs typeface="Calibri"/>
              </a:rPr>
              <a:t>grazie </a:t>
            </a:r>
            <a:r>
              <a:rPr sz="1100" dirty="0">
                <a:latin typeface="Calibri"/>
                <a:cs typeface="Calibri"/>
              </a:rPr>
              <a:t>ad </a:t>
            </a:r>
            <a:r>
              <a:rPr sz="1100" spc="-5" dirty="0">
                <a:latin typeface="Calibri"/>
                <a:cs typeface="Calibri"/>
              </a:rPr>
              <a:t>una descrizione animata di </a:t>
            </a:r>
            <a:r>
              <a:rPr sz="1100" dirty="0">
                <a:latin typeface="Calibri"/>
                <a:cs typeface="Calibri"/>
              </a:rPr>
              <a:t>ogni </a:t>
            </a:r>
            <a:r>
              <a:rPr sz="1100" spc="-5" dirty="0">
                <a:latin typeface="Calibri"/>
                <a:cs typeface="Calibri"/>
              </a:rPr>
              <a:t>opera </a:t>
            </a:r>
            <a:r>
              <a:rPr sz="1100" dirty="0">
                <a:latin typeface="Calibri"/>
                <a:cs typeface="Calibri"/>
              </a:rPr>
              <a:t>e </a:t>
            </a:r>
            <a:r>
              <a:rPr sz="1100" spc="-5" dirty="0">
                <a:latin typeface="Calibri"/>
                <a:cs typeface="Calibri"/>
              </a:rPr>
              <a:t>dei rispettivi</a:t>
            </a:r>
            <a:r>
              <a:rPr sz="1100" dirty="0">
                <a:latin typeface="Calibri"/>
                <a:cs typeface="Calibri"/>
              </a:rPr>
              <a:t> autori.</a:t>
            </a:r>
            <a:endParaRPr sz="1100">
              <a:latin typeface="Calibri"/>
              <a:cs typeface="Calibri"/>
            </a:endParaRPr>
          </a:p>
          <a:p>
            <a:pPr marL="12700" marR="6985" algn="just">
              <a:lnSpc>
                <a:spcPct val="150000"/>
              </a:lnSpc>
            </a:pPr>
            <a:r>
              <a:rPr sz="1100" dirty="0">
                <a:latin typeface="Calibri"/>
                <a:cs typeface="Calibri"/>
              </a:rPr>
              <a:t>Gli eventi </a:t>
            </a:r>
            <a:r>
              <a:rPr sz="1100" spc="-5" dirty="0">
                <a:latin typeface="Calibri"/>
                <a:cs typeface="Calibri"/>
              </a:rPr>
              <a:t>sono rivolti </a:t>
            </a:r>
            <a:r>
              <a:rPr sz="1100" dirty="0">
                <a:latin typeface="Calibri"/>
                <a:cs typeface="Calibri"/>
              </a:rPr>
              <a:t>a </a:t>
            </a:r>
            <a:r>
              <a:rPr sz="1100" spc="-5" dirty="0">
                <a:latin typeface="Calibri"/>
                <a:cs typeface="Calibri"/>
              </a:rPr>
              <a:t>bambini </a:t>
            </a:r>
            <a:r>
              <a:rPr sz="1100" dirty="0">
                <a:latin typeface="Calibri"/>
                <a:cs typeface="Calibri"/>
              </a:rPr>
              <a:t>e </a:t>
            </a:r>
            <a:r>
              <a:rPr sz="1100" spc="-5" dirty="0">
                <a:latin typeface="Calibri"/>
                <a:cs typeface="Calibri"/>
              </a:rPr>
              <a:t>ragazzi, </a:t>
            </a:r>
            <a:r>
              <a:rPr sz="1100" dirty="0">
                <a:latin typeface="Calibri"/>
                <a:cs typeface="Calibri"/>
              </a:rPr>
              <a:t>ma, </a:t>
            </a:r>
            <a:r>
              <a:rPr sz="1100" spc="-5" dirty="0">
                <a:latin typeface="Calibri"/>
                <a:cs typeface="Calibri"/>
              </a:rPr>
              <a:t>naturalmente, sono </a:t>
            </a:r>
            <a:r>
              <a:rPr sz="1100" dirty="0">
                <a:latin typeface="Calibri"/>
                <a:cs typeface="Calibri"/>
              </a:rPr>
              <a:t>aperti a </a:t>
            </a:r>
            <a:r>
              <a:rPr sz="1100" spc="-5" dirty="0">
                <a:latin typeface="Calibri"/>
                <a:cs typeface="Calibri"/>
              </a:rPr>
              <a:t>chiunque </a:t>
            </a:r>
            <a:r>
              <a:rPr sz="1100" dirty="0">
                <a:latin typeface="Calibri"/>
                <a:cs typeface="Calibri"/>
              </a:rPr>
              <a:t>voglia </a:t>
            </a:r>
            <a:r>
              <a:rPr sz="1100" spc="-5" dirty="0">
                <a:latin typeface="Calibri"/>
                <a:cs typeface="Calibri"/>
              </a:rPr>
              <a:t>fare un viaggio  attraverso l’arte, </a:t>
            </a:r>
            <a:r>
              <a:rPr sz="1100" dirty="0">
                <a:latin typeface="Calibri"/>
                <a:cs typeface="Calibri"/>
              </a:rPr>
              <a:t>in </a:t>
            </a:r>
            <a:r>
              <a:rPr sz="1100" spc="-5" dirty="0">
                <a:latin typeface="Calibri"/>
                <a:cs typeface="Calibri"/>
              </a:rPr>
              <a:t>questo caso </a:t>
            </a:r>
            <a:r>
              <a:rPr sz="1100" dirty="0">
                <a:latin typeface="Calibri"/>
                <a:cs typeface="Calibri"/>
              </a:rPr>
              <a:t>la </a:t>
            </a:r>
            <a:r>
              <a:rPr sz="1100" spc="-5" dirty="0">
                <a:latin typeface="Calibri"/>
                <a:cs typeface="Calibri"/>
              </a:rPr>
              <a:t>pittura, </a:t>
            </a:r>
            <a:r>
              <a:rPr sz="1100" dirty="0">
                <a:latin typeface="Calibri"/>
                <a:cs typeface="Calibri"/>
              </a:rPr>
              <a:t>la </a:t>
            </a:r>
            <a:r>
              <a:rPr sz="1100" spc="-5" dirty="0">
                <a:latin typeface="Calibri"/>
                <a:cs typeface="Calibri"/>
              </a:rPr>
              <a:t>scultura </a:t>
            </a:r>
            <a:r>
              <a:rPr sz="1100" dirty="0">
                <a:latin typeface="Calibri"/>
                <a:cs typeface="Calibri"/>
              </a:rPr>
              <a:t>e la </a:t>
            </a:r>
            <a:r>
              <a:rPr sz="1100" spc="-5" dirty="0">
                <a:latin typeface="Calibri"/>
                <a:cs typeface="Calibri"/>
              </a:rPr>
              <a:t>recitazione, che ha </a:t>
            </a:r>
            <a:r>
              <a:rPr sz="1100" dirty="0">
                <a:latin typeface="Calibri"/>
                <a:cs typeface="Calibri"/>
              </a:rPr>
              <a:t>lo </a:t>
            </a:r>
            <a:r>
              <a:rPr sz="1100" spc="-10" dirty="0">
                <a:latin typeface="Calibri"/>
                <a:cs typeface="Calibri"/>
              </a:rPr>
              <a:t>scopo </a:t>
            </a:r>
            <a:r>
              <a:rPr sz="1100" spc="-5" dirty="0">
                <a:latin typeface="Calibri"/>
                <a:cs typeface="Calibri"/>
              </a:rPr>
              <a:t>di </a:t>
            </a:r>
            <a:r>
              <a:rPr sz="1100" dirty="0">
                <a:latin typeface="Calibri"/>
                <a:cs typeface="Calibri"/>
              </a:rPr>
              <a:t>evidenziare </a:t>
            </a:r>
            <a:r>
              <a:rPr sz="1100" spc="-10" dirty="0">
                <a:latin typeface="Calibri"/>
                <a:cs typeface="Calibri"/>
              </a:rPr>
              <a:t>gli  </a:t>
            </a:r>
            <a:r>
              <a:rPr sz="1100" dirty="0">
                <a:latin typeface="Calibri"/>
                <a:cs typeface="Calibri"/>
              </a:rPr>
              <a:t>aspetti più “generativi” </a:t>
            </a:r>
            <a:r>
              <a:rPr sz="1100" spc="-5" dirty="0">
                <a:latin typeface="Calibri"/>
                <a:cs typeface="Calibri"/>
              </a:rPr>
              <a:t>della </a:t>
            </a:r>
            <a:r>
              <a:rPr sz="1100" dirty="0">
                <a:latin typeface="Calibri"/>
                <a:cs typeface="Calibri"/>
              </a:rPr>
              <a:t>creatività. </a:t>
            </a:r>
            <a:r>
              <a:rPr sz="1100" spc="-5" dirty="0">
                <a:latin typeface="Calibri"/>
                <a:cs typeface="Calibri"/>
              </a:rPr>
              <a:t>Attraverso </a:t>
            </a:r>
            <a:r>
              <a:rPr sz="1100" dirty="0">
                <a:latin typeface="Calibri"/>
                <a:cs typeface="Calibri"/>
              </a:rPr>
              <a:t>l’arte e i percorsi </a:t>
            </a:r>
            <a:r>
              <a:rPr sz="1100" spc="-5" dirty="0">
                <a:latin typeface="Calibri"/>
                <a:cs typeface="Calibri"/>
              </a:rPr>
              <a:t>linguistici </a:t>
            </a:r>
            <a:r>
              <a:rPr sz="1100" dirty="0">
                <a:latin typeface="Calibri"/>
                <a:cs typeface="Calibri"/>
              </a:rPr>
              <a:t>creati ad hoc i</a:t>
            </a:r>
            <a:r>
              <a:rPr sz="1100" spc="15" dirty="0">
                <a:latin typeface="Calibri"/>
                <a:cs typeface="Calibri"/>
              </a:rPr>
              <a:t> </a:t>
            </a:r>
            <a:r>
              <a:rPr sz="1100" dirty="0">
                <a:latin typeface="Calibri"/>
                <a:cs typeface="Calibri"/>
              </a:rPr>
              <a:t>giovani</a:t>
            </a:r>
            <a:endParaRPr sz="1100">
              <a:latin typeface="Calibri"/>
              <a:cs typeface="Calibri"/>
            </a:endParaRPr>
          </a:p>
        </p:txBody>
      </p:sp>
      <p:sp>
        <p:nvSpPr>
          <p:cNvPr id="7" name="object 7"/>
          <p:cNvSpPr/>
          <p:nvPr/>
        </p:nvSpPr>
        <p:spPr>
          <a:xfrm>
            <a:off x="3080004" y="2119883"/>
            <a:ext cx="1399794" cy="517651"/>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3897629"/>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Cn24tv.it</a:t>
            </a:r>
            <a:endParaRPr sz="1600">
              <a:latin typeface="Arial"/>
              <a:cs typeface="Arial"/>
            </a:endParaRPr>
          </a:p>
          <a:p>
            <a:pPr marL="12700" algn="just">
              <a:lnSpc>
                <a:spcPts val="1880"/>
              </a:lnSpc>
            </a:pPr>
            <a:r>
              <a:rPr sz="1600" b="1" spc="-5" dirty="0">
                <a:latin typeface="Arial"/>
                <a:cs typeface="Arial"/>
              </a:rPr>
              <a:t>16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10160">
              <a:lnSpc>
                <a:spcPct val="149100"/>
              </a:lnSpc>
              <a:spcBef>
                <a:spcPts val="930"/>
              </a:spcBef>
            </a:pPr>
            <a:r>
              <a:rPr sz="1100" spc="-5" dirty="0">
                <a:latin typeface="Calibri"/>
                <a:cs typeface="Calibri"/>
              </a:rPr>
              <a:t>protagonisti </a:t>
            </a:r>
            <a:r>
              <a:rPr sz="1100" dirty="0">
                <a:latin typeface="Calibri"/>
                <a:cs typeface="Calibri"/>
              </a:rPr>
              <a:t>del </a:t>
            </a:r>
            <a:r>
              <a:rPr sz="1100" spc="-5" dirty="0">
                <a:latin typeface="Calibri"/>
                <a:cs typeface="Calibri"/>
              </a:rPr>
              <a:t>Festival potranno sperimentare </a:t>
            </a:r>
            <a:r>
              <a:rPr sz="1100" dirty="0">
                <a:latin typeface="Calibri"/>
                <a:cs typeface="Calibri"/>
              </a:rPr>
              <a:t>le potenzialità della </a:t>
            </a:r>
            <a:r>
              <a:rPr sz="1100" spc="-5" dirty="0">
                <a:latin typeface="Calibri"/>
                <a:cs typeface="Calibri"/>
              </a:rPr>
              <a:t>fantasia </a:t>
            </a:r>
            <a:r>
              <a:rPr sz="1100" dirty="0">
                <a:latin typeface="Calibri"/>
                <a:cs typeface="Calibri"/>
              </a:rPr>
              <a:t>e ritornare a casa e a </a:t>
            </a:r>
            <a:r>
              <a:rPr sz="1100" spc="-5" dirty="0">
                <a:latin typeface="Calibri"/>
                <a:cs typeface="Calibri"/>
              </a:rPr>
              <a:t>scuola  </a:t>
            </a:r>
            <a:r>
              <a:rPr sz="1100" dirty="0">
                <a:latin typeface="Calibri"/>
                <a:cs typeface="Calibri"/>
              </a:rPr>
              <a:t>con la </a:t>
            </a:r>
            <a:r>
              <a:rPr sz="1100" spc="-5" dirty="0">
                <a:latin typeface="Calibri"/>
                <a:cs typeface="Calibri"/>
              </a:rPr>
              <a:t>voglia di costruire </a:t>
            </a:r>
            <a:r>
              <a:rPr sz="1100" dirty="0">
                <a:latin typeface="Calibri"/>
                <a:cs typeface="Calibri"/>
              </a:rPr>
              <a:t>infiniti</a:t>
            </a:r>
            <a:r>
              <a:rPr sz="1100" spc="-20" dirty="0">
                <a:latin typeface="Calibri"/>
                <a:cs typeface="Calibri"/>
              </a:rPr>
              <a:t> </a:t>
            </a:r>
            <a:r>
              <a:rPr sz="1100" spc="-5" dirty="0">
                <a:latin typeface="Calibri"/>
                <a:cs typeface="Calibri"/>
              </a:rPr>
              <a:t>racconti.</a:t>
            </a:r>
            <a:endParaRPr sz="1100">
              <a:latin typeface="Calibri"/>
              <a:cs typeface="Calibri"/>
            </a:endParaRPr>
          </a:p>
          <a:p>
            <a:pPr marL="12700" marR="5080" algn="just">
              <a:lnSpc>
                <a:spcPct val="149800"/>
              </a:lnSpc>
              <a:spcBef>
                <a:spcPts val="755"/>
              </a:spcBef>
            </a:pPr>
            <a:r>
              <a:rPr sz="1100" dirty="0">
                <a:latin typeface="Calibri"/>
                <a:cs typeface="Calibri"/>
              </a:rPr>
              <a:t>“La </a:t>
            </a:r>
            <a:r>
              <a:rPr sz="1100" spc="-5" dirty="0">
                <a:latin typeface="Calibri"/>
                <a:cs typeface="Calibri"/>
              </a:rPr>
              <a:t>nostra </a:t>
            </a:r>
            <a:r>
              <a:rPr sz="1100" dirty="0">
                <a:latin typeface="Calibri"/>
                <a:cs typeface="Calibri"/>
              </a:rPr>
              <a:t>Banca </a:t>
            </a:r>
            <a:r>
              <a:rPr sz="1100" spc="-5" dirty="0">
                <a:latin typeface="Calibri"/>
                <a:cs typeface="Calibri"/>
              </a:rPr>
              <a:t>investe </a:t>
            </a:r>
            <a:r>
              <a:rPr sz="1100" dirty="0">
                <a:latin typeface="Calibri"/>
                <a:cs typeface="Calibri"/>
              </a:rPr>
              <a:t>ogni </a:t>
            </a:r>
            <a:r>
              <a:rPr sz="1100" spc="-5" dirty="0">
                <a:latin typeface="Calibri"/>
                <a:cs typeface="Calibri"/>
              </a:rPr>
              <a:t>anno </a:t>
            </a:r>
            <a:r>
              <a:rPr sz="1100" dirty="0">
                <a:latin typeface="Calibri"/>
                <a:cs typeface="Calibri"/>
              </a:rPr>
              <a:t>nei </a:t>
            </a:r>
            <a:r>
              <a:rPr sz="1100" spc="-5" dirty="0">
                <a:latin typeface="Calibri"/>
                <a:cs typeface="Calibri"/>
              </a:rPr>
              <a:t>giovani </a:t>
            </a:r>
            <a:r>
              <a:rPr sz="1100" dirty="0">
                <a:latin typeface="Calibri"/>
                <a:cs typeface="Calibri"/>
              </a:rPr>
              <a:t>e </a:t>
            </a:r>
            <a:r>
              <a:rPr sz="1100" spc="-5" dirty="0">
                <a:latin typeface="Calibri"/>
                <a:cs typeface="Calibri"/>
              </a:rPr>
              <a:t>nella </a:t>
            </a:r>
            <a:r>
              <a:rPr sz="1100" dirty="0">
                <a:latin typeface="Calibri"/>
                <a:cs typeface="Calibri"/>
              </a:rPr>
              <a:t>cultura – </a:t>
            </a:r>
            <a:r>
              <a:rPr sz="1100" spc="-5" dirty="0">
                <a:latin typeface="Calibri"/>
                <a:cs typeface="Calibri"/>
              </a:rPr>
              <a:t>ha dichiarato </a:t>
            </a:r>
            <a:r>
              <a:rPr sz="1100" dirty="0">
                <a:latin typeface="Calibri"/>
                <a:cs typeface="Calibri"/>
              </a:rPr>
              <a:t>il </a:t>
            </a:r>
            <a:r>
              <a:rPr sz="1100" spc="-5" dirty="0">
                <a:latin typeface="Calibri"/>
                <a:cs typeface="Calibri"/>
              </a:rPr>
              <a:t>presidente </a:t>
            </a:r>
            <a:r>
              <a:rPr sz="1100" dirty="0">
                <a:latin typeface="Calibri"/>
                <a:cs typeface="Calibri"/>
              </a:rPr>
              <a:t>della BCC  Mediocrati, </a:t>
            </a:r>
            <a:r>
              <a:rPr sz="1100" spc="-5" dirty="0">
                <a:latin typeface="Calibri"/>
                <a:cs typeface="Calibri"/>
              </a:rPr>
              <a:t>Nicola Paldino </a:t>
            </a:r>
            <a:r>
              <a:rPr sz="1100" dirty="0">
                <a:latin typeface="Calibri"/>
                <a:cs typeface="Calibri"/>
              </a:rPr>
              <a:t>– perciò, </a:t>
            </a:r>
            <a:r>
              <a:rPr sz="1100" spc="-5" dirty="0">
                <a:latin typeface="Calibri"/>
                <a:cs typeface="Calibri"/>
              </a:rPr>
              <a:t>siamo lieti di intervenire </a:t>
            </a:r>
            <a:r>
              <a:rPr sz="1100" dirty="0">
                <a:latin typeface="Calibri"/>
                <a:cs typeface="Calibri"/>
              </a:rPr>
              <a:t>per il </a:t>
            </a:r>
            <a:r>
              <a:rPr sz="1100" spc="-5" dirty="0">
                <a:latin typeface="Calibri"/>
                <a:cs typeface="Calibri"/>
              </a:rPr>
              <a:t>secondo anno consecutivo </a:t>
            </a:r>
            <a:r>
              <a:rPr sz="1100" dirty="0">
                <a:latin typeface="Calibri"/>
                <a:cs typeface="Calibri"/>
              </a:rPr>
              <a:t>all’iniziativa  ABI, </a:t>
            </a:r>
            <a:r>
              <a:rPr sz="1100" spc="-5" dirty="0">
                <a:latin typeface="Calibri"/>
                <a:cs typeface="Calibri"/>
              </a:rPr>
              <a:t>mettendoci </a:t>
            </a:r>
            <a:r>
              <a:rPr sz="1100" dirty="0">
                <a:latin typeface="Calibri"/>
                <a:cs typeface="Calibri"/>
              </a:rPr>
              <a:t>in </a:t>
            </a:r>
            <a:r>
              <a:rPr sz="1100" spc="-5" dirty="0">
                <a:latin typeface="Calibri"/>
                <a:cs typeface="Calibri"/>
              </a:rPr>
              <a:t>gioco per costruire </a:t>
            </a:r>
            <a:r>
              <a:rPr sz="1100" dirty="0">
                <a:latin typeface="Calibri"/>
                <a:cs typeface="Calibri"/>
              </a:rPr>
              <a:t>percorsi e </a:t>
            </a:r>
            <a:r>
              <a:rPr sz="1100" spc="-5" dirty="0">
                <a:latin typeface="Calibri"/>
                <a:cs typeface="Calibri"/>
              </a:rPr>
              <a:t>occasioni </a:t>
            </a:r>
            <a:r>
              <a:rPr sz="1100" dirty="0">
                <a:latin typeface="Calibri"/>
                <a:cs typeface="Calibri"/>
              </a:rPr>
              <a:t>che </a:t>
            </a:r>
            <a:r>
              <a:rPr sz="1100" spc="-5" dirty="0">
                <a:latin typeface="Calibri"/>
                <a:cs typeface="Calibri"/>
              </a:rPr>
              <a:t>consentano </a:t>
            </a:r>
            <a:r>
              <a:rPr sz="1100" dirty="0">
                <a:latin typeface="Calibri"/>
                <a:cs typeface="Calibri"/>
              </a:rPr>
              <a:t>ai </a:t>
            </a:r>
            <a:r>
              <a:rPr sz="1100" spc="-5" dirty="0">
                <a:latin typeface="Calibri"/>
                <a:cs typeface="Calibri"/>
              </a:rPr>
              <a:t>nostri giovani di allenarsi </a:t>
            </a:r>
            <a:r>
              <a:rPr sz="1100" dirty="0">
                <a:latin typeface="Calibri"/>
                <a:cs typeface="Calibri"/>
              </a:rPr>
              <a:t>a  diventare </a:t>
            </a:r>
            <a:r>
              <a:rPr sz="1100" spc="-5" dirty="0">
                <a:latin typeface="Calibri"/>
                <a:cs typeface="Calibri"/>
              </a:rPr>
              <a:t>cittadini attivi, capaci di relazioni </a:t>
            </a:r>
            <a:r>
              <a:rPr sz="1100" dirty="0">
                <a:latin typeface="Calibri"/>
                <a:cs typeface="Calibri"/>
              </a:rPr>
              <a:t>e </a:t>
            </a:r>
            <a:r>
              <a:rPr sz="1100" spc="-5" dirty="0">
                <a:latin typeface="Calibri"/>
                <a:cs typeface="Calibri"/>
              </a:rPr>
              <a:t>di</a:t>
            </a:r>
            <a:r>
              <a:rPr sz="1100" spc="15" dirty="0">
                <a:latin typeface="Calibri"/>
                <a:cs typeface="Calibri"/>
              </a:rPr>
              <a:t> </a:t>
            </a:r>
            <a:r>
              <a:rPr sz="1100" spc="-5" dirty="0">
                <a:latin typeface="Calibri"/>
                <a:cs typeface="Calibri"/>
              </a:rPr>
              <a:t>progettualità”.</a:t>
            </a:r>
            <a:endParaRPr sz="1100">
              <a:latin typeface="Calibri"/>
              <a:cs typeface="Calibri"/>
            </a:endParaRPr>
          </a:p>
          <a:p>
            <a:pPr marL="12700" marR="5080">
              <a:lnSpc>
                <a:spcPct val="149100"/>
              </a:lnSpc>
              <a:spcBef>
                <a:spcPts val="780"/>
              </a:spcBef>
            </a:pPr>
            <a:r>
              <a:rPr sz="1100" dirty="0">
                <a:latin typeface="Calibri"/>
                <a:cs typeface="Calibri"/>
              </a:rPr>
              <a:t>Il recupero del </a:t>
            </a:r>
            <a:r>
              <a:rPr sz="1100" spc="-5" dirty="0">
                <a:latin typeface="Calibri"/>
                <a:cs typeface="Calibri"/>
              </a:rPr>
              <a:t>proprio patrimonio </a:t>
            </a:r>
            <a:r>
              <a:rPr sz="1100" dirty="0">
                <a:latin typeface="Calibri"/>
                <a:cs typeface="Calibri"/>
              </a:rPr>
              <a:t>e </a:t>
            </a:r>
            <a:r>
              <a:rPr sz="1100" spc="-10" dirty="0">
                <a:latin typeface="Calibri"/>
                <a:cs typeface="Calibri"/>
              </a:rPr>
              <a:t>lo </a:t>
            </a:r>
            <a:r>
              <a:rPr sz="1100" spc="-5" dirty="0">
                <a:latin typeface="Calibri"/>
                <a:cs typeface="Calibri"/>
              </a:rPr>
              <a:t>sviluppo delle proprie competenze </a:t>
            </a:r>
            <a:r>
              <a:rPr sz="1100" dirty="0">
                <a:latin typeface="Calibri"/>
                <a:cs typeface="Calibri"/>
              </a:rPr>
              <a:t>sono alla base </a:t>
            </a:r>
            <a:r>
              <a:rPr sz="1100" spc="-5" dirty="0">
                <a:latin typeface="Calibri"/>
                <a:cs typeface="Calibri"/>
              </a:rPr>
              <a:t>anche </a:t>
            </a:r>
            <a:r>
              <a:rPr sz="1100" spc="10" dirty="0">
                <a:latin typeface="Calibri"/>
                <a:cs typeface="Calibri"/>
              </a:rPr>
              <a:t>del  </a:t>
            </a:r>
            <a:r>
              <a:rPr sz="1100" spc="-5" dirty="0">
                <a:latin typeface="Calibri"/>
                <a:cs typeface="Calibri"/>
              </a:rPr>
              <a:t>progresso economico oltre </a:t>
            </a:r>
            <a:r>
              <a:rPr sz="1100" dirty="0">
                <a:latin typeface="Calibri"/>
                <a:cs typeface="Calibri"/>
              </a:rPr>
              <a:t>che </a:t>
            </a:r>
            <a:r>
              <a:rPr sz="1100" spc="-5" dirty="0">
                <a:latin typeface="Calibri"/>
                <a:cs typeface="Calibri"/>
              </a:rPr>
              <a:t>della coesione</a:t>
            </a:r>
            <a:r>
              <a:rPr sz="1100" spc="5" dirty="0">
                <a:latin typeface="Calibri"/>
                <a:cs typeface="Calibri"/>
              </a:rPr>
              <a:t> </a:t>
            </a:r>
            <a:r>
              <a:rPr sz="1100" spc="-5" dirty="0">
                <a:latin typeface="Calibri"/>
                <a:cs typeface="Calibri"/>
              </a:rPr>
              <a:t>sociale.</a:t>
            </a:r>
            <a:endParaRPr sz="1100">
              <a:latin typeface="Calibri"/>
              <a:cs typeface="Calibri"/>
            </a:endParaRP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22694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Corrieredellacalabria.it  16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62125" y="4248784"/>
            <a:ext cx="4083685" cy="570611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2915157"/>
            <a:ext cx="6053455" cy="1016000"/>
          </a:xfrm>
          <a:prstGeom prst="rect">
            <a:avLst/>
          </a:prstGeom>
        </p:spPr>
        <p:txBody>
          <a:bodyPr vert="horz" wrap="square" lIns="0" tIns="12700" rIns="0" bIns="0" rtlCol="0">
            <a:spAutoFit/>
          </a:bodyPr>
          <a:lstStyle/>
          <a:p>
            <a:pPr marL="12700">
              <a:lnSpc>
                <a:spcPct val="100000"/>
              </a:lnSpc>
              <a:spcBef>
                <a:spcPts val="100"/>
              </a:spcBef>
            </a:pPr>
            <a:r>
              <a:rPr sz="2400" b="1" dirty="0">
                <a:latin typeface="Calibri"/>
                <a:cs typeface="Calibri"/>
              </a:rPr>
              <a:t>Al </a:t>
            </a:r>
            <a:r>
              <a:rPr sz="2400" b="1" spc="-5" dirty="0">
                <a:latin typeface="Calibri"/>
                <a:cs typeface="Calibri"/>
              </a:rPr>
              <a:t>via il </a:t>
            </a:r>
            <a:r>
              <a:rPr sz="2400" b="1" spc="-15" dirty="0">
                <a:latin typeface="Calibri"/>
                <a:cs typeface="Calibri"/>
              </a:rPr>
              <a:t>Festival </a:t>
            </a:r>
            <a:r>
              <a:rPr sz="2400" b="1" spc="-5" dirty="0">
                <a:latin typeface="Calibri"/>
                <a:cs typeface="Calibri"/>
              </a:rPr>
              <a:t>della </a:t>
            </a:r>
            <a:r>
              <a:rPr sz="2400" b="1" spc="-15" dirty="0">
                <a:latin typeface="Calibri"/>
                <a:cs typeface="Calibri"/>
              </a:rPr>
              <a:t>cultura</a:t>
            </a:r>
            <a:r>
              <a:rPr sz="2400" b="1" spc="10" dirty="0">
                <a:latin typeface="Calibri"/>
                <a:cs typeface="Calibri"/>
              </a:rPr>
              <a:t> </a:t>
            </a:r>
            <a:r>
              <a:rPr sz="2400" b="1" spc="-15" dirty="0">
                <a:latin typeface="Calibri"/>
                <a:cs typeface="Calibri"/>
              </a:rPr>
              <a:t>creativa</a:t>
            </a:r>
            <a:endParaRPr sz="2400">
              <a:latin typeface="Calibri"/>
              <a:cs typeface="Calibri"/>
            </a:endParaRPr>
          </a:p>
          <a:p>
            <a:pPr marL="12700" marR="5080">
              <a:lnSpc>
                <a:spcPct val="102099"/>
              </a:lnSpc>
              <a:spcBef>
                <a:spcPts val="1480"/>
              </a:spcBef>
            </a:pPr>
            <a:r>
              <a:rPr sz="1400" spc="-5" dirty="0">
                <a:latin typeface="Calibri"/>
                <a:cs typeface="Calibri"/>
              </a:rPr>
              <a:t>Si svolgerà dal </a:t>
            </a:r>
            <a:r>
              <a:rPr sz="1400" dirty="0">
                <a:latin typeface="Calibri"/>
                <a:cs typeface="Calibri"/>
              </a:rPr>
              <a:t>16 al 22 </a:t>
            </a:r>
            <a:r>
              <a:rPr sz="1400" spc="-5" dirty="0">
                <a:latin typeface="Calibri"/>
                <a:cs typeface="Calibri"/>
              </a:rPr>
              <a:t>su tutto </a:t>
            </a:r>
            <a:r>
              <a:rPr sz="1400" dirty="0">
                <a:latin typeface="Calibri"/>
                <a:cs typeface="Calibri"/>
              </a:rPr>
              <a:t>il territorio </a:t>
            </a:r>
            <a:r>
              <a:rPr sz="1400" spc="-5" dirty="0">
                <a:latin typeface="Calibri"/>
                <a:cs typeface="Calibri"/>
              </a:rPr>
              <a:t>nazionale. In Calabria </a:t>
            </a:r>
            <a:r>
              <a:rPr sz="1400" dirty="0">
                <a:latin typeface="Calibri"/>
                <a:cs typeface="Calibri"/>
              </a:rPr>
              <a:t>previsti </a:t>
            </a:r>
            <a:r>
              <a:rPr sz="1400" spc="-5" dirty="0">
                <a:latin typeface="Calibri"/>
                <a:cs typeface="Calibri"/>
              </a:rPr>
              <a:t>due eventi  </a:t>
            </a:r>
            <a:r>
              <a:rPr sz="1400" dirty="0">
                <a:latin typeface="Calibri"/>
                <a:cs typeface="Calibri"/>
              </a:rPr>
              <a:t>a </a:t>
            </a:r>
            <a:r>
              <a:rPr sz="1400" spc="-5" dirty="0">
                <a:latin typeface="Calibri"/>
                <a:cs typeface="Calibri"/>
              </a:rPr>
              <a:t>Rende </a:t>
            </a:r>
            <a:r>
              <a:rPr sz="1400" dirty="0">
                <a:latin typeface="Calibri"/>
                <a:cs typeface="Calibri"/>
              </a:rPr>
              <a:t>e a</a:t>
            </a:r>
            <a:r>
              <a:rPr sz="1400" spc="-20" dirty="0">
                <a:latin typeface="Calibri"/>
                <a:cs typeface="Calibri"/>
              </a:rPr>
              <a:t> </a:t>
            </a:r>
            <a:r>
              <a:rPr sz="1400" spc="-5" dirty="0">
                <a:latin typeface="Calibri"/>
                <a:cs typeface="Calibri"/>
              </a:rPr>
              <a:t>Cosenza</a:t>
            </a:r>
            <a:endParaRPr sz="1400">
              <a:latin typeface="Calibri"/>
              <a:cs typeface="Calibri"/>
            </a:endParaRPr>
          </a:p>
        </p:txBody>
      </p:sp>
      <p:sp>
        <p:nvSpPr>
          <p:cNvPr id="6" name="object 6"/>
          <p:cNvSpPr/>
          <p:nvPr/>
        </p:nvSpPr>
        <p:spPr>
          <a:xfrm>
            <a:off x="2856229" y="2119883"/>
            <a:ext cx="1838960" cy="64719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22694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Corrieredellacalabria.it  16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099817"/>
            <a:ext cx="5944235" cy="515747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999999"/>
                </a:solidFill>
                <a:latin typeface="Calibri"/>
                <a:cs typeface="Calibri"/>
              </a:rPr>
              <a:t>Lunedì, </a:t>
            </a:r>
            <a:r>
              <a:rPr sz="900" dirty="0">
                <a:solidFill>
                  <a:srgbClr val="999999"/>
                </a:solidFill>
                <a:latin typeface="Calibri"/>
                <a:cs typeface="Calibri"/>
              </a:rPr>
              <a:t>16 Marzo 2015</a:t>
            </a:r>
            <a:r>
              <a:rPr sz="900" spc="5" dirty="0">
                <a:solidFill>
                  <a:srgbClr val="999999"/>
                </a:solidFill>
                <a:latin typeface="Calibri"/>
                <a:cs typeface="Calibri"/>
              </a:rPr>
              <a:t> </a:t>
            </a:r>
            <a:r>
              <a:rPr sz="900" dirty="0">
                <a:solidFill>
                  <a:srgbClr val="999999"/>
                </a:solidFill>
                <a:latin typeface="Calibri"/>
                <a:cs typeface="Calibri"/>
              </a:rPr>
              <a:t>15:57</a:t>
            </a:r>
            <a:endParaRPr sz="900">
              <a:latin typeface="Calibri"/>
              <a:cs typeface="Calibri"/>
            </a:endParaRPr>
          </a:p>
          <a:p>
            <a:pPr>
              <a:lnSpc>
                <a:spcPct val="100000"/>
              </a:lnSpc>
            </a:pPr>
            <a:endParaRPr sz="900">
              <a:latin typeface="Times New Roman"/>
              <a:cs typeface="Times New Roman"/>
            </a:endParaRPr>
          </a:p>
          <a:p>
            <a:pPr>
              <a:lnSpc>
                <a:spcPct val="100000"/>
              </a:lnSpc>
              <a:spcBef>
                <a:spcPts val="15"/>
              </a:spcBef>
            </a:pPr>
            <a:endParaRPr sz="1050">
              <a:latin typeface="Times New Roman"/>
              <a:cs typeface="Times New Roman"/>
            </a:endParaRPr>
          </a:p>
          <a:p>
            <a:pPr marL="12700" marR="209550">
              <a:lnSpc>
                <a:spcPct val="117100"/>
              </a:lnSpc>
              <a:spcBef>
                <a:spcPts val="5"/>
              </a:spcBef>
            </a:pPr>
            <a:r>
              <a:rPr sz="1200" b="1" spc="-5" dirty="0">
                <a:latin typeface="Calibri"/>
                <a:cs typeface="Calibri"/>
              </a:rPr>
              <a:t>COSENZA </a:t>
            </a:r>
            <a:r>
              <a:rPr sz="1200" spc="-5" dirty="0">
                <a:latin typeface="Calibri"/>
                <a:cs typeface="Calibri"/>
              </a:rPr>
              <a:t>Parte </a:t>
            </a:r>
            <a:r>
              <a:rPr sz="1200" dirty="0">
                <a:latin typeface="Calibri"/>
                <a:cs typeface="Calibri"/>
              </a:rPr>
              <a:t>oggi </a:t>
            </a:r>
            <a:r>
              <a:rPr sz="1200" spc="-5" dirty="0">
                <a:latin typeface="Calibri"/>
                <a:cs typeface="Calibri"/>
              </a:rPr>
              <a:t>per concludersi </a:t>
            </a:r>
            <a:r>
              <a:rPr sz="1200" dirty="0">
                <a:latin typeface="Calibri"/>
                <a:cs typeface="Calibri"/>
              </a:rPr>
              <a:t>il 22 </a:t>
            </a:r>
            <a:r>
              <a:rPr sz="1200" spc="-5" dirty="0">
                <a:latin typeface="Calibri"/>
                <a:cs typeface="Calibri"/>
              </a:rPr>
              <a:t>marzo </a:t>
            </a:r>
            <a:r>
              <a:rPr sz="1200" dirty="0">
                <a:latin typeface="Calibri"/>
                <a:cs typeface="Calibri"/>
              </a:rPr>
              <a:t>il “Festival </a:t>
            </a:r>
            <a:r>
              <a:rPr sz="1200" spc="-5" dirty="0">
                <a:latin typeface="Calibri"/>
                <a:cs typeface="Calibri"/>
              </a:rPr>
              <a:t>della </a:t>
            </a:r>
            <a:r>
              <a:rPr sz="1200" dirty="0">
                <a:latin typeface="Calibri"/>
                <a:cs typeface="Calibri"/>
              </a:rPr>
              <a:t>cultura </a:t>
            </a:r>
            <a:r>
              <a:rPr sz="1200" spc="-5" dirty="0">
                <a:latin typeface="Calibri"/>
                <a:cs typeface="Calibri"/>
              </a:rPr>
              <a:t>creativa”, promosso  </a:t>
            </a:r>
            <a:r>
              <a:rPr sz="1200" dirty="0">
                <a:latin typeface="Calibri"/>
                <a:cs typeface="Calibri"/>
              </a:rPr>
              <a:t>dall'Abi e </a:t>
            </a:r>
            <a:r>
              <a:rPr sz="1200" spc="-5" dirty="0">
                <a:latin typeface="Calibri"/>
                <a:cs typeface="Calibri"/>
              </a:rPr>
              <a:t>che si svolgerà </a:t>
            </a:r>
            <a:r>
              <a:rPr sz="1200" dirty="0">
                <a:latin typeface="Calibri"/>
                <a:cs typeface="Calibri"/>
              </a:rPr>
              <a:t>in </a:t>
            </a:r>
            <a:r>
              <a:rPr sz="1200" spc="-5" dirty="0">
                <a:latin typeface="Calibri"/>
                <a:cs typeface="Calibri"/>
              </a:rPr>
              <a:t>contemporanea </a:t>
            </a:r>
            <a:r>
              <a:rPr sz="1200" spc="-10" dirty="0">
                <a:latin typeface="Calibri"/>
                <a:cs typeface="Calibri"/>
              </a:rPr>
              <a:t>su </a:t>
            </a:r>
            <a:r>
              <a:rPr sz="1200" spc="-5" dirty="0">
                <a:latin typeface="Calibri"/>
                <a:cs typeface="Calibri"/>
              </a:rPr>
              <a:t>tutto </a:t>
            </a:r>
            <a:r>
              <a:rPr sz="1200" dirty="0">
                <a:latin typeface="Calibri"/>
                <a:cs typeface="Calibri"/>
              </a:rPr>
              <a:t>il </a:t>
            </a:r>
            <a:r>
              <a:rPr sz="1200" spc="-5" dirty="0">
                <a:latin typeface="Calibri"/>
                <a:cs typeface="Calibri"/>
              </a:rPr>
              <a:t>territorio nazionale. </a:t>
            </a:r>
            <a:r>
              <a:rPr sz="1200" dirty="0">
                <a:latin typeface="Calibri"/>
                <a:cs typeface="Calibri"/>
              </a:rPr>
              <a:t>A </a:t>
            </a:r>
            <a:r>
              <a:rPr sz="1200" spc="-5" dirty="0">
                <a:latin typeface="Calibri"/>
                <a:cs typeface="Calibri"/>
              </a:rPr>
              <a:t>Cosenza </a:t>
            </a:r>
            <a:r>
              <a:rPr sz="1200" dirty="0">
                <a:latin typeface="Calibri"/>
                <a:cs typeface="Calibri"/>
              </a:rPr>
              <a:t>, in  </a:t>
            </a:r>
            <a:r>
              <a:rPr sz="1200" spc="-5" dirty="0">
                <a:latin typeface="Calibri"/>
                <a:cs typeface="Calibri"/>
              </a:rPr>
              <a:t>particolare, si svolgeranno due eventi</a:t>
            </a:r>
            <a:r>
              <a:rPr sz="1200" spc="35" dirty="0">
                <a:latin typeface="Calibri"/>
                <a:cs typeface="Calibri"/>
              </a:rPr>
              <a:t> </a:t>
            </a:r>
            <a:r>
              <a:rPr sz="1200" spc="-5" dirty="0">
                <a:latin typeface="Calibri"/>
                <a:cs typeface="Calibri"/>
              </a:rPr>
              <a:t>pomeridiani.</a:t>
            </a:r>
            <a:endParaRPr sz="1200">
              <a:latin typeface="Calibri"/>
              <a:cs typeface="Calibri"/>
            </a:endParaRPr>
          </a:p>
          <a:p>
            <a:pPr marL="12700" marR="53340">
              <a:lnSpc>
                <a:spcPct val="116900"/>
              </a:lnSpc>
              <a:spcBef>
                <a:spcPts val="5"/>
              </a:spcBef>
            </a:pPr>
            <a:r>
              <a:rPr sz="1200" dirty="0">
                <a:latin typeface="Calibri"/>
                <a:cs typeface="Calibri"/>
              </a:rPr>
              <a:t>Il primo, in </a:t>
            </a:r>
            <a:r>
              <a:rPr sz="1200" spc="-5" dirty="0">
                <a:latin typeface="Calibri"/>
                <a:cs typeface="Calibri"/>
              </a:rPr>
              <a:t>programma </a:t>
            </a:r>
            <a:r>
              <a:rPr sz="1200" dirty="0">
                <a:latin typeface="Calibri"/>
                <a:cs typeface="Calibri"/>
              </a:rPr>
              <a:t>a </a:t>
            </a:r>
            <a:r>
              <a:rPr sz="1200" spc="-5" dirty="0">
                <a:latin typeface="Calibri"/>
                <a:cs typeface="Calibri"/>
              </a:rPr>
              <a:t>Rende, parte </a:t>
            </a:r>
            <a:r>
              <a:rPr sz="1200" dirty="0">
                <a:latin typeface="Calibri"/>
                <a:cs typeface="Calibri"/>
              </a:rPr>
              <a:t>dalla </a:t>
            </a:r>
            <a:r>
              <a:rPr sz="1200" spc="-5" dirty="0">
                <a:latin typeface="Calibri"/>
                <a:cs typeface="Calibri"/>
              </a:rPr>
              <a:t>collezione Bancartis </a:t>
            </a:r>
            <a:r>
              <a:rPr sz="1200" dirty="0">
                <a:latin typeface="Calibri"/>
                <a:cs typeface="Calibri"/>
              </a:rPr>
              <a:t>e </a:t>
            </a:r>
            <a:r>
              <a:rPr sz="1200" spc="-5" dirty="0">
                <a:latin typeface="Calibri"/>
                <a:cs typeface="Calibri"/>
              </a:rPr>
              <a:t>propone </a:t>
            </a:r>
            <a:r>
              <a:rPr sz="1200" dirty="0">
                <a:latin typeface="Calibri"/>
                <a:cs typeface="Calibri"/>
              </a:rPr>
              <a:t>una lettura della  </a:t>
            </a:r>
            <a:r>
              <a:rPr sz="1200" spc="-5" dirty="0">
                <a:latin typeface="Calibri"/>
                <a:cs typeface="Calibri"/>
              </a:rPr>
              <a:t>Calabria attraverso </a:t>
            </a:r>
            <a:r>
              <a:rPr sz="1200" dirty="0">
                <a:latin typeface="Calibri"/>
                <a:cs typeface="Calibri"/>
              </a:rPr>
              <a:t>gli </a:t>
            </a:r>
            <a:r>
              <a:rPr sz="1200" spc="-5" dirty="0">
                <a:latin typeface="Calibri"/>
                <a:cs typeface="Calibri"/>
              </a:rPr>
              <a:t>artisti </a:t>
            </a:r>
            <a:r>
              <a:rPr sz="1200" dirty="0">
                <a:latin typeface="Calibri"/>
                <a:cs typeface="Calibri"/>
              </a:rPr>
              <a:t>e le </a:t>
            </a:r>
            <a:r>
              <a:rPr sz="1200" spc="-5" dirty="0">
                <a:latin typeface="Calibri"/>
                <a:cs typeface="Calibri"/>
              </a:rPr>
              <a:t>opere </a:t>
            </a:r>
            <a:r>
              <a:rPr sz="1200" dirty="0">
                <a:latin typeface="Calibri"/>
                <a:cs typeface="Calibri"/>
              </a:rPr>
              <a:t>di </a:t>
            </a:r>
            <a:r>
              <a:rPr sz="1200" spc="-5" dirty="0">
                <a:latin typeface="Calibri"/>
                <a:cs typeface="Calibri"/>
              </a:rPr>
              <a:t>arte contemporanea </a:t>
            </a:r>
            <a:r>
              <a:rPr sz="1200" spc="-10" dirty="0">
                <a:latin typeface="Calibri"/>
                <a:cs typeface="Calibri"/>
              </a:rPr>
              <a:t>che </a:t>
            </a:r>
            <a:r>
              <a:rPr sz="1200" dirty="0">
                <a:latin typeface="Calibri"/>
                <a:cs typeface="Calibri"/>
              </a:rPr>
              <a:t>la </a:t>
            </a:r>
            <a:r>
              <a:rPr sz="1200" spc="-5" dirty="0">
                <a:latin typeface="Calibri"/>
                <a:cs typeface="Calibri"/>
              </a:rPr>
              <a:t>Banca custodisce nella  Sala </a:t>
            </a:r>
            <a:r>
              <a:rPr sz="1200" dirty="0">
                <a:latin typeface="Calibri"/>
                <a:cs typeface="Calibri"/>
              </a:rPr>
              <a:t>De </a:t>
            </a:r>
            <a:r>
              <a:rPr sz="1200" spc="-5" dirty="0">
                <a:latin typeface="Calibri"/>
                <a:cs typeface="Calibri"/>
              </a:rPr>
              <a:t>Cardona, </a:t>
            </a:r>
            <a:r>
              <a:rPr sz="1200" spc="-10" dirty="0">
                <a:latin typeface="Calibri"/>
                <a:cs typeface="Calibri"/>
              </a:rPr>
              <a:t>in </a:t>
            </a:r>
            <a:r>
              <a:rPr sz="1200" dirty="0">
                <a:latin typeface="Calibri"/>
                <a:cs typeface="Calibri"/>
              </a:rPr>
              <a:t>via </a:t>
            </a:r>
            <a:r>
              <a:rPr sz="1200" spc="-5" dirty="0">
                <a:latin typeface="Calibri"/>
                <a:cs typeface="Calibri"/>
              </a:rPr>
              <a:t>Alfieri. L’iniziativa si svilupperà con </a:t>
            </a:r>
            <a:r>
              <a:rPr sz="1200" dirty="0">
                <a:latin typeface="Calibri"/>
                <a:cs typeface="Calibri"/>
              </a:rPr>
              <a:t>il </a:t>
            </a:r>
            <a:r>
              <a:rPr sz="1200" spc="-5" dirty="0">
                <a:latin typeface="Calibri"/>
                <a:cs typeface="Calibri"/>
              </a:rPr>
              <a:t>contributo dell'associazione </a:t>
            </a:r>
            <a:r>
              <a:rPr sz="1200" dirty="0">
                <a:latin typeface="Calibri"/>
                <a:cs typeface="Calibri"/>
              </a:rPr>
              <a:t>di </a:t>
            </a:r>
            <a:r>
              <a:rPr sz="1200" spc="-5" dirty="0">
                <a:latin typeface="Calibri"/>
                <a:cs typeface="Calibri"/>
              </a:rPr>
              <a:t>Arti  visive Vertigo, </a:t>
            </a:r>
            <a:r>
              <a:rPr sz="1200" dirty="0">
                <a:latin typeface="Calibri"/>
                <a:cs typeface="Calibri"/>
              </a:rPr>
              <a:t>di </a:t>
            </a:r>
            <a:r>
              <a:rPr sz="1200" spc="-5" dirty="0">
                <a:latin typeface="Calibri"/>
                <a:cs typeface="Calibri"/>
              </a:rPr>
              <a:t>Cosenza, </a:t>
            </a:r>
            <a:r>
              <a:rPr sz="1200" dirty="0">
                <a:latin typeface="Calibri"/>
                <a:cs typeface="Calibri"/>
              </a:rPr>
              <a:t>dalle 16 alle 18 di </a:t>
            </a:r>
            <a:r>
              <a:rPr sz="1200" spc="-5" dirty="0">
                <a:latin typeface="Calibri"/>
                <a:cs typeface="Calibri"/>
              </a:rPr>
              <a:t>venerdì </a:t>
            </a:r>
            <a:r>
              <a:rPr sz="1200" dirty="0">
                <a:latin typeface="Calibri"/>
                <a:cs typeface="Calibri"/>
              </a:rPr>
              <a:t>20 </a:t>
            </a:r>
            <a:r>
              <a:rPr sz="1200" spc="-5" dirty="0">
                <a:latin typeface="Calibri"/>
                <a:cs typeface="Calibri"/>
              </a:rPr>
              <a:t>marzo. </a:t>
            </a:r>
            <a:r>
              <a:rPr sz="1200" dirty="0">
                <a:latin typeface="Calibri"/>
                <a:cs typeface="Calibri"/>
              </a:rPr>
              <a:t>Il </a:t>
            </a:r>
            <a:r>
              <a:rPr sz="1200" spc="-5" dirty="0">
                <a:latin typeface="Calibri"/>
                <a:cs typeface="Calibri"/>
              </a:rPr>
              <a:t>secondo </a:t>
            </a:r>
            <a:r>
              <a:rPr sz="1200" dirty="0">
                <a:latin typeface="Calibri"/>
                <a:cs typeface="Calibri"/>
              </a:rPr>
              <a:t>evento </a:t>
            </a:r>
            <a:r>
              <a:rPr sz="1200" spc="-5" dirty="0">
                <a:latin typeface="Calibri"/>
                <a:cs typeface="Calibri"/>
              </a:rPr>
              <a:t>si svolgerà </a:t>
            </a:r>
            <a:r>
              <a:rPr sz="1200" dirty="0">
                <a:latin typeface="Calibri"/>
                <a:cs typeface="Calibri"/>
              </a:rPr>
              <a:t>a  </a:t>
            </a:r>
            <a:r>
              <a:rPr sz="1200" spc="-5" dirty="0">
                <a:latin typeface="Calibri"/>
                <a:cs typeface="Calibri"/>
              </a:rPr>
              <a:t>Cosenza, lungo </a:t>
            </a:r>
            <a:r>
              <a:rPr sz="1200" dirty="0">
                <a:latin typeface="Calibri"/>
                <a:cs typeface="Calibri"/>
              </a:rPr>
              <a:t>il </a:t>
            </a:r>
            <a:r>
              <a:rPr sz="1200" spc="-5" dirty="0">
                <a:latin typeface="Calibri"/>
                <a:cs typeface="Calibri"/>
              </a:rPr>
              <a:t>percorso </a:t>
            </a:r>
            <a:r>
              <a:rPr sz="1200" dirty="0">
                <a:latin typeface="Calibri"/>
                <a:cs typeface="Calibri"/>
              </a:rPr>
              <a:t>del </a:t>
            </a:r>
            <a:r>
              <a:rPr sz="1200" spc="-5" dirty="0">
                <a:latin typeface="Calibri"/>
                <a:cs typeface="Calibri"/>
              </a:rPr>
              <a:t>Mab, Museo all’aperto Bilotti. Dalle 16,30 alle </a:t>
            </a:r>
            <a:r>
              <a:rPr sz="1200" dirty="0">
                <a:latin typeface="Calibri"/>
                <a:cs typeface="Calibri"/>
              </a:rPr>
              <a:t>18 di </a:t>
            </a:r>
            <a:r>
              <a:rPr sz="1200" spc="-5" dirty="0">
                <a:latin typeface="Calibri"/>
                <a:cs typeface="Calibri"/>
              </a:rPr>
              <a:t>sabato</a:t>
            </a:r>
            <a:r>
              <a:rPr sz="1200" spc="55" dirty="0">
                <a:latin typeface="Calibri"/>
                <a:cs typeface="Calibri"/>
              </a:rPr>
              <a:t> </a:t>
            </a:r>
            <a:r>
              <a:rPr sz="1200" dirty="0">
                <a:latin typeface="Calibri"/>
                <a:cs typeface="Calibri"/>
              </a:rPr>
              <a:t>21</a:t>
            </a:r>
            <a:endParaRPr sz="1200">
              <a:latin typeface="Calibri"/>
              <a:cs typeface="Calibri"/>
            </a:endParaRPr>
          </a:p>
          <a:p>
            <a:pPr marL="12700">
              <a:lnSpc>
                <a:spcPct val="100000"/>
              </a:lnSpc>
              <a:spcBef>
                <a:spcPts val="240"/>
              </a:spcBef>
            </a:pPr>
            <a:r>
              <a:rPr sz="1200" dirty="0">
                <a:latin typeface="Calibri"/>
                <a:cs typeface="Calibri"/>
              </a:rPr>
              <a:t>marzo, il </a:t>
            </a:r>
            <a:r>
              <a:rPr sz="1200" spc="-5" dirty="0">
                <a:latin typeface="Calibri"/>
                <a:cs typeface="Calibri"/>
              </a:rPr>
              <a:t>parco Tommaso Campanella proporrà invece una “passeggiata </a:t>
            </a:r>
            <a:r>
              <a:rPr sz="1200" dirty="0">
                <a:latin typeface="Calibri"/>
                <a:cs typeface="Calibri"/>
              </a:rPr>
              <a:t>ad </a:t>
            </a:r>
            <a:r>
              <a:rPr sz="1200" spc="-5" dirty="0">
                <a:latin typeface="Calibri"/>
                <a:cs typeface="Calibri"/>
              </a:rPr>
              <a:t>arte </a:t>
            </a:r>
            <a:r>
              <a:rPr sz="1200" dirty="0">
                <a:latin typeface="Calibri"/>
                <a:cs typeface="Calibri"/>
              </a:rPr>
              <a:t>– </a:t>
            </a:r>
            <a:r>
              <a:rPr sz="1200" spc="-5" dirty="0">
                <a:latin typeface="Calibri"/>
                <a:cs typeface="Calibri"/>
              </a:rPr>
              <a:t>tra storia</a:t>
            </a:r>
            <a:r>
              <a:rPr sz="1200" spc="110" dirty="0">
                <a:latin typeface="Calibri"/>
                <a:cs typeface="Calibri"/>
              </a:rPr>
              <a:t> </a:t>
            </a:r>
            <a:r>
              <a:rPr sz="1200" dirty="0">
                <a:latin typeface="Calibri"/>
                <a:cs typeface="Calibri"/>
              </a:rPr>
              <a:t>e</a:t>
            </a:r>
            <a:endParaRPr sz="1200">
              <a:latin typeface="Calibri"/>
              <a:cs typeface="Calibri"/>
            </a:endParaRPr>
          </a:p>
          <a:p>
            <a:pPr marL="12700" marR="187960">
              <a:lnSpc>
                <a:spcPct val="116700"/>
              </a:lnSpc>
              <a:spcBef>
                <a:spcPts val="15"/>
              </a:spcBef>
            </a:pPr>
            <a:r>
              <a:rPr sz="1200" spc="-5" dirty="0">
                <a:latin typeface="Calibri"/>
                <a:cs typeface="Calibri"/>
              </a:rPr>
              <a:t>leggenda”. Sarà possibile incamminarsi tra </a:t>
            </a:r>
            <a:r>
              <a:rPr sz="1200" dirty="0">
                <a:latin typeface="Calibri"/>
                <a:cs typeface="Calibri"/>
              </a:rPr>
              <a:t>le </a:t>
            </a:r>
            <a:r>
              <a:rPr sz="1200" spc="-5" dirty="0">
                <a:latin typeface="Calibri"/>
                <a:cs typeface="Calibri"/>
              </a:rPr>
              <a:t>statue </a:t>
            </a:r>
            <a:r>
              <a:rPr sz="1200" dirty="0">
                <a:latin typeface="Calibri"/>
                <a:cs typeface="Calibri"/>
              </a:rPr>
              <a:t>del Mab </a:t>
            </a:r>
            <a:r>
              <a:rPr sz="1200" spc="-5" dirty="0">
                <a:latin typeface="Calibri"/>
                <a:cs typeface="Calibri"/>
              </a:rPr>
              <a:t>che “prenderanno </a:t>
            </a:r>
            <a:r>
              <a:rPr sz="1200" dirty="0">
                <a:latin typeface="Calibri"/>
                <a:cs typeface="Calibri"/>
              </a:rPr>
              <a:t>vita” </a:t>
            </a:r>
            <a:r>
              <a:rPr sz="1200" spc="-5" dirty="0">
                <a:latin typeface="Calibri"/>
                <a:cs typeface="Calibri"/>
              </a:rPr>
              <a:t>grazie </a:t>
            </a:r>
            <a:r>
              <a:rPr sz="1200" dirty="0">
                <a:latin typeface="Calibri"/>
                <a:cs typeface="Calibri"/>
              </a:rPr>
              <a:t>a  una </a:t>
            </a:r>
            <a:r>
              <a:rPr sz="1200" spc="-5" dirty="0">
                <a:latin typeface="Calibri"/>
                <a:cs typeface="Calibri"/>
              </a:rPr>
              <a:t>descrizione animata </a:t>
            </a:r>
            <a:r>
              <a:rPr sz="1200" dirty="0">
                <a:latin typeface="Calibri"/>
                <a:cs typeface="Calibri"/>
              </a:rPr>
              <a:t>di </a:t>
            </a:r>
            <a:r>
              <a:rPr sz="1200" spc="-5" dirty="0">
                <a:latin typeface="Calibri"/>
                <a:cs typeface="Calibri"/>
              </a:rPr>
              <a:t>ogni opera </a:t>
            </a:r>
            <a:r>
              <a:rPr sz="1200" dirty="0">
                <a:latin typeface="Calibri"/>
                <a:cs typeface="Calibri"/>
              </a:rPr>
              <a:t>e dei </a:t>
            </a:r>
            <a:r>
              <a:rPr sz="1200" spc="-5" dirty="0">
                <a:latin typeface="Calibri"/>
                <a:cs typeface="Calibri"/>
              </a:rPr>
              <a:t>rispettivi</a:t>
            </a:r>
            <a:r>
              <a:rPr sz="1200" spc="-25" dirty="0">
                <a:latin typeface="Calibri"/>
                <a:cs typeface="Calibri"/>
              </a:rPr>
              <a:t> </a:t>
            </a:r>
            <a:r>
              <a:rPr sz="1200" spc="-5" dirty="0">
                <a:latin typeface="Calibri"/>
                <a:cs typeface="Calibri"/>
              </a:rPr>
              <a:t>autori.</a:t>
            </a:r>
            <a:endParaRPr sz="1200">
              <a:latin typeface="Calibri"/>
              <a:cs typeface="Calibri"/>
            </a:endParaRPr>
          </a:p>
          <a:p>
            <a:pPr marL="12700" marR="154940">
              <a:lnSpc>
                <a:spcPct val="116900"/>
              </a:lnSpc>
              <a:spcBef>
                <a:spcPts val="5"/>
              </a:spcBef>
            </a:pPr>
            <a:r>
              <a:rPr sz="1200" dirty="0">
                <a:latin typeface="Calibri"/>
                <a:cs typeface="Calibri"/>
              </a:rPr>
              <a:t>Gli eventi </a:t>
            </a:r>
            <a:r>
              <a:rPr sz="1200" spc="-5" dirty="0">
                <a:latin typeface="Calibri"/>
                <a:cs typeface="Calibri"/>
              </a:rPr>
              <a:t>sono rivolti </a:t>
            </a:r>
            <a:r>
              <a:rPr sz="1200" dirty="0">
                <a:latin typeface="Calibri"/>
                <a:cs typeface="Calibri"/>
              </a:rPr>
              <a:t>a bambini e </a:t>
            </a:r>
            <a:r>
              <a:rPr sz="1200" spc="-5" dirty="0">
                <a:latin typeface="Calibri"/>
                <a:cs typeface="Calibri"/>
              </a:rPr>
              <a:t>ragazzi, </a:t>
            </a:r>
            <a:r>
              <a:rPr sz="1200" dirty="0">
                <a:latin typeface="Calibri"/>
                <a:cs typeface="Calibri"/>
              </a:rPr>
              <a:t>ma </a:t>
            </a:r>
            <a:r>
              <a:rPr sz="1200" spc="-5" dirty="0">
                <a:latin typeface="Calibri"/>
                <a:cs typeface="Calibri"/>
              </a:rPr>
              <a:t>sono </a:t>
            </a:r>
            <a:r>
              <a:rPr sz="1200" dirty="0">
                <a:latin typeface="Calibri"/>
                <a:cs typeface="Calibri"/>
              </a:rPr>
              <a:t>aperti a </a:t>
            </a:r>
            <a:r>
              <a:rPr sz="1200" spc="-5" dirty="0">
                <a:latin typeface="Calibri"/>
                <a:cs typeface="Calibri"/>
              </a:rPr>
              <a:t>chiunque voglia </a:t>
            </a:r>
            <a:r>
              <a:rPr sz="1200" dirty="0">
                <a:latin typeface="Calibri"/>
                <a:cs typeface="Calibri"/>
              </a:rPr>
              <a:t>fare </a:t>
            </a:r>
            <a:r>
              <a:rPr sz="1200" spc="-5" dirty="0">
                <a:latin typeface="Calibri"/>
                <a:cs typeface="Calibri"/>
              </a:rPr>
              <a:t>un </a:t>
            </a:r>
            <a:r>
              <a:rPr sz="1200" dirty="0">
                <a:latin typeface="Calibri"/>
                <a:cs typeface="Calibri"/>
              </a:rPr>
              <a:t>viaggio  </a:t>
            </a:r>
            <a:r>
              <a:rPr sz="1200" spc="-5" dirty="0">
                <a:latin typeface="Calibri"/>
                <a:cs typeface="Calibri"/>
              </a:rPr>
              <a:t>attraverso l’arte, </a:t>
            </a:r>
            <a:r>
              <a:rPr sz="1200" dirty="0">
                <a:latin typeface="Calibri"/>
                <a:cs typeface="Calibri"/>
              </a:rPr>
              <a:t>in </a:t>
            </a:r>
            <a:r>
              <a:rPr sz="1200" spc="-5" dirty="0">
                <a:latin typeface="Calibri"/>
                <a:cs typeface="Calibri"/>
              </a:rPr>
              <a:t>questo caso </a:t>
            </a:r>
            <a:r>
              <a:rPr sz="1200" dirty="0">
                <a:latin typeface="Calibri"/>
                <a:cs typeface="Calibri"/>
              </a:rPr>
              <a:t>la </a:t>
            </a:r>
            <a:r>
              <a:rPr sz="1200" spc="-5" dirty="0">
                <a:latin typeface="Calibri"/>
                <a:cs typeface="Calibri"/>
              </a:rPr>
              <a:t>pittura, </a:t>
            </a:r>
            <a:r>
              <a:rPr sz="1200" dirty="0">
                <a:latin typeface="Calibri"/>
                <a:cs typeface="Calibri"/>
              </a:rPr>
              <a:t>la </a:t>
            </a:r>
            <a:r>
              <a:rPr sz="1200" spc="-5" dirty="0">
                <a:latin typeface="Calibri"/>
                <a:cs typeface="Calibri"/>
              </a:rPr>
              <a:t>scultura </a:t>
            </a:r>
            <a:r>
              <a:rPr sz="1200" dirty="0">
                <a:latin typeface="Calibri"/>
                <a:cs typeface="Calibri"/>
              </a:rPr>
              <a:t>e la </a:t>
            </a:r>
            <a:r>
              <a:rPr sz="1200" spc="-5" dirty="0">
                <a:latin typeface="Calibri"/>
                <a:cs typeface="Calibri"/>
              </a:rPr>
              <a:t>recitazione, che </a:t>
            </a:r>
            <a:r>
              <a:rPr sz="1200" dirty="0">
                <a:latin typeface="Calibri"/>
                <a:cs typeface="Calibri"/>
              </a:rPr>
              <a:t>ha lo </a:t>
            </a:r>
            <a:r>
              <a:rPr sz="1200" spc="-5" dirty="0">
                <a:latin typeface="Calibri"/>
                <a:cs typeface="Calibri"/>
              </a:rPr>
              <a:t>scopo, fanno  sapere </a:t>
            </a:r>
            <a:r>
              <a:rPr sz="1200" dirty="0">
                <a:latin typeface="Calibri"/>
                <a:cs typeface="Calibri"/>
              </a:rPr>
              <a:t>gli </a:t>
            </a:r>
            <a:r>
              <a:rPr sz="1200" spc="-5" dirty="0">
                <a:latin typeface="Calibri"/>
                <a:cs typeface="Calibri"/>
              </a:rPr>
              <a:t>organizzatori, </a:t>
            </a:r>
            <a:r>
              <a:rPr sz="1200" dirty="0">
                <a:latin typeface="Calibri"/>
                <a:cs typeface="Calibri"/>
              </a:rPr>
              <a:t>di </a:t>
            </a:r>
            <a:r>
              <a:rPr sz="1200" spc="-5" dirty="0">
                <a:latin typeface="Calibri"/>
                <a:cs typeface="Calibri"/>
              </a:rPr>
              <a:t>«evidenziare </a:t>
            </a:r>
            <a:r>
              <a:rPr sz="1200" dirty="0">
                <a:latin typeface="Calibri"/>
                <a:cs typeface="Calibri"/>
              </a:rPr>
              <a:t>gli </a:t>
            </a:r>
            <a:r>
              <a:rPr sz="1200" spc="-5" dirty="0">
                <a:latin typeface="Calibri"/>
                <a:cs typeface="Calibri"/>
              </a:rPr>
              <a:t>aspetti </a:t>
            </a:r>
            <a:r>
              <a:rPr sz="1200" dirty="0">
                <a:latin typeface="Calibri"/>
                <a:cs typeface="Calibri"/>
              </a:rPr>
              <a:t>più </a:t>
            </a:r>
            <a:r>
              <a:rPr sz="1200" spc="-5" dirty="0">
                <a:latin typeface="Calibri"/>
                <a:cs typeface="Calibri"/>
              </a:rPr>
              <a:t>“generativi” della creatività. Attraverso  </a:t>
            </a:r>
            <a:r>
              <a:rPr sz="1200" dirty="0">
                <a:latin typeface="Calibri"/>
                <a:cs typeface="Calibri"/>
              </a:rPr>
              <a:t>l’arte e i percorsi </a:t>
            </a:r>
            <a:r>
              <a:rPr sz="1200" spc="-5" dirty="0">
                <a:latin typeface="Calibri"/>
                <a:cs typeface="Calibri"/>
              </a:rPr>
              <a:t>linguistici </a:t>
            </a:r>
            <a:r>
              <a:rPr sz="1200" dirty="0">
                <a:latin typeface="Calibri"/>
                <a:cs typeface="Calibri"/>
              </a:rPr>
              <a:t>creati </a:t>
            </a:r>
            <a:r>
              <a:rPr sz="1200" spc="-10" dirty="0">
                <a:latin typeface="Calibri"/>
                <a:cs typeface="Calibri"/>
              </a:rPr>
              <a:t>ad </a:t>
            </a:r>
            <a:r>
              <a:rPr sz="1200" dirty="0">
                <a:latin typeface="Calibri"/>
                <a:cs typeface="Calibri"/>
              </a:rPr>
              <a:t>hoc – </a:t>
            </a:r>
            <a:r>
              <a:rPr sz="1200" spc="-5" dirty="0">
                <a:latin typeface="Calibri"/>
                <a:cs typeface="Calibri"/>
              </a:rPr>
              <a:t>fanno sapere </a:t>
            </a:r>
            <a:r>
              <a:rPr sz="1200" dirty="0">
                <a:latin typeface="Calibri"/>
                <a:cs typeface="Calibri"/>
              </a:rPr>
              <a:t>– i giovani </a:t>
            </a:r>
            <a:r>
              <a:rPr sz="1200" spc="-5" dirty="0">
                <a:latin typeface="Calibri"/>
                <a:cs typeface="Calibri"/>
              </a:rPr>
              <a:t>protagonisti </a:t>
            </a:r>
            <a:r>
              <a:rPr sz="1200" dirty="0">
                <a:latin typeface="Calibri"/>
                <a:cs typeface="Calibri"/>
              </a:rPr>
              <a:t>del </a:t>
            </a:r>
            <a:r>
              <a:rPr sz="1200" spc="-5" dirty="0">
                <a:latin typeface="Calibri"/>
                <a:cs typeface="Calibri"/>
              </a:rPr>
              <a:t>festival</a:t>
            </a:r>
            <a:endParaRPr sz="1200">
              <a:latin typeface="Calibri"/>
              <a:cs typeface="Calibri"/>
            </a:endParaRPr>
          </a:p>
          <a:p>
            <a:pPr marL="12700">
              <a:lnSpc>
                <a:spcPct val="100000"/>
              </a:lnSpc>
              <a:spcBef>
                <a:spcPts val="240"/>
              </a:spcBef>
            </a:pPr>
            <a:r>
              <a:rPr sz="1200" spc="-5" dirty="0">
                <a:latin typeface="Calibri"/>
                <a:cs typeface="Calibri"/>
              </a:rPr>
              <a:t>potranno sperimentare </a:t>
            </a:r>
            <a:r>
              <a:rPr sz="1200" spc="-10" dirty="0">
                <a:latin typeface="Calibri"/>
                <a:cs typeface="Calibri"/>
              </a:rPr>
              <a:t>le </a:t>
            </a:r>
            <a:r>
              <a:rPr sz="1200" spc="-5" dirty="0">
                <a:latin typeface="Calibri"/>
                <a:cs typeface="Calibri"/>
              </a:rPr>
              <a:t>potenzialità </a:t>
            </a:r>
            <a:r>
              <a:rPr sz="1200" dirty="0">
                <a:latin typeface="Calibri"/>
                <a:cs typeface="Calibri"/>
              </a:rPr>
              <a:t>della </a:t>
            </a:r>
            <a:r>
              <a:rPr sz="1200" spc="-5" dirty="0">
                <a:latin typeface="Calibri"/>
                <a:cs typeface="Calibri"/>
              </a:rPr>
              <a:t>fantasia </a:t>
            </a:r>
            <a:r>
              <a:rPr sz="1200" dirty="0">
                <a:latin typeface="Calibri"/>
                <a:cs typeface="Calibri"/>
              </a:rPr>
              <a:t>e </a:t>
            </a:r>
            <a:r>
              <a:rPr sz="1200" spc="-5" dirty="0">
                <a:latin typeface="Calibri"/>
                <a:cs typeface="Calibri"/>
              </a:rPr>
              <a:t>ritornare </a:t>
            </a:r>
            <a:r>
              <a:rPr sz="1200" dirty="0">
                <a:latin typeface="Calibri"/>
                <a:cs typeface="Calibri"/>
              </a:rPr>
              <a:t>a </a:t>
            </a:r>
            <a:r>
              <a:rPr sz="1200" spc="-5" dirty="0">
                <a:latin typeface="Calibri"/>
                <a:cs typeface="Calibri"/>
              </a:rPr>
              <a:t>casa </a:t>
            </a:r>
            <a:r>
              <a:rPr sz="1200" dirty="0">
                <a:latin typeface="Calibri"/>
                <a:cs typeface="Calibri"/>
              </a:rPr>
              <a:t>e a </a:t>
            </a:r>
            <a:r>
              <a:rPr sz="1200" spc="-5" dirty="0">
                <a:latin typeface="Calibri"/>
                <a:cs typeface="Calibri"/>
              </a:rPr>
              <a:t>scuola con </a:t>
            </a:r>
            <a:r>
              <a:rPr sz="1200" dirty="0">
                <a:latin typeface="Calibri"/>
                <a:cs typeface="Calibri"/>
              </a:rPr>
              <a:t>la voglia</a:t>
            </a:r>
            <a:r>
              <a:rPr sz="1200" spc="55" dirty="0">
                <a:latin typeface="Calibri"/>
                <a:cs typeface="Calibri"/>
              </a:rPr>
              <a:t> </a:t>
            </a:r>
            <a:r>
              <a:rPr sz="1200" dirty="0">
                <a:latin typeface="Calibri"/>
                <a:cs typeface="Calibri"/>
              </a:rPr>
              <a:t>di</a:t>
            </a:r>
            <a:endParaRPr sz="1200">
              <a:latin typeface="Calibri"/>
              <a:cs typeface="Calibri"/>
            </a:endParaRPr>
          </a:p>
          <a:p>
            <a:pPr marL="12700" marR="11430">
              <a:lnSpc>
                <a:spcPct val="116799"/>
              </a:lnSpc>
              <a:spcBef>
                <a:spcPts val="15"/>
              </a:spcBef>
            </a:pPr>
            <a:r>
              <a:rPr sz="1200" spc="-5" dirty="0">
                <a:latin typeface="Calibri"/>
                <a:cs typeface="Calibri"/>
              </a:rPr>
              <a:t>costruire infiniti racconti». «La nostra Banca investe ogni anno nei giovani </a:t>
            </a:r>
            <a:r>
              <a:rPr sz="1200" dirty="0">
                <a:latin typeface="Calibri"/>
                <a:cs typeface="Calibri"/>
              </a:rPr>
              <a:t>e </a:t>
            </a:r>
            <a:r>
              <a:rPr sz="1200" spc="-5" dirty="0">
                <a:latin typeface="Calibri"/>
                <a:cs typeface="Calibri"/>
              </a:rPr>
              <a:t>nella cultura </a:t>
            </a:r>
            <a:r>
              <a:rPr sz="1200" dirty="0">
                <a:latin typeface="Calibri"/>
                <a:cs typeface="Calibri"/>
              </a:rPr>
              <a:t>– ha  </a:t>
            </a:r>
            <a:r>
              <a:rPr sz="1200" spc="-5" dirty="0">
                <a:latin typeface="Calibri"/>
                <a:cs typeface="Calibri"/>
              </a:rPr>
              <a:t>dichiarato </a:t>
            </a:r>
            <a:r>
              <a:rPr sz="1200" dirty="0">
                <a:latin typeface="Calibri"/>
                <a:cs typeface="Calibri"/>
              </a:rPr>
              <a:t>il </a:t>
            </a:r>
            <a:r>
              <a:rPr sz="1200" spc="-5" dirty="0">
                <a:latin typeface="Calibri"/>
                <a:cs typeface="Calibri"/>
              </a:rPr>
              <a:t>presidente della Bcc </a:t>
            </a:r>
            <a:r>
              <a:rPr sz="1200" dirty="0">
                <a:latin typeface="Calibri"/>
                <a:cs typeface="Calibri"/>
              </a:rPr>
              <a:t>Mediocrati, </a:t>
            </a:r>
            <a:r>
              <a:rPr sz="1200" spc="-5" dirty="0">
                <a:latin typeface="Calibri"/>
                <a:cs typeface="Calibri"/>
              </a:rPr>
              <a:t>Nicola Paldino </a:t>
            </a:r>
            <a:r>
              <a:rPr sz="1200" dirty="0">
                <a:latin typeface="Calibri"/>
                <a:cs typeface="Calibri"/>
              </a:rPr>
              <a:t>– perciò, </a:t>
            </a:r>
            <a:r>
              <a:rPr sz="1200" spc="-10" dirty="0">
                <a:latin typeface="Calibri"/>
                <a:cs typeface="Calibri"/>
              </a:rPr>
              <a:t>siamo </a:t>
            </a:r>
            <a:r>
              <a:rPr sz="1200" dirty="0">
                <a:latin typeface="Calibri"/>
                <a:cs typeface="Calibri"/>
              </a:rPr>
              <a:t>lieti di </a:t>
            </a:r>
            <a:r>
              <a:rPr sz="1200" spc="-5" dirty="0">
                <a:latin typeface="Calibri"/>
                <a:cs typeface="Calibri"/>
              </a:rPr>
              <a:t>intervenire  </a:t>
            </a:r>
            <a:r>
              <a:rPr sz="1200" dirty="0">
                <a:latin typeface="Calibri"/>
                <a:cs typeface="Calibri"/>
              </a:rPr>
              <a:t>per il </a:t>
            </a:r>
            <a:r>
              <a:rPr sz="1200" spc="-5" dirty="0">
                <a:latin typeface="Calibri"/>
                <a:cs typeface="Calibri"/>
              </a:rPr>
              <a:t>secondo </a:t>
            </a:r>
            <a:r>
              <a:rPr sz="1200" spc="-10" dirty="0">
                <a:latin typeface="Calibri"/>
                <a:cs typeface="Calibri"/>
              </a:rPr>
              <a:t>anno </a:t>
            </a:r>
            <a:r>
              <a:rPr sz="1200" spc="-5" dirty="0">
                <a:latin typeface="Calibri"/>
                <a:cs typeface="Calibri"/>
              </a:rPr>
              <a:t>consecutivo </a:t>
            </a:r>
            <a:r>
              <a:rPr sz="1200" dirty="0">
                <a:latin typeface="Calibri"/>
                <a:cs typeface="Calibri"/>
              </a:rPr>
              <a:t>a </a:t>
            </a:r>
            <a:r>
              <a:rPr sz="1200" spc="-5" dirty="0">
                <a:latin typeface="Calibri"/>
                <a:cs typeface="Calibri"/>
              </a:rPr>
              <a:t>questa iniziativa, mettendoci </a:t>
            </a:r>
            <a:r>
              <a:rPr sz="1200" dirty="0">
                <a:latin typeface="Calibri"/>
                <a:cs typeface="Calibri"/>
              </a:rPr>
              <a:t>in </a:t>
            </a:r>
            <a:r>
              <a:rPr sz="1200" spc="-5" dirty="0">
                <a:latin typeface="Calibri"/>
                <a:cs typeface="Calibri"/>
              </a:rPr>
              <a:t>gioco per costruire </a:t>
            </a:r>
            <a:r>
              <a:rPr sz="1200" dirty="0">
                <a:latin typeface="Calibri"/>
                <a:cs typeface="Calibri"/>
              </a:rPr>
              <a:t>percorsi e  </a:t>
            </a:r>
            <a:r>
              <a:rPr sz="1200" spc="-5" dirty="0">
                <a:latin typeface="Calibri"/>
                <a:cs typeface="Calibri"/>
              </a:rPr>
              <a:t>occasioni che consentano </a:t>
            </a:r>
            <a:r>
              <a:rPr sz="1200" dirty="0">
                <a:latin typeface="Calibri"/>
                <a:cs typeface="Calibri"/>
              </a:rPr>
              <a:t>ai </a:t>
            </a:r>
            <a:r>
              <a:rPr sz="1200" spc="-5" dirty="0">
                <a:latin typeface="Calibri"/>
                <a:cs typeface="Calibri"/>
              </a:rPr>
              <a:t>nostri giovani </a:t>
            </a:r>
            <a:r>
              <a:rPr sz="1200" dirty="0">
                <a:latin typeface="Calibri"/>
                <a:cs typeface="Calibri"/>
              </a:rPr>
              <a:t>di </a:t>
            </a:r>
            <a:r>
              <a:rPr sz="1200" spc="-5" dirty="0">
                <a:latin typeface="Calibri"/>
                <a:cs typeface="Calibri"/>
              </a:rPr>
              <a:t>allenarsi </a:t>
            </a:r>
            <a:r>
              <a:rPr sz="1200" dirty="0">
                <a:latin typeface="Calibri"/>
                <a:cs typeface="Calibri"/>
              </a:rPr>
              <a:t>a </a:t>
            </a:r>
            <a:r>
              <a:rPr sz="1200" spc="-5" dirty="0">
                <a:latin typeface="Calibri"/>
                <a:cs typeface="Calibri"/>
              </a:rPr>
              <a:t>diventare cittadini attivi, </a:t>
            </a:r>
            <a:r>
              <a:rPr sz="1200" dirty="0">
                <a:latin typeface="Calibri"/>
                <a:cs typeface="Calibri"/>
              </a:rPr>
              <a:t>capaci di  relazioni e di </a:t>
            </a:r>
            <a:r>
              <a:rPr sz="1200" spc="-5" dirty="0">
                <a:latin typeface="Calibri"/>
                <a:cs typeface="Calibri"/>
              </a:rPr>
              <a:t>progettualità». Le informazioni </a:t>
            </a:r>
            <a:r>
              <a:rPr sz="1200" dirty="0">
                <a:latin typeface="Calibri"/>
                <a:cs typeface="Calibri"/>
              </a:rPr>
              <a:t>e i </a:t>
            </a:r>
            <a:r>
              <a:rPr sz="1200" spc="-5" dirty="0">
                <a:latin typeface="Calibri"/>
                <a:cs typeface="Calibri"/>
              </a:rPr>
              <a:t>dettagli su eventi, città </a:t>
            </a:r>
            <a:r>
              <a:rPr sz="1200" dirty="0">
                <a:latin typeface="Calibri"/>
                <a:cs typeface="Calibri"/>
              </a:rPr>
              <a:t>e </a:t>
            </a:r>
            <a:r>
              <a:rPr sz="1200" spc="-5" dirty="0">
                <a:latin typeface="Calibri"/>
                <a:cs typeface="Calibri"/>
              </a:rPr>
              <a:t>sedi della  manifestazione saranno disponibili sul</a:t>
            </a:r>
            <a:r>
              <a:rPr sz="1200" spc="-15" dirty="0">
                <a:latin typeface="Calibri"/>
                <a:cs typeface="Calibri"/>
              </a:rPr>
              <a:t> </a:t>
            </a:r>
            <a:r>
              <a:rPr sz="1200" spc="-5" dirty="0">
                <a:latin typeface="Calibri"/>
                <a:cs typeface="Calibri"/>
              </a:rPr>
              <a:t>sito</a:t>
            </a:r>
            <a:r>
              <a:rPr sz="1200" u="sng" spc="-5" dirty="0">
                <a:solidFill>
                  <a:srgbClr val="363636"/>
                </a:solidFill>
                <a:uFill>
                  <a:solidFill>
                    <a:srgbClr val="363636"/>
                  </a:solidFill>
                </a:uFill>
                <a:latin typeface="Calibri"/>
                <a:cs typeface="Calibri"/>
                <a:hlinkClick r:id="rId3"/>
              </a:rPr>
              <a:t>www.festivalculturacreativa.it</a:t>
            </a:r>
            <a:r>
              <a:rPr sz="1200" spc="-5" dirty="0">
                <a:latin typeface="Calibri"/>
                <a:cs typeface="Calibri"/>
              </a:rPr>
              <a:t>.</a:t>
            </a:r>
            <a:endParaRPr sz="1200">
              <a:latin typeface="Calibri"/>
              <a:cs typeface="Calibri"/>
            </a:endParaRP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43050" y="6285864"/>
            <a:ext cx="4467225" cy="336042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053841"/>
            <a:ext cx="5328920" cy="832485"/>
          </a:xfrm>
          <a:prstGeom prst="rect">
            <a:avLst/>
          </a:prstGeom>
        </p:spPr>
        <p:txBody>
          <a:bodyPr vert="horz" wrap="square" lIns="0" tIns="39370" rIns="0" bIns="0" rtlCol="0">
            <a:spAutoFit/>
          </a:bodyPr>
          <a:lstStyle/>
          <a:p>
            <a:pPr marL="12700" marR="5080">
              <a:lnSpc>
                <a:spcPts val="3110"/>
              </a:lnSpc>
              <a:spcBef>
                <a:spcPts val="310"/>
              </a:spcBef>
            </a:pPr>
            <a:r>
              <a:rPr sz="2700" b="1" spc="-5" dirty="0">
                <a:solidFill>
                  <a:srgbClr val="212121"/>
                </a:solidFill>
                <a:latin typeface="Times New Roman"/>
                <a:cs typeface="Times New Roman"/>
              </a:rPr>
              <a:t>Madre con </a:t>
            </a:r>
            <a:r>
              <a:rPr sz="2700" b="1" dirty="0">
                <a:solidFill>
                  <a:srgbClr val="212121"/>
                </a:solidFill>
                <a:latin typeface="Times New Roman"/>
                <a:cs typeface="Times New Roman"/>
              </a:rPr>
              <a:t>500 </a:t>
            </a:r>
            <a:r>
              <a:rPr sz="2700" b="1" spc="-5" dirty="0">
                <a:solidFill>
                  <a:srgbClr val="212121"/>
                </a:solidFill>
                <a:latin typeface="Times New Roman"/>
                <a:cs typeface="Times New Roman"/>
              </a:rPr>
              <a:t>bambini: </a:t>
            </a:r>
            <a:r>
              <a:rPr sz="2700" b="1" dirty="0">
                <a:solidFill>
                  <a:srgbClr val="212121"/>
                </a:solidFill>
                <a:latin typeface="Times New Roman"/>
                <a:cs typeface="Times New Roman"/>
              </a:rPr>
              <a:t>e </a:t>
            </a:r>
            <a:r>
              <a:rPr sz="2700" b="1" spc="-5" dirty="0">
                <a:solidFill>
                  <a:srgbClr val="212121"/>
                </a:solidFill>
                <a:latin typeface="Times New Roman"/>
                <a:cs typeface="Times New Roman"/>
              </a:rPr>
              <a:t>Pistoletto  </a:t>
            </a:r>
            <a:r>
              <a:rPr sz="2700" b="1" dirty="0">
                <a:solidFill>
                  <a:srgbClr val="212121"/>
                </a:solidFill>
                <a:latin typeface="Times New Roman"/>
                <a:cs typeface="Times New Roman"/>
              </a:rPr>
              <a:t>risponde via</a:t>
            </a:r>
            <a:r>
              <a:rPr sz="2700" b="1" spc="-10" dirty="0">
                <a:solidFill>
                  <a:srgbClr val="212121"/>
                </a:solidFill>
                <a:latin typeface="Times New Roman"/>
                <a:cs typeface="Times New Roman"/>
              </a:rPr>
              <a:t> </a:t>
            </a:r>
            <a:r>
              <a:rPr sz="2700" b="1" spc="-5" dirty="0">
                <a:solidFill>
                  <a:srgbClr val="212121"/>
                </a:solidFill>
                <a:latin typeface="Times New Roman"/>
                <a:cs typeface="Times New Roman"/>
              </a:rPr>
              <a:t>Skype</a:t>
            </a:r>
            <a:endParaRPr sz="2700">
              <a:latin typeface="Times New Roman"/>
              <a:cs typeface="Times New Roman"/>
            </a:endParaRPr>
          </a:p>
        </p:txBody>
      </p:sp>
      <p:sp>
        <p:nvSpPr>
          <p:cNvPr id="6" name="object 6"/>
          <p:cNvSpPr txBox="1"/>
          <p:nvPr/>
        </p:nvSpPr>
        <p:spPr>
          <a:xfrm>
            <a:off x="706627" y="4216425"/>
            <a:ext cx="6148070" cy="1615440"/>
          </a:xfrm>
          <a:prstGeom prst="rect">
            <a:avLst/>
          </a:prstGeom>
        </p:spPr>
        <p:txBody>
          <a:bodyPr vert="horz" wrap="square" lIns="0" tIns="12065" rIns="0" bIns="0" rtlCol="0">
            <a:spAutoFit/>
          </a:bodyPr>
          <a:lstStyle/>
          <a:p>
            <a:pPr marL="12700" marR="5080" algn="just">
              <a:lnSpc>
                <a:spcPct val="110400"/>
              </a:lnSpc>
              <a:spcBef>
                <a:spcPts val="95"/>
              </a:spcBef>
            </a:pPr>
            <a:r>
              <a:rPr sz="1350" dirty="0">
                <a:solidFill>
                  <a:srgbClr val="36393D"/>
                </a:solidFill>
                <a:latin typeface="Times New Roman"/>
                <a:cs typeface="Times New Roman"/>
              </a:rPr>
              <a:t>Nove </a:t>
            </a:r>
            <a:r>
              <a:rPr sz="1350" spc="-5" dirty="0">
                <a:solidFill>
                  <a:srgbClr val="36393D"/>
                </a:solidFill>
                <a:latin typeface="Times New Roman"/>
                <a:cs typeface="Times New Roman"/>
              </a:rPr>
              <a:t>Pallemondo create </a:t>
            </a:r>
            <a:r>
              <a:rPr sz="1350" dirty="0">
                <a:solidFill>
                  <a:srgbClr val="36393D"/>
                </a:solidFill>
                <a:latin typeface="Times New Roman"/>
                <a:cs typeface="Times New Roman"/>
              </a:rPr>
              <a:t>da </a:t>
            </a:r>
            <a:r>
              <a:rPr sz="1350" spc="-5" dirty="0">
                <a:solidFill>
                  <a:srgbClr val="36393D"/>
                </a:solidFill>
                <a:latin typeface="Times New Roman"/>
                <a:cs typeface="Times New Roman"/>
              </a:rPr>
              <a:t>oltre 500 alunni delle scuole campane </a:t>
            </a:r>
            <a:r>
              <a:rPr sz="1350" dirty="0">
                <a:solidFill>
                  <a:srgbClr val="36393D"/>
                </a:solidFill>
                <a:latin typeface="Times New Roman"/>
                <a:cs typeface="Times New Roman"/>
              </a:rPr>
              <a:t>al </a:t>
            </a:r>
            <a:r>
              <a:rPr sz="1350" spc="-5" dirty="0">
                <a:solidFill>
                  <a:srgbClr val="36393D"/>
                </a:solidFill>
                <a:latin typeface="Times New Roman"/>
                <a:cs typeface="Times New Roman"/>
              </a:rPr>
              <a:t>museo Madre di  Napoli hanno inaugurato il Festival della Cultura creativa, coordinato </a:t>
            </a:r>
            <a:r>
              <a:rPr sz="1350" dirty="0">
                <a:solidFill>
                  <a:srgbClr val="36393D"/>
                </a:solidFill>
                <a:latin typeface="Times New Roman"/>
                <a:cs typeface="Times New Roman"/>
              </a:rPr>
              <a:t>dall’ABI-  </a:t>
            </a:r>
            <a:r>
              <a:rPr sz="1350" spc="-5" dirty="0">
                <a:solidFill>
                  <a:srgbClr val="36393D"/>
                </a:solidFill>
                <a:latin typeface="Times New Roman"/>
                <a:cs typeface="Times New Roman"/>
              </a:rPr>
              <a:t>Associazione Bancaria Italiana </a:t>
            </a:r>
            <a:r>
              <a:rPr sz="1350" dirty="0">
                <a:solidFill>
                  <a:srgbClr val="36393D"/>
                </a:solidFill>
                <a:latin typeface="Times New Roman"/>
                <a:cs typeface="Times New Roman"/>
              </a:rPr>
              <a:t>e </a:t>
            </a:r>
            <a:r>
              <a:rPr sz="1350" spc="-5" dirty="0">
                <a:solidFill>
                  <a:srgbClr val="36393D"/>
                </a:solidFill>
                <a:latin typeface="Times New Roman"/>
                <a:cs typeface="Times New Roman"/>
              </a:rPr>
              <a:t>curato dal Dipartimento educazione </a:t>
            </a:r>
            <a:r>
              <a:rPr sz="1350" dirty="0">
                <a:solidFill>
                  <a:srgbClr val="36393D"/>
                </a:solidFill>
                <a:latin typeface="Times New Roman"/>
                <a:cs typeface="Times New Roman"/>
              </a:rPr>
              <a:t>del </a:t>
            </a:r>
            <a:r>
              <a:rPr sz="1350" spc="-5" dirty="0">
                <a:solidFill>
                  <a:srgbClr val="36393D"/>
                </a:solidFill>
                <a:latin typeface="Times New Roman"/>
                <a:cs typeface="Times New Roman"/>
              </a:rPr>
              <a:t>Castello di  Rivoli, insieme </a:t>
            </a:r>
            <a:r>
              <a:rPr sz="1350" dirty="0">
                <a:solidFill>
                  <a:srgbClr val="36393D"/>
                </a:solidFill>
                <a:latin typeface="Times New Roman"/>
                <a:cs typeface="Times New Roman"/>
              </a:rPr>
              <a:t>a </a:t>
            </a:r>
            <a:r>
              <a:rPr sz="1350" spc="-5" dirty="0">
                <a:solidFill>
                  <a:srgbClr val="36393D"/>
                </a:solidFill>
                <a:latin typeface="Times New Roman"/>
                <a:cs typeface="Times New Roman"/>
              </a:rPr>
              <a:t>quello </a:t>
            </a:r>
            <a:r>
              <a:rPr sz="1350" dirty="0">
                <a:solidFill>
                  <a:srgbClr val="36393D"/>
                </a:solidFill>
                <a:latin typeface="Times New Roman"/>
                <a:cs typeface="Times New Roman"/>
              </a:rPr>
              <a:t>di </a:t>
            </a:r>
            <a:r>
              <a:rPr sz="1350" spc="-5" dirty="0">
                <a:solidFill>
                  <a:srgbClr val="36393D"/>
                </a:solidFill>
                <a:latin typeface="Times New Roman"/>
                <a:cs typeface="Times New Roman"/>
              </a:rPr>
              <a:t>Donnaregina </a:t>
            </a:r>
            <a:r>
              <a:rPr sz="1350" dirty="0">
                <a:solidFill>
                  <a:srgbClr val="36393D"/>
                </a:solidFill>
                <a:latin typeface="Times New Roman"/>
                <a:cs typeface="Times New Roman"/>
              </a:rPr>
              <a:t>e a </a:t>
            </a:r>
            <a:r>
              <a:rPr sz="1350" spc="-5" dirty="0">
                <a:solidFill>
                  <a:srgbClr val="36393D"/>
                </a:solidFill>
                <a:latin typeface="Times New Roman"/>
                <a:cs typeface="Times New Roman"/>
              </a:rPr>
              <a:t>Cittadellarte Fondazione Pistoletto. ll  maestro Michelangelo Pistoletto in collegamento via skype </a:t>
            </a:r>
            <a:r>
              <a:rPr sz="1350" dirty="0">
                <a:solidFill>
                  <a:srgbClr val="36393D"/>
                </a:solidFill>
                <a:latin typeface="Times New Roman"/>
                <a:cs typeface="Times New Roman"/>
              </a:rPr>
              <a:t>ha </a:t>
            </a:r>
            <a:r>
              <a:rPr sz="1350" spc="-5" dirty="0">
                <a:solidFill>
                  <a:srgbClr val="36393D"/>
                </a:solidFill>
                <a:latin typeface="Times New Roman"/>
                <a:cs typeface="Times New Roman"/>
              </a:rPr>
              <a:t>risposto alle domande dei  </a:t>
            </a:r>
            <a:r>
              <a:rPr sz="1350" dirty="0">
                <a:solidFill>
                  <a:srgbClr val="36393D"/>
                </a:solidFill>
                <a:latin typeface="Times New Roman"/>
                <a:cs typeface="Times New Roman"/>
              </a:rPr>
              <a:t>ragazzi e </a:t>
            </a:r>
            <a:r>
              <a:rPr sz="1350" spc="-5" dirty="0">
                <a:solidFill>
                  <a:srgbClr val="36393D"/>
                </a:solidFill>
                <a:latin typeface="Times New Roman"/>
                <a:cs typeface="Times New Roman"/>
              </a:rPr>
              <a:t>ha riconosciuto proprio </a:t>
            </a:r>
            <a:r>
              <a:rPr sz="1350" dirty="0">
                <a:solidFill>
                  <a:srgbClr val="36393D"/>
                </a:solidFill>
                <a:latin typeface="Times New Roman"/>
                <a:cs typeface="Times New Roman"/>
              </a:rPr>
              <a:t>ai </a:t>
            </a:r>
            <a:r>
              <a:rPr sz="1350" spc="-5" dirty="0">
                <a:solidFill>
                  <a:srgbClr val="36393D"/>
                </a:solidFill>
                <a:latin typeface="Times New Roman"/>
                <a:cs typeface="Times New Roman"/>
              </a:rPr>
              <a:t>più piccoli il compito </a:t>
            </a:r>
            <a:r>
              <a:rPr sz="1350" dirty="0">
                <a:solidFill>
                  <a:srgbClr val="36393D"/>
                </a:solidFill>
                <a:latin typeface="Times New Roman"/>
                <a:cs typeface="Times New Roman"/>
              </a:rPr>
              <a:t>di </a:t>
            </a:r>
            <a:r>
              <a:rPr sz="1350" spc="-5" dirty="0">
                <a:solidFill>
                  <a:srgbClr val="36393D"/>
                </a:solidFill>
                <a:latin typeface="Times New Roman"/>
                <a:cs typeface="Times New Roman"/>
              </a:rPr>
              <a:t>“dare sostanza culturale alla  </a:t>
            </a:r>
            <a:r>
              <a:rPr sz="1350" dirty="0">
                <a:solidFill>
                  <a:srgbClr val="36393D"/>
                </a:solidFill>
                <a:latin typeface="Times New Roman"/>
                <a:cs typeface="Times New Roman"/>
              </a:rPr>
              <a:t>società”.</a:t>
            </a:r>
            <a:r>
              <a:rPr sz="1350" spc="-10" dirty="0">
                <a:solidFill>
                  <a:srgbClr val="36393D"/>
                </a:solidFill>
                <a:latin typeface="Times New Roman"/>
                <a:cs typeface="Times New Roman"/>
              </a:rPr>
              <a:t> </a:t>
            </a:r>
            <a:r>
              <a:rPr sz="1350" spc="-5" dirty="0">
                <a:solidFill>
                  <a:srgbClr val="36393D"/>
                </a:solidFill>
                <a:latin typeface="Times New Roman"/>
                <a:cs typeface="Times New Roman"/>
              </a:rPr>
              <a:t>(Pressphoto)</a:t>
            </a:r>
            <a:endParaRPr sz="1350">
              <a:latin typeface="Times New Roman"/>
              <a:cs typeface="Times New Roman"/>
            </a:endParaRPr>
          </a:p>
        </p:txBody>
      </p:sp>
      <p:sp>
        <p:nvSpPr>
          <p:cNvPr id="7" name="object 7"/>
          <p:cNvSpPr/>
          <p:nvPr/>
        </p:nvSpPr>
        <p:spPr>
          <a:xfrm>
            <a:off x="2082738" y="2214625"/>
            <a:ext cx="3449762" cy="67690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Radiocor</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717037"/>
            <a:ext cx="5574665" cy="4029075"/>
          </a:xfrm>
          <a:prstGeom prst="rect">
            <a:avLst/>
          </a:prstGeom>
        </p:spPr>
        <p:txBody>
          <a:bodyPr vert="horz" wrap="square" lIns="0" tIns="12065" rIns="0" bIns="0" rtlCol="0">
            <a:spAutoFit/>
          </a:bodyPr>
          <a:lstStyle/>
          <a:p>
            <a:pPr marL="12700">
              <a:lnSpc>
                <a:spcPct val="100000"/>
              </a:lnSpc>
              <a:spcBef>
                <a:spcPts val="95"/>
              </a:spcBef>
            </a:pPr>
            <a:r>
              <a:rPr sz="1000" b="1" spc="-5" dirty="0">
                <a:latin typeface="Verdana"/>
                <a:cs typeface="Verdana"/>
              </a:rPr>
              <a:t>Abi: </a:t>
            </a:r>
            <a:r>
              <a:rPr sz="1000" b="1" spc="-10" dirty="0">
                <a:latin typeface="Verdana"/>
                <a:cs typeface="Verdana"/>
              </a:rPr>
              <a:t>da </a:t>
            </a:r>
            <a:r>
              <a:rPr sz="1000" b="1" spc="-5" dirty="0">
                <a:latin typeface="Verdana"/>
                <a:cs typeface="Verdana"/>
              </a:rPr>
              <a:t>16 a </a:t>
            </a:r>
            <a:r>
              <a:rPr sz="1000" b="1" dirty="0">
                <a:latin typeface="Verdana"/>
                <a:cs typeface="Verdana"/>
              </a:rPr>
              <a:t>22 marzo II </a:t>
            </a:r>
            <a:r>
              <a:rPr sz="1000" b="1" spc="-5" dirty="0">
                <a:latin typeface="Verdana"/>
                <a:cs typeface="Verdana"/>
              </a:rPr>
              <a:t>edizione Festival Cultura creativa dedicato </a:t>
            </a:r>
            <a:r>
              <a:rPr sz="1000" b="1" dirty="0">
                <a:latin typeface="Verdana"/>
                <a:cs typeface="Verdana"/>
              </a:rPr>
              <a:t>ai</a:t>
            </a:r>
            <a:r>
              <a:rPr sz="1000" b="1" spc="20" dirty="0">
                <a:latin typeface="Verdana"/>
                <a:cs typeface="Verdana"/>
              </a:rPr>
              <a:t> </a:t>
            </a:r>
            <a:r>
              <a:rPr sz="1000" b="1" spc="-5" dirty="0">
                <a:latin typeface="Verdana"/>
                <a:cs typeface="Verdana"/>
              </a:rPr>
              <a:t>ragazzi</a:t>
            </a:r>
            <a:endParaRPr sz="1000">
              <a:latin typeface="Verdana"/>
              <a:cs typeface="Verdana"/>
            </a:endParaRPr>
          </a:p>
          <a:p>
            <a:pPr>
              <a:lnSpc>
                <a:spcPct val="100000"/>
              </a:lnSpc>
              <a:spcBef>
                <a:spcPts val="50"/>
              </a:spcBef>
            </a:pPr>
            <a:endParaRPr sz="1000">
              <a:latin typeface="Times New Roman"/>
              <a:cs typeface="Times New Roman"/>
            </a:endParaRPr>
          </a:p>
          <a:p>
            <a:pPr marL="12700">
              <a:lnSpc>
                <a:spcPct val="100000"/>
              </a:lnSpc>
            </a:pPr>
            <a:r>
              <a:rPr sz="1000" b="1" spc="-5" dirty="0">
                <a:latin typeface="Verdana"/>
                <a:cs typeface="Verdana"/>
              </a:rPr>
              <a:t>Coinvolti 10mila giovanissimi in 60 citta' e 80</a:t>
            </a:r>
            <a:r>
              <a:rPr sz="1000" b="1" spc="15" dirty="0">
                <a:latin typeface="Verdana"/>
                <a:cs typeface="Verdana"/>
              </a:rPr>
              <a:t> </a:t>
            </a:r>
            <a:r>
              <a:rPr sz="1000" b="1" spc="-5" dirty="0">
                <a:latin typeface="Verdana"/>
                <a:cs typeface="Verdana"/>
              </a:rPr>
              <a:t>iniziative</a:t>
            </a:r>
            <a:endParaRPr sz="1000">
              <a:latin typeface="Verdana"/>
              <a:cs typeface="Verdana"/>
            </a:endParaRPr>
          </a:p>
          <a:p>
            <a:pPr>
              <a:lnSpc>
                <a:spcPct val="100000"/>
              </a:lnSpc>
              <a:spcBef>
                <a:spcPts val="35"/>
              </a:spcBef>
            </a:pPr>
            <a:endParaRPr sz="1000">
              <a:latin typeface="Times New Roman"/>
              <a:cs typeface="Times New Roman"/>
            </a:endParaRPr>
          </a:p>
          <a:p>
            <a:pPr marL="12700" marR="1728470">
              <a:lnSpc>
                <a:spcPct val="101299"/>
              </a:lnSpc>
            </a:pPr>
            <a:r>
              <a:rPr sz="1000" spc="-10" dirty="0">
                <a:latin typeface="Verdana"/>
                <a:cs typeface="Verdana"/>
              </a:rPr>
              <a:t>(Il </a:t>
            </a:r>
            <a:r>
              <a:rPr sz="1000" spc="-5" dirty="0">
                <a:latin typeface="Verdana"/>
                <a:cs typeface="Verdana"/>
              </a:rPr>
              <a:t>Sole 24 </a:t>
            </a:r>
            <a:r>
              <a:rPr sz="1000" dirty="0">
                <a:latin typeface="Verdana"/>
                <a:cs typeface="Verdana"/>
              </a:rPr>
              <a:t>Ore </a:t>
            </a:r>
            <a:r>
              <a:rPr sz="1000" spc="-5" dirty="0">
                <a:latin typeface="Verdana"/>
                <a:cs typeface="Verdana"/>
              </a:rPr>
              <a:t>Radiocor) - Roma, 04 mar - 'L'alfabeto del  Mondo. Leggiamo i </a:t>
            </a:r>
            <a:r>
              <a:rPr sz="1000" spc="-10" dirty="0">
                <a:latin typeface="Verdana"/>
                <a:cs typeface="Verdana"/>
              </a:rPr>
              <a:t>segni </a:t>
            </a:r>
            <a:r>
              <a:rPr sz="1000" spc="-5" dirty="0">
                <a:latin typeface="Verdana"/>
                <a:cs typeface="Verdana"/>
              </a:rPr>
              <a:t>intorno a noi e raccontiamo'. </a:t>
            </a:r>
            <a:r>
              <a:rPr sz="1000" dirty="0">
                <a:latin typeface="Verdana"/>
                <a:cs typeface="Verdana"/>
              </a:rPr>
              <a:t>E'  </a:t>
            </a:r>
            <a:r>
              <a:rPr sz="1000" spc="-5" dirty="0">
                <a:latin typeface="Verdana"/>
                <a:cs typeface="Verdana"/>
              </a:rPr>
              <a:t>questo </a:t>
            </a:r>
            <a:r>
              <a:rPr sz="1000" dirty="0">
                <a:latin typeface="Verdana"/>
                <a:cs typeface="Verdana"/>
              </a:rPr>
              <a:t>il </a:t>
            </a:r>
            <a:r>
              <a:rPr sz="1000" spc="-5" dirty="0">
                <a:latin typeface="Verdana"/>
                <a:cs typeface="Verdana"/>
              </a:rPr>
              <a:t>tema </a:t>
            </a:r>
            <a:r>
              <a:rPr sz="1000" dirty="0">
                <a:latin typeface="Verdana"/>
                <a:cs typeface="Verdana"/>
              </a:rPr>
              <a:t>della </a:t>
            </a:r>
            <a:r>
              <a:rPr sz="1000" spc="-5" dirty="0">
                <a:latin typeface="Verdana"/>
                <a:cs typeface="Verdana"/>
              </a:rPr>
              <a:t>seconda edizione del Festival della  Cultura creativa, promosso e realizzato </a:t>
            </a:r>
            <a:r>
              <a:rPr sz="1000" dirty="0">
                <a:latin typeface="Verdana"/>
                <a:cs typeface="Verdana"/>
              </a:rPr>
              <a:t>dalle banche, anche  </a:t>
            </a:r>
            <a:r>
              <a:rPr sz="1000" spc="-5" dirty="0">
                <a:latin typeface="Verdana"/>
                <a:cs typeface="Verdana"/>
              </a:rPr>
              <a:t>grazie al coordinamento dell'Abi. La manifestazione,  presentata oggi </a:t>
            </a:r>
            <a:r>
              <a:rPr sz="1000" dirty="0">
                <a:latin typeface="Verdana"/>
                <a:cs typeface="Verdana"/>
              </a:rPr>
              <a:t>in </a:t>
            </a:r>
            <a:r>
              <a:rPr sz="1000" spc="-5" dirty="0">
                <a:latin typeface="Verdana"/>
                <a:cs typeface="Verdana"/>
              </a:rPr>
              <a:t>una conferenza stampa, interamente  dedicata </a:t>
            </a:r>
            <a:r>
              <a:rPr sz="1000" dirty="0">
                <a:latin typeface="Verdana"/>
                <a:cs typeface="Verdana"/>
              </a:rPr>
              <a:t>alla </a:t>
            </a:r>
            <a:r>
              <a:rPr sz="1000" spc="-5" dirty="0">
                <a:latin typeface="Verdana"/>
                <a:cs typeface="Verdana"/>
              </a:rPr>
              <a:t>cultura e </a:t>
            </a:r>
            <a:r>
              <a:rPr sz="1000" dirty="0">
                <a:latin typeface="Verdana"/>
                <a:cs typeface="Verdana"/>
              </a:rPr>
              <a:t>alla </a:t>
            </a:r>
            <a:r>
              <a:rPr sz="1000" spc="-5" dirty="0">
                <a:latin typeface="Verdana"/>
                <a:cs typeface="Verdana"/>
              </a:rPr>
              <a:t>creativita' </a:t>
            </a:r>
            <a:r>
              <a:rPr sz="1000" spc="-10" dirty="0">
                <a:latin typeface="Verdana"/>
                <a:cs typeface="Verdana"/>
              </a:rPr>
              <a:t>per </a:t>
            </a:r>
            <a:r>
              <a:rPr sz="1000" dirty="0">
                <a:latin typeface="Verdana"/>
                <a:cs typeface="Verdana"/>
              </a:rPr>
              <a:t>ragazzi, </a:t>
            </a:r>
            <a:r>
              <a:rPr sz="1000" spc="-5" dirty="0">
                <a:latin typeface="Verdana"/>
                <a:cs typeface="Verdana"/>
              </a:rPr>
              <a:t>si  svolgera' </a:t>
            </a:r>
            <a:r>
              <a:rPr sz="1000" dirty="0">
                <a:latin typeface="Verdana"/>
                <a:cs typeface="Verdana"/>
              </a:rPr>
              <a:t>nella </a:t>
            </a:r>
            <a:r>
              <a:rPr sz="1000" spc="-5" dirty="0">
                <a:latin typeface="Verdana"/>
                <a:cs typeface="Verdana"/>
              </a:rPr>
              <a:t>settimana dal 16 al 22 marzo e, come </a:t>
            </a:r>
            <a:r>
              <a:rPr sz="1000" dirty="0">
                <a:latin typeface="Verdana"/>
                <a:cs typeface="Verdana"/>
              </a:rPr>
              <a:t>gia'  </a:t>
            </a:r>
            <a:r>
              <a:rPr sz="1000" spc="-5" dirty="0">
                <a:latin typeface="Verdana"/>
                <a:cs typeface="Verdana"/>
              </a:rPr>
              <a:t>sperimentato </a:t>
            </a:r>
            <a:r>
              <a:rPr sz="1000" dirty="0">
                <a:latin typeface="Verdana"/>
                <a:cs typeface="Verdana"/>
              </a:rPr>
              <a:t>nella </a:t>
            </a:r>
            <a:r>
              <a:rPr sz="1000" spc="-10" dirty="0">
                <a:latin typeface="Verdana"/>
                <a:cs typeface="Verdana"/>
              </a:rPr>
              <a:t>prima </a:t>
            </a:r>
            <a:r>
              <a:rPr sz="1000" spc="-5" dirty="0">
                <a:latin typeface="Verdana"/>
                <a:cs typeface="Verdana"/>
              </a:rPr>
              <a:t>edizione - si legge </a:t>
            </a:r>
            <a:r>
              <a:rPr sz="1000" dirty="0">
                <a:latin typeface="Verdana"/>
                <a:cs typeface="Verdana"/>
              </a:rPr>
              <a:t>in </a:t>
            </a:r>
            <a:r>
              <a:rPr sz="1000" spc="-5" dirty="0">
                <a:latin typeface="Verdana"/>
                <a:cs typeface="Verdana"/>
              </a:rPr>
              <a:t>una nota - </a:t>
            </a:r>
            <a:r>
              <a:rPr sz="1000" spc="-10" dirty="0">
                <a:latin typeface="Verdana"/>
                <a:cs typeface="Verdana"/>
              </a:rPr>
              <a:t>si  </a:t>
            </a:r>
            <a:r>
              <a:rPr sz="1000" spc="-5" dirty="0">
                <a:latin typeface="Verdana"/>
                <a:cs typeface="Verdana"/>
              </a:rPr>
              <a:t>articolera' attraverso </a:t>
            </a:r>
            <a:r>
              <a:rPr sz="1000" dirty="0">
                <a:latin typeface="Verdana"/>
                <a:cs typeface="Verdana"/>
              </a:rPr>
              <a:t>una </a:t>
            </a:r>
            <a:r>
              <a:rPr sz="1000" spc="-5" dirty="0">
                <a:latin typeface="Verdana"/>
                <a:cs typeface="Verdana"/>
              </a:rPr>
              <a:t>ricca proposta di</a:t>
            </a:r>
            <a:r>
              <a:rPr sz="1000" spc="10" dirty="0">
                <a:latin typeface="Verdana"/>
                <a:cs typeface="Verdana"/>
              </a:rPr>
              <a:t> </a:t>
            </a:r>
            <a:r>
              <a:rPr sz="1000" spc="-5" dirty="0">
                <a:latin typeface="Verdana"/>
                <a:cs typeface="Verdana"/>
              </a:rPr>
              <a:t>eventi,</a:t>
            </a:r>
            <a:endParaRPr sz="1000">
              <a:latin typeface="Verdana"/>
              <a:cs typeface="Verdana"/>
            </a:endParaRPr>
          </a:p>
          <a:p>
            <a:pPr marL="12700">
              <a:lnSpc>
                <a:spcPct val="100000"/>
              </a:lnSpc>
              <a:spcBef>
                <a:spcPts val="25"/>
              </a:spcBef>
            </a:pPr>
            <a:r>
              <a:rPr sz="1000" spc="-5" dirty="0">
                <a:latin typeface="Verdana"/>
                <a:cs typeface="Verdana"/>
              </a:rPr>
              <a:t>iniziative e laboratori diffusi sull'intero</a:t>
            </a:r>
            <a:r>
              <a:rPr sz="1000" spc="10" dirty="0">
                <a:latin typeface="Verdana"/>
                <a:cs typeface="Verdana"/>
              </a:rPr>
              <a:t> </a:t>
            </a:r>
            <a:r>
              <a:rPr sz="1000" spc="-5" dirty="0">
                <a:latin typeface="Verdana"/>
                <a:cs typeface="Verdana"/>
              </a:rPr>
              <a:t>territorio</a:t>
            </a:r>
            <a:endParaRPr sz="1000">
              <a:latin typeface="Verdana"/>
              <a:cs typeface="Verdana"/>
            </a:endParaRPr>
          </a:p>
          <a:p>
            <a:pPr marL="12700" marR="1805939">
              <a:lnSpc>
                <a:spcPct val="101000"/>
              </a:lnSpc>
            </a:pPr>
            <a:r>
              <a:rPr sz="1000" spc="-5" dirty="0">
                <a:latin typeface="Verdana"/>
                <a:cs typeface="Verdana"/>
              </a:rPr>
              <a:t>nazionale. Coinvolgendo oltre 10 </a:t>
            </a:r>
            <a:r>
              <a:rPr sz="1000" dirty="0">
                <a:latin typeface="Verdana"/>
                <a:cs typeface="Verdana"/>
              </a:rPr>
              <a:t>mila </a:t>
            </a:r>
            <a:r>
              <a:rPr sz="1000" spc="-5" dirty="0">
                <a:latin typeface="Verdana"/>
                <a:cs typeface="Verdana"/>
              </a:rPr>
              <a:t>giovanissimi </a:t>
            </a:r>
            <a:r>
              <a:rPr sz="1000" dirty="0">
                <a:latin typeface="Verdana"/>
                <a:cs typeface="Verdana"/>
              </a:rPr>
              <a:t>in </a:t>
            </a:r>
            <a:r>
              <a:rPr sz="1000" spc="-5" dirty="0">
                <a:latin typeface="Verdana"/>
                <a:cs typeface="Verdana"/>
              </a:rPr>
              <a:t>tutta  Italia, il Festival ha l'obiettivo di avvicinare </a:t>
            </a:r>
            <a:r>
              <a:rPr sz="1000" dirty="0">
                <a:latin typeface="Verdana"/>
                <a:cs typeface="Verdana"/>
              </a:rPr>
              <a:t>bambini </a:t>
            </a:r>
            <a:r>
              <a:rPr sz="1000" spc="-5" dirty="0">
                <a:latin typeface="Verdana"/>
                <a:cs typeface="Verdana"/>
              </a:rPr>
              <a:t>e  ragazzi </a:t>
            </a:r>
            <a:r>
              <a:rPr sz="1000" spc="-10" dirty="0">
                <a:latin typeface="Verdana"/>
                <a:cs typeface="Verdana"/>
              </a:rPr>
              <a:t>dai </a:t>
            </a:r>
            <a:r>
              <a:rPr sz="1000" spc="-5" dirty="0">
                <a:latin typeface="Verdana"/>
                <a:cs typeface="Verdana"/>
              </a:rPr>
              <a:t>6 ai 13 anni </a:t>
            </a:r>
            <a:r>
              <a:rPr sz="1000" dirty="0">
                <a:latin typeface="Verdana"/>
                <a:cs typeface="Verdana"/>
              </a:rPr>
              <a:t>alla </a:t>
            </a:r>
            <a:r>
              <a:rPr sz="1000" spc="-5" dirty="0">
                <a:latin typeface="Verdana"/>
                <a:cs typeface="Verdana"/>
              </a:rPr>
              <a:t>cultura </a:t>
            </a:r>
            <a:r>
              <a:rPr sz="1000" spc="-10" dirty="0">
                <a:latin typeface="Verdana"/>
                <a:cs typeface="Verdana"/>
              </a:rPr>
              <a:t>e, </a:t>
            </a:r>
            <a:r>
              <a:rPr sz="1000" dirty="0">
                <a:latin typeface="Verdana"/>
                <a:cs typeface="Verdana"/>
              </a:rPr>
              <a:t>in </a:t>
            </a:r>
            <a:r>
              <a:rPr sz="1000" spc="-5" dirty="0">
                <a:latin typeface="Verdana"/>
                <a:cs typeface="Verdana"/>
              </a:rPr>
              <a:t>particolare,</a:t>
            </a:r>
            <a:r>
              <a:rPr sz="1000" spc="50" dirty="0">
                <a:latin typeface="Verdana"/>
                <a:cs typeface="Verdana"/>
              </a:rPr>
              <a:t> </a:t>
            </a:r>
            <a:r>
              <a:rPr sz="1000" dirty="0">
                <a:latin typeface="Verdana"/>
                <a:cs typeface="Verdana"/>
              </a:rPr>
              <a:t>agli</a:t>
            </a:r>
            <a:endParaRPr sz="1000">
              <a:latin typeface="Verdana"/>
              <a:cs typeface="Verdana"/>
            </a:endParaRPr>
          </a:p>
          <a:p>
            <a:pPr marL="12700" marR="2044064">
              <a:lnSpc>
                <a:spcPct val="101200"/>
              </a:lnSpc>
              <a:spcBef>
                <a:spcPts val="10"/>
              </a:spcBef>
            </a:pPr>
            <a:r>
              <a:rPr sz="1000" spc="-5" dirty="0">
                <a:latin typeface="Verdana"/>
                <a:cs typeface="Verdana"/>
              </a:rPr>
              <a:t>aspetti piu' 'generativi' della creativita'. Attraverso  l'arte, l'archeologia, </a:t>
            </a:r>
            <a:r>
              <a:rPr sz="1000" dirty="0">
                <a:latin typeface="Verdana"/>
                <a:cs typeface="Verdana"/>
              </a:rPr>
              <a:t>la </a:t>
            </a:r>
            <a:r>
              <a:rPr sz="1000" spc="-5" dirty="0">
                <a:latin typeface="Verdana"/>
                <a:cs typeface="Verdana"/>
              </a:rPr>
              <a:t>musica, il canto, </a:t>
            </a:r>
            <a:r>
              <a:rPr sz="1000" dirty="0">
                <a:latin typeface="Verdana"/>
                <a:cs typeface="Verdana"/>
              </a:rPr>
              <a:t>la </a:t>
            </a:r>
            <a:r>
              <a:rPr sz="1000" spc="-5" dirty="0">
                <a:latin typeface="Verdana"/>
                <a:cs typeface="Verdana"/>
              </a:rPr>
              <a:t>lettura, </a:t>
            </a:r>
            <a:r>
              <a:rPr sz="1000" dirty="0">
                <a:latin typeface="Verdana"/>
                <a:cs typeface="Verdana"/>
              </a:rPr>
              <a:t>il  </a:t>
            </a:r>
            <a:r>
              <a:rPr sz="1000" spc="-5" dirty="0">
                <a:latin typeface="Verdana"/>
                <a:cs typeface="Verdana"/>
              </a:rPr>
              <a:t>teatro, </a:t>
            </a:r>
            <a:r>
              <a:rPr sz="1000" dirty="0">
                <a:latin typeface="Verdana"/>
                <a:cs typeface="Verdana"/>
              </a:rPr>
              <a:t>la </a:t>
            </a:r>
            <a:r>
              <a:rPr sz="1000" spc="-5" dirty="0">
                <a:latin typeface="Verdana"/>
                <a:cs typeface="Verdana"/>
              </a:rPr>
              <a:t>fotografia, </a:t>
            </a:r>
            <a:r>
              <a:rPr sz="1000" dirty="0">
                <a:latin typeface="Verdana"/>
                <a:cs typeface="Verdana"/>
              </a:rPr>
              <a:t>la </a:t>
            </a:r>
            <a:r>
              <a:rPr sz="1000" spc="-5" dirty="0">
                <a:latin typeface="Verdana"/>
                <a:cs typeface="Verdana"/>
              </a:rPr>
              <a:t>robotica, </a:t>
            </a:r>
            <a:r>
              <a:rPr sz="1000" dirty="0">
                <a:latin typeface="Verdana"/>
                <a:cs typeface="Verdana"/>
              </a:rPr>
              <a:t>le tecnologie </a:t>
            </a:r>
            <a:r>
              <a:rPr sz="1000" spc="-5" dirty="0">
                <a:latin typeface="Verdana"/>
                <a:cs typeface="Verdana"/>
              </a:rPr>
              <a:t>digitali e  altri percorsi figurativi e linguistici, i giovani  protagonisti del Festival potranno </a:t>
            </a:r>
            <a:r>
              <a:rPr sz="1000" dirty="0">
                <a:latin typeface="Verdana"/>
                <a:cs typeface="Verdana"/>
              </a:rPr>
              <a:t>cosi' </a:t>
            </a:r>
            <a:r>
              <a:rPr sz="1000" spc="-5" dirty="0">
                <a:latin typeface="Verdana"/>
                <a:cs typeface="Verdana"/>
              </a:rPr>
              <a:t>sperimentare </a:t>
            </a:r>
            <a:r>
              <a:rPr sz="1000" dirty="0">
                <a:latin typeface="Verdana"/>
                <a:cs typeface="Verdana"/>
              </a:rPr>
              <a:t>le  </a:t>
            </a:r>
            <a:r>
              <a:rPr sz="1000" spc="-5" dirty="0">
                <a:latin typeface="Verdana"/>
                <a:cs typeface="Verdana"/>
              </a:rPr>
              <a:t>potenzialita' della loro </a:t>
            </a:r>
            <a:r>
              <a:rPr sz="1000" dirty="0">
                <a:latin typeface="Verdana"/>
                <a:cs typeface="Verdana"/>
              </a:rPr>
              <a:t>fantasia </a:t>
            </a:r>
            <a:r>
              <a:rPr sz="1000" spc="-5" dirty="0">
                <a:latin typeface="Verdana"/>
                <a:cs typeface="Verdana"/>
              </a:rPr>
              <a:t>e costruire</a:t>
            </a:r>
            <a:r>
              <a:rPr sz="1000" spc="-30" dirty="0">
                <a:latin typeface="Verdana"/>
                <a:cs typeface="Verdana"/>
              </a:rPr>
              <a:t> </a:t>
            </a:r>
            <a:r>
              <a:rPr sz="1000" dirty="0">
                <a:latin typeface="Verdana"/>
                <a:cs typeface="Verdana"/>
              </a:rPr>
              <a:t>infiniti</a:t>
            </a:r>
            <a:endParaRPr sz="1000">
              <a:latin typeface="Verdana"/>
              <a:cs typeface="Verdana"/>
            </a:endParaRPr>
          </a:p>
          <a:p>
            <a:pPr marL="12700" marR="1804035">
              <a:lnSpc>
                <a:spcPts val="1220"/>
              </a:lnSpc>
              <a:spcBef>
                <a:spcPts val="35"/>
              </a:spcBef>
            </a:pPr>
            <a:r>
              <a:rPr sz="1000" spc="-5" dirty="0">
                <a:latin typeface="Verdana"/>
                <a:cs typeface="Verdana"/>
              </a:rPr>
              <a:t>racconti. La manifestazione, e' stato spiegato, coinvolgera'  60 citta' e sara' articolata </a:t>
            </a:r>
            <a:r>
              <a:rPr sz="1000" dirty="0">
                <a:latin typeface="Verdana"/>
                <a:cs typeface="Verdana"/>
              </a:rPr>
              <a:t>in </a:t>
            </a:r>
            <a:r>
              <a:rPr sz="1000" spc="-5" dirty="0">
                <a:latin typeface="Verdana"/>
                <a:cs typeface="Verdana"/>
              </a:rPr>
              <a:t>80</a:t>
            </a:r>
            <a:r>
              <a:rPr sz="1000" spc="-15" dirty="0">
                <a:latin typeface="Verdana"/>
                <a:cs typeface="Verdana"/>
              </a:rPr>
              <a:t> </a:t>
            </a:r>
            <a:r>
              <a:rPr sz="1000" dirty="0">
                <a:latin typeface="Verdana"/>
                <a:cs typeface="Verdana"/>
              </a:rPr>
              <a:t>iniziative.</a:t>
            </a:r>
            <a:endParaRPr sz="1000">
              <a:latin typeface="Verdana"/>
              <a:cs typeface="Verdana"/>
            </a:endParaRP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323464" y="2119629"/>
            <a:ext cx="2867025" cy="407161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352550" y="6496049"/>
            <a:ext cx="4772025" cy="361251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63980" y="2742564"/>
            <a:ext cx="4772025" cy="299910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71575" y="6220459"/>
            <a:ext cx="5276850" cy="300228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498089" y="2076449"/>
            <a:ext cx="2520950" cy="375961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47750" y="6172199"/>
            <a:ext cx="5541645" cy="37147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5 </a:t>
            </a:r>
            <a:r>
              <a:rPr sz="1400" b="1" spc="-5" dirty="0">
                <a:latin typeface="Arial"/>
                <a:cs typeface="Arial"/>
              </a:rPr>
              <a:t>di</a:t>
            </a:r>
            <a:r>
              <a:rPr sz="1400" b="1"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686560" y="2124074"/>
            <a:ext cx="4015740" cy="37147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45869" y="6200774"/>
            <a:ext cx="5121909" cy="35052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6 </a:t>
            </a:r>
            <a:r>
              <a:rPr sz="1400" b="1" spc="-5" dirty="0">
                <a:latin typeface="Arial"/>
                <a:cs typeface="Arial"/>
              </a:rPr>
              <a:t>di</a:t>
            </a:r>
            <a:r>
              <a:rPr sz="1400" b="1"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55064" y="2047874"/>
            <a:ext cx="2838450" cy="42621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403090" y="2147569"/>
            <a:ext cx="2362200" cy="370967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200150" y="6534150"/>
            <a:ext cx="5591175" cy="372427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7 </a:t>
            </a:r>
            <a:r>
              <a:rPr sz="1400" b="1" spc="-5" dirty="0">
                <a:latin typeface="Arial"/>
                <a:cs typeface="Arial"/>
              </a:rPr>
              <a:t>di</a:t>
            </a:r>
            <a:r>
              <a:rPr sz="1400" b="1"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81100" y="2124074"/>
            <a:ext cx="5352415" cy="35147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04264" y="6182994"/>
            <a:ext cx="5535930" cy="37052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8 </a:t>
            </a:r>
            <a:r>
              <a:rPr sz="1400" b="1" spc="-5" dirty="0">
                <a:latin typeface="Arial"/>
                <a:cs typeface="Arial"/>
              </a:rPr>
              <a:t>di</a:t>
            </a:r>
            <a:r>
              <a:rPr sz="1400" b="1"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91260" y="2066924"/>
            <a:ext cx="5333999" cy="350583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85850" y="5935344"/>
            <a:ext cx="5584190" cy="37433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9 </a:t>
            </a:r>
            <a:r>
              <a:rPr sz="1400" b="1" spc="-5" dirty="0">
                <a:latin typeface="Arial"/>
                <a:cs typeface="Arial"/>
              </a:rPr>
              <a:t>di</a:t>
            </a:r>
            <a:r>
              <a:rPr sz="1400" b="1"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04264" y="2124074"/>
            <a:ext cx="5253355" cy="35052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028700" y="6219189"/>
            <a:ext cx="5626734" cy="37242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10 di</a:t>
            </a:r>
            <a:r>
              <a:rPr sz="1400" b="1" spc="5"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09625" y="2056764"/>
            <a:ext cx="2771775" cy="414845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990975" y="2057399"/>
            <a:ext cx="2704465" cy="40227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08990" y="6390639"/>
            <a:ext cx="5838825" cy="387096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11 di</a:t>
            </a:r>
            <a:r>
              <a:rPr sz="1400" b="1" spc="5"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647825" y="2019299"/>
            <a:ext cx="4467225" cy="42386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14400" y="6705600"/>
            <a:ext cx="5753100" cy="316420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Radiocor</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40155" y="3372891"/>
            <a:ext cx="6079490" cy="554990"/>
          </a:xfrm>
          <a:prstGeom prst="rect">
            <a:avLst/>
          </a:prstGeom>
        </p:spPr>
        <p:txBody>
          <a:bodyPr vert="horz" wrap="square" lIns="0" tIns="10795" rIns="0" bIns="0" rtlCol="0">
            <a:spAutoFit/>
          </a:bodyPr>
          <a:lstStyle/>
          <a:p>
            <a:pPr marL="12065" marR="5080" indent="-4445" algn="ctr">
              <a:lnSpc>
                <a:spcPct val="110600"/>
              </a:lnSpc>
              <a:spcBef>
                <a:spcPts val="85"/>
              </a:spcBef>
            </a:pPr>
            <a:r>
              <a:rPr sz="1050" spc="-5" dirty="0">
                <a:latin typeface="Arial"/>
                <a:cs typeface="Arial"/>
              </a:rPr>
              <a:t>(Il </a:t>
            </a:r>
            <a:r>
              <a:rPr sz="1050" dirty="0">
                <a:latin typeface="Arial"/>
                <a:cs typeface="Arial"/>
              </a:rPr>
              <a:t>Sole 24 </a:t>
            </a:r>
            <a:r>
              <a:rPr sz="1050" spc="-5" dirty="0">
                <a:latin typeface="Arial"/>
                <a:cs typeface="Arial"/>
              </a:rPr>
              <a:t>Ore </a:t>
            </a:r>
            <a:r>
              <a:rPr sz="1050" dirty="0">
                <a:latin typeface="Arial"/>
                <a:cs typeface="Arial"/>
              </a:rPr>
              <a:t>Radiocor) - Roma: </a:t>
            </a:r>
            <a:r>
              <a:rPr sz="1050" spc="-5" dirty="0">
                <a:latin typeface="Arial"/>
                <a:cs typeface="Arial"/>
              </a:rPr>
              <a:t>conferenza stampa </a:t>
            </a:r>
            <a:r>
              <a:rPr sz="1050" dirty="0">
                <a:latin typeface="Arial"/>
                <a:cs typeface="Arial"/>
              </a:rPr>
              <a:t>di </a:t>
            </a:r>
            <a:r>
              <a:rPr sz="1050" spc="-5" dirty="0">
                <a:latin typeface="Arial"/>
                <a:cs typeface="Arial"/>
              </a:rPr>
              <a:t>presentazione della II edizione del Festival  </a:t>
            </a:r>
            <a:r>
              <a:rPr sz="1050" dirty="0">
                <a:latin typeface="Arial"/>
                <a:cs typeface="Arial"/>
              </a:rPr>
              <a:t>della </a:t>
            </a:r>
            <a:r>
              <a:rPr sz="1050" spc="-5" dirty="0">
                <a:latin typeface="Arial"/>
                <a:cs typeface="Arial"/>
              </a:rPr>
              <a:t>cultura creativa </a:t>
            </a:r>
            <a:r>
              <a:rPr sz="1050" dirty="0">
                <a:latin typeface="Arial"/>
                <a:cs typeface="Arial"/>
              </a:rPr>
              <a:t>- Le banche per i </a:t>
            </a:r>
            <a:r>
              <a:rPr sz="1050" spc="-5" dirty="0">
                <a:latin typeface="Arial"/>
                <a:cs typeface="Arial"/>
              </a:rPr>
              <a:t>giovani </a:t>
            </a:r>
            <a:r>
              <a:rPr sz="1050" dirty="0">
                <a:latin typeface="Arial"/>
                <a:cs typeface="Arial"/>
              </a:rPr>
              <a:t>e </a:t>
            </a:r>
            <a:r>
              <a:rPr sz="1050" spc="-5" dirty="0">
                <a:latin typeface="Arial"/>
                <a:cs typeface="Arial"/>
              </a:rPr>
              <a:t>il territorio, </a:t>
            </a:r>
            <a:r>
              <a:rPr sz="1050" dirty="0">
                <a:latin typeface="Arial"/>
                <a:cs typeface="Arial"/>
              </a:rPr>
              <a:t>promosso </a:t>
            </a:r>
            <a:r>
              <a:rPr sz="1050" spc="-5" dirty="0">
                <a:latin typeface="Arial"/>
                <a:cs typeface="Arial"/>
              </a:rPr>
              <a:t>dall'Abi. </a:t>
            </a:r>
            <a:r>
              <a:rPr sz="1050" dirty="0">
                <a:latin typeface="Arial"/>
                <a:cs typeface="Arial"/>
              </a:rPr>
              <a:t>Partecipano, </a:t>
            </a:r>
            <a:r>
              <a:rPr sz="1050" spc="-5" dirty="0">
                <a:latin typeface="Arial"/>
                <a:cs typeface="Arial"/>
              </a:rPr>
              <a:t>tra </a:t>
            </a:r>
            <a:r>
              <a:rPr sz="1050" dirty="0">
                <a:latin typeface="Arial"/>
                <a:cs typeface="Arial"/>
              </a:rPr>
              <a:t>gli </a:t>
            </a:r>
            <a:r>
              <a:rPr sz="1050" spc="-5" dirty="0">
                <a:latin typeface="Arial"/>
                <a:cs typeface="Arial"/>
              </a:rPr>
              <a:t>altri,  </a:t>
            </a:r>
            <a:r>
              <a:rPr sz="1050" dirty="0">
                <a:latin typeface="Arial"/>
                <a:cs typeface="Arial"/>
              </a:rPr>
              <a:t>Antonio </a:t>
            </a:r>
            <a:r>
              <a:rPr sz="1050" spc="-5" dirty="0">
                <a:latin typeface="Arial"/>
                <a:cs typeface="Arial"/>
              </a:rPr>
              <a:t>Patuelli, presidente Abi; </a:t>
            </a:r>
            <a:r>
              <a:rPr sz="1050" dirty="0">
                <a:latin typeface="Arial"/>
                <a:cs typeface="Arial"/>
              </a:rPr>
              <a:t>Stefania </a:t>
            </a:r>
            <a:r>
              <a:rPr sz="1050" spc="-5" dirty="0">
                <a:latin typeface="Arial"/>
                <a:cs typeface="Arial"/>
              </a:rPr>
              <a:t>Giannini, ministro dell'Istruzione; Luigi Gubitosi, </a:t>
            </a:r>
            <a:r>
              <a:rPr sz="1050" dirty="0">
                <a:latin typeface="Arial"/>
                <a:cs typeface="Arial"/>
              </a:rPr>
              <a:t>d.g.</a:t>
            </a:r>
            <a:r>
              <a:rPr sz="1050" spc="40" dirty="0">
                <a:latin typeface="Arial"/>
                <a:cs typeface="Arial"/>
              </a:rPr>
              <a:t> </a:t>
            </a:r>
            <a:r>
              <a:rPr sz="1050" spc="-5" dirty="0">
                <a:latin typeface="Arial"/>
                <a:cs typeface="Arial"/>
              </a:rPr>
              <a:t>Rai</a:t>
            </a:r>
            <a:endParaRPr sz="1050">
              <a:latin typeface="Arial"/>
              <a:cs typeface="Arial"/>
            </a:endParaRP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12 di</a:t>
            </a:r>
            <a:r>
              <a:rPr sz="1400" b="1" spc="5"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28700" y="2127884"/>
            <a:ext cx="5600700" cy="327279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456689" y="5734049"/>
            <a:ext cx="4882515" cy="42005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35661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Corrieredelmezzogiorno.corriere.it  16 marzo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13 di</a:t>
            </a:r>
            <a:r>
              <a:rPr sz="1400" b="1" spc="5" dirty="0">
                <a:latin typeface="Arial"/>
                <a:cs typeface="Arial"/>
              </a:rPr>
              <a:t> </a:t>
            </a:r>
            <a:r>
              <a:rPr sz="1400" b="1" spc="-5" dirty="0">
                <a:latin typeface="Arial"/>
                <a:cs typeface="Arial"/>
              </a:rPr>
              <a:t>13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43000" y="2000249"/>
            <a:ext cx="5486400" cy="38322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605280" y="6038849"/>
            <a:ext cx="4585335" cy="41624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Etribuna.com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00536" y="4070268"/>
            <a:ext cx="5995332" cy="11293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314450" y="2276474"/>
            <a:ext cx="4924425" cy="112395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5472810"/>
            <a:ext cx="6145530" cy="2426335"/>
          </a:xfrm>
          <a:prstGeom prst="rect">
            <a:avLst/>
          </a:prstGeom>
        </p:spPr>
        <p:txBody>
          <a:bodyPr vert="horz" wrap="square" lIns="0" tIns="12700" rIns="0" bIns="0" rtlCol="0">
            <a:spAutoFit/>
          </a:bodyPr>
          <a:lstStyle/>
          <a:p>
            <a:pPr marL="12700" marR="10160" algn="just">
              <a:lnSpc>
                <a:spcPct val="116700"/>
              </a:lnSpc>
              <a:spcBef>
                <a:spcPts val="100"/>
              </a:spcBef>
            </a:pPr>
            <a:r>
              <a:rPr sz="900" spc="-5" dirty="0">
                <a:solidFill>
                  <a:srgbClr val="333333"/>
                </a:solidFill>
                <a:latin typeface="Arial"/>
                <a:cs typeface="Arial"/>
              </a:rPr>
              <a:t>Intesa Sanpaolo aderisce anche alla seconda edizione del Festival della Cultura Creativa, dal 16 al 22 marzo. Promossa  dalle banche, con il coordinamento dell’ABI, la manifestazione </a:t>
            </a:r>
            <a:r>
              <a:rPr sz="900" dirty="0">
                <a:solidFill>
                  <a:srgbClr val="333333"/>
                </a:solidFill>
                <a:latin typeface="Arial"/>
                <a:cs typeface="Arial"/>
              </a:rPr>
              <a:t>è </a:t>
            </a:r>
            <a:r>
              <a:rPr sz="900" spc="-5" dirty="0">
                <a:solidFill>
                  <a:srgbClr val="333333"/>
                </a:solidFill>
                <a:latin typeface="Arial"/>
                <a:cs typeface="Arial"/>
              </a:rPr>
              <a:t>interamente dedicata alla cultura </a:t>
            </a:r>
            <a:r>
              <a:rPr sz="900" dirty="0">
                <a:solidFill>
                  <a:srgbClr val="333333"/>
                </a:solidFill>
                <a:latin typeface="Arial"/>
                <a:cs typeface="Arial"/>
              </a:rPr>
              <a:t>e </a:t>
            </a:r>
            <a:r>
              <a:rPr sz="900" spc="-5" dirty="0">
                <a:solidFill>
                  <a:srgbClr val="333333"/>
                </a:solidFill>
                <a:latin typeface="Arial"/>
                <a:cs typeface="Arial"/>
              </a:rPr>
              <a:t>si rivolge </a:t>
            </a:r>
            <a:r>
              <a:rPr sz="900" dirty="0">
                <a:solidFill>
                  <a:srgbClr val="333333"/>
                </a:solidFill>
                <a:latin typeface="Arial"/>
                <a:cs typeface="Arial"/>
              </a:rPr>
              <a:t>a </a:t>
            </a:r>
            <a:r>
              <a:rPr sz="900" spc="-5" dirty="0">
                <a:solidFill>
                  <a:srgbClr val="333333"/>
                </a:solidFill>
                <a:latin typeface="Arial"/>
                <a:cs typeface="Arial"/>
              </a:rPr>
              <a:t>bambini </a:t>
            </a:r>
            <a:r>
              <a:rPr sz="900" dirty="0">
                <a:solidFill>
                  <a:srgbClr val="333333"/>
                </a:solidFill>
                <a:latin typeface="Arial"/>
                <a:cs typeface="Arial"/>
              </a:rPr>
              <a:t>e  </a:t>
            </a:r>
            <a:r>
              <a:rPr sz="900" spc="-5" dirty="0">
                <a:solidFill>
                  <a:srgbClr val="333333"/>
                </a:solidFill>
                <a:latin typeface="Arial"/>
                <a:cs typeface="Arial"/>
              </a:rPr>
              <a:t>ragazzi dai 6 </a:t>
            </a:r>
            <a:r>
              <a:rPr sz="900" dirty="0">
                <a:solidFill>
                  <a:srgbClr val="333333"/>
                </a:solidFill>
                <a:latin typeface="Arial"/>
                <a:cs typeface="Arial"/>
              </a:rPr>
              <a:t>ai 14 </a:t>
            </a:r>
            <a:r>
              <a:rPr sz="900" spc="-5" dirty="0">
                <a:solidFill>
                  <a:srgbClr val="333333"/>
                </a:solidFill>
                <a:latin typeface="Arial"/>
                <a:cs typeface="Arial"/>
              </a:rPr>
              <a:t>anni. </a:t>
            </a:r>
            <a:r>
              <a:rPr sz="900" dirty="0">
                <a:solidFill>
                  <a:srgbClr val="333333"/>
                </a:solidFill>
                <a:latin typeface="Arial"/>
                <a:cs typeface="Arial"/>
              </a:rPr>
              <a:t>Il </a:t>
            </a:r>
            <a:r>
              <a:rPr sz="900" spc="-5" dirty="0">
                <a:solidFill>
                  <a:srgbClr val="333333"/>
                </a:solidFill>
                <a:latin typeface="Arial"/>
                <a:cs typeface="Arial"/>
              </a:rPr>
              <a:t>Festival </a:t>
            </a:r>
            <a:r>
              <a:rPr sz="900" dirty="0">
                <a:solidFill>
                  <a:srgbClr val="333333"/>
                </a:solidFill>
                <a:latin typeface="Arial"/>
                <a:cs typeface="Arial"/>
              </a:rPr>
              <a:t>si </a:t>
            </a:r>
            <a:r>
              <a:rPr sz="900" spc="-5" dirty="0">
                <a:solidFill>
                  <a:srgbClr val="333333"/>
                </a:solidFill>
                <a:latin typeface="Arial"/>
                <a:cs typeface="Arial"/>
              </a:rPr>
              <a:t>avvale </a:t>
            </a:r>
            <a:r>
              <a:rPr sz="900" dirty="0">
                <a:solidFill>
                  <a:srgbClr val="333333"/>
                </a:solidFill>
                <a:latin typeface="Arial"/>
                <a:cs typeface="Arial"/>
              </a:rPr>
              <a:t>del </a:t>
            </a:r>
            <a:r>
              <a:rPr sz="900" spc="-5" dirty="0">
                <a:solidFill>
                  <a:srgbClr val="333333"/>
                </a:solidFill>
                <a:latin typeface="Arial"/>
                <a:cs typeface="Arial"/>
              </a:rPr>
              <a:t>patrocinio dell’Organizzazione delle Nazioni Unite per l’Educazione, la  Scienza</a:t>
            </a:r>
            <a:r>
              <a:rPr sz="900" spc="-15" dirty="0">
                <a:solidFill>
                  <a:srgbClr val="333333"/>
                </a:solidFill>
                <a:latin typeface="Arial"/>
                <a:cs typeface="Arial"/>
              </a:rPr>
              <a:t> </a:t>
            </a:r>
            <a:r>
              <a:rPr sz="900" spc="-5" dirty="0">
                <a:solidFill>
                  <a:srgbClr val="333333"/>
                </a:solidFill>
                <a:latin typeface="Arial"/>
                <a:cs typeface="Arial"/>
              </a:rPr>
              <a:t>e</a:t>
            </a:r>
            <a:endParaRPr sz="900">
              <a:latin typeface="Arial"/>
              <a:cs typeface="Arial"/>
            </a:endParaRPr>
          </a:p>
          <a:p>
            <a:pPr marL="12700" marR="5080" algn="just">
              <a:lnSpc>
                <a:spcPct val="116700"/>
              </a:lnSpc>
            </a:pPr>
            <a:r>
              <a:rPr sz="900" dirty="0">
                <a:solidFill>
                  <a:srgbClr val="333333"/>
                </a:solidFill>
                <a:latin typeface="Arial"/>
                <a:cs typeface="Arial"/>
              </a:rPr>
              <a:t>la </a:t>
            </a:r>
            <a:r>
              <a:rPr sz="900" spc="-5" dirty="0">
                <a:solidFill>
                  <a:srgbClr val="333333"/>
                </a:solidFill>
                <a:latin typeface="Arial"/>
                <a:cs typeface="Arial"/>
              </a:rPr>
              <a:t>Cultura, della Commissione Nazionale Italiana </a:t>
            </a:r>
            <a:r>
              <a:rPr sz="900" dirty="0">
                <a:solidFill>
                  <a:srgbClr val="333333"/>
                </a:solidFill>
                <a:latin typeface="Arial"/>
                <a:cs typeface="Arial"/>
              </a:rPr>
              <a:t>per </a:t>
            </a:r>
            <a:r>
              <a:rPr sz="900" spc="-5" dirty="0">
                <a:solidFill>
                  <a:srgbClr val="333333"/>
                </a:solidFill>
                <a:latin typeface="Arial"/>
                <a:cs typeface="Arial"/>
              </a:rPr>
              <a:t>l’UNESCO, </a:t>
            </a:r>
            <a:r>
              <a:rPr sz="900" dirty="0">
                <a:solidFill>
                  <a:srgbClr val="333333"/>
                </a:solidFill>
                <a:latin typeface="Arial"/>
                <a:cs typeface="Arial"/>
              </a:rPr>
              <a:t>del </a:t>
            </a:r>
            <a:r>
              <a:rPr sz="900" spc="-5" dirty="0">
                <a:solidFill>
                  <a:srgbClr val="333333"/>
                </a:solidFill>
                <a:latin typeface="Arial"/>
                <a:cs typeface="Arial"/>
              </a:rPr>
              <a:t>Ministero </a:t>
            </a:r>
            <a:r>
              <a:rPr sz="900" dirty="0">
                <a:solidFill>
                  <a:srgbClr val="333333"/>
                </a:solidFill>
                <a:latin typeface="Arial"/>
                <a:cs typeface="Arial"/>
              </a:rPr>
              <a:t>per i </a:t>
            </a:r>
            <a:r>
              <a:rPr sz="900" spc="-5" dirty="0">
                <a:solidFill>
                  <a:srgbClr val="333333"/>
                </a:solidFill>
                <a:latin typeface="Arial"/>
                <a:cs typeface="Arial"/>
              </a:rPr>
              <a:t>Beni </a:t>
            </a:r>
            <a:r>
              <a:rPr sz="900" dirty="0">
                <a:solidFill>
                  <a:srgbClr val="333333"/>
                </a:solidFill>
                <a:latin typeface="Arial"/>
                <a:cs typeface="Arial"/>
              </a:rPr>
              <a:t>e le </a:t>
            </a:r>
            <a:r>
              <a:rPr sz="900" spc="-5" dirty="0">
                <a:solidFill>
                  <a:srgbClr val="333333"/>
                </a:solidFill>
                <a:latin typeface="Arial"/>
                <a:cs typeface="Arial"/>
              </a:rPr>
              <a:t>Attività Culturali </a:t>
            </a:r>
            <a:r>
              <a:rPr sz="900" dirty="0">
                <a:solidFill>
                  <a:srgbClr val="333333"/>
                </a:solidFill>
                <a:latin typeface="Arial"/>
                <a:cs typeface="Arial"/>
              </a:rPr>
              <a:t>e per il  Turismo e </a:t>
            </a:r>
            <a:r>
              <a:rPr sz="900" spc="-5" dirty="0">
                <a:solidFill>
                  <a:srgbClr val="333333"/>
                </a:solidFill>
                <a:latin typeface="Arial"/>
                <a:cs typeface="Arial"/>
              </a:rPr>
              <a:t>ha l’obiettivo </a:t>
            </a:r>
            <a:r>
              <a:rPr sz="900" dirty="0">
                <a:solidFill>
                  <a:srgbClr val="333333"/>
                </a:solidFill>
                <a:latin typeface="Arial"/>
                <a:cs typeface="Arial"/>
              </a:rPr>
              <a:t>di </a:t>
            </a:r>
            <a:r>
              <a:rPr sz="900" spc="-5" dirty="0">
                <a:solidFill>
                  <a:srgbClr val="333333"/>
                </a:solidFill>
                <a:latin typeface="Arial"/>
                <a:cs typeface="Arial"/>
              </a:rPr>
              <a:t>valorizzare l’impegno, non solo economico, svolto </a:t>
            </a:r>
            <a:r>
              <a:rPr sz="900" dirty="0">
                <a:solidFill>
                  <a:srgbClr val="333333"/>
                </a:solidFill>
                <a:latin typeface="Arial"/>
                <a:cs typeface="Arial"/>
              </a:rPr>
              <a:t>a </a:t>
            </a:r>
            <a:r>
              <a:rPr sz="900" spc="-5" dirty="0">
                <a:solidFill>
                  <a:srgbClr val="333333"/>
                </a:solidFill>
                <a:latin typeface="Arial"/>
                <a:cs typeface="Arial"/>
              </a:rPr>
              <a:t>sostegno </a:t>
            </a:r>
            <a:r>
              <a:rPr sz="900" dirty="0">
                <a:solidFill>
                  <a:srgbClr val="333333"/>
                </a:solidFill>
                <a:latin typeface="Arial"/>
                <a:cs typeface="Arial"/>
              </a:rPr>
              <a:t>della </a:t>
            </a:r>
            <a:r>
              <a:rPr sz="900" spc="-5" dirty="0">
                <a:solidFill>
                  <a:srgbClr val="333333"/>
                </a:solidFill>
                <a:latin typeface="Arial"/>
                <a:cs typeface="Arial"/>
              </a:rPr>
              <a:t>cultura </a:t>
            </a:r>
            <a:r>
              <a:rPr sz="900" dirty="0">
                <a:solidFill>
                  <a:srgbClr val="333333"/>
                </a:solidFill>
                <a:latin typeface="Arial"/>
                <a:cs typeface="Arial"/>
              </a:rPr>
              <a:t>e </a:t>
            </a:r>
            <a:r>
              <a:rPr sz="900" spc="-5" dirty="0">
                <a:solidFill>
                  <a:srgbClr val="333333"/>
                </a:solidFill>
                <a:latin typeface="Arial"/>
                <a:cs typeface="Arial"/>
              </a:rPr>
              <a:t>della crescita  civile del </a:t>
            </a:r>
            <a:r>
              <a:rPr sz="900" dirty="0">
                <a:solidFill>
                  <a:srgbClr val="333333"/>
                </a:solidFill>
                <a:latin typeface="Arial"/>
                <a:cs typeface="Arial"/>
              </a:rPr>
              <a:t>Paese da </a:t>
            </a:r>
            <a:r>
              <a:rPr sz="900" spc="-5" dirty="0">
                <a:solidFill>
                  <a:srgbClr val="333333"/>
                </a:solidFill>
                <a:latin typeface="Arial"/>
                <a:cs typeface="Arial"/>
              </a:rPr>
              <a:t>parte del sistema bancario. </a:t>
            </a:r>
            <a:r>
              <a:rPr sz="900" dirty="0">
                <a:solidFill>
                  <a:srgbClr val="333333"/>
                </a:solidFill>
                <a:latin typeface="Arial"/>
                <a:cs typeface="Arial"/>
              </a:rPr>
              <a:t>Si </a:t>
            </a:r>
            <a:r>
              <a:rPr sz="900" spc="-5" dirty="0">
                <a:solidFill>
                  <a:srgbClr val="333333"/>
                </a:solidFill>
                <a:latin typeface="Arial"/>
                <a:cs typeface="Arial"/>
              </a:rPr>
              <a:t>svolge sull’intero territorio nazionale attraverso una ricca gamma </a:t>
            </a:r>
            <a:r>
              <a:rPr sz="900" dirty="0">
                <a:solidFill>
                  <a:srgbClr val="333333"/>
                </a:solidFill>
                <a:latin typeface="Arial"/>
                <a:cs typeface="Arial"/>
              </a:rPr>
              <a:t>di  </a:t>
            </a:r>
            <a:r>
              <a:rPr sz="900" spc="-5" dirty="0">
                <a:solidFill>
                  <a:srgbClr val="333333"/>
                </a:solidFill>
                <a:latin typeface="Arial"/>
                <a:cs typeface="Arial"/>
              </a:rPr>
              <a:t>eventi, iniziative </a:t>
            </a:r>
            <a:r>
              <a:rPr sz="900" dirty="0">
                <a:solidFill>
                  <a:srgbClr val="333333"/>
                </a:solidFill>
                <a:latin typeface="Arial"/>
                <a:cs typeface="Arial"/>
              </a:rPr>
              <a:t>e </a:t>
            </a:r>
            <a:r>
              <a:rPr sz="900" spc="-5" dirty="0">
                <a:solidFill>
                  <a:srgbClr val="333333"/>
                </a:solidFill>
                <a:latin typeface="Arial"/>
                <a:cs typeface="Arial"/>
              </a:rPr>
              <a:t>laboratori volti </a:t>
            </a:r>
            <a:r>
              <a:rPr sz="900" dirty="0">
                <a:solidFill>
                  <a:srgbClr val="333333"/>
                </a:solidFill>
                <a:latin typeface="Arial"/>
                <a:cs typeface="Arial"/>
              </a:rPr>
              <a:t>a </a:t>
            </a:r>
            <a:r>
              <a:rPr sz="900" spc="-5" dirty="0">
                <a:solidFill>
                  <a:srgbClr val="333333"/>
                </a:solidFill>
                <a:latin typeface="Arial"/>
                <a:cs typeface="Arial"/>
              </a:rPr>
              <a:t>esplorare l’arte nelle </a:t>
            </a:r>
            <a:r>
              <a:rPr sz="900" dirty="0">
                <a:solidFill>
                  <a:srgbClr val="333333"/>
                </a:solidFill>
                <a:latin typeface="Arial"/>
                <a:cs typeface="Arial"/>
              </a:rPr>
              <a:t>sue forme </a:t>
            </a:r>
            <a:r>
              <a:rPr sz="900" spc="-5" dirty="0">
                <a:solidFill>
                  <a:srgbClr val="333333"/>
                </a:solidFill>
                <a:latin typeface="Arial"/>
                <a:cs typeface="Arial"/>
              </a:rPr>
              <a:t>più varie </a:t>
            </a:r>
            <a:r>
              <a:rPr sz="900" dirty="0">
                <a:solidFill>
                  <a:srgbClr val="333333"/>
                </a:solidFill>
                <a:latin typeface="Arial"/>
                <a:cs typeface="Arial"/>
              </a:rPr>
              <a:t>– </a:t>
            </a:r>
            <a:r>
              <a:rPr sz="900" spc="-5" dirty="0">
                <a:solidFill>
                  <a:srgbClr val="333333"/>
                </a:solidFill>
                <a:latin typeface="Arial"/>
                <a:cs typeface="Arial"/>
              </a:rPr>
              <a:t>pittura, archeologia, musica, canto, lettura,  linguaggio, </a:t>
            </a:r>
            <a:r>
              <a:rPr sz="900" dirty="0">
                <a:solidFill>
                  <a:srgbClr val="333333"/>
                </a:solidFill>
                <a:latin typeface="Arial"/>
                <a:cs typeface="Arial"/>
              </a:rPr>
              <a:t>racconto </a:t>
            </a:r>
            <a:r>
              <a:rPr sz="900" spc="-5" dirty="0">
                <a:solidFill>
                  <a:srgbClr val="333333"/>
                </a:solidFill>
                <a:latin typeface="Arial"/>
                <a:cs typeface="Arial"/>
              </a:rPr>
              <a:t>e teatro </a:t>
            </a:r>
            <a:r>
              <a:rPr sz="900" dirty="0">
                <a:solidFill>
                  <a:srgbClr val="333333"/>
                </a:solidFill>
                <a:latin typeface="Arial"/>
                <a:cs typeface="Arial"/>
              </a:rPr>
              <a:t>– con </a:t>
            </a:r>
            <a:r>
              <a:rPr sz="900" spc="-5" dirty="0">
                <a:solidFill>
                  <a:srgbClr val="333333"/>
                </a:solidFill>
                <a:latin typeface="Arial"/>
                <a:cs typeface="Arial"/>
              </a:rPr>
              <a:t>l’obiettivo </a:t>
            </a:r>
            <a:r>
              <a:rPr sz="900" dirty="0">
                <a:solidFill>
                  <a:srgbClr val="333333"/>
                </a:solidFill>
                <a:latin typeface="Arial"/>
                <a:cs typeface="Arial"/>
              </a:rPr>
              <a:t>di </a:t>
            </a:r>
            <a:r>
              <a:rPr sz="900" spc="-5" dirty="0">
                <a:solidFill>
                  <a:srgbClr val="333333"/>
                </a:solidFill>
                <a:latin typeface="Arial"/>
                <a:cs typeface="Arial"/>
              </a:rPr>
              <a:t>avvicinarli alla cultura </a:t>
            </a:r>
            <a:r>
              <a:rPr sz="900" dirty="0">
                <a:solidFill>
                  <a:srgbClr val="333333"/>
                </a:solidFill>
                <a:latin typeface="Arial"/>
                <a:cs typeface="Arial"/>
              </a:rPr>
              <a:t>e ai </a:t>
            </a:r>
            <a:r>
              <a:rPr sz="900" spc="-5" dirty="0">
                <a:solidFill>
                  <a:srgbClr val="333333"/>
                </a:solidFill>
                <a:latin typeface="Arial"/>
                <a:cs typeface="Arial"/>
              </a:rPr>
              <a:t>processi </a:t>
            </a:r>
            <a:r>
              <a:rPr sz="900" dirty="0">
                <a:solidFill>
                  <a:srgbClr val="333333"/>
                </a:solidFill>
                <a:latin typeface="Arial"/>
                <a:cs typeface="Arial"/>
              </a:rPr>
              <a:t>che </a:t>
            </a:r>
            <a:r>
              <a:rPr sz="900" spc="-5" dirty="0">
                <a:solidFill>
                  <a:srgbClr val="333333"/>
                </a:solidFill>
                <a:latin typeface="Arial"/>
                <a:cs typeface="Arial"/>
              </a:rPr>
              <a:t>stanno alla base della creatività.  </a:t>
            </a:r>
            <a:r>
              <a:rPr sz="900" dirty="0">
                <a:solidFill>
                  <a:srgbClr val="333333"/>
                </a:solidFill>
                <a:latin typeface="Arial"/>
                <a:cs typeface="Arial"/>
              </a:rPr>
              <a:t>Il </a:t>
            </a:r>
            <a:r>
              <a:rPr sz="900" spc="-5" dirty="0">
                <a:solidFill>
                  <a:srgbClr val="333333"/>
                </a:solidFill>
                <a:latin typeface="Arial"/>
                <a:cs typeface="Arial"/>
              </a:rPr>
              <a:t>tema scelto </a:t>
            </a:r>
            <a:r>
              <a:rPr sz="900" dirty="0">
                <a:solidFill>
                  <a:srgbClr val="333333"/>
                </a:solidFill>
                <a:latin typeface="Arial"/>
                <a:cs typeface="Arial"/>
              </a:rPr>
              <a:t>per la </a:t>
            </a:r>
            <a:r>
              <a:rPr sz="900" spc="-5" dirty="0">
                <a:solidFill>
                  <a:srgbClr val="333333"/>
                </a:solidFill>
                <a:latin typeface="Arial"/>
                <a:cs typeface="Arial"/>
              </a:rPr>
              <a:t>seconda edizione </a:t>
            </a:r>
            <a:r>
              <a:rPr sz="900" dirty="0">
                <a:solidFill>
                  <a:srgbClr val="333333"/>
                </a:solidFill>
                <a:latin typeface="Arial"/>
                <a:cs typeface="Arial"/>
              </a:rPr>
              <a:t>è </a:t>
            </a:r>
            <a:r>
              <a:rPr sz="900" spc="-5" dirty="0">
                <a:solidFill>
                  <a:srgbClr val="333333"/>
                </a:solidFill>
                <a:latin typeface="Arial"/>
                <a:cs typeface="Arial"/>
              </a:rPr>
              <a:t>L’Alfabeto </a:t>
            </a:r>
            <a:r>
              <a:rPr sz="900" dirty="0">
                <a:solidFill>
                  <a:srgbClr val="333333"/>
                </a:solidFill>
                <a:latin typeface="Arial"/>
                <a:cs typeface="Arial"/>
              </a:rPr>
              <a:t>del </a:t>
            </a:r>
            <a:r>
              <a:rPr sz="900" spc="-5" dirty="0">
                <a:solidFill>
                  <a:srgbClr val="333333"/>
                </a:solidFill>
                <a:latin typeface="Arial"/>
                <a:cs typeface="Arial"/>
              </a:rPr>
              <a:t>mondo </a:t>
            </a:r>
            <a:r>
              <a:rPr sz="900" dirty="0">
                <a:solidFill>
                  <a:srgbClr val="333333"/>
                </a:solidFill>
                <a:latin typeface="Arial"/>
                <a:cs typeface="Arial"/>
              </a:rPr>
              <a:t>- </a:t>
            </a:r>
            <a:r>
              <a:rPr sz="900" spc="-5" dirty="0">
                <a:solidFill>
                  <a:srgbClr val="333333"/>
                </a:solidFill>
                <a:latin typeface="Arial"/>
                <a:cs typeface="Arial"/>
              </a:rPr>
              <a:t>Leggiamo i segni intorno a noi e raccontiamo, e </a:t>
            </a:r>
            <a:r>
              <a:rPr sz="900" spc="-10" dirty="0">
                <a:solidFill>
                  <a:srgbClr val="333333"/>
                </a:solidFill>
                <a:latin typeface="Arial"/>
                <a:cs typeface="Arial"/>
              </a:rPr>
              <a:t>il  </a:t>
            </a:r>
            <a:r>
              <a:rPr sz="900" dirty="0">
                <a:solidFill>
                  <a:srgbClr val="333333"/>
                </a:solidFill>
                <a:latin typeface="Arial"/>
                <a:cs typeface="Arial"/>
              </a:rPr>
              <a:t>concetto </a:t>
            </a:r>
            <a:r>
              <a:rPr sz="900" spc="-5" dirty="0">
                <a:solidFill>
                  <a:srgbClr val="333333"/>
                </a:solidFill>
                <a:latin typeface="Arial"/>
                <a:cs typeface="Arial"/>
              </a:rPr>
              <a:t>della narrazione sarà il </a:t>
            </a:r>
            <a:r>
              <a:rPr sz="900" dirty="0">
                <a:solidFill>
                  <a:srgbClr val="333333"/>
                </a:solidFill>
                <a:latin typeface="Arial"/>
                <a:cs typeface="Arial"/>
              </a:rPr>
              <a:t>tema </a:t>
            </a:r>
            <a:r>
              <a:rPr sz="900" spc="-5" dirty="0">
                <a:solidFill>
                  <a:srgbClr val="333333"/>
                </a:solidFill>
                <a:latin typeface="Arial"/>
                <a:cs typeface="Arial"/>
              </a:rPr>
              <a:t>conduttore delle iniziative proposte. </a:t>
            </a:r>
            <a:r>
              <a:rPr sz="900" dirty="0">
                <a:solidFill>
                  <a:srgbClr val="333333"/>
                </a:solidFill>
                <a:latin typeface="Arial"/>
                <a:cs typeface="Arial"/>
              </a:rPr>
              <a:t>In </a:t>
            </a:r>
            <a:r>
              <a:rPr sz="900" spc="-5" dirty="0">
                <a:solidFill>
                  <a:srgbClr val="333333"/>
                </a:solidFill>
                <a:latin typeface="Arial"/>
                <a:cs typeface="Arial"/>
              </a:rPr>
              <a:t>questa direzione, le banche </a:t>
            </a:r>
            <a:r>
              <a:rPr sz="900" dirty="0">
                <a:solidFill>
                  <a:srgbClr val="333333"/>
                </a:solidFill>
                <a:latin typeface="Arial"/>
                <a:cs typeface="Arial"/>
              </a:rPr>
              <a:t>sono </a:t>
            </a:r>
            <a:r>
              <a:rPr sz="900" spc="-10" dirty="0">
                <a:solidFill>
                  <a:srgbClr val="333333"/>
                </a:solidFill>
                <a:latin typeface="Arial"/>
                <a:cs typeface="Arial"/>
              </a:rPr>
              <a:t>il  </a:t>
            </a:r>
            <a:r>
              <a:rPr sz="900" spc="-5" dirty="0">
                <a:solidFill>
                  <a:srgbClr val="333333"/>
                </a:solidFill>
                <a:latin typeface="Arial"/>
                <a:cs typeface="Arial"/>
              </a:rPr>
              <a:t>catalizzatore </a:t>
            </a:r>
            <a:r>
              <a:rPr sz="900" spc="-10" dirty="0">
                <a:solidFill>
                  <a:srgbClr val="333333"/>
                </a:solidFill>
                <a:latin typeface="Arial"/>
                <a:cs typeface="Arial"/>
              </a:rPr>
              <a:t>di </a:t>
            </a:r>
            <a:r>
              <a:rPr sz="900" spc="-5" dirty="0">
                <a:solidFill>
                  <a:srgbClr val="333333"/>
                </a:solidFill>
                <a:latin typeface="Arial"/>
                <a:cs typeface="Arial"/>
              </a:rPr>
              <a:t>nuove esperienze culturali e creative, accogliendo e coinvolgendo soggetti e istituzioni locali. Il Gruppo  Intesa Sanpaolo ha dato prova di grande </a:t>
            </a:r>
            <a:r>
              <a:rPr sz="900" dirty="0">
                <a:solidFill>
                  <a:srgbClr val="333333"/>
                </a:solidFill>
                <a:latin typeface="Arial"/>
                <a:cs typeface="Arial"/>
              </a:rPr>
              <a:t>creatività </a:t>
            </a:r>
            <a:r>
              <a:rPr sz="900" spc="-5" dirty="0">
                <a:solidFill>
                  <a:srgbClr val="333333"/>
                </a:solidFill>
                <a:latin typeface="Arial"/>
                <a:cs typeface="Arial"/>
              </a:rPr>
              <a:t>nella definizione di iniziative che spaziano dal teatro alla musica,  passando attraverso la lettura e la conoscenza del territorio, indirizzate anche ai bambini ricoverati </a:t>
            </a:r>
            <a:r>
              <a:rPr sz="900" spc="-10" dirty="0">
                <a:solidFill>
                  <a:srgbClr val="333333"/>
                </a:solidFill>
                <a:latin typeface="Arial"/>
                <a:cs typeface="Arial"/>
              </a:rPr>
              <a:t>in </a:t>
            </a:r>
            <a:r>
              <a:rPr sz="900" spc="-5" dirty="0">
                <a:solidFill>
                  <a:srgbClr val="333333"/>
                </a:solidFill>
                <a:latin typeface="Arial"/>
                <a:cs typeface="Arial"/>
              </a:rPr>
              <a:t>strutture  ospedaliere e alle famiglie dei colleghi.</a:t>
            </a:r>
            <a:endParaRPr sz="900">
              <a:latin typeface="Arial"/>
              <a:cs typeface="Arial"/>
            </a:endParaRP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355">
              <a:lnSpc>
                <a:spcPts val="1839"/>
              </a:lnSpc>
            </a:pPr>
            <a:r>
              <a:rPr sz="1600" b="1" spc="-10" dirty="0">
                <a:latin typeface="Arial"/>
                <a:cs typeface="Arial"/>
              </a:rPr>
              <a:t>F</a:t>
            </a:r>
            <a:r>
              <a:rPr sz="1600" b="1" spc="-5" dirty="0">
                <a:latin typeface="Arial"/>
                <a:cs typeface="Arial"/>
              </a:rPr>
              <a:t>anc</a:t>
            </a:r>
            <a:r>
              <a:rPr sz="1600" b="1" dirty="0">
                <a:latin typeface="Arial"/>
                <a:cs typeface="Arial"/>
              </a:rPr>
              <a:t>i</a:t>
            </a:r>
            <a:r>
              <a:rPr sz="1600" b="1" spc="10" dirty="0">
                <a:latin typeface="Arial"/>
                <a:cs typeface="Arial"/>
              </a:rPr>
              <a:t>t</a:t>
            </a:r>
            <a:r>
              <a:rPr sz="1600" b="1" spc="-30" dirty="0">
                <a:latin typeface="Arial"/>
                <a:cs typeface="Arial"/>
              </a:rPr>
              <a:t>y</a:t>
            </a:r>
            <a:r>
              <a:rPr sz="1600" b="1" spc="-5" dirty="0">
                <a:latin typeface="Arial"/>
                <a:cs typeface="Arial"/>
              </a:rPr>
              <a:t>acirea</a:t>
            </a:r>
            <a:r>
              <a:rPr sz="1600" b="1" spc="5" dirty="0">
                <a:latin typeface="Arial"/>
                <a:cs typeface="Arial"/>
              </a:rPr>
              <a:t>l</a:t>
            </a:r>
            <a:r>
              <a:rPr sz="1600" b="1" spc="-5" dirty="0">
                <a:latin typeface="Arial"/>
                <a:cs typeface="Arial"/>
              </a:rPr>
              <a:t>e</a:t>
            </a:r>
            <a:r>
              <a:rPr sz="1600" b="1" spc="5" dirty="0">
                <a:latin typeface="Arial"/>
                <a:cs typeface="Arial"/>
              </a:rPr>
              <a:t>.</a:t>
            </a:r>
            <a:r>
              <a:rPr sz="1600" b="1" spc="-5" dirty="0">
                <a:latin typeface="Arial"/>
                <a:cs typeface="Arial"/>
              </a:rPr>
              <a:t>it  16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114799"/>
            <a:ext cx="6132195" cy="32766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944590" y="1971674"/>
            <a:ext cx="1265288" cy="108077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7539913"/>
            <a:ext cx="6148070" cy="2352675"/>
          </a:xfrm>
          <a:prstGeom prst="rect">
            <a:avLst/>
          </a:prstGeom>
        </p:spPr>
        <p:txBody>
          <a:bodyPr vert="horz" wrap="square" lIns="0" tIns="12700" rIns="0" bIns="0" rtlCol="0">
            <a:spAutoFit/>
          </a:bodyPr>
          <a:lstStyle/>
          <a:p>
            <a:pPr marL="12700" marR="569595">
              <a:lnSpc>
                <a:spcPct val="125200"/>
              </a:lnSpc>
              <a:spcBef>
                <a:spcPts val="100"/>
              </a:spcBef>
            </a:pPr>
            <a:r>
              <a:rPr sz="1150" b="1" spc="-5" dirty="0">
                <a:solidFill>
                  <a:srgbClr val="252525"/>
                </a:solidFill>
                <a:latin typeface="Arial"/>
                <a:cs typeface="Arial"/>
              </a:rPr>
              <a:t>TORNA </a:t>
            </a:r>
            <a:r>
              <a:rPr sz="1150" b="1" dirty="0">
                <a:solidFill>
                  <a:srgbClr val="252525"/>
                </a:solidFill>
                <a:latin typeface="Arial"/>
                <a:cs typeface="Arial"/>
              </a:rPr>
              <a:t>IL </a:t>
            </a:r>
            <a:r>
              <a:rPr sz="1150" b="1" spc="-5" dirty="0">
                <a:solidFill>
                  <a:srgbClr val="252525"/>
                </a:solidFill>
                <a:latin typeface="Arial"/>
                <a:cs typeface="Arial"/>
              </a:rPr>
              <a:t>FESTIVAL </a:t>
            </a:r>
            <a:r>
              <a:rPr sz="1150" b="1" dirty="0">
                <a:solidFill>
                  <a:srgbClr val="252525"/>
                </a:solidFill>
                <a:latin typeface="Arial"/>
                <a:cs typeface="Arial"/>
              </a:rPr>
              <a:t>DELLA CULTURA </a:t>
            </a:r>
            <a:r>
              <a:rPr sz="1150" b="1" spc="-5" dirty="0">
                <a:solidFill>
                  <a:srgbClr val="252525"/>
                </a:solidFill>
                <a:latin typeface="Arial"/>
                <a:cs typeface="Arial"/>
              </a:rPr>
              <a:t>CREATIVA </a:t>
            </a:r>
            <a:r>
              <a:rPr sz="1150" b="1" spc="-10" dirty="0">
                <a:solidFill>
                  <a:srgbClr val="252525"/>
                </a:solidFill>
                <a:latin typeface="Arial"/>
                <a:cs typeface="Arial"/>
              </a:rPr>
              <a:t>ABI </a:t>
            </a:r>
            <a:r>
              <a:rPr sz="1150" b="1" dirty="0">
                <a:solidFill>
                  <a:srgbClr val="252525"/>
                </a:solidFill>
                <a:latin typeface="Arial"/>
                <a:cs typeface="Arial"/>
              </a:rPr>
              <a:t>– IL </a:t>
            </a:r>
            <a:r>
              <a:rPr sz="1150" b="1" spc="-5" dirty="0">
                <a:solidFill>
                  <a:srgbClr val="252525"/>
                </a:solidFill>
                <a:latin typeface="Arial"/>
                <a:cs typeface="Arial"/>
              </a:rPr>
              <a:t>CREDITO SICILIANO  ADERISCE ALLA </a:t>
            </a:r>
            <a:r>
              <a:rPr sz="1150" b="1" dirty="0">
                <a:solidFill>
                  <a:srgbClr val="252525"/>
                </a:solidFill>
                <a:latin typeface="Arial"/>
                <a:cs typeface="Arial"/>
              </a:rPr>
              <a:t>SECONDA</a:t>
            </a:r>
            <a:r>
              <a:rPr sz="1150" b="1" spc="-35" dirty="0">
                <a:solidFill>
                  <a:srgbClr val="252525"/>
                </a:solidFill>
                <a:latin typeface="Arial"/>
                <a:cs typeface="Arial"/>
              </a:rPr>
              <a:t> </a:t>
            </a:r>
            <a:r>
              <a:rPr sz="1150" b="1" spc="-5" dirty="0">
                <a:solidFill>
                  <a:srgbClr val="252525"/>
                </a:solidFill>
                <a:latin typeface="Arial"/>
                <a:cs typeface="Arial"/>
              </a:rPr>
              <a:t>EDIZIONE</a:t>
            </a:r>
            <a:endParaRPr sz="1150">
              <a:latin typeface="Arial"/>
              <a:cs typeface="Arial"/>
            </a:endParaRPr>
          </a:p>
          <a:p>
            <a:pPr>
              <a:lnSpc>
                <a:spcPct val="100000"/>
              </a:lnSpc>
              <a:spcBef>
                <a:spcPts val="20"/>
              </a:spcBef>
            </a:pPr>
            <a:endParaRPr sz="1450">
              <a:latin typeface="Times New Roman"/>
              <a:cs typeface="Times New Roman"/>
            </a:endParaRPr>
          </a:p>
          <a:p>
            <a:pPr marL="12700" marR="5080" algn="just">
              <a:lnSpc>
                <a:spcPct val="101699"/>
              </a:lnSpc>
            </a:pPr>
            <a:r>
              <a:rPr sz="1200" i="1" dirty="0">
                <a:solidFill>
                  <a:srgbClr val="252525"/>
                </a:solidFill>
                <a:latin typeface="Calibri"/>
                <a:cs typeface="Calibri"/>
              </a:rPr>
              <a:t>Acireale, 16 </a:t>
            </a:r>
            <a:r>
              <a:rPr sz="1200" i="1" spc="-5" dirty="0">
                <a:solidFill>
                  <a:srgbClr val="252525"/>
                </a:solidFill>
                <a:latin typeface="Calibri"/>
                <a:cs typeface="Calibri"/>
              </a:rPr>
              <a:t>marzo 2015 </a:t>
            </a:r>
            <a:r>
              <a:rPr sz="1200" dirty="0">
                <a:latin typeface="Calibri"/>
                <a:cs typeface="Calibri"/>
              </a:rPr>
              <a:t>– </a:t>
            </a:r>
            <a:r>
              <a:rPr sz="1200" spc="-5" dirty="0">
                <a:latin typeface="Calibri"/>
                <a:cs typeface="Calibri"/>
              </a:rPr>
              <a:t>Il </a:t>
            </a:r>
            <a:r>
              <a:rPr sz="1200" b="1" spc="-5" dirty="0">
                <a:solidFill>
                  <a:srgbClr val="252525"/>
                </a:solidFill>
                <a:latin typeface="Calibri"/>
                <a:cs typeface="Calibri"/>
              </a:rPr>
              <a:t>Credito Siciliano </a:t>
            </a:r>
            <a:r>
              <a:rPr sz="1200" spc="-5" dirty="0">
                <a:latin typeface="Calibri"/>
                <a:cs typeface="Calibri"/>
              </a:rPr>
              <a:t>aderisce </a:t>
            </a:r>
            <a:r>
              <a:rPr sz="1200" dirty="0">
                <a:latin typeface="Calibri"/>
                <a:cs typeface="Calibri"/>
              </a:rPr>
              <a:t>alla </a:t>
            </a:r>
            <a:r>
              <a:rPr sz="1200" spc="-5" dirty="0">
                <a:latin typeface="Calibri"/>
                <a:cs typeface="Calibri"/>
              </a:rPr>
              <a:t>seconda </a:t>
            </a:r>
            <a:r>
              <a:rPr sz="1200" dirty="0">
                <a:latin typeface="Calibri"/>
                <a:cs typeface="Calibri"/>
              </a:rPr>
              <a:t>edizione del </a:t>
            </a:r>
            <a:r>
              <a:rPr sz="1200" b="1" spc="-5" dirty="0">
                <a:solidFill>
                  <a:srgbClr val="252525"/>
                </a:solidFill>
                <a:latin typeface="Calibri"/>
                <a:cs typeface="Calibri"/>
              </a:rPr>
              <a:t>Festival della  Cultura Creativa </a:t>
            </a:r>
            <a:r>
              <a:rPr sz="1200" spc="-5" dirty="0">
                <a:latin typeface="Calibri"/>
                <a:cs typeface="Calibri"/>
              </a:rPr>
              <a:t>coordinato dall’Associazione Bancaria </a:t>
            </a:r>
            <a:r>
              <a:rPr sz="1200" dirty="0">
                <a:latin typeface="Calibri"/>
                <a:cs typeface="Calibri"/>
              </a:rPr>
              <a:t>Italiana, </a:t>
            </a:r>
            <a:r>
              <a:rPr sz="1200" spc="-5" dirty="0">
                <a:latin typeface="Calibri"/>
                <a:cs typeface="Calibri"/>
              </a:rPr>
              <a:t>manifestazione interamente  dedicata </a:t>
            </a:r>
            <a:r>
              <a:rPr sz="1200" dirty="0">
                <a:latin typeface="Calibri"/>
                <a:cs typeface="Calibri"/>
              </a:rPr>
              <a:t>alla cultura </a:t>
            </a:r>
            <a:r>
              <a:rPr sz="1200" spc="-5" dirty="0">
                <a:latin typeface="Calibri"/>
                <a:cs typeface="Calibri"/>
              </a:rPr>
              <a:t>per </a:t>
            </a:r>
            <a:r>
              <a:rPr sz="1200" dirty="0">
                <a:latin typeface="Calibri"/>
                <a:cs typeface="Calibri"/>
              </a:rPr>
              <a:t>ragazzi </a:t>
            </a:r>
            <a:r>
              <a:rPr sz="1200" spc="-5" dirty="0">
                <a:latin typeface="Calibri"/>
                <a:cs typeface="Calibri"/>
              </a:rPr>
              <a:t>con oltre </a:t>
            </a:r>
            <a:r>
              <a:rPr sz="1200" dirty="0">
                <a:latin typeface="Calibri"/>
                <a:cs typeface="Calibri"/>
              </a:rPr>
              <a:t>80 eventi </a:t>
            </a:r>
            <a:r>
              <a:rPr sz="1200" spc="-5" dirty="0">
                <a:latin typeface="Calibri"/>
                <a:cs typeface="Calibri"/>
              </a:rPr>
              <a:t>culturali, iniziative </a:t>
            </a:r>
            <a:r>
              <a:rPr sz="1200" dirty="0">
                <a:latin typeface="Calibri"/>
                <a:cs typeface="Calibri"/>
              </a:rPr>
              <a:t>e </a:t>
            </a:r>
            <a:r>
              <a:rPr sz="1200" spc="-5" dirty="0">
                <a:latin typeface="Calibri"/>
                <a:cs typeface="Calibri"/>
              </a:rPr>
              <a:t>laboratori che si  svolgeranno contemporaneamente </a:t>
            </a:r>
            <a:r>
              <a:rPr sz="1200" spc="-10" dirty="0">
                <a:latin typeface="Calibri"/>
                <a:cs typeface="Calibri"/>
              </a:rPr>
              <a:t>in </a:t>
            </a:r>
            <a:r>
              <a:rPr sz="1200" dirty="0">
                <a:latin typeface="Calibri"/>
                <a:cs typeface="Calibri"/>
              </a:rPr>
              <a:t>60 città, e </a:t>
            </a:r>
            <a:r>
              <a:rPr sz="1200" spc="5" dirty="0">
                <a:latin typeface="Calibri"/>
                <a:cs typeface="Calibri"/>
              </a:rPr>
              <a:t>dedicati </a:t>
            </a:r>
            <a:r>
              <a:rPr sz="1200" spc="-5" dirty="0">
                <a:latin typeface="Calibri"/>
                <a:cs typeface="Calibri"/>
              </a:rPr>
              <a:t>all’arte, </a:t>
            </a:r>
            <a:r>
              <a:rPr sz="1200" dirty="0">
                <a:latin typeface="Calibri"/>
                <a:cs typeface="Calibri"/>
              </a:rPr>
              <a:t>alla </a:t>
            </a:r>
            <a:r>
              <a:rPr sz="1200" spc="-5" dirty="0">
                <a:latin typeface="Calibri"/>
                <a:cs typeface="Calibri"/>
              </a:rPr>
              <a:t>pittura, all’archeologia, alla  musica, </a:t>
            </a:r>
            <a:r>
              <a:rPr sz="1200" dirty="0">
                <a:latin typeface="Calibri"/>
                <a:cs typeface="Calibri"/>
              </a:rPr>
              <a:t>al canto, </a:t>
            </a:r>
            <a:r>
              <a:rPr sz="1200" spc="-5" dirty="0">
                <a:latin typeface="Calibri"/>
                <a:cs typeface="Calibri"/>
              </a:rPr>
              <a:t>alla </a:t>
            </a:r>
            <a:r>
              <a:rPr sz="1200" dirty="0">
                <a:latin typeface="Calibri"/>
                <a:cs typeface="Calibri"/>
              </a:rPr>
              <a:t>lettura, al </a:t>
            </a:r>
            <a:r>
              <a:rPr sz="1200" spc="-5" dirty="0">
                <a:latin typeface="Calibri"/>
                <a:cs typeface="Calibri"/>
              </a:rPr>
              <a:t>linguaggio, </a:t>
            </a:r>
            <a:r>
              <a:rPr sz="1200" dirty="0">
                <a:latin typeface="Calibri"/>
                <a:cs typeface="Calibri"/>
              </a:rPr>
              <a:t>al </a:t>
            </a:r>
            <a:r>
              <a:rPr sz="1200" spc="-5" dirty="0">
                <a:latin typeface="Calibri"/>
                <a:cs typeface="Calibri"/>
              </a:rPr>
              <a:t>racconto </a:t>
            </a:r>
            <a:r>
              <a:rPr sz="1200" dirty="0">
                <a:latin typeface="Calibri"/>
                <a:cs typeface="Calibri"/>
              </a:rPr>
              <a:t>e al </a:t>
            </a:r>
            <a:r>
              <a:rPr sz="1200" spc="-5" dirty="0">
                <a:latin typeface="Calibri"/>
                <a:cs typeface="Calibri"/>
              </a:rPr>
              <a:t>teatro. La manifestazione, che si tiene  </a:t>
            </a:r>
            <a:r>
              <a:rPr sz="1200" dirty="0">
                <a:latin typeface="Calibri"/>
                <a:cs typeface="Calibri"/>
              </a:rPr>
              <a:t>nel </a:t>
            </a:r>
            <a:r>
              <a:rPr sz="1200" spc="-5" dirty="0">
                <a:latin typeface="Calibri"/>
                <a:cs typeface="Calibri"/>
              </a:rPr>
              <a:t>corso </a:t>
            </a:r>
            <a:r>
              <a:rPr sz="1200" dirty="0">
                <a:latin typeface="Calibri"/>
                <a:cs typeface="Calibri"/>
              </a:rPr>
              <a:t>della </a:t>
            </a:r>
            <a:r>
              <a:rPr sz="1200" spc="-5" dirty="0">
                <a:latin typeface="Calibri"/>
                <a:cs typeface="Calibri"/>
              </a:rPr>
              <a:t>settimana </a:t>
            </a:r>
            <a:r>
              <a:rPr sz="1200" dirty="0">
                <a:latin typeface="Calibri"/>
                <a:cs typeface="Calibri"/>
              </a:rPr>
              <a:t>dal 16 al 22 </a:t>
            </a:r>
            <a:r>
              <a:rPr sz="1200" spc="-5" dirty="0">
                <a:latin typeface="Calibri"/>
                <a:cs typeface="Calibri"/>
              </a:rPr>
              <a:t>marzo, si </a:t>
            </a:r>
            <a:r>
              <a:rPr sz="1200" dirty="0">
                <a:latin typeface="Calibri"/>
                <a:cs typeface="Calibri"/>
              </a:rPr>
              <a:t>rivolge in </a:t>
            </a:r>
            <a:r>
              <a:rPr sz="1200" spc="-5" dirty="0">
                <a:latin typeface="Calibri"/>
                <a:cs typeface="Calibri"/>
              </a:rPr>
              <a:t>particolare </a:t>
            </a:r>
            <a:r>
              <a:rPr sz="1200" dirty="0">
                <a:latin typeface="Calibri"/>
                <a:cs typeface="Calibri"/>
              </a:rPr>
              <a:t>ai </a:t>
            </a:r>
            <a:r>
              <a:rPr sz="1200" spc="-5" dirty="0">
                <a:latin typeface="Calibri"/>
                <a:cs typeface="Calibri"/>
              </a:rPr>
              <a:t>bambini </a:t>
            </a:r>
            <a:r>
              <a:rPr sz="1200" dirty="0">
                <a:latin typeface="Calibri"/>
                <a:cs typeface="Calibri"/>
              </a:rPr>
              <a:t>e ai </a:t>
            </a:r>
            <a:r>
              <a:rPr sz="1200" spc="-5" dirty="0">
                <a:latin typeface="Calibri"/>
                <a:cs typeface="Calibri"/>
              </a:rPr>
              <a:t>ragazzi </a:t>
            </a:r>
            <a:r>
              <a:rPr sz="1200" dirty="0">
                <a:latin typeface="Calibri"/>
                <a:cs typeface="Calibri"/>
              </a:rPr>
              <a:t>dai 6 ai  13 anni, </a:t>
            </a:r>
            <a:r>
              <a:rPr sz="1200" spc="-5" dirty="0">
                <a:latin typeface="Calibri"/>
                <a:cs typeface="Calibri"/>
              </a:rPr>
              <a:t>con l’obiettivo </a:t>
            </a:r>
            <a:r>
              <a:rPr sz="1200" dirty="0">
                <a:latin typeface="Calibri"/>
                <a:cs typeface="Calibri"/>
              </a:rPr>
              <a:t>di </a:t>
            </a:r>
            <a:r>
              <a:rPr sz="1200" spc="-5" dirty="0">
                <a:latin typeface="Calibri"/>
                <a:cs typeface="Calibri"/>
              </a:rPr>
              <a:t>avvicinarli </a:t>
            </a:r>
            <a:r>
              <a:rPr sz="1200" dirty="0">
                <a:latin typeface="Calibri"/>
                <a:cs typeface="Calibri"/>
              </a:rPr>
              <a:t>alla </a:t>
            </a:r>
            <a:r>
              <a:rPr sz="1200" spc="-5" dirty="0">
                <a:latin typeface="Calibri"/>
                <a:cs typeface="Calibri"/>
              </a:rPr>
              <a:t>cultura </a:t>
            </a:r>
            <a:r>
              <a:rPr sz="1200" dirty="0">
                <a:latin typeface="Calibri"/>
                <a:cs typeface="Calibri"/>
              </a:rPr>
              <a:t>e in </a:t>
            </a:r>
            <a:r>
              <a:rPr sz="1200" spc="-5" dirty="0">
                <a:latin typeface="Calibri"/>
                <a:cs typeface="Calibri"/>
              </a:rPr>
              <a:t>particolare </a:t>
            </a:r>
            <a:r>
              <a:rPr sz="1200" dirty="0">
                <a:latin typeface="Calibri"/>
                <a:cs typeface="Calibri"/>
              </a:rPr>
              <a:t>agli </a:t>
            </a:r>
            <a:r>
              <a:rPr sz="1200" spc="-5" dirty="0">
                <a:latin typeface="Calibri"/>
                <a:cs typeface="Calibri"/>
              </a:rPr>
              <a:t>aspetti più “generativi” della  </a:t>
            </a:r>
            <a:r>
              <a:rPr sz="1200" dirty="0">
                <a:latin typeface="Calibri"/>
                <a:cs typeface="Calibri"/>
              </a:rPr>
              <a:t>creatività. Per </a:t>
            </a:r>
            <a:r>
              <a:rPr sz="1200" spc="-5" dirty="0">
                <a:latin typeface="Calibri"/>
                <a:cs typeface="Calibri"/>
              </a:rPr>
              <a:t>questa seconda edizione del Festival </a:t>
            </a:r>
            <a:r>
              <a:rPr sz="1200" dirty="0">
                <a:latin typeface="Calibri"/>
                <a:cs typeface="Calibri"/>
              </a:rPr>
              <a:t>è </a:t>
            </a:r>
            <a:r>
              <a:rPr sz="1200" spc="-5" dirty="0">
                <a:latin typeface="Calibri"/>
                <a:cs typeface="Calibri"/>
              </a:rPr>
              <a:t>stato scelto come </a:t>
            </a:r>
            <a:r>
              <a:rPr sz="1200" dirty="0">
                <a:latin typeface="Calibri"/>
                <a:cs typeface="Calibri"/>
              </a:rPr>
              <a:t>filo </a:t>
            </a:r>
            <a:r>
              <a:rPr sz="1200" spc="-5" dirty="0">
                <a:latin typeface="Calibri"/>
                <a:cs typeface="Calibri"/>
              </a:rPr>
              <a:t>conduttore ideale di  tutte </a:t>
            </a:r>
            <a:r>
              <a:rPr sz="1200" dirty="0">
                <a:latin typeface="Calibri"/>
                <a:cs typeface="Calibri"/>
              </a:rPr>
              <a:t>le </a:t>
            </a:r>
            <a:r>
              <a:rPr sz="1200" spc="-5" dirty="0">
                <a:latin typeface="Calibri"/>
                <a:cs typeface="Calibri"/>
              </a:rPr>
              <a:t>iniziative “</a:t>
            </a:r>
            <a:r>
              <a:rPr sz="1200" i="1" spc="-5" dirty="0">
                <a:solidFill>
                  <a:srgbClr val="252525"/>
                </a:solidFill>
                <a:latin typeface="Calibri"/>
                <a:cs typeface="Calibri"/>
              </a:rPr>
              <a:t>L’alfabeto del Mondo. Leggiamo </a:t>
            </a:r>
            <a:r>
              <a:rPr sz="1200" i="1" dirty="0">
                <a:solidFill>
                  <a:srgbClr val="252525"/>
                </a:solidFill>
                <a:latin typeface="Calibri"/>
                <a:cs typeface="Calibri"/>
              </a:rPr>
              <a:t>i </a:t>
            </a:r>
            <a:r>
              <a:rPr sz="1200" i="1" spc="-5" dirty="0">
                <a:solidFill>
                  <a:srgbClr val="252525"/>
                </a:solidFill>
                <a:latin typeface="Calibri"/>
                <a:cs typeface="Calibri"/>
              </a:rPr>
              <a:t>segni intorno </a:t>
            </a:r>
            <a:r>
              <a:rPr sz="1200" i="1" dirty="0">
                <a:solidFill>
                  <a:srgbClr val="252525"/>
                </a:solidFill>
                <a:latin typeface="Calibri"/>
                <a:cs typeface="Calibri"/>
              </a:rPr>
              <a:t>a noi e </a:t>
            </a:r>
            <a:r>
              <a:rPr sz="1200" i="1" spc="-5" dirty="0">
                <a:solidFill>
                  <a:srgbClr val="252525"/>
                </a:solidFill>
                <a:latin typeface="Calibri"/>
                <a:cs typeface="Calibri"/>
              </a:rPr>
              <a:t>raccontiamo</a:t>
            </a:r>
            <a:r>
              <a:rPr sz="1200" spc="-5" dirty="0">
                <a:latin typeface="Calibri"/>
                <a:cs typeface="Calibri"/>
              </a:rPr>
              <a:t>”.</a:t>
            </a:r>
            <a:r>
              <a:rPr sz="1200" spc="25" dirty="0">
                <a:latin typeface="Calibri"/>
                <a:cs typeface="Calibri"/>
              </a:rPr>
              <a:t> </a:t>
            </a:r>
            <a:r>
              <a:rPr sz="1200" dirty="0">
                <a:latin typeface="Calibri"/>
                <a:cs typeface="Calibri"/>
              </a:rPr>
              <a:t>Trarre</a:t>
            </a:r>
            <a:endParaRPr sz="1200">
              <a:latin typeface="Calibri"/>
              <a:cs typeface="Calibri"/>
            </a:endParaRPr>
          </a:p>
        </p:txBody>
      </p:sp>
      <p:sp>
        <p:nvSpPr>
          <p:cNvPr id="7" name="object 7"/>
          <p:cNvSpPr/>
          <p:nvPr/>
        </p:nvSpPr>
        <p:spPr>
          <a:xfrm>
            <a:off x="910589" y="3510025"/>
            <a:ext cx="5267325" cy="22860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7277734"/>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479290">
              <a:lnSpc>
                <a:spcPts val="1839"/>
              </a:lnSpc>
            </a:pPr>
            <a:r>
              <a:rPr sz="1600" b="1" spc="-10" dirty="0">
                <a:latin typeface="Arial"/>
                <a:cs typeface="Arial"/>
              </a:rPr>
              <a:t>F</a:t>
            </a:r>
            <a:r>
              <a:rPr sz="1600" b="1" spc="-5" dirty="0">
                <a:latin typeface="Arial"/>
                <a:cs typeface="Arial"/>
              </a:rPr>
              <a:t>anc</a:t>
            </a:r>
            <a:r>
              <a:rPr sz="1600" b="1" dirty="0">
                <a:latin typeface="Arial"/>
                <a:cs typeface="Arial"/>
              </a:rPr>
              <a:t>i</a:t>
            </a:r>
            <a:r>
              <a:rPr sz="1600" b="1" spc="10" dirty="0">
                <a:latin typeface="Arial"/>
                <a:cs typeface="Arial"/>
              </a:rPr>
              <a:t>t</a:t>
            </a:r>
            <a:r>
              <a:rPr sz="1600" b="1" spc="-30" dirty="0">
                <a:latin typeface="Arial"/>
                <a:cs typeface="Arial"/>
              </a:rPr>
              <a:t>y</a:t>
            </a:r>
            <a:r>
              <a:rPr sz="1600" b="1" spc="-5" dirty="0">
                <a:latin typeface="Arial"/>
                <a:cs typeface="Arial"/>
              </a:rPr>
              <a:t>acirea</a:t>
            </a:r>
            <a:r>
              <a:rPr sz="1600" b="1" spc="5" dirty="0">
                <a:latin typeface="Arial"/>
                <a:cs typeface="Arial"/>
              </a:rPr>
              <a:t>l</a:t>
            </a:r>
            <a:r>
              <a:rPr sz="1600" b="1" spc="-5" dirty="0">
                <a:latin typeface="Arial"/>
                <a:cs typeface="Arial"/>
              </a:rPr>
              <a:t>e</a:t>
            </a:r>
            <a:r>
              <a:rPr sz="1600" b="1" spc="5" dirty="0">
                <a:latin typeface="Arial"/>
                <a:cs typeface="Arial"/>
              </a:rPr>
              <a:t>.</a:t>
            </a:r>
            <a:r>
              <a:rPr sz="1600" b="1" spc="-5" dirty="0">
                <a:latin typeface="Arial"/>
                <a:cs typeface="Arial"/>
              </a:rPr>
              <a:t>it  16 marzo</a:t>
            </a:r>
            <a:r>
              <a:rPr sz="1600" b="1" spc="-25"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8255" algn="just">
              <a:lnSpc>
                <a:spcPct val="101699"/>
              </a:lnSpc>
              <a:spcBef>
                <a:spcPts val="910"/>
              </a:spcBef>
            </a:pPr>
            <a:r>
              <a:rPr sz="1200" spc="-5" dirty="0">
                <a:latin typeface="Calibri"/>
                <a:cs typeface="Calibri"/>
              </a:rPr>
              <a:t>ispirazione </a:t>
            </a:r>
            <a:r>
              <a:rPr sz="1200" dirty="0">
                <a:latin typeface="Calibri"/>
                <a:cs typeface="Calibri"/>
              </a:rPr>
              <a:t>dalla </a:t>
            </a:r>
            <a:r>
              <a:rPr sz="1200" spc="-5" dirty="0">
                <a:latin typeface="Calibri"/>
                <a:cs typeface="Calibri"/>
              </a:rPr>
              <a:t>natura, dall’opera </a:t>
            </a:r>
            <a:r>
              <a:rPr sz="1200" dirty="0">
                <a:latin typeface="Calibri"/>
                <a:cs typeface="Calibri"/>
              </a:rPr>
              <a:t>dell’uomo e </a:t>
            </a:r>
            <a:r>
              <a:rPr sz="1200" spc="-5" dirty="0">
                <a:latin typeface="Calibri"/>
                <a:cs typeface="Calibri"/>
              </a:rPr>
              <a:t>dalle proprie emozioni, imparare </a:t>
            </a:r>
            <a:r>
              <a:rPr sz="1200" dirty="0">
                <a:latin typeface="Calibri"/>
                <a:cs typeface="Calibri"/>
              </a:rPr>
              <a:t>a </a:t>
            </a:r>
            <a:r>
              <a:rPr sz="1200" spc="-5" dirty="0">
                <a:latin typeface="Calibri"/>
                <a:cs typeface="Calibri"/>
              </a:rPr>
              <a:t>riconoscere </a:t>
            </a:r>
            <a:r>
              <a:rPr sz="1200" dirty="0">
                <a:latin typeface="Calibri"/>
                <a:cs typeface="Calibri"/>
              </a:rPr>
              <a:t>e a  leggere i </a:t>
            </a:r>
            <a:r>
              <a:rPr sz="1200" spc="-5" dirty="0">
                <a:latin typeface="Calibri"/>
                <a:cs typeface="Calibri"/>
              </a:rPr>
              <a:t>segni intorno </a:t>
            </a:r>
            <a:r>
              <a:rPr sz="1200" dirty="0">
                <a:latin typeface="Calibri"/>
                <a:cs typeface="Calibri"/>
              </a:rPr>
              <a:t>a noi. </a:t>
            </a:r>
            <a:r>
              <a:rPr sz="1200" spc="-5" dirty="0">
                <a:latin typeface="Calibri"/>
                <a:cs typeface="Calibri"/>
              </a:rPr>
              <a:t>La proposta </a:t>
            </a:r>
            <a:r>
              <a:rPr sz="1200" dirty="0">
                <a:latin typeface="Calibri"/>
                <a:cs typeface="Calibri"/>
              </a:rPr>
              <a:t>del </a:t>
            </a:r>
            <a:r>
              <a:rPr sz="1200" spc="-5" dirty="0">
                <a:latin typeface="Calibri"/>
                <a:cs typeface="Calibri"/>
              </a:rPr>
              <a:t>Festival </a:t>
            </a:r>
            <a:r>
              <a:rPr sz="1200" dirty="0">
                <a:latin typeface="Calibri"/>
                <a:cs typeface="Calibri"/>
              </a:rPr>
              <a:t>è </a:t>
            </a:r>
            <a:r>
              <a:rPr sz="1200" spc="-5" dirty="0">
                <a:latin typeface="Calibri"/>
                <a:cs typeface="Calibri"/>
              </a:rPr>
              <a:t>quindi quella di creare </a:t>
            </a:r>
            <a:r>
              <a:rPr sz="1200" dirty="0">
                <a:latin typeface="Calibri"/>
                <a:cs typeface="Calibri"/>
              </a:rPr>
              <a:t>dei percorsi per  </a:t>
            </a:r>
            <a:r>
              <a:rPr sz="1200" spc="-5" dirty="0">
                <a:latin typeface="Calibri"/>
                <a:cs typeface="Calibri"/>
              </a:rPr>
              <a:t>stimolare un approccio consapevole, pur rispettando </a:t>
            </a:r>
            <a:r>
              <a:rPr sz="1200" dirty="0">
                <a:latin typeface="Calibri"/>
                <a:cs typeface="Calibri"/>
              </a:rPr>
              <a:t>la massima libertà </a:t>
            </a:r>
            <a:r>
              <a:rPr sz="1200" spc="-5" dirty="0">
                <a:latin typeface="Calibri"/>
                <a:cs typeface="Calibri"/>
              </a:rPr>
              <a:t>espressiva </a:t>
            </a:r>
            <a:r>
              <a:rPr sz="1200" dirty="0">
                <a:latin typeface="Calibri"/>
                <a:cs typeface="Calibri"/>
              </a:rPr>
              <a:t>dei </a:t>
            </a:r>
            <a:r>
              <a:rPr sz="1200" spc="-5" dirty="0">
                <a:latin typeface="Calibri"/>
                <a:cs typeface="Calibri"/>
              </a:rPr>
              <a:t>bambini </a:t>
            </a:r>
            <a:r>
              <a:rPr sz="1200" dirty="0">
                <a:latin typeface="Calibri"/>
                <a:cs typeface="Calibri"/>
              </a:rPr>
              <a:t>e  dei </a:t>
            </a:r>
            <a:r>
              <a:rPr sz="1200" spc="-5" dirty="0">
                <a:latin typeface="Calibri"/>
                <a:cs typeface="Calibri"/>
              </a:rPr>
              <a:t>ragazzi.</a:t>
            </a:r>
            <a:endParaRPr sz="1200">
              <a:latin typeface="Calibri"/>
              <a:cs typeface="Calibri"/>
            </a:endParaRPr>
          </a:p>
          <a:p>
            <a:pPr marL="12700" marR="10795" algn="just">
              <a:lnSpc>
                <a:spcPct val="101699"/>
              </a:lnSpc>
            </a:pPr>
            <a:r>
              <a:rPr sz="1200" spc="-5" dirty="0">
                <a:latin typeface="Calibri"/>
                <a:cs typeface="Calibri"/>
              </a:rPr>
              <a:t>L’immagine identificativa dell’edizione 2015 del Festival porta </a:t>
            </a:r>
            <a:r>
              <a:rPr sz="1200" dirty="0">
                <a:latin typeface="Calibri"/>
                <a:cs typeface="Calibri"/>
              </a:rPr>
              <a:t>la </a:t>
            </a:r>
            <a:r>
              <a:rPr sz="1200" spc="-5" dirty="0">
                <a:latin typeface="Calibri"/>
                <a:cs typeface="Calibri"/>
              </a:rPr>
              <a:t>firma </a:t>
            </a:r>
            <a:r>
              <a:rPr sz="1200" dirty="0">
                <a:latin typeface="Calibri"/>
                <a:cs typeface="Calibri"/>
              </a:rPr>
              <a:t>di </a:t>
            </a:r>
            <a:r>
              <a:rPr sz="1200" spc="-5" dirty="0">
                <a:latin typeface="Calibri"/>
                <a:cs typeface="Calibri"/>
              </a:rPr>
              <a:t>Eva Montanari,  illustratrice </a:t>
            </a:r>
            <a:r>
              <a:rPr sz="1200" dirty="0">
                <a:latin typeface="Calibri"/>
                <a:cs typeface="Calibri"/>
              </a:rPr>
              <a:t>e </a:t>
            </a:r>
            <a:r>
              <a:rPr sz="1200" spc="-5" dirty="0">
                <a:latin typeface="Calibri"/>
                <a:cs typeface="Calibri"/>
              </a:rPr>
              <a:t>artista </a:t>
            </a:r>
            <a:r>
              <a:rPr sz="1200" dirty="0">
                <a:latin typeface="Calibri"/>
                <a:cs typeface="Calibri"/>
              </a:rPr>
              <a:t>di </a:t>
            </a:r>
            <a:r>
              <a:rPr sz="1200" spc="-5" dirty="0">
                <a:latin typeface="Calibri"/>
                <a:cs typeface="Calibri"/>
              </a:rPr>
              <a:t>fama</a:t>
            </a:r>
            <a:r>
              <a:rPr sz="1200" spc="-15" dirty="0">
                <a:latin typeface="Calibri"/>
                <a:cs typeface="Calibri"/>
              </a:rPr>
              <a:t> </a:t>
            </a:r>
            <a:r>
              <a:rPr sz="1200" spc="-5" dirty="0">
                <a:latin typeface="Calibri"/>
                <a:cs typeface="Calibri"/>
              </a:rPr>
              <a:t>internazionale.</a:t>
            </a:r>
            <a:endParaRPr sz="1200">
              <a:latin typeface="Calibri"/>
              <a:cs typeface="Calibri"/>
            </a:endParaRPr>
          </a:p>
          <a:p>
            <a:pPr marL="12700" marR="5080" algn="just">
              <a:lnSpc>
                <a:spcPct val="101699"/>
              </a:lnSpc>
            </a:pPr>
            <a:r>
              <a:rPr sz="1200" b="1" dirty="0">
                <a:solidFill>
                  <a:srgbClr val="252525"/>
                </a:solidFill>
                <a:latin typeface="Calibri"/>
                <a:cs typeface="Calibri"/>
              </a:rPr>
              <a:t>In </a:t>
            </a:r>
            <a:r>
              <a:rPr sz="1200" b="1" spc="-5" dirty="0">
                <a:solidFill>
                  <a:srgbClr val="252525"/>
                </a:solidFill>
                <a:latin typeface="Calibri"/>
                <a:cs typeface="Calibri"/>
              </a:rPr>
              <a:t>questa edizione </a:t>
            </a:r>
            <a:r>
              <a:rPr sz="1200" b="1" dirty="0">
                <a:solidFill>
                  <a:srgbClr val="252525"/>
                </a:solidFill>
                <a:latin typeface="Calibri"/>
                <a:cs typeface="Calibri"/>
              </a:rPr>
              <a:t>il </a:t>
            </a:r>
            <a:r>
              <a:rPr sz="1200" b="1" spc="-5" dirty="0">
                <a:solidFill>
                  <a:srgbClr val="252525"/>
                </a:solidFill>
                <a:latin typeface="Calibri"/>
                <a:cs typeface="Calibri"/>
              </a:rPr>
              <a:t>Credito Siciliano ospiterà </a:t>
            </a:r>
            <a:r>
              <a:rPr sz="1200" b="1" dirty="0">
                <a:solidFill>
                  <a:srgbClr val="252525"/>
                </a:solidFill>
                <a:latin typeface="Calibri"/>
                <a:cs typeface="Calibri"/>
              </a:rPr>
              <a:t>le </a:t>
            </a:r>
            <a:r>
              <a:rPr sz="1200" b="1" spc="-5" dirty="0">
                <a:solidFill>
                  <a:srgbClr val="252525"/>
                </a:solidFill>
                <a:latin typeface="Calibri"/>
                <a:cs typeface="Calibri"/>
              </a:rPr>
              <a:t>scolaresche acesi, che </a:t>
            </a:r>
            <a:r>
              <a:rPr sz="1200" b="1" dirty="0">
                <a:solidFill>
                  <a:srgbClr val="252525"/>
                </a:solidFill>
                <a:latin typeface="Calibri"/>
                <a:cs typeface="Calibri"/>
              </a:rPr>
              <a:t>in </a:t>
            </a:r>
            <a:r>
              <a:rPr sz="1200" b="1" spc="-5" dirty="0">
                <a:solidFill>
                  <a:srgbClr val="252525"/>
                </a:solidFill>
                <a:latin typeface="Calibri"/>
                <a:cs typeface="Calibri"/>
              </a:rPr>
              <a:t>collaborazione con  l’Assessorato alla Pubblica Istruzione del Comune </a:t>
            </a:r>
            <a:r>
              <a:rPr sz="1200" b="1" dirty="0">
                <a:solidFill>
                  <a:srgbClr val="252525"/>
                </a:solidFill>
                <a:latin typeface="Calibri"/>
                <a:cs typeface="Calibri"/>
              </a:rPr>
              <a:t>di </a:t>
            </a:r>
            <a:r>
              <a:rPr sz="1200" b="1" spc="-5" dirty="0">
                <a:solidFill>
                  <a:srgbClr val="252525"/>
                </a:solidFill>
                <a:latin typeface="Calibri"/>
                <a:cs typeface="Calibri"/>
              </a:rPr>
              <a:t>Acireale hanno </a:t>
            </a:r>
            <a:r>
              <a:rPr sz="1200" b="1" spc="5" dirty="0">
                <a:solidFill>
                  <a:srgbClr val="252525"/>
                </a:solidFill>
                <a:latin typeface="Calibri"/>
                <a:cs typeface="Calibri"/>
              </a:rPr>
              <a:t>aderito</a:t>
            </a:r>
            <a:r>
              <a:rPr sz="1200" spc="5" dirty="0">
                <a:latin typeface="Calibri"/>
                <a:cs typeface="Calibri"/>
              </a:rPr>
              <a:t>, </a:t>
            </a:r>
            <a:r>
              <a:rPr sz="1200" b="1" spc="-5" dirty="0">
                <a:solidFill>
                  <a:srgbClr val="252525"/>
                </a:solidFill>
                <a:latin typeface="Calibri"/>
                <a:cs typeface="Calibri"/>
              </a:rPr>
              <a:t>mercoledì </a:t>
            </a:r>
            <a:r>
              <a:rPr sz="1200" b="1" dirty="0">
                <a:solidFill>
                  <a:srgbClr val="252525"/>
                </a:solidFill>
                <a:latin typeface="Calibri"/>
                <a:cs typeface="Calibri"/>
              </a:rPr>
              <a:t>18</a:t>
            </a:r>
            <a:r>
              <a:rPr sz="1200" b="1" spc="195" dirty="0">
                <a:solidFill>
                  <a:srgbClr val="252525"/>
                </a:solidFill>
                <a:latin typeface="Calibri"/>
                <a:cs typeface="Calibri"/>
              </a:rPr>
              <a:t> </a:t>
            </a:r>
            <a:r>
              <a:rPr sz="1200" b="1" dirty="0">
                <a:solidFill>
                  <a:srgbClr val="252525"/>
                </a:solidFill>
                <a:latin typeface="Calibri"/>
                <a:cs typeface="Calibri"/>
              </a:rPr>
              <a:t>e</a:t>
            </a:r>
            <a:endParaRPr sz="1200">
              <a:latin typeface="Calibri"/>
              <a:cs typeface="Calibri"/>
            </a:endParaRPr>
          </a:p>
          <a:p>
            <a:pPr marL="12700" marR="5715" algn="just">
              <a:lnSpc>
                <a:spcPct val="101899"/>
              </a:lnSpc>
            </a:pPr>
            <a:r>
              <a:rPr sz="1200" b="1" spc="-5" dirty="0">
                <a:solidFill>
                  <a:srgbClr val="252525"/>
                </a:solidFill>
                <a:latin typeface="Calibri"/>
                <a:cs typeface="Calibri"/>
              </a:rPr>
              <a:t>venerdì </a:t>
            </a:r>
            <a:r>
              <a:rPr sz="1200" b="1" dirty="0">
                <a:solidFill>
                  <a:srgbClr val="252525"/>
                </a:solidFill>
                <a:latin typeface="Calibri"/>
                <a:cs typeface="Calibri"/>
              </a:rPr>
              <a:t>20 marzo</a:t>
            </a:r>
            <a:r>
              <a:rPr sz="1200" dirty="0">
                <a:latin typeface="Calibri"/>
                <a:cs typeface="Calibri"/>
              </a:rPr>
              <a:t>, per </a:t>
            </a:r>
            <a:r>
              <a:rPr sz="1200" spc="-5" dirty="0">
                <a:latin typeface="Calibri"/>
                <a:cs typeface="Calibri"/>
              </a:rPr>
              <a:t>una</a:t>
            </a:r>
            <a:r>
              <a:rPr sz="1200" b="1" spc="-5" dirty="0">
                <a:solidFill>
                  <a:srgbClr val="252525"/>
                </a:solidFill>
                <a:latin typeface="Calibri"/>
                <a:cs typeface="Calibri"/>
              </a:rPr>
              <a:t>visita/laboratorio intitolata “Tracce artistiche al </a:t>
            </a:r>
            <a:r>
              <a:rPr sz="1200" b="1" spc="5" dirty="0">
                <a:solidFill>
                  <a:srgbClr val="252525"/>
                </a:solidFill>
                <a:latin typeface="Calibri"/>
                <a:cs typeface="Calibri"/>
              </a:rPr>
              <a:t>Credito </a:t>
            </a:r>
            <a:r>
              <a:rPr sz="1200" b="1" spc="-5" dirty="0">
                <a:solidFill>
                  <a:srgbClr val="252525"/>
                </a:solidFill>
                <a:latin typeface="Calibri"/>
                <a:cs typeface="Calibri"/>
              </a:rPr>
              <a:t>Siciliano dal  Rinascimento al Contemporaneo” curata dal docente dell’Accademia </a:t>
            </a:r>
            <a:r>
              <a:rPr sz="1200" b="1" dirty="0">
                <a:solidFill>
                  <a:srgbClr val="252525"/>
                </a:solidFill>
                <a:latin typeface="Calibri"/>
                <a:cs typeface="Calibri"/>
              </a:rPr>
              <a:t>di BB.AA. di </a:t>
            </a:r>
            <a:r>
              <a:rPr sz="1200" b="1" spc="-5" dirty="0">
                <a:solidFill>
                  <a:srgbClr val="252525"/>
                </a:solidFill>
                <a:latin typeface="Calibri"/>
                <a:cs typeface="Calibri"/>
              </a:rPr>
              <a:t>Catania,  l’Artista Carmelo Nicosia</a:t>
            </a:r>
            <a:r>
              <a:rPr sz="1200" spc="-5" dirty="0">
                <a:latin typeface="Calibri"/>
                <a:cs typeface="Calibri"/>
              </a:rPr>
              <a:t>. </a:t>
            </a:r>
            <a:r>
              <a:rPr sz="1200" dirty="0">
                <a:latin typeface="Calibri"/>
                <a:cs typeface="Calibri"/>
              </a:rPr>
              <a:t>Vivranno </a:t>
            </a:r>
            <a:r>
              <a:rPr sz="1200" spc="-5" dirty="0">
                <a:latin typeface="Calibri"/>
                <a:cs typeface="Calibri"/>
              </a:rPr>
              <a:t>un’esperienza unica, guidati nel percorso che </a:t>
            </a:r>
            <a:r>
              <a:rPr sz="1200" dirty="0">
                <a:latin typeface="Calibri"/>
                <a:cs typeface="Calibri"/>
              </a:rPr>
              <a:t>ha </a:t>
            </a:r>
            <a:r>
              <a:rPr sz="1200" spc="-5" dirty="0">
                <a:latin typeface="Calibri"/>
                <a:cs typeface="Calibri"/>
              </a:rPr>
              <a:t>l’obiettivo di  aiutare </a:t>
            </a:r>
            <a:r>
              <a:rPr sz="1200" dirty="0">
                <a:latin typeface="Calibri"/>
                <a:cs typeface="Calibri"/>
              </a:rPr>
              <a:t>gli </a:t>
            </a:r>
            <a:r>
              <a:rPr sz="1200" spc="-5" dirty="0">
                <a:latin typeface="Calibri"/>
                <a:cs typeface="Calibri"/>
              </a:rPr>
              <a:t>studenti </a:t>
            </a:r>
            <a:r>
              <a:rPr sz="1200" dirty="0">
                <a:latin typeface="Calibri"/>
                <a:cs typeface="Calibri"/>
              </a:rPr>
              <a:t>a </a:t>
            </a:r>
            <a:r>
              <a:rPr sz="1200" spc="-5" dirty="0">
                <a:latin typeface="Calibri"/>
                <a:cs typeface="Calibri"/>
              </a:rPr>
              <a:t>scoprire </a:t>
            </a:r>
            <a:r>
              <a:rPr sz="1200" dirty="0">
                <a:latin typeface="Calibri"/>
                <a:cs typeface="Calibri"/>
              </a:rPr>
              <a:t>e </a:t>
            </a:r>
            <a:r>
              <a:rPr sz="1200" spc="-5" dirty="0">
                <a:latin typeface="Calibri"/>
                <a:cs typeface="Calibri"/>
              </a:rPr>
              <a:t>riconoscere tutto </a:t>
            </a:r>
            <a:r>
              <a:rPr sz="1200" spc="5" dirty="0">
                <a:latin typeface="Calibri"/>
                <a:cs typeface="Calibri"/>
              </a:rPr>
              <a:t>ciò </a:t>
            </a:r>
            <a:r>
              <a:rPr sz="1200" spc="-5" dirty="0">
                <a:latin typeface="Calibri"/>
                <a:cs typeface="Calibri"/>
              </a:rPr>
              <a:t>che </a:t>
            </a:r>
            <a:r>
              <a:rPr sz="1200" dirty="0">
                <a:latin typeface="Calibri"/>
                <a:cs typeface="Calibri"/>
              </a:rPr>
              <a:t>di </a:t>
            </a:r>
            <a:r>
              <a:rPr sz="1200" spc="-5" dirty="0">
                <a:latin typeface="Calibri"/>
                <a:cs typeface="Calibri"/>
              </a:rPr>
              <a:t>artistico </a:t>
            </a:r>
            <a:r>
              <a:rPr sz="1200" dirty="0">
                <a:latin typeface="Calibri"/>
                <a:cs typeface="Calibri"/>
              </a:rPr>
              <a:t>li </a:t>
            </a:r>
            <a:r>
              <a:rPr sz="1200" spc="-5" dirty="0">
                <a:latin typeface="Calibri"/>
                <a:cs typeface="Calibri"/>
              </a:rPr>
              <a:t>circonda nella quotidianità,  con tutte </a:t>
            </a:r>
            <a:r>
              <a:rPr sz="1200" spc="-10" dirty="0">
                <a:latin typeface="Calibri"/>
                <a:cs typeface="Calibri"/>
              </a:rPr>
              <a:t>le </a:t>
            </a:r>
            <a:r>
              <a:rPr sz="1200" spc="-5" dirty="0">
                <a:latin typeface="Calibri"/>
                <a:cs typeface="Calibri"/>
              </a:rPr>
              <a:t>simbologie che l’arte lascia trasparire </a:t>
            </a:r>
            <a:r>
              <a:rPr sz="1200" dirty="0">
                <a:latin typeface="Calibri"/>
                <a:cs typeface="Calibri"/>
              </a:rPr>
              <a:t>ad un </a:t>
            </a:r>
            <a:r>
              <a:rPr sz="1200" spc="-5" dirty="0">
                <a:latin typeface="Calibri"/>
                <a:cs typeface="Calibri"/>
              </a:rPr>
              <a:t>attento</a:t>
            </a:r>
            <a:r>
              <a:rPr sz="1200" spc="35" dirty="0">
                <a:latin typeface="Calibri"/>
                <a:cs typeface="Calibri"/>
              </a:rPr>
              <a:t> </a:t>
            </a:r>
            <a:r>
              <a:rPr sz="1200" spc="-5" dirty="0">
                <a:latin typeface="Calibri"/>
                <a:cs typeface="Calibri"/>
              </a:rPr>
              <a:t>osservatore.</a:t>
            </a:r>
            <a:endParaRPr sz="1200">
              <a:latin typeface="Calibri"/>
              <a:cs typeface="Calibri"/>
            </a:endParaRPr>
          </a:p>
          <a:p>
            <a:pPr>
              <a:lnSpc>
                <a:spcPct val="100000"/>
              </a:lnSpc>
              <a:spcBef>
                <a:spcPts val="25"/>
              </a:spcBef>
            </a:pPr>
            <a:endParaRPr sz="1250">
              <a:latin typeface="Times New Roman"/>
              <a:cs typeface="Times New Roman"/>
            </a:endParaRPr>
          </a:p>
          <a:p>
            <a:pPr marL="12700" marR="5080" algn="just">
              <a:lnSpc>
                <a:spcPct val="101699"/>
              </a:lnSpc>
            </a:pPr>
            <a:r>
              <a:rPr sz="1200" dirty="0">
                <a:latin typeface="Calibri"/>
                <a:cs typeface="Calibri"/>
              </a:rPr>
              <a:t>Due </a:t>
            </a:r>
            <a:r>
              <a:rPr sz="1200" spc="-5" dirty="0">
                <a:latin typeface="Calibri"/>
                <a:cs typeface="Calibri"/>
              </a:rPr>
              <a:t>avvenimenti quest’anno affiancheranno </a:t>
            </a:r>
            <a:r>
              <a:rPr sz="1200" dirty="0">
                <a:latin typeface="Calibri"/>
                <a:cs typeface="Calibri"/>
              </a:rPr>
              <a:t>il </a:t>
            </a:r>
            <a:r>
              <a:rPr sz="1200" spc="-5" dirty="0">
                <a:latin typeface="Calibri"/>
                <a:cs typeface="Calibri"/>
              </a:rPr>
              <a:t>Festival </a:t>
            </a:r>
            <a:r>
              <a:rPr sz="1200" dirty="0">
                <a:latin typeface="Calibri"/>
                <a:cs typeface="Calibri"/>
              </a:rPr>
              <a:t>in campo </a:t>
            </a:r>
            <a:r>
              <a:rPr sz="1200" spc="-5" dirty="0">
                <a:latin typeface="Calibri"/>
                <a:cs typeface="Calibri"/>
              </a:rPr>
              <a:t>nazionale: </a:t>
            </a:r>
            <a:r>
              <a:rPr sz="1200" dirty="0">
                <a:latin typeface="Calibri"/>
                <a:cs typeface="Calibri"/>
              </a:rPr>
              <a:t>il </a:t>
            </a:r>
            <a:r>
              <a:rPr sz="1200" spc="5" dirty="0">
                <a:latin typeface="Calibri"/>
                <a:cs typeface="Calibri"/>
              </a:rPr>
              <a:t>“</a:t>
            </a:r>
            <a:r>
              <a:rPr sz="1200" i="1" spc="5" dirty="0">
                <a:solidFill>
                  <a:srgbClr val="252525"/>
                </a:solidFill>
                <a:latin typeface="Calibri"/>
                <a:cs typeface="Calibri"/>
              </a:rPr>
              <a:t>WWW </a:t>
            </a:r>
            <a:r>
              <a:rPr sz="1200" i="1" dirty="0">
                <a:solidFill>
                  <a:srgbClr val="252525"/>
                </a:solidFill>
                <a:latin typeface="Calibri"/>
                <a:cs typeface="Calibri"/>
              </a:rPr>
              <a:t>– </a:t>
            </a:r>
            <a:r>
              <a:rPr sz="1200" i="1" spc="-5" dirty="0">
                <a:solidFill>
                  <a:srgbClr val="252525"/>
                </a:solidFill>
                <a:latin typeface="Calibri"/>
                <a:cs typeface="Calibri"/>
              </a:rPr>
              <a:t>KnoW the  World with Words</a:t>
            </a:r>
            <a:r>
              <a:rPr sz="1200" spc="-5" dirty="0">
                <a:latin typeface="Calibri"/>
                <a:cs typeface="Calibri"/>
              </a:rPr>
              <a:t>” che si </a:t>
            </a:r>
            <a:r>
              <a:rPr sz="1200" dirty="0">
                <a:latin typeface="Calibri"/>
                <a:cs typeface="Calibri"/>
              </a:rPr>
              <a:t>terrà </a:t>
            </a:r>
            <a:r>
              <a:rPr sz="1200" spc="-5" dirty="0">
                <a:latin typeface="Calibri"/>
                <a:cs typeface="Calibri"/>
              </a:rPr>
              <a:t>nel giorno </a:t>
            </a:r>
            <a:r>
              <a:rPr sz="1200" dirty="0">
                <a:latin typeface="Calibri"/>
                <a:cs typeface="Calibri"/>
              </a:rPr>
              <a:t>di </a:t>
            </a:r>
            <a:r>
              <a:rPr sz="1200" spc="-5" dirty="0">
                <a:latin typeface="Calibri"/>
                <a:cs typeface="Calibri"/>
              </a:rPr>
              <a:t>apertura </a:t>
            </a:r>
            <a:r>
              <a:rPr sz="1200" dirty="0">
                <a:latin typeface="Calibri"/>
                <a:cs typeface="Calibri"/>
              </a:rPr>
              <a:t>del </a:t>
            </a:r>
            <a:r>
              <a:rPr sz="1200" spc="-5" dirty="0">
                <a:latin typeface="Calibri"/>
                <a:cs typeface="Calibri"/>
              </a:rPr>
              <a:t>Festival, </a:t>
            </a:r>
            <a:r>
              <a:rPr sz="1200" dirty="0">
                <a:latin typeface="Calibri"/>
                <a:cs typeface="Calibri"/>
              </a:rPr>
              <a:t>lunedì 16 </a:t>
            </a:r>
            <a:r>
              <a:rPr sz="1200" spc="-5" dirty="0">
                <a:latin typeface="Calibri"/>
                <a:cs typeface="Calibri"/>
              </a:rPr>
              <a:t>marzo </a:t>
            </a:r>
            <a:r>
              <a:rPr sz="1200" dirty="0">
                <a:latin typeface="Calibri"/>
                <a:cs typeface="Calibri"/>
              </a:rPr>
              <a:t>a </a:t>
            </a:r>
            <a:r>
              <a:rPr sz="1200" spc="-5" dirty="0">
                <a:latin typeface="Calibri"/>
                <a:cs typeface="Calibri"/>
              </a:rPr>
              <a:t>Napoli presso  </a:t>
            </a:r>
            <a:r>
              <a:rPr sz="1200" dirty="0">
                <a:latin typeface="Calibri"/>
                <a:cs typeface="Calibri"/>
              </a:rPr>
              <a:t>il </a:t>
            </a:r>
            <a:r>
              <a:rPr sz="1200" spc="-5" dirty="0">
                <a:latin typeface="Calibri"/>
                <a:cs typeface="Calibri"/>
              </a:rPr>
              <a:t>Museo d’Arte contemporanea Donnaregina </a:t>
            </a:r>
            <a:r>
              <a:rPr sz="1200" dirty="0">
                <a:latin typeface="Calibri"/>
                <a:cs typeface="Calibri"/>
              </a:rPr>
              <a:t>(MADRE) </a:t>
            </a:r>
            <a:r>
              <a:rPr sz="1200" spc="-5" dirty="0">
                <a:latin typeface="Calibri"/>
                <a:cs typeface="Calibri"/>
              </a:rPr>
              <a:t>con l’artista </a:t>
            </a:r>
            <a:r>
              <a:rPr sz="1200" dirty="0">
                <a:latin typeface="Calibri"/>
                <a:cs typeface="Calibri"/>
              </a:rPr>
              <a:t>di </a:t>
            </a:r>
            <a:r>
              <a:rPr sz="1200" spc="-5" dirty="0">
                <a:latin typeface="Calibri"/>
                <a:cs typeface="Calibri"/>
              </a:rPr>
              <a:t>fama internazionale  Michelangelo </a:t>
            </a:r>
            <a:r>
              <a:rPr sz="1200" dirty="0">
                <a:latin typeface="Calibri"/>
                <a:cs typeface="Calibri"/>
              </a:rPr>
              <a:t>Pistoletto; venerdì 20 </a:t>
            </a:r>
            <a:r>
              <a:rPr sz="1200" spc="-5" dirty="0">
                <a:latin typeface="Calibri"/>
                <a:cs typeface="Calibri"/>
              </a:rPr>
              <a:t>marzo </a:t>
            </a:r>
            <a:r>
              <a:rPr sz="1200" dirty="0">
                <a:latin typeface="Calibri"/>
                <a:cs typeface="Calibri"/>
              </a:rPr>
              <a:t>a Roma </a:t>
            </a:r>
            <a:r>
              <a:rPr sz="1200" spc="-5" dirty="0">
                <a:latin typeface="Calibri"/>
                <a:cs typeface="Calibri"/>
              </a:rPr>
              <a:t>presso </a:t>
            </a:r>
            <a:r>
              <a:rPr sz="1200" dirty="0">
                <a:latin typeface="Calibri"/>
                <a:cs typeface="Calibri"/>
              </a:rPr>
              <a:t>la </a:t>
            </a:r>
            <a:r>
              <a:rPr sz="1200" spc="-5" dirty="0">
                <a:latin typeface="Calibri"/>
                <a:cs typeface="Calibri"/>
              </a:rPr>
              <a:t>sede dell’Abi, </a:t>
            </a:r>
            <a:r>
              <a:rPr sz="1200" dirty="0">
                <a:latin typeface="Calibri"/>
                <a:cs typeface="Calibri"/>
              </a:rPr>
              <a:t>le </a:t>
            </a:r>
            <a:r>
              <a:rPr sz="1200" spc="-5" dirty="0">
                <a:latin typeface="Calibri"/>
                <a:cs typeface="Calibri"/>
              </a:rPr>
              <a:t>antiche Scuderie di  Palazzo Altieri ospiteranno l’incontro “Reinventare l’apprendimento </a:t>
            </a:r>
            <a:r>
              <a:rPr sz="1200" dirty="0">
                <a:latin typeface="Calibri"/>
                <a:cs typeface="Calibri"/>
              </a:rPr>
              <a:t>– </a:t>
            </a:r>
            <a:r>
              <a:rPr sz="1200" spc="-5" dirty="0">
                <a:latin typeface="Calibri"/>
                <a:cs typeface="Calibri"/>
              </a:rPr>
              <a:t>Cultura </a:t>
            </a:r>
            <a:r>
              <a:rPr sz="1200" dirty="0">
                <a:latin typeface="Calibri"/>
                <a:cs typeface="Calibri"/>
              </a:rPr>
              <a:t>e creatività </a:t>
            </a:r>
            <a:r>
              <a:rPr sz="1200" spc="-10" dirty="0">
                <a:latin typeface="Calibri"/>
                <a:cs typeface="Calibri"/>
              </a:rPr>
              <a:t>tra  </a:t>
            </a:r>
            <a:r>
              <a:rPr sz="1200" dirty="0">
                <a:latin typeface="Calibri"/>
                <a:cs typeface="Calibri"/>
              </a:rPr>
              <a:t>linguaggi, </a:t>
            </a:r>
            <a:r>
              <a:rPr sz="1200" spc="-5" dirty="0">
                <a:latin typeface="Calibri"/>
                <a:cs typeface="Calibri"/>
              </a:rPr>
              <a:t>metodi </a:t>
            </a:r>
            <a:r>
              <a:rPr sz="1200" dirty="0">
                <a:latin typeface="Calibri"/>
                <a:cs typeface="Calibri"/>
              </a:rPr>
              <a:t>e</a:t>
            </a:r>
            <a:r>
              <a:rPr sz="1200" spc="-10" dirty="0">
                <a:latin typeface="Calibri"/>
                <a:cs typeface="Calibri"/>
              </a:rPr>
              <a:t> </a:t>
            </a:r>
            <a:r>
              <a:rPr sz="1200" spc="-5" dirty="0">
                <a:latin typeface="Calibri"/>
                <a:cs typeface="Calibri"/>
              </a:rPr>
              <a:t>azioni”.</a:t>
            </a:r>
            <a:endParaRPr sz="1200">
              <a:latin typeface="Calibri"/>
              <a:cs typeface="Calibri"/>
            </a:endParaRPr>
          </a:p>
          <a:p>
            <a:pPr marL="12700" marR="6985" algn="just">
              <a:lnSpc>
                <a:spcPct val="101699"/>
              </a:lnSpc>
            </a:pPr>
            <a:r>
              <a:rPr sz="1200" spc="-5" dirty="0">
                <a:latin typeface="Calibri"/>
                <a:cs typeface="Calibri"/>
              </a:rPr>
              <a:t>La </a:t>
            </a:r>
            <a:r>
              <a:rPr sz="1200" dirty="0">
                <a:latin typeface="Calibri"/>
                <a:cs typeface="Calibri"/>
              </a:rPr>
              <a:t>manifestazione – </a:t>
            </a:r>
            <a:r>
              <a:rPr sz="1200" spc="-5" dirty="0">
                <a:latin typeface="Calibri"/>
                <a:cs typeface="Calibri"/>
              </a:rPr>
              <a:t>che </a:t>
            </a:r>
            <a:r>
              <a:rPr sz="1200" dirty="0">
                <a:latin typeface="Calibri"/>
                <a:cs typeface="Calibri"/>
              </a:rPr>
              <a:t>ha il </a:t>
            </a:r>
            <a:r>
              <a:rPr sz="1200" spc="-5" dirty="0">
                <a:latin typeface="Calibri"/>
                <a:cs typeface="Calibri"/>
              </a:rPr>
              <a:t>Patrocinio dell’UNESCO </a:t>
            </a:r>
            <a:r>
              <a:rPr sz="1200" dirty="0">
                <a:latin typeface="Calibri"/>
                <a:cs typeface="Calibri"/>
              </a:rPr>
              <a:t>e del </a:t>
            </a:r>
            <a:r>
              <a:rPr sz="1200" spc="-5" dirty="0">
                <a:latin typeface="Calibri"/>
                <a:cs typeface="Calibri"/>
              </a:rPr>
              <a:t>Ministero </a:t>
            </a:r>
            <a:r>
              <a:rPr sz="1200" dirty="0">
                <a:latin typeface="Calibri"/>
                <a:cs typeface="Calibri"/>
              </a:rPr>
              <a:t>dei Beni e delle </a:t>
            </a:r>
            <a:r>
              <a:rPr sz="1200" spc="-5" dirty="0">
                <a:latin typeface="Calibri"/>
                <a:cs typeface="Calibri"/>
              </a:rPr>
              <a:t>Attività  Culturali </a:t>
            </a:r>
            <a:r>
              <a:rPr sz="1200" dirty="0">
                <a:latin typeface="Calibri"/>
                <a:cs typeface="Calibri"/>
              </a:rPr>
              <a:t>e </a:t>
            </a:r>
            <a:r>
              <a:rPr sz="1200" spc="-5" dirty="0">
                <a:latin typeface="Calibri"/>
                <a:cs typeface="Calibri"/>
              </a:rPr>
              <a:t>del Turismo </a:t>
            </a:r>
            <a:r>
              <a:rPr sz="1200" dirty="0">
                <a:latin typeface="Calibri"/>
                <a:cs typeface="Calibri"/>
              </a:rPr>
              <a:t>– ha </a:t>
            </a:r>
            <a:r>
              <a:rPr sz="1200" spc="-5" dirty="0">
                <a:latin typeface="Calibri"/>
                <a:cs typeface="Calibri"/>
              </a:rPr>
              <a:t>ottenuto </a:t>
            </a:r>
            <a:r>
              <a:rPr sz="1200" dirty="0">
                <a:latin typeface="Calibri"/>
                <a:cs typeface="Calibri"/>
              </a:rPr>
              <a:t>nella </a:t>
            </a:r>
            <a:r>
              <a:rPr sz="1200" spc="-5" dirty="0">
                <a:latin typeface="Calibri"/>
                <a:cs typeface="Calibri"/>
              </a:rPr>
              <a:t>prima edizione </a:t>
            </a:r>
            <a:r>
              <a:rPr sz="1200" dirty="0">
                <a:latin typeface="Calibri"/>
                <a:cs typeface="Calibri"/>
              </a:rPr>
              <a:t>la </a:t>
            </a:r>
            <a:r>
              <a:rPr sz="1200" i="1" spc="-5" dirty="0">
                <a:solidFill>
                  <a:srgbClr val="252525"/>
                </a:solidFill>
                <a:latin typeface="Calibri"/>
                <a:cs typeface="Calibri"/>
              </a:rPr>
              <a:t>Medaglia del Presidente </a:t>
            </a:r>
            <a:r>
              <a:rPr sz="1200" i="1" dirty="0">
                <a:solidFill>
                  <a:srgbClr val="252525"/>
                </a:solidFill>
                <a:latin typeface="Calibri"/>
                <a:cs typeface="Calibri"/>
              </a:rPr>
              <a:t>della  </a:t>
            </a:r>
            <a:r>
              <a:rPr sz="1200" i="1" spc="-5" dirty="0">
                <a:solidFill>
                  <a:srgbClr val="252525"/>
                </a:solidFill>
                <a:latin typeface="Calibri"/>
                <a:cs typeface="Calibri"/>
              </a:rPr>
              <a:t>Repubblica</a:t>
            </a:r>
            <a:r>
              <a:rPr sz="1200" spc="-5" dirty="0">
                <a:latin typeface="Calibri"/>
                <a:cs typeface="Calibri"/>
              </a:rPr>
              <a:t>, </a:t>
            </a:r>
            <a:r>
              <a:rPr sz="1200" dirty="0">
                <a:latin typeface="Calibri"/>
                <a:cs typeface="Calibri"/>
              </a:rPr>
              <a:t>e vanta la </a:t>
            </a:r>
            <a:r>
              <a:rPr sz="1200" spc="-5" dirty="0">
                <a:latin typeface="Calibri"/>
                <a:cs typeface="Calibri"/>
              </a:rPr>
              <a:t>media partnership </a:t>
            </a:r>
            <a:r>
              <a:rPr sz="1200" dirty="0">
                <a:latin typeface="Calibri"/>
                <a:cs typeface="Calibri"/>
              </a:rPr>
              <a:t>di</a:t>
            </a:r>
            <a:r>
              <a:rPr sz="1200" spc="5" dirty="0">
                <a:latin typeface="Calibri"/>
                <a:cs typeface="Calibri"/>
              </a:rPr>
              <a:t> </a:t>
            </a:r>
            <a:r>
              <a:rPr sz="1200" spc="-5" dirty="0">
                <a:latin typeface="Calibri"/>
                <a:cs typeface="Calibri"/>
              </a:rPr>
              <a:t>RAI.</a:t>
            </a:r>
            <a:endParaRPr sz="1200">
              <a:latin typeface="Calibri"/>
              <a:cs typeface="Calibri"/>
            </a:endParaRPr>
          </a:p>
          <a:p>
            <a:pPr>
              <a:lnSpc>
                <a:spcPct val="100000"/>
              </a:lnSpc>
              <a:spcBef>
                <a:spcPts val="25"/>
              </a:spcBef>
            </a:pPr>
            <a:endParaRPr sz="1250">
              <a:latin typeface="Times New Roman"/>
              <a:cs typeface="Times New Roman"/>
            </a:endParaRPr>
          </a:p>
          <a:p>
            <a:pPr marL="12700" marR="9525" algn="just">
              <a:lnSpc>
                <a:spcPct val="101699"/>
              </a:lnSpc>
              <a:spcBef>
                <a:spcPts val="5"/>
              </a:spcBef>
            </a:pPr>
            <a:r>
              <a:rPr sz="1200" dirty="0">
                <a:latin typeface="Calibri"/>
                <a:cs typeface="Calibri"/>
              </a:rPr>
              <a:t>Il </a:t>
            </a:r>
            <a:r>
              <a:rPr sz="1200" spc="-5" dirty="0">
                <a:latin typeface="Calibri"/>
                <a:cs typeface="Calibri"/>
              </a:rPr>
              <a:t>Festival si inserisce </a:t>
            </a:r>
            <a:r>
              <a:rPr sz="1200" dirty="0">
                <a:latin typeface="Calibri"/>
                <a:cs typeface="Calibri"/>
              </a:rPr>
              <a:t>nel più ampio e </a:t>
            </a:r>
            <a:r>
              <a:rPr sz="1200" spc="-5" dirty="0">
                <a:latin typeface="Calibri"/>
                <a:cs typeface="Calibri"/>
              </a:rPr>
              <a:t>articolato piano d’azione </a:t>
            </a:r>
            <a:r>
              <a:rPr sz="1200" dirty="0">
                <a:latin typeface="Calibri"/>
                <a:cs typeface="Calibri"/>
              </a:rPr>
              <a:t>a </a:t>
            </a:r>
            <a:r>
              <a:rPr sz="1200" spc="-5" dirty="0">
                <a:latin typeface="Calibri"/>
                <a:cs typeface="Calibri"/>
              </a:rPr>
              <a:t>sostegno </a:t>
            </a:r>
            <a:r>
              <a:rPr sz="1200" dirty="0">
                <a:latin typeface="Calibri"/>
                <a:cs typeface="Calibri"/>
              </a:rPr>
              <a:t>dell’arte e della </a:t>
            </a:r>
            <a:r>
              <a:rPr sz="1200" spc="-5" dirty="0">
                <a:latin typeface="Calibri"/>
                <a:cs typeface="Calibri"/>
              </a:rPr>
              <a:t>cultura  </a:t>
            </a:r>
            <a:r>
              <a:rPr sz="1200" dirty="0">
                <a:latin typeface="Calibri"/>
                <a:cs typeface="Calibri"/>
              </a:rPr>
              <a:t>messo a </a:t>
            </a:r>
            <a:r>
              <a:rPr sz="1200" spc="-5" dirty="0">
                <a:latin typeface="Calibri"/>
                <a:cs typeface="Calibri"/>
              </a:rPr>
              <a:t>punto </a:t>
            </a:r>
            <a:r>
              <a:rPr sz="1200" dirty="0">
                <a:latin typeface="Calibri"/>
                <a:cs typeface="Calibri"/>
              </a:rPr>
              <a:t>dall’Abi </a:t>
            </a:r>
            <a:r>
              <a:rPr sz="1200" spc="-5" dirty="0">
                <a:latin typeface="Calibri"/>
                <a:cs typeface="Calibri"/>
              </a:rPr>
              <a:t>con </a:t>
            </a:r>
            <a:r>
              <a:rPr sz="1200" dirty="0">
                <a:latin typeface="Calibri"/>
                <a:cs typeface="Calibri"/>
              </a:rPr>
              <a:t>le banche </a:t>
            </a:r>
            <a:r>
              <a:rPr sz="1200" spc="-5" dirty="0">
                <a:latin typeface="Calibri"/>
                <a:cs typeface="Calibri"/>
              </a:rPr>
              <a:t>per </a:t>
            </a:r>
            <a:r>
              <a:rPr sz="1200" dirty="0">
                <a:latin typeface="Calibri"/>
                <a:cs typeface="Calibri"/>
              </a:rPr>
              <a:t>dare il </a:t>
            </a:r>
            <a:r>
              <a:rPr sz="1200" spc="-5" dirty="0">
                <a:latin typeface="Calibri"/>
                <a:cs typeface="Calibri"/>
              </a:rPr>
              <a:t>proprio contributo </a:t>
            </a:r>
            <a:r>
              <a:rPr sz="1200" dirty="0">
                <a:latin typeface="Calibri"/>
                <a:cs typeface="Calibri"/>
              </a:rPr>
              <a:t>di </a:t>
            </a:r>
            <a:r>
              <a:rPr sz="1200" spc="-5" dirty="0">
                <a:latin typeface="Calibri"/>
                <a:cs typeface="Calibri"/>
              </a:rPr>
              <a:t>settore </a:t>
            </a:r>
            <a:r>
              <a:rPr sz="1200" dirty="0">
                <a:latin typeface="Calibri"/>
                <a:cs typeface="Calibri"/>
              </a:rPr>
              <a:t>alla </a:t>
            </a:r>
            <a:r>
              <a:rPr sz="1200" spc="-5" dirty="0">
                <a:latin typeface="Calibri"/>
                <a:cs typeface="Calibri"/>
              </a:rPr>
              <a:t>tutela </a:t>
            </a:r>
            <a:r>
              <a:rPr sz="1200" dirty="0">
                <a:latin typeface="Calibri"/>
                <a:cs typeface="Calibri"/>
              </a:rPr>
              <a:t>e alla  </a:t>
            </a:r>
            <a:r>
              <a:rPr sz="1200" spc="-5" dirty="0">
                <a:latin typeface="Calibri"/>
                <a:cs typeface="Calibri"/>
              </a:rPr>
              <a:t>condivisione dell’immenso patrimonio storico-artistico</a:t>
            </a:r>
            <a:r>
              <a:rPr sz="1200" spc="25" dirty="0">
                <a:latin typeface="Calibri"/>
                <a:cs typeface="Calibri"/>
              </a:rPr>
              <a:t> </a:t>
            </a:r>
            <a:r>
              <a:rPr sz="1200" spc="-5" dirty="0">
                <a:latin typeface="Calibri"/>
                <a:cs typeface="Calibri"/>
              </a:rPr>
              <a:t>nazionale.</a:t>
            </a:r>
            <a:endParaRPr sz="1200">
              <a:latin typeface="Calibri"/>
              <a:cs typeface="Calibri"/>
            </a:endParaRPr>
          </a:p>
          <a:p>
            <a:pPr>
              <a:lnSpc>
                <a:spcPct val="100000"/>
              </a:lnSpc>
              <a:spcBef>
                <a:spcPts val="35"/>
              </a:spcBef>
            </a:pPr>
            <a:endParaRPr sz="1250">
              <a:latin typeface="Times New Roman"/>
              <a:cs typeface="Times New Roman"/>
            </a:endParaRPr>
          </a:p>
          <a:p>
            <a:pPr marL="12700" marR="9525" algn="just">
              <a:lnSpc>
                <a:spcPct val="101699"/>
              </a:lnSpc>
            </a:pPr>
            <a:r>
              <a:rPr sz="1200" spc="-5" dirty="0">
                <a:latin typeface="Calibri"/>
                <a:cs typeface="Calibri"/>
              </a:rPr>
              <a:t>Le informazioni </a:t>
            </a:r>
            <a:r>
              <a:rPr sz="1200" dirty="0">
                <a:latin typeface="Calibri"/>
                <a:cs typeface="Calibri"/>
              </a:rPr>
              <a:t>e i </a:t>
            </a:r>
            <a:r>
              <a:rPr sz="1200" spc="-5" dirty="0">
                <a:latin typeface="Calibri"/>
                <a:cs typeface="Calibri"/>
              </a:rPr>
              <a:t>dettagli su </a:t>
            </a:r>
            <a:r>
              <a:rPr sz="1200" dirty="0">
                <a:latin typeface="Calibri"/>
                <a:cs typeface="Calibri"/>
              </a:rPr>
              <a:t>eventi, </a:t>
            </a:r>
            <a:r>
              <a:rPr sz="1200" spc="-5" dirty="0">
                <a:latin typeface="Calibri"/>
                <a:cs typeface="Calibri"/>
              </a:rPr>
              <a:t>città </a:t>
            </a:r>
            <a:r>
              <a:rPr sz="1200" dirty="0">
                <a:latin typeface="Calibri"/>
                <a:cs typeface="Calibri"/>
              </a:rPr>
              <a:t>e </a:t>
            </a:r>
            <a:r>
              <a:rPr sz="1200" spc="-5" dirty="0">
                <a:latin typeface="Calibri"/>
                <a:cs typeface="Calibri"/>
              </a:rPr>
              <a:t>sedi </a:t>
            </a:r>
            <a:r>
              <a:rPr sz="1200" dirty="0">
                <a:latin typeface="Calibri"/>
                <a:cs typeface="Calibri"/>
              </a:rPr>
              <a:t>della </a:t>
            </a:r>
            <a:r>
              <a:rPr sz="1200" spc="-5" dirty="0">
                <a:latin typeface="Calibri"/>
                <a:cs typeface="Calibri"/>
              </a:rPr>
              <a:t>manifestazione saranno disponibili sul sito  </a:t>
            </a:r>
            <a:r>
              <a:rPr sz="1200" u="sng" spc="-5" dirty="0">
                <a:solidFill>
                  <a:srgbClr val="4DB1EB"/>
                </a:solidFill>
                <a:uFill>
                  <a:solidFill>
                    <a:srgbClr val="4DB1EB"/>
                  </a:solidFill>
                </a:uFill>
                <a:latin typeface="Calibri"/>
                <a:cs typeface="Calibri"/>
                <a:hlinkClick r:id="rId3"/>
              </a:rPr>
              <a:t>www.festivalculturacreativa.it.</a:t>
            </a:r>
            <a:endParaRPr sz="1200">
              <a:latin typeface="Calibri"/>
              <a:cs typeface="Calibri"/>
            </a:endParaRP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Gdapress.it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76350" y="3197859"/>
            <a:ext cx="4629150" cy="4667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900" y="3971924"/>
            <a:ext cx="3619500" cy="39624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01040" y="7879968"/>
            <a:ext cx="6158230" cy="190500"/>
          </a:xfrm>
          <a:custGeom>
            <a:avLst/>
            <a:gdLst/>
            <a:ahLst/>
            <a:cxnLst/>
            <a:rect l="l" t="t" r="r" b="b"/>
            <a:pathLst>
              <a:path w="6158230" h="190500">
                <a:moveTo>
                  <a:pt x="0" y="190500"/>
                </a:moveTo>
                <a:lnTo>
                  <a:pt x="6158230" y="190500"/>
                </a:lnTo>
                <a:lnTo>
                  <a:pt x="6158230" y="0"/>
                </a:lnTo>
                <a:lnTo>
                  <a:pt x="0" y="0"/>
                </a:lnTo>
                <a:lnTo>
                  <a:pt x="0" y="190500"/>
                </a:lnTo>
                <a:close/>
              </a:path>
            </a:pathLst>
          </a:custGeom>
          <a:solidFill>
            <a:srgbClr val="FFFFFF"/>
          </a:solidFill>
        </p:spPr>
        <p:txBody>
          <a:bodyPr wrap="square" lIns="0" tIns="0" rIns="0" bIns="0" rtlCol="0"/>
          <a:lstStyle/>
          <a:p>
            <a:endParaRPr/>
          </a:p>
        </p:txBody>
      </p:sp>
      <p:sp>
        <p:nvSpPr>
          <p:cNvPr id="7" name="object 7"/>
          <p:cNvSpPr txBox="1"/>
          <p:nvPr/>
        </p:nvSpPr>
        <p:spPr>
          <a:xfrm>
            <a:off x="706627" y="4055795"/>
            <a:ext cx="6149340" cy="5741035"/>
          </a:xfrm>
          <a:prstGeom prst="rect">
            <a:avLst/>
          </a:prstGeom>
        </p:spPr>
        <p:txBody>
          <a:bodyPr vert="horz" wrap="square" lIns="0" tIns="12700" rIns="0" bIns="0" rtlCol="0">
            <a:spAutoFit/>
          </a:bodyPr>
          <a:lstStyle/>
          <a:p>
            <a:pPr marL="3731895" marR="7620" algn="just">
              <a:lnSpc>
                <a:spcPct val="147100"/>
              </a:lnSpc>
              <a:spcBef>
                <a:spcPts val="100"/>
              </a:spcBef>
            </a:pPr>
            <a:r>
              <a:rPr sz="850" b="1" spc="-5" dirty="0">
                <a:latin typeface="Tahoma"/>
                <a:cs typeface="Tahoma"/>
              </a:rPr>
              <a:t>TORNA IL FESTIVAL DELLA </a:t>
            </a:r>
            <a:r>
              <a:rPr sz="850" b="1" spc="-10" dirty="0">
                <a:latin typeface="Tahoma"/>
                <a:cs typeface="Tahoma"/>
              </a:rPr>
              <a:t>CULTURA  </a:t>
            </a:r>
            <a:r>
              <a:rPr sz="850" b="1" spc="-5" dirty="0">
                <a:latin typeface="Tahoma"/>
                <a:cs typeface="Tahoma"/>
              </a:rPr>
              <a:t>CREATIVA</a:t>
            </a:r>
            <a:endParaRPr sz="850">
              <a:latin typeface="Tahoma"/>
              <a:cs typeface="Tahoma"/>
            </a:endParaRPr>
          </a:p>
          <a:p>
            <a:pPr marL="3731895" marR="6350" algn="just">
              <a:lnSpc>
                <a:spcPct val="138900"/>
              </a:lnSpc>
              <a:spcBef>
                <a:spcPts val="10"/>
              </a:spcBef>
            </a:pPr>
            <a:r>
              <a:rPr sz="850" b="1" i="1" spc="-25" dirty="0">
                <a:latin typeface="Tahoma"/>
                <a:cs typeface="Tahoma"/>
              </a:rPr>
              <a:t>“</a:t>
            </a:r>
            <a:r>
              <a:rPr sz="900" b="1" i="1" spc="-25" dirty="0">
                <a:latin typeface="Tahoma"/>
                <a:cs typeface="Tahoma"/>
              </a:rPr>
              <a:t>L’alfabeto del </a:t>
            </a:r>
            <a:r>
              <a:rPr sz="900" b="1" i="1" spc="-35" dirty="0">
                <a:latin typeface="Tahoma"/>
                <a:cs typeface="Tahoma"/>
              </a:rPr>
              <a:t>Mondo. Leggiamo </a:t>
            </a:r>
            <a:r>
              <a:rPr sz="900" b="1" i="1" spc="-15" dirty="0">
                <a:latin typeface="Tahoma"/>
                <a:cs typeface="Tahoma"/>
              </a:rPr>
              <a:t>i </a:t>
            </a:r>
            <a:r>
              <a:rPr sz="900" b="1" i="1" spc="-30" dirty="0">
                <a:latin typeface="Tahoma"/>
                <a:cs typeface="Tahoma"/>
              </a:rPr>
              <a:t>segni  intorno a noi e</a:t>
            </a:r>
            <a:r>
              <a:rPr sz="900" b="1" i="1" spc="10" dirty="0">
                <a:latin typeface="Tahoma"/>
                <a:cs typeface="Tahoma"/>
              </a:rPr>
              <a:t> </a:t>
            </a:r>
            <a:r>
              <a:rPr sz="900" b="1" i="1" spc="-30" dirty="0">
                <a:latin typeface="Tahoma"/>
                <a:cs typeface="Tahoma"/>
              </a:rPr>
              <a:t>raccontiamo</a:t>
            </a:r>
            <a:r>
              <a:rPr sz="850" b="1" i="1" spc="-30" dirty="0">
                <a:latin typeface="Tahoma"/>
                <a:cs typeface="Tahoma"/>
              </a:rPr>
              <a:t>”</a:t>
            </a:r>
            <a:endParaRPr sz="850">
              <a:latin typeface="Tahoma"/>
              <a:cs typeface="Tahoma"/>
            </a:endParaRPr>
          </a:p>
          <a:p>
            <a:pPr>
              <a:lnSpc>
                <a:spcPct val="100000"/>
              </a:lnSpc>
            </a:pPr>
            <a:endParaRPr sz="1300">
              <a:latin typeface="Times New Roman"/>
              <a:cs typeface="Times New Roman"/>
            </a:endParaRPr>
          </a:p>
          <a:p>
            <a:pPr marL="3731895" marR="8255" algn="just">
              <a:lnSpc>
                <a:spcPct val="138900"/>
              </a:lnSpc>
              <a:spcBef>
                <a:spcPts val="5"/>
              </a:spcBef>
            </a:pPr>
            <a:r>
              <a:rPr sz="900" i="1" spc="-30" dirty="0">
                <a:latin typeface="Tahoma"/>
                <a:cs typeface="Tahoma"/>
              </a:rPr>
              <a:t>Dal 16 </a:t>
            </a:r>
            <a:r>
              <a:rPr sz="900" i="1" spc="-25" dirty="0">
                <a:latin typeface="Tahoma"/>
                <a:cs typeface="Tahoma"/>
              </a:rPr>
              <a:t>al </a:t>
            </a:r>
            <a:r>
              <a:rPr sz="900" i="1" spc="-30" dirty="0">
                <a:latin typeface="Tahoma"/>
                <a:cs typeface="Tahoma"/>
              </a:rPr>
              <a:t>22marzo </a:t>
            </a:r>
            <a:r>
              <a:rPr sz="900" i="1" spc="-25" dirty="0">
                <a:latin typeface="Tahoma"/>
                <a:cs typeface="Tahoma"/>
              </a:rPr>
              <a:t>la </a:t>
            </a:r>
            <a:r>
              <a:rPr sz="900" i="1" spc="-30" dirty="0">
                <a:latin typeface="Tahoma"/>
                <a:cs typeface="Tahoma"/>
              </a:rPr>
              <a:t>seconda </a:t>
            </a:r>
            <a:r>
              <a:rPr sz="900" i="1" spc="-25" dirty="0">
                <a:latin typeface="Tahoma"/>
                <a:cs typeface="Tahoma"/>
              </a:rPr>
              <a:t>edizione della  </a:t>
            </a:r>
            <a:r>
              <a:rPr sz="900" i="1" spc="-30" dirty="0">
                <a:latin typeface="Tahoma"/>
                <a:cs typeface="Tahoma"/>
              </a:rPr>
              <a:t>manifestazione per </a:t>
            </a:r>
            <a:r>
              <a:rPr sz="900" i="1" spc="-25" dirty="0">
                <a:latin typeface="Tahoma"/>
                <a:cs typeface="Tahoma"/>
              </a:rPr>
              <a:t>ragazzi organizzata dalle  </a:t>
            </a:r>
            <a:r>
              <a:rPr sz="900" i="1" spc="-30" dirty="0">
                <a:latin typeface="Tahoma"/>
                <a:cs typeface="Tahoma"/>
              </a:rPr>
              <a:t>banche con </a:t>
            </a:r>
            <a:r>
              <a:rPr sz="900" i="1" spc="-15" dirty="0">
                <a:latin typeface="Tahoma"/>
                <a:cs typeface="Tahoma"/>
              </a:rPr>
              <a:t>il </a:t>
            </a:r>
            <a:r>
              <a:rPr sz="900" i="1" spc="-30" dirty="0">
                <a:latin typeface="Tahoma"/>
                <a:cs typeface="Tahoma"/>
              </a:rPr>
              <a:t>coordinamento </a:t>
            </a:r>
            <a:r>
              <a:rPr sz="900" i="1" spc="-25" dirty="0">
                <a:latin typeface="Tahoma"/>
                <a:cs typeface="Tahoma"/>
              </a:rPr>
              <a:t>dell’Abi.  </a:t>
            </a:r>
            <a:r>
              <a:rPr sz="900" i="1" spc="-35" dirty="0">
                <a:latin typeface="Tahoma"/>
                <a:cs typeface="Tahoma"/>
              </a:rPr>
              <a:t>Da </a:t>
            </a:r>
            <a:r>
              <a:rPr sz="900" i="1" spc="-30" dirty="0">
                <a:latin typeface="Tahoma"/>
                <a:cs typeface="Tahoma"/>
              </a:rPr>
              <a:t>nord a sud su </a:t>
            </a:r>
            <a:r>
              <a:rPr sz="900" i="1" spc="-25" dirty="0">
                <a:latin typeface="Tahoma"/>
                <a:cs typeface="Tahoma"/>
              </a:rPr>
              <a:t>tutto </a:t>
            </a:r>
            <a:r>
              <a:rPr sz="900" i="1" spc="-15" dirty="0">
                <a:latin typeface="Tahoma"/>
                <a:cs typeface="Tahoma"/>
              </a:rPr>
              <a:t>il </a:t>
            </a:r>
            <a:r>
              <a:rPr sz="900" i="1" spc="-25" dirty="0">
                <a:latin typeface="Tahoma"/>
                <a:cs typeface="Tahoma"/>
              </a:rPr>
              <a:t>territorio nazionale, oltre  ottanta le iniziative</a:t>
            </a:r>
            <a:endParaRPr sz="900">
              <a:latin typeface="Tahoma"/>
              <a:cs typeface="Tahoma"/>
            </a:endParaRPr>
          </a:p>
          <a:p>
            <a:pPr marL="3731895" marR="7620" algn="just">
              <a:lnSpc>
                <a:spcPct val="138900"/>
              </a:lnSpc>
            </a:pPr>
            <a:r>
              <a:rPr sz="900" i="1" spc="-30" dirty="0">
                <a:latin typeface="Tahoma"/>
                <a:cs typeface="Tahoma"/>
              </a:rPr>
              <a:t>dedicate ad </a:t>
            </a:r>
            <a:r>
              <a:rPr sz="900" i="1" spc="-25" dirty="0">
                <a:latin typeface="Tahoma"/>
                <a:cs typeface="Tahoma"/>
              </a:rPr>
              <a:t>arte, archeologia, musica, canto,  lettura, teatro, robotica, </a:t>
            </a:r>
            <a:r>
              <a:rPr sz="900" i="1" spc="-30" dirty="0">
                <a:latin typeface="Tahoma"/>
                <a:cs typeface="Tahoma"/>
              </a:rPr>
              <a:t>nuove </a:t>
            </a:r>
            <a:r>
              <a:rPr sz="900" i="1" spc="-25" dirty="0">
                <a:latin typeface="Tahoma"/>
                <a:cs typeface="Tahoma"/>
              </a:rPr>
              <a:t>tecnologie.</a:t>
            </a:r>
            <a:endParaRPr sz="900">
              <a:latin typeface="Tahoma"/>
              <a:cs typeface="Tahoma"/>
            </a:endParaRPr>
          </a:p>
          <a:p>
            <a:pPr>
              <a:lnSpc>
                <a:spcPct val="100000"/>
              </a:lnSpc>
              <a:spcBef>
                <a:spcPts val="50"/>
              </a:spcBef>
            </a:pPr>
            <a:endParaRPr sz="1200">
              <a:latin typeface="Times New Roman"/>
              <a:cs typeface="Times New Roman"/>
            </a:endParaRPr>
          </a:p>
          <a:p>
            <a:pPr marL="3731895" marR="6350" algn="just">
              <a:lnSpc>
                <a:spcPct val="145100"/>
              </a:lnSpc>
            </a:pPr>
            <a:r>
              <a:rPr sz="850" spc="-25" dirty="0">
                <a:latin typeface="Tahoma"/>
                <a:cs typeface="Tahoma"/>
              </a:rPr>
              <a:t>“</a:t>
            </a:r>
            <a:r>
              <a:rPr sz="900" i="1" spc="-25" dirty="0">
                <a:latin typeface="Tahoma"/>
                <a:cs typeface="Tahoma"/>
              </a:rPr>
              <a:t>L’alfabeto del </a:t>
            </a:r>
            <a:r>
              <a:rPr sz="900" i="1" spc="-30" dirty="0">
                <a:latin typeface="Tahoma"/>
                <a:cs typeface="Tahoma"/>
              </a:rPr>
              <a:t>Mondo. Leggiamo </a:t>
            </a:r>
            <a:r>
              <a:rPr sz="900" i="1" spc="-15" dirty="0">
                <a:latin typeface="Tahoma"/>
                <a:cs typeface="Tahoma"/>
              </a:rPr>
              <a:t>i </a:t>
            </a:r>
            <a:r>
              <a:rPr sz="900" i="1" spc="-25" dirty="0">
                <a:latin typeface="Tahoma"/>
                <a:cs typeface="Tahoma"/>
              </a:rPr>
              <a:t>segni </a:t>
            </a:r>
            <a:r>
              <a:rPr sz="900" i="1" spc="-30" dirty="0">
                <a:latin typeface="Tahoma"/>
                <a:cs typeface="Tahoma"/>
              </a:rPr>
              <a:t>intorno a  </a:t>
            </a:r>
            <a:r>
              <a:rPr sz="900" i="1" spc="-25" dirty="0">
                <a:latin typeface="Tahoma"/>
                <a:cs typeface="Tahoma"/>
              </a:rPr>
              <a:t>noi </a:t>
            </a:r>
            <a:r>
              <a:rPr sz="900" i="1" spc="-30" dirty="0">
                <a:latin typeface="Tahoma"/>
                <a:cs typeface="Tahoma"/>
              </a:rPr>
              <a:t>e </a:t>
            </a:r>
            <a:r>
              <a:rPr sz="900" i="1" spc="-25" dirty="0">
                <a:latin typeface="Tahoma"/>
                <a:cs typeface="Tahoma"/>
              </a:rPr>
              <a:t>raccontiamo</a:t>
            </a:r>
            <a:r>
              <a:rPr sz="850" spc="-25" dirty="0">
                <a:latin typeface="Tahoma"/>
                <a:cs typeface="Tahoma"/>
              </a:rPr>
              <a:t>”. </a:t>
            </a:r>
            <a:r>
              <a:rPr sz="850" dirty="0">
                <a:latin typeface="Tahoma"/>
                <a:cs typeface="Tahoma"/>
              </a:rPr>
              <a:t>È </a:t>
            </a:r>
            <a:r>
              <a:rPr sz="850" spc="-5" dirty="0">
                <a:latin typeface="Tahoma"/>
                <a:cs typeface="Tahoma"/>
              </a:rPr>
              <a:t>questo il tema della  seconda edizione del Festival della Cultura  Creativa, promosso </a:t>
            </a:r>
            <a:r>
              <a:rPr sz="850" dirty="0">
                <a:latin typeface="Tahoma"/>
                <a:cs typeface="Tahoma"/>
              </a:rPr>
              <a:t>e </a:t>
            </a:r>
            <a:r>
              <a:rPr sz="850" spc="-5" dirty="0">
                <a:latin typeface="Tahoma"/>
                <a:cs typeface="Tahoma"/>
              </a:rPr>
              <a:t>realizzato dalle banche,  </a:t>
            </a:r>
            <a:r>
              <a:rPr sz="850" dirty="0">
                <a:latin typeface="Tahoma"/>
                <a:cs typeface="Tahoma"/>
              </a:rPr>
              <a:t>anche </a:t>
            </a:r>
            <a:r>
              <a:rPr sz="850" spc="-5" dirty="0">
                <a:latin typeface="Tahoma"/>
                <a:cs typeface="Tahoma"/>
              </a:rPr>
              <a:t>grazie al coordinamento dell’Abi. La  manifestazione, interamente dedicata alla cultura  </a:t>
            </a:r>
            <a:r>
              <a:rPr sz="850" dirty="0">
                <a:latin typeface="Tahoma"/>
                <a:cs typeface="Tahoma"/>
              </a:rPr>
              <a:t>e </a:t>
            </a:r>
            <a:r>
              <a:rPr sz="850" spc="-5" dirty="0">
                <a:latin typeface="Tahoma"/>
                <a:cs typeface="Tahoma"/>
              </a:rPr>
              <a:t>alla creatività per ragazzi, </a:t>
            </a:r>
            <a:r>
              <a:rPr sz="850" dirty="0">
                <a:latin typeface="Tahoma"/>
                <a:cs typeface="Tahoma"/>
              </a:rPr>
              <a:t>si </a:t>
            </a:r>
            <a:r>
              <a:rPr sz="850" spc="-5" dirty="0">
                <a:latin typeface="Tahoma"/>
                <a:cs typeface="Tahoma"/>
              </a:rPr>
              <a:t>svolgerà</a:t>
            </a:r>
            <a:r>
              <a:rPr sz="850" spc="245" dirty="0">
                <a:latin typeface="Tahoma"/>
                <a:cs typeface="Tahoma"/>
              </a:rPr>
              <a:t> </a:t>
            </a:r>
            <a:r>
              <a:rPr sz="850" spc="-5" dirty="0">
                <a:latin typeface="Tahoma"/>
                <a:cs typeface="Tahoma"/>
              </a:rPr>
              <a:t>nella</a:t>
            </a:r>
            <a:endParaRPr sz="850">
              <a:latin typeface="Tahoma"/>
              <a:cs typeface="Tahoma"/>
            </a:endParaRPr>
          </a:p>
          <a:p>
            <a:pPr marL="12700" marR="13970" algn="just">
              <a:lnSpc>
                <a:spcPct val="147100"/>
              </a:lnSpc>
            </a:pPr>
            <a:r>
              <a:rPr sz="850" spc="-5" dirty="0">
                <a:latin typeface="Tahoma"/>
                <a:cs typeface="Tahoma"/>
              </a:rPr>
              <a:t>settimana dal </a:t>
            </a:r>
            <a:r>
              <a:rPr sz="850" dirty="0">
                <a:latin typeface="Tahoma"/>
                <a:cs typeface="Tahoma"/>
              </a:rPr>
              <a:t>16 </a:t>
            </a:r>
            <a:r>
              <a:rPr sz="850" spc="-5" dirty="0">
                <a:latin typeface="Tahoma"/>
                <a:cs typeface="Tahoma"/>
              </a:rPr>
              <a:t>al 22 marzo e, </a:t>
            </a:r>
            <a:r>
              <a:rPr sz="850" dirty="0">
                <a:latin typeface="Tahoma"/>
                <a:cs typeface="Tahoma"/>
              </a:rPr>
              <a:t>come </a:t>
            </a:r>
            <a:r>
              <a:rPr sz="850" spc="-5" dirty="0">
                <a:latin typeface="Tahoma"/>
                <a:cs typeface="Tahoma"/>
              </a:rPr>
              <a:t>già sperimentato nella prima edizione, </a:t>
            </a:r>
            <a:r>
              <a:rPr sz="850" dirty="0">
                <a:latin typeface="Tahoma"/>
                <a:cs typeface="Tahoma"/>
              </a:rPr>
              <a:t>si </a:t>
            </a:r>
            <a:r>
              <a:rPr sz="850" spc="-5" dirty="0">
                <a:latin typeface="Tahoma"/>
                <a:cs typeface="Tahoma"/>
              </a:rPr>
              <a:t>articolerà attraverso </a:t>
            </a:r>
            <a:r>
              <a:rPr sz="850" dirty="0">
                <a:latin typeface="Tahoma"/>
                <a:cs typeface="Tahoma"/>
              </a:rPr>
              <a:t>una </a:t>
            </a:r>
            <a:r>
              <a:rPr sz="850" spc="-5" dirty="0">
                <a:latin typeface="Tahoma"/>
                <a:cs typeface="Tahoma"/>
              </a:rPr>
              <a:t>ricca proposta di  eventi, iniziative </a:t>
            </a:r>
            <a:r>
              <a:rPr sz="850" dirty="0">
                <a:latin typeface="Tahoma"/>
                <a:cs typeface="Tahoma"/>
              </a:rPr>
              <a:t>e </a:t>
            </a:r>
            <a:r>
              <a:rPr sz="850" spc="-5" dirty="0">
                <a:latin typeface="Tahoma"/>
                <a:cs typeface="Tahoma"/>
              </a:rPr>
              <a:t>laboratori diffusi sull’intero territorio </a:t>
            </a:r>
            <a:r>
              <a:rPr sz="850" spc="-10" dirty="0">
                <a:latin typeface="Tahoma"/>
                <a:cs typeface="Tahoma"/>
              </a:rPr>
              <a:t>nazionale. </a:t>
            </a:r>
            <a:r>
              <a:rPr sz="850" spc="-5" dirty="0">
                <a:latin typeface="Tahoma"/>
                <a:cs typeface="Tahoma"/>
              </a:rPr>
              <a:t>Coinvolgendo oltre </a:t>
            </a:r>
            <a:r>
              <a:rPr sz="850" dirty="0">
                <a:latin typeface="Tahoma"/>
                <a:cs typeface="Tahoma"/>
              </a:rPr>
              <a:t>10 </a:t>
            </a:r>
            <a:r>
              <a:rPr sz="850" spc="-5" dirty="0">
                <a:latin typeface="Tahoma"/>
                <a:cs typeface="Tahoma"/>
              </a:rPr>
              <a:t>mila giovanissimi in tutta Italia,</a:t>
            </a:r>
            <a:r>
              <a:rPr sz="850" spc="-45" dirty="0">
                <a:latin typeface="Tahoma"/>
                <a:cs typeface="Tahoma"/>
              </a:rPr>
              <a:t> </a:t>
            </a:r>
            <a:r>
              <a:rPr sz="850" spc="-5" dirty="0">
                <a:latin typeface="Tahoma"/>
                <a:cs typeface="Tahoma"/>
              </a:rPr>
              <a:t>il</a:t>
            </a:r>
            <a:endParaRPr sz="850">
              <a:latin typeface="Tahoma"/>
              <a:cs typeface="Tahoma"/>
            </a:endParaRPr>
          </a:p>
          <a:p>
            <a:pPr marL="12700" marR="5080" algn="just">
              <a:lnSpc>
                <a:spcPct val="147100"/>
              </a:lnSpc>
              <a:spcBef>
                <a:spcPts val="5"/>
              </a:spcBef>
            </a:pPr>
            <a:r>
              <a:rPr sz="850" spc="-5" dirty="0">
                <a:latin typeface="Tahoma"/>
                <a:cs typeface="Tahoma"/>
              </a:rPr>
              <a:t>Festival </a:t>
            </a:r>
            <a:r>
              <a:rPr sz="850" dirty="0">
                <a:latin typeface="Tahoma"/>
                <a:cs typeface="Tahoma"/>
              </a:rPr>
              <a:t>ha </a:t>
            </a:r>
            <a:r>
              <a:rPr sz="850" spc="-5" dirty="0">
                <a:latin typeface="Tahoma"/>
                <a:cs typeface="Tahoma"/>
              </a:rPr>
              <a:t>l’obiettivo di avvicinare bambini </a:t>
            </a:r>
            <a:r>
              <a:rPr sz="850" dirty="0">
                <a:latin typeface="Tahoma"/>
                <a:cs typeface="Tahoma"/>
              </a:rPr>
              <a:t>e </a:t>
            </a:r>
            <a:r>
              <a:rPr sz="850" spc="-5" dirty="0">
                <a:latin typeface="Tahoma"/>
                <a:cs typeface="Tahoma"/>
              </a:rPr>
              <a:t>ragazzi dai </a:t>
            </a:r>
            <a:r>
              <a:rPr sz="850" dirty="0">
                <a:latin typeface="Tahoma"/>
                <a:cs typeface="Tahoma"/>
              </a:rPr>
              <a:t>6 </a:t>
            </a:r>
            <a:r>
              <a:rPr sz="850" spc="-5" dirty="0">
                <a:latin typeface="Tahoma"/>
                <a:cs typeface="Tahoma"/>
              </a:rPr>
              <a:t>ai 13 anni alla cultura e, in particolare, agli aspetti più </a:t>
            </a:r>
            <a:r>
              <a:rPr sz="850" dirty="0">
                <a:latin typeface="Tahoma"/>
                <a:cs typeface="Tahoma"/>
              </a:rPr>
              <a:t>“generativi”  </a:t>
            </a:r>
            <a:r>
              <a:rPr sz="850" spc="-5" dirty="0">
                <a:latin typeface="Tahoma"/>
                <a:cs typeface="Tahoma"/>
              </a:rPr>
              <a:t>della creatività. Attraverso l’arte, l’archeologia, la musica, il </a:t>
            </a:r>
            <a:r>
              <a:rPr sz="850" dirty="0">
                <a:latin typeface="Tahoma"/>
                <a:cs typeface="Tahoma"/>
              </a:rPr>
              <a:t>canto, </a:t>
            </a:r>
            <a:r>
              <a:rPr sz="850" spc="-5" dirty="0">
                <a:latin typeface="Tahoma"/>
                <a:cs typeface="Tahoma"/>
              </a:rPr>
              <a:t>la lettura, il teatro, la fotografia, la robotica, le </a:t>
            </a:r>
            <a:r>
              <a:rPr sz="850" spc="5" dirty="0">
                <a:latin typeface="Tahoma"/>
                <a:cs typeface="Tahoma"/>
              </a:rPr>
              <a:t>tecnologie  </a:t>
            </a:r>
            <a:r>
              <a:rPr sz="850" spc="-5" dirty="0">
                <a:latin typeface="Tahoma"/>
                <a:cs typeface="Tahoma"/>
              </a:rPr>
              <a:t>digitali </a:t>
            </a:r>
            <a:r>
              <a:rPr sz="850" dirty="0">
                <a:latin typeface="Tahoma"/>
                <a:cs typeface="Tahoma"/>
              </a:rPr>
              <a:t>e altri </a:t>
            </a:r>
            <a:r>
              <a:rPr sz="850" spc="-5" dirty="0">
                <a:latin typeface="Tahoma"/>
                <a:cs typeface="Tahoma"/>
              </a:rPr>
              <a:t>percorsi figurativi </a:t>
            </a:r>
            <a:r>
              <a:rPr sz="850" dirty="0">
                <a:latin typeface="Tahoma"/>
                <a:cs typeface="Tahoma"/>
              </a:rPr>
              <a:t>e </a:t>
            </a:r>
            <a:r>
              <a:rPr sz="850" spc="-5" dirty="0">
                <a:latin typeface="Tahoma"/>
                <a:cs typeface="Tahoma"/>
              </a:rPr>
              <a:t>linguistici, </a:t>
            </a:r>
            <a:r>
              <a:rPr sz="850" dirty="0">
                <a:latin typeface="Tahoma"/>
                <a:cs typeface="Tahoma"/>
              </a:rPr>
              <a:t>i </a:t>
            </a:r>
            <a:r>
              <a:rPr sz="850" spc="-5" dirty="0">
                <a:latin typeface="Tahoma"/>
                <a:cs typeface="Tahoma"/>
              </a:rPr>
              <a:t>giovani protagonisti del Festival potranno così sperimentare le potenzi alità della  loro fantasia </a:t>
            </a:r>
            <a:r>
              <a:rPr sz="850" dirty="0">
                <a:latin typeface="Tahoma"/>
                <a:cs typeface="Tahoma"/>
              </a:rPr>
              <a:t>e </a:t>
            </a:r>
            <a:r>
              <a:rPr sz="850" spc="-5" dirty="0">
                <a:latin typeface="Tahoma"/>
                <a:cs typeface="Tahoma"/>
              </a:rPr>
              <a:t>costruire infiniti</a:t>
            </a:r>
            <a:r>
              <a:rPr sz="850" spc="-25" dirty="0">
                <a:latin typeface="Tahoma"/>
                <a:cs typeface="Tahoma"/>
              </a:rPr>
              <a:t> </a:t>
            </a:r>
            <a:r>
              <a:rPr sz="850" spc="-5" dirty="0">
                <a:latin typeface="Tahoma"/>
                <a:cs typeface="Tahoma"/>
              </a:rPr>
              <a:t>racconti.</a:t>
            </a:r>
            <a:endParaRPr sz="850">
              <a:latin typeface="Tahoma"/>
              <a:cs typeface="Tahoma"/>
            </a:endParaRPr>
          </a:p>
          <a:p>
            <a:pPr>
              <a:lnSpc>
                <a:spcPct val="100000"/>
              </a:lnSpc>
              <a:spcBef>
                <a:spcPts val="5"/>
              </a:spcBef>
            </a:pPr>
            <a:endParaRPr sz="1300">
              <a:latin typeface="Times New Roman"/>
              <a:cs typeface="Times New Roman"/>
            </a:endParaRPr>
          </a:p>
          <a:p>
            <a:pPr marL="12700" marR="5715" algn="just">
              <a:lnSpc>
                <a:spcPct val="147000"/>
              </a:lnSpc>
            </a:pPr>
            <a:r>
              <a:rPr sz="850" spc="-10" dirty="0">
                <a:latin typeface="Tahoma"/>
                <a:cs typeface="Tahoma"/>
              </a:rPr>
              <a:t>“Il </a:t>
            </a:r>
            <a:r>
              <a:rPr sz="850" spc="-5" dirty="0">
                <a:latin typeface="Tahoma"/>
                <a:cs typeface="Tahoma"/>
              </a:rPr>
              <a:t>rafforzato impegno delle </a:t>
            </a:r>
            <a:r>
              <a:rPr sz="850" dirty="0">
                <a:latin typeface="Tahoma"/>
                <a:cs typeface="Tahoma"/>
              </a:rPr>
              <a:t>banche a </a:t>
            </a:r>
            <a:r>
              <a:rPr sz="850" spc="-5" dirty="0">
                <a:latin typeface="Tahoma"/>
                <a:cs typeface="Tahoma"/>
              </a:rPr>
              <a:t>investire nei giovani </a:t>
            </a:r>
            <a:r>
              <a:rPr sz="850" dirty="0">
                <a:latin typeface="Tahoma"/>
                <a:cs typeface="Tahoma"/>
              </a:rPr>
              <a:t>e </a:t>
            </a:r>
            <a:r>
              <a:rPr sz="850" spc="-5" dirty="0">
                <a:latin typeface="Tahoma"/>
                <a:cs typeface="Tahoma"/>
              </a:rPr>
              <a:t>nella cultura </a:t>
            </a:r>
            <a:r>
              <a:rPr sz="850" dirty="0">
                <a:latin typeface="Tahoma"/>
                <a:cs typeface="Tahoma"/>
              </a:rPr>
              <a:t>– ha </a:t>
            </a:r>
            <a:r>
              <a:rPr sz="850" spc="-5" dirty="0">
                <a:latin typeface="Tahoma"/>
                <a:cs typeface="Tahoma"/>
              </a:rPr>
              <a:t>dichiarato il Presidente dell’Abi, </a:t>
            </a:r>
            <a:r>
              <a:rPr sz="850" dirty="0">
                <a:latin typeface="Tahoma"/>
                <a:cs typeface="Tahoma"/>
              </a:rPr>
              <a:t>Antonio </a:t>
            </a:r>
            <a:r>
              <a:rPr sz="850" spc="-5" dirty="0">
                <a:latin typeface="Tahoma"/>
                <a:cs typeface="Tahoma"/>
              </a:rPr>
              <a:t>Patuelli </a:t>
            </a:r>
            <a:r>
              <a:rPr sz="850" dirty="0">
                <a:latin typeface="Tahoma"/>
                <a:cs typeface="Tahoma"/>
              </a:rPr>
              <a:t>–  </a:t>
            </a:r>
            <a:r>
              <a:rPr sz="850" spc="-5" dirty="0">
                <a:latin typeface="Tahoma"/>
                <a:cs typeface="Tahoma"/>
              </a:rPr>
              <a:t>rappresenta un’occasione importante data ai ragazzi per misurarsi con </a:t>
            </a:r>
            <a:r>
              <a:rPr sz="850" dirty="0">
                <a:latin typeface="Tahoma"/>
                <a:cs typeface="Tahoma"/>
              </a:rPr>
              <a:t>se </a:t>
            </a:r>
            <a:r>
              <a:rPr sz="850" spc="-5" dirty="0">
                <a:latin typeface="Tahoma"/>
                <a:cs typeface="Tahoma"/>
              </a:rPr>
              <a:t>stessi </a:t>
            </a:r>
            <a:r>
              <a:rPr sz="850" dirty="0">
                <a:latin typeface="Tahoma"/>
                <a:cs typeface="Tahoma"/>
              </a:rPr>
              <a:t>e </a:t>
            </a:r>
            <a:r>
              <a:rPr sz="850" spc="-5" dirty="0">
                <a:latin typeface="Tahoma"/>
                <a:cs typeface="Tahoma"/>
              </a:rPr>
              <a:t>le molteplici possibilità di partecipazione. Ciò  </a:t>
            </a:r>
            <a:r>
              <a:rPr sz="850" dirty="0">
                <a:latin typeface="Tahoma"/>
                <a:cs typeface="Tahoma"/>
              </a:rPr>
              <a:t>che ci </a:t>
            </a:r>
            <a:r>
              <a:rPr sz="850" spc="-5" dirty="0">
                <a:latin typeface="Tahoma"/>
                <a:cs typeface="Tahoma"/>
              </a:rPr>
              <a:t>spinge </a:t>
            </a:r>
            <a:r>
              <a:rPr sz="850" dirty="0">
                <a:latin typeface="Tahoma"/>
                <a:cs typeface="Tahoma"/>
              </a:rPr>
              <a:t>a </a:t>
            </a:r>
            <a:r>
              <a:rPr sz="850" spc="-5" dirty="0">
                <a:latin typeface="Tahoma"/>
                <a:cs typeface="Tahoma"/>
              </a:rPr>
              <a:t>lavorare in sinergia </a:t>
            </a:r>
            <a:r>
              <a:rPr sz="850" dirty="0">
                <a:latin typeface="Tahoma"/>
                <a:cs typeface="Tahoma"/>
              </a:rPr>
              <a:t>con </a:t>
            </a:r>
            <a:r>
              <a:rPr sz="850" spc="-5" dirty="0">
                <a:latin typeface="Tahoma"/>
                <a:cs typeface="Tahoma"/>
              </a:rPr>
              <a:t>scuole, musei, associazioni culturali </a:t>
            </a:r>
            <a:r>
              <a:rPr sz="850" dirty="0">
                <a:latin typeface="Tahoma"/>
                <a:cs typeface="Tahoma"/>
              </a:rPr>
              <a:t>e </a:t>
            </a:r>
            <a:r>
              <a:rPr sz="850" spc="-5" dirty="0">
                <a:latin typeface="Tahoma"/>
                <a:cs typeface="Tahoma"/>
              </a:rPr>
              <a:t>biblioteche </a:t>
            </a:r>
            <a:r>
              <a:rPr sz="850" dirty="0">
                <a:latin typeface="Tahoma"/>
                <a:cs typeface="Tahoma"/>
              </a:rPr>
              <a:t>è </a:t>
            </a:r>
            <a:r>
              <a:rPr sz="850" spc="-5" dirty="0">
                <a:latin typeface="Tahoma"/>
                <a:cs typeface="Tahoma"/>
              </a:rPr>
              <a:t>la comune certezza che</a:t>
            </a:r>
            <a:r>
              <a:rPr sz="850" spc="15" dirty="0">
                <a:latin typeface="Tahoma"/>
                <a:cs typeface="Tahoma"/>
              </a:rPr>
              <a:t> </a:t>
            </a:r>
            <a:r>
              <a:rPr sz="850" spc="-5" dirty="0">
                <a:latin typeface="Tahoma"/>
                <a:cs typeface="Tahoma"/>
              </a:rPr>
              <a:t>solo</a:t>
            </a:r>
            <a:endParaRPr sz="850">
              <a:latin typeface="Tahoma"/>
              <a:cs typeface="Tahoma"/>
            </a:endParaRPr>
          </a:p>
        </p:txBody>
      </p:sp>
      <p:sp>
        <p:nvSpPr>
          <p:cNvPr id="8" name="object 8"/>
          <p:cNvSpPr/>
          <p:nvPr/>
        </p:nvSpPr>
        <p:spPr>
          <a:xfrm>
            <a:off x="3175599" y="2373933"/>
            <a:ext cx="1283991" cy="19053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Gdapress.it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06218"/>
            <a:ext cx="6149340" cy="7646670"/>
          </a:xfrm>
          <a:prstGeom prst="rect">
            <a:avLst/>
          </a:prstGeom>
        </p:spPr>
        <p:txBody>
          <a:bodyPr vert="horz" wrap="square" lIns="0" tIns="12700" rIns="0" bIns="0" rtlCol="0">
            <a:spAutoFit/>
          </a:bodyPr>
          <a:lstStyle/>
          <a:p>
            <a:pPr marL="12700" marR="6985" algn="just">
              <a:lnSpc>
                <a:spcPct val="147100"/>
              </a:lnSpc>
              <a:spcBef>
                <a:spcPts val="100"/>
              </a:spcBef>
            </a:pPr>
            <a:r>
              <a:rPr sz="850" spc="-5" dirty="0">
                <a:latin typeface="Tahoma"/>
                <a:cs typeface="Tahoma"/>
              </a:rPr>
              <a:t>mettendosi in gioco </a:t>
            </a:r>
            <a:r>
              <a:rPr sz="850" dirty="0">
                <a:latin typeface="Tahoma"/>
                <a:cs typeface="Tahoma"/>
              </a:rPr>
              <a:t>e </a:t>
            </a:r>
            <a:r>
              <a:rPr sz="850" spc="-5" dirty="0">
                <a:latin typeface="Tahoma"/>
                <a:cs typeface="Tahoma"/>
              </a:rPr>
              <a:t>‘allenandosi’ </a:t>
            </a:r>
            <a:r>
              <a:rPr sz="850" dirty="0">
                <a:latin typeface="Tahoma"/>
                <a:cs typeface="Tahoma"/>
              </a:rPr>
              <a:t>a </a:t>
            </a:r>
            <a:r>
              <a:rPr sz="850" spc="-5" dirty="0">
                <a:latin typeface="Tahoma"/>
                <a:cs typeface="Tahoma"/>
              </a:rPr>
              <a:t>diventare cittadini attivi, </a:t>
            </a:r>
            <a:r>
              <a:rPr sz="850" dirty="0">
                <a:latin typeface="Tahoma"/>
                <a:cs typeface="Tahoma"/>
              </a:rPr>
              <a:t>capaci </a:t>
            </a:r>
            <a:r>
              <a:rPr sz="850" spc="-5" dirty="0">
                <a:latin typeface="Tahoma"/>
                <a:cs typeface="Tahoma"/>
              </a:rPr>
              <a:t>di progettualità </a:t>
            </a:r>
            <a:r>
              <a:rPr sz="850" dirty="0">
                <a:latin typeface="Tahoma"/>
                <a:cs typeface="Tahoma"/>
              </a:rPr>
              <a:t>e </a:t>
            </a:r>
            <a:r>
              <a:rPr sz="850" spc="-5" dirty="0">
                <a:latin typeface="Tahoma"/>
                <a:cs typeface="Tahoma"/>
              </a:rPr>
              <a:t>di relazioni, avviene la formazione globale  della </a:t>
            </a:r>
            <a:r>
              <a:rPr sz="850" dirty="0">
                <a:latin typeface="Tahoma"/>
                <a:cs typeface="Tahoma"/>
              </a:rPr>
              <a:t>persona, </a:t>
            </a:r>
            <a:r>
              <a:rPr sz="850" spc="-5" dirty="0">
                <a:latin typeface="Tahoma"/>
                <a:cs typeface="Tahoma"/>
              </a:rPr>
              <a:t>in grado quindi di costruire il proprio futuro </a:t>
            </a:r>
            <a:r>
              <a:rPr sz="850" dirty="0">
                <a:latin typeface="Tahoma"/>
                <a:cs typeface="Tahoma"/>
              </a:rPr>
              <a:t>e </a:t>
            </a:r>
            <a:r>
              <a:rPr sz="850" spc="-5" dirty="0">
                <a:latin typeface="Tahoma"/>
                <a:cs typeface="Tahoma"/>
              </a:rPr>
              <a:t>quello del Paese. Lo sviluppo delle </a:t>
            </a:r>
            <a:r>
              <a:rPr sz="850" dirty="0">
                <a:latin typeface="Tahoma"/>
                <a:cs typeface="Tahoma"/>
              </a:rPr>
              <a:t>proprie </a:t>
            </a:r>
            <a:r>
              <a:rPr sz="850" spc="-5" dirty="0">
                <a:latin typeface="Tahoma"/>
                <a:cs typeface="Tahoma"/>
              </a:rPr>
              <a:t>competenze </a:t>
            </a:r>
            <a:r>
              <a:rPr sz="850" dirty="0">
                <a:latin typeface="Tahoma"/>
                <a:cs typeface="Tahoma"/>
              </a:rPr>
              <a:t>è </a:t>
            </a:r>
            <a:r>
              <a:rPr sz="850" spc="10" dirty="0">
                <a:latin typeface="Tahoma"/>
                <a:cs typeface="Tahoma"/>
              </a:rPr>
              <a:t>infatti </a:t>
            </a:r>
            <a:r>
              <a:rPr sz="850" spc="-5" dirty="0">
                <a:latin typeface="Tahoma"/>
                <a:cs typeface="Tahoma"/>
              </a:rPr>
              <a:t>alla  base del progresso economico, della convivenza civile </a:t>
            </a:r>
            <a:r>
              <a:rPr sz="850" dirty="0">
                <a:latin typeface="Tahoma"/>
                <a:cs typeface="Tahoma"/>
              </a:rPr>
              <a:t>e </a:t>
            </a:r>
            <a:r>
              <a:rPr sz="850" spc="-5" dirty="0">
                <a:latin typeface="Tahoma"/>
                <a:cs typeface="Tahoma"/>
              </a:rPr>
              <a:t>della partecipazione alla vita democratica. In questo senso </a:t>
            </a:r>
            <a:r>
              <a:rPr sz="850" dirty="0">
                <a:latin typeface="Tahoma"/>
                <a:cs typeface="Tahoma"/>
              </a:rPr>
              <a:t>– ha  </a:t>
            </a:r>
            <a:r>
              <a:rPr sz="850" spc="-5" dirty="0">
                <a:latin typeface="Tahoma"/>
                <a:cs typeface="Tahoma"/>
              </a:rPr>
              <a:t>concluso Patuelli </a:t>
            </a:r>
            <a:r>
              <a:rPr sz="850" dirty="0">
                <a:latin typeface="Tahoma"/>
                <a:cs typeface="Tahoma"/>
              </a:rPr>
              <a:t>– </a:t>
            </a:r>
            <a:r>
              <a:rPr sz="850" spc="-5" dirty="0">
                <a:latin typeface="Tahoma"/>
                <a:cs typeface="Tahoma"/>
              </a:rPr>
              <a:t>un ruolo di indirizzo deve essere svolto anche dalla comunità economica </a:t>
            </a:r>
            <a:r>
              <a:rPr sz="850" dirty="0">
                <a:latin typeface="Tahoma"/>
                <a:cs typeface="Tahoma"/>
              </a:rPr>
              <a:t>tutta, </a:t>
            </a:r>
            <a:r>
              <a:rPr sz="850" spc="-5" dirty="0">
                <a:latin typeface="Tahoma"/>
                <a:cs typeface="Tahoma"/>
              </a:rPr>
              <a:t>nella consapevolezza che  attraverso la promozione della conoscenza anche presso </a:t>
            </a:r>
            <a:r>
              <a:rPr sz="850" dirty="0">
                <a:latin typeface="Tahoma"/>
                <a:cs typeface="Tahoma"/>
              </a:rPr>
              <a:t>i </a:t>
            </a:r>
            <a:r>
              <a:rPr sz="850" spc="-5" dirty="0">
                <a:latin typeface="Tahoma"/>
                <a:cs typeface="Tahoma"/>
              </a:rPr>
              <a:t>più </a:t>
            </a:r>
            <a:r>
              <a:rPr sz="850" dirty="0">
                <a:latin typeface="Tahoma"/>
                <a:cs typeface="Tahoma"/>
              </a:rPr>
              <a:t>giovani si </a:t>
            </a:r>
            <a:r>
              <a:rPr sz="850" spc="-5" dirty="0">
                <a:latin typeface="Tahoma"/>
                <a:cs typeface="Tahoma"/>
              </a:rPr>
              <a:t>possa realizzare un più diffuso senso di responsabilità,  per </a:t>
            </a:r>
            <a:r>
              <a:rPr sz="850" dirty="0">
                <a:latin typeface="Tahoma"/>
                <a:cs typeface="Tahoma"/>
              </a:rPr>
              <a:t>una </a:t>
            </a:r>
            <a:r>
              <a:rPr sz="850" spc="-5" dirty="0">
                <a:latin typeface="Tahoma"/>
                <a:cs typeface="Tahoma"/>
              </a:rPr>
              <a:t>più ampia </a:t>
            </a:r>
            <a:r>
              <a:rPr sz="850" dirty="0">
                <a:latin typeface="Tahoma"/>
                <a:cs typeface="Tahoma"/>
              </a:rPr>
              <a:t>e </a:t>
            </a:r>
            <a:r>
              <a:rPr sz="850" spc="-5" dirty="0">
                <a:latin typeface="Tahoma"/>
                <a:cs typeface="Tahoma"/>
              </a:rPr>
              <a:t>duratura crescita dei nostri</a:t>
            </a:r>
            <a:r>
              <a:rPr sz="850" spc="-10" dirty="0">
                <a:latin typeface="Tahoma"/>
                <a:cs typeface="Tahoma"/>
              </a:rPr>
              <a:t> </a:t>
            </a:r>
            <a:r>
              <a:rPr sz="850" spc="-5" dirty="0">
                <a:latin typeface="Tahoma"/>
                <a:cs typeface="Tahoma"/>
              </a:rPr>
              <a:t>territori”.</a:t>
            </a:r>
            <a:endParaRPr sz="850">
              <a:latin typeface="Tahoma"/>
              <a:cs typeface="Tahoma"/>
            </a:endParaRPr>
          </a:p>
          <a:p>
            <a:pPr>
              <a:lnSpc>
                <a:spcPct val="100000"/>
              </a:lnSpc>
              <a:spcBef>
                <a:spcPts val="5"/>
              </a:spcBef>
            </a:pPr>
            <a:endParaRPr sz="1300">
              <a:latin typeface="Times New Roman"/>
              <a:cs typeface="Times New Roman"/>
            </a:endParaRPr>
          </a:p>
          <a:p>
            <a:pPr marL="12700" marR="8255" algn="just">
              <a:lnSpc>
                <a:spcPct val="147100"/>
              </a:lnSpc>
            </a:pPr>
            <a:r>
              <a:rPr sz="850" spc="-5" dirty="0">
                <a:latin typeface="Tahoma"/>
                <a:cs typeface="Tahoma"/>
              </a:rPr>
              <a:t>L’importanza sociale </a:t>
            </a:r>
            <a:r>
              <a:rPr sz="850" dirty="0">
                <a:latin typeface="Tahoma"/>
                <a:cs typeface="Tahoma"/>
              </a:rPr>
              <a:t>e </a:t>
            </a:r>
            <a:r>
              <a:rPr sz="850" spc="-5" dirty="0">
                <a:latin typeface="Tahoma"/>
                <a:cs typeface="Tahoma"/>
              </a:rPr>
              <a:t>culturale della manifestazione </a:t>
            </a:r>
            <a:r>
              <a:rPr sz="850" dirty="0">
                <a:latin typeface="Tahoma"/>
                <a:cs typeface="Tahoma"/>
              </a:rPr>
              <a:t>è </a:t>
            </a:r>
            <a:r>
              <a:rPr sz="850" spc="-5" dirty="0">
                <a:latin typeface="Tahoma"/>
                <a:cs typeface="Tahoma"/>
              </a:rPr>
              <a:t>quest’anno testimoniata anche dalla </a:t>
            </a:r>
            <a:r>
              <a:rPr sz="850" dirty="0">
                <a:latin typeface="Tahoma"/>
                <a:cs typeface="Tahoma"/>
              </a:rPr>
              <a:t>media </a:t>
            </a:r>
            <a:r>
              <a:rPr sz="850" spc="-5" dirty="0">
                <a:latin typeface="Tahoma"/>
                <a:cs typeface="Tahoma"/>
              </a:rPr>
              <a:t>partnership della RAI. </a:t>
            </a:r>
            <a:r>
              <a:rPr sz="850" dirty="0">
                <a:latin typeface="Tahoma"/>
                <a:cs typeface="Tahoma"/>
              </a:rPr>
              <a:t>Che </a:t>
            </a:r>
            <a:r>
              <a:rPr sz="850" spc="-5" dirty="0">
                <a:latin typeface="Tahoma"/>
                <a:cs typeface="Tahoma"/>
              </a:rPr>
              <a:t>il  servizio pubblico riconosca il valore educativo del Festival per </a:t>
            </a:r>
            <a:r>
              <a:rPr sz="850" dirty="0">
                <a:latin typeface="Tahoma"/>
                <a:cs typeface="Tahoma"/>
              </a:rPr>
              <a:t>i </a:t>
            </a:r>
            <a:r>
              <a:rPr sz="850" spc="-5" dirty="0">
                <a:latin typeface="Tahoma"/>
                <a:cs typeface="Tahoma"/>
              </a:rPr>
              <a:t>giovani </a:t>
            </a:r>
            <a:r>
              <a:rPr sz="850" dirty="0">
                <a:latin typeface="Tahoma"/>
                <a:cs typeface="Tahoma"/>
              </a:rPr>
              <a:t>è un </a:t>
            </a:r>
            <a:r>
              <a:rPr sz="850" spc="-5" dirty="0">
                <a:latin typeface="Tahoma"/>
                <a:cs typeface="Tahoma"/>
              </a:rPr>
              <a:t>contributo particolarmente significativo </a:t>
            </a:r>
            <a:r>
              <a:rPr sz="850" spc="-10" dirty="0">
                <a:latin typeface="Tahoma"/>
                <a:cs typeface="Tahoma"/>
              </a:rPr>
              <a:t>al  </a:t>
            </a:r>
            <a:r>
              <a:rPr sz="850" spc="-5" dirty="0">
                <a:latin typeface="Tahoma"/>
                <a:cs typeface="Tahoma"/>
              </a:rPr>
              <a:t>rafforzamento dell’iniziativa.</a:t>
            </a:r>
            <a:endParaRPr sz="850">
              <a:latin typeface="Tahoma"/>
              <a:cs typeface="Tahoma"/>
            </a:endParaRPr>
          </a:p>
          <a:p>
            <a:pPr>
              <a:lnSpc>
                <a:spcPct val="100000"/>
              </a:lnSpc>
              <a:spcBef>
                <a:spcPts val="5"/>
              </a:spcBef>
            </a:pPr>
            <a:endParaRPr sz="1300">
              <a:latin typeface="Times New Roman"/>
              <a:cs typeface="Times New Roman"/>
            </a:endParaRPr>
          </a:p>
          <a:p>
            <a:pPr marL="12700" marR="5080" algn="just">
              <a:lnSpc>
                <a:spcPct val="147100"/>
              </a:lnSpc>
            </a:pPr>
            <a:r>
              <a:rPr sz="850" spc="-5" dirty="0">
                <a:latin typeface="Tahoma"/>
                <a:cs typeface="Tahoma"/>
              </a:rPr>
              <a:t>Oltre </a:t>
            </a:r>
            <a:r>
              <a:rPr sz="850" dirty="0">
                <a:latin typeface="Tahoma"/>
                <a:cs typeface="Tahoma"/>
              </a:rPr>
              <a:t>80 </a:t>
            </a:r>
            <a:r>
              <a:rPr sz="850" spc="-5" dirty="0">
                <a:latin typeface="Tahoma"/>
                <a:cs typeface="Tahoma"/>
              </a:rPr>
              <a:t>gli eventi culturali </a:t>
            </a:r>
            <a:r>
              <a:rPr sz="850" dirty="0">
                <a:latin typeface="Tahoma"/>
                <a:cs typeface="Tahoma"/>
              </a:rPr>
              <a:t>che si </a:t>
            </a:r>
            <a:r>
              <a:rPr sz="850" spc="-5" dirty="0">
                <a:latin typeface="Tahoma"/>
                <a:cs typeface="Tahoma"/>
              </a:rPr>
              <a:t>svolgeranno in tutta la penisola in </a:t>
            </a:r>
            <a:r>
              <a:rPr sz="850" dirty="0">
                <a:latin typeface="Tahoma"/>
                <a:cs typeface="Tahoma"/>
              </a:rPr>
              <a:t>60 </a:t>
            </a:r>
            <a:r>
              <a:rPr sz="850" spc="-5" dirty="0">
                <a:latin typeface="Tahoma"/>
                <a:cs typeface="Tahoma"/>
              </a:rPr>
              <a:t>città. </a:t>
            </a:r>
            <a:r>
              <a:rPr sz="850" dirty="0">
                <a:latin typeface="Tahoma"/>
                <a:cs typeface="Tahoma"/>
              </a:rPr>
              <a:t>I </a:t>
            </a:r>
            <a:r>
              <a:rPr sz="850" spc="-5" dirty="0">
                <a:latin typeface="Tahoma"/>
                <a:cs typeface="Tahoma"/>
              </a:rPr>
              <a:t>laboratori </a:t>
            </a:r>
            <a:r>
              <a:rPr sz="850" dirty="0">
                <a:latin typeface="Tahoma"/>
                <a:cs typeface="Tahoma"/>
              </a:rPr>
              <a:t>e </a:t>
            </a:r>
            <a:r>
              <a:rPr sz="850" spc="30" dirty="0">
                <a:latin typeface="Tahoma"/>
                <a:cs typeface="Tahoma"/>
              </a:rPr>
              <a:t>le </a:t>
            </a:r>
            <a:r>
              <a:rPr sz="850" dirty="0">
                <a:latin typeface="Tahoma"/>
                <a:cs typeface="Tahoma"/>
              </a:rPr>
              <a:t>altre </a:t>
            </a:r>
            <a:r>
              <a:rPr sz="850" spc="-5" dirty="0">
                <a:latin typeface="Tahoma"/>
                <a:cs typeface="Tahoma"/>
              </a:rPr>
              <a:t>attività proposte, coordinati  dalle banche </a:t>
            </a:r>
            <a:r>
              <a:rPr sz="850" dirty="0">
                <a:latin typeface="Tahoma"/>
                <a:cs typeface="Tahoma"/>
              </a:rPr>
              <a:t>con </a:t>
            </a:r>
            <a:r>
              <a:rPr sz="850" spc="-5" dirty="0">
                <a:latin typeface="Tahoma"/>
                <a:cs typeface="Tahoma"/>
              </a:rPr>
              <a:t>la collaborazione di scuole, musei, biblioteche </a:t>
            </a:r>
            <a:r>
              <a:rPr sz="850" dirty="0">
                <a:latin typeface="Tahoma"/>
                <a:cs typeface="Tahoma"/>
              </a:rPr>
              <a:t>e </a:t>
            </a:r>
            <a:r>
              <a:rPr sz="850" spc="-5" dirty="0">
                <a:latin typeface="Tahoma"/>
                <a:cs typeface="Tahoma"/>
              </a:rPr>
              <a:t>operatori culturali, </a:t>
            </a:r>
            <a:r>
              <a:rPr sz="850" dirty="0">
                <a:latin typeface="Tahoma"/>
                <a:cs typeface="Tahoma"/>
              </a:rPr>
              <a:t>si </a:t>
            </a:r>
            <a:r>
              <a:rPr sz="850" spc="-5" dirty="0">
                <a:latin typeface="Tahoma"/>
                <a:cs typeface="Tahoma"/>
              </a:rPr>
              <a:t>svilupperanno attorno ad un unico tema  ispiratore, declinato da ciascuna realtà </a:t>
            </a:r>
            <a:r>
              <a:rPr sz="850" dirty="0">
                <a:latin typeface="Tahoma"/>
                <a:cs typeface="Tahoma"/>
              </a:rPr>
              <a:t>con </a:t>
            </a:r>
            <a:r>
              <a:rPr sz="850" spc="-5" dirty="0">
                <a:latin typeface="Tahoma"/>
                <a:cs typeface="Tahoma"/>
              </a:rPr>
              <a:t>strumenti diversi </a:t>
            </a:r>
            <a:r>
              <a:rPr sz="850" dirty="0">
                <a:latin typeface="Tahoma"/>
                <a:cs typeface="Tahoma"/>
              </a:rPr>
              <a:t>e </a:t>
            </a:r>
            <a:r>
              <a:rPr sz="850" spc="-5" dirty="0">
                <a:latin typeface="Tahoma"/>
                <a:cs typeface="Tahoma"/>
              </a:rPr>
              <a:t>da punti di vista </a:t>
            </a:r>
            <a:r>
              <a:rPr sz="850" dirty="0">
                <a:latin typeface="Tahoma"/>
                <a:cs typeface="Tahoma"/>
              </a:rPr>
              <a:t>differenti, </a:t>
            </a:r>
            <a:r>
              <a:rPr sz="850" spc="-5" dirty="0">
                <a:latin typeface="Tahoma"/>
                <a:cs typeface="Tahoma"/>
              </a:rPr>
              <a:t>alla </a:t>
            </a:r>
            <a:r>
              <a:rPr sz="850" dirty="0">
                <a:latin typeface="Tahoma"/>
                <a:cs typeface="Tahoma"/>
              </a:rPr>
              <a:t>luce </a:t>
            </a:r>
            <a:r>
              <a:rPr sz="850" spc="-5" dirty="0">
                <a:latin typeface="Tahoma"/>
                <a:cs typeface="Tahoma"/>
              </a:rPr>
              <a:t>delle proprie specificità </a:t>
            </a:r>
            <a:r>
              <a:rPr sz="850" dirty="0">
                <a:latin typeface="Tahoma"/>
                <a:cs typeface="Tahoma"/>
              </a:rPr>
              <a:t>e </a:t>
            </a:r>
            <a:r>
              <a:rPr sz="850" spc="-5" dirty="0">
                <a:latin typeface="Tahoma"/>
                <a:cs typeface="Tahoma"/>
              </a:rPr>
              <a:t>di  quelle del territorio di</a:t>
            </a:r>
            <a:r>
              <a:rPr sz="850" spc="5" dirty="0">
                <a:latin typeface="Tahoma"/>
                <a:cs typeface="Tahoma"/>
              </a:rPr>
              <a:t> </a:t>
            </a:r>
            <a:r>
              <a:rPr sz="850" spc="-5" dirty="0">
                <a:latin typeface="Tahoma"/>
                <a:cs typeface="Tahoma"/>
              </a:rPr>
              <a:t>appartenenza.</a:t>
            </a:r>
            <a:endParaRPr sz="850">
              <a:latin typeface="Tahoma"/>
              <a:cs typeface="Tahoma"/>
            </a:endParaRPr>
          </a:p>
          <a:p>
            <a:pPr>
              <a:lnSpc>
                <a:spcPct val="100000"/>
              </a:lnSpc>
              <a:spcBef>
                <a:spcPts val="5"/>
              </a:spcBef>
            </a:pPr>
            <a:endParaRPr sz="1250">
              <a:latin typeface="Times New Roman"/>
              <a:cs typeface="Times New Roman"/>
            </a:endParaRPr>
          </a:p>
          <a:p>
            <a:pPr marL="12700" marR="6985" algn="just">
              <a:lnSpc>
                <a:spcPct val="145300"/>
              </a:lnSpc>
            </a:pPr>
            <a:r>
              <a:rPr sz="850" spc="-5" dirty="0">
                <a:latin typeface="Tahoma"/>
                <a:cs typeface="Tahoma"/>
              </a:rPr>
              <a:t>Per questa seconda edizione del Festival </a:t>
            </a:r>
            <a:r>
              <a:rPr sz="850" dirty="0">
                <a:latin typeface="Tahoma"/>
                <a:cs typeface="Tahoma"/>
              </a:rPr>
              <a:t>è </a:t>
            </a:r>
            <a:r>
              <a:rPr sz="850" spc="-5" dirty="0">
                <a:latin typeface="Tahoma"/>
                <a:cs typeface="Tahoma"/>
              </a:rPr>
              <a:t>stato scelto come filo conduttore ideale di </a:t>
            </a:r>
            <a:r>
              <a:rPr sz="850" dirty="0">
                <a:latin typeface="Tahoma"/>
                <a:cs typeface="Tahoma"/>
              </a:rPr>
              <a:t>tutte </a:t>
            </a:r>
            <a:r>
              <a:rPr sz="850" spc="-5" dirty="0">
                <a:latin typeface="Tahoma"/>
                <a:cs typeface="Tahoma"/>
              </a:rPr>
              <a:t>le iniziative </a:t>
            </a:r>
            <a:r>
              <a:rPr sz="850" spc="-20" dirty="0">
                <a:latin typeface="Tahoma"/>
                <a:cs typeface="Tahoma"/>
              </a:rPr>
              <a:t>“</a:t>
            </a:r>
            <a:r>
              <a:rPr sz="900" i="1" spc="-20" dirty="0">
                <a:latin typeface="Tahoma"/>
                <a:cs typeface="Tahoma"/>
              </a:rPr>
              <a:t>L’alfabeto </a:t>
            </a:r>
            <a:r>
              <a:rPr sz="900" i="1" spc="-25" dirty="0">
                <a:latin typeface="Tahoma"/>
                <a:cs typeface="Tahoma"/>
              </a:rPr>
              <a:t>del Mondo</a:t>
            </a:r>
            <a:r>
              <a:rPr sz="850" spc="-25" dirty="0">
                <a:latin typeface="Tahoma"/>
                <a:cs typeface="Tahoma"/>
              </a:rPr>
              <a:t>”.  </a:t>
            </a:r>
            <a:r>
              <a:rPr sz="850" spc="-5" dirty="0">
                <a:latin typeface="Tahoma"/>
                <a:cs typeface="Tahoma"/>
              </a:rPr>
              <a:t>Trarre ispirazione dalla natura, </a:t>
            </a:r>
            <a:r>
              <a:rPr sz="850" dirty="0">
                <a:latin typeface="Tahoma"/>
                <a:cs typeface="Tahoma"/>
              </a:rPr>
              <a:t>dall’opera </a:t>
            </a:r>
            <a:r>
              <a:rPr sz="850" spc="-5" dirty="0">
                <a:latin typeface="Tahoma"/>
                <a:cs typeface="Tahoma"/>
              </a:rPr>
              <a:t>dell’uomo </a:t>
            </a:r>
            <a:r>
              <a:rPr sz="850" dirty="0">
                <a:latin typeface="Tahoma"/>
                <a:cs typeface="Tahoma"/>
              </a:rPr>
              <a:t>e </a:t>
            </a:r>
            <a:r>
              <a:rPr sz="850" spc="-5" dirty="0">
                <a:latin typeface="Tahoma"/>
                <a:cs typeface="Tahoma"/>
              </a:rPr>
              <a:t>dalle proprie emozioni, imparare </a:t>
            </a:r>
            <a:r>
              <a:rPr sz="850" dirty="0">
                <a:latin typeface="Tahoma"/>
                <a:cs typeface="Tahoma"/>
              </a:rPr>
              <a:t>a </a:t>
            </a:r>
            <a:r>
              <a:rPr sz="850" spc="-5" dirty="0">
                <a:latin typeface="Tahoma"/>
                <a:cs typeface="Tahoma"/>
              </a:rPr>
              <a:t>riconoscere </a:t>
            </a:r>
            <a:r>
              <a:rPr sz="850" dirty="0">
                <a:latin typeface="Tahoma"/>
                <a:cs typeface="Tahoma"/>
              </a:rPr>
              <a:t>e a </a:t>
            </a:r>
            <a:r>
              <a:rPr sz="850" spc="-5" dirty="0">
                <a:latin typeface="Tahoma"/>
                <a:cs typeface="Tahoma"/>
              </a:rPr>
              <a:t>leggere </a:t>
            </a:r>
            <a:r>
              <a:rPr sz="850" dirty="0">
                <a:latin typeface="Tahoma"/>
                <a:cs typeface="Tahoma"/>
              </a:rPr>
              <a:t>i </a:t>
            </a:r>
            <a:r>
              <a:rPr sz="850" spc="-5" dirty="0">
                <a:latin typeface="Tahoma"/>
                <a:cs typeface="Tahoma"/>
              </a:rPr>
              <a:t>segni intorno  </a:t>
            </a:r>
            <a:r>
              <a:rPr sz="850" dirty="0">
                <a:latin typeface="Tahoma"/>
                <a:cs typeface="Tahoma"/>
              </a:rPr>
              <a:t>a </a:t>
            </a:r>
            <a:r>
              <a:rPr sz="850" spc="-5" dirty="0">
                <a:latin typeface="Tahoma"/>
                <a:cs typeface="Tahoma"/>
              </a:rPr>
              <a:t>noi, spostare il </a:t>
            </a:r>
            <a:r>
              <a:rPr sz="850" dirty="0">
                <a:latin typeface="Tahoma"/>
                <a:cs typeface="Tahoma"/>
              </a:rPr>
              <a:t>punto </a:t>
            </a:r>
            <a:r>
              <a:rPr sz="850" spc="-5" dirty="0">
                <a:latin typeface="Tahoma"/>
                <a:cs typeface="Tahoma"/>
              </a:rPr>
              <a:t>d’osservazione </a:t>
            </a:r>
            <a:r>
              <a:rPr sz="850" dirty="0">
                <a:latin typeface="Tahoma"/>
                <a:cs typeface="Tahoma"/>
              </a:rPr>
              <a:t>e</a:t>
            </a:r>
            <a:r>
              <a:rPr sz="850" spc="-30" dirty="0">
                <a:latin typeface="Tahoma"/>
                <a:cs typeface="Tahoma"/>
              </a:rPr>
              <a:t> </a:t>
            </a:r>
            <a:r>
              <a:rPr sz="850" spc="-5" dirty="0">
                <a:latin typeface="Tahoma"/>
                <a:cs typeface="Tahoma"/>
              </a:rPr>
              <a:t>reinterpretare</a:t>
            </a:r>
            <a:endParaRPr sz="850">
              <a:latin typeface="Tahoma"/>
              <a:cs typeface="Tahoma"/>
            </a:endParaRPr>
          </a:p>
          <a:p>
            <a:pPr>
              <a:lnSpc>
                <a:spcPct val="100000"/>
              </a:lnSpc>
              <a:spcBef>
                <a:spcPts val="5"/>
              </a:spcBef>
            </a:pPr>
            <a:endParaRPr sz="1300">
              <a:latin typeface="Times New Roman"/>
              <a:cs typeface="Times New Roman"/>
            </a:endParaRPr>
          </a:p>
          <a:p>
            <a:pPr marL="12700" marR="6985" algn="just">
              <a:lnSpc>
                <a:spcPct val="147100"/>
              </a:lnSpc>
            </a:pPr>
            <a:r>
              <a:rPr sz="850" spc="-5" dirty="0">
                <a:latin typeface="Tahoma"/>
                <a:cs typeface="Tahoma"/>
              </a:rPr>
              <a:t>le situazioni </a:t>
            </a:r>
            <a:r>
              <a:rPr sz="850" dirty="0">
                <a:latin typeface="Tahoma"/>
                <a:cs typeface="Tahoma"/>
              </a:rPr>
              <a:t>e i </a:t>
            </a:r>
            <a:r>
              <a:rPr sz="850" spc="-5" dirty="0">
                <a:latin typeface="Tahoma"/>
                <a:cs typeface="Tahoma"/>
              </a:rPr>
              <a:t>loro significati, capire </a:t>
            </a:r>
            <a:r>
              <a:rPr sz="850" dirty="0">
                <a:latin typeface="Tahoma"/>
                <a:cs typeface="Tahoma"/>
              </a:rPr>
              <a:t>come nasce </a:t>
            </a:r>
            <a:r>
              <a:rPr sz="850" spc="-5" dirty="0">
                <a:latin typeface="Tahoma"/>
                <a:cs typeface="Tahoma"/>
              </a:rPr>
              <a:t>il racconto, come </a:t>
            </a:r>
            <a:r>
              <a:rPr sz="850" dirty="0">
                <a:latin typeface="Tahoma"/>
                <a:cs typeface="Tahoma"/>
              </a:rPr>
              <a:t>si </a:t>
            </a:r>
            <a:r>
              <a:rPr sz="850" spc="-5" dirty="0">
                <a:latin typeface="Tahoma"/>
                <a:cs typeface="Tahoma"/>
              </a:rPr>
              <a:t>forma </a:t>
            </a:r>
            <a:r>
              <a:rPr sz="850" dirty="0">
                <a:latin typeface="Tahoma"/>
                <a:cs typeface="Tahoma"/>
              </a:rPr>
              <a:t>e </a:t>
            </a:r>
            <a:r>
              <a:rPr sz="850" spc="-5" dirty="0">
                <a:latin typeface="Tahoma"/>
                <a:cs typeface="Tahoma"/>
              </a:rPr>
              <a:t>con quali linguaggi </a:t>
            </a:r>
            <a:r>
              <a:rPr sz="850" dirty="0">
                <a:latin typeface="Tahoma"/>
                <a:cs typeface="Tahoma"/>
              </a:rPr>
              <a:t>e </a:t>
            </a:r>
            <a:r>
              <a:rPr sz="850" spc="-5" dirty="0">
                <a:latin typeface="Tahoma"/>
                <a:cs typeface="Tahoma"/>
              </a:rPr>
              <a:t>strumenti </a:t>
            </a:r>
            <a:r>
              <a:rPr sz="850" dirty="0">
                <a:latin typeface="Tahoma"/>
                <a:cs typeface="Tahoma"/>
              </a:rPr>
              <a:t>si </a:t>
            </a:r>
            <a:r>
              <a:rPr sz="850" spc="-5" dirty="0">
                <a:latin typeface="Tahoma"/>
                <a:cs typeface="Tahoma"/>
              </a:rPr>
              <a:t>può declinare,  condividerlo per generare </a:t>
            </a:r>
            <a:r>
              <a:rPr sz="850" spc="-10" dirty="0">
                <a:latin typeface="Tahoma"/>
                <a:cs typeface="Tahoma"/>
              </a:rPr>
              <a:t>poi </a:t>
            </a:r>
            <a:r>
              <a:rPr sz="850" spc="-5" dirty="0">
                <a:latin typeface="Tahoma"/>
                <a:cs typeface="Tahoma"/>
              </a:rPr>
              <a:t>altre infinite narrazioni, ecco la sfida di quest’anno. </a:t>
            </a:r>
            <a:r>
              <a:rPr sz="850" dirty="0">
                <a:latin typeface="Tahoma"/>
                <a:cs typeface="Tahoma"/>
              </a:rPr>
              <a:t>Un </a:t>
            </a:r>
            <a:r>
              <a:rPr sz="850" spc="-5" dirty="0">
                <a:latin typeface="Tahoma"/>
                <a:cs typeface="Tahoma"/>
              </a:rPr>
              <a:t>tema estremamente attuale </a:t>
            </a:r>
            <a:r>
              <a:rPr sz="850" dirty="0">
                <a:latin typeface="Tahoma"/>
                <a:cs typeface="Tahoma"/>
              </a:rPr>
              <a:t>se si </a:t>
            </a:r>
            <a:r>
              <a:rPr sz="850" spc="5" dirty="0">
                <a:latin typeface="Tahoma"/>
                <a:cs typeface="Tahoma"/>
              </a:rPr>
              <a:t>considera  </a:t>
            </a:r>
            <a:r>
              <a:rPr sz="850" spc="-5" dirty="0">
                <a:latin typeface="Tahoma"/>
                <a:cs typeface="Tahoma"/>
              </a:rPr>
              <a:t>che, </a:t>
            </a:r>
            <a:r>
              <a:rPr sz="850" dirty="0">
                <a:latin typeface="Tahoma"/>
                <a:cs typeface="Tahoma"/>
              </a:rPr>
              <a:t>anche </a:t>
            </a:r>
            <a:r>
              <a:rPr sz="850" spc="-5" dirty="0">
                <a:latin typeface="Tahoma"/>
                <a:cs typeface="Tahoma"/>
              </a:rPr>
              <a:t>grazie alle </a:t>
            </a:r>
            <a:r>
              <a:rPr sz="850" dirty="0">
                <a:latin typeface="Tahoma"/>
                <a:cs typeface="Tahoma"/>
              </a:rPr>
              <a:t>nuove </a:t>
            </a:r>
            <a:r>
              <a:rPr sz="850" spc="-5" dirty="0">
                <a:latin typeface="Tahoma"/>
                <a:cs typeface="Tahoma"/>
              </a:rPr>
              <a:t>tecnologie, raccontare </a:t>
            </a:r>
            <a:r>
              <a:rPr sz="850" dirty="0">
                <a:latin typeface="Tahoma"/>
                <a:cs typeface="Tahoma"/>
              </a:rPr>
              <a:t>e </a:t>
            </a:r>
            <a:r>
              <a:rPr sz="850" spc="-5" dirty="0">
                <a:latin typeface="Tahoma"/>
                <a:cs typeface="Tahoma"/>
              </a:rPr>
              <a:t>raccontarsi </a:t>
            </a:r>
            <a:r>
              <a:rPr sz="850" dirty="0">
                <a:latin typeface="Tahoma"/>
                <a:cs typeface="Tahoma"/>
              </a:rPr>
              <a:t>è </a:t>
            </a:r>
            <a:r>
              <a:rPr sz="850" spc="-5" dirty="0">
                <a:latin typeface="Tahoma"/>
                <a:cs typeface="Tahoma"/>
              </a:rPr>
              <a:t>oggi un’attività che </a:t>
            </a:r>
            <a:r>
              <a:rPr sz="850" dirty="0">
                <a:latin typeface="Tahoma"/>
                <a:cs typeface="Tahoma"/>
              </a:rPr>
              <a:t>ci coinvolge </a:t>
            </a:r>
            <a:r>
              <a:rPr sz="850" spc="-5" dirty="0">
                <a:latin typeface="Tahoma"/>
                <a:cs typeface="Tahoma"/>
              </a:rPr>
              <a:t>sempre più. La proposta del  Festival </a:t>
            </a:r>
            <a:r>
              <a:rPr sz="850" dirty="0">
                <a:latin typeface="Tahoma"/>
                <a:cs typeface="Tahoma"/>
              </a:rPr>
              <a:t>è </a:t>
            </a:r>
            <a:r>
              <a:rPr sz="850" spc="-5" dirty="0">
                <a:latin typeface="Tahoma"/>
                <a:cs typeface="Tahoma"/>
              </a:rPr>
              <a:t>quindi quella di </a:t>
            </a:r>
            <a:r>
              <a:rPr sz="850" dirty="0">
                <a:latin typeface="Tahoma"/>
                <a:cs typeface="Tahoma"/>
              </a:rPr>
              <a:t>creare </a:t>
            </a:r>
            <a:r>
              <a:rPr sz="850" spc="-5" dirty="0">
                <a:latin typeface="Tahoma"/>
                <a:cs typeface="Tahoma"/>
              </a:rPr>
              <a:t>dei percorsi per stimolare un approccio consapevole, pur rispettando la massima libertà  espressiva dei bambini </a:t>
            </a:r>
            <a:r>
              <a:rPr sz="850" dirty="0">
                <a:latin typeface="Tahoma"/>
                <a:cs typeface="Tahoma"/>
              </a:rPr>
              <a:t>e dei</a:t>
            </a:r>
            <a:r>
              <a:rPr sz="850" spc="-15" dirty="0">
                <a:latin typeface="Tahoma"/>
                <a:cs typeface="Tahoma"/>
              </a:rPr>
              <a:t> </a:t>
            </a:r>
            <a:r>
              <a:rPr sz="850" spc="-5" dirty="0">
                <a:latin typeface="Tahoma"/>
                <a:cs typeface="Tahoma"/>
              </a:rPr>
              <a:t>ragazzi.</a:t>
            </a:r>
            <a:endParaRPr sz="850">
              <a:latin typeface="Tahoma"/>
              <a:cs typeface="Tahoma"/>
            </a:endParaRPr>
          </a:p>
          <a:p>
            <a:pPr>
              <a:lnSpc>
                <a:spcPct val="100000"/>
              </a:lnSpc>
            </a:pPr>
            <a:endParaRPr sz="1000">
              <a:latin typeface="Times New Roman"/>
              <a:cs typeface="Times New Roman"/>
            </a:endParaRPr>
          </a:p>
          <a:p>
            <a:pPr marL="12700" algn="just">
              <a:lnSpc>
                <a:spcPct val="100000"/>
              </a:lnSpc>
              <a:spcBef>
                <a:spcPts val="830"/>
              </a:spcBef>
            </a:pPr>
            <a:r>
              <a:rPr sz="850" spc="-5" dirty="0">
                <a:latin typeface="Tahoma"/>
                <a:cs typeface="Tahoma"/>
              </a:rPr>
              <a:t>Due avvenimenti quest’anno affiancheranno il</a:t>
            </a:r>
            <a:r>
              <a:rPr sz="850" dirty="0">
                <a:latin typeface="Tahoma"/>
                <a:cs typeface="Tahoma"/>
              </a:rPr>
              <a:t> </a:t>
            </a:r>
            <a:r>
              <a:rPr sz="850" spc="-5" dirty="0">
                <a:latin typeface="Tahoma"/>
                <a:cs typeface="Tahoma"/>
              </a:rPr>
              <a:t>Festival.</a:t>
            </a:r>
            <a:endParaRPr sz="850">
              <a:latin typeface="Tahoma"/>
              <a:cs typeface="Tahoma"/>
            </a:endParaRPr>
          </a:p>
          <a:p>
            <a:pPr>
              <a:lnSpc>
                <a:spcPct val="100000"/>
              </a:lnSpc>
              <a:spcBef>
                <a:spcPts val="50"/>
              </a:spcBef>
            </a:pPr>
            <a:endParaRPr sz="1200">
              <a:latin typeface="Times New Roman"/>
              <a:cs typeface="Times New Roman"/>
            </a:endParaRPr>
          </a:p>
          <a:p>
            <a:pPr marL="12700" marR="5080" algn="just">
              <a:lnSpc>
                <a:spcPct val="146200"/>
              </a:lnSpc>
            </a:pPr>
            <a:r>
              <a:rPr sz="850" spc="-40" dirty="0">
                <a:latin typeface="Tahoma"/>
                <a:cs typeface="Tahoma"/>
              </a:rPr>
              <a:t>“</a:t>
            </a:r>
            <a:r>
              <a:rPr sz="900" i="1" spc="-40" dirty="0">
                <a:latin typeface="Tahoma"/>
                <a:cs typeface="Tahoma"/>
              </a:rPr>
              <a:t>WWW </a:t>
            </a:r>
            <a:r>
              <a:rPr sz="900" i="1" spc="-30" dirty="0">
                <a:latin typeface="Tahoma"/>
                <a:cs typeface="Tahoma"/>
              </a:rPr>
              <a:t>– </a:t>
            </a:r>
            <a:r>
              <a:rPr sz="900" i="1" spc="-35" dirty="0">
                <a:latin typeface="Tahoma"/>
                <a:cs typeface="Tahoma"/>
              </a:rPr>
              <a:t>KnoW </a:t>
            </a:r>
            <a:r>
              <a:rPr sz="900" i="1" spc="-25" dirty="0">
                <a:latin typeface="Tahoma"/>
                <a:cs typeface="Tahoma"/>
              </a:rPr>
              <a:t>the </a:t>
            </a:r>
            <a:r>
              <a:rPr sz="900" i="1" spc="-30" dirty="0">
                <a:latin typeface="Tahoma"/>
                <a:cs typeface="Tahoma"/>
              </a:rPr>
              <a:t>World with </a:t>
            </a:r>
            <a:r>
              <a:rPr sz="900" i="1" spc="-25" dirty="0">
                <a:latin typeface="Tahoma"/>
                <a:cs typeface="Tahoma"/>
              </a:rPr>
              <a:t>Words</a:t>
            </a:r>
            <a:r>
              <a:rPr sz="850" spc="-25" dirty="0">
                <a:latin typeface="Tahoma"/>
                <a:cs typeface="Tahoma"/>
              </a:rPr>
              <a:t>” </a:t>
            </a:r>
            <a:r>
              <a:rPr sz="850" dirty="0">
                <a:latin typeface="Tahoma"/>
                <a:cs typeface="Tahoma"/>
              </a:rPr>
              <a:t>si </a:t>
            </a:r>
            <a:r>
              <a:rPr sz="850" spc="-5" dirty="0">
                <a:latin typeface="Tahoma"/>
                <a:cs typeface="Tahoma"/>
              </a:rPr>
              <a:t>terrà nel giorno di apertura del Festival, lunedì </a:t>
            </a:r>
            <a:r>
              <a:rPr sz="850" dirty="0">
                <a:latin typeface="Tahoma"/>
                <a:cs typeface="Tahoma"/>
              </a:rPr>
              <a:t>16 </a:t>
            </a:r>
            <a:r>
              <a:rPr sz="850" spc="-5" dirty="0">
                <a:latin typeface="Tahoma"/>
                <a:cs typeface="Tahoma"/>
              </a:rPr>
              <a:t>marzo </a:t>
            </a:r>
            <a:r>
              <a:rPr sz="850" dirty="0">
                <a:latin typeface="Tahoma"/>
                <a:cs typeface="Tahoma"/>
              </a:rPr>
              <a:t>a </a:t>
            </a:r>
            <a:r>
              <a:rPr sz="850" spc="-5" dirty="0">
                <a:latin typeface="Tahoma"/>
                <a:cs typeface="Tahoma"/>
              </a:rPr>
              <a:t>Napoli. Presso il Museo  </a:t>
            </a:r>
            <a:r>
              <a:rPr sz="850" dirty="0">
                <a:latin typeface="Tahoma"/>
                <a:cs typeface="Tahoma"/>
              </a:rPr>
              <a:t>d’Arte </a:t>
            </a:r>
            <a:r>
              <a:rPr sz="850" spc="-5" dirty="0">
                <a:latin typeface="Tahoma"/>
                <a:cs typeface="Tahoma"/>
              </a:rPr>
              <a:t>contemporanea Donnaregina (MADRE), l’artista di fama internazionale Michelangelo Pistoletto sarà l’ospite d’eccezione di  </a:t>
            </a:r>
            <a:r>
              <a:rPr sz="850" dirty="0">
                <a:latin typeface="Tahoma"/>
                <a:cs typeface="Tahoma"/>
              </a:rPr>
              <a:t>un </a:t>
            </a:r>
            <a:r>
              <a:rPr sz="850" spc="-5" dirty="0">
                <a:latin typeface="Tahoma"/>
                <a:cs typeface="Tahoma"/>
              </a:rPr>
              <a:t>evento per ragazzi, </a:t>
            </a:r>
            <a:r>
              <a:rPr sz="850" dirty="0">
                <a:latin typeface="Tahoma"/>
                <a:cs typeface="Tahoma"/>
              </a:rPr>
              <a:t>a </a:t>
            </a:r>
            <a:r>
              <a:rPr sz="850" spc="-5" dirty="0">
                <a:latin typeface="Tahoma"/>
                <a:cs typeface="Tahoma"/>
              </a:rPr>
              <a:t>cura del Dipartimento Educazione Castello di Rivoli </a:t>
            </a:r>
            <a:r>
              <a:rPr sz="850" dirty="0">
                <a:latin typeface="Tahoma"/>
                <a:cs typeface="Tahoma"/>
              </a:rPr>
              <a:t>Museo </a:t>
            </a:r>
            <a:r>
              <a:rPr sz="850" spc="-5" dirty="0">
                <a:latin typeface="Tahoma"/>
                <a:cs typeface="Tahoma"/>
              </a:rPr>
              <a:t>d’Arte Contemporanea in collaborazione con  MADRE, </a:t>
            </a:r>
            <a:r>
              <a:rPr sz="850" dirty="0">
                <a:latin typeface="Tahoma"/>
                <a:cs typeface="Tahoma"/>
              </a:rPr>
              <a:t>e </a:t>
            </a:r>
            <a:r>
              <a:rPr sz="850" spc="-5" dirty="0">
                <a:latin typeface="Tahoma"/>
                <a:cs typeface="Tahoma"/>
              </a:rPr>
              <a:t>Cittadellarte Fondazione Pistoletto. Un esempio della forza del network </a:t>
            </a:r>
            <a:r>
              <a:rPr sz="850" dirty="0">
                <a:latin typeface="Tahoma"/>
                <a:cs typeface="Tahoma"/>
              </a:rPr>
              <a:t>tra </a:t>
            </a:r>
            <a:r>
              <a:rPr sz="850" spc="-5" dirty="0">
                <a:latin typeface="Tahoma"/>
                <a:cs typeface="Tahoma"/>
              </a:rPr>
              <a:t>musei, istituzioni culturali </a:t>
            </a:r>
            <a:r>
              <a:rPr sz="850" dirty="0">
                <a:latin typeface="Tahoma"/>
                <a:cs typeface="Tahoma"/>
              </a:rPr>
              <a:t>e </a:t>
            </a:r>
            <a:r>
              <a:rPr sz="850" spc="-5" dirty="0">
                <a:latin typeface="Tahoma"/>
                <a:cs typeface="Tahoma"/>
              </a:rPr>
              <a:t>banche  accomunati da progetti </a:t>
            </a:r>
            <a:r>
              <a:rPr sz="850" dirty="0">
                <a:latin typeface="Tahoma"/>
                <a:cs typeface="Tahoma"/>
              </a:rPr>
              <a:t>e </a:t>
            </a:r>
            <a:r>
              <a:rPr sz="850" spc="-5" dirty="0">
                <a:latin typeface="Tahoma"/>
                <a:cs typeface="Tahoma"/>
              </a:rPr>
              <a:t>visioni condivisi nel tempo, capacità di sinergia </a:t>
            </a:r>
            <a:r>
              <a:rPr sz="850" dirty="0">
                <a:latin typeface="Tahoma"/>
                <a:cs typeface="Tahoma"/>
              </a:rPr>
              <a:t>che </a:t>
            </a:r>
            <a:r>
              <a:rPr sz="850" spc="-5" dirty="0">
                <a:latin typeface="Tahoma"/>
                <a:cs typeface="Tahoma"/>
              </a:rPr>
              <a:t>il Festival della Cultura Creativa</a:t>
            </a:r>
            <a:r>
              <a:rPr sz="850" spc="95" dirty="0">
                <a:latin typeface="Tahoma"/>
                <a:cs typeface="Tahoma"/>
              </a:rPr>
              <a:t> </a:t>
            </a:r>
            <a:r>
              <a:rPr sz="850" spc="-5" dirty="0">
                <a:latin typeface="Tahoma"/>
                <a:cs typeface="Tahoma"/>
              </a:rPr>
              <a:t>incentiva.</a:t>
            </a:r>
            <a:endParaRPr sz="850">
              <a:latin typeface="Tahoma"/>
              <a:cs typeface="Tahoma"/>
            </a:endParaRPr>
          </a:p>
          <a:p>
            <a:pPr>
              <a:lnSpc>
                <a:spcPct val="100000"/>
              </a:lnSpc>
              <a:spcBef>
                <a:spcPts val="10"/>
              </a:spcBef>
            </a:pPr>
            <a:endParaRPr sz="1250">
              <a:latin typeface="Times New Roman"/>
              <a:cs typeface="Times New Roman"/>
            </a:endParaRPr>
          </a:p>
          <a:p>
            <a:pPr marL="12700" marR="5080" algn="just">
              <a:lnSpc>
                <a:spcPct val="144700"/>
              </a:lnSpc>
            </a:pPr>
            <a:r>
              <a:rPr sz="850" spc="-5" dirty="0">
                <a:latin typeface="Tahoma"/>
                <a:cs typeface="Tahoma"/>
              </a:rPr>
              <a:t>Venerdì </a:t>
            </a:r>
            <a:r>
              <a:rPr sz="850" dirty="0">
                <a:latin typeface="Tahoma"/>
                <a:cs typeface="Tahoma"/>
              </a:rPr>
              <a:t>20 </a:t>
            </a:r>
            <a:r>
              <a:rPr sz="850" spc="-5" dirty="0">
                <a:latin typeface="Tahoma"/>
                <a:cs typeface="Tahoma"/>
              </a:rPr>
              <a:t>marzo </a:t>
            </a:r>
            <a:r>
              <a:rPr sz="850" dirty="0">
                <a:latin typeface="Tahoma"/>
                <a:cs typeface="Tahoma"/>
              </a:rPr>
              <a:t>a </a:t>
            </a:r>
            <a:r>
              <a:rPr sz="850" spc="-5" dirty="0">
                <a:latin typeface="Tahoma"/>
                <a:cs typeface="Tahoma"/>
              </a:rPr>
              <a:t>Roma presso la sede dell’Abi, le antiche Scuderie di Palazzo Altieri ospiteranno l’incontro </a:t>
            </a:r>
            <a:r>
              <a:rPr sz="900" i="1" spc="-30" dirty="0">
                <a:latin typeface="Tahoma"/>
                <a:cs typeface="Tahoma"/>
              </a:rPr>
              <a:t>Reinventare  l’apprendimento – Cultura e </a:t>
            </a:r>
            <a:r>
              <a:rPr sz="900" i="1" spc="-25" dirty="0">
                <a:latin typeface="Tahoma"/>
                <a:cs typeface="Tahoma"/>
              </a:rPr>
              <a:t>creatività </a:t>
            </a:r>
            <a:r>
              <a:rPr sz="900" i="1" spc="-20" dirty="0">
                <a:latin typeface="Tahoma"/>
                <a:cs typeface="Tahoma"/>
              </a:rPr>
              <a:t>tra </a:t>
            </a:r>
            <a:r>
              <a:rPr sz="900" i="1" spc="-25" dirty="0">
                <a:latin typeface="Tahoma"/>
                <a:cs typeface="Tahoma"/>
              </a:rPr>
              <a:t>linguaggi, </a:t>
            </a:r>
            <a:r>
              <a:rPr sz="900" i="1" spc="-30" dirty="0">
                <a:latin typeface="Tahoma"/>
                <a:cs typeface="Tahoma"/>
              </a:rPr>
              <a:t>metodi e </a:t>
            </a:r>
            <a:r>
              <a:rPr sz="900" i="1" spc="-20" dirty="0">
                <a:latin typeface="Tahoma"/>
                <a:cs typeface="Tahoma"/>
              </a:rPr>
              <a:t>azioni</a:t>
            </a:r>
            <a:r>
              <a:rPr sz="850" spc="-20" dirty="0">
                <a:latin typeface="Tahoma"/>
                <a:cs typeface="Tahoma"/>
              </a:rPr>
              <a:t>. </a:t>
            </a:r>
            <a:r>
              <a:rPr sz="850" spc="-5" dirty="0">
                <a:latin typeface="Tahoma"/>
                <a:cs typeface="Tahoma"/>
              </a:rPr>
              <a:t>Parteciperanno, </a:t>
            </a:r>
            <a:r>
              <a:rPr sz="850" dirty="0">
                <a:latin typeface="Tahoma"/>
                <a:cs typeface="Tahoma"/>
              </a:rPr>
              <a:t>tra </a:t>
            </a:r>
            <a:r>
              <a:rPr sz="850" spc="-5" dirty="0">
                <a:latin typeface="Tahoma"/>
                <a:cs typeface="Tahoma"/>
              </a:rPr>
              <a:t>gli altri: Aldo Tanchis, comunicatore </a:t>
            </a:r>
            <a:r>
              <a:rPr sz="850" dirty="0">
                <a:latin typeface="Tahoma"/>
                <a:cs typeface="Tahoma"/>
              </a:rPr>
              <a:t>e  </a:t>
            </a:r>
            <a:r>
              <a:rPr sz="850" spc="-5" dirty="0">
                <a:latin typeface="Tahoma"/>
                <a:cs typeface="Tahoma"/>
              </a:rPr>
              <a:t>autore del libro Bruno Munari; Anna Pironti, Responsabile Dipartimento Educazione Museo Castello di Rivoli; Alessandra </a:t>
            </a:r>
            <a:r>
              <a:rPr sz="850" spc="5" dirty="0">
                <a:latin typeface="Tahoma"/>
                <a:cs typeface="Tahoma"/>
              </a:rPr>
              <a:t>Falconi,  </a:t>
            </a:r>
            <a:r>
              <a:rPr sz="850" spc="-5" dirty="0">
                <a:latin typeface="Tahoma"/>
                <a:cs typeface="Tahoma"/>
              </a:rPr>
              <a:t>referente del </a:t>
            </a:r>
            <a:r>
              <a:rPr sz="850" dirty="0">
                <a:latin typeface="Tahoma"/>
                <a:cs typeface="Tahoma"/>
              </a:rPr>
              <a:t>Centro </a:t>
            </a:r>
            <a:r>
              <a:rPr sz="850" spc="-5" dirty="0">
                <a:latin typeface="Tahoma"/>
                <a:cs typeface="Tahoma"/>
              </a:rPr>
              <a:t>Alberto Manzi; Carlo Infante, Presidente di Urban Experience; Fiorella </a:t>
            </a:r>
            <a:r>
              <a:rPr sz="850" dirty="0">
                <a:latin typeface="Tahoma"/>
                <a:cs typeface="Tahoma"/>
              </a:rPr>
              <a:t>Operto, </a:t>
            </a:r>
            <a:r>
              <a:rPr sz="850" spc="-5" dirty="0">
                <a:latin typeface="Tahoma"/>
                <a:cs typeface="Tahoma"/>
              </a:rPr>
              <a:t>Presidente della </a:t>
            </a:r>
            <a:r>
              <a:rPr sz="850" dirty="0">
                <a:latin typeface="Tahoma"/>
                <a:cs typeface="Tahoma"/>
              </a:rPr>
              <a:t>Scuola </a:t>
            </a:r>
            <a:r>
              <a:rPr sz="850" spc="-5" dirty="0">
                <a:latin typeface="Tahoma"/>
                <a:cs typeface="Tahoma"/>
              </a:rPr>
              <a:t>di  Robotica; Hubert Jaoui, esperto di creatività applicata; Ruggero Poi, Vice Presidente esecutivo della Fondazione Montessori  Italia.</a:t>
            </a:r>
            <a:endParaRPr sz="850">
              <a:latin typeface="Tahoma"/>
              <a:cs typeface="Tahoma"/>
            </a:endParaRP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Gdapress.it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06218"/>
            <a:ext cx="6149340" cy="1931035"/>
          </a:xfrm>
          <a:prstGeom prst="rect">
            <a:avLst/>
          </a:prstGeom>
        </p:spPr>
        <p:txBody>
          <a:bodyPr vert="horz" wrap="square" lIns="0" tIns="12700" rIns="0" bIns="0" rtlCol="0">
            <a:spAutoFit/>
          </a:bodyPr>
          <a:lstStyle/>
          <a:p>
            <a:pPr marL="12700" marR="15240">
              <a:lnSpc>
                <a:spcPct val="147100"/>
              </a:lnSpc>
              <a:spcBef>
                <a:spcPts val="100"/>
              </a:spcBef>
            </a:pPr>
            <a:r>
              <a:rPr sz="850" spc="-5" dirty="0">
                <a:latin typeface="Tahoma"/>
                <a:cs typeface="Tahoma"/>
              </a:rPr>
              <a:t>L’immagine identificativa della seconda edizione del Festival </a:t>
            </a:r>
            <a:r>
              <a:rPr sz="850" dirty="0">
                <a:latin typeface="Tahoma"/>
                <a:cs typeface="Tahoma"/>
              </a:rPr>
              <a:t>porta </a:t>
            </a:r>
            <a:r>
              <a:rPr sz="850" spc="-5" dirty="0">
                <a:latin typeface="Tahoma"/>
                <a:cs typeface="Tahoma"/>
              </a:rPr>
              <a:t>la firma di </a:t>
            </a:r>
            <a:r>
              <a:rPr sz="850" dirty="0">
                <a:latin typeface="Tahoma"/>
                <a:cs typeface="Tahoma"/>
              </a:rPr>
              <a:t>Eva </a:t>
            </a:r>
            <a:r>
              <a:rPr sz="850" spc="-5" dirty="0">
                <a:latin typeface="Tahoma"/>
                <a:cs typeface="Tahoma"/>
              </a:rPr>
              <a:t>Montanari, illustratrice </a:t>
            </a:r>
            <a:r>
              <a:rPr sz="850" dirty="0">
                <a:latin typeface="Tahoma"/>
                <a:cs typeface="Tahoma"/>
              </a:rPr>
              <a:t>e </a:t>
            </a:r>
            <a:r>
              <a:rPr sz="850" spc="-5" dirty="0">
                <a:latin typeface="Tahoma"/>
                <a:cs typeface="Tahoma"/>
              </a:rPr>
              <a:t>artista di fama  internazionale.</a:t>
            </a:r>
            <a:endParaRPr sz="850">
              <a:latin typeface="Tahoma"/>
              <a:cs typeface="Tahoma"/>
            </a:endParaRPr>
          </a:p>
          <a:p>
            <a:pPr>
              <a:lnSpc>
                <a:spcPct val="100000"/>
              </a:lnSpc>
              <a:spcBef>
                <a:spcPts val="50"/>
              </a:spcBef>
            </a:pPr>
            <a:endParaRPr sz="1300">
              <a:latin typeface="Times New Roman"/>
              <a:cs typeface="Times New Roman"/>
            </a:endParaRPr>
          </a:p>
          <a:p>
            <a:pPr marL="12700" marR="5080">
              <a:lnSpc>
                <a:spcPct val="142200"/>
              </a:lnSpc>
            </a:pPr>
            <a:r>
              <a:rPr sz="850" spc="-5" dirty="0">
                <a:latin typeface="Tahoma"/>
                <a:cs typeface="Tahoma"/>
              </a:rPr>
              <a:t>La manifestazione </a:t>
            </a:r>
            <a:r>
              <a:rPr sz="850" dirty="0">
                <a:latin typeface="Tahoma"/>
                <a:cs typeface="Tahoma"/>
              </a:rPr>
              <a:t>– che ha </a:t>
            </a:r>
            <a:r>
              <a:rPr sz="850" spc="-5" dirty="0">
                <a:latin typeface="Tahoma"/>
                <a:cs typeface="Tahoma"/>
              </a:rPr>
              <a:t>il Patrocinio dell’UNESCO </a:t>
            </a:r>
            <a:r>
              <a:rPr sz="850" dirty="0">
                <a:latin typeface="Tahoma"/>
                <a:cs typeface="Tahoma"/>
              </a:rPr>
              <a:t>e </a:t>
            </a:r>
            <a:r>
              <a:rPr sz="850" spc="-5" dirty="0">
                <a:latin typeface="Tahoma"/>
                <a:cs typeface="Tahoma"/>
              </a:rPr>
              <a:t>del Ministero dei Beni </a:t>
            </a:r>
            <a:r>
              <a:rPr sz="850" dirty="0">
                <a:latin typeface="Tahoma"/>
                <a:cs typeface="Tahoma"/>
              </a:rPr>
              <a:t>e </a:t>
            </a:r>
            <a:r>
              <a:rPr sz="850" spc="-5" dirty="0">
                <a:latin typeface="Tahoma"/>
                <a:cs typeface="Tahoma"/>
              </a:rPr>
              <a:t>delle Attività Culturali </a:t>
            </a:r>
            <a:r>
              <a:rPr sz="850" dirty="0">
                <a:latin typeface="Tahoma"/>
                <a:cs typeface="Tahoma"/>
              </a:rPr>
              <a:t>e </a:t>
            </a:r>
            <a:r>
              <a:rPr sz="850" spc="-5" dirty="0">
                <a:latin typeface="Tahoma"/>
                <a:cs typeface="Tahoma"/>
              </a:rPr>
              <a:t>del Turismo </a:t>
            </a:r>
            <a:r>
              <a:rPr sz="850" dirty="0">
                <a:latin typeface="Tahoma"/>
                <a:cs typeface="Tahoma"/>
              </a:rPr>
              <a:t>– ha  </a:t>
            </a:r>
            <a:r>
              <a:rPr sz="850" spc="-5" dirty="0">
                <a:latin typeface="Tahoma"/>
                <a:cs typeface="Tahoma"/>
              </a:rPr>
              <a:t>ottenuto nella prima edizione la </a:t>
            </a:r>
            <a:r>
              <a:rPr sz="900" i="1" spc="-30" dirty="0">
                <a:latin typeface="Tahoma"/>
                <a:cs typeface="Tahoma"/>
              </a:rPr>
              <a:t>Medaglia </a:t>
            </a:r>
            <a:r>
              <a:rPr sz="900" i="1" spc="-25" dirty="0">
                <a:latin typeface="Tahoma"/>
                <a:cs typeface="Tahoma"/>
              </a:rPr>
              <a:t>del Presidente della</a:t>
            </a:r>
            <a:r>
              <a:rPr sz="900" i="1" dirty="0">
                <a:latin typeface="Tahoma"/>
                <a:cs typeface="Tahoma"/>
              </a:rPr>
              <a:t> </a:t>
            </a:r>
            <a:r>
              <a:rPr sz="900" i="1" spc="-25" dirty="0">
                <a:latin typeface="Tahoma"/>
                <a:cs typeface="Tahoma"/>
              </a:rPr>
              <a:t>Repubblica</a:t>
            </a:r>
            <a:r>
              <a:rPr sz="850" spc="-25" dirty="0">
                <a:latin typeface="Tahoma"/>
                <a:cs typeface="Tahoma"/>
              </a:rPr>
              <a:t>.</a:t>
            </a:r>
            <a:endParaRPr sz="850">
              <a:latin typeface="Tahoma"/>
              <a:cs typeface="Tahoma"/>
            </a:endParaRPr>
          </a:p>
          <a:p>
            <a:pPr>
              <a:lnSpc>
                <a:spcPct val="100000"/>
              </a:lnSpc>
              <a:spcBef>
                <a:spcPts val="50"/>
              </a:spcBef>
            </a:pPr>
            <a:endParaRPr sz="1250">
              <a:latin typeface="Times New Roman"/>
              <a:cs typeface="Times New Roman"/>
            </a:endParaRPr>
          </a:p>
          <a:p>
            <a:pPr marL="12700" marR="5080">
              <a:lnSpc>
                <a:spcPct val="147400"/>
              </a:lnSpc>
            </a:pPr>
            <a:r>
              <a:rPr sz="850" spc="-5" dirty="0">
                <a:latin typeface="Tahoma"/>
                <a:cs typeface="Tahoma"/>
              </a:rPr>
              <a:t>Il Festival </a:t>
            </a:r>
            <a:r>
              <a:rPr sz="850" dirty="0">
                <a:latin typeface="Tahoma"/>
                <a:cs typeface="Tahoma"/>
              </a:rPr>
              <a:t>si </a:t>
            </a:r>
            <a:r>
              <a:rPr sz="850" spc="-5" dirty="0">
                <a:latin typeface="Tahoma"/>
                <a:cs typeface="Tahoma"/>
              </a:rPr>
              <a:t>inserisce nel più ampio </a:t>
            </a:r>
            <a:r>
              <a:rPr sz="850" dirty="0">
                <a:latin typeface="Tahoma"/>
                <a:cs typeface="Tahoma"/>
              </a:rPr>
              <a:t>e </a:t>
            </a:r>
            <a:r>
              <a:rPr sz="850" spc="-5" dirty="0">
                <a:latin typeface="Tahoma"/>
                <a:cs typeface="Tahoma"/>
              </a:rPr>
              <a:t>articolato piano d’azione </a:t>
            </a:r>
            <a:r>
              <a:rPr sz="850" dirty="0">
                <a:latin typeface="Tahoma"/>
                <a:cs typeface="Tahoma"/>
              </a:rPr>
              <a:t>a </a:t>
            </a:r>
            <a:r>
              <a:rPr sz="850" spc="-5" dirty="0">
                <a:latin typeface="Tahoma"/>
                <a:cs typeface="Tahoma"/>
              </a:rPr>
              <a:t>sostegno dell’arte </a:t>
            </a:r>
            <a:r>
              <a:rPr sz="850" dirty="0">
                <a:latin typeface="Tahoma"/>
                <a:cs typeface="Tahoma"/>
              </a:rPr>
              <a:t>e </a:t>
            </a:r>
            <a:r>
              <a:rPr sz="850" spc="-5" dirty="0">
                <a:latin typeface="Tahoma"/>
                <a:cs typeface="Tahoma"/>
              </a:rPr>
              <a:t>della cultura </a:t>
            </a:r>
            <a:r>
              <a:rPr sz="850" dirty="0">
                <a:latin typeface="Tahoma"/>
                <a:cs typeface="Tahoma"/>
              </a:rPr>
              <a:t>messo a </a:t>
            </a:r>
            <a:r>
              <a:rPr sz="850" spc="-5" dirty="0">
                <a:latin typeface="Tahoma"/>
                <a:cs typeface="Tahoma"/>
              </a:rPr>
              <a:t>punto </a:t>
            </a:r>
            <a:r>
              <a:rPr sz="850" spc="5" dirty="0">
                <a:latin typeface="Tahoma"/>
                <a:cs typeface="Tahoma"/>
              </a:rPr>
              <a:t>dall’Abi </a:t>
            </a:r>
            <a:r>
              <a:rPr sz="850" dirty="0">
                <a:latin typeface="Tahoma"/>
                <a:cs typeface="Tahoma"/>
              </a:rPr>
              <a:t>con </a:t>
            </a:r>
            <a:r>
              <a:rPr sz="850" spc="-5" dirty="0">
                <a:latin typeface="Tahoma"/>
                <a:cs typeface="Tahoma"/>
              </a:rPr>
              <a:t>le  banche per dare il proprio contributo di settore alla tutela </a:t>
            </a:r>
            <a:r>
              <a:rPr sz="850" dirty="0">
                <a:latin typeface="Tahoma"/>
                <a:cs typeface="Tahoma"/>
              </a:rPr>
              <a:t>e </a:t>
            </a:r>
            <a:r>
              <a:rPr sz="850" spc="-5" dirty="0">
                <a:latin typeface="Tahoma"/>
                <a:cs typeface="Tahoma"/>
              </a:rPr>
              <a:t>alla condivisione dell’immenso patrimonio </a:t>
            </a:r>
            <a:r>
              <a:rPr sz="850" dirty="0">
                <a:latin typeface="Tahoma"/>
                <a:cs typeface="Tahoma"/>
              </a:rPr>
              <a:t>storico-artistico</a:t>
            </a:r>
            <a:r>
              <a:rPr sz="850" spc="175" dirty="0">
                <a:latin typeface="Tahoma"/>
                <a:cs typeface="Tahoma"/>
              </a:rPr>
              <a:t> </a:t>
            </a:r>
            <a:r>
              <a:rPr sz="850" spc="-5" dirty="0">
                <a:latin typeface="Tahoma"/>
                <a:cs typeface="Tahoma"/>
              </a:rPr>
              <a:t>nazionale.</a:t>
            </a:r>
            <a:endParaRPr sz="850">
              <a:latin typeface="Tahoma"/>
              <a:cs typeface="Tahoma"/>
            </a:endParaRPr>
          </a:p>
          <a:p>
            <a:pPr>
              <a:lnSpc>
                <a:spcPct val="100000"/>
              </a:lnSpc>
            </a:pPr>
            <a:endParaRPr sz="1000">
              <a:latin typeface="Times New Roman"/>
              <a:cs typeface="Times New Roman"/>
            </a:endParaRPr>
          </a:p>
          <a:p>
            <a:pPr marL="12700">
              <a:lnSpc>
                <a:spcPct val="100000"/>
              </a:lnSpc>
              <a:spcBef>
                <a:spcPts val="830"/>
              </a:spcBef>
            </a:pPr>
            <a:r>
              <a:rPr sz="850" spc="-5" dirty="0">
                <a:latin typeface="Tahoma"/>
                <a:cs typeface="Tahoma"/>
              </a:rPr>
              <a:t>Le informazioni </a:t>
            </a:r>
            <a:r>
              <a:rPr sz="850" dirty="0">
                <a:latin typeface="Tahoma"/>
                <a:cs typeface="Tahoma"/>
              </a:rPr>
              <a:t>e i </a:t>
            </a:r>
            <a:r>
              <a:rPr sz="850" spc="-5" dirty="0">
                <a:latin typeface="Tahoma"/>
                <a:cs typeface="Tahoma"/>
              </a:rPr>
              <a:t>dettagli </a:t>
            </a:r>
            <a:r>
              <a:rPr sz="850" dirty="0">
                <a:latin typeface="Tahoma"/>
                <a:cs typeface="Tahoma"/>
              </a:rPr>
              <a:t>su </a:t>
            </a:r>
            <a:r>
              <a:rPr sz="850" spc="-5" dirty="0">
                <a:latin typeface="Tahoma"/>
                <a:cs typeface="Tahoma"/>
              </a:rPr>
              <a:t>eventi, città </a:t>
            </a:r>
            <a:r>
              <a:rPr sz="850" dirty="0">
                <a:latin typeface="Tahoma"/>
                <a:cs typeface="Tahoma"/>
              </a:rPr>
              <a:t>e </a:t>
            </a:r>
            <a:r>
              <a:rPr sz="850" spc="-5" dirty="0">
                <a:latin typeface="Tahoma"/>
                <a:cs typeface="Tahoma"/>
              </a:rPr>
              <a:t>sedi della manifestazione saranno disponibili </a:t>
            </a:r>
            <a:r>
              <a:rPr sz="850" dirty="0">
                <a:latin typeface="Tahoma"/>
                <a:cs typeface="Tahoma"/>
              </a:rPr>
              <a:t>sul</a:t>
            </a:r>
            <a:r>
              <a:rPr sz="850" spc="170" dirty="0">
                <a:latin typeface="Tahoma"/>
                <a:cs typeface="Tahoma"/>
              </a:rPr>
              <a:t> </a:t>
            </a:r>
            <a:r>
              <a:rPr sz="850" spc="-5" dirty="0">
                <a:latin typeface="Tahoma"/>
                <a:cs typeface="Tahoma"/>
              </a:rPr>
              <a:t>sito</a:t>
            </a:r>
            <a:r>
              <a:rPr sz="850" u="sng" spc="-5" dirty="0">
                <a:uFill>
                  <a:solidFill>
                    <a:srgbClr val="000000"/>
                  </a:solidFill>
                </a:uFill>
                <a:latin typeface="Tahoma"/>
                <a:cs typeface="Tahoma"/>
                <a:hlinkClick r:id="rId3"/>
              </a:rPr>
              <a:t>www.festivalculturacreativa.it</a:t>
            </a:r>
            <a:r>
              <a:rPr sz="850" spc="-5" dirty="0">
                <a:latin typeface="Tahoma"/>
                <a:cs typeface="Tahoma"/>
                <a:hlinkClick r:id="rId3"/>
              </a:rPr>
              <a:t>.</a:t>
            </a:r>
            <a:endParaRPr sz="850">
              <a:latin typeface="Tahoma"/>
              <a:cs typeface="Tahoma"/>
            </a:endParaRP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Gdapress.it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76300" y="3475989"/>
            <a:ext cx="4638675" cy="56197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78027" y="4339259"/>
            <a:ext cx="6377940" cy="4966970"/>
          </a:xfrm>
          <a:prstGeom prst="rect">
            <a:avLst/>
          </a:prstGeom>
        </p:spPr>
        <p:txBody>
          <a:bodyPr vert="horz" wrap="square" lIns="0" tIns="73660" rIns="0" bIns="0" rtlCol="0">
            <a:spAutoFit/>
          </a:bodyPr>
          <a:lstStyle/>
          <a:p>
            <a:pPr marL="241300" algn="just">
              <a:lnSpc>
                <a:spcPct val="100000"/>
              </a:lnSpc>
              <a:spcBef>
                <a:spcPts val="580"/>
              </a:spcBef>
            </a:pPr>
            <a:r>
              <a:rPr sz="850" b="1" dirty="0">
                <a:latin typeface="Tahoma"/>
                <a:cs typeface="Tahoma"/>
              </a:rPr>
              <a:t>DAL 16 </a:t>
            </a:r>
            <a:r>
              <a:rPr sz="850" b="1" spc="-5" dirty="0">
                <a:latin typeface="Tahoma"/>
                <a:cs typeface="Tahoma"/>
              </a:rPr>
              <a:t>AL </a:t>
            </a:r>
            <a:r>
              <a:rPr sz="850" b="1" dirty="0">
                <a:latin typeface="Tahoma"/>
                <a:cs typeface="Tahoma"/>
              </a:rPr>
              <a:t>22 </a:t>
            </a:r>
            <a:r>
              <a:rPr sz="850" b="1" spc="-5" dirty="0">
                <a:latin typeface="Tahoma"/>
                <a:cs typeface="Tahoma"/>
              </a:rPr>
              <a:t>MARZO</a:t>
            </a:r>
            <a:r>
              <a:rPr sz="850" b="1" spc="-20" dirty="0">
                <a:latin typeface="Tahoma"/>
                <a:cs typeface="Tahoma"/>
              </a:rPr>
              <a:t> </a:t>
            </a:r>
            <a:r>
              <a:rPr sz="850" b="1" spc="-5" dirty="0">
                <a:latin typeface="Tahoma"/>
                <a:cs typeface="Tahoma"/>
              </a:rPr>
              <a:t>2015</a:t>
            </a:r>
            <a:endParaRPr sz="850">
              <a:latin typeface="Tahoma"/>
              <a:cs typeface="Tahoma"/>
            </a:endParaRPr>
          </a:p>
          <a:p>
            <a:pPr marL="241300" algn="just">
              <a:lnSpc>
                <a:spcPct val="100000"/>
              </a:lnSpc>
              <a:spcBef>
                <a:spcPts val="480"/>
              </a:spcBef>
            </a:pPr>
            <a:r>
              <a:rPr sz="850" b="1" spc="-5" dirty="0">
                <a:latin typeface="Tahoma"/>
                <a:cs typeface="Tahoma"/>
              </a:rPr>
              <a:t>UNICREDIT PER IL FESTIVAL DELLA CULTURA CREATIVA </a:t>
            </a:r>
            <a:r>
              <a:rPr sz="850" b="1" dirty="0">
                <a:latin typeface="Tahoma"/>
                <a:cs typeface="Tahoma"/>
              </a:rPr>
              <a:t>DI </a:t>
            </a:r>
            <a:r>
              <a:rPr sz="850" b="1" spc="-5" dirty="0">
                <a:latin typeface="Tahoma"/>
                <a:cs typeface="Tahoma"/>
              </a:rPr>
              <a:t>ABI:</a:t>
            </a:r>
            <a:endParaRPr sz="850">
              <a:latin typeface="Tahoma"/>
              <a:cs typeface="Tahoma"/>
            </a:endParaRPr>
          </a:p>
          <a:p>
            <a:pPr marL="241300" algn="just">
              <a:lnSpc>
                <a:spcPct val="100000"/>
              </a:lnSpc>
              <a:spcBef>
                <a:spcPts val="480"/>
              </a:spcBef>
            </a:pPr>
            <a:r>
              <a:rPr sz="850" b="1" spc="-5" dirty="0">
                <a:latin typeface="Tahoma"/>
                <a:cs typeface="Tahoma"/>
              </a:rPr>
              <a:t>Laboratori </a:t>
            </a:r>
            <a:r>
              <a:rPr sz="850" b="1" dirty="0">
                <a:latin typeface="Tahoma"/>
                <a:cs typeface="Tahoma"/>
              </a:rPr>
              <a:t>per </a:t>
            </a:r>
            <a:r>
              <a:rPr sz="850" b="1" spc="-5" dirty="0">
                <a:latin typeface="Tahoma"/>
                <a:cs typeface="Tahoma"/>
              </a:rPr>
              <a:t>bambini in </a:t>
            </a:r>
            <a:r>
              <a:rPr sz="850" b="1" dirty="0">
                <a:latin typeface="Tahoma"/>
                <a:cs typeface="Tahoma"/>
              </a:rPr>
              <a:t>6 città </a:t>
            </a:r>
            <a:r>
              <a:rPr sz="850" b="1" spc="-5" dirty="0">
                <a:latin typeface="Tahoma"/>
                <a:cs typeface="Tahoma"/>
              </a:rPr>
              <a:t>alla scoperta </a:t>
            </a:r>
            <a:r>
              <a:rPr sz="850" b="1" dirty="0">
                <a:latin typeface="Tahoma"/>
                <a:cs typeface="Tahoma"/>
              </a:rPr>
              <a:t>de </a:t>
            </a:r>
            <a:r>
              <a:rPr sz="850" b="1" spc="-5" dirty="0">
                <a:latin typeface="Tahoma"/>
                <a:cs typeface="Tahoma"/>
              </a:rPr>
              <a:t>“L’Alfabeto </a:t>
            </a:r>
            <a:r>
              <a:rPr sz="850" b="1" dirty="0">
                <a:latin typeface="Tahoma"/>
                <a:cs typeface="Tahoma"/>
              </a:rPr>
              <a:t>del</a:t>
            </a:r>
            <a:r>
              <a:rPr sz="850" b="1" spc="-15" dirty="0">
                <a:latin typeface="Tahoma"/>
                <a:cs typeface="Tahoma"/>
              </a:rPr>
              <a:t> </a:t>
            </a:r>
            <a:r>
              <a:rPr sz="850" b="1" spc="-5" dirty="0">
                <a:latin typeface="Tahoma"/>
                <a:cs typeface="Tahoma"/>
              </a:rPr>
              <a:t>Mondo”</a:t>
            </a:r>
            <a:endParaRPr sz="850">
              <a:latin typeface="Tahoma"/>
              <a:cs typeface="Tahoma"/>
            </a:endParaRPr>
          </a:p>
          <a:p>
            <a:pPr marL="241300" algn="just">
              <a:lnSpc>
                <a:spcPct val="100000"/>
              </a:lnSpc>
              <a:spcBef>
                <a:spcPts val="480"/>
              </a:spcBef>
            </a:pPr>
            <a:r>
              <a:rPr sz="850" b="1" dirty="0">
                <a:latin typeface="Tahoma"/>
                <a:cs typeface="Tahoma"/>
              </a:rPr>
              <a:t>Dal 16 al 22 marzo </a:t>
            </a:r>
            <a:r>
              <a:rPr sz="850" spc="-5" dirty="0">
                <a:latin typeface="Tahoma"/>
                <a:cs typeface="Tahoma"/>
              </a:rPr>
              <a:t>2015 </a:t>
            </a:r>
            <a:r>
              <a:rPr sz="850" dirty="0">
                <a:latin typeface="Tahoma"/>
                <a:cs typeface="Tahoma"/>
              </a:rPr>
              <a:t>è </a:t>
            </a:r>
            <a:r>
              <a:rPr sz="850" spc="-5" dirty="0">
                <a:latin typeface="Tahoma"/>
                <a:cs typeface="Tahoma"/>
              </a:rPr>
              <a:t>in programma la seconda edizione del </a:t>
            </a:r>
            <a:r>
              <a:rPr sz="850" b="1" dirty="0">
                <a:latin typeface="Tahoma"/>
                <a:cs typeface="Tahoma"/>
              </a:rPr>
              <a:t>Festival </a:t>
            </a:r>
            <a:r>
              <a:rPr sz="850" b="1" spc="-5" dirty="0">
                <a:latin typeface="Tahoma"/>
                <a:cs typeface="Tahoma"/>
              </a:rPr>
              <a:t>della Cultura Creativa</a:t>
            </a:r>
            <a:r>
              <a:rPr sz="850" spc="-5" dirty="0">
                <a:latin typeface="Tahoma"/>
                <a:cs typeface="Tahoma"/>
              </a:rPr>
              <a:t>dedicato ai più giovani</a:t>
            </a:r>
            <a:r>
              <a:rPr sz="850" spc="190" dirty="0">
                <a:latin typeface="Tahoma"/>
                <a:cs typeface="Tahoma"/>
              </a:rPr>
              <a:t> </a:t>
            </a:r>
            <a:r>
              <a:rPr sz="850" dirty="0">
                <a:latin typeface="Tahoma"/>
                <a:cs typeface="Tahoma"/>
              </a:rPr>
              <a:t>(6-</a:t>
            </a:r>
            <a:endParaRPr sz="850">
              <a:latin typeface="Tahoma"/>
              <a:cs typeface="Tahoma"/>
            </a:endParaRPr>
          </a:p>
          <a:p>
            <a:pPr marL="241300" marR="6350" algn="just">
              <a:lnSpc>
                <a:spcPct val="147100"/>
              </a:lnSpc>
            </a:pPr>
            <a:r>
              <a:rPr sz="850" dirty="0">
                <a:latin typeface="Tahoma"/>
                <a:cs typeface="Tahoma"/>
              </a:rPr>
              <a:t>13 </a:t>
            </a:r>
            <a:r>
              <a:rPr sz="850" spc="-5" dirty="0">
                <a:latin typeface="Tahoma"/>
                <a:cs typeface="Tahoma"/>
              </a:rPr>
              <a:t>anni), promosso da ABI con la partecipazione delle Banche italiane. </a:t>
            </a:r>
            <a:r>
              <a:rPr sz="850" b="1" spc="-5" dirty="0">
                <a:latin typeface="Tahoma"/>
                <a:cs typeface="Tahoma"/>
              </a:rPr>
              <a:t>UniCredit,</a:t>
            </a:r>
            <a:r>
              <a:rPr sz="850" spc="-5" dirty="0">
                <a:latin typeface="Tahoma"/>
                <a:cs typeface="Tahoma"/>
              </a:rPr>
              <a:t>anche quest’anno, organizza </a:t>
            </a:r>
            <a:r>
              <a:rPr sz="850" b="1" spc="-5" dirty="0">
                <a:latin typeface="Tahoma"/>
                <a:cs typeface="Tahoma"/>
              </a:rPr>
              <a:t>laboratori  didattici </a:t>
            </a:r>
            <a:r>
              <a:rPr sz="850" b="1" dirty="0">
                <a:latin typeface="Tahoma"/>
                <a:cs typeface="Tahoma"/>
              </a:rPr>
              <a:t>gratuiti </a:t>
            </a:r>
            <a:r>
              <a:rPr sz="850" b="1" spc="-5" dirty="0">
                <a:latin typeface="Tahoma"/>
                <a:cs typeface="Tahoma"/>
              </a:rPr>
              <a:t>in </a:t>
            </a:r>
            <a:r>
              <a:rPr sz="850" b="1" dirty="0">
                <a:latin typeface="Tahoma"/>
                <a:cs typeface="Tahoma"/>
              </a:rPr>
              <a:t>6 </a:t>
            </a:r>
            <a:r>
              <a:rPr sz="850" b="1" spc="-5" dirty="0">
                <a:latin typeface="Tahoma"/>
                <a:cs typeface="Tahoma"/>
              </a:rPr>
              <a:t>città italiane, </a:t>
            </a:r>
            <a:r>
              <a:rPr sz="850" b="1" dirty="0">
                <a:latin typeface="Tahoma"/>
                <a:cs typeface="Tahoma"/>
              </a:rPr>
              <a:t>da </a:t>
            </a:r>
            <a:r>
              <a:rPr sz="850" b="1" spc="-5" dirty="0">
                <a:latin typeface="Tahoma"/>
                <a:cs typeface="Tahoma"/>
              </a:rPr>
              <a:t>nord </a:t>
            </a:r>
            <a:r>
              <a:rPr sz="850" b="1" dirty="0">
                <a:latin typeface="Tahoma"/>
                <a:cs typeface="Tahoma"/>
              </a:rPr>
              <a:t>a sud</a:t>
            </a:r>
            <a:r>
              <a:rPr sz="850" dirty="0">
                <a:latin typeface="Tahoma"/>
                <a:cs typeface="Tahoma"/>
              </a:rPr>
              <a:t>: </a:t>
            </a:r>
            <a:r>
              <a:rPr sz="850" spc="-5" dirty="0">
                <a:latin typeface="Tahoma"/>
                <a:cs typeface="Tahoma"/>
              </a:rPr>
              <a:t>Torino, Milano, Verona, Bologna, </a:t>
            </a:r>
            <a:r>
              <a:rPr sz="850" dirty="0">
                <a:latin typeface="Tahoma"/>
                <a:cs typeface="Tahoma"/>
              </a:rPr>
              <a:t>Roma e</a:t>
            </a:r>
            <a:r>
              <a:rPr sz="850" spc="-10" dirty="0">
                <a:latin typeface="Tahoma"/>
                <a:cs typeface="Tahoma"/>
              </a:rPr>
              <a:t> </a:t>
            </a:r>
            <a:r>
              <a:rPr sz="850" spc="-5" dirty="0">
                <a:latin typeface="Tahoma"/>
                <a:cs typeface="Tahoma"/>
              </a:rPr>
              <a:t>Palermo.</a:t>
            </a:r>
            <a:endParaRPr sz="850">
              <a:latin typeface="Tahoma"/>
              <a:cs typeface="Tahoma"/>
            </a:endParaRPr>
          </a:p>
          <a:p>
            <a:pPr>
              <a:lnSpc>
                <a:spcPct val="100000"/>
              </a:lnSpc>
              <a:spcBef>
                <a:spcPts val="10"/>
              </a:spcBef>
            </a:pPr>
            <a:endParaRPr sz="1300">
              <a:latin typeface="Times New Roman"/>
              <a:cs typeface="Times New Roman"/>
            </a:endParaRPr>
          </a:p>
          <a:p>
            <a:pPr marL="240665" marR="8255" algn="just">
              <a:lnSpc>
                <a:spcPct val="139100"/>
              </a:lnSpc>
            </a:pPr>
            <a:r>
              <a:rPr sz="850" spc="-5" dirty="0">
                <a:latin typeface="Tahoma"/>
                <a:cs typeface="Tahoma"/>
              </a:rPr>
              <a:t>Protagonista di tutte le iniziative </a:t>
            </a:r>
            <a:r>
              <a:rPr sz="850" dirty="0">
                <a:latin typeface="Tahoma"/>
                <a:cs typeface="Tahoma"/>
              </a:rPr>
              <a:t>è </a:t>
            </a:r>
            <a:r>
              <a:rPr sz="850" spc="-5" dirty="0">
                <a:latin typeface="Tahoma"/>
                <a:cs typeface="Tahoma"/>
              </a:rPr>
              <a:t>il </a:t>
            </a:r>
            <a:r>
              <a:rPr sz="850" b="1" spc="-5" dirty="0">
                <a:latin typeface="Tahoma"/>
                <a:cs typeface="Tahoma"/>
              </a:rPr>
              <a:t>racconto</a:t>
            </a:r>
            <a:r>
              <a:rPr sz="850" spc="-5" dirty="0">
                <a:latin typeface="Tahoma"/>
                <a:cs typeface="Tahoma"/>
              </a:rPr>
              <a:t>, </a:t>
            </a:r>
            <a:r>
              <a:rPr sz="850" dirty="0">
                <a:latin typeface="Tahoma"/>
                <a:cs typeface="Tahoma"/>
              </a:rPr>
              <a:t>con i </a:t>
            </a:r>
            <a:r>
              <a:rPr sz="850" spc="-5" dirty="0">
                <a:latin typeface="Tahoma"/>
                <a:cs typeface="Tahoma"/>
              </a:rPr>
              <a:t>suoi linguaggi, le </a:t>
            </a:r>
            <a:r>
              <a:rPr sz="850" dirty="0">
                <a:latin typeface="Tahoma"/>
                <a:cs typeface="Tahoma"/>
              </a:rPr>
              <a:t>sue </a:t>
            </a:r>
            <a:r>
              <a:rPr sz="850" spc="-5" dirty="0">
                <a:latin typeface="Tahoma"/>
                <a:cs typeface="Tahoma"/>
              </a:rPr>
              <a:t>forme </a:t>
            </a:r>
            <a:r>
              <a:rPr sz="850" dirty="0">
                <a:latin typeface="Tahoma"/>
                <a:cs typeface="Tahoma"/>
              </a:rPr>
              <a:t>e </a:t>
            </a:r>
            <a:r>
              <a:rPr sz="850" spc="-5" dirty="0">
                <a:latin typeface="Tahoma"/>
                <a:cs typeface="Tahoma"/>
              </a:rPr>
              <a:t>la sua forza. </a:t>
            </a:r>
            <a:r>
              <a:rPr sz="850" spc="-20" dirty="0">
                <a:latin typeface="Tahoma"/>
                <a:cs typeface="Tahoma"/>
              </a:rPr>
              <a:t>“</a:t>
            </a:r>
            <a:r>
              <a:rPr sz="900" i="1" spc="-20" dirty="0">
                <a:latin typeface="Tahoma"/>
                <a:cs typeface="Tahoma"/>
              </a:rPr>
              <a:t>L’Alfabeto </a:t>
            </a:r>
            <a:r>
              <a:rPr sz="900" i="1" spc="-25" dirty="0">
                <a:latin typeface="Tahoma"/>
                <a:cs typeface="Tahoma"/>
              </a:rPr>
              <a:t>del </a:t>
            </a:r>
            <a:r>
              <a:rPr sz="900" i="1" spc="-30" dirty="0">
                <a:latin typeface="Tahoma"/>
                <a:cs typeface="Tahoma"/>
              </a:rPr>
              <a:t>Mondo.  Leggiamo </a:t>
            </a:r>
            <a:r>
              <a:rPr sz="900" i="1" spc="-15" dirty="0">
                <a:latin typeface="Tahoma"/>
                <a:cs typeface="Tahoma"/>
              </a:rPr>
              <a:t>i </a:t>
            </a:r>
            <a:r>
              <a:rPr sz="900" i="1" spc="-25" dirty="0">
                <a:latin typeface="Tahoma"/>
                <a:cs typeface="Tahoma"/>
              </a:rPr>
              <a:t>segni intorno </a:t>
            </a:r>
            <a:r>
              <a:rPr sz="900" i="1" spc="-30" dirty="0">
                <a:latin typeface="Tahoma"/>
                <a:cs typeface="Tahoma"/>
              </a:rPr>
              <a:t>a </a:t>
            </a:r>
            <a:r>
              <a:rPr sz="900" i="1" spc="-25" dirty="0">
                <a:latin typeface="Tahoma"/>
                <a:cs typeface="Tahoma"/>
              </a:rPr>
              <a:t>noi </a:t>
            </a:r>
            <a:r>
              <a:rPr sz="900" i="1" spc="-30" dirty="0">
                <a:latin typeface="Tahoma"/>
                <a:cs typeface="Tahoma"/>
              </a:rPr>
              <a:t>e </a:t>
            </a:r>
            <a:r>
              <a:rPr sz="900" i="1" spc="-25" dirty="0">
                <a:latin typeface="Tahoma"/>
                <a:cs typeface="Tahoma"/>
              </a:rPr>
              <a:t>raccontiamo</a:t>
            </a:r>
            <a:r>
              <a:rPr sz="850" spc="-25" dirty="0">
                <a:latin typeface="Tahoma"/>
                <a:cs typeface="Tahoma"/>
              </a:rPr>
              <a:t>” </a:t>
            </a:r>
            <a:r>
              <a:rPr sz="850" dirty="0">
                <a:latin typeface="Tahoma"/>
                <a:cs typeface="Tahoma"/>
              </a:rPr>
              <a:t>è </a:t>
            </a:r>
            <a:r>
              <a:rPr sz="850" spc="-5" dirty="0">
                <a:latin typeface="Tahoma"/>
                <a:cs typeface="Tahoma"/>
              </a:rPr>
              <a:t>il titolo di questa edizione del Festival della </a:t>
            </a:r>
            <a:r>
              <a:rPr sz="850" dirty="0">
                <a:latin typeface="Tahoma"/>
                <a:cs typeface="Tahoma"/>
              </a:rPr>
              <a:t>Cultura</a:t>
            </a:r>
            <a:r>
              <a:rPr sz="850" spc="85" dirty="0">
                <a:latin typeface="Tahoma"/>
                <a:cs typeface="Tahoma"/>
              </a:rPr>
              <a:t> </a:t>
            </a:r>
            <a:r>
              <a:rPr sz="850" spc="-5" dirty="0">
                <a:latin typeface="Tahoma"/>
                <a:cs typeface="Tahoma"/>
              </a:rPr>
              <a:t>Creativa.</a:t>
            </a:r>
            <a:endParaRPr sz="850">
              <a:latin typeface="Tahoma"/>
              <a:cs typeface="Tahoma"/>
            </a:endParaRPr>
          </a:p>
          <a:p>
            <a:pPr>
              <a:lnSpc>
                <a:spcPct val="100000"/>
              </a:lnSpc>
              <a:spcBef>
                <a:spcPts val="40"/>
              </a:spcBef>
            </a:pPr>
            <a:endParaRPr sz="1300">
              <a:latin typeface="Times New Roman"/>
              <a:cs typeface="Times New Roman"/>
            </a:endParaRPr>
          </a:p>
          <a:p>
            <a:pPr marL="241300" marR="5080" algn="just">
              <a:lnSpc>
                <a:spcPct val="142800"/>
              </a:lnSpc>
            </a:pPr>
            <a:r>
              <a:rPr sz="850" dirty="0">
                <a:latin typeface="Tahoma"/>
                <a:cs typeface="Tahoma"/>
              </a:rPr>
              <a:t>A </a:t>
            </a:r>
            <a:r>
              <a:rPr sz="850" spc="-5" dirty="0">
                <a:latin typeface="Tahoma"/>
                <a:cs typeface="Tahoma"/>
              </a:rPr>
              <a:t>Torino, Milano, Verona, Bologna </a:t>
            </a:r>
            <a:r>
              <a:rPr sz="850" dirty="0">
                <a:latin typeface="Tahoma"/>
                <a:cs typeface="Tahoma"/>
              </a:rPr>
              <a:t>e Roma i </a:t>
            </a:r>
            <a:r>
              <a:rPr sz="850" spc="-5" dirty="0">
                <a:latin typeface="Tahoma"/>
                <a:cs typeface="Tahoma"/>
              </a:rPr>
              <a:t>bambini saranno accompagnati </a:t>
            </a:r>
            <a:r>
              <a:rPr sz="850" dirty="0">
                <a:latin typeface="Tahoma"/>
                <a:cs typeface="Tahoma"/>
              </a:rPr>
              <a:t>a </a:t>
            </a:r>
            <a:r>
              <a:rPr sz="850" spc="-5" dirty="0">
                <a:latin typeface="Tahoma"/>
                <a:cs typeface="Tahoma"/>
              </a:rPr>
              <a:t>esprimersi seguendo il filo invisibile </a:t>
            </a:r>
            <a:r>
              <a:rPr sz="850" spc="5" dirty="0">
                <a:latin typeface="Tahoma"/>
                <a:cs typeface="Tahoma"/>
              </a:rPr>
              <a:t>dell’ascolto,  </a:t>
            </a:r>
            <a:r>
              <a:rPr sz="850" spc="-5" dirty="0">
                <a:latin typeface="Tahoma"/>
                <a:cs typeface="Tahoma"/>
              </a:rPr>
              <a:t>nel laboratorio “I giardini </a:t>
            </a:r>
            <a:r>
              <a:rPr sz="850" dirty="0">
                <a:latin typeface="Tahoma"/>
                <a:cs typeface="Tahoma"/>
              </a:rPr>
              <a:t>segreti </a:t>
            </a:r>
            <a:r>
              <a:rPr sz="850" spc="-5" dirty="0">
                <a:latin typeface="Tahoma"/>
                <a:cs typeface="Tahoma"/>
              </a:rPr>
              <a:t>degli alfabeti” realizzati dall’associazione </a:t>
            </a:r>
            <a:r>
              <a:rPr sz="900" i="1" spc="-30" dirty="0">
                <a:latin typeface="Tahoma"/>
                <a:cs typeface="Tahoma"/>
              </a:rPr>
              <a:t>La </a:t>
            </a:r>
            <a:r>
              <a:rPr sz="900" i="1" spc="-25" dirty="0">
                <a:latin typeface="Tahoma"/>
                <a:cs typeface="Tahoma"/>
              </a:rPr>
              <a:t>Foglia </a:t>
            </a:r>
            <a:r>
              <a:rPr sz="900" i="1" spc="-30" dirty="0">
                <a:latin typeface="Tahoma"/>
                <a:cs typeface="Tahoma"/>
              </a:rPr>
              <a:t>e </a:t>
            </a:r>
            <a:r>
              <a:rPr sz="900" i="1" spc="-15" dirty="0">
                <a:latin typeface="Tahoma"/>
                <a:cs typeface="Tahoma"/>
              </a:rPr>
              <a:t>il </a:t>
            </a:r>
            <a:r>
              <a:rPr sz="900" i="1" spc="-20" dirty="0">
                <a:latin typeface="Tahoma"/>
                <a:cs typeface="Tahoma"/>
              </a:rPr>
              <a:t>Vento</a:t>
            </a:r>
            <a:r>
              <a:rPr sz="850" spc="-20" dirty="0">
                <a:latin typeface="Tahoma"/>
                <a:cs typeface="Tahoma"/>
              </a:rPr>
              <a:t>. </a:t>
            </a:r>
            <a:r>
              <a:rPr sz="850" spc="-5" dirty="0">
                <a:latin typeface="Tahoma"/>
                <a:cs typeface="Tahoma"/>
              </a:rPr>
              <a:t>Un’esperienza verso nuovi codici  espressivi, racconti ricchi di parole </a:t>
            </a:r>
            <a:r>
              <a:rPr sz="850" dirty="0">
                <a:latin typeface="Tahoma"/>
                <a:cs typeface="Tahoma"/>
              </a:rPr>
              <a:t>nuove che </a:t>
            </a:r>
            <a:r>
              <a:rPr sz="850" spc="-5" dirty="0">
                <a:latin typeface="Tahoma"/>
                <a:cs typeface="Tahoma"/>
              </a:rPr>
              <a:t>creeranno un inedito</a:t>
            </a:r>
            <a:r>
              <a:rPr sz="850" spc="-15" dirty="0">
                <a:latin typeface="Tahoma"/>
                <a:cs typeface="Tahoma"/>
              </a:rPr>
              <a:t> </a:t>
            </a:r>
            <a:r>
              <a:rPr sz="850" spc="-5" dirty="0">
                <a:latin typeface="Tahoma"/>
                <a:cs typeface="Tahoma"/>
              </a:rPr>
              <a:t>alfabeto.</a:t>
            </a:r>
            <a:endParaRPr sz="850">
              <a:latin typeface="Tahoma"/>
              <a:cs typeface="Tahoma"/>
            </a:endParaRPr>
          </a:p>
          <a:p>
            <a:pPr>
              <a:lnSpc>
                <a:spcPct val="100000"/>
              </a:lnSpc>
            </a:pPr>
            <a:endParaRPr sz="1000">
              <a:latin typeface="Times New Roman"/>
              <a:cs typeface="Times New Roman"/>
            </a:endParaRPr>
          </a:p>
          <a:p>
            <a:pPr marL="241300" algn="just">
              <a:lnSpc>
                <a:spcPct val="100000"/>
              </a:lnSpc>
              <a:spcBef>
                <a:spcPts val="830"/>
              </a:spcBef>
            </a:pPr>
            <a:r>
              <a:rPr sz="850" spc="-5" dirty="0">
                <a:latin typeface="Tahoma"/>
                <a:cs typeface="Tahoma"/>
              </a:rPr>
              <a:t>Il calendario degli appuntamenti nelle diverse</a:t>
            </a:r>
            <a:r>
              <a:rPr sz="850" spc="-15" dirty="0">
                <a:latin typeface="Tahoma"/>
                <a:cs typeface="Tahoma"/>
              </a:rPr>
              <a:t> </a:t>
            </a:r>
            <a:r>
              <a:rPr sz="850" spc="-5" dirty="0">
                <a:latin typeface="Tahoma"/>
                <a:cs typeface="Tahoma"/>
              </a:rPr>
              <a:t>città:</a:t>
            </a:r>
            <a:endParaRPr sz="850">
              <a:latin typeface="Tahoma"/>
              <a:cs typeface="Tahoma"/>
            </a:endParaRPr>
          </a:p>
          <a:p>
            <a:pPr marL="241300" indent="-228600">
              <a:lnSpc>
                <a:spcPct val="100000"/>
              </a:lnSpc>
              <a:spcBef>
                <a:spcPts val="155"/>
              </a:spcBef>
              <a:buSzPct val="117647"/>
              <a:buFont typeface="Symbol"/>
              <a:buChar char=""/>
              <a:tabLst>
                <a:tab pos="240665" algn="l"/>
                <a:tab pos="241300" algn="l"/>
              </a:tabLst>
            </a:pPr>
            <a:r>
              <a:rPr sz="850" dirty="0">
                <a:latin typeface="Tahoma"/>
                <a:cs typeface="Tahoma"/>
              </a:rPr>
              <a:t>A </a:t>
            </a:r>
            <a:r>
              <a:rPr sz="850" spc="-5" dirty="0">
                <a:latin typeface="Tahoma"/>
                <a:cs typeface="Tahoma"/>
              </a:rPr>
              <a:t>Torino, martedì </a:t>
            </a:r>
            <a:r>
              <a:rPr sz="850" dirty="0">
                <a:latin typeface="Tahoma"/>
                <a:cs typeface="Tahoma"/>
              </a:rPr>
              <a:t>17 </a:t>
            </a:r>
            <a:r>
              <a:rPr sz="850" spc="-5" dirty="0">
                <a:latin typeface="Tahoma"/>
                <a:cs typeface="Tahoma"/>
              </a:rPr>
              <a:t>marzo, via Nizza </a:t>
            </a:r>
            <a:r>
              <a:rPr sz="850" dirty="0">
                <a:latin typeface="Tahoma"/>
                <a:cs typeface="Tahoma"/>
              </a:rPr>
              <a:t>150, </a:t>
            </a:r>
            <a:r>
              <a:rPr sz="850" spc="-5" dirty="0">
                <a:latin typeface="Tahoma"/>
                <a:cs typeface="Tahoma"/>
              </a:rPr>
              <a:t>dalle </a:t>
            </a:r>
            <a:r>
              <a:rPr sz="850" dirty="0">
                <a:latin typeface="Tahoma"/>
                <a:cs typeface="Tahoma"/>
              </a:rPr>
              <a:t>16:30 </a:t>
            </a:r>
            <a:r>
              <a:rPr sz="850" spc="-5" dirty="0">
                <a:latin typeface="Tahoma"/>
                <a:cs typeface="Tahoma"/>
              </a:rPr>
              <a:t>alle</a:t>
            </a:r>
            <a:r>
              <a:rPr sz="850" spc="-50" dirty="0">
                <a:latin typeface="Tahoma"/>
                <a:cs typeface="Tahoma"/>
              </a:rPr>
              <a:t> </a:t>
            </a:r>
            <a:r>
              <a:rPr sz="850" spc="-5" dirty="0">
                <a:latin typeface="Tahoma"/>
                <a:cs typeface="Tahoma"/>
              </a:rPr>
              <a:t>18:30.</a:t>
            </a:r>
            <a:endParaRPr sz="850">
              <a:latin typeface="Tahoma"/>
              <a:cs typeface="Tahoma"/>
            </a:endParaRPr>
          </a:p>
          <a:p>
            <a:pPr marL="241300" indent="-228600">
              <a:lnSpc>
                <a:spcPct val="100000"/>
              </a:lnSpc>
              <a:spcBef>
                <a:spcPts val="155"/>
              </a:spcBef>
              <a:buSzPct val="117647"/>
              <a:buFont typeface="Symbol"/>
              <a:buChar char=""/>
              <a:tabLst>
                <a:tab pos="240665" algn="l"/>
                <a:tab pos="241300" algn="l"/>
              </a:tabLst>
            </a:pPr>
            <a:r>
              <a:rPr sz="850" dirty="0">
                <a:latin typeface="Tahoma"/>
                <a:cs typeface="Tahoma"/>
              </a:rPr>
              <a:t>A </a:t>
            </a:r>
            <a:r>
              <a:rPr sz="850" spc="-5" dirty="0">
                <a:latin typeface="Tahoma"/>
                <a:cs typeface="Tahoma"/>
              </a:rPr>
              <a:t>Milano, domenica </a:t>
            </a:r>
            <a:r>
              <a:rPr sz="850" dirty="0">
                <a:latin typeface="Tahoma"/>
                <a:cs typeface="Tahoma"/>
              </a:rPr>
              <a:t>22 </a:t>
            </a:r>
            <a:r>
              <a:rPr sz="850" spc="-5" dirty="0">
                <a:latin typeface="Tahoma"/>
                <a:cs typeface="Tahoma"/>
              </a:rPr>
              <a:t>marzo, UniCredit Tower, dalle </a:t>
            </a:r>
            <a:r>
              <a:rPr sz="850" dirty="0">
                <a:latin typeface="Tahoma"/>
                <a:cs typeface="Tahoma"/>
              </a:rPr>
              <a:t>10:30 </a:t>
            </a:r>
            <a:r>
              <a:rPr sz="850" spc="-5" dirty="0">
                <a:latin typeface="Tahoma"/>
                <a:cs typeface="Tahoma"/>
              </a:rPr>
              <a:t>alle </a:t>
            </a:r>
            <a:r>
              <a:rPr sz="850" dirty="0">
                <a:latin typeface="Tahoma"/>
                <a:cs typeface="Tahoma"/>
              </a:rPr>
              <a:t>12:30 e </a:t>
            </a:r>
            <a:r>
              <a:rPr sz="850" spc="-5" dirty="0">
                <a:latin typeface="Tahoma"/>
                <a:cs typeface="Tahoma"/>
              </a:rPr>
              <a:t>dalle </a:t>
            </a:r>
            <a:r>
              <a:rPr sz="850" dirty="0">
                <a:latin typeface="Tahoma"/>
                <a:cs typeface="Tahoma"/>
              </a:rPr>
              <a:t>14:30 </a:t>
            </a:r>
            <a:r>
              <a:rPr sz="850" spc="-5" dirty="0">
                <a:latin typeface="Tahoma"/>
                <a:cs typeface="Tahoma"/>
              </a:rPr>
              <a:t>alle</a:t>
            </a:r>
            <a:r>
              <a:rPr sz="850" spc="-30" dirty="0">
                <a:latin typeface="Tahoma"/>
                <a:cs typeface="Tahoma"/>
              </a:rPr>
              <a:t> </a:t>
            </a:r>
            <a:r>
              <a:rPr sz="850" dirty="0">
                <a:latin typeface="Tahoma"/>
                <a:cs typeface="Tahoma"/>
              </a:rPr>
              <a:t>16:30.</a:t>
            </a:r>
            <a:endParaRPr sz="850">
              <a:latin typeface="Tahoma"/>
              <a:cs typeface="Tahoma"/>
            </a:endParaRPr>
          </a:p>
          <a:p>
            <a:pPr marL="241300" indent="-228600">
              <a:lnSpc>
                <a:spcPct val="100000"/>
              </a:lnSpc>
              <a:spcBef>
                <a:spcPts val="170"/>
              </a:spcBef>
              <a:buSzPct val="117647"/>
              <a:buFont typeface="Symbol"/>
              <a:buChar char=""/>
              <a:tabLst>
                <a:tab pos="240665" algn="l"/>
                <a:tab pos="241300" algn="l"/>
              </a:tabLst>
            </a:pPr>
            <a:r>
              <a:rPr sz="850" dirty="0">
                <a:latin typeface="Tahoma"/>
                <a:cs typeface="Tahoma"/>
              </a:rPr>
              <a:t>A </a:t>
            </a:r>
            <a:r>
              <a:rPr sz="850" spc="-5" dirty="0">
                <a:latin typeface="Tahoma"/>
                <a:cs typeface="Tahoma"/>
              </a:rPr>
              <a:t>Verona, giovedì </a:t>
            </a:r>
            <a:r>
              <a:rPr sz="850" dirty="0">
                <a:latin typeface="Tahoma"/>
                <a:cs typeface="Tahoma"/>
              </a:rPr>
              <a:t>19 </a:t>
            </a:r>
            <a:r>
              <a:rPr sz="850" spc="-5" dirty="0">
                <a:latin typeface="Tahoma"/>
                <a:cs typeface="Tahoma"/>
              </a:rPr>
              <a:t>marzo, Museo AMO, dalle </a:t>
            </a:r>
            <a:r>
              <a:rPr sz="850" dirty="0">
                <a:latin typeface="Tahoma"/>
                <a:cs typeface="Tahoma"/>
              </a:rPr>
              <a:t>16:30 </a:t>
            </a:r>
            <a:r>
              <a:rPr sz="850" spc="-5" dirty="0">
                <a:latin typeface="Tahoma"/>
                <a:cs typeface="Tahoma"/>
              </a:rPr>
              <a:t>alle</a:t>
            </a:r>
            <a:r>
              <a:rPr sz="850" spc="-25" dirty="0">
                <a:latin typeface="Tahoma"/>
                <a:cs typeface="Tahoma"/>
              </a:rPr>
              <a:t> </a:t>
            </a:r>
            <a:r>
              <a:rPr sz="850" dirty="0">
                <a:latin typeface="Tahoma"/>
                <a:cs typeface="Tahoma"/>
              </a:rPr>
              <a:t>18:30</a:t>
            </a:r>
            <a:endParaRPr sz="850">
              <a:latin typeface="Tahoma"/>
              <a:cs typeface="Tahoma"/>
            </a:endParaRPr>
          </a:p>
          <a:p>
            <a:pPr marL="241300" indent="-228600">
              <a:lnSpc>
                <a:spcPct val="100000"/>
              </a:lnSpc>
              <a:spcBef>
                <a:spcPts val="155"/>
              </a:spcBef>
              <a:buSzPct val="117647"/>
              <a:buFont typeface="Symbol"/>
              <a:buChar char=""/>
              <a:tabLst>
                <a:tab pos="240665" algn="l"/>
                <a:tab pos="241300" algn="l"/>
              </a:tabLst>
            </a:pPr>
            <a:r>
              <a:rPr sz="850" dirty="0">
                <a:latin typeface="Tahoma"/>
                <a:cs typeface="Tahoma"/>
              </a:rPr>
              <a:t>A </a:t>
            </a:r>
            <a:r>
              <a:rPr sz="850" spc="-5" dirty="0">
                <a:latin typeface="Tahoma"/>
                <a:cs typeface="Tahoma"/>
              </a:rPr>
              <a:t>Bologna, mercoledì </a:t>
            </a:r>
            <a:r>
              <a:rPr sz="850" dirty="0">
                <a:latin typeface="Tahoma"/>
                <a:cs typeface="Tahoma"/>
              </a:rPr>
              <a:t>18 </a:t>
            </a:r>
            <a:r>
              <a:rPr sz="850" spc="-5" dirty="0">
                <a:latin typeface="Tahoma"/>
                <a:cs typeface="Tahoma"/>
              </a:rPr>
              <a:t>marzo, Palazzo Magnani, dalle </a:t>
            </a:r>
            <a:r>
              <a:rPr sz="850" dirty="0">
                <a:latin typeface="Tahoma"/>
                <a:cs typeface="Tahoma"/>
              </a:rPr>
              <a:t>16:30 </a:t>
            </a:r>
            <a:r>
              <a:rPr sz="850" spc="-5" dirty="0">
                <a:latin typeface="Tahoma"/>
                <a:cs typeface="Tahoma"/>
              </a:rPr>
              <a:t>alle</a:t>
            </a:r>
            <a:r>
              <a:rPr sz="850" spc="-25" dirty="0">
                <a:latin typeface="Tahoma"/>
                <a:cs typeface="Tahoma"/>
              </a:rPr>
              <a:t> </a:t>
            </a:r>
            <a:r>
              <a:rPr sz="850" dirty="0">
                <a:latin typeface="Tahoma"/>
                <a:cs typeface="Tahoma"/>
              </a:rPr>
              <a:t>18:30</a:t>
            </a:r>
            <a:endParaRPr sz="850">
              <a:latin typeface="Tahoma"/>
              <a:cs typeface="Tahoma"/>
            </a:endParaRPr>
          </a:p>
          <a:p>
            <a:pPr marL="241300" indent="-228600">
              <a:lnSpc>
                <a:spcPct val="100000"/>
              </a:lnSpc>
              <a:spcBef>
                <a:spcPts val="155"/>
              </a:spcBef>
              <a:buSzPct val="117647"/>
              <a:buFont typeface="Symbol"/>
              <a:buChar char=""/>
              <a:tabLst>
                <a:tab pos="240665" algn="l"/>
                <a:tab pos="241300" algn="l"/>
              </a:tabLst>
            </a:pPr>
            <a:r>
              <a:rPr sz="850" dirty="0">
                <a:latin typeface="Tahoma"/>
                <a:cs typeface="Tahoma"/>
              </a:rPr>
              <a:t>A Roma, </a:t>
            </a:r>
            <a:r>
              <a:rPr sz="850" spc="-5" dirty="0">
                <a:latin typeface="Tahoma"/>
                <a:cs typeface="Tahoma"/>
              </a:rPr>
              <a:t>lunedì </a:t>
            </a:r>
            <a:r>
              <a:rPr sz="850" dirty="0">
                <a:latin typeface="Tahoma"/>
                <a:cs typeface="Tahoma"/>
              </a:rPr>
              <a:t>16 </a:t>
            </a:r>
            <a:r>
              <a:rPr sz="850" spc="-5" dirty="0">
                <a:latin typeface="Tahoma"/>
                <a:cs typeface="Tahoma"/>
              </a:rPr>
              <a:t>marzo, Palazzo de Carolis, dalle </a:t>
            </a:r>
            <a:r>
              <a:rPr sz="850" dirty="0">
                <a:latin typeface="Tahoma"/>
                <a:cs typeface="Tahoma"/>
              </a:rPr>
              <a:t>16:30 </a:t>
            </a:r>
            <a:r>
              <a:rPr sz="850" spc="-5" dirty="0">
                <a:latin typeface="Tahoma"/>
                <a:cs typeface="Tahoma"/>
              </a:rPr>
              <a:t>alle</a:t>
            </a:r>
            <a:r>
              <a:rPr sz="850" spc="-10" dirty="0">
                <a:latin typeface="Tahoma"/>
                <a:cs typeface="Tahoma"/>
              </a:rPr>
              <a:t> </a:t>
            </a:r>
            <a:r>
              <a:rPr sz="850" dirty="0">
                <a:latin typeface="Tahoma"/>
                <a:cs typeface="Tahoma"/>
              </a:rPr>
              <a:t>18:30</a:t>
            </a:r>
            <a:endParaRPr sz="850">
              <a:latin typeface="Tahoma"/>
              <a:cs typeface="Tahoma"/>
            </a:endParaRPr>
          </a:p>
          <a:p>
            <a:pPr marL="241300" marR="8890" algn="just">
              <a:lnSpc>
                <a:spcPct val="147100"/>
              </a:lnSpc>
              <a:spcBef>
                <a:spcPts val="15"/>
              </a:spcBef>
            </a:pPr>
            <a:r>
              <a:rPr sz="850" spc="-5" dirty="0">
                <a:latin typeface="Tahoma"/>
                <a:cs typeface="Tahoma"/>
              </a:rPr>
              <a:t>Per iscriversi ai laboratori nelle diverse città scrivere all’indirizzo </a:t>
            </a:r>
            <a:r>
              <a:rPr sz="850" dirty="0">
                <a:latin typeface="Tahoma"/>
                <a:cs typeface="Tahoma"/>
              </a:rPr>
              <a:t>e-mail </a:t>
            </a:r>
            <a:r>
              <a:rPr sz="850" u="sng" spc="-5" dirty="0">
                <a:uFill>
                  <a:solidFill>
                    <a:srgbClr val="000000"/>
                  </a:solidFill>
                </a:uFill>
                <a:latin typeface="Tahoma"/>
                <a:cs typeface="Tahoma"/>
                <a:hlinkClick r:id="rId4"/>
              </a:rPr>
              <a:t>givingeventsartmgmt@unicredit.eu</a:t>
            </a:r>
            <a:r>
              <a:rPr sz="850" spc="-5" dirty="0">
                <a:latin typeface="Tahoma"/>
                <a:cs typeface="Tahoma"/>
              </a:rPr>
              <a:t>(dal </a:t>
            </a:r>
            <a:r>
              <a:rPr sz="850" dirty="0">
                <a:latin typeface="Tahoma"/>
                <a:cs typeface="Tahoma"/>
              </a:rPr>
              <a:t>2 </a:t>
            </a:r>
            <a:r>
              <a:rPr sz="850" spc="-5" dirty="0">
                <a:latin typeface="Tahoma"/>
                <a:cs typeface="Tahoma"/>
              </a:rPr>
              <a:t>al </a:t>
            </a:r>
            <a:r>
              <a:rPr sz="850" dirty="0">
                <a:latin typeface="Tahoma"/>
                <a:cs typeface="Tahoma"/>
              </a:rPr>
              <a:t>12 </a:t>
            </a:r>
            <a:r>
              <a:rPr sz="850" spc="-5" dirty="0">
                <a:latin typeface="Tahoma"/>
                <a:cs typeface="Tahoma"/>
              </a:rPr>
              <a:t>marzo  </a:t>
            </a:r>
            <a:r>
              <a:rPr sz="850" dirty="0">
                <a:latin typeface="Tahoma"/>
                <a:cs typeface="Tahoma"/>
              </a:rPr>
              <a:t>2015).</a:t>
            </a:r>
            <a:endParaRPr sz="850">
              <a:latin typeface="Tahoma"/>
              <a:cs typeface="Tahoma"/>
            </a:endParaRPr>
          </a:p>
          <a:p>
            <a:pPr>
              <a:lnSpc>
                <a:spcPct val="100000"/>
              </a:lnSpc>
              <a:spcBef>
                <a:spcPts val="5"/>
              </a:spcBef>
            </a:pPr>
            <a:endParaRPr sz="1300">
              <a:latin typeface="Times New Roman"/>
              <a:cs typeface="Times New Roman"/>
            </a:endParaRPr>
          </a:p>
          <a:p>
            <a:pPr marL="241300" marR="5080" algn="just">
              <a:lnSpc>
                <a:spcPct val="147100"/>
              </a:lnSpc>
            </a:pPr>
            <a:r>
              <a:rPr sz="850" dirty="0">
                <a:latin typeface="Tahoma"/>
                <a:cs typeface="Tahoma"/>
              </a:rPr>
              <a:t>A </a:t>
            </a:r>
            <a:r>
              <a:rPr sz="850" spc="-5" dirty="0">
                <a:latin typeface="Tahoma"/>
                <a:cs typeface="Tahoma"/>
              </a:rPr>
              <a:t>Palermo, Palazzo Branciforte farà da </a:t>
            </a:r>
            <a:r>
              <a:rPr sz="850" dirty="0">
                <a:latin typeface="Tahoma"/>
                <a:cs typeface="Tahoma"/>
              </a:rPr>
              <a:t>cornice a 8 incontri </a:t>
            </a:r>
            <a:r>
              <a:rPr sz="850" spc="-5" dirty="0">
                <a:latin typeface="Tahoma"/>
                <a:cs typeface="Tahoma"/>
              </a:rPr>
              <a:t>organizzati </a:t>
            </a:r>
            <a:r>
              <a:rPr sz="850" dirty="0">
                <a:latin typeface="Tahoma"/>
                <a:cs typeface="Tahoma"/>
              </a:rPr>
              <a:t>tra </a:t>
            </a:r>
            <a:r>
              <a:rPr sz="850" spc="-5" dirty="0">
                <a:latin typeface="Tahoma"/>
                <a:cs typeface="Tahoma"/>
              </a:rPr>
              <a:t>il </a:t>
            </a:r>
            <a:r>
              <a:rPr sz="850" dirty="0">
                <a:latin typeface="Tahoma"/>
                <a:cs typeface="Tahoma"/>
              </a:rPr>
              <a:t>17 e </a:t>
            </a:r>
            <a:r>
              <a:rPr sz="850" spc="-5" dirty="0">
                <a:latin typeface="Tahoma"/>
                <a:cs typeface="Tahoma"/>
              </a:rPr>
              <a:t>il </a:t>
            </a:r>
            <a:r>
              <a:rPr sz="850" dirty="0">
                <a:latin typeface="Tahoma"/>
                <a:cs typeface="Tahoma"/>
              </a:rPr>
              <a:t>22 </a:t>
            </a:r>
            <a:r>
              <a:rPr sz="850" spc="-5" dirty="0">
                <a:latin typeface="Tahoma"/>
                <a:cs typeface="Tahoma"/>
              </a:rPr>
              <a:t>marzo dall’Associazione Civita per </a:t>
            </a:r>
            <a:r>
              <a:rPr sz="850" dirty="0">
                <a:latin typeface="Tahoma"/>
                <a:cs typeface="Tahoma"/>
              </a:rPr>
              <a:t>i  </a:t>
            </a:r>
            <a:r>
              <a:rPr sz="850" spc="-5" dirty="0">
                <a:latin typeface="Tahoma"/>
                <a:cs typeface="Tahoma"/>
              </a:rPr>
              <a:t>bambini della scuola primaria. Durante questi laboratori </a:t>
            </a:r>
            <a:r>
              <a:rPr sz="850" dirty="0">
                <a:latin typeface="Tahoma"/>
                <a:cs typeface="Tahoma"/>
              </a:rPr>
              <a:t>i </a:t>
            </a:r>
            <a:r>
              <a:rPr sz="850" spc="-5" dirty="0">
                <a:latin typeface="Tahoma"/>
                <a:cs typeface="Tahoma"/>
              </a:rPr>
              <a:t>bambini potranno scoprire da dove viene il nostro alfabeto </a:t>
            </a:r>
            <a:r>
              <a:rPr sz="850" dirty="0">
                <a:latin typeface="Tahoma"/>
                <a:cs typeface="Tahoma"/>
              </a:rPr>
              <a:t>e </a:t>
            </a:r>
            <a:r>
              <a:rPr sz="850" spc="5" dirty="0">
                <a:latin typeface="Tahoma"/>
                <a:cs typeface="Tahoma"/>
              </a:rPr>
              <a:t>lavorare  </a:t>
            </a:r>
            <a:r>
              <a:rPr sz="850" dirty="0">
                <a:latin typeface="Tahoma"/>
                <a:cs typeface="Tahoma"/>
              </a:rPr>
              <a:t>su </a:t>
            </a:r>
            <a:r>
              <a:rPr sz="850" spc="-5" dirty="0">
                <a:latin typeface="Tahoma"/>
                <a:cs typeface="Tahoma"/>
              </a:rPr>
              <a:t>accostamenti linguistici</a:t>
            </a:r>
            <a:r>
              <a:rPr sz="850" spc="-10" dirty="0">
                <a:latin typeface="Tahoma"/>
                <a:cs typeface="Tahoma"/>
              </a:rPr>
              <a:t> </a:t>
            </a:r>
            <a:r>
              <a:rPr sz="850" spc="-5" dirty="0">
                <a:latin typeface="Tahoma"/>
                <a:cs typeface="Tahoma"/>
              </a:rPr>
              <a:t>inaspettati.</a:t>
            </a:r>
            <a:endParaRPr sz="850">
              <a:latin typeface="Tahoma"/>
              <a:cs typeface="Tahoma"/>
            </a:endParaRPr>
          </a:p>
          <a:p>
            <a:pPr marL="241300" algn="just">
              <a:lnSpc>
                <a:spcPct val="100000"/>
              </a:lnSpc>
              <a:spcBef>
                <a:spcPts val="480"/>
              </a:spcBef>
            </a:pPr>
            <a:r>
              <a:rPr sz="850" spc="-5" dirty="0">
                <a:latin typeface="Tahoma"/>
                <a:cs typeface="Tahoma"/>
              </a:rPr>
              <a:t>Prenotazioni </a:t>
            </a:r>
            <a:r>
              <a:rPr sz="850" dirty="0">
                <a:latin typeface="Tahoma"/>
                <a:cs typeface="Tahoma"/>
              </a:rPr>
              <a:t>dal 1° marzo </a:t>
            </a:r>
            <a:r>
              <a:rPr sz="850" spc="-5" dirty="0">
                <a:latin typeface="Tahoma"/>
                <a:cs typeface="Tahoma"/>
              </a:rPr>
              <a:t>telefonando al numero 091.8887767 </a:t>
            </a:r>
            <a:r>
              <a:rPr sz="850" dirty="0">
                <a:latin typeface="Tahoma"/>
                <a:cs typeface="Tahoma"/>
              </a:rPr>
              <a:t>o </a:t>
            </a:r>
            <a:r>
              <a:rPr sz="850" spc="-5" dirty="0">
                <a:latin typeface="Tahoma"/>
                <a:cs typeface="Tahoma"/>
              </a:rPr>
              <a:t>via </a:t>
            </a:r>
            <a:r>
              <a:rPr sz="850" dirty="0">
                <a:latin typeface="Tahoma"/>
                <a:cs typeface="Tahoma"/>
              </a:rPr>
              <a:t>e-mail </a:t>
            </a:r>
            <a:r>
              <a:rPr sz="850" spc="-5" dirty="0">
                <a:latin typeface="Tahoma"/>
                <a:cs typeface="Tahoma"/>
              </a:rPr>
              <a:t>all’indirizzo </a:t>
            </a:r>
            <a:r>
              <a:rPr sz="850" spc="-5" dirty="0">
                <a:latin typeface="Tahoma"/>
                <a:cs typeface="Tahoma"/>
                <a:hlinkClick r:id="rId5"/>
              </a:rPr>
              <a:t>info@palazzobranciforte.it</a:t>
            </a:r>
            <a:r>
              <a:rPr sz="850" spc="15" dirty="0">
                <a:latin typeface="Tahoma"/>
                <a:cs typeface="Tahoma"/>
                <a:hlinkClick r:id="rId5"/>
              </a:rPr>
              <a:t> </a:t>
            </a:r>
            <a:r>
              <a:rPr sz="850" dirty="0">
                <a:latin typeface="Tahoma"/>
                <a:cs typeface="Tahoma"/>
              </a:rPr>
              <a:t>.</a:t>
            </a:r>
            <a:endParaRPr sz="850">
              <a:latin typeface="Tahoma"/>
              <a:cs typeface="Tahoma"/>
            </a:endParaRPr>
          </a:p>
        </p:txBody>
      </p:sp>
      <p:sp>
        <p:nvSpPr>
          <p:cNvPr id="6" name="object 6"/>
          <p:cNvSpPr/>
          <p:nvPr/>
        </p:nvSpPr>
        <p:spPr>
          <a:xfrm>
            <a:off x="3168235" y="2497327"/>
            <a:ext cx="1259864" cy="186943"/>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Gdapress.it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107388"/>
            <a:ext cx="6148070" cy="2310765"/>
          </a:xfrm>
          <a:prstGeom prst="rect">
            <a:avLst/>
          </a:prstGeom>
        </p:spPr>
        <p:txBody>
          <a:bodyPr vert="horz" wrap="square" lIns="0" tIns="9525" rIns="0" bIns="0" rtlCol="0">
            <a:spAutoFit/>
          </a:bodyPr>
          <a:lstStyle/>
          <a:p>
            <a:pPr marL="12700" marR="11430" algn="just">
              <a:lnSpc>
                <a:spcPct val="141200"/>
              </a:lnSpc>
              <a:spcBef>
                <a:spcPts val="75"/>
              </a:spcBef>
            </a:pPr>
            <a:r>
              <a:rPr sz="850" spc="-5" dirty="0">
                <a:latin typeface="Tahoma"/>
                <a:cs typeface="Tahoma"/>
              </a:rPr>
              <a:t>Scrive Gianni Rodari </a:t>
            </a:r>
            <a:r>
              <a:rPr sz="850" spc="-20" dirty="0">
                <a:latin typeface="Tahoma"/>
                <a:cs typeface="Tahoma"/>
              </a:rPr>
              <a:t>“</a:t>
            </a:r>
            <a:r>
              <a:rPr sz="900" i="1" spc="-20" dirty="0">
                <a:latin typeface="Tahoma"/>
                <a:cs typeface="Tahoma"/>
              </a:rPr>
              <a:t>con </a:t>
            </a:r>
            <a:r>
              <a:rPr sz="900" i="1" spc="-25" dirty="0">
                <a:latin typeface="Tahoma"/>
                <a:cs typeface="Tahoma"/>
              </a:rPr>
              <a:t>le storie </a:t>
            </a:r>
            <a:r>
              <a:rPr sz="900" i="1" spc="-30" dirty="0">
                <a:latin typeface="Tahoma"/>
                <a:cs typeface="Tahoma"/>
              </a:rPr>
              <a:t>e </a:t>
            </a:r>
            <a:r>
              <a:rPr sz="900" i="1" spc="-15" dirty="0">
                <a:latin typeface="Tahoma"/>
                <a:cs typeface="Tahoma"/>
              </a:rPr>
              <a:t>i </a:t>
            </a:r>
            <a:r>
              <a:rPr sz="900" i="1" spc="-25" dirty="0">
                <a:latin typeface="Tahoma"/>
                <a:cs typeface="Tahoma"/>
              </a:rPr>
              <a:t>procedimenti fantastici </a:t>
            </a:r>
            <a:r>
              <a:rPr sz="900" i="1" spc="-30" dirty="0">
                <a:latin typeface="Tahoma"/>
                <a:cs typeface="Tahoma"/>
              </a:rPr>
              <a:t>per </a:t>
            </a:r>
            <a:r>
              <a:rPr sz="900" i="1" spc="-25" dirty="0">
                <a:latin typeface="Tahoma"/>
                <a:cs typeface="Tahoma"/>
              </a:rPr>
              <a:t>produrle noi </a:t>
            </a:r>
            <a:r>
              <a:rPr sz="900" i="1" spc="-30" dirty="0">
                <a:latin typeface="Tahoma"/>
                <a:cs typeface="Tahoma"/>
              </a:rPr>
              <a:t>aiutiamo </a:t>
            </a:r>
            <a:r>
              <a:rPr sz="900" i="1" spc="-15" dirty="0">
                <a:latin typeface="Tahoma"/>
                <a:cs typeface="Tahoma"/>
              </a:rPr>
              <a:t>i </a:t>
            </a:r>
            <a:r>
              <a:rPr sz="900" i="1" spc="-30" dirty="0">
                <a:latin typeface="Tahoma"/>
                <a:cs typeface="Tahoma"/>
              </a:rPr>
              <a:t>bambini a </a:t>
            </a:r>
            <a:r>
              <a:rPr sz="900" i="1" spc="-25" dirty="0">
                <a:latin typeface="Tahoma"/>
                <a:cs typeface="Tahoma"/>
              </a:rPr>
              <a:t>entrare nella realtà dalla  finestra </a:t>
            </a:r>
            <a:r>
              <a:rPr sz="900" i="1" spc="-30" dirty="0">
                <a:latin typeface="Tahoma"/>
                <a:cs typeface="Tahoma"/>
              </a:rPr>
              <a:t>anziché </a:t>
            </a:r>
            <a:r>
              <a:rPr sz="900" i="1" spc="-25" dirty="0">
                <a:latin typeface="Tahoma"/>
                <a:cs typeface="Tahoma"/>
              </a:rPr>
              <a:t>dalla </a:t>
            </a:r>
            <a:r>
              <a:rPr sz="900" i="1" spc="-20" dirty="0">
                <a:latin typeface="Tahoma"/>
                <a:cs typeface="Tahoma"/>
              </a:rPr>
              <a:t>porta</a:t>
            </a:r>
            <a:r>
              <a:rPr sz="850" spc="-20" dirty="0">
                <a:latin typeface="Tahoma"/>
                <a:cs typeface="Tahoma"/>
              </a:rPr>
              <a:t>”. </a:t>
            </a:r>
            <a:r>
              <a:rPr sz="850" spc="-5" dirty="0">
                <a:latin typeface="Tahoma"/>
                <a:cs typeface="Tahoma"/>
              </a:rPr>
              <a:t>Raccolgono questa sfida </a:t>
            </a:r>
            <a:r>
              <a:rPr sz="850" dirty="0">
                <a:latin typeface="Tahoma"/>
                <a:cs typeface="Tahoma"/>
              </a:rPr>
              <a:t>i </a:t>
            </a:r>
            <a:r>
              <a:rPr sz="850" spc="-5" dirty="0">
                <a:latin typeface="Tahoma"/>
                <a:cs typeface="Tahoma"/>
              </a:rPr>
              <a:t>laboratori organizzati da UniCredit in tutta Italia, perché le storie ci  arrivano dal passato dei nostri territori </a:t>
            </a:r>
            <a:r>
              <a:rPr sz="850" dirty="0">
                <a:latin typeface="Tahoma"/>
                <a:cs typeface="Tahoma"/>
              </a:rPr>
              <a:t>e </a:t>
            </a:r>
            <a:r>
              <a:rPr sz="850" spc="-5" dirty="0">
                <a:latin typeface="Tahoma"/>
                <a:cs typeface="Tahoma"/>
              </a:rPr>
              <a:t>dal futuro fantastico </a:t>
            </a:r>
            <a:r>
              <a:rPr sz="850" spc="-10" dirty="0">
                <a:latin typeface="Tahoma"/>
                <a:cs typeface="Tahoma"/>
              </a:rPr>
              <a:t>dei </a:t>
            </a:r>
            <a:r>
              <a:rPr sz="850" spc="-5" dirty="0">
                <a:latin typeface="Tahoma"/>
                <a:cs typeface="Tahoma"/>
              </a:rPr>
              <a:t>nostri</a:t>
            </a:r>
            <a:r>
              <a:rPr sz="850" spc="20" dirty="0">
                <a:latin typeface="Tahoma"/>
                <a:cs typeface="Tahoma"/>
              </a:rPr>
              <a:t> </a:t>
            </a:r>
            <a:r>
              <a:rPr sz="850" spc="-5" dirty="0">
                <a:latin typeface="Tahoma"/>
                <a:cs typeface="Tahoma"/>
              </a:rPr>
              <a:t>sogni.</a:t>
            </a:r>
            <a:endParaRPr sz="850">
              <a:latin typeface="Tahoma"/>
              <a:cs typeface="Tahoma"/>
            </a:endParaRPr>
          </a:p>
          <a:p>
            <a:pPr marL="12700" marR="9525" algn="just">
              <a:lnSpc>
                <a:spcPct val="147100"/>
              </a:lnSpc>
            </a:pPr>
            <a:r>
              <a:rPr sz="850" dirty="0">
                <a:latin typeface="Tahoma"/>
                <a:cs typeface="Tahoma"/>
              </a:rPr>
              <a:t>Con </a:t>
            </a:r>
            <a:r>
              <a:rPr sz="850" spc="-5" dirty="0">
                <a:latin typeface="Tahoma"/>
                <a:cs typeface="Tahoma"/>
              </a:rPr>
              <a:t>attività ludico-didattiche </a:t>
            </a:r>
            <a:r>
              <a:rPr sz="850" dirty="0">
                <a:latin typeface="Tahoma"/>
                <a:cs typeface="Tahoma"/>
              </a:rPr>
              <a:t>i </a:t>
            </a:r>
            <a:r>
              <a:rPr sz="850" spc="-5" dirty="0">
                <a:latin typeface="Tahoma"/>
                <a:cs typeface="Tahoma"/>
              </a:rPr>
              <a:t>ragazzi saranno accompagnati </a:t>
            </a:r>
            <a:r>
              <a:rPr sz="850" dirty="0">
                <a:latin typeface="Tahoma"/>
                <a:cs typeface="Tahoma"/>
              </a:rPr>
              <a:t>a guardarsi </a:t>
            </a:r>
            <a:r>
              <a:rPr sz="850" spc="-5" dirty="0">
                <a:latin typeface="Tahoma"/>
                <a:cs typeface="Tahoma"/>
              </a:rPr>
              <a:t>intorno </a:t>
            </a:r>
            <a:r>
              <a:rPr sz="850" dirty="0">
                <a:latin typeface="Tahoma"/>
                <a:cs typeface="Tahoma"/>
              </a:rPr>
              <a:t>e a </a:t>
            </a:r>
            <a:r>
              <a:rPr sz="850" spc="-5" dirty="0">
                <a:latin typeface="Tahoma"/>
                <a:cs typeface="Tahoma"/>
              </a:rPr>
              <a:t>riscoprire quello che il “mondo”  continuamente dice, sperimentando come lo strumento della narrazione fantastica permette di entrare nella realtà </a:t>
            </a:r>
            <a:r>
              <a:rPr sz="850" dirty="0">
                <a:latin typeface="Tahoma"/>
                <a:cs typeface="Tahoma"/>
              </a:rPr>
              <a:t>con un  </a:t>
            </a:r>
            <a:r>
              <a:rPr sz="850" spc="-5" dirty="0">
                <a:latin typeface="Tahoma"/>
                <a:cs typeface="Tahoma"/>
              </a:rPr>
              <a:t>percorso più emozionante </a:t>
            </a:r>
            <a:r>
              <a:rPr sz="850" dirty="0">
                <a:latin typeface="Tahoma"/>
                <a:cs typeface="Tahoma"/>
              </a:rPr>
              <a:t>e </a:t>
            </a:r>
            <a:r>
              <a:rPr sz="850" spc="-5" dirty="0">
                <a:latin typeface="Tahoma"/>
                <a:cs typeface="Tahoma"/>
              </a:rPr>
              <a:t>meno scontato, </a:t>
            </a:r>
            <a:r>
              <a:rPr sz="850" dirty="0">
                <a:latin typeface="Tahoma"/>
                <a:cs typeface="Tahoma"/>
              </a:rPr>
              <a:t>senza </a:t>
            </a:r>
            <a:r>
              <a:rPr sz="850" spc="-5" dirty="0">
                <a:latin typeface="Tahoma"/>
                <a:cs typeface="Tahoma"/>
              </a:rPr>
              <a:t>tralasciare </a:t>
            </a:r>
            <a:r>
              <a:rPr sz="850" spc="-10" dirty="0">
                <a:latin typeface="Tahoma"/>
                <a:cs typeface="Tahoma"/>
              </a:rPr>
              <a:t>però </a:t>
            </a:r>
            <a:r>
              <a:rPr sz="850" spc="-5" dirty="0">
                <a:latin typeface="Tahoma"/>
                <a:cs typeface="Tahoma"/>
              </a:rPr>
              <a:t>le regole, le </a:t>
            </a:r>
            <a:r>
              <a:rPr sz="850" dirty="0">
                <a:latin typeface="Tahoma"/>
                <a:cs typeface="Tahoma"/>
              </a:rPr>
              <a:t>peculiarità e </a:t>
            </a:r>
            <a:r>
              <a:rPr sz="850" spc="-5" dirty="0">
                <a:latin typeface="Tahoma"/>
                <a:cs typeface="Tahoma"/>
              </a:rPr>
              <a:t>le diversità dei linguaggi </a:t>
            </a:r>
            <a:r>
              <a:rPr sz="850" dirty="0">
                <a:latin typeface="Tahoma"/>
                <a:cs typeface="Tahoma"/>
              </a:rPr>
              <a:t>e </a:t>
            </a:r>
            <a:r>
              <a:rPr sz="850" spc="-5" dirty="0">
                <a:latin typeface="Tahoma"/>
                <a:cs typeface="Tahoma"/>
              </a:rPr>
              <a:t>degli  strumenti, elementi essenziali per poter creare qualcosa di nuovo, di personale </a:t>
            </a:r>
            <a:r>
              <a:rPr sz="850" dirty="0">
                <a:latin typeface="Tahoma"/>
                <a:cs typeface="Tahoma"/>
              </a:rPr>
              <a:t>e </a:t>
            </a:r>
            <a:r>
              <a:rPr sz="850" spc="-5" dirty="0">
                <a:latin typeface="Tahoma"/>
                <a:cs typeface="Tahoma"/>
              </a:rPr>
              <a:t>di</a:t>
            </a:r>
            <a:r>
              <a:rPr sz="850" spc="5" dirty="0">
                <a:latin typeface="Tahoma"/>
                <a:cs typeface="Tahoma"/>
              </a:rPr>
              <a:t> </a:t>
            </a:r>
            <a:r>
              <a:rPr sz="850" spc="-5" dirty="0">
                <a:latin typeface="Tahoma"/>
                <a:cs typeface="Tahoma"/>
              </a:rPr>
              <a:t>condivisibile.</a:t>
            </a:r>
            <a:endParaRPr sz="850">
              <a:latin typeface="Tahoma"/>
              <a:cs typeface="Tahoma"/>
            </a:endParaRPr>
          </a:p>
          <a:p>
            <a:pPr marL="12700" marR="5080" algn="just">
              <a:lnSpc>
                <a:spcPct val="147100"/>
              </a:lnSpc>
            </a:pPr>
            <a:r>
              <a:rPr sz="850" dirty="0">
                <a:latin typeface="Tahoma"/>
                <a:cs typeface="Tahoma"/>
              </a:rPr>
              <a:t>E </a:t>
            </a:r>
            <a:r>
              <a:rPr sz="850" spc="-5" dirty="0">
                <a:latin typeface="Tahoma"/>
                <a:cs typeface="Tahoma"/>
              </a:rPr>
              <a:t>le banche storiche italiane, come UniCredit, hanno infatti storie da raccontare, perché da sempre sono </a:t>
            </a:r>
            <a:r>
              <a:rPr sz="850" spc="5" dirty="0">
                <a:latin typeface="Tahoma"/>
                <a:cs typeface="Tahoma"/>
              </a:rPr>
              <a:t>attente </a:t>
            </a:r>
            <a:r>
              <a:rPr sz="850" spc="-5" dirty="0">
                <a:latin typeface="Tahoma"/>
                <a:cs typeface="Tahoma"/>
              </a:rPr>
              <a:t>alla memoria  dei territori </a:t>
            </a:r>
            <a:r>
              <a:rPr sz="850" dirty="0">
                <a:latin typeface="Tahoma"/>
                <a:cs typeface="Tahoma"/>
              </a:rPr>
              <a:t>e </a:t>
            </a:r>
            <a:r>
              <a:rPr sz="850" spc="-5" dirty="0">
                <a:latin typeface="Tahoma"/>
                <a:cs typeface="Tahoma"/>
              </a:rPr>
              <a:t>alle intuizioni innovative </a:t>
            </a:r>
            <a:r>
              <a:rPr sz="850" dirty="0">
                <a:latin typeface="Tahoma"/>
                <a:cs typeface="Tahoma"/>
              </a:rPr>
              <a:t>che </a:t>
            </a:r>
            <a:r>
              <a:rPr sz="850" spc="-5" dirty="0">
                <a:latin typeface="Tahoma"/>
                <a:cs typeface="Tahoma"/>
              </a:rPr>
              <a:t>fanno nascere nuovi progetti. </a:t>
            </a:r>
            <a:r>
              <a:rPr sz="850" dirty="0">
                <a:latin typeface="Tahoma"/>
                <a:cs typeface="Tahoma"/>
              </a:rPr>
              <a:t>Con </a:t>
            </a:r>
            <a:r>
              <a:rPr sz="850" spc="-5" dirty="0">
                <a:latin typeface="Tahoma"/>
                <a:cs typeface="Tahoma"/>
              </a:rPr>
              <a:t>il Festival della Cultura Creativa </a:t>
            </a:r>
            <a:r>
              <a:rPr sz="850" dirty="0">
                <a:latin typeface="Tahoma"/>
                <a:cs typeface="Tahoma"/>
              </a:rPr>
              <a:t>si </a:t>
            </a:r>
            <a:r>
              <a:rPr sz="850" spc="5" dirty="0">
                <a:latin typeface="Tahoma"/>
                <a:cs typeface="Tahoma"/>
              </a:rPr>
              <a:t>confermano </a:t>
            </a:r>
            <a:r>
              <a:rPr sz="850" spc="275" dirty="0">
                <a:latin typeface="Tahoma"/>
                <a:cs typeface="Tahoma"/>
              </a:rPr>
              <a:t> </a:t>
            </a:r>
            <a:r>
              <a:rPr sz="850" spc="-5" dirty="0">
                <a:latin typeface="Tahoma"/>
                <a:cs typeface="Tahoma"/>
              </a:rPr>
              <a:t>catalizzatori di creatività </a:t>
            </a:r>
            <a:r>
              <a:rPr sz="850" dirty="0">
                <a:latin typeface="Tahoma"/>
                <a:cs typeface="Tahoma"/>
              </a:rPr>
              <a:t>sul </a:t>
            </a:r>
            <a:r>
              <a:rPr sz="850" spc="-5" dirty="0">
                <a:latin typeface="Tahoma"/>
                <a:cs typeface="Tahoma"/>
              </a:rPr>
              <a:t>territorio, coinvolgendo scuole, famiglie, musei, biblioteche, operatori </a:t>
            </a:r>
            <a:r>
              <a:rPr sz="850" dirty="0">
                <a:latin typeface="Tahoma"/>
                <a:cs typeface="Tahoma"/>
              </a:rPr>
              <a:t>culturali, </a:t>
            </a:r>
            <a:r>
              <a:rPr sz="850" spc="-5" dirty="0">
                <a:latin typeface="Tahoma"/>
                <a:cs typeface="Tahoma"/>
              </a:rPr>
              <a:t>in una settimana  all’insegna del bene comune che parte dalle mani dei nostri bambini </a:t>
            </a:r>
            <a:r>
              <a:rPr sz="850" dirty="0">
                <a:latin typeface="Tahoma"/>
                <a:cs typeface="Tahoma"/>
              </a:rPr>
              <a:t>e </a:t>
            </a:r>
            <a:r>
              <a:rPr sz="850" spc="-5" dirty="0">
                <a:latin typeface="Tahoma"/>
                <a:cs typeface="Tahoma"/>
              </a:rPr>
              <a:t>dei nostri ragazzi, mani veloci </a:t>
            </a:r>
            <a:r>
              <a:rPr sz="850" dirty="0">
                <a:latin typeface="Tahoma"/>
                <a:cs typeface="Tahoma"/>
              </a:rPr>
              <a:t>che </a:t>
            </a:r>
            <a:r>
              <a:rPr sz="850" spc="-5" dirty="0">
                <a:latin typeface="Tahoma"/>
                <a:cs typeface="Tahoma"/>
              </a:rPr>
              <a:t>toccano il mondo </a:t>
            </a:r>
            <a:r>
              <a:rPr sz="850" spc="20" dirty="0">
                <a:latin typeface="Tahoma"/>
                <a:cs typeface="Tahoma"/>
              </a:rPr>
              <a:t>per  </a:t>
            </a:r>
            <a:r>
              <a:rPr sz="850" spc="-5" dirty="0">
                <a:latin typeface="Tahoma"/>
                <a:cs typeface="Tahoma"/>
              </a:rPr>
              <a:t>scoprirne con gioia </a:t>
            </a:r>
            <a:r>
              <a:rPr sz="850" dirty="0">
                <a:latin typeface="Tahoma"/>
                <a:cs typeface="Tahoma"/>
              </a:rPr>
              <a:t>i</a:t>
            </a:r>
            <a:r>
              <a:rPr sz="850" spc="-10" dirty="0">
                <a:latin typeface="Tahoma"/>
                <a:cs typeface="Tahoma"/>
              </a:rPr>
              <a:t> </a:t>
            </a:r>
            <a:r>
              <a:rPr sz="850" spc="-5" dirty="0">
                <a:latin typeface="Tahoma"/>
                <a:cs typeface="Tahoma"/>
              </a:rPr>
              <a:t>sapori.</a:t>
            </a:r>
            <a:endParaRPr sz="850">
              <a:latin typeface="Tahoma"/>
              <a:cs typeface="Tahoma"/>
            </a:endParaRPr>
          </a:p>
        </p:txBody>
      </p:sp>
      <p:sp>
        <p:nvSpPr>
          <p:cNvPr id="5" name="object 5"/>
          <p:cNvSpPr txBox="1"/>
          <p:nvPr/>
        </p:nvSpPr>
        <p:spPr>
          <a:xfrm>
            <a:off x="706627" y="4834254"/>
            <a:ext cx="5761990" cy="1489075"/>
          </a:xfrm>
          <a:prstGeom prst="rect">
            <a:avLst/>
          </a:prstGeom>
        </p:spPr>
        <p:txBody>
          <a:bodyPr vert="horz" wrap="square" lIns="0" tIns="12700" rIns="0" bIns="0" rtlCol="0">
            <a:spAutoFit/>
          </a:bodyPr>
          <a:lstStyle/>
          <a:p>
            <a:pPr marL="12700">
              <a:lnSpc>
                <a:spcPct val="100000"/>
              </a:lnSpc>
              <a:spcBef>
                <a:spcPts val="100"/>
              </a:spcBef>
            </a:pPr>
            <a:r>
              <a:rPr sz="850" b="1" spc="-5" dirty="0">
                <a:latin typeface="Tahoma"/>
                <a:cs typeface="Tahoma"/>
              </a:rPr>
              <a:t>UniCredit </a:t>
            </a:r>
            <a:r>
              <a:rPr sz="850" b="1" dirty="0">
                <a:latin typeface="Tahoma"/>
                <a:cs typeface="Tahoma"/>
              </a:rPr>
              <a:t>per </a:t>
            </a:r>
            <a:r>
              <a:rPr sz="850" b="1" spc="-5" dirty="0">
                <a:latin typeface="Tahoma"/>
                <a:cs typeface="Tahoma"/>
              </a:rPr>
              <a:t>il “Festival della Cultura Creativa 2015”, </a:t>
            </a:r>
            <a:r>
              <a:rPr sz="850" b="1" spc="-10" dirty="0">
                <a:latin typeface="Tahoma"/>
                <a:cs typeface="Tahoma"/>
              </a:rPr>
              <a:t>dal </a:t>
            </a:r>
            <a:r>
              <a:rPr sz="850" b="1" dirty="0">
                <a:latin typeface="Tahoma"/>
                <a:cs typeface="Tahoma"/>
              </a:rPr>
              <a:t>16 al 22 marzo </a:t>
            </a:r>
            <a:r>
              <a:rPr sz="850" b="1" spc="-5" dirty="0">
                <a:latin typeface="Tahoma"/>
                <a:cs typeface="Tahoma"/>
              </a:rPr>
              <a:t>2015, prenotazioni</a:t>
            </a:r>
            <a:r>
              <a:rPr sz="850" b="1" spc="200" dirty="0">
                <a:latin typeface="Tahoma"/>
                <a:cs typeface="Tahoma"/>
              </a:rPr>
              <a:t> </a:t>
            </a:r>
            <a:r>
              <a:rPr sz="850" b="1" spc="-5" dirty="0">
                <a:latin typeface="Tahoma"/>
                <a:cs typeface="Tahoma"/>
              </a:rPr>
              <a:t>obbligatorie:</a:t>
            </a:r>
            <a:endParaRPr sz="850">
              <a:latin typeface="Tahoma"/>
              <a:cs typeface="Tahoma"/>
            </a:endParaRPr>
          </a:p>
          <a:p>
            <a:pPr>
              <a:lnSpc>
                <a:spcPct val="100000"/>
              </a:lnSpc>
            </a:pPr>
            <a:endParaRPr sz="1000">
              <a:latin typeface="Times New Roman"/>
              <a:cs typeface="Times New Roman"/>
            </a:endParaRPr>
          </a:p>
          <a:p>
            <a:pPr marL="12700">
              <a:lnSpc>
                <a:spcPct val="100000"/>
              </a:lnSpc>
              <a:spcBef>
                <a:spcPts val="830"/>
              </a:spcBef>
            </a:pPr>
            <a:r>
              <a:rPr sz="850" spc="-5" dirty="0">
                <a:latin typeface="Tahoma"/>
                <a:cs typeface="Tahoma"/>
              </a:rPr>
              <a:t>UniCredit, Via Nizza, </a:t>
            </a:r>
            <a:r>
              <a:rPr sz="850" dirty="0">
                <a:latin typeface="Tahoma"/>
                <a:cs typeface="Tahoma"/>
              </a:rPr>
              <a:t>150 –</a:t>
            </a:r>
            <a:r>
              <a:rPr sz="850" spc="-5" dirty="0">
                <a:latin typeface="Tahoma"/>
                <a:cs typeface="Tahoma"/>
              </a:rPr>
              <a:t> Torino</a:t>
            </a:r>
            <a:endParaRPr sz="850">
              <a:latin typeface="Tahoma"/>
              <a:cs typeface="Tahoma"/>
            </a:endParaRPr>
          </a:p>
          <a:p>
            <a:pPr marL="12700" marR="3150870">
              <a:lnSpc>
                <a:spcPct val="147100"/>
              </a:lnSpc>
            </a:pPr>
            <a:r>
              <a:rPr sz="850" spc="-5" dirty="0">
                <a:latin typeface="Tahoma"/>
                <a:cs typeface="Tahoma"/>
              </a:rPr>
              <a:t>UniCredit Tower, Torre </a:t>
            </a:r>
            <a:r>
              <a:rPr sz="850" dirty="0">
                <a:latin typeface="Tahoma"/>
                <a:cs typeface="Tahoma"/>
              </a:rPr>
              <a:t>A, </a:t>
            </a:r>
            <a:r>
              <a:rPr sz="850" spc="-5" dirty="0">
                <a:latin typeface="Tahoma"/>
                <a:cs typeface="Tahoma"/>
              </a:rPr>
              <a:t>Piazza Gae </a:t>
            </a:r>
            <a:r>
              <a:rPr sz="850" dirty="0">
                <a:latin typeface="Tahoma"/>
                <a:cs typeface="Tahoma"/>
              </a:rPr>
              <a:t>Aulenti- </a:t>
            </a:r>
            <a:r>
              <a:rPr sz="850" spc="-5" dirty="0">
                <a:latin typeface="Tahoma"/>
                <a:cs typeface="Tahoma"/>
              </a:rPr>
              <a:t>Milano  Museo AMO, Palazzo Forti, Via Massalongo </a:t>
            </a:r>
            <a:r>
              <a:rPr sz="850" dirty="0">
                <a:latin typeface="Tahoma"/>
                <a:cs typeface="Tahoma"/>
              </a:rPr>
              <a:t>7 – </a:t>
            </a:r>
            <a:r>
              <a:rPr sz="850" spc="-5" dirty="0">
                <a:latin typeface="Tahoma"/>
                <a:cs typeface="Tahoma"/>
              </a:rPr>
              <a:t>Verona  Palazzo Magnani, Via Zamboni, </a:t>
            </a:r>
            <a:r>
              <a:rPr sz="850" dirty="0">
                <a:latin typeface="Tahoma"/>
                <a:cs typeface="Tahoma"/>
              </a:rPr>
              <a:t>20 – </a:t>
            </a:r>
            <a:r>
              <a:rPr sz="850" spc="-5" dirty="0">
                <a:latin typeface="Tahoma"/>
                <a:cs typeface="Tahoma"/>
              </a:rPr>
              <a:t>Bologna</a:t>
            </a:r>
            <a:endParaRPr sz="850">
              <a:latin typeface="Tahoma"/>
              <a:cs typeface="Tahoma"/>
            </a:endParaRPr>
          </a:p>
          <a:p>
            <a:pPr marL="12700">
              <a:lnSpc>
                <a:spcPct val="100000"/>
              </a:lnSpc>
              <a:spcBef>
                <a:spcPts val="480"/>
              </a:spcBef>
            </a:pPr>
            <a:r>
              <a:rPr sz="850" spc="-5" dirty="0">
                <a:latin typeface="Tahoma"/>
                <a:cs typeface="Tahoma"/>
              </a:rPr>
              <a:t>Palazzo de Carolis, via Lata, </a:t>
            </a:r>
            <a:r>
              <a:rPr sz="850" dirty="0">
                <a:latin typeface="Tahoma"/>
                <a:cs typeface="Tahoma"/>
              </a:rPr>
              <a:t>3 –</a:t>
            </a:r>
            <a:r>
              <a:rPr sz="850" spc="-5" dirty="0">
                <a:latin typeface="Tahoma"/>
                <a:cs typeface="Tahoma"/>
              </a:rPr>
              <a:t> </a:t>
            </a:r>
            <a:r>
              <a:rPr sz="850" dirty="0">
                <a:latin typeface="Tahoma"/>
                <a:cs typeface="Tahoma"/>
              </a:rPr>
              <a:t>Roma</a:t>
            </a:r>
            <a:endParaRPr sz="850">
              <a:latin typeface="Tahoma"/>
              <a:cs typeface="Tahoma"/>
            </a:endParaRPr>
          </a:p>
          <a:p>
            <a:pPr marL="12700">
              <a:lnSpc>
                <a:spcPct val="100000"/>
              </a:lnSpc>
              <a:spcBef>
                <a:spcPts val="480"/>
              </a:spcBef>
            </a:pPr>
            <a:r>
              <a:rPr sz="850" spc="-5" dirty="0">
                <a:latin typeface="Tahoma"/>
                <a:cs typeface="Tahoma"/>
              </a:rPr>
              <a:t>Palazzo Branciforte (Fondazione Sicilia), Via Bara all’Olivella, </a:t>
            </a:r>
            <a:r>
              <a:rPr sz="850" dirty="0">
                <a:latin typeface="Tahoma"/>
                <a:cs typeface="Tahoma"/>
              </a:rPr>
              <a:t>2 –</a:t>
            </a:r>
            <a:r>
              <a:rPr sz="850" spc="25" dirty="0">
                <a:latin typeface="Tahoma"/>
                <a:cs typeface="Tahoma"/>
              </a:rPr>
              <a:t> </a:t>
            </a:r>
            <a:r>
              <a:rPr sz="850" spc="-5" dirty="0">
                <a:latin typeface="Tahoma"/>
                <a:cs typeface="Tahoma"/>
              </a:rPr>
              <a:t>Palermo</a:t>
            </a:r>
            <a:endParaRPr sz="850">
              <a:latin typeface="Tahoma"/>
              <a:cs typeface="Tahoma"/>
            </a:endParaRPr>
          </a:p>
        </p:txBody>
      </p:sp>
      <p:sp>
        <p:nvSpPr>
          <p:cNvPr id="6" name="object 6"/>
          <p:cNvSpPr txBox="1"/>
          <p:nvPr/>
        </p:nvSpPr>
        <p:spPr>
          <a:xfrm>
            <a:off x="706627" y="6739508"/>
            <a:ext cx="2622550" cy="155575"/>
          </a:xfrm>
          <a:prstGeom prst="rect">
            <a:avLst/>
          </a:prstGeom>
        </p:spPr>
        <p:txBody>
          <a:bodyPr vert="horz" wrap="square" lIns="0" tIns="12700" rIns="0" bIns="0" rtlCol="0">
            <a:spAutoFit/>
          </a:bodyPr>
          <a:lstStyle/>
          <a:p>
            <a:pPr marL="12700">
              <a:lnSpc>
                <a:spcPct val="100000"/>
              </a:lnSpc>
              <a:spcBef>
                <a:spcPts val="100"/>
              </a:spcBef>
            </a:pPr>
            <a:r>
              <a:rPr sz="850" spc="-5" dirty="0">
                <a:latin typeface="Tahoma"/>
                <a:cs typeface="Tahoma"/>
              </a:rPr>
              <a:t>Maggiori informazioni </a:t>
            </a:r>
            <a:r>
              <a:rPr sz="850" dirty="0">
                <a:latin typeface="Tahoma"/>
                <a:cs typeface="Tahoma"/>
              </a:rPr>
              <a:t>su</a:t>
            </a:r>
            <a:r>
              <a:rPr sz="850" spc="20" dirty="0">
                <a:latin typeface="Tahoma"/>
                <a:cs typeface="Tahoma"/>
              </a:rPr>
              <a:t> </a:t>
            </a:r>
            <a:r>
              <a:rPr sz="850" u="sng" spc="-5" dirty="0">
                <a:uFill>
                  <a:solidFill>
                    <a:srgbClr val="000000"/>
                  </a:solidFill>
                </a:uFill>
                <a:latin typeface="Tahoma"/>
                <a:cs typeface="Tahoma"/>
                <a:hlinkClick r:id="rId3"/>
              </a:rPr>
              <a:t>www.festivalculturacreativ</a:t>
            </a:r>
            <a:r>
              <a:rPr sz="850" u="sng" spc="-5" dirty="0">
                <a:solidFill>
                  <a:srgbClr val="660000"/>
                </a:solidFill>
                <a:uFill>
                  <a:solidFill>
                    <a:srgbClr val="000000"/>
                  </a:solidFill>
                </a:uFill>
                <a:latin typeface="Tahoma"/>
                <a:cs typeface="Tahoma"/>
                <a:hlinkClick r:id="rId3"/>
              </a:rPr>
              <a:t>a.it</a:t>
            </a:r>
            <a:endParaRPr sz="850">
              <a:latin typeface="Tahoma"/>
              <a:cs typeface="Tahom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Radiocor</a:t>
            </a:r>
            <a:endParaRPr sz="1600">
              <a:latin typeface="Arial"/>
              <a:cs typeface="Arial"/>
            </a:endParaRPr>
          </a:p>
          <a:p>
            <a:pPr marL="12700">
              <a:lnSpc>
                <a:spcPts val="1880"/>
              </a:lnSpc>
            </a:pPr>
            <a:r>
              <a:rPr sz="1600" b="1" spc="-5" dirty="0">
                <a:latin typeface="Arial"/>
                <a:cs typeface="Arial"/>
              </a:rPr>
              <a:t>4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123336"/>
            <a:ext cx="6061075" cy="3046730"/>
          </a:xfrm>
          <a:prstGeom prst="rect">
            <a:avLst/>
          </a:prstGeom>
        </p:spPr>
        <p:txBody>
          <a:bodyPr vert="horz" wrap="square" lIns="0" tIns="12700" rIns="0" bIns="0" rtlCol="0">
            <a:spAutoFit/>
          </a:bodyPr>
          <a:lstStyle/>
          <a:p>
            <a:pPr marL="12700" marR="5080">
              <a:lnSpc>
                <a:spcPct val="119000"/>
              </a:lnSpc>
              <a:spcBef>
                <a:spcPts val="100"/>
              </a:spcBef>
            </a:pPr>
            <a:r>
              <a:rPr sz="1050" spc="-5" dirty="0">
                <a:latin typeface="Arial"/>
                <a:cs typeface="Arial"/>
              </a:rPr>
              <a:t>Patuelli: 'allenarsi' </a:t>
            </a:r>
            <a:r>
              <a:rPr sz="1050" dirty="0">
                <a:latin typeface="Arial"/>
                <a:cs typeface="Arial"/>
              </a:rPr>
              <a:t>a </a:t>
            </a:r>
            <a:r>
              <a:rPr sz="1050" spc="-5" dirty="0">
                <a:latin typeface="Arial"/>
                <a:cs typeface="Arial"/>
              </a:rPr>
              <a:t>cittadinanza attiva </a:t>
            </a:r>
            <a:r>
              <a:rPr sz="1050" dirty="0">
                <a:latin typeface="Arial"/>
                <a:cs typeface="Arial"/>
              </a:rPr>
              <a:t>a base progresso </a:t>
            </a:r>
            <a:r>
              <a:rPr sz="1050" spc="-5" dirty="0">
                <a:latin typeface="Arial"/>
                <a:cs typeface="Arial"/>
              </a:rPr>
              <a:t>(Il </a:t>
            </a:r>
            <a:r>
              <a:rPr sz="1050" dirty="0">
                <a:latin typeface="Arial"/>
                <a:cs typeface="Arial"/>
              </a:rPr>
              <a:t>Sole 24 </a:t>
            </a:r>
            <a:r>
              <a:rPr sz="1050" spc="-5" dirty="0">
                <a:latin typeface="Arial"/>
                <a:cs typeface="Arial"/>
              </a:rPr>
              <a:t>Ore </a:t>
            </a:r>
            <a:r>
              <a:rPr sz="1050" dirty="0">
                <a:latin typeface="Arial"/>
                <a:cs typeface="Arial"/>
              </a:rPr>
              <a:t>Radiocor) - Roma, 04 mar - </a:t>
            </a:r>
            <a:r>
              <a:rPr sz="1050" spc="-5" dirty="0">
                <a:latin typeface="Arial"/>
                <a:cs typeface="Arial"/>
              </a:rPr>
              <a:t>'Il  </a:t>
            </a:r>
            <a:r>
              <a:rPr sz="1050" dirty="0">
                <a:latin typeface="Arial"/>
                <a:cs typeface="Arial"/>
              </a:rPr>
              <a:t>rafforzato impegno </a:t>
            </a:r>
            <a:r>
              <a:rPr sz="1050" spc="-5" dirty="0">
                <a:latin typeface="Arial"/>
                <a:cs typeface="Arial"/>
              </a:rPr>
              <a:t>delle banche </a:t>
            </a:r>
            <a:r>
              <a:rPr sz="1050" dirty="0">
                <a:latin typeface="Arial"/>
                <a:cs typeface="Arial"/>
              </a:rPr>
              <a:t>a </a:t>
            </a:r>
            <a:r>
              <a:rPr sz="1050" spc="-5" dirty="0">
                <a:latin typeface="Arial"/>
                <a:cs typeface="Arial"/>
              </a:rPr>
              <a:t>investire nei giovani </a:t>
            </a:r>
            <a:r>
              <a:rPr sz="1050" dirty="0">
                <a:latin typeface="Arial"/>
                <a:cs typeface="Arial"/>
              </a:rPr>
              <a:t>e </a:t>
            </a:r>
            <a:r>
              <a:rPr sz="1050" spc="-5" dirty="0">
                <a:latin typeface="Arial"/>
                <a:cs typeface="Arial"/>
              </a:rPr>
              <a:t>nella cultura </a:t>
            </a:r>
            <a:r>
              <a:rPr sz="1050" dirty="0">
                <a:latin typeface="Arial"/>
                <a:cs typeface="Arial"/>
              </a:rPr>
              <a:t>- ha </a:t>
            </a:r>
            <a:r>
              <a:rPr sz="1050" spc="-5" dirty="0">
                <a:latin typeface="Arial"/>
                <a:cs typeface="Arial"/>
              </a:rPr>
              <a:t>dichiarato </a:t>
            </a:r>
            <a:r>
              <a:rPr sz="1050" dirty="0">
                <a:latin typeface="Arial"/>
                <a:cs typeface="Arial"/>
              </a:rPr>
              <a:t>il presidente  </a:t>
            </a:r>
            <a:r>
              <a:rPr sz="1050" spc="-5" dirty="0">
                <a:latin typeface="Arial"/>
                <a:cs typeface="Arial"/>
              </a:rPr>
              <a:t>dell'Abi, </a:t>
            </a:r>
            <a:r>
              <a:rPr sz="1050" dirty="0">
                <a:latin typeface="Arial"/>
                <a:cs typeface="Arial"/>
              </a:rPr>
              <a:t>Antonio </a:t>
            </a:r>
            <a:r>
              <a:rPr sz="1050" spc="-5" dirty="0">
                <a:latin typeface="Arial"/>
                <a:cs typeface="Arial"/>
              </a:rPr>
              <a:t>Patuelli </a:t>
            </a:r>
            <a:r>
              <a:rPr sz="1050" dirty="0">
                <a:latin typeface="Arial"/>
                <a:cs typeface="Arial"/>
              </a:rPr>
              <a:t>- rappresenta </a:t>
            </a:r>
            <a:r>
              <a:rPr sz="1050" spc="-5" dirty="0">
                <a:latin typeface="Arial"/>
                <a:cs typeface="Arial"/>
              </a:rPr>
              <a:t>un'occasione </a:t>
            </a:r>
            <a:r>
              <a:rPr sz="1050" dirty="0">
                <a:latin typeface="Arial"/>
                <a:cs typeface="Arial"/>
              </a:rPr>
              <a:t>importante </a:t>
            </a:r>
            <a:r>
              <a:rPr sz="1050" spc="-5" dirty="0">
                <a:latin typeface="Arial"/>
                <a:cs typeface="Arial"/>
              </a:rPr>
              <a:t>data </a:t>
            </a:r>
            <a:r>
              <a:rPr sz="1050" dirty="0">
                <a:latin typeface="Arial"/>
                <a:cs typeface="Arial"/>
              </a:rPr>
              <a:t>ai </a:t>
            </a:r>
            <a:r>
              <a:rPr sz="1050" spc="-5" dirty="0">
                <a:latin typeface="Arial"/>
                <a:cs typeface="Arial"/>
              </a:rPr>
              <a:t>ragazzi </a:t>
            </a:r>
            <a:r>
              <a:rPr sz="1050" dirty="0">
                <a:latin typeface="Arial"/>
                <a:cs typeface="Arial"/>
              </a:rPr>
              <a:t>per </a:t>
            </a:r>
            <a:r>
              <a:rPr sz="1050" spc="-5" dirty="0">
                <a:latin typeface="Arial"/>
                <a:cs typeface="Arial"/>
              </a:rPr>
              <a:t>misurarsi </a:t>
            </a:r>
            <a:r>
              <a:rPr sz="1050" dirty="0">
                <a:latin typeface="Arial"/>
                <a:cs typeface="Arial"/>
              </a:rPr>
              <a:t>con se  stessi e le </a:t>
            </a:r>
            <a:r>
              <a:rPr sz="1050" spc="-5" dirty="0">
                <a:latin typeface="Arial"/>
                <a:cs typeface="Arial"/>
              </a:rPr>
              <a:t>molteplici possibilita' </a:t>
            </a:r>
            <a:r>
              <a:rPr sz="1050" spc="-10" dirty="0">
                <a:latin typeface="Arial"/>
                <a:cs typeface="Arial"/>
              </a:rPr>
              <a:t>di </a:t>
            </a:r>
            <a:r>
              <a:rPr sz="1050" spc="-5" dirty="0">
                <a:latin typeface="Arial"/>
                <a:cs typeface="Arial"/>
              </a:rPr>
              <a:t>partecipazione. Cio' </a:t>
            </a:r>
            <a:r>
              <a:rPr sz="1050" dirty="0">
                <a:latin typeface="Arial"/>
                <a:cs typeface="Arial"/>
              </a:rPr>
              <a:t>che </a:t>
            </a:r>
            <a:r>
              <a:rPr sz="1050" spc="-10" dirty="0">
                <a:latin typeface="Arial"/>
                <a:cs typeface="Arial"/>
              </a:rPr>
              <a:t>ci </a:t>
            </a:r>
            <a:r>
              <a:rPr sz="1050" spc="-5" dirty="0">
                <a:latin typeface="Arial"/>
                <a:cs typeface="Arial"/>
              </a:rPr>
              <a:t>spinge </a:t>
            </a:r>
            <a:r>
              <a:rPr sz="1050" dirty="0">
                <a:latin typeface="Arial"/>
                <a:cs typeface="Arial"/>
              </a:rPr>
              <a:t>a </a:t>
            </a:r>
            <a:r>
              <a:rPr sz="1050" spc="-5" dirty="0">
                <a:latin typeface="Arial"/>
                <a:cs typeface="Arial"/>
              </a:rPr>
              <a:t>lavorare </a:t>
            </a:r>
            <a:r>
              <a:rPr sz="1050" dirty="0">
                <a:latin typeface="Arial"/>
                <a:cs typeface="Arial"/>
              </a:rPr>
              <a:t>in </a:t>
            </a:r>
            <a:r>
              <a:rPr sz="1050" spc="-5" dirty="0">
                <a:latin typeface="Arial"/>
                <a:cs typeface="Arial"/>
              </a:rPr>
              <a:t>sinergia </a:t>
            </a:r>
            <a:r>
              <a:rPr sz="1050" dirty="0">
                <a:latin typeface="Arial"/>
                <a:cs typeface="Arial"/>
              </a:rPr>
              <a:t>con </a:t>
            </a:r>
            <a:r>
              <a:rPr sz="1050" spc="-5" dirty="0">
                <a:latin typeface="Arial"/>
                <a:cs typeface="Arial"/>
              </a:rPr>
              <a:t>scuole,  musei, associazioni culturali </a:t>
            </a:r>
            <a:r>
              <a:rPr sz="1050" dirty="0">
                <a:latin typeface="Arial"/>
                <a:cs typeface="Arial"/>
              </a:rPr>
              <a:t>e </a:t>
            </a:r>
            <a:r>
              <a:rPr sz="1050" spc="-5" dirty="0">
                <a:latin typeface="Arial"/>
                <a:cs typeface="Arial"/>
              </a:rPr>
              <a:t>biblioteche </a:t>
            </a:r>
            <a:r>
              <a:rPr sz="1050" dirty="0">
                <a:latin typeface="Arial"/>
                <a:cs typeface="Arial"/>
              </a:rPr>
              <a:t>e' </a:t>
            </a:r>
            <a:r>
              <a:rPr sz="1050" spc="-5" dirty="0">
                <a:latin typeface="Arial"/>
                <a:cs typeface="Arial"/>
              </a:rPr>
              <a:t>la </a:t>
            </a:r>
            <a:r>
              <a:rPr sz="1050" dirty="0">
                <a:latin typeface="Arial"/>
                <a:cs typeface="Arial"/>
              </a:rPr>
              <a:t>comune </a:t>
            </a:r>
            <a:r>
              <a:rPr sz="1050" spc="-5" dirty="0">
                <a:latin typeface="Arial"/>
                <a:cs typeface="Arial"/>
              </a:rPr>
              <a:t>certezza </a:t>
            </a:r>
            <a:r>
              <a:rPr sz="1050" dirty="0">
                <a:latin typeface="Arial"/>
                <a:cs typeface="Arial"/>
              </a:rPr>
              <a:t>che solo </a:t>
            </a:r>
            <a:r>
              <a:rPr sz="1050" spc="-5" dirty="0">
                <a:latin typeface="Arial"/>
                <a:cs typeface="Arial"/>
              </a:rPr>
              <a:t>mettendosi </a:t>
            </a:r>
            <a:r>
              <a:rPr sz="1050" dirty="0">
                <a:latin typeface="Arial"/>
                <a:cs typeface="Arial"/>
              </a:rPr>
              <a:t>in </a:t>
            </a:r>
            <a:r>
              <a:rPr sz="1050" spc="-5" dirty="0">
                <a:latin typeface="Arial"/>
                <a:cs typeface="Arial"/>
              </a:rPr>
              <a:t>gioco </a:t>
            </a:r>
            <a:r>
              <a:rPr sz="1050" dirty="0">
                <a:latin typeface="Arial"/>
                <a:cs typeface="Arial"/>
              </a:rPr>
              <a:t>e  </a:t>
            </a:r>
            <a:r>
              <a:rPr sz="1050" spc="-5" dirty="0">
                <a:latin typeface="Arial"/>
                <a:cs typeface="Arial"/>
              </a:rPr>
              <a:t>'allenandosi' </a:t>
            </a:r>
            <a:r>
              <a:rPr sz="1050" dirty="0">
                <a:latin typeface="Arial"/>
                <a:cs typeface="Arial"/>
              </a:rPr>
              <a:t>a </a:t>
            </a:r>
            <a:r>
              <a:rPr sz="1050" spc="-5" dirty="0">
                <a:latin typeface="Arial"/>
                <a:cs typeface="Arial"/>
              </a:rPr>
              <a:t>diventare cittadini attivi, </a:t>
            </a:r>
            <a:r>
              <a:rPr sz="1050" dirty="0">
                <a:latin typeface="Arial"/>
                <a:cs typeface="Arial"/>
              </a:rPr>
              <a:t>capaci di </a:t>
            </a:r>
            <a:r>
              <a:rPr sz="1050" spc="-5" dirty="0">
                <a:latin typeface="Arial"/>
                <a:cs typeface="Arial"/>
              </a:rPr>
              <a:t>progettualita' </a:t>
            </a:r>
            <a:r>
              <a:rPr sz="1050" dirty="0">
                <a:latin typeface="Arial"/>
                <a:cs typeface="Arial"/>
              </a:rPr>
              <a:t>e </a:t>
            </a:r>
            <a:r>
              <a:rPr sz="1050" spc="-10" dirty="0">
                <a:latin typeface="Arial"/>
                <a:cs typeface="Arial"/>
              </a:rPr>
              <a:t>di </a:t>
            </a:r>
            <a:r>
              <a:rPr sz="1050" spc="-5" dirty="0">
                <a:latin typeface="Arial"/>
                <a:cs typeface="Arial"/>
              </a:rPr>
              <a:t>relazioni, </a:t>
            </a:r>
            <a:r>
              <a:rPr sz="1050" dirty="0">
                <a:latin typeface="Arial"/>
                <a:cs typeface="Arial"/>
              </a:rPr>
              <a:t>avviene </a:t>
            </a:r>
            <a:r>
              <a:rPr sz="1050" spc="-5" dirty="0">
                <a:latin typeface="Arial"/>
                <a:cs typeface="Arial"/>
              </a:rPr>
              <a:t>la formazione  </a:t>
            </a:r>
            <a:r>
              <a:rPr sz="1050" dirty="0">
                <a:latin typeface="Arial"/>
                <a:cs typeface="Arial"/>
              </a:rPr>
              <a:t>globale </a:t>
            </a:r>
            <a:r>
              <a:rPr sz="1050" spc="-5" dirty="0">
                <a:latin typeface="Arial"/>
                <a:cs typeface="Arial"/>
              </a:rPr>
              <a:t>della </a:t>
            </a:r>
            <a:r>
              <a:rPr sz="1050" dirty="0">
                <a:latin typeface="Arial"/>
                <a:cs typeface="Arial"/>
              </a:rPr>
              <a:t>persona, in </a:t>
            </a:r>
            <a:r>
              <a:rPr sz="1050" spc="-5" dirty="0">
                <a:latin typeface="Arial"/>
                <a:cs typeface="Arial"/>
              </a:rPr>
              <a:t>grado quindi </a:t>
            </a:r>
            <a:r>
              <a:rPr sz="1050" spc="-10" dirty="0">
                <a:latin typeface="Arial"/>
                <a:cs typeface="Arial"/>
              </a:rPr>
              <a:t>di </a:t>
            </a:r>
            <a:r>
              <a:rPr sz="1050" spc="-5" dirty="0">
                <a:latin typeface="Arial"/>
                <a:cs typeface="Arial"/>
              </a:rPr>
              <a:t>costruire il proprio </a:t>
            </a:r>
            <a:r>
              <a:rPr sz="1050" dirty="0">
                <a:latin typeface="Arial"/>
                <a:cs typeface="Arial"/>
              </a:rPr>
              <a:t>futuro e </a:t>
            </a:r>
            <a:r>
              <a:rPr sz="1050" spc="-5" dirty="0">
                <a:latin typeface="Arial"/>
                <a:cs typeface="Arial"/>
              </a:rPr>
              <a:t>quello del </a:t>
            </a:r>
            <a:r>
              <a:rPr sz="1050" dirty="0">
                <a:latin typeface="Arial"/>
                <a:cs typeface="Arial"/>
              </a:rPr>
              <a:t>Paese. Lo </a:t>
            </a:r>
            <a:r>
              <a:rPr sz="1050" spc="-5" dirty="0">
                <a:latin typeface="Arial"/>
                <a:cs typeface="Arial"/>
              </a:rPr>
              <a:t>sviluppo </a:t>
            </a:r>
            <a:r>
              <a:rPr sz="1050" dirty="0">
                <a:latin typeface="Arial"/>
                <a:cs typeface="Arial"/>
              </a:rPr>
              <a:t>delle  proprie </a:t>
            </a:r>
            <a:r>
              <a:rPr sz="1050" spc="-5" dirty="0">
                <a:latin typeface="Arial"/>
                <a:cs typeface="Arial"/>
              </a:rPr>
              <a:t>competenze </a:t>
            </a:r>
            <a:r>
              <a:rPr sz="1050" dirty="0">
                <a:latin typeface="Arial"/>
                <a:cs typeface="Arial"/>
              </a:rPr>
              <a:t>e' </a:t>
            </a:r>
            <a:r>
              <a:rPr sz="1050" spc="-5" dirty="0">
                <a:latin typeface="Arial"/>
                <a:cs typeface="Arial"/>
              </a:rPr>
              <a:t>infatti </a:t>
            </a:r>
            <a:r>
              <a:rPr sz="1050" dirty="0">
                <a:latin typeface="Arial"/>
                <a:cs typeface="Arial"/>
              </a:rPr>
              <a:t>alla </a:t>
            </a:r>
            <a:r>
              <a:rPr sz="1050" spc="-5" dirty="0">
                <a:latin typeface="Arial"/>
                <a:cs typeface="Arial"/>
              </a:rPr>
              <a:t>base del progresso </a:t>
            </a:r>
            <a:r>
              <a:rPr sz="1050" dirty="0">
                <a:latin typeface="Arial"/>
                <a:cs typeface="Arial"/>
              </a:rPr>
              <a:t>economico, della </a:t>
            </a:r>
            <a:r>
              <a:rPr sz="1050" spc="-5" dirty="0">
                <a:latin typeface="Arial"/>
                <a:cs typeface="Arial"/>
              </a:rPr>
              <a:t>convivenza civile </a:t>
            </a:r>
            <a:r>
              <a:rPr sz="1050" dirty="0">
                <a:latin typeface="Arial"/>
                <a:cs typeface="Arial"/>
              </a:rPr>
              <a:t>e </a:t>
            </a:r>
            <a:r>
              <a:rPr sz="1050" spc="-5" dirty="0">
                <a:latin typeface="Arial"/>
                <a:cs typeface="Arial"/>
              </a:rPr>
              <a:t>della  partecipazione </a:t>
            </a:r>
            <a:r>
              <a:rPr sz="1050" dirty="0">
                <a:latin typeface="Arial"/>
                <a:cs typeface="Arial"/>
              </a:rPr>
              <a:t>alla </a:t>
            </a:r>
            <a:r>
              <a:rPr sz="1050" spc="-5" dirty="0">
                <a:latin typeface="Arial"/>
                <a:cs typeface="Arial"/>
              </a:rPr>
              <a:t>vita democratica. In </a:t>
            </a:r>
            <a:r>
              <a:rPr sz="1050" dirty="0">
                <a:latin typeface="Arial"/>
                <a:cs typeface="Arial"/>
              </a:rPr>
              <a:t>questo </a:t>
            </a:r>
            <a:r>
              <a:rPr sz="1050" spc="-5" dirty="0">
                <a:latin typeface="Arial"/>
                <a:cs typeface="Arial"/>
              </a:rPr>
              <a:t>senso </a:t>
            </a:r>
            <a:r>
              <a:rPr sz="1050" dirty="0">
                <a:latin typeface="Arial"/>
                <a:cs typeface="Arial"/>
              </a:rPr>
              <a:t>- ha </a:t>
            </a:r>
            <a:r>
              <a:rPr sz="1050" spc="-5" dirty="0">
                <a:latin typeface="Arial"/>
                <a:cs typeface="Arial"/>
              </a:rPr>
              <a:t>concluso Patuelli </a:t>
            </a:r>
            <a:r>
              <a:rPr sz="1050" dirty="0">
                <a:latin typeface="Arial"/>
                <a:cs typeface="Arial"/>
              </a:rPr>
              <a:t>- un ruolo di </a:t>
            </a:r>
            <a:r>
              <a:rPr sz="1050" spc="-5" dirty="0">
                <a:latin typeface="Arial"/>
                <a:cs typeface="Arial"/>
              </a:rPr>
              <a:t>indirizzo deve  </a:t>
            </a:r>
            <a:r>
              <a:rPr sz="1050" dirty="0">
                <a:latin typeface="Arial"/>
                <a:cs typeface="Arial"/>
              </a:rPr>
              <a:t>essere </a:t>
            </a:r>
            <a:r>
              <a:rPr sz="1050" spc="-5" dirty="0">
                <a:latin typeface="Arial"/>
                <a:cs typeface="Arial"/>
              </a:rPr>
              <a:t>svolto anche dalla comunita' economica tutta, </a:t>
            </a:r>
            <a:r>
              <a:rPr sz="1050" dirty="0">
                <a:latin typeface="Arial"/>
                <a:cs typeface="Arial"/>
              </a:rPr>
              <a:t>nella </a:t>
            </a:r>
            <a:r>
              <a:rPr sz="1050" spc="-5" dirty="0">
                <a:latin typeface="Arial"/>
                <a:cs typeface="Arial"/>
              </a:rPr>
              <a:t>consapevolezza </a:t>
            </a:r>
            <a:r>
              <a:rPr sz="1050" dirty="0">
                <a:latin typeface="Arial"/>
                <a:cs typeface="Arial"/>
              </a:rPr>
              <a:t>che </a:t>
            </a:r>
            <a:r>
              <a:rPr sz="1050" spc="-5" dirty="0">
                <a:latin typeface="Arial"/>
                <a:cs typeface="Arial"/>
              </a:rPr>
              <a:t>attraverso </a:t>
            </a:r>
            <a:r>
              <a:rPr sz="1050" dirty="0">
                <a:latin typeface="Arial"/>
                <a:cs typeface="Arial"/>
              </a:rPr>
              <a:t>la  </a:t>
            </a:r>
            <a:r>
              <a:rPr sz="1050" spc="-5" dirty="0">
                <a:latin typeface="Arial"/>
                <a:cs typeface="Arial"/>
              </a:rPr>
              <a:t>promozione della conoscenza </a:t>
            </a:r>
            <a:r>
              <a:rPr sz="1050" dirty="0">
                <a:latin typeface="Arial"/>
                <a:cs typeface="Arial"/>
              </a:rPr>
              <a:t>anche presso i </a:t>
            </a:r>
            <a:r>
              <a:rPr sz="1050" spc="-10" dirty="0">
                <a:latin typeface="Arial"/>
                <a:cs typeface="Arial"/>
              </a:rPr>
              <a:t>piu' </a:t>
            </a:r>
            <a:r>
              <a:rPr sz="1050" spc="-5" dirty="0">
                <a:latin typeface="Arial"/>
                <a:cs typeface="Arial"/>
              </a:rPr>
              <a:t>giovani </a:t>
            </a:r>
            <a:r>
              <a:rPr sz="1050" dirty="0">
                <a:latin typeface="Arial"/>
                <a:cs typeface="Arial"/>
              </a:rPr>
              <a:t>si possa </a:t>
            </a:r>
            <a:r>
              <a:rPr sz="1050" spc="-5" dirty="0">
                <a:latin typeface="Arial"/>
                <a:cs typeface="Arial"/>
              </a:rPr>
              <a:t>realizzare </a:t>
            </a:r>
            <a:r>
              <a:rPr sz="1050" dirty="0">
                <a:latin typeface="Arial"/>
                <a:cs typeface="Arial"/>
              </a:rPr>
              <a:t>un </a:t>
            </a:r>
            <a:r>
              <a:rPr sz="1050" spc="-5" dirty="0">
                <a:latin typeface="Arial"/>
                <a:cs typeface="Arial"/>
              </a:rPr>
              <a:t>piu' diffuso </a:t>
            </a:r>
            <a:r>
              <a:rPr sz="1050" dirty="0">
                <a:latin typeface="Arial"/>
                <a:cs typeface="Arial"/>
              </a:rPr>
              <a:t>senso di  </a:t>
            </a:r>
            <a:r>
              <a:rPr sz="1050" spc="-5" dirty="0">
                <a:latin typeface="Arial"/>
                <a:cs typeface="Arial"/>
              </a:rPr>
              <a:t>responsabilita', </a:t>
            </a:r>
            <a:r>
              <a:rPr sz="1050" dirty="0">
                <a:latin typeface="Arial"/>
                <a:cs typeface="Arial"/>
              </a:rPr>
              <a:t>per </a:t>
            </a:r>
            <a:r>
              <a:rPr sz="1050" spc="-5" dirty="0">
                <a:latin typeface="Arial"/>
                <a:cs typeface="Arial"/>
              </a:rPr>
              <a:t>una piu' ampia </a:t>
            </a:r>
            <a:r>
              <a:rPr sz="1050" dirty="0">
                <a:latin typeface="Arial"/>
                <a:cs typeface="Arial"/>
              </a:rPr>
              <a:t>e duratura </a:t>
            </a:r>
            <a:r>
              <a:rPr sz="1050" spc="-5" dirty="0">
                <a:latin typeface="Arial"/>
                <a:cs typeface="Arial"/>
              </a:rPr>
              <a:t>crescita </a:t>
            </a:r>
            <a:r>
              <a:rPr sz="1050" dirty="0">
                <a:latin typeface="Arial"/>
                <a:cs typeface="Arial"/>
              </a:rPr>
              <a:t>dei </a:t>
            </a:r>
            <a:r>
              <a:rPr sz="1050" spc="-5" dirty="0">
                <a:latin typeface="Arial"/>
                <a:cs typeface="Arial"/>
              </a:rPr>
              <a:t>nostri</a:t>
            </a:r>
            <a:r>
              <a:rPr sz="1050" spc="-15" dirty="0">
                <a:latin typeface="Arial"/>
                <a:cs typeface="Arial"/>
              </a:rPr>
              <a:t> </a:t>
            </a:r>
            <a:r>
              <a:rPr sz="1050" spc="-5" dirty="0">
                <a:latin typeface="Arial"/>
                <a:cs typeface="Arial"/>
              </a:rPr>
              <a:t>territori'.</a:t>
            </a:r>
            <a:endParaRPr sz="1050">
              <a:latin typeface="Arial"/>
              <a:cs typeface="Arial"/>
            </a:endParaRPr>
          </a:p>
          <a:p>
            <a:pPr>
              <a:lnSpc>
                <a:spcPct val="100000"/>
              </a:lnSpc>
              <a:spcBef>
                <a:spcPts val="30"/>
              </a:spcBef>
            </a:pPr>
            <a:endParaRPr sz="1400">
              <a:latin typeface="Times New Roman"/>
              <a:cs typeface="Times New Roman"/>
            </a:endParaRPr>
          </a:p>
          <a:p>
            <a:pPr marL="12700">
              <a:lnSpc>
                <a:spcPct val="100000"/>
              </a:lnSpc>
            </a:pPr>
            <a:r>
              <a:rPr sz="1050" spc="-5" dirty="0">
                <a:latin typeface="Arial"/>
                <a:cs typeface="Arial"/>
              </a:rPr>
              <a:t>Com-Zam</a:t>
            </a:r>
            <a:endParaRPr sz="1050">
              <a:latin typeface="Arial"/>
              <a:cs typeface="Arial"/>
            </a:endParaRPr>
          </a:p>
          <a:p>
            <a:pPr>
              <a:lnSpc>
                <a:spcPct val="100000"/>
              </a:lnSpc>
              <a:spcBef>
                <a:spcPts val="25"/>
              </a:spcBef>
            </a:pPr>
            <a:endParaRPr sz="1400">
              <a:latin typeface="Times New Roman"/>
              <a:cs typeface="Times New Roman"/>
            </a:endParaRPr>
          </a:p>
          <a:p>
            <a:pPr marL="12700">
              <a:lnSpc>
                <a:spcPct val="100000"/>
              </a:lnSpc>
            </a:pPr>
            <a:r>
              <a:rPr sz="1050" spc="-5" dirty="0">
                <a:latin typeface="Arial"/>
                <a:cs typeface="Arial"/>
              </a:rPr>
              <a:t>(RADIOCOR) 04-03-15 13:24:01 (0324) </a:t>
            </a:r>
            <a:r>
              <a:rPr sz="1050" dirty="0">
                <a:latin typeface="Arial"/>
                <a:cs typeface="Arial"/>
              </a:rPr>
              <a:t>5</a:t>
            </a:r>
            <a:r>
              <a:rPr sz="1050" spc="-15" dirty="0">
                <a:latin typeface="Arial"/>
                <a:cs typeface="Arial"/>
              </a:rPr>
              <a:t> </a:t>
            </a:r>
            <a:r>
              <a:rPr sz="1050" spc="-5" dirty="0">
                <a:latin typeface="Arial"/>
                <a:cs typeface="Arial"/>
              </a:rPr>
              <a:t>NNNN</a:t>
            </a:r>
            <a:endParaRPr sz="1050">
              <a:latin typeface="Arial"/>
              <a:cs typeface="Arial"/>
            </a:endParaRP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Ilmattino.it</a:t>
            </a:r>
            <a:endParaRPr sz="1600">
              <a:latin typeface="Arial"/>
              <a:cs typeface="Arial"/>
            </a:endParaRPr>
          </a:p>
          <a:p>
            <a:pPr marL="12700">
              <a:lnSpc>
                <a:spcPts val="1880"/>
              </a:lnSpc>
            </a:pPr>
            <a:r>
              <a:rPr sz="1600" b="1" spc="-5" dirty="0">
                <a:latin typeface="Arial"/>
                <a:cs typeface="Arial"/>
              </a:rPr>
              <a:t>16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42975" y="2982594"/>
            <a:ext cx="5655553" cy="401891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7332954"/>
            <a:ext cx="6147435" cy="2494915"/>
          </a:xfrm>
          <a:prstGeom prst="rect">
            <a:avLst/>
          </a:prstGeom>
        </p:spPr>
        <p:txBody>
          <a:bodyPr vert="horz" wrap="square" lIns="0" tIns="12065" rIns="0" bIns="0" rtlCol="0">
            <a:spAutoFit/>
          </a:bodyPr>
          <a:lstStyle/>
          <a:p>
            <a:pPr marL="12700" marR="5080" algn="just">
              <a:lnSpc>
                <a:spcPct val="147300"/>
              </a:lnSpc>
              <a:spcBef>
                <a:spcPts val="95"/>
              </a:spcBef>
            </a:pPr>
            <a:r>
              <a:rPr sz="1100" spc="-5" dirty="0">
                <a:latin typeface="Lucida Sans Unicode"/>
                <a:cs typeface="Lucida Sans Unicode"/>
              </a:rPr>
              <a:t>Le hanno rivestite </a:t>
            </a:r>
            <a:r>
              <a:rPr sz="1100" spc="-10" dirty="0">
                <a:latin typeface="Lucida Sans Unicode"/>
                <a:cs typeface="Lucida Sans Unicode"/>
              </a:rPr>
              <a:t>di </a:t>
            </a:r>
            <a:r>
              <a:rPr sz="1100" spc="-5" dirty="0">
                <a:latin typeface="Lucida Sans Unicode"/>
                <a:cs typeface="Lucida Sans Unicode"/>
              </a:rPr>
              <a:t>stracci </a:t>
            </a:r>
            <a:r>
              <a:rPr sz="1100" dirty="0">
                <a:latin typeface="Lucida Sans Unicode"/>
                <a:cs typeface="Lucida Sans Unicode"/>
              </a:rPr>
              <a:t>e </a:t>
            </a:r>
            <a:r>
              <a:rPr sz="1100" spc="-5" dirty="0">
                <a:latin typeface="Lucida Sans Unicode"/>
                <a:cs typeface="Lucida Sans Unicode"/>
              </a:rPr>
              <a:t>nastri colorati, </a:t>
            </a:r>
            <a:r>
              <a:rPr sz="1100" dirty="0">
                <a:latin typeface="Lucida Sans Unicode"/>
                <a:cs typeface="Lucida Sans Unicode"/>
              </a:rPr>
              <a:t>poi le </a:t>
            </a:r>
            <a:r>
              <a:rPr sz="1100" spc="-5" dirty="0">
                <a:latin typeface="Lucida Sans Unicode"/>
                <a:cs typeface="Lucida Sans Unicode"/>
              </a:rPr>
              <a:t>hanno fatte rotolare e, infine, le hanno  sollevate </a:t>
            </a:r>
            <a:r>
              <a:rPr sz="1100" spc="-10" dirty="0">
                <a:latin typeface="Lucida Sans Unicode"/>
                <a:cs typeface="Lucida Sans Unicode"/>
              </a:rPr>
              <a:t>al </a:t>
            </a:r>
            <a:r>
              <a:rPr sz="1100" spc="-5" dirty="0">
                <a:latin typeface="Lucida Sans Unicode"/>
                <a:cs typeface="Lucida Sans Unicode"/>
              </a:rPr>
              <a:t>cielo “creando” così tanti </a:t>
            </a:r>
            <a:r>
              <a:rPr sz="1100" dirty="0">
                <a:latin typeface="Lucida Sans Unicode"/>
                <a:cs typeface="Lucida Sans Unicode"/>
              </a:rPr>
              <a:t>mondi, a </a:t>
            </a:r>
            <a:r>
              <a:rPr sz="1100" spc="-5" dirty="0">
                <a:latin typeface="Lucida Sans Unicode"/>
                <a:cs typeface="Lucida Sans Unicode"/>
              </a:rPr>
              <a:t>partire dalla struttura fantasmagorica della  Pallamondo ispirata alla Houseball degli storici esponenti della pop </a:t>
            </a:r>
            <a:r>
              <a:rPr sz="1100" dirty="0">
                <a:latin typeface="Lucida Sans Unicode"/>
                <a:cs typeface="Lucida Sans Unicode"/>
              </a:rPr>
              <a:t>art </a:t>
            </a:r>
            <a:r>
              <a:rPr sz="1100" spc="-5" dirty="0">
                <a:latin typeface="Lucida Sans Unicode"/>
                <a:cs typeface="Lucida Sans Unicode"/>
              </a:rPr>
              <a:t>Claes Oldenburg </a:t>
            </a:r>
            <a:r>
              <a:rPr sz="1100" dirty="0">
                <a:latin typeface="Lucida Sans Unicode"/>
                <a:cs typeface="Lucida Sans Unicode"/>
              </a:rPr>
              <a:t>e  Coosje </a:t>
            </a:r>
            <a:r>
              <a:rPr sz="1100" spc="-5" dirty="0">
                <a:latin typeface="Lucida Sans Unicode"/>
                <a:cs typeface="Lucida Sans Unicode"/>
              </a:rPr>
              <a:t>van Bruggen: Sono </a:t>
            </a:r>
            <a:r>
              <a:rPr sz="1100" dirty="0">
                <a:latin typeface="Lucida Sans Unicode"/>
                <a:cs typeface="Lucida Sans Unicode"/>
              </a:rPr>
              <a:t>le </a:t>
            </a:r>
            <a:r>
              <a:rPr sz="1100" spc="-5" dirty="0">
                <a:latin typeface="Lucida Sans Unicode"/>
                <a:cs typeface="Lucida Sans Unicode"/>
              </a:rPr>
              <a:t>nove Pallemondo create da </a:t>
            </a:r>
            <a:r>
              <a:rPr sz="1100" dirty="0">
                <a:latin typeface="Lucida Sans Unicode"/>
                <a:cs typeface="Lucida Sans Unicode"/>
              </a:rPr>
              <a:t>oltre </a:t>
            </a:r>
            <a:r>
              <a:rPr sz="1100" spc="-5" dirty="0">
                <a:latin typeface="Lucida Sans Unicode"/>
                <a:cs typeface="Lucida Sans Unicode"/>
              </a:rPr>
              <a:t>500 </a:t>
            </a:r>
            <a:r>
              <a:rPr sz="1100" dirty="0">
                <a:latin typeface="Lucida Sans Unicode"/>
                <a:cs typeface="Lucida Sans Unicode"/>
              </a:rPr>
              <a:t>alunni </a:t>
            </a:r>
            <a:r>
              <a:rPr sz="1100" spc="-5" dirty="0">
                <a:latin typeface="Lucida Sans Unicode"/>
                <a:cs typeface="Lucida Sans Unicode"/>
              </a:rPr>
              <a:t>delle scuole  campane che stamattina </a:t>
            </a:r>
            <a:r>
              <a:rPr sz="1100" spc="-10" dirty="0">
                <a:latin typeface="Lucida Sans Unicode"/>
                <a:cs typeface="Lucida Sans Unicode"/>
              </a:rPr>
              <a:t>al </a:t>
            </a:r>
            <a:r>
              <a:rPr sz="1100" spc="-5" dirty="0">
                <a:latin typeface="Lucida Sans Unicode"/>
                <a:cs typeface="Lucida Sans Unicode"/>
              </a:rPr>
              <a:t>museo MADRE di Napoli </a:t>
            </a:r>
            <a:r>
              <a:rPr sz="1100" spc="-10" dirty="0">
                <a:latin typeface="Lucida Sans Unicode"/>
                <a:cs typeface="Lucida Sans Unicode"/>
              </a:rPr>
              <a:t>hanno </a:t>
            </a:r>
            <a:r>
              <a:rPr sz="1100" spc="-5" dirty="0">
                <a:latin typeface="Lucida Sans Unicode"/>
                <a:cs typeface="Lucida Sans Unicode"/>
              </a:rPr>
              <a:t>inaugurato il Festival della  Cultura creativa, coordinato dall’ABI-Associazione Bancaria Italiana </a:t>
            </a:r>
            <a:r>
              <a:rPr sz="1100" dirty="0">
                <a:latin typeface="Lucida Sans Unicode"/>
                <a:cs typeface="Lucida Sans Unicode"/>
              </a:rPr>
              <a:t>e </a:t>
            </a:r>
            <a:r>
              <a:rPr sz="1100" spc="-5" dirty="0">
                <a:latin typeface="Lucida Sans Unicode"/>
                <a:cs typeface="Lucida Sans Unicode"/>
              </a:rPr>
              <a:t>curato dal  Dipartimento educazione del Castello </a:t>
            </a:r>
            <a:r>
              <a:rPr sz="1100" spc="-10" dirty="0">
                <a:latin typeface="Lucida Sans Unicode"/>
                <a:cs typeface="Lucida Sans Unicode"/>
              </a:rPr>
              <a:t>di </a:t>
            </a:r>
            <a:r>
              <a:rPr sz="1100" spc="-5" dirty="0">
                <a:latin typeface="Lucida Sans Unicode"/>
                <a:cs typeface="Lucida Sans Unicode"/>
              </a:rPr>
              <a:t>Rivoli, insieme </a:t>
            </a:r>
            <a:r>
              <a:rPr sz="1100" dirty="0">
                <a:latin typeface="Lucida Sans Unicode"/>
                <a:cs typeface="Lucida Sans Unicode"/>
              </a:rPr>
              <a:t>a </a:t>
            </a:r>
            <a:r>
              <a:rPr sz="1100" spc="-5" dirty="0">
                <a:latin typeface="Lucida Sans Unicode"/>
                <a:cs typeface="Lucida Sans Unicode"/>
              </a:rPr>
              <a:t>quello del MADRE </a:t>
            </a:r>
            <a:r>
              <a:rPr sz="1100" dirty="0">
                <a:latin typeface="Lucida Sans Unicode"/>
                <a:cs typeface="Lucida Sans Unicode"/>
              </a:rPr>
              <a:t>e a  </a:t>
            </a:r>
            <a:r>
              <a:rPr sz="1100" spc="-5" dirty="0">
                <a:latin typeface="Lucida Sans Unicode"/>
                <a:cs typeface="Lucida Sans Unicode"/>
              </a:rPr>
              <a:t>Cittadellarte Fondazione </a:t>
            </a:r>
            <a:r>
              <a:rPr sz="1100" dirty="0">
                <a:latin typeface="Lucida Sans Unicode"/>
                <a:cs typeface="Lucida Sans Unicode"/>
              </a:rPr>
              <a:t>Pistoletto. </a:t>
            </a:r>
            <a:r>
              <a:rPr sz="1100" spc="-5" dirty="0">
                <a:latin typeface="Lucida Sans Unicode"/>
                <a:cs typeface="Lucida Sans Unicode"/>
              </a:rPr>
              <a:t>Ottanta eventi </a:t>
            </a:r>
            <a:r>
              <a:rPr sz="1100" dirty="0">
                <a:latin typeface="Lucida Sans Unicode"/>
                <a:cs typeface="Lucida Sans Unicode"/>
              </a:rPr>
              <a:t>in 60 </a:t>
            </a:r>
            <a:r>
              <a:rPr sz="1100" spc="-5" dirty="0">
                <a:latin typeface="Lucida Sans Unicode"/>
                <a:cs typeface="Lucida Sans Unicode"/>
              </a:rPr>
              <a:t>città italiane con laboratori in  scuole, </a:t>
            </a:r>
            <a:r>
              <a:rPr sz="1100" dirty="0">
                <a:latin typeface="Lucida Sans Unicode"/>
                <a:cs typeface="Lucida Sans Unicode"/>
              </a:rPr>
              <a:t>musei e </a:t>
            </a:r>
            <a:r>
              <a:rPr sz="1100" spc="-5" dirty="0">
                <a:latin typeface="Lucida Sans Unicode"/>
                <a:cs typeface="Lucida Sans Unicode"/>
              </a:rPr>
              <a:t>biblioteche che coinvolgeranno oltre 10mila </a:t>
            </a:r>
            <a:r>
              <a:rPr sz="1100" dirty="0">
                <a:latin typeface="Lucida Sans Unicode"/>
                <a:cs typeface="Lucida Sans Unicode"/>
              </a:rPr>
              <a:t>bambini </a:t>
            </a:r>
            <a:r>
              <a:rPr sz="1100" spc="-5" dirty="0">
                <a:latin typeface="Lucida Sans Unicode"/>
                <a:cs typeface="Lucida Sans Unicode"/>
              </a:rPr>
              <a:t>dai </a:t>
            </a:r>
            <a:r>
              <a:rPr sz="1100" dirty="0">
                <a:latin typeface="Lucida Sans Unicode"/>
                <a:cs typeface="Lucida Sans Unicode"/>
              </a:rPr>
              <a:t>6 </a:t>
            </a:r>
            <a:r>
              <a:rPr sz="1100" spc="-5" dirty="0">
                <a:latin typeface="Lucida Sans Unicode"/>
                <a:cs typeface="Lucida Sans Unicode"/>
              </a:rPr>
              <a:t>ai </a:t>
            </a:r>
            <a:r>
              <a:rPr sz="1100" dirty="0">
                <a:latin typeface="Lucida Sans Unicode"/>
                <a:cs typeface="Lucida Sans Unicode"/>
              </a:rPr>
              <a:t>13 </a:t>
            </a:r>
            <a:r>
              <a:rPr sz="1100" spc="-5" dirty="0">
                <a:latin typeface="Lucida Sans Unicode"/>
                <a:cs typeface="Lucida Sans Unicode"/>
              </a:rPr>
              <a:t>anni,  fino </a:t>
            </a:r>
            <a:r>
              <a:rPr sz="1100" dirty="0">
                <a:latin typeface="Lucida Sans Unicode"/>
                <a:cs typeface="Lucida Sans Unicode"/>
              </a:rPr>
              <a:t>a </a:t>
            </a:r>
            <a:r>
              <a:rPr sz="1100" spc="-5" dirty="0">
                <a:latin typeface="Lucida Sans Unicode"/>
                <a:cs typeface="Lucida Sans Unicode"/>
              </a:rPr>
              <a:t>domenica </a:t>
            </a:r>
            <a:r>
              <a:rPr sz="1100" dirty="0">
                <a:latin typeface="Lucida Sans Unicode"/>
                <a:cs typeface="Lucida Sans Unicode"/>
              </a:rPr>
              <a:t>22 marzo. </a:t>
            </a:r>
            <a:r>
              <a:rPr sz="1100" spc="-5" dirty="0">
                <a:latin typeface="Lucida Sans Unicode"/>
                <a:cs typeface="Lucida Sans Unicode"/>
              </a:rPr>
              <a:t>Filo conduttore di questa </a:t>
            </a:r>
            <a:r>
              <a:rPr sz="1100" dirty="0">
                <a:latin typeface="Lucida Sans Unicode"/>
                <a:cs typeface="Lucida Sans Unicode"/>
              </a:rPr>
              <a:t>seconda edizione</a:t>
            </a:r>
            <a:r>
              <a:rPr sz="1100" spc="300" dirty="0">
                <a:latin typeface="Lucida Sans Unicode"/>
                <a:cs typeface="Lucida Sans Unicode"/>
              </a:rPr>
              <a:t> </a:t>
            </a:r>
            <a:r>
              <a:rPr sz="1100" spc="-5" dirty="0">
                <a:latin typeface="Lucida Sans Unicode"/>
                <a:cs typeface="Lucida Sans Unicode"/>
              </a:rPr>
              <a:t>“L'Alfabeto </a:t>
            </a:r>
            <a:r>
              <a:rPr sz="1100" spc="-10" dirty="0">
                <a:latin typeface="Lucida Sans Unicode"/>
                <a:cs typeface="Lucida Sans Unicode"/>
              </a:rPr>
              <a:t>del</a:t>
            </a:r>
            <a:endParaRPr sz="1100">
              <a:latin typeface="Lucida Sans Unicode"/>
              <a:cs typeface="Lucida Sans Unicode"/>
            </a:endParaRPr>
          </a:p>
        </p:txBody>
      </p:sp>
      <p:sp>
        <p:nvSpPr>
          <p:cNvPr id="6" name="object 6"/>
          <p:cNvSpPr/>
          <p:nvPr/>
        </p:nvSpPr>
        <p:spPr>
          <a:xfrm>
            <a:off x="2046604" y="2119883"/>
            <a:ext cx="3462782" cy="49098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800" cy="426974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Ilmattino.it</a:t>
            </a:r>
            <a:endParaRPr sz="1600">
              <a:latin typeface="Arial"/>
              <a:cs typeface="Arial"/>
            </a:endParaRPr>
          </a:p>
          <a:p>
            <a:pPr marL="12700" algn="just">
              <a:lnSpc>
                <a:spcPts val="1880"/>
              </a:lnSpc>
            </a:pPr>
            <a:r>
              <a:rPr sz="1600" b="1" spc="-5" dirty="0">
                <a:latin typeface="Arial"/>
                <a:cs typeface="Arial"/>
              </a:rPr>
              <a:t>16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30"/>
              </a:spcBef>
            </a:pPr>
            <a:endParaRPr sz="2100">
              <a:latin typeface="Times New Roman"/>
              <a:cs typeface="Times New Roman"/>
            </a:endParaRPr>
          </a:p>
          <a:p>
            <a:pPr marL="12700" marR="5080" algn="just">
              <a:lnSpc>
                <a:spcPct val="147500"/>
              </a:lnSpc>
            </a:pPr>
            <a:r>
              <a:rPr sz="1100" dirty="0">
                <a:latin typeface="Lucida Sans Unicode"/>
                <a:cs typeface="Lucida Sans Unicode"/>
              </a:rPr>
              <a:t>mondo”. </a:t>
            </a:r>
            <a:r>
              <a:rPr sz="1100" spc="-10" dirty="0">
                <a:latin typeface="Lucida Sans Unicode"/>
                <a:cs typeface="Lucida Sans Unicode"/>
              </a:rPr>
              <a:t>“Il </a:t>
            </a:r>
            <a:r>
              <a:rPr sz="1100" spc="-5" dirty="0">
                <a:latin typeface="Lucida Sans Unicode"/>
                <a:cs typeface="Lucida Sans Unicode"/>
              </a:rPr>
              <a:t>Festival </a:t>
            </a:r>
            <a:r>
              <a:rPr sz="1100" dirty="0">
                <a:latin typeface="Lucida Sans Unicode"/>
                <a:cs typeface="Lucida Sans Unicode"/>
              </a:rPr>
              <a:t>vuole </a:t>
            </a:r>
            <a:r>
              <a:rPr sz="1100" spc="-5" dirty="0">
                <a:latin typeface="Lucida Sans Unicode"/>
                <a:cs typeface="Lucida Sans Unicode"/>
              </a:rPr>
              <a:t>avvicinare </a:t>
            </a:r>
            <a:r>
              <a:rPr sz="1100" dirty="0">
                <a:latin typeface="Lucida Sans Unicode"/>
                <a:cs typeface="Lucida Sans Unicode"/>
              </a:rPr>
              <a:t>i </a:t>
            </a:r>
            <a:r>
              <a:rPr sz="1100" spc="-5" dirty="0">
                <a:latin typeface="Lucida Sans Unicode"/>
                <a:cs typeface="Lucida Sans Unicode"/>
              </a:rPr>
              <a:t>ragazzi alla cultura </a:t>
            </a:r>
            <a:r>
              <a:rPr sz="1100" dirty="0">
                <a:latin typeface="Lucida Sans Unicode"/>
                <a:cs typeface="Lucida Sans Unicode"/>
              </a:rPr>
              <a:t>e </a:t>
            </a:r>
            <a:r>
              <a:rPr sz="1100" spc="-5" dirty="0">
                <a:latin typeface="Lucida Sans Unicode"/>
                <a:cs typeface="Lucida Sans Unicode"/>
              </a:rPr>
              <a:t>stimolarne </a:t>
            </a:r>
            <a:r>
              <a:rPr sz="1100" dirty="0">
                <a:latin typeface="Lucida Sans Unicode"/>
                <a:cs typeface="Lucida Sans Unicode"/>
              </a:rPr>
              <a:t>la </a:t>
            </a:r>
            <a:r>
              <a:rPr sz="1100" spc="-5" dirty="0">
                <a:latin typeface="Lucida Sans Unicode"/>
                <a:cs typeface="Lucida Sans Unicode"/>
              </a:rPr>
              <a:t>creatività  attraverso </a:t>
            </a:r>
            <a:r>
              <a:rPr sz="1100" dirty="0">
                <a:latin typeface="Lucida Sans Unicode"/>
                <a:cs typeface="Lucida Sans Unicode"/>
              </a:rPr>
              <a:t>l'arte, la </a:t>
            </a:r>
            <a:r>
              <a:rPr sz="1100" spc="-5" dirty="0">
                <a:latin typeface="Lucida Sans Unicode"/>
                <a:cs typeface="Lucida Sans Unicode"/>
              </a:rPr>
              <a:t>musica, il canto, </a:t>
            </a:r>
            <a:r>
              <a:rPr sz="1100" dirty="0">
                <a:latin typeface="Lucida Sans Unicode"/>
                <a:cs typeface="Lucida Sans Unicode"/>
              </a:rPr>
              <a:t>la </a:t>
            </a:r>
            <a:r>
              <a:rPr sz="1100" spc="-5" dirty="0">
                <a:latin typeface="Lucida Sans Unicode"/>
                <a:cs typeface="Lucida Sans Unicode"/>
              </a:rPr>
              <a:t>lettura, </a:t>
            </a:r>
            <a:r>
              <a:rPr sz="1100" dirty="0">
                <a:latin typeface="Lucida Sans Unicode"/>
                <a:cs typeface="Lucida Sans Unicode"/>
              </a:rPr>
              <a:t>il </a:t>
            </a:r>
            <a:r>
              <a:rPr sz="1100" spc="-5" dirty="0">
                <a:latin typeface="Lucida Sans Unicode"/>
                <a:cs typeface="Lucida Sans Unicode"/>
              </a:rPr>
              <a:t>teatro </a:t>
            </a:r>
            <a:r>
              <a:rPr sz="1100" dirty="0">
                <a:latin typeface="Lucida Sans Unicode"/>
                <a:cs typeface="Lucida Sans Unicode"/>
              </a:rPr>
              <a:t>e </a:t>
            </a:r>
            <a:r>
              <a:rPr sz="1100" spc="-5" dirty="0">
                <a:latin typeface="Lucida Sans Unicode"/>
                <a:cs typeface="Lucida Sans Unicode"/>
              </a:rPr>
              <a:t>la fotografia” spiega Carlo  Capoccioni responsabile rapporti istituzionali Abi. </a:t>
            </a:r>
            <a:r>
              <a:rPr sz="1100" dirty="0">
                <a:latin typeface="Lucida Sans Unicode"/>
                <a:cs typeface="Lucida Sans Unicode"/>
              </a:rPr>
              <a:t>Il </a:t>
            </a:r>
            <a:r>
              <a:rPr sz="1100" spc="-5" dirty="0">
                <a:latin typeface="Lucida Sans Unicode"/>
                <a:cs typeface="Lucida Sans Unicode"/>
              </a:rPr>
              <a:t>Maestro Michelangelo Pistoletto </a:t>
            </a:r>
            <a:r>
              <a:rPr sz="1100" dirty="0">
                <a:latin typeface="Lucida Sans Unicode"/>
                <a:cs typeface="Lucida Sans Unicode"/>
              </a:rPr>
              <a:t>in  </a:t>
            </a:r>
            <a:r>
              <a:rPr sz="1100" spc="-5" dirty="0">
                <a:latin typeface="Lucida Sans Unicode"/>
                <a:cs typeface="Lucida Sans Unicode"/>
              </a:rPr>
              <a:t>collegamento via skype </a:t>
            </a:r>
            <a:r>
              <a:rPr sz="1100" dirty="0">
                <a:latin typeface="Lucida Sans Unicode"/>
                <a:cs typeface="Lucida Sans Unicode"/>
              </a:rPr>
              <a:t>ha </a:t>
            </a:r>
            <a:r>
              <a:rPr sz="1100" spc="-5" dirty="0">
                <a:latin typeface="Lucida Sans Unicode"/>
                <a:cs typeface="Lucida Sans Unicode"/>
              </a:rPr>
              <a:t>risposto alle domande dei ragazzi </a:t>
            </a:r>
            <a:r>
              <a:rPr sz="1100" dirty="0">
                <a:latin typeface="Lucida Sans Unicode"/>
                <a:cs typeface="Lucida Sans Unicode"/>
              </a:rPr>
              <a:t>e ha </a:t>
            </a:r>
            <a:r>
              <a:rPr sz="1100" spc="-5" dirty="0">
                <a:latin typeface="Lucida Sans Unicode"/>
                <a:cs typeface="Lucida Sans Unicode"/>
              </a:rPr>
              <a:t>riconosciuto proprio </a:t>
            </a:r>
            <a:r>
              <a:rPr sz="1100" spc="-10" dirty="0">
                <a:latin typeface="Lucida Sans Unicode"/>
                <a:cs typeface="Lucida Sans Unicode"/>
              </a:rPr>
              <a:t>ai  </a:t>
            </a:r>
            <a:r>
              <a:rPr sz="1100" dirty="0">
                <a:latin typeface="Lucida Sans Unicode"/>
                <a:cs typeface="Lucida Sans Unicode"/>
              </a:rPr>
              <a:t>più </a:t>
            </a:r>
            <a:r>
              <a:rPr sz="1100" spc="-5" dirty="0">
                <a:latin typeface="Lucida Sans Unicode"/>
                <a:cs typeface="Lucida Sans Unicode"/>
              </a:rPr>
              <a:t>piccoli </a:t>
            </a:r>
            <a:r>
              <a:rPr sz="1100" dirty="0">
                <a:latin typeface="Lucida Sans Unicode"/>
                <a:cs typeface="Lucida Sans Unicode"/>
              </a:rPr>
              <a:t>il </a:t>
            </a:r>
            <a:r>
              <a:rPr sz="1100" spc="-5" dirty="0">
                <a:latin typeface="Lucida Sans Unicode"/>
                <a:cs typeface="Lucida Sans Unicode"/>
              </a:rPr>
              <a:t>compito </a:t>
            </a:r>
            <a:r>
              <a:rPr sz="1100" spc="-10" dirty="0">
                <a:latin typeface="Lucida Sans Unicode"/>
                <a:cs typeface="Lucida Sans Unicode"/>
              </a:rPr>
              <a:t>di </a:t>
            </a:r>
            <a:r>
              <a:rPr sz="1100" dirty="0">
                <a:latin typeface="Lucida Sans Unicode"/>
                <a:cs typeface="Lucida Sans Unicode"/>
              </a:rPr>
              <a:t>“dare </a:t>
            </a:r>
            <a:r>
              <a:rPr sz="1100" spc="-5" dirty="0">
                <a:latin typeface="Lucida Sans Unicode"/>
                <a:cs typeface="Lucida Sans Unicode"/>
              </a:rPr>
              <a:t>sostanza culturale alla</a:t>
            </a:r>
            <a:r>
              <a:rPr sz="1100" dirty="0">
                <a:latin typeface="Lucida Sans Unicode"/>
                <a:cs typeface="Lucida Sans Unicode"/>
              </a:rPr>
              <a:t> </a:t>
            </a:r>
            <a:r>
              <a:rPr sz="1100" spc="-5" dirty="0">
                <a:latin typeface="Lucida Sans Unicode"/>
                <a:cs typeface="Lucida Sans Unicode"/>
              </a:rPr>
              <a:t>società”.</a:t>
            </a:r>
            <a:endParaRPr sz="1100">
              <a:latin typeface="Lucida Sans Unicode"/>
              <a:cs typeface="Lucida Sans Unicode"/>
            </a:endParaRPr>
          </a:p>
          <a:p>
            <a:pPr marL="12700" marR="5080" algn="just">
              <a:lnSpc>
                <a:spcPct val="147500"/>
              </a:lnSpc>
              <a:spcBef>
                <a:spcPts val="985"/>
              </a:spcBef>
            </a:pPr>
            <a:r>
              <a:rPr sz="1100" spc="-5" dirty="0">
                <a:latin typeface="Lucida Sans Unicode"/>
                <a:cs typeface="Lucida Sans Unicode"/>
              </a:rPr>
              <a:t>Soddisfatto </a:t>
            </a:r>
            <a:r>
              <a:rPr sz="1100" dirty="0">
                <a:latin typeface="Lucida Sans Unicode"/>
                <a:cs typeface="Lucida Sans Unicode"/>
              </a:rPr>
              <a:t>il </a:t>
            </a:r>
            <a:r>
              <a:rPr sz="1100" spc="-5" dirty="0">
                <a:latin typeface="Lucida Sans Unicode"/>
                <a:cs typeface="Lucida Sans Unicode"/>
              </a:rPr>
              <a:t>direttore del Madre Andrea Viliani che </a:t>
            </a:r>
            <a:r>
              <a:rPr sz="1100" dirty="0">
                <a:latin typeface="Lucida Sans Unicode"/>
                <a:cs typeface="Lucida Sans Unicode"/>
              </a:rPr>
              <a:t>ha </a:t>
            </a:r>
            <a:r>
              <a:rPr sz="1100" spc="-5" dirty="0">
                <a:latin typeface="Lucida Sans Unicode"/>
                <a:cs typeface="Lucida Sans Unicode"/>
              </a:rPr>
              <a:t>detto: “Il museo </a:t>
            </a:r>
            <a:r>
              <a:rPr sz="1100" spc="-10" dirty="0">
                <a:latin typeface="Lucida Sans Unicode"/>
                <a:cs typeface="Lucida Sans Unicode"/>
              </a:rPr>
              <a:t>si </a:t>
            </a:r>
            <a:r>
              <a:rPr sz="1100" dirty="0">
                <a:latin typeface="Lucida Sans Unicode"/>
                <a:cs typeface="Lucida Sans Unicode"/>
              </a:rPr>
              <a:t>è </a:t>
            </a:r>
            <a:r>
              <a:rPr sz="1100" spc="-5" dirty="0">
                <a:latin typeface="Lucida Sans Unicode"/>
                <a:cs typeface="Lucida Sans Unicode"/>
              </a:rPr>
              <a:t>ricaricato </a:t>
            </a:r>
            <a:r>
              <a:rPr sz="1100" spc="-10" dirty="0">
                <a:latin typeface="Lucida Sans Unicode"/>
                <a:cs typeface="Lucida Sans Unicode"/>
              </a:rPr>
              <a:t>di  </a:t>
            </a:r>
            <a:r>
              <a:rPr sz="1100" spc="-5" dirty="0">
                <a:latin typeface="Lucida Sans Unicode"/>
                <a:cs typeface="Lucida Sans Unicode"/>
              </a:rPr>
              <a:t>tutta </a:t>
            </a:r>
            <a:r>
              <a:rPr sz="1100" dirty="0">
                <a:latin typeface="Lucida Sans Unicode"/>
                <a:cs typeface="Lucida Sans Unicode"/>
              </a:rPr>
              <a:t>l'energia </a:t>
            </a:r>
            <a:r>
              <a:rPr sz="1100" spc="-5" dirty="0">
                <a:latin typeface="Lucida Sans Unicode"/>
                <a:cs typeface="Lucida Sans Unicode"/>
              </a:rPr>
              <a:t>creativa sprigionata da questi ragazzi”. Le scolaresche </a:t>
            </a:r>
            <a:r>
              <a:rPr sz="1100" dirty="0">
                <a:latin typeface="Lucida Sans Unicode"/>
                <a:cs typeface="Lucida Sans Unicode"/>
              </a:rPr>
              <a:t>hanno </a:t>
            </a:r>
            <a:r>
              <a:rPr sz="1100" spc="-5" dirty="0">
                <a:latin typeface="Lucida Sans Unicode"/>
                <a:cs typeface="Lucida Sans Unicode"/>
              </a:rPr>
              <a:t>poi terminato  </a:t>
            </a:r>
            <a:r>
              <a:rPr sz="1100" dirty="0">
                <a:latin typeface="Lucida Sans Unicode"/>
                <a:cs typeface="Lucida Sans Unicode"/>
              </a:rPr>
              <a:t>la </a:t>
            </a:r>
            <a:r>
              <a:rPr sz="1100" spc="-5" dirty="0">
                <a:latin typeface="Lucida Sans Unicode"/>
                <a:cs typeface="Lucida Sans Unicode"/>
              </a:rPr>
              <a:t>giornata </a:t>
            </a:r>
            <a:r>
              <a:rPr sz="1100" spc="-10" dirty="0">
                <a:latin typeface="Lucida Sans Unicode"/>
                <a:cs typeface="Lucida Sans Unicode"/>
              </a:rPr>
              <a:t>al </a:t>
            </a:r>
            <a:r>
              <a:rPr sz="1100" spc="-5" dirty="0">
                <a:latin typeface="Lucida Sans Unicode"/>
                <a:cs typeface="Lucida Sans Unicode"/>
              </a:rPr>
              <a:t>museo con </a:t>
            </a:r>
            <a:r>
              <a:rPr sz="1100" dirty="0">
                <a:latin typeface="Lucida Sans Unicode"/>
                <a:cs typeface="Lucida Sans Unicode"/>
              </a:rPr>
              <a:t>una </a:t>
            </a:r>
            <a:r>
              <a:rPr sz="1100" spc="-5" dirty="0">
                <a:latin typeface="Lucida Sans Unicode"/>
                <a:cs typeface="Lucida Sans Unicode"/>
              </a:rPr>
              <a:t>visita alla Venere degli stracci </a:t>
            </a:r>
            <a:r>
              <a:rPr sz="1100" spc="-10" dirty="0">
                <a:latin typeface="Lucida Sans Unicode"/>
                <a:cs typeface="Lucida Sans Unicode"/>
              </a:rPr>
              <a:t>di </a:t>
            </a:r>
            <a:r>
              <a:rPr sz="1100" dirty="0">
                <a:latin typeface="Lucida Sans Unicode"/>
                <a:cs typeface="Lucida Sans Unicode"/>
              </a:rPr>
              <a:t>Pistoletto, </a:t>
            </a:r>
            <a:r>
              <a:rPr sz="1100" spc="-5" dirty="0">
                <a:latin typeface="Lucida Sans Unicode"/>
                <a:cs typeface="Lucida Sans Unicode"/>
              </a:rPr>
              <a:t>opera esposta </a:t>
            </a:r>
            <a:r>
              <a:rPr sz="1100" spc="-10" dirty="0">
                <a:latin typeface="Lucida Sans Unicode"/>
                <a:cs typeface="Lucida Sans Unicode"/>
              </a:rPr>
              <a:t>al  </a:t>
            </a:r>
            <a:r>
              <a:rPr sz="1100" spc="-5" dirty="0">
                <a:latin typeface="Lucida Sans Unicode"/>
                <a:cs typeface="Lucida Sans Unicode"/>
              </a:rPr>
              <a:t>terzo piano </a:t>
            </a:r>
            <a:r>
              <a:rPr sz="1100" dirty="0">
                <a:latin typeface="Lucida Sans Unicode"/>
                <a:cs typeface="Lucida Sans Unicode"/>
              </a:rPr>
              <a:t>e </a:t>
            </a:r>
            <a:r>
              <a:rPr sz="1100" spc="-5" dirty="0">
                <a:latin typeface="Lucida Sans Unicode"/>
                <a:cs typeface="Lucida Sans Unicode"/>
              </a:rPr>
              <a:t>inserita </a:t>
            </a:r>
            <a:r>
              <a:rPr sz="1100" dirty="0">
                <a:latin typeface="Lucida Sans Unicode"/>
                <a:cs typeface="Lucida Sans Unicode"/>
              </a:rPr>
              <a:t>nella </a:t>
            </a:r>
            <a:r>
              <a:rPr sz="1100" spc="-5" dirty="0">
                <a:latin typeface="Lucida Sans Unicode"/>
                <a:cs typeface="Lucida Sans Unicode"/>
              </a:rPr>
              <a:t>mostra dedicata </a:t>
            </a:r>
            <a:r>
              <a:rPr sz="1100" dirty="0">
                <a:latin typeface="Lucida Sans Unicode"/>
                <a:cs typeface="Lucida Sans Unicode"/>
              </a:rPr>
              <a:t>a </a:t>
            </a:r>
            <a:r>
              <a:rPr sz="1100" spc="-5" dirty="0">
                <a:latin typeface="Lucida Sans Unicode"/>
                <a:cs typeface="Lucida Sans Unicode"/>
              </a:rPr>
              <a:t>Lucio </a:t>
            </a:r>
            <a:r>
              <a:rPr sz="1100" spc="5" dirty="0">
                <a:latin typeface="Lucida Sans Unicode"/>
                <a:cs typeface="Lucida Sans Unicode"/>
              </a:rPr>
              <a:t>Amelio. </a:t>
            </a:r>
            <a:r>
              <a:rPr sz="1100" spc="-10" dirty="0">
                <a:latin typeface="Lucida Sans Unicode"/>
                <a:cs typeface="Lucida Sans Unicode"/>
              </a:rPr>
              <a:t>L'evento </a:t>
            </a:r>
            <a:r>
              <a:rPr sz="1100" dirty="0">
                <a:latin typeface="Lucida Sans Unicode"/>
                <a:cs typeface="Lucida Sans Unicode"/>
              </a:rPr>
              <a:t>è </a:t>
            </a:r>
            <a:r>
              <a:rPr sz="1100" spc="-5" dirty="0">
                <a:latin typeface="Lucida Sans Unicode"/>
                <a:cs typeface="Lucida Sans Unicode"/>
              </a:rPr>
              <a:t>stato seguito dalle  telecamere di </a:t>
            </a:r>
            <a:r>
              <a:rPr sz="1100" dirty="0">
                <a:latin typeface="Lucida Sans Unicode"/>
                <a:cs typeface="Lucida Sans Unicode"/>
              </a:rPr>
              <a:t>Uno </a:t>
            </a:r>
            <a:r>
              <a:rPr sz="1100" spc="-5" dirty="0">
                <a:latin typeface="Lucida Sans Unicode"/>
                <a:cs typeface="Lucida Sans Unicode"/>
              </a:rPr>
              <a:t>Mattina che trasmetterà </a:t>
            </a:r>
            <a:r>
              <a:rPr sz="1100" dirty="0">
                <a:latin typeface="Lucida Sans Unicode"/>
                <a:cs typeface="Lucida Sans Unicode"/>
              </a:rPr>
              <a:t>il </a:t>
            </a:r>
            <a:r>
              <a:rPr sz="1100" spc="-5" dirty="0">
                <a:latin typeface="Lucida Sans Unicode"/>
                <a:cs typeface="Lucida Sans Unicode"/>
              </a:rPr>
              <a:t>servizio mercoledì </a:t>
            </a:r>
            <a:r>
              <a:rPr sz="1100" dirty="0">
                <a:latin typeface="Lucida Sans Unicode"/>
                <a:cs typeface="Lucida Sans Unicode"/>
              </a:rPr>
              <a:t>18</a:t>
            </a:r>
            <a:r>
              <a:rPr sz="1100" spc="-20" dirty="0">
                <a:latin typeface="Lucida Sans Unicode"/>
                <a:cs typeface="Lucida Sans Unicode"/>
              </a:rPr>
              <a:t> </a:t>
            </a:r>
            <a:r>
              <a:rPr sz="1100" spc="5" dirty="0">
                <a:latin typeface="Lucida Sans Unicode"/>
                <a:cs typeface="Lucida Sans Unicode"/>
              </a:rPr>
              <a:t>marzo.</a:t>
            </a:r>
            <a:endParaRPr sz="1100">
              <a:latin typeface="Lucida Sans Unicode"/>
              <a:cs typeface="Lucida Sans Unicode"/>
            </a:endParaRP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Infocilento.it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834890" y="4427854"/>
            <a:ext cx="1905000" cy="124777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377310"/>
            <a:ext cx="4371975" cy="741680"/>
          </a:xfrm>
          <a:prstGeom prst="rect">
            <a:avLst/>
          </a:prstGeom>
        </p:spPr>
        <p:txBody>
          <a:bodyPr vert="horz" wrap="square" lIns="0" tIns="193675" rIns="0" bIns="0" rtlCol="0">
            <a:spAutoFit/>
          </a:bodyPr>
          <a:lstStyle/>
          <a:p>
            <a:pPr marL="12700">
              <a:lnSpc>
                <a:spcPct val="100000"/>
              </a:lnSpc>
              <a:spcBef>
                <a:spcPts val="1525"/>
              </a:spcBef>
            </a:pPr>
            <a:r>
              <a:rPr sz="2100" dirty="0">
                <a:latin typeface="Times New Roman"/>
                <a:cs typeface="Times New Roman"/>
              </a:rPr>
              <a:t>Ritorna il </a:t>
            </a:r>
            <a:r>
              <a:rPr sz="2100" spc="-5" dirty="0">
                <a:latin typeface="Times New Roman"/>
                <a:cs typeface="Times New Roman"/>
              </a:rPr>
              <a:t>Festival </a:t>
            </a:r>
            <a:r>
              <a:rPr sz="2100" dirty="0">
                <a:latin typeface="Times New Roman"/>
                <a:cs typeface="Times New Roman"/>
              </a:rPr>
              <a:t>della </a:t>
            </a:r>
            <a:r>
              <a:rPr sz="2100" spc="-5" dirty="0">
                <a:latin typeface="Times New Roman"/>
                <a:cs typeface="Times New Roman"/>
              </a:rPr>
              <a:t>Cultura</a:t>
            </a:r>
            <a:r>
              <a:rPr sz="2100" spc="-30" dirty="0">
                <a:latin typeface="Times New Roman"/>
                <a:cs typeface="Times New Roman"/>
              </a:rPr>
              <a:t> </a:t>
            </a:r>
            <a:r>
              <a:rPr sz="2100" spc="-5" dirty="0">
                <a:latin typeface="Times New Roman"/>
                <a:cs typeface="Times New Roman"/>
              </a:rPr>
              <a:t>Creativa</a:t>
            </a:r>
            <a:endParaRPr sz="2100">
              <a:latin typeface="Times New Roman"/>
              <a:cs typeface="Times New Roman"/>
            </a:endParaRPr>
          </a:p>
          <a:p>
            <a:pPr marL="12700">
              <a:lnSpc>
                <a:spcPct val="100000"/>
              </a:lnSpc>
              <a:spcBef>
                <a:spcPts val="615"/>
              </a:spcBef>
            </a:pPr>
            <a:r>
              <a:rPr sz="900" dirty="0">
                <a:latin typeface="Times New Roman"/>
                <a:cs typeface="Times New Roman"/>
              </a:rPr>
              <a:t>16/03/2015</a:t>
            </a:r>
            <a:r>
              <a:rPr sz="900" spc="-10" dirty="0">
                <a:latin typeface="Times New Roman"/>
                <a:cs typeface="Times New Roman"/>
              </a:rPr>
              <a:t> </a:t>
            </a:r>
            <a:r>
              <a:rPr sz="900" spc="-5" dirty="0">
                <a:latin typeface="Times New Roman"/>
                <a:cs typeface="Times New Roman"/>
              </a:rPr>
              <a:t>08:22</a:t>
            </a:r>
            <a:endParaRPr sz="900">
              <a:latin typeface="Times New Roman"/>
              <a:cs typeface="Times New Roman"/>
            </a:endParaRPr>
          </a:p>
        </p:txBody>
      </p:sp>
      <p:sp>
        <p:nvSpPr>
          <p:cNvPr id="6" name="object 6"/>
          <p:cNvSpPr txBox="1"/>
          <p:nvPr/>
        </p:nvSpPr>
        <p:spPr>
          <a:xfrm>
            <a:off x="706627" y="4402353"/>
            <a:ext cx="6148070" cy="5396865"/>
          </a:xfrm>
          <a:prstGeom prst="rect">
            <a:avLst/>
          </a:prstGeom>
        </p:spPr>
        <p:txBody>
          <a:bodyPr vert="horz" wrap="square" lIns="0" tIns="12700" rIns="0" bIns="0" rtlCol="0">
            <a:spAutoFit/>
          </a:bodyPr>
          <a:lstStyle/>
          <a:p>
            <a:pPr marL="12700" marR="2047875" algn="just">
              <a:lnSpc>
                <a:spcPct val="133300"/>
              </a:lnSpc>
              <a:spcBef>
                <a:spcPts val="100"/>
              </a:spcBef>
            </a:pPr>
            <a:r>
              <a:rPr sz="1050" spc="-5" dirty="0">
                <a:latin typeface="Arial"/>
                <a:cs typeface="Arial"/>
              </a:rPr>
              <a:t>Dopo </a:t>
            </a:r>
            <a:r>
              <a:rPr sz="1050" dirty="0">
                <a:latin typeface="Arial"/>
                <a:cs typeface="Arial"/>
              </a:rPr>
              <a:t>il </a:t>
            </a:r>
            <a:r>
              <a:rPr sz="1050" spc="-5" dirty="0">
                <a:latin typeface="Arial"/>
                <a:cs typeface="Arial"/>
              </a:rPr>
              <a:t>successo dello </a:t>
            </a:r>
            <a:r>
              <a:rPr sz="1050" dirty="0">
                <a:latin typeface="Arial"/>
                <a:cs typeface="Arial"/>
              </a:rPr>
              <a:t>scorso </a:t>
            </a:r>
            <a:r>
              <a:rPr sz="1050" spc="-5" dirty="0">
                <a:latin typeface="Arial"/>
                <a:cs typeface="Arial"/>
              </a:rPr>
              <a:t>anno, ritorna il </a:t>
            </a:r>
            <a:r>
              <a:rPr sz="1050" b="1" spc="-5" dirty="0">
                <a:latin typeface="Arial"/>
                <a:cs typeface="Arial"/>
              </a:rPr>
              <a:t>Festival della Cultura  Creativa</a:t>
            </a:r>
            <a:r>
              <a:rPr sz="1050" spc="-5" dirty="0">
                <a:latin typeface="Arial"/>
                <a:cs typeface="Arial"/>
              </a:rPr>
              <a:t>. </a:t>
            </a:r>
            <a:r>
              <a:rPr sz="1050" dirty="0">
                <a:latin typeface="Arial"/>
                <a:cs typeface="Arial"/>
              </a:rPr>
              <a:t>La rassegna, che quest'anno sarà </a:t>
            </a:r>
            <a:r>
              <a:rPr sz="1050" spc="-5" dirty="0">
                <a:latin typeface="Arial"/>
                <a:cs typeface="Arial"/>
              </a:rPr>
              <a:t>intitolata </a:t>
            </a:r>
            <a:r>
              <a:rPr sz="1050" dirty="0">
                <a:latin typeface="Arial"/>
                <a:cs typeface="Arial"/>
              </a:rPr>
              <a:t>"l</a:t>
            </a:r>
            <a:r>
              <a:rPr sz="1050" b="1" dirty="0">
                <a:latin typeface="Arial"/>
                <a:cs typeface="Arial"/>
              </a:rPr>
              <a:t>'alfabeto </a:t>
            </a:r>
            <a:r>
              <a:rPr sz="1050" b="1" spc="-5" dirty="0">
                <a:latin typeface="Arial"/>
                <a:cs typeface="Arial"/>
              </a:rPr>
              <a:t>del  </a:t>
            </a:r>
            <a:r>
              <a:rPr sz="1050" b="1" dirty="0">
                <a:latin typeface="Arial"/>
                <a:cs typeface="Arial"/>
              </a:rPr>
              <a:t>Mondo</a:t>
            </a:r>
            <a:r>
              <a:rPr sz="1050" dirty="0">
                <a:latin typeface="Arial"/>
                <a:cs typeface="Arial"/>
              </a:rPr>
              <a:t>", sarà </a:t>
            </a:r>
            <a:r>
              <a:rPr sz="1050" spc="-5" dirty="0">
                <a:latin typeface="Arial"/>
                <a:cs typeface="Arial"/>
              </a:rPr>
              <a:t>inteinerante </a:t>
            </a:r>
            <a:r>
              <a:rPr sz="1050" dirty="0">
                <a:latin typeface="Arial"/>
                <a:cs typeface="Arial"/>
              </a:rPr>
              <a:t>e toccherà 4 </a:t>
            </a:r>
            <a:r>
              <a:rPr sz="1050" spc="-5" dirty="0">
                <a:latin typeface="Arial"/>
                <a:cs typeface="Arial"/>
              </a:rPr>
              <a:t>località</a:t>
            </a:r>
            <a:r>
              <a:rPr sz="1050" spc="-60" dirty="0">
                <a:latin typeface="Arial"/>
                <a:cs typeface="Arial"/>
              </a:rPr>
              <a:t> </a:t>
            </a:r>
            <a:r>
              <a:rPr sz="1050" spc="-5" dirty="0">
                <a:latin typeface="Arial"/>
                <a:cs typeface="Arial"/>
              </a:rPr>
              <a:t>cilentane.</a:t>
            </a:r>
            <a:endParaRPr sz="1050">
              <a:latin typeface="Arial"/>
              <a:cs typeface="Arial"/>
            </a:endParaRPr>
          </a:p>
          <a:p>
            <a:pPr>
              <a:lnSpc>
                <a:spcPct val="100000"/>
              </a:lnSpc>
              <a:spcBef>
                <a:spcPts val="10"/>
              </a:spcBef>
            </a:pPr>
            <a:endParaRPr sz="1200">
              <a:latin typeface="Times New Roman"/>
              <a:cs typeface="Times New Roman"/>
            </a:endParaRPr>
          </a:p>
          <a:p>
            <a:pPr marL="12700" marR="2048510">
              <a:lnSpc>
                <a:spcPct val="133300"/>
              </a:lnSpc>
            </a:pPr>
            <a:r>
              <a:rPr sz="1050" dirty="0">
                <a:latin typeface="Arial"/>
                <a:cs typeface="Arial"/>
              </a:rPr>
              <a:t>Si </a:t>
            </a:r>
            <a:r>
              <a:rPr sz="1050" spc="-5" dirty="0">
                <a:latin typeface="Arial"/>
                <a:cs typeface="Arial"/>
              </a:rPr>
              <a:t>comincia </a:t>
            </a:r>
            <a:r>
              <a:rPr sz="1050" dirty="0">
                <a:latin typeface="Arial"/>
                <a:cs typeface="Arial"/>
              </a:rPr>
              <a:t>oggi a </a:t>
            </a:r>
            <a:r>
              <a:rPr sz="1050" b="1" spc="-5" dirty="0">
                <a:latin typeface="Arial"/>
                <a:cs typeface="Arial"/>
              </a:rPr>
              <a:t>Vallo della </a:t>
            </a:r>
            <a:r>
              <a:rPr sz="1050" b="1" dirty="0">
                <a:latin typeface="Arial"/>
                <a:cs typeface="Arial"/>
              </a:rPr>
              <a:t>Lucania</a:t>
            </a:r>
            <a:r>
              <a:rPr sz="1050" dirty="0">
                <a:latin typeface="Arial"/>
                <a:cs typeface="Arial"/>
              </a:rPr>
              <a:t>, martedì 17 </a:t>
            </a:r>
            <a:r>
              <a:rPr sz="1050" spc="-5" dirty="0">
                <a:latin typeface="Arial"/>
                <a:cs typeface="Arial"/>
              </a:rPr>
              <a:t>sarà </a:t>
            </a:r>
            <a:r>
              <a:rPr sz="1050" dirty="0">
                <a:latin typeface="Arial"/>
                <a:cs typeface="Arial"/>
              </a:rPr>
              <a:t>il turno  di </a:t>
            </a:r>
            <a:r>
              <a:rPr sz="1050" b="1" spc="-5" dirty="0">
                <a:latin typeface="Arial"/>
                <a:cs typeface="Arial"/>
              </a:rPr>
              <a:t>Torchiara</a:t>
            </a:r>
            <a:r>
              <a:rPr sz="1050" spc="-5" dirty="0">
                <a:latin typeface="Arial"/>
                <a:cs typeface="Arial"/>
              </a:rPr>
              <a:t>, </a:t>
            </a:r>
            <a:r>
              <a:rPr sz="1050" dirty="0">
                <a:latin typeface="Arial"/>
                <a:cs typeface="Arial"/>
              </a:rPr>
              <a:t>mercoledì </a:t>
            </a:r>
            <a:r>
              <a:rPr sz="1050" spc="-5" dirty="0">
                <a:latin typeface="Arial"/>
                <a:cs typeface="Arial"/>
              </a:rPr>
              <a:t>18 </a:t>
            </a:r>
            <a:r>
              <a:rPr sz="1050" dirty="0">
                <a:latin typeface="Arial"/>
                <a:cs typeface="Arial"/>
              </a:rPr>
              <a:t>a </a:t>
            </a:r>
            <a:r>
              <a:rPr sz="1050" b="1" spc="-5" dirty="0">
                <a:latin typeface="Arial"/>
                <a:cs typeface="Arial"/>
              </a:rPr>
              <a:t>Castellabate </a:t>
            </a:r>
            <a:r>
              <a:rPr sz="1050" dirty="0">
                <a:latin typeface="Arial"/>
                <a:cs typeface="Arial"/>
              </a:rPr>
              <a:t>e il </a:t>
            </a:r>
            <a:r>
              <a:rPr sz="1050" spc="-5" dirty="0">
                <a:latin typeface="Arial"/>
                <a:cs typeface="Arial"/>
              </a:rPr>
              <a:t>19 </a:t>
            </a:r>
            <a:r>
              <a:rPr sz="1050" dirty="0">
                <a:latin typeface="Arial"/>
                <a:cs typeface="Arial"/>
              </a:rPr>
              <a:t>e 20 ad</a:t>
            </a:r>
            <a:r>
              <a:rPr sz="1050" spc="15" dirty="0">
                <a:latin typeface="Arial"/>
                <a:cs typeface="Arial"/>
              </a:rPr>
              <a:t> </a:t>
            </a:r>
            <a:r>
              <a:rPr sz="1050" b="1" spc="-5" dirty="0">
                <a:latin typeface="Arial"/>
                <a:cs typeface="Arial"/>
              </a:rPr>
              <a:t>Agropoli</a:t>
            </a:r>
            <a:r>
              <a:rPr sz="1050" spc="-5" dirty="0">
                <a:latin typeface="Arial"/>
                <a:cs typeface="Arial"/>
              </a:rPr>
              <a:t>.</a:t>
            </a:r>
            <a:endParaRPr sz="1050">
              <a:latin typeface="Arial"/>
              <a:cs typeface="Arial"/>
            </a:endParaRPr>
          </a:p>
          <a:p>
            <a:pPr>
              <a:lnSpc>
                <a:spcPct val="100000"/>
              </a:lnSpc>
              <a:spcBef>
                <a:spcPts val="45"/>
              </a:spcBef>
            </a:pPr>
            <a:endParaRPr sz="1550">
              <a:latin typeface="Times New Roman"/>
              <a:cs typeface="Times New Roman"/>
            </a:endParaRPr>
          </a:p>
          <a:p>
            <a:pPr marL="12700">
              <a:lnSpc>
                <a:spcPct val="100000"/>
              </a:lnSpc>
            </a:pPr>
            <a:r>
              <a:rPr sz="1050" dirty="0">
                <a:latin typeface="Arial"/>
                <a:cs typeface="Arial"/>
              </a:rPr>
              <a:t>Di </a:t>
            </a:r>
            <a:r>
              <a:rPr sz="1050" spc="-5" dirty="0">
                <a:latin typeface="Arial"/>
                <a:cs typeface="Arial"/>
              </a:rPr>
              <a:t>seguito il </a:t>
            </a:r>
            <a:r>
              <a:rPr sz="1050" dirty="0">
                <a:latin typeface="Arial"/>
                <a:cs typeface="Arial"/>
              </a:rPr>
              <a:t>programma</a:t>
            </a:r>
            <a:r>
              <a:rPr sz="1050" spc="-5" dirty="0">
                <a:latin typeface="Arial"/>
                <a:cs typeface="Arial"/>
              </a:rPr>
              <a:t> completo:</a:t>
            </a:r>
            <a:endParaRPr sz="1050">
              <a:latin typeface="Arial"/>
              <a:cs typeface="Arial"/>
            </a:endParaRPr>
          </a:p>
          <a:p>
            <a:pPr>
              <a:lnSpc>
                <a:spcPct val="100000"/>
              </a:lnSpc>
              <a:spcBef>
                <a:spcPts val="25"/>
              </a:spcBef>
            </a:pPr>
            <a:endParaRPr sz="1200">
              <a:latin typeface="Times New Roman"/>
              <a:cs typeface="Times New Roman"/>
            </a:endParaRPr>
          </a:p>
          <a:p>
            <a:pPr marL="12700" marR="5715" algn="just">
              <a:lnSpc>
                <a:spcPct val="133100"/>
              </a:lnSpc>
            </a:pPr>
            <a:r>
              <a:rPr sz="1050" u="sng" spc="-5" dirty="0">
                <a:uFill>
                  <a:solidFill>
                    <a:srgbClr val="000000"/>
                  </a:solidFill>
                </a:uFill>
                <a:latin typeface="Arial"/>
                <a:cs typeface="Arial"/>
              </a:rPr>
              <a:t>Vallo della Lucania, </a:t>
            </a:r>
            <a:r>
              <a:rPr sz="1050" u="sng" dirty="0">
                <a:uFill>
                  <a:solidFill>
                    <a:srgbClr val="000000"/>
                  </a:solidFill>
                </a:uFill>
                <a:latin typeface="Arial"/>
                <a:cs typeface="Arial"/>
              </a:rPr>
              <a:t>lunedì 16 marzo </a:t>
            </a:r>
            <a:r>
              <a:rPr sz="1050" u="sng" spc="-5" dirty="0">
                <a:uFill>
                  <a:solidFill>
                    <a:srgbClr val="000000"/>
                  </a:solidFill>
                </a:uFill>
                <a:latin typeface="Arial"/>
                <a:cs typeface="Arial"/>
              </a:rPr>
              <a:t>dalle </a:t>
            </a:r>
            <a:r>
              <a:rPr sz="1050" u="sng" dirty="0">
                <a:uFill>
                  <a:solidFill>
                    <a:srgbClr val="000000"/>
                  </a:solidFill>
                </a:uFill>
                <a:latin typeface="Arial"/>
                <a:cs typeface="Arial"/>
              </a:rPr>
              <a:t>9:30 </a:t>
            </a:r>
            <a:r>
              <a:rPr sz="1050" u="sng" spc="-5" dirty="0">
                <a:uFill>
                  <a:solidFill>
                    <a:srgbClr val="000000"/>
                  </a:solidFill>
                </a:uFill>
                <a:latin typeface="Arial"/>
                <a:cs typeface="Arial"/>
              </a:rPr>
              <a:t>alle 13:00 </a:t>
            </a:r>
            <a:r>
              <a:rPr sz="1050" u="sng" dirty="0">
                <a:uFill>
                  <a:solidFill>
                    <a:srgbClr val="000000"/>
                  </a:solidFill>
                </a:uFill>
                <a:latin typeface="Arial"/>
                <a:cs typeface="Arial"/>
              </a:rPr>
              <a:t>presso </a:t>
            </a:r>
            <a:r>
              <a:rPr sz="1050" u="sng" spc="-5" dirty="0">
                <a:uFill>
                  <a:solidFill>
                    <a:srgbClr val="000000"/>
                  </a:solidFill>
                </a:uFill>
                <a:latin typeface="Arial"/>
                <a:cs typeface="Arial"/>
              </a:rPr>
              <a:t>il Museo delle Erbe </a:t>
            </a:r>
            <a:r>
              <a:rPr sz="1050" u="sng" spc="-10" dirty="0">
                <a:uFill>
                  <a:solidFill>
                    <a:srgbClr val="000000"/>
                  </a:solidFill>
                </a:uFill>
                <a:latin typeface="Arial"/>
                <a:cs typeface="Arial"/>
              </a:rPr>
              <a:t>Officinali </a:t>
            </a:r>
            <a:r>
              <a:rPr sz="1050" spc="-10" dirty="0">
                <a:latin typeface="Arial"/>
                <a:cs typeface="Arial"/>
              </a:rPr>
              <a:t> </a:t>
            </a:r>
            <a:r>
              <a:rPr sz="1050" b="1" spc="-5" dirty="0">
                <a:latin typeface="Arial"/>
                <a:cs typeface="Arial"/>
              </a:rPr>
              <a:t>Visita guidata </a:t>
            </a:r>
            <a:r>
              <a:rPr sz="1050" b="1" dirty="0">
                <a:latin typeface="Arial"/>
                <a:cs typeface="Arial"/>
              </a:rPr>
              <a:t>al Museo Etno-Botanico di </a:t>
            </a:r>
            <a:r>
              <a:rPr sz="1050" b="1" spc="-5" dirty="0">
                <a:latin typeface="Arial"/>
                <a:cs typeface="Arial"/>
              </a:rPr>
              <a:t>Vallo della Lucania. </a:t>
            </a:r>
            <a:r>
              <a:rPr sz="1050" spc="-5" dirty="0">
                <a:latin typeface="Arial"/>
                <a:cs typeface="Arial"/>
              </a:rPr>
              <a:t>Il fondatore Erborista </a:t>
            </a:r>
            <a:r>
              <a:rPr sz="1050" dirty="0">
                <a:latin typeface="Arial"/>
                <a:cs typeface="Arial"/>
              </a:rPr>
              <a:t>e </a:t>
            </a:r>
            <a:r>
              <a:rPr sz="1050" spc="-5" dirty="0">
                <a:latin typeface="Arial"/>
                <a:cs typeface="Arial"/>
              </a:rPr>
              <a:t>Fitoterapista  Pasquale </a:t>
            </a:r>
            <a:r>
              <a:rPr sz="1050" dirty="0">
                <a:latin typeface="Arial"/>
                <a:cs typeface="Arial"/>
              </a:rPr>
              <a:t>La </a:t>
            </a:r>
            <a:r>
              <a:rPr sz="1050" spc="-5" dirty="0">
                <a:latin typeface="Arial"/>
                <a:cs typeface="Arial"/>
              </a:rPr>
              <a:t>Palomenta </a:t>
            </a:r>
            <a:r>
              <a:rPr sz="1050" spc="-10" dirty="0">
                <a:latin typeface="Arial"/>
                <a:cs typeface="Arial"/>
              </a:rPr>
              <a:t>ci </a:t>
            </a:r>
            <a:r>
              <a:rPr sz="1050" spc="-5" dirty="0">
                <a:latin typeface="Arial"/>
                <a:cs typeface="Arial"/>
              </a:rPr>
              <a:t>guiderà dalla Sala degli Erbari, in cui sono esposti più </a:t>
            </a:r>
            <a:r>
              <a:rPr sz="1050" spc="-10" dirty="0">
                <a:latin typeface="Arial"/>
                <a:cs typeface="Arial"/>
              </a:rPr>
              <a:t>di </a:t>
            </a:r>
            <a:r>
              <a:rPr sz="1050" dirty="0">
                <a:latin typeface="Arial"/>
                <a:cs typeface="Arial"/>
              </a:rPr>
              <a:t>2000 </a:t>
            </a:r>
            <a:r>
              <a:rPr sz="1050" spc="-5" dirty="0">
                <a:latin typeface="Arial"/>
                <a:cs typeface="Arial"/>
              </a:rPr>
              <a:t>esemplari </a:t>
            </a:r>
            <a:r>
              <a:rPr sz="1050" spc="-10" dirty="0">
                <a:latin typeface="Arial"/>
                <a:cs typeface="Arial"/>
              </a:rPr>
              <a:t>di  </a:t>
            </a:r>
            <a:r>
              <a:rPr sz="1050" dirty="0">
                <a:latin typeface="Arial"/>
                <a:cs typeface="Arial"/>
              </a:rPr>
              <a:t>piante </a:t>
            </a:r>
            <a:r>
              <a:rPr sz="1050" spc="-5" dirty="0">
                <a:latin typeface="Arial"/>
                <a:cs typeface="Arial"/>
              </a:rPr>
              <a:t>raccolte nel territorio </a:t>
            </a:r>
            <a:r>
              <a:rPr sz="1050" dirty="0">
                <a:latin typeface="Arial"/>
                <a:cs typeface="Arial"/>
              </a:rPr>
              <a:t>del Parco </a:t>
            </a:r>
            <a:r>
              <a:rPr sz="1050" spc="-5" dirty="0">
                <a:latin typeface="Arial"/>
                <a:cs typeface="Arial"/>
              </a:rPr>
              <a:t>Nazionale del </a:t>
            </a:r>
            <a:r>
              <a:rPr sz="1050" dirty="0">
                <a:latin typeface="Arial"/>
                <a:cs typeface="Arial"/>
              </a:rPr>
              <a:t>Cilento e </a:t>
            </a:r>
            <a:r>
              <a:rPr sz="1050" spc="-5" dirty="0">
                <a:latin typeface="Arial"/>
                <a:cs typeface="Arial"/>
              </a:rPr>
              <a:t>Vallo </a:t>
            </a:r>
            <a:r>
              <a:rPr sz="1050" dirty="0">
                <a:latin typeface="Arial"/>
                <a:cs typeface="Arial"/>
              </a:rPr>
              <a:t>di Diano, passeremo </a:t>
            </a:r>
            <a:r>
              <a:rPr sz="1050" spc="-5" dirty="0">
                <a:latin typeface="Arial"/>
                <a:cs typeface="Arial"/>
              </a:rPr>
              <a:t>alla Spezieria  dove </a:t>
            </a:r>
            <a:r>
              <a:rPr sz="1050" dirty="0">
                <a:latin typeface="Arial"/>
                <a:cs typeface="Arial"/>
              </a:rPr>
              <a:t>ci </a:t>
            </a:r>
            <a:r>
              <a:rPr sz="1050" spc="-5" dirty="0">
                <a:latin typeface="Arial"/>
                <a:cs typeface="Arial"/>
              </a:rPr>
              <a:t>indicherà gli usi tradizionali </a:t>
            </a:r>
            <a:r>
              <a:rPr sz="1050" dirty="0">
                <a:latin typeface="Arial"/>
                <a:cs typeface="Arial"/>
              </a:rPr>
              <a:t>e le </a:t>
            </a:r>
            <a:r>
              <a:rPr sz="1050" spc="-5" dirty="0">
                <a:latin typeface="Arial"/>
                <a:cs typeface="Arial"/>
              </a:rPr>
              <a:t>trasformazioni </a:t>
            </a:r>
            <a:r>
              <a:rPr sz="1050" dirty="0">
                <a:latin typeface="Arial"/>
                <a:cs typeface="Arial"/>
              </a:rPr>
              <a:t>a </a:t>
            </a:r>
            <a:r>
              <a:rPr sz="1050" spc="-5" dirty="0">
                <a:latin typeface="Arial"/>
                <a:cs typeface="Arial"/>
              </a:rPr>
              <a:t>uso terapetico, cosmetico </a:t>
            </a:r>
            <a:r>
              <a:rPr sz="1050" dirty="0">
                <a:latin typeface="Arial"/>
                <a:cs typeface="Arial"/>
              </a:rPr>
              <a:t>e </a:t>
            </a:r>
            <a:r>
              <a:rPr sz="1050" spc="-5" dirty="0">
                <a:latin typeface="Arial"/>
                <a:cs typeface="Arial"/>
              </a:rPr>
              <a:t>alimentare delle  </a:t>
            </a:r>
            <a:r>
              <a:rPr sz="1050" dirty="0">
                <a:latin typeface="Arial"/>
                <a:cs typeface="Arial"/>
              </a:rPr>
              <a:t>stesse </a:t>
            </a:r>
            <a:r>
              <a:rPr sz="1050" spc="-5" dirty="0">
                <a:latin typeface="Arial"/>
                <a:cs typeface="Arial"/>
              </a:rPr>
              <a:t>concludendo </a:t>
            </a:r>
            <a:r>
              <a:rPr sz="1050" dirty="0">
                <a:latin typeface="Arial"/>
                <a:cs typeface="Arial"/>
              </a:rPr>
              <a:t>la </a:t>
            </a:r>
            <a:r>
              <a:rPr sz="1050" spc="-5" dirty="0">
                <a:latin typeface="Arial"/>
                <a:cs typeface="Arial"/>
              </a:rPr>
              <a:t>visita </a:t>
            </a:r>
            <a:r>
              <a:rPr sz="1050" dirty="0">
                <a:latin typeface="Arial"/>
                <a:cs typeface="Arial"/>
              </a:rPr>
              <a:t>alla </a:t>
            </a:r>
            <a:r>
              <a:rPr sz="1050" spc="-5" dirty="0">
                <a:latin typeface="Arial"/>
                <a:cs typeface="Arial"/>
              </a:rPr>
              <a:t>Xiloteca </a:t>
            </a:r>
            <a:r>
              <a:rPr sz="1050" dirty="0">
                <a:latin typeface="Arial"/>
                <a:cs typeface="Arial"/>
              </a:rPr>
              <a:t>con </a:t>
            </a:r>
            <a:r>
              <a:rPr sz="1050" spc="-5" dirty="0">
                <a:latin typeface="Arial"/>
                <a:cs typeface="Arial"/>
              </a:rPr>
              <a:t>sezioni </a:t>
            </a:r>
            <a:r>
              <a:rPr sz="1050" dirty="0">
                <a:latin typeface="Arial"/>
                <a:cs typeface="Arial"/>
              </a:rPr>
              <a:t>orizzontali </a:t>
            </a:r>
            <a:r>
              <a:rPr sz="1050" spc="-5" dirty="0">
                <a:latin typeface="Arial"/>
                <a:cs typeface="Arial"/>
              </a:rPr>
              <a:t>dei </a:t>
            </a:r>
            <a:r>
              <a:rPr sz="1050" dirty="0">
                <a:latin typeface="Arial"/>
                <a:cs typeface="Arial"/>
              </a:rPr>
              <a:t>fusti </a:t>
            </a:r>
            <a:r>
              <a:rPr sz="1050" spc="-5" dirty="0">
                <a:latin typeface="Arial"/>
                <a:cs typeface="Arial"/>
              </a:rPr>
              <a:t>delle </a:t>
            </a:r>
            <a:r>
              <a:rPr sz="1050" dirty="0">
                <a:latin typeface="Arial"/>
                <a:cs typeface="Arial"/>
              </a:rPr>
              <a:t>piante del</a:t>
            </a:r>
            <a:r>
              <a:rPr sz="1050" spc="-30" dirty="0">
                <a:latin typeface="Arial"/>
                <a:cs typeface="Arial"/>
              </a:rPr>
              <a:t> </a:t>
            </a:r>
            <a:r>
              <a:rPr sz="1050" dirty="0">
                <a:latin typeface="Arial"/>
                <a:cs typeface="Arial"/>
              </a:rPr>
              <a:t>parco.</a:t>
            </a:r>
            <a:endParaRPr sz="1050">
              <a:latin typeface="Arial"/>
              <a:cs typeface="Arial"/>
            </a:endParaRPr>
          </a:p>
          <a:p>
            <a:pPr>
              <a:lnSpc>
                <a:spcPct val="100000"/>
              </a:lnSpc>
              <a:spcBef>
                <a:spcPts val="35"/>
              </a:spcBef>
            </a:pPr>
            <a:endParaRPr sz="1200">
              <a:latin typeface="Times New Roman"/>
              <a:cs typeface="Times New Roman"/>
            </a:endParaRPr>
          </a:p>
          <a:p>
            <a:pPr marL="12700" marR="6985" algn="just">
              <a:lnSpc>
                <a:spcPct val="133300"/>
              </a:lnSpc>
              <a:spcBef>
                <a:spcPts val="5"/>
              </a:spcBef>
            </a:pPr>
            <a:r>
              <a:rPr sz="1050" u="sng" dirty="0">
                <a:uFill>
                  <a:solidFill>
                    <a:srgbClr val="000000"/>
                  </a:solidFill>
                </a:uFill>
                <a:latin typeface="Arial"/>
                <a:cs typeface="Arial"/>
              </a:rPr>
              <a:t>Torchiara, martedì 17 </a:t>
            </a:r>
            <a:r>
              <a:rPr sz="1050" u="sng" spc="-5" dirty="0">
                <a:uFill>
                  <a:solidFill>
                    <a:srgbClr val="000000"/>
                  </a:solidFill>
                </a:uFill>
                <a:latin typeface="Arial"/>
                <a:cs typeface="Arial"/>
              </a:rPr>
              <a:t>marzo </a:t>
            </a:r>
            <a:r>
              <a:rPr sz="1050" u="sng" dirty="0">
                <a:uFill>
                  <a:solidFill>
                    <a:srgbClr val="000000"/>
                  </a:solidFill>
                </a:uFill>
                <a:latin typeface="Arial"/>
                <a:cs typeface="Arial"/>
              </a:rPr>
              <a:t>dalle </a:t>
            </a:r>
            <a:r>
              <a:rPr sz="1050" u="sng" spc="-5" dirty="0">
                <a:uFill>
                  <a:solidFill>
                    <a:srgbClr val="000000"/>
                  </a:solidFill>
                </a:uFill>
                <a:latin typeface="Arial"/>
                <a:cs typeface="Arial"/>
              </a:rPr>
              <a:t>18:00 alle 20:00 </a:t>
            </a:r>
            <a:r>
              <a:rPr sz="1050" u="sng" dirty="0">
                <a:uFill>
                  <a:solidFill>
                    <a:srgbClr val="000000"/>
                  </a:solidFill>
                </a:uFill>
                <a:latin typeface="Arial"/>
                <a:cs typeface="Arial"/>
              </a:rPr>
              <a:t>presso la </a:t>
            </a:r>
            <a:r>
              <a:rPr sz="1050" u="sng" spc="-5" dirty="0">
                <a:uFill>
                  <a:solidFill>
                    <a:srgbClr val="000000"/>
                  </a:solidFill>
                </a:uFill>
                <a:latin typeface="Arial"/>
                <a:cs typeface="Arial"/>
              </a:rPr>
              <a:t>Biblioteca Archivio della </a:t>
            </a:r>
            <a:r>
              <a:rPr sz="1050" u="sng" dirty="0">
                <a:uFill>
                  <a:solidFill>
                    <a:srgbClr val="000000"/>
                  </a:solidFill>
                </a:uFill>
                <a:latin typeface="Arial"/>
                <a:cs typeface="Arial"/>
              </a:rPr>
              <a:t>fotografia </a:t>
            </a:r>
            <a:r>
              <a:rPr sz="1050" dirty="0">
                <a:latin typeface="Arial"/>
                <a:cs typeface="Arial"/>
              </a:rPr>
              <a:t> </a:t>
            </a:r>
            <a:r>
              <a:rPr sz="1050" u="sng" spc="-5" dirty="0">
                <a:uFill>
                  <a:solidFill>
                    <a:srgbClr val="000000"/>
                  </a:solidFill>
                </a:uFill>
                <a:latin typeface="Arial"/>
                <a:cs typeface="Arial"/>
              </a:rPr>
              <a:t>Mediterranea</a:t>
            </a:r>
            <a:endParaRPr sz="1050">
              <a:latin typeface="Arial"/>
              <a:cs typeface="Arial"/>
            </a:endParaRPr>
          </a:p>
          <a:p>
            <a:pPr marL="12700">
              <a:lnSpc>
                <a:spcPct val="100000"/>
              </a:lnSpc>
              <a:spcBef>
                <a:spcPts val="420"/>
              </a:spcBef>
            </a:pPr>
            <a:r>
              <a:rPr sz="1050" b="1" spc="-5" dirty="0">
                <a:latin typeface="Arial"/>
                <a:cs typeface="Arial"/>
              </a:rPr>
              <a:t>Il Simbolismo del Tempio </a:t>
            </a:r>
            <a:r>
              <a:rPr sz="1050" b="1" dirty="0">
                <a:latin typeface="Arial"/>
                <a:cs typeface="Arial"/>
              </a:rPr>
              <a:t>Cristiano</a:t>
            </a:r>
            <a:r>
              <a:rPr sz="1050" dirty="0">
                <a:latin typeface="Arial"/>
                <a:cs typeface="Arial"/>
              </a:rPr>
              <a:t>,ci </a:t>
            </a:r>
            <a:r>
              <a:rPr sz="1050" spc="-5" dirty="0">
                <a:latin typeface="Arial"/>
                <a:cs typeface="Arial"/>
              </a:rPr>
              <a:t>addentriamo </a:t>
            </a:r>
            <a:r>
              <a:rPr sz="1050" dirty="0">
                <a:latin typeface="Arial"/>
                <a:cs typeface="Arial"/>
              </a:rPr>
              <a:t>in un argomento </a:t>
            </a:r>
            <a:r>
              <a:rPr sz="1050" spc="-5" dirty="0">
                <a:latin typeface="Arial"/>
                <a:cs typeface="Arial"/>
              </a:rPr>
              <a:t>particolarmente delicato, dove</a:t>
            </a:r>
            <a:r>
              <a:rPr sz="1050" spc="20" dirty="0">
                <a:latin typeface="Arial"/>
                <a:cs typeface="Arial"/>
              </a:rPr>
              <a:t> </a:t>
            </a:r>
            <a:r>
              <a:rPr sz="1050" spc="-5" dirty="0">
                <a:latin typeface="Arial"/>
                <a:cs typeface="Arial"/>
              </a:rPr>
              <a:t>la</a:t>
            </a:r>
            <a:endParaRPr sz="1050">
              <a:latin typeface="Arial"/>
              <a:cs typeface="Arial"/>
            </a:endParaRPr>
          </a:p>
          <a:p>
            <a:pPr marL="12700" marR="5080" algn="just">
              <a:lnSpc>
                <a:spcPct val="133000"/>
              </a:lnSpc>
              <a:spcBef>
                <a:spcPts val="5"/>
              </a:spcBef>
            </a:pPr>
            <a:r>
              <a:rPr sz="1050" spc="-5" dirty="0">
                <a:latin typeface="Arial"/>
                <a:cs typeface="Arial"/>
              </a:rPr>
              <a:t>correlazione tra le architetture </a:t>
            </a:r>
            <a:r>
              <a:rPr sz="1050" dirty="0">
                <a:latin typeface="Arial"/>
                <a:cs typeface="Arial"/>
              </a:rPr>
              <a:t>ed i </a:t>
            </a:r>
            <a:r>
              <a:rPr sz="1050" spc="-5" dirty="0">
                <a:latin typeface="Arial"/>
                <a:cs typeface="Arial"/>
              </a:rPr>
              <a:t>segni del territorio ben </a:t>
            </a:r>
            <a:r>
              <a:rPr sz="1050" dirty="0">
                <a:latin typeface="Arial"/>
                <a:cs typeface="Arial"/>
              </a:rPr>
              <a:t>si </a:t>
            </a:r>
            <a:r>
              <a:rPr sz="1050" spc="-5" dirty="0">
                <a:latin typeface="Arial"/>
                <a:cs typeface="Arial"/>
              </a:rPr>
              <a:t>correlano con </a:t>
            </a:r>
            <a:r>
              <a:rPr sz="1050" dirty="0">
                <a:latin typeface="Arial"/>
                <a:cs typeface="Arial"/>
              </a:rPr>
              <a:t>gli </a:t>
            </a:r>
            <a:r>
              <a:rPr sz="1050" spc="-5" dirty="0">
                <a:latin typeface="Arial"/>
                <a:cs typeface="Arial"/>
              </a:rPr>
              <a:t>aspetti dell’arte sacra,  </a:t>
            </a:r>
            <a:r>
              <a:rPr sz="1050" dirty="0">
                <a:latin typeface="Arial"/>
                <a:cs typeface="Arial"/>
              </a:rPr>
              <a:t>espressione </a:t>
            </a:r>
            <a:r>
              <a:rPr sz="1050" spc="-5" dirty="0">
                <a:latin typeface="Arial"/>
                <a:cs typeface="Arial"/>
              </a:rPr>
              <a:t>dello Spirito Divino. </a:t>
            </a:r>
            <a:r>
              <a:rPr sz="1050" dirty="0">
                <a:latin typeface="Arial"/>
                <a:cs typeface="Arial"/>
              </a:rPr>
              <a:t>Le </a:t>
            </a:r>
            <a:r>
              <a:rPr sz="1050" spc="-5" dirty="0">
                <a:latin typeface="Arial"/>
                <a:cs typeface="Arial"/>
              </a:rPr>
              <a:t>verità trascendenti ed </a:t>
            </a:r>
            <a:r>
              <a:rPr sz="1050" dirty="0">
                <a:latin typeface="Arial"/>
                <a:cs typeface="Arial"/>
              </a:rPr>
              <a:t>i valori </a:t>
            </a:r>
            <a:r>
              <a:rPr sz="1050" spc="-5" dirty="0">
                <a:latin typeface="Arial"/>
                <a:cs typeface="Arial"/>
              </a:rPr>
              <a:t>della </a:t>
            </a:r>
            <a:r>
              <a:rPr sz="1050" dirty="0">
                <a:latin typeface="Arial"/>
                <a:cs typeface="Arial"/>
              </a:rPr>
              <a:t>fede </a:t>
            </a:r>
            <a:r>
              <a:rPr sz="1050" spc="-5" dirty="0">
                <a:latin typeface="Arial"/>
                <a:cs typeface="Arial"/>
              </a:rPr>
              <a:t>tradotti nella </a:t>
            </a:r>
            <a:r>
              <a:rPr sz="1050" dirty="0">
                <a:latin typeface="Arial"/>
                <a:cs typeface="Arial"/>
              </a:rPr>
              <a:t>forma </a:t>
            </a:r>
            <a:r>
              <a:rPr sz="1050" spc="-5" dirty="0">
                <a:latin typeface="Arial"/>
                <a:cs typeface="Arial"/>
              </a:rPr>
              <a:t>artistica.  Chiesa come santuario, luogo dove </a:t>
            </a:r>
            <a:r>
              <a:rPr sz="1050" dirty="0">
                <a:latin typeface="Arial"/>
                <a:cs typeface="Arial"/>
              </a:rPr>
              <a:t>la </a:t>
            </a:r>
            <a:r>
              <a:rPr sz="1050" spc="-5" dirty="0">
                <a:latin typeface="Arial"/>
                <a:cs typeface="Arial"/>
              </a:rPr>
              <a:t>Grazia </a:t>
            </a:r>
            <a:r>
              <a:rPr sz="1050" dirty="0">
                <a:latin typeface="Arial"/>
                <a:cs typeface="Arial"/>
              </a:rPr>
              <a:t>si </a:t>
            </a:r>
            <a:r>
              <a:rPr sz="1050" spc="-5" dirty="0">
                <a:latin typeface="Arial"/>
                <a:cs typeface="Arial"/>
              </a:rPr>
              <a:t>manifesta attraverso </a:t>
            </a:r>
            <a:r>
              <a:rPr sz="1050" dirty="0">
                <a:latin typeface="Arial"/>
                <a:cs typeface="Arial"/>
              </a:rPr>
              <a:t>le </a:t>
            </a:r>
            <a:r>
              <a:rPr sz="1050" spc="-5" dirty="0">
                <a:latin typeface="Arial"/>
                <a:cs typeface="Arial"/>
              </a:rPr>
              <a:t>opere architettoniche </a:t>
            </a:r>
            <a:r>
              <a:rPr sz="1050" dirty="0">
                <a:latin typeface="Arial"/>
                <a:cs typeface="Arial"/>
              </a:rPr>
              <a:t>e </a:t>
            </a:r>
            <a:r>
              <a:rPr sz="1050" spc="-5" dirty="0">
                <a:latin typeface="Arial"/>
                <a:cs typeface="Arial"/>
              </a:rPr>
              <a:t>permea  </a:t>
            </a:r>
            <a:r>
              <a:rPr sz="1050" dirty="0">
                <a:latin typeface="Arial"/>
                <a:cs typeface="Arial"/>
              </a:rPr>
              <a:t>la fede</a:t>
            </a:r>
            <a:r>
              <a:rPr sz="1050" spc="-10" dirty="0">
                <a:latin typeface="Arial"/>
                <a:cs typeface="Arial"/>
              </a:rPr>
              <a:t> </a:t>
            </a:r>
            <a:r>
              <a:rPr sz="1050" spc="-5" dirty="0">
                <a:latin typeface="Arial"/>
                <a:cs typeface="Arial"/>
              </a:rPr>
              <a:t>singola.</a:t>
            </a:r>
            <a:endParaRPr sz="1050">
              <a:latin typeface="Arial"/>
              <a:cs typeface="Arial"/>
            </a:endParaRPr>
          </a:p>
          <a:p>
            <a:pPr>
              <a:lnSpc>
                <a:spcPct val="100000"/>
              </a:lnSpc>
              <a:spcBef>
                <a:spcPts val="50"/>
              </a:spcBef>
            </a:pPr>
            <a:endParaRPr sz="1550">
              <a:latin typeface="Times New Roman"/>
              <a:cs typeface="Times New Roman"/>
            </a:endParaRPr>
          </a:p>
          <a:p>
            <a:pPr marL="12700" algn="just">
              <a:lnSpc>
                <a:spcPct val="100000"/>
              </a:lnSpc>
              <a:spcBef>
                <a:spcPts val="5"/>
              </a:spcBef>
            </a:pPr>
            <a:r>
              <a:rPr sz="1050" u="sng" spc="-5" dirty="0">
                <a:uFill>
                  <a:solidFill>
                    <a:srgbClr val="000000"/>
                  </a:solidFill>
                </a:uFill>
                <a:latin typeface="Arial"/>
                <a:cs typeface="Arial"/>
              </a:rPr>
              <a:t>Castellabate,       mercoledì       </a:t>
            </a:r>
            <a:r>
              <a:rPr sz="1050" u="sng" dirty="0">
                <a:uFill>
                  <a:solidFill>
                    <a:srgbClr val="000000"/>
                  </a:solidFill>
                </a:uFill>
                <a:latin typeface="Arial"/>
                <a:cs typeface="Arial"/>
              </a:rPr>
              <a:t>18      </a:t>
            </a:r>
            <a:r>
              <a:rPr sz="1050" u="sng" spc="-5" dirty="0">
                <a:uFill>
                  <a:solidFill>
                    <a:srgbClr val="000000"/>
                  </a:solidFill>
                </a:uFill>
                <a:latin typeface="Arial"/>
                <a:cs typeface="Arial"/>
              </a:rPr>
              <a:t>marzo       dalle       </a:t>
            </a:r>
            <a:r>
              <a:rPr sz="1050" u="sng" dirty="0">
                <a:uFill>
                  <a:solidFill>
                    <a:srgbClr val="000000"/>
                  </a:solidFill>
                </a:uFill>
                <a:latin typeface="Arial"/>
                <a:cs typeface="Arial"/>
              </a:rPr>
              <a:t>9:30      </a:t>
            </a:r>
            <a:r>
              <a:rPr sz="1050" u="sng" spc="-5" dirty="0">
                <a:uFill>
                  <a:solidFill>
                    <a:srgbClr val="000000"/>
                  </a:solidFill>
                </a:uFill>
                <a:latin typeface="Arial"/>
                <a:cs typeface="Arial"/>
              </a:rPr>
              <a:t>alle       13:00       </a:t>
            </a:r>
            <a:r>
              <a:rPr sz="1050" u="sng" dirty="0">
                <a:uFill>
                  <a:solidFill>
                    <a:srgbClr val="000000"/>
                  </a:solidFill>
                </a:uFill>
                <a:latin typeface="Arial"/>
                <a:cs typeface="Arial"/>
              </a:rPr>
              <a:t>in      </a:t>
            </a:r>
            <a:r>
              <a:rPr sz="1050" u="sng" spc="-5" dirty="0">
                <a:uFill>
                  <a:solidFill>
                    <a:srgbClr val="000000"/>
                  </a:solidFill>
                </a:uFill>
                <a:latin typeface="Arial"/>
                <a:cs typeface="Arial"/>
              </a:rPr>
              <a:t>PIazza  </a:t>
            </a:r>
            <a:r>
              <a:rPr sz="1050" u="sng" spc="170" dirty="0">
                <a:uFill>
                  <a:solidFill>
                    <a:srgbClr val="000000"/>
                  </a:solidFill>
                </a:uFill>
                <a:latin typeface="Arial"/>
                <a:cs typeface="Arial"/>
              </a:rPr>
              <a:t> </a:t>
            </a:r>
            <a:r>
              <a:rPr sz="1050" u="sng" spc="-5" dirty="0">
                <a:uFill>
                  <a:solidFill>
                    <a:srgbClr val="000000"/>
                  </a:solidFill>
                </a:uFill>
                <a:latin typeface="Arial"/>
                <a:cs typeface="Arial"/>
              </a:rPr>
              <a:t>Lucia</a:t>
            </a:r>
            <a:endParaRPr sz="1050">
              <a:latin typeface="Arial"/>
              <a:cs typeface="Arial"/>
            </a:endParaRPr>
          </a:p>
          <a:p>
            <a:pPr marL="12700" algn="just">
              <a:lnSpc>
                <a:spcPct val="100000"/>
              </a:lnSpc>
              <a:spcBef>
                <a:spcPts val="420"/>
              </a:spcBef>
            </a:pPr>
            <a:r>
              <a:rPr sz="1050" b="1" dirty="0">
                <a:latin typeface="Arial"/>
                <a:cs typeface="Arial"/>
              </a:rPr>
              <a:t>Linea</a:t>
            </a:r>
            <a:r>
              <a:rPr sz="1050" b="1" spc="35" dirty="0">
                <a:latin typeface="Arial"/>
                <a:cs typeface="Arial"/>
              </a:rPr>
              <a:t> </a:t>
            </a:r>
            <a:r>
              <a:rPr sz="1050" b="1" dirty="0">
                <a:latin typeface="Arial"/>
                <a:cs typeface="Arial"/>
              </a:rPr>
              <a:t>del</a:t>
            </a:r>
            <a:r>
              <a:rPr sz="1050" b="1" spc="40" dirty="0">
                <a:latin typeface="Arial"/>
                <a:cs typeface="Arial"/>
              </a:rPr>
              <a:t> </a:t>
            </a:r>
            <a:r>
              <a:rPr sz="1050" b="1" spc="-5" dirty="0">
                <a:latin typeface="Arial"/>
                <a:cs typeface="Arial"/>
              </a:rPr>
              <a:t>paesaggio</a:t>
            </a:r>
            <a:r>
              <a:rPr sz="1050" b="1" spc="45" dirty="0">
                <a:latin typeface="Arial"/>
                <a:cs typeface="Arial"/>
              </a:rPr>
              <a:t> </a:t>
            </a:r>
            <a:r>
              <a:rPr sz="1050" b="1" dirty="0">
                <a:latin typeface="Arial"/>
                <a:cs typeface="Arial"/>
              </a:rPr>
              <a:t>ed</a:t>
            </a:r>
            <a:r>
              <a:rPr sz="1050" b="1" spc="35" dirty="0">
                <a:latin typeface="Arial"/>
                <a:cs typeface="Arial"/>
              </a:rPr>
              <a:t> </a:t>
            </a:r>
            <a:r>
              <a:rPr sz="1050" b="1" spc="-5" dirty="0">
                <a:latin typeface="Arial"/>
                <a:cs typeface="Arial"/>
              </a:rPr>
              <a:t>architettura.</a:t>
            </a:r>
            <a:r>
              <a:rPr sz="1050" b="1" spc="15" dirty="0">
                <a:latin typeface="Arial"/>
                <a:cs typeface="Arial"/>
              </a:rPr>
              <a:t> </a:t>
            </a:r>
            <a:r>
              <a:rPr sz="1050" spc="-5" dirty="0">
                <a:latin typeface="Arial"/>
                <a:cs typeface="Arial"/>
              </a:rPr>
              <a:t>In</a:t>
            </a:r>
            <a:r>
              <a:rPr sz="1050" spc="45" dirty="0">
                <a:latin typeface="Arial"/>
                <a:cs typeface="Arial"/>
              </a:rPr>
              <a:t> </a:t>
            </a:r>
            <a:r>
              <a:rPr sz="1050" spc="-5" dirty="0">
                <a:latin typeface="Arial"/>
                <a:cs typeface="Arial"/>
              </a:rPr>
              <a:t>piazza</a:t>
            </a:r>
            <a:r>
              <a:rPr sz="1050" spc="45" dirty="0">
                <a:latin typeface="Arial"/>
                <a:cs typeface="Arial"/>
              </a:rPr>
              <a:t> </a:t>
            </a:r>
            <a:r>
              <a:rPr sz="1050" dirty="0">
                <a:latin typeface="Arial"/>
                <a:cs typeface="Arial"/>
              </a:rPr>
              <a:t>Lucia,</a:t>
            </a:r>
            <a:r>
              <a:rPr sz="1050" spc="40" dirty="0">
                <a:latin typeface="Arial"/>
                <a:cs typeface="Arial"/>
              </a:rPr>
              <a:t> </a:t>
            </a:r>
            <a:r>
              <a:rPr sz="1050" spc="-5" dirty="0">
                <a:latin typeface="Arial"/>
                <a:cs typeface="Arial"/>
              </a:rPr>
              <a:t>nella</a:t>
            </a:r>
            <a:r>
              <a:rPr sz="1050" spc="45" dirty="0">
                <a:latin typeface="Arial"/>
                <a:cs typeface="Arial"/>
              </a:rPr>
              <a:t> </a:t>
            </a:r>
            <a:r>
              <a:rPr sz="1050" spc="-5" dirty="0">
                <a:latin typeface="Arial"/>
                <a:cs typeface="Arial"/>
              </a:rPr>
              <a:t>frazione</a:t>
            </a:r>
            <a:r>
              <a:rPr sz="1050" spc="35" dirty="0">
                <a:latin typeface="Arial"/>
                <a:cs typeface="Arial"/>
              </a:rPr>
              <a:t> </a:t>
            </a:r>
            <a:r>
              <a:rPr sz="1050" dirty="0">
                <a:latin typeface="Arial"/>
                <a:cs typeface="Arial"/>
              </a:rPr>
              <a:t>Santa</a:t>
            </a:r>
            <a:r>
              <a:rPr sz="1050" spc="30" dirty="0">
                <a:latin typeface="Arial"/>
                <a:cs typeface="Arial"/>
              </a:rPr>
              <a:t> </a:t>
            </a:r>
            <a:r>
              <a:rPr sz="1050" dirty="0">
                <a:latin typeface="Arial"/>
                <a:cs typeface="Arial"/>
              </a:rPr>
              <a:t>Maria</a:t>
            </a:r>
            <a:r>
              <a:rPr sz="1050" spc="50" dirty="0">
                <a:latin typeface="Arial"/>
                <a:cs typeface="Arial"/>
              </a:rPr>
              <a:t> </a:t>
            </a:r>
            <a:r>
              <a:rPr sz="1050" spc="-10" dirty="0">
                <a:latin typeface="Arial"/>
                <a:cs typeface="Arial"/>
              </a:rPr>
              <a:t>di</a:t>
            </a:r>
            <a:r>
              <a:rPr sz="1050" spc="50" dirty="0">
                <a:latin typeface="Arial"/>
                <a:cs typeface="Arial"/>
              </a:rPr>
              <a:t> </a:t>
            </a:r>
            <a:r>
              <a:rPr sz="1050" spc="-5" dirty="0">
                <a:latin typeface="Arial"/>
                <a:cs typeface="Arial"/>
              </a:rPr>
              <a:t>Castellabate</a:t>
            </a:r>
            <a:r>
              <a:rPr sz="1050" spc="40" dirty="0">
                <a:latin typeface="Arial"/>
                <a:cs typeface="Arial"/>
              </a:rPr>
              <a:t> </a:t>
            </a:r>
            <a:r>
              <a:rPr sz="1050" spc="-5" dirty="0">
                <a:latin typeface="Arial"/>
                <a:cs typeface="Arial"/>
              </a:rPr>
              <a:t>circa</a:t>
            </a:r>
            <a:endParaRPr sz="1050">
              <a:latin typeface="Arial"/>
              <a:cs typeface="Arial"/>
            </a:endParaRPr>
          </a:p>
        </p:txBody>
      </p:sp>
      <p:sp>
        <p:nvSpPr>
          <p:cNvPr id="7" name="object 7"/>
          <p:cNvSpPr/>
          <p:nvPr/>
        </p:nvSpPr>
        <p:spPr>
          <a:xfrm>
            <a:off x="2599075" y="2214830"/>
            <a:ext cx="2426281" cy="65001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7604759"/>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9640">
              <a:lnSpc>
                <a:spcPts val="1839"/>
              </a:lnSpc>
            </a:pPr>
            <a:r>
              <a:rPr sz="1600" b="1" spc="-5" dirty="0">
                <a:latin typeface="Arial"/>
                <a:cs typeface="Arial"/>
              </a:rPr>
              <a:t>Infocilento.it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133100"/>
              </a:lnSpc>
              <a:spcBef>
                <a:spcPts val="969"/>
              </a:spcBef>
            </a:pPr>
            <a:r>
              <a:rPr sz="1050" dirty="0">
                <a:latin typeface="Arial"/>
                <a:cs typeface="Arial"/>
              </a:rPr>
              <a:t>120/130 </a:t>
            </a:r>
            <a:r>
              <a:rPr sz="1050" spc="-5" dirty="0">
                <a:latin typeface="Arial"/>
                <a:cs typeface="Arial"/>
              </a:rPr>
              <a:t>ragazzi, </a:t>
            </a:r>
            <a:r>
              <a:rPr sz="1050" dirty="0">
                <a:latin typeface="Arial"/>
                <a:cs typeface="Arial"/>
              </a:rPr>
              <a:t>5 quinte </a:t>
            </a:r>
            <a:r>
              <a:rPr sz="1050" spc="-5" dirty="0">
                <a:latin typeface="Arial"/>
                <a:cs typeface="Arial"/>
              </a:rPr>
              <a:t>elementari </a:t>
            </a:r>
            <a:r>
              <a:rPr sz="1050" dirty="0">
                <a:latin typeface="Arial"/>
                <a:cs typeface="Arial"/>
              </a:rPr>
              <a:t>e </a:t>
            </a:r>
            <a:r>
              <a:rPr sz="1050" spc="-5" dirty="0">
                <a:latin typeface="Arial"/>
                <a:cs typeface="Arial"/>
              </a:rPr>
              <a:t>tre medie per </a:t>
            </a:r>
            <a:r>
              <a:rPr sz="1050" dirty="0">
                <a:latin typeface="Arial"/>
                <a:cs typeface="Arial"/>
              </a:rPr>
              <a:t>due ore in </a:t>
            </a:r>
            <a:r>
              <a:rPr sz="1050" spc="-5" dirty="0">
                <a:latin typeface="Arial"/>
                <a:cs typeface="Arial"/>
              </a:rPr>
              <a:t>piazza </a:t>
            </a:r>
            <a:r>
              <a:rPr sz="1050" dirty="0">
                <a:latin typeface="Arial"/>
                <a:cs typeface="Arial"/>
              </a:rPr>
              <a:t>tratteranno il </a:t>
            </a:r>
            <a:r>
              <a:rPr sz="1050" spc="-5" dirty="0">
                <a:latin typeface="Arial"/>
                <a:cs typeface="Arial"/>
              </a:rPr>
              <a:t>tema del </a:t>
            </a:r>
            <a:r>
              <a:rPr sz="1050" dirty="0">
                <a:latin typeface="Arial"/>
                <a:cs typeface="Arial"/>
              </a:rPr>
              <a:t>riciclo e  disegneranno </a:t>
            </a:r>
            <a:r>
              <a:rPr sz="1050" spc="-5" dirty="0">
                <a:latin typeface="Arial"/>
                <a:cs typeface="Arial"/>
              </a:rPr>
              <a:t>le </a:t>
            </a:r>
            <a:r>
              <a:rPr sz="1050" dirty="0">
                <a:latin typeface="Arial"/>
                <a:cs typeface="Arial"/>
              </a:rPr>
              <a:t>due </a:t>
            </a:r>
            <a:r>
              <a:rPr sz="1050" spc="-5" dirty="0">
                <a:latin typeface="Arial"/>
                <a:cs typeface="Arial"/>
              </a:rPr>
              <a:t>linee fondamentali </a:t>
            </a:r>
            <a:r>
              <a:rPr sz="1050" dirty="0">
                <a:latin typeface="Arial"/>
                <a:cs typeface="Arial"/>
              </a:rPr>
              <a:t>che </a:t>
            </a:r>
            <a:r>
              <a:rPr sz="1050" spc="-5" dirty="0">
                <a:latin typeface="Arial"/>
                <a:cs typeface="Arial"/>
              </a:rPr>
              <a:t>abbiamo chiesto </a:t>
            </a:r>
            <a:r>
              <a:rPr sz="1050" spc="-10" dirty="0">
                <a:latin typeface="Arial"/>
                <a:cs typeface="Arial"/>
              </a:rPr>
              <a:t>di </a:t>
            </a:r>
            <a:r>
              <a:rPr sz="1050" dirty="0">
                <a:latin typeface="Arial"/>
                <a:cs typeface="Arial"/>
              </a:rPr>
              <a:t>rappresentare: </a:t>
            </a:r>
            <a:r>
              <a:rPr sz="1050" spc="-5" dirty="0">
                <a:latin typeface="Arial"/>
                <a:cs typeface="Arial"/>
              </a:rPr>
              <a:t>paesaggio ed  </a:t>
            </a:r>
            <a:r>
              <a:rPr sz="1050" dirty="0">
                <a:latin typeface="Arial"/>
                <a:cs typeface="Arial"/>
              </a:rPr>
              <a:t>architettura. I </a:t>
            </a:r>
            <a:r>
              <a:rPr sz="1050" spc="-5" dirty="0">
                <a:latin typeface="Arial"/>
                <a:cs typeface="Arial"/>
              </a:rPr>
              <a:t>ragazzi </a:t>
            </a:r>
            <a:r>
              <a:rPr sz="1050" dirty="0">
                <a:latin typeface="Arial"/>
                <a:cs typeface="Arial"/>
              </a:rPr>
              <a:t>del </a:t>
            </a:r>
            <a:r>
              <a:rPr sz="1050" spc="-5" dirty="0">
                <a:latin typeface="Arial"/>
                <a:cs typeface="Arial"/>
              </a:rPr>
              <a:t>Forum intratterranno </a:t>
            </a:r>
            <a:r>
              <a:rPr sz="1050" dirty="0">
                <a:latin typeface="Arial"/>
                <a:cs typeface="Arial"/>
              </a:rPr>
              <a:t>il </a:t>
            </a:r>
            <a:r>
              <a:rPr sz="1050" spc="-5" dirty="0">
                <a:latin typeface="Arial"/>
                <a:cs typeface="Arial"/>
              </a:rPr>
              <a:t>pubblico sul tema della pulizia dei litorali, </a:t>
            </a:r>
            <a:r>
              <a:rPr sz="1050" dirty="0">
                <a:latin typeface="Arial"/>
                <a:cs typeface="Arial"/>
              </a:rPr>
              <a:t>la </a:t>
            </a:r>
            <a:r>
              <a:rPr sz="1050" spc="-5" dirty="0">
                <a:latin typeface="Arial"/>
                <a:cs typeface="Arial"/>
              </a:rPr>
              <a:t>tenuta  invernale </a:t>
            </a:r>
            <a:r>
              <a:rPr sz="1050" dirty="0">
                <a:latin typeface="Arial"/>
                <a:cs typeface="Arial"/>
              </a:rPr>
              <a:t>delle </a:t>
            </a:r>
            <a:r>
              <a:rPr sz="1050" spc="-5" dirty="0">
                <a:latin typeface="Arial"/>
                <a:cs typeface="Arial"/>
              </a:rPr>
              <a:t>spiagge, nella splendida cornice del </a:t>
            </a:r>
            <a:r>
              <a:rPr sz="1050" dirty="0">
                <a:latin typeface="Arial"/>
                <a:cs typeface="Arial"/>
              </a:rPr>
              <a:t>paese </a:t>
            </a:r>
            <a:r>
              <a:rPr sz="1050" spc="-5" dirty="0">
                <a:latin typeface="Arial"/>
                <a:cs typeface="Arial"/>
              </a:rPr>
              <a:t>divenuto </a:t>
            </a:r>
            <a:r>
              <a:rPr sz="1050" dirty="0">
                <a:latin typeface="Arial"/>
                <a:cs typeface="Arial"/>
              </a:rPr>
              <a:t>noto al mondo anche grazie al </a:t>
            </a:r>
            <a:r>
              <a:rPr sz="1050" spc="-10" dirty="0">
                <a:latin typeface="Arial"/>
                <a:cs typeface="Arial"/>
              </a:rPr>
              <a:t>film  </a:t>
            </a:r>
            <a:r>
              <a:rPr sz="1050" spc="-5" dirty="0">
                <a:latin typeface="Arial"/>
                <a:cs typeface="Arial"/>
              </a:rPr>
              <a:t>Benvenuti </a:t>
            </a:r>
            <a:r>
              <a:rPr sz="1050" dirty="0">
                <a:latin typeface="Arial"/>
                <a:cs typeface="Arial"/>
              </a:rPr>
              <a:t>al</a:t>
            </a:r>
            <a:r>
              <a:rPr sz="1050" spc="-15" dirty="0">
                <a:latin typeface="Arial"/>
                <a:cs typeface="Arial"/>
              </a:rPr>
              <a:t> </a:t>
            </a:r>
            <a:r>
              <a:rPr sz="1050" dirty="0">
                <a:latin typeface="Arial"/>
                <a:cs typeface="Arial"/>
              </a:rPr>
              <a:t>Sud.</a:t>
            </a:r>
            <a:endParaRPr sz="1050">
              <a:latin typeface="Arial"/>
              <a:cs typeface="Arial"/>
            </a:endParaRPr>
          </a:p>
          <a:p>
            <a:pPr>
              <a:lnSpc>
                <a:spcPct val="100000"/>
              </a:lnSpc>
              <a:spcBef>
                <a:spcPts val="25"/>
              </a:spcBef>
            </a:pPr>
            <a:endParaRPr sz="1200">
              <a:latin typeface="Times New Roman"/>
              <a:cs typeface="Times New Roman"/>
            </a:endParaRPr>
          </a:p>
          <a:p>
            <a:pPr marL="12700" marR="6350" algn="just">
              <a:lnSpc>
                <a:spcPct val="133300"/>
              </a:lnSpc>
            </a:pPr>
            <a:r>
              <a:rPr sz="1050" u="sng" spc="-5" dirty="0">
                <a:uFill>
                  <a:solidFill>
                    <a:srgbClr val="000000"/>
                  </a:solidFill>
                </a:uFill>
                <a:latin typeface="Arial"/>
                <a:cs typeface="Arial"/>
              </a:rPr>
              <a:t>Agropoli, giovedì </a:t>
            </a:r>
            <a:r>
              <a:rPr sz="1050" u="sng" dirty="0">
                <a:uFill>
                  <a:solidFill>
                    <a:srgbClr val="000000"/>
                  </a:solidFill>
                </a:uFill>
                <a:latin typeface="Arial"/>
                <a:cs typeface="Arial"/>
              </a:rPr>
              <a:t>19 marzo </a:t>
            </a:r>
            <a:r>
              <a:rPr sz="1050" u="sng" spc="-5" dirty="0">
                <a:uFill>
                  <a:solidFill>
                    <a:srgbClr val="000000"/>
                  </a:solidFill>
                </a:uFill>
                <a:latin typeface="Arial"/>
                <a:cs typeface="Arial"/>
              </a:rPr>
              <a:t>dalle 9:30 alle </a:t>
            </a:r>
            <a:r>
              <a:rPr sz="1050" u="sng" dirty="0">
                <a:uFill>
                  <a:solidFill>
                    <a:srgbClr val="000000"/>
                  </a:solidFill>
                </a:uFill>
                <a:latin typeface="Arial"/>
                <a:cs typeface="Arial"/>
              </a:rPr>
              <a:t>13:00 presso il </a:t>
            </a:r>
            <a:r>
              <a:rPr sz="1050" u="sng" spc="-5" dirty="0">
                <a:uFill>
                  <a:solidFill>
                    <a:srgbClr val="000000"/>
                  </a:solidFill>
                </a:uFill>
                <a:latin typeface="Arial"/>
                <a:cs typeface="Arial"/>
              </a:rPr>
              <a:t>Palazzo </a:t>
            </a:r>
            <a:r>
              <a:rPr sz="1050" u="sng" dirty="0">
                <a:uFill>
                  <a:solidFill>
                    <a:srgbClr val="000000"/>
                  </a:solidFill>
                </a:uFill>
                <a:latin typeface="Arial"/>
                <a:cs typeface="Arial"/>
              </a:rPr>
              <a:t>Civico </a:t>
            </a:r>
            <a:r>
              <a:rPr sz="1050" u="sng" spc="-5" dirty="0">
                <a:uFill>
                  <a:solidFill>
                    <a:srgbClr val="000000"/>
                  </a:solidFill>
                </a:uFill>
                <a:latin typeface="Arial"/>
                <a:cs typeface="Arial"/>
              </a:rPr>
              <a:t>delle Arti </a:t>
            </a:r>
            <a:r>
              <a:rPr sz="1050" spc="-5" dirty="0">
                <a:latin typeface="Arial"/>
                <a:cs typeface="Arial"/>
              </a:rPr>
              <a:t> </a:t>
            </a:r>
            <a:r>
              <a:rPr sz="1050" b="1" spc="-5" dirty="0">
                <a:latin typeface="Arial"/>
                <a:cs typeface="Arial"/>
              </a:rPr>
              <a:t>Il </a:t>
            </a:r>
            <a:r>
              <a:rPr sz="1050" b="1" dirty="0">
                <a:latin typeface="Arial"/>
                <a:cs typeface="Arial"/>
              </a:rPr>
              <a:t>Porto come </a:t>
            </a:r>
            <a:r>
              <a:rPr sz="1050" b="1" spc="-5" dirty="0">
                <a:latin typeface="Arial"/>
                <a:cs typeface="Arial"/>
              </a:rPr>
              <a:t>memoria </a:t>
            </a:r>
            <a:r>
              <a:rPr sz="1050" b="1" dirty="0">
                <a:latin typeface="Arial"/>
                <a:cs typeface="Arial"/>
              </a:rPr>
              <a:t>storica ed </a:t>
            </a:r>
            <a:r>
              <a:rPr sz="1050" b="1" spc="-5" dirty="0">
                <a:latin typeface="Arial"/>
                <a:cs typeface="Arial"/>
              </a:rPr>
              <a:t>occasione </a:t>
            </a:r>
            <a:r>
              <a:rPr sz="1050" b="1" dirty="0">
                <a:latin typeface="Arial"/>
                <a:cs typeface="Arial"/>
              </a:rPr>
              <a:t>di sviluppo</a:t>
            </a:r>
            <a:r>
              <a:rPr sz="1050" dirty="0">
                <a:latin typeface="Arial"/>
                <a:cs typeface="Arial"/>
              </a:rPr>
              <a:t>. I </a:t>
            </a:r>
            <a:r>
              <a:rPr sz="1050" spc="-5" dirty="0">
                <a:latin typeface="Arial"/>
                <a:cs typeface="Arial"/>
              </a:rPr>
              <a:t>ragazzini </a:t>
            </a:r>
            <a:r>
              <a:rPr sz="1050" dirty="0">
                <a:latin typeface="Arial"/>
                <a:cs typeface="Arial"/>
              </a:rPr>
              <a:t>delle </a:t>
            </a:r>
            <a:r>
              <a:rPr sz="1050" spc="-5" dirty="0">
                <a:latin typeface="Arial"/>
                <a:cs typeface="Arial"/>
              </a:rPr>
              <a:t>quinte elementari  partiranno dalla scuola </a:t>
            </a:r>
            <a:r>
              <a:rPr sz="1050" dirty="0">
                <a:latin typeface="Arial"/>
                <a:cs typeface="Arial"/>
              </a:rPr>
              <a:t>ed </a:t>
            </a:r>
            <a:r>
              <a:rPr sz="1050" spc="-5" dirty="0">
                <a:latin typeface="Arial"/>
                <a:cs typeface="Arial"/>
              </a:rPr>
              <a:t>attraversando il paese raggiungeranno il Palazzo Civico delle Arti,  registrando </a:t>
            </a:r>
            <a:r>
              <a:rPr sz="1050" dirty="0">
                <a:latin typeface="Arial"/>
                <a:cs typeface="Arial"/>
              </a:rPr>
              <a:t>i </a:t>
            </a:r>
            <a:r>
              <a:rPr sz="1050" spc="-5" dirty="0">
                <a:latin typeface="Arial"/>
                <a:cs typeface="Arial"/>
              </a:rPr>
              <a:t>segni dell’ambiente circostante. </a:t>
            </a:r>
            <a:r>
              <a:rPr sz="1050" dirty="0">
                <a:latin typeface="Arial"/>
                <a:cs typeface="Arial"/>
              </a:rPr>
              <a:t>I </a:t>
            </a:r>
            <a:r>
              <a:rPr sz="1050" spc="-10" dirty="0">
                <a:latin typeface="Arial"/>
                <a:cs typeface="Arial"/>
              </a:rPr>
              <a:t>ragazzi </a:t>
            </a:r>
            <a:r>
              <a:rPr sz="1050" spc="-5" dirty="0">
                <a:latin typeface="Arial"/>
                <a:cs typeface="Arial"/>
              </a:rPr>
              <a:t>del Forum </a:t>
            </a:r>
            <a:r>
              <a:rPr sz="1050" spc="-10" dirty="0">
                <a:latin typeface="Arial"/>
                <a:cs typeface="Arial"/>
              </a:rPr>
              <a:t>ci </a:t>
            </a:r>
            <a:r>
              <a:rPr sz="1050" spc="-5" dirty="0">
                <a:latin typeface="Arial"/>
                <a:cs typeface="Arial"/>
              </a:rPr>
              <a:t>daranno indicazioni sulla memoria  </a:t>
            </a:r>
            <a:r>
              <a:rPr sz="1050" dirty="0">
                <a:latin typeface="Arial"/>
                <a:cs typeface="Arial"/>
              </a:rPr>
              <a:t>del </a:t>
            </a:r>
            <a:r>
              <a:rPr sz="1050" spc="-5" dirty="0">
                <a:latin typeface="Arial"/>
                <a:cs typeface="Arial"/>
              </a:rPr>
              <a:t>luogo </a:t>
            </a:r>
            <a:r>
              <a:rPr sz="1050" dirty="0">
                <a:latin typeface="Arial"/>
                <a:cs typeface="Arial"/>
              </a:rPr>
              <a:t>con </a:t>
            </a:r>
            <a:r>
              <a:rPr sz="1050" spc="-5" dirty="0">
                <a:latin typeface="Arial"/>
                <a:cs typeface="Arial"/>
              </a:rPr>
              <a:t>proiezioni ed esposizione </a:t>
            </a:r>
            <a:r>
              <a:rPr sz="1050" dirty="0">
                <a:latin typeface="Arial"/>
                <a:cs typeface="Arial"/>
              </a:rPr>
              <a:t>di </a:t>
            </a:r>
            <a:r>
              <a:rPr sz="1050" spc="-5" dirty="0">
                <a:latin typeface="Arial"/>
                <a:cs typeface="Arial"/>
              </a:rPr>
              <a:t>foto </a:t>
            </a:r>
            <a:r>
              <a:rPr sz="1050" dirty="0">
                <a:latin typeface="Arial"/>
                <a:cs typeface="Arial"/>
              </a:rPr>
              <a:t>antiche, seguirà </a:t>
            </a:r>
            <a:r>
              <a:rPr sz="1050" spc="-5" dirty="0">
                <a:latin typeface="Arial"/>
                <a:cs typeface="Arial"/>
              </a:rPr>
              <a:t>la passeggiata </a:t>
            </a:r>
            <a:r>
              <a:rPr sz="1050" dirty="0">
                <a:latin typeface="Arial"/>
                <a:cs typeface="Arial"/>
              </a:rPr>
              <a:t>al porto per </a:t>
            </a:r>
            <a:r>
              <a:rPr sz="1050" spc="-5" dirty="0">
                <a:latin typeface="Arial"/>
                <a:cs typeface="Arial"/>
              </a:rPr>
              <a:t>annotare </a:t>
            </a:r>
            <a:r>
              <a:rPr sz="1050" dirty="0">
                <a:latin typeface="Arial"/>
                <a:cs typeface="Arial"/>
              </a:rPr>
              <a:t>i  </a:t>
            </a:r>
            <a:r>
              <a:rPr sz="1050" spc="-5" dirty="0">
                <a:latin typeface="Arial"/>
                <a:cs typeface="Arial"/>
              </a:rPr>
              <a:t>primi immediati entusiasmi dell’allegra scolaresca. Il Palazzo Civico delle Arti </a:t>
            </a:r>
            <a:r>
              <a:rPr sz="1050" dirty="0">
                <a:latin typeface="Arial"/>
                <a:cs typeface="Arial"/>
              </a:rPr>
              <a:t>è </a:t>
            </a:r>
            <a:r>
              <a:rPr sz="1050" spc="-5" dirty="0">
                <a:latin typeface="Arial"/>
                <a:cs typeface="Arial"/>
              </a:rPr>
              <a:t>una struttura concepita  </a:t>
            </a:r>
            <a:r>
              <a:rPr sz="1050" dirty="0">
                <a:latin typeface="Arial"/>
                <a:cs typeface="Arial"/>
              </a:rPr>
              <a:t>in modo </a:t>
            </a:r>
            <a:r>
              <a:rPr sz="1050" spc="-5" dirty="0">
                <a:latin typeface="Arial"/>
                <a:cs typeface="Arial"/>
              </a:rPr>
              <a:t>razionale </a:t>
            </a:r>
            <a:r>
              <a:rPr sz="1050" dirty="0">
                <a:latin typeface="Arial"/>
                <a:cs typeface="Arial"/>
              </a:rPr>
              <a:t>ed </a:t>
            </a:r>
            <a:r>
              <a:rPr sz="1050" spc="-5" dirty="0">
                <a:latin typeface="Arial"/>
                <a:cs typeface="Arial"/>
              </a:rPr>
              <a:t>innovativo, </a:t>
            </a:r>
            <a:r>
              <a:rPr sz="1050" dirty="0">
                <a:latin typeface="Arial"/>
                <a:cs typeface="Arial"/>
              </a:rPr>
              <a:t>lo spazio </a:t>
            </a:r>
            <a:r>
              <a:rPr sz="1050" spc="-5" dirty="0">
                <a:latin typeface="Arial"/>
                <a:cs typeface="Arial"/>
              </a:rPr>
              <a:t>espositivo, </a:t>
            </a:r>
            <a:r>
              <a:rPr sz="1050" dirty="0">
                <a:latin typeface="Arial"/>
                <a:cs typeface="Arial"/>
              </a:rPr>
              <a:t>la </a:t>
            </a:r>
            <a:r>
              <a:rPr sz="1050" spc="-5" dirty="0">
                <a:latin typeface="Arial"/>
                <a:cs typeface="Arial"/>
              </a:rPr>
              <a:t>sala conferenze </a:t>
            </a:r>
            <a:r>
              <a:rPr sz="1050" dirty="0">
                <a:latin typeface="Arial"/>
                <a:cs typeface="Arial"/>
              </a:rPr>
              <a:t>e la </a:t>
            </a:r>
            <a:r>
              <a:rPr sz="1050" spc="-5" dirty="0">
                <a:latin typeface="Arial"/>
                <a:cs typeface="Arial"/>
              </a:rPr>
              <a:t>sezione archeologica  mirano </a:t>
            </a:r>
            <a:r>
              <a:rPr sz="1050" dirty="0">
                <a:latin typeface="Arial"/>
                <a:cs typeface="Arial"/>
              </a:rPr>
              <a:t>a </a:t>
            </a:r>
            <a:r>
              <a:rPr sz="1050" spc="-5" dirty="0">
                <a:latin typeface="Arial"/>
                <a:cs typeface="Arial"/>
              </a:rPr>
              <a:t>valorizzare </a:t>
            </a:r>
            <a:r>
              <a:rPr sz="1050" dirty="0">
                <a:latin typeface="Arial"/>
                <a:cs typeface="Arial"/>
              </a:rPr>
              <a:t>il </a:t>
            </a:r>
            <a:r>
              <a:rPr sz="1050" spc="-5" dirty="0">
                <a:latin typeface="Arial"/>
                <a:cs typeface="Arial"/>
              </a:rPr>
              <a:t>territorio </a:t>
            </a:r>
            <a:r>
              <a:rPr sz="1050" dirty="0">
                <a:latin typeface="Arial"/>
                <a:cs typeface="Arial"/>
              </a:rPr>
              <a:t>e le </a:t>
            </a:r>
            <a:r>
              <a:rPr sz="1050" spc="-5" dirty="0">
                <a:latin typeface="Arial"/>
                <a:cs typeface="Arial"/>
              </a:rPr>
              <a:t>sue più antiche </a:t>
            </a:r>
            <a:r>
              <a:rPr sz="1050" dirty="0">
                <a:latin typeface="Arial"/>
                <a:cs typeface="Arial"/>
              </a:rPr>
              <a:t>tracce </a:t>
            </a:r>
            <a:r>
              <a:rPr sz="1050" spc="-10" dirty="0">
                <a:latin typeface="Arial"/>
                <a:cs typeface="Arial"/>
              </a:rPr>
              <a:t>di </a:t>
            </a:r>
            <a:r>
              <a:rPr sz="1050" spc="-5" dirty="0">
                <a:latin typeface="Arial"/>
                <a:cs typeface="Arial"/>
              </a:rPr>
              <a:t>occupazione. </a:t>
            </a:r>
            <a:r>
              <a:rPr sz="1050" dirty="0">
                <a:latin typeface="Arial"/>
                <a:cs typeface="Arial"/>
              </a:rPr>
              <a:t>La </a:t>
            </a:r>
            <a:r>
              <a:rPr sz="1050" spc="-5" dirty="0">
                <a:latin typeface="Arial"/>
                <a:cs typeface="Arial"/>
              </a:rPr>
              <a:t>storia dei </a:t>
            </a:r>
            <a:r>
              <a:rPr sz="1050" dirty="0">
                <a:latin typeface="Arial"/>
                <a:cs typeface="Arial"/>
              </a:rPr>
              <a:t>paesi </a:t>
            </a:r>
            <a:r>
              <a:rPr sz="1050" spc="-5" dirty="0">
                <a:latin typeface="Arial"/>
                <a:cs typeface="Arial"/>
              </a:rPr>
              <a:t>che </a:t>
            </a:r>
            <a:r>
              <a:rPr sz="1050" spc="-10" dirty="0">
                <a:latin typeface="Arial"/>
                <a:cs typeface="Arial"/>
              </a:rPr>
              <a:t>si  </a:t>
            </a:r>
            <a:r>
              <a:rPr sz="1050" spc="-5" dirty="0">
                <a:latin typeface="Arial"/>
                <a:cs typeface="Arial"/>
              </a:rPr>
              <a:t>affacciano sul Mediterraneo </a:t>
            </a:r>
            <a:r>
              <a:rPr sz="1050" dirty="0">
                <a:latin typeface="Arial"/>
                <a:cs typeface="Arial"/>
              </a:rPr>
              <a:t>è </a:t>
            </a:r>
            <a:r>
              <a:rPr sz="1050" spc="-5" dirty="0">
                <a:latin typeface="Arial"/>
                <a:cs typeface="Arial"/>
              </a:rPr>
              <a:t>fatta </a:t>
            </a:r>
            <a:r>
              <a:rPr sz="1050" dirty="0">
                <a:latin typeface="Arial"/>
                <a:cs typeface="Arial"/>
              </a:rPr>
              <a:t>di </a:t>
            </a:r>
            <a:r>
              <a:rPr sz="1050" spc="-5" dirty="0">
                <a:latin typeface="Arial"/>
                <a:cs typeface="Arial"/>
              </a:rPr>
              <a:t>popoli </a:t>
            </a:r>
            <a:r>
              <a:rPr sz="1050" dirty="0">
                <a:latin typeface="Arial"/>
                <a:cs typeface="Arial"/>
              </a:rPr>
              <a:t>di naviganti, </a:t>
            </a:r>
            <a:r>
              <a:rPr sz="1050" spc="-10" dirty="0">
                <a:latin typeface="Arial"/>
                <a:cs typeface="Arial"/>
              </a:rPr>
              <a:t>di </a:t>
            </a:r>
            <a:r>
              <a:rPr sz="1050" spc="-5" dirty="0">
                <a:latin typeface="Arial"/>
                <a:cs typeface="Arial"/>
              </a:rPr>
              <a:t>rotte, commerci </a:t>
            </a:r>
            <a:r>
              <a:rPr sz="1050" dirty="0">
                <a:latin typeface="Arial"/>
                <a:cs typeface="Arial"/>
              </a:rPr>
              <a:t>e </a:t>
            </a:r>
            <a:r>
              <a:rPr sz="1050" spc="-5" dirty="0">
                <a:latin typeface="Arial"/>
                <a:cs typeface="Arial"/>
              </a:rPr>
              <a:t>avvincenti conquiste. Per  </a:t>
            </a:r>
            <a:r>
              <a:rPr sz="1050" dirty="0">
                <a:latin typeface="Arial"/>
                <a:cs typeface="Arial"/>
              </a:rPr>
              <a:t>raccontare parte </a:t>
            </a:r>
            <a:r>
              <a:rPr sz="1050" spc="-10" dirty="0">
                <a:latin typeface="Arial"/>
                <a:cs typeface="Arial"/>
              </a:rPr>
              <a:t>di </a:t>
            </a:r>
            <a:r>
              <a:rPr sz="1050" spc="-5" dirty="0">
                <a:latin typeface="Arial"/>
                <a:cs typeface="Arial"/>
              </a:rPr>
              <a:t>questa storia una sala </a:t>
            </a:r>
            <a:r>
              <a:rPr sz="1050" dirty="0">
                <a:latin typeface="Arial"/>
                <a:cs typeface="Arial"/>
              </a:rPr>
              <a:t>è </a:t>
            </a:r>
            <a:r>
              <a:rPr sz="1050" spc="-5" dirty="0">
                <a:latin typeface="Arial"/>
                <a:cs typeface="Arial"/>
              </a:rPr>
              <a:t>dedicata </a:t>
            </a:r>
            <a:r>
              <a:rPr sz="1050" spc="5" dirty="0">
                <a:latin typeface="Arial"/>
                <a:cs typeface="Arial"/>
              </a:rPr>
              <a:t>al </a:t>
            </a:r>
            <a:r>
              <a:rPr sz="1050" dirty="0">
                <a:latin typeface="Arial"/>
                <a:cs typeface="Arial"/>
              </a:rPr>
              <a:t>mare ed ai </a:t>
            </a:r>
            <a:r>
              <a:rPr sz="1050" spc="-5" dirty="0">
                <a:latin typeface="Arial"/>
                <a:cs typeface="Arial"/>
              </a:rPr>
              <a:t>rinvenimenti </a:t>
            </a:r>
            <a:r>
              <a:rPr sz="1050" dirty="0">
                <a:latin typeface="Arial"/>
                <a:cs typeface="Arial"/>
              </a:rPr>
              <a:t>subacquei di Punta  Tresino. </a:t>
            </a:r>
            <a:r>
              <a:rPr sz="1050" spc="-5" dirty="0">
                <a:latin typeface="Arial"/>
                <a:cs typeface="Arial"/>
              </a:rPr>
              <a:t>Un ampio </a:t>
            </a:r>
            <a:r>
              <a:rPr sz="1050" dirty="0">
                <a:latin typeface="Arial"/>
                <a:cs typeface="Arial"/>
              </a:rPr>
              <a:t>spazio è </a:t>
            </a:r>
            <a:r>
              <a:rPr sz="1050" spc="-5" dirty="0">
                <a:latin typeface="Arial"/>
                <a:cs typeface="Arial"/>
              </a:rPr>
              <a:t>riservato </a:t>
            </a:r>
            <a:r>
              <a:rPr sz="1050" dirty="0">
                <a:latin typeface="Arial"/>
                <a:cs typeface="Arial"/>
              </a:rPr>
              <a:t>anche ai </a:t>
            </a:r>
            <a:r>
              <a:rPr sz="1050" spc="-5" dirty="0">
                <a:latin typeface="Arial"/>
                <a:cs typeface="Arial"/>
              </a:rPr>
              <a:t>Lucani </a:t>
            </a:r>
            <a:r>
              <a:rPr sz="1050" dirty="0">
                <a:latin typeface="Arial"/>
                <a:cs typeface="Arial"/>
              </a:rPr>
              <a:t>con i </a:t>
            </a:r>
            <a:r>
              <a:rPr sz="1050" spc="-5" dirty="0">
                <a:latin typeface="Arial"/>
                <a:cs typeface="Arial"/>
              </a:rPr>
              <a:t>corredi provenienti </a:t>
            </a:r>
            <a:r>
              <a:rPr sz="1050" dirty="0">
                <a:latin typeface="Arial"/>
                <a:cs typeface="Arial"/>
              </a:rPr>
              <a:t>dal </a:t>
            </a:r>
            <a:r>
              <a:rPr sz="1050" spc="-5" dirty="0">
                <a:latin typeface="Arial"/>
                <a:cs typeface="Arial"/>
              </a:rPr>
              <a:t>sepolcreto rinvenuto  nella Valle </a:t>
            </a:r>
            <a:r>
              <a:rPr sz="1050" spc="-10" dirty="0">
                <a:latin typeface="Arial"/>
                <a:cs typeface="Arial"/>
              </a:rPr>
              <a:t>di </a:t>
            </a:r>
            <a:r>
              <a:rPr sz="1050" spc="-5" dirty="0">
                <a:latin typeface="Arial"/>
                <a:cs typeface="Arial"/>
              </a:rPr>
              <a:t>Muoio: numerose ceramiche figurate riferibili all’officina più importante </a:t>
            </a:r>
            <a:r>
              <a:rPr sz="1050" spc="-10" dirty="0">
                <a:latin typeface="Arial"/>
                <a:cs typeface="Arial"/>
              </a:rPr>
              <a:t>di </a:t>
            </a:r>
            <a:r>
              <a:rPr sz="1050" spc="-5" dirty="0">
                <a:latin typeface="Arial"/>
                <a:cs typeface="Arial"/>
              </a:rPr>
              <a:t>Paestum,  ritrovati </a:t>
            </a:r>
            <a:r>
              <a:rPr sz="1050" dirty="0">
                <a:latin typeface="Arial"/>
                <a:cs typeface="Arial"/>
              </a:rPr>
              <a:t>a </a:t>
            </a:r>
            <a:r>
              <a:rPr sz="1050" spc="-5" dirty="0">
                <a:latin typeface="Arial"/>
                <a:cs typeface="Arial"/>
              </a:rPr>
              <a:t>poca distanza dalla tomba dipinta </a:t>
            </a:r>
            <a:r>
              <a:rPr sz="1050" spc="-10" dirty="0">
                <a:latin typeface="Arial"/>
                <a:cs typeface="Arial"/>
              </a:rPr>
              <a:t>di </a:t>
            </a:r>
            <a:r>
              <a:rPr sz="1050" spc="-5" dirty="0">
                <a:latin typeface="Arial"/>
                <a:cs typeface="Arial"/>
              </a:rPr>
              <a:t>Contrada Vecchia </a:t>
            </a:r>
            <a:r>
              <a:rPr sz="1050" spc="-10" dirty="0">
                <a:latin typeface="Arial"/>
                <a:cs typeface="Arial"/>
              </a:rPr>
              <a:t>di </a:t>
            </a:r>
            <a:r>
              <a:rPr sz="1050" spc="-5" dirty="0">
                <a:latin typeface="Arial"/>
                <a:cs typeface="Arial"/>
              </a:rPr>
              <a:t>Agropoli, attualmente </a:t>
            </a:r>
            <a:r>
              <a:rPr sz="1050" dirty="0">
                <a:latin typeface="Arial"/>
                <a:cs typeface="Arial"/>
              </a:rPr>
              <a:t>esposta </a:t>
            </a:r>
            <a:r>
              <a:rPr sz="1050" spc="-5" dirty="0">
                <a:latin typeface="Arial"/>
                <a:cs typeface="Arial"/>
              </a:rPr>
              <a:t>nelle  </a:t>
            </a:r>
            <a:r>
              <a:rPr sz="1050" dirty="0">
                <a:latin typeface="Arial"/>
                <a:cs typeface="Arial"/>
              </a:rPr>
              <a:t>sale </a:t>
            </a:r>
            <a:r>
              <a:rPr sz="1050" spc="-5" dirty="0">
                <a:latin typeface="Arial"/>
                <a:cs typeface="Arial"/>
              </a:rPr>
              <a:t>del Museo </a:t>
            </a:r>
            <a:r>
              <a:rPr sz="1050" spc="-10" dirty="0">
                <a:latin typeface="Arial"/>
                <a:cs typeface="Arial"/>
              </a:rPr>
              <a:t>di </a:t>
            </a:r>
            <a:r>
              <a:rPr sz="1050" spc="-5" dirty="0">
                <a:latin typeface="Arial"/>
                <a:cs typeface="Arial"/>
              </a:rPr>
              <a:t>Paestum. </a:t>
            </a:r>
            <a:r>
              <a:rPr sz="1050" dirty="0">
                <a:latin typeface="Arial"/>
                <a:cs typeface="Arial"/>
              </a:rPr>
              <a:t>Alla </a:t>
            </a:r>
            <a:r>
              <a:rPr sz="1050" spc="-5" dirty="0">
                <a:latin typeface="Arial"/>
                <a:cs typeface="Arial"/>
              </a:rPr>
              <a:t>più recente storia </a:t>
            </a:r>
            <a:r>
              <a:rPr sz="1050" spc="-10" dirty="0">
                <a:latin typeface="Arial"/>
                <a:cs typeface="Arial"/>
              </a:rPr>
              <a:t>di </a:t>
            </a:r>
            <a:r>
              <a:rPr sz="1050" spc="-5" dirty="0">
                <a:latin typeface="Arial"/>
                <a:cs typeface="Arial"/>
              </a:rPr>
              <a:t>Agropoli </a:t>
            </a:r>
            <a:r>
              <a:rPr sz="1050" dirty="0">
                <a:latin typeface="Arial"/>
                <a:cs typeface="Arial"/>
              </a:rPr>
              <a:t>è </a:t>
            </a:r>
            <a:r>
              <a:rPr sz="1050" spc="-5" dirty="0">
                <a:latin typeface="Arial"/>
                <a:cs typeface="Arial"/>
              </a:rPr>
              <a:t>dedicata l’ultima sala </a:t>
            </a:r>
            <a:r>
              <a:rPr sz="1050" spc="-10" dirty="0">
                <a:latin typeface="Arial"/>
                <a:cs typeface="Arial"/>
              </a:rPr>
              <a:t>dove </a:t>
            </a:r>
            <a:r>
              <a:rPr sz="1050" spc="-5" dirty="0">
                <a:latin typeface="Arial"/>
                <a:cs typeface="Arial"/>
              </a:rPr>
              <a:t>sono  </a:t>
            </a:r>
            <a:r>
              <a:rPr sz="1050" dirty="0">
                <a:latin typeface="Arial"/>
                <a:cs typeface="Arial"/>
              </a:rPr>
              <a:t>esposti i </a:t>
            </a:r>
            <a:r>
              <a:rPr sz="1050" spc="-5" dirty="0">
                <a:latin typeface="Arial"/>
                <a:cs typeface="Arial"/>
              </a:rPr>
              <a:t>materiali </a:t>
            </a:r>
            <a:r>
              <a:rPr sz="1050" dirty="0">
                <a:latin typeface="Arial"/>
                <a:cs typeface="Arial"/>
              </a:rPr>
              <a:t>della </a:t>
            </a:r>
            <a:r>
              <a:rPr sz="1050" spc="-5" dirty="0">
                <a:latin typeface="Arial"/>
                <a:cs typeface="Arial"/>
              </a:rPr>
              <a:t>necropoli </a:t>
            </a:r>
            <a:r>
              <a:rPr sz="1050" dirty="0">
                <a:latin typeface="Arial"/>
                <a:cs typeface="Arial"/>
              </a:rPr>
              <a:t>tardo </a:t>
            </a:r>
            <a:r>
              <a:rPr sz="1050" spc="-5" dirty="0">
                <a:latin typeface="Arial"/>
                <a:cs typeface="Arial"/>
              </a:rPr>
              <a:t>antica </a:t>
            </a:r>
            <a:r>
              <a:rPr sz="1050" dirty="0">
                <a:latin typeface="Arial"/>
                <a:cs typeface="Arial"/>
              </a:rPr>
              <a:t>in loc. S. </a:t>
            </a:r>
            <a:r>
              <a:rPr sz="1050" spc="-5" dirty="0">
                <a:latin typeface="Arial"/>
                <a:cs typeface="Arial"/>
              </a:rPr>
              <a:t>Marco tra </a:t>
            </a:r>
            <a:r>
              <a:rPr sz="1050" dirty="0">
                <a:latin typeface="Arial"/>
                <a:cs typeface="Arial"/>
              </a:rPr>
              <a:t>cui uno </a:t>
            </a:r>
            <a:r>
              <a:rPr sz="1050" spc="-5" dirty="0">
                <a:latin typeface="Arial"/>
                <a:cs typeface="Arial"/>
              </a:rPr>
              <a:t>splendido sarcofago  dionisiaco riutilizzato, </a:t>
            </a:r>
            <a:r>
              <a:rPr sz="1050" dirty="0">
                <a:latin typeface="Arial"/>
                <a:cs typeface="Arial"/>
              </a:rPr>
              <a:t>e </a:t>
            </a:r>
            <a:r>
              <a:rPr sz="1050" spc="-5" dirty="0">
                <a:latin typeface="Arial"/>
                <a:cs typeface="Arial"/>
              </a:rPr>
              <a:t>un’epigrafe</a:t>
            </a:r>
            <a:r>
              <a:rPr sz="1050" spc="-20" dirty="0">
                <a:latin typeface="Arial"/>
                <a:cs typeface="Arial"/>
              </a:rPr>
              <a:t> </a:t>
            </a:r>
            <a:r>
              <a:rPr sz="1050" spc="-5" dirty="0">
                <a:latin typeface="Arial"/>
                <a:cs typeface="Arial"/>
              </a:rPr>
              <a:t>cristiana.</a:t>
            </a:r>
            <a:endParaRPr sz="1050">
              <a:latin typeface="Arial"/>
              <a:cs typeface="Arial"/>
            </a:endParaRPr>
          </a:p>
          <a:p>
            <a:pPr>
              <a:lnSpc>
                <a:spcPct val="100000"/>
              </a:lnSpc>
              <a:spcBef>
                <a:spcPts val="35"/>
              </a:spcBef>
            </a:pPr>
            <a:endParaRPr sz="1200">
              <a:latin typeface="Times New Roman"/>
              <a:cs typeface="Times New Roman"/>
            </a:endParaRPr>
          </a:p>
          <a:p>
            <a:pPr marL="12700" marR="7620" algn="just">
              <a:lnSpc>
                <a:spcPct val="133100"/>
              </a:lnSpc>
              <a:spcBef>
                <a:spcPts val="5"/>
              </a:spcBef>
            </a:pPr>
            <a:r>
              <a:rPr sz="1050" u="sng" spc="-5" dirty="0">
                <a:uFill>
                  <a:solidFill>
                    <a:srgbClr val="000000"/>
                  </a:solidFill>
                </a:uFill>
                <a:latin typeface="Arial"/>
                <a:cs typeface="Arial"/>
              </a:rPr>
              <a:t>Agropoli, </a:t>
            </a:r>
            <a:r>
              <a:rPr sz="1050" u="sng" dirty="0">
                <a:uFill>
                  <a:solidFill>
                    <a:srgbClr val="000000"/>
                  </a:solidFill>
                </a:uFill>
                <a:latin typeface="Arial"/>
                <a:cs typeface="Arial"/>
              </a:rPr>
              <a:t>venerdì 20 </a:t>
            </a:r>
            <a:r>
              <a:rPr sz="1050" u="sng" spc="-5" dirty="0">
                <a:uFill>
                  <a:solidFill>
                    <a:srgbClr val="000000"/>
                  </a:solidFill>
                </a:uFill>
                <a:latin typeface="Arial"/>
                <a:cs typeface="Arial"/>
              </a:rPr>
              <a:t>marzo </a:t>
            </a:r>
            <a:r>
              <a:rPr sz="1050" u="sng" dirty="0">
                <a:uFill>
                  <a:solidFill>
                    <a:srgbClr val="000000"/>
                  </a:solidFill>
                </a:uFill>
                <a:latin typeface="Arial"/>
                <a:cs typeface="Arial"/>
              </a:rPr>
              <a:t>dalle 9:30 </a:t>
            </a:r>
            <a:r>
              <a:rPr sz="1050" u="sng" spc="-5" dirty="0">
                <a:uFill>
                  <a:solidFill>
                    <a:srgbClr val="000000"/>
                  </a:solidFill>
                </a:uFill>
                <a:latin typeface="Arial"/>
                <a:cs typeface="Arial"/>
              </a:rPr>
              <a:t>alle 13:00 </a:t>
            </a:r>
            <a:r>
              <a:rPr sz="1050" u="sng" dirty="0">
                <a:uFill>
                  <a:solidFill>
                    <a:srgbClr val="000000"/>
                  </a:solidFill>
                </a:uFill>
                <a:latin typeface="Arial"/>
                <a:cs typeface="Arial"/>
              </a:rPr>
              <a:t>presso </a:t>
            </a:r>
            <a:r>
              <a:rPr sz="1050" u="sng" spc="-5" dirty="0">
                <a:uFill>
                  <a:solidFill>
                    <a:srgbClr val="000000"/>
                  </a:solidFill>
                </a:uFill>
                <a:latin typeface="Arial"/>
                <a:cs typeface="Arial"/>
              </a:rPr>
              <a:t>il </a:t>
            </a:r>
            <a:r>
              <a:rPr sz="1050" u="sng" dirty="0">
                <a:uFill>
                  <a:solidFill>
                    <a:srgbClr val="000000"/>
                  </a:solidFill>
                </a:uFill>
                <a:latin typeface="Arial"/>
                <a:cs typeface="Arial"/>
              </a:rPr>
              <a:t>1° </a:t>
            </a:r>
            <a:r>
              <a:rPr sz="1050" u="sng" spc="-5" dirty="0">
                <a:uFill>
                  <a:solidFill>
                    <a:srgbClr val="000000"/>
                  </a:solidFill>
                </a:uFill>
                <a:latin typeface="Arial"/>
                <a:cs typeface="Arial"/>
              </a:rPr>
              <a:t>Circolo Didattico </a:t>
            </a:r>
            <a:r>
              <a:rPr sz="1050" u="sng" dirty="0">
                <a:uFill>
                  <a:solidFill>
                    <a:srgbClr val="000000"/>
                  </a:solidFill>
                </a:uFill>
                <a:latin typeface="Arial"/>
                <a:cs typeface="Arial"/>
              </a:rPr>
              <a:t>di </a:t>
            </a:r>
            <a:r>
              <a:rPr sz="1050" u="sng" spc="-5" dirty="0">
                <a:uFill>
                  <a:solidFill>
                    <a:srgbClr val="000000"/>
                  </a:solidFill>
                </a:uFill>
                <a:latin typeface="Arial"/>
                <a:cs typeface="Arial"/>
              </a:rPr>
              <a:t>Agropoli </a:t>
            </a:r>
            <a:r>
              <a:rPr sz="1050" spc="-5" dirty="0">
                <a:latin typeface="Arial"/>
                <a:cs typeface="Arial"/>
              </a:rPr>
              <a:t> </a:t>
            </a:r>
            <a:r>
              <a:rPr sz="1050" b="1" dirty="0">
                <a:latin typeface="Arial"/>
                <a:cs typeface="Arial"/>
              </a:rPr>
              <a:t>Scrittura </a:t>
            </a:r>
            <a:r>
              <a:rPr sz="1050" b="1" spc="-5" dirty="0">
                <a:latin typeface="Arial"/>
                <a:cs typeface="Arial"/>
              </a:rPr>
              <a:t>creativa. </a:t>
            </a:r>
            <a:r>
              <a:rPr sz="1050" spc="-5" dirty="0">
                <a:latin typeface="Arial"/>
                <a:cs typeface="Arial"/>
              </a:rPr>
              <a:t>In </a:t>
            </a:r>
            <a:r>
              <a:rPr sz="1050" dirty="0">
                <a:latin typeface="Arial"/>
                <a:cs typeface="Arial"/>
              </a:rPr>
              <a:t>classe, a </a:t>
            </a:r>
            <a:r>
              <a:rPr sz="1050" spc="-5" dirty="0">
                <a:latin typeface="Arial"/>
                <a:cs typeface="Arial"/>
              </a:rPr>
              <a:t>coppie, </a:t>
            </a:r>
            <a:r>
              <a:rPr sz="1050" dirty="0">
                <a:latin typeface="Arial"/>
                <a:cs typeface="Arial"/>
              </a:rPr>
              <a:t>i </a:t>
            </a:r>
            <a:r>
              <a:rPr sz="1050" spc="-5" dirty="0">
                <a:latin typeface="Arial"/>
                <a:cs typeface="Arial"/>
              </a:rPr>
              <a:t>bambini scriveranno </a:t>
            </a:r>
            <a:r>
              <a:rPr sz="1050" dirty="0">
                <a:latin typeface="Arial"/>
                <a:cs typeface="Arial"/>
              </a:rPr>
              <a:t>un </a:t>
            </a:r>
            <a:r>
              <a:rPr sz="1050" spc="-5" dirty="0">
                <a:latin typeface="Arial"/>
                <a:cs typeface="Arial"/>
              </a:rPr>
              <a:t>breve </a:t>
            </a:r>
            <a:r>
              <a:rPr sz="1050" dirty="0">
                <a:latin typeface="Arial"/>
                <a:cs typeface="Arial"/>
              </a:rPr>
              <a:t>testo sulle </a:t>
            </a:r>
            <a:r>
              <a:rPr sz="1050" spc="-5" dirty="0">
                <a:latin typeface="Arial"/>
                <a:cs typeface="Arial"/>
              </a:rPr>
              <a:t>impressioni avvertite  </a:t>
            </a:r>
            <a:r>
              <a:rPr sz="1050" dirty="0">
                <a:latin typeface="Arial"/>
                <a:cs typeface="Arial"/>
              </a:rPr>
              <a:t>nella giornata precedente, dedicata al porto </a:t>
            </a:r>
            <a:r>
              <a:rPr sz="1050" spc="-5" dirty="0">
                <a:latin typeface="Arial"/>
                <a:cs typeface="Arial"/>
              </a:rPr>
              <a:t>come memoria storica </a:t>
            </a:r>
            <a:r>
              <a:rPr sz="1050" dirty="0">
                <a:latin typeface="Arial"/>
                <a:cs typeface="Arial"/>
              </a:rPr>
              <a:t>ed </a:t>
            </a:r>
            <a:r>
              <a:rPr sz="1050" spc="-5" dirty="0">
                <a:latin typeface="Arial"/>
                <a:cs typeface="Arial"/>
              </a:rPr>
              <a:t>occasione </a:t>
            </a:r>
            <a:r>
              <a:rPr sz="1050" spc="-10" dirty="0">
                <a:latin typeface="Arial"/>
                <a:cs typeface="Arial"/>
              </a:rPr>
              <a:t>di </a:t>
            </a:r>
            <a:r>
              <a:rPr sz="1050" spc="-5" dirty="0">
                <a:latin typeface="Arial"/>
                <a:cs typeface="Arial"/>
              </a:rPr>
              <a:t>sviluppo. </a:t>
            </a:r>
            <a:r>
              <a:rPr sz="1050" dirty="0">
                <a:latin typeface="Arial"/>
                <a:cs typeface="Arial"/>
              </a:rPr>
              <a:t>I </a:t>
            </a:r>
            <a:r>
              <a:rPr sz="1050" spc="-5" dirty="0">
                <a:latin typeface="Arial"/>
                <a:cs typeface="Arial"/>
              </a:rPr>
              <a:t>ragazzi  </a:t>
            </a:r>
            <a:r>
              <a:rPr sz="1050" dirty="0">
                <a:latin typeface="Arial"/>
                <a:cs typeface="Arial"/>
              </a:rPr>
              <a:t>del </a:t>
            </a:r>
            <a:r>
              <a:rPr sz="1050" spc="-5" dirty="0">
                <a:latin typeface="Arial"/>
                <a:cs typeface="Arial"/>
              </a:rPr>
              <a:t>Forum collaborano con </a:t>
            </a:r>
            <a:r>
              <a:rPr sz="1050" dirty="0">
                <a:latin typeface="Arial"/>
                <a:cs typeface="Arial"/>
              </a:rPr>
              <a:t>le </a:t>
            </a:r>
            <a:r>
              <a:rPr sz="1050" spc="-5" dirty="0">
                <a:latin typeface="Arial"/>
                <a:cs typeface="Arial"/>
              </a:rPr>
              <a:t>insegnanti per rendere </a:t>
            </a:r>
            <a:r>
              <a:rPr sz="1050" dirty="0">
                <a:latin typeface="Arial"/>
                <a:cs typeface="Arial"/>
              </a:rPr>
              <a:t>con </a:t>
            </a:r>
            <a:r>
              <a:rPr sz="1050" spc="-5" dirty="0">
                <a:latin typeface="Arial"/>
                <a:cs typeface="Arial"/>
              </a:rPr>
              <a:t>ulteriori spunti </a:t>
            </a:r>
            <a:r>
              <a:rPr sz="1050" dirty="0">
                <a:latin typeface="Arial"/>
                <a:cs typeface="Arial"/>
              </a:rPr>
              <a:t>ancora </a:t>
            </a:r>
            <a:r>
              <a:rPr sz="1050" spc="-5" dirty="0">
                <a:latin typeface="Arial"/>
                <a:cs typeface="Arial"/>
              </a:rPr>
              <a:t>più interessante la  </a:t>
            </a:r>
            <a:r>
              <a:rPr sz="1050" dirty="0">
                <a:latin typeface="Arial"/>
                <a:cs typeface="Arial"/>
              </a:rPr>
              <a:t>performance. Di questi </a:t>
            </a:r>
            <a:r>
              <a:rPr sz="1050" spc="-5" dirty="0">
                <a:latin typeface="Arial"/>
                <a:cs typeface="Arial"/>
              </a:rPr>
              <a:t>testi </a:t>
            </a:r>
            <a:r>
              <a:rPr sz="1050" dirty="0">
                <a:latin typeface="Arial"/>
                <a:cs typeface="Arial"/>
              </a:rPr>
              <a:t>daremo </a:t>
            </a:r>
            <a:r>
              <a:rPr sz="1050" spc="-5" dirty="0">
                <a:latin typeface="Arial"/>
                <a:cs typeface="Arial"/>
              </a:rPr>
              <a:t>pubblica lettura </a:t>
            </a:r>
            <a:r>
              <a:rPr sz="1050" dirty="0">
                <a:latin typeface="Arial"/>
                <a:cs typeface="Arial"/>
              </a:rPr>
              <a:t>in </a:t>
            </a:r>
            <a:r>
              <a:rPr sz="1050" spc="-5" dirty="0">
                <a:latin typeface="Arial"/>
                <a:cs typeface="Arial"/>
              </a:rPr>
              <a:t>aula</a:t>
            </a:r>
            <a:r>
              <a:rPr sz="1050" spc="-55" dirty="0">
                <a:latin typeface="Arial"/>
                <a:cs typeface="Arial"/>
              </a:rPr>
              <a:t> </a:t>
            </a:r>
            <a:r>
              <a:rPr sz="1050" dirty="0">
                <a:latin typeface="Arial"/>
                <a:cs typeface="Arial"/>
              </a:rPr>
              <a:t>magna.</a:t>
            </a:r>
            <a:endParaRPr sz="1050">
              <a:latin typeface="Arial"/>
              <a:cs typeface="Arial"/>
            </a:endParaRP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89230">
              <a:lnSpc>
                <a:spcPts val="1839"/>
              </a:lnSpc>
            </a:pPr>
            <a:r>
              <a:rPr sz="1600" b="1" spc="-5" dirty="0">
                <a:latin typeface="Arial"/>
                <a:cs typeface="Arial"/>
              </a:rPr>
              <a:t>In</a:t>
            </a:r>
            <a:r>
              <a:rPr sz="1600" b="1" spc="-15" dirty="0">
                <a:latin typeface="Arial"/>
                <a:cs typeface="Arial"/>
              </a:rPr>
              <a:t>f</a:t>
            </a:r>
            <a:r>
              <a:rPr sz="1600" b="1" spc="-5" dirty="0">
                <a:latin typeface="Arial"/>
                <a:cs typeface="Arial"/>
              </a:rPr>
              <a:t>o</a:t>
            </a:r>
            <a:r>
              <a:rPr sz="1600" b="1" spc="5" dirty="0">
                <a:latin typeface="Arial"/>
                <a:cs typeface="Arial"/>
              </a:rPr>
              <a:t>r</a:t>
            </a:r>
            <a:r>
              <a:rPr sz="1600" b="1" spc="-5" dirty="0">
                <a:latin typeface="Arial"/>
                <a:cs typeface="Arial"/>
              </a:rPr>
              <a:t>mazi</a:t>
            </a:r>
            <a:r>
              <a:rPr sz="1600" b="1" spc="5" dirty="0">
                <a:latin typeface="Arial"/>
                <a:cs typeface="Arial"/>
              </a:rPr>
              <a:t>o</a:t>
            </a:r>
            <a:r>
              <a:rPr sz="1600" b="1" spc="-5" dirty="0">
                <a:latin typeface="Arial"/>
                <a:cs typeface="Arial"/>
              </a:rPr>
              <a:t>ne.</a:t>
            </a:r>
            <a:r>
              <a:rPr sz="1600" b="1" spc="15" dirty="0">
                <a:latin typeface="Arial"/>
                <a:cs typeface="Arial"/>
              </a:rPr>
              <a:t>tv  </a:t>
            </a:r>
            <a:r>
              <a:rPr sz="1600" b="1" spc="-5" dirty="0">
                <a:latin typeface="Arial"/>
                <a:cs typeface="Arial"/>
              </a:rPr>
              <a:t>16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42315" y="3924299"/>
            <a:ext cx="6120130" cy="492823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295525" y="2543174"/>
            <a:ext cx="2971800" cy="5619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6403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Kalaris</a:t>
            </a:r>
            <a:r>
              <a:rPr sz="1600" b="1" spc="15"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a:t>
            </a:r>
            <a:r>
              <a:rPr sz="1600" b="1" spc="5" dirty="0">
                <a:latin typeface="Arial"/>
                <a:cs typeface="Arial"/>
              </a:rPr>
              <a:t>c</a:t>
            </a:r>
            <a:r>
              <a:rPr sz="1600" b="1" dirty="0">
                <a:latin typeface="Arial"/>
                <a:cs typeface="Arial"/>
              </a:rPr>
              <a:t>o</a:t>
            </a:r>
            <a:r>
              <a:rPr sz="1600" b="1" spc="-5" dirty="0">
                <a:latin typeface="Arial"/>
                <a:cs typeface="Arial"/>
              </a:rPr>
              <a:t>m  16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33525" y="2964814"/>
            <a:ext cx="4533900" cy="642683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66975" y="1924049"/>
            <a:ext cx="2619375" cy="8413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04812" y="9392411"/>
            <a:ext cx="6034137" cy="45121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71450">
              <a:lnSpc>
                <a:spcPts val="1839"/>
              </a:lnSpc>
            </a:pPr>
            <a:r>
              <a:rPr sz="1600" b="1" dirty="0">
                <a:latin typeface="Arial"/>
                <a:cs typeface="Arial"/>
              </a:rPr>
              <a:t>P</a:t>
            </a:r>
            <a:r>
              <a:rPr sz="1600" b="1" spc="-5" dirty="0">
                <a:latin typeface="Arial"/>
                <a:cs typeface="Arial"/>
              </a:rPr>
              <a:t>alerm</a:t>
            </a:r>
            <a:r>
              <a:rPr sz="1600" b="1" dirty="0">
                <a:latin typeface="Arial"/>
                <a:cs typeface="Arial"/>
              </a:rPr>
              <a:t>o</a:t>
            </a:r>
            <a:r>
              <a:rPr sz="1600" b="1" spc="-5" dirty="0">
                <a:latin typeface="Arial"/>
                <a:cs typeface="Arial"/>
              </a:rPr>
              <a:t>bimbi.it  16 marzo</a:t>
            </a:r>
            <a:r>
              <a:rPr sz="1600" b="1" spc="-3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517518"/>
            <a:ext cx="5237480" cy="6355715"/>
          </a:xfrm>
          <a:prstGeom prst="rect">
            <a:avLst/>
          </a:prstGeom>
        </p:spPr>
        <p:txBody>
          <a:bodyPr vert="horz" wrap="square" lIns="0" tIns="5080" rIns="0" bIns="0" rtlCol="0">
            <a:spAutoFit/>
          </a:bodyPr>
          <a:lstStyle/>
          <a:p>
            <a:pPr marL="12700" marR="3351529">
              <a:lnSpc>
                <a:spcPct val="104200"/>
              </a:lnSpc>
              <a:spcBef>
                <a:spcPts val="40"/>
              </a:spcBef>
            </a:pPr>
            <a:r>
              <a:rPr sz="1200" spc="-5" dirty="0">
                <a:latin typeface="Times New Roman"/>
                <a:cs typeface="Times New Roman"/>
              </a:rPr>
              <a:t>Dal </a:t>
            </a:r>
            <a:r>
              <a:rPr sz="1200" dirty="0">
                <a:latin typeface="Times New Roman"/>
                <a:cs typeface="Times New Roman"/>
              </a:rPr>
              <a:t>16/03/2015 al 22/03/2015  </a:t>
            </a:r>
            <a:r>
              <a:rPr sz="1200" spc="-5" dirty="0">
                <a:latin typeface="Times New Roman"/>
                <a:cs typeface="Times New Roman"/>
              </a:rPr>
              <a:t>Festival </a:t>
            </a:r>
            <a:r>
              <a:rPr sz="1200" dirty="0">
                <a:latin typeface="Times New Roman"/>
                <a:cs typeface="Times New Roman"/>
              </a:rPr>
              <a:t>della Cultura</a:t>
            </a:r>
            <a:r>
              <a:rPr sz="1200" spc="-50" dirty="0">
                <a:latin typeface="Times New Roman"/>
                <a:cs typeface="Times New Roman"/>
              </a:rPr>
              <a:t> </a:t>
            </a:r>
            <a:r>
              <a:rPr sz="1200" spc="-5" dirty="0">
                <a:latin typeface="Times New Roman"/>
                <a:cs typeface="Times New Roman"/>
              </a:rPr>
              <a:t>Creativa</a:t>
            </a:r>
            <a:endParaRPr sz="1200">
              <a:latin typeface="Times New Roman"/>
              <a:cs typeface="Times New Roman"/>
            </a:endParaRPr>
          </a:p>
          <a:p>
            <a:pPr marL="12700">
              <a:lnSpc>
                <a:spcPts val="1340"/>
              </a:lnSpc>
            </a:pPr>
            <a:r>
              <a:rPr sz="1200" spc="-5" dirty="0">
                <a:latin typeface="Times New Roman"/>
                <a:cs typeface="Times New Roman"/>
              </a:rPr>
              <a:t>Da </a:t>
            </a:r>
            <a:r>
              <a:rPr sz="1200" dirty="0">
                <a:latin typeface="Times New Roman"/>
                <a:cs typeface="Times New Roman"/>
              </a:rPr>
              <a:t>lunedì 16 a domenica 22 </a:t>
            </a:r>
            <a:r>
              <a:rPr sz="1200" spc="-5" dirty="0">
                <a:latin typeface="Times New Roman"/>
                <a:cs typeface="Times New Roman"/>
              </a:rPr>
              <a:t>marzo </a:t>
            </a:r>
            <a:r>
              <a:rPr sz="1200" dirty="0">
                <a:latin typeface="Times New Roman"/>
                <a:cs typeface="Times New Roman"/>
              </a:rPr>
              <a:t>2015,</a:t>
            </a:r>
            <a:r>
              <a:rPr sz="1200" spc="-10" dirty="0">
                <a:latin typeface="Times New Roman"/>
                <a:cs typeface="Times New Roman"/>
              </a:rPr>
              <a:t> </a:t>
            </a:r>
            <a:r>
              <a:rPr sz="1200" spc="-5" dirty="0">
                <a:latin typeface="Times New Roman"/>
                <a:cs typeface="Times New Roman"/>
              </a:rPr>
              <a:t>si</a:t>
            </a:r>
            <a:endParaRPr sz="1200">
              <a:latin typeface="Times New Roman"/>
              <a:cs typeface="Times New Roman"/>
            </a:endParaRPr>
          </a:p>
          <a:p>
            <a:pPr marL="12700" marR="2416810">
              <a:lnSpc>
                <a:spcPct val="95600"/>
              </a:lnSpc>
              <a:spcBef>
                <a:spcPts val="30"/>
              </a:spcBef>
            </a:pPr>
            <a:r>
              <a:rPr sz="1200" spc="-5" dirty="0">
                <a:latin typeface="Times New Roman"/>
                <a:cs typeface="Times New Roman"/>
              </a:rPr>
              <a:t>svolgerà su </a:t>
            </a:r>
            <a:r>
              <a:rPr sz="1200" dirty="0">
                <a:latin typeface="Times New Roman"/>
                <a:cs typeface="Times New Roman"/>
              </a:rPr>
              <a:t>larga </a:t>
            </a:r>
            <a:r>
              <a:rPr sz="1200" spc="-5" dirty="0">
                <a:latin typeface="Times New Roman"/>
                <a:cs typeface="Times New Roman"/>
              </a:rPr>
              <a:t>parte </a:t>
            </a:r>
            <a:r>
              <a:rPr sz="1200" spc="5" dirty="0">
                <a:latin typeface="Times New Roman"/>
                <a:cs typeface="Times New Roman"/>
              </a:rPr>
              <a:t>del </a:t>
            </a:r>
            <a:r>
              <a:rPr sz="1200" spc="-5" dirty="0">
                <a:latin typeface="Times New Roman"/>
                <a:cs typeface="Times New Roman"/>
              </a:rPr>
              <a:t>territorio </a:t>
            </a:r>
            <a:r>
              <a:rPr sz="1200" dirty="0">
                <a:latin typeface="Times New Roman"/>
                <a:cs typeface="Times New Roman"/>
              </a:rPr>
              <a:t>nazionale  il </a:t>
            </a:r>
            <a:r>
              <a:rPr sz="1200" spc="-5" dirty="0">
                <a:latin typeface="Times New Roman"/>
                <a:cs typeface="Times New Roman"/>
              </a:rPr>
              <a:t>Festival </a:t>
            </a:r>
            <a:r>
              <a:rPr sz="1200" dirty="0">
                <a:latin typeface="Times New Roman"/>
                <a:cs typeface="Times New Roman"/>
              </a:rPr>
              <a:t>della Cultura </a:t>
            </a:r>
            <a:r>
              <a:rPr sz="1200" spc="-5" dirty="0">
                <a:latin typeface="Times New Roman"/>
                <a:cs typeface="Times New Roman"/>
              </a:rPr>
              <a:t>Creativa dedicato </a:t>
            </a:r>
            <a:r>
              <a:rPr sz="1200" dirty="0">
                <a:latin typeface="Times New Roman"/>
                <a:cs typeface="Times New Roman"/>
              </a:rPr>
              <a:t>ai  più </a:t>
            </a:r>
            <a:r>
              <a:rPr sz="1200" spc="-5" dirty="0">
                <a:latin typeface="Times New Roman"/>
                <a:cs typeface="Times New Roman"/>
              </a:rPr>
              <a:t>giovani, promosso </a:t>
            </a:r>
            <a:r>
              <a:rPr sz="1200" dirty="0">
                <a:latin typeface="Times New Roman"/>
                <a:cs typeface="Times New Roman"/>
              </a:rPr>
              <a:t>e </a:t>
            </a:r>
            <a:r>
              <a:rPr sz="1200" spc="-5" dirty="0">
                <a:latin typeface="Times New Roman"/>
                <a:cs typeface="Times New Roman"/>
              </a:rPr>
              <a:t>organizzato </a:t>
            </a:r>
            <a:r>
              <a:rPr sz="1200" dirty="0">
                <a:latin typeface="Times New Roman"/>
                <a:cs typeface="Times New Roman"/>
              </a:rPr>
              <a:t>dalle  </a:t>
            </a:r>
            <a:r>
              <a:rPr sz="1200" spc="-5" dirty="0">
                <a:latin typeface="Times New Roman"/>
                <a:cs typeface="Times New Roman"/>
              </a:rPr>
              <a:t>banche </a:t>
            </a:r>
            <a:r>
              <a:rPr sz="1200" dirty="0">
                <a:latin typeface="Times New Roman"/>
                <a:cs typeface="Times New Roman"/>
              </a:rPr>
              <a:t>e </a:t>
            </a:r>
            <a:r>
              <a:rPr sz="1200" spc="-5" dirty="0">
                <a:latin typeface="Times New Roman"/>
                <a:cs typeface="Times New Roman"/>
              </a:rPr>
              <a:t>coordinato</a:t>
            </a:r>
            <a:r>
              <a:rPr sz="1200" dirty="0">
                <a:latin typeface="Times New Roman"/>
                <a:cs typeface="Times New Roman"/>
              </a:rPr>
              <a:t> </a:t>
            </a:r>
            <a:r>
              <a:rPr sz="1200" spc="-5" dirty="0">
                <a:latin typeface="Times New Roman"/>
                <a:cs typeface="Times New Roman"/>
              </a:rPr>
              <a:t>dall’ABI.</a:t>
            </a:r>
            <a:endParaRPr sz="1200">
              <a:latin typeface="Times New Roman"/>
              <a:cs typeface="Times New Roman"/>
            </a:endParaRPr>
          </a:p>
          <a:p>
            <a:pPr>
              <a:lnSpc>
                <a:spcPct val="100000"/>
              </a:lnSpc>
            </a:pPr>
            <a:endParaRPr sz="1150">
              <a:latin typeface="Times New Roman"/>
              <a:cs typeface="Times New Roman"/>
            </a:endParaRPr>
          </a:p>
          <a:p>
            <a:pPr marL="12700">
              <a:lnSpc>
                <a:spcPts val="1410"/>
              </a:lnSpc>
            </a:pPr>
            <a:r>
              <a:rPr sz="1200" spc="-5" dirty="0">
                <a:latin typeface="Times New Roman"/>
                <a:cs typeface="Times New Roman"/>
              </a:rPr>
              <a:t>“L’alfabeto </a:t>
            </a:r>
            <a:r>
              <a:rPr sz="1200" dirty="0">
                <a:latin typeface="Times New Roman"/>
                <a:cs typeface="Times New Roman"/>
              </a:rPr>
              <a:t>del mondo”</a:t>
            </a:r>
            <a:endParaRPr sz="1200">
              <a:latin typeface="Times New Roman"/>
              <a:cs typeface="Times New Roman"/>
            </a:endParaRPr>
          </a:p>
          <a:p>
            <a:pPr marL="12700" marR="2471420">
              <a:lnSpc>
                <a:spcPts val="1380"/>
              </a:lnSpc>
              <a:spcBef>
                <a:spcPts val="65"/>
              </a:spcBef>
            </a:pPr>
            <a:r>
              <a:rPr sz="1200" dirty="0">
                <a:latin typeface="Times New Roman"/>
                <a:cs typeface="Times New Roman"/>
              </a:rPr>
              <a:t>è il tema </a:t>
            </a:r>
            <a:r>
              <a:rPr sz="1200" spc="-5" dirty="0">
                <a:latin typeface="Times New Roman"/>
                <a:cs typeface="Times New Roman"/>
              </a:rPr>
              <a:t>scelto per </a:t>
            </a:r>
            <a:r>
              <a:rPr sz="1200" dirty="0">
                <a:latin typeface="Times New Roman"/>
                <a:cs typeface="Times New Roman"/>
              </a:rPr>
              <a:t>l’edizione 2015.  </a:t>
            </a:r>
            <a:r>
              <a:rPr sz="1200" spc="-5" dirty="0">
                <a:latin typeface="Times New Roman"/>
                <a:cs typeface="Times New Roman"/>
              </a:rPr>
              <a:t>Raccontare </a:t>
            </a:r>
            <a:r>
              <a:rPr sz="1200" dirty="0">
                <a:latin typeface="Times New Roman"/>
                <a:cs typeface="Times New Roman"/>
              </a:rPr>
              <a:t>e </a:t>
            </a:r>
            <a:r>
              <a:rPr sz="1200" spc="-5" dirty="0">
                <a:latin typeface="Times New Roman"/>
                <a:cs typeface="Times New Roman"/>
              </a:rPr>
              <a:t>raccontarsi </a:t>
            </a:r>
            <a:r>
              <a:rPr sz="1200" dirty="0">
                <a:latin typeface="Times New Roman"/>
                <a:cs typeface="Times New Roman"/>
              </a:rPr>
              <a:t>è </a:t>
            </a:r>
            <a:r>
              <a:rPr sz="1200" spc="-5" dirty="0">
                <a:latin typeface="Times New Roman"/>
                <a:cs typeface="Times New Roman"/>
              </a:rPr>
              <a:t>un’attività che  coinvolge </a:t>
            </a:r>
            <a:r>
              <a:rPr sz="1200" dirty="0">
                <a:latin typeface="Times New Roman"/>
                <a:cs typeface="Times New Roman"/>
              </a:rPr>
              <a:t>sempre più </a:t>
            </a:r>
            <a:r>
              <a:rPr sz="1200" spc="-5" dirty="0">
                <a:latin typeface="Times New Roman"/>
                <a:cs typeface="Times New Roman"/>
              </a:rPr>
              <a:t>gli esseri umani, </a:t>
            </a:r>
            <a:r>
              <a:rPr sz="1200" dirty="0">
                <a:latin typeface="Times New Roman"/>
                <a:cs typeface="Times New Roman"/>
              </a:rPr>
              <a:t>anche  </a:t>
            </a:r>
            <a:r>
              <a:rPr sz="1200" spc="-5" dirty="0">
                <a:latin typeface="Times New Roman"/>
                <a:cs typeface="Times New Roman"/>
              </a:rPr>
              <a:t>grazie alle </a:t>
            </a:r>
            <a:r>
              <a:rPr sz="1200" dirty="0">
                <a:latin typeface="Times New Roman"/>
                <a:cs typeface="Times New Roman"/>
              </a:rPr>
              <a:t>nuove</a:t>
            </a:r>
            <a:r>
              <a:rPr sz="1200" spc="-5" dirty="0">
                <a:latin typeface="Times New Roman"/>
                <a:cs typeface="Times New Roman"/>
              </a:rPr>
              <a:t> tecnologie.</a:t>
            </a:r>
            <a:endParaRPr sz="1200">
              <a:latin typeface="Times New Roman"/>
              <a:cs typeface="Times New Roman"/>
            </a:endParaRPr>
          </a:p>
          <a:p>
            <a:pPr marL="12700">
              <a:lnSpc>
                <a:spcPts val="1315"/>
              </a:lnSpc>
            </a:pPr>
            <a:r>
              <a:rPr sz="1200" spc="-5" dirty="0">
                <a:latin typeface="Times New Roman"/>
                <a:cs typeface="Times New Roman"/>
              </a:rPr>
              <a:t>Consapevoli che </a:t>
            </a:r>
            <a:r>
              <a:rPr sz="1200" dirty="0">
                <a:latin typeface="Times New Roman"/>
                <a:cs typeface="Times New Roman"/>
              </a:rPr>
              <a:t>le storie </a:t>
            </a:r>
            <a:r>
              <a:rPr sz="1200" spc="-5" dirty="0">
                <a:latin typeface="Times New Roman"/>
                <a:cs typeface="Times New Roman"/>
              </a:rPr>
              <a:t>ci arrivano sia </a:t>
            </a:r>
            <a:r>
              <a:rPr sz="1200" dirty="0">
                <a:latin typeface="Times New Roman"/>
                <a:cs typeface="Times New Roman"/>
              </a:rPr>
              <a:t>dal passato </a:t>
            </a:r>
            <a:r>
              <a:rPr sz="1200" spc="-5" dirty="0">
                <a:latin typeface="Times New Roman"/>
                <a:cs typeface="Times New Roman"/>
              </a:rPr>
              <a:t>dei </a:t>
            </a:r>
            <a:r>
              <a:rPr sz="1200" dirty="0">
                <a:latin typeface="Times New Roman"/>
                <a:cs typeface="Times New Roman"/>
              </a:rPr>
              <a:t>nostri </a:t>
            </a:r>
            <a:r>
              <a:rPr sz="1200" spc="-5" dirty="0">
                <a:latin typeface="Times New Roman"/>
                <a:cs typeface="Times New Roman"/>
              </a:rPr>
              <a:t>territori che </a:t>
            </a:r>
            <a:r>
              <a:rPr sz="1200" dirty="0">
                <a:latin typeface="Times New Roman"/>
                <a:cs typeface="Times New Roman"/>
              </a:rPr>
              <a:t>dal</a:t>
            </a:r>
            <a:r>
              <a:rPr sz="1200" spc="85" dirty="0">
                <a:latin typeface="Times New Roman"/>
                <a:cs typeface="Times New Roman"/>
              </a:rPr>
              <a:t> </a:t>
            </a:r>
            <a:r>
              <a:rPr sz="1200" dirty="0">
                <a:latin typeface="Times New Roman"/>
                <a:cs typeface="Times New Roman"/>
              </a:rPr>
              <a:t>futuro</a:t>
            </a:r>
            <a:endParaRPr sz="1200">
              <a:latin typeface="Times New Roman"/>
              <a:cs typeface="Times New Roman"/>
            </a:endParaRPr>
          </a:p>
          <a:p>
            <a:pPr marL="12700" marR="113664">
              <a:lnSpc>
                <a:spcPts val="1380"/>
              </a:lnSpc>
              <a:spcBef>
                <a:spcPts val="65"/>
              </a:spcBef>
            </a:pPr>
            <a:r>
              <a:rPr sz="1200" spc="-5" dirty="0">
                <a:latin typeface="Times New Roman"/>
                <a:cs typeface="Times New Roman"/>
              </a:rPr>
              <a:t>fantastico dei </a:t>
            </a:r>
            <a:r>
              <a:rPr sz="1200" dirty="0">
                <a:latin typeface="Times New Roman"/>
                <a:cs typeface="Times New Roman"/>
              </a:rPr>
              <a:t>nostri sogni, invitiamo i </a:t>
            </a:r>
            <a:r>
              <a:rPr sz="1200" spc="-5" dirty="0">
                <a:latin typeface="Times New Roman"/>
                <a:cs typeface="Times New Roman"/>
              </a:rPr>
              <a:t>ragazzi </a:t>
            </a:r>
            <a:r>
              <a:rPr sz="1200" dirty="0">
                <a:latin typeface="Times New Roman"/>
                <a:cs typeface="Times New Roman"/>
              </a:rPr>
              <a:t>a </a:t>
            </a:r>
            <a:r>
              <a:rPr sz="1200" spc="-5" dirty="0">
                <a:latin typeface="Times New Roman"/>
                <a:cs typeface="Times New Roman"/>
              </a:rPr>
              <a:t>guardarsi </a:t>
            </a:r>
            <a:r>
              <a:rPr sz="1200" dirty="0">
                <a:latin typeface="Times New Roman"/>
                <a:cs typeface="Times New Roman"/>
              </a:rPr>
              <a:t>bene </a:t>
            </a:r>
            <a:r>
              <a:rPr sz="1200" spc="-5" dirty="0">
                <a:latin typeface="Times New Roman"/>
                <a:cs typeface="Times New Roman"/>
              </a:rPr>
              <a:t>intorno </a:t>
            </a:r>
            <a:r>
              <a:rPr sz="1200" dirty="0">
                <a:latin typeface="Times New Roman"/>
                <a:cs typeface="Times New Roman"/>
              </a:rPr>
              <a:t>e con </a:t>
            </a:r>
            <a:r>
              <a:rPr sz="1200" spc="-5" dirty="0">
                <a:latin typeface="Times New Roman"/>
                <a:cs typeface="Times New Roman"/>
              </a:rPr>
              <a:t>l’aiuto  degli operatori culturali </a:t>
            </a:r>
            <a:r>
              <a:rPr sz="1200" dirty="0">
                <a:latin typeface="Times New Roman"/>
                <a:cs typeface="Times New Roman"/>
              </a:rPr>
              <a:t>a </a:t>
            </a:r>
            <a:r>
              <a:rPr sz="1200" spc="-5" dirty="0">
                <a:latin typeface="Times New Roman"/>
                <a:cs typeface="Times New Roman"/>
              </a:rPr>
              <a:t>riscoprire </a:t>
            </a:r>
            <a:r>
              <a:rPr sz="1200" dirty="0">
                <a:latin typeface="Times New Roman"/>
                <a:cs typeface="Times New Roman"/>
              </a:rPr>
              <a:t>quello </a:t>
            </a:r>
            <a:r>
              <a:rPr sz="1200" spc="-5" dirty="0">
                <a:latin typeface="Times New Roman"/>
                <a:cs typeface="Times New Roman"/>
              </a:rPr>
              <a:t>che </a:t>
            </a:r>
            <a:r>
              <a:rPr sz="1200" dirty="0">
                <a:latin typeface="Times New Roman"/>
                <a:cs typeface="Times New Roman"/>
              </a:rPr>
              <a:t>il “mondo” </a:t>
            </a:r>
            <a:r>
              <a:rPr sz="1200" spc="-5" dirty="0">
                <a:latin typeface="Times New Roman"/>
                <a:cs typeface="Times New Roman"/>
              </a:rPr>
              <a:t>continuamente </a:t>
            </a:r>
            <a:r>
              <a:rPr sz="1200" dirty="0">
                <a:latin typeface="Times New Roman"/>
                <a:cs typeface="Times New Roman"/>
              </a:rPr>
              <a:t>ci </a:t>
            </a:r>
            <a:r>
              <a:rPr sz="1200" spc="-5" dirty="0">
                <a:latin typeface="Times New Roman"/>
                <a:cs typeface="Times New Roman"/>
              </a:rPr>
              <a:t>dice,  sperimentando contemporaneamente come </a:t>
            </a:r>
            <a:r>
              <a:rPr sz="1200" dirty="0">
                <a:latin typeface="Times New Roman"/>
                <a:cs typeface="Times New Roman"/>
              </a:rPr>
              <a:t>lo strumento </a:t>
            </a:r>
            <a:r>
              <a:rPr sz="1200" spc="-5" dirty="0">
                <a:latin typeface="Times New Roman"/>
                <a:cs typeface="Times New Roman"/>
              </a:rPr>
              <a:t>della narrazione fantastica  con </a:t>
            </a:r>
            <a:r>
              <a:rPr sz="1200" dirty="0">
                <a:latin typeface="Times New Roman"/>
                <a:cs typeface="Times New Roman"/>
              </a:rPr>
              <a:t>i suoi </a:t>
            </a:r>
            <a:r>
              <a:rPr sz="1200" spc="-5" dirty="0">
                <a:latin typeface="Times New Roman"/>
                <a:cs typeface="Times New Roman"/>
              </a:rPr>
              <a:t>procedimenti, ci permette </a:t>
            </a:r>
            <a:r>
              <a:rPr sz="1200" dirty="0">
                <a:latin typeface="Times New Roman"/>
                <a:cs typeface="Times New Roman"/>
              </a:rPr>
              <a:t>di </a:t>
            </a:r>
            <a:r>
              <a:rPr sz="1200" spc="-5" dirty="0">
                <a:latin typeface="Times New Roman"/>
                <a:cs typeface="Times New Roman"/>
              </a:rPr>
              <a:t>entrare </a:t>
            </a:r>
            <a:r>
              <a:rPr sz="1200" dirty="0">
                <a:latin typeface="Times New Roman"/>
                <a:cs typeface="Times New Roman"/>
              </a:rPr>
              <a:t>nella </a:t>
            </a:r>
            <a:r>
              <a:rPr sz="1200" spc="-5" dirty="0">
                <a:latin typeface="Times New Roman"/>
                <a:cs typeface="Times New Roman"/>
              </a:rPr>
              <a:t>realtà con </a:t>
            </a:r>
            <a:r>
              <a:rPr sz="1200" dirty="0">
                <a:latin typeface="Times New Roman"/>
                <a:cs typeface="Times New Roman"/>
              </a:rPr>
              <a:t>un</a:t>
            </a:r>
            <a:r>
              <a:rPr sz="1200" spc="75" dirty="0">
                <a:latin typeface="Times New Roman"/>
                <a:cs typeface="Times New Roman"/>
              </a:rPr>
              <a:t> </a:t>
            </a:r>
            <a:r>
              <a:rPr sz="1200" spc="-5" dirty="0">
                <a:latin typeface="Times New Roman"/>
                <a:cs typeface="Times New Roman"/>
              </a:rPr>
              <a:t>percorso</a:t>
            </a:r>
            <a:endParaRPr sz="1200">
              <a:latin typeface="Times New Roman"/>
              <a:cs typeface="Times New Roman"/>
            </a:endParaRPr>
          </a:p>
          <a:p>
            <a:pPr marL="12700" marR="5080">
              <a:lnSpc>
                <a:spcPts val="1380"/>
              </a:lnSpc>
            </a:pPr>
            <a:r>
              <a:rPr sz="1200" dirty="0">
                <a:latin typeface="Times New Roman"/>
                <a:cs typeface="Times New Roman"/>
              </a:rPr>
              <a:t>più emozionante e meno </a:t>
            </a:r>
            <a:r>
              <a:rPr sz="1200" spc="-5" dirty="0">
                <a:latin typeface="Times New Roman"/>
                <a:cs typeface="Times New Roman"/>
              </a:rPr>
              <a:t>scontato, </a:t>
            </a:r>
            <a:r>
              <a:rPr sz="1200" dirty="0">
                <a:latin typeface="Times New Roman"/>
                <a:cs typeface="Times New Roman"/>
              </a:rPr>
              <a:t>in cui il </a:t>
            </a:r>
            <a:r>
              <a:rPr sz="1200" spc="-5" dirty="0">
                <a:latin typeface="Times New Roman"/>
                <a:cs typeface="Times New Roman"/>
              </a:rPr>
              <a:t>passare dalla finestra rappresenta </a:t>
            </a:r>
            <a:r>
              <a:rPr sz="1200" dirty="0">
                <a:latin typeface="Times New Roman"/>
                <a:cs typeface="Times New Roman"/>
              </a:rPr>
              <a:t>il punto  di vista </a:t>
            </a:r>
            <a:r>
              <a:rPr sz="1200" spc="-5" dirty="0">
                <a:latin typeface="Times New Roman"/>
                <a:cs typeface="Times New Roman"/>
              </a:rPr>
              <a:t>diverso su </a:t>
            </a:r>
            <a:r>
              <a:rPr sz="1200" dirty="0">
                <a:latin typeface="Times New Roman"/>
                <a:cs typeface="Times New Roman"/>
              </a:rPr>
              <a:t>ciò che </a:t>
            </a:r>
            <a:r>
              <a:rPr sz="1200" spc="-5" dirty="0">
                <a:latin typeface="Times New Roman"/>
                <a:cs typeface="Times New Roman"/>
              </a:rPr>
              <a:t>ci circonda, </a:t>
            </a:r>
            <a:r>
              <a:rPr sz="1200" dirty="0">
                <a:latin typeface="Times New Roman"/>
                <a:cs typeface="Times New Roman"/>
              </a:rPr>
              <a:t>uno </a:t>
            </a:r>
            <a:r>
              <a:rPr sz="1200" spc="-5" dirty="0">
                <a:latin typeface="Times New Roman"/>
                <a:cs typeface="Times New Roman"/>
              </a:rPr>
              <a:t>sguardo </a:t>
            </a:r>
            <a:r>
              <a:rPr sz="1200" dirty="0">
                <a:latin typeface="Times New Roman"/>
                <a:cs typeface="Times New Roman"/>
              </a:rPr>
              <a:t>di </a:t>
            </a:r>
            <a:r>
              <a:rPr sz="1200" spc="-5" dirty="0">
                <a:latin typeface="Times New Roman"/>
                <a:cs typeface="Times New Roman"/>
              </a:rPr>
              <a:t>profilo, </a:t>
            </a:r>
            <a:r>
              <a:rPr sz="1200" dirty="0">
                <a:latin typeface="Times New Roman"/>
                <a:cs typeface="Times New Roman"/>
              </a:rPr>
              <a:t>la </a:t>
            </a:r>
            <a:r>
              <a:rPr sz="1200" spc="-5" dirty="0">
                <a:latin typeface="Times New Roman"/>
                <a:cs typeface="Times New Roman"/>
              </a:rPr>
              <a:t>rottura </a:t>
            </a:r>
            <a:r>
              <a:rPr sz="1200" dirty="0">
                <a:latin typeface="Times New Roman"/>
                <a:cs typeface="Times New Roman"/>
              </a:rPr>
              <a:t>di </a:t>
            </a:r>
            <a:r>
              <a:rPr sz="1200" spc="-5" dirty="0">
                <a:latin typeface="Times New Roman"/>
                <a:cs typeface="Times New Roman"/>
              </a:rPr>
              <a:t>qualche  stereotipo, </a:t>
            </a:r>
            <a:r>
              <a:rPr sz="1200" dirty="0">
                <a:latin typeface="Times New Roman"/>
                <a:cs typeface="Times New Roman"/>
              </a:rPr>
              <a:t>il tutto senza </a:t>
            </a:r>
            <a:r>
              <a:rPr sz="1200" spc="-5" dirty="0">
                <a:latin typeface="Times New Roman"/>
                <a:cs typeface="Times New Roman"/>
              </a:rPr>
              <a:t>tralasciare </a:t>
            </a:r>
            <a:r>
              <a:rPr sz="1200" dirty="0">
                <a:latin typeface="Times New Roman"/>
                <a:cs typeface="Times New Roman"/>
              </a:rPr>
              <a:t>le </a:t>
            </a:r>
            <a:r>
              <a:rPr sz="1200" spc="-5" dirty="0">
                <a:latin typeface="Times New Roman"/>
                <a:cs typeface="Times New Roman"/>
              </a:rPr>
              <a:t>regole, </a:t>
            </a:r>
            <a:r>
              <a:rPr sz="1200" dirty="0">
                <a:latin typeface="Times New Roman"/>
                <a:cs typeface="Times New Roman"/>
              </a:rPr>
              <a:t>le peculiarità e le diversità </a:t>
            </a:r>
            <a:r>
              <a:rPr sz="1200" spc="-5" dirty="0">
                <a:latin typeface="Times New Roman"/>
                <a:cs typeface="Times New Roman"/>
              </a:rPr>
              <a:t>dei linguaggi  </a:t>
            </a:r>
            <a:r>
              <a:rPr sz="1200" dirty="0">
                <a:latin typeface="Times New Roman"/>
                <a:cs typeface="Times New Roman"/>
              </a:rPr>
              <a:t>e </a:t>
            </a:r>
            <a:r>
              <a:rPr sz="1200" spc="-5" dirty="0">
                <a:latin typeface="Times New Roman"/>
                <a:cs typeface="Times New Roman"/>
              </a:rPr>
              <a:t>degli </a:t>
            </a:r>
            <a:r>
              <a:rPr sz="1200" dirty="0">
                <a:latin typeface="Times New Roman"/>
                <a:cs typeface="Times New Roman"/>
              </a:rPr>
              <a:t>strumenti, elementi </a:t>
            </a:r>
            <a:r>
              <a:rPr sz="1200" spc="-5" dirty="0">
                <a:latin typeface="Times New Roman"/>
                <a:cs typeface="Times New Roman"/>
              </a:rPr>
              <a:t>essenziali </a:t>
            </a:r>
            <a:r>
              <a:rPr sz="1200" dirty="0">
                <a:latin typeface="Times New Roman"/>
                <a:cs typeface="Times New Roman"/>
              </a:rPr>
              <a:t>per poter creare qualcosa </a:t>
            </a:r>
            <a:r>
              <a:rPr sz="1200" spc="-5" dirty="0">
                <a:latin typeface="Times New Roman"/>
                <a:cs typeface="Times New Roman"/>
              </a:rPr>
              <a:t>di </a:t>
            </a:r>
            <a:r>
              <a:rPr sz="1200" dirty="0">
                <a:latin typeface="Times New Roman"/>
                <a:cs typeface="Times New Roman"/>
              </a:rPr>
              <a:t>nuovo, di </a:t>
            </a:r>
            <a:r>
              <a:rPr sz="1200" spc="-5" dirty="0">
                <a:latin typeface="Times New Roman"/>
                <a:cs typeface="Times New Roman"/>
              </a:rPr>
              <a:t>personale  </a:t>
            </a:r>
            <a:r>
              <a:rPr sz="1200" dirty="0">
                <a:latin typeface="Times New Roman"/>
                <a:cs typeface="Times New Roman"/>
              </a:rPr>
              <a:t>e di</a:t>
            </a:r>
            <a:r>
              <a:rPr sz="1200" spc="-10" dirty="0">
                <a:latin typeface="Times New Roman"/>
                <a:cs typeface="Times New Roman"/>
              </a:rPr>
              <a:t> </a:t>
            </a:r>
            <a:r>
              <a:rPr sz="1200" dirty="0">
                <a:latin typeface="Times New Roman"/>
                <a:cs typeface="Times New Roman"/>
              </a:rPr>
              <a:t>condivisibile.</a:t>
            </a:r>
            <a:endParaRPr sz="1200">
              <a:latin typeface="Times New Roman"/>
              <a:cs typeface="Times New Roman"/>
            </a:endParaRPr>
          </a:p>
          <a:p>
            <a:pPr marL="12700" marR="125095">
              <a:lnSpc>
                <a:spcPts val="1380"/>
              </a:lnSpc>
            </a:pPr>
            <a:r>
              <a:rPr sz="1200" spc="-10" dirty="0">
                <a:latin typeface="Times New Roman"/>
                <a:cs typeface="Times New Roman"/>
              </a:rPr>
              <a:t>In </a:t>
            </a:r>
            <a:r>
              <a:rPr sz="1200" dirty="0">
                <a:latin typeface="Times New Roman"/>
                <a:cs typeface="Times New Roman"/>
              </a:rPr>
              <a:t>questo modo </a:t>
            </a:r>
            <a:r>
              <a:rPr sz="1200" spc="-5" dirty="0">
                <a:latin typeface="Times New Roman"/>
                <a:cs typeface="Times New Roman"/>
              </a:rPr>
              <a:t>si attua </a:t>
            </a:r>
            <a:r>
              <a:rPr sz="1200" dirty="0">
                <a:latin typeface="Times New Roman"/>
                <a:cs typeface="Times New Roman"/>
              </a:rPr>
              <a:t>un </a:t>
            </a:r>
            <a:r>
              <a:rPr sz="1200" spc="-5" dirty="0">
                <a:latin typeface="Times New Roman"/>
                <a:cs typeface="Times New Roman"/>
              </a:rPr>
              <a:t>circolo </a:t>
            </a:r>
            <a:r>
              <a:rPr sz="1200" dirty="0">
                <a:latin typeface="Times New Roman"/>
                <a:cs typeface="Times New Roman"/>
              </a:rPr>
              <a:t>virtuoso: per bambini e ragazzi </a:t>
            </a:r>
            <a:r>
              <a:rPr sz="1200" spc="-5" dirty="0">
                <a:latin typeface="Times New Roman"/>
                <a:cs typeface="Times New Roman"/>
              </a:rPr>
              <a:t>l’apprendimento,  </a:t>
            </a:r>
            <a:r>
              <a:rPr sz="1200" dirty="0">
                <a:latin typeface="Times New Roman"/>
                <a:cs typeface="Times New Roman"/>
              </a:rPr>
              <a:t>la </a:t>
            </a:r>
            <a:r>
              <a:rPr sz="1200" spc="-5" dirty="0">
                <a:latin typeface="Times New Roman"/>
                <a:cs typeface="Times New Roman"/>
              </a:rPr>
              <a:t>ricezione </a:t>
            </a:r>
            <a:r>
              <a:rPr sz="1200" dirty="0">
                <a:latin typeface="Times New Roman"/>
                <a:cs typeface="Times New Roman"/>
              </a:rPr>
              <a:t>di </a:t>
            </a:r>
            <a:r>
              <a:rPr sz="1200" spc="-5" dirty="0">
                <a:latin typeface="Times New Roman"/>
                <a:cs typeface="Times New Roman"/>
              </a:rPr>
              <a:t>dati </a:t>
            </a:r>
            <a:r>
              <a:rPr sz="1200" dirty="0">
                <a:latin typeface="Times New Roman"/>
                <a:cs typeface="Times New Roman"/>
              </a:rPr>
              <a:t>inattesi (la </a:t>
            </a:r>
            <a:r>
              <a:rPr sz="1200" spc="-5" dirty="0">
                <a:latin typeface="Times New Roman"/>
                <a:cs typeface="Times New Roman"/>
              </a:rPr>
              <a:t>lettura </a:t>
            </a:r>
            <a:r>
              <a:rPr sz="1200" dirty="0">
                <a:latin typeface="Times New Roman"/>
                <a:cs typeface="Times New Roman"/>
              </a:rPr>
              <a:t>di </a:t>
            </a:r>
            <a:r>
              <a:rPr sz="1200" spc="-5" dirty="0">
                <a:latin typeface="Times New Roman"/>
                <a:cs typeface="Times New Roman"/>
              </a:rPr>
              <a:t>“testi” </a:t>
            </a:r>
            <a:r>
              <a:rPr sz="1200" dirty="0">
                <a:latin typeface="Times New Roman"/>
                <a:cs typeface="Times New Roman"/>
              </a:rPr>
              <a:t>non </a:t>
            </a:r>
            <a:r>
              <a:rPr sz="1200" spc="-5" dirty="0">
                <a:latin typeface="Times New Roman"/>
                <a:cs typeface="Times New Roman"/>
              </a:rPr>
              <a:t>scritti) spalanca </a:t>
            </a:r>
            <a:r>
              <a:rPr sz="1200" dirty="0">
                <a:latin typeface="Times New Roman"/>
                <a:cs typeface="Times New Roman"/>
              </a:rPr>
              <a:t>possibilità di  </a:t>
            </a:r>
            <a:r>
              <a:rPr sz="1200" spc="-5" dirty="0">
                <a:latin typeface="Times New Roman"/>
                <a:cs typeface="Times New Roman"/>
              </a:rPr>
              <a:t>narrazioni diverse, atti creativi </a:t>
            </a:r>
            <a:r>
              <a:rPr sz="1200" dirty="0">
                <a:latin typeface="Times New Roman"/>
                <a:cs typeface="Times New Roman"/>
              </a:rPr>
              <a:t>e non </a:t>
            </a:r>
            <a:r>
              <a:rPr sz="1200" spc="-5" dirty="0">
                <a:latin typeface="Times New Roman"/>
                <a:cs typeface="Times New Roman"/>
              </a:rPr>
              <a:t>puramente</a:t>
            </a:r>
            <a:r>
              <a:rPr sz="1200" spc="40" dirty="0">
                <a:latin typeface="Times New Roman"/>
                <a:cs typeface="Times New Roman"/>
              </a:rPr>
              <a:t> </a:t>
            </a:r>
            <a:r>
              <a:rPr sz="1200" spc="-5" dirty="0">
                <a:latin typeface="Times New Roman"/>
                <a:cs typeface="Times New Roman"/>
              </a:rPr>
              <a:t>comunicativi.</a:t>
            </a:r>
            <a:endParaRPr sz="1200">
              <a:latin typeface="Times New Roman"/>
              <a:cs typeface="Times New Roman"/>
            </a:endParaRPr>
          </a:p>
          <a:p>
            <a:pPr marL="12700">
              <a:lnSpc>
                <a:spcPts val="1315"/>
              </a:lnSpc>
            </a:pPr>
            <a:r>
              <a:rPr sz="1200" spc="-5" dirty="0">
                <a:latin typeface="Times New Roman"/>
                <a:cs typeface="Times New Roman"/>
              </a:rPr>
              <a:t>Per l’occasione </a:t>
            </a:r>
            <a:r>
              <a:rPr sz="1200" dirty="0">
                <a:latin typeface="Times New Roman"/>
                <a:cs typeface="Times New Roman"/>
              </a:rPr>
              <a:t>Civita </a:t>
            </a:r>
            <a:r>
              <a:rPr sz="1200" spc="-5" dirty="0">
                <a:latin typeface="Times New Roman"/>
                <a:cs typeface="Times New Roman"/>
              </a:rPr>
              <a:t>Sicilia </a:t>
            </a:r>
            <a:r>
              <a:rPr sz="1200" dirty="0">
                <a:latin typeface="Times New Roman"/>
                <a:cs typeface="Times New Roman"/>
              </a:rPr>
              <a:t>ha </a:t>
            </a:r>
            <a:r>
              <a:rPr sz="1200" spc="-5" dirty="0">
                <a:latin typeface="Times New Roman"/>
                <a:cs typeface="Times New Roman"/>
              </a:rPr>
              <a:t>elaborato </a:t>
            </a:r>
            <a:r>
              <a:rPr sz="1200" dirty="0">
                <a:latin typeface="Times New Roman"/>
                <a:cs typeface="Times New Roman"/>
              </a:rPr>
              <a:t>una serie di </a:t>
            </a:r>
            <a:r>
              <a:rPr sz="1200" spc="-5" dirty="0">
                <a:latin typeface="Times New Roman"/>
                <a:cs typeface="Times New Roman"/>
              </a:rPr>
              <a:t>attività gratuite </a:t>
            </a:r>
            <a:r>
              <a:rPr sz="1200" dirty="0">
                <a:latin typeface="Times New Roman"/>
                <a:cs typeface="Times New Roman"/>
              </a:rPr>
              <a:t>rivolte</a:t>
            </a:r>
            <a:r>
              <a:rPr sz="1200" spc="70" dirty="0">
                <a:latin typeface="Times New Roman"/>
                <a:cs typeface="Times New Roman"/>
              </a:rPr>
              <a:t> </a:t>
            </a:r>
            <a:r>
              <a:rPr sz="1200" spc="-5" dirty="0">
                <a:latin typeface="Times New Roman"/>
                <a:cs typeface="Times New Roman"/>
              </a:rPr>
              <a:t>alle</a:t>
            </a:r>
            <a:endParaRPr sz="1200">
              <a:latin typeface="Times New Roman"/>
              <a:cs typeface="Times New Roman"/>
            </a:endParaRPr>
          </a:p>
          <a:p>
            <a:pPr marL="12700" marR="40640">
              <a:lnSpc>
                <a:spcPts val="1380"/>
              </a:lnSpc>
              <a:spcBef>
                <a:spcPts val="70"/>
              </a:spcBef>
            </a:pPr>
            <a:r>
              <a:rPr sz="1200" spc="-5" dirty="0">
                <a:latin typeface="Times New Roman"/>
                <a:cs typeface="Times New Roman"/>
              </a:rPr>
              <a:t>scuole progettate </a:t>
            </a:r>
            <a:r>
              <a:rPr sz="1200" dirty="0">
                <a:latin typeface="Times New Roman"/>
                <a:cs typeface="Times New Roman"/>
              </a:rPr>
              <a:t>per la splendida sede di Palazzo </a:t>
            </a:r>
            <a:r>
              <a:rPr sz="1200" spc="-5" dirty="0">
                <a:latin typeface="Times New Roman"/>
                <a:cs typeface="Times New Roman"/>
              </a:rPr>
              <a:t>Branciforte, </a:t>
            </a:r>
            <a:r>
              <a:rPr sz="1200" dirty="0">
                <a:latin typeface="Times New Roman"/>
                <a:cs typeface="Times New Roman"/>
              </a:rPr>
              <a:t>storico edificio  </a:t>
            </a:r>
            <a:r>
              <a:rPr sz="1200" spc="-5" dirty="0">
                <a:latin typeface="Times New Roman"/>
                <a:cs typeface="Times New Roman"/>
              </a:rPr>
              <a:t>sapientemente restaurato </a:t>
            </a:r>
            <a:r>
              <a:rPr sz="1200" dirty="0">
                <a:latin typeface="Times New Roman"/>
                <a:cs typeface="Times New Roman"/>
              </a:rPr>
              <a:t>da </a:t>
            </a:r>
            <a:r>
              <a:rPr sz="1200" spc="-5" dirty="0">
                <a:latin typeface="Times New Roman"/>
                <a:cs typeface="Times New Roman"/>
              </a:rPr>
              <a:t>Gae Aulenti </a:t>
            </a:r>
            <a:r>
              <a:rPr sz="1200" dirty="0">
                <a:latin typeface="Times New Roman"/>
                <a:cs typeface="Times New Roman"/>
              </a:rPr>
              <a:t>e </a:t>
            </a:r>
            <a:r>
              <a:rPr sz="1200" spc="-5" dirty="0">
                <a:latin typeface="Times New Roman"/>
                <a:cs typeface="Times New Roman"/>
              </a:rPr>
              <a:t>oggi </a:t>
            </a:r>
            <a:r>
              <a:rPr sz="1200" dirty="0">
                <a:latin typeface="Times New Roman"/>
                <a:cs typeface="Times New Roman"/>
              </a:rPr>
              <a:t>polo multifunzionale dove </a:t>
            </a:r>
            <a:r>
              <a:rPr sz="1200" spc="-5" dirty="0">
                <a:latin typeface="Times New Roman"/>
                <a:cs typeface="Times New Roman"/>
              </a:rPr>
              <a:t>si trovano  </a:t>
            </a:r>
            <a:r>
              <a:rPr sz="1200" dirty="0">
                <a:latin typeface="Times New Roman"/>
                <a:cs typeface="Times New Roman"/>
              </a:rPr>
              <a:t>le </a:t>
            </a:r>
            <a:r>
              <a:rPr sz="1200" spc="-5" dirty="0">
                <a:latin typeface="Times New Roman"/>
                <a:cs typeface="Times New Roman"/>
              </a:rPr>
              <a:t>prestigiose collezioni archeologiche, </a:t>
            </a:r>
            <a:r>
              <a:rPr sz="1200" dirty="0">
                <a:latin typeface="Times New Roman"/>
                <a:cs typeface="Times New Roman"/>
              </a:rPr>
              <a:t>numismatiche, </a:t>
            </a:r>
            <a:r>
              <a:rPr sz="1200" spc="-5" dirty="0">
                <a:latin typeface="Times New Roman"/>
                <a:cs typeface="Times New Roman"/>
              </a:rPr>
              <a:t>filateliche della </a:t>
            </a:r>
            <a:r>
              <a:rPr sz="1200" dirty="0">
                <a:latin typeface="Times New Roman"/>
                <a:cs typeface="Times New Roman"/>
              </a:rPr>
              <a:t>Fondazione  </a:t>
            </a:r>
            <a:r>
              <a:rPr sz="1200" spc="-5" dirty="0">
                <a:latin typeface="Times New Roman"/>
                <a:cs typeface="Times New Roman"/>
              </a:rPr>
              <a:t>Sicilia, </a:t>
            </a:r>
            <a:r>
              <a:rPr sz="1200" dirty="0">
                <a:latin typeface="Times New Roman"/>
                <a:cs typeface="Times New Roman"/>
              </a:rPr>
              <a:t>oltre </a:t>
            </a:r>
            <a:r>
              <a:rPr sz="1200" spc="-5" dirty="0">
                <a:latin typeface="Times New Roman"/>
                <a:cs typeface="Times New Roman"/>
              </a:rPr>
              <a:t>alla biblioteca </a:t>
            </a:r>
            <a:r>
              <a:rPr sz="1200" dirty="0">
                <a:latin typeface="Times New Roman"/>
                <a:cs typeface="Times New Roman"/>
              </a:rPr>
              <a:t>e </a:t>
            </a:r>
            <a:r>
              <a:rPr sz="1200" spc="-5" dirty="0">
                <a:latin typeface="Times New Roman"/>
                <a:cs typeface="Times New Roman"/>
              </a:rPr>
              <a:t>al suggestivo </a:t>
            </a:r>
            <a:r>
              <a:rPr sz="1200" dirty="0">
                <a:latin typeface="Times New Roman"/>
                <a:cs typeface="Times New Roman"/>
              </a:rPr>
              <a:t>Monte </a:t>
            </a:r>
            <a:r>
              <a:rPr sz="1200" spc="-5" dirty="0">
                <a:latin typeface="Times New Roman"/>
                <a:cs typeface="Times New Roman"/>
              </a:rPr>
              <a:t>dei Pegni </a:t>
            </a:r>
            <a:r>
              <a:rPr sz="1200" dirty="0">
                <a:latin typeface="Times New Roman"/>
                <a:cs typeface="Times New Roman"/>
              </a:rPr>
              <a:t>di </a:t>
            </a:r>
            <a:r>
              <a:rPr sz="1200" spc="-5" dirty="0">
                <a:latin typeface="Times New Roman"/>
                <a:cs typeface="Times New Roman"/>
              </a:rPr>
              <a:t>Santa</a:t>
            </a:r>
            <a:r>
              <a:rPr sz="1200" spc="55" dirty="0">
                <a:latin typeface="Times New Roman"/>
                <a:cs typeface="Times New Roman"/>
              </a:rPr>
              <a:t> </a:t>
            </a:r>
            <a:r>
              <a:rPr sz="1200" dirty="0">
                <a:latin typeface="Times New Roman"/>
                <a:cs typeface="Times New Roman"/>
              </a:rPr>
              <a:t>Rosalia.</a:t>
            </a:r>
            <a:endParaRPr sz="1200">
              <a:latin typeface="Times New Roman"/>
              <a:cs typeface="Times New Roman"/>
            </a:endParaRPr>
          </a:p>
          <a:p>
            <a:pPr>
              <a:lnSpc>
                <a:spcPct val="100000"/>
              </a:lnSpc>
              <a:spcBef>
                <a:spcPts val="20"/>
              </a:spcBef>
            </a:pPr>
            <a:endParaRPr sz="1100">
              <a:latin typeface="Times New Roman"/>
              <a:cs typeface="Times New Roman"/>
            </a:endParaRPr>
          </a:p>
          <a:p>
            <a:pPr marL="12700">
              <a:lnSpc>
                <a:spcPts val="1410"/>
              </a:lnSpc>
            </a:pPr>
            <a:r>
              <a:rPr sz="1200" spc="-10" dirty="0">
                <a:latin typeface="Times New Roman"/>
                <a:cs typeface="Times New Roman"/>
              </a:rPr>
              <a:t>Il </a:t>
            </a:r>
            <a:r>
              <a:rPr sz="1200" dirty="0">
                <a:latin typeface="Times New Roman"/>
                <a:cs typeface="Times New Roman"/>
              </a:rPr>
              <a:t>progetto </a:t>
            </a:r>
            <a:r>
              <a:rPr sz="1200" spc="-5" dirty="0">
                <a:latin typeface="Times New Roman"/>
                <a:cs typeface="Times New Roman"/>
              </a:rPr>
              <a:t>sarà </a:t>
            </a:r>
            <a:r>
              <a:rPr sz="1200" dirty="0">
                <a:latin typeface="Times New Roman"/>
                <a:cs typeface="Times New Roman"/>
              </a:rPr>
              <a:t>indirizzato alla </a:t>
            </a:r>
            <a:r>
              <a:rPr sz="1200" spc="-5" dirty="0">
                <a:latin typeface="Times New Roman"/>
                <a:cs typeface="Times New Roman"/>
              </a:rPr>
              <a:t>scuola</a:t>
            </a:r>
            <a:r>
              <a:rPr sz="1200" spc="5" dirty="0">
                <a:latin typeface="Times New Roman"/>
                <a:cs typeface="Times New Roman"/>
              </a:rPr>
              <a:t> </a:t>
            </a:r>
            <a:r>
              <a:rPr sz="1200" spc="-5" dirty="0">
                <a:latin typeface="Times New Roman"/>
                <a:cs typeface="Times New Roman"/>
              </a:rPr>
              <a:t>primaria.</a:t>
            </a:r>
            <a:endParaRPr sz="1200">
              <a:latin typeface="Times New Roman"/>
              <a:cs typeface="Times New Roman"/>
            </a:endParaRPr>
          </a:p>
          <a:p>
            <a:pPr marL="12700" marR="30480">
              <a:lnSpc>
                <a:spcPts val="1380"/>
              </a:lnSpc>
              <a:spcBef>
                <a:spcPts val="65"/>
              </a:spcBef>
            </a:pPr>
            <a:r>
              <a:rPr sz="1200" spc="-5" dirty="0">
                <a:latin typeface="Times New Roman"/>
                <a:cs typeface="Times New Roman"/>
              </a:rPr>
              <a:t>Partendo dal tema dell’alfabeto </a:t>
            </a:r>
            <a:r>
              <a:rPr sz="1200" dirty="0">
                <a:latin typeface="Times New Roman"/>
                <a:cs typeface="Times New Roman"/>
              </a:rPr>
              <a:t>del mondo’ </a:t>
            </a:r>
            <a:r>
              <a:rPr sz="1200" spc="-5" dirty="0">
                <a:latin typeface="Times New Roman"/>
                <a:cs typeface="Times New Roman"/>
              </a:rPr>
              <a:t>svilupperemo </a:t>
            </a:r>
            <a:r>
              <a:rPr sz="1200" dirty="0">
                <a:latin typeface="Times New Roman"/>
                <a:cs typeface="Times New Roman"/>
              </a:rPr>
              <a:t>dunque tre diversi  </a:t>
            </a:r>
            <a:r>
              <a:rPr sz="1200" spc="-5" dirty="0">
                <a:latin typeface="Times New Roman"/>
                <a:cs typeface="Times New Roman"/>
              </a:rPr>
              <a:t>appuntamenti </a:t>
            </a:r>
            <a:r>
              <a:rPr sz="1200" dirty="0">
                <a:latin typeface="Times New Roman"/>
                <a:cs typeface="Times New Roman"/>
              </a:rPr>
              <a:t>da </a:t>
            </a:r>
            <a:r>
              <a:rPr sz="1200" spc="-5" dirty="0">
                <a:latin typeface="Times New Roman"/>
                <a:cs typeface="Times New Roman"/>
              </a:rPr>
              <a:t>sviluppare </a:t>
            </a:r>
            <a:r>
              <a:rPr sz="1200" dirty="0">
                <a:latin typeface="Times New Roman"/>
                <a:cs typeface="Times New Roman"/>
              </a:rPr>
              <a:t>anche </a:t>
            </a:r>
            <a:r>
              <a:rPr sz="1200" spc="-5" dirty="0">
                <a:latin typeface="Times New Roman"/>
                <a:cs typeface="Times New Roman"/>
              </a:rPr>
              <a:t>attraverso </a:t>
            </a:r>
            <a:r>
              <a:rPr sz="1200" dirty="0">
                <a:latin typeface="Times New Roman"/>
                <a:cs typeface="Times New Roman"/>
              </a:rPr>
              <a:t>appuntamenti </a:t>
            </a:r>
            <a:r>
              <a:rPr sz="1200" spc="-5" dirty="0">
                <a:latin typeface="Times New Roman"/>
                <a:cs typeface="Times New Roman"/>
              </a:rPr>
              <a:t>preparatori </a:t>
            </a:r>
            <a:r>
              <a:rPr sz="1200" dirty="0">
                <a:latin typeface="Times New Roman"/>
                <a:cs typeface="Times New Roman"/>
              </a:rPr>
              <a:t>da </a:t>
            </a:r>
            <a:r>
              <a:rPr sz="1200" spc="-5" dirty="0">
                <a:latin typeface="Times New Roman"/>
                <a:cs typeface="Times New Roman"/>
              </a:rPr>
              <a:t>concordare  con gli</a:t>
            </a:r>
            <a:r>
              <a:rPr sz="1200" dirty="0">
                <a:latin typeface="Times New Roman"/>
                <a:cs typeface="Times New Roman"/>
              </a:rPr>
              <a:t> </a:t>
            </a:r>
            <a:r>
              <a:rPr sz="1200" spc="-5" dirty="0">
                <a:latin typeface="Times New Roman"/>
                <a:cs typeface="Times New Roman"/>
              </a:rPr>
              <a:t>insegnanti.</a:t>
            </a:r>
            <a:endParaRPr sz="1200">
              <a:latin typeface="Times New Roman"/>
              <a:cs typeface="Times New Roman"/>
            </a:endParaRPr>
          </a:p>
        </p:txBody>
      </p:sp>
      <p:sp>
        <p:nvSpPr>
          <p:cNvPr id="5" name="object 5"/>
          <p:cNvSpPr/>
          <p:nvPr/>
        </p:nvSpPr>
        <p:spPr>
          <a:xfrm>
            <a:off x="1964054" y="2442209"/>
            <a:ext cx="3781425" cy="75437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77590" y="3908297"/>
            <a:ext cx="2381250" cy="19240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71450">
              <a:lnSpc>
                <a:spcPts val="1839"/>
              </a:lnSpc>
            </a:pPr>
            <a:r>
              <a:rPr sz="1600" b="1" dirty="0">
                <a:latin typeface="Arial"/>
                <a:cs typeface="Arial"/>
              </a:rPr>
              <a:t>P</a:t>
            </a:r>
            <a:r>
              <a:rPr sz="1600" b="1" spc="-5" dirty="0">
                <a:latin typeface="Arial"/>
                <a:cs typeface="Arial"/>
              </a:rPr>
              <a:t>alerm</a:t>
            </a:r>
            <a:r>
              <a:rPr sz="1600" b="1" dirty="0">
                <a:latin typeface="Arial"/>
                <a:cs typeface="Arial"/>
              </a:rPr>
              <a:t>o</a:t>
            </a:r>
            <a:r>
              <a:rPr sz="1600" b="1" spc="-5" dirty="0">
                <a:latin typeface="Arial"/>
                <a:cs typeface="Arial"/>
              </a:rPr>
              <a:t>bimbi.it  16 marzo</a:t>
            </a:r>
            <a:r>
              <a:rPr sz="1600" b="1" spc="-3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267457"/>
            <a:ext cx="5172710" cy="7569200"/>
          </a:xfrm>
          <a:prstGeom prst="rect">
            <a:avLst/>
          </a:prstGeom>
        </p:spPr>
        <p:txBody>
          <a:bodyPr vert="horz" wrap="square" lIns="0" tIns="12700" rIns="0" bIns="0" rtlCol="0">
            <a:spAutoFit/>
          </a:bodyPr>
          <a:lstStyle/>
          <a:p>
            <a:pPr marL="127000" indent="-114300">
              <a:lnSpc>
                <a:spcPts val="1410"/>
              </a:lnSpc>
              <a:spcBef>
                <a:spcPts val="100"/>
              </a:spcBef>
              <a:buAutoNum type="arabicPlain"/>
              <a:tabLst>
                <a:tab pos="127000" algn="l"/>
              </a:tabLst>
            </a:pPr>
            <a:r>
              <a:rPr sz="1200" dirty="0">
                <a:latin typeface="Times New Roman"/>
                <a:cs typeface="Times New Roman"/>
              </a:rPr>
              <a:t>- </a:t>
            </a:r>
            <a:r>
              <a:rPr sz="1200" spc="-5" dirty="0">
                <a:latin typeface="Times New Roman"/>
                <a:cs typeface="Times New Roman"/>
              </a:rPr>
              <a:t>Aleph </a:t>
            </a:r>
            <a:r>
              <a:rPr sz="1200" dirty="0">
                <a:latin typeface="Times New Roman"/>
                <a:cs typeface="Times New Roman"/>
              </a:rPr>
              <a:t>e </a:t>
            </a:r>
            <a:r>
              <a:rPr sz="1200" spc="-5" dirty="0">
                <a:latin typeface="Times New Roman"/>
                <a:cs typeface="Times New Roman"/>
              </a:rPr>
              <a:t>Beth:</a:t>
            </a:r>
            <a:endParaRPr sz="1200">
              <a:latin typeface="Times New Roman"/>
              <a:cs typeface="Times New Roman"/>
            </a:endParaRPr>
          </a:p>
          <a:p>
            <a:pPr marL="12700" marR="3085465">
              <a:lnSpc>
                <a:spcPts val="1380"/>
              </a:lnSpc>
              <a:spcBef>
                <a:spcPts val="65"/>
              </a:spcBef>
            </a:pPr>
            <a:r>
              <a:rPr sz="1200" dirty="0">
                <a:latin typeface="Times New Roman"/>
                <a:cs typeface="Times New Roman"/>
              </a:rPr>
              <a:t>da dove viene il nostro </a:t>
            </a:r>
            <a:r>
              <a:rPr sz="1200" spc="-5" dirty="0">
                <a:latin typeface="Times New Roman"/>
                <a:cs typeface="Times New Roman"/>
              </a:rPr>
              <a:t>alfabeto  Laboratorio </a:t>
            </a:r>
            <a:r>
              <a:rPr sz="1200" dirty="0">
                <a:latin typeface="Times New Roman"/>
                <a:cs typeface="Times New Roman"/>
              </a:rPr>
              <a:t>a Palazzo</a:t>
            </a:r>
            <a:r>
              <a:rPr sz="1200" spc="-30" dirty="0">
                <a:latin typeface="Times New Roman"/>
                <a:cs typeface="Times New Roman"/>
              </a:rPr>
              <a:t> </a:t>
            </a:r>
            <a:r>
              <a:rPr sz="1200" spc="-5" dirty="0">
                <a:latin typeface="Times New Roman"/>
                <a:cs typeface="Times New Roman"/>
              </a:rPr>
              <a:t>Branciforte</a:t>
            </a:r>
            <a:endParaRPr sz="1200">
              <a:latin typeface="Times New Roman"/>
              <a:cs typeface="Times New Roman"/>
            </a:endParaRPr>
          </a:p>
          <a:p>
            <a:pPr marL="12700" marR="177165">
              <a:lnSpc>
                <a:spcPts val="1380"/>
              </a:lnSpc>
            </a:pPr>
            <a:r>
              <a:rPr sz="1200" spc="-5" dirty="0">
                <a:latin typeface="Times New Roman"/>
                <a:cs typeface="Times New Roman"/>
              </a:rPr>
              <a:t>C’era </a:t>
            </a:r>
            <a:r>
              <a:rPr sz="1200" dirty="0">
                <a:latin typeface="Times New Roman"/>
                <a:cs typeface="Times New Roman"/>
              </a:rPr>
              <a:t>una volta un </a:t>
            </a:r>
            <a:r>
              <a:rPr sz="1200" spc="-5" dirty="0">
                <a:latin typeface="Times New Roman"/>
                <a:cs typeface="Times New Roman"/>
              </a:rPr>
              <a:t>ricco mercante, che </a:t>
            </a:r>
            <a:r>
              <a:rPr sz="1200" dirty="0">
                <a:latin typeface="Times New Roman"/>
                <a:cs typeface="Times New Roman"/>
              </a:rPr>
              <a:t>dopo un </a:t>
            </a:r>
            <a:r>
              <a:rPr sz="1200" spc="-5" dirty="0">
                <a:latin typeface="Times New Roman"/>
                <a:cs typeface="Times New Roman"/>
              </a:rPr>
              <a:t>lungo viaggio, sbarcò </a:t>
            </a:r>
            <a:r>
              <a:rPr sz="1200" dirty="0">
                <a:latin typeface="Times New Roman"/>
                <a:cs typeface="Times New Roman"/>
              </a:rPr>
              <a:t>in una </a:t>
            </a:r>
            <a:r>
              <a:rPr sz="1200" spc="-5" dirty="0">
                <a:latin typeface="Times New Roman"/>
                <a:cs typeface="Times New Roman"/>
              </a:rPr>
              <a:t>terra  meravigliosa, con </a:t>
            </a:r>
            <a:r>
              <a:rPr sz="1200" dirty="0">
                <a:latin typeface="Times New Roman"/>
                <a:cs typeface="Times New Roman"/>
              </a:rPr>
              <a:t>una nave </a:t>
            </a:r>
            <a:r>
              <a:rPr sz="1200" spc="-5" dirty="0">
                <a:latin typeface="Times New Roman"/>
                <a:cs typeface="Times New Roman"/>
              </a:rPr>
              <a:t>carica </a:t>
            </a:r>
            <a:r>
              <a:rPr sz="1200" dirty="0">
                <a:latin typeface="Times New Roman"/>
                <a:cs typeface="Times New Roman"/>
              </a:rPr>
              <a:t>di..... a scuola </a:t>
            </a:r>
            <a:r>
              <a:rPr sz="1200" spc="-5" dirty="0">
                <a:latin typeface="Times New Roman"/>
                <a:cs typeface="Times New Roman"/>
              </a:rPr>
              <a:t>arriverà </a:t>
            </a:r>
            <a:r>
              <a:rPr sz="1200" dirty="0">
                <a:latin typeface="Times New Roman"/>
                <a:cs typeface="Times New Roman"/>
              </a:rPr>
              <a:t>un </a:t>
            </a:r>
            <a:r>
              <a:rPr sz="1200" spc="-5" dirty="0">
                <a:latin typeface="Times New Roman"/>
                <a:cs typeface="Times New Roman"/>
              </a:rPr>
              <a:t>personaggio </a:t>
            </a:r>
            <a:r>
              <a:rPr sz="1200" dirty="0">
                <a:latin typeface="Times New Roman"/>
                <a:cs typeface="Times New Roman"/>
              </a:rPr>
              <a:t>con una  </a:t>
            </a:r>
            <a:r>
              <a:rPr sz="1200" spc="-5" dirty="0">
                <a:latin typeface="Times New Roman"/>
                <a:cs typeface="Times New Roman"/>
              </a:rPr>
              <a:t>lunga </a:t>
            </a:r>
            <a:r>
              <a:rPr sz="1200" dirty="0">
                <a:latin typeface="Times New Roman"/>
                <a:cs typeface="Times New Roman"/>
              </a:rPr>
              <a:t>barba e un </a:t>
            </a:r>
            <a:r>
              <a:rPr sz="1200" spc="-5" dirty="0">
                <a:latin typeface="Times New Roman"/>
                <a:cs typeface="Times New Roman"/>
              </a:rPr>
              <a:t>sacco </a:t>
            </a:r>
            <a:r>
              <a:rPr sz="1200" dirty="0">
                <a:latin typeface="Times New Roman"/>
                <a:cs typeface="Times New Roman"/>
              </a:rPr>
              <a:t>pieno di </a:t>
            </a:r>
            <a:r>
              <a:rPr sz="1200" spc="-5" dirty="0">
                <a:latin typeface="Times New Roman"/>
                <a:cs typeface="Times New Roman"/>
              </a:rPr>
              <a:t>merce originale. Egli </a:t>
            </a:r>
            <a:r>
              <a:rPr sz="1200" dirty="0">
                <a:latin typeface="Times New Roman"/>
                <a:cs typeface="Times New Roman"/>
              </a:rPr>
              <a:t>distribuirà loro misteriose  </a:t>
            </a:r>
            <a:r>
              <a:rPr sz="1200" spc="-5" dirty="0">
                <a:latin typeface="Times New Roman"/>
                <a:cs typeface="Times New Roman"/>
              </a:rPr>
              <a:t>scatoline, contenenti </a:t>
            </a:r>
            <a:r>
              <a:rPr sz="1200" dirty="0">
                <a:latin typeface="Times New Roman"/>
                <a:cs typeface="Times New Roman"/>
              </a:rPr>
              <a:t>simboli e </a:t>
            </a:r>
            <a:r>
              <a:rPr sz="1200" spc="-5" dirty="0">
                <a:latin typeface="Times New Roman"/>
                <a:cs typeface="Times New Roman"/>
              </a:rPr>
              <a:t>segni </a:t>
            </a:r>
            <a:r>
              <a:rPr sz="1200" dirty="0">
                <a:latin typeface="Times New Roman"/>
                <a:cs typeface="Times New Roman"/>
              </a:rPr>
              <a:t>e </a:t>
            </a:r>
            <a:r>
              <a:rPr sz="1200" spc="-5" dirty="0">
                <a:latin typeface="Times New Roman"/>
                <a:cs typeface="Times New Roman"/>
              </a:rPr>
              <a:t>racconterà </a:t>
            </a:r>
            <a:r>
              <a:rPr sz="1200" dirty="0">
                <a:latin typeface="Times New Roman"/>
                <a:cs typeface="Times New Roman"/>
              </a:rPr>
              <a:t>la storia di animali come buoi</a:t>
            </a:r>
            <a:r>
              <a:rPr sz="1200" spc="35" dirty="0">
                <a:latin typeface="Times New Roman"/>
                <a:cs typeface="Times New Roman"/>
              </a:rPr>
              <a:t> </a:t>
            </a:r>
            <a:r>
              <a:rPr sz="1200" dirty="0">
                <a:latin typeface="Times New Roman"/>
                <a:cs typeface="Times New Roman"/>
              </a:rPr>
              <a:t>e</a:t>
            </a:r>
            <a:endParaRPr sz="1200">
              <a:latin typeface="Times New Roman"/>
              <a:cs typeface="Times New Roman"/>
            </a:endParaRPr>
          </a:p>
          <a:p>
            <a:pPr marL="12700" marR="97155">
              <a:lnSpc>
                <a:spcPts val="1380"/>
              </a:lnSpc>
              <a:spcBef>
                <a:spcPts val="5"/>
              </a:spcBef>
            </a:pPr>
            <a:r>
              <a:rPr sz="1200" spc="-5" dirty="0">
                <a:latin typeface="Times New Roman"/>
                <a:cs typeface="Times New Roman"/>
              </a:rPr>
              <a:t>cammelli, capaci </a:t>
            </a:r>
            <a:r>
              <a:rPr sz="1200" dirty="0">
                <a:latin typeface="Times New Roman"/>
                <a:cs typeface="Times New Roman"/>
              </a:rPr>
              <a:t>di </a:t>
            </a:r>
            <a:r>
              <a:rPr sz="1200" spc="-5" dirty="0">
                <a:latin typeface="Times New Roman"/>
                <a:cs typeface="Times New Roman"/>
              </a:rPr>
              <a:t>trasformarsi </a:t>
            </a:r>
            <a:r>
              <a:rPr sz="1200" dirty="0">
                <a:latin typeface="Times New Roman"/>
                <a:cs typeface="Times New Roman"/>
              </a:rPr>
              <a:t>in </a:t>
            </a:r>
            <a:r>
              <a:rPr sz="1200" spc="-5" dirty="0">
                <a:latin typeface="Times New Roman"/>
                <a:cs typeface="Times New Roman"/>
              </a:rPr>
              <a:t>piccoli segni. </a:t>
            </a:r>
            <a:r>
              <a:rPr sz="1200" spc="-10" dirty="0">
                <a:latin typeface="Times New Roman"/>
                <a:cs typeface="Times New Roman"/>
              </a:rPr>
              <a:t>La </a:t>
            </a:r>
            <a:r>
              <a:rPr sz="1200" dirty="0">
                <a:latin typeface="Times New Roman"/>
                <a:cs typeface="Times New Roman"/>
              </a:rPr>
              <a:t>storia </a:t>
            </a:r>
            <a:r>
              <a:rPr sz="1200" spc="-5" dirty="0">
                <a:latin typeface="Times New Roman"/>
                <a:cs typeface="Times New Roman"/>
              </a:rPr>
              <a:t>fantastica </a:t>
            </a:r>
            <a:r>
              <a:rPr sz="1200" dirty="0">
                <a:latin typeface="Times New Roman"/>
                <a:cs typeface="Times New Roman"/>
              </a:rPr>
              <a:t>funge da  </a:t>
            </a:r>
            <a:r>
              <a:rPr sz="1200" spc="-5" dirty="0">
                <a:latin typeface="Times New Roman"/>
                <a:cs typeface="Times New Roman"/>
              </a:rPr>
              <a:t>simbolica </a:t>
            </a:r>
            <a:r>
              <a:rPr sz="1200" dirty="0">
                <a:latin typeface="Times New Roman"/>
                <a:cs typeface="Times New Roman"/>
              </a:rPr>
              <a:t>introduzione </a:t>
            </a:r>
            <a:r>
              <a:rPr sz="1200" spc="-5" dirty="0">
                <a:latin typeface="Times New Roman"/>
                <a:cs typeface="Times New Roman"/>
              </a:rPr>
              <a:t>all’origine dell’alfabeto </a:t>
            </a:r>
            <a:r>
              <a:rPr sz="1200" dirty="0">
                <a:latin typeface="Times New Roman"/>
                <a:cs typeface="Times New Roman"/>
              </a:rPr>
              <a:t>che tuttora noi utilizziamo. </a:t>
            </a:r>
            <a:r>
              <a:rPr sz="1200" spc="-5" dirty="0">
                <a:latin typeface="Times New Roman"/>
                <a:cs typeface="Times New Roman"/>
              </a:rPr>
              <a:t>Guidati  </a:t>
            </a:r>
            <a:r>
              <a:rPr sz="1200" dirty="0">
                <a:latin typeface="Times New Roman"/>
                <a:cs typeface="Times New Roman"/>
              </a:rPr>
              <a:t>da un </a:t>
            </a:r>
            <a:r>
              <a:rPr sz="1200" spc="-5" dirty="0">
                <a:latin typeface="Times New Roman"/>
                <a:cs typeface="Times New Roman"/>
              </a:rPr>
              <a:t>operatore </a:t>
            </a:r>
            <a:r>
              <a:rPr sz="1200" dirty="0">
                <a:latin typeface="Times New Roman"/>
                <a:cs typeface="Times New Roman"/>
              </a:rPr>
              <a:t>i bambini </a:t>
            </a:r>
            <a:r>
              <a:rPr sz="1200" spc="-5" dirty="0">
                <a:latin typeface="Times New Roman"/>
                <a:cs typeface="Times New Roman"/>
              </a:rPr>
              <a:t>potranno ritrovare </a:t>
            </a:r>
            <a:r>
              <a:rPr sz="1200" dirty="0">
                <a:latin typeface="Times New Roman"/>
                <a:cs typeface="Times New Roman"/>
              </a:rPr>
              <a:t>alcuni dei </a:t>
            </a:r>
            <a:r>
              <a:rPr sz="1200" spc="-5" dirty="0">
                <a:latin typeface="Times New Roman"/>
                <a:cs typeface="Times New Roman"/>
              </a:rPr>
              <a:t>segni </a:t>
            </a:r>
            <a:r>
              <a:rPr sz="1200" dirty="0">
                <a:latin typeface="Times New Roman"/>
                <a:cs typeface="Times New Roman"/>
              </a:rPr>
              <a:t>con </a:t>
            </a:r>
            <a:r>
              <a:rPr sz="1200" spc="-5" dirty="0">
                <a:latin typeface="Times New Roman"/>
                <a:cs typeface="Times New Roman"/>
              </a:rPr>
              <a:t>cui </a:t>
            </a:r>
            <a:r>
              <a:rPr sz="1200" dirty="0">
                <a:latin typeface="Times New Roman"/>
                <a:cs typeface="Times New Roman"/>
              </a:rPr>
              <a:t>avranno </a:t>
            </a:r>
            <a:r>
              <a:rPr sz="1200" spc="-5" dirty="0">
                <a:latin typeface="Times New Roman"/>
                <a:cs typeface="Times New Roman"/>
              </a:rPr>
              <a:t>fatto  conoscenza sui vasi greci custoditi </a:t>
            </a:r>
            <a:r>
              <a:rPr sz="1200" dirty="0">
                <a:latin typeface="Times New Roman"/>
                <a:cs typeface="Times New Roman"/>
              </a:rPr>
              <a:t>nella </a:t>
            </a:r>
            <a:r>
              <a:rPr sz="1200" spc="-5" dirty="0">
                <a:latin typeface="Times New Roman"/>
                <a:cs typeface="Times New Roman"/>
              </a:rPr>
              <a:t>Cavallerizza </a:t>
            </a:r>
            <a:r>
              <a:rPr sz="1200" dirty="0">
                <a:latin typeface="Times New Roman"/>
                <a:cs typeface="Times New Roman"/>
              </a:rPr>
              <a:t>di </a:t>
            </a:r>
            <a:r>
              <a:rPr sz="1200" spc="-5" dirty="0">
                <a:latin typeface="Times New Roman"/>
                <a:cs typeface="Times New Roman"/>
              </a:rPr>
              <a:t>Palazzo Branciforte.</a:t>
            </a:r>
            <a:r>
              <a:rPr sz="1200" spc="135" dirty="0">
                <a:latin typeface="Times New Roman"/>
                <a:cs typeface="Times New Roman"/>
              </a:rPr>
              <a:t> </a:t>
            </a:r>
            <a:r>
              <a:rPr sz="1200" spc="-15" dirty="0">
                <a:latin typeface="Times New Roman"/>
                <a:cs typeface="Times New Roman"/>
              </a:rPr>
              <a:t>Il</a:t>
            </a:r>
            <a:endParaRPr sz="1200">
              <a:latin typeface="Times New Roman"/>
              <a:cs typeface="Times New Roman"/>
            </a:endParaRPr>
          </a:p>
          <a:p>
            <a:pPr marL="12700" marR="554355">
              <a:lnSpc>
                <a:spcPts val="1380"/>
              </a:lnSpc>
            </a:pPr>
            <a:r>
              <a:rPr sz="1200" spc="-5" dirty="0">
                <a:latin typeface="Times New Roman"/>
                <a:cs typeface="Times New Roman"/>
              </a:rPr>
              <a:t>laboratorio </a:t>
            </a:r>
            <a:r>
              <a:rPr sz="1200" dirty="0">
                <a:latin typeface="Times New Roman"/>
                <a:cs typeface="Times New Roman"/>
              </a:rPr>
              <a:t>focalizza </a:t>
            </a:r>
            <a:r>
              <a:rPr sz="1200" spc="-5" dirty="0">
                <a:latin typeface="Times New Roman"/>
                <a:cs typeface="Times New Roman"/>
              </a:rPr>
              <a:t>l’attenzione sull’aspetto grafico ornamentale dei segni  utilizzando carta, </a:t>
            </a:r>
            <a:r>
              <a:rPr sz="1200" dirty="0">
                <a:latin typeface="Times New Roman"/>
                <a:cs typeface="Times New Roman"/>
              </a:rPr>
              <a:t>cartoncino </a:t>
            </a:r>
            <a:r>
              <a:rPr sz="1200" spc="-5" dirty="0">
                <a:latin typeface="Times New Roman"/>
                <a:cs typeface="Times New Roman"/>
              </a:rPr>
              <a:t>nero, gessetti </a:t>
            </a:r>
            <a:r>
              <a:rPr sz="1200" dirty="0">
                <a:latin typeface="Times New Roman"/>
                <a:cs typeface="Times New Roman"/>
              </a:rPr>
              <a:t>e</a:t>
            </a:r>
            <a:r>
              <a:rPr sz="1200" spc="35" dirty="0">
                <a:latin typeface="Times New Roman"/>
                <a:cs typeface="Times New Roman"/>
              </a:rPr>
              <a:t> </a:t>
            </a:r>
            <a:r>
              <a:rPr sz="1200" spc="-5" dirty="0">
                <a:latin typeface="Times New Roman"/>
                <a:cs typeface="Times New Roman"/>
              </a:rPr>
              <a:t>giornali.</a:t>
            </a:r>
            <a:endParaRPr sz="1200">
              <a:latin typeface="Times New Roman"/>
              <a:cs typeface="Times New Roman"/>
            </a:endParaRPr>
          </a:p>
          <a:p>
            <a:pPr>
              <a:lnSpc>
                <a:spcPct val="100000"/>
              </a:lnSpc>
            </a:pPr>
            <a:endParaRPr sz="1300">
              <a:latin typeface="Times New Roman"/>
              <a:cs typeface="Times New Roman"/>
            </a:endParaRPr>
          </a:p>
          <a:p>
            <a:pPr>
              <a:lnSpc>
                <a:spcPct val="100000"/>
              </a:lnSpc>
              <a:spcBef>
                <a:spcPts val="5"/>
              </a:spcBef>
            </a:pPr>
            <a:endParaRPr sz="1100">
              <a:latin typeface="Times New Roman"/>
              <a:cs typeface="Times New Roman"/>
            </a:endParaRPr>
          </a:p>
          <a:p>
            <a:pPr marL="12700" marR="2999740">
              <a:lnSpc>
                <a:spcPts val="1370"/>
              </a:lnSpc>
              <a:buAutoNum type="arabicPlain" startAt="2"/>
              <a:tabLst>
                <a:tab pos="127000" algn="l"/>
              </a:tabLst>
            </a:pPr>
            <a:r>
              <a:rPr sz="1200" dirty="0">
                <a:latin typeface="Times New Roman"/>
                <a:cs typeface="Times New Roman"/>
              </a:rPr>
              <a:t>- Costruiamo una </a:t>
            </a:r>
            <a:r>
              <a:rPr sz="1200" spc="-5" dirty="0">
                <a:latin typeface="Times New Roman"/>
                <a:cs typeface="Times New Roman"/>
              </a:rPr>
              <a:t>casa per </a:t>
            </a:r>
            <a:r>
              <a:rPr sz="1200" dirty="0">
                <a:latin typeface="Times New Roman"/>
                <a:cs typeface="Times New Roman"/>
              </a:rPr>
              <a:t>il</a:t>
            </a:r>
            <a:r>
              <a:rPr sz="1200" spc="-60" dirty="0">
                <a:latin typeface="Times New Roman"/>
                <a:cs typeface="Times New Roman"/>
              </a:rPr>
              <a:t> </a:t>
            </a:r>
            <a:r>
              <a:rPr sz="1200" spc="-5" dirty="0">
                <a:latin typeface="Times New Roman"/>
                <a:cs typeface="Times New Roman"/>
              </a:rPr>
              <a:t>bue?  Laboratorio </a:t>
            </a:r>
            <a:r>
              <a:rPr sz="1200" dirty="0">
                <a:latin typeface="Times New Roman"/>
                <a:cs typeface="Times New Roman"/>
              </a:rPr>
              <a:t>in</a:t>
            </a:r>
            <a:r>
              <a:rPr sz="1200" spc="-5" dirty="0">
                <a:latin typeface="Times New Roman"/>
                <a:cs typeface="Times New Roman"/>
              </a:rPr>
              <a:t> </a:t>
            </a:r>
            <a:r>
              <a:rPr sz="1200" dirty="0">
                <a:latin typeface="Times New Roman"/>
                <a:cs typeface="Times New Roman"/>
              </a:rPr>
              <a:t>Cavallerizza</a:t>
            </a:r>
            <a:endParaRPr sz="1200">
              <a:latin typeface="Times New Roman"/>
              <a:cs typeface="Times New Roman"/>
            </a:endParaRPr>
          </a:p>
          <a:p>
            <a:pPr marL="12700" marR="94615">
              <a:lnSpc>
                <a:spcPts val="1380"/>
              </a:lnSpc>
            </a:pPr>
            <a:r>
              <a:rPr sz="1200" dirty="0">
                <a:latin typeface="Times New Roman"/>
                <a:cs typeface="Times New Roman"/>
              </a:rPr>
              <a:t>Come </a:t>
            </a:r>
            <a:r>
              <a:rPr sz="1200" spc="-5" dirty="0">
                <a:latin typeface="Times New Roman"/>
                <a:cs typeface="Times New Roman"/>
              </a:rPr>
              <a:t>ci </a:t>
            </a:r>
            <a:r>
              <a:rPr sz="1200" dirty="0">
                <a:latin typeface="Times New Roman"/>
                <a:cs typeface="Times New Roman"/>
              </a:rPr>
              <a:t>ha </a:t>
            </a:r>
            <a:r>
              <a:rPr sz="1200" spc="-5" dirty="0">
                <a:latin typeface="Times New Roman"/>
                <a:cs typeface="Times New Roman"/>
              </a:rPr>
              <a:t>insegnato </a:t>
            </a:r>
            <a:r>
              <a:rPr sz="1200" dirty="0">
                <a:latin typeface="Times New Roman"/>
                <a:cs typeface="Times New Roman"/>
              </a:rPr>
              <a:t>Gianni </a:t>
            </a:r>
            <a:r>
              <a:rPr sz="1200" spc="-5" dirty="0">
                <a:latin typeface="Times New Roman"/>
                <a:cs typeface="Times New Roman"/>
              </a:rPr>
              <a:t>Rodari gli </a:t>
            </a:r>
            <a:r>
              <a:rPr sz="1200" dirty="0">
                <a:latin typeface="Times New Roman"/>
                <a:cs typeface="Times New Roman"/>
              </a:rPr>
              <a:t>accostamenti </a:t>
            </a:r>
            <a:r>
              <a:rPr sz="1200" spc="-5" dirty="0">
                <a:latin typeface="Times New Roman"/>
                <a:cs typeface="Times New Roman"/>
              </a:rPr>
              <a:t>linguistici improbabili </a:t>
            </a:r>
            <a:r>
              <a:rPr sz="1200" dirty="0">
                <a:latin typeface="Times New Roman"/>
                <a:cs typeface="Times New Roman"/>
              </a:rPr>
              <a:t>sono i  più</a:t>
            </a:r>
            <a:endParaRPr sz="1200">
              <a:latin typeface="Times New Roman"/>
              <a:cs typeface="Times New Roman"/>
            </a:endParaRPr>
          </a:p>
          <a:p>
            <a:pPr marL="12700">
              <a:lnSpc>
                <a:spcPts val="1315"/>
              </a:lnSpc>
            </a:pPr>
            <a:r>
              <a:rPr sz="1200" spc="-5" dirty="0">
                <a:latin typeface="Times New Roman"/>
                <a:cs typeface="Times New Roman"/>
              </a:rPr>
              <a:t>fecondi </a:t>
            </a:r>
            <a:r>
              <a:rPr sz="1200" dirty="0">
                <a:latin typeface="Times New Roman"/>
                <a:cs typeface="Times New Roman"/>
              </a:rPr>
              <a:t>e </a:t>
            </a:r>
            <a:r>
              <a:rPr sz="1200" spc="-5" dirty="0">
                <a:latin typeface="Times New Roman"/>
                <a:cs typeface="Times New Roman"/>
              </a:rPr>
              <a:t>al pensiero </a:t>
            </a:r>
            <a:r>
              <a:rPr sz="1200" dirty="0">
                <a:latin typeface="Times New Roman"/>
                <a:cs typeface="Times New Roman"/>
              </a:rPr>
              <a:t>non </a:t>
            </a:r>
            <a:r>
              <a:rPr sz="1200" spc="-5" dirty="0">
                <a:latin typeface="Times New Roman"/>
                <a:cs typeface="Times New Roman"/>
              </a:rPr>
              <a:t>si possono porre sempre </a:t>
            </a:r>
            <a:r>
              <a:rPr sz="1200" dirty="0">
                <a:latin typeface="Times New Roman"/>
                <a:cs typeface="Times New Roman"/>
              </a:rPr>
              <a:t>i limiti del</a:t>
            </a:r>
            <a:r>
              <a:rPr sz="1200" spc="60" dirty="0">
                <a:latin typeface="Times New Roman"/>
                <a:cs typeface="Times New Roman"/>
              </a:rPr>
              <a:t> </a:t>
            </a:r>
            <a:r>
              <a:rPr sz="1200" spc="-5" dirty="0">
                <a:latin typeface="Times New Roman"/>
                <a:cs typeface="Times New Roman"/>
              </a:rPr>
              <a:t>linguaggio.</a:t>
            </a:r>
            <a:endParaRPr sz="1200">
              <a:latin typeface="Times New Roman"/>
              <a:cs typeface="Times New Roman"/>
            </a:endParaRPr>
          </a:p>
          <a:p>
            <a:pPr marL="12700" marR="255270">
              <a:lnSpc>
                <a:spcPts val="1380"/>
              </a:lnSpc>
              <a:spcBef>
                <a:spcPts val="65"/>
              </a:spcBef>
            </a:pPr>
            <a:r>
              <a:rPr sz="1200" dirty="0">
                <a:latin typeface="Times New Roman"/>
                <a:cs typeface="Times New Roman"/>
              </a:rPr>
              <a:t>Così i </a:t>
            </a:r>
            <a:r>
              <a:rPr sz="1200" spc="-5" dirty="0">
                <a:latin typeface="Times New Roman"/>
                <a:cs typeface="Times New Roman"/>
              </a:rPr>
              <a:t>bambini divisi </a:t>
            </a:r>
            <a:r>
              <a:rPr sz="1200" dirty="0">
                <a:latin typeface="Times New Roman"/>
                <a:cs typeface="Times New Roman"/>
              </a:rPr>
              <a:t>in </a:t>
            </a:r>
            <a:r>
              <a:rPr sz="1200" spc="-5" dirty="0">
                <a:latin typeface="Times New Roman"/>
                <a:cs typeface="Times New Roman"/>
              </a:rPr>
              <a:t>piccoli gruppi </a:t>
            </a:r>
            <a:r>
              <a:rPr sz="1200" dirty="0">
                <a:latin typeface="Times New Roman"/>
                <a:cs typeface="Times New Roman"/>
              </a:rPr>
              <a:t>e </a:t>
            </a:r>
            <a:r>
              <a:rPr sz="1200" spc="-5" dirty="0">
                <a:latin typeface="Times New Roman"/>
                <a:cs typeface="Times New Roman"/>
              </a:rPr>
              <a:t>seduti </a:t>
            </a:r>
            <a:r>
              <a:rPr sz="1200" dirty="0">
                <a:latin typeface="Times New Roman"/>
                <a:cs typeface="Times New Roman"/>
              </a:rPr>
              <a:t>in </a:t>
            </a:r>
            <a:r>
              <a:rPr sz="1200" spc="-5" dirty="0">
                <a:latin typeface="Times New Roman"/>
                <a:cs typeface="Times New Roman"/>
              </a:rPr>
              <a:t>cerchio riceveranno </a:t>
            </a:r>
            <a:r>
              <a:rPr sz="1200" dirty="0">
                <a:latin typeface="Times New Roman"/>
                <a:cs typeface="Times New Roman"/>
              </a:rPr>
              <a:t>due segni-  simbolo,</a:t>
            </a:r>
            <a:endParaRPr sz="1200">
              <a:latin typeface="Times New Roman"/>
              <a:cs typeface="Times New Roman"/>
            </a:endParaRPr>
          </a:p>
          <a:p>
            <a:pPr marL="12700" marR="33655">
              <a:lnSpc>
                <a:spcPts val="1380"/>
              </a:lnSpc>
              <a:spcBef>
                <a:spcPts val="5"/>
              </a:spcBef>
            </a:pPr>
            <a:r>
              <a:rPr sz="1200" spc="-5" dirty="0">
                <a:latin typeface="Times New Roman"/>
                <a:cs typeface="Times New Roman"/>
              </a:rPr>
              <a:t>ancora </a:t>
            </a:r>
            <a:r>
              <a:rPr sz="1200" dirty="0">
                <a:latin typeface="Times New Roman"/>
                <a:cs typeface="Times New Roman"/>
              </a:rPr>
              <a:t>una volta </a:t>
            </a:r>
            <a:r>
              <a:rPr sz="1200" spc="-5" dirty="0">
                <a:latin typeface="Times New Roman"/>
                <a:cs typeface="Times New Roman"/>
              </a:rPr>
              <a:t>tratti dall’alfabeto </a:t>
            </a:r>
            <a:r>
              <a:rPr sz="1200" dirty="0">
                <a:latin typeface="Times New Roman"/>
                <a:cs typeface="Times New Roman"/>
              </a:rPr>
              <a:t>fenicio e </a:t>
            </a:r>
            <a:r>
              <a:rPr sz="1200" spc="-5" dirty="0">
                <a:latin typeface="Times New Roman"/>
                <a:cs typeface="Times New Roman"/>
              </a:rPr>
              <a:t>greco. </a:t>
            </a:r>
            <a:r>
              <a:rPr sz="1200" dirty="0">
                <a:latin typeface="Times New Roman"/>
                <a:cs typeface="Times New Roman"/>
              </a:rPr>
              <a:t>Come in un </a:t>
            </a:r>
            <a:r>
              <a:rPr sz="1200" spc="-5" dirty="0">
                <a:latin typeface="Times New Roman"/>
                <a:cs typeface="Times New Roman"/>
              </a:rPr>
              <a:t>gioco si passeranno  </a:t>
            </a:r>
            <a:r>
              <a:rPr sz="1200" dirty="0">
                <a:latin typeface="Times New Roman"/>
                <a:cs typeface="Times New Roman"/>
              </a:rPr>
              <a:t>di </a:t>
            </a:r>
            <a:r>
              <a:rPr sz="1200" spc="-5" dirty="0">
                <a:latin typeface="Times New Roman"/>
                <a:cs typeface="Times New Roman"/>
              </a:rPr>
              <a:t>mano </a:t>
            </a:r>
            <a:r>
              <a:rPr sz="1200" dirty="0">
                <a:latin typeface="Times New Roman"/>
                <a:cs typeface="Times New Roman"/>
              </a:rPr>
              <a:t>in </a:t>
            </a:r>
            <a:r>
              <a:rPr sz="1200" spc="-5" dirty="0">
                <a:latin typeface="Times New Roman"/>
                <a:cs typeface="Times New Roman"/>
              </a:rPr>
              <a:t>mano </a:t>
            </a:r>
            <a:r>
              <a:rPr sz="1200" dirty="0">
                <a:latin typeface="Times New Roman"/>
                <a:cs typeface="Times New Roman"/>
              </a:rPr>
              <a:t>i due </a:t>
            </a:r>
            <a:r>
              <a:rPr sz="1200" spc="-10" dirty="0">
                <a:latin typeface="Times New Roman"/>
                <a:cs typeface="Times New Roman"/>
              </a:rPr>
              <a:t>segni </a:t>
            </a:r>
            <a:r>
              <a:rPr sz="1200" dirty="0">
                <a:latin typeface="Times New Roman"/>
                <a:cs typeface="Times New Roman"/>
              </a:rPr>
              <a:t>(la </a:t>
            </a:r>
            <a:r>
              <a:rPr sz="1200" spc="-5" dirty="0">
                <a:latin typeface="Times New Roman"/>
                <a:cs typeface="Times New Roman"/>
              </a:rPr>
              <a:t>casa </a:t>
            </a:r>
            <a:r>
              <a:rPr sz="1200" dirty="0">
                <a:latin typeface="Times New Roman"/>
                <a:cs typeface="Times New Roman"/>
              </a:rPr>
              <a:t>e il bue </a:t>
            </a:r>
            <a:r>
              <a:rPr sz="1200" spc="-5" dirty="0">
                <a:latin typeface="Times New Roman"/>
                <a:cs typeface="Times New Roman"/>
              </a:rPr>
              <a:t>nell’esempio) per cercare </a:t>
            </a:r>
            <a:r>
              <a:rPr sz="1200" dirty="0">
                <a:latin typeface="Times New Roman"/>
                <a:cs typeface="Times New Roman"/>
              </a:rPr>
              <a:t>di ricostruire  il prima e il dopo di questa </a:t>
            </a:r>
            <a:r>
              <a:rPr sz="1200" spc="-5" dirty="0">
                <a:latin typeface="Times New Roman"/>
                <a:cs typeface="Times New Roman"/>
              </a:rPr>
              <a:t>immagine, inventando </a:t>
            </a:r>
            <a:r>
              <a:rPr sz="1200" dirty="0">
                <a:latin typeface="Times New Roman"/>
                <a:cs typeface="Times New Roman"/>
              </a:rPr>
              <a:t>una storia da inserire in una  </a:t>
            </a:r>
            <a:r>
              <a:rPr sz="1200" spc="-5" dirty="0">
                <a:latin typeface="Times New Roman"/>
                <a:cs typeface="Times New Roman"/>
              </a:rPr>
              <a:t>cornice già</a:t>
            </a:r>
            <a:r>
              <a:rPr sz="1200" dirty="0">
                <a:latin typeface="Times New Roman"/>
                <a:cs typeface="Times New Roman"/>
              </a:rPr>
              <a:t> </a:t>
            </a:r>
            <a:r>
              <a:rPr sz="1200" spc="-5" dirty="0">
                <a:latin typeface="Times New Roman"/>
                <a:cs typeface="Times New Roman"/>
              </a:rPr>
              <a:t>preparata.</a:t>
            </a:r>
            <a:endParaRPr sz="1200">
              <a:latin typeface="Times New Roman"/>
              <a:cs typeface="Times New Roman"/>
            </a:endParaRPr>
          </a:p>
          <a:p>
            <a:pPr>
              <a:lnSpc>
                <a:spcPct val="100000"/>
              </a:lnSpc>
            </a:pPr>
            <a:endParaRPr sz="1200">
              <a:latin typeface="Times New Roman"/>
              <a:cs typeface="Times New Roman"/>
            </a:endParaRPr>
          </a:p>
          <a:p>
            <a:pPr marL="12700" marR="3165475">
              <a:lnSpc>
                <a:spcPts val="1380"/>
              </a:lnSpc>
              <a:buAutoNum type="arabicPlain" startAt="3"/>
              <a:tabLst>
                <a:tab pos="127000" algn="l"/>
              </a:tabLst>
            </a:pPr>
            <a:r>
              <a:rPr sz="1200" dirty="0">
                <a:latin typeface="Times New Roman"/>
                <a:cs typeface="Times New Roman"/>
              </a:rPr>
              <a:t>- </a:t>
            </a:r>
            <a:r>
              <a:rPr sz="1200" spc="-5" dirty="0">
                <a:latin typeface="Times New Roman"/>
                <a:cs typeface="Times New Roman"/>
              </a:rPr>
              <a:t>Alfabeti dal </a:t>
            </a:r>
            <a:r>
              <a:rPr sz="1200" dirty="0">
                <a:latin typeface="Times New Roman"/>
                <a:cs typeface="Times New Roman"/>
              </a:rPr>
              <a:t>mondo  </a:t>
            </a:r>
            <a:r>
              <a:rPr sz="1200" spc="-5" dirty="0">
                <a:latin typeface="Times New Roman"/>
                <a:cs typeface="Times New Roman"/>
              </a:rPr>
              <a:t>Laboratorio nel </a:t>
            </a:r>
            <a:r>
              <a:rPr sz="1200" dirty="0">
                <a:latin typeface="Times New Roman"/>
                <a:cs typeface="Times New Roman"/>
              </a:rPr>
              <a:t>Monte dei</a:t>
            </a:r>
            <a:r>
              <a:rPr sz="1200" spc="-35" dirty="0">
                <a:latin typeface="Times New Roman"/>
                <a:cs typeface="Times New Roman"/>
              </a:rPr>
              <a:t> </a:t>
            </a:r>
            <a:r>
              <a:rPr sz="1200" spc="-5" dirty="0">
                <a:latin typeface="Times New Roman"/>
                <a:cs typeface="Times New Roman"/>
              </a:rPr>
              <a:t>Pegni</a:t>
            </a:r>
            <a:endParaRPr sz="1200">
              <a:latin typeface="Times New Roman"/>
              <a:cs typeface="Times New Roman"/>
            </a:endParaRPr>
          </a:p>
          <a:p>
            <a:pPr marL="12700" marR="154940">
              <a:lnSpc>
                <a:spcPts val="1380"/>
              </a:lnSpc>
            </a:pPr>
            <a:r>
              <a:rPr sz="1200" spc="-5" dirty="0">
                <a:latin typeface="Times New Roman"/>
                <a:cs typeface="Times New Roman"/>
              </a:rPr>
              <a:t>Nel terzo appuntamento </a:t>
            </a:r>
            <a:r>
              <a:rPr sz="1200" dirty="0">
                <a:latin typeface="Times New Roman"/>
                <a:cs typeface="Times New Roman"/>
              </a:rPr>
              <a:t>i </a:t>
            </a:r>
            <a:r>
              <a:rPr sz="1200" spc="-5" dirty="0">
                <a:latin typeface="Times New Roman"/>
                <a:cs typeface="Times New Roman"/>
              </a:rPr>
              <a:t>bambini visiteranno </a:t>
            </a:r>
            <a:r>
              <a:rPr sz="1200" dirty="0">
                <a:latin typeface="Times New Roman"/>
                <a:cs typeface="Times New Roman"/>
              </a:rPr>
              <a:t>il Monte </a:t>
            </a:r>
            <a:r>
              <a:rPr sz="1200" spc="-5" dirty="0">
                <a:latin typeface="Times New Roman"/>
                <a:cs typeface="Times New Roman"/>
              </a:rPr>
              <a:t>dei Pegni </a:t>
            </a:r>
            <a:r>
              <a:rPr sz="1200" dirty="0">
                <a:latin typeface="Times New Roman"/>
                <a:cs typeface="Times New Roman"/>
              </a:rPr>
              <a:t>dove </a:t>
            </a:r>
            <a:r>
              <a:rPr sz="1200" spc="-5" dirty="0">
                <a:latin typeface="Times New Roman"/>
                <a:cs typeface="Times New Roman"/>
              </a:rPr>
              <a:t>troveranno  delle</a:t>
            </a:r>
            <a:endParaRPr sz="1200">
              <a:latin typeface="Times New Roman"/>
              <a:cs typeface="Times New Roman"/>
            </a:endParaRPr>
          </a:p>
          <a:p>
            <a:pPr marL="12700" marR="374650">
              <a:lnSpc>
                <a:spcPts val="1380"/>
              </a:lnSpc>
            </a:pPr>
            <a:r>
              <a:rPr sz="1200" spc="-5" dirty="0">
                <a:latin typeface="Times New Roman"/>
                <a:cs typeface="Times New Roman"/>
              </a:rPr>
              <a:t>lettere misteriose </a:t>
            </a:r>
            <a:r>
              <a:rPr sz="1200" dirty="0">
                <a:latin typeface="Times New Roman"/>
                <a:cs typeface="Times New Roman"/>
              </a:rPr>
              <a:t>che hanno </a:t>
            </a:r>
            <a:r>
              <a:rPr sz="1200" spc="-5" dirty="0">
                <a:latin typeface="Times New Roman"/>
                <a:cs typeface="Times New Roman"/>
              </a:rPr>
              <a:t>viaggiato </a:t>
            </a:r>
            <a:r>
              <a:rPr sz="1200" dirty="0">
                <a:latin typeface="Times New Roman"/>
                <a:cs typeface="Times New Roman"/>
              </a:rPr>
              <a:t>nel </a:t>
            </a:r>
            <a:r>
              <a:rPr sz="1200" spc="-5" dirty="0">
                <a:latin typeface="Times New Roman"/>
                <a:cs typeface="Times New Roman"/>
              </a:rPr>
              <a:t>tempo </a:t>
            </a:r>
            <a:r>
              <a:rPr sz="1200" dirty="0">
                <a:latin typeface="Times New Roman"/>
                <a:cs typeface="Times New Roman"/>
              </a:rPr>
              <a:t>e </a:t>
            </a:r>
            <a:r>
              <a:rPr sz="1200" spc="-5" dirty="0">
                <a:latin typeface="Times New Roman"/>
                <a:cs typeface="Times New Roman"/>
              </a:rPr>
              <a:t>che recano </a:t>
            </a:r>
            <a:r>
              <a:rPr sz="1200" dirty="0">
                <a:latin typeface="Times New Roman"/>
                <a:cs typeface="Times New Roman"/>
              </a:rPr>
              <a:t>una </a:t>
            </a:r>
            <a:r>
              <a:rPr sz="1200" spc="-5" dirty="0">
                <a:latin typeface="Times New Roman"/>
                <a:cs typeface="Times New Roman"/>
              </a:rPr>
              <a:t>frase </a:t>
            </a:r>
            <a:r>
              <a:rPr sz="1200" dirty="0">
                <a:latin typeface="Times New Roman"/>
                <a:cs typeface="Times New Roman"/>
              </a:rPr>
              <a:t>un po’  </a:t>
            </a:r>
            <a:r>
              <a:rPr sz="1200" spc="-5" dirty="0">
                <a:latin typeface="Times New Roman"/>
                <a:cs typeface="Times New Roman"/>
              </a:rPr>
              <a:t>cancellata</a:t>
            </a:r>
            <a:endParaRPr sz="1200">
              <a:latin typeface="Times New Roman"/>
              <a:cs typeface="Times New Roman"/>
            </a:endParaRPr>
          </a:p>
          <a:p>
            <a:pPr marL="12700">
              <a:lnSpc>
                <a:spcPts val="1315"/>
              </a:lnSpc>
            </a:pPr>
            <a:r>
              <a:rPr sz="1200" spc="-5" dirty="0">
                <a:latin typeface="Times New Roman"/>
                <a:cs typeface="Times New Roman"/>
              </a:rPr>
              <a:t>dal tempo </a:t>
            </a:r>
            <a:r>
              <a:rPr sz="1200" dirty="0">
                <a:latin typeface="Times New Roman"/>
                <a:cs typeface="Times New Roman"/>
              </a:rPr>
              <a:t>in </a:t>
            </a:r>
            <a:r>
              <a:rPr sz="1200" spc="-5" dirty="0">
                <a:latin typeface="Times New Roman"/>
                <a:cs typeface="Times New Roman"/>
              </a:rPr>
              <a:t>cui </a:t>
            </a:r>
            <a:r>
              <a:rPr sz="1200" dirty="0">
                <a:latin typeface="Times New Roman"/>
                <a:cs typeface="Times New Roman"/>
              </a:rPr>
              <a:t>sono </a:t>
            </a:r>
            <a:r>
              <a:rPr sz="1200" spc="-5" dirty="0">
                <a:latin typeface="Times New Roman"/>
                <a:cs typeface="Times New Roman"/>
              </a:rPr>
              <a:t>presenti parole provenienti </a:t>
            </a:r>
            <a:r>
              <a:rPr sz="1200" dirty="0">
                <a:latin typeface="Times New Roman"/>
                <a:cs typeface="Times New Roman"/>
              </a:rPr>
              <a:t>da </a:t>
            </a:r>
            <a:r>
              <a:rPr sz="1200" spc="-5" dirty="0">
                <a:latin typeface="Times New Roman"/>
                <a:cs typeface="Times New Roman"/>
              </a:rPr>
              <a:t>altre lingue. Saranno</a:t>
            </a:r>
            <a:r>
              <a:rPr sz="1200" spc="100" dirty="0">
                <a:latin typeface="Times New Roman"/>
                <a:cs typeface="Times New Roman"/>
              </a:rPr>
              <a:t> </a:t>
            </a:r>
            <a:r>
              <a:rPr sz="1200" dirty="0">
                <a:latin typeface="Times New Roman"/>
                <a:cs typeface="Times New Roman"/>
              </a:rPr>
              <a:t>quindi</a:t>
            </a:r>
            <a:endParaRPr sz="1200">
              <a:latin typeface="Times New Roman"/>
              <a:cs typeface="Times New Roman"/>
            </a:endParaRPr>
          </a:p>
          <a:p>
            <a:pPr marL="12700" marR="84455">
              <a:lnSpc>
                <a:spcPts val="1380"/>
              </a:lnSpc>
              <a:spcBef>
                <a:spcPts val="65"/>
              </a:spcBef>
            </a:pPr>
            <a:r>
              <a:rPr sz="1200" dirty="0">
                <a:latin typeface="Times New Roman"/>
                <a:cs typeface="Times New Roman"/>
              </a:rPr>
              <a:t>invitati a </a:t>
            </a:r>
            <a:r>
              <a:rPr sz="1200" spc="-5" dirty="0">
                <a:latin typeface="Times New Roman"/>
                <a:cs typeface="Times New Roman"/>
              </a:rPr>
              <a:t>rispondere ai </a:t>
            </a:r>
            <a:r>
              <a:rPr sz="1200" dirty="0">
                <a:latin typeface="Times New Roman"/>
                <a:cs typeface="Times New Roman"/>
              </a:rPr>
              <a:t>misteriosi </a:t>
            </a:r>
            <a:r>
              <a:rPr sz="1200" spc="-5" dirty="0">
                <a:latin typeface="Times New Roman"/>
                <a:cs typeface="Times New Roman"/>
              </a:rPr>
              <a:t>autori </a:t>
            </a:r>
            <a:r>
              <a:rPr sz="1200" dirty="0">
                <a:latin typeface="Times New Roman"/>
                <a:cs typeface="Times New Roman"/>
              </a:rPr>
              <a:t>delle </a:t>
            </a:r>
            <a:r>
              <a:rPr sz="1200" spc="-5" dirty="0">
                <a:latin typeface="Times New Roman"/>
                <a:cs typeface="Times New Roman"/>
              </a:rPr>
              <a:t>lettere provando </a:t>
            </a:r>
            <a:r>
              <a:rPr sz="1200" dirty="0">
                <a:latin typeface="Times New Roman"/>
                <a:cs typeface="Times New Roman"/>
              </a:rPr>
              <a:t>a </a:t>
            </a:r>
            <a:r>
              <a:rPr sz="1200" spc="-5" dirty="0">
                <a:latin typeface="Times New Roman"/>
                <a:cs typeface="Times New Roman"/>
              </a:rPr>
              <a:t>immaginare </a:t>
            </a:r>
            <a:r>
              <a:rPr sz="1200" dirty="0">
                <a:latin typeface="Times New Roman"/>
                <a:cs typeface="Times New Roman"/>
              </a:rPr>
              <a:t>la </a:t>
            </a:r>
            <a:r>
              <a:rPr sz="1200" spc="-5" dirty="0">
                <a:latin typeface="Times New Roman"/>
                <a:cs typeface="Times New Roman"/>
              </a:rPr>
              <a:t>loro  casa </a:t>
            </a:r>
            <a:r>
              <a:rPr sz="1200" dirty="0">
                <a:latin typeface="Times New Roman"/>
                <a:cs typeface="Times New Roman"/>
              </a:rPr>
              <a:t>e il loro lavoro e a </a:t>
            </a:r>
            <a:r>
              <a:rPr sz="1200" spc="-5" dirty="0">
                <a:latin typeface="Times New Roman"/>
                <a:cs typeface="Times New Roman"/>
              </a:rPr>
              <a:t>raccontare </a:t>
            </a:r>
            <a:r>
              <a:rPr sz="1200" dirty="0">
                <a:latin typeface="Times New Roman"/>
                <a:cs typeface="Times New Roman"/>
              </a:rPr>
              <a:t>di</a:t>
            </a:r>
            <a:r>
              <a:rPr sz="1200" spc="-20" dirty="0">
                <a:latin typeface="Times New Roman"/>
                <a:cs typeface="Times New Roman"/>
              </a:rPr>
              <a:t> </a:t>
            </a:r>
            <a:r>
              <a:rPr sz="1200" spc="-5" dirty="0">
                <a:latin typeface="Times New Roman"/>
                <a:cs typeface="Times New Roman"/>
              </a:rPr>
              <a:t>sé.</a:t>
            </a:r>
            <a:endParaRPr sz="1200">
              <a:latin typeface="Times New Roman"/>
              <a:cs typeface="Times New Roman"/>
            </a:endParaRPr>
          </a:p>
          <a:p>
            <a:pPr>
              <a:lnSpc>
                <a:spcPct val="100000"/>
              </a:lnSpc>
            </a:pPr>
            <a:endParaRPr sz="1300">
              <a:latin typeface="Times New Roman"/>
              <a:cs typeface="Times New Roman"/>
            </a:endParaRPr>
          </a:p>
          <a:p>
            <a:pPr>
              <a:lnSpc>
                <a:spcPct val="100000"/>
              </a:lnSpc>
            </a:pPr>
            <a:endParaRPr sz="1100">
              <a:latin typeface="Times New Roman"/>
              <a:cs typeface="Times New Roman"/>
            </a:endParaRPr>
          </a:p>
          <a:p>
            <a:pPr marL="12700" marR="5080" algn="just">
              <a:lnSpc>
                <a:spcPts val="1380"/>
              </a:lnSpc>
            </a:pPr>
            <a:r>
              <a:rPr sz="1200" spc="-10" dirty="0">
                <a:latin typeface="Times New Roman"/>
                <a:cs typeface="Times New Roman"/>
              </a:rPr>
              <a:t>Le </a:t>
            </a:r>
            <a:r>
              <a:rPr sz="1200" spc="-5" dirty="0">
                <a:latin typeface="Times New Roman"/>
                <a:cs typeface="Times New Roman"/>
              </a:rPr>
              <a:t>attività saranno </a:t>
            </a:r>
            <a:r>
              <a:rPr sz="1200" dirty="0">
                <a:latin typeface="Times New Roman"/>
                <a:cs typeface="Times New Roman"/>
              </a:rPr>
              <a:t>offerta </a:t>
            </a:r>
            <a:r>
              <a:rPr sz="1200" spc="-5" dirty="0">
                <a:latin typeface="Times New Roman"/>
                <a:cs typeface="Times New Roman"/>
              </a:rPr>
              <a:t>alla scuola gratuitamente </a:t>
            </a:r>
            <a:r>
              <a:rPr sz="1200" dirty="0">
                <a:latin typeface="Times New Roman"/>
                <a:cs typeface="Times New Roman"/>
              </a:rPr>
              <a:t>e concordate nei dettagli </a:t>
            </a:r>
            <a:r>
              <a:rPr sz="1200" spc="-5" dirty="0">
                <a:latin typeface="Times New Roman"/>
                <a:cs typeface="Times New Roman"/>
              </a:rPr>
              <a:t>con gli  insegnanti. </a:t>
            </a:r>
            <a:r>
              <a:rPr sz="1200" dirty="0">
                <a:latin typeface="Times New Roman"/>
                <a:cs typeface="Times New Roman"/>
              </a:rPr>
              <a:t>Tali </a:t>
            </a:r>
            <a:r>
              <a:rPr sz="1200" spc="-5" dirty="0">
                <a:latin typeface="Times New Roman"/>
                <a:cs typeface="Times New Roman"/>
              </a:rPr>
              <a:t>attività si svolgeranno </a:t>
            </a:r>
            <a:r>
              <a:rPr sz="1200" dirty="0">
                <a:latin typeface="Times New Roman"/>
                <a:cs typeface="Times New Roman"/>
              </a:rPr>
              <a:t>tra il 17 e il 22 </a:t>
            </a:r>
            <a:r>
              <a:rPr sz="1200" spc="-5" dirty="0">
                <a:latin typeface="Times New Roman"/>
                <a:cs typeface="Times New Roman"/>
              </a:rPr>
              <a:t>marzo </a:t>
            </a:r>
            <a:r>
              <a:rPr sz="1200" dirty="0">
                <a:latin typeface="Times New Roman"/>
                <a:cs typeface="Times New Roman"/>
              </a:rPr>
              <a:t>2015 </a:t>
            </a:r>
            <a:r>
              <a:rPr sz="1200" spc="-5" dirty="0">
                <a:latin typeface="Times New Roman"/>
                <a:cs typeface="Times New Roman"/>
              </a:rPr>
              <a:t>con </a:t>
            </a:r>
            <a:r>
              <a:rPr sz="1200" dirty="0">
                <a:latin typeface="Times New Roman"/>
                <a:cs typeface="Times New Roman"/>
              </a:rPr>
              <a:t>un </a:t>
            </a:r>
            <a:r>
              <a:rPr sz="1200" spc="-5" dirty="0">
                <a:latin typeface="Times New Roman"/>
                <a:cs typeface="Times New Roman"/>
              </a:rPr>
              <a:t>calendario  </a:t>
            </a:r>
            <a:r>
              <a:rPr sz="1200" dirty="0">
                <a:latin typeface="Times New Roman"/>
                <a:cs typeface="Times New Roman"/>
              </a:rPr>
              <a:t>da</a:t>
            </a:r>
            <a:r>
              <a:rPr sz="1200" spc="-10" dirty="0">
                <a:latin typeface="Times New Roman"/>
                <a:cs typeface="Times New Roman"/>
              </a:rPr>
              <a:t> </a:t>
            </a:r>
            <a:r>
              <a:rPr sz="1200" spc="-5" dirty="0">
                <a:latin typeface="Times New Roman"/>
                <a:cs typeface="Times New Roman"/>
              </a:rPr>
              <a:t>insegnanti.</a:t>
            </a:r>
            <a:endParaRPr sz="1200">
              <a:latin typeface="Times New Roman"/>
              <a:cs typeface="Times New Roman"/>
            </a:endParaRPr>
          </a:p>
          <a:p>
            <a:pPr>
              <a:lnSpc>
                <a:spcPct val="100000"/>
              </a:lnSpc>
              <a:spcBef>
                <a:spcPts val="20"/>
              </a:spcBef>
            </a:pPr>
            <a:endParaRPr sz="1100">
              <a:latin typeface="Times New Roman"/>
              <a:cs typeface="Times New Roman"/>
            </a:endParaRPr>
          </a:p>
          <a:p>
            <a:pPr marL="12700">
              <a:lnSpc>
                <a:spcPct val="100000"/>
              </a:lnSpc>
            </a:pPr>
            <a:r>
              <a:rPr sz="1200" spc="-5" dirty="0">
                <a:latin typeface="Times New Roman"/>
                <a:cs typeface="Times New Roman"/>
              </a:rPr>
              <a:t>Per info:</a:t>
            </a:r>
            <a:endParaRPr sz="1200">
              <a:latin typeface="Times New Roman"/>
              <a:cs typeface="Times New Roman"/>
            </a:endParaRP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2158365" cy="292925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614045">
              <a:lnSpc>
                <a:spcPts val="1839"/>
              </a:lnSpc>
            </a:pPr>
            <a:r>
              <a:rPr sz="1600" b="1" dirty="0">
                <a:latin typeface="Arial"/>
                <a:cs typeface="Arial"/>
              </a:rPr>
              <a:t>P</a:t>
            </a:r>
            <a:r>
              <a:rPr sz="1600" b="1" spc="-5" dirty="0">
                <a:latin typeface="Arial"/>
                <a:cs typeface="Arial"/>
              </a:rPr>
              <a:t>alerm</a:t>
            </a:r>
            <a:r>
              <a:rPr sz="1600" b="1" dirty="0">
                <a:latin typeface="Arial"/>
                <a:cs typeface="Arial"/>
              </a:rPr>
              <a:t>o</a:t>
            </a:r>
            <a:r>
              <a:rPr sz="1600" b="1" spc="-5" dirty="0">
                <a:latin typeface="Arial"/>
                <a:cs typeface="Arial"/>
              </a:rPr>
              <a:t>bimbi.it  16 marzo</a:t>
            </a:r>
            <a:r>
              <a:rPr sz="1600" b="1" spc="-3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 </a:t>
            </a:r>
            <a:r>
              <a:rPr sz="1400" b="1" dirty="0">
                <a:latin typeface="Arial"/>
                <a:cs typeface="Arial"/>
              </a:rPr>
              <a:t>3</a:t>
            </a:r>
            <a:endParaRPr sz="1400">
              <a:latin typeface="Arial"/>
              <a:cs typeface="Arial"/>
            </a:endParaRPr>
          </a:p>
          <a:p>
            <a:pPr>
              <a:lnSpc>
                <a:spcPct val="100000"/>
              </a:lnSpc>
            </a:pPr>
            <a:endParaRPr sz="1500">
              <a:latin typeface="Times New Roman"/>
              <a:cs typeface="Times New Roman"/>
            </a:endParaRPr>
          </a:p>
          <a:p>
            <a:pPr marL="12700" marR="933450">
              <a:lnSpc>
                <a:spcPts val="1380"/>
              </a:lnSpc>
              <a:spcBef>
                <a:spcPts val="975"/>
              </a:spcBef>
            </a:pPr>
            <a:r>
              <a:rPr sz="1200" dirty="0">
                <a:latin typeface="Times New Roman"/>
                <a:cs typeface="Times New Roman"/>
              </a:rPr>
              <a:t>Palazzo</a:t>
            </a:r>
            <a:r>
              <a:rPr sz="1200" spc="-70" dirty="0">
                <a:latin typeface="Times New Roman"/>
                <a:cs typeface="Times New Roman"/>
              </a:rPr>
              <a:t> </a:t>
            </a:r>
            <a:r>
              <a:rPr sz="1200" spc="-5" dirty="0">
                <a:latin typeface="Times New Roman"/>
                <a:cs typeface="Times New Roman"/>
              </a:rPr>
              <a:t>Branciforte  Tel</a:t>
            </a:r>
            <a:r>
              <a:rPr sz="1200" spc="-15" dirty="0">
                <a:latin typeface="Times New Roman"/>
                <a:cs typeface="Times New Roman"/>
              </a:rPr>
              <a:t> </a:t>
            </a:r>
            <a:r>
              <a:rPr sz="1200" dirty="0">
                <a:latin typeface="Times New Roman"/>
                <a:cs typeface="Times New Roman"/>
              </a:rPr>
              <a:t>0918887767</a:t>
            </a:r>
            <a:endParaRPr sz="1200">
              <a:latin typeface="Times New Roman"/>
              <a:cs typeface="Times New Roman"/>
            </a:endParaRPr>
          </a:p>
          <a:p>
            <a:pPr marL="12700" marR="292735">
              <a:lnSpc>
                <a:spcPts val="1380"/>
              </a:lnSpc>
            </a:pPr>
            <a:r>
              <a:rPr sz="1200" spc="-5" dirty="0">
                <a:latin typeface="Times New Roman"/>
                <a:cs typeface="Times New Roman"/>
                <a:hlinkClick r:id="rId3"/>
              </a:rPr>
              <a:t>info@palazzobranciforte.it </a:t>
            </a:r>
            <a:r>
              <a:rPr sz="1200" spc="-5" dirty="0">
                <a:latin typeface="Times New Roman"/>
                <a:cs typeface="Times New Roman"/>
              </a:rPr>
              <a:t> </a:t>
            </a:r>
            <a:r>
              <a:rPr sz="1200" spc="-5" dirty="0">
                <a:latin typeface="Times New Roman"/>
                <a:cs typeface="Times New Roman"/>
                <a:hlinkClick r:id="rId4"/>
              </a:rPr>
              <a:t>www.festivalculturacreativa.it</a:t>
            </a:r>
            <a:endParaRPr sz="1200">
              <a:latin typeface="Times New Roman"/>
              <a:cs typeface="Times New Roman"/>
            </a:endParaRPr>
          </a:p>
          <a:p>
            <a:pPr>
              <a:lnSpc>
                <a:spcPct val="100000"/>
              </a:lnSpc>
              <a:spcBef>
                <a:spcPts val="20"/>
              </a:spcBef>
            </a:pPr>
            <a:endParaRPr sz="1200">
              <a:latin typeface="Times New Roman"/>
              <a:cs typeface="Times New Roman"/>
            </a:endParaRPr>
          </a:p>
          <a:p>
            <a:pPr marL="12700" marR="5080">
              <a:lnSpc>
                <a:spcPts val="1380"/>
              </a:lnSpc>
            </a:pPr>
            <a:r>
              <a:rPr sz="1200" b="1" dirty="0">
                <a:latin typeface="Times New Roman"/>
                <a:cs typeface="Times New Roman"/>
              </a:rPr>
              <a:t>Link </a:t>
            </a:r>
            <a:r>
              <a:rPr sz="1200" b="1" spc="-5" dirty="0">
                <a:latin typeface="Times New Roman"/>
                <a:cs typeface="Times New Roman"/>
              </a:rPr>
              <a:t>di riferimento:  </a:t>
            </a:r>
            <a:r>
              <a:rPr sz="1200" b="1" spc="-5" dirty="0">
                <a:latin typeface="Times New Roman"/>
                <a:cs typeface="Times New Roman"/>
                <a:hlinkClick r:id="rId5"/>
              </a:rPr>
              <a:t>http://www.palazzobranciforte.it</a:t>
            </a:r>
            <a:endParaRPr sz="1200">
              <a:latin typeface="Times New Roman"/>
              <a:cs typeface="Times New Roman"/>
            </a:endParaRP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42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Ro</a:t>
            </a:r>
            <a:r>
              <a:rPr sz="1600" b="1" spc="-15" dirty="0">
                <a:latin typeface="Arial"/>
                <a:cs typeface="Arial"/>
              </a:rPr>
              <a:t>m</a:t>
            </a:r>
            <a:r>
              <a:rPr sz="1600" b="1" spc="5" dirty="0">
                <a:latin typeface="Arial"/>
                <a:cs typeface="Arial"/>
              </a:rPr>
              <a:t>a</a:t>
            </a:r>
            <a:r>
              <a:rPr sz="1600" b="1" spc="-5" dirty="0">
                <a:latin typeface="Arial"/>
                <a:cs typeface="Arial"/>
              </a:rPr>
              <a:t>de</a:t>
            </a:r>
            <a:r>
              <a:rPr sz="1600" b="1" dirty="0">
                <a:latin typeface="Arial"/>
                <a:cs typeface="Arial"/>
              </a:rPr>
              <a:t>i</a:t>
            </a:r>
            <a:r>
              <a:rPr sz="1600" b="1" spc="-5" dirty="0">
                <a:latin typeface="Arial"/>
                <a:cs typeface="Arial"/>
              </a:rPr>
              <a:t>bamb</a:t>
            </a:r>
            <a:r>
              <a:rPr sz="1600" b="1" dirty="0">
                <a:latin typeface="Arial"/>
                <a:cs typeface="Arial"/>
              </a:rPr>
              <a:t>i</a:t>
            </a:r>
            <a:r>
              <a:rPr sz="1600" b="1" spc="-5" dirty="0">
                <a:latin typeface="Arial"/>
                <a:cs typeface="Arial"/>
              </a:rPr>
              <a:t>n</a:t>
            </a:r>
            <a:r>
              <a:rPr sz="1600" b="1" dirty="0">
                <a:latin typeface="Arial"/>
                <a:cs typeface="Arial"/>
              </a:rPr>
              <a:t>i</a:t>
            </a:r>
            <a:r>
              <a:rPr sz="1600" b="1" spc="-5" dirty="0">
                <a:latin typeface="Arial"/>
                <a:cs typeface="Arial"/>
              </a:rPr>
              <a:t>.it  16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04875" y="3199764"/>
            <a:ext cx="5638800" cy="36576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839461" y="2028541"/>
            <a:ext cx="1782115" cy="70277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7316190"/>
            <a:ext cx="6129655" cy="2315210"/>
          </a:xfrm>
          <a:prstGeom prst="rect">
            <a:avLst/>
          </a:prstGeom>
        </p:spPr>
        <p:txBody>
          <a:bodyPr vert="horz" wrap="square" lIns="0" tIns="12065" rIns="0" bIns="0" rtlCol="0">
            <a:spAutoFit/>
          </a:bodyPr>
          <a:lstStyle/>
          <a:p>
            <a:pPr marL="12700" marR="184150">
              <a:lnSpc>
                <a:spcPct val="137300"/>
              </a:lnSpc>
              <a:spcBef>
                <a:spcPts val="95"/>
              </a:spcBef>
            </a:pPr>
            <a:r>
              <a:rPr sz="1100" b="1" spc="-5" dirty="0">
                <a:solidFill>
                  <a:srgbClr val="2C2C2C"/>
                </a:solidFill>
                <a:latin typeface="Arial"/>
                <a:cs typeface="Arial"/>
              </a:rPr>
              <a:t>BNL </a:t>
            </a:r>
            <a:r>
              <a:rPr sz="1100" b="1" dirty="0">
                <a:solidFill>
                  <a:srgbClr val="2C2C2C"/>
                </a:solidFill>
                <a:latin typeface="Arial"/>
                <a:cs typeface="Arial"/>
              </a:rPr>
              <a:t>Gruppo </a:t>
            </a:r>
            <a:r>
              <a:rPr sz="1100" b="1" spc="-5" dirty="0">
                <a:solidFill>
                  <a:srgbClr val="2C2C2C"/>
                </a:solidFill>
                <a:latin typeface="Arial"/>
                <a:cs typeface="Arial"/>
              </a:rPr>
              <a:t>BNP Paribas </a:t>
            </a:r>
            <a:r>
              <a:rPr sz="1650" spc="-7" baseline="2525" dirty="0">
                <a:solidFill>
                  <a:srgbClr val="2C2C2C"/>
                </a:solidFill>
                <a:latin typeface="Arial"/>
                <a:cs typeface="Arial"/>
              </a:rPr>
              <a:t>partecipa, </a:t>
            </a:r>
            <a:r>
              <a:rPr sz="1650" baseline="2525" dirty="0">
                <a:solidFill>
                  <a:srgbClr val="2C2C2C"/>
                </a:solidFill>
                <a:latin typeface="Arial"/>
                <a:cs typeface="Arial"/>
              </a:rPr>
              <a:t>per </a:t>
            </a:r>
            <a:r>
              <a:rPr sz="1650" spc="-7" baseline="2525" dirty="0">
                <a:solidFill>
                  <a:srgbClr val="2C2C2C"/>
                </a:solidFill>
                <a:latin typeface="Arial"/>
                <a:cs typeface="Arial"/>
              </a:rPr>
              <a:t>il secondo </a:t>
            </a:r>
            <a:r>
              <a:rPr sz="1650" baseline="2525" dirty="0">
                <a:solidFill>
                  <a:srgbClr val="2C2C2C"/>
                </a:solidFill>
                <a:latin typeface="Arial"/>
                <a:cs typeface="Arial"/>
              </a:rPr>
              <a:t>anno </a:t>
            </a:r>
            <a:r>
              <a:rPr sz="1650" spc="-7" baseline="2525" dirty="0">
                <a:solidFill>
                  <a:srgbClr val="2C2C2C"/>
                </a:solidFill>
                <a:latin typeface="Arial"/>
                <a:cs typeface="Arial"/>
              </a:rPr>
              <a:t>consecutivo, </a:t>
            </a:r>
            <a:r>
              <a:rPr sz="1650" baseline="2525" dirty="0">
                <a:solidFill>
                  <a:srgbClr val="2C2C2C"/>
                </a:solidFill>
                <a:latin typeface="Arial"/>
                <a:cs typeface="Arial"/>
              </a:rPr>
              <a:t>al </a:t>
            </a:r>
            <a:r>
              <a:rPr sz="1650" spc="-7" baseline="2525" dirty="0">
                <a:solidFill>
                  <a:srgbClr val="2C2C2C"/>
                </a:solidFill>
                <a:latin typeface="Arial"/>
                <a:cs typeface="Arial"/>
              </a:rPr>
              <a:t>Festival della Cultura  </a:t>
            </a:r>
            <a:r>
              <a:rPr sz="1100" spc="-5" dirty="0">
                <a:solidFill>
                  <a:srgbClr val="2C2C2C"/>
                </a:solidFill>
                <a:latin typeface="Arial"/>
                <a:cs typeface="Arial"/>
              </a:rPr>
              <a:t>Creativa promosso </a:t>
            </a:r>
            <a:r>
              <a:rPr sz="1100" dirty="0">
                <a:solidFill>
                  <a:srgbClr val="2C2C2C"/>
                </a:solidFill>
                <a:latin typeface="Arial"/>
                <a:cs typeface="Arial"/>
              </a:rPr>
              <a:t>e </a:t>
            </a:r>
            <a:r>
              <a:rPr sz="1100" spc="-10" dirty="0">
                <a:solidFill>
                  <a:srgbClr val="2C2C2C"/>
                </a:solidFill>
                <a:latin typeface="Arial"/>
                <a:cs typeface="Arial"/>
              </a:rPr>
              <a:t>realizzato </a:t>
            </a:r>
            <a:r>
              <a:rPr sz="1100" spc="-5" dirty="0">
                <a:solidFill>
                  <a:srgbClr val="2C2C2C"/>
                </a:solidFill>
                <a:latin typeface="Arial"/>
                <a:cs typeface="Arial"/>
              </a:rPr>
              <a:t>dalle banche, grazie al coordinamento dell’ABI,</a:t>
            </a:r>
            <a:r>
              <a:rPr sz="1100" spc="95" dirty="0">
                <a:solidFill>
                  <a:srgbClr val="2C2C2C"/>
                </a:solidFill>
                <a:latin typeface="Arial"/>
                <a:cs typeface="Arial"/>
              </a:rPr>
              <a:t> </a:t>
            </a:r>
            <a:r>
              <a:rPr sz="1100" spc="-5" dirty="0">
                <a:solidFill>
                  <a:srgbClr val="2C2C2C"/>
                </a:solidFill>
                <a:latin typeface="Arial"/>
                <a:cs typeface="Arial"/>
              </a:rPr>
              <a:t>confermando</a:t>
            </a:r>
            <a:endParaRPr sz="1100">
              <a:latin typeface="Arial"/>
              <a:cs typeface="Arial"/>
            </a:endParaRPr>
          </a:p>
          <a:p>
            <a:pPr marL="12700" marR="5080">
              <a:lnSpc>
                <a:spcPct val="136400"/>
              </a:lnSpc>
            </a:pPr>
            <a:r>
              <a:rPr sz="1100" spc="-5" dirty="0">
                <a:solidFill>
                  <a:srgbClr val="2C2C2C"/>
                </a:solidFill>
                <a:latin typeface="Arial"/>
                <a:cs typeface="Arial"/>
              </a:rPr>
              <a:t>il proprio impegno </a:t>
            </a:r>
            <a:r>
              <a:rPr sz="1100" dirty="0">
                <a:solidFill>
                  <a:srgbClr val="2C2C2C"/>
                </a:solidFill>
                <a:latin typeface="Arial"/>
                <a:cs typeface="Arial"/>
              </a:rPr>
              <a:t>a </a:t>
            </a:r>
            <a:r>
              <a:rPr sz="1100" spc="-5" dirty="0">
                <a:solidFill>
                  <a:srgbClr val="2C2C2C"/>
                </a:solidFill>
                <a:latin typeface="Arial"/>
                <a:cs typeface="Arial"/>
              </a:rPr>
              <a:t>favore della diffusione della cultura </a:t>
            </a:r>
            <a:r>
              <a:rPr sz="1100" dirty="0">
                <a:solidFill>
                  <a:srgbClr val="2C2C2C"/>
                </a:solidFill>
                <a:latin typeface="Arial"/>
                <a:cs typeface="Arial"/>
              </a:rPr>
              <a:t>e </a:t>
            </a:r>
            <a:r>
              <a:rPr sz="1100" spc="-5" dirty="0">
                <a:solidFill>
                  <a:srgbClr val="2C2C2C"/>
                </a:solidFill>
                <a:latin typeface="Arial"/>
                <a:cs typeface="Arial"/>
              </a:rPr>
              <a:t>l’attenzione verso le giovani  generazioni. L’iniziativa </a:t>
            </a:r>
            <a:r>
              <a:rPr sz="1100" dirty="0">
                <a:solidFill>
                  <a:srgbClr val="2C2C2C"/>
                </a:solidFill>
                <a:latin typeface="Arial"/>
                <a:cs typeface="Arial"/>
              </a:rPr>
              <a:t>si </a:t>
            </a:r>
            <a:r>
              <a:rPr sz="1100" spc="-5" dirty="0">
                <a:solidFill>
                  <a:srgbClr val="2C2C2C"/>
                </a:solidFill>
                <a:latin typeface="Arial"/>
                <a:cs typeface="Arial"/>
              </a:rPr>
              <a:t>svolgerà nella settimana dal 16 al </a:t>
            </a:r>
            <a:r>
              <a:rPr sz="1100" spc="-10" dirty="0">
                <a:solidFill>
                  <a:srgbClr val="2C2C2C"/>
                </a:solidFill>
                <a:latin typeface="Arial"/>
                <a:cs typeface="Arial"/>
              </a:rPr>
              <a:t>22 </a:t>
            </a:r>
            <a:r>
              <a:rPr sz="1100" spc="-5" dirty="0">
                <a:solidFill>
                  <a:srgbClr val="2C2C2C"/>
                </a:solidFill>
                <a:latin typeface="Arial"/>
                <a:cs typeface="Arial"/>
              </a:rPr>
              <a:t>marzo </a:t>
            </a:r>
            <a:r>
              <a:rPr sz="1100" dirty="0">
                <a:solidFill>
                  <a:srgbClr val="2C2C2C"/>
                </a:solidFill>
                <a:latin typeface="Arial"/>
                <a:cs typeface="Arial"/>
              </a:rPr>
              <a:t>con </a:t>
            </a:r>
            <a:r>
              <a:rPr sz="1100" spc="-5" dirty="0">
                <a:solidFill>
                  <a:srgbClr val="2C2C2C"/>
                </a:solidFill>
                <a:latin typeface="Arial"/>
                <a:cs typeface="Arial"/>
              </a:rPr>
              <a:t>l’obiettivo di stimolare</a:t>
            </a:r>
            <a:r>
              <a:rPr sz="1100" spc="110" dirty="0">
                <a:solidFill>
                  <a:srgbClr val="2C2C2C"/>
                </a:solidFill>
                <a:latin typeface="Arial"/>
                <a:cs typeface="Arial"/>
              </a:rPr>
              <a:t> </a:t>
            </a:r>
            <a:r>
              <a:rPr sz="1100" spc="-5" dirty="0">
                <a:solidFill>
                  <a:srgbClr val="2C2C2C"/>
                </a:solidFill>
                <a:latin typeface="Arial"/>
                <a:cs typeface="Arial"/>
              </a:rPr>
              <a:t>la</a:t>
            </a:r>
            <a:endParaRPr sz="1100">
              <a:latin typeface="Arial"/>
              <a:cs typeface="Arial"/>
            </a:endParaRPr>
          </a:p>
          <a:p>
            <a:pPr marL="12700" marR="30480">
              <a:lnSpc>
                <a:spcPct val="136400"/>
              </a:lnSpc>
              <a:spcBef>
                <a:spcPts val="5"/>
              </a:spcBef>
            </a:pPr>
            <a:r>
              <a:rPr sz="1100" spc="-5" dirty="0">
                <a:solidFill>
                  <a:srgbClr val="2C2C2C"/>
                </a:solidFill>
                <a:latin typeface="Arial"/>
                <a:cs typeface="Arial"/>
              </a:rPr>
              <a:t>creatività </a:t>
            </a:r>
            <a:r>
              <a:rPr sz="1100" dirty="0">
                <a:solidFill>
                  <a:srgbClr val="2C2C2C"/>
                </a:solidFill>
                <a:latin typeface="Arial"/>
                <a:cs typeface="Arial"/>
              </a:rPr>
              <a:t>dei </a:t>
            </a:r>
            <a:r>
              <a:rPr sz="1100" spc="-5" dirty="0">
                <a:solidFill>
                  <a:srgbClr val="2C2C2C"/>
                </a:solidFill>
                <a:latin typeface="Arial"/>
                <a:cs typeface="Arial"/>
              </a:rPr>
              <a:t>ragazzi delle </a:t>
            </a:r>
            <a:r>
              <a:rPr sz="1100" dirty="0">
                <a:solidFill>
                  <a:srgbClr val="2C2C2C"/>
                </a:solidFill>
                <a:latin typeface="Arial"/>
                <a:cs typeface="Arial"/>
              </a:rPr>
              <a:t>scuole </a:t>
            </a:r>
            <a:r>
              <a:rPr sz="1100" spc="-5" dirty="0">
                <a:solidFill>
                  <a:srgbClr val="2C2C2C"/>
                </a:solidFill>
                <a:latin typeface="Arial"/>
                <a:cs typeface="Arial"/>
              </a:rPr>
              <a:t>elementari </a:t>
            </a:r>
            <a:r>
              <a:rPr sz="1100" dirty="0">
                <a:solidFill>
                  <a:srgbClr val="2C2C2C"/>
                </a:solidFill>
                <a:latin typeface="Arial"/>
                <a:cs typeface="Arial"/>
              </a:rPr>
              <a:t>e </a:t>
            </a:r>
            <a:r>
              <a:rPr sz="1100" spc="-5" dirty="0">
                <a:solidFill>
                  <a:srgbClr val="2C2C2C"/>
                </a:solidFill>
                <a:latin typeface="Arial"/>
                <a:cs typeface="Arial"/>
              </a:rPr>
              <a:t>medie attraverso le diverse modalità </a:t>
            </a:r>
            <a:r>
              <a:rPr sz="1100" dirty="0">
                <a:solidFill>
                  <a:srgbClr val="2C2C2C"/>
                </a:solidFill>
                <a:latin typeface="Arial"/>
                <a:cs typeface="Arial"/>
              </a:rPr>
              <a:t>di </a:t>
            </a:r>
            <a:r>
              <a:rPr sz="1100" spc="-5" dirty="0">
                <a:solidFill>
                  <a:srgbClr val="2C2C2C"/>
                </a:solidFill>
                <a:latin typeface="Arial"/>
                <a:cs typeface="Arial"/>
              </a:rPr>
              <a:t>espressione  </a:t>
            </a:r>
            <a:r>
              <a:rPr sz="1100" dirty="0">
                <a:solidFill>
                  <a:srgbClr val="2C2C2C"/>
                </a:solidFill>
                <a:latin typeface="Arial"/>
                <a:cs typeface="Arial"/>
              </a:rPr>
              <a:t>come, </a:t>
            </a:r>
            <a:r>
              <a:rPr sz="1100" spc="-5" dirty="0">
                <a:solidFill>
                  <a:srgbClr val="2C2C2C"/>
                </a:solidFill>
                <a:latin typeface="Arial"/>
                <a:cs typeface="Arial"/>
              </a:rPr>
              <a:t>per esempio, </a:t>
            </a:r>
            <a:r>
              <a:rPr sz="1100" spc="-10" dirty="0">
                <a:solidFill>
                  <a:srgbClr val="2C2C2C"/>
                </a:solidFill>
                <a:latin typeface="Arial"/>
                <a:cs typeface="Arial"/>
              </a:rPr>
              <a:t>l’arte, </a:t>
            </a:r>
            <a:r>
              <a:rPr sz="1100" spc="-5" dirty="0">
                <a:solidFill>
                  <a:srgbClr val="2C2C2C"/>
                </a:solidFill>
                <a:latin typeface="Arial"/>
                <a:cs typeface="Arial"/>
              </a:rPr>
              <a:t>il teatro, la fotografia, il cinema </a:t>
            </a:r>
            <a:r>
              <a:rPr sz="1100" dirty="0">
                <a:solidFill>
                  <a:srgbClr val="2C2C2C"/>
                </a:solidFill>
                <a:latin typeface="Arial"/>
                <a:cs typeface="Arial"/>
              </a:rPr>
              <a:t>e </a:t>
            </a:r>
            <a:r>
              <a:rPr sz="1100" spc="-5" dirty="0">
                <a:solidFill>
                  <a:srgbClr val="2C2C2C"/>
                </a:solidFill>
                <a:latin typeface="Arial"/>
                <a:cs typeface="Arial"/>
              </a:rPr>
              <a:t>le tecnologie</a:t>
            </a:r>
            <a:r>
              <a:rPr sz="1100" spc="35" dirty="0">
                <a:solidFill>
                  <a:srgbClr val="2C2C2C"/>
                </a:solidFill>
                <a:latin typeface="Arial"/>
                <a:cs typeface="Arial"/>
              </a:rPr>
              <a:t> </a:t>
            </a:r>
            <a:r>
              <a:rPr sz="1100" spc="-5" dirty="0">
                <a:solidFill>
                  <a:srgbClr val="2C2C2C"/>
                </a:solidFill>
                <a:latin typeface="Arial"/>
                <a:cs typeface="Arial"/>
              </a:rPr>
              <a:t>digitali.</a:t>
            </a:r>
            <a:endParaRPr sz="1100">
              <a:latin typeface="Arial"/>
              <a:cs typeface="Arial"/>
            </a:endParaRPr>
          </a:p>
          <a:p>
            <a:pPr marL="12700">
              <a:lnSpc>
                <a:spcPct val="100000"/>
              </a:lnSpc>
              <a:spcBef>
                <a:spcPts val="465"/>
              </a:spcBef>
            </a:pPr>
            <a:r>
              <a:rPr sz="1650" baseline="2525" dirty="0">
                <a:solidFill>
                  <a:srgbClr val="2C2C2C"/>
                </a:solidFill>
                <a:latin typeface="Arial"/>
                <a:cs typeface="Arial"/>
              </a:rPr>
              <a:t>Il </a:t>
            </a:r>
            <a:r>
              <a:rPr sz="1650" spc="-7" baseline="2525" dirty="0">
                <a:solidFill>
                  <a:srgbClr val="2C2C2C"/>
                </a:solidFill>
                <a:latin typeface="Arial"/>
                <a:cs typeface="Arial"/>
              </a:rPr>
              <a:t>tema </a:t>
            </a:r>
            <a:r>
              <a:rPr sz="1650" baseline="2525" dirty="0">
                <a:solidFill>
                  <a:srgbClr val="2C2C2C"/>
                </a:solidFill>
                <a:latin typeface="Arial"/>
                <a:cs typeface="Arial"/>
              </a:rPr>
              <a:t>scelto </a:t>
            </a:r>
            <a:r>
              <a:rPr sz="1650" spc="-7" baseline="2525" dirty="0">
                <a:solidFill>
                  <a:srgbClr val="2C2C2C"/>
                </a:solidFill>
                <a:latin typeface="Arial"/>
                <a:cs typeface="Arial"/>
              </a:rPr>
              <a:t>dall’ABI </a:t>
            </a:r>
            <a:r>
              <a:rPr sz="1650" spc="-15" baseline="2525" dirty="0">
                <a:solidFill>
                  <a:srgbClr val="2C2C2C"/>
                </a:solidFill>
                <a:latin typeface="Arial"/>
                <a:cs typeface="Arial"/>
              </a:rPr>
              <a:t>per </a:t>
            </a:r>
            <a:r>
              <a:rPr sz="1650" spc="-7" baseline="2525" dirty="0">
                <a:solidFill>
                  <a:srgbClr val="2C2C2C"/>
                </a:solidFill>
                <a:latin typeface="Arial"/>
                <a:cs typeface="Arial"/>
              </a:rPr>
              <a:t>la </a:t>
            </a:r>
            <a:r>
              <a:rPr sz="1650" baseline="2525" dirty="0">
                <a:solidFill>
                  <a:srgbClr val="2C2C2C"/>
                </a:solidFill>
                <a:latin typeface="Arial"/>
                <a:cs typeface="Arial"/>
              </a:rPr>
              <a:t>seconda </a:t>
            </a:r>
            <a:r>
              <a:rPr sz="1650" spc="-7" baseline="2525" dirty="0">
                <a:solidFill>
                  <a:srgbClr val="2C2C2C"/>
                </a:solidFill>
                <a:latin typeface="Arial"/>
                <a:cs typeface="Arial"/>
              </a:rPr>
              <a:t>edizione </a:t>
            </a:r>
            <a:r>
              <a:rPr sz="1650" baseline="2525" dirty="0">
                <a:solidFill>
                  <a:srgbClr val="2C2C2C"/>
                </a:solidFill>
                <a:latin typeface="Arial"/>
                <a:cs typeface="Arial"/>
              </a:rPr>
              <a:t>del </a:t>
            </a:r>
            <a:r>
              <a:rPr sz="1650" spc="-7" baseline="2525" dirty="0">
                <a:solidFill>
                  <a:srgbClr val="2C2C2C"/>
                </a:solidFill>
                <a:latin typeface="Arial"/>
                <a:cs typeface="Arial"/>
              </a:rPr>
              <a:t>Festival </a:t>
            </a:r>
            <a:r>
              <a:rPr sz="1650" baseline="2525" dirty="0">
                <a:solidFill>
                  <a:srgbClr val="2C2C2C"/>
                </a:solidFill>
                <a:latin typeface="Arial"/>
                <a:cs typeface="Arial"/>
              </a:rPr>
              <a:t>è </a:t>
            </a:r>
            <a:r>
              <a:rPr sz="1100" b="1" spc="-5" dirty="0">
                <a:solidFill>
                  <a:srgbClr val="2C2C2C"/>
                </a:solidFill>
                <a:latin typeface="Arial"/>
                <a:cs typeface="Arial"/>
              </a:rPr>
              <a:t>L’alfabeto del </a:t>
            </a:r>
            <a:r>
              <a:rPr sz="1100" b="1" dirty="0">
                <a:solidFill>
                  <a:srgbClr val="2C2C2C"/>
                </a:solidFill>
                <a:latin typeface="Arial"/>
                <a:cs typeface="Arial"/>
              </a:rPr>
              <a:t>mondo </a:t>
            </a:r>
            <a:r>
              <a:rPr sz="1650" baseline="2525" dirty="0">
                <a:solidFill>
                  <a:srgbClr val="2C2C2C"/>
                </a:solidFill>
                <a:latin typeface="Arial"/>
                <a:cs typeface="Arial"/>
              </a:rPr>
              <a:t>– </a:t>
            </a:r>
            <a:r>
              <a:rPr sz="1650" spc="-7" baseline="2525" dirty="0">
                <a:solidFill>
                  <a:srgbClr val="2C2C2C"/>
                </a:solidFill>
                <a:latin typeface="Arial"/>
                <a:cs typeface="Arial"/>
              </a:rPr>
              <a:t>Leggiamo</a:t>
            </a:r>
            <a:r>
              <a:rPr sz="1650" spc="120" baseline="2525" dirty="0">
                <a:solidFill>
                  <a:srgbClr val="2C2C2C"/>
                </a:solidFill>
                <a:latin typeface="Arial"/>
                <a:cs typeface="Arial"/>
              </a:rPr>
              <a:t> </a:t>
            </a:r>
            <a:r>
              <a:rPr sz="1650" baseline="2525" dirty="0">
                <a:solidFill>
                  <a:srgbClr val="2C2C2C"/>
                </a:solidFill>
                <a:latin typeface="Arial"/>
                <a:cs typeface="Arial"/>
              </a:rPr>
              <a:t>i</a:t>
            </a:r>
            <a:endParaRPr sz="1650" baseline="2525">
              <a:latin typeface="Arial"/>
              <a:cs typeface="Arial"/>
            </a:endParaRPr>
          </a:p>
          <a:p>
            <a:pPr marL="12700" marR="522605">
              <a:lnSpc>
                <a:spcPct val="136300"/>
              </a:lnSpc>
              <a:spcBef>
                <a:spcPts val="15"/>
              </a:spcBef>
            </a:pPr>
            <a:r>
              <a:rPr sz="1100" dirty="0">
                <a:solidFill>
                  <a:srgbClr val="2C2C2C"/>
                </a:solidFill>
                <a:latin typeface="Arial"/>
                <a:cs typeface="Arial"/>
              </a:rPr>
              <a:t>segni </a:t>
            </a:r>
            <a:r>
              <a:rPr sz="1100" spc="-5" dirty="0">
                <a:solidFill>
                  <a:srgbClr val="2C2C2C"/>
                </a:solidFill>
                <a:latin typeface="Arial"/>
                <a:cs typeface="Arial"/>
              </a:rPr>
              <a:t>intorno </a:t>
            </a:r>
            <a:r>
              <a:rPr sz="1100" dirty="0">
                <a:solidFill>
                  <a:srgbClr val="2C2C2C"/>
                </a:solidFill>
                <a:latin typeface="Arial"/>
                <a:cs typeface="Arial"/>
              </a:rPr>
              <a:t>a noi e </a:t>
            </a:r>
            <a:r>
              <a:rPr sz="1100" spc="-5" dirty="0">
                <a:solidFill>
                  <a:srgbClr val="2C2C2C"/>
                </a:solidFill>
                <a:latin typeface="Arial"/>
                <a:cs typeface="Arial"/>
              </a:rPr>
              <a:t>raccontiamo, </a:t>
            </a:r>
            <a:r>
              <a:rPr sz="1100" dirty="0">
                <a:solidFill>
                  <a:srgbClr val="2C2C2C"/>
                </a:solidFill>
                <a:latin typeface="Arial"/>
                <a:cs typeface="Arial"/>
              </a:rPr>
              <a:t>un </a:t>
            </a:r>
            <a:r>
              <a:rPr sz="1100" spc="-5" dirty="0">
                <a:solidFill>
                  <a:srgbClr val="2C2C2C"/>
                </a:solidFill>
                <a:latin typeface="Arial"/>
                <a:cs typeface="Arial"/>
              </a:rPr>
              <a:t>filo rosso che collegherà idealmente tutte le iniziative  </a:t>
            </a:r>
            <a:r>
              <a:rPr sz="1100" dirty="0">
                <a:solidFill>
                  <a:srgbClr val="2C2C2C"/>
                </a:solidFill>
                <a:latin typeface="Arial"/>
                <a:cs typeface="Arial"/>
              </a:rPr>
              <a:t>proposte </a:t>
            </a:r>
            <a:r>
              <a:rPr sz="1100" spc="-5" dirty="0">
                <a:solidFill>
                  <a:srgbClr val="2C2C2C"/>
                </a:solidFill>
                <a:latin typeface="Arial"/>
                <a:cs typeface="Arial"/>
              </a:rPr>
              <a:t>(laboratori, concerti, visite </a:t>
            </a:r>
            <a:r>
              <a:rPr sz="1100" dirty="0">
                <a:solidFill>
                  <a:srgbClr val="2C2C2C"/>
                </a:solidFill>
                <a:latin typeface="Arial"/>
                <a:cs typeface="Arial"/>
              </a:rPr>
              <a:t>a </a:t>
            </a:r>
            <a:r>
              <a:rPr sz="1100" spc="-5" dirty="0">
                <a:solidFill>
                  <a:srgbClr val="2C2C2C"/>
                </a:solidFill>
                <a:latin typeface="Arial"/>
                <a:cs typeface="Arial"/>
              </a:rPr>
              <a:t>musei, teatro, ecc.) </a:t>
            </a:r>
            <a:r>
              <a:rPr sz="1100" dirty="0">
                <a:solidFill>
                  <a:srgbClr val="2C2C2C"/>
                </a:solidFill>
                <a:latin typeface="Arial"/>
                <a:cs typeface="Arial"/>
              </a:rPr>
              <a:t>e </a:t>
            </a:r>
            <a:r>
              <a:rPr sz="1100" spc="-5" dirty="0">
                <a:solidFill>
                  <a:srgbClr val="2C2C2C"/>
                </a:solidFill>
                <a:latin typeface="Arial"/>
                <a:cs typeface="Arial"/>
              </a:rPr>
              <a:t>organizzate dalle </a:t>
            </a:r>
            <a:r>
              <a:rPr sz="1100" dirty="0">
                <a:solidFill>
                  <a:srgbClr val="2C2C2C"/>
                </a:solidFill>
                <a:latin typeface="Arial"/>
                <a:cs typeface="Arial"/>
              </a:rPr>
              <a:t>banche che  aderiscono </a:t>
            </a:r>
            <a:r>
              <a:rPr sz="1100" spc="-5" dirty="0">
                <a:solidFill>
                  <a:srgbClr val="2C2C2C"/>
                </a:solidFill>
                <a:latin typeface="Arial"/>
                <a:cs typeface="Arial"/>
              </a:rPr>
              <a:t>alla</a:t>
            </a:r>
            <a:r>
              <a:rPr sz="1100" spc="-15" dirty="0">
                <a:solidFill>
                  <a:srgbClr val="2C2C2C"/>
                </a:solidFill>
                <a:latin typeface="Arial"/>
                <a:cs typeface="Arial"/>
              </a:rPr>
              <a:t> </a:t>
            </a:r>
            <a:r>
              <a:rPr sz="1100" spc="-5" dirty="0">
                <a:solidFill>
                  <a:srgbClr val="2C2C2C"/>
                </a:solidFill>
                <a:latin typeface="Arial"/>
                <a:cs typeface="Arial"/>
              </a:rPr>
              <a:t>manifestazione.</a:t>
            </a:r>
            <a:endParaRPr sz="110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56486" y="660400"/>
            <a:ext cx="4888484" cy="69837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09493" y="1582102"/>
            <a:ext cx="1948746" cy="266953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296155" y="1621527"/>
            <a:ext cx="1950719" cy="26086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354200" y="1731264"/>
            <a:ext cx="710564" cy="8903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359661" y="3520821"/>
            <a:ext cx="692276" cy="74714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350517" y="2700147"/>
            <a:ext cx="1439418" cy="68008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121780" y="8805214"/>
            <a:ext cx="952119" cy="1340943"/>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10" name="object 10"/>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411.077</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15" dirty="0">
                <a:latin typeface="Times New Roman"/>
                <a:cs typeface="Times New Roman"/>
              </a:rPr>
              <a:t> </a:t>
            </a:r>
            <a:r>
              <a:rPr sz="950" b="1" spc="10" dirty="0">
                <a:latin typeface="Times New Roman"/>
                <a:cs typeface="Times New Roman"/>
              </a:rPr>
              <a:t>311.873</a:t>
            </a:r>
            <a:r>
              <a:rPr sz="950" b="1" dirty="0">
                <a:latin typeface="Times New Roman"/>
                <a:cs typeface="Times New Roman"/>
              </a:rPr>
              <a:t>	</a:t>
            </a:r>
            <a:r>
              <a:rPr sz="1425" b="1" spc="15" baseline="17543" dirty="0">
                <a:latin typeface="Times New Roman"/>
                <a:cs typeface="Times New Roman"/>
              </a:rPr>
              <a:t>05-MAR-2015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2.554.000	</a:t>
            </a:r>
            <a:r>
              <a:rPr sz="950" b="1" spc="10" dirty="0">
                <a:latin typeface="Times New Roman"/>
                <a:cs typeface="Times New Roman"/>
              </a:rPr>
              <a:t>Dir. Resp.:  Ferruccio</a:t>
            </a:r>
            <a:r>
              <a:rPr sz="950" b="1" spc="5" dirty="0">
                <a:latin typeface="Times New Roman"/>
                <a:cs typeface="Times New Roman"/>
              </a:rPr>
              <a:t> </a:t>
            </a:r>
            <a:r>
              <a:rPr sz="950" b="1" spc="10" dirty="0">
                <a:latin typeface="Times New Roman"/>
                <a:cs typeface="Times New Roman"/>
              </a:rPr>
              <a:t>de Bortoli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40</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1" name="object 11"/>
          <p:cNvSpPr/>
          <p:nvPr/>
        </p:nvSpPr>
        <p:spPr>
          <a:xfrm>
            <a:off x="2832100" y="26669"/>
            <a:ext cx="2127504" cy="152400"/>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330200" y="10135869"/>
            <a:ext cx="1069848" cy="457200"/>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4" name="object 14"/>
          <p:cNvSpPr/>
          <p:nvPr/>
        </p:nvSpPr>
        <p:spPr>
          <a:xfrm>
            <a:off x="4709159" y="2243327"/>
            <a:ext cx="396240" cy="101600"/>
          </a:xfrm>
          <a:custGeom>
            <a:avLst/>
            <a:gdLst/>
            <a:ahLst/>
            <a:cxnLst/>
            <a:rect l="l" t="t" r="r" b="b"/>
            <a:pathLst>
              <a:path w="396239" h="101600">
                <a:moveTo>
                  <a:pt x="0" y="101092"/>
                </a:moveTo>
                <a:lnTo>
                  <a:pt x="396239" y="101092"/>
                </a:lnTo>
                <a:lnTo>
                  <a:pt x="396239" y="0"/>
                </a:lnTo>
                <a:lnTo>
                  <a:pt x="0" y="0"/>
                </a:lnTo>
                <a:lnTo>
                  <a:pt x="0" y="101092"/>
                </a:lnTo>
                <a:close/>
              </a:path>
            </a:pathLst>
          </a:custGeom>
          <a:solidFill>
            <a:srgbClr val="BADBBA"/>
          </a:solidFill>
        </p:spPr>
        <p:txBody>
          <a:bodyPr wrap="square" lIns="0" tIns="0" rIns="0" bIns="0" rtlCol="0"/>
          <a:lstStyle/>
          <a:p>
            <a:endParaRPr/>
          </a:p>
        </p:txBody>
      </p:sp>
      <p:sp>
        <p:nvSpPr>
          <p:cNvPr id="15" name="object 15"/>
          <p:cNvSpPr/>
          <p:nvPr/>
        </p:nvSpPr>
        <p:spPr>
          <a:xfrm>
            <a:off x="5145023" y="2243327"/>
            <a:ext cx="365760" cy="101600"/>
          </a:xfrm>
          <a:custGeom>
            <a:avLst/>
            <a:gdLst/>
            <a:ahLst/>
            <a:cxnLst/>
            <a:rect l="l" t="t" r="r" b="b"/>
            <a:pathLst>
              <a:path w="365760" h="101600">
                <a:moveTo>
                  <a:pt x="0" y="101092"/>
                </a:moveTo>
                <a:lnTo>
                  <a:pt x="365760" y="101092"/>
                </a:lnTo>
                <a:lnTo>
                  <a:pt x="365760" y="0"/>
                </a:lnTo>
                <a:lnTo>
                  <a:pt x="0" y="0"/>
                </a:lnTo>
                <a:lnTo>
                  <a:pt x="0" y="101092"/>
                </a:lnTo>
                <a:close/>
              </a:path>
            </a:pathLst>
          </a:custGeom>
          <a:solidFill>
            <a:srgbClr val="BADBBA"/>
          </a:solidFill>
        </p:spPr>
        <p:txBody>
          <a:bodyPr wrap="square" lIns="0" tIns="0" rIns="0" bIns="0" rtlCol="0"/>
          <a:lstStyle/>
          <a:p>
            <a:endParaRPr/>
          </a:p>
        </p:txBody>
      </p:sp>
      <p:sp>
        <p:nvSpPr>
          <p:cNvPr id="16" name="object 16"/>
          <p:cNvSpPr/>
          <p:nvPr/>
        </p:nvSpPr>
        <p:spPr>
          <a:xfrm>
            <a:off x="3499103" y="658368"/>
            <a:ext cx="512445" cy="144145"/>
          </a:xfrm>
          <a:custGeom>
            <a:avLst/>
            <a:gdLst/>
            <a:ahLst/>
            <a:cxnLst/>
            <a:rect l="l" t="t" r="r" b="b"/>
            <a:pathLst>
              <a:path w="512445" h="144145">
                <a:moveTo>
                  <a:pt x="0" y="143764"/>
                </a:moveTo>
                <a:lnTo>
                  <a:pt x="512063" y="143764"/>
                </a:lnTo>
                <a:lnTo>
                  <a:pt x="512063" y="0"/>
                </a:lnTo>
                <a:lnTo>
                  <a:pt x="0" y="0"/>
                </a:lnTo>
                <a:lnTo>
                  <a:pt x="0" y="143764"/>
                </a:lnTo>
                <a:close/>
              </a:path>
            </a:pathLst>
          </a:custGeom>
          <a:solidFill>
            <a:srgbClr val="BADBBA"/>
          </a:solidFill>
        </p:spPr>
        <p:txBody>
          <a:bodyPr wrap="square" lIns="0" tIns="0" rIns="0" bIns="0" rtlCol="0"/>
          <a:lstStyle/>
          <a:p>
            <a:endParaRPr/>
          </a:p>
        </p:txBody>
      </p:sp>
      <p:sp>
        <p:nvSpPr>
          <p:cNvPr id="17" name="object 17"/>
          <p:cNvSpPr/>
          <p:nvPr/>
        </p:nvSpPr>
        <p:spPr>
          <a:xfrm>
            <a:off x="1365503" y="2517648"/>
            <a:ext cx="323215" cy="95250"/>
          </a:xfrm>
          <a:custGeom>
            <a:avLst/>
            <a:gdLst/>
            <a:ahLst/>
            <a:cxnLst/>
            <a:rect l="l" t="t" r="r" b="b"/>
            <a:pathLst>
              <a:path w="323214" h="95250">
                <a:moveTo>
                  <a:pt x="0" y="94996"/>
                </a:moveTo>
                <a:lnTo>
                  <a:pt x="323088" y="94996"/>
                </a:lnTo>
                <a:lnTo>
                  <a:pt x="323088" y="0"/>
                </a:lnTo>
                <a:lnTo>
                  <a:pt x="0" y="0"/>
                </a:lnTo>
                <a:lnTo>
                  <a:pt x="0" y="94996"/>
                </a:lnTo>
                <a:close/>
              </a:path>
            </a:pathLst>
          </a:custGeom>
          <a:solidFill>
            <a:srgbClr val="BADBBA"/>
          </a:solidFill>
        </p:spPr>
        <p:txBody>
          <a:bodyPr wrap="square" lIns="0" tIns="0" rIns="0" bIns="0" rtlCol="0"/>
          <a:lstStyle/>
          <a:p>
            <a:endParaRPr/>
          </a:p>
        </p:txBody>
      </p:sp>
      <p:sp>
        <p:nvSpPr>
          <p:cNvPr id="18" name="object 18"/>
          <p:cNvSpPr/>
          <p:nvPr/>
        </p:nvSpPr>
        <p:spPr>
          <a:xfrm>
            <a:off x="2785872" y="4005071"/>
            <a:ext cx="378460" cy="104139"/>
          </a:xfrm>
          <a:custGeom>
            <a:avLst/>
            <a:gdLst/>
            <a:ahLst/>
            <a:cxnLst/>
            <a:rect l="l" t="t" r="r" b="b"/>
            <a:pathLst>
              <a:path w="378460" h="104139">
                <a:moveTo>
                  <a:pt x="0" y="104140"/>
                </a:moveTo>
                <a:lnTo>
                  <a:pt x="377951" y="104140"/>
                </a:lnTo>
                <a:lnTo>
                  <a:pt x="377951" y="0"/>
                </a:lnTo>
                <a:lnTo>
                  <a:pt x="0" y="0"/>
                </a:lnTo>
                <a:lnTo>
                  <a:pt x="0" y="104140"/>
                </a:lnTo>
                <a:close/>
              </a:path>
            </a:pathLst>
          </a:custGeom>
          <a:solidFill>
            <a:srgbClr val="BADBBA"/>
          </a:solidFill>
        </p:spPr>
        <p:txBody>
          <a:bodyPr wrap="square" lIns="0" tIns="0" rIns="0" bIns="0" rtlCol="0"/>
          <a:lstStyle/>
          <a:p>
            <a:endParaRPr/>
          </a:p>
        </p:txBody>
      </p:sp>
      <p:sp>
        <p:nvSpPr>
          <p:cNvPr id="19" name="object 19"/>
          <p:cNvSpPr/>
          <p:nvPr/>
        </p:nvSpPr>
        <p:spPr>
          <a:xfrm>
            <a:off x="4303776" y="2240279"/>
            <a:ext cx="368935" cy="107314"/>
          </a:xfrm>
          <a:custGeom>
            <a:avLst/>
            <a:gdLst/>
            <a:ahLst/>
            <a:cxnLst/>
            <a:rect l="l" t="t" r="r" b="b"/>
            <a:pathLst>
              <a:path w="368935" h="107314">
                <a:moveTo>
                  <a:pt x="0" y="107188"/>
                </a:moveTo>
                <a:lnTo>
                  <a:pt x="368808" y="107188"/>
                </a:lnTo>
                <a:lnTo>
                  <a:pt x="368808" y="0"/>
                </a:lnTo>
                <a:lnTo>
                  <a:pt x="0" y="0"/>
                </a:lnTo>
                <a:lnTo>
                  <a:pt x="0" y="107188"/>
                </a:lnTo>
                <a:close/>
              </a:path>
            </a:pathLst>
          </a:custGeom>
          <a:solidFill>
            <a:srgbClr val="BADBBA"/>
          </a:solidFill>
        </p:spPr>
        <p:txBody>
          <a:bodyPr wrap="square" lIns="0" tIns="0" rIns="0" bIns="0" rtlCol="0"/>
          <a:lstStyle/>
          <a:p>
            <a:endParaRPr/>
          </a:p>
        </p:txBody>
      </p:sp>
      <p:sp>
        <p:nvSpPr>
          <p:cNvPr id="20" name="object 20"/>
          <p:cNvSpPr/>
          <p:nvPr/>
        </p:nvSpPr>
        <p:spPr>
          <a:xfrm>
            <a:off x="4709159" y="2337816"/>
            <a:ext cx="396240" cy="12700"/>
          </a:xfrm>
          <a:custGeom>
            <a:avLst/>
            <a:gdLst/>
            <a:ahLst/>
            <a:cxnLst/>
            <a:rect l="l" t="t" r="r" b="b"/>
            <a:pathLst>
              <a:path w="396239" h="12700">
                <a:moveTo>
                  <a:pt x="0" y="12700"/>
                </a:moveTo>
                <a:lnTo>
                  <a:pt x="396239" y="12700"/>
                </a:lnTo>
                <a:lnTo>
                  <a:pt x="396239" y="0"/>
                </a:lnTo>
                <a:lnTo>
                  <a:pt x="0" y="0"/>
                </a:lnTo>
                <a:lnTo>
                  <a:pt x="0" y="12700"/>
                </a:lnTo>
                <a:close/>
              </a:path>
            </a:pathLst>
          </a:custGeom>
          <a:solidFill>
            <a:srgbClr val="007F00"/>
          </a:solidFill>
        </p:spPr>
        <p:txBody>
          <a:bodyPr wrap="square" lIns="0" tIns="0" rIns="0" bIns="0" rtlCol="0"/>
          <a:lstStyle/>
          <a:p>
            <a:endParaRPr/>
          </a:p>
        </p:txBody>
      </p:sp>
      <p:sp>
        <p:nvSpPr>
          <p:cNvPr id="21" name="object 21"/>
          <p:cNvSpPr/>
          <p:nvPr/>
        </p:nvSpPr>
        <p:spPr>
          <a:xfrm>
            <a:off x="5145023" y="2337816"/>
            <a:ext cx="365760" cy="12700"/>
          </a:xfrm>
          <a:custGeom>
            <a:avLst/>
            <a:gdLst/>
            <a:ahLst/>
            <a:cxnLst/>
            <a:rect l="l" t="t" r="r" b="b"/>
            <a:pathLst>
              <a:path w="365760" h="12700">
                <a:moveTo>
                  <a:pt x="0" y="12700"/>
                </a:moveTo>
                <a:lnTo>
                  <a:pt x="365760" y="12700"/>
                </a:lnTo>
                <a:lnTo>
                  <a:pt x="365760" y="0"/>
                </a:lnTo>
                <a:lnTo>
                  <a:pt x="0" y="0"/>
                </a:lnTo>
                <a:lnTo>
                  <a:pt x="0" y="12700"/>
                </a:lnTo>
                <a:close/>
              </a:path>
            </a:pathLst>
          </a:custGeom>
          <a:solidFill>
            <a:srgbClr val="007F00"/>
          </a:solidFill>
        </p:spPr>
        <p:txBody>
          <a:bodyPr wrap="square" lIns="0" tIns="0" rIns="0" bIns="0" rtlCol="0"/>
          <a:lstStyle/>
          <a:p>
            <a:endParaRPr/>
          </a:p>
        </p:txBody>
      </p:sp>
      <p:sp>
        <p:nvSpPr>
          <p:cNvPr id="22" name="object 22"/>
          <p:cNvSpPr/>
          <p:nvPr/>
        </p:nvSpPr>
        <p:spPr>
          <a:xfrm>
            <a:off x="3499103" y="795527"/>
            <a:ext cx="512445" cy="12700"/>
          </a:xfrm>
          <a:custGeom>
            <a:avLst/>
            <a:gdLst/>
            <a:ahLst/>
            <a:cxnLst/>
            <a:rect l="l" t="t" r="r" b="b"/>
            <a:pathLst>
              <a:path w="512445" h="12700">
                <a:moveTo>
                  <a:pt x="0" y="12700"/>
                </a:moveTo>
                <a:lnTo>
                  <a:pt x="512063" y="12700"/>
                </a:lnTo>
                <a:lnTo>
                  <a:pt x="512063" y="0"/>
                </a:lnTo>
                <a:lnTo>
                  <a:pt x="0" y="0"/>
                </a:lnTo>
                <a:lnTo>
                  <a:pt x="0" y="12700"/>
                </a:lnTo>
                <a:close/>
              </a:path>
            </a:pathLst>
          </a:custGeom>
          <a:solidFill>
            <a:srgbClr val="007F00"/>
          </a:solidFill>
        </p:spPr>
        <p:txBody>
          <a:bodyPr wrap="square" lIns="0" tIns="0" rIns="0" bIns="0" rtlCol="0"/>
          <a:lstStyle/>
          <a:p>
            <a:endParaRPr/>
          </a:p>
        </p:txBody>
      </p:sp>
      <p:sp>
        <p:nvSpPr>
          <p:cNvPr id="23" name="object 23"/>
          <p:cNvSpPr/>
          <p:nvPr/>
        </p:nvSpPr>
        <p:spPr>
          <a:xfrm>
            <a:off x="1365503" y="2606039"/>
            <a:ext cx="323215" cy="12700"/>
          </a:xfrm>
          <a:custGeom>
            <a:avLst/>
            <a:gdLst/>
            <a:ahLst/>
            <a:cxnLst/>
            <a:rect l="l" t="t" r="r" b="b"/>
            <a:pathLst>
              <a:path w="323214" h="12700">
                <a:moveTo>
                  <a:pt x="0" y="12700"/>
                </a:moveTo>
                <a:lnTo>
                  <a:pt x="323088" y="12700"/>
                </a:lnTo>
                <a:lnTo>
                  <a:pt x="323088" y="0"/>
                </a:lnTo>
                <a:lnTo>
                  <a:pt x="0" y="0"/>
                </a:lnTo>
                <a:lnTo>
                  <a:pt x="0" y="12700"/>
                </a:lnTo>
                <a:close/>
              </a:path>
            </a:pathLst>
          </a:custGeom>
          <a:solidFill>
            <a:srgbClr val="007F00"/>
          </a:solidFill>
        </p:spPr>
        <p:txBody>
          <a:bodyPr wrap="square" lIns="0" tIns="0" rIns="0" bIns="0" rtlCol="0"/>
          <a:lstStyle/>
          <a:p>
            <a:endParaRPr/>
          </a:p>
        </p:txBody>
      </p:sp>
      <p:sp>
        <p:nvSpPr>
          <p:cNvPr id="24" name="object 24"/>
          <p:cNvSpPr/>
          <p:nvPr/>
        </p:nvSpPr>
        <p:spPr>
          <a:xfrm>
            <a:off x="2785872" y="4102608"/>
            <a:ext cx="378460" cy="12700"/>
          </a:xfrm>
          <a:custGeom>
            <a:avLst/>
            <a:gdLst/>
            <a:ahLst/>
            <a:cxnLst/>
            <a:rect l="l" t="t" r="r" b="b"/>
            <a:pathLst>
              <a:path w="378460" h="12700">
                <a:moveTo>
                  <a:pt x="0" y="12700"/>
                </a:moveTo>
                <a:lnTo>
                  <a:pt x="377951" y="12700"/>
                </a:lnTo>
                <a:lnTo>
                  <a:pt x="377951" y="0"/>
                </a:lnTo>
                <a:lnTo>
                  <a:pt x="0" y="0"/>
                </a:lnTo>
                <a:lnTo>
                  <a:pt x="0" y="12700"/>
                </a:lnTo>
                <a:close/>
              </a:path>
            </a:pathLst>
          </a:custGeom>
          <a:solidFill>
            <a:srgbClr val="007F00"/>
          </a:solidFill>
        </p:spPr>
        <p:txBody>
          <a:bodyPr wrap="square" lIns="0" tIns="0" rIns="0" bIns="0" rtlCol="0"/>
          <a:lstStyle/>
          <a:p>
            <a:endParaRPr/>
          </a:p>
        </p:txBody>
      </p:sp>
      <p:sp>
        <p:nvSpPr>
          <p:cNvPr id="25" name="object 25"/>
          <p:cNvSpPr/>
          <p:nvPr/>
        </p:nvSpPr>
        <p:spPr>
          <a:xfrm>
            <a:off x="4303776" y="2340864"/>
            <a:ext cx="368935" cy="12700"/>
          </a:xfrm>
          <a:custGeom>
            <a:avLst/>
            <a:gdLst/>
            <a:ahLst/>
            <a:cxnLst/>
            <a:rect l="l" t="t" r="r" b="b"/>
            <a:pathLst>
              <a:path w="368935" h="12700">
                <a:moveTo>
                  <a:pt x="0" y="12700"/>
                </a:moveTo>
                <a:lnTo>
                  <a:pt x="368808" y="12700"/>
                </a:lnTo>
                <a:lnTo>
                  <a:pt x="368808" y="0"/>
                </a:lnTo>
                <a:lnTo>
                  <a:pt x="0" y="0"/>
                </a:lnTo>
                <a:lnTo>
                  <a:pt x="0" y="12700"/>
                </a:lnTo>
                <a:close/>
              </a:path>
            </a:pathLst>
          </a:custGeom>
          <a:solidFill>
            <a:srgbClr val="007F00"/>
          </a:solidFill>
        </p:spPr>
        <p:txBody>
          <a:bodyPr wrap="square" lIns="0" tIns="0" rIns="0" bIns="0" rtlCol="0"/>
          <a:lstStyle/>
          <a:p>
            <a:endParaRPr/>
          </a:p>
        </p:txBody>
      </p:sp>
      <p:sp>
        <p:nvSpPr>
          <p:cNvPr id="26" name="object 26"/>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7" name="object 27"/>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3</a:t>
            </a:r>
            <a:endParaRPr sz="1200">
              <a:latin typeface="Arial"/>
              <a:cs typeface="Arial"/>
            </a:endParaRP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35370" cy="913320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297045">
              <a:lnSpc>
                <a:spcPts val="1839"/>
              </a:lnSpc>
            </a:pPr>
            <a:r>
              <a:rPr sz="1600" b="1" spc="-5" dirty="0">
                <a:latin typeface="Arial"/>
                <a:cs typeface="Arial"/>
              </a:rPr>
              <a:t>Ro</a:t>
            </a:r>
            <a:r>
              <a:rPr sz="1600" b="1" spc="-15" dirty="0">
                <a:latin typeface="Arial"/>
                <a:cs typeface="Arial"/>
              </a:rPr>
              <a:t>m</a:t>
            </a:r>
            <a:r>
              <a:rPr sz="1600" b="1" spc="5" dirty="0">
                <a:latin typeface="Arial"/>
                <a:cs typeface="Arial"/>
              </a:rPr>
              <a:t>a</a:t>
            </a:r>
            <a:r>
              <a:rPr sz="1600" b="1" spc="-5" dirty="0">
                <a:latin typeface="Arial"/>
                <a:cs typeface="Arial"/>
              </a:rPr>
              <a:t>de</a:t>
            </a:r>
            <a:r>
              <a:rPr sz="1600" b="1" dirty="0">
                <a:latin typeface="Arial"/>
                <a:cs typeface="Arial"/>
              </a:rPr>
              <a:t>i</a:t>
            </a:r>
            <a:r>
              <a:rPr sz="1600" b="1" spc="-5" dirty="0">
                <a:latin typeface="Arial"/>
                <a:cs typeface="Arial"/>
              </a:rPr>
              <a:t>bamb</a:t>
            </a:r>
            <a:r>
              <a:rPr sz="1600" b="1" dirty="0">
                <a:latin typeface="Arial"/>
                <a:cs typeface="Arial"/>
              </a:rPr>
              <a:t>i</a:t>
            </a:r>
            <a:r>
              <a:rPr sz="1600" b="1" spc="-5" dirty="0">
                <a:latin typeface="Arial"/>
                <a:cs typeface="Arial"/>
              </a:rPr>
              <a:t>n</a:t>
            </a:r>
            <a:r>
              <a:rPr sz="1600" b="1" dirty="0">
                <a:latin typeface="Arial"/>
                <a:cs typeface="Arial"/>
              </a:rPr>
              <a:t>i</a:t>
            </a:r>
            <a:r>
              <a:rPr sz="1600" b="1" spc="-5" dirty="0">
                <a:latin typeface="Arial"/>
                <a:cs typeface="Arial"/>
              </a:rPr>
              <a:t>.it  16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48260">
              <a:lnSpc>
                <a:spcPct val="136400"/>
              </a:lnSpc>
              <a:spcBef>
                <a:spcPts val="975"/>
              </a:spcBef>
            </a:pPr>
            <a:r>
              <a:rPr sz="1100" spc="-5" dirty="0">
                <a:solidFill>
                  <a:srgbClr val="2C2C2C"/>
                </a:solidFill>
                <a:latin typeface="Arial"/>
                <a:cs typeface="Arial"/>
              </a:rPr>
              <a:t>BNL, in particolare, </a:t>
            </a:r>
            <a:r>
              <a:rPr sz="1100" dirty="0">
                <a:solidFill>
                  <a:srgbClr val="2C2C2C"/>
                </a:solidFill>
                <a:latin typeface="Arial"/>
                <a:cs typeface="Arial"/>
              </a:rPr>
              <a:t>ha </a:t>
            </a:r>
            <a:r>
              <a:rPr sz="1100" spc="-5" dirty="0">
                <a:solidFill>
                  <a:srgbClr val="2C2C2C"/>
                </a:solidFill>
                <a:latin typeface="Arial"/>
                <a:cs typeface="Arial"/>
              </a:rPr>
              <a:t>scelto </a:t>
            </a:r>
            <a:r>
              <a:rPr sz="1100" dirty="0">
                <a:solidFill>
                  <a:srgbClr val="2C2C2C"/>
                </a:solidFill>
                <a:latin typeface="Arial"/>
                <a:cs typeface="Arial"/>
              </a:rPr>
              <a:t>di </a:t>
            </a:r>
            <a:r>
              <a:rPr sz="1100" spc="-5" dirty="0">
                <a:solidFill>
                  <a:srgbClr val="2C2C2C"/>
                </a:solidFill>
                <a:latin typeface="Arial"/>
                <a:cs typeface="Arial"/>
              </a:rPr>
              <a:t>promuovere </a:t>
            </a:r>
            <a:r>
              <a:rPr sz="1100" dirty="0">
                <a:solidFill>
                  <a:srgbClr val="2C2C2C"/>
                </a:solidFill>
                <a:latin typeface="Arial"/>
                <a:cs typeface="Arial"/>
              </a:rPr>
              <a:t>una serie di </a:t>
            </a:r>
            <a:r>
              <a:rPr sz="1100" spc="-5" dirty="0">
                <a:solidFill>
                  <a:srgbClr val="2C2C2C"/>
                </a:solidFill>
                <a:latin typeface="Arial"/>
                <a:cs typeface="Arial"/>
              </a:rPr>
              <a:t>laboratori </a:t>
            </a:r>
            <a:r>
              <a:rPr sz="1100" dirty="0">
                <a:solidFill>
                  <a:srgbClr val="2C2C2C"/>
                </a:solidFill>
                <a:latin typeface="Arial"/>
                <a:cs typeface="Arial"/>
              </a:rPr>
              <a:t>in quattro </a:t>
            </a:r>
            <a:r>
              <a:rPr sz="1100" spc="-5" dirty="0">
                <a:solidFill>
                  <a:srgbClr val="2C2C2C"/>
                </a:solidFill>
                <a:latin typeface="Arial"/>
                <a:cs typeface="Arial"/>
              </a:rPr>
              <a:t>città italiane </a:t>
            </a:r>
            <a:r>
              <a:rPr sz="1100" dirty="0">
                <a:solidFill>
                  <a:srgbClr val="2C2C2C"/>
                </a:solidFill>
                <a:latin typeface="Arial"/>
                <a:cs typeface="Arial"/>
              </a:rPr>
              <a:t>– </a:t>
            </a:r>
            <a:r>
              <a:rPr sz="1100" spc="-5" dirty="0">
                <a:solidFill>
                  <a:srgbClr val="2C2C2C"/>
                </a:solidFill>
                <a:latin typeface="Arial"/>
                <a:cs typeface="Arial"/>
              </a:rPr>
              <a:t>Roma,  Torino, </a:t>
            </a:r>
            <a:r>
              <a:rPr sz="1100" spc="-10" dirty="0">
                <a:solidFill>
                  <a:srgbClr val="2C2C2C"/>
                </a:solidFill>
                <a:latin typeface="Arial"/>
                <a:cs typeface="Arial"/>
              </a:rPr>
              <a:t>L’Aquila </a:t>
            </a:r>
            <a:r>
              <a:rPr sz="1100" dirty="0">
                <a:solidFill>
                  <a:srgbClr val="2C2C2C"/>
                </a:solidFill>
                <a:latin typeface="Arial"/>
                <a:cs typeface="Arial"/>
              </a:rPr>
              <a:t>e </a:t>
            </a:r>
            <a:r>
              <a:rPr sz="1100" spc="-5" dirty="0">
                <a:solidFill>
                  <a:srgbClr val="2C2C2C"/>
                </a:solidFill>
                <a:latin typeface="Arial"/>
                <a:cs typeface="Arial"/>
              </a:rPr>
              <a:t>Bari </a:t>
            </a:r>
            <a:r>
              <a:rPr sz="1100" dirty="0">
                <a:solidFill>
                  <a:srgbClr val="2C2C2C"/>
                </a:solidFill>
                <a:latin typeface="Arial"/>
                <a:cs typeface="Arial"/>
              </a:rPr>
              <a:t>– </a:t>
            </a:r>
            <a:r>
              <a:rPr sz="1100" spc="-5" dirty="0">
                <a:solidFill>
                  <a:srgbClr val="2C2C2C"/>
                </a:solidFill>
                <a:latin typeface="Arial"/>
                <a:cs typeface="Arial"/>
              </a:rPr>
              <a:t>chiedendo </a:t>
            </a:r>
            <a:r>
              <a:rPr sz="1100" dirty="0">
                <a:solidFill>
                  <a:srgbClr val="2C2C2C"/>
                </a:solidFill>
                <a:latin typeface="Arial"/>
                <a:cs typeface="Arial"/>
              </a:rPr>
              <a:t>ai </a:t>
            </a:r>
            <a:r>
              <a:rPr sz="1100" spc="-5" dirty="0">
                <a:solidFill>
                  <a:srgbClr val="2C2C2C"/>
                </a:solidFill>
                <a:latin typeface="Arial"/>
                <a:cs typeface="Arial"/>
              </a:rPr>
              <a:t>ragazzi </a:t>
            </a:r>
            <a:r>
              <a:rPr sz="1100" dirty="0">
                <a:solidFill>
                  <a:srgbClr val="2C2C2C"/>
                </a:solidFill>
                <a:latin typeface="Arial"/>
                <a:cs typeface="Arial"/>
              </a:rPr>
              <a:t>di leggere e di </a:t>
            </a:r>
            <a:r>
              <a:rPr sz="1100" spc="-5" dirty="0">
                <a:solidFill>
                  <a:srgbClr val="2C2C2C"/>
                </a:solidFill>
                <a:latin typeface="Arial"/>
                <a:cs typeface="Arial"/>
              </a:rPr>
              <a:t>raccontare </a:t>
            </a:r>
            <a:r>
              <a:rPr sz="1100" dirty="0">
                <a:solidFill>
                  <a:srgbClr val="2C2C2C"/>
                </a:solidFill>
                <a:latin typeface="Arial"/>
                <a:cs typeface="Arial"/>
              </a:rPr>
              <a:t>i segni </a:t>
            </a:r>
            <a:r>
              <a:rPr sz="1100" spc="-5" dirty="0">
                <a:solidFill>
                  <a:srgbClr val="2C2C2C"/>
                </a:solidFill>
                <a:latin typeface="Arial"/>
                <a:cs typeface="Arial"/>
              </a:rPr>
              <a:t>della  multiculturalità presenti </a:t>
            </a:r>
            <a:r>
              <a:rPr sz="1100" spc="-10" dirty="0">
                <a:solidFill>
                  <a:srgbClr val="2C2C2C"/>
                </a:solidFill>
                <a:latin typeface="Arial"/>
                <a:cs typeface="Arial"/>
              </a:rPr>
              <a:t>nella </a:t>
            </a:r>
            <a:r>
              <a:rPr sz="1100" dirty="0">
                <a:solidFill>
                  <a:srgbClr val="2C2C2C"/>
                </a:solidFill>
                <a:latin typeface="Arial"/>
                <a:cs typeface="Arial"/>
              </a:rPr>
              <a:t>loro </a:t>
            </a:r>
            <a:r>
              <a:rPr sz="1100" spc="-5" dirty="0">
                <a:solidFill>
                  <a:srgbClr val="2C2C2C"/>
                </a:solidFill>
                <a:latin typeface="Arial"/>
                <a:cs typeface="Arial"/>
              </a:rPr>
              <a:t>vita quotidiana attraverso il linguaggio</a:t>
            </a:r>
            <a:r>
              <a:rPr sz="1100" spc="100" dirty="0">
                <a:solidFill>
                  <a:srgbClr val="2C2C2C"/>
                </a:solidFill>
                <a:latin typeface="Arial"/>
                <a:cs typeface="Arial"/>
              </a:rPr>
              <a:t> </a:t>
            </a:r>
            <a:r>
              <a:rPr sz="1100" spc="-5" dirty="0">
                <a:solidFill>
                  <a:srgbClr val="2C2C2C"/>
                </a:solidFill>
                <a:latin typeface="Arial"/>
                <a:cs typeface="Arial"/>
              </a:rPr>
              <a:t>cinematografico.</a:t>
            </a:r>
            <a:endParaRPr sz="1100">
              <a:latin typeface="Arial"/>
              <a:cs typeface="Arial"/>
            </a:endParaRPr>
          </a:p>
          <a:p>
            <a:pPr>
              <a:lnSpc>
                <a:spcPct val="100000"/>
              </a:lnSpc>
              <a:spcBef>
                <a:spcPts val="50"/>
              </a:spcBef>
            </a:pPr>
            <a:endParaRPr sz="1250">
              <a:latin typeface="Times New Roman"/>
              <a:cs typeface="Times New Roman"/>
            </a:endParaRPr>
          </a:p>
          <a:p>
            <a:pPr marL="12700" marR="93980">
              <a:lnSpc>
                <a:spcPct val="136600"/>
              </a:lnSpc>
            </a:pPr>
            <a:r>
              <a:rPr sz="1100" b="1" spc="-5" dirty="0">
                <a:solidFill>
                  <a:srgbClr val="2C2C2C"/>
                </a:solidFill>
                <a:latin typeface="Arial"/>
                <a:cs typeface="Arial"/>
              </a:rPr>
              <a:t>BNL</a:t>
            </a:r>
            <a:r>
              <a:rPr sz="1650" spc="-7" baseline="2525" dirty="0">
                <a:solidFill>
                  <a:srgbClr val="2C2C2C"/>
                </a:solidFill>
                <a:latin typeface="Arial"/>
                <a:cs typeface="Arial"/>
              </a:rPr>
              <a:t>, infatti, </a:t>
            </a:r>
            <a:r>
              <a:rPr sz="1650" baseline="2525" dirty="0">
                <a:solidFill>
                  <a:srgbClr val="2C2C2C"/>
                </a:solidFill>
                <a:latin typeface="Arial"/>
                <a:cs typeface="Arial"/>
              </a:rPr>
              <a:t>ha </a:t>
            </a:r>
            <a:r>
              <a:rPr sz="1650" spc="-7" baseline="2525" dirty="0">
                <a:solidFill>
                  <a:srgbClr val="2C2C2C"/>
                </a:solidFill>
                <a:latin typeface="Arial"/>
                <a:cs typeface="Arial"/>
              </a:rPr>
              <a:t>realizzato in collaborazione </a:t>
            </a:r>
            <a:r>
              <a:rPr sz="1650" baseline="2525" dirty="0">
                <a:solidFill>
                  <a:srgbClr val="2C2C2C"/>
                </a:solidFill>
                <a:latin typeface="Arial"/>
                <a:cs typeface="Arial"/>
              </a:rPr>
              <a:t>con </a:t>
            </a:r>
            <a:r>
              <a:rPr sz="1650" spc="-7" baseline="2525" dirty="0">
                <a:solidFill>
                  <a:srgbClr val="2C2C2C"/>
                </a:solidFill>
                <a:latin typeface="Arial"/>
                <a:cs typeface="Arial"/>
              </a:rPr>
              <a:t>Technotown, la </a:t>
            </a:r>
            <a:r>
              <a:rPr sz="1650" baseline="2525" dirty="0">
                <a:solidFill>
                  <a:srgbClr val="2C2C2C"/>
                </a:solidFill>
                <a:latin typeface="Arial"/>
                <a:cs typeface="Arial"/>
              </a:rPr>
              <a:t>ludoteca </a:t>
            </a:r>
            <a:r>
              <a:rPr sz="1650" spc="-7" baseline="2525" dirty="0">
                <a:solidFill>
                  <a:srgbClr val="2C2C2C"/>
                </a:solidFill>
                <a:latin typeface="Arial"/>
                <a:cs typeface="Arial"/>
              </a:rPr>
              <a:t>tecnologico scientifica </a:t>
            </a:r>
            <a:r>
              <a:rPr sz="1650" baseline="2525" dirty="0">
                <a:solidFill>
                  <a:srgbClr val="2C2C2C"/>
                </a:solidFill>
                <a:latin typeface="Arial"/>
                <a:cs typeface="Arial"/>
              </a:rPr>
              <a:t>di  </a:t>
            </a:r>
            <a:r>
              <a:rPr sz="1100" spc="-10" dirty="0">
                <a:solidFill>
                  <a:srgbClr val="2C2C2C"/>
                </a:solidFill>
                <a:latin typeface="Arial"/>
                <a:cs typeface="Arial"/>
              </a:rPr>
              <a:t>Villa </a:t>
            </a:r>
            <a:r>
              <a:rPr sz="1100" dirty="0">
                <a:solidFill>
                  <a:srgbClr val="2C2C2C"/>
                </a:solidFill>
                <a:latin typeface="Arial"/>
                <a:cs typeface="Arial"/>
              </a:rPr>
              <a:t>Torlonia – </a:t>
            </a:r>
            <a:r>
              <a:rPr sz="1100" spc="-5" dirty="0">
                <a:solidFill>
                  <a:srgbClr val="2C2C2C"/>
                </a:solidFill>
                <a:latin typeface="Arial"/>
                <a:cs typeface="Arial"/>
              </a:rPr>
              <a:t>promossa </a:t>
            </a:r>
            <a:r>
              <a:rPr sz="1100" dirty="0">
                <a:solidFill>
                  <a:srgbClr val="2C2C2C"/>
                </a:solidFill>
                <a:latin typeface="Arial"/>
                <a:cs typeface="Arial"/>
              </a:rPr>
              <a:t>da </a:t>
            </a:r>
            <a:r>
              <a:rPr sz="1100" spc="-5" dirty="0">
                <a:solidFill>
                  <a:srgbClr val="2C2C2C"/>
                </a:solidFill>
                <a:latin typeface="Arial"/>
                <a:cs typeface="Arial"/>
              </a:rPr>
              <a:t>Roma Capitale, Assessorato Scuola, Sport, Politiche Giovanili </a:t>
            </a:r>
            <a:r>
              <a:rPr sz="1100" dirty="0">
                <a:solidFill>
                  <a:srgbClr val="2C2C2C"/>
                </a:solidFill>
                <a:latin typeface="Arial"/>
                <a:cs typeface="Arial"/>
              </a:rPr>
              <a:t>e  </a:t>
            </a:r>
            <a:r>
              <a:rPr sz="1100" spc="-5" dirty="0">
                <a:solidFill>
                  <a:srgbClr val="2C2C2C"/>
                </a:solidFill>
                <a:latin typeface="Arial"/>
                <a:cs typeface="Arial"/>
              </a:rPr>
              <a:t>Partecipazione, </a:t>
            </a:r>
            <a:r>
              <a:rPr sz="1100" dirty="0">
                <a:solidFill>
                  <a:srgbClr val="2C2C2C"/>
                </a:solidFill>
                <a:latin typeface="Arial"/>
                <a:cs typeface="Arial"/>
              </a:rPr>
              <a:t>con </a:t>
            </a:r>
            <a:r>
              <a:rPr sz="1100" spc="-10" dirty="0">
                <a:solidFill>
                  <a:srgbClr val="2C2C2C"/>
                </a:solidFill>
                <a:latin typeface="Arial"/>
                <a:cs typeface="Arial"/>
              </a:rPr>
              <a:t>l’organizzazione </a:t>
            </a:r>
            <a:r>
              <a:rPr sz="1100" spc="-5" dirty="0">
                <a:solidFill>
                  <a:srgbClr val="2C2C2C"/>
                </a:solidFill>
                <a:latin typeface="Arial"/>
                <a:cs typeface="Arial"/>
              </a:rPr>
              <a:t>di Zètema Progetto Cultura </a:t>
            </a:r>
            <a:r>
              <a:rPr sz="1100" dirty="0">
                <a:solidFill>
                  <a:srgbClr val="2C2C2C"/>
                </a:solidFill>
                <a:latin typeface="Arial"/>
                <a:cs typeface="Arial"/>
              </a:rPr>
              <a:t>– </a:t>
            </a:r>
            <a:r>
              <a:rPr sz="1100" spc="-5" dirty="0">
                <a:solidFill>
                  <a:srgbClr val="2C2C2C"/>
                </a:solidFill>
                <a:latin typeface="Arial"/>
                <a:cs typeface="Arial"/>
              </a:rPr>
              <a:t>dedicata alle nuove tecnologie  </a:t>
            </a:r>
            <a:r>
              <a:rPr sz="1100" dirty="0">
                <a:solidFill>
                  <a:srgbClr val="2C2C2C"/>
                </a:solidFill>
                <a:latin typeface="Arial"/>
                <a:cs typeface="Arial"/>
              </a:rPr>
              <a:t>e </a:t>
            </a:r>
            <a:r>
              <a:rPr sz="1100" spc="-5" dirty="0">
                <a:solidFill>
                  <a:srgbClr val="2C2C2C"/>
                </a:solidFill>
                <a:latin typeface="Arial"/>
                <a:cs typeface="Arial"/>
              </a:rPr>
              <a:t>destinata ai bambini </a:t>
            </a:r>
            <a:r>
              <a:rPr sz="1100" dirty="0">
                <a:solidFill>
                  <a:srgbClr val="2C2C2C"/>
                </a:solidFill>
                <a:latin typeface="Arial"/>
                <a:cs typeface="Arial"/>
              </a:rPr>
              <a:t>e </a:t>
            </a:r>
            <a:r>
              <a:rPr sz="1100" spc="-5" dirty="0">
                <a:solidFill>
                  <a:srgbClr val="2C2C2C"/>
                </a:solidFill>
                <a:latin typeface="Arial"/>
                <a:cs typeface="Arial"/>
              </a:rPr>
              <a:t>ai </a:t>
            </a:r>
            <a:r>
              <a:rPr sz="1100" spc="-10" dirty="0">
                <a:solidFill>
                  <a:srgbClr val="2C2C2C"/>
                </a:solidFill>
                <a:latin typeface="Arial"/>
                <a:cs typeface="Arial"/>
              </a:rPr>
              <a:t>ragazzi, </a:t>
            </a:r>
            <a:r>
              <a:rPr sz="1100" spc="-5" dirty="0">
                <a:solidFill>
                  <a:srgbClr val="2C2C2C"/>
                </a:solidFill>
                <a:latin typeface="Arial"/>
                <a:cs typeface="Arial"/>
              </a:rPr>
              <a:t>due </a:t>
            </a:r>
            <a:r>
              <a:rPr sz="1100" dirty="0">
                <a:solidFill>
                  <a:srgbClr val="2C2C2C"/>
                </a:solidFill>
                <a:latin typeface="Arial"/>
                <a:cs typeface="Arial"/>
              </a:rPr>
              <a:t>format </a:t>
            </a:r>
            <a:r>
              <a:rPr sz="1100" spc="-5" dirty="0">
                <a:solidFill>
                  <a:srgbClr val="2C2C2C"/>
                </a:solidFill>
                <a:latin typeface="Arial"/>
                <a:cs typeface="Arial"/>
              </a:rPr>
              <a:t>di laboratori: “Technoradio: </a:t>
            </a:r>
            <a:r>
              <a:rPr sz="1100" dirty="0">
                <a:solidFill>
                  <a:srgbClr val="2C2C2C"/>
                </a:solidFill>
                <a:latin typeface="Arial"/>
                <a:cs typeface="Arial"/>
              </a:rPr>
              <a:t>come </a:t>
            </a:r>
            <a:r>
              <a:rPr sz="1100" spc="-10" dirty="0">
                <a:solidFill>
                  <a:srgbClr val="2C2C2C"/>
                </a:solidFill>
                <a:latin typeface="Arial"/>
                <a:cs typeface="Arial"/>
              </a:rPr>
              <a:t>realizzare </a:t>
            </a:r>
            <a:r>
              <a:rPr sz="1100" spc="-5" dirty="0">
                <a:solidFill>
                  <a:srgbClr val="2C2C2C"/>
                </a:solidFill>
                <a:latin typeface="Arial"/>
                <a:cs typeface="Arial"/>
              </a:rPr>
              <a:t>una  trasmissione radiofonica” </a:t>
            </a:r>
            <a:r>
              <a:rPr sz="1100" dirty="0">
                <a:solidFill>
                  <a:srgbClr val="2C2C2C"/>
                </a:solidFill>
                <a:latin typeface="Arial"/>
                <a:cs typeface="Arial"/>
              </a:rPr>
              <a:t>e </a:t>
            </a:r>
            <a:r>
              <a:rPr sz="1100" spc="-5" dirty="0">
                <a:solidFill>
                  <a:srgbClr val="2C2C2C"/>
                </a:solidFill>
                <a:latin typeface="Arial"/>
                <a:cs typeface="Arial"/>
              </a:rPr>
              <a:t>“Doppiaggio: come dare la propria voce al personaggio</a:t>
            </a:r>
            <a:r>
              <a:rPr sz="1100" spc="60" dirty="0">
                <a:solidFill>
                  <a:srgbClr val="2C2C2C"/>
                </a:solidFill>
                <a:latin typeface="Arial"/>
                <a:cs typeface="Arial"/>
              </a:rPr>
              <a:t> </a:t>
            </a:r>
            <a:r>
              <a:rPr sz="1100" spc="-5" dirty="0">
                <a:solidFill>
                  <a:srgbClr val="2C2C2C"/>
                </a:solidFill>
                <a:latin typeface="Arial"/>
                <a:cs typeface="Arial"/>
              </a:rPr>
              <a:t>preferito”.</a:t>
            </a:r>
            <a:endParaRPr sz="1100">
              <a:latin typeface="Arial"/>
              <a:cs typeface="Arial"/>
            </a:endParaRPr>
          </a:p>
          <a:p>
            <a:pPr marL="12700" marR="5080" algn="just">
              <a:lnSpc>
                <a:spcPct val="136400"/>
              </a:lnSpc>
            </a:pPr>
            <a:r>
              <a:rPr sz="1100" dirty="0">
                <a:solidFill>
                  <a:srgbClr val="2C2C2C"/>
                </a:solidFill>
                <a:latin typeface="Arial"/>
                <a:cs typeface="Arial"/>
              </a:rPr>
              <a:t>Il </a:t>
            </a:r>
            <a:r>
              <a:rPr sz="1100" spc="-5" dirty="0">
                <a:solidFill>
                  <a:srgbClr val="2C2C2C"/>
                </a:solidFill>
                <a:latin typeface="Arial"/>
                <a:cs typeface="Arial"/>
              </a:rPr>
              <a:t>primo, rivolto </a:t>
            </a:r>
            <a:r>
              <a:rPr sz="1100" dirty="0">
                <a:solidFill>
                  <a:srgbClr val="2C2C2C"/>
                </a:solidFill>
                <a:latin typeface="Arial"/>
                <a:cs typeface="Arial"/>
              </a:rPr>
              <a:t>ai </a:t>
            </a:r>
            <a:r>
              <a:rPr sz="1100" spc="-5" dirty="0">
                <a:solidFill>
                  <a:srgbClr val="2C2C2C"/>
                </a:solidFill>
                <a:latin typeface="Arial"/>
                <a:cs typeface="Arial"/>
              </a:rPr>
              <a:t>ragazzi </a:t>
            </a:r>
            <a:r>
              <a:rPr sz="1100" dirty="0">
                <a:solidFill>
                  <a:srgbClr val="2C2C2C"/>
                </a:solidFill>
                <a:latin typeface="Arial"/>
                <a:cs typeface="Arial"/>
              </a:rPr>
              <a:t>dagli 8 ai 14 </a:t>
            </a:r>
            <a:r>
              <a:rPr sz="1100" spc="-5" dirty="0">
                <a:solidFill>
                  <a:srgbClr val="2C2C2C"/>
                </a:solidFill>
                <a:latin typeface="Arial"/>
                <a:cs typeface="Arial"/>
              </a:rPr>
              <a:t>anni, mette </a:t>
            </a:r>
            <a:r>
              <a:rPr sz="1100" dirty="0">
                <a:solidFill>
                  <a:srgbClr val="2C2C2C"/>
                </a:solidFill>
                <a:latin typeface="Arial"/>
                <a:cs typeface="Arial"/>
              </a:rPr>
              <a:t>a </a:t>
            </a:r>
            <a:r>
              <a:rPr sz="1100" spc="-5" dirty="0">
                <a:solidFill>
                  <a:srgbClr val="2C2C2C"/>
                </a:solidFill>
                <a:latin typeface="Arial"/>
                <a:cs typeface="Arial"/>
              </a:rPr>
              <a:t>disposizione </a:t>
            </a:r>
            <a:r>
              <a:rPr sz="1100" dirty="0">
                <a:solidFill>
                  <a:srgbClr val="2C2C2C"/>
                </a:solidFill>
                <a:latin typeface="Arial"/>
                <a:cs typeface="Arial"/>
              </a:rPr>
              <a:t>dei </a:t>
            </a:r>
            <a:r>
              <a:rPr sz="1100" spc="-5" dirty="0">
                <a:solidFill>
                  <a:srgbClr val="2C2C2C"/>
                </a:solidFill>
                <a:latin typeface="Arial"/>
                <a:cs typeface="Arial"/>
              </a:rPr>
              <a:t>partecipanti </a:t>
            </a:r>
            <a:r>
              <a:rPr sz="1100" dirty="0">
                <a:solidFill>
                  <a:srgbClr val="2C2C2C"/>
                </a:solidFill>
                <a:latin typeface="Arial"/>
                <a:cs typeface="Arial"/>
              </a:rPr>
              <a:t>un </a:t>
            </a:r>
            <a:r>
              <a:rPr sz="1100" spc="-5" dirty="0">
                <a:solidFill>
                  <a:srgbClr val="2C2C2C"/>
                </a:solidFill>
                <a:latin typeface="Arial"/>
                <a:cs typeface="Arial"/>
              </a:rPr>
              <a:t>vero </a:t>
            </a:r>
            <a:r>
              <a:rPr sz="1100" dirty="0">
                <a:solidFill>
                  <a:srgbClr val="2C2C2C"/>
                </a:solidFill>
                <a:latin typeface="Arial"/>
                <a:cs typeface="Arial"/>
              </a:rPr>
              <a:t>e </a:t>
            </a:r>
            <a:r>
              <a:rPr sz="1100" spc="-5" dirty="0">
                <a:solidFill>
                  <a:srgbClr val="2C2C2C"/>
                </a:solidFill>
                <a:latin typeface="Arial"/>
                <a:cs typeface="Arial"/>
              </a:rPr>
              <a:t>proprio  studio radiofonico dove sperimentare </a:t>
            </a:r>
            <a:r>
              <a:rPr sz="1100" dirty="0">
                <a:solidFill>
                  <a:srgbClr val="2C2C2C"/>
                </a:solidFill>
                <a:latin typeface="Arial"/>
                <a:cs typeface="Arial"/>
              </a:rPr>
              <a:t>le </a:t>
            </a:r>
            <a:r>
              <a:rPr sz="1100" spc="-5" dirty="0">
                <a:solidFill>
                  <a:srgbClr val="2C2C2C"/>
                </a:solidFill>
                <a:latin typeface="Arial"/>
                <a:cs typeface="Arial"/>
              </a:rPr>
              <a:t>tecniche </a:t>
            </a:r>
            <a:r>
              <a:rPr sz="1100" dirty="0">
                <a:solidFill>
                  <a:srgbClr val="2C2C2C"/>
                </a:solidFill>
                <a:latin typeface="Arial"/>
                <a:cs typeface="Arial"/>
              </a:rPr>
              <a:t>di </a:t>
            </a:r>
            <a:r>
              <a:rPr sz="1100" spc="-5" dirty="0">
                <a:solidFill>
                  <a:srgbClr val="2C2C2C"/>
                </a:solidFill>
                <a:latin typeface="Arial"/>
                <a:cs typeface="Arial"/>
              </a:rPr>
              <a:t>registrazione, trasmissione </a:t>
            </a:r>
            <a:r>
              <a:rPr sz="1100" dirty="0">
                <a:solidFill>
                  <a:srgbClr val="2C2C2C"/>
                </a:solidFill>
                <a:latin typeface="Arial"/>
                <a:cs typeface="Arial"/>
              </a:rPr>
              <a:t>e </a:t>
            </a:r>
            <a:r>
              <a:rPr sz="1100" spc="-5" dirty="0">
                <a:solidFill>
                  <a:srgbClr val="2C2C2C"/>
                </a:solidFill>
                <a:latin typeface="Arial"/>
                <a:cs typeface="Arial"/>
              </a:rPr>
              <a:t>diventare speaker  </a:t>
            </a:r>
            <a:r>
              <a:rPr sz="1100" dirty="0">
                <a:solidFill>
                  <a:srgbClr val="2C2C2C"/>
                </a:solidFill>
                <a:latin typeface="Arial"/>
                <a:cs typeface="Arial"/>
              </a:rPr>
              <a:t>per un giorno </a:t>
            </a:r>
            <a:r>
              <a:rPr sz="1100" spc="-5" dirty="0">
                <a:solidFill>
                  <a:srgbClr val="2C2C2C"/>
                </a:solidFill>
                <a:latin typeface="Arial"/>
                <a:cs typeface="Arial"/>
              </a:rPr>
              <a:t>in diretta</a:t>
            </a:r>
            <a:r>
              <a:rPr sz="1100" spc="-20" dirty="0">
                <a:solidFill>
                  <a:srgbClr val="2C2C2C"/>
                </a:solidFill>
                <a:latin typeface="Arial"/>
                <a:cs typeface="Arial"/>
              </a:rPr>
              <a:t> </a:t>
            </a:r>
            <a:r>
              <a:rPr sz="1100" spc="-5" dirty="0">
                <a:solidFill>
                  <a:srgbClr val="2C2C2C"/>
                </a:solidFill>
                <a:latin typeface="Arial"/>
                <a:cs typeface="Arial"/>
              </a:rPr>
              <a:t>webradio.</a:t>
            </a:r>
            <a:endParaRPr sz="1100">
              <a:latin typeface="Arial"/>
              <a:cs typeface="Arial"/>
            </a:endParaRPr>
          </a:p>
          <a:p>
            <a:pPr marL="12700" marR="65405">
              <a:lnSpc>
                <a:spcPct val="136400"/>
              </a:lnSpc>
            </a:pPr>
            <a:r>
              <a:rPr sz="1100" dirty="0">
                <a:solidFill>
                  <a:srgbClr val="2C2C2C"/>
                </a:solidFill>
                <a:latin typeface="Arial"/>
                <a:cs typeface="Arial"/>
              </a:rPr>
              <a:t>Il </a:t>
            </a:r>
            <a:r>
              <a:rPr sz="1100" spc="-5" dirty="0">
                <a:solidFill>
                  <a:srgbClr val="2C2C2C"/>
                </a:solidFill>
                <a:latin typeface="Arial"/>
                <a:cs typeface="Arial"/>
              </a:rPr>
              <a:t>laboratorio </a:t>
            </a:r>
            <a:r>
              <a:rPr sz="1100" dirty="0">
                <a:solidFill>
                  <a:srgbClr val="2C2C2C"/>
                </a:solidFill>
                <a:latin typeface="Arial"/>
                <a:cs typeface="Arial"/>
              </a:rPr>
              <a:t>dedicato al </a:t>
            </a:r>
            <a:r>
              <a:rPr sz="1100" spc="-5" dirty="0">
                <a:solidFill>
                  <a:srgbClr val="2C2C2C"/>
                </a:solidFill>
                <a:latin typeface="Arial"/>
                <a:cs typeface="Arial"/>
              </a:rPr>
              <a:t>doppiaggio, invece, coinvolgerà ragazzi dagli </a:t>
            </a:r>
            <a:r>
              <a:rPr sz="1100" dirty="0">
                <a:solidFill>
                  <a:srgbClr val="2C2C2C"/>
                </a:solidFill>
                <a:latin typeface="Arial"/>
                <a:cs typeface="Arial"/>
              </a:rPr>
              <a:t>11 ai 18 anni che </a:t>
            </a:r>
            <a:r>
              <a:rPr sz="1100" spc="-5" dirty="0">
                <a:solidFill>
                  <a:srgbClr val="2C2C2C"/>
                </a:solidFill>
                <a:latin typeface="Arial"/>
                <a:cs typeface="Arial"/>
              </a:rPr>
              <a:t>potranno  </a:t>
            </a:r>
            <a:r>
              <a:rPr sz="1100" dirty="0">
                <a:solidFill>
                  <a:srgbClr val="2C2C2C"/>
                </a:solidFill>
                <a:latin typeface="Arial"/>
                <a:cs typeface="Arial"/>
              </a:rPr>
              <a:t>essere </a:t>
            </a:r>
            <a:r>
              <a:rPr sz="1100" spc="-5" dirty="0">
                <a:solidFill>
                  <a:srgbClr val="2C2C2C"/>
                </a:solidFill>
                <a:latin typeface="Arial"/>
                <a:cs typeface="Arial"/>
              </a:rPr>
              <a:t>protagonisti del loro </a:t>
            </a:r>
            <a:r>
              <a:rPr sz="1100" dirty="0">
                <a:solidFill>
                  <a:srgbClr val="2C2C2C"/>
                </a:solidFill>
                <a:latin typeface="Arial"/>
                <a:cs typeface="Arial"/>
              </a:rPr>
              <a:t>film </a:t>
            </a:r>
            <a:r>
              <a:rPr sz="1100" spc="-5" dirty="0">
                <a:solidFill>
                  <a:srgbClr val="2C2C2C"/>
                </a:solidFill>
                <a:latin typeface="Arial"/>
                <a:cs typeface="Arial"/>
              </a:rPr>
              <a:t>preferito prestando </a:t>
            </a:r>
            <a:r>
              <a:rPr sz="1100" dirty="0">
                <a:solidFill>
                  <a:srgbClr val="2C2C2C"/>
                </a:solidFill>
                <a:latin typeface="Arial"/>
                <a:cs typeface="Arial"/>
              </a:rPr>
              <a:t>la </a:t>
            </a:r>
            <a:r>
              <a:rPr sz="1100" spc="-5" dirty="0">
                <a:solidFill>
                  <a:srgbClr val="2C2C2C"/>
                </a:solidFill>
                <a:latin typeface="Arial"/>
                <a:cs typeface="Arial"/>
              </a:rPr>
              <a:t>propria voce </a:t>
            </a:r>
            <a:r>
              <a:rPr sz="1100" dirty="0">
                <a:solidFill>
                  <a:srgbClr val="2C2C2C"/>
                </a:solidFill>
                <a:latin typeface="Arial"/>
                <a:cs typeface="Arial"/>
              </a:rPr>
              <a:t>ai </a:t>
            </a:r>
            <a:r>
              <a:rPr sz="1100" spc="-5" dirty="0">
                <a:solidFill>
                  <a:srgbClr val="2C2C2C"/>
                </a:solidFill>
                <a:latin typeface="Arial"/>
                <a:cs typeface="Arial"/>
              </a:rPr>
              <a:t>beniamini del cinema </a:t>
            </a:r>
            <a:r>
              <a:rPr sz="1100" dirty="0">
                <a:solidFill>
                  <a:srgbClr val="2C2C2C"/>
                </a:solidFill>
                <a:latin typeface="Arial"/>
                <a:cs typeface="Arial"/>
              </a:rPr>
              <a:t>e dei  cartoni </a:t>
            </a:r>
            <a:r>
              <a:rPr sz="1100" spc="-5" dirty="0">
                <a:solidFill>
                  <a:srgbClr val="2C2C2C"/>
                </a:solidFill>
                <a:latin typeface="Arial"/>
                <a:cs typeface="Arial"/>
              </a:rPr>
              <a:t>animati. Attraverso </a:t>
            </a:r>
            <a:r>
              <a:rPr sz="1100" dirty="0">
                <a:solidFill>
                  <a:srgbClr val="2C2C2C"/>
                </a:solidFill>
                <a:latin typeface="Arial"/>
                <a:cs typeface="Arial"/>
              </a:rPr>
              <a:t>questa </a:t>
            </a:r>
            <a:r>
              <a:rPr sz="1100" spc="-5" dirty="0">
                <a:solidFill>
                  <a:srgbClr val="2C2C2C"/>
                </a:solidFill>
                <a:latin typeface="Arial"/>
                <a:cs typeface="Arial"/>
              </a:rPr>
              <a:t>attività, </a:t>
            </a:r>
            <a:r>
              <a:rPr sz="1100" dirty="0">
                <a:solidFill>
                  <a:srgbClr val="2C2C2C"/>
                </a:solidFill>
                <a:latin typeface="Arial"/>
                <a:cs typeface="Arial"/>
              </a:rPr>
              <a:t>i </a:t>
            </a:r>
            <a:r>
              <a:rPr sz="1100" spc="-5" dirty="0">
                <a:solidFill>
                  <a:srgbClr val="2C2C2C"/>
                </a:solidFill>
                <a:latin typeface="Arial"/>
                <a:cs typeface="Arial"/>
              </a:rPr>
              <a:t>ragazzi </a:t>
            </a:r>
            <a:r>
              <a:rPr sz="1100" dirty="0">
                <a:solidFill>
                  <a:srgbClr val="2C2C2C"/>
                </a:solidFill>
                <a:latin typeface="Arial"/>
                <a:cs typeface="Arial"/>
              </a:rPr>
              <a:t>impareranno </a:t>
            </a:r>
            <a:r>
              <a:rPr sz="1100" spc="-5" dirty="0">
                <a:solidFill>
                  <a:srgbClr val="2C2C2C"/>
                </a:solidFill>
                <a:latin typeface="Arial"/>
                <a:cs typeface="Arial"/>
              </a:rPr>
              <a:t>le </a:t>
            </a:r>
            <a:r>
              <a:rPr sz="1100" dirty="0">
                <a:solidFill>
                  <a:srgbClr val="2C2C2C"/>
                </a:solidFill>
                <a:latin typeface="Arial"/>
                <a:cs typeface="Arial"/>
              </a:rPr>
              <a:t>basi </a:t>
            </a:r>
            <a:r>
              <a:rPr sz="1100" spc="-5" dirty="0">
                <a:solidFill>
                  <a:srgbClr val="2C2C2C"/>
                </a:solidFill>
                <a:latin typeface="Arial"/>
                <a:cs typeface="Arial"/>
              </a:rPr>
              <a:t>della tecnologia legata </a:t>
            </a:r>
            <a:r>
              <a:rPr sz="1100" dirty="0">
                <a:solidFill>
                  <a:srgbClr val="2C2C2C"/>
                </a:solidFill>
                <a:latin typeface="Arial"/>
                <a:cs typeface="Arial"/>
              </a:rPr>
              <a:t>al  </a:t>
            </a:r>
            <a:r>
              <a:rPr sz="1100" spc="-5" dirty="0">
                <a:solidFill>
                  <a:srgbClr val="2C2C2C"/>
                </a:solidFill>
                <a:latin typeface="Arial"/>
                <a:cs typeface="Arial"/>
              </a:rPr>
              <a:t>“doppiaggio nel cinema”, </a:t>
            </a:r>
            <a:r>
              <a:rPr sz="1100" dirty="0">
                <a:solidFill>
                  <a:srgbClr val="2C2C2C"/>
                </a:solidFill>
                <a:latin typeface="Arial"/>
                <a:cs typeface="Arial"/>
              </a:rPr>
              <a:t>come </a:t>
            </a:r>
            <a:r>
              <a:rPr sz="1100" spc="-5" dirty="0">
                <a:solidFill>
                  <a:srgbClr val="2C2C2C"/>
                </a:solidFill>
                <a:latin typeface="Arial"/>
                <a:cs typeface="Arial"/>
              </a:rPr>
              <a:t>sincronizzare parlato </a:t>
            </a:r>
            <a:r>
              <a:rPr sz="1100" dirty="0">
                <a:solidFill>
                  <a:srgbClr val="2C2C2C"/>
                </a:solidFill>
                <a:latin typeface="Arial"/>
                <a:cs typeface="Arial"/>
              </a:rPr>
              <a:t>e </a:t>
            </a:r>
            <a:r>
              <a:rPr sz="1100" spc="-5" dirty="0">
                <a:solidFill>
                  <a:srgbClr val="2C2C2C"/>
                </a:solidFill>
                <a:latin typeface="Arial"/>
                <a:cs typeface="Arial"/>
              </a:rPr>
              <a:t>video, </a:t>
            </a:r>
            <a:r>
              <a:rPr sz="1100" dirty="0">
                <a:solidFill>
                  <a:srgbClr val="2C2C2C"/>
                </a:solidFill>
                <a:latin typeface="Arial"/>
                <a:cs typeface="Arial"/>
              </a:rPr>
              <a:t>e </a:t>
            </a:r>
            <a:r>
              <a:rPr sz="1100" spc="-5" dirty="0">
                <a:solidFill>
                  <a:srgbClr val="2C2C2C"/>
                </a:solidFill>
                <a:latin typeface="Arial"/>
                <a:cs typeface="Arial"/>
              </a:rPr>
              <a:t>l’uso degli effetti più comuni. Dopo  un’introduzione </a:t>
            </a:r>
            <a:r>
              <a:rPr sz="1100" dirty="0">
                <a:solidFill>
                  <a:srgbClr val="2C2C2C"/>
                </a:solidFill>
                <a:latin typeface="Arial"/>
                <a:cs typeface="Arial"/>
              </a:rPr>
              <a:t>a </a:t>
            </a:r>
            <a:r>
              <a:rPr sz="1100" spc="-5" dirty="0">
                <a:solidFill>
                  <a:srgbClr val="2C2C2C"/>
                </a:solidFill>
                <a:latin typeface="Arial"/>
                <a:cs typeface="Arial"/>
              </a:rPr>
              <a:t>quello </a:t>
            </a:r>
            <a:r>
              <a:rPr sz="1100" dirty="0">
                <a:solidFill>
                  <a:srgbClr val="2C2C2C"/>
                </a:solidFill>
                <a:latin typeface="Arial"/>
                <a:cs typeface="Arial"/>
              </a:rPr>
              <a:t>che è </a:t>
            </a:r>
            <a:r>
              <a:rPr sz="1100" spc="-5" dirty="0">
                <a:solidFill>
                  <a:srgbClr val="2C2C2C"/>
                </a:solidFill>
                <a:latin typeface="Arial"/>
                <a:cs typeface="Arial"/>
              </a:rPr>
              <a:t>il mondo del doppiaggio </a:t>
            </a:r>
            <a:r>
              <a:rPr sz="1100" dirty="0">
                <a:solidFill>
                  <a:srgbClr val="2C2C2C"/>
                </a:solidFill>
                <a:latin typeface="Arial"/>
                <a:cs typeface="Arial"/>
              </a:rPr>
              <a:t>e </a:t>
            </a:r>
            <a:r>
              <a:rPr sz="1100" spc="-5" dirty="0">
                <a:solidFill>
                  <a:srgbClr val="2C2C2C"/>
                </a:solidFill>
                <a:latin typeface="Arial"/>
                <a:cs typeface="Arial"/>
              </a:rPr>
              <a:t>brevi cenni storici riguardo alla tematica,  verrà illustrato </a:t>
            </a:r>
            <a:r>
              <a:rPr sz="1100" dirty="0">
                <a:solidFill>
                  <a:srgbClr val="2C2C2C"/>
                </a:solidFill>
                <a:latin typeface="Arial"/>
                <a:cs typeface="Arial"/>
              </a:rPr>
              <a:t>uno dei </a:t>
            </a:r>
            <a:r>
              <a:rPr sz="1100" spc="-5" dirty="0">
                <a:solidFill>
                  <a:srgbClr val="2C2C2C"/>
                </a:solidFill>
                <a:latin typeface="Arial"/>
                <a:cs typeface="Arial"/>
              </a:rPr>
              <a:t>software </a:t>
            </a:r>
            <a:r>
              <a:rPr sz="1100" dirty="0">
                <a:solidFill>
                  <a:srgbClr val="2C2C2C"/>
                </a:solidFill>
                <a:latin typeface="Arial"/>
                <a:cs typeface="Arial"/>
              </a:rPr>
              <a:t>che </a:t>
            </a:r>
            <a:r>
              <a:rPr sz="1100" spc="-5" dirty="0">
                <a:solidFill>
                  <a:srgbClr val="2C2C2C"/>
                </a:solidFill>
                <a:latin typeface="Arial"/>
                <a:cs typeface="Arial"/>
              </a:rPr>
              <a:t>permette </a:t>
            </a:r>
            <a:r>
              <a:rPr sz="1100" dirty="0">
                <a:solidFill>
                  <a:srgbClr val="2C2C2C"/>
                </a:solidFill>
                <a:latin typeface="Arial"/>
                <a:cs typeface="Arial"/>
              </a:rPr>
              <a:t>la </a:t>
            </a:r>
            <a:r>
              <a:rPr sz="1100" spc="-5" dirty="0">
                <a:solidFill>
                  <a:srgbClr val="2C2C2C"/>
                </a:solidFill>
                <a:latin typeface="Arial"/>
                <a:cs typeface="Arial"/>
              </a:rPr>
              <a:t>riproduzione </a:t>
            </a:r>
            <a:r>
              <a:rPr sz="1100" dirty="0">
                <a:solidFill>
                  <a:srgbClr val="2C2C2C"/>
                </a:solidFill>
                <a:latin typeface="Arial"/>
                <a:cs typeface="Arial"/>
              </a:rPr>
              <a:t>e </a:t>
            </a:r>
            <a:r>
              <a:rPr sz="1100" spc="-5" dirty="0">
                <a:solidFill>
                  <a:srgbClr val="2C2C2C"/>
                </a:solidFill>
                <a:latin typeface="Arial"/>
                <a:cs typeface="Arial"/>
              </a:rPr>
              <a:t>l’editing </a:t>
            </a:r>
            <a:r>
              <a:rPr sz="1100" spc="-10" dirty="0">
                <a:solidFill>
                  <a:srgbClr val="2C2C2C"/>
                </a:solidFill>
                <a:latin typeface="Arial"/>
                <a:cs typeface="Arial"/>
              </a:rPr>
              <a:t>del </a:t>
            </a:r>
            <a:r>
              <a:rPr sz="1100" dirty="0">
                <a:solidFill>
                  <a:srgbClr val="2C2C2C"/>
                </a:solidFill>
                <a:latin typeface="Arial"/>
                <a:cs typeface="Arial"/>
              </a:rPr>
              <a:t>suono. </a:t>
            </a:r>
            <a:r>
              <a:rPr sz="1100" spc="-5" dirty="0">
                <a:solidFill>
                  <a:srgbClr val="2C2C2C"/>
                </a:solidFill>
                <a:latin typeface="Arial"/>
                <a:cs typeface="Arial"/>
              </a:rPr>
              <a:t>Sarà  l’occasione per dimostrare </a:t>
            </a:r>
            <a:r>
              <a:rPr sz="1100" dirty="0">
                <a:solidFill>
                  <a:srgbClr val="2C2C2C"/>
                </a:solidFill>
                <a:latin typeface="Arial"/>
                <a:cs typeface="Arial"/>
              </a:rPr>
              <a:t>come </a:t>
            </a:r>
            <a:r>
              <a:rPr sz="1100" spc="-5" dirty="0">
                <a:solidFill>
                  <a:srgbClr val="2C2C2C"/>
                </a:solidFill>
                <a:latin typeface="Arial"/>
                <a:cs typeface="Arial"/>
              </a:rPr>
              <a:t>un suono, registrato allo stato puro, </a:t>
            </a:r>
            <a:r>
              <a:rPr sz="1100" spc="-10" dirty="0">
                <a:solidFill>
                  <a:srgbClr val="2C2C2C"/>
                </a:solidFill>
                <a:latin typeface="Arial"/>
                <a:cs typeface="Arial"/>
              </a:rPr>
              <a:t>per </a:t>
            </a:r>
            <a:r>
              <a:rPr sz="1100" spc="-5" dirty="0">
                <a:solidFill>
                  <a:srgbClr val="2C2C2C"/>
                </a:solidFill>
                <a:latin typeface="Arial"/>
                <a:cs typeface="Arial"/>
              </a:rPr>
              <a:t>mezzo della tecnologia  </a:t>
            </a:r>
            <a:r>
              <a:rPr sz="1100" dirty="0">
                <a:solidFill>
                  <a:srgbClr val="2C2C2C"/>
                </a:solidFill>
                <a:latin typeface="Arial"/>
                <a:cs typeface="Arial"/>
              </a:rPr>
              <a:t>possa </a:t>
            </a:r>
            <a:r>
              <a:rPr sz="1100" spc="-5" dirty="0">
                <a:solidFill>
                  <a:srgbClr val="2C2C2C"/>
                </a:solidFill>
                <a:latin typeface="Arial"/>
                <a:cs typeface="Arial"/>
              </a:rPr>
              <a:t>trasformarsi in </a:t>
            </a:r>
            <a:r>
              <a:rPr sz="1100" dirty="0">
                <a:solidFill>
                  <a:srgbClr val="2C2C2C"/>
                </a:solidFill>
                <a:latin typeface="Arial"/>
                <a:cs typeface="Arial"/>
              </a:rPr>
              <a:t>un </a:t>
            </a:r>
            <a:r>
              <a:rPr sz="1100" spc="-5" dirty="0">
                <a:solidFill>
                  <a:srgbClr val="2C2C2C"/>
                </a:solidFill>
                <a:latin typeface="Arial"/>
                <a:cs typeface="Arial"/>
              </a:rPr>
              <a:t>accattivante effetto </a:t>
            </a:r>
            <a:r>
              <a:rPr sz="1100" dirty="0">
                <a:solidFill>
                  <a:srgbClr val="2C2C2C"/>
                </a:solidFill>
                <a:latin typeface="Arial"/>
                <a:cs typeface="Arial"/>
              </a:rPr>
              <a:t>di </a:t>
            </a:r>
            <a:r>
              <a:rPr sz="1100" spc="-5" dirty="0">
                <a:solidFill>
                  <a:srgbClr val="2C2C2C"/>
                </a:solidFill>
                <a:latin typeface="Arial"/>
                <a:cs typeface="Arial"/>
              </a:rPr>
              <a:t>sound </a:t>
            </a:r>
            <a:r>
              <a:rPr sz="1100" dirty="0">
                <a:solidFill>
                  <a:srgbClr val="2C2C2C"/>
                </a:solidFill>
                <a:latin typeface="Arial"/>
                <a:cs typeface="Arial"/>
              </a:rPr>
              <a:t>design e di </a:t>
            </a:r>
            <a:r>
              <a:rPr sz="1100" spc="-5" dirty="0">
                <a:solidFill>
                  <a:srgbClr val="2C2C2C"/>
                </a:solidFill>
                <a:latin typeface="Arial"/>
                <a:cs typeface="Arial"/>
              </a:rPr>
              <a:t>come una voce </a:t>
            </a:r>
            <a:r>
              <a:rPr sz="1100" dirty="0">
                <a:solidFill>
                  <a:srgbClr val="2C2C2C"/>
                </a:solidFill>
                <a:latin typeface="Arial"/>
                <a:cs typeface="Arial"/>
              </a:rPr>
              <a:t>possa </a:t>
            </a:r>
            <a:r>
              <a:rPr sz="1100" spc="-5" dirty="0">
                <a:solidFill>
                  <a:srgbClr val="2C2C2C"/>
                </a:solidFill>
                <a:latin typeface="Arial"/>
                <a:cs typeface="Arial"/>
              </a:rPr>
              <a:t>essere  manipolata </a:t>
            </a:r>
            <a:r>
              <a:rPr sz="1100" dirty="0">
                <a:solidFill>
                  <a:srgbClr val="2C2C2C"/>
                </a:solidFill>
                <a:latin typeface="Arial"/>
                <a:cs typeface="Arial"/>
              </a:rPr>
              <a:t>fino </a:t>
            </a:r>
            <a:r>
              <a:rPr sz="1100" spc="-5" dirty="0">
                <a:solidFill>
                  <a:srgbClr val="2C2C2C"/>
                </a:solidFill>
                <a:latin typeface="Arial"/>
                <a:cs typeface="Arial"/>
              </a:rPr>
              <a:t>all’inverosimile, spaziando </a:t>
            </a:r>
            <a:r>
              <a:rPr sz="1100" dirty="0">
                <a:solidFill>
                  <a:srgbClr val="2C2C2C"/>
                </a:solidFill>
                <a:latin typeface="Arial"/>
                <a:cs typeface="Arial"/>
              </a:rPr>
              <a:t>tra </a:t>
            </a:r>
            <a:r>
              <a:rPr sz="1100" spc="-5" dirty="0">
                <a:solidFill>
                  <a:srgbClr val="2C2C2C"/>
                </a:solidFill>
                <a:latin typeface="Arial"/>
                <a:cs typeface="Arial"/>
              </a:rPr>
              <a:t>varie tecniche di doppiaggio. Durante l’attività  </a:t>
            </a:r>
            <a:r>
              <a:rPr sz="1100" dirty="0">
                <a:solidFill>
                  <a:srgbClr val="2C2C2C"/>
                </a:solidFill>
                <a:latin typeface="Arial"/>
                <a:cs typeface="Arial"/>
              </a:rPr>
              <a:t>verranno </a:t>
            </a:r>
            <a:r>
              <a:rPr sz="1100" spc="-5" dirty="0">
                <a:solidFill>
                  <a:srgbClr val="2C2C2C"/>
                </a:solidFill>
                <a:latin typeface="Arial"/>
                <a:cs typeface="Arial"/>
              </a:rPr>
              <a:t>affrontati </a:t>
            </a:r>
            <a:r>
              <a:rPr sz="1100" dirty="0">
                <a:solidFill>
                  <a:srgbClr val="2C2C2C"/>
                </a:solidFill>
                <a:latin typeface="Arial"/>
                <a:cs typeface="Arial"/>
              </a:rPr>
              <a:t>una </a:t>
            </a:r>
            <a:r>
              <a:rPr sz="1100" spc="-5" dirty="0">
                <a:solidFill>
                  <a:srgbClr val="2C2C2C"/>
                </a:solidFill>
                <a:latin typeface="Arial"/>
                <a:cs typeface="Arial"/>
              </a:rPr>
              <a:t>serie </a:t>
            </a:r>
            <a:r>
              <a:rPr sz="1100" dirty="0">
                <a:solidFill>
                  <a:srgbClr val="2C2C2C"/>
                </a:solidFill>
                <a:latin typeface="Arial"/>
                <a:cs typeface="Arial"/>
              </a:rPr>
              <a:t>di </a:t>
            </a:r>
            <a:r>
              <a:rPr sz="1100" spc="-5" dirty="0">
                <a:solidFill>
                  <a:srgbClr val="2C2C2C"/>
                </a:solidFill>
                <a:latin typeface="Arial"/>
                <a:cs typeface="Arial"/>
              </a:rPr>
              <a:t>elementi quali: la sincronizzazione </a:t>
            </a:r>
            <a:r>
              <a:rPr sz="1100" dirty="0">
                <a:solidFill>
                  <a:srgbClr val="2C2C2C"/>
                </a:solidFill>
                <a:latin typeface="Arial"/>
                <a:cs typeface="Arial"/>
              </a:rPr>
              <a:t>di un </a:t>
            </a:r>
            <a:r>
              <a:rPr sz="1100" spc="-5" dirty="0">
                <a:solidFill>
                  <a:srgbClr val="2C2C2C"/>
                </a:solidFill>
                <a:latin typeface="Arial"/>
                <a:cs typeface="Arial"/>
              </a:rPr>
              <a:t>suono, il lips sync, gli  effetti speciali audio, lo studio sull’interpretazione teatrale </a:t>
            </a:r>
            <a:r>
              <a:rPr sz="1100" dirty="0">
                <a:solidFill>
                  <a:srgbClr val="2C2C2C"/>
                </a:solidFill>
                <a:latin typeface="Arial"/>
                <a:cs typeface="Arial"/>
              </a:rPr>
              <a:t>e </a:t>
            </a:r>
            <a:r>
              <a:rPr sz="1100" spc="-5" dirty="0">
                <a:solidFill>
                  <a:srgbClr val="2C2C2C"/>
                </a:solidFill>
                <a:latin typeface="Arial"/>
                <a:cs typeface="Arial"/>
              </a:rPr>
              <a:t>l’analisi di una </a:t>
            </a:r>
            <a:r>
              <a:rPr sz="1100" dirty="0">
                <a:solidFill>
                  <a:srgbClr val="2C2C2C"/>
                </a:solidFill>
                <a:latin typeface="Arial"/>
                <a:cs typeface="Arial"/>
              </a:rPr>
              <a:t>scena</a:t>
            </a:r>
            <a:r>
              <a:rPr sz="1100" spc="140" dirty="0">
                <a:solidFill>
                  <a:srgbClr val="2C2C2C"/>
                </a:solidFill>
                <a:latin typeface="Arial"/>
                <a:cs typeface="Arial"/>
              </a:rPr>
              <a:t> </a:t>
            </a:r>
            <a:r>
              <a:rPr sz="1100" spc="-5" dirty="0">
                <a:solidFill>
                  <a:srgbClr val="2C2C2C"/>
                </a:solidFill>
                <a:latin typeface="Arial"/>
                <a:cs typeface="Arial"/>
              </a:rPr>
              <a:t>cinematografica.</a:t>
            </a:r>
            <a:endParaRPr sz="1100">
              <a:latin typeface="Arial"/>
              <a:cs typeface="Arial"/>
            </a:endParaRPr>
          </a:p>
          <a:p>
            <a:pPr>
              <a:lnSpc>
                <a:spcPct val="100000"/>
              </a:lnSpc>
            </a:pPr>
            <a:endParaRPr sz="1300">
              <a:latin typeface="Times New Roman"/>
              <a:cs typeface="Times New Roman"/>
            </a:endParaRPr>
          </a:p>
          <a:p>
            <a:pPr marL="12700" marR="114935">
              <a:lnSpc>
                <a:spcPct val="136400"/>
              </a:lnSpc>
            </a:pPr>
            <a:r>
              <a:rPr sz="1100" spc="-5" dirty="0">
                <a:solidFill>
                  <a:srgbClr val="2C2C2C"/>
                </a:solidFill>
                <a:latin typeface="Arial"/>
                <a:cs typeface="Arial"/>
              </a:rPr>
              <a:t>Con il </a:t>
            </a:r>
            <a:r>
              <a:rPr sz="1100" dirty="0">
                <a:solidFill>
                  <a:srgbClr val="2C2C2C"/>
                </a:solidFill>
                <a:latin typeface="Arial"/>
                <a:cs typeface="Arial"/>
              </a:rPr>
              <a:t>sostegno a </a:t>
            </a:r>
            <a:r>
              <a:rPr sz="1100" spc="-5" dirty="0">
                <a:solidFill>
                  <a:srgbClr val="2C2C2C"/>
                </a:solidFill>
                <a:latin typeface="Arial"/>
                <a:cs typeface="Arial"/>
              </a:rPr>
              <a:t>questa iniziativa, BNL testimonia </a:t>
            </a:r>
            <a:r>
              <a:rPr sz="1100" dirty="0">
                <a:solidFill>
                  <a:srgbClr val="2C2C2C"/>
                </a:solidFill>
                <a:latin typeface="Arial"/>
                <a:cs typeface="Arial"/>
              </a:rPr>
              <a:t>ancora una </a:t>
            </a:r>
            <a:r>
              <a:rPr sz="1100" spc="-5" dirty="0">
                <a:solidFill>
                  <a:srgbClr val="2C2C2C"/>
                </a:solidFill>
                <a:latin typeface="Arial"/>
                <a:cs typeface="Arial"/>
              </a:rPr>
              <a:t>volta </a:t>
            </a:r>
            <a:r>
              <a:rPr sz="1100" dirty="0">
                <a:solidFill>
                  <a:srgbClr val="2C2C2C"/>
                </a:solidFill>
                <a:latin typeface="Arial"/>
                <a:cs typeface="Arial"/>
              </a:rPr>
              <a:t>la </a:t>
            </a:r>
            <a:r>
              <a:rPr sz="1100" spc="-5" dirty="0">
                <a:solidFill>
                  <a:srgbClr val="2C2C2C"/>
                </a:solidFill>
                <a:latin typeface="Arial"/>
                <a:cs typeface="Arial"/>
              </a:rPr>
              <a:t>volontà </a:t>
            </a:r>
            <a:r>
              <a:rPr sz="1100" dirty="0">
                <a:solidFill>
                  <a:srgbClr val="2C2C2C"/>
                </a:solidFill>
                <a:latin typeface="Arial"/>
                <a:cs typeface="Arial"/>
              </a:rPr>
              <a:t>di </a:t>
            </a:r>
            <a:r>
              <a:rPr sz="1100" spc="-5" dirty="0">
                <a:solidFill>
                  <a:srgbClr val="2C2C2C"/>
                </a:solidFill>
                <a:latin typeface="Arial"/>
                <a:cs typeface="Arial"/>
              </a:rPr>
              <a:t>promuovere </a:t>
            </a:r>
            <a:r>
              <a:rPr sz="1100" dirty="0">
                <a:solidFill>
                  <a:srgbClr val="2C2C2C"/>
                </a:solidFill>
                <a:latin typeface="Arial"/>
                <a:cs typeface="Arial"/>
              </a:rPr>
              <a:t>e  </a:t>
            </a:r>
            <a:r>
              <a:rPr sz="1100" spc="-5" dirty="0">
                <a:solidFill>
                  <a:srgbClr val="2C2C2C"/>
                </a:solidFill>
                <a:latin typeface="Arial"/>
                <a:cs typeface="Arial"/>
              </a:rPr>
              <a:t>realizzare iniziative rivolte ad un pubblico giovane, </a:t>
            </a:r>
            <a:r>
              <a:rPr sz="1100" dirty="0">
                <a:solidFill>
                  <a:srgbClr val="2C2C2C"/>
                </a:solidFill>
                <a:latin typeface="Arial"/>
                <a:cs typeface="Arial"/>
              </a:rPr>
              <a:t>con </a:t>
            </a:r>
            <a:r>
              <a:rPr sz="1100" spc="-5" dirty="0">
                <a:solidFill>
                  <a:srgbClr val="2C2C2C"/>
                </a:solidFill>
                <a:latin typeface="Arial"/>
                <a:cs typeface="Arial"/>
              </a:rPr>
              <a:t>l’obiettivo di </a:t>
            </a:r>
            <a:r>
              <a:rPr sz="1100" dirty="0">
                <a:solidFill>
                  <a:srgbClr val="2C2C2C"/>
                </a:solidFill>
                <a:latin typeface="Arial"/>
                <a:cs typeface="Arial"/>
              </a:rPr>
              <a:t>fornire </a:t>
            </a:r>
            <a:r>
              <a:rPr sz="1100" spc="-5" dirty="0">
                <a:solidFill>
                  <a:srgbClr val="2C2C2C"/>
                </a:solidFill>
                <a:latin typeface="Arial"/>
                <a:cs typeface="Arial"/>
              </a:rPr>
              <a:t>ai ragazzi gli strumenti  </a:t>
            </a:r>
            <a:r>
              <a:rPr sz="1100" dirty="0">
                <a:solidFill>
                  <a:srgbClr val="2C2C2C"/>
                </a:solidFill>
                <a:latin typeface="Arial"/>
                <a:cs typeface="Arial"/>
              </a:rPr>
              <a:t>per </a:t>
            </a:r>
            <a:r>
              <a:rPr sz="1100" spc="-5" dirty="0">
                <a:solidFill>
                  <a:srgbClr val="2C2C2C"/>
                </a:solidFill>
                <a:latin typeface="Arial"/>
                <a:cs typeface="Arial"/>
              </a:rPr>
              <a:t>sviluppare </a:t>
            </a:r>
            <a:r>
              <a:rPr sz="1100" dirty="0">
                <a:solidFill>
                  <a:srgbClr val="2C2C2C"/>
                </a:solidFill>
                <a:latin typeface="Arial"/>
                <a:cs typeface="Arial"/>
              </a:rPr>
              <a:t>le </a:t>
            </a:r>
            <a:r>
              <a:rPr sz="1100" spc="-5" dirty="0">
                <a:solidFill>
                  <a:srgbClr val="2C2C2C"/>
                </a:solidFill>
                <a:latin typeface="Arial"/>
                <a:cs typeface="Arial"/>
              </a:rPr>
              <a:t>proprie capacità creative </a:t>
            </a:r>
            <a:r>
              <a:rPr sz="1100" dirty="0">
                <a:solidFill>
                  <a:srgbClr val="2C2C2C"/>
                </a:solidFill>
                <a:latin typeface="Arial"/>
                <a:cs typeface="Arial"/>
              </a:rPr>
              <a:t>e </a:t>
            </a:r>
            <a:r>
              <a:rPr sz="1100" spc="-5" dirty="0">
                <a:solidFill>
                  <a:srgbClr val="2C2C2C"/>
                </a:solidFill>
                <a:latin typeface="Arial"/>
                <a:cs typeface="Arial"/>
              </a:rPr>
              <a:t>lo spirito</a:t>
            </a:r>
            <a:r>
              <a:rPr sz="1100" spc="20" dirty="0">
                <a:solidFill>
                  <a:srgbClr val="2C2C2C"/>
                </a:solidFill>
                <a:latin typeface="Arial"/>
                <a:cs typeface="Arial"/>
              </a:rPr>
              <a:t> </a:t>
            </a:r>
            <a:r>
              <a:rPr sz="1100" spc="-5" dirty="0">
                <a:solidFill>
                  <a:srgbClr val="2C2C2C"/>
                </a:solidFill>
                <a:latin typeface="Arial"/>
                <a:cs typeface="Arial"/>
              </a:rPr>
              <a:t>critico.</a:t>
            </a:r>
            <a:endParaRPr sz="1100">
              <a:latin typeface="Arial"/>
              <a:cs typeface="Arial"/>
            </a:endParaRPr>
          </a:p>
          <a:p>
            <a:pPr>
              <a:lnSpc>
                <a:spcPct val="100000"/>
              </a:lnSpc>
              <a:spcBef>
                <a:spcPts val="20"/>
              </a:spcBef>
            </a:pPr>
            <a:endParaRPr sz="1700">
              <a:latin typeface="Times New Roman"/>
              <a:cs typeface="Times New Roman"/>
            </a:endParaRPr>
          </a:p>
          <a:p>
            <a:pPr marL="12700">
              <a:lnSpc>
                <a:spcPct val="100000"/>
              </a:lnSpc>
            </a:pPr>
            <a:r>
              <a:rPr sz="1100" b="1" spc="-5" dirty="0">
                <a:solidFill>
                  <a:srgbClr val="2C2C2C"/>
                </a:solidFill>
                <a:latin typeface="Arial"/>
                <a:cs typeface="Arial"/>
              </a:rPr>
              <a:t>INFO</a:t>
            </a:r>
            <a:endParaRPr sz="1100">
              <a:latin typeface="Arial"/>
              <a:cs typeface="Arial"/>
            </a:endParaRPr>
          </a:p>
          <a:p>
            <a:pPr marL="12700">
              <a:lnSpc>
                <a:spcPct val="100000"/>
              </a:lnSpc>
              <a:spcBef>
                <a:spcPts val="480"/>
              </a:spcBef>
            </a:pPr>
            <a:r>
              <a:rPr sz="1100" b="1" dirty="0">
                <a:solidFill>
                  <a:srgbClr val="2C2C2C"/>
                </a:solidFill>
                <a:latin typeface="Arial"/>
                <a:cs typeface="Arial"/>
              </a:rPr>
              <a:t>Quando</a:t>
            </a:r>
            <a:r>
              <a:rPr sz="1650" baseline="2525" dirty="0">
                <a:solidFill>
                  <a:srgbClr val="2C2C2C"/>
                </a:solidFill>
                <a:latin typeface="Arial"/>
                <a:cs typeface="Arial"/>
              </a:rPr>
              <a:t>: 18 e 19 </a:t>
            </a:r>
            <a:r>
              <a:rPr sz="1650" spc="-7" baseline="2525" dirty="0">
                <a:solidFill>
                  <a:srgbClr val="2C2C2C"/>
                </a:solidFill>
                <a:latin typeface="Arial"/>
                <a:cs typeface="Arial"/>
              </a:rPr>
              <a:t>marzo </a:t>
            </a:r>
            <a:r>
              <a:rPr sz="1650" baseline="2525" dirty="0">
                <a:solidFill>
                  <a:srgbClr val="2C2C2C"/>
                </a:solidFill>
                <a:latin typeface="Arial"/>
                <a:cs typeface="Arial"/>
              </a:rPr>
              <a:t>ore</a:t>
            </a:r>
            <a:r>
              <a:rPr sz="1650" spc="-37" baseline="2525" dirty="0">
                <a:solidFill>
                  <a:srgbClr val="2C2C2C"/>
                </a:solidFill>
                <a:latin typeface="Arial"/>
                <a:cs typeface="Arial"/>
              </a:rPr>
              <a:t> </a:t>
            </a:r>
            <a:r>
              <a:rPr sz="1650" spc="-7" baseline="2525" dirty="0">
                <a:solidFill>
                  <a:srgbClr val="2C2C2C"/>
                </a:solidFill>
                <a:latin typeface="Arial"/>
                <a:cs typeface="Arial"/>
              </a:rPr>
              <a:t>16.30</a:t>
            </a:r>
            <a:endParaRPr sz="1650" baseline="2525">
              <a:latin typeface="Arial"/>
              <a:cs typeface="Arial"/>
            </a:endParaRPr>
          </a:p>
          <a:p>
            <a:pPr marL="12700" marR="3106420">
              <a:lnSpc>
                <a:spcPts val="1810"/>
              </a:lnSpc>
              <a:spcBef>
                <a:spcPts val="130"/>
              </a:spcBef>
            </a:pPr>
            <a:r>
              <a:rPr sz="1100" b="1" spc="-5" dirty="0">
                <a:solidFill>
                  <a:srgbClr val="2C2C2C"/>
                </a:solidFill>
                <a:latin typeface="Arial"/>
                <a:cs typeface="Arial"/>
              </a:rPr>
              <a:t>Dove</a:t>
            </a:r>
            <a:r>
              <a:rPr sz="1650" spc="-7" baseline="2525" dirty="0">
                <a:solidFill>
                  <a:srgbClr val="2C2C2C"/>
                </a:solidFill>
                <a:latin typeface="Arial"/>
                <a:cs typeface="Arial"/>
              </a:rPr>
              <a:t>: Via Lazzaro Spallanzani </a:t>
            </a:r>
            <a:r>
              <a:rPr sz="1650" baseline="2525" dirty="0">
                <a:solidFill>
                  <a:srgbClr val="2C2C2C"/>
                </a:solidFill>
                <a:latin typeface="Arial"/>
                <a:cs typeface="Arial"/>
              </a:rPr>
              <a:t>1/A 00161 Roma  </a:t>
            </a:r>
            <a:r>
              <a:rPr sz="1100" dirty="0">
                <a:solidFill>
                  <a:srgbClr val="2C2C2C"/>
                </a:solidFill>
                <a:latin typeface="Arial"/>
                <a:cs typeface="Arial"/>
              </a:rPr>
              <a:t>Ingresso</a:t>
            </a:r>
            <a:r>
              <a:rPr sz="1100" spc="-30" dirty="0">
                <a:solidFill>
                  <a:srgbClr val="2C2C2C"/>
                </a:solidFill>
                <a:latin typeface="Arial"/>
                <a:cs typeface="Arial"/>
              </a:rPr>
              <a:t> </a:t>
            </a:r>
            <a:r>
              <a:rPr sz="1100" spc="-5" dirty="0">
                <a:solidFill>
                  <a:srgbClr val="2C2C2C"/>
                </a:solidFill>
                <a:latin typeface="Arial"/>
                <a:cs typeface="Arial"/>
              </a:rPr>
              <a:t>gratuito</a:t>
            </a:r>
            <a:endParaRPr sz="1100">
              <a:latin typeface="Arial"/>
              <a:cs typeface="Arial"/>
            </a:endParaRPr>
          </a:p>
          <a:p>
            <a:pPr marL="12700">
              <a:lnSpc>
                <a:spcPct val="100000"/>
              </a:lnSpc>
              <a:spcBef>
                <a:spcPts val="330"/>
              </a:spcBef>
            </a:pPr>
            <a:r>
              <a:rPr sz="1100" b="1" spc="-5" dirty="0">
                <a:solidFill>
                  <a:srgbClr val="2C2C2C"/>
                </a:solidFill>
                <a:latin typeface="Arial"/>
                <a:cs typeface="Arial"/>
              </a:rPr>
              <a:t>Contatti</a:t>
            </a:r>
            <a:r>
              <a:rPr sz="1650" spc="-7" baseline="2525" dirty="0">
                <a:solidFill>
                  <a:srgbClr val="2C2C2C"/>
                </a:solidFill>
                <a:latin typeface="Arial"/>
                <a:cs typeface="Arial"/>
              </a:rPr>
              <a:t>: Media </a:t>
            </a:r>
            <a:r>
              <a:rPr sz="1650" baseline="2525" dirty="0">
                <a:solidFill>
                  <a:srgbClr val="2C2C2C"/>
                </a:solidFill>
                <a:latin typeface="Arial"/>
                <a:cs typeface="Arial"/>
              </a:rPr>
              <a:t>Relations </a:t>
            </a:r>
            <a:r>
              <a:rPr sz="1650" spc="-7" baseline="2525" dirty="0">
                <a:solidFill>
                  <a:srgbClr val="2C2C2C"/>
                </a:solidFill>
                <a:latin typeface="Arial"/>
                <a:cs typeface="Arial"/>
              </a:rPr>
              <a:t>BNL </a:t>
            </a:r>
            <a:r>
              <a:rPr sz="1650" baseline="2525" dirty="0">
                <a:solidFill>
                  <a:srgbClr val="2C2C2C"/>
                </a:solidFill>
                <a:latin typeface="Arial"/>
                <a:cs typeface="Arial"/>
              </a:rPr>
              <a:t>+39 06</a:t>
            </a:r>
            <a:r>
              <a:rPr sz="1650" spc="7" baseline="2525" dirty="0">
                <a:solidFill>
                  <a:srgbClr val="2C2C2C"/>
                </a:solidFill>
                <a:latin typeface="Arial"/>
                <a:cs typeface="Arial"/>
              </a:rPr>
              <a:t> </a:t>
            </a:r>
            <a:r>
              <a:rPr sz="1650" spc="-7" baseline="2525" dirty="0">
                <a:solidFill>
                  <a:srgbClr val="2C2C2C"/>
                </a:solidFill>
                <a:latin typeface="Arial"/>
                <a:cs typeface="Arial"/>
              </a:rPr>
              <a:t>4702.7209-15</a:t>
            </a:r>
            <a:endParaRPr sz="1650" baseline="2525">
              <a:latin typeface="Arial"/>
              <a:cs typeface="Arial"/>
            </a:endParaRP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73685">
              <a:lnSpc>
                <a:spcPts val="1839"/>
              </a:lnSpc>
            </a:pPr>
            <a:r>
              <a:rPr sz="1600" b="1" spc="-5" dirty="0">
                <a:latin typeface="Arial"/>
                <a:cs typeface="Arial"/>
              </a:rPr>
              <a:t>Ros</a:t>
            </a:r>
            <a:r>
              <a:rPr sz="1600" b="1" dirty="0">
                <a:latin typeface="Arial"/>
                <a:cs typeface="Arial"/>
              </a:rPr>
              <a:t>a</a:t>
            </a:r>
            <a:r>
              <a:rPr sz="1600" b="1" spc="-5" dirty="0">
                <a:latin typeface="Arial"/>
                <a:cs typeface="Arial"/>
              </a:rPr>
              <a:t>di</a:t>
            </a:r>
            <a:r>
              <a:rPr sz="1600" b="1" spc="-15" dirty="0">
                <a:latin typeface="Arial"/>
                <a:cs typeface="Arial"/>
              </a:rPr>
              <a:t>g</a:t>
            </a:r>
            <a:r>
              <a:rPr sz="1600" b="1" spc="5" dirty="0">
                <a:latin typeface="Arial"/>
                <a:cs typeface="Arial"/>
              </a:rPr>
              <a:t>i</a:t>
            </a:r>
            <a:r>
              <a:rPr sz="1600" b="1" spc="-5" dirty="0">
                <a:latin typeface="Arial"/>
                <a:cs typeface="Arial"/>
              </a:rPr>
              <a:t>orgi.it  16 marzo</a:t>
            </a:r>
            <a:r>
              <a:rPr sz="1600" b="1" spc="-6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256533"/>
            <a:ext cx="3107690" cy="330835"/>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Calibri"/>
                <a:cs typeface="Calibri"/>
              </a:rPr>
              <a:t>Festival della cultura</a:t>
            </a:r>
            <a:r>
              <a:rPr sz="2000" b="1" spc="-40" dirty="0">
                <a:latin typeface="Calibri"/>
                <a:cs typeface="Calibri"/>
              </a:rPr>
              <a:t> </a:t>
            </a:r>
            <a:r>
              <a:rPr sz="2000" b="1" spc="-5" dirty="0">
                <a:latin typeface="Calibri"/>
                <a:cs typeface="Calibri"/>
              </a:rPr>
              <a:t>creativa</a:t>
            </a:r>
            <a:endParaRPr sz="2000">
              <a:latin typeface="Calibri"/>
              <a:cs typeface="Calibri"/>
            </a:endParaRPr>
          </a:p>
        </p:txBody>
      </p:sp>
      <p:sp>
        <p:nvSpPr>
          <p:cNvPr id="5" name="object 5"/>
          <p:cNvSpPr/>
          <p:nvPr/>
        </p:nvSpPr>
        <p:spPr>
          <a:xfrm>
            <a:off x="701040" y="3737482"/>
            <a:ext cx="6158230" cy="0"/>
          </a:xfrm>
          <a:custGeom>
            <a:avLst/>
            <a:gdLst/>
            <a:ahLst/>
            <a:cxnLst/>
            <a:rect l="l" t="t" r="r" b="b"/>
            <a:pathLst>
              <a:path w="6158230">
                <a:moveTo>
                  <a:pt x="0" y="0"/>
                </a:moveTo>
                <a:lnTo>
                  <a:pt x="6158230" y="0"/>
                </a:lnTo>
              </a:path>
            </a:pathLst>
          </a:custGeom>
          <a:ln w="9144">
            <a:solidFill>
              <a:srgbClr val="EEEEEE"/>
            </a:solidFill>
          </a:ln>
        </p:spPr>
        <p:txBody>
          <a:bodyPr wrap="square" lIns="0" tIns="0" rIns="0" bIns="0" rtlCol="0"/>
          <a:lstStyle/>
          <a:p>
            <a:endParaRPr/>
          </a:p>
        </p:txBody>
      </p:sp>
      <p:sp>
        <p:nvSpPr>
          <p:cNvPr id="6" name="object 6"/>
          <p:cNvSpPr txBox="1"/>
          <p:nvPr/>
        </p:nvSpPr>
        <p:spPr>
          <a:xfrm>
            <a:off x="706627" y="7884032"/>
            <a:ext cx="6121400" cy="2045335"/>
          </a:xfrm>
          <a:prstGeom prst="rect">
            <a:avLst/>
          </a:prstGeom>
        </p:spPr>
        <p:txBody>
          <a:bodyPr vert="horz" wrap="square" lIns="0" tIns="12065" rIns="0" bIns="0" rtlCol="0">
            <a:spAutoFit/>
          </a:bodyPr>
          <a:lstStyle/>
          <a:p>
            <a:pPr marL="12700">
              <a:lnSpc>
                <a:spcPct val="100000"/>
              </a:lnSpc>
              <a:spcBef>
                <a:spcPts val="95"/>
              </a:spcBef>
            </a:pPr>
            <a:r>
              <a:rPr sz="1000" b="1" spc="-5" dirty="0">
                <a:latin typeface="Calibri"/>
                <a:cs typeface="Calibri"/>
              </a:rPr>
              <a:t>Data</a:t>
            </a:r>
            <a:r>
              <a:rPr sz="1000" spc="-5" dirty="0">
                <a:latin typeface="Calibri"/>
                <a:cs typeface="Calibri"/>
              </a:rPr>
              <a:t>16 marzo</a:t>
            </a:r>
            <a:r>
              <a:rPr sz="1000" spc="10" dirty="0">
                <a:latin typeface="Calibri"/>
                <a:cs typeface="Calibri"/>
              </a:rPr>
              <a:t> </a:t>
            </a:r>
            <a:r>
              <a:rPr sz="1000" spc="-5" dirty="0">
                <a:latin typeface="Calibri"/>
                <a:cs typeface="Calibri"/>
              </a:rPr>
              <a:t>2015</a:t>
            </a:r>
            <a:endParaRPr sz="1000">
              <a:latin typeface="Calibri"/>
              <a:cs typeface="Calibri"/>
            </a:endParaRPr>
          </a:p>
          <a:p>
            <a:pPr>
              <a:lnSpc>
                <a:spcPct val="100000"/>
              </a:lnSpc>
              <a:spcBef>
                <a:spcPts val="40"/>
              </a:spcBef>
            </a:pPr>
            <a:endParaRPr sz="800">
              <a:latin typeface="Times New Roman"/>
              <a:cs typeface="Times New Roman"/>
            </a:endParaRPr>
          </a:p>
          <a:p>
            <a:pPr marL="12700" marR="5080">
              <a:lnSpc>
                <a:spcPct val="110200"/>
              </a:lnSpc>
            </a:pPr>
            <a:r>
              <a:rPr sz="1200" dirty="0">
                <a:latin typeface="Calibri"/>
                <a:cs typeface="Calibri"/>
              </a:rPr>
              <a:t>Al via la </a:t>
            </a:r>
            <a:r>
              <a:rPr sz="1200" spc="-5" dirty="0">
                <a:latin typeface="Calibri"/>
                <a:cs typeface="Calibri"/>
              </a:rPr>
              <a:t>seconda edizione </a:t>
            </a:r>
            <a:r>
              <a:rPr sz="1200" dirty="0">
                <a:latin typeface="Calibri"/>
                <a:cs typeface="Calibri"/>
              </a:rPr>
              <a:t>del </a:t>
            </a:r>
            <a:r>
              <a:rPr sz="1200" spc="-5" dirty="0">
                <a:latin typeface="Calibri"/>
                <a:cs typeface="Calibri"/>
              </a:rPr>
              <a:t>Festival della Cultura Europea. Dopo </a:t>
            </a:r>
            <a:r>
              <a:rPr sz="1200" dirty="0">
                <a:latin typeface="Calibri"/>
                <a:cs typeface="Calibri"/>
              </a:rPr>
              <a:t>il </a:t>
            </a:r>
            <a:r>
              <a:rPr sz="1200" spc="-5" dirty="0">
                <a:latin typeface="Calibri"/>
                <a:cs typeface="Calibri"/>
              </a:rPr>
              <a:t>successo </a:t>
            </a:r>
            <a:r>
              <a:rPr sz="1200" dirty="0">
                <a:latin typeface="Calibri"/>
                <a:cs typeface="Calibri"/>
              </a:rPr>
              <a:t>della </a:t>
            </a:r>
            <a:r>
              <a:rPr sz="1200" spc="-5" dirty="0">
                <a:latin typeface="Calibri"/>
                <a:cs typeface="Calibri"/>
              </a:rPr>
              <a:t>prima edizione,  che </a:t>
            </a:r>
            <a:r>
              <a:rPr sz="1200" dirty="0">
                <a:latin typeface="Calibri"/>
                <a:cs typeface="Calibri"/>
              </a:rPr>
              <a:t>ha </a:t>
            </a:r>
            <a:r>
              <a:rPr sz="1200" spc="-5" dirty="0">
                <a:latin typeface="Calibri"/>
                <a:cs typeface="Calibri"/>
              </a:rPr>
              <a:t>visto </a:t>
            </a:r>
            <a:r>
              <a:rPr sz="1200" dirty="0">
                <a:latin typeface="Calibri"/>
                <a:cs typeface="Calibri"/>
              </a:rPr>
              <a:t>50 </a:t>
            </a:r>
            <a:r>
              <a:rPr sz="1200" spc="-5" dirty="0">
                <a:latin typeface="Calibri"/>
                <a:cs typeface="Calibri"/>
              </a:rPr>
              <a:t>città coinvolte </a:t>
            </a:r>
            <a:r>
              <a:rPr sz="1200" dirty="0">
                <a:latin typeface="Calibri"/>
                <a:cs typeface="Calibri"/>
              </a:rPr>
              <a:t>e </a:t>
            </a:r>
            <a:r>
              <a:rPr sz="1200" spc="-5" dirty="0">
                <a:latin typeface="Calibri"/>
                <a:cs typeface="Calibri"/>
              </a:rPr>
              <a:t>più </a:t>
            </a:r>
            <a:r>
              <a:rPr sz="1200" dirty="0">
                <a:latin typeface="Calibri"/>
                <a:cs typeface="Calibri"/>
              </a:rPr>
              <a:t>di </a:t>
            </a:r>
            <a:r>
              <a:rPr sz="1200" spc="-5" dirty="0">
                <a:latin typeface="Calibri"/>
                <a:cs typeface="Calibri"/>
              </a:rPr>
              <a:t>10.000 bambini </a:t>
            </a:r>
            <a:r>
              <a:rPr sz="1200" dirty="0">
                <a:latin typeface="Calibri"/>
                <a:cs typeface="Calibri"/>
              </a:rPr>
              <a:t>e </a:t>
            </a:r>
            <a:r>
              <a:rPr sz="1200" spc="-5" dirty="0">
                <a:latin typeface="Calibri"/>
                <a:cs typeface="Calibri"/>
              </a:rPr>
              <a:t>ragazzi cimentarsi con </a:t>
            </a:r>
            <a:r>
              <a:rPr sz="1200" spc="15" dirty="0">
                <a:latin typeface="Calibri"/>
                <a:cs typeface="Calibri"/>
              </a:rPr>
              <a:t>il </a:t>
            </a:r>
            <a:r>
              <a:rPr sz="1200" spc="-5" dirty="0">
                <a:latin typeface="Calibri"/>
                <a:cs typeface="Calibri"/>
              </a:rPr>
              <a:t>tema “il</a:t>
            </a:r>
            <a:r>
              <a:rPr sz="1200" spc="60" dirty="0">
                <a:latin typeface="Calibri"/>
                <a:cs typeface="Calibri"/>
              </a:rPr>
              <a:t> </a:t>
            </a:r>
            <a:r>
              <a:rPr sz="1200" spc="-5" dirty="0">
                <a:latin typeface="Calibri"/>
                <a:cs typeface="Calibri"/>
              </a:rPr>
              <a:t>Museo</a:t>
            </a:r>
            <a:endParaRPr sz="1200">
              <a:latin typeface="Calibri"/>
              <a:cs typeface="Calibri"/>
            </a:endParaRPr>
          </a:p>
          <a:p>
            <a:pPr marL="12700" marR="325755">
              <a:lnSpc>
                <a:spcPct val="109200"/>
              </a:lnSpc>
            </a:pPr>
            <a:r>
              <a:rPr sz="1200" spc="-5" dirty="0">
                <a:latin typeface="Calibri"/>
                <a:cs typeface="Calibri"/>
              </a:rPr>
              <a:t>Immaginario”, torna </a:t>
            </a:r>
            <a:r>
              <a:rPr sz="1200" dirty="0">
                <a:latin typeface="Calibri"/>
                <a:cs typeface="Calibri"/>
              </a:rPr>
              <a:t>il </a:t>
            </a:r>
            <a:r>
              <a:rPr sz="1200" spc="-5" dirty="0">
                <a:latin typeface="Calibri"/>
                <a:cs typeface="Calibri"/>
              </a:rPr>
              <a:t>Festival della Cultura Creativa, che si svolgerà </a:t>
            </a:r>
            <a:r>
              <a:rPr sz="1200" spc="-10" dirty="0">
                <a:latin typeface="Calibri"/>
                <a:cs typeface="Calibri"/>
              </a:rPr>
              <a:t>in </a:t>
            </a:r>
            <a:r>
              <a:rPr sz="1200" spc="-5" dirty="0">
                <a:latin typeface="Calibri"/>
                <a:cs typeface="Calibri"/>
              </a:rPr>
              <a:t>tutta </a:t>
            </a:r>
            <a:r>
              <a:rPr sz="1200" dirty="0">
                <a:latin typeface="Calibri"/>
                <a:cs typeface="Calibri"/>
              </a:rPr>
              <a:t>Italia dal 16 al </a:t>
            </a:r>
            <a:r>
              <a:rPr sz="1200" spc="-5" dirty="0">
                <a:latin typeface="Calibri"/>
                <a:cs typeface="Calibri"/>
              </a:rPr>
              <a:t>22  </a:t>
            </a:r>
            <a:r>
              <a:rPr sz="1200" dirty="0">
                <a:latin typeface="Calibri"/>
                <a:cs typeface="Calibri"/>
              </a:rPr>
              <a:t>marzo</a:t>
            </a:r>
            <a:r>
              <a:rPr sz="1200" spc="-15" dirty="0">
                <a:latin typeface="Calibri"/>
                <a:cs typeface="Calibri"/>
              </a:rPr>
              <a:t> </a:t>
            </a:r>
            <a:r>
              <a:rPr sz="1200" spc="-5" dirty="0">
                <a:latin typeface="Calibri"/>
                <a:cs typeface="Calibri"/>
              </a:rPr>
              <a:t>2015.</a:t>
            </a:r>
            <a:endParaRPr sz="1200">
              <a:latin typeface="Calibri"/>
              <a:cs typeface="Calibri"/>
            </a:endParaRPr>
          </a:p>
          <a:p>
            <a:pPr>
              <a:lnSpc>
                <a:spcPct val="100000"/>
              </a:lnSpc>
              <a:spcBef>
                <a:spcPts val="30"/>
              </a:spcBef>
            </a:pPr>
            <a:endParaRPr sz="950">
              <a:latin typeface="Times New Roman"/>
              <a:cs typeface="Times New Roman"/>
            </a:endParaRPr>
          </a:p>
          <a:p>
            <a:pPr marL="12700" marR="73025">
              <a:lnSpc>
                <a:spcPct val="109400"/>
              </a:lnSpc>
            </a:pPr>
            <a:r>
              <a:rPr sz="1200" spc="-5" dirty="0">
                <a:latin typeface="Calibri"/>
                <a:cs typeface="Calibri"/>
              </a:rPr>
              <a:t>Si tratta </a:t>
            </a:r>
            <a:r>
              <a:rPr sz="1200" dirty="0">
                <a:latin typeface="Calibri"/>
                <a:cs typeface="Calibri"/>
              </a:rPr>
              <a:t>di </a:t>
            </a:r>
            <a:r>
              <a:rPr sz="1200" spc="-5" dirty="0">
                <a:latin typeface="Calibri"/>
                <a:cs typeface="Calibri"/>
              </a:rPr>
              <a:t>un’iniziativa organizzata dalle banche italiane </a:t>
            </a:r>
            <a:r>
              <a:rPr sz="1200" dirty="0">
                <a:latin typeface="Calibri"/>
                <a:cs typeface="Calibri"/>
              </a:rPr>
              <a:t>e </a:t>
            </a:r>
            <a:r>
              <a:rPr sz="1200" spc="-5" dirty="0">
                <a:latin typeface="Calibri"/>
                <a:cs typeface="Calibri"/>
              </a:rPr>
              <a:t>coordinata dall’ABI, </a:t>
            </a:r>
            <a:r>
              <a:rPr sz="1200" u="sng" dirty="0">
                <a:uFill>
                  <a:solidFill>
                    <a:srgbClr val="000000"/>
                  </a:solidFill>
                </a:uFill>
                <a:latin typeface="Calibri"/>
                <a:cs typeface="Calibri"/>
                <a:hlinkClick r:id="rId3"/>
              </a:rPr>
              <a:t>Associazione </a:t>
            </a:r>
            <a:r>
              <a:rPr sz="1200" dirty="0">
                <a:latin typeface="Calibri"/>
                <a:cs typeface="Calibri"/>
              </a:rPr>
              <a:t> </a:t>
            </a:r>
            <a:r>
              <a:rPr sz="1200" u="sng" spc="-5" dirty="0">
                <a:uFill>
                  <a:solidFill>
                    <a:srgbClr val="000000"/>
                  </a:solidFill>
                </a:uFill>
                <a:latin typeface="Calibri"/>
                <a:cs typeface="Calibri"/>
                <a:hlinkClick r:id="rId3"/>
              </a:rPr>
              <a:t>Bancaria Italiana</a:t>
            </a:r>
            <a:r>
              <a:rPr sz="1200" spc="-5" dirty="0">
                <a:latin typeface="Calibri"/>
                <a:cs typeface="Calibri"/>
              </a:rPr>
              <a:t>, </a:t>
            </a:r>
            <a:r>
              <a:rPr sz="1200" dirty="0">
                <a:latin typeface="Calibri"/>
                <a:cs typeface="Calibri"/>
              </a:rPr>
              <a:t>il </a:t>
            </a:r>
            <a:r>
              <a:rPr sz="1200" spc="-5" dirty="0">
                <a:latin typeface="Calibri"/>
                <a:cs typeface="Calibri"/>
              </a:rPr>
              <a:t>cui obiettivo </a:t>
            </a:r>
            <a:r>
              <a:rPr sz="1200" dirty="0">
                <a:latin typeface="Calibri"/>
                <a:cs typeface="Calibri"/>
              </a:rPr>
              <a:t>è </a:t>
            </a:r>
            <a:r>
              <a:rPr sz="1200" spc="-5" dirty="0">
                <a:latin typeface="Calibri"/>
                <a:cs typeface="Calibri"/>
              </a:rPr>
              <a:t>quello </a:t>
            </a:r>
            <a:r>
              <a:rPr sz="1200" dirty="0">
                <a:latin typeface="Calibri"/>
                <a:cs typeface="Calibri"/>
              </a:rPr>
              <a:t>di </a:t>
            </a:r>
            <a:r>
              <a:rPr sz="1200" spc="-5" dirty="0">
                <a:latin typeface="Calibri"/>
                <a:cs typeface="Calibri"/>
              </a:rPr>
              <a:t>affiancare </a:t>
            </a:r>
            <a:r>
              <a:rPr sz="1200" dirty="0">
                <a:latin typeface="Calibri"/>
                <a:cs typeface="Calibri"/>
              </a:rPr>
              <a:t>e </a:t>
            </a:r>
            <a:r>
              <a:rPr sz="1200" spc="-5" dirty="0">
                <a:latin typeface="Calibri"/>
                <a:cs typeface="Calibri"/>
              </a:rPr>
              <a:t>sostenere </a:t>
            </a:r>
            <a:r>
              <a:rPr sz="1200" spc="-10" dirty="0">
                <a:latin typeface="Calibri"/>
                <a:cs typeface="Calibri"/>
              </a:rPr>
              <a:t>la </a:t>
            </a:r>
            <a:r>
              <a:rPr sz="1200" spc="-5" dirty="0">
                <a:latin typeface="Calibri"/>
                <a:cs typeface="Calibri"/>
              </a:rPr>
              <a:t>società civile affinché diventi  </a:t>
            </a:r>
            <a:r>
              <a:rPr sz="1200" dirty="0">
                <a:latin typeface="Calibri"/>
                <a:cs typeface="Calibri"/>
              </a:rPr>
              <a:t>catalizzatrice di </a:t>
            </a:r>
            <a:r>
              <a:rPr sz="1200" spc="-5" dirty="0">
                <a:latin typeface="Calibri"/>
                <a:cs typeface="Calibri"/>
              </a:rPr>
              <a:t>cultura </a:t>
            </a:r>
            <a:r>
              <a:rPr sz="1200" dirty="0">
                <a:latin typeface="Calibri"/>
                <a:cs typeface="Calibri"/>
              </a:rPr>
              <a:t>e </a:t>
            </a:r>
            <a:r>
              <a:rPr sz="1200" spc="-5" dirty="0">
                <a:latin typeface="Calibri"/>
                <a:cs typeface="Calibri"/>
              </a:rPr>
              <a:t>creatività sul territorio </a:t>
            </a:r>
            <a:r>
              <a:rPr sz="1200" dirty="0">
                <a:latin typeface="Calibri"/>
                <a:cs typeface="Calibri"/>
              </a:rPr>
              <a:t>e </a:t>
            </a:r>
            <a:r>
              <a:rPr sz="1200" spc="-5" dirty="0">
                <a:latin typeface="Calibri"/>
                <a:cs typeface="Calibri"/>
              </a:rPr>
              <a:t>contribuisca </a:t>
            </a:r>
            <a:r>
              <a:rPr sz="1200" dirty="0">
                <a:latin typeface="Calibri"/>
                <a:cs typeface="Calibri"/>
              </a:rPr>
              <a:t>ad </a:t>
            </a:r>
            <a:r>
              <a:rPr sz="1200" spc="-5" dirty="0">
                <a:latin typeface="Calibri"/>
                <a:cs typeface="Calibri"/>
              </a:rPr>
              <a:t>accrescere </a:t>
            </a:r>
            <a:r>
              <a:rPr sz="1200" dirty="0">
                <a:latin typeface="Calibri"/>
                <a:cs typeface="Calibri"/>
              </a:rPr>
              <a:t>la </a:t>
            </a:r>
            <a:r>
              <a:rPr sz="1200" spc="-5" dirty="0">
                <a:latin typeface="Calibri"/>
                <a:cs typeface="Calibri"/>
              </a:rPr>
              <a:t>consapevolezza </a:t>
            </a:r>
            <a:r>
              <a:rPr sz="1200" dirty="0">
                <a:latin typeface="Calibri"/>
                <a:cs typeface="Calibri"/>
              </a:rPr>
              <a:t>e  le capacità </a:t>
            </a:r>
            <a:r>
              <a:rPr sz="1200" spc="-5" dirty="0">
                <a:latin typeface="Calibri"/>
                <a:cs typeface="Calibri"/>
              </a:rPr>
              <a:t>espressive </a:t>
            </a:r>
            <a:r>
              <a:rPr sz="1200" spc="-10" dirty="0">
                <a:latin typeface="Calibri"/>
                <a:cs typeface="Calibri"/>
              </a:rPr>
              <a:t>dei </a:t>
            </a:r>
            <a:r>
              <a:rPr sz="1200" dirty="0">
                <a:latin typeface="Calibri"/>
                <a:cs typeface="Calibri"/>
              </a:rPr>
              <a:t>giovani, </a:t>
            </a:r>
            <a:r>
              <a:rPr sz="1200" spc="-5" dirty="0">
                <a:latin typeface="Calibri"/>
                <a:cs typeface="Calibri"/>
              </a:rPr>
              <a:t>nutrendo </a:t>
            </a:r>
            <a:r>
              <a:rPr sz="1200" dirty="0">
                <a:latin typeface="Calibri"/>
                <a:cs typeface="Calibri"/>
              </a:rPr>
              <a:t>la </a:t>
            </a:r>
            <a:r>
              <a:rPr sz="1200" spc="-5" dirty="0">
                <a:latin typeface="Calibri"/>
                <a:cs typeface="Calibri"/>
              </a:rPr>
              <a:t>cultura </a:t>
            </a:r>
            <a:r>
              <a:rPr sz="1200" dirty="0">
                <a:latin typeface="Calibri"/>
                <a:cs typeface="Calibri"/>
              </a:rPr>
              <a:t>del </a:t>
            </a:r>
            <a:r>
              <a:rPr sz="1200" spc="-5" dirty="0">
                <a:latin typeface="Calibri"/>
                <a:cs typeface="Calibri"/>
              </a:rPr>
              <a:t>fare </a:t>
            </a:r>
            <a:r>
              <a:rPr sz="1200" spc="-10" dirty="0">
                <a:latin typeface="Calibri"/>
                <a:cs typeface="Calibri"/>
              </a:rPr>
              <a:t>in </a:t>
            </a:r>
            <a:r>
              <a:rPr sz="1200" spc="-5" dirty="0">
                <a:latin typeface="Calibri"/>
                <a:cs typeface="Calibri"/>
              </a:rPr>
              <a:t>comune </a:t>
            </a:r>
            <a:r>
              <a:rPr sz="1200" dirty="0">
                <a:latin typeface="Calibri"/>
                <a:cs typeface="Calibri"/>
              </a:rPr>
              <a:t>per il </a:t>
            </a:r>
            <a:r>
              <a:rPr sz="1200" spc="-5" dirty="0">
                <a:latin typeface="Calibri"/>
                <a:cs typeface="Calibri"/>
              </a:rPr>
              <a:t>bene </a:t>
            </a:r>
            <a:r>
              <a:rPr sz="1200" dirty="0">
                <a:latin typeface="Calibri"/>
                <a:cs typeface="Calibri"/>
              </a:rPr>
              <a:t>in</a:t>
            </a:r>
            <a:r>
              <a:rPr sz="1200" spc="15" dirty="0">
                <a:latin typeface="Calibri"/>
                <a:cs typeface="Calibri"/>
              </a:rPr>
              <a:t> </a:t>
            </a:r>
            <a:r>
              <a:rPr sz="1200" spc="-5" dirty="0">
                <a:latin typeface="Calibri"/>
                <a:cs typeface="Calibri"/>
              </a:rPr>
              <a:t>comune.</a:t>
            </a:r>
            <a:endParaRPr sz="1200">
              <a:latin typeface="Calibri"/>
              <a:cs typeface="Calibri"/>
            </a:endParaRPr>
          </a:p>
        </p:txBody>
      </p:sp>
      <p:sp>
        <p:nvSpPr>
          <p:cNvPr id="7" name="object 7"/>
          <p:cNvSpPr/>
          <p:nvPr/>
        </p:nvSpPr>
        <p:spPr>
          <a:xfrm>
            <a:off x="2646679" y="2119883"/>
            <a:ext cx="2266949" cy="54241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720090" y="3931919"/>
            <a:ext cx="5619750" cy="380923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094095" cy="303911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52645">
              <a:lnSpc>
                <a:spcPts val="1839"/>
              </a:lnSpc>
            </a:pPr>
            <a:r>
              <a:rPr sz="1600" b="1" spc="-5" dirty="0">
                <a:latin typeface="Arial"/>
                <a:cs typeface="Arial"/>
              </a:rPr>
              <a:t>Ros</a:t>
            </a:r>
            <a:r>
              <a:rPr sz="1600" b="1" dirty="0">
                <a:latin typeface="Arial"/>
                <a:cs typeface="Arial"/>
              </a:rPr>
              <a:t>a</a:t>
            </a:r>
            <a:r>
              <a:rPr sz="1600" b="1" spc="-5" dirty="0">
                <a:latin typeface="Arial"/>
                <a:cs typeface="Arial"/>
              </a:rPr>
              <a:t>di</a:t>
            </a:r>
            <a:r>
              <a:rPr sz="1600" b="1" spc="-15" dirty="0">
                <a:latin typeface="Arial"/>
                <a:cs typeface="Arial"/>
              </a:rPr>
              <a:t>g</a:t>
            </a:r>
            <a:r>
              <a:rPr sz="1600" b="1" spc="5" dirty="0">
                <a:latin typeface="Arial"/>
                <a:cs typeface="Arial"/>
              </a:rPr>
              <a:t>i</a:t>
            </a:r>
            <a:r>
              <a:rPr sz="1600" b="1" spc="-5" dirty="0">
                <a:latin typeface="Arial"/>
                <a:cs typeface="Arial"/>
              </a:rPr>
              <a:t>orgi.it  16 marzo</a:t>
            </a:r>
            <a:r>
              <a:rPr sz="1600" b="1" spc="-6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1045"/>
              </a:spcBef>
            </a:pPr>
            <a:r>
              <a:rPr sz="1200" dirty="0">
                <a:latin typeface="Calibri"/>
                <a:cs typeface="Calibri"/>
              </a:rPr>
              <a:t>Il tema di </a:t>
            </a:r>
            <a:r>
              <a:rPr sz="1200" spc="-5" dirty="0">
                <a:latin typeface="Calibri"/>
                <a:cs typeface="Calibri"/>
              </a:rPr>
              <a:t>questa seconda edizione sarà “L’alfabeto </a:t>
            </a:r>
            <a:r>
              <a:rPr sz="1200" dirty="0">
                <a:latin typeface="Calibri"/>
                <a:cs typeface="Calibri"/>
              </a:rPr>
              <a:t>del </a:t>
            </a:r>
            <a:r>
              <a:rPr sz="1200" spc="-5" dirty="0">
                <a:latin typeface="Calibri"/>
                <a:cs typeface="Calibri"/>
              </a:rPr>
              <a:t>Mondo. Leggiamo </a:t>
            </a:r>
            <a:r>
              <a:rPr sz="1200" dirty="0">
                <a:latin typeface="Calibri"/>
                <a:cs typeface="Calibri"/>
              </a:rPr>
              <a:t>i </a:t>
            </a:r>
            <a:r>
              <a:rPr sz="1200" spc="-5" dirty="0">
                <a:latin typeface="Calibri"/>
                <a:cs typeface="Calibri"/>
              </a:rPr>
              <a:t>segni intorno </a:t>
            </a:r>
            <a:r>
              <a:rPr sz="1200" dirty="0">
                <a:latin typeface="Calibri"/>
                <a:cs typeface="Calibri"/>
              </a:rPr>
              <a:t>a noi</a:t>
            </a:r>
            <a:r>
              <a:rPr sz="1200" spc="-20" dirty="0">
                <a:latin typeface="Calibri"/>
                <a:cs typeface="Calibri"/>
              </a:rPr>
              <a:t> </a:t>
            </a:r>
            <a:r>
              <a:rPr sz="1200" dirty="0">
                <a:latin typeface="Calibri"/>
                <a:cs typeface="Calibri"/>
              </a:rPr>
              <a:t>e</a:t>
            </a:r>
            <a:endParaRPr sz="1200">
              <a:latin typeface="Calibri"/>
              <a:cs typeface="Calibri"/>
            </a:endParaRPr>
          </a:p>
          <a:p>
            <a:pPr marL="12700" marR="5080">
              <a:lnSpc>
                <a:spcPct val="109200"/>
              </a:lnSpc>
            </a:pPr>
            <a:r>
              <a:rPr sz="1200" spc="-5" dirty="0">
                <a:latin typeface="Calibri"/>
                <a:cs typeface="Calibri"/>
              </a:rPr>
              <a:t>raccontiamo” </a:t>
            </a:r>
            <a:r>
              <a:rPr sz="1200" dirty="0">
                <a:latin typeface="Calibri"/>
                <a:cs typeface="Calibri"/>
              </a:rPr>
              <a:t>e </a:t>
            </a:r>
            <a:r>
              <a:rPr sz="1200" spc="-5" dirty="0">
                <a:latin typeface="Calibri"/>
                <a:cs typeface="Calibri"/>
              </a:rPr>
              <a:t>si articolerà </a:t>
            </a:r>
            <a:r>
              <a:rPr sz="1200" dirty="0">
                <a:latin typeface="Calibri"/>
                <a:cs typeface="Calibri"/>
              </a:rPr>
              <a:t>in </a:t>
            </a:r>
            <a:r>
              <a:rPr sz="1200" spc="-5" dirty="0">
                <a:latin typeface="Calibri"/>
                <a:cs typeface="Calibri"/>
              </a:rPr>
              <a:t>una ricca proposta </a:t>
            </a:r>
            <a:r>
              <a:rPr sz="1200" dirty="0">
                <a:latin typeface="Calibri"/>
                <a:cs typeface="Calibri"/>
              </a:rPr>
              <a:t>di eventi, </a:t>
            </a:r>
            <a:r>
              <a:rPr sz="1200" spc="-5" dirty="0">
                <a:latin typeface="Calibri"/>
                <a:cs typeface="Calibri"/>
              </a:rPr>
              <a:t>iniziative </a:t>
            </a:r>
            <a:r>
              <a:rPr sz="1200" dirty="0">
                <a:latin typeface="Calibri"/>
                <a:cs typeface="Calibri"/>
              </a:rPr>
              <a:t>e laboratori </a:t>
            </a:r>
            <a:r>
              <a:rPr sz="1200" spc="-5" dirty="0">
                <a:latin typeface="Calibri"/>
                <a:cs typeface="Calibri"/>
              </a:rPr>
              <a:t>diffusi sull’intero  territorio</a:t>
            </a:r>
            <a:r>
              <a:rPr sz="1200" spc="-10" dirty="0">
                <a:latin typeface="Calibri"/>
                <a:cs typeface="Calibri"/>
              </a:rPr>
              <a:t> </a:t>
            </a:r>
            <a:r>
              <a:rPr sz="1200" spc="-5" dirty="0">
                <a:latin typeface="Calibri"/>
                <a:cs typeface="Calibri"/>
              </a:rPr>
              <a:t>nazionale.</a:t>
            </a:r>
            <a:endParaRPr sz="1200">
              <a:latin typeface="Calibri"/>
              <a:cs typeface="Calibri"/>
            </a:endParaRPr>
          </a:p>
          <a:p>
            <a:pPr>
              <a:lnSpc>
                <a:spcPct val="100000"/>
              </a:lnSpc>
              <a:spcBef>
                <a:spcPts val="30"/>
              </a:spcBef>
            </a:pPr>
            <a:endParaRPr sz="950">
              <a:latin typeface="Times New Roman"/>
              <a:cs typeface="Times New Roman"/>
            </a:endParaRPr>
          </a:p>
          <a:p>
            <a:pPr marL="12700" marR="23495">
              <a:lnSpc>
                <a:spcPct val="109600"/>
              </a:lnSpc>
            </a:pPr>
            <a:r>
              <a:rPr sz="1200" spc="-5" dirty="0">
                <a:latin typeface="Calibri"/>
                <a:cs typeface="Calibri"/>
              </a:rPr>
              <a:t>Attraverso l’arte, l’archeologia, </a:t>
            </a:r>
            <a:r>
              <a:rPr sz="1200" dirty="0">
                <a:latin typeface="Calibri"/>
                <a:cs typeface="Calibri"/>
              </a:rPr>
              <a:t>la </a:t>
            </a:r>
            <a:r>
              <a:rPr sz="1200" spc="-5" dirty="0">
                <a:latin typeface="Calibri"/>
                <a:cs typeface="Calibri"/>
              </a:rPr>
              <a:t>musica, </a:t>
            </a:r>
            <a:r>
              <a:rPr sz="1200" dirty="0">
                <a:latin typeface="Calibri"/>
                <a:cs typeface="Calibri"/>
              </a:rPr>
              <a:t>il </a:t>
            </a:r>
            <a:r>
              <a:rPr sz="1200" spc="-5" dirty="0">
                <a:latin typeface="Calibri"/>
                <a:cs typeface="Calibri"/>
              </a:rPr>
              <a:t>canto, </a:t>
            </a:r>
            <a:r>
              <a:rPr sz="1200" dirty="0">
                <a:latin typeface="Calibri"/>
                <a:cs typeface="Calibri"/>
              </a:rPr>
              <a:t>la </a:t>
            </a:r>
            <a:r>
              <a:rPr sz="1200" spc="-5" dirty="0">
                <a:latin typeface="Calibri"/>
                <a:cs typeface="Calibri"/>
              </a:rPr>
              <a:t>lettura, </a:t>
            </a:r>
            <a:r>
              <a:rPr sz="1200" dirty="0">
                <a:latin typeface="Calibri"/>
                <a:cs typeface="Calibri"/>
              </a:rPr>
              <a:t>il </a:t>
            </a:r>
            <a:r>
              <a:rPr sz="1200" spc="-5" dirty="0">
                <a:latin typeface="Calibri"/>
                <a:cs typeface="Calibri"/>
              </a:rPr>
              <a:t>teatro, </a:t>
            </a:r>
            <a:r>
              <a:rPr sz="1200" dirty="0">
                <a:latin typeface="Calibri"/>
                <a:cs typeface="Calibri"/>
              </a:rPr>
              <a:t>la </a:t>
            </a:r>
            <a:r>
              <a:rPr sz="1200" spc="-5" dirty="0">
                <a:latin typeface="Calibri"/>
                <a:cs typeface="Calibri"/>
              </a:rPr>
              <a:t>fotografia, </a:t>
            </a:r>
            <a:r>
              <a:rPr sz="1200" dirty="0">
                <a:latin typeface="Calibri"/>
                <a:cs typeface="Calibri"/>
              </a:rPr>
              <a:t>la </a:t>
            </a:r>
            <a:r>
              <a:rPr sz="1200" spc="-5" dirty="0">
                <a:latin typeface="Calibri"/>
                <a:cs typeface="Calibri"/>
              </a:rPr>
              <a:t>robotica, </a:t>
            </a:r>
            <a:r>
              <a:rPr sz="1200" spc="-10" dirty="0">
                <a:latin typeface="Calibri"/>
                <a:cs typeface="Calibri"/>
              </a:rPr>
              <a:t>le  </a:t>
            </a:r>
            <a:r>
              <a:rPr sz="1200" spc="-5" dirty="0">
                <a:latin typeface="Calibri"/>
                <a:cs typeface="Calibri"/>
              </a:rPr>
              <a:t>tecnologie </a:t>
            </a:r>
            <a:r>
              <a:rPr sz="1200" dirty="0">
                <a:latin typeface="Calibri"/>
                <a:cs typeface="Calibri"/>
              </a:rPr>
              <a:t>digitali e </a:t>
            </a:r>
            <a:r>
              <a:rPr sz="1200" spc="-5" dirty="0">
                <a:latin typeface="Calibri"/>
                <a:cs typeface="Calibri"/>
              </a:rPr>
              <a:t>altri </a:t>
            </a:r>
            <a:r>
              <a:rPr sz="1200" dirty="0">
                <a:latin typeface="Calibri"/>
                <a:cs typeface="Calibri"/>
              </a:rPr>
              <a:t>percorsi </a:t>
            </a:r>
            <a:r>
              <a:rPr sz="1200" spc="-5" dirty="0">
                <a:latin typeface="Calibri"/>
                <a:cs typeface="Calibri"/>
              </a:rPr>
              <a:t>figurativi </a:t>
            </a:r>
            <a:r>
              <a:rPr sz="1200" dirty="0">
                <a:latin typeface="Calibri"/>
                <a:cs typeface="Calibri"/>
              </a:rPr>
              <a:t>e </a:t>
            </a:r>
            <a:r>
              <a:rPr sz="1200" spc="-5" dirty="0">
                <a:latin typeface="Calibri"/>
                <a:cs typeface="Calibri"/>
              </a:rPr>
              <a:t>linguistici, </a:t>
            </a:r>
            <a:r>
              <a:rPr sz="1200" dirty="0">
                <a:latin typeface="Calibri"/>
                <a:cs typeface="Calibri"/>
              </a:rPr>
              <a:t>i </a:t>
            </a:r>
            <a:r>
              <a:rPr sz="1200" spc="-5" dirty="0">
                <a:latin typeface="Calibri"/>
                <a:cs typeface="Calibri"/>
              </a:rPr>
              <a:t>giovani protagonisti del Festival potranno  sperimentare </a:t>
            </a:r>
            <a:r>
              <a:rPr sz="1200" dirty="0">
                <a:latin typeface="Calibri"/>
                <a:cs typeface="Calibri"/>
              </a:rPr>
              <a:t>le </a:t>
            </a:r>
            <a:r>
              <a:rPr sz="1200" spc="-5" dirty="0">
                <a:latin typeface="Calibri"/>
                <a:cs typeface="Calibri"/>
              </a:rPr>
              <a:t>potenzialità </a:t>
            </a:r>
            <a:r>
              <a:rPr sz="1200" dirty="0">
                <a:latin typeface="Calibri"/>
                <a:cs typeface="Calibri"/>
              </a:rPr>
              <a:t>della </a:t>
            </a:r>
            <a:r>
              <a:rPr sz="1200" spc="-5" dirty="0">
                <a:latin typeface="Calibri"/>
                <a:cs typeface="Calibri"/>
              </a:rPr>
              <a:t>loro fantasia </a:t>
            </a:r>
            <a:r>
              <a:rPr sz="1200" dirty="0">
                <a:latin typeface="Calibri"/>
                <a:cs typeface="Calibri"/>
              </a:rPr>
              <a:t>e </a:t>
            </a:r>
            <a:r>
              <a:rPr sz="1200" spc="-5" dirty="0">
                <a:latin typeface="Calibri"/>
                <a:cs typeface="Calibri"/>
              </a:rPr>
              <a:t>avvicinarsi </a:t>
            </a:r>
            <a:r>
              <a:rPr sz="1200" dirty="0">
                <a:latin typeface="Calibri"/>
                <a:cs typeface="Calibri"/>
              </a:rPr>
              <a:t>al </a:t>
            </a:r>
            <a:r>
              <a:rPr sz="1200" spc="-5" dirty="0">
                <a:latin typeface="Calibri"/>
                <a:cs typeface="Calibri"/>
              </a:rPr>
              <a:t>mondo della</a:t>
            </a:r>
            <a:r>
              <a:rPr sz="1200" spc="30" dirty="0">
                <a:latin typeface="Calibri"/>
                <a:cs typeface="Calibri"/>
              </a:rPr>
              <a:t> </a:t>
            </a:r>
            <a:r>
              <a:rPr sz="1200" spc="-5" dirty="0">
                <a:latin typeface="Calibri"/>
                <a:cs typeface="Calibri"/>
              </a:rPr>
              <a:t>cultura.</a:t>
            </a:r>
            <a:endParaRPr sz="1200">
              <a:latin typeface="Calibri"/>
              <a:cs typeface="Calibri"/>
            </a:endParaRP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Sardanews.it  16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33550" y="3744594"/>
            <a:ext cx="4086225" cy="59435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97636" y="3341052"/>
            <a:ext cx="5917354" cy="12890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341879" y="2315463"/>
            <a:ext cx="2876549" cy="50482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Strill.it</a:t>
            </a:r>
            <a:endParaRPr sz="1600">
              <a:latin typeface="Arial"/>
              <a:cs typeface="Arial"/>
            </a:endParaRPr>
          </a:p>
          <a:p>
            <a:pPr marL="12700">
              <a:lnSpc>
                <a:spcPts val="1880"/>
              </a:lnSpc>
            </a:pPr>
            <a:r>
              <a:rPr sz="1600" b="1" spc="-5" dirty="0">
                <a:latin typeface="Arial"/>
                <a:cs typeface="Arial"/>
              </a:rPr>
              <a:t>16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4107306"/>
            <a:ext cx="6149340" cy="5383530"/>
          </a:xfrm>
          <a:prstGeom prst="rect">
            <a:avLst/>
          </a:prstGeom>
        </p:spPr>
        <p:txBody>
          <a:bodyPr vert="horz" wrap="square" lIns="0" tIns="12700" rIns="0" bIns="0" rtlCol="0">
            <a:spAutoFit/>
          </a:bodyPr>
          <a:lstStyle/>
          <a:p>
            <a:pPr marL="12700">
              <a:lnSpc>
                <a:spcPct val="100000"/>
              </a:lnSpc>
              <a:spcBef>
                <a:spcPts val="100"/>
              </a:spcBef>
            </a:pPr>
            <a:r>
              <a:rPr sz="1100" dirty="0">
                <a:latin typeface="Calibri"/>
                <a:cs typeface="Calibri"/>
              </a:rPr>
              <a:t>Lunedì </a:t>
            </a:r>
            <a:r>
              <a:rPr sz="1100" spc="-5" dirty="0">
                <a:latin typeface="Calibri"/>
                <a:cs typeface="Calibri"/>
              </a:rPr>
              <a:t>16 </a:t>
            </a:r>
            <a:r>
              <a:rPr sz="1100" dirty="0">
                <a:latin typeface="Calibri"/>
                <a:cs typeface="Calibri"/>
              </a:rPr>
              <a:t>Marzo </a:t>
            </a:r>
            <a:r>
              <a:rPr sz="1100" spc="-5" dirty="0">
                <a:latin typeface="Calibri"/>
                <a:cs typeface="Calibri"/>
              </a:rPr>
              <a:t>2015</a:t>
            </a:r>
            <a:r>
              <a:rPr sz="1100" spc="-10" dirty="0">
                <a:latin typeface="Calibri"/>
                <a:cs typeface="Calibri"/>
              </a:rPr>
              <a:t> </a:t>
            </a:r>
            <a:r>
              <a:rPr sz="1100" spc="-5" dirty="0">
                <a:latin typeface="Calibri"/>
                <a:cs typeface="Calibri"/>
              </a:rPr>
              <a:t>16:42</a:t>
            </a:r>
            <a:endParaRPr sz="1100">
              <a:latin typeface="Calibri"/>
              <a:cs typeface="Calibri"/>
            </a:endParaRPr>
          </a:p>
          <a:p>
            <a:pPr>
              <a:lnSpc>
                <a:spcPct val="100000"/>
              </a:lnSpc>
              <a:spcBef>
                <a:spcPts val="5"/>
              </a:spcBef>
            </a:pPr>
            <a:endParaRPr sz="1500">
              <a:latin typeface="Times New Roman"/>
              <a:cs typeface="Times New Roman"/>
            </a:endParaRPr>
          </a:p>
          <a:p>
            <a:pPr marL="12700">
              <a:lnSpc>
                <a:spcPct val="100000"/>
              </a:lnSpc>
            </a:pPr>
            <a:r>
              <a:rPr sz="1400" spc="-5" dirty="0">
                <a:latin typeface="Calibri"/>
                <a:cs typeface="Calibri"/>
              </a:rPr>
              <a:t>“L’alfabeto del Mondo. Leggiamo </a:t>
            </a:r>
            <a:r>
              <a:rPr sz="1400" dirty="0">
                <a:latin typeface="Calibri"/>
                <a:cs typeface="Calibri"/>
              </a:rPr>
              <a:t>i </a:t>
            </a:r>
            <a:r>
              <a:rPr sz="1400" spc="-5" dirty="0">
                <a:latin typeface="Calibri"/>
                <a:cs typeface="Calibri"/>
              </a:rPr>
              <a:t>segni intorno </a:t>
            </a:r>
            <a:r>
              <a:rPr sz="1400" dirty="0">
                <a:latin typeface="Calibri"/>
                <a:cs typeface="Calibri"/>
              </a:rPr>
              <a:t>a noi e </a:t>
            </a:r>
            <a:r>
              <a:rPr sz="1400" spc="-5" dirty="0">
                <a:latin typeface="Calibri"/>
                <a:cs typeface="Calibri"/>
              </a:rPr>
              <a:t>raccontiamo”.</a:t>
            </a:r>
            <a:endParaRPr sz="1400">
              <a:latin typeface="Calibri"/>
              <a:cs typeface="Calibri"/>
            </a:endParaRPr>
          </a:p>
          <a:p>
            <a:pPr marL="12700" marR="10160" algn="just">
              <a:lnSpc>
                <a:spcPct val="117900"/>
              </a:lnSpc>
              <a:spcBef>
                <a:spcPts val="969"/>
              </a:spcBef>
            </a:pPr>
            <a:r>
              <a:rPr sz="1400" dirty="0">
                <a:latin typeface="Calibri"/>
                <a:cs typeface="Calibri"/>
              </a:rPr>
              <a:t>È </a:t>
            </a:r>
            <a:r>
              <a:rPr sz="1400" spc="-5" dirty="0">
                <a:latin typeface="Calibri"/>
                <a:cs typeface="Calibri"/>
              </a:rPr>
              <a:t>questo </a:t>
            </a:r>
            <a:r>
              <a:rPr sz="1400" dirty="0">
                <a:latin typeface="Calibri"/>
                <a:cs typeface="Calibri"/>
              </a:rPr>
              <a:t>il </a:t>
            </a:r>
            <a:r>
              <a:rPr sz="1400" spc="-5" dirty="0">
                <a:latin typeface="Calibri"/>
                <a:cs typeface="Calibri"/>
              </a:rPr>
              <a:t>tema della seconda </a:t>
            </a:r>
            <a:r>
              <a:rPr sz="1400" dirty="0">
                <a:latin typeface="Calibri"/>
                <a:cs typeface="Calibri"/>
              </a:rPr>
              <a:t>edizione del </a:t>
            </a:r>
            <a:r>
              <a:rPr sz="1400" spc="-5" dirty="0">
                <a:latin typeface="Calibri"/>
                <a:cs typeface="Calibri"/>
              </a:rPr>
              <a:t>Festival della Cultura </a:t>
            </a:r>
            <a:r>
              <a:rPr sz="1400" dirty="0">
                <a:latin typeface="Calibri"/>
                <a:cs typeface="Calibri"/>
              </a:rPr>
              <a:t>Creativa, </a:t>
            </a:r>
            <a:r>
              <a:rPr sz="1400" spc="-5" dirty="0">
                <a:latin typeface="Calibri"/>
                <a:cs typeface="Calibri"/>
              </a:rPr>
              <a:t>promosso  </a:t>
            </a:r>
            <a:r>
              <a:rPr sz="1400" dirty="0">
                <a:latin typeface="Calibri"/>
                <a:cs typeface="Calibri"/>
              </a:rPr>
              <a:t>dall’ABI e realizzato </a:t>
            </a:r>
            <a:r>
              <a:rPr sz="1400" spc="-5" dirty="0">
                <a:latin typeface="Calibri"/>
                <a:cs typeface="Calibri"/>
              </a:rPr>
              <a:t>dalle singole banche su tutto </a:t>
            </a:r>
            <a:r>
              <a:rPr sz="1400" dirty="0">
                <a:latin typeface="Calibri"/>
                <a:cs typeface="Calibri"/>
              </a:rPr>
              <a:t>il territorio</a:t>
            </a:r>
            <a:r>
              <a:rPr sz="1400" spc="-55" dirty="0">
                <a:latin typeface="Calibri"/>
                <a:cs typeface="Calibri"/>
              </a:rPr>
              <a:t> </a:t>
            </a:r>
            <a:r>
              <a:rPr sz="1400" spc="-5" dirty="0">
                <a:latin typeface="Calibri"/>
                <a:cs typeface="Calibri"/>
              </a:rPr>
              <a:t>nazionale.</a:t>
            </a:r>
            <a:endParaRPr sz="1400">
              <a:latin typeface="Calibri"/>
              <a:cs typeface="Calibri"/>
            </a:endParaRPr>
          </a:p>
          <a:p>
            <a:pPr marL="12700" marR="5080" algn="just">
              <a:lnSpc>
                <a:spcPct val="117600"/>
              </a:lnSpc>
              <a:spcBef>
                <a:spcPts val="980"/>
              </a:spcBef>
            </a:pPr>
            <a:r>
              <a:rPr sz="1400" spc="-5" dirty="0">
                <a:latin typeface="Calibri"/>
                <a:cs typeface="Calibri"/>
              </a:rPr>
              <a:t>La manifestazione, interamente dedicata </a:t>
            </a:r>
            <a:r>
              <a:rPr sz="1400" dirty="0">
                <a:latin typeface="Calibri"/>
                <a:cs typeface="Calibri"/>
              </a:rPr>
              <a:t>alla </a:t>
            </a:r>
            <a:r>
              <a:rPr sz="1400" spc="-5" dirty="0">
                <a:latin typeface="Calibri"/>
                <a:cs typeface="Calibri"/>
              </a:rPr>
              <a:t>cultura </a:t>
            </a:r>
            <a:r>
              <a:rPr sz="1400" dirty="0">
                <a:latin typeface="Calibri"/>
                <a:cs typeface="Calibri"/>
              </a:rPr>
              <a:t>e alla creatività, </a:t>
            </a:r>
            <a:r>
              <a:rPr sz="1400" spc="-5" dirty="0">
                <a:latin typeface="Calibri"/>
                <a:cs typeface="Calibri"/>
              </a:rPr>
              <a:t>si svolgerà  nella settimana dal </a:t>
            </a:r>
            <a:r>
              <a:rPr sz="1400" dirty="0">
                <a:latin typeface="Calibri"/>
                <a:cs typeface="Calibri"/>
              </a:rPr>
              <a:t>16 al 22 </a:t>
            </a:r>
            <a:r>
              <a:rPr sz="1400" spc="-5" dirty="0">
                <a:latin typeface="Calibri"/>
                <a:cs typeface="Calibri"/>
              </a:rPr>
              <a:t>marzo. In tutta Italia ci saranno </a:t>
            </a:r>
            <a:r>
              <a:rPr sz="1400" dirty="0">
                <a:latin typeface="Calibri"/>
                <a:cs typeface="Calibri"/>
              </a:rPr>
              <a:t>tantissimi </a:t>
            </a:r>
            <a:r>
              <a:rPr sz="1400" spc="-5" dirty="0">
                <a:latin typeface="Calibri"/>
                <a:cs typeface="Calibri"/>
              </a:rPr>
              <a:t>eventi  organizzati dalle Banche con </a:t>
            </a:r>
            <a:r>
              <a:rPr sz="1400" dirty="0">
                <a:latin typeface="Calibri"/>
                <a:cs typeface="Calibri"/>
              </a:rPr>
              <a:t>la </a:t>
            </a:r>
            <a:r>
              <a:rPr sz="1400" spc="-5" dirty="0">
                <a:latin typeface="Calibri"/>
                <a:cs typeface="Calibri"/>
              </a:rPr>
              <a:t>collaborazione di partner </a:t>
            </a:r>
            <a:r>
              <a:rPr sz="1400" dirty="0">
                <a:latin typeface="Calibri"/>
                <a:cs typeface="Calibri"/>
              </a:rPr>
              <a:t>culturali </a:t>
            </a:r>
            <a:r>
              <a:rPr sz="1400" spc="-5" dirty="0">
                <a:latin typeface="Calibri"/>
                <a:cs typeface="Calibri"/>
              </a:rPr>
              <a:t>sul</a:t>
            </a:r>
            <a:r>
              <a:rPr sz="1400" spc="25" dirty="0">
                <a:latin typeface="Calibri"/>
                <a:cs typeface="Calibri"/>
              </a:rPr>
              <a:t> </a:t>
            </a:r>
            <a:r>
              <a:rPr sz="1400" spc="-5" dirty="0">
                <a:latin typeface="Calibri"/>
                <a:cs typeface="Calibri"/>
              </a:rPr>
              <a:t>territorio.</a:t>
            </a:r>
            <a:endParaRPr sz="1400">
              <a:latin typeface="Calibri"/>
              <a:cs typeface="Calibri"/>
            </a:endParaRPr>
          </a:p>
          <a:p>
            <a:pPr>
              <a:lnSpc>
                <a:spcPct val="100000"/>
              </a:lnSpc>
              <a:spcBef>
                <a:spcPts val="15"/>
              </a:spcBef>
            </a:pPr>
            <a:endParaRPr sz="1100">
              <a:latin typeface="Times New Roman"/>
              <a:cs typeface="Times New Roman"/>
            </a:endParaRPr>
          </a:p>
          <a:p>
            <a:pPr marL="12700">
              <a:lnSpc>
                <a:spcPct val="100000"/>
              </a:lnSpc>
            </a:pPr>
            <a:r>
              <a:rPr sz="1400" spc="-5" dirty="0">
                <a:latin typeface="Calibri"/>
                <a:cs typeface="Calibri"/>
              </a:rPr>
              <a:t>In Calabria, </a:t>
            </a:r>
            <a:r>
              <a:rPr sz="1400" dirty="0">
                <a:latin typeface="Calibri"/>
                <a:cs typeface="Calibri"/>
              </a:rPr>
              <a:t>la BCC Mediocrati organizza </a:t>
            </a:r>
            <a:r>
              <a:rPr sz="1400" spc="-5" dirty="0">
                <a:latin typeface="Calibri"/>
                <a:cs typeface="Calibri"/>
              </a:rPr>
              <a:t>due eventi dedicati </a:t>
            </a:r>
            <a:r>
              <a:rPr sz="1400" dirty="0">
                <a:latin typeface="Calibri"/>
                <a:cs typeface="Calibri"/>
              </a:rPr>
              <a:t>al </a:t>
            </a:r>
            <a:r>
              <a:rPr sz="1400" spc="-5" dirty="0">
                <a:latin typeface="Calibri"/>
                <a:cs typeface="Calibri"/>
              </a:rPr>
              <a:t>racconto </a:t>
            </a:r>
            <a:r>
              <a:rPr sz="1400" dirty="0">
                <a:latin typeface="Calibri"/>
                <a:cs typeface="Calibri"/>
              </a:rPr>
              <a:t>e</a:t>
            </a:r>
            <a:r>
              <a:rPr sz="1400" spc="-35" dirty="0">
                <a:latin typeface="Calibri"/>
                <a:cs typeface="Calibri"/>
              </a:rPr>
              <a:t> </a:t>
            </a:r>
            <a:r>
              <a:rPr sz="1400" dirty="0">
                <a:latin typeface="Calibri"/>
                <a:cs typeface="Calibri"/>
              </a:rPr>
              <a:t>all’arte.</a:t>
            </a:r>
            <a:endParaRPr sz="1400">
              <a:latin typeface="Calibri"/>
              <a:cs typeface="Calibri"/>
            </a:endParaRPr>
          </a:p>
          <a:p>
            <a:pPr marL="12700" marR="10160" algn="just">
              <a:lnSpc>
                <a:spcPct val="117500"/>
              </a:lnSpc>
              <a:spcBef>
                <a:spcPts val="980"/>
              </a:spcBef>
            </a:pPr>
            <a:r>
              <a:rPr sz="1400" spc="-5" dirty="0">
                <a:latin typeface="Calibri"/>
                <a:cs typeface="Calibri"/>
              </a:rPr>
              <a:t>Il </a:t>
            </a:r>
            <a:r>
              <a:rPr sz="1400" dirty="0">
                <a:latin typeface="Calibri"/>
                <a:cs typeface="Calibri"/>
              </a:rPr>
              <a:t>primo, in </a:t>
            </a:r>
            <a:r>
              <a:rPr sz="1400" spc="-5" dirty="0">
                <a:latin typeface="Calibri"/>
                <a:cs typeface="Calibri"/>
              </a:rPr>
              <a:t>programma </a:t>
            </a:r>
            <a:r>
              <a:rPr sz="1400" dirty="0">
                <a:latin typeface="Calibri"/>
                <a:cs typeface="Calibri"/>
              </a:rPr>
              <a:t>a </a:t>
            </a:r>
            <a:r>
              <a:rPr sz="1400" spc="-5" dirty="0">
                <a:latin typeface="Calibri"/>
                <a:cs typeface="Calibri"/>
              </a:rPr>
              <a:t>Rende, parte dalla Collezione Bancartis </a:t>
            </a:r>
            <a:r>
              <a:rPr sz="1400" dirty="0">
                <a:latin typeface="Calibri"/>
                <a:cs typeface="Calibri"/>
              </a:rPr>
              <a:t>e </a:t>
            </a:r>
            <a:r>
              <a:rPr sz="1400" spc="-5" dirty="0">
                <a:latin typeface="Calibri"/>
                <a:cs typeface="Calibri"/>
              </a:rPr>
              <a:t>propone una  lettura della Calabria attraverso </a:t>
            </a:r>
            <a:r>
              <a:rPr sz="1400" dirty="0">
                <a:latin typeface="Calibri"/>
                <a:cs typeface="Calibri"/>
              </a:rPr>
              <a:t>gli </a:t>
            </a:r>
            <a:r>
              <a:rPr sz="1400" spc="-5" dirty="0">
                <a:latin typeface="Calibri"/>
                <a:cs typeface="Calibri"/>
              </a:rPr>
              <a:t>artisti </a:t>
            </a:r>
            <a:r>
              <a:rPr sz="1400" dirty="0">
                <a:latin typeface="Calibri"/>
                <a:cs typeface="Calibri"/>
              </a:rPr>
              <a:t>e le </a:t>
            </a:r>
            <a:r>
              <a:rPr sz="1400" spc="-5" dirty="0">
                <a:latin typeface="Calibri"/>
                <a:cs typeface="Calibri"/>
              </a:rPr>
              <a:t>opere di </a:t>
            </a:r>
            <a:r>
              <a:rPr sz="1400" dirty="0">
                <a:latin typeface="Calibri"/>
                <a:cs typeface="Calibri"/>
              </a:rPr>
              <a:t>arte </a:t>
            </a:r>
            <a:r>
              <a:rPr sz="1400" spc="-5" dirty="0">
                <a:latin typeface="Calibri"/>
                <a:cs typeface="Calibri"/>
              </a:rPr>
              <a:t>contemporanea che </a:t>
            </a:r>
            <a:r>
              <a:rPr sz="1400" spc="5" dirty="0">
                <a:latin typeface="Calibri"/>
                <a:cs typeface="Calibri"/>
              </a:rPr>
              <a:t>la </a:t>
            </a:r>
            <a:r>
              <a:rPr sz="1400" spc="325" dirty="0">
                <a:latin typeface="Calibri"/>
                <a:cs typeface="Calibri"/>
              </a:rPr>
              <a:t> </a:t>
            </a:r>
            <a:r>
              <a:rPr sz="1400" spc="-5" dirty="0">
                <a:latin typeface="Calibri"/>
                <a:cs typeface="Calibri"/>
              </a:rPr>
              <a:t>Banca custodisce </a:t>
            </a:r>
            <a:r>
              <a:rPr sz="1400" dirty="0">
                <a:latin typeface="Calibri"/>
                <a:cs typeface="Calibri"/>
              </a:rPr>
              <a:t>nella </a:t>
            </a:r>
            <a:r>
              <a:rPr sz="1400" spc="-5" dirty="0">
                <a:latin typeface="Calibri"/>
                <a:cs typeface="Calibri"/>
              </a:rPr>
              <a:t>Sala De </a:t>
            </a:r>
            <a:r>
              <a:rPr sz="1400" dirty="0">
                <a:latin typeface="Calibri"/>
                <a:cs typeface="Calibri"/>
              </a:rPr>
              <a:t>Cardona, in via</a:t>
            </a:r>
            <a:r>
              <a:rPr sz="1400" spc="-35" dirty="0">
                <a:latin typeface="Calibri"/>
                <a:cs typeface="Calibri"/>
              </a:rPr>
              <a:t> </a:t>
            </a:r>
            <a:r>
              <a:rPr sz="1400" spc="-5" dirty="0">
                <a:latin typeface="Calibri"/>
                <a:cs typeface="Calibri"/>
              </a:rPr>
              <a:t>Alfieri.</a:t>
            </a:r>
            <a:endParaRPr sz="1400">
              <a:latin typeface="Calibri"/>
              <a:cs typeface="Calibri"/>
            </a:endParaRPr>
          </a:p>
          <a:p>
            <a:pPr marL="12700" marR="7620" algn="just">
              <a:lnSpc>
                <a:spcPct val="117900"/>
              </a:lnSpc>
              <a:spcBef>
                <a:spcPts val="969"/>
              </a:spcBef>
            </a:pPr>
            <a:r>
              <a:rPr sz="1400" dirty="0">
                <a:latin typeface="Calibri"/>
                <a:cs typeface="Calibri"/>
              </a:rPr>
              <a:t>L’iniziativa </a:t>
            </a:r>
            <a:r>
              <a:rPr sz="1400" spc="-5" dirty="0">
                <a:latin typeface="Calibri"/>
                <a:cs typeface="Calibri"/>
              </a:rPr>
              <a:t>si svilupperà con </a:t>
            </a:r>
            <a:r>
              <a:rPr sz="1400" dirty="0">
                <a:latin typeface="Calibri"/>
                <a:cs typeface="Calibri"/>
              </a:rPr>
              <a:t>il </a:t>
            </a:r>
            <a:r>
              <a:rPr sz="1400" spc="-5" dirty="0">
                <a:latin typeface="Calibri"/>
                <a:cs typeface="Calibri"/>
              </a:rPr>
              <a:t>contributo della Associazione di </a:t>
            </a:r>
            <a:r>
              <a:rPr sz="1400" dirty="0">
                <a:latin typeface="Calibri"/>
                <a:cs typeface="Calibri"/>
              </a:rPr>
              <a:t>Arti </a:t>
            </a:r>
            <a:r>
              <a:rPr sz="1400" spc="-5" dirty="0">
                <a:latin typeface="Calibri"/>
                <a:cs typeface="Calibri"/>
              </a:rPr>
              <a:t>Visive Vertigo, </a:t>
            </a:r>
            <a:r>
              <a:rPr sz="1400" spc="-10" dirty="0">
                <a:latin typeface="Calibri"/>
                <a:cs typeface="Calibri"/>
              </a:rPr>
              <a:t>di  </a:t>
            </a:r>
            <a:r>
              <a:rPr sz="1400" spc="-5" dirty="0">
                <a:latin typeface="Calibri"/>
                <a:cs typeface="Calibri"/>
              </a:rPr>
              <a:t>Cosenza, dalle 16.00 </a:t>
            </a:r>
            <a:r>
              <a:rPr sz="1400" dirty="0">
                <a:latin typeface="Calibri"/>
                <a:cs typeface="Calibri"/>
              </a:rPr>
              <a:t>alle </a:t>
            </a:r>
            <a:r>
              <a:rPr sz="1400" spc="-5" dirty="0">
                <a:latin typeface="Calibri"/>
                <a:cs typeface="Calibri"/>
              </a:rPr>
              <a:t>18.00 di venerdì </a:t>
            </a:r>
            <a:r>
              <a:rPr sz="1400" dirty="0">
                <a:latin typeface="Calibri"/>
                <a:cs typeface="Calibri"/>
              </a:rPr>
              <a:t>20</a:t>
            </a:r>
            <a:r>
              <a:rPr sz="1400" spc="-35" dirty="0">
                <a:latin typeface="Calibri"/>
                <a:cs typeface="Calibri"/>
              </a:rPr>
              <a:t> </a:t>
            </a:r>
            <a:r>
              <a:rPr sz="1400" dirty="0">
                <a:latin typeface="Calibri"/>
                <a:cs typeface="Calibri"/>
              </a:rPr>
              <a:t>marzo.</a:t>
            </a:r>
            <a:endParaRPr sz="1400">
              <a:latin typeface="Calibri"/>
              <a:cs typeface="Calibri"/>
            </a:endParaRPr>
          </a:p>
          <a:p>
            <a:pPr marL="12700" marR="5715" algn="just">
              <a:lnSpc>
                <a:spcPct val="117100"/>
              </a:lnSpc>
              <a:spcBef>
                <a:spcPts val="990"/>
              </a:spcBef>
            </a:pPr>
            <a:r>
              <a:rPr sz="1400" spc="-5" dirty="0">
                <a:latin typeface="Calibri"/>
                <a:cs typeface="Calibri"/>
              </a:rPr>
              <a:t>Il secondo evento si </a:t>
            </a:r>
            <a:r>
              <a:rPr sz="1400" dirty="0">
                <a:latin typeface="Calibri"/>
                <a:cs typeface="Calibri"/>
              </a:rPr>
              <a:t>svolgerà a </a:t>
            </a:r>
            <a:r>
              <a:rPr sz="1400" spc="-5" dirty="0">
                <a:latin typeface="Calibri"/>
                <a:cs typeface="Calibri"/>
              </a:rPr>
              <a:t>Cosenza, lungo </a:t>
            </a:r>
            <a:r>
              <a:rPr sz="1400" dirty="0">
                <a:latin typeface="Calibri"/>
                <a:cs typeface="Calibri"/>
              </a:rPr>
              <a:t>il </a:t>
            </a:r>
            <a:r>
              <a:rPr sz="1400" spc="-5" dirty="0">
                <a:latin typeface="Calibri"/>
                <a:cs typeface="Calibri"/>
              </a:rPr>
              <a:t>percorso del MAB, Museo all’Aperto  Bilotti. Dalle 16,30 </a:t>
            </a:r>
            <a:r>
              <a:rPr sz="1400" dirty="0">
                <a:latin typeface="Calibri"/>
                <a:cs typeface="Calibri"/>
              </a:rPr>
              <a:t>alle </a:t>
            </a:r>
            <a:r>
              <a:rPr sz="1400" spc="-5" dirty="0">
                <a:latin typeface="Calibri"/>
                <a:cs typeface="Calibri"/>
              </a:rPr>
              <a:t>18.00 di sabato </a:t>
            </a:r>
            <a:r>
              <a:rPr sz="1400" dirty="0">
                <a:latin typeface="Calibri"/>
                <a:cs typeface="Calibri"/>
              </a:rPr>
              <a:t>21 marzo, il Parco </a:t>
            </a:r>
            <a:r>
              <a:rPr sz="1400" spc="-5" dirty="0">
                <a:latin typeface="Calibri"/>
                <a:cs typeface="Calibri"/>
              </a:rPr>
              <a:t>Tommaso Campanella  proporrà una “passeggiata </a:t>
            </a:r>
            <a:r>
              <a:rPr sz="1400" dirty="0">
                <a:latin typeface="Calibri"/>
                <a:cs typeface="Calibri"/>
              </a:rPr>
              <a:t>ad arte – tra </a:t>
            </a:r>
            <a:r>
              <a:rPr sz="1400" spc="-5" dirty="0">
                <a:latin typeface="Calibri"/>
                <a:cs typeface="Calibri"/>
              </a:rPr>
              <a:t>storia </a:t>
            </a:r>
            <a:r>
              <a:rPr sz="1400" dirty="0">
                <a:latin typeface="Calibri"/>
                <a:cs typeface="Calibri"/>
              </a:rPr>
              <a:t>e </a:t>
            </a:r>
            <a:r>
              <a:rPr sz="1400" spc="-5" dirty="0">
                <a:latin typeface="Calibri"/>
                <a:cs typeface="Calibri"/>
              </a:rPr>
              <a:t>leggenda”. Sarà possibile  incamminarsi </a:t>
            </a:r>
            <a:r>
              <a:rPr sz="1400" dirty="0">
                <a:latin typeface="Calibri"/>
                <a:cs typeface="Calibri"/>
              </a:rPr>
              <a:t>tra le </a:t>
            </a:r>
            <a:r>
              <a:rPr sz="1400" spc="-5" dirty="0">
                <a:latin typeface="Calibri"/>
                <a:cs typeface="Calibri"/>
              </a:rPr>
              <a:t>statue del </a:t>
            </a:r>
            <a:r>
              <a:rPr sz="1400" dirty="0">
                <a:latin typeface="Calibri"/>
                <a:cs typeface="Calibri"/>
              </a:rPr>
              <a:t>MAB </a:t>
            </a:r>
            <a:r>
              <a:rPr sz="1400" spc="-5" dirty="0">
                <a:latin typeface="Calibri"/>
                <a:cs typeface="Calibri"/>
              </a:rPr>
              <a:t>che prenderanno </a:t>
            </a:r>
            <a:r>
              <a:rPr sz="1400" dirty="0">
                <a:latin typeface="Calibri"/>
                <a:cs typeface="Calibri"/>
              </a:rPr>
              <a:t>vita </a:t>
            </a:r>
            <a:r>
              <a:rPr sz="1400" spc="-5" dirty="0">
                <a:latin typeface="Calibri"/>
                <a:cs typeface="Calibri"/>
              </a:rPr>
              <a:t>grazie </a:t>
            </a:r>
            <a:r>
              <a:rPr sz="1400" dirty="0">
                <a:latin typeface="Calibri"/>
                <a:cs typeface="Calibri"/>
              </a:rPr>
              <a:t>ad </a:t>
            </a:r>
            <a:r>
              <a:rPr sz="1400" spc="-5" dirty="0">
                <a:latin typeface="Calibri"/>
                <a:cs typeface="Calibri"/>
              </a:rPr>
              <a:t>una descrizione  animata di ogni opera </a:t>
            </a:r>
            <a:r>
              <a:rPr sz="1400" dirty="0">
                <a:latin typeface="Calibri"/>
                <a:cs typeface="Calibri"/>
              </a:rPr>
              <a:t>e </a:t>
            </a:r>
            <a:r>
              <a:rPr sz="1400" spc="-5" dirty="0">
                <a:latin typeface="Calibri"/>
                <a:cs typeface="Calibri"/>
              </a:rPr>
              <a:t>dei rispettivi</a:t>
            </a:r>
            <a:r>
              <a:rPr sz="1400" spc="-25" dirty="0">
                <a:latin typeface="Calibri"/>
                <a:cs typeface="Calibri"/>
              </a:rPr>
              <a:t> </a:t>
            </a:r>
            <a:r>
              <a:rPr sz="1400" spc="-5" dirty="0">
                <a:latin typeface="Calibri"/>
                <a:cs typeface="Calibri"/>
              </a:rPr>
              <a:t>autori.</a:t>
            </a:r>
            <a:endParaRPr sz="1400">
              <a:latin typeface="Calibri"/>
              <a:cs typeface="Calibri"/>
            </a:endParaRPr>
          </a:p>
        </p:txBody>
      </p:sp>
      <p:sp>
        <p:nvSpPr>
          <p:cNvPr id="5" name="object 5"/>
          <p:cNvSpPr/>
          <p:nvPr/>
        </p:nvSpPr>
        <p:spPr>
          <a:xfrm>
            <a:off x="2999104" y="2119883"/>
            <a:ext cx="1561211" cy="82118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48322" y="3431392"/>
            <a:ext cx="5797111" cy="51728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616585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Strill.it</a:t>
            </a:r>
            <a:endParaRPr sz="1600">
              <a:latin typeface="Arial"/>
              <a:cs typeface="Arial"/>
            </a:endParaRPr>
          </a:p>
          <a:p>
            <a:pPr marL="12700" algn="just">
              <a:lnSpc>
                <a:spcPts val="1880"/>
              </a:lnSpc>
            </a:pPr>
            <a:r>
              <a:rPr sz="1600" b="1" spc="-5" dirty="0">
                <a:latin typeface="Arial"/>
                <a:cs typeface="Arial"/>
              </a:rPr>
              <a:t>16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0"/>
              </a:spcBef>
            </a:pPr>
            <a:endParaRPr sz="2050">
              <a:latin typeface="Times New Roman"/>
              <a:cs typeface="Times New Roman"/>
            </a:endParaRPr>
          </a:p>
          <a:p>
            <a:pPr marL="12700" marR="6985" algn="just">
              <a:lnSpc>
                <a:spcPct val="117100"/>
              </a:lnSpc>
            </a:pPr>
            <a:r>
              <a:rPr sz="1400" dirty="0">
                <a:latin typeface="Calibri"/>
                <a:cs typeface="Calibri"/>
              </a:rPr>
              <a:t>Gli </a:t>
            </a:r>
            <a:r>
              <a:rPr sz="1400" spc="-5" dirty="0">
                <a:latin typeface="Calibri"/>
                <a:cs typeface="Calibri"/>
              </a:rPr>
              <a:t>eventi sono rivolti </a:t>
            </a:r>
            <a:r>
              <a:rPr sz="1400" dirty="0">
                <a:latin typeface="Calibri"/>
                <a:cs typeface="Calibri"/>
              </a:rPr>
              <a:t>a </a:t>
            </a:r>
            <a:r>
              <a:rPr sz="1400" spc="-5" dirty="0">
                <a:latin typeface="Calibri"/>
                <a:cs typeface="Calibri"/>
              </a:rPr>
              <a:t>bambini </a:t>
            </a:r>
            <a:r>
              <a:rPr sz="1400" dirty="0">
                <a:latin typeface="Calibri"/>
                <a:cs typeface="Calibri"/>
              </a:rPr>
              <a:t>e ragazzi, </a:t>
            </a:r>
            <a:r>
              <a:rPr sz="1400" spc="-5" dirty="0">
                <a:latin typeface="Calibri"/>
                <a:cs typeface="Calibri"/>
              </a:rPr>
              <a:t>ma, naturalmente, sono aperti </a:t>
            </a:r>
            <a:r>
              <a:rPr sz="1400" dirty="0">
                <a:latin typeface="Calibri"/>
                <a:cs typeface="Calibri"/>
              </a:rPr>
              <a:t>a </a:t>
            </a:r>
            <a:r>
              <a:rPr sz="1400" spc="-5" dirty="0">
                <a:latin typeface="Calibri"/>
                <a:cs typeface="Calibri"/>
              </a:rPr>
              <a:t>chiunque  </a:t>
            </a:r>
            <a:r>
              <a:rPr sz="1400" dirty="0">
                <a:latin typeface="Calibri"/>
                <a:cs typeface="Calibri"/>
              </a:rPr>
              <a:t>voglia </a:t>
            </a:r>
            <a:r>
              <a:rPr sz="1400" spc="-5" dirty="0">
                <a:latin typeface="Calibri"/>
                <a:cs typeface="Calibri"/>
              </a:rPr>
              <a:t>fare un viaggio attraverso </a:t>
            </a:r>
            <a:r>
              <a:rPr sz="1400" dirty="0">
                <a:latin typeface="Calibri"/>
                <a:cs typeface="Calibri"/>
              </a:rPr>
              <a:t>l’arte, </a:t>
            </a:r>
            <a:r>
              <a:rPr sz="1400" spc="-10" dirty="0">
                <a:latin typeface="Calibri"/>
                <a:cs typeface="Calibri"/>
              </a:rPr>
              <a:t>in </a:t>
            </a:r>
            <a:r>
              <a:rPr sz="1400" spc="-5" dirty="0">
                <a:latin typeface="Calibri"/>
                <a:cs typeface="Calibri"/>
              </a:rPr>
              <a:t>questo caso </a:t>
            </a:r>
            <a:r>
              <a:rPr sz="1400" dirty="0">
                <a:latin typeface="Calibri"/>
                <a:cs typeface="Calibri"/>
              </a:rPr>
              <a:t>la </a:t>
            </a:r>
            <a:r>
              <a:rPr sz="1400" spc="-5" dirty="0">
                <a:latin typeface="Calibri"/>
                <a:cs typeface="Calibri"/>
              </a:rPr>
              <a:t>pittura, </a:t>
            </a:r>
            <a:r>
              <a:rPr sz="1400" dirty="0">
                <a:latin typeface="Calibri"/>
                <a:cs typeface="Calibri"/>
              </a:rPr>
              <a:t>la </a:t>
            </a:r>
            <a:r>
              <a:rPr sz="1400" spc="-5" dirty="0">
                <a:latin typeface="Calibri"/>
                <a:cs typeface="Calibri"/>
              </a:rPr>
              <a:t>scultura </a:t>
            </a:r>
            <a:r>
              <a:rPr sz="1400" dirty="0">
                <a:latin typeface="Calibri"/>
                <a:cs typeface="Calibri"/>
              </a:rPr>
              <a:t>e la  </a:t>
            </a:r>
            <a:r>
              <a:rPr sz="1400" spc="-5" dirty="0">
                <a:latin typeface="Calibri"/>
                <a:cs typeface="Calibri"/>
              </a:rPr>
              <a:t>recitazione, che ha </a:t>
            </a:r>
            <a:r>
              <a:rPr sz="1400" dirty="0">
                <a:latin typeface="Calibri"/>
                <a:cs typeface="Calibri"/>
              </a:rPr>
              <a:t>lo </a:t>
            </a:r>
            <a:r>
              <a:rPr sz="1400" spc="-5" dirty="0">
                <a:latin typeface="Calibri"/>
                <a:cs typeface="Calibri"/>
              </a:rPr>
              <a:t>scopo di evidenziare </a:t>
            </a:r>
            <a:r>
              <a:rPr sz="1400" dirty="0">
                <a:latin typeface="Calibri"/>
                <a:cs typeface="Calibri"/>
              </a:rPr>
              <a:t>gli </a:t>
            </a:r>
            <a:r>
              <a:rPr sz="1400" spc="-5" dirty="0">
                <a:latin typeface="Calibri"/>
                <a:cs typeface="Calibri"/>
              </a:rPr>
              <a:t>aspetti più “generativi” della  </a:t>
            </a:r>
            <a:r>
              <a:rPr sz="1400" dirty="0">
                <a:latin typeface="Calibri"/>
                <a:cs typeface="Calibri"/>
              </a:rPr>
              <a:t>creatività.</a:t>
            </a:r>
            <a:endParaRPr sz="1400">
              <a:latin typeface="Calibri"/>
              <a:cs typeface="Calibri"/>
            </a:endParaRPr>
          </a:p>
          <a:p>
            <a:pPr marL="12700" marR="7620" algn="just">
              <a:lnSpc>
                <a:spcPct val="117600"/>
              </a:lnSpc>
              <a:spcBef>
                <a:spcPts val="975"/>
              </a:spcBef>
            </a:pPr>
            <a:r>
              <a:rPr sz="1400" spc="-5" dirty="0">
                <a:latin typeface="Calibri"/>
                <a:cs typeface="Calibri"/>
              </a:rPr>
              <a:t>Attraverso </a:t>
            </a:r>
            <a:r>
              <a:rPr sz="1400" dirty="0">
                <a:latin typeface="Calibri"/>
                <a:cs typeface="Calibri"/>
              </a:rPr>
              <a:t>l’arte e i </a:t>
            </a:r>
            <a:r>
              <a:rPr sz="1400" spc="-5" dirty="0">
                <a:latin typeface="Calibri"/>
                <a:cs typeface="Calibri"/>
              </a:rPr>
              <a:t>percorsi </a:t>
            </a:r>
            <a:r>
              <a:rPr sz="1400" dirty="0">
                <a:latin typeface="Calibri"/>
                <a:cs typeface="Calibri"/>
              </a:rPr>
              <a:t>linguistici </a:t>
            </a:r>
            <a:r>
              <a:rPr sz="1400" spc="-5" dirty="0">
                <a:latin typeface="Calibri"/>
                <a:cs typeface="Calibri"/>
              </a:rPr>
              <a:t>creati </a:t>
            </a:r>
            <a:r>
              <a:rPr sz="1400" dirty="0">
                <a:latin typeface="Calibri"/>
                <a:cs typeface="Calibri"/>
              </a:rPr>
              <a:t>ad </a:t>
            </a:r>
            <a:r>
              <a:rPr sz="1400" spc="-5" dirty="0">
                <a:latin typeface="Calibri"/>
                <a:cs typeface="Calibri"/>
              </a:rPr>
              <a:t>hoc </a:t>
            </a:r>
            <a:r>
              <a:rPr sz="1400" dirty="0">
                <a:latin typeface="Calibri"/>
                <a:cs typeface="Calibri"/>
              </a:rPr>
              <a:t>i </a:t>
            </a:r>
            <a:r>
              <a:rPr sz="1400" spc="-5" dirty="0">
                <a:latin typeface="Calibri"/>
                <a:cs typeface="Calibri"/>
              </a:rPr>
              <a:t>giovani protagonisti del Festival  potranno sperimentare </a:t>
            </a:r>
            <a:r>
              <a:rPr sz="1400" dirty="0">
                <a:latin typeface="Calibri"/>
                <a:cs typeface="Calibri"/>
              </a:rPr>
              <a:t>le </a:t>
            </a:r>
            <a:r>
              <a:rPr sz="1400" spc="-5" dirty="0">
                <a:latin typeface="Calibri"/>
                <a:cs typeface="Calibri"/>
              </a:rPr>
              <a:t>potenzialità della fantasia </a:t>
            </a:r>
            <a:r>
              <a:rPr sz="1400" dirty="0">
                <a:latin typeface="Calibri"/>
                <a:cs typeface="Calibri"/>
              </a:rPr>
              <a:t>e </a:t>
            </a:r>
            <a:r>
              <a:rPr sz="1400" spc="-5" dirty="0">
                <a:latin typeface="Calibri"/>
                <a:cs typeface="Calibri"/>
              </a:rPr>
              <a:t>ritornare </a:t>
            </a:r>
            <a:r>
              <a:rPr sz="1400" dirty="0">
                <a:latin typeface="Calibri"/>
                <a:cs typeface="Calibri"/>
              </a:rPr>
              <a:t>a </a:t>
            </a:r>
            <a:r>
              <a:rPr sz="1400" spc="-5" dirty="0">
                <a:latin typeface="Calibri"/>
                <a:cs typeface="Calibri"/>
              </a:rPr>
              <a:t>casa </a:t>
            </a:r>
            <a:r>
              <a:rPr sz="1400" dirty="0">
                <a:latin typeface="Calibri"/>
                <a:cs typeface="Calibri"/>
              </a:rPr>
              <a:t>e a </a:t>
            </a:r>
            <a:r>
              <a:rPr sz="1400" spc="-5" dirty="0">
                <a:latin typeface="Calibri"/>
                <a:cs typeface="Calibri"/>
              </a:rPr>
              <a:t>scuola con  </a:t>
            </a:r>
            <a:r>
              <a:rPr sz="1400" dirty="0">
                <a:latin typeface="Calibri"/>
                <a:cs typeface="Calibri"/>
              </a:rPr>
              <a:t>la voglia </a:t>
            </a:r>
            <a:r>
              <a:rPr sz="1400" spc="-5" dirty="0">
                <a:latin typeface="Calibri"/>
                <a:cs typeface="Calibri"/>
              </a:rPr>
              <a:t>di costruire </a:t>
            </a:r>
            <a:r>
              <a:rPr sz="1400" dirty="0">
                <a:latin typeface="Calibri"/>
                <a:cs typeface="Calibri"/>
              </a:rPr>
              <a:t>infiniti</a:t>
            </a:r>
            <a:r>
              <a:rPr sz="1400" spc="-25" dirty="0">
                <a:latin typeface="Calibri"/>
                <a:cs typeface="Calibri"/>
              </a:rPr>
              <a:t> </a:t>
            </a:r>
            <a:r>
              <a:rPr sz="1400" spc="-5" dirty="0">
                <a:latin typeface="Calibri"/>
                <a:cs typeface="Calibri"/>
              </a:rPr>
              <a:t>racconti.</a:t>
            </a:r>
            <a:endParaRPr sz="1400">
              <a:latin typeface="Calibri"/>
              <a:cs typeface="Calibri"/>
            </a:endParaRPr>
          </a:p>
          <a:p>
            <a:pPr marL="12700" marR="5080" algn="just">
              <a:lnSpc>
                <a:spcPct val="117100"/>
              </a:lnSpc>
              <a:spcBef>
                <a:spcPts val="985"/>
              </a:spcBef>
            </a:pPr>
            <a:r>
              <a:rPr sz="1400" spc="-5" dirty="0">
                <a:latin typeface="Calibri"/>
                <a:cs typeface="Calibri"/>
              </a:rPr>
              <a:t>“La </a:t>
            </a:r>
            <a:r>
              <a:rPr sz="1400" dirty="0">
                <a:latin typeface="Calibri"/>
                <a:cs typeface="Calibri"/>
              </a:rPr>
              <a:t>nostra </a:t>
            </a:r>
            <a:r>
              <a:rPr sz="1400" spc="-5" dirty="0">
                <a:latin typeface="Calibri"/>
                <a:cs typeface="Calibri"/>
              </a:rPr>
              <a:t>Banca investe ogni anno nei </a:t>
            </a:r>
            <a:r>
              <a:rPr sz="1400" dirty="0">
                <a:latin typeface="Calibri"/>
                <a:cs typeface="Calibri"/>
              </a:rPr>
              <a:t>giovani e </a:t>
            </a:r>
            <a:r>
              <a:rPr sz="1400" spc="-5" dirty="0">
                <a:latin typeface="Calibri"/>
                <a:cs typeface="Calibri"/>
              </a:rPr>
              <a:t>nella cultura </a:t>
            </a:r>
            <a:r>
              <a:rPr sz="1400" dirty="0">
                <a:latin typeface="Calibri"/>
                <a:cs typeface="Calibri"/>
              </a:rPr>
              <a:t>– </a:t>
            </a:r>
            <a:r>
              <a:rPr sz="1400" spc="-5" dirty="0">
                <a:latin typeface="Calibri"/>
                <a:cs typeface="Calibri"/>
              </a:rPr>
              <a:t>ha dichiarato </a:t>
            </a:r>
            <a:r>
              <a:rPr sz="1400" dirty="0">
                <a:latin typeface="Calibri"/>
                <a:cs typeface="Calibri"/>
              </a:rPr>
              <a:t>il  </a:t>
            </a:r>
            <a:r>
              <a:rPr sz="1400" spc="-5" dirty="0">
                <a:latin typeface="Calibri"/>
                <a:cs typeface="Calibri"/>
              </a:rPr>
              <a:t>presidente della </a:t>
            </a:r>
            <a:r>
              <a:rPr sz="1400" dirty="0">
                <a:latin typeface="Calibri"/>
                <a:cs typeface="Calibri"/>
              </a:rPr>
              <a:t>BCC </a:t>
            </a:r>
            <a:r>
              <a:rPr sz="1400" spc="-5" dirty="0">
                <a:latin typeface="Calibri"/>
                <a:cs typeface="Calibri"/>
              </a:rPr>
              <a:t>Mediocrati, Nicola Paldino </a:t>
            </a:r>
            <a:r>
              <a:rPr sz="1400" dirty="0">
                <a:latin typeface="Calibri"/>
                <a:cs typeface="Calibri"/>
              </a:rPr>
              <a:t>– </a:t>
            </a:r>
            <a:r>
              <a:rPr sz="1400" spc="-5" dirty="0">
                <a:latin typeface="Calibri"/>
                <a:cs typeface="Calibri"/>
              </a:rPr>
              <a:t>perciò, siamo lieti di intervenire  per </a:t>
            </a:r>
            <a:r>
              <a:rPr sz="1400" dirty="0">
                <a:latin typeface="Calibri"/>
                <a:cs typeface="Calibri"/>
              </a:rPr>
              <a:t>il </a:t>
            </a:r>
            <a:r>
              <a:rPr sz="1400" spc="-5" dirty="0">
                <a:latin typeface="Calibri"/>
                <a:cs typeface="Calibri"/>
              </a:rPr>
              <a:t>secondo anno consecutivo all’iniziativa </a:t>
            </a:r>
            <a:r>
              <a:rPr sz="1400" dirty="0">
                <a:latin typeface="Calibri"/>
                <a:cs typeface="Calibri"/>
              </a:rPr>
              <a:t>ABI, </a:t>
            </a:r>
            <a:r>
              <a:rPr sz="1400" spc="-5" dirty="0">
                <a:latin typeface="Calibri"/>
                <a:cs typeface="Calibri"/>
              </a:rPr>
              <a:t>mettendoci </a:t>
            </a:r>
            <a:r>
              <a:rPr sz="1400" dirty="0">
                <a:latin typeface="Calibri"/>
                <a:cs typeface="Calibri"/>
              </a:rPr>
              <a:t>in gioco </a:t>
            </a:r>
            <a:r>
              <a:rPr sz="1400" spc="-5" dirty="0">
                <a:latin typeface="Calibri"/>
                <a:cs typeface="Calibri"/>
              </a:rPr>
              <a:t>per costruire  percorsi </a:t>
            </a:r>
            <a:r>
              <a:rPr sz="1400" dirty="0">
                <a:latin typeface="Calibri"/>
                <a:cs typeface="Calibri"/>
              </a:rPr>
              <a:t>e </a:t>
            </a:r>
            <a:r>
              <a:rPr sz="1400" spc="-5" dirty="0">
                <a:latin typeface="Calibri"/>
                <a:cs typeface="Calibri"/>
              </a:rPr>
              <a:t>occasioni che consentano </a:t>
            </a:r>
            <a:r>
              <a:rPr sz="1400" dirty="0">
                <a:latin typeface="Calibri"/>
                <a:cs typeface="Calibri"/>
              </a:rPr>
              <a:t>ai </a:t>
            </a:r>
            <a:r>
              <a:rPr sz="1400" spc="-5" dirty="0">
                <a:latin typeface="Calibri"/>
                <a:cs typeface="Calibri"/>
              </a:rPr>
              <a:t>nostri giovani di </a:t>
            </a:r>
            <a:r>
              <a:rPr sz="1400" dirty="0">
                <a:latin typeface="Calibri"/>
                <a:cs typeface="Calibri"/>
              </a:rPr>
              <a:t>allenarsi a diventare </a:t>
            </a:r>
            <a:r>
              <a:rPr sz="1400" spc="-5" dirty="0">
                <a:latin typeface="Calibri"/>
                <a:cs typeface="Calibri"/>
              </a:rPr>
              <a:t>cittadini  attivi, capaci di </a:t>
            </a:r>
            <a:r>
              <a:rPr sz="1400" dirty="0">
                <a:latin typeface="Calibri"/>
                <a:cs typeface="Calibri"/>
              </a:rPr>
              <a:t>relazioni e </a:t>
            </a:r>
            <a:r>
              <a:rPr sz="1400" spc="-5" dirty="0">
                <a:latin typeface="Calibri"/>
                <a:cs typeface="Calibri"/>
              </a:rPr>
              <a:t>di</a:t>
            </a:r>
            <a:r>
              <a:rPr sz="1400" spc="-25" dirty="0">
                <a:latin typeface="Calibri"/>
                <a:cs typeface="Calibri"/>
              </a:rPr>
              <a:t> </a:t>
            </a:r>
            <a:r>
              <a:rPr sz="1400" spc="-5" dirty="0">
                <a:latin typeface="Calibri"/>
                <a:cs typeface="Calibri"/>
              </a:rPr>
              <a:t>progettualità”.</a:t>
            </a:r>
            <a:endParaRPr sz="1400">
              <a:latin typeface="Calibri"/>
              <a:cs typeface="Calibri"/>
            </a:endParaRPr>
          </a:p>
          <a:p>
            <a:pPr marL="12700" marR="8890" algn="just">
              <a:lnSpc>
                <a:spcPct val="117900"/>
              </a:lnSpc>
              <a:spcBef>
                <a:spcPts val="969"/>
              </a:spcBef>
            </a:pPr>
            <a:r>
              <a:rPr sz="1400" spc="-5" dirty="0">
                <a:latin typeface="Calibri"/>
                <a:cs typeface="Calibri"/>
              </a:rPr>
              <a:t>Il recupero del proprio patrimonio </a:t>
            </a:r>
            <a:r>
              <a:rPr sz="1400" dirty="0">
                <a:latin typeface="Calibri"/>
                <a:cs typeface="Calibri"/>
              </a:rPr>
              <a:t>e </a:t>
            </a:r>
            <a:r>
              <a:rPr sz="1400" spc="-10" dirty="0">
                <a:latin typeface="Calibri"/>
                <a:cs typeface="Calibri"/>
              </a:rPr>
              <a:t>lo </a:t>
            </a:r>
            <a:r>
              <a:rPr sz="1400" spc="-5" dirty="0">
                <a:latin typeface="Calibri"/>
                <a:cs typeface="Calibri"/>
              </a:rPr>
              <a:t>sviluppo delle proprie competenze sono </a:t>
            </a:r>
            <a:r>
              <a:rPr sz="1400" dirty="0">
                <a:latin typeface="Calibri"/>
                <a:cs typeface="Calibri"/>
              </a:rPr>
              <a:t>alla  </a:t>
            </a:r>
            <a:r>
              <a:rPr sz="1400" spc="-5" dirty="0">
                <a:latin typeface="Calibri"/>
                <a:cs typeface="Calibri"/>
              </a:rPr>
              <a:t>base anche del </a:t>
            </a:r>
            <a:r>
              <a:rPr sz="1400" dirty="0">
                <a:latin typeface="Calibri"/>
                <a:cs typeface="Calibri"/>
              </a:rPr>
              <a:t>progresso </a:t>
            </a:r>
            <a:r>
              <a:rPr sz="1400" spc="-5" dirty="0">
                <a:latin typeface="Calibri"/>
                <a:cs typeface="Calibri"/>
              </a:rPr>
              <a:t>economico oltre che della coesione </a:t>
            </a:r>
            <a:r>
              <a:rPr sz="1400" dirty="0">
                <a:latin typeface="Calibri"/>
                <a:cs typeface="Calibri"/>
              </a:rPr>
              <a:t>sociale.</a:t>
            </a:r>
            <a:endParaRPr sz="1400">
              <a:latin typeface="Calibri"/>
              <a:cs typeface="Calibri"/>
            </a:endParaRPr>
          </a:p>
          <a:p>
            <a:pPr marL="12700" marR="5715" algn="just">
              <a:lnSpc>
                <a:spcPct val="117900"/>
              </a:lnSpc>
              <a:spcBef>
                <a:spcPts val="975"/>
              </a:spcBef>
            </a:pPr>
            <a:r>
              <a:rPr sz="1400" spc="-5" dirty="0">
                <a:latin typeface="Calibri"/>
                <a:cs typeface="Calibri"/>
              </a:rPr>
              <a:t>Le </a:t>
            </a:r>
            <a:r>
              <a:rPr sz="1400" dirty="0">
                <a:latin typeface="Calibri"/>
                <a:cs typeface="Calibri"/>
              </a:rPr>
              <a:t>informazioni e i </a:t>
            </a:r>
            <a:r>
              <a:rPr sz="1400" spc="-5" dirty="0">
                <a:latin typeface="Calibri"/>
                <a:cs typeface="Calibri"/>
              </a:rPr>
              <a:t>dettagli su eventi, città </a:t>
            </a:r>
            <a:r>
              <a:rPr sz="1400" dirty="0">
                <a:latin typeface="Calibri"/>
                <a:cs typeface="Calibri"/>
              </a:rPr>
              <a:t>e </a:t>
            </a:r>
            <a:r>
              <a:rPr sz="1400" spc="-5" dirty="0">
                <a:latin typeface="Calibri"/>
                <a:cs typeface="Calibri"/>
              </a:rPr>
              <a:t>sedi della manifestazione saranno  </a:t>
            </a:r>
            <a:r>
              <a:rPr sz="1400" dirty="0">
                <a:latin typeface="Calibri"/>
                <a:cs typeface="Calibri"/>
              </a:rPr>
              <a:t>disponibili </a:t>
            </a:r>
            <a:r>
              <a:rPr sz="1400" spc="-5" dirty="0">
                <a:latin typeface="Calibri"/>
                <a:cs typeface="Calibri"/>
              </a:rPr>
              <a:t>sul sito</a:t>
            </a:r>
            <a:r>
              <a:rPr sz="1400" spc="-10" dirty="0">
                <a:latin typeface="Calibri"/>
                <a:cs typeface="Calibri"/>
              </a:rPr>
              <a:t> </a:t>
            </a:r>
            <a:r>
              <a:rPr sz="1400" spc="-5" dirty="0">
                <a:latin typeface="Calibri"/>
                <a:cs typeface="Calibri"/>
                <a:hlinkClick r:id="rId3"/>
              </a:rPr>
              <a:t>www.festivalculturacreativa.it.</a:t>
            </a:r>
            <a:endParaRPr sz="1400">
              <a:latin typeface="Calibri"/>
              <a:cs typeface="Calibri"/>
            </a:endParaRP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49225">
              <a:lnSpc>
                <a:spcPts val="1839"/>
              </a:lnSpc>
            </a:pPr>
            <a:r>
              <a:rPr sz="1600" b="1" spc="-30" dirty="0">
                <a:latin typeface="Arial"/>
                <a:cs typeface="Arial"/>
              </a:rPr>
              <a:t>A</a:t>
            </a:r>
            <a:r>
              <a:rPr sz="1600" b="1" dirty="0">
                <a:latin typeface="Arial"/>
                <a:cs typeface="Arial"/>
              </a:rPr>
              <a:t>dn</a:t>
            </a:r>
            <a:r>
              <a:rPr sz="1600" b="1" spc="-5" dirty="0">
                <a:latin typeface="Arial"/>
                <a:cs typeface="Arial"/>
              </a:rPr>
              <a:t>k</a:t>
            </a:r>
            <a:r>
              <a:rPr sz="1600" b="1" spc="5" dirty="0">
                <a:latin typeface="Arial"/>
                <a:cs typeface="Arial"/>
              </a:rPr>
              <a:t>r</a:t>
            </a:r>
            <a:r>
              <a:rPr sz="1600" b="1" spc="-5" dirty="0">
                <a:latin typeface="Arial"/>
                <a:cs typeface="Arial"/>
              </a:rPr>
              <a:t>onos.c</a:t>
            </a:r>
            <a:r>
              <a:rPr sz="1600" b="1" dirty="0">
                <a:latin typeface="Arial"/>
                <a:cs typeface="Arial"/>
              </a:rPr>
              <a:t>o</a:t>
            </a:r>
            <a:r>
              <a:rPr sz="1600" b="1" spc="-5" dirty="0">
                <a:latin typeface="Arial"/>
                <a:cs typeface="Arial"/>
              </a:rPr>
              <a:t>m  17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724150" y="1981199"/>
            <a:ext cx="2200275" cy="72644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4642230"/>
            <a:ext cx="6147435" cy="4779010"/>
          </a:xfrm>
          <a:prstGeom prst="rect">
            <a:avLst/>
          </a:prstGeom>
        </p:spPr>
        <p:txBody>
          <a:bodyPr vert="horz" wrap="square" lIns="0" tIns="13335" rIns="0" bIns="0" rtlCol="0">
            <a:spAutoFit/>
          </a:bodyPr>
          <a:lstStyle/>
          <a:p>
            <a:pPr marL="12700">
              <a:lnSpc>
                <a:spcPct val="100000"/>
              </a:lnSpc>
              <a:spcBef>
                <a:spcPts val="105"/>
              </a:spcBef>
            </a:pPr>
            <a:r>
              <a:rPr sz="1100" b="1" i="1" spc="-5" dirty="0">
                <a:latin typeface="Arial"/>
                <a:cs typeface="Arial"/>
              </a:rPr>
              <a:t>Articolo pubblicato il:</a:t>
            </a:r>
            <a:r>
              <a:rPr sz="1100" b="1" i="1" spc="5" dirty="0">
                <a:latin typeface="Arial"/>
                <a:cs typeface="Arial"/>
              </a:rPr>
              <a:t> </a:t>
            </a:r>
            <a:r>
              <a:rPr sz="1100" b="1" i="1" spc="-5" dirty="0">
                <a:latin typeface="Arial"/>
                <a:cs typeface="Arial"/>
              </a:rPr>
              <a:t>17/03/2015</a:t>
            </a:r>
            <a:endParaRPr sz="1100">
              <a:latin typeface="Arial"/>
              <a:cs typeface="Arial"/>
            </a:endParaRPr>
          </a:p>
          <a:p>
            <a:pPr marL="12700" marR="25400">
              <a:lnSpc>
                <a:spcPct val="138200"/>
              </a:lnSpc>
              <a:spcBef>
                <a:spcPts val="455"/>
              </a:spcBef>
            </a:pPr>
            <a:r>
              <a:rPr sz="1100" spc="-5" dirty="0">
                <a:latin typeface="Arial"/>
                <a:cs typeface="Arial"/>
              </a:rPr>
              <a:t>'L'alfabeto </a:t>
            </a:r>
            <a:r>
              <a:rPr sz="1100" dirty="0">
                <a:latin typeface="Arial"/>
                <a:cs typeface="Arial"/>
              </a:rPr>
              <a:t>del </a:t>
            </a:r>
            <a:r>
              <a:rPr sz="1100" spc="-5" dirty="0">
                <a:latin typeface="Arial"/>
                <a:cs typeface="Arial"/>
              </a:rPr>
              <a:t>Mondo. </a:t>
            </a:r>
            <a:r>
              <a:rPr sz="1100" dirty="0">
                <a:latin typeface="Arial"/>
                <a:cs typeface="Arial"/>
              </a:rPr>
              <a:t>Leggiamo i </a:t>
            </a:r>
            <a:r>
              <a:rPr sz="1100" spc="-5" dirty="0">
                <a:latin typeface="Arial"/>
                <a:cs typeface="Arial"/>
              </a:rPr>
              <a:t>segni intorno </a:t>
            </a:r>
            <a:r>
              <a:rPr sz="1100" dirty="0">
                <a:latin typeface="Arial"/>
                <a:cs typeface="Arial"/>
              </a:rPr>
              <a:t>a </a:t>
            </a:r>
            <a:r>
              <a:rPr sz="1100" spc="-5" dirty="0">
                <a:latin typeface="Arial"/>
                <a:cs typeface="Arial"/>
              </a:rPr>
              <a:t>noi </a:t>
            </a:r>
            <a:r>
              <a:rPr sz="1100" dirty="0">
                <a:latin typeface="Arial"/>
                <a:cs typeface="Arial"/>
              </a:rPr>
              <a:t>e </a:t>
            </a:r>
            <a:r>
              <a:rPr sz="1100" spc="-5" dirty="0">
                <a:latin typeface="Arial"/>
                <a:cs typeface="Arial"/>
              </a:rPr>
              <a:t>raccontiamo'. E' </a:t>
            </a:r>
            <a:r>
              <a:rPr sz="1100" dirty="0">
                <a:latin typeface="Arial"/>
                <a:cs typeface="Arial"/>
              </a:rPr>
              <a:t>questo </a:t>
            </a:r>
            <a:r>
              <a:rPr sz="1100" spc="-5" dirty="0">
                <a:latin typeface="Arial"/>
                <a:cs typeface="Arial"/>
              </a:rPr>
              <a:t>il </a:t>
            </a:r>
            <a:r>
              <a:rPr sz="1100" dirty="0">
                <a:latin typeface="Arial"/>
                <a:cs typeface="Arial"/>
              </a:rPr>
              <a:t>tema </a:t>
            </a:r>
            <a:r>
              <a:rPr sz="1100" spc="-5" dirty="0">
                <a:latin typeface="Arial"/>
                <a:cs typeface="Arial"/>
              </a:rPr>
              <a:t>della  </a:t>
            </a:r>
            <a:r>
              <a:rPr sz="1100" dirty="0">
                <a:latin typeface="Arial"/>
                <a:cs typeface="Arial"/>
              </a:rPr>
              <a:t>seconda </a:t>
            </a:r>
            <a:r>
              <a:rPr sz="1100" spc="-5" dirty="0">
                <a:latin typeface="Arial"/>
                <a:cs typeface="Arial"/>
              </a:rPr>
              <a:t>edizione </a:t>
            </a:r>
            <a:r>
              <a:rPr sz="1100" dirty="0">
                <a:latin typeface="Arial"/>
                <a:cs typeface="Arial"/>
              </a:rPr>
              <a:t>del </a:t>
            </a:r>
            <a:r>
              <a:rPr sz="1100" spc="-5" dirty="0">
                <a:latin typeface="Arial"/>
                <a:cs typeface="Arial"/>
              </a:rPr>
              <a:t>'Festival della </a:t>
            </a:r>
            <a:r>
              <a:rPr sz="1100" dirty="0">
                <a:latin typeface="Arial"/>
                <a:cs typeface="Arial"/>
              </a:rPr>
              <a:t>cultura </a:t>
            </a:r>
            <a:r>
              <a:rPr sz="1100" spc="-5" dirty="0">
                <a:latin typeface="Arial"/>
                <a:cs typeface="Arial"/>
              </a:rPr>
              <a:t>creativa', </a:t>
            </a:r>
            <a:r>
              <a:rPr sz="1100" dirty="0">
                <a:latin typeface="Arial"/>
                <a:cs typeface="Arial"/>
              </a:rPr>
              <a:t>indetto anche </a:t>
            </a:r>
            <a:r>
              <a:rPr sz="1100" spc="-5" dirty="0">
                <a:latin typeface="Arial"/>
                <a:cs typeface="Arial"/>
              </a:rPr>
              <a:t>quest'anno </a:t>
            </a:r>
            <a:r>
              <a:rPr sz="1100" dirty="0">
                <a:latin typeface="Arial"/>
                <a:cs typeface="Arial"/>
              </a:rPr>
              <a:t>da </a:t>
            </a:r>
            <a:r>
              <a:rPr sz="1100" spc="-5" dirty="0">
                <a:latin typeface="Arial"/>
                <a:cs typeface="Arial"/>
              </a:rPr>
              <a:t>Abi, in  calendario </a:t>
            </a:r>
            <a:r>
              <a:rPr sz="1100" dirty="0">
                <a:latin typeface="Arial"/>
                <a:cs typeface="Arial"/>
              </a:rPr>
              <a:t>fino al 22 </a:t>
            </a:r>
            <a:r>
              <a:rPr sz="1100" spc="-5" dirty="0">
                <a:latin typeface="Arial"/>
                <a:cs typeface="Arial"/>
              </a:rPr>
              <a:t>marzo </a:t>
            </a:r>
            <a:r>
              <a:rPr sz="1100" dirty="0">
                <a:latin typeface="Arial"/>
                <a:cs typeface="Arial"/>
              </a:rPr>
              <a:t>in </a:t>
            </a:r>
            <a:r>
              <a:rPr sz="1100" spc="-5" dirty="0">
                <a:latin typeface="Arial"/>
                <a:cs typeface="Arial"/>
              </a:rPr>
              <a:t>alcune </a:t>
            </a:r>
            <a:r>
              <a:rPr sz="1100" dirty="0">
                <a:latin typeface="Arial"/>
                <a:cs typeface="Arial"/>
              </a:rPr>
              <a:t>città </a:t>
            </a:r>
            <a:r>
              <a:rPr sz="1100" spc="-5" dirty="0">
                <a:latin typeface="Arial"/>
                <a:cs typeface="Arial"/>
              </a:rPr>
              <a:t>italiane. Destinatari dell'appuntamento </a:t>
            </a:r>
            <a:r>
              <a:rPr sz="1100" dirty="0">
                <a:latin typeface="Arial"/>
                <a:cs typeface="Arial"/>
              </a:rPr>
              <a:t>sono i </a:t>
            </a:r>
            <a:r>
              <a:rPr sz="1100" spc="-5" dirty="0">
                <a:latin typeface="Arial"/>
                <a:cs typeface="Arial"/>
              </a:rPr>
              <a:t>bambini </a:t>
            </a:r>
            <a:r>
              <a:rPr sz="1100" dirty="0">
                <a:latin typeface="Arial"/>
                <a:cs typeface="Arial"/>
              </a:rPr>
              <a:t>e i  </a:t>
            </a:r>
            <a:r>
              <a:rPr sz="1100" spc="-5" dirty="0">
                <a:latin typeface="Arial"/>
                <a:cs typeface="Arial"/>
              </a:rPr>
              <a:t>ragazzi dai </a:t>
            </a:r>
            <a:r>
              <a:rPr sz="1100" dirty="0">
                <a:latin typeface="Arial"/>
                <a:cs typeface="Arial"/>
              </a:rPr>
              <a:t>6 ai 13 </a:t>
            </a:r>
            <a:r>
              <a:rPr sz="1100" spc="-5" dirty="0">
                <a:latin typeface="Arial"/>
                <a:cs typeface="Arial"/>
              </a:rPr>
              <a:t>anni. </a:t>
            </a:r>
            <a:r>
              <a:rPr sz="1100" dirty="0">
                <a:latin typeface="Arial"/>
                <a:cs typeface="Arial"/>
              </a:rPr>
              <a:t>Durante </a:t>
            </a:r>
            <a:r>
              <a:rPr sz="1100" spc="-5" dirty="0">
                <a:latin typeface="Arial"/>
                <a:cs typeface="Arial"/>
              </a:rPr>
              <a:t>questa edizione </a:t>
            </a:r>
            <a:r>
              <a:rPr sz="1100" dirty="0">
                <a:latin typeface="Arial"/>
                <a:cs typeface="Arial"/>
              </a:rPr>
              <a:t>si </a:t>
            </a:r>
            <a:r>
              <a:rPr sz="1100" spc="-5" dirty="0">
                <a:latin typeface="Arial"/>
                <a:cs typeface="Arial"/>
              </a:rPr>
              <a:t>porterà </a:t>
            </a:r>
            <a:r>
              <a:rPr sz="1100" dirty="0">
                <a:latin typeface="Arial"/>
                <a:cs typeface="Arial"/>
              </a:rPr>
              <a:t>a </a:t>
            </a:r>
            <a:r>
              <a:rPr sz="1100" spc="-5" dirty="0">
                <a:latin typeface="Arial"/>
                <a:cs typeface="Arial"/>
              </a:rPr>
              <a:t>consapevolezza </a:t>
            </a:r>
            <a:r>
              <a:rPr sz="1100" dirty="0">
                <a:latin typeface="Arial"/>
                <a:cs typeface="Arial"/>
              </a:rPr>
              <a:t>tutta </a:t>
            </a:r>
            <a:r>
              <a:rPr sz="1100" spc="-5" dirty="0">
                <a:latin typeface="Arial"/>
                <a:cs typeface="Arial"/>
              </a:rPr>
              <a:t>la realtà  </a:t>
            </a:r>
            <a:r>
              <a:rPr sz="1100" dirty="0">
                <a:latin typeface="Arial"/>
                <a:cs typeface="Arial"/>
              </a:rPr>
              <a:t>esteriore e </a:t>
            </a:r>
            <a:r>
              <a:rPr sz="1100" spc="-5" dirty="0">
                <a:latin typeface="Arial"/>
                <a:cs typeface="Arial"/>
              </a:rPr>
              <a:t>interiore nella quale </a:t>
            </a:r>
            <a:r>
              <a:rPr sz="1100" dirty="0">
                <a:latin typeface="Arial"/>
                <a:cs typeface="Arial"/>
              </a:rPr>
              <a:t>i </a:t>
            </a:r>
            <a:r>
              <a:rPr sz="1100" spc="-5" dirty="0">
                <a:latin typeface="Arial"/>
                <a:cs typeface="Arial"/>
              </a:rPr>
              <a:t>piccoli </a:t>
            </a:r>
            <a:r>
              <a:rPr sz="1100" spc="-10" dirty="0">
                <a:latin typeface="Arial"/>
                <a:cs typeface="Arial"/>
              </a:rPr>
              <a:t>vivono </a:t>
            </a:r>
            <a:r>
              <a:rPr sz="1100" dirty="0">
                <a:latin typeface="Arial"/>
                <a:cs typeface="Arial"/>
              </a:rPr>
              <a:t>e che essi </a:t>
            </a:r>
            <a:r>
              <a:rPr sz="1100" spc="-5" dirty="0">
                <a:latin typeface="Arial"/>
                <a:cs typeface="Arial"/>
              </a:rPr>
              <a:t>rivedranno, </a:t>
            </a:r>
            <a:r>
              <a:rPr sz="1100" dirty="0">
                <a:latin typeface="Arial"/>
                <a:cs typeface="Arial"/>
              </a:rPr>
              <a:t>con occhi </a:t>
            </a:r>
            <a:r>
              <a:rPr sz="1100" spc="-5" dirty="0">
                <a:latin typeface="Arial"/>
                <a:cs typeface="Arial"/>
              </a:rPr>
              <a:t>nuovi, attraverso  </a:t>
            </a:r>
            <a:r>
              <a:rPr sz="1100" dirty="0">
                <a:latin typeface="Arial"/>
                <a:cs typeface="Arial"/>
              </a:rPr>
              <a:t>laboratori, </a:t>
            </a:r>
            <a:r>
              <a:rPr sz="1100" spc="-5" dirty="0">
                <a:latin typeface="Arial"/>
                <a:cs typeface="Arial"/>
              </a:rPr>
              <a:t>spettacoli teatrali </a:t>
            </a:r>
            <a:r>
              <a:rPr sz="1100" dirty="0">
                <a:latin typeface="Arial"/>
                <a:cs typeface="Arial"/>
              </a:rPr>
              <a:t>e </a:t>
            </a:r>
            <a:r>
              <a:rPr sz="1100" spc="-5" dirty="0">
                <a:latin typeface="Arial"/>
                <a:cs typeface="Arial"/>
              </a:rPr>
              <a:t>momenti didattici dedicati.</a:t>
            </a:r>
            <a:endParaRPr sz="1100">
              <a:latin typeface="Arial"/>
              <a:cs typeface="Arial"/>
            </a:endParaRPr>
          </a:p>
          <a:p>
            <a:pPr>
              <a:lnSpc>
                <a:spcPct val="100000"/>
              </a:lnSpc>
              <a:spcBef>
                <a:spcPts val="20"/>
              </a:spcBef>
            </a:pPr>
            <a:endParaRPr sz="1200">
              <a:latin typeface="Times New Roman"/>
              <a:cs typeface="Times New Roman"/>
            </a:endParaRPr>
          </a:p>
          <a:p>
            <a:pPr marL="12700" marR="73660">
              <a:lnSpc>
                <a:spcPct val="138200"/>
              </a:lnSpc>
            </a:pPr>
            <a:r>
              <a:rPr sz="1100" dirty="0">
                <a:latin typeface="Arial"/>
                <a:cs typeface="Arial"/>
              </a:rPr>
              <a:t>Aderendo al </a:t>
            </a:r>
            <a:r>
              <a:rPr sz="1100" spc="-5" dirty="0">
                <a:latin typeface="Arial"/>
                <a:cs typeface="Arial"/>
              </a:rPr>
              <a:t>progetto, Bper (Banca popolare dell'Emilia Romagna) </a:t>
            </a:r>
            <a:r>
              <a:rPr sz="1100" dirty="0">
                <a:latin typeface="Arial"/>
                <a:cs typeface="Arial"/>
              </a:rPr>
              <a:t>ha </a:t>
            </a:r>
            <a:r>
              <a:rPr sz="1100" spc="-5" dirty="0">
                <a:latin typeface="Arial"/>
                <a:cs typeface="Arial"/>
              </a:rPr>
              <a:t>articolato la </a:t>
            </a:r>
            <a:r>
              <a:rPr sz="1100" dirty="0">
                <a:latin typeface="Arial"/>
                <a:cs typeface="Arial"/>
              </a:rPr>
              <a:t>sua  </a:t>
            </a:r>
            <a:r>
              <a:rPr sz="1100" spc="-5" dirty="0">
                <a:latin typeface="Arial"/>
                <a:cs typeface="Arial"/>
              </a:rPr>
              <a:t>partecipazione </a:t>
            </a:r>
            <a:r>
              <a:rPr sz="1100" dirty="0">
                <a:latin typeface="Arial"/>
                <a:cs typeface="Arial"/>
              </a:rPr>
              <a:t>in </a:t>
            </a:r>
            <a:r>
              <a:rPr sz="1100" spc="-5" dirty="0">
                <a:latin typeface="Arial"/>
                <a:cs typeface="Arial"/>
              </a:rPr>
              <a:t>quattro eventi, distribuiti </a:t>
            </a:r>
            <a:r>
              <a:rPr sz="1100" dirty="0">
                <a:latin typeface="Arial"/>
                <a:cs typeface="Arial"/>
              </a:rPr>
              <a:t>sul </a:t>
            </a:r>
            <a:r>
              <a:rPr sz="1100" spc="-5" dirty="0">
                <a:latin typeface="Arial"/>
                <a:cs typeface="Arial"/>
              </a:rPr>
              <a:t>territorio nazionale </a:t>
            </a:r>
            <a:r>
              <a:rPr sz="1100" dirty="0">
                <a:latin typeface="Arial"/>
                <a:cs typeface="Arial"/>
              </a:rPr>
              <a:t>e così </a:t>
            </a:r>
            <a:r>
              <a:rPr sz="1100" spc="-5" dirty="0">
                <a:latin typeface="Arial"/>
                <a:cs typeface="Arial"/>
              </a:rPr>
              <a:t>sottotitolati: 'Un labirinto </a:t>
            </a:r>
            <a:r>
              <a:rPr sz="1100" dirty="0">
                <a:latin typeface="Arial"/>
                <a:cs typeface="Arial"/>
              </a:rPr>
              <a:t>di  storie </a:t>
            </a:r>
            <a:r>
              <a:rPr sz="1100" spc="-5" dirty="0">
                <a:latin typeface="Arial"/>
                <a:cs typeface="Arial"/>
              </a:rPr>
              <a:t>naturali' </a:t>
            </a:r>
            <a:r>
              <a:rPr sz="1100" dirty="0">
                <a:latin typeface="Arial"/>
                <a:cs typeface="Arial"/>
              </a:rPr>
              <a:t>a </a:t>
            </a:r>
            <a:r>
              <a:rPr sz="1100" spc="-5" dirty="0">
                <a:latin typeface="Arial"/>
                <a:cs typeface="Arial"/>
              </a:rPr>
              <a:t>Modena, 'L’alfabeto rumoroso </a:t>
            </a:r>
            <a:r>
              <a:rPr sz="1100" dirty="0">
                <a:latin typeface="Arial"/>
                <a:cs typeface="Arial"/>
              </a:rPr>
              <a:t>– Parole e suoni </a:t>
            </a:r>
            <a:r>
              <a:rPr sz="1100" spc="-5" dirty="0">
                <a:latin typeface="Arial"/>
                <a:cs typeface="Arial"/>
              </a:rPr>
              <a:t>dal mondo </a:t>
            </a:r>
            <a:r>
              <a:rPr sz="1100" dirty="0">
                <a:latin typeface="Arial"/>
                <a:cs typeface="Arial"/>
              </a:rPr>
              <a:t>dei </a:t>
            </a:r>
            <a:r>
              <a:rPr sz="1100" spc="-5" dirty="0">
                <a:latin typeface="Arial"/>
                <a:cs typeface="Arial"/>
              </a:rPr>
              <a:t>Fumetti' </a:t>
            </a:r>
            <a:r>
              <a:rPr sz="1100" dirty="0">
                <a:latin typeface="Arial"/>
                <a:cs typeface="Arial"/>
              </a:rPr>
              <a:t>ad  </a:t>
            </a:r>
            <a:r>
              <a:rPr sz="1100" spc="-5" dirty="0">
                <a:latin typeface="Arial"/>
                <a:cs typeface="Arial"/>
              </a:rPr>
              <a:t>Avellino, Napoli, Salerno, Marina </a:t>
            </a:r>
            <a:r>
              <a:rPr sz="1100" dirty="0">
                <a:latin typeface="Arial"/>
                <a:cs typeface="Arial"/>
              </a:rPr>
              <a:t>di Ascea e </a:t>
            </a:r>
            <a:r>
              <a:rPr sz="1100" spc="-5" dirty="0">
                <a:latin typeface="Arial"/>
                <a:cs typeface="Arial"/>
              </a:rPr>
              <a:t>Foggia, 'Casalibro' </a:t>
            </a:r>
            <a:r>
              <a:rPr sz="1100" dirty="0">
                <a:latin typeface="Arial"/>
                <a:cs typeface="Arial"/>
              </a:rPr>
              <a:t>a </a:t>
            </a:r>
            <a:r>
              <a:rPr sz="1100" spc="-5" dirty="0">
                <a:latin typeface="Arial"/>
                <a:cs typeface="Arial"/>
              </a:rPr>
              <a:t>Ravenna, 'Un </a:t>
            </a:r>
            <a:r>
              <a:rPr sz="1100" dirty="0">
                <a:latin typeface="Arial"/>
                <a:cs typeface="Arial"/>
              </a:rPr>
              <a:t>racconto da un  </a:t>
            </a:r>
            <a:r>
              <a:rPr sz="1100" spc="-5" dirty="0">
                <a:latin typeface="Arial"/>
                <a:cs typeface="Arial"/>
              </a:rPr>
              <a:t>castello' </a:t>
            </a:r>
            <a:r>
              <a:rPr sz="1100" dirty="0">
                <a:latin typeface="Arial"/>
                <a:cs typeface="Arial"/>
              </a:rPr>
              <a:t>a Santa </a:t>
            </a:r>
            <a:r>
              <a:rPr sz="1100" spc="-5" dirty="0">
                <a:latin typeface="Arial"/>
                <a:cs typeface="Arial"/>
              </a:rPr>
              <a:t>Severina, in provincia </a:t>
            </a:r>
            <a:r>
              <a:rPr sz="1100" dirty="0">
                <a:latin typeface="Arial"/>
                <a:cs typeface="Arial"/>
              </a:rPr>
              <a:t>di</a:t>
            </a:r>
            <a:r>
              <a:rPr sz="1100" spc="10" dirty="0">
                <a:latin typeface="Arial"/>
                <a:cs typeface="Arial"/>
              </a:rPr>
              <a:t> </a:t>
            </a:r>
            <a:r>
              <a:rPr sz="1100" spc="-5" dirty="0">
                <a:latin typeface="Arial"/>
                <a:cs typeface="Arial"/>
              </a:rPr>
              <a:t>Crotone.</a:t>
            </a:r>
            <a:endParaRPr sz="1100">
              <a:latin typeface="Arial"/>
              <a:cs typeface="Arial"/>
            </a:endParaRPr>
          </a:p>
          <a:p>
            <a:pPr>
              <a:lnSpc>
                <a:spcPct val="100000"/>
              </a:lnSpc>
              <a:spcBef>
                <a:spcPts val="25"/>
              </a:spcBef>
            </a:pPr>
            <a:endParaRPr sz="1200">
              <a:latin typeface="Times New Roman"/>
              <a:cs typeface="Times New Roman"/>
            </a:endParaRPr>
          </a:p>
          <a:p>
            <a:pPr marL="12700" marR="5080">
              <a:lnSpc>
                <a:spcPct val="138200"/>
              </a:lnSpc>
            </a:pPr>
            <a:r>
              <a:rPr sz="1100" spc="-5" dirty="0">
                <a:latin typeface="Arial"/>
                <a:cs typeface="Arial"/>
              </a:rPr>
              <a:t>Banca popolare </a:t>
            </a:r>
            <a:r>
              <a:rPr sz="1100" spc="-10" dirty="0">
                <a:latin typeface="Arial"/>
                <a:cs typeface="Arial"/>
              </a:rPr>
              <a:t>dell’Emilia </a:t>
            </a:r>
            <a:r>
              <a:rPr sz="1100" spc="-5" dirty="0">
                <a:latin typeface="Arial"/>
                <a:cs typeface="Arial"/>
              </a:rPr>
              <a:t>Romagna, privilegiando il rapporto </a:t>
            </a:r>
            <a:r>
              <a:rPr sz="1100" dirty="0">
                <a:latin typeface="Arial"/>
                <a:cs typeface="Arial"/>
              </a:rPr>
              <a:t>con i </a:t>
            </a:r>
            <a:r>
              <a:rPr sz="1100" spc="-5" dirty="0">
                <a:latin typeface="Arial"/>
                <a:cs typeface="Arial"/>
              </a:rPr>
              <a:t>territori nei quali </a:t>
            </a:r>
            <a:r>
              <a:rPr sz="1100" dirty="0">
                <a:latin typeface="Arial"/>
                <a:cs typeface="Arial"/>
              </a:rPr>
              <a:t>è </a:t>
            </a:r>
            <a:r>
              <a:rPr sz="1100" spc="-5" dirty="0">
                <a:latin typeface="Arial"/>
                <a:cs typeface="Arial"/>
              </a:rPr>
              <a:t>radicata, </a:t>
            </a:r>
            <a:r>
              <a:rPr sz="1100" dirty="0">
                <a:latin typeface="Arial"/>
                <a:cs typeface="Arial"/>
              </a:rPr>
              <a:t>ha  </a:t>
            </a:r>
            <a:r>
              <a:rPr sz="1100" spc="-5" dirty="0">
                <a:latin typeface="Arial"/>
                <a:cs typeface="Arial"/>
              </a:rPr>
              <a:t>individuato alcune scuole primarie </a:t>
            </a:r>
            <a:r>
              <a:rPr sz="1100" dirty="0">
                <a:latin typeface="Arial"/>
                <a:cs typeface="Arial"/>
              </a:rPr>
              <a:t>e secondarie di primo </a:t>
            </a:r>
            <a:r>
              <a:rPr sz="1100" spc="-5" dirty="0">
                <a:latin typeface="Arial"/>
                <a:cs typeface="Arial"/>
              </a:rPr>
              <a:t>grado, </a:t>
            </a:r>
            <a:r>
              <a:rPr sz="1100" dirty="0">
                <a:latin typeface="Arial"/>
                <a:cs typeface="Arial"/>
              </a:rPr>
              <a:t>i cui </a:t>
            </a:r>
            <a:r>
              <a:rPr sz="1100" spc="-5" dirty="0">
                <a:latin typeface="Arial"/>
                <a:cs typeface="Arial"/>
              </a:rPr>
              <a:t>bambini </a:t>
            </a:r>
            <a:r>
              <a:rPr sz="1100" dirty="0">
                <a:latin typeface="Arial"/>
                <a:cs typeface="Arial"/>
              </a:rPr>
              <a:t>e </a:t>
            </a:r>
            <a:r>
              <a:rPr sz="1100" spc="-5" dirty="0">
                <a:latin typeface="Arial"/>
                <a:cs typeface="Arial"/>
              </a:rPr>
              <a:t>ragazzi </a:t>
            </a:r>
            <a:r>
              <a:rPr sz="1100" dirty="0">
                <a:latin typeface="Arial"/>
                <a:cs typeface="Arial"/>
              </a:rPr>
              <a:t>sono  </a:t>
            </a:r>
            <a:r>
              <a:rPr sz="1100" spc="-5" dirty="0">
                <a:latin typeface="Arial"/>
                <a:cs typeface="Arial"/>
              </a:rPr>
              <a:t>diventati </a:t>
            </a:r>
            <a:r>
              <a:rPr sz="1100" dirty="0">
                <a:latin typeface="Arial"/>
                <a:cs typeface="Arial"/>
              </a:rPr>
              <a:t>i </a:t>
            </a:r>
            <a:r>
              <a:rPr sz="1100" spc="-5" dirty="0">
                <a:latin typeface="Arial"/>
                <a:cs typeface="Arial"/>
              </a:rPr>
              <a:t>partecipanti </a:t>
            </a:r>
            <a:r>
              <a:rPr sz="1100" spc="-10" dirty="0">
                <a:latin typeface="Arial"/>
                <a:cs typeface="Arial"/>
              </a:rPr>
              <a:t>della </a:t>
            </a:r>
            <a:r>
              <a:rPr sz="1100" dirty="0">
                <a:latin typeface="Arial"/>
                <a:cs typeface="Arial"/>
              </a:rPr>
              <a:t>seconda </a:t>
            </a:r>
            <a:r>
              <a:rPr sz="1100" spc="-5" dirty="0">
                <a:latin typeface="Arial"/>
                <a:cs typeface="Arial"/>
              </a:rPr>
              <a:t>edizione </a:t>
            </a:r>
            <a:r>
              <a:rPr sz="1100" dirty="0">
                <a:latin typeface="Arial"/>
                <a:cs typeface="Arial"/>
              </a:rPr>
              <a:t>del </a:t>
            </a:r>
            <a:r>
              <a:rPr sz="1100" spc="-5" dirty="0">
                <a:latin typeface="Arial"/>
                <a:cs typeface="Arial"/>
              </a:rPr>
              <a:t>'Festival della </a:t>
            </a:r>
            <a:r>
              <a:rPr sz="1100" dirty="0">
                <a:latin typeface="Arial"/>
                <a:cs typeface="Arial"/>
              </a:rPr>
              <a:t>cultura </a:t>
            </a:r>
            <a:r>
              <a:rPr sz="1100" spc="-5" dirty="0">
                <a:latin typeface="Arial"/>
                <a:cs typeface="Arial"/>
              </a:rPr>
              <a:t>creativa', divenuto ormai </a:t>
            </a:r>
            <a:r>
              <a:rPr sz="1100" spc="10" dirty="0">
                <a:latin typeface="Arial"/>
                <a:cs typeface="Arial"/>
              </a:rPr>
              <a:t>un  </a:t>
            </a:r>
            <a:r>
              <a:rPr sz="1100" spc="-5" dirty="0">
                <a:latin typeface="Arial"/>
                <a:cs typeface="Arial"/>
              </a:rPr>
              <a:t>importante appuntamento atteso </a:t>
            </a:r>
            <a:r>
              <a:rPr sz="1100" spc="-10" dirty="0">
                <a:latin typeface="Arial"/>
                <a:cs typeface="Arial"/>
              </a:rPr>
              <a:t>all’inizio </a:t>
            </a:r>
            <a:r>
              <a:rPr sz="1100" spc="-5" dirty="0">
                <a:latin typeface="Arial"/>
                <a:cs typeface="Arial"/>
              </a:rPr>
              <a:t>della primavera. Con il supporto di alcune associazioni  </a:t>
            </a:r>
            <a:r>
              <a:rPr sz="1100" dirty="0">
                <a:latin typeface="Arial"/>
                <a:cs typeface="Arial"/>
              </a:rPr>
              <a:t>che </a:t>
            </a:r>
            <a:r>
              <a:rPr sz="1100" spc="-5" dirty="0">
                <a:latin typeface="Arial"/>
                <a:cs typeface="Arial"/>
              </a:rPr>
              <a:t>operano nel mondo dell’infanzia, la </a:t>
            </a:r>
            <a:r>
              <a:rPr sz="1100" dirty="0">
                <a:latin typeface="Arial"/>
                <a:cs typeface="Arial"/>
              </a:rPr>
              <a:t>Banca </a:t>
            </a:r>
            <a:r>
              <a:rPr sz="1100" spc="-5" dirty="0">
                <a:latin typeface="Arial"/>
                <a:cs typeface="Arial"/>
              </a:rPr>
              <a:t>popolare </a:t>
            </a:r>
            <a:r>
              <a:rPr sz="1100" spc="-10" dirty="0">
                <a:latin typeface="Arial"/>
                <a:cs typeface="Arial"/>
              </a:rPr>
              <a:t>dell’Emilia </a:t>
            </a:r>
            <a:r>
              <a:rPr sz="1100" spc="-5" dirty="0">
                <a:latin typeface="Arial"/>
                <a:cs typeface="Arial"/>
              </a:rPr>
              <a:t>Romagna </a:t>
            </a:r>
            <a:r>
              <a:rPr sz="1100" dirty="0">
                <a:latin typeface="Arial"/>
                <a:cs typeface="Arial"/>
              </a:rPr>
              <a:t>si </a:t>
            </a:r>
            <a:r>
              <a:rPr sz="1100" spc="5" dirty="0">
                <a:latin typeface="Arial"/>
                <a:cs typeface="Arial"/>
              </a:rPr>
              <a:t>fa </a:t>
            </a:r>
            <a:r>
              <a:rPr sz="1100" dirty="0">
                <a:latin typeface="Arial"/>
                <a:cs typeface="Arial"/>
              </a:rPr>
              <a:t>così </a:t>
            </a:r>
            <a:r>
              <a:rPr sz="1100" spc="-5" dirty="0">
                <a:latin typeface="Arial"/>
                <a:cs typeface="Arial"/>
              </a:rPr>
              <a:t>promotrice  </a:t>
            </a:r>
            <a:r>
              <a:rPr sz="1100" dirty="0">
                <a:latin typeface="Arial"/>
                <a:cs typeface="Arial"/>
              </a:rPr>
              <a:t>di una </a:t>
            </a:r>
            <a:r>
              <a:rPr sz="1100" spc="-5" dirty="0">
                <a:latin typeface="Arial"/>
                <a:cs typeface="Arial"/>
              </a:rPr>
              <a:t>nuova primavera della fantasia </a:t>
            </a:r>
            <a:r>
              <a:rPr sz="1100" dirty="0">
                <a:latin typeface="Arial"/>
                <a:cs typeface="Arial"/>
              </a:rPr>
              <a:t>e </a:t>
            </a:r>
            <a:r>
              <a:rPr sz="1100" spc="-5" dirty="0">
                <a:latin typeface="Arial"/>
                <a:cs typeface="Arial"/>
              </a:rPr>
              <a:t>della creatività </a:t>
            </a:r>
            <a:r>
              <a:rPr sz="1100" spc="5" dirty="0">
                <a:latin typeface="Arial"/>
                <a:cs typeface="Arial"/>
              </a:rPr>
              <a:t>dei </a:t>
            </a:r>
            <a:r>
              <a:rPr sz="1100" spc="-5" dirty="0">
                <a:latin typeface="Arial"/>
                <a:cs typeface="Arial"/>
              </a:rPr>
              <a:t>bambini italiani </a:t>
            </a:r>
            <a:r>
              <a:rPr sz="1100" dirty="0">
                <a:latin typeface="Arial"/>
                <a:cs typeface="Arial"/>
              </a:rPr>
              <a:t>e di </a:t>
            </a:r>
            <a:r>
              <a:rPr sz="1100" spc="-5" dirty="0">
                <a:latin typeface="Arial"/>
                <a:cs typeface="Arial"/>
              </a:rPr>
              <a:t>quelli </a:t>
            </a:r>
            <a:r>
              <a:rPr sz="1100" dirty="0">
                <a:latin typeface="Arial"/>
                <a:cs typeface="Arial"/>
              </a:rPr>
              <a:t>che </a:t>
            </a:r>
            <a:r>
              <a:rPr sz="1100" spc="-5" dirty="0">
                <a:latin typeface="Arial"/>
                <a:cs typeface="Arial"/>
              </a:rPr>
              <a:t>il nostro  </a:t>
            </a:r>
            <a:r>
              <a:rPr sz="1100" dirty="0">
                <a:latin typeface="Arial"/>
                <a:cs typeface="Arial"/>
              </a:rPr>
              <a:t>Paese </a:t>
            </a:r>
            <a:r>
              <a:rPr sz="1100" spc="-5" dirty="0">
                <a:latin typeface="Arial"/>
                <a:cs typeface="Arial"/>
              </a:rPr>
              <a:t>accoglie </a:t>
            </a:r>
            <a:r>
              <a:rPr sz="1100" dirty="0">
                <a:latin typeface="Arial"/>
                <a:cs typeface="Arial"/>
              </a:rPr>
              <a:t>da </a:t>
            </a:r>
            <a:r>
              <a:rPr sz="1100" spc="-5" dirty="0">
                <a:latin typeface="Arial"/>
                <a:cs typeface="Arial"/>
              </a:rPr>
              <a:t>ogni </a:t>
            </a:r>
            <a:r>
              <a:rPr sz="1100" dirty="0">
                <a:latin typeface="Arial"/>
                <a:cs typeface="Arial"/>
              </a:rPr>
              <a:t>parte </a:t>
            </a:r>
            <a:r>
              <a:rPr sz="1100" spc="-5" dirty="0">
                <a:latin typeface="Arial"/>
                <a:cs typeface="Arial"/>
              </a:rPr>
              <a:t>del</a:t>
            </a:r>
            <a:r>
              <a:rPr sz="1100" spc="-30" dirty="0">
                <a:latin typeface="Arial"/>
                <a:cs typeface="Arial"/>
              </a:rPr>
              <a:t> </a:t>
            </a:r>
            <a:r>
              <a:rPr sz="1100" dirty="0">
                <a:latin typeface="Arial"/>
                <a:cs typeface="Arial"/>
              </a:rPr>
              <a:t>mondo.</a:t>
            </a:r>
            <a:endParaRPr sz="1100">
              <a:latin typeface="Arial"/>
              <a:cs typeface="Arial"/>
            </a:endParaRPr>
          </a:p>
        </p:txBody>
      </p:sp>
      <p:sp>
        <p:nvSpPr>
          <p:cNvPr id="6" name="object 6"/>
          <p:cNvSpPr/>
          <p:nvPr/>
        </p:nvSpPr>
        <p:spPr>
          <a:xfrm>
            <a:off x="732877" y="3328149"/>
            <a:ext cx="6018127" cy="69815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Allevents.in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52525" y="3362324"/>
            <a:ext cx="5257800" cy="38862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794254" y="2315463"/>
            <a:ext cx="1971420" cy="55499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51230" y="7833700"/>
            <a:ext cx="5686425" cy="136162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30" dirty="0">
                <a:latin typeface="Arial"/>
                <a:cs typeface="Arial"/>
              </a:rPr>
              <a:t>A</a:t>
            </a:r>
            <a:r>
              <a:rPr sz="1600" b="1" spc="5" dirty="0">
                <a:latin typeface="Arial"/>
                <a:cs typeface="Arial"/>
              </a:rPr>
              <a:t>r</a:t>
            </a:r>
            <a:r>
              <a:rPr sz="1600" b="1" spc="-5" dirty="0">
                <a:latin typeface="Arial"/>
                <a:cs typeface="Arial"/>
              </a:rPr>
              <a:t>t</a:t>
            </a:r>
            <a:r>
              <a:rPr sz="1600" b="1" dirty="0">
                <a:latin typeface="Arial"/>
                <a:cs typeface="Arial"/>
              </a:rPr>
              <a:t>r</a:t>
            </a:r>
            <a:r>
              <a:rPr sz="1600" b="1" spc="-5" dirty="0">
                <a:latin typeface="Arial"/>
                <a:cs typeface="Arial"/>
              </a:rPr>
              <a:t>ibune.</a:t>
            </a:r>
            <a:r>
              <a:rPr sz="1600" b="1" dirty="0">
                <a:latin typeface="Arial"/>
                <a:cs typeface="Arial"/>
              </a:rPr>
              <a:t>c</a:t>
            </a:r>
            <a:r>
              <a:rPr sz="1600" b="1" spc="-5" dirty="0">
                <a:latin typeface="Arial"/>
                <a:cs typeface="Arial"/>
              </a:rPr>
              <a:t>om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24000" y="3602354"/>
            <a:ext cx="4552950" cy="17240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476375" y="5695949"/>
            <a:ext cx="4600575" cy="35052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621024" y="2169134"/>
            <a:ext cx="2330692" cy="562863"/>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30" dirty="0">
                <a:latin typeface="Arial"/>
                <a:cs typeface="Arial"/>
              </a:rPr>
              <a:t>A</a:t>
            </a:r>
            <a:r>
              <a:rPr sz="1600" b="1" spc="5" dirty="0">
                <a:latin typeface="Arial"/>
                <a:cs typeface="Arial"/>
              </a:rPr>
              <a:t>r</a:t>
            </a:r>
            <a:r>
              <a:rPr sz="1600" b="1" spc="-5" dirty="0">
                <a:latin typeface="Arial"/>
                <a:cs typeface="Arial"/>
              </a:rPr>
              <a:t>t</a:t>
            </a:r>
            <a:r>
              <a:rPr sz="1600" b="1" dirty="0">
                <a:latin typeface="Arial"/>
                <a:cs typeface="Arial"/>
              </a:rPr>
              <a:t>r</a:t>
            </a:r>
            <a:r>
              <a:rPr sz="1600" b="1" spc="-5" dirty="0">
                <a:latin typeface="Arial"/>
                <a:cs typeface="Arial"/>
              </a:rPr>
              <a:t>ibune.</a:t>
            </a:r>
            <a:r>
              <a:rPr sz="1600" b="1" dirty="0">
                <a:latin typeface="Arial"/>
                <a:cs typeface="Arial"/>
              </a:rPr>
              <a:t>c</a:t>
            </a:r>
            <a:r>
              <a:rPr sz="1600" b="1" spc="-5" dirty="0">
                <a:latin typeface="Arial"/>
                <a:cs typeface="Arial"/>
              </a:rPr>
              <a:t>om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43050" y="2564129"/>
            <a:ext cx="4552950" cy="474345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50140"/>
          <a:ext cx="5262245" cy="5879465"/>
        </p:xfrm>
        <a:graphic>
          <a:graphicData uri="http://schemas.openxmlformats.org/drawingml/2006/table">
            <a:tbl>
              <a:tblPr firstRow="1" bandRow="1">
                <a:tableStyleId>{2D5ABB26-0587-4C30-8999-92F81FD0307C}</a:tableStyleId>
              </a:tblPr>
              <a:tblGrid>
                <a:gridCol w="2727960">
                  <a:extLst>
                    <a:ext uri="{9D8B030D-6E8A-4147-A177-3AD203B41FA5}">
                      <a16:colId xmlns:a16="http://schemas.microsoft.com/office/drawing/2014/main" val="20000"/>
                    </a:ext>
                  </a:extLst>
                </a:gridCol>
                <a:gridCol w="686435">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657225">
                  <a:extLst>
                    <a:ext uri="{9D8B030D-6E8A-4147-A177-3AD203B41FA5}">
                      <a16:colId xmlns:a16="http://schemas.microsoft.com/office/drawing/2014/main" val="20003"/>
                    </a:ext>
                  </a:extLst>
                </a:gridCol>
              </a:tblGrid>
              <a:tr h="202662">
                <a:tc>
                  <a:txBody>
                    <a:bodyPr/>
                    <a:lstStyle/>
                    <a:p>
                      <a:pPr marL="31750">
                        <a:lnSpc>
                          <a:spcPts val="1125"/>
                        </a:lnSpc>
                      </a:pPr>
                      <a:r>
                        <a:rPr sz="1000" spc="10" dirty="0">
                          <a:latin typeface="Arial"/>
                          <a:cs typeface="Arial"/>
                        </a:rPr>
                        <a:t>Askanews</a:t>
                      </a:r>
                      <a:endParaRPr sz="1000">
                        <a:latin typeface="Arial"/>
                        <a:cs typeface="Arial"/>
                      </a:endParaRPr>
                    </a:p>
                  </a:txBody>
                  <a:tcPr marL="0" marR="0" marT="0" marB="0"/>
                </a:tc>
                <a:tc>
                  <a:txBody>
                    <a:bodyPr/>
                    <a:lstStyle/>
                    <a:p>
                      <a:pPr marR="268605" algn="r">
                        <a:lnSpc>
                          <a:spcPts val="1125"/>
                        </a:lnSpc>
                      </a:pPr>
                      <a:r>
                        <a:rPr sz="1000" spc="-5" dirty="0">
                          <a:latin typeface="Arial"/>
                          <a:cs typeface="Arial"/>
                        </a:rPr>
                        <a:t>11</a:t>
                      </a:r>
                      <a:endParaRPr sz="1000">
                        <a:latin typeface="Arial"/>
                        <a:cs typeface="Arial"/>
                      </a:endParaRPr>
                    </a:p>
                  </a:txBody>
                  <a:tcPr marL="0" marR="0" marT="0" marB="0"/>
                </a:tc>
                <a:tc>
                  <a:txBody>
                    <a:bodyPr/>
                    <a:lstStyle/>
                    <a:p>
                      <a:pPr marL="276225">
                        <a:lnSpc>
                          <a:spcPts val="1125"/>
                        </a:lnSpc>
                      </a:pPr>
                      <a:r>
                        <a:rPr sz="1000" spc="5" dirty="0">
                          <a:latin typeface="Arial"/>
                          <a:cs typeface="Arial"/>
                        </a:rPr>
                        <a:t>marzo</a:t>
                      </a:r>
                      <a:endParaRPr sz="1000">
                        <a:latin typeface="Arial"/>
                        <a:cs typeface="Arial"/>
                      </a:endParaRPr>
                    </a:p>
                  </a:txBody>
                  <a:tcPr marL="0" marR="0" marT="0" marB="0"/>
                </a:tc>
                <a:tc>
                  <a:txBody>
                    <a:bodyPr/>
                    <a:lstStyle/>
                    <a:p>
                      <a:pPr marR="24130" algn="r">
                        <a:lnSpc>
                          <a:spcPts val="1125"/>
                        </a:lnSpc>
                      </a:pPr>
                      <a:r>
                        <a:rPr sz="1000" dirty="0">
                          <a:latin typeface="Arial"/>
                          <a:cs typeface="Arial"/>
                        </a:rPr>
                        <a:t>1</a:t>
                      </a:r>
                      <a:endParaRPr sz="1000">
                        <a:latin typeface="Arial"/>
                        <a:cs typeface="Arial"/>
                      </a:endParaRPr>
                    </a:p>
                  </a:txBody>
                  <a:tcPr marL="0" marR="0" marT="0" marB="0"/>
                </a:tc>
                <a:extLst>
                  <a:ext uri="{0D108BD9-81ED-4DB2-BD59-A6C34878D82A}">
                    <a16:rowId xmlns:a16="http://schemas.microsoft.com/office/drawing/2014/main" val="10000"/>
                  </a:ext>
                </a:extLst>
              </a:tr>
              <a:tr h="260603">
                <a:tc>
                  <a:txBody>
                    <a:bodyPr/>
                    <a:lstStyle/>
                    <a:p>
                      <a:pPr marL="31750">
                        <a:lnSpc>
                          <a:spcPct val="100000"/>
                        </a:lnSpc>
                        <a:spcBef>
                          <a:spcPts val="380"/>
                        </a:spcBef>
                      </a:pPr>
                      <a:r>
                        <a:rPr sz="1000" spc="5" dirty="0">
                          <a:latin typeface="Arial"/>
                          <a:cs typeface="Arial"/>
                        </a:rPr>
                        <a:t>Rai </a:t>
                      </a:r>
                      <a:r>
                        <a:rPr sz="1000" spc="10" dirty="0">
                          <a:latin typeface="Arial"/>
                          <a:cs typeface="Arial"/>
                        </a:rPr>
                        <a:t>Tre </a:t>
                      </a:r>
                      <a:r>
                        <a:rPr sz="1000" spc="5" dirty="0">
                          <a:latin typeface="Arial"/>
                          <a:cs typeface="Arial"/>
                        </a:rPr>
                        <a:t>- </a:t>
                      </a:r>
                      <a:r>
                        <a:rPr sz="1000" spc="10" dirty="0">
                          <a:latin typeface="Arial"/>
                          <a:cs typeface="Arial"/>
                        </a:rPr>
                        <a:t>TGR</a:t>
                      </a:r>
                      <a:r>
                        <a:rPr sz="1000" spc="-15" dirty="0">
                          <a:latin typeface="Arial"/>
                          <a:cs typeface="Arial"/>
                        </a:rPr>
                        <a:t> </a:t>
                      </a:r>
                      <a:r>
                        <a:rPr sz="1000" spc="5" dirty="0">
                          <a:latin typeface="Arial"/>
                          <a:cs typeface="Arial"/>
                        </a:rPr>
                        <a:t>Campania</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1"/>
                  </a:ext>
                </a:extLst>
              </a:tr>
              <a:tr h="260603">
                <a:tc>
                  <a:txBody>
                    <a:bodyPr/>
                    <a:lstStyle/>
                    <a:p>
                      <a:pPr marL="31750">
                        <a:lnSpc>
                          <a:spcPct val="100000"/>
                        </a:lnSpc>
                        <a:spcBef>
                          <a:spcPts val="380"/>
                        </a:spcBef>
                      </a:pPr>
                      <a:r>
                        <a:rPr sz="1000" spc="5" dirty="0">
                          <a:latin typeface="Arial"/>
                          <a:cs typeface="Arial"/>
                        </a:rPr>
                        <a:t>Cilentochannel - </a:t>
                      </a:r>
                      <a:r>
                        <a:rPr sz="1000" spc="10" dirty="0">
                          <a:latin typeface="Arial"/>
                          <a:cs typeface="Arial"/>
                        </a:rPr>
                        <a:t>Tg</a:t>
                      </a:r>
                      <a:r>
                        <a:rPr sz="1000" dirty="0">
                          <a:latin typeface="Arial"/>
                          <a:cs typeface="Arial"/>
                        </a:rPr>
                        <a:t> </a:t>
                      </a:r>
                      <a:r>
                        <a:rPr sz="1000" spc="5" dirty="0">
                          <a:latin typeface="Arial"/>
                          <a:cs typeface="Arial"/>
                        </a:rPr>
                        <a:t>News</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2"/>
                  </a:ext>
                </a:extLst>
              </a:tr>
              <a:tr h="260604">
                <a:tc>
                  <a:txBody>
                    <a:bodyPr/>
                    <a:lstStyle/>
                    <a:p>
                      <a:pPr marL="31750">
                        <a:lnSpc>
                          <a:spcPct val="100000"/>
                        </a:lnSpc>
                        <a:spcBef>
                          <a:spcPts val="380"/>
                        </a:spcBef>
                      </a:pPr>
                      <a:r>
                        <a:rPr sz="1000" spc="5" dirty="0">
                          <a:latin typeface="Arial"/>
                          <a:cs typeface="Arial"/>
                        </a:rPr>
                        <a:t>Radio Rai - Isoradio -</a:t>
                      </a:r>
                      <a:r>
                        <a:rPr sz="1000" spc="-5" dirty="0">
                          <a:latin typeface="Arial"/>
                          <a:cs typeface="Arial"/>
                        </a:rPr>
                        <a:t> </a:t>
                      </a:r>
                      <a:r>
                        <a:rPr sz="1000" spc="5" dirty="0">
                          <a:latin typeface="Arial"/>
                          <a:cs typeface="Arial"/>
                        </a:rPr>
                        <a:t>Gulliver</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3"/>
                  </a:ext>
                </a:extLst>
              </a:tr>
              <a:tr h="260603">
                <a:tc>
                  <a:txBody>
                    <a:bodyPr/>
                    <a:lstStyle/>
                    <a:p>
                      <a:pPr marL="31750">
                        <a:lnSpc>
                          <a:spcPct val="100000"/>
                        </a:lnSpc>
                        <a:spcBef>
                          <a:spcPts val="380"/>
                        </a:spcBef>
                      </a:pPr>
                      <a:r>
                        <a:rPr sz="1000" spc="5" dirty="0">
                          <a:latin typeface="Arial"/>
                          <a:cs typeface="Arial"/>
                        </a:rPr>
                        <a:t>Radio </a:t>
                      </a:r>
                      <a:r>
                        <a:rPr sz="1000" spc="10" dirty="0">
                          <a:latin typeface="Arial"/>
                          <a:cs typeface="Arial"/>
                        </a:rPr>
                        <a:t>TRS </a:t>
                      </a:r>
                      <a:r>
                        <a:rPr sz="1000" spc="5" dirty="0">
                          <a:latin typeface="Arial"/>
                          <a:cs typeface="Arial"/>
                        </a:rPr>
                        <a:t>- Il posto delle</a:t>
                      </a:r>
                      <a:r>
                        <a:rPr sz="1000" spc="-10" dirty="0">
                          <a:latin typeface="Arial"/>
                          <a:cs typeface="Arial"/>
                        </a:rPr>
                        <a:t> </a:t>
                      </a:r>
                      <a:r>
                        <a:rPr sz="1000" spc="5" dirty="0">
                          <a:latin typeface="Arial"/>
                          <a:cs typeface="Arial"/>
                        </a:rPr>
                        <a:t>parole</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14</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4"/>
                  </a:ext>
                </a:extLst>
              </a:tr>
              <a:tr h="260794">
                <a:tc>
                  <a:txBody>
                    <a:bodyPr/>
                    <a:lstStyle/>
                    <a:p>
                      <a:pPr marL="31750">
                        <a:lnSpc>
                          <a:spcPct val="100000"/>
                        </a:lnSpc>
                        <a:spcBef>
                          <a:spcPts val="380"/>
                        </a:spcBef>
                      </a:pPr>
                      <a:r>
                        <a:rPr sz="1000" spc="5" dirty="0">
                          <a:latin typeface="Arial"/>
                          <a:cs typeface="Arial"/>
                        </a:rPr>
                        <a:t>Agenzia</a:t>
                      </a:r>
                      <a:r>
                        <a:rPr sz="1000" dirty="0">
                          <a:latin typeface="Arial"/>
                          <a:cs typeface="Arial"/>
                        </a:rPr>
                        <a:t> </a:t>
                      </a:r>
                      <a:r>
                        <a:rPr sz="1000" spc="5" dirty="0">
                          <a:latin typeface="Arial"/>
                          <a:cs typeface="Arial"/>
                        </a:rPr>
                        <a:t>Area</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5"/>
                  </a:ext>
                </a:extLst>
              </a:tr>
              <a:tr h="260794">
                <a:tc>
                  <a:txBody>
                    <a:bodyPr/>
                    <a:lstStyle/>
                    <a:p>
                      <a:pPr marL="31750">
                        <a:lnSpc>
                          <a:spcPct val="100000"/>
                        </a:lnSpc>
                        <a:spcBef>
                          <a:spcPts val="380"/>
                        </a:spcBef>
                      </a:pPr>
                      <a:r>
                        <a:rPr sz="1000" spc="5" dirty="0">
                          <a:latin typeface="Arial"/>
                          <a:cs typeface="Arial"/>
                        </a:rPr>
                        <a:t>Aqbox.tv</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6"/>
                  </a:ext>
                </a:extLst>
              </a:tr>
              <a:tr h="260603">
                <a:tc>
                  <a:txBody>
                    <a:bodyPr/>
                    <a:lstStyle/>
                    <a:p>
                      <a:pPr marL="31750">
                        <a:lnSpc>
                          <a:spcPct val="100000"/>
                        </a:lnSpc>
                        <a:spcBef>
                          <a:spcPts val="380"/>
                        </a:spcBef>
                      </a:pPr>
                      <a:r>
                        <a:rPr sz="1000" spc="5" dirty="0">
                          <a:latin typeface="Arial"/>
                          <a:cs typeface="Arial"/>
                        </a:rPr>
                        <a:t>Radio Popolare - Cult, quotidiano</a:t>
                      </a:r>
                      <a:r>
                        <a:rPr sz="1000" spc="-5" dirty="0">
                          <a:latin typeface="Arial"/>
                          <a:cs typeface="Arial"/>
                        </a:rPr>
                        <a:t> </a:t>
                      </a:r>
                      <a:r>
                        <a:rPr sz="1000" spc="5" dirty="0">
                          <a:latin typeface="Arial"/>
                          <a:cs typeface="Arial"/>
                        </a:rPr>
                        <a:t>culturale</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5" dirty="0">
                          <a:latin typeface="Arial"/>
                          <a:cs typeface="Arial"/>
                        </a:rPr>
                        <a:t>Radio Vaticana - I giochi</a:t>
                      </a:r>
                      <a:r>
                        <a:rPr sz="1000" dirty="0">
                          <a:latin typeface="Arial"/>
                          <a:cs typeface="Arial"/>
                        </a:rPr>
                        <a:t> </a:t>
                      </a:r>
                      <a:r>
                        <a:rPr sz="1000" spc="5" dirty="0">
                          <a:latin typeface="Arial"/>
                          <a:cs typeface="Arial"/>
                        </a:rPr>
                        <a:t>dell'armonia</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8"/>
                  </a:ext>
                </a:extLst>
              </a:tr>
              <a:tr h="260604">
                <a:tc>
                  <a:txBody>
                    <a:bodyPr/>
                    <a:lstStyle/>
                    <a:p>
                      <a:pPr marL="31750">
                        <a:lnSpc>
                          <a:spcPct val="100000"/>
                        </a:lnSpc>
                        <a:spcBef>
                          <a:spcPts val="380"/>
                        </a:spcBef>
                      </a:pPr>
                      <a:r>
                        <a:rPr sz="1000" spc="5" dirty="0">
                          <a:latin typeface="Arial"/>
                          <a:cs typeface="Arial"/>
                        </a:rPr>
                        <a:t>Radio </a:t>
                      </a:r>
                      <a:r>
                        <a:rPr sz="1000" spc="10" dirty="0">
                          <a:latin typeface="Arial"/>
                          <a:cs typeface="Arial"/>
                        </a:rPr>
                        <a:t>Classica </a:t>
                      </a:r>
                      <a:r>
                        <a:rPr sz="1000" spc="5" dirty="0">
                          <a:latin typeface="Arial"/>
                          <a:cs typeface="Arial"/>
                        </a:rPr>
                        <a:t>- Radio</a:t>
                      </a:r>
                      <a:r>
                        <a:rPr sz="1000" spc="-15" dirty="0">
                          <a:latin typeface="Arial"/>
                          <a:cs typeface="Arial"/>
                        </a:rPr>
                        <a:t> </a:t>
                      </a:r>
                      <a:r>
                        <a:rPr sz="1000" spc="5" dirty="0">
                          <a:latin typeface="Arial"/>
                          <a:cs typeface="Arial"/>
                        </a:rPr>
                        <a:t>Cultura</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5" dirty="0">
                          <a:latin typeface="Arial"/>
                          <a:cs typeface="Arial"/>
                        </a:rPr>
                        <a:t>Rai </a:t>
                      </a:r>
                      <a:r>
                        <a:rPr sz="1000" spc="10" dirty="0">
                          <a:latin typeface="Arial"/>
                          <a:cs typeface="Arial"/>
                        </a:rPr>
                        <a:t>Tre </a:t>
                      </a:r>
                      <a:r>
                        <a:rPr sz="1000" spc="5" dirty="0">
                          <a:latin typeface="Arial"/>
                          <a:cs typeface="Arial"/>
                        </a:rPr>
                        <a:t>- </a:t>
                      </a:r>
                      <a:r>
                        <a:rPr sz="1000" spc="10" dirty="0">
                          <a:latin typeface="Arial"/>
                          <a:cs typeface="Arial"/>
                        </a:rPr>
                        <a:t>TGR</a:t>
                      </a:r>
                      <a:r>
                        <a:rPr sz="1000" spc="-15" dirty="0">
                          <a:latin typeface="Arial"/>
                          <a:cs typeface="Arial"/>
                        </a:rPr>
                        <a:t> </a:t>
                      </a:r>
                      <a:r>
                        <a:rPr sz="1000" spc="5" dirty="0">
                          <a:latin typeface="Arial"/>
                          <a:cs typeface="Arial"/>
                        </a:rPr>
                        <a:t>Campania</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0"/>
                  </a:ext>
                </a:extLst>
              </a:tr>
              <a:tr h="260603">
                <a:tc>
                  <a:txBody>
                    <a:bodyPr/>
                    <a:lstStyle/>
                    <a:p>
                      <a:pPr marL="31750">
                        <a:lnSpc>
                          <a:spcPct val="100000"/>
                        </a:lnSpc>
                        <a:spcBef>
                          <a:spcPts val="380"/>
                        </a:spcBef>
                      </a:pPr>
                      <a:r>
                        <a:rPr sz="1000" spc="5" dirty="0">
                          <a:latin typeface="Arial"/>
                          <a:cs typeface="Arial"/>
                        </a:rPr>
                        <a:t>Radio Lombardia - Lombardia Spettacoli</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1"/>
                  </a:ext>
                </a:extLst>
              </a:tr>
              <a:tr h="260604">
                <a:tc>
                  <a:txBody>
                    <a:bodyPr/>
                    <a:lstStyle/>
                    <a:p>
                      <a:pPr marL="31750">
                        <a:lnSpc>
                          <a:spcPct val="100000"/>
                        </a:lnSpc>
                        <a:spcBef>
                          <a:spcPts val="380"/>
                        </a:spcBef>
                      </a:pPr>
                      <a:r>
                        <a:rPr sz="1000" spc="5" dirty="0">
                          <a:latin typeface="Arial"/>
                          <a:cs typeface="Arial"/>
                        </a:rPr>
                        <a:t>Cilentochannel - </a:t>
                      </a:r>
                      <a:r>
                        <a:rPr sz="1000" spc="10" dirty="0">
                          <a:latin typeface="Arial"/>
                          <a:cs typeface="Arial"/>
                        </a:rPr>
                        <a:t>Tg</a:t>
                      </a:r>
                      <a:r>
                        <a:rPr sz="1000" dirty="0">
                          <a:latin typeface="Arial"/>
                          <a:cs typeface="Arial"/>
                        </a:rPr>
                        <a:t> </a:t>
                      </a:r>
                      <a:r>
                        <a:rPr sz="1000" spc="5" dirty="0">
                          <a:latin typeface="Arial"/>
                          <a:cs typeface="Arial"/>
                        </a:rPr>
                        <a:t>News</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2"/>
                  </a:ext>
                </a:extLst>
              </a:tr>
              <a:tr h="260730">
                <a:tc>
                  <a:txBody>
                    <a:bodyPr/>
                    <a:lstStyle/>
                    <a:p>
                      <a:pPr marL="31750">
                        <a:lnSpc>
                          <a:spcPct val="100000"/>
                        </a:lnSpc>
                        <a:spcBef>
                          <a:spcPts val="380"/>
                        </a:spcBef>
                      </a:pPr>
                      <a:r>
                        <a:rPr sz="1000" spc="5" dirty="0">
                          <a:latin typeface="Arial"/>
                          <a:cs typeface="Arial"/>
                        </a:rPr>
                        <a:t>Radio Capodistria - Calle degli </a:t>
                      </a:r>
                      <a:r>
                        <a:rPr sz="1000" dirty="0">
                          <a:latin typeface="Arial"/>
                          <a:cs typeface="Arial"/>
                        </a:rPr>
                        <a:t>orti </a:t>
                      </a:r>
                      <a:r>
                        <a:rPr sz="1000" spc="5" dirty="0">
                          <a:latin typeface="Arial"/>
                          <a:cs typeface="Arial"/>
                        </a:rPr>
                        <a:t>grandi</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3"/>
                  </a:ext>
                </a:extLst>
              </a:tr>
              <a:tr h="260731">
                <a:tc>
                  <a:txBody>
                    <a:bodyPr/>
                    <a:lstStyle/>
                    <a:p>
                      <a:pPr marL="31750">
                        <a:lnSpc>
                          <a:spcPct val="100000"/>
                        </a:lnSpc>
                        <a:spcBef>
                          <a:spcPts val="380"/>
                        </a:spcBef>
                      </a:pPr>
                      <a:r>
                        <a:rPr sz="1000" spc="5" dirty="0">
                          <a:latin typeface="Arial"/>
                          <a:cs typeface="Arial"/>
                        </a:rPr>
                        <a:t>Radio Marconi -</a:t>
                      </a:r>
                      <a:r>
                        <a:rPr sz="1000" dirty="0">
                          <a:latin typeface="Arial"/>
                          <a:cs typeface="Arial"/>
                        </a:rPr>
                        <a:t> </a:t>
                      </a:r>
                      <a:r>
                        <a:rPr sz="1000" spc="5" dirty="0">
                          <a:latin typeface="Arial"/>
                          <a:cs typeface="Arial"/>
                        </a:rPr>
                        <a:t>Agenda</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4"/>
                  </a:ext>
                </a:extLst>
              </a:tr>
              <a:tr h="260603">
                <a:tc>
                  <a:txBody>
                    <a:bodyPr/>
                    <a:lstStyle/>
                    <a:p>
                      <a:pPr marL="31750">
                        <a:lnSpc>
                          <a:spcPct val="100000"/>
                        </a:lnSpc>
                        <a:spcBef>
                          <a:spcPts val="380"/>
                        </a:spcBef>
                      </a:pPr>
                      <a:r>
                        <a:rPr sz="1000" spc="5" dirty="0">
                          <a:latin typeface="Arial"/>
                          <a:cs typeface="Arial"/>
                        </a:rPr>
                        <a:t>Radio Studio </a:t>
                      </a:r>
                      <a:r>
                        <a:rPr sz="1000" spc="10" dirty="0">
                          <a:latin typeface="Arial"/>
                          <a:cs typeface="Arial"/>
                        </a:rPr>
                        <a:t>Più </a:t>
                      </a:r>
                      <a:r>
                        <a:rPr sz="1000" spc="5" dirty="0">
                          <a:latin typeface="Arial"/>
                          <a:cs typeface="Arial"/>
                        </a:rPr>
                        <a:t>- Rubrica</a:t>
                      </a:r>
                      <a:r>
                        <a:rPr sz="1000" spc="-5" dirty="0">
                          <a:latin typeface="Arial"/>
                          <a:cs typeface="Arial"/>
                        </a:rPr>
                        <a:t> </a:t>
                      </a:r>
                      <a:r>
                        <a:rPr sz="1000" spc="5" dirty="0">
                          <a:latin typeface="Arial"/>
                          <a:cs typeface="Arial"/>
                        </a:rPr>
                        <a:t>Mattiniera</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5"/>
                  </a:ext>
                </a:extLst>
              </a:tr>
              <a:tr h="260603">
                <a:tc>
                  <a:txBody>
                    <a:bodyPr/>
                    <a:lstStyle/>
                    <a:p>
                      <a:pPr marL="31750">
                        <a:lnSpc>
                          <a:spcPct val="100000"/>
                        </a:lnSpc>
                        <a:spcBef>
                          <a:spcPts val="380"/>
                        </a:spcBef>
                      </a:pPr>
                      <a:r>
                        <a:rPr sz="1000" spc="5" dirty="0">
                          <a:latin typeface="Arial"/>
                          <a:cs typeface="Arial"/>
                        </a:rPr>
                        <a:t>Rai Radio Tre -</a:t>
                      </a:r>
                      <a:r>
                        <a:rPr sz="1000" spc="-5" dirty="0">
                          <a:latin typeface="Arial"/>
                          <a:cs typeface="Arial"/>
                        </a:rPr>
                        <a:t> </a:t>
                      </a:r>
                      <a:r>
                        <a:rPr sz="1000" spc="5" dirty="0">
                          <a:latin typeface="Arial"/>
                          <a:cs typeface="Arial"/>
                        </a:rPr>
                        <a:t>Fahrenheit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6"/>
                  </a:ext>
                </a:extLst>
              </a:tr>
              <a:tr h="260603">
                <a:tc>
                  <a:txBody>
                    <a:bodyPr/>
                    <a:lstStyle/>
                    <a:p>
                      <a:pPr marL="31750">
                        <a:lnSpc>
                          <a:spcPct val="100000"/>
                        </a:lnSpc>
                        <a:spcBef>
                          <a:spcPts val="380"/>
                        </a:spcBef>
                      </a:pPr>
                      <a:r>
                        <a:rPr sz="1000" spc="5" dirty="0">
                          <a:latin typeface="Arial"/>
                          <a:cs typeface="Arial"/>
                        </a:rPr>
                        <a:t>Radio Onda D'Urto -</a:t>
                      </a:r>
                      <a:r>
                        <a:rPr sz="1000" spc="-10" dirty="0">
                          <a:latin typeface="Arial"/>
                          <a:cs typeface="Arial"/>
                        </a:rPr>
                        <a:t> </a:t>
                      </a:r>
                      <a:r>
                        <a:rPr sz="1000" spc="5" dirty="0">
                          <a:latin typeface="Arial"/>
                          <a:cs typeface="Arial"/>
                        </a:rPr>
                        <a:t>Dissonanze</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7"/>
                  </a:ext>
                </a:extLst>
              </a:tr>
              <a:tr h="260603">
                <a:tc>
                  <a:txBody>
                    <a:bodyPr/>
                    <a:lstStyle/>
                    <a:p>
                      <a:pPr marL="31750">
                        <a:lnSpc>
                          <a:spcPct val="100000"/>
                        </a:lnSpc>
                        <a:spcBef>
                          <a:spcPts val="380"/>
                        </a:spcBef>
                      </a:pPr>
                      <a:r>
                        <a:rPr sz="1000" spc="5" dirty="0">
                          <a:latin typeface="Arial"/>
                          <a:cs typeface="Arial"/>
                        </a:rPr>
                        <a:t>Radio </a:t>
                      </a:r>
                      <a:r>
                        <a:rPr sz="1000" spc="10" dirty="0">
                          <a:latin typeface="Arial"/>
                          <a:cs typeface="Arial"/>
                        </a:rPr>
                        <a:t>Pico </a:t>
                      </a:r>
                      <a:r>
                        <a:rPr sz="1000" spc="5" dirty="0">
                          <a:latin typeface="Arial"/>
                          <a:cs typeface="Arial"/>
                        </a:rPr>
                        <a:t>-</a:t>
                      </a:r>
                      <a:r>
                        <a:rPr sz="1000" spc="-10" dirty="0">
                          <a:latin typeface="Arial"/>
                          <a:cs typeface="Arial"/>
                        </a:rPr>
                        <a:t> </a:t>
                      </a:r>
                      <a:r>
                        <a:rPr sz="1000" spc="5" dirty="0">
                          <a:latin typeface="Arial"/>
                          <a:cs typeface="Arial"/>
                        </a:rPr>
                        <a:t>Agenda</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8"/>
                  </a:ext>
                </a:extLst>
              </a:tr>
              <a:tr h="260604">
                <a:tc>
                  <a:txBody>
                    <a:bodyPr/>
                    <a:lstStyle/>
                    <a:p>
                      <a:pPr marL="31750">
                        <a:lnSpc>
                          <a:spcPct val="100000"/>
                        </a:lnSpc>
                        <a:spcBef>
                          <a:spcPts val="380"/>
                        </a:spcBef>
                      </a:pPr>
                      <a:r>
                        <a:rPr sz="1000" spc="5" dirty="0">
                          <a:latin typeface="Arial"/>
                          <a:cs typeface="Arial"/>
                        </a:rPr>
                        <a:t>Radio </a:t>
                      </a:r>
                      <a:r>
                        <a:rPr sz="1000" spc="10" dirty="0">
                          <a:latin typeface="Arial"/>
                          <a:cs typeface="Arial"/>
                        </a:rPr>
                        <a:t>Number </a:t>
                      </a:r>
                      <a:r>
                        <a:rPr sz="1000" spc="5" dirty="0">
                          <a:latin typeface="Arial"/>
                          <a:cs typeface="Arial"/>
                        </a:rPr>
                        <a:t>One - Fuori</a:t>
                      </a:r>
                      <a:r>
                        <a:rPr sz="1000" spc="-20" dirty="0">
                          <a:latin typeface="Arial"/>
                          <a:cs typeface="Arial"/>
                        </a:rPr>
                        <a:t> </a:t>
                      </a:r>
                      <a:r>
                        <a:rPr sz="1000" spc="5" dirty="0">
                          <a:latin typeface="Arial"/>
                          <a:cs typeface="Arial"/>
                        </a:rPr>
                        <a:t>porta</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9"/>
                  </a:ext>
                </a:extLst>
              </a:tr>
              <a:tr h="260603">
                <a:tc>
                  <a:txBody>
                    <a:bodyPr/>
                    <a:lstStyle/>
                    <a:p>
                      <a:pPr marL="31750">
                        <a:lnSpc>
                          <a:spcPct val="100000"/>
                        </a:lnSpc>
                        <a:spcBef>
                          <a:spcPts val="380"/>
                        </a:spcBef>
                      </a:pPr>
                      <a:r>
                        <a:rPr sz="1000" spc="5" dirty="0">
                          <a:latin typeface="Arial"/>
                          <a:cs typeface="Arial"/>
                        </a:rPr>
                        <a:t>Radio </a:t>
                      </a:r>
                      <a:r>
                        <a:rPr sz="1000" spc="10" dirty="0">
                          <a:latin typeface="Arial"/>
                          <a:cs typeface="Arial"/>
                        </a:rPr>
                        <a:t>TRS </a:t>
                      </a:r>
                      <a:r>
                        <a:rPr sz="1000" spc="5" dirty="0">
                          <a:latin typeface="Arial"/>
                          <a:cs typeface="Arial"/>
                        </a:rPr>
                        <a:t>- Il posto delle</a:t>
                      </a:r>
                      <a:r>
                        <a:rPr sz="1000" spc="-10" dirty="0">
                          <a:latin typeface="Arial"/>
                          <a:cs typeface="Arial"/>
                        </a:rPr>
                        <a:t> </a:t>
                      </a:r>
                      <a:r>
                        <a:rPr sz="1000" spc="5" dirty="0">
                          <a:latin typeface="Arial"/>
                          <a:cs typeface="Arial"/>
                        </a:rPr>
                        <a:t>parole</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0"/>
                  </a:ext>
                </a:extLst>
              </a:tr>
              <a:tr h="260794">
                <a:tc>
                  <a:txBody>
                    <a:bodyPr/>
                    <a:lstStyle/>
                    <a:p>
                      <a:pPr marL="31750">
                        <a:lnSpc>
                          <a:spcPct val="100000"/>
                        </a:lnSpc>
                        <a:spcBef>
                          <a:spcPts val="380"/>
                        </a:spcBef>
                      </a:pPr>
                      <a:r>
                        <a:rPr sz="1000" spc="5" dirty="0">
                          <a:latin typeface="Arial"/>
                          <a:cs typeface="Arial"/>
                        </a:rPr>
                        <a:t>Rai Radio Uno - </a:t>
                      </a:r>
                      <a:r>
                        <a:rPr sz="1000" spc="15" dirty="0">
                          <a:latin typeface="Arial"/>
                          <a:cs typeface="Arial"/>
                        </a:rPr>
                        <a:t>GR</a:t>
                      </a:r>
                      <a:r>
                        <a:rPr sz="1000" spc="-10" dirty="0">
                          <a:latin typeface="Arial"/>
                          <a:cs typeface="Arial"/>
                        </a:rPr>
                        <a:t> </a:t>
                      </a:r>
                      <a:r>
                        <a:rPr sz="1000" spc="10" dirty="0">
                          <a:latin typeface="Arial"/>
                          <a:cs typeface="Arial"/>
                        </a:rPr>
                        <a:t>1</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23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1"/>
                  </a:ext>
                </a:extLst>
              </a:tr>
              <a:tr h="202852">
                <a:tc>
                  <a:txBody>
                    <a:bodyPr/>
                    <a:lstStyle/>
                    <a:p>
                      <a:pPr marL="31750">
                        <a:lnSpc>
                          <a:spcPts val="1115"/>
                        </a:lnSpc>
                        <a:spcBef>
                          <a:spcPts val="380"/>
                        </a:spcBef>
                      </a:pPr>
                      <a:r>
                        <a:rPr sz="1000" spc="5" dirty="0">
                          <a:latin typeface="Arial"/>
                          <a:cs typeface="Arial"/>
                        </a:rPr>
                        <a:t>Rai Uno - Uno</a:t>
                      </a:r>
                      <a:r>
                        <a:rPr sz="1000" dirty="0">
                          <a:latin typeface="Arial"/>
                          <a:cs typeface="Arial"/>
                        </a:rPr>
                        <a:t> </a:t>
                      </a:r>
                      <a:r>
                        <a:rPr sz="1000" spc="5" dirty="0">
                          <a:latin typeface="Arial"/>
                          <a:cs typeface="Arial"/>
                        </a:rPr>
                        <a:t>Mattina</a:t>
                      </a:r>
                      <a:endParaRPr sz="1000">
                        <a:latin typeface="Arial"/>
                        <a:cs typeface="Arial"/>
                      </a:endParaRPr>
                    </a:p>
                  </a:txBody>
                  <a:tcPr marL="0" marR="0" marT="48260" marB="0"/>
                </a:tc>
                <a:tc>
                  <a:txBody>
                    <a:bodyPr/>
                    <a:lstStyle/>
                    <a:p>
                      <a:pPr marR="268605" algn="r">
                        <a:lnSpc>
                          <a:spcPts val="1115"/>
                        </a:lnSpc>
                        <a:spcBef>
                          <a:spcPts val="380"/>
                        </a:spcBef>
                      </a:pPr>
                      <a:r>
                        <a:rPr sz="1000" spc="-5" dirty="0">
                          <a:latin typeface="Arial"/>
                          <a:cs typeface="Arial"/>
                        </a:rPr>
                        <a:t>24</a:t>
                      </a:r>
                      <a:endParaRPr sz="1000">
                        <a:latin typeface="Arial"/>
                        <a:cs typeface="Arial"/>
                      </a:endParaRPr>
                    </a:p>
                  </a:txBody>
                  <a:tcPr marL="0" marR="0" marT="48260" marB="0"/>
                </a:tc>
                <a:tc>
                  <a:txBody>
                    <a:bodyPr/>
                    <a:lstStyle/>
                    <a:p>
                      <a:pPr marL="276225">
                        <a:lnSpc>
                          <a:spcPts val="1115"/>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ts val="1115"/>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2"/>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68957" y="2952102"/>
            <a:ext cx="3255264" cy="19546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066163" y="660400"/>
            <a:ext cx="1414602" cy="14058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057780" y="929932"/>
            <a:ext cx="3482428" cy="19884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074924" y="3348199"/>
            <a:ext cx="3447036" cy="133460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21780" y="8805214"/>
            <a:ext cx="927705" cy="13165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8" name="object 8"/>
          <p:cNvSpPr txBox="1"/>
          <p:nvPr/>
        </p:nvSpPr>
        <p:spPr>
          <a:xfrm>
            <a:off x="304800" y="10794"/>
            <a:ext cx="6667500" cy="510540"/>
          </a:xfrm>
          <a:prstGeom prst="rect">
            <a:avLst/>
          </a:prstGeom>
        </p:spPr>
        <p:txBody>
          <a:bodyPr vert="horz" wrap="square" lIns="0" tIns="635" rIns="0" bIns="0" rtlCol="0">
            <a:spAutoFit/>
          </a:bodyPr>
          <a:lstStyle/>
          <a:p>
            <a:pPr>
              <a:lnSpc>
                <a:spcPct val="100000"/>
              </a:lnSpc>
              <a:spcBef>
                <a:spcPts val="5"/>
              </a:spcBef>
            </a:pPr>
            <a:endParaRPr sz="1050">
              <a:latin typeface="Times New Roman"/>
              <a:cs typeface="Times New Roman"/>
            </a:endParaRPr>
          </a:p>
          <a:p>
            <a:pPr>
              <a:lnSpc>
                <a:spcPct val="34900"/>
              </a:lnSpc>
              <a:tabLst>
                <a:tab pos="1809114" algn="l"/>
                <a:tab pos="5916930" algn="l"/>
              </a:tabLst>
            </a:pPr>
            <a:r>
              <a:rPr sz="1425" b="1" spc="15" baseline="40935" dirty="0">
                <a:latin typeface="Times New Roman"/>
                <a:cs typeface="Times New Roman"/>
              </a:rPr>
              <a:t>Tiratura:  </a:t>
            </a:r>
            <a:r>
              <a:rPr sz="1425" b="1" spc="22" baseline="40935" dirty="0">
                <a:latin typeface="Times New Roman"/>
                <a:cs typeface="Times New Roman"/>
              </a:rPr>
              <a:t> </a:t>
            </a:r>
            <a:r>
              <a:rPr sz="1425" b="1" spc="15" baseline="40935" dirty="0">
                <a:latin typeface="Times New Roman"/>
                <a:cs typeface="Times New Roman"/>
              </a:rPr>
              <a:t>n.d.</a:t>
            </a:r>
            <a:r>
              <a:rPr sz="1425" b="1" baseline="40935" dirty="0">
                <a:latin typeface="Times New Roman"/>
                <a:cs typeface="Times New Roman"/>
              </a:rPr>
              <a:t>	</a:t>
            </a:r>
            <a:r>
              <a:rPr sz="1550" b="1" spc="10" dirty="0">
                <a:latin typeface="Times New Roman"/>
                <a:cs typeface="Times New Roman"/>
              </a:rPr>
              <a:t>Giornale</a:t>
            </a:r>
            <a:r>
              <a:rPr sz="1550" b="1" spc="5" dirty="0">
                <a:latin typeface="Times New Roman"/>
                <a:cs typeface="Times New Roman"/>
              </a:rPr>
              <a:t> </a:t>
            </a:r>
            <a:r>
              <a:rPr sz="1550" b="1" spc="10" dirty="0">
                <a:latin typeface="Times New Roman"/>
                <a:cs typeface="Times New Roman"/>
              </a:rPr>
              <a:t>di</a:t>
            </a:r>
            <a:r>
              <a:rPr sz="1550" b="1" spc="5" dirty="0">
                <a:latin typeface="Times New Roman"/>
                <a:cs typeface="Times New Roman"/>
              </a:rPr>
              <a:t> Sicilia </a:t>
            </a:r>
            <a:r>
              <a:rPr sz="1550" b="1" spc="10" dirty="0">
                <a:latin typeface="Times New Roman"/>
                <a:cs typeface="Times New Roman"/>
              </a:rPr>
              <a:t>Palermo</a:t>
            </a:r>
            <a:r>
              <a:rPr sz="1550" b="1" spc="5" dirty="0">
                <a:latin typeface="Times New Roman"/>
                <a:cs typeface="Times New Roman"/>
              </a:rPr>
              <a:t> </a:t>
            </a:r>
            <a:r>
              <a:rPr sz="1550" b="1" spc="10" dirty="0">
                <a:latin typeface="Times New Roman"/>
                <a:cs typeface="Times New Roman"/>
              </a:rPr>
              <a:t>e</a:t>
            </a:r>
            <a:r>
              <a:rPr sz="1550" b="1" spc="5" dirty="0">
                <a:latin typeface="Times New Roman"/>
                <a:cs typeface="Times New Roman"/>
              </a:rPr>
              <a:t> </a:t>
            </a:r>
            <a:r>
              <a:rPr sz="1550" b="1" spc="10" dirty="0">
                <a:latin typeface="Times New Roman"/>
                <a:cs typeface="Times New Roman"/>
              </a:rPr>
              <a:t>Provincia</a:t>
            </a:r>
            <a:r>
              <a:rPr sz="1550" b="1" dirty="0">
                <a:latin typeface="Times New Roman"/>
                <a:cs typeface="Times New Roman"/>
              </a:rPr>
              <a:t>	</a:t>
            </a:r>
            <a:r>
              <a:rPr sz="1425" b="1" spc="15" baseline="-8771" dirty="0">
                <a:latin typeface="Times New Roman"/>
                <a:cs typeface="Times New Roman"/>
              </a:rPr>
              <a:t>05-MAR-2015  </a:t>
            </a:r>
            <a:r>
              <a:rPr sz="950" b="1" spc="10" dirty="0">
                <a:latin typeface="Times New Roman"/>
                <a:cs typeface="Times New Roman"/>
              </a:rPr>
              <a:t>Diffusione 12/2012:</a:t>
            </a:r>
            <a:r>
              <a:rPr sz="950" b="1" spc="220" dirty="0">
                <a:latin typeface="Times New Roman"/>
                <a:cs typeface="Times New Roman"/>
              </a:rPr>
              <a:t> </a:t>
            </a:r>
            <a:r>
              <a:rPr sz="950" b="1" spc="10" dirty="0">
                <a:latin typeface="Times New Roman"/>
                <a:cs typeface="Times New Roman"/>
              </a:rPr>
              <a:t>24.008</a:t>
            </a:r>
            <a:endParaRPr sz="950">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178.000	</a:t>
            </a:r>
            <a:r>
              <a:rPr sz="950" b="1" spc="10" dirty="0">
                <a:latin typeface="Times New Roman"/>
                <a:cs typeface="Times New Roman"/>
              </a:rPr>
              <a:t>Dir. Resp.: </a:t>
            </a:r>
            <a:r>
              <a:rPr sz="950" b="1" spc="15" dirty="0">
                <a:latin typeface="Times New Roman"/>
                <a:cs typeface="Times New Roman"/>
              </a:rPr>
              <a:t> </a:t>
            </a:r>
            <a:r>
              <a:rPr sz="950" b="1" spc="10" dirty="0">
                <a:latin typeface="Times New Roman"/>
                <a:cs typeface="Times New Roman"/>
              </a:rPr>
              <a:t>Antonio Ardizzone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26</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9" name="object 9"/>
          <p:cNvSpPr/>
          <p:nvPr/>
        </p:nvSpPr>
        <p:spPr>
          <a:xfrm>
            <a:off x="330200" y="10135869"/>
            <a:ext cx="1069848" cy="4572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1" name="object 11"/>
          <p:cNvSpPr/>
          <p:nvPr/>
        </p:nvSpPr>
        <p:spPr>
          <a:xfrm>
            <a:off x="5010911" y="2953511"/>
            <a:ext cx="302260" cy="193040"/>
          </a:xfrm>
          <a:custGeom>
            <a:avLst/>
            <a:gdLst/>
            <a:ahLst/>
            <a:cxnLst/>
            <a:rect l="l" t="t" r="r" b="b"/>
            <a:pathLst>
              <a:path w="302260" h="193039">
                <a:moveTo>
                  <a:pt x="0" y="192531"/>
                </a:moveTo>
                <a:lnTo>
                  <a:pt x="301751" y="192531"/>
                </a:lnTo>
                <a:lnTo>
                  <a:pt x="301751" y="0"/>
                </a:lnTo>
                <a:lnTo>
                  <a:pt x="0" y="0"/>
                </a:lnTo>
                <a:lnTo>
                  <a:pt x="0" y="192531"/>
                </a:lnTo>
                <a:close/>
              </a:path>
            </a:pathLst>
          </a:custGeom>
          <a:solidFill>
            <a:srgbClr val="BADBBA"/>
          </a:solidFill>
        </p:spPr>
        <p:txBody>
          <a:bodyPr wrap="square" lIns="0" tIns="0" rIns="0" bIns="0" rtlCol="0"/>
          <a:lstStyle/>
          <a:p>
            <a:endParaRPr/>
          </a:p>
        </p:txBody>
      </p:sp>
      <p:sp>
        <p:nvSpPr>
          <p:cNvPr id="12" name="object 12"/>
          <p:cNvSpPr/>
          <p:nvPr/>
        </p:nvSpPr>
        <p:spPr>
          <a:xfrm>
            <a:off x="5081015" y="3483864"/>
            <a:ext cx="140335" cy="101600"/>
          </a:xfrm>
          <a:custGeom>
            <a:avLst/>
            <a:gdLst/>
            <a:ahLst/>
            <a:cxnLst/>
            <a:rect l="l" t="t" r="r" b="b"/>
            <a:pathLst>
              <a:path w="140335" h="101600">
                <a:moveTo>
                  <a:pt x="0" y="101092"/>
                </a:moveTo>
                <a:lnTo>
                  <a:pt x="140208" y="101092"/>
                </a:lnTo>
                <a:lnTo>
                  <a:pt x="140208" y="0"/>
                </a:lnTo>
                <a:lnTo>
                  <a:pt x="0" y="0"/>
                </a:lnTo>
                <a:lnTo>
                  <a:pt x="0" y="101092"/>
                </a:lnTo>
                <a:close/>
              </a:path>
            </a:pathLst>
          </a:custGeom>
          <a:solidFill>
            <a:srgbClr val="BADBBA"/>
          </a:solidFill>
        </p:spPr>
        <p:txBody>
          <a:bodyPr wrap="square" lIns="0" tIns="0" rIns="0" bIns="0" rtlCol="0"/>
          <a:lstStyle/>
          <a:p>
            <a:endParaRPr/>
          </a:p>
        </p:txBody>
      </p:sp>
      <p:sp>
        <p:nvSpPr>
          <p:cNvPr id="13" name="object 13"/>
          <p:cNvSpPr/>
          <p:nvPr/>
        </p:nvSpPr>
        <p:spPr>
          <a:xfrm>
            <a:off x="5010911" y="3139439"/>
            <a:ext cx="302260" cy="12700"/>
          </a:xfrm>
          <a:custGeom>
            <a:avLst/>
            <a:gdLst/>
            <a:ahLst/>
            <a:cxnLst/>
            <a:rect l="l" t="t" r="r" b="b"/>
            <a:pathLst>
              <a:path w="302260" h="12700">
                <a:moveTo>
                  <a:pt x="0" y="12700"/>
                </a:moveTo>
                <a:lnTo>
                  <a:pt x="301751" y="12700"/>
                </a:lnTo>
                <a:lnTo>
                  <a:pt x="301751" y="0"/>
                </a:lnTo>
                <a:lnTo>
                  <a:pt x="0" y="0"/>
                </a:lnTo>
                <a:lnTo>
                  <a:pt x="0" y="12700"/>
                </a:lnTo>
                <a:close/>
              </a:path>
            </a:pathLst>
          </a:custGeom>
          <a:solidFill>
            <a:srgbClr val="007F00"/>
          </a:solidFill>
        </p:spPr>
        <p:txBody>
          <a:bodyPr wrap="square" lIns="0" tIns="0" rIns="0" bIns="0" rtlCol="0"/>
          <a:lstStyle/>
          <a:p>
            <a:endParaRPr/>
          </a:p>
        </p:txBody>
      </p:sp>
      <p:sp>
        <p:nvSpPr>
          <p:cNvPr id="14" name="object 14"/>
          <p:cNvSpPr/>
          <p:nvPr/>
        </p:nvSpPr>
        <p:spPr>
          <a:xfrm>
            <a:off x="5081015" y="3578352"/>
            <a:ext cx="140335" cy="12700"/>
          </a:xfrm>
          <a:custGeom>
            <a:avLst/>
            <a:gdLst/>
            <a:ahLst/>
            <a:cxnLst/>
            <a:rect l="l" t="t" r="r" b="b"/>
            <a:pathLst>
              <a:path w="140335" h="12700">
                <a:moveTo>
                  <a:pt x="0" y="12700"/>
                </a:moveTo>
                <a:lnTo>
                  <a:pt x="140208" y="12700"/>
                </a:lnTo>
                <a:lnTo>
                  <a:pt x="140208" y="0"/>
                </a:lnTo>
                <a:lnTo>
                  <a:pt x="0" y="0"/>
                </a:lnTo>
                <a:lnTo>
                  <a:pt x="0" y="12700"/>
                </a:lnTo>
                <a:close/>
              </a:path>
            </a:pathLst>
          </a:custGeom>
          <a:solidFill>
            <a:srgbClr val="007F00"/>
          </a:solidFill>
        </p:spPr>
        <p:txBody>
          <a:bodyPr wrap="square" lIns="0" tIns="0" rIns="0" bIns="0" rtlCol="0"/>
          <a:lstStyle/>
          <a:p>
            <a:endParaRPr/>
          </a:p>
        </p:txBody>
      </p:sp>
      <p:sp>
        <p:nvSpPr>
          <p:cNvPr id="15" name="object 15"/>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6" name="object 16"/>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7</a:t>
            </a:r>
            <a:endParaRPr sz="1200">
              <a:latin typeface="Arial"/>
              <a:cs typeface="Arial"/>
            </a:endParaRP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25095">
              <a:lnSpc>
                <a:spcPts val="1839"/>
              </a:lnSpc>
            </a:pPr>
            <a:r>
              <a:rPr sz="1600" b="1" spc="-5" dirty="0">
                <a:latin typeface="Arial"/>
                <a:cs typeface="Arial"/>
              </a:rPr>
              <a:t>Berg</a:t>
            </a:r>
            <a:r>
              <a:rPr sz="1600" b="1" spc="5" dirty="0">
                <a:latin typeface="Arial"/>
                <a:cs typeface="Arial"/>
              </a:rPr>
              <a:t>a</a:t>
            </a:r>
            <a:r>
              <a:rPr sz="1600" b="1" spc="-5" dirty="0">
                <a:latin typeface="Arial"/>
                <a:cs typeface="Arial"/>
              </a:rPr>
              <a:t>m</a:t>
            </a:r>
            <a:r>
              <a:rPr sz="1600" b="1" spc="-15" dirty="0">
                <a:latin typeface="Arial"/>
                <a:cs typeface="Arial"/>
              </a:rPr>
              <a:t>o</a:t>
            </a:r>
            <a:r>
              <a:rPr sz="1600" b="1" dirty="0">
                <a:latin typeface="Arial"/>
                <a:cs typeface="Arial"/>
              </a:rPr>
              <a:t>n</a:t>
            </a:r>
            <a:r>
              <a:rPr sz="1600" b="1" spc="-20" dirty="0">
                <a:latin typeface="Arial"/>
                <a:cs typeface="Arial"/>
              </a:rPr>
              <a:t>e</a:t>
            </a:r>
            <a:r>
              <a:rPr sz="1600" b="1" spc="20" dirty="0">
                <a:latin typeface="Arial"/>
                <a:cs typeface="Arial"/>
              </a:rPr>
              <a:t>w</a:t>
            </a:r>
            <a:r>
              <a:rPr sz="1600" b="1" spc="-5" dirty="0">
                <a:latin typeface="Arial"/>
                <a:cs typeface="Arial"/>
              </a:rPr>
              <a:t>s.it  17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90575" y="3206749"/>
            <a:ext cx="5981700" cy="21050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900" y="5639434"/>
            <a:ext cx="2438400" cy="314325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5589244"/>
            <a:ext cx="6149340" cy="4201795"/>
          </a:xfrm>
          <a:prstGeom prst="rect">
            <a:avLst/>
          </a:prstGeom>
        </p:spPr>
        <p:txBody>
          <a:bodyPr vert="horz" wrap="square" lIns="0" tIns="11430" rIns="0" bIns="0" rtlCol="0">
            <a:spAutoFit/>
          </a:bodyPr>
          <a:lstStyle/>
          <a:p>
            <a:pPr marL="2550795" marR="5080" algn="just">
              <a:lnSpc>
                <a:spcPct val="117100"/>
              </a:lnSpc>
              <a:spcBef>
                <a:spcPts val="90"/>
              </a:spcBef>
            </a:pPr>
            <a:r>
              <a:rPr sz="1100" spc="-5" dirty="0">
                <a:latin typeface="Calibri"/>
                <a:cs typeface="Calibri"/>
              </a:rPr>
              <a:t>Si svolgeranno giovedì 19 </a:t>
            </a:r>
            <a:r>
              <a:rPr sz="1100" dirty="0">
                <a:latin typeface="Calibri"/>
                <a:cs typeface="Calibri"/>
              </a:rPr>
              <a:t>marzo, con </a:t>
            </a:r>
            <a:r>
              <a:rPr sz="1100" spc="-5" dirty="0">
                <a:latin typeface="Calibri"/>
                <a:cs typeface="Calibri"/>
              </a:rPr>
              <a:t>inizio </a:t>
            </a:r>
            <a:r>
              <a:rPr sz="1100" dirty="0">
                <a:latin typeface="Calibri"/>
                <a:cs typeface="Calibri"/>
              </a:rPr>
              <a:t>alle 9, in via </a:t>
            </a:r>
            <a:r>
              <a:rPr sz="1100" spc="-5" dirty="0">
                <a:latin typeface="Calibri"/>
                <a:cs typeface="Calibri"/>
              </a:rPr>
              <a:t>Crispi </a:t>
            </a:r>
            <a:r>
              <a:rPr sz="1100" dirty="0">
                <a:latin typeface="Calibri"/>
                <a:cs typeface="Calibri"/>
              </a:rPr>
              <a:t>2  a Bergamo, i laboratori educativi </a:t>
            </a:r>
            <a:r>
              <a:rPr sz="1100" spc="-5" dirty="0">
                <a:latin typeface="Calibri"/>
                <a:cs typeface="Calibri"/>
              </a:rPr>
              <a:t>organizzati da </a:t>
            </a:r>
            <a:r>
              <a:rPr sz="1100" dirty="0">
                <a:latin typeface="Calibri"/>
                <a:cs typeface="Calibri"/>
              </a:rPr>
              <a:t>Banca  Popolare </a:t>
            </a:r>
            <a:r>
              <a:rPr sz="1100" spc="-5" dirty="0">
                <a:latin typeface="Calibri"/>
                <a:cs typeface="Calibri"/>
              </a:rPr>
              <a:t>di Bergamo nell’ambito </a:t>
            </a:r>
            <a:r>
              <a:rPr sz="1100" dirty="0">
                <a:latin typeface="Calibri"/>
                <a:cs typeface="Calibri"/>
              </a:rPr>
              <a:t>dell’iniziativa </a:t>
            </a:r>
            <a:r>
              <a:rPr sz="1100" spc="-5" dirty="0">
                <a:latin typeface="Calibri"/>
                <a:cs typeface="Calibri"/>
              </a:rPr>
              <a:t>“Festival </a:t>
            </a:r>
            <a:r>
              <a:rPr sz="1100" dirty="0">
                <a:latin typeface="Calibri"/>
                <a:cs typeface="Calibri"/>
              </a:rPr>
              <a:t>della  </a:t>
            </a:r>
            <a:r>
              <a:rPr sz="1100" spc="-5" dirty="0">
                <a:latin typeface="Calibri"/>
                <a:cs typeface="Calibri"/>
              </a:rPr>
              <a:t>Cultura Creativa” promosso da </a:t>
            </a:r>
            <a:r>
              <a:rPr sz="1100" dirty="0">
                <a:latin typeface="Calibri"/>
                <a:cs typeface="Calibri"/>
              </a:rPr>
              <a:t>ABI. Per </a:t>
            </a:r>
            <a:r>
              <a:rPr sz="1100" spc="-5" dirty="0">
                <a:latin typeface="Calibri"/>
                <a:cs typeface="Calibri"/>
              </a:rPr>
              <a:t>questa seconda  edizione </a:t>
            </a:r>
            <a:r>
              <a:rPr sz="1100" dirty="0">
                <a:latin typeface="Calibri"/>
                <a:cs typeface="Calibri"/>
              </a:rPr>
              <a:t>del </a:t>
            </a:r>
            <a:r>
              <a:rPr sz="1100" spc="-5" dirty="0">
                <a:latin typeface="Calibri"/>
                <a:cs typeface="Calibri"/>
              </a:rPr>
              <a:t>Festival </a:t>
            </a:r>
            <a:r>
              <a:rPr sz="1100" dirty="0">
                <a:latin typeface="Calibri"/>
                <a:cs typeface="Calibri"/>
              </a:rPr>
              <a:t>della </a:t>
            </a:r>
            <a:r>
              <a:rPr sz="1100" spc="-5" dirty="0">
                <a:latin typeface="Calibri"/>
                <a:cs typeface="Calibri"/>
              </a:rPr>
              <a:t>Cultura Creativa </a:t>
            </a:r>
            <a:r>
              <a:rPr sz="1100" dirty="0">
                <a:latin typeface="Calibri"/>
                <a:cs typeface="Calibri"/>
              </a:rPr>
              <a:t>è </a:t>
            </a:r>
            <a:r>
              <a:rPr sz="1100" spc="-10" dirty="0">
                <a:latin typeface="Calibri"/>
                <a:cs typeface="Calibri"/>
              </a:rPr>
              <a:t>stato </a:t>
            </a:r>
            <a:r>
              <a:rPr sz="1100" spc="-5" dirty="0">
                <a:latin typeface="Calibri"/>
                <a:cs typeface="Calibri"/>
              </a:rPr>
              <a:t>scelto come  tema “L’alfabeto </a:t>
            </a:r>
            <a:r>
              <a:rPr sz="1100" dirty="0">
                <a:latin typeface="Calibri"/>
                <a:cs typeface="Calibri"/>
              </a:rPr>
              <a:t>del </a:t>
            </a:r>
            <a:r>
              <a:rPr sz="1100" spc="-5" dirty="0">
                <a:latin typeface="Calibri"/>
                <a:cs typeface="Calibri"/>
              </a:rPr>
              <a:t>mondo </a:t>
            </a:r>
            <a:r>
              <a:rPr sz="1100" dirty="0">
                <a:latin typeface="Calibri"/>
                <a:cs typeface="Calibri"/>
              </a:rPr>
              <a:t>– </a:t>
            </a:r>
            <a:r>
              <a:rPr sz="1100" spc="-5" dirty="0">
                <a:latin typeface="Calibri"/>
                <a:cs typeface="Calibri"/>
              </a:rPr>
              <a:t>leggiamo </a:t>
            </a:r>
            <a:r>
              <a:rPr sz="1100" dirty="0">
                <a:latin typeface="Calibri"/>
                <a:cs typeface="Calibri"/>
              </a:rPr>
              <a:t>i </a:t>
            </a:r>
            <a:r>
              <a:rPr sz="1100" spc="-5" dirty="0">
                <a:latin typeface="Calibri"/>
                <a:cs typeface="Calibri"/>
              </a:rPr>
              <a:t>segni intorno </a:t>
            </a:r>
            <a:r>
              <a:rPr sz="1100" dirty="0">
                <a:latin typeface="Calibri"/>
                <a:cs typeface="Calibri"/>
              </a:rPr>
              <a:t>a </a:t>
            </a:r>
            <a:r>
              <a:rPr sz="1100" spc="-5" dirty="0">
                <a:latin typeface="Calibri"/>
                <a:cs typeface="Calibri"/>
              </a:rPr>
              <a:t>noi </a:t>
            </a:r>
            <a:r>
              <a:rPr sz="1100" dirty="0">
                <a:latin typeface="Calibri"/>
                <a:cs typeface="Calibri"/>
              </a:rPr>
              <a:t>e  raccontiamo”.</a:t>
            </a:r>
            <a:endParaRPr sz="1100">
              <a:latin typeface="Calibri"/>
              <a:cs typeface="Calibri"/>
            </a:endParaRPr>
          </a:p>
          <a:p>
            <a:pPr marL="2550795" marR="5715" algn="just">
              <a:lnSpc>
                <a:spcPct val="117000"/>
              </a:lnSpc>
              <a:spcBef>
                <a:spcPts val="985"/>
              </a:spcBef>
            </a:pPr>
            <a:r>
              <a:rPr sz="1100" spc="-5" dirty="0">
                <a:latin typeface="Calibri"/>
                <a:cs typeface="Calibri"/>
              </a:rPr>
              <a:t>Trarre ispirazione dalla natura, </a:t>
            </a:r>
            <a:r>
              <a:rPr sz="1100" dirty="0">
                <a:latin typeface="Calibri"/>
                <a:cs typeface="Calibri"/>
              </a:rPr>
              <a:t>dall’opera </a:t>
            </a:r>
            <a:r>
              <a:rPr sz="1100" spc="-5" dirty="0">
                <a:latin typeface="Calibri"/>
                <a:cs typeface="Calibri"/>
              </a:rPr>
              <a:t>dell’uomo </a:t>
            </a:r>
            <a:r>
              <a:rPr sz="1100" dirty="0">
                <a:latin typeface="Calibri"/>
                <a:cs typeface="Calibri"/>
              </a:rPr>
              <a:t>e </a:t>
            </a:r>
            <a:r>
              <a:rPr sz="1100" spc="-5" dirty="0">
                <a:latin typeface="Calibri"/>
                <a:cs typeface="Calibri"/>
              </a:rPr>
              <a:t>dalle  </a:t>
            </a:r>
            <a:r>
              <a:rPr sz="1100" dirty="0">
                <a:latin typeface="Calibri"/>
                <a:cs typeface="Calibri"/>
              </a:rPr>
              <a:t>proprie </a:t>
            </a:r>
            <a:r>
              <a:rPr sz="1100" spc="-5" dirty="0">
                <a:latin typeface="Calibri"/>
                <a:cs typeface="Calibri"/>
              </a:rPr>
              <a:t>emozioni, imparare </a:t>
            </a:r>
            <a:r>
              <a:rPr sz="1100" dirty="0">
                <a:latin typeface="Calibri"/>
                <a:cs typeface="Calibri"/>
              </a:rPr>
              <a:t>a </a:t>
            </a:r>
            <a:r>
              <a:rPr sz="1100" spc="-5" dirty="0">
                <a:latin typeface="Calibri"/>
                <a:cs typeface="Calibri"/>
              </a:rPr>
              <a:t>riconoscere </a:t>
            </a:r>
            <a:r>
              <a:rPr sz="1100" dirty="0">
                <a:latin typeface="Calibri"/>
                <a:cs typeface="Calibri"/>
              </a:rPr>
              <a:t>e a </a:t>
            </a:r>
            <a:r>
              <a:rPr sz="1100" spc="-5" dirty="0">
                <a:latin typeface="Calibri"/>
                <a:cs typeface="Calibri"/>
              </a:rPr>
              <a:t>leggere </a:t>
            </a:r>
            <a:r>
              <a:rPr sz="1100" dirty="0">
                <a:latin typeface="Calibri"/>
                <a:cs typeface="Calibri"/>
              </a:rPr>
              <a:t>i </a:t>
            </a:r>
            <a:r>
              <a:rPr sz="1100" spc="-10" dirty="0">
                <a:latin typeface="Calibri"/>
                <a:cs typeface="Calibri"/>
              </a:rPr>
              <a:t>segni  </a:t>
            </a:r>
            <a:r>
              <a:rPr sz="1100" dirty="0">
                <a:latin typeface="Calibri"/>
                <a:cs typeface="Calibri"/>
              </a:rPr>
              <a:t>intorno a </a:t>
            </a:r>
            <a:r>
              <a:rPr sz="1100" spc="-5" dirty="0">
                <a:latin typeface="Calibri"/>
                <a:cs typeface="Calibri"/>
              </a:rPr>
              <a:t>noi, spostare </a:t>
            </a:r>
            <a:r>
              <a:rPr sz="1100" dirty="0">
                <a:latin typeface="Calibri"/>
                <a:cs typeface="Calibri"/>
              </a:rPr>
              <a:t>il </a:t>
            </a:r>
            <a:r>
              <a:rPr sz="1100" spc="-5" dirty="0">
                <a:latin typeface="Calibri"/>
                <a:cs typeface="Calibri"/>
              </a:rPr>
              <a:t>punto d’osservazione </a:t>
            </a:r>
            <a:r>
              <a:rPr sz="1100" dirty="0">
                <a:latin typeface="Calibri"/>
                <a:cs typeface="Calibri"/>
              </a:rPr>
              <a:t>e </a:t>
            </a:r>
            <a:r>
              <a:rPr sz="1100" spc="-5" dirty="0">
                <a:latin typeface="Calibri"/>
                <a:cs typeface="Calibri"/>
              </a:rPr>
              <a:t>reinterpretare  </a:t>
            </a:r>
            <a:r>
              <a:rPr sz="1100" dirty="0">
                <a:latin typeface="Calibri"/>
                <a:cs typeface="Calibri"/>
              </a:rPr>
              <a:t>le </a:t>
            </a:r>
            <a:r>
              <a:rPr sz="1100" spc="-5" dirty="0">
                <a:latin typeface="Calibri"/>
                <a:cs typeface="Calibri"/>
              </a:rPr>
              <a:t>situazioni </a:t>
            </a:r>
            <a:r>
              <a:rPr sz="1100" dirty="0">
                <a:latin typeface="Calibri"/>
                <a:cs typeface="Calibri"/>
              </a:rPr>
              <a:t>e i </a:t>
            </a:r>
            <a:r>
              <a:rPr sz="1100" spc="-5" dirty="0">
                <a:latin typeface="Calibri"/>
                <a:cs typeface="Calibri"/>
              </a:rPr>
              <a:t>loro significati, capire come nasce </a:t>
            </a:r>
            <a:r>
              <a:rPr sz="1100" dirty="0">
                <a:latin typeface="Calibri"/>
                <a:cs typeface="Calibri"/>
              </a:rPr>
              <a:t>il racconto,  come </a:t>
            </a:r>
            <a:r>
              <a:rPr sz="1100" spc="-5" dirty="0">
                <a:latin typeface="Calibri"/>
                <a:cs typeface="Calibri"/>
              </a:rPr>
              <a:t>si forma </a:t>
            </a:r>
            <a:r>
              <a:rPr sz="1100" dirty="0">
                <a:latin typeface="Calibri"/>
                <a:cs typeface="Calibri"/>
              </a:rPr>
              <a:t>e con </a:t>
            </a:r>
            <a:r>
              <a:rPr sz="1100" spc="-5" dirty="0">
                <a:latin typeface="Calibri"/>
                <a:cs typeface="Calibri"/>
              </a:rPr>
              <a:t>quali linguaggi </a:t>
            </a:r>
            <a:r>
              <a:rPr sz="1100" dirty="0">
                <a:latin typeface="Calibri"/>
                <a:cs typeface="Calibri"/>
              </a:rPr>
              <a:t>e </a:t>
            </a:r>
            <a:r>
              <a:rPr sz="1100" spc="-5" dirty="0">
                <a:latin typeface="Calibri"/>
                <a:cs typeface="Calibri"/>
              </a:rPr>
              <a:t>strumenti si può  </a:t>
            </a:r>
            <a:r>
              <a:rPr sz="1100" dirty="0">
                <a:latin typeface="Calibri"/>
                <a:cs typeface="Calibri"/>
              </a:rPr>
              <a:t>declinare, </a:t>
            </a:r>
            <a:r>
              <a:rPr sz="1100" spc="-5" dirty="0">
                <a:latin typeface="Calibri"/>
                <a:cs typeface="Calibri"/>
              </a:rPr>
              <a:t>condividerlo </a:t>
            </a:r>
            <a:r>
              <a:rPr sz="1100" dirty="0">
                <a:latin typeface="Calibri"/>
                <a:cs typeface="Calibri"/>
              </a:rPr>
              <a:t>per generare poi altre </a:t>
            </a:r>
            <a:r>
              <a:rPr sz="1100" spc="-5" dirty="0">
                <a:latin typeface="Calibri"/>
                <a:cs typeface="Calibri"/>
              </a:rPr>
              <a:t>infinite  narrazioni, ecco </a:t>
            </a:r>
            <a:r>
              <a:rPr sz="1100" dirty="0">
                <a:latin typeface="Calibri"/>
                <a:cs typeface="Calibri"/>
              </a:rPr>
              <a:t>la </a:t>
            </a:r>
            <a:r>
              <a:rPr sz="1100" spc="-5" dirty="0">
                <a:latin typeface="Calibri"/>
                <a:cs typeface="Calibri"/>
              </a:rPr>
              <a:t>sfida di </a:t>
            </a:r>
            <a:r>
              <a:rPr sz="1100" dirty="0">
                <a:latin typeface="Calibri"/>
                <a:cs typeface="Calibri"/>
              </a:rPr>
              <a:t>quest’anno. </a:t>
            </a:r>
            <a:r>
              <a:rPr sz="1100" spc="-5" dirty="0">
                <a:latin typeface="Calibri"/>
                <a:cs typeface="Calibri"/>
              </a:rPr>
              <a:t>Coinvolgendo </a:t>
            </a:r>
            <a:r>
              <a:rPr sz="1100" dirty="0">
                <a:latin typeface="Calibri"/>
                <a:cs typeface="Calibri"/>
              </a:rPr>
              <a:t>oltre </a:t>
            </a:r>
            <a:r>
              <a:rPr sz="1100" spc="-5" dirty="0">
                <a:latin typeface="Calibri"/>
                <a:cs typeface="Calibri"/>
              </a:rPr>
              <a:t>10  </a:t>
            </a:r>
            <a:r>
              <a:rPr sz="1100" dirty="0">
                <a:latin typeface="Calibri"/>
                <a:cs typeface="Calibri"/>
              </a:rPr>
              <a:t>mila </a:t>
            </a:r>
            <a:r>
              <a:rPr sz="1100" spc="-5" dirty="0">
                <a:latin typeface="Calibri"/>
                <a:cs typeface="Calibri"/>
              </a:rPr>
              <a:t>giovanissimi </a:t>
            </a:r>
            <a:r>
              <a:rPr sz="1100" dirty="0">
                <a:latin typeface="Calibri"/>
                <a:cs typeface="Calibri"/>
              </a:rPr>
              <a:t>in tutta Italia, il </a:t>
            </a:r>
            <a:r>
              <a:rPr sz="1100" spc="-5" dirty="0">
                <a:latin typeface="Calibri"/>
                <a:cs typeface="Calibri"/>
              </a:rPr>
              <a:t>Festival ha l’obiettivo </a:t>
            </a:r>
            <a:r>
              <a:rPr sz="1100" spc="-10" dirty="0">
                <a:latin typeface="Calibri"/>
                <a:cs typeface="Calibri"/>
              </a:rPr>
              <a:t>di  </a:t>
            </a:r>
            <a:r>
              <a:rPr sz="1100" spc="-5" dirty="0">
                <a:latin typeface="Calibri"/>
                <a:cs typeface="Calibri"/>
              </a:rPr>
              <a:t>avvicinare</a:t>
            </a:r>
            <a:r>
              <a:rPr sz="1100" spc="110" dirty="0">
                <a:latin typeface="Calibri"/>
                <a:cs typeface="Calibri"/>
              </a:rPr>
              <a:t> </a:t>
            </a:r>
            <a:r>
              <a:rPr sz="1100" spc="-5" dirty="0">
                <a:latin typeface="Calibri"/>
                <a:cs typeface="Calibri"/>
              </a:rPr>
              <a:t>bambini</a:t>
            </a:r>
            <a:r>
              <a:rPr sz="1100" spc="110" dirty="0">
                <a:latin typeface="Calibri"/>
                <a:cs typeface="Calibri"/>
              </a:rPr>
              <a:t> </a:t>
            </a:r>
            <a:r>
              <a:rPr sz="1100" dirty="0">
                <a:latin typeface="Calibri"/>
                <a:cs typeface="Calibri"/>
              </a:rPr>
              <a:t>e</a:t>
            </a:r>
            <a:r>
              <a:rPr sz="1100" spc="114" dirty="0">
                <a:latin typeface="Calibri"/>
                <a:cs typeface="Calibri"/>
              </a:rPr>
              <a:t> </a:t>
            </a:r>
            <a:r>
              <a:rPr sz="1100" spc="-5" dirty="0">
                <a:latin typeface="Calibri"/>
                <a:cs typeface="Calibri"/>
              </a:rPr>
              <a:t>ragazzi</a:t>
            </a:r>
            <a:r>
              <a:rPr sz="1100" spc="110" dirty="0">
                <a:latin typeface="Calibri"/>
                <a:cs typeface="Calibri"/>
              </a:rPr>
              <a:t> </a:t>
            </a:r>
            <a:r>
              <a:rPr sz="1100" dirty="0">
                <a:latin typeface="Calibri"/>
                <a:cs typeface="Calibri"/>
              </a:rPr>
              <a:t>dai</a:t>
            </a:r>
            <a:r>
              <a:rPr sz="1100" spc="105" dirty="0">
                <a:latin typeface="Calibri"/>
                <a:cs typeface="Calibri"/>
              </a:rPr>
              <a:t> </a:t>
            </a:r>
            <a:r>
              <a:rPr sz="1100" dirty="0">
                <a:latin typeface="Calibri"/>
                <a:cs typeface="Calibri"/>
              </a:rPr>
              <a:t>6</a:t>
            </a:r>
            <a:r>
              <a:rPr sz="1100" spc="114" dirty="0">
                <a:latin typeface="Calibri"/>
                <a:cs typeface="Calibri"/>
              </a:rPr>
              <a:t> </a:t>
            </a:r>
            <a:r>
              <a:rPr sz="1100" dirty="0">
                <a:latin typeface="Calibri"/>
                <a:cs typeface="Calibri"/>
              </a:rPr>
              <a:t>ai</a:t>
            </a:r>
            <a:r>
              <a:rPr sz="1100" spc="110" dirty="0">
                <a:latin typeface="Calibri"/>
                <a:cs typeface="Calibri"/>
              </a:rPr>
              <a:t> </a:t>
            </a:r>
            <a:r>
              <a:rPr sz="1100" dirty="0">
                <a:latin typeface="Calibri"/>
                <a:cs typeface="Calibri"/>
              </a:rPr>
              <a:t>13</a:t>
            </a:r>
            <a:r>
              <a:rPr sz="1100" spc="105" dirty="0">
                <a:latin typeface="Calibri"/>
                <a:cs typeface="Calibri"/>
              </a:rPr>
              <a:t> </a:t>
            </a:r>
            <a:r>
              <a:rPr sz="1100" spc="-5" dirty="0">
                <a:latin typeface="Calibri"/>
                <a:cs typeface="Calibri"/>
              </a:rPr>
              <a:t>anni</a:t>
            </a:r>
            <a:r>
              <a:rPr sz="1100" spc="105" dirty="0">
                <a:latin typeface="Calibri"/>
                <a:cs typeface="Calibri"/>
              </a:rPr>
              <a:t> </a:t>
            </a:r>
            <a:r>
              <a:rPr sz="1100" dirty="0">
                <a:latin typeface="Calibri"/>
                <a:cs typeface="Calibri"/>
              </a:rPr>
              <a:t>alla</a:t>
            </a:r>
            <a:r>
              <a:rPr sz="1100" spc="110" dirty="0">
                <a:latin typeface="Calibri"/>
                <a:cs typeface="Calibri"/>
              </a:rPr>
              <a:t> </a:t>
            </a:r>
            <a:r>
              <a:rPr sz="1100" spc="-5" dirty="0">
                <a:latin typeface="Calibri"/>
                <a:cs typeface="Calibri"/>
              </a:rPr>
              <a:t>cultura</a:t>
            </a:r>
            <a:r>
              <a:rPr sz="1100" spc="110" dirty="0">
                <a:latin typeface="Calibri"/>
                <a:cs typeface="Calibri"/>
              </a:rPr>
              <a:t> </a:t>
            </a:r>
            <a:r>
              <a:rPr sz="1100" dirty="0">
                <a:latin typeface="Calibri"/>
                <a:cs typeface="Calibri"/>
              </a:rPr>
              <a:t>e,</a:t>
            </a:r>
            <a:r>
              <a:rPr sz="1100" spc="114" dirty="0">
                <a:latin typeface="Calibri"/>
                <a:cs typeface="Calibri"/>
              </a:rPr>
              <a:t> </a:t>
            </a:r>
            <a:r>
              <a:rPr sz="1100" dirty="0">
                <a:latin typeface="Calibri"/>
                <a:cs typeface="Calibri"/>
              </a:rPr>
              <a:t>in</a:t>
            </a:r>
            <a:endParaRPr sz="1100">
              <a:latin typeface="Calibri"/>
              <a:cs typeface="Calibri"/>
            </a:endParaRPr>
          </a:p>
          <a:p>
            <a:pPr marL="12700">
              <a:lnSpc>
                <a:spcPct val="100000"/>
              </a:lnSpc>
              <a:spcBef>
                <a:spcPts val="240"/>
              </a:spcBef>
            </a:pPr>
            <a:r>
              <a:rPr sz="1100" spc="-5" dirty="0">
                <a:latin typeface="Calibri"/>
                <a:cs typeface="Calibri"/>
              </a:rPr>
              <a:t>particolare, </a:t>
            </a:r>
            <a:r>
              <a:rPr sz="1100" dirty="0">
                <a:latin typeface="Calibri"/>
                <a:cs typeface="Calibri"/>
              </a:rPr>
              <a:t>agli </a:t>
            </a:r>
            <a:r>
              <a:rPr sz="1100" spc="-5" dirty="0">
                <a:latin typeface="Calibri"/>
                <a:cs typeface="Calibri"/>
              </a:rPr>
              <a:t>aspetti più “generativi” della creatività.</a:t>
            </a:r>
            <a:endParaRPr sz="1100">
              <a:latin typeface="Calibri"/>
              <a:cs typeface="Calibri"/>
            </a:endParaRPr>
          </a:p>
          <a:p>
            <a:pPr marL="12700" marR="8255" algn="just">
              <a:lnSpc>
                <a:spcPct val="117300"/>
              </a:lnSpc>
              <a:spcBef>
                <a:spcPts val="985"/>
              </a:spcBef>
            </a:pPr>
            <a:r>
              <a:rPr sz="1100" dirty="0">
                <a:latin typeface="Calibri"/>
                <a:cs typeface="Calibri"/>
              </a:rPr>
              <a:t>Attraverso </a:t>
            </a:r>
            <a:r>
              <a:rPr sz="1100" spc="-5" dirty="0">
                <a:latin typeface="Calibri"/>
                <a:cs typeface="Calibri"/>
              </a:rPr>
              <a:t>l’arte, l’archeologia, </a:t>
            </a:r>
            <a:r>
              <a:rPr sz="1100" dirty="0">
                <a:latin typeface="Calibri"/>
                <a:cs typeface="Calibri"/>
              </a:rPr>
              <a:t>la </a:t>
            </a:r>
            <a:r>
              <a:rPr sz="1100" spc="-5" dirty="0">
                <a:latin typeface="Calibri"/>
                <a:cs typeface="Calibri"/>
              </a:rPr>
              <a:t>musica, </a:t>
            </a:r>
            <a:r>
              <a:rPr sz="1100" dirty="0">
                <a:latin typeface="Calibri"/>
                <a:cs typeface="Calibri"/>
              </a:rPr>
              <a:t>il canto, la lettura, il teatro, la </a:t>
            </a:r>
            <a:r>
              <a:rPr sz="1100" spc="-5" dirty="0">
                <a:latin typeface="Calibri"/>
                <a:cs typeface="Calibri"/>
              </a:rPr>
              <a:t>fotografia, </a:t>
            </a:r>
            <a:r>
              <a:rPr sz="1100" dirty="0">
                <a:latin typeface="Calibri"/>
                <a:cs typeface="Calibri"/>
              </a:rPr>
              <a:t>la robotica, </a:t>
            </a:r>
            <a:r>
              <a:rPr sz="1100" spc="-10" dirty="0">
                <a:latin typeface="Calibri"/>
                <a:cs typeface="Calibri"/>
              </a:rPr>
              <a:t>le  </a:t>
            </a:r>
            <a:r>
              <a:rPr sz="1100" dirty="0">
                <a:latin typeface="Calibri"/>
                <a:cs typeface="Calibri"/>
              </a:rPr>
              <a:t>tecnologie digitali e altri percorsi </a:t>
            </a:r>
            <a:r>
              <a:rPr sz="1100" spc="-5" dirty="0">
                <a:latin typeface="Calibri"/>
                <a:cs typeface="Calibri"/>
              </a:rPr>
              <a:t>figurativi </a:t>
            </a:r>
            <a:r>
              <a:rPr sz="1100" dirty="0">
                <a:latin typeface="Calibri"/>
                <a:cs typeface="Calibri"/>
              </a:rPr>
              <a:t>e </a:t>
            </a:r>
            <a:r>
              <a:rPr sz="1100" spc="-5" dirty="0">
                <a:latin typeface="Calibri"/>
                <a:cs typeface="Calibri"/>
              </a:rPr>
              <a:t>linguistici, </a:t>
            </a:r>
            <a:r>
              <a:rPr sz="1100" dirty="0">
                <a:latin typeface="Calibri"/>
                <a:cs typeface="Calibri"/>
              </a:rPr>
              <a:t>i </a:t>
            </a:r>
            <a:r>
              <a:rPr sz="1100" spc="-5" dirty="0">
                <a:latin typeface="Calibri"/>
                <a:cs typeface="Calibri"/>
              </a:rPr>
              <a:t>giovani protagonisti </a:t>
            </a:r>
            <a:r>
              <a:rPr sz="1100" dirty="0">
                <a:latin typeface="Calibri"/>
                <a:cs typeface="Calibri"/>
              </a:rPr>
              <a:t>del </a:t>
            </a:r>
            <a:r>
              <a:rPr sz="1100" spc="-5" dirty="0">
                <a:latin typeface="Calibri"/>
                <a:cs typeface="Calibri"/>
              </a:rPr>
              <a:t>Festival potranno così  sperimentare </a:t>
            </a:r>
            <a:r>
              <a:rPr sz="1100" spc="-10" dirty="0">
                <a:latin typeface="Calibri"/>
                <a:cs typeface="Calibri"/>
              </a:rPr>
              <a:t>le </a:t>
            </a:r>
            <a:r>
              <a:rPr sz="1100" spc="-5" dirty="0">
                <a:latin typeface="Calibri"/>
                <a:cs typeface="Calibri"/>
              </a:rPr>
              <a:t>potenzialità della </a:t>
            </a:r>
            <a:r>
              <a:rPr sz="1100" dirty="0">
                <a:latin typeface="Calibri"/>
                <a:cs typeface="Calibri"/>
              </a:rPr>
              <a:t>loro </a:t>
            </a:r>
            <a:r>
              <a:rPr sz="1100" spc="-5" dirty="0">
                <a:latin typeface="Calibri"/>
                <a:cs typeface="Calibri"/>
              </a:rPr>
              <a:t>fantasia </a:t>
            </a:r>
            <a:r>
              <a:rPr sz="1100" dirty="0">
                <a:latin typeface="Calibri"/>
                <a:cs typeface="Calibri"/>
              </a:rPr>
              <a:t>e </a:t>
            </a:r>
            <a:r>
              <a:rPr sz="1100" spc="-5" dirty="0">
                <a:latin typeface="Calibri"/>
                <a:cs typeface="Calibri"/>
              </a:rPr>
              <a:t>costruire infiniti</a:t>
            </a:r>
            <a:r>
              <a:rPr sz="1100" spc="45" dirty="0">
                <a:latin typeface="Calibri"/>
                <a:cs typeface="Calibri"/>
              </a:rPr>
              <a:t> </a:t>
            </a:r>
            <a:r>
              <a:rPr sz="1100" spc="-5" dirty="0">
                <a:latin typeface="Calibri"/>
                <a:cs typeface="Calibri"/>
              </a:rPr>
              <a:t>racconti.</a:t>
            </a:r>
            <a:endParaRPr sz="1100">
              <a:latin typeface="Calibri"/>
              <a:cs typeface="Calibri"/>
            </a:endParaRPr>
          </a:p>
        </p:txBody>
      </p:sp>
      <p:sp>
        <p:nvSpPr>
          <p:cNvPr id="7" name="object 7"/>
          <p:cNvSpPr/>
          <p:nvPr/>
        </p:nvSpPr>
        <p:spPr>
          <a:xfrm>
            <a:off x="2270379" y="2315463"/>
            <a:ext cx="3017900" cy="62484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727837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558665">
              <a:lnSpc>
                <a:spcPts val="1839"/>
              </a:lnSpc>
            </a:pPr>
            <a:r>
              <a:rPr sz="1600" b="1" spc="-5" dirty="0">
                <a:latin typeface="Arial"/>
                <a:cs typeface="Arial"/>
              </a:rPr>
              <a:t>Berg</a:t>
            </a:r>
            <a:r>
              <a:rPr sz="1600" b="1" spc="5" dirty="0">
                <a:latin typeface="Arial"/>
                <a:cs typeface="Arial"/>
              </a:rPr>
              <a:t>a</a:t>
            </a:r>
            <a:r>
              <a:rPr sz="1600" b="1" spc="-5" dirty="0">
                <a:latin typeface="Arial"/>
                <a:cs typeface="Arial"/>
              </a:rPr>
              <a:t>m</a:t>
            </a:r>
            <a:r>
              <a:rPr sz="1600" b="1" spc="-15" dirty="0">
                <a:latin typeface="Arial"/>
                <a:cs typeface="Arial"/>
              </a:rPr>
              <a:t>o</a:t>
            </a:r>
            <a:r>
              <a:rPr sz="1600" b="1" dirty="0">
                <a:latin typeface="Arial"/>
                <a:cs typeface="Arial"/>
              </a:rPr>
              <a:t>n</a:t>
            </a:r>
            <a:r>
              <a:rPr sz="1600" b="1" spc="-20" dirty="0">
                <a:latin typeface="Arial"/>
                <a:cs typeface="Arial"/>
              </a:rPr>
              <a:t>e</a:t>
            </a:r>
            <a:r>
              <a:rPr sz="1600" b="1" spc="20" dirty="0">
                <a:latin typeface="Arial"/>
                <a:cs typeface="Arial"/>
              </a:rPr>
              <a:t>w</a:t>
            </a:r>
            <a:r>
              <a:rPr sz="1600" b="1" spc="-5" dirty="0">
                <a:latin typeface="Arial"/>
                <a:cs typeface="Arial"/>
              </a:rPr>
              <a:t>s.it  17 marzo</a:t>
            </a:r>
            <a:r>
              <a:rPr sz="1600" b="1" spc="-35" dirty="0">
                <a:latin typeface="Arial"/>
                <a:cs typeface="Arial"/>
              </a:rPr>
              <a:t> </a:t>
            </a:r>
            <a:r>
              <a:rPr sz="1600" b="1"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5"/>
              </a:spcBef>
            </a:pPr>
            <a:endParaRPr sz="2100">
              <a:latin typeface="Times New Roman"/>
              <a:cs typeface="Times New Roman"/>
            </a:endParaRPr>
          </a:p>
          <a:p>
            <a:pPr marL="12700" marR="5715" algn="just">
              <a:lnSpc>
                <a:spcPct val="117000"/>
              </a:lnSpc>
            </a:pPr>
            <a:r>
              <a:rPr sz="1100" dirty="0">
                <a:latin typeface="Calibri"/>
                <a:cs typeface="Calibri"/>
              </a:rPr>
              <a:t>“Non </a:t>
            </a:r>
            <a:r>
              <a:rPr sz="1100" spc="-5" dirty="0">
                <a:latin typeface="Calibri"/>
                <a:cs typeface="Calibri"/>
              </a:rPr>
              <a:t>sempre tutto quello </a:t>
            </a:r>
            <a:r>
              <a:rPr sz="1100" dirty="0">
                <a:latin typeface="Calibri"/>
                <a:cs typeface="Calibri"/>
              </a:rPr>
              <a:t>che </a:t>
            </a:r>
            <a:r>
              <a:rPr sz="1100" spc="-5" dirty="0">
                <a:latin typeface="Calibri"/>
                <a:cs typeface="Calibri"/>
              </a:rPr>
              <a:t>mangiamo fa parte della corretta alimentazione” </a:t>
            </a:r>
            <a:r>
              <a:rPr sz="1100" dirty="0">
                <a:latin typeface="Calibri"/>
                <a:cs typeface="Calibri"/>
              </a:rPr>
              <a:t>questo il </a:t>
            </a:r>
            <a:r>
              <a:rPr sz="1100" spc="-5" dirty="0">
                <a:latin typeface="Calibri"/>
                <a:cs typeface="Calibri"/>
              </a:rPr>
              <a:t>punto di partenza  di </a:t>
            </a:r>
            <a:r>
              <a:rPr sz="1100" dirty="0">
                <a:latin typeface="Calibri"/>
                <a:cs typeface="Calibri"/>
              </a:rPr>
              <a:t>Banca </a:t>
            </a:r>
            <a:r>
              <a:rPr sz="1100" spc="-5" dirty="0">
                <a:latin typeface="Calibri"/>
                <a:cs typeface="Calibri"/>
              </a:rPr>
              <a:t>Popolare di Bergamo </a:t>
            </a:r>
            <a:r>
              <a:rPr sz="1100" dirty="0">
                <a:latin typeface="Calibri"/>
                <a:cs typeface="Calibri"/>
              </a:rPr>
              <a:t>per </a:t>
            </a:r>
            <a:r>
              <a:rPr sz="1100" spc="-5" dirty="0">
                <a:latin typeface="Calibri"/>
                <a:cs typeface="Calibri"/>
              </a:rPr>
              <a:t>organizzare </a:t>
            </a:r>
            <a:r>
              <a:rPr sz="1100" dirty="0">
                <a:latin typeface="Calibri"/>
                <a:cs typeface="Calibri"/>
              </a:rPr>
              <a:t>“Lo </a:t>
            </a:r>
            <a:r>
              <a:rPr sz="1100" spc="-5" dirty="0">
                <a:latin typeface="Calibri"/>
                <a:cs typeface="Calibri"/>
              </a:rPr>
              <a:t>mangio </a:t>
            </a:r>
            <a:r>
              <a:rPr sz="1100" dirty="0">
                <a:latin typeface="Calibri"/>
                <a:cs typeface="Calibri"/>
              </a:rPr>
              <a:t>con </a:t>
            </a:r>
            <a:r>
              <a:rPr sz="1100" spc="-5" dirty="0">
                <a:latin typeface="Calibri"/>
                <a:cs typeface="Calibri"/>
              </a:rPr>
              <a:t>gli occhi…”, un percorso artistico </a:t>
            </a:r>
            <a:r>
              <a:rPr sz="1100" dirty="0">
                <a:latin typeface="Calibri"/>
                <a:cs typeface="Calibri"/>
              </a:rPr>
              <a:t>e culturale  dedicato agli </a:t>
            </a:r>
            <a:r>
              <a:rPr sz="1100" spc="-5" dirty="0">
                <a:latin typeface="Calibri"/>
                <a:cs typeface="Calibri"/>
              </a:rPr>
              <a:t>studenti </a:t>
            </a:r>
            <a:r>
              <a:rPr sz="1100" dirty="0">
                <a:latin typeface="Calibri"/>
                <a:cs typeface="Calibri"/>
              </a:rPr>
              <a:t>delle </a:t>
            </a:r>
            <a:r>
              <a:rPr sz="1100" spc="-5" dirty="0">
                <a:latin typeface="Calibri"/>
                <a:cs typeface="Calibri"/>
              </a:rPr>
              <a:t>scuole </a:t>
            </a:r>
            <a:r>
              <a:rPr sz="1100" dirty="0">
                <a:latin typeface="Calibri"/>
                <a:cs typeface="Calibri"/>
              </a:rPr>
              <a:t>elementari. </a:t>
            </a:r>
            <a:r>
              <a:rPr sz="1100" spc="-5" dirty="0">
                <a:latin typeface="Calibri"/>
                <a:cs typeface="Calibri"/>
              </a:rPr>
              <a:t>Attraverso laboratori </a:t>
            </a:r>
            <a:r>
              <a:rPr sz="1100" dirty="0">
                <a:latin typeface="Calibri"/>
                <a:cs typeface="Calibri"/>
              </a:rPr>
              <a:t>che </a:t>
            </a:r>
            <a:r>
              <a:rPr sz="1100" spc="-5" dirty="0">
                <a:latin typeface="Calibri"/>
                <a:cs typeface="Calibri"/>
              </a:rPr>
              <a:t>prenderanno spunto </a:t>
            </a:r>
            <a:r>
              <a:rPr sz="1100" dirty="0">
                <a:latin typeface="Calibri"/>
                <a:cs typeface="Calibri"/>
              </a:rPr>
              <a:t>dai </a:t>
            </a:r>
            <a:r>
              <a:rPr sz="1100" spc="-5" dirty="0">
                <a:latin typeface="Calibri"/>
                <a:cs typeface="Calibri"/>
              </a:rPr>
              <a:t>ritratti </a:t>
            </a:r>
            <a:r>
              <a:rPr sz="1100" spc="-10" dirty="0">
                <a:latin typeface="Calibri"/>
                <a:cs typeface="Calibri"/>
              </a:rPr>
              <a:t>di  </a:t>
            </a:r>
            <a:r>
              <a:rPr sz="1100" dirty="0">
                <a:latin typeface="Calibri"/>
                <a:cs typeface="Calibri"/>
              </a:rPr>
              <a:t>Arcimboldo, </a:t>
            </a:r>
            <a:r>
              <a:rPr sz="1100" spc="-5" dirty="0">
                <a:latin typeface="Calibri"/>
                <a:cs typeface="Calibri"/>
              </a:rPr>
              <a:t>Cezanne, Caravaggio, si avvicineranno </a:t>
            </a:r>
            <a:r>
              <a:rPr sz="1100" dirty="0">
                <a:latin typeface="Calibri"/>
                <a:cs typeface="Calibri"/>
              </a:rPr>
              <a:t>i </a:t>
            </a:r>
            <a:r>
              <a:rPr sz="1100" spc="-5" dirty="0">
                <a:latin typeface="Calibri"/>
                <a:cs typeface="Calibri"/>
              </a:rPr>
              <a:t>bambini all’arte sviluppando creatività </a:t>
            </a:r>
            <a:r>
              <a:rPr sz="1100" dirty="0">
                <a:latin typeface="Calibri"/>
                <a:cs typeface="Calibri"/>
              </a:rPr>
              <a:t>e </a:t>
            </a:r>
            <a:r>
              <a:rPr sz="1100" spc="-5" dirty="0">
                <a:latin typeface="Calibri"/>
                <a:cs typeface="Calibri"/>
              </a:rPr>
              <a:t>fantasia,  insegnando loro </a:t>
            </a:r>
            <a:r>
              <a:rPr sz="1100" dirty="0">
                <a:latin typeface="Calibri"/>
                <a:cs typeface="Calibri"/>
              </a:rPr>
              <a:t>i </a:t>
            </a:r>
            <a:r>
              <a:rPr sz="1100" spc="-5" dirty="0">
                <a:latin typeface="Calibri"/>
                <a:cs typeface="Calibri"/>
              </a:rPr>
              <a:t>principi della corretta</a:t>
            </a:r>
            <a:r>
              <a:rPr sz="1100" spc="20" dirty="0">
                <a:latin typeface="Calibri"/>
                <a:cs typeface="Calibri"/>
              </a:rPr>
              <a:t> </a:t>
            </a:r>
            <a:r>
              <a:rPr sz="1100" spc="-5" dirty="0">
                <a:latin typeface="Calibri"/>
                <a:cs typeface="Calibri"/>
              </a:rPr>
              <a:t>alimentazione.</a:t>
            </a:r>
            <a:endParaRPr sz="1100">
              <a:latin typeface="Calibri"/>
              <a:cs typeface="Calibri"/>
            </a:endParaRPr>
          </a:p>
          <a:p>
            <a:pPr marL="12700" marR="5080" algn="just">
              <a:lnSpc>
                <a:spcPct val="117300"/>
              </a:lnSpc>
              <a:spcBef>
                <a:spcPts val="985"/>
              </a:spcBef>
            </a:pPr>
            <a:r>
              <a:rPr sz="1100" spc="-5" dirty="0">
                <a:latin typeface="Calibri"/>
                <a:cs typeface="Calibri"/>
              </a:rPr>
              <a:t>Dopo una </a:t>
            </a:r>
            <a:r>
              <a:rPr sz="1100" dirty="0">
                <a:latin typeface="Calibri"/>
                <a:cs typeface="Calibri"/>
              </a:rPr>
              <a:t>breve </a:t>
            </a:r>
            <a:r>
              <a:rPr sz="1100" spc="-5" dirty="0">
                <a:latin typeface="Calibri"/>
                <a:cs typeface="Calibri"/>
              </a:rPr>
              <a:t>presentazione degli </a:t>
            </a:r>
            <a:r>
              <a:rPr sz="1100" dirty="0">
                <a:latin typeface="Calibri"/>
                <a:cs typeface="Calibri"/>
              </a:rPr>
              <a:t>artisti, </a:t>
            </a:r>
            <a:r>
              <a:rPr sz="1100" spc="-5" dirty="0">
                <a:latin typeface="Calibri"/>
                <a:cs typeface="Calibri"/>
              </a:rPr>
              <a:t>delle correnti d’arte </a:t>
            </a:r>
            <a:r>
              <a:rPr sz="1100" dirty="0">
                <a:latin typeface="Calibri"/>
                <a:cs typeface="Calibri"/>
              </a:rPr>
              <a:t>a cui </a:t>
            </a:r>
            <a:r>
              <a:rPr sz="1100" spc="-5" dirty="0">
                <a:latin typeface="Calibri"/>
                <a:cs typeface="Calibri"/>
              </a:rPr>
              <a:t>appartengono </a:t>
            </a:r>
            <a:r>
              <a:rPr sz="1100" dirty="0">
                <a:latin typeface="Calibri"/>
                <a:cs typeface="Calibri"/>
              </a:rPr>
              <a:t>e delle </a:t>
            </a:r>
            <a:r>
              <a:rPr sz="1100" spc="-5" dirty="0">
                <a:latin typeface="Calibri"/>
                <a:cs typeface="Calibri"/>
              </a:rPr>
              <a:t>tecniche  </a:t>
            </a:r>
            <a:r>
              <a:rPr sz="1100" dirty="0">
                <a:latin typeface="Calibri"/>
                <a:cs typeface="Calibri"/>
              </a:rPr>
              <a:t>artistiche </a:t>
            </a:r>
            <a:r>
              <a:rPr sz="1100" spc="-5" dirty="0">
                <a:latin typeface="Calibri"/>
                <a:cs typeface="Calibri"/>
              </a:rPr>
              <a:t>utilizzate dagli stessi, un’esperta </a:t>
            </a:r>
            <a:r>
              <a:rPr sz="1100" dirty="0">
                <a:latin typeface="Calibri"/>
                <a:cs typeface="Calibri"/>
              </a:rPr>
              <a:t>d’arte creerà </a:t>
            </a:r>
            <a:r>
              <a:rPr sz="1100" spc="-5" dirty="0">
                <a:latin typeface="Calibri"/>
                <a:cs typeface="Calibri"/>
              </a:rPr>
              <a:t>l’ambientazione </a:t>
            </a:r>
            <a:r>
              <a:rPr sz="1100" dirty="0">
                <a:latin typeface="Calibri"/>
                <a:cs typeface="Calibri"/>
              </a:rPr>
              <a:t>paesaggistica, </a:t>
            </a:r>
            <a:r>
              <a:rPr sz="1100" spc="-5" dirty="0">
                <a:latin typeface="Calibri"/>
                <a:cs typeface="Calibri"/>
              </a:rPr>
              <a:t>utilizzando </a:t>
            </a:r>
            <a:r>
              <a:rPr sz="1100" spc="-10" dirty="0">
                <a:latin typeface="Calibri"/>
                <a:cs typeface="Calibri"/>
              </a:rPr>
              <a:t>la  </a:t>
            </a:r>
            <a:r>
              <a:rPr sz="1100" spc="-5" dirty="0">
                <a:latin typeface="Calibri"/>
                <a:cs typeface="Calibri"/>
              </a:rPr>
              <a:t>rappresentazione degli </a:t>
            </a:r>
            <a:r>
              <a:rPr sz="1100" dirty="0">
                <a:latin typeface="Calibri"/>
                <a:cs typeface="Calibri"/>
              </a:rPr>
              <a:t>alimenti della </a:t>
            </a:r>
            <a:r>
              <a:rPr sz="1100" spc="-5" dirty="0">
                <a:latin typeface="Calibri"/>
                <a:cs typeface="Calibri"/>
              </a:rPr>
              <a:t>piramide alimentare </a:t>
            </a:r>
            <a:r>
              <a:rPr sz="1100" dirty="0">
                <a:latin typeface="Calibri"/>
                <a:cs typeface="Calibri"/>
              </a:rPr>
              <a:t>e i </a:t>
            </a:r>
            <a:r>
              <a:rPr sz="1100" spc="-5" dirty="0">
                <a:latin typeface="Calibri"/>
                <a:cs typeface="Calibri"/>
              </a:rPr>
              <a:t>bambini parteciperanno </a:t>
            </a:r>
            <a:r>
              <a:rPr sz="1100" dirty="0">
                <a:latin typeface="Calibri"/>
                <a:cs typeface="Calibri"/>
              </a:rPr>
              <a:t>alla creazione </a:t>
            </a:r>
            <a:r>
              <a:rPr sz="1100" spc="-5" dirty="0">
                <a:latin typeface="Calibri"/>
                <a:cs typeface="Calibri"/>
              </a:rPr>
              <a:t>di </a:t>
            </a:r>
            <a:r>
              <a:rPr sz="1100" dirty="0">
                <a:latin typeface="Calibri"/>
                <a:cs typeface="Calibri"/>
              </a:rPr>
              <a:t>tale  paesaggio </a:t>
            </a:r>
            <a:r>
              <a:rPr sz="1100" spc="-5" dirty="0">
                <a:latin typeface="Calibri"/>
                <a:cs typeface="Calibri"/>
              </a:rPr>
              <a:t>dando </a:t>
            </a:r>
            <a:r>
              <a:rPr sz="1100" dirty="0">
                <a:latin typeface="Calibri"/>
                <a:cs typeface="Calibri"/>
              </a:rPr>
              <a:t>idee e</a:t>
            </a:r>
            <a:r>
              <a:rPr sz="1100" spc="-20" dirty="0">
                <a:latin typeface="Calibri"/>
                <a:cs typeface="Calibri"/>
              </a:rPr>
              <a:t> </a:t>
            </a:r>
            <a:r>
              <a:rPr sz="1100" spc="-5" dirty="0">
                <a:latin typeface="Calibri"/>
                <a:cs typeface="Calibri"/>
              </a:rPr>
              <a:t>spunti.</a:t>
            </a:r>
            <a:endParaRPr sz="1100">
              <a:latin typeface="Calibri"/>
              <a:cs typeface="Calibri"/>
            </a:endParaRPr>
          </a:p>
          <a:p>
            <a:pPr marL="12700" marR="6350" algn="just">
              <a:lnSpc>
                <a:spcPct val="117300"/>
              </a:lnSpc>
              <a:spcBef>
                <a:spcPts val="980"/>
              </a:spcBef>
            </a:pPr>
            <a:r>
              <a:rPr sz="1100" spc="-5" dirty="0">
                <a:latin typeface="Calibri"/>
                <a:cs typeface="Calibri"/>
              </a:rPr>
              <a:t>Successivamente </a:t>
            </a:r>
            <a:r>
              <a:rPr sz="1100" dirty="0">
                <a:latin typeface="Calibri"/>
                <a:cs typeface="Calibri"/>
              </a:rPr>
              <a:t>i </a:t>
            </a:r>
            <a:r>
              <a:rPr sz="1100" spc="-5" dirty="0">
                <a:latin typeface="Calibri"/>
                <a:cs typeface="Calibri"/>
              </a:rPr>
              <a:t>bambini, </a:t>
            </a:r>
            <a:r>
              <a:rPr sz="1100" dirty="0">
                <a:latin typeface="Calibri"/>
                <a:cs typeface="Calibri"/>
              </a:rPr>
              <a:t>con pennarelli, </a:t>
            </a:r>
            <a:r>
              <a:rPr sz="1100" spc="-5" dirty="0">
                <a:latin typeface="Calibri"/>
                <a:cs typeface="Calibri"/>
              </a:rPr>
              <a:t>forbici, </a:t>
            </a:r>
            <a:r>
              <a:rPr sz="1100" dirty="0">
                <a:latin typeface="Calibri"/>
                <a:cs typeface="Calibri"/>
              </a:rPr>
              <a:t>colla e </a:t>
            </a:r>
            <a:r>
              <a:rPr sz="1100" spc="-5" dirty="0">
                <a:latin typeface="Calibri"/>
                <a:cs typeface="Calibri"/>
              </a:rPr>
              <a:t>tutto </a:t>
            </a:r>
            <a:r>
              <a:rPr sz="1100" dirty="0">
                <a:latin typeface="Calibri"/>
                <a:cs typeface="Calibri"/>
              </a:rPr>
              <a:t>il </a:t>
            </a:r>
            <a:r>
              <a:rPr sz="1100" spc="-5" dirty="0">
                <a:latin typeface="Calibri"/>
                <a:cs typeface="Calibri"/>
              </a:rPr>
              <a:t>materiale di </a:t>
            </a:r>
            <a:r>
              <a:rPr sz="1100" dirty="0">
                <a:latin typeface="Calibri"/>
                <a:cs typeface="Calibri"/>
              </a:rPr>
              <a:t>laboratorio a </a:t>
            </a:r>
            <a:r>
              <a:rPr sz="1100" spc="-5" dirty="0">
                <a:latin typeface="Calibri"/>
                <a:cs typeface="Calibri"/>
              </a:rPr>
              <a:t>loro  disposizione, inseriranno </a:t>
            </a:r>
            <a:r>
              <a:rPr sz="1100" spc="-10" dirty="0">
                <a:latin typeface="Calibri"/>
                <a:cs typeface="Calibri"/>
              </a:rPr>
              <a:t>gli </a:t>
            </a:r>
            <a:r>
              <a:rPr sz="1100" spc="-5" dirty="0">
                <a:latin typeface="Calibri"/>
                <a:cs typeface="Calibri"/>
              </a:rPr>
              <a:t>alimenti secondo una delle tecniche d’arte </a:t>
            </a:r>
            <a:r>
              <a:rPr sz="1100" dirty="0">
                <a:latin typeface="Calibri"/>
                <a:cs typeface="Calibri"/>
              </a:rPr>
              <a:t>apprese </a:t>
            </a:r>
            <a:r>
              <a:rPr sz="1100" spc="-5" dirty="0">
                <a:latin typeface="Calibri"/>
                <a:cs typeface="Calibri"/>
              </a:rPr>
              <a:t>durante </a:t>
            </a:r>
            <a:r>
              <a:rPr sz="1100" dirty="0">
                <a:latin typeface="Calibri"/>
                <a:cs typeface="Calibri"/>
              </a:rPr>
              <a:t>la </a:t>
            </a:r>
            <a:r>
              <a:rPr sz="1100" spc="-5" dirty="0">
                <a:latin typeface="Calibri"/>
                <a:cs typeface="Calibri"/>
              </a:rPr>
              <a:t>creazione del  </a:t>
            </a:r>
            <a:r>
              <a:rPr sz="1100" dirty="0">
                <a:latin typeface="Calibri"/>
                <a:cs typeface="Calibri"/>
              </a:rPr>
              <a:t>paesaggio alimentare. </a:t>
            </a:r>
            <a:r>
              <a:rPr sz="1100" spc="-5" dirty="0">
                <a:latin typeface="Calibri"/>
                <a:cs typeface="Calibri"/>
              </a:rPr>
              <a:t>L’obiettivo finale </a:t>
            </a:r>
            <a:r>
              <a:rPr sz="1100" dirty="0">
                <a:latin typeface="Calibri"/>
                <a:cs typeface="Calibri"/>
              </a:rPr>
              <a:t>è che ogni </a:t>
            </a:r>
            <a:r>
              <a:rPr sz="1100" spc="-5" dirty="0">
                <a:latin typeface="Calibri"/>
                <a:cs typeface="Calibri"/>
              </a:rPr>
              <a:t>gruppo di </a:t>
            </a:r>
            <a:r>
              <a:rPr sz="1100" dirty="0">
                <a:latin typeface="Calibri"/>
                <a:cs typeface="Calibri"/>
              </a:rPr>
              <a:t>partecipanti </a:t>
            </a:r>
            <a:r>
              <a:rPr sz="1100" spc="-5" dirty="0">
                <a:latin typeface="Calibri"/>
                <a:cs typeface="Calibri"/>
              </a:rPr>
              <a:t>possa </a:t>
            </a:r>
            <a:r>
              <a:rPr sz="1100" dirty="0">
                <a:latin typeface="Calibri"/>
                <a:cs typeface="Calibri"/>
              </a:rPr>
              <a:t>creare </a:t>
            </a:r>
            <a:r>
              <a:rPr sz="1100" spc="-5" dirty="0">
                <a:latin typeface="Calibri"/>
                <a:cs typeface="Calibri"/>
              </a:rPr>
              <a:t>un proprio quadro </a:t>
            </a:r>
            <a:r>
              <a:rPr sz="1100" dirty="0">
                <a:latin typeface="Calibri"/>
                <a:cs typeface="Calibri"/>
              </a:rPr>
              <a:t>in  cui il paesaggio </a:t>
            </a:r>
            <a:r>
              <a:rPr sz="1100" spc="-5" dirty="0">
                <a:latin typeface="Calibri"/>
                <a:cs typeface="Calibri"/>
              </a:rPr>
              <a:t>rappresenti </a:t>
            </a:r>
            <a:r>
              <a:rPr sz="1100" dirty="0">
                <a:latin typeface="Calibri"/>
                <a:cs typeface="Calibri"/>
              </a:rPr>
              <a:t>in modo </a:t>
            </a:r>
            <a:r>
              <a:rPr sz="1100" spc="-5" dirty="0">
                <a:latin typeface="Calibri"/>
                <a:cs typeface="Calibri"/>
              </a:rPr>
              <a:t>artistico </a:t>
            </a:r>
            <a:r>
              <a:rPr sz="1100" dirty="0">
                <a:latin typeface="Calibri"/>
                <a:cs typeface="Calibri"/>
              </a:rPr>
              <a:t>e creativo la </a:t>
            </a:r>
            <a:r>
              <a:rPr sz="1100" spc="-5" dirty="0">
                <a:latin typeface="Calibri"/>
                <a:cs typeface="Calibri"/>
              </a:rPr>
              <a:t>piramide alimentare </a:t>
            </a:r>
            <a:r>
              <a:rPr sz="1100" dirty="0">
                <a:latin typeface="Calibri"/>
                <a:cs typeface="Calibri"/>
              </a:rPr>
              <a:t>con </a:t>
            </a:r>
            <a:r>
              <a:rPr sz="1100" spc="-5" dirty="0">
                <a:latin typeface="Calibri"/>
                <a:cs typeface="Calibri"/>
              </a:rPr>
              <a:t>tutti gli </a:t>
            </a:r>
            <a:r>
              <a:rPr sz="1100" dirty="0">
                <a:latin typeface="Calibri"/>
                <a:cs typeface="Calibri"/>
              </a:rPr>
              <a:t>alimenti  contenuti in </a:t>
            </a:r>
            <a:r>
              <a:rPr sz="1100" spc="-5" dirty="0">
                <a:latin typeface="Calibri"/>
                <a:cs typeface="Calibri"/>
              </a:rPr>
              <a:t>essa. Attraverso l’arte </a:t>
            </a:r>
            <a:r>
              <a:rPr sz="1100" dirty="0">
                <a:latin typeface="Calibri"/>
                <a:cs typeface="Calibri"/>
              </a:rPr>
              <a:t>e la cultura </a:t>
            </a:r>
            <a:r>
              <a:rPr sz="1100" spc="-5" dirty="0">
                <a:latin typeface="Calibri"/>
                <a:cs typeface="Calibri"/>
              </a:rPr>
              <a:t>si darà </a:t>
            </a:r>
            <a:r>
              <a:rPr sz="1100" dirty="0">
                <a:latin typeface="Calibri"/>
                <a:cs typeface="Calibri"/>
              </a:rPr>
              <a:t>vita ad </a:t>
            </a:r>
            <a:r>
              <a:rPr sz="1100" spc="-5" dirty="0">
                <a:latin typeface="Calibri"/>
                <a:cs typeface="Calibri"/>
              </a:rPr>
              <a:t>una </a:t>
            </a:r>
            <a:r>
              <a:rPr sz="1100" dirty="0">
                <a:latin typeface="Calibri"/>
                <a:cs typeface="Calibri"/>
              </a:rPr>
              <a:t>vera e </a:t>
            </a:r>
            <a:r>
              <a:rPr sz="1100" spc="-5" dirty="0">
                <a:latin typeface="Calibri"/>
                <a:cs typeface="Calibri"/>
              </a:rPr>
              <a:t>propria </a:t>
            </a:r>
            <a:r>
              <a:rPr sz="1100" dirty="0">
                <a:latin typeface="Calibri"/>
                <a:cs typeface="Calibri"/>
              </a:rPr>
              <a:t>opera </a:t>
            </a:r>
            <a:r>
              <a:rPr sz="1100" spc="-5" dirty="0">
                <a:latin typeface="Calibri"/>
                <a:cs typeface="Calibri"/>
              </a:rPr>
              <a:t>d’arte, </a:t>
            </a:r>
            <a:r>
              <a:rPr sz="1100" spc="-10" dirty="0">
                <a:latin typeface="Calibri"/>
                <a:cs typeface="Calibri"/>
              </a:rPr>
              <a:t>segno  </a:t>
            </a:r>
            <a:r>
              <a:rPr sz="1100" spc="-5" dirty="0">
                <a:latin typeface="Calibri"/>
                <a:cs typeface="Calibri"/>
              </a:rPr>
              <a:t>tangibile dell’importanza del mangiare</a:t>
            </a:r>
            <a:r>
              <a:rPr sz="1100" spc="25" dirty="0">
                <a:latin typeface="Calibri"/>
                <a:cs typeface="Calibri"/>
              </a:rPr>
              <a:t> </a:t>
            </a:r>
            <a:r>
              <a:rPr sz="1100" spc="-5" dirty="0">
                <a:latin typeface="Calibri"/>
                <a:cs typeface="Calibri"/>
              </a:rPr>
              <a:t>sano.</a:t>
            </a:r>
            <a:endParaRPr sz="1100">
              <a:latin typeface="Calibri"/>
              <a:cs typeface="Calibri"/>
            </a:endParaRPr>
          </a:p>
          <a:p>
            <a:pPr marL="12700" marR="6985" algn="just">
              <a:lnSpc>
                <a:spcPct val="117100"/>
              </a:lnSpc>
              <a:spcBef>
                <a:spcPts val="990"/>
              </a:spcBef>
            </a:pPr>
            <a:r>
              <a:rPr sz="1100" dirty="0">
                <a:latin typeface="Calibri"/>
                <a:cs typeface="Calibri"/>
              </a:rPr>
              <a:t>“Anche </a:t>
            </a:r>
            <a:r>
              <a:rPr sz="1100" spc="-5" dirty="0">
                <a:latin typeface="Calibri"/>
                <a:cs typeface="Calibri"/>
              </a:rPr>
              <a:t>quest’anno abbiamo accolto </a:t>
            </a:r>
            <a:r>
              <a:rPr sz="1100" dirty="0">
                <a:latin typeface="Calibri"/>
                <a:cs typeface="Calibri"/>
              </a:rPr>
              <a:t>la </a:t>
            </a:r>
            <a:r>
              <a:rPr sz="1100" spc="-5" dirty="0">
                <a:latin typeface="Calibri"/>
                <a:cs typeface="Calibri"/>
              </a:rPr>
              <a:t>proposta </a:t>
            </a:r>
            <a:r>
              <a:rPr sz="1100" spc="-10" dirty="0">
                <a:latin typeface="Calibri"/>
                <a:cs typeface="Calibri"/>
              </a:rPr>
              <a:t>di </a:t>
            </a:r>
            <a:r>
              <a:rPr sz="1100" dirty="0">
                <a:latin typeface="Calibri"/>
                <a:cs typeface="Calibri"/>
              </a:rPr>
              <a:t>ABI </a:t>
            </a:r>
            <a:r>
              <a:rPr sz="1100" spc="-5" dirty="0">
                <a:latin typeface="Calibri"/>
                <a:cs typeface="Calibri"/>
              </a:rPr>
              <a:t>con entusiasmo,” commenta Osvaldo </a:t>
            </a:r>
            <a:r>
              <a:rPr sz="1100" dirty="0">
                <a:latin typeface="Calibri"/>
                <a:cs typeface="Calibri"/>
              </a:rPr>
              <a:t>Ranica,  </a:t>
            </a:r>
            <a:r>
              <a:rPr sz="1100" spc="-5" dirty="0">
                <a:latin typeface="Calibri"/>
                <a:cs typeface="Calibri"/>
              </a:rPr>
              <a:t>Direttore Generale di </a:t>
            </a:r>
            <a:r>
              <a:rPr sz="1100" dirty="0">
                <a:latin typeface="Calibri"/>
                <a:cs typeface="Calibri"/>
              </a:rPr>
              <a:t>Banca Popolare </a:t>
            </a:r>
            <a:r>
              <a:rPr sz="1100" spc="-5" dirty="0">
                <a:latin typeface="Calibri"/>
                <a:cs typeface="Calibri"/>
              </a:rPr>
              <a:t>di Bergamo, “diffondere </a:t>
            </a:r>
            <a:r>
              <a:rPr sz="1100" dirty="0">
                <a:latin typeface="Calibri"/>
                <a:cs typeface="Calibri"/>
              </a:rPr>
              <a:t>la cultura e la creatività rappresenta </a:t>
            </a:r>
            <a:r>
              <a:rPr sz="1100" spc="-5" dirty="0">
                <a:latin typeface="Calibri"/>
                <a:cs typeface="Calibri"/>
              </a:rPr>
              <a:t>un  </a:t>
            </a:r>
            <a:r>
              <a:rPr sz="1100" dirty="0">
                <a:latin typeface="Calibri"/>
                <a:cs typeface="Calibri"/>
              </a:rPr>
              <a:t>impegno del </a:t>
            </a:r>
            <a:r>
              <a:rPr sz="1100" spc="-5" dirty="0">
                <a:latin typeface="Calibri"/>
                <a:cs typeface="Calibri"/>
              </a:rPr>
              <a:t>nostro Istituto. Attraverso </a:t>
            </a:r>
            <a:r>
              <a:rPr sz="1100" dirty="0">
                <a:latin typeface="Calibri"/>
                <a:cs typeface="Calibri"/>
              </a:rPr>
              <a:t>i </a:t>
            </a:r>
            <a:r>
              <a:rPr sz="1100" spc="-5" dirty="0">
                <a:latin typeface="Calibri"/>
                <a:cs typeface="Calibri"/>
              </a:rPr>
              <a:t>nostri </a:t>
            </a:r>
            <a:r>
              <a:rPr sz="1100" dirty="0">
                <a:latin typeface="Calibri"/>
                <a:cs typeface="Calibri"/>
              </a:rPr>
              <a:t>laboratori </a:t>
            </a:r>
            <a:r>
              <a:rPr sz="1100" spc="-5" dirty="0">
                <a:latin typeface="Calibri"/>
                <a:cs typeface="Calibri"/>
              </a:rPr>
              <a:t>vogliamo </a:t>
            </a:r>
            <a:r>
              <a:rPr sz="1100" dirty="0">
                <a:latin typeface="Calibri"/>
                <a:cs typeface="Calibri"/>
              </a:rPr>
              <a:t>legarci alla corretta </a:t>
            </a:r>
            <a:r>
              <a:rPr sz="1100" spc="-5" dirty="0">
                <a:latin typeface="Calibri"/>
                <a:cs typeface="Calibri"/>
              </a:rPr>
              <a:t>alimentazione </a:t>
            </a:r>
            <a:r>
              <a:rPr sz="1100" dirty="0">
                <a:latin typeface="Calibri"/>
                <a:cs typeface="Calibri"/>
              </a:rPr>
              <a:t>e al  mangiar </a:t>
            </a:r>
            <a:r>
              <a:rPr sz="1100" spc="-5" dirty="0">
                <a:latin typeface="Calibri"/>
                <a:cs typeface="Calibri"/>
              </a:rPr>
              <a:t>sano, </a:t>
            </a:r>
            <a:r>
              <a:rPr sz="1100" dirty="0">
                <a:latin typeface="Calibri"/>
                <a:cs typeface="Calibri"/>
              </a:rPr>
              <a:t>tema </a:t>
            </a:r>
            <a:r>
              <a:rPr sz="1100" spc="-5" dirty="0">
                <a:latin typeface="Calibri"/>
                <a:cs typeface="Calibri"/>
              </a:rPr>
              <a:t>sempre attuale </a:t>
            </a:r>
            <a:r>
              <a:rPr sz="1100" dirty="0">
                <a:latin typeface="Calibri"/>
                <a:cs typeface="Calibri"/>
              </a:rPr>
              <a:t>ed in </a:t>
            </a:r>
            <a:r>
              <a:rPr sz="1100" spc="-5" dirty="0">
                <a:latin typeface="Calibri"/>
                <a:cs typeface="Calibri"/>
              </a:rPr>
              <a:t>sintonia con EXPO 2015, </a:t>
            </a:r>
            <a:r>
              <a:rPr sz="1100" dirty="0">
                <a:latin typeface="Calibri"/>
                <a:cs typeface="Calibri"/>
              </a:rPr>
              <a:t>che </a:t>
            </a:r>
            <a:r>
              <a:rPr sz="1100" spc="-5" dirty="0">
                <a:latin typeface="Calibri"/>
                <a:cs typeface="Calibri"/>
              </a:rPr>
              <a:t>tende </a:t>
            </a:r>
            <a:r>
              <a:rPr sz="1100" dirty="0">
                <a:latin typeface="Calibri"/>
                <a:cs typeface="Calibri"/>
              </a:rPr>
              <a:t>ormai ad essere </a:t>
            </a:r>
            <a:r>
              <a:rPr sz="1100" spc="-5" dirty="0">
                <a:latin typeface="Calibri"/>
                <a:cs typeface="Calibri"/>
              </a:rPr>
              <a:t>ricorrente  </a:t>
            </a:r>
            <a:r>
              <a:rPr sz="1100" dirty="0">
                <a:latin typeface="Calibri"/>
                <a:cs typeface="Calibri"/>
              </a:rPr>
              <a:t>anche nei più </a:t>
            </a:r>
            <a:r>
              <a:rPr sz="1100" spc="-5" dirty="0">
                <a:latin typeface="Calibri"/>
                <a:cs typeface="Calibri"/>
              </a:rPr>
              <a:t>giovani. Questa </a:t>
            </a:r>
            <a:r>
              <a:rPr sz="1100" dirty="0">
                <a:latin typeface="Calibri"/>
                <a:cs typeface="Calibri"/>
              </a:rPr>
              <a:t>iniziativa ci </a:t>
            </a:r>
            <a:r>
              <a:rPr sz="1100" spc="-5" dirty="0">
                <a:latin typeface="Calibri"/>
                <a:cs typeface="Calibri"/>
              </a:rPr>
              <a:t>consente di consolidare ancora una </a:t>
            </a:r>
            <a:r>
              <a:rPr sz="1100" dirty="0">
                <a:latin typeface="Calibri"/>
                <a:cs typeface="Calibri"/>
              </a:rPr>
              <a:t>volta la </a:t>
            </a:r>
            <a:r>
              <a:rPr sz="1100" spc="-5" dirty="0">
                <a:latin typeface="Calibri"/>
                <a:cs typeface="Calibri"/>
              </a:rPr>
              <a:t>nostra attenzione </a:t>
            </a:r>
            <a:r>
              <a:rPr sz="1100" dirty="0">
                <a:latin typeface="Calibri"/>
                <a:cs typeface="Calibri"/>
              </a:rPr>
              <a:t>e  </a:t>
            </a:r>
            <a:r>
              <a:rPr sz="1100" spc="-5" dirty="0">
                <a:latin typeface="Calibri"/>
                <a:cs typeface="Calibri"/>
              </a:rPr>
              <a:t>vicinanza </a:t>
            </a:r>
            <a:r>
              <a:rPr sz="1100" dirty="0">
                <a:latin typeface="Calibri"/>
                <a:cs typeface="Calibri"/>
              </a:rPr>
              <a:t>alle </a:t>
            </a:r>
            <a:r>
              <a:rPr sz="1100" spc="-5" dirty="0">
                <a:latin typeface="Calibri"/>
                <a:cs typeface="Calibri"/>
              </a:rPr>
              <a:t>nuove generazioni </a:t>
            </a:r>
            <a:r>
              <a:rPr sz="1100" dirty="0">
                <a:latin typeface="Calibri"/>
                <a:cs typeface="Calibri"/>
              </a:rPr>
              <a:t>che </a:t>
            </a:r>
            <a:r>
              <a:rPr sz="1100" spc="-5" dirty="0">
                <a:latin typeface="Calibri"/>
                <a:cs typeface="Calibri"/>
              </a:rPr>
              <a:t>sono </a:t>
            </a:r>
            <a:r>
              <a:rPr sz="1100" dirty="0">
                <a:latin typeface="Calibri"/>
                <a:cs typeface="Calibri"/>
              </a:rPr>
              <a:t>il </a:t>
            </a:r>
            <a:r>
              <a:rPr sz="1100" spc="-5" dirty="0">
                <a:latin typeface="Calibri"/>
                <a:cs typeface="Calibri"/>
              </a:rPr>
              <a:t>futuro della</a:t>
            </a:r>
            <a:r>
              <a:rPr sz="1100" spc="45" dirty="0">
                <a:latin typeface="Calibri"/>
                <a:cs typeface="Calibri"/>
              </a:rPr>
              <a:t> </a:t>
            </a:r>
            <a:r>
              <a:rPr sz="1100" spc="-5" dirty="0">
                <a:latin typeface="Calibri"/>
                <a:cs typeface="Calibri"/>
              </a:rPr>
              <a:t>società”.</a:t>
            </a:r>
            <a:endParaRPr sz="1100">
              <a:latin typeface="Calibri"/>
              <a:cs typeface="Calibri"/>
            </a:endParaRPr>
          </a:p>
          <a:p>
            <a:pPr marL="12700" marR="6985" algn="just">
              <a:lnSpc>
                <a:spcPct val="117300"/>
              </a:lnSpc>
              <a:spcBef>
                <a:spcPts val="980"/>
              </a:spcBef>
            </a:pPr>
            <a:r>
              <a:rPr sz="1100" dirty="0">
                <a:latin typeface="Calibri"/>
                <a:cs typeface="Calibri"/>
              </a:rPr>
              <a:t>La </a:t>
            </a:r>
            <a:r>
              <a:rPr sz="1100" spc="-5" dirty="0">
                <a:latin typeface="Calibri"/>
                <a:cs typeface="Calibri"/>
              </a:rPr>
              <a:t>manifestazione, </a:t>
            </a:r>
            <a:r>
              <a:rPr sz="1100" dirty="0">
                <a:latin typeface="Calibri"/>
                <a:cs typeface="Calibri"/>
              </a:rPr>
              <a:t>che </a:t>
            </a:r>
            <a:r>
              <a:rPr sz="1100" spc="-5" dirty="0">
                <a:latin typeface="Calibri"/>
                <a:cs typeface="Calibri"/>
              </a:rPr>
              <a:t>ha </a:t>
            </a:r>
            <a:r>
              <a:rPr sz="1100" dirty="0">
                <a:latin typeface="Calibri"/>
                <a:cs typeface="Calibri"/>
              </a:rPr>
              <a:t>il Patrocinio </a:t>
            </a:r>
            <a:r>
              <a:rPr sz="1100" spc="-5" dirty="0">
                <a:latin typeface="Calibri"/>
                <a:cs typeface="Calibri"/>
              </a:rPr>
              <a:t>dell’UNESCO </a:t>
            </a:r>
            <a:r>
              <a:rPr sz="1100" dirty="0">
                <a:latin typeface="Calibri"/>
                <a:cs typeface="Calibri"/>
              </a:rPr>
              <a:t>e del </a:t>
            </a:r>
            <a:r>
              <a:rPr sz="1100" spc="-5" dirty="0">
                <a:latin typeface="Calibri"/>
                <a:cs typeface="Calibri"/>
              </a:rPr>
              <a:t>Ministero </a:t>
            </a:r>
            <a:r>
              <a:rPr sz="1100" dirty="0">
                <a:latin typeface="Calibri"/>
                <a:cs typeface="Calibri"/>
              </a:rPr>
              <a:t>dei Beni e </a:t>
            </a:r>
            <a:r>
              <a:rPr sz="1100" spc="-5" dirty="0">
                <a:latin typeface="Calibri"/>
                <a:cs typeface="Calibri"/>
              </a:rPr>
              <a:t>delle Attività Culturali </a:t>
            </a:r>
            <a:r>
              <a:rPr sz="1100" dirty="0">
                <a:latin typeface="Calibri"/>
                <a:cs typeface="Calibri"/>
              </a:rPr>
              <a:t>e del  </a:t>
            </a:r>
            <a:r>
              <a:rPr sz="1100" spc="-5" dirty="0">
                <a:latin typeface="Calibri"/>
                <a:cs typeface="Calibri"/>
              </a:rPr>
              <a:t>Turismo, ha ottenuto nella </a:t>
            </a:r>
            <a:r>
              <a:rPr sz="1100" dirty="0">
                <a:latin typeface="Calibri"/>
                <a:cs typeface="Calibri"/>
              </a:rPr>
              <a:t>prima </a:t>
            </a:r>
            <a:r>
              <a:rPr sz="1100" spc="-5" dirty="0">
                <a:latin typeface="Calibri"/>
                <a:cs typeface="Calibri"/>
              </a:rPr>
              <a:t>edizione </a:t>
            </a:r>
            <a:r>
              <a:rPr sz="1100" dirty="0">
                <a:latin typeface="Calibri"/>
                <a:cs typeface="Calibri"/>
              </a:rPr>
              <a:t>la </a:t>
            </a:r>
            <a:r>
              <a:rPr sz="1100" spc="-5" dirty="0">
                <a:latin typeface="Calibri"/>
                <a:cs typeface="Calibri"/>
              </a:rPr>
              <a:t>Medaglia </a:t>
            </a:r>
            <a:r>
              <a:rPr sz="1100" dirty="0">
                <a:latin typeface="Calibri"/>
                <a:cs typeface="Calibri"/>
              </a:rPr>
              <a:t>del </a:t>
            </a:r>
            <a:r>
              <a:rPr sz="1100" spc="-5" dirty="0">
                <a:latin typeface="Calibri"/>
                <a:cs typeface="Calibri"/>
              </a:rPr>
              <a:t>Presidente </a:t>
            </a:r>
            <a:r>
              <a:rPr sz="1100" dirty="0">
                <a:latin typeface="Calibri"/>
                <a:cs typeface="Calibri"/>
              </a:rPr>
              <a:t>della </a:t>
            </a:r>
            <a:r>
              <a:rPr sz="1100" spc="-5" dirty="0">
                <a:latin typeface="Calibri"/>
                <a:cs typeface="Calibri"/>
              </a:rPr>
              <a:t>Repubblica. </a:t>
            </a:r>
            <a:r>
              <a:rPr sz="1100" dirty="0">
                <a:latin typeface="Calibri"/>
                <a:cs typeface="Calibri"/>
              </a:rPr>
              <a:t>Il </a:t>
            </a:r>
            <a:r>
              <a:rPr sz="1100" spc="-5" dirty="0">
                <a:latin typeface="Calibri"/>
                <a:cs typeface="Calibri"/>
              </a:rPr>
              <a:t>Festival si  inserisce </a:t>
            </a:r>
            <a:r>
              <a:rPr sz="1100" dirty="0">
                <a:latin typeface="Calibri"/>
                <a:cs typeface="Calibri"/>
              </a:rPr>
              <a:t>nel più </a:t>
            </a:r>
            <a:r>
              <a:rPr sz="1100" spc="-5" dirty="0">
                <a:latin typeface="Calibri"/>
                <a:cs typeface="Calibri"/>
              </a:rPr>
              <a:t>ampio </a:t>
            </a:r>
            <a:r>
              <a:rPr sz="1100" dirty="0">
                <a:latin typeface="Calibri"/>
                <a:cs typeface="Calibri"/>
              </a:rPr>
              <a:t>e articolato </a:t>
            </a:r>
            <a:r>
              <a:rPr sz="1100" spc="-5" dirty="0">
                <a:latin typeface="Calibri"/>
                <a:cs typeface="Calibri"/>
              </a:rPr>
              <a:t>piano d’azione </a:t>
            </a:r>
            <a:r>
              <a:rPr sz="1100" dirty="0">
                <a:latin typeface="Calibri"/>
                <a:cs typeface="Calibri"/>
              </a:rPr>
              <a:t>a </a:t>
            </a:r>
            <a:r>
              <a:rPr sz="1100" spc="-5" dirty="0">
                <a:latin typeface="Calibri"/>
                <a:cs typeface="Calibri"/>
              </a:rPr>
              <a:t>sostegno </a:t>
            </a:r>
            <a:r>
              <a:rPr sz="1100" dirty="0">
                <a:latin typeface="Calibri"/>
                <a:cs typeface="Calibri"/>
              </a:rPr>
              <a:t>dell’arte e </a:t>
            </a:r>
            <a:r>
              <a:rPr sz="1100" spc="-5" dirty="0">
                <a:latin typeface="Calibri"/>
                <a:cs typeface="Calibri"/>
              </a:rPr>
              <a:t>della </a:t>
            </a:r>
            <a:r>
              <a:rPr sz="1100" dirty="0">
                <a:latin typeface="Calibri"/>
                <a:cs typeface="Calibri"/>
              </a:rPr>
              <a:t>cultura messo a </a:t>
            </a:r>
            <a:r>
              <a:rPr sz="1100" spc="-5" dirty="0">
                <a:latin typeface="Calibri"/>
                <a:cs typeface="Calibri"/>
              </a:rPr>
              <a:t>punto  dall’ABI </a:t>
            </a:r>
            <a:r>
              <a:rPr sz="1100" dirty="0">
                <a:latin typeface="Calibri"/>
                <a:cs typeface="Calibri"/>
              </a:rPr>
              <a:t>con le banche per dare il proprio </a:t>
            </a:r>
            <a:r>
              <a:rPr sz="1100" spc="-5" dirty="0">
                <a:latin typeface="Calibri"/>
                <a:cs typeface="Calibri"/>
              </a:rPr>
              <a:t>contributo di settore </a:t>
            </a:r>
            <a:r>
              <a:rPr sz="1100" dirty="0">
                <a:latin typeface="Calibri"/>
                <a:cs typeface="Calibri"/>
              </a:rPr>
              <a:t>alla tutela e alla condivisione </a:t>
            </a:r>
            <a:r>
              <a:rPr sz="1100" spc="-5" dirty="0">
                <a:latin typeface="Calibri"/>
                <a:cs typeface="Calibri"/>
              </a:rPr>
              <a:t>dell’immenso  </a:t>
            </a:r>
            <a:r>
              <a:rPr sz="1100" dirty="0">
                <a:latin typeface="Calibri"/>
                <a:cs typeface="Calibri"/>
              </a:rPr>
              <a:t>patrimonio </a:t>
            </a:r>
            <a:r>
              <a:rPr sz="1100" spc="-5" dirty="0">
                <a:latin typeface="Calibri"/>
                <a:cs typeface="Calibri"/>
              </a:rPr>
              <a:t>storico-artistico</a:t>
            </a:r>
            <a:r>
              <a:rPr sz="1100" spc="-20" dirty="0">
                <a:latin typeface="Calibri"/>
                <a:cs typeface="Calibri"/>
              </a:rPr>
              <a:t> </a:t>
            </a:r>
            <a:r>
              <a:rPr sz="1100" spc="-5" dirty="0">
                <a:latin typeface="Calibri"/>
                <a:cs typeface="Calibri"/>
              </a:rPr>
              <a:t>nazionale.</a:t>
            </a:r>
            <a:endParaRPr sz="1100">
              <a:latin typeface="Calibri"/>
              <a:cs typeface="Calibri"/>
            </a:endParaRP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0121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B</a:t>
            </a:r>
            <a:r>
              <a:rPr sz="1600" b="1" spc="-10" dirty="0">
                <a:latin typeface="Arial"/>
                <a:cs typeface="Arial"/>
              </a:rPr>
              <a:t>o</a:t>
            </a:r>
            <a:r>
              <a:rPr sz="1600" b="1" spc="-5" dirty="0">
                <a:latin typeface="Arial"/>
                <a:cs typeface="Arial"/>
              </a:rPr>
              <a:t>l</a:t>
            </a:r>
            <a:r>
              <a:rPr sz="1600" b="1" dirty="0">
                <a:latin typeface="Arial"/>
                <a:cs typeface="Arial"/>
              </a:rPr>
              <a:t>o</a:t>
            </a:r>
            <a:r>
              <a:rPr sz="1600" b="1" spc="-5" dirty="0">
                <a:latin typeface="Arial"/>
                <a:cs typeface="Arial"/>
              </a:rPr>
              <a:t>g</a:t>
            </a:r>
            <a:r>
              <a:rPr sz="1600" b="1" spc="-15" dirty="0">
                <a:latin typeface="Arial"/>
                <a:cs typeface="Arial"/>
              </a:rPr>
              <a:t>n</a:t>
            </a:r>
            <a:r>
              <a:rPr sz="1600" b="1" spc="-5" dirty="0">
                <a:latin typeface="Arial"/>
                <a:cs typeface="Arial"/>
              </a:rPr>
              <a:t>a.r</a:t>
            </a:r>
            <a:r>
              <a:rPr sz="1600" b="1" spc="5" dirty="0">
                <a:latin typeface="Arial"/>
                <a:cs typeface="Arial"/>
              </a:rPr>
              <a:t>e</a:t>
            </a:r>
            <a:r>
              <a:rPr sz="1600" b="1" spc="-5" dirty="0">
                <a:latin typeface="Arial"/>
                <a:cs typeface="Arial"/>
              </a:rPr>
              <a:t>pubblica.it  17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97683" y="2306336"/>
            <a:ext cx="2918777" cy="374821"/>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948810"/>
            <a:ext cx="6127750" cy="1858010"/>
          </a:xfrm>
          <a:prstGeom prst="rect">
            <a:avLst/>
          </a:prstGeom>
        </p:spPr>
        <p:txBody>
          <a:bodyPr vert="horz" wrap="square" lIns="0" tIns="12700" rIns="0" bIns="0" rtlCol="0">
            <a:spAutoFit/>
          </a:bodyPr>
          <a:lstStyle/>
          <a:p>
            <a:pPr marL="12700">
              <a:lnSpc>
                <a:spcPct val="100000"/>
              </a:lnSpc>
              <a:spcBef>
                <a:spcPts val="100"/>
              </a:spcBef>
            </a:pPr>
            <a:r>
              <a:rPr sz="1100" b="1" spc="-5" dirty="0">
                <a:solidFill>
                  <a:srgbClr val="242424"/>
                </a:solidFill>
                <a:latin typeface="Arial"/>
                <a:cs typeface="Arial"/>
              </a:rPr>
              <a:t>MERCOLEDì 18</a:t>
            </a:r>
            <a:r>
              <a:rPr sz="1100" b="1" spc="-10" dirty="0">
                <a:solidFill>
                  <a:srgbClr val="242424"/>
                </a:solidFill>
                <a:latin typeface="Arial"/>
                <a:cs typeface="Arial"/>
              </a:rPr>
              <a:t> </a:t>
            </a:r>
            <a:r>
              <a:rPr sz="1100" b="1" spc="-5" dirty="0">
                <a:solidFill>
                  <a:srgbClr val="242424"/>
                </a:solidFill>
                <a:latin typeface="Arial"/>
                <a:cs typeface="Arial"/>
              </a:rPr>
              <a:t>MARZO</a:t>
            </a:r>
            <a:endParaRPr sz="1100">
              <a:latin typeface="Arial"/>
              <a:cs typeface="Arial"/>
            </a:endParaRPr>
          </a:p>
          <a:p>
            <a:pPr>
              <a:lnSpc>
                <a:spcPct val="100000"/>
              </a:lnSpc>
              <a:spcBef>
                <a:spcPts val="5"/>
              </a:spcBef>
            </a:pPr>
            <a:endParaRPr sz="1250">
              <a:latin typeface="Times New Roman"/>
              <a:cs typeface="Times New Roman"/>
            </a:endParaRPr>
          </a:p>
          <a:p>
            <a:pPr marL="12700" marR="4987290">
              <a:lnSpc>
                <a:spcPct val="110900"/>
              </a:lnSpc>
            </a:pPr>
            <a:r>
              <a:rPr sz="1100" b="1" spc="-5" dirty="0">
                <a:solidFill>
                  <a:srgbClr val="242424"/>
                </a:solidFill>
                <a:latin typeface="Arial"/>
                <a:cs typeface="Arial"/>
              </a:rPr>
              <a:t>Laboratori  </a:t>
            </a:r>
            <a:r>
              <a:rPr sz="1100" b="1" dirty="0">
                <a:solidFill>
                  <a:srgbClr val="242424"/>
                </a:solidFill>
                <a:latin typeface="Arial"/>
                <a:cs typeface="Arial"/>
              </a:rPr>
              <a:t>Palazzo</a:t>
            </a:r>
            <a:r>
              <a:rPr sz="1100" b="1" spc="-90" dirty="0">
                <a:solidFill>
                  <a:srgbClr val="242424"/>
                </a:solidFill>
                <a:latin typeface="Arial"/>
                <a:cs typeface="Arial"/>
              </a:rPr>
              <a:t> </a:t>
            </a:r>
            <a:r>
              <a:rPr sz="1100" b="1" dirty="0">
                <a:solidFill>
                  <a:srgbClr val="242424"/>
                </a:solidFill>
                <a:latin typeface="Arial"/>
                <a:cs typeface="Arial"/>
              </a:rPr>
              <a:t>Magnani</a:t>
            </a:r>
            <a:endParaRPr sz="1100">
              <a:latin typeface="Arial"/>
              <a:cs typeface="Arial"/>
            </a:endParaRPr>
          </a:p>
          <a:p>
            <a:pPr marL="12700">
              <a:lnSpc>
                <a:spcPct val="100000"/>
              </a:lnSpc>
              <a:spcBef>
                <a:spcPts val="145"/>
              </a:spcBef>
            </a:pPr>
            <a:r>
              <a:rPr sz="1100" spc="-5" dirty="0">
                <a:solidFill>
                  <a:srgbClr val="242424"/>
                </a:solidFill>
                <a:latin typeface="Arial"/>
                <a:cs typeface="Arial"/>
              </a:rPr>
              <a:t>dalle </a:t>
            </a:r>
            <a:r>
              <a:rPr sz="1100" dirty="0">
                <a:solidFill>
                  <a:srgbClr val="242424"/>
                </a:solidFill>
                <a:latin typeface="Arial"/>
                <a:cs typeface="Arial"/>
              </a:rPr>
              <a:t>16.30 </a:t>
            </a:r>
            <a:r>
              <a:rPr sz="1100" spc="-5" dirty="0">
                <a:solidFill>
                  <a:srgbClr val="242424"/>
                </a:solidFill>
                <a:latin typeface="Arial"/>
                <a:cs typeface="Arial"/>
              </a:rPr>
              <a:t>alle</a:t>
            </a:r>
            <a:r>
              <a:rPr sz="1100" dirty="0">
                <a:solidFill>
                  <a:srgbClr val="242424"/>
                </a:solidFill>
                <a:latin typeface="Arial"/>
                <a:cs typeface="Arial"/>
              </a:rPr>
              <a:t> 18.30</a:t>
            </a:r>
            <a:endParaRPr sz="1100">
              <a:latin typeface="Arial"/>
              <a:cs typeface="Arial"/>
            </a:endParaRPr>
          </a:p>
          <a:p>
            <a:pPr marL="12700">
              <a:lnSpc>
                <a:spcPct val="100000"/>
              </a:lnSpc>
              <a:spcBef>
                <a:spcPts val="120"/>
              </a:spcBef>
            </a:pPr>
            <a:r>
              <a:rPr sz="1100" b="1" dirty="0">
                <a:solidFill>
                  <a:srgbClr val="242424"/>
                </a:solidFill>
                <a:latin typeface="Arial"/>
                <a:cs typeface="Arial"/>
              </a:rPr>
              <a:t>“I </a:t>
            </a:r>
            <a:r>
              <a:rPr sz="1100" b="1" spc="-5" dirty="0">
                <a:solidFill>
                  <a:srgbClr val="242424"/>
                </a:solidFill>
                <a:latin typeface="Arial"/>
                <a:cs typeface="Arial"/>
              </a:rPr>
              <a:t>giardini segreti degli</a:t>
            </a:r>
            <a:r>
              <a:rPr sz="1100" b="1" spc="10" dirty="0">
                <a:solidFill>
                  <a:srgbClr val="242424"/>
                </a:solidFill>
                <a:latin typeface="Arial"/>
                <a:cs typeface="Arial"/>
              </a:rPr>
              <a:t> </a:t>
            </a:r>
            <a:r>
              <a:rPr sz="1100" b="1" dirty="0">
                <a:solidFill>
                  <a:srgbClr val="242424"/>
                </a:solidFill>
                <a:latin typeface="Arial"/>
                <a:cs typeface="Arial"/>
              </a:rPr>
              <a:t>alfabeti”</a:t>
            </a:r>
            <a:endParaRPr sz="1100">
              <a:latin typeface="Arial"/>
              <a:cs typeface="Arial"/>
            </a:endParaRPr>
          </a:p>
          <a:p>
            <a:pPr marL="12700" marR="5080">
              <a:lnSpc>
                <a:spcPct val="110300"/>
              </a:lnSpc>
              <a:spcBef>
                <a:spcPts val="5"/>
              </a:spcBef>
            </a:pPr>
            <a:r>
              <a:rPr sz="1100" spc="-5" dirty="0">
                <a:solidFill>
                  <a:srgbClr val="242424"/>
                </a:solidFill>
                <a:latin typeface="Arial"/>
                <a:cs typeface="Arial"/>
              </a:rPr>
              <a:t>Laboratorio didattico-creativo realizzato dall’Associazione La Foglia </a:t>
            </a:r>
            <a:r>
              <a:rPr sz="1100" dirty="0">
                <a:solidFill>
                  <a:srgbClr val="242424"/>
                </a:solidFill>
                <a:latin typeface="Arial"/>
                <a:cs typeface="Arial"/>
              </a:rPr>
              <a:t>e </a:t>
            </a:r>
            <a:r>
              <a:rPr sz="1100" spc="-5" dirty="0">
                <a:solidFill>
                  <a:srgbClr val="242424"/>
                </a:solidFill>
                <a:latin typeface="Arial"/>
                <a:cs typeface="Arial"/>
              </a:rPr>
              <a:t>il Vento. Un’esperienza  verso nuovi codici espressivi, </a:t>
            </a:r>
            <a:r>
              <a:rPr sz="1100" dirty="0">
                <a:solidFill>
                  <a:srgbClr val="242424"/>
                </a:solidFill>
                <a:latin typeface="Arial"/>
                <a:cs typeface="Arial"/>
              </a:rPr>
              <a:t>racconti </a:t>
            </a:r>
            <a:r>
              <a:rPr sz="1100" spc="-5" dirty="0">
                <a:solidFill>
                  <a:srgbClr val="242424"/>
                </a:solidFill>
                <a:latin typeface="Arial"/>
                <a:cs typeface="Arial"/>
              </a:rPr>
              <a:t>ricchi </a:t>
            </a:r>
            <a:r>
              <a:rPr sz="1100" dirty="0">
                <a:solidFill>
                  <a:srgbClr val="242424"/>
                </a:solidFill>
                <a:latin typeface="Arial"/>
                <a:cs typeface="Arial"/>
              </a:rPr>
              <a:t>di </a:t>
            </a:r>
            <a:r>
              <a:rPr sz="1100" spc="-5" dirty="0">
                <a:solidFill>
                  <a:srgbClr val="242424"/>
                </a:solidFill>
                <a:latin typeface="Arial"/>
                <a:cs typeface="Arial"/>
              </a:rPr>
              <a:t>parole nuove </a:t>
            </a:r>
            <a:r>
              <a:rPr sz="1100" dirty="0">
                <a:solidFill>
                  <a:srgbClr val="242424"/>
                </a:solidFill>
                <a:latin typeface="Arial"/>
                <a:cs typeface="Arial"/>
              </a:rPr>
              <a:t>che </a:t>
            </a:r>
            <a:r>
              <a:rPr sz="1100" spc="-5" dirty="0">
                <a:solidFill>
                  <a:srgbClr val="242424"/>
                </a:solidFill>
                <a:latin typeface="Arial"/>
                <a:cs typeface="Arial"/>
              </a:rPr>
              <a:t>creeranno </a:t>
            </a:r>
            <a:r>
              <a:rPr sz="1100" dirty="0">
                <a:solidFill>
                  <a:srgbClr val="242424"/>
                </a:solidFill>
                <a:latin typeface="Arial"/>
                <a:cs typeface="Arial"/>
              </a:rPr>
              <a:t>un </a:t>
            </a:r>
            <a:r>
              <a:rPr sz="1100" spc="-5" dirty="0">
                <a:solidFill>
                  <a:srgbClr val="242424"/>
                </a:solidFill>
                <a:latin typeface="Arial"/>
                <a:cs typeface="Arial"/>
              </a:rPr>
              <a:t>inedito alfabeto. Per  iscriversi </a:t>
            </a:r>
            <a:r>
              <a:rPr sz="1100" dirty="0">
                <a:solidFill>
                  <a:srgbClr val="242424"/>
                </a:solidFill>
                <a:latin typeface="Arial"/>
                <a:cs typeface="Arial"/>
              </a:rPr>
              <a:t>è </a:t>
            </a:r>
            <a:r>
              <a:rPr sz="1100" spc="-5" dirty="0">
                <a:solidFill>
                  <a:srgbClr val="242424"/>
                </a:solidFill>
                <a:latin typeface="Arial"/>
                <a:cs typeface="Arial"/>
              </a:rPr>
              <a:t>necessario inviare una email all’indirizzo </a:t>
            </a:r>
            <a:r>
              <a:rPr sz="1100" spc="-5" dirty="0">
                <a:solidFill>
                  <a:srgbClr val="242424"/>
                </a:solidFill>
                <a:latin typeface="Arial"/>
                <a:cs typeface="Arial"/>
                <a:hlinkClick r:id="rId4"/>
              </a:rPr>
              <a:t>givingeventsartmgmt@unicredit.eu. </a:t>
            </a:r>
            <a:r>
              <a:rPr sz="1100" dirty="0">
                <a:solidFill>
                  <a:srgbClr val="242424"/>
                </a:solidFill>
                <a:latin typeface="Arial"/>
                <a:cs typeface="Arial"/>
              </a:rPr>
              <a:t>Il  </a:t>
            </a:r>
            <a:r>
              <a:rPr sz="1100" spc="-5" dirty="0">
                <a:solidFill>
                  <a:srgbClr val="242424"/>
                </a:solidFill>
                <a:latin typeface="Arial"/>
                <a:cs typeface="Arial"/>
              </a:rPr>
              <a:t>laboratorio, grtuito, </a:t>
            </a:r>
            <a:r>
              <a:rPr sz="1100" dirty="0">
                <a:solidFill>
                  <a:srgbClr val="242424"/>
                </a:solidFill>
                <a:latin typeface="Arial"/>
                <a:cs typeface="Arial"/>
              </a:rPr>
              <a:t>è </a:t>
            </a:r>
            <a:r>
              <a:rPr sz="1100" spc="-5" dirty="0">
                <a:solidFill>
                  <a:srgbClr val="242424"/>
                </a:solidFill>
                <a:latin typeface="Arial"/>
                <a:cs typeface="Arial"/>
              </a:rPr>
              <a:t>realizzato da UniCredit nell’ambito del Festival della Cultura</a:t>
            </a:r>
            <a:r>
              <a:rPr sz="1100" spc="55" dirty="0">
                <a:solidFill>
                  <a:srgbClr val="242424"/>
                </a:solidFill>
                <a:latin typeface="Arial"/>
                <a:cs typeface="Arial"/>
              </a:rPr>
              <a:t> </a:t>
            </a:r>
            <a:r>
              <a:rPr sz="1100" spc="-5" dirty="0">
                <a:solidFill>
                  <a:srgbClr val="242424"/>
                </a:solidFill>
                <a:latin typeface="Arial"/>
                <a:cs typeface="Arial"/>
              </a:rPr>
              <a:t>Creativa.</a:t>
            </a:r>
            <a:endParaRPr sz="1100">
              <a:latin typeface="Arial"/>
              <a:cs typeface="Arial"/>
            </a:endParaRP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5580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Calabria</a:t>
            </a:r>
            <a:r>
              <a:rPr sz="1600" b="1" spc="5" dirty="0">
                <a:latin typeface="Arial"/>
                <a:cs typeface="Arial"/>
              </a:rPr>
              <a:t>e</a:t>
            </a:r>
            <a:r>
              <a:rPr sz="1600" b="1" spc="-5" dirty="0">
                <a:latin typeface="Arial"/>
                <a:cs typeface="Arial"/>
              </a:rPr>
              <a:t>con</a:t>
            </a:r>
            <a:r>
              <a:rPr sz="1600" b="1" dirty="0">
                <a:latin typeface="Arial"/>
                <a:cs typeface="Arial"/>
              </a:rPr>
              <a:t>o</a:t>
            </a:r>
            <a:r>
              <a:rPr sz="1600" b="1" spc="-5" dirty="0">
                <a:latin typeface="Arial"/>
                <a:cs typeface="Arial"/>
              </a:rPr>
              <a:t>mi</a:t>
            </a:r>
            <a:r>
              <a:rPr sz="1600" b="1" dirty="0">
                <a:latin typeface="Arial"/>
                <a:cs typeface="Arial"/>
              </a:rPr>
              <a:t>a</a:t>
            </a:r>
            <a:r>
              <a:rPr sz="1600" b="1" spc="-5" dirty="0">
                <a:latin typeface="Arial"/>
                <a:cs typeface="Arial"/>
              </a:rPr>
              <a:t>.it  17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166617"/>
            <a:ext cx="6135370" cy="6713220"/>
          </a:xfrm>
          <a:prstGeom prst="rect">
            <a:avLst/>
          </a:prstGeom>
        </p:spPr>
        <p:txBody>
          <a:bodyPr vert="horz" wrap="square" lIns="0" tIns="40005" rIns="0" bIns="0" rtlCol="0">
            <a:spAutoFit/>
          </a:bodyPr>
          <a:lstStyle/>
          <a:p>
            <a:pPr marL="108585" marR="1036955">
              <a:lnSpc>
                <a:spcPts val="2730"/>
              </a:lnSpc>
              <a:spcBef>
                <a:spcPts val="315"/>
              </a:spcBef>
            </a:pPr>
            <a:r>
              <a:rPr sz="2400" b="1" spc="-5" dirty="0">
                <a:solidFill>
                  <a:srgbClr val="333333"/>
                </a:solidFill>
                <a:latin typeface="Georgia"/>
                <a:cs typeface="Georgia"/>
              </a:rPr>
              <a:t>BPER partecipa </a:t>
            </a:r>
            <a:r>
              <a:rPr sz="2400" b="1" dirty="0">
                <a:solidFill>
                  <a:srgbClr val="333333"/>
                </a:solidFill>
                <a:latin typeface="Georgia"/>
                <a:cs typeface="Georgia"/>
              </a:rPr>
              <a:t>al </a:t>
            </a:r>
            <a:r>
              <a:rPr sz="2400" b="1" spc="-5" dirty="0">
                <a:solidFill>
                  <a:srgbClr val="333333"/>
                </a:solidFill>
                <a:latin typeface="Georgia"/>
                <a:cs typeface="Georgia"/>
              </a:rPr>
              <a:t>Festival della  </a:t>
            </a:r>
            <a:r>
              <a:rPr sz="2400" b="1" spc="-10" dirty="0">
                <a:solidFill>
                  <a:srgbClr val="333333"/>
                </a:solidFill>
                <a:latin typeface="Georgia"/>
                <a:cs typeface="Georgia"/>
              </a:rPr>
              <a:t>Cultura </a:t>
            </a:r>
            <a:r>
              <a:rPr sz="2400" b="1" spc="-5" dirty="0">
                <a:solidFill>
                  <a:srgbClr val="333333"/>
                </a:solidFill>
                <a:latin typeface="Georgia"/>
                <a:cs typeface="Georgia"/>
              </a:rPr>
              <a:t>Creativa</a:t>
            </a:r>
            <a:r>
              <a:rPr sz="2400" b="1" spc="5" dirty="0">
                <a:solidFill>
                  <a:srgbClr val="333333"/>
                </a:solidFill>
                <a:latin typeface="Georgia"/>
                <a:cs typeface="Georgia"/>
              </a:rPr>
              <a:t> </a:t>
            </a:r>
            <a:r>
              <a:rPr sz="2400" b="1" spc="-5" dirty="0">
                <a:solidFill>
                  <a:srgbClr val="333333"/>
                </a:solidFill>
                <a:latin typeface="Georgia"/>
                <a:cs typeface="Georgia"/>
              </a:rPr>
              <a:t>2015</a:t>
            </a:r>
            <a:endParaRPr sz="2400">
              <a:latin typeface="Georgia"/>
              <a:cs typeface="Georgia"/>
            </a:endParaRPr>
          </a:p>
          <a:p>
            <a:pPr marL="12700">
              <a:lnSpc>
                <a:spcPct val="100000"/>
              </a:lnSpc>
              <a:spcBef>
                <a:spcPts val="1255"/>
              </a:spcBef>
            </a:pPr>
            <a:r>
              <a:rPr sz="1350" b="1" dirty="0">
                <a:latin typeface="Georgia"/>
                <a:cs typeface="Georgia"/>
              </a:rPr>
              <a:t>“Festival </a:t>
            </a:r>
            <a:r>
              <a:rPr sz="1350" b="1" spc="-5" dirty="0">
                <a:latin typeface="Georgia"/>
                <a:cs typeface="Georgia"/>
              </a:rPr>
              <a:t>della cultura</a:t>
            </a:r>
            <a:r>
              <a:rPr sz="1350" b="1" spc="-35" dirty="0">
                <a:latin typeface="Georgia"/>
                <a:cs typeface="Georgia"/>
              </a:rPr>
              <a:t> </a:t>
            </a:r>
            <a:r>
              <a:rPr sz="1350" b="1" spc="-5" dirty="0">
                <a:latin typeface="Georgia"/>
                <a:cs typeface="Georgia"/>
              </a:rPr>
              <a:t>creativa”,</a:t>
            </a:r>
            <a:endParaRPr sz="1350">
              <a:latin typeface="Georgia"/>
              <a:cs typeface="Georgia"/>
            </a:endParaRPr>
          </a:p>
          <a:p>
            <a:pPr marL="12700">
              <a:lnSpc>
                <a:spcPct val="100000"/>
              </a:lnSpc>
              <a:spcBef>
                <a:spcPts val="145"/>
              </a:spcBef>
            </a:pPr>
            <a:r>
              <a:rPr sz="1350" b="1" dirty="0">
                <a:latin typeface="Georgia"/>
                <a:cs typeface="Georgia"/>
              </a:rPr>
              <a:t>BPER </a:t>
            </a:r>
            <a:r>
              <a:rPr sz="1350" b="1" spc="-5" dirty="0">
                <a:latin typeface="Georgia"/>
                <a:cs typeface="Georgia"/>
              </a:rPr>
              <a:t>sostiene quattro</a:t>
            </a:r>
            <a:r>
              <a:rPr sz="1350" b="1" spc="-15" dirty="0">
                <a:latin typeface="Georgia"/>
                <a:cs typeface="Georgia"/>
              </a:rPr>
              <a:t> </a:t>
            </a:r>
            <a:r>
              <a:rPr sz="1350" b="1" dirty="0">
                <a:latin typeface="Georgia"/>
                <a:cs typeface="Georgia"/>
              </a:rPr>
              <a:t>eventi</a:t>
            </a:r>
            <a:endParaRPr sz="1350">
              <a:latin typeface="Georgia"/>
              <a:cs typeface="Georgia"/>
            </a:endParaRPr>
          </a:p>
          <a:p>
            <a:pPr>
              <a:lnSpc>
                <a:spcPct val="100000"/>
              </a:lnSpc>
              <a:spcBef>
                <a:spcPts val="40"/>
              </a:spcBef>
            </a:pPr>
            <a:endParaRPr sz="1500">
              <a:latin typeface="Times New Roman"/>
              <a:cs typeface="Times New Roman"/>
            </a:endParaRPr>
          </a:p>
          <a:p>
            <a:pPr marL="12700" marR="36195">
              <a:lnSpc>
                <a:spcPct val="108900"/>
              </a:lnSpc>
            </a:pPr>
            <a:r>
              <a:rPr sz="1350" i="1" spc="-5" dirty="0">
                <a:latin typeface="Georgia"/>
                <a:cs typeface="Georgia"/>
              </a:rPr>
              <a:t>“L’alfabeto del Mondo. </a:t>
            </a:r>
            <a:r>
              <a:rPr sz="1350" i="1" dirty="0">
                <a:latin typeface="Georgia"/>
                <a:cs typeface="Georgia"/>
              </a:rPr>
              <a:t>Leggiamo i </a:t>
            </a:r>
            <a:r>
              <a:rPr sz="1350" i="1" spc="-5" dirty="0">
                <a:latin typeface="Georgia"/>
                <a:cs typeface="Georgia"/>
              </a:rPr>
              <a:t>segni intorno </a:t>
            </a:r>
            <a:r>
              <a:rPr sz="1350" i="1" dirty="0">
                <a:latin typeface="Georgia"/>
                <a:cs typeface="Georgia"/>
              </a:rPr>
              <a:t>a </a:t>
            </a:r>
            <a:r>
              <a:rPr sz="1350" i="1" spc="-5" dirty="0">
                <a:latin typeface="Georgia"/>
                <a:cs typeface="Georgia"/>
              </a:rPr>
              <a:t>noi </a:t>
            </a:r>
            <a:r>
              <a:rPr sz="1350" i="1" dirty="0">
                <a:latin typeface="Georgia"/>
                <a:cs typeface="Georgia"/>
              </a:rPr>
              <a:t>e </a:t>
            </a:r>
            <a:r>
              <a:rPr sz="1350" i="1" spc="-5" dirty="0">
                <a:latin typeface="Georgia"/>
                <a:cs typeface="Georgia"/>
              </a:rPr>
              <a:t>raccontiamo”.</a:t>
            </a:r>
            <a:r>
              <a:rPr sz="1350" spc="-5" dirty="0">
                <a:latin typeface="Georgia"/>
                <a:cs typeface="Georgia"/>
              </a:rPr>
              <a:t>E’ questo  </a:t>
            </a:r>
            <a:r>
              <a:rPr sz="1350" dirty="0">
                <a:latin typeface="Georgia"/>
                <a:cs typeface="Georgia"/>
              </a:rPr>
              <a:t>il </a:t>
            </a:r>
            <a:r>
              <a:rPr sz="1350" spc="-5" dirty="0">
                <a:latin typeface="Georgia"/>
                <a:cs typeface="Georgia"/>
              </a:rPr>
              <a:t>tema della seconda edizione del </a:t>
            </a:r>
            <a:r>
              <a:rPr sz="1350" i="1" spc="-5" dirty="0">
                <a:latin typeface="Georgia"/>
                <a:cs typeface="Georgia"/>
              </a:rPr>
              <a:t>Festival della cultura creativa</a:t>
            </a:r>
            <a:r>
              <a:rPr sz="1350" spc="-5" dirty="0">
                <a:latin typeface="Georgia"/>
                <a:cs typeface="Georgia"/>
              </a:rPr>
              <a:t>, indetto </a:t>
            </a:r>
            <a:r>
              <a:rPr sz="1350" dirty="0">
                <a:latin typeface="Georgia"/>
                <a:cs typeface="Georgia"/>
              </a:rPr>
              <a:t>da </a:t>
            </a:r>
            <a:r>
              <a:rPr sz="1350" spc="-5" dirty="0">
                <a:latin typeface="Georgia"/>
                <a:cs typeface="Georgia"/>
              </a:rPr>
              <a:t>ABI  </a:t>
            </a:r>
            <a:r>
              <a:rPr sz="1350" dirty="0">
                <a:latin typeface="Georgia"/>
                <a:cs typeface="Georgia"/>
              </a:rPr>
              <a:t>anche </a:t>
            </a:r>
            <a:r>
              <a:rPr sz="1350" spc="-5" dirty="0">
                <a:latin typeface="Georgia"/>
                <a:cs typeface="Georgia"/>
              </a:rPr>
              <a:t>per l’anno 2015, dal </a:t>
            </a:r>
            <a:r>
              <a:rPr sz="1350" dirty="0">
                <a:latin typeface="Georgia"/>
                <a:cs typeface="Georgia"/>
              </a:rPr>
              <a:t>16 al 22 </a:t>
            </a:r>
            <a:r>
              <a:rPr sz="1350" spc="-5" dirty="0">
                <a:latin typeface="Georgia"/>
                <a:cs typeface="Georgia"/>
              </a:rPr>
              <a:t>marzo. Destinatari dell’originale  appuntamento sono </a:t>
            </a:r>
            <a:r>
              <a:rPr sz="1350" dirty="0">
                <a:latin typeface="Georgia"/>
                <a:cs typeface="Georgia"/>
              </a:rPr>
              <a:t>i </a:t>
            </a:r>
            <a:r>
              <a:rPr sz="1350" spc="-5" dirty="0">
                <a:latin typeface="Georgia"/>
                <a:cs typeface="Georgia"/>
              </a:rPr>
              <a:t>bambini </a:t>
            </a:r>
            <a:r>
              <a:rPr sz="1350" dirty="0">
                <a:latin typeface="Georgia"/>
                <a:cs typeface="Georgia"/>
              </a:rPr>
              <a:t>e i </a:t>
            </a:r>
            <a:r>
              <a:rPr sz="1350" spc="-5" dirty="0">
                <a:latin typeface="Georgia"/>
                <a:cs typeface="Georgia"/>
              </a:rPr>
              <a:t>ragazzi dai </a:t>
            </a:r>
            <a:r>
              <a:rPr sz="1350" dirty="0">
                <a:latin typeface="Georgia"/>
                <a:cs typeface="Georgia"/>
              </a:rPr>
              <a:t>6 ai 13</a:t>
            </a:r>
            <a:r>
              <a:rPr sz="1350" spc="-25" dirty="0">
                <a:latin typeface="Georgia"/>
                <a:cs typeface="Georgia"/>
              </a:rPr>
              <a:t> </a:t>
            </a:r>
            <a:r>
              <a:rPr sz="1350" spc="-5" dirty="0">
                <a:latin typeface="Georgia"/>
                <a:cs typeface="Georgia"/>
              </a:rPr>
              <a:t>anni.</a:t>
            </a:r>
            <a:endParaRPr sz="1350">
              <a:latin typeface="Georgia"/>
              <a:cs typeface="Georgia"/>
            </a:endParaRPr>
          </a:p>
          <a:p>
            <a:pPr>
              <a:lnSpc>
                <a:spcPct val="100000"/>
              </a:lnSpc>
              <a:spcBef>
                <a:spcPts val="40"/>
              </a:spcBef>
            </a:pPr>
            <a:endParaRPr sz="1500">
              <a:latin typeface="Times New Roman"/>
              <a:cs typeface="Times New Roman"/>
            </a:endParaRPr>
          </a:p>
          <a:p>
            <a:pPr marL="12700" marR="95885">
              <a:lnSpc>
                <a:spcPct val="108900"/>
              </a:lnSpc>
            </a:pPr>
            <a:r>
              <a:rPr sz="1350" dirty="0">
                <a:latin typeface="Georgia"/>
                <a:cs typeface="Georgia"/>
              </a:rPr>
              <a:t>Se </a:t>
            </a:r>
            <a:r>
              <a:rPr sz="1350" spc="-5" dirty="0">
                <a:latin typeface="Georgia"/>
                <a:cs typeface="Georgia"/>
              </a:rPr>
              <a:t>nell’anno passato si </a:t>
            </a:r>
            <a:r>
              <a:rPr sz="1350" dirty="0">
                <a:latin typeface="Georgia"/>
                <a:cs typeface="Georgia"/>
              </a:rPr>
              <a:t>era </a:t>
            </a:r>
            <a:r>
              <a:rPr sz="1350" spc="-5" dirty="0">
                <a:latin typeface="Georgia"/>
                <a:cs typeface="Georgia"/>
              </a:rPr>
              <a:t>indicato come tema </a:t>
            </a:r>
            <a:r>
              <a:rPr sz="1350" i="1" dirty="0">
                <a:latin typeface="Georgia"/>
                <a:cs typeface="Georgia"/>
              </a:rPr>
              <a:t>“Il </a:t>
            </a:r>
            <a:r>
              <a:rPr sz="1350" i="1" spc="-5" dirty="0">
                <a:latin typeface="Georgia"/>
                <a:cs typeface="Georgia"/>
              </a:rPr>
              <a:t>Museo immaginario” </a:t>
            </a:r>
            <a:r>
              <a:rPr sz="1350" dirty="0">
                <a:latin typeface="Georgia"/>
                <a:cs typeface="Georgia"/>
              </a:rPr>
              <a:t>e </a:t>
            </a:r>
            <a:r>
              <a:rPr sz="1350" spc="-5" dirty="0">
                <a:latin typeface="Georgia"/>
                <a:cs typeface="Georgia"/>
              </a:rPr>
              <a:t>si </a:t>
            </a:r>
            <a:r>
              <a:rPr sz="1350" dirty="0">
                <a:latin typeface="Georgia"/>
                <a:cs typeface="Georgia"/>
              </a:rPr>
              <a:t>era  </a:t>
            </a:r>
            <a:r>
              <a:rPr sz="1350" spc="-5" dirty="0">
                <a:latin typeface="Georgia"/>
                <a:cs typeface="Georgia"/>
              </a:rPr>
              <a:t>stimolato la creatività </a:t>
            </a:r>
            <a:r>
              <a:rPr sz="1350" dirty="0">
                <a:latin typeface="Georgia"/>
                <a:cs typeface="Georgia"/>
              </a:rPr>
              <a:t>dei </a:t>
            </a:r>
            <a:r>
              <a:rPr sz="1350" spc="-5" dirty="0">
                <a:latin typeface="Georgia"/>
                <a:cs typeface="Georgia"/>
              </a:rPr>
              <a:t>giovanissimi partecipanti soprattutto verso</a:t>
            </a:r>
            <a:r>
              <a:rPr sz="1350" spc="35" dirty="0">
                <a:latin typeface="Georgia"/>
                <a:cs typeface="Georgia"/>
              </a:rPr>
              <a:t> </a:t>
            </a:r>
            <a:r>
              <a:rPr sz="1350" spc="-5" dirty="0">
                <a:latin typeface="Georgia"/>
                <a:cs typeface="Georgia"/>
              </a:rPr>
              <a:t>la</a:t>
            </a:r>
            <a:endParaRPr sz="1350">
              <a:latin typeface="Georgia"/>
              <a:cs typeface="Georgia"/>
            </a:endParaRPr>
          </a:p>
          <a:p>
            <a:pPr marL="12700" marR="65405">
              <a:lnSpc>
                <a:spcPct val="108900"/>
              </a:lnSpc>
            </a:pPr>
            <a:r>
              <a:rPr sz="1350" spc="-5" dirty="0">
                <a:latin typeface="Georgia"/>
                <a:cs typeface="Georgia"/>
              </a:rPr>
              <a:t>realizzazione </a:t>
            </a:r>
            <a:r>
              <a:rPr sz="1350" dirty="0">
                <a:latin typeface="Georgia"/>
                <a:cs typeface="Georgia"/>
              </a:rPr>
              <a:t>di </a:t>
            </a:r>
            <a:r>
              <a:rPr sz="1350" spc="-5" dirty="0">
                <a:latin typeface="Georgia"/>
                <a:cs typeface="Georgia"/>
              </a:rPr>
              <a:t>inediti </a:t>
            </a:r>
            <a:r>
              <a:rPr sz="1350" dirty="0">
                <a:latin typeface="Georgia"/>
                <a:cs typeface="Georgia"/>
              </a:rPr>
              <a:t>e </a:t>
            </a:r>
            <a:r>
              <a:rPr sz="1350" spc="-5" dirty="0">
                <a:latin typeface="Georgia"/>
                <a:cs typeface="Georgia"/>
              </a:rPr>
              <a:t>originali contenitori museali, quest’anno, invece, si  porterà </a:t>
            </a:r>
            <a:r>
              <a:rPr sz="1350" dirty="0">
                <a:latin typeface="Georgia"/>
                <a:cs typeface="Georgia"/>
              </a:rPr>
              <a:t>a </a:t>
            </a:r>
            <a:r>
              <a:rPr sz="1350" spc="-5" dirty="0">
                <a:latin typeface="Georgia"/>
                <a:cs typeface="Georgia"/>
              </a:rPr>
              <a:t>consapevolezza tutta la realtà esteriore </a:t>
            </a:r>
            <a:r>
              <a:rPr sz="1350" dirty="0">
                <a:latin typeface="Georgia"/>
                <a:cs typeface="Georgia"/>
              </a:rPr>
              <a:t>e </a:t>
            </a:r>
            <a:r>
              <a:rPr sz="1350" spc="-5" dirty="0">
                <a:latin typeface="Georgia"/>
                <a:cs typeface="Georgia"/>
              </a:rPr>
              <a:t>interiore nella quale </a:t>
            </a:r>
            <a:r>
              <a:rPr sz="1350" dirty="0">
                <a:latin typeface="Georgia"/>
                <a:cs typeface="Georgia"/>
              </a:rPr>
              <a:t>i </a:t>
            </a:r>
            <a:r>
              <a:rPr sz="1350" spc="-5" dirty="0">
                <a:latin typeface="Georgia"/>
                <a:cs typeface="Georgia"/>
              </a:rPr>
              <a:t>piccoli  vivono </a:t>
            </a:r>
            <a:r>
              <a:rPr sz="1350" dirty="0">
                <a:latin typeface="Georgia"/>
                <a:cs typeface="Georgia"/>
              </a:rPr>
              <a:t>e </a:t>
            </a:r>
            <a:r>
              <a:rPr sz="1350" spc="-5" dirty="0">
                <a:latin typeface="Georgia"/>
                <a:cs typeface="Georgia"/>
              </a:rPr>
              <a:t>che essi rivedranno, con occhi </a:t>
            </a:r>
            <a:r>
              <a:rPr sz="1350" dirty="0">
                <a:latin typeface="Georgia"/>
                <a:cs typeface="Georgia"/>
              </a:rPr>
              <a:t>nuovi, </a:t>
            </a:r>
            <a:r>
              <a:rPr sz="1350" spc="-10" dirty="0">
                <a:latin typeface="Georgia"/>
                <a:cs typeface="Georgia"/>
              </a:rPr>
              <a:t>come </a:t>
            </a:r>
            <a:r>
              <a:rPr sz="1350" spc="-5" dirty="0">
                <a:latin typeface="Georgia"/>
                <a:cs typeface="Georgia"/>
              </a:rPr>
              <a:t>una scoperta; laboratori,  spettacoli teatrali, </a:t>
            </a:r>
            <a:r>
              <a:rPr sz="1350" dirty="0">
                <a:latin typeface="Georgia"/>
                <a:cs typeface="Georgia"/>
              </a:rPr>
              <a:t>visite </a:t>
            </a:r>
            <a:r>
              <a:rPr sz="1350" spc="-5" dirty="0">
                <a:latin typeface="Georgia"/>
                <a:cs typeface="Georgia"/>
              </a:rPr>
              <a:t>guidate </a:t>
            </a:r>
            <a:r>
              <a:rPr sz="1350" dirty="0">
                <a:latin typeface="Georgia"/>
                <a:cs typeface="Georgia"/>
              </a:rPr>
              <a:t>in </a:t>
            </a:r>
            <a:r>
              <a:rPr sz="1350" spc="-10" dirty="0">
                <a:latin typeface="Georgia"/>
                <a:cs typeface="Georgia"/>
              </a:rPr>
              <a:t>luoghi </a:t>
            </a:r>
            <a:r>
              <a:rPr sz="1350" spc="-5" dirty="0">
                <a:latin typeface="Georgia"/>
                <a:cs typeface="Georgia"/>
              </a:rPr>
              <a:t>particolarmente “eloquenti”, momenti  didattici</a:t>
            </a:r>
            <a:r>
              <a:rPr sz="1350" spc="-25" dirty="0">
                <a:latin typeface="Georgia"/>
                <a:cs typeface="Georgia"/>
              </a:rPr>
              <a:t> </a:t>
            </a:r>
            <a:r>
              <a:rPr sz="1350" spc="-5" dirty="0">
                <a:latin typeface="Georgia"/>
                <a:cs typeface="Georgia"/>
              </a:rPr>
              <a:t>dedicati.</a:t>
            </a:r>
            <a:endParaRPr sz="1350">
              <a:latin typeface="Georgia"/>
              <a:cs typeface="Georgia"/>
            </a:endParaRPr>
          </a:p>
          <a:p>
            <a:pPr>
              <a:lnSpc>
                <a:spcPct val="100000"/>
              </a:lnSpc>
              <a:spcBef>
                <a:spcPts val="40"/>
              </a:spcBef>
            </a:pPr>
            <a:endParaRPr sz="1500">
              <a:latin typeface="Times New Roman"/>
              <a:cs typeface="Times New Roman"/>
            </a:endParaRPr>
          </a:p>
          <a:p>
            <a:pPr marL="12700" marR="5080">
              <a:lnSpc>
                <a:spcPct val="108900"/>
              </a:lnSpc>
            </a:pPr>
            <a:r>
              <a:rPr sz="1350" dirty="0">
                <a:latin typeface="Georgia"/>
                <a:cs typeface="Georgia"/>
              </a:rPr>
              <a:t>BPER, </a:t>
            </a:r>
            <a:r>
              <a:rPr sz="1350" spc="-5" dirty="0">
                <a:latin typeface="Georgia"/>
                <a:cs typeface="Georgia"/>
              </a:rPr>
              <a:t>aderendo </a:t>
            </a:r>
            <a:r>
              <a:rPr sz="1350" dirty="0">
                <a:latin typeface="Georgia"/>
                <a:cs typeface="Georgia"/>
              </a:rPr>
              <a:t>al </a:t>
            </a:r>
            <a:r>
              <a:rPr sz="1350" spc="-5" dirty="0">
                <a:latin typeface="Georgia"/>
                <a:cs typeface="Georgia"/>
              </a:rPr>
              <a:t>progetto </a:t>
            </a:r>
            <a:r>
              <a:rPr sz="1350" spc="-10" dirty="0">
                <a:latin typeface="Georgia"/>
                <a:cs typeface="Georgia"/>
              </a:rPr>
              <a:t>come </a:t>
            </a:r>
            <a:r>
              <a:rPr sz="1350" spc="-5" dirty="0">
                <a:latin typeface="Georgia"/>
                <a:cs typeface="Georgia"/>
              </a:rPr>
              <a:t>già accaduto nell’anno passato, ha articolato la  sua partecipazione </a:t>
            </a:r>
            <a:r>
              <a:rPr sz="1350" spc="-10" dirty="0">
                <a:latin typeface="Georgia"/>
                <a:cs typeface="Georgia"/>
              </a:rPr>
              <a:t>in </a:t>
            </a:r>
            <a:r>
              <a:rPr sz="1350" spc="-5" dirty="0">
                <a:latin typeface="Georgia"/>
                <a:cs typeface="Georgia"/>
              </a:rPr>
              <a:t>quattro eventi, distribuiti sul territorio </a:t>
            </a:r>
            <a:r>
              <a:rPr sz="1350" dirty="0">
                <a:latin typeface="Georgia"/>
                <a:cs typeface="Georgia"/>
              </a:rPr>
              <a:t>nazionale e </a:t>
            </a:r>
            <a:r>
              <a:rPr sz="1350" spc="-5" dirty="0">
                <a:latin typeface="Georgia"/>
                <a:cs typeface="Georgia"/>
              </a:rPr>
              <a:t>così  sottotitolati: </a:t>
            </a:r>
            <a:r>
              <a:rPr sz="1350" i="1" dirty="0">
                <a:latin typeface="Georgia"/>
                <a:cs typeface="Georgia"/>
              </a:rPr>
              <a:t>“Un </a:t>
            </a:r>
            <a:r>
              <a:rPr sz="1350" i="1" spc="-5" dirty="0">
                <a:latin typeface="Georgia"/>
                <a:cs typeface="Georgia"/>
              </a:rPr>
              <a:t>labirinto </a:t>
            </a:r>
            <a:r>
              <a:rPr sz="1350" i="1" spc="-10" dirty="0">
                <a:latin typeface="Georgia"/>
                <a:cs typeface="Georgia"/>
              </a:rPr>
              <a:t>di </a:t>
            </a:r>
            <a:r>
              <a:rPr sz="1350" i="1" spc="-5" dirty="0">
                <a:latin typeface="Georgia"/>
                <a:cs typeface="Georgia"/>
              </a:rPr>
              <a:t>storie naturali” </a:t>
            </a:r>
            <a:r>
              <a:rPr sz="1350" dirty="0">
                <a:latin typeface="Georgia"/>
                <a:cs typeface="Georgia"/>
              </a:rPr>
              <a:t>a </a:t>
            </a:r>
            <a:r>
              <a:rPr sz="1350" spc="-5" dirty="0">
                <a:latin typeface="Georgia"/>
                <a:cs typeface="Georgia"/>
              </a:rPr>
              <a:t>Modena,</a:t>
            </a:r>
            <a:r>
              <a:rPr sz="1350" i="1" spc="-5" dirty="0">
                <a:latin typeface="Georgia"/>
                <a:cs typeface="Georgia"/>
              </a:rPr>
              <a:t>“L’alfabeto rumoroso </a:t>
            </a:r>
            <a:r>
              <a:rPr sz="1350" i="1" dirty="0">
                <a:latin typeface="Georgia"/>
                <a:cs typeface="Georgia"/>
              </a:rPr>
              <a:t>–  </a:t>
            </a:r>
            <a:r>
              <a:rPr sz="1350" i="1" spc="-5" dirty="0">
                <a:latin typeface="Georgia"/>
                <a:cs typeface="Georgia"/>
              </a:rPr>
              <a:t>Parole </a:t>
            </a:r>
            <a:r>
              <a:rPr sz="1350" i="1" dirty="0">
                <a:latin typeface="Georgia"/>
                <a:cs typeface="Georgia"/>
              </a:rPr>
              <a:t>e </a:t>
            </a:r>
            <a:r>
              <a:rPr sz="1350" i="1" spc="-5" dirty="0">
                <a:latin typeface="Georgia"/>
                <a:cs typeface="Georgia"/>
              </a:rPr>
              <a:t>suoni dal mondo </a:t>
            </a:r>
            <a:r>
              <a:rPr sz="1350" i="1" spc="-10" dirty="0">
                <a:latin typeface="Georgia"/>
                <a:cs typeface="Georgia"/>
              </a:rPr>
              <a:t>dei </a:t>
            </a:r>
            <a:r>
              <a:rPr sz="1350" i="1" spc="-5" dirty="0">
                <a:latin typeface="Georgia"/>
                <a:cs typeface="Georgia"/>
              </a:rPr>
              <a:t>Fumetti” </a:t>
            </a:r>
            <a:r>
              <a:rPr sz="1350" dirty="0">
                <a:latin typeface="Georgia"/>
                <a:cs typeface="Georgia"/>
              </a:rPr>
              <a:t>ad </a:t>
            </a:r>
            <a:r>
              <a:rPr sz="1350" spc="-5" dirty="0">
                <a:latin typeface="Georgia"/>
                <a:cs typeface="Georgia"/>
              </a:rPr>
              <a:t>Avellino, Napoli, </a:t>
            </a:r>
            <a:r>
              <a:rPr sz="1350" dirty="0">
                <a:latin typeface="Georgia"/>
                <a:cs typeface="Georgia"/>
              </a:rPr>
              <a:t>Salerno, </a:t>
            </a:r>
            <a:r>
              <a:rPr sz="1350" spc="-5" dirty="0">
                <a:latin typeface="Georgia"/>
                <a:cs typeface="Georgia"/>
              </a:rPr>
              <a:t>Marina di  Ascea (SA) Foggia, </a:t>
            </a:r>
            <a:r>
              <a:rPr sz="1350" i="1" spc="-5" dirty="0">
                <a:latin typeface="Georgia"/>
                <a:cs typeface="Georgia"/>
              </a:rPr>
              <a:t>“Casalibro” </a:t>
            </a:r>
            <a:r>
              <a:rPr sz="1350" dirty="0">
                <a:latin typeface="Georgia"/>
                <a:cs typeface="Georgia"/>
              </a:rPr>
              <a:t>a </a:t>
            </a:r>
            <a:r>
              <a:rPr sz="1350" spc="-5" dirty="0">
                <a:latin typeface="Georgia"/>
                <a:cs typeface="Georgia"/>
              </a:rPr>
              <a:t>Ravenna, </a:t>
            </a:r>
            <a:r>
              <a:rPr sz="1350" i="1" spc="-5" dirty="0">
                <a:latin typeface="Georgia"/>
                <a:cs typeface="Georgia"/>
              </a:rPr>
              <a:t>“Un racconto </a:t>
            </a:r>
            <a:r>
              <a:rPr sz="1350" i="1" dirty="0">
                <a:latin typeface="Georgia"/>
                <a:cs typeface="Georgia"/>
              </a:rPr>
              <a:t>da un </a:t>
            </a:r>
            <a:r>
              <a:rPr sz="1350" i="1" spc="-5" dirty="0">
                <a:latin typeface="Georgia"/>
                <a:cs typeface="Georgia"/>
              </a:rPr>
              <a:t>castello” </a:t>
            </a:r>
            <a:r>
              <a:rPr sz="1350" dirty="0">
                <a:latin typeface="Georgia"/>
                <a:cs typeface="Georgia"/>
              </a:rPr>
              <a:t>a </a:t>
            </a:r>
            <a:r>
              <a:rPr sz="1350" spc="-5" dirty="0">
                <a:latin typeface="Georgia"/>
                <a:cs typeface="Georgia"/>
              </a:rPr>
              <a:t>Santa  </a:t>
            </a:r>
            <a:r>
              <a:rPr sz="1350" dirty="0">
                <a:latin typeface="Georgia"/>
                <a:cs typeface="Georgia"/>
              </a:rPr>
              <a:t>Severina, in </a:t>
            </a:r>
            <a:r>
              <a:rPr sz="1350" spc="-5" dirty="0">
                <a:latin typeface="Georgia"/>
                <a:cs typeface="Georgia"/>
              </a:rPr>
              <a:t>provincia </a:t>
            </a:r>
            <a:r>
              <a:rPr sz="1350" dirty="0">
                <a:latin typeface="Georgia"/>
                <a:cs typeface="Georgia"/>
              </a:rPr>
              <a:t>di</a:t>
            </a:r>
            <a:r>
              <a:rPr sz="1350" spc="-25" dirty="0">
                <a:latin typeface="Georgia"/>
                <a:cs typeface="Georgia"/>
              </a:rPr>
              <a:t> </a:t>
            </a:r>
            <a:r>
              <a:rPr sz="1350" spc="-5" dirty="0">
                <a:latin typeface="Georgia"/>
                <a:cs typeface="Georgia"/>
              </a:rPr>
              <a:t>Crotone.</a:t>
            </a:r>
            <a:endParaRPr sz="1350">
              <a:latin typeface="Georgia"/>
              <a:cs typeface="Georgia"/>
            </a:endParaRPr>
          </a:p>
          <a:p>
            <a:pPr>
              <a:lnSpc>
                <a:spcPct val="100000"/>
              </a:lnSpc>
              <a:spcBef>
                <a:spcPts val="35"/>
              </a:spcBef>
            </a:pPr>
            <a:endParaRPr sz="1500">
              <a:latin typeface="Times New Roman"/>
              <a:cs typeface="Times New Roman"/>
            </a:endParaRPr>
          </a:p>
          <a:p>
            <a:pPr marL="12700" marR="109855">
              <a:lnSpc>
                <a:spcPct val="108900"/>
              </a:lnSpc>
              <a:spcBef>
                <a:spcPts val="5"/>
              </a:spcBef>
            </a:pPr>
            <a:r>
              <a:rPr sz="1350" dirty="0">
                <a:latin typeface="Georgia"/>
                <a:cs typeface="Georgia"/>
              </a:rPr>
              <a:t>Banca </a:t>
            </a:r>
            <a:r>
              <a:rPr sz="1350" spc="-5" dirty="0">
                <a:latin typeface="Georgia"/>
                <a:cs typeface="Georgia"/>
              </a:rPr>
              <a:t>popolare dell’Emilia Romagna, privilegiando </a:t>
            </a:r>
            <a:r>
              <a:rPr sz="1350" dirty="0">
                <a:latin typeface="Georgia"/>
                <a:cs typeface="Georgia"/>
              </a:rPr>
              <a:t>il </a:t>
            </a:r>
            <a:r>
              <a:rPr sz="1350" spc="-5" dirty="0">
                <a:latin typeface="Georgia"/>
                <a:cs typeface="Georgia"/>
              </a:rPr>
              <a:t>particolare rapporto </a:t>
            </a:r>
            <a:r>
              <a:rPr sz="1350" spc="-10" dirty="0">
                <a:latin typeface="Georgia"/>
                <a:cs typeface="Georgia"/>
              </a:rPr>
              <a:t>con </a:t>
            </a:r>
            <a:r>
              <a:rPr sz="1350" dirty="0">
                <a:latin typeface="Georgia"/>
                <a:cs typeface="Georgia"/>
              </a:rPr>
              <a:t>i  territori </a:t>
            </a:r>
            <a:r>
              <a:rPr sz="1350" spc="-5" dirty="0">
                <a:latin typeface="Georgia"/>
                <a:cs typeface="Georgia"/>
              </a:rPr>
              <a:t>nei quali </a:t>
            </a:r>
            <a:r>
              <a:rPr sz="1350" dirty="0">
                <a:latin typeface="Georgia"/>
                <a:cs typeface="Georgia"/>
              </a:rPr>
              <a:t>è radicata, </a:t>
            </a:r>
            <a:r>
              <a:rPr sz="1350" spc="-5" dirty="0">
                <a:latin typeface="Georgia"/>
                <a:cs typeface="Georgia"/>
              </a:rPr>
              <a:t>ha individuato nelle tante regioni italiane dov’è  ormai presente alcune scuole primarie e/o secondarie </a:t>
            </a:r>
            <a:r>
              <a:rPr sz="1350" dirty="0">
                <a:latin typeface="Georgia"/>
                <a:cs typeface="Georgia"/>
              </a:rPr>
              <a:t>di </a:t>
            </a:r>
            <a:r>
              <a:rPr sz="1350" spc="-5" dirty="0">
                <a:latin typeface="Georgia"/>
                <a:cs typeface="Georgia"/>
              </a:rPr>
              <a:t>primo grado, </a:t>
            </a:r>
            <a:r>
              <a:rPr sz="1350" dirty="0">
                <a:latin typeface="Georgia"/>
                <a:cs typeface="Georgia"/>
              </a:rPr>
              <a:t>i</a:t>
            </a:r>
            <a:r>
              <a:rPr sz="1350" spc="15" dirty="0">
                <a:latin typeface="Georgia"/>
                <a:cs typeface="Georgia"/>
              </a:rPr>
              <a:t> </a:t>
            </a:r>
            <a:r>
              <a:rPr sz="1350" spc="-5" dirty="0">
                <a:latin typeface="Georgia"/>
                <a:cs typeface="Georgia"/>
              </a:rPr>
              <a:t>cui</a:t>
            </a:r>
            <a:endParaRPr sz="1350">
              <a:latin typeface="Georgia"/>
              <a:cs typeface="Georgia"/>
            </a:endParaRPr>
          </a:p>
        </p:txBody>
      </p:sp>
      <p:sp>
        <p:nvSpPr>
          <p:cNvPr id="5" name="object 5"/>
          <p:cNvSpPr/>
          <p:nvPr/>
        </p:nvSpPr>
        <p:spPr>
          <a:xfrm>
            <a:off x="2194179" y="2167000"/>
            <a:ext cx="3169031" cy="50037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016625" cy="480949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065270">
              <a:lnSpc>
                <a:spcPts val="1839"/>
              </a:lnSpc>
            </a:pPr>
            <a:r>
              <a:rPr sz="1600" b="1" spc="-5" dirty="0">
                <a:latin typeface="Arial"/>
                <a:cs typeface="Arial"/>
              </a:rPr>
              <a:t>Calabria</a:t>
            </a:r>
            <a:r>
              <a:rPr sz="1600" b="1" spc="5" dirty="0">
                <a:latin typeface="Arial"/>
                <a:cs typeface="Arial"/>
              </a:rPr>
              <a:t>e</a:t>
            </a:r>
            <a:r>
              <a:rPr sz="1600" b="1" spc="-5" dirty="0">
                <a:latin typeface="Arial"/>
                <a:cs typeface="Arial"/>
              </a:rPr>
              <a:t>con</a:t>
            </a:r>
            <a:r>
              <a:rPr sz="1600" b="1" dirty="0">
                <a:latin typeface="Arial"/>
                <a:cs typeface="Arial"/>
              </a:rPr>
              <a:t>o</a:t>
            </a:r>
            <a:r>
              <a:rPr sz="1600" b="1" spc="-5" dirty="0">
                <a:latin typeface="Arial"/>
                <a:cs typeface="Arial"/>
              </a:rPr>
              <a:t>mi</a:t>
            </a:r>
            <a:r>
              <a:rPr sz="1600" b="1" dirty="0">
                <a:latin typeface="Arial"/>
                <a:cs typeface="Arial"/>
              </a:rPr>
              <a:t>a</a:t>
            </a:r>
            <a:r>
              <a:rPr sz="1600" b="1" spc="-5" dirty="0">
                <a:latin typeface="Arial"/>
                <a:cs typeface="Arial"/>
              </a:rPr>
              <a:t>.it  17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35"/>
              </a:spcBef>
            </a:pPr>
            <a:endParaRPr sz="2100">
              <a:latin typeface="Times New Roman"/>
              <a:cs typeface="Times New Roman"/>
            </a:endParaRPr>
          </a:p>
          <a:p>
            <a:pPr marL="12700" marR="237490">
              <a:lnSpc>
                <a:spcPct val="108900"/>
              </a:lnSpc>
            </a:pPr>
            <a:r>
              <a:rPr sz="1350" spc="-5" dirty="0">
                <a:latin typeface="Georgia"/>
                <a:cs typeface="Georgia"/>
              </a:rPr>
              <a:t>bambini </a:t>
            </a:r>
            <a:r>
              <a:rPr sz="1350" dirty="0">
                <a:latin typeface="Georgia"/>
                <a:cs typeface="Georgia"/>
              </a:rPr>
              <a:t>e </a:t>
            </a:r>
            <a:r>
              <a:rPr sz="1350" spc="-5" dirty="0">
                <a:latin typeface="Georgia"/>
                <a:cs typeface="Georgia"/>
              </a:rPr>
              <a:t>ragazzi sono diventati </a:t>
            </a:r>
            <a:r>
              <a:rPr sz="1350" dirty="0">
                <a:latin typeface="Georgia"/>
                <a:cs typeface="Georgia"/>
              </a:rPr>
              <a:t>i </a:t>
            </a:r>
            <a:r>
              <a:rPr sz="1350" spc="-5" dirty="0">
                <a:latin typeface="Georgia"/>
                <a:cs typeface="Georgia"/>
              </a:rPr>
              <a:t>partecipanti della seconda edizione del  Festival della cultura creativa, divenuto </a:t>
            </a:r>
            <a:r>
              <a:rPr sz="1350" dirty="0">
                <a:latin typeface="Georgia"/>
                <a:cs typeface="Georgia"/>
              </a:rPr>
              <a:t>ormai un </a:t>
            </a:r>
            <a:r>
              <a:rPr sz="1350" spc="-5" dirty="0">
                <a:latin typeface="Georgia"/>
                <a:cs typeface="Georgia"/>
              </a:rPr>
              <a:t>importante appuntamento  </a:t>
            </a:r>
            <a:r>
              <a:rPr sz="1350" dirty="0">
                <a:latin typeface="Georgia"/>
                <a:cs typeface="Georgia"/>
              </a:rPr>
              <a:t>atteso </a:t>
            </a:r>
            <a:r>
              <a:rPr sz="1350" spc="-5" dirty="0">
                <a:latin typeface="Georgia"/>
                <a:cs typeface="Georgia"/>
              </a:rPr>
              <a:t>all’inizio della</a:t>
            </a:r>
            <a:r>
              <a:rPr sz="1350" spc="-20" dirty="0">
                <a:latin typeface="Georgia"/>
                <a:cs typeface="Georgia"/>
              </a:rPr>
              <a:t> </a:t>
            </a:r>
            <a:r>
              <a:rPr sz="1350" spc="-5" dirty="0">
                <a:latin typeface="Georgia"/>
                <a:cs typeface="Georgia"/>
              </a:rPr>
              <a:t>primavera.</a:t>
            </a:r>
            <a:endParaRPr sz="1350">
              <a:latin typeface="Georgia"/>
              <a:cs typeface="Georgia"/>
            </a:endParaRPr>
          </a:p>
          <a:p>
            <a:pPr>
              <a:lnSpc>
                <a:spcPct val="100000"/>
              </a:lnSpc>
              <a:spcBef>
                <a:spcPts val="40"/>
              </a:spcBef>
            </a:pPr>
            <a:endParaRPr sz="1500">
              <a:latin typeface="Times New Roman"/>
              <a:cs typeface="Times New Roman"/>
            </a:endParaRPr>
          </a:p>
          <a:p>
            <a:pPr marL="12700" marR="296545">
              <a:lnSpc>
                <a:spcPct val="109000"/>
              </a:lnSpc>
            </a:pPr>
            <a:r>
              <a:rPr sz="1350" spc="-5" dirty="0">
                <a:latin typeface="Georgia"/>
                <a:cs typeface="Georgia"/>
              </a:rPr>
              <a:t>Con </a:t>
            </a:r>
            <a:r>
              <a:rPr sz="1350" dirty="0">
                <a:latin typeface="Georgia"/>
                <a:cs typeface="Georgia"/>
              </a:rPr>
              <a:t>il </a:t>
            </a:r>
            <a:r>
              <a:rPr sz="1350" spc="-5" dirty="0">
                <a:latin typeface="Georgia"/>
                <a:cs typeface="Georgia"/>
              </a:rPr>
              <a:t>supporto </a:t>
            </a:r>
            <a:r>
              <a:rPr sz="1350" dirty="0">
                <a:latin typeface="Georgia"/>
                <a:cs typeface="Georgia"/>
              </a:rPr>
              <a:t>di </a:t>
            </a:r>
            <a:r>
              <a:rPr sz="1350" spc="-5" dirty="0">
                <a:latin typeface="Georgia"/>
                <a:cs typeface="Georgia"/>
              </a:rPr>
              <a:t>alcune associazioni che operano </a:t>
            </a:r>
            <a:r>
              <a:rPr sz="1350" dirty="0">
                <a:latin typeface="Georgia"/>
                <a:cs typeface="Georgia"/>
              </a:rPr>
              <a:t>nel </a:t>
            </a:r>
            <a:r>
              <a:rPr sz="1350" spc="-5" dirty="0">
                <a:latin typeface="Georgia"/>
                <a:cs typeface="Georgia"/>
              </a:rPr>
              <a:t>mondo dell’infanzia,  </a:t>
            </a:r>
            <a:r>
              <a:rPr sz="1350" dirty="0">
                <a:latin typeface="Georgia"/>
                <a:cs typeface="Georgia"/>
              </a:rPr>
              <a:t>BPER </a:t>
            </a:r>
            <a:r>
              <a:rPr sz="1350" spc="-5" dirty="0">
                <a:latin typeface="Georgia"/>
                <a:cs typeface="Georgia"/>
              </a:rPr>
              <a:t>si </a:t>
            </a:r>
            <a:r>
              <a:rPr sz="1350" dirty="0">
                <a:latin typeface="Georgia"/>
                <a:cs typeface="Georgia"/>
              </a:rPr>
              <a:t>fa </a:t>
            </a:r>
            <a:r>
              <a:rPr sz="1350" spc="-5" dirty="0">
                <a:latin typeface="Georgia"/>
                <a:cs typeface="Georgia"/>
              </a:rPr>
              <a:t>così promotrice </a:t>
            </a:r>
            <a:r>
              <a:rPr sz="1350" dirty="0">
                <a:latin typeface="Georgia"/>
                <a:cs typeface="Georgia"/>
              </a:rPr>
              <a:t>di </a:t>
            </a:r>
            <a:r>
              <a:rPr sz="1350" spc="-5" dirty="0">
                <a:latin typeface="Georgia"/>
                <a:cs typeface="Georgia"/>
              </a:rPr>
              <a:t>una </a:t>
            </a:r>
            <a:r>
              <a:rPr sz="1350" dirty="0">
                <a:latin typeface="Georgia"/>
                <a:cs typeface="Georgia"/>
              </a:rPr>
              <a:t>nuova </a:t>
            </a:r>
            <a:r>
              <a:rPr sz="1350" spc="-5" dirty="0">
                <a:latin typeface="Georgia"/>
                <a:cs typeface="Georgia"/>
              </a:rPr>
              <a:t>primavera della fantasia </a:t>
            </a:r>
            <a:r>
              <a:rPr sz="1350" dirty="0">
                <a:latin typeface="Georgia"/>
                <a:cs typeface="Georgia"/>
              </a:rPr>
              <a:t>e </a:t>
            </a:r>
            <a:r>
              <a:rPr sz="1350" spc="-5" dirty="0">
                <a:latin typeface="Georgia"/>
                <a:cs typeface="Georgia"/>
              </a:rPr>
              <a:t>della  creatività </a:t>
            </a:r>
            <a:r>
              <a:rPr sz="1350" dirty="0">
                <a:latin typeface="Georgia"/>
                <a:cs typeface="Georgia"/>
              </a:rPr>
              <a:t>dei </a:t>
            </a:r>
            <a:r>
              <a:rPr sz="1350" spc="-5" dirty="0">
                <a:latin typeface="Georgia"/>
                <a:cs typeface="Georgia"/>
              </a:rPr>
              <a:t>bambini italiani </a:t>
            </a:r>
            <a:r>
              <a:rPr sz="1350" dirty="0">
                <a:latin typeface="Georgia"/>
                <a:cs typeface="Georgia"/>
              </a:rPr>
              <a:t>e di </a:t>
            </a:r>
            <a:r>
              <a:rPr sz="1350" spc="-5" dirty="0">
                <a:latin typeface="Georgia"/>
                <a:cs typeface="Georgia"/>
              </a:rPr>
              <a:t>quelli che il </a:t>
            </a:r>
            <a:r>
              <a:rPr sz="1350" dirty="0">
                <a:latin typeface="Georgia"/>
                <a:cs typeface="Georgia"/>
              </a:rPr>
              <a:t>nostro Paese </a:t>
            </a:r>
            <a:r>
              <a:rPr sz="1350" spc="-5" dirty="0">
                <a:latin typeface="Georgia"/>
                <a:cs typeface="Georgia"/>
              </a:rPr>
              <a:t>accoglie </a:t>
            </a:r>
            <a:r>
              <a:rPr sz="1350" dirty="0">
                <a:latin typeface="Georgia"/>
                <a:cs typeface="Georgia"/>
              </a:rPr>
              <a:t>da </a:t>
            </a:r>
            <a:r>
              <a:rPr sz="1350" spc="-5" dirty="0">
                <a:latin typeface="Georgia"/>
                <a:cs typeface="Georgia"/>
              </a:rPr>
              <a:t>ogni  parte del</a:t>
            </a:r>
            <a:r>
              <a:rPr sz="1350" spc="-10" dirty="0">
                <a:latin typeface="Georgia"/>
                <a:cs typeface="Georgia"/>
              </a:rPr>
              <a:t> </a:t>
            </a:r>
            <a:r>
              <a:rPr sz="1350" spc="-5" dirty="0">
                <a:latin typeface="Georgia"/>
                <a:cs typeface="Georgia"/>
              </a:rPr>
              <a:t>mondo.</a:t>
            </a:r>
            <a:endParaRPr sz="1350">
              <a:latin typeface="Georgia"/>
              <a:cs typeface="Georgia"/>
            </a:endParaRPr>
          </a:p>
          <a:p>
            <a:pPr>
              <a:lnSpc>
                <a:spcPct val="100000"/>
              </a:lnSpc>
              <a:spcBef>
                <a:spcPts val="10"/>
              </a:spcBef>
            </a:pPr>
            <a:endParaRPr sz="1650">
              <a:latin typeface="Times New Roman"/>
              <a:cs typeface="Times New Roman"/>
            </a:endParaRPr>
          </a:p>
          <a:p>
            <a:pPr marL="12700">
              <a:lnSpc>
                <a:spcPct val="100000"/>
              </a:lnSpc>
            </a:pPr>
            <a:r>
              <a:rPr sz="1350" dirty="0">
                <a:latin typeface="Georgia"/>
                <a:cs typeface="Georgia"/>
              </a:rPr>
              <a:t>Il </a:t>
            </a:r>
            <a:r>
              <a:rPr sz="1350" spc="-5" dirty="0">
                <a:latin typeface="Georgia"/>
                <a:cs typeface="Georgia"/>
              </a:rPr>
              <a:t>programma nazionale delle iniziative </a:t>
            </a:r>
            <a:r>
              <a:rPr sz="1350" dirty="0">
                <a:latin typeface="Georgia"/>
                <a:cs typeface="Georgia"/>
              </a:rPr>
              <a:t>è </a:t>
            </a:r>
            <a:r>
              <a:rPr sz="1350" spc="-5" dirty="0">
                <a:latin typeface="Georgia"/>
                <a:cs typeface="Georgia"/>
              </a:rPr>
              <a:t>reperibile sul</a:t>
            </a:r>
            <a:r>
              <a:rPr sz="1350" spc="5" dirty="0">
                <a:latin typeface="Georgia"/>
                <a:cs typeface="Georgia"/>
              </a:rPr>
              <a:t> </a:t>
            </a:r>
            <a:r>
              <a:rPr sz="1350" spc="-10" dirty="0">
                <a:latin typeface="Georgia"/>
                <a:cs typeface="Georgia"/>
              </a:rPr>
              <a:t>sito</a:t>
            </a:r>
            <a:endParaRPr sz="1350">
              <a:latin typeface="Georgia"/>
              <a:cs typeface="Georgia"/>
            </a:endParaRPr>
          </a:p>
          <a:p>
            <a:pPr marL="12700" marR="5080">
              <a:lnSpc>
                <a:spcPct val="108900"/>
              </a:lnSpc>
            </a:pPr>
            <a:r>
              <a:rPr sz="1350" dirty="0">
                <a:latin typeface="Georgia"/>
                <a:cs typeface="Georgia"/>
              </a:rPr>
              <a:t>internet </a:t>
            </a:r>
            <a:r>
              <a:rPr sz="900" u="sng" spc="-5" dirty="0">
                <a:solidFill>
                  <a:srgbClr val="333333"/>
                </a:solidFill>
                <a:uFill>
                  <a:solidFill>
                    <a:srgbClr val="333333"/>
                  </a:solidFill>
                </a:uFill>
                <a:latin typeface="Georgia"/>
                <a:cs typeface="Georgia"/>
                <a:hlinkClick r:id="rId3"/>
              </a:rPr>
              <a:t>www.festivalculturacreativa.it</a:t>
            </a:r>
            <a:r>
              <a:rPr sz="1350" spc="-5" dirty="0">
                <a:latin typeface="Georgia"/>
                <a:cs typeface="Georgia"/>
              </a:rPr>
              <a:t>, mentre quellodell'evento modenese </a:t>
            </a:r>
            <a:r>
              <a:rPr sz="1350" i="1" spc="-5" dirty="0">
                <a:latin typeface="Georgia"/>
                <a:cs typeface="Georgia"/>
              </a:rPr>
              <a:t>"Un labirinto  </a:t>
            </a:r>
            <a:r>
              <a:rPr sz="1350" i="1" dirty="0">
                <a:latin typeface="Georgia"/>
                <a:cs typeface="Georgia"/>
              </a:rPr>
              <a:t>di </a:t>
            </a:r>
            <a:r>
              <a:rPr sz="1350" i="1" spc="-5" dirty="0">
                <a:latin typeface="Georgia"/>
                <a:cs typeface="Georgia"/>
              </a:rPr>
              <a:t>storie naturali"</a:t>
            </a:r>
            <a:r>
              <a:rPr sz="1350" spc="-5" dirty="0">
                <a:latin typeface="Georgia"/>
                <a:cs typeface="Georgia"/>
              </a:rPr>
              <a:t>, </a:t>
            </a:r>
            <a:r>
              <a:rPr sz="1350" spc="-10" dirty="0">
                <a:latin typeface="Georgia"/>
                <a:cs typeface="Georgia"/>
              </a:rPr>
              <a:t>in </a:t>
            </a:r>
            <a:r>
              <a:rPr sz="1350" spc="-5" dirty="0">
                <a:latin typeface="Georgia"/>
                <a:cs typeface="Georgia"/>
              </a:rPr>
              <a:t>scena </a:t>
            </a:r>
            <a:r>
              <a:rPr sz="1350" dirty="0">
                <a:latin typeface="Georgia"/>
                <a:cs typeface="Georgia"/>
              </a:rPr>
              <a:t>il </a:t>
            </a:r>
            <a:r>
              <a:rPr sz="1350" spc="-10" dirty="0">
                <a:latin typeface="Georgia"/>
                <a:cs typeface="Georgia"/>
              </a:rPr>
              <a:t>21 </a:t>
            </a:r>
            <a:r>
              <a:rPr sz="1350" spc="-5" dirty="0">
                <a:latin typeface="Georgia"/>
                <a:cs typeface="Georgia"/>
              </a:rPr>
              <a:t>marzo </a:t>
            </a:r>
            <a:r>
              <a:rPr sz="1350" dirty="0">
                <a:latin typeface="Georgia"/>
                <a:cs typeface="Georgia"/>
              </a:rPr>
              <a:t>a </a:t>
            </a:r>
            <a:r>
              <a:rPr sz="1350" spc="-5" dirty="0">
                <a:latin typeface="Georgia"/>
                <a:cs typeface="Georgia"/>
              </a:rPr>
              <a:t>partire dalle </a:t>
            </a:r>
            <a:r>
              <a:rPr sz="1350" dirty="0">
                <a:latin typeface="Georgia"/>
                <a:cs typeface="Georgia"/>
              </a:rPr>
              <a:t>16.30 </a:t>
            </a:r>
            <a:r>
              <a:rPr sz="1350" spc="-5" dirty="0">
                <a:latin typeface="Georgia"/>
                <a:cs typeface="Georgia"/>
              </a:rPr>
              <a:t>presso </a:t>
            </a:r>
            <a:r>
              <a:rPr sz="1350" dirty="0">
                <a:latin typeface="Georgia"/>
                <a:cs typeface="Georgia"/>
              </a:rPr>
              <a:t>il </a:t>
            </a:r>
            <a:r>
              <a:rPr sz="1350" spc="-5" dirty="0">
                <a:latin typeface="Georgia"/>
                <a:cs typeface="Georgia"/>
              </a:rPr>
              <a:t>Forum  “Guido Monzani”, </a:t>
            </a:r>
            <a:r>
              <a:rPr sz="1350" dirty="0">
                <a:latin typeface="Georgia"/>
                <a:cs typeface="Georgia"/>
              </a:rPr>
              <a:t>in via </a:t>
            </a:r>
            <a:r>
              <a:rPr sz="1350" spc="-5" dirty="0">
                <a:latin typeface="Georgia"/>
                <a:cs typeface="Georgia"/>
              </a:rPr>
              <a:t>Aristotele 33, </a:t>
            </a:r>
            <a:r>
              <a:rPr sz="1350" dirty="0">
                <a:latin typeface="Georgia"/>
                <a:cs typeface="Georgia"/>
              </a:rPr>
              <a:t>è </a:t>
            </a:r>
            <a:r>
              <a:rPr sz="1350" spc="-5" dirty="0">
                <a:latin typeface="Georgia"/>
                <a:cs typeface="Georgia"/>
              </a:rPr>
              <a:t>consultabile sul</a:t>
            </a:r>
            <a:r>
              <a:rPr sz="1350" spc="-15" dirty="0">
                <a:latin typeface="Georgia"/>
                <a:cs typeface="Georgia"/>
              </a:rPr>
              <a:t> </a:t>
            </a:r>
            <a:r>
              <a:rPr sz="1350" spc="-5" dirty="0">
                <a:latin typeface="Georgia"/>
                <a:cs typeface="Georgia"/>
              </a:rPr>
              <a:t>sito</a:t>
            </a:r>
            <a:endParaRPr sz="1350">
              <a:latin typeface="Georgia"/>
              <a:cs typeface="Georgia"/>
            </a:endParaRPr>
          </a:p>
          <a:p>
            <a:pPr marL="12700">
              <a:lnSpc>
                <a:spcPct val="100000"/>
              </a:lnSpc>
              <a:spcBef>
                <a:spcPts val="145"/>
              </a:spcBef>
            </a:pPr>
            <a:r>
              <a:rPr sz="1350" dirty="0">
                <a:latin typeface="Georgia"/>
                <a:cs typeface="Georgia"/>
              </a:rPr>
              <a:t>internet</a:t>
            </a:r>
            <a:r>
              <a:rPr sz="1350" spc="-10" dirty="0">
                <a:latin typeface="Georgia"/>
                <a:cs typeface="Georgia"/>
              </a:rPr>
              <a:t> </a:t>
            </a:r>
            <a:r>
              <a:rPr sz="900" u="sng" spc="-5" dirty="0">
                <a:solidFill>
                  <a:srgbClr val="333333"/>
                </a:solidFill>
                <a:uFill>
                  <a:solidFill>
                    <a:srgbClr val="333333"/>
                  </a:solidFill>
                </a:uFill>
                <a:latin typeface="Georgia"/>
                <a:cs typeface="Georgia"/>
                <a:hlinkClick r:id="rId4"/>
              </a:rPr>
              <a:t>http://www.forumguidomonzani.it/</a:t>
            </a:r>
            <a:endParaRPr sz="900">
              <a:latin typeface="Georgia"/>
              <a:cs typeface="Georgia"/>
            </a:endParaRP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Etribuna.com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133726"/>
            <a:ext cx="6148705" cy="6242685"/>
          </a:xfrm>
          <a:prstGeom prst="rect">
            <a:avLst/>
          </a:prstGeom>
        </p:spPr>
        <p:txBody>
          <a:bodyPr vert="horz" wrap="square" lIns="0" tIns="208279" rIns="0" bIns="0" rtlCol="0">
            <a:spAutoFit/>
          </a:bodyPr>
          <a:lstStyle/>
          <a:p>
            <a:pPr marL="12700" algn="just">
              <a:lnSpc>
                <a:spcPct val="100000"/>
              </a:lnSpc>
              <a:spcBef>
                <a:spcPts val="1639"/>
              </a:spcBef>
            </a:pPr>
            <a:r>
              <a:rPr sz="2200" b="1" spc="-5" dirty="0">
                <a:solidFill>
                  <a:srgbClr val="37489B"/>
                </a:solidFill>
                <a:latin typeface="Calibri"/>
                <a:cs typeface="Calibri"/>
                <a:hlinkClick r:id="rId3"/>
              </a:rPr>
              <a:t>BNL: adesione al Festival della Cultura</a:t>
            </a:r>
            <a:r>
              <a:rPr sz="2200" b="1" spc="30" dirty="0">
                <a:solidFill>
                  <a:srgbClr val="37489B"/>
                </a:solidFill>
                <a:latin typeface="Calibri"/>
                <a:cs typeface="Calibri"/>
                <a:hlinkClick r:id="rId3"/>
              </a:rPr>
              <a:t> </a:t>
            </a:r>
            <a:r>
              <a:rPr sz="2200" b="1" spc="-5" dirty="0">
                <a:solidFill>
                  <a:srgbClr val="37489B"/>
                </a:solidFill>
                <a:latin typeface="Calibri"/>
                <a:cs typeface="Calibri"/>
                <a:hlinkClick r:id="rId3"/>
              </a:rPr>
              <a:t>Creativa</a:t>
            </a:r>
            <a:endParaRPr sz="2200">
              <a:latin typeface="Calibri"/>
              <a:cs typeface="Calibri"/>
            </a:endParaRPr>
          </a:p>
          <a:p>
            <a:pPr marL="12700" marR="6985" algn="just">
              <a:lnSpc>
                <a:spcPct val="101699"/>
              </a:lnSpc>
              <a:spcBef>
                <a:spcPts val="819"/>
              </a:spcBef>
            </a:pPr>
            <a:r>
              <a:rPr sz="1200" spc="-5" dirty="0">
                <a:latin typeface="Calibri"/>
                <a:cs typeface="Calibri"/>
              </a:rPr>
              <a:t>BNL Gruppo BNP Paribas partecipa, </a:t>
            </a:r>
            <a:r>
              <a:rPr sz="1200" dirty="0">
                <a:latin typeface="Calibri"/>
                <a:cs typeface="Calibri"/>
              </a:rPr>
              <a:t>per il </a:t>
            </a:r>
            <a:r>
              <a:rPr sz="1200" spc="-5" dirty="0">
                <a:latin typeface="Calibri"/>
                <a:cs typeface="Calibri"/>
              </a:rPr>
              <a:t>secondo anno consecutivo, </a:t>
            </a:r>
            <a:r>
              <a:rPr sz="1200" dirty="0">
                <a:latin typeface="Calibri"/>
                <a:cs typeface="Calibri"/>
              </a:rPr>
              <a:t>al </a:t>
            </a:r>
            <a:r>
              <a:rPr sz="1200" spc="-5" dirty="0">
                <a:latin typeface="Calibri"/>
                <a:cs typeface="Calibri"/>
              </a:rPr>
              <a:t>Festival </a:t>
            </a:r>
            <a:r>
              <a:rPr sz="1200" dirty="0">
                <a:latin typeface="Calibri"/>
                <a:cs typeface="Calibri"/>
              </a:rPr>
              <a:t>della </a:t>
            </a:r>
            <a:r>
              <a:rPr sz="1200" spc="-5" dirty="0">
                <a:latin typeface="Calibri"/>
                <a:cs typeface="Calibri"/>
              </a:rPr>
              <a:t>Cultura  Creativa promosso </a:t>
            </a:r>
            <a:r>
              <a:rPr sz="1200" dirty="0">
                <a:latin typeface="Calibri"/>
                <a:cs typeface="Calibri"/>
              </a:rPr>
              <a:t>e </a:t>
            </a:r>
            <a:r>
              <a:rPr sz="1200" spc="-5" dirty="0">
                <a:latin typeface="Calibri"/>
                <a:cs typeface="Calibri"/>
              </a:rPr>
              <a:t>realizzato dalle banche, </a:t>
            </a:r>
            <a:r>
              <a:rPr sz="1200" dirty="0">
                <a:latin typeface="Calibri"/>
                <a:cs typeface="Calibri"/>
              </a:rPr>
              <a:t>grazie al </a:t>
            </a:r>
            <a:r>
              <a:rPr sz="1200" spc="-5" dirty="0">
                <a:latin typeface="Calibri"/>
                <a:cs typeface="Calibri"/>
              </a:rPr>
              <a:t>coordinamento dell’ABI, confermando  </a:t>
            </a:r>
            <a:r>
              <a:rPr sz="1200" dirty="0">
                <a:latin typeface="Calibri"/>
                <a:cs typeface="Calibri"/>
              </a:rPr>
              <a:t>il </a:t>
            </a:r>
            <a:r>
              <a:rPr sz="1200" spc="-5" dirty="0">
                <a:latin typeface="Calibri"/>
                <a:cs typeface="Calibri"/>
              </a:rPr>
              <a:t>proprio </a:t>
            </a:r>
            <a:r>
              <a:rPr sz="1200" dirty="0">
                <a:latin typeface="Calibri"/>
                <a:cs typeface="Calibri"/>
              </a:rPr>
              <a:t>impegno a </a:t>
            </a:r>
            <a:r>
              <a:rPr sz="1200" spc="-5" dirty="0">
                <a:latin typeface="Calibri"/>
                <a:cs typeface="Calibri"/>
              </a:rPr>
              <a:t>favore della diffusione </a:t>
            </a:r>
            <a:r>
              <a:rPr sz="1200" dirty="0">
                <a:latin typeface="Calibri"/>
                <a:cs typeface="Calibri"/>
              </a:rPr>
              <a:t>della </a:t>
            </a:r>
            <a:r>
              <a:rPr sz="1200" spc="-5" dirty="0">
                <a:latin typeface="Calibri"/>
                <a:cs typeface="Calibri"/>
              </a:rPr>
              <a:t>cultura </a:t>
            </a:r>
            <a:r>
              <a:rPr sz="1200" dirty="0">
                <a:latin typeface="Calibri"/>
                <a:cs typeface="Calibri"/>
              </a:rPr>
              <a:t>e </a:t>
            </a:r>
            <a:r>
              <a:rPr sz="1200" spc="-5" dirty="0">
                <a:latin typeface="Calibri"/>
                <a:cs typeface="Calibri"/>
              </a:rPr>
              <a:t>l’attenzione verso </a:t>
            </a:r>
            <a:r>
              <a:rPr sz="1200" dirty="0">
                <a:latin typeface="Calibri"/>
                <a:cs typeface="Calibri"/>
              </a:rPr>
              <a:t>le </a:t>
            </a:r>
            <a:r>
              <a:rPr sz="1200" spc="-5" dirty="0">
                <a:latin typeface="Calibri"/>
                <a:cs typeface="Calibri"/>
              </a:rPr>
              <a:t>giovani  </a:t>
            </a:r>
            <a:r>
              <a:rPr sz="1200" dirty="0">
                <a:latin typeface="Calibri"/>
                <a:cs typeface="Calibri"/>
              </a:rPr>
              <a:t>generazioni. </a:t>
            </a:r>
            <a:r>
              <a:rPr sz="1200" spc="-5" dirty="0">
                <a:latin typeface="Calibri"/>
                <a:cs typeface="Calibri"/>
              </a:rPr>
              <a:t>L'iniziativa </a:t>
            </a:r>
            <a:r>
              <a:rPr sz="1200" spc="-10" dirty="0">
                <a:latin typeface="Calibri"/>
                <a:cs typeface="Calibri"/>
              </a:rPr>
              <a:t>si </a:t>
            </a:r>
            <a:r>
              <a:rPr sz="1200" spc="-5" dirty="0">
                <a:latin typeface="Calibri"/>
                <a:cs typeface="Calibri"/>
              </a:rPr>
              <a:t>svolgerà </a:t>
            </a:r>
            <a:r>
              <a:rPr sz="1200" dirty="0">
                <a:latin typeface="Calibri"/>
                <a:cs typeface="Calibri"/>
              </a:rPr>
              <a:t>nella </a:t>
            </a:r>
            <a:r>
              <a:rPr sz="1200" spc="-5" dirty="0">
                <a:latin typeface="Calibri"/>
                <a:cs typeface="Calibri"/>
              </a:rPr>
              <a:t>settimana </a:t>
            </a:r>
            <a:r>
              <a:rPr sz="1200" dirty="0">
                <a:latin typeface="Calibri"/>
                <a:cs typeface="Calibri"/>
              </a:rPr>
              <a:t>dal 16 al </a:t>
            </a:r>
            <a:r>
              <a:rPr sz="1200" spc="-5" dirty="0">
                <a:latin typeface="Calibri"/>
                <a:cs typeface="Calibri"/>
              </a:rPr>
              <a:t>22 marzo con l’obiettivo </a:t>
            </a:r>
            <a:r>
              <a:rPr sz="1200" dirty="0">
                <a:latin typeface="Calibri"/>
                <a:cs typeface="Calibri"/>
              </a:rPr>
              <a:t>di</a:t>
            </a:r>
            <a:r>
              <a:rPr sz="1200" spc="50" dirty="0">
                <a:latin typeface="Calibri"/>
                <a:cs typeface="Calibri"/>
              </a:rPr>
              <a:t> </a:t>
            </a:r>
            <a:r>
              <a:rPr sz="1200" spc="-5" dirty="0">
                <a:latin typeface="Calibri"/>
                <a:cs typeface="Calibri"/>
              </a:rPr>
              <a:t>stimolare</a:t>
            </a:r>
            <a:endParaRPr sz="1200">
              <a:latin typeface="Calibri"/>
              <a:cs typeface="Calibri"/>
            </a:endParaRPr>
          </a:p>
          <a:p>
            <a:pPr marL="12700" marR="10160" algn="just">
              <a:lnSpc>
                <a:spcPct val="101699"/>
              </a:lnSpc>
              <a:spcBef>
                <a:spcPts val="10"/>
              </a:spcBef>
            </a:pPr>
            <a:r>
              <a:rPr sz="1200" dirty="0">
                <a:latin typeface="Calibri"/>
                <a:cs typeface="Calibri"/>
              </a:rPr>
              <a:t>la creatività </a:t>
            </a:r>
            <a:r>
              <a:rPr sz="1200" spc="-5" dirty="0">
                <a:latin typeface="Calibri"/>
                <a:cs typeface="Calibri"/>
              </a:rPr>
              <a:t>dei ragazzi </a:t>
            </a:r>
            <a:r>
              <a:rPr sz="1200" dirty="0">
                <a:latin typeface="Calibri"/>
                <a:cs typeface="Calibri"/>
              </a:rPr>
              <a:t>delle </a:t>
            </a:r>
            <a:r>
              <a:rPr sz="1200" spc="-5" dirty="0">
                <a:latin typeface="Calibri"/>
                <a:cs typeface="Calibri"/>
              </a:rPr>
              <a:t>scuole elementari </a:t>
            </a:r>
            <a:r>
              <a:rPr sz="1200" dirty="0">
                <a:latin typeface="Calibri"/>
                <a:cs typeface="Calibri"/>
              </a:rPr>
              <a:t>e medie </a:t>
            </a:r>
            <a:r>
              <a:rPr sz="1200" spc="-5" dirty="0">
                <a:latin typeface="Calibri"/>
                <a:cs typeface="Calibri"/>
              </a:rPr>
              <a:t>attraverso </a:t>
            </a:r>
            <a:r>
              <a:rPr sz="1200" dirty="0">
                <a:latin typeface="Calibri"/>
                <a:cs typeface="Calibri"/>
              </a:rPr>
              <a:t>le diverse </a:t>
            </a:r>
            <a:r>
              <a:rPr sz="1200" spc="-5" dirty="0">
                <a:latin typeface="Calibri"/>
                <a:cs typeface="Calibri"/>
              </a:rPr>
              <a:t>modalità di  espressione come, per esempio, l’arte, </a:t>
            </a:r>
            <a:r>
              <a:rPr sz="1200" dirty="0">
                <a:latin typeface="Calibri"/>
                <a:cs typeface="Calibri"/>
              </a:rPr>
              <a:t>il teatro, </a:t>
            </a:r>
            <a:r>
              <a:rPr sz="1200" spc="-10" dirty="0">
                <a:latin typeface="Calibri"/>
                <a:cs typeface="Calibri"/>
              </a:rPr>
              <a:t>la </a:t>
            </a:r>
            <a:r>
              <a:rPr sz="1200" spc="-5" dirty="0">
                <a:latin typeface="Calibri"/>
                <a:cs typeface="Calibri"/>
              </a:rPr>
              <a:t>fotografia, </a:t>
            </a:r>
            <a:r>
              <a:rPr sz="1200" dirty="0">
                <a:latin typeface="Calibri"/>
                <a:cs typeface="Calibri"/>
              </a:rPr>
              <a:t>il cinema e </a:t>
            </a:r>
            <a:r>
              <a:rPr sz="1200" spc="-10" dirty="0">
                <a:latin typeface="Calibri"/>
                <a:cs typeface="Calibri"/>
              </a:rPr>
              <a:t>le </a:t>
            </a:r>
            <a:r>
              <a:rPr sz="1200" spc="-5" dirty="0">
                <a:latin typeface="Calibri"/>
                <a:cs typeface="Calibri"/>
              </a:rPr>
              <a:t>tecnologie</a:t>
            </a:r>
            <a:r>
              <a:rPr sz="1200" spc="90" dirty="0">
                <a:latin typeface="Calibri"/>
                <a:cs typeface="Calibri"/>
              </a:rPr>
              <a:t> </a:t>
            </a:r>
            <a:r>
              <a:rPr sz="1200" spc="-5" dirty="0">
                <a:latin typeface="Calibri"/>
                <a:cs typeface="Calibri"/>
              </a:rPr>
              <a:t>digitali.</a:t>
            </a:r>
            <a:endParaRPr sz="1200">
              <a:latin typeface="Calibri"/>
              <a:cs typeface="Calibri"/>
            </a:endParaRPr>
          </a:p>
          <a:p>
            <a:pPr marL="12700" marR="5715" algn="just">
              <a:lnSpc>
                <a:spcPct val="101699"/>
              </a:lnSpc>
            </a:pPr>
            <a:r>
              <a:rPr sz="1200" dirty="0">
                <a:latin typeface="Calibri"/>
                <a:cs typeface="Calibri"/>
              </a:rPr>
              <a:t>Il tema </a:t>
            </a:r>
            <a:r>
              <a:rPr sz="1200" spc="-5" dirty="0">
                <a:latin typeface="Calibri"/>
                <a:cs typeface="Calibri"/>
              </a:rPr>
              <a:t>scelto </a:t>
            </a:r>
            <a:r>
              <a:rPr sz="1200" dirty="0">
                <a:latin typeface="Calibri"/>
                <a:cs typeface="Calibri"/>
              </a:rPr>
              <a:t>dall’ABI </a:t>
            </a:r>
            <a:r>
              <a:rPr sz="1200" spc="-5" dirty="0">
                <a:latin typeface="Calibri"/>
                <a:cs typeface="Calibri"/>
              </a:rPr>
              <a:t>per </a:t>
            </a:r>
            <a:r>
              <a:rPr sz="1200" dirty="0">
                <a:latin typeface="Calibri"/>
                <a:cs typeface="Calibri"/>
              </a:rPr>
              <a:t>la </a:t>
            </a:r>
            <a:r>
              <a:rPr sz="1200" spc="-5" dirty="0">
                <a:latin typeface="Calibri"/>
                <a:cs typeface="Calibri"/>
              </a:rPr>
              <a:t>seconda edizione </a:t>
            </a:r>
            <a:r>
              <a:rPr sz="1200" dirty="0">
                <a:latin typeface="Calibri"/>
                <a:cs typeface="Calibri"/>
              </a:rPr>
              <a:t>del </a:t>
            </a:r>
            <a:r>
              <a:rPr sz="1200" spc="-5" dirty="0">
                <a:latin typeface="Calibri"/>
                <a:cs typeface="Calibri"/>
              </a:rPr>
              <a:t>Festival </a:t>
            </a:r>
            <a:r>
              <a:rPr sz="1200" dirty="0">
                <a:latin typeface="Calibri"/>
                <a:cs typeface="Calibri"/>
              </a:rPr>
              <a:t>è </a:t>
            </a:r>
            <a:r>
              <a:rPr sz="1200" spc="-5" dirty="0">
                <a:latin typeface="Calibri"/>
                <a:cs typeface="Calibri"/>
              </a:rPr>
              <a:t>L’alfabeto </a:t>
            </a:r>
            <a:r>
              <a:rPr sz="1200" dirty="0">
                <a:latin typeface="Calibri"/>
                <a:cs typeface="Calibri"/>
              </a:rPr>
              <a:t>del </a:t>
            </a:r>
            <a:r>
              <a:rPr sz="1200" spc="-5" dirty="0">
                <a:latin typeface="Calibri"/>
                <a:cs typeface="Calibri"/>
              </a:rPr>
              <a:t>mondo </a:t>
            </a:r>
            <a:r>
              <a:rPr sz="1200" dirty="0">
                <a:latin typeface="Calibri"/>
                <a:cs typeface="Calibri"/>
              </a:rPr>
              <a:t>– </a:t>
            </a:r>
            <a:r>
              <a:rPr sz="1200" spc="-5" dirty="0">
                <a:latin typeface="Calibri"/>
                <a:cs typeface="Calibri"/>
              </a:rPr>
              <a:t>Leggiamo </a:t>
            </a:r>
            <a:r>
              <a:rPr sz="1200" dirty="0">
                <a:latin typeface="Calibri"/>
                <a:cs typeface="Calibri"/>
              </a:rPr>
              <a:t>i  </a:t>
            </a:r>
            <a:r>
              <a:rPr sz="1200" spc="-5" dirty="0">
                <a:latin typeface="Calibri"/>
                <a:cs typeface="Calibri"/>
              </a:rPr>
              <a:t>segni intorno </a:t>
            </a:r>
            <a:r>
              <a:rPr sz="1200" dirty="0">
                <a:latin typeface="Calibri"/>
                <a:cs typeface="Calibri"/>
              </a:rPr>
              <a:t>a </a:t>
            </a:r>
            <a:r>
              <a:rPr sz="1200" spc="-5" dirty="0">
                <a:latin typeface="Calibri"/>
                <a:cs typeface="Calibri"/>
              </a:rPr>
              <a:t>noi </a:t>
            </a:r>
            <a:r>
              <a:rPr sz="1200" dirty="0">
                <a:latin typeface="Calibri"/>
                <a:cs typeface="Calibri"/>
              </a:rPr>
              <a:t>e </a:t>
            </a:r>
            <a:r>
              <a:rPr sz="1200" spc="-5" dirty="0">
                <a:latin typeface="Calibri"/>
                <a:cs typeface="Calibri"/>
              </a:rPr>
              <a:t>raccontiamo, un filo rosso che collegherà idealmente tutte </a:t>
            </a:r>
            <a:r>
              <a:rPr sz="1200" dirty="0">
                <a:latin typeface="Calibri"/>
                <a:cs typeface="Calibri"/>
              </a:rPr>
              <a:t>le </a:t>
            </a:r>
            <a:r>
              <a:rPr sz="1200" spc="-5" dirty="0">
                <a:latin typeface="Calibri"/>
                <a:cs typeface="Calibri"/>
              </a:rPr>
              <a:t>iniziative  proposte (laboratori, concerti, </a:t>
            </a:r>
            <a:r>
              <a:rPr sz="1200" dirty="0">
                <a:latin typeface="Calibri"/>
                <a:cs typeface="Calibri"/>
              </a:rPr>
              <a:t>visite a </a:t>
            </a:r>
            <a:r>
              <a:rPr sz="1200" spc="-5" dirty="0">
                <a:latin typeface="Calibri"/>
                <a:cs typeface="Calibri"/>
              </a:rPr>
              <a:t>musei, teatro, ecc.) </a:t>
            </a:r>
            <a:r>
              <a:rPr sz="1200" dirty="0">
                <a:latin typeface="Calibri"/>
                <a:cs typeface="Calibri"/>
              </a:rPr>
              <a:t>e </a:t>
            </a:r>
            <a:r>
              <a:rPr sz="1200" spc="-5" dirty="0">
                <a:latin typeface="Calibri"/>
                <a:cs typeface="Calibri"/>
              </a:rPr>
              <a:t>organizzate </a:t>
            </a:r>
            <a:r>
              <a:rPr sz="1200" dirty="0">
                <a:latin typeface="Calibri"/>
                <a:cs typeface="Calibri"/>
              </a:rPr>
              <a:t>dalle </a:t>
            </a:r>
            <a:r>
              <a:rPr sz="1200" spc="-5" dirty="0">
                <a:latin typeface="Calibri"/>
                <a:cs typeface="Calibri"/>
              </a:rPr>
              <a:t>banche che  </a:t>
            </a:r>
            <a:r>
              <a:rPr sz="1200" dirty="0">
                <a:latin typeface="Calibri"/>
                <a:cs typeface="Calibri"/>
              </a:rPr>
              <a:t>aderiscono alla</a:t>
            </a:r>
            <a:r>
              <a:rPr sz="1200" spc="-10" dirty="0">
                <a:latin typeface="Calibri"/>
                <a:cs typeface="Calibri"/>
              </a:rPr>
              <a:t> </a:t>
            </a:r>
            <a:r>
              <a:rPr sz="1200" spc="-5" dirty="0">
                <a:latin typeface="Calibri"/>
                <a:cs typeface="Calibri"/>
              </a:rPr>
              <a:t>manifestazione.</a:t>
            </a:r>
            <a:endParaRPr sz="1200">
              <a:latin typeface="Calibri"/>
              <a:cs typeface="Calibri"/>
            </a:endParaRPr>
          </a:p>
          <a:p>
            <a:pPr marL="12700" marR="5080" algn="just">
              <a:lnSpc>
                <a:spcPct val="101699"/>
              </a:lnSpc>
            </a:pPr>
            <a:r>
              <a:rPr sz="1200" spc="-5" dirty="0">
                <a:latin typeface="Calibri"/>
                <a:cs typeface="Calibri"/>
              </a:rPr>
              <a:t>BNL, </a:t>
            </a:r>
            <a:r>
              <a:rPr sz="1200" dirty="0">
                <a:latin typeface="Calibri"/>
                <a:cs typeface="Calibri"/>
              </a:rPr>
              <a:t>in </a:t>
            </a:r>
            <a:r>
              <a:rPr sz="1200" spc="-5" dirty="0">
                <a:latin typeface="Calibri"/>
                <a:cs typeface="Calibri"/>
              </a:rPr>
              <a:t>particolare, </a:t>
            </a:r>
            <a:r>
              <a:rPr sz="1200" dirty="0">
                <a:latin typeface="Calibri"/>
                <a:cs typeface="Calibri"/>
              </a:rPr>
              <a:t>ha </a:t>
            </a:r>
            <a:r>
              <a:rPr sz="1200" spc="-5" dirty="0">
                <a:latin typeface="Calibri"/>
                <a:cs typeface="Calibri"/>
              </a:rPr>
              <a:t>scelto </a:t>
            </a:r>
            <a:r>
              <a:rPr sz="1200" dirty="0">
                <a:latin typeface="Calibri"/>
                <a:cs typeface="Calibri"/>
              </a:rPr>
              <a:t>di </a:t>
            </a:r>
            <a:r>
              <a:rPr sz="1200" spc="-5" dirty="0">
                <a:latin typeface="Calibri"/>
                <a:cs typeface="Calibri"/>
              </a:rPr>
              <a:t>promuovere </a:t>
            </a:r>
            <a:r>
              <a:rPr sz="1200" dirty="0">
                <a:latin typeface="Calibri"/>
                <a:cs typeface="Calibri"/>
              </a:rPr>
              <a:t>una </a:t>
            </a:r>
            <a:r>
              <a:rPr sz="1200" spc="-5" dirty="0">
                <a:latin typeface="Calibri"/>
                <a:cs typeface="Calibri"/>
              </a:rPr>
              <a:t>serie </a:t>
            </a:r>
            <a:r>
              <a:rPr sz="1200" dirty="0">
                <a:latin typeface="Calibri"/>
                <a:cs typeface="Calibri"/>
              </a:rPr>
              <a:t>di </a:t>
            </a:r>
            <a:r>
              <a:rPr sz="1200" spc="-5" dirty="0">
                <a:latin typeface="Calibri"/>
                <a:cs typeface="Calibri"/>
              </a:rPr>
              <a:t>laboratori </a:t>
            </a:r>
            <a:r>
              <a:rPr sz="1200" dirty="0">
                <a:latin typeface="Calibri"/>
                <a:cs typeface="Calibri"/>
              </a:rPr>
              <a:t>in </a:t>
            </a:r>
            <a:r>
              <a:rPr sz="1200" spc="-5" dirty="0">
                <a:latin typeface="Calibri"/>
                <a:cs typeface="Calibri"/>
              </a:rPr>
              <a:t>quattro </a:t>
            </a:r>
            <a:r>
              <a:rPr sz="1200" dirty="0">
                <a:latin typeface="Calibri"/>
                <a:cs typeface="Calibri"/>
              </a:rPr>
              <a:t>città </a:t>
            </a:r>
            <a:r>
              <a:rPr sz="1200" spc="-5" dirty="0">
                <a:latin typeface="Calibri"/>
                <a:cs typeface="Calibri"/>
              </a:rPr>
              <a:t>italiane </a:t>
            </a:r>
            <a:r>
              <a:rPr sz="1200" dirty="0">
                <a:latin typeface="Calibri"/>
                <a:cs typeface="Calibri"/>
              </a:rPr>
              <a:t>– </a:t>
            </a:r>
            <a:r>
              <a:rPr sz="1200" spc="-5" dirty="0">
                <a:latin typeface="Calibri"/>
                <a:cs typeface="Calibri"/>
              </a:rPr>
              <a:t>Roma,  </a:t>
            </a:r>
            <a:r>
              <a:rPr sz="1200" dirty="0">
                <a:latin typeface="Calibri"/>
                <a:cs typeface="Calibri"/>
              </a:rPr>
              <a:t>Torino, </a:t>
            </a:r>
            <a:r>
              <a:rPr sz="1200" spc="-5" dirty="0">
                <a:latin typeface="Calibri"/>
                <a:cs typeface="Calibri"/>
              </a:rPr>
              <a:t>L’Aquila </a:t>
            </a:r>
            <a:r>
              <a:rPr sz="1200" dirty="0">
                <a:latin typeface="Calibri"/>
                <a:cs typeface="Calibri"/>
              </a:rPr>
              <a:t>e </a:t>
            </a:r>
            <a:r>
              <a:rPr sz="1200" spc="-5" dirty="0">
                <a:latin typeface="Calibri"/>
                <a:cs typeface="Calibri"/>
              </a:rPr>
              <a:t>Bari </a:t>
            </a:r>
            <a:r>
              <a:rPr sz="1200" dirty="0">
                <a:latin typeface="Calibri"/>
                <a:cs typeface="Calibri"/>
              </a:rPr>
              <a:t>- </a:t>
            </a:r>
            <a:r>
              <a:rPr sz="1200" spc="-5" dirty="0">
                <a:latin typeface="Calibri"/>
                <a:cs typeface="Calibri"/>
              </a:rPr>
              <a:t>chiedendo </a:t>
            </a:r>
            <a:r>
              <a:rPr sz="1200" dirty="0">
                <a:latin typeface="Calibri"/>
                <a:cs typeface="Calibri"/>
              </a:rPr>
              <a:t>ai </a:t>
            </a:r>
            <a:r>
              <a:rPr sz="1200" spc="-5" dirty="0">
                <a:latin typeface="Calibri"/>
                <a:cs typeface="Calibri"/>
              </a:rPr>
              <a:t>ragazzi </a:t>
            </a:r>
            <a:r>
              <a:rPr sz="1200" dirty="0">
                <a:latin typeface="Calibri"/>
                <a:cs typeface="Calibri"/>
              </a:rPr>
              <a:t>di </a:t>
            </a:r>
            <a:r>
              <a:rPr sz="1200" spc="-5" dirty="0">
                <a:latin typeface="Calibri"/>
                <a:cs typeface="Calibri"/>
              </a:rPr>
              <a:t>leggere </a:t>
            </a:r>
            <a:r>
              <a:rPr sz="1200" dirty="0">
                <a:latin typeface="Calibri"/>
                <a:cs typeface="Calibri"/>
              </a:rPr>
              <a:t>e di </a:t>
            </a:r>
            <a:r>
              <a:rPr sz="1200" spc="-5" dirty="0">
                <a:latin typeface="Calibri"/>
                <a:cs typeface="Calibri"/>
              </a:rPr>
              <a:t>raccontare </a:t>
            </a:r>
            <a:r>
              <a:rPr sz="1200" dirty="0">
                <a:latin typeface="Calibri"/>
                <a:cs typeface="Calibri"/>
              </a:rPr>
              <a:t>i </a:t>
            </a:r>
            <a:r>
              <a:rPr sz="1200" spc="-5" dirty="0">
                <a:latin typeface="Calibri"/>
                <a:cs typeface="Calibri"/>
              </a:rPr>
              <a:t>segni </a:t>
            </a:r>
            <a:r>
              <a:rPr sz="1200" dirty="0">
                <a:latin typeface="Calibri"/>
                <a:cs typeface="Calibri"/>
              </a:rPr>
              <a:t>della </a:t>
            </a:r>
            <a:r>
              <a:rPr sz="1200" spc="-5" dirty="0">
                <a:latin typeface="Calibri"/>
                <a:cs typeface="Calibri"/>
              </a:rPr>
              <a:t>multiculturalità  presenti </a:t>
            </a:r>
            <a:r>
              <a:rPr sz="1200" dirty="0">
                <a:latin typeface="Calibri"/>
                <a:cs typeface="Calibri"/>
              </a:rPr>
              <a:t>nella loro vita </a:t>
            </a:r>
            <a:r>
              <a:rPr sz="1200" spc="-5" dirty="0">
                <a:latin typeface="Calibri"/>
                <a:cs typeface="Calibri"/>
              </a:rPr>
              <a:t>quotidiana attraverso </a:t>
            </a:r>
            <a:r>
              <a:rPr sz="1200" dirty="0">
                <a:latin typeface="Calibri"/>
                <a:cs typeface="Calibri"/>
              </a:rPr>
              <a:t>il </a:t>
            </a:r>
            <a:r>
              <a:rPr sz="1200" spc="-5" dirty="0">
                <a:latin typeface="Calibri"/>
                <a:cs typeface="Calibri"/>
              </a:rPr>
              <a:t>linguaggio</a:t>
            </a:r>
            <a:r>
              <a:rPr sz="1200" spc="-25" dirty="0">
                <a:latin typeface="Calibri"/>
                <a:cs typeface="Calibri"/>
              </a:rPr>
              <a:t> </a:t>
            </a:r>
            <a:r>
              <a:rPr sz="1200" spc="-5" dirty="0">
                <a:latin typeface="Calibri"/>
                <a:cs typeface="Calibri"/>
              </a:rPr>
              <a:t>cinematografico.</a:t>
            </a:r>
            <a:endParaRPr sz="1200">
              <a:latin typeface="Calibri"/>
              <a:cs typeface="Calibri"/>
            </a:endParaRPr>
          </a:p>
          <a:p>
            <a:pPr marL="12700" marR="10795" algn="just">
              <a:lnSpc>
                <a:spcPct val="101699"/>
              </a:lnSpc>
            </a:pPr>
            <a:r>
              <a:rPr sz="1200" dirty="0">
                <a:latin typeface="Calibri"/>
                <a:cs typeface="Calibri"/>
              </a:rPr>
              <a:t>Muovi </a:t>
            </a:r>
            <a:r>
              <a:rPr sz="1200" spc="-5" dirty="0">
                <a:latin typeface="Calibri"/>
                <a:cs typeface="Calibri"/>
              </a:rPr>
              <a:t>Scatta Anima! è, infatti, l’iniziativa realizzata da BNL, </a:t>
            </a:r>
            <a:r>
              <a:rPr sz="1200" spc="-10" dirty="0">
                <a:latin typeface="Calibri"/>
                <a:cs typeface="Calibri"/>
              </a:rPr>
              <a:t>in </a:t>
            </a:r>
            <a:r>
              <a:rPr sz="1200" spc="-5" dirty="0">
                <a:latin typeface="Calibri"/>
                <a:cs typeface="Calibri"/>
              </a:rPr>
              <a:t>collaborazione con </a:t>
            </a:r>
            <a:r>
              <a:rPr sz="1200" spc="-10" dirty="0">
                <a:latin typeface="Calibri"/>
                <a:cs typeface="Calibri"/>
              </a:rPr>
              <a:t>il Museo  </a:t>
            </a:r>
            <a:r>
              <a:rPr sz="1200" spc="-5" dirty="0">
                <a:latin typeface="Calibri"/>
                <a:cs typeface="Calibri"/>
              </a:rPr>
              <a:t>Nazionale </a:t>
            </a:r>
            <a:r>
              <a:rPr sz="1200" dirty="0">
                <a:latin typeface="Calibri"/>
                <a:cs typeface="Calibri"/>
              </a:rPr>
              <a:t>del </a:t>
            </a:r>
            <a:r>
              <a:rPr sz="1200" spc="-5" dirty="0">
                <a:latin typeface="Calibri"/>
                <a:cs typeface="Calibri"/>
              </a:rPr>
              <a:t>Cinema </a:t>
            </a:r>
            <a:r>
              <a:rPr sz="1200" dirty="0">
                <a:latin typeface="Calibri"/>
                <a:cs typeface="Calibri"/>
              </a:rPr>
              <a:t>di Torino, </a:t>
            </a:r>
            <a:r>
              <a:rPr sz="1200" spc="-5" dirty="0">
                <a:latin typeface="Calibri"/>
                <a:cs typeface="Calibri"/>
              </a:rPr>
              <a:t>dedicata </a:t>
            </a:r>
            <a:r>
              <a:rPr sz="1200" dirty="0">
                <a:latin typeface="Calibri"/>
                <a:cs typeface="Calibri"/>
              </a:rPr>
              <a:t>agli </a:t>
            </a:r>
            <a:r>
              <a:rPr sz="1200" spc="-5" dirty="0">
                <a:latin typeface="Calibri"/>
                <a:cs typeface="Calibri"/>
              </a:rPr>
              <a:t>studenti delle scuole medie, che si </a:t>
            </a:r>
            <a:r>
              <a:rPr sz="1200" dirty="0">
                <a:latin typeface="Calibri"/>
                <a:cs typeface="Calibri"/>
              </a:rPr>
              <a:t>terrà </a:t>
            </a:r>
            <a:r>
              <a:rPr sz="1200" spc="-5" dirty="0">
                <a:latin typeface="Calibri"/>
                <a:cs typeface="Calibri"/>
              </a:rPr>
              <a:t>mercoledì  </a:t>
            </a:r>
            <a:r>
              <a:rPr sz="1200" dirty="0">
                <a:latin typeface="Calibri"/>
                <a:cs typeface="Calibri"/>
              </a:rPr>
              <a:t>18 e giovedì 19 </a:t>
            </a:r>
            <a:r>
              <a:rPr sz="1200" spc="-5" dirty="0">
                <a:latin typeface="Calibri"/>
                <a:cs typeface="Calibri"/>
              </a:rPr>
              <a:t>marzo, </a:t>
            </a:r>
            <a:r>
              <a:rPr sz="1200" dirty="0">
                <a:latin typeface="Calibri"/>
                <a:cs typeface="Calibri"/>
              </a:rPr>
              <a:t>a </a:t>
            </a:r>
            <a:r>
              <a:rPr sz="1200" spc="-5" dirty="0">
                <a:latin typeface="Calibri"/>
                <a:cs typeface="Calibri"/>
              </a:rPr>
              <a:t>partire dalle 13.30 </a:t>
            </a:r>
            <a:r>
              <a:rPr sz="1200" dirty="0">
                <a:latin typeface="Calibri"/>
                <a:cs typeface="Calibri"/>
              </a:rPr>
              <a:t>e </a:t>
            </a:r>
            <a:r>
              <a:rPr sz="1200" spc="-5" dirty="0">
                <a:latin typeface="Calibri"/>
                <a:cs typeface="Calibri"/>
              </a:rPr>
              <a:t>fino </a:t>
            </a:r>
            <a:r>
              <a:rPr sz="1200" dirty="0">
                <a:latin typeface="Calibri"/>
                <a:cs typeface="Calibri"/>
              </a:rPr>
              <a:t>alle 18, </a:t>
            </a:r>
            <a:r>
              <a:rPr sz="1200" spc="-5" dirty="0">
                <a:latin typeface="Calibri"/>
                <a:cs typeface="Calibri"/>
              </a:rPr>
              <a:t>presso </a:t>
            </a:r>
            <a:r>
              <a:rPr sz="1200" dirty="0">
                <a:latin typeface="Calibri"/>
                <a:cs typeface="Calibri"/>
              </a:rPr>
              <a:t>la </a:t>
            </a:r>
            <a:r>
              <a:rPr sz="1200" spc="-5" dirty="0">
                <a:latin typeface="Calibri"/>
                <a:cs typeface="Calibri"/>
              </a:rPr>
              <a:t>sede </a:t>
            </a:r>
            <a:r>
              <a:rPr sz="1200" spc="-10" dirty="0">
                <a:latin typeface="Calibri"/>
                <a:cs typeface="Calibri"/>
              </a:rPr>
              <a:t>del</a:t>
            </a:r>
            <a:r>
              <a:rPr sz="1200" spc="-15" dirty="0">
                <a:latin typeface="Calibri"/>
                <a:cs typeface="Calibri"/>
              </a:rPr>
              <a:t> </a:t>
            </a:r>
            <a:r>
              <a:rPr sz="1200" spc="-5" dirty="0">
                <a:latin typeface="Calibri"/>
                <a:cs typeface="Calibri"/>
              </a:rPr>
              <a:t>Museo.</a:t>
            </a:r>
            <a:endParaRPr sz="1200">
              <a:latin typeface="Calibri"/>
              <a:cs typeface="Calibri"/>
            </a:endParaRPr>
          </a:p>
          <a:p>
            <a:pPr marL="12700" marR="5080" algn="just">
              <a:lnSpc>
                <a:spcPct val="101699"/>
              </a:lnSpc>
            </a:pPr>
            <a:r>
              <a:rPr sz="1200" dirty="0">
                <a:latin typeface="Calibri"/>
                <a:cs typeface="Calibri"/>
              </a:rPr>
              <a:t>I ragazzi, </a:t>
            </a:r>
            <a:r>
              <a:rPr sz="1200" spc="-5" dirty="0">
                <a:latin typeface="Calibri"/>
                <a:cs typeface="Calibri"/>
              </a:rPr>
              <a:t>dopo un'introduzione sul </a:t>
            </a:r>
            <a:r>
              <a:rPr sz="1200" dirty="0">
                <a:latin typeface="Calibri"/>
                <a:cs typeface="Calibri"/>
              </a:rPr>
              <a:t>cinema </a:t>
            </a:r>
            <a:r>
              <a:rPr sz="1200" spc="-5" dirty="0">
                <a:latin typeface="Calibri"/>
                <a:cs typeface="Calibri"/>
              </a:rPr>
              <a:t>d'animazione, dovranno ideare </a:t>
            </a:r>
            <a:r>
              <a:rPr sz="1200" dirty="0">
                <a:latin typeface="Calibri"/>
                <a:cs typeface="Calibri"/>
              </a:rPr>
              <a:t>e realizzare </a:t>
            </a:r>
            <a:r>
              <a:rPr sz="1200" spc="-5" dirty="0">
                <a:latin typeface="Calibri"/>
                <a:cs typeface="Calibri"/>
              </a:rPr>
              <a:t>sagome,  personaggi</a:t>
            </a:r>
            <a:r>
              <a:rPr sz="1200" spc="15" dirty="0">
                <a:latin typeface="Calibri"/>
                <a:cs typeface="Calibri"/>
              </a:rPr>
              <a:t> </a:t>
            </a:r>
            <a:r>
              <a:rPr sz="1200" dirty="0">
                <a:latin typeface="Calibri"/>
                <a:cs typeface="Calibri"/>
              </a:rPr>
              <a:t>e</a:t>
            </a:r>
            <a:r>
              <a:rPr sz="1200" spc="25" dirty="0">
                <a:latin typeface="Calibri"/>
                <a:cs typeface="Calibri"/>
              </a:rPr>
              <a:t> </a:t>
            </a:r>
            <a:r>
              <a:rPr sz="1200" spc="-5" dirty="0">
                <a:latin typeface="Calibri"/>
                <a:cs typeface="Calibri"/>
              </a:rPr>
              <a:t>fondali</a:t>
            </a:r>
            <a:r>
              <a:rPr sz="1200" spc="25" dirty="0">
                <a:latin typeface="Calibri"/>
                <a:cs typeface="Calibri"/>
              </a:rPr>
              <a:t> </a:t>
            </a:r>
            <a:r>
              <a:rPr sz="1200" dirty="0">
                <a:latin typeface="Calibri"/>
                <a:cs typeface="Calibri"/>
              </a:rPr>
              <a:t>di</a:t>
            </a:r>
            <a:r>
              <a:rPr sz="1200" spc="25" dirty="0">
                <a:latin typeface="Calibri"/>
                <a:cs typeface="Calibri"/>
              </a:rPr>
              <a:t> </a:t>
            </a:r>
            <a:r>
              <a:rPr sz="1200" spc="-5" dirty="0">
                <a:latin typeface="Calibri"/>
                <a:cs typeface="Calibri"/>
              </a:rPr>
              <a:t>una</a:t>
            </a:r>
            <a:r>
              <a:rPr sz="1200" spc="25" dirty="0">
                <a:latin typeface="Calibri"/>
                <a:cs typeface="Calibri"/>
              </a:rPr>
              <a:t> </a:t>
            </a:r>
            <a:r>
              <a:rPr sz="1200" dirty="0">
                <a:latin typeface="Calibri"/>
                <a:cs typeface="Calibri"/>
              </a:rPr>
              <a:t>breve</a:t>
            </a:r>
            <a:r>
              <a:rPr sz="1200" spc="25" dirty="0">
                <a:latin typeface="Calibri"/>
                <a:cs typeface="Calibri"/>
              </a:rPr>
              <a:t> </a:t>
            </a:r>
            <a:r>
              <a:rPr sz="1200" spc="-5" dirty="0">
                <a:latin typeface="Calibri"/>
                <a:cs typeface="Calibri"/>
              </a:rPr>
              <a:t>scena</a:t>
            </a:r>
            <a:r>
              <a:rPr sz="1200" spc="20" dirty="0">
                <a:latin typeface="Calibri"/>
                <a:cs typeface="Calibri"/>
              </a:rPr>
              <a:t> </a:t>
            </a:r>
            <a:r>
              <a:rPr sz="1200" dirty="0">
                <a:latin typeface="Calibri"/>
                <a:cs typeface="Calibri"/>
              </a:rPr>
              <a:t>da</a:t>
            </a:r>
            <a:r>
              <a:rPr sz="1200" spc="25" dirty="0">
                <a:latin typeface="Calibri"/>
                <a:cs typeface="Calibri"/>
              </a:rPr>
              <a:t> </a:t>
            </a:r>
            <a:r>
              <a:rPr sz="1200" spc="-5" dirty="0">
                <a:latin typeface="Calibri"/>
                <a:cs typeface="Calibri"/>
              </a:rPr>
              <a:t>animare</a:t>
            </a:r>
            <a:r>
              <a:rPr sz="1200" spc="25" dirty="0">
                <a:latin typeface="Calibri"/>
                <a:cs typeface="Calibri"/>
              </a:rPr>
              <a:t> </a:t>
            </a:r>
            <a:r>
              <a:rPr sz="1200" spc="-5" dirty="0">
                <a:latin typeface="Calibri"/>
                <a:cs typeface="Calibri"/>
              </a:rPr>
              <a:t>con</a:t>
            </a:r>
            <a:r>
              <a:rPr sz="1200" spc="25" dirty="0">
                <a:latin typeface="Calibri"/>
                <a:cs typeface="Calibri"/>
              </a:rPr>
              <a:t> </a:t>
            </a:r>
            <a:r>
              <a:rPr sz="1200" dirty="0">
                <a:latin typeface="Calibri"/>
                <a:cs typeface="Calibri"/>
              </a:rPr>
              <a:t>la</a:t>
            </a:r>
            <a:r>
              <a:rPr sz="1200" spc="25" dirty="0">
                <a:latin typeface="Calibri"/>
                <a:cs typeface="Calibri"/>
              </a:rPr>
              <a:t> </a:t>
            </a:r>
            <a:r>
              <a:rPr sz="1200" spc="-5" dirty="0">
                <a:latin typeface="Calibri"/>
                <a:cs typeface="Calibri"/>
              </a:rPr>
              <a:t>tecnica</a:t>
            </a:r>
            <a:r>
              <a:rPr sz="1200" spc="25" dirty="0">
                <a:latin typeface="Calibri"/>
                <a:cs typeface="Calibri"/>
              </a:rPr>
              <a:t> </a:t>
            </a:r>
            <a:r>
              <a:rPr sz="1200" spc="-5" dirty="0">
                <a:latin typeface="Calibri"/>
                <a:cs typeface="Calibri"/>
              </a:rPr>
              <a:t>cinematografica</a:t>
            </a:r>
            <a:r>
              <a:rPr sz="1200" spc="25" dirty="0">
                <a:latin typeface="Calibri"/>
                <a:cs typeface="Calibri"/>
              </a:rPr>
              <a:t> </a:t>
            </a:r>
            <a:r>
              <a:rPr sz="1200" dirty="0">
                <a:latin typeface="Calibri"/>
                <a:cs typeface="Calibri"/>
              </a:rPr>
              <a:t>di</a:t>
            </a:r>
            <a:r>
              <a:rPr sz="1200" spc="20" dirty="0">
                <a:latin typeface="Calibri"/>
                <a:cs typeface="Calibri"/>
              </a:rPr>
              <a:t> </a:t>
            </a:r>
            <a:r>
              <a:rPr sz="1200" dirty="0">
                <a:latin typeface="Calibri"/>
                <a:cs typeface="Calibri"/>
              </a:rPr>
              <a:t>stop-motion,</a:t>
            </a:r>
            <a:endParaRPr sz="1200">
              <a:latin typeface="Calibri"/>
              <a:cs typeface="Calibri"/>
            </a:endParaRPr>
          </a:p>
          <a:p>
            <a:pPr marL="12700" marR="7620" algn="just">
              <a:lnSpc>
                <a:spcPct val="101699"/>
              </a:lnSpc>
              <a:spcBef>
                <a:spcPts val="10"/>
              </a:spcBef>
            </a:pPr>
            <a:r>
              <a:rPr sz="1200" dirty="0">
                <a:latin typeface="Calibri"/>
                <a:cs typeface="Calibri"/>
              </a:rPr>
              <a:t>grazie </a:t>
            </a:r>
            <a:r>
              <a:rPr sz="1200" spc="-5" dirty="0">
                <a:latin typeface="Calibri"/>
                <a:cs typeface="Calibri"/>
              </a:rPr>
              <a:t>all’aiuto </a:t>
            </a:r>
            <a:r>
              <a:rPr sz="1200" dirty="0">
                <a:latin typeface="Calibri"/>
                <a:cs typeface="Calibri"/>
              </a:rPr>
              <a:t>di </a:t>
            </a:r>
            <a:r>
              <a:rPr sz="1200" spc="-5" dirty="0">
                <a:latin typeface="Calibri"/>
                <a:cs typeface="Calibri"/>
              </a:rPr>
              <a:t>un apposito software. </a:t>
            </a:r>
            <a:r>
              <a:rPr sz="1200" dirty="0">
                <a:latin typeface="Calibri"/>
                <a:cs typeface="Calibri"/>
              </a:rPr>
              <a:t>I </a:t>
            </a:r>
            <a:r>
              <a:rPr sz="1200" spc="-5" dirty="0">
                <a:latin typeface="Calibri"/>
                <a:cs typeface="Calibri"/>
              </a:rPr>
              <a:t>giovani protagonisti, attraverso </a:t>
            </a:r>
            <a:r>
              <a:rPr sz="1200" dirty="0">
                <a:latin typeface="Calibri"/>
                <a:cs typeface="Calibri"/>
              </a:rPr>
              <a:t>la </a:t>
            </a:r>
            <a:r>
              <a:rPr sz="1200" spc="-5" dirty="0">
                <a:latin typeface="Calibri"/>
                <a:cs typeface="Calibri"/>
              </a:rPr>
              <a:t>creazione </a:t>
            </a:r>
            <a:r>
              <a:rPr sz="1200" dirty="0">
                <a:latin typeface="Calibri"/>
                <a:cs typeface="Calibri"/>
              </a:rPr>
              <a:t>di </a:t>
            </a:r>
            <a:r>
              <a:rPr sz="1200" spc="-5" dirty="0">
                <a:latin typeface="Calibri"/>
                <a:cs typeface="Calibri"/>
              </a:rPr>
              <a:t>brevi  animazioni </a:t>
            </a:r>
            <a:r>
              <a:rPr sz="1200" dirty="0">
                <a:latin typeface="Calibri"/>
                <a:cs typeface="Calibri"/>
              </a:rPr>
              <a:t>a </a:t>
            </a:r>
            <a:r>
              <a:rPr sz="1200" spc="-5" dirty="0">
                <a:latin typeface="Calibri"/>
                <a:cs typeface="Calibri"/>
              </a:rPr>
              <a:t>tema, renderanno una rappresentazione concreta </a:t>
            </a:r>
            <a:r>
              <a:rPr sz="1200" dirty="0">
                <a:latin typeface="Calibri"/>
                <a:cs typeface="Calibri"/>
              </a:rPr>
              <a:t>del </a:t>
            </a:r>
            <a:r>
              <a:rPr sz="1200" spc="-5" dirty="0">
                <a:latin typeface="Calibri"/>
                <a:cs typeface="Calibri"/>
              </a:rPr>
              <a:t>mondo che </a:t>
            </a:r>
            <a:r>
              <a:rPr sz="1200" dirty="0">
                <a:latin typeface="Calibri"/>
                <a:cs typeface="Calibri"/>
              </a:rPr>
              <a:t>li </a:t>
            </a:r>
            <a:r>
              <a:rPr sz="1200" spc="-5" dirty="0">
                <a:latin typeface="Calibri"/>
                <a:cs typeface="Calibri"/>
              </a:rPr>
              <a:t>circonda </a:t>
            </a:r>
            <a:r>
              <a:rPr sz="1200" dirty="0">
                <a:latin typeface="Calibri"/>
                <a:cs typeface="Calibri"/>
              </a:rPr>
              <a:t>e </a:t>
            </a:r>
            <a:r>
              <a:rPr sz="1200" spc="-5" dirty="0">
                <a:latin typeface="Calibri"/>
                <a:cs typeface="Calibri"/>
              </a:rPr>
              <a:t>delle  </a:t>
            </a:r>
            <a:r>
              <a:rPr sz="1200" dirty="0">
                <a:latin typeface="Calibri"/>
                <a:cs typeface="Calibri"/>
              </a:rPr>
              <a:t>loro </a:t>
            </a:r>
            <a:r>
              <a:rPr sz="1200" spc="-5" dirty="0">
                <a:latin typeface="Calibri"/>
                <a:cs typeface="Calibri"/>
              </a:rPr>
              <a:t>esperienze quotidiane </a:t>
            </a:r>
            <a:r>
              <a:rPr sz="1200" dirty="0">
                <a:latin typeface="Calibri"/>
                <a:cs typeface="Calibri"/>
              </a:rPr>
              <a:t>a </a:t>
            </a:r>
            <a:r>
              <a:rPr sz="1200" spc="-5" dirty="0">
                <a:latin typeface="Calibri"/>
                <a:cs typeface="Calibri"/>
              </a:rPr>
              <a:t>contatto con culture</a:t>
            </a:r>
            <a:r>
              <a:rPr sz="1200" spc="35" dirty="0">
                <a:latin typeface="Calibri"/>
                <a:cs typeface="Calibri"/>
              </a:rPr>
              <a:t> </a:t>
            </a:r>
            <a:r>
              <a:rPr sz="1200" spc="-5" dirty="0">
                <a:latin typeface="Calibri"/>
                <a:cs typeface="Calibri"/>
              </a:rPr>
              <a:t>differenti.</a:t>
            </a:r>
            <a:endParaRPr sz="1200">
              <a:latin typeface="Calibri"/>
              <a:cs typeface="Calibri"/>
            </a:endParaRPr>
          </a:p>
          <a:p>
            <a:pPr marL="12700" marR="5715" algn="just">
              <a:lnSpc>
                <a:spcPct val="101699"/>
              </a:lnSpc>
            </a:pPr>
            <a:r>
              <a:rPr sz="1200" spc="-5" dirty="0">
                <a:latin typeface="Calibri"/>
                <a:cs typeface="Calibri"/>
              </a:rPr>
              <a:t>Successivamente, dopo </a:t>
            </a:r>
            <a:r>
              <a:rPr sz="1200" dirty="0">
                <a:latin typeface="Calibri"/>
                <a:cs typeface="Calibri"/>
              </a:rPr>
              <a:t>aver </a:t>
            </a:r>
            <a:r>
              <a:rPr sz="1200" spc="-5" dirty="0">
                <a:latin typeface="Calibri"/>
                <a:cs typeface="Calibri"/>
              </a:rPr>
              <a:t>assistito </a:t>
            </a:r>
            <a:r>
              <a:rPr sz="1200" dirty="0">
                <a:latin typeface="Calibri"/>
                <a:cs typeface="Calibri"/>
              </a:rPr>
              <a:t>ad </a:t>
            </a:r>
            <a:r>
              <a:rPr sz="1200" spc="-5" dirty="0">
                <a:latin typeface="Calibri"/>
                <a:cs typeface="Calibri"/>
              </a:rPr>
              <a:t>una prima parte introduttiva sulle </a:t>
            </a:r>
            <a:r>
              <a:rPr sz="1200" dirty="0">
                <a:latin typeface="Calibri"/>
                <a:cs typeface="Calibri"/>
              </a:rPr>
              <a:t>origini e  </a:t>
            </a:r>
            <a:r>
              <a:rPr sz="1200" spc="-5" dirty="0">
                <a:latin typeface="Calibri"/>
                <a:cs typeface="Calibri"/>
              </a:rPr>
              <a:t>sull’evoluzione delle diverse tecniche </a:t>
            </a:r>
            <a:r>
              <a:rPr sz="1200" dirty="0">
                <a:latin typeface="Calibri"/>
                <a:cs typeface="Calibri"/>
              </a:rPr>
              <a:t>del </a:t>
            </a:r>
            <a:r>
              <a:rPr sz="1200" spc="-5" dirty="0">
                <a:latin typeface="Calibri"/>
                <a:cs typeface="Calibri"/>
              </a:rPr>
              <a:t>cinema </a:t>
            </a:r>
            <a:r>
              <a:rPr sz="1200" dirty="0">
                <a:latin typeface="Calibri"/>
                <a:cs typeface="Calibri"/>
              </a:rPr>
              <a:t>di animazione, gli </a:t>
            </a:r>
            <a:r>
              <a:rPr sz="1200" spc="-5" dirty="0">
                <a:latin typeface="Calibri"/>
                <a:cs typeface="Calibri"/>
              </a:rPr>
              <a:t>alunni lavoreranno </a:t>
            </a:r>
            <a:r>
              <a:rPr sz="1200" dirty="0">
                <a:latin typeface="Calibri"/>
                <a:cs typeface="Calibri"/>
              </a:rPr>
              <a:t>alla  </a:t>
            </a:r>
            <a:r>
              <a:rPr sz="1200" spc="-5" dirty="0">
                <a:latin typeface="Calibri"/>
                <a:cs typeface="Calibri"/>
              </a:rPr>
              <a:t>progettazione </a:t>
            </a:r>
            <a:r>
              <a:rPr sz="1200" dirty="0">
                <a:latin typeface="Calibri"/>
                <a:cs typeface="Calibri"/>
              </a:rPr>
              <a:t>e </a:t>
            </a:r>
            <a:r>
              <a:rPr sz="1200" spc="-5" dirty="0">
                <a:latin typeface="Calibri"/>
                <a:cs typeface="Calibri"/>
              </a:rPr>
              <a:t>ripresa </a:t>
            </a:r>
            <a:r>
              <a:rPr sz="1200" dirty="0">
                <a:latin typeface="Calibri"/>
                <a:cs typeface="Calibri"/>
              </a:rPr>
              <a:t>al </a:t>
            </a:r>
            <a:r>
              <a:rPr sz="1200" spc="-5" dirty="0">
                <a:latin typeface="Calibri"/>
                <a:cs typeface="Calibri"/>
              </a:rPr>
              <a:t>tavolo </a:t>
            </a:r>
            <a:r>
              <a:rPr sz="1200" dirty="0">
                <a:latin typeface="Calibri"/>
                <a:cs typeface="Calibri"/>
              </a:rPr>
              <a:t>di </a:t>
            </a:r>
            <a:r>
              <a:rPr sz="1200" spc="-5" dirty="0">
                <a:latin typeface="Calibri"/>
                <a:cs typeface="Calibri"/>
              </a:rPr>
              <a:t>animazione </a:t>
            </a:r>
            <a:r>
              <a:rPr sz="1200" dirty="0">
                <a:latin typeface="Calibri"/>
                <a:cs typeface="Calibri"/>
              </a:rPr>
              <a:t>di brevi </a:t>
            </a:r>
            <a:r>
              <a:rPr sz="1200" spc="-5" dirty="0">
                <a:latin typeface="Calibri"/>
                <a:cs typeface="Calibri"/>
              </a:rPr>
              <a:t>scene realizzate </a:t>
            </a:r>
            <a:r>
              <a:rPr sz="1200" spc="-10" dirty="0">
                <a:latin typeface="Calibri"/>
                <a:cs typeface="Calibri"/>
              </a:rPr>
              <a:t>in </a:t>
            </a:r>
            <a:r>
              <a:rPr sz="1200" dirty="0">
                <a:latin typeface="Calibri"/>
                <a:cs typeface="Calibri"/>
              </a:rPr>
              <a:t>stop-motion  </a:t>
            </a:r>
            <a:r>
              <a:rPr sz="1200" spc="-5" dirty="0">
                <a:latin typeface="Calibri"/>
                <a:cs typeface="Calibri"/>
              </a:rPr>
              <a:t>bidimensionale. Grazie alle tecniche </a:t>
            </a:r>
            <a:r>
              <a:rPr sz="1200" dirty="0">
                <a:latin typeface="Calibri"/>
                <a:cs typeface="Calibri"/>
              </a:rPr>
              <a:t>di </a:t>
            </a:r>
            <a:r>
              <a:rPr sz="1200" spc="-5" dirty="0">
                <a:latin typeface="Calibri"/>
                <a:cs typeface="Calibri"/>
              </a:rPr>
              <a:t>Cut out animation, Disegno </a:t>
            </a:r>
            <a:r>
              <a:rPr sz="1200" dirty="0">
                <a:latin typeface="Calibri"/>
                <a:cs typeface="Calibri"/>
              </a:rPr>
              <a:t>in fase e </a:t>
            </a:r>
            <a:r>
              <a:rPr sz="1200" spc="-5" dirty="0">
                <a:latin typeface="Calibri"/>
                <a:cs typeface="Calibri"/>
              </a:rPr>
              <a:t>Disegno </a:t>
            </a:r>
            <a:r>
              <a:rPr sz="1200" dirty="0">
                <a:latin typeface="Calibri"/>
                <a:cs typeface="Calibri"/>
              </a:rPr>
              <a:t>in </a:t>
            </a:r>
            <a:r>
              <a:rPr sz="1200" spc="-5" dirty="0">
                <a:latin typeface="Calibri"/>
                <a:cs typeface="Calibri"/>
              </a:rPr>
              <a:t>successione  (flip-book), </a:t>
            </a:r>
            <a:r>
              <a:rPr sz="1200" dirty="0">
                <a:latin typeface="Calibri"/>
                <a:cs typeface="Calibri"/>
              </a:rPr>
              <a:t>gli </a:t>
            </a:r>
            <a:r>
              <a:rPr sz="1200" spc="-5" dirty="0">
                <a:latin typeface="Calibri"/>
                <a:cs typeface="Calibri"/>
              </a:rPr>
              <a:t>studenti </a:t>
            </a:r>
            <a:r>
              <a:rPr sz="1200" dirty="0">
                <a:latin typeface="Calibri"/>
                <a:cs typeface="Calibri"/>
              </a:rPr>
              <a:t>coinvolti </a:t>
            </a:r>
            <a:r>
              <a:rPr sz="1200" spc="-5" dirty="0">
                <a:latin typeface="Calibri"/>
                <a:cs typeface="Calibri"/>
              </a:rPr>
              <a:t>avranno l’occasione non solo </a:t>
            </a:r>
            <a:r>
              <a:rPr sz="1200" dirty="0">
                <a:latin typeface="Calibri"/>
                <a:cs typeface="Calibri"/>
              </a:rPr>
              <a:t>di </a:t>
            </a:r>
            <a:r>
              <a:rPr sz="1200" spc="-5" dirty="0">
                <a:latin typeface="Calibri"/>
                <a:cs typeface="Calibri"/>
              </a:rPr>
              <a:t>arricchire </a:t>
            </a:r>
            <a:r>
              <a:rPr sz="1200" dirty="0">
                <a:latin typeface="Calibri"/>
                <a:cs typeface="Calibri"/>
              </a:rPr>
              <a:t>le loro </a:t>
            </a:r>
            <a:r>
              <a:rPr sz="1200" spc="-5" dirty="0">
                <a:latin typeface="Calibri"/>
                <a:cs typeface="Calibri"/>
              </a:rPr>
              <a:t>conoscenze sul  </a:t>
            </a:r>
            <a:r>
              <a:rPr sz="1200" dirty="0">
                <a:latin typeface="Calibri"/>
                <a:cs typeface="Calibri"/>
              </a:rPr>
              <a:t>tema, </a:t>
            </a:r>
            <a:r>
              <a:rPr sz="1200" spc="-10" dirty="0">
                <a:latin typeface="Calibri"/>
                <a:cs typeface="Calibri"/>
              </a:rPr>
              <a:t>ma </a:t>
            </a:r>
            <a:r>
              <a:rPr sz="1200" dirty="0">
                <a:latin typeface="Calibri"/>
                <a:cs typeface="Calibri"/>
              </a:rPr>
              <a:t>di </a:t>
            </a:r>
            <a:r>
              <a:rPr sz="1200" spc="-5" dirty="0">
                <a:latin typeface="Calibri"/>
                <a:cs typeface="Calibri"/>
              </a:rPr>
              <a:t>portare </a:t>
            </a:r>
            <a:r>
              <a:rPr sz="1200" dirty="0">
                <a:latin typeface="Calibri"/>
                <a:cs typeface="Calibri"/>
              </a:rPr>
              <a:t>a </a:t>
            </a:r>
            <a:r>
              <a:rPr sz="1200" spc="-5" dirty="0">
                <a:latin typeface="Calibri"/>
                <a:cs typeface="Calibri"/>
              </a:rPr>
              <a:t>termine </a:t>
            </a:r>
            <a:r>
              <a:rPr sz="1200" dirty="0">
                <a:latin typeface="Calibri"/>
                <a:cs typeface="Calibri"/>
              </a:rPr>
              <a:t>un loro</a:t>
            </a:r>
            <a:r>
              <a:rPr sz="1200" spc="-20" dirty="0">
                <a:latin typeface="Calibri"/>
                <a:cs typeface="Calibri"/>
              </a:rPr>
              <a:t> </a:t>
            </a:r>
            <a:r>
              <a:rPr sz="1200" spc="-5" dirty="0">
                <a:latin typeface="Calibri"/>
                <a:cs typeface="Calibri"/>
              </a:rPr>
              <a:t>prodotto.</a:t>
            </a:r>
            <a:endParaRPr sz="1200">
              <a:latin typeface="Calibri"/>
              <a:cs typeface="Calibri"/>
            </a:endParaRPr>
          </a:p>
          <a:p>
            <a:pPr marL="12700" marR="9525" algn="just">
              <a:lnSpc>
                <a:spcPct val="101699"/>
              </a:lnSpc>
            </a:pPr>
            <a:r>
              <a:rPr sz="1200" spc="-5" dirty="0">
                <a:latin typeface="Calibri"/>
                <a:cs typeface="Calibri"/>
              </a:rPr>
              <a:t>Con </a:t>
            </a:r>
            <a:r>
              <a:rPr sz="1200" dirty="0">
                <a:latin typeface="Calibri"/>
                <a:cs typeface="Calibri"/>
              </a:rPr>
              <a:t>il </a:t>
            </a:r>
            <a:r>
              <a:rPr sz="1200" spc="-5" dirty="0">
                <a:latin typeface="Calibri"/>
                <a:cs typeface="Calibri"/>
              </a:rPr>
              <a:t>sostegno </a:t>
            </a:r>
            <a:r>
              <a:rPr sz="1200" dirty="0">
                <a:latin typeface="Calibri"/>
                <a:cs typeface="Calibri"/>
              </a:rPr>
              <a:t>a </a:t>
            </a:r>
            <a:r>
              <a:rPr sz="1200" spc="-5" dirty="0">
                <a:latin typeface="Calibri"/>
                <a:cs typeface="Calibri"/>
              </a:rPr>
              <a:t>questa </a:t>
            </a:r>
            <a:r>
              <a:rPr sz="1200" dirty="0">
                <a:latin typeface="Calibri"/>
                <a:cs typeface="Calibri"/>
              </a:rPr>
              <a:t>iniziativa, </a:t>
            </a:r>
            <a:r>
              <a:rPr sz="1200" spc="-5" dirty="0">
                <a:latin typeface="Calibri"/>
                <a:cs typeface="Calibri"/>
              </a:rPr>
              <a:t>BNL testimonia </a:t>
            </a:r>
            <a:r>
              <a:rPr sz="1200" dirty="0">
                <a:latin typeface="Calibri"/>
                <a:cs typeface="Calibri"/>
              </a:rPr>
              <a:t>ancora </a:t>
            </a:r>
            <a:r>
              <a:rPr sz="1200" spc="-5" dirty="0">
                <a:latin typeface="Calibri"/>
                <a:cs typeface="Calibri"/>
              </a:rPr>
              <a:t>una </a:t>
            </a:r>
            <a:r>
              <a:rPr sz="1200" dirty="0">
                <a:latin typeface="Calibri"/>
                <a:cs typeface="Calibri"/>
              </a:rPr>
              <a:t>volta la volontà di </a:t>
            </a:r>
            <a:r>
              <a:rPr sz="1200" spc="-5" dirty="0">
                <a:latin typeface="Calibri"/>
                <a:cs typeface="Calibri"/>
              </a:rPr>
              <a:t>promuovere </a:t>
            </a:r>
            <a:r>
              <a:rPr sz="1200" dirty="0">
                <a:latin typeface="Calibri"/>
                <a:cs typeface="Calibri"/>
              </a:rPr>
              <a:t>e  </a:t>
            </a:r>
            <a:r>
              <a:rPr sz="1200" spc="-5" dirty="0">
                <a:latin typeface="Calibri"/>
                <a:cs typeface="Calibri"/>
              </a:rPr>
              <a:t>realizzare iniziative rivolte </a:t>
            </a:r>
            <a:r>
              <a:rPr sz="1200" dirty="0">
                <a:latin typeface="Calibri"/>
                <a:cs typeface="Calibri"/>
              </a:rPr>
              <a:t>ad un </a:t>
            </a:r>
            <a:r>
              <a:rPr sz="1200" spc="-5" dirty="0">
                <a:latin typeface="Calibri"/>
                <a:cs typeface="Calibri"/>
              </a:rPr>
              <a:t>pubblico giovane, con l’obiettivo </a:t>
            </a:r>
            <a:r>
              <a:rPr sz="1200" dirty="0">
                <a:latin typeface="Calibri"/>
                <a:cs typeface="Calibri"/>
              </a:rPr>
              <a:t>di </a:t>
            </a:r>
            <a:r>
              <a:rPr sz="1200" spc="-5" dirty="0">
                <a:latin typeface="Calibri"/>
                <a:cs typeface="Calibri"/>
              </a:rPr>
              <a:t>fornire </a:t>
            </a:r>
            <a:r>
              <a:rPr sz="1200" dirty="0">
                <a:latin typeface="Calibri"/>
                <a:cs typeface="Calibri"/>
              </a:rPr>
              <a:t>ai </a:t>
            </a:r>
            <a:r>
              <a:rPr sz="1200" spc="-5" dirty="0">
                <a:latin typeface="Calibri"/>
                <a:cs typeface="Calibri"/>
              </a:rPr>
              <a:t>ragazzi </a:t>
            </a:r>
            <a:r>
              <a:rPr sz="1200" dirty="0">
                <a:latin typeface="Calibri"/>
                <a:cs typeface="Calibri"/>
              </a:rPr>
              <a:t>gli </a:t>
            </a:r>
            <a:r>
              <a:rPr sz="1200" spc="-5" dirty="0">
                <a:latin typeface="Calibri"/>
                <a:cs typeface="Calibri"/>
              </a:rPr>
              <a:t>strumenti  </a:t>
            </a:r>
            <a:r>
              <a:rPr sz="1200" dirty="0">
                <a:latin typeface="Calibri"/>
                <a:cs typeface="Calibri"/>
              </a:rPr>
              <a:t>per </a:t>
            </a:r>
            <a:r>
              <a:rPr sz="1200" spc="-5" dirty="0">
                <a:latin typeface="Calibri"/>
                <a:cs typeface="Calibri"/>
              </a:rPr>
              <a:t>sviluppare </a:t>
            </a:r>
            <a:r>
              <a:rPr sz="1200" spc="-10" dirty="0">
                <a:latin typeface="Calibri"/>
                <a:cs typeface="Calibri"/>
              </a:rPr>
              <a:t>le </a:t>
            </a:r>
            <a:r>
              <a:rPr sz="1200" spc="-5" dirty="0">
                <a:latin typeface="Calibri"/>
                <a:cs typeface="Calibri"/>
              </a:rPr>
              <a:t>proprie </a:t>
            </a:r>
            <a:r>
              <a:rPr sz="1200" dirty="0">
                <a:latin typeface="Calibri"/>
                <a:cs typeface="Calibri"/>
              </a:rPr>
              <a:t>capacità </a:t>
            </a:r>
            <a:r>
              <a:rPr sz="1200" spc="-5" dirty="0">
                <a:latin typeface="Calibri"/>
                <a:cs typeface="Calibri"/>
              </a:rPr>
              <a:t>creative </a:t>
            </a:r>
            <a:r>
              <a:rPr sz="1200" dirty="0">
                <a:latin typeface="Calibri"/>
                <a:cs typeface="Calibri"/>
              </a:rPr>
              <a:t>e lo </a:t>
            </a:r>
            <a:r>
              <a:rPr sz="1200" spc="-5" dirty="0">
                <a:latin typeface="Calibri"/>
                <a:cs typeface="Calibri"/>
              </a:rPr>
              <a:t>spirito</a:t>
            </a:r>
            <a:r>
              <a:rPr sz="1200" spc="25" dirty="0">
                <a:latin typeface="Calibri"/>
                <a:cs typeface="Calibri"/>
              </a:rPr>
              <a:t> </a:t>
            </a:r>
            <a:r>
              <a:rPr sz="1200" spc="-5" dirty="0">
                <a:latin typeface="Calibri"/>
                <a:cs typeface="Calibri"/>
              </a:rPr>
              <a:t>critico.</a:t>
            </a:r>
            <a:endParaRPr sz="1200">
              <a:latin typeface="Calibri"/>
              <a:cs typeface="Calibri"/>
            </a:endParaRPr>
          </a:p>
        </p:txBody>
      </p:sp>
      <p:sp>
        <p:nvSpPr>
          <p:cNvPr id="5" name="object 5"/>
          <p:cNvSpPr/>
          <p:nvPr/>
        </p:nvSpPr>
        <p:spPr>
          <a:xfrm>
            <a:off x="2532379" y="2214625"/>
            <a:ext cx="2495042" cy="60579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4373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F</a:t>
            </a:r>
            <a:r>
              <a:rPr sz="1600" b="1" spc="-5" dirty="0">
                <a:latin typeface="Arial"/>
                <a:cs typeface="Arial"/>
              </a:rPr>
              <a:t>iore</a:t>
            </a:r>
            <a:r>
              <a:rPr sz="1600" b="1" dirty="0">
                <a:latin typeface="Arial"/>
                <a:cs typeface="Arial"/>
              </a:rPr>
              <a:t>n</a:t>
            </a:r>
            <a:r>
              <a:rPr sz="1600" b="1" spc="-5" dirty="0">
                <a:latin typeface="Arial"/>
                <a:cs typeface="Arial"/>
              </a:rPr>
              <a:t>ti</a:t>
            </a:r>
            <a:r>
              <a:rPr sz="1600" b="1" spc="-15" dirty="0">
                <a:latin typeface="Arial"/>
                <a:cs typeface="Arial"/>
              </a:rPr>
              <a:t>n</a:t>
            </a:r>
            <a:r>
              <a:rPr sz="1600" b="1" spc="5" dirty="0">
                <a:latin typeface="Arial"/>
                <a:cs typeface="Arial"/>
              </a:rPr>
              <a:t>i</a:t>
            </a:r>
            <a:r>
              <a:rPr sz="1600" b="1" spc="-5" dirty="0">
                <a:latin typeface="Arial"/>
                <a:cs typeface="Arial"/>
              </a:rPr>
              <a:t>sicre</a:t>
            </a:r>
            <a:r>
              <a:rPr sz="1600" b="1" spc="5" dirty="0">
                <a:latin typeface="Arial"/>
                <a:cs typeface="Arial"/>
              </a:rPr>
              <a:t>s</a:t>
            </a:r>
            <a:r>
              <a:rPr sz="1600" b="1" spc="-5" dirty="0">
                <a:latin typeface="Arial"/>
                <a:cs typeface="Arial"/>
              </a:rPr>
              <a:t>ce.it  17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77595" y="3421710"/>
            <a:ext cx="6259195" cy="741045"/>
          </a:xfrm>
          <a:custGeom>
            <a:avLst/>
            <a:gdLst/>
            <a:ahLst/>
            <a:cxnLst/>
            <a:rect l="l" t="t" r="r" b="b"/>
            <a:pathLst>
              <a:path w="6259195" h="741045">
                <a:moveTo>
                  <a:pt x="0" y="740968"/>
                </a:moveTo>
                <a:lnTo>
                  <a:pt x="6258813" y="740968"/>
                </a:lnTo>
                <a:lnTo>
                  <a:pt x="6258813" y="0"/>
                </a:lnTo>
                <a:lnTo>
                  <a:pt x="0" y="0"/>
                </a:lnTo>
                <a:lnTo>
                  <a:pt x="0" y="740968"/>
                </a:lnTo>
                <a:close/>
              </a:path>
            </a:pathLst>
          </a:custGeom>
          <a:solidFill>
            <a:srgbClr val="EDEDED"/>
          </a:solidFill>
        </p:spPr>
        <p:txBody>
          <a:bodyPr wrap="square" lIns="0" tIns="0" rIns="0" bIns="0" rtlCol="0"/>
          <a:lstStyle/>
          <a:p>
            <a:endParaRPr/>
          </a:p>
        </p:txBody>
      </p:sp>
      <p:sp>
        <p:nvSpPr>
          <p:cNvPr id="5" name="object 5"/>
          <p:cNvSpPr/>
          <p:nvPr/>
        </p:nvSpPr>
        <p:spPr>
          <a:xfrm>
            <a:off x="716280" y="3421710"/>
            <a:ext cx="6120130" cy="370840"/>
          </a:xfrm>
          <a:custGeom>
            <a:avLst/>
            <a:gdLst/>
            <a:ahLst/>
            <a:cxnLst/>
            <a:rect l="l" t="t" r="r" b="b"/>
            <a:pathLst>
              <a:path w="6120130" h="370839">
                <a:moveTo>
                  <a:pt x="0" y="370636"/>
                </a:moveTo>
                <a:lnTo>
                  <a:pt x="6120130" y="370636"/>
                </a:lnTo>
                <a:lnTo>
                  <a:pt x="6120130" y="0"/>
                </a:lnTo>
                <a:lnTo>
                  <a:pt x="0" y="0"/>
                </a:lnTo>
                <a:lnTo>
                  <a:pt x="0" y="370636"/>
                </a:lnTo>
                <a:close/>
              </a:path>
            </a:pathLst>
          </a:custGeom>
          <a:solidFill>
            <a:srgbClr val="EDEDED"/>
          </a:solidFill>
        </p:spPr>
        <p:txBody>
          <a:bodyPr wrap="square" lIns="0" tIns="0" rIns="0" bIns="0" rtlCol="0"/>
          <a:lstStyle/>
          <a:p>
            <a:endParaRPr/>
          </a:p>
        </p:txBody>
      </p:sp>
      <p:sp>
        <p:nvSpPr>
          <p:cNvPr id="6" name="object 6"/>
          <p:cNvSpPr/>
          <p:nvPr/>
        </p:nvSpPr>
        <p:spPr>
          <a:xfrm>
            <a:off x="716280" y="3792346"/>
            <a:ext cx="6120130" cy="370840"/>
          </a:xfrm>
          <a:custGeom>
            <a:avLst/>
            <a:gdLst/>
            <a:ahLst/>
            <a:cxnLst/>
            <a:rect l="l" t="t" r="r" b="b"/>
            <a:pathLst>
              <a:path w="6120130" h="370839">
                <a:moveTo>
                  <a:pt x="0" y="370331"/>
                </a:moveTo>
                <a:lnTo>
                  <a:pt x="6120130" y="370331"/>
                </a:lnTo>
                <a:lnTo>
                  <a:pt x="6120130" y="0"/>
                </a:lnTo>
                <a:lnTo>
                  <a:pt x="0" y="0"/>
                </a:lnTo>
                <a:lnTo>
                  <a:pt x="0" y="370331"/>
                </a:lnTo>
                <a:close/>
              </a:path>
            </a:pathLst>
          </a:custGeom>
          <a:solidFill>
            <a:srgbClr val="EDEDED"/>
          </a:solidFill>
        </p:spPr>
        <p:txBody>
          <a:bodyPr wrap="square" lIns="0" tIns="0" rIns="0" bIns="0" rtlCol="0"/>
          <a:lstStyle/>
          <a:p>
            <a:endParaRPr/>
          </a:p>
        </p:txBody>
      </p:sp>
      <p:sp>
        <p:nvSpPr>
          <p:cNvPr id="7" name="object 7"/>
          <p:cNvSpPr/>
          <p:nvPr/>
        </p:nvSpPr>
        <p:spPr>
          <a:xfrm>
            <a:off x="562355" y="3403345"/>
            <a:ext cx="9525" cy="20320"/>
          </a:xfrm>
          <a:custGeom>
            <a:avLst/>
            <a:gdLst/>
            <a:ahLst/>
            <a:cxnLst/>
            <a:rect l="l" t="t" r="r" b="b"/>
            <a:pathLst>
              <a:path w="9525" h="20320">
                <a:moveTo>
                  <a:pt x="0" y="19811"/>
                </a:moveTo>
                <a:lnTo>
                  <a:pt x="9143" y="19811"/>
                </a:lnTo>
                <a:lnTo>
                  <a:pt x="9143" y="0"/>
                </a:lnTo>
                <a:lnTo>
                  <a:pt x="0" y="0"/>
                </a:lnTo>
                <a:lnTo>
                  <a:pt x="0" y="19811"/>
                </a:lnTo>
                <a:close/>
              </a:path>
            </a:pathLst>
          </a:custGeom>
          <a:solidFill>
            <a:srgbClr val="CCCCCC"/>
          </a:solidFill>
        </p:spPr>
        <p:txBody>
          <a:bodyPr wrap="square" lIns="0" tIns="0" rIns="0" bIns="0" rtlCol="0"/>
          <a:lstStyle/>
          <a:p>
            <a:endParaRPr/>
          </a:p>
        </p:txBody>
      </p:sp>
      <p:sp>
        <p:nvSpPr>
          <p:cNvPr id="8" name="object 8"/>
          <p:cNvSpPr/>
          <p:nvPr/>
        </p:nvSpPr>
        <p:spPr>
          <a:xfrm>
            <a:off x="562355" y="3403345"/>
            <a:ext cx="9525" cy="9525"/>
          </a:xfrm>
          <a:custGeom>
            <a:avLst/>
            <a:gdLst/>
            <a:ahLst/>
            <a:cxnLst/>
            <a:rect l="l" t="t" r="r" b="b"/>
            <a:pathLst>
              <a:path w="9525" h="9525">
                <a:moveTo>
                  <a:pt x="0" y="9144"/>
                </a:moveTo>
                <a:lnTo>
                  <a:pt x="9143" y="9144"/>
                </a:lnTo>
                <a:lnTo>
                  <a:pt x="9143" y="0"/>
                </a:lnTo>
                <a:lnTo>
                  <a:pt x="0" y="0"/>
                </a:lnTo>
                <a:lnTo>
                  <a:pt x="0" y="9144"/>
                </a:lnTo>
                <a:close/>
              </a:path>
            </a:pathLst>
          </a:custGeom>
          <a:solidFill>
            <a:srgbClr val="CCCCCC"/>
          </a:solidFill>
        </p:spPr>
        <p:txBody>
          <a:bodyPr wrap="square" lIns="0" tIns="0" rIns="0" bIns="0" rtlCol="0"/>
          <a:lstStyle/>
          <a:p>
            <a:endParaRPr/>
          </a:p>
        </p:txBody>
      </p:sp>
      <p:sp>
        <p:nvSpPr>
          <p:cNvPr id="9" name="object 9"/>
          <p:cNvSpPr/>
          <p:nvPr/>
        </p:nvSpPr>
        <p:spPr>
          <a:xfrm>
            <a:off x="571500" y="3407917"/>
            <a:ext cx="6274435" cy="0"/>
          </a:xfrm>
          <a:custGeom>
            <a:avLst/>
            <a:gdLst/>
            <a:ahLst/>
            <a:cxnLst/>
            <a:rect l="l" t="t" r="r" b="b"/>
            <a:pathLst>
              <a:path w="6274434">
                <a:moveTo>
                  <a:pt x="0" y="0"/>
                </a:moveTo>
                <a:lnTo>
                  <a:pt x="6274054" y="0"/>
                </a:lnTo>
              </a:path>
            </a:pathLst>
          </a:custGeom>
          <a:ln w="9144">
            <a:solidFill>
              <a:srgbClr val="CCCCCC"/>
            </a:solidFill>
          </a:ln>
        </p:spPr>
        <p:txBody>
          <a:bodyPr wrap="square" lIns="0" tIns="0" rIns="0" bIns="0" rtlCol="0"/>
          <a:lstStyle/>
          <a:p>
            <a:endParaRPr/>
          </a:p>
        </p:txBody>
      </p:sp>
      <p:sp>
        <p:nvSpPr>
          <p:cNvPr id="10" name="object 10"/>
          <p:cNvSpPr/>
          <p:nvPr/>
        </p:nvSpPr>
        <p:spPr>
          <a:xfrm>
            <a:off x="6845554" y="3403345"/>
            <a:ext cx="9525" cy="20320"/>
          </a:xfrm>
          <a:custGeom>
            <a:avLst/>
            <a:gdLst/>
            <a:ahLst/>
            <a:cxnLst/>
            <a:rect l="l" t="t" r="r" b="b"/>
            <a:pathLst>
              <a:path w="9525" h="20320">
                <a:moveTo>
                  <a:pt x="0" y="19811"/>
                </a:moveTo>
                <a:lnTo>
                  <a:pt x="9144" y="19811"/>
                </a:lnTo>
                <a:lnTo>
                  <a:pt x="9144" y="0"/>
                </a:lnTo>
                <a:lnTo>
                  <a:pt x="0" y="0"/>
                </a:lnTo>
                <a:lnTo>
                  <a:pt x="0" y="19811"/>
                </a:lnTo>
                <a:close/>
              </a:path>
            </a:pathLst>
          </a:custGeom>
          <a:solidFill>
            <a:srgbClr val="CCCCCC"/>
          </a:solidFill>
        </p:spPr>
        <p:txBody>
          <a:bodyPr wrap="square" lIns="0" tIns="0" rIns="0" bIns="0" rtlCol="0"/>
          <a:lstStyle/>
          <a:p>
            <a:endParaRPr/>
          </a:p>
        </p:txBody>
      </p:sp>
      <p:sp>
        <p:nvSpPr>
          <p:cNvPr id="11" name="object 11"/>
          <p:cNvSpPr/>
          <p:nvPr/>
        </p:nvSpPr>
        <p:spPr>
          <a:xfrm>
            <a:off x="6845554" y="3403345"/>
            <a:ext cx="9525" cy="9525"/>
          </a:xfrm>
          <a:custGeom>
            <a:avLst/>
            <a:gdLst/>
            <a:ahLst/>
            <a:cxnLst/>
            <a:rect l="l" t="t" r="r" b="b"/>
            <a:pathLst>
              <a:path w="9525" h="9525">
                <a:moveTo>
                  <a:pt x="0" y="9144"/>
                </a:moveTo>
                <a:lnTo>
                  <a:pt x="9144" y="9144"/>
                </a:lnTo>
                <a:lnTo>
                  <a:pt x="9144" y="0"/>
                </a:lnTo>
                <a:lnTo>
                  <a:pt x="0" y="0"/>
                </a:lnTo>
                <a:lnTo>
                  <a:pt x="0" y="9144"/>
                </a:lnTo>
                <a:close/>
              </a:path>
            </a:pathLst>
          </a:custGeom>
          <a:solidFill>
            <a:srgbClr val="CCCCCC"/>
          </a:solidFill>
        </p:spPr>
        <p:txBody>
          <a:bodyPr wrap="square" lIns="0" tIns="0" rIns="0" bIns="0" rtlCol="0"/>
          <a:lstStyle/>
          <a:p>
            <a:endParaRPr/>
          </a:p>
        </p:txBody>
      </p:sp>
      <p:sp>
        <p:nvSpPr>
          <p:cNvPr id="12" name="object 12"/>
          <p:cNvSpPr/>
          <p:nvPr/>
        </p:nvSpPr>
        <p:spPr>
          <a:xfrm>
            <a:off x="571500" y="3417823"/>
            <a:ext cx="6274435" cy="0"/>
          </a:xfrm>
          <a:custGeom>
            <a:avLst/>
            <a:gdLst/>
            <a:ahLst/>
            <a:cxnLst/>
            <a:rect l="l" t="t" r="r" b="b"/>
            <a:pathLst>
              <a:path w="6274434">
                <a:moveTo>
                  <a:pt x="0" y="0"/>
                </a:moveTo>
                <a:lnTo>
                  <a:pt x="6274054" y="0"/>
                </a:lnTo>
              </a:path>
            </a:pathLst>
          </a:custGeom>
          <a:ln w="10668">
            <a:solidFill>
              <a:srgbClr val="EDEDED"/>
            </a:solidFill>
          </a:ln>
        </p:spPr>
        <p:txBody>
          <a:bodyPr wrap="square" lIns="0" tIns="0" rIns="0" bIns="0" rtlCol="0"/>
          <a:lstStyle/>
          <a:p>
            <a:endParaRPr/>
          </a:p>
        </p:txBody>
      </p:sp>
      <p:sp>
        <p:nvSpPr>
          <p:cNvPr id="13" name="object 13"/>
          <p:cNvSpPr/>
          <p:nvPr/>
        </p:nvSpPr>
        <p:spPr>
          <a:xfrm>
            <a:off x="571500" y="3423234"/>
            <a:ext cx="0" cy="739775"/>
          </a:xfrm>
          <a:custGeom>
            <a:avLst/>
            <a:gdLst/>
            <a:ahLst/>
            <a:cxnLst/>
            <a:rect l="l" t="t" r="r" b="b"/>
            <a:pathLst>
              <a:path h="739775">
                <a:moveTo>
                  <a:pt x="0" y="0"/>
                </a:moveTo>
                <a:lnTo>
                  <a:pt x="0" y="739444"/>
                </a:lnTo>
              </a:path>
            </a:pathLst>
          </a:custGeom>
          <a:ln w="9143">
            <a:solidFill>
              <a:srgbClr val="EDEDED"/>
            </a:solidFill>
          </a:ln>
        </p:spPr>
        <p:txBody>
          <a:bodyPr wrap="square" lIns="0" tIns="0" rIns="0" bIns="0" rtlCol="0"/>
          <a:lstStyle/>
          <a:p>
            <a:endParaRPr/>
          </a:p>
        </p:txBody>
      </p:sp>
      <p:sp>
        <p:nvSpPr>
          <p:cNvPr id="14" name="object 14"/>
          <p:cNvSpPr/>
          <p:nvPr/>
        </p:nvSpPr>
        <p:spPr>
          <a:xfrm>
            <a:off x="6845553" y="3423234"/>
            <a:ext cx="0" cy="739775"/>
          </a:xfrm>
          <a:custGeom>
            <a:avLst/>
            <a:gdLst/>
            <a:ahLst/>
            <a:cxnLst/>
            <a:rect l="l" t="t" r="r" b="b"/>
            <a:pathLst>
              <a:path h="739775">
                <a:moveTo>
                  <a:pt x="0" y="0"/>
                </a:moveTo>
                <a:lnTo>
                  <a:pt x="0" y="739444"/>
                </a:lnTo>
              </a:path>
            </a:pathLst>
          </a:custGeom>
          <a:ln w="9143">
            <a:solidFill>
              <a:srgbClr val="EDEDED"/>
            </a:solidFill>
          </a:ln>
        </p:spPr>
        <p:txBody>
          <a:bodyPr wrap="square" lIns="0" tIns="0" rIns="0" bIns="0" rtlCol="0"/>
          <a:lstStyle/>
          <a:p>
            <a:endParaRPr/>
          </a:p>
        </p:txBody>
      </p:sp>
      <p:sp>
        <p:nvSpPr>
          <p:cNvPr id="15" name="object 15"/>
          <p:cNvSpPr/>
          <p:nvPr/>
        </p:nvSpPr>
        <p:spPr>
          <a:xfrm>
            <a:off x="566927" y="3423234"/>
            <a:ext cx="0" cy="739775"/>
          </a:xfrm>
          <a:custGeom>
            <a:avLst/>
            <a:gdLst/>
            <a:ahLst/>
            <a:cxnLst/>
            <a:rect l="l" t="t" r="r" b="b"/>
            <a:pathLst>
              <a:path h="739775">
                <a:moveTo>
                  <a:pt x="0" y="0"/>
                </a:moveTo>
                <a:lnTo>
                  <a:pt x="0" y="739444"/>
                </a:lnTo>
              </a:path>
            </a:pathLst>
          </a:custGeom>
          <a:ln w="9143">
            <a:solidFill>
              <a:srgbClr val="CCCCCC"/>
            </a:solidFill>
          </a:ln>
        </p:spPr>
        <p:txBody>
          <a:bodyPr wrap="square" lIns="0" tIns="0" rIns="0" bIns="0" rtlCol="0"/>
          <a:lstStyle/>
          <a:p>
            <a:endParaRPr/>
          </a:p>
        </p:txBody>
      </p:sp>
      <p:sp>
        <p:nvSpPr>
          <p:cNvPr id="16" name="object 16"/>
          <p:cNvSpPr/>
          <p:nvPr/>
        </p:nvSpPr>
        <p:spPr>
          <a:xfrm>
            <a:off x="6850126" y="3423234"/>
            <a:ext cx="0" cy="739775"/>
          </a:xfrm>
          <a:custGeom>
            <a:avLst/>
            <a:gdLst/>
            <a:ahLst/>
            <a:cxnLst/>
            <a:rect l="l" t="t" r="r" b="b"/>
            <a:pathLst>
              <a:path h="739775">
                <a:moveTo>
                  <a:pt x="0" y="0"/>
                </a:moveTo>
                <a:lnTo>
                  <a:pt x="0" y="739444"/>
                </a:lnTo>
              </a:path>
            </a:pathLst>
          </a:custGeom>
          <a:ln w="9144">
            <a:solidFill>
              <a:srgbClr val="CCCCCC"/>
            </a:solidFill>
          </a:ln>
        </p:spPr>
        <p:txBody>
          <a:bodyPr wrap="square" lIns="0" tIns="0" rIns="0" bIns="0" rtlCol="0"/>
          <a:lstStyle/>
          <a:p>
            <a:endParaRPr/>
          </a:p>
        </p:txBody>
      </p:sp>
      <p:sp>
        <p:nvSpPr>
          <p:cNvPr id="17" name="object 17"/>
          <p:cNvSpPr/>
          <p:nvPr/>
        </p:nvSpPr>
        <p:spPr>
          <a:xfrm>
            <a:off x="577595" y="4162678"/>
            <a:ext cx="6259195" cy="500380"/>
          </a:xfrm>
          <a:custGeom>
            <a:avLst/>
            <a:gdLst/>
            <a:ahLst/>
            <a:cxnLst/>
            <a:rect l="l" t="t" r="r" b="b"/>
            <a:pathLst>
              <a:path w="6259195" h="500379">
                <a:moveTo>
                  <a:pt x="0" y="499871"/>
                </a:moveTo>
                <a:lnTo>
                  <a:pt x="6258813" y="499871"/>
                </a:lnTo>
                <a:lnTo>
                  <a:pt x="6258813" y="0"/>
                </a:lnTo>
                <a:lnTo>
                  <a:pt x="0" y="0"/>
                </a:lnTo>
                <a:lnTo>
                  <a:pt x="0" y="499871"/>
                </a:lnTo>
                <a:close/>
              </a:path>
            </a:pathLst>
          </a:custGeom>
          <a:solidFill>
            <a:srgbClr val="EDEDED"/>
          </a:solidFill>
        </p:spPr>
        <p:txBody>
          <a:bodyPr wrap="square" lIns="0" tIns="0" rIns="0" bIns="0" rtlCol="0"/>
          <a:lstStyle/>
          <a:p>
            <a:endParaRPr/>
          </a:p>
        </p:txBody>
      </p:sp>
      <p:sp>
        <p:nvSpPr>
          <p:cNvPr id="18" name="object 18"/>
          <p:cNvSpPr/>
          <p:nvPr/>
        </p:nvSpPr>
        <p:spPr>
          <a:xfrm>
            <a:off x="716280" y="4162678"/>
            <a:ext cx="6120130" cy="187960"/>
          </a:xfrm>
          <a:custGeom>
            <a:avLst/>
            <a:gdLst/>
            <a:ahLst/>
            <a:cxnLst/>
            <a:rect l="l" t="t" r="r" b="b"/>
            <a:pathLst>
              <a:path w="6120130" h="187960">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19" name="object 19"/>
          <p:cNvSpPr/>
          <p:nvPr/>
        </p:nvSpPr>
        <p:spPr>
          <a:xfrm>
            <a:off x="716280" y="4350130"/>
            <a:ext cx="6120130" cy="312420"/>
          </a:xfrm>
          <a:custGeom>
            <a:avLst/>
            <a:gdLst/>
            <a:ahLst/>
            <a:cxnLst/>
            <a:rect l="l" t="t" r="r" b="b"/>
            <a:pathLst>
              <a:path w="6120130" h="312420">
                <a:moveTo>
                  <a:pt x="0" y="312420"/>
                </a:moveTo>
                <a:lnTo>
                  <a:pt x="6120130" y="312420"/>
                </a:lnTo>
                <a:lnTo>
                  <a:pt x="6120130" y="0"/>
                </a:lnTo>
                <a:lnTo>
                  <a:pt x="0" y="0"/>
                </a:lnTo>
                <a:lnTo>
                  <a:pt x="0" y="312420"/>
                </a:lnTo>
                <a:close/>
              </a:path>
            </a:pathLst>
          </a:custGeom>
          <a:solidFill>
            <a:srgbClr val="EDEDED"/>
          </a:solidFill>
        </p:spPr>
        <p:txBody>
          <a:bodyPr wrap="square" lIns="0" tIns="0" rIns="0" bIns="0" rtlCol="0"/>
          <a:lstStyle/>
          <a:p>
            <a:endParaRPr/>
          </a:p>
        </p:txBody>
      </p:sp>
      <p:sp>
        <p:nvSpPr>
          <p:cNvPr id="20" name="object 20"/>
          <p:cNvSpPr/>
          <p:nvPr/>
        </p:nvSpPr>
        <p:spPr>
          <a:xfrm>
            <a:off x="571500" y="4162678"/>
            <a:ext cx="0" cy="500380"/>
          </a:xfrm>
          <a:custGeom>
            <a:avLst/>
            <a:gdLst/>
            <a:ahLst/>
            <a:cxnLst/>
            <a:rect l="l" t="t" r="r" b="b"/>
            <a:pathLst>
              <a:path h="500379">
                <a:moveTo>
                  <a:pt x="0" y="0"/>
                </a:moveTo>
                <a:lnTo>
                  <a:pt x="0" y="499871"/>
                </a:lnTo>
              </a:path>
            </a:pathLst>
          </a:custGeom>
          <a:ln w="9143">
            <a:solidFill>
              <a:srgbClr val="EDEDED"/>
            </a:solidFill>
          </a:ln>
        </p:spPr>
        <p:txBody>
          <a:bodyPr wrap="square" lIns="0" tIns="0" rIns="0" bIns="0" rtlCol="0"/>
          <a:lstStyle/>
          <a:p>
            <a:endParaRPr/>
          </a:p>
        </p:txBody>
      </p:sp>
      <p:sp>
        <p:nvSpPr>
          <p:cNvPr id="21" name="object 21"/>
          <p:cNvSpPr/>
          <p:nvPr/>
        </p:nvSpPr>
        <p:spPr>
          <a:xfrm>
            <a:off x="6845553" y="4162678"/>
            <a:ext cx="0" cy="500380"/>
          </a:xfrm>
          <a:custGeom>
            <a:avLst/>
            <a:gdLst/>
            <a:ahLst/>
            <a:cxnLst/>
            <a:rect l="l" t="t" r="r" b="b"/>
            <a:pathLst>
              <a:path h="500379">
                <a:moveTo>
                  <a:pt x="0" y="0"/>
                </a:moveTo>
                <a:lnTo>
                  <a:pt x="0" y="499871"/>
                </a:lnTo>
              </a:path>
            </a:pathLst>
          </a:custGeom>
          <a:ln w="9143">
            <a:solidFill>
              <a:srgbClr val="EDEDED"/>
            </a:solidFill>
          </a:ln>
        </p:spPr>
        <p:txBody>
          <a:bodyPr wrap="square" lIns="0" tIns="0" rIns="0" bIns="0" rtlCol="0"/>
          <a:lstStyle/>
          <a:p>
            <a:endParaRPr/>
          </a:p>
        </p:txBody>
      </p:sp>
      <p:sp>
        <p:nvSpPr>
          <p:cNvPr id="22" name="object 22"/>
          <p:cNvSpPr/>
          <p:nvPr/>
        </p:nvSpPr>
        <p:spPr>
          <a:xfrm>
            <a:off x="566927" y="4162678"/>
            <a:ext cx="0" cy="500380"/>
          </a:xfrm>
          <a:custGeom>
            <a:avLst/>
            <a:gdLst/>
            <a:ahLst/>
            <a:cxnLst/>
            <a:rect l="l" t="t" r="r" b="b"/>
            <a:pathLst>
              <a:path h="500379">
                <a:moveTo>
                  <a:pt x="0" y="0"/>
                </a:moveTo>
                <a:lnTo>
                  <a:pt x="0" y="499871"/>
                </a:lnTo>
              </a:path>
            </a:pathLst>
          </a:custGeom>
          <a:ln w="9143">
            <a:solidFill>
              <a:srgbClr val="CCCCCC"/>
            </a:solidFill>
          </a:ln>
        </p:spPr>
        <p:txBody>
          <a:bodyPr wrap="square" lIns="0" tIns="0" rIns="0" bIns="0" rtlCol="0"/>
          <a:lstStyle/>
          <a:p>
            <a:endParaRPr/>
          </a:p>
        </p:txBody>
      </p:sp>
      <p:sp>
        <p:nvSpPr>
          <p:cNvPr id="23" name="object 23"/>
          <p:cNvSpPr/>
          <p:nvPr/>
        </p:nvSpPr>
        <p:spPr>
          <a:xfrm>
            <a:off x="6850126" y="4162678"/>
            <a:ext cx="0" cy="500380"/>
          </a:xfrm>
          <a:custGeom>
            <a:avLst/>
            <a:gdLst/>
            <a:ahLst/>
            <a:cxnLst/>
            <a:rect l="l" t="t" r="r" b="b"/>
            <a:pathLst>
              <a:path h="500379">
                <a:moveTo>
                  <a:pt x="0" y="0"/>
                </a:moveTo>
                <a:lnTo>
                  <a:pt x="0" y="499871"/>
                </a:lnTo>
              </a:path>
            </a:pathLst>
          </a:custGeom>
          <a:ln w="9144">
            <a:solidFill>
              <a:srgbClr val="CCCCCC"/>
            </a:solidFill>
          </a:ln>
        </p:spPr>
        <p:txBody>
          <a:bodyPr wrap="square" lIns="0" tIns="0" rIns="0" bIns="0" rtlCol="0"/>
          <a:lstStyle/>
          <a:p>
            <a:endParaRPr/>
          </a:p>
        </p:txBody>
      </p:sp>
      <p:sp>
        <p:nvSpPr>
          <p:cNvPr id="24" name="object 24"/>
          <p:cNvSpPr/>
          <p:nvPr/>
        </p:nvSpPr>
        <p:spPr>
          <a:xfrm>
            <a:off x="577595" y="4662550"/>
            <a:ext cx="6263640" cy="27940"/>
          </a:xfrm>
          <a:custGeom>
            <a:avLst/>
            <a:gdLst/>
            <a:ahLst/>
            <a:cxnLst/>
            <a:rect l="l" t="t" r="r" b="b"/>
            <a:pathLst>
              <a:path w="6263640" h="27939">
                <a:moveTo>
                  <a:pt x="0" y="27432"/>
                </a:moveTo>
                <a:lnTo>
                  <a:pt x="6263385" y="27432"/>
                </a:lnTo>
                <a:lnTo>
                  <a:pt x="6263385" y="0"/>
                </a:lnTo>
                <a:lnTo>
                  <a:pt x="0" y="0"/>
                </a:lnTo>
                <a:lnTo>
                  <a:pt x="0" y="27432"/>
                </a:lnTo>
                <a:close/>
              </a:path>
            </a:pathLst>
          </a:custGeom>
          <a:solidFill>
            <a:srgbClr val="EDEDED"/>
          </a:solidFill>
        </p:spPr>
        <p:txBody>
          <a:bodyPr wrap="square" lIns="0" tIns="0" rIns="0" bIns="0" rtlCol="0"/>
          <a:lstStyle/>
          <a:p>
            <a:endParaRPr/>
          </a:p>
        </p:txBody>
      </p:sp>
      <p:sp>
        <p:nvSpPr>
          <p:cNvPr id="25" name="object 25"/>
          <p:cNvSpPr/>
          <p:nvPr/>
        </p:nvSpPr>
        <p:spPr>
          <a:xfrm>
            <a:off x="577595" y="4827142"/>
            <a:ext cx="6263640" cy="26034"/>
          </a:xfrm>
          <a:custGeom>
            <a:avLst/>
            <a:gdLst/>
            <a:ahLst/>
            <a:cxnLst/>
            <a:rect l="l" t="t" r="r" b="b"/>
            <a:pathLst>
              <a:path w="6263640" h="26035">
                <a:moveTo>
                  <a:pt x="0" y="25907"/>
                </a:moveTo>
                <a:lnTo>
                  <a:pt x="6263385" y="25907"/>
                </a:lnTo>
                <a:lnTo>
                  <a:pt x="6263385" y="0"/>
                </a:lnTo>
                <a:lnTo>
                  <a:pt x="0" y="0"/>
                </a:lnTo>
                <a:lnTo>
                  <a:pt x="0" y="25907"/>
                </a:lnTo>
                <a:close/>
              </a:path>
            </a:pathLst>
          </a:custGeom>
          <a:solidFill>
            <a:srgbClr val="EDEDED"/>
          </a:solidFill>
        </p:spPr>
        <p:txBody>
          <a:bodyPr wrap="square" lIns="0" tIns="0" rIns="0" bIns="0" rtlCol="0"/>
          <a:lstStyle/>
          <a:p>
            <a:endParaRPr/>
          </a:p>
        </p:txBody>
      </p:sp>
      <p:sp>
        <p:nvSpPr>
          <p:cNvPr id="26" name="object 26"/>
          <p:cNvSpPr/>
          <p:nvPr/>
        </p:nvSpPr>
        <p:spPr>
          <a:xfrm>
            <a:off x="577595" y="4689982"/>
            <a:ext cx="6263640" cy="137160"/>
          </a:xfrm>
          <a:custGeom>
            <a:avLst/>
            <a:gdLst/>
            <a:ahLst/>
            <a:cxnLst/>
            <a:rect l="l" t="t" r="r" b="b"/>
            <a:pathLst>
              <a:path w="6263640" h="137160">
                <a:moveTo>
                  <a:pt x="0" y="137160"/>
                </a:moveTo>
                <a:lnTo>
                  <a:pt x="6263385" y="137160"/>
                </a:lnTo>
                <a:lnTo>
                  <a:pt x="6263385" y="0"/>
                </a:lnTo>
                <a:lnTo>
                  <a:pt x="0" y="0"/>
                </a:lnTo>
                <a:lnTo>
                  <a:pt x="0" y="137160"/>
                </a:lnTo>
                <a:close/>
              </a:path>
            </a:pathLst>
          </a:custGeom>
          <a:solidFill>
            <a:srgbClr val="EDEDED"/>
          </a:solidFill>
        </p:spPr>
        <p:txBody>
          <a:bodyPr wrap="square" lIns="0" tIns="0" rIns="0" bIns="0" rtlCol="0"/>
          <a:lstStyle/>
          <a:p>
            <a:endParaRPr/>
          </a:p>
        </p:txBody>
      </p:sp>
      <p:sp>
        <p:nvSpPr>
          <p:cNvPr id="27" name="object 27"/>
          <p:cNvSpPr/>
          <p:nvPr/>
        </p:nvSpPr>
        <p:spPr>
          <a:xfrm>
            <a:off x="571500" y="4662550"/>
            <a:ext cx="0" cy="190500"/>
          </a:xfrm>
          <a:custGeom>
            <a:avLst/>
            <a:gdLst/>
            <a:ahLst/>
            <a:cxnLst/>
            <a:rect l="l" t="t" r="r" b="b"/>
            <a:pathLst>
              <a:path h="190500">
                <a:moveTo>
                  <a:pt x="0" y="0"/>
                </a:moveTo>
                <a:lnTo>
                  <a:pt x="0" y="190500"/>
                </a:lnTo>
              </a:path>
            </a:pathLst>
          </a:custGeom>
          <a:ln w="9143">
            <a:solidFill>
              <a:srgbClr val="EDEDED"/>
            </a:solidFill>
          </a:ln>
        </p:spPr>
        <p:txBody>
          <a:bodyPr wrap="square" lIns="0" tIns="0" rIns="0" bIns="0" rtlCol="0"/>
          <a:lstStyle/>
          <a:p>
            <a:endParaRPr/>
          </a:p>
        </p:txBody>
      </p:sp>
      <p:sp>
        <p:nvSpPr>
          <p:cNvPr id="28" name="object 28"/>
          <p:cNvSpPr/>
          <p:nvPr/>
        </p:nvSpPr>
        <p:spPr>
          <a:xfrm>
            <a:off x="6845553" y="4662550"/>
            <a:ext cx="0" cy="190500"/>
          </a:xfrm>
          <a:custGeom>
            <a:avLst/>
            <a:gdLst/>
            <a:ahLst/>
            <a:cxnLst/>
            <a:rect l="l" t="t" r="r" b="b"/>
            <a:pathLst>
              <a:path h="190500">
                <a:moveTo>
                  <a:pt x="0" y="0"/>
                </a:moveTo>
                <a:lnTo>
                  <a:pt x="0" y="190500"/>
                </a:lnTo>
              </a:path>
            </a:pathLst>
          </a:custGeom>
          <a:ln w="9143">
            <a:solidFill>
              <a:srgbClr val="EDEDED"/>
            </a:solidFill>
          </a:ln>
        </p:spPr>
        <p:txBody>
          <a:bodyPr wrap="square" lIns="0" tIns="0" rIns="0" bIns="0" rtlCol="0"/>
          <a:lstStyle/>
          <a:p>
            <a:endParaRPr/>
          </a:p>
        </p:txBody>
      </p:sp>
      <p:sp>
        <p:nvSpPr>
          <p:cNvPr id="29" name="object 29"/>
          <p:cNvSpPr/>
          <p:nvPr/>
        </p:nvSpPr>
        <p:spPr>
          <a:xfrm>
            <a:off x="566927" y="4662550"/>
            <a:ext cx="0" cy="190500"/>
          </a:xfrm>
          <a:custGeom>
            <a:avLst/>
            <a:gdLst/>
            <a:ahLst/>
            <a:cxnLst/>
            <a:rect l="l" t="t" r="r" b="b"/>
            <a:pathLst>
              <a:path h="190500">
                <a:moveTo>
                  <a:pt x="0" y="0"/>
                </a:moveTo>
                <a:lnTo>
                  <a:pt x="0" y="190500"/>
                </a:lnTo>
              </a:path>
            </a:pathLst>
          </a:custGeom>
          <a:ln w="9143">
            <a:solidFill>
              <a:srgbClr val="CCCCCC"/>
            </a:solidFill>
          </a:ln>
        </p:spPr>
        <p:txBody>
          <a:bodyPr wrap="square" lIns="0" tIns="0" rIns="0" bIns="0" rtlCol="0"/>
          <a:lstStyle/>
          <a:p>
            <a:endParaRPr/>
          </a:p>
        </p:txBody>
      </p:sp>
      <p:sp>
        <p:nvSpPr>
          <p:cNvPr id="30" name="object 30"/>
          <p:cNvSpPr/>
          <p:nvPr/>
        </p:nvSpPr>
        <p:spPr>
          <a:xfrm>
            <a:off x="6850126" y="4662550"/>
            <a:ext cx="0" cy="190500"/>
          </a:xfrm>
          <a:custGeom>
            <a:avLst/>
            <a:gdLst/>
            <a:ahLst/>
            <a:cxnLst/>
            <a:rect l="l" t="t" r="r" b="b"/>
            <a:pathLst>
              <a:path h="190500">
                <a:moveTo>
                  <a:pt x="0" y="0"/>
                </a:moveTo>
                <a:lnTo>
                  <a:pt x="0" y="190500"/>
                </a:lnTo>
              </a:path>
            </a:pathLst>
          </a:custGeom>
          <a:ln w="9144">
            <a:solidFill>
              <a:srgbClr val="CCCCCC"/>
            </a:solidFill>
          </a:ln>
        </p:spPr>
        <p:txBody>
          <a:bodyPr wrap="square" lIns="0" tIns="0" rIns="0" bIns="0" rtlCol="0"/>
          <a:lstStyle/>
          <a:p>
            <a:endParaRPr/>
          </a:p>
        </p:txBody>
      </p:sp>
      <p:sp>
        <p:nvSpPr>
          <p:cNvPr id="31" name="object 31"/>
          <p:cNvSpPr/>
          <p:nvPr/>
        </p:nvSpPr>
        <p:spPr>
          <a:xfrm>
            <a:off x="577595" y="4853050"/>
            <a:ext cx="6259195" cy="1579245"/>
          </a:xfrm>
          <a:custGeom>
            <a:avLst/>
            <a:gdLst/>
            <a:ahLst/>
            <a:cxnLst/>
            <a:rect l="l" t="t" r="r" b="b"/>
            <a:pathLst>
              <a:path w="6259195" h="1579245">
                <a:moveTo>
                  <a:pt x="0" y="1579117"/>
                </a:moveTo>
                <a:lnTo>
                  <a:pt x="6258813" y="1579117"/>
                </a:lnTo>
                <a:lnTo>
                  <a:pt x="6258813" y="0"/>
                </a:lnTo>
                <a:lnTo>
                  <a:pt x="0" y="0"/>
                </a:lnTo>
                <a:lnTo>
                  <a:pt x="0" y="1579117"/>
                </a:lnTo>
                <a:close/>
              </a:path>
            </a:pathLst>
          </a:custGeom>
          <a:solidFill>
            <a:srgbClr val="EDEDED"/>
          </a:solidFill>
        </p:spPr>
        <p:txBody>
          <a:bodyPr wrap="square" lIns="0" tIns="0" rIns="0" bIns="0" rtlCol="0"/>
          <a:lstStyle/>
          <a:p>
            <a:endParaRPr/>
          </a:p>
        </p:txBody>
      </p:sp>
      <p:sp>
        <p:nvSpPr>
          <p:cNvPr id="32" name="object 32"/>
          <p:cNvSpPr/>
          <p:nvPr/>
        </p:nvSpPr>
        <p:spPr>
          <a:xfrm>
            <a:off x="4650613" y="4853050"/>
            <a:ext cx="2185670" cy="419100"/>
          </a:xfrm>
          <a:custGeom>
            <a:avLst/>
            <a:gdLst/>
            <a:ahLst/>
            <a:cxnLst/>
            <a:rect l="l" t="t" r="r" b="b"/>
            <a:pathLst>
              <a:path w="2185670" h="419100">
                <a:moveTo>
                  <a:pt x="0" y="419100"/>
                </a:moveTo>
                <a:lnTo>
                  <a:pt x="2185669" y="419100"/>
                </a:lnTo>
                <a:lnTo>
                  <a:pt x="2185669" y="0"/>
                </a:lnTo>
                <a:lnTo>
                  <a:pt x="0" y="0"/>
                </a:lnTo>
                <a:lnTo>
                  <a:pt x="0" y="419100"/>
                </a:lnTo>
                <a:close/>
              </a:path>
            </a:pathLst>
          </a:custGeom>
          <a:solidFill>
            <a:srgbClr val="EDEDED"/>
          </a:solidFill>
        </p:spPr>
        <p:txBody>
          <a:bodyPr wrap="square" lIns="0" tIns="0" rIns="0" bIns="0" rtlCol="0"/>
          <a:lstStyle/>
          <a:p>
            <a:endParaRPr/>
          </a:p>
        </p:txBody>
      </p:sp>
      <p:sp>
        <p:nvSpPr>
          <p:cNvPr id="33" name="object 33"/>
          <p:cNvSpPr/>
          <p:nvPr/>
        </p:nvSpPr>
        <p:spPr>
          <a:xfrm>
            <a:off x="716280" y="5176138"/>
            <a:ext cx="724535" cy="96520"/>
          </a:xfrm>
          <a:custGeom>
            <a:avLst/>
            <a:gdLst/>
            <a:ahLst/>
            <a:cxnLst/>
            <a:rect l="l" t="t" r="r" b="b"/>
            <a:pathLst>
              <a:path w="724535" h="96520">
                <a:moveTo>
                  <a:pt x="0" y="96012"/>
                </a:moveTo>
                <a:lnTo>
                  <a:pt x="724204" y="96012"/>
                </a:lnTo>
                <a:lnTo>
                  <a:pt x="724204" y="0"/>
                </a:lnTo>
                <a:lnTo>
                  <a:pt x="0" y="0"/>
                </a:lnTo>
                <a:lnTo>
                  <a:pt x="0" y="96012"/>
                </a:lnTo>
                <a:close/>
              </a:path>
            </a:pathLst>
          </a:custGeom>
          <a:solidFill>
            <a:srgbClr val="EDEDED"/>
          </a:solidFill>
        </p:spPr>
        <p:txBody>
          <a:bodyPr wrap="square" lIns="0" tIns="0" rIns="0" bIns="0" rtlCol="0"/>
          <a:lstStyle/>
          <a:p>
            <a:endParaRPr/>
          </a:p>
        </p:txBody>
      </p:sp>
      <p:sp>
        <p:nvSpPr>
          <p:cNvPr id="34" name="object 34"/>
          <p:cNvSpPr/>
          <p:nvPr/>
        </p:nvSpPr>
        <p:spPr>
          <a:xfrm>
            <a:off x="716280" y="4853050"/>
            <a:ext cx="724535" cy="323215"/>
          </a:xfrm>
          <a:custGeom>
            <a:avLst/>
            <a:gdLst/>
            <a:ahLst/>
            <a:cxnLst/>
            <a:rect l="l" t="t" r="r" b="b"/>
            <a:pathLst>
              <a:path w="724535" h="323214">
                <a:moveTo>
                  <a:pt x="0" y="323088"/>
                </a:moveTo>
                <a:lnTo>
                  <a:pt x="724204" y="323088"/>
                </a:lnTo>
                <a:lnTo>
                  <a:pt x="724204" y="0"/>
                </a:lnTo>
                <a:lnTo>
                  <a:pt x="0" y="0"/>
                </a:lnTo>
                <a:lnTo>
                  <a:pt x="0" y="323088"/>
                </a:lnTo>
                <a:close/>
              </a:path>
            </a:pathLst>
          </a:custGeom>
          <a:solidFill>
            <a:srgbClr val="EDEDED"/>
          </a:solidFill>
        </p:spPr>
        <p:txBody>
          <a:bodyPr wrap="square" lIns="0" tIns="0" rIns="0" bIns="0" rtlCol="0"/>
          <a:lstStyle/>
          <a:p>
            <a:endParaRPr/>
          </a:p>
        </p:txBody>
      </p:sp>
      <p:sp>
        <p:nvSpPr>
          <p:cNvPr id="35" name="object 35"/>
          <p:cNvSpPr/>
          <p:nvPr/>
        </p:nvSpPr>
        <p:spPr>
          <a:xfrm>
            <a:off x="1440433" y="5176138"/>
            <a:ext cx="3210560" cy="96520"/>
          </a:xfrm>
          <a:custGeom>
            <a:avLst/>
            <a:gdLst/>
            <a:ahLst/>
            <a:cxnLst/>
            <a:rect l="l" t="t" r="r" b="b"/>
            <a:pathLst>
              <a:path w="3210560" h="96520">
                <a:moveTo>
                  <a:pt x="0" y="96012"/>
                </a:moveTo>
                <a:lnTo>
                  <a:pt x="3210179" y="96012"/>
                </a:lnTo>
                <a:lnTo>
                  <a:pt x="3210179" y="0"/>
                </a:lnTo>
                <a:lnTo>
                  <a:pt x="0" y="0"/>
                </a:lnTo>
                <a:lnTo>
                  <a:pt x="0" y="96012"/>
                </a:lnTo>
                <a:close/>
              </a:path>
            </a:pathLst>
          </a:custGeom>
          <a:solidFill>
            <a:srgbClr val="EDEDED"/>
          </a:solidFill>
        </p:spPr>
        <p:txBody>
          <a:bodyPr wrap="square" lIns="0" tIns="0" rIns="0" bIns="0" rtlCol="0"/>
          <a:lstStyle/>
          <a:p>
            <a:endParaRPr/>
          </a:p>
        </p:txBody>
      </p:sp>
      <p:sp>
        <p:nvSpPr>
          <p:cNvPr id="36" name="object 36"/>
          <p:cNvSpPr/>
          <p:nvPr/>
        </p:nvSpPr>
        <p:spPr>
          <a:xfrm>
            <a:off x="1440433" y="4853050"/>
            <a:ext cx="3210560" cy="323215"/>
          </a:xfrm>
          <a:custGeom>
            <a:avLst/>
            <a:gdLst/>
            <a:ahLst/>
            <a:cxnLst/>
            <a:rect l="l" t="t" r="r" b="b"/>
            <a:pathLst>
              <a:path w="3210560" h="323214">
                <a:moveTo>
                  <a:pt x="0" y="323088"/>
                </a:moveTo>
                <a:lnTo>
                  <a:pt x="3210179" y="323088"/>
                </a:lnTo>
                <a:lnTo>
                  <a:pt x="3210179" y="0"/>
                </a:lnTo>
                <a:lnTo>
                  <a:pt x="0" y="0"/>
                </a:lnTo>
                <a:lnTo>
                  <a:pt x="0" y="323088"/>
                </a:lnTo>
                <a:close/>
              </a:path>
            </a:pathLst>
          </a:custGeom>
          <a:solidFill>
            <a:srgbClr val="EDEDED"/>
          </a:solidFill>
        </p:spPr>
        <p:txBody>
          <a:bodyPr wrap="square" lIns="0" tIns="0" rIns="0" bIns="0" rtlCol="0"/>
          <a:lstStyle/>
          <a:p>
            <a:endParaRPr/>
          </a:p>
        </p:txBody>
      </p:sp>
      <p:sp>
        <p:nvSpPr>
          <p:cNvPr id="37" name="object 37"/>
          <p:cNvSpPr/>
          <p:nvPr/>
        </p:nvSpPr>
        <p:spPr>
          <a:xfrm>
            <a:off x="4650613" y="5272150"/>
            <a:ext cx="2185670" cy="417830"/>
          </a:xfrm>
          <a:custGeom>
            <a:avLst/>
            <a:gdLst/>
            <a:ahLst/>
            <a:cxnLst/>
            <a:rect l="l" t="t" r="r" b="b"/>
            <a:pathLst>
              <a:path w="2185670" h="417829">
                <a:moveTo>
                  <a:pt x="0" y="417575"/>
                </a:moveTo>
                <a:lnTo>
                  <a:pt x="2185669" y="417575"/>
                </a:lnTo>
                <a:lnTo>
                  <a:pt x="2185669" y="0"/>
                </a:lnTo>
                <a:lnTo>
                  <a:pt x="0" y="0"/>
                </a:lnTo>
                <a:lnTo>
                  <a:pt x="0" y="417575"/>
                </a:lnTo>
                <a:close/>
              </a:path>
            </a:pathLst>
          </a:custGeom>
          <a:solidFill>
            <a:srgbClr val="EDEDED"/>
          </a:solidFill>
        </p:spPr>
        <p:txBody>
          <a:bodyPr wrap="square" lIns="0" tIns="0" rIns="0" bIns="0" rtlCol="0"/>
          <a:lstStyle/>
          <a:p>
            <a:endParaRPr/>
          </a:p>
        </p:txBody>
      </p:sp>
      <p:sp>
        <p:nvSpPr>
          <p:cNvPr id="38" name="object 38"/>
          <p:cNvSpPr/>
          <p:nvPr/>
        </p:nvSpPr>
        <p:spPr>
          <a:xfrm>
            <a:off x="716280" y="5595238"/>
            <a:ext cx="724535" cy="94615"/>
          </a:xfrm>
          <a:custGeom>
            <a:avLst/>
            <a:gdLst/>
            <a:ahLst/>
            <a:cxnLst/>
            <a:rect l="l" t="t" r="r" b="b"/>
            <a:pathLst>
              <a:path w="724535" h="94614">
                <a:moveTo>
                  <a:pt x="0" y="94437"/>
                </a:moveTo>
                <a:lnTo>
                  <a:pt x="724204" y="94437"/>
                </a:lnTo>
                <a:lnTo>
                  <a:pt x="724204" y="0"/>
                </a:lnTo>
                <a:lnTo>
                  <a:pt x="0" y="0"/>
                </a:lnTo>
                <a:lnTo>
                  <a:pt x="0" y="94437"/>
                </a:lnTo>
                <a:close/>
              </a:path>
            </a:pathLst>
          </a:custGeom>
          <a:solidFill>
            <a:srgbClr val="EDEDED"/>
          </a:solidFill>
        </p:spPr>
        <p:txBody>
          <a:bodyPr wrap="square" lIns="0" tIns="0" rIns="0" bIns="0" rtlCol="0"/>
          <a:lstStyle/>
          <a:p>
            <a:endParaRPr/>
          </a:p>
        </p:txBody>
      </p:sp>
      <p:sp>
        <p:nvSpPr>
          <p:cNvPr id="39" name="object 39"/>
          <p:cNvSpPr/>
          <p:nvPr/>
        </p:nvSpPr>
        <p:spPr>
          <a:xfrm>
            <a:off x="716280" y="5272150"/>
            <a:ext cx="724535" cy="323215"/>
          </a:xfrm>
          <a:custGeom>
            <a:avLst/>
            <a:gdLst/>
            <a:ahLst/>
            <a:cxnLst/>
            <a:rect l="l" t="t" r="r" b="b"/>
            <a:pathLst>
              <a:path w="724535" h="323214">
                <a:moveTo>
                  <a:pt x="0" y="323088"/>
                </a:moveTo>
                <a:lnTo>
                  <a:pt x="724204" y="323088"/>
                </a:lnTo>
                <a:lnTo>
                  <a:pt x="724204" y="0"/>
                </a:lnTo>
                <a:lnTo>
                  <a:pt x="0" y="0"/>
                </a:lnTo>
                <a:lnTo>
                  <a:pt x="0" y="323088"/>
                </a:lnTo>
                <a:close/>
              </a:path>
            </a:pathLst>
          </a:custGeom>
          <a:solidFill>
            <a:srgbClr val="EDEDED"/>
          </a:solidFill>
        </p:spPr>
        <p:txBody>
          <a:bodyPr wrap="square" lIns="0" tIns="0" rIns="0" bIns="0" rtlCol="0"/>
          <a:lstStyle/>
          <a:p>
            <a:endParaRPr/>
          </a:p>
        </p:txBody>
      </p:sp>
      <p:sp>
        <p:nvSpPr>
          <p:cNvPr id="40" name="object 40"/>
          <p:cNvSpPr/>
          <p:nvPr/>
        </p:nvSpPr>
        <p:spPr>
          <a:xfrm>
            <a:off x="1440433" y="5595238"/>
            <a:ext cx="3210560" cy="94615"/>
          </a:xfrm>
          <a:custGeom>
            <a:avLst/>
            <a:gdLst/>
            <a:ahLst/>
            <a:cxnLst/>
            <a:rect l="l" t="t" r="r" b="b"/>
            <a:pathLst>
              <a:path w="3210560" h="94614">
                <a:moveTo>
                  <a:pt x="0" y="94437"/>
                </a:moveTo>
                <a:lnTo>
                  <a:pt x="3210179" y="94437"/>
                </a:lnTo>
                <a:lnTo>
                  <a:pt x="3210179" y="0"/>
                </a:lnTo>
                <a:lnTo>
                  <a:pt x="0" y="0"/>
                </a:lnTo>
                <a:lnTo>
                  <a:pt x="0" y="94437"/>
                </a:lnTo>
                <a:close/>
              </a:path>
            </a:pathLst>
          </a:custGeom>
          <a:solidFill>
            <a:srgbClr val="EDEDED"/>
          </a:solidFill>
        </p:spPr>
        <p:txBody>
          <a:bodyPr wrap="square" lIns="0" tIns="0" rIns="0" bIns="0" rtlCol="0"/>
          <a:lstStyle/>
          <a:p>
            <a:endParaRPr/>
          </a:p>
        </p:txBody>
      </p:sp>
      <p:sp>
        <p:nvSpPr>
          <p:cNvPr id="41" name="object 41"/>
          <p:cNvSpPr/>
          <p:nvPr/>
        </p:nvSpPr>
        <p:spPr>
          <a:xfrm>
            <a:off x="1440433" y="5272150"/>
            <a:ext cx="3210560" cy="323215"/>
          </a:xfrm>
          <a:custGeom>
            <a:avLst/>
            <a:gdLst/>
            <a:ahLst/>
            <a:cxnLst/>
            <a:rect l="l" t="t" r="r" b="b"/>
            <a:pathLst>
              <a:path w="3210560" h="323214">
                <a:moveTo>
                  <a:pt x="0" y="323088"/>
                </a:moveTo>
                <a:lnTo>
                  <a:pt x="3210179" y="323088"/>
                </a:lnTo>
                <a:lnTo>
                  <a:pt x="3210179" y="0"/>
                </a:lnTo>
                <a:lnTo>
                  <a:pt x="0" y="0"/>
                </a:lnTo>
                <a:lnTo>
                  <a:pt x="0" y="323088"/>
                </a:lnTo>
                <a:close/>
              </a:path>
            </a:pathLst>
          </a:custGeom>
          <a:solidFill>
            <a:srgbClr val="EDEDED"/>
          </a:solidFill>
        </p:spPr>
        <p:txBody>
          <a:bodyPr wrap="square" lIns="0" tIns="0" rIns="0" bIns="0" rtlCol="0"/>
          <a:lstStyle/>
          <a:p>
            <a:endParaRPr/>
          </a:p>
        </p:txBody>
      </p:sp>
      <p:sp>
        <p:nvSpPr>
          <p:cNvPr id="42" name="object 42"/>
          <p:cNvSpPr/>
          <p:nvPr/>
        </p:nvSpPr>
        <p:spPr>
          <a:xfrm>
            <a:off x="4650613" y="5689675"/>
            <a:ext cx="2185670" cy="742950"/>
          </a:xfrm>
          <a:custGeom>
            <a:avLst/>
            <a:gdLst/>
            <a:ahLst/>
            <a:cxnLst/>
            <a:rect l="l" t="t" r="r" b="b"/>
            <a:pathLst>
              <a:path w="2185670" h="742950">
                <a:moveTo>
                  <a:pt x="0" y="742492"/>
                </a:moveTo>
                <a:lnTo>
                  <a:pt x="2185669" y="742492"/>
                </a:lnTo>
                <a:lnTo>
                  <a:pt x="2185669" y="0"/>
                </a:lnTo>
                <a:lnTo>
                  <a:pt x="0" y="0"/>
                </a:lnTo>
                <a:lnTo>
                  <a:pt x="0" y="742492"/>
                </a:lnTo>
                <a:close/>
              </a:path>
            </a:pathLst>
          </a:custGeom>
          <a:solidFill>
            <a:srgbClr val="EDEDED"/>
          </a:solidFill>
        </p:spPr>
        <p:txBody>
          <a:bodyPr wrap="square" lIns="0" tIns="0" rIns="0" bIns="0" rtlCol="0"/>
          <a:lstStyle/>
          <a:p>
            <a:endParaRPr/>
          </a:p>
        </p:txBody>
      </p:sp>
      <p:sp>
        <p:nvSpPr>
          <p:cNvPr id="43" name="object 43"/>
          <p:cNvSpPr/>
          <p:nvPr/>
        </p:nvSpPr>
        <p:spPr>
          <a:xfrm>
            <a:off x="716280" y="5689675"/>
            <a:ext cx="724535" cy="161925"/>
          </a:xfrm>
          <a:custGeom>
            <a:avLst/>
            <a:gdLst/>
            <a:ahLst/>
            <a:cxnLst/>
            <a:rect l="l" t="t" r="r" b="b"/>
            <a:pathLst>
              <a:path w="724535" h="161925">
                <a:moveTo>
                  <a:pt x="0" y="161543"/>
                </a:moveTo>
                <a:lnTo>
                  <a:pt x="724204" y="161543"/>
                </a:lnTo>
                <a:lnTo>
                  <a:pt x="724204" y="0"/>
                </a:lnTo>
                <a:lnTo>
                  <a:pt x="0" y="0"/>
                </a:lnTo>
                <a:lnTo>
                  <a:pt x="0" y="161543"/>
                </a:lnTo>
                <a:close/>
              </a:path>
            </a:pathLst>
          </a:custGeom>
          <a:solidFill>
            <a:srgbClr val="EDEDED"/>
          </a:solidFill>
        </p:spPr>
        <p:txBody>
          <a:bodyPr wrap="square" lIns="0" tIns="0" rIns="0" bIns="0" rtlCol="0"/>
          <a:lstStyle/>
          <a:p>
            <a:endParaRPr/>
          </a:p>
        </p:txBody>
      </p:sp>
      <p:sp>
        <p:nvSpPr>
          <p:cNvPr id="44" name="object 44"/>
          <p:cNvSpPr/>
          <p:nvPr/>
        </p:nvSpPr>
        <p:spPr>
          <a:xfrm>
            <a:off x="716280" y="6174612"/>
            <a:ext cx="724535" cy="257810"/>
          </a:xfrm>
          <a:custGeom>
            <a:avLst/>
            <a:gdLst/>
            <a:ahLst/>
            <a:cxnLst/>
            <a:rect l="l" t="t" r="r" b="b"/>
            <a:pathLst>
              <a:path w="724535" h="257810">
                <a:moveTo>
                  <a:pt x="0" y="257556"/>
                </a:moveTo>
                <a:lnTo>
                  <a:pt x="724204" y="257556"/>
                </a:lnTo>
                <a:lnTo>
                  <a:pt x="724204" y="0"/>
                </a:lnTo>
                <a:lnTo>
                  <a:pt x="0" y="0"/>
                </a:lnTo>
                <a:lnTo>
                  <a:pt x="0" y="257556"/>
                </a:lnTo>
                <a:close/>
              </a:path>
            </a:pathLst>
          </a:custGeom>
          <a:solidFill>
            <a:srgbClr val="EDEDED"/>
          </a:solidFill>
        </p:spPr>
        <p:txBody>
          <a:bodyPr wrap="square" lIns="0" tIns="0" rIns="0" bIns="0" rtlCol="0"/>
          <a:lstStyle/>
          <a:p>
            <a:endParaRPr/>
          </a:p>
        </p:txBody>
      </p:sp>
      <p:sp>
        <p:nvSpPr>
          <p:cNvPr id="45" name="object 45"/>
          <p:cNvSpPr/>
          <p:nvPr/>
        </p:nvSpPr>
        <p:spPr>
          <a:xfrm>
            <a:off x="716280" y="5851219"/>
            <a:ext cx="724535" cy="323850"/>
          </a:xfrm>
          <a:custGeom>
            <a:avLst/>
            <a:gdLst/>
            <a:ahLst/>
            <a:cxnLst/>
            <a:rect l="l" t="t" r="r" b="b"/>
            <a:pathLst>
              <a:path w="724535" h="323850">
                <a:moveTo>
                  <a:pt x="0" y="323392"/>
                </a:moveTo>
                <a:lnTo>
                  <a:pt x="724204" y="323392"/>
                </a:lnTo>
                <a:lnTo>
                  <a:pt x="724204" y="0"/>
                </a:lnTo>
                <a:lnTo>
                  <a:pt x="0" y="0"/>
                </a:lnTo>
                <a:lnTo>
                  <a:pt x="0" y="323392"/>
                </a:lnTo>
                <a:close/>
              </a:path>
            </a:pathLst>
          </a:custGeom>
          <a:solidFill>
            <a:srgbClr val="EDEDED"/>
          </a:solidFill>
        </p:spPr>
        <p:txBody>
          <a:bodyPr wrap="square" lIns="0" tIns="0" rIns="0" bIns="0" rtlCol="0"/>
          <a:lstStyle/>
          <a:p>
            <a:endParaRPr/>
          </a:p>
        </p:txBody>
      </p:sp>
      <p:sp>
        <p:nvSpPr>
          <p:cNvPr id="46" name="object 46"/>
          <p:cNvSpPr/>
          <p:nvPr/>
        </p:nvSpPr>
        <p:spPr>
          <a:xfrm>
            <a:off x="1440433" y="6336156"/>
            <a:ext cx="3210560" cy="96520"/>
          </a:xfrm>
          <a:custGeom>
            <a:avLst/>
            <a:gdLst/>
            <a:ahLst/>
            <a:cxnLst/>
            <a:rect l="l" t="t" r="r" b="b"/>
            <a:pathLst>
              <a:path w="3210560" h="96520">
                <a:moveTo>
                  <a:pt x="0" y="96012"/>
                </a:moveTo>
                <a:lnTo>
                  <a:pt x="3210179" y="96012"/>
                </a:lnTo>
                <a:lnTo>
                  <a:pt x="3210179" y="0"/>
                </a:lnTo>
                <a:lnTo>
                  <a:pt x="0" y="0"/>
                </a:lnTo>
                <a:lnTo>
                  <a:pt x="0" y="96012"/>
                </a:lnTo>
                <a:close/>
              </a:path>
            </a:pathLst>
          </a:custGeom>
          <a:solidFill>
            <a:srgbClr val="EDEDED"/>
          </a:solidFill>
        </p:spPr>
        <p:txBody>
          <a:bodyPr wrap="square" lIns="0" tIns="0" rIns="0" bIns="0" rtlCol="0"/>
          <a:lstStyle/>
          <a:p>
            <a:endParaRPr/>
          </a:p>
        </p:txBody>
      </p:sp>
      <p:sp>
        <p:nvSpPr>
          <p:cNvPr id="47" name="object 47"/>
          <p:cNvSpPr/>
          <p:nvPr/>
        </p:nvSpPr>
        <p:spPr>
          <a:xfrm>
            <a:off x="1440433" y="5689675"/>
            <a:ext cx="3210560" cy="323850"/>
          </a:xfrm>
          <a:custGeom>
            <a:avLst/>
            <a:gdLst/>
            <a:ahLst/>
            <a:cxnLst/>
            <a:rect l="l" t="t" r="r" b="b"/>
            <a:pathLst>
              <a:path w="3210560" h="323850">
                <a:moveTo>
                  <a:pt x="0" y="323392"/>
                </a:moveTo>
                <a:lnTo>
                  <a:pt x="3210179" y="323392"/>
                </a:lnTo>
                <a:lnTo>
                  <a:pt x="3210179" y="0"/>
                </a:lnTo>
                <a:lnTo>
                  <a:pt x="0" y="0"/>
                </a:lnTo>
                <a:lnTo>
                  <a:pt x="0" y="323392"/>
                </a:lnTo>
                <a:close/>
              </a:path>
            </a:pathLst>
          </a:custGeom>
          <a:solidFill>
            <a:srgbClr val="EDEDED"/>
          </a:solidFill>
        </p:spPr>
        <p:txBody>
          <a:bodyPr wrap="square" lIns="0" tIns="0" rIns="0" bIns="0" rtlCol="0"/>
          <a:lstStyle/>
          <a:p>
            <a:endParaRPr/>
          </a:p>
        </p:txBody>
      </p:sp>
      <p:sp>
        <p:nvSpPr>
          <p:cNvPr id="48" name="object 48"/>
          <p:cNvSpPr/>
          <p:nvPr/>
        </p:nvSpPr>
        <p:spPr>
          <a:xfrm>
            <a:off x="1440433" y="6013068"/>
            <a:ext cx="3210560" cy="323215"/>
          </a:xfrm>
          <a:custGeom>
            <a:avLst/>
            <a:gdLst/>
            <a:ahLst/>
            <a:cxnLst/>
            <a:rect l="l" t="t" r="r" b="b"/>
            <a:pathLst>
              <a:path w="3210560" h="323214">
                <a:moveTo>
                  <a:pt x="0" y="323088"/>
                </a:moveTo>
                <a:lnTo>
                  <a:pt x="3210179" y="323088"/>
                </a:lnTo>
                <a:lnTo>
                  <a:pt x="3210179" y="0"/>
                </a:lnTo>
                <a:lnTo>
                  <a:pt x="0" y="0"/>
                </a:lnTo>
                <a:lnTo>
                  <a:pt x="0" y="323088"/>
                </a:lnTo>
                <a:close/>
              </a:path>
            </a:pathLst>
          </a:custGeom>
          <a:solidFill>
            <a:srgbClr val="EDEDED"/>
          </a:solidFill>
        </p:spPr>
        <p:txBody>
          <a:bodyPr wrap="square" lIns="0" tIns="0" rIns="0" bIns="0" rtlCol="0"/>
          <a:lstStyle/>
          <a:p>
            <a:endParaRPr/>
          </a:p>
        </p:txBody>
      </p:sp>
      <p:sp>
        <p:nvSpPr>
          <p:cNvPr id="49" name="object 49"/>
          <p:cNvSpPr txBox="1"/>
          <p:nvPr/>
        </p:nvSpPr>
        <p:spPr>
          <a:xfrm>
            <a:off x="716280" y="3412363"/>
            <a:ext cx="5753100" cy="2774315"/>
          </a:xfrm>
          <a:prstGeom prst="rect">
            <a:avLst/>
          </a:prstGeom>
        </p:spPr>
        <p:txBody>
          <a:bodyPr vert="horz" wrap="square" lIns="0" tIns="8255" rIns="0" bIns="0" rtlCol="0">
            <a:spAutoFit/>
          </a:bodyPr>
          <a:lstStyle/>
          <a:p>
            <a:pPr marR="476250">
              <a:lnSpc>
                <a:spcPct val="101200"/>
              </a:lnSpc>
              <a:spcBef>
                <a:spcPts val="65"/>
              </a:spcBef>
            </a:pPr>
            <a:r>
              <a:rPr sz="2400" b="1" spc="-5" dirty="0">
                <a:solidFill>
                  <a:srgbClr val="006AB3"/>
                </a:solidFill>
                <a:latin typeface="Verdana"/>
                <a:cs typeface="Verdana"/>
              </a:rPr>
              <a:t>Festival </a:t>
            </a:r>
            <a:r>
              <a:rPr sz="2400" b="1" spc="-10" dirty="0">
                <a:solidFill>
                  <a:srgbClr val="006AB3"/>
                </a:solidFill>
                <a:latin typeface="Verdana"/>
                <a:cs typeface="Verdana"/>
              </a:rPr>
              <a:t>della </a:t>
            </a:r>
            <a:r>
              <a:rPr sz="2400" b="1" spc="-5" dirty="0">
                <a:solidFill>
                  <a:srgbClr val="006AB3"/>
                </a:solidFill>
                <a:latin typeface="Verdana"/>
                <a:cs typeface="Verdana"/>
              </a:rPr>
              <a:t>Cultura </a:t>
            </a:r>
            <a:r>
              <a:rPr sz="2400" b="1" dirty="0">
                <a:solidFill>
                  <a:srgbClr val="006AB3"/>
                </a:solidFill>
                <a:latin typeface="Verdana"/>
                <a:cs typeface="Verdana"/>
              </a:rPr>
              <a:t>Creativa:  </a:t>
            </a:r>
            <a:r>
              <a:rPr sz="2400" b="1" spc="-5" dirty="0">
                <a:solidFill>
                  <a:srgbClr val="006AB3"/>
                </a:solidFill>
                <a:latin typeface="Verdana"/>
                <a:cs typeface="Verdana"/>
              </a:rPr>
              <a:t>L’Alfabeto del</a:t>
            </a:r>
            <a:r>
              <a:rPr sz="2400" b="1" spc="-20" dirty="0">
                <a:solidFill>
                  <a:srgbClr val="006AB3"/>
                </a:solidFill>
                <a:latin typeface="Verdana"/>
                <a:cs typeface="Verdana"/>
              </a:rPr>
              <a:t> </a:t>
            </a:r>
            <a:r>
              <a:rPr sz="2400" b="1" spc="-5" dirty="0">
                <a:solidFill>
                  <a:srgbClr val="006AB3"/>
                </a:solidFill>
                <a:latin typeface="Verdana"/>
                <a:cs typeface="Verdana"/>
              </a:rPr>
              <a:t>Mondo</a:t>
            </a:r>
            <a:endParaRPr sz="2400">
              <a:latin typeface="Verdana"/>
              <a:cs typeface="Verdana"/>
            </a:endParaRPr>
          </a:p>
          <a:p>
            <a:pPr>
              <a:lnSpc>
                <a:spcPct val="100000"/>
              </a:lnSpc>
              <a:spcBef>
                <a:spcPts val="15"/>
              </a:spcBef>
            </a:pPr>
            <a:r>
              <a:rPr sz="1050" dirty="0">
                <a:latin typeface="Verdana"/>
                <a:cs typeface="Verdana"/>
              </a:rPr>
              <a:t>Dal 16 al </a:t>
            </a:r>
            <a:r>
              <a:rPr sz="1050" spc="-5" dirty="0">
                <a:latin typeface="Verdana"/>
                <a:cs typeface="Verdana"/>
              </a:rPr>
              <a:t>22 marzo: iniziative didattiche promosse </a:t>
            </a:r>
            <a:r>
              <a:rPr sz="1050" dirty="0">
                <a:latin typeface="Verdana"/>
                <a:cs typeface="Verdana"/>
              </a:rPr>
              <a:t>dalle </a:t>
            </a:r>
            <a:r>
              <a:rPr sz="1050" spc="-5" dirty="0">
                <a:latin typeface="Verdana"/>
                <a:cs typeface="Verdana"/>
              </a:rPr>
              <a:t>Banche italiane. </a:t>
            </a:r>
            <a:r>
              <a:rPr sz="1050" dirty="0">
                <a:latin typeface="Verdana"/>
                <a:cs typeface="Verdana"/>
              </a:rPr>
              <a:t>Scopri qui</a:t>
            </a:r>
            <a:r>
              <a:rPr sz="1050" spc="15" dirty="0">
                <a:latin typeface="Verdana"/>
                <a:cs typeface="Verdana"/>
              </a:rPr>
              <a:t> </a:t>
            </a:r>
            <a:r>
              <a:rPr sz="1050" spc="-5" dirty="0">
                <a:latin typeface="Verdana"/>
                <a:cs typeface="Verdana"/>
              </a:rPr>
              <a:t>le</a:t>
            </a:r>
            <a:endParaRPr sz="1050">
              <a:latin typeface="Verdana"/>
              <a:cs typeface="Verdana"/>
            </a:endParaRPr>
          </a:p>
          <a:p>
            <a:pPr>
              <a:lnSpc>
                <a:spcPct val="100000"/>
              </a:lnSpc>
              <a:spcBef>
                <a:spcPts val="219"/>
              </a:spcBef>
            </a:pPr>
            <a:r>
              <a:rPr sz="1050" spc="-5" dirty="0">
                <a:latin typeface="Verdana"/>
                <a:cs typeface="Verdana"/>
              </a:rPr>
              <a:t>proposte gratuite </a:t>
            </a:r>
            <a:r>
              <a:rPr sz="1050" dirty="0">
                <a:latin typeface="Verdana"/>
                <a:cs typeface="Verdana"/>
              </a:rPr>
              <a:t>a </a:t>
            </a:r>
            <a:r>
              <a:rPr sz="1050" spc="-5" dirty="0">
                <a:latin typeface="Verdana"/>
                <a:cs typeface="Verdana"/>
              </a:rPr>
              <a:t>giro </a:t>
            </a:r>
            <a:r>
              <a:rPr sz="1050" dirty="0">
                <a:latin typeface="Verdana"/>
                <a:cs typeface="Verdana"/>
              </a:rPr>
              <a:t>per </a:t>
            </a:r>
            <a:r>
              <a:rPr sz="1050" spc="-5" dirty="0">
                <a:latin typeface="Verdana"/>
                <a:cs typeface="Verdana"/>
              </a:rPr>
              <a:t>la</a:t>
            </a:r>
            <a:r>
              <a:rPr sz="1050" spc="-25" dirty="0">
                <a:latin typeface="Verdana"/>
                <a:cs typeface="Verdana"/>
              </a:rPr>
              <a:t> </a:t>
            </a:r>
            <a:r>
              <a:rPr sz="1050" spc="-5" dirty="0">
                <a:latin typeface="Verdana"/>
                <a:cs typeface="Verdana"/>
              </a:rPr>
              <a:t>Toscana</a:t>
            </a:r>
            <a:endParaRPr sz="1050">
              <a:latin typeface="Verdana"/>
              <a:cs typeface="Verdana"/>
            </a:endParaRPr>
          </a:p>
          <a:p>
            <a:pPr marR="1811655">
              <a:lnSpc>
                <a:spcPct val="250000"/>
              </a:lnSpc>
              <a:spcBef>
                <a:spcPts val="655"/>
              </a:spcBef>
              <a:tabLst>
                <a:tab pos="723900" algn="l"/>
              </a:tabLst>
            </a:pPr>
            <a:r>
              <a:rPr sz="1100" spc="-5" dirty="0">
                <a:solidFill>
                  <a:srgbClr val="AAAAAA"/>
                </a:solidFill>
                <a:latin typeface="Calibri"/>
                <a:cs typeface="Calibri"/>
              </a:rPr>
              <a:t>Quando	</a:t>
            </a:r>
            <a:r>
              <a:rPr sz="1100" spc="-5" dirty="0">
                <a:latin typeface="Calibri"/>
                <a:cs typeface="Calibri"/>
              </a:rPr>
              <a:t>17/03/2015 </a:t>
            </a:r>
            <a:r>
              <a:rPr sz="1100" dirty="0">
                <a:latin typeface="Calibri"/>
                <a:cs typeface="Calibri"/>
              </a:rPr>
              <a:t>- </a:t>
            </a:r>
            <a:r>
              <a:rPr sz="1100" spc="-5" dirty="0">
                <a:latin typeface="Calibri"/>
                <a:cs typeface="Calibri"/>
              </a:rPr>
              <a:t>22/03/2015 vedi dettaglio su Prenotazione  </a:t>
            </a:r>
            <a:r>
              <a:rPr sz="1100" spc="-5" dirty="0">
                <a:solidFill>
                  <a:srgbClr val="AAAAAA"/>
                </a:solidFill>
                <a:latin typeface="Calibri"/>
                <a:cs typeface="Calibri"/>
              </a:rPr>
              <a:t>Ingresso	</a:t>
            </a:r>
            <a:r>
              <a:rPr sz="1100" spc="-5" dirty="0">
                <a:latin typeface="Calibri"/>
                <a:cs typeface="Calibri"/>
              </a:rPr>
              <a:t>libero</a:t>
            </a:r>
            <a:endParaRPr sz="1100">
              <a:latin typeface="Calibri"/>
              <a:cs typeface="Calibri"/>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ts val="1295"/>
              </a:lnSpc>
              <a:spcBef>
                <a:spcPts val="710"/>
              </a:spcBef>
            </a:pPr>
            <a:r>
              <a:rPr sz="1100" spc="-5" dirty="0">
                <a:solidFill>
                  <a:srgbClr val="AAAAAA"/>
                </a:solidFill>
                <a:latin typeface="Calibri"/>
                <a:cs typeface="Calibri"/>
              </a:rPr>
              <a:t>Consigliato</a:t>
            </a:r>
            <a:r>
              <a:rPr sz="1100" dirty="0">
                <a:solidFill>
                  <a:srgbClr val="AAAAAA"/>
                </a:solidFill>
                <a:latin typeface="Calibri"/>
                <a:cs typeface="Calibri"/>
              </a:rPr>
              <a:t> a</a:t>
            </a:r>
            <a:endParaRPr sz="1100">
              <a:latin typeface="Calibri"/>
              <a:cs typeface="Calibri"/>
            </a:endParaRPr>
          </a:p>
          <a:p>
            <a:pPr marL="723900">
              <a:lnSpc>
                <a:spcPts val="1295"/>
              </a:lnSpc>
            </a:pPr>
            <a:r>
              <a:rPr sz="1100" dirty="0">
                <a:latin typeface="Calibri"/>
                <a:cs typeface="Calibri"/>
              </a:rPr>
              <a:t>vedi</a:t>
            </a:r>
            <a:r>
              <a:rPr sz="1100" spc="-10" dirty="0">
                <a:latin typeface="Calibri"/>
                <a:cs typeface="Calibri"/>
              </a:rPr>
              <a:t> </a:t>
            </a:r>
            <a:r>
              <a:rPr sz="1100" spc="-5" dirty="0">
                <a:latin typeface="Calibri"/>
                <a:cs typeface="Calibri"/>
              </a:rPr>
              <a:t>dettaglio</a:t>
            </a:r>
            <a:endParaRPr sz="1100">
              <a:latin typeface="Calibri"/>
              <a:cs typeface="Calibri"/>
            </a:endParaRPr>
          </a:p>
        </p:txBody>
      </p:sp>
      <p:sp>
        <p:nvSpPr>
          <p:cNvPr id="50" name="object 50"/>
          <p:cNvSpPr/>
          <p:nvPr/>
        </p:nvSpPr>
        <p:spPr>
          <a:xfrm>
            <a:off x="571500" y="4853050"/>
            <a:ext cx="0" cy="1579245"/>
          </a:xfrm>
          <a:custGeom>
            <a:avLst/>
            <a:gdLst/>
            <a:ahLst/>
            <a:cxnLst/>
            <a:rect l="l" t="t" r="r" b="b"/>
            <a:pathLst>
              <a:path h="1579245">
                <a:moveTo>
                  <a:pt x="0" y="0"/>
                </a:moveTo>
                <a:lnTo>
                  <a:pt x="0" y="1579117"/>
                </a:lnTo>
              </a:path>
            </a:pathLst>
          </a:custGeom>
          <a:ln w="9143">
            <a:solidFill>
              <a:srgbClr val="EDEDED"/>
            </a:solidFill>
          </a:ln>
        </p:spPr>
        <p:txBody>
          <a:bodyPr wrap="square" lIns="0" tIns="0" rIns="0" bIns="0" rtlCol="0"/>
          <a:lstStyle/>
          <a:p>
            <a:endParaRPr/>
          </a:p>
        </p:txBody>
      </p:sp>
      <p:sp>
        <p:nvSpPr>
          <p:cNvPr id="51" name="object 51"/>
          <p:cNvSpPr/>
          <p:nvPr/>
        </p:nvSpPr>
        <p:spPr>
          <a:xfrm>
            <a:off x="6845553" y="4853050"/>
            <a:ext cx="0" cy="1579245"/>
          </a:xfrm>
          <a:custGeom>
            <a:avLst/>
            <a:gdLst/>
            <a:ahLst/>
            <a:cxnLst/>
            <a:rect l="l" t="t" r="r" b="b"/>
            <a:pathLst>
              <a:path h="1579245">
                <a:moveTo>
                  <a:pt x="0" y="0"/>
                </a:moveTo>
                <a:lnTo>
                  <a:pt x="0" y="1579117"/>
                </a:lnTo>
              </a:path>
            </a:pathLst>
          </a:custGeom>
          <a:ln w="9143">
            <a:solidFill>
              <a:srgbClr val="EDEDED"/>
            </a:solidFill>
          </a:ln>
        </p:spPr>
        <p:txBody>
          <a:bodyPr wrap="square" lIns="0" tIns="0" rIns="0" bIns="0" rtlCol="0"/>
          <a:lstStyle/>
          <a:p>
            <a:endParaRPr/>
          </a:p>
        </p:txBody>
      </p:sp>
      <p:sp>
        <p:nvSpPr>
          <p:cNvPr id="52" name="object 52"/>
          <p:cNvSpPr/>
          <p:nvPr/>
        </p:nvSpPr>
        <p:spPr>
          <a:xfrm>
            <a:off x="566927" y="4853050"/>
            <a:ext cx="0" cy="1579245"/>
          </a:xfrm>
          <a:custGeom>
            <a:avLst/>
            <a:gdLst/>
            <a:ahLst/>
            <a:cxnLst/>
            <a:rect l="l" t="t" r="r" b="b"/>
            <a:pathLst>
              <a:path h="1579245">
                <a:moveTo>
                  <a:pt x="0" y="0"/>
                </a:moveTo>
                <a:lnTo>
                  <a:pt x="0" y="1579117"/>
                </a:lnTo>
              </a:path>
            </a:pathLst>
          </a:custGeom>
          <a:ln w="9143">
            <a:solidFill>
              <a:srgbClr val="CCCCCC"/>
            </a:solidFill>
          </a:ln>
        </p:spPr>
        <p:txBody>
          <a:bodyPr wrap="square" lIns="0" tIns="0" rIns="0" bIns="0" rtlCol="0"/>
          <a:lstStyle/>
          <a:p>
            <a:endParaRPr/>
          </a:p>
        </p:txBody>
      </p:sp>
      <p:sp>
        <p:nvSpPr>
          <p:cNvPr id="53" name="object 53"/>
          <p:cNvSpPr/>
          <p:nvPr/>
        </p:nvSpPr>
        <p:spPr>
          <a:xfrm>
            <a:off x="6850126" y="4853050"/>
            <a:ext cx="0" cy="1579245"/>
          </a:xfrm>
          <a:custGeom>
            <a:avLst/>
            <a:gdLst/>
            <a:ahLst/>
            <a:cxnLst/>
            <a:rect l="l" t="t" r="r" b="b"/>
            <a:pathLst>
              <a:path h="1579245">
                <a:moveTo>
                  <a:pt x="0" y="0"/>
                </a:moveTo>
                <a:lnTo>
                  <a:pt x="0" y="1579117"/>
                </a:lnTo>
              </a:path>
            </a:pathLst>
          </a:custGeom>
          <a:ln w="9144">
            <a:solidFill>
              <a:srgbClr val="CCCCCC"/>
            </a:solidFill>
          </a:ln>
        </p:spPr>
        <p:txBody>
          <a:bodyPr wrap="square" lIns="0" tIns="0" rIns="0" bIns="0" rtlCol="0"/>
          <a:lstStyle/>
          <a:p>
            <a:endParaRPr/>
          </a:p>
        </p:txBody>
      </p:sp>
      <p:sp>
        <p:nvSpPr>
          <p:cNvPr id="54" name="object 54"/>
          <p:cNvSpPr/>
          <p:nvPr/>
        </p:nvSpPr>
        <p:spPr>
          <a:xfrm>
            <a:off x="577595" y="6432168"/>
            <a:ext cx="6263640" cy="26034"/>
          </a:xfrm>
          <a:custGeom>
            <a:avLst/>
            <a:gdLst/>
            <a:ahLst/>
            <a:cxnLst/>
            <a:rect l="l" t="t" r="r" b="b"/>
            <a:pathLst>
              <a:path w="6263640" h="26035">
                <a:moveTo>
                  <a:pt x="0" y="25907"/>
                </a:moveTo>
                <a:lnTo>
                  <a:pt x="6263385" y="25907"/>
                </a:lnTo>
                <a:lnTo>
                  <a:pt x="6263385" y="0"/>
                </a:lnTo>
                <a:lnTo>
                  <a:pt x="0" y="0"/>
                </a:lnTo>
                <a:lnTo>
                  <a:pt x="0" y="25907"/>
                </a:lnTo>
                <a:close/>
              </a:path>
            </a:pathLst>
          </a:custGeom>
          <a:solidFill>
            <a:srgbClr val="EDEDED"/>
          </a:solidFill>
        </p:spPr>
        <p:txBody>
          <a:bodyPr wrap="square" lIns="0" tIns="0" rIns="0" bIns="0" rtlCol="0"/>
          <a:lstStyle/>
          <a:p>
            <a:endParaRPr/>
          </a:p>
        </p:txBody>
      </p:sp>
      <p:sp>
        <p:nvSpPr>
          <p:cNvPr id="55" name="object 55"/>
          <p:cNvSpPr/>
          <p:nvPr/>
        </p:nvSpPr>
        <p:spPr>
          <a:xfrm>
            <a:off x="577595" y="6596760"/>
            <a:ext cx="6263640" cy="26034"/>
          </a:xfrm>
          <a:custGeom>
            <a:avLst/>
            <a:gdLst/>
            <a:ahLst/>
            <a:cxnLst/>
            <a:rect l="l" t="t" r="r" b="b"/>
            <a:pathLst>
              <a:path w="6263640" h="26034">
                <a:moveTo>
                  <a:pt x="0" y="25908"/>
                </a:moveTo>
                <a:lnTo>
                  <a:pt x="6263385" y="25908"/>
                </a:lnTo>
                <a:lnTo>
                  <a:pt x="6263385" y="0"/>
                </a:lnTo>
                <a:lnTo>
                  <a:pt x="0" y="0"/>
                </a:lnTo>
                <a:lnTo>
                  <a:pt x="0" y="25908"/>
                </a:lnTo>
                <a:close/>
              </a:path>
            </a:pathLst>
          </a:custGeom>
          <a:solidFill>
            <a:srgbClr val="EDEDED"/>
          </a:solidFill>
        </p:spPr>
        <p:txBody>
          <a:bodyPr wrap="square" lIns="0" tIns="0" rIns="0" bIns="0" rtlCol="0"/>
          <a:lstStyle/>
          <a:p>
            <a:endParaRPr/>
          </a:p>
        </p:txBody>
      </p:sp>
      <p:sp>
        <p:nvSpPr>
          <p:cNvPr id="56" name="object 56"/>
          <p:cNvSpPr/>
          <p:nvPr/>
        </p:nvSpPr>
        <p:spPr>
          <a:xfrm>
            <a:off x="577595" y="6458076"/>
            <a:ext cx="6263640" cy="139065"/>
          </a:xfrm>
          <a:custGeom>
            <a:avLst/>
            <a:gdLst/>
            <a:ahLst/>
            <a:cxnLst/>
            <a:rect l="l" t="t" r="r" b="b"/>
            <a:pathLst>
              <a:path w="6263640" h="139065">
                <a:moveTo>
                  <a:pt x="0" y="138684"/>
                </a:moveTo>
                <a:lnTo>
                  <a:pt x="6263385" y="138684"/>
                </a:lnTo>
                <a:lnTo>
                  <a:pt x="6263385" y="0"/>
                </a:lnTo>
                <a:lnTo>
                  <a:pt x="0" y="0"/>
                </a:lnTo>
                <a:lnTo>
                  <a:pt x="0" y="138684"/>
                </a:lnTo>
                <a:close/>
              </a:path>
            </a:pathLst>
          </a:custGeom>
          <a:solidFill>
            <a:srgbClr val="EDEDED"/>
          </a:solidFill>
        </p:spPr>
        <p:txBody>
          <a:bodyPr wrap="square" lIns="0" tIns="0" rIns="0" bIns="0" rtlCol="0"/>
          <a:lstStyle/>
          <a:p>
            <a:endParaRPr/>
          </a:p>
        </p:txBody>
      </p:sp>
      <p:sp>
        <p:nvSpPr>
          <p:cNvPr id="57" name="object 57"/>
          <p:cNvSpPr/>
          <p:nvPr/>
        </p:nvSpPr>
        <p:spPr>
          <a:xfrm>
            <a:off x="571500" y="6432168"/>
            <a:ext cx="0" cy="190500"/>
          </a:xfrm>
          <a:custGeom>
            <a:avLst/>
            <a:gdLst/>
            <a:ahLst/>
            <a:cxnLst/>
            <a:rect l="l" t="t" r="r" b="b"/>
            <a:pathLst>
              <a:path h="190500">
                <a:moveTo>
                  <a:pt x="0" y="0"/>
                </a:moveTo>
                <a:lnTo>
                  <a:pt x="0" y="190500"/>
                </a:lnTo>
              </a:path>
            </a:pathLst>
          </a:custGeom>
          <a:ln w="9143">
            <a:solidFill>
              <a:srgbClr val="EDEDED"/>
            </a:solidFill>
          </a:ln>
        </p:spPr>
        <p:txBody>
          <a:bodyPr wrap="square" lIns="0" tIns="0" rIns="0" bIns="0" rtlCol="0"/>
          <a:lstStyle/>
          <a:p>
            <a:endParaRPr/>
          </a:p>
        </p:txBody>
      </p:sp>
      <p:sp>
        <p:nvSpPr>
          <p:cNvPr id="58" name="object 58"/>
          <p:cNvSpPr/>
          <p:nvPr/>
        </p:nvSpPr>
        <p:spPr>
          <a:xfrm>
            <a:off x="6845553" y="6432168"/>
            <a:ext cx="0" cy="190500"/>
          </a:xfrm>
          <a:custGeom>
            <a:avLst/>
            <a:gdLst/>
            <a:ahLst/>
            <a:cxnLst/>
            <a:rect l="l" t="t" r="r" b="b"/>
            <a:pathLst>
              <a:path h="190500">
                <a:moveTo>
                  <a:pt x="0" y="0"/>
                </a:moveTo>
                <a:lnTo>
                  <a:pt x="0" y="190500"/>
                </a:lnTo>
              </a:path>
            </a:pathLst>
          </a:custGeom>
          <a:ln w="9143">
            <a:solidFill>
              <a:srgbClr val="EDEDED"/>
            </a:solidFill>
          </a:ln>
        </p:spPr>
        <p:txBody>
          <a:bodyPr wrap="square" lIns="0" tIns="0" rIns="0" bIns="0" rtlCol="0"/>
          <a:lstStyle/>
          <a:p>
            <a:endParaRPr/>
          </a:p>
        </p:txBody>
      </p:sp>
      <p:sp>
        <p:nvSpPr>
          <p:cNvPr id="59" name="object 59"/>
          <p:cNvSpPr/>
          <p:nvPr/>
        </p:nvSpPr>
        <p:spPr>
          <a:xfrm>
            <a:off x="566927" y="6432168"/>
            <a:ext cx="0" cy="190500"/>
          </a:xfrm>
          <a:custGeom>
            <a:avLst/>
            <a:gdLst/>
            <a:ahLst/>
            <a:cxnLst/>
            <a:rect l="l" t="t" r="r" b="b"/>
            <a:pathLst>
              <a:path h="190500">
                <a:moveTo>
                  <a:pt x="0" y="0"/>
                </a:moveTo>
                <a:lnTo>
                  <a:pt x="0" y="190500"/>
                </a:lnTo>
              </a:path>
            </a:pathLst>
          </a:custGeom>
          <a:ln w="9143">
            <a:solidFill>
              <a:srgbClr val="CCCCCC"/>
            </a:solidFill>
          </a:ln>
        </p:spPr>
        <p:txBody>
          <a:bodyPr wrap="square" lIns="0" tIns="0" rIns="0" bIns="0" rtlCol="0"/>
          <a:lstStyle/>
          <a:p>
            <a:endParaRPr/>
          </a:p>
        </p:txBody>
      </p:sp>
      <p:sp>
        <p:nvSpPr>
          <p:cNvPr id="60" name="object 60"/>
          <p:cNvSpPr/>
          <p:nvPr/>
        </p:nvSpPr>
        <p:spPr>
          <a:xfrm>
            <a:off x="6850126" y="6432168"/>
            <a:ext cx="0" cy="190500"/>
          </a:xfrm>
          <a:custGeom>
            <a:avLst/>
            <a:gdLst/>
            <a:ahLst/>
            <a:cxnLst/>
            <a:rect l="l" t="t" r="r" b="b"/>
            <a:pathLst>
              <a:path h="190500">
                <a:moveTo>
                  <a:pt x="0" y="0"/>
                </a:moveTo>
                <a:lnTo>
                  <a:pt x="0" y="190500"/>
                </a:lnTo>
              </a:path>
            </a:pathLst>
          </a:custGeom>
          <a:ln w="9144">
            <a:solidFill>
              <a:srgbClr val="CCCCCC"/>
            </a:solidFill>
          </a:ln>
        </p:spPr>
        <p:txBody>
          <a:bodyPr wrap="square" lIns="0" tIns="0" rIns="0" bIns="0" rtlCol="0"/>
          <a:lstStyle/>
          <a:p>
            <a:endParaRPr/>
          </a:p>
        </p:txBody>
      </p:sp>
      <p:sp>
        <p:nvSpPr>
          <p:cNvPr id="61" name="object 61"/>
          <p:cNvSpPr/>
          <p:nvPr/>
        </p:nvSpPr>
        <p:spPr>
          <a:xfrm>
            <a:off x="577595" y="6622745"/>
            <a:ext cx="6259195" cy="3331845"/>
          </a:xfrm>
          <a:custGeom>
            <a:avLst/>
            <a:gdLst/>
            <a:ahLst/>
            <a:cxnLst/>
            <a:rect l="l" t="t" r="r" b="b"/>
            <a:pathLst>
              <a:path w="6259195" h="3331845">
                <a:moveTo>
                  <a:pt x="0" y="3331717"/>
                </a:moveTo>
                <a:lnTo>
                  <a:pt x="6258813" y="3331717"/>
                </a:lnTo>
                <a:lnTo>
                  <a:pt x="6258813" y="0"/>
                </a:lnTo>
                <a:lnTo>
                  <a:pt x="0" y="0"/>
                </a:lnTo>
                <a:lnTo>
                  <a:pt x="0" y="3331717"/>
                </a:lnTo>
                <a:close/>
              </a:path>
            </a:pathLst>
          </a:custGeom>
          <a:solidFill>
            <a:srgbClr val="EDEDED"/>
          </a:solidFill>
        </p:spPr>
        <p:txBody>
          <a:bodyPr wrap="square" lIns="0" tIns="0" rIns="0" bIns="0" rtlCol="0"/>
          <a:lstStyle/>
          <a:p>
            <a:endParaRPr/>
          </a:p>
        </p:txBody>
      </p:sp>
      <p:sp>
        <p:nvSpPr>
          <p:cNvPr id="62" name="object 62"/>
          <p:cNvSpPr/>
          <p:nvPr/>
        </p:nvSpPr>
        <p:spPr>
          <a:xfrm>
            <a:off x="4287901" y="6622668"/>
            <a:ext cx="2548890" cy="186055"/>
          </a:xfrm>
          <a:custGeom>
            <a:avLst/>
            <a:gdLst/>
            <a:ahLst/>
            <a:cxnLst/>
            <a:rect l="l" t="t" r="r" b="b"/>
            <a:pathLst>
              <a:path w="2548890" h="186054">
                <a:moveTo>
                  <a:pt x="0" y="185928"/>
                </a:moveTo>
                <a:lnTo>
                  <a:pt x="2548381" y="185928"/>
                </a:lnTo>
                <a:lnTo>
                  <a:pt x="2548381" y="0"/>
                </a:lnTo>
                <a:lnTo>
                  <a:pt x="0" y="0"/>
                </a:lnTo>
                <a:lnTo>
                  <a:pt x="0" y="185928"/>
                </a:lnTo>
                <a:close/>
              </a:path>
            </a:pathLst>
          </a:custGeom>
          <a:solidFill>
            <a:srgbClr val="EDEDED"/>
          </a:solidFill>
        </p:spPr>
        <p:txBody>
          <a:bodyPr wrap="square" lIns="0" tIns="0" rIns="0" bIns="0" rtlCol="0"/>
          <a:lstStyle/>
          <a:p>
            <a:endParaRPr/>
          </a:p>
        </p:txBody>
      </p:sp>
      <p:sp>
        <p:nvSpPr>
          <p:cNvPr id="63" name="object 63"/>
          <p:cNvSpPr/>
          <p:nvPr/>
        </p:nvSpPr>
        <p:spPr>
          <a:xfrm>
            <a:off x="4287901" y="6808596"/>
            <a:ext cx="2548890" cy="186055"/>
          </a:xfrm>
          <a:custGeom>
            <a:avLst/>
            <a:gdLst/>
            <a:ahLst/>
            <a:cxnLst/>
            <a:rect l="l" t="t" r="r" b="b"/>
            <a:pathLst>
              <a:path w="2548890" h="186054">
                <a:moveTo>
                  <a:pt x="0" y="185927"/>
                </a:moveTo>
                <a:lnTo>
                  <a:pt x="2548381" y="185927"/>
                </a:lnTo>
                <a:lnTo>
                  <a:pt x="2548381" y="0"/>
                </a:lnTo>
                <a:lnTo>
                  <a:pt x="0" y="0"/>
                </a:lnTo>
                <a:lnTo>
                  <a:pt x="0" y="185927"/>
                </a:lnTo>
                <a:close/>
              </a:path>
            </a:pathLst>
          </a:custGeom>
          <a:solidFill>
            <a:srgbClr val="EDEDED"/>
          </a:solidFill>
        </p:spPr>
        <p:txBody>
          <a:bodyPr wrap="square" lIns="0" tIns="0" rIns="0" bIns="0" rtlCol="0"/>
          <a:lstStyle/>
          <a:p>
            <a:endParaRPr/>
          </a:p>
        </p:txBody>
      </p:sp>
      <p:sp>
        <p:nvSpPr>
          <p:cNvPr id="64" name="object 64"/>
          <p:cNvSpPr/>
          <p:nvPr/>
        </p:nvSpPr>
        <p:spPr>
          <a:xfrm>
            <a:off x="4287901" y="6994525"/>
            <a:ext cx="2548890" cy="187960"/>
          </a:xfrm>
          <a:custGeom>
            <a:avLst/>
            <a:gdLst/>
            <a:ahLst/>
            <a:cxnLst/>
            <a:rect l="l" t="t" r="r" b="b"/>
            <a:pathLst>
              <a:path w="2548890" h="187959">
                <a:moveTo>
                  <a:pt x="0" y="187452"/>
                </a:moveTo>
                <a:lnTo>
                  <a:pt x="2548381" y="187452"/>
                </a:lnTo>
                <a:lnTo>
                  <a:pt x="2548381" y="0"/>
                </a:lnTo>
                <a:lnTo>
                  <a:pt x="0" y="0"/>
                </a:lnTo>
                <a:lnTo>
                  <a:pt x="0" y="187452"/>
                </a:lnTo>
                <a:close/>
              </a:path>
            </a:pathLst>
          </a:custGeom>
          <a:solidFill>
            <a:srgbClr val="EDEDED"/>
          </a:solidFill>
        </p:spPr>
        <p:txBody>
          <a:bodyPr wrap="square" lIns="0" tIns="0" rIns="0" bIns="0" rtlCol="0"/>
          <a:lstStyle/>
          <a:p>
            <a:endParaRPr/>
          </a:p>
        </p:txBody>
      </p:sp>
      <p:sp>
        <p:nvSpPr>
          <p:cNvPr id="65" name="object 65"/>
          <p:cNvSpPr/>
          <p:nvPr/>
        </p:nvSpPr>
        <p:spPr>
          <a:xfrm>
            <a:off x="4287901" y="7181977"/>
            <a:ext cx="2548890" cy="186055"/>
          </a:xfrm>
          <a:custGeom>
            <a:avLst/>
            <a:gdLst/>
            <a:ahLst/>
            <a:cxnLst/>
            <a:rect l="l" t="t" r="r" b="b"/>
            <a:pathLst>
              <a:path w="2548890" h="186054">
                <a:moveTo>
                  <a:pt x="0" y="185927"/>
                </a:moveTo>
                <a:lnTo>
                  <a:pt x="2548381" y="185927"/>
                </a:lnTo>
                <a:lnTo>
                  <a:pt x="2548381" y="0"/>
                </a:lnTo>
                <a:lnTo>
                  <a:pt x="0" y="0"/>
                </a:lnTo>
                <a:lnTo>
                  <a:pt x="0" y="185927"/>
                </a:lnTo>
                <a:close/>
              </a:path>
            </a:pathLst>
          </a:custGeom>
          <a:solidFill>
            <a:srgbClr val="EDEDED"/>
          </a:solidFill>
        </p:spPr>
        <p:txBody>
          <a:bodyPr wrap="square" lIns="0" tIns="0" rIns="0" bIns="0" rtlCol="0"/>
          <a:lstStyle/>
          <a:p>
            <a:endParaRPr/>
          </a:p>
        </p:txBody>
      </p:sp>
      <p:sp>
        <p:nvSpPr>
          <p:cNvPr id="66" name="object 66"/>
          <p:cNvSpPr/>
          <p:nvPr/>
        </p:nvSpPr>
        <p:spPr>
          <a:xfrm>
            <a:off x="4287901" y="7367904"/>
            <a:ext cx="2548890" cy="186055"/>
          </a:xfrm>
          <a:custGeom>
            <a:avLst/>
            <a:gdLst/>
            <a:ahLst/>
            <a:cxnLst/>
            <a:rect l="l" t="t" r="r" b="b"/>
            <a:pathLst>
              <a:path w="2548890" h="186054">
                <a:moveTo>
                  <a:pt x="0" y="185927"/>
                </a:moveTo>
                <a:lnTo>
                  <a:pt x="2548381" y="185927"/>
                </a:lnTo>
                <a:lnTo>
                  <a:pt x="2548381" y="0"/>
                </a:lnTo>
                <a:lnTo>
                  <a:pt x="0" y="0"/>
                </a:lnTo>
                <a:lnTo>
                  <a:pt x="0" y="185927"/>
                </a:lnTo>
                <a:close/>
              </a:path>
            </a:pathLst>
          </a:custGeom>
          <a:solidFill>
            <a:srgbClr val="EDEDED"/>
          </a:solidFill>
        </p:spPr>
        <p:txBody>
          <a:bodyPr wrap="square" lIns="0" tIns="0" rIns="0" bIns="0" rtlCol="0"/>
          <a:lstStyle/>
          <a:p>
            <a:endParaRPr/>
          </a:p>
        </p:txBody>
      </p:sp>
      <p:sp>
        <p:nvSpPr>
          <p:cNvPr id="67" name="object 67"/>
          <p:cNvSpPr/>
          <p:nvPr/>
        </p:nvSpPr>
        <p:spPr>
          <a:xfrm>
            <a:off x="4287901" y="7553832"/>
            <a:ext cx="2548890" cy="187960"/>
          </a:xfrm>
          <a:custGeom>
            <a:avLst/>
            <a:gdLst/>
            <a:ahLst/>
            <a:cxnLst/>
            <a:rect l="l" t="t" r="r" b="b"/>
            <a:pathLst>
              <a:path w="2548890" h="187959">
                <a:moveTo>
                  <a:pt x="0" y="187451"/>
                </a:moveTo>
                <a:lnTo>
                  <a:pt x="2548381" y="187451"/>
                </a:lnTo>
                <a:lnTo>
                  <a:pt x="2548381" y="0"/>
                </a:lnTo>
                <a:lnTo>
                  <a:pt x="0" y="0"/>
                </a:lnTo>
                <a:lnTo>
                  <a:pt x="0" y="187451"/>
                </a:lnTo>
                <a:close/>
              </a:path>
            </a:pathLst>
          </a:custGeom>
          <a:solidFill>
            <a:srgbClr val="EDEDED"/>
          </a:solidFill>
        </p:spPr>
        <p:txBody>
          <a:bodyPr wrap="square" lIns="0" tIns="0" rIns="0" bIns="0" rtlCol="0"/>
          <a:lstStyle/>
          <a:p>
            <a:endParaRPr/>
          </a:p>
        </p:txBody>
      </p:sp>
      <p:sp>
        <p:nvSpPr>
          <p:cNvPr id="68" name="object 68"/>
          <p:cNvSpPr/>
          <p:nvPr/>
        </p:nvSpPr>
        <p:spPr>
          <a:xfrm>
            <a:off x="4287901" y="7741284"/>
            <a:ext cx="2548890" cy="186055"/>
          </a:xfrm>
          <a:custGeom>
            <a:avLst/>
            <a:gdLst/>
            <a:ahLst/>
            <a:cxnLst/>
            <a:rect l="l" t="t" r="r" b="b"/>
            <a:pathLst>
              <a:path w="2548890" h="186054">
                <a:moveTo>
                  <a:pt x="0" y="185928"/>
                </a:moveTo>
                <a:lnTo>
                  <a:pt x="2548381" y="185928"/>
                </a:lnTo>
                <a:lnTo>
                  <a:pt x="2548381" y="0"/>
                </a:lnTo>
                <a:lnTo>
                  <a:pt x="0" y="0"/>
                </a:lnTo>
                <a:lnTo>
                  <a:pt x="0" y="185928"/>
                </a:lnTo>
                <a:close/>
              </a:path>
            </a:pathLst>
          </a:custGeom>
          <a:solidFill>
            <a:srgbClr val="EDEDED"/>
          </a:solidFill>
        </p:spPr>
        <p:txBody>
          <a:bodyPr wrap="square" lIns="0" tIns="0" rIns="0" bIns="0" rtlCol="0"/>
          <a:lstStyle/>
          <a:p>
            <a:endParaRPr/>
          </a:p>
        </p:txBody>
      </p:sp>
      <p:sp>
        <p:nvSpPr>
          <p:cNvPr id="69" name="object 69"/>
          <p:cNvSpPr/>
          <p:nvPr/>
        </p:nvSpPr>
        <p:spPr>
          <a:xfrm>
            <a:off x="4287901" y="7927213"/>
            <a:ext cx="2548890" cy="186055"/>
          </a:xfrm>
          <a:custGeom>
            <a:avLst/>
            <a:gdLst/>
            <a:ahLst/>
            <a:cxnLst/>
            <a:rect l="l" t="t" r="r" b="b"/>
            <a:pathLst>
              <a:path w="2548890" h="186054">
                <a:moveTo>
                  <a:pt x="0" y="185928"/>
                </a:moveTo>
                <a:lnTo>
                  <a:pt x="2548381" y="185928"/>
                </a:lnTo>
                <a:lnTo>
                  <a:pt x="2548381" y="0"/>
                </a:lnTo>
                <a:lnTo>
                  <a:pt x="0" y="0"/>
                </a:lnTo>
                <a:lnTo>
                  <a:pt x="0" y="185928"/>
                </a:lnTo>
                <a:close/>
              </a:path>
            </a:pathLst>
          </a:custGeom>
          <a:solidFill>
            <a:srgbClr val="EDEDED"/>
          </a:solidFill>
        </p:spPr>
        <p:txBody>
          <a:bodyPr wrap="square" lIns="0" tIns="0" rIns="0" bIns="0" rtlCol="0"/>
          <a:lstStyle/>
          <a:p>
            <a:endParaRPr/>
          </a:p>
        </p:txBody>
      </p:sp>
      <p:sp>
        <p:nvSpPr>
          <p:cNvPr id="70" name="object 70"/>
          <p:cNvSpPr/>
          <p:nvPr/>
        </p:nvSpPr>
        <p:spPr>
          <a:xfrm>
            <a:off x="4287901" y="8113140"/>
            <a:ext cx="2548890" cy="187960"/>
          </a:xfrm>
          <a:custGeom>
            <a:avLst/>
            <a:gdLst/>
            <a:ahLst/>
            <a:cxnLst/>
            <a:rect l="l" t="t" r="r" b="b"/>
            <a:pathLst>
              <a:path w="2548890" h="187959">
                <a:moveTo>
                  <a:pt x="0" y="187452"/>
                </a:moveTo>
                <a:lnTo>
                  <a:pt x="2548381" y="187452"/>
                </a:lnTo>
                <a:lnTo>
                  <a:pt x="2548381" y="0"/>
                </a:lnTo>
                <a:lnTo>
                  <a:pt x="0" y="0"/>
                </a:lnTo>
                <a:lnTo>
                  <a:pt x="0" y="187452"/>
                </a:lnTo>
                <a:close/>
              </a:path>
            </a:pathLst>
          </a:custGeom>
          <a:solidFill>
            <a:srgbClr val="EDEDED"/>
          </a:solidFill>
        </p:spPr>
        <p:txBody>
          <a:bodyPr wrap="square" lIns="0" tIns="0" rIns="0" bIns="0" rtlCol="0"/>
          <a:lstStyle/>
          <a:p>
            <a:endParaRPr/>
          </a:p>
        </p:txBody>
      </p:sp>
      <p:sp>
        <p:nvSpPr>
          <p:cNvPr id="71" name="object 71"/>
          <p:cNvSpPr/>
          <p:nvPr/>
        </p:nvSpPr>
        <p:spPr>
          <a:xfrm>
            <a:off x="4287901" y="8300669"/>
            <a:ext cx="2548890" cy="186690"/>
          </a:xfrm>
          <a:custGeom>
            <a:avLst/>
            <a:gdLst/>
            <a:ahLst/>
            <a:cxnLst/>
            <a:rect l="l" t="t" r="r" b="b"/>
            <a:pathLst>
              <a:path w="2548890" h="186690">
                <a:moveTo>
                  <a:pt x="0" y="186232"/>
                </a:moveTo>
                <a:lnTo>
                  <a:pt x="2548381" y="186232"/>
                </a:lnTo>
                <a:lnTo>
                  <a:pt x="2548381" y="0"/>
                </a:lnTo>
                <a:lnTo>
                  <a:pt x="0" y="0"/>
                </a:lnTo>
                <a:lnTo>
                  <a:pt x="0" y="186232"/>
                </a:lnTo>
                <a:close/>
              </a:path>
            </a:pathLst>
          </a:custGeom>
          <a:solidFill>
            <a:srgbClr val="EDEDED"/>
          </a:solidFill>
        </p:spPr>
        <p:txBody>
          <a:bodyPr wrap="square" lIns="0" tIns="0" rIns="0" bIns="0" rtlCol="0"/>
          <a:lstStyle/>
          <a:p>
            <a:endParaRPr/>
          </a:p>
        </p:txBody>
      </p:sp>
      <p:sp>
        <p:nvSpPr>
          <p:cNvPr id="72" name="object 72"/>
          <p:cNvSpPr/>
          <p:nvPr/>
        </p:nvSpPr>
        <p:spPr>
          <a:xfrm>
            <a:off x="716280" y="8486902"/>
            <a:ext cx="6120130" cy="186055"/>
          </a:xfrm>
          <a:custGeom>
            <a:avLst/>
            <a:gdLst/>
            <a:ahLst/>
            <a:cxnLst/>
            <a:rect l="l" t="t" r="r" b="b"/>
            <a:pathLst>
              <a:path w="6120130" h="186054">
                <a:moveTo>
                  <a:pt x="0" y="185928"/>
                </a:moveTo>
                <a:lnTo>
                  <a:pt x="6120130" y="185928"/>
                </a:lnTo>
                <a:lnTo>
                  <a:pt x="6120130" y="0"/>
                </a:lnTo>
                <a:lnTo>
                  <a:pt x="0" y="0"/>
                </a:lnTo>
                <a:lnTo>
                  <a:pt x="0" y="185928"/>
                </a:lnTo>
                <a:close/>
              </a:path>
            </a:pathLst>
          </a:custGeom>
          <a:solidFill>
            <a:srgbClr val="EDEDED"/>
          </a:solidFill>
        </p:spPr>
        <p:txBody>
          <a:bodyPr wrap="square" lIns="0" tIns="0" rIns="0" bIns="0" rtlCol="0"/>
          <a:lstStyle/>
          <a:p>
            <a:endParaRPr/>
          </a:p>
        </p:txBody>
      </p:sp>
      <p:sp>
        <p:nvSpPr>
          <p:cNvPr id="73" name="object 73"/>
          <p:cNvSpPr/>
          <p:nvPr/>
        </p:nvSpPr>
        <p:spPr>
          <a:xfrm>
            <a:off x="716280" y="8672829"/>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74" name="object 74"/>
          <p:cNvSpPr/>
          <p:nvPr/>
        </p:nvSpPr>
        <p:spPr>
          <a:xfrm>
            <a:off x="716280" y="8858757"/>
            <a:ext cx="6120130" cy="187960"/>
          </a:xfrm>
          <a:custGeom>
            <a:avLst/>
            <a:gdLst/>
            <a:ahLst/>
            <a:cxnLst/>
            <a:rect l="l" t="t" r="r" b="b"/>
            <a:pathLst>
              <a:path w="6120130" h="187959">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75" name="object 75"/>
          <p:cNvSpPr/>
          <p:nvPr/>
        </p:nvSpPr>
        <p:spPr>
          <a:xfrm>
            <a:off x="716280" y="9046209"/>
            <a:ext cx="6120130" cy="186055"/>
          </a:xfrm>
          <a:custGeom>
            <a:avLst/>
            <a:gdLst/>
            <a:ahLst/>
            <a:cxnLst/>
            <a:rect l="l" t="t" r="r" b="b"/>
            <a:pathLst>
              <a:path w="6120130" h="186054">
                <a:moveTo>
                  <a:pt x="0" y="185928"/>
                </a:moveTo>
                <a:lnTo>
                  <a:pt x="6120130" y="185928"/>
                </a:lnTo>
                <a:lnTo>
                  <a:pt x="6120130" y="0"/>
                </a:lnTo>
                <a:lnTo>
                  <a:pt x="0" y="0"/>
                </a:lnTo>
                <a:lnTo>
                  <a:pt x="0" y="185928"/>
                </a:lnTo>
                <a:close/>
              </a:path>
            </a:pathLst>
          </a:custGeom>
          <a:solidFill>
            <a:srgbClr val="EDEDED"/>
          </a:solidFill>
        </p:spPr>
        <p:txBody>
          <a:bodyPr wrap="square" lIns="0" tIns="0" rIns="0" bIns="0" rtlCol="0"/>
          <a:lstStyle/>
          <a:p>
            <a:endParaRPr/>
          </a:p>
        </p:txBody>
      </p:sp>
      <p:sp>
        <p:nvSpPr>
          <p:cNvPr id="76" name="object 76"/>
          <p:cNvSpPr/>
          <p:nvPr/>
        </p:nvSpPr>
        <p:spPr>
          <a:xfrm>
            <a:off x="716280" y="9232138"/>
            <a:ext cx="6120130" cy="186055"/>
          </a:xfrm>
          <a:custGeom>
            <a:avLst/>
            <a:gdLst/>
            <a:ahLst/>
            <a:cxnLst/>
            <a:rect l="l" t="t" r="r" b="b"/>
            <a:pathLst>
              <a:path w="6120130" h="186054">
                <a:moveTo>
                  <a:pt x="0" y="185928"/>
                </a:moveTo>
                <a:lnTo>
                  <a:pt x="6120130" y="185928"/>
                </a:lnTo>
                <a:lnTo>
                  <a:pt x="6120130" y="0"/>
                </a:lnTo>
                <a:lnTo>
                  <a:pt x="0" y="0"/>
                </a:lnTo>
                <a:lnTo>
                  <a:pt x="0" y="185928"/>
                </a:lnTo>
                <a:close/>
              </a:path>
            </a:pathLst>
          </a:custGeom>
          <a:solidFill>
            <a:srgbClr val="EDEDED"/>
          </a:solidFill>
        </p:spPr>
        <p:txBody>
          <a:bodyPr wrap="square" lIns="0" tIns="0" rIns="0" bIns="0" rtlCol="0"/>
          <a:lstStyle/>
          <a:p>
            <a:endParaRPr/>
          </a:p>
        </p:txBody>
      </p:sp>
      <p:sp>
        <p:nvSpPr>
          <p:cNvPr id="77" name="object 77"/>
          <p:cNvSpPr/>
          <p:nvPr/>
        </p:nvSpPr>
        <p:spPr>
          <a:xfrm>
            <a:off x="716280" y="9418015"/>
            <a:ext cx="6120130" cy="187960"/>
          </a:xfrm>
          <a:custGeom>
            <a:avLst/>
            <a:gdLst/>
            <a:ahLst/>
            <a:cxnLst/>
            <a:rect l="l" t="t" r="r" b="b"/>
            <a:pathLst>
              <a:path w="6120130" h="187959">
                <a:moveTo>
                  <a:pt x="0" y="187452"/>
                </a:moveTo>
                <a:lnTo>
                  <a:pt x="6120130" y="187452"/>
                </a:lnTo>
                <a:lnTo>
                  <a:pt x="6120130" y="0"/>
                </a:lnTo>
                <a:lnTo>
                  <a:pt x="0" y="0"/>
                </a:lnTo>
                <a:lnTo>
                  <a:pt x="0" y="187452"/>
                </a:lnTo>
                <a:close/>
              </a:path>
            </a:pathLst>
          </a:custGeom>
          <a:solidFill>
            <a:srgbClr val="EDEDED"/>
          </a:solidFill>
        </p:spPr>
        <p:txBody>
          <a:bodyPr wrap="square" lIns="0" tIns="0" rIns="0" bIns="0" rtlCol="0"/>
          <a:lstStyle/>
          <a:p>
            <a:endParaRPr/>
          </a:p>
        </p:txBody>
      </p:sp>
      <p:sp>
        <p:nvSpPr>
          <p:cNvPr id="78" name="object 78"/>
          <p:cNvSpPr/>
          <p:nvPr/>
        </p:nvSpPr>
        <p:spPr>
          <a:xfrm>
            <a:off x="716280" y="9605467"/>
            <a:ext cx="6120130" cy="186055"/>
          </a:xfrm>
          <a:custGeom>
            <a:avLst/>
            <a:gdLst/>
            <a:ahLst/>
            <a:cxnLst/>
            <a:rect l="l" t="t" r="r" b="b"/>
            <a:pathLst>
              <a:path w="6120130" h="186054">
                <a:moveTo>
                  <a:pt x="0" y="185928"/>
                </a:moveTo>
                <a:lnTo>
                  <a:pt x="6120130" y="185928"/>
                </a:lnTo>
                <a:lnTo>
                  <a:pt x="6120130" y="0"/>
                </a:lnTo>
                <a:lnTo>
                  <a:pt x="0" y="0"/>
                </a:lnTo>
                <a:lnTo>
                  <a:pt x="0" y="185928"/>
                </a:lnTo>
                <a:close/>
              </a:path>
            </a:pathLst>
          </a:custGeom>
          <a:solidFill>
            <a:srgbClr val="EDEDED"/>
          </a:solidFill>
        </p:spPr>
        <p:txBody>
          <a:bodyPr wrap="square" lIns="0" tIns="0" rIns="0" bIns="0" rtlCol="0"/>
          <a:lstStyle/>
          <a:p>
            <a:endParaRPr/>
          </a:p>
        </p:txBody>
      </p:sp>
      <p:sp>
        <p:nvSpPr>
          <p:cNvPr id="79" name="object 79"/>
          <p:cNvSpPr/>
          <p:nvPr/>
        </p:nvSpPr>
        <p:spPr>
          <a:xfrm>
            <a:off x="716280" y="9791395"/>
            <a:ext cx="6120130" cy="163195"/>
          </a:xfrm>
          <a:custGeom>
            <a:avLst/>
            <a:gdLst/>
            <a:ahLst/>
            <a:cxnLst/>
            <a:rect l="l" t="t" r="r" b="b"/>
            <a:pathLst>
              <a:path w="6120130" h="163195">
                <a:moveTo>
                  <a:pt x="0" y="163067"/>
                </a:moveTo>
                <a:lnTo>
                  <a:pt x="6120130" y="163067"/>
                </a:lnTo>
                <a:lnTo>
                  <a:pt x="6120130" y="0"/>
                </a:lnTo>
                <a:lnTo>
                  <a:pt x="0" y="0"/>
                </a:lnTo>
                <a:lnTo>
                  <a:pt x="0" y="163067"/>
                </a:lnTo>
                <a:close/>
              </a:path>
            </a:pathLst>
          </a:custGeom>
          <a:solidFill>
            <a:srgbClr val="EDEDED"/>
          </a:solidFill>
        </p:spPr>
        <p:txBody>
          <a:bodyPr wrap="square" lIns="0" tIns="0" rIns="0" bIns="0" rtlCol="0"/>
          <a:lstStyle/>
          <a:p>
            <a:endParaRPr/>
          </a:p>
        </p:txBody>
      </p:sp>
      <p:sp>
        <p:nvSpPr>
          <p:cNvPr id="80" name="object 80"/>
          <p:cNvSpPr txBox="1"/>
          <p:nvPr/>
        </p:nvSpPr>
        <p:spPr>
          <a:xfrm>
            <a:off x="716280" y="6584974"/>
            <a:ext cx="6073775" cy="3380104"/>
          </a:xfrm>
          <a:prstGeom prst="rect">
            <a:avLst/>
          </a:prstGeom>
        </p:spPr>
        <p:txBody>
          <a:bodyPr vert="horz" wrap="square" lIns="0" tIns="12065" rIns="0" bIns="0" rtlCol="0">
            <a:spAutoFit/>
          </a:bodyPr>
          <a:lstStyle/>
          <a:p>
            <a:pPr marL="3571240" marR="79375">
              <a:lnSpc>
                <a:spcPct val="116399"/>
              </a:lnSpc>
              <a:spcBef>
                <a:spcPts val="95"/>
              </a:spcBef>
            </a:pPr>
            <a:r>
              <a:rPr sz="1050" dirty="0">
                <a:latin typeface="Verdana"/>
                <a:cs typeface="Verdana"/>
              </a:rPr>
              <a:t>Dal </a:t>
            </a:r>
            <a:r>
              <a:rPr sz="1050" b="1" spc="-5" dirty="0">
                <a:latin typeface="Verdana"/>
                <a:cs typeface="Verdana"/>
              </a:rPr>
              <a:t>16 al 22 Marzo </a:t>
            </a:r>
            <a:r>
              <a:rPr sz="1050" dirty="0">
                <a:latin typeface="Verdana"/>
                <a:cs typeface="Verdana"/>
              </a:rPr>
              <a:t>2015 </a:t>
            </a:r>
            <a:r>
              <a:rPr sz="1050" spc="-5" dirty="0">
                <a:latin typeface="Verdana"/>
                <a:cs typeface="Verdana"/>
              </a:rPr>
              <a:t>torna la  </a:t>
            </a:r>
            <a:r>
              <a:rPr sz="1050" dirty="0">
                <a:latin typeface="Verdana"/>
                <a:cs typeface="Verdana"/>
              </a:rPr>
              <a:t>seconda </a:t>
            </a:r>
            <a:r>
              <a:rPr sz="1050" spc="-5" dirty="0">
                <a:latin typeface="Verdana"/>
                <a:cs typeface="Verdana"/>
              </a:rPr>
              <a:t>edizione </a:t>
            </a:r>
            <a:r>
              <a:rPr sz="1050" dirty="0">
                <a:latin typeface="Verdana"/>
                <a:cs typeface="Verdana"/>
              </a:rPr>
              <a:t>de Il </a:t>
            </a:r>
            <a:r>
              <a:rPr sz="1050" spc="-5" dirty="0">
                <a:latin typeface="Verdana"/>
                <a:cs typeface="Verdana"/>
              </a:rPr>
              <a:t>Festival della  Cultura Creativa promosso </a:t>
            </a:r>
            <a:r>
              <a:rPr sz="1050" dirty="0">
                <a:latin typeface="Verdana"/>
                <a:cs typeface="Verdana"/>
              </a:rPr>
              <a:t>dalle  Banche </a:t>
            </a:r>
            <a:r>
              <a:rPr sz="1050" spc="-5" dirty="0">
                <a:latin typeface="Verdana"/>
                <a:cs typeface="Verdana"/>
              </a:rPr>
              <a:t>italiane </a:t>
            </a:r>
            <a:r>
              <a:rPr sz="1050" dirty="0">
                <a:latin typeface="Verdana"/>
                <a:cs typeface="Verdana"/>
              </a:rPr>
              <a:t>per </a:t>
            </a:r>
            <a:r>
              <a:rPr sz="1050" spc="-5" dirty="0">
                <a:latin typeface="Verdana"/>
                <a:cs typeface="Verdana"/>
              </a:rPr>
              <a:t>bambini </a:t>
            </a:r>
            <a:r>
              <a:rPr sz="1050" dirty="0">
                <a:latin typeface="Verdana"/>
                <a:cs typeface="Verdana"/>
              </a:rPr>
              <a:t>da 6 a  13</a:t>
            </a:r>
            <a:r>
              <a:rPr sz="1050" spc="-5" dirty="0">
                <a:latin typeface="Verdana"/>
                <a:cs typeface="Verdana"/>
              </a:rPr>
              <a:t> anni</a:t>
            </a:r>
            <a:endParaRPr sz="1050">
              <a:latin typeface="Verdana"/>
              <a:cs typeface="Verdana"/>
            </a:endParaRPr>
          </a:p>
          <a:p>
            <a:pPr>
              <a:lnSpc>
                <a:spcPct val="100000"/>
              </a:lnSpc>
              <a:spcBef>
                <a:spcPts val="30"/>
              </a:spcBef>
            </a:pPr>
            <a:endParaRPr sz="1250">
              <a:latin typeface="Times New Roman"/>
              <a:cs typeface="Times New Roman"/>
            </a:endParaRPr>
          </a:p>
          <a:p>
            <a:pPr marL="3571240" marR="5080">
              <a:lnSpc>
                <a:spcPct val="116599"/>
              </a:lnSpc>
              <a:spcBef>
                <a:spcPts val="5"/>
              </a:spcBef>
            </a:pPr>
            <a:r>
              <a:rPr sz="1050" spc="-5" dirty="0">
                <a:latin typeface="Verdana"/>
                <a:cs typeface="Verdana"/>
              </a:rPr>
              <a:t>Ci saranno laboratori, mostre, teatro  </a:t>
            </a:r>
            <a:r>
              <a:rPr sz="1050" dirty="0">
                <a:latin typeface="Verdana"/>
                <a:cs typeface="Verdana"/>
              </a:rPr>
              <a:t>e musica </a:t>
            </a:r>
            <a:r>
              <a:rPr sz="1050" spc="-5" dirty="0">
                <a:latin typeface="Verdana"/>
                <a:cs typeface="Verdana"/>
              </a:rPr>
              <a:t>organizzati nei luoghi  culturali italiani, biblioteche, scuole </a:t>
            </a:r>
            <a:r>
              <a:rPr sz="1050" dirty="0">
                <a:latin typeface="Verdana"/>
                <a:cs typeface="Verdana"/>
              </a:rPr>
              <a:t>e  </a:t>
            </a:r>
            <a:r>
              <a:rPr sz="1050" spc="-5" dirty="0">
                <a:latin typeface="Verdana"/>
                <a:cs typeface="Verdana"/>
              </a:rPr>
              <a:t>musei.</a:t>
            </a:r>
            <a:endParaRPr sz="1050">
              <a:latin typeface="Verdana"/>
              <a:cs typeface="Verdana"/>
            </a:endParaRPr>
          </a:p>
          <a:p>
            <a:pPr>
              <a:lnSpc>
                <a:spcPct val="100000"/>
              </a:lnSpc>
            </a:pPr>
            <a:endParaRPr sz="1450">
              <a:latin typeface="Times New Roman"/>
              <a:cs typeface="Times New Roman"/>
            </a:endParaRPr>
          </a:p>
          <a:p>
            <a:pPr>
              <a:lnSpc>
                <a:spcPct val="100000"/>
              </a:lnSpc>
            </a:pPr>
            <a:r>
              <a:rPr sz="1050" b="1" spc="-5" dirty="0">
                <a:solidFill>
                  <a:srgbClr val="CC99FF"/>
                </a:solidFill>
                <a:latin typeface="Verdana"/>
                <a:cs typeface="Verdana"/>
              </a:rPr>
              <a:t>FIRENZE</a:t>
            </a:r>
            <a:endParaRPr sz="1050">
              <a:latin typeface="Verdana"/>
              <a:cs typeface="Verdana"/>
            </a:endParaRPr>
          </a:p>
          <a:p>
            <a:pPr>
              <a:lnSpc>
                <a:spcPct val="100000"/>
              </a:lnSpc>
              <a:spcBef>
                <a:spcPts val="10"/>
              </a:spcBef>
            </a:pPr>
            <a:endParaRPr sz="1450">
              <a:latin typeface="Times New Roman"/>
              <a:cs typeface="Times New Roman"/>
            </a:endParaRPr>
          </a:p>
          <a:p>
            <a:pPr>
              <a:lnSpc>
                <a:spcPct val="100000"/>
              </a:lnSpc>
            </a:pPr>
            <a:r>
              <a:rPr sz="1050" b="1" dirty="0">
                <a:solidFill>
                  <a:srgbClr val="CC99FF"/>
                </a:solidFill>
                <a:latin typeface="Verdana"/>
                <a:cs typeface="Verdana"/>
              </a:rPr>
              <a:t>Sabato 21 </a:t>
            </a:r>
            <a:r>
              <a:rPr sz="1050" b="1" spc="-5" dirty="0">
                <a:solidFill>
                  <a:srgbClr val="CC99FF"/>
                </a:solidFill>
                <a:latin typeface="Verdana"/>
                <a:cs typeface="Verdana"/>
              </a:rPr>
              <a:t>marzo </a:t>
            </a:r>
            <a:r>
              <a:rPr sz="1050" spc="-5" dirty="0">
                <a:latin typeface="Verdana"/>
                <a:cs typeface="Verdana"/>
              </a:rPr>
              <a:t>presso </a:t>
            </a:r>
            <a:r>
              <a:rPr sz="1050" dirty="0">
                <a:latin typeface="Verdana"/>
                <a:cs typeface="Verdana"/>
              </a:rPr>
              <a:t>la </a:t>
            </a:r>
            <a:r>
              <a:rPr sz="1050" spc="-5" dirty="0">
                <a:latin typeface="Verdana"/>
                <a:cs typeface="Verdana"/>
              </a:rPr>
              <a:t>Bottega </a:t>
            </a:r>
            <a:r>
              <a:rPr sz="1050" dirty="0">
                <a:latin typeface="Verdana"/>
                <a:cs typeface="Verdana"/>
              </a:rPr>
              <a:t>dei </a:t>
            </a:r>
            <a:r>
              <a:rPr sz="1050" spc="-5" dirty="0">
                <a:latin typeface="Verdana"/>
                <a:cs typeface="Verdana"/>
              </a:rPr>
              <a:t>Ragazzi </a:t>
            </a:r>
            <a:r>
              <a:rPr sz="1050" dirty="0">
                <a:latin typeface="Verdana"/>
                <a:cs typeface="Verdana"/>
              </a:rPr>
              <a:t>- </a:t>
            </a:r>
            <a:r>
              <a:rPr sz="1050" spc="-5" dirty="0">
                <a:latin typeface="Verdana"/>
                <a:cs typeface="Verdana"/>
              </a:rPr>
              <a:t>Piazza Santissima Annunziata </a:t>
            </a:r>
            <a:r>
              <a:rPr sz="1050" dirty="0">
                <a:latin typeface="Verdana"/>
                <a:cs typeface="Verdana"/>
              </a:rPr>
              <a:t>n.</a:t>
            </a:r>
            <a:r>
              <a:rPr sz="1050" spc="70" dirty="0">
                <a:latin typeface="Verdana"/>
                <a:cs typeface="Verdana"/>
              </a:rPr>
              <a:t> </a:t>
            </a:r>
            <a:r>
              <a:rPr sz="1050" spc="-5" dirty="0">
                <a:latin typeface="Verdana"/>
                <a:cs typeface="Verdana"/>
              </a:rPr>
              <a:t>12.</a:t>
            </a:r>
            <a:endParaRPr sz="1050">
              <a:latin typeface="Verdana"/>
              <a:cs typeface="Verdana"/>
            </a:endParaRPr>
          </a:p>
          <a:p>
            <a:pPr>
              <a:lnSpc>
                <a:spcPct val="100000"/>
              </a:lnSpc>
              <a:spcBef>
                <a:spcPts val="204"/>
              </a:spcBef>
            </a:pPr>
            <a:r>
              <a:rPr sz="1050" b="1" dirty="0">
                <a:latin typeface="Verdana"/>
                <a:cs typeface="Verdana"/>
              </a:rPr>
              <a:t>Ore </a:t>
            </a:r>
            <a:r>
              <a:rPr sz="1050" b="1" spc="-5" dirty="0">
                <a:latin typeface="Verdana"/>
                <a:cs typeface="Verdana"/>
              </a:rPr>
              <a:t>11.00 </a:t>
            </a:r>
            <a:r>
              <a:rPr sz="1050" b="1" dirty="0">
                <a:latin typeface="Verdana"/>
                <a:cs typeface="Verdana"/>
              </a:rPr>
              <a:t>–</a:t>
            </a:r>
            <a:r>
              <a:rPr sz="1050" b="1" spc="-20" dirty="0">
                <a:latin typeface="Verdana"/>
                <a:cs typeface="Verdana"/>
              </a:rPr>
              <a:t> </a:t>
            </a:r>
            <a:r>
              <a:rPr sz="1050" b="1" spc="-5" dirty="0">
                <a:latin typeface="Verdana"/>
                <a:cs typeface="Verdana"/>
              </a:rPr>
              <a:t>12.30</a:t>
            </a:r>
            <a:endParaRPr sz="1050">
              <a:latin typeface="Verdana"/>
              <a:cs typeface="Verdana"/>
            </a:endParaRPr>
          </a:p>
          <a:p>
            <a:pPr>
              <a:lnSpc>
                <a:spcPct val="100000"/>
              </a:lnSpc>
              <a:spcBef>
                <a:spcPts val="204"/>
              </a:spcBef>
            </a:pPr>
            <a:r>
              <a:rPr sz="1050" spc="-5" dirty="0">
                <a:solidFill>
                  <a:srgbClr val="CC99FF"/>
                </a:solidFill>
                <a:latin typeface="Verdana"/>
                <a:cs typeface="Verdana"/>
              </a:rPr>
              <a:t>Laboratorio </a:t>
            </a:r>
            <a:r>
              <a:rPr sz="1050" dirty="0">
                <a:solidFill>
                  <a:srgbClr val="CC99FF"/>
                </a:solidFill>
                <a:latin typeface="Verdana"/>
                <a:cs typeface="Verdana"/>
              </a:rPr>
              <a:t>- </a:t>
            </a:r>
            <a:r>
              <a:rPr sz="1050" spc="-5" dirty="0">
                <a:solidFill>
                  <a:srgbClr val="CC99FF"/>
                </a:solidFill>
                <a:latin typeface="Verdana"/>
                <a:cs typeface="Verdana"/>
              </a:rPr>
              <a:t>Filippo Brunelleschi </a:t>
            </a:r>
            <a:r>
              <a:rPr sz="1050" dirty="0">
                <a:solidFill>
                  <a:srgbClr val="CC99FF"/>
                </a:solidFill>
                <a:latin typeface="Verdana"/>
                <a:cs typeface="Verdana"/>
              </a:rPr>
              <a:t>e </a:t>
            </a:r>
            <a:r>
              <a:rPr sz="1050" spc="-5" dirty="0">
                <a:solidFill>
                  <a:srgbClr val="CC99FF"/>
                </a:solidFill>
                <a:latin typeface="Verdana"/>
                <a:cs typeface="Verdana"/>
              </a:rPr>
              <a:t>l'invenzione dell'architettura rinascimentale</a:t>
            </a:r>
            <a:endParaRPr sz="1050">
              <a:latin typeface="Verdana"/>
              <a:cs typeface="Verdana"/>
            </a:endParaRPr>
          </a:p>
          <a:p>
            <a:pPr marR="6350">
              <a:lnSpc>
                <a:spcPct val="116199"/>
              </a:lnSpc>
              <a:spcBef>
                <a:spcPts val="10"/>
              </a:spcBef>
            </a:pPr>
            <a:r>
              <a:rPr sz="1050" spc="-5" dirty="0">
                <a:latin typeface="Verdana"/>
                <a:cs typeface="Verdana"/>
              </a:rPr>
              <a:t>Età </a:t>
            </a:r>
            <a:r>
              <a:rPr sz="1050" dirty="0">
                <a:latin typeface="Verdana"/>
                <a:cs typeface="Verdana"/>
              </a:rPr>
              <a:t>7-11. </a:t>
            </a:r>
            <a:r>
              <a:rPr sz="1050" spc="-5" dirty="0">
                <a:latin typeface="Verdana"/>
                <a:cs typeface="Verdana"/>
              </a:rPr>
              <a:t>Attività </a:t>
            </a:r>
            <a:r>
              <a:rPr sz="1050" dirty="0">
                <a:latin typeface="Verdana"/>
                <a:cs typeface="Verdana"/>
              </a:rPr>
              <a:t>per </a:t>
            </a:r>
            <a:r>
              <a:rPr sz="1050" spc="-5" dirty="0">
                <a:latin typeface="Verdana"/>
                <a:cs typeface="Verdana"/>
              </a:rPr>
              <a:t>la </a:t>
            </a:r>
            <a:r>
              <a:rPr sz="1050" dirty="0">
                <a:latin typeface="Verdana"/>
                <a:cs typeface="Verdana"/>
              </a:rPr>
              <a:t>quale è possibile </a:t>
            </a:r>
            <a:r>
              <a:rPr sz="1050" spc="-5" dirty="0">
                <a:latin typeface="Verdana"/>
                <a:cs typeface="Verdana"/>
              </a:rPr>
              <a:t>la </a:t>
            </a:r>
            <a:r>
              <a:rPr sz="1050" dirty="0">
                <a:latin typeface="Verdana"/>
                <a:cs typeface="Verdana"/>
              </a:rPr>
              <a:t>partecipazione di 1 </a:t>
            </a:r>
            <a:r>
              <a:rPr sz="1050" spc="-5" dirty="0">
                <a:latin typeface="Verdana"/>
                <a:cs typeface="Verdana"/>
              </a:rPr>
              <a:t>accompagnatore adulto.  </a:t>
            </a:r>
            <a:r>
              <a:rPr sz="1050" dirty="0">
                <a:latin typeface="Verdana"/>
                <a:cs typeface="Verdana"/>
              </a:rPr>
              <a:t>Narrazione </a:t>
            </a:r>
            <a:r>
              <a:rPr sz="1050" spc="-5" dirty="0">
                <a:latin typeface="Verdana"/>
                <a:cs typeface="Verdana"/>
              </a:rPr>
              <a:t>della storia </a:t>
            </a:r>
            <a:r>
              <a:rPr sz="1050" dirty="0">
                <a:latin typeface="Verdana"/>
                <a:cs typeface="Verdana"/>
              </a:rPr>
              <a:t>di </a:t>
            </a:r>
            <a:r>
              <a:rPr sz="1050" spc="-5" dirty="0">
                <a:latin typeface="Verdana"/>
                <a:cs typeface="Verdana"/>
              </a:rPr>
              <a:t>Pippo Brunelleschi </a:t>
            </a:r>
            <a:r>
              <a:rPr sz="1050" dirty="0">
                <a:latin typeface="Verdana"/>
                <a:cs typeface="Verdana"/>
              </a:rPr>
              <a:t>bambino e poi </a:t>
            </a:r>
            <a:r>
              <a:rPr sz="1050" spc="-5" dirty="0">
                <a:latin typeface="Verdana"/>
                <a:cs typeface="Verdana"/>
              </a:rPr>
              <a:t>adulto nella Firenze </a:t>
            </a:r>
            <a:r>
              <a:rPr sz="1050" dirty="0">
                <a:latin typeface="Verdana"/>
                <a:cs typeface="Verdana"/>
              </a:rPr>
              <a:t>del 1400</a:t>
            </a:r>
            <a:r>
              <a:rPr sz="1050" spc="-30" dirty="0">
                <a:latin typeface="Verdana"/>
                <a:cs typeface="Verdana"/>
              </a:rPr>
              <a:t> </a:t>
            </a:r>
            <a:r>
              <a:rPr sz="1050" dirty="0">
                <a:latin typeface="Verdana"/>
                <a:cs typeface="Verdana"/>
              </a:rPr>
              <a:t>e</a:t>
            </a:r>
            <a:endParaRPr sz="1050">
              <a:latin typeface="Verdana"/>
              <a:cs typeface="Verdana"/>
            </a:endParaRPr>
          </a:p>
        </p:txBody>
      </p:sp>
      <p:sp>
        <p:nvSpPr>
          <p:cNvPr id="81" name="object 81"/>
          <p:cNvSpPr/>
          <p:nvPr/>
        </p:nvSpPr>
        <p:spPr>
          <a:xfrm>
            <a:off x="4255896" y="6622668"/>
            <a:ext cx="0" cy="1748155"/>
          </a:xfrm>
          <a:custGeom>
            <a:avLst/>
            <a:gdLst/>
            <a:ahLst/>
            <a:cxnLst/>
            <a:rect l="l" t="t" r="r" b="b"/>
            <a:pathLst>
              <a:path h="1748154">
                <a:moveTo>
                  <a:pt x="0" y="0"/>
                </a:moveTo>
                <a:lnTo>
                  <a:pt x="0" y="1748028"/>
                </a:lnTo>
              </a:path>
            </a:pathLst>
          </a:custGeom>
          <a:ln w="9144">
            <a:solidFill>
              <a:srgbClr val="EDEDED"/>
            </a:solidFill>
          </a:ln>
        </p:spPr>
        <p:txBody>
          <a:bodyPr wrap="square" lIns="0" tIns="0" rIns="0" bIns="0" rtlCol="0"/>
          <a:lstStyle/>
          <a:p>
            <a:endParaRPr/>
          </a:p>
        </p:txBody>
      </p:sp>
      <p:sp>
        <p:nvSpPr>
          <p:cNvPr id="82" name="object 82"/>
          <p:cNvSpPr/>
          <p:nvPr/>
        </p:nvSpPr>
        <p:spPr>
          <a:xfrm>
            <a:off x="716280" y="6622668"/>
            <a:ext cx="3429635" cy="1746885"/>
          </a:xfrm>
          <a:custGeom>
            <a:avLst/>
            <a:gdLst/>
            <a:ahLst/>
            <a:cxnLst/>
            <a:rect l="l" t="t" r="r" b="b"/>
            <a:pathLst>
              <a:path w="3429635" h="1746884">
                <a:moveTo>
                  <a:pt x="0" y="1746504"/>
                </a:moveTo>
                <a:lnTo>
                  <a:pt x="3429635" y="1746504"/>
                </a:lnTo>
                <a:lnTo>
                  <a:pt x="3429635" y="0"/>
                </a:lnTo>
                <a:lnTo>
                  <a:pt x="0" y="0"/>
                </a:lnTo>
                <a:lnTo>
                  <a:pt x="0" y="1746504"/>
                </a:lnTo>
                <a:close/>
              </a:path>
            </a:pathLst>
          </a:custGeom>
          <a:solidFill>
            <a:srgbClr val="EDEDED"/>
          </a:solidFill>
        </p:spPr>
        <p:txBody>
          <a:bodyPr wrap="square" lIns="0" tIns="0" rIns="0" bIns="0" rtlCol="0"/>
          <a:lstStyle/>
          <a:p>
            <a:endParaRPr/>
          </a:p>
        </p:txBody>
      </p:sp>
      <p:sp>
        <p:nvSpPr>
          <p:cNvPr id="83" name="object 83"/>
          <p:cNvSpPr/>
          <p:nvPr/>
        </p:nvSpPr>
        <p:spPr>
          <a:xfrm>
            <a:off x="763523" y="6669913"/>
            <a:ext cx="3333750" cy="1652270"/>
          </a:xfrm>
          <a:custGeom>
            <a:avLst/>
            <a:gdLst/>
            <a:ahLst/>
            <a:cxnLst/>
            <a:rect l="l" t="t" r="r" b="b"/>
            <a:pathLst>
              <a:path w="3333750" h="1652270">
                <a:moveTo>
                  <a:pt x="0" y="1652016"/>
                </a:moveTo>
                <a:lnTo>
                  <a:pt x="3333623" y="1652016"/>
                </a:lnTo>
                <a:lnTo>
                  <a:pt x="3333623" y="0"/>
                </a:lnTo>
                <a:lnTo>
                  <a:pt x="0" y="0"/>
                </a:lnTo>
                <a:lnTo>
                  <a:pt x="0" y="1652016"/>
                </a:lnTo>
                <a:close/>
              </a:path>
            </a:pathLst>
          </a:custGeom>
          <a:solidFill>
            <a:srgbClr val="EDEDED"/>
          </a:solidFill>
        </p:spPr>
        <p:txBody>
          <a:bodyPr wrap="square" lIns="0" tIns="0" rIns="0" bIns="0" rtlCol="0"/>
          <a:lstStyle/>
          <a:p>
            <a:endParaRPr/>
          </a:p>
        </p:txBody>
      </p:sp>
      <p:sp>
        <p:nvSpPr>
          <p:cNvPr id="84" name="object 84"/>
          <p:cNvSpPr/>
          <p:nvPr/>
        </p:nvSpPr>
        <p:spPr>
          <a:xfrm>
            <a:off x="4145915" y="6622795"/>
            <a:ext cx="104139" cy="1842770"/>
          </a:xfrm>
          <a:custGeom>
            <a:avLst/>
            <a:gdLst/>
            <a:ahLst/>
            <a:cxnLst/>
            <a:rect l="l" t="t" r="r" b="b"/>
            <a:pathLst>
              <a:path w="104139" h="1842770">
                <a:moveTo>
                  <a:pt x="0" y="1842770"/>
                </a:moveTo>
                <a:lnTo>
                  <a:pt x="103936" y="1842770"/>
                </a:lnTo>
                <a:lnTo>
                  <a:pt x="103936" y="0"/>
                </a:lnTo>
                <a:lnTo>
                  <a:pt x="0" y="0"/>
                </a:lnTo>
                <a:lnTo>
                  <a:pt x="0" y="1842770"/>
                </a:lnTo>
                <a:close/>
              </a:path>
            </a:pathLst>
          </a:custGeom>
          <a:solidFill>
            <a:srgbClr val="EDEDED"/>
          </a:solidFill>
        </p:spPr>
        <p:txBody>
          <a:bodyPr wrap="square" lIns="0" tIns="0" rIns="0" bIns="0" rtlCol="0"/>
          <a:lstStyle/>
          <a:p>
            <a:endParaRPr/>
          </a:p>
        </p:txBody>
      </p:sp>
      <p:sp>
        <p:nvSpPr>
          <p:cNvPr id="85" name="object 85"/>
          <p:cNvSpPr/>
          <p:nvPr/>
        </p:nvSpPr>
        <p:spPr>
          <a:xfrm>
            <a:off x="4197730" y="7474584"/>
            <a:ext cx="0" cy="139065"/>
          </a:xfrm>
          <a:custGeom>
            <a:avLst/>
            <a:gdLst/>
            <a:ahLst/>
            <a:cxnLst/>
            <a:rect l="l" t="t" r="r" b="b"/>
            <a:pathLst>
              <a:path h="139065">
                <a:moveTo>
                  <a:pt x="0" y="0"/>
                </a:moveTo>
                <a:lnTo>
                  <a:pt x="0" y="138684"/>
                </a:lnTo>
              </a:path>
            </a:pathLst>
          </a:custGeom>
          <a:ln w="9144">
            <a:solidFill>
              <a:srgbClr val="EDEDED"/>
            </a:solidFill>
          </a:ln>
        </p:spPr>
        <p:txBody>
          <a:bodyPr wrap="square" lIns="0" tIns="0" rIns="0" bIns="0" rtlCol="0"/>
          <a:lstStyle/>
          <a:p>
            <a:endParaRPr/>
          </a:p>
        </p:txBody>
      </p:sp>
      <p:sp>
        <p:nvSpPr>
          <p:cNvPr id="86" name="object 86"/>
          <p:cNvSpPr/>
          <p:nvPr/>
        </p:nvSpPr>
        <p:spPr>
          <a:xfrm>
            <a:off x="4255896" y="8370772"/>
            <a:ext cx="0" cy="95250"/>
          </a:xfrm>
          <a:custGeom>
            <a:avLst/>
            <a:gdLst/>
            <a:ahLst/>
            <a:cxnLst/>
            <a:rect l="l" t="t" r="r" b="b"/>
            <a:pathLst>
              <a:path h="95250">
                <a:moveTo>
                  <a:pt x="0" y="0"/>
                </a:moveTo>
                <a:lnTo>
                  <a:pt x="0" y="94792"/>
                </a:lnTo>
              </a:path>
            </a:pathLst>
          </a:custGeom>
          <a:ln w="9144">
            <a:solidFill>
              <a:srgbClr val="EDEDED"/>
            </a:solidFill>
          </a:ln>
        </p:spPr>
        <p:txBody>
          <a:bodyPr wrap="square" lIns="0" tIns="0" rIns="0" bIns="0" rtlCol="0"/>
          <a:lstStyle/>
          <a:p>
            <a:endParaRPr/>
          </a:p>
        </p:txBody>
      </p:sp>
      <p:sp>
        <p:nvSpPr>
          <p:cNvPr id="87" name="object 87"/>
          <p:cNvSpPr/>
          <p:nvPr/>
        </p:nvSpPr>
        <p:spPr>
          <a:xfrm>
            <a:off x="716280" y="8370772"/>
            <a:ext cx="3429635" cy="95250"/>
          </a:xfrm>
          <a:custGeom>
            <a:avLst/>
            <a:gdLst/>
            <a:ahLst/>
            <a:cxnLst/>
            <a:rect l="l" t="t" r="r" b="b"/>
            <a:pathLst>
              <a:path w="3429635" h="95250">
                <a:moveTo>
                  <a:pt x="0" y="94792"/>
                </a:moveTo>
                <a:lnTo>
                  <a:pt x="3429635" y="94792"/>
                </a:lnTo>
                <a:lnTo>
                  <a:pt x="3429635" y="0"/>
                </a:lnTo>
                <a:lnTo>
                  <a:pt x="0" y="0"/>
                </a:lnTo>
                <a:lnTo>
                  <a:pt x="0" y="94792"/>
                </a:lnTo>
                <a:close/>
              </a:path>
            </a:pathLst>
          </a:custGeom>
          <a:solidFill>
            <a:srgbClr val="EDEDED"/>
          </a:solidFill>
        </p:spPr>
        <p:txBody>
          <a:bodyPr wrap="square" lIns="0" tIns="0" rIns="0" bIns="0" rtlCol="0"/>
          <a:lstStyle/>
          <a:p>
            <a:endParaRPr/>
          </a:p>
        </p:txBody>
      </p:sp>
      <p:sp>
        <p:nvSpPr>
          <p:cNvPr id="88" name="object 88"/>
          <p:cNvSpPr/>
          <p:nvPr/>
        </p:nvSpPr>
        <p:spPr>
          <a:xfrm>
            <a:off x="571500" y="9957510"/>
            <a:ext cx="6274435" cy="0"/>
          </a:xfrm>
          <a:custGeom>
            <a:avLst/>
            <a:gdLst/>
            <a:ahLst/>
            <a:cxnLst/>
            <a:rect l="l" t="t" r="r" b="b"/>
            <a:pathLst>
              <a:path w="6274434">
                <a:moveTo>
                  <a:pt x="0" y="0"/>
                </a:moveTo>
                <a:lnTo>
                  <a:pt x="6274054" y="0"/>
                </a:lnTo>
              </a:path>
            </a:pathLst>
          </a:custGeom>
          <a:ln w="9144">
            <a:solidFill>
              <a:srgbClr val="EDEDED"/>
            </a:solidFill>
          </a:ln>
        </p:spPr>
        <p:txBody>
          <a:bodyPr wrap="square" lIns="0" tIns="0" rIns="0" bIns="0" rtlCol="0"/>
          <a:lstStyle/>
          <a:p>
            <a:endParaRPr/>
          </a:p>
        </p:txBody>
      </p:sp>
      <p:sp>
        <p:nvSpPr>
          <p:cNvPr id="89" name="object 89"/>
          <p:cNvSpPr/>
          <p:nvPr/>
        </p:nvSpPr>
        <p:spPr>
          <a:xfrm>
            <a:off x="566927" y="9962845"/>
            <a:ext cx="6283325" cy="0"/>
          </a:xfrm>
          <a:custGeom>
            <a:avLst/>
            <a:gdLst/>
            <a:ahLst/>
            <a:cxnLst/>
            <a:rect l="l" t="t" r="r" b="b"/>
            <a:pathLst>
              <a:path w="6283325">
                <a:moveTo>
                  <a:pt x="0" y="0"/>
                </a:moveTo>
                <a:lnTo>
                  <a:pt x="6283198" y="0"/>
                </a:lnTo>
              </a:path>
            </a:pathLst>
          </a:custGeom>
          <a:ln w="3175">
            <a:solidFill>
              <a:srgbClr val="EDEDED"/>
            </a:solidFill>
          </a:ln>
        </p:spPr>
        <p:txBody>
          <a:bodyPr wrap="square" lIns="0" tIns="0" rIns="0" bIns="0" rtlCol="0"/>
          <a:lstStyle/>
          <a:p>
            <a:endParaRPr/>
          </a:p>
        </p:txBody>
      </p:sp>
      <p:sp>
        <p:nvSpPr>
          <p:cNvPr id="90" name="object 90"/>
          <p:cNvSpPr/>
          <p:nvPr/>
        </p:nvSpPr>
        <p:spPr>
          <a:xfrm>
            <a:off x="571500" y="6622745"/>
            <a:ext cx="0" cy="3330575"/>
          </a:xfrm>
          <a:custGeom>
            <a:avLst/>
            <a:gdLst/>
            <a:ahLst/>
            <a:cxnLst/>
            <a:rect l="l" t="t" r="r" b="b"/>
            <a:pathLst>
              <a:path h="3330575">
                <a:moveTo>
                  <a:pt x="0" y="0"/>
                </a:moveTo>
                <a:lnTo>
                  <a:pt x="0" y="3330193"/>
                </a:lnTo>
              </a:path>
            </a:pathLst>
          </a:custGeom>
          <a:ln w="9143">
            <a:solidFill>
              <a:srgbClr val="EDEDED"/>
            </a:solidFill>
          </a:ln>
        </p:spPr>
        <p:txBody>
          <a:bodyPr wrap="square" lIns="0" tIns="0" rIns="0" bIns="0" rtlCol="0"/>
          <a:lstStyle/>
          <a:p>
            <a:endParaRPr/>
          </a:p>
        </p:txBody>
      </p:sp>
      <p:sp>
        <p:nvSpPr>
          <p:cNvPr id="91" name="object 91"/>
          <p:cNvSpPr/>
          <p:nvPr/>
        </p:nvSpPr>
        <p:spPr>
          <a:xfrm>
            <a:off x="6845553" y="6622745"/>
            <a:ext cx="0" cy="3330575"/>
          </a:xfrm>
          <a:custGeom>
            <a:avLst/>
            <a:gdLst/>
            <a:ahLst/>
            <a:cxnLst/>
            <a:rect l="l" t="t" r="r" b="b"/>
            <a:pathLst>
              <a:path h="3330575">
                <a:moveTo>
                  <a:pt x="0" y="0"/>
                </a:moveTo>
                <a:lnTo>
                  <a:pt x="0" y="3330193"/>
                </a:lnTo>
              </a:path>
            </a:pathLst>
          </a:custGeom>
          <a:ln w="9143">
            <a:solidFill>
              <a:srgbClr val="EDEDED"/>
            </a:solidFill>
          </a:ln>
        </p:spPr>
        <p:txBody>
          <a:bodyPr wrap="square" lIns="0" tIns="0" rIns="0" bIns="0" rtlCol="0"/>
          <a:lstStyle/>
          <a:p>
            <a:endParaRPr/>
          </a:p>
        </p:txBody>
      </p:sp>
      <p:sp>
        <p:nvSpPr>
          <p:cNvPr id="92" name="object 92"/>
          <p:cNvSpPr/>
          <p:nvPr/>
        </p:nvSpPr>
        <p:spPr>
          <a:xfrm>
            <a:off x="566927" y="6622745"/>
            <a:ext cx="0" cy="3341370"/>
          </a:xfrm>
          <a:custGeom>
            <a:avLst/>
            <a:gdLst/>
            <a:ahLst/>
            <a:cxnLst/>
            <a:rect l="l" t="t" r="r" b="b"/>
            <a:pathLst>
              <a:path h="3341370">
                <a:moveTo>
                  <a:pt x="0" y="0"/>
                </a:moveTo>
                <a:lnTo>
                  <a:pt x="0" y="3340861"/>
                </a:lnTo>
              </a:path>
            </a:pathLst>
          </a:custGeom>
          <a:ln w="9143">
            <a:solidFill>
              <a:srgbClr val="CCCCCC"/>
            </a:solidFill>
          </a:ln>
        </p:spPr>
        <p:txBody>
          <a:bodyPr wrap="square" lIns="0" tIns="0" rIns="0" bIns="0" rtlCol="0"/>
          <a:lstStyle/>
          <a:p>
            <a:endParaRPr/>
          </a:p>
        </p:txBody>
      </p:sp>
      <p:sp>
        <p:nvSpPr>
          <p:cNvPr id="93" name="object 93"/>
          <p:cNvSpPr/>
          <p:nvPr/>
        </p:nvSpPr>
        <p:spPr>
          <a:xfrm>
            <a:off x="562355" y="9963607"/>
            <a:ext cx="9525" cy="9525"/>
          </a:xfrm>
          <a:custGeom>
            <a:avLst/>
            <a:gdLst/>
            <a:ahLst/>
            <a:cxnLst/>
            <a:rect l="l" t="t" r="r" b="b"/>
            <a:pathLst>
              <a:path w="9525" h="9525">
                <a:moveTo>
                  <a:pt x="0" y="9143"/>
                </a:moveTo>
                <a:lnTo>
                  <a:pt x="9143" y="9143"/>
                </a:lnTo>
                <a:lnTo>
                  <a:pt x="9143" y="0"/>
                </a:lnTo>
                <a:lnTo>
                  <a:pt x="0" y="0"/>
                </a:lnTo>
                <a:lnTo>
                  <a:pt x="0" y="9143"/>
                </a:lnTo>
                <a:close/>
              </a:path>
            </a:pathLst>
          </a:custGeom>
          <a:solidFill>
            <a:srgbClr val="CCCCCC"/>
          </a:solidFill>
        </p:spPr>
        <p:txBody>
          <a:bodyPr wrap="square" lIns="0" tIns="0" rIns="0" bIns="0" rtlCol="0"/>
          <a:lstStyle/>
          <a:p>
            <a:endParaRPr/>
          </a:p>
        </p:txBody>
      </p:sp>
      <p:sp>
        <p:nvSpPr>
          <p:cNvPr id="94" name="object 94"/>
          <p:cNvSpPr/>
          <p:nvPr/>
        </p:nvSpPr>
        <p:spPr>
          <a:xfrm>
            <a:off x="562355" y="9963607"/>
            <a:ext cx="9525" cy="9525"/>
          </a:xfrm>
          <a:custGeom>
            <a:avLst/>
            <a:gdLst/>
            <a:ahLst/>
            <a:cxnLst/>
            <a:rect l="l" t="t" r="r" b="b"/>
            <a:pathLst>
              <a:path w="9525" h="9525">
                <a:moveTo>
                  <a:pt x="0" y="9143"/>
                </a:moveTo>
                <a:lnTo>
                  <a:pt x="9143" y="9143"/>
                </a:lnTo>
                <a:lnTo>
                  <a:pt x="9143" y="0"/>
                </a:lnTo>
                <a:lnTo>
                  <a:pt x="0" y="0"/>
                </a:lnTo>
                <a:lnTo>
                  <a:pt x="0" y="9143"/>
                </a:lnTo>
                <a:close/>
              </a:path>
            </a:pathLst>
          </a:custGeom>
          <a:solidFill>
            <a:srgbClr val="CCCCCC"/>
          </a:solidFill>
        </p:spPr>
        <p:txBody>
          <a:bodyPr wrap="square" lIns="0" tIns="0" rIns="0" bIns="0" rtlCol="0"/>
          <a:lstStyle/>
          <a:p>
            <a:endParaRPr/>
          </a:p>
        </p:txBody>
      </p:sp>
      <p:sp>
        <p:nvSpPr>
          <p:cNvPr id="95" name="object 95"/>
          <p:cNvSpPr/>
          <p:nvPr/>
        </p:nvSpPr>
        <p:spPr>
          <a:xfrm>
            <a:off x="571500" y="9968179"/>
            <a:ext cx="6274435" cy="0"/>
          </a:xfrm>
          <a:custGeom>
            <a:avLst/>
            <a:gdLst/>
            <a:ahLst/>
            <a:cxnLst/>
            <a:rect l="l" t="t" r="r" b="b"/>
            <a:pathLst>
              <a:path w="6274434">
                <a:moveTo>
                  <a:pt x="0" y="0"/>
                </a:moveTo>
                <a:lnTo>
                  <a:pt x="6274054" y="0"/>
                </a:lnTo>
              </a:path>
            </a:pathLst>
          </a:custGeom>
          <a:ln w="9143">
            <a:solidFill>
              <a:srgbClr val="CCCCCC"/>
            </a:solidFill>
          </a:ln>
        </p:spPr>
        <p:txBody>
          <a:bodyPr wrap="square" lIns="0" tIns="0" rIns="0" bIns="0" rtlCol="0"/>
          <a:lstStyle/>
          <a:p>
            <a:endParaRPr/>
          </a:p>
        </p:txBody>
      </p:sp>
      <p:sp>
        <p:nvSpPr>
          <p:cNvPr id="96" name="object 96"/>
          <p:cNvSpPr/>
          <p:nvPr/>
        </p:nvSpPr>
        <p:spPr>
          <a:xfrm>
            <a:off x="6850126" y="6622745"/>
            <a:ext cx="0" cy="3341370"/>
          </a:xfrm>
          <a:custGeom>
            <a:avLst/>
            <a:gdLst/>
            <a:ahLst/>
            <a:cxnLst/>
            <a:rect l="l" t="t" r="r" b="b"/>
            <a:pathLst>
              <a:path h="3341370">
                <a:moveTo>
                  <a:pt x="0" y="0"/>
                </a:moveTo>
                <a:lnTo>
                  <a:pt x="0" y="3340861"/>
                </a:lnTo>
              </a:path>
            </a:pathLst>
          </a:custGeom>
          <a:ln w="9144">
            <a:solidFill>
              <a:srgbClr val="CCCCCC"/>
            </a:solidFill>
          </a:ln>
        </p:spPr>
        <p:txBody>
          <a:bodyPr wrap="square" lIns="0" tIns="0" rIns="0" bIns="0" rtlCol="0"/>
          <a:lstStyle/>
          <a:p>
            <a:endParaRPr/>
          </a:p>
        </p:txBody>
      </p:sp>
      <p:sp>
        <p:nvSpPr>
          <p:cNvPr id="97" name="object 97"/>
          <p:cNvSpPr/>
          <p:nvPr/>
        </p:nvSpPr>
        <p:spPr>
          <a:xfrm>
            <a:off x="6845554" y="9963607"/>
            <a:ext cx="9525" cy="9525"/>
          </a:xfrm>
          <a:custGeom>
            <a:avLst/>
            <a:gdLst/>
            <a:ahLst/>
            <a:cxnLst/>
            <a:rect l="l" t="t" r="r" b="b"/>
            <a:pathLst>
              <a:path w="9525" h="9525">
                <a:moveTo>
                  <a:pt x="0" y="9143"/>
                </a:moveTo>
                <a:lnTo>
                  <a:pt x="9144" y="9143"/>
                </a:lnTo>
                <a:lnTo>
                  <a:pt x="9144" y="0"/>
                </a:lnTo>
                <a:lnTo>
                  <a:pt x="0" y="0"/>
                </a:lnTo>
                <a:lnTo>
                  <a:pt x="0" y="9143"/>
                </a:lnTo>
                <a:close/>
              </a:path>
            </a:pathLst>
          </a:custGeom>
          <a:solidFill>
            <a:srgbClr val="CCCCCC"/>
          </a:solidFill>
        </p:spPr>
        <p:txBody>
          <a:bodyPr wrap="square" lIns="0" tIns="0" rIns="0" bIns="0" rtlCol="0"/>
          <a:lstStyle/>
          <a:p>
            <a:endParaRPr/>
          </a:p>
        </p:txBody>
      </p:sp>
      <p:sp>
        <p:nvSpPr>
          <p:cNvPr id="98" name="object 98"/>
          <p:cNvSpPr/>
          <p:nvPr/>
        </p:nvSpPr>
        <p:spPr>
          <a:xfrm>
            <a:off x="6845554" y="9963607"/>
            <a:ext cx="9525" cy="9525"/>
          </a:xfrm>
          <a:custGeom>
            <a:avLst/>
            <a:gdLst/>
            <a:ahLst/>
            <a:cxnLst/>
            <a:rect l="l" t="t" r="r" b="b"/>
            <a:pathLst>
              <a:path w="9525" h="9525">
                <a:moveTo>
                  <a:pt x="0" y="9143"/>
                </a:moveTo>
                <a:lnTo>
                  <a:pt x="9144" y="9143"/>
                </a:lnTo>
                <a:lnTo>
                  <a:pt x="9144" y="0"/>
                </a:lnTo>
                <a:lnTo>
                  <a:pt x="0" y="0"/>
                </a:lnTo>
                <a:lnTo>
                  <a:pt x="0" y="9143"/>
                </a:lnTo>
                <a:close/>
              </a:path>
            </a:pathLst>
          </a:custGeom>
          <a:solidFill>
            <a:srgbClr val="CCCCCC"/>
          </a:solidFill>
        </p:spPr>
        <p:txBody>
          <a:bodyPr wrap="square" lIns="0" tIns="0" rIns="0" bIns="0" rtlCol="0"/>
          <a:lstStyle/>
          <a:p>
            <a:endParaRPr/>
          </a:p>
        </p:txBody>
      </p:sp>
      <p:sp>
        <p:nvSpPr>
          <p:cNvPr id="99" name="object 99"/>
          <p:cNvSpPr/>
          <p:nvPr/>
        </p:nvSpPr>
        <p:spPr>
          <a:xfrm>
            <a:off x="2684779" y="2119883"/>
            <a:ext cx="2171111" cy="774923"/>
          </a:xfrm>
          <a:prstGeom prst="rect">
            <a:avLst/>
          </a:prstGeom>
          <a:blipFill>
            <a:blip r:embed="rId3" cstate="print"/>
            <a:stretch>
              <a:fillRect/>
            </a:stretch>
          </a:blipFill>
        </p:spPr>
        <p:txBody>
          <a:bodyPr wrap="square" lIns="0" tIns="0" rIns="0" bIns="0" rtlCol="0"/>
          <a:lstStyle/>
          <a:p>
            <a:endParaRPr/>
          </a:p>
        </p:txBody>
      </p:sp>
      <p:sp>
        <p:nvSpPr>
          <p:cNvPr id="100" name="object 100"/>
          <p:cNvSpPr/>
          <p:nvPr/>
        </p:nvSpPr>
        <p:spPr>
          <a:xfrm>
            <a:off x="577215" y="4688840"/>
            <a:ext cx="9525" cy="9524"/>
          </a:xfrm>
          <a:prstGeom prst="rect">
            <a:avLst/>
          </a:prstGeom>
          <a:blipFill>
            <a:blip r:embed="rId4" cstate="print"/>
            <a:stretch>
              <a:fillRect/>
            </a:stretch>
          </a:blipFill>
        </p:spPr>
        <p:txBody>
          <a:bodyPr wrap="square" lIns="0" tIns="0" rIns="0" bIns="0" rtlCol="0"/>
          <a:lstStyle/>
          <a:p>
            <a:endParaRPr/>
          </a:p>
        </p:txBody>
      </p:sp>
      <p:sp>
        <p:nvSpPr>
          <p:cNvPr id="101" name="object 101"/>
          <p:cNvSpPr/>
          <p:nvPr/>
        </p:nvSpPr>
        <p:spPr>
          <a:xfrm>
            <a:off x="577215" y="6457569"/>
            <a:ext cx="9525" cy="9524"/>
          </a:xfrm>
          <a:prstGeom prst="rect">
            <a:avLst/>
          </a:prstGeom>
          <a:blipFill>
            <a:blip r:embed="rId4" cstate="print"/>
            <a:stretch>
              <a:fillRect/>
            </a:stretch>
          </a:blipFill>
        </p:spPr>
        <p:txBody>
          <a:bodyPr wrap="square" lIns="0" tIns="0" rIns="0" bIns="0" rtlCol="0"/>
          <a:lstStyle/>
          <a:p>
            <a:endParaRPr/>
          </a:p>
        </p:txBody>
      </p:sp>
      <p:sp>
        <p:nvSpPr>
          <p:cNvPr id="102" name="object 102"/>
          <p:cNvSpPr/>
          <p:nvPr/>
        </p:nvSpPr>
        <p:spPr>
          <a:xfrm>
            <a:off x="763269" y="6669277"/>
            <a:ext cx="3333750" cy="1514474"/>
          </a:xfrm>
          <a:prstGeom prst="rect">
            <a:avLst/>
          </a:prstGeom>
          <a:blipFill>
            <a:blip r:embed="rId5" cstate="print"/>
            <a:stretch>
              <a:fillRect/>
            </a:stretch>
          </a:blipFill>
        </p:spPr>
        <p:txBody>
          <a:bodyPr wrap="square" lIns="0" tIns="0" rIns="0" bIns="0" rtlCol="0"/>
          <a:lstStyle/>
          <a:p>
            <a:endParaRPr/>
          </a:p>
        </p:txBody>
      </p:sp>
      <p:sp>
        <p:nvSpPr>
          <p:cNvPr id="103" name="object 103"/>
          <p:cNvSpPr/>
          <p:nvPr/>
        </p:nvSpPr>
        <p:spPr>
          <a:xfrm>
            <a:off x="4192270" y="7474077"/>
            <a:ext cx="9524" cy="952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77595" y="2129358"/>
            <a:ext cx="6259195" cy="7825105"/>
          </a:xfrm>
          <a:custGeom>
            <a:avLst/>
            <a:gdLst/>
            <a:ahLst/>
            <a:cxnLst/>
            <a:rect l="l" t="t" r="r" b="b"/>
            <a:pathLst>
              <a:path w="6259195" h="7825105">
                <a:moveTo>
                  <a:pt x="0" y="7825105"/>
                </a:moveTo>
                <a:lnTo>
                  <a:pt x="6258813" y="7825105"/>
                </a:lnTo>
                <a:lnTo>
                  <a:pt x="6258813" y="0"/>
                </a:lnTo>
                <a:lnTo>
                  <a:pt x="0" y="0"/>
                </a:lnTo>
                <a:lnTo>
                  <a:pt x="0" y="7825105"/>
                </a:lnTo>
                <a:close/>
              </a:path>
            </a:pathLst>
          </a:custGeom>
          <a:solidFill>
            <a:srgbClr val="EDEDED"/>
          </a:solidFill>
        </p:spPr>
        <p:txBody>
          <a:bodyPr wrap="square" lIns="0" tIns="0" rIns="0" bIns="0" rtlCol="0"/>
          <a:lstStyle/>
          <a:p>
            <a:endParaRPr/>
          </a:p>
        </p:txBody>
      </p:sp>
      <p:sp>
        <p:nvSpPr>
          <p:cNvPr id="4" name="object 4"/>
          <p:cNvSpPr/>
          <p:nvPr/>
        </p:nvSpPr>
        <p:spPr>
          <a:xfrm>
            <a:off x="716280" y="2129281"/>
            <a:ext cx="6120130" cy="186055"/>
          </a:xfrm>
          <a:custGeom>
            <a:avLst/>
            <a:gdLst/>
            <a:ahLst/>
            <a:cxnLst/>
            <a:rect l="l" t="t" r="r" b="b"/>
            <a:pathLst>
              <a:path w="6120130" h="186055">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5" name="object 5"/>
          <p:cNvSpPr/>
          <p:nvPr/>
        </p:nvSpPr>
        <p:spPr>
          <a:xfrm>
            <a:off x="716280" y="2315209"/>
            <a:ext cx="6120130" cy="186055"/>
          </a:xfrm>
          <a:custGeom>
            <a:avLst/>
            <a:gdLst/>
            <a:ahLst/>
            <a:cxnLst/>
            <a:rect l="l" t="t" r="r" b="b"/>
            <a:pathLst>
              <a:path w="6120130" h="186055">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6" name="object 6"/>
          <p:cNvSpPr/>
          <p:nvPr/>
        </p:nvSpPr>
        <p:spPr>
          <a:xfrm>
            <a:off x="716280" y="2501137"/>
            <a:ext cx="6120130" cy="187960"/>
          </a:xfrm>
          <a:custGeom>
            <a:avLst/>
            <a:gdLst/>
            <a:ahLst/>
            <a:cxnLst/>
            <a:rect l="l" t="t" r="r" b="b"/>
            <a:pathLst>
              <a:path w="6120130" h="187960">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7" name="object 7"/>
          <p:cNvSpPr/>
          <p:nvPr/>
        </p:nvSpPr>
        <p:spPr>
          <a:xfrm>
            <a:off x="716280" y="2688589"/>
            <a:ext cx="6120130" cy="186055"/>
          </a:xfrm>
          <a:custGeom>
            <a:avLst/>
            <a:gdLst/>
            <a:ahLst/>
            <a:cxnLst/>
            <a:rect l="l" t="t" r="r" b="b"/>
            <a:pathLst>
              <a:path w="6120130" h="186055">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8" name="object 8"/>
          <p:cNvSpPr/>
          <p:nvPr/>
        </p:nvSpPr>
        <p:spPr>
          <a:xfrm>
            <a:off x="716280" y="2874517"/>
            <a:ext cx="6120130" cy="186055"/>
          </a:xfrm>
          <a:custGeom>
            <a:avLst/>
            <a:gdLst/>
            <a:ahLst/>
            <a:cxnLst/>
            <a:rect l="l" t="t" r="r" b="b"/>
            <a:pathLst>
              <a:path w="6120130" h="186055">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9" name="object 9"/>
          <p:cNvSpPr/>
          <p:nvPr/>
        </p:nvSpPr>
        <p:spPr>
          <a:xfrm>
            <a:off x="716280" y="3060445"/>
            <a:ext cx="6120130" cy="187960"/>
          </a:xfrm>
          <a:custGeom>
            <a:avLst/>
            <a:gdLst/>
            <a:ahLst/>
            <a:cxnLst/>
            <a:rect l="l" t="t" r="r" b="b"/>
            <a:pathLst>
              <a:path w="6120130" h="187960">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10" name="object 10"/>
          <p:cNvSpPr/>
          <p:nvPr/>
        </p:nvSpPr>
        <p:spPr>
          <a:xfrm>
            <a:off x="716280" y="3247897"/>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11" name="object 11"/>
          <p:cNvSpPr/>
          <p:nvPr/>
        </p:nvSpPr>
        <p:spPr>
          <a:xfrm>
            <a:off x="716280" y="3433902"/>
            <a:ext cx="6120130" cy="186690"/>
          </a:xfrm>
          <a:custGeom>
            <a:avLst/>
            <a:gdLst/>
            <a:ahLst/>
            <a:cxnLst/>
            <a:rect l="l" t="t" r="r" b="b"/>
            <a:pathLst>
              <a:path w="6120130" h="186689">
                <a:moveTo>
                  <a:pt x="0" y="186232"/>
                </a:moveTo>
                <a:lnTo>
                  <a:pt x="6120130" y="186232"/>
                </a:lnTo>
                <a:lnTo>
                  <a:pt x="6120130" y="0"/>
                </a:lnTo>
                <a:lnTo>
                  <a:pt x="0" y="0"/>
                </a:lnTo>
                <a:lnTo>
                  <a:pt x="0" y="186232"/>
                </a:lnTo>
                <a:close/>
              </a:path>
            </a:pathLst>
          </a:custGeom>
          <a:solidFill>
            <a:srgbClr val="EDEDED"/>
          </a:solidFill>
        </p:spPr>
        <p:txBody>
          <a:bodyPr wrap="square" lIns="0" tIns="0" rIns="0" bIns="0" rtlCol="0"/>
          <a:lstStyle/>
          <a:p>
            <a:endParaRPr/>
          </a:p>
        </p:txBody>
      </p:sp>
      <p:sp>
        <p:nvSpPr>
          <p:cNvPr id="12" name="object 12"/>
          <p:cNvSpPr/>
          <p:nvPr/>
        </p:nvSpPr>
        <p:spPr>
          <a:xfrm>
            <a:off x="716280" y="3620134"/>
            <a:ext cx="6120130" cy="187960"/>
          </a:xfrm>
          <a:custGeom>
            <a:avLst/>
            <a:gdLst/>
            <a:ahLst/>
            <a:cxnLst/>
            <a:rect l="l" t="t" r="r" b="b"/>
            <a:pathLst>
              <a:path w="6120130" h="187960">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13" name="object 13"/>
          <p:cNvSpPr/>
          <p:nvPr/>
        </p:nvSpPr>
        <p:spPr>
          <a:xfrm>
            <a:off x="716280" y="3807586"/>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14" name="object 14"/>
          <p:cNvSpPr/>
          <p:nvPr/>
        </p:nvSpPr>
        <p:spPr>
          <a:xfrm>
            <a:off x="716280" y="3993514"/>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15" name="object 15"/>
          <p:cNvSpPr/>
          <p:nvPr/>
        </p:nvSpPr>
        <p:spPr>
          <a:xfrm>
            <a:off x="716280" y="4179442"/>
            <a:ext cx="6120130" cy="186055"/>
          </a:xfrm>
          <a:custGeom>
            <a:avLst/>
            <a:gdLst/>
            <a:ahLst/>
            <a:cxnLst/>
            <a:rect l="l" t="t" r="r" b="b"/>
            <a:pathLst>
              <a:path w="6120130" h="186054">
                <a:moveTo>
                  <a:pt x="0" y="185928"/>
                </a:moveTo>
                <a:lnTo>
                  <a:pt x="6120130" y="185928"/>
                </a:lnTo>
                <a:lnTo>
                  <a:pt x="6120130" y="0"/>
                </a:lnTo>
                <a:lnTo>
                  <a:pt x="0" y="0"/>
                </a:lnTo>
                <a:lnTo>
                  <a:pt x="0" y="185928"/>
                </a:lnTo>
                <a:close/>
              </a:path>
            </a:pathLst>
          </a:custGeom>
          <a:solidFill>
            <a:srgbClr val="EDEDED"/>
          </a:solidFill>
        </p:spPr>
        <p:txBody>
          <a:bodyPr wrap="square" lIns="0" tIns="0" rIns="0" bIns="0" rtlCol="0"/>
          <a:lstStyle/>
          <a:p>
            <a:endParaRPr/>
          </a:p>
        </p:txBody>
      </p:sp>
      <p:sp>
        <p:nvSpPr>
          <p:cNvPr id="16" name="object 16"/>
          <p:cNvSpPr/>
          <p:nvPr/>
        </p:nvSpPr>
        <p:spPr>
          <a:xfrm>
            <a:off x="716280" y="4365370"/>
            <a:ext cx="6120130" cy="187960"/>
          </a:xfrm>
          <a:custGeom>
            <a:avLst/>
            <a:gdLst/>
            <a:ahLst/>
            <a:cxnLst/>
            <a:rect l="l" t="t" r="r" b="b"/>
            <a:pathLst>
              <a:path w="6120130" h="187960">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17" name="object 17"/>
          <p:cNvSpPr/>
          <p:nvPr/>
        </p:nvSpPr>
        <p:spPr>
          <a:xfrm>
            <a:off x="716280" y="4552822"/>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18" name="object 18"/>
          <p:cNvSpPr/>
          <p:nvPr/>
        </p:nvSpPr>
        <p:spPr>
          <a:xfrm>
            <a:off x="716280" y="4738750"/>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19" name="object 19"/>
          <p:cNvSpPr/>
          <p:nvPr/>
        </p:nvSpPr>
        <p:spPr>
          <a:xfrm>
            <a:off x="716280" y="4924678"/>
            <a:ext cx="6120130" cy="187960"/>
          </a:xfrm>
          <a:custGeom>
            <a:avLst/>
            <a:gdLst/>
            <a:ahLst/>
            <a:cxnLst/>
            <a:rect l="l" t="t" r="r" b="b"/>
            <a:pathLst>
              <a:path w="6120130" h="187960">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20" name="object 20"/>
          <p:cNvSpPr/>
          <p:nvPr/>
        </p:nvSpPr>
        <p:spPr>
          <a:xfrm>
            <a:off x="716280" y="5112130"/>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21" name="object 21"/>
          <p:cNvSpPr/>
          <p:nvPr/>
        </p:nvSpPr>
        <p:spPr>
          <a:xfrm>
            <a:off x="716280" y="5298058"/>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22" name="object 22"/>
          <p:cNvSpPr/>
          <p:nvPr/>
        </p:nvSpPr>
        <p:spPr>
          <a:xfrm>
            <a:off x="716280" y="5483986"/>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23" name="object 23"/>
          <p:cNvSpPr/>
          <p:nvPr/>
        </p:nvSpPr>
        <p:spPr>
          <a:xfrm>
            <a:off x="716280" y="5669914"/>
            <a:ext cx="6120130" cy="187960"/>
          </a:xfrm>
          <a:custGeom>
            <a:avLst/>
            <a:gdLst/>
            <a:ahLst/>
            <a:cxnLst/>
            <a:rect l="l" t="t" r="r" b="b"/>
            <a:pathLst>
              <a:path w="6120130" h="187960">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24" name="object 24"/>
          <p:cNvSpPr/>
          <p:nvPr/>
        </p:nvSpPr>
        <p:spPr>
          <a:xfrm>
            <a:off x="716280" y="5857316"/>
            <a:ext cx="6120130" cy="186690"/>
          </a:xfrm>
          <a:custGeom>
            <a:avLst/>
            <a:gdLst/>
            <a:ahLst/>
            <a:cxnLst/>
            <a:rect l="l" t="t" r="r" b="b"/>
            <a:pathLst>
              <a:path w="6120130" h="186689">
                <a:moveTo>
                  <a:pt x="0" y="186232"/>
                </a:moveTo>
                <a:lnTo>
                  <a:pt x="6120130" y="186232"/>
                </a:lnTo>
                <a:lnTo>
                  <a:pt x="6120130" y="0"/>
                </a:lnTo>
                <a:lnTo>
                  <a:pt x="0" y="0"/>
                </a:lnTo>
                <a:lnTo>
                  <a:pt x="0" y="186232"/>
                </a:lnTo>
                <a:close/>
              </a:path>
            </a:pathLst>
          </a:custGeom>
          <a:solidFill>
            <a:srgbClr val="EDEDED"/>
          </a:solidFill>
        </p:spPr>
        <p:txBody>
          <a:bodyPr wrap="square" lIns="0" tIns="0" rIns="0" bIns="0" rtlCol="0"/>
          <a:lstStyle/>
          <a:p>
            <a:endParaRPr/>
          </a:p>
        </p:txBody>
      </p:sp>
      <p:sp>
        <p:nvSpPr>
          <p:cNvPr id="25" name="object 25"/>
          <p:cNvSpPr/>
          <p:nvPr/>
        </p:nvSpPr>
        <p:spPr>
          <a:xfrm>
            <a:off x="716280" y="6043548"/>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26" name="object 26"/>
          <p:cNvSpPr/>
          <p:nvPr/>
        </p:nvSpPr>
        <p:spPr>
          <a:xfrm>
            <a:off x="716280" y="6229476"/>
            <a:ext cx="6120130" cy="187960"/>
          </a:xfrm>
          <a:custGeom>
            <a:avLst/>
            <a:gdLst/>
            <a:ahLst/>
            <a:cxnLst/>
            <a:rect l="l" t="t" r="r" b="b"/>
            <a:pathLst>
              <a:path w="6120130" h="187960">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27" name="object 27"/>
          <p:cNvSpPr/>
          <p:nvPr/>
        </p:nvSpPr>
        <p:spPr>
          <a:xfrm>
            <a:off x="716280" y="6416928"/>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28" name="object 28"/>
          <p:cNvSpPr/>
          <p:nvPr/>
        </p:nvSpPr>
        <p:spPr>
          <a:xfrm>
            <a:off x="716280" y="6602856"/>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29" name="object 29"/>
          <p:cNvSpPr/>
          <p:nvPr/>
        </p:nvSpPr>
        <p:spPr>
          <a:xfrm>
            <a:off x="716280" y="6788784"/>
            <a:ext cx="6120130" cy="187960"/>
          </a:xfrm>
          <a:custGeom>
            <a:avLst/>
            <a:gdLst/>
            <a:ahLst/>
            <a:cxnLst/>
            <a:rect l="l" t="t" r="r" b="b"/>
            <a:pathLst>
              <a:path w="6120130" h="187959">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30" name="object 30"/>
          <p:cNvSpPr/>
          <p:nvPr/>
        </p:nvSpPr>
        <p:spPr>
          <a:xfrm>
            <a:off x="716280" y="6976236"/>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31" name="object 31"/>
          <p:cNvSpPr/>
          <p:nvPr/>
        </p:nvSpPr>
        <p:spPr>
          <a:xfrm>
            <a:off x="716280" y="7162165"/>
            <a:ext cx="6120130" cy="186055"/>
          </a:xfrm>
          <a:custGeom>
            <a:avLst/>
            <a:gdLst/>
            <a:ahLst/>
            <a:cxnLst/>
            <a:rect l="l" t="t" r="r" b="b"/>
            <a:pathLst>
              <a:path w="6120130" h="186054">
                <a:moveTo>
                  <a:pt x="0" y="185928"/>
                </a:moveTo>
                <a:lnTo>
                  <a:pt x="6120130" y="185928"/>
                </a:lnTo>
                <a:lnTo>
                  <a:pt x="6120130" y="0"/>
                </a:lnTo>
                <a:lnTo>
                  <a:pt x="0" y="0"/>
                </a:lnTo>
                <a:lnTo>
                  <a:pt x="0" y="185928"/>
                </a:lnTo>
                <a:close/>
              </a:path>
            </a:pathLst>
          </a:custGeom>
          <a:solidFill>
            <a:srgbClr val="EDEDED"/>
          </a:solidFill>
        </p:spPr>
        <p:txBody>
          <a:bodyPr wrap="square" lIns="0" tIns="0" rIns="0" bIns="0" rtlCol="0"/>
          <a:lstStyle/>
          <a:p>
            <a:endParaRPr/>
          </a:p>
        </p:txBody>
      </p:sp>
      <p:sp>
        <p:nvSpPr>
          <p:cNvPr id="32" name="object 32"/>
          <p:cNvSpPr/>
          <p:nvPr/>
        </p:nvSpPr>
        <p:spPr>
          <a:xfrm>
            <a:off x="716280" y="7348092"/>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33" name="object 33"/>
          <p:cNvSpPr/>
          <p:nvPr/>
        </p:nvSpPr>
        <p:spPr>
          <a:xfrm>
            <a:off x="716280" y="7534020"/>
            <a:ext cx="6120130" cy="187960"/>
          </a:xfrm>
          <a:custGeom>
            <a:avLst/>
            <a:gdLst/>
            <a:ahLst/>
            <a:cxnLst/>
            <a:rect l="l" t="t" r="r" b="b"/>
            <a:pathLst>
              <a:path w="6120130" h="187959">
                <a:moveTo>
                  <a:pt x="0" y="187452"/>
                </a:moveTo>
                <a:lnTo>
                  <a:pt x="6120130" y="187452"/>
                </a:lnTo>
                <a:lnTo>
                  <a:pt x="6120130" y="0"/>
                </a:lnTo>
                <a:lnTo>
                  <a:pt x="0" y="0"/>
                </a:lnTo>
                <a:lnTo>
                  <a:pt x="0" y="187452"/>
                </a:lnTo>
                <a:close/>
              </a:path>
            </a:pathLst>
          </a:custGeom>
          <a:solidFill>
            <a:srgbClr val="EDEDED"/>
          </a:solidFill>
        </p:spPr>
        <p:txBody>
          <a:bodyPr wrap="square" lIns="0" tIns="0" rIns="0" bIns="0" rtlCol="0"/>
          <a:lstStyle/>
          <a:p>
            <a:endParaRPr/>
          </a:p>
        </p:txBody>
      </p:sp>
      <p:sp>
        <p:nvSpPr>
          <p:cNvPr id="34" name="object 34"/>
          <p:cNvSpPr/>
          <p:nvPr/>
        </p:nvSpPr>
        <p:spPr>
          <a:xfrm>
            <a:off x="716280" y="7721472"/>
            <a:ext cx="6120130" cy="186055"/>
          </a:xfrm>
          <a:custGeom>
            <a:avLst/>
            <a:gdLst/>
            <a:ahLst/>
            <a:cxnLst/>
            <a:rect l="l" t="t" r="r" b="b"/>
            <a:pathLst>
              <a:path w="6120130" h="186054">
                <a:moveTo>
                  <a:pt x="0" y="185928"/>
                </a:moveTo>
                <a:lnTo>
                  <a:pt x="6120130" y="185928"/>
                </a:lnTo>
                <a:lnTo>
                  <a:pt x="6120130" y="0"/>
                </a:lnTo>
                <a:lnTo>
                  <a:pt x="0" y="0"/>
                </a:lnTo>
                <a:lnTo>
                  <a:pt x="0" y="185928"/>
                </a:lnTo>
                <a:close/>
              </a:path>
            </a:pathLst>
          </a:custGeom>
          <a:solidFill>
            <a:srgbClr val="EDEDED"/>
          </a:solidFill>
        </p:spPr>
        <p:txBody>
          <a:bodyPr wrap="square" lIns="0" tIns="0" rIns="0" bIns="0" rtlCol="0"/>
          <a:lstStyle/>
          <a:p>
            <a:endParaRPr/>
          </a:p>
        </p:txBody>
      </p:sp>
      <p:sp>
        <p:nvSpPr>
          <p:cNvPr id="35" name="object 35"/>
          <p:cNvSpPr/>
          <p:nvPr/>
        </p:nvSpPr>
        <p:spPr>
          <a:xfrm>
            <a:off x="716280" y="7907401"/>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36" name="object 36"/>
          <p:cNvSpPr/>
          <p:nvPr/>
        </p:nvSpPr>
        <p:spPr>
          <a:xfrm>
            <a:off x="716280" y="8093328"/>
            <a:ext cx="6120130" cy="187960"/>
          </a:xfrm>
          <a:custGeom>
            <a:avLst/>
            <a:gdLst/>
            <a:ahLst/>
            <a:cxnLst/>
            <a:rect l="l" t="t" r="r" b="b"/>
            <a:pathLst>
              <a:path w="6120130" h="187959">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37" name="object 37"/>
          <p:cNvSpPr/>
          <p:nvPr/>
        </p:nvSpPr>
        <p:spPr>
          <a:xfrm>
            <a:off x="716280" y="8280857"/>
            <a:ext cx="6120130" cy="186690"/>
          </a:xfrm>
          <a:custGeom>
            <a:avLst/>
            <a:gdLst/>
            <a:ahLst/>
            <a:cxnLst/>
            <a:rect l="l" t="t" r="r" b="b"/>
            <a:pathLst>
              <a:path w="6120130" h="186690">
                <a:moveTo>
                  <a:pt x="0" y="186232"/>
                </a:moveTo>
                <a:lnTo>
                  <a:pt x="6120130" y="186232"/>
                </a:lnTo>
                <a:lnTo>
                  <a:pt x="6120130" y="0"/>
                </a:lnTo>
                <a:lnTo>
                  <a:pt x="0" y="0"/>
                </a:lnTo>
                <a:lnTo>
                  <a:pt x="0" y="186232"/>
                </a:lnTo>
                <a:close/>
              </a:path>
            </a:pathLst>
          </a:custGeom>
          <a:solidFill>
            <a:srgbClr val="EDEDED"/>
          </a:solidFill>
        </p:spPr>
        <p:txBody>
          <a:bodyPr wrap="square" lIns="0" tIns="0" rIns="0" bIns="0" rtlCol="0"/>
          <a:lstStyle/>
          <a:p>
            <a:endParaRPr/>
          </a:p>
        </p:txBody>
      </p:sp>
      <p:sp>
        <p:nvSpPr>
          <p:cNvPr id="38" name="object 38"/>
          <p:cNvSpPr/>
          <p:nvPr/>
        </p:nvSpPr>
        <p:spPr>
          <a:xfrm>
            <a:off x="716280" y="8467090"/>
            <a:ext cx="6120130" cy="186055"/>
          </a:xfrm>
          <a:custGeom>
            <a:avLst/>
            <a:gdLst/>
            <a:ahLst/>
            <a:cxnLst/>
            <a:rect l="l" t="t" r="r" b="b"/>
            <a:pathLst>
              <a:path w="6120130" h="186054">
                <a:moveTo>
                  <a:pt x="0" y="185928"/>
                </a:moveTo>
                <a:lnTo>
                  <a:pt x="6120130" y="185928"/>
                </a:lnTo>
                <a:lnTo>
                  <a:pt x="6120130" y="0"/>
                </a:lnTo>
                <a:lnTo>
                  <a:pt x="0" y="0"/>
                </a:lnTo>
                <a:lnTo>
                  <a:pt x="0" y="185928"/>
                </a:lnTo>
                <a:close/>
              </a:path>
            </a:pathLst>
          </a:custGeom>
          <a:solidFill>
            <a:srgbClr val="EDEDED"/>
          </a:solidFill>
        </p:spPr>
        <p:txBody>
          <a:bodyPr wrap="square" lIns="0" tIns="0" rIns="0" bIns="0" rtlCol="0"/>
          <a:lstStyle/>
          <a:p>
            <a:endParaRPr/>
          </a:p>
        </p:txBody>
      </p:sp>
      <p:sp>
        <p:nvSpPr>
          <p:cNvPr id="39" name="object 39"/>
          <p:cNvSpPr/>
          <p:nvPr/>
        </p:nvSpPr>
        <p:spPr>
          <a:xfrm>
            <a:off x="716280" y="8653017"/>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40" name="object 40"/>
          <p:cNvSpPr/>
          <p:nvPr/>
        </p:nvSpPr>
        <p:spPr>
          <a:xfrm>
            <a:off x="716280" y="8838945"/>
            <a:ext cx="6120130" cy="187960"/>
          </a:xfrm>
          <a:custGeom>
            <a:avLst/>
            <a:gdLst/>
            <a:ahLst/>
            <a:cxnLst/>
            <a:rect l="l" t="t" r="r" b="b"/>
            <a:pathLst>
              <a:path w="6120130" h="187959">
                <a:moveTo>
                  <a:pt x="0" y="187452"/>
                </a:moveTo>
                <a:lnTo>
                  <a:pt x="6120130" y="187452"/>
                </a:lnTo>
                <a:lnTo>
                  <a:pt x="6120130" y="0"/>
                </a:lnTo>
                <a:lnTo>
                  <a:pt x="0" y="0"/>
                </a:lnTo>
                <a:lnTo>
                  <a:pt x="0" y="187452"/>
                </a:lnTo>
                <a:close/>
              </a:path>
            </a:pathLst>
          </a:custGeom>
          <a:solidFill>
            <a:srgbClr val="EDEDED"/>
          </a:solidFill>
        </p:spPr>
        <p:txBody>
          <a:bodyPr wrap="square" lIns="0" tIns="0" rIns="0" bIns="0" rtlCol="0"/>
          <a:lstStyle/>
          <a:p>
            <a:endParaRPr/>
          </a:p>
        </p:txBody>
      </p:sp>
      <p:sp>
        <p:nvSpPr>
          <p:cNvPr id="41" name="object 41"/>
          <p:cNvSpPr/>
          <p:nvPr/>
        </p:nvSpPr>
        <p:spPr>
          <a:xfrm>
            <a:off x="716280" y="9026397"/>
            <a:ext cx="6120130" cy="186055"/>
          </a:xfrm>
          <a:custGeom>
            <a:avLst/>
            <a:gdLst/>
            <a:ahLst/>
            <a:cxnLst/>
            <a:rect l="l" t="t" r="r" b="b"/>
            <a:pathLst>
              <a:path w="6120130" h="186054">
                <a:moveTo>
                  <a:pt x="0" y="185928"/>
                </a:moveTo>
                <a:lnTo>
                  <a:pt x="6120130" y="185928"/>
                </a:lnTo>
                <a:lnTo>
                  <a:pt x="6120130" y="0"/>
                </a:lnTo>
                <a:lnTo>
                  <a:pt x="0" y="0"/>
                </a:lnTo>
                <a:lnTo>
                  <a:pt x="0" y="185928"/>
                </a:lnTo>
                <a:close/>
              </a:path>
            </a:pathLst>
          </a:custGeom>
          <a:solidFill>
            <a:srgbClr val="EDEDED"/>
          </a:solidFill>
        </p:spPr>
        <p:txBody>
          <a:bodyPr wrap="square" lIns="0" tIns="0" rIns="0" bIns="0" rtlCol="0"/>
          <a:lstStyle/>
          <a:p>
            <a:endParaRPr/>
          </a:p>
        </p:txBody>
      </p:sp>
      <p:sp>
        <p:nvSpPr>
          <p:cNvPr id="42" name="object 42"/>
          <p:cNvSpPr/>
          <p:nvPr/>
        </p:nvSpPr>
        <p:spPr>
          <a:xfrm>
            <a:off x="716280" y="9212326"/>
            <a:ext cx="6120130" cy="186055"/>
          </a:xfrm>
          <a:custGeom>
            <a:avLst/>
            <a:gdLst/>
            <a:ahLst/>
            <a:cxnLst/>
            <a:rect l="l" t="t" r="r" b="b"/>
            <a:pathLst>
              <a:path w="6120130" h="186054">
                <a:moveTo>
                  <a:pt x="0" y="185927"/>
                </a:moveTo>
                <a:lnTo>
                  <a:pt x="6120130" y="185927"/>
                </a:lnTo>
                <a:lnTo>
                  <a:pt x="6120130" y="0"/>
                </a:lnTo>
                <a:lnTo>
                  <a:pt x="0" y="0"/>
                </a:lnTo>
                <a:lnTo>
                  <a:pt x="0" y="185927"/>
                </a:lnTo>
                <a:close/>
              </a:path>
            </a:pathLst>
          </a:custGeom>
          <a:solidFill>
            <a:srgbClr val="EDEDED"/>
          </a:solidFill>
        </p:spPr>
        <p:txBody>
          <a:bodyPr wrap="square" lIns="0" tIns="0" rIns="0" bIns="0" rtlCol="0"/>
          <a:lstStyle/>
          <a:p>
            <a:endParaRPr/>
          </a:p>
        </p:txBody>
      </p:sp>
      <p:sp>
        <p:nvSpPr>
          <p:cNvPr id="43" name="object 43"/>
          <p:cNvSpPr/>
          <p:nvPr/>
        </p:nvSpPr>
        <p:spPr>
          <a:xfrm>
            <a:off x="716280" y="9398203"/>
            <a:ext cx="6120130" cy="187960"/>
          </a:xfrm>
          <a:custGeom>
            <a:avLst/>
            <a:gdLst/>
            <a:ahLst/>
            <a:cxnLst/>
            <a:rect l="l" t="t" r="r" b="b"/>
            <a:pathLst>
              <a:path w="6120130" h="187959">
                <a:moveTo>
                  <a:pt x="0" y="187451"/>
                </a:moveTo>
                <a:lnTo>
                  <a:pt x="6120130" y="187451"/>
                </a:lnTo>
                <a:lnTo>
                  <a:pt x="6120130" y="0"/>
                </a:lnTo>
                <a:lnTo>
                  <a:pt x="0" y="0"/>
                </a:lnTo>
                <a:lnTo>
                  <a:pt x="0" y="187451"/>
                </a:lnTo>
                <a:close/>
              </a:path>
            </a:pathLst>
          </a:custGeom>
          <a:solidFill>
            <a:srgbClr val="EDEDED"/>
          </a:solidFill>
        </p:spPr>
        <p:txBody>
          <a:bodyPr wrap="square" lIns="0" tIns="0" rIns="0" bIns="0" rtlCol="0"/>
          <a:lstStyle/>
          <a:p>
            <a:endParaRPr/>
          </a:p>
        </p:txBody>
      </p:sp>
      <p:sp>
        <p:nvSpPr>
          <p:cNvPr id="44" name="object 44"/>
          <p:cNvSpPr/>
          <p:nvPr/>
        </p:nvSpPr>
        <p:spPr>
          <a:xfrm>
            <a:off x="716280" y="9585655"/>
            <a:ext cx="6120130" cy="186055"/>
          </a:xfrm>
          <a:custGeom>
            <a:avLst/>
            <a:gdLst/>
            <a:ahLst/>
            <a:cxnLst/>
            <a:rect l="l" t="t" r="r" b="b"/>
            <a:pathLst>
              <a:path w="6120130" h="186054">
                <a:moveTo>
                  <a:pt x="0" y="185928"/>
                </a:moveTo>
                <a:lnTo>
                  <a:pt x="6120130" y="185928"/>
                </a:lnTo>
                <a:lnTo>
                  <a:pt x="6120130" y="0"/>
                </a:lnTo>
                <a:lnTo>
                  <a:pt x="0" y="0"/>
                </a:lnTo>
                <a:lnTo>
                  <a:pt x="0" y="185928"/>
                </a:lnTo>
                <a:close/>
              </a:path>
            </a:pathLst>
          </a:custGeom>
          <a:solidFill>
            <a:srgbClr val="EDEDED"/>
          </a:solidFill>
        </p:spPr>
        <p:txBody>
          <a:bodyPr wrap="square" lIns="0" tIns="0" rIns="0" bIns="0" rtlCol="0"/>
          <a:lstStyle/>
          <a:p>
            <a:endParaRPr/>
          </a:p>
        </p:txBody>
      </p:sp>
      <p:sp>
        <p:nvSpPr>
          <p:cNvPr id="45" name="object 45"/>
          <p:cNvSpPr/>
          <p:nvPr/>
        </p:nvSpPr>
        <p:spPr>
          <a:xfrm>
            <a:off x="716280" y="9771582"/>
            <a:ext cx="6120130" cy="182880"/>
          </a:xfrm>
          <a:custGeom>
            <a:avLst/>
            <a:gdLst/>
            <a:ahLst/>
            <a:cxnLst/>
            <a:rect l="l" t="t" r="r" b="b"/>
            <a:pathLst>
              <a:path w="6120130" h="182879">
                <a:moveTo>
                  <a:pt x="0" y="182880"/>
                </a:moveTo>
                <a:lnTo>
                  <a:pt x="6120130" y="182880"/>
                </a:lnTo>
                <a:lnTo>
                  <a:pt x="6120130" y="0"/>
                </a:lnTo>
                <a:lnTo>
                  <a:pt x="0" y="0"/>
                </a:lnTo>
                <a:lnTo>
                  <a:pt x="0" y="182880"/>
                </a:lnTo>
                <a:close/>
              </a:path>
            </a:pathLst>
          </a:custGeom>
          <a:solidFill>
            <a:srgbClr val="EDEDED"/>
          </a:solidFill>
        </p:spPr>
        <p:txBody>
          <a:bodyPr wrap="square" lIns="0" tIns="0" rIns="0" bIns="0" rtlCol="0"/>
          <a:lstStyle/>
          <a:p>
            <a:endParaRPr/>
          </a:p>
        </p:txBody>
      </p:sp>
      <p:sp>
        <p:nvSpPr>
          <p:cNvPr id="46" name="object 46"/>
          <p:cNvSpPr txBox="1"/>
          <p:nvPr/>
        </p:nvSpPr>
        <p:spPr>
          <a:xfrm>
            <a:off x="703580" y="426211"/>
            <a:ext cx="6136640" cy="9519285"/>
          </a:xfrm>
          <a:prstGeom prst="rect">
            <a:avLst/>
          </a:prstGeom>
        </p:spPr>
        <p:txBody>
          <a:bodyPr vert="horz" wrap="square" lIns="0" tIns="12065" rIns="0" bIns="0" rtlCol="0">
            <a:spAutoFit/>
          </a:bodyPr>
          <a:lstStyle/>
          <a:p>
            <a:pPr marL="1524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5240" marR="4194810">
              <a:lnSpc>
                <a:spcPts val="1839"/>
              </a:lnSpc>
            </a:pPr>
            <a:r>
              <a:rPr sz="1600" b="1" spc="-10" dirty="0">
                <a:latin typeface="Arial"/>
                <a:cs typeface="Arial"/>
              </a:rPr>
              <a:t>F</a:t>
            </a:r>
            <a:r>
              <a:rPr sz="1600" b="1" spc="-5" dirty="0">
                <a:latin typeface="Arial"/>
                <a:cs typeface="Arial"/>
              </a:rPr>
              <a:t>iore</a:t>
            </a:r>
            <a:r>
              <a:rPr sz="1600" b="1" dirty="0">
                <a:latin typeface="Arial"/>
                <a:cs typeface="Arial"/>
              </a:rPr>
              <a:t>n</a:t>
            </a:r>
            <a:r>
              <a:rPr sz="1600" b="1" spc="-5" dirty="0">
                <a:latin typeface="Arial"/>
                <a:cs typeface="Arial"/>
              </a:rPr>
              <a:t>ti</a:t>
            </a:r>
            <a:r>
              <a:rPr sz="1600" b="1" spc="-15" dirty="0">
                <a:latin typeface="Arial"/>
                <a:cs typeface="Arial"/>
              </a:rPr>
              <a:t>n</a:t>
            </a:r>
            <a:r>
              <a:rPr sz="1600" b="1" spc="5" dirty="0">
                <a:latin typeface="Arial"/>
                <a:cs typeface="Arial"/>
              </a:rPr>
              <a:t>i</a:t>
            </a:r>
            <a:r>
              <a:rPr sz="1600" b="1" spc="-5" dirty="0">
                <a:latin typeface="Arial"/>
                <a:cs typeface="Arial"/>
              </a:rPr>
              <a:t>sicre</a:t>
            </a:r>
            <a:r>
              <a:rPr sz="1600" b="1" spc="5" dirty="0">
                <a:latin typeface="Arial"/>
                <a:cs typeface="Arial"/>
              </a:rPr>
              <a:t>s</a:t>
            </a:r>
            <a:r>
              <a:rPr sz="1600" b="1" spc="-5" dirty="0">
                <a:latin typeface="Arial"/>
                <a:cs typeface="Arial"/>
              </a:rPr>
              <a:t>ce.it  17 marzo</a:t>
            </a:r>
            <a:r>
              <a:rPr sz="1600" b="1" spc="-15" dirty="0">
                <a:latin typeface="Arial"/>
                <a:cs typeface="Arial"/>
              </a:rPr>
              <a:t> </a:t>
            </a:r>
            <a:r>
              <a:rPr sz="1600" b="1" dirty="0">
                <a:latin typeface="Arial"/>
                <a:cs typeface="Arial"/>
              </a:rPr>
              <a:t>2015</a:t>
            </a:r>
            <a:endParaRPr sz="1600">
              <a:latin typeface="Arial"/>
              <a:cs typeface="Arial"/>
            </a:endParaRPr>
          </a:p>
          <a:p>
            <a:pPr marL="1524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429259">
              <a:lnSpc>
                <a:spcPct val="116199"/>
              </a:lnSpc>
              <a:spcBef>
                <a:spcPts val="869"/>
              </a:spcBef>
            </a:pPr>
            <a:r>
              <a:rPr sz="1050" spc="-5" dirty="0">
                <a:latin typeface="Verdana"/>
                <a:cs typeface="Verdana"/>
              </a:rPr>
              <a:t>ricerca </a:t>
            </a:r>
            <a:r>
              <a:rPr sz="1050" dirty="0">
                <a:latin typeface="Verdana"/>
                <a:cs typeface="Verdana"/>
              </a:rPr>
              <a:t>delle </a:t>
            </a:r>
            <a:r>
              <a:rPr sz="1050" spc="-5" dirty="0">
                <a:latin typeface="Verdana"/>
                <a:cs typeface="Verdana"/>
              </a:rPr>
              <a:t>figure geometriche nascoste </a:t>
            </a:r>
            <a:r>
              <a:rPr sz="1050" dirty="0">
                <a:latin typeface="Verdana"/>
                <a:cs typeface="Verdana"/>
              </a:rPr>
              <a:t>nel portico e nei </a:t>
            </a:r>
            <a:r>
              <a:rPr sz="1050" spc="-5" dirty="0">
                <a:latin typeface="Verdana"/>
                <a:cs typeface="Verdana"/>
              </a:rPr>
              <a:t>cortili dell’Ospedale degli  Innocenti. In </a:t>
            </a:r>
            <a:r>
              <a:rPr sz="1050" dirty="0">
                <a:latin typeface="Verdana"/>
                <a:cs typeface="Verdana"/>
              </a:rPr>
              <a:t>bottega i </a:t>
            </a:r>
            <a:r>
              <a:rPr sz="1050" spc="-5" dirty="0">
                <a:latin typeface="Verdana"/>
                <a:cs typeface="Verdana"/>
              </a:rPr>
              <a:t>ragazzi redigeranno </a:t>
            </a:r>
            <a:r>
              <a:rPr sz="1050" dirty="0">
                <a:latin typeface="Verdana"/>
                <a:cs typeface="Verdana"/>
              </a:rPr>
              <a:t>un piccolo </a:t>
            </a:r>
            <a:r>
              <a:rPr sz="1050" spc="-5" dirty="0">
                <a:latin typeface="Verdana"/>
                <a:cs typeface="Verdana"/>
              </a:rPr>
              <a:t>progetto con quadrati </a:t>
            </a:r>
            <a:r>
              <a:rPr sz="1050" dirty="0">
                <a:latin typeface="Verdana"/>
                <a:cs typeface="Verdana"/>
              </a:rPr>
              <a:t>e </a:t>
            </a:r>
            <a:r>
              <a:rPr sz="1050" spc="-5" dirty="0">
                <a:latin typeface="Verdana"/>
                <a:cs typeface="Verdana"/>
              </a:rPr>
              <a:t>colori,  adeguato all’età </a:t>
            </a:r>
            <a:r>
              <a:rPr sz="1050" dirty="0">
                <a:latin typeface="Verdana"/>
                <a:cs typeface="Verdana"/>
              </a:rPr>
              <a:t>dei</a:t>
            </a:r>
            <a:r>
              <a:rPr sz="1050" spc="-10" dirty="0">
                <a:latin typeface="Verdana"/>
                <a:cs typeface="Verdana"/>
              </a:rPr>
              <a:t> </a:t>
            </a:r>
            <a:r>
              <a:rPr sz="1050" spc="-5" dirty="0">
                <a:latin typeface="Verdana"/>
                <a:cs typeface="Verdana"/>
              </a:rPr>
              <a:t>partecipanti.</a:t>
            </a:r>
            <a:endParaRPr sz="1050">
              <a:latin typeface="Verdana"/>
              <a:cs typeface="Verdana"/>
            </a:endParaRPr>
          </a:p>
          <a:p>
            <a:pPr marL="12700">
              <a:lnSpc>
                <a:spcPct val="100000"/>
              </a:lnSpc>
              <a:spcBef>
                <a:spcPts val="215"/>
              </a:spcBef>
            </a:pPr>
            <a:r>
              <a:rPr sz="1050" spc="-5" dirty="0">
                <a:latin typeface="Verdana"/>
                <a:cs typeface="Verdana"/>
              </a:rPr>
              <a:t>Prenotazione </a:t>
            </a:r>
            <a:r>
              <a:rPr sz="1050" dirty="0">
                <a:latin typeface="Verdana"/>
                <a:cs typeface="Verdana"/>
              </a:rPr>
              <a:t>al </a:t>
            </a:r>
            <a:r>
              <a:rPr sz="1050" spc="-5" dirty="0">
                <a:latin typeface="Verdana"/>
                <a:cs typeface="Verdana"/>
              </a:rPr>
              <a:t>numero</a:t>
            </a:r>
            <a:r>
              <a:rPr sz="1050" spc="-20" dirty="0">
                <a:latin typeface="Verdana"/>
                <a:cs typeface="Verdana"/>
              </a:rPr>
              <a:t> </a:t>
            </a:r>
            <a:r>
              <a:rPr sz="1050" dirty="0">
                <a:latin typeface="Verdana"/>
                <a:cs typeface="Verdana"/>
              </a:rPr>
              <a:t>055/2478386.</a:t>
            </a:r>
            <a:endParaRPr sz="1050">
              <a:latin typeface="Verdana"/>
              <a:cs typeface="Verdana"/>
            </a:endParaRPr>
          </a:p>
          <a:p>
            <a:pPr marL="12700">
              <a:lnSpc>
                <a:spcPct val="100000"/>
              </a:lnSpc>
              <a:spcBef>
                <a:spcPts val="204"/>
              </a:spcBef>
            </a:pPr>
            <a:r>
              <a:rPr sz="1050" b="1" dirty="0">
                <a:latin typeface="Verdana"/>
                <a:cs typeface="Verdana"/>
              </a:rPr>
              <a:t>Ore </a:t>
            </a:r>
            <a:r>
              <a:rPr sz="1050" b="1" spc="-5" dirty="0">
                <a:latin typeface="Verdana"/>
                <a:cs typeface="Verdana"/>
              </a:rPr>
              <a:t>16.00 </a:t>
            </a:r>
            <a:r>
              <a:rPr sz="1050" b="1" dirty="0">
                <a:latin typeface="Verdana"/>
                <a:cs typeface="Verdana"/>
              </a:rPr>
              <a:t>–</a:t>
            </a:r>
            <a:r>
              <a:rPr sz="1050" b="1" spc="-20" dirty="0">
                <a:latin typeface="Verdana"/>
                <a:cs typeface="Verdana"/>
              </a:rPr>
              <a:t> </a:t>
            </a:r>
            <a:r>
              <a:rPr sz="1050" b="1" spc="-5" dirty="0">
                <a:latin typeface="Verdana"/>
                <a:cs typeface="Verdana"/>
              </a:rPr>
              <a:t>17.30</a:t>
            </a:r>
            <a:endParaRPr sz="1050">
              <a:latin typeface="Verdana"/>
              <a:cs typeface="Verdana"/>
            </a:endParaRPr>
          </a:p>
          <a:p>
            <a:pPr marL="12700">
              <a:lnSpc>
                <a:spcPct val="100000"/>
              </a:lnSpc>
              <a:spcBef>
                <a:spcPts val="204"/>
              </a:spcBef>
            </a:pPr>
            <a:r>
              <a:rPr sz="1050" spc="-5" dirty="0">
                <a:solidFill>
                  <a:srgbClr val="CC99FF"/>
                </a:solidFill>
                <a:latin typeface="Verdana"/>
                <a:cs typeface="Verdana"/>
              </a:rPr>
              <a:t>Laboratorio </a:t>
            </a:r>
            <a:r>
              <a:rPr sz="1050" dirty="0">
                <a:solidFill>
                  <a:srgbClr val="CC99FF"/>
                </a:solidFill>
                <a:latin typeface="Verdana"/>
                <a:cs typeface="Verdana"/>
              </a:rPr>
              <a:t>- </a:t>
            </a:r>
            <a:r>
              <a:rPr sz="1050" spc="-5" dirty="0">
                <a:solidFill>
                  <a:srgbClr val="CC99FF"/>
                </a:solidFill>
                <a:latin typeface="Verdana"/>
                <a:cs typeface="Verdana"/>
              </a:rPr>
              <a:t>Investigatori </a:t>
            </a:r>
            <a:r>
              <a:rPr sz="1050" dirty="0">
                <a:solidFill>
                  <a:srgbClr val="CC99FF"/>
                </a:solidFill>
                <a:latin typeface="Verdana"/>
                <a:cs typeface="Verdana"/>
              </a:rPr>
              <a:t>al</a:t>
            </a:r>
            <a:r>
              <a:rPr sz="1050" spc="-35" dirty="0">
                <a:solidFill>
                  <a:srgbClr val="CC99FF"/>
                </a:solidFill>
                <a:latin typeface="Verdana"/>
                <a:cs typeface="Verdana"/>
              </a:rPr>
              <a:t> </a:t>
            </a:r>
            <a:r>
              <a:rPr sz="1050" dirty="0">
                <a:solidFill>
                  <a:srgbClr val="CC99FF"/>
                </a:solidFill>
                <a:latin typeface="Verdana"/>
                <a:cs typeface="Verdana"/>
              </a:rPr>
              <a:t>museo</a:t>
            </a:r>
            <a:endParaRPr sz="1050">
              <a:latin typeface="Verdana"/>
              <a:cs typeface="Verdana"/>
            </a:endParaRPr>
          </a:p>
          <a:p>
            <a:pPr marL="12700" marR="6985">
              <a:lnSpc>
                <a:spcPct val="116399"/>
              </a:lnSpc>
              <a:spcBef>
                <a:spcPts val="10"/>
              </a:spcBef>
            </a:pPr>
            <a:r>
              <a:rPr sz="1050" spc="-5" dirty="0">
                <a:latin typeface="Verdana"/>
                <a:cs typeface="Verdana"/>
              </a:rPr>
              <a:t>Età </a:t>
            </a:r>
            <a:r>
              <a:rPr sz="1050" dirty="0">
                <a:latin typeface="Verdana"/>
                <a:cs typeface="Verdana"/>
              </a:rPr>
              <a:t>7-11. </a:t>
            </a:r>
            <a:r>
              <a:rPr sz="1050" spc="-5" dirty="0">
                <a:latin typeface="Verdana"/>
                <a:cs typeface="Verdana"/>
              </a:rPr>
              <a:t>Attività </a:t>
            </a:r>
            <a:r>
              <a:rPr sz="1050" dirty="0">
                <a:latin typeface="Verdana"/>
                <a:cs typeface="Verdana"/>
              </a:rPr>
              <a:t>per </a:t>
            </a:r>
            <a:r>
              <a:rPr sz="1050" spc="-5" dirty="0">
                <a:latin typeface="Verdana"/>
                <a:cs typeface="Verdana"/>
              </a:rPr>
              <a:t>la </a:t>
            </a:r>
            <a:r>
              <a:rPr sz="1050" dirty="0">
                <a:latin typeface="Verdana"/>
                <a:cs typeface="Verdana"/>
              </a:rPr>
              <a:t>quale è possibile </a:t>
            </a:r>
            <a:r>
              <a:rPr sz="1050" spc="-5" dirty="0">
                <a:latin typeface="Verdana"/>
                <a:cs typeface="Verdana"/>
              </a:rPr>
              <a:t>la </a:t>
            </a:r>
            <a:r>
              <a:rPr sz="1050" dirty="0">
                <a:latin typeface="Verdana"/>
                <a:cs typeface="Verdana"/>
              </a:rPr>
              <a:t>partecipazione di 1 </a:t>
            </a:r>
            <a:r>
              <a:rPr sz="1050" spc="-5" dirty="0">
                <a:latin typeface="Verdana"/>
                <a:cs typeface="Verdana"/>
              </a:rPr>
              <a:t>accompagnatore adulto.  Coinvolgente </a:t>
            </a:r>
            <a:r>
              <a:rPr sz="1050" dirty="0">
                <a:latin typeface="Verdana"/>
                <a:cs typeface="Verdana"/>
              </a:rPr>
              <a:t>gioco di </a:t>
            </a:r>
            <a:r>
              <a:rPr sz="1050" spc="-5" dirty="0">
                <a:latin typeface="Verdana"/>
                <a:cs typeface="Verdana"/>
              </a:rPr>
              <a:t>investigazione </a:t>
            </a:r>
            <a:r>
              <a:rPr sz="1050" dirty="0">
                <a:latin typeface="Verdana"/>
                <a:cs typeface="Verdana"/>
              </a:rPr>
              <a:t>nel </a:t>
            </a:r>
            <a:r>
              <a:rPr sz="1050" spc="-5" dirty="0">
                <a:latin typeface="Verdana"/>
                <a:cs typeface="Verdana"/>
              </a:rPr>
              <a:t>quale </a:t>
            </a:r>
            <a:r>
              <a:rPr sz="1050" dirty="0">
                <a:latin typeface="Verdana"/>
                <a:cs typeface="Verdana"/>
              </a:rPr>
              <a:t>i bambini e i </a:t>
            </a:r>
            <a:r>
              <a:rPr sz="1050" spc="-5" dirty="0">
                <a:latin typeface="Verdana"/>
                <a:cs typeface="Verdana"/>
              </a:rPr>
              <a:t>ragazzi diventano detectives  </a:t>
            </a:r>
            <a:r>
              <a:rPr sz="1050" dirty="0">
                <a:latin typeface="Verdana"/>
                <a:cs typeface="Verdana"/>
              </a:rPr>
              <a:t>alla </a:t>
            </a:r>
            <a:r>
              <a:rPr sz="1050" spc="-5" dirty="0">
                <a:latin typeface="Verdana"/>
                <a:cs typeface="Verdana"/>
              </a:rPr>
              <a:t>ricerca </a:t>
            </a:r>
            <a:r>
              <a:rPr sz="1050" dirty="0">
                <a:latin typeface="Verdana"/>
                <a:cs typeface="Verdana"/>
              </a:rPr>
              <a:t>di </a:t>
            </a:r>
            <a:r>
              <a:rPr sz="1050" spc="-5" dirty="0">
                <a:latin typeface="Verdana"/>
                <a:cs typeface="Verdana"/>
              </a:rPr>
              <a:t>dettagli delle </a:t>
            </a:r>
            <a:r>
              <a:rPr sz="1050" dirty="0">
                <a:latin typeface="Verdana"/>
                <a:cs typeface="Verdana"/>
              </a:rPr>
              <a:t>opere </a:t>
            </a:r>
            <a:r>
              <a:rPr sz="1050" spc="-5" dirty="0">
                <a:latin typeface="Verdana"/>
                <a:cs typeface="Verdana"/>
              </a:rPr>
              <a:t>d'arte conservate </a:t>
            </a:r>
            <a:r>
              <a:rPr sz="1050" dirty="0">
                <a:latin typeface="Verdana"/>
                <a:cs typeface="Verdana"/>
              </a:rPr>
              <a:t>nei </a:t>
            </a:r>
            <a:r>
              <a:rPr sz="1050" spc="-5" dirty="0">
                <a:latin typeface="Verdana"/>
                <a:cs typeface="Verdana"/>
              </a:rPr>
              <a:t>locali dell'Ospedale degli Innocenti,  all'interno delle </a:t>
            </a:r>
            <a:r>
              <a:rPr sz="1050" dirty="0">
                <a:latin typeface="Verdana"/>
                <a:cs typeface="Verdana"/>
              </a:rPr>
              <a:t>quali si </a:t>
            </a:r>
            <a:r>
              <a:rPr sz="1050" spc="-5" dirty="0">
                <a:latin typeface="Verdana"/>
                <a:cs typeface="Verdana"/>
              </a:rPr>
              <a:t>scoprono tante storie </a:t>
            </a:r>
            <a:r>
              <a:rPr sz="1050" dirty="0">
                <a:latin typeface="Verdana"/>
                <a:cs typeface="Verdana"/>
              </a:rPr>
              <a:t>da </a:t>
            </a:r>
            <a:r>
              <a:rPr sz="1050" spc="-5" dirty="0">
                <a:latin typeface="Verdana"/>
                <a:cs typeface="Verdana"/>
              </a:rPr>
              <a:t>raccontare </a:t>
            </a:r>
            <a:r>
              <a:rPr sz="1050" dirty="0">
                <a:latin typeface="Verdana"/>
                <a:cs typeface="Verdana"/>
              </a:rPr>
              <a:t>e </a:t>
            </a:r>
            <a:r>
              <a:rPr sz="1050" spc="-5" dirty="0">
                <a:latin typeface="Verdana"/>
                <a:cs typeface="Verdana"/>
              </a:rPr>
              <a:t>riraccontare. </a:t>
            </a:r>
            <a:r>
              <a:rPr sz="1050" dirty="0">
                <a:latin typeface="Verdana"/>
                <a:cs typeface="Verdana"/>
              </a:rPr>
              <a:t>In </a:t>
            </a:r>
            <a:r>
              <a:rPr sz="1050" spc="-5" dirty="0">
                <a:latin typeface="Verdana"/>
                <a:cs typeface="Verdana"/>
              </a:rPr>
              <a:t>bottega  </a:t>
            </a:r>
            <a:r>
              <a:rPr sz="1050" dirty="0">
                <a:latin typeface="Verdana"/>
                <a:cs typeface="Verdana"/>
              </a:rPr>
              <a:t>ciascun bambino o </a:t>
            </a:r>
            <a:r>
              <a:rPr sz="1050" spc="-5" dirty="0">
                <a:latin typeface="Verdana"/>
                <a:cs typeface="Verdana"/>
              </a:rPr>
              <a:t>ragazzo ricomporrà l'insieme </a:t>
            </a:r>
            <a:r>
              <a:rPr sz="1050" dirty="0">
                <a:latin typeface="Verdana"/>
                <a:cs typeface="Verdana"/>
              </a:rPr>
              <a:t>di </a:t>
            </a:r>
            <a:r>
              <a:rPr sz="1050" spc="-5" dirty="0">
                <a:latin typeface="Verdana"/>
                <a:cs typeface="Verdana"/>
              </a:rPr>
              <a:t>particolari </a:t>
            </a:r>
            <a:r>
              <a:rPr sz="1050" dirty="0">
                <a:latin typeface="Verdana"/>
                <a:cs typeface="Verdana"/>
              </a:rPr>
              <a:t>per </a:t>
            </a:r>
            <a:r>
              <a:rPr sz="1050" spc="-5" dirty="0">
                <a:latin typeface="Verdana"/>
                <a:cs typeface="Verdana"/>
              </a:rPr>
              <a:t>ricostruire l'opera  trovata.</a:t>
            </a:r>
            <a:endParaRPr sz="1050">
              <a:latin typeface="Verdana"/>
              <a:cs typeface="Verdana"/>
            </a:endParaRPr>
          </a:p>
          <a:p>
            <a:pPr marL="12700">
              <a:lnSpc>
                <a:spcPct val="100000"/>
              </a:lnSpc>
              <a:spcBef>
                <a:spcPts val="204"/>
              </a:spcBef>
            </a:pPr>
            <a:r>
              <a:rPr sz="1050" spc="-5" dirty="0">
                <a:latin typeface="Verdana"/>
                <a:cs typeface="Verdana"/>
              </a:rPr>
              <a:t>Prenotazione </a:t>
            </a:r>
            <a:r>
              <a:rPr sz="1050" dirty="0">
                <a:latin typeface="Verdana"/>
                <a:cs typeface="Verdana"/>
              </a:rPr>
              <a:t>al </a:t>
            </a:r>
            <a:r>
              <a:rPr sz="1050" spc="-5" dirty="0">
                <a:latin typeface="Verdana"/>
                <a:cs typeface="Verdana"/>
              </a:rPr>
              <a:t>numero</a:t>
            </a:r>
            <a:r>
              <a:rPr sz="1050" spc="-20" dirty="0">
                <a:latin typeface="Verdana"/>
                <a:cs typeface="Verdana"/>
              </a:rPr>
              <a:t> </a:t>
            </a:r>
            <a:r>
              <a:rPr sz="1050" dirty="0">
                <a:latin typeface="Verdana"/>
                <a:cs typeface="Verdana"/>
              </a:rPr>
              <a:t>055/2478386.</a:t>
            </a:r>
            <a:endParaRPr sz="1050">
              <a:latin typeface="Verdana"/>
              <a:cs typeface="Verdana"/>
            </a:endParaRPr>
          </a:p>
          <a:p>
            <a:pPr>
              <a:lnSpc>
                <a:spcPct val="100000"/>
              </a:lnSpc>
              <a:spcBef>
                <a:spcPts val="10"/>
              </a:spcBef>
            </a:pPr>
            <a:endParaRPr sz="1450">
              <a:latin typeface="Times New Roman"/>
              <a:cs typeface="Times New Roman"/>
            </a:endParaRPr>
          </a:p>
          <a:p>
            <a:pPr marL="12700">
              <a:lnSpc>
                <a:spcPct val="100000"/>
              </a:lnSpc>
            </a:pPr>
            <a:r>
              <a:rPr sz="1050" b="1" spc="-5" dirty="0">
                <a:solidFill>
                  <a:srgbClr val="339966"/>
                </a:solidFill>
                <a:latin typeface="Verdana"/>
                <a:cs typeface="Verdana"/>
              </a:rPr>
              <a:t>PISTOIA</a:t>
            </a:r>
            <a:endParaRPr sz="1050">
              <a:latin typeface="Verdana"/>
              <a:cs typeface="Verdana"/>
            </a:endParaRPr>
          </a:p>
          <a:p>
            <a:pPr marL="12700" marR="561340">
              <a:lnSpc>
                <a:spcPts val="1480"/>
              </a:lnSpc>
              <a:spcBef>
                <a:spcPts val="70"/>
              </a:spcBef>
            </a:pPr>
            <a:r>
              <a:rPr sz="1050" b="1" dirty="0">
                <a:solidFill>
                  <a:srgbClr val="339966"/>
                </a:solidFill>
                <a:latin typeface="Verdana"/>
                <a:cs typeface="Verdana"/>
              </a:rPr>
              <a:t>Il </a:t>
            </a:r>
            <a:r>
              <a:rPr sz="1050" b="1" spc="-5" dirty="0">
                <a:solidFill>
                  <a:srgbClr val="339966"/>
                </a:solidFill>
                <a:latin typeface="Verdana"/>
                <a:cs typeface="Verdana"/>
              </a:rPr>
              <a:t>16,17,18,19 marzo ore 10,15; 11,30 domenica 22 ore 16,30 </a:t>
            </a:r>
            <a:r>
              <a:rPr sz="1050" spc="-5" dirty="0">
                <a:latin typeface="Verdana"/>
                <a:cs typeface="Verdana"/>
              </a:rPr>
              <a:t>Presso Musei  dell’antico </a:t>
            </a:r>
            <a:r>
              <a:rPr sz="1050" dirty="0">
                <a:latin typeface="Verdana"/>
                <a:cs typeface="Verdana"/>
              </a:rPr>
              <a:t>palazzo dei vescovi di </a:t>
            </a:r>
            <a:r>
              <a:rPr sz="1050" spc="-5" dirty="0">
                <a:latin typeface="Verdana"/>
                <a:cs typeface="Verdana"/>
              </a:rPr>
              <a:t>Pistoia, Piazza </a:t>
            </a:r>
            <a:r>
              <a:rPr sz="1050" dirty="0">
                <a:latin typeface="Verdana"/>
                <a:cs typeface="Verdana"/>
              </a:rPr>
              <a:t>del Duomo –</a:t>
            </a:r>
            <a:r>
              <a:rPr sz="1050" spc="-45" dirty="0">
                <a:latin typeface="Verdana"/>
                <a:cs typeface="Verdana"/>
              </a:rPr>
              <a:t> </a:t>
            </a:r>
            <a:r>
              <a:rPr sz="1050" spc="-5" dirty="0">
                <a:latin typeface="Verdana"/>
                <a:cs typeface="Verdana"/>
              </a:rPr>
              <a:t>Pistoia</a:t>
            </a:r>
            <a:endParaRPr sz="1050">
              <a:latin typeface="Verdana"/>
              <a:cs typeface="Verdana"/>
            </a:endParaRPr>
          </a:p>
          <a:p>
            <a:pPr marL="12700">
              <a:lnSpc>
                <a:spcPct val="100000"/>
              </a:lnSpc>
              <a:spcBef>
                <a:spcPts val="114"/>
              </a:spcBef>
            </a:pPr>
            <a:r>
              <a:rPr sz="1050" dirty="0">
                <a:solidFill>
                  <a:srgbClr val="339966"/>
                </a:solidFill>
                <a:latin typeface="Verdana"/>
                <a:cs typeface="Verdana"/>
              </a:rPr>
              <a:t>Una </a:t>
            </a:r>
            <a:r>
              <a:rPr sz="1050" spc="-5" dirty="0">
                <a:solidFill>
                  <a:srgbClr val="339966"/>
                </a:solidFill>
                <a:latin typeface="Verdana"/>
                <a:cs typeface="Verdana"/>
              </a:rPr>
              <a:t>Storia </a:t>
            </a:r>
            <a:r>
              <a:rPr sz="1050" dirty="0">
                <a:solidFill>
                  <a:srgbClr val="339966"/>
                </a:solidFill>
                <a:latin typeface="Verdana"/>
                <a:cs typeface="Verdana"/>
              </a:rPr>
              <a:t>del </a:t>
            </a:r>
            <a:r>
              <a:rPr sz="1050" spc="-5" dirty="0">
                <a:solidFill>
                  <a:srgbClr val="339966"/>
                </a:solidFill>
                <a:latin typeface="Verdana"/>
                <a:cs typeface="Verdana"/>
              </a:rPr>
              <a:t>mondo </a:t>
            </a:r>
            <a:r>
              <a:rPr sz="1050" spc="-10" dirty="0">
                <a:solidFill>
                  <a:srgbClr val="339966"/>
                </a:solidFill>
                <a:latin typeface="Verdana"/>
                <a:cs typeface="Verdana"/>
              </a:rPr>
              <a:t>in </a:t>
            </a:r>
            <a:r>
              <a:rPr sz="1050" spc="-5" dirty="0">
                <a:solidFill>
                  <a:srgbClr val="339966"/>
                </a:solidFill>
                <a:latin typeface="Verdana"/>
                <a:cs typeface="Verdana"/>
              </a:rPr>
              <a:t>tre</a:t>
            </a:r>
            <a:r>
              <a:rPr sz="1050" spc="-15" dirty="0">
                <a:solidFill>
                  <a:srgbClr val="339966"/>
                </a:solidFill>
                <a:latin typeface="Verdana"/>
                <a:cs typeface="Verdana"/>
              </a:rPr>
              <a:t> </a:t>
            </a:r>
            <a:r>
              <a:rPr sz="1050" spc="-5" dirty="0">
                <a:solidFill>
                  <a:srgbClr val="339966"/>
                </a:solidFill>
                <a:latin typeface="Verdana"/>
                <a:cs typeface="Verdana"/>
              </a:rPr>
              <a:t>oggetti</a:t>
            </a:r>
            <a:endParaRPr sz="1050">
              <a:latin typeface="Verdana"/>
              <a:cs typeface="Verdana"/>
            </a:endParaRPr>
          </a:p>
          <a:p>
            <a:pPr marL="12700">
              <a:lnSpc>
                <a:spcPct val="100000"/>
              </a:lnSpc>
              <a:spcBef>
                <a:spcPts val="204"/>
              </a:spcBef>
            </a:pPr>
            <a:r>
              <a:rPr sz="1050" b="1" spc="-5" dirty="0">
                <a:solidFill>
                  <a:srgbClr val="339966"/>
                </a:solidFill>
                <a:latin typeface="Verdana"/>
                <a:cs typeface="Verdana"/>
              </a:rPr>
              <a:t>Percorso Archeologico attrezzato dell’Antico Palazzo </a:t>
            </a:r>
            <a:r>
              <a:rPr sz="1050" b="1" dirty="0">
                <a:solidFill>
                  <a:srgbClr val="339966"/>
                </a:solidFill>
                <a:latin typeface="Verdana"/>
                <a:cs typeface="Verdana"/>
              </a:rPr>
              <a:t>dei</a:t>
            </a:r>
            <a:r>
              <a:rPr sz="1050" b="1" spc="-15" dirty="0">
                <a:solidFill>
                  <a:srgbClr val="339966"/>
                </a:solidFill>
                <a:latin typeface="Verdana"/>
                <a:cs typeface="Verdana"/>
              </a:rPr>
              <a:t> </a:t>
            </a:r>
            <a:r>
              <a:rPr sz="1050" b="1" spc="-5" dirty="0">
                <a:solidFill>
                  <a:srgbClr val="339966"/>
                </a:solidFill>
                <a:latin typeface="Verdana"/>
                <a:cs typeface="Verdana"/>
              </a:rPr>
              <a:t>Vescovi</a:t>
            </a:r>
            <a:endParaRPr sz="1050">
              <a:latin typeface="Verdana"/>
              <a:cs typeface="Verdana"/>
            </a:endParaRPr>
          </a:p>
          <a:p>
            <a:pPr marL="12700" marR="100965">
              <a:lnSpc>
                <a:spcPts val="1480"/>
              </a:lnSpc>
              <a:spcBef>
                <a:spcPts val="70"/>
              </a:spcBef>
            </a:pPr>
            <a:r>
              <a:rPr sz="1050" spc="-5" dirty="0">
                <a:latin typeface="Verdana"/>
                <a:cs typeface="Verdana"/>
              </a:rPr>
              <a:t>Un laboratorio attivo su </a:t>
            </a:r>
            <a:r>
              <a:rPr sz="1050" dirty="0">
                <a:latin typeface="Verdana"/>
                <a:cs typeface="Verdana"/>
              </a:rPr>
              <a:t>come </a:t>
            </a:r>
            <a:r>
              <a:rPr sz="1050" spc="-5" dirty="0">
                <a:latin typeface="Verdana"/>
                <a:cs typeface="Verdana"/>
              </a:rPr>
              <a:t>gli strumenti domestici </a:t>
            </a:r>
            <a:r>
              <a:rPr sz="1050" dirty="0">
                <a:latin typeface="Verdana"/>
                <a:cs typeface="Verdana"/>
              </a:rPr>
              <a:t>siano </a:t>
            </a:r>
            <a:r>
              <a:rPr sz="1050" spc="-5" dirty="0">
                <a:latin typeface="Verdana"/>
                <a:cs typeface="Verdana"/>
              </a:rPr>
              <a:t>cambiati </a:t>
            </a:r>
            <a:r>
              <a:rPr sz="1050" dirty="0">
                <a:latin typeface="Verdana"/>
                <a:cs typeface="Verdana"/>
              </a:rPr>
              <a:t>nel corso del </a:t>
            </a:r>
            <a:r>
              <a:rPr sz="1050" spc="-5" dirty="0">
                <a:latin typeface="Verdana"/>
                <a:cs typeface="Verdana"/>
              </a:rPr>
              <a:t>tempo:  </a:t>
            </a:r>
            <a:r>
              <a:rPr sz="1050" dirty="0">
                <a:latin typeface="Verdana"/>
                <a:cs typeface="Verdana"/>
              </a:rPr>
              <a:t>dal </a:t>
            </a:r>
            <a:r>
              <a:rPr sz="1050" spc="-5" dirty="0">
                <a:latin typeface="Verdana"/>
                <a:cs typeface="Verdana"/>
              </a:rPr>
              <a:t>mortaio </a:t>
            </a:r>
            <a:r>
              <a:rPr sz="1050" dirty="0">
                <a:latin typeface="Verdana"/>
                <a:cs typeface="Verdana"/>
              </a:rPr>
              <a:t>al </a:t>
            </a:r>
            <a:r>
              <a:rPr sz="1050" spc="-5" dirty="0">
                <a:latin typeface="Verdana"/>
                <a:cs typeface="Verdana"/>
              </a:rPr>
              <a:t>frullatore, dall’anfora </a:t>
            </a:r>
            <a:r>
              <a:rPr sz="1050" dirty="0">
                <a:latin typeface="Verdana"/>
                <a:cs typeface="Verdana"/>
              </a:rPr>
              <a:t>al </a:t>
            </a:r>
            <a:r>
              <a:rPr sz="1050" spc="-5" dirty="0">
                <a:latin typeface="Verdana"/>
                <a:cs typeface="Verdana"/>
              </a:rPr>
              <a:t>tetrapak, </a:t>
            </a:r>
            <a:r>
              <a:rPr sz="1050" dirty="0">
                <a:latin typeface="Verdana"/>
                <a:cs typeface="Verdana"/>
              </a:rPr>
              <a:t>dallo </a:t>
            </a:r>
            <a:r>
              <a:rPr sz="1050" spc="-5" dirty="0">
                <a:latin typeface="Verdana"/>
                <a:cs typeface="Verdana"/>
              </a:rPr>
              <a:t>scaldino </a:t>
            </a:r>
            <a:r>
              <a:rPr sz="1050" dirty="0">
                <a:latin typeface="Verdana"/>
                <a:cs typeface="Verdana"/>
              </a:rPr>
              <a:t>alla </a:t>
            </a:r>
            <a:r>
              <a:rPr sz="1050" spc="-5" dirty="0">
                <a:latin typeface="Verdana"/>
                <a:cs typeface="Verdana"/>
              </a:rPr>
              <a:t>coperta</a:t>
            </a:r>
            <a:r>
              <a:rPr sz="1050" dirty="0">
                <a:latin typeface="Verdana"/>
                <a:cs typeface="Verdana"/>
              </a:rPr>
              <a:t> </a:t>
            </a:r>
            <a:r>
              <a:rPr sz="1050" spc="-5" dirty="0">
                <a:latin typeface="Verdana"/>
                <a:cs typeface="Verdana"/>
              </a:rPr>
              <a:t>termica.</a:t>
            </a:r>
            <a:endParaRPr sz="1050">
              <a:latin typeface="Verdana"/>
              <a:cs typeface="Verdana"/>
            </a:endParaRPr>
          </a:p>
          <a:p>
            <a:pPr marL="12700">
              <a:lnSpc>
                <a:spcPct val="100000"/>
              </a:lnSpc>
              <a:spcBef>
                <a:spcPts val="114"/>
              </a:spcBef>
            </a:pPr>
            <a:r>
              <a:rPr sz="1050" spc="-5" dirty="0">
                <a:latin typeface="Verdana"/>
                <a:cs typeface="Verdana"/>
              </a:rPr>
              <a:t>Partendo dall’osservazione </a:t>
            </a:r>
            <a:r>
              <a:rPr sz="1050" dirty="0">
                <a:latin typeface="Verdana"/>
                <a:cs typeface="Verdana"/>
              </a:rPr>
              <a:t>di alcuni </a:t>
            </a:r>
            <a:r>
              <a:rPr sz="1050" spc="-5" dirty="0">
                <a:latin typeface="Verdana"/>
                <a:cs typeface="Verdana"/>
              </a:rPr>
              <a:t>reperti conservati </a:t>
            </a:r>
            <a:r>
              <a:rPr sz="1050" dirty="0">
                <a:latin typeface="Verdana"/>
                <a:cs typeface="Verdana"/>
              </a:rPr>
              <a:t>nel museo i </a:t>
            </a:r>
            <a:r>
              <a:rPr sz="1050" spc="-5" dirty="0">
                <a:latin typeface="Verdana"/>
                <a:cs typeface="Verdana"/>
              </a:rPr>
              <a:t>partecipanti</a:t>
            </a:r>
            <a:r>
              <a:rPr sz="1050" spc="55" dirty="0">
                <a:latin typeface="Verdana"/>
                <a:cs typeface="Verdana"/>
              </a:rPr>
              <a:t> </a:t>
            </a:r>
            <a:r>
              <a:rPr sz="1050" spc="-5" dirty="0">
                <a:latin typeface="Verdana"/>
                <a:cs typeface="Verdana"/>
              </a:rPr>
              <a:t>scopriranno</a:t>
            </a:r>
            <a:endParaRPr sz="1050">
              <a:latin typeface="Verdana"/>
              <a:cs typeface="Verdana"/>
            </a:endParaRPr>
          </a:p>
          <a:p>
            <a:pPr marL="12700">
              <a:lnSpc>
                <a:spcPct val="100000"/>
              </a:lnSpc>
              <a:spcBef>
                <a:spcPts val="204"/>
              </a:spcBef>
            </a:pPr>
            <a:r>
              <a:rPr sz="1050" dirty="0">
                <a:latin typeface="Verdana"/>
                <a:cs typeface="Verdana"/>
              </a:rPr>
              <a:t>come si </a:t>
            </a:r>
            <a:r>
              <a:rPr sz="1050" spc="-5" dirty="0">
                <a:latin typeface="Verdana"/>
                <a:cs typeface="Verdana"/>
              </a:rPr>
              <a:t>preparavano </a:t>
            </a:r>
            <a:r>
              <a:rPr sz="1050" dirty="0">
                <a:latin typeface="Verdana"/>
                <a:cs typeface="Verdana"/>
              </a:rPr>
              <a:t>i cibi, come si </a:t>
            </a:r>
            <a:r>
              <a:rPr sz="1050" spc="-5" dirty="0">
                <a:latin typeface="Verdana"/>
                <a:cs typeface="Verdana"/>
              </a:rPr>
              <a:t>scaldavano </a:t>
            </a:r>
            <a:r>
              <a:rPr sz="1050" dirty="0">
                <a:latin typeface="Verdana"/>
                <a:cs typeface="Verdana"/>
              </a:rPr>
              <a:t>i </a:t>
            </a:r>
            <a:r>
              <a:rPr sz="1050" spc="-5" dirty="0">
                <a:latin typeface="Verdana"/>
                <a:cs typeface="Verdana"/>
              </a:rPr>
              <a:t>letti </a:t>
            </a:r>
            <a:r>
              <a:rPr sz="1050" dirty="0">
                <a:latin typeface="Verdana"/>
                <a:cs typeface="Verdana"/>
              </a:rPr>
              <a:t>e come si </a:t>
            </a:r>
            <a:r>
              <a:rPr sz="1050" spc="-5" dirty="0">
                <a:latin typeface="Verdana"/>
                <a:cs typeface="Verdana"/>
              </a:rPr>
              <a:t>trasportavano</a:t>
            </a:r>
            <a:r>
              <a:rPr sz="1050" spc="-70" dirty="0">
                <a:latin typeface="Verdana"/>
                <a:cs typeface="Verdana"/>
              </a:rPr>
              <a:t> </a:t>
            </a:r>
            <a:r>
              <a:rPr sz="1050" dirty="0">
                <a:latin typeface="Verdana"/>
                <a:cs typeface="Verdana"/>
              </a:rPr>
              <a:t>e</a:t>
            </a:r>
            <a:endParaRPr sz="1050">
              <a:latin typeface="Verdana"/>
              <a:cs typeface="Verdana"/>
            </a:endParaRPr>
          </a:p>
          <a:p>
            <a:pPr marL="12700" marR="114935">
              <a:lnSpc>
                <a:spcPct val="116199"/>
              </a:lnSpc>
              <a:spcBef>
                <a:spcPts val="10"/>
              </a:spcBef>
            </a:pPr>
            <a:r>
              <a:rPr sz="1050" spc="-5" dirty="0">
                <a:latin typeface="Verdana"/>
                <a:cs typeface="Verdana"/>
              </a:rPr>
              <a:t>misuravano </a:t>
            </a:r>
            <a:r>
              <a:rPr sz="1050" dirty="0">
                <a:latin typeface="Verdana"/>
                <a:cs typeface="Verdana"/>
              </a:rPr>
              <a:t>i </a:t>
            </a:r>
            <a:r>
              <a:rPr sz="1050" spc="-5" dirty="0">
                <a:latin typeface="Verdana"/>
                <a:cs typeface="Verdana"/>
              </a:rPr>
              <a:t>prodotti </a:t>
            </a:r>
            <a:r>
              <a:rPr sz="1050" dirty="0">
                <a:latin typeface="Verdana"/>
                <a:cs typeface="Verdana"/>
              </a:rPr>
              <a:t>alimentari al </a:t>
            </a:r>
            <a:r>
              <a:rPr sz="1050" spc="-5" dirty="0">
                <a:latin typeface="Verdana"/>
                <a:cs typeface="Verdana"/>
              </a:rPr>
              <a:t>tempo </a:t>
            </a:r>
            <a:r>
              <a:rPr sz="1050" dirty="0">
                <a:latin typeface="Verdana"/>
                <a:cs typeface="Verdana"/>
              </a:rPr>
              <a:t>dei </a:t>
            </a:r>
            <a:r>
              <a:rPr sz="1050" spc="-5" dirty="0">
                <a:latin typeface="Verdana"/>
                <a:cs typeface="Verdana"/>
              </a:rPr>
              <a:t>nonni, </a:t>
            </a:r>
            <a:r>
              <a:rPr sz="1050" dirty="0">
                <a:latin typeface="Verdana"/>
                <a:cs typeface="Verdana"/>
              </a:rPr>
              <a:t>dei </a:t>
            </a:r>
            <a:r>
              <a:rPr sz="1050" spc="-5" dirty="0">
                <a:latin typeface="Verdana"/>
                <a:cs typeface="Verdana"/>
              </a:rPr>
              <a:t>nonni </a:t>
            </a:r>
            <a:r>
              <a:rPr sz="1050" dirty="0">
                <a:latin typeface="Verdana"/>
                <a:cs typeface="Verdana"/>
              </a:rPr>
              <a:t>dei </a:t>
            </a:r>
            <a:r>
              <a:rPr sz="1050" spc="-5" dirty="0">
                <a:latin typeface="Verdana"/>
                <a:cs typeface="Verdana"/>
              </a:rPr>
              <a:t>nonni </a:t>
            </a:r>
            <a:r>
              <a:rPr sz="1050" dirty="0">
                <a:latin typeface="Verdana"/>
                <a:cs typeface="Verdana"/>
              </a:rPr>
              <a:t>e al </a:t>
            </a:r>
            <a:r>
              <a:rPr sz="1050" spc="-5" dirty="0">
                <a:latin typeface="Verdana"/>
                <a:cs typeface="Verdana"/>
              </a:rPr>
              <a:t>tempo </a:t>
            </a:r>
            <a:r>
              <a:rPr sz="1050" spc="-10" dirty="0">
                <a:latin typeface="Verdana"/>
                <a:cs typeface="Verdana"/>
              </a:rPr>
              <a:t>in </a:t>
            </a:r>
            <a:r>
              <a:rPr sz="1050" spc="-5" dirty="0">
                <a:latin typeface="Verdana"/>
                <a:cs typeface="Verdana"/>
              </a:rPr>
              <a:t>cui  </a:t>
            </a:r>
            <a:r>
              <a:rPr sz="1050" dirty="0">
                <a:latin typeface="Verdana"/>
                <a:cs typeface="Verdana"/>
              </a:rPr>
              <a:t>fu creata la</a:t>
            </a:r>
            <a:r>
              <a:rPr sz="1050" spc="-30" dirty="0">
                <a:latin typeface="Verdana"/>
                <a:cs typeface="Verdana"/>
              </a:rPr>
              <a:t> </a:t>
            </a:r>
            <a:r>
              <a:rPr sz="1050" dirty="0">
                <a:latin typeface="Verdana"/>
                <a:cs typeface="Verdana"/>
              </a:rPr>
              <a:t>città.</a:t>
            </a:r>
            <a:endParaRPr sz="1050">
              <a:latin typeface="Verdana"/>
              <a:cs typeface="Verdana"/>
            </a:endParaRPr>
          </a:p>
          <a:p>
            <a:pPr marL="12700">
              <a:lnSpc>
                <a:spcPct val="100000"/>
              </a:lnSpc>
              <a:spcBef>
                <a:spcPts val="204"/>
              </a:spcBef>
            </a:pPr>
            <a:r>
              <a:rPr sz="1050" spc="-5" dirty="0">
                <a:latin typeface="Verdana"/>
                <a:cs typeface="Verdana"/>
              </a:rPr>
              <a:t>Telefono</a:t>
            </a:r>
            <a:r>
              <a:rPr sz="1050" spc="-10" dirty="0">
                <a:latin typeface="Verdana"/>
                <a:cs typeface="Verdana"/>
              </a:rPr>
              <a:t> </a:t>
            </a:r>
            <a:r>
              <a:rPr sz="1050" spc="-5" dirty="0">
                <a:latin typeface="Verdana"/>
                <a:cs typeface="Verdana"/>
              </a:rPr>
              <a:t>0573-369275</a:t>
            </a:r>
            <a:endParaRPr sz="1050">
              <a:latin typeface="Verdana"/>
              <a:cs typeface="Verdana"/>
            </a:endParaRPr>
          </a:p>
          <a:p>
            <a:pPr marL="12700">
              <a:lnSpc>
                <a:spcPct val="100000"/>
              </a:lnSpc>
              <a:spcBef>
                <a:spcPts val="215"/>
              </a:spcBef>
            </a:pPr>
            <a:r>
              <a:rPr sz="1050" dirty="0">
                <a:latin typeface="Verdana"/>
                <a:cs typeface="Verdana"/>
              </a:rPr>
              <a:t>mail:</a:t>
            </a:r>
            <a:r>
              <a:rPr sz="1050" spc="5" dirty="0">
                <a:latin typeface="Verdana"/>
                <a:cs typeface="Verdana"/>
              </a:rPr>
              <a:t> </a:t>
            </a:r>
            <a:r>
              <a:rPr sz="1050" u="sng" spc="-5" dirty="0">
                <a:solidFill>
                  <a:srgbClr val="006AB3"/>
                </a:solidFill>
                <a:uFill>
                  <a:solidFill>
                    <a:srgbClr val="006AB3"/>
                  </a:solidFill>
                </a:uFill>
                <a:latin typeface="Verdana"/>
                <a:cs typeface="Verdana"/>
                <a:hlinkClick r:id="rId3"/>
              </a:rPr>
              <a:t>anticopalazzodeivescovi@operalaboratori.com</a:t>
            </a:r>
            <a:endParaRPr sz="1050">
              <a:latin typeface="Verdana"/>
              <a:cs typeface="Verdana"/>
            </a:endParaRPr>
          </a:p>
          <a:p>
            <a:pPr>
              <a:lnSpc>
                <a:spcPct val="100000"/>
              </a:lnSpc>
            </a:pPr>
            <a:endParaRPr sz="1450">
              <a:latin typeface="Times New Roman"/>
              <a:cs typeface="Times New Roman"/>
            </a:endParaRPr>
          </a:p>
          <a:p>
            <a:pPr marL="12700">
              <a:lnSpc>
                <a:spcPct val="100000"/>
              </a:lnSpc>
            </a:pPr>
            <a:r>
              <a:rPr sz="1050" b="1" dirty="0">
                <a:solidFill>
                  <a:srgbClr val="FF9900"/>
                </a:solidFill>
                <a:latin typeface="Verdana"/>
                <a:cs typeface="Verdana"/>
              </a:rPr>
              <a:t>SIENA</a:t>
            </a:r>
            <a:endParaRPr sz="1050">
              <a:latin typeface="Verdana"/>
              <a:cs typeface="Verdana"/>
            </a:endParaRPr>
          </a:p>
          <a:p>
            <a:pPr marL="12700" marR="655955">
              <a:lnSpc>
                <a:spcPts val="1480"/>
              </a:lnSpc>
              <a:spcBef>
                <a:spcPts val="70"/>
              </a:spcBef>
            </a:pPr>
            <a:r>
              <a:rPr sz="1050" dirty="0">
                <a:solidFill>
                  <a:srgbClr val="FF9900"/>
                </a:solidFill>
                <a:latin typeface="Verdana"/>
                <a:cs typeface="Verdana"/>
              </a:rPr>
              <a:t>“I segni </a:t>
            </a:r>
            <a:r>
              <a:rPr sz="1050" spc="-5" dirty="0">
                <a:solidFill>
                  <a:srgbClr val="FF9900"/>
                </a:solidFill>
                <a:latin typeface="Verdana"/>
                <a:cs typeface="Verdana"/>
              </a:rPr>
              <a:t>delle emozioni” </a:t>
            </a:r>
            <a:r>
              <a:rPr sz="1050" spc="-5" dirty="0">
                <a:latin typeface="Verdana"/>
                <a:cs typeface="Verdana"/>
              </a:rPr>
              <a:t>Presso il Museo </a:t>
            </a:r>
            <a:r>
              <a:rPr sz="1050" spc="-10" dirty="0">
                <a:latin typeface="Verdana"/>
                <a:cs typeface="Verdana"/>
              </a:rPr>
              <a:t>San </a:t>
            </a:r>
            <a:r>
              <a:rPr sz="1050" spc="-5" dirty="0">
                <a:latin typeface="Verdana"/>
                <a:cs typeface="Verdana"/>
              </a:rPr>
              <a:t>Donato, Rocca </a:t>
            </a:r>
            <a:r>
              <a:rPr sz="1050" dirty="0">
                <a:latin typeface="Verdana"/>
                <a:cs typeface="Verdana"/>
              </a:rPr>
              <a:t>dei </a:t>
            </a:r>
            <a:r>
              <a:rPr sz="1050" spc="-5" dirty="0">
                <a:latin typeface="Verdana"/>
                <a:cs typeface="Verdana"/>
              </a:rPr>
              <a:t>Salimbeni- Piazza  </a:t>
            </a:r>
            <a:r>
              <a:rPr sz="1050" dirty="0">
                <a:latin typeface="Verdana"/>
                <a:cs typeface="Verdana"/>
              </a:rPr>
              <a:t>Salimbeni,3</a:t>
            </a:r>
            <a:r>
              <a:rPr sz="1050" spc="-5" dirty="0">
                <a:latin typeface="Verdana"/>
                <a:cs typeface="Verdana"/>
              </a:rPr>
              <a:t> Siena</a:t>
            </a:r>
            <a:endParaRPr sz="1050">
              <a:latin typeface="Verdana"/>
              <a:cs typeface="Verdana"/>
            </a:endParaRPr>
          </a:p>
          <a:p>
            <a:pPr marL="12700">
              <a:lnSpc>
                <a:spcPct val="100000"/>
              </a:lnSpc>
              <a:spcBef>
                <a:spcPts val="114"/>
              </a:spcBef>
            </a:pPr>
            <a:r>
              <a:rPr sz="1050" spc="-5" dirty="0">
                <a:latin typeface="Verdana"/>
                <a:cs typeface="Verdana"/>
              </a:rPr>
              <a:t>Il </a:t>
            </a:r>
            <a:r>
              <a:rPr sz="1050" b="1" spc="-5" dirty="0">
                <a:solidFill>
                  <a:srgbClr val="FF9900"/>
                </a:solidFill>
                <a:latin typeface="Verdana"/>
                <a:cs typeface="Verdana"/>
              </a:rPr>
              <a:t>19 </a:t>
            </a:r>
            <a:r>
              <a:rPr sz="1050" b="1" dirty="0">
                <a:solidFill>
                  <a:srgbClr val="FF9900"/>
                </a:solidFill>
                <a:latin typeface="Verdana"/>
                <a:cs typeface="Verdana"/>
              </a:rPr>
              <a:t>e </a:t>
            </a:r>
            <a:r>
              <a:rPr sz="1050" b="1" spc="-5" dirty="0">
                <a:solidFill>
                  <a:srgbClr val="FF9900"/>
                </a:solidFill>
                <a:latin typeface="Verdana"/>
                <a:cs typeface="Verdana"/>
              </a:rPr>
              <a:t>20 marzo dalle ore 9,30 </a:t>
            </a:r>
            <a:r>
              <a:rPr sz="1050" b="1" dirty="0">
                <a:solidFill>
                  <a:srgbClr val="FF9900"/>
                </a:solidFill>
                <a:latin typeface="Verdana"/>
                <a:cs typeface="Verdana"/>
              </a:rPr>
              <a:t>alle </a:t>
            </a:r>
            <a:r>
              <a:rPr sz="1050" b="1" spc="-5" dirty="0">
                <a:solidFill>
                  <a:srgbClr val="FF9900"/>
                </a:solidFill>
                <a:latin typeface="Verdana"/>
                <a:cs typeface="Verdana"/>
              </a:rPr>
              <a:t>ore</a:t>
            </a:r>
            <a:r>
              <a:rPr sz="1050" b="1" spc="-35" dirty="0">
                <a:solidFill>
                  <a:srgbClr val="FF9900"/>
                </a:solidFill>
                <a:latin typeface="Verdana"/>
                <a:cs typeface="Verdana"/>
              </a:rPr>
              <a:t> </a:t>
            </a:r>
            <a:r>
              <a:rPr sz="1050" b="1" spc="-5" dirty="0">
                <a:solidFill>
                  <a:srgbClr val="FF9900"/>
                </a:solidFill>
                <a:latin typeface="Verdana"/>
                <a:cs typeface="Verdana"/>
              </a:rPr>
              <a:t>12,30</a:t>
            </a:r>
            <a:endParaRPr sz="1050">
              <a:latin typeface="Verdana"/>
              <a:cs typeface="Verdana"/>
            </a:endParaRPr>
          </a:p>
          <a:p>
            <a:pPr marL="12700">
              <a:lnSpc>
                <a:spcPct val="100000"/>
              </a:lnSpc>
              <a:spcBef>
                <a:spcPts val="204"/>
              </a:spcBef>
            </a:pPr>
            <a:r>
              <a:rPr sz="1050" spc="-5" dirty="0">
                <a:latin typeface="Verdana"/>
                <a:cs typeface="Verdana"/>
              </a:rPr>
              <a:t>Tre classi </a:t>
            </a:r>
            <a:r>
              <a:rPr sz="1050" dirty="0">
                <a:latin typeface="Verdana"/>
                <a:cs typeface="Verdana"/>
              </a:rPr>
              <a:t>IV </a:t>
            </a:r>
            <a:r>
              <a:rPr sz="1050" spc="-5" dirty="0">
                <a:latin typeface="Verdana"/>
                <a:cs typeface="Verdana"/>
              </a:rPr>
              <a:t>della Scuola Primaria Giovanni Pascoli </a:t>
            </a:r>
            <a:r>
              <a:rPr sz="1050" dirty="0">
                <a:latin typeface="Verdana"/>
                <a:cs typeface="Verdana"/>
              </a:rPr>
              <a:t>e due classi IV e V </a:t>
            </a:r>
            <a:r>
              <a:rPr sz="1050" spc="-5" dirty="0">
                <a:latin typeface="Verdana"/>
                <a:cs typeface="Verdana"/>
              </a:rPr>
              <a:t>della</a:t>
            </a:r>
            <a:r>
              <a:rPr sz="1050" spc="-30" dirty="0">
                <a:latin typeface="Verdana"/>
                <a:cs typeface="Verdana"/>
              </a:rPr>
              <a:t> </a:t>
            </a:r>
            <a:r>
              <a:rPr sz="1050" spc="-5" dirty="0">
                <a:latin typeface="Verdana"/>
                <a:cs typeface="Verdana"/>
              </a:rPr>
              <a:t>Scuola</a:t>
            </a:r>
            <a:endParaRPr sz="1050">
              <a:latin typeface="Verdana"/>
              <a:cs typeface="Verdana"/>
            </a:endParaRPr>
          </a:p>
          <a:p>
            <a:pPr marL="12700" marR="196215">
              <a:lnSpc>
                <a:spcPct val="116199"/>
              </a:lnSpc>
              <a:spcBef>
                <a:spcPts val="15"/>
              </a:spcBef>
            </a:pPr>
            <a:r>
              <a:rPr sz="1050" spc="-5" dirty="0">
                <a:latin typeface="Verdana"/>
                <a:cs typeface="Verdana"/>
              </a:rPr>
              <a:t>Primaria Simone Martini, illustrano opere d’arte riguardanti </a:t>
            </a:r>
            <a:r>
              <a:rPr sz="1050" spc="-10" dirty="0">
                <a:latin typeface="Verdana"/>
                <a:cs typeface="Verdana"/>
              </a:rPr>
              <a:t>la </a:t>
            </a:r>
            <a:r>
              <a:rPr sz="1050" dirty="0">
                <a:latin typeface="Verdana"/>
                <a:cs typeface="Verdana"/>
              </a:rPr>
              <a:t>storia e la </a:t>
            </a:r>
            <a:r>
              <a:rPr sz="1050" spc="-5" dirty="0">
                <a:latin typeface="Verdana"/>
                <a:cs typeface="Verdana"/>
              </a:rPr>
              <a:t>tradizione della  </a:t>
            </a:r>
            <a:r>
              <a:rPr sz="1050" dirty="0">
                <a:latin typeface="Verdana"/>
                <a:cs typeface="Verdana"/>
              </a:rPr>
              <a:t>città.</a:t>
            </a:r>
            <a:endParaRPr sz="1050">
              <a:latin typeface="Verdana"/>
              <a:cs typeface="Verdana"/>
            </a:endParaRPr>
          </a:p>
          <a:p>
            <a:pPr marL="12700" marR="130810">
              <a:lnSpc>
                <a:spcPct val="116199"/>
              </a:lnSpc>
            </a:pPr>
            <a:r>
              <a:rPr sz="1050" dirty="0">
                <a:latin typeface="Verdana"/>
                <a:cs typeface="Verdana"/>
              </a:rPr>
              <a:t>Il </a:t>
            </a:r>
            <a:r>
              <a:rPr sz="1050" spc="-5" dirty="0">
                <a:latin typeface="Verdana"/>
                <a:cs typeface="Verdana"/>
              </a:rPr>
              <a:t>Prof. </a:t>
            </a:r>
            <a:r>
              <a:rPr sz="1050" dirty="0">
                <a:latin typeface="Verdana"/>
                <a:cs typeface="Verdana"/>
              </a:rPr>
              <a:t>Alberto </a:t>
            </a:r>
            <a:r>
              <a:rPr sz="1050" spc="-5" dirty="0">
                <a:latin typeface="Verdana"/>
                <a:cs typeface="Verdana"/>
              </a:rPr>
              <a:t>Fiorini, partendo </a:t>
            </a:r>
            <a:r>
              <a:rPr sz="1050" dirty="0">
                <a:latin typeface="Verdana"/>
                <a:cs typeface="Verdana"/>
              </a:rPr>
              <a:t>dai dipinti </a:t>
            </a:r>
            <a:r>
              <a:rPr sz="1050" spc="-5" dirty="0">
                <a:latin typeface="Verdana"/>
                <a:cs typeface="Verdana"/>
              </a:rPr>
              <a:t>che rappresentano la sfilata </a:t>
            </a:r>
            <a:r>
              <a:rPr sz="1050" dirty="0">
                <a:latin typeface="Verdana"/>
                <a:cs typeface="Verdana"/>
              </a:rPr>
              <a:t>dei carri </a:t>
            </a:r>
            <a:r>
              <a:rPr sz="1050" spc="-5" dirty="0">
                <a:latin typeface="Verdana"/>
                <a:cs typeface="Verdana"/>
              </a:rPr>
              <a:t>allegorici  delle Contrade </a:t>
            </a:r>
            <a:r>
              <a:rPr sz="1050" dirty="0">
                <a:latin typeface="Verdana"/>
                <a:cs typeface="Verdana"/>
              </a:rPr>
              <a:t>e i </a:t>
            </a:r>
            <a:r>
              <a:rPr sz="1050" spc="-5" dirty="0">
                <a:latin typeface="Verdana"/>
                <a:cs typeface="Verdana"/>
              </a:rPr>
              <a:t>successivi giochi all’interno </a:t>
            </a:r>
            <a:r>
              <a:rPr sz="1050" dirty="0">
                <a:latin typeface="Verdana"/>
                <a:cs typeface="Verdana"/>
              </a:rPr>
              <a:t>del </a:t>
            </a:r>
            <a:r>
              <a:rPr sz="1050" spc="-5" dirty="0">
                <a:latin typeface="Verdana"/>
                <a:cs typeface="Verdana"/>
              </a:rPr>
              <a:t>Campo, spiegherà l’evoluzione</a:t>
            </a:r>
            <a:r>
              <a:rPr sz="1050" spc="55" dirty="0">
                <a:latin typeface="Verdana"/>
                <a:cs typeface="Verdana"/>
              </a:rPr>
              <a:t> </a:t>
            </a:r>
            <a:r>
              <a:rPr sz="1050" spc="-5" dirty="0">
                <a:latin typeface="Verdana"/>
                <a:cs typeface="Verdana"/>
              </a:rPr>
              <a:t>della</a:t>
            </a:r>
            <a:endParaRPr sz="1050">
              <a:latin typeface="Verdana"/>
              <a:cs typeface="Verdana"/>
            </a:endParaRPr>
          </a:p>
          <a:p>
            <a:pPr marL="12700" marR="408305">
              <a:lnSpc>
                <a:spcPct val="116199"/>
              </a:lnSpc>
              <a:spcBef>
                <a:spcPts val="10"/>
              </a:spcBef>
            </a:pPr>
            <a:r>
              <a:rPr sz="1050" dirty="0">
                <a:latin typeface="Verdana"/>
                <a:cs typeface="Verdana"/>
              </a:rPr>
              <a:t>simbologia </a:t>
            </a:r>
            <a:r>
              <a:rPr sz="1050" spc="-5" dirty="0">
                <a:latin typeface="Verdana"/>
                <a:cs typeface="Verdana"/>
              </a:rPr>
              <a:t>legata agli </a:t>
            </a:r>
            <a:r>
              <a:rPr sz="1050" dirty="0">
                <a:latin typeface="Verdana"/>
                <a:cs typeface="Verdana"/>
              </a:rPr>
              <a:t>animali </a:t>
            </a:r>
            <a:r>
              <a:rPr sz="1050" spc="-5" dirty="0">
                <a:latin typeface="Verdana"/>
                <a:cs typeface="Verdana"/>
              </a:rPr>
              <a:t>totemici che </a:t>
            </a:r>
            <a:r>
              <a:rPr sz="1050" dirty="0">
                <a:latin typeface="Verdana"/>
                <a:cs typeface="Verdana"/>
              </a:rPr>
              <a:t>da </a:t>
            </a:r>
            <a:r>
              <a:rPr sz="1050" spc="-5" dirty="0">
                <a:latin typeface="Verdana"/>
                <a:cs typeface="Verdana"/>
              </a:rPr>
              <a:t>secoli, </a:t>
            </a:r>
            <a:r>
              <a:rPr sz="1050" dirty="0">
                <a:latin typeface="Verdana"/>
                <a:cs typeface="Verdana"/>
              </a:rPr>
              <a:t>pur nei </a:t>
            </a:r>
            <a:r>
              <a:rPr sz="1050" spc="-5" dirty="0">
                <a:latin typeface="Verdana"/>
                <a:cs typeface="Verdana"/>
              </a:rPr>
              <a:t>cambiamenti legati </a:t>
            </a:r>
            <a:r>
              <a:rPr sz="1050" dirty="0">
                <a:latin typeface="Verdana"/>
                <a:cs typeface="Verdana"/>
              </a:rPr>
              <a:t>al  </a:t>
            </a:r>
            <a:r>
              <a:rPr sz="1050" spc="-5" dirty="0">
                <a:latin typeface="Verdana"/>
                <a:cs typeface="Verdana"/>
              </a:rPr>
              <a:t>trascorrere </a:t>
            </a:r>
            <a:r>
              <a:rPr sz="1050" dirty="0">
                <a:latin typeface="Verdana"/>
                <a:cs typeface="Verdana"/>
              </a:rPr>
              <a:t>del </a:t>
            </a:r>
            <a:r>
              <a:rPr sz="1050" spc="-5" dirty="0">
                <a:latin typeface="Verdana"/>
                <a:cs typeface="Verdana"/>
              </a:rPr>
              <a:t>tempo, </a:t>
            </a:r>
            <a:r>
              <a:rPr sz="1050" dirty="0">
                <a:latin typeface="Verdana"/>
                <a:cs typeface="Verdana"/>
              </a:rPr>
              <a:t>hanno </a:t>
            </a:r>
            <a:r>
              <a:rPr sz="1050" spc="-5" dirty="0">
                <a:latin typeface="Verdana"/>
                <a:cs typeface="Verdana"/>
              </a:rPr>
              <a:t>accompagnato la tradizione senese. Tali </a:t>
            </a:r>
            <a:r>
              <a:rPr sz="1050" dirty="0">
                <a:latin typeface="Verdana"/>
                <a:cs typeface="Verdana"/>
              </a:rPr>
              <a:t>simboli  </a:t>
            </a:r>
            <a:r>
              <a:rPr sz="1050" spc="-5" dirty="0">
                <a:latin typeface="Verdana"/>
                <a:cs typeface="Verdana"/>
              </a:rPr>
              <a:t>rappresentano ancora </a:t>
            </a:r>
            <a:r>
              <a:rPr sz="1050" dirty="0">
                <a:latin typeface="Verdana"/>
                <a:cs typeface="Verdana"/>
              </a:rPr>
              <a:t>oggi </a:t>
            </a:r>
            <a:r>
              <a:rPr sz="1050" spc="-5" dirty="0">
                <a:latin typeface="Verdana"/>
                <a:cs typeface="Verdana"/>
              </a:rPr>
              <a:t>l’attaccamento </a:t>
            </a:r>
            <a:r>
              <a:rPr sz="1050" dirty="0">
                <a:latin typeface="Verdana"/>
                <a:cs typeface="Verdana"/>
              </a:rPr>
              <a:t>a valori, </a:t>
            </a:r>
            <a:r>
              <a:rPr sz="1050" spc="-5" dirty="0">
                <a:latin typeface="Verdana"/>
                <a:cs typeface="Verdana"/>
              </a:rPr>
              <a:t>memorie </a:t>
            </a:r>
            <a:r>
              <a:rPr sz="1050" dirty="0">
                <a:latin typeface="Verdana"/>
                <a:cs typeface="Verdana"/>
              </a:rPr>
              <a:t>ed </a:t>
            </a:r>
            <a:r>
              <a:rPr sz="1050" spc="-5" dirty="0">
                <a:latin typeface="Verdana"/>
                <a:cs typeface="Verdana"/>
              </a:rPr>
              <a:t>emozioni</a:t>
            </a:r>
            <a:r>
              <a:rPr sz="1050" spc="25" dirty="0">
                <a:latin typeface="Verdana"/>
                <a:cs typeface="Verdana"/>
              </a:rPr>
              <a:t> </a:t>
            </a:r>
            <a:r>
              <a:rPr sz="1050" spc="-5" dirty="0">
                <a:latin typeface="Verdana"/>
                <a:cs typeface="Verdana"/>
              </a:rPr>
              <a:t>fortemente</a:t>
            </a:r>
            <a:endParaRPr sz="1050">
              <a:latin typeface="Verdana"/>
              <a:cs typeface="Verdana"/>
            </a:endParaRPr>
          </a:p>
          <a:p>
            <a:pPr marL="12700" marR="105410">
              <a:lnSpc>
                <a:spcPct val="116199"/>
              </a:lnSpc>
              <a:spcBef>
                <a:spcPts val="15"/>
              </a:spcBef>
            </a:pPr>
            <a:r>
              <a:rPr sz="1050" spc="-5" dirty="0">
                <a:latin typeface="Verdana"/>
                <a:cs typeface="Verdana"/>
              </a:rPr>
              <a:t>connotate </a:t>
            </a:r>
            <a:r>
              <a:rPr sz="1050" dirty="0">
                <a:latin typeface="Verdana"/>
                <a:cs typeface="Verdana"/>
              </a:rPr>
              <a:t>ed </a:t>
            </a:r>
            <a:r>
              <a:rPr sz="1050" spc="-5" dirty="0">
                <a:latin typeface="Verdana"/>
                <a:cs typeface="Verdana"/>
              </a:rPr>
              <a:t>ancora vive nella comunità senese, che riafferma ogni anno, in occasione </a:t>
            </a:r>
            <a:r>
              <a:rPr sz="1050" dirty="0">
                <a:latin typeface="Verdana"/>
                <a:cs typeface="Verdana"/>
              </a:rPr>
              <a:t>di  una Festa che non è </a:t>
            </a:r>
            <a:r>
              <a:rPr sz="1050" spc="-5" dirty="0">
                <a:latin typeface="Verdana"/>
                <a:cs typeface="Verdana"/>
              </a:rPr>
              <a:t>rievocazione storica </a:t>
            </a:r>
            <a:r>
              <a:rPr sz="1050" dirty="0">
                <a:latin typeface="Verdana"/>
                <a:cs typeface="Verdana"/>
              </a:rPr>
              <a:t>ma passione reale, </a:t>
            </a:r>
            <a:r>
              <a:rPr sz="1050" spc="-5" dirty="0">
                <a:latin typeface="Verdana"/>
                <a:cs typeface="Verdana"/>
              </a:rPr>
              <a:t>un’identità </a:t>
            </a:r>
            <a:r>
              <a:rPr sz="1050" dirty="0">
                <a:latin typeface="Verdana"/>
                <a:cs typeface="Verdana"/>
              </a:rPr>
              <a:t>che</a:t>
            </a:r>
            <a:r>
              <a:rPr sz="1050" spc="-95" dirty="0">
                <a:latin typeface="Verdana"/>
                <a:cs typeface="Verdana"/>
              </a:rPr>
              <a:t> </a:t>
            </a:r>
            <a:r>
              <a:rPr sz="1050" spc="-5" dirty="0">
                <a:latin typeface="Verdana"/>
                <a:cs typeface="Verdana"/>
              </a:rPr>
              <a:t>l’ha</a:t>
            </a:r>
            <a:endParaRPr sz="1050">
              <a:latin typeface="Verdana"/>
              <a:cs typeface="Verdana"/>
            </a:endParaRPr>
          </a:p>
        </p:txBody>
      </p:sp>
      <p:sp>
        <p:nvSpPr>
          <p:cNvPr id="47" name="object 47"/>
          <p:cNvSpPr/>
          <p:nvPr/>
        </p:nvSpPr>
        <p:spPr>
          <a:xfrm>
            <a:off x="562355" y="2120137"/>
            <a:ext cx="9525" cy="9525"/>
          </a:xfrm>
          <a:custGeom>
            <a:avLst/>
            <a:gdLst/>
            <a:ahLst/>
            <a:cxnLst/>
            <a:rect l="l" t="t" r="r" b="b"/>
            <a:pathLst>
              <a:path w="9525" h="9525">
                <a:moveTo>
                  <a:pt x="0" y="9144"/>
                </a:moveTo>
                <a:lnTo>
                  <a:pt x="9143" y="9144"/>
                </a:lnTo>
                <a:lnTo>
                  <a:pt x="9143" y="0"/>
                </a:lnTo>
                <a:lnTo>
                  <a:pt x="0" y="0"/>
                </a:lnTo>
                <a:lnTo>
                  <a:pt x="0" y="9144"/>
                </a:lnTo>
                <a:close/>
              </a:path>
            </a:pathLst>
          </a:custGeom>
          <a:solidFill>
            <a:srgbClr val="CCCCCC"/>
          </a:solidFill>
        </p:spPr>
        <p:txBody>
          <a:bodyPr wrap="square" lIns="0" tIns="0" rIns="0" bIns="0" rtlCol="0"/>
          <a:lstStyle/>
          <a:p>
            <a:endParaRPr/>
          </a:p>
        </p:txBody>
      </p:sp>
      <p:sp>
        <p:nvSpPr>
          <p:cNvPr id="48" name="object 48"/>
          <p:cNvSpPr/>
          <p:nvPr/>
        </p:nvSpPr>
        <p:spPr>
          <a:xfrm>
            <a:off x="562355" y="2120137"/>
            <a:ext cx="9525" cy="9525"/>
          </a:xfrm>
          <a:custGeom>
            <a:avLst/>
            <a:gdLst/>
            <a:ahLst/>
            <a:cxnLst/>
            <a:rect l="l" t="t" r="r" b="b"/>
            <a:pathLst>
              <a:path w="9525" h="9525">
                <a:moveTo>
                  <a:pt x="0" y="9144"/>
                </a:moveTo>
                <a:lnTo>
                  <a:pt x="9143" y="9144"/>
                </a:lnTo>
                <a:lnTo>
                  <a:pt x="9143" y="0"/>
                </a:lnTo>
                <a:lnTo>
                  <a:pt x="0" y="0"/>
                </a:lnTo>
                <a:lnTo>
                  <a:pt x="0" y="9144"/>
                </a:lnTo>
                <a:close/>
              </a:path>
            </a:pathLst>
          </a:custGeom>
          <a:solidFill>
            <a:srgbClr val="CCCCCC"/>
          </a:solidFill>
        </p:spPr>
        <p:txBody>
          <a:bodyPr wrap="square" lIns="0" tIns="0" rIns="0" bIns="0" rtlCol="0"/>
          <a:lstStyle/>
          <a:p>
            <a:endParaRPr/>
          </a:p>
        </p:txBody>
      </p:sp>
      <p:sp>
        <p:nvSpPr>
          <p:cNvPr id="49" name="object 49"/>
          <p:cNvSpPr/>
          <p:nvPr/>
        </p:nvSpPr>
        <p:spPr>
          <a:xfrm>
            <a:off x="571500" y="2124709"/>
            <a:ext cx="6274435" cy="0"/>
          </a:xfrm>
          <a:custGeom>
            <a:avLst/>
            <a:gdLst/>
            <a:ahLst/>
            <a:cxnLst/>
            <a:rect l="l" t="t" r="r" b="b"/>
            <a:pathLst>
              <a:path w="6274434">
                <a:moveTo>
                  <a:pt x="0" y="0"/>
                </a:moveTo>
                <a:lnTo>
                  <a:pt x="6274054" y="0"/>
                </a:lnTo>
              </a:path>
            </a:pathLst>
          </a:custGeom>
          <a:ln w="9144">
            <a:solidFill>
              <a:srgbClr val="CCCCCC"/>
            </a:solidFill>
          </a:ln>
        </p:spPr>
        <p:txBody>
          <a:bodyPr wrap="square" lIns="0" tIns="0" rIns="0" bIns="0" rtlCol="0"/>
          <a:lstStyle/>
          <a:p>
            <a:endParaRPr/>
          </a:p>
        </p:txBody>
      </p:sp>
      <p:sp>
        <p:nvSpPr>
          <p:cNvPr id="50" name="object 50"/>
          <p:cNvSpPr/>
          <p:nvPr/>
        </p:nvSpPr>
        <p:spPr>
          <a:xfrm>
            <a:off x="6845554" y="2120137"/>
            <a:ext cx="9525" cy="9525"/>
          </a:xfrm>
          <a:custGeom>
            <a:avLst/>
            <a:gdLst/>
            <a:ahLst/>
            <a:cxnLst/>
            <a:rect l="l" t="t" r="r" b="b"/>
            <a:pathLst>
              <a:path w="9525" h="9525">
                <a:moveTo>
                  <a:pt x="0" y="9144"/>
                </a:moveTo>
                <a:lnTo>
                  <a:pt x="9144" y="9144"/>
                </a:lnTo>
                <a:lnTo>
                  <a:pt x="9144" y="0"/>
                </a:lnTo>
                <a:lnTo>
                  <a:pt x="0" y="0"/>
                </a:lnTo>
                <a:lnTo>
                  <a:pt x="0" y="9144"/>
                </a:lnTo>
                <a:close/>
              </a:path>
            </a:pathLst>
          </a:custGeom>
          <a:solidFill>
            <a:srgbClr val="CCCCCC"/>
          </a:solidFill>
        </p:spPr>
        <p:txBody>
          <a:bodyPr wrap="square" lIns="0" tIns="0" rIns="0" bIns="0" rtlCol="0"/>
          <a:lstStyle/>
          <a:p>
            <a:endParaRPr/>
          </a:p>
        </p:txBody>
      </p:sp>
      <p:sp>
        <p:nvSpPr>
          <p:cNvPr id="51" name="object 51"/>
          <p:cNvSpPr/>
          <p:nvPr/>
        </p:nvSpPr>
        <p:spPr>
          <a:xfrm>
            <a:off x="6845554" y="2120137"/>
            <a:ext cx="9525" cy="9525"/>
          </a:xfrm>
          <a:custGeom>
            <a:avLst/>
            <a:gdLst/>
            <a:ahLst/>
            <a:cxnLst/>
            <a:rect l="l" t="t" r="r" b="b"/>
            <a:pathLst>
              <a:path w="9525" h="9525">
                <a:moveTo>
                  <a:pt x="0" y="9144"/>
                </a:moveTo>
                <a:lnTo>
                  <a:pt x="9144" y="9144"/>
                </a:lnTo>
                <a:lnTo>
                  <a:pt x="9144" y="0"/>
                </a:lnTo>
                <a:lnTo>
                  <a:pt x="0" y="0"/>
                </a:lnTo>
                <a:lnTo>
                  <a:pt x="0" y="9144"/>
                </a:lnTo>
                <a:close/>
              </a:path>
            </a:pathLst>
          </a:custGeom>
          <a:solidFill>
            <a:srgbClr val="CCCCCC"/>
          </a:solidFill>
        </p:spPr>
        <p:txBody>
          <a:bodyPr wrap="square" lIns="0" tIns="0" rIns="0" bIns="0" rtlCol="0"/>
          <a:lstStyle/>
          <a:p>
            <a:endParaRPr/>
          </a:p>
        </p:txBody>
      </p:sp>
      <p:sp>
        <p:nvSpPr>
          <p:cNvPr id="52" name="object 52"/>
          <p:cNvSpPr/>
          <p:nvPr/>
        </p:nvSpPr>
        <p:spPr>
          <a:xfrm>
            <a:off x="571500" y="9957510"/>
            <a:ext cx="6274435" cy="0"/>
          </a:xfrm>
          <a:custGeom>
            <a:avLst/>
            <a:gdLst/>
            <a:ahLst/>
            <a:cxnLst/>
            <a:rect l="l" t="t" r="r" b="b"/>
            <a:pathLst>
              <a:path w="6274434">
                <a:moveTo>
                  <a:pt x="0" y="0"/>
                </a:moveTo>
                <a:lnTo>
                  <a:pt x="6274054" y="0"/>
                </a:lnTo>
              </a:path>
            </a:pathLst>
          </a:custGeom>
          <a:ln w="9144">
            <a:solidFill>
              <a:srgbClr val="EDEDED"/>
            </a:solidFill>
          </a:ln>
        </p:spPr>
        <p:txBody>
          <a:bodyPr wrap="square" lIns="0" tIns="0" rIns="0" bIns="0" rtlCol="0"/>
          <a:lstStyle/>
          <a:p>
            <a:endParaRPr/>
          </a:p>
        </p:txBody>
      </p:sp>
      <p:sp>
        <p:nvSpPr>
          <p:cNvPr id="53" name="object 53"/>
          <p:cNvSpPr/>
          <p:nvPr/>
        </p:nvSpPr>
        <p:spPr>
          <a:xfrm>
            <a:off x="566927" y="9962845"/>
            <a:ext cx="6283325" cy="0"/>
          </a:xfrm>
          <a:custGeom>
            <a:avLst/>
            <a:gdLst/>
            <a:ahLst/>
            <a:cxnLst/>
            <a:rect l="l" t="t" r="r" b="b"/>
            <a:pathLst>
              <a:path w="6283325">
                <a:moveTo>
                  <a:pt x="0" y="0"/>
                </a:moveTo>
                <a:lnTo>
                  <a:pt x="6283198" y="0"/>
                </a:lnTo>
              </a:path>
            </a:pathLst>
          </a:custGeom>
          <a:ln w="3175">
            <a:solidFill>
              <a:srgbClr val="EDEDED"/>
            </a:solidFill>
          </a:ln>
        </p:spPr>
        <p:txBody>
          <a:bodyPr wrap="square" lIns="0" tIns="0" rIns="0" bIns="0" rtlCol="0"/>
          <a:lstStyle/>
          <a:p>
            <a:endParaRPr/>
          </a:p>
        </p:txBody>
      </p:sp>
      <p:sp>
        <p:nvSpPr>
          <p:cNvPr id="54" name="object 54"/>
          <p:cNvSpPr/>
          <p:nvPr/>
        </p:nvSpPr>
        <p:spPr>
          <a:xfrm>
            <a:off x="571500" y="2129358"/>
            <a:ext cx="0" cy="7823834"/>
          </a:xfrm>
          <a:custGeom>
            <a:avLst/>
            <a:gdLst/>
            <a:ahLst/>
            <a:cxnLst/>
            <a:rect l="l" t="t" r="r" b="b"/>
            <a:pathLst>
              <a:path h="7823834">
                <a:moveTo>
                  <a:pt x="0" y="0"/>
                </a:moveTo>
                <a:lnTo>
                  <a:pt x="0" y="7823581"/>
                </a:lnTo>
              </a:path>
            </a:pathLst>
          </a:custGeom>
          <a:ln w="9143">
            <a:solidFill>
              <a:srgbClr val="EDEDED"/>
            </a:solidFill>
          </a:ln>
        </p:spPr>
        <p:txBody>
          <a:bodyPr wrap="square" lIns="0" tIns="0" rIns="0" bIns="0" rtlCol="0"/>
          <a:lstStyle/>
          <a:p>
            <a:endParaRPr/>
          </a:p>
        </p:txBody>
      </p:sp>
      <p:sp>
        <p:nvSpPr>
          <p:cNvPr id="55" name="object 55"/>
          <p:cNvSpPr/>
          <p:nvPr/>
        </p:nvSpPr>
        <p:spPr>
          <a:xfrm>
            <a:off x="6845553" y="2129358"/>
            <a:ext cx="0" cy="7823834"/>
          </a:xfrm>
          <a:custGeom>
            <a:avLst/>
            <a:gdLst/>
            <a:ahLst/>
            <a:cxnLst/>
            <a:rect l="l" t="t" r="r" b="b"/>
            <a:pathLst>
              <a:path h="7823834">
                <a:moveTo>
                  <a:pt x="0" y="0"/>
                </a:moveTo>
                <a:lnTo>
                  <a:pt x="0" y="7823581"/>
                </a:lnTo>
              </a:path>
            </a:pathLst>
          </a:custGeom>
          <a:ln w="9143">
            <a:solidFill>
              <a:srgbClr val="EDEDED"/>
            </a:solidFill>
          </a:ln>
        </p:spPr>
        <p:txBody>
          <a:bodyPr wrap="square" lIns="0" tIns="0" rIns="0" bIns="0" rtlCol="0"/>
          <a:lstStyle/>
          <a:p>
            <a:endParaRPr/>
          </a:p>
        </p:txBody>
      </p:sp>
      <p:sp>
        <p:nvSpPr>
          <p:cNvPr id="56" name="object 56"/>
          <p:cNvSpPr/>
          <p:nvPr/>
        </p:nvSpPr>
        <p:spPr>
          <a:xfrm>
            <a:off x="566927" y="2129358"/>
            <a:ext cx="0" cy="7834630"/>
          </a:xfrm>
          <a:custGeom>
            <a:avLst/>
            <a:gdLst/>
            <a:ahLst/>
            <a:cxnLst/>
            <a:rect l="l" t="t" r="r" b="b"/>
            <a:pathLst>
              <a:path h="7834630">
                <a:moveTo>
                  <a:pt x="0" y="0"/>
                </a:moveTo>
                <a:lnTo>
                  <a:pt x="0" y="7834249"/>
                </a:lnTo>
              </a:path>
            </a:pathLst>
          </a:custGeom>
          <a:ln w="9143">
            <a:solidFill>
              <a:srgbClr val="CCCCCC"/>
            </a:solidFill>
          </a:ln>
        </p:spPr>
        <p:txBody>
          <a:bodyPr wrap="square" lIns="0" tIns="0" rIns="0" bIns="0" rtlCol="0"/>
          <a:lstStyle/>
          <a:p>
            <a:endParaRPr/>
          </a:p>
        </p:txBody>
      </p:sp>
      <p:sp>
        <p:nvSpPr>
          <p:cNvPr id="57" name="object 57"/>
          <p:cNvSpPr/>
          <p:nvPr/>
        </p:nvSpPr>
        <p:spPr>
          <a:xfrm>
            <a:off x="562355" y="9963607"/>
            <a:ext cx="9525" cy="9525"/>
          </a:xfrm>
          <a:custGeom>
            <a:avLst/>
            <a:gdLst/>
            <a:ahLst/>
            <a:cxnLst/>
            <a:rect l="l" t="t" r="r" b="b"/>
            <a:pathLst>
              <a:path w="9525" h="9525">
                <a:moveTo>
                  <a:pt x="0" y="9143"/>
                </a:moveTo>
                <a:lnTo>
                  <a:pt x="9143" y="9143"/>
                </a:lnTo>
                <a:lnTo>
                  <a:pt x="9143" y="0"/>
                </a:lnTo>
                <a:lnTo>
                  <a:pt x="0" y="0"/>
                </a:lnTo>
                <a:lnTo>
                  <a:pt x="0" y="9143"/>
                </a:lnTo>
                <a:close/>
              </a:path>
            </a:pathLst>
          </a:custGeom>
          <a:solidFill>
            <a:srgbClr val="CCCCCC"/>
          </a:solidFill>
        </p:spPr>
        <p:txBody>
          <a:bodyPr wrap="square" lIns="0" tIns="0" rIns="0" bIns="0" rtlCol="0"/>
          <a:lstStyle/>
          <a:p>
            <a:endParaRPr/>
          </a:p>
        </p:txBody>
      </p:sp>
      <p:sp>
        <p:nvSpPr>
          <p:cNvPr id="58" name="object 58"/>
          <p:cNvSpPr/>
          <p:nvPr/>
        </p:nvSpPr>
        <p:spPr>
          <a:xfrm>
            <a:off x="562355" y="9963607"/>
            <a:ext cx="9525" cy="9525"/>
          </a:xfrm>
          <a:custGeom>
            <a:avLst/>
            <a:gdLst/>
            <a:ahLst/>
            <a:cxnLst/>
            <a:rect l="l" t="t" r="r" b="b"/>
            <a:pathLst>
              <a:path w="9525" h="9525">
                <a:moveTo>
                  <a:pt x="0" y="9143"/>
                </a:moveTo>
                <a:lnTo>
                  <a:pt x="9143" y="9143"/>
                </a:lnTo>
                <a:lnTo>
                  <a:pt x="9143" y="0"/>
                </a:lnTo>
                <a:lnTo>
                  <a:pt x="0" y="0"/>
                </a:lnTo>
                <a:lnTo>
                  <a:pt x="0" y="9143"/>
                </a:lnTo>
                <a:close/>
              </a:path>
            </a:pathLst>
          </a:custGeom>
          <a:solidFill>
            <a:srgbClr val="CCCCCC"/>
          </a:solidFill>
        </p:spPr>
        <p:txBody>
          <a:bodyPr wrap="square" lIns="0" tIns="0" rIns="0" bIns="0" rtlCol="0"/>
          <a:lstStyle/>
          <a:p>
            <a:endParaRPr/>
          </a:p>
        </p:txBody>
      </p:sp>
      <p:sp>
        <p:nvSpPr>
          <p:cNvPr id="59" name="object 59"/>
          <p:cNvSpPr/>
          <p:nvPr/>
        </p:nvSpPr>
        <p:spPr>
          <a:xfrm>
            <a:off x="571500" y="9968179"/>
            <a:ext cx="6274435" cy="0"/>
          </a:xfrm>
          <a:custGeom>
            <a:avLst/>
            <a:gdLst/>
            <a:ahLst/>
            <a:cxnLst/>
            <a:rect l="l" t="t" r="r" b="b"/>
            <a:pathLst>
              <a:path w="6274434">
                <a:moveTo>
                  <a:pt x="0" y="0"/>
                </a:moveTo>
                <a:lnTo>
                  <a:pt x="6274054" y="0"/>
                </a:lnTo>
              </a:path>
            </a:pathLst>
          </a:custGeom>
          <a:ln w="9143">
            <a:solidFill>
              <a:srgbClr val="CCCCCC"/>
            </a:solidFill>
          </a:ln>
        </p:spPr>
        <p:txBody>
          <a:bodyPr wrap="square" lIns="0" tIns="0" rIns="0" bIns="0" rtlCol="0"/>
          <a:lstStyle/>
          <a:p>
            <a:endParaRPr/>
          </a:p>
        </p:txBody>
      </p:sp>
      <p:sp>
        <p:nvSpPr>
          <p:cNvPr id="60" name="object 60"/>
          <p:cNvSpPr/>
          <p:nvPr/>
        </p:nvSpPr>
        <p:spPr>
          <a:xfrm>
            <a:off x="6850126" y="2129358"/>
            <a:ext cx="0" cy="7834630"/>
          </a:xfrm>
          <a:custGeom>
            <a:avLst/>
            <a:gdLst/>
            <a:ahLst/>
            <a:cxnLst/>
            <a:rect l="l" t="t" r="r" b="b"/>
            <a:pathLst>
              <a:path h="7834630">
                <a:moveTo>
                  <a:pt x="0" y="0"/>
                </a:moveTo>
                <a:lnTo>
                  <a:pt x="0" y="7834249"/>
                </a:lnTo>
              </a:path>
            </a:pathLst>
          </a:custGeom>
          <a:ln w="9144">
            <a:solidFill>
              <a:srgbClr val="CCCCCC"/>
            </a:solidFill>
          </a:ln>
        </p:spPr>
        <p:txBody>
          <a:bodyPr wrap="square" lIns="0" tIns="0" rIns="0" bIns="0" rtlCol="0"/>
          <a:lstStyle/>
          <a:p>
            <a:endParaRPr/>
          </a:p>
        </p:txBody>
      </p:sp>
      <p:sp>
        <p:nvSpPr>
          <p:cNvPr id="61" name="object 61"/>
          <p:cNvSpPr/>
          <p:nvPr/>
        </p:nvSpPr>
        <p:spPr>
          <a:xfrm>
            <a:off x="6845554" y="9963607"/>
            <a:ext cx="9525" cy="9525"/>
          </a:xfrm>
          <a:custGeom>
            <a:avLst/>
            <a:gdLst/>
            <a:ahLst/>
            <a:cxnLst/>
            <a:rect l="l" t="t" r="r" b="b"/>
            <a:pathLst>
              <a:path w="9525" h="9525">
                <a:moveTo>
                  <a:pt x="0" y="9143"/>
                </a:moveTo>
                <a:lnTo>
                  <a:pt x="9144" y="9143"/>
                </a:lnTo>
                <a:lnTo>
                  <a:pt x="9144" y="0"/>
                </a:lnTo>
                <a:lnTo>
                  <a:pt x="0" y="0"/>
                </a:lnTo>
                <a:lnTo>
                  <a:pt x="0" y="9143"/>
                </a:lnTo>
                <a:close/>
              </a:path>
            </a:pathLst>
          </a:custGeom>
          <a:solidFill>
            <a:srgbClr val="CCCCCC"/>
          </a:solidFill>
        </p:spPr>
        <p:txBody>
          <a:bodyPr wrap="square" lIns="0" tIns="0" rIns="0" bIns="0" rtlCol="0"/>
          <a:lstStyle/>
          <a:p>
            <a:endParaRPr/>
          </a:p>
        </p:txBody>
      </p:sp>
      <p:sp>
        <p:nvSpPr>
          <p:cNvPr id="62" name="object 62"/>
          <p:cNvSpPr/>
          <p:nvPr/>
        </p:nvSpPr>
        <p:spPr>
          <a:xfrm>
            <a:off x="6845554" y="9963607"/>
            <a:ext cx="9525" cy="9525"/>
          </a:xfrm>
          <a:custGeom>
            <a:avLst/>
            <a:gdLst/>
            <a:ahLst/>
            <a:cxnLst/>
            <a:rect l="l" t="t" r="r" b="b"/>
            <a:pathLst>
              <a:path w="9525" h="9525">
                <a:moveTo>
                  <a:pt x="0" y="9143"/>
                </a:moveTo>
                <a:lnTo>
                  <a:pt x="9144" y="9143"/>
                </a:lnTo>
                <a:lnTo>
                  <a:pt x="9144" y="0"/>
                </a:lnTo>
                <a:lnTo>
                  <a:pt x="0" y="0"/>
                </a:lnTo>
                <a:lnTo>
                  <a:pt x="0" y="9143"/>
                </a:lnTo>
                <a:close/>
              </a:path>
            </a:pathLst>
          </a:custGeom>
          <a:solidFill>
            <a:srgbClr val="CCCCCC"/>
          </a:solidFill>
        </p:spPr>
        <p:txBody>
          <a:bodyPr wrap="square" lIns="0" tIns="0" rIns="0" bIns="0" rtlCol="0"/>
          <a:lstStyle/>
          <a:p>
            <a:endParaRP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4373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F</a:t>
            </a:r>
            <a:r>
              <a:rPr sz="1600" b="1" spc="-5" dirty="0">
                <a:latin typeface="Arial"/>
                <a:cs typeface="Arial"/>
              </a:rPr>
              <a:t>iore</a:t>
            </a:r>
            <a:r>
              <a:rPr sz="1600" b="1" dirty="0">
                <a:latin typeface="Arial"/>
                <a:cs typeface="Arial"/>
              </a:rPr>
              <a:t>n</a:t>
            </a:r>
            <a:r>
              <a:rPr sz="1600" b="1" spc="-5" dirty="0">
                <a:latin typeface="Arial"/>
                <a:cs typeface="Arial"/>
              </a:rPr>
              <a:t>ti</a:t>
            </a:r>
            <a:r>
              <a:rPr sz="1600" b="1" spc="-15" dirty="0">
                <a:latin typeface="Arial"/>
                <a:cs typeface="Arial"/>
              </a:rPr>
              <a:t>n</a:t>
            </a:r>
            <a:r>
              <a:rPr sz="1600" b="1" spc="5" dirty="0">
                <a:latin typeface="Arial"/>
                <a:cs typeface="Arial"/>
              </a:rPr>
              <a:t>i</a:t>
            </a:r>
            <a:r>
              <a:rPr sz="1600" b="1" spc="-5" dirty="0">
                <a:latin typeface="Arial"/>
                <a:cs typeface="Arial"/>
              </a:rPr>
              <a:t>sicre</a:t>
            </a:r>
            <a:r>
              <a:rPr sz="1600" b="1" spc="5" dirty="0">
                <a:latin typeface="Arial"/>
                <a:cs typeface="Arial"/>
              </a:rPr>
              <a:t>s</a:t>
            </a:r>
            <a:r>
              <a:rPr sz="1600" b="1" spc="-5" dirty="0">
                <a:latin typeface="Arial"/>
                <a:cs typeface="Arial"/>
              </a:rPr>
              <a:t>ce.it  17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66927" y="2124709"/>
            <a:ext cx="6283325" cy="3315335"/>
          </a:xfrm>
          <a:prstGeom prst="rect">
            <a:avLst/>
          </a:prstGeom>
          <a:solidFill>
            <a:srgbClr val="EDEDED"/>
          </a:solidFill>
          <a:ln w="9144">
            <a:solidFill>
              <a:srgbClr val="CCCCCC"/>
            </a:solidFill>
          </a:ln>
        </p:spPr>
        <p:txBody>
          <a:bodyPr vert="horz" wrap="square" lIns="0" tIns="5080" rIns="0" bIns="0" rtlCol="0">
            <a:spAutoFit/>
          </a:bodyPr>
          <a:lstStyle/>
          <a:p>
            <a:pPr marL="149225">
              <a:lnSpc>
                <a:spcPct val="100000"/>
              </a:lnSpc>
              <a:spcBef>
                <a:spcPts val="40"/>
              </a:spcBef>
            </a:pPr>
            <a:r>
              <a:rPr sz="1050" spc="-5" dirty="0">
                <a:latin typeface="Verdana"/>
                <a:cs typeface="Verdana"/>
              </a:rPr>
              <a:t>accompagnata per secoli, permettendole </a:t>
            </a:r>
            <a:r>
              <a:rPr sz="1050" dirty="0">
                <a:latin typeface="Verdana"/>
                <a:cs typeface="Verdana"/>
              </a:rPr>
              <a:t>di </a:t>
            </a:r>
            <a:r>
              <a:rPr sz="1050" spc="-5" dirty="0">
                <a:latin typeface="Verdana"/>
                <a:cs typeface="Verdana"/>
              </a:rPr>
              <a:t>rimanere unica </a:t>
            </a:r>
            <a:r>
              <a:rPr sz="1050" dirty="0">
                <a:latin typeface="Verdana"/>
                <a:cs typeface="Verdana"/>
              </a:rPr>
              <a:t>ed </a:t>
            </a:r>
            <a:r>
              <a:rPr sz="1050" spc="-5" dirty="0">
                <a:latin typeface="Verdana"/>
                <a:cs typeface="Verdana"/>
              </a:rPr>
              <a:t>inimitabile nonostante</a:t>
            </a:r>
            <a:r>
              <a:rPr sz="1050" spc="80" dirty="0">
                <a:latin typeface="Verdana"/>
                <a:cs typeface="Verdana"/>
              </a:rPr>
              <a:t> </a:t>
            </a:r>
            <a:r>
              <a:rPr sz="1050" spc="-5" dirty="0">
                <a:latin typeface="Verdana"/>
                <a:cs typeface="Verdana"/>
              </a:rPr>
              <a:t>tutte</a:t>
            </a:r>
            <a:endParaRPr sz="1050">
              <a:latin typeface="Verdana"/>
              <a:cs typeface="Verdana"/>
            </a:endParaRPr>
          </a:p>
          <a:p>
            <a:pPr marL="149225">
              <a:lnSpc>
                <a:spcPct val="100000"/>
              </a:lnSpc>
              <a:spcBef>
                <a:spcPts val="204"/>
              </a:spcBef>
            </a:pPr>
            <a:r>
              <a:rPr sz="1050" dirty="0">
                <a:latin typeface="Verdana"/>
                <a:cs typeface="Verdana"/>
              </a:rPr>
              <a:t>le </a:t>
            </a:r>
            <a:r>
              <a:rPr sz="1050" spc="-5" dirty="0">
                <a:latin typeface="Verdana"/>
                <a:cs typeface="Verdana"/>
              </a:rPr>
              <a:t>vicissitudini</a:t>
            </a:r>
            <a:r>
              <a:rPr sz="1050" spc="-10" dirty="0">
                <a:latin typeface="Verdana"/>
                <a:cs typeface="Verdana"/>
              </a:rPr>
              <a:t> </a:t>
            </a:r>
            <a:r>
              <a:rPr sz="1050" spc="-5" dirty="0">
                <a:latin typeface="Verdana"/>
                <a:cs typeface="Verdana"/>
              </a:rPr>
              <a:t>storiche.</a:t>
            </a:r>
            <a:endParaRPr sz="1050">
              <a:latin typeface="Verdana"/>
              <a:cs typeface="Verdana"/>
            </a:endParaRPr>
          </a:p>
          <a:p>
            <a:pPr marL="149225">
              <a:lnSpc>
                <a:spcPct val="100000"/>
              </a:lnSpc>
              <a:spcBef>
                <a:spcPts val="204"/>
              </a:spcBef>
            </a:pPr>
            <a:r>
              <a:rPr sz="1050" spc="-5" dirty="0">
                <a:latin typeface="Verdana"/>
                <a:cs typeface="Verdana"/>
              </a:rPr>
              <a:t>Nell’occasione inoltre verranno illustrati </a:t>
            </a:r>
            <a:r>
              <a:rPr sz="1050" dirty="0">
                <a:latin typeface="Verdana"/>
                <a:cs typeface="Verdana"/>
              </a:rPr>
              <a:t>i </a:t>
            </a:r>
            <a:r>
              <a:rPr sz="1050" spc="-5" dirty="0">
                <a:latin typeface="Verdana"/>
                <a:cs typeface="Verdana"/>
              </a:rPr>
              <a:t>significativi cambiamenti che </a:t>
            </a:r>
            <a:r>
              <a:rPr sz="1050" dirty="0">
                <a:latin typeface="Verdana"/>
                <a:cs typeface="Verdana"/>
              </a:rPr>
              <a:t>hanno</a:t>
            </a:r>
            <a:r>
              <a:rPr sz="1050" spc="75" dirty="0">
                <a:latin typeface="Verdana"/>
                <a:cs typeface="Verdana"/>
              </a:rPr>
              <a:t> </a:t>
            </a:r>
            <a:r>
              <a:rPr sz="1050" spc="-5" dirty="0">
                <a:latin typeface="Verdana"/>
                <a:cs typeface="Verdana"/>
              </a:rPr>
              <a:t>interessato</a:t>
            </a:r>
            <a:endParaRPr sz="1050">
              <a:latin typeface="Verdana"/>
              <a:cs typeface="Verdana"/>
            </a:endParaRPr>
          </a:p>
          <a:p>
            <a:pPr marL="149225" marR="526415">
              <a:lnSpc>
                <a:spcPct val="116199"/>
              </a:lnSpc>
              <a:spcBef>
                <a:spcPts val="10"/>
              </a:spcBef>
            </a:pPr>
            <a:r>
              <a:rPr sz="1050" spc="-5" dirty="0">
                <a:latin typeface="Verdana"/>
                <a:cs typeface="Verdana"/>
              </a:rPr>
              <a:t>architettonicamente </a:t>
            </a:r>
            <a:r>
              <a:rPr sz="1050" dirty="0">
                <a:latin typeface="Verdana"/>
                <a:cs typeface="Verdana"/>
              </a:rPr>
              <a:t>la Piazza del </a:t>
            </a:r>
            <a:r>
              <a:rPr sz="1050" spc="-5" dirty="0">
                <a:latin typeface="Verdana"/>
                <a:cs typeface="Verdana"/>
              </a:rPr>
              <a:t>Campo, il cui </a:t>
            </a:r>
            <a:r>
              <a:rPr sz="1050" dirty="0">
                <a:latin typeface="Verdana"/>
                <a:cs typeface="Verdana"/>
              </a:rPr>
              <a:t>aspetto </a:t>
            </a:r>
            <a:r>
              <a:rPr sz="1050" spc="-5" dirty="0">
                <a:latin typeface="Verdana"/>
                <a:cs typeface="Verdana"/>
              </a:rPr>
              <a:t>muterà significativamente </a:t>
            </a:r>
            <a:r>
              <a:rPr sz="1050" dirty="0">
                <a:latin typeface="Verdana"/>
                <a:cs typeface="Verdana"/>
              </a:rPr>
              <a:t>a  seguito </a:t>
            </a:r>
            <a:r>
              <a:rPr sz="1050" spc="-5" dirty="0">
                <a:latin typeface="Verdana"/>
                <a:cs typeface="Verdana"/>
              </a:rPr>
              <a:t>della dominazione prima spagnola, poi fiorentina.</a:t>
            </a:r>
            <a:endParaRPr sz="1050">
              <a:latin typeface="Verdana"/>
              <a:cs typeface="Verdana"/>
            </a:endParaRPr>
          </a:p>
          <a:p>
            <a:pPr marL="149225">
              <a:lnSpc>
                <a:spcPct val="100000"/>
              </a:lnSpc>
              <a:spcBef>
                <a:spcPts val="204"/>
              </a:spcBef>
            </a:pPr>
            <a:r>
              <a:rPr sz="1050" dirty="0">
                <a:latin typeface="Verdana"/>
                <a:cs typeface="Verdana"/>
              </a:rPr>
              <a:t>Infine </a:t>
            </a:r>
            <a:r>
              <a:rPr sz="1050" spc="-5" dirty="0">
                <a:latin typeface="Verdana"/>
                <a:cs typeface="Verdana"/>
              </a:rPr>
              <a:t>gli alunni saranno </a:t>
            </a:r>
            <a:r>
              <a:rPr sz="1050" dirty="0">
                <a:latin typeface="Verdana"/>
                <a:cs typeface="Verdana"/>
              </a:rPr>
              <a:t>chiamati </a:t>
            </a:r>
            <a:r>
              <a:rPr sz="1050" spc="-5" dirty="0">
                <a:latin typeface="Verdana"/>
                <a:cs typeface="Verdana"/>
              </a:rPr>
              <a:t>ad esprimere </a:t>
            </a:r>
            <a:r>
              <a:rPr sz="1050" dirty="0">
                <a:latin typeface="Verdana"/>
                <a:cs typeface="Verdana"/>
              </a:rPr>
              <a:t>i </a:t>
            </a:r>
            <a:r>
              <a:rPr sz="1050" spc="-5" dirty="0">
                <a:latin typeface="Verdana"/>
                <a:cs typeface="Verdana"/>
              </a:rPr>
              <a:t>loro pensieri </a:t>
            </a:r>
            <a:r>
              <a:rPr sz="1050" dirty="0">
                <a:latin typeface="Verdana"/>
                <a:cs typeface="Verdana"/>
              </a:rPr>
              <a:t>e le </a:t>
            </a:r>
            <a:r>
              <a:rPr sz="1050" spc="-10" dirty="0">
                <a:latin typeface="Verdana"/>
                <a:cs typeface="Verdana"/>
              </a:rPr>
              <a:t>loro </a:t>
            </a:r>
            <a:r>
              <a:rPr sz="1050" dirty="0">
                <a:latin typeface="Verdana"/>
                <a:cs typeface="Verdana"/>
              </a:rPr>
              <a:t>sensazioni</a:t>
            </a:r>
            <a:r>
              <a:rPr sz="1050" spc="30" dirty="0">
                <a:latin typeface="Verdana"/>
                <a:cs typeface="Verdana"/>
              </a:rPr>
              <a:t> </a:t>
            </a:r>
            <a:r>
              <a:rPr sz="1050" spc="-5" dirty="0">
                <a:latin typeface="Verdana"/>
                <a:cs typeface="Verdana"/>
              </a:rPr>
              <a:t>tramite</a:t>
            </a:r>
            <a:endParaRPr sz="1050">
              <a:latin typeface="Verdana"/>
              <a:cs typeface="Verdana"/>
            </a:endParaRPr>
          </a:p>
          <a:p>
            <a:pPr marL="149225" marR="78105">
              <a:lnSpc>
                <a:spcPct val="116300"/>
              </a:lnSpc>
              <a:spcBef>
                <a:spcPts val="10"/>
              </a:spcBef>
            </a:pPr>
            <a:r>
              <a:rPr sz="1050" spc="-5" dirty="0">
                <a:latin typeface="Verdana"/>
                <a:cs typeface="Verdana"/>
              </a:rPr>
              <a:t>elaborati (disegni, collage, </a:t>
            </a:r>
            <a:r>
              <a:rPr sz="1050" dirty="0">
                <a:latin typeface="Verdana"/>
                <a:cs typeface="Verdana"/>
              </a:rPr>
              <a:t>poesie, </a:t>
            </a:r>
            <a:r>
              <a:rPr sz="1050" spc="-5" dirty="0">
                <a:latin typeface="Verdana"/>
                <a:cs typeface="Verdana"/>
              </a:rPr>
              <a:t>ecc.) che saranno </a:t>
            </a:r>
            <a:r>
              <a:rPr sz="1050" dirty="0">
                <a:latin typeface="Verdana"/>
                <a:cs typeface="Verdana"/>
              </a:rPr>
              <a:t>poi esposti in </a:t>
            </a:r>
            <a:r>
              <a:rPr sz="1050" spc="-5" dirty="0">
                <a:latin typeface="Verdana"/>
                <a:cs typeface="Verdana"/>
              </a:rPr>
              <a:t>occasione della mostra  </a:t>
            </a:r>
            <a:r>
              <a:rPr sz="1050" dirty="0">
                <a:latin typeface="Verdana"/>
                <a:cs typeface="Verdana"/>
              </a:rPr>
              <a:t>che </a:t>
            </a:r>
            <a:r>
              <a:rPr sz="1050" spc="-5" dirty="0">
                <a:latin typeface="Verdana"/>
                <a:cs typeface="Verdana"/>
              </a:rPr>
              <a:t>il Comitato Amici del </a:t>
            </a:r>
            <a:r>
              <a:rPr sz="1050" dirty="0">
                <a:latin typeface="Verdana"/>
                <a:cs typeface="Verdana"/>
              </a:rPr>
              <a:t>Palio </a:t>
            </a:r>
            <a:r>
              <a:rPr sz="1050" spc="-5" dirty="0">
                <a:latin typeface="Verdana"/>
                <a:cs typeface="Verdana"/>
              </a:rPr>
              <a:t>organizzerà </a:t>
            </a:r>
            <a:r>
              <a:rPr sz="1050" dirty="0">
                <a:latin typeface="Verdana"/>
                <a:cs typeface="Verdana"/>
              </a:rPr>
              <a:t>nei </a:t>
            </a:r>
            <a:r>
              <a:rPr sz="1050" spc="-5" dirty="0">
                <a:latin typeface="Verdana"/>
                <a:cs typeface="Verdana"/>
              </a:rPr>
              <a:t>locali </a:t>
            </a:r>
            <a:r>
              <a:rPr sz="1050" dirty="0">
                <a:latin typeface="Verdana"/>
                <a:cs typeface="Verdana"/>
              </a:rPr>
              <a:t>del </a:t>
            </a:r>
            <a:r>
              <a:rPr sz="1050" spc="-5" dirty="0">
                <a:latin typeface="Verdana"/>
                <a:cs typeface="Verdana"/>
              </a:rPr>
              <a:t>Cortile </a:t>
            </a:r>
            <a:r>
              <a:rPr sz="1050" dirty="0">
                <a:latin typeface="Verdana"/>
                <a:cs typeface="Verdana"/>
              </a:rPr>
              <a:t>del </a:t>
            </a:r>
            <a:r>
              <a:rPr sz="1050" spc="-5" dirty="0">
                <a:latin typeface="Verdana"/>
                <a:cs typeface="Verdana"/>
              </a:rPr>
              <a:t>Podestà </a:t>
            </a:r>
            <a:r>
              <a:rPr sz="1050" dirty="0">
                <a:latin typeface="Verdana"/>
                <a:cs typeface="Verdana"/>
              </a:rPr>
              <a:t>nel </a:t>
            </a:r>
            <a:r>
              <a:rPr sz="1050" spc="-5" dirty="0">
                <a:latin typeface="Verdana"/>
                <a:cs typeface="Verdana"/>
              </a:rPr>
              <a:t>mese </a:t>
            </a:r>
            <a:r>
              <a:rPr sz="1050" dirty="0">
                <a:latin typeface="Verdana"/>
                <a:cs typeface="Verdana"/>
              </a:rPr>
              <a:t>di  </a:t>
            </a:r>
            <a:r>
              <a:rPr sz="1050" spc="-5" dirty="0">
                <a:latin typeface="Verdana"/>
                <a:cs typeface="Verdana"/>
              </a:rPr>
              <a:t>maggio, </a:t>
            </a:r>
            <a:r>
              <a:rPr sz="1050" dirty="0">
                <a:latin typeface="Verdana"/>
                <a:cs typeface="Verdana"/>
              </a:rPr>
              <a:t>a conclusione di </a:t>
            </a:r>
            <a:r>
              <a:rPr sz="1050" spc="-5" dirty="0">
                <a:latin typeface="Verdana"/>
                <a:cs typeface="Verdana"/>
              </a:rPr>
              <a:t>un </a:t>
            </a:r>
            <a:r>
              <a:rPr sz="1050" dirty="0">
                <a:latin typeface="Verdana"/>
                <a:cs typeface="Verdana"/>
              </a:rPr>
              <a:t>ciclo di </a:t>
            </a:r>
            <a:r>
              <a:rPr sz="1050" spc="-5" dirty="0">
                <a:latin typeface="Verdana"/>
                <a:cs typeface="Verdana"/>
              </a:rPr>
              <a:t>appuntamenti nelle scuole </a:t>
            </a:r>
            <a:r>
              <a:rPr sz="1050" dirty="0">
                <a:latin typeface="Verdana"/>
                <a:cs typeface="Verdana"/>
              </a:rPr>
              <a:t>che ha visto </a:t>
            </a:r>
            <a:r>
              <a:rPr sz="1050" spc="-5" dirty="0">
                <a:latin typeface="Verdana"/>
                <a:cs typeface="Verdana"/>
              </a:rPr>
              <a:t>coinvolti</a:t>
            </a:r>
            <a:r>
              <a:rPr sz="1050" spc="-40" dirty="0">
                <a:latin typeface="Verdana"/>
                <a:cs typeface="Verdana"/>
              </a:rPr>
              <a:t> </a:t>
            </a:r>
            <a:r>
              <a:rPr sz="1050" dirty="0">
                <a:latin typeface="Verdana"/>
                <a:cs typeface="Verdana"/>
              </a:rPr>
              <a:t>i</a:t>
            </a:r>
            <a:endParaRPr sz="1050">
              <a:latin typeface="Verdana"/>
              <a:cs typeface="Verdana"/>
            </a:endParaRPr>
          </a:p>
          <a:p>
            <a:pPr marL="149225" marR="110489">
              <a:lnSpc>
                <a:spcPct val="116199"/>
              </a:lnSpc>
              <a:spcBef>
                <a:spcPts val="10"/>
              </a:spcBef>
            </a:pPr>
            <a:r>
              <a:rPr sz="1050" spc="-5" dirty="0">
                <a:latin typeface="Verdana"/>
                <a:cs typeface="Verdana"/>
              </a:rPr>
              <a:t>“volontari” </a:t>
            </a:r>
            <a:r>
              <a:rPr sz="1050" dirty="0">
                <a:latin typeface="Verdana"/>
                <a:cs typeface="Verdana"/>
              </a:rPr>
              <a:t>del </a:t>
            </a:r>
            <a:r>
              <a:rPr sz="1050" spc="-5" dirty="0">
                <a:latin typeface="Verdana"/>
                <a:cs typeface="Verdana"/>
              </a:rPr>
              <a:t>Comitato, </a:t>
            </a:r>
            <a:r>
              <a:rPr sz="1050" dirty="0">
                <a:latin typeface="Verdana"/>
                <a:cs typeface="Verdana"/>
              </a:rPr>
              <a:t>i </a:t>
            </a:r>
            <a:r>
              <a:rPr sz="1050" spc="-5" dirty="0">
                <a:latin typeface="Verdana"/>
                <a:cs typeface="Verdana"/>
              </a:rPr>
              <a:t>quali </a:t>
            </a:r>
            <a:r>
              <a:rPr sz="1050" dirty="0">
                <a:latin typeface="Verdana"/>
                <a:cs typeface="Verdana"/>
              </a:rPr>
              <a:t>si </a:t>
            </a:r>
            <a:r>
              <a:rPr sz="1050" spc="-5" dirty="0">
                <a:latin typeface="Verdana"/>
                <a:cs typeface="Verdana"/>
              </a:rPr>
              <a:t>sono </a:t>
            </a:r>
            <a:r>
              <a:rPr sz="1050" dirty="0">
                <a:latin typeface="Verdana"/>
                <a:cs typeface="Verdana"/>
              </a:rPr>
              <a:t>resi </a:t>
            </a:r>
            <a:r>
              <a:rPr sz="1050" spc="-5" dirty="0">
                <a:latin typeface="Verdana"/>
                <a:cs typeface="Verdana"/>
              </a:rPr>
              <a:t>disponibili </a:t>
            </a:r>
            <a:r>
              <a:rPr sz="1050" dirty="0">
                <a:latin typeface="Verdana"/>
                <a:cs typeface="Verdana"/>
              </a:rPr>
              <a:t>a spiegare ai più giovani </a:t>
            </a:r>
            <a:r>
              <a:rPr sz="1050" spc="-5" dirty="0">
                <a:latin typeface="Verdana"/>
                <a:cs typeface="Verdana"/>
              </a:rPr>
              <a:t>gli aspetti  materiali ed emozionali della Festa</a:t>
            </a:r>
            <a:r>
              <a:rPr sz="1050" spc="-15" dirty="0">
                <a:latin typeface="Verdana"/>
                <a:cs typeface="Verdana"/>
              </a:rPr>
              <a:t> </a:t>
            </a:r>
            <a:r>
              <a:rPr sz="1050" spc="-5" dirty="0">
                <a:latin typeface="Verdana"/>
                <a:cs typeface="Verdana"/>
              </a:rPr>
              <a:t>senese.</a:t>
            </a:r>
            <a:endParaRPr sz="1050">
              <a:latin typeface="Verdana"/>
              <a:cs typeface="Verdana"/>
            </a:endParaRPr>
          </a:p>
          <a:p>
            <a:pPr marL="149225" marR="99695">
              <a:lnSpc>
                <a:spcPct val="116199"/>
              </a:lnSpc>
            </a:pPr>
            <a:r>
              <a:rPr sz="1050" spc="-5" dirty="0">
                <a:latin typeface="Verdana"/>
                <a:cs typeface="Verdana"/>
              </a:rPr>
              <a:t>Gli obiettivi </a:t>
            </a:r>
            <a:r>
              <a:rPr sz="1050" dirty="0">
                <a:latin typeface="Verdana"/>
                <a:cs typeface="Verdana"/>
              </a:rPr>
              <a:t>di tale </a:t>
            </a:r>
            <a:r>
              <a:rPr sz="1050" spc="-5" dirty="0">
                <a:latin typeface="Verdana"/>
                <a:cs typeface="Verdana"/>
              </a:rPr>
              <a:t>attività </a:t>
            </a:r>
            <a:r>
              <a:rPr sz="1050" dirty="0">
                <a:latin typeface="Verdana"/>
                <a:cs typeface="Verdana"/>
              </a:rPr>
              <a:t>sono: </a:t>
            </a:r>
            <a:r>
              <a:rPr sz="1050" spc="-5" dirty="0">
                <a:latin typeface="Verdana"/>
                <a:cs typeface="Verdana"/>
              </a:rPr>
              <a:t>far </a:t>
            </a:r>
            <a:r>
              <a:rPr sz="1050" dirty="0">
                <a:latin typeface="Verdana"/>
                <a:cs typeface="Verdana"/>
              </a:rPr>
              <a:t>conoscere e </a:t>
            </a:r>
            <a:r>
              <a:rPr sz="1050" spc="-5" dirty="0">
                <a:latin typeface="Verdana"/>
                <a:cs typeface="Verdana"/>
              </a:rPr>
              <a:t>comprendere </a:t>
            </a:r>
            <a:r>
              <a:rPr sz="1050" dirty="0">
                <a:latin typeface="Verdana"/>
                <a:cs typeface="Verdana"/>
              </a:rPr>
              <a:t>ai giovani </a:t>
            </a:r>
            <a:r>
              <a:rPr sz="1050" spc="-5" dirty="0">
                <a:latin typeface="Verdana"/>
                <a:cs typeface="Verdana"/>
              </a:rPr>
              <a:t>alunni </a:t>
            </a:r>
            <a:r>
              <a:rPr sz="1050" dirty="0">
                <a:latin typeface="Verdana"/>
                <a:cs typeface="Verdana"/>
              </a:rPr>
              <a:t>la </a:t>
            </a:r>
            <a:r>
              <a:rPr sz="1050" spc="-5" dirty="0">
                <a:latin typeface="Verdana"/>
                <a:cs typeface="Verdana"/>
              </a:rPr>
              <a:t>storia  della loro Città </a:t>
            </a:r>
            <a:r>
              <a:rPr sz="1050" dirty="0">
                <a:latin typeface="Verdana"/>
                <a:cs typeface="Verdana"/>
              </a:rPr>
              <a:t>e </a:t>
            </a:r>
            <a:r>
              <a:rPr sz="1050" spc="-5" dirty="0">
                <a:latin typeface="Verdana"/>
                <a:cs typeface="Verdana"/>
              </a:rPr>
              <a:t>quindi </a:t>
            </a:r>
            <a:r>
              <a:rPr sz="1050" dirty="0">
                <a:latin typeface="Verdana"/>
                <a:cs typeface="Verdana"/>
              </a:rPr>
              <a:t>del </a:t>
            </a:r>
            <a:r>
              <a:rPr sz="1050" spc="-5" dirty="0">
                <a:latin typeface="Verdana"/>
                <a:cs typeface="Verdana"/>
              </a:rPr>
              <a:t>mondo che quotidianamente abitano, attraverso </a:t>
            </a:r>
            <a:r>
              <a:rPr sz="1050" dirty="0">
                <a:latin typeface="Verdana"/>
                <a:cs typeface="Verdana"/>
              </a:rPr>
              <a:t>i simboli e</a:t>
            </a:r>
            <a:r>
              <a:rPr sz="1050" spc="55" dirty="0">
                <a:latin typeface="Verdana"/>
                <a:cs typeface="Verdana"/>
              </a:rPr>
              <a:t> </a:t>
            </a:r>
            <a:r>
              <a:rPr sz="1050" spc="-5" dirty="0">
                <a:latin typeface="Verdana"/>
                <a:cs typeface="Verdana"/>
              </a:rPr>
              <a:t>gli</a:t>
            </a:r>
            <a:endParaRPr sz="1050">
              <a:latin typeface="Verdana"/>
              <a:cs typeface="Verdana"/>
            </a:endParaRPr>
          </a:p>
          <a:p>
            <a:pPr marL="149225">
              <a:lnSpc>
                <a:spcPct val="100000"/>
              </a:lnSpc>
              <a:spcBef>
                <a:spcPts val="219"/>
              </a:spcBef>
            </a:pPr>
            <a:r>
              <a:rPr sz="1050" dirty="0">
                <a:latin typeface="Verdana"/>
                <a:cs typeface="Verdana"/>
              </a:rPr>
              <a:t>emblemi </a:t>
            </a:r>
            <a:r>
              <a:rPr sz="1050" spc="-5" dirty="0">
                <a:latin typeface="Verdana"/>
                <a:cs typeface="Verdana"/>
              </a:rPr>
              <a:t>della tradizione </a:t>
            </a:r>
            <a:r>
              <a:rPr sz="1050" dirty="0">
                <a:latin typeface="Verdana"/>
                <a:cs typeface="Verdana"/>
              </a:rPr>
              <a:t>che si sono </a:t>
            </a:r>
            <a:r>
              <a:rPr sz="1050" spc="-5" dirty="0">
                <a:latin typeface="Verdana"/>
                <a:cs typeface="Verdana"/>
              </a:rPr>
              <a:t>succeduti </a:t>
            </a:r>
            <a:r>
              <a:rPr sz="1050" dirty="0">
                <a:latin typeface="Verdana"/>
                <a:cs typeface="Verdana"/>
              </a:rPr>
              <a:t>nei</a:t>
            </a:r>
            <a:r>
              <a:rPr sz="1050" spc="-60" dirty="0">
                <a:latin typeface="Verdana"/>
                <a:cs typeface="Verdana"/>
              </a:rPr>
              <a:t> </a:t>
            </a:r>
            <a:r>
              <a:rPr sz="1050" spc="-5" dirty="0">
                <a:latin typeface="Verdana"/>
                <a:cs typeface="Verdana"/>
              </a:rPr>
              <a:t>secoli.</a:t>
            </a:r>
            <a:endParaRPr sz="1050">
              <a:latin typeface="Verdana"/>
              <a:cs typeface="Verdana"/>
            </a:endParaRPr>
          </a:p>
          <a:p>
            <a:pPr>
              <a:lnSpc>
                <a:spcPct val="100000"/>
              </a:lnSpc>
              <a:spcBef>
                <a:spcPts val="55"/>
              </a:spcBef>
            </a:pPr>
            <a:endParaRPr sz="1400">
              <a:latin typeface="Times New Roman"/>
              <a:cs typeface="Times New Roman"/>
            </a:endParaRPr>
          </a:p>
          <a:p>
            <a:pPr marL="149225">
              <a:lnSpc>
                <a:spcPct val="100000"/>
              </a:lnSpc>
            </a:pPr>
            <a:r>
              <a:rPr sz="1050" spc="-5" dirty="0">
                <a:latin typeface="Verdana"/>
                <a:cs typeface="Verdana"/>
              </a:rPr>
              <a:t>Per informazioni:tel. </a:t>
            </a:r>
            <a:r>
              <a:rPr sz="1050" dirty="0">
                <a:latin typeface="Verdana"/>
                <a:cs typeface="Verdana"/>
              </a:rPr>
              <a:t>0577 </a:t>
            </a:r>
            <a:r>
              <a:rPr sz="1050" spc="-5" dirty="0">
                <a:latin typeface="Verdana"/>
                <a:cs typeface="Verdana"/>
              </a:rPr>
              <a:t>294680, e-mail:</a:t>
            </a:r>
            <a:r>
              <a:rPr sz="1050" dirty="0">
                <a:latin typeface="Verdana"/>
                <a:cs typeface="Verdana"/>
              </a:rPr>
              <a:t> </a:t>
            </a:r>
            <a:r>
              <a:rPr sz="1050" spc="-5" dirty="0">
                <a:latin typeface="Verdana"/>
                <a:cs typeface="Verdana"/>
                <a:hlinkClick r:id="rId3"/>
              </a:rPr>
              <a:t>laura.doretto@mps.it</a:t>
            </a:r>
            <a:endParaRPr sz="1050">
              <a:latin typeface="Verdana"/>
              <a:cs typeface="Verdana"/>
            </a:endParaRPr>
          </a:p>
          <a:p>
            <a:pPr marL="149225">
              <a:lnSpc>
                <a:spcPct val="100000"/>
              </a:lnSpc>
              <a:spcBef>
                <a:spcPts val="215"/>
              </a:spcBef>
            </a:pPr>
            <a:r>
              <a:rPr sz="1050" dirty="0">
                <a:latin typeface="Verdana"/>
                <a:cs typeface="Verdana"/>
              </a:rPr>
              <a:t>Dott. </a:t>
            </a:r>
            <a:r>
              <a:rPr sz="1050" spc="-5" dirty="0">
                <a:latin typeface="Verdana"/>
                <a:cs typeface="Verdana"/>
              </a:rPr>
              <a:t>Bruno Interlandi: tel. </a:t>
            </a:r>
            <a:r>
              <a:rPr sz="1050" dirty="0">
                <a:latin typeface="Verdana"/>
                <a:cs typeface="Verdana"/>
              </a:rPr>
              <a:t>0577 </a:t>
            </a:r>
            <a:r>
              <a:rPr sz="1050" spc="-5" dirty="0">
                <a:latin typeface="Verdana"/>
                <a:cs typeface="Verdana"/>
              </a:rPr>
              <a:t>296451, </a:t>
            </a:r>
            <a:r>
              <a:rPr sz="1050" dirty="0">
                <a:latin typeface="Verdana"/>
                <a:cs typeface="Verdana"/>
              </a:rPr>
              <a:t>e-mail: </a:t>
            </a:r>
            <a:r>
              <a:rPr sz="1050" spc="-5" dirty="0">
                <a:latin typeface="Verdana"/>
                <a:cs typeface="Verdana"/>
                <a:hlinkClick r:id="rId4"/>
              </a:rPr>
              <a:t>bruno.interlandi@mps.it</a:t>
            </a:r>
            <a:endParaRPr sz="1050">
              <a:latin typeface="Verdana"/>
              <a:cs typeface="Verdana"/>
            </a:endParaRP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Firenzekids.it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47750" y="2886074"/>
            <a:ext cx="5845175" cy="567245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076575" y="1945004"/>
            <a:ext cx="1209675" cy="74040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181100" y="8648700"/>
            <a:ext cx="5419725" cy="145732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36848" y="660400"/>
            <a:ext cx="1105280" cy="45148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27679" y="1189736"/>
            <a:ext cx="1524000" cy="528243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27705" cy="131656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21.444</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15.634</a:t>
            </a:r>
            <a:r>
              <a:rPr sz="950" b="1" dirty="0">
                <a:latin typeface="Times New Roman"/>
                <a:cs typeface="Times New Roman"/>
              </a:rPr>
              <a:t>	</a:t>
            </a:r>
            <a:r>
              <a:rPr sz="1425" b="1" spc="15" baseline="17543" dirty="0">
                <a:latin typeface="Times New Roman"/>
                <a:cs typeface="Times New Roman"/>
              </a:rPr>
              <a:t>05-MAR-2015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281.000	</a:t>
            </a:r>
            <a:r>
              <a:rPr sz="950" b="1" spc="10" dirty="0">
                <a:latin typeface="Times New Roman"/>
                <a:cs typeface="Times New Roman"/>
              </a:rPr>
              <a:t>Dir. Resp.: </a:t>
            </a:r>
            <a:r>
              <a:rPr sz="950" b="1" spc="15" dirty="0">
                <a:latin typeface="Times New Roman"/>
                <a:cs typeface="Times New Roman"/>
              </a:rPr>
              <a:t> </a:t>
            </a:r>
            <a:r>
              <a:rPr sz="950" b="1" spc="10" dirty="0">
                <a:latin typeface="Times New Roman"/>
                <a:cs typeface="Times New Roman"/>
              </a:rPr>
              <a:t>Mauro Tedeschini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16</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3314700" y="28955"/>
            <a:ext cx="1179576" cy="207264"/>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3349752" y="1786127"/>
            <a:ext cx="347980" cy="98425"/>
          </a:xfrm>
          <a:custGeom>
            <a:avLst/>
            <a:gdLst/>
            <a:ahLst/>
            <a:cxnLst/>
            <a:rect l="l" t="t" r="r" b="b"/>
            <a:pathLst>
              <a:path w="347979" h="98425">
                <a:moveTo>
                  <a:pt x="0" y="98044"/>
                </a:moveTo>
                <a:lnTo>
                  <a:pt x="347472" y="98044"/>
                </a:lnTo>
                <a:lnTo>
                  <a:pt x="347472" y="0"/>
                </a:lnTo>
                <a:lnTo>
                  <a:pt x="0" y="0"/>
                </a:lnTo>
                <a:lnTo>
                  <a:pt x="0" y="98044"/>
                </a:lnTo>
                <a:close/>
              </a:path>
            </a:pathLst>
          </a:custGeom>
          <a:solidFill>
            <a:srgbClr val="BADBBA"/>
          </a:solidFill>
        </p:spPr>
        <p:txBody>
          <a:bodyPr wrap="square" lIns="0" tIns="0" rIns="0" bIns="0" rtlCol="0"/>
          <a:lstStyle/>
          <a:p>
            <a:endParaRPr/>
          </a:p>
        </p:txBody>
      </p:sp>
      <p:sp>
        <p:nvSpPr>
          <p:cNvPr id="11" name="object 11"/>
          <p:cNvSpPr/>
          <p:nvPr/>
        </p:nvSpPr>
        <p:spPr>
          <a:xfrm>
            <a:off x="3023616" y="3355847"/>
            <a:ext cx="347980" cy="98425"/>
          </a:xfrm>
          <a:custGeom>
            <a:avLst/>
            <a:gdLst/>
            <a:ahLst/>
            <a:cxnLst/>
            <a:rect l="l" t="t" r="r" b="b"/>
            <a:pathLst>
              <a:path w="347979" h="98425">
                <a:moveTo>
                  <a:pt x="0" y="98044"/>
                </a:moveTo>
                <a:lnTo>
                  <a:pt x="347471" y="98044"/>
                </a:lnTo>
                <a:lnTo>
                  <a:pt x="347471" y="0"/>
                </a:lnTo>
                <a:lnTo>
                  <a:pt x="0" y="0"/>
                </a:lnTo>
                <a:lnTo>
                  <a:pt x="0" y="98044"/>
                </a:lnTo>
                <a:close/>
              </a:path>
            </a:pathLst>
          </a:custGeom>
          <a:solidFill>
            <a:srgbClr val="BADBBA"/>
          </a:solidFill>
        </p:spPr>
        <p:txBody>
          <a:bodyPr wrap="square" lIns="0" tIns="0" rIns="0" bIns="0" rtlCol="0"/>
          <a:lstStyle/>
          <a:p>
            <a:endParaRPr/>
          </a:p>
        </p:txBody>
      </p:sp>
      <p:sp>
        <p:nvSpPr>
          <p:cNvPr id="12" name="object 12"/>
          <p:cNvSpPr/>
          <p:nvPr/>
        </p:nvSpPr>
        <p:spPr>
          <a:xfrm>
            <a:off x="3349752" y="1877567"/>
            <a:ext cx="347980" cy="12700"/>
          </a:xfrm>
          <a:custGeom>
            <a:avLst/>
            <a:gdLst/>
            <a:ahLst/>
            <a:cxnLst/>
            <a:rect l="l" t="t" r="r" b="b"/>
            <a:pathLst>
              <a:path w="347979" h="12700">
                <a:moveTo>
                  <a:pt x="0" y="12700"/>
                </a:moveTo>
                <a:lnTo>
                  <a:pt x="347472" y="12700"/>
                </a:lnTo>
                <a:lnTo>
                  <a:pt x="347472" y="0"/>
                </a:lnTo>
                <a:lnTo>
                  <a:pt x="0" y="0"/>
                </a:lnTo>
                <a:lnTo>
                  <a:pt x="0" y="12700"/>
                </a:lnTo>
                <a:close/>
              </a:path>
            </a:pathLst>
          </a:custGeom>
          <a:solidFill>
            <a:srgbClr val="007F00"/>
          </a:solidFill>
        </p:spPr>
        <p:txBody>
          <a:bodyPr wrap="square" lIns="0" tIns="0" rIns="0" bIns="0" rtlCol="0"/>
          <a:lstStyle/>
          <a:p>
            <a:endParaRPr/>
          </a:p>
        </p:txBody>
      </p:sp>
      <p:sp>
        <p:nvSpPr>
          <p:cNvPr id="13" name="object 13"/>
          <p:cNvSpPr/>
          <p:nvPr/>
        </p:nvSpPr>
        <p:spPr>
          <a:xfrm>
            <a:off x="3023616" y="3447288"/>
            <a:ext cx="347980" cy="12700"/>
          </a:xfrm>
          <a:custGeom>
            <a:avLst/>
            <a:gdLst/>
            <a:ahLst/>
            <a:cxnLst/>
            <a:rect l="l" t="t" r="r" b="b"/>
            <a:pathLst>
              <a:path w="347979" h="12700">
                <a:moveTo>
                  <a:pt x="0" y="12700"/>
                </a:moveTo>
                <a:lnTo>
                  <a:pt x="347471" y="12700"/>
                </a:lnTo>
                <a:lnTo>
                  <a:pt x="347471" y="0"/>
                </a:lnTo>
                <a:lnTo>
                  <a:pt x="0" y="0"/>
                </a:lnTo>
                <a:lnTo>
                  <a:pt x="0" y="12700"/>
                </a:lnTo>
                <a:close/>
              </a:path>
            </a:pathLst>
          </a:custGeom>
          <a:solidFill>
            <a:srgbClr val="007F00"/>
          </a:solidFill>
        </p:spPr>
        <p:txBody>
          <a:bodyPr wrap="square" lIns="0" tIns="0" rIns="0" bIns="0" rtlCol="0"/>
          <a:lstStyle/>
          <a:p>
            <a:endParaRPr/>
          </a:p>
        </p:txBody>
      </p:sp>
      <p:sp>
        <p:nvSpPr>
          <p:cNvPr id="14" name="object 14"/>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5" name="object 15"/>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9</a:t>
            </a:r>
            <a:endParaRPr sz="1200">
              <a:latin typeface="Arial"/>
              <a:cs typeface="Arial"/>
            </a:endParaRP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31339"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G</a:t>
            </a:r>
            <a:r>
              <a:rPr sz="1600" b="1" spc="-5" dirty="0">
                <a:latin typeface="Arial"/>
                <a:cs typeface="Arial"/>
              </a:rPr>
              <a:t>alleri</a:t>
            </a:r>
            <a:r>
              <a:rPr sz="1600" b="1" spc="5" dirty="0">
                <a:latin typeface="Arial"/>
                <a:cs typeface="Arial"/>
              </a:rPr>
              <a:t>e</a:t>
            </a:r>
            <a:r>
              <a:rPr sz="1600" b="1" spc="-5" dirty="0">
                <a:latin typeface="Arial"/>
                <a:cs typeface="Arial"/>
              </a:rPr>
              <a:t>di</a:t>
            </a:r>
            <a:r>
              <a:rPr sz="1600" b="1" spc="-15" dirty="0">
                <a:latin typeface="Arial"/>
                <a:cs typeface="Arial"/>
              </a:rPr>
              <a:t>t</a:t>
            </a:r>
            <a:r>
              <a:rPr sz="1600" b="1" spc="-5" dirty="0">
                <a:latin typeface="Arial"/>
                <a:cs typeface="Arial"/>
              </a:rPr>
              <a:t>al</a:t>
            </a:r>
            <a:r>
              <a:rPr sz="1600" b="1" spc="5" dirty="0">
                <a:latin typeface="Arial"/>
                <a:cs typeface="Arial"/>
              </a:rPr>
              <a:t>i</a:t>
            </a:r>
            <a:r>
              <a:rPr sz="1600" b="1" spc="-5" dirty="0">
                <a:latin typeface="Arial"/>
                <a:cs typeface="Arial"/>
              </a:rPr>
              <a:t>a.</a:t>
            </a:r>
            <a:r>
              <a:rPr sz="1600" b="1" spc="5" dirty="0">
                <a:latin typeface="Arial"/>
                <a:cs typeface="Arial"/>
              </a:rPr>
              <a:t>c</a:t>
            </a:r>
            <a:r>
              <a:rPr sz="1600" b="1" spc="-5" dirty="0">
                <a:latin typeface="Arial"/>
                <a:cs typeface="Arial"/>
              </a:rPr>
              <a:t>om  17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52475" y="3601719"/>
            <a:ext cx="3390900" cy="46577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218179" y="2119883"/>
            <a:ext cx="1123949" cy="108534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238625" y="3553967"/>
            <a:ext cx="2809875" cy="613403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04533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G</a:t>
            </a:r>
            <a:r>
              <a:rPr sz="1600" b="1" spc="-5" dirty="0">
                <a:latin typeface="Arial"/>
                <a:cs typeface="Arial"/>
              </a:rPr>
              <a:t>ard</a:t>
            </a:r>
            <a:r>
              <a:rPr sz="1600" b="1" spc="5" dirty="0">
                <a:latin typeface="Arial"/>
                <a:cs typeface="Arial"/>
              </a:rPr>
              <a:t>a</a:t>
            </a:r>
            <a:r>
              <a:rPr sz="1600" b="1" spc="-5" dirty="0">
                <a:latin typeface="Arial"/>
                <a:cs typeface="Arial"/>
              </a:rPr>
              <a:t>concierg</a:t>
            </a:r>
            <a:r>
              <a:rPr sz="1600" b="1" spc="5" dirty="0">
                <a:latin typeface="Arial"/>
                <a:cs typeface="Arial"/>
              </a:rPr>
              <a:t>e</a:t>
            </a:r>
            <a:r>
              <a:rPr sz="1600" b="1" spc="-5" dirty="0">
                <a:latin typeface="Arial"/>
                <a:cs typeface="Arial"/>
              </a:rPr>
              <a:t>.com  17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08125" y="2739389"/>
            <a:ext cx="4752975" cy="43465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981325" y="2000249"/>
            <a:ext cx="1847850" cy="5842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571625" y="7188200"/>
            <a:ext cx="4705350" cy="300037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57619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G</a:t>
            </a:r>
            <a:r>
              <a:rPr sz="1600" b="1" spc="-5" dirty="0">
                <a:latin typeface="Arial"/>
                <a:cs typeface="Arial"/>
              </a:rPr>
              <a:t>azzet</a:t>
            </a:r>
            <a:r>
              <a:rPr sz="1600" b="1" spc="-15" dirty="0">
                <a:latin typeface="Arial"/>
                <a:cs typeface="Arial"/>
              </a:rPr>
              <a:t>t</a:t>
            </a:r>
            <a:r>
              <a:rPr sz="1600" b="1" spc="5" dirty="0">
                <a:latin typeface="Arial"/>
                <a:cs typeface="Arial"/>
              </a:rPr>
              <a:t>a</a:t>
            </a:r>
            <a:r>
              <a:rPr sz="1600" b="1" spc="-5" dirty="0">
                <a:latin typeface="Arial"/>
                <a:cs typeface="Arial"/>
              </a:rPr>
              <a:t>c</a:t>
            </a:r>
            <a:r>
              <a:rPr sz="1600" b="1" dirty="0">
                <a:latin typeface="Arial"/>
                <a:cs typeface="Arial"/>
              </a:rPr>
              <a:t>o</a:t>
            </a:r>
            <a:r>
              <a:rPr sz="1600" b="1" spc="-5" dirty="0">
                <a:latin typeface="Arial"/>
                <a:cs typeface="Arial"/>
              </a:rPr>
              <a:t>m</a:t>
            </a:r>
            <a:r>
              <a:rPr sz="1600" b="1" spc="-15" dirty="0">
                <a:latin typeface="Arial"/>
                <a:cs typeface="Arial"/>
              </a:rPr>
              <a:t>m</a:t>
            </a:r>
            <a:r>
              <a:rPr sz="1600" b="1" spc="5" dirty="0">
                <a:latin typeface="Arial"/>
                <a:cs typeface="Arial"/>
              </a:rPr>
              <a:t>e</a:t>
            </a:r>
            <a:r>
              <a:rPr sz="1600" b="1" spc="-5" dirty="0">
                <a:latin typeface="Arial"/>
                <a:cs typeface="Arial"/>
              </a:rPr>
              <a:t>rciale.c</a:t>
            </a:r>
            <a:r>
              <a:rPr sz="1600" b="1" dirty="0">
                <a:latin typeface="Arial"/>
                <a:cs typeface="Arial"/>
              </a:rPr>
              <a:t>o</a:t>
            </a:r>
            <a:r>
              <a:rPr sz="1600" b="1" spc="-5" dirty="0">
                <a:latin typeface="Arial"/>
                <a:cs typeface="Arial"/>
              </a:rPr>
              <a:t>m  17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676900" y="4674869"/>
            <a:ext cx="952500" cy="9525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05175" y="1870863"/>
            <a:ext cx="952500" cy="78661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2936494"/>
            <a:ext cx="6148070" cy="6713220"/>
          </a:xfrm>
          <a:prstGeom prst="rect">
            <a:avLst/>
          </a:prstGeom>
        </p:spPr>
        <p:txBody>
          <a:bodyPr vert="horz" wrap="square" lIns="0" tIns="6985" rIns="0" bIns="0" rtlCol="0">
            <a:spAutoFit/>
          </a:bodyPr>
          <a:lstStyle/>
          <a:p>
            <a:pPr marL="12700" marR="547370">
              <a:lnSpc>
                <a:spcPct val="102000"/>
              </a:lnSpc>
              <a:spcBef>
                <a:spcPts val="55"/>
              </a:spcBef>
            </a:pPr>
            <a:r>
              <a:rPr sz="2000" spc="-5" dirty="0">
                <a:latin typeface="Calibri"/>
                <a:cs typeface="Calibri"/>
              </a:rPr>
              <a:t>“Festival della </a:t>
            </a:r>
            <a:r>
              <a:rPr sz="2000" dirty="0">
                <a:latin typeface="Calibri"/>
                <a:cs typeface="Calibri"/>
              </a:rPr>
              <a:t>cultura </a:t>
            </a:r>
            <a:r>
              <a:rPr sz="2000" spc="-5" dirty="0">
                <a:latin typeface="Calibri"/>
                <a:cs typeface="Calibri"/>
              </a:rPr>
              <a:t>creativa”, Bper </a:t>
            </a:r>
            <a:r>
              <a:rPr sz="2000" spc="-10" dirty="0">
                <a:latin typeface="Calibri"/>
                <a:cs typeface="Calibri"/>
              </a:rPr>
              <a:t>sostiene </a:t>
            </a:r>
            <a:r>
              <a:rPr sz="2000" spc="-5" dirty="0">
                <a:latin typeface="Calibri"/>
                <a:cs typeface="Calibri"/>
              </a:rPr>
              <a:t>quattro  </a:t>
            </a:r>
            <a:r>
              <a:rPr sz="2000" dirty="0">
                <a:latin typeface="Calibri"/>
                <a:cs typeface="Calibri"/>
              </a:rPr>
              <a:t>eventi</a:t>
            </a:r>
            <a:endParaRPr sz="2000">
              <a:latin typeface="Calibri"/>
              <a:cs typeface="Calibri"/>
            </a:endParaRPr>
          </a:p>
          <a:p>
            <a:pPr marL="12700" algn="just">
              <a:lnSpc>
                <a:spcPct val="100000"/>
              </a:lnSpc>
              <a:spcBef>
                <a:spcPts val="1045"/>
              </a:spcBef>
            </a:pPr>
            <a:r>
              <a:rPr sz="850" spc="-5" dirty="0">
                <a:latin typeface="Arial"/>
                <a:cs typeface="Arial"/>
              </a:rPr>
              <a:t>17 marzo </a:t>
            </a:r>
            <a:r>
              <a:rPr sz="850" dirty="0">
                <a:latin typeface="Arial"/>
                <a:cs typeface="Arial"/>
              </a:rPr>
              <a:t>2015</a:t>
            </a:r>
            <a:r>
              <a:rPr sz="850" spc="-10" dirty="0">
                <a:latin typeface="Arial"/>
                <a:cs typeface="Arial"/>
              </a:rPr>
              <a:t> </a:t>
            </a:r>
            <a:r>
              <a:rPr sz="850" spc="-5" dirty="0">
                <a:latin typeface="Arial"/>
                <a:cs typeface="Arial"/>
              </a:rPr>
              <a:t>16:04</a:t>
            </a:r>
            <a:endParaRPr sz="850">
              <a:latin typeface="Arial"/>
              <a:cs typeface="Arial"/>
            </a:endParaRPr>
          </a:p>
          <a:p>
            <a:pPr marL="12700" marR="7620" indent="36195" algn="just">
              <a:lnSpc>
                <a:spcPct val="118600"/>
              </a:lnSpc>
              <a:spcBef>
                <a:spcPts val="10"/>
              </a:spcBef>
            </a:pPr>
            <a:r>
              <a:rPr sz="1050" i="1" spc="-5" dirty="0">
                <a:latin typeface="Arial"/>
                <a:cs typeface="Arial"/>
              </a:rPr>
              <a:t>“L’alfabeto del Mondo. </a:t>
            </a:r>
            <a:r>
              <a:rPr sz="1050" i="1" spc="-10" dirty="0">
                <a:latin typeface="Arial"/>
                <a:cs typeface="Arial"/>
              </a:rPr>
              <a:t>Leggiamo </a:t>
            </a:r>
            <a:r>
              <a:rPr sz="1050" i="1" dirty="0">
                <a:latin typeface="Arial"/>
                <a:cs typeface="Arial"/>
              </a:rPr>
              <a:t>i segni </a:t>
            </a:r>
            <a:r>
              <a:rPr sz="1050" i="1" spc="-5" dirty="0">
                <a:latin typeface="Arial"/>
                <a:cs typeface="Arial"/>
              </a:rPr>
              <a:t>intorno </a:t>
            </a:r>
            <a:r>
              <a:rPr sz="1050" i="1" dirty="0">
                <a:latin typeface="Arial"/>
                <a:cs typeface="Arial"/>
              </a:rPr>
              <a:t>a </a:t>
            </a:r>
            <a:r>
              <a:rPr sz="1050" i="1" spc="-5" dirty="0">
                <a:latin typeface="Arial"/>
                <a:cs typeface="Arial"/>
              </a:rPr>
              <a:t>noi </a:t>
            </a:r>
            <a:r>
              <a:rPr sz="1050" i="1" dirty="0">
                <a:latin typeface="Arial"/>
                <a:cs typeface="Arial"/>
              </a:rPr>
              <a:t>e </a:t>
            </a:r>
            <a:r>
              <a:rPr sz="1050" i="1" spc="-10" dirty="0">
                <a:latin typeface="Arial"/>
                <a:cs typeface="Arial"/>
              </a:rPr>
              <a:t>raccontiamo”. </a:t>
            </a:r>
            <a:r>
              <a:rPr sz="1050" dirty="0">
                <a:latin typeface="Arial"/>
                <a:cs typeface="Arial"/>
              </a:rPr>
              <a:t>E’ </a:t>
            </a:r>
            <a:r>
              <a:rPr sz="1050" spc="-5" dirty="0">
                <a:latin typeface="Arial"/>
                <a:cs typeface="Arial"/>
              </a:rPr>
              <a:t>questo il tema della </a:t>
            </a:r>
            <a:r>
              <a:rPr sz="1050" spc="-10" dirty="0">
                <a:latin typeface="Arial"/>
                <a:cs typeface="Arial"/>
              </a:rPr>
              <a:t>seconda  </a:t>
            </a:r>
            <a:r>
              <a:rPr sz="1050" spc="-5" dirty="0">
                <a:latin typeface="Arial"/>
                <a:cs typeface="Arial"/>
              </a:rPr>
              <a:t>edizione del </a:t>
            </a:r>
            <a:r>
              <a:rPr sz="1050" i="1" spc="-5" dirty="0">
                <a:latin typeface="Arial"/>
                <a:cs typeface="Arial"/>
              </a:rPr>
              <a:t>Festival della </a:t>
            </a:r>
            <a:r>
              <a:rPr sz="1050" i="1" dirty="0">
                <a:latin typeface="Arial"/>
                <a:cs typeface="Arial"/>
              </a:rPr>
              <a:t>cultura creativa</a:t>
            </a:r>
            <a:r>
              <a:rPr sz="1050" dirty="0">
                <a:latin typeface="Arial"/>
                <a:cs typeface="Arial"/>
              </a:rPr>
              <a:t>, </a:t>
            </a:r>
            <a:r>
              <a:rPr sz="1050" spc="-5" dirty="0">
                <a:latin typeface="Arial"/>
                <a:cs typeface="Arial"/>
              </a:rPr>
              <a:t>indetto </a:t>
            </a:r>
            <a:r>
              <a:rPr sz="1050" dirty="0">
                <a:latin typeface="Arial"/>
                <a:cs typeface="Arial"/>
              </a:rPr>
              <a:t>da ABI </a:t>
            </a:r>
            <a:r>
              <a:rPr sz="1050" spc="-5" dirty="0">
                <a:latin typeface="Arial"/>
                <a:cs typeface="Arial"/>
              </a:rPr>
              <a:t>anche per l’anno </a:t>
            </a:r>
            <a:r>
              <a:rPr sz="1050" dirty="0">
                <a:latin typeface="Arial"/>
                <a:cs typeface="Arial"/>
              </a:rPr>
              <a:t>2015, </a:t>
            </a:r>
            <a:r>
              <a:rPr sz="1050" spc="-5" dirty="0">
                <a:latin typeface="Arial"/>
                <a:cs typeface="Arial"/>
              </a:rPr>
              <a:t>dal </a:t>
            </a:r>
            <a:r>
              <a:rPr sz="1050" dirty="0">
                <a:latin typeface="Arial"/>
                <a:cs typeface="Arial"/>
              </a:rPr>
              <a:t>16 </a:t>
            </a:r>
            <a:r>
              <a:rPr sz="1050" spc="-5" dirty="0">
                <a:latin typeface="Arial"/>
                <a:cs typeface="Arial"/>
              </a:rPr>
              <a:t>al 22 marzo.  Destinatari dell’originale appuntamento sono </a:t>
            </a:r>
            <a:r>
              <a:rPr sz="1050" dirty="0">
                <a:latin typeface="Arial"/>
                <a:cs typeface="Arial"/>
              </a:rPr>
              <a:t>i </a:t>
            </a:r>
            <a:r>
              <a:rPr sz="1050" spc="-5" dirty="0">
                <a:latin typeface="Arial"/>
                <a:cs typeface="Arial"/>
              </a:rPr>
              <a:t>bambini </a:t>
            </a:r>
            <a:r>
              <a:rPr sz="1050" dirty="0">
                <a:latin typeface="Arial"/>
                <a:cs typeface="Arial"/>
              </a:rPr>
              <a:t>e i </a:t>
            </a:r>
            <a:r>
              <a:rPr sz="1050" spc="-5" dirty="0">
                <a:latin typeface="Arial"/>
                <a:cs typeface="Arial"/>
              </a:rPr>
              <a:t>ragazzi </a:t>
            </a:r>
            <a:r>
              <a:rPr sz="1050" dirty="0">
                <a:latin typeface="Arial"/>
                <a:cs typeface="Arial"/>
              </a:rPr>
              <a:t>dai 6 </a:t>
            </a:r>
            <a:r>
              <a:rPr sz="1050" spc="-10" dirty="0">
                <a:latin typeface="Arial"/>
                <a:cs typeface="Arial"/>
              </a:rPr>
              <a:t>ai </a:t>
            </a:r>
            <a:r>
              <a:rPr sz="1050" dirty="0">
                <a:latin typeface="Arial"/>
                <a:cs typeface="Arial"/>
              </a:rPr>
              <a:t>13</a:t>
            </a:r>
            <a:r>
              <a:rPr sz="1050" spc="30" dirty="0">
                <a:latin typeface="Arial"/>
                <a:cs typeface="Arial"/>
              </a:rPr>
              <a:t> </a:t>
            </a:r>
            <a:r>
              <a:rPr sz="1050" dirty="0">
                <a:latin typeface="Arial"/>
                <a:cs typeface="Arial"/>
              </a:rPr>
              <a:t>anni.</a:t>
            </a:r>
            <a:endParaRPr sz="1050">
              <a:latin typeface="Arial"/>
              <a:cs typeface="Arial"/>
            </a:endParaRPr>
          </a:p>
          <a:p>
            <a:pPr marL="12700" marR="1281430" algn="just">
              <a:lnSpc>
                <a:spcPct val="118900"/>
              </a:lnSpc>
              <a:spcBef>
                <a:spcPts val="1055"/>
              </a:spcBef>
            </a:pPr>
            <a:r>
              <a:rPr sz="1050" dirty="0">
                <a:latin typeface="Arial"/>
                <a:cs typeface="Arial"/>
              </a:rPr>
              <a:t>Se </a:t>
            </a:r>
            <a:r>
              <a:rPr sz="1050" spc="-5" dirty="0">
                <a:latin typeface="Arial"/>
                <a:cs typeface="Arial"/>
              </a:rPr>
              <a:t>nell’anno passato </a:t>
            </a:r>
            <a:r>
              <a:rPr sz="1050" dirty="0">
                <a:latin typeface="Arial"/>
                <a:cs typeface="Arial"/>
              </a:rPr>
              <a:t>si </a:t>
            </a:r>
            <a:r>
              <a:rPr sz="1050" spc="-5" dirty="0">
                <a:latin typeface="Arial"/>
                <a:cs typeface="Arial"/>
              </a:rPr>
              <a:t>era indicato come tema </a:t>
            </a:r>
            <a:r>
              <a:rPr sz="1050" i="1" spc="-5" dirty="0">
                <a:latin typeface="Arial"/>
                <a:cs typeface="Arial"/>
              </a:rPr>
              <a:t>“Il Museo immaginario” </a:t>
            </a:r>
            <a:r>
              <a:rPr sz="1050" dirty="0">
                <a:latin typeface="Arial"/>
                <a:cs typeface="Arial"/>
              </a:rPr>
              <a:t>e si era  </a:t>
            </a:r>
            <a:r>
              <a:rPr sz="1050" spc="-5" dirty="0">
                <a:latin typeface="Arial"/>
                <a:cs typeface="Arial"/>
              </a:rPr>
              <a:t>stimolato la creatività </a:t>
            </a:r>
            <a:r>
              <a:rPr sz="1050" dirty="0">
                <a:latin typeface="Arial"/>
                <a:cs typeface="Arial"/>
              </a:rPr>
              <a:t>dei </a:t>
            </a:r>
            <a:r>
              <a:rPr sz="1050" spc="-5" dirty="0">
                <a:latin typeface="Arial"/>
                <a:cs typeface="Arial"/>
              </a:rPr>
              <a:t>giovanissimi partecipanti soprattutto </a:t>
            </a:r>
            <a:r>
              <a:rPr sz="1050" dirty="0">
                <a:latin typeface="Arial"/>
                <a:cs typeface="Arial"/>
              </a:rPr>
              <a:t>verso la  </a:t>
            </a:r>
            <a:r>
              <a:rPr sz="1050" spc="-5" dirty="0">
                <a:latin typeface="Arial"/>
                <a:cs typeface="Arial"/>
              </a:rPr>
              <a:t>realizzazione di inediti </a:t>
            </a:r>
            <a:r>
              <a:rPr sz="1050" dirty="0">
                <a:latin typeface="Arial"/>
                <a:cs typeface="Arial"/>
              </a:rPr>
              <a:t>e </a:t>
            </a:r>
            <a:r>
              <a:rPr sz="1050" spc="-5" dirty="0">
                <a:latin typeface="Arial"/>
                <a:cs typeface="Arial"/>
              </a:rPr>
              <a:t>originali contenitori </a:t>
            </a:r>
            <a:r>
              <a:rPr sz="1050" dirty="0">
                <a:latin typeface="Arial"/>
                <a:cs typeface="Arial"/>
              </a:rPr>
              <a:t>museali, </a:t>
            </a:r>
            <a:r>
              <a:rPr sz="1050" spc="-5" dirty="0">
                <a:latin typeface="Arial"/>
                <a:cs typeface="Arial"/>
              </a:rPr>
              <a:t>quest’anno, </a:t>
            </a:r>
            <a:r>
              <a:rPr sz="1050" spc="-10" dirty="0">
                <a:latin typeface="Arial"/>
                <a:cs typeface="Arial"/>
              </a:rPr>
              <a:t>invece, </a:t>
            </a:r>
            <a:r>
              <a:rPr sz="1050" dirty="0">
                <a:latin typeface="Arial"/>
                <a:cs typeface="Arial"/>
              </a:rPr>
              <a:t>si  porterà a </a:t>
            </a:r>
            <a:r>
              <a:rPr sz="1050" spc="-5" dirty="0">
                <a:latin typeface="Arial"/>
                <a:cs typeface="Arial"/>
              </a:rPr>
              <a:t>consapevolezza tutta </a:t>
            </a:r>
            <a:r>
              <a:rPr sz="1050" dirty="0">
                <a:latin typeface="Arial"/>
                <a:cs typeface="Arial"/>
              </a:rPr>
              <a:t>la realtà esteriore e </a:t>
            </a:r>
            <a:r>
              <a:rPr sz="1050" spc="-5" dirty="0">
                <a:latin typeface="Arial"/>
                <a:cs typeface="Arial"/>
              </a:rPr>
              <a:t>interiore </a:t>
            </a:r>
            <a:r>
              <a:rPr sz="1050" dirty="0">
                <a:latin typeface="Arial"/>
                <a:cs typeface="Arial"/>
              </a:rPr>
              <a:t>nella </a:t>
            </a:r>
            <a:r>
              <a:rPr sz="1050" spc="-5" dirty="0">
                <a:latin typeface="Arial"/>
                <a:cs typeface="Arial"/>
              </a:rPr>
              <a:t>quale </a:t>
            </a:r>
            <a:r>
              <a:rPr sz="1050" dirty="0">
                <a:latin typeface="Arial"/>
                <a:cs typeface="Arial"/>
              </a:rPr>
              <a:t>i </a:t>
            </a:r>
            <a:r>
              <a:rPr sz="1050" spc="-5" dirty="0">
                <a:latin typeface="Arial"/>
                <a:cs typeface="Arial"/>
              </a:rPr>
              <a:t>piccoli  vivono </a:t>
            </a:r>
            <a:r>
              <a:rPr sz="1050" dirty="0">
                <a:latin typeface="Arial"/>
                <a:cs typeface="Arial"/>
              </a:rPr>
              <a:t>e che </a:t>
            </a:r>
            <a:r>
              <a:rPr sz="1050" spc="-5" dirty="0">
                <a:latin typeface="Arial"/>
                <a:cs typeface="Arial"/>
              </a:rPr>
              <a:t>essi rivedranno, con occhi nuovi, </a:t>
            </a:r>
            <a:r>
              <a:rPr sz="1050" dirty="0">
                <a:latin typeface="Arial"/>
                <a:cs typeface="Arial"/>
              </a:rPr>
              <a:t>come </a:t>
            </a:r>
            <a:r>
              <a:rPr sz="1050" spc="-5" dirty="0">
                <a:latin typeface="Arial"/>
                <a:cs typeface="Arial"/>
              </a:rPr>
              <a:t>una scoperta; laboratori,  spettacoli teatrali, visite guidate </a:t>
            </a:r>
            <a:r>
              <a:rPr sz="1050" dirty="0">
                <a:latin typeface="Arial"/>
                <a:cs typeface="Arial"/>
              </a:rPr>
              <a:t>in </a:t>
            </a:r>
            <a:r>
              <a:rPr sz="1050" spc="-5" dirty="0">
                <a:latin typeface="Arial"/>
                <a:cs typeface="Arial"/>
              </a:rPr>
              <a:t>luoghi particolarmente “eloquenti”, momenti  didattici dedicati.</a:t>
            </a:r>
            <a:endParaRPr sz="1050">
              <a:latin typeface="Arial"/>
              <a:cs typeface="Arial"/>
            </a:endParaRPr>
          </a:p>
          <a:p>
            <a:pPr marL="12700" marR="5080" algn="just">
              <a:lnSpc>
                <a:spcPct val="118800"/>
              </a:lnSpc>
              <a:spcBef>
                <a:spcPts val="1075"/>
              </a:spcBef>
            </a:pPr>
            <a:r>
              <a:rPr sz="1050" spc="-5" dirty="0">
                <a:latin typeface="Arial"/>
                <a:cs typeface="Arial"/>
              </a:rPr>
              <a:t>BPER, aderendo al </a:t>
            </a:r>
            <a:r>
              <a:rPr sz="1050" spc="-10" dirty="0">
                <a:latin typeface="Arial"/>
                <a:cs typeface="Arial"/>
              </a:rPr>
              <a:t>progetto </a:t>
            </a:r>
            <a:r>
              <a:rPr sz="1050" dirty="0">
                <a:latin typeface="Arial"/>
                <a:cs typeface="Arial"/>
              </a:rPr>
              <a:t>come </a:t>
            </a:r>
            <a:r>
              <a:rPr sz="1050" spc="-5" dirty="0">
                <a:latin typeface="Arial"/>
                <a:cs typeface="Arial"/>
              </a:rPr>
              <a:t>già accaduto nell’anno passato, </a:t>
            </a:r>
            <a:r>
              <a:rPr sz="1050" dirty="0">
                <a:latin typeface="Arial"/>
                <a:cs typeface="Arial"/>
              </a:rPr>
              <a:t>ha </a:t>
            </a:r>
            <a:r>
              <a:rPr sz="1050" spc="-5" dirty="0">
                <a:latin typeface="Arial"/>
                <a:cs typeface="Arial"/>
              </a:rPr>
              <a:t>articolato la sua partecipazione  </a:t>
            </a:r>
            <a:r>
              <a:rPr sz="1050" dirty="0">
                <a:latin typeface="Arial"/>
                <a:cs typeface="Arial"/>
              </a:rPr>
              <a:t>in </a:t>
            </a:r>
            <a:r>
              <a:rPr sz="1050" spc="-5" dirty="0">
                <a:latin typeface="Arial"/>
                <a:cs typeface="Arial"/>
              </a:rPr>
              <a:t>quattro eventi, distribuiti </a:t>
            </a:r>
            <a:r>
              <a:rPr sz="1050" dirty="0">
                <a:latin typeface="Arial"/>
                <a:cs typeface="Arial"/>
              </a:rPr>
              <a:t>sul </a:t>
            </a:r>
            <a:r>
              <a:rPr sz="1050" spc="-5" dirty="0">
                <a:latin typeface="Arial"/>
                <a:cs typeface="Arial"/>
              </a:rPr>
              <a:t>territorio nazionale </a:t>
            </a:r>
            <a:r>
              <a:rPr sz="1050" dirty="0">
                <a:latin typeface="Arial"/>
                <a:cs typeface="Arial"/>
              </a:rPr>
              <a:t>e così </a:t>
            </a:r>
            <a:r>
              <a:rPr sz="1050" spc="-5" dirty="0">
                <a:latin typeface="Arial"/>
                <a:cs typeface="Arial"/>
              </a:rPr>
              <a:t>sottotitolati: </a:t>
            </a:r>
            <a:r>
              <a:rPr sz="1050" i="1" spc="-5" dirty="0">
                <a:latin typeface="Arial"/>
                <a:cs typeface="Arial"/>
              </a:rPr>
              <a:t>“Un labirinto di storie naturali” </a:t>
            </a:r>
            <a:r>
              <a:rPr sz="1050" dirty="0">
                <a:latin typeface="Arial"/>
                <a:cs typeface="Arial"/>
              </a:rPr>
              <a:t>a  Modena, </a:t>
            </a:r>
            <a:r>
              <a:rPr sz="1050" i="1" spc="-5" dirty="0">
                <a:latin typeface="Arial"/>
                <a:cs typeface="Arial"/>
              </a:rPr>
              <a:t>“L’alfabeto rumoroso </a:t>
            </a:r>
            <a:r>
              <a:rPr sz="1050" i="1" dirty="0">
                <a:latin typeface="Arial"/>
                <a:cs typeface="Arial"/>
              </a:rPr>
              <a:t>– </a:t>
            </a:r>
            <a:r>
              <a:rPr sz="1050" i="1" spc="-5" dirty="0">
                <a:latin typeface="Arial"/>
                <a:cs typeface="Arial"/>
              </a:rPr>
              <a:t>Parole </a:t>
            </a:r>
            <a:r>
              <a:rPr sz="1050" i="1" dirty="0">
                <a:latin typeface="Arial"/>
                <a:cs typeface="Arial"/>
              </a:rPr>
              <a:t>e </a:t>
            </a:r>
            <a:r>
              <a:rPr sz="1050" i="1" spc="-5" dirty="0">
                <a:latin typeface="Arial"/>
                <a:cs typeface="Arial"/>
              </a:rPr>
              <a:t>suoni dal </a:t>
            </a:r>
            <a:r>
              <a:rPr sz="1050" i="1" spc="-10" dirty="0">
                <a:latin typeface="Arial"/>
                <a:cs typeface="Arial"/>
              </a:rPr>
              <a:t>mondo </a:t>
            </a:r>
            <a:r>
              <a:rPr sz="1050" i="1" spc="-5" dirty="0">
                <a:latin typeface="Arial"/>
                <a:cs typeface="Arial"/>
              </a:rPr>
              <a:t>dei Fumetti” </a:t>
            </a:r>
            <a:r>
              <a:rPr sz="1050" dirty="0">
                <a:latin typeface="Arial"/>
                <a:cs typeface="Arial"/>
              </a:rPr>
              <a:t>ad </a:t>
            </a:r>
            <a:r>
              <a:rPr sz="1050" spc="-5" dirty="0">
                <a:latin typeface="Arial"/>
                <a:cs typeface="Arial"/>
              </a:rPr>
              <a:t>Avellino, Napoli, Salerno,  </a:t>
            </a:r>
            <a:r>
              <a:rPr sz="1050" dirty="0">
                <a:latin typeface="Arial"/>
                <a:cs typeface="Arial"/>
              </a:rPr>
              <a:t>Marina di Ascea </a:t>
            </a:r>
            <a:r>
              <a:rPr sz="1050" spc="-5" dirty="0">
                <a:latin typeface="Arial"/>
                <a:cs typeface="Arial"/>
              </a:rPr>
              <a:t>(SA) Foggia, </a:t>
            </a:r>
            <a:r>
              <a:rPr sz="1050" i="1" spc="-5" dirty="0">
                <a:latin typeface="Arial"/>
                <a:cs typeface="Arial"/>
              </a:rPr>
              <a:t>“Casalibro” </a:t>
            </a:r>
            <a:r>
              <a:rPr sz="1050" dirty="0">
                <a:latin typeface="Arial"/>
                <a:cs typeface="Arial"/>
              </a:rPr>
              <a:t>a Ravenna, </a:t>
            </a:r>
            <a:r>
              <a:rPr sz="1050" i="1" dirty="0">
                <a:latin typeface="Arial"/>
                <a:cs typeface="Arial"/>
              </a:rPr>
              <a:t>“Un </a:t>
            </a:r>
            <a:r>
              <a:rPr sz="1050" i="1" spc="-5" dirty="0">
                <a:latin typeface="Arial"/>
                <a:cs typeface="Arial"/>
              </a:rPr>
              <a:t>racconto </a:t>
            </a:r>
            <a:r>
              <a:rPr sz="1050" i="1" dirty="0">
                <a:latin typeface="Arial"/>
                <a:cs typeface="Arial"/>
              </a:rPr>
              <a:t>da </a:t>
            </a:r>
            <a:r>
              <a:rPr sz="1050" i="1" spc="-5" dirty="0">
                <a:latin typeface="Arial"/>
                <a:cs typeface="Arial"/>
              </a:rPr>
              <a:t>un castello” </a:t>
            </a:r>
            <a:r>
              <a:rPr sz="1050" dirty="0">
                <a:latin typeface="Arial"/>
                <a:cs typeface="Arial"/>
              </a:rPr>
              <a:t>a Santa </a:t>
            </a:r>
            <a:r>
              <a:rPr sz="1050" spc="-5" dirty="0">
                <a:latin typeface="Arial"/>
                <a:cs typeface="Arial"/>
              </a:rPr>
              <a:t>Severina,  </a:t>
            </a:r>
            <a:r>
              <a:rPr sz="1050" dirty="0">
                <a:latin typeface="Arial"/>
                <a:cs typeface="Arial"/>
              </a:rPr>
              <a:t>in </a:t>
            </a:r>
            <a:r>
              <a:rPr sz="1050" spc="-5" dirty="0">
                <a:latin typeface="Arial"/>
                <a:cs typeface="Arial"/>
              </a:rPr>
              <a:t>provincia </a:t>
            </a:r>
            <a:r>
              <a:rPr sz="1050" spc="-10" dirty="0">
                <a:latin typeface="Arial"/>
                <a:cs typeface="Arial"/>
              </a:rPr>
              <a:t>di </a:t>
            </a:r>
            <a:r>
              <a:rPr sz="1050" spc="-5" dirty="0">
                <a:latin typeface="Arial"/>
                <a:cs typeface="Arial"/>
              </a:rPr>
              <a:t>Crotone.</a:t>
            </a:r>
            <a:endParaRPr sz="1050">
              <a:latin typeface="Arial"/>
              <a:cs typeface="Arial"/>
            </a:endParaRPr>
          </a:p>
          <a:p>
            <a:pPr marL="12700" marR="5715" algn="just">
              <a:lnSpc>
                <a:spcPct val="118800"/>
              </a:lnSpc>
              <a:spcBef>
                <a:spcPts val="1060"/>
              </a:spcBef>
            </a:pPr>
            <a:r>
              <a:rPr sz="1050" spc="-5" dirty="0">
                <a:latin typeface="Arial"/>
                <a:cs typeface="Arial"/>
              </a:rPr>
              <a:t>Banca popolare dell’Emilia Romagna, privilegiando il particolare rapporto </a:t>
            </a:r>
            <a:r>
              <a:rPr sz="1050" dirty="0">
                <a:latin typeface="Arial"/>
                <a:cs typeface="Arial"/>
              </a:rPr>
              <a:t>con i </a:t>
            </a:r>
            <a:r>
              <a:rPr sz="1050" spc="-5" dirty="0">
                <a:latin typeface="Arial"/>
                <a:cs typeface="Arial"/>
              </a:rPr>
              <a:t>territori nei quali </a:t>
            </a:r>
            <a:r>
              <a:rPr sz="1050" dirty="0">
                <a:latin typeface="Arial"/>
                <a:cs typeface="Arial"/>
              </a:rPr>
              <a:t>è  </a:t>
            </a:r>
            <a:r>
              <a:rPr sz="1050" spc="-5" dirty="0">
                <a:latin typeface="Arial"/>
                <a:cs typeface="Arial"/>
              </a:rPr>
              <a:t>radicata, </a:t>
            </a:r>
            <a:r>
              <a:rPr sz="1050" dirty="0">
                <a:latin typeface="Arial"/>
                <a:cs typeface="Arial"/>
              </a:rPr>
              <a:t>ha </a:t>
            </a:r>
            <a:r>
              <a:rPr sz="1050" spc="-5" dirty="0">
                <a:latin typeface="Arial"/>
                <a:cs typeface="Arial"/>
              </a:rPr>
              <a:t>individuato nelle tante regioni italiane dov’è ormai presente alcune scuole primarie e/o  </a:t>
            </a:r>
            <a:r>
              <a:rPr sz="1050" dirty="0">
                <a:latin typeface="Arial"/>
                <a:cs typeface="Arial"/>
              </a:rPr>
              <a:t>secondarie di </a:t>
            </a:r>
            <a:r>
              <a:rPr sz="1050" spc="-5" dirty="0">
                <a:latin typeface="Arial"/>
                <a:cs typeface="Arial"/>
              </a:rPr>
              <a:t>primo grado, </a:t>
            </a:r>
            <a:r>
              <a:rPr sz="1050" dirty="0">
                <a:latin typeface="Arial"/>
                <a:cs typeface="Arial"/>
              </a:rPr>
              <a:t>i cui </a:t>
            </a:r>
            <a:r>
              <a:rPr sz="1050" spc="-5" dirty="0">
                <a:latin typeface="Arial"/>
                <a:cs typeface="Arial"/>
              </a:rPr>
              <a:t>bambini </a:t>
            </a:r>
            <a:r>
              <a:rPr sz="1050" dirty="0">
                <a:latin typeface="Arial"/>
                <a:cs typeface="Arial"/>
              </a:rPr>
              <a:t>e </a:t>
            </a:r>
            <a:r>
              <a:rPr sz="1050" spc="-5" dirty="0">
                <a:latin typeface="Arial"/>
                <a:cs typeface="Arial"/>
              </a:rPr>
              <a:t>ragazzi </a:t>
            </a:r>
            <a:r>
              <a:rPr sz="1050" dirty="0">
                <a:latin typeface="Arial"/>
                <a:cs typeface="Arial"/>
              </a:rPr>
              <a:t>sono </a:t>
            </a:r>
            <a:r>
              <a:rPr sz="1050" spc="-5" dirty="0">
                <a:latin typeface="Arial"/>
                <a:cs typeface="Arial"/>
              </a:rPr>
              <a:t>diventati </a:t>
            </a:r>
            <a:r>
              <a:rPr sz="1050" dirty="0">
                <a:latin typeface="Arial"/>
                <a:cs typeface="Arial"/>
              </a:rPr>
              <a:t>i </a:t>
            </a:r>
            <a:r>
              <a:rPr sz="1050" spc="-5" dirty="0">
                <a:latin typeface="Arial"/>
                <a:cs typeface="Arial"/>
              </a:rPr>
              <a:t>partecipanti </a:t>
            </a:r>
            <a:r>
              <a:rPr sz="1050" dirty="0">
                <a:latin typeface="Arial"/>
                <a:cs typeface="Arial"/>
              </a:rPr>
              <a:t>della </a:t>
            </a:r>
            <a:r>
              <a:rPr sz="1050" spc="-5" dirty="0">
                <a:latin typeface="Arial"/>
                <a:cs typeface="Arial"/>
              </a:rPr>
              <a:t>seconda edizione  del Festival della cultura creativa, divenuto ormai </a:t>
            </a:r>
            <a:r>
              <a:rPr sz="1050" dirty="0">
                <a:latin typeface="Arial"/>
                <a:cs typeface="Arial"/>
              </a:rPr>
              <a:t>un </a:t>
            </a:r>
            <a:r>
              <a:rPr sz="1050" spc="-5" dirty="0">
                <a:latin typeface="Arial"/>
                <a:cs typeface="Arial"/>
              </a:rPr>
              <a:t>importante appuntamento atteso all’inizio della  </a:t>
            </a:r>
            <a:r>
              <a:rPr sz="1050" dirty="0">
                <a:latin typeface="Arial"/>
                <a:cs typeface="Arial"/>
              </a:rPr>
              <a:t>primavera.</a:t>
            </a:r>
            <a:endParaRPr sz="1050">
              <a:latin typeface="Arial"/>
              <a:cs typeface="Arial"/>
            </a:endParaRPr>
          </a:p>
          <a:p>
            <a:pPr marL="12700" marR="8890" algn="just">
              <a:lnSpc>
                <a:spcPct val="118700"/>
              </a:lnSpc>
              <a:spcBef>
                <a:spcPts val="1070"/>
              </a:spcBef>
            </a:pPr>
            <a:r>
              <a:rPr sz="1050" dirty="0">
                <a:latin typeface="Arial"/>
                <a:cs typeface="Arial"/>
              </a:rPr>
              <a:t>Con il </a:t>
            </a:r>
            <a:r>
              <a:rPr sz="1050" spc="-5" dirty="0">
                <a:latin typeface="Arial"/>
                <a:cs typeface="Arial"/>
              </a:rPr>
              <a:t>supporto </a:t>
            </a:r>
            <a:r>
              <a:rPr sz="1050" spc="-10" dirty="0">
                <a:latin typeface="Arial"/>
                <a:cs typeface="Arial"/>
              </a:rPr>
              <a:t>di </a:t>
            </a:r>
            <a:r>
              <a:rPr sz="1050" dirty="0">
                <a:latin typeface="Arial"/>
                <a:cs typeface="Arial"/>
              </a:rPr>
              <a:t>alcune associazioni </a:t>
            </a:r>
            <a:r>
              <a:rPr sz="1050" spc="-5" dirty="0">
                <a:latin typeface="Arial"/>
                <a:cs typeface="Arial"/>
              </a:rPr>
              <a:t>che operano nel mondo dell’infanzia, BPER </a:t>
            </a:r>
            <a:r>
              <a:rPr sz="1050" dirty="0">
                <a:latin typeface="Arial"/>
                <a:cs typeface="Arial"/>
              </a:rPr>
              <a:t>si </a:t>
            </a:r>
            <a:r>
              <a:rPr sz="1050" spc="5" dirty="0">
                <a:latin typeface="Arial"/>
                <a:cs typeface="Arial"/>
              </a:rPr>
              <a:t>fa </a:t>
            </a:r>
            <a:r>
              <a:rPr sz="1050" dirty="0">
                <a:latin typeface="Arial"/>
                <a:cs typeface="Arial"/>
              </a:rPr>
              <a:t>così </a:t>
            </a:r>
            <a:r>
              <a:rPr sz="1050" spc="-5" dirty="0">
                <a:latin typeface="Arial"/>
                <a:cs typeface="Arial"/>
              </a:rPr>
              <a:t>promotrice  </a:t>
            </a:r>
            <a:r>
              <a:rPr sz="1050" dirty="0">
                <a:latin typeface="Arial"/>
                <a:cs typeface="Arial"/>
              </a:rPr>
              <a:t>di </a:t>
            </a:r>
            <a:r>
              <a:rPr sz="1050" spc="-5" dirty="0">
                <a:latin typeface="Arial"/>
                <a:cs typeface="Arial"/>
              </a:rPr>
              <a:t>una </a:t>
            </a:r>
            <a:r>
              <a:rPr sz="1050" dirty="0">
                <a:latin typeface="Arial"/>
                <a:cs typeface="Arial"/>
              </a:rPr>
              <a:t>nuova </a:t>
            </a:r>
            <a:r>
              <a:rPr sz="1050" spc="-5" dirty="0">
                <a:latin typeface="Arial"/>
                <a:cs typeface="Arial"/>
              </a:rPr>
              <a:t>primavera </a:t>
            </a:r>
            <a:r>
              <a:rPr sz="1050" dirty="0">
                <a:latin typeface="Arial"/>
                <a:cs typeface="Arial"/>
              </a:rPr>
              <a:t>della fantasia e della </a:t>
            </a:r>
            <a:r>
              <a:rPr sz="1050" spc="-5" dirty="0">
                <a:latin typeface="Arial"/>
                <a:cs typeface="Arial"/>
              </a:rPr>
              <a:t>creatività </a:t>
            </a:r>
            <a:r>
              <a:rPr sz="1050" dirty="0">
                <a:latin typeface="Arial"/>
                <a:cs typeface="Arial"/>
              </a:rPr>
              <a:t>dei </a:t>
            </a:r>
            <a:r>
              <a:rPr sz="1050" spc="-5" dirty="0">
                <a:latin typeface="Arial"/>
                <a:cs typeface="Arial"/>
              </a:rPr>
              <a:t>bambini italiani </a:t>
            </a:r>
            <a:r>
              <a:rPr sz="1050" dirty="0">
                <a:latin typeface="Arial"/>
                <a:cs typeface="Arial"/>
              </a:rPr>
              <a:t>e di </a:t>
            </a:r>
            <a:r>
              <a:rPr sz="1050" spc="-5" dirty="0">
                <a:latin typeface="Arial"/>
                <a:cs typeface="Arial"/>
              </a:rPr>
              <a:t>quelli che il </a:t>
            </a:r>
            <a:r>
              <a:rPr sz="1050" dirty="0">
                <a:latin typeface="Arial"/>
                <a:cs typeface="Arial"/>
              </a:rPr>
              <a:t>nostro  Paese </a:t>
            </a:r>
            <a:r>
              <a:rPr sz="1050" spc="-5" dirty="0">
                <a:latin typeface="Arial"/>
                <a:cs typeface="Arial"/>
              </a:rPr>
              <a:t>accoglie </a:t>
            </a:r>
            <a:r>
              <a:rPr sz="1050" dirty="0">
                <a:latin typeface="Arial"/>
                <a:cs typeface="Arial"/>
              </a:rPr>
              <a:t>da </a:t>
            </a:r>
            <a:r>
              <a:rPr sz="1050" spc="-5" dirty="0">
                <a:latin typeface="Arial"/>
                <a:cs typeface="Arial"/>
              </a:rPr>
              <a:t>ogni parte </a:t>
            </a:r>
            <a:r>
              <a:rPr sz="1050" dirty="0">
                <a:latin typeface="Arial"/>
                <a:cs typeface="Arial"/>
              </a:rPr>
              <a:t>del</a:t>
            </a:r>
            <a:r>
              <a:rPr sz="1050" spc="-20" dirty="0">
                <a:latin typeface="Arial"/>
                <a:cs typeface="Arial"/>
              </a:rPr>
              <a:t> </a:t>
            </a:r>
            <a:r>
              <a:rPr sz="1050" dirty="0">
                <a:latin typeface="Arial"/>
                <a:cs typeface="Arial"/>
              </a:rPr>
              <a:t>mondo.</a:t>
            </a:r>
            <a:endParaRPr sz="1050">
              <a:latin typeface="Arial"/>
              <a:cs typeface="Arial"/>
            </a:endParaRPr>
          </a:p>
          <a:p>
            <a:pPr marL="12700" marR="5080" algn="just">
              <a:lnSpc>
                <a:spcPct val="119000"/>
              </a:lnSpc>
              <a:spcBef>
                <a:spcPts val="1060"/>
              </a:spcBef>
            </a:pPr>
            <a:r>
              <a:rPr sz="1050" spc="-5" dirty="0">
                <a:latin typeface="Arial"/>
                <a:cs typeface="Arial"/>
              </a:rPr>
              <a:t>Il </a:t>
            </a:r>
            <a:r>
              <a:rPr sz="1050" dirty="0">
                <a:latin typeface="Arial"/>
                <a:cs typeface="Arial"/>
              </a:rPr>
              <a:t>programma </a:t>
            </a:r>
            <a:r>
              <a:rPr sz="1050" spc="-5" dirty="0">
                <a:latin typeface="Arial"/>
                <a:cs typeface="Arial"/>
              </a:rPr>
              <a:t>nazionale </a:t>
            </a:r>
            <a:r>
              <a:rPr sz="1050" dirty="0">
                <a:latin typeface="Arial"/>
                <a:cs typeface="Arial"/>
              </a:rPr>
              <a:t>delle </a:t>
            </a:r>
            <a:r>
              <a:rPr sz="1050" spc="-5" dirty="0">
                <a:latin typeface="Arial"/>
                <a:cs typeface="Arial"/>
              </a:rPr>
              <a:t>iniziative </a:t>
            </a:r>
            <a:r>
              <a:rPr sz="1050" dirty="0">
                <a:latin typeface="Arial"/>
                <a:cs typeface="Arial"/>
              </a:rPr>
              <a:t>è </a:t>
            </a:r>
            <a:r>
              <a:rPr sz="1050" spc="-5" dirty="0">
                <a:latin typeface="Arial"/>
                <a:cs typeface="Arial"/>
              </a:rPr>
              <a:t>reperibile sul sito </a:t>
            </a:r>
            <a:r>
              <a:rPr sz="1050" dirty="0">
                <a:latin typeface="Arial"/>
                <a:cs typeface="Arial"/>
              </a:rPr>
              <a:t>internet </a:t>
            </a:r>
            <a:r>
              <a:rPr sz="1050" u="sng" spc="-5" dirty="0">
                <a:uFill>
                  <a:solidFill>
                    <a:srgbClr val="000000"/>
                  </a:solidFill>
                </a:uFill>
                <a:latin typeface="Arial"/>
                <a:cs typeface="Arial"/>
                <a:hlinkClick r:id="rId5"/>
              </a:rPr>
              <a:t>www.festivalculturacreativa.it</a:t>
            </a:r>
            <a:r>
              <a:rPr sz="1050" spc="-5" dirty="0">
                <a:latin typeface="Arial"/>
                <a:cs typeface="Arial"/>
              </a:rPr>
              <a:t>,  mentre</a:t>
            </a:r>
            <a:r>
              <a:rPr sz="1050" spc="45" dirty="0">
                <a:latin typeface="Arial"/>
                <a:cs typeface="Arial"/>
              </a:rPr>
              <a:t> </a:t>
            </a:r>
            <a:r>
              <a:rPr sz="1050" spc="-5" dirty="0">
                <a:latin typeface="Arial"/>
                <a:cs typeface="Arial"/>
              </a:rPr>
              <a:t>quello</a:t>
            </a:r>
            <a:r>
              <a:rPr sz="1050" spc="50" dirty="0">
                <a:latin typeface="Arial"/>
                <a:cs typeface="Arial"/>
              </a:rPr>
              <a:t> </a:t>
            </a:r>
            <a:r>
              <a:rPr sz="1050" spc="-5" dirty="0">
                <a:latin typeface="Arial"/>
                <a:cs typeface="Arial"/>
              </a:rPr>
              <a:t>dell’evento</a:t>
            </a:r>
            <a:r>
              <a:rPr sz="1050" spc="50" dirty="0">
                <a:latin typeface="Arial"/>
                <a:cs typeface="Arial"/>
              </a:rPr>
              <a:t> </a:t>
            </a:r>
            <a:r>
              <a:rPr sz="1050" spc="-5" dirty="0">
                <a:latin typeface="Arial"/>
                <a:cs typeface="Arial"/>
              </a:rPr>
              <a:t>modenese</a:t>
            </a:r>
            <a:r>
              <a:rPr sz="1050" spc="15" dirty="0">
                <a:latin typeface="Arial"/>
                <a:cs typeface="Arial"/>
              </a:rPr>
              <a:t> </a:t>
            </a:r>
            <a:r>
              <a:rPr sz="1050" i="1" spc="-5" dirty="0">
                <a:latin typeface="Arial"/>
                <a:cs typeface="Arial"/>
              </a:rPr>
              <a:t>“Un</a:t>
            </a:r>
            <a:r>
              <a:rPr sz="1050" i="1" spc="50" dirty="0">
                <a:latin typeface="Arial"/>
                <a:cs typeface="Arial"/>
              </a:rPr>
              <a:t> </a:t>
            </a:r>
            <a:r>
              <a:rPr sz="1050" i="1" spc="-5" dirty="0">
                <a:latin typeface="Arial"/>
                <a:cs typeface="Arial"/>
              </a:rPr>
              <a:t>labirinto</a:t>
            </a:r>
            <a:r>
              <a:rPr sz="1050" i="1" spc="50" dirty="0">
                <a:latin typeface="Arial"/>
                <a:cs typeface="Arial"/>
              </a:rPr>
              <a:t> </a:t>
            </a:r>
            <a:r>
              <a:rPr sz="1050" i="1" spc="-10" dirty="0">
                <a:latin typeface="Arial"/>
                <a:cs typeface="Arial"/>
              </a:rPr>
              <a:t>di</a:t>
            </a:r>
            <a:r>
              <a:rPr sz="1050" i="1" spc="45" dirty="0">
                <a:latin typeface="Arial"/>
                <a:cs typeface="Arial"/>
              </a:rPr>
              <a:t> </a:t>
            </a:r>
            <a:r>
              <a:rPr sz="1050" i="1" spc="-5" dirty="0">
                <a:latin typeface="Arial"/>
                <a:cs typeface="Arial"/>
              </a:rPr>
              <a:t>storie</a:t>
            </a:r>
            <a:r>
              <a:rPr sz="1050" i="1" spc="50" dirty="0">
                <a:latin typeface="Arial"/>
                <a:cs typeface="Arial"/>
              </a:rPr>
              <a:t> </a:t>
            </a:r>
            <a:r>
              <a:rPr sz="1050" i="1" spc="-5" dirty="0">
                <a:latin typeface="Arial"/>
                <a:cs typeface="Arial"/>
              </a:rPr>
              <a:t>naturali”</a:t>
            </a:r>
            <a:r>
              <a:rPr sz="1050" spc="-5" dirty="0">
                <a:latin typeface="Arial"/>
                <a:cs typeface="Arial"/>
              </a:rPr>
              <a:t>,</a:t>
            </a:r>
            <a:r>
              <a:rPr sz="1050" spc="45" dirty="0">
                <a:latin typeface="Arial"/>
                <a:cs typeface="Arial"/>
              </a:rPr>
              <a:t> </a:t>
            </a:r>
            <a:r>
              <a:rPr sz="1050" dirty="0">
                <a:latin typeface="Arial"/>
                <a:cs typeface="Arial"/>
              </a:rPr>
              <a:t>in</a:t>
            </a:r>
            <a:r>
              <a:rPr sz="1050" spc="50" dirty="0">
                <a:latin typeface="Arial"/>
                <a:cs typeface="Arial"/>
              </a:rPr>
              <a:t> </a:t>
            </a:r>
            <a:r>
              <a:rPr sz="1050" dirty="0">
                <a:latin typeface="Arial"/>
                <a:cs typeface="Arial"/>
              </a:rPr>
              <a:t>scena</a:t>
            </a:r>
            <a:r>
              <a:rPr sz="1050" spc="55" dirty="0">
                <a:latin typeface="Arial"/>
                <a:cs typeface="Arial"/>
              </a:rPr>
              <a:t> </a:t>
            </a:r>
            <a:r>
              <a:rPr sz="1050" spc="-5" dirty="0">
                <a:latin typeface="Arial"/>
                <a:cs typeface="Arial"/>
              </a:rPr>
              <a:t>il</a:t>
            </a:r>
            <a:r>
              <a:rPr sz="1050" spc="50" dirty="0">
                <a:latin typeface="Arial"/>
                <a:cs typeface="Arial"/>
              </a:rPr>
              <a:t> </a:t>
            </a:r>
            <a:r>
              <a:rPr sz="1050" dirty="0">
                <a:latin typeface="Arial"/>
                <a:cs typeface="Arial"/>
              </a:rPr>
              <a:t>21</a:t>
            </a:r>
            <a:r>
              <a:rPr sz="1050" spc="55" dirty="0">
                <a:latin typeface="Arial"/>
                <a:cs typeface="Arial"/>
              </a:rPr>
              <a:t> </a:t>
            </a:r>
            <a:r>
              <a:rPr sz="1050" spc="-5" dirty="0">
                <a:latin typeface="Arial"/>
                <a:cs typeface="Arial"/>
              </a:rPr>
              <a:t>marzo</a:t>
            </a:r>
            <a:r>
              <a:rPr sz="1050" spc="50" dirty="0">
                <a:latin typeface="Arial"/>
                <a:cs typeface="Arial"/>
              </a:rPr>
              <a:t> </a:t>
            </a:r>
            <a:r>
              <a:rPr sz="1050" dirty="0">
                <a:latin typeface="Arial"/>
                <a:cs typeface="Arial"/>
              </a:rPr>
              <a:t>a</a:t>
            </a:r>
            <a:r>
              <a:rPr sz="1050" spc="50" dirty="0">
                <a:latin typeface="Arial"/>
                <a:cs typeface="Arial"/>
              </a:rPr>
              <a:t> </a:t>
            </a:r>
            <a:r>
              <a:rPr sz="1050" dirty="0">
                <a:latin typeface="Arial"/>
                <a:cs typeface="Arial"/>
              </a:rPr>
              <a:t>partire</a:t>
            </a:r>
            <a:r>
              <a:rPr sz="1050" spc="45" dirty="0">
                <a:latin typeface="Arial"/>
                <a:cs typeface="Arial"/>
              </a:rPr>
              <a:t> </a:t>
            </a:r>
            <a:r>
              <a:rPr sz="1050" spc="-5" dirty="0">
                <a:latin typeface="Arial"/>
                <a:cs typeface="Arial"/>
              </a:rPr>
              <a:t>dalle</a:t>
            </a:r>
            <a:endParaRPr sz="1050">
              <a:latin typeface="Arial"/>
              <a:cs typeface="Arial"/>
            </a:endParaRPr>
          </a:p>
          <a:p>
            <a:pPr marL="12700" marR="8255" algn="just">
              <a:lnSpc>
                <a:spcPct val="118100"/>
              </a:lnSpc>
              <a:spcBef>
                <a:spcPts val="10"/>
              </a:spcBef>
            </a:pPr>
            <a:r>
              <a:rPr sz="1050" spc="-5" dirty="0">
                <a:latin typeface="Arial"/>
                <a:cs typeface="Arial"/>
              </a:rPr>
              <a:t>16.30 presso </a:t>
            </a:r>
            <a:r>
              <a:rPr sz="1050" dirty="0">
                <a:latin typeface="Arial"/>
                <a:cs typeface="Arial"/>
              </a:rPr>
              <a:t>il </a:t>
            </a:r>
            <a:r>
              <a:rPr sz="1050" spc="-5" dirty="0">
                <a:latin typeface="Arial"/>
                <a:cs typeface="Arial"/>
              </a:rPr>
              <a:t>Forum “Guido Monzani”, in via Aristotele 33, </a:t>
            </a:r>
            <a:r>
              <a:rPr sz="1050" dirty="0">
                <a:latin typeface="Arial"/>
                <a:cs typeface="Arial"/>
              </a:rPr>
              <a:t>è </a:t>
            </a:r>
            <a:r>
              <a:rPr sz="1050" spc="-5" dirty="0">
                <a:latin typeface="Arial"/>
                <a:cs typeface="Arial"/>
              </a:rPr>
              <a:t>consultabile sul </a:t>
            </a:r>
            <a:r>
              <a:rPr sz="1050" spc="-10" dirty="0">
                <a:latin typeface="Arial"/>
                <a:cs typeface="Arial"/>
              </a:rPr>
              <a:t>sito  </a:t>
            </a:r>
            <a:r>
              <a:rPr sz="1050" dirty="0">
                <a:latin typeface="Arial"/>
                <a:cs typeface="Arial"/>
              </a:rPr>
              <a:t>internet</a:t>
            </a:r>
            <a:r>
              <a:rPr sz="1050" spc="-15" dirty="0">
                <a:latin typeface="Arial"/>
                <a:cs typeface="Arial"/>
              </a:rPr>
              <a:t> </a:t>
            </a:r>
            <a:r>
              <a:rPr sz="1050" u="sng" spc="-5" dirty="0">
                <a:uFill>
                  <a:solidFill>
                    <a:srgbClr val="000000"/>
                  </a:solidFill>
                </a:uFill>
                <a:latin typeface="Arial"/>
                <a:cs typeface="Arial"/>
                <a:hlinkClick r:id="rId6"/>
              </a:rPr>
              <a:t>http://www.forumguidomonzani.it/</a:t>
            </a:r>
            <a:endParaRPr sz="1050">
              <a:latin typeface="Arial"/>
              <a:cs typeface="Arial"/>
            </a:endParaRP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99614"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G</a:t>
            </a:r>
            <a:r>
              <a:rPr sz="1600" b="1" spc="-5" dirty="0">
                <a:latin typeface="Arial"/>
                <a:cs typeface="Arial"/>
              </a:rPr>
              <a:t>azzet</a:t>
            </a:r>
            <a:r>
              <a:rPr sz="1600" b="1" spc="-15" dirty="0">
                <a:latin typeface="Arial"/>
                <a:cs typeface="Arial"/>
              </a:rPr>
              <a:t>t</a:t>
            </a:r>
            <a:r>
              <a:rPr sz="1600" b="1" spc="5" dirty="0">
                <a:latin typeface="Arial"/>
                <a:cs typeface="Arial"/>
              </a:rPr>
              <a:t>a</a:t>
            </a:r>
            <a:r>
              <a:rPr sz="1600" b="1" spc="-5" dirty="0">
                <a:latin typeface="Arial"/>
                <a:cs typeface="Arial"/>
              </a:rPr>
              <a:t>dellirp</a:t>
            </a:r>
            <a:r>
              <a:rPr sz="1600" b="1" dirty="0">
                <a:latin typeface="Arial"/>
                <a:cs typeface="Arial"/>
              </a:rPr>
              <a:t>i</a:t>
            </a:r>
            <a:r>
              <a:rPr sz="1600" b="1" spc="-5" dirty="0">
                <a:latin typeface="Arial"/>
                <a:cs typeface="Arial"/>
              </a:rPr>
              <a:t>nia.it  17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71525" y="3328034"/>
            <a:ext cx="5162550" cy="6286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09625" y="4267199"/>
            <a:ext cx="1524000" cy="152400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4174362"/>
            <a:ext cx="6149340" cy="5418455"/>
          </a:xfrm>
          <a:prstGeom prst="rect">
            <a:avLst/>
          </a:prstGeom>
        </p:spPr>
        <p:txBody>
          <a:bodyPr vert="horz" wrap="square" lIns="0" tIns="9525" rIns="0" bIns="0" rtlCol="0">
            <a:spAutoFit/>
          </a:bodyPr>
          <a:lstStyle/>
          <a:p>
            <a:pPr marL="1807845" marR="5080" algn="just">
              <a:lnSpc>
                <a:spcPct val="101699"/>
              </a:lnSpc>
              <a:spcBef>
                <a:spcPts val="75"/>
              </a:spcBef>
            </a:pPr>
            <a:r>
              <a:rPr sz="1200" spc="-5" dirty="0">
                <a:latin typeface="Calibri"/>
                <a:cs typeface="Calibri"/>
              </a:rPr>
              <a:t>L’alfabeto </a:t>
            </a:r>
            <a:r>
              <a:rPr sz="1200" dirty="0">
                <a:latin typeface="Calibri"/>
                <a:cs typeface="Calibri"/>
              </a:rPr>
              <a:t>del </a:t>
            </a:r>
            <a:r>
              <a:rPr sz="1200" spc="-5" dirty="0">
                <a:latin typeface="Calibri"/>
                <a:cs typeface="Calibri"/>
              </a:rPr>
              <a:t>Mondo. Leggiamo </a:t>
            </a:r>
            <a:r>
              <a:rPr sz="1200" dirty="0">
                <a:latin typeface="Calibri"/>
                <a:cs typeface="Calibri"/>
              </a:rPr>
              <a:t>i </a:t>
            </a:r>
            <a:r>
              <a:rPr sz="1200" spc="-5" dirty="0">
                <a:latin typeface="Calibri"/>
                <a:cs typeface="Calibri"/>
              </a:rPr>
              <a:t>segni intorno </a:t>
            </a:r>
            <a:r>
              <a:rPr sz="1200" dirty="0">
                <a:latin typeface="Calibri"/>
                <a:cs typeface="Calibri"/>
              </a:rPr>
              <a:t>a noi e </a:t>
            </a:r>
            <a:r>
              <a:rPr sz="1200" spc="-5" dirty="0">
                <a:latin typeface="Calibri"/>
                <a:cs typeface="Calibri"/>
              </a:rPr>
              <a:t>raccontiamo”.  E’ questo </a:t>
            </a:r>
            <a:r>
              <a:rPr sz="1200" dirty="0">
                <a:latin typeface="Calibri"/>
                <a:cs typeface="Calibri"/>
              </a:rPr>
              <a:t>il tema della </a:t>
            </a:r>
            <a:r>
              <a:rPr sz="1200" spc="-5" dirty="0">
                <a:latin typeface="Calibri"/>
                <a:cs typeface="Calibri"/>
              </a:rPr>
              <a:t>seconda edizione </a:t>
            </a:r>
            <a:r>
              <a:rPr sz="1200" dirty="0">
                <a:latin typeface="Calibri"/>
                <a:cs typeface="Calibri"/>
              </a:rPr>
              <a:t>del </a:t>
            </a:r>
            <a:r>
              <a:rPr sz="1200" spc="-5" dirty="0">
                <a:latin typeface="Calibri"/>
                <a:cs typeface="Calibri"/>
              </a:rPr>
              <a:t>Festival della cultura  </a:t>
            </a:r>
            <a:r>
              <a:rPr sz="1200" dirty="0">
                <a:latin typeface="Calibri"/>
                <a:cs typeface="Calibri"/>
              </a:rPr>
              <a:t>creativa, </a:t>
            </a:r>
            <a:r>
              <a:rPr sz="1200" spc="-5" dirty="0">
                <a:latin typeface="Calibri"/>
                <a:cs typeface="Calibri"/>
              </a:rPr>
              <a:t>indetto </a:t>
            </a:r>
            <a:r>
              <a:rPr sz="1200" dirty="0">
                <a:latin typeface="Calibri"/>
                <a:cs typeface="Calibri"/>
              </a:rPr>
              <a:t>da </a:t>
            </a:r>
            <a:r>
              <a:rPr sz="1200" spc="-5" dirty="0">
                <a:latin typeface="Calibri"/>
                <a:cs typeface="Calibri"/>
              </a:rPr>
              <a:t>ABI </a:t>
            </a:r>
            <a:r>
              <a:rPr sz="1200" dirty="0">
                <a:latin typeface="Calibri"/>
                <a:cs typeface="Calibri"/>
              </a:rPr>
              <a:t>anche per </a:t>
            </a:r>
            <a:r>
              <a:rPr sz="1200" spc="-5" dirty="0">
                <a:latin typeface="Calibri"/>
                <a:cs typeface="Calibri"/>
              </a:rPr>
              <a:t>l’anno </a:t>
            </a:r>
            <a:r>
              <a:rPr sz="1200" dirty="0">
                <a:latin typeface="Calibri"/>
                <a:cs typeface="Calibri"/>
              </a:rPr>
              <a:t>2015, dal 16 al 22 marzo.  </a:t>
            </a:r>
            <a:r>
              <a:rPr sz="1200" spc="-5" dirty="0">
                <a:latin typeface="Calibri"/>
                <a:cs typeface="Calibri"/>
              </a:rPr>
              <a:t>Destinatari dell’originale appuntamento sono </a:t>
            </a:r>
            <a:r>
              <a:rPr sz="1200" dirty="0">
                <a:latin typeface="Calibri"/>
                <a:cs typeface="Calibri"/>
              </a:rPr>
              <a:t>i bambini e i </a:t>
            </a:r>
            <a:r>
              <a:rPr sz="1200" spc="-5" dirty="0">
                <a:latin typeface="Calibri"/>
                <a:cs typeface="Calibri"/>
              </a:rPr>
              <a:t>ragazzi </a:t>
            </a:r>
            <a:r>
              <a:rPr sz="1200" dirty="0">
                <a:latin typeface="Calibri"/>
                <a:cs typeface="Calibri"/>
              </a:rPr>
              <a:t>dai  6 ai 13</a:t>
            </a:r>
            <a:r>
              <a:rPr sz="1200" spc="-5" dirty="0">
                <a:latin typeface="Calibri"/>
                <a:cs typeface="Calibri"/>
              </a:rPr>
              <a:t> anni.</a:t>
            </a:r>
            <a:endParaRPr sz="1200">
              <a:latin typeface="Calibri"/>
              <a:cs typeface="Calibri"/>
            </a:endParaRPr>
          </a:p>
          <a:p>
            <a:pPr>
              <a:lnSpc>
                <a:spcPct val="100000"/>
              </a:lnSpc>
              <a:spcBef>
                <a:spcPts val="25"/>
              </a:spcBef>
            </a:pPr>
            <a:endParaRPr sz="1250">
              <a:latin typeface="Times New Roman"/>
              <a:cs typeface="Times New Roman"/>
            </a:endParaRPr>
          </a:p>
          <a:p>
            <a:pPr marL="1807845" marR="6350" algn="just">
              <a:lnSpc>
                <a:spcPct val="101699"/>
              </a:lnSpc>
            </a:pPr>
            <a:r>
              <a:rPr sz="1200" spc="-5" dirty="0">
                <a:latin typeface="Calibri"/>
                <a:cs typeface="Calibri"/>
              </a:rPr>
              <a:t>Se nell’anno passato si </a:t>
            </a:r>
            <a:r>
              <a:rPr sz="1200" dirty="0">
                <a:latin typeface="Calibri"/>
                <a:cs typeface="Calibri"/>
              </a:rPr>
              <a:t>era indicato </a:t>
            </a:r>
            <a:r>
              <a:rPr sz="1200" spc="-5" dirty="0">
                <a:latin typeface="Calibri"/>
                <a:cs typeface="Calibri"/>
              </a:rPr>
              <a:t>come </a:t>
            </a:r>
            <a:r>
              <a:rPr sz="1200" dirty="0">
                <a:latin typeface="Calibri"/>
                <a:cs typeface="Calibri"/>
              </a:rPr>
              <a:t>tema </a:t>
            </a:r>
            <a:r>
              <a:rPr sz="1200" spc="-5" dirty="0">
                <a:latin typeface="Calibri"/>
                <a:cs typeface="Calibri"/>
              </a:rPr>
              <a:t>“Il Museo  </a:t>
            </a:r>
            <a:r>
              <a:rPr sz="1200" dirty="0">
                <a:latin typeface="Calibri"/>
                <a:cs typeface="Calibri"/>
              </a:rPr>
              <a:t>immaginario” e </a:t>
            </a:r>
            <a:r>
              <a:rPr sz="1200" spc="-5" dirty="0">
                <a:latin typeface="Calibri"/>
                <a:cs typeface="Calibri"/>
              </a:rPr>
              <a:t>si </a:t>
            </a:r>
            <a:r>
              <a:rPr sz="1200" dirty="0">
                <a:latin typeface="Calibri"/>
                <a:cs typeface="Calibri"/>
              </a:rPr>
              <a:t>era </a:t>
            </a:r>
            <a:r>
              <a:rPr sz="1200" spc="-5" dirty="0">
                <a:latin typeface="Calibri"/>
                <a:cs typeface="Calibri"/>
              </a:rPr>
              <a:t>stimolato </a:t>
            </a:r>
            <a:r>
              <a:rPr sz="1200" dirty="0">
                <a:latin typeface="Calibri"/>
                <a:cs typeface="Calibri"/>
              </a:rPr>
              <a:t>la </a:t>
            </a:r>
            <a:r>
              <a:rPr sz="1200" spc="-5" dirty="0">
                <a:latin typeface="Calibri"/>
                <a:cs typeface="Calibri"/>
              </a:rPr>
              <a:t>creatività </a:t>
            </a:r>
            <a:r>
              <a:rPr sz="1200" dirty="0">
                <a:latin typeface="Calibri"/>
                <a:cs typeface="Calibri"/>
              </a:rPr>
              <a:t>dei </a:t>
            </a:r>
            <a:r>
              <a:rPr sz="1200" spc="-5" dirty="0">
                <a:latin typeface="Calibri"/>
                <a:cs typeface="Calibri"/>
              </a:rPr>
              <a:t>giovanissimi  partecipanti soprattutto </a:t>
            </a:r>
            <a:r>
              <a:rPr sz="1200" dirty="0">
                <a:latin typeface="Calibri"/>
                <a:cs typeface="Calibri"/>
              </a:rPr>
              <a:t>verso la </a:t>
            </a:r>
            <a:r>
              <a:rPr sz="1200" spc="-5" dirty="0">
                <a:latin typeface="Calibri"/>
                <a:cs typeface="Calibri"/>
              </a:rPr>
              <a:t>realizzazione </a:t>
            </a:r>
            <a:r>
              <a:rPr sz="1200" dirty="0">
                <a:latin typeface="Calibri"/>
                <a:cs typeface="Calibri"/>
              </a:rPr>
              <a:t>di </a:t>
            </a:r>
            <a:r>
              <a:rPr sz="1200" spc="-5" dirty="0">
                <a:latin typeface="Calibri"/>
                <a:cs typeface="Calibri"/>
              </a:rPr>
              <a:t>inediti </a:t>
            </a:r>
            <a:r>
              <a:rPr sz="1200" dirty="0">
                <a:latin typeface="Calibri"/>
                <a:cs typeface="Calibri"/>
              </a:rPr>
              <a:t>e</a:t>
            </a:r>
            <a:r>
              <a:rPr sz="1200" spc="260" dirty="0">
                <a:latin typeface="Calibri"/>
                <a:cs typeface="Calibri"/>
              </a:rPr>
              <a:t> </a:t>
            </a:r>
            <a:r>
              <a:rPr sz="1200" spc="-5" dirty="0">
                <a:latin typeface="Calibri"/>
                <a:cs typeface="Calibri"/>
              </a:rPr>
              <a:t>originali</a:t>
            </a:r>
            <a:endParaRPr sz="1200">
              <a:latin typeface="Calibri"/>
              <a:cs typeface="Calibri"/>
            </a:endParaRPr>
          </a:p>
          <a:p>
            <a:pPr marL="12700" marR="7620" algn="just">
              <a:lnSpc>
                <a:spcPct val="101699"/>
              </a:lnSpc>
              <a:spcBef>
                <a:spcPts val="15"/>
              </a:spcBef>
            </a:pPr>
            <a:r>
              <a:rPr sz="1200" spc="-5" dirty="0">
                <a:latin typeface="Calibri"/>
                <a:cs typeface="Calibri"/>
              </a:rPr>
              <a:t>contenitori museali, quest’anno, invece, si porterà </a:t>
            </a:r>
            <a:r>
              <a:rPr sz="1200" dirty="0">
                <a:latin typeface="Calibri"/>
                <a:cs typeface="Calibri"/>
              </a:rPr>
              <a:t>a </a:t>
            </a:r>
            <a:r>
              <a:rPr sz="1200" spc="-5" dirty="0">
                <a:latin typeface="Calibri"/>
                <a:cs typeface="Calibri"/>
              </a:rPr>
              <a:t>consapevolezza tutta </a:t>
            </a:r>
            <a:r>
              <a:rPr sz="1200" dirty="0">
                <a:latin typeface="Calibri"/>
                <a:cs typeface="Calibri"/>
              </a:rPr>
              <a:t>la </a:t>
            </a:r>
            <a:r>
              <a:rPr sz="1200" spc="-5" dirty="0">
                <a:latin typeface="Calibri"/>
                <a:cs typeface="Calibri"/>
              </a:rPr>
              <a:t>realtà </a:t>
            </a:r>
            <a:r>
              <a:rPr sz="1200" dirty="0">
                <a:latin typeface="Calibri"/>
                <a:cs typeface="Calibri"/>
              </a:rPr>
              <a:t>esteriore e  </a:t>
            </a:r>
            <a:r>
              <a:rPr sz="1200" spc="-5" dirty="0">
                <a:latin typeface="Calibri"/>
                <a:cs typeface="Calibri"/>
              </a:rPr>
              <a:t>interiore </a:t>
            </a:r>
            <a:r>
              <a:rPr sz="1200" dirty="0">
                <a:latin typeface="Calibri"/>
                <a:cs typeface="Calibri"/>
              </a:rPr>
              <a:t>nella </a:t>
            </a:r>
            <a:r>
              <a:rPr sz="1200" spc="-5" dirty="0">
                <a:latin typeface="Calibri"/>
                <a:cs typeface="Calibri"/>
              </a:rPr>
              <a:t>quale </a:t>
            </a:r>
            <a:r>
              <a:rPr sz="1200" dirty="0">
                <a:latin typeface="Calibri"/>
                <a:cs typeface="Calibri"/>
              </a:rPr>
              <a:t>i </a:t>
            </a:r>
            <a:r>
              <a:rPr sz="1200" spc="-5" dirty="0">
                <a:latin typeface="Calibri"/>
                <a:cs typeface="Calibri"/>
              </a:rPr>
              <a:t>piccoli vivono </a:t>
            </a:r>
            <a:r>
              <a:rPr sz="1200" dirty="0">
                <a:latin typeface="Calibri"/>
                <a:cs typeface="Calibri"/>
              </a:rPr>
              <a:t>e </a:t>
            </a:r>
            <a:r>
              <a:rPr sz="1200" spc="-5" dirty="0">
                <a:latin typeface="Calibri"/>
                <a:cs typeface="Calibri"/>
              </a:rPr>
              <a:t>che </a:t>
            </a:r>
            <a:r>
              <a:rPr sz="1200" dirty="0">
                <a:latin typeface="Calibri"/>
                <a:cs typeface="Calibri"/>
              </a:rPr>
              <a:t>essi </a:t>
            </a:r>
            <a:r>
              <a:rPr sz="1200" spc="-5" dirty="0">
                <a:latin typeface="Calibri"/>
                <a:cs typeface="Calibri"/>
              </a:rPr>
              <a:t>rivedranno, con occhi nuovi, come </a:t>
            </a:r>
            <a:r>
              <a:rPr sz="1200" dirty="0">
                <a:latin typeface="Calibri"/>
                <a:cs typeface="Calibri"/>
              </a:rPr>
              <a:t>una </a:t>
            </a:r>
            <a:r>
              <a:rPr sz="1200" spc="-5" dirty="0">
                <a:latin typeface="Calibri"/>
                <a:cs typeface="Calibri"/>
              </a:rPr>
              <a:t>scoperta;  laboratori, spettacoli teatrali, visite guidate </a:t>
            </a:r>
            <a:r>
              <a:rPr sz="1200" dirty="0">
                <a:latin typeface="Calibri"/>
                <a:cs typeface="Calibri"/>
              </a:rPr>
              <a:t>in </a:t>
            </a:r>
            <a:r>
              <a:rPr sz="1200" spc="-5" dirty="0">
                <a:latin typeface="Calibri"/>
                <a:cs typeface="Calibri"/>
              </a:rPr>
              <a:t>luoghi particolarmente “eloquenti”, momenti  didattici</a:t>
            </a:r>
            <a:r>
              <a:rPr sz="1200" spc="-15" dirty="0">
                <a:latin typeface="Calibri"/>
                <a:cs typeface="Calibri"/>
              </a:rPr>
              <a:t> </a:t>
            </a:r>
            <a:r>
              <a:rPr sz="1200" spc="-5" dirty="0">
                <a:latin typeface="Calibri"/>
                <a:cs typeface="Calibri"/>
              </a:rPr>
              <a:t>dedicati.</a:t>
            </a:r>
            <a:endParaRPr sz="1200">
              <a:latin typeface="Calibri"/>
              <a:cs typeface="Calibri"/>
            </a:endParaRPr>
          </a:p>
          <a:p>
            <a:pPr>
              <a:lnSpc>
                <a:spcPct val="100000"/>
              </a:lnSpc>
              <a:spcBef>
                <a:spcPts val="25"/>
              </a:spcBef>
            </a:pPr>
            <a:endParaRPr sz="1250">
              <a:latin typeface="Times New Roman"/>
              <a:cs typeface="Times New Roman"/>
            </a:endParaRPr>
          </a:p>
          <a:p>
            <a:pPr marL="12700" marR="5715" algn="just">
              <a:lnSpc>
                <a:spcPct val="101699"/>
              </a:lnSpc>
            </a:pPr>
            <a:r>
              <a:rPr sz="1200" dirty="0">
                <a:latin typeface="Calibri"/>
                <a:cs typeface="Calibri"/>
              </a:rPr>
              <a:t>BPER, aderendo al </a:t>
            </a:r>
            <a:r>
              <a:rPr sz="1200" spc="-5" dirty="0">
                <a:latin typeface="Calibri"/>
                <a:cs typeface="Calibri"/>
              </a:rPr>
              <a:t>progetto come </a:t>
            </a:r>
            <a:r>
              <a:rPr sz="1200" dirty="0">
                <a:latin typeface="Calibri"/>
                <a:cs typeface="Calibri"/>
              </a:rPr>
              <a:t>già </a:t>
            </a:r>
            <a:r>
              <a:rPr sz="1200" spc="-5" dirty="0">
                <a:latin typeface="Calibri"/>
                <a:cs typeface="Calibri"/>
              </a:rPr>
              <a:t>accaduto nell’anno passato, </a:t>
            </a:r>
            <a:r>
              <a:rPr sz="1200" dirty="0">
                <a:latin typeface="Calibri"/>
                <a:cs typeface="Calibri"/>
              </a:rPr>
              <a:t>ha </a:t>
            </a:r>
            <a:r>
              <a:rPr sz="1200" spc="-5" dirty="0">
                <a:latin typeface="Calibri"/>
                <a:cs typeface="Calibri"/>
              </a:rPr>
              <a:t>articolato </a:t>
            </a:r>
            <a:r>
              <a:rPr sz="1200" dirty="0">
                <a:latin typeface="Calibri"/>
                <a:cs typeface="Calibri"/>
              </a:rPr>
              <a:t>la </a:t>
            </a:r>
            <a:r>
              <a:rPr sz="1200" spc="-5" dirty="0">
                <a:latin typeface="Calibri"/>
                <a:cs typeface="Calibri"/>
              </a:rPr>
              <a:t>sua  partecipazione </a:t>
            </a:r>
            <a:r>
              <a:rPr sz="1200" dirty="0">
                <a:latin typeface="Calibri"/>
                <a:cs typeface="Calibri"/>
              </a:rPr>
              <a:t>in </a:t>
            </a:r>
            <a:r>
              <a:rPr sz="1200" spc="-5" dirty="0">
                <a:latin typeface="Calibri"/>
                <a:cs typeface="Calibri"/>
              </a:rPr>
              <a:t>quattro </a:t>
            </a:r>
            <a:r>
              <a:rPr sz="1200" dirty="0">
                <a:latin typeface="Calibri"/>
                <a:cs typeface="Calibri"/>
              </a:rPr>
              <a:t>eventi, </a:t>
            </a:r>
            <a:r>
              <a:rPr sz="1200" spc="-5" dirty="0">
                <a:latin typeface="Calibri"/>
                <a:cs typeface="Calibri"/>
              </a:rPr>
              <a:t>distribuiti </a:t>
            </a:r>
            <a:r>
              <a:rPr sz="1200" spc="-10" dirty="0">
                <a:latin typeface="Calibri"/>
                <a:cs typeface="Calibri"/>
              </a:rPr>
              <a:t>sul </a:t>
            </a:r>
            <a:r>
              <a:rPr sz="1200" spc="-5" dirty="0">
                <a:latin typeface="Calibri"/>
                <a:cs typeface="Calibri"/>
              </a:rPr>
              <a:t>territorio nazionale </a:t>
            </a:r>
            <a:r>
              <a:rPr sz="1200" dirty="0">
                <a:latin typeface="Calibri"/>
                <a:cs typeface="Calibri"/>
              </a:rPr>
              <a:t>e </a:t>
            </a:r>
            <a:r>
              <a:rPr sz="1200" spc="-5" dirty="0">
                <a:latin typeface="Calibri"/>
                <a:cs typeface="Calibri"/>
              </a:rPr>
              <a:t>così sottotitolati: “Un  </a:t>
            </a:r>
            <a:r>
              <a:rPr sz="1200" dirty="0">
                <a:latin typeface="Calibri"/>
                <a:cs typeface="Calibri"/>
              </a:rPr>
              <a:t>labirinto di </a:t>
            </a:r>
            <a:r>
              <a:rPr sz="1200" spc="-5" dirty="0">
                <a:latin typeface="Calibri"/>
                <a:cs typeface="Calibri"/>
              </a:rPr>
              <a:t>storie naturali” </a:t>
            </a:r>
            <a:r>
              <a:rPr sz="1200" dirty="0">
                <a:latin typeface="Calibri"/>
                <a:cs typeface="Calibri"/>
              </a:rPr>
              <a:t>a </a:t>
            </a:r>
            <a:r>
              <a:rPr sz="1200" spc="-5" dirty="0">
                <a:latin typeface="Calibri"/>
                <a:cs typeface="Calibri"/>
              </a:rPr>
              <a:t>Modena, “L’alfabeto rumoroso </a:t>
            </a:r>
            <a:r>
              <a:rPr sz="1200" dirty="0">
                <a:latin typeface="Calibri"/>
                <a:cs typeface="Calibri"/>
              </a:rPr>
              <a:t>– </a:t>
            </a:r>
            <a:r>
              <a:rPr sz="1200" spc="-5" dirty="0">
                <a:latin typeface="Calibri"/>
                <a:cs typeface="Calibri"/>
              </a:rPr>
              <a:t>Parole </a:t>
            </a:r>
            <a:r>
              <a:rPr sz="1200" dirty="0">
                <a:latin typeface="Calibri"/>
                <a:cs typeface="Calibri"/>
              </a:rPr>
              <a:t>e </a:t>
            </a:r>
            <a:r>
              <a:rPr sz="1200" spc="-5" dirty="0">
                <a:latin typeface="Calibri"/>
                <a:cs typeface="Calibri"/>
              </a:rPr>
              <a:t>suoni </a:t>
            </a:r>
            <a:r>
              <a:rPr sz="1200" dirty="0">
                <a:latin typeface="Calibri"/>
                <a:cs typeface="Calibri"/>
              </a:rPr>
              <a:t>dal </a:t>
            </a:r>
            <a:r>
              <a:rPr sz="1200" spc="-5" dirty="0">
                <a:latin typeface="Calibri"/>
                <a:cs typeface="Calibri"/>
              </a:rPr>
              <a:t>mondo dei  </a:t>
            </a:r>
            <a:r>
              <a:rPr sz="1200" dirty="0">
                <a:latin typeface="Calibri"/>
                <a:cs typeface="Calibri"/>
              </a:rPr>
              <a:t>Fumetti” ad </a:t>
            </a:r>
            <a:r>
              <a:rPr sz="1200" spc="-5" dirty="0">
                <a:latin typeface="Calibri"/>
                <a:cs typeface="Calibri"/>
              </a:rPr>
              <a:t>Avellino, Napoli, Salerno, Marina di Ascea (SA) Foggia, “Casalibro” </a:t>
            </a:r>
            <a:r>
              <a:rPr sz="1200" dirty="0">
                <a:latin typeface="Calibri"/>
                <a:cs typeface="Calibri"/>
              </a:rPr>
              <a:t>a Ravenna, </a:t>
            </a:r>
            <a:r>
              <a:rPr sz="1200" spc="-5" dirty="0">
                <a:latin typeface="Calibri"/>
                <a:cs typeface="Calibri"/>
              </a:rPr>
              <a:t>“Un  racconto </a:t>
            </a:r>
            <a:r>
              <a:rPr sz="1200" dirty="0">
                <a:latin typeface="Calibri"/>
                <a:cs typeface="Calibri"/>
              </a:rPr>
              <a:t>da un </a:t>
            </a:r>
            <a:r>
              <a:rPr sz="1200" spc="-5" dirty="0">
                <a:latin typeface="Calibri"/>
                <a:cs typeface="Calibri"/>
              </a:rPr>
              <a:t>castello” </a:t>
            </a:r>
            <a:r>
              <a:rPr sz="1200" dirty="0">
                <a:latin typeface="Calibri"/>
                <a:cs typeface="Calibri"/>
              </a:rPr>
              <a:t>a </a:t>
            </a:r>
            <a:r>
              <a:rPr sz="1200" spc="-5" dirty="0">
                <a:latin typeface="Calibri"/>
                <a:cs typeface="Calibri"/>
              </a:rPr>
              <a:t>Santa Severina, </a:t>
            </a:r>
            <a:r>
              <a:rPr sz="1200" dirty="0">
                <a:latin typeface="Calibri"/>
                <a:cs typeface="Calibri"/>
              </a:rPr>
              <a:t>in </a:t>
            </a:r>
            <a:r>
              <a:rPr sz="1200" spc="-5" dirty="0">
                <a:latin typeface="Calibri"/>
                <a:cs typeface="Calibri"/>
              </a:rPr>
              <a:t>provincia </a:t>
            </a:r>
            <a:r>
              <a:rPr sz="1200" dirty="0">
                <a:latin typeface="Calibri"/>
                <a:cs typeface="Calibri"/>
              </a:rPr>
              <a:t>di</a:t>
            </a:r>
            <a:r>
              <a:rPr sz="1200" spc="-20" dirty="0">
                <a:latin typeface="Calibri"/>
                <a:cs typeface="Calibri"/>
              </a:rPr>
              <a:t> </a:t>
            </a:r>
            <a:r>
              <a:rPr sz="1200" spc="-5" dirty="0">
                <a:latin typeface="Calibri"/>
                <a:cs typeface="Calibri"/>
              </a:rPr>
              <a:t>Crotone.</a:t>
            </a:r>
            <a:endParaRPr sz="1200">
              <a:latin typeface="Calibri"/>
              <a:cs typeface="Calibri"/>
            </a:endParaRPr>
          </a:p>
          <a:p>
            <a:pPr>
              <a:lnSpc>
                <a:spcPct val="100000"/>
              </a:lnSpc>
              <a:spcBef>
                <a:spcPts val="20"/>
              </a:spcBef>
            </a:pPr>
            <a:endParaRPr sz="1250">
              <a:latin typeface="Times New Roman"/>
              <a:cs typeface="Times New Roman"/>
            </a:endParaRPr>
          </a:p>
          <a:p>
            <a:pPr marL="12700" marR="6985" algn="just">
              <a:lnSpc>
                <a:spcPct val="101899"/>
              </a:lnSpc>
              <a:spcBef>
                <a:spcPts val="5"/>
              </a:spcBef>
            </a:pPr>
            <a:r>
              <a:rPr sz="1200" spc="-5" dirty="0">
                <a:latin typeface="Calibri"/>
                <a:cs typeface="Calibri"/>
              </a:rPr>
              <a:t>Banca popolare dell’Emilia </a:t>
            </a:r>
            <a:r>
              <a:rPr sz="1200" dirty="0">
                <a:latin typeface="Calibri"/>
                <a:cs typeface="Calibri"/>
              </a:rPr>
              <a:t>Romagna, </a:t>
            </a:r>
            <a:r>
              <a:rPr sz="1200" spc="-5" dirty="0">
                <a:latin typeface="Calibri"/>
                <a:cs typeface="Calibri"/>
              </a:rPr>
              <a:t>privilegiando </a:t>
            </a:r>
            <a:r>
              <a:rPr sz="1200" dirty="0">
                <a:latin typeface="Calibri"/>
                <a:cs typeface="Calibri"/>
              </a:rPr>
              <a:t>il </a:t>
            </a:r>
            <a:r>
              <a:rPr sz="1200" spc="-5" dirty="0">
                <a:latin typeface="Calibri"/>
                <a:cs typeface="Calibri"/>
              </a:rPr>
              <a:t>particolare rapporto con </a:t>
            </a:r>
            <a:r>
              <a:rPr sz="1200" dirty="0">
                <a:latin typeface="Calibri"/>
                <a:cs typeface="Calibri"/>
              </a:rPr>
              <a:t>i territori nei quali è  radicata, ha </a:t>
            </a:r>
            <a:r>
              <a:rPr sz="1200" spc="-5" dirty="0">
                <a:latin typeface="Calibri"/>
                <a:cs typeface="Calibri"/>
              </a:rPr>
              <a:t>individuato </a:t>
            </a:r>
            <a:r>
              <a:rPr sz="1200" dirty="0">
                <a:latin typeface="Calibri"/>
                <a:cs typeface="Calibri"/>
              </a:rPr>
              <a:t>nelle </a:t>
            </a:r>
            <a:r>
              <a:rPr sz="1200" spc="-5" dirty="0">
                <a:latin typeface="Calibri"/>
                <a:cs typeface="Calibri"/>
              </a:rPr>
              <a:t>tante regioni italiane dov’è ormai presente </a:t>
            </a:r>
            <a:r>
              <a:rPr sz="1200" dirty="0">
                <a:latin typeface="Calibri"/>
                <a:cs typeface="Calibri"/>
              </a:rPr>
              <a:t>alcune </a:t>
            </a:r>
            <a:r>
              <a:rPr sz="1200" spc="-5" dirty="0">
                <a:latin typeface="Calibri"/>
                <a:cs typeface="Calibri"/>
              </a:rPr>
              <a:t>scuole primarie  </a:t>
            </a:r>
            <a:r>
              <a:rPr sz="1200" dirty="0">
                <a:latin typeface="Calibri"/>
                <a:cs typeface="Calibri"/>
              </a:rPr>
              <a:t>e/o </a:t>
            </a:r>
            <a:r>
              <a:rPr sz="1200" spc="-5" dirty="0">
                <a:latin typeface="Calibri"/>
                <a:cs typeface="Calibri"/>
              </a:rPr>
              <a:t>secondarie </a:t>
            </a:r>
            <a:r>
              <a:rPr sz="1200" dirty="0">
                <a:latin typeface="Calibri"/>
                <a:cs typeface="Calibri"/>
              </a:rPr>
              <a:t>di primo grado, i </a:t>
            </a:r>
            <a:r>
              <a:rPr sz="1200" spc="-5" dirty="0">
                <a:latin typeface="Calibri"/>
                <a:cs typeface="Calibri"/>
              </a:rPr>
              <a:t>cui bambini </a:t>
            </a:r>
            <a:r>
              <a:rPr sz="1200" dirty="0">
                <a:latin typeface="Calibri"/>
                <a:cs typeface="Calibri"/>
              </a:rPr>
              <a:t>e </a:t>
            </a:r>
            <a:r>
              <a:rPr sz="1200" spc="-5" dirty="0">
                <a:latin typeface="Calibri"/>
                <a:cs typeface="Calibri"/>
              </a:rPr>
              <a:t>ragazzi sono diventati </a:t>
            </a:r>
            <a:r>
              <a:rPr sz="1200" dirty="0">
                <a:latin typeface="Calibri"/>
                <a:cs typeface="Calibri"/>
              </a:rPr>
              <a:t>i </a:t>
            </a:r>
            <a:r>
              <a:rPr sz="1200" spc="-5" dirty="0">
                <a:latin typeface="Calibri"/>
                <a:cs typeface="Calibri"/>
              </a:rPr>
              <a:t>partecipanti della seconda  edizione del Festival della </a:t>
            </a:r>
            <a:r>
              <a:rPr sz="1200" dirty="0">
                <a:latin typeface="Calibri"/>
                <a:cs typeface="Calibri"/>
              </a:rPr>
              <a:t>cultura creativa, </a:t>
            </a:r>
            <a:r>
              <a:rPr sz="1200" spc="-5" dirty="0">
                <a:latin typeface="Calibri"/>
                <a:cs typeface="Calibri"/>
              </a:rPr>
              <a:t>divenuto </a:t>
            </a:r>
            <a:r>
              <a:rPr sz="1200" dirty="0">
                <a:latin typeface="Calibri"/>
                <a:cs typeface="Calibri"/>
              </a:rPr>
              <a:t>ormai un </a:t>
            </a:r>
            <a:r>
              <a:rPr sz="1200" spc="-5" dirty="0">
                <a:latin typeface="Calibri"/>
                <a:cs typeface="Calibri"/>
              </a:rPr>
              <a:t>importante appuntamento atteso  all’inizio della</a:t>
            </a:r>
            <a:r>
              <a:rPr sz="1200" dirty="0">
                <a:latin typeface="Calibri"/>
                <a:cs typeface="Calibri"/>
              </a:rPr>
              <a:t> primavera.</a:t>
            </a:r>
            <a:endParaRPr sz="1200">
              <a:latin typeface="Calibri"/>
              <a:cs typeface="Calibri"/>
            </a:endParaRPr>
          </a:p>
          <a:p>
            <a:pPr>
              <a:lnSpc>
                <a:spcPct val="100000"/>
              </a:lnSpc>
              <a:spcBef>
                <a:spcPts val="25"/>
              </a:spcBef>
            </a:pPr>
            <a:endParaRPr sz="1250">
              <a:latin typeface="Times New Roman"/>
              <a:cs typeface="Times New Roman"/>
            </a:endParaRPr>
          </a:p>
          <a:p>
            <a:pPr marL="12700" marR="6350" algn="just">
              <a:lnSpc>
                <a:spcPct val="101699"/>
              </a:lnSpc>
            </a:pPr>
            <a:r>
              <a:rPr sz="1200" spc="-5" dirty="0">
                <a:latin typeface="Calibri"/>
                <a:cs typeface="Calibri"/>
              </a:rPr>
              <a:t>Con </a:t>
            </a:r>
            <a:r>
              <a:rPr sz="1200" dirty="0">
                <a:latin typeface="Calibri"/>
                <a:cs typeface="Calibri"/>
              </a:rPr>
              <a:t>il </a:t>
            </a:r>
            <a:r>
              <a:rPr sz="1200" spc="-5" dirty="0">
                <a:latin typeface="Calibri"/>
                <a:cs typeface="Calibri"/>
              </a:rPr>
              <a:t>supporto </a:t>
            </a:r>
            <a:r>
              <a:rPr sz="1200" dirty="0">
                <a:latin typeface="Calibri"/>
                <a:cs typeface="Calibri"/>
              </a:rPr>
              <a:t>di </a:t>
            </a:r>
            <a:r>
              <a:rPr sz="1200" spc="-5" dirty="0">
                <a:latin typeface="Calibri"/>
                <a:cs typeface="Calibri"/>
              </a:rPr>
              <a:t>alcune associazioni che operano nel mondo dell’infanzia, </a:t>
            </a:r>
            <a:r>
              <a:rPr sz="1200" dirty="0">
                <a:latin typeface="Calibri"/>
                <a:cs typeface="Calibri"/>
              </a:rPr>
              <a:t>BPER </a:t>
            </a:r>
            <a:r>
              <a:rPr sz="1200" spc="-5" dirty="0">
                <a:latin typeface="Calibri"/>
                <a:cs typeface="Calibri"/>
              </a:rPr>
              <a:t>si </a:t>
            </a:r>
            <a:r>
              <a:rPr sz="1200" dirty="0">
                <a:latin typeface="Calibri"/>
                <a:cs typeface="Calibri"/>
              </a:rPr>
              <a:t>fa </a:t>
            </a:r>
            <a:r>
              <a:rPr sz="1200" spc="-5" dirty="0">
                <a:latin typeface="Calibri"/>
                <a:cs typeface="Calibri"/>
              </a:rPr>
              <a:t>così  promotrice </a:t>
            </a:r>
            <a:r>
              <a:rPr sz="1200" dirty="0">
                <a:latin typeface="Calibri"/>
                <a:cs typeface="Calibri"/>
              </a:rPr>
              <a:t>di </a:t>
            </a:r>
            <a:r>
              <a:rPr sz="1200" spc="-5" dirty="0">
                <a:latin typeface="Calibri"/>
                <a:cs typeface="Calibri"/>
              </a:rPr>
              <a:t>una nuova </a:t>
            </a:r>
            <a:r>
              <a:rPr sz="1200" dirty="0">
                <a:latin typeface="Calibri"/>
                <a:cs typeface="Calibri"/>
              </a:rPr>
              <a:t>primavera della </a:t>
            </a:r>
            <a:r>
              <a:rPr sz="1200" spc="-5" dirty="0">
                <a:latin typeface="Calibri"/>
                <a:cs typeface="Calibri"/>
              </a:rPr>
              <a:t>fantasia </a:t>
            </a:r>
            <a:r>
              <a:rPr sz="1200" dirty="0">
                <a:latin typeface="Calibri"/>
                <a:cs typeface="Calibri"/>
              </a:rPr>
              <a:t>e della creatività </a:t>
            </a:r>
            <a:r>
              <a:rPr sz="1200" spc="-5" dirty="0">
                <a:latin typeface="Calibri"/>
                <a:cs typeface="Calibri"/>
              </a:rPr>
              <a:t>dei </a:t>
            </a:r>
            <a:r>
              <a:rPr sz="1200" spc="5" dirty="0">
                <a:latin typeface="Calibri"/>
                <a:cs typeface="Calibri"/>
              </a:rPr>
              <a:t>bambini </a:t>
            </a:r>
            <a:r>
              <a:rPr sz="1200" spc="-5" dirty="0">
                <a:latin typeface="Calibri"/>
                <a:cs typeface="Calibri"/>
              </a:rPr>
              <a:t>italiani </a:t>
            </a:r>
            <a:r>
              <a:rPr sz="1200" dirty="0">
                <a:latin typeface="Calibri"/>
                <a:cs typeface="Calibri"/>
              </a:rPr>
              <a:t>e di </a:t>
            </a:r>
            <a:r>
              <a:rPr sz="1200" spc="-5" dirty="0">
                <a:latin typeface="Calibri"/>
                <a:cs typeface="Calibri"/>
              </a:rPr>
              <a:t>quelli  che </a:t>
            </a:r>
            <a:r>
              <a:rPr sz="1200" dirty="0">
                <a:latin typeface="Calibri"/>
                <a:cs typeface="Calibri"/>
              </a:rPr>
              <a:t>il </a:t>
            </a:r>
            <a:r>
              <a:rPr sz="1200" spc="-5" dirty="0">
                <a:latin typeface="Calibri"/>
                <a:cs typeface="Calibri"/>
              </a:rPr>
              <a:t>nostro </a:t>
            </a:r>
            <a:r>
              <a:rPr sz="1200" dirty="0">
                <a:latin typeface="Calibri"/>
                <a:cs typeface="Calibri"/>
              </a:rPr>
              <a:t>Paese </a:t>
            </a:r>
            <a:r>
              <a:rPr sz="1200" spc="-5" dirty="0">
                <a:latin typeface="Calibri"/>
                <a:cs typeface="Calibri"/>
              </a:rPr>
              <a:t>accoglie </a:t>
            </a:r>
            <a:r>
              <a:rPr sz="1200" dirty="0">
                <a:latin typeface="Calibri"/>
                <a:cs typeface="Calibri"/>
              </a:rPr>
              <a:t>da ogni </a:t>
            </a:r>
            <a:r>
              <a:rPr sz="1200" spc="-5" dirty="0">
                <a:latin typeface="Calibri"/>
                <a:cs typeface="Calibri"/>
              </a:rPr>
              <a:t>parte </a:t>
            </a:r>
            <a:r>
              <a:rPr sz="1200" dirty="0">
                <a:latin typeface="Calibri"/>
                <a:cs typeface="Calibri"/>
              </a:rPr>
              <a:t>del</a:t>
            </a:r>
            <a:r>
              <a:rPr sz="1200" spc="-25" dirty="0">
                <a:latin typeface="Calibri"/>
                <a:cs typeface="Calibri"/>
              </a:rPr>
              <a:t> </a:t>
            </a:r>
            <a:r>
              <a:rPr sz="1200" spc="-5" dirty="0">
                <a:latin typeface="Calibri"/>
                <a:cs typeface="Calibri"/>
              </a:rPr>
              <a:t>mondo.</a:t>
            </a:r>
            <a:endParaRPr sz="1200">
              <a:latin typeface="Calibri"/>
              <a:cs typeface="Calibri"/>
            </a:endParaRPr>
          </a:p>
        </p:txBody>
      </p:sp>
      <p:sp>
        <p:nvSpPr>
          <p:cNvPr id="7" name="object 7"/>
          <p:cNvSpPr/>
          <p:nvPr/>
        </p:nvSpPr>
        <p:spPr>
          <a:xfrm>
            <a:off x="2392685" y="2119883"/>
            <a:ext cx="2720275" cy="598888"/>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75590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Gazzettadimodena.gelocal.it  17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751704"/>
            <a:ext cx="3771900" cy="301942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371215"/>
            <a:ext cx="6148705" cy="3691254"/>
          </a:xfrm>
          <a:prstGeom prst="rect">
            <a:avLst/>
          </a:prstGeom>
        </p:spPr>
        <p:txBody>
          <a:bodyPr vert="horz" wrap="square" lIns="0" tIns="12700" rIns="0" bIns="0" rtlCol="0">
            <a:spAutoFit/>
          </a:bodyPr>
          <a:lstStyle/>
          <a:p>
            <a:pPr marL="12700">
              <a:lnSpc>
                <a:spcPct val="100000"/>
              </a:lnSpc>
              <a:spcBef>
                <a:spcPts val="100"/>
              </a:spcBef>
            </a:pPr>
            <a:r>
              <a:rPr sz="2400" b="1" spc="-45" dirty="0">
                <a:latin typeface="Calibri"/>
                <a:cs typeface="Calibri"/>
              </a:rPr>
              <a:t>Torna </a:t>
            </a:r>
            <a:r>
              <a:rPr sz="2400" b="1" dirty="0">
                <a:latin typeface="Calibri"/>
                <a:cs typeface="Calibri"/>
              </a:rPr>
              <a:t>il </a:t>
            </a:r>
            <a:r>
              <a:rPr sz="2400" b="1" spc="-15" dirty="0">
                <a:latin typeface="Calibri"/>
                <a:cs typeface="Calibri"/>
              </a:rPr>
              <a:t>Festival </a:t>
            </a:r>
            <a:r>
              <a:rPr sz="2400" b="1" spc="-5" dirty="0">
                <a:latin typeface="Calibri"/>
                <a:cs typeface="Calibri"/>
              </a:rPr>
              <a:t>della </a:t>
            </a:r>
            <a:r>
              <a:rPr sz="2400" b="1" spc="-15" dirty="0">
                <a:latin typeface="Calibri"/>
                <a:cs typeface="Calibri"/>
              </a:rPr>
              <a:t>Cultura</a:t>
            </a:r>
            <a:r>
              <a:rPr sz="2400" b="1" spc="45" dirty="0">
                <a:latin typeface="Calibri"/>
                <a:cs typeface="Calibri"/>
              </a:rPr>
              <a:t> </a:t>
            </a:r>
            <a:r>
              <a:rPr sz="2400" b="1" spc="-15" dirty="0">
                <a:latin typeface="Calibri"/>
                <a:cs typeface="Calibri"/>
              </a:rPr>
              <a:t>Creativa</a:t>
            </a:r>
            <a:endParaRPr sz="2400">
              <a:latin typeface="Calibri"/>
              <a:cs typeface="Calibri"/>
            </a:endParaRPr>
          </a:p>
          <a:p>
            <a:pPr marL="12700" marR="12700">
              <a:lnSpc>
                <a:spcPct val="117500"/>
              </a:lnSpc>
              <a:spcBef>
                <a:spcPts val="1260"/>
              </a:spcBef>
            </a:pPr>
            <a:r>
              <a:rPr sz="1200" spc="-5" dirty="0">
                <a:latin typeface="Calibri"/>
                <a:cs typeface="Calibri"/>
              </a:rPr>
              <a:t>La seconda edizione </a:t>
            </a:r>
            <a:r>
              <a:rPr sz="1200" dirty="0">
                <a:latin typeface="Calibri"/>
                <a:cs typeface="Calibri"/>
              </a:rPr>
              <a:t>del </a:t>
            </a:r>
            <a:r>
              <a:rPr sz="1200" spc="-5" dirty="0">
                <a:latin typeface="Calibri"/>
                <a:cs typeface="Calibri"/>
              </a:rPr>
              <a:t>progetto indetto dall’Abi </a:t>
            </a:r>
            <a:r>
              <a:rPr sz="1200" dirty="0">
                <a:latin typeface="Calibri"/>
                <a:cs typeface="Calibri"/>
              </a:rPr>
              <a:t>fa </a:t>
            </a:r>
            <a:r>
              <a:rPr sz="1200" spc="-5" dirty="0">
                <a:latin typeface="Calibri"/>
                <a:cs typeface="Calibri"/>
              </a:rPr>
              <a:t>tappa anche </a:t>
            </a:r>
            <a:r>
              <a:rPr sz="1200" dirty="0">
                <a:latin typeface="Calibri"/>
                <a:cs typeface="Calibri"/>
              </a:rPr>
              <a:t>a </a:t>
            </a:r>
            <a:r>
              <a:rPr sz="1200" spc="-5" dirty="0">
                <a:latin typeface="Calibri"/>
                <a:cs typeface="Calibri"/>
              </a:rPr>
              <a:t>Modena, </a:t>
            </a:r>
            <a:r>
              <a:rPr sz="1200" dirty="0">
                <a:latin typeface="Calibri"/>
                <a:cs typeface="Calibri"/>
              </a:rPr>
              <a:t>al </a:t>
            </a:r>
            <a:r>
              <a:rPr sz="1200" spc="-5" dirty="0">
                <a:latin typeface="Calibri"/>
                <a:cs typeface="Calibri"/>
              </a:rPr>
              <a:t>Forum Monzani,  </a:t>
            </a:r>
            <a:r>
              <a:rPr sz="1200" dirty="0">
                <a:latin typeface="Calibri"/>
                <a:cs typeface="Calibri"/>
              </a:rPr>
              <a:t>grazie </a:t>
            </a:r>
            <a:r>
              <a:rPr sz="1200" spc="-5" dirty="0">
                <a:latin typeface="Calibri"/>
                <a:cs typeface="Calibri"/>
              </a:rPr>
              <a:t>alla Bper. Ecco come</a:t>
            </a:r>
            <a:r>
              <a:rPr sz="1200" spc="20" dirty="0">
                <a:latin typeface="Calibri"/>
                <a:cs typeface="Calibri"/>
              </a:rPr>
              <a:t> </a:t>
            </a:r>
            <a:r>
              <a:rPr sz="1200" spc="-5" dirty="0">
                <a:latin typeface="Calibri"/>
                <a:cs typeface="Calibri"/>
              </a:rPr>
              <a:t>iscriversi</a:t>
            </a:r>
            <a:endParaRPr sz="1200">
              <a:latin typeface="Calibri"/>
              <a:cs typeface="Calibri"/>
            </a:endParaRPr>
          </a:p>
          <a:p>
            <a:pPr>
              <a:lnSpc>
                <a:spcPct val="100000"/>
              </a:lnSpc>
              <a:spcBef>
                <a:spcPts val="40"/>
              </a:spcBef>
            </a:pPr>
            <a:endParaRPr sz="1400">
              <a:latin typeface="Times New Roman"/>
              <a:cs typeface="Times New Roman"/>
            </a:endParaRPr>
          </a:p>
          <a:p>
            <a:pPr marL="12700">
              <a:lnSpc>
                <a:spcPct val="100000"/>
              </a:lnSpc>
            </a:pPr>
            <a:r>
              <a:rPr sz="1000" spc="-5" dirty="0">
                <a:latin typeface="Calibri"/>
                <a:cs typeface="Calibri"/>
              </a:rPr>
              <a:t>17 marzo</a:t>
            </a:r>
            <a:r>
              <a:rPr sz="1000" dirty="0">
                <a:latin typeface="Calibri"/>
                <a:cs typeface="Calibri"/>
              </a:rPr>
              <a:t> </a:t>
            </a:r>
            <a:r>
              <a:rPr sz="1000" spc="-5" dirty="0">
                <a:latin typeface="Calibri"/>
                <a:cs typeface="Calibri"/>
              </a:rPr>
              <a:t>2015</a:t>
            </a:r>
            <a:endParaRPr sz="1000">
              <a:latin typeface="Calibri"/>
              <a:cs typeface="Calibri"/>
            </a:endParaRPr>
          </a:p>
          <a:p>
            <a:pPr marL="3885565" marR="5080" algn="just">
              <a:lnSpc>
                <a:spcPts val="1680"/>
              </a:lnSpc>
              <a:spcBef>
                <a:spcPts val="55"/>
              </a:spcBef>
            </a:pPr>
            <a:r>
              <a:rPr sz="1200" spc="-5" dirty="0">
                <a:latin typeface="Calibri"/>
                <a:cs typeface="Calibri"/>
              </a:rPr>
              <a:t>MODENA. Fa tappa </a:t>
            </a:r>
            <a:r>
              <a:rPr sz="1200" dirty="0">
                <a:latin typeface="Calibri"/>
                <a:cs typeface="Calibri"/>
              </a:rPr>
              <a:t>anche a  </a:t>
            </a:r>
            <a:r>
              <a:rPr sz="1200" spc="-5" dirty="0">
                <a:latin typeface="Calibri"/>
                <a:cs typeface="Calibri"/>
              </a:rPr>
              <a:t>Modena, sabato </a:t>
            </a:r>
            <a:r>
              <a:rPr sz="1200" dirty="0">
                <a:latin typeface="Calibri"/>
                <a:cs typeface="Calibri"/>
              </a:rPr>
              <a:t>al </a:t>
            </a:r>
            <a:r>
              <a:rPr sz="1200" spc="-10" dirty="0">
                <a:latin typeface="Calibri"/>
                <a:cs typeface="Calibri"/>
              </a:rPr>
              <a:t>Forum </a:t>
            </a:r>
            <a:r>
              <a:rPr sz="1200" spc="70" dirty="0">
                <a:latin typeface="Calibri"/>
                <a:cs typeface="Calibri"/>
              </a:rPr>
              <a:t> </a:t>
            </a:r>
            <a:r>
              <a:rPr sz="1200" spc="-5" dirty="0">
                <a:latin typeface="Calibri"/>
                <a:cs typeface="Calibri"/>
              </a:rPr>
              <a:t>Monzani,</a:t>
            </a:r>
            <a:endParaRPr sz="1200">
              <a:latin typeface="Calibri"/>
              <a:cs typeface="Calibri"/>
            </a:endParaRPr>
          </a:p>
          <a:p>
            <a:pPr marL="3885565" marR="5080" algn="just">
              <a:lnSpc>
                <a:spcPts val="1680"/>
              </a:lnSpc>
              <a:spcBef>
                <a:spcPts val="10"/>
              </a:spcBef>
            </a:pPr>
            <a:r>
              <a:rPr sz="1200" spc="-5" dirty="0">
                <a:latin typeface="Calibri"/>
                <a:cs typeface="Calibri"/>
              </a:rPr>
              <a:t>“L'alfabeto del Mondo. Leggiamo </a:t>
            </a:r>
            <a:r>
              <a:rPr sz="1200" dirty="0">
                <a:latin typeface="Calibri"/>
                <a:cs typeface="Calibri"/>
              </a:rPr>
              <a:t>i  </a:t>
            </a:r>
            <a:r>
              <a:rPr sz="1200" spc="-5" dirty="0">
                <a:latin typeface="Calibri"/>
                <a:cs typeface="Calibri"/>
              </a:rPr>
              <a:t>segni intorno </a:t>
            </a:r>
            <a:r>
              <a:rPr sz="1200" dirty="0">
                <a:latin typeface="Calibri"/>
                <a:cs typeface="Calibri"/>
              </a:rPr>
              <a:t>a noi e </a:t>
            </a:r>
            <a:r>
              <a:rPr sz="1200" spc="-5" dirty="0">
                <a:latin typeface="Calibri"/>
                <a:cs typeface="Calibri"/>
              </a:rPr>
              <a:t>raccontiamo”,  seconda  edizione  </a:t>
            </a:r>
            <a:r>
              <a:rPr sz="1200" dirty="0">
                <a:latin typeface="Calibri"/>
                <a:cs typeface="Calibri"/>
              </a:rPr>
              <a:t>del  </a:t>
            </a:r>
            <a:r>
              <a:rPr sz="1200" spc="-5" dirty="0">
                <a:latin typeface="Calibri"/>
                <a:cs typeface="Calibri"/>
              </a:rPr>
              <a:t>Festival</a:t>
            </a:r>
            <a:r>
              <a:rPr sz="1200" spc="105" dirty="0">
                <a:latin typeface="Calibri"/>
                <a:cs typeface="Calibri"/>
              </a:rPr>
              <a:t> </a:t>
            </a:r>
            <a:r>
              <a:rPr sz="1200" spc="-5" dirty="0">
                <a:latin typeface="Calibri"/>
                <a:cs typeface="Calibri"/>
              </a:rPr>
              <a:t>della</a:t>
            </a:r>
            <a:endParaRPr sz="1200">
              <a:latin typeface="Calibri"/>
              <a:cs typeface="Calibri"/>
            </a:endParaRPr>
          </a:p>
          <a:p>
            <a:pPr marL="3885565" marR="5715" algn="just">
              <a:lnSpc>
                <a:spcPts val="1680"/>
              </a:lnSpc>
              <a:spcBef>
                <a:spcPts val="10"/>
              </a:spcBef>
            </a:pPr>
            <a:r>
              <a:rPr sz="1200" dirty="0">
                <a:latin typeface="Calibri"/>
                <a:cs typeface="Calibri"/>
              </a:rPr>
              <a:t>cultura </a:t>
            </a:r>
            <a:r>
              <a:rPr sz="1200" spc="-5" dirty="0">
                <a:latin typeface="Calibri"/>
                <a:cs typeface="Calibri"/>
              </a:rPr>
              <a:t>creativa, indetto </a:t>
            </a:r>
            <a:r>
              <a:rPr sz="1200" dirty="0">
                <a:latin typeface="Calibri"/>
                <a:cs typeface="Calibri"/>
              </a:rPr>
              <a:t>da </a:t>
            </a:r>
            <a:r>
              <a:rPr sz="1200" spc="-5" dirty="0">
                <a:latin typeface="Calibri"/>
                <a:cs typeface="Calibri"/>
              </a:rPr>
              <a:t>ABI  </a:t>
            </a:r>
            <a:r>
              <a:rPr sz="1200" dirty="0">
                <a:latin typeface="Calibri"/>
                <a:cs typeface="Calibri"/>
              </a:rPr>
              <a:t>anche per </a:t>
            </a:r>
            <a:r>
              <a:rPr sz="1200" spc="-5" dirty="0">
                <a:latin typeface="Calibri"/>
                <a:cs typeface="Calibri"/>
              </a:rPr>
              <a:t>l'anno  2015, </a:t>
            </a:r>
            <a:r>
              <a:rPr sz="1200" dirty="0">
                <a:latin typeface="Calibri"/>
                <a:cs typeface="Calibri"/>
              </a:rPr>
              <a:t>già in </a:t>
            </a:r>
            <a:r>
              <a:rPr sz="1200" spc="160" dirty="0">
                <a:latin typeface="Calibri"/>
                <a:cs typeface="Calibri"/>
              </a:rPr>
              <a:t> </a:t>
            </a:r>
            <a:r>
              <a:rPr sz="1200" spc="-5" dirty="0">
                <a:latin typeface="Calibri"/>
                <a:cs typeface="Calibri"/>
              </a:rPr>
              <a:t>corso</a:t>
            </a:r>
            <a:endParaRPr sz="1200">
              <a:latin typeface="Calibri"/>
              <a:cs typeface="Calibri"/>
            </a:endParaRPr>
          </a:p>
          <a:p>
            <a:pPr marL="3885565" marR="5080" algn="just">
              <a:lnSpc>
                <a:spcPts val="1680"/>
              </a:lnSpc>
              <a:spcBef>
                <a:spcPts val="15"/>
              </a:spcBef>
              <a:tabLst>
                <a:tab pos="5335905" algn="l"/>
              </a:tabLst>
            </a:pPr>
            <a:r>
              <a:rPr sz="1200" dirty="0">
                <a:latin typeface="Calibri"/>
                <a:cs typeface="Calibri"/>
              </a:rPr>
              <a:t>da </a:t>
            </a:r>
            <a:r>
              <a:rPr sz="1200" spc="-5" dirty="0">
                <a:latin typeface="Calibri"/>
                <a:cs typeface="Calibri"/>
              </a:rPr>
              <a:t>lunedì </a:t>
            </a:r>
            <a:r>
              <a:rPr sz="1200" dirty="0">
                <a:latin typeface="Calibri"/>
                <a:cs typeface="Calibri"/>
              </a:rPr>
              <a:t>e </a:t>
            </a:r>
            <a:r>
              <a:rPr sz="1200" spc="-5" dirty="0">
                <a:latin typeface="Calibri"/>
                <a:cs typeface="Calibri"/>
              </a:rPr>
              <a:t>fino </a:t>
            </a:r>
            <a:r>
              <a:rPr sz="1200" dirty="0">
                <a:latin typeface="Calibri"/>
                <a:cs typeface="Calibri"/>
              </a:rPr>
              <a:t>a </a:t>
            </a:r>
            <a:r>
              <a:rPr sz="1200" spc="-5" dirty="0">
                <a:latin typeface="Calibri"/>
                <a:cs typeface="Calibri"/>
              </a:rPr>
              <a:t>domenica.  </a:t>
            </a:r>
            <a:r>
              <a:rPr sz="1200" dirty="0">
                <a:latin typeface="Calibri"/>
                <a:cs typeface="Calibri"/>
              </a:rPr>
              <a:t>Des</a:t>
            </a:r>
            <a:r>
              <a:rPr sz="1200" spc="5" dirty="0">
                <a:latin typeface="Calibri"/>
                <a:cs typeface="Calibri"/>
              </a:rPr>
              <a:t>t</a:t>
            </a:r>
            <a:r>
              <a:rPr sz="1200" spc="-15" dirty="0">
                <a:latin typeface="Calibri"/>
                <a:cs typeface="Calibri"/>
              </a:rPr>
              <a:t>i</a:t>
            </a:r>
            <a:r>
              <a:rPr sz="1200" dirty="0">
                <a:latin typeface="Calibri"/>
                <a:cs typeface="Calibri"/>
              </a:rPr>
              <a:t>na</a:t>
            </a:r>
            <a:r>
              <a:rPr sz="1200" spc="5" dirty="0">
                <a:latin typeface="Calibri"/>
                <a:cs typeface="Calibri"/>
              </a:rPr>
              <a:t>t</a:t>
            </a:r>
            <a:r>
              <a:rPr sz="1200" dirty="0">
                <a:latin typeface="Calibri"/>
                <a:cs typeface="Calibri"/>
              </a:rPr>
              <a:t>ari	</a:t>
            </a:r>
            <a:r>
              <a:rPr sz="1200" spc="-10" dirty="0">
                <a:latin typeface="Calibri"/>
                <a:cs typeface="Calibri"/>
              </a:rPr>
              <a:t>d</a:t>
            </a:r>
            <a:r>
              <a:rPr sz="1200" dirty="0">
                <a:latin typeface="Calibri"/>
                <a:cs typeface="Calibri"/>
              </a:rPr>
              <a:t>ell'origi</a:t>
            </a:r>
            <a:r>
              <a:rPr sz="1200" spc="5" dirty="0">
                <a:latin typeface="Calibri"/>
                <a:cs typeface="Calibri"/>
              </a:rPr>
              <a:t>n</a:t>
            </a:r>
            <a:r>
              <a:rPr sz="1200" dirty="0">
                <a:latin typeface="Calibri"/>
                <a:cs typeface="Calibri"/>
              </a:rPr>
              <a:t>a</a:t>
            </a:r>
            <a:r>
              <a:rPr sz="1200" spc="-15" dirty="0">
                <a:latin typeface="Calibri"/>
                <a:cs typeface="Calibri"/>
              </a:rPr>
              <a:t>l</a:t>
            </a:r>
            <a:r>
              <a:rPr sz="1200" dirty="0">
                <a:latin typeface="Calibri"/>
                <a:cs typeface="Calibri"/>
              </a:rPr>
              <a:t>e  </a:t>
            </a:r>
            <a:r>
              <a:rPr sz="1200" spc="-5" dirty="0">
                <a:latin typeface="Calibri"/>
                <a:cs typeface="Calibri"/>
              </a:rPr>
              <a:t>appuntamento  sono  </a:t>
            </a:r>
            <a:r>
              <a:rPr sz="1200" dirty="0">
                <a:latin typeface="Calibri"/>
                <a:cs typeface="Calibri"/>
              </a:rPr>
              <a:t>i  </a:t>
            </a:r>
            <a:r>
              <a:rPr sz="1200" spc="-5" dirty="0">
                <a:latin typeface="Calibri"/>
                <a:cs typeface="Calibri"/>
              </a:rPr>
              <a:t>bambini  </a:t>
            </a:r>
            <a:r>
              <a:rPr sz="1200" dirty="0">
                <a:latin typeface="Calibri"/>
                <a:cs typeface="Calibri"/>
              </a:rPr>
              <a:t>e </a:t>
            </a:r>
            <a:r>
              <a:rPr sz="1200" spc="195" dirty="0">
                <a:latin typeface="Calibri"/>
                <a:cs typeface="Calibri"/>
              </a:rPr>
              <a:t> </a:t>
            </a:r>
            <a:r>
              <a:rPr sz="1200" dirty="0">
                <a:latin typeface="Calibri"/>
                <a:cs typeface="Calibri"/>
              </a:rPr>
              <a:t>i</a:t>
            </a:r>
            <a:endParaRPr sz="1200">
              <a:latin typeface="Calibri"/>
              <a:cs typeface="Calibri"/>
            </a:endParaRPr>
          </a:p>
          <a:p>
            <a:pPr marL="3885565" algn="just">
              <a:lnSpc>
                <a:spcPct val="100000"/>
              </a:lnSpc>
              <a:spcBef>
                <a:spcPts val="155"/>
              </a:spcBef>
            </a:pPr>
            <a:r>
              <a:rPr sz="1200" dirty="0">
                <a:latin typeface="Calibri"/>
                <a:cs typeface="Calibri"/>
              </a:rPr>
              <a:t>ragazzi dai 6 </a:t>
            </a:r>
            <a:r>
              <a:rPr sz="1200" spc="-10" dirty="0">
                <a:latin typeface="Calibri"/>
                <a:cs typeface="Calibri"/>
              </a:rPr>
              <a:t>ai </a:t>
            </a:r>
            <a:r>
              <a:rPr sz="1200" spc="-5" dirty="0">
                <a:latin typeface="Calibri"/>
                <a:cs typeface="Calibri"/>
              </a:rPr>
              <a:t>13</a:t>
            </a:r>
            <a:r>
              <a:rPr sz="1200" spc="-15" dirty="0">
                <a:latin typeface="Calibri"/>
                <a:cs typeface="Calibri"/>
              </a:rPr>
              <a:t> </a:t>
            </a:r>
            <a:r>
              <a:rPr sz="1200" spc="-5" dirty="0">
                <a:latin typeface="Calibri"/>
                <a:cs typeface="Calibri"/>
              </a:rPr>
              <a:t>anni.</a:t>
            </a:r>
            <a:endParaRPr sz="1200">
              <a:latin typeface="Calibri"/>
              <a:cs typeface="Calibri"/>
            </a:endParaRPr>
          </a:p>
        </p:txBody>
      </p:sp>
      <p:sp>
        <p:nvSpPr>
          <p:cNvPr id="6" name="object 6"/>
          <p:cNvSpPr txBox="1"/>
          <p:nvPr/>
        </p:nvSpPr>
        <p:spPr>
          <a:xfrm>
            <a:off x="706627" y="7887080"/>
            <a:ext cx="242252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giovanissimi </a:t>
            </a:r>
            <a:r>
              <a:rPr sz="1200" spc="-5" dirty="0">
                <a:latin typeface="Calibri"/>
                <a:cs typeface="Calibri"/>
              </a:rPr>
              <a:t>partecipanti</a:t>
            </a:r>
            <a:r>
              <a:rPr sz="1200" spc="20" dirty="0">
                <a:latin typeface="Calibri"/>
                <a:cs typeface="Calibri"/>
              </a:rPr>
              <a:t> </a:t>
            </a:r>
            <a:r>
              <a:rPr sz="1200" spc="-5" dirty="0">
                <a:latin typeface="Calibri"/>
                <a:cs typeface="Calibri"/>
              </a:rPr>
              <a:t>soprattutto</a:t>
            </a:r>
            <a:endParaRPr sz="1200">
              <a:latin typeface="Calibri"/>
              <a:cs typeface="Calibri"/>
            </a:endParaRPr>
          </a:p>
        </p:txBody>
      </p:sp>
      <p:sp>
        <p:nvSpPr>
          <p:cNvPr id="7" name="object 7"/>
          <p:cNvSpPr txBox="1"/>
          <p:nvPr/>
        </p:nvSpPr>
        <p:spPr>
          <a:xfrm>
            <a:off x="3193449" y="7211948"/>
            <a:ext cx="3661410" cy="883919"/>
          </a:xfrm>
          <a:prstGeom prst="rect">
            <a:avLst/>
          </a:prstGeom>
        </p:spPr>
        <p:txBody>
          <a:bodyPr vert="horz" wrap="square" lIns="0" tIns="13335" rIns="0" bIns="0" rtlCol="0">
            <a:spAutoFit/>
          </a:bodyPr>
          <a:lstStyle/>
          <a:p>
            <a:pPr marL="1398905" marR="5080" algn="just">
              <a:lnSpc>
                <a:spcPct val="117100"/>
              </a:lnSpc>
              <a:spcBef>
                <a:spcPts val="105"/>
              </a:spcBef>
            </a:pPr>
            <a:r>
              <a:rPr sz="1200" spc="-5" dirty="0">
                <a:latin typeface="Calibri"/>
                <a:cs typeface="Calibri"/>
              </a:rPr>
              <a:t>Se nell'anno passato si </a:t>
            </a:r>
            <a:r>
              <a:rPr sz="1200" dirty="0">
                <a:latin typeface="Calibri"/>
                <a:cs typeface="Calibri"/>
              </a:rPr>
              <a:t>era </a:t>
            </a:r>
            <a:r>
              <a:rPr sz="1200" spc="-5" dirty="0">
                <a:latin typeface="Calibri"/>
                <a:cs typeface="Calibri"/>
              </a:rPr>
              <a:t>indicato  come </a:t>
            </a:r>
            <a:r>
              <a:rPr sz="1200" dirty="0">
                <a:latin typeface="Calibri"/>
                <a:cs typeface="Calibri"/>
              </a:rPr>
              <a:t>tema </a:t>
            </a:r>
            <a:r>
              <a:rPr sz="1200" spc="-5" dirty="0">
                <a:latin typeface="Calibri"/>
                <a:cs typeface="Calibri"/>
              </a:rPr>
              <a:t>“Il Museo immaginario”  </a:t>
            </a:r>
            <a:r>
              <a:rPr sz="1200" dirty="0">
                <a:latin typeface="Calibri"/>
                <a:cs typeface="Calibri"/>
              </a:rPr>
              <a:t>e  </a:t>
            </a:r>
            <a:r>
              <a:rPr sz="1200" spc="-5" dirty="0">
                <a:latin typeface="Calibri"/>
                <a:cs typeface="Calibri"/>
              </a:rPr>
              <a:t>si  </a:t>
            </a:r>
            <a:r>
              <a:rPr sz="1200" dirty="0">
                <a:latin typeface="Calibri"/>
                <a:cs typeface="Calibri"/>
              </a:rPr>
              <a:t>era  </a:t>
            </a:r>
            <a:r>
              <a:rPr sz="1200" spc="-5" dirty="0">
                <a:latin typeface="Calibri"/>
                <a:cs typeface="Calibri"/>
              </a:rPr>
              <a:t>stimolato  </a:t>
            </a:r>
            <a:r>
              <a:rPr sz="1200" dirty="0">
                <a:latin typeface="Calibri"/>
                <a:cs typeface="Calibri"/>
              </a:rPr>
              <a:t>la  </a:t>
            </a:r>
            <a:r>
              <a:rPr sz="1200" spc="-5" dirty="0">
                <a:latin typeface="Calibri"/>
                <a:cs typeface="Calibri"/>
              </a:rPr>
              <a:t>creatività</a:t>
            </a:r>
            <a:r>
              <a:rPr sz="1200" spc="204" dirty="0">
                <a:latin typeface="Calibri"/>
                <a:cs typeface="Calibri"/>
              </a:rPr>
              <a:t> </a:t>
            </a:r>
            <a:r>
              <a:rPr sz="1200" dirty="0">
                <a:latin typeface="Calibri"/>
                <a:cs typeface="Calibri"/>
              </a:rPr>
              <a:t>dei</a:t>
            </a:r>
            <a:endParaRPr sz="1200">
              <a:latin typeface="Calibri"/>
              <a:cs typeface="Calibri"/>
            </a:endParaRPr>
          </a:p>
          <a:p>
            <a:pPr marL="12700">
              <a:lnSpc>
                <a:spcPct val="100000"/>
              </a:lnSpc>
              <a:spcBef>
                <a:spcPts val="250"/>
              </a:spcBef>
            </a:pPr>
            <a:r>
              <a:rPr sz="1200" dirty="0">
                <a:latin typeface="Calibri"/>
                <a:cs typeface="Calibri"/>
              </a:rPr>
              <a:t>verso  la  </a:t>
            </a:r>
            <a:r>
              <a:rPr sz="1200" spc="-5" dirty="0">
                <a:latin typeface="Calibri"/>
                <a:cs typeface="Calibri"/>
              </a:rPr>
              <a:t>realizzazione   </a:t>
            </a:r>
            <a:r>
              <a:rPr sz="1200" dirty="0">
                <a:latin typeface="Calibri"/>
                <a:cs typeface="Calibri"/>
              </a:rPr>
              <a:t>di  </a:t>
            </a:r>
            <a:r>
              <a:rPr sz="1200" spc="-5" dirty="0">
                <a:latin typeface="Calibri"/>
                <a:cs typeface="Calibri"/>
              </a:rPr>
              <a:t>inediti   </a:t>
            </a:r>
            <a:r>
              <a:rPr sz="1200" dirty="0">
                <a:latin typeface="Calibri"/>
                <a:cs typeface="Calibri"/>
              </a:rPr>
              <a:t>e   </a:t>
            </a:r>
            <a:r>
              <a:rPr sz="1200" spc="-5" dirty="0">
                <a:latin typeface="Calibri"/>
                <a:cs typeface="Calibri"/>
              </a:rPr>
              <a:t>originali  </a:t>
            </a:r>
            <a:r>
              <a:rPr sz="1200" spc="45" dirty="0">
                <a:latin typeface="Calibri"/>
                <a:cs typeface="Calibri"/>
              </a:rPr>
              <a:t> </a:t>
            </a:r>
            <a:r>
              <a:rPr sz="1200" spc="-5" dirty="0">
                <a:latin typeface="Calibri"/>
                <a:cs typeface="Calibri"/>
              </a:rPr>
              <a:t>contenitori</a:t>
            </a:r>
            <a:endParaRPr sz="1200">
              <a:latin typeface="Calibri"/>
              <a:cs typeface="Calibri"/>
            </a:endParaRPr>
          </a:p>
        </p:txBody>
      </p:sp>
      <p:sp>
        <p:nvSpPr>
          <p:cNvPr id="8" name="object 8"/>
          <p:cNvSpPr txBox="1"/>
          <p:nvPr/>
        </p:nvSpPr>
        <p:spPr>
          <a:xfrm>
            <a:off x="706627" y="8068055"/>
            <a:ext cx="6147435" cy="1489710"/>
          </a:xfrm>
          <a:prstGeom prst="rect">
            <a:avLst/>
          </a:prstGeom>
        </p:spPr>
        <p:txBody>
          <a:bodyPr vert="horz" wrap="square" lIns="0" tIns="13335" rIns="0" bIns="0" rtlCol="0">
            <a:spAutoFit/>
          </a:bodyPr>
          <a:lstStyle/>
          <a:p>
            <a:pPr marL="12700" marR="10795" algn="just">
              <a:lnSpc>
                <a:spcPct val="117200"/>
              </a:lnSpc>
              <a:spcBef>
                <a:spcPts val="105"/>
              </a:spcBef>
            </a:pPr>
            <a:r>
              <a:rPr sz="1200" spc="-5" dirty="0">
                <a:latin typeface="Calibri"/>
                <a:cs typeface="Calibri"/>
              </a:rPr>
              <a:t>museali, quest'anno, invece, si porta </a:t>
            </a:r>
            <a:r>
              <a:rPr sz="1200" dirty="0">
                <a:latin typeface="Calibri"/>
                <a:cs typeface="Calibri"/>
              </a:rPr>
              <a:t>a </a:t>
            </a:r>
            <a:r>
              <a:rPr sz="1200" spc="-5" dirty="0">
                <a:latin typeface="Calibri"/>
                <a:cs typeface="Calibri"/>
              </a:rPr>
              <a:t>consapevolezza tutta </a:t>
            </a:r>
            <a:r>
              <a:rPr sz="1200" dirty="0">
                <a:latin typeface="Calibri"/>
                <a:cs typeface="Calibri"/>
              </a:rPr>
              <a:t>la </a:t>
            </a:r>
            <a:r>
              <a:rPr sz="1200" spc="-5" dirty="0">
                <a:latin typeface="Calibri"/>
                <a:cs typeface="Calibri"/>
              </a:rPr>
              <a:t>realtà esteriore </a:t>
            </a:r>
            <a:r>
              <a:rPr sz="1200" dirty="0">
                <a:latin typeface="Calibri"/>
                <a:cs typeface="Calibri"/>
              </a:rPr>
              <a:t>e </a:t>
            </a:r>
            <a:r>
              <a:rPr sz="1200" spc="-5" dirty="0">
                <a:latin typeface="Calibri"/>
                <a:cs typeface="Calibri"/>
              </a:rPr>
              <a:t>interiore nella  </a:t>
            </a:r>
            <a:r>
              <a:rPr sz="1200" dirty="0">
                <a:latin typeface="Calibri"/>
                <a:cs typeface="Calibri"/>
              </a:rPr>
              <a:t>quale i </a:t>
            </a:r>
            <a:r>
              <a:rPr sz="1200" spc="-5" dirty="0">
                <a:latin typeface="Calibri"/>
                <a:cs typeface="Calibri"/>
              </a:rPr>
              <a:t>piccoli vivono </a:t>
            </a:r>
            <a:r>
              <a:rPr sz="1200" dirty="0">
                <a:latin typeface="Calibri"/>
                <a:cs typeface="Calibri"/>
              </a:rPr>
              <a:t>e </a:t>
            </a:r>
            <a:r>
              <a:rPr sz="1200" spc="-5" dirty="0">
                <a:latin typeface="Calibri"/>
                <a:cs typeface="Calibri"/>
              </a:rPr>
              <a:t>che </a:t>
            </a:r>
            <a:r>
              <a:rPr sz="1200" dirty="0">
                <a:latin typeface="Calibri"/>
                <a:cs typeface="Calibri"/>
              </a:rPr>
              <a:t>essi </a:t>
            </a:r>
            <a:r>
              <a:rPr sz="1200" spc="-5" dirty="0">
                <a:latin typeface="Calibri"/>
                <a:cs typeface="Calibri"/>
              </a:rPr>
              <a:t>rivedranno, </a:t>
            </a:r>
            <a:r>
              <a:rPr sz="1200" spc="-10" dirty="0">
                <a:latin typeface="Calibri"/>
                <a:cs typeface="Calibri"/>
              </a:rPr>
              <a:t>con </a:t>
            </a:r>
            <a:r>
              <a:rPr sz="1200" spc="-5" dirty="0">
                <a:latin typeface="Calibri"/>
                <a:cs typeface="Calibri"/>
              </a:rPr>
              <a:t>occhi nuovi, come </a:t>
            </a:r>
            <a:r>
              <a:rPr sz="1200" dirty="0">
                <a:latin typeface="Calibri"/>
                <a:cs typeface="Calibri"/>
              </a:rPr>
              <a:t>una </a:t>
            </a:r>
            <a:r>
              <a:rPr sz="1200" spc="-5" dirty="0">
                <a:latin typeface="Calibri"/>
                <a:cs typeface="Calibri"/>
              </a:rPr>
              <a:t>scoperta; laboratori,  spettacoli teatrali, visite </a:t>
            </a:r>
            <a:r>
              <a:rPr sz="1200" dirty="0">
                <a:latin typeface="Calibri"/>
                <a:cs typeface="Calibri"/>
              </a:rPr>
              <a:t>guidate </a:t>
            </a:r>
            <a:r>
              <a:rPr sz="1200" spc="-10" dirty="0">
                <a:latin typeface="Calibri"/>
                <a:cs typeface="Calibri"/>
              </a:rPr>
              <a:t>in </a:t>
            </a:r>
            <a:r>
              <a:rPr sz="1200" spc="-5" dirty="0">
                <a:latin typeface="Calibri"/>
                <a:cs typeface="Calibri"/>
              </a:rPr>
              <a:t>luoghi particolarmente eloquenti, momenti didattici</a:t>
            </a:r>
            <a:r>
              <a:rPr sz="1200" spc="114" dirty="0">
                <a:latin typeface="Calibri"/>
                <a:cs typeface="Calibri"/>
              </a:rPr>
              <a:t> </a:t>
            </a:r>
            <a:r>
              <a:rPr sz="1200" spc="-5" dirty="0">
                <a:latin typeface="Calibri"/>
                <a:cs typeface="Calibri"/>
              </a:rPr>
              <a:t>dedicati.</a:t>
            </a:r>
            <a:endParaRPr sz="1200">
              <a:latin typeface="Calibri"/>
              <a:cs typeface="Calibri"/>
            </a:endParaRPr>
          </a:p>
          <a:p>
            <a:pPr>
              <a:lnSpc>
                <a:spcPct val="100000"/>
              </a:lnSpc>
              <a:spcBef>
                <a:spcPts val="20"/>
              </a:spcBef>
            </a:pPr>
            <a:endParaRPr sz="1200">
              <a:latin typeface="Times New Roman"/>
              <a:cs typeface="Times New Roman"/>
            </a:endParaRPr>
          </a:p>
          <a:p>
            <a:pPr marL="12700" marR="5080" algn="just">
              <a:lnSpc>
                <a:spcPct val="117100"/>
              </a:lnSpc>
            </a:pPr>
            <a:r>
              <a:rPr sz="1200" spc="-5" dirty="0">
                <a:latin typeface="Calibri"/>
                <a:cs typeface="Calibri"/>
              </a:rPr>
              <a:t>La Bper, </a:t>
            </a:r>
            <a:r>
              <a:rPr sz="1200" dirty="0">
                <a:latin typeface="Calibri"/>
                <a:cs typeface="Calibri"/>
              </a:rPr>
              <a:t>aderendo al </a:t>
            </a:r>
            <a:r>
              <a:rPr sz="1200" spc="-5" dirty="0">
                <a:latin typeface="Calibri"/>
                <a:cs typeface="Calibri"/>
              </a:rPr>
              <a:t>progetto come </a:t>
            </a:r>
            <a:r>
              <a:rPr sz="1200" dirty="0">
                <a:latin typeface="Calibri"/>
                <a:cs typeface="Calibri"/>
              </a:rPr>
              <a:t>già </a:t>
            </a:r>
            <a:r>
              <a:rPr sz="1200" spc="-5" dirty="0">
                <a:latin typeface="Calibri"/>
                <a:cs typeface="Calibri"/>
              </a:rPr>
              <a:t>accaduto nell'anno passato, </a:t>
            </a:r>
            <a:r>
              <a:rPr sz="1200" dirty="0">
                <a:latin typeface="Calibri"/>
                <a:cs typeface="Calibri"/>
              </a:rPr>
              <a:t>ha </a:t>
            </a:r>
            <a:r>
              <a:rPr sz="1200" spc="-5" dirty="0">
                <a:latin typeface="Calibri"/>
                <a:cs typeface="Calibri"/>
              </a:rPr>
              <a:t>articolato </a:t>
            </a:r>
            <a:r>
              <a:rPr sz="1200" dirty="0">
                <a:latin typeface="Calibri"/>
                <a:cs typeface="Calibri"/>
              </a:rPr>
              <a:t>la </a:t>
            </a:r>
            <a:r>
              <a:rPr sz="1200" spc="-5" dirty="0">
                <a:latin typeface="Calibri"/>
                <a:cs typeface="Calibri"/>
              </a:rPr>
              <a:t>sua  partecipazione </a:t>
            </a:r>
            <a:r>
              <a:rPr sz="1200" dirty="0">
                <a:latin typeface="Calibri"/>
                <a:cs typeface="Calibri"/>
              </a:rPr>
              <a:t>in </a:t>
            </a:r>
            <a:r>
              <a:rPr sz="1200" spc="-5" dirty="0">
                <a:latin typeface="Calibri"/>
                <a:cs typeface="Calibri"/>
              </a:rPr>
              <a:t>quattro </a:t>
            </a:r>
            <a:r>
              <a:rPr sz="1200" dirty="0">
                <a:latin typeface="Calibri"/>
                <a:cs typeface="Calibri"/>
              </a:rPr>
              <a:t>eventi, </a:t>
            </a:r>
            <a:r>
              <a:rPr sz="1200" spc="-5" dirty="0">
                <a:latin typeface="Calibri"/>
                <a:cs typeface="Calibri"/>
              </a:rPr>
              <a:t>distribuiti </a:t>
            </a:r>
            <a:r>
              <a:rPr sz="1200" spc="-10" dirty="0">
                <a:latin typeface="Calibri"/>
                <a:cs typeface="Calibri"/>
              </a:rPr>
              <a:t>sul </a:t>
            </a:r>
            <a:r>
              <a:rPr sz="1200" spc="-5" dirty="0">
                <a:latin typeface="Calibri"/>
                <a:cs typeface="Calibri"/>
              </a:rPr>
              <a:t>territorio nazionale </a:t>
            </a:r>
            <a:r>
              <a:rPr sz="1200" dirty="0">
                <a:latin typeface="Calibri"/>
                <a:cs typeface="Calibri"/>
              </a:rPr>
              <a:t>e </a:t>
            </a:r>
            <a:r>
              <a:rPr sz="1200" spc="-5" dirty="0">
                <a:latin typeface="Calibri"/>
                <a:cs typeface="Calibri"/>
              </a:rPr>
              <a:t>così </a:t>
            </a:r>
            <a:r>
              <a:rPr sz="1200" dirty="0">
                <a:latin typeface="Calibri"/>
                <a:cs typeface="Calibri"/>
              </a:rPr>
              <a:t>sottotitolati: </a:t>
            </a:r>
            <a:r>
              <a:rPr sz="1200" spc="-5" dirty="0">
                <a:latin typeface="Calibri"/>
                <a:cs typeface="Calibri"/>
              </a:rPr>
              <a:t>“Un  </a:t>
            </a:r>
            <a:r>
              <a:rPr sz="1200" dirty="0">
                <a:latin typeface="Calibri"/>
                <a:cs typeface="Calibri"/>
              </a:rPr>
              <a:t>labirinto</a:t>
            </a:r>
            <a:r>
              <a:rPr sz="1200" spc="30" dirty="0">
                <a:latin typeface="Calibri"/>
                <a:cs typeface="Calibri"/>
              </a:rPr>
              <a:t> </a:t>
            </a:r>
            <a:r>
              <a:rPr sz="1200" dirty="0">
                <a:latin typeface="Calibri"/>
                <a:cs typeface="Calibri"/>
              </a:rPr>
              <a:t>di</a:t>
            </a:r>
            <a:r>
              <a:rPr sz="1200" spc="30" dirty="0">
                <a:latin typeface="Calibri"/>
                <a:cs typeface="Calibri"/>
              </a:rPr>
              <a:t> </a:t>
            </a:r>
            <a:r>
              <a:rPr sz="1200" spc="-5" dirty="0">
                <a:latin typeface="Calibri"/>
                <a:cs typeface="Calibri"/>
              </a:rPr>
              <a:t>storie</a:t>
            </a:r>
            <a:r>
              <a:rPr sz="1200" spc="25" dirty="0">
                <a:latin typeface="Calibri"/>
                <a:cs typeface="Calibri"/>
              </a:rPr>
              <a:t> </a:t>
            </a:r>
            <a:r>
              <a:rPr sz="1200" spc="-5" dirty="0">
                <a:latin typeface="Calibri"/>
                <a:cs typeface="Calibri"/>
              </a:rPr>
              <a:t>naturali”</a:t>
            </a:r>
            <a:r>
              <a:rPr sz="1200" spc="35" dirty="0">
                <a:latin typeface="Calibri"/>
                <a:cs typeface="Calibri"/>
              </a:rPr>
              <a:t> </a:t>
            </a:r>
            <a:r>
              <a:rPr sz="1200" dirty="0">
                <a:latin typeface="Calibri"/>
                <a:cs typeface="Calibri"/>
              </a:rPr>
              <a:t>a</a:t>
            </a:r>
            <a:r>
              <a:rPr sz="1200" spc="30" dirty="0">
                <a:latin typeface="Calibri"/>
                <a:cs typeface="Calibri"/>
              </a:rPr>
              <a:t> </a:t>
            </a:r>
            <a:r>
              <a:rPr sz="1200" spc="-5" dirty="0">
                <a:latin typeface="Calibri"/>
                <a:cs typeface="Calibri"/>
              </a:rPr>
              <a:t>Modena</a:t>
            </a:r>
            <a:r>
              <a:rPr sz="1200" spc="30" dirty="0">
                <a:latin typeface="Calibri"/>
                <a:cs typeface="Calibri"/>
              </a:rPr>
              <a:t> </a:t>
            </a:r>
            <a:r>
              <a:rPr sz="1200" spc="-5" dirty="0">
                <a:latin typeface="Calibri"/>
                <a:cs typeface="Calibri"/>
              </a:rPr>
              <a:t>sabato,</a:t>
            </a:r>
            <a:r>
              <a:rPr sz="1200" spc="30" dirty="0">
                <a:latin typeface="Calibri"/>
                <a:cs typeface="Calibri"/>
              </a:rPr>
              <a:t> </a:t>
            </a:r>
            <a:r>
              <a:rPr sz="1200" spc="-5" dirty="0">
                <a:latin typeface="Calibri"/>
                <a:cs typeface="Calibri"/>
              </a:rPr>
              <a:t>“L'alfabeto</a:t>
            </a:r>
            <a:r>
              <a:rPr sz="1200" spc="30" dirty="0">
                <a:latin typeface="Calibri"/>
                <a:cs typeface="Calibri"/>
              </a:rPr>
              <a:t> </a:t>
            </a:r>
            <a:r>
              <a:rPr sz="1200" spc="-5" dirty="0">
                <a:latin typeface="Calibri"/>
                <a:cs typeface="Calibri"/>
              </a:rPr>
              <a:t>rumoroso</a:t>
            </a:r>
            <a:r>
              <a:rPr sz="1200" spc="55" dirty="0">
                <a:latin typeface="Calibri"/>
                <a:cs typeface="Calibri"/>
              </a:rPr>
              <a:t> </a:t>
            </a:r>
            <a:r>
              <a:rPr sz="1200" dirty="0">
                <a:latin typeface="Calibri"/>
                <a:cs typeface="Calibri"/>
              </a:rPr>
              <a:t>-</a:t>
            </a:r>
            <a:r>
              <a:rPr sz="1200" spc="35" dirty="0">
                <a:latin typeface="Calibri"/>
                <a:cs typeface="Calibri"/>
              </a:rPr>
              <a:t> </a:t>
            </a:r>
            <a:r>
              <a:rPr sz="1200" spc="-5" dirty="0">
                <a:latin typeface="Calibri"/>
                <a:cs typeface="Calibri"/>
              </a:rPr>
              <a:t>Parole</a:t>
            </a:r>
            <a:r>
              <a:rPr sz="1200" spc="35" dirty="0">
                <a:latin typeface="Calibri"/>
                <a:cs typeface="Calibri"/>
              </a:rPr>
              <a:t> </a:t>
            </a:r>
            <a:r>
              <a:rPr sz="1200" dirty="0">
                <a:latin typeface="Calibri"/>
                <a:cs typeface="Calibri"/>
              </a:rPr>
              <a:t>e</a:t>
            </a:r>
            <a:r>
              <a:rPr sz="1200" spc="40" dirty="0">
                <a:latin typeface="Calibri"/>
                <a:cs typeface="Calibri"/>
              </a:rPr>
              <a:t> </a:t>
            </a:r>
            <a:r>
              <a:rPr sz="1200" spc="-5" dirty="0">
                <a:latin typeface="Calibri"/>
                <a:cs typeface="Calibri"/>
              </a:rPr>
              <a:t>suoni</a:t>
            </a:r>
            <a:r>
              <a:rPr sz="1200" spc="20" dirty="0">
                <a:latin typeface="Calibri"/>
                <a:cs typeface="Calibri"/>
              </a:rPr>
              <a:t> </a:t>
            </a:r>
            <a:r>
              <a:rPr sz="1200" dirty="0">
                <a:latin typeface="Calibri"/>
                <a:cs typeface="Calibri"/>
              </a:rPr>
              <a:t>dal</a:t>
            </a:r>
            <a:r>
              <a:rPr sz="1200" spc="30" dirty="0">
                <a:latin typeface="Calibri"/>
                <a:cs typeface="Calibri"/>
              </a:rPr>
              <a:t> </a:t>
            </a:r>
            <a:r>
              <a:rPr sz="1200" spc="-5" dirty="0">
                <a:latin typeface="Calibri"/>
                <a:cs typeface="Calibri"/>
              </a:rPr>
              <a:t>mondo</a:t>
            </a:r>
            <a:r>
              <a:rPr sz="1200" spc="30" dirty="0">
                <a:latin typeface="Calibri"/>
                <a:cs typeface="Calibri"/>
              </a:rPr>
              <a:t> </a:t>
            </a:r>
            <a:r>
              <a:rPr sz="1200" spc="-5" dirty="0">
                <a:latin typeface="Calibri"/>
                <a:cs typeface="Calibri"/>
              </a:rPr>
              <a:t>dei</a:t>
            </a:r>
            <a:endParaRPr sz="1200">
              <a:latin typeface="Calibri"/>
              <a:cs typeface="Calibri"/>
            </a:endParaRPr>
          </a:p>
        </p:txBody>
      </p:sp>
      <p:sp>
        <p:nvSpPr>
          <p:cNvPr id="9" name="object 9"/>
          <p:cNvSpPr/>
          <p:nvPr/>
        </p:nvSpPr>
        <p:spPr>
          <a:xfrm>
            <a:off x="2246629" y="2205529"/>
            <a:ext cx="3047999" cy="39016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562419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396615">
              <a:lnSpc>
                <a:spcPts val="1839"/>
              </a:lnSpc>
            </a:pPr>
            <a:r>
              <a:rPr sz="1600" b="1" spc="-5" dirty="0">
                <a:latin typeface="Arial"/>
                <a:cs typeface="Arial"/>
              </a:rPr>
              <a:t>Gazzettadimodena.gelocal.it  17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5"/>
              </a:spcBef>
            </a:pPr>
            <a:endParaRPr sz="2100">
              <a:latin typeface="Times New Roman"/>
              <a:cs typeface="Times New Roman"/>
            </a:endParaRPr>
          </a:p>
          <a:p>
            <a:pPr marL="12700" marR="9525" algn="just">
              <a:lnSpc>
                <a:spcPct val="116700"/>
              </a:lnSpc>
            </a:pPr>
            <a:r>
              <a:rPr sz="1200" dirty="0">
                <a:latin typeface="Calibri"/>
                <a:cs typeface="Calibri"/>
              </a:rPr>
              <a:t>Fumetti” ad </a:t>
            </a:r>
            <a:r>
              <a:rPr sz="1200" spc="-5" dirty="0">
                <a:latin typeface="Calibri"/>
                <a:cs typeface="Calibri"/>
              </a:rPr>
              <a:t>Avellino, </a:t>
            </a:r>
            <a:r>
              <a:rPr sz="1200" dirty="0">
                <a:latin typeface="Calibri"/>
                <a:cs typeface="Calibri"/>
              </a:rPr>
              <a:t>Napoli, </a:t>
            </a:r>
            <a:r>
              <a:rPr sz="1200" spc="-5" dirty="0">
                <a:latin typeface="Calibri"/>
                <a:cs typeface="Calibri"/>
              </a:rPr>
              <a:t>Salerno, Marina </a:t>
            </a:r>
            <a:r>
              <a:rPr sz="1200" dirty="0">
                <a:latin typeface="Calibri"/>
                <a:cs typeface="Calibri"/>
              </a:rPr>
              <a:t>di </a:t>
            </a:r>
            <a:r>
              <a:rPr sz="1200" spc="-5" dirty="0">
                <a:latin typeface="Calibri"/>
                <a:cs typeface="Calibri"/>
              </a:rPr>
              <a:t>Ascea, Foggia, “Casalibro” </a:t>
            </a:r>
            <a:r>
              <a:rPr sz="1200" dirty="0">
                <a:latin typeface="Calibri"/>
                <a:cs typeface="Calibri"/>
              </a:rPr>
              <a:t>a </a:t>
            </a:r>
            <a:r>
              <a:rPr sz="1200" spc="-5" dirty="0">
                <a:latin typeface="Calibri"/>
                <a:cs typeface="Calibri"/>
              </a:rPr>
              <a:t>Ravenna, “Un  racconto </a:t>
            </a:r>
            <a:r>
              <a:rPr sz="1200" dirty="0">
                <a:latin typeface="Calibri"/>
                <a:cs typeface="Calibri"/>
              </a:rPr>
              <a:t>da un </a:t>
            </a:r>
            <a:r>
              <a:rPr sz="1200" spc="-5" dirty="0">
                <a:latin typeface="Calibri"/>
                <a:cs typeface="Calibri"/>
              </a:rPr>
              <a:t>castello” </a:t>
            </a:r>
            <a:r>
              <a:rPr sz="1200" dirty="0">
                <a:latin typeface="Calibri"/>
                <a:cs typeface="Calibri"/>
              </a:rPr>
              <a:t>a </a:t>
            </a:r>
            <a:r>
              <a:rPr sz="1200" spc="-5" dirty="0">
                <a:latin typeface="Calibri"/>
                <a:cs typeface="Calibri"/>
              </a:rPr>
              <a:t>Santa Severina, </a:t>
            </a:r>
            <a:r>
              <a:rPr sz="1200" dirty="0">
                <a:latin typeface="Calibri"/>
                <a:cs typeface="Calibri"/>
              </a:rPr>
              <a:t>in </a:t>
            </a:r>
            <a:r>
              <a:rPr sz="1200" spc="-5" dirty="0">
                <a:latin typeface="Calibri"/>
                <a:cs typeface="Calibri"/>
              </a:rPr>
              <a:t>provincia </a:t>
            </a:r>
            <a:r>
              <a:rPr sz="1200" dirty="0">
                <a:latin typeface="Calibri"/>
                <a:cs typeface="Calibri"/>
              </a:rPr>
              <a:t>di</a:t>
            </a:r>
            <a:r>
              <a:rPr sz="1200" spc="5" dirty="0">
                <a:latin typeface="Calibri"/>
                <a:cs typeface="Calibri"/>
              </a:rPr>
              <a:t> </a:t>
            </a:r>
            <a:r>
              <a:rPr sz="1200" spc="-5" dirty="0">
                <a:latin typeface="Calibri"/>
                <a:cs typeface="Calibri"/>
              </a:rPr>
              <a:t>Crotone.</a:t>
            </a:r>
            <a:endParaRPr sz="1200">
              <a:latin typeface="Calibri"/>
              <a:cs typeface="Calibri"/>
            </a:endParaRPr>
          </a:p>
          <a:p>
            <a:pPr>
              <a:lnSpc>
                <a:spcPct val="100000"/>
              </a:lnSpc>
              <a:spcBef>
                <a:spcPts val="20"/>
              </a:spcBef>
            </a:pPr>
            <a:endParaRPr sz="1200">
              <a:latin typeface="Times New Roman"/>
              <a:cs typeface="Times New Roman"/>
            </a:endParaRPr>
          </a:p>
          <a:p>
            <a:pPr marL="12700" marR="6985" algn="just">
              <a:lnSpc>
                <a:spcPct val="117100"/>
              </a:lnSpc>
            </a:pPr>
            <a:r>
              <a:rPr sz="1200" spc="-5" dirty="0">
                <a:latin typeface="Calibri"/>
                <a:cs typeface="Calibri"/>
              </a:rPr>
              <a:t>Banca popolare dell'Emilia </a:t>
            </a:r>
            <a:r>
              <a:rPr sz="1200" dirty="0">
                <a:latin typeface="Calibri"/>
                <a:cs typeface="Calibri"/>
              </a:rPr>
              <a:t>Romagna, </a:t>
            </a:r>
            <a:r>
              <a:rPr sz="1200" spc="-5" dirty="0">
                <a:latin typeface="Calibri"/>
                <a:cs typeface="Calibri"/>
              </a:rPr>
              <a:t>privilegiando </a:t>
            </a:r>
            <a:r>
              <a:rPr sz="1200" dirty="0">
                <a:latin typeface="Calibri"/>
                <a:cs typeface="Calibri"/>
              </a:rPr>
              <a:t>il </a:t>
            </a:r>
            <a:r>
              <a:rPr sz="1200" spc="-5" dirty="0">
                <a:latin typeface="Calibri"/>
                <a:cs typeface="Calibri"/>
              </a:rPr>
              <a:t>particolare </a:t>
            </a:r>
            <a:r>
              <a:rPr sz="1200" dirty="0">
                <a:latin typeface="Calibri"/>
                <a:cs typeface="Calibri"/>
              </a:rPr>
              <a:t>rapporto </a:t>
            </a:r>
            <a:r>
              <a:rPr sz="1200" spc="-5" dirty="0">
                <a:latin typeface="Calibri"/>
                <a:cs typeface="Calibri"/>
              </a:rPr>
              <a:t>con </a:t>
            </a:r>
            <a:r>
              <a:rPr sz="1200" dirty="0">
                <a:latin typeface="Calibri"/>
                <a:cs typeface="Calibri"/>
              </a:rPr>
              <a:t>i </a:t>
            </a:r>
            <a:r>
              <a:rPr sz="1200" spc="-5" dirty="0">
                <a:latin typeface="Calibri"/>
                <a:cs typeface="Calibri"/>
              </a:rPr>
              <a:t>territori nei </a:t>
            </a:r>
            <a:r>
              <a:rPr sz="1200" dirty="0">
                <a:latin typeface="Calibri"/>
                <a:cs typeface="Calibri"/>
              </a:rPr>
              <a:t>quali è  radicata, ha </a:t>
            </a:r>
            <a:r>
              <a:rPr sz="1200" spc="-5" dirty="0">
                <a:latin typeface="Calibri"/>
                <a:cs typeface="Calibri"/>
              </a:rPr>
              <a:t>individuato </a:t>
            </a:r>
            <a:r>
              <a:rPr sz="1200" dirty="0">
                <a:latin typeface="Calibri"/>
                <a:cs typeface="Calibri"/>
              </a:rPr>
              <a:t>nelle </a:t>
            </a:r>
            <a:r>
              <a:rPr sz="1200" spc="-5" dirty="0">
                <a:latin typeface="Calibri"/>
                <a:cs typeface="Calibri"/>
              </a:rPr>
              <a:t>tante regioni italiane </a:t>
            </a:r>
            <a:r>
              <a:rPr sz="1200" dirty="0">
                <a:latin typeface="Calibri"/>
                <a:cs typeface="Calibri"/>
              </a:rPr>
              <a:t>dov'è ormai </a:t>
            </a:r>
            <a:r>
              <a:rPr sz="1200" spc="-5" dirty="0">
                <a:latin typeface="Calibri"/>
                <a:cs typeface="Calibri"/>
              </a:rPr>
              <a:t>presente </a:t>
            </a:r>
            <a:r>
              <a:rPr sz="1200" dirty="0">
                <a:latin typeface="Calibri"/>
                <a:cs typeface="Calibri"/>
              </a:rPr>
              <a:t>alcune </a:t>
            </a:r>
            <a:r>
              <a:rPr sz="1200" spc="-5" dirty="0">
                <a:latin typeface="Calibri"/>
                <a:cs typeface="Calibri"/>
              </a:rPr>
              <a:t>scuole primarie  </a:t>
            </a:r>
            <a:r>
              <a:rPr sz="1200" dirty="0">
                <a:latin typeface="Calibri"/>
                <a:cs typeface="Calibri"/>
              </a:rPr>
              <a:t>e/o </a:t>
            </a:r>
            <a:r>
              <a:rPr sz="1200" spc="-5" dirty="0">
                <a:latin typeface="Calibri"/>
                <a:cs typeface="Calibri"/>
              </a:rPr>
              <a:t>secondarie </a:t>
            </a:r>
            <a:r>
              <a:rPr sz="1200" dirty="0">
                <a:latin typeface="Calibri"/>
                <a:cs typeface="Calibri"/>
              </a:rPr>
              <a:t>di primo grado, i </a:t>
            </a:r>
            <a:r>
              <a:rPr sz="1200" spc="-5" dirty="0">
                <a:latin typeface="Calibri"/>
                <a:cs typeface="Calibri"/>
              </a:rPr>
              <a:t>cui </a:t>
            </a:r>
            <a:r>
              <a:rPr sz="1200" dirty="0">
                <a:latin typeface="Calibri"/>
                <a:cs typeface="Calibri"/>
              </a:rPr>
              <a:t>bambini e </a:t>
            </a:r>
            <a:r>
              <a:rPr sz="1200" spc="-5" dirty="0">
                <a:latin typeface="Calibri"/>
                <a:cs typeface="Calibri"/>
              </a:rPr>
              <a:t>ragazzi sono diventati </a:t>
            </a:r>
            <a:r>
              <a:rPr sz="1200" dirty="0">
                <a:latin typeface="Calibri"/>
                <a:cs typeface="Calibri"/>
              </a:rPr>
              <a:t>i </a:t>
            </a:r>
            <a:r>
              <a:rPr sz="1200" spc="-5" dirty="0">
                <a:latin typeface="Calibri"/>
                <a:cs typeface="Calibri"/>
              </a:rPr>
              <a:t>partecipanti della seconda  edizione del Festival della </a:t>
            </a:r>
            <a:r>
              <a:rPr sz="1200" dirty="0">
                <a:latin typeface="Calibri"/>
                <a:cs typeface="Calibri"/>
              </a:rPr>
              <a:t>cultura creativa, </a:t>
            </a:r>
            <a:r>
              <a:rPr sz="1200" spc="-5" dirty="0">
                <a:latin typeface="Calibri"/>
                <a:cs typeface="Calibri"/>
              </a:rPr>
              <a:t>divenuto </a:t>
            </a:r>
            <a:r>
              <a:rPr sz="1200" dirty="0">
                <a:latin typeface="Calibri"/>
                <a:cs typeface="Calibri"/>
              </a:rPr>
              <a:t>ormai un </a:t>
            </a:r>
            <a:r>
              <a:rPr sz="1200" spc="-5" dirty="0">
                <a:latin typeface="Calibri"/>
                <a:cs typeface="Calibri"/>
              </a:rPr>
              <a:t>importante appuntamento atteso  </a:t>
            </a:r>
            <a:r>
              <a:rPr sz="1200" dirty="0">
                <a:latin typeface="Calibri"/>
                <a:cs typeface="Calibri"/>
              </a:rPr>
              <a:t>all'inizio </a:t>
            </a:r>
            <a:r>
              <a:rPr sz="1200" spc="-5" dirty="0">
                <a:latin typeface="Calibri"/>
                <a:cs typeface="Calibri"/>
              </a:rPr>
              <a:t>della</a:t>
            </a:r>
            <a:r>
              <a:rPr sz="1200" spc="-15" dirty="0">
                <a:latin typeface="Calibri"/>
                <a:cs typeface="Calibri"/>
              </a:rPr>
              <a:t> </a:t>
            </a:r>
            <a:r>
              <a:rPr sz="1200" dirty="0">
                <a:latin typeface="Calibri"/>
                <a:cs typeface="Calibri"/>
              </a:rPr>
              <a:t>primavera.</a:t>
            </a:r>
            <a:endParaRPr sz="1200">
              <a:latin typeface="Calibri"/>
              <a:cs typeface="Calibri"/>
            </a:endParaRPr>
          </a:p>
          <a:p>
            <a:pPr>
              <a:lnSpc>
                <a:spcPct val="100000"/>
              </a:lnSpc>
              <a:spcBef>
                <a:spcPts val="20"/>
              </a:spcBef>
            </a:pPr>
            <a:endParaRPr sz="1200">
              <a:latin typeface="Times New Roman"/>
              <a:cs typeface="Times New Roman"/>
            </a:endParaRPr>
          </a:p>
          <a:p>
            <a:pPr marL="12700" marR="5715" algn="just">
              <a:lnSpc>
                <a:spcPct val="116700"/>
              </a:lnSpc>
              <a:spcBef>
                <a:spcPts val="5"/>
              </a:spcBef>
            </a:pPr>
            <a:r>
              <a:rPr sz="1200" dirty="0">
                <a:latin typeface="Calibri"/>
                <a:cs typeface="Calibri"/>
              </a:rPr>
              <a:t>Il programma </a:t>
            </a:r>
            <a:r>
              <a:rPr sz="1200" spc="-5" dirty="0">
                <a:latin typeface="Calibri"/>
                <a:cs typeface="Calibri"/>
              </a:rPr>
              <a:t>nazionale </a:t>
            </a:r>
            <a:r>
              <a:rPr sz="1200" dirty="0">
                <a:latin typeface="Calibri"/>
                <a:cs typeface="Calibri"/>
              </a:rPr>
              <a:t>delle </a:t>
            </a:r>
            <a:r>
              <a:rPr sz="1200" spc="-5" dirty="0">
                <a:latin typeface="Calibri"/>
                <a:cs typeface="Calibri"/>
              </a:rPr>
              <a:t>iniziative </a:t>
            </a:r>
            <a:r>
              <a:rPr sz="1200" dirty="0">
                <a:latin typeface="Calibri"/>
                <a:cs typeface="Calibri"/>
              </a:rPr>
              <a:t>è </a:t>
            </a:r>
            <a:r>
              <a:rPr sz="1200" spc="-5" dirty="0">
                <a:latin typeface="Calibri"/>
                <a:cs typeface="Calibri"/>
              </a:rPr>
              <a:t>reperibile sul sito internet </a:t>
            </a:r>
            <a:r>
              <a:rPr sz="1200" spc="-5" dirty="0">
                <a:latin typeface="Calibri"/>
                <a:cs typeface="Calibri"/>
                <a:hlinkClick r:id="rId3"/>
              </a:rPr>
              <a:t>www.festivalculturacreativa.it, </a:t>
            </a:r>
            <a:r>
              <a:rPr sz="1200" spc="-5" dirty="0">
                <a:latin typeface="Calibri"/>
                <a:cs typeface="Calibri"/>
              </a:rPr>
              <a:t> mentre quello dell'evento modenese “Un labirinto </a:t>
            </a:r>
            <a:r>
              <a:rPr sz="1200" dirty="0">
                <a:latin typeface="Calibri"/>
                <a:cs typeface="Calibri"/>
              </a:rPr>
              <a:t>di </a:t>
            </a:r>
            <a:r>
              <a:rPr sz="1200" spc="-5" dirty="0">
                <a:latin typeface="Calibri"/>
                <a:cs typeface="Calibri"/>
              </a:rPr>
              <a:t>storie naturali” </a:t>
            </a:r>
            <a:r>
              <a:rPr sz="1200" dirty="0">
                <a:latin typeface="Calibri"/>
                <a:cs typeface="Calibri"/>
              </a:rPr>
              <a:t>è </a:t>
            </a:r>
            <a:r>
              <a:rPr sz="1200" spc="-5" dirty="0">
                <a:latin typeface="Calibri"/>
                <a:cs typeface="Calibri"/>
              </a:rPr>
              <a:t>consultabile sul sito  internet</a:t>
            </a:r>
            <a:r>
              <a:rPr sz="1200" dirty="0">
                <a:latin typeface="Calibri"/>
                <a:cs typeface="Calibri"/>
              </a:rPr>
              <a:t> </a:t>
            </a:r>
            <a:r>
              <a:rPr sz="1200" spc="-5" dirty="0">
                <a:latin typeface="Calibri"/>
                <a:cs typeface="Calibri"/>
                <a:hlinkClick r:id="rId4"/>
              </a:rPr>
              <a:t>http://www.forumguidomonzani.it/</a:t>
            </a:r>
            <a:endParaRPr sz="1200">
              <a:latin typeface="Calibri"/>
              <a:cs typeface="Calibri"/>
            </a:endParaRPr>
          </a:p>
          <a:p>
            <a:pPr>
              <a:lnSpc>
                <a:spcPct val="100000"/>
              </a:lnSpc>
              <a:spcBef>
                <a:spcPts val="15"/>
              </a:spcBef>
            </a:pPr>
            <a:endParaRPr sz="1200">
              <a:latin typeface="Times New Roman"/>
              <a:cs typeface="Times New Roman"/>
            </a:endParaRPr>
          </a:p>
          <a:p>
            <a:pPr marL="12700" marR="5080" algn="just">
              <a:lnSpc>
                <a:spcPct val="117000"/>
              </a:lnSpc>
            </a:pPr>
            <a:r>
              <a:rPr sz="1200" dirty="0">
                <a:latin typeface="Calibri"/>
                <a:cs typeface="Calibri"/>
              </a:rPr>
              <a:t>In </a:t>
            </a:r>
            <a:r>
              <a:rPr sz="1200" spc="-5" dirty="0">
                <a:latin typeface="Calibri"/>
                <a:cs typeface="Calibri"/>
              </a:rPr>
              <a:t>particolare l’appuntamento modenese </a:t>
            </a:r>
            <a:r>
              <a:rPr sz="1200" dirty="0">
                <a:latin typeface="Calibri"/>
                <a:cs typeface="Calibri"/>
              </a:rPr>
              <a:t>al </a:t>
            </a:r>
            <a:r>
              <a:rPr sz="1200" spc="-5" dirty="0">
                <a:latin typeface="Calibri"/>
                <a:cs typeface="Calibri"/>
              </a:rPr>
              <a:t>Forum Monzani si svolgerà </a:t>
            </a:r>
            <a:r>
              <a:rPr sz="1200" dirty="0">
                <a:latin typeface="Calibri"/>
                <a:cs typeface="Calibri"/>
              </a:rPr>
              <a:t>nella </a:t>
            </a:r>
            <a:r>
              <a:rPr sz="1200" spc="-5" dirty="0">
                <a:latin typeface="Calibri"/>
                <a:cs typeface="Calibri"/>
              </a:rPr>
              <a:t>Sala Biblioteca dove  </a:t>
            </a:r>
            <a:r>
              <a:rPr sz="1200" dirty="0">
                <a:latin typeface="Calibri"/>
                <a:cs typeface="Calibri"/>
              </a:rPr>
              <a:t>alle </a:t>
            </a:r>
            <a:r>
              <a:rPr sz="1200" spc="-5" dirty="0">
                <a:latin typeface="Calibri"/>
                <a:cs typeface="Calibri"/>
              </a:rPr>
              <a:t>16.30 </a:t>
            </a:r>
            <a:r>
              <a:rPr sz="1200" dirty="0">
                <a:latin typeface="Calibri"/>
                <a:cs typeface="Calibri"/>
              </a:rPr>
              <a:t>è in </a:t>
            </a:r>
            <a:r>
              <a:rPr sz="1200" spc="-5" dirty="0">
                <a:latin typeface="Calibri"/>
                <a:cs typeface="Calibri"/>
              </a:rPr>
              <a:t>programma “Storie scadute”, spettacolo con oggetti; </a:t>
            </a:r>
            <a:r>
              <a:rPr sz="1200" dirty="0">
                <a:latin typeface="Calibri"/>
                <a:cs typeface="Calibri"/>
              </a:rPr>
              <a:t>alle </a:t>
            </a:r>
            <a:r>
              <a:rPr sz="1200" spc="-5" dirty="0">
                <a:latin typeface="Calibri"/>
                <a:cs typeface="Calibri"/>
              </a:rPr>
              <a:t>17.15 </a:t>
            </a:r>
            <a:r>
              <a:rPr sz="1200" dirty="0">
                <a:latin typeface="Calibri"/>
                <a:cs typeface="Calibri"/>
              </a:rPr>
              <a:t>il </a:t>
            </a:r>
            <a:r>
              <a:rPr sz="1200" spc="-5" dirty="0">
                <a:latin typeface="Calibri"/>
                <a:cs typeface="Calibri"/>
              </a:rPr>
              <a:t>laboratorio  “Leggiamo </a:t>
            </a:r>
            <a:r>
              <a:rPr sz="1200" dirty="0">
                <a:latin typeface="Calibri"/>
                <a:cs typeface="Calibri"/>
              </a:rPr>
              <a:t>e </a:t>
            </a:r>
            <a:r>
              <a:rPr sz="1200" spc="-5" dirty="0">
                <a:latin typeface="Calibri"/>
                <a:cs typeface="Calibri"/>
              </a:rPr>
              <a:t>raccontiamo </a:t>
            </a:r>
            <a:r>
              <a:rPr sz="1200" dirty="0">
                <a:latin typeface="Calibri"/>
                <a:cs typeface="Calibri"/>
              </a:rPr>
              <a:t>il </a:t>
            </a:r>
            <a:r>
              <a:rPr sz="1200" spc="-5" dirty="0">
                <a:latin typeface="Calibri"/>
                <a:cs typeface="Calibri"/>
              </a:rPr>
              <a:t>mondo </a:t>
            </a:r>
            <a:r>
              <a:rPr sz="1200" dirty="0">
                <a:latin typeface="Calibri"/>
                <a:cs typeface="Calibri"/>
              </a:rPr>
              <a:t>a </a:t>
            </a:r>
            <a:r>
              <a:rPr sz="1200" spc="-5" dirty="0">
                <a:latin typeface="Calibri"/>
                <a:cs typeface="Calibri"/>
              </a:rPr>
              <a:t>partire dagli oggetti” </a:t>
            </a:r>
            <a:r>
              <a:rPr sz="1200" dirty="0">
                <a:latin typeface="Calibri"/>
                <a:cs typeface="Calibri"/>
              </a:rPr>
              <a:t>e alle </a:t>
            </a:r>
            <a:r>
              <a:rPr sz="1200" spc="-5" dirty="0">
                <a:latin typeface="Calibri"/>
                <a:cs typeface="Calibri"/>
              </a:rPr>
              <a:t>18.30 </a:t>
            </a:r>
            <a:r>
              <a:rPr sz="1200" spc="-10" dirty="0">
                <a:latin typeface="Calibri"/>
                <a:cs typeface="Calibri"/>
              </a:rPr>
              <a:t>"Nel </a:t>
            </a:r>
            <a:r>
              <a:rPr sz="1200" spc="-5" dirty="0">
                <a:latin typeface="Calibri"/>
                <a:cs typeface="Calibri"/>
              </a:rPr>
              <a:t>labirinto </a:t>
            </a:r>
            <a:r>
              <a:rPr sz="1200" dirty="0">
                <a:latin typeface="Calibri"/>
                <a:cs typeface="Calibri"/>
              </a:rPr>
              <a:t>del </a:t>
            </a:r>
            <a:r>
              <a:rPr sz="1200" spc="-5" dirty="0">
                <a:latin typeface="Calibri"/>
                <a:cs typeface="Calibri"/>
              </a:rPr>
              <a:t>mondo”:  La conclusione della giornata vedrà </a:t>
            </a:r>
            <a:r>
              <a:rPr sz="1200" dirty="0">
                <a:latin typeface="Calibri"/>
                <a:cs typeface="Calibri"/>
              </a:rPr>
              <a:t>la </a:t>
            </a:r>
            <a:r>
              <a:rPr sz="1200" spc="-5" dirty="0">
                <a:latin typeface="Calibri"/>
                <a:cs typeface="Calibri"/>
              </a:rPr>
              <a:t>realizzazione </a:t>
            </a:r>
            <a:r>
              <a:rPr sz="1200" dirty="0">
                <a:latin typeface="Calibri"/>
                <a:cs typeface="Calibri"/>
              </a:rPr>
              <a:t>di una </a:t>
            </a:r>
            <a:r>
              <a:rPr sz="1200" spc="-5" dirty="0">
                <a:latin typeface="Calibri"/>
                <a:cs typeface="Calibri"/>
              </a:rPr>
              <a:t>installazione. Per </a:t>
            </a:r>
            <a:r>
              <a:rPr sz="1200" dirty="0">
                <a:latin typeface="Calibri"/>
                <a:cs typeface="Calibri"/>
              </a:rPr>
              <a:t>le </a:t>
            </a:r>
            <a:r>
              <a:rPr sz="1200" spc="-5" dirty="0">
                <a:latin typeface="Calibri"/>
                <a:cs typeface="Calibri"/>
              </a:rPr>
              <a:t>iscrizioni telefonare  </a:t>
            </a:r>
            <a:r>
              <a:rPr sz="1200" dirty="0">
                <a:latin typeface="Calibri"/>
                <a:cs typeface="Calibri"/>
              </a:rPr>
              <a:t>allo 059 </a:t>
            </a:r>
            <a:r>
              <a:rPr sz="1200" spc="-5" dirty="0">
                <a:latin typeface="Calibri"/>
                <a:cs typeface="Calibri"/>
              </a:rPr>
              <a:t>2021093. </a:t>
            </a:r>
            <a:r>
              <a:rPr sz="1200" dirty="0">
                <a:latin typeface="Calibri"/>
                <a:cs typeface="Calibri"/>
              </a:rPr>
              <a:t>E </a:t>
            </a:r>
            <a:r>
              <a:rPr sz="1200" spc="-5" dirty="0">
                <a:latin typeface="Calibri"/>
                <a:cs typeface="Calibri"/>
              </a:rPr>
              <a:t>mail: </a:t>
            </a:r>
            <a:r>
              <a:rPr sz="1200" spc="-5" dirty="0">
                <a:latin typeface="Calibri"/>
                <a:cs typeface="Calibri"/>
                <a:hlinkClick r:id="rId5"/>
              </a:rPr>
              <a:t>eventi.forum@immobiliarenadia.it.</a:t>
            </a:r>
            <a:r>
              <a:rPr sz="1200" spc="-5" dirty="0">
                <a:latin typeface="Calibri"/>
                <a:cs typeface="Calibri"/>
              </a:rPr>
              <a:t> </a:t>
            </a:r>
            <a:r>
              <a:rPr sz="1200" dirty="0">
                <a:latin typeface="Calibri"/>
                <a:cs typeface="Calibri"/>
              </a:rPr>
              <a:t>I </a:t>
            </a:r>
            <a:r>
              <a:rPr sz="1200" spc="-5" dirty="0">
                <a:latin typeface="Calibri"/>
                <a:cs typeface="Calibri"/>
              </a:rPr>
              <a:t>posto disponibili sono </a:t>
            </a:r>
            <a:r>
              <a:rPr sz="1200" dirty="0">
                <a:latin typeface="Calibri"/>
                <a:cs typeface="Calibri"/>
              </a:rPr>
              <a:t>50 </a:t>
            </a:r>
            <a:r>
              <a:rPr sz="1200" spc="-5" dirty="0">
                <a:latin typeface="Calibri"/>
                <a:cs typeface="Calibri"/>
              </a:rPr>
              <a:t>per  bambini </a:t>
            </a:r>
            <a:r>
              <a:rPr sz="1200" dirty="0">
                <a:latin typeface="Calibri"/>
                <a:cs typeface="Calibri"/>
              </a:rPr>
              <a:t>da 4 a 10</a:t>
            </a:r>
            <a:r>
              <a:rPr sz="1200" spc="-20" dirty="0">
                <a:latin typeface="Calibri"/>
                <a:cs typeface="Calibri"/>
              </a:rPr>
              <a:t> </a:t>
            </a:r>
            <a:r>
              <a:rPr sz="1200" spc="-5" dirty="0">
                <a:latin typeface="Calibri"/>
                <a:cs typeface="Calibri"/>
              </a:rPr>
              <a:t>anni.</a:t>
            </a:r>
            <a:endParaRPr sz="1200">
              <a:latin typeface="Calibri"/>
              <a:cs typeface="Calibri"/>
            </a:endParaRP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818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5" dirty="0">
                <a:latin typeface="Arial"/>
                <a:cs typeface="Arial"/>
              </a:rPr>
              <a:t>G</a:t>
            </a:r>
            <a:r>
              <a:rPr sz="1600" b="1" spc="-5" dirty="0">
                <a:latin typeface="Arial"/>
                <a:cs typeface="Arial"/>
              </a:rPr>
              <a:t>e</a:t>
            </a:r>
            <a:r>
              <a:rPr sz="1600" b="1" dirty="0">
                <a:latin typeface="Arial"/>
                <a:cs typeface="Arial"/>
              </a:rPr>
              <a:t>n</a:t>
            </a:r>
            <a:r>
              <a:rPr sz="1600" b="1" spc="10" dirty="0">
                <a:latin typeface="Arial"/>
                <a:cs typeface="Arial"/>
              </a:rPr>
              <a:t>o</a:t>
            </a:r>
            <a:r>
              <a:rPr sz="1600" b="1" spc="-30" dirty="0">
                <a:latin typeface="Arial"/>
                <a:cs typeface="Arial"/>
              </a:rPr>
              <a:t>v</a:t>
            </a:r>
            <a:r>
              <a:rPr sz="1600" b="1" spc="-5" dirty="0">
                <a:latin typeface="Arial"/>
                <a:cs typeface="Arial"/>
              </a:rPr>
              <a:t>a</a:t>
            </a:r>
            <a:r>
              <a:rPr sz="1600" b="1" spc="15" dirty="0">
                <a:latin typeface="Arial"/>
                <a:cs typeface="Arial"/>
              </a:rPr>
              <a:t>.</a:t>
            </a:r>
            <a:r>
              <a:rPr sz="1600" b="1" spc="-10" dirty="0">
                <a:latin typeface="Arial"/>
                <a:cs typeface="Arial"/>
              </a:rPr>
              <a:t>m</a:t>
            </a:r>
            <a:r>
              <a:rPr sz="1600" b="1" spc="-5" dirty="0">
                <a:latin typeface="Arial"/>
                <a:cs typeface="Arial"/>
              </a:rPr>
              <a:t>e</a:t>
            </a:r>
            <a:r>
              <a:rPr sz="1600" b="1" dirty="0">
                <a:latin typeface="Arial"/>
                <a:cs typeface="Arial"/>
              </a:rPr>
              <a:t>n</a:t>
            </a:r>
            <a:r>
              <a:rPr sz="1600" b="1" spc="-5" dirty="0">
                <a:latin typeface="Arial"/>
                <a:cs typeface="Arial"/>
              </a:rPr>
              <a:t>te</a:t>
            </a:r>
            <a:r>
              <a:rPr sz="1600" b="1" dirty="0">
                <a:latin typeface="Arial"/>
                <a:cs typeface="Arial"/>
              </a:rPr>
              <a:t>l</a:t>
            </a:r>
            <a:r>
              <a:rPr sz="1600" b="1" spc="-5" dirty="0">
                <a:latin typeface="Arial"/>
                <a:cs typeface="Arial"/>
              </a:rPr>
              <a:t>ocal</a:t>
            </a:r>
            <a:r>
              <a:rPr sz="1600" b="1" dirty="0">
                <a:latin typeface="Arial"/>
                <a:cs typeface="Arial"/>
              </a:rPr>
              <a:t>e</a:t>
            </a:r>
            <a:r>
              <a:rPr sz="1600" b="1" spc="-5" dirty="0">
                <a:latin typeface="Arial"/>
                <a:cs typeface="Arial"/>
              </a:rPr>
              <a:t>.it  17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67080" y="3394709"/>
            <a:ext cx="6120130" cy="402018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360512" y="2044484"/>
            <a:ext cx="3346649" cy="93176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7701152"/>
            <a:ext cx="6089650" cy="1820545"/>
          </a:xfrm>
          <a:prstGeom prst="rect">
            <a:avLst/>
          </a:prstGeom>
        </p:spPr>
        <p:txBody>
          <a:bodyPr vert="horz" wrap="square" lIns="0" tIns="12700" rIns="0" bIns="0" rtlCol="0">
            <a:spAutoFit/>
          </a:bodyPr>
          <a:lstStyle/>
          <a:p>
            <a:pPr marL="12700">
              <a:lnSpc>
                <a:spcPct val="100000"/>
              </a:lnSpc>
              <a:spcBef>
                <a:spcPts val="100"/>
              </a:spcBef>
            </a:pPr>
            <a:r>
              <a:rPr sz="1100" dirty="0">
                <a:latin typeface="Calibri"/>
                <a:cs typeface="Calibri"/>
              </a:rPr>
              <a:t>Genova - </a:t>
            </a:r>
            <a:r>
              <a:rPr sz="1100" spc="-5" dirty="0">
                <a:latin typeface="Calibri"/>
                <a:cs typeface="Calibri"/>
              </a:rPr>
              <a:t>Martedi 17 </a:t>
            </a:r>
            <a:r>
              <a:rPr sz="1100" dirty="0">
                <a:latin typeface="Calibri"/>
                <a:cs typeface="Calibri"/>
              </a:rPr>
              <a:t>marzo</a:t>
            </a:r>
            <a:r>
              <a:rPr sz="1100" spc="-35" dirty="0">
                <a:latin typeface="Calibri"/>
                <a:cs typeface="Calibri"/>
              </a:rPr>
              <a:t> </a:t>
            </a:r>
            <a:r>
              <a:rPr sz="1100" dirty="0">
                <a:latin typeface="Calibri"/>
                <a:cs typeface="Calibri"/>
              </a:rPr>
              <a:t>2015</a:t>
            </a:r>
            <a:endParaRPr sz="1100">
              <a:latin typeface="Calibri"/>
              <a:cs typeface="Calibri"/>
            </a:endParaRPr>
          </a:p>
          <a:p>
            <a:pPr marL="12700" marR="221615">
              <a:lnSpc>
                <a:spcPct val="117300"/>
              </a:lnSpc>
              <a:spcBef>
                <a:spcPts val="985"/>
              </a:spcBef>
            </a:pPr>
            <a:r>
              <a:rPr sz="1100" dirty="0">
                <a:latin typeface="Calibri"/>
                <a:cs typeface="Calibri"/>
              </a:rPr>
              <a:t>È partita lunedì </a:t>
            </a:r>
            <a:r>
              <a:rPr sz="1100" spc="-5" dirty="0">
                <a:latin typeface="Calibri"/>
                <a:cs typeface="Calibri"/>
              </a:rPr>
              <a:t>16 </a:t>
            </a:r>
            <a:r>
              <a:rPr sz="1100" dirty="0">
                <a:latin typeface="Calibri"/>
                <a:cs typeface="Calibri"/>
              </a:rPr>
              <a:t>marzo la </a:t>
            </a:r>
            <a:r>
              <a:rPr sz="1100" spc="-5" dirty="0">
                <a:latin typeface="Calibri"/>
                <a:cs typeface="Calibri"/>
              </a:rPr>
              <a:t>seconda edizione </a:t>
            </a:r>
            <a:r>
              <a:rPr sz="1100" dirty="0">
                <a:latin typeface="Calibri"/>
                <a:cs typeface="Calibri"/>
              </a:rPr>
              <a:t>del </a:t>
            </a:r>
            <a:r>
              <a:rPr sz="1100" b="1" i="1" u="sng" spc="-5" dirty="0">
                <a:solidFill>
                  <a:srgbClr val="0000FF"/>
                </a:solidFill>
                <a:uFill>
                  <a:solidFill>
                    <a:srgbClr val="0000FF"/>
                  </a:solidFill>
                </a:uFill>
                <a:latin typeface="Calibri"/>
                <a:cs typeface="Calibri"/>
                <a:hlinkClick r:id="rId5"/>
              </a:rPr>
              <a:t>Festival della Cultura Creativa</a:t>
            </a:r>
            <a:r>
              <a:rPr sz="1100" spc="-5" dirty="0">
                <a:latin typeface="Calibri"/>
                <a:cs typeface="Calibri"/>
                <a:hlinkClick r:id="rId5"/>
              </a:rPr>
              <a:t>, </a:t>
            </a:r>
            <a:r>
              <a:rPr sz="1100" dirty="0">
                <a:latin typeface="Calibri"/>
                <a:cs typeface="Calibri"/>
              </a:rPr>
              <a:t>la </a:t>
            </a:r>
            <a:r>
              <a:rPr sz="1100" spc="-5" dirty="0">
                <a:latin typeface="Calibri"/>
                <a:cs typeface="Calibri"/>
              </a:rPr>
              <a:t>manifestazione </a:t>
            </a:r>
            <a:r>
              <a:rPr sz="1100" dirty="0">
                <a:latin typeface="Calibri"/>
                <a:cs typeface="Calibri"/>
              </a:rPr>
              <a:t>che  vedrà </a:t>
            </a:r>
            <a:r>
              <a:rPr sz="1100" b="1" spc="-5" dirty="0">
                <a:latin typeface="Calibri"/>
                <a:cs typeface="Calibri"/>
              </a:rPr>
              <a:t>oltre </a:t>
            </a:r>
            <a:r>
              <a:rPr sz="1100" b="1" dirty="0">
                <a:latin typeface="Calibri"/>
                <a:cs typeface="Calibri"/>
              </a:rPr>
              <a:t>10 </a:t>
            </a:r>
            <a:r>
              <a:rPr sz="1100" b="1" spc="-5" dirty="0">
                <a:latin typeface="Calibri"/>
                <a:cs typeface="Calibri"/>
              </a:rPr>
              <a:t>mila bambini </a:t>
            </a:r>
            <a:r>
              <a:rPr sz="1100" b="1" dirty="0">
                <a:latin typeface="Calibri"/>
                <a:cs typeface="Calibri"/>
              </a:rPr>
              <a:t>e </a:t>
            </a:r>
            <a:r>
              <a:rPr sz="1100" b="1" spc="-5" dirty="0">
                <a:latin typeface="Calibri"/>
                <a:cs typeface="Calibri"/>
              </a:rPr>
              <a:t>ragazzi </a:t>
            </a:r>
            <a:r>
              <a:rPr sz="1100" spc="-5" dirty="0">
                <a:latin typeface="Calibri"/>
                <a:cs typeface="Calibri"/>
              </a:rPr>
              <a:t>protagonisti di </a:t>
            </a:r>
            <a:r>
              <a:rPr sz="1100" b="1" spc="-5" dirty="0">
                <a:latin typeface="Calibri"/>
                <a:cs typeface="Calibri"/>
              </a:rPr>
              <a:t>laboratori ed eventi</a:t>
            </a:r>
            <a:r>
              <a:rPr sz="1100" spc="-5" dirty="0">
                <a:latin typeface="Calibri"/>
                <a:cs typeface="Calibri"/>
              </a:rPr>
              <a:t>dedicati </a:t>
            </a:r>
            <a:r>
              <a:rPr sz="1100" dirty="0">
                <a:latin typeface="Calibri"/>
                <a:cs typeface="Calibri"/>
              </a:rPr>
              <a:t>ad </a:t>
            </a:r>
            <a:r>
              <a:rPr sz="1100" spc="-5" dirty="0">
                <a:latin typeface="Calibri"/>
                <a:cs typeface="Calibri"/>
              </a:rPr>
              <a:t>arte, archeologia,  musica, </a:t>
            </a:r>
            <a:r>
              <a:rPr sz="1100" dirty="0">
                <a:latin typeface="Calibri"/>
                <a:cs typeface="Calibri"/>
              </a:rPr>
              <a:t>canto, </a:t>
            </a:r>
            <a:r>
              <a:rPr sz="1100" spc="-5" dirty="0">
                <a:latin typeface="Calibri"/>
                <a:cs typeface="Calibri"/>
              </a:rPr>
              <a:t>lettura, teatro, cinema, robotica </a:t>
            </a:r>
            <a:r>
              <a:rPr sz="1100" dirty="0">
                <a:latin typeface="Calibri"/>
                <a:cs typeface="Calibri"/>
              </a:rPr>
              <a:t>e tecnologie </a:t>
            </a:r>
            <a:r>
              <a:rPr sz="1100" spc="-5" dirty="0">
                <a:latin typeface="Calibri"/>
                <a:cs typeface="Calibri"/>
              </a:rPr>
              <a:t>digitali, diffusi da nord </a:t>
            </a:r>
            <a:r>
              <a:rPr sz="1100" dirty="0">
                <a:latin typeface="Calibri"/>
                <a:cs typeface="Calibri"/>
              </a:rPr>
              <a:t>a </a:t>
            </a:r>
            <a:r>
              <a:rPr sz="1100" spc="-5" dirty="0">
                <a:latin typeface="Calibri"/>
                <a:cs typeface="Calibri"/>
              </a:rPr>
              <a:t>sud </a:t>
            </a:r>
            <a:r>
              <a:rPr sz="1100" dirty="0">
                <a:latin typeface="Calibri"/>
                <a:cs typeface="Calibri"/>
              </a:rPr>
              <a:t>in tutta la  penisola.</a:t>
            </a:r>
            <a:endParaRPr sz="1100">
              <a:latin typeface="Calibri"/>
              <a:cs typeface="Calibri"/>
            </a:endParaRPr>
          </a:p>
          <a:p>
            <a:pPr marL="12700" marR="5080">
              <a:lnSpc>
                <a:spcPct val="117300"/>
              </a:lnSpc>
              <a:spcBef>
                <a:spcPts val="985"/>
              </a:spcBef>
            </a:pPr>
            <a:r>
              <a:rPr sz="1100" dirty="0">
                <a:latin typeface="Calibri"/>
                <a:cs typeface="Calibri"/>
              </a:rPr>
              <a:t>La manifestazione, </a:t>
            </a:r>
            <a:r>
              <a:rPr sz="1100" spc="-5" dirty="0">
                <a:latin typeface="Calibri"/>
                <a:cs typeface="Calibri"/>
              </a:rPr>
              <a:t>interamente dedicata </a:t>
            </a:r>
            <a:r>
              <a:rPr sz="1100" dirty="0">
                <a:latin typeface="Calibri"/>
                <a:cs typeface="Calibri"/>
              </a:rPr>
              <a:t>alla </a:t>
            </a:r>
            <a:r>
              <a:rPr sz="1100" b="1" spc="-5" dirty="0">
                <a:latin typeface="Calibri"/>
                <a:cs typeface="Calibri"/>
              </a:rPr>
              <a:t>cultura per giovanissimi dai </a:t>
            </a:r>
            <a:r>
              <a:rPr sz="1100" b="1" dirty="0">
                <a:latin typeface="Calibri"/>
                <a:cs typeface="Calibri"/>
              </a:rPr>
              <a:t>6 ai 13 anni</a:t>
            </a:r>
            <a:r>
              <a:rPr sz="1100" dirty="0">
                <a:latin typeface="Calibri"/>
                <a:cs typeface="Calibri"/>
              </a:rPr>
              <a:t>, </a:t>
            </a:r>
            <a:r>
              <a:rPr sz="1100" spc="-5" dirty="0">
                <a:latin typeface="Calibri"/>
                <a:cs typeface="Calibri"/>
              </a:rPr>
              <a:t>si svolgerà per tutta  </a:t>
            </a:r>
            <a:r>
              <a:rPr sz="1100" dirty="0">
                <a:latin typeface="Calibri"/>
                <a:cs typeface="Calibri"/>
              </a:rPr>
              <a:t>la </a:t>
            </a:r>
            <a:r>
              <a:rPr sz="1100" spc="-5" dirty="0">
                <a:latin typeface="Calibri"/>
                <a:cs typeface="Calibri"/>
              </a:rPr>
              <a:t>settimana, </a:t>
            </a:r>
            <a:r>
              <a:rPr sz="1100" b="1" spc="-5" dirty="0">
                <a:latin typeface="Calibri"/>
                <a:cs typeface="Calibri"/>
              </a:rPr>
              <a:t>fino </a:t>
            </a:r>
            <a:r>
              <a:rPr sz="1100" b="1" dirty="0">
                <a:latin typeface="Calibri"/>
                <a:cs typeface="Calibri"/>
              </a:rPr>
              <a:t>a </a:t>
            </a:r>
            <a:r>
              <a:rPr sz="1100" b="1" spc="-5" dirty="0">
                <a:latin typeface="Calibri"/>
                <a:cs typeface="Calibri"/>
              </a:rPr>
              <a:t>domenica </a:t>
            </a:r>
            <a:r>
              <a:rPr sz="1100" b="1" dirty="0">
                <a:latin typeface="Calibri"/>
                <a:cs typeface="Calibri"/>
              </a:rPr>
              <a:t>22 </a:t>
            </a:r>
            <a:r>
              <a:rPr sz="1100" b="1" spc="-5" dirty="0">
                <a:latin typeface="Calibri"/>
                <a:cs typeface="Calibri"/>
              </a:rPr>
              <a:t>marzo </a:t>
            </a:r>
            <a:r>
              <a:rPr sz="1100" dirty="0">
                <a:latin typeface="Calibri"/>
                <a:cs typeface="Calibri"/>
              </a:rPr>
              <a:t>e, come </a:t>
            </a:r>
            <a:r>
              <a:rPr sz="1100" spc="-5" dirty="0">
                <a:latin typeface="Calibri"/>
                <a:cs typeface="Calibri"/>
              </a:rPr>
              <a:t>già sperimentato nella prima edizione, si</a:t>
            </a:r>
            <a:r>
              <a:rPr sz="1100" spc="65" dirty="0">
                <a:latin typeface="Calibri"/>
                <a:cs typeface="Calibri"/>
              </a:rPr>
              <a:t> </a:t>
            </a:r>
            <a:r>
              <a:rPr sz="1100" spc="-5" dirty="0">
                <a:latin typeface="Calibri"/>
                <a:cs typeface="Calibri"/>
              </a:rPr>
              <a:t>articolerà</a:t>
            </a:r>
            <a:endParaRPr sz="1100">
              <a:latin typeface="Calibri"/>
              <a:cs typeface="Calibri"/>
            </a:endParaRPr>
          </a:p>
          <a:p>
            <a:pPr marL="12700">
              <a:lnSpc>
                <a:spcPct val="100000"/>
              </a:lnSpc>
              <a:spcBef>
                <a:spcPts val="225"/>
              </a:spcBef>
            </a:pPr>
            <a:r>
              <a:rPr sz="1100" spc="-5" dirty="0">
                <a:latin typeface="Calibri"/>
                <a:cs typeface="Calibri"/>
              </a:rPr>
              <a:t>attraverso una proposta di </a:t>
            </a:r>
            <a:r>
              <a:rPr sz="1100" dirty="0">
                <a:latin typeface="Calibri"/>
                <a:cs typeface="Calibri"/>
              </a:rPr>
              <a:t>iniziative </a:t>
            </a:r>
            <a:r>
              <a:rPr sz="1100" spc="-5" dirty="0">
                <a:latin typeface="Calibri"/>
                <a:cs typeface="Calibri"/>
              </a:rPr>
              <a:t>sull’intero territorio</a:t>
            </a:r>
            <a:r>
              <a:rPr sz="1100" spc="5" dirty="0">
                <a:latin typeface="Calibri"/>
                <a:cs typeface="Calibri"/>
              </a:rPr>
              <a:t> </a:t>
            </a:r>
            <a:r>
              <a:rPr sz="1100" spc="-5" dirty="0">
                <a:latin typeface="Calibri"/>
                <a:cs typeface="Calibri"/>
              </a:rPr>
              <a:t>nazionale.</a:t>
            </a:r>
            <a:endParaRPr sz="1100">
              <a:latin typeface="Calibri"/>
              <a:cs typeface="Calibri"/>
            </a:endParaRP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18225" cy="876744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941445">
              <a:lnSpc>
                <a:spcPts val="1839"/>
              </a:lnSpc>
            </a:pPr>
            <a:r>
              <a:rPr sz="1600" b="1" spc="-15" dirty="0">
                <a:latin typeface="Arial"/>
                <a:cs typeface="Arial"/>
              </a:rPr>
              <a:t>G</a:t>
            </a:r>
            <a:r>
              <a:rPr sz="1600" b="1" spc="-5" dirty="0">
                <a:latin typeface="Arial"/>
                <a:cs typeface="Arial"/>
              </a:rPr>
              <a:t>e</a:t>
            </a:r>
            <a:r>
              <a:rPr sz="1600" b="1" dirty="0">
                <a:latin typeface="Arial"/>
                <a:cs typeface="Arial"/>
              </a:rPr>
              <a:t>n</a:t>
            </a:r>
            <a:r>
              <a:rPr sz="1600" b="1" spc="10" dirty="0">
                <a:latin typeface="Arial"/>
                <a:cs typeface="Arial"/>
              </a:rPr>
              <a:t>o</a:t>
            </a:r>
            <a:r>
              <a:rPr sz="1600" b="1" spc="-30" dirty="0">
                <a:latin typeface="Arial"/>
                <a:cs typeface="Arial"/>
              </a:rPr>
              <a:t>v</a:t>
            </a:r>
            <a:r>
              <a:rPr sz="1600" b="1" spc="-5" dirty="0">
                <a:latin typeface="Arial"/>
                <a:cs typeface="Arial"/>
              </a:rPr>
              <a:t>a</a:t>
            </a:r>
            <a:r>
              <a:rPr sz="1600" b="1" spc="15" dirty="0">
                <a:latin typeface="Arial"/>
                <a:cs typeface="Arial"/>
              </a:rPr>
              <a:t>.</a:t>
            </a:r>
            <a:r>
              <a:rPr sz="1600" b="1" spc="-10" dirty="0">
                <a:latin typeface="Arial"/>
                <a:cs typeface="Arial"/>
              </a:rPr>
              <a:t>m</a:t>
            </a:r>
            <a:r>
              <a:rPr sz="1600" b="1" spc="-5" dirty="0">
                <a:latin typeface="Arial"/>
                <a:cs typeface="Arial"/>
              </a:rPr>
              <a:t>e</a:t>
            </a:r>
            <a:r>
              <a:rPr sz="1600" b="1" dirty="0">
                <a:latin typeface="Arial"/>
                <a:cs typeface="Arial"/>
              </a:rPr>
              <a:t>n</a:t>
            </a:r>
            <a:r>
              <a:rPr sz="1600" b="1" spc="-5" dirty="0">
                <a:latin typeface="Arial"/>
                <a:cs typeface="Arial"/>
              </a:rPr>
              <a:t>te</a:t>
            </a:r>
            <a:r>
              <a:rPr sz="1600" b="1" dirty="0">
                <a:latin typeface="Arial"/>
                <a:cs typeface="Arial"/>
              </a:rPr>
              <a:t>l</a:t>
            </a:r>
            <a:r>
              <a:rPr sz="1600" b="1" spc="-5" dirty="0">
                <a:latin typeface="Arial"/>
                <a:cs typeface="Arial"/>
              </a:rPr>
              <a:t>ocal</a:t>
            </a:r>
            <a:r>
              <a:rPr sz="1600" b="1" dirty="0">
                <a:latin typeface="Arial"/>
                <a:cs typeface="Arial"/>
              </a:rPr>
              <a:t>e</a:t>
            </a:r>
            <a:r>
              <a:rPr sz="1600" b="1" spc="-5" dirty="0">
                <a:latin typeface="Arial"/>
                <a:cs typeface="Arial"/>
              </a:rPr>
              <a:t>.it  17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0"/>
              </a:spcBef>
            </a:pPr>
            <a:endParaRPr sz="2100">
              <a:latin typeface="Times New Roman"/>
              <a:cs typeface="Times New Roman"/>
            </a:endParaRPr>
          </a:p>
          <a:p>
            <a:pPr marL="12700" marR="624840">
              <a:lnSpc>
                <a:spcPct val="117300"/>
              </a:lnSpc>
            </a:pPr>
            <a:r>
              <a:rPr sz="1100" b="1" dirty="0">
                <a:latin typeface="Calibri"/>
                <a:cs typeface="Calibri"/>
              </a:rPr>
              <a:t>In </a:t>
            </a:r>
            <a:r>
              <a:rPr sz="1100" b="1" spc="-5" dirty="0">
                <a:latin typeface="Calibri"/>
                <a:cs typeface="Calibri"/>
              </a:rPr>
              <a:t>Liguria</a:t>
            </a:r>
            <a:r>
              <a:rPr sz="1100" spc="-5" dirty="0">
                <a:latin typeface="Calibri"/>
                <a:cs typeface="Calibri"/>
              </a:rPr>
              <a:t>, due laboratori entrambi col tema </a:t>
            </a:r>
            <a:r>
              <a:rPr sz="1100" b="1" i="1" spc="-5" dirty="0">
                <a:latin typeface="Calibri"/>
                <a:cs typeface="Calibri"/>
              </a:rPr>
              <a:t>L’Alfabeto </a:t>
            </a:r>
            <a:r>
              <a:rPr sz="1100" b="1" i="1" dirty="0">
                <a:latin typeface="Calibri"/>
                <a:cs typeface="Calibri"/>
              </a:rPr>
              <a:t>del </a:t>
            </a:r>
            <a:r>
              <a:rPr sz="1100" b="1" i="1" spc="-5" dirty="0">
                <a:latin typeface="Calibri"/>
                <a:cs typeface="Calibri"/>
              </a:rPr>
              <a:t>Mondo </a:t>
            </a:r>
            <a:r>
              <a:rPr sz="1100" b="1" i="1" dirty="0">
                <a:latin typeface="Calibri"/>
                <a:cs typeface="Calibri"/>
              </a:rPr>
              <a:t>- </a:t>
            </a:r>
            <a:r>
              <a:rPr sz="1100" b="1" i="1" spc="-5" dirty="0">
                <a:latin typeface="Calibri"/>
                <a:cs typeface="Calibri"/>
              </a:rPr>
              <a:t>Racconti </a:t>
            </a:r>
            <a:r>
              <a:rPr sz="1100" b="1" i="1" dirty="0">
                <a:latin typeface="Calibri"/>
                <a:cs typeface="Calibri"/>
              </a:rPr>
              <a:t>di mille colori</a:t>
            </a:r>
            <a:r>
              <a:rPr sz="1100" dirty="0">
                <a:latin typeface="Calibri"/>
                <a:cs typeface="Calibri"/>
              </a:rPr>
              <a:t>, </a:t>
            </a:r>
            <a:r>
              <a:rPr sz="1100" spc="-5" dirty="0">
                <a:latin typeface="Calibri"/>
                <a:cs typeface="Calibri"/>
              </a:rPr>
              <a:t>uno  </a:t>
            </a:r>
            <a:r>
              <a:rPr sz="1100" dirty="0">
                <a:latin typeface="Calibri"/>
                <a:cs typeface="Calibri"/>
              </a:rPr>
              <a:t>a </a:t>
            </a:r>
            <a:r>
              <a:rPr sz="1100" b="1" spc="-5" dirty="0">
                <a:latin typeface="Calibri"/>
                <a:cs typeface="Calibri"/>
              </a:rPr>
              <a:t>Genova </a:t>
            </a:r>
            <a:r>
              <a:rPr sz="1100" dirty="0">
                <a:latin typeface="Calibri"/>
                <a:cs typeface="Calibri"/>
              </a:rPr>
              <a:t>e </a:t>
            </a:r>
            <a:r>
              <a:rPr sz="1100" spc="-5" dirty="0">
                <a:latin typeface="Calibri"/>
                <a:cs typeface="Calibri"/>
              </a:rPr>
              <a:t>uno a</a:t>
            </a:r>
            <a:r>
              <a:rPr sz="1100" b="1" spc="-5" dirty="0">
                <a:latin typeface="Calibri"/>
                <a:cs typeface="Calibri"/>
              </a:rPr>
              <a:t>Spotorno</a:t>
            </a:r>
            <a:r>
              <a:rPr sz="1100" spc="-5" dirty="0">
                <a:latin typeface="Calibri"/>
                <a:cs typeface="Calibri"/>
              </a:rPr>
              <a:t>.</a:t>
            </a:r>
            <a:endParaRPr sz="1100">
              <a:latin typeface="Calibri"/>
              <a:cs typeface="Calibri"/>
            </a:endParaRPr>
          </a:p>
          <a:p>
            <a:pPr marL="12700" marR="13335">
              <a:lnSpc>
                <a:spcPct val="117000"/>
              </a:lnSpc>
              <a:spcBef>
                <a:spcPts val="990"/>
              </a:spcBef>
            </a:pPr>
            <a:r>
              <a:rPr sz="1100" b="1" spc="-5" dirty="0">
                <a:latin typeface="Calibri"/>
                <a:cs typeface="Calibri"/>
              </a:rPr>
              <a:t>Oltre </a:t>
            </a:r>
            <a:r>
              <a:rPr sz="1100" b="1" dirty="0">
                <a:latin typeface="Calibri"/>
                <a:cs typeface="Calibri"/>
              </a:rPr>
              <a:t>80 </a:t>
            </a:r>
            <a:r>
              <a:rPr sz="1100" b="1" spc="-5" dirty="0">
                <a:latin typeface="Calibri"/>
                <a:cs typeface="Calibri"/>
              </a:rPr>
              <a:t>gli eventi culturali </a:t>
            </a:r>
            <a:r>
              <a:rPr sz="1100" dirty="0">
                <a:latin typeface="Calibri"/>
                <a:cs typeface="Calibri"/>
              </a:rPr>
              <a:t>che </a:t>
            </a:r>
            <a:r>
              <a:rPr sz="1100" spc="-5" dirty="0">
                <a:latin typeface="Calibri"/>
                <a:cs typeface="Calibri"/>
              </a:rPr>
              <a:t>si svolgeranno </a:t>
            </a:r>
            <a:r>
              <a:rPr sz="1100" dirty="0">
                <a:latin typeface="Calibri"/>
                <a:cs typeface="Calibri"/>
              </a:rPr>
              <a:t>in </a:t>
            </a:r>
            <a:r>
              <a:rPr sz="1100" spc="-5" dirty="0">
                <a:latin typeface="Calibri"/>
                <a:cs typeface="Calibri"/>
              </a:rPr>
              <a:t>tutta </a:t>
            </a:r>
            <a:r>
              <a:rPr sz="1100" dirty="0">
                <a:latin typeface="Calibri"/>
                <a:cs typeface="Calibri"/>
              </a:rPr>
              <a:t>Italia in </a:t>
            </a:r>
            <a:r>
              <a:rPr sz="1100" spc="-5" dirty="0">
                <a:latin typeface="Calibri"/>
                <a:cs typeface="Calibri"/>
              </a:rPr>
              <a:t>60 città. </a:t>
            </a:r>
            <a:r>
              <a:rPr sz="1100" dirty="0">
                <a:latin typeface="Calibri"/>
                <a:cs typeface="Calibri"/>
              </a:rPr>
              <a:t>I </a:t>
            </a:r>
            <a:r>
              <a:rPr sz="1100" spc="-5" dirty="0">
                <a:latin typeface="Calibri"/>
                <a:cs typeface="Calibri"/>
              </a:rPr>
              <a:t>laboratori si svilupperanno intorno  </a:t>
            </a:r>
            <a:r>
              <a:rPr sz="1100" dirty="0">
                <a:latin typeface="Calibri"/>
                <a:cs typeface="Calibri"/>
              </a:rPr>
              <a:t>al </a:t>
            </a:r>
            <a:r>
              <a:rPr sz="1100" spc="-5" dirty="0">
                <a:latin typeface="Calibri"/>
                <a:cs typeface="Calibri"/>
              </a:rPr>
              <a:t>tema</a:t>
            </a:r>
            <a:r>
              <a:rPr sz="1100" b="1" i="1" spc="-5" dirty="0">
                <a:latin typeface="Calibri"/>
                <a:cs typeface="Calibri"/>
              </a:rPr>
              <a:t>L’alfabeto </a:t>
            </a:r>
            <a:r>
              <a:rPr sz="1100" b="1" i="1" dirty="0">
                <a:latin typeface="Calibri"/>
                <a:cs typeface="Calibri"/>
              </a:rPr>
              <a:t>del </a:t>
            </a:r>
            <a:r>
              <a:rPr sz="1100" b="1" i="1" spc="-5" dirty="0">
                <a:latin typeface="Calibri"/>
                <a:cs typeface="Calibri"/>
              </a:rPr>
              <a:t>Mondo. Leggiamo </a:t>
            </a:r>
            <a:r>
              <a:rPr sz="1100" b="1" i="1" dirty="0">
                <a:latin typeface="Calibri"/>
                <a:cs typeface="Calibri"/>
              </a:rPr>
              <a:t>i segni </a:t>
            </a:r>
            <a:r>
              <a:rPr sz="1100" b="1" i="1" spc="-5" dirty="0">
                <a:latin typeface="Calibri"/>
                <a:cs typeface="Calibri"/>
              </a:rPr>
              <a:t>intorno </a:t>
            </a:r>
            <a:r>
              <a:rPr sz="1100" b="1" i="1" dirty="0">
                <a:latin typeface="Calibri"/>
                <a:cs typeface="Calibri"/>
              </a:rPr>
              <a:t>a noi e raccontiamo</a:t>
            </a:r>
            <a:r>
              <a:rPr sz="1100" dirty="0">
                <a:latin typeface="Calibri"/>
                <a:cs typeface="Calibri"/>
              </a:rPr>
              <a:t>. </a:t>
            </a:r>
            <a:r>
              <a:rPr sz="1100" spc="-5" dirty="0">
                <a:latin typeface="Calibri"/>
                <a:cs typeface="Calibri"/>
              </a:rPr>
              <a:t>Trarre ispirazione dalla  </a:t>
            </a:r>
            <a:r>
              <a:rPr sz="1100" dirty="0">
                <a:latin typeface="Calibri"/>
                <a:cs typeface="Calibri"/>
              </a:rPr>
              <a:t>natura, </a:t>
            </a:r>
            <a:r>
              <a:rPr sz="1100" spc="-5" dirty="0">
                <a:latin typeface="Calibri"/>
                <a:cs typeface="Calibri"/>
              </a:rPr>
              <a:t>dall’opera dell’essere umano </a:t>
            </a:r>
            <a:r>
              <a:rPr sz="1100" dirty="0">
                <a:latin typeface="Calibri"/>
                <a:cs typeface="Calibri"/>
              </a:rPr>
              <a:t>e </a:t>
            </a:r>
            <a:r>
              <a:rPr sz="1100" spc="-5" dirty="0">
                <a:latin typeface="Calibri"/>
                <a:cs typeface="Calibri"/>
              </a:rPr>
              <a:t>dalle proprie emozioni, imparare </a:t>
            </a:r>
            <a:r>
              <a:rPr sz="1100" dirty="0">
                <a:latin typeface="Calibri"/>
                <a:cs typeface="Calibri"/>
              </a:rPr>
              <a:t>a </a:t>
            </a:r>
            <a:r>
              <a:rPr sz="1100" spc="-5" dirty="0">
                <a:latin typeface="Calibri"/>
                <a:cs typeface="Calibri"/>
              </a:rPr>
              <a:t>riconoscere </a:t>
            </a:r>
            <a:r>
              <a:rPr sz="1100" dirty="0">
                <a:latin typeface="Calibri"/>
                <a:cs typeface="Calibri"/>
              </a:rPr>
              <a:t>e a </a:t>
            </a:r>
            <a:r>
              <a:rPr sz="1100" spc="-5" dirty="0">
                <a:latin typeface="Calibri"/>
                <a:cs typeface="Calibri"/>
              </a:rPr>
              <a:t>leggere </a:t>
            </a:r>
            <a:r>
              <a:rPr sz="1100" dirty="0">
                <a:latin typeface="Calibri"/>
                <a:cs typeface="Calibri"/>
              </a:rPr>
              <a:t>i segni  intorno a noi, capire </a:t>
            </a:r>
            <a:r>
              <a:rPr sz="1100" b="1" spc="-5" dirty="0">
                <a:latin typeface="Calibri"/>
                <a:cs typeface="Calibri"/>
              </a:rPr>
              <a:t>come nasce il racconto </a:t>
            </a:r>
            <a:r>
              <a:rPr sz="1100" b="1" dirty="0">
                <a:latin typeface="Calibri"/>
                <a:cs typeface="Calibri"/>
              </a:rPr>
              <a:t>e </a:t>
            </a:r>
            <a:r>
              <a:rPr sz="1100" b="1" spc="-5" dirty="0">
                <a:latin typeface="Calibri"/>
                <a:cs typeface="Calibri"/>
              </a:rPr>
              <a:t>come </a:t>
            </a:r>
            <a:r>
              <a:rPr sz="1100" b="1" dirty="0">
                <a:latin typeface="Calibri"/>
                <a:cs typeface="Calibri"/>
              </a:rPr>
              <a:t>si </a:t>
            </a:r>
            <a:r>
              <a:rPr sz="1100" b="1" spc="-5" dirty="0">
                <a:latin typeface="Calibri"/>
                <a:cs typeface="Calibri"/>
              </a:rPr>
              <a:t>può </a:t>
            </a:r>
            <a:r>
              <a:rPr sz="1100" b="1" dirty="0">
                <a:latin typeface="Calibri"/>
                <a:cs typeface="Calibri"/>
              </a:rPr>
              <a:t>declinare</a:t>
            </a:r>
            <a:r>
              <a:rPr sz="1100" dirty="0">
                <a:latin typeface="Calibri"/>
                <a:cs typeface="Calibri"/>
              </a:rPr>
              <a:t>, </a:t>
            </a:r>
            <a:r>
              <a:rPr sz="1100" spc="-5" dirty="0">
                <a:latin typeface="Calibri"/>
                <a:cs typeface="Calibri"/>
              </a:rPr>
              <a:t>condividerlo per </a:t>
            </a:r>
            <a:r>
              <a:rPr sz="1100" dirty="0">
                <a:latin typeface="Calibri"/>
                <a:cs typeface="Calibri"/>
              </a:rPr>
              <a:t>generare poi</a:t>
            </a:r>
            <a:r>
              <a:rPr sz="1100" spc="-15" dirty="0">
                <a:latin typeface="Calibri"/>
                <a:cs typeface="Calibri"/>
              </a:rPr>
              <a:t> </a:t>
            </a:r>
            <a:r>
              <a:rPr sz="1100" dirty="0">
                <a:latin typeface="Calibri"/>
                <a:cs typeface="Calibri"/>
              </a:rPr>
              <a:t>altre</a:t>
            </a:r>
            <a:endParaRPr sz="1100">
              <a:latin typeface="Calibri"/>
              <a:cs typeface="Calibri"/>
            </a:endParaRPr>
          </a:p>
          <a:p>
            <a:pPr marL="12700">
              <a:lnSpc>
                <a:spcPct val="100000"/>
              </a:lnSpc>
              <a:spcBef>
                <a:spcPts val="240"/>
              </a:spcBef>
            </a:pPr>
            <a:r>
              <a:rPr sz="1100" spc="-5" dirty="0">
                <a:latin typeface="Calibri"/>
                <a:cs typeface="Calibri"/>
              </a:rPr>
              <a:t>infinite narrazioni, </a:t>
            </a:r>
            <a:r>
              <a:rPr sz="1100" dirty="0">
                <a:latin typeface="Calibri"/>
                <a:cs typeface="Calibri"/>
              </a:rPr>
              <a:t>è la </a:t>
            </a:r>
            <a:r>
              <a:rPr sz="1100" spc="-10" dirty="0">
                <a:latin typeface="Calibri"/>
                <a:cs typeface="Calibri"/>
              </a:rPr>
              <a:t>sfida </a:t>
            </a:r>
            <a:r>
              <a:rPr sz="1100" spc="-5" dirty="0">
                <a:latin typeface="Calibri"/>
                <a:cs typeface="Calibri"/>
              </a:rPr>
              <a:t>di</a:t>
            </a:r>
            <a:r>
              <a:rPr sz="1100" spc="15" dirty="0">
                <a:latin typeface="Calibri"/>
                <a:cs typeface="Calibri"/>
              </a:rPr>
              <a:t> </a:t>
            </a:r>
            <a:r>
              <a:rPr sz="1100" dirty="0">
                <a:latin typeface="Calibri"/>
                <a:cs typeface="Calibri"/>
              </a:rPr>
              <a:t>quest’anno.</a:t>
            </a:r>
            <a:endParaRPr sz="1100">
              <a:latin typeface="Calibri"/>
              <a:cs typeface="Calibri"/>
            </a:endParaRPr>
          </a:p>
          <a:p>
            <a:pPr marL="12700" marR="99060">
              <a:lnSpc>
                <a:spcPct val="117300"/>
              </a:lnSpc>
              <a:spcBef>
                <a:spcPts val="985"/>
              </a:spcBef>
            </a:pPr>
            <a:r>
              <a:rPr sz="1100" dirty="0">
                <a:latin typeface="Calibri"/>
                <a:cs typeface="Calibri"/>
              </a:rPr>
              <a:t>Il </a:t>
            </a:r>
            <a:r>
              <a:rPr sz="1100" spc="-5" dirty="0">
                <a:latin typeface="Calibri"/>
                <a:cs typeface="Calibri"/>
              </a:rPr>
              <a:t>Festival si inserisce nel più </a:t>
            </a:r>
            <a:r>
              <a:rPr sz="1100" dirty="0">
                <a:latin typeface="Calibri"/>
                <a:cs typeface="Calibri"/>
              </a:rPr>
              <a:t>ampio e </a:t>
            </a:r>
            <a:r>
              <a:rPr sz="1100" spc="-5" dirty="0">
                <a:latin typeface="Calibri"/>
                <a:cs typeface="Calibri"/>
              </a:rPr>
              <a:t>articolato piano d’azione </a:t>
            </a:r>
            <a:r>
              <a:rPr sz="1100" dirty="0">
                <a:latin typeface="Calibri"/>
                <a:cs typeface="Calibri"/>
              </a:rPr>
              <a:t>a </a:t>
            </a:r>
            <a:r>
              <a:rPr sz="1100" spc="-5" dirty="0">
                <a:latin typeface="Calibri"/>
                <a:cs typeface="Calibri"/>
              </a:rPr>
              <a:t>sostegno dell’arte </a:t>
            </a:r>
            <a:r>
              <a:rPr sz="1100" dirty="0">
                <a:latin typeface="Calibri"/>
                <a:cs typeface="Calibri"/>
              </a:rPr>
              <a:t>e </a:t>
            </a:r>
            <a:r>
              <a:rPr sz="1100" spc="-5" dirty="0">
                <a:latin typeface="Calibri"/>
                <a:cs typeface="Calibri"/>
              </a:rPr>
              <a:t>della </a:t>
            </a:r>
            <a:r>
              <a:rPr sz="1100" dirty="0">
                <a:latin typeface="Calibri"/>
                <a:cs typeface="Calibri"/>
              </a:rPr>
              <a:t>cultura messo a  </a:t>
            </a:r>
            <a:r>
              <a:rPr sz="1100" spc="-5" dirty="0">
                <a:latin typeface="Calibri"/>
                <a:cs typeface="Calibri"/>
              </a:rPr>
              <a:t>punto dall’</a:t>
            </a:r>
            <a:r>
              <a:rPr sz="1100" i="1" spc="-5" dirty="0">
                <a:latin typeface="Calibri"/>
                <a:cs typeface="Calibri"/>
              </a:rPr>
              <a:t>Abi </a:t>
            </a:r>
            <a:r>
              <a:rPr sz="1100" spc="-5" dirty="0">
                <a:latin typeface="Calibri"/>
                <a:cs typeface="Calibri"/>
              </a:rPr>
              <a:t>con </a:t>
            </a:r>
            <a:r>
              <a:rPr sz="1100" dirty="0">
                <a:latin typeface="Calibri"/>
                <a:cs typeface="Calibri"/>
              </a:rPr>
              <a:t>le </a:t>
            </a:r>
            <a:r>
              <a:rPr sz="1100" spc="-5" dirty="0">
                <a:latin typeface="Calibri"/>
                <a:cs typeface="Calibri"/>
              </a:rPr>
              <a:t>banche </a:t>
            </a:r>
            <a:r>
              <a:rPr sz="1100" dirty="0">
                <a:latin typeface="Calibri"/>
                <a:cs typeface="Calibri"/>
              </a:rPr>
              <a:t>per </a:t>
            </a:r>
            <a:r>
              <a:rPr sz="1100" spc="-5" dirty="0">
                <a:latin typeface="Calibri"/>
                <a:cs typeface="Calibri"/>
              </a:rPr>
              <a:t>dare </a:t>
            </a:r>
            <a:r>
              <a:rPr sz="1100" dirty="0">
                <a:latin typeface="Calibri"/>
                <a:cs typeface="Calibri"/>
              </a:rPr>
              <a:t>il </a:t>
            </a:r>
            <a:r>
              <a:rPr sz="1100" spc="-5" dirty="0">
                <a:latin typeface="Calibri"/>
                <a:cs typeface="Calibri"/>
              </a:rPr>
              <a:t>proprio contributo di settore </a:t>
            </a:r>
            <a:r>
              <a:rPr sz="1100" dirty="0">
                <a:latin typeface="Calibri"/>
                <a:cs typeface="Calibri"/>
              </a:rPr>
              <a:t>alla </a:t>
            </a:r>
            <a:r>
              <a:rPr sz="1100" spc="-5" dirty="0">
                <a:latin typeface="Calibri"/>
                <a:cs typeface="Calibri"/>
              </a:rPr>
              <a:t>tutela </a:t>
            </a:r>
            <a:r>
              <a:rPr sz="1100" dirty="0">
                <a:latin typeface="Calibri"/>
                <a:cs typeface="Calibri"/>
              </a:rPr>
              <a:t>e alla</a:t>
            </a:r>
            <a:r>
              <a:rPr sz="1100" spc="125" dirty="0">
                <a:latin typeface="Calibri"/>
                <a:cs typeface="Calibri"/>
              </a:rPr>
              <a:t> </a:t>
            </a:r>
            <a:r>
              <a:rPr sz="1100" spc="-5" dirty="0">
                <a:latin typeface="Calibri"/>
                <a:cs typeface="Calibri"/>
              </a:rPr>
              <a:t>condivisione</a:t>
            </a:r>
            <a:endParaRPr sz="1100">
              <a:latin typeface="Calibri"/>
              <a:cs typeface="Calibri"/>
            </a:endParaRPr>
          </a:p>
          <a:p>
            <a:pPr marL="12700">
              <a:lnSpc>
                <a:spcPct val="100000"/>
              </a:lnSpc>
              <a:spcBef>
                <a:spcPts val="229"/>
              </a:spcBef>
            </a:pPr>
            <a:r>
              <a:rPr sz="1100" spc="-5" dirty="0">
                <a:latin typeface="Calibri"/>
                <a:cs typeface="Calibri"/>
              </a:rPr>
              <a:t>dell’immenso patrimonio storico-artistico</a:t>
            </a:r>
            <a:r>
              <a:rPr sz="1100" dirty="0">
                <a:latin typeface="Calibri"/>
                <a:cs typeface="Calibri"/>
              </a:rPr>
              <a:t> </a:t>
            </a:r>
            <a:r>
              <a:rPr sz="1100" spc="-5" dirty="0">
                <a:latin typeface="Calibri"/>
                <a:cs typeface="Calibri"/>
              </a:rPr>
              <a:t>nazionale.</a:t>
            </a:r>
            <a:endParaRPr sz="1100">
              <a:latin typeface="Calibri"/>
              <a:cs typeface="Calibri"/>
            </a:endParaRPr>
          </a:p>
          <a:p>
            <a:pPr marL="12700" marR="9525">
              <a:lnSpc>
                <a:spcPct val="117300"/>
              </a:lnSpc>
              <a:spcBef>
                <a:spcPts val="980"/>
              </a:spcBef>
            </a:pPr>
            <a:r>
              <a:rPr sz="1100" dirty="0">
                <a:latin typeface="Calibri"/>
                <a:cs typeface="Calibri"/>
              </a:rPr>
              <a:t>La manifestazione, che </a:t>
            </a:r>
            <a:r>
              <a:rPr sz="1100" spc="-5" dirty="0">
                <a:latin typeface="Calibri"/>
                <a:cs typeface="Calibri"/>
              </a:rPr>
              <a:t>ha </a:t>
            </a:r>
            <a:r>
              <a:rPr sz="1100" spc="-10" dirty="0">
                <a:latin typeface="Calibri"/>
                <a:cs typeface="Calibri"/>
              </a:rPr>
              <a:t>il </a:t>
            </a:r>
            <a:r>
              <a:rPr sz="1100" spc="-5" dirty="0">
                <a:latin typeface="Calibri"/>
                <a:cs typeface="Calibri"/>
              </a:rPr>
              <a:t>Patrocinio dell’Unesco </a:t>
            </a:r>
            <a:r>
              <a:rPr sz="1100" dirty="0">
                <a:latin typeface="Calibri"/>
                <a:cs typeface="Calibri"/>
              </a:rPr>
              <a:t>e </a:t>
            </a:r>
            <a:r>
              <a:rPr sz="1100" spc="-5" dirty="0">
                <a:latin typeface="Calibri"/>
                <a:cs typeface="Calibri"/>
              </a:rPr>
              <a:t>del Ministero dei Beni </a:t>
            </a:r>
            <a:r>
              <a:rPr sz="1100" dirty="0">
                <a:latin typeface="Calibri"/>
                <a:cs typeface="Calibri"/>
              </a:rPr>
              <a:t>e </a:t>
            </a:r>
            <a:r>
              <a:rPr sz="1100" spc="-5" dirty="0">
                <a:latin typeface="Calibri"/>
                <a:cs typeface="Calibri"/>
              </a:rPr>
              <a:t>delle Attività Culturali </a:t>
            </a:r>
            <a:r>
              <a:rPr sz="1100" dirty="0">
                <a:latin typeface="Calibri"/>
                <a:cs typeface="Calibri"/>
              </a:rPr>
              <a:t>e </a:t>
            </a:r>
            <a:r>
              <a:rPr sz="1100" spc="-5" dirty="0">
                <a:latin typeface="Calibri"/>
                <a:cs typeface="Calibri"/>
              </a:rPr>
              <a:t>del  Turismo, ha ottenuto anche </a:t>
            </a:r>
            <a:r>
              <a:rPr sz="1100" dirty="0">
                <a:latin typeface="Calibri"/>
                <a:cs typeface="Calibri"/>
              </a:rPr>
              <a:t>in questa </a:t>
            </a:r>
            <a:r>
              <a:rPr sz="1100" spc="-5" dirty="0">
                <a:latin typeface="Calibri"/>
                <a:cs typeface="Calibri"/>
              </a:rPr>
              <a:t>seconda edizione </a:t>
            </a:r>
            <a:r>
              <a:rPr sz="1100" dirty="0">
                <a:latin typeface="Calibri"/>
                <a:cs typeface="Calibri"/>
              </a:rPr>
              <a:t>la </a:t>
            </a:r>
            <a:r>
              <a:rPr sz="1100" b="1" i="1" spc="-5" dirty="0">
                <a:latin typeface="Calibri"/>
                <a:cs typeface="Calibri"/>
              </a:rPr>
              <a:t>Medaglia </a:t>
            </a:r>
            <a:r>
              <a:rPr sz="1100" b="1" i="1" dirty="0">
                <a:latin typeface="Calibri"/>
                <a:cs typeface="Calibri"/>
              </a:rPr>
              <a:t>del </a:t>
            </a:r>
            <a:r>
              <a:rPr sz="1100" b="1" i="1" spc="-5" dirty="0">
                <a:latin typeface="Calibri"/>
                <a:cs typeface="Calibri"/>
              </a:rPr>
              <a:t>Presidente della Repubblica</a:t>
            </a:r>
            <a:r>
              <a:rPr sz="1100" spc="-5" dirty="0">
                <a:latin typeface="Calibri"/>
                <a:cs typeface="Calibri"/>
              </a:rPr>
              <a:t>, quale  premio di rappresentanza, aggiudicandosi inoltre </a:t>
            </a:r>
            <a:r>
              <a:rPr sz="1100" dirty="0">
                <a:latin typeface="Calibri"/>
                <a:cs typeface="Calibri"/>
              </a:rPr>
              <a:t>il </a:t>
            </a:r>
            <a:r>
              <a:rPr sz="1100" spc="-5" dirty="0">
                <a:latin typeface="Calibri"/>
                <a:cs typeface="Calibri"/>
              </a:rPr>
              <a:t>primo Premio per </a:t>
            </a:r>
            <a:r>
              <a:rPr sz="1100" dirty="0">
                <a:latin typeface="Calibri"/>
                <a:cs typeface="Calibri"/>
              </a:rPr>
              <a:t>la </a:t>
            </a:r>
            <a:r>
              <a:rPr sz="1100" spc="-5" dirty="0">
                <a:latin typeface="Calibri"/>
                <a:cs typeface="Calibri"/>
              </a:rPr>
              <a:t>sezione Produzioni</a:t>
            </a:r>
            <a:r>
              <a:rPr sz="1100" spc="105" dirty="0">
                <a:latin typeface="Calibri"/>
                <a:cs typeface="Calibri"/>
              </a:rPr>
              <a:t> </a:t>
            </a:r>
            <a:r>
              <a:rPr sz="1100" dirty="0">
                <a:latin typeface="Calibri"/>
                <a:cs typeface="Calibri"/>
              </a:rPr>
              <a:t>culturali</a:t>
            </a:r>
            <a:endParaRPr sz="1100">
              <a:latin typeface="Calibri"/>
              <a:cs typeface="Calibri"/>
            </a:endParaRPr>
          </a:p>
          <a:p>
            <a:pPr marL="12700">
              <a:lnSpc>
                <a:spcPct val="100000"/>
              </a:lnSpc>
              <a:spcBef>
                <a:spcPts val="240"/>
              </a:spcBef>
            </a:pPr>
            <a:r>
              <a:rPr sz="1100" dirty="0">
                <a:latin typeface="Calibri"/>
                <a:cs typeface="Calibri"/>
              </a:rPr>
              <a:t>d’Impresa </a:t>
            </a:r>
            <a:r>
              <a:rPr sz="1100" spc="-5" dirty="0">
                <a:latin typeface="Calibri"/>
                <a:cs typeface="Calibri"/>
              </a:rPr>
              <a:t>nel premio Cultura </a:t>
            </a:r>
            <a:r>
              <a:rPr sz="1100" dirty="0">
                <a:latin typeface="Calibri"/>
                <a:cs typeface="Calibri"/>
              </a:rPr>
              <a:t>+ </a:t>
            </a:r>
            <a:r>
              <a:rPr sz="1100" spc="-5" dirty="0">
                <a:latin typeface="Calibri"/>
                <a:cs typeface="Calibri"/>
              </a:rPr>
              <a:t>Impresa 2014, promosso da </a:t>
            </a:r>
            <a:r>
              <a:rPr sz="1100" i="1" spc="-5" dirty="0">
                <a:latin typeface="Calibri"/>
                <a:cs typeface="Calibri"/>
              </a:rPr>
              <a:t>The </a:t>
            </a:r>
            <a:r>
              <a:rPr sz="1100" i="1" dirty="0">
                <a:latin typeface="Calibri"/>
                <a:cs typeface="Calibri"/>
              </a:rPr>
              <a:t>Round </a:t>
            </a:r>
            <a:r>
              <a:rPr sz="1100" i="1" spc="-5" dirty="0">
                <a:latin typeface="Calibri"/>
                <a:cs typeface="Calibri"/>
              </a:rPr>
              <a:t>Table </a:t>
            </a:r>
            <a:r>
              <a:rPr sz="1100" dirty="0">
                <a:latin typeface="Calibri"/>
                <a:cs typeface="Calibri"/>
              </a:rPr>
              <a:t>e</a:t>
            </a:r>
            <a:r>
              <a:rPr sz="1100" spc="60" dirty="0">
                <a:latin typeface="Calibri"/>
                <a:cs typeface="Calibri"/>
              </a:rPr>
              <a:t> </a:t>
            </a:r>
            <a:r>
              <a:rPr sz="1100" i="1" spc="-5" dirty="0">
                <a:latin typeface="Calibri"/>
                <a:cs typeface="Calibri"/>
              </a:rPr>
              <a:t>Federculture</a:t>
            </a:r>
            <a:r>
              <a:rPr sz="1100" spc="-5" dirty="0">
                <a:latin typeface="Calibri"/>
                <a:cs typeface="Calibri"/>
              </a:rPr>
              <a:t>.</a:t>
            </a:r>
            <a:endParaRPr sz="1100">
              <a:latin typeface="Calibri"/>
              <a:cs typeface="Calibri"/>
            </a:endParaRPr>
          </a:p>
          <a:p>
            <a:pPr>
              <a:lnSpc>
                <a:spcPct val="100000"/>
              </a:lnSpc>
              <a:spcBef>
                <a:spcPts val="15"/>
              </a:spcBef>
            </a:pPr>
            <a:endParaRPr sz="1050">
              <a:latin typeface="Times New Roman"/>
              <a:cs typeface="Times New Roman"/>
            </a:endParaRPr>
          </a:p>
          <a:p>
            <a:pPr marL="12700">
              <a:lnSpc>
                <a:spcPct val="100000"/>
              </a:lnSpc>
              <a:spcBef>
                <a:spcPts val="5"/>
              </a:spcBef>
            </a:pPr>
            <a:r>
              <a:rPr sz="1100" dirty="0">
                <a:latin typeface="Calibri"/>
                <a:cs typeface="Calibri"/>
              </a:rPr>
              <a:t>Ecco </a:t>
            </a:r>
            <a:r>
              <a:rPr sz="1100" b="1" spc="-5" dirty="0">
                <a:latin typeface="Calibri"/>
                <a:cs typeface="Calibri"/>
              </a:rPr>
              <a:t>gli eventi </a:t>
            </a:r>
            <a:r>
              <a:rPr sz="1100" b="1" dirty="0">
                <a:latin typeface="Calibri"/>
                <a:cs typeface="Calibri"/>
              </a:rPr>
              <a:t>in</a:t>
            </a:r>
            <a:r>
              <a:rPr sz="1100" b="1" spc="-10" dirty="0">
                <a:latin typeface="Calibri"/>
                <a:cs typeface="Calibri"/>
              </a:rPr>
              <a:t> </a:t>
            </a:r>
            <a:r>
              <a:rPr sz="1100" b="1" spc="-5" dirty="0">
                <a:latin typeface="Calibri"/>
                <a:cs typeface="Calibri"/>
              </a:rPr>
              <a:t>Liguria</a:t>
            </a:r>
            <a:r>
              <a:rPr sz="1100" spc="-5" dirty="0">
                <a:latin typeface="Calibri"/>
                <a:cs typeface="Calibri"/>
              </a:rPr>
              <a:t>:</a:t>
            </a:r>
            <a:endParaRPr sz="1100">
              <a:latin typeface="Calibri"/>
              <a:cs typeface="Calibri"/>
            </a:endParaRPr>
          </a:p>
          <a:p>
            <a:pPr>
              <a:lnSpc>
                <a:spcPct val="100000"/>
              </a:lnSpc>
              <a:spcBef>
                <a:spcPts val="15"/>
              </a:spcBef>
            </a:pPr>
            <a:endParaRPr sz="1050">
              <a:latin typeface="Times New Roman"/>
              <a:cs typeface="Times New Roman"/>
            </a:endParaRPr>
          </a:p>
          <a:p>
            <a:pPr marL="12700">
              <a:lnSpc>
                <a:spcPct val="100000"/>
              </a:lnSpc>
            </a:pPr>
            <a:r>
              <a:rPr sz="1100" b="1" spc="-5" dirty="0">
                <a:latin typeface="Calibri"/>
                <a:cs typeface="Calibri"/>
              </a:rPr>
              <a:t>Genova</a:t>
            </a:r>
            <a:endParaRPr sz="1100">
              <a:latin typeface="Calibri"/>
              <a:cs typeface="Calibri"/>
            </a:endParaRPr>
          </a:p>
          <a:p>
            <a:pPr>
              <a:lnSpc>
                <a:spcPct val="100000"/>
              </a:lnSpc>
              <a:spcBef>
                <a:spcPts val="5"/>
              </a:spcBef>
            </a:pPr>
            <a:endParaRPr sz="1050">
              <a:latin typeface="Times New Roman"/>
              <a:cs typeface="Times New Roman"/>
            </a:endParaRPr>
          </a:p>
          <a:p>
            <a:pPr marL="469900" indent="-228600">
              <a:lnSpc>
                <a:spcPct val="100000"/>
              </a:lnSpc>
              <a:buSzPct val="90909"/>
              <a:buFont typeface="Symbol"/>
              <a:buChar char=""/>
              <a:tabLst>
                <a:tab pos="469900" algn="l"/>
                <a:tab pos="470534" algn="l"/>
              </a:tabLst>
            </a:pPr>
            <a:r>
              <a:rPr sz="1100" i="1" dirty="0">
                <a:latin typeface="Calibri"/>
                <a:cs typeface="Calibri"/>
              </a:rPr>
              <a:t>Banca</a:t>
            </a:r>
            <a:r>
              <a:rPr sz="1100" i="1" spc="-15" dirty="0">
                <a:latin typeface="Calibri"/>
                <a:cs typeface="Calibri"/>
              </a:rPr>
              <a:t> </a:t>
            </a:r>
            <a:r>
              <a:rPr sz="1100" i="1" spc="-5" dirty="0">
                <a:latin typeface="Calibri"/>
                <a:cs typeface="Calibri"/>
              </a:rPr>
              <a:t>Carige</a:t>
            </a:r>
            <a:endParaRPr sz="1100">
              <a:latin typeface="Calibri"/>
              <a:cs typeface="Calibri"/>
            </a:endParaRPr>
          </a:p>
          <a:p>
            <a:pPr marL="469900" marR="92075">
              <a:lnSpc>
                <a:spcPts val="1550"/>
              </a:lnSpc>
              <a:spcBef>
                <a:spcPts val="75"/>
              </a:spcBef>
            </a:pPr>
            <a:r>
              <a:rPr sz="1100" b="1" i="1" spc="-5" dirty="0">
                <a:latin typeface="Calibri"/>
                <a:cs typeface="Calibri"/>
              </a:rPr>
              <a:t>L’Alfabeto del Mondo </a:t>
            </a:r>
            <a:r>
              <a:rPr sz="1100" b="1" i="1" dirty="0">
                <a:latin typeface="Calibri"/>
                <a:cs typeface="Calibri"/>
              </a:rPr>
              <a:t>- </a:t>
            </a:r>
            <a:r>
              <a:rPr sz="1100" b="1" i="1" spc="-5" dirty="0">
                <a:latin typeface="Calibri"/>
                <a:cs typeface="Calibri"/>
              </a:rPr>
              <a:t>Racconti di mille colori</a:t>
            </a:r>
            <a:r>
              <a:rPr sz="1100" spc="-5" dirty="0">
                <a:latin typeface="Calibri"/>
                <a:cs typeface="Calibri"/>
              </a:rPr>
              <a:t>, </a:t>
            </a:r>
            <a:r>
              <a:rPr sz="1100" dirty="0">
                <a:latin typeface="Calibri"/>
                <a:cs typeface="Calibri"/>
              </a:rPr>
              <a:t>laboratori </a:t>
            </a:r>
            <a:r>
              <a:rPr sz="1100" spc="-5" dirty="0">
                <a:latin typeface="Calibri"/>
                <a:cs typeface="Calibri"/>
              </a:rPr>
              <a:t>di creazione letteraria </a:t>
            </a:r>
            <a:r>
              <a:rPr sz="1100" dirty="0">
                <a:latin typeface="Calibri"/>
                <a:cs typeface="Calibri"/>
              </a:rPr>
              <a:t>con </a:t>
            </a:r>
            <a:r>
              <a:rPr sz="1100" spc="-5" dirty="0">
                <a:latin typeface="Calibri"/>
                <a:cs typeface="Calibri"/>
              </a:rPr>
              <a:t>attività di  scrittura creativa individuale </a:t>
            </a:r>
            <a:r>
              <a:rPr sz="1100" dirty="0">
                <a:latin typeface="Calibri"/>
                <a:cs typeface="Calibri"/>
              </a:rPr>
              <a:t>e </a:t>
            </a:r>
            <a:r>
              <a:rPr sz="1100" spc="-5" dirty="0">
                <a:latin typeface="Calibri"/>
                <a:cs typeface="Calibri"/>
              </a:rPr>
              <a:t>collettiva </a:t>
            </a:r>
            <a:r>
              <a:rPr sz="1100" dirty="0">
                <a:latin typeface="Calibri"/>
                <a:cs typeface="Calibri"/>
              </a:rPr>
              <a:t>e momenti </a:t>
            </a:r>
            <a:r>
              <a:rPr sz="1100" spc="-5" dirty="0">
                <a:latin typeface="Calibri"/>
                <a:cs typeface="Calibri"/>
              </a:rPr>
              <a:t>di </a:t>
            </a:r>
            <a:r>
              <a:rPr sz="1100" dirty="0">
                <a:latin typeface="Calibri"/>
                <a:cs typeface="Calibri"/>
              </a:rPr>
              <a:t>creatività manuale </a:t>
            </a:r>
            <a:r>
              <a:rPr sz="1100" spc="-5" dirty="0">
                <a:latin typeface="Calibri"/>
                <a:cs typeface="Calibri"/>
              </a:rPr>
              <a:t>collegati, per bambine </a:t>
            </a:r>
            <a:r>
              <a:rPr sz="1100" dirty="0">
                <a:latin typeface="Calibri"/>
                <a:cs typeface="Calibri"/>
              </a:rPr>
              <a:t>e  </a:t>
            </a:r>
            <a:r>
              <a:rPr sz="1100" spc="-5" dirty="0">
                <a:latin typeface="Calibri"/>
                <a:cs typeface="Calibri"/>
              </a:rPr>
              <a:t>bambini del secondo ciclo </a:t>
            </a:r>
            <a:r>
              <a:rPr sz="1100" dirty="0">
                <a:latin typeface="Calibri"/>
                <a:cs typeface="Calibri"/>
              </a:rPr>
              <a:t>della </a:t>
            </a:r>
            <a:r>
              <a:rPr sz="1100" spc="-5" dirty="0">
                <a:latin typeface="Calibri"/>
                <a:cs typeface="Calibri"/>
              </a:rPr>
              <a:t>scuola primaria, </a:t>
            </a:r>
            <a:r>
              <a:rPr sz="1100" dirty="0">
                <a:latin typeface="Calibri"/>
                <a:cs typeface="Calibri"/>
              </a:rPr>
              <a:t>con </a:t>
            </a:r>
            <a:r>
              <a:rPr sz="1100" spc="-5" dirty="0">
                <a:latin typeface="Calibri"/>
                <a:cs typeface="Calibri"/>
              </a:rPr>
              <a:t>l’Associazione </a:t>
            </a:r>
            <a:r>
              <a:rPr sz="1100" dirty="0">
                <a:latin typeface="Calibri"/>
                <a:cs typeface="Calibri"/>
              </a:rPr>
              <a:t>Il </a:t>
            </a:r>
            <a:r>
              <a:rPr sz="1100" spc="-5" dirty="0">
                <a:latin typeface="Calibri"/>
                <a:cs typeface="Calibri"/>
              </a:rPr>
              <a:t>Sogno di</a:t>
            </a:r>
            <a:r>
              <a:rPr sz="1100" spc="50" dirty="0">
                <a:latin typeface="Calibri"/>
                <a:cs typeface="Calibri"/>
              </a:rPr>
              <a:t> </a:t>
            </a:r>
            <a:r>
              <a:rPr sz="1100" spc="-5" dirty="0">
                <a:latin typeface="Calibri"/>
                <a:cs typeface="Calibri"/>
              </a:rPr>
              <a:t>Tommi.</a:t>
            </a:r>
            <a:endParaRPr sz="1100">
              <a:latin typeface="Calibri"/>
              <a:cs typeface="Calibri"/>
            </a:endParaRPr>
          </a:p>
          <a:p>
            <a:pPr marL="469900">
              <a:lnSpc>
                <a:spcPct val="100000"/>
              </a:lnSpc>
              <a:spcBef>
                <a:spcPts val="125"/>
              </a:spcBef>
            </a:pPr>
            <a:r>
              <a:rPr sz="1100" dirty="0">
                <a:latin typeface="Calibri"/>
                <a:cs typeface="Calibri"/>
              </a:rPr>
              <a:t>Presso la Scuola </a:t>
            </a:r>
            <a:r>
              <a:rPr sz="1100" spc="-5" dirty="0">
                <a:latin typeface="Calibri"/>
                <a:cs typeface="Calibri"/>
              </a:rPr>
              <a:t>Primaria Anna Frank </a:t>
            </a:r>
            <a:r>
              <a:rPr sz="1100" dirty="0">
                <a:latin typeface="Calibri"/>
                <a:cs typeface="Calibri"/>
              </a:rPr>
              <a:t>e </a:t>
            </a:r>
            <a:r>
              <a:rPr sz="1100" spc="-5" dirty="0">
                <a:latin typeface="Calibri"/>
                <a:cs typeface="Calibri"/>
              </a:rPr>
              <a:t>Scuola Primaria Istituto</a:t>
            </a:r>
            <a:r>
              <a:rPr sz="1100" spc="10" dirty="0">
                <a:latin typeface="Calibri"/>
                <a:cs typeface="Calibri"/>
              </a:rPr>
              <a:t> </a:t>
            </a:r>
            <a:r>
              <a:rPr sz="1100" spc="-5" dirty="0">
                <a:latin typeface="Calibri"/>
                <a:cs typeface="Calibri"/>
              </a:rPr>
              <a:t>Immacolatine</a:t>
            </a:r>
            <a:endParaRPr sz="1100">
              <a:latin typeface="Calibri"/>
              <a:cs typeface="Calibri"/>
            </a:endParaRPr>
          </a:p>
          <a:p>
            <a:pPr marL="469900">
              <a:lnSpc>
                <a:spcPct val="100000"/>
              </a:lnSpc>
              <a:spcBef>
                <a:spcPts val="225"/>
              </a:spcBef>
            </a:pPr>
            <a:r>
              <a:rPr sz="1100" b="1" i="1" dirty="0">
                <a:latin typeface="Calibri"/>
                <a:cs typeface="Calibri"/>
              </a:rPr>
              <a:t>16 – 18 e </a:t>
            </a:r>
            <a:r>
              <a:rPr sz="1100" b="1" i="1" spc="-5" dirty="0">
                <a:latin typeface="Calibri"/>
                <a:cs typeface="Calibri"/>
              </a:rPr>
              <a:t>21</a:t>
            </a:r>
            <a:r>
              <a:rPr sz="1100" b="1" i="1" spc="-35" dirty="0">
                <a:latin typeface="Calibri"/>
                <a:cs typeface="Calibri"/>
              </a:rPr>
              <a:t> </a:t>
            </a:r>
            <a:r>
              <a:rPr sz="1100" b="1" i="1" spc="-5" dirty="0">
                <a:latin typeface="Calibri"/>
                <a:cs typeface="Calibri"/>
              </a:rPr>
              <a:t>marzo</a:t>
            </a:r>
            <a:endParaRPr sz="1100">
              <a:latin typeface="Calibri"/>
              <a:cs typeface="Calibri"/>
            </a:endParaRPr>
          </a:p>
          <a:p>
            <a:pPr marL="469900">
              <a:lnSpc>
                <a:spcPct val="100000"/>
              </a:lnSpc>
              <a:spcBef>
                <a:spcPts val="240"/>
              </a:spcBef>
            </a:pPr>
            <a:r>
              <a:rPr sz="1100" spc="-5" dirty="0">
                <a:latin typeface="Calibri"/>
                <a:cs typeface="Calibri"/>
              </a:rPr>
              <a:t>Info:</a:t>
            </a:r>
            <a:r>
              <a:rPr sz="1100" dirty="0">
                <a:latin typeface="Calibri"/>
                <a:cs typeface="Calibri"/>
              </a:rPr>
              <a:t> </a:t>
            </a:r>
            <a:r>
              <a:rPr sz="1100" b="1" u="sng" spc="-5" dirty="0">
                <a:solidFill>
                  <a:srgbClr val="0000FF"/>
                </a:solidFill>
                <a:uFill>
                  <a:solidFill>
                    <a:srgbClr val="0000FF"/>
                  </a:solidFill>
                </a:uFill>
                <a:latin typeface="Calibri"/>
                <a:cs typeface="Calibri"/>
                <a:hlinkClick r:id="rId3"/>
              </a:rPr>
              <a:t>eventi@carige.it</a:t>
            </a:r>
            <a:endParaRPr sz="1100">
              <a:latin typeface="Calibri"/>
              <a:cs typeface="Calibri"/>
            </a:endParaRPr>
          </a:p>
          <a:p>
            <a:pPr>
              <a:lnSpc>
                <a:spcPct val="100000"/>
              </a:lnSpc>
              <a:spcBef>
                <a:spcPts val="20"/>
              </a:spcBef>
            </a:pPr>
            <a:endParaRPr sz="1050">
              <a:latin typeface="Times New Roman"/>
              <a:cs typeface="Times New Roman"/>
            </a:endParaRPr>
          </a:p>
          <a:p>
            <a:pPr marL="12700">
              <a:lnSpc>
                <a:spcPct val="100000"/>
              </a:lnSpc>
            </a:pPr>
            <a:r>
              <a:rPr sz="1100" b="1" spc="-5" dirty="0">
                <a:latin typeface="Calibri"/>
                <a:cs typeface="Calibri"/>
              </a:rPr>
              <a:t>Spotorno</a:t>
            </a:r>
            <a:endParaRPr sz="1100">
              <a:latin typeface="Calibri"/>
              <a:cs typeface="Calibri"/>
            </a:endParaRPr>
          </a:p>
          <a:p>
            <a:pPr marL="469900" marR="5080" indent="-228600">
              <a:lnSpc>
                <a:spcPct val="117000"/>
              </a:lnSpc>
              <a:spcBef>
                <a:spcPts val="985"/>
              </a:spcBef>
              <a:buSzPct val="90909"/>
              <a:buFont typeface="Symbol"/>
              <a:buChar char=""/>
              <a:tabLst>
                <a:tab pos="469900" algn="l"/>
                <a:tab pos="470534" algn="l"/>
              </a:tabLst>
            </a:pPr>
            <a:r>
              <a:rPr sz="1100" spc="-5" dirty="0">
                <a:latin typeface="Calibri"/>
                <a:cs typeface="Calibri"/>
              </a:rPr>
              <a:t>Cassa di Risparmio di Savona </a:t>
            </a:r>
            <a:r>
              <a:rPr sz="1100" dirty="0">
                <a:latin typeface="Calibri"/>
                <a:cs typeface="Calibri"/>
              </a:rPr>
              <a:t>- </a:t>
            </a:r>
            <a:r>
              <a:rPr sz="1100" spc="-5" dirty="0">
                <a:latin typeface="Calibri"/>
                <a:cs typeface="Calibri"/>
              </a:rPr>
              <a:t>Gruppo </a:t>
            </a:r>
            <a:r>
              <a:rPr sz="1100" dirty="0">
                <a:latin typeface="Calibri"/>
                <a:cs typeface="Calibri"/>
              </a:rPr>
              <a:t>Banca </a:t>
            </a:r>
            <a:r>
              <a:rPr sz="1100" spc="-5" dirty="0">
                <a:latin typeface="Calibri"/>
                <a:cs typeface="Calibri"/>
              </a:rPr>
              <a:t>Carige</a:t>
            </a:r>
            <a:r>
              <a:rPr sz="1100" b="1" i="1" spc="-5" dirty="0">
                <a:latin typeface="Calibri"/>
                <a:cs typeface="Calibri"/>
              </a:rPr>
              <a:t>L’Alfabeto </a:t>
            </a:r>
            <a:r>
              <a:rPr sz="1100" b="1" i="1" dirty="0">
                <a:latin typeface="Calibri"/>
                <a:cs typeface="Calibri"/>
              </a:rPr>
              <a:t>del </a:t>
            </a:r>
            <a:r>
              <a:rPr sz="1100" b="1" i="1" spc="-5" dirty="0">
                <a:latin typeface="Calibri"/>
                <a:cs typeface="Calibri"/>
              </a:rPr>
              <a:t>Mondo </a:t>
            </a:r>
            <a:r>
              <a:rPr sz="1100" b="1" i="1" dirty="0">
                <a:latin typeface="Calibri"/>
                <a:cs typeface="Calibri"/>
              </a:rPr>
              <a:t>- </a:t>
            </a:r>
            <a:r>
              <a:rPr sz="1100" b="1" i="1" spc="-5" dirty="0">
                <a:latin typeface="Calibri"/>
                <a:cs typeface="Calibri"/>
              </a:rPr>
              <a:t>Racconti </a:t>
            </a:r>
            <a:r>
              <a:rPr sz="1100" b="1" i="1" dirty="0">
                <a:latin typeface="Calibri"/>
                <a:cs typeface="Calibri"/>
              </a:rPr>
              <a:t>di mille colori</a:t>
            </a:r>
            <a:r>
              <a:rPr sz="1100" dirty="0">
                <a:latin typeface="Calibri"/>
                <a:cs typeface="Calibri"/>
              </a:rPr>
              <a:t>,  laboratori </a:t>
            </a:r>
            <a:r>
              <a:rPr sz="1100" spc="-5" dirty="0">
                <a:latin typeface="Calibri"/>
                <a:cs typeface="Calibri"/>
              </a:rPr>
              <a:t>di creazione letteraria </a:t>
            </a:r>
            <a:r>
              <a:rPr sz="1100" dirty="0">
                <a:latin typeface="Calibri"/>
                <a:cs typeface="Calibri"/>
              </a:rPr>
              <a:t>con attività </a:t>
            </a:r>
            <a:r>
              <a:rPr sz="1100" spc="-5" dirty="0">
                <a:latin typeface="Calibri"/>
                <a:cs typeface="Calibri"/>
              </a:rPr>
              <a:t>di scrittura creativa individuale </a:t>
            </a:r>
            <a:r>
              <a:rPr sz="1100" dirty="0">
                <a:latin typeface="Calibri"/>
                <a:cs typeface="Calibri"/>
              </a:rPr>
              <a:t>e </a:t>
            </a:r>
            <a:r>
              <a:rPr sz="1100" spc="-5" dirty="0">
                <a:latin typeface="Calibri"/>
                <a:cs typeface="Calibri"/>
              </a:rPr>
              <a:t>collettiva </a:t>
            </a:r>
            <a:r>
              <a:rPr sz="1100" dirty="0">
                <a:latin typeface="Calibri"/>
                <a:cs typeface="Calibri"/>
              </a:rPr>
              <a:t>e momenti  </a:t>
            </a:r>
            <a:r>
              <a:rPr sz="1100" spc="-5" dirty="0">
                <a:latin typeface="Calibri"/>
                <a:cs typeface="Calibri"/>
              </a:rPr>
              <a:t>di </a:t>
            </a:r>
            <a:r>
              <a:rPr sz="1100" dirty="0">
                <a:latin typeface="Calibri"/>
                <a:cs typeface="Calibri"/>
              </a:rPr>
              <a:t>creatività manuale </a:t>
            </a:r>
            <a:r>
              <a:rPr sz="1100" spc="-5" dirty="0">
                <a:latin typeface="Calibri"/>
                <a:cs typeface="Calibri"/>
              </a:rPr>
              <a:t>collegati, per bambine </a:t>
            </a:r>
            <a:r>
              <a:rPr sz="1100" dirty="0">
                <a:latin typeface="Calibri"/>
                <a:cs typeface="Calibri"/>
              </a:rPr>
              <a:t>e </a:t>
            </a:r>
            <a:r>
              <a:rPr sz="1100" spc="-5" dirty="0">
                <a:latin typeface="Calibri"/>
                <a:cs typeface="Calibri"/>
              </a:rPr>
              <a:t>bambini del secondo ciclo della scuola primaria, </a:t>
            </a:r>
            <a:r>
              <a:rPr sz="1100" dirty="0">
                <a:latin typeface="Calibri"/>
                <a:cs typeface="Calibri"/>
              </a:rPr>
              <a:t>con  </a:t>
            </a:r>
            <a:r>
              <a:rPr sz="1100" spc="-5" dirty="0">
                <a:latin typeface="Calibri"/>
                <a:cs typeface="Calibri"/>
              </a:rPr>
              <a:t>l’Associazione </a:t>
            </a:r>
            <a:r>
              <a:rPr sz="1100" dirty="0">
                <a:latin typeface="Calibri"/>
                <a:cs typeface="Calibri"/>
              </a:rPr>
              <a:t>Il </a:t>
            </a:r>
            <a:r>
              <a:rPr sz="1100" spc="-5" dirty="0">
                <a:latin typeface="Calibri"/>
                <a:cs typeface="Calibri"/>
              </a:rPr>
              <a:t>Sogno di Tommi.</a:t>
            </a:r>
            <a:endParaRPr sz="1100">
              <a:latin typeface="Calibri"/>
              <a:cs typeface="Calibri"/>
            </a:endParaRPr>
          </a:p>
          <a:p>
            <a:pPr marL="469900">
              <a:lnSpc>
                <a:spcPct val="100000"/>
              </a:lnSpc>
              <a:spcBef>
                <a:spcPts val="215"/>
              </a:spcBef>
            </a:pPr>
            <a:r>
              <a:rPr sz="1100" dirty="0">
                <a:latin typeface="Calibri"/>
                <a:cs typeface="Calibri"/>
              </a:rPr>
              <a:t>Presso la </a:t>
            </a:r>
            <a:r>
              <a:rPr sz="1100" spc="-5" dirty="0">
                <a:latin typeface="Calibri"/>
                <a:cs typeface="Calibri"/>
              </a:rPr>
              <a:t>Bibblioteca </a:t>
            </a:r>
            <a:r>
              <a:rPr sz="1100" spc="-10" dirty="0">
                <a:latin typeface="Calibri"/>
                <a:cs typeface="Calibri"/>
              </a:rPr>
              <a:t>Comune </a:t>
            </a:r>
            <a:r>
              <a:rPr sz="1100" spc="-5" dirty="0">
                <a:latin typeface="Calibri"/>
                <a:cs typeface="Calibri"/>
              </a:rPr>
              <a:t>di</a:t>
            </a:r>
            <a:r>
              <a:rPr sz="1100" spc="15" dirty="0">
                <a:latin typeface="Calibri"/>
                <a:cs typeface="Calibri"/>
              </a:rPr>
              <a:t> </a:t>
            </a:r>
            <a:r>
              <a:rPr sz="1100" spc="-5" dirty="0">
                <a:latin typeface="Calibri"/>
                <a:cs typeface="Calibri"/>
              </a:rPr>
              <a:t>Spotorno</a:t>
            </a:r>
            <a:endParaRPr sz="1100">
              <a:latin typeface="Calibri"/>
              <a:cs typeface="Calibri"/>
            </a:endParaRPr>
          </a:p>
          <a:p>
            <a:pPr marL="469900">
              <a:lnSpc>
                <a:spcPct val="100000"/>
              </a:lnSpc>
              <a:spcBef>
                <a:spcPts val="229"/>
              </a:spcBef>
            </a:pPr>
            <a:r>
              <a:rPr sz="1100" b="1" dirty="0">
                <a:latin typeface="Calibri"/>
                <a:cs typeface="Calibri"/>
              </a:rPr>
              <a:t>19</a:t>
            </a:r>
            <a:r>
              <a:rPr sz="1100" b="1" spc="-15" dirty="0">
                <a:latin typeface="Calibri"/>
                <a:cs typeface="Calibri"/>
              </a:rPr>
              <a:t> </a:t>
            </a:r>
            <a:r>
              <a:rPr sz="1100" b="1" dirty="0">
                <a:latin typeface="Calibri"/>
                <a:cs typeface="Calibri"/>
              </a:rPr>
              <a:t>marzo</a:t>
            </a:r>
            <a:endParaRPr sz="1100">
              <a:latin typeface="Calibri"/>
              <a:cs typeface="Calibri"/>
            </a:endParaRPr>
          </a:p>
          <a:p>
            <a:pPr marL="469900">
              <a:lnSpc>
                <a:spcPct val="100000"/>
              </a:lnSpc>
              <a:spcBef>
                <a:spcPts val="240"/>
              </a:spcBef>
            </a:pPr>
            <a:r>
              <a:rPr sz="1100" spc="-5" dirty="0">
                <a:latin typeface="Calibri"/>
                <a:cs typeface="Calibri"/>
              </a:rPr>
              <a:t>Info:</a:t>
            </a:r>
            <a:r>
              <a:rPr sz="1100" dirty="0">
                <a:latin typeface="Calibri"/>
                <a:cs typeface="Calibri"/>
              </a:rPr>
              <a:t> </a:t>
            </a:r>
            <a:r>
              <a:rPr sz="1100" b="1" u="sng" spc="-5" dirty="0">
                <a:solidFill>
                  <a:srgbClr val="0000FF"/>
                </a:solidFill>
                <a:uFill>
                  <a:solidFill>
                    <a:srgbClr val="0000FF"/>
                  </a:solidFill>
                </a:uFill>
                <a:latin typeface="Calibri"/>
                <a:cs typeface="Calibri"/>
                <a:hlinkClick r:id="rId3"/>
              </a:rPr>
              <a:t>eventi@carige.it</a:t>
            </a:r>
            <a:endParaRPr sz="1100">
              <a:latin typeface="Calibri"/>
              <a:cs typeface="Calibri"/>
            </a:endParaRP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82880">
              <a:lnSpc>
                <a:spcPts val="1839"/>
              </a:lnSpc>
            </a:pPr>
            <a:r>
              <a:rPr sz="1600" b="1" spc="-10" dirty="0">
                <a:latin typeface="Arial"/>
                <a:cs typeface="Arial"/>
              </a:rPr>
              <a:t>L</a:t>
            </a:r>
            <a:r>
              <a:rPr sz="1600" b="1" spc="-5" dirty="0">
                <a:latin typeface="Arial"/>
                <a:cs typeface="Arial"/>
              </a:rPr>
              <a:t>ac</a:t>
            </a:r>
            <a:r>
              <a:rPr sz="1600" b="1" dirty="0">
                <a:latin typeface="Arial"/>
                <a:cs typeface="Arial"/>
              </a:rPr>
              <a:t>o</a:t>
            </a:r>
            <a:r>
              <a:rPr sz="1600" b="1" spc="-5" dirty="0">
                <a:latin typeface="Arial"/>
                <a:cs typeface="Arial"/>
              </a:rPr>
              <a:t>oltura.c</a:t>
            </a:r>
            <a:r>
              <a:rPr sz="1600" b="1" dirty="0">
                <a:latin typeface="Arial"/>
                <a:cs typeface="Arial"/>
              </a:rPr>
              <a:t>o</a:t>
            </a:r>
            <a:r>
              <a:rPr sz="1600" b="1" spc="-5" dirty="0">
                <a:latin typeface="Arial"/>
                <a:cs typeface="Arial"/>
              </a:rPr>
              <a:t>m  17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60910" y="3047999"/>
            <a:ext cx="5382129" cy="34480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6731279"/>
            <a:ext cx="6147435" cy="3244850"/>
          </a:xfrm>
          <a:prstGeom prst="rect">
            <a:avLst/>
          </a:prstGeom>
        </p:spPr>
        <p:txBody>
          <a:bodyPr vert="horz" wrap="square" lIns="0" tIns="11430" rIns="0" bIns="0" rtlCol="0">
            <a:spAutoFit/>
          </a:bodyPr>
          <a:lstStyle/>
          <a:p>
            <a:pPr marL="12700" marR="5080" algn="just">
              <a:lnSpc>
                <a:spcPct val="150700"/>
              </a:lnSpc>
              <a:spcBef>
                <a:spcPts val="90"/>
              </a:spcBef>
            </a:pPr>
            <a:r>
              <a:rPr sz="1000" spc="-5" dirty="0">
                <a:solidFill>
                  <a:srgbClr val="333333"/>
                </a:solidFill>
                <a:latin typeface="Tahoma"/>
                <a:cs typeface="Tahoma"/>
              </a:rPr>
              <a:t>Si è svolta il 16 marzo l’inaugurazione del </a:t>
            </a:r>
            <a:r>
              <a:rPr sz="1000" b="1" spc="-5" dirty="0">
                <a:solidFill>
                  <a:srgbClr val="333333"/>
                </a:solidFill>
                <a:latin typeface="Tahoma"/>
                <a:cs typeface="Tahoma"/>
              </a:rPr>
              <a:t>Festival della cultura creativa 2015</a:t>
            </a:r>
            <a:r>
              <a:rPr sz="1000" spc="-5" dirty="0">
                <a:solidFill>
                  <a:srgbClr val="333333"/>
                </a:solidFill>
                <a:latin typeface="Tahoma"/>
                <a:cs typeface="Tahoma"/>
              </a:rPr>
              <a:t>, promosso e coordinato  da</a:t>
            </a:r>
            <a:r>
              <a:rPr sz="1000" spc="-5" dirty="0">
                <a:solidFill>
                  <a:srgbClr val="333333"/>
                </a:solidFill>
                <a:latin typeface="Tahoma"/>
                <a:cs typeface="Tahoma"/>
                <a:hlinkClick r:id="rId4"/>
              </a:rPr>
              <a:t>ll’</a:t>
            </a:r>
            <a:r>
              <a:rPr sz="1000" u="sng" spc="-5" dirty="0">
                <a:solidFill>
                  <a:srgbClr val="1D2C99"/>
                </a:solidFill>
                <a:uFill>
                  <a:solidFill>
                    <a:srgbClr val="1D2C99"/>
                  </a:solidFill>
                </a:uFill>
                <a:latin typeface="Tahoma"/>
                <a:cs typeface="Tahoma"/>
                <a:hlinkClick r:id="rId4"/>
              </a:rPr>
              <a:t>ABI- Associazione Bancaria Italiana</a:t>
            </a:r>
            <a:r>
              <a:rPr sz="1000" spc="-5" dirty="0">
                <a:solidFill>
                  <a:srgbClr val="333333"/>
                </a:solidFill>
                <a:latin typeface="Tahoma"/>
                <a:cs typeface="Tahoma"/>
              </a:rPr>
              <a:t>, il Dipartimento Educazione del </a:t>
            </a:r>
            <a:r>
              <a:rPr sz="1000" u="sng" spc="-5" dirty="0">
                <a:solidFill>
                  <a:srgbClr val="1D2C99"/>
                </a:solidFill>
                <a:uFill>
                  <a:solidFill>
                    <a:srgbClr val="1D2C99"/>
                  </a:solidFill>
                </a:uFill>
                <a:latin typeface="Tahoma"/>
                <a:cs typeface="Tahoma"/>
                <a:hlinkClick r:id="rId5"/>
              </a:rPr>
              <a:t>Castello di Rivoli Museo d’arte </a:t>
            </a:r>
            <a:r>
              <a:rPr sz="1000" spc="-5" dirty="0">
                <a:solidFill>
                  <a:srgbClr val="1D2C99"/>
                </a:solidFill>
                <a:latin typeface="Tahoma"/>
                <a:cs typeface="Tahoma"/>
              </a:rPr>
              <a:t> </a:t>
            </a:r>
            <a:r>
              <a:rPr sz="1000" u="sng" spc="-5" dirty="0">
                <a:solidFill>
                  <a:srgbClr val="1D2C99"/>
                </a:solidFill>
                <a:uFill>
                  <a:solidFill>
                    <a:srgbClr val="1D2C99"/>
                  </a:solidFill>
                </a:uFill>
                <a:latin typeface="Tahoma"/>
                <a:cs typeface="Tahoma"/>
                <a:hlinkClick r:id="rId5"/>
              </a:rPr>
              <a:t>contemporanea</a:t>
            </a:r>
            <a:r>
              <a:rPr sz="1000" spc="-5" dirty="0">
                <a:solidFill>
                  <a:srgbClr val="1D2C99"/>
                </a:solidFill>
                <a:latin typeface="Tahoma"/>
                <a:cs typeface="Tahoma"/>
                <a:hlinkClick r:id="rId5"/>
              </a:rPr>
              <a:t> </a:t>
            </a:r>
            <a:r>
              <a:rPr sz="1000" spc="-5" dirty="0">
                <a:solidFill>
                  <a:srgbClr val="333333"/>
                </a:solidFill>
                <a:latin typeface="Tahoma"/>
                <a:cs typeface="Tahoma"/>
              </a:rPr>
              <a:t>– che ha partecipato al Festival sin dalla prima edizione – in collaborazione con i Servizi  educativi del </a:t>
            </a:r>
            <a:r>
              <a:rPr sz="1000" u="sng" spc="-5" dirty="0">
                <a:solidFill>
                  <a:srgbClr val="1D2C99"/>
                </a:solidFill>
                <a:uFill>
                  <a:solidFill>
                    <a:srgbClr val="1D2C99"/>
                  </a:solidFill>
                </a:uFill>
                <a:latin typeface="Tahoma"/>
                <a:cs typeface="Tahoma"/>
                <a:hlinkClick r:id="rId6"/>
              </a:rPr>
              <a:t>Madre</a:t>
            </a:r>
            <a:r>
              <a:rPr sz="1000" spc="-5" dirty="0">
                <a:solidFill>
                  <a:srgbClr val="1D2C99"/>
                </a:solidFill>
                <a:latin typeface="Tahoma"/>
                <a:cs typeface="Tahoma"/>
                <a:hlinkClick r:id="rId6"/>
              </a:rPr>
              <a:t> </a:t>
            </a:r>
            <a:r>
              <a:rPr sz="1000" spc="-5" dirty="0">
                <a:solidFill>
                  <a:srgbClr val="333333"/>
                </a:solidFill>
                <a:latin typeface="Tahoma"/>
                <a:cs typeface="Tahoma"/>
              </a:rPr>
              <a:t>e con </a:t>
            </a:r>
            <a:r>
              <a:rPr sz="1000" u="sng" dirty="0">
                <a:solidFill>
                  <a:srgbClr val="1D2C99"/>
                </a:solidFill>
                <a:uFill>
                  <a:solidFill>
                    <a:srgbClr val="1D2C99"/>
                  </a:solidFill>
                </a:uFill>
                <a:latin typeface="Tahoma"/>
                <a:cs typeface="Tahoma"/>
                <a:hlinkClick r:id="rId7"/>
              </a:rPr>
              <a:t>Città </a:t>
            </a:r>
            <a:r>
              <a:rPr sz="1000" u="sng" spc="-5" dirty="0">
                <a:solidFill>
                  <a:srgbClr val="1D2C99"/>
                </a:solidFill>
                <a:uFill>
                  <a:solidFill>
                    <a:srgbClr val="1D2C99"/>
                  </a:solidFill>
                </a:uFill>
                <a:latin typeface="Tahoma"/>
                <a:cs typeface="Tahoma"/>
                <a:hlinkClick r:id="rId7"/>
              </a:rPr>
              <a:t>dell’arte Fondazione</a:t>
            </a:r>
            <a:r>
              <a:rPr sz="1000" u="sng" spc="40" dirty="0">
                <a:solidFill>
                  <a:srgbClr val="1D2C99"/>
                </a:solidFill>
                <a:uFill>
                  <a:solidFill>
                    <a:srgbClr val="1D2C99"/>
                  </a:solidFill>
                </a:uFill>
                <a:latin typeface="Tahoma"/>
                <a:cs typeface="Tahoma"/>
                <a:hlinkClick r:id="rId7"/>
              </a:rPr>
              <a:t> </a:t>
            </a:r>
            <a:r>
              <a:rPr sz="1000" u="sng" spc="-5" dirty="0">
                <a:solidFill>
                  <a:srgbClr val="1D2C99"/>
                </a:solidFill>
                <a:uFill>
                  <a:solidFill>
                    <a:srgbClr val="1D2C99"/>
                  </a:solidFill>
                </a:uFill>
                <a:latin typeface="Tahoma"/>
                <a:cs typeface="Tahoma"/>
                <a:hlinkClick r:id="rId7"/>
              </a:rPr>
              <a:t>Pistoletto</a:t>
            </a:r>
            <a:r>
              <a:rPr sz="1000" spc="-5" dirty="0">
                <a:solidFill>
                  <a:srgbClr val="333333"/>
                </a:solidFill>
                <a:latin typeface="Tahoma"/>
                <a:cs typeface="Tahoma"/>
              </a:rPr>
              <a:t>.</a:t>
            </a:r>
            <a:endParaRPr sz="1000">
              <a:latin typeface="Tahoma"/>
              <a:cs typeface="Tahoma"/>
            </a:endParaRPr>
          </a:p>
          <a:p>
            <a:pPr marL="12700" marR="5080" algn="just">
              <a:lnSpc>
                <a:spcPct val="145700"/>
              </a:lnSpc>
              <a:spcBef>
                <a:spcPts val="65"/>
              </a:spcBef>
            </a:pPr>
            <a:r>
              <a:rPr sz="1000" spc="-5" dirty="0">
                <a:solidFill>
                  <a:srgbClr val="333333"/>
                </a:solidFill>
                <a:latin typeface="Tahoma"/>
                <a:cs typeface="Tahoma"/>
              </a:rPr>
              <a:t>E proprio presso il museo di arte contemporanea di Napoli si è tenuta la prima giornata dell’evento, con </a:t>
            </a:r>
            <a:r>
              <a:rPr sz="1000" dirty="0">
                <a:solidFill>
                  <a:srgbClr val="333333"/>
                </a:solidFill>
                <a:latin typeface="Tahoma"/>
                <a:cs typeface="Tahoma"/>
              </a:rPr>
              <a:t>la  </a:t>
            </a:r>
            <a:r>
              <a:rPr sz="1000" spc="-5" dirty="0">
                <a:solidFill>
                  <a:srgbClr val="333333"/>
                </a:solidFill>
                <a:latin typeface="Tahoma"/>
                <a:cs typeface="Tahoma"/>
              </a:rPr>
              <a:t>partecipazione di </a:t>
            </a:r>
            <a:r>
              <a:rPr sz="1000" b="1" spc="-5" dirty="0">
                <a:solidFill>
                  <a:srgbClr val="333333"/>
                </a:solidFill>
                <a:latin typeface="Tahoma"/>
                <a:cs typeface="Tahoma"/>
              </a:rPr>
              <a:t>500 bambini</a:t>
            </a:r>
            <a:r>
              <a:rPr sz="1000" spc="-5" dirty="0">
                <a:solidFill>
                  <a:srgbClr val="333333"/>
                </a:solidFill>
                <a:latin typeface="Tahoma"/>
                <a:cs typeface="Tahoma"/>
              </a:rPr>
              <a:t>, provenienti con i loro docenti da molte scuole italiane, </a:t>
            </a:r>
            <a:r>
              <a:rPr sz="1000" spc="-10" dirty="0">
                <a:solidFill>
                  <a:srgbClr val="333333"/>
                </a:solidFill>
                <a:latin typeface="Tahoma"/>
                <a:cs typeface="Tahoma"/>
              </a:rPr>
              <a:t>che hanno </a:t>
            </a:r>
            <a:r>
              <a:rPr sz="1000" spc="-5" dirty="0">
                <a:solidFill>
                  <a:srgbClr val="333333"/>
                </a:solidFill>
                <a:latin typeface="Tahoma"/>
                <a:cs typeface="Tahoma"/>
              </a:rPr>
              <a:t>potuto  trascorrere </a:t>
            </a:r>
            <a:r>
              <a:rPr sz="1000" spc="-10" dirty="0">
                <a:solidFill>
                  <a:srgbClr val="333333"/>
                </a:solidFill>
                <a:latin typeface="Tahoma"/>
                <a:cs typeface="Tahoma"/>
              </a:rPr>
              <a:t>una </a:t>
            </a:r>
            <a:r>
              <a:rPr sz="1000" spc="-5" dirty="0">
                <a:solidFill>
                  <a:srgbClr val="333333"/>
                </a:solidFill>
                <a:latin typeface="Tahoma"/>
                <a:cs typeface="Tahoma"/>
              </a:rPr>
              <a:t>meravigliosa giornata all’insegna dell’arte e della creatività manuale, grazie al supporto  didattico offerto dal museo. Partendo dal titolo </a:t>
            </a:r>
            <a:r>
              <a:rPr sz="1050" i="1" spc="-50" dirty="0">
                <a:solidFill>
                  <a:srgbClr val="333333"/>
                </a:solidFill>
                <a:latin typeface="Tahoma"/>
                <a:cs typeface="Tahoma"/>
              </a:rPr>
              <a:t>WWW </a:t>
            </a:r>
            <a:r>
              <a:rPr sz="1050" i="1" spc="-30" dirty="0">
                <a:solidFill>
                  <a:srgbClr val="333333"/>
                </a:solidFill>
                <a:latin typeface="Tahoma"/>
                <a:cs typeface="Tahoma"/>
              </a:rPr>
              <a:t>– </a:t>
            </a:r>
            <a:r>
              <a:rPr sz="1050" i="1" spc="-35" dirty="0">
                <a:solidFill>
                  <a:srgbClr val="333333"/>
                </a:solidFill>
                <a:latin typeface="Tahoma"/>
                <a:cs typeface="Tahoma"/>
              </a:rPr>
              <a:t>KnoW </a:t>
            </a:r>
            <a:r>
              <a:rPr sz="1050" i="1" spc="-25" dirty="0">
                <a:solidFill>
                  <a:srgbClr val="333333"/>
                </a:solidFill>
                <a:latin typeface="Tahoma"/>
                <a:cs typeface="Tahoma"/>
              </a:rPr>
              <a:t>the </a:t>
            </a:r>
            <a:r>
              <a:rPr sz="1050" i="1" spc="-30" dirty="0">
                <a:solidFill>
                  <a:srgbClr val="333333"/>
                </a:solidFill>
                <a:latin typeface="Tahoma"/>
                <a:cs typeface="Tahoma"/>
              </a:rPr>
              <a:t>World with Words, </a:t>
            </a:r>
            <a:r>
              <a:rPr sz="1000" spc="-5" dirty="0">
                <a:solidFill>
                  <a:srgbClr val="333333"/>
                </a:solidFill>
                <a:latin typeface="Tahoma"/>
                <a:cs typeface="Tahoma"/>
              </a:rPr>
              <a:t>ovvero seguendo </a:t>
            </a:r>
            <a:r>
              <a:rPr sz="1000" dirty="0">
                <a:solidFill>
                  <a:srgbClr val="333333"/>
                </a:solidFill>
                <a:latin typeface="Tahoma"/>
                <a:cs typeface="Tahoma"/>
              </a:rPr>
              <a:t>il  </a:t>
            </a:r>
            <a:r>
              <a:rPr sz="1000" spc="-5" dirty="0">
                <a:solidFill>
                  <a:srgbClr val="333333"/>
                </a:solidFill>
                <a:latin typeface="Tahoma"/>
                <a:cs typeface="Tahoma"/>
              </a:rPr>
              <a:t>tema </a:t>
            </a:r>
            <a:r>
              <a:rPr sz="1000" spc="-25" dirty="0">
                <a:solidFill>
                  <a:srgbClr val="333333"/>
                </a:solidFill>
                <a:latin typeface="Tahoma"/>
                <a:cs typeface="Tahoma"/>
              </a:rPr>
              <a:t>“</a:t>
            </a:r>
            <a:r>
              <a:rPr sz="1050" i="1" spc="-25" dirty="0">
                <a:solidFill>
                  <a:srgbClr val="333333"/>
                </a:solidFill>
                <a:latin typeface="Tahoma"/>
                <a:cs typeface="Tahoma"/>
              </a:rPr>
              <a:t>Alfabeto del mondo</a:t>
            </a:r>
            <a:r>
              <a:rPr sz="1000" spc="-25" dirty="0">
                <a:solidFill>
                  <a:srgbClr val="333333"/>
                </a:solidFill>
                <a:latin typeface="Tahoma"/>
                <a:cs typeface="Tahoma"/>
              </a:rPr>
              <a:t>”, </a:t>
            </a:r>
            <a:r>
              <a:rPr sz="1000" spc="-5" dirty="0">
                <a:solidFill>
                  <a:srgbClr val="333333"/>
                </a:solidFill>
                <a:latin typeface="Tahoma"/>
                <a:cs typeface="Tahoma"/>
              </a:rPr>
              <a:t>i partecipanti </a:t>
            </a:r>
            <a:r>
              <a:rPr sz="1000" spc="-10" dirty="0">
                <a:solidFill>
                  <a:srgbClr val="333333"/>
                </a:solidFill>
                <a:latin typeface="Tahoma"/>
                <a:cs typeface="Tahoma"/>
              </a:rPr>
              <a:t>hanno </a:t>
            </a:r>
            <a:r>
              <a:rPr sz="1000" dirty="0">
                <a:solidFill>
                  <a:srgbClr val="333333"/>
                </a:solidFill>
                <a:latin typeface="Tahoma"/>
                <a:cs typeface="Tahoma"/>
              </a:rPr>
              <a:t>decorato </a:t>
            </a:r>
            <a:r>
              <a:rPr sz="1000" spc="-5" dirty="0">
                <a:solidFill>
                  <a:srgbClr val="333333"/>
                </a:solidFill>
                <a:latin typeface="Tahoma"/>
                <a:cs typeface="Tahoma"/>
              </a:rPr>
              <a:t>9 enormi </a:t>
            </a:r>
            <a:r>
              <a:rPr sz="1000" spc="-10" dirty="0">
                <a:solidFill>
                  <a:srgbClr val="333333"/>
                </a:solidFill>
                <a:latin typeface="Tahoma"/>
                <a:cs typeface="Tahoma"/>
              </a:rPr>
              <a:t>sfere </a:t>
            </a:r>
            <a:r>
              <a:rPr sz="1000" dirty="0">
                <a:solidFill>
                  <a:srgbClr val="333333"/>
                </a:solidFill>
                <a:latin typeface="Tahoma"/>
                <a:cs typeface="Tahoma"/>
              </a:rPr>
              <a:t>ispirate </a:t>
            </a:r>
            <a:r>
              <a:rPr sz="1000" spc="-20" dirty="0">
                <a:solidFill>
                  <a:srgbClr val="333333"/>
                </a:solidFill>
                <a:latin typeface="Tahoma"/>
                <a:cs typeface="Tahoma"/>
              </a:rPr>
              <a:t>alla</a:t>
            </a:r>
            <a:r>
              <a:rPr sz="1050" i="1" spc="-20" dirty="0">
                <a:solidFill>
                  <a:srgbClr val="333333"/>
                </a:solidFill>
                <a:latin typeface="Tahoma"/>
                <a:cs typeface="Tahoma"/>
              </a:rPr>
              <a:t>Houseball </a:t>
            </a:r>
            <a:r>
              <a:rPr sz="1000" spc="-5" dirty="0">
                <a:solidFill>
                  <a:srgbClr val="333333"/>
                </a:solidFill>
                <a:latin typeface="Tahoma"/>
                <a:cs typeface="Tahoma"/>
              </a:rPr>
              <a:t>degli storici  esponenti della </a:t>
            </a:r>
            <a:r>
              <a:rPr sz="1050" i="1" spc="-30" dirty="0">
                <a:solidFill>
                  <a:srgbClr val="333333"/>
                </a:solidFill>
                <a:latin typeface="Tahoma"/>
                <a:cs typeface="Tahoma"/>
              </a:rPr>
              <a:t>Pop </a:t>
            </a:r>
            <a:r>
              <a:rPr sz="1050" i="1" spc="-25" dirty="0">
                <a:solidFill>
                  <a:srgbClr val="333333"/>
                </a:solidFill>
                <a:latin typeface="Tahoma"/>
                <a:cs typeface="Tahoma"/>
              </a:rPr>
              <a:t>Art </a:t>
            </a:r>
            <a:r>
              <a:rPr sz="1000" b="1" spc="-5" dirty="0">
                <a:solidFill>
                  <a:srgbClr val="1D2C99"/>
                </a:solidFill>
                <a:latin typeface="Tahoma"/>
                <a:cs typeface="Tahoma"/>
                <a:hlinkClick r:id="rId8"/>
              </a:rPr>
              <a:t>Claes Oldenburg </a:t>
            </a:r>
            <a:r>
              <a:rPr sz="1000" spc="-5" dirty="0">
                <a:solidFill>
                  <a:srgbClr val="333333"/>
                </a:solidFill>
                <a:latin typeface="Tahoma"/>
                <a:cs typeface="Tahoma"/>
              </a:rPr>
              <a:t>e </a:t>
            </a:r>
            <a:r>
              <a:rPr sz="1000" b="1" spc="-5" dirty="0">
                <a:solidFill>
                  <a:srgbClr val="1D2C99"/>
                </a:solidFill>
                <a:latin typeface="Tahoma"/>
                <a:cs typeface="Tahoma"/>
                <a:hlinkClick r:id="rId9"/>
              </a:rPr>
              <a:t>Coosje van Bruggen </a:t>
            </a:r>
            <a:r>
              <a:rPr sz="1000" spc="-5" dirty="0">
                <a:solidFill>
                  <a:srgbClr val="333333"/>
                </a:solidFill>
                <a:latin typeface="Tahoma"/>
                <a:cs typeface="Tahoma"/>
              </a:rPr>
              <a:t>con pezze colorate, un richiamo  evidentissimo alla </a:t>
            </a:r>
            <a:r>
              <a:rPr sz="1050" i="1" spc="-30" dirty="0">
                <a:solidFill>
                  <a:srgbClr val="333333"/>
                </a:solidFill>
                <a:latin typeface="Tahoma"/>
                <a:cs typeface="Tahoma"/>
              </a:rPr>
              <a:t>Venere </a:t>
            </a:r>
            <a:r>
              <a:rPr sz="1050" i="1" spc="-25" dirty="0">
                <a:solidFill>
                  <a:srgbClr val="333333"/>
                </a:solidFill>
                <a:latin typeface="Tahoma"/>
                <a:cs typeface="Tahoma"/>
              </a:rPr>
              <a:t>degli </a:t>
            </a:r>
            <a:r>
              <a:rPr sz="1050" i="1" spc="-30" dirty="0">
                <a:solidFill>
                  <a:srgbClr val="333333"/>
                </a:solidFill>
                <a:latin typeface="Tahoma"/>
                <a:cs typeface="Tahoma"/>
              </a:rPr>
              <a:t>Stracci </a:t>
            </a:r>
            <a:r>
              <a:rPr sz="1000" spc="-5" dirty="0">
                <a:solidFill>
                  <a:srgbClr val="333333"/>
                </a:solidFill>
                <a:latin typeface="Tahoma"/>
                <a:cs typeface="Tahoma"/>
              </a:rPr>
              <a:t>e a </a:t>
            </a:r>
            <a:r>
              <a:rPr sz="1000" dirty="0">
                <a:solidFill>
                  <a:srgbClr val="333333"/>
                </a:solidFill>
                <a:latin typeface="Tahoma"/>
                <a:cs typeface="Tahoma"/>
              </a:rPr>
              <a:t>molte </a:t>
            </a:r>
            <a:r>
              <a:rPr sz="1000" spc="-5" dirty="0">
                <a:solidFill>
                  <a:srgbClr val="333333"/>
                </a:solidFill>
                <a:latin typeface="Tahoma"/>
                <a:cs typeface="Tahoma"/>
              </a:rPr>
              <a:t>altre opere del grande maestro</a:t>
            </a:r>
            <a:r>
              <a:rPr sz="1000" b="1" spc="-5" dirty="0">
                <a:solidFill>
                  <a:srgbClr val="1D2C99"/>
                </a:solidFill>
                <a:latin typeface="Tahoma"/>
                <a:cs typeface="Tahoma"/>
                <a:hlinkClick r:id="rId10"/>
              </a:rPr>
              <a:t>Michelangelo Pistoletto</a:t>
            </a:r>
            <a:r>
              <a:rPr sz="1000" spc="-5" dirty="0">
                <a:solidFill>
                  <a:srgbClr val="333333"/>
                </a:solidFill>
                <a:latin typeface="Tahoma"/>
                <a:cs typeface="Tahoma"/>
                <a:hlinkClick r:id="rId10"/>
              </a:rPr>
              <a:t>, </a:t>
            </a:r>
            <a:r>
              <a:rPr sz="1000" spc="-5" dirty="0">
                <a:solidFill>
                  <a:srgbClr val="333333"/>
                </a:solidFill>
                <a:latin typeface="Tahoma"/>
                <a:cs typeface="Tahoma"/>
              </a:rPr>
              <a:t> purtroppo grande assente della giornata. Ma anche decorazioni con il “filo” che richiama </a:t>
            </a:r>
            <a:r>
              <a:rPr sz="1050" i="1" spc="-30" dirty="0">
                <a:solidFill>
                  <a:srgbClr val="333333"/>
                </a:solidFill>
                <a:latin typeface="Tahoma"/>
                <a:cs typeface="Tahoma"/>
              </a:rPr>
              <a:t>La leggenda </a:t>
            </a:r>
            <a:r>
              <a:rPr sz="1050" i="1" spc="-20" dirty="0">
                <a:solidFill>
                  <a:srgbClr val="333333"/>
                </a:solidFill>
                <a:latin typeface="Tahoma"/>
                <a:cs typeface="Tahoma"/>
              </a:rPr>
              <a:t>del  </a:t>
            </a:r>
            <a:r>
              <a:rPr sz="1050" i="1" spc="-30" dirty="0">
                <a:solidFill>
                  <a:srgbClr val="333333"/>
                </a:solidFill>
                <a:latin typeface="Tahoma"/>
                <a:cs typeface="Tahoma"/>
              </a:rPr>
              <a:t>Sardus </a:t>
            </a:r>
            <a:r>
              <a:rPr sz="1050" i="1" spc="-25" dirty="0">
                <a:solidFill>
                  <a:srgbClr val="333333"/>
                </a:solidFill>
                <a:latin typeface="Tahoma"/>
                <a:cs typeface="Tahoma"/>
              </a:rPr>
              <a:t>Pater </a:t>
            </a:r>
            <a:r>
              <a:rPr sz="1000" spc="-5" dirty="0">
                <a:solidFill>
                  <a:srgbClr val="333333"/>
                </a:solidFill>
                <a:latin typeface="Tahoma"/>
                <a:cs typeface="Tahoma"/>
              </a:rPr>
              <a:t>di </a:t>
            </a:r>
            <a:r>
              <a:rPr sz="1000" b="1" spc="-10" dirty="0">
                <a:solidFill>
                  <a:srgbClr val="1D2C99"/>
                </a:solidFill>
                <a:latin typeface="Tahoma"/>
                <a:cs typeface="Tahoma"/>
                <a:hlinkClick r:id="rId11"/>
              </a:rPr>
              <a:t>Maria </a:t>
            </a:r>
            <a:r>
              <a:rPr sz="1000" b="1" spc="-5" dirty="0">
                <a:solidFill>
                  <a:srgbClr val="1D2C99"/>
                </a:solidFill>
                <a:latin typeface="Tahoma"/>
                <a:cs typeface="Tahoma"/>
                <a:hlinkClick r:id="rId11"/>
              </a:rPr>
              <a:t>Lai</a:t>
            </a:r>
            <a:r>
              <a:rPr sz="1000" spc="-5" dirty="0">
                <a:solidFill>
                  <a:srgbClr val="333333"/>
                </a:solidFill>
                <a:latin typeface="Tahoma"/>
                <a:cs typeface="Tahoma"/>
                <a:hlinkClick r:id="rId11"/>
              </a:rPr>
              <a:t>,</a:t>
            </a:r>
            <a:r>
              <a:rPr sz="1000" spc="-5" dirty="0">
                <a:solidFill>
                  <a:srgbClr val="333333"/>
                </a:solidFill>
                <a:latin typeface="Tahoma"/>
                <a:cs typeface="Tahoma"/>
              </a:rPr>
              <a:t> altra </a:t>
            </a:r>
            <a:r>
              <a:rPr sz="1000" spc="-10" dirty="0">
                <a:solidFill>
                  <a:srgbClr val="333333"/>
                </a:solidFill>
                <a:latin typeface="Tahoma"/>
                <a:cs typeface="Tahoma"/>
              </a:rPr>
              <a:t>creazione </a:t>
            </a:r>
            <a:r>
              <a:rPr sz="1000" spc="-5" dirty="0">
                <a:solidFill>
                  <a:srgbClr val="333333"/>
                </a:solidFill>
                <a:latin typeface="Tahoma"/>
                <a:cs typeface="Tahoma"/>
              </a:rPr>
              <a:t>esposta proprio dall’Ottobre del </a:t>
            </a:r>
            <a:r>
              <a:rPr sz="1000" spc="-10" dirty="0">
                <a:solidFill>
                  <a:srgbClr val="333333"/>
                </a:solidFill>
                <a:latin typeface="Tahoma"/>
                <a:cs typeface="Tahoma"/>
              </a:rPr>
              <a:t>2014 </a:t>
            </a:r>
            <a:r>
              <a:rPr sz="1000" spc="-5" dirty="0">
                <a:solidFill>
                  <a:srgbClr val="333333"/>
                </a:solidFill>
                <a:latin typeface="Tahoma"/>
                <a:cs typeface="Tahoma"/>
              </a:rPr>
              <a:t>nella nuova  </a:t>
            </a:r>
            <a:r>
              <a:rPr sz="1000" spc="-10" dirty="0">
                <a:solidFill>
                  <a:srgbClr val="333333"/>
                </a:solidFill>
                <a:latin typeface="Tahoma"/>
                <a:cs typeface="Tahoma"/>
              </a:rPr>
              <a:t>sezione </a:t>
            </a:r>
            <a:r>
              <a:rPr sz="1050" i="1" spc="-30" dirty="0">
                <a:solidFill>
                  <a:srgbClr val="333333"/>
                </a:solidFill>
                <a:latin typeface="Tahoma"/>
                <a:cs typeface="Tahoma"/>
              </a:rPr>
              <a:t>Performare#3</a:t>
            </a:r>
            <a:r>
              <a:rPr sz="1000" spc="-30" dirty="0">
                <a:solidFill>
                  <a:srgbClr val="333333"/>
                </a:solidFill>
                <a:latin typeface="Tahoma"/>
                <a:cs typeface="Tahoma"/>
              </a:rPr>
              <a:t>, </a:t>
            </a:r>
            <a:r>
              <a:rPr sz="1000" spc="-5" dirty="0">
                <a:solidFill>
                  <a:srgbClr val="333333"/>
                </a:solidFill>
                <a:latin typeface="Tahoma"/>
                <a:cs typeface="Tahoma"/>
              </a:rPr>
              <a:t>presso il secondo </a:t>
            </a:r>
            <a:r>
              <a:rPr sz="1000" dirty="0">
                <a:solidFill>
                  <a:srgbClr val="333333"/>
                </a:solidFill>
                <a:latin typeface="Tahoma"/>
                <a:cs typeface="Tahoma"/>
              </a:rPr>
              <a:t>piano </a:t>
            </a:r>
            <a:r>
              <a:rPr sz="1000" spc="-5" dirty="0">
                <a:solidFill>
                  <a:srgbClr val="333333"/>
                </a:solidFill>
                <a:latin typeface="Tahoma"/>
                <a:cs typeface="Tahoma"/>
              </a:rPr>
              <a:t>del</a:t>
            </a:r>
            <a:r>
              <a:rPr sz="1000" spc="55" dirty="0">
                <a:solidFill>
                  <a:srgbClr val="333333"/>
                </a:solidFill>
                <a:latin typeface="Tahoma"/>
                <a:cs typeface="Tahoma"/>
              </a:rPr>
              <a:t> </a:t>
            </a:r>
            <a:r>
              <a:rPr sz="1000" spc="-5" dirty="0">
                <a:solidFill>
                  <a:srgbClr val="333333"/>
                </a:solidFill>
                <a:latin typeface="Tahoma"/>
                <a:cs typeface="Tahoma"/>
              </a:rPr>
              <a:t>Madre.</a:t>
            </a:r>
            <a:endParaRPr sz="1000">
              <a:latin typeface="Tahoma"/>
              <a:cs typeface="Tahoma"/>
            </a:endParaRPr>
          </a:p>
        </p:txBody>
      </p:sp>
      <p:sp>
        <p:nvSpPr>
          <p:cNvPr id="6" name="object 6"/>
          <p:cNvSpPr/>
          <p:nvPr/>
        </p:nvSpPr>
        <p:spPr>
          <a:xfrm>
            <a:off x="2589529" y="2253134"/>
            <a:ext cx="2381249" cy="390235"/>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82880">
              <a:lnSpc>
                <a:spcPts val="1839"/>
              </a:lnSpc>
            </a:pPr>
            <a:r>
              <a:rPr sz="1600" b="1" spc="-10" dirty="0">
                <a:latin typeface="Arial"/>
                <a:cs typeface="Arial"/>
              </a:rPr>
              <a:t>L</a:t>
            </a:r>
            <a:r>
              <a:rPr sz="1600" b="1" spc="-5" dirty="0">
                <a:latin typeface="Arial"/>
                <a:cs typeface="Arial"/>
              </a:rPr>
              <a:t>ac</a:t>
            </a:r>
            <a:r>
              <a:rPr sz="1600" b="1" dirty="0">
                <a:latin typeface="Arial"/>
                <a:cs typeface="Arial"/>
              </a:rPr>
              <a:t>o</a:t>
            </a:r>
            <a:r>
              <a:rPr sz="1600" b="1" spc="-5" dirty="0">
                <a:latin typeface="Arial"/>
                <a:cs typeface="Arial"/>
              </a:rPr>
              <a:t>oltura.c</a:t>
            </a:r>
            <a:r>
              <a:rPr sz="1600" b="1" dirty="0">
                <a:latin typeface="Arial"/>
                <a:cs typeface="Arial"/>
              </a:rPr>
              <a:t>o</a:t>
            </a:r>
            <a:r>
              <a:rPr sz="1600" b="1" spc="-5" dirty="0">
                <a:latin typeface="Arial"/>
                <a:cs typeface="Arial"/>
              </a:rPr>
              <a:t>m  17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2124074"/>
            <a:ext cx="3000375" cy="32289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829050" y="6210299"/>
            <a:ext cx="3000375" cy="204787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01040" y="6029832"/>
            <a:ext cx="6158230" cy="228600"/>
          </a:xfrm>
          <a:custGeom>
            <a:avLst/>
            <a:gdLst/>
            <a:ahLst/>
            <a:cxnLst/>
            <a:rect l="l" t="t" r="r" b="b"/>
            <a:pathLst>
              <a:path w="6158230" h="228600">
                <a:moveTo>
                  <a:pt x="0" y="228600"/>
                </a:moveTo>
                <a:lnTo>
                  <a:pt x="6158230" y="228600"/>
                </a:lnTo>
                <a:lnTo>
                  <a:pt x="6158230" y="0"/>
                </a:lnTo>
                <a:lnTo>
                  <a:pt x="0" y="0"/>
                </a:lnTo>
                <a:lnTo>
                  <a:pt x="0" y="228600"/>
                </a:lnTo>
                <a:close/>
              </a:path>
            </a:pathLst>
          </a:custGeom>
          <a:solidFill>
            <a:srgbClr val="FFFFFF"/>
          </a:solidFill>
        </p:spPr>
        <p:txBody>
          <a:bodyPr wrap="square" lIns="0" tIns="0" rIns="0" bIns="0" rtlCol="0"/>
          <a:lstStyle/>
          <a:p>
            <a:endParaRPr/>
          </a:p>
        </p:txBody>
      </p:sp>
      <p:sp>
        <p:nvSpPr>
          <p:cNvPr id="7" name="object 7"/>
          <p:cNvSpPr txBox="1"/>
          <p:nvPr/>
        </p:nvSpPr>
        <p:spPr>
          <a:xfrm>
            <a:off x="706627" y="2019468"/>
            <a:ext cx="6149340" cy="7624445"/>
          </a:xfrm>
          <a:prstGeom prst="rect">
            <a:avLst/>
          </a:prstGeom>
        </p:spPr>
        <p:txBody>
          <a:bodyPr vert="horz" wrap="square" lIns="0" tIns="12700" rIns="0" bIns="0" rtlCol="0">
            <a:spAutoFit/>
          </a:bodyPr>
          <a:lstStyle/>
          <a:p>
            <a:pPr marL="3122295" marR="6350" indent="39370" algn="just">
              <a:lnSpc>
                <a:spcPct val="150600"/>
              </a:lnSpc>
              <a:spcBef>
                <a:spcPts val="100"/>
              </a:spcBef>
            </a:pPr>
            <a:r>
              <a:rPr sz="1000" spc="-25" dirty="0">
                <a:solidFill>
                  <a:srgbClr val="333333"/>
                </a:solidFill>
                <a:latin typeface="Tahoma"/>
                <a:cs typeface="Tahoma"/>
              </a:rPr>
              <a:t>“</a:t>
            </a:r>
            <a:r>
              <a:rPr sz="1050" i="1" spc="-25" dirty="0">
                <a:solidFill>
                  <a:srgbClr val="333333"/>
                </a:solidFill>
                <a:latin typeface="Tahoma"/>
                <a:cs typeface="Tahoma"/>
              </a:rPr>
              <a:t>Creare mondi</a:t>
            </a:r>
            <a:r>
              <a:rPr sz="1000" spc="-25" dirty="0">
                <a:solidFill>
                  <a:srgbClr val="333333"/>
                </a:solidFill>
                <a:latin typeface="Tahoma"/>
                <a:cs typeface="Tahoma"/>
              </a:rPr>
              <a:t>” </a:t>
            </a:r>
            <a:r>
              <a:rPr sz="1000" spc="-5" dirty="0">
                <a:solidFill>
                  <a:srgbClr val="333333"/>
                </a:solidFill>
                <a:latin typeface="Tahoma"/>
                <a:cs typeface="Tahoma"/>
              </a:rPr>
              <a:t>l’obiettivo del lavoro attraverso la  </a:t>
            </a:r>
            <a:r>
              <a:rPr sz="1000" spc="-10" dirty="0">
                <a:solidFill>
                  <a:srgbClr val="333333"/>
                </a:solidFill>
                <a:latin typeface="Tahoma"/>
                <a:cs typeface="Tahoma"/>
              </a:rPr>
              <a:t>creazioni </a:t>
            </a:r>
            <a:r>
              <a:rPr sz="1000" spc="-5" dirty="0">
                <a:solidFill>
                  <a:srgbClr val="333333"/>
                </a:solidFill>
                <a:latin typeface="Tahoma"/>
                <a:cs typeface="Tahoma"/>
              </a:rPr>
              <a:t>di nuovi e fantasiosi linguaggi </a:t>
            </a:r>
            <a:r>
              <a:rPr sz="1000" spc="-10" dirty="0">
                <a:solidFill>
                  <a:srgbClr val="333333"/>
                </a:solidFill>
                <a:latin typeface="Tahoma"/>
                <a:cs typeface="Tahoma"/>
              </a:rPr>
              <a:t>che  </a:t>
            </a:r>
            <a:r>
              <a:rPr sz="1000" spc="-5" dirty="0">
                <a:solidFill>
                  <a:srgbClr val="333333"/>
                </a:solidFill>
                <a:latin typeface="Tahoma"/>
                <a:cs typeface="Tahoma"/>
              </a:rPr>
              <a:t>convergono in </a:t>
            </a:r>
            <a:r>
              <a:rPr sz="1000" spc="-10" dirty="0">
                <a:solidFill>
                  <a:srgbClr val="333333"/>
                </a:solidFill>
                <a:latin typeface="Tahoma"/>
                <a:cs typeface="Tahoma"/>
              </a:rPr>
              <a:t>una </a:t>
            </a:r>
            <a:r>
              <a:rPr sz="1000" spc="-5" dirty="0">
                <a:solidFill>
                  <a:srgbClr val="333333"/>
                </a:solidFill>
                <a:latin typeface="Tahoma"/>
                <a:cs typeface="Tahoma"/>
              </a:rPr>
              <a:t>vera e propria esposizione d’arte  dei giovani talenti nel cortile del museo </a:t>
            </a:r>
            <a:r>
              <a:rPr sz="1000" dirty="0">
                <a:solidFill>
                  <a:srgbClr val="333333"/>
                </a:solidFill>
                <a:latin typeface="Tahoma"/>
                <a:cs typeface="Tahoma"/>
              </a:rPr>
              <a:t>Madre.  </a:t>
            </a:r>
            <a:r>
              <a:rPr sz="1000" spc="-5" dirty="0">
                <a:solidFill>
                  <a:srgbClr val="333333"/>
                </a:solidFill>
                <a:latin typeface="Tahoma"/>
                <a:cs typeface="Tahoma"/>
              </a:rPr>
              <a:t>Per completare la giornata di apprendimento e gioco  gli studenti hanno potuto visitare il museo, compresa  la splendida mostra </a:t>
            </a:r>
            <a:r>
              <a:rPr sz="1000" dirty="0">
                <a:solidFill>
                  <a:srgbClr val="333333"/>
                </a:solidFill>
                <a:latin typeface="Tahoma"/>
                <a:cs typeface="Tahoma"/>
              </a:rPr>
              <a:t>dedicata </a:t>
            </a:r>
            <a:r>
              <a:rPr sz="1000" spc="-5" dirty="0">
                <a:solidFill>
                  <a:srgbClr val="333333"/>
                </a:solidFill>
                <a:latin typeface="Tahoma"/>
                <a:cs typeface="Tahoma"/>
              </a:rPr>
              <a:t>a </a:t>
            </a:r>
            <a:r>
              <a:rPr sz="1000" b="1" spc="-10" dirty="0">
                <a:solidFill>
                  <a:srgbClr val="333333"/>
                </a:solidFill>
                <a:latin typeface="Tahoma"/>
                <a:cs typeface="Tahoma"/>
              </a:rPr>
              <a:t>Lucio </a:t>
            </a:r>
            <a:r>
              <a:rPr sz="1000" b="1" spc="-5" dirty="0">
                <a:solidFill>
                  <a:srgbClr val="333333"/>
                </a:solidFill>
                <a:latin typeface="Tahoma"/>
                <a:cs typeface="Tahoma"/>
              </a:rPr>
              <a:t>Amelio</a:t>
            </a:r>
            <a:r>
              <a:rPr sz="1000" spc="-5" dirty="0">
                <a:solidFill>
                  <a:srgbClr val="333333"/>
                </a:solidFill>
                <a:latin typeface="Tahoma"/>
                <a:cs typeface="Tahoma"/>
              </a:rPr>
              <a:t>, che  </a:t>
            </a:r>
            <a:r>
              <a:rPr sz="1000" spc="-10" dirty="0">
                <a:solidFill>
                  <a:srgbClr val="333333"/>
                </a:solidFill>
                <a:latin typeface="Tahoma"/>
                <a:cs typeface="Tahoma"/>
              </a:rPr>
              <a:t>ricordiamo </a:t>
            </a:r>
            <a:r>
              <a:rPr sz="1000" spc="-5" dirty="0">
                <a:solidFill>
                  <a:srgbClr val="333333"/>
                </a:solidFill>
                <a:latin typeface="Tahoma"/>
                <a:cs typeface="Tahoma"/>
              </a:rPr>
              <a:t>prorogata fino al 6 aprile proprio per il suo  successo, e mescolandosi ai già </a:t>
            </a:r>
            <a:r>
              <a:rPr sz="1000" spc="-10" dirty="0">
                <a:solidFill>
                  <a:srgbClr val="333333"/>
                </a:solidFill>
                <a:latin typeface="Tahoma"/>
                <a:cs typeface="Tahoma"/>
              </a:rPr>
              <a:t>numerosi </a:t>
            </a:r>
            <a:r>
              <a:rPr sz="1000" spc="-5" dirty="0">
                <a:solidFill>
                  <a:srgbClr val="333333"/>
                </a:solidFill>
                <a:latin typeface="Tahoma"/>
                <a:cs typeface="Tahoma"/>
              </a:rPr>
              <a:t>visitatori  </a:t>
            </a:r>
            <a:r>
              <a:rPr sz="1000" spc="-10" dirty="0">
                <a:solidFill>
                  <a:srgbClr val="333333"/>
                </a:solidFill>
                <a:latin typeface="Tahoma"/>
                <a:cs typeface="Tahoma"/>
              </a:rPr>
              <a:t>che </a:t>
            </a:r>
            <a:r>
              <a:rPr sz="1000" spc="-5" dirty="0">
                <a:solidFill>
                  <a:srgbClr val="333333"/>
                </a:solidFill>
                <a:latin typeface="Tahoma"/>
                <a:cs typeface="Tahoma"/>
              </a:rPr>
              <a:t>hanno affollato le sale, poiché il lunedì è il giorno  in cui, durante tutto l’anno, l’ingresso è gratuito per  tutte le esposizioni, sia permanenti che </a:t>
            </a:r>
            <a:r>
              <a:rPr sz="1000" dirty="0">
                <a:solidFill>
                  <a:srgbClr val="333333"/>
                </a:solidFill>
                <a:latin typeface="Tahoma"/>
                <a:cs typeface="Tahoma"/>
              </a:rPr>
              <a:t>temporanee.  </a:t>
            </a:r>
            <a:r>
              <a:rPr sz="1000" spc="-5" dirty="0">
                <a:solidFill>
                  <a:srgbClr val="333333"/>
                </a:solidFill>
                <a:latin typeface="Tahoma"/>
                <a:cs typeface="Tahoma"/>
              </a:rPr>
              <a:t>Alle ore 15 invece si è svolto l’incontro tra gli  organizzatori, cui hanno presieduto </a:t>
            </a:r>
            <a:r>
              <a:rPr sz="1000" b="1" spc="-5" dirty="0">
                <a:solidFill>
                  <a:srgbClr val="333333"/>
                </a:solidFill>
                <a:latin typeface="Tahoma"/>
                <a:cs typeface="Tahoma"/>
              </a:rPr>
              <a:t>Andrea Viliani</a:t>
            </a:r>
            <a:r>
              <a:rPr sz="1000" spc="-5" dirty="0">
                <a:solidFill>
                  <a:srgbClr val="333333"/>
                </a:solidFill>
                <a:latin typeface="Tahoma"/>
                <a:cs typeface="Tahoma"/>
              </a:rPr>
              <a:t>,  direttore del Museo </a:t>
            </a:r>
            <a:r>
              <a:rPr sz="1000" dirty="0">
                <a:solidFill>
                  <a:srgbClr val="333333"/>
                </a:solidFill>
                <a:latin typeface="Tahoma"/>
                <a:cs typeface="Tahoma"/>
              </a:rPr>
              <a:t>Madre; </a:t>
            </a:r>
            <a:r>
              <a:rPr sz="1000" b="1" spc="-5" dirty="0">
                <a:solidFill>
                  <a:srgbClr val="333333"/>
                </a:solidFill>
                <a:latin typeface="Tahoma"/>
                <a:cs typeface="Tahoma"/>
              </a:rPr>
              <a:t>Pierpaolo Forte</a:t>
            </a:r>
            <a:r>
              <a:rPr sz="1000" spc="-5" dirty="0">
                <a:solidFill>
                  <a:srgbClr val="333333"/>
                </a:solidFill>
                <a:latin typeface="Tahoma"/>
                <a:cs typeface="Tahoma"/>
              </a:rPr>
              <a:t>,</a:t>
            </a:r>
            <a:r>
              <a:rPr sz="1000" spc="280" dirty="0">
                <a:solidFill>
                  <a:srgbClr val="333333"/>
                </a:solidFill>
                <a:latin typeface="Tahoma"/>
                <a:cs typeface="Tahoma"/>
              </a:rPr>
              <a:t> </a:t>
            </a:r>
            <a:r>
              <a:rPr sz="1000" spc="-5" dirty="0">
                <a:solidFill>
                  <a:srgbClr val="333333"/>
                </a:solidFill>
                <a:latin typeface="Tahoma"/>
                <a:cs typeface="Tahoma"/>
              </a:rPr>
              <a:t>il</a:t>
            </a:r>
            <a:endParaRPr sz="1000">
              <a:latin typeface="Tahoma"/>
              <a:cs typeface="Tahoma"/>
            </a:endParaRPr>
          </a:p>
          <a:p>
            <a:pPr marL="12700" marR="8890" algn="just">
              <a:lnSpc>
                <a:spcPct val="148300"/>
              </a:lnSpc>
              <a:spcBef>
                <a:spcPts val="30"/>
              </a:spcBef>
            </a:pPr>
            <a:r>
              <a:rPr sz="1000" spc="-5" dirty="0">
                <a:solidFill>
                  <a:srgbClr val="333333"/>
                </a:solidFill>
                <a:latin typeface="Tahoma"/>
                <a:cs typeface="Tahoma"/>
              </a:rPr>
              <a:t>presidente della fondazione Donna Regina; </a:t>
            </a:r>
            <a:r>
              <a:rPr sz="1000" b="1" spc="-5" dirty="0">
                <a:solidFill>
                  <a:srgbClr val="333333"/>
                </a:solidFill>
                <a:latin typeface="Tahoma"/>
                <a:cs typeface="Tahoma"/>
              </a:rPr>
              <a:t>Anna Pironti</a:t>
            </a:r>
            <a:r>
              <a:rPr sz="1000" spc="-5" dirty="0">
                <a:solidFill>
                  <a:srgbClr val="333333"/>
                </a:solidFill>
                <a:latin typeface="Tahoma"/>
                <a:cs typeface="Tahoma"/>
              </a:rPr>
              <a:t>, Responsabile Capo </a:t>
            </a:r>
            <a:r>
              <a:rPr sz="1000" dirty="0">
                <a:solidFill>
                  <a:srgbClr val="333333"/>
                </a:solidFill>
                <a:latin typeface="Tahoma"/>
                <a:cs typeface="Tahoma"/>
              </a:rPr>
              <a:t>del </a:t>
            </a:r>
            <a:r>
              <a:rPr sz="1000" spc="-5" dirty="0">
                <a:solidFill>
                  <a:srgbClr val="333333"/>
                </a:solidFill>
                <a:latin typeface="Tahoma"/>
                <a:cs typeface="Tahoma"/>
              </a:rPr>
              <a:t>Dipartimento Educazione  Castello di Rivoli Museo d’Arte Contemporanea e molti altri esperti di didattica </a:t>
            </a:r>
            <a:r>
              <a:rPr sz="1000" spc="-10" dirty="0">
                <a:solidFill>
                  <a:srgbClr val="333333"/>
                </a:solidFill>
                <a:latin typeface="Tahoma"/>
                <a:cs typeface="Tahoma"/>
              </a:rPr>
              <a:t>che hanno </a:t>
            </a:r>
            <a:r>
              <a:rPr sz="1000" spc="-5" dirty="0">
                <a:solidFill>
                  <a:srgbClr val="333333"/>
                </a:solidFill>
                <a:latin typeface="Tahoma"/>
                <a:cs typeface="Tahoma"/>
              </a:rPr>
              <a:t>organizzato  l’evento. </a:t>
            </a:r>
            <a:r>
              <a:rPr sz="1000" spc="-15" dirty="0">
                <a:solidFill>
                  <a:srgbClr val="333333"/>
                </a:solidFill>
                <a:latin typeface="Tahoma"/>
                <a:cs typeface="Tahoma"/>
              </a:rPr>
              <a:t>“</a:t>
            </a:r>
            <a:r>
              <a:rPr sz="1050" i="1" spc="-15" dirty="0">
                <a:solidFill>
                  <a:srgbClr val="333333"/>
                </a:solidFill>
                <a:latin typeface="Tahoma"/>
                <a:cs typeface="Tahoma"/>
              </a:rPr>
              <a:t>Il </a:t>
            </a:r>
            <a:r>
              <a:rPr sz="1050" i="1" spc="-35" dirty="0">
                <a:solidFill>
                  <a:srgbClr val="333333"/>
                </a:solidFill>
                <a:latin typeface="Tahoma"/>
                <a:cs typeface="Tahoma"/>
              </a:rPr>
              <a:t>museo </a:t>
            </a:r>
            <a:r>
              <a:rPr sz="1050" i="1" spc="-25" dirty="0">
                <a:solidFill>
                  <a:srgbClr val="333333"/>
                </a:solidFill>
                <a:latin typeface="Tahoma"/>
                <a:cs typeface="Tahoma"/>
              </a:rPr>
              <a:t>si </a:t>
            </a:r>
            <a:r>
              <a:rPr sz="1050" i="1" spc="-30" dirty="0">
                <a:solidFill>
                  <a:srgbClr val="333333"/>
                </a:solidFill>
                <a:latin typeface="Tahoma"/>
                <a:cs typeface="Tahoma"/>
              </a:rPr>
              <a:t>è </a:t>
            </a:r>
            <a:r>
              <a:rPr sz="1050" i="1" spc="-25" dirty="0">
                <a:solidFill>
                  <a:srgbClr val="333333"/>
                </a:solidFill>
                <a:latin typeface="Tahoma"/>
                <a:cs typeface="Tahoma"/>
              </a:rPr>
              <a:t>ricaricato di tutta l’energia </a:t>
            </a:r>
            <a:r>
              <a:rPr sz="1050" i="1" spc="-30" dirty="0">
                <a:solidFill>
                  <a:srgbClr val="333333"/>
                </a:solidFill>
                <a:latin typeface="Tahoma"/>
                <a:cs typeface="Tahoma"/>
              </a:rPr>
              <a:t>creativa sprigionata da </a:t>
            </a:r>
            <a:r>
              <a:rPr sz="1050" i="1" spc="-25" dirty="0">
                <a:solidFill>
                  <a:srgbClr val="333333"/>
                </a:solidFill>
                <a:latin typeface="Tahoma"/>
                <a:cs typeface="Tahoma"/>
              </a:rPr>
              <a:t>questi </a:t>
            </a:r>
            <a:r>
              <a:rPr sz="1050" i="1" spc="-20" dirty="0">
                <a:solidFill>
                  <a:srgbClr val="333333"/>
                </a:solidFill>
                <a:latin typeface="Tahoma"/>
                <a:cs typeface="Tahoma"/>
              </a:rPr>
              <a:t>ragazzi</a:t>
            </a:r>
            <a:r>
              <a:rPr sz="1000" spc="-20" dirty="0">
                <a:solidFill>
                  <a:srgbClr val="333333"/>
                </a:solidFill>
                <a:latin typeface="Tahoma"/>
                <a:cs typeface="Tahoma"/>
              </a:rPr>
              <a:t>”, </a:t>
            </a:r>
            <a:r>
              <a:rPr sz="1000" spc="-5" dirty="0">
                <a:solidFill>
                  <a:srgbClr val="333333"/>
                </a:solidFill>
                <a:latin typeface="Tahoma"/>
                <a:cs typeface="Tahoma"/>
              </a:rPr>
              <a:t>ha dichiarato  davvero soddisfatto il</a:t>
            </a:r>
            <a:r>
              <a:rPr sz="1000" dirty="0">
                <a:solidFill>
                  <a:srgbClr val="333333"/>
                </a:solidFill>
                <a:latin typeface="Tahoma"/>
                <a:cs typeface="Tahoma"/>
              </a:rPr>
              <a:t> </a:t>
            </a:r>
            <a:r>
              <a:rPr sz="1000" spc="-5" dirty="0">
                <a:solidFill>
                  <a:srgbClr val="333333"/>
                </a:solidFill>
                <a:latin typeface="Tahoma"/>
                <a:cs typeface="Tahoma"/>
              </a:rPr>
              <a:t>direttore.</a:t>
            </a:r>
            <a:endParaRPr sz="1000">
              <a:latin typeface="Tahoma"/>
              <a:cs typeface="Tahoma"/>
            </a:endParaRPr>
          </a:p>
          <a:p>
            <a:pPr marL="12700" marR="3133725" algn="just">
              <a:lnSpc>
                <a:spcPct val="149900"/>
              </a:lnSpc>
              <a:spcBef>
                <a:spcPts val="15"/>
              </a:spcBef>
            </a:pPr>
            <a:r>
              <a:rPr sz="1000" spc="-5" dirty="0">
                <a:solidFill>
                  <a:srgbClr val="333333"/>
                </a:solidFill>
                <a:latin typeface="Tahoma"/>
                <a:cs typeface="Tahoma"/>
              </a:rPr>
              <a:t>Il </a:t>
            </a:r>
            <a:r>
              <a:rPr sz="1000" b="1" spc="-5" dirty="0">
                <a:solidFill>
                  <a:srgbClr val="333333"/>
                </a:solidFill>
                <a:latin typeface="Tahoma"/>
                <a:cs typeface="Tahoma"/>
              </a:rPr>
              <a:t>Festival della cultura creativa</a:t>
            </a:r>
            <a:r>
              <a:rPr sz="1000" spc="-5" dirty="0">
                <a:solidFill>
                  <a:srgbClr val="333333"/>
                </a:solidFill>
                <a:latin typeface="Tahoma"/>
                <a:cs typeface="Tahoma"/>
              </a:rPr>
              <a:t>, che si svolge</a:t>
            </a:r>
            <a:r>
              <a:rPr sz="1000" b="1" spc="-5" dirty="0">
                <a:solidFill>
                  <a:srgbClr val="333333"/>
                </a:solidFill>
                <a:latin typeface="Tahoma"/>
                <a:cs typeface="Tahoma"/>
              </a:rPr>
              <a:t>dal  16 al 22 </a:t>
            </a:r>
            <a:r>
              <a:rPr sz="1000" b="1" spc="-10" dirty="0">
                <a:solidFill>
                  <a:srgbClr val="333333"/>
                </a:solidFill>
                <a:latin typeface="Tahoma"/>
                <a:cs typeface="Tahoma"/>
              </a:rPr>
              <a:t>Marzo </a:t>
            </a:r>
            <a:r>
              <a:rPr sz="1000" b="1" spc="-5" dirty="0">
                <a:solidFill>
                  <a:srgbClr val="333333"/>
                </a:solidFill>
                <a:latin typeface="Tahoma"/>
                <a:cs typeface="Tahoma"/>
              </a:rPr>
              <a:t>2015, </a:t>
            </a:r>
            <a:r>
              <a:rPr sz="1000" spc="-5" dirty="0">
                <a:solidFill>
                  <a:srgbClr val="333333"/>
                </a:solidFill>
                <a:latin typeface="Tahoma"/>
                <a:cs typeface="Tahoma"/>
              </a:rPr>
              <a:t>è un vero e proprio festival  </a:t>
            </a:r>
            <a:r>
              <a:rPr sz="1000" spc="-20" dirty="0">
                <a:solidFill>
                  <a:srgbClr val="333333"/>
                </a:solidFill>
                <a:latin typeface="Tahoma"/>
                <a:cs typeface="Tahoma"/>
              </a:rPr>
              <a:t>“</a:t>
            </a:r>
            <a:r>
              <a:rPr sz="1050" i="1" spc="-20" dirty="0">
                <a:solidFill>
                  <a:srgbClr val="333333"/>
                </a:solidFill>
                <a:latin typeface="Tahoma"/>
                <a:cs typeface="Tahoma"/>
              </a:rPr>
              <a:t>capillare</a:t>
            </a:r>
            <a:r>
              <a:rPr sz="1000" spc="-20" dirty="0">
                <a:solidFill>
                  <a:srgbClr val="333333"/>
                </a:solidFill>
                <a:latin typeface="Tahoma"/>
                <a:cs typeface="Tahoma"/>
              </a:rPr>
              <a:t>”,</a:t>
            </a:r>
            <a:r>
              <a:rPr sz="1000" spc="270" dirty="0">
                <a:solidFill>
                  <a:srgbClr val="333333"/>
                </a:solidFill>
                <a:latin typeface="Tahoma"/>
                <a:cs typeface="Tahoma"/>
              </a:rPr>
              <a:t> </a:t>
            </a:r>
            <a:r>
              <a:rPr sz="1000" spc="-5" dirty="0">
                <a:solidFill>
                  <a:srgbClr val="333333"/>
                </a:solidFill>
                <a:latin typeface="Tahoma"/>
                <a:cs typeface="Tahoma"/>
              </a:rPr>
              <a:t>poiché si </a:t>
            </a:r>
            <a:r>
              <a:rPr sz="1000" dirty="0">
                <a:solidFill>
                  <a:srgbClr val="333333"/>
                </a:solidFill>
                <a:latin typeface="Tahoma"/>
                <a:cs typeface="Tahoma"/>
              </a:rPr>
              <a:t>svolge </a:t>
            </a:r>
            <a:r>
              <a:rPr sz="1000" spc="-5" dirty="0">
                <a:solidFill>
                  <a:srgbClr val="333333"/>
                </a:solidFill>
                <a:latin typeface="Tahoma"/>
                <a:cs typeface="Tahoma"/>
              </a:rPr>
              <a:t>su tutto il territorio  italiano, coinvolgendo </a:t>
            </a:r>
            <a:r>
              <a:rPr sz="1000" dirty="0">
                <a:solidFill>
                  <a:srgbClr val="333333"/>
                </a:solidFill>
                <a:latin typeface="Tahoma"/>
                <a:cs typeface="Tahoma"/>
              </a:rPr>
              <a:t>60 </a:t>
            </a:r>
            <a:r>
              <a:rPr sz="1000" spc="-5" dirty="0">
                <a:solidFill>
                  <a:srgbClr val="333333"/>
                </a:solidFill>
                <a:latin typeface="Tahoma"/>
                <a:cs typeface="Tahoma"/>
              </a:rPr>
              <a:t>città </a:t>
            </a:r>
            <a:r>
              <a:rPr sz="1000" dirty="0">
                <a:solidFill>
                  <a:srgbClr val="333333"/>
                </a:solidFill>
                <a:latin typeface="Tahoma"/>
                <a:cs typeface="Tahoma"/>
              </a:rPr>
              <a:t>del </a:t>
            </a:r>
            <a:r>
              <a:rPr sz="1000" spc="-5" dirty="0">
                <a:solidFill>
                  <a:srgbClr val="333333"/>
                </a:solidFill>
                <a:latin typeface="Tahoma"/>
                <a:cs typeface="Tahoma"/>
              </a:rPr>
              <a:t>paese con  laboratori in scuole, musei e biblioteche </a:t>
            </a:r>
            <a:r>
              <a:rPr sz="1000" spc="-10" dirty="0">
                <a:solidFill>
                  <a:srgbClr val="333333"/>
                </a:solidFill>
                <a:latin typeface="Tahoma"/>
                <a:cs typeface="Tahoma"/>
              </a:rPr>
              <a:t>che  </a:t>
            </a:r>
            <a:r>
              <a:rPr sz="1000" spc="-5" dirty="0">
                <a:solidFill>
                  <a:srgbClr val="333333"/>
                </a:solidFill>
                <a:latin typeface="Tahoma"/>
                <a:cs typeface="Tahoma"/>
              </a:rPr>
              <a:t>coinvolgeranno </a:t>
            </a:r>
            <a:r>
              <a:rPr sz="1000" b="1" spc="-5" dirty="0">
                <a:solidFill>
                  <a:srgbClr val="333333"/>
                </a:solidFill>
                <a:latin typeface="Tahoma"/>
                <a:cs typeface="Tahoma"/>
              </a:rPr>
              <a:t>oltre </a:t>
            </a:r>
            <a:r>
              <a:rPr sz="1000" b="1" dirty="0">
                <a:solidFill>
                  <a:srgbClr val="333333"/>
                </a:solidFill>
                <a:latin typeface="Tahoma"/>
                <a:cs typeface="Tahoma"/>
              </a:rPr>
              <a:t>10mila </a:t>
            </a:r>
            <a:r>
              <a:rPr sz="1000" b="1" spc="-5" dirty="0">
                <a:solidFill>
                  <a:srgbClr val="333333"/>
                </a:solidFill>
                <a:latin typeface="Tahoma"/>
                <a:cs typeface="Tahoma"/>
              </a:rPr>
              <a:t>bambini </a:t>
            </a:r>
            <a:r>
              <a:rPr sz="1000" spc="-5" dirty="0">
                <a:solidFill>
                  <a:srgbClr val="333333"/>
                </a:solidFill>
                <a:latin typeface="Tahoma"/>
                <a:cs typeface="Tahoma"/>
              </a:rPr>
              <a:t>dai 6 ai 13  anni, sulla scia del </a:t>
            </a:r>
            <a:r>
              <a:rPr sz="1000" dirty="0">
                <a:solidFill>
                  <a:srgbClr val="333333"/>
                </a:solidFill>
                <a:latin typeface="Tahoma"/>
                <a:cs typeface="Tahoma"/>
              </a:rPr>
              <a:t>grande </a:t>
            </a:r>
            <a:r>
              <a:rPr sz="1000" spc="-5" dirty="0">
                <a:solidFill>
                  <a:srgbClr val="333333"/>
                </a:solidFill>
                <a:latin typeface="Tahoma"/>
                <a:cs typeface="Tahoma"/>
              </a:rPr>
              <a:t>successo ottenuto lo  scorso anno. Un progetto ambizioso e </a:t>
            </a:r>
            <a:r>
              <a:rPr sz="1000" spc="-10" dirty="0">
                <a:solidFill>
                  <a:srgbClr val="333333"/>
                </a:solidFill>
                <a:latin typeface="Tahoma"/>
                <a:cs typeface="Tahoma"/>
              </a:rPr>
              <a:t>che </a:t>
            </a:r>
            <a:r>
              <a:rPr sz="1000" spc="-5" dirty="0">
                <a:solidFill>
                  <a:srgbClr val="333333"/>
                </a:solidFill>
                <a:latin typeface="Tahoma"/>
                <a:cs typeface="Tahoma"/>
              </a:rPr>
              <a:t>si pone</a:t>
            </a:r>
            <a:r>
              <a:rPr sz="1000" spc="200" dirty="0">
                <a:solidFill>
                  <a:srgbClr val="333333"/>
                </a:solidFill>
                <a:latin typeface="Tahoma"/>
                <a:cs typeface="Tahoma"/>
              </a:rPr>
              <a:t> </a:t>
            </a:r>
            <a:r>
              <a:rPr sz="1000" dirty="0">
                <a:solidFill>
                  <a:srgbClr val="333333"/>
                </a:solidFill>
                <a:latin typeface="Tahoma"/>
                <a:cs typeface="Tahoma"/>
              </a:rPr>
              <a:t>un</a:t>
            </a:r>
            <a:endParaRPr sz="1000">
              <a:latin typeface="Tahoma"/>
              <a:cs typeface="Tahoma"/>
            </a:endParaRPr>
          </a:p>
          <a:p>
            <a:pPr marL="12700" marR="5080" algn="just">
              <a:lnSpc>
                <a:spcPct val="148100"/>
              </a:lnSpc>
              <a:spcBef>
                <a:spcPts val="25"/>
              </a:spcBef>
            </a:pPr>
            <a:r>
              <a:rPr sz="1000" spc="-5" dirty="0">
                <a:solidFill>
                  <a:srgbClr val="333333"/>
                </a:solidFill>
                <a:latin typeface="Tahoma"/>
                <a:cs typeface="Tahoma"/>
              </a:rPr>
              <a:t>obiettivo da considerare davvero importante, </a:t>
            </a:r>
            <a:r>
              <a:rPr sz="1000" dirty="0">
                <a:solidFill>
                  <a:srgbClr val="333333"/>
                </a:solidFill>
                <a:latin typeface="Tahoma"/>
                <a:cs typeface="Tahoma"/>
              </a:rPr>
              <a:t>l’educazione </a:t>
            </a:r>
            <a:r>
              <a:rPr sz="1000" spc="-5" dirty="0">
                <a:solidFill>
                  <a:srgbClr val="333333"/>
                </a:solidFill>
                <a:latin typeface="Tahoma"/>
                <a:cs typeface="Tahoma"/>
              </a:rPr>
              <a:t>di studenti giovanissimi attraverso l’arte e il bello.  Importanti in merito le parole del maestro </a:t>
            </a:r>
            <a:r>
              <a:rPr sz="1000" b="1" spc="-5" dirty="0">
                <a:solidFill>
                  <a:srgbClr val="333333"/>
                </a:solidFill>
                <a:latin typeface="Tahoma"/>
                <a:cs typeface="Tahoma"/>
              </a:rPr>
              <a:t>Pistoletto</a:t>
            </a:r>
            <a:r>
              <a:rPr sz="1000" spc="-5" dirty="0">
                <a:solidFill>
                  <a:srgbClr val="333333"/>
                </a:solidFill>
                <a:latin typeface="Tahoma"/>
                <a:cs typeface="Tahoma"/>
              </a:rPr>
              <a:t>, che ha tenuto nonostante le difficoltà ad </a:t>
            </a:r>
            <a:r>
              <a:rPr sz="1000" spc="-10" dirty="0">
                <a:solidFill>
                  <a:srgbClr val="333333"/>
                </a:solidFill>
                <a:latin typeface="Tahoma"/>
                <a:cs typeface="Tahoma"/>
              </a:rPr>
              <a:t>essere  </a:t>
            </a:r>
            <a:r>
              <a:rPr sz="1000" spc="-5" dirty="0">
                <a:solidFill>
                  <a:srgbClr val="333333"/>
                </a:solidFill>
                <a:latin typeface="Tahoma"/>
                <a:cs typeface="Tahoma"/>
              </a:rPr>
              <a:t>presente mediante </a:t>
            </a:r>
            <a:r>
              <a:rPr sz="1050" i="1" spc="-35" dirty="0">
                <a:solidFill>
                  <a:srgbClr val="333333"/>
                </a:solidFill>
                <a:latin typeface="Tahoma"/>
                <a:cs typeface="Tahoma"/>
              </a:rPr>
              <a:t>Skype </a:t>
            </a:r>
            <a:r>
              <a:rPr sz="1000" spc="-5" dirty="0">
                <a:solidFill>
                  <a:srgbClr val="333333"/>
                </a:solidFill>
                <a:latin typeface="Tahoma"/>
                <a:cs typeface="Tahoma"/>
              </a:rPr>
              <a:t>e che, rispondendo alle domande dei ragazzi, ha lanciato loro un monito,  incaricandoli di </a:t>
            </a:r>
            <a:r>
              <a:rPr sz="1050" i="1" spc="-30" dirty="0">
                <a:solidFill>
                  <a:srgbClr val="333333"/>
                </a:solidFill>
                <a:latin typeface="Tahoma"/>
                <a:cs typeface="Tahoma"/>
              </a:rPr>
              <a:t>“dare sostanza </a:t>
            </a:r>
            <a:r>
              <a:rPr sz="1050" i="1" spc="-25" dirty="0">
                <a:solidFill>
                  <a:srgbClr val="333333"/>
                </a:solidFill>
                <a:latin typeface="Tahoma"/>
                <a:cs typeface="Tahoma"/>
              </a:rPr>
              <a:t>culturale alla società”</a:t>
            </a:r>
            <a:r>
              <a:rPr sz="1000" spc="-25" dirty="0">
                <a:solidFill>
                  <a:srgbClr val="333333"/>
                </a:solidFill>
                <a:latin typeface="Tahoma"/>
                <a:cs typeface="Tahoma"/>
              </a:rPr>
              <a:t>. </a:t>
            </a:r>
            <a:r>
              <a:rPr sz="1000" spc="-5" dirty="0">
                <a:solidFill>
                  <a:srgbClr val="333333"/>
                </a:solidFill>
                <a:latin typeface="Tahoma"/>
                <a:cs typeface="Tahoma"/>
              </a:rPr>
              <a:t>Per chi volesse approfondire questa giornata al Madre  sarà possibile rivedere le immagini più belle nella puntata di </a:t>
            </a:r>
            <a:r>
              <a:rPr sz="1000" b="1" spc="-10" dirty="0">
                <a:solidFill>
                  <a:srgbClr val="333333"/>
                </a:solidFill>
                <a:latin typeface="Tahoma"/>
                <a:cs typeface="Tahoma"/>
              </a:rPr>
              <a:t>Uno </a:t>
            </a:r>
            <a:r>
              <a:rPr sz="1000" b="1" spc="-5" dirty="0">
                <a:solidFill>
                  <a:srgbClr val="333333"/>
                </a:solidFill>
                <a:latin typeface="Tahoma"/>
                <a:cs typeface="Tahoma"/>
              </a:rPr>
              <a:t>Mattina </a:t>
            </a:r>
            <a:r>
              <a:rPr sz="1000" spc="-5" dirty="0">
                <a:solidFill>
                  <a:srgbClr val="333333"/>
                </a:solidFill>
                <a:latin typeface="Tahoma"/>
                <a:cs typeface="Tahoma"/>
              </a:rPr>
              <a:t>in onda </a:t>
            </a:r>
            <a:r>
              <a:rPr sz="1000" spc="-10" dirty="0">
                <a:solidFill>
                  <a:srgbClr val="333333"/>
                </a:solidFill>
                <a:latin typeface="Tahoma"/>
                <a:cs typeface="Tahoma"/>
              </a:rPr>
              <a:t>mercoledì </a:t>
            </a:r>
            <a:r>
              <a:rPr sz="1000" dirty="0">
                <a:solidFill>
                  <a:srgbClr val="333333"/>
                </a:solidFill>
                <a:latin typeface="Tahoma"/>
                <a:cs typeface="Tahoma"/>
              </a:rPr>
              <a:t>18 </a:t>
            </a:r>
            <a:r>
              <a:rPr sz="1000" spc="-5" dirty="0">
                <a:solidFill>
                  <a:srgbClr val="333333"/>
                </a:solidFill>
                <a:latin typeface="Tahoma"/>
                <a:cs typeface="Tahoma"/>
              </a:rPr>
              <a:t>marzo </a:t>
            </a:r>
            <a:r>
              <a:rPr sz="1000" dirty="0">
                <a:solidFill>
                  <a:srgbClr val="333333"/>
                </a:solidFill>
                <a:latin typeface="Tahoma"/>
                <a:cs typeface="Tahoma"/>
              </a:rPr>
              <a:t>su  </a:t>
            </a:r>
            <a:r>
              <a:rPr sz="1000" spc="-5" dirty="0">
                <a:solidFill>
                  <a:srgbClr val="333333"/>
                </a:solidFill>
                <a:latin typeface="Tahoma"/>
                <a:cs typeface="Tahoma"/>
              </a:rPr>
              <a:t>Rai Uno.</a:t>
            </a:r>
            <a:endParaRPr sz="1000">
              <a:latin typeface="Tahoma"/>
              <a:cs typeface="Tahom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875" y="660400"/>
            <a:ext cx="6531305" cy="15328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3875" y="885710"/>
            <a:ext cx="6531305" cy="28865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21870" y="1446721"/>
            <a:ext cx="1944874" cy="215608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18816" y="3638291"/>
            <a:ext cx="1944122" cy="215647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851151" y="1253187"/>
            <a:ext cx="1947922" cy="432398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339588" y="1246339"/>
            <a:ext cx="1545107" cy="268253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121780" y="8805214"/>
            <a:ext cx="878879" cy="1316562"/>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10" name="object 10"/>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50.653</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30.052</a:t>
            </a:r>
            <a:r>
              <a:rPr sz="950" b="1" dirty="0">
                <a:latin typeface="Times New Roman"/>
                <a:cs typeface="Times New Roman"/>
              </a:rPr>
              <a:t>	</a:t>
            </a:r>
            <a:r>
              <a:rPr sz="1425" b="1" spc="15" baseline="17543" dirty="0">
                <a:latin typeface="Times New Roman"/>
                <a:cs typeface="Times New Roman"/>
              </a:rPr>
              <a:t>05-MAR-2015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146.000	</a:t>
            </a:r>
            <a:r>
              <a:rPr sz="950" b="1" spc="10" dirty="0">
                <a:latin typeface="Times New Roman"/>
                <a:cs typeface="Times New Roman"/>
              </a:rPr>
              <a:t>Dir. Resp.:  Gian</a:t>
            </a:r>
            <a:r>
              <a:rPr sz="950" b="1" spc="15" dirty="0">
                <a:latin typeface="Times New Roman"/>
                <a:cs typeface="Times New Roman"/>
              </a:rPr>
              <a:t> </a:t>
            </a:r>
            <a:r>
              <a:rPr sz="950" b="1" spc="10" dirty="0">
                <a:latin typeface="Times New Roman"/>
                <a:cs typeface="Times New Roman"/>
              </a:rPr>
              <a:t>Marco Chiocci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20</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1" name="object 11"/>
          <p:cNvSpPr/>
          <p:nvPr/>
        </p:nvSpPr>
        <p:spPr>
          <a:xfrm>
            <a:off x="3251200" y="22859"/>
            <a:ext cx="1316736" cy="213359"/>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330200" y="10135869"/>
            <a:ext cx="1069848" cy="457200"/>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4" name="object 14"/>
          <p:cNvSpPr/>
          <p:nvPr/>
        </p:nvSpPr>
        <p:spPr>
          <a:xfrm>
            <a:off x="2465832" y="4017264"/>
            <a:ext cx="182880" cy="104139"/>
          </a:xfrm>
          <a:custGeom>
            <a:avLst/>
            <a:gdLst/>
            <a:ahLst/>
            <a:cxnLst/>
            <a:rect l="l" t="t" r="r" b="b"/>
            <a:pathLst>
              <a:path w="182880" h="104139">
                <a:moveTo>
                  <a:pt x="0" y="104140"/>
                </a:moveTo>
                <a:lnTo>
                  <a:pt x="182880" y="104140"/>
                </a:lnTo>
                <a:lnTo>
                  <a:pt x="182880" y="0"/>
                </a:lnTo>
                <a:lnTo>
                  <a:pt x="0" y="0"/>
                </a:lnTo>
                <a:lnTo>
                  <a:pt x="0" y="104140"/>
                </a:lnTo>
                <a:close/>
              </a:path>
            </a:pathLst>
          </a:custGeom>
          <a:solidFill>
            <a:srgbClr val="BADBBA"/>
          </a:solidFill>
        </p:spPr>
        <p:txBody>
          <a:bodyPr wrap="square" lIns="0" tIns="0" rIns="0" bIns="0" rtlCol="0"/>
          <a:lstStyle/>
          <a:p>
            <a:endParaRPr/>
          </a:p>
        </p:txBody>
      </p:sp>
      <p:sp>
        <p:nvSpPr>
          <p:cNvPr id="15" name="object 15"/>
          <p:cNvSpPr/>
          <p:nvPr/>
        </p:nvSpPr>
        <p:spPr>
          <a:xfrm>
            <a:off x="716280" y="4142232"/>
            <a:ext cx="268605" cy="107314"/>
          </a:xfrm>
          <a:custGeom>
            <a:avLst/>
            <a:gdLst/>
            <a:ahLst/>
            <a:cxnLst/>
            <a:rect l="l" t="t" r="r" b="b"/>
            <a:pathLst>
              <a:path w="268605" h="107314">
                <a:moveTo>
                  <a:pt x="0" y="107188"/>
                </a:moveTo>
                <a:lnTo>
                  <a:pt x="268223" y="107188"/>
                </a:lnTo>
                <a:lnTo>
                  <a:pt x="268223" y="0"/>
                </a:lnTo>
                <a:lnTo>
                  <a:pt x="0" y="0"/>
                </a:lnTo>
                <a:lnTo>
                  <a:pt x="0" y="107188"/>
                </a:lnTo>
                <a:close/>
              </a:path>
            </a:pathLst>
          </a:custGeom>
          <a:solidFill>
            <a:srgbClr val="BADBBA"/>
          </a:solidFill>
        </p:spPr>
        <p:txBody>
          <a:bodyPr wrap="square" lIns="0" tIns="0" rIns="0" bIns="0" rtlCol="0"/>
          <a:lstStyle/>
          <a:p>
            <a:endParaRPr/>
          </a:p>
        </p:txBody>
      </p:sp>
      <p:sp>
        <p:nvSpPr>
          <p:cNvPr id="16" name="object 16"/>
          <p:cNvSpPr/>
          <p:nvPr/>
        </p:nvSpPr>
        <p:spPr>
          <a:xfrm>
            <a:off x="1005839" y="4139184"/>
            <a:ext cx="387350" cy="110489"/>
          </a:xfrm>
          <a:custGeom>
            <a:avLst/>
            <a:gdLst/>
            <a:ahLst/>
            <a:cxnLst/>
            <a:rect l="l" t="t" r="r" b="b"/>
            <a:pathLst>
              <a:path w="387350" h="110489">
                <a:moveTo>
                  <a:pt x="0" y="110235"/>
                </a:moveTo>
                <a:lnTo>
                  <a:pt x="387096" y="110235"/>
                </a:lnTo>
                <a:lnTo>
                  <a:pt x="387096" y="0"/>
                </a:lnTo>
                <a:lnTo>
                  <a:pt x="0" y="0"/>
                </a:lnTo>
                <a:lnTo>
                  <a:pt x="0" y="110235"/>
                </a:lnTo>
                <a:close/>
              </a:path>
            </a:pathLst>
          </a:custGeom>
          <a:solidFill>
            <a:srgbClr val="BADBBA"/>
          </a:solidFill>
        </p:spPr>
        <p:txBody>
          <a:bodyPr wrap="square" lIns="0" tIns="0" rIns="0" bIns="0" rtlCol="0"/>
          <a:lstStyle/>
          <a:p>
            <a:endParaRPr/>
          </a:p>
        </p:txBody>
      </p:sp>
      <p:sp>
        <p:nvSpPr>
          <p:cNvPr id="17" name="object 17"/>
          <p:cNvSpPr/>
          <p:nvPr/>
        </p:nvSpPr>
        <p:spPr>
          <a:xfrm>
            <a:off x="3322320" y="658368"/>
            <a:ext cx="360045" cy="132080"/>
          </a:xfrm>
          <a:custGeom>
            <a:avLst/>
            <a:gdLst/>
            <a:ahLst/>
            <a:cxnLst/>
            <a:rect l="l" t="t" r="r" b="b"/>
            <a:pathLst>
              <a:path w="360045" h="132079">
                <a:moveTo>
                  <a:pt x="0" y="131572"/>
                </a:moveTo>
                <a:lnTo>
                  <a:pt x="359663" y="131572"/>
                </a:lnTo>
                <a:lnTo>
                  <a:pt x="359663" y="0"/>
                </a:lnTo>
                <a:lnTo>
                  <a:pt x="0" y="0"/>
                </a:lnTo>
                <a:lnTo>
                  <a:pt x="0" y="131572"/>
                </a:lnTo>
                <a:close/>
              </a:path>
            </a:pathLst>
          </a:custGeom>
          <a:solidFill>
            <a:srgbClr val="BADBBA"/>
          </a:solidFill>
        </p:spPr>
        <p:txBody>
          <a:bodyPr wrap="square" lIns="0" tIns="0" rIns="0" bIns="0" rtlCol="0"/>
          <a:lstStyle/>
          <a:p>
            <a:endParaRPr/>
          </a:p>
        </p:txBody>
      </p:sp>
      <p:sp>
        <p:nvSpPr>
          <p:cNvPr id="18" name="object 18"/>
          <p:cNvSpPr/>
          <p:nvPr/>
        </p:nvSpPr>
        <p:spPr>
          <a:xfrm>
            <a:off x="716280" y="1941576"/>
            <a:ext cx="393700" cy="110489"/>
          </a:xfrm>
          <a:custGeom>
            <a:avLst/>
            <a:gdLst/>
            <a:ahLst/>
            <a:cxnLst/>
            <a:rect l="l" t="t" r="r" b="b"/>
            <a:pathLst>
              <a:path w="393700" h="110489">
                <a:moveTo>
                  <a:pt x="0" y="110235"/>
                </a:moveTo>
                <a:lnTo>
                  <a:pt x="393192" y="110235"/>
                </a:lnTo>
                <a:lnTo>
                  <a:pt x="393192" y="0"/>
                </a:lnTo>
                <a:lnTo>
                  <a:pt x="0" y="0"/>
                </a:lnTo>
                <a:lnTo>
                  <a:pt x="0" y="110235"/>
                </a:lnTo>
                <a:close/>
              </a:path>
            </a:pathLst>
          </a:custGeom>
          <a:solidFill>
            <a:srgbClr val="BADBBA"/>
          </a:solidFill>
        </p:spPr>
        <p:txBody>
          <a:bodyPr wrap="square" lIns="0" tIns="0" rIns="0" bIns="0" rtlCol="0"/>
          <a:lstStyle/>
          <a:p>
            <a:endParaRPr/>
          </a:p>
        </p:txBody>
      </p:sp>
      <p:sp>
        <p:nvSpPr>
          <p:cNvPr id="19" name="object 19"/>
          <p:cNvSpPr/>
          <p:nvPr/>
        </p:nvSpPr>
        <p:spPr>
          <a:xfrm>
            <a:off x="2011679" y="4139184"/>
            <a:ext cx="390525" cy="110489"/>
          </a:xfrm>
          <a:custGeom>
            <a:avLst/>
            <a:gdLst/>
            <a:ahLst/>
            <a:cxnLst/>
            <a:rect l="l" t="t" r="r" b="b"/>
            <a:pathLst>
              <a:path w="390525" h="110489">
                <a:moveTo>
                  <a:pt x="0" y="110235"/>
                </a:moveTo>
                <a:lnTo>
                  <a:pt x="390144" y="110235"/>
                </a:lnTo>
                <a:lnTo>
                  <a:pt x="390144" y="0"/>
                </a:lnTo>
                <a:lnTo>
                  <a:pt x="0" y="0"/>
                </a:lnTo>
                <a:lnTo>
                  <a:pt x="0" y="110235"/>
                </a:lnTo>
                <a:close/>
              </a:path>
            </a:pathLst>
          </a:custGeom>
          <a:solidFill>
            <a:srgbClr val="BADBBA"/>
          </a:solidFill>
        </p:spPr>
        <p:txBody>
          <a:bodyPr wrap="square" lIns="0" tIns="0" rIns="0" bIns="0" rtlCol="0"/>
          <a:lstStyle/>
          <a:p>
            <a:endParaRPr/>
          </a:p>
        </p:txBody>
      </p:sp>
      <p:sp>
        <p:nvSpPr>
          <p:cNvPr id="20" name="object 20"/>
          <p:cNvSpPr/>
          <p:nvPr/>
        </p:nvSpPr>
        <p:spPr>
          <a:xfrm>
            <a:off x="2465832" y="4114800"/>
            <a:ext cx="182880" cy="12700"/>
          </a:xfrm>
          <a:custGeom>
            <a:avLst/>
            <a:gdLst/>
            <a:ahLst/>
            <a:cxnLst/>
            <a:rect l="l" t="t" r="r" b="b"/>
            <a:pathLst>
              <a:path w="182880" h="12700">
                <a:moveTo>
                  <a:pt x="0" y="12700"/>
                </a:moveTo>
                <a:lnTo>
                  <a:pt x="182880" y="12700"/>
                </a:lnTo>
                <a:lnTo>
                  <a:pt x="182880" y="0"/>
                </a:lnTo>
                <a:lnTo>
                  <a:pt x="0" y="0"/>
                </a:lnTo>
                <a:lnTo>
                  <a:pt x="0" y="12700"/>
                </a:lnTo>
                <a:close/>
              </a:path>
            </a:pathLst>
          </a:custGeom>
          <a:solidFill>
            <a:srgbClr val="007F00"/>
          </a:solidFill>
        </p:spPr>
        <p:txBody>
          <a:bodyPr wrap="square" lIns="0" tIns="0" rIns="0" bIns="0" rtlCol="0"/>
          <a:lstStyle/>
          <a:p>
            <a:endParaRPr/>
          </a:p>
        </p:txBody>
      </p:sp>
      <p:sp>
        <p:nvSpPr>
          <p:cNvPr id="21" name="object 21"/>
          <p:cNvSpPr/>
          <p:nvPr/>
        </p:nvSpPr>
        <p:spPr>
          <a:xfrm>
            <a:off x="716280" y="4242815"/>
            <a:ext cx="268605" cy="12700"/>
          </a:xfrm>
          <a:custGeom>
            <a:avLst/>
            <a:gdLst/>
            <a:ahLst/>
            <a:cxnLst/>
            <a:rect l="l" t="t" r="r" b="b"/>
            <a:pathLst>
              <a:path w="268605" h="12700">
                <a:moveTo>
                  <a:pt x="0" y="12700"/>
                </a:moveTo>
                <a:lnTo>
                  <a:pt x="268223" y="12700"/>
                </a:lnTo>
                <a:lnTo>
                  <a:pt x="268223" y="0"/>
                </a:lnTo>
                <a:lnTo>
                  <a:pt x="0" y="0"/>
                </a:lnTo>
                <a:lnTo>
                  <a:pt x="0" y="12700"/>
                </a:lnTo>
                <a:close/>
              </a:path>
            </a:pathLst>
          </a:custGeom>
          <a:solidFill>
            <a:srgbClr val="007F00"/>
          </a:solidFill>
        </p:spPr>
        <p:txBody>
          <a:bodyPr wrap="square" lIns="0" tIns="0" rIns="0" bIns="0" rtlCol="0"/>
          <a:lstStyle/>
          <a:p>
            <a:endParaRPr/>
          </a:p>
        </p:txBody>
      </p:sp>
      <p:sp>
        <p:nvSpPr>
          <p:cNvPr id="22" name="object 22"/>
          <p:cNvSpPr/>
          <p:nvPr/>
        </p:nvSpPr>
        <p:spPr>
          <a:xfrm>
            <a:off x="1005839" y="4242815"/>
            <a:ext cx="387350" cy="12700"/>
          </a:xfrm>
          <a:custGeom>
            <a:avLst/>
            <a:gdLst/>
            <a:ahLst/>
            <a:cxnLst/>
            <a:rect l="l" t="t" r="r" b="b"/>
            <a:pathLst>
              <a:path w="387350" h="12700">
                <a:moveTo>
                  <a:pt x="0" y="12700"/>
                </a:moveTo>
                <a:lnTo>
                  <a:pt x="387096" y="12700"/>
                </a:lnTo>
                <a:lnTo>
                  <a:pt x="387096" y="0"/>
                </a:lnTo>
                <a:lnTo>
                  <a:pt x="0" y="0"/>
                </a:lnTo>
                <a:lnTo>
                  <a:pt x="0" y="12700"/>
                </a:lnTo>
                <a:close/>
              </a:path>
            </a:pathLst>
          </a:custGeom>
          <a:solidFill>
            <a:srgbClr val="007F00"/>
          </a:solidFill>
        </p:spPr>
        <p:txBody>
          <a:bodyPr wrap="square" lIns="0" tIns="0" rIns="0" bIns="0" rtlCol="0"/>
          <a:lstStyle/>
          <a:p>
            <a:endParaRPr/>
          </a:p>
        </p:txBody>
      </p:sp>
      <p:sp>
        <p:nvSpPr>
          <p:cNvPr id="23" name="object 23"/>
          <p:cNvSpPr/>
          <p:nvPr/>
        </p:nvSpPr>
        <p:spPr>
          <a:xfrm>
            <a:off x="3322320" y="783336"/>
            <a:ext cx="360045" cy="12700"/>
          </a:xfrm>
          <a:custGeom>
            <a:avLst/>
            <a:gdLst/>
            <a:ahLst/>
            <a:cxnLst/>
            <a:rect l="l" t="t" r="r" b="b"/>
            <a:pathLst>
              <a:path w="360045" h="12700">
                <a:moveTo>
                  <a:pt x="0" y="12700"/>
                </a:moveTo>
                <a:lnTo>
                  <a:pt x="359663" y="12700"/>
                </a:lnTo>
                <a:lnTo>
                  <a:pt x="359663" y="0"/>
                </a:lnTo>
                <a:lnTo>
                  <a:pt x="0" y="0"/>
                </a:lnTo>
                <a:lnTo>
                  <a:pt x="0" y="12700"/>
                </a:lnTo>
                <a:close/>
              </a:path>
            </a:pathLst>
          </a:custGeom>
          <a:solidFill>
            <a:srgbClr val="007F00"/>
          </a:solidFill>
        </p:spPr>
        <p:txBody>
          <a:bodyPr wrap="square" lIns="0" tIns="0" rIns="0" bIns="0" rtlCol="0"/>
          <a:lstStyle/>
          <a:p>
            <a:endParaRPr/>
          </a:p>
        </p:txBody>
      </p:sp>
      <p:sp>
        <p:nvSpPr>
          <p:cNvPr id="24" name="object 24"/>
          <p:cNvSpPr/>
          <p:nvPr/>
        </p:nvSpPr>
        <p:spPr>
          <a:xfrm>
            <a:off x="716280" y="2045207"/>
            <a:ext cx="393700" cy="12700"/>
          </a:xfrm>
          <a:custGeom>
            <a:avLst/>
            <a:gdLst/>
            <a:ahLst/>
            <a:cxnLst/>
            <a:rect l="l" t="t" r="r" b="b"/>
            <a:pathLst>
              <a:path w="393700" h="12700">
                <a:moveTo>
                  <a:pt x="0" y="12700"/>
                </a:moveTo>
                <a:lnTo>
                  <a:pt x="393192" y="12700"/>
                </a:lnTo>
                <a:lnTo>
                  <a:pt x="393192" y="0"/>
                </a:lnTo>
                <a:lnTo>
                  <a:pt x="0" y="0"/>
                </a:lnTo>
                <a:lnTo>
                  <a:pt x="0" y="12700"/>
                </a:lnTo>
                <a:close/>
              </a:path>
            </a:pathLst>
          </a:custGeom>
          <a:solidFill>
            <a:srgbClr val="007F00"/>
          </a:solidFill>
        </p:spPr>
        <p:txBody>
          <a:bodyPr wrap="square" lIns="0" tIns="0" rIns="0" bIns="0" rtlCol="0"/>
          <a:lstStyle/>
          <a:p>
            <a:endParaRPr/>
          </a:p>
        </p:txBody>
      </p:sp>
      <p:sp>
        <p:nvSpPr>
          <p:cNvPr id="25" name="object 25"/>
          <p:cNvSpPr/>
          <p:nvPr/>
        </p:nvSpPr>
        <p:spPr>
          <a:xfrm>
            <a:off x="2011679" y="4242815"/>
            <a:ext cx="390525" cy="12700"/>
          </a:xfrm>
          <a:custGeom>
            <a:avLst/>
            <a:gdLst/>
            <a:ahLst/>
            <a:cxnLst/>
            <a:rect l="l" t="t" r="r" b="b"/>
            <a:pathLst>
              <a:path w="390525" h="12700">
                <a:moveTo>
                  <a:pt x="0" y="12700"/>
                </a:moveTo>
                <a:lnTo>
                  <a:pt x="390144" y="12700"/>
                </a:lnTo>
                <a:lnTo>
                  <a:pt x="390144" y="0"/>
                </a:lnTo>
                <a:lnTo>
                  <a:pt x="0" y="0"/>
                </a:lnTo>
                <a:lnTo>
                  <a:pt x="0" y="12700"/>
                </a:lnTo>
                <a:close/>
              </a:path>
            </a:pathLst>
          </a:custGeom>
          <a:solidFill>
            <a:srgbClr val="007F00"/>
          </a:solidFill>
        </p:spPr>
        <p:txBody>
          <a:bodyPr wrap="square" lIns="0" tIns="0" rIns="0" bIns="0" rtlCol="0"/>
          <a:lstStyle/>
          <a:p>
            <a:endParaRPr/>
          </a:p>
        </p:txBody>
      </p:sp>
      <p:sp>
        <p:nvSpPr>
          <p:cNvPr id="26" name="object 26"/>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7" name="object 27"/>
          <p:cNvSpPr txBox="1"/>
          <p:nvPr/>
        </p:nvSpPr>
        <p:spPr>
          <a:xfrm>
            <a:off x="7120381" y="10401300"/>
            <a:ext cx="1949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22</a:t>
            </a:r>
            <a:endParaRPr sz="1200">
              <a:latin typeface="Arial"/>
              <a:cs typeface="Arial"/>
            </a:endParaRP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Laquilablog.it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945889"/>
            <a:ext cx="2857500" cy="82867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240297"/>
            <a:ext cx="6147435" cy="5556250"/>
          </a:xfrm>
          <a:prstGeom prst="rect">
            <a:avLst/>
          </a:prstGeom>
        </p:spPr>
        <p:txBody>
          <a:bodyPr vert="horz" wrap="square" lIns="0" tIns="109220" rIns="0" bIns="0" rtlCol="0">
            <a:spAutoFit/>
          </a:bodyPr>
          <a:lstStyle/>
          <a:p>
            <a:pPr marL="12700">
              <a:lnSpc>
                <a:spcPct val="100000"/>
              </a:lnSpc>
              <a:spcBef>
                <a:spcPts val="860"/>
              </a:spcBef>
            </a:pPr>
            <a:r>
              <a:rPr sz="1950" spc="-70" dirty="0">
                <a:latin typeface="Georgia"/>
                <a:cs typeface="Georgia"/>
              </a:rPr>
              <a:t>“Festival</a:t>
            </a:r>
            <a:r>
              <a:rPr sz="1950" spc="-160" dirty="0">
                <a:latin typeface="Georgia"/>
                <a:cs typeface="Georgia"/>
              </a:rPr>
              <a:t> </a:t>
            </a:r>
            <a:r>
              <a:rPr sz="1950" spc="-60" dirty="0">
                <a:latin typeface="Georgia"/>
                <a:cs typeface="Georgia"/>
              </a:rPr>
              <a:t>della</a:t>
            </a:r>
            <a:r>
              <a:rPr sz="1950" spc="-170" dirty="0">
                <a:latin typeface="Georgia"/>
                <a:cs typeface="Georgia"/>
              </a:rPr>
              <a:t> </a:t>
            </a:r>
            <a:r>
              <a:rPr sz="1950" spc="-65" dirty="0">
                <a:latin typeface="Georgia"/>
                <a:cs typeface="Georgia"/>
              </a:rPr>
              <a:t>cultura</a:t>
            </a:r>
            <a:r>
              <a:rPr sz="1950" spc="-170" dirty="0">
                <a:latin typeface="Georgia"/>
                <a:cs typeface="Georgia"/>
              </a:rPr>
              <a:t> </a:t>
            </a:r>
            <a:r>
              <a:rPr sz="1950" spc="-70" dirty="0">
                <a:latin typeface="Georgia"/>
                <a:cs typeface="Georgia"/>
              </a:rPr>
              <a:t>creativa”,</a:t>
            </a:r>
            <a:r>
              <a:rPr sz="1950" spc="-155" dirty="0">
                <a:latin typeface="Georgia"/>
                <a:cs typeface="Georgia"/>
              </a:rPr>
              <a:t> </a:t>
            </a:r>
            <a:r>
              <a:rPr sz="1950" spc="-60" dirty="0">
                <a:latin typeface="Georgia"/>
                <a:cs typeface="Georgia"/>
              </a:rPr>
              <a:t>Bper</a:t>
            </a:r>
            <a:r>
              <a:rPr sz="1950" spc="-150" dirty="0">
                <a:latin typeface="Georgia"/>
                <a:cs typeface="Georgia"/>
              </a:rPr>
              <a:t> </a:t>
            </a:r>
            <a:r>
              <a:rPr sz="1950" spc="-70" dirty="0">
                <a:latin typeface="Georgia"/>
                <a:cs typeface="Georgia"/>
              </a:rPr>
              <a:t>sostiene</a:t>
            </a:r>
            <a:r>
              <a:rPr sz="1950" spc="-165" dirty="0">
                <a:latin typeface="Georgia"/>
                <a:cs typeface="Georgia"/>
              </a:rPr>
              <a:t> </a:t>
            </a:r>
            <a:r>
              <a:rPr sz="1950" spc="-65" dirty="0">
                <a:latin typeface="Georgia"/>
                <a:cs typeface="Georgia"/>
              </a:rPr>
              <a:t>quattro</a:t>
            </a:r>
            <a:r>
              <a:rPr sz="1950" spc="-165" dirty="0">
                <a:latin typeface="Georgia"/>
                <a:cs typeface="Georgia"/>
              </a:rPr>
              <a:t> </a:t>
            </a:r>
            <a:r>
              <a:rPr sz="1950" spc="-65" dirty="0">
                <a:latin typeface="Georgia"/>
                <a:cs typeface="Georgia"/>
              </a:rPr>
              <a:t>eventi</a:t>
            </a:r>
            <a:endParaRPr sz="1950">
              <a:latin typeface="Georgia"/>
              <a:cs typeface="Georgia"/>
            </a:endParaRPr>
          </a:p>
          <a:p>
            <a:pPr marL="12700">
              <a:lnSpc>
                <a:spcPct val="100000"/>
              </a:lnSpc>
              <a:spcBef>
                <a:spcPts val="330"/>
              </a:spcBef>
            </a:pPr>
            <a:r>
              <a:rPr sz="850" dirty="0">
                <a:latin typeface="Times New Roman"/>
                <a:cs typeface="Times New Roman"/>
              </a:rPr>
              <a:t>17 </a:t>
            </a:r>
            <a:r>
              <a:rPr sz="850" spc="-5" dirty="0">
                <a:latin typeface="Times New Roman"/>
                <a:cs typeface="Times New Roman"/>
              </a:rPr>
              <a:t>marzo 2015 </a:t>
            </a:r>
            <a:r>
              <a:rPr sz="850" dirty="0">
                <a:latin typeface="Times New Roman"/>
                <a:cs typeface="Times New Roman"/>
              </a:rPr>
              <a:t>| </a:t>
            </a:r>
            <a:r>
              <a:rPr sz="850" spc="-5" dirty="0">
                <a:latin typeface="Times New Roman"/>
                <a:cs typeface="Times New Roman"/>
              </a:rPr>
              <a:t>Filed under: </a:t>
            </a:r>
            <a:r>
              <a:rPr sz="850" u="sng" spc="-5" dirty="0">
                <a:uFill>
                  <a:solidFill>
                    <a:srgbClr val="000000"/>
                  </a:solidFill>
                </a:uFill>
                <a:latin typeface="Times New Roman"/>
                <a:cs typeface="Times New Roman"/>
                <a:hlinkClick r:id="rId4"/>
              </a:rPr>
              <a:t>ATTUALITA'</a:t>
            </a:r>
            <a:r>
              <a:rPr sz="850" u="sng" spc="-5" dirty="0">
                <a:uFill>
                  <a:solidFill>
                    <a:srgbClr val="000000"/>
                  </a:solidFill>
                </a:uFill>
                <a:latin typeface="Times New Roman"/>
                <a:cs typeface="Times New Roman"/>
                <a:hlinkClick r:id="rId5"/>
              </a:rPr>
              <a:t>,EVENTI</a:t>
            </a:r>
            <a:r>
              <a:rPr sz="850" u="sng" spc="-5" dirty="0">
                <a:uFill>
                  <a:solidFill>
                    <a:srgbClr val="000000"/>
                  </a:solidFill>
                </a:uFill>
                <a:latin typeface="Times New Roman"/>
                <a:cs typeface="Times New Roman"/>
                <a:hlinkClick r:id="rId6"/>
              </a:rPr>
              <a:t>,OGGI </a:t>
            </a:r>
            <a:r>
              <a:rPr sz="850" u="sng" dirty="0">
                <a:uFill>
                  <a:solidFill>
                    <a:srgbClr val="000000"/>
                  </a:solidFill>
                </a:uFill>
                <a:latin typeface="Times New Roman"/>
                <a:cs typeface="Times New Roman"/>
                <a:hlinkClick r:id="rId6"/>
              </a:rPr>
              <a:t>A </a:t>
            </a:r>
            <a:r>
              <a:rPr sz="850" u="sng" spc="-5" dirty="0">
                <a:uFill>
                  <a:solidFill>
                    <a:srgbClr val="000000"/>
                  </a:solidFill>
                </a:uFill>
                <a:latin typeface="Times New Roman"/>
                <a:cs typeface="Times New Roman"/>
                <a:hlinkClick r:id="rId6"/>
              </a:rPr>
              <a:t>L'AQUILA</a:t>
            </a:r>
            <a:r>
              <a:rPr sz="850" spc="-5" dirty="0">
                <a:latin typeface="Times New Roman"/>
                <a:cs typeface="Times New Roman"/>
                <a:hlinkClick r:id="rId6"/>
              </a:rPr>
              <a:t> </a:t>
            </a:r>
            <a:r>
              <a:rPr sz="850" dirty="0">
                <a:latin typeface="Times New Roman"/>
                <a:cs typeface="Times New Roman"/>
              </a:rPr>
              <a:t>| </a:t>
            </a:r>
            <a:r>
              <a:rPr sz="850" spc="-5" dirty="0">
                <a:latin typeface="Times New Roman"/>
                <a:cs typeface="Times New Roman"/>
              </a:rPr>
              <a:t>Posted by:</a:t>
            </a:r>
            <a:r>
              <a:rPr sz="850" spc="30" dirty="0">
                <a:latin typeface="Times New Roman"/>
                <a:cs typeface="Times New Roman"/>
              </a:rPr>
              <a:t> </a:t>
            </a:r>
            <a:r>
              <a:rPr sz="850" u="sng" spc="-5" dirty="0">
                <a:uFill>
                  <a:solidFill>
                    <a:srgbClr val="000000"/>
                  </a:solidFill>
                </a:uFill>
                <a:latin typeface="Times New Roman"/>
                <a:cs typeface="Times New Roman"/>
                <a:hlinkClick r:id="rId7"/>
              </a:rPr>
              <a:t>red</a:t>
            </a:r>
            <a:endParaRPr sz="850">
              <a:latin typeface="Times New Roman"/>
              <a:cs typeface="Times New Roman"/>
            </a:endParaRPr>
          </a:p>
          <a:p>
            <a:pPr>
              <a:lnSpc>
                <a:spcPct val="100000"/>
              </a:lnSpc>
              <a:spcBef>
                <a:spcPts val="30"/>
              </a:spcBef>
            </a:pPr>
            <a:endParaRPr sz="850">
              <a:latin typeface="Times New Roman"/>
              <a:cs typeface="Times New Roman"/>
            </a:endParaRPr>
          </a:p>
          <a:p>
            <a:pPr marL="2971165" marR="5080" algn="just">
              <a:lnSpc>
                <a:spcPct val="112700"/>
              </a:lnSpc>
            </a:pPr>
            <a:r>
              <a:rPr sz="1000" i="1" spc="-5" dirty="0">
                <a:latin typeface="Arial"/>
                <a:cs typeface="Arial"/>
              </a:rPr>
              <a:t>“L’alfabeto del Mondo. Leggiamo i segni intorno a noi e  raccontiamo”. </a:t>
            </a:r>
            <a:r>
              <a:rPr sz="1000" spc="-5" dirty="0">
                <a:latin typeface="Arial"/>
                <a:cs typeface="Arial"/>
              </a:rPr>
              <a:t>E’ questo </a:t>
            </a:r>
            <a:r>
              <a:rPr sz="1000" dirty="0">
                <a:latin typeface="Arial"/>
                <a:cs typeface="Arial"/>
              </a:rPr>
              <a:t>il tema </a:t>
            </a:r>
            <a:r>
              <a:rPr sz="1000" spc="-10" dirty="0">
                <a:latin typeface="Arial"/>
                <a:cs typeface="Arial"/>
              </a:rPr>
              <a:t>della </a:t>
            </a:r>
            <a:r>
              <a:rPr sz="1000" spc="-5" dirty="0">
                <a:latin typeface="Arial"/>
                <a:cs typeface="Arial"/>
              </a:rPr>
              <a:t>seconda edizione  </a:t>
            </a:r>
            <a:r>
              <a:rPr sz="1000" spc="-10" dirty="0">
                <a:latin typeface="Arial"/>
                <a:cs typeface="Arial"/>
              </a:rPr>
              <a:t>del </a:t>
            </a:r>
            <a:r>
              <a:rPr sz="1000" i="1" dirty="0">
                <a:latin typeface="Arial"/>
                <a:cs typeface="Arial"/>
              </a:rPr>
              <a:t>Festival </a:t>
            </a:r>
            <a:r>
              <a:rPr sz="1000" i="1" spc="-5" dirty="0">
                <a:latin typeface="Arial"/>
                <a:cs typeface="Arial"/>
              </a:rPr>
              <a:t>della cultura </a:t>
            </a:r>
            <a:r>
              <a:rPr sz="1000" i="1" dirty="0">
                <a:latin typeface="Arial"/>
                <a:cs typeface="Arial"/>
              </a:rPr>
              <a:t>creativa</a:t>
            </a:r>
            <a:r>
              <a:rPr sz="1000" dirty="0">
                <a:latin typeface="Arial"/>
                <a:cs typeface="Arial"/>
              </a:rPr>
              <a:t>, </a:t>
            </a:r>
            <a:r>
              <a:rPr sz="1000" spc="-5" dirty="0">
                <a:latin typeface="Arial"/>
                <a:cs typeface="Arial"/>
              </a:rPr>
              <a:t>indetto da </a:t>
            </a:r>
            <a:r>
              <a:rPr sz="1000" spc="-10" dirty="0">
                <a:latin typeface="Arial"/>
                <a:cs typeface="Arial"/>
              </a:rPr>
              <a:t>ABI </a:t>
            </a:r>
            <a:r>
              <a:rPr sz="1000" spc="-5" dirty="0">
                <a:latin typeface="Arial"/>
                <a:cs typeface="Arial"/>
              </a:rPr>
              <a:t>anche  </a:t>
            </a:r>
            <a:r>
              <a:rPr sz="1000" spc="-10" dirty="0">
                <a:latin typeface="Arial"/>
                <a:cs typeface="Arial"/>
              </a:rPr>
              <a:t>per </a:t>
            </a:r>
            <a:r>
              <a:rPr sz="1000" spc="-5" dirty="0">
                <a:latin typeface="Arial"/>
                <a:cs typeface="Arial"/>
              </a:rPr>
              <a:t>l’anno 2015, dal 16 al 22 marzo. Destinatari  dell’originale appuntamento sono i bambini e i</a:t>
            </a:r>
            <a:r>
              <a:rPr sz="1000" spc="10" dirty="0">
                <a:latin typeface="Arial"/>
                <a:cs typeface="Arial"/>
              </a:rPr>
              <a:t> </a:t>
            </a:r>
            <a:r>
              <a:rPr sz="1000" spc="-5" dirty="0">
                <a:latin typeface="Arial"/>
                <a:cs typeface="Arial"/>
              </a:rPr>
              <a:t>ragazzi</a:t>
            </a:r>
            <a:endParaRPr sz="1000">
              <a:latin typeface="Arial"/>
              <a:cs typeface="Arial"/>
            </a:endParaRPr>
          </a:p>
          <a:p>
            <a:pPr marL="12700">
              <a:lnSpc>
                <a:spcPct val="100000"/>
              </a:lnSpc>
              <a:spcBef>
                <a:spcPts val="145"/>
              </a:spcBef>
            </a:pPr>
            <a:r>
              <a:rPr sz="1000" spc="-5" dirty="0">
                <a:latin typeface="Arial"/>
                <a:cs typeface="Arial"/>
              </a:rPr>
              <a:t>dai 6 </a:t>
            </a:r>
            <a:r>
              <a:rPr sz="1000" dirty="0">
                <a:latin typeface="Arial"/>
                <a:cs typeface="Arial"/>
              </a:rPr>
              <a:t>ai 13</a:t>
            </a:r>
            <a:r>
              <a:rPr sz="1000" spc="-15" dirty="0">
                <a:latin typeface="Arial"/>
                <a:cs typeface="Arial"/>
              </a:rPr>
              <a:t> </a:t>
            </a:r>
            <a:r>
              <a:rPr sz="1000" spc="-5" dirty="0">
                <a:latin typeface="Arial"/>
                <a:cs typeface="Arial"/>
              </a:rPr>
              <a:t>anni.</a:t>
            </a:r>
            <a:endParaRPr sz="1000">
              <a:latin typeface="Arial"/>
              <a:cs typeface="Arial"/>
            </a:endParaRPr>
          </a:p>
          <a:p>
            <a:pPr marL="12700" marR="8255" algn="just">
              <a:lnSpc>
                <a:spcPts val="1360"/>
              </a:lnSpc>
              <a:spcBef>
                <a:spcPts val="55"/>
              </a:spcBef>
            </a:pPr>
            <a:r>
              <a:rPr sz="1000" spc="-5" dirty="0">
                <a:latin typeface="Arial"/>
                <a:cs typeface="Arial"/>
              </a:rPr>
              <a:t>Se nell’anno passato </a:t>
            </a:r>
            <a:r>
              <a:rPr sz="1000" dirty="0">
                <a:latin typeface="Arial"/>
                <a:cs typeface="Arial"/>
              </a:rPr>
              <a:t>si </a:t>
            </a:r>
            <a:r>
              <a:rPr sz="1000" spc="-5" dirty="0">
                <a:latin typeface="Arial"/>
                <a:cs typeface="Arial"/>
              </a:rPr>
              <a:t>era indicato </a:t>
            </a:r>
            <a:r>
              <a:rPr sz="1000" dirty="0">
                <a:latin typeface="Arial"/>
                <a:cs typeface="Arial"/>
              </a:rPr>
              <a:t>come tema </a:t>
            </a:r>
            <a:r>
              <a:rPr sz="1000" i="1" spc="-5" dirty="0">
                <a:latin typeface="Arial"/>
                <a:cs typeface="Arial"/>
              </a:rPr>
              <a:t>“Il Museo immaginario” </a:t>
            </a:r>
            <a:r>
              <a:rPr sz="1000" spc="-5" dirty="0">
                <a:latin typeface="Arial"/>
                <a:cs typeface="Arial"/>
              </a:rPr>
              <a:t>e </a:t>
            </a:r>
            <a:r>
              <a:rPr sz="1000" dirty="0">
                <a:latin typeface="Arial"/>
                <a:cs typeface="Arial"/>
              </a:rPr>
              <a:t>si </a:t>
            </a:r>
            <a:r>
              <a:rPr sz="1000" spc="-5" dirty="0">
                <a:latin typeface="Arial"/>
                <a:cs typeface="Arial"/>
              </a:rPr>
              <a:t>era stimolato la creatività dei  giovanissimi   partecipanti   soprattutto   verso   </a:t>
            </a:r>
            <a:r>
              <a:rPr sz="1000" dirty="0">
                <a:latin typeface="Arial"/>
                <a:cs typeface="Arial"/>
              </a:rPr>
              <a:t>la</a:t>
            </a:r>
            <a:r>
              <a:rPr sz="1000" spc="275" dirty="0">
                <a:latin typeface="Arial"/>
                <a:cs typeface="Arial"/>
              </a:rPr>
              <a:t> </a:t>
            </a:r>
            <a:r>
              <a:rPr sz="1000" spc="-5" dirty="0">
                <a:latin typeface="Arial"/>
                <a:cs typeface="Arial"/>
              </a:rPr>
              <a:t>realizzazione   </a:t>
            </a:r>
            <a:r>
              <a:rPr sz="1000" dirty="0">
                <a:latin typeface="Arial"/>
                <a:cs typeface="Arial"/>
              </a:rPr>
              <a:t>di  </a:t>
            </a:r>
            <a:r>
              <a:rPr sz="1000" spc="-5" dirty="0">
                <a:latin typeface="Arial"/>
                <a:cs typeface="Arial"/>
              </a:rPr>
              <a:t>inediti   e   originali   contenitori </a:t>
            </a:r>
            <a:r>
              <a:rPr sz="1000" spc="10" dirty="0">
                <a:latin typeface="Arial"/>
                <a:cs typeface="Arial"/>
              </a:rPr>
              <a:t> </a:t>
            </a:r>
            <a:r>
              <a:rPr sz="1000" spc="-5" dirty="0">
                <a:latin typeface="Arial"/>
                <a:cs typeface="Arial"/>
              </a:rPr>
              <a:t>museali,</a:t>
            </a:r>
            <a:endParaRPr sz="1000">
              <a:latin typeface="Arial"/>
              <a:cs typeface="Arial"/>
            </a:endParaRPr>
          </a:p>
          <a:p>
            <a:pPr marL="12700" marR="13335" algn="just">
              <a:lnSpc>
                <a:spcPts val="1340"/>
              </a:lnSpc>
              <a:spcBef>
                <a:spcPts val="10"/>
              </a:spcBef>
            </a:pPr>
            <a:r>
              <a:rPr sz="1000" spc="-5" dirty="0">
                <a:latin typeface="Arial"/>
                <a:cs typeface="Arial"/>
              </a:rPr>
              <a:t>quest’anno, </a:t>
            </a:r>
            <a:r>
              <a:rPr sz="1000" spc="-10" dirty="0">
                <a:latin typeface="Arial"/>
                <a:cs typeface="Arial"/>
              </a:rPr>
              <a:t>invece, </a:t>
            </a:r>
            <a:r>
              <a:rPr sz="1000" spc="-5" dirty="0">
                <a:latin typeface="Arial"/>
                <a:cs typeface="Arial"/>
              </a:rPr>
              <a:t>si porterà a consapevolezza tutta la realtà esteriore e </a:t>
            </a:r>
            <a:r>
              <a:rPr sz="1000" spc="-10" dirty="0">
                <a:latin typeface="Arial"/>
                <a:cs typeface="Arial"/>
              </a:rPr>
              <a:t>interiore nella </a:t>
            </a:r>
            <a:r>
              <a:rPr sz="1000" spc="-5" dirty="0">
                <a:latin typeface="Arial"/>
                <a:cs typeface="Arial"/>
              </a:rPr>
              <a:t>quale i piccoli vivono  e</a:t>
            </a:r>
            <a:r>
              <a:rPr sz="1000" spc="135" dirty="0">
                <a:latin typeface="Arial"/>
                <a:cs typeface="Arial"/>
              </a:rPr>
              <a:t> </a:t>
            </a:r>
            <a:r>
              <a:rPr sz="1000" spc="-5" dirty="0">
                <a:latin typeface="Arial"/>
                <a:cs typeface="Arial"/>
              </a:rPr>
              <a:t>che</a:t>
            </a:r>
            <a:r>
              <a:rPr sz="1000" spc="140" dirty="0">
                <a:latin typeface="Arial"/>
                <a:cs typeface="Arial"/>
              </a:rPr>
              <a:t> </a:t>
            </a:r>
            <a:r>
              <a:rPr sz="1000" spc="-5" dirty="0">
                <a:latin typeface="Arial"/>
                <a:cs typeface="Arial"/>
              </a:rPr>
              <a:t>essi</a:t>
            </a:r>
            <a:r>
              <a:rPr sz="1000" spc="135" dirty="0">
                <a:latin typeface="Arial"/>
                <a:cs typeface="Arial"/>
              </a:rPr>
              <a:t> </a:t>
            </a:r>
            <a:r>
              <a:rPr sz="1000" spc="-5" dirty="0">
                <a:latin typeface="Arial"/>
                <a:cs typeface="Arial"/>
              </a:rPr>
              <a:t>rivedranno,</a:t>
            </a:r>
            <a:r>
              <a:rPr sz="1000" spc="140" dirty="0">
                <a:latin typeface="Arial"/>
                <a:cs typeface="Arial"/>
              </a:rPr>
              <a:t> </a:t>
            </a:r>
            <a:r>
              <a:rPr sz="1000" spc="-5" dirty="0">
                <a:latin typeface="Arial"/>
                <a:cs typeface="Arial"/>
              </a:rPr>
              <a:t>con</a:t>
            </a:r>
            <a:r>
              <a:rPr sz="1000" spc="150" dirty="0">
                <a:latin typeface="Arial"/>
                <a:cs typeface="Arial"/>
              </a:rPr>
              <a:t> </a:t>
            </a:r>
            <a:r>
              <a:rPr sz="1000" spc="-5" dirty="0">
                <a:latin typeface="Arial"/>
                <a:cs typeface="Arial"/>
              </a:rPr>
              <a:t>occhi</a:t>
            </a:r>
            <a:r>
              <a:rPr sz="1000" spc="135" dirty="0">
                <a:latin typeface="Arial"/>
                <a:cs typeface="Arial"/>
              </a:rPr>
              <a:t> </a:t>
            </a:r>
            <a:r>
              <a:rPr sz="1000" spc="-5" dirty="0">
                <a:latin typeface="Arial"/>
                <a:cs typeface="Arial"/>
              </a:rPr>
              <a:t>nuovi,</a:t>
            </a:r>
            <a:r>
              <a:rPr sz="1000" spc="140" dirty="0">
                <a:latin typeface="Arial"/>
                <a:cs typeface="Arial"/>
              </a:rPr>
              <a:t> </a:t>
            </a:r>
            <a:r>
              <a:rPr sz="1000" dirty="0">
                <a:latin typeface="Arial"/>
                <a:cs typeface="Arial"/>
              </a:rPr>
              <a:t>come</a:t>
            </a:r>
            <a:r>
              <a:rPr sz="1000" spc="140" dirty="0">
                <a:latin typeface="Arial"/>
                <a:cs typeface="Arial"/>
              </a:rPr>
              <a:t> </a:t>
            </a:r>
            <a:r>
              <a:rPr sz="1000" spc="-5" dirty="0">
                <a:latin typeface="Arial"/>
                <a:cs typeface="Arial"/>
              </a:rPr>
              <a:t>una</a:t>
            </a:r>
            <a:r>
              <a:rPr sz="1000" spc="140" dirty="0">
                <a:latin typeface="Arial"/>
                <a:cs typeface="Arial"/>
              </a:rPr>
              <a:t> </a:t>
            </a:r>
            <a:r>
              <a:rPr sz="1000" spc="-5" dirty="0">
                <a:latin typeface="Arial"/>
                <a:cs typeface="Arial"/>
              </a:rPr>
              <a:t>scoperta;</a:t>
            </a:r>
            <a:r>
              <a:rPr sz="1000" spc="150" dirty="0">
                <a:latin typeface="Arial"/>
                <a:cs typeface="Arial"/>
              </a:rPr>
              <a:t> </a:t>
            </a:r>
            <a:r>
              <a:rPr sz="1000" spc="-5" dirty="0">
                <a:latin typeface="Arial"/>
                <a:cs typeface="Arial"/>
              </a:rPr>
              <a:t>laboratori,</a:t>
            </a:r>
            <a:r>
              <a:rPr sz="1000" spc="140" dirty="0">
                <a:latin typeface="Arial"/>
                <a:cs typeface="Arial"/>
              </a:rPr>
              <a:t> </a:t>
            </a:r>
            <a:r>
              <a:rPr sz="1000" spc="-5" dirty="0">
                <a:latin typeface="Arial"/>
                <a:cs typeface="Arial"/>
              </a:rPr>
              <a:t>spettacoli</a:t>
            </a:r>
            <a:r>
              <a:rPr sz="1000" spc="135" dirty="0">
                <a:latin typeface="Arial"/>
                <a:cs typeface="Arial"/>
              </a:rPr>
              <a:t> </a:t>
            </a:r>
            <a:r>
              <a:rPr sz="1000" spc="-5" dirty="0">
                <a:latin typeface="Arial"/>
                <a:cs typeface="Arial"/>
              </a:rPr>
              <a:t>teatrali,</a:t>
            </a:r>
            <a:r>
              <a:rPr sz="1000" spc="155" dirty="0">
                <a:latin typeface="Arial"/>
                <a:cs typeface="Arial"/>
              </a:rPr>
              <a:t> </a:t>
            </a:r>
            <a:r>
              <a:rPr sz="1000" spc="-5" dirty="0">
                <a:latin typeface="Arial"/>
                <a:cs typeface="Arial"/>
              </a:rPr>
              <a:t>visite</a:t>
            </a:r>
            <a:r>
              <a:rPr sz="1000" spc="140" dirty="0">
                <a:latin typeface="Arial"/>
                <a:cs typeface="Arial"/>
              </a:rPr>
              <a:t> </a:t>
            </a:r>
            <a:r>
              <a:rPr sz="1000" spc="-5" dirty="0">
                <a:latin typeface="Arial"/>
                <a:cs typeface="Arial"/>
              </a:rPr>
              <a:t>guidate</a:t>
            </a:r>
            <a:r>
              <a:rPr sz="1000" spc="150" dirty="0">
                <a:latin typeface="Arial"/>
                <a:cs typeface="Arial"/>
              </a:rPr>
              <a:t> </a:t>
            </a:r>
            <a:r>
              <a:rPr sz="1000" spc="-5" dirty="0">
                <a:latin typeface="Arial"/>
                <a:cs typeface="Arial"/>
              </a:rPr>
              <a:t>in</a:t>
            </a:r>
            <a:endParaRPr sz="1000">
              <a:latin typeface="Arial"/>
              <a:cs typeface="Arial"/>
            </a:endParaRPr>
          </a:p>
          <a:p>
            <a:pPr marL="12700">
              <a:lnSpc>
                <a:spcPct val="100000"/>
              </a:lnSpc>
              <a:spcBef>
                <a:spcPts val="90"/>
              </a:spcBef>
            </a:pPr>
            <a:r>
              <a:rPr sz="1000" spc="-10" dirty="0">
                <a:latin typeface="Arial"/>
                <a:cs typeface="Arial"/>
              </a:rPr>
              <a:t>luoghi </a:t>
            </a:r>
            <a:r>
              <a:rPr sz="1000" spc="-5" dirty="0">
                <a:latin typeface="Arial"/>
                <a:cs typeface="Arial"/>
              </a:rPr>
              <a:t>particolarmente “eloquenti”, momenti didattici</a:t>
            </a:r>
            <a:r>
              <a:rPr sz="1000" spc="5" dirty="0">
                <a:latin typeface="Arial"/>
                <a:cs typeface="Arial"/>
              </a:rPr>
              <a:t> </a:t>
            </a:r>
            <a:r>
              <a:rPr sz="1000" spc="-5" dirty="0">
                <a:latin typeface="Arial"/>
                <a:cs typeface="Arial"/>
              </a:rPr>
              <a:t>dedicati.</a:t>
            </a:r>
            <a:endParaRPr sz="1000">
              <a:latin typeface="Arial"/>
              <a:cs typeface="Arial"/>
            </a:endParaRPr>
          </a:p>
          <a:p>
            <a:pPr marL="12700" marR="6350" algn="just">
              <a:lnSpc>
                <a:spcPct val="112500"/>
              </a:lnSpc>
              <a:spcBef>
                <a:spcPts val="750"/>
              </a:spcBef>
            </a:pPr>
            <a:r>
              <a:rPr sz="1000" spc="-5" dirty="0">
                <a:latin typeface="Arial"/>
                <a:cs typeface="Arial"/>
              </a:rPr>
              <a:t>BPER, aderendo al progetto </a:t>
            </a:r>
            <a:r>
              <a:rPr sz="1000" dirty="0">
                <a:latin typeface="Arial"/>
                <a:cs typeface="Arial"/>
              </a:rPr>
              <a:t>come </a:t>
            </a:r>
            <a:r>
              <a:rPr sz="1000" spc="-10" dirty="0">
                <a:latin typeface="Arial"/>
                <a:cs typeface="Arial"/>
              </a:rPr>
              <a:t>già </a:t>
            </a:r>
            <a:r>
              <a:rPr sz="1000" spc="-5" dirty="0">
                <a:latin typeface="Arial"/>
                <a:cs typeface="Arial"/>
              </a:rPr>
              <a:t>accaduto nell’anno passato, ha articolato </a:t>
            </a:r>
            <a:r>
              <a:rPr sz="1000" spc="-10" dirty="0">
                <a:latin typeface="Arial"/>
                <a:cs typeface="Arial"/>
              </a:rPr>
              <a:t>la </a:t>
            </a:r>
            <a:r>
              <a:rPr sz="1000" dirty="0">
                <a:latin typeface="Arial"/>
                <a:cs typeface="Arial"/>
              </a:rPr>
              <a:t>sua </a:t>
            </a:r>
            <a:r>
              <a:rPr sz="1000" spc="-5" dirty="0">
                <a:latin typeface="Arial"/>
                <a:cs typeface="Arial"/>
              </a:rPr>
              <a:t>partecipazione </a:t>
            </a:r>
            <a:r>
              <a:rPr sz="1000" dirty="0">
                <a:latin typeface="Arial"/>
                <a:cs typeface="Arial"/>
              </a:rPr>
              <a:t>in  </a:t>
            </a:r>
            <a:r>
              <a:rPr sz="1000" spc="-5" dirty="0">
                <a:latin typeface="Arial"/>
                <a:cs typeface="Arial"/>
              </a:rPr>
              <a:t>quattro eventi, distribuiti sul territorio nazionale e così sottotitolati: </a:t>
            </a:r>
            <a:r>
              <a:rPr sz="1000" i="1" spc="-5" dirty="0">
                <a:latin typeface="Arial"/>
                <a:cs typeface="Arial"/>
              </a:rPr>
              <a:t>“Un labirinto di </a:t>
            </a:r>
            <a:r>
              <a:rPr sz="1000" i="1" dirty="0">
                <a:latin typeface="Arial"/>
                <a:cs typeface="Arial"/>
              </a:rPr>
              <a:t>storie </a:t>
            </a:r>
            <a:r>
              <a:rPr sz="1000" i="1" spc="-5" dirty="0">
                <a:latin typeface="Arial"/>
                <a:cs typeface="Arial"/>
              </a:rPr>
              <a:t>naturali” </a:t>
            </a:r>
            <a:r>
              <a:rPr sz="1000" spc="-5" dirty="0">
                <a:latin typeface="Arial"/>
                <a:cs typeface="Arial"/>
              </a:rPr>
              <a:t>a  Modena,</a:t>
            </a:r>
            <a:r>
              <a:rPr sz="1000" i="1" spc="-5" dirty="0">
                <a:latin typeface="Arial"/>
                <a:cs typeface="Arial"/>
              </a:rPr>
              <a:t>“L’alfabeto rumoroso – Parole e </a:t>
            </a:r>
            <a:r>
              <a:rPr sz="1000" i="1" dirty="0">
                <a:latin typeface="Arial"/>
                <a:cs typeface="Arial"/>
              </a:rPr>
              <a:t>suoni </a:t>
            </a:r>
            <a:r>
              <a:rPr sz="1000" i="1" spc="-5" dirty="0">
                <a:latin typeface="Arial"/>
                <a:cs typeface="Arial"/>
              </a:rPr>
              <a:t>dal mondo </a:t>
            </a:r>
            <a:r>
              <a:rPr sz="1000" i="1" spc="-10" dirty="0">
                <a:latin typeface="Arial"/>
                <a:cs typeface="Arial"/>
              </a:rPr>
              <a:t>dei </a:t>
            </a:r>
            <a:r>
              <a:rPr sz="1000" i="1" spc="-5" dirty="0">
                <a:latin typeface="Arial"/>
                <a:cs typeface="Arial"/>
              </a:rPr>
              <a:t>Fumetti” </a:t>
            </a:r>
            <a:r>
              <a:rPr sz="1000" spc="-5" dirty="0">
                <a:latin typeface="Arial"/>
                <a:cs typeface="Arial"/>
              </a:rPr>
              <a:t>ad Avellino, Napoli, Salerno, Marina  di Ascea (SA) Foggia, </a:t>
            </a:r>
            <a:r>
              <a:rPr sz="1000" i="1" spc="-5" dirty="0">
                <a:latin typeface="Arial"/>
                <a:cs typeface="Arial"/>
              </a:rPr>
              <a:t>“Casalibro” </a:t>
            </a:r>
            <a:r>
              <a:rPr sz="1000" spc="-5" dirty="0">
                <a:latin typeface="Arial"/>
                <a:cs typeface="Arial"/>
              </a:rPr>
              <a:t>a Ravenna, </a:t>
            </a:r>
            <a:r>
              <a:rPr sz="1000" i="1" dirty="0">
                <a:latin typeface="Arial"/>
                <a:cs typeface="Arial"/>
              </a:rPr>
              <a:t>“Un </a:t>
            </a:r>
            <a:r>
              <a:rPr sz="1000" i="1" spc="-5" dirty="0">
                <a:latin typeface="Arial"/>
                <a:cs typeface="Arial"/>
              </a:rPr>
              <a:t>racconto da un castello” </a:t>
            </a:r>
            <a:r>
              <a:rPr sz="1000" spc="-5" dirty="0">
                <a:latin typeface="Arial"/>
                <a:cs typeface="Arial"/>
              </a:rPr>
              <a:t>a Santa Severina, </a:t>
            </a:r>
            <a:r>
              <a:rPr sz="1000" dirty="0">
                <a:latin typeface="Arial"/>
                <a:cs typeface="Arial"/>
              </a:rPr>
              <a:t>in </a:t>
            </a:r>
            <a:r>
              <a:rPr sz="1000" spc="-5" dirty="0">
                <a:latin typeface="Arial"/>
                <a:cs typeface="Arial"/>
              </a:rPr>
              <a:t>provincia di  Crotone.</a:t>
            </a:r>
            <a:endParaRPr sz="1000">
              <a:latin typeface="Arial"/>
              <a:cs typeface="Arial"/>
            </a:endParaRPr>
          </a:p>
          <a:p>
            <a:pPr marL="12700" marR="8255" algn="just">
              <a:lnSpc>
                <a:spcPct val="112300"/>
              </a:lnSpc>
              <a:spcBef>
                <a:spcPts val="755"/>
              </a:spcBef>
            </a:pPr>
            <a:r>
              <a:rPr sz="1000" spc="-5" dirty="0">
                <a:latin typeface="Arial"/>
                <a:cs typeface="Arial"/>
              </a:rPr>
              <a:t>Banca popolare dell’Emilia Romagna, privilegiando </a:t>
            </a:r>
            <a:r>
              <a:rPr sz="1000" dirty="0">
                <a:latin typeface="Arial"/>
                <a:cs typeface="Arial"/>
              </a:rPr>
              <a:t>il </a:t>
            </a:r>
            <a:r>
              <a:rPr sz="1000" spc="-5" dirty="0">
                <a:latin typeface="Arial"/>
                <a:cs typeface="Arial"/>
              </a:rPr>
              <a:t>particolare rapporto </a:t>
            </a:r>
            <a:r>
              <a:rPr sz="1000" dirty="0">
                <a:latin typeface="Arial"/>
                <a:cs typeface="Arial"/>
              </a:rPr>
              <a:t>con </a:t>
            </a:r>
            <a:r>
              <a:rPr sz="1000" spc="-5" dirty="0">
                <a:latin typeface="Arial"/>
                <a:cs typeface="Arial"/>
              </a:rPr>
              <a:t>i territori nei quali è radicata,  ha individuato nelle tante regioni italiane dov’è ormai presente alcune scuole </a:t>
            </a:r>
            <a:r>
              <a:rPr sz="1000" dirty="0">
                <a:latin typeface="Arial"/>
                <a:cs typeface="Arial"/>
              </a:rPr>
              <a:t>primarie </a:t>
            </a:r>
            <a:r>
              <a:rPr sz="1000" spc="-5" dirty="0">
                <a:latin typeface="Arial"/>
                <a:cs typeface="Arial"/>
              </a:rPr>
              <a:t>e/o secondarie </a:t>
            </a:r>
            <a:r>
              <a:rPr sz="1000" dirty="0">
                <a:latin typeface="Arial"/>
                <a:cs typeface="Arial"/>
              </a:rPr>
              <a:t>di  primo </a:t>
            </a:r>
            <a:r>
              <a:rPr sz="1000" spc="-5" dirty="0">
                <a:latin typeface="Arial"/>
                <a:cs typeface="Arial"/>
              </a:rPr>
              <a:t>grado, i cui bambini e ragazzi </a:t>
            </a:r>
            <a:r>
              <a:rPr sz="1000" dirty="0">
                <a:latin typeface="Arial"/>
                <a:cs typeface="Arial"/>
              </a:rPr>
              <a:t>sono </a:t>
            </a:r>
            <a:r>
              <a:rPr sz="1000" spc="-5" dirty="0">
                <a:latin typeface="Arial"/>
                <a:cs typeface="Arial"/>
              </a:rPr>
              <a:t>diventati i partecipanti della seconda edizione del Festival della  cultura creativa, divenuto </a:t>
            </a:r>
            <a:r>
              <a:rPr sz="1000" dirty="0">
                <a:latin typeface="Arial"/>
                <a:cs typeface="Arial"/>
              </a:rPr>
              <a:t>ormai </a:t>
            </a:r>
            <a:r>
              <a:rPr sz="1000" spc="-5" dirty="0">
                <a:latin typeface="Arial"/>
                <a:cs typeface="Arial"/>
              </a:rPr>
              <a:t>un importante appuntamento </a:t>
            </a:r>
            <a:r>
              <a:rPr sz="1000" spc="-10" dirty="0">
                <a:latin typeface="Arial"/>
                <a:cs typeface="Arial"/>
              </a:rPr>
              <a:t>atteso </a:t>
            </a:r>
            <a:r>
              <a:rPr sz="1000" spc="-5" dirty="0">
                <a:latin typeface="Arial"/>
                <a:cs typeface="Arial"/>
              </a:rPr>
              <a:t>all’inizio della</a:t>
            </a:r>
            <a:r>
              <a:rPr sz="1000" spc="40" dirty="0">
                <a:latin typeface="Arial"/>
                <a:cs typeface="Arial"/>
              </a:rPr>
              <a:t> </a:t>
            </a:r>
            <a:r>
              <a:rPr sz="1000" dirty="0">
                <a:latin typeface="Arial"/>
                <a:cs typeface="Arial"/>
              </a:rPr>
              <a:t>primavera.</a:t>
            </a:r>
            <a:endParaRPr sz="1000">
              <a:latin typeface="Arial"/>
              <a:cs typeface="Arial"/>
            </a:endParaRPr>
          </a:p>
          <a:p>
            <a:pPr marL="12700" marR="12700" algn="just">
              <a:lnSpc>
                <a:spcPct val="112500"/>
              </a:lnSpc>
              <a:spcBef>
                <a:spcPts val="750"/>
              </a:spcBef>
            </a:pPr>
            <a:r>
              <a:rPr sz="1000" spc="-10" dirty="0">
                <a:latin typeface="Arial"/>
                <a:cs typeface="Arial"/>
              </a:rPr>
              <a:t>Con il </a:t>
            </a:r>
            <a:r>
              <a:rPr sz="1000" spc="-5" dirty="0">
                <a:latin typeface="Arial"/>
                <a:cs typeface="Arial"/>
              </a:rPr>
              <a:t>supporto </a:t>
            </a:r>
            <a:r>
              <a:rPr sz="1000" dirty="0">
                <a:latin typeface="Arial"/>
                <a:cs typeface="Arial"/>
              </a:rPr>
              <a:t>di </a:t>
            </a:r>
            <a:r>
              <a:rPr sz="1000" spc="-5" dirty="0">
                <a:latin typeface="Arial"/>
                <a:cs typeface="Arial"/>
              </a:rPr>
              <a:t>alcune associazioni che operano </a:t>
            </a:r>
            <a:r>
              <a:rPr sz="1000" spc="-10" dirty="0">
                <a:latin typeface="Arial"/>
                <a:cs typeface="Arial"/>
              </a:rPr>
              <a:t>nel </a:t>
            </a:r>
            <a:r>
              <a:rPr sz="1000" spc="-5" dirty="0">
                <a:latin typeface="Arial"/>
                <a:cs typeface="Arial"/>
              </a:rPr>
              <a:t>mondo dell’infanzia, BPER </a:t>
            </a:r>
            <a:r>
              <a:rPr sz="1000" dirty="0">
                <a:latin typeface="Arial"/>
                <a:cs typeface="Arial"/>
              </a:rPr>
              <a:t>si fa </a:t>
            </a:r>
            <a:r>
              <a:rPr sz="1000" spc="-5" dirty="0">
                <a:latin typeface="Arial"/>
                <a:cs typeface="Arial"/>
              </a:rPr>
              <a:t>così promotrice </a:t>
            </a:r>
            <a:r>
              <a:rPr sz="1000" spc="-10" dirty="0">
                <a:latin typeface="Arial"/>
                <a:cs typeface="Arial"/>
              </a:rPr>
              <a:t>di  </a:t>
            </a:r>
            <a:r>
              <a:rPr sz="1000" spc="-5" dirty="0">
                <a:latin typeface="Arial"/>
                <a:cs typeface="Arial"/>
              </a:rPr>
              <a:t>una nuova primavera </a:t>
            </a:r>
            <a:r>
              <a:rPr sz="1000" dirty="0">
                <a:latin typeface="Arial"/>
                <a:cs typeface="Arial"/>
              </a:rPr>
              <a:t>della </a:t>
            </a:r>
            <a:r>
              <a:rPr sz="1000" spc="-5" dirty="0">
                <a:latin typeface="Arial"/>
                <a:cs typeface="Arial"/>
              </a:rPr>
              <a:t>fantasia e della creatività dei bambini italiani e di quelli che il nostro Paese  accoglie </a:t>
            </a:r>
            <a:r>
              <a:rPr sz="1000" dirty="0">
                <a:latin typeface="Arial"/>
                <a:cs typeface="Arial"/>
              </a:rPr>
              <a:t>da </a:t>
            </a:r>
            <a:r>
              <a:rPr sz="1000" spc="-5" dirty="0">
                <a:latin typeface="Arial"/>
                <a:cs typeface="Arial"/>
              </a:rPr>
              <a:t>ogni parte del</a:t>
            </a:r>
            <a:r>
              <a:rPr sz="1000" spc="5" dirty="0">
                <a:latin typeface="Arial"/>
                <a:cs typeface="Arial"/>
              </a:rPr>
              <a:t> </a:t>
            </a:r>
            <a:r>
              <a:rPr sz="1000" spc="-5" dirty="0">
                <a:latin typeface="Arial"/>
                <a:cs typeface="Arial"/>
              </a:rPr>
              <a:t>mondo.</a:t>
            </a:r>
            <a:endParaRPr sz="1000">
              <a:latin typeface="Arial"/>
              <a:cs typeface="Arial"/>
            </a:endParaRPr>
          </a:p>
          <a:p>
            <a:pPr marL="12700" marR="6985" algn="just">
              <a:lnSpc>
                <a:spcPct val="112500"/>
              </a:lnSpc>
              <a:spcBef>
                <a:spcPts val="730"/>
              </a:spcBef>
            </a:pPr>
            <a:r>
              <a:rPr sz="1000" spc="-5" dirty="0">
                <a:latin typeface="Arial"/>
                <a:cs typeface="Arial"/>
              </a:rPr>
              <a:t>Il </a:t>
            </a:r>
            <a:r>
              <a:rPr sz="1000" dirty="0">
                <a:latin typeface="Arial"/>
                <a:cs typeface="Arial"/>
              </a:rPr>
              <a:t>programma </a:t>
            </a:r>
            <a:r>
              <a:rPr sz="1000" spc="-5" dirty="0">
                <a:latin typeface="Arial"/>
                <a:cs typeface="Arial"/>
              </a:rPr>
              <a:t>nazionale delle iniziative è reperibile sul </a:t>
            </a:r>
            <a:r>
              <a:rPr sz="1000" dirty="0">
                <a:latin typeface="Arial"/>
                <a:cs typeface="Arial"/>
              </a:rPr>
              <a:t>sito </a:t>
            </a:r>
            <a:r>
              <a:rPr sz="1000" spc="-5" dirty="0">
                <a:latin typeface="Arial"/>
                <a:cs typeface="Arial"/>
              </a:rPr>
              <a:t>internet </a:t>
            </a:r>
            <a:r>
              <a:rPr sz="1000" u="sng" spc="-5" dirty="0">
                <a:uFill>
                  <a:solidFill>
                    <a:srgbClr val="000000"/>
                  </a:solidFill>
                </a:uFill>
                <a:latin typeface="Times New Roman"/>
                <a:cs typeface="Times New Roman"/>
                <a:hlinkClick r:id="rId8"/>
              </a:rPr>
              <a:t>www.festivalculturacreativa.it</a:t>
            </a:r>
            <a:r>
              <a:rPr sz="1000" spc="-5" dirty="0">
                <a:latin typeface="Arial"/>
                <a:cs typeface="Arial"/>
                <a:hlinkClick r:id="rId8"/>
              </a:rPr>
              <a:t>,</a:t>
            </a:r>
            <a:r>
              <a:rPr sz="1000" spc="-5" dirty="0">
                <a:latin typeface="Arial"/>
                <a:cs typeface="Arial"/>
              </a:rPr>
              <a:t> </a:t>
            </a:r>
            <a:r>
              <a:rPr sz="1000" dirty="0">
                <a:latin typeface="Arial"/>
                <a:cs typeface="Arial"/>
              </a:rPr>
              <a:t>mentre  </a:t>
            </a:r>
            <a:r>
              <a:rPr sz="1000" spc="-10" dirty="0">
                <a:latin typeface="Arial"/>
                <a:cs typeface="Arial"/>
              </a:rPr>
              <a:t>quello </a:t>
            </a:r>
            <a:r>
              <a:rPr sz="1000" spc="-5" dirty="0">
                <a:latin typeface="Arial"/>
                <a:cs typeface="Arial"/>
              </a:rPr>
              <a:t>dell’evento modenese </a:t>
            </a:r>
            <a:r>
              <a:rPr sz="1000" i="1" spc="-5" dirty="0">
                <a:latin typeface="Arial"/>
                <a:cs typeface="Arial"/>
              </a:rPr>
              <a:t>“Un labirinto di storie naturali”</a:t>
            </a:r>
            <a:r>
              <a:rPr sz="1000" spc="-5" dirty="0">
                <a:latin typeface="Arial"/>
                <a:cs typeface="Arial"/>
              </a:rPr>
              <a:t>, in scena il 21 marzo a partire dalle 16.30 presso  </a:t>
            </a:r>
            <a:r>
              <a:rPr sz="1000" spc="-10" dirty="0">
                <a:latin typeface="Arial"/>
                <a:cs typeface="Arial"/>
              </a:rPr>
              <a:t>il </a:t>
            </a:r>
            <a:r>
              <a:rPr sz="1000" spc="-5" dirty="0">
                <a:latin typeface="Arial"/>
                <a:cs typeface="Arial"/>
              </a:rPr>
              <a:t>Forum </a:t>
            </a:r>
            <a:r>
              <a:rPr sz="1000" spc="-10" dirty="0">
                <a:latin typeface="Arial"/>
                <a:cs typeface="Arial"/>
              </a:rPr>
              <a:t>“Guido </a:t>
            </a:r>
            <a:r>
              <a:rPr sz="1000" spc="-5" dirty="0">
                <a:latin typeface="Arial"/>
                <a:cs typeface="Arial"/>
              </a:rPr>
              <a:t>Monzani”, </a:t>
            </a:r>
            <a:r>
              <a:rPr sz="1000" dirty="0">
                <a:latin typeface="Arial"/>
                <a:cs typeface="Arial"/>
              </a:rPr>
              <a:t>in </a:t>
            </a:r>
            <a:r>
              <a:rPr sz="1000" spc="-5" dirty="0">
                <a:latin typeface="Arial"/>
                <a:cs typeface="Arial"/>
              </a:rPr>
              <a:t>via Aristotele 33, è consultabile </a:t>
            </a:r>
            <a:r>
              <a:rPr sz="1000" dirty="0">
                <a:latin typeface="Arial"/>
                <a:cs typeface="Arial"/>
              </a:rPr>
              <a:t>sul </a:t>
            </a:r>
            <a:r>
              <a:rPr sz="1000" spc="-5" dirty="0">
                <a:latin typeface="Arial"/>
                <a:cs typeface="Arial"/>
              </a:rPr>
              <a:t>sito internet</a:t>
            </a:r>
            <a:r>
              <a:rPr sz="1000" spc="195" dirty="0">
                <a:latin typeface="Arial"/>
                <a:cs typeface="Arial"/>
              </a:rPr>
              <a:t> </a:t>
            </a:r>
            <a:r>
              <a:rPr sz="1000" u="sng" spc="-5" dirty="0">
                <a:uFill>
                  <a:solidFill>
                    <a:srgbClr val="000000"/>
                  </a:solidFill>
                </a:uFill>
                <a:latin typeface="Times New Roman"/>
                <a:cs typeface="Times New Roman"/>
                <a:hlinkClick r:id="rId9"/>
              </a:rPr>
              <a:t>http://www.forumguidomonzani.it/</a:t>
            </a:r>
            <a:endParaRPr sz="1000">
              <a:latin typeface="Times New Roman"/>
              <a:cs typeface="Times New Roman"/>
            </a:endParaRPr>
          </a:p>
        </p:txBody>
      </p:sp>
      <p:sp>
        <p:nvSpPr>
          <p:cNvPr id="6" name="object 6"/>
          <p:cNvSpPr/>
          <p:nvPr/>
        </p:nvSpPr>
        <p:spPr>
          <a:xfrm>
            <a:off x="2424579" y="2119883"/>
            <a:ext cx="2780642" cy="687197"/>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Lazionauta.it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729989"/>
            <a:ext cx="2714625" cy="28575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01040" y="2120137"/>
            <a:ext cx="6158230" cy="698500"/>
          </a:xfrm>
          <a:custGeom>
            <a:avLst/>
            <a:gdLst/>
            <a:ahLst/>
            <a:cxnLst/>
            <a:rect l="l" t="t" r="r" b="b"/>
            <a:pathLst>
              <a:path w="6158230" h="698500">
                <a:moveTo>
                  <a:pt x="0" y="697992"/>
                </a:moveTo>
                <a:lnTo>
                  <a:pt x="6158230" y="697992"/>
                </a:lnTo>
                <a:lnTo>
                  <a:pt x="6158230" y="0"/>
                </a:lnTo>
                <a:lnTo>
                  <a:pt x="0" y="0"/>
                </a:lnTo>
                <a:lnTo>
                  <a:pt x="0" y="697992"/>
                </a:lnTo>
                <a:close/>
              </a:path>
            </a:pathLst>
          </a:custGeom>
          <a:solidFill>
            <a:srgbClr val="FDFDFD"/>
          </a:solidFill>
        </p:spPr>
        <p:txBody>
          <a:bodyPr wrap="square" lIns="0" tIns="0" rIns="0" bIns="0" rtlCol="0"/>
          <a:lstStyle/>
          <a:p>
            <a:endParaRPr/>
          </a:p>
        </p:txBody>
      </p:sp>
      <p:sp>
        <p:nvSpPr>
          <p:cNvPr id="6" name="object 6"/>
          <p:cNvSpPr/>
          <p:nvPr/>
        </p:nvSpPr>
        <p:spPr>
          <a:xfrm>
            <a:off x="701040" y="2818129"/>
            <a:ext cx="6158230" cy="338455"/>
          </a:xfrm>
          <a:custGeom>
            <a:avLst/>
            <a:gdLst/>
            <a:ahLst/>
            <a:cxnLst/>
            <a:rect l="l" t="t" r="r" b="b"/>
            <a:pathLst>
              <a:path w="6158230" h="338455">
                <a:moveTo>
                  <a:pt x="0" y="338327"/>
                </a:moveTo>
                <a:lnTo>
                  <a:pt x="6158230" y="338327"/>
                </a:lnTo>
                <a:lnTo>
                  <a:pt x="6158230" y="0"/>
                </a:lnTo>
                <a:lnTo>
                  <a:pt x="0" y="0"/>
                </a:lnTo>
                <a:lnTo>
                  <a:pt x="0" y="338327"/>
                </a:lnTo>
                <a:close/>
              </a:path>
            </a:pathLst>
          </a:custGeom>
          <a:solidFill>
            <a:srgbClr val="FDFDFD"/>
          </a:solidFill>
        </p:spPr>
        <p:txBody>
          <a:bodyPr wrap="square" lIns="0" tIns="0" rIns="0" bIns="0" rtlCol="0"/>
          <a:lstStyle/>
          <a:p>
            <a:endParaRPr/>
          </a:p>
        </p:txBody>
      </p:sp>
      <p:sp>
        <p:nvSpPr>
          <p:cNvPr id="7" name="object 7"/>
          <p:cNvSpPr/>
          <p:nvPr/>
        </p:nvSpPr>
        <p:spPr>
          <a:xfrm>
            <a:off x="701040" y="3156457"/>
            <a:ext cx="6158230" cy="340360"/>
          </a:xfrm>
          <a:custGeom>
            <a:avLst/>
            <a:gdLst/>
            <a:ahLst/>
            <a:cxnLst/>
            <a:rect l="l" t="t" r="r" b="b"/>
            <a:pathLst>
              <a:path w="6158230" h="340360">
                <a:moveTo>
                  <a:pt x="0" y="339851"/>
                </a:moveTo>
                <a:lnTo>
                  <a:pt x="6158230" y="339851"/>
                </a:lnTo>
                <a:lnTo>
                  <a:pt x="6158230" y="0"/>
                </a:lnTo>
                <a:lnTo>
                  <a:pt x="0" y="0"/>
                </a:lnTo>
                <a:lnTo>
                  <a:pt x="0" y="339851"/>
                </a:lnTo>
                <a:close/>
              </a:path>
            </a:pathLst>
          </a:custGeom>
          <a:solidFill>
            <a:srgbClr val="FDFDFD"/>
          </a:solidFill>
        </p:spPr>
        <p:txBody>
          <a:bodyPr wrap="square" lIns="0" tIns="0" rIns="0" bIns="0" rtlCol="0"/>
          <a:lstStyle/>
          <a:p>
            <a:endParaRPr/>
          </a:p>
        </p:txBody>
      </p:sp>
      <p:sp>
        <p:nvSpPr>
          <p:cNvPr id="8" name="object 8"/>
          <p:cNvSpPr/>
          <p:nvPr/>
        </p:nvSpPr>
        <p:spPr>
          <a:xfrm>
            <a:off x="701040" y="3496385"/>
            <a:ext cx="6158230" cy="154305"/>
          </a:xfrm>
          <a:custGeom>
            <a:avLst/>
            <a:gdLst/>
            <a:ahLst/>
            <a:cxnLst/>
            <a:rect l="l" t="t" r="r" b="b"/>
            <a:pathLst>
              <a:path w="6158230" h="154304">
                <a:moveTo>
                  <a:pt x="0" y="154228"/>
                </a:moveTo>
                <a:lnTo>
                  <a:pt x="6158230" y="154228"/>
                </a:lnTo>
                <a:lnTo>
                  <a:pt x="6158230" y="0"/>
                </a:lnTo>
                <a:lnTo>
                  <a:pt x="0" y="0"/>
                </a:lnTo>
                <a:lnTo>
                  <a:pt x="0" y="154228"/>
                </a:lnTo>
                <a:close/>
              </a:path>
            </a:pathLst>
          </a:custGeom>
          <a:solidFill>
            <a:srgbClr val="FDFDFD"/>
          </a:solidFill>
        </p:spPr>
        <p:txBody>
          <a:bodyPr wrap="square" lIns="0" tIns="0" rIns="0" bIns="0" rtlCol="0"/>
          <a:lstStyle/>
          <a:p>
            <a:endParaRPr/>
          </a:p>
        </p:txBody>
      </p:sp>
      <p:sp>
        <p:nvSpPr>
          <p:cNvPr id="9" name="object 9"/>
          <p:cNvSpPr txBox="1"/>
          <p:nvPr/>
        </p:nvSpPr>
        <p:spPr>
          <a:xfrm>
            <a:off x="701040" y="3122421"/>
            <a:ext cx="6158230" cy="539115"/>
          </a:xfrm>
          <a:prstGeom prst="rect">
            <a:avLst/>
          </a:prstGeom>
        </p:spPr>
        <p:txBody>
          <a:bodyPr vert="horz" wrap="square" lIns="0" tIns="12700" rIns="0" bIns="0" rtlCol="0">
            <a:spAutoFit/>
          </a:bodyPr>
          <a:lstStyle/>
          <a:p>
            <a:pPr marL="17780">
              <a:lnSpc>
                <a:spcPct val="100000"/>
              </a:lnSpc>
              <a:spcBef>
                <a:spcPts val="100"/>
              </a:spcBef>
            </a:pPr>
            <a:r>
              <a:rPr sz="2000" dirty="0">
                <a:latin typeface="Times New Roman"/>
                <a:cs typeface="Times New Roman"/>
              </a:rPr>
              <a:t>A Latina </a:t>
            </a:r>
            <a:r>
              <a:rPr sz="2000" spc="-5" dirty="0">
                <a:latin typeface="Times New Roman"/>
                <a:cs typeface="Times New Roman"/>
              </a:rPr>
              <a:t>per </a:t>
            </a:r>
            <a:r>
              <a:rPr sz="2000" dirty="0">
                <a:latin typeface="Times New Roman"/>
                <a:cs typeface="Times New Roman"/>
              </a:rPr>
              <a:t>il </a:t>
            </a:r>
            <a:r>
              <a:rPr sz="2000" spc="-5" dirty="0">
                <a:latin typeface="Times New Roman"/>
                <a:cs typeface="Times New Roman"/>
              </a:rPr>
              <a:t>Festival </a:t>
            </a:r>
            <a:r>
              <a:rPr sz="2000" dirty="0">
                <a:latin typeface="Times New Roman"/>
                <a:cs typeface="Times New Roman"/>
              </a:rPr>
              <a:t>della Cultura</a:t>
            </a:r>
            <a:r>
              <a:rPr sz="2000" spc="-145" dirty="0">
                <a:latin typeface="Times New Roman"/>
                <a:cs typeface="Times New Roman"/>
              </a:rPr>
              <a:t> </a:t>
            </a:r>
            <a:r>
              <a:rPr sz="2000" spc="-5" dirty="0">
                <a:latin typeface="Times New Roman"/>
                <a:cs typeface="Times New Roman"/>
              </a:rPr>
              <a:t>Creativa</a:t>
            </a:r>
            <a:endParaRPr sz="2000">
              <a:latin typeface="Times New Roman"/>
              <a:cs typeface="Times New Roman"/>
            </a:endParaRPr>
          </a:p>
          <a:p>
            <a:pPr marL="151130">
              <a:lnSpc>
                <a:spcPct val="100000"/>
              </a:lnSpc>
              <a:spcBef>
                <a:spcPts val="740"/>
              </a:spcBef>
            </a:pPr>
            <a:r>
              <a:rPr sz="750" dirty="0">
                <a:solidFill>
                  <a:srgbClr val="9F9F9F"/>
                </a:solidFill>
                <a:latin typeface="Verdana"/>
                <a:cs typeface="Verdana"/>
              </a:rPr>
              <a:t>17/03/2015</a:t>
            </a:r>
            <a:endParaRPr sz="750">
              <a:latin typeface="Verdana"/>
              <a:cs typeface="Verdana"/>
            </a:endParaRPr>
          </a:p>
        </p:txBody>
      </p:sp>
      <p:sp>
        <p:nvSpPr>
          <p:cNvPr id="10" name="object 10"/>
          <p:cNvSpPr txBox="1"/>
          <p:nvPr/>
        </p:nvSpPr>
        <p:spPr>
          <a:xfrm>
            <a:off x="706627" y="3636390"/>
            <a:ext cx="6149340" cy="6264275"/>
          </a:xfrm>
          <a:prstGeom prst="rect">
            <a:avLst/>
          </a:prstGeom>
        </p:spPr>
        <p:txBody>
          <a:bodyPr vert="horz" wrap="square" lIns="0" tIns="12700" rIns="0" bIns="0" rtlCol="0">
            <a:spAutoFit/>
          </a:bodyPr>
          <a:lstStyle/>
          <a:p>
            <a:pPr marL="2837180" marR="5080" algn="just">
              <a:lnSpc>
                <a:spcPct val="138900"/>
              </a:lnSpc>
              <a:spcBef>
                <a:spcPts val="100"/>
              </a:spcBef>
            </a:pPr>
            <a:r>
              <a:rPr sz="900" spc="-5" dirty="0">
                <a:solidFill>
                  <a:srgbClr val="333333"/>
                </a:solidFill>
                <a:latin typeface="Arial"/>
                <a:cs typeface="Arial"/>
              </a:rPr>
              <a:t>Dal </a:t>
            </a:r>
            <a:r>
              <a:rPr sz="900" dirty="0">
                <a:solidFill>
                  <a:srgbClr val="333333"/>
                </a:solidFill>
                <a:latin typeface="Arial"/>
                <a:cs typeface="Arial"/>
              </a:rPr>
              <a:t>16 al </a:t>
            </a:r>
            <a:r>
              <a:rPr sz="900" spc="-5" dirty="0">
                <a:solidFill>
                  <a:srgbClr val="333333"/>
                </a:solidFill>
                <a:latin typeface="Arial"/>
                <a:cs typeface="Arial"/>
              </a:rPr>
              <a:t>22 marzo 2015 Banca </a:t>
            </a:r>
            <a:r>
              <a:rPr sz="900" spc="-10" dirty="0">
                <a:solidFill>
                  <a:srgbClr val="333333"/>
                </a:solidFill>
                <a:latin typeface="Arial"/>
                <a:cs typeface="Arial"/>
              </a:rPr>
              <a:t>Mps </a:t>
            </a:r>
            <a:r>
              <a:rPr sz="900" dirty="0">
                <a:solidFill>
                  <a:srgbClr val="333333"/>
                </a:solidFill>
                <a:latin typeface="Arial"/>
                <a:cs typeface="Arial"/>
              </a:rPr>
              <a:t>porta a </a:t>
            </a:r>
            <a:r>
              <a:rPr sz="900" spc="-5" dirty="0">
                <a:solidFill>
                  <a:srgbClr val="333333"/>
                </a:solidFill>
                <a:latin typeface="Arial"/>
                <a:cs typeface="Arial"/>
              </a:rPr>
              <a:t>Latina </a:t>
            </a:r>
            <a:r>
              <a:rPr sz="900" dirty="0">
                <a:solidFill>
                  <a:srgbClr val="333333"/>
                </a:solidFill>
                <a:latin typeface="Arial"/>
                <a:cs typeface="Arial"/>
              </a:rPr>
              <a:t>il </a:t>
            </a:r>
            <a:r>
              <a:rPr sz="900" spc="-5" dirty="0">
                <a:solidFill>
                  <a:srgbClr val="333333"/>
                </a:solidFill>
                <a:latin typeface="Arial"/>
                <a:cs typeface="Arial"/>
              </a:rPr>
              <a:t>“Festival  della Cultura Creativa 2015”, </a:t>
            </a:r>
            <a:r>
              <a:rPr sz="900" dirty="0">
                <a:solidFill>
                  <a:srgbClr val="333333"/>
                </a:solidFill>
                <a:latin typeface="Arial"/>
                <a:cs typeface="Arial"/>
              </a:rPr>
              <a:t>la </a:t>
            </a:r>
            <a:r>
              <a:rPr sz="900" spc="-5" dirty="0">
                <a:solidFill>
                  <a:srgbClr val="333333"/>
                </a:solidFill>
                <a:latin typeface="Arial"/>
                <a:cs typeface="Arial"/>
              </a:rPr>
              <a:t>manifestazione promossa dalle  banche e coordinata dall’ABI. L’iniziativa, sostenuta </a:t>
            </a:r>
            <a:r>
              <a:rPr sz="900" dirty="0">
                <a:solidFill>
                  <a:srgbClr val="333333"/>
                </a:solidFill>
                <a:latin typeface="Arial"/>
                <a:cs typeface="Arial"/>
              </a:rPr>
              <a:t>per il  </a:t>
            </a:r>
            <a:r>
              <a:rPr sz="900" spc="-5" dirty="0">
                <a:solidFill>
                  <a:srgbClr val="333333"/>
                </a:solidFill>
                <a:latin typeface="Arial"/>
                <a:cs typeface="Arial"/>
              </a:rPr>
              <a:t>secondo anno consecutivo da </a:t>
            </a:r>
            <a:r>
              <a:rPr sz="900" dirty="0">
                <a:solidFill>
                  <a:srgbClr val="333333"/>
                </a:solidFill>
                <a:latin typeface="Arial"/>
                <a:cs typeface="Arial"/>
              </a:rPr>
              <a:t>Banca </a:t>
            </a:r>
            <a:r>
              <a:rPr sz="900" spc="-5" dirty="0">
                <a:solidFill>
                  <a:srgbClr val="333333"/>
                </a:solidFill>
                <a:latin typeface="Arial"/>
                <a:cs typeface="Arial"/>
              </a:rPr>
              <a:t>Monte dei Paschi di Siena,  </a:t>
            </a:r>
            <a:r>
              <a:rPr sz="900" dirty="0">
                <a:solidFill>
                  <a:srgbClr val="333333"/>
                </a:solidFill>
                <a:latin typeface="Arial"/>
                <a:cs typeface="Arial"/>
              </a:rPr>
              <a:t>si </a:t>
            </a:r>
            <a:r>
              <a:rPr sz="900" spc="-5" dirty="0">
                <a:solidFill>
                  <a:srgbClr val="333333"/>
                </a:solidFill>
                <a:latin typeface="Arial"/>
                <a:cs typeface="Arial"/>
              </a:rPr>
              <a:t>tiene nella settimana </a:t>
            </a:r>
            <a:r>
              <a:rPr sz="900" dirty="0">
                <a:solidFill>
                  <a:srgbClr val="333333"/>
                </a:solidFill>
                <a:latin typeface="Arial"/>
                <a:cs typeface="Arial"/>
              </a:rPr>
              <a:t>dal </a:t>
            </a:r>
            <a:r>
              <a:rPr sz="900" spc="-5" dirty="0">
                <a:solidFill>
                  <a:srgbClr val="333333"/>
                </a:solidFill>
                <a:latin typeface="Arial"/>
                <a:cs typeface="Arial"/>
              </a:rPr>
              <a:t>16 </a:t>
            </a:r>
            <a:r>
              <a:rPr sz="900" dirty="0">
                <a:solidFill>
                  <a:srgbClr val="333333"/>
                </a:solidFill>
                <a:latin typeface="Arial"/>
                <a:cs typeface="Arial"/>
              </a:rPr>
              <a:t>al 22 </a:t>
            </a:r>
            <a:r>
              <a:rPr sz="900" spc="-5" dirty="0">
                <a:solidFill>
                  <a:srgbClr val="333333"/>
                </a:solidFill>
                <a:latin typeface="Arial"/>
                <a:cs typeface="Arial"/>
              </a:rPr>
              <a:t>marzo sull’intero territorio  nazionale e vede </a:t>
            </a:r>
            <a:r>
              <a:rPr sz="900" dirty="0">
                <a:solidFill>
                  <a:srgbClr val="333333"/>
                </a:solidFill>
                <a:latin typeface="Arial"/>
                <a:cs typeface="Arial"/>
              </a:rPr>
              <a:t>la </a:t>
            </a:r>
            <a:r>
              <a:rPr sz="900" spc="-5" dirty="0">
                <a:solidFill>
                  <a:srgbClr val="333333"/>
                </a:solidFill>
                <a:latin typeface="Arial"/>
                <a:cs typeface="Arial"/>
              </a:rPr>
              <a:t>realizzazione di una serie di progetti orientati  alla creatività, alla sensibilizzazione delle capacità espressive e  all’esperienza diretta dei laboratori, mirando </a:t>
            </a:r>
            <a:r>
              <a:rPr sz="900" dirty="0">
                <a:solidFill>
                  <a:srgbClr val="333333"/>
                </a:solidFill>
                <a:latin typeface="Arial"/>
                <a:cs typeface="Arial"/>
              </a:rPr>
              <a:t>a </a:t>
            </a:r>
            <a:r>
              <a:rPr sz="900" spc="-5" dirty="0">
                <a:solidFill>
                  <a:srgbClr val="333333"/>
                </a:solidFill>
                <a:latin typeface="Arial"/>
                <a:cs typeface="Arial"/>
              </a:rPr>
              <a:t>rendere </a:t>
            </a:r>
            <a:r>
              <a:rPr sz="900" dirty="0">
                <a:solidFill>
                  <a:srgbClr val="333333"/>
                </a:solidFill>
                <a:latin typeface="Arial"/>
                <a:cs typeface="Arial"/>
              </a:rPr>
              <a:t>la </a:t>
            </a:r>
            <a:r>
              <a:rPr sz="900" spc="-5" dirty="0">
                <a:solidFill>
                  <a:srgbClr val="333333"/>
                </a:solidFill>
                <a:latin typeface="Arial"/>
                <a:cs typeface="Arial"/>
              </a:rPr>
              <a:t>Banca  un soggetto attivo al fianco della società civile, </a:t>
            </a:r>
            <a:r>
              <a:rPr sz="900" dirty="0">
                <a:solidFill>
                  <a:srgbClr val="333333"/>
                </a:solidFill>
                <a:latin typeface="Arial"/>
                <a:cs typeface="Arial"/>
              </a:rPr>
              <a:t>ma </a:t>
            </a:r>
            <a:r>
              <a:rPr sz="900" spc="-5" dirty="0">
                <a:solidFill>
                  <a:srgbClr val="333333"/>
                </a:solidFill>
                <a:latin typeface="Arial"/>
                <a:cs typeface="Arial"/>
              </a:rPr>
              <a:t>soprattutto un  catalizzatore di cultura e creatività sul territorio. Tutto ciò con i  giovanissimi </a:t>
            </a:r>
            <a:r>
              <a:rPr sz="900" spc="-10" dirty="0">
                <a:solidFill>
                  <a:srgbClr val="333333"/>
                </a:solidFill>
                <a:latin typeface="Arial"/>
                <a:cs typeface="Arial"/>
              </a:rPr>
              <a:t>al </a:t>
            </a:r>
            <a:r>
              <a:rPr sz="900" spc="-5" dirty="0">
                <a:solidFill>
                  <a:srgbClr val="333333"/>
                </a:solidFill>
                <a:latin typeface="Arial"/>
                <a:cs typeface="Arial"/>
              </a:rPr>
              <a:t>centro, per avvicinare bambini e ragazzi dai 6 ai  13 anni alla cultura. Filo conduttore di questa seconda edizione è  il tema dei segni: “</a:t>
            </a:r>
            <a:r>
              <a:rPr sz="900" i="1" spc="-5" dirty="0">
                <a:solidFill>
                  <a:srgbClr val="333333"/>
                </a:solidFill>
                <a:latin typeface="Arial"/>
                <a:cs typeface="Arial"/>
              </a:rPr>
              <a:t>L’alfabeto del mondo. Leggiamo i segni  intorno a noi e raccontiamo</a:t>
            </a:r>
            <a:r>
              <a:rPr sz="900" spc="-5" dirty="0">
                <a:solidFill>
                  <a:srgbClr val="333333"/>
                </a:solidFill>
                <a:latin typeface="Arial"/>
                <a:cs typeface="Arial"/>
              </a:rPr>
              <a:t>”, declinato </a:t>
            </a:r>
            <a:r>
              <a:rPr sz="900" dirty="0">
                <a:solidFill>
                  <a:srgbClr val="333333"/>
                </a:solidFill>
                <a:latin typeface="Arial"/>
                <a:cs typeface="Arial"/>
              </a:rPr>
              <a:t>da </a:t>
            </a:r>
            <a:r>
              <a:rPr sz="900" spc="-5" dirty="0">
                <a:solidFill>
                  <a:srgbClr val="333333"/>
                </a:solidFill>
                <a:latin typeface="Arial"/>
                <a:cs typeface="Arial"/>
              </a:rPr>
              <a:t>ciascuna realtà </a:t>
            </a:r>
            <a:r>
              <a:rPr sz="900" dirty="0">
                <a:solidFill>
                  <a:srgbClr val="333333"/>
                </a:solidFill>
                <a:latin typeface="Arial"/>
                <a:cs typeface="Arial"/>
              </a:rPr>
              <a:t>con  </a:t>
            </a:r>
            <a:r>
              <a:rPr sz="900" spc="-5" dirty="0">
                <a:solidFill>
                  <a:srgbClr val="333333"/>
                </a:solidFill>
                <a:latin typeface="Arial"/>
                <a:cs typeface="Arial"/>
              </a:rPr>
              <a:t>strumenti diversi e </a:t>
            </a:r>
            <a:r>
              <a:rPr sz="900" spc="-10" dirty="0">
                <a:solidFill>
                  <a:srgbClr val="333333"/>
                </a:solidFill>
                <a:latin typeface="Arial"/>
                <a:cs typeface="Arial"/>
              </a:rPr>
              <a:t>da </a:t>
            </a:r>
            <a:r>
              <a:rPr sz="900" spc="-5" dirty="0">
                <a:solidFill>
                  <a:srgbClr val="333333"/>
                </a:solidFill>
                <a:latin typeface="Arial"/>
                <a:cs typeface="Arial"/>
              </a:rPr>
              <a:t>punti di vista differenti, alla luce delle  proprie specificità e </a:t>
            </a:r>
            <a:r>
              <a:rPr sz="900" spc="-10" dirty="0">
                <a:solidFill>
                  <a:srgbClr val="333333"/>
                </a:solidFill>
                <a:latin typeface="Arial"/>
                <a:cs typeface="Arial"/>
              </a:rPr>
              <a:t>di </a:t>
            </a:r>
            <a:r>
              <a:rPr sz="900" spc="-5" dirty="0">
                <a:solidFill>
                  <a:srgbClr val="333333"/>
                </a:solidFill>
                <a:latin typeface="Arial"/>
                <a:cs typeface="Arial"/>
              </a:rPr>
              <a:t>quelle del territorio di</a:t>
            </a:r>
            <a:r>
              <a:rPr sz="900" spc="40" dirty="0">
                <a:solidFill>
                  <a:srgbClr val="333333"/>
                </a:solidFill>
                <a:latin typeface="Arial"/>
                <a:cs typeface="Arial"/>
              </a:rPr>
              <a:t> </a:t>
            </a:r>
            <a:r>
              <a:rPr sz="900" spc="-5" dirty="0">
                <a:solidFill>
                  <a:srgbClr val="333333"/>
                </a:solidFill>
                <a:latin typeface="Arial"/>
                <a:cs typeface="Arial"/>
              </a:rPr>
              <a:t>appartenenza.</a:t>
            </a:r>
            <a:endParaRPr sz="900">
              <a:latin typeface="Arial"/>
              <a:cs typeface="Arial"/>
            </a:endParaRPr>
          </a:p>
          <a:p>
            <a:pPr marL="12700" marR="5715" algn="just">
              <a:lnSpc>
                <a:spcPct val="138800"/>
              </a:lnSpc>
            </a:pPr>
            <a:r>
              <a:rPr sz="900" dirty="0">
                <a:solidFill>
                  <a:srgbClr val="333333"/>
                </a:solidFill>
                <a:latin typeface="Arial"/>
                <a:cs typeface="Arial"/>
              </a:rPr>
              <a:t>A Latina </a:t>
            </a:r>
            <a:r>
              <a:rPr sz="900" spc="-5" dirty="0">
                <a:solidFill>
                  <a:srgbClr val="333333"/>
                </a:solidFill>
                <a:latin typeface="Arial"/>
                <a:cs typeface="Arial"/>
              </a:rPr>
              <a:t>Banca </a:t>
            </a:r>
            <a:r>
              <a:rPr sz="900" spc="-10" dirty="0">
                <a:solidFill>
                  <a:srgbClr val="333333"/>
                </a:solidFill>
                <a:latin typeface="Arial"/>
                <a:cs typeface="Arial"/>
              </a:rPr>
              <a:t>Mps </a:t>
            </a:r>
            <a:r>
              <a:rPr sz="900" dirty="0">
                <a:solidFill>
                  <a:srgbClr val="333333"/>
                </a:solidFill>
                <a:latin typeface="Arial"/>
                <a:cs typeface="Arial"/>
              </a:rPr>
              <a:t>ha </a:t>
            </a:r>
            <a:r>
              <a:rPr sz="900" spc="-5" dirty="0">
                <a:solidFill>
                  <a:srgbClr val="333333"/>
                </a:solidFill>
                <a:latin typeface="Arial"/>
                <a:cs typeface="Arial"/>
              </a:rPr>
              <a:t>collaborato </a:t>
            </a:r>
            <a:r>
              <a:rPr sz="900" dirty="0">
                <a:solidFill>
                  <a:srgbClr val="333333"/>
                </a:solidFill>
                <a:latin typeface="Arial"/>
                <a:cs typeface="Arial"/>
              </a:rPr>
              <a:t>con </a:t>
            </a:r>
            <a:r>
              <a:rPr sz="900" spc="-5" dirty="0">
                <a:solidFill>
                  <a:srgbClr val="333333"/>
                </a:solidFill>
                <a:latin typeface="Arial"/>
                <a:cs typeface="Arial"/>
              </a:rPr>
              <a:t>l’Associazione socio culturale </a:t>
            </a:r>
            <a:r>
              <a:rPr sz="900" dirty="0">
                <a:solidFill>
                  <a:srgbClr val="333333"/>
                </a:solidFill>
                <a:latin typeface="Arial"/>
                <a:cs typeface="Arial"/>
              </a:rPr>
              <a:t>“Il </a:t>
            </a:r>
            <a:r>
              <a:rPr sz="900" spc="-5" dirty="0">
                <a:solidFill>
                  <a:srgbClr val="333333"/>
                </a:solidFill>
                <a:latin typeface="Arial"/>
                <a:cs typeface="Arial"/>
              </a:rPr>
              <a:t>Girasole” </a:t>
            </a:r>
            <a:r>
              <a:rPr sz="900" dirty="0">
                <a:solidFill>
                  <a:srgbClr val="333333"/>
                </a:solidFill>
                <a:latin typeface="Arial"/>
                <a:cs typeface="Arial"/>
              </a:rPr>
              <a:t>per </a:t>
            </a:r>
            <a:r>
              <a:rPr sz="900" spc="-5" dirty="0">
                <a:solidFill>
                  <a:srgbClr val="333333"/>
                </a:solidFill>
                <a:latin typeface="Arial"/>
                <a:cs typeface="Arial"/>
              </a:rPr>
              <a:t>la realizzazione di </a:t>
            </a:r>
            <a:r>
              <a:rPr sz="900" dirty="0">
                <a:solidFill>
                  <a:srgbClr val="333333"/>
                </a:solidFill>
                <a:latin typeface="Arial"/>
                <a:cs typeface="Arial"/>
              </a:rPr>
              <a:t>due </a:t>
            </a:r>
            <a:r>
              <a:rPr sz="900" spc="5" dirty="0">
                <a:solidFill>
                  <a:srgbClr val="333333"/>
                </a:solidFill>
                <a:latin typeface="Arial"/>
                <a:cs typeface="Arial"/>
              </a:rPr>
              <a:t>attività  </a:t>
            </a:r>
            <a:r>
              <a:rPr sz="900" spc="-5" dirty="0">
                <a:solidFill>
                  <a:srgbClr val="333333"/>
                </a:solidFill>
                <a:latin typeface="Arial"/>
                <a:cs typeface="Arial"/>
              </a:rPr>
              <a:t>artistiche rivolte ai bambini delle ultime classi della scuola elementare, per imparare a leggere i segni intorno a noi e  saperli raccontare attraverso un’esperienza divertente, </a:t>
            </a:r>
            <a:r>
              <a:rPr sz="900" dirty="0">
                <a:solidFill>
                  <a:srgbClr val="333333"/>
                </a:solidFill>
                <a:latin typeface="Arial"/>
                <a:cs typeface="Arial"/>
              </a:rPr>
              <a:t>la </a:t>
            </a:r>
            <a:r>
              <a:rPr sz="900" spc="-5" dirty="0">
                <a:solidFill>
                  <a:srgbClr val="333333"/>
                </a:solidFill>
                <a:latin typeface="Arial"/>
                <a:cs typeface="Arial"/>
              </a:rPr>
              <a:t>stimolazione </a:t>
            </a:r>
            <a:r>
              <a:rPr sz="900" dirty="0">
                <a:solidFill>
                  <a:srgbClr val="333333"/>
                </a:solidFill>
                <a:latin typeface="Arial"/>
                <a:cs typeface="Arial"/>
              </a:rPr>
              <a:t>al </a:t>
            </a:r>
            <a:r>
              <a:rPr sz="900" spc="-5" dirty="0">
                <a:solidFill>
                  <a:srgbClr val="333333"/>
                </a:solidFill>
                <a:latin typeface="Arial"/>
                <a:cs typeface="Arial"/>
              </a:rPr>
              <a:t>gioco </a:t>
            </a:r>
            <a:r>
              <a:rPr sz="900" dirty="0">
                <a:solidFill>
                  <a:srgbClr val="333333"/>
                </a:solidFill>
                <a:latin typeface="Arial"/>
                <a:cs typeface="Arial"/>
              </a:rPr>
              <a:t>e </a:t>
            </a:r>
            <a:r>
              <a:rPr sz="900" spc="-5" dirty="0">
                <a:solidFill>
                  <a:srgbClr val="333333"/>
                </a:solidFill>
                <a:latin typeface="Arial"/>
                <a:cs typeface="Arial"/>
              </a:rPr>
              <a:t>alla curiosità </a:t>
            </a:r>
            <a:r>
              <a:rPr sz="900" dirty="0">
                <a:solidFill>
                  <a:srgbClr val="333333"/>
                </a:solidFill>
                <a:latin typeface="Arial"/>
                <a:cs typeface="Arial"/>
              </a:rPr>
              <a:t>e il </a:t>
            </a:r>
            <a:r>
              <a:rPr sz="900" spc="-5" dirty="0">
                <a:solidFill>
                  <a:srgbClr val="333333"/>
                </a:solidFill>
                <a:latin typeface="Arial"/>
                <a:cs typeface="Arial"/>
              </a:rPr>
              <a:t>rafforzamento </a:t>
            </a:r>
            <a:r>
              <a:rPr sz="900" dirty="0">
                <a:solidFill>
                  <a:srgbClr val="333333"/>
                </a:solidFill>
                <a:latin typeface="Arial"/>
                <a:cs typeface="Arial"/>
              </a:rPr>
              <a:t>del  </a:t>
            </a:r>
            <a:r>
              <a:rPr sz="900" spc="-5" dirty="0">
                <a:solidFill>
                  <a:srgbClr val="333333"/>
                </a:solidFill>
                <a:latin typeface="Arial"/>
                <a:cs typeface="Arial"/>
              </a:rPr>
              <a:t>lavoro di squadra. </a:t>
            </a:r>
            <a:r>
              <a:rPr sz="900" dirty="0">
                <a:solidFill>
                  <a:srgbClr val="333333"/>
                </a:solidFill>
                <a:latin typeface="Arial"/>
                <a:cs typeface="Arial"/>
              </a:rPr>
              <a:t>Le </a:t>
            </a:r>
            <a:r>
              <a:rPr sz="900" spc="-5" dirty="0">
                <a:solidFill>
                  <a:srgbClr val="333333"/>
                </a:solidFill>
                <a:latin typeface="Arial"/>
                <a:cs typeface="Arial"/>
              </a:rPr>
              <a:t>attività si </a:t>
            </a:r>
            <a:r>
              <a:rPr sz="900" dirty="0">
                <a:solidFill>
                  <a:srgbClr val="333333"/>
                </a:solidFill>
                <a:latin typeface="Arial"/>
                <a:cs typeface="Arial"/>
              </a:rPr>
              <a:t>sono </a:t>
            </a:r>
            <a:r>
              <a:rPr sz="900" spc="-5" dirty="0">
                <a:solidFill>
                  <a:srgbClr val="333333"/>
                </a:solidFill>
                <a:latin typeface="Arial"/>
                <a:cs typeface="Arial"/>
              </a:rPr>
              <a:t>svolte </a:t>
            </a:r>
            <a:r>
              <a:rPr sz="900" dirty="0">
                <a:solidFill>
                  <a:srgbClr val="333333"/>
                </a:solidFill>
                <a:latin typeface="Arial"/>
                <a:cs typeface="Arial"/>
              </a:rPr>
              <a:t>dai </a:t>
            </a:r>
            <a:r>
              <a:rPr sz="900" spc="-5" dirty="0">
                <a:solidFill>
                  <a:srgbClr val="333333"/>
                </a:solidFill>
                <a:latin typeface="Arial"/>
                <a:cs typeface="Arial"/>
              </a:rPr>
              <a:t>primi giorni </a:t>
            </a:r>
            <a:r>
              <a:rPr sz="900" dirty="0">
                <a:solidFill>
                  <a:srgbClr val="333333"/>
                </a:solidFill>
                <a:latin typeface="Arial"/>
                <a:cs typeface="Arial"/>
              </a:rPr>
              <a:t>di </a:t>
            </a:r>
            <a:r>
              <a:rPr sz="900" spc="-5" dirty="0">
                <a:solidFill>
                  <a:srgbClr val="333333"/>
                </a:solidFill>
                <a:latin typeface="Arial"/>
                <a:cs typeface="Arial"/>
              </a:rPr>
              <a:t>marzo durante l’orario scolastico </a:t>
            </a:r>
            <a:r>
              <a:rPr sz="900" dirty="0">
                <a:solidFill>
                  <a:srgbClr val="333333"/>
                </a:solidFill>
                <a:latin typeface="Arial"/>
                <a:cs typeface="Arial"/>
              </a:rPr>
              <a:t>e si sono </a:t>
            </a:r>
            <a:r>
              <a:rPr sz="900" spc="-5" dirty="0">
                <a:solidFill>
                  <a:srgbClr val="333333"/>
                </a:solidFill>
                <a:latin typeface="Arial"/>
                <a:cs typeface="Arial"/>
              </a:rPr>
              <a:t>concluse ieri, </a:t>
            </a:r>
            <a:r>
              <a:rPr sz="900" dirty="0">
                <a:solidFill>
                  <a:srgbClr val="333333"/>
                </a:solidFill>
                <a:latin typeface="Arial"/>
                <a:cs typeface="Arial"/>
              </a:rPr>
              <a:t>16  </a:t>
            </a:r>
            <a:r>
              <a:rPr sz="900" spc="-5" dirty="0">
                <a:solidFill>
                  <a:srgbClr val="333333"/>
                </a:solidFill>
                <a:latin typeface="Arial"/>
                <a:cs typeface="Arial"/>
              </a:rPr>
              <a:t>marzo, nella sala teatrale dell’Istituto Comprensivo Don Milani, </a:t>
            </a:r>
            <a:r>
              <a:rPr sz="900" dirty="0">
                <a:solidFill>
                  <a:srgbClr val="333333"/>
                </a:solidFill>
                <a:latin typeface="Arial"/>
                <a:cs typeface="Arial"/>
              </a:rPr>
              <a:t>con la </a:t>
            </a:r>
            <a:r>
              <a:rPr sz="900" spc="-5" dirty="0">
                <a:solidFill>
                  <a:srgbClr val="333333"/>
                </a:solidFill>
                <a:latin typeface="Arial"/>
                <a:cs typeface="Arial"/>
              </a:rPr>
              <a:t>presentazione </a:t>
            </a:r>
            <a:r>
              <a:rPr sz="900" dirty="0">
                <a:solidFill>
                  <a:srgbClr val="333333"/>
                </a:solidFill>
                <a:latin typeface="Arial"/>
                <a:cs typeface="Arial"/>
              </a:rPr>
              <a:t>del </a:t>
            </a:r>
            <a:r>
              <a:rPr sz="900" spc="-5" dirty="0">
                <a:solidFill>
                  <a:srgbClr val="333333"/>
                </a:solidFill>
                <a:latin typeface="Arial"/>
                <a:cs typeface="Arial"/>
              </a:rPr>
              <a:t>lavoro svolto dai ragazzi durante  gli incontri preparatori. Obiettivo del progetto è </a:t>
            </a:r>
            <a:r>
              <a:rPr sz="900" dirty="0">
                <a:solidFill>
                  <a:srgbClr val="333333"/>
                </a:solidFill>
                <a:latin typeface="Arial"/>
                <a:cs typeface="Arial"/>
              </a:rPr>
              <a:t>saper </a:t>
            </a:r>
            <a:r>
              <a:rPr sz="900" spc="-5" dirty="0">
                <a:solidFill>
                  <a:srgbClr val="333333"/>
                </a:solidFill>
                <a:latin typeface="Arial"/>
                <a:cs typeface="Arial"/>
              </a:rPr>
              <a:t>distinguere e saper leggere le emozioni espresse dal corpo e dal  viso, esaltando </a:t>
            </a:r>
            <a:r>
              <a:rPr sz="900" spc="-10" dirty="0">
                <a:solidFill>
                  <a:srgbClr val="333333"/>
                </a:solidFill>
                <a:latin typeface="Arial"/>
                <a:cs typeface="Arial"/>
              </a:rPr>
              <a:t>la </a:t>
            </a:r>
            <a:r>
              <a:rPr sz="900" spc="-5" dirty="0">
                <a:solidFill>
                  <a:srgbClr val="333333"/>
                </a:solidFill>
                <a:latin typeface="Arial"/>
                <a:cs typeface="Arial"/>
              </a:rPr>
              <a:t>comunicazione verbale, tralasciando la comunicazione veicolata da moderni supporti tecnologici, che  talvolta deviano la comunicazione generando incomprensioni. Riconoscere i segni intorno a noi significa quindi  sensibilizzare i ragazzini e gli spettatori, porgendo un messaggio semplice, </a:t>
            </a:r>
            <a:r>
              <a:rPr sz="900" spc="-10" dirty="0">
                <a:solidFill>
                  <a:srgbClr val="333333"/>
                </a:solidFill>
                <a:latin typeface="Arial"/>
                <a:cs typeface="Arial"/>
              </a:rPr>
              <a:t>ma </a:t>
            </a:r>
            <a:r>
              <a:rPr sz="900" spc="-5" dirty="0">
                <a:solidFill>
                  <a:srgbClr val="333333"/>
                </a:solidFill>
                <a:latin typeface="Arial"/>
                <a:cs typeface="Arial"/>
              </a:rPr>
              <a:t>che </a:t>
            </a:r>
            <a:r>
              <a:rPr sz="900" dirty="0">
                <a:solidFill>
                  <a:srgbClr val="333333"/>
                </a:solidFill>
                <a:latin typeface="Arial"/>
                <a:cs typeface="Arial"/>
              </a:rPr>
              <a:t>spesso </a:t>
            </a:r>
            <a:r>
              <a:rPr sz="900" spc="-5" dirty="0">
                <a:solidFill>
                  <a:srgbClr val="333333"/>
                </a:solidFill>
                <a:latin typeface="Arial"/>
                <a:cs typeface="Arial"/>
              </a:rPr>
              <a:t>viene sottovalutato:  l’importanza della comunicazione verbale rispetto ai messaggi veicolati da simboli e da nuove forme </a:t>
            </a:r>
            <a:r>
              <a:rPr sz="900" spc="-10" dirty="0">
                <a:solidFill>
                  <a:srgbClr val="333333"/>
                </a:solidFill>
                <a:latin typeface="Arial"/>
                <a:cs typeface="Arial"/>
              </a:rPr>
              <a:t>di</a:t>
            </a:r>
            <a:r>
              <a:rPr sz="900" spc="185" dirty="0">
                <a:solidFill>
                  <a:srgbClr val="333333"/>
                </a:solidFill>
                <a:latin typeface="Arial"/>
                <a:cs typeface="Arial"/>
              </a:rPr>
              <a:t> </a:t>
            </a:r>
            <a:r>
              <a:rPr sz="900" spc="-5" dirty="0">
                <a:solidFill>
                  <a:srgbClr val="333333"/>
                </a:solidFill>
                <a:latin typeface="Arial"/>
                <a:cs typeface="Arial"/>
              </a:rPr>
              <a:t>comunicazione.</a:t>
            </a:r>
            <a:endParaRPr sz="900">
              <a:latin typeface="Arial"/>
              <a:cs typeface="Arial"/>
            </a:endParaRPr>
          </a:p>
          <a:p>
            <a:pPr>
              <a:lnSpc>
                <a:spcPct val="100000"/>
              </a:lnSpc>
              <a:spcBef>
                <a:spcPts val="50"/>
              </a:spcBef>
            </a:pPr>
            <a:endParaRPr sz="950">
              <a:latin typeface="Times New Roman"/>
              <a:cs typeface="Times New Roman"/>
            </a:endParaRPr>
          </a:p>
          <a:p>
            <a:pPr marL="12700" marR="8890" algn="just">
              <a:lnSpc>
                <a:spcPct val="138700"/>
              </a:lnSpc>
            </a:pPr>
            <a:r>
              <a:rPr sz="900" spc="-5" dirty="0">
                <a:solidFill>
                  <a:srgbClr val="333333"/>
                </a:solidFill>
                <a:latin typeface="Arial"/>
                <a:cs typeface="Arial"/>
              </a:rPr>
              <a:t>Dopo il successo della </a:t>
            </a:r>
            <a:r>
              <a:rPr sz="900" spc="-10" dirty="0">
                <a:solidFill>
                  <a:srgbClr val="333333"/>
                </a:solidFill>
                <a:latin typeface="Arial"/>
                <a:cs typeface="Arial"/>
              </a:rPr>
              <a:t>prima </a:t>
            </a:r>
            <a:r>
              <a:rPr sz="900" spc="-5" dirty="0">
                <a:solidFill>
                  <a:srgbClr val="333333"/>
                </a:solidFill>
                <a:latin typeface="Arial"/>
                <a:cs typeface="Arial"/>
              </a:rPr>
              <a:t>edizione 2014 </a:t>
            </a:r>
            <a:r>
              <a:rPr sz="900" dirty="0">
                <a:solidFill>
                  <a:srgbClr val="333333"/>
                </a:solidFill>
                <a:latin typeface="Arial"/>
                <a:cs typeface="Arial"/>
              </a:rPr>
              <a:t>che </a:t>
            </a:r>
            <a:r>
              <a:rPr sz="900" spc="-10" dirty="0">
                <a:solidFill>
                  <a:srgbClr val="333333"/>
                </a:solidFill>
                <a:latin typeface="Arial"/>
                <a:cs typeface="Arial"/>
              </a:rPr>
              <a:t>ha </a:t>
            </a:r>
            <a:r>
              <a:rPr sz="900" spc="-5" dirty="0">
                <a:solidFill>
                  <a:srgbClr val="333333"/>
                </a:solidFill>
                <a:latin typeface="Arial"/>
                <a:cs typeface="Arial"/>
              </a:rPr>
              <a:t>visto 50 </a:t>
            </a:r>
            <a:r>
              <a:rPr sz="900" dirty="0">
                <a:solidFill>
                  <a:srgbClr val="333333"/>
                </a:solidFill>
                <a:latin typeface="Arial"/>
                <a:cs typeface="Arial"/>
              </a:rPr>
              <a:t>città </a:t>
            </a:r>
            <a:r>
              <a:rPr sz="900" spc="-5" dirty="0">
                <a:solidFill>
                  <a:srgbClr val="333333"/>
                </a:solidFill>
                <a:latin typeface="Arial"/>
                <a:cs typeface="Arial"/>
              </a:rPr>
              <a:t>coinvolte e più di 10.000 bambini e ragazzi cimentarsi  </a:t>
            </a:r>
            <a:r>
              <a:rPr sz="900" dirty="0">
                <a:solidFill>
                  <a:srgbClr val="333333"/>
                </a:solidFill>
                <a:latin typeface="Arial"/>
                <a:cs typeface="Arial"/>
              </a:rPr>
              <a:t>con </a:t>
            </a:r>
            <a:r>
              <a:rPr sz="900" spc="-10" dirty="0">
                <a:solidFill>
                  <a:srgbClr val="333333"/>
                </a:solidFill>
                <a:latin typeface="Arial"/>
                <a:cs typeface="Arial"/>
              </a:rPr>
              <a:t>il </a:t>
            </a:r>
            <a:r>
              <a:rPr sz="900" spc="-5" dirty="0">
                <a:solidFill>
                  <a:srgbClr val="333333"/>
                </a:solidFill>
                <a:latin typeface="Arial"/>
                <a:cs typeface="Arial"/>
              </a:rPr>
              <a:t>tema del Museo Immaginario, </a:t>
            </a:r>
            <a:r>
              <a:rPr sz="900" spc="-10" dirty="0">
                <a:solidFill>
                  <a:srgbClr val="333333"/>
                </a:solidFill>
                <a:latin typeface="Arial"/>
                <a:cs typeface="Arial"/>
              </a:rPr>
              <a:t>Banca Mps </a:t>
            </a:r>
            <a:r>
              <a:rPr sz="900" spc="-5" dirty="0">
                <a:solidFill>
                  <a:srgbClr val="333333"/>
                </a:solidFill>
                <a:latin typeface="Arial"/>
                <a:cs typeface="Arial"/>
              </a:rPr>
              <a:t>conferma quindi il proprio </a:t>
            </a:r>
            <a:r>
              <a:rPr sz="900" dirty="0">
                <a:solidFill>
                  <a:srgbClr val="333333"/>
                </a:solidFill>
                <a:latin typeface="Arial"/>
                <a:cs typeface="Arial"/>
              </a:rPr>
              <a:t>appoggio al </a:t>
            </a:r>
            <a:r>
              <a:rPr sz="900" spc="-5" dirty="0">
                <a:solidFill>
                  <a:srgbClr val="333333"/>
                </a:solidFill>
                <a:latin typeface="Arial"/>
                <a:cs typeface="Arial"/>
              </a:rPr>
              <a:t>“Festival della Cultura Creativa”,  perché scommettere </a:t>
            </a:r>
            <a:r>
              <a:rPr sz="900" dirty="0">
                <a:solidFill>
                  <a:srgbClr val="333333"/>
                </a:solidFill>
                <a:latin typeface="Arial"/>
                <a:cs typeface="Arial"/>
              </a:rPr>
              <a:t>sui </a:t>
            </a:r>
            <a:r>
              <a:rPr sz="900" spc="-5" dirty="0">
                <a:solidFill>
                  <a:srgbClr val="333333"/>
                </a:solidFill>
                <a:latin typeface="Arial"/>
                <a:cs typeface="Arial"/>
              </a:rPr>
              <a:t>giovani e sulla cultura significa scommettere </a:t>
            </a:r>
            <a:r>
              <a:rPr sz="900" dirty="0">
                <a:solidFill>
                  <a:srgbClr val="333333"/>
                </a:solidFill>
                <a:latin typeface="Arial"/>
                <a:cs typeface="Arial"/>
              </a:rPr>
              <a:t>sul </a:t>
            </a:r>
            <a:r>
              <a:rPr sz="900" spc="-5" dirty="0">
                <a:solidFill>
                  <a:srgbClr val="333333"/>
                </a:solidFill>
                <a:latin typeface="Arial"/>
                <a:cs typeface="Arial"/>
              </a:rPr>
              <a:t>futuro e promuovere lo sviluppo e la crescita </a:t>
            </a:r>
            <a:r>
              <a:rPr sz="900" spc="-10" dirty="0">
                <a:solidFill>
                  <a:srgbClr val="333333"/>
                </a:solidFill>
                <a:latin typeface="Arial"/>
                <a:cs typeface="Arial"/>
              </a:rPr>
              <a:t>di  </a:t>
            </a:r>
            <a:r>
              <a:rPr sz="900" spc="-5" dirty="0">
                <a:solidFill>
                  <a:srgbClr val="333333"/>
                </a:solidFill>
                <a:latin typeface="Arial"/>
                <a:cs typeface="Arial"/>
              </a:rPr>
              <a:t>un’intera comunità, portatrice </a:t>
            </a:r>
            <a:r>
              <a:rPr sz="900" dirty="0">
                <a:solidFill>
                  <a:srgbClr val="333333"/>
                </a:solidFill>
                <a:latin typeface="Arial"/>
                <a:cs typeface="Arial"/>
              </a:rPr>
              <a:t>di </a:t>
            </a:r>
            <a:r>
              <a:rPr sz="900" spc="-5" dirty="0">
                <a:solidFill>
                  <a:srgbClr val="333333"/>
                </a:solidFill>
                <a:latin typeface="Arial"/>
                <a:cs typeface="Arial"/>
              </a:rPr>
              <a:t>valori </a:t>
            </a:r>
            <a:r>
              <a:rPr sz="900" dirty="0">
                <a:solidFill>
                  <a:srgbClr val="333333"/>
                </a:solidFill>
                <a:latin typeface="Arial"/>
                <a:cs typeface="Arial"/>
              </a:rPr>
              <a:t>e </a:t>
            </a:r>
            <a:r>
              <a:rPr sz="900" spc="-5" dirty="0">
                <a:solidFill>
                  <a:srgbClr val="333333"/>
                </a:solidFill>
                <a:latin typeface="Arial"/>
                <a:cs typeface="Arial"/>
              </a:rPr>
              <a:t>innovazione. Il programma del Festival vede </a:t>
            </a:r>
            <a:r>
              <a:rPr sz="900" dirty="0">
                <a:solidFill>
                  <a:srgbClr val="333333"/>
                </a:solidFill>
                <a:latin typeface="Arial"/>
                <a:cs typeface="Arial"/>
              </a:rPr>
              <a:t>quest’anno </a:t>
            </a:r>
            <a:r>
              <a:rPr sz="900" spc="-5" dirty="0">
                <a:solidFill>
                  <a:srgbClr val="333333"/>
                </a:solidFill>
                <a:latin typeface="Arial"/>
                <a:cs typeface="Arial"/>
              </a:rPr>
              <a:t>oltre ottanta iniziative  dedicate ad </a:t>
            </a:r>
            <a:r>
              <a:rPr sz="900" dirty="0">
                <a:solidFill>
                  <a:srgbClr val="333333"/>
                </a:solidFill>
                <a:latin typeface="Arial"/>
                <a:cs typeface="Arial"/>
              </a:rPr>
              <a:t>arte, </a:t>
            </a:r>
            <a:r>
              <a:rPr sz="900" spc="-5" dirty="0">
                <a:solidFill>
                  <a:srgbClr val="333333"/>
                </a:solidFill>
                <a:latin typeface="Arial"/>
                <a:cs typeface="Arial"/>
              </a:rPr>
              <a:t>archeologia, musica, canto, lettura, teatro, robotica, nuove tecnologie, svolte in collaborazione con  scuole e Associazioni del</a:t>
            </a:r>
            <a:r>
              <a:rPr sz="900" spc="5" dirty="0">
                <a:solidFill>
                  <a:srgbClr val="333333"/>
                </a:solidFill>
                <a:latin typeface="Arial"/>
                <a:cs typeface="Arial"/>
              </a:rPr>
              <a:t> </a:t>
            </a:r>
            <a:r>
              <a:rPr sz="900" spc="-5" dirty="0">
                <a:solidFill>
                  <a:srgbClr val="333333"/>
                </a:solidFill>
                <a:latin typeface="Arial"/>
                <a:cs typeface="Arial"/>
              </a:rPr>
              <a:t>territorio.</a:t>
            </a:r>
            <a:endParaRPr sz="900">
              <a:latin typeface="Arial"/>
              <a:cs typeface="Arial"/>
            </a:endParaRPr>
          </a:p>
        </p:txBody>
      </p:sp>
      <p:sp>
        <p:nvSpPr>
          <p:cNvPr id="11" name="object 11"/>
          <p:cNvSpPr/>
          <p:nvPr/>
        </p:nvSpPr>
        <p:spPr>
          <a:xfrm>
            <a:off x="2797175" y="2119883"/>
            <a:ext cx="1965832" cy="649731"/>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0090" y="3496690"/>
            <a:ext cx="133350" cy="13335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56349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Liberocittadinopensante.it  17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34863" y="2123335"/>
            <a:ext cx="3000260" cy="331407"/>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8057997"/>
            <a:ext cx="6147435" cy="1817370"/>
          </a:xfrm>
          <a:prstGeom prst="rect">
            <a:avLst/>
          </a:prstGeom>
        </p:spPr>
        <p:txBody>
          <a:bodyPr vert="horz" wrap="square" lIns="0" tIns="13970" rIns="0" bIns="0" rtlCol="0">
            <a:spAutoFit/>
          </a:bodyPr>
          <a:lstStyle/>
          <a:p>
            <a:pPr marL="12700" marR="5080" algn="just">
              <a:lnSpc>
                <a:spcPct val="109300"/>
              </a:lnSpc>
              <a:spcBef>
                <a:spcPts val="110"/>
              </a:spcBef>
            </a:pPr>
            <a:r>
              <a:rPr sz="1100" b="1" spc="-5" dirty="0">
                <a:latin typeface="Arial"/>
                <a:cs typeface="Arial"/>
              </a:rPr>
              <a:t>NAPOLI </a:t>
            </a:r>
            <a:r>
              <a:rPr sz="1100" dirty="0">
                <a:latin typeface="Arial"/>
                <a:cs typeface="Arial"/>
              </a:rPr>
              <a:t>- Le hanno </a:t>
            </a:r>
            <a:r>
              <a:rPr sz="1100" spc="-5" dirty="0">
                <a:latin typeface="Arial"/>
                <a:cs typeface="Arial"/>
              </a:rPr>
              <a:t>rivestite </a:t>
            </a:r>
            <a:r>
              <a:rPr sz="1100" dirty="0">
                <a:latin typeface="Arial"/>
                <a:cs typeface="Arial"/>
              </a:rPr>
              <a:t>di stracci e </a:t>
            </a:r>
            <a:r>
              <a:rPr sz="1100" spc="-5" dirty="0">
                <a:latin typeface="Arial"/>
                <a:cs typeface="Arial"/>
              </a:rPr>
              <a:t>nastri colorati, poi le </a:t>
            </a:r>
            <a:r>
              <a:rPr sz="1100" dirty="0">
                <a:latin typeface="Arial"/>
                <a:cs typeface="Arial"/>
              </a:rPr>
              <a:t>hanno </a:t>
            </a:r>
            <a:r>
              <a:rPr sz="1100" spc="-5" dirty="0">
                <a:latin typeface="Arial"/>
                <a:cs typeface="Arial"/>
              </a:rPr>
              <a:t>fatte rotolare </a:t>
            </a:r>
            <a:r>
              <a:rPr sz="1100" spc="-10" dirty="0">
                <a:latin typeface="Arial"/>
                <a:cs typeface="Arial"/>
              </a:rPr>
              <a:t>e, </a:t>
            </a:r>
            <a:r>
              <a:rPr sz="1100" spc="-5" dirty="0">
                <a:latin typeface="Arial"/>
                <a:cs typeface="Arial"/>
              </a:rPr>
              <a:t>infine, le  hanno sollevate al cielo “creando” </a:t>
            </a:r>
            <a:r>
              <a:rPr sz="1100" dirty="0">
                <a:latin typeface="Arial"/>
                <a:cs typeface="Arial"/>
              </a:rPr>
              <a:t>così </a:t>
            </a:r>
            <a:r>
              <a:rPr sz="1100" spc="-5" dirty="0">
                <a:latin typeface="Arial"/>
                <a:cs typeface="Arial"/>
              </a:rPr>
              <a:t>tanti mondi, </a:t>
            </a:r>
            <a:r>
              <a:rPr sz="1100" dirty="0">
                <a:latin typeface="Arial"/>
                <a:cs typeface="Arial"/>
              </a:rPr>
              <a:t>a </a:t>
            </a:r>
            <a:r>
              <a:rPr sz="1100" spc="-5" dirty="0">
                <a:latin typeface="Arial"/>
                <a:cs typeface="Arial"/>
              </a:rPr>
              <a:t>partire dalla struttura fantasmagorica della  Pallamondo ispirata alla Houseball degli </a:t>
            </a:r>
            <a:r>
              <a:rPr sz="1100" dirty="0">
                <a:latin typeface="Arial"/>
                <a:cs typeface="Arial"/>
              </a:rPr>
              <a:t>storici esponenti della pop art </a:t>
            </a:r>
            <a:r>
              <a:rPr sz="1100" spc="-5" dirty="0">
                <a:latin typeface="Arial"/>
                <a:cs typeface="Arial"/>
              </a:rPr>
              <a:t>Claes Oldenburg </a:t>
            </a:r>
            <a:r>
              <a:rPr sz="1100" dirty="0">
                <a:latin typeface="Arial"/>
                <a:cs typeface="Arial"/>
              </a:rPr>
              <a:t>e </a:t>
            </a:r>
            <a:r>
              <a:rPr sz="1100" spc="-5" dirty="0">
                <a:latin typeface="Arial"/>
                <a:cs typeface="Arial"/>
              </a:rPr>
              <a:t>Coosje  van </a:t>
            </a:r>
            <a:r>
              <a:rPr sz="1100" dirty="0">
                <a:latin typeface="Arial"/>
                <a:cs typeface="Arial"/>
              </a:rPr>
              <a:t>Bruggen: </a:t>
            </a:r>
            <a:r>
              <a:rPr sz="1100" spc="-5" dirty="0">
                <a:latin typeface="Arial"/>
                <a:cs typeface="Arial"/>
              </a:rPr>
              <a:t>Sono le nove Pallemondo create </a:t>
            </a:r>
            <a:r>
              <a:rPr sz="1100" dirty="0">
                <a:latin typeface="Arial"/>
                <a:cs typeface="Arial"/>
              </a:rPr>
              <a:t>da </a:t>
            </a:r>
            <a:r>
              <a:rPr sz="1100" spc="-5" dirty="0">
                <a:latin typeface="Arial"/>
                <a:cs typeface="Arial"/>
              </a:rPr>
              <a:t>oltre </a:t>
            </a:r>
            <a:r>
              <a:rPr sz="1100" dirty="0">
                <a:latin typeface="Arial"/>
                <a:cs typeface="Arial"/>
              </a:rPr>
              <a:t>500 </a:t>
            </a:r>
            <a:r>
              <a:rPr sz="1100" spc="-5" dirty="0">
                <a:latin typeface="Arial"/>
                <a:cs typeface="Arial"/>
              </a:rPr>
              <a:t>alunni </a:t>
            </a:r>
            <a:r>
              <a:rPr sz="1100" spc="-10" dirty="0">
                <a:latin typeface="Arial"/>
                <a:cs typeface="Arial"/>
              </a:rPr>
              <a:t>delle </a:t>
            </a:r>
            <a:r>
              <a:rPr sz="1100" spc="-5" dirty="0">
                <a:latin typeface="Arial"/>
                <a:cs typeface="Arial"/>
              </a:rPr>
              <a:t>scuole </a:t>
            </a:r>
            <a:r>
              <a:rPr sz="1100" dirty="0">
                <a:latin typeface="Arial"/>
                <a:cs typeface="Arial"/>
              </a:rPr>
              <a:t>campane </a:t>
            </a:r>
            <a:r>
              <a:rPr sz="1100" spc="-5" dirty="0">
                <a:latin typeface="Arial"/>
                <a:cs typeface="Arial"/>
              </a:rPr>
              <a:t>che  stamattina </a:t>
            </a:r>
            <a:r>
              <a:rPr sz="1100" dirty="0">
                <a:latin typeface="Arial"/>
                <a:cs typeface="Arial"/>
              </a:rPr>
              <a:t>al museo </a:t>
            </a:r>
            <a:r>
              <a:rPr sz="1100" spc="-5" dirty="0">
                <a:latin typeface="Arial"/>
                <a:cs typeface="Arial"/>
              </a:rPr>
              <a:t>MADRE </a:t>
            </a:r>
            <a:r>
              <a:rPr sz="1100" dirty="0">
                <a:latin typeface="Arial"/>
                <a:cs typeface="Arial"/>
              </a:rPr>
              <a:t>di </a:t>
            </a:r>
            <a:r>
              <a:rPr sz="1100" spc="-5" dirty="0">
                <a:latin typeface="Arial"/>
                <a:cs typeface="Arial"/>
              </a:rPr>
              <a:t>Napoli </a:t>
            </a:r>
            <a:r>
              <a:rPr sz="1100" dirty="0">
                <a:latin typeface="Arial"/>
                <a:cs typeface="Arial"/>
              </a:rPr>
              <a:t>hanno </a:t>
            </a:r>
            <a:r>
              <a:rPr sz="1100" spc="-5" dirty="0">
                <a:latin typeface="Arial"/>
                <a:cs typeface="Arial"/>
              </a:rPr>
              <a:t>inaugurato il Festival della Cultura creativa,  coordinato dall’ABI-Associazione </a:t>
            </a:r>
            <a:r>
              <a:rPr sz="1100" dirty="0">
                <a:latin typeface="Arial"/>
                <a:cs typeface="Arial"/>
              </a:rPr>
              <a:t>Bancaria </a:t>
            </a:r>
            <a:r>
              <a:rPr sz="1100" spc="-5" dirty="0">
                <a:latin typeface="Arial"/>
                <a:cs typeface="Arial"/>
              </a:rPr>
              <a:t>Italiana </a:t>
            </a:r>
            <a:r>
              <a:rPr sz="1100" dirty="0">
                <a:latin typeface="Arial"/>
                <a:cs typeface="Arial"/>
              </a:rPr>
              <a:t>e </a:t>
            </a:r>
            <a:r>
              <a:rPr sz="1100" spc="-5" dirty="0">
                <a:latin typeface="Arial"/>
                <a:cs typeface="Arial"/>
              </a:rPr>
              <a:t>curato dal Dipartimento educazione </a:t>
            </a:r>
            <a:r>
              <a:rPr sz="1100" spc="-10" dirty="0">
                <a:latin typeface="Arial"/>
                <a:cs typeface="Arial"/>
              </a:rPr>
              <a:t>del  </a:t>
            </a:r>
            <a:r>
              <a:rPr sz="1100" spc="-5" dirty="0">
                <a:latin typeface="Arial"/>
                <a:cs typeface="Arial"/>
              </a:rPr>
              <a:t>Castello </a:t>
            </a:r>
            <a:r>
              <a:rPr sz="1100" dirty="0">
                <a:latin typeface="Arial"/>
                <a:cs typeface="Arial"/>
              </a:rPr>
              <a:t>di </a:t>
            </a:r>
            <a:r>
              <a:rPr sz="1100" spc="-5" dirty="0">
                <a:latin typeface="Arial"/>
                <a:cs typeface="Arial"/>
              </a:rPr>
              <a:t>Rivoli, insieme </a:t>
            </a:r>
            <a:r>
              <a:rPr sz="1100" dirty="0">
                <a:latin typeface="Arial"/>
                <a:cs typeface="Arial"/>
              </a:rPr>
              <a:t>a </a:t>
            </a:r>
            <a:r>
              <a:rPr sz="1100" spc="-5" dirty="0">
                <a:latin typeface="Arial"/>
                <a:cs typeface="Arial"/>
              </a:rPr>
              <a:t>quello </a:t>
            </a:r>
            <a:r>
              <a:rPr sz="1100" dirty="0">
                <a:latin typeface="Arial"/>
                <a:cs typeface="Arial"/>
              </a:rPr>
              <a:t>del </a:t>
            </a:r>
            <a:r>
              <a:rPr sz="1100" spc="-10" dirty="0">
                <a:latin typeface="Arial"/>
                <a:cs typeface="Arial"/>
              </a:rPr>
              <a:t>MADRE </a:t>
            </a:r>
            <a:r>
              <a:rPr sz="1100" dirty="0">
                <a:latin typeface="Arial"/>
                <a:cs typeface="Arial"/>
              </a:rPr>
              <a:t>e a </a:t>
            </a:r>
            <a:r>
              <a:rPr sz="1100" spc="-5" dirty="0">
                <a:latin typeface="Arial"/>
                <a:cs typeface="Arial"/>
              </a:rPr>
              <a:t>Cittadellarte Fondazione</a:t>
            </a:r>
            <a:r>
              <a:rPr sz="1100" spc="75" dirty="0">
                <a:latin typeface="Arial"/>
                <a:cs typeface="Arial"/>
              </a:rPr>
              <a:t> </a:t>
            </a:r>
            <a:r>
              <a:rPr sz="1100" spc="-5" dirty="0">
                <a:latin typeface="Arial"/>
                <a:cs typeface="Arial"/>
              </a:rPr>
              <a:t>Pistoletto.</a:t>
            </a:r>
            <a:endParaRPr sz="1100">
              <a:latin typeface="Arial"/>
              <a:cs typeface="Arial"/>
            </a:endParaRPr>
          </a:p>
          <a:p>
            <a:pPr>
              <a:lnSpc>
                <a:spcPct val="100000"/>
              </a:lnSpc>
              <a:spcBef>
                <a:spcPts val="20"/>
              </a:spcBef>
            </a:pPr>
            <a:endParaRPr sz="950">
              <a:latin typeface="Times New Roman"/>
              <a:cs typeface="Times New Roman"/>
            </a:endParaRPr>
          </a:p>
          <a:p>
            <a:pPr marL="12700" marR="6985" algn="just">
              <a:lnSpc>
                <a:spcPct val="109100"/>
              </a:lnSpc>
              <a:spcBef>
                <a:spcPts val="5"/>
              </a:spcBef>
            </a:pPr>
            <a:r>
              <a:rPr sz="1100" spc="-5" dirty="0">
                <a:latin typeface="Arial"/>
                <a:cs typeface="Arial"/>
              </a:rPr>
              <a:t>Ottanta eventi in </a:t>
            </a:r>
            <a:r>
              <a:rPr sz="1100" dirty="0">
                <a:latin typeface="Arial"/>
                <a:cs typeface="Arial"/>
              </a:rPr>
              <a:t>60 </a:t>
            </a:r>
            <a:r>
              <a:rPr sz="1100" spc="-5" dirty="0">
                <a:latin typeface="Arial"/>
                <a:cs typeface="Arial"/>
              </a:rPr>
              <a:t>città italiane </a:t>
            </a:r>
            <a:r>
              <a:rPr sz="1100" dirty="0">
                <a:latin typeface="Arial"/>
                <a:cs typeface="Arial"/>
              </a:rPr>
              <a:t>con </a:t>
            </a:r>
            <a:r>
              <a:rPr sz="1100" spc="-5" dirty="0">
                <a:latin typeface="Arial"/>
                <a:cs typeface="Arial"/>
              </a:rPr>
              <a:t>laboratori in scuole, </a:t>
            </a:r>
            <a:r>
              <a:rPr sz="1100" dirty="0">
                <a:latin typeface="Arial"/>
                <a:cs typeface="Arial"/>
              </a:rPr>
              <a:t>musei e </a:t>
            </a:r>
            <a:r>
              <a:rPr sz="1100" spc="-5" dirty="0">
                <a:latin typeface="Arial"/>
                <a:cs typeface="Arial"/>
              </a:rPr>
              <a:t>biblioteche </a:t>
            </a:r>
            <a:r>
              <a:rPr sz="1100" dirty="0">
                <a:latin typeface="Arial"/>
                <a:cs typeface="Arial"/>
              </a:rPr>
              <a:t>che </a:t>
            </a:r>
            <a:r>
              <a:rPr sz="1100" spc="-5" dirty="0">
                <a:latin typeface="Arial"/>
                <a:cs typeface="Arial"/>
              </a:rPr>
              <a:t>coinvolgeranno  oltre 10mila </a:t>
            </a:r>
            <a:r>
              <a:rPr sz="1100" dirty="0">
                <a:latin typeface="Arial"/>
                <a:cs typeface="Arial"/>
              </a:rPr>
              <a:t>bambini </a:t>
            </a:r>
            <a:r>
              <a:rPr sz="1100" spc="-5" dirty="0">
                <a:latin typeface="Arial"/>
                <a:cs typeface="Arial"/>
              </a:rPr>
              <a:t>dai </a:t>
            </a:r>
            <a:r>
              <a:rPr sz="1100" dirty="0">
                <a:latin typeface="Arial"/>
                <a:cs typeface="Arial"/>
              </a:rPr>
              <a:t>6 ai 13 </a:t>
            </a:r>
            <a:r>
              <a:rPr sz="1100" spc="-5" dirty="0">
                <a:latin typeface="Arial"/>
                <a:cs typeface="Arial"/>
              </a:rPr>
              <a:t>anni, </a:t>
            </a:r>
            <a:r>
              <a:rPr sz="1100" dirty="0">
                <a:latin typeface="Arial"/>
                <a:cs typeface="Arial"/>
              </a:rPr>
              <a:t>fino a domenica 22 marzo. </a:t>
            </a:r>
            <a:r>
              <a:rPr sz="1100" spc="-5" dirty="0">
                <a:latin typeface="Arial"/>
                <a:cs typeface="Arial"/>
              </a:rPr>
              <a:t>Filo conduttore </a:t>
            </a:r>
            <a:r>
              <a:rPr sz="1100" dirty="0">
                <a:latin typeface="Arial"/>
                <a:cs typeface="Arial"/>
              </a:rPr>
              <a:t>di questa</a:t>
            </a:r>
            <a:r>
              <a:rPr sz="1100" spc="140" dirty="0">
                <a:latin typeface="Arial"/>
                <a:cs typeface="Arial"/>
              </a:rPr>
              <a:t> </a:t>
            </a:r>
            <a:r>
              <a:rPr sz="1100" dirty="0">
                <a:latin typeface="Arial"/>
                <a:cs typeface="Arial"/>
              </a:rPr>
              <a:t>seconda</a:t>
            </a:r>
            <a:endParaRPr sz="1100">
              <a:latin typeface="Arial"/>
              <a:cs typeface="Arial"/>
            </a:endParaRPr>
          </a:p>
        </p:txBody>
      </p:sp>
      <p:sp>
        <p:nvSpPr>
          <p:cNvPr id="6" name="object 6"/>
          <p:cNvSpPr/>
          <p:nvPr/>
        </p:nvSpPr>
        <p:spPr>
          <a:xfrm>
            <a:off x="723900" y="2819399"/>
            <a:ext cx="6091575" cy="487303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705" cy="367411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589654">
              <a:lnSpc>
                <a:spcPts val="1839"/>
              </a:lnSpc>
            </a:pPr>
            <a:r>
              <a:rPr sz="1600" b="1" spc="-5" dirty="0">
                <a:latin typeface="Arial"/>
                <a:cs typeface="Arial"/>
              </a:rPr>
              <a:t>Liberocittadinopensante.it  17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109100"/>
              </a:lnSpc>
              <a:spcBef>
                <a:spcPts val="965"/>
              </a:spcBef>
            </a:pPr>
            <a:r>
              <a:rPr sz="1100" spc="-5" dirty="0">
                <a:latin typeface="Arial"/>
                <a:cs typeface="Arial"/>
              </a:rPr>
              <a:t>edizione “L’Alfabeto del mondo”. “Il Festival vuole avvicinare </a:t>
            </a:r>
            <a:r>
              <a:rPr sz="1100" dirty="0">
                <a:latin typeface="Arial"/>
                <a:cs typeface="Arial"/>
              </a:rPr>
              <a:t>i </a:t>
            </a:r>
            <a:r>
              <a:rPr sz="1100" spc="-5" dirty="0">
                <a:latin typeface="Arial"/>
                <a:cs typeface="Arial"/>
              </a:rPr>
              <a:t>ragazzi </a:t>
            </a:r>
            <a:r>
              <a:rPr sz="1100" dirty="0">
                <a:latin typeface="Arial"/>
                <a:cs typeface="Arial"/>
              </a:rPr>
              <a:t>alla cultura e </a:t>
            </a:r>
            <a:r>
              <a:rPr sz="1100" spc="-5" dirty="0">
                <a:latin typeface="Arial"/>
                <a:cs typeface="Arial"/>
              </a:rPr>
              <a:t>stimolarne la  creatività attraverso l’arte, la musica, il </a:t>
            </a:r>
            <a:r>
              <a:rPr sz="1100" dirty="0">
                <a:latin typeface="Arial"/>
                <a:cs typeface="Arial"/>
              </a:rPr>
              <a:t>canto, </a:t>
            </a:r>
            <a:r>
              <a:rPr sz="1100" spc="-10" dirty="0">
                <a:latin typeface="Arial"/>
                <a:cs typeface="Arial"/>
              </a:rPr>
              <a:t>la </a:t>
            </a:r>
            <a:r>
              <a:rPr sz="1100" spc="-5" dirty="0">
                <a:latin typeface="Arial"/>
                <a:cs typeface="Arial"/>
              </a:rPr>
              <a:t>lettura, il teatro </a:t>
            </a:r>
            <a:r>
              <a:rPr sz="1100" dirty="0">
                <a:latin typeface="Arial"/>
                <a:cs typeface="Arial"/>
              </a:rPr>
              <a:t>e </a:t>
            </a:r>
            <a:r>
              <a:rPr sz="1100" spc="-5" dirty="0">
                <a:latin typeface="Arial"/>
                <a:cs typeface="Arial"/>
              </a:rPr>
              <a:t>la fotografia” spiega </a:t>
            </a:r>
            <a:r>
              <a:rPr sz="1100" spc="-10" dirty="0">
                <a:latin typeface="Arial"/>
                <a:cs typeface="Arial"/>
              </a:rPr>
              <a:t>Carlo  </a:t>
            </a:r>
            <a:r>
              <a:rPr sz="1100" spc="-5" dirty="0">
                <a:latin typeface="Arial"/>
                <a:cs typeface="Arial"/>
              </a:rPr>
              <a:t>Capoccioni </a:t>
            </a:r>
            <a:r>
              <a:rPr sz="1100" dirty="0">
                <a:latin typeface="Arial"/>
                <a:cs typeface="Arial"/>
              </a:rPr>
              <a:t>responsabile rapporti </a:t>
            </a:r>
            <a:r>
              <a:rPr sz="1100" spc="-5" dirty="0">
                <a:latin typeface="Arial"/>
                <a:cs typeface="Arial"/>
              </a:rPr>
              <a:t>istituzionali Abi. </a:t>
            </a:r>
            <a:r>
              <a:rPr sz="1100" dirty="0">
                <a:latin typeface="Arial"/>
                <a:cs typeface="Arial"/>
              </a:rPr>
              <a:t>Il </a:t>
            </a:r>
            <a:r>
              <a:rPr sz="1100" spc="-5" dirty="0">
                <a:latin typeface="Arial"/>
                <a:cs typeface="Arial"/>
              </a:rPr>
              <a:t>Maestro Michelangelo Pistoletto in  collegamento </a:t>
            </a:r>
            <a:r>
              <a:rPr sz="1100" spc="-10" dirty="0">
                <a:latin typeface="Arial"/>
                <a:cs typeface="Arial"/>
              </a:rPr>
              <a:t>via </a:t>
            </a:r>
            <a:r>
              <a:rPr sz="1100" dirty="0">
                <a:latin typeface="Arial"/>
                <a:cs typeface="Arial"/>
              </a:rPr>
              <a:t>skype ha </a:t>
            </a:r>
            <a:r>
              <a:rPr sz="1100" spc="-5" dirty="0">
                <a:latin typeface="Arial"/>
                <a:cs typeface="Arial"/>
              </a:rPr>
              <a:t>risposto alle domande dei ragazzi </a:t>
            </a:r>
            <a:r>
              <a:rPr sz="1100" dirty="0">
                <a:latin typeface="Arial"/>
                <a:cs typeface="Arial"/>
              </a:rPr>
              <a:t>e ha riconosciuto </a:t>
            </a:r>
            <a:r>
              <a:rPr sz="1100" spc="-5" dirty="0">
                <a:latin typeface="Arial"/>
                <a:cs typeface="Arial"/>
              </a:rPr>
              <a:t>proprio </a:t>
            </a:r>
            <a:r>
              <a:rPr sz="1100" dirty="0">
                <a:latin typeface="Arial"/>
                <a:cs typeface="Arial"/>
              </a:rPr>
              <a:t>ai </a:t>
            </a:r>
            <a:r>
              <a:rPr sz="1100" spc="-5" dirty="0">
                <a:latin typeface="Arial"/>
                <a:cs typeface="Arial"/>
              </a:rPr>
              <a:t>più  piccoli il </a:t>
            </a:r>
            <a:r>
              <a:rPr sz="1100" dirty="0">
                <a:latin typeface="Arial"/>
                <a:cs typeface="Arial"/>
              </a:rPr>
              <a:t>compito </a:t>
            </a:r>
            <a:r>
              <a:rPr sz="1100" spc="-5" dirty="0">
                <a:latin typeface="Arial"/>
                <a:cs typeface="Arial"/>
              </a:rPr>
              <a:t>di “dare </a:t>
            </a:r>
            <a:r>
              <a:rPr sz="1100" dirty="0">
                <a:latin typeface="Arial"/>
                <a:cs typeface="Arial"/>
              </a:rPr>
              <a:t>sostanza </a:t>
            </a:r>
            <a:r>
              <a:rPr sz="1100" spc="-5" dirty="0">
                <a:latin typeface="Arial"/>
                <a:cs typeface="Arial"/>
              </a:rPr>
              <a:t>culturale alla società”. Soddisfatto il direttore del </a:t>
            </a:r>
            <a:r>
              <a:rPr sz="1100" spc="-10" dirty="0">
                <a:latin typeface="Arial"/>
                <a:cs typeface="Arial"/>
              </a:rPr>
              <a:t>MADRE  </a:t>
            </a:r>
            <a:r>
              <a:rPr sz="1100" spc="-5" dirty="0">
                <a:latin typeface="Arial"/>
                <a:cs typeface="Arial"/>
              </a:rPr>
              <a:t>Andrea Viliani </a:t>
            </a:r>
            <a:r>
              <a:rPr sz="1100" dirty="0">
                <a:latin typeface="Arial"/>
                <a:cs typeface="Arial"/>
              </a:rPr>
              <a:t>che </a:t>
            </a:r>
            <a:r>
              <a:rPr sz="1100" spc="-5" dirty="0">
                <a:latin typeface="Arial"/>
                <a:cs typeface="Arial"/>
              </a:rPr>
              <a:t>ha detto: “Il museo </a:t>
            </a:r>
            <a:r>
              <a:rPr sz="1100" dirty="0">
                <a:latin typeface="Arial"/>
                <a:cs typeface="Arial"/>
              </a:rPr>
              <a:t>si è </a:t>
            </a:r>
            <a:r>
              <a:rPr sz="1100" spc="-5" dirty="0">
                <a:latin typeface="Arial"/>
                <a:cs typeface="Arial"/>
              </a:rPr>
              <a:t>ricaricato di tutta l’energia </a:t>
            </a:r>
            <a:r>
              <a:rPr sz="1100" spc="-10" dirty="0">
                <a:latin typeface="Arial"/>
                <a:cs typeface="Arial"/>
              </a:rPr>
              <a:t>creativa </a:t>
            </a:r>
            <a:r>
              <a:rPr sz="1100" dirty="0">
                <a:latin typeface="Arial"/>
                <a:cs typeface="Arial"/>
              </a:rPr>
              <a:t>sprigionata da questi  </a:t>
            </a:r>
            <a:r>
              <a:rPr sz="1100" spc="-5" dirty="0">
                <a:latin typeface="Arial"/>
                <a:cs typeface="Arial"/>
              </a:rPr>
              <a:t>ragazzi”. Le scolaresche hanno poi terminato la giornata al museo </a:t>
            </a:r>
            <a:r>
              <a:rPr sz="1100" dirty="0">
                <a:latin typeface="Arial"/>
                <a:cs typeface="Arial"/>
              </a:rPr>
              <a:t>con </a:t>
            </a:r>
            <a:r>
              <a:rPr sz="1100" spc="-10" dirty="0">
                <a:latin typeface="Arial"/>
                <a:cs typeface="Arial"/>
              </a:rPr>
              <a:t>una </a:t>
            </a:r>
            <a:r>
              <a:rPr sz="1100" spc="-5" dirty="0">
                <a:latin typeface="Arial"/>
                <a:cs typeface="Arial"/>
              </a:rPr>
              <a:t>visita alla Venere degli  stracci </a:t>
            </a:r>
            <a:r>
              <a:rPr sz="1100" dirty="0">
                <a:latin typeface="Arial"/>
                <a:cs typeface="Arial"/>
              </a:rPr>
              <a:t>di </a:t>
            </a:r>
            <a:r>
              <a:rPr sz="1100" spc="-5" dirty="0">
                <a:latin typeface="Arial"/>
                <a:cs typeface="Arial"/>
              </a:rPr>
              <a:t>Pistoletto, opera </a:t>
            </a:r>
            <a:r>
              <a:rPr sz="1100" dirty="0">
                <a:latin typeface="Arial"/>
                <a:cs typeface="Arial"/>
              </a:rPr>
              <a:t>esposta al </a:t>
            </a:r>
            <a:r>
              <a:rPr sz="1100" spc="-5" dirty="0">
                <a:latin typeface="Arial"/>
                <a:cs typeface="Arial"/>
              </a:rPr>
              <a:t>terzo piano </a:t>
            </a:r>
            <a:r>
              <a:rPr sz="1100" dirty="0">
                <a:latin typeface="Arial"/>
                <a:cs typeface="Arial"/>
              </a:rPr>
              <a:t>e inserita </a:t>
            </a:r>
            <a:r>
              <a:rPr sz="1100" spc="-5" dirty="0">
                <a:latin typeface="Arial"/>
                <a:cs typeface="Arial"/>
              </a:rPr>
              <a:t>nella </a:t>
            </a:r>
            <a:r>
              <a:rPr sz="1100" dirty="0">
                <a:latin typeface="Arial"/>
                <a:cs typeface="Arial"/>
              </a:rPr>
              <a:t>mostra </a:t>
            </a:r>
            <a:r>
              <a:rPr sz="1100" spc="-5" dirty="0">
                <a:latin typeface="Arial"/>
                <a:cs typeface="Arial"/>
              </a:rPr>
              <a:t>dedicata </a:t>
            </a:r>
            <a:r>
              <a:rPr sz="1100" dirty="0">
                <a:latin typeface="Arial"/>
                <a:cs typeface="Arial"/>
              </a:rPr>
              <a:t>a </a:t>
            </a:r>
            <a:r>
              <a:rPr sz="1100" spc="-5" dirty="0">
                <a:latin typeface="Arial"/>
                <a:cs typeface="Arial"/>
              </a:rPr>
              <a:t>Lucio</a:t>
            </a:r>
            <a:r>
              <a:rPr sz="1100" spc="85" dirty="0">
                <a:latin typeface="Arial"/>
                <a:cs typeface="Arial"/>
              </a:rPr>
              <a:t> </a:t>
            </a:r>
            <a:r>
              <a:rPr sz="1100" spc="-5" dirty="0">
                <a:latin typeface="Arial"/>
                <a:cs typeface="Arial"/>
              </a:rPr>
              <a:t>Amelio.</a:t>
            </a:r>
            <a:endParaRPr sz="1100">
              <a:latin typeface="Arial"/>
              <a:cs typeface="Arial"/>
            </a:endParaRPr>
          </a:p>
          <a:p>
            <a:pPr>
              <a:lnSpc>
                <a:spcPct val="100000"/>
              </a:lnSpc>
              <a:spcBef>
                <a:spcPts val="25"/>
              </a:spcBef>
            </a:pPr>
            <a:endParaRPr sz="950">
              <a:latin typeface="Times New Roman"/>
              <a:cs typeface="Times New Roman"/>
            </a:endParaRPr>
          </a:p>
          <a:p>
            <a:pPr marL="12700" marR="8255">
              <a:lnSpc>
                <a:spcPct val="109100"/>
              </a:lnSpc>
            </a:pPr>
            <a:r>
              <a:rPr sz="1100" spc="-5" dirty="0">
                <a:latin typeface="Arial"/>
                <a:cs typeface="Arial"/>
              </a:rPr>
              <a:t>L’evento </a:t>
            </a:r>
            <a:r>
              <a:rPr sz="1100" dirty="0">
                <a:latin typeface="Arial"/>
                <a:cs typeface="Arial"/>
              </a:rPr>
              <a:t>è </a:t>
            </a:r>
            <a:r>
              <a:rPr sz="1100" spc="-5" dirty="0">
                <a:latin typeface="Arial"/>
                <a:cs typeface="Arial"/>
              </a:rPr>
              <a:t>stato seguito dalle </a:t>
            </a:r>
            <a:r>
              <a:rPr sz="1100" dirty="0">
                <a:latin typeface="Arial"/>
                <a:cs typeface="Arial"/>
              </a:rPr>
              <a:t>telecamere di </a:t>
            </a:r>
            <a:r>
              <a:rPr sz="1100" i="1" spc="-5" dirty="0">
                <a:latin typeface="Arial"/>
                <a:cs typeface="Arial"/>
              </a:rPr>
              <a:t>Uno Mattina </a:t>
            </a:r>
            <a:r>
              <a:rPr sz="1100" dirty="0">
                <a:latin typeface="Arial"/>
                <a:cs typeface="Arial"/>
              </a:rPr>
              <a:t>che </a:t>
            </a:r>
            <a:r>
              <a:rPr sz="1100" spc="-5" dirty="0">
                <a:latin typeface="Arial"/>
                <a:cs typeface="Arial"/>
              </a:rPr>
              <a:t>trasmetterà il servizio </a:t>
            </a:r>
            <a:r>
              <a:rPr sz="1100" dirty="0">
                <a:latin typeface="Arial"/>
                <a:cs typeface="Arial"/>
              </a:rPr>
              <a:t>mercoledì 18  marzo.</a:t>
            </a:r>
            <a:endParaRPr sz="1100">
              <a:latin typeface="Arial"/>
              <a:cs typeface="Arial"/>
            </a:endParaRP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72720">
              <a:lnSpc>
                <a:spcPts val="1839"/>
              </a:lnSpc>
            </a:pPr>
            <a:r>
              <a:rPr sz="1600" b="1" spc="-5" dirty="0">
                <a:latin typeface="Arial"/>
                <a:cs typeface="Arial"/>
              </a:rPr>
              <a:t>Milan</a:t>
            </a:r>
            <a:r>
              <a:rPr sz="1600" b="1" dirty="0">
                <a:latin typeface="Arial"/>
                <a:cs typeface="Arial"/>
              </a:rPr>
              <a:t>o</a:t>
            </a:r>
            <a:r>
              <a:rPr sz="1600" b="1" spc="-5" dirty="0">
                <a:latin typeface="Arial"/>
                <a:cs typeface="Arial"/>
              </a:rPr>
              <a:t>fi</a:t>
            </a:r>
            <a:r>
              <a:rPr sz="1600" b="1" spc="-15" dirty="0">
                <a:latin typeface="Arial"/>
                <a:cs typeface="Arial"/>
              </a:rPr>
              <a:t>n</a:t>
            </a:r>
            <a:r>
              <a:rPr sz="1600" b="1" spc="5" dirty="0">
                <a:latin typeface="Arial"/>
                <a:cs typeface="Arial"/>
              </a:rPr>
              <a:t>a</a:t>
            </a:r>
            <a:r>
              <a:rPr sz="1600" b="1" spc="-5" dirty="0">
                <a:latin typeface="Arial"/>
                <a:cs typeface="Arial"/>
              </a:rPr>
              <a:t>nza.it  17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509898"/>
            <a:ext cx="5704205" cy="1976755"/>
          </a:xfrm>
          <a:prstGeom prst="rect">
            <a:avLst/>
          </a:prstGeom>
        </p:spPr>
        <p:txBody>
          <a:bodyPr vert="horz" wrap="square" lIns="0" tIns="43180" rIns="0" bIns="0" rtlCol="0">
            <a:spAutoFit/>
          </a:bodyPr>
          <a:lstStyle/>
          <a:p>
            <a:pPr marL="12700" marR="179070">
              <a:lnSpc>
                <a:spcPts val="3010"/>
              </a:lnSpc>
              <a:spcBef>
                <a:spcPts val="340"/>
              </a:spcBef>
            </a:pPr>
            <a:r>
              <a:rPr sz="2650" dirty="0">
                <a:latin typeface="Georgia"/>
                <a:cs typeface="Georgia"/>
              </a:rPr>
              <a:t>B.P.E.Romagna: </a:t>
            </a:r>
            <a:r>
              <a:rPr sz="2650" spc="-5" dirty="0">
                <a:latin typeface="Georgia"/>
                <a:cs typeface="Georgia"/>
              </a:rPr>
              <a:t>partecipa </a:t>
            </a:r>
            <a:r>
              <a:rPr sz="2650" dirty="0">
                <a:latin typeface="Georgia"/>
                <a:cs typeface="Georgia"/>
              </a:rPr>
              <a:t>al</a:t>
            </a:r>
            <a:r>
              <a:rPr sz="2650" spc="-105" dirty="0">
                <a:latin typeface="Georgia"/>
                <a:cs typeface="Georgia"/>
              </a:rPr>
              <a:t> </a:t>
            </a:r>
            <a:r>
              <a:rPr sz="2650" spc="-5" dirty="0">
                <a:latin typeface="Georgia"/>
                <a:cs typeface="Georgia"/>
              </a:rPr>
              <a:t>Festival  Cultura </a:t>
            </a:r>
            <a:r>
              <a:rPr sz="2650" dirty="0">
                <a:latin typeface="Georgia"/>
                <a:cs typeface="Georgia"/>
              </a:rPr>
              <a:t>Creativa</a:t>
            </a:r>
            <a:r>
              <a:rPr sz="2650" spc="-30" dirty="0">
                <a:latin typeface="Georgia"/>
                <a:cs typeface="Georgia"/>
              </a:rPr>
              <a:t> </a:t>
            </a:r>
            <a:r>
              <a:rPr sz="2650" dirty="0">
                <a:latin typeface="Georgia"/>
                <a:cs typeface="Georgia"/>
              </a:rPr>
              <a:t>2015</a:t>
            </a:r>
            <a:endParaRPr sz="2650">
              <a:latin typeface="Georgia"/>
              <a:cs typeface="Georgia"/>
            </a:endParaRPr>
          </a:p>
          <a:p>
            <a:pPr marL="12700">
              <a:lnSpc>
                <a:spcPct val="100000"/>
              </a:lnSpc>
              <a:spcBef>
                <a:spcPts val="55"/>
              </a:spcBef>
            </a:pPr>
            <a:r>
              <a:rPr sz="1100" dirty="0">
                <a:latin typeface="Calibri"/>
                <a:cs typeface="Calibri"/>
              </a:rPr>
              <a:t>MILANO </a:t>
            </a:r>
            <a:r>
              <a:rPr sz="1100" spc="-5" dirty="0">
                <a:latin typeface="Calibri"/>
                <a:cs typeface="Calibri"/>
              </a:rPr>
              <a:t>(MF-DJ)--</a:t>
            </a:r>
            <a:r>
              <a:rPr sz="1100" u="sng" spc="-5" dirty="0">
                <a:solidFill>
                  <a:srgbClr val="1771B1"/>
                </a:solidFill>
                <a:uFill>
                  <a:solidFill>
                    <a:srgbClr val="1771B1"/>
                  </a:solidFill>
                </a:uFill>
                <a:latin typeface="Calibri"/>
                <a:cs typeface="Calibri"/>
                <a:hlinkClick r:id="rId3"/>
              </a:rPr>
              <a:t>B.P.E.Romagna</a:t>
            </a:r>
            <a:r>
              <a:rPr sz="1100" spc="-5" dirty="0">
                <a:solidFill>
                  <a:srgbClr val="1771B1"/>
                </a:solidFill>
                <a:latin typeface="Calibri"/>
                <a:cs typeface="Calibri"/>
              </a:rPr>
              <a:t> </a:t>
            </a:r>
            <a:r>
              <a:rPr sz="1100" spc="-5" dirty="0">
                <a:latin typeface="Calibri"/>
                <a:cs typeface="Calibri"/>
              </a:rPr>
              <a:t>ha aderito </a:t>
            </a:r>
            <a:r>
              <a:rPr sz="1100" dirty="0">
                <a:latin typeface="Calibri"/>
                <a:cs typeface="Calibri"/>
              </a:rPr>
              <a:t>al </a:t>
            </a:r>
            <a:r>
              <a:rPr sz="1100" spc="-5" dirty="0">
                <a:latin typeface="Calibri"/>
                <a:cs typeface="Calibri"/>
              </a:rPr>
              <a:t>Festival </a:t>
            </a:r>
            <a:r>
              <a:rPr sz="1100" dirty="0">
                <a:latin typeface="Calibri"/>
                <a:cs typeface="Calibri"/>
              </a:rPr>
              <a:t>della</a:t>
            </a:r>
            <a:r>
              <a:rPr sz="1100" spc="30" dirty="0">
                <a:latin typeface="Calibri"/>
                <a:cs typeface="Calibri"/>
              </a:rPr>
              <a:t> </a:t>
            </a:r>
            <a:r>
              <a:rPr sz="1100" spc="-5" dirty="0">
                <a:latin typeface="Calibri"/>
                <a:cs typeface="Calibri"/>
              </a:rPr>
              <a:t>Cultura</a:t>
            </a:r>
            <a:endParaRPr sz="1100">
              <a:latin typeface="Calibri"/>
              <a:cs typeface="Calibri"/>
            </a:endParaRPr>
          </a:p>
          <a:p>
            <a:pPr marL="12700" marR="5080">
              <a:lnSpc>
                <a:spcPct val="116399"/>
              </a:lnSpc>
              <a:spcBef>
                <a:spcPts val="10"/>
              </a:spcBef>
            </a:pPr>
            <a:r>
              <a:rPr sz="1100" spc="-5" dirty="0">
                <a:latin typeface="Calibri"/>
                <a:cs typeface="Calibri"/>
              </a:rPr>
              <a:t>Creativa 2015 dal tema 'L'alfabeto del Mondo. </a:t>
            </a:r>
            <a:r>
              <a:rPr sz="1100" dirty="0">
                <a:latin typeface="Calibri"/>
                <a:cs typeface="Calibri"/>
              </a:rPr>
              <a:t>Leggiamo i </a:t>
            </a:r>
            <a:r>
              <a:rPr sz="1100" spc="-5" dirty="0">
                <a:latin typeface="Calibri"/>
                <a:cs typeface="Calibri"/>
              </a:rPr>
              <a:t>segni intorno </a:t>
            </a:r>
            <a:r>
              <a:rPr sz="1100" dirty="0">
                <a:latin typeface="Calibri"/>
                <a:cs typeface="Calibri"/>
              </a:rPr>
              <a:t>a </a:t>
            </a:r>
            <a:r>
              <a:rPr sz="1100" spc="-5" dirty="0">
                <a:latin typeface="Calibri"/>
                <a:cs typeface="Calibri"/>
              </a:rPr>
              <a:t>noi </a:t>
            </a:r>
            <a:r>
              <a:rPr sz="1100" dirty="0">
                <a:latin typeface="Calibri"/>
                <a:cs typeface="Calibri"/>
              </a:rPr>
              <a:t>e </a:t>
            </a:r>
            <a:r>
              <a:rPr sz="1100" spc="-5" dirty="0">
                <a:latin typeface="Calibri"/>
                <a:cs typeface="Calibri"/>
              </a:rPr>
              <a:t>raccontiamo' indetto  dall'Abi. quanto si legge </a:t>
            </a:r>
            <a:r>
              <a:rPr sz="1100" dirty="0">
                <a:latin typeface="Calibri"/>
                <a:cs typeface="Calibri"/>
              </a:rPr>
              <a:t>in </a:t>
            </a:r>
            <a:r>
              <a:rPr sz="1100" spc="-5" dirty="0">
                <a:latin typeface="Calibri"/>
                <a:cs typeface="Calibri"/>
              </a:rPr>
              <a:t>una breve</a:t>
            </a:r>
            <a:r>
              <a:rPr sz="1100" spc="5" dirty="0">
                <a:latin typeface="Calibri"/>
                <a:cs typeface="Calibri"/>
              </a:rPr>
              <a:t> </a:t>
            </a:r>
            <a:r>
              <a:rPr sz="1100" dirty="0">
                <a:latin typeface="Calibri"/>
                <a:cs typeface="Calibri"/>
              </a:rPr>
              <a:t>nota.</a:t>
            </a:r>
            <a:endParaRPr sz="1100">
              <a:latin typeface="Calibri"/>
              <a:cs typeface="Calibri"/>
            </a:endParaRPr>
          </a:p>
          <a:p>
            <a:pPr marL="12700" marR="5203190">
              <a:lnSpc>
                <a:spcPct val="117300"/>
              </a:lnSpc>
            </a:pPr>
            <a:r>
              <a:rPr sz="1100" dirty="0">
                <a:latin typeface="Calibri"/>
                <a:cs typeface="Calibri"/>
              </a:rPr>
              <a:t>c</a:t>
            </a:r>
            <a:r>
              <a:rPr sz="1100" spc="-5" dirty="0">
                <a:latin typeface="Calibri"/>
                <a:cs typeface="Calibri"/>
              </a:rPr>
              <a:t>o</a:t>
            </a:r>
            <a:r>
              <a:rPr sz="1100" dirty="0">
                <a:latin typeface="Calibri"/>
                <a:cs typeface="Calibri"/>
              </a:rPr>
              <a:t>m/</a:t>
            </a:r>
            <a:r>
              <a:rPr sz="1100" spc="-15" dirty="0">
                <a:latin typeface="Calibri"/>
                <a:cs typeface="Calibri"/>
              </a:rPr>
              <a:t>c</a:t>
            </a:r>
            <a:r>
              <a:rPr sz="1100" dirty="0">
                <a:latin typeface="Calibri"/>
                <a:cs typeface="Calibri"/>
              </a:rPr>
              <a:t>as  </a:t>
            </a:r>
            <a:r>
              <a:rPr sz="1100" spc="-5" dirty="0">
                <a:latin typeface="Calibri"/>
                <a:cs typeface="Calibri"/>
              </a:rPr>
              <a:t>(fine)</a:t>
            </a:r>
            <a:endParaRPr sz="1100">
              <a:latin typeface="Calibri"/>
              <a:cs typeface="Calibri"/>
            </a:endParaRPr>
          </a:p>
          <a:p>
            <a:pPr marL="12700">
              <a:lnSpc>
                <a:spcPct val="100000"/>
              </a:lnSpc>
              <a:spcBef>
                <a:spcPts val="229"/>
              </a:spcBef>
            </a:pPr>
            <a:r>
              <a:rPr sz="1100" dirty="0">
                <a:latin typeface="Calibri"/>
                <a:cs typeface="Calibri"/>
              </a:rPr>
              <a:t>MF-DJ</a:t>
            </a:r>
            <a:r>
              <a:rPr sz="1100" spc="-10" dirty="0">
                <a:latin typeface="Calibri"/>
                <a:cs typeface="Calibri"/>
              </a:rPr>
              <a:t> </a:t>
            </a:r>
            <a:r>
              <a:rPr sz="1100" spc="-5" dirty="0">
                <a:latin typeface="Calibri"/>
                <a:cs typeface="Calibri"/>
              </a:rPr>
              <a:t>NEWS</a:t>
            </a:r>
            <a:endParaRPr sz="1100">
              <a:latin typeface="Calibri"/>
              <a:cs typeface="Calibri"/>
            </a:endParaRPr>
          </a:p>
        </p:txBody>
      </p:sp>
      <p:sp>
        <p:nvSpPr>
          <p:cNvPr id="5" name="object 5"/>
          <p:cNvSpPr/>
          <p:nvPr/>
        </p:nvSpPr>
        <p:spPr>
          <a:xfrm>
            <a:off x="2522854" y="2119883"/>
            <a:ext cx="2514472" cy="65735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51964"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2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Nap</a:t>
            </a:r>
            <a:r>
              <a:rPr sz="1600" b="1" spc="-15" dirty="0">
                <a:latin typeface="Arial"/>
                <a:cs typeface="Arial"/>
              </a:rPr>
              <a:t>o</a:t>
            </a:r>
            <a:r>
              <a:rPr sz="1600" b="1" spc="-5" dirty="0">
                <a:latin typeface="Arial"/>
                <a:cs typeface="Arial"/>
              </a:rPr>
              <a:t>l</a:t>
            </a:r>
            <a:r>
              <a:rPr sz="1600" b="1" spc="15" dirty="0">
                <a:latin typeface="Arial"/>
                <a:cs typeface="Arial"/>
              </a:rPr>
              <a:t>i</a:t>
            </a:r>
            <a:r>
              <a:rPr sz="1600" b="1" spc="-30" dirty="0">
                <a:latin typeface="Arial"/>
                <a:cs typeface="Arial"/>
              </a:rPr>
              <a:t>v</a:t>
            </a:r>
            <a:r>
              <a:rPr sz="1600" b="1" spc="5" dirty="0">
                <a:latin typeface="Arial"/>
                <a:cs typeface="Arial"/>
              </a:rPr>
              <a:t>i</a:t>
            </a:r>
            <a:r>
              <a:rPr sz="1600" b="1" spc="-5" dirty="0">
                <a:latin typeface="Arial"/>
                <a:cs typeface="Arial"/>
              </a:rPr>
              <a:t>lla</a:t>
            </a:r>
            <a:r>
              <a:rPr sz="1600" b="1" dirty="0">
                <a:latin typeface="Arial"/>
                <a:cs typeface="Arial"/>
              </a:rPr>
              <a:t>g</a:t>
            </a:r>
            <a:r>
              <a:rPr sz="1600" b="1" spc="-5" dirty="0">
                <a:latin typeface="Arial"/>
                <a:cs typeface="Arial"/>
              </a:rPr>
              <a:t>e.c</a:t>
            </a:r>
            <a:r>
              <a:rPr sz="1600" b="1" dirty="0">
                <a:latin typeface="Arial"/>
                <a:cs typeface="Arial"/>
              </a:rPr>
              <a:t>o</a:t>
            </a:r>
            <a:r>
              <a:rPr sz="1600" b="1" spc="-5" dirty="0">
                <a:latin typeface="Arial"/>
                <a:cs typeface="Arial"/>
              </a:rPr>
              <a:t>m  17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81075" y="3381374"/>
            <a:ext cx="5676900" cy="10001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581275" y="2057399"/>
            <a:ext cx="2400300" cy="64198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52500" y="4638674"/>
            <a:ext cx="5800725" cy="433387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Ntacalabria.it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76985" y="2985134"/>
            <a:ext cx="4809490" cy="435292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7693532"/>
            <a:ext cx="6281420" cy="2018030"/>
          </a:xfrm>
          <a:prstGeom prst="rect">
            <a:avLst/>
          </a:prstGeom>
        </p:spPr>
        <p:txBody>
          <a:bodyPr vert="horz" wrap="square" lIns="0" tIns="29209" rIns="0" bIns="0" rtlCol="0">
            <a:spAutoFit/>
          </a:bodyPr>
          <a:lstStyle/>
          <a:p>
            <a:pPr marL="12700">
              <a:lnSpc>
                <a:spcPct val="100000"/>
              </a:lnSpc>
              <a:spcBef>
                <a:spcPts val="229"/>
              </a:spcBef>
            </a:pPr>
            <a:r>
              <a:rPr sz="1200" spc="10" dirty="0">
                <a:solidFill>
                  <a:srgbClr val="3A3A3A"/>
                </a:solidFill>
                <a:latin typeface="Georgia"/>
                <a:cs typeface="Georgia"/>
              </a:rPr>
              <a:t>“</a:t>
            </a:r>
            <a:r>
              <a:rPr sz="1200" i="1" spc="10" dirty="0">
                <a:solidFill>
                  <a:srgbClr val="3A3A3A"/>
                </a:solidFill>
                <a:latin typeface="Georgia"/>
                <a:cs typeface="Georgia"/>
              </a:rPr>
              <a:t>L’alfabeto del </a:t>
            </a:r>
            <a:r>
              <a:rPr sz="1200" i="1" spc="15" dirty="0">
                <a:solidFill>
                  <a:srgbClr val="3A3A3A"/>
                </a:solidFill>
                <a:latin typeface="Georgia"/>
                <a:cs typeface="Georgia"/>
              </a:rPr>
              <a:t>Mondo. </a:t>
            </a:r>
            <a:r>
              <a:rPr sz="1200" i="1" spc="10" dirty="0">
                <a:solidFill>
                  <a:srgbClr val="3A3A3A"/>
                </a:solidFill>
                <a:latin typeface="Georgia"/>
                <a:cs typeface="Georgia"/>
              </a:rPr>
              <a:t>Leggiamo </a:t>
            </a:r>
            <a:r>
              <a:rPr sz="1200" i="1" dirty="0">
                <a:solidFill>
                  <a:srgbClr val="3A3A3A"/>
                </a:solidFill>
                <a:latin typeface="Georgia"/>
                <a:cs typeface="Georgia"/>
              </a:rPr>
              <a:t>i </a:t>
            </a:r>
            <a:r>
              <a:rPr sz="1200" i="1" spc="10" dirty="0">
                <a:solidFill>
                  <a:srgbClr val="3A3A3A"/>
                </a:solidFill>
                <a:latin typeface="Georgia"/>
                <a:cs typeface="Georgia"/>
              </a:rPr>
              <a:t>segni intorno </a:t>
            </a:r>
            <a:r>
              <a:rPr sz="1200" i="1" dirty="0">
                <a:solidFill>
                  <a:srgbClr val="3A3A3A"/>
                </a:solidFill>
                <a:latin typeface="Georgia"/>
                <a:cs typeface="Georgia"/>
              </a:rPr>
              <a:t>a </a:t>
            </a:r>
            <a:r>
              <a:rPr sz="1200" i="1" spc="10" dirty="0">
                <a:solidFill>
                  <a:srgbClr val="3A3A3A"/>
                </a:solidFill>
                <a:latin typeface="Georgia"/>
                <a:cs typeface="Georgia"/>
              </a:rPr>
              <a:t>noi </a:t>
            </a:r>
            <a:r>
              <a:rPr sz="1200" i="1" dirty="0">
                <a:solidFill>
                  <a:srgbClr val="3A3A3A"/>
                </a:solidFill>
                <a:latin typeface="Georgia"/>
                <a:cs typeface="Georgia"/>
              </a:rPr>
              <a:t>e</a:t>
            </a:r>
            <a:r>
              <a:rPr sz="1200" i="1" spc="60" dirty="0">
                <a:solidFill>
                  <a:srgbClr val="3A3A3A"/>
                </a:solidFill>
                <a:latin typeface="Georgia"/>
                <a:cs typeface="Georgia"/>
              </a:rPr>
              <a:t> </a:t>
            </a:r>
            <a:r>
              <a:rPr sz="1200" i="1" spc="15" dirty="0">
                <a:solidFill>
                  <a:srgbClr val="3A3A3A"/>
                </a:solidFill>
                <a:latin typeface="Georgia"/>
                <a:cs typeface="Georgia"/>
              </a:rPr>
              <a:t>raccontiamo</a:t>
            </a:r>
            <a:r>
              <a:rPr sz="1200" spc="15" dirty="0">
                <a:solidFill>
                  <a:srgbClr val="3A3A3A"/>
                </a:solidFill>
                <a:latin typeface="Georgia"/>
                <a:cs typeface="Georgia"/>
              </a:rPr>
              <a:t>”.</a:t>
            </a:r>
            <a:endParaRPr sz="1200">
              <a:latin typeface="Georgia"/>
              <a:cs typeface="Georgia"/>
            </a:endParaRPr>
          </a:p>
          <a:p>
            <a:pPr marL="12700" marR="8890" algn="just">
              <a:lnSpc>
                <a:spcPct val="109200"/>
              </a:lnSpc>
            </a:pPr>
            <a:r>
              <a:rPr sz="1200" dirty="0">
                <a:solidFill>
                  <a:srgbClr val="3A3A3A"/>
                </a:solidFill>
                <a:latin typeface="Georgia"/>
                <a:cs typeface="Georgia"/>
              </a:rPr>
              <a:t>È </a:t>
            </a:r>
            <a:r>
              <a:rPr sz="1200" spc="10" dirty="0">
                <a:solidFill>
                  <a:srgbClr val="3A3A3A"/>
                </a:solidFill>
                <a:latin typeface="Georgia"/>
                <a:cs typeface="Georgia"/>
              </a:rPr>
              <a:t>questo il tema </a:t>
            </a:r>
            <a:r>
              <a:rPr sz="1200" spc="15" dirty="0">
                <a:solidFill>
                  <a:srgbClr val="3A3A3A"/>
                </a:solidFill>
                <a:latin typeface="Georgia"/>
                <a:cs typeface="Georgia"/>
              </a:rPr>
              <a:t>della </a:t>
            </a:r>
            <a:r>
              <a:rPr sz="1200" spc="10" dirty="0">
                <a:solidFill>
                  <a:srgbClr val="3A3A3A"/>
                </a:solidFill>
                <a:latin typeface="Georgia"/>
                <a:cs typeface="Georgia"/>
              </a:rPr>
              <a:t>seconda edizione del Festival della Cultura Creativa,  </a:t>
            </a:r>
            <a:r>
              <a:rPr sz="1200" spc="15" dirty="0">
                <a:solidFill>
                  <a:srgbClr val="3A3A3A"/>
                </a:solidFill>
                <a:latin typeface="Georgia"/>
                <a:cs typeface="Georgia"/>
              </a:rPr>
              <a:t>promosso </a:t>
            </a:r>
            <a:r>
              <a:rPr sz="1200" spc="10" dirty="0">
                <a:solidFill>
                  <a:srgbClr val="3A3A3A"/>
                </a:solidFill>
                <a:latin typeface="Georgia"/>
                <a:cs typeface="Georgia"/>
              </a:rPr>
              <a:t>dall’ABI </a:t>
            </a:r>
            <a:r>
              <a:rPr sz="1200" dirty="0">
                <a:solidFill>
                  <a:srgbClr val="3A3A3A"/>
                </a:solidFill>
                <a:latin typeface="Georgia"/>
                <a:cs typeface="Georgia"/>
              </a:rPr>
              <a:t>e </a:t>
            </a:r>
            <a:r>
              <a:rPr sz="1200" spc="10" dirty="0">
                <a:solidFill>
                  <a:srgbClr val="3A3A3A"/>
                </a:solidFill>
                <a:latin typeface="Georgia"/>
                <a:cs typeface="Georgia"/>
              </a:rPr>
              <a:t>realizzato </a:t>
            </a:r>
            <a:r>
              <a:rPr sz="1200" spc="15" dirty="0">
                <a:solidFill>
                  <a:srgbClr val="3A3A3A"/>
                </a:solidFill>
                <a:latin typeface="Georgia"/>
                <a:cs typeface="Georgia"/>
              </a:rPr>
              <a:t>dalle singole banche </a:t>
            </a:r>
            <a:r>
              <a:rPr sz="1200" dirty="0">
                <a:solidFill>
                  <a:srgbClr val="3A3A3A"/>
                </a:solidFill>
                <a:latin typeface="Georgia"/>
                <a:cs typeface="Georgia"/>
              </a:rPr>
              <a:t>su </a:t>
            </a:r>
            <a:r>
              <a:rPr sz="1200" spc="10" dirty="0">
                <a:solidFill>
                  <a:srgbClr val="3A3A3A"/>
                </a:solidFill>
                <a:latin typeface="Georgia"/>
                <a:cs typeface="Georgia"/>
              </a:rPr>
              <a:t>tutto </a:t>
            </a:r>
            <a:r>
              <a:rPr sz="1200" dirty="0">
                <a:solidFill>
                  <a:srgbClr val="3A3A3A"/>
                </a:solidFill>
                <a:latin typeface="Georgia"/>
                <a:cs typeface="Georgia"/>
              </a:rPr>
              <a:t>il </a:t>
            </a:r>
            <a:r>
              <a:rPr sz="1200" spc="15" dirty="0">
                <a:solidFill>
                  <a:srgbClr val="3A3A3A"/>
                </a:solidFill>
                <a:latin typeface="Georgia"/>
                <a:cs typeface="Georgia"/>
              </a:rPr>
              <a:t>territorio</a:t>
            </a:r>
            <a:r>
              <a:rPr sz="1200" spc="70" dirty="0">
                <a:solidFill>
                  <a:srgbClr val="3A3A3A"/>
                </a:solidFill>
                <a:latin typeface="Georgia"/>
                <a:cs typeface="Georgia"/>
              </a:rPr>
              <a:t> </a:t>
            </a:r>
            <a:r>
              <a:rPr sz="1200" spc="15" dirty="0">
                <a:solidFill>
                  <a:srgbClr val="3A3A3A"/>
                </a:solidFill>
                <a:latin typeface="Georgia"/>
                <a:cs typeface="Georgia"/>
              </a:rPr>
              <a:t>nazionale.</a:t>
            </a:r>
            <a:endParaRPr sz="1200">
              <a:latin typeface="Georgia"/>
              <a:cs typeface="Georgia"/>
            </a:endParaRPr>
          </a:p>
          <a:p>
            <a:pPr marL="12700" marR="7620" algn="just">
              <a:lnSpc>
                <a:spcPts val="1570"/>
              </a:lnSpc>
              <a:spcBef>
                <a:spcPts val="65"/>
              </a:spcBef>
            </a:pPr>
            <a:r>
              <a:rPr sz="1200" spc="5" dirty="0">
                <a:solidFill>
                  <a:srgbClr val="3A3A3A"/>
                </a:solidFill>
                <a:latin typeface="Georgia"/>
                <a:cs typeface="Georgia"/>
              </a:rPr>
              <a:t>La </a:t>
            </a:r>
            <a:r>
              <a:rPr sz="1200" spc="15" dirty="0">
                <a:solidFill>
                  <a:srgbClr val="3A3A3A"/>
                </a:solidFill>
                <a:latin typeface="Georgia"/>
                <a:cs typeface="Georgia"/>
              </a:rPr>
              <a:t>manifestazione, interamente </a:t>
            </a:r>
            <a:r>
              <a:rPr sz="1200" spc="10" dirty="0">
                <a:solidFill>
                  <a:srgbClr val="3A3A3A"/>
                </a:solidFill>
                <a:latin typeface="Georgia"/>
                <a:cs typeface="Georgia"/>
              </a:rPr>
              <a:t>dedicata alla </a:t>
            </a:r>
            <a:r>
              <a:rPr sz="1200" spc="15" dirty="0">
                <a:solidFill>
                  <a:srgbClr val="3A3A3A"/>
                </a:solidFill>
                <a:latin typeface="Georgia"/>
                <a:cs typeface="Georgia"/>
              </a:rPr>
              <a:t>cultura </a:t>
            </a:r>
            <a:r>
              <a:rPr sz="1200" dirty="0">
                <a:solidFill>
                  <a:srgbClr val="3A3A3A"/>
                </a:solidFill>
                <a:latin typeface="Georgia"/>
                <a:cs typeface="Georgia"/>
              </a:rPr>
              <a:t>e </a:t>
            </a:r>
            <a:r>
              <a:rPr sz="1200" spc="10" dirty="0">
                <a:solidFill>
                  <a:srgbClr val="3A3A3A"/>
                </a:solidFill>
                <a:latin typeface="Georgia"/>
                <a:cs typeface="Georgia"/>
              </a:rPr>
              <a:t>alla </a:t>
            </a:r>
            <a:r>
              <a:rPr sz="1200" spc="15" dirty="0">
                <a:solidFill>
                  <a:srgbClr val="3A3A3A"/>
                </a:solidFill>
                <a:latin typeface="Georgia"/>
                <a:cs typeface="Georgia"/>
              </a:rPr>
              <a:t>creatività, </a:t>
            </a:r>
            <a:r>
              <a:rPr sz="1200" spc="10" dirty="0">
                <a:solidFill>
                  <a:srgbClr val="3A3A3A"/>
                </a:solidFill>
                <a:latin typeface="Georgia"/>
                <a:cs typeface="Georgia"/>
              </a:rPr>
              <a:t>si </a:t>
            </a:r>
            <a:r>
              <a:rPr sz="1200" spc="15" dirty="0">
                <a:solidFill>
                  <a:srgbClr val="3A3A3A"/>
                </a:solidFill>
                <a:latin typeface="Georgia"/>
                <a:cs typeface="Georgia"/>
              </a:rPr>
              <a:t>svolgerà </a:t>
            </a:r>
            <a:r>
              <a:rPr sz="1200" spc="10" dirty="0">
                <a:solidFill>
                  <a:srgbClr val="3A3A3A"/>
                </a:solidFill>
                <a:latin typeface="Georgia"/>
                <a:cs typeface="Georgia"/>
              </a:rPr>
              <a:t>nella  </a:t>
            </a:r>
            <a:r>
              <a:rPr sz="1200" spc="15" dirty="0">
                <a:solidFill>
                  <a:srgbClr val="3A3A3A"/>
                </a:solidFill>
                <a:latin typeface="Georgia"/>
                <a:cs typeface="Georgia"/>
              </a:rPr>
              <a:t>settimana </a:t>
            </a:r>
            <a:r>
              <a:rPr sz="1200" spc="5" dirty="0">
                <a:solidFill>
                  <a:srgbClr val="3A3A3A"/>
                </a:solidFill>
                <a:latin typeface="Georgia"/>
                <a:cs typeface="Georgia"/>
              </a:rPr>
              <a:t>dal 16 </a:t>
            </a:r>
            <a:r>
              <a:rPr sz="1200" dirty="0">
                <a:solidFill>
                  <a:srgbClr val="3A3A3A"/>
                </a:solidFill>
                <a:latin typeface="Georgia"/>
                <a:cs typeface="Georgia"/>
              </a:rPr>
              <a:t>al </a:t>
            </a:r>
            <a:r>
              <a:rPr sz="1200" spc="10" dirty="0">
                <a:solidFill>
                  <a:srgbClr val="3A3A3A"/>
                </a:solidFill>
                <a:latin typeface="Georgia"/>
                <a:cs typeface="Georgia"/>
              </a:rPr>
              <a:t>22 </a:t>
            </a:r>
            <a:r>
              <a:rPr sz="1200" spc="15" dirty="0">
                <a:solidFill>
                  <a:srgbClr val="3A3A3A"/>
                </a:solidFill>
                <a:latin typeface="Georgia"/>
                <a:cs typeface="Georgia"/>
              </a:rPr>
              <a:t>marzo. </a:t>
            </a:r>
            <a:r>
              <a:rPr sz="1200" spc="10" dirty="0">
                <a:solidFill>
                  <a:srgbClr val="3A3A3A"/>
                </a:solidFill>
                <a:latin typeface="Georgia"/>
                <a:cs typeface="Georgia"/>
              </a:rPr>
              <a:t>In </a:t>
            </a:r>
            <a:r>
              <a:rPr sz="1200" spc="15" dirty="0">
                <a:solidFill>
                  <a:srgbClr val="3A3A3A"/>
                </a:solidFill>
                <a:latin typeface="Georgia"/>
                <a:cs typeface="Georgia"/>
              </a:rPr>
              <a:t>tutta Italia </a:t>
            </a:r>
            <a:r>
              <a:rPr sz="1200" spc="5" dirty="0">
                <a:solidFill>
                  <a:srgbClr val="3A3A3A"/>
                </a:solidFill>
                <a:latin typeface="Georgia"/>
                <a:cs typeface="Georgia"/>
              </a:rPr>
              <a:t>ci </a:t>
            </a:r>
            <a:r>
              <a:rPr sz="1200" spc="15" dirty="0">
                <a:solidFill>
                  <a:srgbClr val="3A3A3A"/>
                </a:solidFill>
                <a:latin typeface="Georgia"/>
                <a:cs typeface="Georgia"/>
              </a:rPr>
              <a:t>saranno tantissimi </a:t>
            </a:r>
            <a:r>
              <a:rPr sz="1200" spc="10" dirty="0">
                <a:solidFill>
                  <a:srgbClr val="3A3A3A"/>
                </a:solidFill>
                <a:latin typeface="Georgia"/>
                <a:cs typeface="Georgia"/>
              </a:rPr>
              <a:t>eventi organizzati dalle  Banche con la collaborazione </a:t>
            </a:r>
            <a:r>
              <a:rPr sz="1200" spc="5" dirty="0">
                <a:solidFill>
                  <a:srgbClr val="3A3A3A"/>
                </a:solidFill>
                <a:latin typeface="Georgia"/>
                <a:cs typeface="Georgia"/>
              </a:rPr>
              <a:t>di </a:t>
            </a:r>
            <a:r>
              <a:rPr sz="1200" spc="15" dirty="0">
                <a:solidFill>
                  <a:srgbClr val="3A3A3A"/>
                </a:solidFill>
                <a:latin typeface="Georgia"/>
                <a:cs typeface="Georgia"/>
              </a:rPr>
              <a:t>partner </a:t>
            </a:r>
            <a:r>
              <a:rPr sz="1200" spc="10" dirty="0">
                <a:solidFill>
                  <a:srgbClr val="3A3A3A"/>
                </a:solidFill>
                <a:latin typeface="Georgia"/>
                <a:cs typeface="Georgia"/>
              </a:rPr>
              <a:t>culturali </a:t>
            </a:r>
            <a:r>
              <a:rPr sz="1200" spc="5" dirty="0">
                <a:solidFill>
                  <a:srgbClr val="3A3A3A"/>
                </a:solidFill>
                <a:latin typeface="Georgia"/>
                <a:cs typeface="Georgia"/>
              </a:rPr>
              <a:t>sul</a:t>
            </a:r>
            <a:r>
              <a:rPr sz="1200" spc="285" dirty="0">
                <a:solidFill>
                  <a:srgbClr val="3A3A3A"/>
                </a:solidFill>
                <a:latin typeface="Georgia"/>
                <a:cs typeface="Georgia"/>
              </a:rPr>
              <a:t> </a:t>
            </a:r>
            <a:r>
              <a:rPr sz="1200" spc="15" dirty="0">
                <a:solidFill>
                  <a:srgbClr val="3A3A3A"/>
                </a:solidFill>
                <a:latin typeface="Georgia"/>
                <a:cs typeface="Georgia"/>
              </a:rPr>
              <a:t>territorio.</a:t>
            </a:r>
            <a:endParaRPr sz="1200">
              <a:latin typeface="Georgia"/>
              <a:cs typeface="Georgia"/>
            </a:endParaRPr>
          </a:p>
          <a:p>
            <a:pPr marL="12700">
              <a:lnSpc>
                <a:spcPct val="100000"/>
              </a:lnSpc>
              <a:spcBef>
                <a:spcPts val="50"/>
              </a:spcBef>
            </a:pPr>
            <a:r>
              <a:rPr sz="1200" spc="10" dirty="0">
                <a:solidFill>
                  <a:srgbClr val="3A3A3A"/>
                </a:solidFill>
                <a:latin typeface="Georgia"/>
                <a:cs typeface="Georgia"/>
              </a:rPr>
              <a:t>In</a:t>
            </a:r>
            <a:r>
              <a:rPr sz="1200" spc="45" dirty="0">
                <a:solidFill>
                  <a:srgbClr val="3A3A3A"/>
                </a:solidFill>
                <a:latin typeface="Georgia"/>
                <a:cs typeface="Georgia"/>
              </a:rPr>
              <a:t> </a:t>
            </a:r>
            <a:r>
              <a:rPr sz="1200" spc="10" dirty="0">
                <a:solidFill>
                  <a:srgbClr val="3A3A3A"/>
                </a:solidFill>
                <a:latin typeface="Georgia"/>
                <a:cs typeface="Georgia"/>
              </a:rPr>
              <a:t>Calabria,</a:t>
            </a:r>
            <a:r>
              <a:rPr sz="1200" spc="45" dirty="0">
                <a:solidFill>
                  <a:srgbClr val="3A3A3A"/>
                </a:solidFill>
                <a:latin typeface="Georgia"/>
                <a:cs typeface="Georgia"/>
              </a:rPr>
              <a:t> </a:t>
            </a:r>
            <a:r>
              <a:rPr sz="1200" spc="10" dirty="0">
                <a:solidFill>
                  <a:srgbClr val="3A3A3A"/>
                </a:solidFill>
                <a:latin typeface="Georgia"/>
                <a:cs typeface="Georgia"/>
              </a:rPr>
              <a:t>la</a:t>
            </a:r>
            <a:r>
              <a:rPr sz="1200" spc="40" dirty="0">
                <a:solidFill>
                  <a:srgbClr val="3A3A3A"/>
                </a:solidFill>
                <a:latin typeface="Georgia"/>
                <a:cs typeface="Georgia"/>
              </a:rPr>
              <a:t> </a:t>
            </a:r>
            <a:r>
              <a:rPr sz="1200" spc="10" dirty="0">
                <a:solidFill>
                  <a:srgbClr val="3A3A3A"/>
                </a:solidFill>
                <a:latin typeface="Georgia"/>
                <a:cs typeface="Georgia"/>
              </a:rPr>
              <a:t>BCC</a:t>
            </a:r>
            <a:r>
              <a:rPr sz="1200" spc="35" dirty="0">
                <a:solidFill>
                  <a:srgbClr val="3A3A3A"/>
                </a:solidFill>
                <a:latin typeface="Georgia"/>
                <a:cs typeface="Georgia"/>
              </a:rPr>
              <a:t> </a:t>
            </a:r>
            <a:r>
              <a:rPr sz="1200" spc="15" dirty="0">
                <a:solidFill>
                  <a:srgbClr val="3A3A3A"/>
                </a:solidFill>
                <a:latin typeface="Georgia"/>
                <a:cs typeface="Georgia"/>
              </a:rPr>
              <a:t>Mediocrati</a:t>
            </a:r>
            <a:r>
              <a:rPr sz="1200" spc="40" dirty="0">
                <a:solidFill>
                  <a:srgbClr val="3A3A3A"/>
                </a:solidFill>
                <a:latin typeface="Georgia"/>
                <a:cs typeface="Georgia"/>
              </a:rPr>
              <a:t> </a:t>
            </a:r>
            <a:r>
              <a:rPr sz="1200" spc="10" dirty="0">
                <a:solidFill>
                  <a:srgbClr val="3A3A3A"/>
                </a:solidFill>
                <a:latin typeface="Georgia"/>
                <a:cs typeface="Georgia"/>
              </a:rPr>
              <a:t>organizza</a:t>
            </a:r>
            <a:r>
              <a:rPr sz="1200" spc="55" dirty="0">
                <a:solidFill>
                  <a:srgbClr val="3A3A3A"/>
                </a:solidFill>
                <a:latin typeface="Georgia"/>
                <a:cs typeface="Georgia"/>
              </a:rPr>
              <a:t> </a:t>
            </a:r>
            <a:r>
              <a:rPr sz="1200" spc="5" dirty="0">
                <a:solidFill>
                  <a:srgbClr val="3A3A3A"/>
                </a:solidFill>
                <a:latin typeface="Georgia"/>
                <a:cs typeface="Georgia"/>
              </a:rPr>
              <a:t>due</a:t>
            </a:r>
            <a:r>
              <a:rPr sz="1200" spc="40" dirty="0">
                <a:solidFill>
                  <a:srgbClr val="3A3A3A"/>
                </a:solidFill>
                <a:latin typeface="Georgia"/>
                <a:cs typeface="Georgia"/>
              </a:rPr>
              <a:t> </a:t>
            </a:r>
            <a:r>
              <a:rPr sz="1200" spc="10" dirty="0">
                <a:solidFill>
                  <a:srgbClr val="3A3A3A"/>
                </a:solidFill>
                <a:latin typeface="Georgia"/>
                <a:cs typeface="Georgia"/>
              </a:rPr>
              <a:t>eventi</a:t>
            </a:r>
            <a:r>
              <a:rPr sz="1200" spc="55" dirty="0">
                <a:solidFill>
                  <a:srgbClr val="3A3A3A"/>
                </a:solidFill>
                <a:latin typeface="Georgia"/>
                <a:cs typeface="Georgia"/>
              </a:rPr>
              <a:t> </a:t>
            </a:r>
            <a:r>
              <a:rPr sz="1200" spc="10" dirty="0">
                <a:solidFill>
                  <a:srgbClr val="3A3A3A"/>
                </a:solidFill>
                <a:latin typeface="Georgia"/>
                <a:cs typeface="Georgia"/>
              </a:rPr>
              <a:t>dedicati</a:t>
            </a:r>
            <a:r>
              <a:rPr sz="1200" spc="55" dirty="0">
                <a:solidFill>
                  <a:srgbClr val="3A3A3A"/>
                </a:solidFill>
                <a:latin typeface="Georgia"/>
                <a:cs typeface="Georgia"/>
              </a:rPr>
              <a:t> </a:t>
            </a:r>
            <a:r>
              <a:rPr sz="1200" dirty="0">
                <a:solidFill>
                  <a:srgbClr val="3A3A3A"/>
                </a:solidFill>
                <a:latin typeface="Georgia"/>
                <a:cs typeface="Georgia"/>
              </a:rPr>
              <a:t>al</a:t>
            </a:r>
            <a:r>
              <a:rPr sz="1200" spc="50" dirty="0">
                <a:solidFill>
                  <a:srgbClr val="3A3A3A"/>
                </a:solidFill>
                <a:latin typeface="Georgia"/>
                <a:cs typeface="Georgia"/>
              </a:rPr>
              <a:t> </a:t>
            </a:r>
            <a:r>
              <a:rPr sz="1200" spc="10" dirty="0">
                <a:solidFill>
                  <a:srgbClr val="3A3A3A"/>
                </a:solidFill>
                <a:latin typeface="Georgia"/>
                <a:cs typeface="Georgia"/>
              </a:rPr>
              <a:t>racconto</a:t>
            </a:r>
            <a:r>
              <a:rPr sz="1200" spc="60" dirty="0">
                <a:solidFill>
                  <a:srgbClr val="3A3A3A"/>
                </a:solidFill>
                <a:latin typeface="Georgia"/>
                <a:cs typeface="Georgia"/>
              </a:rPr>
              <a:t> </a:t>
            </a:r>
            <a:r>
              <a:rPr sz="1200" dirty="0">
                <a:solidFill>
                  <a:srgbClr val="3A3A3A"/>
                </a:solidFill>
                <a:latin typeface="Georgia"/>
                <a:cs typeface="Georgia"/>
              </a:rPr>
              <a:t>e</a:t>
            </a:r>
            <a:r>
              <a:rPr sz="1200" spc="40" dirty="0">
                <a:solidFill>
                  <a:srgbClr val="3A3A3A"/>
                </a:solidFill>
                <a:latin typeface="Georgia"/>
                <a:cs typeface="Georgia"/>
              </a:rPr>
              <a:t> </a:t>
            </a:r>
            <a:r>
              <a:rPr sz="1200" spc="15" dirty="0">
                <a:solidFill>
                  <a:srgbClr val="3A3A3A"/>
                </a:solidFill>
                <a:latin typeface="Georgia"/>
                <a:cs typeface="Georgia"/>
              </a:rPr>
              <a:t>all’arte.</a:t>
            </a:r>
            <a:endParaRPr sz="1200">
              <a:latin typeface="Georgia"/>
              <a:cs typeface="Georgia"/>
            </a:endParaRPr>
          </a:p>
          <a:p>
            <a:pPr marL="12700" marR="5080" algn="just">
              <a:lnSpc>
                <a:spcPct val="108700"/>
              </a:lnSpc>
              <a:spcBef>
                <a:spcPts val="10"/>
              </a:spcBef>
            </a:pPr>
            <a:r>
              <a:rPr sz="1200" spc="10" dirty="0">
                <a:solidFill>
                  <a:srgbClr val="3A3A3A"/>
                </a:solidFill>
                <a:latin typeface="Georgia"/>
                <a:cs typeface="Georgia"/>
              </a:rPr>
              <a:t>Il primo, in programma </a:t>
            </a:r>
            <a:r>
              <a:rPr sz="1200" dirty="0">
                <a:solidFill>
                  <a:srgbClr val="3A3A3A"/>
                </a:solidFill>
                <a:latin typeface="Georgia"/>
                <a:cs typeface="Georgia"/>
              </a:rPr>
              <a:t>a </a:t>
            </a:r>
            <a:r>
              <a:rPr sz="1200" spc="10" dirty="0">
                <a:solidFill>
                  <a:srgbClr val="3A3A3A"/>
                </a:solidFill>
                <a:latin typeface="Georgia"/>
                <a:cs typeface="Georgia"/>
              </a:rPr>
              <a:t>Rende, parte dalla Collezione Bancartis </a:t>
            </a:r>
            <a:r>
              <a:rPr sz="1200" dirty="0">
                <a:solidFill>
                  <a:srgbClr val="3A3A3A"/>
                </a:solidFill>
                <a:latin typeface="Georgia"/>
                <a:cs typeface="Georgia"/>
              </a:rPr>
              <a:t>e </a:t>
            </a:r>
            <a:r>
              <a:rPr sz="1200" spc="15" dirty="0">
                <a:solidFill>
                  <a:srgbClr val="3A3A3A"/>
                </a:solidFill>
                <a:latin typeface="Georgia"/>
                <a:cs typeface="Georgia"/>
              </a:rPr>
              <a:t>propone una lettura  della Calabria </a:t>
            </a:r>
            <a:r>
              <a:rPr sz="1200" spc="10" dirty="0">
                <a:solidFill>
                  <a:srgbClr val="3A3A3A"/>
                </a:solidFill>
                <a:latin typeface="Georgia"/>
                <a:cs typeface="Georgia"/>
              </a:rPr>
              <a:t>attraverso gli artisti </a:t>
            </a:r>
            <a:r>
              <a:rPr sz="1200" dirty="0">
                <a:solidFill>
                  <a:srgbClr val="3A3A3A"/>
                </a:solidFill>
                <a:latin typeface="Georgia"/>
                <a:cs typeface="Georgia"/>
              </a:rPr>
              <a:t>e </a:t>
            </a:r>
            <a:r>
              <a:rPr sz="1200" spc="10" dirty="0">
                <a:solidFill>
                  <a:srgbClr val="3A3A3A"/>
                </a:solidFill>
                <a:latin typeface="Georgia"/>
                <a:cs typeface="Georgia"/>
              </a:rPr>
              <a:t>le </a:t>
            </a:r>
            <a:r>
              <a:rPr sz="1200" spc="15" dirty="0">
                <a:solidFill>
                  <a:srgbClr val="3A3A3A"/>
                </a:solidFill>
                <a:latin typeface="Georgia"/>
                <a:cs typeface="Georgia"/>
              </a:rPr>
              <a:t>opere </a:t>
            </a:r>
            <a:r>
              <a:rPr sz="1200" spc="5" dirty="0">
                <a:solidFill>
                  <a:srgbClr val="3A3A3A"/>
                </a:solidFill>
                <a:latin typeface="Georgia"/>
                <a:cs typeface="Georgia"/>
              </a:rPr>
              <a:t>di </a:t>
            </a:r>
            <a:r>
              <a:rPr sz="1200" spc="10" dirty="0">
                <a:solidFill>
                  <a:srgbClr val="3A3A3A"/>
                </a:solidFill>
                <a:latin typeface="Georgia"/>
                <a:cs typeface="Georgia"/>
              </a:rPr>
              <a:t>arte </a:t>
            </a:r>
            <a:r>
              <a:rPr sz="1200" spc="15" dirty="0">
                <a:solidFill>
                  <a:srgbClr val="3A3A3A"/>
                </a:solidFill>
                <a:latin typeface="Georgia"/>
                <a:cs typeface="Georgia"/>
              </a:rPr>
              <a:t>contemporanea </a:t>
            </a:r>
            <a:r>
              <a:rPr sz="1200" spc="5" dirty="0">
                <a:solidFill>
                  <a:srgbClr val="3A3A3A"/>
                </a:solidFill>
                <a:latin typeface="Georgia"/>
                <a:cs typeface="Georgia"/>
              </a:rPr>
              <a:t>che </a:t>
            </a:r>
            <a:r>
              <a:rPr sz="1200" spc="15" dirty="0">
                <a:solidFill>
                  <a:srgbClr val="3A3A3A"/>
                </a:solidFill>
                <a:latin typeface="Georgia"/>
                <a:cs typeface="Georgia"/>
              </a:rPr>
              <a:t>la  </a:t>
            </a:r>
            <a:r>
              <a:rPr sz="1200" spc="10" dirty="0">
                <a:solidFill>
                  <a:srgbClr val="3A3A3A"/>
                </a:solidFill>
                <a:latin typeface="Georgia"/>
                <a:cs typeface="Georgia"/>
              </a:rPr>
              <a:t>Banca </a:t>
            </a:r>
            <a:r>
              <a:rPr sz="1200" spc="15" dirty="0">
                <a:solidFill>
                  <a:srgbClr val="3A3A3A"/>
                </a:solidFill>
                <a:latin typeface="Georgia"/>
                <a:cs typeface="Georgia"/>
              </a:rPr>
              <a:t>custodisce </a:t>
            </a:r>
            <a:r>
              <a:rPr sz="1200" spc="10" dirty="0">
                <a:solidFill>
                  <a:srgbClr val="3A3A3A"/>
                </a:solidFill>
                <a:latin typeface="Georgia"/>
                <a:cs typeface="Georgia"/>
              </a:rPr>
              <a:t>nella </a:t>
            </a:r>
            <a:r>
              <a:rPr sz="1200" spc="15" dirty="0">
                <a:solidFill>
                  <a:srgbClr val="3A3A3A"/>
                </a:solidFill>
                <a:latin typeface="Georgia"/>
                <a:cs typeface="Georgia"/>
              </a:rPr>
              <a:t>Sala </a:t>
            </a:r>
            <a:r>
              <a:rPr sz="1200" spc="10" dirty="0">
                <a:solidFill>
                  <a:srgbClr val="3A3A3A"/>
                </a:solidFill>
                <a:latin typeface="Georgia"/>
                <a:cs typeface="Georgia"/>
              </a:rPr>
              <a:t>De Cardona, </a:t>
            </a:r>
            <a:r>
              <a:rPr sz="1200" dirty="0">
                <a:solidFill>
                  <a:srgbClr val="3A3A3A"/>
                </a:solidFill>
                <a:latin typeface="Georgia"/>
                <a:cs typeface="Georgia"/>
              </a:rPr>
              <a:t>in </a:t>
            </a:r>
            <a:r>
              <a:rPr sz="1200" spc="10" dirty="0">
                <a:solidFill>
                  <a:srgbClr val="3A3A3A"/>
                </a:solidFill>
                <a:latin typeface="Georgia"/>
                <a:cs typeface="Georgia"/>
              </a:rPr>
              <a:t>via</a:t>
            </a:r>
            <a:r>
              <a:rPr sz="1200" spc="245" dirty="0">
                <a:solidFill>
                  <a:srgbClr val="3A3A3A"/>
                </a:solidFill>
                <a:latin typeface="Georgia"/>
                <a:cs typeface="Georgia"/>
              </a:rPr>
              <a:t> </a:t>
            </a:r>
            <a:r>
              <a:rPr sz="1200" spc="15" dirty="0">
                <a:solidFill>
                  <a:srgbClr val="3A3A3A"/>
                </a:solidFill>
                <a:latin typeface="Georgia"/>
                <a:cs typeface="Georgia"/>
              </a:rPr>
              <a:t>Alfieri.</a:t>
            </a:r>
            <a:endParaRPr sz="1200">
              <a:latin typeface="Georgia"/>
              <a:cs typeface="Georgia"/>
            </a:endParaRPr>
          </a:p>
        </p:txBody>
      </p:sp>
      <p:sp>
        <p:nvSpPr>
          <p:cNvPr id="6" name="object 6"/>
          <p:cNvSpPr/>
          <p:nvPr/>
        </p:nvSpPr>
        <p:spPr>
          <a:xfrm>
            <a:off x="2513329" y="2119883"/>
            <a:ext cx="2400299" cy="56146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282690" cy="605853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873625">
              <a:lnSpc>
                <a:spcPts val="1839"/>
              </a:lnSpc>
            </a:pPr>
            <a:r>
              <a:rPr sz="1600" b="1" spc="-5" dirty="0">
                <a:latin typeface="Arial"/>
                <a:cs typeface="Arial"/>
              </a:rPr>
              <a:t>Ntacalabria.it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20"/>
              </a:spcBef>
            </a:pPr>
            <a:endParaRPr sz="2150">
              <a:latin typeface="Times New Roman"/>
              <a:cs typeface="Times New Roman"/>
            </a:endParaRPr>
          </a:p>
          <a:p>
            <a:pPr marL="12700" marR="8890">
              <a:lnSpc>
                <a:spcPct val="108300"/>
              </a:lnSpc>
            </a:pPr>
            <a:r>
              <a:rPr sz="1200" spc="15" dirty="0">
                <a:solidFill>
                  <a:srgbClr val="3A3A3A"/>
                </a:solidFill>
                <a:latin typeface="Georgia"/>
                <a:cs typeface="Georgia"/>
              </a:rPr>
              <a:t>L’iniziativa </a:t>
            </a:r>
            <a:r>
              <a:rPr sz="1200" spc="10" dirty="0">
                <a:solidFill>
                  <a:srgbClr val="3A3A3A"/>
                </a:solidFill>
                <a:latin typeface="Georgia"/>
                <a:cs typeface="Georgia"/>
              </a:rPr>
              <a:t>si </a:t>
            </a:r>
            <a:r>
              <a:rPr sz="1200" spc="15" dirty="0">
                <a:solidFill>
                  <a:srgbClr val="3A3A3A"/>
                </a:solidFill>
                <a:latin typeface="Georgia"/>
                <a:cs typeface="Georgia"/>
              </a:rPr>
              <a:t>svilupperà </a:t>
            </a:r>
            <a:r>
              <a:rPr sz="1200" spc="10" dirty="0">
                <a:solidFill>
                  <a:srgbClr val="3A3A3A"/>
                </a:solidFill>
                <a:latin typeface="Georgia"/>
                <a:cs typeface="Georgia"/>
              </a:rPr>
              <a:t>con il </a:t>
            </a:r>
            <a:r>
              <a:rPr sz="1200" spc="15" dirty="0">
                <a:solidFill>
                  <a:srgbClr val="3A3A3A"/>
                </a:solidFill>
                <a:latin typeface="Georgia"/>
                <a:cs typeface="Georgia"/>
              </a:rPr>
              <a:t>contributo della </a:t>
            </a:r>
            <a:r>
              <a:rPr sz="1200" b="1" spc="15" dirty="0">
                <a:solidFill>
                  <a:srgbClr val="3A3A3A"/>
                </a:solidFill>
                <a:latin typeface="Georgia"/>
                <a:cs typeface="Georgia"/>
              </a:rPr>
              <a:t>Associazione </a:t>
            </a:r>
            <a:r>
              <a:rPr sz="1200" b="1" spc="10" dirty="0">
                <a:solidFill>
                  <a:srgbClr val="3A3A3A"/>
                </a:solidFill>
                <a:latin typeface="Georgia"/>
                <a:cs typeface="Georgia"/>
              </a:rPr>
              <a:t>di Arti Visive Vertigo</a:t>
            </a:r>
            <a:r>
              <a:rPr sz="1200" spc="10" dirty="0">
                <a:solidFill>
                  <a:srgbClr val="3A3A3A"/>
                </a:solidFill>
                <a:latin typeface="Georgia"/>
                <a:cs typeface="Georgia"/>
              </a:rPr>
              <a:t>,  </a:t>
            </a:r>
            <a:r>
              <a:rPr sz="1200" spc="5" dirty="0">
                <a:solidFill>
                  <a:srgbClr val="3A3A3A"/>
                </a:solidFill>
                <a:latin typeface="Georgia"/>
                <a:cs typeface="Georgia"/>
              </a:rPr>
              <a:t>di </a:t>
            </a:r>
            <a:r>
              <a:rPr sz="1200" spc="15" dirty="0">
                <a:solidFill>
                  <a:srgbClr val="3A3A3A"/>
                </a:solidFill>
                <a:latin typeface="Georgia"/>
                <a:cs typeface="Georgia"/>
              </a:rPr>
              <a:t>Cosenza, </a:t>
            </a:r>
            <a:r>
              <a:rPr sz="1200" spc="10" dirty="0">
                <a:solidFill>
                  <a:srgbClr val="3A3A3A"/>
                </a:solidFill>
                <a:latin typeface="Georgia"/>
                <a:cs typeface="Georgia"/>
              </a:rPr>
              <a:t>dalle 16.00 alle 18.00 </a:t>
            </a:r>
            <a:r>
              <a:rPr sz="1200" spc="5" dirty="0">
                <a:solidFill>
                  <a:srgbClr val="3A3A3A"/>
                </a:solidFill>
                <a:latin typeface="Georgia"/>
                <a:cs typeface="Georgia"/>
              </a:rPr>
              <a:t>di </a:t>
            </a:r>
            <a:r>
              <a:rPr sz="1200" spc="10" dirty="0">
                <a:solidFill>
                  <a:srgbClr val="3A3A3A"/>
                </a:solidFill>
                <a:latin typeface="Georgia"/>
                <a:cs typeface="Georgia"/>
              </a:rPr>
              <a:t>venerdì 20 </a:t>
            </a:r>
            <a:r>
              <a:rPr sz="1200" spc="15" dirty="0">
                <a:solidFill>
                  <a:srgbClr val="3A3A3A"/>
                </a:solidFill>
                <a:latin typeface="Georgia"/>
                <a:cs typeface="Georgia"/>
              </a:rPr>
              <a:t>marzo.</a:t>
            </a:r>
            <a:endParaRPr sz="1200">
              <a:latin typeface="Georgia"/>
              <a:cs typeface="Georgia"/>
            </a:endParaRPr>
          </a:p>
          <a:p>
            <a:pPr marL="12700" marR="7620" algn="just">
              <a:lnSpc>
                <a:spcPct val="109000"/>
              </a:lnSpc>
              <a:spcBef>
                <a:spcPts val="5"/>
              </a:spcBef>
            </a:pPr>
            <a:r>
              <a:rPr sz="1200" spc="10" dirty="0">
                <a:solidFill>
                  <a:srgbClr val="3A3A3A"/>
                </a:solidFill>
                <a:latin typeface="Georgia"/>
                <a:cs typeface="Georgia"/>
              </a:rPr>
              <a:t>Il secondo evento si </a:t>
            </a:r>
            <a:r>
              <a:rPr sz="1200" spc="15" dirty="0">
                <a:solidFill>
                  <a:srgbClr val="3A3A3A"/>
                </a:solidFill>
                <a:latin typeface="Georgia"/>
                <a:cs typeface="Georgia"/>
              </a:rPr>
              <a:t>svolgerà </a:t>
            </a:r>
            <a:r>
              <a:rPr sz="1200" dirty="0">
                <a:solidFill>
                  <a:srgbClr val="3A3A3A"/>
                </a:solidFill>
                <a:latin typeface="Georgia"/>
                <a:cs typeface="Georgia"/>
              </a:rPr>
              <a:t>a </a:t>
            </a:r>
            <a:r>
              <a:rPr sz="1200" spc="15" dirty="0">
                <a:solidFill>
                  <a:srgbClr val="3A3A3A"/>
                </a:solidFill>
                <a:latin typeface="Georgia"/>
                <a:cs typeface="Georgia"/>
              </a:rPr>
              <a:t>Cosenza, </a:t>
            </a:r>
            <a:r>
              <a:rPr sz="1200" spc="10" dirty="0">
                <a:solidFill>
                  <a:srgbClr val="3A3A3A"/>
                </a:solidFill>
                <a:latin typeface="Georgia"/>
                <a:cs typeface="Georgia"/>
              </a:rPr>
              <a:t>lungo il percorso del </a:t>
            </a:r>
            <a:r>
              <a:rPr sz="1200" spc="15" dirty="0">
                <a:solidFill>
                  <a:srgbClr val="3A3A3A"/>
                </a:solidFill>
                <a:latin typeface="Georgia"/>
                <a:cs typeface="Georgia"/>
              </a:rPr>
              <a:t>MAB, </a:t>
            </a:r>
            <a:r>
              <a:rPr sz="1200" spc="10" dirty="0">
                <a:solidFill>
                  <a:srgbClr val="3A3A3A"/>
                </a:solidFill>
                <a:latin typeface="Georgia"/>
                <a:cs typeface="Georgia"/>
              </a:rPr>
              <a:t>Museo all’Aperto  </a:t>
            </a:r>
            <a:r>
              <a:rPr sz="1200" spc="15" dirty="0">
                <a:solidFill>
                  <a:srgbClr val="3A3A3A"/>
                </a:solidFill>
                <a:latin typeface="Georgia"/>
                <a:cs typeface="Georgia"/>
              </a:rPr>
              <a:t>Bilotti. Dalle </a:t>
            </a:r>
            <a:r>
              <a:rPr sz="1200" spc="10" dirty="0">
                <a:solidFill>
                  <a:srgbClr val="3A3A3A"/>
                </a:solidFill>
                <a:latin typeface="Georgia"/>
                <a:cs typeface="Georgia"/>
              </a:rPr>
              <a:t>16,30 </a:t>
            </a:r>
            <a:r>
              <a:rPr sz="1200" spc="15" dirty="0">
                <a:solidFill>
                  <a:srgbClr val="3A3A3A"/>
                </a:solidFill>
                <a:latin typeface="Georgia"/>
                <a:cs typeface="Georgia"/>
              </a:rPr>
              <a:t>alle </a:t>
            </a:r>
            <a:r>
              <a:rPr sz="1200" spc="10" dirty="0">
                <a:solidFill>
                  <a:srgbClr val="3A3A3A"/>
                </a:solidFill>
                <a:latin typeface="Georgia"/>
                <a:cs typeface="Georgia"/>
              </a:rPr>
              <a:t>18.00 </a:t>
            </a:r>
            <a:r>
              <a:rPr sz="1200" spc="5" dirty="0">
                <a:solidFill>
                  <a:srgbClr val="3A3A3A"/>
                </a:solidFill>
                <a:latin typeface="Georgia"/>
                <a:cs typeface="Georgia"/>
              </a:rPr>
              <a:t>di </a:t>
            </a:r>
            <a:r>
              <a:rPr sz="1200" spc="10" dirty="0">
                <a:solidFill>
                  <a:srgbClr val="3A3A3A"/>
                </a:solidFill>
                <a:latin typeface="Georgia"/>
                <a:cs typeface="Georgia"/>
              </a:rPr>
              <a:t>sabato 21 marzo, il </a:t>
            </a:r>
            <a:r>
              <a:rPr sz="1200" b="1" spc="10" dirty="0">
                <a:solidFill>
                  <a:srgbClr val="3A3A3A"/>
                </a:solidFill>
                <a:latin typeface="Georgia"/>
                <a:cs typeface="Georgia"/>
              </a:rPr>
              <a:t>Parco Tommaso  </a:t>
            </a:r>
            <a:r>
              <a:rPr sz="1200" b="1" spc="15" dirty="0">
                <a:solidFill>
                  <a:srgbClr val="3A3A3A"/>
                </a:solidFill>
                <a:latin typeface="Georgia"/>
                <a:cs typeface="Georgia"/>
              </a:rPr>
              <a:t>Campanella </a:t>
            </a:r>
            <a:r>
              <a:rPr sz="1200" spc="10" dirty="0">
                <a:solidFill>
                  <a:srgbClr val="3A3A3A"/>
                </a:solidFill>
                <a:latin typeface="Georgia"/>
                <a:cs typeface="Georgia"/>
              </a:rPr>
              <a:t>proporrà </a:t>
            </a:r>
            <a:r>
              <a:rPr sz="1200" spc="15" dirty="0">
                <a:solidFill>
                  <a:srgbClr val="3A3A3A"/>
                </a:solidFill>
                <a:latin typeface="Georgia"/>
                <a:cs typeface="Georgia"/>
              </a:rPr>
              <a:t>una “passeggiata </a:t>
            </a:r>
            <a:r>
              <a:rPr sz="1200" spc="5" dirty="0">
                <a:solidFill>
                  <a:srgbClr val="3A3A3A"/>
                </a:solidFill>
                <a:latin typeface="Georgia"/>
                <a:cs typeface="Georgia"/>
              </a:rPr>
              <a:t>ad </a:t>
            </a:r>
            <a:r>
              <a:rPr sz="1200" spc="15" dirty="0">
                <a:solidFill>
                  <a:srgbClr val="3A3A3A"/>
                </a:solidFill>
                <a:latin typeface="Georgia"/>
                <a:cs typeface="Georgia"/>
              </a:rPr>
              <a:t>arte </a:t>
            </a:r>
            <a:r>
              <a:rPr sz="1200" dirty="0">
                <a:solidFill>
                  <a:srgbClr val="3A3A3A"/>
                </a:solidFill>
                <a:latin typeface="Georgia"/>
                <a:cs typeface="Georgia"/>
              </a:rPr>
              <a:t>– </a:t>
            </a:r>
            <a:r>
              <a:rPr sz="1200" spc="10" dirty="0">
                <a:solidFill>
                  <a:srgbClr val="3A3A3A"/>
                </a:solidFill>
                <a:latin typeface="Georgia"/>
                <a:cs typeface="Georgia"/>
              </a:rPr>
              <a:t>tra </a:t>
            </a:r>
            <a:r>
              <a:rPr sz="1200" spc="15" dirty="0">
                <a:solidFill>
                  <a:srgbClr val="3A3A3A"/>
                </a:solidFill>
                <a:latin typeface="Georgia"/>
                <a:cs typeface="Georgia"/>
              </a:rPr>
              <a:t>storia </a:t>
            </a:r>
            <a:r>
              <a:rPr sz="1200" dirty="0">
                <a:solidFill>
                  <a:srgbClr val="3A3A3A"/>
                </a:solidFill>
                <a:latin typeface="Georgia"/>
                <a:cs typeface="Georgia"/>
              </a:rPr>
              <a:t>e </a:t>
            </a:r>
            <a:r>
              <a:rPr sz="1200" spc="10" dirty="0">
                <a:solidFill>
                  <a:srgbClr val="3A3A3A"/>
                </a:solidFill>
                <a:latin typeface="Georgia"/>
                <a:cs typeface="Georgia"/>
              </a:rPr>
              <a:t>leggenda”. Sarà possibile  </a:t>
            </a:r>
            <a:r>
              <a:rPr sz="1200" spc="15" dirty="0">
                <a:solidFill>
                  <a:srgbClr val="3A3A3A"/>
                </a:solidFill>
                <a:latin typeface="Georgia"/>
                <a:cs typeface="Georgia"/>
              </a:rPr>
              <a:t>incamminarsi </a:t>
            </a:r>
            <a:r>
              <a:rPr sz="1200" spc="10" dirty="0">
                <a:solidFill>
                  <a:srgbClr val="3A3A3A"/>
                </a:solidFill>
                <a:latin typeface="Georgia"/>
                <a:cs typeface="Georgia"/>
              </a:rPr>
              <a:t>tra le statue </a:t>
            </a:r>
            <a:r>
              <a:rPr sz="1200" spc="5" dirty="0">
                <a:solidFill>
                  <a:srgbClr val="3A3A3A"/>
                </a:solidFill>
                <a:latin typeface="Georgia"/>
                <a:cs typeface="Georgia"/>
              </a:rPr>
              <a:t>del </a:t>
            </a:r>
            <a:r>
              <a:rPr sz="1200" spc="15" dirty="0">
                <a:solidFill>
                  <a:srgbClr val="3A3A3A"/>
                </a:solidFill>
                <a:latin typeface="Georgia"/>
                <a:cs typeface="Georgia"/>
              </a:rPr>
              <a:t>MAB </a:t>
            </a:r>
            <a:r>
              <a:rPr sz="1200" spc="10" dirty="0">
                <a:solidFill>
                  <a:srgbClr val="3A3A3A"/>
                </a:solidFill>
                <a:latin typeface="Georgia"/>
                <a:cs typeface="Georgia"/>
              </a:rPr>
              <a:t>che </a:t>
            </a:r>
            <a:r>
              <a:rPr sz="1200" spc="15" dirty="0">
                <a:solidFill>
                  <a:srgbClr val="3A3A3A"/>
                </a:solidFill>
                <a:latin typeface="Georgia"/>
                <a:cs typeface="Georgia"/>
              </a:rPr>
              <a:t>prenderanno </a:t>
            </a:r>
            <a:r>
              <a:rPr sz="1200" spc="10" dirty="0">
                <a:solidFill>
                  <a:srgbClr val="3A3A3A"/>
                </a:solidFill>
                <a:latin typeface="Georgia"/>
                <a:cs typeface="Georgia"/>
              </a:rPr>
              <a:t>vita grazie </a:t>
            </a:r>
            <a:r>
              <a:rPr sz="1200" spc="15" dirty="0">
                <a:solidFill>
                  <a:srgbClr val="3A3A3A"/>
                </a:solidFill>
                <a:latin typeface="Georgia"/>
                <a:cs typeface="Georgia"/>
              </a:rPr>
              <a:t>ad  una </a:t>
            </a:r>
            <a:r>
              <a:rPr sz="1200" spc="10" dirty="0">
                <a:solidFill>
                  <a:srgbClr val="3A3A3A"/>
                </a:solidFill>
                <a:latin typeface="Georgia"/>
                <a:cs typeface="Georgia"/>
              </a:rPr>
              <a:t>descrizione animata </a:t>
            </a:r>
            <a:r>
              <a:rPr sz="1200" spc="5" dirty="0">
                <a:solidFill>
                  <a:srgbClr val="3A3A3A"/>
                </a:solidFill>
                <a:latin typeface="Georgia"/>
                <a:cs typeface="Georgia"/>
              </a:rPr>
              <a:t>di </a:t>
            </a:r>
            <a:r>
              <a:rPr sz="1200" spc="10" dirty="0">
                <a:solidFill>
                  <a:srgbClr val="3A3A3A"/>
                </a:solidFill>
                <a:latin typeface="Georgia"/>
                <a:cs typeface="Georgia"/>
              </a:rPr>
              <a:t>ogni </a:t>
            </a:r>
            <a:r>
              <a:rPr sz="1200" spc="15" dirty="0">
                <a:solidFill>
                  <a:srgbClr val="3A3A3A"/>
                </a:solidFill>
                <a:latin typeface="Georgia"/>
                <a:cs typeface="Georgia"/>
              </a:rPr>
              <a:t>opera </a:t>
            </a:r>
            <a:r>
              <a:rPr sz="1200" dirty="0">
                <a:solidFill>
                  <a:srgbClr val="3A3A3A"/>
                </a:solidFill>
                <a:latin typeface="Georgia"/>
                <a:cs typeface="Georgia"/>
              </a:rPr>
              <a:t>e </a:t>
            </a:r>
            <a:r>
              <a:rPr sz="1200" spc="10" dirty="0">
                <a:solidFill>
                  <a:srgbClr val="3A3A3A"/>
                </a:solidFill>
                <a:latin typeface="Georgia"/>
                <a:cs typeface="Georgia"/>
              </a:rPr>
              <a:t>dei </a:t>
            </a:r>
            <a:r>
              <a:rPr sz="1200" spc="15" dirty="0">
                <a:solidFill>
                  <a:srgbClr val="3A3A3A"/>
                </a:solidFill>
                <a:latin typeface="Georgia"/>
                <a:cs typeface="Georgia"/>
              </a:rPr>
              <a:t>rispettivi</a:t>
            </a:r>
            <a:r>
              <a:rPr sz="1200" spc="300" dirty="0">
                <a:solidFill>
                  <a:srgbClr val="3A3A3A"/>
                </a:solidFill>
                <a:latin typeface="Georgia"/>
                <a:cs typeface="Georgia"/>
              </a:rPr>
              <a:t> </a:t>
            </a:r>
            <a:r>
              <a:rPr sz="1200" spc="10" dirty="0">
                <a:solidFill>
                  <a:srgbClr val="3A3A3A"/>
                </a:solidFill>
                <a:latin typeface="Georgia"/>
                <a:cs typeface="Georgia"/>
              </a:rPr>
              <a:t>autori.</a:t>
            </a:r>
            <a:endParaRPr sz="1200">
              <a:latin typeface="Georgia"/>
              <a:cs typeface="Georgia"/>
            </a:endParaRPr>
          </a:p>
          <a:p>
            <a:pPr marL="12700" marR="5080" algn="just">
              <a:lnSpc>
                <a:spcPts val="1570"/>
              </a:lnSpc>
              <a:spcBef>
                <a:spcPts val="65"/>
              </a:spcBef>
            </a:pPr>
            <a:r>
              <a:rPr sz="1200" spc="10" dirty="0">
                <a:solidFill>
                  <a:srgbClr val="3A3A3A"/>
                </a:solidFill>
                <a:latin typeface="Georgia"/>
                <a:cs typeface="Georgia"/>
              </a:rPr>
              <a:t>Gli eventi sono rivolti </a:t>
            </a:r>
            <a:r>
              <a:rPr sz="1200" dirty="0">
                <a:solidFill>
                  <a:srgbClr val="3A3A3A"/>
                </a:solidFill>
                <a:latin typeface="Georgia"/>
                <a:cs typeface="Georgia"/>
              </a:rPr>
              <a:t>a </a:t>
            </a:r>
            <a:r>
              <a:rPr sz="1200" spc="15" dirty="0">
                <a:solidFill>
                  <a:srgbClr val="3A3A3A"/>
                </a:solidFill>
                <a:latin typeface="Georgia"/>
                <a:cs typeface="Georgia"/>
              </a:rPr>
              <a:t>bambini </a:t>
            </a:r>
            <a:r>
              <a:rPr sz="1200" dirty="0">
                <a:solidFill>
                  <a:srgbClr val="3A3A3A"/>
                </a:solidFill>
                <a:latin typeface="Georgia"/>
                <a:cs typeface="Georgia"/>
              </a:rPr>
              <a:t>e </a:t>
            </a:r>
            <a:r>
              <a:rPr sz="1200" spc="10" dirty="0">
                <a:solidFill>
                  <a:srgbClr val="3A3A3A"/>
                </a:solidFill>
                <a:latin typeface="Georgia"/>
                <a:cs typeface="Georgia"/>
              </a:rPr>
              <a:t>ragazzi, ma, </a:t>
            </a:r>
            <a:r>
              <a:rPr sz="1200" spc="15" dirty="0">
                <a:solidFill>
                  <a:srgbClr val="3A3A3A"/>
                </a:solidFill>
                <a:latin typeface="Georgia"/>
                <a:cs typeface="Georgia"/>
              </a:rPr>
              <a:t>naturalmente, sono </a:t>
            </a:r>
            <a:r>
              <a:rPr sz="1200" spc="10" dirty="0">
                <a:solidFill>
                  <a:srgbClr val="3A3A3A"/>
                </a:solidFill>
                <a:latin typeface="Georgia"/>
                <a:cs typeface="Georgia"/>
              </a:rPr>
              <a:t>aperti </a:t>
            </a:r>
            <a:r>
              <a:rPr sz="1200" dirty="0">
                <a:solidFill>
                  <a:srgbClr val="3A3A3A"/>
                </a:solidFill>
                <a:latin typeface="Georgia"/>
                <a:cs typeface="Georgia"/>
              </a:rPr>
              <a:t>a </a:t>
            </a:r>
            <a:r>
              <a:rPr sz="1200" spc="10" dirty="0">
                <a:solidFill>
                  <a:srgbClr val="3A3A3A"/>
                </a:solidFill>
                <a:latin typeface="Georgia"/>
                <a:cs typeface="Georgia"/>
              </a:rPr>
              <a:t>chiunque  </a:t>
            </a:r>
            <a:r>
              <a:rPr sz="1200" spc="15" dirty="0">
                <a:solidFill>
                  <a:srgbClr val="3A3A3A"/>
                </a:solidFill>
                <a:latin typeface="Georgia"/>
                <a:cs typeface="Georgia"/>
              </a:rPr>
              <a:t>voglia fare </a:t>
            </a:r>
            <a:r>
              <a:rPr sz="1200" spc="10" dirty="0">
                <a:solidFill>
                  <a:srgbClr val="3A3A3A"/>
                </a:solidFill>
                <a:latin typeface="Georgia"/>
                <a:cs typeface="Georgia"/>
              </a:rPr>
              <a:t>un viaggio </a:t>
            </a:r>
            <a:r>
              <a:rPr sz="1200" spc="15" dirty="0">
                <a:solidFill>
                  <a:srgbClr val="3A3A3A"/>
                </a:solidFill>
                <a:latin typeface="Georgia"/>
                <a:cs typeface="Georgia"/>
              </a:rPr>
              <a:t>attraverso l’arte, </a:t>
            </a:r>
            <a:r>
              <a:rPr sz="1200" spc="10" dirty="0">
                <a:solidFill>
                  <a:srgbClr val="3A3A3A"/>
                </a:solidFill>
                <a:latin typeface="Georgia"/>
                <a:cs typeface="Georgia"/>
              </a:rPr>
              <a:t>in questo caso la pittura, la </a:t>
            </a:r>
            <a:r>
              <a:rPr sz="1200" spc="15" dirty="0">
                <a:solidFill>
                  <a:srgbClr val="3A3A3A"/>
                </a:solidFill>
                <a:latin typeface="Georgia"/>
                <a:cs typeface="Georgia"/>
              </a:rPr>
              <a:t>scultura </a:t>
            </a:r>
            <a:r>
              <a:rPr sz="1200" dirty="0">
                <a:solidFill>
                  <a:srgbClr val="3A3A3A"/>
                </a:solidFill>
                <a:latin typeface="Georgia"/>
                <a:cs typeface="Georgia"/>
              </a:rPr>
              <a:t>e </a:t>
            </a:r>
            <a:r>
              <a:rPr sz="1200" spc="25" dirty="0">
                <a:solidFill>
                  <a:srgbClr val="3A3A3A"/>
                </a:solidFill>
                <a:latin typeface="Georgia"/>
                <a:cs typeface="Georgia"/>
              </a:rPr>
              <a:t>la  </a:t>
            </a:r>
            <a:r>
              <a:rPr sz="1200" spc="15" dirty="0">
                <a:solidFill>
                  <a:srgbClr val="3A3A3A"/>
                </a:solidFill>
                <a:latin typeface="Georgia"/>
                <a:cs typeface="Georgia"/>
              </a:rPr>
              <a:t>recitazione,</a:t>
            </a:r>
            <a:r>
              <a:rPr sz="1200" spc="50" dirty="0">
                <a:solidFill>
                  <a:srgbClr val="3A3A3A"/>
                </a:solidFill>
                <a:latin typeface="Georgia"/>
                <a:cs typeface="Georgia"/>
              </a:rPr>
              <a:t> </a:t>
            </a:r>
            <a:r>
              <a:rPr sz="1200" spc="10" dirty="0">
                <a:solidFill>
                  <a:srgbClr val="3A3A3A"/>
                </a:solidFill>
                <a:latin typeface="Georgia"/>
                <a:cs typeface="Georgia"/>
              </a:rPr>
              <a:t>che</a:t>
            </a:r>
            <a:r>
              <a:rPr sz="1200" spc="35" dirty="0">
                <a:solidFill>
                  <a:srgbClr val="3A3A3A"/>
                </a:solidFill>
                <a:latin typeface="Georgia"/>
                <a:cs typeface="Georgia"/>
              </a:rPr>
              <a:t> </a:t>
            </a:r>
            <a:r>
              <a:rPr sz="1200" spc="10" dirty="0">
                <a:solidFill>
                  <a:srgbClr val="3A3A3A"/>
                </a:solidFill>
                <a:latin typeface="Georgia"/>
                <a:cs typeface="Georgia"/>
              </a:rPr>
              <a:t>ha</a:t>
            </a:r>
            <a:r>
              <a:rPr sz="1200" spc="30" dirty="0">
                <a:solidFill>
                  <a:srgbClr val="3A3A3A"/>
                </a:solidFill>
                <a:latin typeface="Georgia"/>
                <a:cs typeface="Georgia"/>
              </a:rPr>
              <a:t> </a:t>
            </a:r>
            <a:r>
              <a:rPr sz="1200" spc="10" dirty="0">
                <a:solidFill>
                  <a:srgbClr val="3A3A3A"/>
                </a:solidFill>
                <a:latin typeface="Georgia"/>
                <a:cs typeface="Georgia"/>
              </a:rPr>
              <a:t>lo</a:t>
            </a:r>
            <a:r>
              <a:rPr sz="1200" spc="40" dirty="0">
                <a:solidFill>
                  <a:srgbClr val="3A3A3A"/>
                </a:solidFill>
                <a:latin typeface="Georgia"/>
                <a:cs typeface="Georgia"/>
              </a:rPr>
              <a:t> </a:t>
            </a:r>
            <a:r>
              <a:rPr sz="1200" spc="15" dirty="0">
                <a:solidFill>
                  <a:srgbClr val="3A3A3A"/>
                </a:solidFill>
                <a:latin typeface="Georgia"/>
                <a:cs typeface="Georgia"/>
              </a:rPr>
              <a:t>scopo</a:t>
            </a:r>
            <a:r>
              <a:rPr sz="1200" spc="60" dirty="0">
                <a:solidFill>
                  <a:srgbClr val="3A3A3A"/>
                </a:solidFill>
                <a:latin typeface="Georgia"/>
                <a:cs typeface="Georgia"/>
              </a:rPr>
              <a:t> </a:t>
            </a:r>
            <a:r>
              <a:rPr sz="1200" spc="5" dirty="0">
                <a:solidFill>
                  <a:srgbClr val="3A3A3A"/>
                </a:solidFill>
                <a:latin typeface="Georgia"/>
                <a:cs typeface="Georgia"/>
              </a:rPr>
              <a:t>di</a:t>
            </a:r>
            <a:r>
              <a:rPr sz="1200" spc="45" dirty="0">
                <a:solidFill>
                  <a:srgbClr val="3A3A3A"/>
                </a:solidFill>
                <a:latin typeface="Georgia"/>
                <a:cs typeface="Georgia"/>
              </a:rPr>
              <a:t> </a:t>
            </a:r>
            <a:r>
              <a:rPr sz="1200" spc="10" dirty="0">
                <a:solidFill>
                  <a:srgbClr val="3A3A3A"/>
                </a:solidFill>
                <a:latin typeface="Georgia"/>
                <a:cs typeface="Georgia"/>
              </a:rPr>
              <a:t>evidenziare</a:t>
            </a:r>
            <a:r>
              <a:rPr sz="1200" spc="60" dirty="0">
                <a:solidFill>
                  <a:srgbClr val="3A3A3A"/>
                </a:solidFill>
                <a:latin typeface="Georgia"/>
                <a:cs typeface="Georgia"/>
              </a:rPr>
              <a:t> </a:t>
            </a:r>
            <a:r>
              <a:rPr sz="1200" spc="10" dirty="0">
                <a:solidFill>
                  <a:srgbClr val="3A3A3A"/>
                </a:solidFill>
                <a:latin typeface="Georgia"/>
                <a:cs typeface="Georgia"/>
              </a:rPr>
              <a:t>gli</a:t>
            </a:r>
            <a:r>
              <a:rPr sz="1200" spc="50" dirty="0">
                <a:solidFill>
                  <a:srgbClr val="3A3A3A"/>
                </a:solidFill>
                <a:latin typeface="Georgia"/>
                <a:cs typeface="Georgia"/>
              </a:rPr>
              <a:t> </a:t>
            </a:r>
            <a:r>
              <a:rPr sz="1200" spc="10" dirty="0">
                <a:solidFill>
                  <a:srgbClr val="3A3A3A"/>
                </a:solidFill>
                <a:latin typeface="Georgia"/>
                <a:cs typeface="Georgia"/>
              </a:rPr>
              <a:t>aspetti</a:t>
            </a:r>
            <a:r>
              <a:rPr sz="1200" spc="70" dirty="0">
                <a:solidFill>
                  <a:srgbClr val="3A3A3A"/>
                </a:solidFill>
                <a:latin typeface="Georgia"/>
                <a:cs typeface="Georgia"/>
              </a:rPr>
              <a:t> </a:t>
            </a:r>
            <a:r>
              <a:rPr sz="1200" spc="5" dirty="0">
                <a:solidFill>
                  <a:srgbClr val="3A3A3A"/>
                </a:solidFill>
                <a:latin typeface="Georgia"/>
                <a:cs typeface="Georgia"/>
              </a:rPr>
              <a:t>più</a:t>
            </a:r>
            <a:r>
              <a:rPr sz="1200" spc="45" dirty="0">
                <a:solidFill>
                  <a:srgbClr val="3A3A3A"/>
                </a:solidFill>
                <a:latin typeface="Georgia"/>
                <a:cs typeface="Georgia"/>
              </a:rPr>
              <a:t> </a:t>
            </a:r>
            <a:r>
              <a:rPr sz="1200" spc="10" dirty="0">
                <a:solidFill>
                  <a:srgbClr val="3A3A3A"/>
                </a:solidFill>
                <a:latin typeface="Georgia"/>
                <a:cs typeface="Georgia"/>
              </a:rPr>
              <a:t>“generativi”</a:t>
            </a:r>
            <a:r>
              <a:rPr sz="1200" spc="60" dirty="0">
                <a:solidFill>
                  <a:srgbClr val="3A3A3A"/>
                </a:solidFill>
                <a:latin typeface="Georgia"/>
                <a:cs typeface="Georgia"/>
              </a:rPr>
              <a:t> </a:t>
            </a:r>
            <a:r>
              <a:rPr sz="1200" spc="10" dirty="0">
                <a:solidFill>
                  <a:srgbClr val="3A3A3A"/>
                </a:solidFill>
                <a:latin typeface="Georgia"/>
                <a:cs typeface="Georgia"/>
              </a:rPr>
              <a:t>della</a:t>
            </a:r>
            <a:r>
              <a:rPr sz="1200" spc="55" dirty="0">
                <a:solidFill>
                  <a:srgbClr val="3A3A3A"/>
                </a:solidFill>
                <a:latin typeface="Georgia"/>
                <a:cs typeface="Georgia"/>
              </a:rPr>
              <a:t> </a:t>
            </a:r>
            <a:r>
              <a:rPr sz="1200" spc="10" dirty="0">
                <a:solidFill>
                  <a:srgbClr val="3A3A3A"/>
                </a:solidFill>
                <a:latin typeface="Georgia"/>
                <a:cs typeface="Georgia"/>
              </a:rPr>
              <a:t>creatività.</a:t>
            </a:r>
            <a:endParaRPr sz="1200">
              <a:latin typeface="Georgia"/>
              <a:cs typeface="Georgia"/>
            </a:endParaRPr>
          </a:p>
          <a:p>
            <a:pPr marL="12700">
              <a:lnSpc>
                <a:spcPct val="100000"/>
              </a:lnSpc>
              <a:spcBef>
                <a:spcPts val="50"/>
              </a:spcBef>
            </a:pPr>
            <a:r>
              <a:rPr sz="1200" spc="15" dirty="0">
                <a:solidFill>
                  <a:srgbClr val="3A3A3A"/>
                </a:solidFill>
                <a:latin typeface="Georgia"/>
                <a:cs typeface="Georgia"/>
              </a:rPr>
              <a:t>Attraverso l’arte </a:t>
            </a:r>
            <a:r>
              <a:rPr sz="1200" dirty="0">
                <a:solidFill>
                  <a:srgbClr val="3A3A3A"/>
                </a:solidFill>
                <a:latin typeface="Georgia"/>
                <a:cs typeface="Georgia"/>
              </a:rPr>
              <a:t>e i </a:t>
            </a:r>
            <a:r>
              <a:rPr sz="1200" spc="10" dirty="0">
                <a:solidFill>
                  <a:srgbClr val="3A3A3A"/>
                </a:solidFill>
                <a:latin typeface="Georgia"/>
                <a:cs typeface="Georgia"/>
              </a:rPr>
              <a:t>percorsi </a:t>
            </a:r>
            <a:r>
              <a:rPr sz="1200" spc="15" dirty="0">
                <a:solidFill>
                  <a:srgbClr val="3A3A3A"/>
                </a:solidFill>
                <a:latin typeface="Georgia"/>
                <a:cs typeface="Georgia"/>
              </a:rPr>
              <a:t>linguistici </a:t>
            </a:r>
            <a:r>
              <a:rPr sz="1200" spc="10" dirty="0">
                <a:solidFill>
                  <a:srgbClr val="3A3A3A"/>
                </a:solidFill>
                <a:latin typeface="Georgia"/>
                <a:cs typeface="Georgia"/>
              </a:rPr>
              <a:t>creati </a:t>
            </a:r>
            <a:r>
              <a:rPr sz="1200" spc="5" dirty="0">
                <a:solidFill>
                  <a:srgbClr val="3A3A3A"/>
                </a:solidFill>
                <a:latin typeface="Georgia"/>
                <a:cs typeface="Georgia"/>
              </a:rPr>
              <a:t>ad </a:t>
            </a:r>
            <a:r>
              <a:rPr sz="1200" spc="10" dirty="0">
                <a:solidFill>
                  <a:srgbClr val="3A3A3A"/>
                </a:solidFill>
                <a:latin typeface="Georgia"/>
                <a:cs typeface="Georgia"/>
              </a:rPr>
              <a:t>hoc </a:t>
            </a:r>
            <a:r>
              <a:rPr sz="1200" dirty="0">
                <a:solidFill>
                  <a:srgbClr val="3A3A3A"/>
                </a:solidFill>
                <a:latin typeface="Georgia"/>
                <a:cs typeface="Georgia"/>
              </a:rPr>
              <a:t>i </a:t>
            </a:r>
            <a:r>
              <a:rPr sz="1200" spc="10" dirty="0">
                <a:solidFill>
                  <a:srgbClr val="3A3A3A"/>
                </a:solidFill>
                <a:latin typeface="Georgia"/>
                <a:cs typeface="Georgia"/>
              </a:rPr>
              <a:t>giovani </a:t>
            </a:r>
            <a:r>
              <a:rPr sz="1200" spc="15" dirty="0">
                <a:solidFill>
                  <a:srgbClr val="3A3A3A"/>
                </a:solidFill>
                <a:latin typeface="Georgia"/>
                <a:cs typeface="Georgia"/>
              </a:rPr>
              <a:t>protagonisti </a:t>
            </a:r>
            <a:r>
              <a:rPr sz="1200" spc="10" dirty="0">
                <a:solidFill>
                  <a:srgbClr val="3A3A3A"/>
                </a:solidFill>
                <a:latin typeface="Georgia"/>
                <a:cs typeface="Georgia"/>
              </a:rPr>
              <a:t>del</a:t>
            </a:r>
            <a:r>
              <a:rPr sz="1200" spc="95" dirty="0">
                <a:solidFill>
                  <a:srgbClr val="3A3A3A"/>
                </a:solidFill>
                <a:latin typeface="Georgia"/>
                <a:cs typeface="Georgia"/>
              </a:rPr>
              <a:t> </a:t>
            </a:r>
            <a:r>
              <a:rPr sz="1200" spc="10" dirty="0">
                <a:solidFill>
                  <a:srgbClr val="3A3A3A"/>
                </a:solidFill>
                <a:latin typeface="Georgia"/>
                <a:cs typeface="Georgia"/>
              </a:rPr>
              <a:t>Festival</a:t>
            </a:r>
            <a:endParaRPr sz="1200">
              <a:latin typeface="Georgia"/>
              <a:cs typeface="Georgia"/>
            </a:endParaRPr>
          </a:p>
          <a:p>
            <a:pPr marL="12700" marR="6350">
              <a:lnSpc>
                <a:spcPct val="109200"/>
              </a:lnSpc>
            </a:pPr>
            <a:r>
              <a:rPr sz="1200" spc="10" dirty="0">
                <a:solidFill>
                  <a:srgbClr val="3A3A3A"/>
                </a:solidFill>
                <a:latin typeface="Georgia"/>
                <a:cs typeface="Georgia"/>
              </a:rPr>
              <a:t>potranno sperimentare le potenzialità della </a:t>
            </a:r>
            <a:r>
              <a:rPr sz="1200" spc="15" dirty="0">
                <a:solidFill>
                  <a:srgbClr val="3A3A3A"/>
                </a:solidFill>
                <a:latin typeface="Georgia"/>
                <a:cs typeface="Georgia"/>
              </a:rPr>
              <a:t>fantasia </a:t>
            </a:r>
            <a:r>
              <a:rPr sz="1200" dirty="0">
                <a:solidFill>
                  <a:srgbClr val="3A3A3A"/>
                </a:solidFill>
                <a:latin typeface="Georgia"/>
                <a:cs typeface="Georgia"/>
              </a:rPr>
              <a:t>e </a:t>
            </a:r>
            <a:r>
              <a:rPr sz="1200" spc="15" dirty="0">
                <a:solidFill>
                  <a:srgbClr val="3A3A3A"/>
                </a:solidFill>
                <a:latin typeface="Georgia"/>
                <a:cs typeface="Georgia"/>
              </a:rPr>
              <a:t>ritornare </a:t>
            </a:r>
            <a:r>
              <a:rPr sz="1200" dirty="0">
                <a:solidFill>
                  <a:srgbClr val="3A3A3A"/>
                </a:solidFill>
                <a:latin typeface="Georgia"/>
                <a:cs typeface="Georgia"/>
              </a:rPr>
              <a:t>a </a:t>
            </a:r>
            <a:r>
              <a:rPr sz="1200" spc="10" dirty="0">
                <a:solidFill>
                  <a:srgbClr val="3A3A3A"/>
                </a:solidFill>
                <a:latin typeface="Georgia"/>
                <a:cs typeface="Georgia"/>
              </a:rPr>
              <a:t>casa </a:t>
            </a:r>
            <a:r>
              <a:rPr sz="1200" dirty="0">
                <a:solidFill>
                  <a:srgbClr val="3A3A3A"/>
                </a:solidFill>
                <a:latin typeface="Georgia"/>
                <a:cs typeface="Georgia"/>
              </a:rPr>
              <a:t>e a </a:t>
            </a:r>
            <a:r>
              <a:rPr sz="1200" spc="15" dirty="0">
                <a:solidFill>
                  <a:srgbClr val="3A3A3A"/>
                </a:solidFill>
                <a:latin typeface="Georgia"/>
                <a:cs typeface="Georgia"/>
              </a:rPr>
              <a:t>scuola </a:t>
            </a:r>
            <a:r>
              <a:rPr sz="1200" spc="5" dirty="0">
                <a:solidFill>
                  <a:srgbClr val="3A3A3A"/>
                </a:solidFill>
                <a:latin typeface="Georgia"/>
                <a:cs typeface="Georgia"/>
              </a:rPr>
              <a:t>con </a:t>
            </a:r>
            <a:r>
              <a:rPr sz="1200" spc="15" dirty="0">
                <a:solidFill>
                  <a:srgbClr val="3A3A3A"/>
                </a:solidFill>
                <a:latin typeface="Georgia"/>
                <a:cs typeface="Georgia"/>
              </a:rPr>
              <a:t>la  voglia </a:t>
            </a:r>
            <a:r>
              <a:rPr sz="1200" spc="5" dirty="0">
                <a:solidFill>
                  <a:srgbClr val="3A3A3A"/>
                </a:solidFill>
                <a:latin typeface="Georgia"/>
                <a:cs typeface="Georgia"/>
              </a:rPr>
              <a:t>di </a:t>
            </a:r>
            <a:r>
              <a:rPr sz="1200" spc="15" dirty="0">
                <a:solidFill>
                  <a:srgbClr val="3A3A3A"/>
                </a:solidFill>
                <a:latin typeface="Georgia"/>
                <a:cs typeface="Georgia"/>
              </a:rPr>
              <a:t>costruire</a:t>
            </a:r>
            <a:r>
              <a:rPr sz="1200" spc="95" dirty="0">
                <a:solidFill>
                  <a:srgbClr val="3A3A3A"/>
                </a:solidFill>
                <a:latin typeface="Georgia"/>
                <a:cs typeface="Georgia"/>
              </a:rPr>
              <a:t> </a:t>
            </a:r>
            <a:r>
              <a:rPr sz="1200" spc="15" dirty="0">
                <a:solidFill>
                  <a:srgbClr val="3A3A3A"/>
                </a:solidFill>
                <a:latin typeface="Georgia"/>
                <a:cs typeface="Georgia"/>
              </a:rPr>
              <a:t>infinitiracconti.</a:t>
            </a:r>
            <a:endParaRPr sz="1200">
              <a:latin typeface="Georgia"/>
              <a:cs typeface="Georgia"/>
            </a:endParaRPr>
          </a:p>
          <a:p>
            <a:pPr marL="12700" marR="6985">
              <a:lnSpc>
                <a:spcPts val="1570"/>
              </a:lnSpc>
              <a:spcBef>
                <a:spcPts val="65"/>
              </a:spcBef>
            </a:pPr>
            <a:r>
              <a:rPr sz="1200" spc="10" dirty="0">
                <a:solidFill>
                  <a:srgbClr val="3A3A3A"/>
                </a:solidFill>
                <a:latin typeface="Georgia"/>
                <a:cs typeface="Georgia"/>
              </a:rPr>
              <a:t>“La </a:t>
            </a:r>
            <a:r>
              <a:rPr sz="1200" spc="15" dirty="0">
                <a:solidFill>
                  <a:srgbClr val="3A3A3A"/>
                </a:solidFill>
                <a:latin typeface="Georgia"/>
                <a:cs typeface="Georgia"/>
              </a:rPr>
              <a:t>nostra </a:t>
            </a:r>
            <a:r>
              <a:rPr sz="1200" spc="10" dirty="0">
                <a:solidFill>
                  <a:srgbClr val="3A3A3A"/>
                </a:solidFill>
                <a:latin typeface="Georgia"/>
                <a:cs typeface="Georgia"/>
              </a:rPr>
              <a:t>Banca investe ogni anno nei </a:t>
            </a:r>
            <a:r>
              <a:rPr sz="1200" spc="15" dirty="0">
                <a:solidFill>
                  <a:srgbClr val="3A3A3A"/>
                </a:solidFill>
                <a:latin typeface="Georgia"/>
                <a:cs typeface="Georgia"/>
              </a:rPr>
              <a:t>giovani </a:t>
            </a:r>
            <a:r>
              <a:rPr sz="1200" dirty="0">
                <a:solidFill>
                  <a:srgbClr val="3A3A3A"/>
                </a:solidFill>
                <a:latin typeface="Georgia"/>
                <a:cs typeface="Georgia"/>
              </a:rPr>
              <a:t>e </a:t>
            </a:r>
            <a:r>
              <a:rPr sz="1200" spc="15" dirty="0">
                <a:solidFill>
                  <a:srgbClr val="3A3A3A"/>
                </a:solidFill>
                <a:latin typeface="Georgia"/>
                <a:cs typeface="Georgia"/>
              </a:rPr>
              <a:t>nella cultura </a:t>
            </a:r>
            <a:r>
              <a:rPr sz="1200" dirty="0">
                <a:solidFill>
                  <a:srgbClr val="3A3A3A"/>
                </a:solidFill>
                <a:latin typeface="Georgia"/>
                <a:cs typeface="Georgia"/>
              </a:rPr>
              <a:t>– </a:t>
            </a:r>
            <a:r>
              <a:rPr sz="1200" spc="10" dirty="0">
                <a:solidFill>
                  <a:srgbClr val="3A3A3A"/>
                </a:solidFill>
                <a:latin typeface="Georgia"/>
                <a:cs typeface="Georgia"/>
              </a:rPr>
              <a:t>ha dichiarato </a:t>
            </a:r>
            <a:r>
              <a:rPr sz="1200" spc="5" dirty="0">
                <a:solidFill>
                  <a:srgbClr val="3A3A3A"/>
                </a:solidFill>
                <a:latin typeface="Georgia"/>
                <a:cs typeface="Georgia"/>
              </a:rPr>
              <a:t>il  </a:t>
            </a:r>
            <a:r>
              <a:rPr sz="1200" spc="15" dirty="0">
                <a:solidFill>
                  <a:srgbClr val="3A3A3A"/>
                </a:solidFill>
                <a:latin typeface="Georgia"/>
                <a:cs typeface="Georgia"/>
              </a:rPr>
              <a:t>presidente </a:t>
            </a:r>
            <a:r>
              <a:rPr sz="1200" spc="10" dirty="0">
                <a:solidFill>
                  <a:srgbClr val="3A3A3A"/>
                </a:solidFill>
                <a:latin typeface="Georgia"/>
                <a:cs typeface="Georgia"/>
              </a:rPr>
              <a:t>della BCC </a:t>
            </a:r>
            <a:r>
              <a:rPr sz="1200" spc="15" dirty="0">
                <a:solidFill>
                  <a:srgbClr val="3A3A3A"/>
                </a:solidFill>
                <a:latin typeface="Georgia"/>
                <a:cs typeface="Georgia"/>
              </a:rPr>
              <a:t>Mediocrati, Nicola </a:t>
            </a:r>
            <a:r>
              <a:rPr sz="1200" spc="10" dirty="0">
                <a:solidFill>
                  <a:srgbClr val="3A3A3A"/>
                </a:solidFill>
                <a:latin typeface="Georgia"/>
                <a:cs typeface="Georgia"/>
              </a:rPr>
              <a:t>Paldino </a:t>
            </a:r>
            <a:r>
              <a:rPr sz="1200" dirty="0">
                <a:solidFill>
                  <a:srgbClr val="3A3A3A"/>
                </a:solidFill>
                <a:latin typeface="Georgia"/>
                <a:cs typeface="Georgia"/>
              </a:rPr>
              <a:t>–  </a:t>
            </a:r>
            <a:r>
              <a:rPr sz="1200" spc="10" dirty="0">
                <a:solidFill>
                  <a:srgbClr val="3A3A3A"/>
                </a:solidFill>
                <a:latin typeface="Georgia"/>
                <a:cs typeface="Georgia"/>
              </a:rPr>
              <a:t>perciò, siamo lieti  </a:t>
            </a:r>
            <a:r>
              <a:rPr sz="1200" spc="5" dirty="0">
                <a:solidFill>
                  <a:srgbClr val="3A3A3A"/>
                </a:solidFill>
                <a:latin typeface="Georgia"/>
                <a:cs typeface="Georgia"/>
              </a:rPr>
              <a:t>di  </a:t>
            </a:r>
            <a:r>
              <a:rPr sz="1200" spc="10" dirty="0">
                <a:solidFill>
                  <a:srgbClr val="3A3A3A"/>
                </a:solidFill>
                <a:latin typeface="Georgia"/>
                <a:cs typeface="Georgia"/>
              </a:rPr>
              <a:t>intervenire  </a:t>
            </a:r>
            <a:r>
              <a:rPr sz="1200" spc="5" dirty="0">
                <a:solidFill>
                  <a:srgbClr val="3A3A3A"/>
                </a:solidFill>
                <a:latin typeface="Georgia"/>
                <a:cs typeface="Georgia"/>
              </a:rPr>
              <a:t>per</a:t>
            </a:r>
            <a:r>
              <a:rPr sz="1200" spc="-70" dirty="0">
                <a:solidFill>
                  <a:srgbClr val="3A3A3A"/>
                </a:solidFill>
                <a:latin typeface="Georgia"/>
                <a:cs typeface="Georgia"/>
              </a:rPr>
              <a:t> </a:t>
            </a:r>
            <a:r>
              <a:rPr sz="1200" spc="20" dirty="0">
                <a:solidFill>
                  <a:srgbClr val="3A3A3A"/>
                </a:solidFill>
                <a:latin typeface="Georgia"/>
                <a:cs typeface="Georgia"/>
              </a:rPr>
              <a:t>il</a:t>
            </a:r>
            <a:endParaRPr sz="1200">
              <a:latin typeface="Georgia"/>
              <a:cs typeface="Georgia"/>
            </a:endParaRPr>
          </a:p>
          <a:p>
            <a:pPr marL="12700" marR="10160">
              <a:lnSpc>
                <a:spcPts val="1560"/>
              </a:lnSpc>
              <a:spcBef>
                <a:spcPts val="10"/>
              </a:spcBef>
            </a:pPr>
            <a:r>
              <a:rPr sz="1200" spc="15" dirty="0">
                <a:solidFill>
                  <a:srgbClr val="3A3A3A"/>
                </a:solidFill>
                <a:latin typeface="Georgia"/>
                <a:cs typeface="Georgia"/>
              </a:rPr>
              <a:t>secondo </a:t>
            </a:r>
            <a:r>
              <a:rPr sz="1200" spc="10" dirty="0">
                <a:solidFill>
                  <a:srgbClr val="3A3A3A"/>
                </a:solidFill>
                <a:latin typeface="Georgia"/>
                <a:cs typeface="Georgia"/>
              </a:rPr>
              <a:t>anno consecutivo </a:t>
            </a:r>
            <a:r>
              <a:rPr sz="1200" spc="15" dirty="0">
                <a:solidFill>
                  <a:srgbClr val="3A3A3A"/>
                </a:solidFill>
                <a:latin typeface="Georgia"/>
                <a:cs typeface="Georgia"/>
              </a:rPr>
              <a:t>all’iniziativa </a:t>
            </a:r>
            <a:r>
              <a:rPr sz="1200" spc="10" dirty="0">
                <a:solidFill>
                  <a:srgbClr val="3A3A3A"/>
                </a:solidFill>
                <a:latin typeface="Georgia"/>
                <a:cs typeface="Georgia"/>
              </a:rPr>
              <a:t>ABI, </a:t>
            </a:r>
            <a:r>
              <a:rPr sz="1200" spc="15" dirty="0">
                <a:solidFill>
                  <a:srgbClr val="3A3A3A"/>
                </a:solidFill>
                <a:latin typeface="Georgia"/>
                <a:cs typeface="Georgia"/>
              </a:rPr>
              <a:t>mettendoci </a:t>
            </a:r>
            <a:r>
              <a:rPr sz="1200" spc="10" dirty="0">
                <a:solidFill>
                  <a:srgbClr val="3A3A3A"/>
                </a:solidFill>
                <a:latin typeface="Georgia"/>
                <a:cs typeface="Georgia"/>
              </a:rPr>
              <a:t>in gioco per </a:t>
            </a:r>
            <a:r>
              <a:rPr sz="1200" spc="15" dirty="0">
                <a:solidFill>
                  <a:srgbClr val="3A3A3A"/>
                </a:solidFill>
                <a:latin typeface="Georgia"/>
                <a:cs typeface="Georgia"/>
              </a:rPr>
              <a:t>costruire </a:t>
            </a:r>
            <a:r>
              <a:rPr sz="1200" spc="10" dirty="0">
                <a:solidFill>
                  <a:srgbClr val="3A3A3A"/>
                </a:solidFill>
                <a:latin typeface="Georgia"/>
                <a:cs typeface="Georgia"/>
              </a:rPr>
              <a:t>percorsi </a:t>
            </a:r>
            <a:r>
              <a:rPr sz="1200" dirty="0">
                <a:solidFill>
                  <a:srgbClr val="3A3A3A"/>
                </a:solidFill>
                <a:latin typeface="Georgia"/>
                <a:cs typeface="Georgia"/>
              </a:rPr>
              <a:t>e  </a:t>
            </a:r>
            <a:r>
              <a:rPr sz="1200" spc="15" dirty="0">
                <a:solidFill>
                  <a:srgbClr val="3A3A3A"/>
                </a:solidFill>
                <a:latin typeface="Georgia"/>
                <a:cs typeface="Georgia"/>
              </a:rPr>
              <a:t>occasioni</a:t>
            </a:r>
            <a:r>
              <a:rPr sz="1200" spc="160" dirty="0">
                <a:solidFill>
                  <a:srgbClr val="3A3A3A"/>
                </a:solidFill>
                <a:latin typeface="Georgia"/>
                <a:cs typeface="Georgia"/>
              </a:rPr>
              <a:t> </a:t>
            </a:r>
            <a:r>
              <a:rPr sz="1200" spc="10" dirty="0">
                <a:solidFill>
                  <a:srgbClr val="3A3A3A"/>
                </a:solidFill>
                <a:latin typeface="Georgia"/>
                <a:cs typeface="Georgia"/>
              </a:rPr>
              <a:t>che</a:t>
            </a:r>
            <a:r>
              <a:rPr sz="1200" spc="150" dirty="0">
                <a:solidFill>
                  <a:srgbClr val="3A3A3A"/>
                </a:solidFill>
                <a:latin typeface="Georgia"/>
                <a:cs typeface="Georgia"/>
              </a:rPr>
              <a:t> </a:t>
            </a:r>
            <a:r>
              <a:rPr sz="1200" spc="10" dirty="0">
                <a:solidFill>
                  <a:srgbClr val="3A3A3A"/>
                </a:solidFill>
                <a:latin typeface="Georgia"/>
                <a:cs typeface="Georgia"/>
              </a:rPr>
              <a:t>consentano</a:t>
            </a:r>
            <a:r>
              <a:rPr sz="1200" spc="175" dirty="0">
                <a:solidFill>
                  <a:srgbClr val="3A3A3A"/>
                </a:solidFill>
                <a:latin typeface="Georgia"/>
                <a:cs typeface="Georgia"/>
              </a:rPr>
              <a:t> </a:t>
            </a:r>
            <a:r>
              <a:rPr sz="1200" spc="5" dirty="0">
                <a:solidFill>
                  <a:srgbClr val="3A3A3A"/>
                </a:solidFill>
                <a:latin typeface="Georgia"/>
                <a:cs typeface="Georgia"/>
              </a:rPr>
              <a:t>ai</a:t>
            </a:r>
            <a:r>
              <a:rPr sz="1200" spc="150" dirty="0">
                <a:solidFill>
                  <a:srgbClr val="3A3A3A"/>
                </a:solidFill>
                <a:latin typeface="Georgia"/>
                <a:cs typeface="Georgia"/>
              </a:rPr>
              <a:t> </a:t>
            </a:r>
            <a:r>
              <a:rPr sz="1200" spc="15" dirty="0">
                <a:solidFill>
                  <a:srgbClr val="3A3A3A"/>
                </a:solidFill>
                <a:latin typeface="Georgia"/>
                <a:cs typeface="Georgia"/>
              </a:rPr>
              <a:t>nostri</a:t>
            </a:r>
            <a:r>
              <a:rPr sz="1200" spc="150" dirty="0">
                <a:solidFill>
                  <a:srgbClr val="3A3A3A"/>
                </a:solidFill>
                <a:latin typeface="Georgia"/>
                <a:cs typeface="Georgia"/>
              </a:rPr>
              <a:t> </a:t>
            </a:r>
            <a:r>
              <a:rPr sz="1200" spc="15" dirty="0">
                <a:solidFill>
                  <a:srgbClr val="3A3A3A"/>
                </a:solidFill>
                <a:latin typeface="Georgia"/>
                <a:cs typeface="Georgia"/>
              </a:rPr>
              <a:t>giovani</a:t>
            </a:r>
            <a:r>
              <a:rPr sz="1200" spc="145" dirty="0">
                <a:solidFill>
                  <a:srgbClr val="3A3A3A"/>
                </a:solidFill>
                <a:latin typeface="Georgia"/>
                <a:cs typeface="Georgia"/>
              </a:rPr>
              <a:t> </a:t>
            </a:r>
            <a:r>
              <a:rPr sz="1200" spc="5" dirty="0">
                <a:solidFill>
                  <a:srgbClr val="3A3A3A"/>
                </a:solidFill>
                <a:latin typeface="Georgia"/>
                <a:cs typeface="Georgia"/>
              </a:rPr>
              <a:t>di</a:t>
            </a:r>
            <a:r>
              <a:rPr sz="1200" spc="150" dirty="0">
                <a:solidFill>
                  <a:srgbClr val="3A3A3A"/>
                </a:solidFill>
                <a:latin typeface="Georgia"/>
                <a:cs typeface="Georgia"/>
              </a:rPr>
              <a:t> </a:t>
            </a:r>
            <a:r>
              <a:rPr sz="1200" spc="15" dirty="0">
                <a:solidFill>
                  <a:srgbClr val="3A3A3A"/>
                </a:solidFill>
                <a:latin typeface="Georgia"/>
                <a:cs typeface="Georgia"/>
              </a:rPr>
              <a:t>allenarsi</a:t>
            </a:r>
            <a:r>
              <a:rPr sz="1200" spc="55" dirty="0">
                <a:solidFill>
                  <a:srgbClr val="3A3A3A"/>
                </a:solidFill>
                <a:latin typeface="Georgia"/>
                <a:cs typeface="Georgia"/>
              </a:rPr>
              <a:t> </a:t>
            </a:r>
            <a:r>
              <a:rPr sz="1200" dirty="0">
                <a:solidFill>
                  <a:srgbClr val="3A3A3A"/>
                </a:solidFill>
                <a:latin typeface="Georgia"/>
                <a:cs typeface="Georgia"/>
              </a:rPr>
              <a:t>a</a:t>
            </a:r>
            <a:r>
              <a:rPr sz="1200" spc="150" dirty="0">
                <a:solidFill>
                  <a:srgbClr val="3A3A3A"/>
                </a:solidFill>
                <a:latin typeface="Georgia"/>
                <a:cs typeface="Georgia"/>
              </a:rPr>
              <a:t> </a:t>
            </a:r>
            <a:r>
              <a:rPr sz="1200" spc="10" dirty="0">
                <a:solidFill>
                  <a:srgbClr val="3A3A3A"/>
                </a:solidFill>
                <a:latin typeface="Georgia"/>
                <a:cs typeface="Georgia"/>
              </a:rPr>
              <a:t>diventare</a:t>
            </a:r>
            <a:r>
              <a:rPr sz="1200" spc="45" dirty="0">
                <a:solidFill>
                  <a:srgbClr val="3A3A3A"/>
                </a:solidFill>
                <a:latin typeface="Georgia"/>
                <a:cs typeface="Georgia"/>
              </a:rPr>
              <a:t> </a:t>
            </a:r>
            <a:r>
              <a:rPr sz="1200" spc="15" dirty="0">
                <a:solidFill>
                  <a:srgbClr val="3A3A3A"/>
                </a:solidFill>
                <a:latin typeface="Georgia"/>
                <a:cs typeface="Georgia"/>
              </a:rPr>
              <a:t>cittadini</a:t>
            </a:r>
            <a:r>
              <a:rPr sz="1200" spc="160" dirty="0">
                <a:solidFill>
                  <a:srgbClr val="3A3A3A"/>
                </a:solidFill>
                <a:latin typeface="Georgia"/>
                <a:cs typeface="Georgia"/>
              </a:rPr>
              <a:t> </a:t>
            </a:r>
            <a:r>
              <a:rPr sz="1200" spc="10" dirty="0">
                <a:solidFill>
                  <a:srgbClr val="3A3A3A"/>
                </a:solidFill>
                <a:latin typeface="Georgia"/>
                <a:cs typeface="Georgia"/>
              </a:rPr>
              <a:t>attivi,</a:t>
            </a:r>
            <a:r>
              <a:rPr sz="1200" spc="160" dirty="0">
                <a:solidFill>
                  <a:srgbClr val="3A3A3A"/>
                </a:solidFill>
                <a:latin typeface="Georgia"/>
                <a:cs typeface="Georgia"/>
              </a:rPr>
              <a:t> </a:t>
            </a:r>
            <a:r>
              <a:rPr sz="1200" spc="10" dirty="0">
                <a:solidFill>
                  <a:srgbClr val="3A3A3A"/>
                </a:solidFill>
                <a:latin typeface="Georgia"/>
                <a:cs typeface="Georgia"/>
              </a:rPr>
              <a:t>capaci</a:t>
            </a:r>
            <a:endParaRPr sz="1200">
              <a:latin typeface="Georgia"/>
              <a:cs typeface="Georgia"/>
            </a:endParaRPr>
          </a:p>
          <a:p>
            <a:pPr marL="12700">
              <a:lnSpc>
                <a:spcPct val="100000"/>
              </a:lnSpc>
              <a:spcBef>
                <a:spcPts val="60"/>
              </a:spcBef>
            </a:pPr>
            <a:r>
              <a:rPr sz="1200" spc="5" dirty="0">
                <a:solidFill>
                  <a:srgbClr val="3A3A3A"/>
                </a:solidFill>
                <a:latin typeface="Georgia"/>
                <a:cs typeface="Georgia"/>
              </a:rPr>
              <a:t>di </a:t>
            </a:r>
            <a:r>
              <a:rPr sz="1200" spc="15" dirty="0">
                <a:solidFill>
                  <a:srgbClr val="3A3A3A"/>
                </a:solidFill>
                <a:latin typeface="Georgia"/>
                <a:cs typeface="Georgia"/>
              </a:rPr>
              <a:t>relazioni </a:t>
            </a:r>
            <a:r>
              <a:rPr sz="1200" dirty="0">
                <a:solidFill>
                  <a:srgbClr val="3A3A3A"/>
                </a:solidFill>
                <a:latin typeface="Georgia"/>
                <a:cs typeface="Georgia"/>
              </a:rPr>
              <a:t>e </a:t>
            </a:r>
            <a:r>
              <a:rPr sz="1200" spc="5" dirty="0">
                <a:solidFill>
                  <a:srgbClr val="3A3A3A"/>
                </a:solidFill>
                <a:latin typeface="Georgia"/>
                <a:cs typeface="Georgia"/>
              </a:rPr>
              <a:t>di</a:t>
            </a:r>
            <a:r>
              <a:rPr sz="1200" spc="130" dirty="0">
                <a:solidFill>
                  <a:srgbClr val="3A3A3A"/>
                </a:solidFill>
                <a:latin typeface="Georgia"/>
                <a:cs typeface="Georgia"/>
              </a:rPr>
              <a:t> </a:t>
            </a:r>
            <a:r>
              <a:rPr sz="1200" spc="15" dirty="0">
                <a:solidFill>
                  <a:srgbClr val="3A3A3A"/>
                </a:solidFill>
                <a:latin typeface="Georgia"/>
                <a:cs typeface="Georgia"/>
              </a:rPr>
              <a:t>progettualità”.</a:t>
            </a:r>
            <a:endParaRPr sz="1200">
              <a:latin typeface="Georgia"/>
              <a:cs typeface="Georgia"/>
            </a:endParaRPr>
          </a:p>
          <a:p>
            <a:pPr marL="12700" marR="8890">
              <a:lnSpc>
                <a:spcPct val="108500"/>
              </a:lnSpc>
              <a:spcBef>
                <a:spcPts val="10"/>
              </a:spcBef>
            </a:pPr>
            <a:r>
              <a:rPr sz="1200" spc="10" dirty="0">
                <a:solidFill>
                  <a:srgbClr val="3A3A3A"/>
                </a:solidFill>
                <a:latin typeface="Georgia"/>
                <a:cs typeface="Georgia"/>
              </a:rPr>
              <a:t>Il recupero del proprio patrimonio </a:t>
            </a:r>
            <a:r>
              <a:rPr sz="1200" dirty="0">
                <a:solidFill>
                  <a:srgbClr val="3A3A3A"/>
                </a:solidFill>
                <a:latin typeface="Georgia"/>
                <a:cs typeface="Georgia"/>
              </a:rPr>
              <a:t>e </a:t>
            </a:r>
            <a:r>
              <a:rPr sz="1200" spc="10" dirty="0">
                <a:solidFill>
                  <a:srgbClr val="3A3A3A"/>
                </a:solidFill>
                <a:latin typeface="Georgia"/>
                <a:cs typeface="Georgia"/>
              </a:rPr>
              <a:t>lo </a:t>
            </a:r>
            <a:r>
              <a:rPr sz="1200" spc="15" dirty="0">
                <a:solidFill>
                  <a:srgbClr val="3A3A3A"/>
                </a:solidFill>
                <a:latin typeface="Georgia"/>
                <a:cs typeface="Georgia"/>
              </a:rPr>
              <a:t>sviluppo </a:t>
            </a:r>
            <a:r>
              <a:rPr sz="1200" spc="10" dirty="0">
                <a:solidFill>
                  <a:srgbClr val="3A3A3A"/>
                </a:solidFill>
                <a:latin typeface="Georgia"/>
                <a:cs typeface="Georgia"/>
              </a:rPr>
              <a:t>delle proprie </a:t>
            </a:r>
            <a:r>
              <a:rPr sz="1200" spc="15" dirty="0">
                <a:solidFill>
                  <a:srgbClr val="3A3A3A"/>
                </a:solidFill>
                <a:latin typeface="Georgia"/>
                <a:cs typeface="Georgia"/>
              </a:rPr>
              <a:t>competenze </a:t>
            </a:r>
            <a:r>
              <a:rPr sz="1200" spc="10" dirty="0">
                <a:solidFill>
                  <a:srgbClr val="3A3A3A"/>
                </a:solidFill>
                <a:latin typeface="Georgia"/>
                <a:cs typeface="Georgia"/>
              </a:rPr>
              <a:t>sono alla  </a:t>
            </a:r>
            <a:r>
              <a:rPr sz="1200" spc="15" dirty="0">
                <a:solidFill>
                  <a:srgbClr val="3A3A3A"/>
                </a:solidFill>
                <a:latin typeface="Georgia"/>
                <a:cs typeface="Georgia"/>
              </a:rPr>
              <a:t>base </a:t>
            </a:r>
            <a:r>
              <a:rPr sz="1200" spc="10" dirty="0">
                <a:solidFill>
                  <a:srgbClr val="3A3A3A"/>
                </a:solidFill>
                <a:latin typeface="Georgia"/>
                <a:cs typeface="Georgia"/>
              </a:rPr>
              <a:t>anche delprogresso </a:t>
            </a:r>
            <a:r>
              <a:rPr sz="1200" spc="15" dirty="0">
                <a:solidFill>
                  <a:srgbClr val="3A3A3A"/>
                </a:solidFill>
                <a:latin typeface="Georgia"/>
                <a:cs typeface="Georgia"/>
              </a:rPr>
              <a:t>economico </a:t>
            </a:r>
            <a:r>
              <a:rPr sz="1200" spc="10" dirty="0">
                <a:solidFill>
                  <a:srgbClr val="3A3A3A"/>
                </a:solidFill>
                <a:latin typeface="Georgia"/>
                <a:cs typeface="Georgia"/>
              </a:rPr>
              <a:t>oltre </a:t>
            </a:r>
            <a:r>
              <a:rPr sz="1200" spc="5" dirty="0">
                <a:solidFill>
                  <a:srgbClr val="3A3A3A"/>
                </a:solidFill>
                <a:latin typeface="Georgia"/>
                <a:cs typeface="Georgia"/>
              </a:rPr>
              <a:t>che </a:t>
            </a:r>
            <a:r>
              <a:rPr sz="1200" spc="10" dirty="0">
                <a:solidFill>
                  <a:srgbClr val="3A3A3A"/>
                </a:solidFill>
                <a:latin typeface="Georgia"/>
                <a:cs typeface="Georgia"/>
              </a:rPr>
              <a:t>della coesione</a:t>
            </a:r>
            <a:r>
              <a:rPr sz="1200" spc="290" dirty="0">
                <a:solidFill>
                  <a:srgbClr val="3A3A3A"/>
                </a:solidFill>
                <a:latin typeface="Georgia"/>
                <a:cs typeface="Georgia"/>
              </a:rPr>
              <a:t> </a:t>
            </a:r>
            <a:r>
              <a:rPr sz="1200" spc="10" dirty="0">
                <a:solidFill>
                  <a:srgbClr val="3A3A3A"/>
                </a:solidFill>
                <a:latin typeface="Georgia"/>
                <a:cs typeface="Georgia"/>
              </a:rPr>
              <a:t>sociale.</a:t>
            </a:r>
            <a:endParaRPr sz="1200">
              <a:latin typeface="Georgia"/>
              <a:cs typeface="Georgia"/>
            </a:endParaRPr>
          </a:p>
          <a:p>
            <a:pPr marL="12700" marR="10160">
              <a:lnSpc>
                <a:spcPct val="109200"/>
              </a:lnSpc>
            </a:pPr>
            <a:r>
              <a:rPr sz="1200" spc="5" dirty="0">
                <a:solidFill>
                  <a:srgbClr val="3A3A3A"/>
                </a:solidFill>
                <a:latin typeface="Georgia"/>
                <a:cs typeface="Georgia"/>
              </a:rPr>
              <a:t>Le </a:t>
            </a:r>
            <a:r>
              <a:rPr sz="1200" spc="15" dirty="0">
                <a:solidFill>
                  <a:srgbClr val="3A3A3A"/>
                </a:solidFill>
                <a:latin typeface="Georgia"/>
                <a:cs typeface="Georgia"/>
              </a:rPr>
              <a:t>informazioni </a:t>
            </a:r>
            <a:r>
              <a:rPr sz="1200" dirty="0">
                <a:solidFill>
                  <a:srgbClr val="3A3A3A"/>
                </a:solidFill>
                <a:latin typeface="Georgia"/>
                <a:cs typeface="Georgia"/>
              </a:rPr>
              <a:t>e i </a:t>
            </a:r>
            <a:r>
              <a:rPr sz="1200" spc="10" dirty="0">
                <a:solidFill>
                  <a:srgbClr val="3A3A3A"/>
                </a:solidFill>
                <a:latin typeface="Georgia"/>
                <a:cs typeface="Georgia"/>
              </a:rPr>
              <a:t>dettagli </a:t>
            </a:r>
            <a:r>
              <a:rPr sz="1200" dirty="0">
                <a:solidFill>
                  <a:srgbClr val="3A3A3A"/>
                </a:solidFill>
                <a:latin typeface="Georgia"/>
                <a:cs typeface="Georgia"/>
              </a:rPr>
              <a:t>su </a:t>
            </a:r>
            <a:r>
              <a:rPr sz="1200" spc="10" dirty="0">
                <a:solidFill>
                  <a:srgbClr val="3A3A3A"/>
                </a:solidFill>
                <a:latin typeface="Georgia"/>
                <a:cs typeface="Georgia"/>
              </a:rPr>
              <a:t>eventi, città </a:t>
            </a:r>
            <a:r>
              <a:rPr sz="1200" dirty="0">
                <a:solidFill>
                  <a:srgbClr val="3A3A3A"/>
                </a:solidFill>
                <a:latin typeface="Georgia"/>
                <a:cs typeface="Georgia"/>
              </a:rPr>
              <a:t>e </a:t>
            </a:r>
            <a:r>
              <a:rPr sz="1200" spc="10" dirty="0">
                <a:solidFill>
                  <a:srgbClr val="3A3A3A"/>
                </a:solidFill>
                <a:latin typeface="Georgia"/>
                <a:cs typeface="Georgia"/>
              </a:rPr>
              <a:t>sedi della manifestazione saranno disponibili  sul</a:t>
            </a:r>
            <a:r>
              <a:rPr sz="1200" spc="50" dirty="0">
                <a:solidFill>
                  <a:srgbClr val="3A3A3A"/>
                </a:solidFill>
                <a:latin typeface="Georgia"/>
                <a:cs typeface="Georgia"/>
              </a:rPr>
              <a:t> </a:t>
            </a:r>
            <a:r>
              <a:rPr sz="1200" spc="15" dirty="0">
                <a:solidFill>
                  <a:srgbClr val="3A3A3A"/>
                </a:solidFill>
                <a:latin typeface="Georgia"/>
                <a:cs typeface="Georgia"/>
              </a:rPr>
              <a:t>sito</a:t>
            </a:r>
            <a:r>
              <a:rPr sz="1200" u="sng" spc="15" dirty="0">
                <a:solidFill>
                  <a:srgbClr val="254B84"/>
                </a:solidFill>
                <a:uFill>
                  <a:solidFill>
                    <a:srgbClr val="254B84"/>
                  </a:solidFill>
                </a:uFill>
                <a:latin typeface="Georgia"/>
                <a:cs typeface="Georgia"/>
                <a:hlinkClick r:id="rId3"/>
              </a:rPr>
              <a:t>www.festivalculturacreativa.it</a:t>
            </a:r>
            <a:r>
              <a:rPr sz="1200" spc="15" dirty="0">
                <a:solidFill>
                  <a:srgbClr val="3A3A3A"/>
                </a:solidFill>
                <a:latin typeface="Georgia"/>
                <a:cs typeface="Georgia"/>
              </a:rPr>
              <a:t>.</a:t>
            </a:r>
            <a:endParaRPr sz="1200">
              <a:latin typeface="Georgia"/>
              <a:cs typeface="Georgia"/>
            </a:endParaRPr>
          </a:p>
        </p:txBody>
      </p:sp>
      <p:sp>
        <p:nvSpPr>
          <p:cNvPr id="4" name="object 4"/>
          <p:cNvSpPr/>
          <p:nvPr/>
        </p:nvSpPr>
        <p:spPr>
          <a:xfrm>
            <a:off x="3307715" y="6455028"/>
            <a:ext cx="43180" cy="7620"/>
          </a:xfrm>
          <a:custGeom>
            <a:avLst/>
            <a:gdLst/>
            <a:ahLst/>
            <a:cxnLst/>
            <a:rect l="l" t="t" r="r" b="b"/>
            <a:pathLst>
              <a:path w="43179" h="7620">
                <a:moveTo>
                  <a:pt x="0" y="7620"/>
                </a:moveTo>
                <a:lnTo>
                  <a:pt x="42672" y="7620"/>
                </a:lnTo>
                <a:lnTo>
                  <a:pt x="42672" y="0"/>
                </a:lnTo>
                <a:lnTo>
                  <a:pt x="0" y="0"/>
                </a:lnTo>
                <a:lnTo>
                  <a:pt x="0" y="7620"/>
                </a:lnTo>
                <a:close/>
              </a:path>
            </a:pathLst>
          </a:custGeom>
          <a:solidFill>
            <a:srgbClr val="3A3A3A"/>
          </a:solidFill>
        </p:spPr>
        <p:txBody>
          <a:bodyPr wrap="square" lIns="0" tIns="0" rIns="0" bIns="0" rtlCol="0"/>
          <a:lstStyle/>
          <a:p>
            <a:endParaRP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Panorama.it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8</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2933699"/>
            <a:ext cx="6120130" cy="367601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65704" y="2119883"/>
            <a:ext cx="2621280" cy="49479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42950" y="6910704"/>
            <a:ext cx="5324475" cy="300037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Panorama.it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8</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428750" y="6543040"/>
            <a:ext cx="4531360" cy="362712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541780" y="2224645"/>
            <a:ext cx="4648200" cy="395239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82517" y="660450"/>
            <a:ext cx="813955" cy="23324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63243" y="974367"/>
            <a:ext cx="1009133" cy="7945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066281" y="1107703"/>
            <a:ext cx="1447303" cy="48512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805214"/>
            <a:ext cx="903292" cy="131656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7" name="object 7"/>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78.665</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39.310</a:t>
            </a:r>
            <a:r>
              <a:rPr sz="950" b="1" dirty="0">
                <a:latin typeface="Times New Roman"/>
                <a:cs typeface="Times New Roman"/>
              </a:rPr>
              <a:t>	</a:t>
            </a:r>
            <a:r>
              <a:rPr sz="1425" b="1" spc="15" baseline="17543" dirty="0">
                <a:latin typeface="Times New Roman"/>
                <a:cs typeface="Times New Roman"/>
              </a:rPr>
              <a:t>05-MAR-2015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119.000	</a:t>
            </a:r>
            <a:r>
              <a:rPr sz="950" b="1" spc="10" dirty="0">
                <a:latin typeface="Times New Roman"/>
                <a:cs typeface="Times New Roman"/>
              </a:rPr>
              <a:t>Dir. Resp.:  Pierluigi Magnaschi	</a:t>
            </a:r>
            <a:r>
              <a:rPr sz="1425" b="1" spc="15" baseline="8771" dirty="0">
                <a:latin typeface="Times New Roman"/>
                <a:cs typeface="Times New Roman"/>
              </a:rPr>
              <a:t>da pag.</a:t>
            </a:r>
            <a:r>
              <a:rPr sz="1425" b="1" spc="322" baseline="8771" dirty="0">
                <a:latin typeface="Times New Roman"/>
                <a:cs typeface="Times New Roman"/>
              </a:rPr>
              <a:t> </a:t>
            </a:r>
            <a:r>
              <a:rPr sz="1425" b="1" spc="15" baseline="8771" dirty="0">
                <a:latin typeface="Times New Roman"/>
                <a:cs typeface="Times New Roman"/>
              </a:rPr>
              <a:t>3</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8" name="object 8"/>
          <p:cNvSpPr/>
          <p:nvPr/>
        </p:nvSpPr>
        <p:spPr>
          <a:xfrm>
            <a:off x="3162300" y="30480"/>
            <a:ext cx="1472184" cy="24384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30200" y="10135869"/>
            <a:ext cx="1069848" cy="4572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1" name="object 11"/>
          <p:cNvSpPr/>
          <p:nvPr/>
        </p:nvSpPr>
        <p:spPr>
          <a:xfrm>
            <a:off x="3069335" y="1094232"/>
            <a:ext cx="307975" cy="113664"/>
          </a:xfrm>
          <a:custGeom>
            <a:avLst/>
            <a:gdLst/>
            <a:ahLst/>
            <a:cxnLst/>
            <a:rect l="l" t="t" r="r" b="b"/>
            <a:pathLst>
              <a:path w="307975" h="113665">
                <a:moveTo>
                  <a:pt x="0" y="113283"/>
                </a:moveTo>
                <a:lnTo>
                  <a:pt x="307848" y="113283"/>
                </a:lnTo>
                <a:lnTo>
                  <a:pt x="307848" y="0"/>
                </a:lnTo>
                <a:lnTo>
                  <a:pt x="0" y="0"/>
                </a:lnTo>
                <a:lnTo>
                  <a:pt x="0" y="113283"/>
                </a:lnTo>
                <a:close/>
              </a:path>
            </a:pathLst>
          </a:custGeom>
          <a:solidFill>
            <a:srgbClr val="BADBBA"/>
          </a:solidFill>
        </p:spPr>
        <p:txBody>
          <a:bodyPr wrap="square" lIns="0" tIns="0" rIns="0" bIns="0" rtlCol="0"/>
          <a:lstStyle/>
          <a:p>
            <a:endParaRPr/>
          </a:p>
        </p:txBody>
      </p:sp>
      <p:sp>
        <p:nvSpPr>
          <p:cNvPr id="12" name="object 12"/>
          <p:cNvSpPr/>
          <p:nvPr/>
        </p:nvSpPr>
        <p:spPr>
          <a:xfrm>
            <a:off x="3069335" y="1200911"/>
            <a:ext cx="307975" cy="12700"/>
          </a:xfrm>
          <a:custGeom>
            <a:avLst/>
            <a:gdLst/>
            <a:ahLst/>
            <a:cxnLst/>
            <a:rect l="l" t="t" r="r" b="b"/>
            <a:pathLst>
              <a:path w="307975" h="12700">
                <a:moveTo>
                  <a:pt x="0" y="12700"/>
                </a:moveTo>
                <a:lnTo>
                  <a:pt x="307848" y="12700"/>
                </a:lnTo>
                <a:lnTo>
                  <a:pt x="307848" y="0"/>
                </a:lnTo>
                <a:lnTo>
                  <a:pt x="0" y="0"/>
                </a:lnTo>
                <a:lnTo>
                  <a:pt x="0" y="12700"/>
                </a:lnTo>
                <a:close/>
              </a:path>
            </a:pathLst>
          </a:custGeom>
          <a:solidFill>
            <a:srgbClr val="007F00"/>
          </a:solidFill>
        </p:spPr>
        <p:txBody>
          <a:bodyPr wrap="square" lIns="0" tIns="0" rIns="0" bIns="0" rtlCol="0"/>
          <a:lstStyle/>
          <a:p>
            <a:endParaRPr/>
          </a:p>
        </p:txBody>
      </p:sp>
      <p:sp>
        <p:nvSpPr>
          <p:cNvPr id="13" name="object 13"/>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4" name="object 14"/>
          <p:cNvSpPr txBox="1"/>
          <p:nvPr/>
        </p:nvSpPr>
        <p:spPr>
          <a:xfrm>
            <a:off x="7120381" y="10401300"/>
            <a:ext cx="1949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11</a:t>
            </a:r>
            <a:endParaRPr sz="1200">
              <a:latin typeface="Arial"/>
              <a:cs typeface="Arial"/>
            </a:endParaRP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Panorama.it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8</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05864" y="1954529"/>
            <a:ext cx="5156200" cy="40862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308100" y="6259194"/>
            <a:ext cx="5054600" cy="40005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Panorama.it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spc="-10" dirty="0">
                <a:latin typeface="Arial"/>
                <a:cs typeface="Arial"/>
              </a:rPr>
              <a:t> </a:t>
            </a:r>
            <a:r>
              <a:rPr sz="1400" b="1" dirty="0">
                <a:latin typeface="Arial"/>
                <a:cs typeface="Arial"/>
              </a:rPr>
              <a:t>8</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52525" y="1958974"/>
            <a:ext cx="4924425" cy="395224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52525" y="6238874"/>
            <a:ext cx="4963160" cy="39528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Panorama.it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5 </a:t>
            </a:r>
            <a:r>
              <a:rPr sz="1400" b="1" spc="-5" dirty="0">
                <a:latin typeface="Arial"/>
                <a:cs typeface="Arial"/>
              </a:rPr>
              <a:t>di</a:t>
            </a:r>
            <a:r>
              <a:rPr sz="1400" b="1" spc="-10" dirty="0">
                <a:latin typeface="Arial"/>
                <a:cs typeface="Arial"/>
              </a:rPr>
              <a:t> </a:t>
            </a:r>
            <a:r>
              <a:rPr sz="1400" b="1" dirty="0">
                <a:latin typeface="Arial"/>
                <a:cs typeface="Arial"/>
              </a:rPr>
              <a:t>8</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97939" y="2009774"/>
            <a:ext cx="5054600" cy="40386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295400" y="6267449"/>
            <a:ext cx="5029200" cy="40195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Panorama.it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6 </a:t>
            </a:r>
            <a:r>
              <a:rPr sz="1400" b="1" spc="-5" dirty="0">
                <a:latin typeface="Arial"/>
                <a:cs typeface="Arial"/>
              </a:rPr>
              <a:t>di</a:t>
            </a:r>
            <a:r>
              <a:rPr sz="1400" b="1" spc="-10" dirty="0">
                <a:latin typeface="Arial"/>
                <a:cs typeface="Arial"/>
              </a:rPr>
              <a:t> </a:t>
            </a:r>
            <a:r>
              <a:rPr sz="1400" b="1" dirty="0">
                <a:latin typeface="Arial"/>
                <a:cs typeface="Arial"/>
              </a:rPr>
              <a:t>8</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85875" y="2076449"/>
            <a:ext cx="4933950" cy="391667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352550" y="6238239"/>
            <a:ext cx="4867275" cy="385508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Panorama.it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7 </a:t>
            </a:r>
            <a:r>
              <a:rPr sz="1400" b="1" spc="-5" dirty="0">
                <a:latin typeface="Arial"/>
                <a:cs typeface="Arial"/>
              </a:rPr>
              <a:t>di</a:t>
            </a:r>
            <a:r>
              <a:rPr sz="1400" b="1" spc="-10" dirty="0">
                <a:latin typeface="Arial"/>
                <a:cs typeface="Arial"/>
              </a:rPr>
              <a:t> </a:t>
            </a:r>
            <a:r>
              <a:rPr sz="1400" b="1" dirty="0">
                <a:latin typeface="Arial"/>
                <a:cs typeface="Arial"/>
              </a:rPr>
              <a:t>8</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65555" y="2124074"/>
            <a:ext cx="4896485" cy="39243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314450" y="6240144"/>
            <a:ext cx="4848225" cy="388366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Panorama.it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8 </a:t>
            </a:r>
            <a:r>
              <a:rPr sz="1400" b="1" spc="-5" dirty="0">
                <a:latin typeface="Arial"/>
                <a:cs typeface="Arial"/>
              </a:rPr>
              <a:t>di</a:t>
            </a:r>
            <a:r>
              <a:rPr sz="1400" b="1" spc="-10" dirty="0">
                <a:latin typeface="Arial"/>
                <a:cs typeface="Arial"/>
              </a:rPr>
              <a:t> </a:t>
            </a:r>
            <a:r>
              <a:rPr sz="1400" b="1" dirty="0">
                <a:latin typeface="Arial"/>
                <a:cs typeface="Arial"/>
              </a:rPr>
              <a:t>8</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44930" y="2036444"/>
            <a:ext cx="4892675" cy="388619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Sibari.info</a:t>
            </a:r>
            <a:endParaRPr sz="1600">
              <a:latin typeface="Arial"/>
              <a:cs typeface="Arial"/>
            </a:endParaRPr>
          </a:p>
          <a:p>
            <a:pPr marL="12700">
              <a:lnSpc>
                <a:spcPts val="1880"/>
              </a:lnSpc>
            </a:pPr>
            <a:r>
              <a:rPr sz="1600" b="1" spc="-5" dirty="0">
                <a:latin typeface="Arial"/>
                <a:cs typeface="Arial"/>
              </a:rPr>
              <a:t>17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61130"/>
            <a:ext cx="6344920" cy="643255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Festival della Cultura</a:t>
            </a:r>
            <a:r>
              <a:rPr sz="1600" b="1" spc="5" dirty="0">
                <a:latin typeface="Arial"/>
                <a:cs typeface="Arial"/>
              </a:rPr>
              <a:t> </a:t>
            </a:r>
            <a:r>
              <a:rPr sz="1600" b="1" spc="-5" dirty="0">
                <a:latin typeface="Arial"/>
                <a:cs typeface="Arial"/>
              </a:rPr>
              <a:t>Creativa</a:t>
            </a:r>
            <a:endParaRPr sz="1600">
              <a:latin typeface="Arial"/>
              <a:cs typeface="Arial"/>
            </a:endParaRPr>
          </a:p>
          <a:p>
            <a:pPr marL="12700">
              <a:lnSpc>
                <a:spcPct val="100000"/>
              </a:lnSpc>
              <a:spcBef>
                <a:spcPts val="1480"/>
              </a:spcBef>
            </a:pPr>
            <a:r>
              <a:rPr sz="850" b="1" dirty="0">
                <a:latin typeface="Tahoma"/>
                <a:cs typeface="Tahoma"/>
              </a:rPr>
              <a:t>martedì, 17 marzo </a:t>
            </a:r>
            <a:r>
              <a:rPr sz="850" b="1" spc="-5" dirty="0">
                <a:latin typeface="Tahoma"/>
                <a:cs typeface="Tahoma"/>
              </a:rPr>
              <a:t>2015</a:t>
            </a:r>
            <a:r>
              <a:rPr sz="850" b="1" spc="-35" dirty="0">
                <a:latin typeface="Tahoma"/>
                <a:cs typeface="Tahoma"/>
              </a:rPr>
              <a:t> </a:t>
            </a:r>
            <a:r>
              <a:rPr sz="850" b="1" spc="-5" dirty="0">
                <a:latin typeface="Tahoma"/>
                <a:cs typeface="Tahoma"/>
              </a:rPr>
              <a:t>06:03</a:t>
            </a:r>
            <a:endParaRPr sz="850">
              <a:latin typeface="Tahoma"/>
              <a:cs typeface="Tahoma"/>
            </a:endParaRPr>
          </a:p>
          <a:p>
            <a:pPr>
              <a:lnSpc>
                <a:spcPct val="100000"/>
              </a:lnSpc>
            </a:pPr>
            <a:endParaRPr sz="1100">
              <a:latin typeface="Times New Roman"/>
              <a:cs typeface="Times New Roman"/>
            </a:endParaRPr>
          </a:p>
          <a:p>
            <a:pPr marL="1632585">
              <a:lnSpc>
                <a:spcPct val="100000"/>
              </a:lnSpc>
            </a:pPr>
            <a:r>
              <a:rPr sz="1000" spc="-5" dirty="0">
                <a:latin typeface="Tahoma"/>
                <a:cs typeface="Tahoma"/>
              </a:rPr>
              <a:t>Dal 16 al 22 marzola seconda edizione della manifestazione coordinata </a:t>
            </a:r>
            <a:r>
              <a:rPr sz="1000" dirty="0">
                <a:latin typeface="Tahoma"/>
                <a:cs typeface="Tahoma"/>
              </a:rPr>
              <a:t>dall’ABI.</a:t>
            </a:r>
            <a:r>
              <a:rPr sz="1000" u="sng" spc="105" dirty="0">
                <a:uFill>
                  <a:solidFill>
                    <a:srgbClr val="000000"/>
                  </a:solidFill>
                </a:uFill>
                <a:latin typeface="Tahoma"/>
                <a:cs typeface="Tahoma"/>
              </a:rPr>
              <a:t> </a:t>
            </a:r>
            <a:r>
              <a:rPr sz="1050" b="1" i="1" u="sng" spc="-35" dirty="0">
                <a:uFill>
                  <a:solidFill>
                    <a:srgbClr val="000000"/>
                  </a:solidFill>
                </a:uFill>
                <a:latin typeface="Tahoma"/>
                <a:cs typeface="Tahoma"/>
              </a:rPr>
              <a:t>Le</a:t>
            </a:r>
            <a:endParaRPr sz="1050">
              <a:latin typeface="Tahoma"/>
              <a:cs typeface="Tahoma"/>
            </a:endParaRPr>
          </a:p>
          <a:p>
            <a:pPr marL="1632585" marR="96520">
              <a:lnSpc>
                <a:spcPts val="1810"/>
              </a:lnSpc>
              <a:spcBef>
                <a:spcPts val="145"/>
              </a:spcBef>
            </a:pPr>
            <a:r>
              <a:rPr sz="1050" i="1" u="sng" spc="-265" dirty="0">
                <a:uFill>
                  <a:solidFill>
                    <a:srgbClr val="000000"/>
                  </a:solidFill>
                </a:uFill>
                <a:latin typeface="Times New Roman"/>
                <a:cs typeface="Times New Roman"/>
              </a:rPr>
              <a:t> </a:t>
            </a:r>
            <a:r>
              <a:rPr sz="1050" b="1" i="1" u="sng" spc="-25" dirty="0">
                <a:uFill>
                  <a:solidFill>
                    <a:srgbClr val="000000"/>
                  </a:solidFill>
                </a:uFill>
                <a:latin typeface="Tahoma"/>
                <a:cs typeface="Tahoma"/>
              </a:rPr>
              <a:t>iniziative </a:t>
            </a:r>
            <a:r>
              <a:rPr sz="1050" b="1" i="1" u="sng" spc="-30" dirty="0">
                <a:uFill>
                  <a:solidFill>
                    <a:srgbClr val="000000"/>
                  </a:solidFill>
                </a:uFill>
                <a:latin typeface="Tahoma"/>
                <a:cs typeface="Tahoma"/>
              </a:rPr>
              <a:t>della </a:t>
            </a:r>
            <a:r>
              <a:rPr sz="1050" b="1" i="1" u="sng" spc="-35" dirty="0">
                <a:uFill>
                  <a:solidFill>
                    <a:srgbClr val="000000"/>
                  </a:solidFill>
                </a:uFill>
                <a:latin typeface="Tahoma"/>
                <a:cs typeface="Tahoma"/>
              </a:rPr>
              <a:t>BCC </a:t>
            </a:r>
            <a:r>
              <a:rPr sz="1050" b="1" i="1" u="sng" spc="-30" dirty="0">
                <a:uFill>
                  <a:solidFill>
                    <a:srgbClr val="000000"/>
                  </a:solidFill>
                </a:uFill>
                <a:latin typeface="Tahoma"/>
                <a:cs typeface="Tahoma"/>
              </a:rPr>
              <a:t>Mediocrati nell’area </a:t>
            </a:r>
            <a:r>
              <a:rPr sz="1050" b="1" i="1" u="sng" spc="-35" dirty="0">
                <a:uFill>
                  <a:solidFill>
                    <a:srgbClr val="000000"/>
                  </a:solidFill>
                </a:uFill>
                <a:latin typeface="Tahoma"/>
                <a:cs typeface="Tahoma"/>
              </a:rPr>
              <a:t>urbana </a:t>
            </a:r>
            <a:r>
              <a:rPr sz="1050" b="1" i="1" u="sng" spc="-30" dirty="0">
                <a:uFill>
                  <a:solidFill>
                    <a:srgbClr val="000000"/>
                  </a:solidFill>
                </a:uFill>
                <a:latin typeface="Tahoma"/>
                <a:cs typeface="Tahoma"/>
              </a:rPr>
              <a:t>di </a:t>
            </a:r>
            <a:r>
              <a:rPr sz="1050" b="1" i="1" u="sng" spc="-35" dirty="0">
                <a:uFill>
                  <a:solidFill>
                    <a:srgbClr val="000000"/>
                  </a:solidFill>
                </a:uFill>
                <a:latin typeface="Tahoma"/>
                <a:cs typeface="Tahoma"/>
              </a:rPr>
              <a:t>Cosenza</a:t>
            </a:r>
            <a:r>
              <a:rPr sz="1050" b="1" i="1" spc="-35" dirty="0">
                <a:latin typeface="Tahoma"/>
                <a:cs typeface="Tahoma"/>
              </a:rPr>
              <a:t> </a:t>
            </a:r>
            <a:r>
              <a:rPr sz="1000" b="1" spc="-5" dirty="0">
                <a:latin typeface="Tahoma"/>
                <a:cs typeface="Tahoma"/>
              </a:rPr>
              <a:t>- </a:t>
            </a:r>
            <a:r>
              <a:rPr sz="1000" b="1" i="1" spc="-30" dirty="0">
                <a:latin typeface="Tahoma"/>
                <a:cs typeface="Tahoma"/>
              </a:rPr>
              <a:t>“</a:t>
            </a:r>
            <a:r>
              <a:rPr sz="1050" b="1" i="1" spc="-30" dirty="0">
                <a:latin typeface="Tahoma"/>
                <a:cs typeface="Tahoma"/>
              </a:rPr>
              <a:t>L’alfabeto  </a:t>
            </a:r>
            <a:r>
              <a:rPr sz="1050" b="1" i="1" spc="-35" dirty="0">
                <a:latin typeface="Tahoma"/>
                <a:cs typeface="Tahoma"/>
              </a:rPr>
              <a:t>del Mondo. Leggiamo </a:t>
            </a:r>
            <a:r>
              <a:rPr sz="1050" b="1" i="1" spc="-20" dirty="0">
                <a:latin typeface="Tahoma"/>
                <a:cs typeface="Tahoma"/>
              </a:rPr>
              <a:t>i </a:t>
            </a:r>
            <a:r>
              <a:rPr sz="1050" b="1" i="1" spc="-30" dirty="0">
                <a:latin typeface="Tahoma"/>
                <a:cs typeface="Tahoma"/>
              </a:rPr>
              <a:t>segni intorno </a:t>
            </a:r>
            <a:r>
              <a:rPr sz="1050" b="1" i="1" spc="-35" dirty="0">
                <a:latin typeface="Tahoma"/>
                <a:cs typeface="Tahoma"/>
              </a:rPr>
              <a:t>a </a:t>
            </a:r>
            <a:r>
              <a:rPr sz="1050" b="1" i="1" spc="-30" dirty="0">
                <a:latin typeface="Tahoma"/>
                <a:cs typeface="Tahoma"/>
              </a:rPr>
              <a:t>noi </a:t>
            </a:r>
            <a:r>
              <a:rPr sz="1050" b="1" i="1" spc="-35" dirty="0">
                <a:latin typeface="Tahoma"/>
                <a:cs typeface="Tahoma"/>
              </a:rPr>
              <a:t>e </a:t>
            </a:r>
            <a:r>
              <a:rPr sz="1050" b="1" i="1" spc="-25" dirty="0">
                <a:latin typeface="Tahoma"/>
                <a:cs typeface="Tahoma"/>
              </a:rPr>
              <a:t>raccontiamo</a:t>
            </a:r>
            <a:r>
              <a:rPr sz="1000" b="1" i="1" spc="-25" dirty="0">
                <a:latin typeface="Tahoma"/>
                <a:cs typeface="Tahoma"/>
              </a:rPr>
              <a:t>”</a:t>
            </a:r>
            <a:r>
              <a:rPr sz="1000" spc="-25" dirty="0">
                <a:latin typeface="Tahoma"/>
                <a:cs typeface="Tahoma"/>
              </a:rPr>
              <a:t>. </a:t>
            </a:r>
            <a:r>
              <a:rPr sz="1000" spc="-5" dirty="0">
                <a:latin typeface="Tahoma"/>
                <a:cs typeface="Tahoma"/>
              </a:rPr>
              <a:t>È questo il  tema della seconda edizione del Festival della Cultura Creativa, promosso dall’ABI  e realizzato dalle singole banche su tutto il territorio nazionale. </a:t>
            </a:r>
            <a:r>
              <a:rPr sz="1000" spc="-10" dirty="0">
                <a:latin typeface="Tahoma"/>
                <a:cs typeface="Tahoma"/>
              </a:rPr>
              <a:t>La </a:t>
            </a:r>
            <a:r>
              <a:rPr sz="1000" spc="-5" dirty="0">
                <a:latin typeface="Tahoma"/>
                <a:cs typeface="Tahoma"/>
              </a:rPr>
              <a:t>manifestazione,  interamente dedicata alla </a:t>
            </a:r>
            <a:r>
              <a:rPr sz="1000" spc="-10" dirty="0">
                <a:latin typeface="Tahoma"/>
                <a:cs typeface="Tahoma"/>
              </a:rPr>
              <a:t>cultura </a:t>
            </a:r>
            <a:r>
              <a:rPr sz="1000" spc="-5" dirty="0">
                <a:latin typeface="Tahoma"/>
                <a:cs typeface="Tahoma"/>
              </a:rPr>
              <a:t>e alla creatività, si svolgerà nella settimana dal  16 al </a:t>
            </a:r>
            <a:r>
              <a:rPr sz="1000" dirty="0">
                <a:latin typeface="Tahoma"/>
                <a:cs typeface="Tahoma"/>
              </a:rPr>
              <a:t>22 </a:t>
            </a:r>
            <a:r>
              <a:rPr sz="1000" spc="-5" dirty="0">
                <a:latin typeface="Tahoma"/>
                <a:cs typeface="Tahoma"/>
              </a:rPr>
              <a:t>marzo. </a:t>
            </a:r>
            <a:r>
              <a:rPr sz="1000" dirty="0">
                <a:latin typeface="Tahoma"/>
                <a:cs typeface="Tahoma"/>
              </a:rPr>
              <a:t>In </a:t>
            </a:r>
            <a:r>
              <a:rPr sz="1000" spc="-5" dirty="0">
                <a:latin typeface="Tahoma"/>
                <a:cs typeface="Tahoma"/>
              </a:rPr>
              <a:t>tutta </a:t>
            </a:r>
            <a:r>
              <a:rPr sz="1000" dirty="0">
                <a:latin typeface="Tahoma"/>
                <a:cs typeface="Tahoma"/>
              </a:rPr>
              <a:t>Italia </a:t>
            </a:r>
            <a:r>
              <a:rPr sz="1000" spc="-5" dirty="0">
                <a:latin typeface="Tahoma"/>
                <a:cs typeface="Tahoma"/>
              </a:rPr>
              <a:t>ci saranno tantissimi eventi organizzati dalle</a:t>
            </a:r>
            <a:r>
              <a:rPr sz="1000" spc="65" dirty="0">
                <a:latin typeface="Tahoma"/>
                <a:cs typeface="Tahoma"/>
              </a:rPr>
              <a:t> </a:t>
            </a:r>
            <a:r>
              <a:rPr sz="1000" spc="-5" dirty="0">
                <a:latin typeface="Tahoma"/>
                <a:cs typeface="Tahoma"/>
              </a:rPr>
              <a:t>Banche</a:t>
            </a:r>
            <a:endParaRPr sz="1000">
              <a:latin typeface="Tahoma"/>
              <a:cs typeface="Tahoma"/>
            </a:endParaRPr>
          </a:p>
          <a:p>
            <a:pPr marL="1632585">
              <a:lnSpc>
                <a:spcPct val="100000"/>
              </a:lnSpc>
              <a:spcBef>
                <a:spcPts val="470"/>
              </a:spcBef>
            </a:pPr>
            <a:r>
              <a:rPr sz="1000" spc="-5" dirty="0">
                <a:latin typeface="Tahoma"/>
                <a:cs typeface="Tahoma"/>
              </a:rPr>
              <a:t>con la collaborazione </a:t>
            </a:r>
            <a:r>
              <a:rPr sz="1000" dirty="0">
                <a:latin typeface="Tahoma"/>
                <a:cs typeface="Tahoma"/>
              </a:rPr>
              <a:t>di </a:t>
            </a:r>
            <a:r>
              <a:rPr sz="1000" spc="-5" dirty="0">
                <a:latin typeface="Tahoma"/>
                <a:cs typeface="Tahoma"/>
              </a:rPr>
              <a:t>partner culturali sul</a:t>
            </a:r>
            <a:r>
              <a:rPr sz="1000" spc="15" dirty="0">
                <a:latin typeface="Tahoma"/>
                <a:cs typeface="Tahoma"/>
              </a:rPr>
              <a:t> </a:t>
            </a:r>
            <a:r>
              <a:rPr sz="1000" spc="-5" dirty="0">
                <a:latin typeface="Tahoma"/>
                <a:cs typeface="Tahoma"/>
              </a:rPr>
              <a:t>territorio.</a:t>
            </a:r>
            <a:endParaRPr sz="1000">
              <a:latin typeface="Tahoma"/>
              <a:cs typeface="Tahoma"/>
            </a:endParaRPr>
          </a:p>
          <a:p>
            <a:pPr>
              <a:lnSpc>
                <a:spcPct val="100000"/>
              </a:lnSpc>
              <a:spcBef>
                <a:spcPts val="45"/>
              </a:spcBef>
            </a:pPr>
            <a:endParaRPr sz="1350">
              <a:latin typeface="Times New Roman"/>
              <a:cs typeface="Times New Roman"/>
            </a:endParaRPr>
          </a:p>
          <a:p>
            <a:pPr marL="1632585">
              <a:lnSpc>
                <a:spcPct val="100000"/>
              </a:lnSpc>
            </a:pPr>
            <a:r>
              <a:rPr sz="1000" spc="-5" dirty="0">
                <a:latin typeface="Tahoma"/>
                <a:cs typeface="Tahoma"/>
              </a:rPr>
              <a:t>In Calabria, la BCC Mediocrati organizza due eventi </a:t>
            </a:r>
            <a:r>
              <a:rPr sz="1000" dirty="0">
                <a:latin typeface="Tahoma"/>
                <a:cs typeface="Tahoma"/>
              </a:rPr>
              <a:t>dedicati </a:t>
            </a:r>
            <a:r>
              <a:rPr sz="1000" spc="-5" dirty="0">
                <a:latin typeface="Tahoma"/>
                <a:cs typeface="Tahoma"/>
              </a:rPr>
              <a:t>al racconto e</a:t>
            </a:r>
            <a:r>
              <a:rPr sz="1000" spc="110" dirty="0">
                <a:latin typeface="Tahoma"/>
                <a:cs typeface="Tahoma"/>
              </a:rPr>
              <a:t> </a:t>
            </a:r>
            <a:r>
              <a:rPr sz="1000" spc="-5" dirty="0">
                <a:latin typeface="Tahoma"/>
                <a:cs typeface="Tahoma"/>
              </a:rPr>
              <a:t>all’arte.</a:t>
            </a:r>
            <a:endParaRPr sz="1000">
              <a:latin typeface="Tahoma"/>
              <a:cs typeface="Tahoma"/>
            </a:endParaRPr>
          </a:p>
          <a:p>
            <a:pPr marL="12700" marR="44450">
              <a:lnSpc>
                <a:spcPct val="151000"/>
              </a:lnSpc>
              <a:spcBef>
                <a:spcPts val="900"/>
              </a:spcBef>
            </a:pPr>
            <a:r>
              <a:rPr sz="1000" spc="-5" dirty="0">
                <a:latin typeface="Tahoma"/>
                <a:cs typeface="Tahoma"/>
              </a:rPr>
              <a:t>Il primo, in programma a Rende, parte dalla Collezione Bancartis e propone una lettura della Calabria attraverso  artisti e le opere di arte contemporanea </a:t>
            </a:r>
            <a:r>
              <a:rPr sz="1000" spc="-10" dirty="0">
                <a:latin typeface="Tahoma"/>
                <a:cs typeface="Tahoma"/>
              </a:rPr>
              <a:t>che </a:t>
            </a:r>
            <a:r>
              <a:rPr sz="1000" spc="-5" dirty="0">
                <a:latin typeface="Tahoma"/>
                <a:cs typeface="Tahoma"/>
              </a:rPr>
              <a:t>la Banca custodisce nella </a:t>
            </a:r>
            <a:r>
              <a:rPr sz="1000" spc="-10" dirty="0">
                <a:latin typeface="Tahoma"/>
                <a:cs typeface="Tahoma"/>
              </a:rPr>
              <a:t>Sala </a:t>
            </a:r>
            <a:r>
              <a:rPr sz="1000" spc="-5" dirty="0">
                <a:latin typeface="Tahoma"/>
                <a:cs typeface="Tahoma"/>
              </a:rPr>
              <a:t>De Cardona, in via</a:t>
            </a:r>
            <a:r>
              <a:rPr sz="1000" spc="170" dirty="0">
                <a:latin typeface="Tahoma"/>
                <a:cs typeface="Tahoma"/>
              </a:rPr>
              <a:t> </a:t>
            </a:r>
            <a:r>
              <a:rPr sz="1000" spc="-5" dirty="0">
                <a:latin typeface="Tahoma"/>
                <a:cs typeface="Tahoma"/>
              </a:rPr>
              <a:t>Alfieri.</a:t>
            </a:r>
            <a:endParaRPr sz="1000">
              <a:latin typeface="Tahoma"/>
              <a:cs typeface="Tahoma"/>
            </a:endParaRPr>
          </a:p>
          <a:p>
            <a:pPr>
              <a:lnSpc>
                <a:spcPct val="100000"/>
              </a:lnSpc>
              <a:spcBef>
                <a:spcPts val="15"/>
              </a:spcBef>
            </a:pPr>
            <a:endParaRPr sz="1300">
              <a:latin typeface="Times New Roman"/>
              <a:cs typeface="Times New Roman"/>
            </a:endParaRPr>
          </a:p>
          <a:p>
            <a:pPr marL="12700">
              <a:lnSpc>
                <a:spcPct val="100000"/>
              </a:lnSpc>
            </a:pPr>
            <a:r>
              <a:rPr sz="1000" spc="-5" dirty="0">
                <a:latin typeface="Tahoma"/>
                <a:cs typeface="Tahoma"/>
              </a:rPr>
              <a:t>L’iniziativa si svilupperà con il contributo della </a:t>
            </a:r>
            <a:r>
              <a:rPr sz="1000" b="1" spc="-5" dirty="0">
                <a:latin typeface="Tahoma"/>
                <a:cs typeface="Tahoma"/>
              </a:rPr>
              <a:t>Associazione di Arti Visive Vertigo</a:t>
            </a:r>
            <a:r>
              <a:rPr sz="1000" spc="-5" dirty="0">
                <a:latin typeface="Tahoma"/>
                <a:cs typeface="Tahoma"/>
              </a:rPr>
              <a:t>, di Cosenza, dalle 16.00</a:t>
            </a:r>
            <a:r>
              <a:rPr sz="1000" spc="245" dirty="0">
                <a:latin typeface="Tahoma"/>
                <a:cs typeface="Tahoma"/>
              </a:rPr>
              <a:t> </a:t>
            </a:r>
            <a:r>
              <a:rPr sz="1000" spc="-5" dirty="0">
                <a:latin typeface="Tahoma"/>
                <a:cs typeface="Tahoma"/>
              </a:rPr>
              <a:t>all</a:t>
            </a:r>
            <a:endParaRPr sz="1000">
              <a:latin typeface="Tahoma"/>
              <a:cs typeface="Tahoma"/>
            </a:endParaRPr>
          </a:p>
          <a:p>
            <a:pPr marL="12700">
              <a:lnSpc>
                <a:spcPct val="100000"/>
              </a:lnSpc>
              <a:spcBef>
                <a:spcPts val="600"/>
              </a:spcBef>
            </a:pPr>
            <a:r>
              <a:rPr sz="1000" spc="-5" dirty="0">
                <a:latin typeface="Tahoma"/>
                <a:cs typeface="Tahoma"/>
              </a:rPr>
              <a:t>18.00 di venerdì 20</a:t>
            </a:r>
            <a:r>
              <a:rPr sz="1000" spc="20" dirty="0">
                <a:latin typeface="Tahoma"/>
                <a:cs typeface="Tahoma"/>
              </a:rPr>
              <a:t> </a:t>
            </a:r>
            <a:r>
              <a:rPr sz="1000" spc="-5" dirty="0">
                <a:latin typeface="Tahoma"/>
                <a:cs typeface="Tahoma"/>
              </a:rPr>
              <a:t>marzo.</a:t>
            </a:r>
            <a:endParaRPr sz="1000">
              <a:latin typeface="Tahoma"/>
              <a:cs typeface="Tahoma"/>
            </a:endParaRPr>
          </a:p>
          <a:p>
            <a:pPr marL="12700" marR="5080" algn="just">
              <a:lnSpc>
                <a:spcPct val="151100"/>
              </a:lnSpc>
              <a:spcBef>
                <a:spcPts val="900"/>
              </a:spcBef>
            </a:pPr>
            <a:r>
              <a:rPr sz="1000" spc="-5" dirty="0">
                <a:latin typeface="Tahoma"/>
                <a:cs typeface="Tahoma"/>
              </a:rPr>
              <a:t>Il secondo evento si svolgerà a Cosenza, lungo il percorso del MAB, Museo all’Aperto Bilotti. Dalle 16,30 alle 18.0  di sabato 21 marzo, </a:t>
            </a:r>
            <a:r>
              <a:rPr sz="1000" dirty="0">
                <a:latin typeface="Tahoma"/>
                <a:cs typeface="Tahoma"/>
              </a:rPr>
              <a:t>il </a:t>
            </a:r>
            <a:r>
              <a:rPr sz="1000" b="1" spc="-5" dirty="0">
                <a:latin typeface="Tahoma"/>
                <a:cs typeface="Tahoma"/>
              </a:rPr>
              <a:t>Parco Tommaso Campanella </a:t>
            </a:r>
            <a:r>
              <a:rPr sz="1000" spc="-5" dirty="0">
                <a:latin typeface="Tahoma"/>
                <a:cs typeface="Tahoma"/>
              </a:rPr>
              <a:t>proporrà </a:t>
            </a:r>
            <a:r>
              <a:rPr sz="1000" spc="-10" dirty="0">
                <a:latin typeface="Tahoma"/>
                <a:cs typeface="Tahoma"/>
              </a:rPr>
              <a:t>una </a:t>
            </a:r>
            <a:r>
              <a:rPr sz="1000" spc="-5" dirty="0">
                <a:latin typeface="Tahoma"/>
                <a:cs typeface="Tahoma"/>
              </a:rPr>
              <a:t>“passeggiata ad arte – tra storia e leggenda  Sarà possibile incamminarsi tra le statue del MAB </a:t>
            </a:r>
            <a:r>
              <a:rPr sz="1000" spc="-10" dirty="0">
                <a:latin typeface="Tahoma"/>
                <a:cs typeface="Tahoma"/>
              </a:rPr>
              <a:t>che </a:t>
            </a:r>
            <a:r>
              <a:rPr sz="1000" spc="-5" dirty="0">
                <a:latin typeface="Tahoma"/>
                <a:cs typeface="Tahoma"/>
              </a:rPr>
              <a:t>prenderanno vita grazie ad una descrizione animata di </a:t>
            </a:r>
            <a:r>
              <a:rPr sz="1000" dirty="0">
                <a:latin typeface="Tahoma"/>
                <a:cs typeface="Tahoma"/>
              </a:rPr>
              <a:t>ogn  </a:t>
            </a:r>
            <a:r>
              <a:rPr sz="1000" spc="-5" dirty="0">
                <a:latin typeface="Tahoma"/>
                <a:cs typeface="Tahoma"/>
              </a:rPr>
              <a:t>opera e dei rispettivi</a:t>
            </a:r>
            <a:r>
              <a:rPr sz="1000" spc="10" dirty="0">
                <a:latin typeface="Tahoma"/>
                <a:cs typeface="Tahoma"/>
              </a:rPr>
              <a:t> </a:t>
            </a:r>
            <a:r>
              <a:rPr sz="1000" spc="-5" dirty="0">
                <a:latin typeface="Tahoma"/>
                <a:cs typeface="Tahoma"/>
              </a:rPr>
              <a:t>autori.</a:t>
            </a:r>
            <a:endParaRPr sz="1000">
              <a:latin typeface="Tahoma"/>
              <a:cs typeface="Tahoma"/>
            </a:endParaRPr>
          </a:p>
          <a:p>
            <a:pPr marL="12700" marR="137795">
              <a:lnSpc>
                <a:spcPct val="151000"/>
              </a:lnSpc>
              <a:spcBef>
                <a:spcPts val="900"/>
              </a:spcBef>
            </a:pPr>
            <a:r>
              <a:rPr sz="1000" spc="-5" dirty="0">
                <a:latin typeface="Tahoma"/>
                <a:cs typeface="Tahoma"/>
              </a:rPr>
              <a:t>Gli eventi sono rivolti a bambini e ragazzi, ma, naturalmente, sono aperti a chiunque voglia </a:t>
            </a:r>
            <a:r>
              <a:rPr sz="1000" spc="-10" dirty="0">
                <a:latin typeface="Tahoma"/>
                <a:cs typeface="Tahoma"/>
              </a:rPr>
              <a:t>fare </a:t>
            </a:r>
            <a:r>
              <a:rPr sz="1000" spc="-5" dirty="0">
                <a:latin typeface="Tahoma"/>
                <a:cs typeface="Tahoma"/>
              </a:rPr>
              <a:t>un viaggio  attraverso l’arte, in questo caso la pittura, la scultura e la recitazione, che ha lo </a:t>
            </a:r>
            <a:r>
              <a:rPr sz="1000" dirty="0">
                <a:latin typeface="Tahoma"/>
                <a:cs typeface="Tahoma"/>
              </a:rPr>
              <a:t>scopo </a:t>
            </a:r>
            <a:r>
              <a:rPr sz="1000" spc="-5" dirty="0">
                <a:latin typeface="Tahoma"/>
                <a:cs typeface="Tahoma"/>
              </a:rPr>
              <a:t>di evidenziare gli aspetti  “generativi” della</a:t>
            </a:r>
            <a:r>
              <a:rPr sz="1000" spc="5" dirty="0">
                <a:latin typeface="Tahoma"/>
                <a:cs typeface="Tahoma"/>
              </a:rPr>
              <a:t> </a:t>
            </a:r>
            <a:r>
              <a:rPr sz="1000" spc="-5" dirty="0">
                <a:latin typeface="Tahoma"/>
                <a:cs typeface="Tahoma"/>
              </a:rPr>
              <a:t>creatività.</a:t>
            </a:r>
            <a:endParaRPr sz="1000">
              <a:latin typeface="Tahoma"/>
              <a:cs typeface="Tahoma"/>
            </a:endParaRPr>
          </a:p>
          <a:p>
            <a:pPr marL="12700" marR="130810">
              <a:lnSpc>
                <a:spcPct val="150000"/>
              </a:lnSpc>
              <a:spcBef>
                <a:spcPts val="915"/>
              </a:spcBef>
            </a:pPr>
            <a:r>
              <a:rPr sz="1000" spc="-5" dirty="0">
                <a:latin typeface="Tahoma"/>
                <a:cs typeface="Tahoma"/>
              </a:rPr>
              <a:t>Attraverso l’arte e i percorsi linguistici creati ad hoc i giovani </a:t>
            </a:r>
            <a:r>
              <a:rPr sz="1000" dirty="0">
                <a:latin typeface="Tahoma"/>
                <a:cs typeface="Tahoma"/>
              </a:rPr>
              <a:t>protagonisti </a:t>
            </a:r>
            <a:r>
              <a:rPr sz="1000" spc="-5" dirty="0">
                <a:latin typeface="Tahoma"/>
                <a:cs typeface="Tahoma"/>
              </a:rPr>
              <a:t>del Festival potranno sperimentare </a:t>
            </a:r>
            <a:r>
              <a:rPr sz="1000" dirty="0">
                <a:latin typeface="Tahoma"/>
                <a:cs typeface="Tahoma"/>
              </a:rPr>
              <a:t>le  </a:t>
            </a:r>
            <a:r>
              <a:rPr sz="1000" spc="-5" dirty="0">
                <a:latin typeface="Tahoma"/>
                <a:cs typeface="Tahoma"/>
              </a:rPr>
              <a:t>potenzialità della fantasia e ritornare a </a:t>
            </a:r>
            <a:r>
              <a:rPr sz="1000" spc="-10" dirty="0">
                <a:latin typeface="Tahoma"/>
                <a:cs typeface="Tahoma"/>
              </a:rPr>
              <a:t>casa </a:t>
            </a:r>
            <a:r>
              <a:rPr sz="1000" spc="-5" dirty="0">
                <a:latin typeface="Tahoma"/>
                <a:cs typeface="Tahoma"/>
              </a:rPr>
              <a:t>e a scuola </a:t>
            </a:r>
            <a:r>
              <a:rPr sz="1000" spc="-10" dirty="0">
                <a:latin typeface="Tahoma"/>
                <a:cs typeface="Tahoma"/>
              </a:rPr>
              <a:t>con </a:t>
            </a:r>
            <a:r>
              <a:rPr sz="1000" spc="-5" dirty="0">
                <a:latin typeface="Tahoma"/>
                <a:cs typeface="Tahoma"/>
              </a:rPr>
              <a:t>la voglia di costruire infiniti</a:t>
            </a:r>
            <a:r>
              <a:rPr sz="1000" spc="140" dirty="0">
                <a:latin typeface="Tahoma"/>
                <a:cs typeface="Tahoma"/>
              </a:rPr>
              <a:t> </a:t>
            </a:r>
            <a:r>
              <a:rPr sz="1000" spc="-5" dirty="0">
                <a:latin typeface="Tahoma"/>
                <a:cs typeface="Tahoma"/>
              </a:rPr>
              <a:t>racconti.</a:t>
            </a:r>
            <a:endParaRPr sz="1000">
              <a:latin typeface="Tahoma"/>
              <a:cs typeface="Tahoma"/>
            </a:endParaRPr>
          </a:p>
        </p:txBody>
      </p:sp>
      <p:sp>
        <p:nvSpPr>
          <p:cNvPr id="5" name="object 5"/>
          <p:cNvSpPr/>
          <p:nvPr/>
        </p:nvSpPr>
        <p:spPr>
          <a:xfrm>
            <a:off x="710183" y="4197730"/>
            <a:ext cx="6297295" cy="0"/>
          </a:xfrm>
          <a:custGeom>
            <a:avLst/>
            <a:gdLst/>
            <a:ahLst/>
            <a:cxnLst/>
            <a:rect l="l" t="t" r="r" b="b"/>
            <a:pathLst>
              <a:path w="6297295">
                <a:moveTo>
                  <a:pt x="0" y="0"/>
                </a:moveTo>
                <a:lnTo>
                  <a:pt x="6296914" y="0"/>
                </a:lnTo>
              </a:path>
            </a:pathLst>
          </a:custGeom>
          <a:ln w="9144">
            <a:solidFill>
              <a:srgbClr val="FFFFFF"/>
            </a:solidFill>
          </a:ln>
        </p:spPr>
        <p:txBody>
          <a:bodyPr wrap="square" lIns="0" tIns="0" rIns="0" bIns="0" rtlCol="0"/>
          <a:lstStyle/>
          <a:p>
            <a:endParaRPr/>
          </a:p>
        </p:txBody>
      </p:sp>
      <p:sp>
        <p:nvSpPr>
          <p:cNvPr id="6" name="object 6"/>
          <p:cNvSpPr/>
          <p:nvPr/>
        </p:nvSpPr>
        <p:spPr>
          <a:xfrm>
            <a:off x="7017004" y="4193108"/>
            <a:ext cx="0" cy="5760085"/>
          </a:xfrm>
          <a:custGeom>
            <a:avLst/>
            <a:gdLst/>
            <a:ahLst/>
            <a:cxnLst/>
            <a:rect l="l" t="t" r="r" b="b"/>
            <a:pathLst>
              <a:path h="5760084">
                <a:moveTo>
                  <a:pt x="0" y="0"/>
                </a:moveTo>
                <a:lnTo>
                  <a:pt x="0" y="5759831"/>
                </a:lnTo>
              </a:path>
            </a:pathLst>
          </a:custGeom>
          <a:ln w="19811">
            <a:solidFill>
              <a:srgbClr val="FFFFFF"/>
            </a:solidFill>
          </a:ln>
        </p:spPr>
        <p:txBody>
          <a:bodyPr wrap="square" lIns="0" tIns="0" rIns="0" bIns="0" rtlCol="0"/>
          <a:lstStyle/>
          <a:p>
            <a:endParaRPr/>
          </a:p>
        </p:txBody>
      </p:sp>
      <p:sp>
        <p:nvSpPr>
          <p:cNvPr id="7" name="object 7"/>
          <p:cNvSpPr/>
          <p:nvPr/>
        </p:nvSpPr>
        <p:spPr>
          <a:xfrm>
            <a:off x="3342004" y="2119883"/>
            <a:ext cx="876071" cy="86372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720090" y="4201032"/>
            <a:ext cx="1562099" cy="21812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Sibari.info</a:t>
            </a:r>
            <a:endParaRPr sz="1600">
              <a:latin typeface="Arial"/>
              <a:cs typeface="Arial"/>
            </a:endParaRPr>
          </a:p>
          <a:p>
            <a:pPr marL="12700">
              <a:lnSpc>
                <a:spcPts val="1880"/>
              </a:lnSpc>
            </a:pPr>
            <a:r>
              <a:rPr sz="1600" b="1" spc="-5" dirty="0">
                <a:latin typeface="Arial"/>
                <a:cs typeface="Arial"/>
              </a:rPr>
              <a:t>17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047392"/>
            <a:ext cx="6303010" cy="2094230"/>
          </a:xfrm>
          <a:prstGeom prst="rect">
            <a:avLst/>
          </a:prstGeom>
        </p:spPr>
        <p:txBody>
          <a:bodyPr vert="horz" wrap="square" lIns="0" tIns="12700" rIns="0" bIns="0" rtlCol="0">
            <a:spAutoFit/>
          </a:bodyPr>
          <a:lstStyle/>
          <a:p>
            <a:pPr marL="12700" marR="5080">
              <a:lnSpc>
                <a:spcPct val="151000"/>
              </a:lnSpc>
              <a:spcBef>
                <a:spcPts val="100"/>
              </a:spcBef>
            </a:pPr>
            <a:r>
              <a:rPr sz="1000" spc="-10" dirty="0">
                <a:latin typeface="Tahoma"/>
                <a:cs typeface="Tahoma"/>
              </a:rPr>
              <a:t>“La </a:t>
            </a:r>
            <a:r>
              <a:rPr sz="1000" spc="-5" dirty="0">
                <a:latin typeface="Tahoma"/>
                <a:cs typeface="Tahoma"/>
              </a:rPr>
              <a:t>nostra Banca investe </a:t>
            </a:r>
            <a:r>
              <a:rPr sz="1000" dirty="0">
                <a:latin typeface="Tahoma"/>
                <a:cs typeface="Tahoma"/>
              </a:rPr>
              <a:t>ogni </a:t>
            </a:r>
            <a:r>
              <a:rPr sz="1000" spc="-5" dirty="0">
                <a:latin typeface="Tahoma"/>
                <a:cs typeface="Tahoma"/>
              </a:rPr>
              <a:t>anno nei giovani e nella </a:t>
            </a:r>
            <a:r>
              <a:rPr sz="1000" spc="-10" dirty="0">
                <a:latin typeface="Tahoma"/>
                <a:cs typeface="Tahoma"/>
              </a:rPr>
              <a:t>cultura </a:t>
            </a:r>
            <a:r>
              <a:rPr sz="1000" spc="-5" dirty="0">
                <a:latin typeface="Tahoma"/>
                <a:cs typeface="Tahoma"/>
              </a:rPr>
              <a:t>– ha dichiarato il presidente della BCC </a:t>
            </a:r>
            <a:r>
              <a:rPr sz="1000" dirty="0">
                <a:latin typeface="Tahoma"/>
                <a:cs typeface="Tahoma"/>
              </a:rPr>
              <a:t>Mediocrati,  </a:t>
            </a:r>
            <a:r>
              <a:rPr sz="1000" spc="-5" dirty="0">
                <a:latin typeface="Tahoma"/>
                <a:cs typeface="Tahoma"/>
              </a:rPr>
              <a:t>Nicola Paldino – perciò, siamo lieti di intervenire per il secondo anno consecutivo all’iniziativa ABI, mettendoci in  gioco per costruire percorsi e occasioni che consentano ai nostri giovani di allenarsi a diventare cittadini </a:t>
            </a:r>
            <a:r>
              <a:rPr sz="1000" dirty="0">
                <a:latin typeface="Tahoma"/>
                <a:cs typeface="Tahoma"/>
              </a:rPr>
              <a:t>attivi,  </a:t>
            </a:r>
            <a:r>
              <a:rPr sz="1000" spc="-5" dirty="0">
                <a:latin typeface="Tahoma"/>
                <a:cs typeface="Tahoma"/>
              </a:rPr>
              <a:t>capaci di relazioni e di</a:t>
            </a:r>
            <a:r>
              <a:rPr sz="1000" spc="10" dirty="0">
                <a:latin typeface="Tahoma"/>
                <a:cs typeface="Tahoma"/>
              </a:rPr>
              <a:t> </a:t>
            </a:r>
            <a:r>
              <a:rPr sz="1000" spc="-5" dirty="0">
                <a:latin typeface="Tahoma"/>
                <a:cs typeface="Tahoma"/>
              </a:rPr>
              <a:t>progettualità”.</a:t>
            </a:r>
            <a:endParaRPr sz="1000">
              <a:latin typeface="Tahoma"/>
              <a:cs typeface="Tahoma"/>
            </a:endParaRPr>
          </a:p>
          <a:p>
            <a:pPr marL="12700" marR="194310">
              <a:lnSpc>
                <a:spcPct val="151000"/>
              </a:lnSpc>
              <a:spcBef>
                <a:spcPts val="900"/>
              </a:spcBef>
            </a:pPr>
            <a:r>
              <a:rPr sz="1000" spc="-5" dirty="0">
                <a:latin typeface="Tahoma"/>
                <a:cs typeface="Tahoma"/>
              </a:rPr>
              <a:t>Il recupero del proprio patrimonio e lo sviluppo delle proprie competenze sono alla base </a:t>
            </a:r>
            <a:r>
              <a:rPr sz="1000" spc="-10" dirty="0">
                <a:latin typeface="Tahoma"/>
                <a:cs typeface="Tahoma"/>
              </a:rPr>
              <a:t>anche </a:t>
            </a:r>
            <a:r>
              <a:rPr sz="1000" spc="-5" dirty="0">
                <a:latin typeface="Tahoma"/>
                <a:cs typeface="Tahoma"/>
              </a:rPr>
              <a:t>del progresso  economico oltre </a:t>
            </a:r>
            <a:r>
              <a:rPr sz="1000" spc="-10" dirty="0">
                <a:latin typeface="Tahoma"/>
                <a:cs typeface="Tahoma"/>
              </a:rPr>
              <a:t>che </a:t>
            </a:r>
            <a:r>
              <a:rPr sz="1000" spc="-5" dirty="0">
                <a:latin typeface="Tahoma"/>
                <a:cs typeface="Tahoma"/>
              </a:rPr>
              <a:t>della coesione</a:t>
            </a:r>
            <a:r>
              <a:rPr sz="1000" spc="30" dirty="0">
                <a:latin typeface="Tahoma"/>
                <a:cs typeface="Tahoma"/>
              </a:rPr>
              <a:t> </a:t>
            </a:r>
            <a:r>
              <a:rPr sz="1000" spc="-5" dirty="0">
                <a:latin typeface="Tahoma"/>
                <a:cs typeface="Tahoma"/>
              </a:rPr>
              <a:t>sociale.</a:t>
            </a:r>
            <a:endParaRPr sz="1000">
              <a:latin typeface="Tahoma"/>
              <a:cs typeface="Tahoma"/>
            </a:endParaRPr>
          </a:p>
          <a:p>
            <a:pPr marL="12700" marR="875665">
              <a:lnSpc>
                <a:spcPct val="151000"/>
              </a:lnSpc>
              <a:spcBef>
                <a:spcPts val="890"/>
              </a:spcBef>
            </a:pPr>
            <a:r>
              <a:rPr sz="1000" spc="-5" dirty="0">
                <a:latin typeface="Tahoma"/>
                <a:cs typeface="Tahoma"/>
              </a:rPr>
              <a:t>Le informazioni e i dettagli su eventi, città e sedi della manifestazione </a:t>
            </a:r>
            <a:r>
              <a:rPr sz="1000" dirty="0">
                <a:latin typeface="Tahoma"/>
                <a:cs typeface="Tahoma"/>
              </a:rPr>
              <a:t>saranno </a:t>
            </a:r>
            <a:r>
              <a:rPr sz="1000" spc="-5" dirty="0">
                <a:latin typeface="Tahoma"/>
                <a:cs typeface="Tahoma"/>
              </a:rPr>
              <a:t>disponibili </a:t>
            </a:r>
            <a:r>
              <a:rPr sz="1000" dirty="0">
                <a:latin typeface="Tahoma"/>
                <a:cs typeface="Tahoma"/>
              </a:rPr>
              <a:t>sul </a:t>
            </a:r>
            <a:r>
              <a:rPr sz="1000" spc="-5" dirty="0">
                <a:latin typeface="Tahoma"/>
                <a:cs typeface="Tahoma"/>
              </a:rPr>
              <a:t>sito  </a:t>
            </a:r>
            <a:r>
              <a:rPr sz="1000" u="sng" spc="-5" dirty="0">
                <a:uFill>
                  <a:solidFill>
                    <a:srgbClr val="000000"/>
                  </a:solidFill>
                </a:uFill>
                <a:latin typeface="Tahoma"/>
                <a:cs typeface="Tahoma"/>
                <a:hlinkClick r:id="rId3"/>
              </a:rPr>
              <a:t>www.festivalculturacreativa.it.</a:t>
            </a:r>
            <a:endParaRPr sz="1000">
              <a:latin typeface="Tahoma"/>
              <a:cs typeface="Tahoma"/>
            </a:endParaRP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10" dirty="0">
                <a:latin typeface="Arial"/>
                <a:cs typeface="Arial"/>
              </a:rPr>
              <a:t>T</a:t>
            </a:r>
            <a:r>
              <a:rPr sz="1600" b="1" spc="-5" dirty="0">
                <a:latin typeface="Arial"/>
                <a:cs typeface="Arial"/>
              </a:rPr>
              <a:t>elec</a:t>
            </a:r>
            <a:r>
              <a:rPr sz="1600" b="1" dirty="0">
                <a:latin typeface="Arial"/>
                <a:cs typeface="Arial"/>
              </a:rPr>
              <a:t>o</a:t>
            </a:r>
            <a:r>
              <a:rPr sz="1600" b="1" spc="-5" dirty="0">
                <a:latin typeface="Arial"/>
                <a:cs typeface="Arial"/>
              </a:rPr>
              <a:t>senza.</a:t>
            </a:r>
            <a:r>
              <a:rPr sz="1600" b="1" spc="5" dirty="0">
                <a:latin typeface="Arial"/>
                <a:cs typeface="Arial"/>
              </a:rPr>
              <a:t>i</a:t>
            </a:r>
            <a:r>
              <a:rPr sz="1600" b="1" spc="-5" dirty="0">
                <a:latin typeface="Arial"/>
                <a:cs typeface="Arial"/>
              </a:rPr>
              <a:t>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764404"/>
            <a:ext cx="2819400" cy="24384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419982"/>
            <a:ext cx="4966335" cy="1201420"/>
          </a:xfrm>
          <a:prstGeom prst="rect">
            <a:avLst/>
          </a:prstGeom>
        </p:spPr>
        <p:txBody>
          <a:bodyPr vert="horz" wrap="square" lIns="0" tIns="45720" rIns="0" bIns="0" rtlCol="0">
            <a:spAutoFit/>
          </a:bodyPr>
          <a:lstStyle/>
          <a:p>
            <a:pPr marL="12700" marR="5080">
              <a:lnSpc>
                <a:spcPts val="3240"/>
              </a:lnSpc>
              <a:spcBef>
                <a:spcPts val="360"/>
              </a:spcBef>
            </a:pPr>
            <a:r>
              <a:rPr sz="2850" spc="-70" dirty="0">
                <a:solidFill>
                  <a:srgbClr val="444444"/>
                </a:solidFill>
                <a:latin typeface="Georgia"/>
                <a:cs typeface="Georgia"/>
              </a:rPr>
              <a:t>Cosenza, </a:t>
            </a:r>
            <a:r>
              <a:rPr sz="2850" spc="-55" dirty="0">
                <a:solidFill>
                  <a:srgbClr val="444444"/>
                </a:solidFill>
                <a:latin typeface="Georgia"/>
                <a:cs typeface="Georgia"/>
              </a:rPr>
              <a:t>Bcc </a:t>
            </a:r>
            <a:r>
              <a:rPr sz="2850" spc="-70" dirty="0">
                <a:solidFill>
                  <a:srgbClr val="444444"/>
                </a:solidFill>
                <a:latin typeface="Georgia"/>
                <a:cs typeface="Georgia"/>
              </a:rPr>
              <a:t>Mediocrati, </a:t>
            </a:r>
            <a:r>
              <a:rPr sz="2850" spc="-65" dirty="0">
                <a:solidFill>
                  <a:srgbClr val="444444"/>
                </a:solidFill>
                <a:latin typeface="Georgia"/>
                <a:cs typeface="Georgia"/>
              </a:rPr>
              <a:t>torna</a:t>
            </a:r>
            <a:r>
              <a:rPr sz="2850" spc="-465" dirty="0">
                <a:solidFill>
                  <a:srgbClr val="444444"/>
                </a:solidFill>
                <a:latin typeface="Georgia"/>
                <a:cs typeface="Georgia"/>
              </a:rPr>
              <a:t> </a:t>
            </a:r>
            <a:r>
              <a:rPr sz="2850" spc="-35" dirty="0">
                <a:solidFill>
                  <a:srgbClr val="444444"/>
                </a:solidFill>
                <a:latin typeface="Georgia"/>
                <a:cs typeface="Georgia"/>
              </a:rPr>
              <a:t>il  </a:t>
            </a:r>
            <a:r>
              <a:rPr sz="2850" spc="-70" dirty="0">
                <a:solidFill>
                  <a:srgbClr val="444444"/>
                </a:solidFill>
                <a:latin typeface="Georgia"/>
                <a:cs typeface="Georgia"/>
              </a:rPr>
              <a:t>Festival </a:t>
            </a:r>
            <a:r>
              <a:rPr sz="2850" spc="-65" dirty="0">
                <a:solidFill>
                  <a:srgbClr val="444444"/>
                </a:solidFill>
                <a:latin typeface="Georgia"/>
                <a:cs typeface="Georgia"/>
              </a:rPr>
              <a:t>della </a:t>
            </a:r>
            <a:r>
              <a:rPr sz="2850" spc="-70" dirty="0">
                <a:solidFill>
                  <a:srgbClr val="444444"/>
                </a:solidFill>
                <a:latin typeface="Georgia"/>
                <a:cs typeface="Georgia"/>
              </a:rPr>
              <a:t>Cultura</a:t>
            </a:r>
            <a:r>
              <a:rPr sz="2850" spc="-335" dirty="0">
                <a:solidFill>
                  <a:srgbClr val="444444"/>
                </a:solidFill>
                <a:latin typeface="Georgia"/>
                <a:cs typeface="Georgia"/>
              </a:rPr>
              <a:t> </a:t>
            </a:r>
            <a:r>
              <a:rPr sz="2850" spc="-70" dirty="0">
                <a:solidFill>
                  <a:srgbClr val="444444"/>
                </a:solidFill>
                <a:latin typeface="Georgia"/>
                <a:cs typeface="Georgia"/>
              </a:rPr>
              <a:t>Creativa</a:t>
            </a:r>
            <a:endParaRPr sz="2850">
              <a:latin typeface="Georgia"/>
              <a:cs typeface="Georgia"/>
            </a:endParaRPr>
          </a:p>
          <a:p>
            <a:pPr marL="12700">
              <a:lnSpc>
                <a:spcPct val="100000"/>
              </a:lnSpc>
              <a:spcBef>
                <a:spcPts val="1255"/>
              </a:spcBef>
            </a:pPr>
            <a:r>
              <a:rPr sz="1050" dirty="0">
                <a:solidFill>
                  <a:srgbClr val="AAAAAA"/>
                </a:solidFill>
                <a:latin typeface="Georgia"/>
                <a:cs typeface="Georgia"/>
              </a:rPr>
              <a:t>17 MARZO</a:t>
            </a:r>
            <a:r>
              <a:rPr sz="1050" spc="-10" dirty="0">
                <a:solidFill>
                  <a:srgbClr val="AAAAAA"/>
                </a:solidFill>
                <a:latin typeface="Georgia"/>
                <a:cs typeface="Georgia"/>
              </a:rPr>
              <a:t> </a:t>
            </a:r>
            <a:r>
              <a:rPr sz="1050" spc="-5" dirty="0">
                <a:solidFill>
                  <a:srgbClr val="AAAAAA"/>
                </a:solidFill>
                <a:latin typeface="Georgia"/>
                <a:cs typeface="Georgia"/>
              </a:rPr>
              <a:t>2015</a:t>
            </a:r>
            <a:endParaRPr sz="1050">
              <a:latin typeface="Georgia"/>
              <a:cs typeface="Georgia"/>
            </a:endParaRPr>
          </a:p>
        </p:txBody>
      </p:sp>
      <p:sp>
        <p:nvSpPr>
          <p:cNvPr id="6" name="object 6"/>
          <p:cNvSpPr txBox="1"/>
          <p:nvPr/>
        </p:nvSpPr>
        <p:spPr>
          <a:xfrm>
            <a:off x="706627" y="4729098"/>
            <a:ext cx="6152515" cy="4511675"/>
          </a:xfrm>
          <a:prstGeom prst="rect">
            <a:avLst/>
          </a:prstGeom>
        </p:spPr>
        <p:txBody>
          <a:bodyPr vert="horz" wrap="square" lIns="0" tIns="24130" rIns="0" bIns="0" rtlCol="0">
            <a:spAutoFit/>
          </a:bodyPr>
          <a:lstStyle/>
          <a:p>
            <a:pPr marL="2971165" marR="5080" algn="just">
              <a:lnSpc>
                <a:spcPct val="95800"/>
              </a:lnSpc>
              <a:spcBef>
                <a:spcPts val="190"/>
              </a:spcBef>
            </a:pPr>
            <a:r>
              <a:rPr sz="1800" spc="-25" dirty="0">
                <a:solidFill>
                  <a:srgbClr val="444444"/>
                </a:solidFill>
                <a:latin typeface="Times New Roman"/>
                <a:cs typeface="Times New Roman"/>
              </a:rPr>
              <a:t>“L’alfabeto </a:t>
            </a:r>
            <a:r>
              <a:rPr sz="1800" spc="-15" dirty="0">
                <a:solidFill>
                  <a:srgbClr val="444444"/>
                </a:solidFill>
                <a:latin typeface="Times New Roman"/>
                <a:cs typeface="Times New Roman"/>
              </a:rPr>
              <a:t>del </a:t>
            </a:r>
            <a:r>
              <a:rPr sz="1800" spc="-25" dirty="0">
                <a:solidFill>
                  <a:srgbClr val="444444"/>
                </a:solidFill>
                <a:latin typeface="Times New Roman"/>
                <a:cs typeface="Times New Roman"/>
              </a:rPr>
              <a:t>Mondo. Leggiamo  </a:t>
            </a:r>
            <a:r>
              <a:rPr sz="1800" dirty="0">
                <a:solidFill>
                  <a:srgbClr val="444444"/>
                </a:solidFill>
                <a:latin typeface="Times New Roman"/>
                <a:cs typeface="Times New Roman"/>
              </a:rPr>
              <a:t>i </a:t>
            </a:r>
            <a:r>
              <a:rPr sz="1800" spc="-25" dirty="0">
                <a:solidFill>
                  <a:srgbClr val="444444"/>
                </a:solidFill>
                <a:latin typeface="Times New Roman"/>
                <a:cs typeface="Times New Roman"/>
              </a:rPr>
              <a:t>segni intorno </a:t>
            </a:r>
            <a:r>
              <a:rPr sz="1800" dirty="0">
                <a:solidFill>
                  <a:srgbClr val="444444"/>
                </a:solidFill>
                <a:latin typeface="Times New Roman"/>
                <a:cs typeface="Times New Roman"/>
              </a:rPr>
              <a:t>a </a:t>
            </a:r>
            <a:r>
              <a:rPr sz="1800" spc="-20" dirty="0">
                <a:solidFill>
                  <a:srgbClr val="444444"/>
                </a:solidFill>
                <a:latin typeface="Times New Roman"/>
                <a:cs typeface="Times New Roman"/>
              </a:rPr>
              <a:t>noi </a:t>
            </a:r>
            <a:r>
              <a:rPr sz="1800" dirty="0">
                <a:solidFill>
                  <a:srgbClr val="444444"/>
                </a:solidFill>
                <a:latin typeface="Times New Roman"/>
                <a:cs typeface="Times New Roman"/>
              </a:rPr>
              <a:t>e  </a:t>
            </a:r>
            <a:r>
              <a:rPr sz="1800" spc="-25" dirty="0">
                <a:solidFill>
                  <a:srgbClr val="444444"/>
                </a:solidFill>
                <a:latin typeface="Times New Roman"/>
                <a:cs typeface="Times New Roman"/>
              </a:rPr>
              <a:t>raccontiamo”.</a:t>
            </a:r>
            <a:endParaRPr sz="1800">
              <a:latin typeface="Times New Roman"/>
              <a:cs typeface="Times New Roman"/>
            </a:endParaRPr>
          </a:p>
          <a:p>
            <a:pPr marL="2971165" marR="5080" algn="just">
              <a:lnSpc>
                <a:spcPct val="95800"/>
              </a:lnSpc>
              <a:spcBef>
                <a:spcPts val="5"/>
              </a:spcBef>
              <a:tabLst>
                <a:tab pos="5090795" algn="l"/>
              </a:tabLst>
            </a:pPr>
            <a:r>
              <a:rPr sz="1800" dirty="0">
                <a:solidFill>
                  <a:srgbClr val="444444"/>
                </a:solidFill>
                <a:latin typeface="Times New Roman"/>
                <a:cs typeface="Times New Roman"/>
              </a:rPr>
              <a:t>È </a:t>
            </a:r>
            <a:r>
              <a:rPr sz="1800" spc="-20" dirty="0">
                <a:solidFill>
                  <a:srgbClr val="444444"/>
                </a:solidFill>
                <a:latin typeface="Times New Roman"/>
                <a:cs typeface="Times New Roman"/>
              </a:rPr>
              <a:t>questo </a:t>
            </a:r>
            <a:r>
              <a:rPr sz="1800" spc="-10" dirty="0">
                <a:solidFill>
                  <a:srgbClr val="444444"/>
                </a:solidFill>
                <a:latin typeface="Times New Roman"/>
                <a:cs typeface="Times New Roman"/>
              </a:rPr>
              <a:t>il </a:t>
            </a:r>
            <a:r>
              <a:rPr sz="1800" spc="-30" dirty="0">
                <a:solidFill>
                  <a:srgbClr val="444444"/>
                </a:solidFill>
                <a:latin typeface="Times New Roman"/>
                <a:cs typeface="Times New Roman"/>
              </a:rPr>
              <a:t>tema </a:t>
            </a:r>
            <a:r>
              <a:rPr sz="1800" spc="-20" dirty="0">
                <a:solidFill>
                  <a:srgbClr val="444444"/>
                </a:solidFill>
                <a:latin typeface="Times New Roman"/>
                <a:cs typeface="Times New Roman"/>
              </a:rPr>
              <a:t>della </a:t>
            </a:r>
            <a:r>
              <a:rPr sz="1800" spc="-25" dirty="0">
                <a:solidFill>
                  <a:srgbClr val="444444"/>
                </a:solidFill>
                <a:latin typeface="Times New Roman"/>
                <a:cs typeface="Times New Roman"/>
              </a:rPr>
              <a:t>seconda  edizione </a:t>
            </a:r>
            <a:r>
              <a:rPr sz="1800" spc="-15" dirty="0">
                <a:solidFill>
                  <a:srgbClr val="444444"/>
                </a:solidFill>
                <a:latin typeface="Times New Roman"/>
                <a:cs typeface="Times New Roman"/>
              </a:rPr>
              <a:t>del </a:t>
            </a:r>
            <a:r>
              <a:rPr sz="1800" spc="-25" dirty="0">
                <a:solidFill>
                  <a:srgbClr val="444444"/>
                </a:solidFill>
                <a:latin typeface="Times New Roman"/>
                <a:cs typeface="Times New Roman"/>
              </a:rPr>
              <a:t>Festival della Cultura  Creativa, </a:t>
            </a:r>
            <a:r>
              <a:rPr sz="1800" spc="-30" dirty="0">
                <a:solidFill>
                  <a:srgbClr val="444444"/>
                </a:solidFill>
                <a:latin typeface="Times New Roman"/>
                <a:cs typeface="Times New Roman"/>
              </a:rPr>
              <a:t>promosso </a:t>
            </a:r>
            <a:r>
              <a:rPr sz="1800" spc="-25" dirty="0">
                <a:solidFill>
                  <a:srgbClr val="444444"/>
                </a:solidFill>
                <a:latin typeface="Times New Roman"/>
                <a:cs typeface="Times New Roman"/>
              </a:rPr>
              <a:t>dall’ABI </a:t>
            </a:r>
            <a:r>
              <a:rPr sz="1800" dirty="0">
                <a:solidFill>
                  <a:srgbClr val="444444"/>
                </a:solidFill>
                <a:latin typeface="Times New Roman"/>
                <a:cs typeface="Times New Roman"/>
              </a:rPr>
              <a:t>e  </a:t>
            </a:r>
            <a:r>
              <a:rPr sz="1800" spc="-25" dirty="0">
                <a:solidFill>
                  <a:srgbClr val="444444"/>
                </a:solidFill>
                <a:latin typeface="Times New Roman"/>
                <a:cs typeface="Times New Roman"/>
              </a:rPr>
              <a:t>realizzato dalle singole banche </a:t>
            </a:r>
            <a:r>
              <a:rPr sz="1800" spc="-20" dirty="0">
                <a:solidFill>
                  <a:srgbClr val="444444"/>
                </a:solidFill>
                <a:latin typeface="Times New Roman"/>
                <a:cs typeface="Times New Roman"/>
              </a:rPr>
              <a:t>su  tutto il </a:t>
            </a:r>
            <a:r>
              <a:rPr sz="1800" spc="-30" dirty="0">
                <a:solidFill>
                  <a:srgbClr val="444444"/>
                </a:solidFill>
                <a:latin typeface="Times New Roman"/>
                <a:cs typeface="Times New Roman"/>
              </a:rPr>
              <a:t>territorio </a:t>
            </a:r>
            <a:r>
              <a:rPr sz="1800" spc="-25" dirty="0">
                <a:solidFill>
                  <a:srgbClr val="444444"/>
                </a:solidFill>
                <a:latin typeface="Times New Roman"/>
                <a:cs typeface="Times New Roman"/>
              </a:rPr>
              <a:t>nazionale. </a:t>
            </a:r>
            <a:r>
              <a:rPr sz="1800" spc="-20" dirty="0">
                <a:solidFill>
                  <a:srgbClr val="444444"/>
                </a:solidFill>
                <a:latin typeface="Times New Roman"/>
                <a:cs typeface="Times New Roman"/>
              </a:rPr>
              <a:t>La  </a:t>
            </a:r>
            <a:r>
              <a:rPr sz="1800" spc="-35" dirty="0">
                <a:solidFill>
                  <a:srgbClr val="444444"/>
                </a:solidFill>
                <a:latin typeface="Times New Roman"/>
                <a:cs typeface="Times New Roman"/>
              </a:rPr>
              <a:t>m</a:t>
            </a:r>
            <a:r>
              <a:rPr sz="1800" spc="-20" dirty="0">
                <a:solidFill>
                  <a:srgbClr val="444444"/>
                </a:solidFill>
                <a:latin typeface="Times New Roman"/>
                <a:cs typeface="Times New Roman"/>
              </a:rPr>
              <a:t>a</a:t>
            </a:r>
            <a:r>
              <a:rPr sz="1800" spc="-25" dirty="0">
                <a:solidFill>
                  <a:srgbClr val="444444"/>
                </a:solidFill>
                <a:latin typeface="Times New Roman"/>
                <a:cs typeface="Times New Roman"/>
              </a:rPr>
              <a:t>n</a:t>
            </a:r>
            <a:r>
              <a:rPr sz="1800" spc="-20" dirty="0">
                <a:solidFill>
                  <a:srgbClr val="444444"/>
                </a:solidFill>
                <a:latin typeface="Times New Roman"/>
                <a:cs typeface="Times New Roman"/>
              </a:rPr>
              <a:t>i</a:t>
            </a:r>
            <a:r>
              <a:rPr sz="1800" spc="-25" dirty="0">
                <a:solidFill>
                  <a:srgbClr val="444444"/>
                </a:solidFill>
                <a:latin typeface="Times New Roman"/>
                <a:cs typeface="Times New Roman"/>
              </a:rPr>
              <a:t>f</a:t>
            </a:r>
            <a:r>
              <a:rPr sz="1800" spc="-20" dirty="0">
                <a:solidFill>
                  <a:srgbClr val="444444"/>
                </a:solidFill>
                <a:latin typeface="Times New Roman"/>
                <a:cs typeface="Times New Roman"/>
              </a:rPr>
              <a:t>e</a:t>
            </a:r>
            <a:r>
              <a:rPr sz="1800" spc="-35" dirty="0">
                <a:solidFill>
                  <a:srgbClr val="444444"/>
                </a:solidFill>
                <a:latin typeface="Times New Roman"/>
                <a:cs typeface="Times New Roman"/>
              </a:rPr>
              <a:t>st</a:t>
            </a:r>
            <a:r>
              <a:rPr sz="1800" spc="-20" dirty="0">
                <a:solidFill>
                  <a:srgbClr val="444444"/>
                </a:solidFill>
                <a:latin typeface="Times New Roman"/>
                <a:cs typeface="Times New Roman"/>
              </a:rPr>
              <a:t>a</a:t>
            </a:r>
            <a:r>
              <a:rPr sz="1800" spc="-35" dirty="0">
                <a:solidFill>
                  <a:srgbClr val="444444"/>
                </a:solidFill>
                <a:latin typeface="Times New Roman"/>
                <a:cs typeface="Times New Roman"/>
              </a:rPr>
              <a:t>z</a:t>
            </a:r>
            <a:r>
              <a:rPr sz="1800" spc="-20" dirty="0">
                <a:solidFill>
                  <a:srgbClr val="444444"/>
                </a:solidFill>
                <a:latin typeface="Times New Roman"/>
                <a:cs typeface="Times New Roman"/>
              </a:rPr>
              <a:t>i</a:t>
            </a:r>
            <a:r>
              <a:rPr sz="1800" spc="-25" dirty="0">
                <a:solidFill>
                  <a:srgbClr val="444444"/>
                </a:solidFill>
                <a:latin typeface="Times New Roman"/>
                <a:cs typeface="Times New Roman"/>
              </a:rPr>
              <a:t>on</a:t>
            </a:r>
            <a:r>
              <a:rPr sz="1800" spc="-35" dirty="0">
                <a:solidFill>
                  <a:srgbClr val="444444"/>
                </a:solidFill>
                <a:latin typeface="Times New Roman"/>
                <a:cs typeface="Times New Roman"/>
              </a:rPr>
              <a:t>e</a:t>
            </a:r>
            <a:r>
              <a:rPr sz="1800" dirty="0">
                <a:solidFill>
                  <a:srgbClr val="444444"/>
                </a:solidFill>
                <a:latin typeface="Times New Roman"/>
                <a:cs typeface="Times New Roman"/>
              </a:rPr>
              <a:t>,	</a:t>
            </a:r>
            <a:r>
              <a:rPr sz="1800" spc="-20" dirty="0">
                <a:solidFill>
                  <a:srgbClr val="444444"/>
                </a:solidFill>
                <a:latin typeface="Times New Roman"/>
                <a:cs typeface="Times New Roman"/>
              </a:rPr>
              <a:t>i</a:t>
            </a:r>
            <a:r>
              <a:rPr sz="1800" spc="-25" dirty="0">
                <a:solidFill>
                  <a:srgbClr val="444444"/>
                </a:solidFill>
                <a:latin typeface="Times New Roman"/>
                <a:cs typeface="Times New Roman"/>
              </a:rPr>
              <a:t>n</a:t>
            </a:r>
            <a:r>
              <a:rPr sz="1800" spc="-35" dirty="0">
                <a:solidFill>
                  <a:srgbClr val="444444"/>
                </a:solidFill>
                <a:latin typeface="Times New Roman"/>
                <a:cs typeface="Times New Roman"/>
              </a:rPr>
              <a:t>t</a:t>
            </a:r>
            <a:r>
              <a:rPr sz="1800" spc="-20" dirty="0">
                <a:solidFill>
                  <a:srgbClr val="444444"/>
                </a:solidFill>
                <a:latin typeface="Times New Roman"/>
                <a:cs typeface="Times New Roman"/>
              </a:rPr>
              <a:t>e</a:t>
            </a:r>
            <a:r>
              <a:rPr sz="1800" spc="-25" dirty="0">
                <a:solidFill>
                  <a:srgbClr val="444444"/>
                </a:solidFill>
                <a:latin typeface="Times New Roman"/>
                <a:cs typeface="Times New Roman"/>
              </a:rPr>
              <a:t>r</a:t>
            </a:r>
            <a:r>
              <a:rPr sz="1800" spc="-20" dirty="0">
                <a:solidFill>
                  <a:srgbClr val="444444"/>
                </a:solidFill>
                <a:latin typeface="Times New Roman"/>
                <a:cs typeface="Times New Roman"/>
              </a:rPr>
              <a:t>a</a:t>
            </a:r>
            <a:r>
              <a:rPr sz="1800" spc="-35" dirty="0">
                <a:solidFill>
                  <a:srgbClr val="444444"/>
                </a:solidFill>
                <a:latin typeface="Times New Roman"/>
                <a:cs typeface="Times New Roman"/>
              </a:rPr>
              <a:t>me</a:t>
            </a:r>
            <a:r>
              <a:rPr sz="1800" spc="-25" dirty="0">
                <a:solidFill>
                  <a:srgbClr val="444444"/>
                </a:solidFill>
                <a:latin typeface="Times New Roman"/>
                <a:cs typeface="Times New Roman"/>
              </a:rPr>
              <a:t>n</a:t>
            </a:r>
            <a:r>
              <a:rPr sz="1800" spc="-20" dirty="0">
                <a:solidFill>
                  <a:srgbClr val="444444"/>
                </a:solidFill>
                <a:latin typeface="Times New Roman"/>
                <a:cs typeface="Times New Roman"/>
              </a:rPr>
              <a:t>t</a:t>
            </a:r>
            <a:r>
              <a:rPr sz="1800" dirty="0">
                <a:solidFill>
                  <a:srgbClr val="444444"/>
                </a:solidFill>
                <a:latin typeface="Times New Roman"/>
                <a:cs typeface="Times New Roman"/>
              </a:rPr>
              <a:t>e  </a:t>
            </a:r>
            <a:r>
              <a:rPr sz="1800" spc="-25" dirty="0">
                <a:solidFill>
                  <a:srgbClr val="444444"/>
                </a:solidFill>
                <a:latin typeface="Times New Roman"/>
                <a:cs typeface="Times New Roman"/>
              </a:rPr>
              <a:t>dedicata     </a:t>
            </a:r>
            <a:r>
              <a:rPr sz="1800" spc="-20" dirty="0">
                <a:solidFill>
                  <a:srgbClr val="444444"/>
                </a:solidFill>
                <a:latin typeface="Times New Roman"/>
                <a:cs typeface="Times New Roman"/>
              </a:rPr>
              <a:t>alla     </a:t>
            </a:r>
            <a:r>
              <a:rPr sz="1800" spc="-25" dirty="0">
                <a:solidFill>
                  <a:srgbClr val="444444"/>
                </a:solidFill>
                <a:latin typeface="Times New Roman"/>
                <a:cs typeface="Times New Roman"/>
              </a:rPr>
              <a:t>cultura     </a:t>
            </a:r>
            <a:r>
              <a:rPr sz="1800" dirty="0">
                <a:solidFill>
                  <a:srgbClr val="444444"/>
                </a:solidFill>
                <a:latin typeface="Times New Roman"/>
                <a:cs typeface="Times New Roman"/>
              </a:rPr>
              <a:t>e   </a:t>
            </a:r>
            <a:r>
              <a:rPr sz="1800" spc="140" dirty="0">
                <a:solidFill>
                  <a:srgbClr val="444444"/>
                </a:solidFill>
                <a:latin typeface="Times New Roman"/>
                <a:cs typeface="Times New Roman"/>
              </a:rPr>
              <a:t> </a:t>
            </a:r>
            <a:r>
              <a:rPr sz="1800" spc="-20" dirty="0">
                <a:solidFill>
                  <a:srgbClr val="444444"/>
                </a:solidFill>
                <a:latin typeface="Times New Roman"/>
                <a:cs typeface="Times New Roman"/>
              </a:rPr>
              <a:t>alla</a:t>
            </a:r>
            <a:endParaRPr sz="1800">
              <a:latin typeface="Times New Roman"/>
              <a:cs typeface="Times New Roman"/>
            </a:endParaRPr>
          </a:p>
          <a:p>
            <a:pPr marL="12700">
              <a:lnSpc>
                <a:spcPts val="2020"/>
              </a:lnSpc>
            </a:pPr>
            <a:r>
              <a:rPr sz="1800" spc="-25" dirty="0">
                <a:solidFill>
                  <a:srgbClr val="444444"/>
                </a:solidFill>
                <a:latin typeface="Times New Roman"/>
                <a:cs typeface="Times New Roman"/>
              </a:rPr>
              <a:t>creatività,</a:t>
            </a:r>
            <a:r>
              <a:rPr sz="1800" spc="245" dirty="0">
                <a:solidFill>
                  <a:srgbClr val="444444"/>
                </a:solidFill>
                <a:latin typeface="Times New Roman"/>
                <a:cs typeface="Times New Roman"/>
              </a:rPr>
              <a:t> </a:t>
            </a:r>
            <a:r>
              <a:rPr sz="1800" spc="-20" dirty="0">
                <a:solidFill>
                  <a:srgbClr val="444444"/>
                </a:solidFill>
                <a:latin typeface="Times New Roman"/>
                <a:cs typeface="Times New Roman"/>
              </a:rPr>
              <a:t>si</a:t>
            </a:r>
            <a:r>
              <a:rPr sz="1800" spc="260" dirty="0">
                <a:solidFill>
                  <a:srgbClr val="444444"/>
                </a:solidFill>
                <a:latin typeface="Times New Roman"/>
                <a:cs typeface="Times New Roman"/>
              </a:rPr>
              <a:t> </a:t>
            </a:r>
            <a:r>
              <a:rPr sz="1800" spc="-25" dirty="0">
                <a:solidFill>
                  <a:srgbClr val="444444"/>
                </a:solidFill>
                <a:latin typeface="Times New Roman"/>
                <a:cs typeface="Times New Roman"/>
              </a:rPr>
              <a:t>svolgerà</a:t>
            </a:r>
            <a:r>
              <a:rPr sz="1800" spc="260" dirty="0">
                <a:solidFill>
                  <a:srgbClr val="444444"/>
                </a:solidFill>
                <a:latin typeface="Times New Roman"/>
                <a:cs typeface="Times New Roman"/>
              </a:rPr>
              <a:t> </a:t>
            </a:r>
            <a:r>
              <a:rPr sz="1800" spc="-25" dirty="0">
                <a:solidFill>
                  <a:srgbClr val="444444"/>
                </a:solidFill>
                <a:latin typeface="Times New Roman"/>
                <a:cs typeface="Times New Roman"/>
              </a:rPr>
              <a:t>nella</a:t>
            </a:r>
            <a:r>
              <a:rPr sz="1800" spc="260" dirty="0">
                <a:solidFill>
                  <a:srgbClr val="444444"/>
                </a:solidFill>
                <a:latin typeface="Times New Roman"/>
                <a:cs typeface="Times New Roman"/>
              </a:rPr>
              <a:t> </a:t>
            </a:r>
            <a:r>
              <a:rPr sz="1800" spc="-25" dirty="0">
                <a:solidFill>
                  <a:srgbClr val="444444"/>
                </a:solidFill>
                <a:latin typeface="Times New Roman"/>
                <a:cs typeface="Times New Roman"/>
              </a:rPr>
              <a:t>settimana</a:t>
            </a:r>
            <a:r>
              <a:rPr sz="1800" spc="260" dirty="0">
                <a:solidFill>
                  <a:srgbClr val="444444"/>
                </a:solidFill>
                <a:latin typeface="Times New Roman"/>
                <a:cs typeface="Times New Roman"/>
              </a:rPr>
              <a:t> </a:t>
            </a:r>
            <a:r>
              <a:rPr sz="1800" spc="-20" dirty="0">
                <a:solidFill>
                  <a:srgbClr val="444444"/>
                </a:solidFill>
                <a:latin typeface="Times New Roman"/>
                <a:cs typeface="Times New Roman"/>
              </a:rPr>
              <a:t>dal</a:t>
            </a:r>
            <a:r>
              <a:rPr sz="1800" spc="260" dirty="0">
                <a:solidFill>
                  <a:srgbClr val="444444"/>
                </a:solidFill>
                <a:latin typeface="Times New Roman"/>
                <a:cs typeface="Times New Roman"/>
              </a:rPr>
              <a:t> </a:t>
            </a:r>
            <a:r>
              <a:rPr sz="1800" spc="-15" dirty="0">
                <a:solidFill>
                  <a:srgbClr val="444444"/>
                </a:solidFill>
                <a:latin typeface="Times New Roman"/>
                <a:cs typeface="Times New Roman"/>
              </a:rPr>
              <a:t>16</a:t>
            </a:r>
            <a:r>
              <a:rPr sz="1800" spc="240" dirty="0">
                <a:solidFill>
                  <a:srgbClr val="444444"/>
                </a:solidFill>
                <a:latin typeface="Times New Roman"/>
                <a:cs typeface="Times New Roman"/>
              </a:rPr>
              <a:t> </a:t>
            </a:r>
            <a:r>
              <a:rPr sz="1800" spc="-10" dirty="0">
                <a:solidFill>
                  <a:srgbClr val="444444"/>
                </a:solidFill>
                <a:latin typeface="Times New Roman"/>
                <a:cs typeface="Times New Roman"/>
              </a:rPr>
              <a:t>al</a:t>
            </a:r>
            <a:r>
              <a:rPr sz="1800" spc="245" dirty="0">
                <a:solidFill>
                  <a:srgbClr val="444444"/>
                </a:solidFill>
                <a:latin typeface="Times New Roman"/>
                <a:cs typeface="Times New Roman"/>
              </a:rPr>
              <a:t> </a:t>
            </a:r>
            <a:r>
              <a:rPr sz="1800" spc="-15" dirty="0">
                <a:solidFill>
                  <a:srgbClr val="444444"/>
                </a:solidFill>
                <a:latin typeface="Times New Roman"/>
                <a:cs typeface="Times New Roman"/>
              </a:rPr>
              <a:t>22</a:t>
            </a:r>
            <a:r>
              <a:rPr sz="1800" spc="254" dirty="0">
                <a:solidFill>
                  <a:srgbClr val="444444"/>
                </a:solidFill>
                <a:latin typeface="Times New Roman"/>
                <a:cs typeface="Times New Roman"/>
              </a:rPr>
              <a:t> </a:t>
            </a:r>
            <a:r>
              <a:rPr sz="1800" spc="-25" dirty="0">
                <a:solidFill>
                  <a:srgbClr val="444444"/>
                </a:solidFill>
                <a:latin typeface="Times New Roman"/>
                <a:cs typeface="Times New Roman"/>
              </a:rPr>
              <a:t>marzo.</a:t>
            </a:r>
            <a:r>
              <a:rPr sz="1800" spc="245" dirty="0">
                <a:solidFill>
                  <a:srgbClr val="444444"/>
                </a:solidFill>
                <a:latin typeface="Times New Roman"/>
                <a:cs typeface="Times New Roman"/>
              </a:rPr>
              <a:t> </a:t>
            </a:r>
            <a:r>
              <a:rPr sz="1800" spc="-15" dirty="0">
                <a:solidFill>
                  <a:srgbClr val="444444"/>
                </a:solidFill>
                <a:latin typeface="Times New Roman"/>
                <a:cs typeface="Times New Roman"/>
              </a:rPr>
              <a:t>In</a:t>
            </a:r>
            <a:r>
              <a:rPr sz="1800" spc="254" dirty="0">
                <a:solidFill>
                  <a:srgbClr val="444444"/>
                </a:solidFill>
                <a:latin typeface="Times New Roman"/>
                <a:cs typeface="Times New Roman"/>
              </a:rPr>
              <a:t> </a:t>
            </a:r>
            <a:r>
              <a:rPr sz="1800" spc="-25" dirty="0">
                <a:solidFill>
                  <a:srgbClr val="444444"/>
                </a:solidFill>
                <a:latin typeface="Times New Roman"/>
                <a:cs typeface="Times New Roman"/>
              </a:rPr>
              <a:t>tutta</a:t>
            </a:r>
            <a:endParaRPr sz="1800">
              <a:latin typeface="Times New Roman"/>
              <a:cs typeface="Times New Roman"/>
            </a:endParaRPr>
          </a:p>
          <a:p>
            <a:pPr marL="12700" marR="5080" algn="just">
              <a:lnSpc>
                <a:spcPct val="96100"/>
              </a:lnSpc>
              <a:spcBef>
                <a:spcPts val="45"/>
              </a:spcBef>
            </a:pPr>
            <a:r>
              <a:rPr sz="1800" spc="-20" dirty="0">
                <a:solidFill>
                  <a:srgbClr val="444444"/>
                </a:solidFill>
                <a:latin typeface="Times New Roman"/>
                <a:cs typeface="Times New Roman"/>
              </a:rPr>
              <a:t>Italia ci </a:t>
            </a:r>
            <a:r>
              <a:rPr sz="1800" spc="-25" dirty="0">
                <a:solidFill>
                  <a:srgbClr val="444444"/>
                </a:solidFill>
                <a:latin typeface="Times New Roman"/>
                <a:cs typeface="Times New Roman"/>
              </a:rPr>
              <a:t>saranno tantissimi eventi organizzati dalle Banche </a:t>
            </a:r>
            <a:r>
              <a:rPr sz="1800" spc="-15" dirty="0">
                <a:solidFill>
                  <a:srgbClr val="444444"/>
                </a:solidFill>
                <a:latin typeface="Times New Roman"/>
                <a:cs typeface="Times New Roman"/>
              </a:rPr>
              <a:t>con </a:t>
            </a:r>
            <a:r>
              <a:rPr sz="1800" spc="-20" dirty="0">
                <a:solidFill>
                  <a:srgbClr val="444444"/>
                </a:solidFill>
                <a:latin typeface="Times New Roman"/>
                <a:cs typeface="Times New Roman"/>
              </a:rPr>
              <a:t>la  </a:t>
            </a:r>
            <a:r>
              <a:rPr sz="1800" spc="-25" dirty="0">
                <a:solidFill>
                  <a:srgbClr val="444444"/>
                </a:solidFill>
                <a:latin typeface="Times New Roman"/>
                <a:cs typeface="Times New Roman"/>
              </a:rPr>
              <a:t>collaborazione </a:t>
            </a:r>
            <a:r>
              <a:rPr sz="1800" spc="-15" dirty="0">
                <a:solidFill>
                  <a:srgbClr val="444444"/>
                </a:solidFill>
                <a:latin typeface="Times New Roman"/>
                <a:cs typeface="Times New Roman"/>
              </a:rPr>
              <a:t>di </a:t>
            </a:r>
            <a:r>
              <a:rPr sz="1800" spc="-25" dirty="0">
                <a:solidFill>
                  <a:srgbClr val="444444"/>
                </a:solidFill>
                <a:latin typeface="Times New Roman"/>
                <a:cs typeface="Times New Roman"/>
              </a:rPr>
              <a:t>partner culturali </a:t>
            </a:r>
            <a:r>
              <a:rPr sz="1800" spc="-20" dirty="0">
                <a:solidFill>
                  <a:srgbClr val="444444"/>
                </a:solidFill>
                <a:latin typeface="Times New Roman"/>
                <a:cs typeface="Times New Roman"/>
              </a:rPr>
              <a:t>sul </a:t>
            </a:r>
            <a:r>
              <a:rPr sz="1800" spc="-25" dirty="0">
                <a:solidFill>
                  <a:srgbClr val="444444"/>
                </a:solidFill>
                <a:latin typeface="Times New Roman"/>
                <a:cs typeface="Times New Roman"/>
              </a:rPr>
              <a:t>territorio.  </a:t>
            </a:r>
            <a:r>
              <a:rPr sz="1800" b="1" spc="-20" dirty="0">
                <a:solidFill>
                  <a:srgbClr val="444444"/>
                </a:solidFill>
                <a:latin typeface="Times New Roman"/>
                <a:cs typeface="Times New Roman"/>
              </a:rPr>
              <a:t>In </a:t>
            </a:r>
            <a:r>
              <a:rPr sz="1800" b="1" spc="-25" dirty="0">
                <a:solidFill>
                  <a:srgbClr val="444444"/>
                </a:solidFill>
                <a:latin typeface="Times New Roman"/>
                <a:cs typeface="Times New Roman"/>
              </a:rPr>
              <a:t>Calabria, </a:t>
            </a:r>
            <a:r>
              <a:rPr sz="1800" b="1" spc="-15" dirty="0">
                <a:solidFill>
                  <a:srgbClr val="444444"/>
                </a:solidFill>
                <a:latin typeface="Times New Roman"/>
                <a:cs typeface="Times New Roman"/>
              </a:rPr>
              <a:t>la </a:t>
            </a:r>
            <a:r>
              <a:rPr sz="1800" b="1" spc="-25" dirty="0">
                <a:solidFill>
                  <a:srgbClr val="444444"/>
                </a:solidFill>
                <a:latin typeface="Times New Roman"/>
                <a:cs typeface="Times New Roman"/>
              </a:rPr>
              <a:t>BCC Mediocrati </a:t>
            </a:r>
            <a:r>
              <a:rPr sz="1800" b="1" spc="-30" dirty="0">
                <a:solidFill>
                  <a:srgbClr val="444444"/>
                </a:solidFill>
                <a:latin typeface="Times New Roman"/>
                <a:cs typeface="Times New Roman"/>
              </a:rPr>
              <a:t>organizza </a:t>
            </a:r>
            <a:r>
              <a:rPr sz="1800" b="1" spc="-20" dirty="0">
                <a:solidFill>
                  <a:srgbClr val="444444"/>
                </a:solidFill>
                <a:latin typeface="Times New Roman"/>
                <a:cs typeface="Times New Roman"/>
              </a:rPr>
              <a:t>due eventi </a:t>
            </a:r>
            <a:r>
              <a:rPr sz="1800" b="1" spc="-25" dirty="0">
                <a:solidFill>
                  <a:srgbClr val="444444"/>
                </a:solidFill>
                <a:latin typeface="Times New Roman"/>
                <a:cs typeface="Times New Roman"/>
              </a:rPr>
              <a:t>dedicati </a:t>
            </a:r>
            <a:r>
              <a:rPr sz="1800" b="1" spc="-40" dirty="0">
                <a:solidFill>
                  <a:srgbClr val="444444"/>
                </a:solidFill>
                <a:latin typeface="Times New Roman"/>
                <a:cs typeface="Times New Roman"/>
              </a:rPr>
              <a:t>al  </a:t>
            </a:r>
            <a:r>
              <a:rPr sz="1800" b="1" spc="-25" dirty="0">
                <a:solidFill>
                  <a:srgbClr val="444444"/>
                </a:solidFill>
                <a:latin typeface="Times New Roman"/>
                <a:cs typeface="Times New Roman"/>
              </a:rPr>
              <a:t>racconto </a:t>
            </a:r>
            <a:r>
              <a:rPr sz="1800" b="1" dirty="0">
                <a:solidFill>
                  <a:srgbClr val="444444"/>
                </a:solidFill>
                <a:latin typeface="Times New Roman"/>
                <a:cs typeface="Times New Roman"/>
              </a:rPr>
              <a:t>e </a:t>
            </a:r>
            <a:r>
              <a:rPr sz="1800" b="1" spc="-25" dirty="0">
                <a:solidFill>
                  <a:srgbClr val="444444"/>
                </a:solidFill>
                <a:latin typeface="Times New Roman"/>
                <a:cs typeface="Times New Roman"/>
              </a:rPr>
              <a:t>all’arte. </a:t>
            </a:r>
            <a:r>
              <a:rPr sz="1800" b="1" spc="-20" dirty="0">
                <a:solidFill>
                  <a:srgbClr val="444444"/>
                </a:solidFill>
                <a:latin typeface="Times New Roman"/>
                <a:cs typeface="Times New Roman"/>
              </a:rPr>
              <a:t>Il </a:t>
            </a:r>
            <a:r>
              <a:rPr sz="1800" b="1" spc="-25" dirty="0">
                <a:solidFill>
                  <a:srgbClr val="444444"/>
                </a:solidFill>
                <a:latin typeface="Times New Roman"/>
                <a:cs typeface="Times New Roman"/>
              </a:rPr>
              <a:t>primo, </a:t>
            </a:r>
            <a:r>
              <a:rPr sz="1800" b="1" spc="-15" dirty="0">
                <a:solidFill>
                  <a:srgbClr val="444444"/>
                </a:solidFill>
                <a:latin typeface="Times New Roman"/>
                <a:cs typeface="Times New Roman"/>
              </a:rPr>
              <a:t>in </a:t>
            </a:r>
            <a:r>
              <a:rPr sz="1800" b="1" spc="-25" dirty="0">
                <a:solidFill>
                  <a:srgbClr val="444444"/>
                </a:solidFill>
                <a:latin typeface="Times New Roman"/>
                <a:cs typeface="Times New Roman"/>
              </a:rPr>
              <a:t>programma </a:t>
            </a:r>
            <a:r>
              <a:rPr sz="1800" b="1" dirty="0">
                <a:solidFill>
                  <a:srgbClr val="444444"/>
                </a:solidFill>
                <a:latin typeface="Times New Roman"/>
                <a:cs typeface="Times New Roman"/>
              </a:rPr>
              <a:t>a </a:t>
            </a:r>
            <a:r>
              <a:rPr sz="1800" b="1" spc="-25" dirty="0">
                <a:solidFill>
                  <a:srgbClr val="444444"/>
                </a:solidFill>
                <a:latin typeface="Times New Roman"/>
                <a:cs typeface="Times New Roman"/>
              </a:rPr>
              <a:t>Rende, parte dalla  Collezione Bancartis </a:t>
            </a:r>
            <a:r>
              <a:rPr sz="1800" b="1" dirty="0">
                <a:solidFill>
                  <a:srgbClr val="444444"/>
                </a:solidFill>
                <a:latin typeface="Times New Roman"/>
                <a:cs typeface="Times New Roman"/>
              </a:rPr>
              <a:t>e </a:t>
            </a:r>
            <a:r>
              <a:rPr sz="1800" b="1" spc="-30" dirty="0">
                <a:solidFill>
                  <a:srgbClr val="444444"/>
                </a:solidFill>
                <a:latin typeface="Times New Roman"/>
                <a:cs typeface="Times New Roman"/>
              </a:rPr>
              <a:t>propone </a:t>
            </a:r>
            <a:r>
              <a:rPr sz="1800" b="1" spc="-25" dirty="0">
                <a:solidFill>
                  <a:srgbClr val="444444"/>
                </a:solidFill>
                <a:latin typeface="Times New Roman"/>
                <a:cs typeface="Times New Roman"/>
              </a:rPr>
              <a:t>una </a:t>
            </a:r>
            <a:r>
              <a:rPr sz="1800" b="1" spc="-20" dirty="0">
                <a:solidFill>
                  <a:srgbClr val="444444"/>
                </a:solidFill>
                <a:latin typeface="Times New Roman"/>
                <a:cs typeface="Times New Roman"/>
              </a:rPr>
              <a:t>lettura della </a:t>
            </a:r>
            <a:r>
              <a:rPr sz="1800" b="1" spc="-30" dirty="0">
                <a:solidFill>
                  <a:srgbClr val="444444"/>
                </a:solidFill>
                <a:latin typeface="Times New Roman"/>
                <a:cs typeface="Times New Roman"/>
              </a:rPr>
              <a:t>Calabria  </a:t>
            </a:r>
            <a:r>
              <a:rPr sz="1800" b="1" spc="-25" dirty="0">
                <a:solidFill>
                  <a:srgbClr val="444444"/>
                </a:solidFill>
                <a:latin typeface="Times New Roman"/>
                <a:cs typeface="Times New Roman"/>
              </a:rPr>
              <a:t>attraverso  </a:t>
            </a:r>
            <a:r>
              <a:rPr sz="1800" b="1" spc="-15" dirty="0">
                <a:solidFill>
                  <a:srgbClr val="444444"/>
                </a:solidFill>
                <a:latin typeface="Times New Roman"/>
                <a:cs typeface="Times New Roman"/>
              </a:rPr>
              <a:t>gli  </a:t>
            </a:r>
            <a:r>
              <a:rPr sz="1800" b="1" spc="-25" dirty="0">
                <a:solidFill>
                  <a:srgbClr val="444444"/>
                </a:solidFill>
                <a:latin typeface="Times New Roman"/>
                <a:cs typeface="Times New Roman"/>
              </a:rPr>
              <a:t>artisti  </a:t>
            </a:r>
            <a:r>
              <a:rPr sz="1800" b="1" dirty="0">
                <a:solidFill>
                  <a:srgbClr val="444444"/>
                </a:solidFill>
                <a:latin typeface="Times New Roman"/>
                <a:cs typeface="Times New Roman"/>
              </a:rPr>
              <a:t>e </a:t>
            </a:r>
            <a:r>
              <a:rPr sz="1800" b="1" spc="-20" dirty="0">
                <a:solidFill>
                  <a:srgbClr val="444444"/>
                </a:solidFill>
                <a:latin typeface="Times New Roman"/>
                <a:cs typeface="Times New Roman"/>
              </a:rPr>
              <a:t>le  </a:t>
            </a:r>
            <a:r>
              <a:rPr sz="1800" b="1" spc="-25" dirty="0">
                <a:solidFill>
                  <a:srgbClr val="444444"/>
                </a:solidFill>
                <a:latin typeface="Times New Roman"/>
                <a:cs typeface="Times New Roman"/>
              </a:rPr>
              <a:t>opere  </a:t>
            </a:r>
            <a:r>
              <a:rPr sz="1800" b="1" spc="-20" dirty="0">
                <a:solidFill>
                  <a:srgbClr val="444444"/>
                </a:solidFill>
                <a:latin typeface="Times New Roman"/>
                <a:cs typeface="Times New Roman"/>
              </a:rPr>
              <a:t>di  arte  </a:t>
            </a:r>
            <a:r>
              <a:rPr sz="1800" b="1" spc="-25" dirty="0">
                <a:solidFill>
                  <a:srgbClr val="444444"/>
                </a:solidFill>
                <a:latin typeface="Times New Roman"/>
                <a:cs typeface="Times New Roman"/>
              </a:rPr>
              <a:t>contemporanea  </a:t>
            </a:r>
            <a:r>
              <a:rPr sz="1800" b="1" spc="-20" dirty="0">
                <a:solidFill>
                  <a:srgbClr val="444444"/>
                </a:solidFill>
                <a:latin typeface="Times New Roman"/>
                <a:cs typeface="Times New Roman"/>
              </a:rPr>
              <a:t>che</a:t>
            </a:r>
            <a:r>
              <a:rPr sz="1800" b="1" spc="165" dirty="0">
                <a:solidFill>
                  <a:srgbClr val="444444"/>
                </a:solidFill>
                <a:latin typeface="Times New Roman"/>
                <a:cs typeface="Times New Roman"/>
              </a:rPr>
              <a:t> </a:t>
            </a:r>
            <a:r>
              <a:rPr sz="1800" b="1" spc="-35" dirty="0">
                <a:solidFill>
                  <a:srgbClr val="444444"/>
                </a:solidFill>
                <a:latin typeface="Times New Roman"/>
                <a:cs typeface="Times New Roman"/>
              </a:rPr>
              <a:t>la</a:t>
            </a:r>
            <a:endParaRPr sz="1800">
              <a:latin typeface="Times New Roman"/>
              <a:cs typeface="Times New Roman"/>
            </a:endParaRPr>
          </a:p>
        </p:txBody>
      </p:sp>
      <p:graphicFrame>
        <p:nvGraphicFramePr>
          <p:cNvPr id="7" name="object 7"/>
          <p:cNvGraphicFramePr>
            <a:graphicFrameLocks noGrp="1"/>
          </p:cNvGraphicFramePr>
          <p:nvPr/>
        </p:nvGraphicFramePr>
        <p:xfrm>
          <a:off x="687577" y="9240214"/>
          <a:ext cx="6188710" cy="512445"/>
        </p:xfrm>
        <a:graphic>
          <a:graphicData uri="http://schemas.openxmlformats.org/drawingml/2006/table">
            <a:tbl>
              <a:tblPr firstRow="1" bandRow="1">
                <a:tableStyleId>{2D5ABB26-0587-4C30-8999-92F81FD0307C}</a:tableStyleId>
              </a:tblPr>
              <a:tblGrid>
                <a:gridCol w="3486785">
                  <a:extLst>
                    <a:ext uri="{9D8B030D-6E8A-4147-A177-3AD203B41FA5}">
                      <a16:colId xmlns:a16="http://schemas.microsoft.com/office/drawing/2014/main" val="20000"/>
                    </a:ext>
                  </a:extLst>
                </a:gridCol>
                <a:gridCol w="575945">
                  <a:extLst>
                    <a:ext uri="{9D8B030D-6E8A-4147-A177-3AD203B41FA5}">
                      <a16:colId xmlns:a16="http://schemas.microsoft.com/office/drawing/2014/main" val="20001"/>
                    </a:ext>
                  </a:extLst>
                </a:gridCol>
                <a:gridCol w="1588769">
                  <a:extLst>
                    <a:ext uri="{9D8B030D-6E8A-4147-A177-3AD203B41FA5}">
                      <a16:colId xmlns:a16="http://schemas.microsoft.com/office/drawing/2014/main" val="20002"/>
                    </a:ext>
                  </a:extLst>
                </a:gridCol>
                <a:gridCol w="538479">
                  <a:extLst>
                    <a:ext uri="{9D8B030D-6E8A-4147-A177-3AD203B41FA5}">
                      <a16:colId xmlns:a16="http://schemas.microsoft.com/office/drawing/2014/main" val="20003"/>
                    </a:ext>
                  </a:extLst>
                </a:gridCol>
              </a:tblGrid>
              <a:tr h="256118">
                <a:tc>
                  <a:txBody>
                    <a:bodyPr/>
                    <a:lstStyle/>
                    <a:p>
                      <a:pPr marL="31750">
                        <a:lnSpc>
                          <a:spcPts val="1914"/>
                        </a:lnSpc>
                        <a:tabLst>
                          <a:tab pos="923290" algn="l"/>
                          <a:tab pos="2180590" algn="l"/>
                          <a:tab pos="2932430" algn="l"/>
                        </a:tabLst>
                      </a:pPr>
                      <a:r>
                        <a:rPr sz="1800" b="1" spc="-25" dirty="0">
                          <a:solidFill>
                            <a:srgbClr val="444444"/>
                          </a:solidFill>
                          <a:latin typeface="Times New Roman"/>
                          <a:cs typeface="Times New Roman"/>
                        </a:rPr>
                        <a:t>Banca	custodisce	nella	</a:t>
                      </a:r>
                      <a:r>
                        <a:rPr sz="1800" b="1" spc="-20" dirty="0">
                          <a:solidFill>
                            <a:srgbClr val="444444"/>
                          </a:solidFill>
                          <a:latin typeface="Times New Roman"/>
                          <a:cs typeface="Times New Roman"/>
                        </a:rPr>
                        <a:t>Sala</a:t>
                      </a:r>
                      <a:endParaRPr sz="1800">
                        <a:latin typeface="Times New Roman"/>
                        <a:cs typeface="Times New Roman"/>
                      </a:endParaRPr>
                    </a:p>
                  </a:txBody>
                  <a:tcPr marL="0" marR="0" marT="0" marB="0"/>
                </a:tc>
                <a:tc>
                  <a:txBody>
                    <a:bodyPr/>
                    <a:lstStyle/>
                    <a:p>
                      <a:pPr marL="149860">
                        <a:lnSpc>
                          <a:spcPts val="1914"/>
                        </a:lnSpc>
                      </a:pPr>
                      <a:r>
                        <a:rPr sz="1800" b="1" spc="-35" dirty="0">
                          <a:solidFill>
                            <a:srgbClr val="444444"/>
                          </a:solidFill>
                          <a:latin typeface="Times New Roman"/>
                          <a:cs typeface="Times New Roman"/>
                        </a:rPr>
                        <a:t>De</a:t>
                      </a:r>
                      <a:endParaRPr sz="1800">
                        <a:latin typeface="Times New Roman"/>
                        <a:cs typeface="Times New Roman"/>
                      </a:endParaRPr>
                    </a:p>
                  </a:txBody>
                  <a:tcPr marL="0" marR="0" marT="0" marB="0"/>
                </a:tc>
                <a:tc>
                  <a:txBody>
                    <a:bodyPr/>
                    <a:lstStyle/>
                    <a:p>
                      <a:pPr marL="132715">
                        <a:lnSpc>
                          <a:spcPts val="1914"/>
                        </a:lnSpc>
                        <a:tabLst>
                          <a:tab pos="1325880" algn="l"/>
                        </a:tabLst>
                      </a:pPr>
                      <a:r>
                        <a:rPr sz="1800" b="1" spc="-25" dirty="0">
                          <a:solidFill>
                            <a:srgbClr val="444444"/>
                          </a:solidFill>
                          <a:latin typeface="Times New Roman"/>
                          <a:cs typeface="Times New Roman"/>
                        </a:rPr>
                        <a:t>Cardona,	</a:t>
                      </a:r>
                      <a:r>
                        <a:rPr sz="1800" b="1" spc="-30" dirty="0">
                          <a:solidFill>
                            <a:srgbClr val="444444"/>
                          </a:solidFill>
                          <a:latin typeface="Times New Roman"/>
                          <a:cs typeface="Times New Roman"/>
                        </a:rPr>
                        <a:t>in</a:t>
                      </a:r>
                      <a:endParaRPr sz="1800">
                        <a:latin typeface="Times New Roman"/>
                        <a:cs typeface="Times New Roman"/>
                      </a:endParaRPr>
                    </a:p>
                  </a:txBody>
                  <a:tcPr marL="0" marR="0" marT="0" marB="0"/>
                </a:tc>
                <a:tc>
                  <a:txBody>
                    <a:bodyPr/>
                    <a:lstStyle/>
                    <a:p>
                      <a:pPr marR="24130" algn="r">
                        <a:lnSpc>
                          <a:spcPts val="1914"/>
                        </a:lnSpc>
                      </a:pPr>
                      <a:r>
                        <a:rPr sz="1800" b="1" spc="-25" dirty="0">
                          <a:solidFill>
                            <a:srgbClr val="444444"/>
                          </a:solidFill>
                          <a:latin typeface="Times New Roman"/>
                          <a:cs typeface="Times New Roman"/>
                        </a:rPr>
                        <a:t>v</a:t>
                      </a:r>
                      <a:r>
                        <a:rPr sz="1800" b="1" spc="-20" dirty="0">
                          <a:solidFill>
                            <a:srgbClr val="444444"/>
                          </a:solidFill>
                          <a:latin typeface="Times New Roman"/>
                          <a:cs typeface="Times New Roman"/>
                        </a:rPr>
                        <a:t>i</a:t>
                      </a:r>
                      <a:r>
                        <a:rPr sz="1800" b="1" dirty="0">
                          <a:solidFill>
                            <a:srgbClr val="444444"/>
                          </a:solidFill>
                          <a:latin typeface="Times New Roman"/>
                          <a:cs typeface="Times New Roman"/>
                        </a:rPr>
                        <a:t>a</a:t>
                      </a:r>
                      <a:endParaRPr sz="1800">
                        <a:latin typeface="Times New Roman"/>
                        <a:cs typeface="Times New Roman"/>
                      </a:endParaRPr>
                    </a:p>
                  </a:txBody>
                  <a:tcPr marL="0" marR="0" marT="0" marB="0"/>
                </a:tc>
                <a:extLst>
                  <a:ext uri="{0D108BD9-81ED-4DB2-BD59-A6C34878D82A}">
                    <a16:rowId xmlns:a16="http://schemas.microsoft.com/office/drawing/2014/main" val="10000"/>
                  </a:ext>
                </a:extLst>
              </a:tr>
              <a:tr h="256118">
                <a:tc>
                  <a:txBody>
                    <a:bodyPr/>
                    <a:lstStyle/>
                    <a:p>
                      <a:pPr marL="31750">
                        <a:lnSpc>
                          <a:spcPts val="1914"/>
                        </a:lnSpc>
                        <a:tabLst>
                          <a:tab pos="2035810" algn="l"/>
                          <a:tab pos="2436495" algn="l"/>
                        </a:tabLst>
                      </a:pPr>
                      <a:r>
                        <a:rPr sz="1800" b="1" spc="-25" dirty="0">
                          <a:solidFill>
                            <a:srgbClr val="444444"/>
                          </a:solidFill>
                          <a:latin typeface="Times New Roman"/>
                          <a:cs typeface="Times New Roman"/>
                        </a:rPr>
                        <a:t>Alfieri.</a:t>
                      </a:r>
                      <a:r>
                        <a:rPr sz="1800" b="1" spc="-45" dirty="0">
                          <a:solidFill>
                            <a:srgbClr val="444444"/>
                          </a:solidFill>
                          <a:latin typeface="Times New Roman"/>
                          <a:cs typeface="Times New Roman"/>
                        </a:rPr>
                        <a:t> </a:t>
                      </a:r>
                      <a:r>
                        <a:rPr sz="1800" spc="-25" dirty="0">
                          <a:solidFill>
                            <a:srgbClr val="444444"/>
                          </a:solidFill>
                          <a:latin typeface="Times New Roman"/>
                          <a:cs typeface="Times New Roman"/>
                        </a:rPr>
                        <a:t>L’iniziativa	</a:t>
                      </a:r>
                      <a:r>
                        <a:rPr sz="1800" spc="-15" dirty="0">
                          <a:solidFill>
                            <a:srgbClr val="444444"/>
                          </a:solidFill>
                          <a:latin typeface="Times New Roman"/>
                          <a:cs typeface="Times New Roman"/>
                        </a:rPr>
                        <a:t>si	</a:t>
                      </a:r>
                      <a:r>
                        <a:rPr sz="1800" spc="-25" dirty="0">
                          <a:solidFill>
                            <a:srgbClr val="444444"/>
                          </a:solidFill>
                          <a:latin typeface="Times New Roman"/>
                          <a:cs typeface="Times New Roman"/>
                        </a:rPr>
                        <a:t>svilupperà</a:t>
                      </a:r>
                      <a:endParaRPr sz="1800">
                        <a:latin typeface="Times New Roman"/>
                        <a:cs typeface="Times New Roman"/>
                      </a:endParaRPr>
                    </a:p>
                  </a:txBody>
                  <a:tcPr marL="0" marR="0" marT="0" marB="0"/>
                </a:tc>
                <a:tc>
                  <a:txBody>
                    <a:bodyPr/>
                    <a:lstStyle/>
                    <a:p>
                      <a:pPr marL="125095">
                        <a:lnSpc>
                          <a:spcPts val="1914"/>
                        </a:lnSpc>
                      </a:pPr>
                      <a:r>
                        <a:rPr sz="1800" spc="-15" dirty="0">
                          <a:solidFill>
                            <a:srgbClr val="444444"/>
                          </a:solidFill>
                          <a:latin typeface="Times New Roman"/>
                          <a:cs typeface="Times New Roman"/>
                        </a:rPr>
                        <a:t>con</a:t>
                      </a:r>
                      <a:endParaRPr sz="1800">
                        <a:latin typeface="Times New Roman"/>
                        <a:cs typeface="Times New Roman"/>
                      </a:endParaRPr>
                    </a:p>
                  </a:txBody>
                  <a:tcPr marL="0" marR="0" marT="0" marB="0"/>
                </a:tc>
                <a:tc>
                  <a:txBody>
                    <a:bodyPr/>
                    <a:lstStyle/>
                    <a:p>
                      <a:pPr marL="125095">
                        <a:lnSpc>
                          <a:spcPts val="1914"/>
                        </a:lnSpc>
                        <a:tabLst>
                          <a:tab pos="500380" algn="l"/>
                        </a:tabLst>
                      </a:pPr>
                      <a:r>
                        <a:rPr sz="1800" spc="-10" dirty="0">
                          <a:solidFill>
                            <a:srgbClr val="444444"/>
                          </a:solidFill>
                          <a:latin typeface="Times New Roman"/>
                          <a:cs typeface="Times New Roman"/>
                        </a:rPr>
                        <a:t>il	</a:t>
                      </a:r>
                      <a:r>
                        <a:rPr sz="1800" spc="-25" dirty="0">
                          <a:solidFill>
                            <a:srgbClr val="444444"/>
                          </a:solidFill>
                          <a:latin typeface="Times New Roman"/>
                          <a:cs typeface="Times New Roman"/>
                        </a:rPr>
                        <a:t>contributo</a:t>
                      </a:r>
                      <a:endParaRPr sz="1800">
                        <a:latin typeface="Times New Roman"/>
                        <a:cs typeface="Times New Roman"/>
                      </a:endParaRPr>
                    </a:p>
                  </a:txBody>
                  <a:tcPr marL="0" marR="0" marT="0" marB="0"/>
                </a:tc>
                <a:tc>
                  <a:txBody>
                    <a:bodyPr/>
                    <a:lstStyle/>
                    <a:p>
                      <a:pPr marR="24130" algn="r">
                        <a:lnSpc>
                          <a:spcPts val="1914"/>
                        </a:lnSpc>
                      </a:pPr>
                      <a:r>
                        <a:rPr sz="1800" spc="-40" dirty="0">
                          <a:solidFill>
                            <a:srgbClr val="444444"/>
                          </a:solidFill>
                          <a:latin typeface="Times New Roman"/>
                          <a:cs typeface="Times New Roman"/>
                        </a:rPr>
                        <a:t>d</a:t>
                      </a:r>
                      <a:r>
                        <a:rPr sz="1800" spc="-20" dirty="0">
                          <a:solidFill>
                            <a:srgbClr val="444444"/>
                          </a:solidFill>
                          <a:latin typeface="Times New Roman"/>
                          <a:cs typeface="Times New Roman"/>
                        </a:rPr>
                        <a:t>e</a:t>
                      </a:r>
                      <a:r>
                        <a:rPr sz="1800" spc="-35" dirty="0">
                          <a:solidFill>
                            <a:srgbClr val="444444"/>
                          </a:solidFill>
                          <a:latin typeface="Times New Roman"/>
                          <a:cs typeface="Times New Roman"/>
                        </a:rPr>
                        <a:t>ll</a:t>
                      </a:r>
                      <a:r>
                        <a:rPr sz="1800" dirty="0">
                          <a:solidFill>
                            <a:srgbClr val="444444"/>
                          </a:solidFill>
                          <a:latin typeface="Times New Roman"/>
                          <a:cs typeface="Times New Roman"/>
                        </a:rPr>
                        <a:t>a</a:t>
                      </a:r>
                      <a:endParaRPr sz="1800">
                        <a:latin typeface="Times New Roman"/>
                        <a:cs typeface="Times New Roman"/>
                      </a:endParaRPr>
                    </a:p>
                  </a:txBody>
                  <a:tcPr marL="0" marR="0" marT="0" marB="0"/>
                </a:tc>
                <a:extLst>
                  <a:ext uri="{0D108BD9-81ED-4DB2-BD59-A6C34878D82A}">
                    <a16:rowId xmlns:a16="http://schemas.microsoft.com/office/drawing/2014/main" val="10001"/>
                  </a:ext>
                </a:extLst>
              </a:tr>
            </a:tbl>
          </a:graphicData>
        </a:graphic>
      </p:graphicFrame>
      <p:sp>
        <p:nvSpPr>
          <p:cNvPr id="8" name="object 8"/>
          <p:cNvSpPr/>
          <p:nvPr/>
        </p:nvSpPr>
        <p:spPr>
          <a:xfrm>
            <a:off x="2603754" y="2225529"/>
            <a:ext cx="2253180" cy="58105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51245" cy="853249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42180">
              <a:lnSpc>
                <a:spcPts val="1839"/>
              </a:lnSpc>
            </a:pPr>
            <a:r>
              <a:rPr sz="1600" b="1" spc="-10" dirty="0">
                <a:latin typeface="Arial"/>
                <a:cs typeface="Arial"/>
              </a:rPr>
              <a:t>T</a:t>
            </a:r>
            <a:r>
              <a:rPr sz="1600" b="1" spc="-5" dirty="0">
                <a:latin typeface="Arial"/>
                <a:cs typeface="Arial"/>
              </a:rPr>
              <a:t>elec</a:t>
            </a:r>
            <a:r>
              <a:rPr sz="1600" b="1" dirty="0">
                <a:latin typeface="Arial"/>
                <a:cs typeface="Arial"/>
              </a:rPr>
              <a:t>o</a:t>
            </a:r>
            <a:r>
              <a:rPr sz="1600" b="1" spc="-5" dirty="0">
                <a:latin typeface="Arial"/>
                <a:cs typeface="Arial"/>
              </a:rPr>
              <a:t>senza.</a:t>
            </a:r>
            <a:r>
              <a:rPr sz="1600" b="1" spc="5" dirty="0">
                <a:latin typeface="Arial"/>
                <a:cs typeface="Arial"/>
              </a:rPr>
              <a:t>i</a:t>
            </a:r>
            <a:r>
              <a:rPr sz="1600" b="1" spc="-5" dirty="0">
                <a:latin typeface="Arial"/>
                <a:cs typeface="Arial"/>
              </a:rPr>
              <a:t>t  17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25"/>
              </a:spcBef>
            </a:pPr>
            <a:endParaRPr sz="2200">
              <a:latin typeface="Times New Roman"/>
              <a:cs typeface="Times New Roman"/>
            </a:endParaRPr>
          </a:p>
          <a:p>
            <a:pPr marL="12700">
              <a:lnSpc>
                <a:spcPts val="2110"/>
              </a:lnSpc>
            </a:pPr>
            <a:r>
              <a:rPr sz="1800" spc="-25" dirty="0">
                <a:solidFill>
                  <a:srgbClr val="444444"/>
                </a:solidFill>
                <a:latin typeface="Times New Roman"/>
                <a:cs typeface="Times New Roman"/>
              </a:rPr>
              <a:t>Associazione </a:t>
            </a:r>
            <a:r>
              <a:rPr sz="1800" spc="-15" dirty="0">
                <a:solidFill>
                  <a:srgbClr val="444444"/>
                </a:solidFill>
                <a:latin typeface="Times New Roman"/>
                <a:cs typeface="Times New Roman"/>
              </a:rPr>
              <a:t>di </a:t>
            </a:r>
            <a:r>
              <a:rPr sz="1800" spc="-20" dirty="0">
                <a:solidFill>
                  <a:srgbClr val="444444"/>
                </a:solidFill>
                <a:latin typeface="Times New Roman"/>
                <a:cs typeface="Times New Roman"/>
              </a:rPr>
              <a:t>Arti </a:t>
            </a:r>
            <a:r>
              <a:rPr sz="1800" spc="-25" dirty="0">
                <a:solidFill>
                  <a:srgbClr val="444444"/>
                </a:solidFill>
                <a:latin typeface="Times New Roman"/>
                <a:cs typeface="Times New Roman"/>
              </a:rPr>
              <a:t>Visive Vertigo, </a:t>
            </a:r>
            <a:r>
              <a:rPr sz="1800" spc="-15" dirty="0">
                <a:solidFill>
                  <a:srgbClr val="444444"/>
                </a:solidFill>
                <a:latin typeface="Times New Roman"/>
                <a:cs typeface="Times New Roman"/>
              </a:rPr>
              <a:t>di </a:t>
            </a:r>
            <a:r>
              <a:rPr sz="1800" spc="-25" dirty="0">
                <a:solidFill>
                  <a:srgbClr val="444444"/>
                </a:solidFill>
                <a:latin typeface="Times New Roman"/>
                <a:cs typeface="Times New Roman"/>
              </a:rPr>
              <a:t>Cosenza, </a:t>
            </a:r>
            <a:r>
              <a:rPr sz="1800" spc="-20" dirty="0">
                <a:solidFill>
                  <a:srgbClr val="444444"/>
                </a:solidFill>
                <a:latin typeface="Times New Roman"/>
                <a:cs typeface="Times New Roman"/>
              </a:rPr>
              <a:t>dalle 16.00</a:t>
            </a:r>
            <a:r>
              <a:rPr sz="1800" spc="204" dirty="0">
                <a:solidFill>
                  <a:srgbClr val="444444"/>
                </a:solidFill>
                <a:latin typeface="Times New Roman"/>
                <a:cs typeface="Times New Roman"/>
              </a:rPr>
              <a:t> </a:t>
            </a:r>
            <a:r>
              <a:rPr sz="1800" spc="-20" dirty="0">
                <a:solidFill>
                  <a:srgbClr val="444444"/>
                </a:solidFill>
                <a:latin typeface="Times New Roman"/>
                <a:cs typeface="Times New Roman"/>
              </a:rPr>
              <a:t>alle</a:t>
            </a:r>
            <a:endParaRPr sz="1800">
              <a:latin typeface="Times New Roman"/>
              <a:cs typeface="Times New Roman"/>
            </a:endParaRPr>
          </a:p>
          <a:p>
            <a:pPr marL="12700" marR="5080" algn="just">
              <a:lnSpc>
                <a:spcPct val="95800"/>
              </a:lnSpc>
              <a:spcBef>
                <a:spcPts val="40"/>
              </a:spcBef>
              <a:tabLst>
                <a:tab pos="1457325" algn="l"/>
                <a:tab pos="3501390" algn="l"/>
                <a:tab pos="5370195" algn="l"/>
              </a:tabLst>
            </a:pPr>
            <a:r>
              <a:rPr sz="1800" spc="-20" dirty="0">
                <a:solidFill>
                  <a:srgbClr val="444444"/>
                </a:solidFill>
                <a:latin typeface="Times New Roman"/>
                <a:cs typeface="Times New Roman"/>
              </a:rPr>
              <a:t>18.00 di </a:t>
            </a:r>
            <a:r>
              <a:rPr sz="1800" spc="-25" dirty="0">
                <a:solidFill>
                  <a:srgbClr val="444444"/>
                </a:solidFill>
                <a:latin typeface="Times New Roman"/>
                <a:cs typeface="Times New Roman"/>
              </a:rPr>
              <a:t>venerdì </a:t>
            </a:r>
            <a:r>
              <a:rPr sz="1800" spc="-15" dirty="0">
                <a:solidFill>
                  <a:srgbClr val="444444"/>
                </a:solidFill>
                <a:latin typeface="Times New Roman"/>
                <a:cs typeface="Times New Roman"/>
              </a:rPr>
              <a:t>20 </a:t>
            </a:r>
            <a:r>
              <a:rPr sz="1800" spc="-25" dirty="0">
                <a:solidFill>
                  <a:srgbClr val="444444"/>
                </a:solidFill>
                <a:latin typeface="Times New Roman"/>
                <a:cs typeface="Times New Roman"/>
              </a:rPr>
              <a:t>marzo. </a:t>
            </a:r>
            <a:r>
              <a:rPr sz="1800" b="1" spc="-20" dirty="0">
                <a:solidFill>
                  <a:srgbClr val="444444"/>
                </a:solidFill>
                <a:latin typeface="Times New Roman"/>
                <a:cs typeface="Times New Roman"/>
              </a:rPr>
              <a:t>Il </a:t>
            </a:r>
            <a:r>
              <a:rPr sz="1800" b="1" spc="-25" dirty="0">
                <a:solidFill>
                  <a:srgbClr val="444444"/>
                </a:solidFill>
                <a:latin typeface="Times New Roman"/>
                <a:cs typeface="Times New Roman"/>
              </a:rPr>
              <a:t>secondo </a:t>
            </a:r>
            <a:r>
              <a:rPr sz="1800" b="1" spc="-30" dirty="0">
                <a:solidFill>
                  <a:srgbClr val="444444"/>
                </a:solidFill>
                <a:latin typeface="Times New Roman"/>
                <a:cs typeface="Times New Roman"/>
              </a:rPr>
              <a:t>evento </a:t>
            </a:r>
            <a:r>
              <a:rPr sz="1800" b="1" spc="-20" dirty="0">
                <a:solidFill>
                  <a:srgbClr val="444444"/>
                </a:solidFill>
                <a:latin typeface="Times New Roman"/>
                <a:cs typeface="Times New Roman"/>
              </a:rPr>
              <a:t>si </a:t>
            </a:r>
            <a:r>
              <a:rPr sz="1800" b="1" spc="-25" dirty="0">
                <a:solidFill>
                  <a:srgbClr val="444444"/>
                </a:solidFill>
                <a:latin typeface="Times New Roman"/>
                <a:cs typeface="Times New Roman"/>
              </a:rPr>
              <a:t>svolgerà </a:t>
            </a:r>
            <a:r>
              <a:rPr sz="1800" b="1" dirty="0">
                <a:solidFill>
                  <a:srgbClr val="444444"/>
                </a:solidFill>
                <a:latin typeface="Times New Roman"/>
                <a:cs typeface="Times New Roman"/>
              </a:rPr>
              <a:t>a  </a:t>
            </a:r>
            <a:r>
              <a:rPr sz="1800" b="1" spc="-25" dirty="0">
                <a:solidFill>
                  <a:srgbClr val="444444"/>
                </a:solidFill>
                <a:latin typeface="Times New Roman"/>
                <a:cs typeface="Times New Roman"/>
              </a:rPr>
              <a:t>Cosenza, lungo </a:t>
            </a:r>
            <a:r>
              <a:rPr sz="1800" b="1" spc="-15" dirty="0">
                <a:solidFill>
                  <a:srgbClr val="444444"/>
                </a:solidFill>
                <a:latin typeface="Times New Roman"/>
                <a:cs typeface="Times New Roman"/>
              </a:rPr>
              <a:t>il </a:t>
            </a:r>
            <a:r>
              <a:rPr sz="1800" b="1" spc="-25" dirty="0">
                <a:solidFill>
                  <a:srgbClr val="444444"/>
                </a:solidFill>
                <a:latin typeface="Times New Roman"/>
                <a:cs typeface="Times New Roman"/>
              </a:rPr>
              <a:t>percorso </a:t>
            </a:r>
            <a:r>
              <a:rPr sz="1800" b="1" spc="-20" dirty="0">
                <a:solidFill>
                  <a:srgbClr val="444444"/>
                </a:solidFill>
                <a:latin typeface="Times New Roman"/>
                <a:cs typeface="Times New Roman"/>
              </a:rPr>
              <a:t>del </a:t>
            </a:r>
            <a:r>
              <a:rPr sz="1800" b="1" spc="-25" dirty="0">
                <a:solidFill>
                  <a:srgbClr val="444444"/>
                </a:solidFill>
                <a:latin typeface="Times New Roman"/>
                <a:cs typeface="Times New Roman"/>
              </a:rPr>
              <a:t>MAB, Museo all’Aperto Bilotti.  </a:t>
            </a:r>
            <a:r>
              <a:rPr sz="1800" b="1" spc="-20" dirty="0">
                <a:solidFill>
                  <a:srgbClr val="444444"/>
                </a:solidFill>
                <a:latin typeface="Times New Roman"/>
                <a:cs typeface="Times New Roman"/>
              </a:rPr>
              <a:t>Dalle 16,30 alle 18.00 di </a:t>
            </a:r>
            <a:r>
              <a:rPr sz="1800" b="1" spc="-30" dirty="0">
                <a:solidFill>
                  <a:srgbClr val="444444"/>
                </a:solidFill>
                <a:latin typeface="Times New Roman"/>
                <a:cs typeface="Times New Roman"/>
              </a:rPr>
              <a:t>sabato </a:t>
            </a:r>
            <a:r>
              <a:rPr sz="1800" b="1" spc="-15" dirty="0">
                <a:solidFill>
                  <a:srgbClr val="444444"/>
                </a:solidFill>
                <a:latin typeface="Times New Roman"/>
                <a:cs typeface="Times New Roman"/>
              </a:rPr>
              <a:t>21 </a:t>
            </a:r>
            <a:r>
              <a:rPr sz="1800" b="1" spc="-30" dirty="0">
                <a:solidFill>
                  <a:srgbClr val="444444"/>
                </a:solidFill>
                <a:latin typeface="Times New Roman"/>
                <a:cs typeface="Times New Roman"/>
              </a:rPr>
              <a:t>marzo, </a:t>
            </a:r>
            <a:r>
              <a:rPr sz="1800" b="1" spc="-15" dirty="0">
                <a:solidFill>
                  <a:srgbClr val="444444"/>
                </a:solidFill>
                <a:latin typeface="Times New Roman"/>
                <a:cs typeface="Times New Roman"/>
              </a:rPr>
              <a:t>il </a:t>
            </a:r>
            <a:r>
              <a:rPr sz="1800" b="1" spc="-20" dirty="0">
                <a:solidFill>
                  <a:srgbClr val="444444"/>
                </a:solidFill>
                <a:latin typeface="Times New Roman"/>
                <a:cs typeface="Times New Roman"/>
              </a:rPr>
              <a:t>Parco </a:t>
            </a:r>
            <a:r>
              <a:rPr sz="1800" b="1" spc="-25" dirty="0">
                <a:solidFill>
                  <a:srgbClr val="444444"/>
                </a:solidFill>
                <a:latin typeface="Times New Roman"/>
                <a:cs typeface="Times New Roman"/>
              </a:rPr>
              <a:t>Tommaso  Campanella proporrà una “passeggiata </a:t>
            </a:r>
            <a:r>
              <a:rPr sz="1800" b="1" spc="-15" dirty="0">
                <a:solidFill>
                  <a:srgbClr val="444444"/>
                </a:solidFill>
                <a:latin typeface="Times New Roman"/>
                <a:cs typeface="Times New Roman"/>
              </a:rPr>
              <a:t>ad </a:t>
            </a:r>
            <a:r>
              <a:rPr sz="1800" b="1" spc="-25" dirty="0">
                <a:solidFill>
                  <a:srgbClr val="444444"/>
                </a:solidFill>
                <a:latin typeface="Times New Roman"/>
                <a:cs typeface="Times New Roman"/>
              </a:rPr>
              <a:t>arte </a:t>
            </a:r>
            <a:r>
              <a:rPr sz="1800" b="1" dirty="0">
                <a:solidFill>
                  <a:srgbClr val="444444"/>
                </a:solidFill>
                <a:latin typeface="Times New Roman"/>
                <a:cs typeface="Times New Roman"/>
              </a:rPr>
              <a:t>– </a:t>
            </a:r>
            <a:r>
              <a:rPr sz="1800" b="1" spc="-15" dirty="0">
                <a:solidFill>
                  <a:srgbClr val="444444"/>
                </a:solidFill>
                <a:latin typeface="Times New Roman"/>
                <a:cs typeface="Times New Roman"/>
              </a:rPr>
              <a:t>tra </a:t>
            </a:r>
            <a:r>
              <a:rPr sz="1800" b="1" spc="-25" dirty="0">
                <a:solidFill>
                  <a:srgbClr val="444444"/>
                </a:solidFill>
                <a:latin typeface="Times New Roman"/>
                <a:cs typeface="Times New Roman"/>
              </a:rPr>
              <a:t>storia </a:t>
            </a:r>
            <a:r>
              <a:rPr sz="1800" b="1" dirty="0">
                <a:solidFill>
                  <a:srgbClr val="444444"/>
                </a:solidFill>
                <a:latin typeface="Times New Roman"/>
                <a:cs typeface="Times New Roman"/>
              </a:rPr>
              <a:t>e  </a:t>
            </a:r>
            <a:r>
              <a:rPr sz="1800" b="1" spc="-25" dirty="0">
                <a:solidFill>
                  <a:srgbClr val="444444"/>
                </a:solidFill>
                <a:latin typeface="Times New Roman"/>
                <a:cs typeface="Times New Roman"/>
              </a:rPr>
              <a:t>leggenda”.</a:t>
            </a:r>
            <a:r>
              <a:rPr sz="1800" spc="-25" dirty="0">
                <a:solidFill>
                  <a:srgbClr val="444444"/>
                </a:solidFill>
                <a:latin typeface="Times New Roman"/>
                <a:cs typeface="Times New Roman"/>
              </a:rPr>
              <a:t>Sarà possibile incamminarsi </a:t>
            </a:r>
            <a:r>
              <a:rPr sz="1800" spc="-20" dirty="0">
                <a:solidFill>
                  <a:srgbClr val="444444"/>
                </a:solidFill>
                <a:latin typeface="Times New Roman"/>
                <a:cs typeface="Times New Roman"/>
              </a:rPr>
              <a:t>tra </a:t>
            </a:r>
            <a:r>
              <a:rPr sz="1800" spc="-10" dirty="0">
                <a:solidFill>
                  <a:srgbClr val="444444"/>
                </a:solidFill>
                <a:latin typeface="Times New Roman"/>
                <a:cs typeface="Times New Roman"/>
              </a:rPr>
              <a:t>le </a:t>
            </a:r>
            <a:r>
              <a:rPr sz="1800" spc="-25" dirty="0">
                <a:solidFill>
                  <a:srgbClr val="444444"/>
                </a:solidFill>
                <a:latin typeface="Times New Roman"/>
                <a:cs typeface="Times New Roman"/>
              </a:rPr>
              <a:t>statue </a:t>
            </a:r>
            <a:r>
              <a:rPr sz="1800" spc="-20" dirty="0">
                <a:solidFill>
                  <a:srgbClr val="444444"/>
                </a:solidFill>
                <a:latin typeface="Times New Roman"/>
                <a:cs typeface="Times New Roman"/>
              </a:rPr>
              <a:t>del </a:t>
            </a:r>
            <a:r>
              <a:rPr sz="1800" spc="-25" dirty="0">
                <a:solidFill>
                  <a:srgbClr val="444444"/>
                </a:solidFill>
                <a:latin typeface="Times New Roman"/>
                <a:cs typeface="Times New Roman"/>
              </a:rPr>
              <a:t>MAB </a:t>
            </a:r>
            <a:r>
              <a:rPr sz="1800" spc="-20" dirty="0">
                <a:solidFill>
                  <a:srgbClr val="444444"/>
                </a:solidFill>
                <a:latin typeface="Times New Roman"/>
                <a:cs typeface="Times New Roman"/>
              </a:rPr>
              <a:t>che  </a:t>
            </a:r>
            <a:r>
              <a:rPr sz="1800" spc="-25" dirty="0">
                <a:solidFill>
                  <a:srgbClr val="444444"/>
                </a:solidFill>
                <a:latin typeface="Times New Roman"/>
                <a:cs typeface="Times New Roman"/>
              </a:rPr>
              <a:t>prenderanno </a:t>
            </a:r>
            <a:r>
              <a:rPr sz="1800" spc="-20" dirty="0">
                <a:solidFill>
                  <a:srgbClr val="444444"/>
                </a:solidFill>
                <a:latin typeface="Times New Roman"/>
                <a:cs typeface="Times New Roman"/>
              </a:rPr>
              <a:t>vita </a:t>
            </a:r>
            <a:r>
              <a:rPr sz="1800" spc="-25" dirty="0">
                <a:solidFill>
                  <a:srgbClr val="444444"/>
                </a:solidFill>
                <a:latin typeface="Times New Roman"/>
                <a:cs typeface="Times New Roman"/>
              </a:rPr>
              <a:t>grazie </a:t>
            </a:r>
            <a:r>
              <a:rPr sz="1800" spc="-10" dirty="0">
                <a:solidFill>
                  <a:srgbClr val="444444"/>
                </a:solidFill>
                <a:latin typeface="Times New Roman"/>
                <a:cs typeface="Times New Roman"/>
              </a:rPr>
              <a:t>ad </a:t>
            </a:r>
            <a:r>
              <a:rPr sz="1800" spc="-25" dirty="0">
                <a:solidFill>
                  <a:srgbClr val="444444"/>
                </a:solidFill>
                <a:latin typeface="Times New Roman"/>
                <a:cs typeface="Times New Roman"/>
              </a:rPr>
              <a:t>una descrizione animata </a:t>
            </a:r>
            <a:r>
              <a:rPr sz="1800" spc="-15" dirty="0">
                <a:solidFill>
                  <a:srgbClr val="444444"/>
                </a:solidFill>
                <a:latin typeface="Times New Roman"/>
                <a:cs typeface="Times New Roman"/>
              </a:rPr>
              <a:t>di </a:t>
            </a:r>
            <a:r>
              <a:rPr sz="1800" spc="-20" dirty="0">
                <a:solidFill>
                  <a:srgbClr val="444444"/>
                </a:solidFill>
                <a:latin typeface="Times New Roman"/>
                <a:cs typeface="Times New Roman"/>
              </a:rPr>
              <a:t>ogni </a:t>
            </a:r>
            <a:r>
              <a:rPr sz="1800" spc="-25" dirty="0">
                <a:solidFill>
                  <a:srgbClr val="444444"/>
                </a:solidFill>
                <a:latin typeface="Times New Roman"/>
                <a:cs typeface="Times New Roman"/>
              </a:rPr>
              <a:t>opera </a:t>
            </a:r>
            <a:r>
              <a:rPr sz="1800" dirty="0">
                <a:solidFill>
                  <a:srgbClr val="444444"/>
                </a:solidFill>
                <a:latin typeface="Times New Roman"/>
                <a:cs typeface="Times New Roman"/>
              </a:rPr>
              <a:t>e  </a:t>
            </a:r>
            <a:r>
              <a:rPr sz="1800" spc="-15" dirty="0">
                <a:solidFill>
                  <a:srgbClr val="444444"/>
                </a:solidFill>
                <a:latin typeface="Times New Roman"/>
                <a:cs typeface="Times New Roman"/>
              </a:rPr>
              <a:t>dei </a:t>
            </a:r>
            <a:r>
              <a:rPr sz="1800" spc="-25" dirty="0">
                <a:solidFill>
                  <a:srgbClr val="444444"/>
                </a:solidFill>
                <a:latin typeface="Times New Roman"/>
                <a:cs typeface="Times New Roman"/>
              </a:rPr>
              <a:t>rispettivi autori. </a:t>
            </a:r>
            <a:r>
              <a:rPr sz="1800" spc="-20" dirty="0">
                <a:solidFill>
                  <a:srgbClr val="444444"/>
                </a:solidFill>
                <a:latin typeface="Times New Roman"/>
                <a:cs typeface="Times New Roman"/>
              </a:rPr>
              <a:t>Gli </a:t>
            </a:r>
            <a:r>
              <a:rPr sz="1800" spc="-25" dirty="0">
                <a:solidFill>
                  <a:srgbClr val="444444"/>
                </a:solidFill>
                <a:latin typeface="Times New Roman"/>
                <a:cs typeface="Times New Roman"/>
              </a:rPr>
              <a:t>eventi sono rivolti </a:t>
            </a:r>
            <a:r>
              <a:rPr sz="1800" dirty="0">
                <a:solidFill>
                  <a:srgbClr val="444444"/>
                </a:solidFill>
                <a:latin typeface="Times New Roman"/>
                <a:cs typeface="Times New Roman"/>
              </a:rPr>
              <a:t>a </a:t>
            </a:r>
            <a:r>
              <a:rPr sz="1800" spc="-25" dirty="0">
                <a:solidFill>
                  <a:srgbClr val="444444"/>
                </a:solidFill>
                <a:latin typeface="Times New Roman"/>
                <a:cs typeface="Times New Roman"/>
              </a:rPr>
              <a:t>bambini </a:t>
            </a:r>
            <a:r>
              <a:rPr sz="1800" dirty="0">
                <a:solidFill>
                  <a:srgbClr val="444444"/>
                </a:solidFill>
                <a:latin typeface="Times New Roman"/>
                <a:cs typeface="Times New Roman"/>
              </a:rPr>
              <a:t>e </a:t>
            </a:r>
            <a:r>
              <a:rPr sz="1800" spc="-25" dirty="0">
                <a:solidFill>
                  <a:srgbClr val="444444"/>
                </a:solidFill>
                <a:latin typeface="Times New Roman"/>
                <a:cs typeface="Times New Roman"/>
              </a:rPr>
              <a:t>ragazzi, </a:t>
            </a:r>
            <a:r>
              <a:rPr sz="1800" spc="-20" dirty="0">
                <a:solidFill>
                  <a:srgbClr val="444444"/>
                </a:solidFill>
                <a:latin typeface="Times New Roman"/>
                <a:cs typeface="Times New Roman"/>
              </a:rPr>
              <a:t>ma,  </a:t>
            </a:r>
            <a:r>
              <a:rPr sz="1800" spc="-25" dirty="0">
                <a:solidFill>
                  <a:srgbClr val="444444"/>
                </a:solidFill>
                <a:latin typeface="Times New Roman"/>
                <a:cs typeface="Times New Roman"/>
              </a:rPr>
              <a:t>naturalmente, sono aperti </a:t>
            </a:r>
            <a:r>
              <a:rPr sz="1800" dirty="0">
                <a:solidFill>
                  <a:srgbClr val="444444"/>
                </a:solidFill>
                <a:latin typeface="Times New Roman"/>
                <a:cs typeface="Times New Roman"/>
              </a:rPr>
              <a:t>a </a:t>
            </a:r>
            <a:r>
              <a:rPr sz="1800" spc="-25" dirty="0">
                <a:solidFill>
                  <a:srgbClr val="444444"/>
                </a:solidFill>
                <a:latin typeface="Times New Roman"/>
                <a:cs typeface="Times New Roman"/>
              </a:rPr>
              <a:t>chiunque voglia fare </a:t>
            </a:r>
            <a:r>
              <a:rPr sz="1800" spc="-15" dirty="0">
                <a:solidFill>
                  <a:srgbClr val="444444"/>
                </a:solidFill>
                <a:latin typeface="Times New Roman"/>
                <a:cs typeface="Times New Roman"/>
              </a:rPr>
              <a:t>un </a:t>
            </a:r>
            <a:r>
              <a:rPr sz="1800" spc="-25" dirty="0">
                <a:solidFill>
                  <a:srgbClr val="444444"/>
                </a:solidFill>
                <a:latin typeface="Times New Roman"/>
                <a:cs typeface="Times New Roman"/>
              </a:rPr>
              <a:t>viaggio  attraverso l’arte, </a:t>
            </a:r>
            <a:r>
              <a:rPr sz="1800" spc="-10" dirty="0">
                <a:solidFill>
                  <a:srgbClr val="444444"/>
                </a:solidFill>
                <a:latin typeface="Times New Roman"/>
                <a:cs typeface="Times New Roman"/>
              </a:rPr>
              <a:t>in </a:t>
            </a:r>
            <a:r>
              <a:rPr sz="1800" spc="-20" dirty="0">
                <a:solidFill>
                  <a:srgbClr val="444444"/>
                </a:solidFill>
                <a:latin typeface="Times New Roman"/>
                <a:cs typeface="Times New Roman"/>
              </a:rPr>
              <a:t>questo </a:t>
            </a:r>
            <a:r>
              <a:rPr sz="1800" spc="-25" dirty="0">
                <a:solidFill>
                  <a:srgbClr val="444444"/>
                </a:solidFill>
                <a:latin typeface="Times New Roman"/>
                <a:cs typeface="Times New Roman"/>
              </a:rPr>
              <a:t>caso </a:t>
            </a:r>
            <a:r>
              <a:rPr sz="1800" spc="-10" dirty="0">
                <a:solidFill>
                  <a:srgbClr val="444444"/>
                </a:solidFill>
                <a:latin typeface="Times New Roman"/>
                <a:cs typeface="Times New Roman"/>
              </a:rPr>
              <a:t>la </a:t>
            </a:r>
            <a:r>
              <a:rPr sz="1800" spc="-25" dirty="0">
                <a:solidFill>
                  <a:srgbClr val="444444"/>
                </a:solidFill>
                <a:latin typeface="Times New Roman"/>
                <a:cs typeface="Times New Roman"/>
              </a:rPr>
              <a:t>pittura, </a:t>
            </a:r>
            <a:r>
              <a:rPr sz="1800" spc="-20" dirty="0">
                <a:solidFill>
                  <a:srgbClr val="444444"/>
                </a:solidFill>
                <a:latin typeface="Times New Roman"/>
                <a:cs typeface="Times New Roman"/>
              </a:rPr>
              <a:t>la </a:t>
            </a:r>
            <a:r>
              <a:rPr sz="1800" spc="-25" dirty="0">
                <a:solidFill>
                  <a:srgbClr val="444444"/>
                </a:solidFill>
                <a:latin typeface="Times New Roman"/>
                <a:cs typeface="Times New Roman"/>
              </a:rPr>
              <a:t>scultura </a:t>
            </a:r>
            <a:r>
              <a:rPr sz="1800" dirty="0">
                <a:solidFill>
                  <a:srgbClr val="444444"/>
                </a:solidFill>
                <a:latin typeface="Times New Roman"/>
                <a:cs typeface="Times New Roman"/>
              </a:rPr>
              <a:t>e </a:t>
            </a:r>
            <a:r>
              <a:rPr sz="1800" spc="-10" dirty="0">
                <a:solidFill>
                  <a:srgbClr val="444444"/>
                </a:solidFill>
                <a:latin typeface="Times New Roman"/>
                <a:cs typeface="Times New Roman"/>
              </a:rPr>
              <a:t>la </a:t>
            </a:r>
            <a:r>
              <a:rPr sz="1800" spc="-30" dirty="0">
                <a:solidFill>
                  <a:srgbClr val="444444"/>
                </a:solidFill>
                <a:latin typeface="Times New Roman"/>
                <a:cs typeface="Times New Roman"/>
              </a:rPr>
              <a:t>recitazione,  </a:t>
            </a:r>
            <a:r>
              <a:rPr sz="1800" spc="-15" dirty="0">
                <a:solidFill>
                  <a:srgbClr val="444444"/>
                </a:solidFill>
                <a:latin typeface="Times New Roman"/>
                <a:cs typeface="Times New Roman"/>
              </a:rPr>
              <a:t>che </a:t>
            </a:r>
            <a:r>
              <a:rPr sz="1800" spc="-20" dirty="0">
                <a:solidFill>
                  <a:srgbClr val="444444"/>
                </a:solidFill>
                <a:latin typeface="Times New Roman"/>
                <a:cs typeface="Times New Roman"/>
              </a:rPr>
              <a:t>ha </a:t>
            </a:r>
            <a:r>
              <a:rPr sz="1800" spc="-10" dirty="0">
                <a:solidFill>
                  <a:srgbClr val="444444"/>
                </a:solidFill>
                <a:latin typeface="Times New Roman"/>
                <a:cs typeface="Times New Roman"/>
              </a:rPr>
              <a:t>lo </a:t>
            </a:r>
            <a:r>
              <a:rPr sz="1800" spc="-25" dirty="0">
                <a:solidFill>
                  <a:srgbClr val="444444"/>
                </a:solidFill>
                <a:latin typeface="Times New Roman"/>
                <a:cs typeface="Times New Roman"/>
              </a:rPr>
              <a:t>scopo </a:t>
            </a:r>
            <a:r>
              <a:rPr sz="1800" spc="-15" dirty="0">
                <a:solidFill>
                  <a:srgbClr val="444444"/>
                </a:solidFill>
                <a:latin typeface="Times New Roman"/>
                <a:cs typeface="Times New Roman"/>
              </a:rPr>
              <a:t>di </a:t>
            </a:r>
            <a:r>
              <a:rPr sz="1800" spc="-25" dirty="0">
                <a:solidFill>
                  <a:srgbClr val="444444"/>
                </a:solidFill>
                <a:latin typeface="Times New Roman"/>
                <a:cs typeface="Times New Roman"/>
              </a:rPr>
              <a:t>evidenziare </a:t>
            </a:r>
            <a:r>
              <a:rPr sz="1800" spc="-15" dirty="0">
                <a:solidFill>
                  <a:srgbClr val="444444"/>
                </a:solidFill>
                <a:latin typeface="Times New Roman"/>
                <a:cs typeface="Times New Roman"/>
              </a:rPr>
              <a:t>gli </a:t>
            </a:r>
            <a:r>
              <a:rPr sz="1800" spc="-25" dirty="0">
                <a:solidFill>
                  <a:srgbClr val="444444"/>
                </a:solidFill>
                <a:latin typeface="Times New Roman"/>
                <a:cs typeface="Times New Roman"/>
              </a:rPr>
              <a:t>aspetti </a:t>
            </a:r>
            <a:r>
              <a:rPr sz="1800" spc="-15" dirty="0">
                <a:solidFill>
                  <a:srgbClr val="444444"/>
                </a:solidFill>
                <a:latin typeface="Times New Roman"/>
                <a:cs typeface="Times New Roman"/>
              </a:rPr>
              <a:t>più </a:t>
            </a:r>
            <a:r>
              <a:rPr sz="1800" spc="-30" dirty="0">
                <a:solidFill>
                  <a:srgbClr val="444444"/>
                </a:solidFill>
                <a:latin typeface="Times New Roman"/>
                <a:cs typeface="Times New Roman"/>
              </a:rPr>
              <a:t>“generativi” </a:t>
            </a:r>
            <a:r>
              <a:rPr sz="1800" spc="-25" dirty="0">
                <a:solidFill>
                  <a:srgbClr val="444444"/>
                </a:solidFill>
                <a:latin typeface="Times New Roman"/>
                <a:cs typeface="Times New Roman"/>
              </a:rPr>
              <a:t>della  creatività. </a:t>
            </a:r>
            <a:r>
              <a:rPr sz="1800" spc="-30" dirty="0">
                <a:solidFill>
                  <a:srgbClr val="444444"/>
                </a:solidFill>
                <a:latin typeface="Times New Roman"/>
                <a:cs typeface="Times New Roman"/>
              </a:rPr>
              <a:t>Attraverso </a:t>
            </a:r>
            <a:r>
              <a:rPr sz="1800" spc="-25" dirty="0">
                <a:solidFill>
                  <a:srgbClr val="444444"/>
                </a:solidFill>
                <a:latin typeface="Times New Roman"/>
                <a:cs typeface="Times New Roman"/>
              </a:rPr>
              <a:t>l’arte </a:t>
            </a:r>
            <a:r>
              <a:rPr sz="1800" dirty="0">
                <a:solidFill>
                  <a:srgbClr val="444444"/>
                </a:solidFill>
                <a:latin typeface="Times New Roman"/>
                <a:cs typeface="Times New Roman"/>
              </a:rPr>
              <a:t>e i </a:t>
            </a:r>
            <a:r>
              <a:rPr sz="1800" spc="-25" dirty="0">
                <a:solidFill>
                  <a:srgbClr val="444444"/>
                </a:solidFill>
                <a:latin typeface="Times New Roman"/>
                <a:cs typeface="Times New Roman"/>
              </a:rPr>
              <a:t>percorsi linguistici creati </a:t>
            </a:r>
            <a:r>
              <a:rPr sz="1800" spc="-10" dirty="0">
                <a:solidFill>
                  <a:srgbClr val="444444"/>
                </a:solidFill>
                <a:latin typeface="Times New Roman"/>
                <a:cs typeface="Times New Roman"/>
              </a:rPr>
              <a:t>ad </a:t>
            </a:r>
            <a:r>
              <a:rPr sz="1800" spc="-25" dirty="0">
                <a:solidFill>
                  <a:srgbClr val="444444"/>
                </a:solidFill>
                <a:latin typeface="Times New Roman"/>
                <a:cs typeface="Times New Roman"/>
              </a:rPr>
              <a:t>hoc </a:t>
            </a:r>
            <a:r>
              <a:rPr sz="1800" dirty="0">
                <a:solidFill>
                  <a:srgbClr val="444444"/>
                </a:solidFill>
                <a:latin typeface="Times New Roman"/>
                <a:cs typeface="Times New Roman"/>
              </a:rPr>
              <a:t>i  </a:t>
            </a:r>
            <a:r>
              <a:rPr sz="1800" spc="-25" dirty="0">
                <a:solidFill>
                  <a:srgbClr val="444444"/>
                </a:solidFill>
                <a:latin typeface="Times New Roman"/>
                <a:cs typeface="Times New Roman"/>
              </a:rPr>
              <a:t>giovani protagonisti </a:t>
            </a:r>
            <a:r>
              <a:rPr sz="1800" spc="-20" dirty="0">
                <a:solidFill>
                  <a:srgbClr val="444444"/>
                </a:solidFill>
                <a:latin typeface="Times New Roman"/>
                <a:cs typeface="Times New Roman"/>
              </a:rPr>
              <a:t>del </a:t>
            </a:r>
            <a:r>
              <a:rPr sz="1800" spc="-25" dirty="0">
                <a:solidFill>
                  <a:srgbClr val="444444"/>
                </a:solidFill>
                <a:latin typeface="Times New Roman"/>
                <a:cs typeface="Times New Roman"/>
              </a:rPr>
              <a:t>Festival potranno sperimentare </a:t>
            </a:r>
            <a:r>
              <a:rPr sz="1800" spc="-10" dirty="0">
                <a:solidFill>
                  <a:srgbClr val="444444"/>
                </a:solidFill>
                <a:latin typeface="Times New Roman"/>
                <a:cs typeface="Times New Roman"/>
              </a:rPr>
              <a:t>le  </a:t>
            </a:r>
            <a:r>
              <a:rPr sz="1800" spc="-25" dirty="0">
                <a:solidFill>
                  <a:srgbClr val="444444"/>
                </a:solidFill>
                <a:latin typeface="Times New Roman"/>
                <a:cs typeface="Times New Roman"/>
              </a:rPr>
              <a:t>potenzialità della fantasia </a:t>
            </a:r>
            <a:r>
              <a:rPr sz="1800" dirty="0">
                <a:solidFill>
                  <a:srgbClr val="444444"/>
                </a:solidFill>
                <a:latin typeface="Times New Roman"/>
                <a:cs typeface="Times New Roman"/>
              </a:rPr>
              <a:t>e </a:t>
            </a:r>
            <a:r>
              <a:rPr sz="1800" spc="-25" dirty="0">
                <a:solidFill>
                  <a:srgbClr val="444444"/>
                </a:solidFill>
                <a:latin typeface="Times New Roman"/>
                <a:cs typeface="Times New Roman"/>
              </a:rPr>
              <a:t>ritornare </a:t>
            </a:r>
            <a:r>
              <a:rPr sz="1800" dirty="0">
                <a:solidFill>
                  <a:srgbClr val="444444"/>
                </a:solidFill>
                <a:latin typeface="Times New Roman"/>
                <a:cs typeface="Times New Roman"/>
              </a:rPr>
              <a:t>a </a:t>
            </a:r>
            <a:r>
              <a:rPr sz="1800" spc="-25" dirty="0">
                <a:solidFill>
                  <a:srgbClr val="444444"/>
                </a:solidFill>
                <a:latin typeface="Times New Roman"/>
                <a:cs typeface="Times New Roman"/>
              </a:rPr>
              <a:t>casa </a:t>
            </a:r>
            <a:r>
              <a:rPr sz="1800" dirty="0">
                <a:solidFill>
                  <a:srgbClr val="444444"/>
                </a:solidFill>
                <a:latin typeface="Times New Roman"/>
                <a:cs typeface="Times New Roman"/>
              </a:rPr>
              <a:t>e a </a:t>
            </a:r>
            <a:r>
              <a:rPr sz="1800" spc="-25" dirty="0">
                <a:solidFill>
                  <a:srgbClr val="444444"/>
                </a:solidFill>
                <a:latin typeface="Times New Roman"/>
                <a:cs typeface="Times New Roman"/>
              </a:rPr>
              <a:t>scuola </a:t>
            </a:r>
            <a:r>
              <a:rPr sz="1800" spc="-15" dirty="0">
                <a:solidFill>
                  <a:srgbClr val="444444"/>
                </a:solidFill>
                <a:latin typeface="Times New Roman"/>
                <a:cs typeface="Times New Roman"/>
              </a:rPr>
              <a:t>con </a:t>
            </a:r>
            <a:r>
              <a:rPr sz="1800" spc="-20" dirty="0">
                <a:solidFill>
                  <a:srgbClr val="444444"/>
                </a:solidFill>
                <a:latin typeface="Times New Roman"/>
                <a:cs typeface="Times New Roman"/>
              </a:rPr>
              <a:t>la </a:t>
            </a:r>
            <a:r>
              <a:rPr sz="1800" spc="-25" dirty="0">
                <a:solidFill>
                  <a:srgbClr val="444444"/>
                </a:solidFill>
                <a:latin typeface="Times New Roman"/>
                <a:cs typeface="Times New Roman"/>
              </a:rPr>
              <a:t>voglia  d</a:t>
            </a:r>
            <a:r>
              <a:rPr sz="1800" dirty="0">
                <a:solidFill>
                  <a:srgbClr val="444444"/>
                </a:solidFill>
                <a:latin typeface="Times New Roman"/>
                <a:cs typeface="Times New Roman"/>
              </a:rPr>
              <a:t>i	</a:t>
            </a:r>
            <a:r>
              <a:rPr sz="1800" spc="-35" dirty="0">
                <a:solidFill>
                  <a:srgbClr val="444444"/>
                </a:solidFill>
                <a:latin typeface="Times New Roman"/>
                <a:cs typeface="Times New Roman"/>
              </a:rPr>
              <a:t>c</a:t>
            </a:r>
            <a:r>
              <a:rPr sz="1800" spc="-25" dirty="0">
                <a:solidFill>
                  <a:srgbClr val="444444"/>
                </a:solidFill>
                <a:latin typeface="Times New Roman"/>
                <a:cs typeface="Times New Roman"/>
              </a:rPr>
              <a:t>o</a:t>
            </a:r>
            <a:r>
              <a:rPr sz="1800" spc="-35" dirty="0">
                <a:solidFill>
                  <a:srgbClr val="444444"/>
                </a:solidFill>
                <a:latin typeface="Times New Roman"/>
                <a:cs typeface="Times New Roman"/>
              </a:rPr>
              <a:t>s</a:t>
            </a:r>
            <a:r>
              <a:rPr sz="1800" spc="-20" dirty="0">
                <a:solidFill>
                  <a:srgbClr val="444444"/>
                </a:solidFill>
                <a:latin typeface="Times New Roman"/>
                <a:cs typeface="Times New Roman"/>
              </a:rPr>
              <a:t>t</a:t>
            </a:r>
            <a:r>
              <a:rPr sz="1800" spc="-25" dirty="0">
                <a:solidFill>
                  <a:srgbClr val="444444"/>
                </a:solidFill>
                <a:latin typeface="Times New Roman"/>
                <a:cs typeface="Times New Roman"/>
              </a:rPr>
              <a:t>ru</a:t>
            </a:r>
            <a:r>
              <a:rPr sz="1800" spc="-20" dirty="0">
                <a:solidFill>
                  <a:srgbClr val="444444"/>
                </a:solidFill>
                <a:latin typeface="Times New Roman"/>
                <a:cs typeface="Times New Roman"/>
              </a:rPr>
              <a:t>i</a:t>
            </a:r>
            <a:r>
              <a:rPr sz="1800" spc="-25" dirty="0">
                <a:solidFill>
                  <a:srgbClr val="444444"/>
                </a:solidFill>
                <a:latin typeface="Times New Roman"/>
                <a:cs typeface="Times New Roman"/>
              </a:rPr>
              <a:t>r</a:t>
            </a:r>
            <a:r>
              <a:rPr sz="1800" dirty="0">
                <a:solidFill>
                  <a:srgbClr val="444444"/>
                </a:solidFill>
                <a:latin typeface="Times New Roman"/>
                <a:cs typeface="Times New Roman"/>
              </a:rPr>
              <a:t>e	</a:t>
            </a:r>
            <a:r>
              <a:rPr sz="1800" spc="-20" dirty="0">
                <a:solidFill>
                  <a:srgbClr val="444444"/>
                </a:solidFill>
                <a:latin typeface="Times New Roman"/>
                <a:cs typeface="Times New Roman"/>
              </a:rPr>
              <a:t>i</a:t>
            </a:r>
            <a:r>
              <a:rPr sz="1800" spc="-25" dirty="0">
                <a:solidFill>
                  <a:srgbClr val="444444"/>
                </a:solidFill>
                <a:latin typeface="Times New Roman"/>
                <a:cs typeface="Times New Roman"/>
              </a:rPr>
              <a:t>n</a:t>
            </a:r>
            <a:r>
              <a:rPr sz="1800" spc="-40" dirty="0">
                <a:solidFill>
                  <a:srgbClr val="444444"/>
                </a:solidFill>
                <a:latin typeface="Times New Roman"/>
                <a:cs typeface="Times New Roman"/>
              </a:rPr>
              <a:t>f</a:t>
            </a:r>
            <a:r>
              <a:rPr sz="1800" spc="-20" dirty="0">
                <a:solidFill>
                  <a:srgbClr val="444444"/>
                </a:solidFill>
                <a:latin typeface="Times New Roman"/>
                <a:cs typeface="Times New Roman"/>
              </a:rPr>
              <a:t>i</a:t>
            </a:r>
            <a:r>
              <a:rPr sz="1800" spc="-25" dirty="0">
                <a:solidFill>
                  <a:srgbClr val="444444"/>
                </a:solidFill>
                <a:latin typeface="Times New Roman"/>
                <a:cs typeface="Times New Roman"/>
              </a:rPr>
              <a:t>n</a:t>
            </a:r>
            <a:r>
              <a:rPr sz="1800" spc="-20" dirty="0">
                <a:solidFill>
                  <a:srgbClr val="444444"/>
                </a:solidFill>
                <a:latin typeface="Times New Roman"/>
                <a:cs typeface="Times New Roman"/>
              </a:rPr>
              <a:t>i</a:t>
            </a:r>
            <a:r>
              <a:rPr sz="1800" spc="-35" dirty="0">
                <a:solidFill>
                  <a:srgbClr val="444444"/>
                </a:solidFill>
                <a:latin typeface="Times New Roman"/>
                <a:cs typeface="Times New Roman"/>
              </a:rPr>
              <a:t>t</a:t>
            </a:r>
            <a:r>
              <a:rPr sz="1800" dirty="0">
                <a:solidFill>
                  <a:srgbClr val="444444"/>
                </a:solidFill>
                <a:latin typeface="Times New Roman"/>
                <a:cs typeface="Times New Roman"/>
              </a:rPr>
              <a:t>i	</a:t>
            </a:r>
            <a:r>
              <a:rPr sz="1800" spc="-25" dirty="0">
                <a:solidFill>
                  <a:srgbClr val="444444"/>
                </a:solidFill>
                <a:latin typeface="Times New Roman"/>
                <a:cs typeface="Times New Roman"/>
              </a:rPr>
              <a:t>r</a:t>
            </a:r>
            <a:r>
              <a:rPr sz="1800" spc="-20" dirty="0">
                <a:solidFill>
                  <a:srgbClr val="444444"/>
                </a:solidFill>
                <a:latin typeface="Times New Roman"/>
                <a:cs typeface="Times New Roman"/>
              </a:rPr>
              <a:t>a</a:t>
            </a:r>
            <a:r>
              <a:rPr sz="1800" spc="-35" dirty="0">
                <a:solidFill>
                  <a:srgbClr val="444444"/>
                </a:solidFill>
                <a:latin typeface="Times New Roman"/>
                <a:cs typeface="Times New Roman"/>
              </a:rPr>
              <a:t>c</a:t>
            </a:r>
            <a:r>
              <a:rPr sz="1800" spc="-20" dirty="0">
                <a:solidFill>
                  <a:srgbClr val="444444"/>
                </a:solidFill>
                <a:latin typeface="Times New Roman"/>
                <a:cs typeface="Times New Roman"/>
              </a:rPr>
              <a:t>c</a:t>
            </a:r>
            <a:r>
              <a:rPr sz="1800" spc="-25" dirty="0">
                <a:solidFill>
                  <a:srgbClr val="444444"/>
                </a:solidFill>
                <a:latin typeface="Times New Roman"/>
                <a:cs typeface="Times New Roman"/>
              </a:rPr>
              <a:t>on</a:t>
            </a:r>
            <a:r>
              <a:rPr sz="1800" spc="-35" dirty="0">
                <a:solidFill>
                  <a:srgbClr val="444444"/>
                </a:solidFill>
                <a:latin typeface="Times New Roman"/>
                <a:cs typeface="Times New Roman"/>
              </a:rPr>
              <a:t>ti</a:t>
            </a:r>
            <a:r>
              <a:rPr sz="1800" dirty="0">
                <a:solidFill>
                  <a:srgbClr val="444444"/>
                </a:solidFill>
                <a:latin typeface="Times New Roman"/>
                <a:cs typeface="Times New Roman"/>
              </a:rPr>
              <a:t>.  </a:t>
            </a:r>
            <a:r>
              <a:rPr sz="1800" spc="-20" dirty="0">
                <a:solidFill>
                  <a:srgbClr val="444444"/>
                </a:solidFill>
                <a:latin typeface="Times New Roman"/>
                <a:cs typeface="Times New Roman"/>
              </a:rPr>
              <a:t>“La </a:t>
            </a:r>
            <a:r>
              <a:rPr sz="1800" spc="-25" dirty="0">
                <a:solidFill>
                  <a:srgbClr val="444444"/>
                </a:solidFill>
                <a:latin typeface="Times New Roman"/>
                <a:cs typeface="Times New Roman"/>
              </a:rPr>
              <a:t>nostra Banca investe </a:t>
            </a:r>
            <a:r>
              <a:rPr sz="1800" spc="-20" dirty="0">
                <a:solidFill>
                  <a:srgbClr val="444444"/>
                </a:solidFill>
                <a:latin typeface="Times New Roman"/>
                <a:cs typeface="Times New Roman"/>
              </a:rPr>
              <a:t>ogni </a:t>
            </a:r>
            <a:r>
              <a:rPr sz="1800" spc="-25" dirty="0">
                <a:solidFill>
                  <a:srgbClr val="444444"/>
                </a:solidFill>
                <a:latin typeface="Times New Roman"/>
                <a:cs typeface="Times New Roman"/>
              </a:rPr>
              <a:t>anno </a:t>
            </a:r>
            <a:r>
              <a:rPr sz="1800" spc="-15" dirty="0">
                <a:solidFill>
                  <a:srgbClr val="444444"/>
                </a:solidFill>
                <a:latin typeface="Times New Roman"/>
                <a:cs typeface="Times New Roman"/>
              </a:rPr>
              <a:t>nei </a:t>
            </a:r>
            <a:r>
              <a:rPr sz="1800" spc="-25" dirty="0">
                <a:solidFill>
                  <a:srgbClr val="444444"/>
                </a:solidFill>
                <a:latin typeface="Times New Roman"/>
                <a:cs typeface="Times New Roman"/>
              </a:rPr>
              <a:t>giovani </a:t>
            </a:r>
            <a:r>
              <a:rPr sz="1800" dirty="0">
                <a:solidFill>
                  <a:srgbClr val="444444"/>
                </a:solidFill>
                <a:latin typeface="Times New Roman"/>
                <a:cs typeface="Times New Roman"/>
              </a:rPr>
              <a:t>e </a:t>
            </a:r>
            <a:r>
              <a:rPr sz="1800" spc="-20" dirty="0">
                <a:solidFill>
                  <a:srgbClr val="444444"/>
                </a:solidFill>
                <a:latin typeface="Times New Roman"/>
                <a:cs typeface="Times New Roman"/>
              </a:rPr>
              <a:t>nella </a:t>
            </a:r>
            <a:r>
              <a:rPr sz="1800" spc="-25" dirty="0">
                <a:solidFill>
                  <a:srgbClr val="444444"/>
                </a:solidFill>
                <a:latin typeface="Times New Roman"/>
                <a:cs typeface="Times New Roman"/>
              </a:rPr>
              <a:t>cultura </a:t>
            </a:r>
            <a:r>
              <a:rPr sz="1800" dirty="0">
                <a:solidFill>
                  <a:srgbClr val="444444"/>
                </a:solidFill>
                <a:latin typeface="Times New Roman"/>
                <a:cs typeface="Times New Roman"/>
              </a:rPr>
              <a:t>– </a:t>
            </a:r>
            <a:r>
              <a:rPr sz="1800" spc="-15" dirty="0">
                <a:solidFill>
                  <a:srgbClr val="444444"/>
                </a:solidFill>
                <a:latin typeface="Times New Roman"/>
                <a:cs typeface="Times New Roman"/>
              </a:rPr>
              <a:t>ha  </a:t>
            </a:r>
            <a:r>
              <a:rPr sz="1800" spc="-25" dirty="0">
                <a:solidFill>
                  <a:srgbClr val="444444"/>
                </a:solidFill>
                <a:latin typeface="Times New Roman"/>
                <a:cs typeface="Times New Roman"/>
              </a:rPr>
              <a:t>dichiarato </a:t>
            </a:r>
            <a:r>
              <a:rPr sz="1800" spc="-20" dirty="0">
                <a:solidFill>
                  <a:srgbClr val="444444"/>
                </a:solidFill>
                <a:latin typeface="Times New Roman"/>
                <a:cs typeface="Times New Roman"/>
              </a:rPr>
              <a:t>il </a:t>
            </a:r>
            <a:r>
              <a:rPr sz="1800" spc="-25" dirty="0">
                <a:solidFill>
                  <a:srgbClr val="444444"/>
                </a:solidFill>
                <a:latin typeface="Times New Roman"/>
                <a:cs typeface="Times New Roman"/>
              </a:rPr>
              <a:t>presidente </a:t>
            </a:r>
            <a:r>
              <a:rPr sz="1800" spc="-20" dirty="0">
                <a:solidFill>
                  <a:srgbClr val="444444"/>
                </a:solidFill>
                <a:latin typeface="Times New Roman"/>
                <a:cs typeface="Times New Roman"/>
              </a:rPr>
              <a:t>della </a:t>
            </a:r>
            <a:r>
              <a:rPr sz="1800" spc="-25" dirty="0">
                <a:solidFill>
                  <a:srgbClr val="444444"/>
                </a:solidFill>
                <a:latin typeface="Times New Roman"/>
                <a:cs typeface="Times New Roman"/>
              </a:rPr>
              <a:t>BCC Mediocrati, Nicola Paldino </a:t>
            </a:r>
            <a:r>
              <a:rPr sz="1800" dirty="0">
                <a:solidFill>
                  <a:srgbClr val="444444"/>
                </a:solidFill>
                <a:latin typeface="Times New Roman"/>
                <a:cs typeface="Times New Roman"/>
              </a:rPr>
              <a:t>–  </a:t>
            </a:r>
            <a:r>
              <a:rPr sz="1800" spc="-25" dirty="0">
                <a:solidFill>
                  <a:srgbClr val="444444"/>
                </a:solidFill>
                <a:latin typeface="Times New Roman"/>
                <a:cs typeface="Times New Roman"/>
              </a:rPr>
              <a:t>perciò, siamo lieti </a:t>
            </a:r>
            <a:r>
              <a:rPr sz="1800" spc="-20" dirty="0">
                <a:solidFill>
                  <a:srgbClr val="444444"/>
                </a:solidFill>
                <a:latin typeface="Times New Roman"/>
                <a:cs typeface="Times New Roman"/>
              </a:rPr>
              <a:t>di </a:t>
            </a:r>
            <a:r>
              <a:rPr sz="1800" spc="-25" dirty="0">
                <a:solidFill>
                  <a:srgbClr val="444444"/>
                </a:solidFill>
                <a:latin typeface="Times New Roman"/>
                <a:cs typeface="Times New Roman"/>
              </a:rPr>
              <a:t>intervenire </a:t>
            </a:r>
            <a:r>
              <a:rPr sz="1800" spc="-15" dirty="0">
                <a:solidFill>
                  <a:srgbClr val="444444"/>
                </a:solidFill>
                <a:latin typeface="Times New Roman"/>
                <a:cs typeface="Times New Roman"/>
              </a:rPr>
              <a:t>per </a:t>
            </a:r>
            <a:r>
              <a:rPr sz="1800" spc="-10" dirty="0">
                <a:solidFill>
                  <a:srgbClr val="444444"/>
                </a:solidFill>
                <a:latin typeface="Times New Roman"/>
                <a:cs typeface="Times New Roman"/>
              </a:rPr>
              <a:t>il </a:t>
            </a:r>
            <a:r>
              <a:rPr sz="1800" spc="-25" dirty="0">
                <a:solidFill>
                  <a:srgbClr val="444444"/>
                </a:solidFill>
                <a:latin typeface="Times New Roman"/>
                <a:cs typeface="Times New Roman"/>
              </a:rPr>
              <a:t>secondo anno consecutivo  all’iniziativa ABI, mettendoci </a:t>
            </a:r>
            <a:r>
              <a:rPr sz="1800" spc="-10" dirty="0">
                <a:solidFill>
                  <a:srgbClr val="444444"/>
                </a:solidFill>
                <a:latin typeface="Times New Roman"/>
                <a:cs typeface="Times New Roman"/>
              </a:rPr>
              <a:t>in </a:t>
            </a:r>
            <a:r>
              <a:rPr sz="1800" spc="-20" dirty="0">
                <a:solidFill>
                  <a:srgbClr val="444444"/>
                </a:solidFill>
                <a:latin typeface="Times New Roman"/>
                <a:cs typeface="Times New Roman"/>
              </a:rPr>
              <a:t>gioco per </a:t>
            </a:r>
            <a:r>
              <a:rPr sz="1800" spc="-25" dirty="0">
                <a:solidFill>
                  <a:srgbClr val="444444"/>
                </a:solidFill>
                <a:latin typeface="Times New Roman"/>
                <a:cs typeface="Times New Roman"/>
              </a:rPr>
              <a:t>costruire percorsi </a:t>
            </a:r>
            <a:r>
              <a:rPr sz="1800" dirty="0">
                <a:solidFill>
                  <a:srgbClr val="444444"/>
                </a:solidFill>
                <a:latin typeface="Times New Roman"/>
                <a:cs typeface="Times New Roman"/>
              </a:rPr>
              <a:t>e  </a:t>
            </a:r>
            <a:r>
              <a:rPr sz="1800" spc="-25" dirty="0">
                <a:solidFill>
                  <a:srgbClr val="444444"/>
                </a:solidFill>
                <a:latin typeface="Times New Roman"/>
                <a:cs typeface="Times New Roman"/>
              </a:rPr>
              <a:t>occasioni </a:t>
            </a:r>
            <a:r>
              <a:rPr sz="1800" spc="-20" dirty="0">
                <a:solidFill>
                  <a:srgbClr val="444444"/>
                </a:solidFill>
                <a:latin typeface="Times New Roman"/>
                <a:cs typeface="Times New Roman"/>
              </a:rPr>
              <a:t>che </a:t>
            </a:r>
            <a:r>
              <a:rPr sz="1800" spc="-25" dirty="0">
                <a:solidFill>
                  <a:srgbClr val="444444"/>
                </a:solidFill>
                <a:latin typeface="Times New Roman"/>
                <a:cs typeface="Times New Roman"/>
              </a:rPr>
              <a:t>consentano </a:t>
            </a:r>
            <a:r>
              <a:rPr sz="1800" spc="-20" dirty="0">
                <a:solidFill>
                  <a:srgbClr val="444444"/>
                </a:solidFill>
                <a:latin typeface="Times New Roman"/>
                <a:cs typeface="Times New Roman"/>
              </a:rPr>
              <a:t>ai </a:t>
            </a:r>
            <a:r>
              <a:rPr sz="1800" spc="-25" dirty="0">
                <a:solidFill>
                  <a:srgbClr val="444444"/>
                </a:solidFill>
                <a:latin typeface="Times New Roman"/>
                <a:cs typeface="Times New Roman"/>
              </a:rPr>
              <a:t>nostri giovani </a:t>
            </a:r>
            <a:r>
              <a:rPr sz="1800" spc="-15" dirty="0">
                <a:solidFill>
                  <a:srgbClr val="444444"/>
                </a:solidFill>
                <a:latin typeface="Times New Roman"/>
                <a:cs typeface="Times New Roman"/>
              </a:rPr>
              <a:t>di </a:t>
            </a:r>
            <a:r>
              <a:rPr sz="1800" spc="-25" dirty="0">
                <a:solidFill>
                  <a:srgbClr val="444444"/>
                </a:solidFill>
                <a:latin typeface="Times New Roman"/>
                <a:cs typeface="Times New Roman"/>
              </a:rPr>
              <a:t>allenarsi </a:t>
            </a:r>
            <a:r>
              <a:rPr sz="1800" dirty="0">
                <a:solidFill>
                  <a:srgbClr val="444444"/>
                </a:solidFill>
                <a:latin typeface="Times New Roman"/>
                <a:cs typeface="Times New Roman"/>
              </a:rPr>
              <a:t>a </a:t>
            </a:r>
            <a:r>
              <a:rPr sz="1800" spc="-25" dirty="0">
                <a:solidFill>
                  <a:srgbClr val="444444"/>
                </a:solidFill>
                <a:latin typeface="Times New Roman"/>
                <a:cs typeface="Times New Roman"/>
              </a:rPr>
              <a:t>diventare  cittadini attivi, capaci </a:t>
            </a:r>
            <a:r>
              <a:rPr sz="1800" spc="-20" dirty="0">
                <a:solidFill>
                  <a:srgbClr val="444444"/>
                </a:solidFill>
                <a:latin typeface="Times New Roman"/>
                <a:cs typeface="Times New Roman"/>
              </a:rPr>
              <a:t>di </a:t>
            </a:r>
            <a:r>
              <a:rPr sz="1800" spc="-25" dirty="0">
                <a:solidFill>
                  <a:srgbClr val="444444"/>
                </a:solidFill>
                <a:latin typeface="Times New Roman"/>
                <a:cs typeface="Times New Roman"/>
              </a:rPr>
              <a:t>relazioni </a:t>
            </a:r>
            <a:r>
              <a:rPr sz="1800" dirty="0">
                <a:solidFill>
                  <a:srgbClr val="444444"/>
                </a:solidFill>
                <a:latin typeface="Times New Roman"/>
                <a:cs typeface="Times New Roman"/>
              </a:rPr>
              <a:t>e </a:t>
            </a:r>
            <a:r>
              <a:rPr sz="1800" spc="-20" dirty="0">
                <a:solidFill>
                  <a:srgbClr val="444444"/>
                </a:solidFill>
                <a:latin typeface="Times New Roman"/>
                <a:cs typeface="Times New Roman"/>
              </a:rPr>
              <a:t>di </a:t>
            </a:r>
            <a:r>
              <a:rPr sz="1800" spc="-30" dirty="0">
                <a:solidFill>
                  <a:srgbClr val="444444"/>
                </a:solidFill>
                <a:latin typeface="Times New Roman"/>
                <a:cs typeface="Times New Roman"/>
              </a:rPr>
              <a:t>progettualità”.  </a:t>
            </a:r>
            <a:r>
              <a:rPr sz="1800" spc="-15" dirty="0">
                <a:solidFill>
                  <a:srgbClr val="444444"/>
                </a:solidFill>
                <a:latin typeface="Times New Roman"/>
                <a:cs typeface="Times New Roman"/>
              </a:rPr>
              <a:t>Il </a:t>
            </a:r>
            <a:r>
              <a:rPr sz="1800" spc="-25" dirty="0">
                <a:solidFill>
                  <a:srgbClr val="444444"/>
                </a:solidFill>
                <a:latin typeface="Times New Roman"/>
                <a:cs typeface="Times New Roman"/>
              </a:rPr>
              <a:t>recupero </a:t>
            </a:r>
            <a:r>
              <a:rPr sz="1800" spc="-20" dirty="0">
                <a:solidFill>
                  <a:srgbClr val="444444"/>
                </a:solidFill>
                <a:latin typeface="Times New Roman"/>
                <a:cs typeface="Times New Roman"/>
              </a:rPr>
              <a:t>del </a:t>
            </a:r>
            <a:r>
              <a:rPr sz="1800" spc="-25" dirty="0">
                <a:solidFill>
                  <a:srgbClr val="444444"/>
                </a:solidFill>
                <a:latin typeface="Times New Roman"/>
                <a:cs typeface="Times New Roman"/>
              </a:rPr>
              <a:t>proprio patrimonio </a:t>
            </a:r>
            <a:r>
              <a:rPr sz="1800" dirty="0">
                <a:solidFill>
                  <a:srgbClr val="444444"/>
                </a:solidFill>
                <a:latin typeface="Times New Roman"/>
                <a:cs typeface="Times New Roman"/>
              </a:rPr>
              <a:t>e </a:t>
            </a:r>
            <a:r>
              <a:rPr sz="1800" spc="-10" dirty="0">
                <a:solidFill>
                  <a:srgbClr val="444444"/>
                </a:solidFill>
                <a:latin typeface="Times New Roman"/>
                <a:cs typeface="Times New Roman"/>
              </a:rPr>
              <a:t>lo </a:t>
            </a:r>
            <a:r>
              <a:rPr sz="1800" spc="-25" dirty="0">
                <a:solidFill>
                  <a:srgbClr val="444444"/>
                </a:solidFill>
                <a:latin typeface="Times New Roman"/>
                <a:cs typeface="Times New Roman"/>
              </a:rPr>
              <a:t>sviluppo </a:t>
            </a:r>
            <a:r>
              <a:rPr sz="1800" spc="-20" dirty="0">
                <a:solidFill>
                  <a:srgbClr val="444444"/>
                </a:solidFill>
                <a:latin typeface="Times New Roman"/>
                <a:cs typeface="Times New Roman"/>
              </a:rPr>
              <a:t>delle </a:t>
            </a:r>
            <a:r>
              <a:rPr sz="1800" spc="-25" dirty="0">
                <a:solidFill>
                  <a:srgbClr val="444444"/>
                </a:solidFill>
                <a:latin typeface="Times New Roman"/>
                <a:cs typeface="Times New Roman"/>
              </a:rPr>
              <a:t>proprie  competenze sono </a:t>
            </a:r>
            <a:r>
              <a:rPr sz="1800" spc="-20" dirty="0">
                <a:solidFill>
                  <a:srgbClr val="444444"/>
                </a:solidFill>
                <a:latin typeface="Times New Roman"/>
                <a:cs typeface="Times New Roman"/>
              </a:rPr>
              <a:t>alla base anche </a:t>
            </a:r>
            <a:r>
              <a:rPr sz="1800" spc="-15" dirty="0">
                <a:solidFill>
                  <a:srgbClr val="444444"/>
                </a:solidFill>
                <a:latin typeface="Times New Roman"/>
                <a:cs typeface="Times New Roman"/>
              </a:rPr>
              <a:t>del </a:t>
            </a:r>
            <a:r>
              <a:rPr sz="1800" spc="-25" dirty="0">
                <a:solidFill>
                  <a:srgbClr val="444444"/>
                </a:solidFill>
                <a:latin typeface="Times New Roman"/>
                <a:cs typeface="Times New Roman"/>
              </a:rPr>
              <a:t>progresso economico oltre </a:t>
            </a:r>
            <a:r>
              <a:rPr sz="1800" spc="-20" dirty="0">
                <a:solidFill>
                  <a:srgbClr val="444444"/>
                </a:solidFill>
                <a:latin typeface="Times New Roman"/>
                <a:cs typeface="Times New Roman"/>
              </a:rPr>
              <a:t>che  della </a:t>
            </a:r>
            <a:r>
              <a:rPr sz="1800" spc="-25" dirty="0">
                <a:solidFill>
                  <a:srgbClr val="444444"/>
                </a:solidFill>
                <a:latin typeface="Times New Roman"/>
                <a:cs typeface="Times New Roman"/>
              </a:rPr>
              <a:t>coesione sociale. </a:t>
            </a:r>
            <a:r>
              <a:rPr sz="1800" spc="-20" dirty="0">
                <a:solidFill>
                  <a:srgbClr val="444444"/>
                </a:solidFill>
                <a:latin typeface="Times New Roman"/>
                <a:cs typeface="Times New Roman"/>
              </a:rPr>
              <a:t>Le </a:t>
            </a:r>
            <a:r>
              <a:rPr sz="1800" spc="-25" dirty="0">
                <a:solidFill>
                  <a:srgbClr val="444444"/>
                </a:solidFill>
                <a:latin typeface="Times New Roman"/>
                <a:cs typeface="Times New Roman"/>
              </a:rPr>
              <a:t>informazioni </a:t>
            </a:r>
            <a:r>
              <a:rPr sz="1800" dirty="0">
                <a:solidFill>
                  <a:srgbClr val="444444"/>
                </a:solidFill>
                <a:latin typeface="Times New Roman"/>
                <a:cs typeface="Times New Roman"/>
              </a:rPr>
              <a:t>e i </a:t>
            </a:r>
            <a:r>
              <a:rPr sz="1800" spc="-25" dirty="0">
                <a:solidFill>
                  <a:srgbClr val="444444"/>
                </a:solidFill>
                <a:latin typeface="Times New Roman"/>
                <a:cs typeface="Times New Roman"/>
              </a:rPr>
              <a:t>dettagli </a:t>
            </a:r>
            <a:r>
              <a:rPr sz="1800" spc="-20" dirty="0">
                <a:solidFill>
                  <a:srgbClr val="444444"/>
                </a:solidFill>
                <a:latin typeface="Times New Roman"/>
                <a:cs typeface="Times New Roman"/>
              </a:rPr>
              <a:t>su </a:t>
            </a:r>
            <a:r>
              <a:rPr sz="1800" spc="-25" dirty="0">
                <a:solidFill>
                  <a:srgbClr val="444444"/>
                </a:solidFill>
                <a:latin typeface="Times New Roman"/>
                <a:cs typeface="Times New Roman"/>
              </a:rPr>
              <a:t>eventi, </a:t>
            </a:r>
            <a:r>
              <a:rPr sz="1800" spc="-20" dirty="0">
                <a:solidFill>
                  <a:srgbClr val="444444"/>
                </a:solidFill>
                <a:latin typeface="Times New Roman"/>
                <a:cs typeface="Times New Roman"/>
              </a:rPr>
              <a:t>città </a:t>
            </a:r>
            <a:r>
              <a:rPr sz="1800" dirty="0">
                <a:solidFill>
                  <a:srgbClr val="444444"/>
                </a:solidFill>
                <a:latin typeface="Times New Roman"/>
                <a:cs typeface="Times New Roman"/>
              </a:rPr>
              <a:t>e  </a:t>
            </a:r>
            <a:r>
              <a:rPr sz="1800" spc="-20" dirty="0">
                <a:solidFill>
                  <a:srgbClr val="444444"/>
                </a:solidFill>
                <a:latin typeface="Times New Roman"/>
                <a:cs typeface="Times New Roman"/>
              </a:rPr>
              <a:t>sedi </a:t>
            </a:r>
            <a:r>
              <a:rPr sz="1800" spc="-25" dirty="0">
                <a:solidFill>
                  <a:srgbClr val="444444"/>
                </a:solidFill>
                <a:latin typeface="Times New Roman"/>
                <a:cs typeface="Times New Roman"/>
              </a:rPr>
              <a:t>della manifestazione saranno disponibili sul sito </a:t>
            </a:r>
            <a:r>
              <a:rPr sz="1800" spc="-25" dirty="0">
                <a:solidFill>
                  <a:srgbClr val="444444"/>
                </a:solidFill>
                <a:latin typeface="Times New Roman"/>
                <a:cs typeface="Times New Roman"/>
                <a:hlinkClick r:id="rId3"/>
              </a:rPr>
              <a:t> </a:t>
            </a:r>
            <a:r>
              <a:rPr sz="1800" spc="-30" dirty="0">
                <a:solidFill>
                  <a:srgbClr val="444444"/>
                </a:solidFill>
                <a:latin typeface="Times New Roman"/>
                <a:cs typeface="Times New Roman"/>
                <a:hlinkClick r:id="rId3"/>
              </a:rPr>
              <a:t>www.festivalculturacreativa.it.</a:t>
            </a:r>
            <a:endParaRPr sz="1800">
              <a:latin typeface="Times New Roman"/>
              <a:cs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31925" y="660400"/>
            <a:ext cx="5715139" cy="95834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01316" y="1696453"/>
            <a:ext cx="2782823" cy="504346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878879" cy="131656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34.070</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24.642</a:t>
            </a:r>
            <a:r>
              <a:rPr sz="950" b="1" dirty="0">
                <a:latin typeface="Times New Roman"/>
                <a:cs typeface="Times New Roman"/>
              </a:rPr>
              <a:t>	</a:t>
            </a:r>
            <a:r>
              <a:rPr sz="1425" b="1" spc="15" baseline="17543" dirty="0">
                <a:latin typeface="Times New Roman"/>
                <a:cs typeface="Times New Roman"/>
              </a:rPr>
              <a:t>05-MAR-2015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527.000	</a:t>
            </a:r>
            <a:r>
              <a:rPr sz="950" b="1" spc="10" dirty="0">
                <a:latin typeface="Times New Roman"/>
                <a:cs typeface="Times New Roman"/>
              </a:rPr>
              <a:t>Dir. Resp.:  Giuseppe</a:t>
            </a:r>
            <a:r>
              <a:rPr sz="950" b="1" spc="20" dirty="0">
                <a:latin typeface="Times New Roman"/>
                <a:cs typeface="Times New Roman"/>
              </a:rPr>
              <a:t> </a:t>
            </a:r>
            <a:r>
              <a:rPr sz="950" b="1" spc="10" dirty="0">
                <a:latin typeface="Times New Roman"/>
                <a:cs typeface="Times New Roman"/>
              </a:rPr>
              <a:t>De Tomaso	</a:t>
            </a:r>
            <a:r>
              <a:rPr sz="1425" b="1" spc="15" baseline="8771" dirty="0">
                <a:latin typeface="Times New Roman"/>
                <a:cs typeface="Times New Roman"/>
              </a:rPr>
              <a:t>da pag.</a:t>
            </a:r>
            <a:r>
              <a:rPr sz="1425" b="1" spc="315" baseline="8771" dirty="0">
                <a:latin typeface="Times New Roman"/>
                <a:cs typeface="Times New Roman"/>
              </a:rPr>
              <a:t> </a:t>
            </a:r>
            <a:r>
              <a:rPr sz="1425" b="1" spc="15" baseline="8771" dirty="0">
                <a:latin typeface="Times New Roman"/>
                <a:cs typeface="Times New Roman"/>
              </a:rPr>
              <a:t>35</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2565400" y="22859"/>
            <a:ext cx="2627376" cy="21335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2874264" y="4873752"/>
            <a:ext cx="402590" cy="104139"/>
          </a:xfrm>
          <a:custGeom>
            <a:avLst/>
            <a:gdLst/>
            <a:ahLst/>
            <a:cxnLst/>
            <a:rect l="l" t="t" r="r" b="b"/>
            <a:pathLst>
              <a:path w="402589" h="104139">
                <a:moveTo>
                  <a:pt x="0" y="104139"/>
                </a:moveTo>
                <a:lnTo>
                  <a:pt x="402336" y="104139"/>
                </a:lnTo>
                <a:lnTo>
                  <a:pt x="402336" y="0"/>
                </a:lnTo>
                <a:lnTo>
                  <a:pt x="0" y="0"/>
                </a:lnTo>
                <a:lnTo>
                  <a:pt x="0" y="104139"/>
                </a:lnTo>
                <a:close/>
              </a:path>
            </a:pathLst>
          </a:custGeom>
          <a:solidFill>
            <a:srgbClr val="BADBBA"/>
          </a:solidFill>
        </p:spPr>
        <p:txBody>
          <a:bodyPr wrap="square" lIns="0" tIns="0" rIns="0" bIns="0" rtlCol="0"/>
          <a:lstStyle/>
          <a:p>
            <a:endParaRPr/>
          </a:p>
        </p:txBody>
      </p:sp>
      <p:sp>
        <p:nvSpPr>
          <p:cNvPr id="11" name="object 11"/>
          <p:cNvSpPr/>
          <p:nvPr/>
        </p:nvSpPr>
        <p:spPr>
          <a:xfrm>
            <a:off x="3337559" y="4870703"/>
            <a:ext cx="381000" cy="107314"/>
          </a:xfrm>
          <a:custGeom>
            <a:avLst/>
            <a:gdLst/>
            <a:ahLst/>
            <a:cxnLst/>
            <a:rect l="l" t="t" r="r" b="b"/>
            <a:pathLst>
              <a:path w="381000" h="107314">
                <a:moveTo>
                  <a:pt x="0" y="107187"/>
                </a:moveTo>
                <a:lnTo>
                  <a:pt x="381000" y="107187"/>
                </a:lnTo>
                <a:lnTo>
                  <a:pt x="381000" y="0"/>
                </a:lnTo>
                <a:lnTo>
                  <a:pt x="0" y="0"/>
                </a:lnTo>
                <a:lnTo>
                  <a:pt x="0" y="107187"/>
                </a:lnTo>
                <a:close/>
              </a:path>
            </a:pathLst>
          </a:custGeom>
          <a:solidFill>
            <a:srgbClr val="BADBBA"/>
          </a:solidFill>
        </p:spPr>
        <p:txBody>
          <a:bodyPr wrap="square" lIns="0" tIns="0" rIns="0" bIns="0" rtlCol="0"/>
          <a:lstStyle/>
          <a:p>
            <a:endParaRPr/>
          </a:p>
        </p:txBody>
      </p:sp>
      <p:sp>
        <p:nvSpPr>
          <p:cNvPr id="12" name="object 12"/>
          <p:cNvSpPr/>
          <p:nvPr/>
        </p:nvSpPr>
        <p:spPr>
          <a:xfrm>
            <a:off x="1978151" y="661416"/>
            <a:ext cx="402590" cy="122555"/>
          </a:xfrm>
          <a:custGeom>
            <a:avLst/>
            <a:gdLst/>
            <a:ahLst/>
            <a:cxnLst/>
            <a:rect l="l" t="t" r="r" b="b"/>
            <a:pathLst>
              <a:path w="402589" h="122554">
                <a:moveTo>
                  <a:pt x="0" y="122427"/>
                </a:moveTo>
                <a:lnTo>
                  <a:pt x="402336" y="122427"/>
                </a:lnTo>
                <a:lnTo>
                  <a:pt x="402336" y="0"/>
                </a:lnTo>
                <a:lnTo>
                  <a:pt x="0" y="0"/>
                </a:lnTo>
                <a:lnTo>
                  <a:pt x="0" y="122427"/>
                </a:lnTo>
                <a:close/>
              </a:path>
            </a:pathLst>
          </a:custGeom>
          <a:solidFill>
            <a:srgbClr val="BADBBA"/>
          </a:solidFill>
        </p:spPr>
        <p:txBody>
          <a:bodyPr wrap="square" lIns="0" tIns="0" rIns="0" bIns="0" rtlCol="0"/>
          <a:lstStyle/>
          <a:p>
            <a:endParaRPr/>
          </a:p>
        </p:txBody>
      </p:sp>
      <p:sp>
        <p:nvSpPr>
          <p:cNvPr id="13" name="object 13"/>
          <p:cNvSpPr/>
          <p:nvPr/>
        </p:nvSpPr>
        <p:spPr>
          <a:xfrm>
            <a:off x="2395727" y="2447544"/>
            <a:ext cx="390525" cy="107314"/>
          </a:xfrm>
          <a:custGeom>
            <a:avLst/>
            <a:gdLst/>
            <a:ahLst/>
            <a:cxnLst/>
            <a:rect l="l" t="t" r="r" b="b"/>
            <a:pathLst>
              <a:path w="390525" h="107314">
                <a:moveTo>
                  <a:pt x="0" y="107188"/>
                </a:moveTo>
                <a:lnTo>
                  <a:pt x="390144" y="107188"/>
                </a:lnTo>
                <a:lnTo>
                  <a:pt x="390144" y="0"/>
                </a:lnTo>
                <a:lnTo>
                  <a:pt x="0" y="0"/>
                </a:lnTo>
                <a:lnTo>
                  <a:pt x="0" y="107188"/>
                </a:lnTo>
                <a:close/>
              </a:path>
            </a:pathLst>
          </a:custGeom>
          <a:solidFill>
            <a:srgbClr val="BADBBA"/>
          </a:solidFill>
        </p:spPr>
        <p:txBody>
          <a:bodyPr wrap="square" lIns="0" tIns="0" rIns="0" bIns="0" rtlCol="0"/>
          <a:lstStyle/>
          <a:p>
            <a:endParaRPr/>
          </a:p>
        </p:txBody>
      </p:sp>
      <p:sp>
        <p:nvSpPr>
          <p:cNvPr id="14" name="object 14"/>
          <p:cNvSpPr/>
          <p:nvPr/>
        </p:nvSpPr>
        <p:spPr>
          <a:xfrm>
            <a:off x="2395727" y="4870703"/>
            <a:ext cx="390525" cy="107314"/>
          </a:xfrm>
          <a:custGeom>
            <a:avLst/>
            <a:gdLst/>
            <a:ahLst/>
            <a:cxnLst/>
            <a:rect l="l" t="t" r="r" b="b"/>
            <a:pathLst>
              <a:path w="390525" h="107314">
                <a:moveTo>
                  <a:pt x="0" y="107187"/>
                </a:moveTo>
                <a:lnTo>
                  <a:pt x="390144" y="107187"/>
                </a:lnTo>
                <a:lnTo>
                  <a:pt x="390144" y="0"/>
                </a:lnTo>
                <a:lnTo>
                  <a:pt x="0" y="0"/>
                </a:lnTo>
                <a:lnTo>
                  <a:pt x="0" y="107187"/>
                </a:lnTo>
                <a:close/>
              </a:path>
            </a:pathLst>
          </a:custGeom>
          <a:solidFill>
            <a:srgbClr val="BADBBA"/>
          </a:solidFill>
        </p:spPr>
        <p:txBody>
          <a:bodyPr wrap="square" lIns="0" tIns="0" rIns="0" bIns="0" rtlCol="0"/>
          <a:lstStyle/>
          <a:p>
            <a:endParaRPr/>
          </a:p>
        </p:txBody>
      </p:sp>
      <p:sp>
        <p:nvSpPr>
          <p:cNvPr id="15" name="object 15"/>
          <p:cNvSpPr/>
          <p:nvPr/>
        </p:nvSpPr>
        <p:spPr>
          <a:xfrm>
            <a:off x="2874264" y="4971288"/>
            <a:ext cx="402590" cy="12700"/>
          </a:xfrm>
          <a:custGeom>
            <a:avLst/>
            <a:gdLst/>
            <a:ahLst/>
            <a:cxnLst/>
            <a:rect l="l" t="t" r="r" b="b"/>
            <a:pathLst>
              <a:path w="402589" h="12700">
                <a:moveTo>
                  <a:pt x="0" y="12700"/>
                </a:moveTo>
                <a:lnTo>
                  <a:pt x="402336" y="12700"/>
                </a:lnTo>
                <a:lnTo>
                  <a:pt x="402336" y="0"/>
                </a:lnTo>
                <a:lnTo>
                  <a:pt x="0" y="0"/>
                </a:lnTo>
                <a:lnTo>
                  <a:pt x="0" y="12700"/>
                </a:lnTo>
                <a:close/>
              </a:path>
            </a:pathLst>
          </a:custGeom>
          <a:solidFill>
            <a:srgbClr val="007F00"/>
          </a:solidFill>
        </p:spPr>
        <p:txBody>
          <a:bodyPr wrap="square" lIns="0" tIns="0" rIns="0" bIns="0" rtlCol="0"/>
          <a:lstStyle/>
          <a:p>
            <a:endParaRPr/>
          </a:p>
        </p:txBody>
      </p:sp>
      <p:sp>
        <p:nvSpPr>
          <p:cNvPr id="16" name="object 16"/>
          <p:cNvSpPr/>
          <p:nvPr/>
        </p:nvSpPr>
        <p:spPr>
          <a:xfrm>
            <a:off x="3337559" y="4971288"/>
            <a:ext cx="381000" cy="12700"/>
          </a:xfrm>
          <a:custGeom>
            <a:avLst/>
            <a:gdLst/>
            <a:ahLst/>
            <a:cxnLst/>
            <a:rect l="l" t="t" r="r" b="b"/>
            <a:pathLst>
              <a:path w="381000" h="12700">
                <a:moveTo>
                  <a:pt x="0" y="12700"/>
                </a:moveTo>
                <a:lnTo>
                  <a:pt x="381000" y="12700"/>
                </a:lnTo>
                <a:lnTo>
                  <a:pt x="381000"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1978151" y="777240"/>
            <a:ext cx="402590" cy="12700"/>
          </a:xfrm>
          <a:custGeom>
            <a:avLst/>
            <a:gdLst/>
            <a:ahLst/>
            <a:cxnLst/>
            <a:rect l="l" t="t" r="r" b="b"/>
            <a:pathLst>
              <a:path w="402589" h="12700">
                <a:moveTo>
                  <a:pt x="0" y="12700"/>
                </a:moveTo>
                <a:lnTo>
                  <a:pt x="402336" y="12700"/>
                </a:lnTo>
                <a:lnTo>
                  <a:pt x="402336"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p:nvPr/>
        </p:nvSpPr>
        <p:spPr>
          <a:xfrm>
            <a:off x="2395727" y="2548127"/>
            <a:ext cx="390525" cy="12700"/>
          </a:xfrm>
          <a:custGeom>
            <a:avLst/>
            <a:gdLst/>
            <a:ahLst/>
            <a:cxnLst/>
            <a:rect l="l" t="t" r="r" b="b"/>
            <a:pathLst>
              <a:path w="390525" h="12700">
                <a:moveTo>
                  <a:pt x="0" y="12700"/>
                </a:moveTo>
                <a:lnTo>
                  <a:pt x="390144" y="12700"/>
                </a:lnTo>
                <a:lnTo>
                  <a:pt x="390144" y="0"/>
                </a:lnTo>
                <a:lnTo>
                  <a:pt x="0" y="0"/>
                </a:lnTo>
                <a:lnTo>
                  <a:pt x="0" y="12700"/>
                </a:lnTo>
                <a:close/>
              </a:path>
            </a:pathLst>
          </a:custGeom>
          <a:solidFill>
            <a:srgbClr val="007F00"/>
          </a:solidFill>
        </p:spPr>
        <p:txBody>
          <a:bodyPr wrap="square" lIns="0" tIns="0" rIns="0" bIns="0" rtlCol="0"/>
          <a:lstStyle/>
          <a:p>
            <a:endParaRPr/>
          </a:p>
        </p:txBody>
      </p:sp>
      <p:sp>
        <p:nvSpPr>
          <p:cNvPr id="19" name="object 19"/>
          <p:cNvSpPr/>
          <p:nvPr/>
        </p:nvSpPr>
        <p:spPr>
          <a:xfrm>
            <a:off x="2395727" y="4971288"/>
            <a:ext cx="390525" cy="12700"/>
          </a:xfrm>
          <a:custGeom>
            <a:avLst/>
            <a:gdLst/>
            <a:ahLst/>
            <a:cxnLst/>
            <a:rect l="l" t="t" r="r" b="b"/>
            <a:pathLst>
              <a:path w="390525" h="12700">
                <a:moveTo>
                  <a:pt x="0" y="12700"/>
                </a:moveTo>
                <a:lnTo>
                  <a:pt x="390144" y="12700"/>
                </a:lnTo>
                <a:lnTo>
                  <a:pt x="390144" y="0"/>
                </a:lnTo>
                <a:lnTo>
                  <a:pt x="0" y="0"/>
                </a:lnTo>
                <a:lnTo>
                  <a:pt x="0" y="12700"/>
                </a:lnTo>
                <a:close/>
              </a:path>
            </a:pathLst>
          </a:custGeom>
          <a:solidFill>
            <a:srgbClr val="007F00"/>
          </a:solidFill>
        </p:spPr>
        <p:txBody>
          <a:bodyPr wrap="square" lIns="0" tIns="0" rIns="0" bIns="0" rtlCol="0"/>
          <a:lstStyle/>
          <a:p>
            <a:endParaRPr/>
          </a:p>
        </p:txBody>
      </p:sp>
      <p:sp>
        <p:nvSpPr>
          <p:cNvPr id="20" name="object 20"/>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1" name="object 21"/>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4</a:t>
            </a:r>
            <a:endParaRPr sz="1200">
              <a:latin typeface="Arial"/>
              <a:cs typeface="Arial"/>
            </a:endParaRP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4693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dirty="0">
                <a:latin typeface="Arial"/>
                <a:cs typeface="Arial"/>
              </a:rPr>
              <a:t>V</a:t>
            </a:r>
            <a:r>
              <a:rPr sz="1600" b="1" spc="-5" dirty="0">
                <a:latin typeface="Arial"/>
                <a:cs typeface="Arial"/>
              </a:rPr>
              <a:t>iag</a:t>
            </a:r>
            <a:r>
              <a:rPr sz="1600" b="1" spc="-10" dirty="0">
                <a:latin typeface="Arial"/>
                <a:cs typeface="Arial"/>
              </a:rPr>
              <a:t>g</a:t>
            </a:r>
            <a:r>
              <a:rPr sz="1600" b="1" spc="-5" dirty="0">
                <a:latin typeface="Arial"/>
                <a:cs typeface="Arial"/>
              </a:rPr>
              <a:t>iar</a:t>
            </a:r>
            <a:r>
              <a:rPr sz="1600" b="1" spc="5" dirty="0">
                <a:latin typeface="Arial"/>
                <a:cs typeface="Arial"/>
              </a:rPr>
              <a:t>e</a:t>
            </a:r>
            <a:r>
              <a:rPr sz="1600" b="1" spc="-5" dirty="0">
                <a:latin typeface="Arial"/>
                <a:cs typeface="Arial"/>
              </a:rPr>
              <a:t>digusto.com  17 marzo</a:t>
            </a:r>
            <a:r>
              <a:rPr sz="1600" b="1" spc="-1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348354"/>
            <a:ext cx="4986655" cy="934085"/>
          </a:xfrm>
          <a:prstGeom prst="rect">
            <a:avLst/>
          </a:prstGeom>
        </p:spPr>
        <p:txBody>
          <a:bodyPr vert="horz" wrap="square" lIns="0" tIns="10160" rIns="0" bIns="0" rtlCol="0">
            <a:spAutoFit/>
          </a:bodyPr>
          <a:lstStyle/>
          <a:p>
            <a:pPr marL="12700" marR="5080">
              <a:lnSpc>
                <a:spcPct val="100899"/>
              </a:lnSpc>
              <a:spcBef>
                <a:spcPts val="80"/>
              </a:spcBef>
            </a:pPr>
            <a:r>
              <a:rPr sz="2250" b="1" dirty="0">
                <a:solidFill>
                  <a:srgbClr val="444444"/>
                </a:solidFill>
                <a:latin typeface="Tahoma"/>
                <a:cs typeface="Tahoma"/>
              </a:rPr>
              <a:t>Un </a:t>
            </a:r>
            <a:r>
              <a:rPr sz="2250" b="1" spc="-5" dirty="0">
                <a:solidFill>
                  <a:srgbClr val="444444"/>
                </a:solidFill>
                <a:latin typeface="Tahoma"/>
                <a:cs typeface="Tahoma"/>
              </a:rPr>
              <a:t>viaggio tra </a:t>
            </a:r>
            <a:r>
              <a:rPr sz="2250" b="1" dirty="0">
                <a:solidFill>
                  <a:srgbClr val="444444"/>
                </a:solidFill>
                <a:latin typeface="Tahoma"/>
                <a:cs typeface="Tahoma"/>
              </a:rPr>
              <a:t>i </a:t>
            </a:r>
            <a:r>
              <a:rPr sz="2250" b="1" spc="-5" dirty="0">
                <a:solidFill>
                  <a:srgbClr val="444444"/>
                </a:solidFill>
                <a:latin typeface="Tahoma"/>
                <a:cs typeface="Tahoma"/>
              </a:rPr>
              <a:t>segni </a:t>
            </a:r>
            <a:r>
              <a:rPr sz="2250" b="1" dirty="0">
                <a:solidFill>
                  <a:srgbClr val="444444"/>
                </a:solidFill>
                <a:latin typeface="Tahoma"/>
                <a:cs typeface="Tahoma"/>
              </a:rPr>
              <a:t>alla </a:t>
            </a:r>
            <a:r>
              <a:rPr sz="2250" b="1" spc="-5" dirty="0">
                <a:solidFill>
                  <a:srgbClr val="444444"/>
                </a:solidFill>
                <a:latin typeface="Tahoma"/>
                <a:cs typeface="Tahoma"/>
              </a:rPr>
              <a:t>scoperta  dell’alfabeto del</a:t>
            </a:r>
            <a:r>
              <a:rPr sz="2250" b="1" spc="-10" dirty="0">
                <a:solidFill>
                  <a:srgbClr val="444444"/>
                </a:solidFill>
                <a:latin typeface="Tahoma"/>
                <a:cs typeface="Tahoma"/>
              </a:rPr>
              <a:t> </a:t>
            </a:r>
            <a:r>
              <a:rPr sz="2250" b="1" spc="-5" dirty="0">
                <a:solidFill>
                  <a:srgbClr val="444444"/>
                </a:solidFill>
                <a:latin typeface="Tahoma"/>
                <a:cs typeface="Tahoma"/>
              </a:rPr>
              <a:t>mondo</a:t>
            </a:r>
            <a:endParaRPr sz="2250">
              <a:latin typeface="Tahoma"/>
              <a:cs typeface="Tahoma"/>
            </a:endParaRPr>
          </a:p>
          <a:p>
            <a:pPr marL="12700">
              <a:lnSpc>
                <a:spcPct val="100000"/>
              </a:lnSpc>
              <a:spcBef>
                <a:spcPts val="280"/>
              </a:spcBef>
            </a:pPr>
            <a:r>
              <a:rPr sz="1200" dirty="0">
                <a:solidFill>
                  <a:srgbClr val="999999"/>
                </a:solidFill>
                <a:latin typeface="Times New Roman"/>
                <a:cs typeface="Times New Roman"/>
              </a:rPr>
              <a:t>17 </a:t>
            </a:r>
            <a:r>
              <a:rPr sz="1200" spc="-5" dirty="0">
                <a:solidFill>
                  <a:srgbClr val="999999"/>
                </a:solidFill>
                <a:latin typeface="Times New Roman"/>
                <a:cs typeface="Times New Roman"/>
              </a:rPr>
              <a:t>marzo </a:t>
            </a:r>
            <a:r>
              <a:rPr sz="1200" dirty="0">
                <a:solidFill>
                  <a:srgbClr val="999999"/>
                </a:solidFill>
                <a:latin typeface="Times New Roman"/>
                <a:cs typeface="Times New Roman"/>
              </a:rPr>
              <a:t>2015 </a:t>
            </a:r>
            <a:r>
              <a:rPr sz="1200" spc="-5" dirty="0">
                <a:solidFill>
                  <a:srgbClr val="999999"/>
                </a:solidFill>
                <a:latin typeface="Times New Roman"/>
                <a:cs typeface="Times New Roman"/>
                <a:hlinkClick r:id="rId3"/>
              </a:rPr>
              <a:t>Viaggiare </a:t>
            </a:r>
            <a:r>
              <a:rPr sz="1200" dirty="0">
                <a:solidFill>
                  <a:srgbClr val="999999"/>
                </a:solidFill>
                <a:latin typeface="Times New Roman"/>
                <a:cs typeface="Times New Roman"/>
                <a:hlinkClick r:id="rId3"/>
              </a:rPr>
              <a:t>di </a:t>
            </a:r>
            <a:r>
              <a:rPr sz="1200" spc="-5" dirty="0">
                <a:solidFill>
                  <a:srgbClr val="999999"/>
                </a:solidFill>
                <a:latin typeface="Times New Roman"/>
                <a:cs typeface="Times New Roman"/>
                <a:hlinkClick r:id="rId3"/>
              </a:rPr>
              <a:t>Gusto </a:t>
            </a:r>
            <a:r>
              <a:rPr sz="1200" spc="-5" dirty="0">
                <a:solidFill>
                  <a:srgbClr val="999999"/>
                </a:solidFill>
                <a:latin typeface="Times New Roman"/>
                <a:cs typeface="Times New Roman"/>
                <a:hlinkClick r:id="rId4"/>
              </a:rPr>
              <a:t>Cultura </a:t>
            </a:r>
            <a:r>
              <a:rPr sz="1200" dirty="0">
                <a:solidFill>
                  <a:srgbClr val="999999"/>
                </a:solidFill>
                <a:latin typeface="Times New Roman"/>
                <a:cs typeface="Times New Roman"/>
                <a:hlinkClick r:id="rId4"/>
              </a:rPr>
              <a:t>&amp; </a:t>
            </a:r>
            <a:r>
              <a:rPr sz="1200" spc="-5" dirty="0">
                <a:solidFill>
                  <a:srgbClr val="999999"/>
                </a:solidFill>
                <a:latin typeface="Times New Roman"/>
                <a:cs typeface="Times New Roman"/>
                <a:hlinkClick r:id="rId4"/>
              </a:rPr>
              <a:t>Spettacoli,</a:t>
            </a:r>
            <a:r>
              <a:rPr sz="1200" spc="-5" dirty="0">
                <a:solidFill>
                  <a:srgbClr val="999999"/>
                </a:solidFill>
                <a:latin typeface="Times New Roman"/>
                <a:cs typeface="Times New Roman"/>
              </a:rPr>
              <a:t> </a:t>
            </a:r>
            <a:r>
              <a:rPr sz="1200" spc="-5" dirty="0">
                <a:solidFill>
                  <a:srgbClr val="999999"/>
                </a:solidFill>
                <a:latin typeface="Times New Roman"/>
                <a:cs typeface="Times New Roman"/>
                <a:hlinkClick r:id="rId5"/>
              </a:rPr>
              <a:t>Viaggiando </a:t>
            </a:r>
            <a:r>
              <a:rPr sz="1200" dirty="0">
                <a:solidFill>
                  <a:srgbClr val="999999"/>
                </a:solidFill>
                <a:latin typeface="Times New Roman"/>
                <a:cs typeface="Times New Roman"/>
                <a:hlinkClick r:id="rId5"/>
              </a:rPr>
              <a:t>di</a:t>
            </a:r>
            <a:r>
              <a:rPr sz="1200" spc="90" dirty="0">
                <a:solidFill>
                  <a:srgbClr val="999999"/>
                </a:solidFill>
                <a:latin typeface="Times New Roman"/>
                <a:cs typeface="Times New Roman"/>
                <a:hlinkClick r:id="rId5"/>
              </a:rPr>
              <a:t> </a:t>
            </a:r>
            <a:r>
              <a:rPr sz="1200" spc="-5" dirty="0">
                <a:solidFill>
                  <a:srgbClr val="999999"/>
                </a:solidFill>
                <a:latin typeface="Times New Roman"/>
                <a:cs typeface="Times New Roman"/>
                <a:hlinkClick r:id="rId5"/>
              </a:rPr>
              <a:t>gusto</a:t>
            </a:r>
            <a:endParaRPr sz="1200">
              <a:latin typeface="Times New Roman"/>
              <a:cs typeface="Times New Roman"/>
            </a:endParaRPr>
          </a:p>
        </p:txBody>
      </p:sp>
      <p:sp>
        <p:nvSpPr>
          <p:cNvPr id="5" name="object 5"/>
          <p:cNvSpPr txBox="1"/>
          <p:nvPr/>
        </p:nvSpPr>
        <p:spPr>
          <a:xfrm>
            <a:off x="706627" y="4609617"/>
            <a:ext cx="6086475" cy="4234180"/>
          </a:xfrm>
          <a:prstGeom prst="rect">
            <a:avLst/>
          </a:prstGeom>
        </p:spPr>
        <p:txBody>
          <a:bodyPr vert="horz" wrap="square" lIns="0" tIns="12700" rIns="0" bIns="0" rtlCol="0">
            <a:spAutoFit/>
          </a:bodyPr>
          <a:lstStyle/>
          <a:p>
            <a:pPr marL="12700" marR="3019425">
              <a:lnSpc>
                <a:spcPct val="141700"/>
              </a:lnSpc>
              <a:spcBef>
                <a:spcPts val="100"/>
              </a:spcBef>
            </a:pPr>
            <a:r>
              <a:rPr sz="1050" spc="-5" dirty="0">
                <a:solidFill>
                  <a:srgbClr val="525252"/>
                </a:solidFill>
                <a:latin typeface="Times New Roman"/>
                <a:cs typeface="Times New Roman"/>
              </a:rPr>
              <a:t>L’obiettivo </a:t>
            </a:r>
            <a:r>
              <a:rPr sz="1050" dirty="0">
                <a:solidFill>
                  <a:srgbClr val="525252"/>
                </a:solidFill>
                <a:latin typeface="Times New Roman"/>
                <a:cs typeface="Times New Roman"/>
              </a:rPr>
              <a:t>è </a:t>
            </a:r>
            <a:r>
              <a:rPr sz="1050" spc="-5" dirty="0">
                <a:solidFill>
                  <a:srgbClr val="525252"/>
                </a:solidFill>
                <a:latin typeface="Times New Roman"/>
                <a:cs typeface="Times New Roman"/>
              </a:rPr>
              <a:t>quello </a:t>
            </a:r>
            <a:r>
              <a:rPr sz="1050" dirty="0">
                <a:solidFill>
                  <a:srgbClr val="525252"/>
                </a:solidFill>
                <a:latin typeface="Times New Roman"/>
                <a:cs typeface="Times New Roman"/>
              </a:rPr>
              <a:t>di </a:t>
            </a:r>
            <a:r>
              <a:rPr sz="1050" spc="-5" dirty="0">
                <a:solidFill>
                  <a:srgbClr val="525252"/>
                </a:solidFill>
                <a:latin typeface="Times New Roman"/>
                <a:cs typeface="Times New Roman"/>
              </a:rPr>
              <a:t>avvicinare </a:t>
            </a:r>
            <a:r>
              <a:rPr sz="1050" dirty="0">
                <a:solidFill>
                  <a:srgbClr val="525252"/>
                </a:solidFill>
                <a:latin typeface="Times New Roman"/>
                <a:cs typeface="Times New Roman"/>
              </a:rPr>
              <a:t>i </a:t>
            </a:r>
            <a:r>
              <a:rPr sz="1050" spc="-5" dirty="0">
                <a:solidFill>
                  <a:srgbClr val="525252"/>
                </a:solidFill>
                <a:latin typeface="Times New Roman"/>
                <a:cs typeface="Times New Roman"/>
              </a:rPr>
              <a:t>giovani alla cultura </a:t>
            </a:r>
            <a:r>
              <a:rPr sz="1050" dirty="0">
                <a:solidFill>
                  <a:srgbClr val="525252"/>
                </a:solidFill>
                <a:latin typeface="Times New Roman"/>
                <a:cs typeface="Times New Roman"/>
              </a:rPr>
              <a:t>e  </a:t>
            </a:r>
            <a:r>
              <a:rPr sz="1050" spc="-5" dirty="0">
                <a:solidFill>
                  <a:srgbClr val="525252"/>
                </a:solidFill>
                <a:latin typeface="Times New Roman"/>
                <a:cs typeface="Times New Roman"/>
              </a:rPr>
              <a:t>alla creatività. </a:t>
            </a:r>
            <a:r>
              <a:rPr sz="1050" b="1" dirty="0">
                <a:solidFill>
                  <a:srgbClr val="525252"/>
                </a:solidFill>
                <a:latin typeface="Times New Roman"/>
                <a:cs typeface="Times New Roman"/>
              </a:rPr>
              <a:t>Dal 16 al </a:t>
            </a:r>
            <a:r>
              <a:rPr sz="1050" b="1" spc="-5" dirty="0">
                <a:solidFill>
                  <a:srgbClr val="525252"/>
                </a:solidFill>
                <a:latin typeface="Times New Roman"/>
                <a:cs typeface="Times New Roman"/>
              </a:rPr>
              <a:t>22 marzo </a:t>
            </a:r>
            <a:r>
              <a:rPr sz="1050" b="1" dirty="0">
                <a:solidFill>
                  <a:srgbClr val="525252"/>
                </a:solidFill>
                <a:latin typeface="Times New Roman"/>
                <a:cs typeface="Times New Roman"/>
              </a:rPr>
              <a:t>2015 </a:t>
            </a:r>
            <a:r>
              <a:rPr sz="1050" spc="-10" dirty="0">
                <a:solidFill>
                  <a:srgbClr val="525252"/>
                </a:solidFill>
                <a:latin typeface="Times New Roman"/>
                <a:cs typeface="Times New Roman"/>
              </a:rPr>
              <a:t>l’ABI,  </a:t>
            </a:r>
            <a:r>
              <a:rPr sz="1050" dirty="0">
                <a:solidFill>
                  <a:srgbClr val="525252"/>
                </a:solidFill>
                <a:latin typeface="Times New Roman"/>
                <a:cs typeface="Times New Roman"/>
              </a:rPr>
              <a:t>Associazione </a:t>
            </a:r>
            <a:r>
              <a:rPr sz="1050" spc="-5" dirty="0">
                <a:solidFill>
                  <a:srgbClr val="525252"/>
                </a:solidFill>
                <a:latin typeface="Times New Roman"/>
                <a:cs typeface="Times New Roman"/>
              </a:rPr>
              <a:t>Bancaria Italiana </a:t>
            </a:r>
            <a:r>
              <a:rPr sz="1050" dirty="0">
                <a:solidFill>
                  <a:srgbClr val="525252"/>
                </a:solidFill>
                <a:latin typeface="Times New Roman"/>
                <a:cs typeface="Times New Roman"/>
              </a:rPr>
              <a:t>organizza </a:t>
            </a:r>
            <a:r>
              <a:rPr sz="1050" spc="-5" dirty="0">
                <a:solidFill>
                  <a:srgbClr val="525252"/>
                </a:solidFill>
                <a:latin typeface="Times New Roman"/>
                <a:cs typeface="Times New Roman"/>
              </a:rPr>
              <a:t>in tutta Italia la  </a:t>
            </a:r>
            <a:r>
              <a:rPr sz="1050" dirty="0">
                <a:solidFill>
                  <a:srgbClr val="525252"/>
                </a:solidFill>
                <a:latin typeface="Times New Roman"/>
                <a:cs typeface="Times New Roman"/>
              </a:rPr>
              <a:t>seconda </a:t>
            </a:r>
            <a:r>
              <a:rPr sz="1050" spc="-5" dirty="0">
                <a:solidFill>
                  <a:srgbClr val="525252"/>
                </a:solidFill>
                <a:latin typeface="Times New Roman"/>
                <a:cs typeface="Times New Roman"/>
              </a:rPr>
              <a:t>edizione </a:t>
            </a:r>
            <a:r>
              <a:rPr sz="1050" dirty="0">
                <a:solidFill>
                  <a:srgbClr val="525252"/>
                </a:solidFill>
                <a:latin typeface="Times New Roman"/>
                <a:cs typeface="Times New Roman"/>
              </a:rPr>
              <a:t>del </a:t>
            </a:r>
            <a:r>
              <a:rPr sz="1050" b="1" spc="-5" dirty="0">
                <a:solidFill>
                  <a:srgbClr val="525252"/>
                </a:solidFill>
                <a:latin typeface="Times New Roman"/>
                <a:cs typeface="Times New Roman"/>
              </a:rPr>
              <a:t>Festival della </a:t>
            </a:r>
            <a:r>
              <a:rPr sz="1050" b="1" dirty="0">
                <a:solidFill>
                  <a:srgbClr val="525252"/>
                </a:solidFill>
                <a:latin typeface="Times New Roman"/>
                <a:cs typeface="Times New Roman"/>
              </a:rPr>
              <a:t>Cultura </a:t>
            </a:r>
            <a:r>
              <a:rPr sz="1050" b="1" spc="-5" dirty="0">
                <a:solidFill>
                  <a:srgbClr val="525252"/>
                </a:solidFill>
                <a:latin typeface="Times New Roman"/>
                <a:cs typeface="Times New Roman"/>
              </a:rPr>
              <a:t>Creativa</a:t>
            </a:r>
            <a:r>
              <a:rPr sz="1050" spc="-5" dirty="0">
                <a:solidFill>
                  <a:srgbClr val="525252"/>
                </a:solidFill>
                <a:latin typeface="Times New Roman"/>
                <a:cs typeface="Times New Roman"/>
              </a:rPr>
              <a:t>.  </a:t>
            </a:r>
            <a:r>
              <a:rPr sz="1050" dirty="0">
                <a:solidFill>
                  <a:srgbClr val="525252"/>
                </a:solidFill>
                <a:latin typeface="Times New Roman"/>
                <a:cs typeface="Times New Roman"/>
              </a:rPr>
              <a:t>Si </a:t>
            </a:r>
            <a:r>
              <a:rPr sz="1050" spc="-5" dirty="0">
                <a:solidFill>
                  <a:srgbClr val="525252"/>
                </a:solidFill>
                <a:latin typeface="Times New Roman"/>
                <a:cs typeface="Times New Roman"/>
              </a:rPr>
              <a:t>tratta </a:t>
            </a:r>
            <a:r>
              <a:rPr sz="1050" dirty="0">
                <a:solidFill>
                  <a:srgbClr val="525252"/>
                </a:solidFill>
                <a:latin typeface="Times New Roman"/>
                <a:cs typeface="Times New Roman"/>
              </a:rPr>
              <a:t>del </a:t>
            </a:r>
            <a:r>
              <a:rPr sz="1050" spc="-5" dirty="0">
                <a:solidFill>
                  <a:srgbClr val="525252"/>
                </a:solidFill>
                <a:latin typeface="Times New Roman"/>
                <a:cs typeface="Times New Roman"/>
              </a:rPr>
              <a:t>primo festival </a:t>
            </a:r>
            <a:r>
              <a:rPr sz="1050" dirty="0">
                <a:solidFill>
                  <a:srgbClr val="525252"/>
                </a:solidFill>
                <a:latin typeface="Times New Roman"/>
                <a:cs typeface="Times New Roman"/>
              </a:rPr>
              <a:t>diffuso e </a:t>
            </a:r>
            <a:r>
              <a:rPr sz="1050" spc="-5" dirty="0">
                <a:solidFill>
                  <a:srgbClr val="525252"/>
                </a:solidFill>
                <a:latin typeface="Times New Roman"/>
                <a:cs typeface="Times New Roman"/>
              </a:rPr>
              <a:t>pervasivo in</a:t>
            </a:r>
            <a:endParaRPr sz="1050">
              <a:latin typeface="Times New Roman"/>
              <a:cs typeface="Times New Roman"/>
            </a:endParaRPr>
          </a:p>
          <a:p>
            <a:pPr marL="12700" marR="3034665">
              <a:lnSpc>
                <a:spcPts val="1789"/>
              </a:lnSpc>
              <a:spcBef>
                <a:spcPts val="145"/>
              </a:spcBef>
            </a:pPr>
            <a:r>
              <a:rPr sz="1050" spc="-5" dirty="0">
                <a:solidFill>
                  <a:srgbClr val="525252"/>
                </a:solidFill>
                <a:latin typeface="Times New Roman"/>
                <a:cs typeface="Times New Roman"/>
              </a:rPr>
              <a:t>Italia: </a:t>
            </a:r>
            <a:r>
              <a:rPr sz="1050" b="1" dirty="0">
                <a:solidFill>
                  <a:srgbClr val="525252"/>
                </a:solidFill>
                <a:latin typeface="Times New Roman"/>
                <a:cs typeface="Times New Roman"/>
              </a:rPr>
              <a:t>diffuso </a:t>
            </a:r>
            <a:r>
              <a:rPr sz="1050" dirty="0">
                <a:solidFill>
                  <a:srgbClr val="525252"/>
                </a:solidFill>
                <a:latin typeface="Times New Roman"/>
                <a:cs typeface="Times New Roman"/>
              </a:rPr>
              <a:t>perché </a:t>
            </a:r>
            <a:r>
              <a:rPr sz="1050" spc="-5" dirty="0">
                <a:solidFill>
                  <a:srgbClr val="525252"/>
                </a:solidFill>
                <a:latin typeface="Times New Roman"/>
                <a:cs typeface="Times New Roman"/>
              </a:rPr>
              <a:t>si svolgerà sull’intero territorio  </a:t>
            </a:r>
            <a:r>
              <a:rPr sz="1050" dirty="0">
                <a:solidFill>
                  <a:srgbClr val="525252"/>
                </a:solidFill>
                <a:latin typeface="Times New Roman"/>
                <a:cs typeface="Times New Roman"/>
              </a:rPr>
              <a:t>nazionale; </a:t>
            </a:r>
            <a:r>
              <a:rPr sz="1050" b="1" spc="-5" dirty="0">
                <a:solidFill>
                  <a:srgbClr val="525252"/>
                </a:solidFill>
                <a:latin typeface="Times New Roman"/>
                <a:cs typeface="Times New Roman"/>
              </a:rPr>
              <a:t>pervasivo </a:t>
            </a:r>
            <a:r>
              <a:rPr sz="1050" spc="-5" dirty="0">
                <a:solidFill>
                  <a:srgbClr val="525252"/>
                </a:solidFill>
                <a:latin typeface="Times New Roman"/>
                <a:cs typeface="Times New Roman"/>
              </a:rPr>
              <a:t>perché coinvolgerà tutte le </a:t>
            </a:r>
            <a:r>
              <a:rPr sz="1050" dirty="0">
                <a:solidFill>
                  <a:srgbClr val="525252"/>
                </a:solidFill>
                <a:latin typeface="Times New Roman"/>
                <a:cs typeface="Times New Roman"/>
              </a:rPr>
              <a:t>persone  che </a:t>
            </a:r>
            <a:r>
              <a:rPr sz="1050" spc="-5" dirty="0">
                <a:solidFill>
                  <a:srgbClr val="525252"/>
                </a:solidFill>
                <a:latin typeface="Times New Roman"/>
                <a:cs typeface="Times New Roman"/>
              </a:rPr>
              <a:t>ruotano intorno </a:t>
            </a:r>
            <a:r>
              <a:rPr sz="1050" dirty="0">
                <a:solidFill>
                  <a:srgbClr val="525252"/>
                </a:solidFill>
                <a:latin typeface="Times New Roman"/>
                <a:cs typeface="Times New Roman"/>
              </a:rPr>
              <a:t>ai </a:t>
            </a:r>
            <a:r>
              <a:rPr sz="1050" spc="-5" dirty="0">
                <a:solidFill>
                  <a:srgbClr val="525252"/>
                </a:solidFill>
                <a:latin typeface="Times New Roman"/>
                <a:cs typeface="Times New Roman"/>
              </a:rPr>
              <a:t>bambini </a:t>
            </a:r>
            <a:r>
              <a:rPr sz="1050" dirty="0">
                <a:solidFill>
                  <a:srgbClr val="525252"/>
                </a:solidFill>
                <a:latin typeface="Times New Roman"/>
                <a:cs typeface="Times New Roman"/>
              </a:rPr>
              <a:t>e ai</a:t>
            </a:r>
            <a:r>
              <a:rPr sz="1050" spc="5" dirty="0">
                <a:solidFill>
                  <a:srgbClr val="525252"/>
                </a:solidFill>
                <a:latin typeface="Times New Roman"/>
                <a:cs typeface="Times New Roman"/>
              </a:rPr>
              <a:t> </a:t>
            </a:r>
            <a:r>
              <a:rPr sz="1050" spc="-5" dirty="0">
                <a:solidFill>
                  <a:srgbClr val="525252"/>
                </a:solidFill>
                <a:latin typeface="Times New Roman"/>
                <a:cs typeface="Times New Roman"/>
              </a:rPr>
              <a:t>pre-adolescenti:</a:t>
            </a:r>
            <a:endParaRPr sz="1050">
              <a:latin typeface="Times New Roman"/>
              <a:cs typeface="Times New Roman"/>
            </a:endParaRPr>
          </a:p>
          <a:p>
            <a:pPr marL="12700">
              <a:lnSpc>
                <a:spcPct val="100000"/>
              </a:lnSpc>
              <a:spcBef>
                <a:spcPts val="380"/>
              </a:spcBef>
            </a:pPr>
            <a:r>
              <a:rPr sz="1050" spc="-5" dirty="0">
                <a:solidFill>
                  <a:srgbClr val="525252"/>
                </a:solidFill>
                <a:latin typeface="Times New Roman"/>
                <a:cs typeface="Times New Roman"/>
              </a:rPr>
              <a:t>famiglie, operatori culturali, insegnanti,</a:t>
            </a:r>
            <a:r>
              <a:rPr sz="1050" spc="10" dirty="0">
                <a:solidFill>
                  <a:srgbClr val="525252"/>
                </a:solidFill>
                <a:latin typeface="Times New Roman"/>
                <a:cs typeface="Times New Roman"/>
              </a:rPr>
              <a:t> </a:t>
            </a:r>
            <a:r>
              <a:rPr sz="1050" spc="-5" dirty="0">
                <a:solidFill>
                  <a:srgbClr val="525252"/>
                </a:solidFill>
                <a:latin typeface="Times New Roman"/>
                <a:cs typeface="Times New Roman"/>
              </a:rPr>
              <a:t>artisti.</a:t>
            </a:r>
            <a:endParaRPr sz="1050">
              <a:latin typeface="Times New Roman"/>
              <a:cs typeface="Times New Roman"/>
            </a:endParaRPr>
          </a:p>
          <a:p>
            <a:pPr marL="12700" marR="95885">
              <a:lnSpc>
                <a:spcPct val="141900"/>
              </a:lnSpc>
              <a:spcBef>
                <a:spcPts val="985"/>
              </a:spcBef>
            </a:pPr>
            <a:r>
              <a:rPr sz="1050" spc="-10" dirty="0">
                <a:solidFill>
                  <a:srgbClr val="525252"/>
                </a:solidFill>
                <a:latin typeface="Times New Roman"/>
                <a:cs typeface="Times New Roman"/>
              </a:rPr>
              <a:t>Il </a:t>
            </a:r>
            <a:r>
              <a:rPr sz="1050" spc="-5" dirty="0">
                <a:solidFill>
                  <a:srgbClr val="525252"/>
                </a:solidFill>
                <a:latin typeface="Times New Roman"/>
                <a:cs typeface="Times New Roman"/>
              </a:rPr>
              <a:t>tema dell’edizione </a:t>
            </a:r>
            <a:r>
              <a:rPr sz="1050" dirty="0">
                <a:solidFill>
                  <a:srgbClr val="525252"/>
                </a:solidFill>
                <a:latin typeface="Times New Roman"/>
                <a:cs typeface="Times New Roman"/>
              </a:rPr>
              <a:t>di quest’anno è </a:t>
            </a:r>
            <a:r>
              <a:rPr sz="1050" spc="-5" dirty="0">
                <a:solidFill>
                  <a:srgbClr val="525252"/>
                </a:solidFill>
                <a:latin typeface="Times New Roman"/>
                <a:cs typeface="Times New Roman"/>
              </a:rPr>
              <a:t>“</a:t>
            </a:r>
            <a:r>
              <a:rPr sz="1050" b="1" spc="-5" dirty="0">
                <a:solidFill>
                  <a:srgbClr val="525252"/>
                </a:solidFill>
                <a:latin typeface="Times New Roman"/>
                <a:cs typeface="Times New Roman"/>
              </a:rPr>
              <a:t>L’alfabeto </a:t>
            </a:r>
            <a:r>
              <a:rPr sz="1050" b="1" dirty="0">
                <a:solidFill>
                  <a:srgbClr val="525252"/>
                </a:solidFill>
                <a:latin typeface="Times New Roman"/>
                <a:cs typeface="Times New Roman"/>
              </a:rPr>
              <a:t>del </a:t>
            </a:r>
            <a:r>
              <a:rPr sz="1050" b="1" spc="-5" dirty="0">
                <a:solidFill>
                  <a:srgbClr val="525252"/>
                </a:solidFill>
                <a:latin typeface="Times New Roman"/>
                <a:cs typeface="Times New Roman"/>
              </a:rPr>
              <a:t>Mondo. Leggiamo </a:t>
            </a:r>
            <a:r>
              <a:rPr sz="1050" b="1" dirty="0">
                <a:solidFill>
                  <a:srgbClr val="525252"/>
                </a:solidFill>
                <a:latin typeface="Times New Roman"/>
                <a:cs typeface="Times New Roman"/>
              </a:rPr>
              <a:t>i segni </a:t>
            </a:r>
            <a:r>
              <a:rPr sz="1050" b="1" spc="-5" dirty="0">
                <a:solidFill>
                  <a:srgbClr val="525252"/>
                </a:solidFill>
                <a:latin typeface="Times New Roman"/>
                <a:cs typeface="Times New Roman"/>
              </a:rPr>
              <a:t>intorno </a:t>
            </a:r>
            <a:r>
              <a:rPr sz="1050" b="1" dirty="0">
                <a:solidFill>
                  <a:srgbClr val="525252"/>
                </a:solidFill>
                <a:latin typeface="Times New Roman"/>
                <a:cs typeface="Times New Roman"/>
              </a:rPr>
              <a:t>a </a:t>
            </a:r>
            <a:r>
              <a:rPr sz="1050" b="1" spc="-5" dirty="0">
                <a:solidFill>
                  <a:srgbClr val="525252"/>
                </a:solidFill>
                <a:latin typeface="Times New Roman"/>
                <a:cs typeface="Times New Roman"/>
              </a:rPr>
              <a:t>noi </a:t>
            </a:r>
            <a:r>
              <a:rPr sz="1050" b="1" dirty="0">
                <a:solidFill>
                  <a:srgbClr val="525252"/>
                </a:solidFill>
                <a:latin typeface="Times New Roman"/>
                <a:cs typeface="Times New Roman"/>
              </a:rPr>
              <a:t>e </a:t>
            </a:r>
            <a:r>
              <a:rPr sz="1050" b="1" spc="-5" dirty="0">
                <a:solidFill>
                  <a:srgbClr val="525252"/>
                </a:solidFill>
                <a:latin typeface="Times New Roman"/>
                <a:cs typeface="Times New Roman"/>
              </a:rPr>
              <a:t>raccontiamo</a:t>
            </a:r>
            <a:r>
              <a:rPr sz="1050" spc="-5" dirty="0">
                <a:solidFill>
                  <a:srgbClr val="525252"/>
                </a:solidFill>
                <a:latin typeface="Times New Roman"/>
                <a:cs typeface="Times New Roman"/>
              </a:rPr>
              <a:t>”  </a:t>
            </a:r>
            <a:r>
              <a:rPr sz="1050" dirty="0">
                <a:solidFill>
                  <a:srgbClr val="525252"/>
                </a:solidFill>
                <a:latin typeface="Times New Roman"/>
                <a:cs typeface="Times New Roman"/>
              </a:rPr>
              <a:t>e </a:t>
            </a:r>
            <a:r>
              <a:rPr sz="1050" spc="-5" dirty="0">
                <a:solidFill>
                  <a:srgbClr val="525252"/>
                </a:solidFill>
                <a:latin typeface="Times New Roman"/>
                <a:cs typeface="Times New Roman"/>
              </a:rPr>
              <a:t>coinvolgerà </a:t>
            </a:r>
            <a:r>
              <a:rPr sz="1050" dirty="0">
                <a:solidFill>
                  <a:srgbClr val="525252"/>
                </a:solidFill>
                <a:latin typeface="Times New Roman"/>
                <a:cs typeface="Times New Roman"/>
              </a:rPr>
              <a:t>i </a:t>
            </a:r>
            <a:r>
              <a:rPr sz="1050" b="1" dirty="0">
                <a:solidFill>
                  <a:srgbClr val="525252"/>
                </a:solidFill>
                <a:latin typeface="Times New Roman"/>
                <a:cs typeface="Times New Roman"/>
              </a:rPr>
              <a:t>ragazzi dai 6 ai 12 </a:t>
            </a:r>
            <a:r>
              <a:rPr sz="1050" b="1" spc="-5" dirty="0">
                <a:solidFill>
                  <a:srgbClr val="525252"/>
                </a:solidFill>
                <a:latin typeface="Times New Roman"/>
                <a:cs typeface="Times New Roman"/>
              </a:rPr>
              <a:t>anni </a:t>
            </a:r>
            <a:r>
              <a:rPr sz="1050" spc="-5" dirty="0">
                <a:solidFill>
                  <a:srgbClr val="525252"/>
                </a:solidFill>
                <a:latin typeface="Times New Roman"/>
                <a:cs typeface="Times New Roman"/>
              </a:rPr>
              <a:t>in </a:t>
            </a:r>
            <a:r>
              <a:rPr sz="1050" dirty="0">
                <a:solidFill>
                  <a:srgbClr val="525252"/>
                </a:solidFill>
                <a:latin typeface="Times New Roman"/>
                <a:cs typeface="Times New Roman"/>
              </a:rPr>
              <a:t>60 </a:t>
            </a:r>
            <a:r>
              <a:rPr sz="1050" spc="-5" dirty="0">
                <a:solidFill>
                  <a:srgbClr val="525252"/>
                </a:solidFill>
                <a:latin typeface="Times New Roman"/>
                <a:cs typeface="Times New Roman"/>
              </a:rPr>
              <a:t>città italiane </a:t>
            </a:r>
            <a:r>
              <a:rPr sz="1050" dirty="0">
                <a:solidFill>
                  <a:srgbClr val="525252"/>
                </a:solidFill>
                <a:latin typeface="Times New Roman"/>
                <a:cs typeface="Times New Roman"/>
              </a:rPr>
              <a:t>per un </a:t>
            </a:r>
            <a:r>
              <a:rPr sz="1050" spc="-5" dirty="0">
                <a:solidFill>
                  <a:srgbClr val="525252"/>
                </a:solidFill>
                <a:latin typeface="Times New Roman"/>
                <a:cs typeface="Times New Roman"/>
              </a:rPr>
              <a:t>totale </a:t>
            </a:r>
            <a:r>
              <a:rPr sz="1050" dirty="0">
                <a:solidFill>
                  <a:srgbClr val="525252"/>
                </a:solidFill>
                <a:latin typeface="Times New Roman"/>
                <a:cs typeface="Times New Roman"/>
              </a:rPr>
              <a:t>di </a:t>
            </a:r>
            <a:r>
              <a:rPr sz="1050" spc="-5" dirty="0">
                <a:solidFill>
                  <a:srgbClr val="525252"/>
                </a:solidFill>
                <a:latin typeface="Times New Roman"/>
                <a:cs typeface="Times New Roman"/>
              </a:rPr>
              <a:t>circa 80 eventi tra arte, </a:t>
            </a:r>
            <a:r>
              <a:rPr sz="1050" dirty="0">
                <a:solidFill>
                  <a:srgbClr val="525252"/>
                </a:solidFill>
                <a:latin typeface="Times New Roman"/>
                <a:cs typeface="Times New Roman"/>
              </a:rPr>
              <a:t>archeologia,  </a:t>
            </a:r>
            <a:r>
              <a:rPr sz="1050" spc="-5" dirty="0">
                <a:solidFill>
                  <a:srgbClr val="525252"/>
                </a:solidFill>
                <a:latin typeface="Times New Roman"/>
                <a:cs typeface="Times New Roman"/>
              </a:rPr>
              <a:t>musica, canto, lettura, teatro, fotografia, </a:t>
            </a:r>
            <a:r>
              <a:rPr sz="1050" spc="-10" dirty="0">
                <a:solidFill>
                  <a:srgbClr val="525252"/>
                </a:solidFill>
                <a:latin typeface="Times New Roman"/>
                <a:cs typeface="Times New Roman"/>
              </a:rPr>
              <a:t>ma </a:t>
            </a:r>
            <a:r>
              <a:rPr sz="1050" dirty="0">
                <a:solidFill>
                  <a:srgbClr val="525252"/>
                </a:solidFill>
                <a:latin typeface="Times New Roman"/>
                <a:cs typeface="Times New Roman"/>
              </a:rPr>
              <a:t>anche </a:t>
            </a:r>
            <a:r>
              <a:rPr sz="1050" spc="-5" dirty="0">
                <a:solidFill>
                  <a:srgbClr val="525252"/>
                </a:solidFill>
                <a:latin typeface="Times New Roman"/>
                <a:cs typeface="Times New Roman"/>
              </a:rPr>
              <a:t>robotica, tecnologie digitali </a:t>
            </a:r>
            <a:r>
              <a:rPr sz="1050" dirty="0">
                <a:solidFill>
                  <a:srgbClr val="525252"/>
                </a:solidFill>
                <a:latin typeface="Times New Roman"/>
                <a:cs typeface="Times New Roman"/>
              </a:rPr>
              <a:t>e </a:t>
            </a:r>
            <a:r>
              <a:rPr sz="1050" spc="-5" dirty="0">
                <a:solidFill>
                  <a:srgbClr val="525252"/>
                </a:solidFill>
                <a:latin typeface="Times New Roman"/>
                <a:cs typeface="Times New Roman"/>
              </a:rPr>
              <a:t>altri </a:t>
            </a:r>
            <a:r>
              <a:rPr sz="1050" dirty="0">
                <a:solidFill>
                  <a:srgbClr val="525252"/>
                </a:solidFill>
                <a:latin typeface="Times New Roman"/>
                <a:cs typeface="Times New Roman"/>
              </a:rPr>
              <a:t>percorsi </a:t>
            </a:r>
            <a:r>
              <a:rPr sz="1050" spc="-5" dirty="0">
                <a:solidFill>
                  <a:srgbClr val="525252"/>
                </a:solidFill>
                <a:latin typeface="Times New Roman"/>
                <a:cs typeface="Times New Roman"/>
              </a:rPr>
              <a:t>figurativi </a:t>
            </a:r>
            <a:r>
              <a:rPr sz="1050" dirty="0">
                <a:solidFill>
                  <a:srgbClr val="525252"/>
                </a:solidFill>
                <a:latin typeface="Times New Roman"/>
                <a:cs typeface="Times New Roman"/>
              </a:rPr>
              <a:t>e  </a:t>
            </a:r>
            <a:r>
              <a:rPr sz="1050" spc="-5" dirty="0">
                <a:solidFill>
                  <a:srgbClr val="525252"/>
                </a:solidFill>
                <a:latin typeface="Times New Roman"/>
                <a:cs typeface="Times New Roman"/>
              </a:rPr>
              <a:t>linguistici.</a:t>
            </a:r>
            <a:endParaRPr sz="1050">
              <a:latin typeface="Times New Roman"/>
              <a:cs typeface="Times New Roman"/>
            </a:endParaRPr>
          </a:p>
          <a:p>
            <a:pPr marL="12700" marR="5080">
              <a:lnSpc>
                <a:spcPts val="1789"/>
              </a:lnSpc>
              <a:spcBef>
                <a:spcPts val="130"/>
              </a:spcBef>
            </a:pPr>
            <a:r>
              <a:rPr sz="1050" spc="-5" dirty="0">
                <a:solidFill>
                  <a:srgbClr val="525252"/>
                </a:solidFill>
                <a:latin typeface="Times New Roman"/>
                <a:cs typeface="Times New Roman"/>
              </a:rPr>
              <a:t>L’idea </a:t>
            </a:r>
            <a:r>
              <a:rPr sz="1050" dirty="0">
                <a:solidFill>
                  <a:srgbClr val="525252"/>
                </a:solidFill>
                <a:latin typeface="Times New Roman"/>
                <a:cs typeface="Times New Roman"/>
              </a:rPr>
              <a:t>di ognuno dei </a:t>
            </a:r>
            <a:r>
              <a:rPr sz="1050" spc="-5" dirty="0">
                <a:solidFill>
                  <a:srgbClr val="525252"/>
                </a:solidFill>
                <a:latin typeface="Times New Roman"/>
                <a:cs typeface="Times New Roman"/>
              </a:rPr>
              <a:t>circa 80 appuntamenti in programma </a:t>
            </a:r>
            <a:r>
              <a:rPr sz="1050" dirty="0">
                <a:solidFill>
                  <a:srgbClr val="525252"/>
                </a:solidFill>
                <a:latin typeface="Times New Roman"/>
                <a:cs typeface="Times New Roman"/>
              </a:rPr>
              <a:t>è di </a:t>
            </a:r>
            <a:r>
              <a:rPr sz="1050" spc="-5" dirty="0">
                <a:solidFill>
                  <a:srgbClr val="525252"/>
                </a:solidFill>
                <a:latin typeface="Times New Roman"/>
                <a:cs typeface="Times New Roman"/>
              </a:rPr>
              <a:t>trarre ispirazione dalla </a:t>
            </a:r>
            <a:r>
              <a:rPr sz="1050" dirty="0">
                <a:solidFill>
                  <a:srgbClr val="525252"/>
                </a:solidFill>
                <a:latin typeface="Times New Roman"/>
                <a:cs typeface="Times New Roman"/>
              </a:rPr>
              <a:t>natura, </a:t>
            </a:r>
            <a:r>
              <a:rPr sz="1050" spc="-5" dirty="0">
                <a:solidFill>
                  <a:srgbClr val="525252"/>
                </a:solidFill>
                <a:latin typeface="Times New Roman"/>
                <a:cs typeface="Times New Roman"/>
              </a:rPr>
              <a:t>dall’opera  dell’uomo </a:t>
            </a:r>
            <a:r>
              <a:rPr sz="1050" dirty="0">
                <a:solidFill>
                  <a:srgbClr val="525252"/>
                </a:solidFill>
                <a:latin typeface="Times New Roman"/>
                <a:cs typeface="Times New Roman"/>
              </a:rPr>
              <a:t>e </a:t>
            </a:r>
            <a:r>
              <a:rPr sz="1050" spc="-5" dirty="0">
                <a:solidFill>
                  <a:srgbClr val="525252"/>
                </a:solidFill>
                <a:latin typeface="Times New Roman"/>
                <a:cs typeface="Times New Roman"/>
              </a:rPr>
              <a:t>dalle proprie emozioni, imparare </a:t>
            </a:r>
            <a:r>
              <a:rPr sz="1050" dirty="0">
                <a:solidFill>
                  <a:srgbClr val="525252"/>
                </a:solidFill>
                <a:latin typeface="Times New Roman"/>
                <a:cs typeface="Times New Roman"/>
              </a:rPr>
              <a:t>a </a:t>
            </a:r>
            <a:r>
              <a:rPr sz="1050" spc="-5" dirty="0">
                <a:solidFill>
                  <a:srgbClr val="525252"/>
                </a:solidFill>
                <a:latin typeface="Times New Roman"/>
                <a:cs typeface="Times New Roman"/>
              </a:rPr>
              <a:t>riconoscere </a:t>
            </a:r>
            <a:r>
              <a:rPr sz="1050" dirty="0">
                <a:solidFill>
                  <a:srgbClr val="525252"/>
                </a:solidFill>
                <a:latin typeface="Times New Roman"/>
                <a:cs typeface="Times New Roman"/>
              </a:rPr>
              <a:t>e a </a:t>
            </a:r>
            <a:r>
              <a:rPr sz="1050" spc="-5" dirty="0">
                <a:solidFill>
                  <a:srgbClr val="525252"/>
                </a:solidFill>
                <a:latin typeface="Times New Roman"/>
                <a:cs typeface="Times New Roman"/>
              </a:rPr>
              <a:t>leggere </a:t>
            </a:r>
            <a:r>
              <a:rPr sz="1050" dirty="0">
                <a:solidFill>
                  <a:srgbClr val="525252"/>
                </a:solidFill>
                <a:latin typeface="Times New Roman"/>
                <a:cs typeface="Times New Roman"/>
              </a:rPr>
              <a:t>i </a:t>
            </a:r>
            <a:r>
              <a:rPr sz="1050" spc="-5" dirty="0">
                <a:solidFill>
                  <a:srgbClr val="525252"/>
                </a:solidFill>
                <a:latin typeface="Times New Roman"/>
                <a:cs typeface="Times New Roman"/>
              </a:rPr>
              <a:t>segni, spostare il </a:t>
            </a:r>
            <a:r>
              <a:rPr sz="1050" dirty="0">
                <a:solidFill>
                  <a:srgbClr val="525252"/>
                </a:solidFill>
                <a:latin typeface="Times New Roman"/>
                <a:cs typeface="Times New Roman"/>
              </a:rPr>
              <a:t>punto di </a:t>
            </a:r>
            <a:r>
              <a:rPr sz="1050" spc="-5" dirty="0">
                <a:solidFill>
                  <a:srgbClr val="525252"/>
                </a:solidFill>
                <a:latin typeface="Times New Roman"/>
                <a:cs typeface="Times New Roman"/>
              </a:rPr>
              <a:t>osservazione </a:t>
            </a:r>
            <a:r>
              <a:rPr sz="1050" dirty="0">
                <a:solidFill>
                  <a:srgbClr val="525252"/>
                </a:solidFill>
                <a:latin typeface="Times New Roman"/>
                <a:cs typeface="Times New Roman"/>
              </a:rPr>
              <a:t>e  </a:t>
            </a:r>
            <a:r>
              <a:rPr sz="1050" spc="-5" dirty="0">
                <a:solidFill>
                  <a:srgbClr val="525252"/>
                </a:solidFill>
                <a:latin typeface="Times New Roman"/>
                <a:cs typeface="Times New Roman"/>
              </a:rPr>
              <a:t>reinterpretare le situazioni </a:t>
            </a:r>
            <a:r>
              <a:rPr sz="1050" dirty="0">
                <a:solidFill>
                  <a:srgbClr val="525252"/>
                </a:solidFill>
                <a:latin typeface="Times New Roman"/>
                <a:cs typeface="Times New Roman"/>
              </a:rPr>
              <a:t>e i </a:t>
            </a:r>
            <a:r>
              <a:rPr sz="1050" spc="-5" dirty="0">
                <a:solidFill>
                  <a:srgbClr val="525252"/>
                </a:solidFill>
                <a:latin typeface="Times New Roman"/>
                <a:cs typeface="Times New Roman"/>
              </a:rPr>
              <a:t>loro</a:t>
            </a:r>
            <a:r>
              <a:rPr sz="1050" spc="5" dirty="0">
                <a:solidFill>
                  <a:srgbClr val="525252"/>
                </a:solidFill>
                <a:latin typeface="Times New Roman"/>
                <a:cs typeface="Times New Roman"/>
              </a:rPr>
              <a:t> </a:t>
            </a:r>
            <a:r>
              <a:rPr sz="1050" spc="-5" dirty="0">
                <a:solidFill>
                  <a:srgbClr val="525252"/>
                </a:solidFill>
                <a:latin typeface="Times New Roman"/>
                <a:cs typeface="Times New Roman"/>
              </a:rPr>
              <a:t>significati.</a:t>
            </a:r>
            <a:endParaRPr sz="1050">
              <a:latin typeface="Times New Roman"/>
              <a:cs typeface="Times New Roman"/>
            </a:endParaRPr>
          </a:p>
          <a:p>
            <a:pPr>
              <a:lnSpc>
                <a:spcPct val="100000"/>
              </a:lnSpc>
            </a:pPr>
            <a:endParaRPr sz="1100">
              <a:latin typeface="Times New Roman"/>
              <a:cs typeface="Times New Roman"/>
            </a:endParaRPr>
          </a:p>
          <a:p>
            <a:pPr marL="12700">
              <a:lnSpc>
                <a:spcPct val="100000"/>
              </a:lnSpc>
              <a:spcBef>
                <a:spcPts val="890"/>
              </a:spcBef>
            </a:pPr>
            <a:r>
              <a:rPr sz="1050" spc="5" dirty="0">
                <a:solidFill>
                  <a:srgbClr val="525252"/>
                </a:solidFill>
                <a:latin typeface="Times New Roman"/>
                <a:cs typeface="Times New Roman"/>
              </a:rPr>
              <a:t>Per </a:t>
            </a:r>
            <a:r>
              <a:rPr sz="1050" spc="-5" dirty="0">
                <a:solidFill>
                  <a:srgbClr val="525252"/>
                </a:solidFill>
                <a:latin typeface="Times New Roman"/>
                <a:cs typeface="Times New Roman"/>
              </a:rPr>
              <a:t>saperne </a:t>
            </a:r>
            <a:r>
              <a:rPr sz="1050" dirty="0">
                <a:solidFill>
                  <a:srgbClr val="525252"/>
                </a:solidFill>
                <a:latin typeface="Times New Roman"/>
                <a:cs typeface="Times New Roman"/>
              </a:rPr>
              <a:t>di </a:t>
            </a:r>
            <a:r>
              <a:rPr sz="1050" spc="-5" dirty="0">
                <a:solidFill>
                  <a:srgbClr val="525252"/>
                </a:solidFill>
                <a:latin typeface="Times New Roman"/>
                <a:cs typeface="Times New Roman"/>
              </a:rPr>
              <a:t>più </a:t>
            </a:r>
            <a:r>
              <a:rPr sz="1050" spc="-10" dirty="0">
                <a:solidFill>
                  <a:srgbClr val="525252"/>
                </a:solidFill>
                <a:latin typeface="Times New Roman"/>
                <a:cs typeface="Times New Roman"/>
              </a:rPr>
              <a:t>visita </a:t>
            </a:r>
            <a:r>
              <a:rPr sz="1050" spc="-5" dirty="0">
                <a:solidFill>
                  <a:srgbClr val="525252"/>
                </a:solidFill>
                <a:latin typeface="Times New Roman"/>
                <a:cs typeface="Times New Roman"/>
              </a:rPr>
              <a:t>il </a:t>
            </a:r>
            <a:r>
              <a:rPr sz="1050" b="1" u="sng" dirty="0">
                <a:solidFill>
                  <a:srgbClr val="0000FF"/>
                </a:solidFill>
                <a:uFill>
                  <a:solidFill>
                    <a:srgbClr val="0000FF"/>
                  </a:solidFill>
                </a:uFill>
                <a:latin typeface="Times New Roman"/>
                <a:cs typeface="Times New Roman"/>
                <a:hlinkClick r:id="rId6"/>
              </a:rPr>
              <a:t>sito</a:t>
            </a:r>
            <a:r>
              <a:rPr sz="1050" b="1" u="sng" spc="-10" dirty="0">
                <a:solidFill>
                  <a:srgbClr val="0000FF"/>
                </a:solidFill>
                <a:uFill>
                  <a:solidFill>
                    <a:srgbClr val="0000FF"/>
                  </a:solidFill>
                </a:uFill>
                <a:latin typeface="Times New Roman"/>
                <a:cs typeface="Times New Roman"/>
                <a:hlinkClick r:id="rId6"/>
              </a:rPr>
              <a:t> </a:t>
            </a:r>
            <a:r>
              <a:rPr sz="1050" b="1" u="sng" dirty="0">
                <a:solidFill>
                  <a:srgbClr val="0000FF"/>
                </a:solidFill>
                <a:uFill>
                  <a:solidFill>
                    <a:srgbClr val="0000FF"/>
                  </a:solidFill>
                </a:uFill>
                <a:latin typeface="Times New Roman"/>
                <a:cs typeface="Times New Roman"/>
                <a:hlinkClick r:id="rId6"/>
              </a:rPr>
              <a:t>dedicato</a:t>
            </a:r>
            <a:endParaRPr sz="1050">
              <a:latin typeface="Times New Roman"/>
              <a:cs typeface="Times New Roman"/>
            </a:endParaRPr>
          </a:p>
        </p:txBody>
      </p:sp>
      <p:sp>
        <p:nvSpPr>
          <p:cNvPr id="6" name="object 6"/>
          <p:cNvSpPr/>
          <p:nvPr/>
        </p:nvSpPr>
        <p:spPr>
          <a:xfrm>
            <a:off x="1913254" y="2658998"/>
            <a:ext cx="3733800" cy="514350"/>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3971925" y="4772024"/>
            <a:ext cx="3048000" cy="1524000"/>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03390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dirty="0">
                <a:latin typeface="Arial"/>
                <a:cs typeface="Arial"/>
              </a:rPr>
              <a:t>V</a:t>
            </a:r>
            <a:r>
              <a:rPr sz="1600" b="1" spc="5" dirty="0">
                <a:latin typeface="Arial"/>
                <a:cs typeface="Arial"/>
              </a:rPr>
              <a:t>i</a:t>
            </a:r>
            <a:r>
              <a:rPr sz="1600" b="1" spc="-30" dirty="0">
                <a:latin typeface="Arial"/>
                <a:cs typeface="Arial"/>
              </a:rPr>
              <a:t>v</a:t>
            </a:r>
            <a:r>
              <a:rPr sz="1600" b="1" spc="5" dirty="0">
                <a:latin typeface="Arial"/>
                <a:cs typeface="Arial"/>
              </a:rPr>
              <a:t>i</a:t>
            </a:r>
            <a:r>
              <a:rPr sz="1600" b="1" spc="-5" dirty="0">
                <a:latin typeface="Arial"/>
                <a:cs typeface="Arial"/>
              </a:rPr>
              <a:t>mila</a:t>
            </a:r>
            <a:r>
              <a:rPr sz="1600" b="1" dirty="0">
                <a:latin typeface="Arial"/>
                <a:cs typeface="Arial"/>
              </a:rPr>
              <a:t>n</a:t>
            </a:r>
            <a:r>
              <a:rPr sz="1600" b="1" spc="-5" dirty="0">
                <a:latin typeface="Arial"/>
                <a:cs typeface="Arial"/>
              </a:rPr>
              <a:t>o.</a:t>
            </a:r>
            <a:r>
              <a:rPr sz="1600" b="1" dirty="0">
                <a:latin typeface="Arial"/>
                <a:cs typeface="Arial"/>
              </a:rPr>
              <a:t>c</a:t>
            </a:r>
            <a:r>
              <a:rPr sz="1600" b="1" spc="-5" dirty="0">
                <a:latin typeface="Arial"/>
                <a:cs typeface="Arial"/>
              </a:rPr>
              <a:t>orrie</a:t>
            </a:r>
            <a:r>
              <a:rPr sz="1600" b="1" dirty="0">
                <a:latin typeface="Arial"/>
                <a:cs typeface="Arial"/>
              </a:rPr>
              <a:t>r</a:t>
            </a:r>
            <a:r>
              <a:rPr sz="1600" b="1" spc="-5" dirty="0">
                <a:latin typeface="Arial"/>
                <a:cs typeface="Arial"/>
              </a:rPr>
              <a:t>e.it  17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629150" y="3667124"/>
            <a:ext cx="1609725" cy="18859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949960" y="3668394"/>
            <a:ext cx="3574415" cy="6370954"/>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751454" y="2315501"/>
            <a:ext cx="2052320" cy="59990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247.libero.it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35965" y="3095624"/>
            <a:ext cx="6053915" cy="332907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900" y="7493000"/>
            <a:ext cx="2162810" cy="150495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6873620"/>
            <a:ext cx="6148070" cy="2999740"/>
          </a:xfrm>
          <a:prstGeom prst="rect">
            <a:avLst/>
          </a:prstGeom>
        </p:spPr>
        <p:txBody>
          <a:bodyPr vert="horz" wrap="square" lIns="0" tIns="27940" rIns="0" bIns="0" rtlCol="0">
            <a:spAutoFit/>
          </a:bodyPr>
          <a:lstStyle/>
          <a:p>
            <a:pPr marL="12700" marR="12065">
              <a:lnSpc>
                <a:spcPts val="1839"/>
              </a:lnSpc>
              <a:spcBef>
                <a:spcPts val="220"/>
              </a:spcBef>
              <a:tabLst>
                <a:tab pos="930910" algn="l"/>
                <a:tab pos="1898014" algn="l"/>
                <a:tab pos="2456815" algn="l"/>
                <a:tab pos="3422650" algn="l"/>
                <a:tab pos="4331335" algn="l"/>
                <a:tab pos="4676775" algn="l"/>
                <a:tab pos="5912485" algn="l"/>
              </a:tabLst>
            </a:pPr>
            <a:r>
              <a:rPr sz="1600" b="1" spc="-5" dirty="0">
                <a:solidFill>
                  <a:srgbClr val="A60000"/>
                </a:solidFill>
                <a:latin typeface="Times New Roman"/>
                <a:cs typeface="Times New Roman"/>
              </a:rPr>
              <a:t>BANCA	</a:t>
            </a:r>
            <a:r>
              <a:rPr sz="1600" b="1" spc="10" dirty="0">
                <a:solidFill>
                  <a:srgbClr val="A60000"/>
                </a:solidFill>
                <a:latin typeface="Times New Roman"/>
                <a:cs typeface="Times New Roman"/>
              </a:rPr>
              <a:t>M</a:t>
            </a:r>
            <a:r>
              <a:rPr sz="1600" b="1" spc="-15" dirty="0">
                <a:solidFill>
                  <a:srgbClr val="A60000"/>
                </a:solidFill>
                <a:latin typeface="Times New Roman"/>
                <a:cs typeface="Times New Roman"/>
              </a:rPr>
              <a:t>O</a:t>
            </a:r>
            <a:r>
              <a:rPr sz="1600" b="1" spc="-5" dirty="0">
                <a:solidFill>
                  <a:srgbClr val="A60000"/>
                </a:solidFill>
                <a:latin typeface="Times New Roman"/>
                <a:cs typeface="Times New Roman"/>
              </a:rPr>
              <a:t>N</a:t>
            </a:r>
            <a:r>
              <a:rPr sz="1600" b="1" spc="5" dirty="0">
                <a:solidFill>
                  <a:srgbClr val="A60000"/>
                </a:solidFill>
                <a:latin typeface="Times New Roman"/>
                <a:cs typeface="Times New Roman"/>
              </a:rPr>
              <a:t>T</a:t>
            </a:r>
            <a:r>
              <a:rPr sz="1600" b="1" spc="-5" dirty="0">
                <a:solidFill>
                  <a:srgbClr val="A60000"/>
                </a:solidFill>
                <a:latin typeface="Times New Roman"/>
                <a:cs typeface="Times New Roman"/>
              </a:rPr>
              <a:t>E</a:t>
            </a:r>
            <a:r>
              <a:rPr sz="1600" b="1" dirty="0">
                <a:solidFill>
                  <a:srgbClr val="A60000"/>
                </a:solidFill>
                <a:latin typeface="Times New Roman"/>
                <a:cs typeface="Times New Roman"/>
              </a:rPr>
              <a:t>	</a:t>
            </a:r>
            <a:r>
              <a:rPr sz="1600" b="1" spc="-5" dirty="0">
                <a:solidFill>
                  <a:srgbClr val="A60000"/>
                </a:solidFill>
                <a:latin typeface="Times New Roman"/>
                <a:cs typeface="Times New Roman"/>
              </a:rPr>
              <a:t>DEI</a:t>
            </a:r>
            <a:r>
              <a:rPr sz="1600" b="1" dirty="0">
                <a:solidFill>
                  <a:srgbClr val="A60000"/>
                </a:solidFill>
                <a:latin typeface="Times New Roman"/>
                <a:cs typeface="Times New Roman"/>
              </a:rPr>
              <a:t>	</a:t>
            </a:r>
            <a:r>
              <a:rPr sz="1600" b="1" spc="-5" dirty="0">
                <a:solidFill>
                  <a:srgbClr val="A60000"/>
                </a:solidFill>
                <a:latin typeface="Times New Roman"/>
                <a:cs typeface="Times New Roman"/>
              </a:rPr>
              <a:t>P</a:t>
            </a:r>
            <a:r>
              <a:rPr sz="1600" b="1" dirty="0">
                <a:solidFill>
                  <a:srgbClr val="A60000"/>
                </a:solidFill>
                <a:latin typeface="Times New Roman"/>
                <a:cs typeface="Times New Roman"/>
              </a:rPr>
              <a:t>A</a:t>
            </a:r>
            <a:r>
              <a:rPr sz="1600" b="1" spc="-5" dirty="0">
                <a:solidFill>
                  <a:srgbClr val="A60000"/>
                </a:solidFill>
                <a:latin typeface="Times New Roman"/>
                <a:cs typeface="Times New Roman"/>
              </a:rPr>
              <a:t>S</a:t>
            </a:r>
            <a:r>
              <a:rPr sz="1600" b="1" spc="5" dirty="0">
                <a:solidFill>
                  <a:srgbClr val="A60000"/>
                </a:solidFill>
                <a:latin typeface="Times New Roman"/>
                <a:cs typeface="Times New Roman"/>
              </a:rPr>
              <a:t>C</a:t>
            </a:r>
            <a:r>
              <a:rPr sz="1600" b="1" spc="-15" dirty="0">
                <a:solidFill>
                  <a:srgbClr val="A60000"/>
                </a:solidFill>
                <a:latin typeface="Times New Roman"/>
                <a:cs typeface="Times New Roman"/>
              </a:rPr>
              <a:t>H</a:t>
            </a:r>
            <a:r>
              <a:rPr sz="1600" b="1" spc="-5" dirty="0">
                <a:solidFill>
                  <a:srgbClr val="A60000"/>
                </a:solidFill>
                <a:latin typeface="Times New Roman"/>
                <a:cs typeface="Times New Roman"/>
              </a:rPr>
              <a:t>I</a:t>
            </a:r>
            <a:r>
              <a:rPr sz="1600" b="1" dirty="0">
                <a:solidFill>
                  <a:srgbClr val="A60000"/>
                </a:solidFill>
                <a:latin typeface="Times New Roman"/>
                <a:cs typeface="Times New Roman"/>
              </a:rPr>
              <a:t>	P</a:t>
            </a:r>
            <a:r>
              <a:rPr sz="1600" b="1" spc="-15" dirty="0">
                <a:solidFill>
                  <a:srgbClr val="A60000"/>
                </a:solidFill>
                <a:latin typeface="Times New Roman"/>
                <a:cs typeface="Times New Roman"/>
              </a:rPr>
              <a:t>O</a:t>
            </a:r>
            <a:r>
              <a:rPr sz="1600" b="1" spc="-5" dirty="0">
                <a:solidFill>
                  <a:srgbClr val="A60000"/>
                </a:solidFill>
                <a:latin typeface="Times New Roman"/>
                <a:cs typeface="Times New Roman"/>
              </a:rPr>
              <a:t>R</a:t>
            </a:r>
            <a:r>
              <a:rPr sz="1600" b="1" spc="5" dirty="0">
                <a:solidFill>
                  <a:srgbClr val="A60000"/>
                </a:solidFill>
                <a:latin typeface="Times New Roman"/>
                <a:cs typeface="Times New Roman"/>
              </a:rPr>
              <a:t>T</a:t>
            </a:r>
            <a:r>
              <a:rPr sz="1600" b="1" spc="-5" dirty="0">
                <a:solidFill>
                  <a:srgbClr val="A60000"/>
                </a:solidFill>
                <a:latin typeface="Times New Roman"/>
                <a:cs typeface="Times New Roman"/>
              </a:rPr>
              <a:t>A</a:t>
            </a:r>
            <a:r>
              <a:rPr sz="1600" b="1" dirty="0">
                <a:solidFill>
                  <a:srgbClr val="A60000"/>
                </a:solidFill>
                <a:latin typeface="Times New Roman"/>
                <a:cs typeface="Times New Roman"/>
              </a:rPr>
              <a:t>	</a:t>
            </a:r>
            <a:r>
              <a:rPr sz="1600" b="1" spc="-5" dirty="0">
                <a:solidFill>
                  <a:srgbClr val="A60000"/>
                </a:solidFill>
                <a:latin typeface="Times New Roman"/>
                <a:cs typeface="Times New Roman"/>
              </a:rPr>
              <a:t>A</a:t>
            </a:r>
            <a:r>
              <a:rPr sz="1600" b="1" dirty="0">
                <a:solidFill>
                  <a:srgbClr val="A60000"/>
                </a:solidFill>
                <a:latin typeface="Times New Roman"/>
                <a:cs typeface="Times New Roman"/>
              </a:rPr>
              <a:t>	</a:t>
            </a:r>
            <a:r>
              <a:rPr sz="1600" b="1" spc="-5" dirty="0">
                <a:solidFill>
                  <a:srgbClr val="A60000"/>
                </a:solidFill>
                <a:latin typeface="Times New Roman"/>
                <a:cs typeface="Times New Roman"/>
              </a:rPr>
              <a:t>PALER</a:t>
            </a:r>
            <a:r>
              <a:rPr sz="1600" b="1" spc="10" dirty="0">
                <a:solidFill>
                  <a:srgbClr val="A60000"/>
                </a:solidFill>
                <a:latin typeface="Times New Roman"/>
                <a:cs typeface="Times New Roman"/>
              </a:rPr>
              <a:t>M</a:t>
            </a:r>
            <a:r>
              <a:rPr sz="1600" b="1" spc="-5" dirty="0">
                <a:solidFill>
                  <a:srgbClr val="A60000"/>
                </a:solidFill>
                <a:latin typeface="Times New Roman"/>
                <a:cs typeface="Times New Roman"/>
              </a:rPr>
              <a:t>O</a:t>
            </a:r>
            <a:r>
              <a:rPr sz="1600" b="1" dirty="0">
                <a:solidFill>
                  <a:srgbClr val="A60000"/>
                </a:solidFill>
                <a:latin typeface="Times New Roman"/>
                <a:cs typeface="Times New Roman"/>
              </a:rPr>
              <a:t>	</a:t>
            </a:r>
            <a:r>
              <a:rPr sz="1600" b="1" spc="5" dirty="0">
                <a:solidFill>
                  <a:srgbClr val="A60000"/>
                </a:solidFill>
                <a:latin typeface="Times New Roman"/>
                <a:cs typeface="Times New Roman"/>
              </a:rPr>
              <a:t>I</a:t>
            </a:r>
            <a:r>
              <a:rPr sz="1600" b="1" spc="-5" dirty="0">
                <a:solidFill>
                  <a:srgbClr val="A60000"/>
                </a:solidFill>
                <a:latin typeface="Times New Roman"/>
                <a:cs typeface="Times New Roman"/>
              </a:rPr>
              <a:t>L  FESTIVAL DELLA CULTURA </a:t>
            </a:r>
            <a:r>
              <a:rPr sz="1600" b="1" spc="-10" dirty="0">
                <a:solidFill>
                  <a:srgbClr val="A60000"/>
                </a:solidFill>
                <a:latin typeface="Times New Roman"/>
                <a:cs typeface="Times New Roman"/>
              </a:rPr>
              <a:t>CREATIVA</a:t>
            </a:r>
            <a:r>
              <a:rPr sz="1600" b="1" spc="10" dirty="0">
                <a:solidFill>
                  <a:srgbClr val="A60000"/>
                </a:solidFill>
                <a:latin typeface="Times New Roman"/>
                <a:cs typeface="Times New Roman"/>
              </a:rPr>
              <a:t> </a:t>
            </a:r>
            <a:r>
              <a:rPr sz="1600" b="1" spc="-5" dirty="0">
                <a:solidFill>
                  <a:srgbClr val="A60000"/>
                </a:solidFill>
                <a:latin typeface="Times New Roman"/>
                <a:cs typeface="Times New Roman"/>
              </a:rPr>
              <a:t>DELL’ABI</a:t>
            </a:r>
            <a:endParaRPr sz="1600">
              <a:latin typeface="Times New Roman"/>
              <a:cs typeface="Times New Roman"/>
            </a:endParaRPr>
          </a:p>
          <a:p>
            <a:pPr marL="2285365" marR="6350" algn="just">
              <a:lnSpc>
                <a:spcPct val="110300"/>
              </a:lnSpc>
              <a:spcBef>
                <a:spcPts val="1095"/>
              </a:spcBef>
            </a:pPr>
            <a:r>
              <a:rPr sz="1400" spc="-5" dirty="0">
                <a:latin typeface="Times New Roman"/>
                <a:cs typeface="Times New Roman"/>
              </a:rPr>
              <a:t>Un progetto della </a:t>
            </a:r>
            <a:r>
              <a:rPr sz="1400" dirty="0">
                <a:latin typeface="Times New Roman"/>
                <a:cs typeface="Times New Roman"/>
              </a:rPr>
              <a:t>la Scuola </a:t>
            </a:r>
            <a:r>
              <a:rPr sz="1400" spc="-5" dirty="0">
                <a:latin typeface="Times New Roman"/>
                <a:cs typeface="Times New Roman"/>
              </a:rPr>
              <a:t>Bilingue </a:t>
            </a:r>
            <a:r>
              <a:rPr sz="1400" spc="-10" dirty="0">
                <a:latin typeface="Times New Roman"/>
                <a:cs typeface="Times New Roman"/>
              </a:rPr>
              <a:t>Thomas </a:t>
            </a:r>
            <a:r>
              <a:rPr sz="1400" dirty="0">
                <a:latin typeface="Times New Roman"/>
                <a:cs typeface="Times New Roman"/>
              </a:rPr>
              <a:t>More  </a:t>
            </a:r>
            <a:r>
              <a:rPr sz="1400" spc="-5" dirty="0">
                <a:latin typeface="Times New Roman"/>
                <a:cs typeface="Times New Roman"/>
              </a:rPr>
              <a:t>rivolto alle classi </a:t>
            </a:r>
            <a:r>
              <a:rPr sz="1400" dirty="0">
                <a:latin typeface="Times New Roman"/>
                <a:cs typeface="Times New Roman"/>
              </a:rPr>
              <a:t>IV e V </a:t>
            </a:r>
            <a:r>
              <a:rPr sz="1400" spc="-5" dirty="0">
                <a:latin typeface="Times New Roman"/>
                <a:cs typeface="Times New Roman"/>
              </a:rPr>
              <a:t>primaria  </a:t>
            </a:r>
            <a:r>
              <a:rPr sz="1400" dirty="0">
                <a:latin typeface="Times New Roman"/>
                <a:cs typeface="Times New Roman"/>
              </a:rPr>
              <a:t>per </a:t>
            </a:r>
            <a:r>
              <a:rPr sz="1400" spc="-5" dirty="0">
                <a:latin typeface="Times New Roman"/>
                <a:cs typeface="Times New Roman"/>
              </a:rPr>
              <a:t>leggere </a:t>
            </a:r>
            <a:r>
              <a:rPr sz="1400" dirty="0">
                <a:latin typeface="Times New Roman"/>
                <a:cs typeface="Times New Roman"/>
              </a:rPr>
              <a:t>i </a:t>
            </a:r>
            <a:r>
              <a:rPr sz="1400" spc="-5" dirty="0">
                <a:latin typeface="Times New Roman"/>
                <a:cs typeface="Times New Roman"/>
              </a:rPr>
              <a:t>segni intorno </a:t>
            </a:r>
            <a:r>
              <a:rPr sz="1400" dirty="0">
                <a:latin typeface="Times New Roman"/>
                <a:cs typeface="Times New Roman"/>
              </a:rPr>
              <a:t>a </a:t>
            </a:r>
            <a:r>
              <a:rPr sz="1400" spc="-5" dirty="0">
                <a:latin typeface="Times New Roman"/>
                <a:cs typeface="Times New Roman"/>
              </a:rPr>
              <a:t>noi </a:t>
            </a:r>
            <a:r>
              <a:rPr sz="1400" dirty="0">
                <a:latin typeface="Times New Roman"/>
                <a:cs typeface="Times New Roman"/>
              </a:rPr>
              <a:t>ed </a:t>
            </a:r>
            <a:r>
              <a:rPr sz="1400" spc="-5" dirty="0">
                <a:latin typeface="Times New Roman"/>
                <a:cs typeface="Times New Roman"/>
              </a:rPr>
              <a:t>imparare </a:t>
            </a:r>
            <a:r>
              <a:rPr sz="1400" dirty="0">
                <a:latin typeface="Times New Roman"/>
                <a:cs typeface="Times New Roman"/>
              </a:rPr>
              <a:t>a  </a:t>
            </a:r>
            <a:r>
              <a:rPr sz="1400" spc="-5" dirty="0">
                <a:latin typeface="Times New Roman"/>
                <a:cs typeface="Times New Roman"/>
              </a:rPr>
              <a:t>raccontarli</a:t>
            </a:r>
            <a:endParaRPr sz="1400">
              <a:latin typeface="Times New Roman"/>
              <a:cs typeface="Times New Roman"/>
            </a:endParaRPr>
          </a:p>
          <a:p>
            <a:pPr>
              <a:lnSpc>
                <a:spcPct val="100000"/>
              </a:lnSpc>
              <a:spcBef>
                <a:spcPts val="50"/>
              </a:spcBef>
            </a:pPr>
            <a:endParaRPr sz="1550">
              <a:latin typeface="Times New Roman"/>
              <a:cs typeface="Times New Roman"/>
            </a:endParaRPr>
          </a:p>
          <a:p>
            <a:pPr marL="2285365" marR="5080" algn="just">
              <a:lnSpc>
                <a:spcPct val="110700"/>
              </a:lnSpc>
            </a:pPr>
            <a:r>
              <a:rPr sz="1400" spc="-5" dirty="0">
                <a:latin typeface="Times New Roman"/>
                <a:cs typeface="Times New Roman"/>
              </a:rPr>
              <a:t>Palermo, </a:t>
            </a:r>
            <a:r>
              <a:rPr sz="1400" dirty="0">
                <a:latin typeface="Times New Roman"/>
                <a:cs typeface="Times New Roman"/>
              </a:rPr>
              <a:t>18 </a:t>
            </a:r>
            <a:r>
              <a:rPr sz="1400" spc="-5" dirty="0">
                <a:latin typeface="Times New Roman"/>
                <a:cs typeface="Times New Roman"/>
              </a:rPr>
              <a:t>marzo 2015 </a:t>
            </a:r>
            <a:r>
              <a:rPr sz="1400" dirty="0">
                <a:latin typeface="Times New Roman"/>
                <a:cs typeface="Times New Roman"/>
              </a:rPr>
              <a:t>– </a:t>
            </a:r>
            <a:r>
              <a:rPr sz="1400" spc="-5" dirty="0">
                <a:latin typeface="Times New Roman"/>
                <a:cs typeface="Times New Roman"/>
              </a:rPr>
              <a:t>Banca Mps porta </a:t>
            </a:r>
            <a:r>
              <a:rPr sz="1400" dirty="0">
                <a:latin typeface="Times New Roman"/>
                <a:cs typeface="Times New Roman"/>
              </a:rPr>
              <a:t>a  </a:t>
            </a:r>
            <a:r>
              <a:rPr sz="1400" spc="-5" dirty="0">
                <a:latin typeface="Times New Roman"/>
                <a:cs typeface="Times New Roman"/>
              </a:rPr>
              <a:t>Palermo</a:t>
            </a:r>
            <a:r>
              <a:rPr sz="1400" spc="130" dirty="0">
                <a:latin typeface="Times New Roman"/>
                <a:cs typeface="Times New Roman"/>
              </a:rPr>
              <a:t> </a:t>
            </a:r>
            <a:r>
              <a:rPr sz="1400" dirty="0">
                <a:latin typeface="Times New Roman"/>
                <a:cs typeface="Times New Roman"/>
              </a:rPr>
              <a:t>il</a:t>
            </a:r>
            <a:r>
              <a:rPr sz="1400" spc="135" dirty="0">
                <a:latin typeface="Times New Roman"/>
                <a:cs typeface="Times New Roman"/>
              </a:rPr>
              <a:t> </a:t>
            </a:r>
            <a:r>
              <a:rPr sz="1400" spc="-10" dirty="0">
                <a:latin typeface="Times New Roman"/>
                <a:cs typeface="Times New Roman"/>
              </a:rPr>
              <a:t>“Festival</a:t>
            </a:r>
            <a:r>
              <a:rPr sz="1400" spc="125" dirty="0">
                <a:latin typeface="Times New Roman"/>
                <a:cs typeface="Times New Roman"/>
              </a:rPr>
              <a:t> </a:t>
            </a:r>
            <a:r>
              <a:rPr sz="1400" spc="-5" dirty="0">
                <a:latin typeface="Times New Roman"/>
                <a:cs typeface="Times New Roman"/>
              </a:rPr>
              <a:t>della</a:t>
            </a:r>
            <a:r>
              <a:rPr sz="1400" spc="130" dirty="0">
                <a:latin typeface="Times New Roman"/>
                <a:cs typeface="Times New Roman"/>
              </a:rPr>
              <a:t> </a:t>
            </a:r>
            <a:r>
              <a:rPr sz="1400" spc="-5" dirty="0">
                <a:latin typeface="Times New Roman"/>
                <a:cs typeface="Times New Roman"/>
              </a:rPr>
              <a:t>Cultura</a:t>
            </a:r>
            <a:r>
              <a:rPr sz="1400" spc="130" dirty="0">
                <a:latin typeface="Times New Roman"/>
                <a:cs typeface="Times New Roman"/>
              </a:rPr>
              <a:t> </a:t>
            </a:r>
            <a:r>
              <a:rPr sz="1400" spc="-5" dirty="0">
                <a:latin typeface="Times New Roman"/>
                <a:cs typeface="Times New Roman"/>
              </a:rPr>
              <a:t>Creativa</a:t>
            </a:r>
            <a:r>
              <a:rPr sz="1400" spc="130" dirty="0">
                <a:latin typeface="Times New Roman"/>
                <a:cs typeface="Times New Roman"/>
              </a:rPr>
              <a:t> </a:t>
            </a:r>
            <a:r>
              <a:rPr sz="1400" spc="-5" dirty="0">
                <a:latin typeface="Times New Roman"/>
                <a:cs typeface="Times New Roman"/>
              </a:rPr>
              <a:t>2015”,</a:t>
            </a:r>
            <a:r>
              <a:rPr sz="1400" spc="130" dirty="0">
                <a:latin typeface="Times New Roman"/>
                <a:cs typeface="Times New Roman"/>
              </a:rPr>
              <a:t> </a:t>
            </a:r>
            <a:r>
              <a:rPr sz="1400" spc="-5" dirty="0">
                <a:latin typeface="Times New Roman"/>
                <a:cs typeface="Times New Roman"/>
              </a:rPr>
              <a:t>la</a:t>
            </a:r>
            <a:endParaRPr sz="1400">
              <a:latin typeface="Times New Roman"/>
              <a:cs typeface="Times New Roman"/>
            </a:endParaRPr>
          </a:p>
          <a:p>
            <a:pPr marL="12700" marR="11430">
              <a:lnSpc>
                <a:spcPct val="110000"/>
              </a:lnSpc>
            </a:pPr>
            <a:r>
              <a:rPr sz="1400" spc="-5" dirty="0">
                <a:latin typeface="Times New Roman"/>
                <a:cs typeface="Times New Roman"/>
              </a:rPr>
              <a:t>manifestazione promossa dalle </a:t>
            </a:r>
            <a:r>
              <a:rPr sz="1400" dirty="0">
                <a:latin typeface="Times New Roman"/>
                <a:cs typeface="Times New Roman"/>
              </a:rPr>
              <a:t>banche e </a:t>
            </a:r>
            <a:r>
              <a:rPr sz="1400" spc="-5" dirty="0">
                <a:latin typeface="Times New Roman"/>
                <a:cs typeface="Times New Roman"/>
              </a:rPr>
              <a:t>coordinata dall’ABI. L’iniziativa, sostenuta  </a:t>
            </a:r>
            <a:r>
              <a:rPr sz="1400" dirty="0">
                <a:latin typeface="Times New Roman"/>
                <a:cs typeface="Times New Roman"/>
              </a:rPr>
              <a:t>per</a:t>
            </a:r>
            <a:r>
              <a:rPr sz="1400" spc="130" dirty="0">
                <a:latin typeface="Times New Roman"/>
                <a:cs typeface="Times New Roman"/>
              </a:rPr>
              <a:t> </a:t>
            </a:r>
            <a:r>
              <a:rPr sz="1400" dirty="0">
                <a:latin typeface="Times New Roman"/>
                <a:cs typeface="Times New Roman"/>
              </a:rPr>
              <a:t>il</a:t>
            </a:r>
            <a:r>
              <a:rPr sz="1400" spc="135" dirty="0">
                <a:latin typeface="Times New Roman"/>
                <a:cs typeface="Times New Roman"/>
              </a:rPr>
              <a:t> </a:t>
            </a:r>
            <a:r>
              <a:rPr sz="1400" spc="-5" dirty="0">
                <a:latin typeface="Times New Roman"/>
                <a:cs typeface="Times New Roman"/>
              </a:rPr>
              <a:t>secondo</a:t>
            </a:r>
            <a:r>
              <a:rPr sz="1400" spc="145" dirty="0">
                <a:latin typeface="Times New Roman"/>
                <a:cs typeface="Times New Roman"/>
              </a:rPr>
              <a:t> </a:t>
            </a:r>
            <a:r>
              <a:rPr sz="1400" spc="-5" dirty="0">
                <a:latin typeface="Times New Roman"/>
                <a:cs typeface="Times New Roman"/>
              </a:rPr>
              <a:t>anno</a:t>
            </a:r>
            <a:r>
              <a:rPr sz="1400" spc="120" dirty="0">
                <a:latin typeface="Times New Roman"/>
                <a:cs typeface="Times New Roman"/>
              </a:rPr>
              <a:t> </a:t>
            </a:r>
            <a:r>
              <a:rPr sz="1400" spc="-5" dirty="0">
                <a:latin typeface="Times New Roman"/>
                <a:cs typeface="Times New Roman"/>
              </a:rPr>
              <a:t>consecutivo</a:t>
            </a:r>
            <a:r>
              <a:rPr sz="1400" spc="135" dirty="0">
                <a:latin typeface="Times New Roman"/>
                <a:cs typeface="Times New Roman"/>
              </a:rPr>
              <a:t> </a:t>
            </a:r>
            <a:r>
              <a:rPr sz="1400" dirty="0">
                <a:latin typeface="Times New Roman"/>
                <a:cs typeface="Times New Roman"/>
              </a:rPr>
              <a:t>da</a:t>
            </a:r>
            <a:r>
              <a:rPr sz="1400" spc="145" dirty="0">
                <a:latin typeface="Times New Roman"/>
                <a:cs typeface="Times New Roman"/>
              </a:rPr>
              <a:t> </a:t>
            </a:r>
            <a:r>
              <a:rPr sz="1400" spc="-5" dirty="0">
                <a:latin typeface="Times New Roman"/>
                <a:cs typeface="Times New Roman"/>
              </a:rPr>
              <a:t>Banca</a:t>
            </a:r>
            <a:r>
              <a:rPr sz="1400" spc="145" dirty="0">
                <a:latin typeface="Times New Roman"/>
                <a:cs typeface="Times New Roman"/>
              </a:rPr>
              <a:t> </a:t>
            </a:r>
            <a:r>
              <a:rPr sz="1400" spc="-5" dirty="0">
                <a:latin typeface="Times New Roman"/>
                <a:cs typeface="Times New Roman"/>
              </a:rPr>
              <a:t>Monte</a:t>
            </a:r>
            <a:r>
              <a:rPr sz="1400" spc="125" dirty="0">
                <a:latin typeface="Times New Roman"/>
                <a:cs typeface="Times New Roman"/>
              </a:rPr>
              <a:t> </a:t>
            </a:r>
            <a:r>
              <a:rPr sz="1400" dirty="0">
                <a:latin typeface="Times New Roman"/>
                <a:cs typeface="Times New Roman"/>
              </a:rPr>
              <a:t>dei</a:t>
            </a:r>
            <a:r>
              <a:rPr sz="1400" spc="135" dirty="0">
                <a:latin typeface="Times New Roman"/>
                <a:cs typeface="Times New Roman"/>
              </a:rPr>
              <a:t> </a:t>
            </a:r>
            <a:r>
              <a:rPr sz="1400" spc="-5" dirty="0">
                <a:latin typeface="Times New Roman"/>
                <a:cs typeface="Times New Roman"/>
              </a:rPr>
              <a:t>Paschi</a:t>
            </a:r>
            <a:r>
              <a:rPr sz="1400" spc="135" dirty="0">
                <a:latin typeface="Times New Roman"/>
                <a:cs typeface="Times New Roman"/>
              </a:rPr>
              <a:t> </a:t>
            </a:r>
            <a:r>
              <a:rPr sz="1400" dirty="0">
                <a:latin typeface="Times New Roman"/>
                <a:cs typeface="Times New Roman"/>
              </a:rPr>
              <a:t>di</a:t>
            </a:r>
            <a:r>
              <a:rPr sz="1400" spc="145" dirty="0">
                <a:latin typeface="Times New Roman"/>
                <a:cs typeface="Times New Roman"/>
              </a:rPr>
              <a:t> </a:t>
            </a:r>
            <a:r>
              <a:rPr sz="1400" spc="-5" dirty="0">
                <a:latin typeface="Times New Roman"/>
                <a:cs typeface="Times New Roman"/>
              </a:rPr>
              <a:t>Siena,</a:t>
            </a:r>
            <a:r>
              <a:rPr sz="1400" spc="125" dirty="0">
                <a:latin typeface="Times New Roman"/>
                <a:cs typeface="Times New Roman"/>
              </a:rPr>
              <a:t> </a:t>
            </a:r>
            <a:r>
              <a:rPr sz="1400" dirty="0">
                <a:latin typeface="Times New Roman"/>
                <a:cs typeface="Times New Roman"/>
              </a:rPr>
              <a:t>si</a:t>
            </a:r>
            <a:r>
              <a:rPr sz="1400" spc="135" dirty="0">
                <a:latin typeface="Times New Roman"/>
                <a:cs typeface="Times New Roman"/>
              </a:rPr>
              <a:t> </a:t>
            </a:r>
            <a:r>
              <a:rPr sz="1400" spc="-5" dirty="0">
                <a:latin typeface="Times New Roman"/>
                <a:cs typeface="Times New Roman"/>
              </a:rPr>
              <a:t>tiene</a:t>
            </a:r>
            <a:r>
              <a:rPr sz="1400" spc="130" dirty="0">
                <a:latin typeface="Times New Roman"/>
                <a:cs typeface="Times New Roman"/>
              </a:rPr>
              <a:t> </a:t>
            </a:r>
            <a:r>
              <a:rPr sz="1400" spc="-5" dirty="0">
                <a:latin typeface="Times New Roman"/>
                <a:cs typeface="Times New Roman"/>
              </a:rPr>
              <a:t>nella</a:t>
            </a:r>
            <a:endParaRPr sz="1400">
              <a:latin typeface="Times New Roman"/>
              <a:cs typeface="Times New Roman"/>
            </a:endParaRPr>
          </a:p>
          <a:p>
            <a:pPr marL="12700">
              <a:lnSpc>
                <a:spcPct val="100000"/>
              </a:lnSpc>
              <a:spcBef>
                <a:spcPts val="180"/>
              </a:spcBef>
            </a:pPr>
            <a:r>
              <a:rPr sz="1400" spc="-5" dirty="0">
                <a:latin typeface="Times New Roman"/>
                <a:cs typeface="Times New Roman"/>
              </a:rPr>
              <a:t>settimana</a:t>
            </a:r>
            <a:r>
              <a:rPr sz="1400" spc="30" dirty="0">
                <a:latin typeface="Times New Roman"/>
                <a:cs typeface="Times New Roman"/>
              </a:rPr>
              <a:t> </a:t>
            </a:r>
            <a:r>
              <a:rPr sz="1400" spc="-5" dirty="0">
                <a:latin typeface="Times New Roman"/>
                <a:cs typeface="Times New Roman"/>
              </a:rPr>
              <a:t>dal</a:t>
            </a:r>
            <a:r>
              <a:rPr sz="1400" spc="40" dirty="0">
                <a:latin typeface="Times New Roman"/>
                <a:cs typeface="Times New Roman"/>
              </a:rPr>
              <a:t> </a:t>
            </a:r>
            <a:r>
              <a:rPr sz="1400" spc="-5" dirty="0">
                <a:latin typeface="Times New Roman"/>
                <a:cs typeface="Times New Roman"/>
              </a:rPr>
              <a:t>16</a:t>
            </a:r>
            <a:r>
              <a:rPr sz="1400" spc="35" dirty="0">
                <a:latin typeface="Times New Roman"/>
                <a:cs typeface="Times New Roman"/>
              </a:rPr>
              <a:t> </a:t>
            </a:r>
            <a:r>
              <a:rPr sz="1400" spc="-10" dirty="0">
                <a:latin typeface="Times New Roman"/>
                <a:cs typeface="Times New Roman"/>
              </a:rPr>
              <a:t>al</a:t>
            </a:r>
            <a:r>
              <a:rPr sz="1400" spc="30" dirty="0">
                <a:latin typeface="Times New Roman"/>
                <a:cs typeface="Times New Roman"/>
              </a:rPr>
              <a:t> </a:t>
            </a:r>
            <a:r>
              <a:rPr sz="1400" spc="-5" dirty="0">
                <a:latin typeface="Times New Roman"/>
                <a:cs typeface="Times New Roman"/>
              </a:rPr>
              <a:t>22</a:t>
            </a:r>
            <a:r>
              <a:rPr sz="1400" spc="40" dirty="0">
                <a:latin typeface="Times New Roman"/>
                <a:cs typeface="Times New Roman"/>
              </a:rPr>
              <a:t> </a:t>
            </a:r>
            <a:r>
              <a:rPr sz="1400" spc="-5" dirty="0">
                <a:latin typeface="Times New Roman"/>
                <a:cs typeface="Times New Roman"/>
              </a:rPr>
              <a:t>marzo</a:t>
            </a:r>
            <a:r>
              <a:rPr sz="1400" spc="35" dirty="0">
                <a:latin typeface="Times New Roman"/>
                <a:cs typeface="Times New Roman"/>
              </a:rPr>
              <a:t> </a:t>
            </a:r>
            <a:r>
              <a:rPr sz="1400" spc="-5" dirty="0">
                <a:latin typeface="Times New Roman"/>
                <a:cs typeface="Times New Roman"/>
              </a:rPr>
              <a:t>sull’intero</a:t>
            </a:r>
            <a:r>
              <a:rPr sz="1400" spc="25" dirty="0">
                <a:latin typeface="Times New Roman"/>
                <a:cs typeface="Times New Roman"/>
              </a:rPr>
              <a:t> </a:t>
            </a:r>
            <a:r>
              <a:rPr sz="1400" spc="-5" dirty="0">
                <a:latin typeface="Times New Roman"/>
                <a:cs typeface="Times New Roman"/>
              </a:rPr>
              <a:t>territorio</a:t>
            </a:r>
            <a:r>
              <a:rPr sz="1400" spc="35" dirty="0">
                <a:latin typeface="Times New Roman"/>
                <a:cs typeface="Times New Roman"/>
              </a:rPr>
              <a:t> </a:t>
            </a:r>
            <a:r>
              <a:rPr sz="1400" spc="-5" dirty="0">
                <a:latin typeface="Times New Roman"/>
                <a:cs typeface="Times New Roman"/>
              </a:rPr>
              <a:t>nazionale</a:t>
            </a:r>
            <a:r>
              <a:rPr sz="1400" spc="35" dirty="0">
                <a:latin typeface="Times New Roman"/>
                <a:cs typeface="Times New Roman"/>
              </a:rPr>
              <a:t> </a:t>
            </a:r>
            <a:r>
              <a:rPr sz="1400" dirty="0">
                <a:latin typeface="Times New Roman"/>
                <a:cs typeface="Times New Roman"/>
              </a:rPr>
              <a:t>e</a:t>
            </a:r>
            <a:r>
              <a:rPr sz="1400" spc="20" dirty="0">
                <a:latin typeface="Times New Roman"/>
                <a:cs typeface="Times New Roman"/>
              </a:rPr>
              <a:t> </a:t>
            </a:r>
            <a:r>
              <a:rPr sz="1400" dirty="0">
                <a:latin typeface="Times New Roman"/>
                <a:cs typeface="Times New Roman"/>
              </a:rPr>
              <a:t>vede</a:t>
            </a:r>
            <a:r>
              <a:rPr sz="1400" spc="25" dirty="0">
                <a:latin typeface="Times New Roman"/>
                <a:cs typeface="Times New Roman"/>
              </a:rPr>
              <a:t> </a:t>
            </a:r>
            <a:r>
              <a:rPr sz="1400" dirty="0">
                <a:latin typeface="Times New Roman"/>
                <a:cs typeface="Times New Roman"/>
              </a:rPr>
              <a:t>la</a:t>
            </a:r>
            <a:r>
              <a:rPr sz="1400" spc="35" dirty="0">
                <a:latin typeface="Times New Roman"/>
                <a:cs typeface="Times New Roman"/>
              </a:rPr>
              <a:t> </a:t>
            </a:r>
            <a:r>
              <a:rPr sz="1400" spc="-5" dirty="0">
                <a:latin typeface="Times New Roman"/>
                <a:cs typeface="Times New Roman"/>
              </a:rPr>
              <a:t>realizzazione</a:t>
            </a:r>
            <a:r>
              <a:rPr sz="1400" spc="20" dirty="0">
                <a:latin typeface="Times New Roman"/>
                <a:cs typeface="Times New Roman"/>
              </a:rPr>
              <a:t> </a:t>
            </a:r>
            <a:r>
              <a:rPr sz="1400" spc="-5" dirty="0">
                <a:latin typeface="Times New Roman"/>
                <a:cs typeface="Times New Roman"/>
              </a:rPr>
              <a:t>di</a:t>
            </a:r>
            <a:endParaRPr sz="1400">
              <a:latin typeface="Times New Roman"/>
              <a:cs typeface="Times New Roman"/>
            </a:endParaRPr>
          </a:p>
        </p:txBody>
      </p:sp>
      <p:sp>
        <p:nvSpPr>
          <p:cNvPr id="7" name="object 7"/>
          <p:cNvSpPr/>
          <p:nvPr/>
        </p:nvSpPr>
        <p:spPr>
          <a:xfrm>
            <a:off x="2608579" y="2224575"/>
            <a:ext cx="2285999" cy="45683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872363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8370">
              <a:lnSpc>
                <a:spcPts val="1839"/>
              </a:lnSpc>
            </a:pPr>
            <a:r>
              <a:rPr sz="1600" b="1" spc="-5" dirty="0">
                <a:latin typeface="Arial"/>
                <a:cs typeface="Arial"/>
              </a:rPr>
              <a:t>247.libero.it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5"/>
              </a:spcBef>
            </a:pPr>
            <a:endParaRPr sz="2100">
              <a:latin typeface="Times New Roman"/>
              <a:cs typeface="Times New Roman"/>
            </a:endParaRPr>
          </a:p>
          <a:p>
            <a:pPr marL="12700" marR="6985" algn="just">
              <a:lnSpc>
                <a:spcPct val="110200"/>
              </a:lnSpc>
            </a:pPr>
            <a:r>
              <a:rPr sz="1400" spc="-5" dirty="0">
                <a:latin typeface="Times New Roman"/>
                <a:cs typeface="Times New Roman"/>
              </a:rPr>
              <a:t>una serie di progetti orientati alla creatività, alla sensibilizzazione delle capacità  espressive </a:t>
            </a:r>
            <a:r>
              <a:rPr sz="1400" dirty="0">
                <a:latin typeface="Times New Roman"/>
                <a:cs typeface="Times New Roman"/>
              </a:rPr>
              <a:t>e </a:t>
            </a:r>
            <a:r>
              <a:rPr sz="1400" spc="-5" dirty="0">
                <a:latin typeface="Times New Roman"/>
                <a:cs typeface="Times New Roman"/>
              </a:rPr>
              <a:t>all’esperienza diretta dei laboratori, mirando </a:t>
            </a:r>
            <a:r>
              <a:rPr sz="1400" dirty="0">
                <a:latin typeface="Times New Roman"/>
                <a:cs typeface="Times New Roman"/>
              </a:rPr>
              <a:t>a rendere </a:t>
            </a:r>
            <a:r>
              <a:rPr sz="1400" spc="-5" dirty="0">
                <a:latin typeface="Times New Roman"/>
                <a:cs typeface="Times New Roman"/>
              </a:rPr>
              <a:t>la </a:t>
            </a:r>
            <a:r>
              <a:rPr sz="1400" dirty="0">
                <a:latin typeface="Times New Roman"/>
                <a:cs typeface="Times New Roman"/>
              </a:rPr>
              <a:t>Banca </a:t>
            </a:r>
            <a:r>
              <a:rPr sz="1400" spc="-5" dirty="0">
                <a:latin typeface="Times New Roman"/>
                <a:cs typeface="Times New Roman"/>
              </a:rPr>
              <a:t>un  soggetto attivo </a:t>
            </a:r>
            <a:r>
              <a:rPr sz="1400" spc="-10" dirty="0">
                <a:latin typeface="Times New Roman"/>
                <a:cs typeface="Times New Roman"/>
              </a:rPr>
              <a:t>al </a:t>
            </a:r>
            <a:r>
              <a:rPr sz="1400" spc="-5" dirty="0">
                <a:latin typeface="Times New Roman"/>
                <a:cs typeface="Times New Roman"/>
              </a:rPr>
              <a:t>fianco della società civile, </a:t>
            </a:r>
            <a:r>
              <a:rPr sz="1400" spc="-15" dirty="0">
                <a:latin typeface="Times New Roman"/>
                <a:cs typeface="Times New Roman"/>
              </a:rPr>
              <a:t>ma </a:t>
            </a:r>
            <a:r>
              <a:rPr sz="1400" spc="-5" dirty="0">
                <a:latin typeface="Times New Roman"/>
                <a:cs typeface="Times New Roman"/>
              </a:rPr>
              <a:t>soprattutto un catalizzatore di cultura  </a:t>
            </a:r>
            <a:r>
              <a:rPr sz="1400" dirty="0">
                <a:latin typeface="Times New Roman"/>
                <a:cs typeface="Times New Roman"/>
              </a:rPr>
              <a:t>e </a:t>
            </a:r>
            <a:r>
              <a:rPr sz="1400" spc="-5" dirty="0">
                <a:latin typeface="Times New Roman"/>
                <a:cs typeface="Times New Roman"/>
              </a:rPr>
              <a:t>creatività sul territorio. Tutto ciò con </a:t>
            </a:r>
            <a:r>
              <a:rPr sz="1400" dirty="0">
                <a:latin typeface="Times New Roman"/>
                <a:cs typeface="Times New Roman"/>
              </a:rPr>
              <a:t>i </a:t>
            </a:r>
            <a:r>
              <a:rPr sz="1400" spc="-5" dirty="0">
                <a:latin typeface="Times New Roman"/>
                <a:cs typeface="Times New Roman"/>
              </a:rPr>
              <a:t>giovanissimi </a:t>
            </a:r>
            <a:r>
              <a:rPr sz="1400" dirty="0">
                <a:latin typeface="Times New Roman"/>
                <a:cs typeface="Times New Roman"/>
              </a:rPr>
              <a:t>al </a:t>
            </a:r>
            <a:r>
              <a:rPr sz="1400" spc="-5" dirty="0">
                <a:latin typeface="Times New Roman"/>
                <a:cs typeface="Times New Roman"/>
              </a:rPr>
              <a:t>centro, </a:t>
            </a:r>
            <a:r>
              <a:rPr sz="1400" dirty="0">
                <a:latin typeface="Times New Roman"/>
                <a:cs typeface="Times New Roman"/>
              </a:rPr>
              <a:t>per </a:t>
            </a:r>
            <a:r>
              <a:rPr sz="1400" spc="-5" dirty="0">
                <a:latin typeface="Times New Roman"/>
                <a:cs typeface="Times New Roman"/>
              </a:rPr>
              <a:t>avvicinare  bambini </a:t>
            </a:r>
            <a:r>
              <a:rPr sz="1400" dirty="0">
                <a:latin typeface="Times New Roman"/>
                <a:cs typeface="Times New Roman"/>
              </a:rPr>
              <a:t>e </a:t>
            </a:r>
            <a:r>
              <a:rPr sz="1400" spc="-5" dirty="0">
                <a:latin typeface="Times New Roman"/>
                <a:cs typeface="Times New Roman"/>
              </a:rPr>
              <a:t>ragazzi dai </a:t>
            </a:r>
            <a:r>
              <a:rPr sz="1400" dirty="0">
                <a:latin typeface="Times New Roman"/>
                <a:cs typeface="Times New Roman"/>
              </a:rPr>
              <a:t>6 </a:t>
            </a:r>
            <a:r>
              <a:rPr sz="1400" spc="-10" dirty="0">
                <a:latin typeface="Times New Roman"/>
                <a:cs typeface="Times New Roman"/>
              </a:rPr>
              <a:t>ai </a:t>
            </a:r>
            <a:r>
              <a:rPr sz="1400" spc="-5" dirty="0">
                <a:latin typeface="Times New Roman"/>
                <a:cs typeface="Times New Roman"/>
              </a:rPr>
              <a:t>13 anni alla cultura. Filo conduttore </a:t>
            </a:r>
            <a:r>
              <a:rPr sz="1400" dirty="0">
                <a:latin typeface="Times New Roman"/>
                <a:cs typeface="Times New Roman"/>
              </a:rPr>
              <a:t>di </a:t>
            </a:r>
            <a:r>
              <a:rPr sz="1400" spc="-5" dirty="0">
                <a:latin typeface="Times New Roman"/>
                <a:cs typeface="Times New Roman"/>
              </a:rPr>
              <a:t>questa seconda  edizione </a:t>
            </a:r>
            <a:r>
              <a:rPr sz="1400" dirty="0">
                <a:latin typeface="Times New Roman"/>
                <a:cs typeface="Times New Roman"/>
              </a:rPr>
              <a:t>è </a:t>
            </a:r>
            <a:r>
              <a:rPr sz="1400" spc="-5" dirty="0">
                <a:latin typeface="Times New Roman"/>
                <a:cs typeface="Times New Roman"/>
              </a:rPr>
              <a:t>il </a:t>
            </a:r>
            <a:r>
              <a:rPr sz="1400" spc="-10" dirty="0">
                <a:latin typeface="Times New Roman"/>
                <a:cs typeface="Times New Roman"/>
              </a:rPr>
              <a:t>tema </a:t>
            </a:r>
            <a:r>
              <a:rPr sz="1400" dirty="0">
                <a:latin typeface="Times New Roman"/>
                <a:cs typeface="Times New Roman"/>
              </a:rPr>
              <a:t>dei </a:t>
            </a:r>
            <a:r>
              <a:rPr sz="1400" spc="-5" dirty="0">
                <a:latin typeface="Times New Roman"/>
                <a:cs typeface="Times New Roman"/>
              </a:rPr>
              <a:t>segni: “L’alfabeto del mondo. </a:t>
            </a:r>
            <a:r>
              <a:rPr sz="1400" spc="-10" dirty="0">
                <a:latin typeface="Times New Roman"/>
                <a:cs typeface="Times New Roman"/>
              </a:rPr>
              <a:t>Leggiamo </a:t>
            </a:r>
            <a:r>
              <a:rPr sz="1400" dirty="0">
                <a:latin typeface="Times New Roman"/>
                <a:cs typeface="Times New Roman"/>
              </a:rPr>
              <a:t>i </a:t>
            </a:r>
            <a:r>
              <a:rPr sz="1400" spc="-5" dirty="0">
                <a:latin typeface="Times New Roman"/>
                <a:cs typeface="Times New Roman"/>
              </a:rPr>
              <a:t>segni intorno </a:t>
            </a:r>
            <a:r>
              <a:rPr sz="1400" dirty="0">
                <a:latin typeface="Times New Roman"/>
                <a:cs typeface="Times New Roman"/>
              </a:rPr>
              <a:t>a </a:t>
            </a:r>
            <a:r>
              <a:rPr sz="1400" spc="-5" dirty="0">
                <a:latin typeface="Times New Roman"/>
                <a:cs typeface="Times New Roman"/>
              </a:rPr>
              <a:t>noi </a:t>
            </a:r>
            <a:r>
              <a:rPr sz="1400" dirty="0">
                <a:latin typeface="Times New Roman"/>
                <a:cs typeface="Times New Roman"/>
              </a:rPr>
              <a:t>e  </a:t>
            </a:r>
            <a:r>
              <a:rPr sz="1400" spc="-5" dirty="0">
                <a:latin typeface="Times New Roman"/>
                <a:cs typeface="Times New Roman"/>
              </a:rPr>
              <a:t>raccontiamo”, declinato </a:t>
            </a:r>
            <a:r>
              <a:rPr sz="1400" dirty="0">
                <a:latin typeface="Times New Roman"/>
                <a:cs typeface="Times New Roman"/>
              </a:rPr>
              <a:t>da </a:t>
            </a:r>
            <a:r>
              <a:rPr sz="1400" spc="-5" dirty="0">
                <a:latin typeface="Times New Roman"/>
                <a:cs typeface="Times New Roman"/>
              </a:rPr>
              <a:t>ciascuna realtà </a:t>
            </a:r>
            <a:r>
              <a:rPr sz="1400" dirty="0">
                <a:latin typeface="Times New Roman"/>
                <a:cs typeface="Times New Roman"/>
              </a:rPr>
              <a:t>con </a:t>
            </a:r>
            <a:r>
              <a:rPr sz="1400" spc="-5" dirty="0">
                <a:latin typeface="Times New Roman"/>
                <a:cs typeface="Times New Roman"/>
              </a:rPr>
              <a:t>strumenti diversi </a:t>
            </a:r>
            <a:r>
              <a:rPr sz="1400" dirty="0">
                <a:latin typeface="Times New Roman"/>
                <a:cs typeface="Times New Roman"/>
              </a:rPr>
              <a:t>e </a:t>
            </a:r>
            <a:r>
              <a:rPr sz="1400" spc="-5" dirty="0">
                <a:latin typeface="Times New Roman"/>
                <a:cs typeface="Times New Roman"/>
              </a:rPr>
              <a:t>da punti </a:t>
            </a:r>
            <a:r>
              <a:rPr sz="1400" dirty="0">
                <a:latin typeface="Times New Roman"/>
                <a:cs typeface="Times New Roman"/>
              </a:rPr>
              <a:t>di </a:t>
            </a:r>
            <a:r>
              <a:rPr sz="1400" spc="-5" dirty="0">
                <a:latin typeface="Times New Roman"/>
                <a:cs typeface="Times New Roman"/>
              </a:rPr>
              <a:t>vista  differenti, alla luce delle proprie specificità </a:t>
            </a:r>
            <a:r>
              <a:rPr sz="1400" dirty="0">
                <a:latin typeface="Times New Roman"/>
                <a:cs typeface="Times New Roman"/>
              </a:rPr>
              <a:t>e </a:t>
            </a:r>
            <a:r>
              <a:rPr sz="1400" spc="-5" dirty="0">
                <a:latin typeface="Times New Roman"/>
                <a:cs typeface="Times New Roman"/>
              </a:rPr>
              <a:t>di quelle del territorio </a:t>
            </a:r>
            <a:r>
              <a:rPr sz="1400" dirty="0">
                <a:latin typeface="Times New Roman"/>
                <a:cs typeface="Times New Roman"/>
              </a:rPr>
              <a:t>di </a:t>
            </a:r>
            <a:r>
              <a:rPr sz="1400" spc="-5" dirty="0">
                <a:latin typeface="Times New Roman"/>
                <a:cs typeface="Times New Roman"/>
              </a:rPr>
              <a:t>appartenenza.  “Disegni”, questo il nome </a:t>
            </a:r>
            <a:r>
              <a:rPr sz="1400" dirty="0">
                <a:latin typeface="Times New Roman"/>
                <a:cs typeface="Times New Roman"/>
              </a:rPr>
              <a:t>del </a:t>
            </a:r>
            <a:r>
              <a:rPr sz="1400" spc="-5" dirty="0">
                <a:latin typeface="Times New Roman"/>
                <a:cs typeface="Times New Roman"/>
              </a:rPr>
              <a:t>progetto sostenuto </a:t>
            </a:r>
            <a:r>
              <a:rPr sz="1400" dirty="0">
                <a:latin typeface="Times New Roman"/>
                <a:cs typeface="Times New Roman"/>
              </a:rPr>
              <a:t>a </a:t>
            </a:r>
            <a:r>
              <a:rPr sz="1400" spc="-5" dirty="0">
                <a:latin typeface="Times New Roman"/>
                <a:cs typeface="Times New Roman"/>
              </a:rPr>
              <a:t>Palermo </a:t>
            </a:r>
            <a:r>
              <a:rPr sz="1400" dirty="0">
                <a:latin typeface="Times New Roman"/>
                <a:cs typeface="Times New Roman"/>
              </a:rPr>
              <a:t>da Banca </a:t>
            </a:r>
            <a:r>
              <a:rPr sz="1400" spc="-5" dirty="0">
                <a:latin typeface="Times New Roman"/>
                <a:cs typeface="Times New Roman"/>
              </a:rPr>
              <a:t>Mps con la  collaborazione della </a:t>
            </a:r>
            <a:r>
              <a:rPr sz="1400" dirty="0">
                <a:latin typeface="Times New Roman"/>
                <a:cs typeface="Times New Roman"/>
              </a:rPr>
              <a:t>Scuola </a:t>
            </a:r>
            <a:r>
              <a:rPr sz="1400" spc="-5" dirty="0">
                <a:latin typeface="Times New Roman"/>
                <a:cs typeface="Times New Roman"/>
              </a:rPr>
              <a:t>Bilingue Thomas </a:t>
            </a:r>
            <a:r>
              <a:rPr sz="1400" dirty="0">
                <a:latin typeface="Times New Roman"/>
                <a:cs typeface="Times New Roman"/>
              </a:rPr>
              <a:t>More, </a:t>
            </a:r>
            <a:r>
              <a:rPr sz="1400" spc="-5" dirty="0">
                <a:latin typeface="Times New Roman"/>
                <a:cs typeface="Times New Roman"/>
              </a:rPr>
              <a:t>presentato ieri, 17 marzo,  all’interno dei locali dell’istituto. </a:t>
            </a:r>
            <a:r>
              <a:rPr sz="1400" spc="-10" dirty="0">
                <a:latin typeface="Times New Roman"/>
                <a:cs typeface="Times New Roman"/>
              </a:rPr>
              <a:t>Si </a:t>
            </a:r>
            <a:r>
              <a:rPr sz="1400" spc="-5" dirty="0">
                <a:latin typeface="Times New Roman"/>
                <a:cs typeface="Times New Roman"/>
              </a:rPr>
              <a:t>tratta </a:t>
            </a:r>
            <a:r>
              <a:rPr sz="1400" dirty="0">
                <a:latin typeface="Times New Roman"/>
                <a:cs typeface="Times New Roman"/>
              </a:rPr>
              <a:t>di </a:t>
            </a:r>
            <a:r>
              <a:rPr sz="1400" spc="-5" dirty="0">
                <a:latin typeface="Times New Roman"/>
                <a:cs typeface="Times New Roman"/>
              </a:rPr>
              <a:t>un percorso didattico </a:t>
            </a:r>
            <a:r>
              <a:rPr sz="1400" dirty="0">
                <a:latin typeface="Times New Roman"/>
                <a:cs typeface="Times New Roman"/>
              </a:rPr>
              <a:t>che </a:t>
            </a:r>
            <a:r>
              <a:rPr sz="1400" spc="-5" dirty="0">
                <a:latin typeface="Times New Roman"/>
                <a:cs typeface="Times New Roman"/>
              </a:rPr>
              <a:t>vede </a:t>
            </a:r>
            <a:r>
              <a:rPr sz="1400" spc="-10" dirty="0">
                <a:latin typeface="Times New Roman"/>
                <a:cs typeface="Times New Roman"/>
              </a:rPr>
              <a:t>coinvolte  </a:t>
            </a:r>
            <a:r>
              <a:rPr sz="1400" dirty="0">
                <a:latin typeface="Times New Roman"/>
                <a:cs typeface="Times New Roman"/>
              </a:rPr>
              <a:t>le </a:t>
            </a:r>
            <a:r>
              <a:rPr sz="1400" spc="-5" dirty="0">
                <a:latin typeface="Times New Roman"/>
                <a:cs typeface="Times New Roman"/>
              </a:rPr>
              <a:t>classi di </a:t>
            </a:r>
            <a:r>
              <a:rPr sz="1400" dirty="0">
                <a:latin typeface="Times New Roman"/>
                <a:cs typeface="Times New Roman"/>
              </a:rPr>
              <a:t>IV e V </a:t>
            </a:r>
            <a:r>
              <a:rPr sz="1400" spc="-5" dirty="0">
                <a:latin typeface="Times New Roman"/>
                <a:cs typeface="Times New Roman"/>
              </a:rPr>
              <a:t>primaria, </a:t>
            </a:r>
            <a:r>
              <a:rPr sz="1400" dirty="0">
                <a:latin typeface="Times New Roman"/>
                <a:cs typeface="Times New Roman"/>
              </a:rPr>
              <a:t>che </a:t>
            </a:r>
            <a:r>
              <a:rPr sz="1400" spc="-5" dirty="0">
                <a:latin typeface="Times New Roman"/>
                <a:cs typeface="Times New Roman"/>
              </a:rPr>
              <a:t>hanno presentato elaborati </a:t>
            </a:r>
            <a:r>
              <a:rPr sz="1400" dirty="0">
                <a:latin typeface="Times New Roman"/>
                <a:cs typeface="Times New Roman"/>
              </a:rPr>
              <a:t>e </a:t>
            </a:r>
            <a:r>
              <a:rPr sz="1400" spc="-5" dirty="0">
                <a:latin typeface="Times New Roman"/>
                <a:cs typeface="Times New Roman"/>
              </a:rPr>
              <a:t>attività svolti durante le  </a:t>
            </a:r>
            <a:r>
              <a:rPr sz="1400" dirty="0">
                <a:latin typeface="Times New Roman"/>
                <a:cs typeface="Times New Roman"/>
              </a:rPr>
              <a:t>ore </a:t>
            </a:r>
            <a:r>
              <a:rPr sz="1400" spc="-5" dirty="0">
                <a:latin typeface="Times New Roman"/>
                <a:cs typeface="Times New Roman"/>
              </a:rPr>
              <a:t>di arte </a:t>
            </a:r>
            <a:r>
              <a:rPr sz="1400" spc="-10" dirty="0">
                <a:latin typeface="Times New Roman"/>
                <a:cs typeface="Times New Roman"/>
              </a:rPr>
              <a:t>ed </a:t>
            </a:r>
            <a:r>
              <a:rPr sz="1400" spc="-5" dirty="0">
                <a:latin typeface="Times New Roman"/>
                <a:cs typeface="Times New Roman"/>
              </a:rPr>
              <a:t>immagine, italiano, spagnolo </a:t>
            </a:r>
            <a:r>
              <a:rPr sz="1400" spc="-10" dirty="0">
                <a:latin typeface="Times New Roman"/>
                <a:cs typeface="Times New Roman"/>
              </a:rPr>
              <a:t>ed </a:t>
            </a:r>
            <a:r>
              <a:rPr sz="1400" spc="-5" dirty="0">
                <a:latin typeface="Times New Roman"/>
                <a:cs typeface="Times New Roman"/>
              </a:rPr>
              <a:t>inglese. </a:t>
            </a:r>
            <a:r>
              <a:rPr sz="1400" dirty="0">
                <a:latin typeface="Times New Roman"/>
                <a:cs typeface="Times New Roman"/>
              </a:rPr>
              <a:t>Il </a:t>
            </a:r>
            <a:r>
              <a:rPr sz="1400" spc="-5" dirty="0">
                <a:latin typeface="Times New Roman"/>
                <a:cs typeface="Times New Roman"/>
              </a:rPr>
              <a:t>tutto </a:t>
            </a:r>
            <a:r>
              <a:rPr sz="1400" dirty="0">
                <a:latin typeface="Times New Roman"/>
                <a:cs typeface="Times New Roman"/>
              </a:rPr>
              <a:t>in </a:t>
            </a:r>
            <a:r>
              <a:rPr sz="1400" spc="-5" dirty="0">
                <a:latin typeface="Times New Roman"/>
                <a:cs typeface="Times New Roman"/>
              </a:rPr>
              <a:t>lingua straniera,  </a:t>
            </a:r>
            <a:r>
              <a:rPr sz="1400" dirty="0">
                <a:latin typeface="Times New Roman"/>
                <a:cs typeface="Times New Roman"/>
              </a:rPr>
              <a:t>perché la </a:t>
            </a:r>
            <a:r>
              <a:rPr sz="1400" spc="-5" dirty="0">
                <a:latin typeface="Times New Roman"/>
                <a:cs typeface="Times New Roman"/>
              </a:rPr>
              <a:t>peculiarità </a:t>
            </a:r>
            <a:r>
              <a:rPr sz="1400" dirty="0">
                <a:latin typeface="Times New Roman"/>
                <a:cs typeface="Times New Roman"/>
              </a:rPr>
              <a:t>del </a:t>
            </a:r>
            <a:r>
              <a:rPr sz="1400" spc="-5" dirty="0">
                <a:latin typeface="Times New Roman"/>
                <a:cs typeface="Times New Roman"/>
              </a:rPr>
              <a:t>progetto formativo della scuola prevede l’inserimento </a:t>
            </a:r>
            <a:r>
              <a:rPr sz="1400" dirty="0">
                <a:latin typeface="Times New Roman"/>
                <a:cs typeface="Times New Roman"/>
              </a:rPr>
              <a:t>di </a:t>
            </a:r>
            <a:r>
              <a:rPr sz="1400" spc="-5" dirty="0">
                <a:latin typeface="Times New Roman"/>
                <a:cs typeface="Times New Roman"/>
              </a:rPr>
              <a:t>un  programma linguistico </a:t>
            </a:r>
            <a:r>
              <a:rPr sz="1400" dirty="0">
                <a:latin typeface="Times New Roman"/>
                <a:cs typeface="Times New Roman"/>
              </a:rPr>
              <a:t>di </a:t>
            </a:r>
            <a:r>
              <a:rPr sz="1400" spc="-10" dirty="0">
                <a:latin typeface="Times New Roman"/>
                <a:cs typeface="Times New Roman"/>
              </a:rPr>
              <a:t>bilinguismo </a:t>
            </a:r>
            <a:r>
              <a:rPr sz="1400" dirty="0">
                <a:latin typeface="Times New Roman"/>
                <a:cs typeface="Times New Roman"/>
              </a:rPr>
              <a:t>che </a:t>
            </a:r>
            <a:r>
              <a:rPr sz="1400" spc="-5" dirty="0">
                <a:latin typeface="Times New Roman"/>
                <a:cs typeface="Times New Roman"/>
              </a:rPr>
              <a:t>attraversa </a:t>
            </a:r>
            <a:r>
              <a:rPr sz="1400" dirty="0">
                <a:latin typeface="Times New Roman"/>
                <a:cs typeface="Times New Roman"/>
              </a:rPr>
              <a:t>il </a:t>
            </a:r>
            <a:r>
              <a:rPr sz="1400" spc="-5" dirty="0">
                <a:latin typeface="Times New Roman"/>
                <a:cs typeface="Times New Roman"/>
              </a:rPr>
              <a:t>ciclo della scuola primaria </a:t>
            </a:r>
            <a:r>
              <a:rPr sz="1400" dirty="0">
                <a:latin typeface="Times New Roman"/>
                <a:cs typeface="Times New Roman"/>
              </a:rPr>
              <a:t>e  </a:t>
            </a:r>
            <a:r>
              <a:rPr sz="1400" spc="-5" dirty="0">
                <a:latin typeface="Times New Roman"/>
                <a:cs typeface="Times New Roman"/>
              </a:rPr>
              <a:t>prosegue nella scuola secondaria di </a:t>
            </a:r>
            <a:r>
              <a:rPr sz="1400" dirty="0">
                <a:latin typeface="Times New Roman"/>
                <a:cs typeface="Times New Roman"/>
              </a:rPr>
              <a:t>I e II </a:t>
            </a:r>
            <a:r>
              <a:rPr sz="1400" spc="-5" dirty="0">
                <a:latin typeface="Times New Roman"/>
                <a:cs typeface="Times New Roman"/>
              </a:rPr>
              <a:t>grado, con l’insegnamento </a:t>
            </a:r>
            <a:r>
              <a:rPr sz="1400" dirty="0">
                <a:latin typeface="Times New Roman"/>
                <a:cs typeface="Times New Roman"/>
              </a:rPr>
              <a:t>di </a:t>
            </a:r>
            <a:r>
              <a:rPr sz="1400" spc="-5" dirty="0">
                <a:latin typeface="Times New Roman"/>
                <a:cs typeface="Times New Roman"/>
              </a:rPr>
              <a:t>arte </a:t>
            </a:r>
            <a:r>
              <a:rPr sz="1400" dirty="0">
                <a:latin typeface="Times New Roman"/>
                <a:cs typeface="Times New Roman"/>
              </a:rPr>
              <a:t>ed  </a:t>
            </a:r>
            <a:r>
              <a:rPr sz="1400" spc="-5" dirty="0">
                <a:latin typeface="Times New Roman"/>
                <a:cs typeface="Times New Roman"/>
              </a:rPr>
              <a:t>immagine direttamente in lingua spagnola </a:t>
            </a:r>
            <a:r>
              <a:rPr sz="1400" dirty="0">
                <a:latin typeface="Times New Roman"/>
                <a:cs typeface="Times New Roman"/>
              </a:rPr>
              <a:t>e </a:t>
            </a:r>
            <a:r>
              <a:rPr sz="1400" spc="-5" dirty="0">
                <a:latin typeface="Times New Roman"/>
                <a:cs typeface="Times New Roman"/>
              </a:rPr>
              <a:t>l’educazione musicale, </a:t>
            </a:r>
            <a:r>
              <a:rPr sz="1400" dirty="0">
                <a:latin typeface="Times New Roman"/>
                <a:cs typeface="Times New Roman"/>
              </a:rPr>
              <a:t>la </a:t>
            </a:r>
            <a:r>
              <a:rPr sz="1400" spc="-5" dirty="0">
                <a:latin typeface="Times New Roman"/>
                <a:cs typeface="Times New Roman"/>
              </a:rPr>
              <a:t>geografia </a:t>
            </a:r>
            <a:r>
              <a:rPr sz="1400" dirty="0">
                <a:latin typeface="Times New Roman"/>
                <a:cs typeface="Times New Roman"/>
              </a:rPr>
              <a:t>e  </a:t>
            </a:r>
            <a:r>
              <a:rPr sz="1400" spc="-5" dirty="0">
                <a:latin typeface="Times New Roman"/>
                <a:cs typeface="Times New Roman"/>
              </a:rPr>
              <a:t>l’informatica in inglese. Obiettivo del progetto portato avanti con Banca </a:t>
            </a:r>
            <a:r>
              <a:rPr sz="1400" spc="-10" dirty="0">
                <a:latin typeface="Times New Roman"/>
                <a:cs typeface="Times New Roman"/>
              </a:rPr>
              <a:t>Mps  </a:t>
            </a:r>
            <a:r>
              <a:rPr sz="1400" spc="-5" dirty="0">
                <a:latin typeface="Times New Roman"/>
                <a:cs typeface="Times New Roman"/>
              </a:rPr>
              <a:t>nell’ambito del Festival </a:t>
            </a:r>
            <a:r>
              <a:rPr sz="1400" dirty="0">
                <a:latin typeface="Times New Roman"/>
                <a:cs typeface="Times New Roman"/>
              </a:rPr>
              <a:t>è </a:t>
            </a:r>
            <a:r>
              <a:rPr sz="1400" spc="-5" dirty="0">
                <a:latin typeface="Times New Roman"/>
                <a:cs typeface="Times New Roman"/>
              </a:rPr>
              <a:t>spingere </a:t>
            </a:r>
            <a:r>
              <a:rPr sz="1400" spc="-10" dirty="0">
                <a:latin typeface="Times New Roman"/>
                <a:cs typeface="Times New Roman"/>
              </a:rPr>
              <a:t>ad </a:t>
            </a:r>
            <a:r>
              <a:rPr sz="1400" spc="-5" dirty="0">
                <a:latin typeface="Times New Roman"/>
                <a:cs typeface="Times New Roman"/>
              </a:rPr>
              <a:t>utilizzare linguaggi </a:t>
            </a:r>
            <a:r>
              <a:rPr sz="1400" dirty="0">
                <a:latin typeface="Times New Roman"/>
                <a:cs typeface="Times New Roman"/>
              </a:rPr>
              <a:t>e </a:t>
            </a:r>
            <a:r>
              <a:rPr sz="1400" spc="-5" dirty="0">
                <a:latin typeface="Times New Roman"/>
                <a:cs typeface="Times New Roman"/>
              </a:rPr>
              <a:t>codici diversi per  analizzare, comprendere </a:t>
            </a:r>
            <a:r>
              <a:rPr sz="1400" dirty="0">
                <a:latin typeface="Times New Roman"/>
                <a:cs typeface="Times New Roman"/>
              </a:rPr>
              <a:t>ed </a:t>
            </a:r>
            <a:r>
              <a:rPr sz="1400" spc="-5" dirty="0">
                <a:latin typeface="Times New Roman"/>
                <a:cs typeface="Times New Roman"/>
              </a:rPr>
              <a:t>interpretare </a:t>
            </a:r>
            <a:r>
              <a:rPr sz="1400" spc="15" dirty="0">
                <a:latin typeface="Times New Roman"/>
                <a:cs typeface="Times New Roman"/>
              </a:rPr>
              <a:t>la </a:t>
            </a:r>
            <a:r>
              <a:rPr sz="1400" spc="-5" dirty="0">
                <a:latin typeface="Times New Roman"/>
                <a:cs typeface="Times New Roman"/>
              </a:rPr>
              <a:t>realtà naturale </a:t>
            </a:r>
            <a:r>
              <a:rPr sz="1400" dirty="0">
                <a:latin typeface="Times New Roman"/>
                <a:cs typeface="Times New Roman"/>
              </a:rPr>
              <a:t>e </a:t>
            </a:r>
            <a:r>
              <a:rPr sz="1400" spc="-5" dirty="0">
                <a:latin typeface="Times New Roman"/>
                <a:cs typeface="Times New Roman"/>
              </a:rPr>
              <a:t>sociale, cogliendo le  relazioni </a:t>
            </a:r>
            <a:r>
              <a:rPr sz="1400" dirty="0">
                <a:latin typeface="Times New Roman"/>
                <a:cs typeface="Times New Roman"/>
              </a:rPr>
              <a:t>tra </a:t>
            </a:r>
            <a:r>
              <a:rPr sz="1400" spc="-10" dirty="0">
                <a:latin typeface="Times New Roman"/>
                <a:cs typeface="Times New Roman"/>
              </a:rPr>
              <a:t>uomo </a:t>
            </a:r>
            <a:r>
              <a:rPr sz="1400" dirty="0">
                <a:latin typeface="Times New Roman"/>
                <a:cs typeface="Times New Roman"/>
              </a:rPr>
              <a:t>e </a:t>
            </a:r>
            <a:r>
              <a:rPr sz="1400" spc="-5" dirty="0">
                <a:latin typeface="Times New Roman"/>
                <a:cs typeface="Times New Roman"/>
              </a:rPr>
              <a:t>ambiente </a:t>
            </a:r>
            <a:r>
              <a:rPr sz="1400" dirty="0">
                <a:latin typeface="Times New Roman"/>
                <a:cs typeface="Times New Roman"/>
              </a:rPr>
              <a:t>e </a:t>
            </a:r>
            <a:r>
              <a:rPr sz="1400" spc="-5" dirty="0">
                <a:latin typeface="Times New Roman"/>
                <a:cs typeface="Times New Roman"/>
              </a:rPr>
              <a:t>promuovendo l’uso originale </a:t>
            </a:r>
            <a:r>
              <a:rPr sz="1400" dirty="0">
                <a:latin typeface="Times New Roman"/>
                <a:cs typeface="Times New Roman"/>
              </a:rPr>
              <a:t>e </a:t>
            </a:r>
            <a:r>
              <a:rPr sz="1400" spc="-5" dirty="0">
                <a:latin typeface="Times New Roman"/>
                <a:cs typeface="Times New Roman"/>
              </a:rPr>
              <a:t>creativo dei </a:t>
            </a:r>
            <a:r>
              <a:rPr sz="1400" spc="-10" dirty="0">
                <a:latin typeface="Times New Roman"/>
                <a:cs typeface="Times New Roman"/>
              </a:rPr>
              <a:t>codici  </a:t>
            </a:r>
            <a:r>
              <a:rPr sz="1400" spc="-5" dirty="0">
                <a:latin typeface="Times New Roman"/>
                <a:cs typeface="Times New Roman"/>
              </a:rPr>
              <a:t>linguistici.</a:t>
            </a:r>
            <a:endParaRPr sz="1400">
              <a:latin typeface="Times New Roman"/>
              <a:cs typeface="Times New Roman"/>
            </a:endParaRPr>
          </a:p>
          <a:p>
            <a:pPr marL="12700">
              <a:lnSpc>
                <a:spcPct val="100000"/>
              </a:lnSpc>
              <a:spcBef>
                <a:spcPts val="170"/>
              </a:spcBef>
            </a:pPr>
            <a:r>
              <a:rPr sz="1400" spc="-5" dirty="0">
                <a:latin typeface="Times New Roman"/>
                <a:cs typeface="Times New Roman"/>
              </a:rPr>
              <a:t>Dopo</a:t>
            </a:r>
            <a:r>
              <a:rPr sz="1400" spc="140" dirty="0">
                <a:latin typeface="Times New Roman"/>
                <a:cs typeface="Times New Roman"/>
              </a:rPr>
              <a:t> </a:t>
            </a:r>
            <a:r>
              <a:rPr sz="1400" spc="-5" dirty="0">
                <a:latin typeface="Times New Roman"/>
                <a:cs typeface="Times New Roman"/>
              </a:rPr>
              <a:t>il</a:t>
            </a:r>
            <a:r>
              <a:rPr sz="1400" spc="130" dirty="0">
                <a:latin typeface="Times New Roman"/>
                <a:cs typeface="Times New Roman"/>
              </a:rPr>
              <a:t> </a:t>
            </a:r>
            <a:r>
              <a:rPr sz="1400" spc="-5" dirty="0">
                <a:latin typeface="Times New Roman"/>
                <a:cs typeface="Times New Roman"/>
              </a:rPr>
              <a:t>successo</a:t>
            </a:r>
            <a:r>
              <a:rPr sz="1400" spc="145" dirty="0">
                <a:latin typeface="Times New Roman"/>
                <a:cs typeface="Times New Roman"/>
              </a:rPr>
              <a:t> </a:t>
            </a:r>
            <a:r>
              <a:rPr sz="1400" spc="-5" dirty="0">
                <a:latin typeface="Times New Roman"/>
                <a:cs typeface="Times New Roman"/>
              </a:rPr>
              <a:t>della</a:t>
            </a:r>
            <a:r>
              <a:rPr sz="1400" spc="125" dirty="0">
                <a:latin typeface="Times New Roman"/>
                <a:cs typeface="Times New Roman"/>
              </a:rPr>
              <a:t> </a:t>
            </a:r>
            <a:r>
              <a:rPr sz="1400" spc="-5" dirty="0">
                <a:latin typeface="Times New Roman"/>
                <a:cs typeface="Times New Roman"/>
              </a:rPr>
              <a:t>prima</a:t>
            </a:r>
            <a:r>
              <a:rPr sz="1400" spc="145" dirty="0">
                <a:latin typeface="Times New Roman"/>
                <a:cs typeface="Times New Roman"/>
              </a:rPr>
              <a:t> </a:t>
            </a:r>
            <a:r>
              <a:rPr sz="1400" spc="-5" dirty="0">
                <a:latin typeface="Times New Roman"/>
                <a:cs typeface="Times New Roman"/>
              </a:rPr>
              <a:t>edizione</a:t>
            </a:r>
            <a:r>
              <a:rPr sz="1400" spc="140" dirty="0">
                <a:latin typeface="Times New Roman"/>
                <a:cs typeface="Times New Roman"/>
              </a:rPr>
              <a:t> </a:t>
            </a:r>
            <a:r>
              <a:rPr sz="1400" spc="-5" dirty="0">
                <a:latin typeface="Times New Roman"/>
                <a:cs typeface="Times New Roman"/>
              </a:rPr>
              <a:t>2014</a:t>
            </a:r>
            <a:r>
              <a:rPr sz="1400" spc="130" dirty="0">
                <a:latin typeface="Times New Roman"/>
                <a:cs typeface="Times New Roman"/>
              </a:rPr>
              <a:t> </a:t>
            </a:r>
            <a:r>
              <a:rPr sz="1400" dirty="0">
                <a:latin typeface="Times New Roman"/>
                <a:cs typeface="Times New Roman"/>
              </a:rPr>
              <a:t>che</a:t>
            </a:r>
            <a:r>
              <a:rPr sz="1400" spc="130" dirty="0">
                <a:latin typeface="Times New Roman"/>
                <a:cs typeface="Times New Roman"/>
              </a:rPr>
              <a:t> </a:t>
            </a:r>
            <a:r>
              <a:rPr sz="1400" dirty="0">
                <a:latin typeface="Times New Roman"/>
                <a:cs typeface="Times New Roman"/>
              </a:rPr>
              <a:t>ha</a:t>
            </a:r>
            <a:r>
              <a:rPr sz="1400" spc="125" dirty="0">
                <a:latin typeface="Times New Roman"/>
                <a:cs typeface="Times New Roman"/>
              </a:rPr>
              <a:t> </a:t>
            </a:r>
            <a:r>
              <a:rPr sz="1400" spc="-5" dirty="0">
                <a:latin typeface="Times New Roman"/>
                <a:cs typeface="Times New Roman"/>
              </a:rPr>
              <a:t>visto</a:t>
            </a:r>
            <a:r>
              <a:rPr sz="1400" spc="145" dirty="0">
                <a:latin typeface="Times New Roman"/>
                <a:cs typeface="Times New Roman"/>
              </a:rPr>
              <a:t> </a:t>
            </a:r>
            <a:r>
              <a:rPr sz="1400" spc="-5" dirty="0">
                <a:latin typeface="Times New Roman"/>
                <a:cs typeface="Times New Roman"/>
              </a:rPr>
              <a:t>50</a:t>
            </a:r>
            <a:r>
              <a:rPr sz="1400" spc="140" dirty="0">
                <a:latin typeface="Times New Roman"/>
                <a:cs typeface="Times New Roman"/>
              </a:rPr>
              <a:t> </a:t>
            </a:r>
            <a:r>
              <a:rPr sz="1400" spc="-5" dirty="0">
                <a:latin typeface="Times New Roman"/>
                <a:cs typeface="Times New Roman"/>
              </a:rPr>
              <a:t>città</a:t>
            </a:r>
            <a:r>
              <a:rPr sz="1400" spc="125" dirty="0">
                <a:latin typeface="Times New Roman"/>
                <a:cs typeface="Times New Roman"/>
              </a:rPr>
              <a:t> </a:t>
            </a:r>
            <a:r>
              <a:rPr sz="1400" spc="-5" dirty="0">
                <a:latin typeface="Times New Roman"/>
                <a:cs typeface="Times New Roman"/>
              </a:rPr>
              <a:t>coinvolte</a:t>
            </a:r>
            <a:r>
              <a:rPr sz="1400" spc="130" dirty="0">
                <a:latin typeface="Times New Roman"/>
                <a:cs typeface="Times New Roman"/>
              </a:rPr>
              <a:t> </a:t>
            </a:r>
            <a:r>
              <a:rPr sz="1400" dirty="0">
                <a:latin typeface="Times New Roman"/>
                <a:cs typeface="Times New Roman"/>
              </a:rPr>
              <a:t>e</a:t>
            </a:r>
            <a:r>
              <a:rPr sz="1400" spc="140" dirty="0">
                <a:latin typeface="Times New Roman"/>
                <a:cs typeface="Times New Roman"/>
              </a:rPr>
              <a:t> </a:t>
            </a:r>
            <a:r>
              <a:rPr sz="1400" spc="-5" dirty="0">
                <a:latin typeface="Times New Roman"/>
                <a:cs typeface="Times New Roman"/>
              </a:rPr>
              <a:t>più</a:t>
            </a:r>
            <a:r>
              <a:rPr sz="1400" spc="145" dirty="0">
                <a:latin typeface="Times New Roman"/>
                <a:cs typeface="Times New Roman"/>
              </a:rPr>
              <a:t> </a:t>
            </a:r>
            <a:r>
              <a:rPr sz="1400" spc="-5" dirty="0">
                <a:latin typeface="Times New Roman"/>
                <a:cs typeface="Times New Roman"/>
              </a:rPr>
              <a:t>di</a:t>
            </a:r>
            <a:endParaRPr sz="1400">
              <a:latin typeface="Times New Roman"/>
              <a:cs typeface="Times New Roman"/>
            </a:endParaRPr>
          </a:p>
          <a:p>
            <a:pPr marL="12700" marR="8255">
              <a:lnSpc>
                <a:spcPct val="110000"/>
              </a:lnSpc>
            </a:pPr>
            <a:r>
              <a:rPr sz="1400" spc="-5" dirty="0">
                <a:latin typeface="Times New Roman"/>
                <a:cs typeface="Times New Roman"/>
              </a:rPr>
              <a:t>10.000 bambini </a:t>
            </a:r>
            <a:r>
              <a:rPr sz="1400" dirty="0">
                <a:latin typeface="Times New Roman"/>
                <a:cs typeface="Times New Roman"/>
              </a:rPr>
              <a:t>e </a:t>
            </a:r>
            <a:r>
              <a:rPr sz="1400" spc="-5" dirty="0">
                <a:latin typeface="Times New Roman"/>
                <a:cs typeface="Times New Roman"/>
              </a:rPr>
              <a:t>ragazzi cimentarsi con </a:t>
            </a:r>
            <a:r>
              <a:rPr sz="1400" dirty="0">
                <a:latin typeface="Times New Roman"/>
                <a:cs typeface="Times New Roman"/>
              </a:rPr>
              <a:t>il </a:t>
            </a:r>
            <a:r>
              <a:rPr sz="1400" spc="-5" dirty="0">
                <a:latin typeface="Times New Roman"/>
                <a:cs typeface="Times New Roman"/>
              </a:rPr>
              <a:t>tema </a:t>
            </a:r>
            <a:r>
              <a:rPr sz="1400" dirty="0">
                <a:latin typeface="Times New Roman"/>
                <a:cs typeface="Times New Roman"/>
              </a:rPr>
              <a:t>del Museo </a:t>
            </a:r>
            <a:r>
              <a:rPr sz="1400" spc="-5" dirty="0">
                <a:latin typeface="Times New Roman"/>
                <a:cs typeface="Times New Roman"/>
              </a:rPr>
              <a:t>Immaginario, Banca </a:t>
            </a:r>
            <a:r>
              <a:rPr sz="1400" spc="-10" dirty="0">
                <a:latin typeface="Times New Roman"/>
                <a:cs typeface="Times New Roman"/>
              </a:rPr>
              <a:t>Mps  </a:t>
            </a:r>
            <a:r>
              <a:rPr sz="1400" spc="-5" dirty="0">
                <a:latin typeface="Times New Roman"/>
                <a:cs typeface="Times New Roman"/>
              </a:rPr>
              <a:t>conferma  quindi  </a:t>
            </a:r>
            <a:r>
              <a:rPr sz="1400" dirty="0">
                <a:latin typeface="Times New Roman"/>
                <a:cs typeface="Times New Roman"/>
              </a:rPr>
              <a:t>il  </a:t>
            </a:r>
            <a:r>
              <a:rPr sz="1400" spc="-5" dirty="0">
                <a:latin typeface="Times New Roman"/>
                <a:cs typeface="Times New Roman"/>
              </a:rPr>
              <a:t>proprio  appoggio  </a:t>
            </a:r>
            <a:r>
              <a:rPr sz="1400" spc="-10" dirty="0">
                <a:latin typeface="Times New Roman"/>
                <a:cs typeface="Times New Roman"/>
              </a:rPr>
              <a:t>al  </a:t>
            </a:r>
            <a:r>
              <a:rPr sz="1400" spc="-5" dirty="0">
                <a:latin typeface="Times New Roman"/>
                <a:cs typeface="Times New Roman"/>
              </a:rPr>
              <a:t>“Festival  della  Cultura  Creativa”,</a:t>
            </a:r>
            <a:r>
              <a:rPr sz="1400" spc="229" dirty="0">
                <a:latin typeface="Times New Roman"/>
                <a:cs typeface="Times New Roman"/>
              </a:rPr>
              <a:t> </a:t>
            </a:r>
            <a:r>
              <a:rPr sz="1400" spc="-5" dirty="0">
                <a:latin typeface="Times New Roman"/>
                <a:cs typeface="Times New Roman"/>
              </a:rPr>
              <a:t>perché</a:t>
            </a:r>
            <a:endParaRPr sz="1400">
              <a:latin typeface="Times New Roman"/>
              <a:cs typeface="Times New Roman"/>
            </a:endParaRPr>
          </a:p>
          <a:p>
            <a:pPr marL="12700" marR="5080" algn="just">
              <a:lnSpc>
                <a:spcPct val="110200"/>
              </a:lnSpc>
              <a:spcBef>
                <a:spcPts val="10"/>
              </a:spcBef>
            </a:pPr>
            <a:r>
              <a:rPr sz="1400" spc="-5" dirty="0">
                <a:latin typeface="Times New Roman"/>
                <a:cs typeface="Times New Roman"/>
              </a:rPr>
              <a:t>scommettere sui giovani </a:t>
            </a:r>
            <a:r>
              <a:rPr sz="1400" dirty="0">
                <a:latin typeface="Times New Roman"/>
                <a:cs typeface="Times New Roman"/>
              </a:rPr>
              <a:t>e </a:t>
            </a:r>
            <a:r>
              <a:rPr sz="1400" spc="-5" dirty="0">
                <a:latin typeface="Times New Roman"/>
                <a:cs typeface="Times New Roman"/>
              </a:rPr>
              <a:t>sulla cultura significa scommettere sul futuro </a:t>
            </a:r>
            <a:r>
              <a:rPr sz="1400" dirty="0">
                <a:latin typeface="Times New Roman"/>
                <a:cs typeface="Times New Roman"/>
              </a:rPr>
              <a:t>e  </a:t>
            </a:r>
            <a:r>
              <a:rPr sz="1400" spc="-5" dirty="0">
                <a:latin typeface="Times New Roman"/>
                <a:cs typeface="Times New Roman"/>
              </a:rPr>
              <a:t>promuovere lo sviluppo </a:t>
            </a:r>
            <a:r>
              <a:rPr sz="1400" dirty="0">
                <a:latin typeface="Times New Roman"/>
                <a:cs typeface="Times New Roman"/>
              </a:rPr>
              <a:t>e la </a:t>
            </a:r>
            <a:r>
              <a:rPr sz="1400" spc="-5" dirty="0">
                <a:latin typeface="Times New Roman"/>
                <a:cs typeface="Times New Roman"/>
              </a:rPr>
              <a:t>crescita di un’intera </a:t>
            </a:r>
            <a:r>
              <a:rPr sz="1400" dirty="0">
                <a:latin typeface="Times New Roman"/>
                <a:cs typeface="Times New Roman"/>
              </a:rPr>
              <a:t>comunità, </a:t>
            </a:r>
            <a:r>
              <a:rPr sz="1400" spc="-5" dirty="0">
                <a:latin typeface="Times New Roman"/>
                <a:cs typeface="Times New Roman"/>
              </a:rPr>
              <a:t>portatrice di valori </a:t>
            </a:r>
            <a:r>
              <a:rPr sz="1400" dirty="0">
                <a:latin typeface="Times New Roman"/>
                <a:cs typeface="Times New Roman"/>
              </a:rPr>
              <a:t>e  </a:t>
            </a:r>
            <a:r>
              <a:rPr sz="1400" spc="-5" dirty="0">
                <a:latin typeface="Times New Roman"/>
                <a:cs typeface="Times New Roman"/>
              </a:rPr>
              <a:t>innovazione. </a:t>
            </a:r>
            <a:r>
              <a:rPr sz="1400" dirty="0">
                <a:latin typeface="Times New Roman"/>
                <a:cs typeface="Times New Roman"/>
              </a:rPr>
              <a:t>Il </a:t>
            </a:r>
            <a:r>
              <a:rPr sz="1400" spc="-10" dirty="0">
                <a:latin typeface="Times New Roman"/>
                <a:cs typeface="Times New Roman"/>
              </a:rPr>
              <a:t>programma </a:t>
            </a:r>
            <a:r>
              <a:rPr sz="1400" dirty="0">
                <a:latin typeface="Times New Roman"/>
                <a:cs typeface="Times New Roman"/>
              </a:rPr>
              <a:t>del </a:t>
            </a:r>
            <a:r>
              <a:rPr sz="1400" spc="-5" dirty="0">
                <a:latin typeface="Times New Roman"/>
                <a:cs typeface="Times New Roman"/>
              </a:rPr>
              <a:t>Festival </a:t>
            </a:r>
            <a:r>
              <a:rPr sz="1400" dirty="0">
                <a:latin typeface="Times New Roman"/>
                <a:cs typeface="Times New Roman"/>
              </a:rPr>
              <a:t>vede </a:t>
            </a:r>
            <a:r>
              <a:rPr sz="1400" spc="-5" dirty="0">
                <a:latin typeface="Times New Roman"/>
                <a:cs typeface="Times New Roman"/>
              </a:rPr>
              <a:t>quest’anno oltre ottanta iniziative  dedicate </a:t>
            </a:r>
            <a:r>
              <a:rPr sz="1400" spc="-10" dirty="0">
                <a:latin typeface="Times New Roman"/>
                <a:cs typeface="Times New Roman"/>
              </a:rPr>
              <a:t>ad </a:t>
            </a:r>
            <a:r>
              <a:rPr sz="1400" spc="-5" dirty="0">
                <a:latin typeface="Times New Roman"/>
                <a:cs typeface="Times New Roman"/>
              </a:rPr>
              <a:t>arte, archeologia, musica, canto, lettura, </a:t>
            </a:r>
            <a:r>
              <a:rPr sz="1400" dirty="0">
                <a:latin typeface="Times New Roman"/>
                <a:cs typeface="Times New Roman"/>
              </a:rPr>
              <a:t>teatro, </a:t>
            </a:r>
            <a:r>
              <a:rPr sz="1400" spc="-5" dirty="0">
                <a:latin typeface="Times New Roman"/>
                <a:cs typeface="Times New Roman"/>
              </a:rPr>
              <a:t>robotica, nuove  tecnologie,   svolte   in   collaborazione   </a:t>
            </a:r>
            <a:r>
              <a:rPr sz="1400" spc="-10" dirty="0">
                <a:latin typeface="Times New Roman"/>
                <a:cs typeface="Times New Roman"/>
              </a:rPr>
              <a:t>con   </a:t>
            </a:r>
            <a:r>
              <a:rPr sz="1400" spc="-5" dirty="0">
                <a:latin typeface="Times New Roman"/>
                <a:cs typeface="Times New Roman"/>
              </a:rPr>
              <a:t>scuole   </a:t>
            </a:r>
            <a:r>
              <a:rPr sz="1400" dirty="0">
                <a:latin typeface="Times New Roman"/>
                <a:cs typeface="Times New Roman"/>
              </a:rPr>
              <a:t>e   </a:t>
            </a:r>
            <a:r>
              <a:rPr sz="1400" spc="-5" dirty="0">
                <a:latin typeface="Times New Roman"/>
                <a:cs typeface="Times New Roman"/>
              </a:rPr>
              <a:t>Associazioni   del</a:t>
            </a:r>
            <a:r>
              <a:rPr sz="1400" spc="200" dirty="0">
                <a:latin typeface="Times New Roman"/>
                <a:cs typeface="Times New Roman"/>
              </a:rPr>
              <a:t> </a:t>
            </a:r>
            <a:r>
              <a:rPr sz="1400" dirty="0">
                <a:latin typeface="Times New Roman"/>
                <a:cs typeface="Times New Roman"/>
              </a:rPr>
              <a:t>territorio.</a:t>
            </a:r>
            <a:endParaRPr sz="1400">
              <a:latin typeface="Times New Roman"/>
              <a:cs typeface="Times New Roman"/>
            </a:endParaRP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Balarm.it</a:t>
            </a:r>
            <a:endParaRPr sz="1600">
              <a:latin typeface="Arial"/>
              <a:cs typeface="Arial"/>
            </a:endParaRPr>
          </a:p>
          <a:p>
            <a:pPr marL="12700">
              <a:lnSpc>
                <a:spcPts val="1880"/>
              </a:lnSpc>
            </a:pPr>
            <a:r>
              <a:rPr sz="1600" b="1" spc="-5" dirty="0">
                <a:latin typeface="Arial"/>
                <a:cs typeface="Arial"/>
              </a:rPr>
              <a:t>18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09471" y="3645906"/>
            <a:ext cx="6044338" cy="200812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5926606"/>
            <a:ext cx="6148070" cy="3858895"/>
          </a:xfrm>
          <a:prstGeom prst="rect">
            <a:avLst/>
          </a:prstGeom>
        </p:spPr>
        <p:txBody>
          <a:bodyPr vert="horz" wrap="square" lIns="0" tIns="12065" rIns="0" bIns="0" rtlCol="0">
            <a:spAutoFit/>
          </a:bodyPr>
          <a:lstStyle/>
          <a:p>
            <a:pPr marL="12700" marR="5080" algn="just">
              <a:lnSpc>
                <a:spcPct val="110500"/>
              </a:lnSpc>
              <a:spcBef>
                <a:spcPts val="95"/>
              </a:spcBef>
            </a:pPr>
            <a:r>
              <a:rPr sz="1050" spc="-5" dirty="0">
                <a:latin typeface="Arial"/>
                <a:cs typeface="Arial"/>
              </a:rPr>
              <a:t>Il </a:t>
            </a:r>
            <a:r>
              <a:rPr sz="1050" dirty="0">
                <a:latin typeface="Arial"/>
                <a:cs typeface="Arial"/>
              </a:rPr>
              <a:t>Museo </a:t>
            </a:r>
            <a:r>
              <a:rPr sz="1050" spc="-5" dirty="0">
                <a:latin typeface="Arial"/>
                <a:cs typeface="Arial"/>
              </a:rPr>
              <a:t>internazionale delle </a:t>
            </a:r>
            <a:r>
              <a:rPr sz="1050" dirty="0">
                <a:latin typeface="Arial"/>
                <a:cs typeface="Arial"/>
              </a:rPr>
              <a:t>marionette Antonio </a:t>
            </a:r>
            <a:r>
              <a:rPr sz="1050" spc="-5" dirty="0">
                <a:latin typeface="Arial"/>
                <a:cs typeface="Arial"/>
              </a:rPr>
              <a:t>Pasqualino </a:t>
            </a:r>
            <a:r>
              <a:rPr sz="1050" dirty="0">
                <a:latin typeface="Arial"/>
                <a:cs typeface="Arial"/>
              </a:rPr>
              <a:t>di Palermo </a:t>
            </a:r>
            <a:r>
              <a:rPr sz="1050" spc="-5" dirty="0">
                <a:latin typeface="Arial"/>
                <a:cs typeface="Arial"/>
              </a:rPr>
              <a:t>aderisce </a:t>
            </a:r>
            <a:r>
              <a:rPr sz="1050" dirty="0">
                <a:latin typeface="Arial"/>
                <a:cs typeface="Arial"/>
              </a:rPr>
              <a:t>al </a:t>
            </a:r>
            <a:r>
              <a:rPr sz="1050" spc="-5" dirty="0">
                <a:latin typeface="Arial"/>
                <a:cs typeface="Arial"/>
              </a:rPr>
              <a:t>II Festival della  Cultura Creativa </a:t>
            </a:r>
            <a:r>
              <a:rPr sz="1050" dirty="0">
                <a:latin typeface="Arial"/>
                <a:cs typeface="Arial"/>
              </a:rPr>
              <a:t>- Le </a:t>
            </a:r>
            <a:r>
              <a:rPr sz="1050" spc="-5" dirty="0">
                <a:latin typeface="Arial"/>
                <a:cs typeface="Arial"/>
              </a:rPr>
              <a:t>banche </a:t>
            </a:r>
            <a:r>
              <a:rPr sz="1050" dirty="0">
                <a:latin typeface="Arial"/>
                <a:cs typeface="Arial"/>
              </a:rPr>
              <a:t>per i </a:t>
            </a:r>
            <a:r>
              <a:rPr sz="1050" spc="-5" dirty="0">
                <a:latin typeface="Arial"/>
                <a:cs typeface="Arial"/>
              </a:rPr>
              <a:t>giovani </a:t>
            </a:r>
            <a:r>
              <a:rPr sz="1050" dirty="0">
                <a:latin typeface="Arial"/>
                <a:cs typeface="Arial"/>
              </a:rPr>
              <a:t>e il </a:t>
            </a:r>
            <a:r>
              <a:rPr sz="1050" spc="-5" dirty="0">
                <a:latin typeface="Arial"/>
                <a:cs typeface="Arial"/>
              </a:rPr>
              <a:t>territorio, manifestazione dedicata alle nuove generazioni  </a:t>
            </a:r>
            <a:r>
              <a:rPr sz="1050" dirty="0">
                <a:latin typeface="Arial"/>
                <a:cs typeface="Arial"/>
              </a:rPr>
              <a:t>e</a:t>
            </a:r>
            <a:r>
              <a:rPr sz="1050" spc="114" dirty="0">
                <a:latin typeface="Arial"/>
                <a:cs typeface="Arial"/>
              </a:rPr>
              <a:t> </a:t>
            </a:r>
            <a:r>
              <a:rPr sz="1050" spc="-5" dirty="0">
                <a:latin typeface="Arial"/>
                <a:cs typeface="Arial"/>
              </a:rPr>
              <a:t>realizzata</a:t>
            </a:r>
            <a:r>
              <a:rPr sz="1050" spc="130" dirty="0">
                <a:latin typeface="Arial"/>
                <a:cs typeface="Arial"/>
              </a:rPr>
              <a:t> </a:t>
            </a:r>
            <a:r>
              <a:rPr sz="1050" dirty="0">
                <a:latin typeface="Arial"/>
                <a:cs typeface="Arial"/>
              </a:rPr>
              <a:t>da</a:t>
            </a:r>
            <a:r>
              <a:rPr sz="1050" spc="114" dirty="0">
                <a:latin typeface="Arial"/>
                <a:cs typeface="Arial"/>
              </a:rPr>
              <a:t> </a:t>
            </a:r>
            <a:r>
              <a:rPr sz="1050" dirty="0">
                <a:latin typeface="Arial"/>
                <a:cs typeface="Arial"/>
              </a:rPr>
              <a:t>ABI</a:t>
            </a:r>
            <a:r>
              <a:rPr sz="1050" spc="114" dirty="0">
                <a:latin typeface="Arial"/>
                <a:cs typeface="Arial"/>
              </a:rPr>
              <a:t> </a:t>
            </a:r>
            <a:r>
              <a:rPr sz="1050" dirty="0">
                <a:latin typeface="Arial"/>
                <a:cs typeface="Arial"/>
              </a:rPr>
              <a:t>nell'ambito</a:t>
            </a:r>
            <a:r>
              <a:rPr sz="1050" spc="100" dirty="0">
                <a:latin typeface="Arial"/>
                <a:cs typeface="Arial"/>
              </a:rPr>
              <a:t> </a:t>
            </a:r>
            <a:r>
              <a:rPr sz="1050" spc="-5" dirty="0">
                <a:latin typeface="Arial"/>
                <a:cs typeface="Arial"/>
              </a:rPr>
              <a:t>del</a:t>
            </a:r>
            <a:r>
              <a:rPr sz="1050" spc="135" dirty="0">
                <a:latin typeface="Arial"/>
                <a:cs typeface="Arial"/>
              </a:rPr>
              <a:t> </a:t>
            </a:r>
            <a:r>
              <a:rPr sz="1050" spc="-5" dirty="0">
                <a:latin typeface="Arial"/>
                <a:cs typeface="Arial"/>
              </a:rPr>
              <a:t>Piano</a:t>
            </a:r>
            <a:r>
              <a:rPr sz="1050" spc="130" dirty="0">
                <a:latin typeface="Arial"/>
                <a:cs typeface="Arial"/>
              </a:rPr>
              <a:t> </a:t>
            </a:r>
            <a:r>
              <a:rPr sz="1050" dirty="0">
                <a:latin typeface="Arial"/>
                <a:cs typeface="Arial"/>
              </a:rPr>
              <a:t>Cultura</a:t>
            </a:r>
            <a:r>
              <a:rPr sz="1050" spc="120" dirty="0">
                <a:latin typeface="Arial"/>
                <a:cs typeface="Arial"/>
              </a:rPr>
              <a:t> </a:t>
            </a:r>
            <a:r>
              <a:rPr sz="1050" dirty="0">
                <a:latin typeface="Arial"/>
                <a:cs typeface="Arial"/>
              </a:rPr>
              <a:t>per</a:t>
            </a:r>
            <a:r>
              <a:rPr sz="1050" spc="110" dirty="0">
                <a:latin typeface="Arial"/>
                <a:cs typeface="Arial"/>
              </a:rPr>
              <a:t> </a:t>
            </a:r>
            <a:r>
              <a:rPr sz="1050" spc="-5" dirty="0">
                <a:latin typeface="Arial"/>
                <a:cs typeface="Arial"/>
              </a:rPr>
              <a:t>le</a:t>
            </a:r>
            <a:r>
              <a:rPr sz="1050" spc="114" dirty="0">
                <a:latin typeface="Arial"/>
                <a:cs typeface="Arial"/>
              </a:rPr>
              <a:t> </a:t>
            </a:r>
            <a:r>
              <a:rPr sz="1050" dirty="0">
                <a:latin typeface="Arial"/>
                <a:cs typeface="Arial"/>
              </a:rPr>
              <a:t>banche</a:t>
            </a:r>
            <a:r>
              <a:rPr sz="1050" spc="120" dirty="0">
                <a:latin typeface="Arial"/>
                <a:cs typeface="Arial"/>
              </a:rPr>
              <a:t> </a:t>
            </a:r>
            <a:r>
              <a:rPr sz="1050" spc="-5" dirty="0">
                <a:latin typeface="Arial"/>
                <a:cs typeface="Arial"/>
              </a:rPr>
              <a:t>2014</a:t>
            </a:r>
            <a:r>
              <a:rPr sz="1050" spc="140" dirty="0">
                <a:latin typeface="Arial"/>
                <a:cs typeface="Arial"/>
              </a:rPr>
              <a:t> </a:t>
            </a:r>
            <a:r>
              <a:rPr sz="1050" dirty="0">
                <a:latin typeface="Arial"/>
                <a:cs typeface="Arial"/>
              </a:rPr>
              <a:t>-</a:t>
            </a:r>
            <a:r>
              <a:rPr sz="1050" spc="110" dirty="0">
                <a:latin typeface="Arial"/>
                <a:cs typeface="Arial"/>
              </a:rPr>
              <a:t> </a:t>
            </a:r>
            <a:r>
              <a:rPr sz="1050" spc="-5" dirty="0">
                <a:latin typeface="Arial"/>
                <a:cs typeface="Arial"/>
              </a:rPr>
              <a:t>2015.</a:t>
            </a:r>
            <a:endParaRPr sz="1050">
              <a:latin typeface="Arial"/>
              <a:cs typeface="Arial"/>
            </a:endParaRPr>
          </a:p>
          <a:p>
            <a:pPr>
              <a:lnSpc>
                <a:spcPct val="100000"/>
              </a:lnSpc>
              <a:spcBef>
                <a:spcPts val="5"/>
              </a:spcBef>
            </a:pPr>
            <a:endParaRPr sz="1200">
              <a:latin typeface="Times New Roman"/>
              <a:cs typeface="Times New Roman"/>
            </a:endParaRPr>
          </a:p>
          <a:p>
            <a:pPr marL="12700" marR="6985" algn="just">
              <a:lnSpc>
                <a:spcPct val="110300"/>
              </a:lnSpc>
            </a:pPr>
            <a:r>
              <a:rPr sz="1050" spc="-5" dirty="0">
                <a:latin typeface="Arial"/>
                <a:cs typeface="Arial"/>
              </a:rPr>
              <a:t>In occasione del Festival, </a:t>
            </a:r>
            <a:r>
              <a:rPr sz="1050" dirty="0">
                <a:latin typeface="Arial"/>
                <a:cs typeface="Arial"/>
              </a:rPr>
              <a:t>che </a:t>
            </a:r>
            <a:r>
              <a:rPr sz="1050" spc="-5" dirty="0">
                <a:latin typeface="Arial"/>
                <a:cs typeface="Arial"/>
              </a:rPr>
              <a:t>nel </a:t>
            </a:r>
            <a:r>
              <a:rPr sz="1050" dirty="0">
                <a:latin typeface="Arial"/>
                <a:cs typeface="Arial"/>
              </a:rPr>
              <a:t>2015 si </a:t>
            </a:r>
            <a:r>
              <a:rPr sz="1050" spc="-5" dirty="0">
                <a:latin typeface="Arial"/>
                <a:cs typeface="Arial"/>
              </a:rPr>
              <a:t>incentra </a:t>
            </a:r>
            <a:r>
              <a:rPr sz="1050" dirty="0">
                <a:latin typeface="Arial"/>
                <a:cs typeface="Arial"/>
              </a:rPr>
              <a:t>sul </a:t>
            </a:r>
            <a:r>
              <a:rPr sz="1050" spc="-5" dirty="0">
                <a:latin typeface="Arial"/>
                <a:cs typeface="Arial"/>
              </a:rPr>
              <a:t>tema L'Alfabeto del </a:t>
            </a:r>
            <a:r>
              <a:rPr sz="1050" dirty="0">
                <a:latin typeface="Arial"/>
                <a:cs typeface="Arial"/>
              </a:rPr>
              <a:t>Mondo. </a:t>
            </a:r>
            <a:r>
              <a:rPr sz="1050" spc="-5" dirty="0">
                <a:latin typeface="Arial"/>
                <a:cs typeface="Arial"/>
              </a:rPr>
              <a:t>Leggiamo </a:t>
            </a:r>
            <a:r>
              <a:rPr sz="1050" dirty="0">
                <a:latin typeface="Arial"/>
                <a:cs typeface="Arial"/>
              </a:rPr>
              <a:t>i </a:t>
            </a:r>
            <a:r>
              <a:rPr sz="1050" spc="-5" dirty="0">
                <a:latin typeface="Arial"/>
                <a:cs typeface="Arial"/>
              </a:rPr>
              <a:t>segni  </a:t>
            </a:r>
            <a:r>
              <a:rPr sz="1050" dirty="0">
                <a:latin typeface="Arial"/>
                <a:cs typeface="Arial"/>
              </a:rPr>
              <a:t>intorno a </a:t>
            </a:r>
            <a:r>
              <a:rPr sz="1050" spc="-5" dirty="0">
                <a:latin typeface="Arial"/>
                <a:cs typeface="Arial"/>
              </a:rPr>
              <a:t>noi </a:t>
            </a:r>
            <a:r>
              <a:rPr sz="1050" dirty="0">
                <a:latin typeface="Arial"/>
                <a:cs typeface="Arial"/>
              </a:rPr>
              <a:t>e </a:t>
            </a:r>
            <a:r>
              <a:rPr sz="1050" spc="-5" dirty="0">
                <a:latin typeface="Arial"/>
                <a:cs typeface="Arial"/>
              </a:rPr>
              <a:t>raccontiamo, </a:t>
            </a:r>
            <a:r>
              <a:rPr sz="1050" dirty="0">
                <a:latin typeface="Arial"/>
                <a:cs typeface="Arial"/>
              </a:rPr>
              <a:t>il </a:t>
            </a:r>
            <a:r>
              <a:rPr sz="1050" spc="-5" dirty="0">
                <a:latin typeface="Arial"/>
                <a:cs typeface="Arial"/>
              </a:rPr>
              <a:t>Museo Pasqualino realizzerà </a:t>
            </a:r>
            <a:r>
              <a:rPr sz="1050" dirty="0">
                <a:latin typeface="Arial"/>
                <a:cs typeface="Arial"/>
              </a:rPr>
              <a:t>il </a:t>
            </a:r>
            <a:r>
              <a:rPr sz="1050" spc="-5" dirty="0">
                <a:latin typeface="Arial"/>
                <a:cs typeface="Arial"/>
              </a:rPr>
              <a:t>laboratorio </a:t>
            </a:r>
            <a:r>
              <a:rPr sz="1050" spc="-10" dirty="0">
                <a:latin typeface="Arial"/>
                <a:cs typeface="Arial"/>
              </a:rPr>
              <a:t>"Lo </a:t>
            </a:r>
            <a:r>
              <a:rPr sz="1050" spc="-5" dirty="0">
                <a:latin typeface="Arial"/>
                <a:cs typeface="Arial"/>
              </a:rPr>
              <a:t>scatolone riciclone. Dalla  ideazione allo spettacolo", </a:t>
            </a:r>
            <a:r>
              <a:rPr sz="1050" dirty="0">
                <a:latin typeface="Arial"/>
                <a:cs typeface="Arial"/>
              </a:rPr>
              <a:t>che mira a liberare la </a:t>
            </a:r>
            <a:r>
              <a:rPr sz="1050" spc="-5" dirty="0">
                <a:latin typeface="Arial"/>
                <a:cs typeface="Arial"/>
              </a:rPr>
              <a:t>creatività dei più piccoli, attraverso l'ideazione </a:t>
            </a:r>
            <a:r>
              <a:rPr sz="1050" dirty="0">
                <a:latin typeface="Arial"/>
                <a:cs typeface="Arial"/>
              </a:rPr>
              <a:t>e  </a:t>
            </a:r>
            <a:r>
              <a:rPr sz="1050" spc="-5" dirty="0">
                <a:latin typeface="Arial"/>
                <a:cs typeface="Arial"/>
              </a:rPr>
              <a:t>rappresentazione </a:t>
            </a:r>
            <a:r>
              <a:rPr sz="1050" spc="-10" dirty="0">
                <a:latin typeface="Arial"/>
                <a:cs typeface="Arial"/>
              </a:rPr>
              <a:t>di </a:t>
            </a:r>
            <a:r>
              <a:rPr sz="1050" spc="-5" dirty="0">
                <a:latin typeface="Arial"/>
                <a:cs typeface="Arial"/>
              </a:rPr>
              <a:t>una </a:t>
            </a:r>
            <a:r>
              <a:rPr sz="1050" dirty="0">
                <a:latin typeface="Arial"/>
                <a:cs typeface="Arial"/>
              </a:rPr>
              <a:t>fiaba. I </a:t>
            </a:r>
            <a:r>
              <a:rPr sz="1050" spc="-5" dirty="0">
                <a:latin typeface="Arial"/>
                <a:cs typeface="Arial"/>
              </a:rPr>
              <a:t>bambini </a:t>
            </a:r>
            <a:r>
              <a:rPr sz="1050" dirty="0">
                <a:latin typeface="Arial"/>
                <a:cs typeface="Arial"/>
              </a:rPr>
              <a:t>potranno </a:t>
            </a:r>
            <a:r>
              <a:rPr sz="1050" spc="-5" dirty="0">
                <a:latin typeface="Arial"/>
                <a:cs typeface="Arial"/>
              </a:rPr>
              <a:t>così </a:t>
            </a:r>
            <a:r>
              <a:rPr sz="1050" dirty="0">
                <a:latin typeface="Arial"/>
                <a:cs typeface="Arial"/>
              </a:rPr>
              <a:t>raccontare e </a:t>
            </a:r>
            <a:r>
              <a:rPr sz="1050" spc="-5" dirty="0">
                <a:latin typeface="Arial"/>
                <a:cs typeface="Arial"/>
              </a:rPr>
              <a:t>raccontarsi, scrivendo </a:t>
            </a:r>
            <a:r>
              <a:rPr sz="1050" dirty="0">
                <a:latin typeface="Arial"/>
                <a:cs typeface="Arial"/>
              </a:rPr>
              <a:t>e </a:t>
            </a:r>
            <a:r>
              <a:rPr sz="1050" spc="-5" dirty="0">
                <a:latin typeface="Arial"/>
                <a:cs typeface="Arial"/>
              </a:rPr>
              <a:t>narrando il  </a:t>
            </a:r>
            <a:r>
              <a:rPr sz="1050" dirty="0">
                <a:latin typeface="Arial"/>
                <a:cs typeface="Arial"/>
              </a:rPr>
              <a:t>loro mondo </a:t>
            </a:r>
            <a:r>
              <a:rPr sz="1050" spc="-5" dirty="0">
                <a:latin typeface="Arial"/>
                <a:cs typeface="Arial"/>
              </a:rPr>
              <a:t>immaginario. </a:t>
            </a:r>
            <a:r>
              <a:rPr sz="1050" dirty="0">
                <a:latin typeface="Arial"/>
                <a:cs typeface="Arial"/>
              </a:rPr>
              <a:t>I </a:t>
            </a:r>
            <a:r>
              <a:rPr sz="1050" spc="-5" dirty="0">
                <a:latin typeface="Arial"/>
                <a:cs typeface="Arial"/>
              </a:rPr>
              <a:t>bambini </a:t>
            </a:r>
            <a:r>
              <a:rPr sz="1050" spc="-10" dirty="0">
                <a:latin typeface="Arial"/>
                <a:cs typeface="Arial"/>
              </a:rPr>
              <a:t>si </a:t>
            </a:r>
            <a:r>
              <a:rPr sz="1050" spc="-5" dirty="0">
                <a:latin typeface="Arial"/>
                <a:cs typeface="Arial"/>
              </a:rPr>
              <a:t>abituano così </a:t>
            </a:r>
            <a:r>
              <a:rPr sz="1050" dirty="0">
                <a:latin typeface="Arial"/>
                <a:cs typeface="Arial"/>
              </a:rPr>
              <a:t>a non </a:t>
            </a:r>
            <a:r>
              <a:rPr sz="1050" spc="-5" dirty="0">
                <a:latin typeface="Arial"/>
                <a:cs typeface="Arial"/>
              </a:rPr>
              <a:t>ridurre </a:t>
            </a:r>
            <a:r>
              <a:rPr sz="1050" spc="5" dirty="0">
                <a:latin typeface="Arial"/>
                <a:cs typeface="Arial"/>
              </a:rPr>
              <a:t>il </a:t>
            </a:r>
            <a:r>
              <a:rPr sz="1050" dirty="0">
                <a:latin typeface="Arial"/>
                <a:cs typeface="Arial"/>
              </a:rPr>
              <a:t>mondo a </a:t>
            </a:r>
            <a:r>
              <a:rPr sz="1050" spc="-5" dirty="0">
                <a:latin typeface="Arial"/>
                <a:cs typeface="Arial"/>
              </a:rPr>
              <a:t>quello </a:t>
            </a:r>
            <a:r>
              <a:rPr sz="1050" dirty="0">
                <a:latin typeface="Arial"/>
                <a:cs typeface="Arial"/>
              </a:rPr>
              <a:t>che </a:t>
            </a:r>
            <a:r>
              <a:rPr sz="1050" spc="-5" dirty="0">
                <a:latin typeface="Arial"/>
                <a:cs typeface="Arial"/>
              </a:rPr>
              <a:t>semplicemente  </a:t>
            </a:r>
            <a:r>
              <a:rPr sz="1050" dirty="0">
                <a:latin typeface="Arial"/>
                <a:cs typeface="Arial"/>
              </a:rPr>
              <a:t>appare, imparano </a:t>
            </a:r>
            <a:r>
              <a:rPr sz="1050" spc="-5" dirty="0">
                <a:latin typeface="Arial"/>
                <a:cs typeface="Arial"/>
              </a:rPr>
              <a:t>ad </a:t>
            </a:r>
            <a:r>
              <a:rPr sz="1050" dirty="0">
                <a:latin typeface="Arial"/>
                <a:cs typeface="Arial"/>
              </a:rPr>
              <a:t>essere </a:t>
            </a:r>
            <a:r>
              <a:rPr sz="1050" spc="-5" dirty="0">
                <a:latin typeface="Arial"/>
                <a:cs typeface="Arial"/>
              </a:rPr>
              <a:t>creativi </a:t>
            </a:r>
            <a:r>
              <a:rPr sz="1050" dirty="0">
                <a:latin typeface="Arial"/>
                <a:cs typeface="Arial"/>
              </a:rPr>
              <a:t>e </a:t>
            </a:r>
            <a:r>
              <a:rPr sz="1050" spc="-5" dirty="0">
                <a:latin typeface="Arial"/>
                <a:cs typeface="Arial"/>
              </a:rPr>
              <a:t>critici, </a:t>
            </a:r>
            <a:r>
              <a:rPr sz="1050" dirty="0">
                <a:latin typeface="Arial"/>
                <a:cs typeface="Arial"/>
              </a:rPr>
              <a:t>a </a:t>
            </a:r>
            <a:r>
              <a:rPr sz="1050" spc="-5" dirty="0">
                <a:latin typeface="Arial"/>
                <a:cs typeface="Arial"/>
              </a:rPr>
              <a:t>porsi domande </a:t>
            </a:r>
            <a:r>
              <a:rPr sz="1050" dirty="0">
                <a:latin typeface="Arial"/>
                <a:cs typeface="Arial"/>
              </a:rPr>
              <a:t>e </a:t>
            </a:r>
            <a:r>
              <a:rPr sz="1050" spc="-5" dirty="0">
                <a:latin typeface="Arial"/>
                <a:cs typeface="Arial"/>
              </a:rPr>
              <a:t>manipolare oggetti </a:t>
            </a:r>
            <a:r>
              <a:rPr sz="1050" dirty="0">
                <a:latin typeface="Arial"/>
                <a:cs typeface="Arial"/>
              </a:rPr>
              <a:t>e </a:t>
            </a:r>
            <a:r>
              <a:rPr sz="1050" spc="-5" dirty="0">
                <a:latin typeface="Arial"/>
                <a:cs typeface="Arial"/>
              </a:rPr>
              <a:t>concetti senza  lasciarsi inibire dai conformismi. </a:t>
            </a:r>
            <a:r>
              <a:rPr sz="1050" dirty="0">
                <a:latin typeface="Arial"/>
                <a:cs typeface="Arial"/>
              </a:rPr>
              <a:t>Uno </a:t>
            </a:r>
            <a:r>
              <a:rPr sz="1050" spc="-5" dirty="0">
                <a:latin typeface="Arial"/>
                <a:cs typeface="Arial"/>
              </a:rPr>
              <a:t>dei principali obiettivi del laboratorio </a:t>
            </a:r>
            <a:r>
              <a:rPr sz="1050" dirty="0">
                <a:latin typeface="Arial"/>
                <a:cs typeface="Arial"/>
              </a:rPr>
              <a:t>è </a:t>
            </a:r>
            <a:r>
              <a:rPr sz="1050" spc="-5" dirty="0">
                <a:latin typeface="Arial"/>
                <a:cs typeface="Arial"/>
              </a:rPr>
              <a:t>creare una favola ecologica  </a:t>
            </a:r>
            <a:r>
              <a:rPr sz="1050" dirty="0">
                <a:latin typeface="Arial"/>
                <a:cs typeface="Arial"/>
              </a:rPr>
              <a:t>che fonda </a:t>
            </a:r>
            <a:r>
              <a:rPr sz="1050" spc="-5" dirty="0">
                <a:latin typeface="Arial"/>
                <a:cs typeface="Arial"/>
              </a:rPr>
              <a:t>la tradizione </a:t>
            </a:r>
            <a:r>
              <a:rPr sz="1050" dirty="0">
                <a:latin typeface="Arial"/>
                <a:cs typeface="Arial"/>
              </a:rPr>
              <a:t>e il contemporaneo </a:t>
            </a:r>
            <a:r>
              <a:rPr sz="1050" spc="-5" dirty="0">
                <a:latin typeface="Arial"/>
                <a:cs typeface="Arial"/>
              </a:rPr>
              <a:t>prendendo spunto </a:t>
            </a:r>
            <a:r>
              <a:rPr sz="1050" dirty="0">
                <a:latin typeface="Arial"/>
                <a:cs typeface="Arial"/>
              </a:rPr>
              <a:t>da </a:t>
            </a:r>
            <a:r>
              <a:rPr sz="1050" spc="-5" dirty="0">
                <a:latin typeface="Arial"/>
                <a:cs typeface="Arial"/>
              </a:rPr>
              <a:t>favole </a:t>
            </a:r>
            <a:r>
              <a:rPr sz="1050" dirty="0">
                <a:latin typeface="Arial"/>
                <a:cs typeface="Arial"/>
              </a:rPr>
              <a:t>note e </a:t>
            </a:r>
            <a:r>
              <a:rPr sz="1050" spc="-5" dirty="0">
                <a:latin typeface="Arial"/>
                <a:cs typeface="Arial"/>
              </a:rPr>
              <a:t>integrandole </a:t>
            </a:r>
            <a:r>
              <a:rPr sz="1050" spc="-10" dirty="0">
                <a:latin typeface="Arial"/>
                <a:cs typeface="Arial"/>
              </a:rPr>
              <a:t>con  </a:t>
            </a:r>
            <a:r>
              <a:rPr sz="1050" spc="-5" dirty="0">
                <a:latin typeface="Arial"/>
                <a:cs typeface="Arial"/>
              </a:rPr>
              <a:t>tematiche ecologiche </a:t>
            </a:r>
            <a:r>
              <a:rPr sz="1050" dirty="0">
                <a:latin typeface="Arial"/>
                <a:cs typeface="Arial"/>
              </a:rPr>
              <a:t>attuali. </a:t>
            </a:r>
            <a:r>
              <a:rPr sz="1050" spc="-5" dirty="0">
                <a:latin typeface="Arial"/>
                <a:cs typeface="Arial"/>
              </a:rPr>
              <a:t>L'animazione </a:t>
            </a:r>
            <a:r>
              <a:rPr sz="1050" dirty="0">
                <a:latin typeface="Arial"/>
                <a:cs typeface="Arial"/>
              </a:rPr>
              <a:t>si </a:t>
            </a:r>
            <a:r>
              <a:rPr sz="1050" spc="-5" dirty="0">
                <a:latin typeface="Arial"/>
                <a:cs typeface="Arial"/>
              </a:rPr>
              <a:t>incentrerà sulla gestualità, il dare vita all'oggetto </a:t>
            </a:r>
            <a:r>
              <a:rPr sz="1050" dirty="0">
                <a:latin typeface="Arial"/>
                <a:cs typeface="Arial"/>
              </a:rPr>
              <a:t>animato  e </a:t>
            </a:r>
            <a:r>
              <a:rPr sz="1050" spc="-5" dirty="0">
                <a:latin typeface="Arial"/>
                <a:cs typeface="Arial"/>
              </a:rPr>
              <a:t>sull'apprendimento delle </a:t>
            </a:r>
            <a:r>
              <a:rPr sz="1050" dirty="0">
                <a:latin typeface="Arial"/>
                <a:cs typeface="Arial"/>
              </a:rPr>
              <a:t>tecniche </a:t>
            </a:r>
            <a:r>
              <a:rPr sz="1050" spc="-10" dirty="0">
                <a:latin typeface="Arial"/>
                <a:cs typeface="Arial"/>
              </a:rPr>
              <a:t>di </a:t>
            </a:r>
            <a:r>
              <a:rPr sz="1050" spc="-5" dirty="0">
                <a:latin typeface="Arial"/>
                <a:cs typeface="Arial"/>
              </a:rPr>
              <a:t>recitazione volte </a:t>
            </a:r>
            <a:r>
              <a:rPr sz="1050" dirty="0">
                <a:latin typeface="Arial"/>
                <a:cs typeface="Arial"/>
              </a:rPr>
              <a:t>conferire </a:t>
            </a:r>
            <a:r>
              <a:rPr sz="1050" spc="-10" dirty="0">
                <a:latin typeface="Arial"/>
                <a:cs typeface="Arial"/>
              </a:rPr>
              <a:t>ai </a:t>
            </a:r>
            <a:r>
              <a:rPr sz="1050" dirty="0">
                <a:latin typeface="Arial"/>
                <a:cs typeface="Arial"/>
              </a:rPr>
              <a:t>personaggi </a:t>
            </a:r>
            <a:r>
              <a:rPr sz="1050" spc="-5" dirty="0">
                <a:latin typeface="Arial"/>
                <a:cs typeface="Arial"/>
              </a:rPr>
              <a:t>inventati </a:t>
            </a:r>
            <a:r>
              <a:rPr sz="1050" dirty="0">
                <a:latin typeface="Arial"/>
                <a:cs typeface="Arial"/>
              </a:rPr>
              <a:t>o </a:t>
            </a:r>
            <a:r>
              <a:rPr sz="1050" spc="-5" dirty="0">
                <a:latin typeface="Arial"/>
                <a:cs typeface="Arial"/>
              </a:rPr>
              <a:t>rielaborati  specifiche</a:t>
            </a:r>
            <a:r>
              <a:rPr sz="1050" spc="-10" dirty="0">
                <a:latin typeface="Arial"/>
                <a:cs typeface="Arial"/>
              </a:rPr>
              <a:t> </a:t>
            </a:r>
            <a:r>
              <a:rPr sz="1050" spc="-5" dirty="0">
                <a:latin typeface="Arial"/>
                <a:cs typeface="Arial"/>
              </a:rPr>
              <a:t>peculiarità.</a:t>
            </a:r>
            <a:endParaRPr sz="1050">
              <a:latin typeface="Arial"/>
              <a:cs typeface="Arial"/>
            </a:endParaRPr>
          </a:p>
          <a:p>
            <a:pPr marL="12700" marR="6350" algn="just">
              <a:lnSpc>
                <a:spcPct val="110500"/>
              </a:lnSpc>
              <a:spcBef>
                <a:spcPts val="985"/>
              </a:spcBef>
            </a:pPr>
            <a:r>
              <a:rPr sz="1050" dirty="0">
                <a:latin typeface="Arial"/>
                <a:cs typeface="Arial"/>
              </a:rPr>
              <a:t>La fase </a:t>
            </a:r>
            <a:r>
              <a:rPr sz="1050" spc="-5" dirty="0">
                <a:latin typeface="Arial"/>
                <a:cs typeface="Arial"/>
              </a:rPr>
              <a:t>finale </a:t>
            </a:r>
            <a:r>
              <a:rPr sz="1050" dirty="0">
                <a:latin typeface="Arial"/>
                <a:cs typeface="Arial"/>
              </a:rPr>
              <a:t>sarà </a:t>
            </a:r>
            <a:r>
              <a:rPr sz="1050" spc="-5" dirty="0">
                <a:latin typeface="Arial"/>
                <a:cs typeface="Arial"/>
              </a:rPr>
              <a:t>dedicata </a:t>
            </a:r>
            <a:r>
              <a:rPr sz="1050" dirty="0">
                <a:latin typeface="Arial"/>
                <a:cs typeface="Arial"/>
              </a:rPr>
              <a:t>alla messa in scena </a:t>
            </a:r>
            <a:r>
              <a:rPr sz="1050" spc="-10" dirty="0">
                <a:latin typeface="Arial"/>
                <a:cs typeface="Arial"/>
              </a:rPr>
              <a:t>di </a:t>
            </a:r>
            <a:r>
              <a:rPr sz="1050" dirty="0">
                <a:latin typeface="Arial"/>
                <a:cs typeface="Arial"/>
              </a:rPr>
              <a:t>uno </a:t>
            </a:r>
            <a:r>
              <a:rPr sz="1050" spc="-5" dirty="0">
                <a:latin typeface="Arial"/>
                <a:cs typeface="Arial"/>
              </a:rPr>
              <a:t>spettacolo conclusivo </a:t>
            </a:r>
            <a:r>
              <a:rPr sz="1050" dirty="0">
                <a:latin typeface="Arial"/>
                <a:cs typeface="Arial"/>
              </a:rPr>
              <a:t>durante il </a:t>
            </a:r>
            <a:r>
              <a:rPr sz="1050" spc="-5" dirty="0">
                <a:latin typeface="Arial"/>
                <a:cs typeface="Arial"/>
              </a:rPr>
              <a:t>quale </a:t>
            </a:r>
            <a:r>
              <a:rPr sz="1050" dirty="0">
                <a:latin typeface="Arial"/>
                <a:cs typeface="Arial"/>
              </a:rPr>
              <a:t>i </a:t>
            </a:r>
            <a:r>
              <a:rPr sz="1050" spc="-5" dirty="0">
                <a:latin typeface="Arial"/>
                <a:cs typeface="Arial"/>
              </a:rPr>
              <a:t>bambini  </a:t>
            </a:r>
            <a:r>
              <a:rPr sz="1050" dirty="0">
                <a:latin typeface="Arial"/>
                <a:cs typeface="Arial"/>
              </a:rPr>
              <a:t>avranno modo </a:t>
            </a:r>
            <a:r>
              <a:rPr sz="1050" spc="-10" dirty="0">
                <a:latin typeface="Arial"/>
                <a:cs typeface="Arial"/>
              </a:rPr>
              <a:t>di </a:t>
            </a:r>
            <a:r>
              <a:rPr sz="1050" spc="-5" dirty="0">
                <a:latin typeface="Arial"/>
                <a:cs typeface="Arial"/>
              </a:rPr>
              <a:t>sperimentare l'emozione </a:t>
            </a:r>
            <a:r>
              <a:rPr sz="1050" dirty="0">
                <a:latin typeface="Arial"/>
                <a:cs typeface="Arial"/>
              </a:rPr>
              <a:t>di </a:t>
            </a:r>
            <a:r>
              <a:rPr sz="1050" spc="-5" dirty="0">
                <a:latin typeface="Arial"/>
                <a:cs typeface="Arial"/>
              </a:rPr>
              <a:t>una vera </a:t>
            </a:r>
            <a:r>
              <a:rPr sz="1050" dirty="0">
                <a:latin typeface="Arial"/>
                <a:cs typeface="Arial"/>
              </a:rPr>
              <a:t>e propria recita </a:t>
            </a:r>
            <a:r>
              <a:rPr sz="1050" spc="-5" dirty="0">
                <a:latin typeface="Arial"/>
                <a:cs typeface="Arial"/>
              </a:rPr>
              <a:t>davanti </a:t>
            </a:r>
            <a:r>
              <a:rPr sz="1050" dirty="0">
                <a:latin typeface="Arial"/>
                <a:cs typeface="Arial"/>
              </a:rPr>
              <a:t>ad un pubblico. </a:t>
            </a:r>
            <a:r>
              <a:rPr sz="1050" spc="-5" dirty="0">
                <a:latin typeface="Arial"/>
                <a:cs typeface="Arial"/>
              </a:rPr>
              <a:t>Il  </a:t>
            </a:r>
            <a:r>
              <a:rPr sz="1050" dirty="0">
                <a:latin typeface="Arial"/>
                <a:cs typeface="Arial"/>
              </a:rPr>
              <a:t>progetto </a:t>
            </a:r>
            <a:r>
              <a:rPr sz="1050" spc="-5" dirty="0">
                <a:latin typeface="Arial"/>
                <a:cs typeface="Arial"/>
              </a:rPr>
              <a:t>intende inoltre avvicinare </a:t>
            </a:r>
            <a:r>
              <a:rPr sz="1050" dirty="0">
                <a:latin typeface="Arial"/>
                <a:cs typeface="Arial"/>
              </a:rPr>
              <a:t>i </a:t>
            </a:r>
            <a:r>
              <a:rPr sz="1050" spc="-5" dirty="0">
                <a:latin typeface="Arial"/>
                <a:cs typeface="Arial"/>
              </a:rPr>
              <a:t>bambini </a:t>
            </a:r>
            <a:r>
              <a:rPr sz="1050" dirty="0">
                <a:latin typeface="Arial"/>
                <a:cs typeface="Arial"/>
              </a:rPr>
              <a:t>a </a:t>
            </a:r>
            <a:r>
              <a:rPr sz="1050" spc="-5" dirty="0">
                <a:latin typeface="Arial"/>
                <a:cs typeface="Arial"/>
              </a:rPr>
              <a:t>dei </a:t>
            </a:r>
            <a:r>
              <a:rPr sz="1050" dirty="0">
                <a:latin typeface="Arial"/>
                <a:cs typeface="Arial"/>
              </a:rPr>
              <a:t>materiali </a:t>
            </a:r>
            <a:r>
              <a:rPr sz="1050" spc="-5" dirty="0">
                <a:latin typeface="Arial"/>
                <a:cs typeface="Arial"/>
              </a:rPr>
              <a:t>comunemente </a:t>
            </a:r>
            <a:r>
              <a:rPr sz="1050" dirty="0">
                <a:latin typeface="Arial"/>
                <a:cs typeface="Arial"/>
              </a:rPr>
              <a:t>ritenuti </a:t>
            </a:r>
            <a:r>
              <a:rPr sz="1050" spc="-5" dirty="0">
                <a:latin typeface="Arial"/>
                <a:cs typeface="Arial"/>
              </a:rPr>
              <a:t>"poveri" </a:t>
            </a:r>
            <a:r>
              <a:rPr sz="1050" dirty="0">
                <a:latin typeface="Arial"/>
                <a:cs typeface="Arial"/>
              </a:rPr>
              <a:t>e </a:t>
            </a:r>
            <a:r>
              <a:rPr sz="1050" spc="-5" dirty="0">
                <a:latin typeface="Arial"/>
                <a:cs typeface="Arial"/>
              </a:rPr>
              <a:t>non  riutilizzabili come bottiglie </a:t>
            </a:r>
            <a:r>
              <a:rPr sz="1050" dirty="0">
                <a:latin typeface="Arial"/>
                <a:cs typeface="Arial"/>
              </a:rPr>
              <a:t>di </a:t>
            </a:r>
            <a:r>
              <a:rPr sz="1050" spc="-5" dirty="0">
                <a:latin typeface="Arial"/>
                <a:cs typeface="Arial"/>
              </a:rPr>
              <a:t>plastica, vecchi giornali </a:t>
            </a:r>
            <a:r>
              <a:rPr sz="1050" dirty="0">
                <a:latin typeface="Arial"/>
                <a:cs typeface="Arial"/>
              </a:rPr>
              <a:t>e </a:t>
            </a:r>
            <a:r>
              <a:rPr sz="1050" spc="-5" dirty="0">
                <a:latin typeface="Arial"/>
                <a:cs typeface="Arial"/>
              </a:rPr>
              <a:t>stoffe </a:t>
            </a:r>
            <a:r>
              <a:rPr sz="1050" dirty="0">
                <a:latin typeface="Arial"/>
                <a:cs typeface="Arial"/>
              </a:rPr>
              <a:t>con </a:t>
            </a:r>
            <a:r>
              <a:rPr sz="1050" spc="-5" dirty="0">
                <a:latin typeface="Arial"/>
                <a:cs typeface="Arial"/>
              </a:rPr>
              <a:t>l'obiettivo </a:t>
            </a:r>
            <a:r>
              <a:rPr sz="1050" dirty="0">
                <a:latin typeface="Arial"/>
                <a:cs typeface="Arial"/>
              </a:rPr>
              <a:t>di </a:t>
            </a:r>
            <a:r>
              <a:rPr sz="1050" spc="-5" dirty="0">
                <a:latin typeface="Arial"/>
                <a:cs typeface="Arial"/>
              </a:rPr>
              <a:t>sradicare l'idea diffusa  dell'utilizzo </a:t>
            </a:r>
            <a:r>
              <a:rPr sz="1050" dirty="0">
                <a:latin typeface="Arial"/>
                <a:cs typeface="Arial"/>
              </a:rPr>
              <a:t>dei </a:t>
            </a:r>
            <a:r>
              <a:rPr sz="1050" spc="-5" dirty="0">
                <a:latin typeface="Arial"/>
                <a:cs typeface="Arial"/>
              </a:rPr>
              <a:t>materiali </a:t>
            </a:r>
            <a:r>
              <a:rPr sz="1050" dirty="0">
                <a:latin typeface="Arial"/>
                <a:cs typeface="Arial"/>
              </a:rPr>
              <a:t>a </a:t>
            </a:r>
            <a:r>
              <a:rPr sz="1050" spc="-5" dirty="0">
                <a:latin typeface="Arial"/>
                <a:cs typeface="Arial"/>
              </a:rPr>
              <a:t>fini esclusivamente consumistici ("usa </a:t>
            </a:r>
            <a:r>
              <a:rPr sz="1050" dirty="0">
                <a:latin typeface="Arial"/>
                <a:cs typeface="Arial"/>
              </a:rPr>
              <a:t>e </a:t>
            </a:r>
            <a:r>
              <a:rPr sz="1050" spc="-5" dirty="0">
                <a:latin typeface="Arial"/>
                <a:cs typeface="Arial"/>
              </a:rPr>
              <a:t>getta"). </a:t>
            </a:r>
            <a:r>
              <a:rPr sz="1050" dirty="0">
                <a:latin typeface="Arial"/>
                <a:cs typeface="Arial"/>
              </a:rPr>
              <a:t>Le figure da </a:t>
            </a:r>
            <a:r>
              <a:rPr sz="1050" spc="-5" dirty="0">
                <a:latin typeface="Arial"/>
                <a:cs typeface="Arial"/>
              </a:rPr>
              <a:t>animare  </a:t>
            </a:r>
            <a:r>
              <a:rPr sz="1050" dirty="0">
                <a:latin typeface="Arial"/>
                <a:cs typeface="Arial"/>
              </a:rPr>
              <a:t>saranno </a:t>
            </a:r>
            <a:r>
              <a:rPr sz="1050" spc="-5" dirty="0">
                <a:latin typeface="Arial"/>
                <a:cs typeface="Arial"/>
              </a:rPr>
              <a:t>infatti realizzate </a:t>
            </a:r>
            <a:r>
              <a:rPr sz="1050" spc="5" dirty="0">
                <a:latin typeface="Arial"/>
                <a:cs typeface="Arial"/>
              </a:rPr>
              <a:t>con </a:t>
            </a:r>
            <a:r>
              <a:rPr sz="1050" spc="-5" dirty="0">
                <a:latin typeface="Arial"/>
                <a:cs typeface="Arial"/>
              </a:rPr>
              <a:t>materiali</a:t>
            </a:r>
            <a:r>
              <a:rPr sz="1050" spc="-10" dirty="0">
                <a:latin typeface="Arial"/>
                <a:cs typeface="Arial"/>
              </a:rPr>
              <a:t> </a:t>
            </a:r>
            <a:r>
              <a:rPr sz="1050" spc="-5" dirty="0">
                <a:latin typeface="Arial"/>
                <a:cs typeface="Arial"/>
              </a:rPr>
              <a:t>riciclabili.</a:t>
            </a:r>
            <a:endParaRPr sz="1050">
              <a:latin typeface="Arial"/>
              <a:cs typeface="Arial"/>
            </a:endParaRPr>
          </a:p>
        </p:txBody>
      </p:sp>
      <p:sp>
        <p:nvSpPr>
          <p:cNvPr id="6" name="object 6"/>
          <p:cNvSpPr/>
          <p:nvPr/>
        </p:nvSpPr>
        <p:spPr>
          <a:xfrm>
            <a:off x="2684779" y="2315463"/>
            <a:ext cx="2190749" cy="8858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38760">
              <a:lnSpc>
                <a:spcPts val="1839"/>
              </a:lnSpc>
            </a:pPr>
            <a:r>
              <a:rPr sz="1600" b="1" spc="-5" dirty="0">
                <a:latin typeface="Arial"/>
                <a:cs typeface="Arial"/>
              </a:rPr>
              <a:t>Cinisi</a:t>
            </a:r>
            <a:r>
              <a:rPr sz="1600" b="1" spc="15" dirty="0">
                <a:latin typeface="Arial"/>
                <a:cs typeface="Arial"/>
              </a:rPr>
              <a:t>.</a:t>
            </a:r>
            <a:r>
              <a:rPr sz="1600" b="1" spc="-30" dirty="0">
                <a:latin typeface="Arial"/>
                <a:cs typeface="Arial"/>
              </a:rPr>
              <a:t>v</a:t>
            </a:r>
            <a:r>
              <a:rPr sz="1600" b="1" spc="-5" dirty="0">
                <a:latin typeface="Arial"/>
                <a:cs typeface="Arial"/>
              </a:rPr>
              <a:t>i</a:t>
            </a:r>
            <a:r>
              <a:rPr sz="1600" b="1" spc="5" dirty="0">
                <a:latin typeface="Arial"/>
                <a:cs typeface="Arial"/>
              </a:rPr>
              <a:t>r</a:t>
            </a:r>
            <a:r>
              <a:rPr sz="1600" b="1" spc="-5" dirty="0">
                <a:latin typeface="Arial"/>
                <a:cs typeface="Arial"/>
              </a:rPr>
              <a:t>gili</a:t>
            </a:r>
            <a:r>
              <a:rPr sz="1600" b="1" spc="-10" dirty="0">
                <a:latin typeface="Arial"/>
                <a:cs typeface="Arial"/>
              </a:rPr>
              <a:t>o</a:t>
            </a:r>
            <a:r>
              <a:rPr sz="1600" b="1" spc="-5" dirty="0">
                <a:latin typeface="Arial"/>
                <a:cs typeface="Arial"/>
              </a:rPr>
              <a:t>.</a:t>
            </a:r>
            <a:r>
              <a:rPr sz="1600" b="1" spc="5" dirty="0">
                <a:latin typeface="Arial"/>
                <a:cs typeface="Arial"/>
              </a:rPr>
              <a:t>i</a:t>
            </a:r>
            <a:r>
              <a:rPr sz="1600" b="1" spc="-5" dirty="0">
                <a:latin typeface="Arial"/>
                <a:cs typeface="Arial"/>
              </a:rPr>
              <a:t>t  18 marzo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09650" y="3387724"/>
            <a:ext cx="5638800" cy="21336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900" y="6508750"/>
            <a:ext cx="2162810" cy="150494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5890640"/>
            <a:ext cx="6148070" cy="3938904"/>
          </a:xfrm>
          <a:prstGeom prst="rect">
            <a:avLst/>
          </a:prstGeom>
        </p:spPr>
        <p:txBody>
          <a:bodyPr vert="horz" wrap="square" lIns="0" tIns="30480" rIns="0" bIns="0" rtlCol="0">
            <a:spAutoFit/>
          </a:bodyPr>
          <a:lstStyle/>
          <a:p>
            <a:pPr marL="12700" marR="12065" algn="just">
              <a:lnSpc>
                <a:spcPts val="1820"/>
              </a:lnSpc>
              <a:spcBef>
                <a:spcPts val="240"/>
              </a:spcBef>
            </a:pPr>
            <a:r>
              <a:rPr sz="1600" b="1" spc="-5" dirty="0">
                <a:solidFill>
                  <a:srgbClr val="A60000"/>
                </a:solidFill>
                <a:latin typeface="Times New Roman"/>
                <a:cs typeface="Times New Roman"/>
              </a:rPr>
              <a:t>BANCA MONTE DEI PASCHI PORTA A PALERMO </a:t>
            </a:r>
            <a:r>
              <a:rPr sz="1600" b="1" dirty="0">
                <a:solidFill>
                  <a:srgbClr val="A60000"/>
                </a:solidFill>
                <a:latin typeface="Times New Roman"/>
                <a:cs typeface="Times New Roman"/>
              </a:rPr>
              <a:t>IL  </a:t>
            </a:r>
            <a:r>
              <a:rPr sz="1600" b="1" spc="-5" dirty="0">
                <a:solidFill>
                  <a:srgbClr val="A60000"/>
                </a:solidFill>
                <a:latin typeface="Times New Roman"/>
                <a:cs typeface="Times New Roman"/>
              </a:rPr>
              <a:t>FESTIVAL DELLA CULTURA </a:t>
            </a:r>
            <a:r>
              <a:rPr sz="1600" b="1" spc="-10" dirty="0">
                <a:solidFill>
                  <a:srgbClr val="A60000"/>
                </a:solidFill>
                <a:latin typeface="Times New Roman"/>
                <a:cs typeface="Times New Roman"/>
              </a:rPr>
              <a:t>CREATIVA</a:t>
            </a:r>
            <a:r>
              <a:rPr sz="1600" b="1" spc="10" dirty="0">
                <a:solidFill>
                  <a:srgbClr val="A60000"/>
                </a:solidFill>
                <a:latin typeface="Times New Roman"/>
                <a:cs typeface="Times New Roman"/>
              </a:rPr>
              <a:t> </a:t>
            </a:r>
            <a:r>
              <a:rPr sz="1600" b="1" spc="-5" dirty="0">
                <a:solidFill>
                  <a:srgbClr val="A60000"/>
                </a:solidFill>
                <a:latin typeface="Times New Roman"/>
                <a:cs typeface="Times New Roman"/>
              </a:rPr>
              <a:t>DELL’ABI</a:t>
            </a:r>
            <a:endParaRPr sz="1600">
              <a:latin typeface="Times New Roman"/>
              <a:cs typeface="Times New Roman"/>
            </a:endParaRPr>
          </a:p>
          <a:p>
            <a:pPr marL="2285365" marR="6350" algn="just">
              <a:lnSpc>
                <a:spcPct val="110200"/>
              </a:lnSpc>
              <a:spcBef>
                <a:spcPts val="1105"/>
              </a:spcBef>
            </a:pPr>
            <a:r>
              <a:rPr sz="1400" spc="-5" dirty="0">
                <a:latin typeface="Times New Roman"/>
                <a:cs typeface="Times New Roman"/>
              </a:rPr>
              <a:t>Un progetto della </a:t>
            </a:r>
            <a:r>
              <a:rPr sz="1400" dirty="0">
                <a:latin typeface="Times New Roman"/>
                <a:cs typeface="Times New Roman"/>
              </a:rPr>
              <a:t>la Scuola </a:t>
            </a:r>
            <a:r>
              <a:rPr sz="1400" spc="-5" dirty="0">
                <a:latin typeface="Times New Roman"/>
                <a:cs typeface="Times New Roman"/>
              </a:rPr>
              <a:t>Bilingue </a:t>
            </a:r>
            <a:r>
              <a:rPr sz="1400" spc="-10" dirty="0">
                <a:latin typeface="Times New Roman"/>
                <a:cs typeface="Times New Roman"/>
              </a:rPr>
              <a:t>Thomas </a:t>
            </a:r>
            <a:r>
              <a:rPr sz="1400" dirty="0">
                <a:latin typeface="Times New Roman"/>
                <a:cs typeface="Times New Roman"/>
              </a:rPr>
              <a:t>More  </a:t>
            </a:r>
            <a:r>
              <a:rPr sz="1400" spc="-5" dirty="0">
                <a:latin typeface="Times New Roman"/>
                <a:cs typeface="Times New Roman"/>
              </a:rPr>
              <a:t>rivolto alle classi </a:t>
            </a:r>
            <a:r>
              <a:rPr sz="1400" dirty="0">
                <a:latin typeface="Times New Roman"/>
                <a:cs typeface="Times New Roman"/>
              </a:rPr>
              <a:t>IV e V </a:t>
            </a:r>
            <a:r>
              <a:rPr sz="1400" spc="-5" dirty="0">
                <a:latin typeface="Times New Roman"/>
                <a:cs typeface="Times New Roman"/>
              </a:rPr>
              <a:t>primaria  </a:t>
            </a:r>
            <a:r>
              <a:rPr sz="1400" dirty="0">
                <a:latin typeface="Times New Roman"/>
                <a:cs typeface="Times New Roman"/>
              </a:rPr>
              <a:t>per </a:t>
            </a:r>
            <a:r>
              <a:rPr sz="1400" spc="-5" dirty="0">
                <a:latin typeface="Times New Roman"/>
                <a:cs typeface="Times New Roman"/>
              </a:rPr>
              <a:t>leggere </a:t>
            </a:r>
            <a:r>
              <a:rPr sz="1400" dirty="0">
                <a:latin typeface="Times New Roman"/>
                <a:cs typeface="Times New Roman"/>
              </a:rPr>
              <a:t>i </a:t>
            </a:r>
            <a:r>
              <a:rPr sz="1400" spc="-5" dirty="0">
                <a:latin typeface="Times New Roman"/>
                <a:cs typeface="Times New Roman"/>
              </a:rPr>
              <a:t>segni intorno </a:t>
            </a:r>
            <a:r>
              <a:rPr sz="1400" dirty="0">
                <a:latin typeface="Times New Roman"/>
                <a:cs typeface="Times New Roman"/>
              </a:rPr>
              <a:t>a </a:t>
            </a:r>
            <a:r>
              <a:rPr sz="1400" spc="-5" dirty="0">
                <a:latin typeface="Times New Roman"/>
                <a:cs typeface="Times New Roman"/>
              </a:rPr>
              <a:t>noi </a:t>
            </a:r>
            <a:r>
              <a:rPr sz="1400" dirty="0">
                <a:latin typeface="Times New Roman"/>
                <a:cs typeface="Times New Roman"/>
              </a:rPr>
              <a:t>ed </a:t>
            </a:r>
            <a:r>
              <a:rPr sz="1400" spc="-5" dirty="0">
                <a:latin typeface="Times New Roman"/>
                <a:cs typeface="Times New Roman"/>
              </a:rPr>
              <a:t>imparare </a:t>
            </a:r>
            <a:r>
              <a:rPr sz="1400" dirty="0">
                <a:latin typeface="Times New Roman"/>
                <a:cs typeface="Times New Roman"/>
              </a:rPr>
              <a:t>a  </a:t>
            </a:r>
            <a:r>
              <a:rPr sz="1400" spc="-5" dirty="0">
                <a:latin typeface="Times New Roman"/>
                <a:cs typeface="Times New Roman"/>
              </a:rPr>
              <a:t>raccontarli</a:t>
            </a:r>
            <a:endParaRPr sz="1400">
              <a:latin typeface="Times New Roman"/>
              <a:cs typeface="Times New Roman"/>
            </a:endParaRPr>
          </a:p>
          <a:p>
            <a:pPr>
              <a:lnSpc>
                <a:spcPct val="100000"/>
              </a:lnSpc>
              <a:spcBef>
                <a:spcPts val="15"/>
              </a:spcBef>
            </a:pPr>
            <a:endParaRPr sz="1600">
              <a:latin typeface="Times New Roman"/>
              <a:cs typeface="Times New Roman"/>
            </a:endParaRPr>
          </a:p>
          <a:p>
            <a:pPr marL="2285365" marR="5080" algn="just">
              <a:lnSpc>
                <a:spcPct val="110000"/>
              </a:lnSpc>
              <a:spcBef>
                <a:spcPts val="5"/>
              </a:spcBef>
            </a:pPr>
            <a:r>
              <a:rPr sz="1400" spc="-5" dirty="0">
                <a:latin typeface="Times New Roman"/>
                <a:cs typeface="Times New Roman"/>
              </a:rPr>
              <a:t>Palermo, </a:t>
            </a:r>
            <a:r>
              <a:rPr sz="1400" dirty="0">
                <a:latin typeface="Times New Roman"/>
                <a:cs typeface="Times New Roman"/>
              </a:rPr>
              <a:t>18 </a:t>
            </a:r>
            <a:r>
              <a:rPr sz="1400" spc="-5" dirty="0">
                <a:latin typeface="Times New Roman"/>
                <a:cs typeface="Times New Roman"/>
              </a:rPr>
              <a:t>marzo 2015 </a:t>
            </a:r>
            <a:r>
              <a:rPr sz="1400" dirty="0">
                <a:latin typeface="Times New Roman"/>
                <a:cs typeface="Times New Roman"/>
              </a:rPr>
              <a:t>– </a:t>
            </a:r>
            <a:r>
              <a:rPr sz="1400" spc="-5" dirty="0">
                <a:latin typeface="Times New Roman"/>
                <a:cs typeface="Times New Roman"/>
              </a:rPr>
              <a:t>Banca Mps porta </a:t>
            </a:r>
            <a:r>
              <a:rPr sz="1400" dirty="0">
                <a:latin typeface="Times New Roman"/>
                <a:cs typeface="Times New Roman"/>
              </a:rPr>
              <a:t>a  </a:t>
            </a:r>
            <a:r>
              <a:rPr sz="1400" spc="-5" dirty="0">
                <a:latin typeface="Times New Roman"/>
                <a:cs typeface="Times New Roman"/>
              </a:rPr>
              <a:t>Palermo</a:t>
            </a:r>
            <a:r>
              <a:rPr sz="1400" spc="130" dirty="0">
                <a:latin typeface="Times New Roman"/>
                <a:cs typeface="Times New Roman"/>
              </a:rPr>
              <a:t> </a:t>
            </a:r>
            <a:r>
              <a:rPr sz="1400" dirty="0">
                <a:latin typeface="Times New Roman"/>
                <a:cs typeface="Times New Roman"/>
              </a:rPr>
              <a:t>il</a:t>
            </a:r>
            <a:r>
              <a:rPr sz="1400" spc="135" dirty="0">
                <a:latin typeface="Times New Roman"/>
                <a:cs typeface="Times New Roman"/>
              </a:rPr>
              <a:t> </a:t>
            </a:r>
            <a:r>
              <a:rPr sz="1400" spc="-10" dirty="0">
                <a:latin typeface="Times New Roman"/>
                <a:cs typeface="Times New Roman"/>
              </a:rPr>
              <a:t>“Festival</a:t>
            </a:r>
            <a:r>
              <a:rPr sz="1400" spc="125" dirty="0">
                <a:latin typeface="Times New Roman"/>
                <a:cs typeface="Times New Roman"/>
              </a:rPr>
              <a:t> </a:t>
            </a:r>
            <a:r>
              <a:rPr sz="1400" spc="-5" dirty="0">
                <a:latin typeface="Times New Roman"/>
                <a:cs typeface="Times New Roman"/>
              </a:rPr>
              <a:t>della</a:t>
            </a:r>
            <a:r>
              <a:rPr sz="1400" spc="130" dirty="0">
                <a:latin typeface="Times New Roman"/>
                <a:cs typeface="Times New Roman"/>
              </a:rPr>
              <a:t> </a:t>
            </a:r>
            <a:r>
              <a:rPr sz="1400" spc="-5" dirty="0">
                <a:latin typeface="Times New Roman"/>
                <a:cs typeface="Times New Roman"/>
              </a:rPr>
              <a:t>Cultura</a:t>
            </a:r>
            <a:r>
              <a:rPr sz="1400" spc="130" dirty="0">
                <a:latin typeface="Times New Roman"/>
                <a:cs typeface="Times New Roman"/>
              </a:rPr>
              <a:t> </a:t>
            </a:r>
            <a:r>
              <a:rPr sz="1400" spc="-5" dirty="0">
                <a:latin typeface="Times New Roman"/>
                <a:cs typeface="Times New Roman"/>
              </a:rPr>
              <a:t>Creativa</a:t>
            </a:r>
            <a:r>
              <a:rPr sz="1400" spc="130" dirty="0">
                <a:latin typeface="Times New Roman"/>
                <a:cs typeface="Times New Roman"/>
              </a:rPr>
              <a:t> </a:t>
            </a:r>
            <a:r>
              <a:rPr sz="1400" spc="-5" dirty="0">
                <a:latin typeface="Times New Roman"/>
                <a:cs typeface="Times New Roman"/>
              </a:rPr>
              <a:t>2015”,</a:t>
            </a:r>
            <a:r>
              <a:rPr sz="1400" spc="130" dirty="0">
                <a:latin typeface="Times New Roman"/>
                <a:cs typeface="Times New Roman"/>
              </a:rPr>
              <a:t> </a:t>
            </a:r>
            <a:r>
              <a:rPr sz="1400" spc="-5" dirty="0">
                <a:latin typeface="Times New Roman"/>
                <a:cs typeface="Times New Roman"/>
              </a:rPr>
              <a:t>la</a:t>
            </a:r>
            <a:endParaRPr sz="1400">
              <a:latin typeface="Times New Roman"/>
              <a:cs typeface="Times New Roman"/>
            </a:endParaRPr>
          </a:p>
          <a:p>
            <a:pPr marL="12700">
              <a:lnSpc>
                <a:spcPct val="100000"/>
              </a:lnSpc>
              <a:spcBef>
                <a:spcPts val="165"/>
              </a:spcBef>
            </a:pPr>
            <a:r>
              <a:rPr sz="1400" spc="-5" dirty="0">
                <a:latin typeface="Times New Roman"/>
                <a:cs typeface="Times New Roman"/>
              </a:rPr>
              <a:t>manifestazione</a:t>
            </a:r>
            <a:r>
              <a:rPr sz="1400" spc="105" dirty="0">
                <a:latin typeface="Times New Roman"/>
                <a:cs typeface="Times New Roman"/>
              </a:rPr>
              <a:t> </a:t>
            </a:r>
            <a:r>
              <a:rPr sz="1400" spc="-5" dirty="0">
                <a:latin typeface="Times New Roman"/>
                <a:cs typeface="Times New Roman"/>
              </a:rPr>
              <a:t>promossa</a:t>
            </a:r>
            <a:r>
              <a:rPr sz="1400" spc="110" dirty="0">
                <a:latin typeface="Times New Roman"/>
                <a:cs typeface="Times New Roman"/>
              </a:rPr>
              <a:t> </a:t>
            </a:r>
            <a:r>
              <a:rPr sz="1400" spc="-5" dirty="0">
                <a:latin typeface="Times New Roman"/>
                <a:cs typeface="Times New Roman"/>
              </a:rPr>
              <a:t>dalle</a:t>
            </a:r>
            <a:r>
              <a:rPr sz="1400" spc="110" dirty="0">
                <a:latin typeface="Times New Roman"/>
                <a:cs typeface="Times New Roman"/>
              </a:rPr>
              <a:t> </a:t>
            </a:r>
            <a:r>
              <a:rPr sz="1400" dirty="0">
                <a:latin typeface="Times New Roman"/>
                <a:cs typeface="Times New Roman"/>
              </a:rPr>
              <a:t>banche</a:t>
            </a:r>
            <a:r>
              <a:rPr sz="1400" spc="110" dirty="0">
                <a:latin typeface="Times New Roman"/>
                <a:cs typeface="Times New Roman"/>
              </a:rPr>
              <a:t> </a:t>
            </a:r>
            <a:r>
              <a:rPr sz="1400" dirty="0">
                <a:latin typeface="Times New Roman"/>
                <a:cs typeface="Times New Roman"/>
              </a:rPr>
              <a:t>e</a:t>
            </a:r>
            <a:r>
              <a:rPr sz="1400" spc="120" dirty="0">
                <a:latin typeface="Times New Roman"/>
                <a:cs typeface="Times New Roman"/>
              </a:rPr>
              <a:t> </a:t>
            </a:r>
            <a:r>
              <a:rPr sz="1400" spc="-5" dirty="0">
                <a:latin typeface="Times New Roman"/>
                <a:cs typeface="Times New Roman"/>
              </a:rPr>
              <a:t>coordinata</a:t>
            </a:r>
            <a:r>
              <a:rPr sz="1400" spc="105" dirty="0">
                <a:latin typeface="Times New Roman"/>
                <a:cs typeface="Times New Roman"/>
              </a:rPr>
              <a:t> </a:t>
            </a:r>
            <a:r>
              <a:rPr sz="1400" spc="-5" dirty="0">
                <a:latin typeface="Times New Roman"/>
                <a:cs typeface="Times New Roman"/>
              </a:rPr>
              <a:t>dall’ABI.</a:t>
            </a:r>
            <a:r>
              <a:rPr sz="1400" spc="114" dirty="0">
                <a:latin typeface="Times New Roman"/>
                <a:cs typeface="Times New Roman"/>
              </a:rPr>
              <a:t> </a:t>
            </a:r>
            <a:r>
              <a:rPr sz="1400" spc="-5" dirty="0">
                <a:latin typeface="Times New Roman"/>
                <a:cs typeface="Times New Roman"/>
              </a:rPr>
              <a:t>L’iniziativa,</a:t>
            </a:r>
            <a:r>
              <a:rPr sz="1400" spc="120" dirty="0">
                <a:latin typeface="Times New Roman"/>
                <a:cs typeface="Times New Roman"/>
              </a:rPr>
              <a:t> </a:t>
            </a:r>
            <a:r>
              <a:rPr sz="1400" spc="-5" dirty="0">
                <a:latin typeface="Times New Roman"/>
                <a:cs typeface="Times New Roman"/>
              </a:rPr>
              <a:t>sostenuta</a:t>
            </a:r>
            <a:endParaRPr sz="1400">
              <a:latin typeface="Times New Roman"/>
              <a:cs typeface="Times New Roman"/>
            </a:endParaRPr>
          </a:p>
          <a:p>
            <a:pPr marL="12700" marR="10160" algn="just">
              <a:lnSpc>
                <a:spcPct val="110100"/>
              </a:lnSpc>
              <a:spcBef>
                <a:spcPts val="15"/>
              </a:spcBef>
            </a:pPr>
            <a:r>
              <a:rPr sz="1400" dirty="0">
                <a:latin typeface="Times New Roman"/>
                <a:cs typeface="Times New Roman"/>
              </a:rPr>
              <a:t>per il </a:t>
            </a:r>
            <a:r>
              <a:rPr sz="1400" spc="-5" dirty="0">
                <a:latin typeface="Times New Roman"/>
                <a:cs typeface="Times New Roman"/>
              </a:rPr>
              <a:t>secondo anno consecutivo </a:t>
            </a:r>
            <a:r>
              <a:rPr sz="1400" dirty="0">
                <a:latin typeface="Times New Roman"/>
                <a:cs typeface="Times New Roman"/>
              </a:rPr>
              <a:t>da </a:t>
            </a:r>
            <a:r>
              <a:rPr sz="1400" spc="-5" dirty="0">
                <a:latin typeface="Times New Roman"/>
                <a:cs typeface="Times New Roman"/>
              </a:rPr>
              <a:t>Banca Monte </a:t>
            </a:r>
            <a:r>
              <a:rPr sz="1400" dirty="0">
                <a:latin typeface="Times New Roman"/>
                <a:cs typeface="Times New Roman"/>
              </a:rPr>
              <a:t>dei </a:t>
            </a:r>
            <a:r>
              <a:rPr sz="1400" spc="-5" dirty="0">
                <a:latin typeface="Times New Roman"/>
                <a:cs typeface="Times New Roman"/>
              </a:rPr>
              <a:t>Paschi </a:t>
            </a:r>
            <a:r>
              <a:rPr sz="1400" dirty="0">
                <a:latin typeface="Times New Roman"/>
                <a:cs typeface="Times New Roman"/>
              </a:rPr>
              <a:t>di </a:t>
            </a:r>
            <a:r>
              <a:rPr sz="1400" spc="-5" dirty="0">
                <a:latin typeface="Times New Roman"/>
                <a:cs typeface="Times New Roman"/>
              </a:rPr>
              <a:t>Siena, </a:t>
            </a:r>
            <a:r>
              <a:rPr sz="1400" dirty="0">
                <a:latin typeface="Times New Roman"/>
                <a:cs typeface="Times New Roman"/>
              </a:rPr>
              <a:t>si </a:t>
            </a:r>
            <a:r>
              <a:rPr sz="1400" spc="-5" dirty="0">
                <a:latin typeface="Times New Roman"/>
                <a:cs typeface="Times New Roman"/>
              </a:rPr>
              <a:t>tiene nella  settimana dal 16 </a:t>
            </a:r>
            <a:r>
              <a:rPr sz="1400" spc="-10" dirty="0">
                <a:latin typeface="Times New Roman"/>
                <a:cs typeface="Times New Roman"/>
              </a:rPr>
              <a:t>al </a:t>
            </a:r>
            <a:r>
              <a:rPr sz="1400" spc="-5" dirty="0">
                <a:latin typeface="Times New Roman"/>
                <a:cs typeface="Times New Roman"/>
              </a:rPr>
              <a:t>22 marzo sull’intero territorio nazionale </a:t>
            </a:r>
            <a:r>
              <a:rPr sz="1400" dirty="0">
                <a:latin typeface="Times New Roman"/>
                <a:cs typeface="Times New Roman"/>
              </a:rPr>
              <a:t>e vede la </a:t>
            </a:r>
            <a:r>
              <a:rPr sz="1400" spc="-5" dirty="0">
                <a:latin typeface="Times New Roman"/>
                <a:cs typeface="Times New Roman"/>
              </a:rPr>
              <a:t>realizzazione di  una serie di progetti orientati alla creatività, alla sensibilizzazione delle capacità  espressive </a:t>
            </a:r>
            <a:r>
              <a:rPr sz="1400" dirty="0">
                <a:latin typeface="Times New Roman"/>
                <a:cs typeface="Times New Roman"/>
              </a:rPr>
              <a:t>e </a:t>
            </a:r>
            <a:r>
              <a:rPr sz="1400" spc="-5" dirty="0">
                <a:latin typeface="Times New Roman"/>
                <a:cs typeface="Times New Roman"/>
              </a:rPr>
              <a:t>all’esperienza diretta dei laboratori, mirando </a:t>
            </a:r>
            <a:r>
              <a:rPr sz="1400" dirty="0">
                <a:latin typeface="Times New Roman"/>
                <a:cs typeface="Times New Roman"/>
              </a:rPr>
              <a:t>a rendere </a:t>
            </a:r>
            <a:r>
              <a:rPr sz="1400" spc="-5" dirty="0">
                <a:latin typeface="Times New Roman"/>
                <a:cs typeface="Times New Roman"/>
              </a:rPr>
              <a:t>la </a:t>
            </a:r>
            <a:r>
              <a:rPr sz="1400" dirty="0">
                <a:latin typeface="Times New Roman"/>
                <a:cs typeface="Times New Roman"/>
              </a:rPr>
              <a:t>Banca </a:t>
            </a:r>
            <a:r>
              <a:rPr sz="1400" spc="-5" dirty="0">
                <a:latin typeface="Times New Roman"/>
                <a:cs typeface="Times New Roman"/>
              </a:rPr>
              <a:t>un  soggetto attivo </a:t>
            </a:r>
            <a:r>
              <a:rPr sz="1400" spc="-10" dirty="0">
                <a:latin typeface="Times New Roman"/>
                <a:cs typeface="Times New Roman"/>
              </a:rPr>
              <a:t>al </a:t>
            </a:r>
            <a:r>
              <a:rPr sz="1400" spc="-5" dirty="0">
                <a:latin typeface="Times New Roman"/>
                <a:cs typeface="Times New Roman"/>
              </a:rPr>
              <a:t>fianco della società civile, </a:t>
            </a:r>
            <a:r>
              <a:rPr sz="1400" spc="-15" dirty="0">
                <a:latin typeface="Times New Roman"/>
                <a:cs typeface="Times New Roman"/>
              </a:rPr>
              <a:t>ma </a:t>
            </a:r>
            <a:r>
              <a:rPr sz="1400" spc="-5" dirty="0">
                <a:latin typeface="Times New Roman"/>
                <a:cs typeface="Times New Roman"/>
              </a:rPr>
              <a:t>soprattutto un catalizzatore di cultura  </a:t>
            </a:r>
            <a:r>
              <a:rPr sz="1400" dirty="0">
                <a:latin typeface="Times New Roman"/>
                <a:cs typeface="Times New Roman"/>
              </a:rPr>
              <a:t>e  </a:t>
            </a:r>
            <a:r>
              <a:rPr sz="1400" spc="-5" dirty="0">
                <a:latin typeface="Times New Roman"/>
                <a:cs typeface="Times New Roman"/>
              </a:rPr>
              <a:t>creatività  sul  territorio.  Tutto  ciò  con  </a:t>
            </a:r>
            <a:r>
              <a:rPr sz="1400" dirty="0">
                <a:latin typeface="Times New Roman"/>
                <a:cs typeface="Times New Roman"/>
              </a:rPr>
              <a:t>i  </a:t>
            </a:r>
            <a:r>
              <a:rPr sz="1400" spc="-5" dirty="0">
                <a:latin typeface="Times New Roman"/>
                <a:cs typeface="Times New Roman"/>
              </a:rPr>
              <a:t>giovanissimi  </a:t>
            </a:r>
            <a:r>
              <a:rPr sz="1400" dirty="0">
                <a:latin typeface="Times New Roman"/>
                <a:cs typeface="Times New Roman"/>
              </a:rPr>
              <a:t>al  </a:t>
            </a:r>
            <a:r>
              <a:rPr sz="1400" spc="-5" dirty="0">
                <a:latin typeface="Times New Roman"/>
                <a:cs typeface="Times New Roman"/>
              </a:rPr>
              <a:t>centro,  </a:t>
            </a:r>
            <a:r>
              <a:rPr sz="1400" dirty="0">
                <a:latin typeface="Times New Roman"/>
                <a:cs typeface="Times New Roman"/>
              </a:rPr>
              <a:t>per </a:t>
            </a:r>
            <a:r>
              <a:rPr sz="1400" spc="265" dirty="0">
                <a:latin typeface="Times New Roman"/>
                <a:cs typeface="Times New Roman"/>
              </a:rPr>
              <a:t> </a:t>
            </a:r>
            <a:r>
              <a:rPr sz="1400" spc="-5" dirty="0">
                <a:latin typeface="Times New Roman"/>
                <a:cs typeface="Times New Roman"/>
              </a:rPr>
              <a:t>avvicinare</a:t>
            </a:r>
            <a:endParaRPr sz="1400">
              <a:latin typeface="Times New Roman"/>
              <a:cs typeface="Times New Roman"/>
            </a:endParaRPr>
          </a:p>
        </p:txBody>
      </p:sp>
      <p:sp>
        <p:nvSpPr>
          <p:cNvPr id="7" name="object 7"/>
          <p:cNvSpPr/>
          <p:nvPr/>
        </p:nvSpPr>
        <p:spPr>
          <a:xfrm>
            <a:off x="2784729" y="2315463"/>
            <a:ext cx="1990217" cy="70485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7782559"/>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71060">
              <a:lnSpc>
                <a:spcPts val="1839"/>
              </a:lnSpc>
            </a:pPr>
            <a:r>
              <a:rPr sz="1600" b="1" spc="-5" dirty="0">
                <a:latin typeface="Arial"/>
                <a:cs typeface="Arial"/>
              </a:rPr>
              <a:t>Cinisi</a:t>
            </a:r>
            <a:r>
              <a:rPr sz="1600" b="1" spc="15" dirty="0">
                <a:latin typeface="Arial"/>
                <a:cs typeface="Arial"/>
              </a:rPr>
              <a:t>.</a:t>
            </a:r>
            <a:r>
              <a:rPr sz="1600" b="1" spc="-30" dirty="0">
                <a:latin typeface="Arial"/>
                <a:cs typeface="Arial"/>
              </a:rPr>
              <a:t>v</a:t>
            </a:r>
            <a:r>
              <a:rPr sz="1600" b="1" spc="-5" dirty="0">
                <a:latin typeface="Arial"/>
                <a:cs typeface="Arial"/>
              </a:rPr>
              <a:t>i</a:t>
            </a:r>
            <a:r>
              <a:rPr sz="1600" b="1" spc="5" dirty="0">
                <a:latin typeface="Arial"/>
                <a:cs typeface="Arial"/>
              </a:rPr>
              <a:t>r</a:t>
            </a:r>
            <a:r>
              <a:rPr sz="1600" b="1" spc="-5" dirty="0">
                <a:latin typeface="Arial"/>
                <a:cs typeface="Arial"/>
              </a:rPr>
              <a:t>gili</a:t>
            </a:r>
            <a:r>
              <a:rPr sz="1600" b="1" spc="-10" dirty="0">
                <a:latin typeface="Arial"/>
                <a:cs typeface="Arial"/>
              </a:rPr>
              <a:t>o</a:t>
            </a:r>
            <a:r>
              <a:rPr sz="1600" b="1" spc="-5" dirty="0">
                <a:latin typeface="Arial"/>
                <a:cs typeface="Arial"/>
              </a:rPr>
              <a:t>.</a:t>
            </a:r>
            <a:r>
              <a:rPr sz="1600" b="1" spc="5" dirty="0">
                <a:latin typeface="Arial"/>
                <a:cs typeface="Arial"/>
              </a:rPr>
              <a:t>i</a:t>
            </a:r>
            <a:r>
              <a:rPr sz="1600" b="1" spc="-5" dirty="0">
                <a:latin typeface="Arial"/>
                <a:cs typeface="Arial"/>
              </a:rPr>
              <a:t>t  18 marzo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5"/>
              </a:spcBef>
            </a:pPr>
            <a:endParaRPr sz="2100">
              <a:latin typeface="Times New Roman"/>
              <a:cs typeface="Times New Roman"/>
            </a:endParaRPr>
          </a:p>
          <a:p>
            <a:pPr marL="12700" marR="6985" algn="just">
              <a:lnSpc>
                <a:spcPct val="110200"/>
              </a:lnSpc>
            </a:pPr>
            <a:r>
              <a:rPr sz="1400" spc="-5" dirty="0">
                <a:latin typeface="Times New Roman"/>
                <a:cs typeface="Times New Roman"/>
              </a:rPr>
              <a:t>bambini </a:t>
            </a:r>
            <a:r>
              <a:rPr sz="1400" dirty="0">
                <a:latin typeface="Times New Roman"/>
                <a:cs typeface="Times New Roman"/>
              </a:rPr>
              <a:t>e </a:t>
            </a:r>
            <a:r>
              <a:rPr sz="1400" spc="-5" dirty="0">
                <a:latin typeface="Times New Roman"/>
                <a:cs typeface="Times New Roman"/>
              </a:rPr>
              <a:t>ragazzi dai </a:t>
            </a:r>
            <a:r>
              <a:rPr sz="1400" dirty="0">
                <a:latin typeface="Times New Roman"/>
                <a:cs typeface="Times New Roman"/>
              </a:rPr>
              <a:t>6 </a:t>
            </a:r>
            <a:r>
              <a:rPr sz="1400" spc="-10" dirty="0">
                <a:latin typeface="Times New Roman"/>
                <a:cs typeface="Times New Roman"/>
              </a:rPr>
              <a:t>ai </a:t>
            </a:r>
            <a:r>
              <a:rPr sz="1400" spc="-5" dirty="0">
                <a:latin typeface="Times New Roman"/>
                <a:cs typeface="Times New Roman"/>
              </a:rPr>
              <a:t>13 anni alla cultura. Filo conduttore </a:t>
            </a:r>
            <a:r>
              <a:rPr sz="1400" dirty="0">
                <a:latin typeface="Times New Roman"/>
                <a:cs typeface="Times New Roman"/>
              </a:rPr>
              <a:t>di </a:t>
            </a:r>
            <a:r>
              <a:rPr sz="1400" spc="-5" dirty="0">
                <a:latin typeface="Times New Roman"/>
                <a:cs typeface="Times New Roman"/>
              </a:rPr>
              <a:t>questa seconda  edizione </a:t>
            </a:r>
            <a:r>
              <a:rPr sz="1400" dirty="0">
                <a:latin typeface="Times New Roman"/>
                <a:cs typeface="Times New Roman"/>
              </a:rPr>
              <a:t>è </a:t>
            </a:r>
            <a:r>
              <a:rPr sz="1400" spc="-5" dirty="0">
                <a:latin typeface="Times New Roman"/>
                <a:cs typeface="Times New Roman"/>
              </a:rPr>
              <a:t>il </a:t>
            </a:r>
            <a:r>
              <a:rPr sz="1400" spc="-10" dirty="0">
                <a:latin typeface="Times New Roman"/>
                <a:cs typeface="Times New Roman"/>
              </a:rPr>
              <a:t>tema </a:t>
            </a:r>
            <a:r>
              <a:rPr sz="1400" dirty="0">
                <a:latin typeface="Times New Roman"/>
                <a:cs typeface="Times New Roman"/>
              </a:rPr>
              <a:t>dei </a:t>
            </a:r>
            <a:r>
              <a:rPr sz="1400" spc="-5" dirty="0">
                <a:latin typeface="Times New Roman"/>
                <a:cs typeface="Times New Roman"/>
              </a:rPr>
              <a:t>segni: “L’alfabeto del mondo. </a:t>
            </a:r>
            <a:r>
              <a:rPr sz="1400" spc="-10" dirty="0">
                <a:latin typeface="Times New Roman"/>
                <a:cs typeface="Times New Roman"/>
              </a:rPr>
              <a:t>Leggiamo </a:t>
            </a:r>
            <a:r>
              <a:rPr sz="1400" dirty="0">
                <a:latin typeface="Times New Roman"/>
                <a:cs typeface="Times New Roman"/>
              </a:rPr>
              <a:t>i </a:t>
            </a:r>
            <a:r>
              <a:rPr sz="1400" spc="-5" dirty="0">
                <a:latin typeface="Times New Roman"/>
                <a:cs typeface="Times New Roman"/>
              </a:rPr>
              <a:t>segni intorno </a:t>
            </a:r>
            <a:r>
              <a:rPr sz="1400" dirty="0">
                <a:latin typeface="Times New Roman"/>
                <a:cs typeface="Times New Roman"/>
              </a:rPr>
              <a:t>a </a:t>
            </a:r>
            <a:r>
              <a:rPr sz="1400" spc="-5" dirty="0">
                <a:latin typeface="Times New Roman"/>
                <a:cs typeface="Times New Roman"/>
              </a:rPr>
              <a:t>noi </a:t>
            </a:r>
            <a:r>
              <a:rPr sz="1400" dirty="0">
                <a:latin typeface="Times New Roman"/>
                <a:cs typeface="Times New Roman"/>
              </a:rPr>
              <a:t>e  </a:t>
            </a:r>
            <a:r>
              <a:rPr sz="1400" spc="-5" dirty="0">
                <a:latin typeface="Times New Roman"/>
                <a:cs typeface="Times New Roman"/>
              </a:rPr>
              <a:t>raccontiamo”, declinato </a:t>
            </a:r>
            <a:r>
              <a:rPr sz="1400" dirty="0">
                <a:latin typeface="Times New Roman"/>
                <a:cs typeface="Times New Roman"/>
              </a:rPr>
              <a:t>da </a:t>
            </a:r>
            <a:r>
              <a:rPr sz="1400" spc="-5" dirty="0">
                <a:latin typeface="Times New Roman"/>
                <a:cs typeface="Times New Roman"/>
              </a:rPr>
              <a:t>ciascuna realtà </a:t>
            </a:r>
            <a:r>
              <a:rPr sz="1400" dirty="0">
                <a:latin typeface="Times New Roman"/>
                <a:cs typeface="Times New Roman"/>
              </a:rPr>
              <a:t>con </a:t>
            </a:r>
            <a:r>
              <a:rPr sz="1400" spc="-5" dirty="0">
                <a:latin typeface="Times New Roman"/>
                <a:cs typeface="Times New Roman"/>
              </a:rPr>
              <a:t>strumenti diversi </a:t>
            </a:r>
            <a:r>
              <a:rPr sz="1400" dirty="0">
                <a:latin typeface="Times New Roman"/>
                <a:cs typeface="Times New Roman"/>
              </a:rPr>
              <a:t>e </a:t>
            </a:r>
            <a:r>
              <a:rPr sz="1400" spc="-5" dirty="0">
                <a:latin typeface="Times New Roman"/>
                <a:cs typeface="Times New Roman"/>
              </a:rPr>
              <a:t>da punti </a:t>
            </a:r>
            <a:r>
              <a:rPr sz="1400" dirty="0">
                <a:latin typeface="Times New Roman"/>
                <a:cs typeface="Times New Roman"/>
              </a:rPr>
              <a:t>di </a:t>
            </a:r>
            <a:r>
              <a:rPr sz="1400" spc="-5" dirty="0">
                <a:latin typeface="Times New Roman"/>
                <a:cs typeface="Times New Roman"/>
              </a:rPr>
              <a:t>vista  differenti, alla luce delle proprie specificità </a:t>
            </a:r>
            <a:r>
              <a:rPr sz="1400" dirty="0">
                <a:latin typeface="Times New Roman"/>
                <a:cs typeface="Times New Roman"/>
              </a:rPr>
              <a:t>e </a:t>
            </a:r>
            <a:r>
              <a:rPr sz="1400" spc="-5" dirty="0">
                <a:latin typeface="Times New Roman"/>
                <a:cs typeface="Times New Roman"/>
              </a:rPr>
              <a:t>di quelle del territorio </a:t>
            </a:r>
            <a:r>
              <a:rPr sz="1400" dirty="0">
                <a:latin typeface="Times New Roman"/>
                <a:cs typeface="Times New Roman"/>
              </a:rPr>
              <a:t>di </a:t>
            </a:r>
            <a:r>
              <a:rPr sz="1400" spc="-5" dirty="0">
                <a:latin typeface="Times New Roman"/>
                <a:cs typeface="Times New Roman"/>
              </a:rPr>
              <a:t>appartenenza.  “Disegni”, questo il nome </a:t>
            </a:r>
            <a:r>
              <a:rPr sz="1400" dirty="0">
                <a:latin typeface="Times New Roman"/>
                <a:cs typeface="Times New Roman"/>
              </a:rPr>
              <a:t>del </a:t>
            </a:r>
            <a:r>
              <a:rPr sz="1400" spc="-5" dirty="0">
                <a:latin typeface="Times New Roman"/>
                <a:cs typeface="Times New Roman"/>
              </a:rPr>
              <a:t>progetto sostenuto </a:t>
            </a:r>
            <a:r>
              <a:rPr sz="1400" dirty="0">
                <a:latin typeface="Times New Roman"/>
                <a:cs typeface="Times New Roman"/>
              </a:rPr>
              <a:t>a </a:t>
            </a:r>
            <a:r>
              <a:rPr sz="1400" spc="-5" dirty="0">
                <a:latin typeface="Times New Roman"/>
                <a:cs typeface="Times New Roman"/>
              </a:rPr>
              <a:t>Palermo </a:t>
            </a:r>
            <a:r>
              <a:rPr sz="1400" dirty="0">
                <a:latin typeface="Times New Roman"/>
                <a:cs typeface="Times New Roman"/>
              </a:rPr>
              <a:t>da Banca </a:t>
            </a:r>
            <a:r>
              <a:rPr sz="1400" spc="-5" dirty="0">
                <a:latin typeface="Times New Roman"/>
                <a:cs typeface="Times New Roman"/>
              </a:rPr>
              <a:t>Mps con la  collaborazione della </a:t>
            </a:r>
            <a:r>
              <a:rPr sz="1400" dirty="0">
                <a:latin typeface="Times New Roman"/>
                <a:cs typeface="Times New Roman"/>
              </a:rPr>
              <a:t>Scuola </a:t>
            </a:r>
            <a:r>
              <a:rPr sz="1400" spc="-5" dirty="0">
                <a:latin typeface="Times New Roman"/>
                <a:cs typeface="Times New Roman"/>
              </a:rPr>
              <a:t>Bilingue Thomas </a:t>
            </a:r>
            <a:r>
              <a:rPr sz="1400" dirty="0">
                <a:latin typeface="Times New Roman"/>
                <a:cs typeface="Times New Roman"/>
              </a:rPr>
              <a:t>More, </a:t>
            </a:r>
            <a:r>
              <a:rPr sz="1400" spc="-5" dirty="0">
                <a:latin typeface="Times New Roman"/>
                <a:cs typeface="Times New Roman"/>
              </a:rPr>
              <a:t>presentato ieri, 17 marzo,  all’interno dei locali dell’istituto. </a:t>
            </a:r>
            <a:r>
              <a:rPr sz="1400" spc="-10" dirty="0">
                <a:latin typeface="Times New Roman"/>
                <a:cs typeface="Times New Roman"/>
              </a:rPr>
              <a:t>Si </a:t>
            </a:r>
            <a:r>
              <a:rPr sz="1400" spc="-5" dirty="0">
                <a:latin typeface="Times New Roman"/>
                <a:cs typeface="Times New Roman"/>
              </a:rPr>
              <a:t>tratta </a:t>
            </a:r>
            <a:r>
              <a:rPr sz="1400" dirty="0">
                <a:latin typeface="Times New Roman"/>
                <a:cs typeface="Times New Roman"/>
              </a:rPr>
              <a:t>di </a:t>
            </a:r>
            <a:r>
              <a:rPr sz="1400" spc="-5" dirty="0">
                <a:latin typeface="Times New Roman"/>
                <a:cs typeface="Times New Roman"/>
              </a:rPr>
              <a:t>un percorso didattico </a:t>
            </a:r>
            <a:r>
              <a:rPr sz="1400" dirty="0">
                <a:latin typeface="Times New Roman"/>
                <a:cs typeface="Times New Roman"/>
              </a:rPr>
              <a:t>che </a:t>
            </a:r>
            <a:r>
              <a:rPr sz="1400" spc="-5" dirty="0">
                <a:latin typeface="Times New Roman"/>
                <a:cs typeface="Times New Roman"/>
              </a:rPr>
              <a:t>vede </a:t>
            </a:r>
            <a:r>
              <a:rPr sz="1400" spc="-10" dirty="0">
                <a:latin typeface="Times New Roman"/>
                <a:cs typeface="Times New Roman"/>
              </a:rPr>
              <a:t>coinvolte  </a:t>
            </a:r>
            <a:r>
              <a:rPr sz="1400" dirty="0">
                <a:latin typeface="Times New Roman"/>
                <a:cs typeface="Times New Roman"/>
              </a:rPr>
              <a:t>le </a:t>
            </a:r>
            <a:r>
              <a:rPr sz="1400" spc="-5" dirty="0">
                <a:latin typeface="Times New Roman"/>
                <a:cs typeface="Times New Roman"/>
              </a:rPr>
              <a:t>classi di </a:t>
            </a:r>
            <a:r>
              <a:rPr sz="1400" dirty="0">
                <a:latin typeface="Times New Roman"/>
                <a:cs typeface="Times New Roman"/>
              </a:rPr>
              <a:t>IV e V </a:t>
            </a:r>
            <a:r>
              <a:rPr sz="1400" spc="-5" dirty="0">
                <a:latin typeface="Times New Roman"/>
                <a:cs typeface="Times New Roman"/>
              </a:rPr>
              <a:t>primaria, </a:t>
            </a:r>
            <a:r>
              <a:rPr sz="1400" dirty="0">
                <a:latin typeface="Times New Roman"/>
                <a:cs typeface="Times New Roman"/>
              </a:rPr>
              <a:t>che </a:t>
            </a:r>
            <a:r>
              <a:rPr sz="1400" spc="-5" dirty="0">
                <a:latin typeface="Times New Roman"/>
                <a:cs typeface="Times New Roman"/>
              </a:rPr>
              <a:t>hanno presentato elaborati </a:t>
            </a:r>
            <a:r>
              <a:rPr sz="1400" dirty="0">
                <a:latin typeface="Times New Roman"/>
                <a:cs typeface="Times New Roman"/>
              </a:rPr>
              <a:t>e </a:t>
            </a:r>
            <a:r>
              <a:rPr sz="1400" spc="-5" dirty="0">
                <a:latin typeface="Times New Roman"/>
                <a:cs typeface="Times New Roman"/>
              </a:rPr>
              <a:t>attività svolti durante le  </a:t>
            </a:r>
            <a:r>
              <a:rPr sz="1400" dirty="0">
                <a:latin typeface="Times New Roman"/>
                <a:cs typeface="Times New Roman"/>
              </a:rPr>
              <a:t>ore </a:t>
            </a:r>
            <a:r>
              <a:rPr sz="1400" spc="-5" dirty="0">
                <a:latin typeface="Times New Roman"/>
                <a:cs typeface="Times New Roman"/>
              </a:rPr>
              <a:t>di arte </a:t>
            </a:r>
            <a:r>
              <a:rPr sz="1400" spc="-10" dirty="0">
                <a:latin typeface="Times New Roman"/>
                <a:cs typeface="Times New Roman"/>
              </a:rPr>
              <a:t>ed </a:t>
            </a:r>
            <a:r>
              <a:rPr sz="1400" spc="-5" dirty="0">
                <a:latin typeface="Times New Roman"/>
                <a:cs typeface="Times New Roman"/>
              </a:rPr>
              <a:t>immagine, italiano, spagnolo </a:t>
            </a:r>
            <a:r>
              <a:rPr sz="1400" spc="-10" dirty="0">
                <a:latin typeface="Times New Roman"/>
                <a:cs typeface="Times New Roman"/>
              </a:rPr>
              <a:t>ed </a:t>
            </a:r>
            <a:r>
              <a:rPr sz="1400" spc="-5" dirty="0">
                <a:latin typeface="Times New Roman"/>
                <a:cs typeface="Times New Roman"/>
              </a:rPr>
              <a:t>inglese. </a:t>
            </a:r>
            <a:r>
              <a:rPr sz="1400" dirty="0">
                <a:latin typeface="Times New Roman"/>
                <a:cs typeface="Times New Roman"/>
              </a:rPr>
              <a:t>Il </a:t>
            </a:r>
            <a:r>
              <a:rPr sz="1400" spc="-5" dirty="0">
                <a:latin typeface="Times New Roman"/>
                <a:cs typeface="Times New Roman"/>
              </a:rPr>
              <a:t>tutto </a:t>
            </a:r>
            <a:r>
              <a:rPr sz="1400" dirty="0">
                <a:latin typeface="Times New Roman"/>
                <a:cs typeface="Times New Roman"/>
              </a:rPr>
              <a:t>in </a:t>
            </a:r>
            <a:r>
              <a:rPr sz="1400" spc="-5" dirty="0">
                <a:latin typeface="Times New Roman"/>
                <a:cs typeface="Times New Roman"/>
              </a:rPr>
              <a:t>lingua straniera,  </a:t>
            </a:r>
            <a:r>
              <a:rPr sz="1400" dirty="0">
                <a:latin typeface="Times New Roman"/>
                <a:cs typeface="Times New Roman"/>
              </a:rPr>
              <a:t>perché la </a:t>
            </a:r>
            <a:r>
              <a:rPr sz="1400" spc="-5" dirty="0">
                <a:latin typeface="Times New Roman"/>
                <a:cs typeface="Times New Roman"/>
              </a:rPr>
              <a:t>peculiarità </a:t>
            </a:r>
            <a:r>
              <a:rPr sz="1400" dirty="0">
                <a:latin typeface="Times New Roman"/>
                <a:cs typeface="Times New Roman"/>
              </a:rPr>
              <a:t>del </a:t>
            </a:r>
            <a:r>
              <a:rPr sz="1400" spc="-5" dirty="0">
                <a:latin typeface="Times New Roman"/>
                <a:cs typeface="Times New Roman"/>
              </a:rPr>
              <a:t>progetto formativo della scuola prevede l’inserimento </a:t>
            </a:r>
            <a:r>
              <a:rPr sz="1400" dirty="0">
                <a:latin typeface="Times New Roman"/>
                <a:cs typeface="Times New Roman"/>
              </a:rPr>
              <a:t>di </a:t>
            </a:r>
            <a:r>
              <a:rPr sz="1400" spc="-5" dirty="0">
                <a:latin typeface="Times New Roman"/>
                <a:cs typeface="Times New Roman"/>
              </a:rPr>
              <a:t>un  programma linguistico </a:t>
            </a:r>
            <a:r>
              <a:rPr sz="1400" dirty="0">
                <a:latin typeface="Times New Roman"/>
                <a:cs typeface="Times New Roman"/>
              </a:rPr>
              <a:t>di </a:t>
            </a:r>
            <a:r>
              <a:rPr sz="1400" spc="-10" dirty="0">
                <a:latin typeface="Times New Roman"/>
                <a:cs typeface="Times New Roman"/>
              </a:rPr>
              <a:t>bilinguismo </a:t>
            </a:r>
            <a:r>
              <a:rPr sz="1400" dirty="0">
                <a:latin typeface="Times New Roman"/>
                <a:cs typeface="Times New Roman"/>
              </a:rPr>
              <a:t>che </a:t>
            </a:r>
            <a:r>
              <a:rPr sz="1400" spc="-5" dirty="0">
                <a:latin typeface="Times New Roman"/>
                <a:cs typeface="Times New Roman"/>
              </a:rPr>
              <a:t>attraversa </a:t>
            </a:r>
            <a:r>
              <a:rPr sz="1400" dirty="0">
                <a:latin typeface="Times New Roman"/>
                <a:cs typeface="Times New Roman"/>
              </a:rPr>
              <a:t>il </a:t>
            </a:r>
            <a:r>
              <a:rPr sz="1400" spc="-5" dirty="0">
                <a:latin typeface="Times New Roman"/>
                <a:cs typeface="Times New Roman"/>
              </a:rPr>
              <a:t>ciclo della scuola primaria </a:t>
            </a:r>
            <a:r>
              <a:rPr sz="1400" dirty="0">
                <a:latin typeface="Times New Roman"/>
                <a:cs typeface="Times New Roman"/>
              </a:rPr>
              <a:t>e  </a:t>
            </a:r>
            <a:r>
              <a:rPr sz="1400" spc="-5" dirty="0">
                <a:latin typeface="Times New Roman"/>
                <a:cs typeface="Times New Roman"/>
              </a:rPr>
              <a:t>prosegue nella scuola secondaria di </a:t>
            </a:r>
            <a:r>
              <a:rPr sz="1400" dirty="0">
                <a:latin typeface="Times New Roman"/>
                <a:cs typeface="Times New Roman"/>
              </a:rPr>
              <a:t>I e II </a:t>
            </a:r>
            <a:r>
              <a:rPr sz="1400" spc="-5" dirty="0">
                <a:latin typeface="Times New Roman"/>
                <a:cs typeface="Times New Roman"/>
              </a:rPr>
              <a:t>grado, con l’insegnamento </a:t>
            </a:r>
            <a:r>
              <a:rPr sz="1400" dirty="0">
                <a:latin typeface="Times New Roman"/>
                <a:cs typeface="Times New Roman"/>
              </a:rPr>
              <a:t>di </a:t>
            </a:r>
            <a:r>
              <a:rPr sz="1400" spc="-5" dirty="0">
                <a:latin typeface="Times New Roman"/>
                <a:cs typeface="Times New Roman"/>
              </a:rPr>
              <a:t>arte </a:t>
            </a:r>
            <a:r>
              <a:rPr sz="1400" dirty="0">
                <a:latin typeface="Times New Roman"/>
                <a:cs typeface="Times New Roman"/>
              </a:rPr>
              <a:t>ed  </a:t>
            </a:r>
            <a:r>
              <a:rPr sz="1400" spc="-5" dirty="0">
                <a:latin typeface="Times New Roman"/>
                <a:cs typeface="Times New Roman"/>
              </a:rPr>
              <a:t>immagine direttamente in lingua spagnola </a:t>
            </a:r>
            <a:r>
              <a:rPr sz="1400" dirty="0">
                <a:latin typeface="Times New Roman"/>
                <a:cs typeface="Times New Roman"/>
              </a:rPr>
              <a:t>e </a:t>
            </a:r>
            <a:r>
              <a:rPr sz="1400" spc="-5" dirty="0">
                <a:latin typeface="Times New Roman"/>
                <a:cs typeface="Times New Roman"/>
              </a:rPr>
              <a:t>l’educazione musicale, </a:t>
            </a:r>
            <a:r>
              <a:rPr sz="1400" dirty="0">
                <a:latin typeface="Times New Roman"/>
                <a:cs typeface="Times New Roman"/>
              </a:rPr>
              <a:t>la </a:t>
            </a:r>
            <a:r>
              <a:rPr sz="1400" spc="-5" dirty="0">
                <a:latin typeface="Times New Roman"/>
                <a:cs typeface="Times New Roman"/>
              </a:rPr>
              <a:t>geografia </a:t>
            </a:r>
            <a:r>
              <a:rPr sz="1400" dirty="0">
                <a:latin typeface="Times New Roman"/>
                <a:cs typeface="Times New Roman"/>
              </a:rPr>
              <a:t>e  </a:t>
            </a:r>
            <a:r>
              <a:rPr sz="1400" spc="-5" dirty="0">
                <a:latin typeface="Times New Roman"/>
                <a:cs typeface="Times New Roman"/>
              </a:rPr>
              <a:t>l’informatica in inglese. Obiettivo del progetto portato avanti con Banca </a:t>
            </a:r>
            <a:r>
              <a:rPr sz="1400" spc="-10" dirty="0">
                <a:latin typeface="Times New Roman"/>
                <a:cs typeface="Times New Roman"/>
              </a:rPr>
              <a:t>Mps  </a:t>
            </a:r>
            <a:r>
              <a:rPr sz="1400" spc="-5" dirty="0">
                <a:latin typeface="Times New Roman"/>
                <a:cs typeface="Times New Roman"/>
              </a:rPr>
              <a:t>nell’ambito del Festival </a:t>
            </a:r>
            <a:r>
              <a:rPr sz="1400" dirty="0">
                <a:latin typeface="Times New Roman"/>
                <a:cs typeface="Times New Roman"/>
              </a:rPr>
              <a:t>è </a:t>
            </a:r>
            <a:r>
              <a:rPr sz="1400" spc="-5" dirty="0">
                <a:latin typeface="Times New Roman"/>
                <a:cs typeface="Times New Roman"/>
              </a:rPr>
              <a:t>spingere </a:t>
            </a:r>
            <a:r>
              <a:rPr sz="1400" spc="-10" dirty="0">
                <a:latin typeface="Times New Roman"/>
                <a:cs typeface="Times New Roman"/>
              </a:rPr>
              <a:t>ad </a:t>
            </a:r>
            <a:r>
              <a:rPr sz="1400" spc="-5" dirty="0">
                <a:latin typeface="Times New Roman"/>
                <a:cs typeface="Times New Roman"/>
              </a:rPr>
              <a:t>utilizzare linguaggi </a:t>
            </a:r>
            <a:r>
              <a:rPr sz="1400" dirty="0">
                <a:latin typeface="Times New Roman"/>
                <a:cs typeface="Times New Roman"/>
              </a:rPr>
              <a:t>e </a:t>
            </a:r>
            <a:r>
              <a:rPr sz="1400" spc="-5" dirty="0">
                <a:latin typeface="Times New Roman"/>
                <a:cs typeface="Times New Roman"/>
              </a:rPr>
              <a:t>codici diversi per  analizzare, comprendere </a:t>
            </a:r>
            <a:r>
              <a:rPr sz="1400" dirty="0">
                <a:latin typeface="Times New Roman"/>
                <a:cs typeface="Times New Roman"/>
              </a:rPr>
              <a:t>ed </a:t>
            </a:r>
            <a:r>
              <a:rPr sz="1400" spc="-5" dirty="0">
                <a:latin typeface="Times New Roman"/>
                <a:cs typeface="Times New Roman"/>
              </a:rPr>
              <a:t>interpretare </a:t>
            </a:r>
            <a:r>
              <a:rPr sz="1400" spc="15" dirty="0">
                <a:latin typeface="Times New Roman"/>
                <a:cs typeface="Times New Roman"/>
              </a:rPr>
              <a:t>la </a:t>
            </a:r>
            <a:r>
              <a:rPr sz="1400" spc="-5" dirty="0">
                <a:latin typeface="Times New Roman"/>
                <a:cs typeface="Times New Roman"/>
              </a:rPr>
              <a:t>realtà naturale </a:t>
            </a:r>
            <a:r>
              <a:rPr sz="1400" dirty="0">
                <a:latin typeface="Times New Roman"/>
                <a:cs typeface="Times New Roman"/>
              </a:rPr>
              <a:t>e </a:t>
            </a:r>
            <a:r>
              <a:rPr sz="1400" spc="-5" dirty="0">
                <a:latin typeface="Times New Roman"/>
                <a:cs typeface="Times New Roman"/>
              </a:rPr>
              <a:t>sociale, cogliendo le  relazioni </a:t>
            </a:r>
            <a:r>
              <a:rPr sz="1400" dirty="0">
                <a:latin typeface="Times New Roman"/>
                <a:cs typeface="Times New Roman"/>
              </a:rPr>
              <a:t>tra </a:t>
            </a:r>
            <a:r>
              <a:rPr sz="1400" spc="-10" dirty="0">
                <a:latin typeface="Times New Roman"/>
                <a:cs typeface="Times New Roman"/>
              </a:rPr>
              <a:t>uomo </a:t>
            </a:r>
            <a:r>
              <a:rPr sz="1400" dirty="0">
                <a:latin typeface="Times New Roman"/>
                <a:cs typeface="Times New Roman"/>
              </a:rPr>
              <a:t>e </a:t>
            </a:r>
            <a:r>
              <a:rPr sz="1400" spc="-5" dirty="0">
                <a:latin typeface="Times New Roman"/>
                <a:cs typeface="Times New Roman"/>
              </a:rPr>
              <a:t>ambiente </a:t>
            </a:r>
            <a:r>
              <a:rPr sz="1400" dirty="0">
                <a:latin typeface="Times New Roman"/>
                <a:cs typeface="Times New Roman"/>
              </a:rPr>
              <a:t>e </a:t>
            </a:r>
            <a:r>
              <a:rPr sz="1400" spc="-5" dirty="0">
                <a:latin typeface="Times New Roman"/>
                <a:cs typeface="Times New Roman"/>
              </a:rPr>
              <a:t>promuovendo l’uso originale </a:t>
            </a:r>
            <a:r>
              <a:rPr sz="1400" dirty="0">
                <a:latin typeface="Times New Roman"/>
                <a:cs typeface="Times New Roman"/>
              </a:rPr>
              <a:t>e </a:t>
            </a:r>
            <a:r>
              <a:rPr sz="1400" spc="-5" dirty="0">
                <a:latin typeface="Times New Roman"/>
                <a:cs typeface="Times New Roman"/>
              </a:rPr>
              <a:t>creativo dei </a:t>
            </a:r>
            <a:r>
              <a:rPr sz="1400" spc="-10" dirty="0">
                <a:latin typeface="Times New Roman"/>
                <a:cs typeface="Times New Roman"/>
              </a:rPr>
              <a:t>codici  </a:t>
            </a:r>
            <a:r>
              <a:rPr sz="1400" spc="-5" dirty="0">
                <a:latin typeface="Times New Roman"/>
                <a:cs typeface="Times New Roman"/>
              </a:rPr>
              <a:t>linguistici.</a:t>
            </a:r>
            <a:endParaRPr sz="1400">
              <a:latin typeface="Times New Roman"/>
              <a:cs typeface="Times New Roman"/>
            </a:endParaRPr>
          </a:p>
          <a:p>
            <a:pPr marL="12700">
              <a:lnSpc>
                <a:spcPct val="100000"/>
              </a:lnSpc>
              <a:spcBef>
                <a:spcPts val="180"/>
              </a:spcBef>
            </a:pPr>
            <a:r>
              <a:rPr sz="1400" spc="-5" dirty="0">
                <a:latin typeface="Times New Roman"/>
                <a:cs typeface="Times New Roman"/>
              </a:rPr>
              <a:t>Dopo</a:t>
            </a:r>
            <a:r>
              <a:rPr sz="1400" spc="140" dirty="0">
                <a:latin typeface="Times New Roman"/>
                <a:cs typeface="Times New Roman"/>
              </a:rPr>
              <a:t> </a:t>
            </a:r>
            <a:r>
              <a:rPr sz="1400" spc="-5" dirty="0">
                <a:latin typeface="Times New Roman"/>
                <a:cs typeface="Times New Roman"/>
              </a:rPr>
              <a:t>il</a:t>
            </a:r>
            <a:r>
              <a:rPr sz="1400" spc="130" dirty="0">
                <a:latin typeface="Times New Roman"/>
                <a:cs typeface="Times New Roman"/>
              </a:rPr>
              <a:t> </a:t>
            </a:r>
            <a:r>
              <a:rPr sz="1400" spc="-5" dirty="0">
                <a:latin typeface="Times New Roman"/>
                <a:cs typeface="Times New Roman"/>
              </a:rPr>
              <a:t>successo</a:t>
            </a:r>
            <a:r>
              <a:rPr sz="1400" spc="145" dirty="0">
                <a:latin typeface="Times New Roman"/>
                <a:cs typeface="Times New Roman"/>
              </a:rPr>
              <a:t> </a:t>
            </a:r>
            <a:r>
              <a:rPr sz="1400" spc="-5" dirty="0">
                <a:latin typeface="Times New Roman"/>
                <a:cs typeface="Times New Roman"/>
              </a:rPr>
              <a:t>della</a:t>
            </a:r>
            <a:r>
              <a:rPr sz="1400" spc="125" dirty="0">
                <a:latin typeface="Times New Roman"/>
                <a:cs typeface="Times New Roman"/>
              </a:rPr>
              <a:t> </a:t>
            </a:r>
            <a:r>
              <a:rPr sz="1400" spc="-5" dirty="0">
                <a:latin typeface="Times New Roman"/>
                <a:cs typeface="Times New Roman"/>
              </a:rPr>
              <a:t>prima</a:t>
            </a:r>
            <a:r>
              <a:rPr sz="1400" spc="145" dirty="0">
                <a:latin typeface="Times New Roman"/>
                <a:cs typeface="Times New Roman"/>
              </a:rPr>
              <a:t> </a:t>
            </a:r>
            <a:r>
              <a:rPr sz="1400" spc="-5" dirty="0">
                <a:latin typeface="Times New Roman"/>
                <a:cs typeface="Times New Roman"/>
              </a:rPr>
              <a:t>edizione</a:t>
            </a:r>
            <a:r>
              <a:rPr sz="1400" spc="140" dirty="0">
                <a:latin typeface="Times New Roman"/>
                <a:cs typeface="Times New Roman"/>
              </a:rPr>
              <a:t> </a:t>
            </a:r>
            <a:r>
              <a:rPr sz="1400" spc="-5" dirty="0">
                <a:latin typeface="Times New Roman"/>
                <a:cs typeface="Times New Roman"/>
              </a:rPr>
              <a:t>2014</a:t>
            </a:r>
            <a:r>
              <a:rPr sz="1400" spc="130" dirty="0">
                <a:latin typeface="Times New Roman"/>
                <a:cs typeface="Times New Roman"/>
              </a:rPr>
              <a:t> </a:t>
            </a:r>
            <a:r>
              <a:rPr sz="1400" dirty="0">
                <a:latin typeface="Times New Roman"/>
                <a:cs typeface="Times New Roman"/>
              </a:rPr>
              <a:t>che</a:t>
            </a:r>
            <a:r>
              <a:rPr sz="1400" spc="130" dirty="0">
                <a:latin typeface="Times New Roman"/>
                <a:cs typeface="Times New Roman"/>
              </a:rPr>
              <a:t> </a:t>
            </a:r>
            <a:r>
              <a:rPr sz="1400" dirty="0">
                <a:latin typeface="Times New Roman"/>
                <a:cs typeface="Times New Roman"/>
              </a:rPr>
              <a:t>ha</a:t>
            </a:r>
            <a:r>
              <a:rPr sz="1400" spc="125" dirty="0">
                <a:latin typeface="Times New Roman"/>
                <a:cs typeface="Times New Roman"/>
              </a:rPr>
              <a:t> </a:t>
            </a:r>
            <a:r>
              <a:rPr sz="1400" spc="-5" dirty="0">
                <a:latin typeface="Times New Roman"/>
                <a:cs typeface="Times New Roman"/>
              </a:rPr>
              <a:t>visto</a:t>
            </a:r>
            <a:r>
              <a:rPr sz="1400" spc="145" dirty="0">
                <a:latin typeface="Times New Roman"/>
                <a:cs typeface="Times New Roman"/>
              </a:rPr>
              <a:t> </a:t>
            </a:r>
            <a:r>
              <a:rPr sz="1400" spc="-5" dirty="0">
                <a:latin typeface="Times New Roman"/>
                <a:cs typeface="Times New Roman"/>
              </a:rPr>
              <a:t>50</a:t>
            </a:r>
            <a:r>
              <a:rPr sz="1400" spc="140" dirty="0">
                <a:latin typeface="Times New Roman"/>
                <a:cs typeface="Times New Roman"/>
              </a:rPr>
              <a:t> </a:t>
            </a:r>
            <a:r>
              <a:rPr sz="1400" spc="-5" dirty="0">
                <a:latin typeface="Times New Roman"/>
                <a:cs typeface="Times New Roman"/>
              </a:rPr>
              <a:t>città</a:t>
            </a:r>
            <a:r>
              <a:rPr sz="1400" spc="125" dirty="0">
                <a:latin typeface="Times New Roman"/>
                <a:cs typeface="Times New Roman"/>
              </a:rPr>
              <a:t> </a:t>
            </a:r>
            <a:r>
              <a:rPr sz="1400" spc="-5" dirty="0">
                <a:latin typeface="Times New Roman"/>
                <a:cs typeface="Times New Roman"/>
              </a:rPr>
              <a:t>coinvolte</a:t>
            </a:r>
            <a:r>
              <a:rPr sz="1400" spc="130" dirty="0">
                <a:latin typeface="Times New Roman"/>
                <a:cs typeface="Times New Roman"/>
              </a:rPr>
              <a:t> </a:t>
            </a:r>
            <a:r>
              <a:rPr sz="1400" dirty="0">
                <a:latin typeface="Times New Roman"/>
                <a:cs typeface="Times New Roman"/>
              </a:rPr>
              <a:t>e</a:t>
            </a:r>
            <a:r>
              <a:rPr sz="1400" spc="140" dirty="0">
                <a:latin typeface="Times New Roman"/>
                <a:cs typeface="Times New Roman"/>
              </a:rPr>
              <a:t> </a:t>
            </a:r>
            <a:r>
              <a:rPr sz="1400" spc="-5" dirty="0">
                <a:latin typeface="Times New Roman"/>
                <a:cs typeface="Times New Roman"/>
              </a:rPr>
              <a:t>più</a:t>
            </a:r>
            <a:r>
              <a:rPr sz="1400" spc="145" dirty="0">
                <a:latin typeface="Times New Roman"/>
                <a:cs typeface="Times New Roman"/>
              </a:rPr>
              <a:t> </a:t>
            </a:r>
            <a:r>
              <a:rPr sz="1400" spc="-5" dirty="0">
                <a:latin typeface="Times New Roman"/>
                <a:cs typeface="Times New Roman"/>
              </a:rPr>
              <a:t>di</a:t>
            </a:r>
            <a:endParaRPr sz="1400">
              <a:latin typeface="Times New Roman"/>
              <a:cs typeface="Times New Roman"/>
            </a:endParaRPr>
          </a:p>
          <a:p>
            <a:pPr marL="12700" marR="8255" algn="just">
              <a:lnSpc>
                <a:spcPct val="110000"/>
              </a:lnSpc>
            </a:pPr>
            <a:r>
              <a:rPr sz="1400" spc="-5" dirty="0">
                <a:latin typeface="Times New Roman"/>
                <a:cs typeface="Times New Roman"/>
              </a:rPr>
              <a:t>10.000 bambini </a:t>
            </a:r>
            <a:r>
              <a:rPr sz="1400" dirty="0">
                <a:latin typeface="Times New Roman"/>
                <a:cs typeface="Times New Roman"/>
              </a:rPr>
              <a:t>e </a:t>
            </a:r>
            <a:r>
              <a:rPr sz="1400" spc="-5" dirty="0">
                <a:latin typeface="Times New Roman"/>
                <a:cs typeface="Times New Roman"/>
              </a:rPr>
              <a:t>ragazzi cimentarsi con </a:t>
            </a:r>
            <a:r>
              <a:rPr sz="1400" dirty="0">
                <a:latin typeface="Times New Roman"/>
                <a:cs typeface="Times New Roman"/>
              </a:rPr>
              <a:t>il </a:t>
            </a:r>
            <a:r>
              <a:rPr sz="1400" spc="-5" dirty="0">
                <a:latin typeface="Times New Roman"/>
                <a:cs typeface="Times New Roman"/>
              </a:rPr>
              <a:t>tema </a:t>
            </a:r>
            <a:r>
              <a:rPr sz="1400" dirty="0">
                <a:latin typeface="Times New Roman"/>
                <a:cs typeface="Times New Roman"/>
              </a:rPr>
              <a:t>del Museo </a:t>
            </a:r>
            <a:r>
              <a:rPr sz="1400" spc="-5" dirty="0">
                <a:latin typeface="Times New Roman"/>
                <a:cs typeface="Times New Roman"/>
              </a:rPr>
              <a:t>Immaginario, Banca </a:t>
            </a:r>
            <a:r>
              <a:rPr sz="1400" spc="-10" dirty="0">
                <a:latin typeface="Times New Roman"/>
                <a:cs typeface="Times New Roman"/>
              </a:rPr>
              <a:t>Mps  </a:t>
            </a:r>
            <a:r>
              <a:rPr sz="1400" spc="-5" dirty="0">
                <a:latin typeface="Times New Roman"/>
                <a:cs typeface="Times New Roman"/>
              </a:rPr>
              <a:t>conferma  quindi  </a:t>
            </a:r>
            <a:r>
              <a:rPr sz="1400" dirty="0">
                <a:latin typeface="Times New Roman"/>
                <a:cs typeface="Times New Roman"/>
              </a:rPr>
              <a:t>il  </a:t>
            </a:r>
            <a:r>
              <a:rPr sz="1400" spc="-5" dirty="0">
                <a:latin typeface="Times New Roman"/>
                <a:cs typeface="Times New Roman"/>
              </a:rPr>
              <a:t>proprio  appoggio  </a:t>
            </a:r>
            <a:r>
              <a:rPr sz="1400" spc="-10" dirty="0">
                <a:latin typeface="Times New Roman"/>
                <a:cs typeface="Times New Roman"/>
              </a:rPr>
              <a:t>al  </a:t>
            </a:r>
            <a:r>
              <a:rPr sz="1400" spc="-5" dirty="0">
                <a:latin typeface="Times New Roman"/>
                <a:cs typeface="Times New Roman"/>
              </a:rPr>
              <a:t>“Festival  della  Cultura  Creativa”,</a:t>
            </a:r>
            <a:r>
              <a:rPr sz="1400" spc="229" dirty="0">
                <a:latin typeface="Times New Roman"/>
                <a:cs typeface="Times New Roman"/>
              </a:rPr>
              <a:t> </a:t>
            </a:r>
            <a:r>
              <a:rPr sz="1400" spc="-5" dirty="0">
                <a:latin typeface="Times New Roman"/>
                <a:cs typeface="Times New Roman"/>
              </a:rPr>
              <a:t>perché</a:t>
            </a:r>
            <a:endParaRPr sz="1400">
              <a:latin typeface="Times New Roman"/>
              <a:cs typeface="Times New Roman"/>
            </a:endParaRPr>
          </a:p>
          <a:p>
            <a:pPr marL="12700" marR="5080" algn="just">
              <a:lnSpc>
                <a:spcPct val="110200"/>
              </a:lnSpc>
              <a:spcBef>
                <a:spcPts val="10"/>
              </a:spcBef>
            </a:pPr>
            <a:r>
              <a:rPr sz="1400" spc="-5" dirty="0">
                <a:latin typeface="Times New Roman"/>
                <a:cs typeface="Times New Roman"/>
              </a:rPr>
              <a:t>scommettere sui giovani </a:t>
            </a:r>
            <a:r>
              <a:rPr sz="1400" dirty="0">
                <a:latin typeface="Times New Roman"/>
                <a:cs typeface="Times New Roman"/>
              </a:rPr>
              <a:t>e </a:t>
            </a:r>
            <a:r>
              <a:rPr sz="1400" spc="-5" dirty="0">
                <a:latin typeface="Times New Roman"/>
                <a:cs typeface="Times New Roman"/>
              </a:rPr>
              <a:t>sulla cultura significa scommettere sul futuro </a:t>
            </a:r>
            <a:r>
              <a:rPr sz="1400" dirty="0">
                <a:latin typeface="Times New Roman"/>
                <a:cs typeface="Times New Roman"/>
              </a:rPr>
              <a:t>e  </a:t>
            </a:r>
            <a:r>
              <a:rPr sz="1400" spc="-5" dirty="0">
                <a:latin typeface="Times New Roman"/>
                <a:cs typeface="Times New Roman"/>
              </a:rPr>
              <a:t>promuovere lo sviluppo </a:t>
            </a:r>
            <a:r>
              <a:rPr sz="1400" dirty="0">
                <a:latin typeface="Times New Roman"/>
                <a:cs typeface="Times New Roman"/>
              </a:rPr>
              <a:t>e la </a:t>
            </a:r>
            <a:r>
              <a:rPr sz="1400" spc="-5" dirty="0">
                <a:latin typeface="Times New Roman"/>
                <a:cs typeface="Times New Roman"/>
              </a:rPr>
              <a:t>crescita di un’intera </a:t>
            </a:r>
            <a:r>
              <a:rPr sz="1400" dirty="0">
                <a:latin typeface="Times New Roman"/>
                <a:cs typeface="Times New Roman"/>
              </a:rPr>
              <a:t>comunità, </a:t>
            </a:r>
            <a:r>
              <a:rPr sz="1400" spc="-5" dirty="0">
                <a:latin typeface="Times New Roman"/>
                <a:cs typeface="Times New Roman"/>
              </a:rPr>
              <a:t>portatrice di valori </a:t>
            </a:r>
            <a:r>
              <a:rPr sz="1400" dirty="0">
                <a:latin typeface="Times New Roman"/>
                <a:cs typeface="Times New Roman"/>
              </a:rPr>
              <a:t>e  </a:t>
            </a:r>
            <a:r>
              <a:rPr sz="1400" spc="-5" dirty="0">
                <a:latin typeface="Times New Roman"/>
                <a:cs typeface="Times New Roman"/>
              </a:rPr>
              <a:t>innovazione. </a:t>
            </a:r>
            <a:r>
              <a:rPr sz="1400" dirty="0">
                <a:latin typeface="Times New Roman"/>
                <a:cs typeface="Times New Roman"/>
              </a:rPr>
              <a:t>Il </a:t>
            </a:r>
            <a:r>
              <a:rPr sz="1400" spc="-10" dirty="0">
                <a:latin typeface="Times New Roman"/>
                <a:cs typeface="Times New Roman"/>
              </a:rPr>
              <a:t>programma </a:t>
            </a:r>
            <a:r>
              <a:rPr sz="1400" dirty="0">
                <a:latin typeface="Times New Roman"/>
                <a:cs typeface="Times New Roman"/>
              </a:rPr>
              <a:t>del </a:t>
            </a:r>
            <a:r>
              <a:rPr sz="1400" spc="-5" dirty="0">
                <a:latin typeface="Times New Roman"/>
                <a:cs typeface="Times New Roman"/>
              </a:rPr>
              <a:t>Festival </a:t>
            </a:r>
            <a:r>
              <a:rPr sz="1400" dirty="0">
                <a:latin typeface="Times New Roman"/>
                <a:cs typeface="Times New Roman"/>
              </a:rPr>
              <a:t>vede </a:t>
            </a:r>
            <a:r>
              <a:rPr sz="1400" spc="-5" dirty="0">
                <a:latin typeface="Times New Roman"/>
                <a:cs typeface="Times New Roman"/>
              </a:rPr>
              <a:t>quest’anno oltre ottanta iniziative  dedicate </a:t>
            </a:r>
            <a:r>
              <a:rPr sz="1400" spc="-10" dirty="0">
                <a:latin typeface="Times New Roman"/>
                <a:cs typeface="Times New Roman"/>
              </a:rPr>
              <a:t>ad </a:t>
            </a:r>
            <a:r>
              <a:rPr sz="1400" spc="-5" dirty="0">
                <a:latin typeface="Times New Roman"/>
                <a:cs typeface="Times New Roman"/>
              </a:rPr>
              <a:t>arte, archeologia, musica, canto, lettura, </a:t>
            </a:r>
            <a:r>
              <a:rPr sz="1400" dirty="0">
                <a:latin typeface="Times New Roman"/>
                <a:cs typeface="Times New Roman"/>
              </a:rPr>
              <a:t>teatro, </a:t>
            </a:r>
            <a:r>
              <a:rPr sz="1400" spc="-5" dirty="0">
                <a:latin typeface="Times New Roman"/>
                <a:cs typeface="Times New Roman"/>
              </a:rPr>
              <a:t>robotica, nuove  tecnologie,   svolte   in   collaborazione   </a:t>
            </a:r>
            <a:r>
              <a:rPr sz="1400" spc="-10" dirty="0">
                <a:latin typeface="Times New Roman"/>
                <a:cs typeface="Times New Roman"/>
              </a:rPr>
              <a:t>con   </a:t>
            </a:r>
            <a:r>
              <a:rPr sz="1400" spc="-5" dirty="0">
                <a:latin typeface="Times New Roman"/>
                <a:cs typeface="Times New Roman"/>
              </a:rPr>
              <a:t>scuole   </a:t>
            </a:r>
            <a:r>
              <a:rPr sz="1400" dirty="0">
                <a:latin typeface="Times New Roman"/>
                <a:cs typeface="Times New Roman"/>
              </a:rPr>
              <a:t>e   </a:t>
            </a:r>
            <a:r>
              <a:rPr sz="1400" spc="-5" dirty="0">
                <a:latin typeface="Times New Roman"/>
                <a:cs typeface="Times New Roman"/>
              </a:rPr>
              <a:t>Associazioni   del</a:t>
            </a:r>
            <a:r>
              <a:rPr sz="1400" spc="200" dirty="0">
                <a:latin typeface="Times New Roman"/>
                <a:cs typeface="Times New Roman"/>
              </a:rPr>
              <a:t> </a:t>
            </a:r>
            <a:r>
              <a:rPr sz="1400" dirty="0">
                <a:latin typeface="Times New Roman"/>
                <a:cs typeface="Times New Roman"/>
              </a:rPr>
              <a:t>territorio.</a:t>
            </a:r>
            <a:endParaRPr sz="1400">
              <a:latin typeface="Times New Roman"/>
              <a:cs typeface="Times New Roman"/>
            </a:endParaRP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300609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Criticaclassica.wordpress.com  18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dirty="0">
                <a:latin typeface="Arial"/>
                <a:cs typeface="Arial"/>
              </a:rPr>
              <a:t> 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76083" y="3089696"/>
            <a:ext cx="5911057" cy="114965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33550" y="4742814"/>
            <a:ext cx="3692525" cy="522922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863712" y="2225972"/>
            <a:ext cx="1805570" cy="19449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924877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147695">
              <a:lnSpc>
                <a:spcPts val="1839"/>
              </a:lnSpc>
            </a:pPr>
            <a:r>
              <a:rPr sz="1600" b="1" spc="-5" dirty="0">
                <a:latin typeface="Arial"/>
                <a:cs typeface="Arial"/>
              </a:rPr>
              <a:t>Criticaclassica.wordpress.com  18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marR="5080" algn="just">
              <a:lnSpc>
                <a:spcPct val="125000"/>
              </a:lnSpc>
              <a:spcBef>
                <a:spcPts val="975"/>
              </a:spcBef>
            </a:pPr>
            <a:r>
              <a:rPr sz="1200" b="1" spc="-5" dirty="0">
                <a:latin typeface="Georgia"/>
                <a:cs typeface="Georgia"/>
              </a:rPr>
              <a:t>Tra il </a:t>
            </a:r>
            <a:r>
              <a:rPr sz="1200" b="1" dirty="0">
                <a:latin typeface="Georgia"/>
                <a:cs typeface="Georgia"/>
              </a:rPr>
              <a:t>16 e </a:t>
            </a:r>
            <a:r>
              <a:rPr sz="1200" b="1" spc="-5" dirty="0">
                <a:latin typeface="Georgia"/>
                <a:cs typeface="Georgia"/>
              </a:rPr>
              <a:t>il </a:t>
            </a:r>
            <a:r>
              <a:rPr sz="1200" b="1" dirty="0">
                <a:latin typeface="Georgia"/>
                <a:cs typeface="Georgia"/>
              </a:rPr>
              <a:t>22 marzo </a:t>
            </a:r>
            <a:r>
              <a:rPr sz="1200" b="1" spc="-5" dirty="0">
                <a:latin typeface="Georgia"/>
                <a:cs typeface="Georgia"/>
              </a:rPr>
              <a:t>2015</a:t>
            </a:r>
            <a:r>
              <a:rPr sz="1200" spc="-5" dirty="0">
                <a:latin typeface="Georgia"/>
                <a:cs typeface="Georgia"/>
              </a:rPr>
              <a:t>, sull’intero territorio nazionale si realizza </a:t>
            </a:r>
            <a:r>
              <a:rPr sz="1200" dirty="0">
                <a:latin typeface="Georgia"/>
                <a:cs typeface="Georgia"/>
              </a:rPr>
              <a:t>la </a:t>
            </a:r>
            <a:r>
              <a:rPr sz="1200" b="1" spc="-5" dirty="0">
                <a:latin typeface="Georgia"/>
                <a:cs typeface="Georgia"/>
              </a:rPr>
              <a:t>seconda  edizione </a:t>
            </a:r>
            <a:r>
              <a:rPr sz="1200" spc="-5" dirty="0">
                <a:latin typeface="Georgia"/>
                <a:cs typeface="Georgia"/>
              </a:rPr>
              <a:t>del</a:t>
            </a:r>
            <a:r>
              <a:rPr sz="1200" u="sng" spc="-5" dirty="0">
                <a:uFill>
                  <a:solidFill>
                    <a:srgbClr val="000000"/>
                  </a:solidFill>
                </a:uFill>
                <a:latin typeface="Georgia"/>
                <a:cs typeface="Georgia"/>
                <a:hlinkClick r:id="rId3"/>
              </a:rPr>
              <a:t> </a:t>
            </a:r>
            <a:r>
              <a:rPr sz="1200" b="1" u="sng" spc="-5" dirty="0">
                <a:uFill>
                  <a:solidFill>
                    <a:srgbClr val="000000"/>
                  </a:solidFill>
                </a:uFill>
                <a:latin typeface="Georgia"/>
                <a:cs typeface="Georgia"/>
                <a:hlinkClick r:id="rId3"/>
              </a:rPr>
              <a:t>“Festival della Cultura Creativa”</a:t>
            </a:r>
            <a:r>
              <a:rPr sz="1200" b="1" spc="-5" dirty="0">
                <a:latin typeface="Georgia"/>
                <a:cs typeface="Georgia"/>
                <a:hlinkClick r:id="rId3"/>
              </a:rPr>
              <a:t> </a:t>
            </a:r>
            <a:r>
              <a:rPr sz="1200" spc="-5" dirty="0">
                <a:latin typeface="Georgia"/>
                <a:cs typeface="Georgia"/>
              </a:rPr>
              <a:t>dedicato ai ragazzi, iniziativa  coordinata dall’</a:t>
            </a:r>
            <a:r>
              <a:rPr sz="1200" b="1" spc="-5" dirty="0">
                <a:latin typeface="Georgia"/>
                <a:cs typeface="Georgia"/>
              </a:rPr>
              <a:t>ABI</a:t>
            </a:r>
            <a:r>
              <a:rPr sz="1200" spc="-5" dirty="0">
                <a:latin typeface="Georgia"/>
                <a:cs typeface="Georgia"/>
              </a:rPr>
              <a:t>, con il sostegno del </a:t>
            </a:r>
            <a:r>
              <a:rPr sz="1200" b="1" spc="-5" dirty="0">
                <a:latin typeface="Georgia"/>
                <a:cs typeface="Georgia"/>
              </a:rPr>
              <a:t>Ministero </a:t>
            </a:r>
            <a:r>
              <a:rPr sz="1200" b="1" dirty="0">
                <a:latin typeface="Georgia"/>
                <a:cs typeface="Georgia"/>
              </a:rPr>
              <a:t>per i </a:t>
            </a:r>
            <a:r>
              <a:rPr sz="1200" b="1" spc="-5" dirty="0">
                <a:latin typeface="Georgia"/>
                <a:cs typeface="Georgia"/>
              </a:rPr>
              <a:t>Beni </a:t>
            </a:r>
            <a:r>
              <a:rPr sz="1200" b="1" dirty="0">
                <a:latin typeface="Georgia"/>
                <a:cs typeface="Georgia"/>
              </a:rPr>
              <a:t>e le </a:t>
            </a:r>
            <a:r>
              <a:rPr sz="1200" b="1" spc="-5" dirty="0">
                <a:latin typeface="Georgia"/>
                <a:cs typeface="Georgia"/>
              </a:rPr>
              <a:t>Attività Culturali</a:t>
            </a:r>
            <a:r>
              <a:rPr sz="1200" spc="-5" dirty="0">
                <a:latin typeface="Georgia"/>
                <a:cs typeface="Georgia"/>
              </a:rPr>
              <a:t>,  il </a:t>
            </a:r>
            <a:r>
              <a:rPr sz="1200" b="1" spc="-5" dirty="0">
                <a:latin typeface="Georgia"/>
                <a:cs typeface="Georgia"/>
              </a:rPr>
              <a:t>patrocinio dell’Unesco </a:t>
            </a:r>
            <a:r>
              <a:rPr sz="1200" dirty="0">
                <a:latin typeface="Georgia"/>
                <a:cs typeface="Georgia"/>
              </a:rPr>
              <a:t>e la </a:t>
            </a:r>
            <a:r>
              <a:rPr sz="1200" spc="-5" dirty="0">
                <a:latin typeface="Georgia"/>
                <a:cs typeface="Georgia"/>
              </a:rPr>
              <a:t>collaborazione della</a:t>
            </a:r>
            <a:r>
              <a:rPr sz="1200" spc="-10" dirty="0">
                <a:latin typeface="Georgia"/>
                <a:cs typeface="Georgia"/>
              </a:rPr>
              <a:t> </a:t>
            </a:r>
            <a:r>
              <a:rPr sz="1200" b="1" dirty="0">
                <a:latin typeface="Georgia"/>
                <a:cs typeface="Georgia"/>
              </a:rPr>
              <a:t>RAI</a:t>
            </a:r>
            <a:r>
              <a:rPr sz="1200" dirty="0">
                <a:latin typeface="Georgia"/>
                <a:cs typeface="Georgia"/>
              </a:rPr>
              <a:t>.</a:t>
            </a:r>
            <a:endParaRPr sz="1200">
              <a:latin typeface="Georgia"/>
              <a:cs typeface="Georgia"/>
            </a:endParaRPr>
          </a:p>
          <a:p>
            <a:pPr marL="12700" marR="8890" algn="just">
              <a:lnSpc>
                <a:spcPct val="125000"/>
              </a:lnSpc>
            </a:pPr>
            <a:r>
              <a:rPr sz="1200" b="1" spc="-5" dirty="0">
                <a:latin typeface="Georgia"/>
                <a:cs typeface="Georgia"/>
              </a:rPr>
              <a:t>“L’Alfabeto del </a:t>
            </a:r>
            <a:r>
              <a:rPr sz="1200" b="1" dirty="0">
                <a:latin typeface="Georgia"/>
                <a:cs typeface="Georgia"/>
              </a:rPr>
              <a:t>mondo” </a:t>
            </a:r>
            <a:r>
              <a:rPr sz="1200" dirty="0">
                <a:latin typeface="Georgia"/>
                <a:cs typeface="Georgia"/>
              </a:rPr>
              <a:t>è </a:t>
            </a:r>
            <a:r>
              <a:rPr sz="1200" spc="-10" dirty="0">
                <a:latin typeface="Georgia"/>
                <a:cs typeface="Georgia"/>
              </a:rPr>
              <a:t>il </a:t>
            </a:r>
            <a:r>
              <a:rPr sz="1200" spc="-5" dirty="0">
                <a:latin typeface="Georgia"/>
                <a:cs typeface="Georgia"/>
              </a:rPr>
              <a:t>tema di questa edizione.  Oggi raccontare </a:t>
            </a:r>
            <a:r>
              <a:rPr sz="1200" dirty="0">
                <a:latin typeface="Georgia"/>
                <a:cs typeface="Georgia"/>
              </a:rPr>
              <a:t>e </a:t>
            </a:r>
            <a:r>
              <a:rPr sz="1200" spc="-5" dirty="0">
                <a:latin typeface="Georgia"/>
                <a:cs typeface="Georgia"/>
              </a:rPr>
              <a:t>raccontarsi </a:t>
            </a:r>
            <a:r>
              <a:rPr sz="1200" dirty="0">
                <a:latin typeface="Georgia"/>
                <a:cs typeface="Georgia"/>
              </a:rPr>
              <a:t>è un’attività </a:t>
            </a:r>
            <a:r>
              <a:rPr sz="1200" spc="-5" dirty="0">
                <a:latin typeface="Georgia"/>
                <a:cs typeface="Georgia"/>
              </a:rPr>
              <a:t>che coinvolge sempre </a:t>
            </a:r>
            <a:r>
              <a:rPr sz="1200" dirty="0">
                <a:latin typeface="Georgia"/>
                <a:cs typeface="Georgia"/>
              </a:rPr>
              <a:t>più </a:t>
            </a:r>
            <a:r>
              <a:rPr sz="1200" spc="-5" dirty="0">
                <a:latin typeface="Georgia"/>
                <a:cs typeface="Georgia"/>
              </a:rPr>
              <a:t>gli esseri umani,</a:t>
            </a:r>
            <a:r>
              <a:rPr sz="1200" spc="135" dirty="0">
                <a:latin typeface="Georgia"/>
                <a:cs typeface="Georgia"/>
              </a:rPr>
              <a:t> </a:t>
            </a:r>
            <a:r>
              <a:rPr sz="1200" dirty="0">
                <a:latin typeface="Georgia"/>
                <a:cs typeface="Georgia"/>
              </a:rPr>
              <a:t>anche</a:t>
            </a:r>
            <a:endParaRPr sz="1200">
              <a:latin typeface="Georgia"/>
              <a:cs typeface="Georgia"/>
            </a:endParaRPr>
          </a:p>
          <a:p>
            <a:pPr marL="12700" marR="6350" algn="just">
              <a:lnSpc>
                <a:spcPct val="125000"/>
              </a:lnSpc>
            </a:pPr>
            <a:r>
              <a:rPr sz="1200" spc="-5" dirty="0">
                <a:latin typeface="Georgia"/>
                <a:cs typeface="Georgia"/>
              </a:rPr>
              <a:t>grazie alle nuove tecnologie. </a:t>
            </a:r>
            <a:r>
              <a:rPr sz="1200" dirty="0">
                <a:latin typeface="Georgia"/>
                <a:cs typeface="Georgia"/>
              </a:rPr>
              <a:t>Ma </a:t>
            </a:r>
            <a:r>
              <a:rPr sz="1200" spc="-5" dirty="0">
                <a:latin typeface="Georgia"/>
                <a:cs typeface="Georgia"/>
              </a:rPr>
              <a:t>come </a:t>
            </a:r>
            <a:r>
              <a:rPr sz="1200" dirty="0">
                <a:latin typeface="Georgia"/>
                <a:cs typeface="Georgia"/>
              </a:rPr>
              <a:t>lo </a:t>
            </a:r>
            <a:r>
              <a:rPr sz="1200" spc="-5" dirty="0">
                <a:latin typeface="Georgia"/>
                <a:cs typeface="Georgia"/>
              </a:rPr>
              <a:t>si può fare in modo consapevole, pur rispettando  </a:t>
            </a:r>
            <a:r>
              <a:rPr sz="1200" dirty="0">
                <a:latin typeface="Georgia"/>
                <a:cs typeface="Georgia"/>
              </a:rPr>
              <a:t>la </a:t>
            </a:r>
            <a:r>
              <a:rPr sz="1200" spc="-5" dirty="0">
                <a:latin typeface="Georgia"/>
                <a:cs typeface="Georgia"/>
              </a:rPr>
              <a:t>massima libertà </a:t>
            </a:r>
            <a:r>
              <a:rPr sz="1200" dirty="0">
                <a:latin typeface="Georgia"/>
                <a:cs typeface="Georgia"/>
              </a:rPr>
              <a:t>creativa </a:t>
            </a:r>
            <a:r>
              <a:rPr sz="1200" spc="-5" dirty="0">
                <a:latin typeface="Georgia"/>
                <a:cs typeface="Georgia"/>
              </a:rPr>
              <a:t>dei bambini </a:t>
            </a:r>
            <a:r>
              <a:rPr sz="1200" dirty="0">
                <a:latin typeface="Georgia"/>
                <a:cs typeface="Georgia"/>
              </a:rPr>
              <a:t>e dei </a:t>
            </a:r>
            <a:r>
              <a:rPr sz="1200" spc="-5" dirty="0">
                <a:latin typeface="Georgia"/>
                <a:cs typeface="Georgia"/>
              </a:rPr>
              <a:t>ragazzi? Questa </a:t>
            </a:r>
            <a:r>
              <a:rPr sz="1200" dirty="0">
                <a:latin typeface="Georgia"/>
                <a:cs typeface="Georgia"/>
              </a:rPr>
              <a:t>ed </a:t>
            </a:r>
            <a:r>
              <a:rPr sz="1200" spc="-5" dirty="0">
                <a:latin typeface="Georgia"/>
                <a:cs typeface="Georgia"/>
              </a:rPr>
              <a:t>altre domande guideranno  </a:t>
            </a:r>
            <a:r>
              <a:rPr sz="1200" dirty="0">
                <a:latin typeface="Georgia"/>
                <a:cs typeface="Georgia"/>
              </a:rPr>
              <a:t>i </a:t>
            </a:r>
            <a:r>
              <a:rPr sz="1200" spc="-5" dirty="0">
                <a:latin typeface="Georgia"/>
                <a:cs typeface="Georgia"/>
              </a:rPr>
              <a:t>ragazzi </a:t>
            </a:r>
            <a:r>
              <a:rPr sz="1200" dirty="0">
                <a:latin typeface="Georgia"/>
                <a:cs typeface="Georgia"/>
              </a:rPr>
              <a:t>e </a:t>
            </a:r>
            <a:r>
              <a:rPr sz="1200" spc="-5" dirty="0">
                <a:latin typeface="Georgia"/>
                <a:cs typeface="Georgia"/>
              </a:rPr>
              <a:t>gli operatori culturali durante questa edizione del Festival della Cultura  Creativa, scoprendo come </a:t>
            </a:r>
            <a:r>
              <a:rPr sz="1200" dirty="0">
                <a:latin typeface="Georgia"/>
                <a:cs typeface="Georgia"/>
              </a:rPr>
              <a:t>lo </a:t>
            </a:r>
            <a:r>
              <a:rPr sz="1200" spc="-5" dirty="0">
                <a:latin typeface="Georgia"/>
                <a:cs typeface="Georgia"/>
              </a:rPr>
              <a:t>strumento della narrazione fantastica, con </a:t>
            </a:r>
            <a:r>
              <a:rPr sz="1200" dirty="0">
                <a:latin typeface="Georgia"/>
                <a:cs typeface="Georgia"/>
              </a:rPr>
              <a:t>i </a:t>
            </a:r>
            <a:r>
              <a:rPr sz="1200" spc="-5" dirty="0">
                <a:latin typeface="Georgia"/>
                <a:cs typeface="Georgia"/>
              </a:rPr>
              <a:t>suoi  procedimenti, ci permette di entrare nella </a:t>
            </a:r>
            <a:r>
              <a:rPr sz="1200" dirty="0">
                <a:latin typeface="Georgia"/>
                <a:cs typeface="Georgia"/>
              </a:rPr>
              <a:t>realtà </a:t>
            </a:r>
            <a:r>
              <a:rPr sz="1200" spc="-5" dirty="0">
                <a:latin typeface="Georgia"/>
                <a:cs typeface="Georgia"/>
              </a:rPr>
              <a:t>con </a:t>
            </a:r>
            <a:r>
              <a:rPr sz="1200" dirty="0">
                <a:latin typeface="Georgia"/>
                <a:cs typeface="Georgia"/>
              </a:rPr>
              <a:t>un </a:t>
            </a:r>
            <a:r>
              <a:rPr sz="1200" spc="-5" dirty="0">
                <a:latin typeface="Georgia"/>
                <a:cs typeface="Georgia"/>
              </a:rPr>
              <a:t>percorso più emozionante </a:t>
            </a:r>
            <a:r>
              <a:rPr sz="1200" dirty="0">
                <a:latin typeface="Georgia"/>
                <a:cs typeface="Georgia"/>
              </a:rPr>
              <a:t>e meno  </a:t>
            </a:r>
            <a:r>
              <a:rPr sz="1200" spc="-5" dirty="0">
                <a:latin typeface="Georgia"/>
                <a:cs typeface="Georgia"/>
              </a:rPr>
              <a:t>scontato, senza tralasciare </a:t>
            </a:r>
            <a:r>
              <a:rPr sz="1200" dirty="0">
                <a:latin typeface="Georgia"/>
                <a:cs typeface="Georgia"/>
              </a:rPr>
              <a:t>le </a:t>
            </a:r>
            <a:r>
              <a:rPr sz="1200" spc="-5" dirty="0">
                <a:latin typeface="Georgia"/>
                <a:cs typeface="Georgia"/>
              </a:rPr>
              <a:t>regole, </a:t>
            </a:r>
            <a:r>
              <a:rPr sz="1200" dirty="0">
                <a:latin typeface="Georgia"/>
                <a:cs typeface="Georgia"/>
              </a:rPr>
              <a:t>le </a:t>
            </a:r>
            <a:r>
              <a:rPr sz="1200" spc="-5" dirty="0">
                <a:latin typeface="Georgia"/>
                <a:cs typeface="Georgia"/>
              </a:rPr>
              <a:t>peculiarità </a:t>
            </a:r>
            <a:r>
              <a:rPr sz="1200" dirty="0">
                <a:latin typeface="Georgia"/>
                <a:cs typeface="Georgia"/>
              </a:rPr>
              <a:t>e le </a:t>
            </a:r>
            <a:r>
              <a:rPr sz="1200" spc="-5" dirty="0">
                <a:latin typeface="Georgia"/>
                <a:cs typeface="Georgia"/>
              </a:rPr>
              <a:t>diversità dei linguaggi </a:t>
            </a:r>
            <a:r>
              <a:rPr sz="1200" dirty="0">
                <a:latin typeface="Georgia"/>
                <a:cs typeface="Georgia"/>
              </a:rPr>
              <a:t>e </a:t>
            </a:r>
            <a:r>
              <a:rPr sz="1200" spc="-10" dirty="0">
                <a:latin typeface="Georgia"/>
                <a:cs typeface="Georgia"/>
              </a:rPr>
              <a:t>degli  </a:t>
            </a:r>
            <a:r>
              <a:rPr sz="1200" spc="-5" dirty="0">
                <a:latin typeface="Georgia"/>
                <a:cs typeface="Georgia"/>
              </a:rPr>
              <a:t>strumenti, elementi essenziali </a:t>
            </a:r>
            <a:r>
              <a:rPr sz="1200" dirty="0">
                <a:latin typeface="Georgia"/>
                <a:cs typeface="Georgia"/>
              </a:rPr>
              <a:t>per </a:t>
            </a:r>
            <a:r>
              <a:rPr sz="1200" spc="-5" dirty="0">
                <a:latin typeface="Georgia"/>
                <a:cs typeface="Georgia"/>
              </a:rPr>
              <a:t>poter creare qualcosa di </a:t>
            </a:r>
            <a:r>
              <a:rPr sz="1200" dirty="0">
                <a:latin typeface="Georgia"/>
                <a:cs typeface="Georgia"/>
              </a:rPr>
              <a:t>nuovo, </a:t>
            </a:r>
            <a:r>
              <a:rPr sz="1200" spc="-5" dirty="0">
                <a:latin typeface="Georgia"/>
                <a:cs typeface="Georgia"/>
              </a:rPr>
              <a:t>di personale </a:t>
            </a:r>
            <a:r>
              <a:rPr sz="1200" dirty="0">
                <a:latin typeface="Georgia"/>
                <a:cs typeface="Georgia"/>
              </a:rPr>
              <a:t>e di  </a:t>
            </a:r>
            <a:r>
              <a:rPr sz="1200" spc="-5" dirty="0">
                <a:latin typeface="Georgia"/>
                <a:cs typeface="Georgia"/>
              </a:rPr>
              <a:t>condivisibile. </a:t>
            </a:r>
            <a:r>
              <a:rPr sz="1200" dirty="0">
                <a:latin typeface="Georgia"/>
                <a:cs typeface="Georgia"/>
              </a:rPr>
              <a:t>Il </a:t>
            </a:r>
            <a:r>
              <a:rPr sz="1200" spc="-5" dirty="0">
                <a:latin typeface="Georgia"/>
                <a:cs typeface="Georgia"/>
              </a:rPr>
              <a:t>festival, diffuso su tutto il territorio </a:t>
            </a:r>
            <a:r>
              <a:rPr sz="1200" dirty="0">
                <a:latin typeface="Georgia"/>
                <a:cs typeface="Georgia"/>
              </a:rPr>
              <a:t>italiano, è </a:t>
            </a:r>
            <a:r>
              <a:rPr sz="1200" spc="-5" dirty="0">
                <a:latin typeface="Georgia"/>
                <a:cs typeface="Georgia"/>
              </a:rPr>
              <a:t>stato ideato dall’ABI con  l’intento di avvicinare </a:t>
            </a:r>
            <a:r>
              <a:rPr sz="1200" dirty="0">
                <a:latin typeface="Georgia"/>
                <a:cs typeface="Georgia"/>
              </a:rPr>
              <a:t>i </a:t>
            </a:r>
            <a:r>
              <a:rPr sz="1200" spc="-5" dirty="0">
                <a:latin typeface="Georgia"/>
                <a:cs typeface="Georgia"/>
              </a:rPr>
              <a:t>bambini </a:t>
            </a:r>
            <a:r>
              <a:rPr sz="1200" dirty="0">
                <a:latin typeface="Georgia"/>
                <a:cs typeface="Georgia"/>
              </a:rPr>
              <a:t>e i ragazzi </a:t>
            </a:r>
            <a:r>
              <a:rPr sz="1200" spc="-5" dirty="0">
                <a:latin typeface="Georgia"/>
                <a:cs typeface="Georgia"/>
              </a:rPr>
              <a:t>alla cultura </a:t>
            </a:r>
            <a:r>
              <a:rPr sz="1200" dirty="0">
                <a:latin typeface="Georgia"/>
                <a:cs typeface="Georgia"/>
              </a:rPr>
              <a:t>e </a:t>
            </a:r>
            <a:r>
              <a:rPr sz="1200" spc="-5" dirty="0">
                <a:latin typeface="Georgia"/>
                <a:cs typeface="Georgia"/>
              </a:rPr>
              <a:t>di stimolarne </a:t>
            </a:r>
            <a:r>
              <a:rPr sz="1200" dirty="0">
                <a:latin typeface="Georgia"/>
                <a:cs typeface="Georgia"/>
              </a:rPr>
              <a:t>la </a:t>
            </a:r>
            <a:r>
              <a:rPr sz="1200" spc="-5" dirty="0">
                <a:latin typeface="Georgia"/>
                <a:cs typeface="Georgia"/>
              </a:rPr>
              <a:t>creatività,  ricorrendo </a:t>
            </a:r>
            <a:r>
              <a:rPr sz="1200" dirty="0">
                <a:latin typeface="Georgia"/>
                <a:cs typeface="Georgia"/>
              </a:rPr>
              <a:t>a </a:t>
            </a:r>
            <a:r>
              <a:rPr sz="1200" spc="-5" dirty="0">
                <a:latin typeface="Georgia"/>
                <a:cs typeface="Georgia"/>
              </a:rPr>
              <a:t>energie attive nel territorio di appartenenza: scuole, associazioni culturali,  musei, biblioteche ecc. Saranno coinvolte tutte </a:t>
            </a:r>
            <a:r>
              <a:rPr sz="1200" dirty="0">
                <a:latin typeface="Georgia"/>
                <a:cs typeface="Georgia"/>
              </a:rPr>
              <a:t>le </a:t>
            </a:r>
            <a:r>
              <a:rPr sz="1200" spc="-5" dirty="0">
                <a:latin typeface="Georgia"/>
                <a:cs typeface="Georgia"/>
              </a:rPr>
              <a:t>persone che </a:t>
            </a:r>
            <a:r>
              <a:rPr sz="1200" dirty="0">
                <a:latin typeface="Georgia"/>
                <a:cs typeface="Georgia"/>
              </a:rPr>
              <a:t>ruotano </a:t>
            </a:r>
            <a:r>
              <a:rPr sz="1200" spc="-5" dirty="0">
                <a:latin typeface="Georgia"/>
                <a:cs typeface="Georgia"/>
              </a:rPr>
              <a:t>intorno ai </a:t>
            </a:r>
            <a:r>
              <a:rPr sz="1200" dirty="0">
                <a:latin typeface="Georgia"/>
                <a:cs typeface="Georgia"/>
              </a:rPr>
              <a:t>bambini e  </a:t>
            </a:r>
            <a:r>
              <a:rPr sz="1200" spc="-5" dirty="0">
                <a:latin typeface="Georgia"/>
                <a:cs typeface="Georgia"/>
              </a:rPr>
              <a:t>ai pre-adolescenti: famiglie, operatori culturali, insegnanti, artisti </a:t>
            </a:r>
            <a:r>
              <a:rPr sz="1200" dirty="0">
                <a:latin typeface="Georgia"/>
                <a:cs typeface="Georgia"/>
              </a:rPr>
              <a:t>– </a:t>
            </a:r>
            <a:r>
              <a:rPr sz="1200" spc="-5" dirty="0">
                <a:latin typeface="Georgia"/>
                <a:cs typeface="Georgia"/>
              </a:rPr>
              <a:t>generando dunque </a:t>
            </a:r>
            <a:r>
              <a:rPr sz="1200" dirty="0">
                <a:latin typeface="Georgia"/>
                <a:cs typeface="Georgia"/>
              </a:rPr>
              <a:t>un  </a:t>
            </a:r>
            <a:r>
              <a:rPr sz="1200" spc="-5" dirty="0">
                <a:latin typeface="Georgia"/>
                <a:cs typeface="Georgia"/>
              </a:rPr>
              <a:t>coinvolgimento capillare. </a:t>
            </a:r>
            <a:r>
              <a:rPr sz="1200" dirty="0">
                <a:latin typeface="Georgia"/>
                <a:cs typeface="Georgia"/>
              </a:rPr>
              <a:t>Altra </a:t>
            </a:r>
            <a:r>
              <a:rPr sz="1200" spc="-5" dirty="0">
                <a:latin typeface="Georgia"/>
                <a:cs typeface="Georgia"/>
              </a:rPr>
              <a:t>caratteristica che il Festival </a:t>
            </a:r>
            <a:r>
              <a:rPr sz="1200" dirty="0">
                <a:latin typeface="Georgia"/>
                <a:cs typeface="Georgia"/>
              </a:rPr>
              <a:t>vuole </a:t>
            </a:r>
            <a:r>
              <a:rPr sz="1200" spc="-5" dirty="0">
                <a:latin typeface="Georgia"/>
                <a:cs typeface="Georgia"/>
              </a:rPr>
              <a:t>incoraggiare </a:t>
            </a:r>
            <a:r>
              <a:rPr sz="1200" dirty="0">
                <a:latin typeface="Georgia"/>
                <a:cs typeface="Georgia"/>
              </a:rPr>
              <a:t>è </a:t>
            </a:r>
            <a:r>
              <a:rPr sz="1200" spc="-5" dirty="0">
                <a:latin typeface="Georgia"/>
                <a:cs typeface="Georgia"/>
              </a:rPr>
              <a:t>il principio  di protagonismo collettivo, ovvero </a:t>
            </a:r>
            <a:r>
              <a:rPr sz="1200" dirty="0">
                <a:latin typeface="Georgia"/>
                <a:cs typeface="Georgia"/>
              </a:rPr>
              <a:t>la </a:t>
            </a:r>
            <a:r>
              <a:rPr sz="1200" spc="-5" dirty="0">
                <a:latin typeface="Georgia"/>
                <a:cs typeface="Georgia"/>
              </a:rPr>
              <a:t>capacità </a:t>
            </a:r>
            <a:r>
              <a:rPr sz="1200" dirty="0">
                <a:latin typeface="Georgia"/>
                <a:cs typeface="Georgia"/>
              </a:rPr>
              <a:t>di </a:t>
            </a:r>
            <a:r>
              <a:rPr sz="1200" spc="-5" dirty="0">
                <a:latin typeface="Georgia"/>
                <a:cs typeface="Georgia"/>
              </a:rPr>
              <a:t>lavorare insieme sentendosi </a:t>
            </a:r>
            <a:r>
              <a:rPr sz="1200" dirty="0">
                <a:latin typeface="Georgia"/>
                <a:cs typeface="Georgia"/>
              </a:rPr>
              <a:t>tutti  </a:t>
            </a:r>
            <a:r>
              <a:rPr sz="1200" spc="-5" dirty="0">
                <a:latin typeface="Georgia"/>
                <a:cs typeface="Georgia"/>
              </a:rPr>
              <a:t>partecipi, dove l’accento sarà posto più sul “processo” che sul risultato</a:t>
            </a:r>
            <a:r>
              <a:rPr sz="1200" spc="40" dirty="0">
                <a:latin typeface="Georgia"/>
                <a:cs typeface="Georgia"/>
              </a:rPr>
              <a:t> </a:t>
            </a:r>
            <a:r>
              <a:rPr sz="1200" spc="-5" dirty="0">
                <a:latin typeface="Georgia"/>
                <a:cs typeface="Georgia"/>
              </a:rPr>
              <a:t>finale.</a:t>
            </a:r>
            <a:endParaRPr sz="1200">
              <a:latin typeface="Georgia"/>
              <a:cs typeface="Georgia"/>
            </a:endParaRPr>
          </a:p>
          <a:p>
            <a:pPr marL="12700" marR="5080" algn="just">
              <a:lnSpc>
                <a:spcPct val="125000"/>
              </a:lnSpc>
            </a:pPr>
            <a:r>
              <a:rPr sz="1200" dirty="0">
                <a:latin typeface="Georgia"/>
                <a:cs typeface="Georgia"/>
              </a:rPr>
              <a:t>Il </a:t>
            </a:r>
            <a:r>
              <a:rPr sz="1200" b="1" spc="-5" dirty="0">
                <a:latin typeface="Georgia"/>
                <a:cs typeface="Georgia"/>
              </a:rPr>
              <a:t>Progetto Musica </a:t>
            </a:r>
            <a:r>
              <a:rPr sz="1200" b="1" dirty="0">
                <a:latin typeface="Georgia"/>
                <a:cs typeface="Georgia"/>
              </a:rPr>
              <a:t>e </a:t>
            </a:r>
            <a:r>
              <a:rPr sz="1200" b="1" spc="-5" dirty="0">
                <a:latin typeface="Georgia"/>
                <a:cs typeface="Georgia"/>
              </a:rPr>
              <a:t>Società </a:t>
            </a:r>
            <a:r>
              <a:rPr sz="1200" dirty="0">
                <a:latin typeface="Georgia"/>
                <a:cs typeface="Georgia"/>
              </a:rPr>
              <a:t>– </a:t>
            </a:r>
            <a:r>
              <a:rPr sz="1200" spc="-5" dirty="0">
                <a:latin typeface="Georgia"/>
                <a:cs typeface="Georgia"/>
              </a:rPr>
              <a:t>che </a:t>
            </a:r>
            <a:r>
              <a:rPr sz="1200" dirty="0">
                <a:latin typeface="Georgia"/>
                <a:cs typeface="Georgia"/>
              </a:rPr>
              <a:t>la </a:t>
            </a:r>
            <a:r>
              <a:rPr sz="1200" b="1" u="sng" spc="-5" dirty="0">
                <a:uFill>
                  <a:solidFill>
                    <a:srgbClr val="000000"/>
                  </a:solidFill>
                </a:uFill>
                <a:latin typeface="Georgia"/>
                <a:cs typeface="Georgia"/>
                <a:hlinkClick r:id="rId4"/>
              </a:rPr>
              <a:t>Associazione Alessandro Scarlatti</a:t>
            </a:r>
            <a:r>
              <a:rPr sz="1200" spc="-5" dirty="0">
                <a:latin typeface="Georgia"/>
                <a:cs typeface="Georgia"/>
              </a:rPr>
              <a:t>promuove  in partenariato con </a:t>
            </a:r>
            <a:r>
              <a:rPr sz="1200" dirty="0">
                <a:latin typeface="Georgia"/>
                <a:cs typeface="Georgia"/>
              </a:rPr>
              <a:t>l’ </a:t>
            </a:r>
            <a:r>
              <a:rPr sz="1200" b="1" u="sng" spc="-5" dirty="0">
                <a:uFill>
                  <a:solidFill>
                    <a:srgbClr val="000000"/>
                  </a:solidFill>
                </a:uFill>
                <a:latin typeface="Georgia"/>
                <a:cs typeface="Georgia"/>
                <a:hlinkClick r:id="rId5"/>
              </a:rPr>
              <a:t>IC “Paolo Borsellino”</a:t>
            </a:r>
            <a:r>
              <a:rPr sz="1200" spc="-5" dirty="0">
                <a:latin typeface="Georgia"/>
                <a:cs typeface="Georgia"/>
              </a:rPr>
              <a:t>, </a:t>
            </a:r>
            <a:r>
              <a:rPr sz="1200" b="1" spc="-5" dirty="0">
                <a:latin typeface="Georgia"/>
                <a:cs typeface="Georgia"/>
              </a:rPr>
              <a:t>Associazione Alba </a:t>
            </a:r>
            <a:r>
              <a:rPr sz="1200" spc="-5" dirty="0">
                <a:latin typeface="Georgia"/>
                <a:cs typeface="Georgia"/>
              </a:rPr>
              <a:t>e</a:t>
            </a:r>
            <a:r>
              <a:rPr sz="1200" b="1" spc="-5" dirty="0">
                <a:latin typeface="Georgia"/>
                <a:cs typeface="Georgia"/>
              </a:rPr>
              <a:t>Obiettivo </a:t>
            </a:r>
            <a:r>
              <a:rPr sz="1200" b="1" spc="-10" dirty="0">
                <a:latin typeface="Georgia"/>
                <a:cs typeface="Georgia"/>
              </a:rPr>
              <a:t>Napoli  </a:t>
            </a:r>
            <a:r>
              <a:rPr sz="1200" b="1" spc="-5" dirty="0">
                <a:latin typeface="Georgia"/>
                <a:cs typeface="Georgia"/>
              </a:rPr>
              <a:t>Onlus </a:t>
            </a:r>
            <a:r>
              <a:rPr sz="1200" dirty="0">
                <a:latin typeface="Georgia"/>
                <a:cs typeface="Georgia"/>
              </a:rPr>
              <a:t>– </a:t>
            </a:r>
            <a:r>
              <a:rPr sz="1200" spc="-5" dirty="0">
                <a:latin typeface="Georgia"/>
                <a:cs typeface="Georgia"/>
              </a:rPr>
              <a:t>aderisce </a:t>
            </a:r>
            <a:r>
              <a:rPr sz="1200" dirty="0">
                <a:latin typeface="Georgia"/>
                <a:cs typeface="Georgia"/>
              </a:rPr>
              <a:t>a </a:t>
            </a:r>
            <a:r>
              <a:rPr sz="1200" spc="-5" dirty="0">
                <a:latin typeface="Georgia"/>
                <a:cs typeface="Georgia"/>
              </a:rPr>
              <a:t>questo tema </a:t>
            </a:r>
            <a:r>
              <a:rPr sz="1200" b="1" spc="-5" dirty="0">
                <a:latin typeface="Georgia"/>
                <a:cs typeface="Georgia"/>
              </a:rPr>
              <a:t>venerdì </a:t>
            </a:r>
            <a:r>
              <a:rPr sz="1200" b="1" dirty="0">
                <a:latin typeface="Georgia"/>
                <a:cs typeface="Georgia"/>
              </a:rPr>
              <a:t>20 </a:t>
            </a:r>
            <a:r>
              <a:rPr sz="1200" b="1" spc="-5" dirty="0">
                <a:latin typeface="Georgia"/>
                <a:cs typeface="Georgia"/>
              </a:rPr>
              <a:t>marzo 2015</a:t>
            </a:r>
            <a:r>
              <a:rPr sz="1200" spc="-5" dirty="0">
                <a:latin typeface="Georgia"/>
                <a:cs typeface="Georgia"/>
              </a:rPr>
              <a:t>, alle </a:t>
            </a:r>
            <a:r>
              <a:rPr sz="1200" b="1" dirty="0">
                <a:latin typeface="Georgia"/>
                <a:cs typeface="Georgia"/>
              </a:rPr>
              <a:t>ore </a:t>
            </a:r>
            <a:r>
              <a:rPr sz="1200" b="1" spc="-5" dirty="0">
                <a:latin typeface="Georgia"/>
                <a:cs typeface="Georgia"/>
              </a:rPr>
              <a:t>11.00</a:t>
            </a:r>
            <a:r>
              <a:rPr sz="1200" spc="-5" dirty="0">
                <a:latin typeface="Georgia"/>
                <a:cs typeface="Georgia"/>
              </a:rPr>
              <a:t>, nella  splendida sala di </a:t>
            </a:r>
            <a:r>
              <a:rPr sz="1200" b="1" u="sng" spc="-5" dirty="0">
                <a:uFill>
                  <a:solidFill>
                    <a:srgbClr val="000000"/>
                  </a:solidFill>
                </a:uFill>
                <a:latin typeface="Georgia"/>
                <a:cs typeface="Georgia"/>
                <a:hlinkClick r:id="rId6"/>
              </a:rPr>
              <a:t>Gallerie d’Italia </a:t>
            </a:r>
            <a:r>
              <a:rPr sz="1200" b="1" u="sng" dirty="0">
                <a:uFill>
                  <a:solidFill>
                    <a:srgbClr val="000000"/>
                  </a:solidFill>
                </a:uFill>
                <a:latin typeface="Georgia"/>
                <a:cs typeface="Georgia"/>
                <a:hlinkClick r:id="rId6"/>
              </a:rPr>
              <a:t>– </a:t>
            </a:r>
            <a:r>
              <a:rPr sz="1200" b="1" u="sng" spc="-5" dirty="0">
                <a:uFill>
                  <a:solidFill>
                    <a:srgbClr val="000000"/>
                  </a:solidFill>
                </a:uFill>
                <a:latin typeface="Georgia"/>
                <a:cs typeface="Georgia"/>
                <a:hlinkClick r:id="rId6"/>
              </a:rPr>
              <a:t>Palazzo </a:t>
            </a:r>
            <a:r>
              <a:rPr sz="1200" b="1" u="sng" spc="-10" dirty="0">
                <a:uFill>
                  <a:solidFill>
                    <a:srgbClr val="000000"/>
                  </a:solidFill>
                </a:uFill>
                <a:latin typeface="Georgia"/>
                <a:cs typeface="Georgia"/>
                <a:hlinkClick r:id="rId6"/>
              </a:rPr>
              <a:t>Zevallos </a:t>
            </a:r>
            <a:r>
              <a:rPr sz="1200" b="1" u="sng" spc="-5" dirty="0">
                <a:uFill>
                  <a:solidFill>
                    <a:srgbClr val="000000"/>
                  </a:solidFill>
                </a:uFill>
                <a:latin typeface="Georgia"/>
                <a:cs typeface="Georgia"/>
                <a:hlinkClick r:id="rId6"/>
              </a:rPr>
              <a:t>Stigliano</a:t>
            </a:r>
            <a:r>
              <a:rPr sz="1200" b="1" spc="-5" dirty="0">
                <a:latin typeface="Georgia"/>
                <a:cs typeface="Georgia"/>
                <a:hlinkClick r:id="rId6"/>
              </a:rPr>
              <a:t> </a:t>
            </a:r>
            <a:r>
              <a:rPr sz="1200" spc="-5" dirty="0">
                <a:latin typeface="Georgia"/>
                <a:cs typeface="Georgia"/>
              </a:rPr>
              <a:t>con </a:t>
            </a:r>
            <a:r>
              <a:rPr sz="1200" dirty="0">
                <a:latin typeface="Georgia"/>
                <a:cs typeface="Georgia"/>
              </a:rPr>
              <a:t>un </a:t>
            </a:r>
            <a:r>
              <a:rPr sz="1200" spc="-5" dirty="0">
                <a:latin typeface="Georgia"/>
                <a:cs typeface="Georgia"/>
              </a:rPr>
              <a:t>piccolo  spettacolo intitolato </a:t>
            </a:r>
            <a:r>
              <a:rPr sz="1200" b="1" spc="-5" dirty="0">
                <a:latin typeface="Georgia"/>
                <a:cs typeface="Georgia"/>
              </a:rPr>
              <a:t>“Il racconto dell’angelo”</a:t>
            </a:r>
            <a:r>
              <a:rPr sz="1200" spc="-5" dirty="0">
                <a:latin typeface="Georgia"/>
                <a:cs typeface="Georgia"/>
              </a:rPr>
              <a:t>, in cui il coro di voci bianche </a:t>
            </a:r>
            <a:r>
              <a:rPr sz="1200" b="1" spc="-5" dirty="0">
                <a:latin typeface="Georgia"/>
                <a:cs typeface="Georgia"/>
              </a:rPr>
              <a:t>“Gli  Angiulilli di Napoli” </a:t>
            </a:r>
            <a:r>
              <a:rPr sz="1200" spc="-5" dirty="0">
                <a:latin typeface="Georgia"/>
                <a:cs typeface="Georgia"/>
              </a:rPr>
              <a:t>si propone di raccontare </a:t>
            </a:r>
            <a:r>
              <a:rPr sz="1200" dirty="0">
                <a:latin typeface="Georgia"/>
                <a:cs typeface="Georgia"/>
              </a:rPr>
              <a:t>la realtà </a:t>
            </a:r>
            <a:r>
              <a:rPr sz="1200" spc="-5" dirty="0">
                <a:latin typeface="Georgia"/>
                <a:cs typeface="Georgia"/>
              </a:rPr>
              <a:t>ripercorrendo </a:t>
            </a:r>
            <a:r>
              <a:rPr sz="1200" dirty="0">
                <a:latin typeface="Georgia"/>
                <a:cs typeface="Georgia"/>
              </a:rPr>
              <a:t>la </a:t>
            </a:r>
            <a:r>
              <a:rPr sz="1200" spc="-5" dirty="0">
                <a:latin typeface="Georgia"/>
                <a:cs typeface="Georgia"/>
              </a:rPr>
              <a:t>propria storia.  Dall’incontro </a:t>
            </a:r>
            <a:r>
              <a:rPr sz="1200" dirty="0">
                <a:latin typeface="Georgia"/>
                <a:cs typeface="Georgia"/>
              </a:rPr>
              <a:t>tra </a:t>
            </a:r>
            <a:r>
              <a:rPr sz="1200" spc="-5" dirty="0">
                <a:latin typeface="Georgia"/>
                <a:cs typeface="Georgia"/>
              </a:rPr>
              <a:t>due maestri appassionati di musica corale </a:t>
            </a:r>
            <a:r>
              <a:rPr sz="1200" dirty="0">
                <a:latin typeface="Georgia"/>
                <a:cs typeface="Georgia"/>
              </a:rPr>
              <a:t>con una </a:t>
            </a:r>
            <a:r>
              <a:rPr sz="1200" spc="-5" dirty="0">
                <a:latin typeface="Georgia"/>
                <a:cs typeface="Georgia"/>
              </a:rPr>
              <a:t>scuola piena </a:t>
            </a:r>
            <a:r>
              <a:rPr sz="1200" dirty="0">
                <a:latin typeface="Georgia"/>
                <a:cs typeface="Georgia"/>
              </a:rPr>
              <a:t>di  </a:t>
            </a:r>
            <a:r>
              <a:rPr sz="1200" spc="-5" dirty="0">
                <a:latin typeface="Georgia"/>
                <a:cs typeface="Georgia"/>
              </a:rPr>
              <a:t>bambini </a:t>
            </a:r>
            <a:r>
              <a:rPr sz="1200" dirty="0">
                <a:latin typeface="Georgia"/>
                <a:cs typeface="Georgia"/>
              </a:rPr>
              <a:t>vivaci e un </a:t>
            </a:r>
            <a:r>
              <a:rPr sz="1200" spc="-5" dirty="0">
                <a:latin typeface="Georgia"/>
                <a:cs typeface="Georgia"/>
              </a:rPr>
              <a:t>po’ irrequieti </a:t>
            </a:r>
            <a:r>
              <a:rPr sz="1200" dirty="0">
                <a:latin typeface="Georgia"/>
                <a:cs typeface="Georgia"/>
              </a:rPr>
              <a:t>è </a:t>
            </a:r>
            <a:r>
              <a:rPr sz="1200" spc="-5" dirty="0">
                <a:latin typeface="Georgia"/>
                <a:cs typeface="Georgia"/>
              </a:rPr>
              <a:t>nata </a:t>
            </a:r>
            <a:r>
              <a:rPr sz="1200" dirty="0">
                <a:latin typeface="Georgia"/>
                <a:cs typeface="Georgia"/>
              </a:rPr>
              <a:t>una </a:t>
            </a:r>
            <a:r>
              <a:rPr sz="1200" spc="-5" dirty="0">
                <a:latin typeface="Georgia"/>
                <a:cs typeface="Georgia"/>
              </a:rPr>
              <a:t>esperienza </a:t>
            </a:r>
            <a:r>
              <a:rPr sz="1200" dirty="0">
                <a:latin typeface="Georgia"/>
                <a:cs typeface="Georgia"/>
              </a:rPr>
              <a:t>di </a:t>
            </a:r>
            <a:r>
              <a:rPr sz="1200" spc="-5" dirty="0">
                <a:latin typeface="Georgia"/>
                <a:cs typeface="Georgia"/>
              </a:rPr>
              <a:t>crescita </a:t>
            </a:r>
            <a:r>
              <a:rPr sz="1200" dirty="0">
                <a:latin typeface="Georgia"/>
                <a:cs typeface="Georgia"/>
              </a:rPr>
              <a:t>attraverso la </a:t>
            </a:r>
            <a:r>
              <a:rPr sz="1200" spc="-5" dirty="0">
                <a:latin typeface="Georgia"/>
                <a:cs typeface="Georgia"/>
              </a:rPr>
              <a:t>musica che  dura ormai da </a:t>
            </a:r>
            <a:r>
              <a:rPr sz="1200" dirty="0">
                <a:latin typeface="Georgia"/>
                <a:cs typeface="Georgia"/>
              </a:rPr>
              <a:t>5 </a:t>
            </a:r>
            <a:r>
              <a:rPr sz="1200" spc="-5" dirty="0">
                <a:latin typeface="Georgia"/>
                <a:cs typeface="Georgia"/>
              </a:rPr>
              <a:t>anni. Quante </a:t>
            </a:r>
            <a:r>
              <a:rPr sz="1200" spc="-10" dirty="0">
                <a:latin typeface="Georgia"/>
                <a:cs typeface="Georgia"/>
              </a:rPr>
              <a:t>emozioni, </a:t>
            </a:r>
            <a:r>
              <a:rPr sz="1200" dirty="0">
                <a:latin typeface="Georgia"/>
                <a:cs typeface="Georgia"/>
              </a:rPr>
              <a:t>quanto </a:t>
            </a:r>
            <a:r>
              <a:rPr sz="1200" spc="-5" dirty="0">
                <a:latin typeface="Georgia"/>
                <a:cs typeface="Georgia"/>
              </a:rPr>
              <a:t>lavoro </a:t>
            </a:r>
            <a:r>
              <a:rPr sz="1200" dirty="0">
                <a:latin typeface="Georgia"/>
                <a:cs typeface="Georgia"/>
              </a:rPr>
              <a:t>e quanti </a:t>
            </a:r>
            <a:r>
              <a:rPr sz="1200" spc="-5" dirty="0">
                <a:latin typeface="Georgia"/>
                <a:cs typeface="Georgia"/>
              </a:rPr>
              <a:t>progressi in questi </a:t>
            </a:r>
            <a:r>
              <a:rPr sz="1200" dirty="0">
                <a:latin typeface="Georgia"/>
                <a:cs typeface="Georgia"/>
              </a:rPr>
              <a:t>anni!  I </a:t>
            </a:r>
            <a:r>
              <a:rPr sz="1200" spc="-5" dirty="0">
                <a:latin typeface="Georgia"/>
                <a:cs typeface="Georgia"/>
              </a:rPr>
              <a:t>bambini </a:t>
            </a:r>
            <a:r>
              <a:rPr sz="1200" dirty="0">
                <a:latin typeface="Georgia"/>
                <a:cs typeface="Georgia"/>
              </a:rPr>
              <a:t>e le </a:t>
            </a:r>
            <a:r>
              <a:rPr sz="1200" spc="-5" dirty="0">
                <a:latin typeface="Georgia"/>
                <a:cs typeface="Georgia"/>
              </a:rPr>
              <a:t>bambine del coro </a:t>
            </a:r>
            <a:r>
              <a:rPr sz="1200" dirty="0">
                <a:latin typeface="Georgia"/>
                <a:cs typeface="Georgia"/>
              </a:rPr>
              <a:t>li </a:t>
            </a:r>
            <a:r>
              <a:rPr sz="1200" spc="-5" dirty="0">
                <a:latin typeface="Georgia"/>
                <a:cs typeface="Georgia"/>
              </a:rPr>
              <a:t>faranno </a:t>
            </a:r>
            <a:r>
              <a:rPr sz="1200" dirty="0">
                <a:latin typeface="Georgia"/>
                <a:cs typeface="Georgia"/>
              </a:rPr>
              <a:t>rivivere </a:t>
            </a:r>
            <a:r>
              <a:rPr sz="1200" spc="-5" dirty="0">
                <a:latin typeface="Georgia"/>
                <a:cs typeface="Georgia"/>
              </a:rPr>
              <a:t>riproponendo </a:t>
            </a:r>
            <a:r>
              <a:rPr sz="1200" dirty="0">
                <a:latin typeface="Georgia"/>
                <a:cs typeface="Georgia"/>
              </a:rPr>
              <a:t>le </a:t>
            </a:r>
            <a:r>
              <a:rPr sz="1200" spc="-5" dirty="0">
                <a:latin typeface="Georgia"/>
                <a:cs typeface="Georgia"/>
              </a:rPr>
              <a:t>canzoni </a:t>
            </a:r>
            <a:r>
              <a:rPr sz="1200" dirty="0">
                <a:latin typeface="Georgia"/>
                <a:cs typeface="Georgia"/>
              </a:rPr>
              <a:t>più </a:t>
            </a:r>
            <a:r>
              <a:rPr sz="1200" spc="-5" dirty="0">
                <a:latin typeface="Georgia"/>
                <a:cs typeface="Georgia"/>
              </a:rPr>
              <a:t>legate nella  loro memoria ai </a:t>
            </a:r>
            <a:r>
              <a:rPr sz="1200" dirty="0">
                <a:latin typeface="Georgia"/>
                <a:cs typeface="Georgia"/>
              </a:rPr>
              <a:t>vari </a:t>
            </a:r>
            <a:r>
              <a:rPr sz="1200" spc="-5" dirty="0">
                <a:latin typeface="Georgia"/>
                <a:cs typeface="Georgia"/>
              </a:rPr>
              <a:t>spettacoli presentati, </a:t>
            </a:r>
            <a:r>
              <a:rPr sz="1200" dirty="0">
                <a:latin typeface="Georgia"/>
                <a:cs typeface="Georgia"/>
              </a:rPr>
              <a:t>tra </a:t>
            </a:r>
            <a:r>
              <a:rPr sz="1200" spc="-5" dirty="0">
                <a:latin typeface="Georgia"/>
                <a:cs typeface="Georgia"/>
              </a:rPr>
              <a:t>cui </a:t>
            </a:r>
            <a:r>
              <a:rPr sz="1200" b="1" spc="-5" dirty="0">
                <a:latin typeface="Georgia"/>
                <a:cs typeface="Georgia"/>
              </a:rPr>
              <a:t>“la Messa degli Angiulilli” “Il  Bambino </a:t>
            </a:r>
            <a:r>
              <a:rPr sz="1200" b="1" dirty="0">
                <a:latin typeface="Georgia"/>
                <a:cs typeface="Georgia"/>
              </a:rPr>
              <a:t>Gennaro” </a:t>
            </a:r>
            <a:r>
              <a:rPr sz="1200" dirty="0">
                <a:latin typeface="Georgia"/>
                <a:cs typeface="Georgia"/>
              </a:rPr>
              <a:t>e </a:t>
            </a:r>
            <a:r>
              <a:rPr sz="1200" b="1" spc="-5" dirty="0">
                <a:latin typeface="Georgia"/>
                <a:cs typeface="Georgia"/>
              </a:rPr>
              <a:t>“Favola</a:t>
            </a:r>
            <a:r>
              <a:rPr sz="1200" b="1" spc="-30" dirty="0">
                <a:latin typeface="Georgia"/>
                <a:cs typeface="Georgia"/>
              </a:rPr>
              <a:t> </a:t>
            </a:r>
            <a:r>
              <a:rPr sz="1200" b="1" spc="-5" dirty="0">
                <a:latin typeface="Georgia"/>
                <a:cs typeface="Georgia"/>
              </a:rPr>
              <a:t>d’ammore”</a:t>
            </a:r>
            <a:r>
              <a:rPr sz="1200" spc="-5" dirty="0">
                <a:latin typeface="Georgia"/>
                <a:cs typeface="Georgia"/>
              </a:rPr>
              <a:t>.</a:t>
            </a:r>
            <a:endParaRPr sz="1200">
              <a:latin typeface="Georgia"/>
              <a:cs typeface="Georgia"/>
            </a:endParaRP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44475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146425">
              <a:lnSpc>
                <a:spcPts val="1839"/>
              </a:lnSpc>
            </a:pPr>
            <a:r>
              <a:rPr sz="1600" b="1" spc="-5" dirty="0">
                <a:latin typeface="Arial"/>
                <a:cs typeface="Arial"/>
              </a:rPr>
              <a:t>Criticaclassica.wordpress.com  18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4</a:t>
            </a:r>
            <a:endParaRPr sz="1400">
              <a:latin typeface="Arial"/>
              <a:cs typeface="Arial"/>
            </a:endParaRPr>
          </a:p>
          <a:p>
            <a:pPr>
              <a:lnSpc>
                <a:spcPct val="100000"/>
              </a:lnSpc>
            </a:pPr>
            <a:endParaRPr sz="1500">
              <a:latin typeface="Times New Roman"/>
              <a:cs typeface="Times New Roman"/>
            </a:endParaRPr>
          </a:p>
          <a:p>
            <a:pPr marL="12700" marR="5080" algn="just">
              <a:lnSpc>
                <a:spcPct val="125000"/>
              </a:lnSpc>
              <a:spcBef>
                <a:spcPts val="975"/>
              </a:spcBef>
            </a:pPr>
            <a:r>
              <a:rPr sz="1200" dirty="0">
                <a:latin typeface="Georgia"/>
                <a:cs typeface="Georgia"/>
              </a:rPr>
              <a:t>Il Progetto </a:t>
            </a:r>
            <a:r>
              <a:rPr sz="1200" spc="-5" dirty="0">
                <a:latin typeface="Georgia"/>
                <a:cs typeface="Georgia"/>
              </a:rPr>
              <a:t>Musica </a:t>
            </a:r>
            <a:r>
              <a:rPr sz="1200" dirty="0">
                <a:latin typeface="Georgia"/>
                <a:cs typeface="Georgia"/>
              </a:rPr>
              <a:t>e </a:t>
            </a:r>
            <a:r>
              <a:rPr sz="1200" spc="-5" dirty="0">
                <a:latin typeface="Georgia"/>
                <a:cs typeface="Georgia"/>
              </a:rPr>
              <a:t>Società sostiene </a:t>
            </a:r>
            <a:r>
              <a:rPr sz="1200" dirty="0">
                <a:latin typeface="Georgia"/>
                <a:cs typeface="Georgia"/>
              </a:rPr>
              <a:t>la </a:t>
            </a:r>
            <a:r>
              <a:rPr sz="1200" spc="-5" dirty="0">
                <a:latin typeface="Georgia"/>
                <a:cs typeface="Georgia"/>
              </a:rPr>
              <a:t>realizzazione del </a:t>
            </a:r>
            <a:r>
              <a:rPr sz="1200" dirty="0">
                <a:latin typeface="Georgia"/>
                <a:cs typeface="Georgia"/>
              </a:rPr>
              <a:t>coro </a:t>
            </a:r>
            <a:r>
              <a:rPr sz="1200" spc="-5" dirty="0">
                <a:latin typeface="Georgia"/>
                <a:cs typeface="Georgia"/>
              </a:rPr>
              <a:t>di </a:t>
            </a:r>
            <a:r>
              <a:rPr sz="1200" dirty="0">
                <a:latin typeface="Georgia"/>
                <a:cs typeface="Georgia"/>
              </a:rPr>
              <a:t>voci </a:t>
            </a:r>
            <a:r>
              <a:rPr sz="1200" spc="-5" dirty="0">
                <a:latin typeface="Georgia"/>
                <a:cs typeface="Georgia"/>
              </a:rPr>
              <a:t>bianche </a:t>
            </a:r>
            <a:r>
              <a:rPr sz="1200" b="1" dirty="0">
                <a:latin typeface="Georgia"/>
                <a:cs typeface="Georgia"/>
              </a:rPr>
              <a:t>Gli  </a:t>
            </a:r>
            <a:r>
              <a:rPr sz="1200" b="1" spc="-5" dirty="0">
                <a:latin typeface="Georgia"/>
                <a:cs typeface="Georgia"/>
              </a:rPr>
              <a:t>Angiulilli </a:t>
            </a:r>
            <a:r>
              <a:rPr sz="1200" b="1" dirty="0">
                <a:latin typeface="Georgia"/>
                <a:cs typeface="Georgia"/>
              </a:rPr>
              <a:t>di </a:t>
            </a:r>
            <a:r>
              <a:rPr sz="1200" b="1" spc="-5" dirty="0">
                <a:latin typeface="Georgia"/>
                <a:cs typeface="Georgia"/>
              </a:rPr>
              <a:t>Napoli </a:t>
            </a:r>
            <a:r>
              <a:rPr sz="1200" dirty="0">
                <a:latin typeface="Georgia"/>
                <a:cs typeface="Georgia"/>
              </a:rPr>
              <a:t>e </a:t>
            </a:r>
            <a:r>
              <a:rPr sz="1200" spc="-5" dirty="0">
                <a:latin typeface="Georgia"/>
                <a:cs typeface="Georgia"/>
              </a:rPr>
              <a:t>dell’</a:t>
            </a:r>
            <a:r>
              <a:rPr sz="1200" b="1" spc="-5" dirty="0">
                <a:latin typeface="Georgia"/>
                <a:cs typeface="Georgia"/>
              </a:rPr>
              <a:t>Orchestra Musicasenove </a:t>
            </a:r>
            <a:r>
              <a:rPr sz="1200" dirty="0">
                <a:latin typeface="Georgia"/>
                <a:cs typeface="Georgia"/>
              </a:rPr>
              <a:t>– </a:t>
            </a:r>
            <a:r>
              <a:rPr sz="1200" spc="-5" dirty="0">
                <a:latin typeface="Georgia"/>
                <a:cs typeface="Georgia"/>
              </a:rPr>
              <a:t>formati da bambini </a:t>
            </a:r>
            <a:r>
              <a:rPr sz="1200" dirty="0">
                <a:latin typeface="Georgia"/>
                <a:cs typeface="Georgia"/>
              </a:rPr>
              <a:t>e </a:t>
            </a:r>
            <a:r>
              <a:rPr sz="1200" spc="-5" dirty="0">
                <a:latin typeface="Georgia"/>
                <a:cs typeface="Georgia"/>
              </a:rPr>
              <a:t>bambine  </a:t>
            </a:r>
            <a:r>
              <a:rPr sz="1200" dirty="0">
                <a:latin typeface="Georgia"/>
                <a:cs typeface="Georgia"/>
              </a:rPr>
              <a:t>tra </a:t>
            </a:r>
            <a:r>
              <a:rPr sz="1200" spc="-5" dirty="0">
                <a:latin typeface="Georgia"/>
                <a:cs typeface="Georgia"/>
              </a:rPr>
              <a:t>gli </a:t>
            </a:r>
            <a:r>
              <a:rPr sz="1200" dirty="0">
                <a:latin typeface="Georgia"/>
                <a:cs typeface="Georgia"/>
              </a:rPr>
              <a:t>8 e i 13 anni nel </a:t>
            </a:r>
            <a:r>
              <a:rPr sz="1200" spc="-5" dirty="0">
                <a:latin typeface="Georgia"/>
                <a:cs typeface="Georgia"/>
              </a:rPr>
              <a:t>quartiere delle Case </a:t>
            </a:r>
            <a:r>
              <a:rPr sz="1200" dirty="0">
                <a:latin typeface="Georgia"/>
                <a:cs typeface="Georgia"/>
              </a:rPr>
              <a:t>Nuove </a:t>
            </a:r>
            <a:r>
              <a:rPr sz="1200" spc="-5" dirty="0">
                <a:latin typeface="Georgia"/>
                <a:cs typeface="Georgia"/>
              </a:rPr>
              <a:t>che </a:t>
            </a:r>
            <a:r>
              <a:rPr sz="1200" dirty="0">
                <a:latin typeface="Georgia"/>
                <a:cs typeface="Georgia"/>
              </a:rPr>
              <a:t>si trova tra la </a:t>
            </a:r>
            <a:r>
              <a:rPr sz="1200" spc="-5" dirty="0">
                <a:latin typeface="Georgia"/>
                <a:cs typeface="Georgia"/>
              </a:rPr>
              <a:t>Stazione Centrale </a:t>
            </a:r>
            <a:r>
              <a:rPr sz="1200" dirty="0">
                <a:latin typeface="Georgia"/>
                <a:cs typeface="Georgia"/>
              </a:rPr>
              <a:t>e </a:t>
            </a:r>
            <a:r>
              <a:rPr sz="1200" spc="-5" dirty="0">
                <a:latin typeface="Georgia"/>
                <a:cs typeface="Georgia"/>
              </a:rPr>
              <a:t>il  </a:t>
            </a:r>
            <a:r>
              <a:rPr sz="1200" dirty="0">
                <a:latin typeface="Georgia"/>
                <a:cs typeface="Georgia"/>
              </a:rPr>
              <a:t>Porto </a:t>
            </a:r>
            <a:r>
              <a:rPr sz="1200" spc="-5" dirty="0">
                <a:latin typeface="Georgia"/>
                <a:cs typeface="Georgia"/>
              </a:rPr>
              <a:t>di Napoli </a:t>
            </a:r>
            <a:r>
              <a:rPr sz="1200" dirty="0">
                <a:latin typeface="Georgia"/>
                <a:cs typeface="Georgia"/>
              </a:rPr>
              <a:t>– </a:t>
            </a:r>
            <a:r>
              <a:rPr sz="1200" spc="-5" dirty="0">
                <a:latin typeface="Georgia"/>
                <a:cs typeface="Georgia"/>
              </a:rPr>
              <a:t>con l’intento di dare </a:t>
            </a:r>
            <a:r>
              <a:rPr sz="1200" dirty="0">
                <a:latin typeface="Georgia"/>
                <a:cs typeface="Georgia"/>
              </a:rPr>
              <a:t>una </a:t>
            </a:r>
            <a:r>
              <a:rPr sz="1200" spc="-5" dirty="0">
                <a:latin typeface="Georgia"/>
                <a:cs typeface="Georgia"/>
              </a:rPr>
              <a:t>risposta concreta </a:t>
            </a:r>
            <a:r>
              <a:rPr sz="1200" dirty="0">
                <a:latin typeface="Georgia"/>
                <a:cs typeface="Georgia"/>
              </a:rPr>
              <a:t>e un </a:t>
            </a:r>
            <a:r>
              <a:rPr sz="1200" spc="-5" dirty="0">
                <a:latin typeface="Georgia"/>
                <a:cs typeface="Georgia"/>
              </a:rPr>
              <a:t>messaggio forte alla  diffusione della cultura per </a:t>
            </a:r>
            <a:r>
              <a:rPr sz="1200" dirty="0">
                <a:latin typeface="Georgia"/>
                <a:cs typeface="Georgia"/>
              </a:rPr>
              <a:t>i ragazzi </a:t>
            </a:r>
            <a:r>
              <a:rPr sz="1200" spc="-5" dirty="0">
                <a:latin typeface="Georgia"/>
                <a:cs typeface="Georgia"/>
              </a:rPr>
              <a:t>attraverso </a:t>
            </a:r>
            <a:r>
              <a:rPr sz="1200" spc="10" dirty="0">
                <a:latin typeface="Georgia"/>
                <a:cs typeface="Georgia"/>
              </a:rPr>
              <a:t>la </a:t>
            </a:r>
            <a:r>
              <a:rPr sz="1200" spc="-5" dirty="0">
                <a:latin typeface="Georgia"/>
                <a:cs typeface="Georgia"/>
              </a:rPr>
              <a:t>creazione </a:t>
            </a:r>
            <a:r>
              <a:rPr sz="1200" dirty="0">
                <a:latin typeface="Georgia"/>
                <a:cs typeface="Georgia"/>
              </a:rPr>
              <a:t>di </a:t>
            </a:r>
            <a:r>
              <a:rPr sz="1200" spc="-5" dirty="0">
                <a:latin typeface="Georgia"/>
                <a:cs typeface="Georgia"/>
              </a:rPr>
              <a:t>strutture educative che, sin  dalla prima infanzia, sappiano unire, grazie alla musica, il percorso di sviluppo personale  con l’esperienza di collaborazione </a:t>
            </a:r>
            <a:r>
              <a:rPr sz="1200" dirty="0">
                <a:latin typeface="Georgia"/>
                <a:cs typeface="Georgia"/>
              </a:rPr>
              <a:t>e </a:t>
            </a:r>
            <a:r>
              <a:rPr sz="1200" spc="-5" dirty="0">
                <a:latin typeface="Georgia"/>
                <a:cs typeface="Georgia"/>
              </a:rPr>
              <a:t>condivisione con gli </a:t>
            </a:r>
            <a:r>
              <a:rPr sz="1200" dirty="0">
                <a:latin typeface="Georgia"/>
                <a:cs typeface="Georgia"/>
              </a:rPr>
              <a:t>altri.  </a:t>
            </a:r>
            <a:r>
              <a:rPr sz="1200" spc="-5" dirty="0">
                <a:latin typeface="Georgia"/>
                <a:cs typeface="Georgia"/>
              </a:rPr>
              <a:t>Questo </a:t>
            </a:r>
            <a:r>
              <a:rPr sz="1200" spc="-10" dirty="0">
                <a:latin typeface="Georgia"/>
                <a:cs typeface="Georgia"/>
              </a:rPr>
              <a:t>disegno </a:t>
            </a:r>
            <a:r>
              <a:rPr sz="1200" spc="-5" dirty="0">
                <a:latin typeface="Georgia"/>
                <a:cs typeface="Georgia"/>
              </a:rPr>
              <a:t>complessivo </a:t>
            </a:r>
            <a:r>
              <a:rPr sz="1200" dirty="0">
                <a:latin typeface="Georgia"/>
                <a:cs typeface="Georgia"/>
              </a:rPr>
              <a:t>è un vero e </a:t>
            </a:r>
            <a:r>
              <a:rPr sz="1200" spc="-5" dirty="0">
                <a:latin typeface="Georgia"/>
                <a:cs typeface="Georgia"/>
              </a:rPr>
              <a:t>proprio investimento, basato sulla consapevolezza  del </a:t>
            </a:r>
            <a:r>
              <a:rPr sz="1200" dirty="0">
                <a:latin typeface="Georgia"/>
                <a:cs typeface="Georgia"/>
              </a:rPr>
              <a:t>valore </a:t>
            </a:r>
            <a:r>
              <a:rPr sz="1200" spc="-5" dirty="0">
                <a:latin typeface="Georgia"/>
                <a:cs typeface="Georgia"/>
              </a:rPr>
              <a:t>sociale della musica come strumento di formazione dell’individuo </a:t>
            </a:r>
            <a:r>
              <a:rPr sz="1200" dirty="0">
                <a:latin typeface="Georgia"/>
                <a:cs typeface="Georgia"/>
              </a:rPr>
              <a:t>e </a:t>
            </a:r>
            <a:r>
              <a:rPr sz="1200" spc="-5" dirty="0">
                <a:latin typeface="Georgia"/>
                <a:cs typeface="Georgia"/>
              </a:rPr>
              <a:t>di sostegno  alle famiglie, che può portare ad </a:t>
            </a:r>
            <a:r>
              <a:rPr sz="1200" dirty="0">
                <a:latin typeface="Georgia"/>
                <a:cs typeface="Georgia"/>
              </a:rPr>
              <a:t>una </a:t>
            </a:r>
            <a:r>
              <a:rPr sz="1200" spc="-5" dirty="0">
                <a:latin typeface="Georgia"/>
                <a:cs typeface="Georgia"/>
              </a:rPr>
              <a:t>diminuzione dell’abbandono sociale </a:t>
            </a:r>
            <a:r>
              <a:rPr sz="1200" dirty="0">
                <a:latin typeface="Georgia"/>
                <a:cs typeface="Georgia"/>
              </a:rPr>
              <a:t>e</a:t>
            </a:r>
            <a:r>
              <a:rPr sz="1200" spc="25" dirty="0">
                <a:latin typeface="Georgia"/>
                <a:cs typeface="Georgia"/>
              </a:rPr>
              <a:t> </a:t>
            </a:r>
            <a:r>
              <a:rPr sz="1200" spc="-5" dirty="0">
                <a:latin typeface="Georgia"/>
                <a:cs typeface="Georgia"/>
              </a:rPr>
              <a:t>scolastico.</a:t>
            </a:r>
            <a:endParaRPr sz="1200">
              <a:latin typeface="Georgia"/>
              <a:cs typeface="Georgia"/>
            </a:endParaRPr>
          </a:p>
          <a:p>
            <a:pPr marL="12700" marR="6985">
              <a:lnSpc>
                <a:spcPct val="125000"/>
              </a:lnSpc>
            </a:pPr>
            <a:r>
              <a:rPr sz="1200" dirty="0">
                <a:latin typeface="Georgia"/>
                <a:cs typeface="Georgia"/>
              </a:rPr>
              <a:t>Il </a:t>
            </a:r>
            <a:r>
              <a:rPr sz="1200" spc="-5" dirty="0">
                <a:latin typeface="Georgia"/>
                <a:cs typeface="Georgia"/>
              </a:rPr>
              <a:t>progetto </a:t>
            </a:r>
            <a:r>
              <a:rPr sz="1200" dirty="0">
                <a:latin typeface="Georgia"/>
                <a:cs typeface="Georgia"/>
              </a:rPr>
              <a:t>è </a:t>
            </a:r>
            <a:r>
              <a:rPr sz="1200" spc="-5" dirty="0">
                <a:latin typeface="Georgia"/>
                <a:cs typeface="Georgia"/>
              </a:rPr>
              <a:t>sostenuto da </a:t>
            </a:r>
            <a:r>
              <a:rPr sz="1200" b="1" spc="-5" dirty="0">
                <a:latin typeface="Georgia"/>
                <a:cs typeface="Georgia"/>
              </a:rPr>
              <a:t>Fondazioneconilsud </a:t>
            </a:r>
            <a:r>
              <a:rPr sz="1200" dirty="0">
                <a:latin typeface="Georgia"/>
                <a:cs typeface="Georgia"/>
              </a:rPr>
              <a:t>e da </a:t>
            </a:r>
            <a:r>
              <a:rPr sz="1200" b="1" spc="-5" dirty="0">
                <a:latin typeface="Georgia"/>
                <a:cs typeface="Georgia"/>
              </a:rPr>
              <a:t>Intesa Sanpaolo</a:t>
            </a:r>
            <a:r>
              <a:rPr sz="1200" spc="-5" dirty="0">
                <a:latin typeface="Georgia"/>
                <a:cs typeface="Georgia"/>
              </a:rPr>
              <a:t>, ed aderisce  al</a:t>
            </a:r>
            <a:r>
              <a:rPr sz="1200" b="1" spc="-5" dirty="0">
                <a:latin typeface="Georgia"/>
                <a:cs typeface="Georgia"/>
              </a:rPr>
              <a:t>Sistema Nazionale delle Orchestre </a:t>
            </a:r>
            <a:r>
              <a:rPr sz="1200" b="1" dirty="0">
                <a:latin typeface="Georgia"/>
                <a:cs typeface="Georgia"/>
              </a:rPr>
              <a:t>e Cori </a:t>
            </a:r>
            <a:r>
              <a:rPr sz="1200" b="1" spc="-5" dirty="0">
                <a:latin typeface="Georgia"/>
                <a:cs typeface="Georgia"/>
              </a:rPr>
              <a:t>Giovanili </a:t>
            </a:r>
            <a:r>
              <a:rPr sz="1200" b="1" dirty="0">
                <a:latin typeface="Georgia"/>
                <a:cs typeface="Georgia"/>
              </a:rPr>
              <a:t>e </a:t>
            </a:r>
            <a:r>
              <a:rPr sz="1200" b="1" spc="-5" dirty="0">
                <a:latin typeface="Georgia"/>
                <a:cs typeface="Georgia"/>
              </a:rPr>
              <a:t>Infantili in</a:t>
            </a:r>
            <a:r>
              <a:rPr sz="1200" b="1" spc="35" dirty="0">
                <a:latin typeface="Georgia"/>
                <a:cs typeface="Georgia"/>
              </a:rPr>
              <a:t> </a:t>
            </a:r>
            <a:r>
              <a:rPr sz="1200" b="1" spc="-5" dirty="0">
                <a:latin typeface="Georgia"/>
                <a:cs typeface="Georgia"/>
              </a:rPr>
              <a:t>Italia</a:t>
            </a:r>
            <a:r>
              <a:rPr sz="1200" spc="-5" dirty="0">
                <a:latin typeface="Georgia"/>
                <a:cs typeface="Georgia"/>
              </a:rPr>
              <a:t>.</a:t>
            </a:r>
            <a:endParaRPr sz="1200">
              <a:latin typeface="Georgia"/>
              <a:cs typeface="Georgia"/>
            </a:endParaRPr>
          </a:p>
        </p:txBody>
      </p:sp>
      <p:sp>
        <p:nvSpPr>
          <p:cNvPr id="4" name="object 4"/>
          <p:cNvSpPr/>
          <p:nvPr/>
        </p:nvSpPr>
        <p:spPr>
          <a:xfrm>
            <a:off x="720090" y="5186171"/>
            <a:ext cx="6000954" cy="409775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31339" y="660400"/>
            <a:ext cx="2916364" cy="61302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345432" y="1352286"/>
            <a:ext cx="2892050" cy="263223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52119" cy="131656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403.268</a:t>
            </a:r>
            <a:endParaRPr sz="950">
              <a:latin typeface="Times New Roman"/>
              <a:cs typeface="Times New Roman"/>
            </a:endParaRPr>
          </a:p>
          <a:p>
            <a:pPr>
              <a:lnSpc>
                <a:spcPts val="1125"/>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15" dirty="0">
                <a:latin typeface="Times New Roman"/>
                <a:cs typeface="Times New Roman"/>
              </a:rPr>
              <a:t> </a:t>
            </a:r>
            <a:r>
              <a:rPr sz="950" b="1" spc="10" dirty="0">
                <a:latin typeface="Times New Roman"/>
                <a:cs typeface="Times New Roman"/>
              </a:rPr>
              <a:t>284.298</a:t>
            </a:r>
            <a:r>
              <a:rPr sz="950" b="1" dirty="0">
                <a:latin typeface="Times New Roman"/>
                <a:cs typeface="Times New Roman"/>
              </a:rPr>
              <a:t>	</a:t>
            </a:r>
            <a:r>
              <a:rPr sz="1425" b="1" spc="15" baseline="17543" dirty="0">
                <a:latin typeface="Times New Roman"/>
                <a:cs typeface="Times New Roman"/>
              </a:rPr>
              <a:t>05-MAR-2015</a:t>
            </a:r>
            <a:endParaRPr sz="1425" baseline="17543">
              <a:latin typeface="Times New Roman"/>
              <a:cs typeface="Times New Roman"/>
            </a:endParaRPr>
          </a:p>
          <a:p>
            <a:pPr>
              <a:lnSpc>
                <a:spcPts val="1130"/>
              </a:lnSpc>
              <a:tabLst>
                <a:tab pos="649605" algn="l"/>
                <a:tab pos="2894965" algn="l"/>
                <a:tab pos="5981065" algn="l"/>
              </a:tabLst>
            </a:pPr>
            <a:r>
              <a:rPr sz="950" b="1" spc="10" dirty="0">
                <a:latin typeface="Times New Roman"/>
                <a:cs typeface="Times New Roman"/>
              </a:rPr>
              <a:t>Lettori	</a:t>
            </a:r>
            <a:r>
              <a:rPr sz="950" b="1" spc="5" dirty="0">
                <a:latin typeface="Times New Roman"/>
                <a:cs typeface="Times New Roman"/>
              </a:rPr>
              <a:t>II </a:t>
            </a:r>
            <a:r>
              <a:rPr sz="950" b="1" spc="10" dirty="0">
                <a:latin typeface="Times New Roman"/>
                <a:cs typeface="Times New Roman"/>
              </a:rPr>
              <a:t>2014:  2.524.000	</a:t>
            </a:r>
            <a:r>
              <a:rPr sz="1425" b="1" spc="15" baseline="-35087" dirty="0">
                <a:latin typeface="Times New Roman"/>
                <a:cs typeface="Times New Roman"/>
              </a:rPr>
              <a:t>Dir. Resp.:  Ezio Mauro	</a:t>
            </a:r>
            <a:r>
              <a:rPr sz="1425" b="1" spc="15" baseline="-26315" dirty="0">
                <a:latin typeface="Times New Roman"/>
                <a:cs typeface="Times New Roman"/>
              </a:rPr>
              <a:t>da pag.</a:t>
            </a:r>
            <a:r>
              <a:rPr sz="1425" b="1" spc="315" baseline="-26315" dirty="0">
                <a:latin typeface="Times New Roman"/>
                <a:cs typeface="Times New Roman"/>
              </a:rPr>
              <a:t> </a:t>
            </a:r>
            <a:r>
              <a:rPr sz="1425" b="1" spc="15" baseline="-26315" dirty="0">
                <a:latin typeface="Times New Roman"/>
                <a:cs typeface="Times New Roman"/>
              </a:rPr>
              <a:t>45</a:t>
            </a:r>
            <a:endParaRPr sz="1425" baseline="-26315">
              <a:latin typeface="Times New Roman"/>
              <a:cs typeface="Times New Roman"/>
            </a:endParaRPr>
          </a:p>
          <a:p>
            <a:pPr marL="19050">
              <a:lnSpc>
                <a:spcPct val="100000"/>
              </a:lnSpc>
              <a:spcBef>
                <a:spcPts val="90"/>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3340100" y="30480"/>
            <a:ext cx="1121664" cy="24384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3715511" y="1844039"/>
            <a:ext cx="661670" cy="98425"/>
          </a:xfrm>
          <a:custGeom>
            <a:avLst/>
            <a:gdLst/>
            <a:ahLst/>
            <a:cxnLst/>
            <a:rect l="l" t="t" r="r" b="b"/>
            <a:pathLst>
              <a:path w="661670" h="98425">
                <a:moveTo>
                  <a:pt x="0" y="98044"/>
                </a:moveTo>
                <a:lnTo>
                  <a:pt x="661415" y="98044"/>
                </a:lnTo>
                <a:lnTo>
                  <a:pt x="661415" y="0"/>
                </a:lnTo>
                <a:lnTo>
                  <a:pt x="0" y="0"/>
                </a:lnTo>
                <a:lnTo>
                  <a:pt x="0" y="98044"/>
                </a:lnTo>
                <a:close/>
              </a:path>
            </a:pathLst>
          </a:custGeom>
          <a:solidFill>
            <a:srgbClr val="BADBBA"/>
          </a:solidFill>
        </p:spPr>
        <p:txBody>
          <a:bodyPr wrap="square" lIns="0" tIns="0" rIns="0" bIns="0" rtlCol="0"/>
          <a:lstStyle/>
          <a:p>
            <a:endParaRPr/>
          </a:p>
        </p:txBody>
      </p:sp>
      <p:sp>
        <p:nvSpPr>
          <p:cNvPr id="11" name="object 11"/>
          <p:cNvSpPr/>
          <p:nvPr/>
        </p:nvSpPr>
        <p:spPr>
          <a:xfrm>
            <a:off x="4401311" y="1840992"/>
            <a:ext cx="451484" cy="98425"/>
          </a:xfrm>
          <a:custGeom>
            <a:avLst/>
            <a:gdLst/>
            <a:ahLst/>
            <a:cxnLst/>
            <a:rect l="l" t="t" r="r" b="b"/>
            <a:pathLst>
              <a:path w="451485" h="98425">
                <a:moveTo>
                  <a:pt x="0" y="98044"/>
                </a:moveTo>
                <a:lnTo>
                  <a:pt x="451103" y="98044"/>
                </a:lnTo>
                <a:lnTo>
                  <a:pt x="451103" y="0"/>
                </a:lnTo>
                <a:lnTo>
                  <a:pt x="0" y="0"/>
                </a:lnTo>
                <a:lnTo>
                  <a:pt x="0" y="98044"/>
                </a:lnTo>
                <a:close/>
              </a:path>
            </a:pathLst>
          </a:custGeom>
          <a:solidFill>
            <a:srgbClr val="BADBBA"/>
          </a:solidFill>
        </p:spPr>
        <p:txBody>
          <a:bodyPr wrap="square" lIns="0" tIns="0" rIns="0" bIns="0" rtlCol="0"/>
          <a:lstStyle/>
          <a:p>
            <a:endParaRPr/>
          </a:p>
        </p:txBody>
      </p:sp>
      <p:sp>
        <p:nvSpPr>
          <p:cNvPr id="12" name="object 12"/>
          <p:cNvSpPr/>
          <p:nvPr/>
        </p:nvSpPr>
        <p:spPr>
          <a:xfrm>
            <a:off x="2346960" y="1965960"/>
            <a:ext cx="393700" cy="92075"/>
          </a:xfrm>
          <a:custGeom>
            <a:avLst/>
            <a:gdLst/>
            <a:ahLst/>
            <a:cxnLst/>
            <a:rect l="l" t="t" r="r" b="b"/>
            <a:pathLst>
              <a:path w="393700" h="92075">
                <a:moveTo>
                  <a:pt x="0" y="91948"/>
                </a:moveTo>
                <a:lnTo>
                  <a:pt x="393192" y="91948"/>
                </a:lnTo>
                <a:lnTo>
                  <a:pt x="393192" y="0"/>
                </a:lnTo>
                <a:lnTo>
                  <a:pt x="0" y="0"/>
                </a:lnTo>
                <a:lnTo>
                  <a:pt x="0" y="91948"/>
                </a:lnTo>
                <a:close/>
              </a:path>
            </a:pathLst>
          </a:custGeom>
          <a:solidFill>
            <a:srgbClr val="BADBBA"/>
          </a:solidFill>
        </p:spPr>
        <p:txBody>
          <a:bodyPr wrap="square" lIns="0" tIns="0" rIns="0" bIns="0" rtlCol="0"/>
          <a:lstStyle/>
          <a:p>
            <a:endParaRPr/>
          </a:p>
        </p:txBody>
      </p:sp>
      <p:sp>
        <p:nvSpPr>
          <p:cNvPr id="13" name="object 13"/>
          <p:cNvSpPr/>
          <p:nvPr/>
        </p:nvSpPr>
        <p:spPr>
          <a:xfrm>
            <a:off x="3233927" y="1844039"/>
            <a:ext cx="402590" cy="95250"/>
          </a:xfrm>
          <a:custGeom>
            <a:avLst/>
            <a:gdLst/>
            <a:ahLst/>
            <a:cxnLst/>
            <a:rect l="l" t="t" r="r" b="b"/>
            <a:pathLst>
              <a:path w="402589" h="95250">
                <a:moveTo>
                  <a:pt x="0" y="94996"/>
                </a:moveTo>
                <a:lnTo>
                  <a:pt x="402336" y="94996"/>
                </a:lnTo>
                <a:lnTo>
                  <a:pt x="402336" y="0"/>
                </a:lnTo>
                <a:lnTo>
                  <a:pt x="0" y="0"/>
                </a:lnTo>
                <a:lnTo>
                  <a:pt x="0" y="94996"/>
                </a:lnTo>
                <a:close/>
              </a:path>
            </a:pathLst>
          </a:custGeom>
          <a:solidFill>
            <a:srgbClr val="BADBBA"/>
          </a:solidFill>
        </p:spPr>
        <p:txBody>
          <a:bodyPr wrap="square" lIns="0" tIns="0" rIns="0" bIns="0" rtlCol="0"/>
          <a:lstStyle/>
          <a:p>
            <a:endParaRPr/>
          </a:p>
        </p:txBody>
      </p:sp>
      <p:sp>
        <p:nvSpPr>
          <p:cNvPr id="14" name="object 14"/>
          <p:cNvSpPr/>
          <p:nvPr/>
        </p:nvSpPr>
        <p:spPr>
          <a:xfrm>
            <a:off x="3715511" y="1935479"/>
            <a:ext cx="661670" cy="12700"/>
          </a:xfrm>
          <a:custGeom>
            <a:avLst/>
            <a:gdLst/>
            <a:ahLst/>
            <a:cxnLst/>
            <a:rect l="l" t="t" r="r" b="b"/>
            <a:pathLst>
              <a:path w="661670" h="12700">
                <a:moveTo>
                  <a:pt x="0" y="12700"/>
                </a:moveTo>
                <a:lnTo>
                  <a:pt x="661415" y="12700"/>
                </a:lnTo>
                <a:lnTo>
                  <a:pt x="661415" y="0"/>
                </a:lnTo>
                <a:lnTo>
                  <a:pt x="0" y="0"/>
                </a:lnTo>
                <a:lnTo>
                  <a:pt x="0" y="12700"/>
                </a:lnTo>
                <a:close/>
              </a:path>
            </a:pathLst>
          </a:custGeom>
          <a:solidFill>
            <a:srgbClr val="007F00"/>
          </a:solidFill>
        </p:spPr>
        <p:txBody>
          <a:bodyPr wrap="square" lIns="0" tIns="0" rIns="0" bIns="0" rtlCol="0"/>
          <a:lstStyle/>
          <a:p>
            <a:endParaRPr/>
          </a:p>
        </p:txBody>
      </p:sp>
      <p:sp>
        <p:nvSpPr>
          <p:cNvPr id="15" name="object 15"/>
          <p:cNvSpPr/>
          <p:nvPr/>
        </p:nvSpPr>
        <p:spPr>
          <a:xfrm>
            <a:off x="4401311" y="1932432"/>
            <a:ext cx="451484" cy="12700"/>
          </a:xfrm>
          <a:custGeom>
            <a:avLst/>
            <a:gdLst/>
            <a:ahLst/>
            <a:cxnLst/>
            <a:rect l="l" t="t" r="r" b="b"/>
            <a:pathLst>
              <a:path w="451485" h="12700">
                <a:moveTo>
                  <a:pt x="0" y="12700"/>
                </a:moveTo>
                <a:lnTo>
                  <a:pt x="451103" y="12700"/>
                </a:lnTo>
                <a:lnTo>
                  <a:pt x="451103" y="0"/>
                </a:lnTo>
                <a:lnTo>
                  <a:pt x="0" y="0"/>
                </a:lnTo>
                <a:lnTo>
                  <a:pt x="0" y="12700"/>
                </a:lnTo>
                <a:close/>
              </a:path>
            </a:pathLst>
          </a:custGeom>
          <a:solidFill>
            <a:srgbClr val="007F00"/>
          </a:solidFill>
        </p:spPr>
        <p:txBody>
          <a:bodyPr wrap="square" lIns="0" tIns="0" rIns="0" bIns="0" rtlCol="0"/>
          <a:lstStyle/>
          <a:p>
            <a:endParaRPr/>
          </a:p>
        </p:txBody>
      </p:sp>
      <p:sp>
        <p:nvSpPr>
          <p:cNvPr id="16" name="object 16"/>
          <p:cNvSpPr/>
          <p:nvPr/>
        </p:nvSpPr>
        <p:spPr>
          <a:xfrm>
            <a:off x="2346960" y="2051304"/>
            <a:ext cx="393700" cy="12700"/>
          </a:xfrm>
          <a:custGeom>
            <a:avLst/>
            <a:gdLst/>
            <a:ahLst/>
            <a:cxnLst/>
            <a:rect l="l" t="t" r="r" b="b"/>
            <a:pathLst>
              <a:path w="393700" h="12700">
                <a:moveTo>
                  <a:pt x="0" y="12700"/>
                </a:moveTo>
                <a:lnTo>
                  <a:pt x="393192" y="12700"/>
                </a:lnTo>
                <a:lnTo>
                  <a:pt x="393192"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3233927" y="1932432"/>
            <a:ext cx="402590" cy="12700"/>
          </a:xfrm>
          <a:custGeom>
            <a:avLst/>
            <a:gdLst/>
            <a:ahLst/>
            <a:cxnLst/>
            <a:rect l="l" t="t" r="r" b="b"/>
            <a:pathLst>
              <a:path w="402589" h="12700">
                <a:moveTo>
                  <a:pt x="0" y="12700"/>
                </a:moveTo>
                <a:lnTo>
                  <a:pt x="402336" y="12700"/>
                </a:lnTo>
                <a:lnTo>
                  <a:pt x="402336"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9" name="object 19"/>
          <p:cNvSpPr txBox="1"/>
          <p:nvPr/>
        </p:nvSpPr>
        <p:spPr>
          <a:xfrm>
            <a:off x="7120381" y="10401300"/>
            <a:ext cx="1949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16</a:t>
            </a:r>
            <a:endParaRPr sz="1200">
              <a:latin typeface="Arial"/>
              <a:cs typeface="Arial"/>
            </a:endParaRP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4935220" cy="902017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933575">
              <a:lnSpc>
                <a:spcPts val="1839"/>
              </a:lnSpc>
            </a:pPr>
            <a:r>
              <a:rPr sz="1600" b="1" spc="-5" dirty="0">
                <a:latin typeface="Arial"/>
                <a:cs typeface="Arial"/>
              </a:rPr>
              <a:t>Criticaclassica.wordpress.com  18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dirty="0">
                <a:latin typeface="Arial"/>
                <a:cs typeface="Arial"/>
              </a:rPr>
              <a:t> 4</a:t>
            </a:r>
            <a:endParaRPr sz="1400">
              <a:latin typeface="Arial"/>
              <a:cs typeface="Arial"/>
            </a:endParaRPr>
          </a:p>
          <a:p>
            <a:pPr marL="12700" marR="595630">
              <a:lnSpc>
                <a:spcPct val="250000"/>
              </a:lnSpc>
              <a:spcBef>
                <a:spcPts val="900"/>
              </a:spcBef>
            </a:pPr>
            <a:r>
              <a:rPr sz="1200" dirty="0">
                <a:latin typeface="Georgia"/>
                <a:cs typeface="Georgia"/>
              </a:rPr>
              <a:t>Il Progetto </a:t>
            </a:r>
            <a:r>
              <a:rPr sz="1200" spc="-5" dirty="0">
                <a:latin typeface="Georgia"/>
                <a:cs typeface="Georgia"/>
              </a:rPr>
              <a:t>Musica </a:t>
            </a:r>
            <a:r>
              <a:rPr sz="1200" dirty="0">
                <a:latin typeface="Georgia"/>
                <a:cs typeface="Georgia"/>
              </a:rPr>
              <a:t>e </a:t>
            </a:r>
            <a:r>
              <a:rPr sz="1200" spc="-5" dirty="0">
                <a:latin typeface="Georgia"/>
                <a:cs typeface="Georgia"/>
              </a:rPr>
              <a:t>Società </a:t>
            </a:r>
            <a:r>
              <a:rPr sz="1200" dirty="0">
                <a:latin typeface="Georgia"/>
                <a:cs typeface="Georgia"/>
              </a:rPr>
              <a:t>per </a:t>
            </a:r>
            <a:r>
              <a:rPr sz="1200" spc="-5" dirty="0">
                <a:latin typeface="Georgia"/>
                <a:cs typeface="Georgia"/>
              </a:rPr>
              <a:t>il Festival della Cultura Creativa  </a:t>
            </a:r>
            <a:r>
              <a:rPr sz="1200" dirty="0">
                <a:latin typeface="Georgia"/>
                <a:cs typeface="Georgia"/>
              </a:rPr>
              <a:t>Gli </a:t>
            </a:r>
            <a:r>
              <a:rPr sz="1200" spc="-5" dirty="0">
                <a:latin typeface="Georgia"/>
                <a:cs typeface="Georgia"/>
              </a:rPr>
              <a:t>Angiulilli di</a:t>
            </a:r>
            <a:r>
              <a:rPr sz="1200" spc="-15" dirty="0">
                <a:latin typeface="Georgia"/>
                <a:cs typeface="Georgia"/>
              </a:rPr>
              <a:t> </a:t>
            </a:r>
            <a:r>
              <a:rPr sz="1200" spc="-5" dirty="0">
                <a:latin typeface="Georgia"/>
                <a:cs typeface="Georgia"/>
              </a:rPr>
              <a:t>Napoli</a:t>
            </a:r>
            <a:endParaRPr sz="1200">
              <a:latin typeface="Georgia"/>
              <a:cs typeface="Georgia"/>
            </a:endParaRPr>
          </a:p>
          <a:p>
            <a:pPr marL="12700" marR="3524885">
              <a:lnSpc>
                <a:spcPct val="125000"/>
              </a:lnSpc>
            </a:pPr>
            <a:r>
              <a:rPr sz="1200" spc="-5" dirty="0">
                <a:latin typeface="Georgia"/>
                <a:cs typeface="Georgia"/>
              </a:rPr>
              <a:t>Ascione Annarita  Ascione Gessica  Biancolino</a:t>
            </a:r>
            <a:r>
              <a:rPr sz="1200" spc="-30" dirty="0">
                <a:latin typeface="Georgia"/>
                <a:cs typeface="Georgia"/>
              </a:rPr>
              <a:t> </a:t>
            </a:r>
            <a:r>
              <a:rPr sz="1200" spc="-5" dirty="0">
                <a:latin typeface="Georgia"/>
                <a:cs typeface="Georgia"/>
              </a:rPr>
              <a:t>Salvatore</a:t>
            </a:r>
            <a:endParaRPr sz="1200">
              <a:latin typeface="Georgia"/>
              <a:cs typeface="Georgia"/>
            </a:endParaRPr>
          </a:p>
          <a:p>
            <a:pPr marL="12700" marR="3625215">
              <a:lnSpc>
                <a:spcPct val="125000"/>
              </a:lnSpc>
            </a:pPr>
            <a:r>
              <a:rPr sz="1200" spc="-5" dirty="0">
                <a:latin typeface="Georgia"/>
                <a:cs typeface="Georgia"/>
              </a:rPr>
              <a:t>Calabrese Denise  Caldieri Patrizia  Caputo Alessio  Caputo Emanuele  Coppola Cristina  </a:t>
            </a:r>
            <a:r>
              <a:rPr sz="1200" dirty="0">
                <a:latin typeface="Georgia"/>
                <a:cs typeface="Georgia"/>
              </a:rPr>
              <a:t>Delle </a:t>
            </a:r>
            <a:r>
              <a:rPr sz="1200" spc="-5" dirty="0">
                <a:latin typeface="Georgia"/>
                <a:cs typeface="Georgia"/>
              </a:rPr>
              <a:t>Cave</a:t>
            </a:r>
            <a:r>
              <a:rPr sz="1200" spc="-80" dirty="0">
                <a:latin typeface="Georgia"/>
                <a:cs typeface="Georgia"/>
              </a:rPr>
              <a:t> </a:t>
            </a:r>
            <a:r>
              <a:rPr sz="1200" spc="-5" dirty="0">
                <a:latin typeface="Georgia"/>
                <a:cs typeface="Georgia"/>
              </a:rPr>
              <a:t>Antonio  Faraone</a:t>
            </a:r>
            <a:r>
              <a:rPr sz="1200" spc="-45" dirty="0">
                <a:latin typeface="Georgia"/>
                <a:cs typeface="Georgia"/>
              </a:rPr>
              <a:t> </a:t>
            </a:r>
            <a:r>
              <a:rPr sz="1200" spc="-5" dirty="0">
                <a:latin typeface="Georgia"/>
                <a:cs typeface="Georgia"/>
              </a:rPr>
              <a:t>Francesca</a:t>
            </a:r>
            <a:endParaRPr sz="1200">
              <a:latin typeface="Georgia"/>
              <a:cs typeface="Georgia"/>
            </a:endParaRPr>
          </a:p>
          <a:p>
            <a:pPr marL="12700" marR="3082290">
              <a:lnSpc>
                <a:spcPct val="125000"/>
              </a:lnSpc>
            </a:pPr>
            <a:r>
              <a:rPr sz="1200" spc="-5" dirty="0">
                <a:latin typeface="Georgia"/>
                <a:cs typeface="Georgia"/>
              </a:rPr>
              <a:t>Forestiere Maria Francesca  Germoglio Claudia  Giordano Alfredo</a:t>
            </a:r>
            <a:endParaRPr sz="1200">
              <a:latin typeface="Georgia"/>
              <a:cs typeface="Georgia"/>
            </a:endParaRPr>
          </a:p>
          <a:p>
            <a:pPr marL="12700" marR="3561079">
              <a:lnSpc>
                <a:spcPct val="125000"/>
              </a:lnSpc>
            </a:pPr>
            <a:r>
              <a:rPr sz="1200" spc="-5" dirty="0">
                <a:latin typeface="Georgia"/>
                <a:cs typeface="Georgia"/>
              </a:rPr>
              <a:t>Laino Francesca  Matteo Alessia  Polizio Domenico  Polizio Morena  Russo Martina  Santangelo Chiara  Tartaglione</a:t>
            </a:r>
            <a:r>
              <a:rPr sz="1200" spc="-50" dirty="0">
                <a:latin typeface="Georgia"/>
                <a:cs typeface="Georgia"/>
              </a:rPr>
              <a:t> </a:t>
            </a:r>
            <a:r>
              <a:rPr sz="1200" spc="-5" dirty="0">
                <a:latin typeface="Georgia"/>
                <a:cs typeface="Georgia"/>
              </a:rPr>
              <a:t>Luciano  Vatiero Gabriella  Vatiero</a:t>
            </a:r>
            <a:r>
              <a:rPr sz="1200" spc="-15" dirty="0">
                <a:latin typeface="Georgia"/>
                <a:cs typeface="Georgia"/>
              </a:rPr>
              <a:t> </a:t>
            </a:r>
            <a:r>
              <a:rPr sz="1200" spc="-5" dirty="0">
                <a:latin typeface="Georgia"/>
                <a:cs typeface="Georgia"/>
              </a:rPr>
              <a:t>Salvatore</a:t>
            </a:r>
            <a:endParaRPr sz="1200">
              <a:latin typeface="Georgia"/>
              <a:cs typeface="Georgia"/>
            </a:endParaRPr>
          </a:p>
          <a:p>
            <a:pPr>
              <a:lnSpc>
                <a:spcPct val="100000"/>
              </a:lnSpc>
              <a:spcBef>
                <a:spcPts val="15"/>
              </a:spcBef>
            </a:pPr>
            <a:endParaRPr sz="1550">
              <a:latin typeface="Times New Roman"/>
              <a:cs typeface="Times New Roman"/>
            </a:endParaRPr>
          </a:p>
          <a:p>
            <a:pPr marL="12700" marR="1567180">
              <a:lnSpc>
                <a:spcPct val="125200"/>
              </a:lnSpc>
            </a:pPr>
            <a:r>
              <a:rPr sz="1200" spc="-5" dirty="0">
                <a:latin typeface="Georgia"/>
                <a:cs typeface="Georgia"/>
              </a:rPr>
              <a:t>Salvatore Biancardi, docente </a:t>
            </a:r>
            <a:r>
              <a:rPr sz="1200" dirty="0">
                <a:latin typeface="Georgia"/>
                <a:cs typeface="Georgia"/>
              </a:rPr>
              <a:t>del </a:t>
            </a:r>
            <a:r>
              <a:rPr sz="1200" spc="-5" dirty="0">
                <a:latin typeface="Georgia"/>
                <a:cs typeface="Georgia"/>
              </a:rPr>
              <a:t>coro </a:t>
            </a:r>
            <a:r>
              <a:rPr sz="1200" dirty="0">
                <a:latin typeface="Georgia"/>
                <a:cs typeface="Georgia"/>
              </a:rPr>
              <a:t>e </a:t>
            </a:r>
            <a:r>
              <a:rPr sz="1200" spc="-5" dirty="0">
                <a:latin typeface="Georgia"/>
                <a:cs typeface="Georgia"/>
              </a:rPr>
              <a:t>pianoforte  Rosario </a:t>
            </a:r>
            <a:r>
              <a:rPr sz="1200" dirty="0">
                <a:latin typeface="Georgia"/>
                <a:cs typeface="Georgia"/>
              </a:rPr>
              <a:t>Totaro, </a:t>
            </a:r>
            <a:r>
              <a:rPr sz="1200" spc="-5" dirty="0">
                <a:latin typeface="Georgia"/>
                <a:cs typeface="Georgia"/>
              </a:rPr>
              <a:t>docente del coro </a:t>
            </a:r>
            <a:r>
              <a:rPr sz="1200" dirty="0">
                <a:latin typeface="Georgia"/>
                <a:cs typeface="Georgia"/>
              </a:rPr>
              <a:t>e</a:t>
            </a:r>
            <a:r>
              <a:rPr sz="1200" spc="-15" dirty="0">
                <a:latin typeface="Georgia"/>
                <a:cs typeface="Georgia"/>
              </a:rPr>
              <a:t> </a:t>
            </a:r>
            <a:r>
              <a:rPr sz="1200" spc="-5" dirty="0">
                <a:latin typeface="Georgia"/>
                <a:cs typeface="Georgia"/>
              </a:rPr>
              <a:t>direzione</a:t>
            </a:r>
            <a:endParaRPr sz="1200">
              <a:latin typeface="Georgia"/>
              <a:cs typeface="Georgia"/>
            </a:endParaRPr>
          </a:p>
          <a:p>
            <a:pPr marL="12700" marR="5080">
              <a:lnSpc>
                <a:spcPct val="250000"/>
              </a:lnSpc>
            </a:pPr>
            <a:r>
              <a:rPr sz="1200" dirty="0">
                <a:latin typeface="Georgia"/>
                <a:cs typeface="Georgia"/>
              </a:rPr>
              <a:t>In </a:t>
            </a:r>
            <a:r>
              <a:rPr sz="1200" spc="-5" dirty="0">
                <a:latin typeface="Georgia"/>
                <a:cs typeface="Georgia"/>
              </a:rPr>
              <a:t>collaborazione con l’Istituto Comprensivo “Paolo Borsellino” di Napoli  Con il sostegno di Intesa San</a:t>
            </a:r>
            <a:r>
              <a:rPr sz="1200" spc="5" dirty="0">
                <a:latin typeface="Georgia"/>
                <a:cs typeface="Georgia"/>
              </a:rPr>
              <a:t> </a:t>
            </a:r>
            <a:r>
              <a:rPr sz="1200" spc="-5" dirty="0">
                <a:latin typeface="Georgia"/>
                <a:cs typeface="Georgia"/>
              </a:rPr>
              <a:t>Paolo</a:t>
            </a:r>
            <a:endParaRPr sz="1200">
              <a:latin typeface="Georgia"/>
              <a:cs typeface="Georgia"/>
            </a:endParaRP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Etribuna.com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519042"/>
            <a:ext cx="6148705" cy="4927600"/>
          </a:xfrm>
          <a:prstGeom prst="rect">
            <a:avLst/>
          </a:prstGeom>
        </p:spPr>
        <p:txBody>
          <a:bodyPr vert="horz" wrap="square" lIns="0" tIns="12700" rIns="0" bIns="0" rtlCol="0">
            <a:spAutoFit/>
          </a:bodyPr>
          <a:lstStyle/>
          <a:p>
            <a:pPr marL="12700" algn="just">
              <a:lnSpc>
                <a:spcPct val="100000"/>
              </a:lnSpc>
              <a:spcBef>
                <a:spcPts val="100"/>
              </a:spcBef>
            </a:pPr>
            <a:r>
              <a:rPr sz="1700" b="1" dirty="0">
                <a:solidFill>
                  <a:srgbClr val="37489B"/>
                </a:solidFill>
                <a:latin typeface="Times New Roman"/>
                <a:cs typeface="Times New Roman"/>
                <a:hlinkClick r:id="rId3"/>
              </a:rPr>
              <a:t>Banca Mps: a </a:t>
            </a:r>
            <a:r>
              <a:rPr sz="1700" b="1" spc="-5" dirty="0">
                <a:solidFill>
                  <a:srgbClr val="37489B"/>
                </a:solidFill>
                <a:latin typeface="Times New Roman"/>
                <a:cs typeface="Times New Roman"/>
                <a:hlinkClick r:id="rId3"/>
              </a:rPr>
              <a:t>Latina il </a:t>
            </a:r>
            <a:r>
              <a:rPr sz="1700" b="1" dirty="0">
                <a:solidFill>
                  <a:srgbClr val="37489B"/>
                </a:solidFill>
                <a:latin typeface="Times New Roman"/>
                <a:cs typeface="Times New Roman"/>
                <a:hlinkClick r:id="rId3"/>
              </a:rPr>
              <a:t>“Festival </a:t>
            </a:r>
            <a:r>
              <a:rPr sz="1700" b="1" spc="-5" dirty="0">
                <a:solidFill>
                  <a:srgbClr val="37489B"/>
                </a:solidFill>
                <a:latin typeface="Times New Roman"/>
                <a:cs typeface="Times New Roman"/>
                <a:hlinkClick r:id="rId3"/>
              </a:rPr>
              <a:t>della Cultura Creativa</a:t>
            </a:r>
            <a:r>
              <a:rPr sz="1700" b="1" dirty="0">
                <a:solidFill>
                  <a:srgbClr val="37489B"/>
                </a:solidFill>
                <a:latin typeface="Times New Roman"/>
                <a:cs typeface="Times New Roman"/>
                <a:hlinkClick r:id="rId3"/>
              </a:rPr>
              <a:t> </a:t>
            </a:r>
            <a:r>
              <a:rPr sz="1700" b="1" spc="-5" dirty="0">
                <a:solidFill>
                  <a:srgbClr val="37489B"/>
                </a:solidFill>
                <a:latin typeface="Times New Roman"/>
                <a:cs typeface="Times New Roman"/>
                <a:hlinkClick r:id="rId3"/>
              </a:rPr>
              <a:t>2015”</a:t>
            </a:r>
            <a:endParaRPr sz="1700">
              <a:latin typeface="Times New Roman"/>
              <a:cs typeface="Times New Roman"/>
            </a:endParaRPr>
          </a:p>
          <a:p>
            <a:pPr marL="12700" marR="12065" algn="just">
              <a:lnSpc>
                <a:spcPct val="116700"/>
              </a:lnSpc>
              <a:spcBef>
                <a:spcPts val="790"/>
              </a:spcBef>
            </a:pPr>
            <a:r>
              <a:rPr sz="900" dirty="0">
                <a:solidFill>
                  <a:srgbClr val="333333"/>
                </a:solidFill>
                <a:latin typeface="Arial"/>
                <a:cs typeface="Arial"/>
              </a:rPr>
              <a:t>Banca </a:t>
            </a:r>
            <a:r>
              <a:rPr sz="900" spc="-10" dirty="0">
                <a:solidFill>
                  <a:srgbClr val="333333"/>
                </a:solidFill>
                <a:latin typeface="Arial"/>
                <a:cs typeface="Arial"/>
              </a:rPr>
              <a:t>Mps </a:t>
            </a:r>
            <a:r>
              <a:rPr sz="900" spc="-5" dirty="0">
                <a:solidFill>
                  <a:srgbClr val="333333"/>
                </a:solidFill>
                <a:latin typeface="Arial"/>
                <a:cs typeface="Arial"/>
              </a:rPr>
              <a:t>porta </a:t>
            </a:r>
            <a:r>
              <a:rPr sz="900" dirty="0">
                <a:solidFill>
                  <a:srgbClr val="333333"/>
                </a:solidFill>
                <a:latin typeface="Arial"/>
                <a:cs typeface="Arial"/>
              </a:rPr>
              <a:t>a </a:t>
            </a:r>
            <a:r>
              <a:rPr sz="900" spc="-5" dirty="0">
                <a:solidFill>
                  <a:srgbClr val="333333"/>
                </a:solidFill>
                <a:latin typeface="Arial"/>
                <a:cs typeface="Arial"/>
              </a:rPr>
              <a:t>Latina </a:t>
            </a:r>
            <a:r>
              <a:rPr sz="900" dirty="0">
                <a:solidFill>
                  <a:srgbClr val="333333"/>
                </a:solidFill>
                <a:latin typeface="Arial"/>
                <a:cs typeface="Arial"/>
              </a:rPr>
              <a:t>il </a:t>
            </a:r>
            <a:r>
              <a:rPr sz="900" spc="-5" dirty="0">
                <a:solidFill>
                  <a:srgbClr val="333333"/>
                </a:solidFill>
                <a:latin typeface="Arial"/>
                <a:cs typeface="Arial"/>
              </a:rPr>
              <a:t>“Festival della Cultura Creativa 2015”, </a:t>
            </a:r>
            <a:r>
              <a:rPr sz="900" dirty="0">
                <a:solidFill>
                  <a:srgbClr val="333333"/>
                </a:solidFill>
                <a:latin typeface="Arial"/>
                <a:cs typeface="Arial"/>
              </a:rPr>
              <a:t>la </a:t>
            </a:r>
            <a:r>
              <a:rPr sz="900" spc="-5" dirty="0">
                <a:solidFill>
                  <a:srgbClr val="333333"/>
                </a:solidFill>
                <a:latin typeface="Arial"/>
                <a:cs typeface="Arial"/>
              </a:rPr>
              <a:t>manifestazione promossa dalle banche </a:t>
            </a:r>
            <a:r>
              <a:rPr sz="900" dirty="0">
                <a:solidFill>
                  <a:srgbClr val="333333"/>
                </a:solidFill>
                <a:latin typeface="Arial"/>
                <a:cs typeface="Arial"/>
              </a:rPr>
              <a:t>e  </a:t>
            </a:r>
            <a:r>
              <a:rPr sz="900" spc="-5" dirty="0">
                <a:solidFill>
                  <a:srgbClr val="333333"/>
                </a:solidFill>
                <a:latin typeface="Arial"/>
                <a:cs typeface="Arial"/>
              </a:rPr>
              <a:t>coordinata dall’ABI. L’iniziativa, sostenuta </a:t>
            </a:r>
            <a:r>
              <a:rPr sz="900" dirty="0">
                <a:solidFill>
                  <a:srgbClr val="333333"/>
                </a:solidFill>
                <a:latin typeface="Arial"/>
                <a:cs typeface="Arial"/>
              </a:rPr>
              <a:t>per il </a:t>
            </a:r>
            <a:r>
              <a:rPr sz="900" spc="-5" dirty="0">
                <a:solidFill>
                  <a:srgbClr val="333333"/>
                </a:solidFill>
                <a:latin typeface="Arial"/>
                <a:cs typeface="Arial"/>
              </a:rPr>
              <a:t>secondo anno consecutivo da Banca Monte </a:t>
            </a:r>
            <a:r>
              <a:rPr sz="900" dirty="0">
                <a:solidFill>
                  <a:srgbClr val="333333"/>
                </a:solidFill>
                <a:latin typeface="Arial"/>
                <a:cs typeface="Arial"/>
              </a:rPr>
              <a:t>dei </a:t>
            </a:r>
            <a:r>
              <a:rPr sz="900" spc="-5" dirty="0">
                <a:solidFill>
                  <a:srgbClr val="333333"/>
                </a:solidFill>
                <a:latin typeface="Arial"/>
                <a:cs typeface="Arial"/>
              </a:rPr>
              <a:t>Paschi </a:t>
            </a:r>
            <a:r>
              <a:rPr sz="900" dirty="0">
                <a:solidFill>
                  <a:srgbClr val="333333"/>
                </a:solidFill>
                <a:latin typeface="Arial"/>
                <a:cs typeface="Arial"/>
              </a:rPr>
              <a:t>di </a:t>
            </a:r>
            <a:r>
              <a:rPr sz="900" spc="-5" dirty="0">
                <a:solidFill>
                  <a:srgbClr val="333333"/>
                </a:solidFill>
                <a:latin typeface="Arial"/>
                <a:cs typeface="Arial"/>
              </a:rPr>
              <a:t>Siena, </a:t>
            </a:r>
            <a:r>
              <a:rPr sz="900" dirty="0">
                <a:solidFill>
                  <a:srgbClr val="333333"/>
                </a:solidFill>
                <a:latin typeface="Arial"/>
                <a:cs typeface="Arial"/>
              </a:rPr>
              <a:t>si </a:t>
            </a:r>
            <a:r>
              <a:rPr sz="900" spc="-5" dirty="0">
                <a:solidFill>
                  <a:srgbClr val="333333"/>
                </a:solidFill>
                <a:latin typeface="Arial"/>
                <a:cs typeface="Arial"/>
              </a:rPr>
              <a:t>tiene  nella settimana dal </a:t>
            </a:r>
            <a:r>
              <a:rPr sz="900" spc="-10" dirty="0">
                <a:solidFill>
                  <a:srgbClr val="333333"/>
                </a:solidFill>
                <a:latin typeface="Arial"/>
                <a:cs typeface="Arial"/>
              </a:rPr>
              <a:t>16 </a:t>
            </a:r>
            <a:r>
              <a:rPr sz="900" spc="5" dirty="0">
                <a:solidFill>
                  <a:srgbClr val="333333"/>
                </a:solidFill>
                <a:latin typeface="Arial"/>
                <a:cs typeface="Arial"/>
              </a:rPr>
              <a:t>al </a:t>
            </a:r>
            <a:r>
              <a:rPr sz="900" dirty="0">
                <a:solidFill>
                  <a:srgbClr val="333333"/>
                </a:solidFill>
                <a:latin typeface="Arial"/>
                <a:cs typeface="Arial"/>
              </a:rPr>
              <a:t>22 </a:t>
            </a:r>
            <a:r>
              <a:rPr sz="900" spc="-5" dirty="0">
                <a:solidFill>
                  <a:srgbClr val="333333"/>
                </a:solidFill>
                <a:latin typeface="Arial"/>
                <a:cs typeface="Arial"/>
              </a:rPr>
              <a:t>marzo sull’intero territorio nazionale </a:t>
            </a:r>
            <a:r>
              <a:rPr sz="900" dirty="0">
                <a:solidFill>
                  <a:srgbClr val="333333"/>
                </a:solidFill>
                <a:latin typeface="Arial"/>
                <a:cs typeface="Arial"/>
              </a:rPr>
              <a:t>e </a:t>
            </a:r>
            <a:r>
              <a:rPr sz="900" spc="-5" dirty="0">
                <a:solidFill>
                  <a:srgbClr val="333333"/>
                </a:solidFill>
                <a:latin typeface="Arial"/>
                <a:cs typeface="Arial"/>
              </a:rPr>
              <a:t>vede </a:t>
            </a:r>
            <a:r>
              <a:rPr sz="900" dirty="0">
                <a:solidFill>
                  <a:srgbClr val="333333"/>
                </a:solidFill>
                <a:latin typeface="Arial"/>
                <a:cs typeface="Arial"/>
              </a:rPr>
              <a:t>la </a:t>
            </a:r>
            <a:r>
              <a:rPr sz="900" spc="-5" dirty="0">
                <a:solidFill>
                  <a:srgbClr val="333333"/>
                </a:solidFill>
                <a:latin typeface="Arial"/>
                <a:cs typeface="Arial"/>
              </a:rPr>
              <a:t>realizzazione </a:t>
            </a:r>
            <a:r>
              <a:rPr sz="900" dirty="0">
                <a:solidFill>
                  <a:srgbClr val="333333"/>
                </a:solidFill>
                <a:latin typeface="Arial"/>
                <a:cs typeface="Arial"/>
              </a:rPr>
              <a:t>di una serie </a:t>
            </a:r>
            <a:r>
              <a:rPr sz="900" spc="-5" dirty="0">
                <a:solidFill>
                  <a:srgbClr val="333333"/>
                </a:solidFill>
                <a:latin typeface="Arial"/>
                <a:cs typeface="Arial"/>
              </a:rPr>
              <a:t>di progetti orientati  alla creatività,</a:t>
            </a:r>
            <a:r>
              <a:rPr sz="900" spc="-20" dirty="0">
                <a:solidFill>
                  <a:srgbClr val="333333"/>
                </a:solidFill>
                <a:latin typeface="Arial"/>
                <a:cs typeface="Arial"/>
              </a:rPr>
              <a:t> </a:t>
            </a:r>
            <a:r>
              <a:rPr sz="900" spc="-5" dirty="0">
                <a:solidFill>
                  <a:srgbClr val="333333"/>
                </a:solidFill>
                <a:latin typeface="Arial"/>
                <a:cs typeface="Arial"/>
              </a:rPr>
              <a:t>alla</a:t>
            </a:r>
            <a:endParaRPr sz="900">
              <a:latin typeface="Arial"/>
              <a:cs typeface="Arial"/>
            </a:endParaRPr>
          </a:p>
          <a:p>
            <a:pPr>
              <a:lnSpc>
                <a:spcPct val="100000"/>
              </a:lnSpc>
              <a:spcBef>
                <a:spcPts val="15"/>
              </a:spcBef>
            </a:pPr>
            <a:endParaRPr sz="850">
              <a:latin typeface="Times New Roman"/>
              <a:cs typeface="Times New Roman"/>
            </a:endParaRPr>
          </a:p>
          <a:p>
            <a:pPr marL="12700" marR="5080" algn="just">
              <a:lnSpc>
                <a:spcPct val="116700"/>
              </a:lnSpc>
              <a:spcBef>
                <a:spcPts val="5"/>
              </a:spcBef>
            </a:pPr>
            <a:r>
              <a:rPr sz="900" spc="-5" dirty="0">
                <a:solidFill>
                  <a:srgbClr val="333333"/>
                </a:solidFill>
                <a:latin typeface="Arial"/>
                <a:cs typeface="Arial"/>
              </a:rPr>
              <a:t>sensibilizzazione delle capacità espressive </a:t>
            </a:r>
            <a:r>
              <a:rPr sz="900" dirty="0">
                <a:solidFill>
                  <a:srgbClr val="333333"/>
                </a:solidFill>
                <a:latin typeface="Arial"/>
                <a:cs typeface="Arial"/>
              </a:rPr>
              <a:t>e </a:t>
            </a:r>
            <a:r>
              <a:rPr sz="900" spc="-5" dirty="0">
                <a:solidFill>
                  <a:srgbClr val="333333"/>
                </a:solidFill>
                <a:latin typeface="Arial"/>
                <a:cs typeface="Arial"/>
              </a:rPr>
              <a:t>all’esperienza diretta dei laboratori, mirando </a:t>
            </a:r>
            <a:r>
              <a:rPr sz="900" dirty="0">
                <a:solidFill>
                  <a:srgbClr val="333333"/>
                </a:solidFill>
                <a:latin typeface="Arial"/>
                <a:cs typeface="Arial"/>
              </a:rPr>
              <a:t>a </a:t>
            </a:r>
            <a:r>
              <a:rPr sz="900" spc="-5" dirty="0">
                <a:solidFill>
                  <a:srgbClr val="333333"/>
                </a:solidFill>
                <a:latin typeface="Arial"/>
                <a:cs typeface="Arial"/>
              </a:rPr>
              <a:t>rendere </a:t>
            </a:r>
            <a:r>
              <a:rPr sz="900" dirty="0">
                <a:solidFill>
                  <a:srgbClr val="333333"/>
                </a:solidFill>
                <a:latin typeface="Arial"/>
                <a:cs typeface="Arial"/>
              </a:rPr>
              <a:t>la </a:t>
            </a:r>
            <a:r>
              <a:rPr sz="900" spc="-5" dirty="0">
                <a:solidFill>
                  <a:srgbClr val="333333"/>
                </a:solidFill>
                <a:latin typeface="Arial"/>
                <a:cs typeface="Arial"/>
              </a:rPr>
              <a:t>Banca </a:t>
            </a:r>
            <a:r>
              <a:rPr sz="900" dirty="0">
                <a:solidFill>
                  <a:srgbClr val="333333"/>
                </a:solidFill>
                <a:latin typeface="Arial"/>
                <a:cs typeface="Arial"/>
              </a:rPr>
              <a:t>un  </a:t>
            </a:r>
            <a:r>
              <a:rPr sz="900" spc="-5" dirty="0">
                <a:solidFill>
                  <a:srgbClr val="333333"/>
                </a:solidFill>
                <a:latin typeface="Arial"/>
                <a:cs typeface="Arial"/>
              </a:rPr>
              <a:t>soggetto attivo al fianco della società civile, </a:t>
            </a:r>
            <a:r>
              <a:rPr sz="900" spc="-10" dirty="0">
                <a:solidFill>
                  <a:srgbClr val="333333"/>
                </a:solidFill>
                <a:latin typeface="Arial"/>
                <a:cs typeface="Arial"/>
              </a:rPr>
              <a:t>ma </a:t>
            </a:r>
            <a:r>
              <a:rPr sz="900" spc="-5" dirty="0">
                <a:solidFill>
                  <a:srgbClr val="333333"/>
                </a:solidFill>
                <a:latin typeface="Arial"/>
                <a:cs typeface="Arial"/>
              </a:rPr>
              <a:t>soprattutto un catalizzatore di cultura e creatività sul territorio. Tutto ciò  </a:t>
            </a:r>
            <a:r>
              <a:rPr sz="900" dirty="0">
                <a:solidFill>
                  <a:srgbClr val="333333"/>
                </a:solidFill>
                <a:latin typeface="Arial"/>
                <a:cs typeface="Arial"/>
              </a:rPr>
              <a:t>con </a:t>
            </a:r>
            <a:r>
              <a:rPr sz="900" spc="-5" dirty="0">
                <a:solidFill>
                  <a:srgbClr val="333333"/>
                </a:solidFill>
                <a:latin typeface="Arial"/>
                <a:cs typeface="Arial"/>
              </a:rPr>
              <a:t>i giovanissimi al centro, per avvicinare bambini e </a:t>
            </a:r>
            <a:r>
              <a:rPr sz="900" spc="-10" dirty="0">
                <a:solidFill>
                  <a:srgbClr val="333333"/>
                </a:solidFill>
                <a:latin typeface="Arial"/>
                <a:cs typeface="Arial"/>
              </a:rPr>
              <a:t>ragazzi </a:t>
            </a:r>
            <a:r>
              <a:rPr sz="900" spc="-5" dirty="0">
                <a:solidFill>
                  <a:srgbClr val="333333"/>
                </a:solidFill>
                <a:latin typeface="Arial"/>
                <a:cs typeface="Arial"/>
              </a:rPr>
              <a:t>dai 6 ai 13 anni alla cultura. Filo conduttore </a:t>
            </a:r>
            <a:r>
              <a:rPr sz="900" spc="-10" dirty="0">
                <a:solidFill>
                  <a:srgbClr val="333333"/>
                </a:solidFill>
                <a:latin typeface="Arial"/>
                <a:cs typeface="Arial"/>
              </a:rPr>
              <a:t>di </a:t>
            </a:r>
            <a:r>
              <a:rPr sz="900" spc="-5" dirty="0">
                <a:solidFill>
                  <a:srgbClr val="333333"/>
                </a:solidFill>
                <a:latin typeface="Arial"/>
                <a:cs typeface="Arial"/>
              </a:rPr>
              <a:t>questa  seconda edizione è il tema dei segni: “L’alfabeto del mondo. Leggiamo </a:t>
            </a:r>
            <a:r>
              <a:rPr sz="900" dirty="0">
                <a:solidFill>
                  <a:srgbClr val="333333"/>
                </a:solidFill>
                <a:latin typeface="Arial"/>
                <a:cs typeface="Arial"/>
              </a:rPr>
              <a:t>i </a:t>
            </a:r>
            <a:r>
              <a:rPr sz="900" spc="-5" dirty="0">
                <a:solidFill>
                  <a:srgbClr val="333333"/>
                </a:solidFill>
                <a:latin typeface="Arial"/>
                <a:cs typeface="Arial"/>
              </a:rPr>
              <a:t>segni intorno </a:t>
            </a:r>
            <a:r>
              <a:rPr sz="900" dirty="0">
                <a:solidFill>
                  <a:srgbClr val="333333"/>
                </a:solidFill>
                <a:latin typeface="Arial"/>
                <a:cs typeface="Arial"/>
              </a:rPr>
              <a:t>a noi e </a:t>
            </a:r>
            <a:r>
              <a:rPr sz="900" spc="-5" dirty="0">
                <a:solidFill>
                  <a:srgbClr val="333333"/>
                </a:solidFill>
                <a:latin typeface="Arial"/>
                <a:cs typeface="Arial"/>
              </a:rPr>
              <a:t>raccontiamo”, declinato </a:t>
            </a:r>
            <a:r>
              <a:rPr sz="900" dirty="0">
                <a:solidFill>
                  <a:srgbClr val="333333"/>
                </a:solidFill>
                <a:latin typeface="Arial"/>
                <a:cs typeface="Arial"/>
              </a:rPr>
              <a:t>da  </a:t>
            </a:r>
            <a:r>
              <a:rPr sz="900" spc="-5" dirty="0">
                <a:solidFill>
                  <a:srgbClr val="333333"/>
                </a:solidFill>
                <a:latin typeface="Arial"/>
                <a:cs typeface="Arial"/>
              </a:rPr>
              <a:t>ciascuna realtà con strumenti diversi e da punti di </a:t>
            </a:r>
            <a:r>
              <a:rPr sz="900" dirty="0">
                <a:solidFill>
                  <a:srgbClr val="333333"/>
                </a:solidFill>
                <a:latin typeface="Arial"/>
                <a:cs typeface="Arial"/>
              </a:rPr>
              <a:t>vista </a:t>
            </a:r>
            <a:r>
              <a:rPr sz="900" spc="-5" dirty="0">
                <a:solidFill>
                  <a:srgbClr val="333333"/>
                </a:solidFill>
                <a:latin typeface="Arial"/>
                <a:cs typeface="Arial"/>
              </a:rPr>
              <a:t>differenti, alla luce delle proprie specificità e di quelle del </a:t>
            </a:r>
            <a:r>
              <a:rPr sz="900" dirty="0">
                <a:solidFill>
                  <a:srgbClr val="333333"/>
                </a:solidFill>
                <a:latin typeface="Arial"/>
                <a:cs typeface="Arial"/>
              </a:rPr>
              <a:t>territorio  </a:t>
            </a:r>
            <a:r>
              <a:rPr sz="900" spc="-5" dirty="0">
                <a:solidFill>
                  <a:srgbClr val="333333"/>
                </a:solidFill>
                <a:latin typeface="Arial"/>
                <a:cs typeface="Arial"/>
              </a:rPr>
              <a:t>di appartenenza.</a:t>
            </a:r>
            <a:endParaRPr sz="900">
              <a:latin typeface="Arial"/>
              <a:cs typeface="Arial"/>
            </a:endParaRPr>
          </a:p>
          <a:p>
            <a:pPr>
              <a:lnSpc>
                <a:spcPct val="100000"/>
              </a:lnSpc>
              <a:spcBef>
                <a:spcPts val="15"/>
              </a:spcBef>
            </a:pPr>
            <a:endParaRPr sz="850">
              <a:latin typeface="Times New Roman"/>
              <a:cs typeface="Times New Roman"/>
            </a:endParaRPr>
          </a:p>
          <a:p>
            <a:pPr marL="12700" marR="5080" indent="31750" algn="just">
              <a:lnSpc>
                <a:spcPct val="116700"/>
              </a:lnSpc>
            </a:pPr>
            <a:r>
              <a:rPr sz="900" dirty="0">
                <a:solidFill>
                  <a:srgbClr val="333333"/>
                </a:solidFill>
                <a:latin typeface="Arial"/>
                <a:cs typeface="Arial"/>
              </a:rPr>
              <a:t>A Latina </a:t>
            </a:r>
            <a:r>
              <a:rPr sz="900" spc="-5" dirty="0">
                <a:solidFill>
                  <a:srgbClr val="333333"/>
                </a:solidFill>
                <a:latin typeface="Arial"/>
                <a:cs typeface="Arial"/>
              </a:rPr>
              <a:t>Banca </a:t>
            </a:r>
            <a:r>
              <a:rPr sz="900" spc="-10" dirty="0">
                <a:solidFill>
                  <a:srgbClr val="333333"/>
                </a:solidFill>
                <a:latin typeface="Arial"/>
                <a:cs typeface="Arial"/>
              </a:rPr>
              <a:t>Mps </a:t>
            </a:r>
            <a:r>
              <a:rPr sz="900" dirty="0">
                <a:solidFill>
                  <a:srgbClr val="333333"/>
                </a:solidFill>
                <a:latin typeface="Arial"/>
                <a:cs typeface="Arial"/>
              </a:rPr>
              <a:t>ha </a:t>
            </a:r>
            <a:r>
              <a:rPr sz="900" spc="-5" dirty="0">
                <a:solidFill>
                  <a:srgbClr val="333333"/>
                </a:solidFill>
                <a:latin typeface="Arial"/>
                <a:cs typeface="Arial"/>
              </a:rPr>
              <a:t>collaborato </a:t>
            </a:r>
            <a:r>
              <a:rPr sz="900" dirty="0">
                <a:solidFill>
                  <a:srgbClr val="333333"/>
                </a:solidFill>
                <a:latin typeface="Arial"/>
                <a:cs typeface="Arial"/>
              </a:rPr>
              <a:t>con </a:t>
            </a:r>
            <a:r>
              <a:rPr sz="900" spc="-5" dirty="0">
                <a:solidFill>
                  <a:srgbClr val="333333"/>
                </a:solidFill>
                <a:latin typeface="Arial"/>
                <a:cs typeface="Arial"/>
              </a:rPr>
              <a:t>l’Associazione socio culturale “Il Girasole” </a:t>
            </a:r>
            <a:r>
              <a:rPr sz="900" dirty="0">
                <a:solidFill>
                  <a:srgbClr val="333333"/>
                </a:solidFill>
                <a:latin typeface="Arial"/>
                <a:cs typeface="Arial"/>
              </a:rPr>
              <a:t>per </a:t>
            </a:r>
            <a:r>
              <a:rPr sz="900" spc="-5" dirty="0">
                <a:solidFill>
                  <a:srgbClr val="333333"/>
                </a:solidFill>
                <a:latin typeface="Arial"/>
                <a:cs typeface="Arial"/>
              </a:rPr>
              <a:t>la realizzazione </a:t>
            </a:r>
            <a:r>
              <a:rPr sz="900" dirty="0">
                <a:solidFill>
                  <a:srgbClr val="333333"/>
                </a:solidFill>
                <a:latin typeface="Arial"/>
                <a:cs typeface="Arial"/>
              </a:rPr>
              <a:t>di </a:t>
            </a:r>
            <a:r>
              <a:rPr sz="900" spc="-5" dirty="0">
                <a:solidFill>
                  <a:srgbClr val="333333"/>
                </a:solidFill>
                <a:latin typeface="Arial"/>
                <a:cs typeface="Arial"/>
              </a:rPr>
              <a:t>due attività  artistiche rivolte ai bambini delle ultime classi della scuola elementare, per imparare a leggere i segni intorno a noi e  saperli raccontare attraverso un’esperienza divertente, </a:t>
            </a:r>
            <a:r>
              <a:rPr sz="900" dirty="0">
                <a:solidFill>
                  <a:srgbClr val="333333"/>
                </a:solidFill>
                <a:latin typeface="Arial"/>
                <a:cs typeface="Arial"/>
              </a:rPr>
              <a:t>la </a:t>
            </a:r>
            <a:r>
              <a:rPr sz="900" spc="-5" dirty="0">
                <a:solidFill>
                  <a:srgbClr val="333333"/>
                </a:solidFill>
                <a:latin typeface="Arial"/>
                <a:cs typeface="Arial"/>
              </a:rPr>
              <a:t>stimolazione </a:t>
            </a:r>
            <a:r>
              <a:rPr sz="900" dirty="0">
                <a:solidFill>
                  <a:srgbClr val="333333"/>
                </a:solidFill>
                <a:latin typeface="Arial"/>
                <a:cs typeface="Arial"/>
              </a:rPr>
              <a:t>al </a:t>
            </a:r>
            <a:r>
              <a:rPr sz="900" spc="-5" dirty="0">
                <a:solidFill>
                  <a:srgbClr val="333333"/>
                </a:solidFill>
                <a:latin typeface="Arial"/>
                <a:cs typeface="Arial"/>
              </a:rPr>
              <a:t>gioco </a:t>
            </a:r>
            <a:r>
              <a:rPr sz="900" dirty="0">
                <a:solidFill>
                  <a:srgbClr val="333333"/>
                </a:solidFill>
                <a:latin typeface="Arial"/>
                <a:cs typeface="Arial"/>
              </a:rPr>
              <a:t>e </a:t>
            </a:r>
            <a:r>
              <a:rPr sz="900" spc="-5" dirty="0">
                <a:solidFill>
                  <a:srgbClr val="333333"/>
                </a:solidFill>
                <a:latin typeface="Arial"/>
                <a:cs typeface="Arial"/>
              </a:rPr>
              <a:t>alla curiosità </a:t>
            </a:r>
            <a:r>
              <a:rPr sz="900" dirty="0">
                <a:solidFill>
                  <a:srgbClr val="333333"/>
                </a:solidFill>
                <a:latin typeface="Arial"/>
                <a:cs typeface="Arial"/>
              </a:rPr>
              <a:t>e il </a:t>
            </a:r>
            <a:r>
              <a:rPr sz="900" spc="-5" dirty="0">
                <a:solidFill>
                  <a:srgbClr val="333333"/>
                </a:solidFill>
                <a:latin typeface="Arial"/>
                <a:cs typeface="Arial"/>
              </a:rPr>
              <a:t>rafforzamento </a:t>
            </a:r>
            <a:r>
              <a:rPr sz="900" dirty="0">
                <a:solidFill>
                  <a:srgbClr val="333333"/>
                </a:solidFill>
                <a:latin typeface="Arial"/>
                <a:cs typeface="Arial"/>
              </a:rPr>
              <a:t>del  </a:t>
            </a:r>
            <a:r>
              <a:rPr sz="900" spc="-5" dirty="0">
                <a:solidFill>
                  <a:srgbClr val="333333"/>
                </a:solidFill>
                <a:latin typeface="Arial"/>
                <a:cs typeface="Arial"/>
              </a:rPr>
              <a:t>lavoro </a:t>
            </a:r>
            <a:r>
              <a:rPr sz="900" dirty="0">
                <a:solidFill>
                  <a:srgbClr val="333333"/>
                </a:solidFill>
                <a:latin typeface="Arial"/>
                <a:cs typeface="Arial"/>
              </a:rPr>
              <a:t>di </a:t>
            </a:r>
            <a:r>
              <a:rPr sz="900" spc="-5" dirty="0">
                <a:solidFill>
                  <a:srgbClr val="333333"/>
                </a:solidFill>
                <a:latin typeface="Arial"/>
                <a:cs typeface="Arial"/>
              </a:rPr>
              <a:t>squadra. </a:t>
            </a:r>
            <a:r>
              <a:rPr sz="900" dirty="0">
                <a:solidFill>
                  <a:srgbClr val="333333"/>
                </a:solidFill>
                <a:latin typeface="Arial"/>
                <a:cs typeface="Arial"/>
              </a:rPr>
              <a:t>Le </a:t>
            </a:r>
            <a:r>
              <a:rPr sz="900" spc="-5" dirty="0">
                <a:solidFill>
                  <a:srgbClr val="333333"/>
                </a:solidFill>
                <a:latin typeface="Arial"/>
                <a:cs typeface="Arial"/>
              </a:rPr>
              <a:t>attività si </a:t>
            </a:r>
            <a:r>
              <a:rPr sz="900" dirty="0">
                <a:solidFill>
                  <a:srgbClr val="333333"/>
                </a:solidFill>
                <a:latin typeface="Arial"/>
                <a:cs typeface="Arial"/>
              </a:rPr>
              <a:t>sono </a:t>
            </a:r>
            <a:r>
              <a:rPr sz="900" spc="-5" dirty="0">
                <a:solidFill>
                  <a:srgbClr val="333333"/>
                </a:solidFill>
                <a:latin typeface="Arial"/>
                <a:cs typeface="Arial"/>
              </a:rPr>
              <a:t>svolte </a:t>
            </a:r>
            <a:r>
              <a:rPr sz="900" dirty="0">
                <a:solidFill>
                  <a:srgbClr val="333333"/>
                </a:solidFill>
                <a:latin typeface="Arial"/>
                <a:cs typeface="Arial"/>
              </a:rPr>
              <a:t>dai </a:t>
            </a:r>
            <a:r>
              <a:rPr sz="900" spc="-5" dirty="0">
                <a:solidFill>
                  <a:srgbClr val="333333"/>
                </a:solidFill>
                <a:latin typeface="Arial"/>
                <a:cs typeface="Arial"/>
              </a:rPr>
              <a:t>primi giorni </a:t>
            </a:r>
            <a:r>
              <a:rPr sz="900" dirty="0">
                <a:solidFill>
                  <a:srgbClr val="333333"/>
                </a:solidFill>
                <a:latin typeface="Arial"/>
                <a:cs typeface="Arial"/>
              </a:rPr>
              <a:t>di </a:t>
            </a:r>
            <a:r>
              <a:rPr sz="900" spc="-5" dirty="0">
                <a:solidFill>
                  <a:srgbClr val="333333"/>
                </a:solidFill>
                <a:latin typeface="Arial"/>
                <a:cs typeface="Arial"/>
              </a:rPr>
              <a:t>marzo durante l’orario scolastico </a:t>
            </a:r>
            <a:r>
              <a:rPr sz="900" dirty="0">
                <a:solidFill>
                  <a:srgbClr val="333333"/>
                </a:solidFill>
                <a:latin typeface="Arial"/>
                <a:cs typeface="Arial"/>
              </a:rPr>
              <a:t>e si sono </a:t>
            </a:r>
            <a:r>
              <a:rPr sz="900" spc="-5" dirty="0">
                <a:solidFill>
                  <a:srgbClr val="333333"/>
                </a:solidFill>
                <a:latin typeface="Arial"/>
                <a:cs typeface="Arial"/>
              </a:rPr>
              <a:t>concluse ieri, 16  marzo, nella sala teatrale dell'Istituto Comprensivo Don Milani, </a:t>
            </a:r>
            <a:r>
              <a:rPr sz="900" dirty="0">
                <a:solidFill>
                  <a:srgbClr val="333333"/>
                </a:solidFill>
                <a:latin typeface="Arial"/>
                <a:cs typeface="Arial"/>
              </a:rPr>
              <a:t>con </a:t>
            </a:r>
            <a:r>
              <a:rPr sz="900" spc="-5" dirty="0">
                <a:solidFill>
                  <a:srgbClr val="333333"/>
                </a:solidFill>
                <a:latin typeface="Arial"/>
                <a:cs typeface="Arial"/>
              </a:rPr>
              <a:t>la presentazione del lavoro svolto dai </a:t>
            </a:r>
            <a:r>
              <a:rPr sz="900" spc="-10" dirty="0">
                <a:solidFill>
                  <a:srgbClr val="333333"/>
                </a:solidFill>
                <a:latin typeface="Arial"/>
                <a:cs typeface="Arial"/>
              </a:rPr>
              <a:t>ragazzi </a:t>
            </a:r>
            <a:r>
              <a:rPr sz="900" spc="-5" dirty="0">
                <a:solidFill>
                  <a:srgbClr val="333333"/>
                </a:solidFill>
                <a:latin typeface="Arial"/>
                <a:cs typeface="Arial"/>
              </a:rPr>
              <a:t>durante  gli incontri preparatori. Obiettivo del progetto è </a:t>
            </a:r>
            <a:r>
              <a:rPr sz="900" dirty="0">
                <a:solidFill>
                  <a:srgbClr val="333333"/>
                </a:solidFill>
                <a:latin typeface="Arial"/>
                <a:cs typeface="Arial"/>
              </a:rPr>
              <a:t>saper </a:t>
            </a:r>
            <a:r>
              <a:rPr sz="900" spc="-5" dirty="0">
                <a:solidFill>
                  <a:srgbClr val="333333"/>
                </a:solidFill>
                <a:latin typeface="Arial"/>
                <a:cs typeface="Arial"/>
              </a:rPr>
              <a:t>distinguere e saper leggere le emozioni espresse dal corpo e dal  viso, esaltando </a:t>
            </a:r>
            <a:r>
              <a:rPr sz="900" spc="-10" dirty="0">
                <a:solidFill>
                  <a:srgbClr val="333333"/>
                </a:solidFill>
                <a:latin typeface="Arial"/>
                <a:cs typeface="Arial"/>
              </a:rPr>
              <a:t>la </a:t>
            </a:r>
            <a:r>
              <a:rPr sz="900" spc="-5" dirty="0">
                <a:solidFill>
                  <a:srgbClr val="333333"/>
                </a:solidFill>
                <a:latin typeface="Arial"/>
                <a:cs typeface="Arial"/>
              </a:rPr>
              <a:t>comunicazione </a:t>
            </a:r>
            <a:r>
              <a:rPr sz="900" dirty="0">
                <a:solidFill>
                  <a:srgbClr val="333333"/>
                </a:solidFill>
                <a:latin typeface="Arial"/>
                <a:cs typeface="Arial"/>
              </a:rPr>
              <a:t>verbale, </a:t>
            </a:r>
            <a:r>
              <a:rPr sz="900" spc="-5" dirty="0">
                <a:solidFill>
                  <a:srgbClr val="333333"/>
                </a:solidFill>
                <a:latin typeface="Arial"/>
                <a:cs typeface="Arial"/>
              </a:rPr>
              <a:t>tralasciando la comunicazione veicolata da moderni supporti tecnologici, che  talvolta deviano la comunicazione generando incomprensioni. Riconoscere i segni intorno a noi significa quindi  sensibilizzare i ragazzini e gli spettatori, porgendo un </a:t>
            </a:r>
            <a:r>
              <a:rPr sz="900" dirty="0">
                <a:solidFill>
                  <a:srgbClr val="333333"/>
                </a:solidFill>
                <a:latin typeface="Arial"/>
                <a:cs typeface="Arial"/>
              </a:rPr>
              <a:t>messaggio </a:t>
            </a:r>
            <a:r>
              <a:rPr sz="900" spc="-5" dirty="0">
                <a:solidFill>
                  <a:srgbClr val="333333"/>
                </a:solidFill>
                <a:latin typeface="Arial"/>
                <a:cs typeface="Arial"/>
              </a:rPr>
              <a:t>semplice, </a:t>
            </a:r>
            <a:r>
              <a:rPr sz="900" spc="-10" dirty="0">
                <a:solidFill>
                  <a:srgbClr val="333333"/>
                </a:solidFill>
                <a:latin typeface="Arial"/>
                <a:cs typeface="Arial"/>
              </a:rPr>
              <a:t>ma </a:t>
            </a:r>
            <a:r>
              <a:rPr sz="900" spc="-5" dirty="0">
                <a:solidFill>
                  <a:srgbClr val="333333"/>
                </a:solidFill>
                <a:latin typeface="Arial"/>
                <a:cs typeface="Arial"/>
              </a:rPr>
              <a:t>che </a:t>
            </a:r>
            <a:r>
              <a:rPr sz="900" dirty="0">
                <a:solidFill>
                  <a:srgbClr val="333333"/>
                </a:solidFill>
                <a:latin typeface="Arial"/>
                <a:cs typeface="Arial"/>
              </a:rPr>
              <a:t>spesso </a:t>
            </a:r>
            <a:r>
              <a:rPr sz="900" spc="-5" dirty="0">
                <a:solidFill>
                  <a:srgbClr val="333333"/>
                </a:solidFill>
                <a:latin typeface="Arial"/>
                <a:cs typeface="Arial"/>
              </a:rPr>
              <a:t>viene sottovalutato:  l’importanza della comunicazione verbale rispetto ai messaggi veicolati </a:t>
            </a:r>
            <a:r>
              <a:rPr sz="900" dirty="0">
                <a:solidFill>
                  <a:srgbClr val="333333"/>
                </a:solidFill>
                <a:latin typeface="Arial"/>
                <a:cs typeface="Arial"/>
              </a:rPr>
              <a:t>da </a:t>
            </a:r>
            <a:r>
              <a:rPr sz="900" spc="-5" dirty="0">
                <a:solidFill>
                  <a:srgbClr val="333333"/>
                </a:solidFill>
                <a:latin typeface="Arial"/>
                <a:cs typeface="Arial"/>
              </a:rPr>
              <a:t>simboli </a:t>
            </a:r>
            <a:r>
              <a:rPr sz="900" dirty="0">
                <a:solidFill>
                  <a:srgbClr val="333333"/>
                </a:solidFill>
                <a:latin typeface="Arial"/>
                <a:cs typeface="Arial"/>
              </a:rPr>
              <a:t>e da </a:t>
            </a:r>
            <a:r>
              <a:rPr sz="900" spc="-5" dirty="0">
                <a:solidFill>
                  <a:srgbClr val="333333"/>
                </a:solidFill>
                <a:latin typeface="Arial"/>
                <a:cs typeface="Arial"/>
              </a:rPr>
              <a:t>nuove forme di</a:t>
            </a:r>
            <a:r>
              <a:rPr sz="900" spc="114" dirty="0">
                <a:solidFill>
                  <a:srgbClr val="333333"/>
                </a:solidFill>
                <a:latin typeface="Arial"/>
                <a:cs typeface="Arial"/>
              </a:rPr>
              <a:t> </a:t>
            </a:r>
            <a:r>
              <a:rPr sz="900" spc="-5" dirty="0">
                <a:solidFill>
                  <a:srgbClr val="333333"/>
                </a:solidFill>
                <a:latin typeface="Arial"/>
                <a:cs typeface="Arial"/>
              </a:rPr>
              <a:t>comunicazione.</a:t>
            </a:r>
            <a:endParaRPr sz="900">
              <a:latin typeface="Arial"/>
              <a:cs typeface="Arial"/>
            </a:endParaRPr>
          </a:p>
          <a:p>
            <a:pPr>
              <a:lnSpc>
                <a:spcPct val="100000"/>
              </a:lnSpc>
              <a:spcBef>
                <a:spcPts val="30"/>
              </a:spcBef>
            </a:pPr>
            <a:endParaRPr sz="850">
              <a:latin typeface="Times New Roman"/>
              <a:cs typeface="Times New Roman"/>
            </a:endParaRPr>
          </a:p>
          <a:p>
            <a:pPr marL="12700" marR="5080" indent="31750" algn="just">
              <a:lnSpc>
                <a:spcPct val="116700"/>
              </a:lnSpc>
            </a:pPr>
            <a:r>
              <a:rPr sz="900" spc="-5" dirty="0">
                <a:solidFill>
                  <a:srgbClr val="333333"/>
                </a:solidFill>
                <a:latin typeface="Arial"/>
                <a:cs typeface="Arial"/>
              </a:rPr>
              <a:t>Dopo il successo della prima edizione 2014 </a:t>
            </a:r>
            <a:r>
              <a:rPr sz="900" dirty="0">
                <a:solidFill>
                  <a:srgbClr val="333333"/>
                </a:solidFill>
                <a:latin typeface="Arial"/>
                <a:cs typeface="Arial"/>
              </a:rPr>
              <a:t>che </a:t>
            </a:r>
            <a:r>
              <a:rPr sz="900" spc="-10" dirty="0">
                <a:solidFill>
                  <a:srgbClr val="333333"/>
                </a:solidFill>
                <a:latin typeface="Arial"/>
                <a:cs typeface="Arial"/>
              </a:rPr>
              <a:t>ha </a:t>
            </a:r>
            <a:r>
              <a:rPr sz="900" spc="-5" dirty="0">
                <a:solidFill>
                  <a:srgbClr val="333333"/>
                </a:solidFill>
                <a:latin typeface="Arial"/>
                <a:cs typeface="Arial"/>
              </a:rPr>
              <a:t>visto </a:t>
            </a:r>
            <a:r>
              <a:rPr sz="900" spc="-10" dirty="0">
                <a:solidFill>
                  <a:srgbClr val="333333"/>
                </a:solidFill>
                <a:latin typeface="Arial"/>
                <a:cs typeface="Arial"/>
              </a:rPr>
              <a:t>50 </a:t>
            </a:r>
            <a:r>
              <a:rPr sz="900" dirty="0">
                <a:solidFill>
                  <a:srgbClr val="333333"/>
                </a:solidFill>
                <a:latin typeface="Arial"/>
                <a:cs typeface="Arial"/>
              </a:rPr>
              <a:t>città </a:t>
            </a:r>
            <a:r>
              <a:rPr sz="900" spc="-5" dirty="0">
                <a:solidFill>
                  <a:srgbClr val="333333"/>
                </a:solidFill>
                <a:latin typeface="Arial"/>
                <a:cs typeface="Arial"/>
              </a:rPr>
              <a:t>coinvolte e più di </a:t>
            </a:r>
            <a:r>
              <a:rPr sz="900" spc="5" dirty="0">
                <a:solidFill>
                  <a:srgbClr val="333333"/>
                </a:solidFill>
                <a:latin typeface="Arial"/>
                <a:cs typeface="Arial"/>
              </a:rPr>
              <a:t>10.000 </a:t>
            </a:r>
            <a:r>
              <a:rPr sz="900" spc="-5" dirty="0">
                <a:solidFill>
                  <a:srgbClr val="333333"/>
                </a:solidFill>
                <a:latin typeface="Arial"/>
                <a:cs typeface="Arial"/>
              </a:rPr>
              <a:t>bambini e ragazzi cimentarsi  </a:t>
            </a:r>
            <a:r>
              <a:rPr sz="900" dirty="0">
                <a:solidFill>
                  <a:srgbClr val="333333"/>
                </a:solidFill>
                <a:latin typeface="Arial"/>
                <a:cs typeface="Arial"/>
              </a:rPr>
              <a:t>con </a:t>
            </a:r>
            <a:r>
              <a:rPr sz="900" spc="-5" dirty="0">
                <a:solidFill>
                  <a:srgbClr val="333333"/>
                </a:solidFill>
                <a:latin typeface="Arial"/>
                <a:cs typeface="Arial"/>
              </a:rPr>
              <a:t>il tema del Museo Immaginario, Banca </a:t>
            </a:r>
            <a:r>
              <a:rPr sz="900" spc="-10" dirty="0">
                <a:solidFill>
                  <a:srgbClr val="333333"/>
                </a:solidFill>
                <a:latin typeface="Arial"/>
                <a:cs typeface="Arial"/>
              </a:rPr>
              <a:t>Mps </a:t>
            </a:r>
            <a:r>
              <a:rPr sz="900" spc="-5" dirty="0">
                <a:solidFill>
                  <a:srgbClr val="333333"/>
                </a:solidFill>
                <a:latin typeface="Arial"/>
                <a:cs typeface="Arial"/>
              </a:rPr>
              <a:t>conferma quindi </a:t>
            </a:r>
            <a:r>
              <a:rPr sz="900" dirty="0">
                <a:solidFill>
                  <a:srgbClr val="333333"/>
                </a:solidFill>
                <a:latin typeface="Arial"/>
                <a:cs typeface="Arial"/>
              </a:rPr>
              <a:t>il </a:t>
            </a:r>
            <a:r>
              <a:rPr sz="900" spc="-5" dirty="0">
                <a:solidFill>
                  <a:srgbClr val="333333"/>
                </a:solidFill>
                <a:latin typeface="Arial"/>
                <a:cs typeface="Arial"/>
              </a:rPr>
              <a:t>proprio appoggio </a:t>
            </a:r>
            <a:r>
              <a:rPr sz="900" dirty="0">
                <a:solidFill>
                  <a:srgbClr val="333333"/>
                </a:solidFill>
                <a:latin typeface="Arial"/>
                <a:cs typeface="Arial"/>
              </a:rPr>
              <a:t>al </a:t>
            </a:r>
            <a:r>
              <a:rPr sz="900" spc="-5" dirty="0">
                <a:solidFill>
                  <a:srgbClr val="333333"/>
                </a:solidFill>
                <a:latin typeface="Arial"/>
                <a:cs typeface="Arial"/>
              </a:rPr>
              <a:t>“Festival della Cultura Creativa”,  perché scommettere </a:t>
            </a:r>
            <a:r>
              <a:rPr sz="900" dirty="0">
                <a:solidFill>
                  <a:srgbClr val="333333"/>
                </a:solidFill>
                <a:latin typeface="Arial"/>
                <a:cs typeface="Arial"/>
              </a:rPr>
              <a:t>sui </a:t>
            </a:r>
            <a:r>
              <a:rPr sz="900" spc="-5" dirty="0">
                <a:solidFill>
                  <a:srgbClr val="333333"/>
                </a:solidFill>
                <a:latin typeface="Arial"/>
                <a:cs typeface="Arial"/>
              </a:rPr>
              <a:t>giovani e sulla cultura significa scommettere </a:t>
            </a:r>
            <a:r>
              <a:rPr sz="900" dirty="0">
                <a:solidFill>
                  <a:srgbClr val="333333"/>
                </a:solidFill>
                <a:latin typeface="Arial"/>
                <a:cs typeface="Arial"/>
              </a:rPr>
              <a:t>sul </a:t>
            </a:r>
            <a:r>
              <a:rPr sz="900" spc="-5" dirty="0">
                <a:solidFill>
                  <a:srgbClr val="333333"/>
                </a:solidFill>
                <a:latin typeface="Arial"/>
                <a:cs typeface="Arial"/>
              </a:rPr>
              <a:t>futuro e promuovere lo sviluppo e la crescita </a:t>
            </a:r>
            <a:r>
              <a:rPr sz="900" spc="-10" dirty="0">
                <a:solidFill>
                  <a:srgbClr val="333333"/>
                </a:solidFill>
                <a:latin typeface="Arial"/>
                <a:cs typeface="Arial"/>
              </a:rPr>
              <a:t>di  </a:t>
            </a:r>
            <a:r>
              <a:rPr sz="900" spc="-5" dirty="0">
                <a:solidFill>
                  <a:srgbClr val="333333"/>
                </a:solidFill>
                <a:latin typeface="Arial"/>
                <a:cs typeface="Arial"/>
              </a:rPr>
              <a:t>un’intera comunità, portatrice </a:t>
            </a:r>
            <a:r>
              <a:rPr sz="900" dirty="0">
                <a:solidFill>
                  <a:srgbClr val="333333"/>
                </a:solidFill>
                <a:latin typeface="Arial"/>
                <a:cs typeface="Arial"/>
              </a:rPr>
              <a:t>di </a:t>
            </a:r>
            <a:r>
              <a:rPr sz="900" spc="-5" dirty="0">
                <a:solidFill>
                  <a:srgbClr val="333333"/>
                </a:solidFill>
                <a:latin typeface="Arial"/>
                <a:cs typeface="Arial"/>
              </a:rPr>
              <a:t>valori </a:t>
            </a:r>
            <a:r>
              <a:rPr sz="900" dirty="0">
                <a:solidFill>
                  <a:srgbClr val="333333"/>
                </a:solidFill>
                <a:latin typeface="Arial"/>
                <a:cs typeface="Arial"/>
              </a:rPr>
              <a:t>e </a:t>
            </a:r>
            <a:r>
              <a:rPr sz="900" spc="-5" dirty="0">
                <a:solidFill>
                  <a:srgbClr val="333333"/>
                </a:solidFill>
                <a:latin typeface="Arial"/>
                <a:cs typeface="Arial"/>
              </a:rPr>
              <a:t>innovazione. Il programma del Festival vede quest’anno oltre ottanta iniziative  dedicate ad </a:t>
            </a:r>
            <a:r>
              <a:rPr sz="900" dirty="0">
                <a:solidFill>
                  <a:srgbClr val="333333"/>
                </a:solidFill>
                <a:latin typeface="Arial"/>
                <a:cs typeface="Arial"/>
              </a:rPr>
              <a:t>arte, </a:t>
            </a:r>
            <a:r>
              <a:rPr sz="900" spc="-5" dirty="0">
                <a:solidFill>
                  <a:srgbClr val="333333"/>
                </a:solidFill>
                <a:latin typeface="Arial"/>
                <a:cs typeface="Arial"/>
              </a:rPr>
              <a:t>archeologia, musica, canto, lettura, teatro, robotica, nuove tecnologie, svolte in collaborazione con  scuole e Associazioni del</a:t>
            </a:r>
            <a:r>
              <a:rPr sz="900" spc="5" dirty="0">
                <a:solidFill>
                  <a:srgbClr val="333333"/>
                </a:solidFill>
                <a:latin typeface="Arial"/>
                <a:cs typeface="Arial"/>
              </a:rPr>
              <a:t> </a:t>
            </a:r>
            <a:r>
              <a:rPr sz="900" spc="-5" dirty="0">
                <a:solidFill>
                  <a:srgbClr val="333333"/>
                </a:solidFill>
                <a:latin typeface="Arial"/>
                <a:cs typeface="Arial"/>
              </a:rPr>
              <a:t>territorio.</a:t>
            </a:r>
            <a:endParaRPr sz="900">
              <a:latin typeface="Arial"/>
              <a:cs typeface="Arial"/>
            </a:endParaRPr>
          </a:p>
        </p:txBody>
      </p:sp>
      <p:sp>
        <p:nvSpPr>
          <p:cNvPr id="5" name="object 5"/>
          <p:cNvSpPr/>
          <p:nvPr/>
        </p:nvSpPr>
        <p:spPr>
          <a:xfrm>
            <a:off x="2513329" y="2214651"/>
            <a:ext cx="2525395" cy="60957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31339"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G</a:t>
            </a:r>
            <a:r>
              <a:rPr sz="1600" b="1" spc="-5" dirty="0">
                <a:latin typeface="Arial"/>
                <a:cs typeface="Arial"/>
              </a:rPr>
              <a:t>alleri</a:t>
            </a:r>
            <a:r>
              <a:rPr sz="1600" b="1" spc="5" dirty="0">
                <a:latin typeface="Arial"/>
                <a:cs typeface="Arial"/>
              </a:rPr>
              <a:t>e</a:t>
            </a:r>
            <a:r>
              <a:rPr sz="1600" b="1" spc="-5" dirty="0">
                <a:latin typeface="Arial"/>
                <a:cs typeface="Arial"/>
              </a:rPr>
              <a:t>di</a:t>
            </a:r>
            <a:r>
              <a:rPr sz="1600" b="1" spc="-15" dirty="0">
                <a:latin typeface="Arial"/>
                <a:cs typeface="Arial"/>
              </a:rPr>
              <a:t>t</a:t>
            </a:r>
            <a:r>
              <a:rPr sz="1600" b="1" spc="-5" dirty="0">
                <a:latin typeface="Arial"/>
                <a:cs typeface="Arial"/>
              </a:rPr>
              <a:t>al</a:t>
            </a:r>
            <a:r>
              <a:rPr sz="1600" b="1" spc="5" dirty="0">
                <a:latin typeface="Arial"/>
                <a:cs typeface="Arial"/>
              </a:rPr>
              <a:t>i</a:t>
            </a:r>
            <a:r>
              <a:rPr sz="1600" b="1" spc="-5" dirty="0">
                <a:latin typeface="Arial"/>
                <a:cs typeface="Arial"/>
              </a:rPr>
              <a:t>a.</a:t>
            </a:r>
            <a:r>
              <a:rPr sz="1600" b="1" spc="5" dirty="0">
                <a:latin typeface="Arial"/>
                <a:cs typeface="Arial"/>
              </a:rPr>
              <a:t>c</a:t>
            </a:r>
            <a:r>
              <a:rPr sz="1600" b="1" spc="-5" dirty="0">
                <a:latin typeface="Arial"/>
                <a:cs typeface="Arial"/>
              </a:rPr>
              <a:t>om  18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19150" y="3935094"/>
            <a:ext cx="3152775" cy="45434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105275" y="3935094"/>
            <a:ext cx="2886075" cy="508634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208654" y="2119883"/>
            <a:ext cx="1133474" cy="108534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21551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Giornaleradiosociale.it  18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4175124"/>
            <a:ext cx="6105525" cy="1529080"/>
          </a:xfrm>
          <a:prstGeom prst="rect">
            <a:avLst/>
          </a:prstGeom>
        </p:spPr>
        <p:txBody>
          <a:bodyPr vert="horz" wrap="square" lIns="0" tIns="87630" rIns="0" bIns="0" rtlCol="0">
            <a:spAutoFit/>
          </a:bodyPr>
          <a:lstStyle/>
          <a:p>
            <a:pPr marL="12700">
              <a:lnSpc>
                <a:spcPct val="100000"/>
              </a:lnSpc>
              <a:spcBef>
                <a:spcPts val="690"/>
              </a:spcBef>
            </a:pPr>
            <a:r>
              <a:rPr sz="1800" b="1" dirty="0">
                <a:latin typeface="Calibri"/>
                <a:cs typeface="Calibri"/>
                <a:hlinkClick r:id="rId3"/>
              </a:rPr>
              <a:t>FESTIVAL </a:t>
            </a:r>
            <a:r>
              <a:rPr sz="1800" b="1" spc="-5" dirty="0">
                <a:latin typeface="Calibri"/>
                <a:cs typeface="Calibri"/>
                <a:hlinkClick r:id="rId3"/>
              </a:rPr>
              <a:t>DELLA </a:t>
            </a:r>
            <a:r>
              <a:rPr sz="1800" b="1" spc="-10" dirty="0">
                <a:latin typeface="Calibri"/>
                <a:cs typeface="Calibri"/>
                <a:hlinkClick r:id="rId3"/>
              </a:rPr>
              <a:t>CULTURA</a:t>
            </a:r>
            <a:r>
              <a:rPr sz="1800" b="1" spc="15" dirty="0">
                <a:latin typeface="Calibri"/>
                <a:cs typeface="Calibri"/>
                <a:hlinkClick r:id="rId3"/>
              </a:rPr>
              <a:t> </a:t>
            </a:r>
            <a:r>
              <a:rPr sz="1800" b="1" spc="-5" dirty="0">
                <a:latin typeface="Calibri"/>
                <a:cs typeface="Calibri"/>
                <a:hlinkClick r:id="rId3"/>
              </a:rPr>
              <a:t>CREATIVA</a:t>
            </a:r>
            <a:endParaRPr sz="1800">
              <a:latin typeface="Calibri"/>
              <a:cs typeface="Calibri"/>
            </a:endParaRPr>
          </a:p>
          <a:p>
            <a:pPr marL="12700">
              <a:lnSpc>
                <a:spcPct val="100000"/>
              </a:lnSpc>
              <a:spcBef>
                <a:spcPts val="400"/>
              </a:spcBef>
            </a:pPr>
            <a:r>
              <a:rPr sz="1200" dirty="0">
                <a:latin typeface="Calibri"/>
                <a:cs typeface="Calibri"/>
              </a:rPr>
              <a:t>18 </a:t>
            </a:r>
            <a:r>
              <a:rPr sz="1200" spc="-5" dirty="0">
                <a:latin typeface="Calibri"/>
                <a:cs typeface="Calibri"/>
              </a:rPr>
              <a:t>marzo</a:t>
            </a:r>
            <a:r>
              <a:rPr sz="1200" spc="-10" dirty="0">
                <a:latin typeface="Calibri"/>
                <a:cs typeface="Calibri"/>
              </a:rPr>
              <a:t> </a:t>
            </a:r>
            <a:r>
              <a:rPr sz="1200" spc="-5" dirty="0">
                <a:latin typeface="Calibri"/>
                <a:cs typeface="Calibri"/>
              </a:rPr>
              <a:t>2015</a:t>
            </a:r>
            <a:endParaRPr sz="1200">
              <a:latin typeface="Calibri"/>
              <a:cs typeface="Calibri"/>
            </a:endParaRPr>
          </a:p>
          <a:p>
            <a:pPr>
              <a:lnSpc>
                <a:spcPct val="100000"/>
              </a:lnSpc>
              <a:spcBef>
                <a:spcPts val="10"/>
              </a:spcBef>
            </a:pPr>
            <a:endParaRPr sz="1200">
              <a:latin typeface="Times New Roman"/>
              <a:cs typeface="Times New Roman"/>
            </a:endParaRPr>
          </a:p>
          <a:p>
            <a:pPr marL="12700" marR="5080">
              <a:lnSpc>
                <a:spcPct val="101699"/>
              </a:lnSpc>
            </a:pPr>
            <a:r>
              <a:rPr sz="1200" spc="-5" dirty="0">
                <a:latin typeface="Calibri"/>
                <a:cs typeface="Calibri"/>
              </a:rPr>
              <a:t>Fino </a:t>
            </a:r>
            <a:r>
              <a:rPr sz="1200" dirty="0">
                <a:latin typeface="Calibri"/>
                <a:cs typeface="Calibri"/>
              </a:rPr>
              <a:t>a </a:t>
            </a:r>
            <a:r>
              <a:rPr sz="1200" spc="-5" dirty="0">
                <a:latin typeface="Calibri"/>
                <a:cs typeface="Calibri"/>
              </a:rPr>
              <a:t>domenica </a:t>
            </a:r>
            <a:r>
              <a:rPr sz="1200" dirty="0">
                <a:latin typeface="Calibri"/>
                <a:cs typeface="Calibri"/>
              </a:rPr>
              <a:t>un </a:t>
            </a:r>
            <a:r>
              <a:rPr sz="1200" spc="-5" dirty="0">
                <a:latin typeface="Calibri"/>
                <a:cs typeface="Calibri"/>
              </a:rPr>
              <a:t>manifestazione interamente dedicata </a:t>
            </a:r>
            <a:r>
              <a:rPr sz="1200" dirty="0">
                <a:latin typeface="Calibri"/>
                <a:cs typeface="Calibri"/>
              </a:rPr>
              <a:t>ai </a:t>
            </a:r>
            <a:r>
              <a:rPr sz="1200" spc="-5" dirty="0">
                <a:latin typeface="Calibri"/>
                <a:cs typeface="Calibri"/>
              </a:rPr>
              <a:t>bambini </a:t>
            </a:r>
            <a:r>
              <a:rPr sz="1200" dirty="0">
                <a:latin typeface="Calibri"/>
                <a:cs typeface="Calibri"/>
              </a:rPr>
              <a:t>e </a:t>
            </a:r>
            <a:r>
              <a:rPr sz="1200" spc="-5" dirty="0">
                <a:latin typeface="Calibri"/>
                <a:cs typeface="Calibri"/>
              </a:rPr>
              <a:t>ragazzi </a:t>
            </a:r>
            <a:r>
              <a:rPr sz="1200" dirty="0">
                <a:latin typeface="Calibri"/>
                <a:cs typeface="Calibri"/>
              </a:rPr>
              <a:t>dai 6 ai 10 </a:t>
            </a:r>
            <a:r>
              <a:rPr sz="1200" spc="5" dirty="0">
                <a:latin typeface="Calibri"/>
                <a:cs typeface="Calibri"/>
              </a:rPr>
              <a:t>anni- </a:t>
            </a:r>
            <a:r>
              <a:rPr sz="1200" dirty="0">
                <a:latin typeface="Calibri"/>
                <a:cs typeface="Calibri"/>
              </a:rPr>
              <a:t>Un  modo per </a:t>
            </a:r>
            <a:r>
              <a:rPr sz="1200" spc="-5" dirty="0">
                <a:latin typeface="Calibri"/>
                <a:cs typeface="Calibri"/>
              </a:rPr>
              <a:t>avvicinarli </a:t>
            </a:r>
            <a:r>
              <a:rPr sz="1200" dirty="0">
                <a:latin typeface="Calibri"/>
                <a:cs typeface="Calibri"/>
              </a:rPr>
              <a:t>agli </a:t>
            </a:r>
            <a:r>
              <a:rPr sz="1200" spc="-5" dirty="0">
                <a:latin typeface="Calibri"/>
                <a:cs typeface="Calibri"/>
              </a:rPr>
              <a:t>aspetti </a:t>
            </a:r>
            <a:r>
              <a:rPr sz="1200" dirty="0">
                <a:latin typeface="Calibri"/>
                <a:cs typeface="Calibri"/>
              </a:rPr>
              <a:t>più </a:t>
            </a:r>
            <a:r>
              <a:rPr sz="1200" spc="-5" dirty="0">
                <a:latin typeface="Calibri"/>
                <a:cs typeface="Calibri"/>
              </a:rPr>
              <a:t>generativi della creatività, come l’arte, l’archeologia, </a:t>
            </a:r>
            <a:r>
              <a:rPr sz="1200" dirty="0">
                <a:latin typeface="Calibri"/>
                <a:cs typeface="Calibri"/>
              </a:rPr>
              <a:t>la  </a:t>
            </a:r>
            <a:r>
              <a:rPr sz="1200" spc="-5" dirty="0">
                <a:latin typeface="Calibri"/>
                <a:cs typeface="Calibri"/>
              </a:rPr>
              <a:t>musica, </a:t>
            </a:r>
            <a:r>
              <a:rPr sz="1200" dirty="0">
                <a:latin typeface="Calibri"/>
                <a:cs typeface="Calibri"/>
              </a:rPr>
              <a:t>il </a:t>
            </a:r>
            <a:r>
              <a:rPr sz="1200" spc="-5" dirty="0">
                <a:latin typeface="Calibri"/>
                <a:cs typeface="Calibri"/>
              </a:rPr>
              <a:t>canto, </a:t>
            </a:r>
            <a:r>
              <a:rPr sz="1200" dirty="0">
                <a:latin typeface="Calibri"/>
                <a:cs typeface="Calibri"/>
              </a:rPr>
              <a:t>la </a:t>
            </a:r>
            <a:r>
              <a:rPr sz="1200" spc="-5" dirty="0">
                <a:latin typeface="Calibri"/>
                <a:cs typeface="Calibri"/>
              </a:rPr>
              <a:t>lettura, </a:t>
            </a:r>
            <a:r>
              <a:rPr sz="1200" dirty="0">
                <a:latin typeface="Calibri"/>
                <a:cs typeface="Calibri"/>
              </a:rPr>
              <a:t>il </a:t>
            </a:r>
            <a:r>
              <a:rPr sz="1200" spc="-5" dirty="0">
                <a:latin typeface="Calibri"/>
                <a:cs typeface="Calibri"/>
              </a:rPr>
              <a:t>teatro, </a:t>
            </a:r>
            <a:r>
              <a:rPr sz="1200" dirty="0">
                <a:latin typeface="Calibri"/>
                <a:cs typeface="Calibri"/>
              </a:rPr>
              <a:t>la </a:t>
            </a:r>
            <a:r>
              <a:rPr sz="1200" spc="-5" dirty="0">
                <a:latin typeface="Calibri"/>
                <a:cs typeface="Calibri"/>
              </a:rPr>
              <a:t>fotografia, </a:t>
            </a:r>
            <a:r>
              <a:rPr sz="1200" dirty="0">
                <a:latin typeface="Calibri"/>
                <a:cs typeface="Calibri"/>
              </a:rPr>
              <a:t>la </a:t>
            </a:r>
            <a:r>
              <a:rPr sz="1200" spc="-5" dirty="0">
                <a:latin typeface="Calibri"/>
                <a:cs typeface="Calibri"/>
              </a:rPr>
              <a:t>robotica </a:t>
            </a:r>
            <a:r>
              <a:rPr sz="1200" dirty="0">
                <a:latin typeface="Calibri"/>
                <a:cs typeface="Calibri"/>
              </a:rPr>
              <a:t>e le </a:t>
            </a:r>
            <a:r>
              <a:rPr sz="1200" spc="-5" dirty="0">
                <a:latin typeface="Calibri"/>
                <a:cs typeface="Calibri"/>
              </a:rPr>
              <a:t>tecnologie digitali. </a:t>
            </a:r>
            <a:r>
              <a:rPr sz="1200" dirty="0">
                <a:latin typeface="Calibri"/>
                <a:cs typeface="Calibri"/>
              </a:rPr>
              <a:t>Roma e Napoli  le </a:t>
            </a:r>
            <a:r>
              <a:rPr sz="1200" spc="-5" dirty="0">
                <a:latin typeface="Calibri"/>
                <a:cs typeface="Calibri"/>
              </a:rPr>
              <a:t>città</a:t>
            </a:r>
            <a:r>
              <a:rPr sz="1200" dirty="0">
                <a:latin typeface="Calibri"/>
                <a:cs typeface="Calibri"/>
              </a:rPr>
              <a:t> </a:t>
            </a:r>
            <a:r>
              <a:rPr sz="1200" spc="-5" dirty="0">
                <a:latin typeface="Calibri"/>
                <a:cs typeface="Calibri"/>
              </a:rPr>
              <a:t>coinvolte.</a:t>
            </a:r>
            <a:endParaRPr sz="1200">
              <a:latin typeface="Calibri"/>
              <a:cs typeface="Calibri"/>
            </a:endParaRPr>
          </a:p>
        </p:txBody>
      </p:sp>
      <p:sp>
        <p:nvSpPr>
          <p:cNvPr id="5" name="object 5"/>
          <p:cNvSpPr/>
          <p:nvPr/>
        </p:nvSpPr>
        <p:spPr>
          <a:xfrm>
            <a:off x="2494279" y="2623865"/>
            <a:ext cx="2590799" cy="8283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Ilariaborletti.it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0090" y="3337559"/>
            <a:ext cx="6120130" cy="363156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7315580"/>
            <a:ext cx="6148070" cy="2585720"/>
          </a:xfrm>
          <a:prstGeom prst="rect">
            <a:avLst/>
          </a:prstGeom>
        </p:spPr>
        <p:txBody>
          <a:bodyPr vert="horz" wrap="square" lIns="0" tIns="22225" rIns="0" bIns="0" rtlCol="0">
            <a:spAutoFit/>
          </a:bodyPr>
          <a:lstStyle/>
          <a:p>
            <a:pPr marL="12700" marR="5080" algn="just">
              <a:lnSpc>
                <a:spcPct val="95800"/>
              </a:lnSpc>
              <a:spcBef>
                <a:spcPts val="175"/>
              </a:spcBef>
            </a:pPr>
            <a:r>
              <a:rPr sz="1350" spc="-5" dirty="0">
                <a:latin typeface="Times New Roman"/>
                <a:cs typeface="Times New Roman"/>
              </a:rPr>
              <a:t>“L’alfabeto </a:t>
            </a:r>
            <a:r>
              <a:rPr sz="1350" dirty="0">
                <a:latin typeface="Times New Roman"/>
                <a:cs typeface="Times New Roman"/>
              </a:rPr>
              <a:t>del </a:t>
            </a:r>
            <a:r>
              <a:rPr sz="1350" spc="-5" dirty="0">
                <a:latin typeface="Times New Roman"/>
                <a:cs typeface="Times New Roman"/>
              </a:rPr>
              <a:t>Mondo. Leggiamo </a:t>
            </a:r>
            <a:r>
              <a:rPr sz="1350" dirty="0">
                <a:latin typeface="Times New Roman"/>
                <a:cs typeface="Times New Roman"/>
              </a:rPr>
              <a:t>i </a:t>
            </a:r>
            <a:r>
              <a:rPr sz="1350" spc="-5" dirty="0">
                <a:latin typeface="Times New Roman"/>
                <a:cs typeface="Times New Roman"/>
              </a:rPr>
              <a:t>segni intorno </a:t>
            </a:r>
            <a:r>
              <a:rPr sz="1350" dirty="0">
                <a:latin typeface="Times New Roman"/>
                <a:cs typeface="Times New Roman"/>
              </a:rPr>
              <a:t>a noi e </a:t>
            </a:r>
            <a:r>
              <a:rPr sz="1350" spc="-5" dirty="0">
                <a:latin typeface="Times New Roman"/>
                <a:cs typeface="Times New Roman"/>
              </a:rPr>
              <a:t>raccontiamo”. </a:t>
            </a:r>
            <a:r>
              <a:rPr sz="1350" dirty="0">
                <a:latin typeface="Times New Roman"/>
                <a:cs typeface="Times New Roman"/>
              </a:rPr>
              <a:t>È </a:t>
            </a:r>
            <a:r>
              <a:rPr sz="1350" spc="-5" dirty="0">
                <a:latin typeface="Times New Roman"/>
                <a:cs typeface="Times New Roman"/>
              </a:rPr>
              <a:t>questo il tema  della seconda edizione </a:t>
            </a:r>
            <a:r>
              <a:rPr sz="1350" dirty="0">
                <a:latin typeface="Times New Roman"/>
                <a:cs typeface="Times New Roman"/>
              </a:rPr>
              <a:t>del “Festival </a:t>
            </a:r>
            <a:r>
              <a:rPr sz="1350" spc="-5" dirty="0">
                <a:latin typeface="Times New Roman"/>
                <a:cs typeface="Times New Roman"/>
              </a:rPr>
              <a:t>della cultura creativa”, in calendario fino </a:t>
            </a:r>
            <a:r>
              <a:rPr sz="1350" dirty="0">
                <a:latin typeface="Times New Roman"/>
                <a:cs typeface="Times New Roman"/>
              </a:rPr>
              <a:t>al </a:t>
            </a:r>
            <a:r>
              <a:rPr sz="1350" spc="-5" dirty="0">
                <a:latin typeface="Times New Roman"/>
                <a:cs typeface="Times New Roman"/>
              </a:rPr>
              <a:t>22  </a:t>
            </a:r>
            <a:r>
              <a:rPr sz="1350" dirty="0">
                <a:latin typeface="Times New Roman"/>
                <a:cs typeface="Times New Roman"/>
              </a:rPr>
              <a:t>marzo </a:t>
            </a:r>
            <a:r>
              <a:rPr sz="1350" spc="-5" dirty="0">
                <a:latin typeface="Times New Roman"/>
                <a:cs typeface="Times New Roman"/>
              </a:rPr>
              <a:t>in alcune città italiane, organizzato dalle banche italiane con il </a:t>
            </a:r>
            <a:r>
              <a:rPr sz="1350" dirty="0">
                <a:latin typeface="Times New Roman"/>
                <a:cs typeface="Times New Roman"/>
              </a:rPr>
              <a:t>coordinamento  </a:t>
            </a:r>
            <a:r>
              <a:rPr sz="1350" spc="-5" dirty="0">
                <a:latin typeface="Times New Roman"/>
                <a:cs typeface="Times New Roman"/>
              </a:rPr>
              <a:t>dall’ ABI (Associazione Bancaria</a:t>
            </a:r>
            <a:r>
              <a:rPr sz="1350" spc="5" dirty="0">
                <a:latin typeface="Times New Roman"/>
                <a:cs typeface="Times New Roman"/>
              </a:rPr>
              <a:t> </a:t>
            </a:r>
            <a:r>
              <a:rPr sz="1350" spc="-5" dirty="0">
                <a:latin typeface="Times New Roman"/>
                <a:cs typeface="Times New Roman"/>
              </a:rPr>
              <a:t>Italiana).</a:t>
            </a:r>
            <a:endParaRPr sz="1350">
              <a:latin typeface="Times New Roman"/>
              <a:cs typeface="Times New Roman"/>
            </a:endParaRPr>
          </a:p>
          <a:p>
            <a:pPr>
              <a:lnSpc>
                <a:spcPct val="100000"/>
              </a:lnSpc>
              <a:spcBef>
                <a:spcPts val="15"/>
              </a:spcBef>
            </a:pPr>
            <a:endParaRPr sz="1300">
              <a:latin typeface="Times New Roman"/>
              <a:cs typeface="Times New Roman"/>
            </a:endParaRPr>
          </a:p>
          <a:p>
            <a:pPr marL="12700" marR="5080" algn="just">
              <a:lnSpc>
                <a:spcPct val="95800"/>
              </a:lnSpc>
            </a:pPr>
            <a:r>
              <a:rPr sz="1350" spc="-5" dirty="0">
                <a:latin typeface="Times New Roman"/>
                <a:cs typeface="Times New Roman"/>
              </a:rPr>
              <a:t>Destinatari dell’appuntamento sono oltre 10.000 tra bambini </a:t>
            </a:r>
            <a:r>
              <a:rPr sz="1350" dirty="0">
                <a:latin typeface="Times New Roman"/>
                <a:cs typeface="Times New Roman"/>
              </a:rPr>
              <a:t>e </a:t>
            </a:r>
            <a:r>
              <a:rPr sz="1350" spc="-5" dirty="0">
                <a:latin typeface="Times New Roman"/>
                <a:cs typeface="Times New Roman"/>
              </a:rPr>
              <a:t>ragazzi </a:t>
            </a:r>
            <a:r>
              <a:rPr sz="1350" dirty="0">
                <a:latin typeface="Times New Roman"/>
                <a:cs typeface="Times New Roman"/>
              </a:rPr>
              <a:t>dai 6 ai 13 </a:t>
            </a:r>
            <a:r>
              <a:rPr sz="1350" spc="-5" dirty="0">
                <a:latin typeface="Times New Roman"/>
                <a:cs typeface="Times New Roman"/>
              </a:rPr>
              <a:t>anni, </a:t>
            </a:r>
            <a:r>
              <a:rPr sz="1350" dirty="0">
                <a:latin typeface="Times New Roman"/>
                <a:cs typeface="Times New Roman"/>
              </a:rPr>
              <a:t>i  </a:t>
            </a:r>
            <a:r>
              <a:rPr sz="1350" spc="-5" dirty="0">
                <a:latin typeface="Times New Roman"/>
                <a:cs typeface="Times New Roman"/>
              </a:rPr>
              <a:t>quali verranno stimolati </a:t>
            </a:r>
            <a:r>
              <a:rPr sz="1350" dirty="0">
                <a:latin typeface="Times New Roman"/>
                <a:cs typeface="Times New Roman"/>
              </a:rPr>
              <a:t>a portare “a </a:t>
            </a:r>
            <a:r>
              <a:rPr sz="1350" spc="-5" dirty="0">
                <a:latin typeface="Times New Roman"/>
                <a:cs typeface="Times New Roman"/>
              </a:rPr>
              <a:t>consapevolezza” </a:t>
            </a:r>
            <a:r>
              <a:rPr sz="1350" spc="-10" dirty="0">
                <a:latin typeface="Times New Roman"/>
                <a:cs typeface="Times New Roman"/>
              </a:rPr>
              <a:t>tutta </a:t>
            </a:r>
            <a:r>
              <a:rPr sz="1350" spc="-5" dirty="0">
                <a:latin typeface="Times New Roman"/>
                <a:cs typeface="Times New Roman"/>
              </a:rPr>
              <a:t>la realtà </a:t>
            </a:r>
            <a:r>
              <a:rPr sz="1350" dirty="0">
                <a:latin typeface="Times New Roman"/>
                <a:cs typeface="Times New Roman"/>
              </a:rPr>
              <a:t>esteriore e </a:t>
            </a:r>
            <a:r>
              <a:rPr sz="1350" spc="-5" dirty="0">
                <a:latin typeface="Times New Roman"/>
                <a:cs typeface="Times New Roman"/>
              </a:rPr>
              <a:t>interiore  nella quale </a:t>
            </a:r>
            <a:r>
              <a:rPr sz="1350" dirty="0">
                <a:latin typeface="Times New Roman"/>
                <a:cs typeface="Times New Roman"/>
              </a:rPr>
              <a:t>i </a:t>
            </a:r>
            <a:r>
              <a:rPr sz="1350" spc="-5" dirty="0">
                <a:latin typeface="Times New Roman"/>
                <a:cs typeface="Times New Roman"/>
              </a:rPr>
              <a:t>piccoli vivono </a:t>
            </a:r>
            <a:r>
              <a:rPr sz="1350" dirty="0">
                <a:latin typeface="Times New Roman"/>
                <a:cs typeface="Times New Roman"/>
              </a:rPr>
              <a:t>e </a:t>
            </a:r>
            <a:r>
              <a:rPr sz="1350" spc="-5" dirty="0">
                <a:latin typeface="Times New Roman"/>
                <a:cs typeface="Times New Roman"/>
              </a:rPr>
              <a:t>che essi rivedranno, </a:t>
            </a:r>
            <a:r>
              <a:rPr sz="1350" spc="-10" dirty="0">
                <a:latin typeface="Times New Roman"/>
                <a:cs typeface="Times New Roman"/>
              </a:rPr>
              <a:t>con </a:t>
            </a:r>
            <a:r>
              <a:rPr sz="1350" spc="-5" dirty="0">
                <a:latin typeface="Times New Roman"/>
                <a:cs typeface="Times New Roman"/>
              </a:rPr>
              <a:t>occhi nuovi, </a:t>
            </a:r>
            <a:r>
              <a:rPr sz="1350" dirty="0">
                <a:latin typeface="Times New Roman"/>
                <a:cs typeface="Times New Roman"/>
              </a:rPr>
              <a:t>attraverso </a:t>
            </a:r>
            <a:r>
              <a:rPr sz="1350" spc="-5" dirty="0">
                <a:latin typeface="Times New Roman"/>
                <a:cs typeface="Times New Roman"/>
              </a:rPr>
              <a:t>laboratori,  spettacoli teatrali </a:t>
            </a:r>
            <a:r>
              <a:rPr sz="1350" dirty="0">
                <a:latin typeface="Times New Roman"/>
                <a:cs typeface="Times New Roman"/>
              </a:rPr>
              <a:t>e </a:t>
            </a:r>
            <a:r>
              <a:rPr sz="1350" spc="-5" dirty="0">
                <a:latin typeface="Times New Roman"/>
                <a:cs typeface="Times New Roman"/>
              </a:rPr>
              <a:t>momenti </a:t>
            </a:r>
            <a:r>
              <a:rPr sz="1350" dirty="0">
                <a:latin typeface="Times New Roman"/>
                <a:cs typeface="Times New Roman"/>
              </a:rPr>
              <a:t>didattici</a:t>
            </a:r>
            <a:r>
              <a:rPr sz="1350" spc="-15" dirty="0">
                <a:latin typeface="Times New Roman"/>
                <a:cs typeface="Times New Roman"/>
              </a:rPr>
              <a:t> </a:t>
            </a:r>
            <a:r>
              <a:rPr sz="1350" spc="-5" dirty="0">
                <a:latin typeface="Times New Roman"/>
                <a:cs typeface="Times New Roman"/>
              </a:rPr>
              <a:t>dedicati.</a:t>
            </a:r>
            <a:endParaRPr sz="1350">
              <a:latin typeface="Times New Roman"/>
              <a:cs typeface="Times New Roman"/>
            </a:endParaRPr>
          </a:p>
          <a:p>
            <a:pPr>
              <a:lnSpc>
                <a:spcPct val="100000"/>
              </a:lnSpc>
              <a:spcBef>
                <a:spcPts val="55"/>
              </a:spcBef>
            </a:pPr>
            <a:endParaRPr sz="1250">
              <a:latin typeface="Times New Roman"/>
              <a:cs typeface="Times New Roman"/>
            </a:endParaRPr>
          </a:p>
          <a:p>
            <a:pPr marL="12700" marR="10160" algn="just">
              <a:lnSpc>
                <a:spcPct val="95900"/>
              </a:lnSpc>
            </a:pPr>
            <a:r>
              <a:rPr sz="1350" spc="-5" dirty="0">
                <a:latin typeface="Times New Roman"/>
                <a:cs typeface="Times New Roman"/>
              </a:rPr>
              <a:t>Attraverso l’arte, l’archeologia, la musica, il canto, la lettura, il teatro, la fotografia, la  robotica, le </a:t>
            </a:r>
            <a:r>
              <a:rPr sz="1350" spc="-10" dirty="0">
                <a:latin typeface="Times New Roman"/>
                <a:cs typeface="Times New Roman"/>
              </a:rPr>
              <a:t>tecnologie </a:t>
            </a:r>
            <a:r>
              <a:rPr sz="1350" spc="-5" dirty="0">
                <a:latin typeface="Times New Roman"/>
                <a:cs typeface="Times New Roman"/>
              </a:rPr>
              <a:t>digitali </a:t>
            </a:r>
            <a:r>
              <a:rPr sz="1350" dirty="0">
                <a:latin typeface="Times New Roman"/>
                <a:cs typeface="Times New Roman"/>
              </a:rPr>
              <a:t>e </a:t>
            </a:r>
            <a:r>
              <a:rPr sz="1350" spc="-5" dirty="0">
                <a:latin typeface="Times New Roman"/>
                <a:cs typeface="Times New Roman"/>
              </a:rPr>
              <a:t>altri percorsi figurativi </a:t>
            </a:r>
            <a:r>
              <a:rPr sz="1350" dirty="0">
                <a:latin typeface="Times New Roman"/>
                <a:cs typeface="Times New Roman"/>
              </a:rPr>
              <a:t>e </a:t>
            </a:r>
            <a:r>
              <a:rPr sz="1350" spc="-5" dirty="0">
                <a:latin typeface="Times New Roman"/>
                <a:cs typeface="Times New Roman"/>
              </a:rPr>
              <a:t>linguistici, </a:t>
            </a:r>
            <a:r>
              <a:rPr sz="1350" dirty="0">
                <a:latin typeface="Times New Roman"/>
                <a:cs typeface="Times New Roman"/>
              </a:rPr>
              <a:t>i </a:t>
            </a:r>
            <a:r>
              <a:rPr sz="1350" spc="-5" dirty="0">
                <a:latin typeface="Times New Roman"/>
                <a:cs typeface="Times New Roman"/>
              </a:rPr>
              <a:t>giovani  protagonisti</a:t>
            </a:r>
            <a:r>
              <a:rPr sz="1350" spc="114" dirty="0">
                <a:latin typeface="Times New Roman"/>
                <a:cs typeface="Times New Roman"/>
              </a:rPr>
              <a:t> </a:t>
            </a:r>
            <a:r>
              <a:rPr sz="1350" dirty="0">
                <a:latin typeface="Times New Roman"/>
                <a:cs typeface="Times New Roman"/>
              </a:rPr>
              <a:t>del</a:t>
            </a:r>
            <a:r>
              <a:rPr sz="1350" spc="100" dirty="0">
                <a:latin typeface="Times New Roman"/>
                <a:cs typeface="Times New Roman"/>
              </a:rPr>
              <a:t> </a:t>
            </a:r>
            <a:r>
              <a:rPr sz="1350" dirty="0">
                <a:latin typeface="Times New Roman"/>
                <a:cs typeface="Times New Roman"/>
              </a:rPr>
              <a:t>Festival</a:t>
            </a:r>
            <a:r>
              <a:rPr sz="1350" spc="114" dirty="0">
                <a:latin typeface="Times New Roman"/>
                <a:cs typeface="Times New Roman"/>
              </a:rPr>
              <a:t> </a:t>
            </a:r>
            <a:r>
              <a:rPr sz="1350" spc="-5" dirty="0">
                <a:latin typeface="Times New Roman"/>
                <a:cs typeface="Times New Roman"/>
              </a:rPr>
              <a:t>potranno</a:t>
            </a:r>
            <a:r>
              <a:rPr sz="1350" spc="130" dirty="0">
                <a:latin typeface="Times New Roman"/>
                <a:cs typeface="Times New Roman"/>
              </a:rPr>
              <a:t> </a:t>
            </a:r>
            <a:r>
              <a:rPr sz="1350" spc="-5" dirty="0">
                <a:latin typeface="Times New Roman"/>
                <a:cs typeface="Times New Roman"/>
              </a:rPr>
              <a:t>così</a:t>
            </a:r>
            <a:r>
              <a:rPr sz="1350" spc="114" dirty="0">
                <a:latin typeface="Times New Roman"/>
                <a:cs typeface="Times New Roman"/>
              </a:rPr>
              <a:t> </a:t>
            </a:r>
            <a:r>
              <a:rPr sz="1350" spc="-5" dirty="0">
                <a:latin typeface="Times New Roman"/>
                <a:cs typeface="Times New Roman"/>
              </a:rPr>
              <a:t>sperimentare</a:t>
            </a:r>
            <a:r>
              <a:rPr sz="1350" spc="120" dirty="0">
                <a:latin typeface="Times New Roman"/>
                <a:cs typeface="Times New Roman"/>
              </a:rPr>
              <a:t> </a:t>
            </a:r>
            <a:r>
              <a:rPr sz="1350" spc="-5" dirty="0">
                <a:latin typeface="Times New Roman"/>
                <a:cs typeface="Times New Roman"/>
              </a:rPr>
              <a:t>le</a:t>
            </a:r>
            <a:r>
              <a:rPr sz="1350" spc="125" dirty="0">
                <a:latin typeface="Times New Roman"/>
                <a:cs typeface="Times New Roman"/>
              </a:rPr>
              <a:t> </a:t>
            </a:r>
            <a:r>
              <a:rPr sz="1350" spc="-5" dirty="0">
                <a:latin typeface="Times New Roman"/>
                <a:cs typeface="Times New Roman"/>
              </a:rPr>
              <a:t>potenzialità</a:t>
            </a:r>
            <a:r>
              <a:rPr sz="1350" spc="120" dirty="0">
                <a:latin typeface="Times New Roman"/>
                <a:cs typeface="Times New Roman"/>
              </a:rPr>
              <a:t> </a:t>
            </a:r>
            <a:r>
              <a:rPr sz="1350" spc="-5" dirty="0">
                <a:latin typeface="Times New Roman"/>
                <a:cs typeface="Times New Roman"/>
              </a:rPr>
              <a:t>della</a:t>
            </a:r>
            <a:r>
              <a:rPr sz="1350" spc="120" dirty="0">
                <a:latin typeface="Times New Roman"/>
                <a:cs typeface="Times New Roman"/>
              </a:rPr>
              <a:t> </a:t>
            </a:r>
            <a:r>
              <a:rPr sz="1350" spc="-5" dirty="0">
                <a:latin typeface="Times New Roman"/>
                <a:cs typeface="Times New Roman"/>
              </a:rPr>
              <a:t>loro</a:t>
            </a:r>
            <a:r>
              <a:rPr sz="1350" spc="130" dirty="0">
                <a:latin typeface="Times New Roman"/>
                <a:cs typeface="Times New Roman"/>
              </a:rPr>
              <a:t> </a:t>
            </a:r>
            <a:r>
              <a:rPr sz="1350" spc="-5" dirty="0">
                <a:latin typeface="Times New Roman"/>
                <a:cs typeface="Times New Roman"/>
              </a:rPr>
              <a:t>fantasia</a:t>
            </a:r>
            <a:r>
              <a:rPr sz="1350" spc="120" dirty="0">
                <a:latin typeface="Times New Roman"/>
                <a:cs typeface="Times New Roman"/>
              </a:rPr>
              <a:t> </a:t>
            </a:r>
            <a:r>
              <a:rPr sz="1350" dirty="0">
                <a:latin typeface="Times New Roman"/>
                <a:cs typeface="Times New Roman"/>
              </a:rPr>
              <a:t>e</a:t>
            </a:r>
            <a:endParaRPr sz="1350">
              <a:latin typeface="Times New Roman"/>
              <a:cs typeface="Times New Roman"/>
            </a:endParaRPr>
          </a:p>
        </p:txBody>
      </p:sp>
      <p:sp>
        <p:nvSpPr>
          <p:cNvPr id="6" name="object 6"/>
          <p:cNvSpPr/>
          <p:nvPr/>
        </p:nvSpPr>
        <p:spPr>
          <a:xfrm>
            <a:off x="2656204" y="2350228"/>
            <a:ext cx="2245741" cy="51451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8070" cy="424243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8370">
              <a:lnSpc>
                <a:spcPts val="1839"/>
              </a:lnSpc>
            </a:pPr>
            <a:r>
              <a:rPr sz="1600" b="1" spc="-5" dirty="0">
                <a:latin typeface="Arial"/>
                <a:cs typeface="Arial"/>
              </a:rPr>
              <a:t>Ilariaborletti.it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ts val="1550"/>
              </a:lnSpc>
              <a:spcBef>
                <a:spcPts val="980"/>
              </a:spcBef>
            </a:pPr>
            <a:r>
              <a:rPr sz="1350" spc="-5" dirty="0">
                <a:latin typeface="Times New Roman"/>
                <a:cs typeface="Times New Roman"/>
              </a:rPr>
              <a:t>costruire </a:t>
            </a:r>
            <a:r>
              <a:rPr sz="1350" spc="-10" dirty="0">
                <a:latin typeface="Times New Roman"/>
                <a:cs typeface="Times New Roman"/>
              </a:rPr>
              <a:t>infiniti </a:t>
            </a:r>
            <a:r>
              <a:rPr sz="1350" spc="-5" dirty="0">
                <a:latin typeface="Times New Roman"/>
                <a:cs typeface="Times New Roman"/>
              </a:rPr>
              <a:t>racconti. Oltre 80 gli eventi </a:t>
            </a:r>
            <a:r>
              <a:rPr sz="1350" dirty="0">
                <a:latin typeface="Times New Roman"/>
                <a:cs typeface="Times New Roman"/>
              </a:rPr>
              <a:t>culturali </a:t>
            </a:r>
            <a:r>
              <a:rPr sz="1350" spc="-5" dirty="0">
                <a:latin typeface="Times New Roman"/>
                <a:cs typeface="Times New Roman"/>
              </a:rPr>
              <a:t>in programma, </a:t>
            </a:r>
            <a:r>
              <a:rPr sz="1350" dirty="0">
                <a:latin typeface="Times New Roman"/>
                <a:cs typeface="Times New Roman"/>
              </a:rPr>
              <a:t>che si </a:t>
            </a:r>
            <a:r>
              <a:rPr sz="1350" spc="-5" dirty="0">
                <a:latin typeface="Times New Roman"/>
                <a:cs typeface="Times New Roman"/>
              </a:rPr>
              <a:t>svolgeranno  in </a:t>
            </a:r>
            <a:r>
              <a:rPr sz="1350" dirty="0">
                <a:latin typeface="Times New Roman"/>
                <a:cs typeface="Times New Roman"/>
              </a:rPr>
              <a:t>60 </a:t>
            </a:r>
            <a:r>
              <a:rPr sz="1350" spc="-5" dirty="0">
                <a:latin typeface="Times New Roman"/>
                <a:cs typeface="Times New Roman"/>
              </a:rPr>
              <a:t>città italiane: dal MADRE </a:t>
            </a:r>
            <a:r>
              <a:rPr sz="1350" dirty="0">
                <a:latin typeface="Times New Roman"/>
                <a:cs typeface="Times New Roman"/>
              </a:rPr>
              <a:t>di </a:t>
            </a:r>
            <a:r>
              <a:rPr sz="1350" spc="-5" dirty="0">
                <a:latin typeface="Times New Roman"/>
                <a:cs typeface="Times New Roman"/>
              </a:rPr>
              <a:t>Napoli alle Scuderie </a:t>
            </a:r>
            <a:r>
              <a:rPr sz="1350" dirty="0">
                <a:latin typeface="Times New Roman"/>
                <a:cs typeface="Times New Roman"/>
              </a:rPr>
              <a:t>di </a:t>
            </a:r>
            <a:r>
              <a:rPr sz="1350" spc="-5" dirty="0">
                <a:latin typeface="Times New Roman"/>
                <a:cs typeface="Times New Roman"/>
              </a:rPr>
              <a:t>Palazzo Altieri </a:t>
            </a:r>
            <a:r>
              <a:rPr sz="1350" dirty="0">
                <a:latin typeface="Times New Roman"/>
                <a:cs typeface="Times New Roman"/>
              </a:rPr>
              <a:t>di </a:t>
            </a:r>
            <a:r>
              <a:rPr sz="1350" spc="5" dirty="0">
                <a:latin typeface="Times New Roman"/>
                <a:cs typeface="Times New Roman"/>
              </a:rPr>
              <a:t>Roma,  </a:t>
            </a:r>
            <a:r>
              <a:rPr sz="1350" spc="-5" dirty="0">
                <a:latin typeface="Times New Roman"/>
                <a:cs typeface="Times New Roman"/>
              </a:rPr>
              <a:t>passando per Milano, </a:t>
            </a:r>
            <a:r>
              <a:rPr sz="1350" dirty="0">
                <a:latin typeface="Times New Roman"/>
                <a:cs typeface="Times New Roman"/>
              </a:rPr>
              <a:t>Palermo, </a:t>
            </a:r>
            <a:r>
              <a:rPr sz="1350" spc="-5" dirty="0">
                <a:latin typeface="Times New Roman"/>
                <a:cs typeface="Times New Roman"/>
              </a:rPr>
              <a:t>Avellino, Modena,</a:t>
            </a:r>
            <a:r>
              <a:rPr sz="1350" spc="-20" dirty="0">
                <a:latin typeface="Times New Roman"/>
                <a:cs typeface="Times New Roman"/>
              </a:rPr>
              <a:t> </a:t>
            </a:r>
            <a:r>
              <a:rPr sz="1350" spc="-5" dirty="0">
                <a:latin typeface="Times New Roman"/>
                <a:cs typeface="Times New Roman"/>
              </a:rPr>
              <a:t>Padova.</a:t>
            </a:r>
            <a:endParaRPr sz="1350">
              <a:latin typeface="Times New Roman"/>
              <a:cs typeface="Times New Roman"/>
            </a:endParaRPr>
          </a:p>
          <a:p>
            <a:pPr>
              <a:lnSpc>
                <a:spcPct val="100000"/>
              </a:lnSpc>
              <a:spcBef>
                <a:spcPts val="25"/>
              </a:spcBef>
            </a:pPr>
            <a:endParaRPr sz="1250">
              <a:latin typeface="Times New Roman"/>
              <a:cs typeface="Times New Roman"/>
            </a:endParaRPr>
          </a:p>
          <a:p>
            <a:pPr marL="12700" marR="7620" algn="just">
              <a:lnSpc>
                <a:spcPct val="95900"/>
              </a:lnSpc>
            </a:pPr>
            <a:r>
              <a:rPr sz="1350" dirty="0">
                <a:latin typeface="Times New Roman"/>
                <a:cs typeface="Times New Roman"/>
              </a:rPr>
              <a:t>Un </a:t>
            </a:r>
            <a:r>
              <a:rPr sz="1350" spc="-5" dirty="0">
                <a:latin typeface="Times New Roman"/>
                <a:cs typeface="Times New Roman"/>
              </a:rPr>
              <a:t>programma </a:t>
            </a:r>
            <a:r>
              <a:rPr sz="1350" dirty="0">
                <a:latin typeface="Times New Roman"/>
                <a:cs typeface="Times New Roman"/>
              </a:rPr>
              <a:t>di </a:t>
            </a:r>
            <a:r>
              <a:rPr sz="1350" spc="-5" dirty="0">
                <a:latin typeface="Times New Roman"/>
                <a:cs typeface="Times New Roman"/>
              </a:rPr>
              <a:t>eventi straordinario per una manifestazione che </a:t>
            </a:r>
            <a:r>
              <a:rPr sz="1350" dirty="0">
                <a:latin typeface="Times New Roman"/>
                <a:cs typeface="Times New Roman"/>
              </a:rPr>
              <a:t>ha </a:t>
            </a:r>
            <a:r>
              <a:rPr sz="1350" spc="-5" dirty="0">
                <a:latin typeface="Times New Roman"/>
                <a:cs typeface="Times New Roman"/>
              </a:rPr>
              <a:t>il Patrocinio dell’  UNESCO </a:t>
            </a:r>
            <a:r>
              <a:rPr sz="1350" dirty="0">
                <a:latin typeface="Times New Roman"/>
                <a:cs typeface="Times New Roman"/>
              </a:rPr>
              <a:t>e del </a:t>
            </a:r>
            <a:r>
              <a:rPr sz="1350" spc="-5" dirty="0">
                <a:latin typeface="Times New Roman"/>
                <a:cs typeface="Times New Roman"/>
              </a:rPr>
              <a:t>Ministero </a:t>
            </a:r>
            <a:r>
              <a:rPr sz="1350" dirty="0">
                <a:latin typeface="Times New Roman"/>
                <a:cs typeface="Times New Roman"/>
              </a:rPr>
              <a:t>dei Beni e </a:t>
            </a:r>
            <a:r>
              <a:rPr sz="1350" spc="-5" dirty="0">
                <a:latin typeface="Times New Roman"/>
                <a:cs typeface="Times New Roman"/>
              </a:rPr>
              <a:t>delle Attività Culturali </a:t>
            </a:r>
            <a:r>
              <a:rPr sz="1350" dirty="0">
                <a:latin typeface="Times New Roman"/>
                <a:cs typeface="Times New Roman"/>
              </a:rPr>
              <a:t>e </a:t>
            </a:r>
            <a:r>
              <a:rPr sz="1350" spc="-5" dirty="0">
                <a:latin typeface="Times New Roman"/>
                <a:cs typeface="Times New Roman"/>
              </a:rPr>
              <a:t>del Turismo </a:t>
            </a:r>
            <a:r>
              <a:rPr sz="1350" dirty="0">
                <a:latin typeface="Times New Roman"/>
                <a:cs typeface="Times New Roman"/>
              </a:rPr>
              <a:t>e </a:t>
            </a:r>
            <a:r>
              <a:rPr sz="1350" spc="-5" dirty="0">
                <a:latin typeface="Times New Roman"/>
                <a:cs typeface="Times New Roman"/>
              </a:rPr>
              <a:t>che rende  bambini </a:t>
            </a:r>
            <a:r>
              <a:rPr sz="1350" dirty="0">
                <a:latin typeface="Times New Roman"/>
                <a:cs typeface="Times New Roman"/>
              </a:rPr>
              <a:t>e </a:t>
            </a:r>
            <a:r>
              <a:rPr sz="1350" spc="-5" dirty="0">
                <a:latin typeface="Times New Roman"/>
                <a:cs typeface="Times New Roman"/>
              </a:rPr>
              <a:t>ragazzi protagonisti </a:t>
            </a:r>
            <a:r>
              <a:rPr sz="1350" dirty="0">
                <a:latin typeface="Times New Roman"/>
                <a:cs typeface="Times New Roman"/>
              </a:rPr>
              <a:t>di </a:t>
            </a:r>
            <a:r>
              <a:rPr sz="1350" spc="-5" dirty="0">
                <a:latin typeface="Times New Roman"/>
                <a:cs typeface="Times New Roman"/>
              </a:rPr>
              <a:t>una primavera della </a:t>
            </a:r>
            <a:r>
              <a:rPr sz="1350" dirty="0">
                <a:latin typeface="Times New Roman"/>
                <a:cs typeface="Times New Roman"/>
              </a:rPr>
              <a:t>fantasia, </a:t>
            </a:r>
            <a:r>
              <a:rPr sz="1350" spc="-5" dirty="0">
                <a:latin typeface="Times New Roman"/>
                <a:cs typeface="Times New Roman"/>
              </a:rPr>
              <a:t>unendo cultura  </a:t>
            </a:r>
            <a:r>
              <a:rPr sz="1350" dirty="0">
                <a:latin typeface="Times New Roman"/>
                <a:cs typeface="Times New Roman"/>
              </a:rPr>
              <a:t>e </a:t>
            </a:r>
            <a:r>
              <a:rPr sz="1350" spc="-5" dirty="0">
                <a:latin typeface="Times New Roman"/>
                <a:cs typeface="Times New Roman"/>
              </a:rPr>
              <a:t>creatività in un felice</a:t>
            </a:r>
            <a:r>
              <a:rPr sz="1350" spc="5" dirty="0">
                <a:latin typeface="Times New Roman"/>
                <a:cs typeface="Times New Roman"/>
              </a:rPr>
              <a:t> </a:t>
            </a:r>
            <a:r>
              <a:rPr sz="1350" spc="-5" dirty="0">
                <a:latin typeface="Times New Roman"/>
                <a:cs typeface="Times New Roman"/>
              </a:rPr>
              <a:t>connubio.</a:t>
            </a:r>
            <a:endParaRPr sz="1350">
              <a:latin typeface="Times New Roman"/>
              <a:cs typeface="Times New Roman"/>
            </a:endParaRPr>
          </a:p>
          <a:p>
            <a:pPr>
              <a:lnSpc>
                <a:spcPct val="100000"/>
              </a:lnSpc>
              <a:spcBef>
                <a:spcPts val="50"/>
              </a:spcBef>
            </a:pPr>
            <a:endParaRPr sz="1200">
              <a:latin typeface="Times New Roman"/>
              <a:cs typeface="Times New Roman"/>
            </a:endParaRPr>
          </a:p>
          <a:p>
            <a:pPr marL="12700" algn="just">
              <a:lnSpc>
                <a:spcPct val="100000"/>
              </a:lnSpc>
            </a:pPr>
            <a:r>
              <a:rPr sz="1350" dirty="0">
                <a:latin typeface="Times New Roman"/>
                <a:cs typeface="Times New Roman"/>
              </a:rPr>
              <a:t>PER SAPERNE </a:t>
            </a:r>
            <a:r>
              <a:rPr sz="1350" spc="-5" dirty="0">
                <a:latin typeface="Times New Roman"/>
                <a:cs typeface="Times New Roman"/>
              </a:rPr>
              <a:t>DI</a:t>
            </a:r>
            <a:r>
              <a:rPr sz="1350" spc="-25" dirty="0">
                <a:latin typeface="Times New Roman"/>
                <a:cs typeface="Times New Roman"/>
              </a:rPr>
              <a:t> </a:t>
            </a:r>
            <a:r>
              <a:rPr sz="1350" spc="-5" dirty="0">
                <a:latin typeface="Times New Roman"/>
                <a:cs typeface="Times New Roman"/>
              </a:rPr>
              <a:t>PIÙ</a:t>
            </a:r>
            <a:endParaRPr sz="1350">
              <a:latin typeface="Times New Roman"/>
              <a:cs typeface="Times New Roman"/>
            </a:endParaRPr>
          </a:p>
          <a:p>
            <a:pPr>
              <a:lnSpc>
                <a:spcPct val="100000"/>
              </a:lnSpc>
            </a:pPr>
            <a:endParaRPr sz="1250">
              <a:latin typeface="Times New Roman"/>
              <a:cs typeface="Times New Roman"/>
            </a:endParaRPr>
          </a:p>
          <a:p>
            <a:pPr marL="12700" algn="just">
              <a:lnSpc>
                <a:spcPts val="1585"/>
              </a:lnSpc>
            </a:pPr>
            <a:r>
              <a:rPr sz="1350" spc="-5" dirty="0">
                <a:latin typeface="Times New Roman"/>
                <a:cs typeface="Times New Roman"/>
              </a:rPr>
              <a:t>VISITA </a:t>
            </a:r>
            <a:r>
              <a:rPr sz="1350" dirty="0">
                <a:latin typeface="Times New Roman"/>
                <a:cs typeface="Times New Roman"/>
              </a:rPr>
              <a:t>IL </a:t>
            </a:r>
            <a:r>
              <a:rPr sz="1350" spc="-5" dirty="0">
                <a:latin typeface="Times New Roman"/>
                <a:cs typeface="Times New Roman"/>
              </a:rPr>
              <a:t>SITO DEL FESTIVAL DELLA</a:t>
            </a:r>
            <a:r>
              <a:rPr sz="1350" spc="20" dirty="0">
                <a:latin typeface="Times New Roman"/>
                <a:cs typeface="Times New Roman"/>
              </a:rPr>
              <a:t> </a:t>
            </a:r>
            <a:r>
              <a:rPr sz="1350" spc="-5" dirty="0">
                <a:latin typeface="Times New Roman"/>
                <a:cs typeface="Times New Roman"/>
              </a:rPr>
              <a:t>CULTURA</a:t>
            </a:r>
            <a:endParaRPr sz="1350">
              <a:latin typeface="Times New Roman"/>
              <a:cs typeface="Times New Roman"/>
            </a:endParaRPr>
          </a:p>
          <a:p>
            <a:pPr marL="12700" algn="just">
              <a:lnSpc>
                <a:spcPts val="1585"/>
              </a:lnSpc>
            </a:pPr>
            <a:r>
              <a:rPr sz="1350" spc="-5" dirty="0">
                <a:latin typeface="Times New Roman"/>
                <a:cs typeface="Times New Roman"/>
              </a:rPr>
              <a:t>CREATIVA </a:t>
            </a:r>
            <a:r>
              <a:rPr sz="1350" u="sng" spc="-5" dirty="0">
                <a:uFill>
                  <a:solidFill>
                    <a:srgbClr val="000000"/>
                  </a:solidFill>
                </a:uFill>
                <a:latin typeface="Times New Roman"/>
                <a:cs typeface="Times New Roman"/>
                <a:hlinkClick r:id="rId3"/>
              </a:rPr>
              <a:t>http://www.festivalculturacreativa.it/</a:t>
            </a:r>
            <a:endParaRPr sz="1350">
              <a:latin typeface="Times New Roman"/>
              <a:cs typeface="Times New Roman"/>
            </a:endParaRP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Ilmacaone.it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47725" y="3569334"/>
            <a:ext cx="5972175" cy="381952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8031479"/>
            <a:ext cx="6148705" cy="1652270"/>
          </a:xfrm>
          <a:prstGeom prst="rect">
            <a:avLst/>
          </a:prstGeom>
        </p:spPr>
        <p:txBody>
          <a:bodyPr vert="horz" wrap="square" lIns="0" tIns="13335" rIns="0" bIns="0" rtlCol="0">
            <a:spAutoFit/>
          </a:bodyPr>
          <a:lstStyle/>
          <a:p>
            <a:pPr marL="12700" marR="6985" algn="just">
              <a:lnSpc>
                <a:spcPct val="117200"/>
              </a:lnSpc>
              <a:spcBef>
                <a:spcPts val="105"/>
              </a:spcBef>
            </a:pPr>
            <a:r>
              <a:rPr sz="1200" spc="-5" dirty="0">
                <a:latin typeface="Calibri"/>
                <a:cs typeface="Calibri"/>
              </a:rPr>
              <a:t>“L’alfabeto </a:t>
            </a:r>
            <a:r>
              <a:rPr sz="1200" dirty="0">
                <a:latin typeface="Calibri"/>
                <a:cs typeface="Calibri"/>
              </a:rPr>
              <a:t>del </a:t>
            </a:r>
            <a:r>
              <a:rPr sz="1200" spc="-5" dirty="0">
                <a:latin typeface="Calibri"/>
                <a:cs typeface="Calibri"/>
              </a:rPr>
              <a:t>mondo </a:t>
            </a:r>
            <a:r>
              <a:rPr sz="1200" dirty="0">
                <a:latin typeface="Calibri"/>
                <a:cs typeface="Calibri"/>
              </a:rPr>
              <a:t>– leggiamo i </a:t>
            </a:r>
            <a:r>
              <a:rPr sz="1200" spc="-5" dirty="0">
                <a:latin typeface="Calibri"/>
                <a:cs typeface="Calibri"/>
              </a:rPr>
              <a:t>segni intorno </a:t>
            </a:r>
            <a:r>
              <a:rPr sz="1200" dirty="0">
                <a:latin typeface="Calibri"/>
                <a:cs typeface="Calibri"/>
              </a:rPr>
              <a:t>a noi e </a:t>
            </a:r>
            <a:r>
              <a:rPr sz="1200" spc="-5" dirty="0">
                <a:latin typeface="Calibri"/>
                <a:cs typeface="Calibri"/>
              </a:rPr>
              <a:t>raccontiamo”. </a:t>
            </a:r>
            <a:r>
              <a:rPr sz="1200" dirty="0">
                <a:latin typeface="Calibri"/>
                <a:cs typeface="Calibri"/>
              </a:rPr>
              <a:t>Questo il </a:t>
            </a:r>
            <a:r>
              <a:rPr sz="1200" spc="-5" dirty="0">
                <a:latin typeface="Calibri"/>
                <a:cs typeface="Calibri"/>
              </a:rPr>
              <a:t>tema della  seconda edizione </a:t>
            </a:r>
            <a:r>
              <a:rPr sz="1200" dirty="0">
                <a:latin typeface="Calibri"/>
                <a:cs typeface="Calibri"/>
              </a:rPr>
              <a:t>del </a:t>
            </a:r>
            <a:r>
              <a:rPr sz="1200" spc="-5" dirty="0">
                <a:latin typeface="Calibri"/>
                <a:cs typeface="Calibri"/>
              </a:rPr>
              <a:t>Festival della cultura creativa, una manifestazione promossa </a:t>
            </a:r>
            <a:r>
              <a:rPr sz="1200" dirty="0">
                <a:latin typeface="Calibri"/>
                <a:cs typeface="Calibri"/>
              </a:rPr>
              <a:t>dall’ABI  (Associazione </a:t>
            </a:r>
            <a:r>
              <a:rPr sz="1200" spc="-5" dirty="0">
                <a:latin typeface="Calibri"/>
                <a:cs typeface="Calibri"/>
              </a:rPr>
              <a:t>Bancaria Italiana) </a:t>
            </a:r>
            <a:r>
              <a:rPr sz="1200" dirty="0">
                <a:latin typeface="Calibri"/>
                <a:cs typeface="Calibri"/>
              </a:rPr>
              <a:t>e </a:t>
            </a:r>
            <a:r>
              <a:rPr sz="1200" spc="-5" dirty="0">
                <a:latin typeface="Calibri"/>
                <a:cs typeface="Calibri"/>
              </a:rPr>
              <a:t>patrocinata dall’Unesco, </a:t>
            </a:r>
            <a:r>
              <a:rPr sz="1200" dirty="0">
                <a:latin typeface="Calibri"/>
                <a:cs typeface="Calibri"/>
              </a:rPr>
              <a:t>in </a:t>
            </a:r>
            <a:r>
              <a:rPr sz="1200" spc="-5" dirty="0">
                <a:latin typeface="Calibri"/>
                <a:cs typeface="Calibri"/>
              </a:rPr>
              <a:t>programma fino </a:t>
            </a:r>
            <a:r>
              <a:rPr sz="1200" dirty="0">
                <a:latin typeface="Calibri"/>
                <a:cs typeface="Calibri"/>
              </a:rPr>
              <a:t>al 22</a:t>
            </a:r>
            <a:r>
              <a:rPr sz="1200" spc="20" dirty="0">
                <a:latin typeface="Calibri"/>
                <a:cs typeface="Calibri"/>
              </a:rPr>
              <a:t> </a:t>
            </a:r>
            <a:r>
              <a:rPr sz="1200" spc="-5" dirty="0">
                <a:latin typeface="Calibri"/>
                <a:cs typeface="Calibri"/>
              </a:rPr>
              <a:t>marzo.</a:t>
            </a:r>
            <a:endParaRPr sz="1200">
              <a:latin typeface="Calibri"/>
              <a:cs typeface="Calibri"/>
            </a:endParaRPr>
          </a:p>
          <a:p>
            <a:pPr marL="12700" marR="5080" algn="just">
              <a:lnSpc>
                <a:spcPct val="116900"/>
              </a:lnSpc>
              <a:spcBef>
                <a:spcPts val="1005"/>
              </a:spcBef>
            </a:pPr>
            <a:r>
              <a:rPr sz="1200" spc="-5" dirty="0">
                <a:latin typeface="Calibri"/>
                <a:cs typeface="Calibri"/>
              </a:rPr>
              <a:t>Destinatari dell’appuntamento sono </a:t>
            </a:r>
            <a:r>
              <a:rPr sz="1200" dirty="0">
                <a:latin typeface="Calibri"/>
                <a:cs typeface="Calibri"/>
              </a:rPr>
              <a:t>i </a:t>
            </a:r>
            <a:r>
              <a:rPr sz="1200" spc="-5" dirty="0">
                <a:latin typeface="Calibri"/>
                <a:cs typeface="Calibri"/>
              </a:rPr>
              <a:t>bambini </a:t>
            </a:r>
            <a:r>
              <a:rPr sz="1200" dirty="0">
                <a:latin typeface="Calibri"/>
                <a:cs typeface="Calibri"/>
              </a:rPr>
              <a:t>e i </a:t>
            </a:r>
            <a:r>
              <a:rPr sz="1200" spc="-5" dirty="0">
                <a:latin typeface="Calibri"/>
                <a:cs typeface="Calibri"/>
              </a:rPr>
              <a:t>ragazzi dai </a:t>
            </a:r>
            <a:r>
              <a:rPr sz="1200" dirty="0">
                <a:latin typeface="Calibri"/>
                <a:cs typeface="Calibri"/>
              </a:rPr>
              <a:t>6 ai 13 </a:t>
            </a:r>
            <a:r>
              <a:rPr sz="1200" spc="-5" dirty="0">
                <a:latin typeface="Calibri"/>
                <a:cs typeface="Calibri"/>
              </a:rPr>
              <a:t>anni. </a:t>
            </a:r>
            <a:r>
              <a:rPr sz="1200" dirty="0">
                <a:latin typeface="Calibri"/>
                <a:cs typeface="Calibri"/>
              </a:rPr>
              <a:t>Ad essi </a:t>
            </a:r>
            <a:r>
              <a:rPr sz="1200" spc="-5" dirty="0">
                <a:latin typeface="Calibri"/>
                <a:cs typeface="Calibri"/>
              </a:rPr>
              <a:t>si rivolgono </a:t>
            </a:r>
            <a:r>
              <a:rPr sz="1200" spc="-10" dirty="0">
                <a:latin typeface="Calibri"/>
                <a:cs typeface="Calibri"/>
              </a:rPr>
              <a:t>le  </a:t>
            </a:r>
            <a:r>
              <a:rPr sz="1200" dirty="0">
                <a:latin typeface="Calibri"/>
                <a:cs typeface="Calibri"/>
              </a:rPr>
              <a:t>decine di eventi </a:t>
            </a:r>
            <a:r>
              <a:rPr sz="1200" spc="-5" dirty="0">
                <a:latin typeface="Calibri"/>
                <a:cs typeface="Calibri"/>
              </a:rPr>
              <a:t>sparsi </a:t>
            </a:r>
            <a:r>
              <a:rPr sz="1200" dirty="0">
                <a:latin typeface="Calibri"/>
                <a:cs typeface="Calibri"/>
              </a:rPr>
              <a:t>nella </a:t>
            </a:r>
            <a:r>
              <a:rPr sz="1200" spc="-5" dirty="0">
                <a:latin typeface="Calibri"/>
                <a:cs typeface="Calibri"/>
              </a:rPr>
              <a:t>Penisola -mostre, dibattiti, laboratori, spettacoli teatrali, </a:t>
            </a:r>
            <a:r>
              <a:rPr sz="1200" dirty="0">
                <a:latin typeface="Calibri"/>
                <a:cs typeface="Calibri"/>
              </a:rPr>
              <a:t>etc.-  </a:t>
            </a:r>
            <a:r>
              <a:rPr sz="1200" spc="-5" dirty="0">
                <a:latin typeface="Calibri"/>
                <a:cs typeface="Calibri"/>
              </a:rPr>
              <a:t>organizzati </a:t>
            </a:r>
            <a:r>
              <a:rPr sz="1200" dirty="0">
                <a:latin typeface="Calibri"/>
                <a:cs typeface="Calibri"/>
              </a:rPr>
              <a:t>da </a:t>
            </a:r>
            <a:r>
              <a:rPr sz="1200" spc="-5" dirty="0">
                <a:latin typeface="Calibri"/>
                <a:cs typeface="Calibri"/>
              </a:rPr>
              <a:t>associazioni culturali. Sul sito </a:t>
            </a:r>
            <a:r>
              <a:rPr sz="1200" dirty="0">
                <a:latin typeface="Calibri"/>
                <a:cs typeface="Calibri"/>
              </a:rPr>
              <a:t>è </a:t>
            </a:r>
            <a:r>
              <a:rPr sz="1200" spc="-5" dirty="0">
                <a:latin typeface="Calibri"/>
                <a:cs typeface="Calibri"/>
              </a:rPr>
              <a:t>possibile consultare </a:t>
            </a:r>
            <a:r>
              <a:rPr sz="1200" dirty="0">
                <a:latin typeface="Calibri"/>
                <a:cs typeface="Calibri"/>
              </a:rPr>
              <a:t>il </a:t>
            </a:r>
            <a:r>
              <a:rPr sz="1200" u="sng" spc="-5" dirty="0">
                <a:solidFill>
                  <a:srgbClr val="0000FF"/>
                </a:solidFill>
                <a:uFill>
                  <a:solidFill>
                    <a:srgbClr val="0000FF"/>
                  </a:solidFill>
                </a:uFill>
                <a:latin typeface="Calibri"/>
                <a:cs typeface="Calibri"/>
                <a:hlinkClick r:id="rId4"/>
              </a:rPr>
              <a:t>ricco </a:t>
            </a:r>
            <a:r>
              <a:rPr sz="1200" u="sng" dirty="0">
                <a:solidFill>
                  <a:srgbClr val="0000FF"/>
                </a:solidFill>
                <a:uFill>
                  <a:solidFill>
                    <a:srgbClr val="0000FF"/>
                  </a:solidFill>
                </a:uFill>
                <a:latin typeface="Calibri"/>
                <a:cs typeface="Calibri"/>
                <a:hlinkClick r:id="rId4"/>
              </a:rPr>
              <a:t>calendario</a:t>
            </a:r>
            <a:r>
              <a:rPr sz="1200" dirty="0">
                <a:latin typeface="Calibri"/>
                <a:cs typeface="Calibri"/>
              </a:rPr>
              <a:t>, </a:t>
            </a:r>
            <a:r>
              <a:rPr sz="1200" spc="-5" dirty="0">
                <a:latin typeface="Calibri"/>
                <a:cs typeface="Calibri"/>
              </a:rPr>
              <a:t>con gli  appuntamenti divisi per</a:t>
            </a:r>
            <a:r>
              <a:rPr sz="1200" spc="-10" dirty="0">
                <a:latin typeface="Calibri"/>
                <a:cs typeface="Calibri"/>
              </a:rPr>
              <a:t> </a:t>
            </a:r>
            <a:r>
              <a:rPr sz="1200" dirty="0">
                <a:latin typeface="Calibri"/>
                <a:cs typeface="Calibri"/>
              </a:rPr>
              <a:t>regione.</a:t>
            </a:r>
            <a:endParaRPr sz="1200">
              <a:latin typeface="Calibri"/>
              <a:cs typeface="Calibri"/>
            </a:endParaRPr>
          </a:p>
        </p:txBody>
      </p:sp>
      <p:sp>
        <p:nvSpPr>
          <p:cNvPr id="6" name="object 6"/>
          <p:cNvSpPr/>
          <p:nvPr/>
        </p:nvSpPr>
        <p:spPr>
          <a:xfrm>
            <a:off x="2637154" y="2315463"/>
            <a:ext cx="2285238" cy="72135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Medium.com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76300" y="3331844"/>
            <a:ext cx="5925184" cy="3460114"/>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7013829"/>
            <a:ext cx="6137910" cy="1148715"/>
          </a:xfrm>
          <a:prstGeom prst="rect">
            <a:avLst/>
          </a:prstGeom>
        </p:spPr>
        <p:txBody>
          <a:bodyPr vert="horz" wrap="square" lIns="0" tIns="12700" rIns="0" bIns="0" rtlCol="0">
            <a:spAutoFit/>
          </a:bodyPr>
          <a:lstStyle/>
          <a:p>
            <a:pPr marL="12700">
              <a:lnSpc>
                <a:spcPct val="100000"/>
              </a:lnSpc>
              <a:spcBef>
                <a:spcPts val="100"/>
              </a:spcBef>
            </a:pPr>
            <a:r>
              <a:rPr sz="1200" spc="5" dirty="0">
                <a:latin typeface="Georgia"/>
                <a:cs typeface="Georgia"/>
              </a:rPr>
              <a:t>Raccontare</a:t>
            </a:r>
            <a:r>
              <a:rPr sz="1200" spc="60" dirty="0">
                <a:latin typeface="Georgia"/>
                <a:cs typeface="Georgia"/>
              </a:rPr>
              <a:t> </a:t>
            </a:r>
            <a:r>
              <a:rPr sz="1200" dirty="0">
                <a:latin typeface="Georgia"/>
                <a:cs typeface="Georgia"/>
              </a:rPr>
              <a:t>il</a:t>
            </a:r>
            <a:r>
              <a:rPr sz="1200" spc="75" dirty="0">
                <a:latin typeface="Georgia"/>
                <a:cs typeface="Georgia"/>
              </a:rPr>
              <a:t> </a:t>
            </a:r>
            <a:r>
              <a:rPr sz="1200" spc="5" dirty="0">
                <a:latin typeface="Georgia"/>
                <a:cs typeface="Georgia"/>
              </a:rPr>
              <a:t>territorio</a:t>
            </a:r>
            <a:r>
              <a:rPr sz="1200" spc="65" dirty="0">
                <a:latin typeface="Georgia"/>
                <a:cs typeface="Georgia"/>
              </a:rPr>
              <a:t> </a:t>
            </a:r>
            <a:r>
              <a:rPr sz="1200" dirty="0">
                <a:latin typeface="Georgia"/>
                <a:cs typeface="Georgia"/>
              </a:rPr>
              <a:t>del</a:t>
            </a:r>
            <a:r>
              <a:rPr sz="1200" spc="75" dirty="0">
                <a:latin typeface="Georgia"/>
                <a:cs typeface="Georgia"/>
              </a:rPr>
              <a:t> </a:t>
            </a:r>
            <a:r>
              <a:rPr sz="1200" spc="5" dirty="0">
                <a:latin typeface="Georgia"/>
                <a:cs typeface="Georgia"/>
              </a:rPr>
              <a:t>matese</a:t>
            </a:r>
            <a:r>
              <a:rPr sz="1200" spc="60" dirty="0">
                <a:latin typeface="Georgia"/>
                <a:cs typeface="Georgia"/>
              </a:rPr>
              <a:t> </a:t>
            </a:r>
            <a:r>
              <a:rPr sz="1200" spc="5" dirty="0">
                <a:latin typeface="Georgia"/>
                <a:cs typeface="Georgia"/>
              </a:rPr>
              <a:t>attraverso</a:t>
            </a:r>
            <a:r>
              <a:rPr sz="1200" spc="70" dirty="0">
                <a:latin typeface="Georgia"/>
                <a:cs typeface="Georgia"/>
              </a:rPr>
              <a:t> </a:t>
            </a:r>
            <a:r>
              <a:rPr sz="1200" spc="5" dirty="0">
                <a:latin typeface="Georgia"/>
                <a:cs typeface="Georgia"/>
              </a:rPr>
              <a:t>un</a:t>
            </a:r>
            <a:r>
              <a:rPr sz="1200" spc="70" dirty="0">
                <a:latin typeface="Georgia"/>
                <a:cs typeface="Georgia"/>
              </a:rPr>
              <a:t> </a:t>
            </a:r>
            <a:r>
              <a:rPr sz="1200" spc="5" dirty="0">
                <a:latin typeface="Georgia"/>
                <a:cs typeface="Georgia"/>
              </a:rPr>
              <a:t>alfabeto</a:t>
            </a:r>
            <a:r>
              <a:rPr sz="1200" spc="55" dirty="0">
                <a:latin typeface="Georgia"/>
                <a:cs typeface="Georgia"/>
              </a:rPr>
              <a:t> </a:t>
            </a:r>
            <a:r>
              <a:rPr sz="1200" spc="5" dirty="0">
                <a:latin typeface="Georgia"/>
                <a:cs typeface="Georgia"/>
              </a:rPr>
              <a:t>fantastico</a:t>
            </a:r>
            <a:r>
              <a:rPr sz="1200" spc="70" dirty="0">
                <a:latin typeface="Georgia"/>
                <a:cs typeface="Georgia"/>
              </a:rPr>
              <a:t> </a:t>
            </a:r>
            <a:r>
              <a:rPr sz="1200" spc="5" dirty="0">
                <a:latin typeface="Georgia"/>
                <a:cs typeface="Georgia"/>
              </a:rPr>
              <a:t>inventato</a:t>
            </a:r>
            <a:r>
              <a:rPr sz="1200" spc="65" dirty="0">
                <a:latin typeface="Georgia"/>
                <a:cs typeface="Georgia"/>
              </a:rPr>
              <a:t> </a:t>
            </a:r>
            <a:r>
              <a:rPr sz="1200" dirty="0">
                <a:latin typeface="Georgia"/>
                <a:cs typeface="Georgia"/>
              </a:rPr>
              <a:t>dai</a:t>
            </a:r>
            <a:r>
              <a:rPr sz="1200" spc="65" dirty="0">
                <a:latin typeface="Georgia"/>
                <a:cs typeface="Georgia"/>
              </a:rPr>
              <a:t> </a:t>
            </a:r>
            <a:r>
              <a:rPr sz="1200" spc="5" dirty="0">
                <a:latin typeface="Georgia"/>
                <a:cs typeface="Georgia"/>
              </a:rPr>
              <a:t>ragazzi</a:t>
            </a:r>
            <a:endParaRPr sz="1200">
              <a:latin typeface="Georgia"/>
              <a:cs typeface="Georgia"/>
            </a:endParaRPr>
          </a:p>
          <a:p>
            <a:pPr marL="12700" marR="5080" algn="just">
              <a:lnSpc>
                <a:spcPct val="171200"/>
              </a:lnSpc>
              <a:spcBef>
                <a:spcPts val="5"/>
              </a:spcBef>
            </a:pPr>
            <a:r>
              <a:rPr sz="1200" dirty="0">
                <a:latin typeface="Georgia"/>
                <a:cs typeface="Georgia"/>
              </a:rPr>
              <a:t>e </a:t>
            </a:r>
            <a:r>
              <a:rPr sz="1200" spc="5" dirty="0">
                <a:latin typeface="Georgia"/>
                <a:cs typeface="Georgia"/>
              </a:rPr>
              <a:t>creare la </a:t>
            </a:r>
            <a:r>
              <a:rPr sz="1200" i="1" spc="5" dirty="0">
                <a:latin typeface="Georgia"/>
                <a:cs typeface="Georgia"/>
              </a:rPr>
              <a:t>Matesepedia</a:t>
            </a:r>
            <a:r>
              <a:rPr sz="1200" spc="5" dirty="0">
                <a:latin typeface="Georgia"/>
                <a:cs typeface="Georgia"/>
              </a:rPr>
              <a:t>, una particolare, impossibile </a:t>
            </a:r>
            <a:r>
              <a:rPr sz="1200" dirty="0">
                <a:latin typeface="Georgia"/>
                <a:cs typeface="Georgia"/>
              </a:rPr>
              <a:t>e </a:t>
            </a:r>
            <a:r>
              <a:rPr sz="1200" spc="5" dirty="0">
                <a:latin typeface="Georgia"/>
                <a:cs typeface="Georgia"/>
              </a:rPr>
              <a:t>strampalata enciclopedia di </a:t>
            </a:r>
            <a:r>
              <a:rPr sz="1200" spc="295" dirty="0">
                <a:latin typeface="Georgia"/>
                <a:cs typeface="Georgia"/>
              </a:rPr>
              <a:t> </a:t>
            </a:r>
            <a:r>
              <a:rPr sz="1200" spc="5" dirty="0">
                <a:latin typeface="Georgia"/>
                <a:cs typeface="Georgia"/>
              </a:rPr>
              <a:t>questa parte della provincia </a:t>
            </a:r>
            <a:r>
              <a:rPr sz="1200" dirty="0">
                <a:latin typeface="Georgia"/>
                <a:cs typeface="Georgia"/>
              </a:rPr>
              <a:t>di </a:t>
            </a:r>
            <a:r>
              <a:rPr sz="1200" spc="5" dirty="0">
                <a:latin typeface="Georgia"/>
                <a:cs typeface="Georgia"/>
              </a:rPr>
              <a:t>Caserta, poco conosciuta eppur bellissima: questa la </a:t>
            </a:r>
            <a:r>
              <a:rPr sz="1200" dirty="0">
                <a:latin typeface="Georgia"/>
                <a:cs typeface="Georgia"/>
              </a:rPr>
              <a:t>sfida  da </a:t>
            </a:r>
            <a:r>
              <a:rPr sz="1200" spc="5" dirty="0">
                <a:latin typeface="Georgia"/>
                <a:cs typeface="Georgia"/>
              </a:rPr>
              <a:t>compiere </a:t>
            </a:r>
            <a:r>
              <a:rPr sz="1200" dirty="0">
                <a:latin typeface="Georgia"/>
                <a:cs typeface="Georgia"/>
              </a:rPr>
              <a:t>in appena </a:t>
            </a:r>
            <a:r>
              <a:rPr sz="1200" spc="5" dirty="0">
                <a:latin typeface="Georgia"/>
                <a:cs typeface="Georgia"/>
              </a:rPr>
              <a:t>una</a:t>
            </a:r>
            <a:r>
              <a:rPr sz="1200" spc="75" dirty="0">
                <a:latin typeface="Georgia"/>
                <a:cs typeface="Georgia"/>
              </a:rPr>
              <a:t> </a:t>
            </a:r>
            <a:r>
              <a:rPr sz="1200" spc="5" dirty="0">
                <a:latin typeface="Georgia"/>
                <a:cs typeface="Georgia"/>
              </a:rPr>
              <a:t>settimana.</a:t>
            </a:r>
            <a:endParaRPr sz="1200">
              <a:latin typeface="Georgia"/>
              <a:cs typeface="Georgia"/>
            </a:endParaRPr>
          </a:p>
        </p:txBody>
      </p:sp>
      <p:sp>
        <p:nvSpPr>
          <p:cNvPr id="6" name="object 6"/>
          <p:cNvSpPr txBox="1"/>
          <p:nvPr/>
        </p:nvSpPr>
        <p:spPr>
          <a:xfrm>
            <a:off x="706627" y="8687561"/>
            <a:ext cx="6140450" cy="1151890"/>
          </a:xfrm>
          <a:prstGeom prst="rect">
            <a:avLst/>
          </a:prstGeom>
        </p:spPr>
        <p:txBody>
          <a:bodyPr vert="horz" wrap="square" lIns="0" tIns="12700" rIns="0" bIns="0" rtlCol="0">
            <a:spAutoFit/>
          </a:bodyPr>
          <a:lstStyle/>
          <a:p>
            <a:pPr marL="12700">
              <a:lnSpc>
                <a:spcPct val="100000"/>
              </a:lnSpc>
              <a:spcBef>
                <a:spcPts val="100"/>
              </a:spcBef>
            </a:pPr>
            <a:r>
              <a:rPr sz="1200" spc="5" dirty="0">
                <a:latin typeface="Georgia"/>
                <a:cs typeface="Georgia"/>
              </a:rPr>
              <a:t>Il  progetto  coinvolge 110  ragazzi  delle  scuole  elementari  </a:t>
            </a:r>
            <a:r>
              <a:rPr sz="1200" dirty="0">
                <a:latin typeface="Georgia"/>
                <a:cs typeface="Georgia"/>
              </a:rPr>
              <a:t>e  medie  di  </a:t>
            </a:r>
            <a:r>
              <a:rPr sz="1200" spc="5" dirty="0">
                <a:latin typeface="Georgia"/>
                <a:cs typeface="Georgia"/>
              </a:rPr>
              <a:t>quattro  </a:t>
            </a:r>
            <a:r>
              <a:rPr sz="1200" dirty="0">
                <a:latin typeface="Georgia"/>
                <a:cs typeface="Georgia"/>
              </a:rPr>
              <a:t>paesi</a:t>
            </a:r>
            <a:r>
              <a:rPr sz="1200" spc="-70" dirty="0">
                <a:latin typeface="Georgia"/>
                <a:cs typeface="Georgia"/>
              </a:rPr>
              <a:t> </a:t>
            </a:r>
            <a:r>
              <a:rPr sz="1200" dirty="0">
                <a:latin typeface="Georgia"/>
                <a:cs typeface="Georgia"/>
              </a:rPr>
              <a:t>del</a:t>
            </a:r>
            <a:endParaRPr sz="1200">
              <a:latin typeface="Georgia"/>
              <a:cs typeface="Georgia"/>
            </a:endParaRPr>
          </a:p>
          <a:p>
            <a:pPr marL="12700" marR="5080" algn="just">
              <a:lnSpc>
                <a:spcPct val="171700"/>
              </a:lnSpc>
              <a:spcBef>
                <a:spcPts val="10"/>
              </a:spcBef>
            </a:pPr>
            <a:r>
              <a:rPr sz="1200" spc="5" dirty="0">
                <a:latin typeface="Georgia"/>
                <a:cs typeface="Georgia"/>
              </a:rPr>
              <a:t>territorio</a:t>
            </a:r>
            <a:r>
              <a:rPr sz="1200" spc="295" dirty="0">
                <a:latin typeface="Georgia"/>
                <a:cs typeface="Georgia"/>
              </a:rPr>
              <a:t> </a:t>
            </a:r>
            <a:r>
              <a:rPr sz="1200" spc="5" dirty="0">
                <a:latin typeface="Georgia"/>
                <a:cs typeface="Georgia"/>
              </a:rPr>
              <a:t>matese:</a:t>
            </a:r>
            <a:r>
              <a:rPr sz="1200" i="1" spc="5" dirty="0">
                <a:latin typeface="Georgia"/>
                <a:cs typeface="Georgia"/>
              </a:rPr>
              <a:t>S.Potito Sannitico,  S.Gregorio </a:t>
            </a:r>
            <a:r>
              <a:rPr sz="1200" i="1" dirty="0">
                <a:latin typeface="Georgia"/>
                <a:cs typeface="Georgia"/>
              </a:rPr>
              <a:t>Matese, Castello </a:t>
            </a:r>
            <a:r>
              <a:rPr sz="1200" i="1" spc="5" dirty="0">
                <a:latin typeface="Georgia"/>
                <a:cs typeface="Georgia"/>
              </a:rPr>
              <a:t>del </a:t>
            </a:r>
            <a:r>
              <a:rPr sz="1200" i="1" dirty="0">
                <a:latin typeface="Georgia"/>
                <a:cs typeface="Georgia"/>
              </a:rPr>
              <a:t>Matese e  </a:t>
            </a:r>
            <a:r>
              <a:rPr sz="1200" i="1" spc="5" dirty="0">
                <a:latin typeface="Georgia"/>
                <a:cs typeface="Georgia"/>
              </a:rPr>
              <a:t>Sant’Angelo </a:t>
            </a:r>
            <a:r>
              <a:rPr sz="1200" i="1" dirty="0">
                <a:latin typeface="Georgia"/>
                <a:cs typeface="Georgia"/>
              </a:rPr>
              <a:t>di </a:t>
            </a:r>
            <a:r>
              <a:rPr sz="1200" i="1" spc="10" dirty="0">
                <a:latin typeface="Georgia"/>
                <a:cs typeface="Georgia"/>
              </a:rPr>
              <a:t>Alife</a:t>
            </a:r>
            <a:r>
              <a:rPr sz="1200" spc="10" dirty="0">
                <a:latin typeface="Georgia"/>
                <a:cs typeface="Georgia"/>
              </a:rPr>
              <a:t>. </a:t>
            </a:r>
            <a:r>
              <a:rPr sz="1200" spc="5" dirty="0">
                <a:latin typeface="Georgia"/>
                <a:cs typeface="Georgia"/>
              </a:rPr>
              <a:t>Laboratori </a:t>
            </a:r>
            <a:r>
              <a:rPr sz="1200" dirty="0">
                <a:latin typeface="Georgia"/>
                <a:cs typeface="Georgia"/>
              </a:rPr>
              <a:t>e </a:t>
            </a:r>
            <a:r>
              <a:rPr sz="1200" spc="5" dirty="0">
                <a:latin typeface="Georgia"/>
                <a:cs typeface="Georgia"/>
              </a:rPr>
              <a:t>attività creative, condotte  </a:t>
            </a:r>
            <a:r>
              <a:rPr sz="1200" dirty="0">
                <a:latin typeface="Georgia"/>
                <a:cs typeface="Georgia"/>
              </a:rPr>
              <a:t>dai</a:t>
            </a:r>
            <a:r>
              <a:rPr sz="1200" spc="60" dirty="0">
                <a:latin typeface="Georgia"/>
                <a:cs typeface="Georgia"/>
              </a:rPr>
              <a:t> </a:t>
            </a:r>
            <a:r>
              <a:rPr sz="1200" spc="5" dirty="0">
                <a:latin typeface="Georgia"/>
                <a:cs typeface="Georgia"/>
              </a:rPr>
              <a:t>docenti</a:t>
            </a:r>
            <a:r>
              <a:rPr sz="1200" spc="65" dirty="0">
                <a:latin typeface="Georgia"/>
                <a:cs typeface="Georgia"/>
              </a:rPr>
              <a:t> </a:t>
            </a:r>
            <a:r>
              <a:rPr sz="1200" spc="5" dirty="0">
                <a:latin typeface="Georgia"/>
                <a:cs typeface="Georgia"/>
              </a:rPr>
              <a:t>della</a:t>
            </a:r>
            <a:r>
              <a:rPr sz="1200" spc="65" dirty="0">
                <a:latin typeface="Georgia"/>
                <a:cs typeface="Georgia"/>
              </a:rPr>
              <a:t> </a:t>
            </a:r>
            <a:r>
              <a:rPr sz="1200" spc="5" dirty="0">
                <a:latin typeface="Georgia"/>
                <a:cs typeface="Georgia"/>
              </a:rPr>
              <a:t>Scuola</a:t>
            </a:r>
            <a:r>
              <a:rPr sz="1200" spc="65" dirty="0">
                <a:latin typeface="Georgia"/>
                <a:cs typeface="Georgia"/>
              </a:rPr>
              <a:t> </a:t>
            </a:r>
            <a:r>
              <a:rPr sz="1200" dirty="0">
                <a:latin typeface="Georgia"/>
                <a:cs typeface="Georgia"/>
              </a:rPr>
              <a:t>del</a:t>
            </a:r>
            <a:r>
              <a:rPr sz="1200" spc="70" dirty="0">
                <a:latin typeface="Georgia"/>
                <a:cs typeface="Georgia"/>
              </a:rPr>
              <a:t> </a:t>
            </a:r>
            <a:r>
              <a:rPr sz="1200" spc="5" dirty="0">
                <a:latin typeface="Georgia"/>
                <a:cs typeface="Georgia"/>
              </a:rPr>
              <a:t>Viaggio,</a:t>
            </a:r>
            <a:r>
              <a:rPr sz="1200" spc="70" dirty="0">
                <a:latin typeface="Georgia"/>
                <a:cs typeface="Georgia"/>
              </a:rPr>
              <a:t> </a:t>
            </a:r>
            <a:r>
              <a:rPr sz="1200" dirty="0">
                <a:latin typeface="Georgia"/>
                <a:cs typeface="Georgia"/>
              </a:rPr>
              <a:t>che</a:t>
            </a:r>
            <a:r>
              <a:rPr sz="1200" spc="65" dirty="0">
                <a:latin typeface="Georgia"/>
                <a:cs typeface="Georgia"/>
              </a:rPr>
              <a:t> </a:t>
            </a:r>
            <a:r>
              <a:rPr sz="1200" dirty="0">
                <a:latin typeface="Georgia"/>
                <a:cs typeface="Georgia"/>
              </a:rPr>
              <a:t>sono</a:t>
            </a:r>
            <a:r>
              <a:rPr sz="1200" spc="70" dirty="0">
                <a:latin typeface="Georgia"/>
                <a:cs typeface="Georgia"/>
              </a:rPr>
              <a:t> </a:t>
            </a:r>
            <a:r>
              <a:rPr sz="1200" spc="5" dirty="0">
                <a:latin typeface="Georgia"/>
                <a:cs typeface="Georgia"/>
              </a:rPr>
              <a:t>terminate</a:t>
            </a:r>
            <a:r>
              <a:rPr sz="1200" spc="65" dirty="0">
                <a:latin typeface="Georgia"/>
                <a:cs typeface="Georgia"/>
              </a:rPr>
              <a:t> </a:t>
            </a:r>
            <a:r>
              <a:rPr sz="1200" spc="-5" dirty="0">
                <a:latin typeface="Georgia"/>
                <a:cs typeface="Georgia"/>
              </a:rPr>
              <a:t>il</a:t>
            </a:r>
            <a:r>
              <a:rPr sz="1200" spc="70" dirty="0">
                <a:latin typeface="Georgia"/>
                <a:cs typeface="Georgia"/>
              </a:rPr>
              <a:t> </a:t>
            </a:r>
            <a:r>
              <a:rPr sz="1200" spc="5" dirty="0">
                <a:latin typeface="Georgia"/>
                <a:cs typeface="Georgia"/>
              </a:rPr>
              <a:t>21</a:t>
            </a:r>
            <a:r>
              <a:rPr sz="1200" spc="70" dirty="0">
                <a:latin typeface="Georgia"/>
                <a:cs typeface="Georgia"/>
              </a:rPr>
              <a:t> </a:t>
            </a:r>
            <a:r>
              <a:rPr sz="1200" dirty="0">
                <a:latin typeface="Georgia"/>
                <a:cs typeface="Georgia"/>
              </a:rPr>
              <a:t>marzo</a:t>
            </a:r>
            <a:r>
              <a:rPr sz="1200" spc="70" dirty="0">
                <a:latin typeface="Georgia"/>
                <a:cs typeface="Georgia"/>
              </a:rPr>
              <a:t> </a:t>
            </a:r>
            <a:r>
              <a:rPr sz="1200" spc="5" dirty="0">
                <a:latin typeface="Georgia"/>
                <a:cs typeface="Georgia"/>
              </a:rPr>
              <a:t>con</a:t>
            </a:r>
            <a:r>
              <a:rPr sz="1200" spc="70" dirty="0">
                <a:latin typeface="Georgia"/>
                <a:cs typeface="Georgia"/>
              </a:rPr>
              <a:t> </a:t>
            </a:r>
            <a:r>
              <a:rPr sz="1200" spc="5" dirty="0">
                <a:latin typeface="Georgia"/>
                <a:cs typeface="Georgia"/>
              </a:rPr>
              <a:t>la</a:t>
            </a:r>
            <a:r>
              <a:rPr sz="1200" spc="65" dirty="0">
                <a:latin typeface="Georgia"/>
                <a:cs typeface="Georgia"/>
              </a:rPr>
              <a:t> </a:t>
            </a:r>
            <a:r>
              <a:rPr sz="1200" spc="5" dirty="0">
                <a:latin typeface="Georgia"/>
                <a:cs typeface="Georgia"/>
              </a:rPr>
              <a:t>presentazione</a:t>
            </a:r>
            <a:endParaRPr sz="1200">
              <a:latin typeface="Georgia"/>
              <a:cs typeface="Georgia"/>
            </a:endParaRPr>
          </a:p>
        </p:txBody>
      </p:sp>
      <p:sp>
        <p:nvSpPr>
          <p:cNvPr id="7" name="object 7"/>
          <p:cNvSpPr/>
          <p:nvPr/>
        </p:nvSpPr>
        <p:spPr>
          <a:xfrm>
            <a:off x="2955344" y="2307480"/>
            <a:ext cx="1595975" cy="29479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Medium.com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33425" y="3600449"/>
            <a:ext cx="2200275" cy="329628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33425" y="7753350"/>
            <a:ext cx="3295650" cy="210058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2235453"/>
            <a:ext cx="6147435" cy="520700"/>
          </a:xfrm>
          <a:prstGeom prst="rect">
            <a:avLst/>
          </a:prstGeom>
        </p:spPr>
        <p:txBody>
          <a:bodyPr vert="horz" wrap="square" lIns="0" tIns="12700" rIns="0" bIns="0" rtlCol="0">
            <a:spAutoFit/>
          </a:bodyPr>
          <a:lstStyle/>
          <a:p>
            <a:pPr marL="12700">
              <a:lnSpc>
                <a:spcPct val="100000"/>
              </a:lnSpc>
              <a:spcBef>
                <a:spcPts val="100"/>
              </a:spcBef>
            </a:pPr>
            <a:r>
              <a:rPr sz="1200" dirty="0">
                <a:latin typeface="Georgia"/>
                <a:cs typeface="Georgia"/>
              </a:rPr>
              <a:t>dei </a:t>
            </a:r>
            <a:r>
              <a:rPr sz="1200" spc="5" dirty="0">
                <a:latin typeface="Georgia"/>
                <a:cs typeface="Georgia"/>
              </a:rPr>
              <a:t>lavori </a:t>
            </a:r>
            <a:r>
              <a:rPr sz="1200" dirty="0">
                <a:latin typeface="Georgia"/>
                <a:cs typeface="Georgia"/>
              </a:rPr>
              <a:t>dei </a:t>
            </a:r>
            <a:r>
              <a:rPr sz="1200" spc="5" dirty="0">
                <a:latin typeface="Georgia"/>
                <a:cs typeface="Georgia"/>
              </a:rPr>
              <a:t>ragazzi </a:t>
            </a:r>
            <a:r>
              <a:rPr sz="1200" dirty="0">
                <a:latin typeface="Georgia"/>
                <a:cs typeface="Georgia"/>
              </a:rPr>
              <a:t>e </a:t>
            </a:r>
            <a:r>
              <a:rPr sz="1200" spc="5" dirty="0">
                <a:latin typeface="Georgia"/>
                <a:cs typeface="Georgia"/>
              </a:rPr>
              <a:t>la lezione </a:t>
            </a:r>
            <a:r>
              <a:rPr sz="1200" dirty="0">
                <a:latin typeface="Georgia"/>
                <a:cs typeface="Georgia"/>
              </a:rPr>
              <a:t>di </a:t>
            </a:r>
            <a:r>
              <a:rPr sz="1200" spc="15" dirty="0">
                <a:latin typeface="Georgia"/>
                <a:cs typeface="Georgia"/>
              </a:rPr>
              <a:t>Claudio </a:t>
            </a:r>
            <a:r>
              <a:rPr sz="1200" spc="5" dirty="0">
                <a:latin typeface="Georgia"/>
                <a:cs typeface="Georgia"/>
              </a:rPr>
              <a:t>Visentin </a:t>
            </a:r>
            <a:r>
              <a:rPr sz="1200" i="1" spc="5" dirty="0">
                <a:latin typeface="Georgia"/>
                <a:cs typeface="Georgia"/>
              </a:rPr>
              <a:t>“La geografia dei</a:t>
            </a:r>
            <a:r>
              <a:rPr sz="1200" i="1" spc="20" dirty="0">
                <a:latin typeface="Georgia"/>
                <a:cs typeface="Georgia"/>
              </a:rPr>
              <a:t> </a:t>
            </a:r>
            <a:r>
              <a:rPr sz="1200" i="1" spc="5" dirty="0">
                <a:latin typeface="Georgia"/>
                <a:cs typeface="Georgia"/>
              </a:rPr>
              <a:t>viaggiatori”</a:t>
            </a:r>
            <a:r>
              <a:rPr sz="1200" spc="5" dirty="0">
                <a:latin typeface="Georgia"/>
                <a:cs typeface="Georgia"/>
              </a:rPr>
              <a:t>,</a:t>
            </a:r>
            <a:endParaRPr sz="1200">
              <a:latin typeface="Georgia"/>
              <a:cs typeface="Georgia"/>
            </a:endParaRPr>
          </a:p>
          <a:p>
            <a:pPr marL="12700">
              <a:lnSpc>
                <a:spcPct val="100000"/>
              </a:lnSpc>
              <a:spcBef>
                <a:spcPts val="1019"/>
              </a:spcBef>
            </a:pPr>
            <a:r>
              <a:rPr sz="1200" spc="5" dirty="0">
                <a:latin typeface="Georgia"/>
                <a:cs typeface="Georgia"/>
              </a:rPr>
              <a:t>presso l’Auditorium </a:t>
            </a:r>
            <a:r>
              <a:rPr sz="1200" dirty="0">
                <a:latin typeface="Georgia"/>
                <a:cs typeface="Georgia"/>
              </a:rPr>
              <a:t>Parco del </a:t>
            </a:r>
            <a:r>
              <a:rPr sz="1200" spc="5" dirty="0">
                <a:latin typeface="Georgia"/>
                <a:cs typeface="Georgia"/>
              </a:rPr>
              <a:t>Matese </a:t>
            </a:r>
            <a:r>
              <a:rPr sz="1200" dirty="0">
                <a:latin typeface="Georgia"/>
                <a:cs typeface="Georgia"/>
              </a:rPr>
              <a:t>di </a:t>
            </a:r>
            <a:r>
              <a:rPr sz="1200" spc="5" dirty="0">
                <a:latin typeface="Georgia"/>
                <a:cs typeface="Georgia"/>
              </a:rPr>
              <a:t>Sant’Angelo </a:t>
            </a:r>
            <a:r>
              <a:rPr sz="1200" dirty="0">
                <a:latin typeface="Georgia"/>
                <a:cs typeface="Georgia"/>
              </a:rPr>
              <a:t>di </a:t>
            </a:r>
            <a:r>
              <a:rPr sz="1200" spc="5" dirty="0">
                <a:latin typeface="Georgia"/>
                <a:cs typeface="Georgia"/>
              </a:rPr>
              <a:t>Alife</a:t>
            </a:r>
            <a:r>
              <a:rPr sz="1200" spc="114" dirty="0">
                <a:latin typeface="Georgia"/>
                <a:cs typeface="Georgia"/>
              </a:rPr>
              <a:t> </a:t>
            </a:r>
            <a:r>
              <a:rPr sz="1200" spc="5" dirty="0">
                <a:latin typeface="Georgia"/>
                <a:cs typeface="Georgia"/>
              </a:rPr>
              <a:t>(Ce).</a:t>
            </a:r>
            <a:endParaRPr sz="1200">
              <a:latin typeface="Georgia"/>
              <a:cs typeface="Georgia"/>
            </a:endParaRPr>
          </a:p>
        </p:txBody>
      </p:sp>
      <p:sp>
        <p:nvSpPr>
          <p:cNvPr id="7" name="object 7"/>
          <p:cNvSpPr/>
          <p:nvPr/>
        </p:nvSpPr>
        <p:spPr>
          <a:xfrm>
            <a:off x="701040" y="6749160"/>
            <a:ext cx="6158230" cy="600710"/>
          </a:xfrm>
          <a:custGeom>
            <a:avLst/>
            <a:gdLst/>
            <a:ahLst/>
            <a:cxnLst/>
            <a:rect l="l" t="t" r="r" b="b"/>
            <a:pathLst>
              <a:path w="6158230" h="600709">
                <a:moveTo>
                  <a:pt x="0" y="600456"/>
                </a:moveTo>
                <a:lnTo>
                  <a:pt x="6158230" y="600456"/>
                </a:lnTo>
                <a:lnTo>
                  <a:pt x="6158230" y="0"/>
                </a:lnTo>
                <a:lnTo>
                  <a:pt x="0" y="0"/>
                </a:lnTo>
                <a:lnTo>
                  <a:pt x="0" y="600456"/>
                </a:lnTo>
                <a:close/>
              </a:path>
            </a:pathLst>
          </a:custGeom>
          <a:solidFill>
            <a:srgbClr val="FFFFFF"/>
          </a:solidFill>
        </p:spPr>
        <p:txBody>
          <a:bodyPr wrap="square" lIns="0" tIns="0" rIns="0" bIns="0" rtlCol="0"/>
          <a:lstStyle/>
          <a:p>
            <a:endParaRPr/>
          </a:p>
        </p:txBody>
      </p:sp>
      <p:sp>
        <p:nvSpPr>
          <p:cNvPr id="8" name="object 8"/>
          <p:cNvSpPr txBox="1"/>
          <p:nvPr/>
        </p:nvSpPr>
        <p:spPr>
          <a:xfrm>
            <a:off x="706627" y="3749166"/>
            <a:ext cx="6148070" cy="4866640"/>
          </a:xfrm>
          <a:prstGeom prst="rect">
            <a:avLst/>
          </a:prstGeom>
        </p:spPr>
        <p:txBody>
          <a:bodyPr vert="horz" wrap="square" lIns="0" tIns="12700" rIns="0" bIns="0" rtlCol="0">
            <a:spAutoFit/>
          </a:bodyPr>
          <a:lstStyle/>
          <a:p>
            <a:pPr marL="2331085">
              <a:lnSpc>
                <a:spcPct val="100000"/>
              </a:lnSpc>
              <a:spcBef>
                <a:spcPts val="100"/>
              </a:spcBef>
            </a:pPr>
            <a:r>
              <a:rPr sz="1200" spc="5" dirty="0">
                <a:latin typeface="Georgia"/>
                <a:cs typeface="Georgia"/>
              </a:rPr>
              <a:t>Il</a:t>
            </a:r>
            <a:r>
              <a:rPr sz="1200" spc="295" dirty="0">
                <a:latin typeface="Georgia"/>
                <a:cs typeface="Georgia"/>
              </a:rPr>
              <a:t> </a:t>
            </a:r>
            <a:r>
              <a:rPr sz="1200" spc="5" dirty="0">
                <a:latin typeface="Georgia"/>
                <a:cs typeface="Georgia"/>
              </a:rPr>
              <a:t>festival  indetto  dall’ABI,  </a:t>
            </a:r>
            <a:r>
              <a:rPr sz="1200" dirty="0">
                <a:latin typeface="Georgia"/>
                <a:cs typeface="Georgia"/>
              </a:rPr>
              <a:t>che </a:t>
            </a:r>
            <a:r>
              <a:rPr sz="1200" spc="5" dirty="0">
                <a:latin typeface="Georgia"/>
                <a:cs typeface="Georgia"/>
              </a:rPr>
              <a:t>quest’anno  </a:t>
            </a:r>
            <a:r>
              <a:rPr sz="1200" dirty="0">
                <a:latin typeface="Georgia"/>
                <a:cs typeface="Georgia"/>
              </a:rPr>
              <a:t>ha</a:t>
            </a:r>
            <a:r>
              <a:rPr sz="1200" spc="160" dirty="0">
                <a:latin typeface="Georgia"/>
                <a:cs typeface="Georgia"/>
              </a:rPr>
              <a:t> </a:t>
            </a:r>
            <a:r>
              <a:rPr sz="1200" dirty="0">
                <a:latin typeface="Georgia"/>
                <a:cs typeface="Georgia"/>
              </a:rPr>
              <a:t>per</a:t>
            </a:r>
            <a:endParaRPr sz="1200">
              <a:latin typeface="Georgia"/>
              <a:cs typeface="Georgia"/>
            </a:endParaRPr>
          </a:p>
          <a:p>
            <a:pPr marL="2331085" marR="6350" algn="just">
              <a:lnSpc>
                <a:spcPct val="171700"/>
              </a:lnSpc>
              <a:spcBef>
                <a:spcPts val="10"/>
              </a:spcBef>
            </a:pPr>
            <a:r>
              <a:rPr sz="1200" spc="5" dirty="0">
                <a:latin typeface="Georgia"/>
                <a:cs typeface="Georgia"/>
              </a:rPr>
              <a:t>tema </a:t>
            </a:r>
            <a:r>
              <a:rPr sz="1200" i="1" spc="5" dirty="0">
                <a:latin typeface="Georgia"/>
                <a:cs typeface="Georgia"/>
              </a:rPr>
              <a:t>“L’alfabeto del mondo” </a:t>
            </a:r>
            <a:r>
              <a:rPr sz="1200" dirty="0">
                <a:latin typeface="Georgia"/>
                <a:cs typeface="Georgia"/>
              </a:rPr>
              <a:t>è </a:t>
            </a:r>
            <a:r>
              <a:rPr sz="1200" spc="5" dirty="0">
                <a:latin typeface="Georgia"/>
                <a:cs typeface="Georgia"/>
              </a:rPr>
              <a:t>stato ideato con  l’intento di</a:t>
            </a:r>
            <a:r>
              <a:rPr sz="1200" b="1" spc="5" dirty="0">
                <a:latin typeface="Georgia"/>
                <a:cs typeface="Georgia"/>
              </a:rPr>
              <a:t>avvicinare </a:t>
            </a:r>
            <a:r>
              <a:rPr sz="1200" b="1" dirty="0">
                <a:latin typeface="Georgia"/>
                <a:cs typeface="Georgia"/>
              </a:rPr>
              <a:t>i </a:t>
            </a:r>
            <a:r>
              <a:rPr sz="1200" b="1" spc="5" dirty="0">
                <a:latin typeface="Georgia"/>
                <a:cs typeface="Georgia"/>
              </a:rPr>
              <a:t>bambini </a:t>
            </a:r>
            <a:r>
              <a:rPr sz="1200" b="1" dirty="0">
                <a:latin typeface="Georgia"/>
                <a:cs typeface="Georgia"/>
              </a:rPr>
              <a:t>e i </a:t>
            </a:r>
            <a:r>
              <a:rPr sz="1200" b="1" spc="5" dirty="0">
                <a:latin typeface="Georgia"/>
                <a:cs typeface="Georgia"/>
              </a:rPr>
              <a:t>ragazzi </a:t>
            </a:r>
            <a:r>
              <a:rPr sz="1200" b="1" spc="15" dirty="0">
                <a:latin typeface="Georgia"/>
                <a:cs typeface="Georgia"/>
              </a:rPr>
              <a:t>alla  </a:t>
            </a:r>
            <a:r>
              <a:rPr sz="1200" b="1" spc="5" dirty="0">
                <a:latin typeface="Georgia"/>
                <a:cs typeface="Georgia"/>
              </a:rPr>
              <a:t>cultura </a:t>
            </a:r>
            <a:r>
              <a:rPr sz="1200" b="1" dirty="0">
                <a:latin typeface="Georgia"/>
                <a:cs typeface="Georgia"/>
              </a:rPr>
              <a:t>e di </a:t>
            </a:r>
            <a:r>
              <a:rPr sz="1200" b="1" spc="5" dirty="0">
                <a:latin typeface="Georgia"/>
                <a:cs typeface="Georgia"/>
              </a:rPr>
              <a:t>stimolarne </a:t>
            </a:r>
            <a:r>
              <a:rPr sz="1200" b="1" dirty="0">
                <a:latin typeface="Georgia"/>
                <a:cs typeface="Georgia"/>
              </a:rPr>
              <a:t>la </a:t>
            </a:r>
            <a:r>
              <a:rPr sz="1200" b="1" spc="5" dirty="0">
                <a:latin typeface="Georgia"/>
                <a:cs typeface="Georgia"/>
              </a:rPr>
              <a:t>creatività</a:t>
            </a:r>
            <a:r>
              <a:rPr sz="1200" spc="5" dirty="0">
                <a:latin typeface="Georgia"/>
                <a:cs typeface="Georgia"/>
              </a:rPr>
              <a:t>, ricorrendo </a:t>
            </a:r>
            <a:r>
              <a:rPr sz="1200" dirty="0">
                <a:latin typeface="Georgia"/>
                <a:cs typeface="Georgia"/>
              </a:rPr>
              <a:t>a  </a:t>
            </a:r>
            <a:r>
              <a:rPr sz="1200" spc="5" dirty="0">
                <a:latin typeface="Georgia"/>
                <a:cs typeface="Georgia"/>
              </a:rPr>
              <a:t>energie attive </a:t>
            </a:r>
            <a:r>
              <a:rPr sz="1200" dirty="0">
                <a:latin typeface="Georgia"/>
                <a:cs typeface="Georgia"/>
              </a:rPr>
              <a:t>nel </a:t>
            </a:r>
            <a:r>
              <a:rPr sz="1200" spc="5" dirty="0">
                <a:latin typeface="Georgia"/>
                <a:cs typeface="Georgia"/>
              </a:rPr>
              <a:t>territorio </a:t>
            </a:r>
            <a:r>
              <a:rPr sz="1200" dirty="0">
                <a:latin typeface="Georgia"/>
                <a:cs typeface="Georgia"/>
              </a:rPr>
              <a:t>di </a:t>
            </a:r>
            <a:r>
              <a:rPr sz="1200" spc="5" dirty="0">
                <a:latin typeface="Georgia"/>
                <a:cs typeface="Georgia"/>
              </a:rPr>
              <a:t>appartenenza </a:t>
            </a:r>
            <a:r>
              <a:rPr sz="1200" dirty="0">
                <a:latin typeface="Georgia"/>
                <a:cs typeface="Georgia"/>
              </a:rPr>
              <a:t>di </a:t>
            </a:r>
            <a:r>
              <a:rPr sz="1200" spc="5" dirty="0">
                <a:latin typeface="Georgia"/>
                <a:cs typeface="Georgia"/>
              </a:rPr>
              <a:t>ogni  banca aderente: scuole, associazioni culturali, musei,  biblioteche</a:t>
            </a:r>
            <a:r>
              <a:rPr sz="1200" spc="10" dirty="0">
                <a:latin typeface="Georgia"/>
                <a:cs typeface="Georgia"/>
              </a:rPr>
              <a:t> </a:t>
            </a:r>
            <a:r>
              <a:rPr sz="1200" dirty="0">
                <a:latin typeface="Georgia"/>
                <a:cs typeface="Georgia"/>
              </a:rPr>
              <a:t>ecc.</a:t>
            </a:r>
            <a:endParaRPr sz="1200">
              <a:latin typeface="Georgia"/>
              <a:cs typeface="Georgia"/>
            </a:endParaRPr>
          </a:p>
          <a:p>
            <a:pPr>
              <a:lnSpc>
                <a:spcPct val="100000"/>
              </a:lnSpc>
            </a:pPr>
            <a:endParaRPr sz="1300">
              <a:latin typeface="Times New Roman"/>
              <a:cs typeface="Times New Roman"/>
            </a:endParaRPr>
          </a:p>
          <a:p>
            <a:pPr marL="2331085" marR="5080" algn="just">
              <a:lnSpc>
                <a:spcPct val="171700"/>
              </a:lnSpc>
              <a:spcBef>
                <a:spcPts val="775"/>
              </a:spcBef>
            </a:pPr>
            <a:r>
              <a:rPr sz="1200" dirty="0">
                <a:latin typeface="Georgia"/>
                <a:cs typeface="Georgia"/>
              </a:rPr>
              <a:t>Lo </a:t>
            </a:r>
            <a:r>
              <a:rPr sz="1200" spc="5" dirty="0">
                <a:latin typeface="Georgia"/>
                <a:cs typeface="Georgia"/>
              </a:rPr>
              <a:t>spunto </a:t>
            </a:r>
            <a:r>
              <a:rPr sz="1200" dirty="0">
                <a:latin typeface="Georgia"/>
                <a:cs typeface="Georgia"/>
              </a:rPr>
              <a:t>del </a:t>
            </a:r>
            <a:r>
              <a:rPr sz="1200" spc="5" dirty="0">
                <a:latin typeface="Georgia"/>
                <a:cs typeface="Georgia"/>
              </a:rPr>
              <a:t>progetto nato </a:t>
            </a:r>
            <a:r>
              <a:rPr sz="1200" dirty="0">
                <a:latin typeface="Georgia"/>
                <a:cs typeface="Georgia"/>
              </a:rPr>
              <a:t>in collaborazione </a:t>
            </a:r>
            <a:r>
              <a:rPr sz="1200" spc="5" dirty="0">
                <a:latin typeface="Georgia"/>
                <a:cs typeface="Georgia"/>
              </a:rPr>
              <a:t>tra  la </a:t>
            </a:r>
            <a:r>
              <a:rPr sz="1200" b="1" spc="5" dirty="0">
                <a:latin typeface="Georgia"/>
                <a:cs typeface="Georgia"/>
              </a:rPr>
              <a:t>Scuola </a:t>
            </a:r>
            <a:r>
              <a:rPr sz="1200" b="1" dirty="0">
                <a:latin typeface="Georgia"/>
                <a:cs typeface="Georgia"/>
              </a:rPr>
              <a:t>del </a:t>
            </a:r>
            <a:r>
              <a:rPr sz="1200" b="1" spc="5" dirty="0">
                <a:latin typeface="Georgia"/>
                <a:cs typeface="Georgia"/>
              </a:rPr>
              <a:t>Viaggio </a:t>
            </a:r>
            <a:r>
              <a:rPr sz="1200" dirty="0">
                <a:latin typeface="Georgia"/>
                <a:cs typeface="Georgia"/>
              </a:rPr>
              <a:t>e </a:t>
            </a:r>
            <a:r>
              <a:rPr sz="1200" b="1" spc="5" dirty="0">
                <a:latin typeface="Georgia"/>
                <a:cs typeface="Georgia"/>
              </a:rPr>
              <a:t>Banca Capasso</a:t>
            </a:r>
            <a:r>
              <a:rPr sz="1200" b="1" spc="235" dirty="0">
                <a:latin typeface="Georgia"/>
                <a:cs typeface="Georgia"/>
              </a:rPr>
              <a:t> </a:t>
            </a:r>
            <a:r>
              <a:rPr sz="1200" b="1" spc="5" dirty="0">
                <a:latin typeface="Georgia"/>
                <a:cs typeface="Georgia"/>
              </a:rPr>
              <a:t>Antonio </a:t>
            </a:r>
            <a:r>
              <a:rPr sz="1200" dirty="0">
                <a:latin typeface="Georgia"/>
                <a:cs typeface="Georgia"/>
              </a:rPr>
              <a:t>è</a:t>
            </a:r>
            <a:endParaRPr sz="1200">
              <a:latin typeface="Georgia"/>
              <a:cs typeface="Georgia"/>
            </a:endParaRPr>
          </a:p>
          <a:p>
            <a:pPr marL="12700">
              <a:lnSpc>
                <a:spcPct val="100000"/>
              </a:lnSpc>
              <a:spcBef>
                <a:spcPts val="1019"/>
              </a:spcBef>
            </a:pPr>
            <a:r>
              <a:rPr sz="1200" dirty="0">
                <a:latin typeface="Georgia"/>
                <a:cs typeface="Georgia"/>
              </a:rPr>
              <a:t>il </a:t>
            </a:r>
            <a:r>
              <a:rPr sz="1200" spc="5" dirty="0">
                <a:latin typeface="Georgia"/>
                <a:cs typeface="Georgia"/>
              </a:rPr>
              <a:t>famoso </a:t>
            </a:r>
            <a:r>
              <a:rPr sz="1200" dirty="0">
                <a:latin typeface="Georgia"/>
                <a:cs typeface="Georgia"/>
              </a:rPr>
              <a:t>e </a:t>
            </a:r>
            <a:r>
              <a:rPr sz="1200" spc="5" dirty="0">
                <a:latin typeface="Georgia"/>
                <a:cs typeface="Georgia"/>
              </a:rPr>
              <a:t>criptico</a:t>
            </a:r>
            <a:r>
              <a:rPr sz="1200" i="1" spc="5" dirty="0">
                <a:latin typeface="Georgia"/>
                <a:cs typeface="Georgia"/>
              </a:rPr>
              <a:t>Codex Seraphinianus </a:t>
            </a:r>
            <a:r>
              <a:rPr sz="1200" dirty="0">
                <a:latin typeface="Georgia"/>
                <a:cs typeface="Georgia"/>
              </a:rPr>
              <a:t>di </a:t>
            </a:r>
            <a:r>
              <a:rPr sz="1200" b="1" spc="5" dirty="0">
                <a:latin typeface="Georgia"/>
                <a:cs typeface="Georgia"/>
              </a:rPr>
              <a:t>Luigi</a:t>
            </a:r>
            <a:r>
              <a:rPr sz="1200" b="1" spc="120" dirty="0">
                <a:latin typeface="Georgia"/>
                <a:cs typeface="Georgia"/>
              </a:rPr>
              <a:t> </a:t>
            </a:r>
            <a:r>
              <a:rPr sz="1200" b="1" spc="5" dirty="0">
                <a:latin typeface="Georgia"/>
                <a:cs typeface="Georgia"/>
              </a:rPr>
              <a:t>Serafini</a:t>
            </a:r>
            <a:r>
              <a:rPr sz="1200" spc="5" dirty="0">
                <a:latin typeface="Georgia"/>
                <a:cs typeface="Georgia"/>
              </a:rPr>
              <a:t>.</a:t>
            </a:r>
            <a:endParaRPr sz="1200">
              <a:latin typeface="Georgia"/>
              <a:cs typeface="Georgia"/>
            </a:endParaRPr>
          </a:p>
          <a:p>
            <a:pPr>
              <a:lnSpc>
                <a:spcPct val="100000"/>
              </a:lnSpc>
            </a:pPr>
            <a:endParaRPr sz="1300">
              <a:latin typeface="Times New Roman"/>
              <a:cs typeface="Times New Roman"/>
            </a:endParaRPr>
          </a:p>
          <a:p>
            <a:pPr>
              <a:lnSpc>
                <a:spcPct val="100000"/>
              </a:lnSpc>
              <a:spcBef>
                <a:spcPts val="20"/>
              </a:spcBef>
            </a:pPr>
            <a:endParaRPr sz="1550">
              <a:latin typeface="Times New Roman"/>
              <a:cs typeface="Times New Roman"/>
            </a:endParaRPr>
          </a:p>
          <a:p>
            <a:pPr marL="12700">
              <a:lnSpc>
                <a:spcPct val="100000"/>
              </a:lnSpc>
            </a:pPr>
            <a:r>
              <a:rPr sz="1200" spc="5" dirty="0">
                <a:latin typeface="Georgia"/>
                <a:cs typeface="Georgia"/>
              </a:rPr>
              <a:t>Il  codice  </a:t>
            </a:r>
            <a:r>
              <a:rPr sz="1200" dirty="0">
                <a:latin typeface="Georgia"/>
                <a:cs typeface="Georgia"/>
              </a:rPr>
              <a:t>di  </a:t>
            </a:r>
            <a:r>
              <a:rPr sz="1200" spc="5" dirty="0">
                <a:latin typeface="Georgia"/>
                <a:cs typeface="Georgia"/>
              </a:rPr>
              <a:t>Serafini  </a:t>
            </a:r>
            <a:r>
              <a:rPr sz="1200" dirty="0">
                <a:latin typeface="Georgia"/>
                <a:cs typeface="Georgia"/>
              </a:rPr>
              <a:t>è  </a:t>
            </a:r>
            <a:r>
              <a:rPr sz="1200" spc="10" dirty="0">
                <a:latin typeface="Georgia"/>
                <a:cs typeface="Georgia"/>
              </a:rPr>
              <a:t>ricco  </a:t>
            </a:r>
            <a:r>
              <a:rPr sz="1200" spc="5" dirty="0">
                <a:latin typeface="Georgia"/>
                <a:cs typeface="Georgia"/>
              </a:rPr>
              <a:t>di  illustrazioni  evocative </a:t>
            </a:r>
            <a:r>
              <a:rPr sz="1200" dirty="0">
                <a:latin typeface="Georgia"/>
                <a:cs typeface="Georgia"/>
              </a:rPr>
              <a:t>,  scene  </a:t>
            </a:r>
            <a:r>
              <a:rPr sz="1200" spc="5" dirty="0">
                <a:latin typeface="Georgia"/>
                <a:cs typeface="Georgia"/>
              </a:rPr>
              <a:t>fantastiche  </a:t>
            </a:r>
            <a:r>
              <a:rPr sz="1200" dirty="0">
                <a:latin typeface="Georgia"/>
                <a:cs typeface="Georgia"/>
              </a:rPr>
              <a:t>e</a:t>
            </a:r>
            <a:r>
              <a:rPr sz="1200" spc="50" dirty="0">
                <a:latin typeface="Georgia"/>
                <a:cs typeface="Georgia"/>
              </a:rPr>
              <a:t> </a:t>
            </a:r>
            <a:r>
              <a:rPr sz="1200" spc="5" dirty="0">
                <a:latin typeface="Georgia"/>
                <a:cs typeface="Georgia"/>
              </a:rPr>
              <a:t>spiegazioni</a:t>
            </a:r>
            <a:endParaRPr sz="1200">
              <a:latin typeface="Georgia"/>
              <a:cs typeface="Georgia"/>
            </a:endParaRPr>
          </a:p>
          <a:p>
            <a:pPr marL="3417570" marR="8890">
              <a:lnSpc>
                <a:spcPct val="171700"/>
              </a:lnSpc>
              <a:tabLst>
                <a:tab pos="4554855" algn="l"/>
                <a:tab pos="5608320" algn="l"/>
              </a:tabLst>
            </a:pPr>
            <a:r>
              <a:rPr sz="1200" spc="5" dirty="0">
                <a:latin typeface="Georgia"/>
                <a:cs typeface="Georgia"/>
              </a:rPr>
              <a:t>scritte </a:t>
            </a:r>
            <a:r>
              <a:rPr sz="1200" dirty="0">
                <a:latin typeface="Georgia"/>
                <a:cs typeface="Georgia"/>
              </a:rPr>
              <a:t>in </a:t>
            </a:r>
            <a:r>
              <a:rPr sz="1200" spc="5" dirty="0">
                <a:latin typeface="Georgia"/>
                <a:cs typeface="Georgia"/>
              </a:rPr>
              <a:t>un codice insondabile, </a:t>
            </a:r>
            <a:r>
              <a:rPr sz="1200" dirty="0">
                <a:latin typeface="Georgia"/>
                <a:cs typeface="Georgia"/>
              </a:rPr>
              <a:t>che  </a:t>
            </a:r>
            <a:r>
              <a:rPr sz="1200" spc="5" dirty="0">
                <a:latin typeface="Georgia"/>
                <a:cs typeface="Georgia"/>
              </a:rPr>
              <a:t>ness</a:t>
            </a:r>
            <a:r>
              <a:rPr sz="1200" spc="15" dirty="0">
                <a:latin typeface="Georgia"/>
                <a:cs typeface="Georgia"/>
              </a:rPr>
              <a:t>u</a:t>
            </a:r>
            <a:r>
              <a:rPr sz="1200" spc="5" dirty="0">
                <a:latin typeface="Georgia"/>
                <a:cs typeface="Georgia"/>
              </a:rPr>
              <a:t>n</a:t>
            </a:r>
            <a:r>
              <a:rPr sz="1200" dirty="0">
                <a:latin typeface="Georgia"/>
                <a:cs typeface="Georgia"/>
              </a:rPr>
              <a:t>o	</a:t>
            </a:r>
            <a:r>
              <a:rPr sz="1200" spc="5" dirty="0">
                <a:latin typeface="Georgia"/>
                <a:cs typeface="Georgia"/>
              </a:rPr>
              <a:t>ecce</a:t>
            </a:r>
            <a:r>
              <a:rPr sz="1200" spc="15" dirty="0">
                <a:latin typeface="Georgia"/>
                <a:cs typeface="Georgia"/>
              </a:rPr>
              <a:t>t</a:t>
            </a:r>
            <a:r>
              <a:rPr sz="1200" dirty="0">
                <a:latin typeface="Georgia"/>
                <a:cs typeface="Georgia"/>
              </a:rPr>
              <a:t>to	</a:t>
            </a:r>
            <a:r>
              <a:rPr sz="1200" spc="15" dirty="0">
                <a:latin typeface="Georgia"/>
                <a:cs typeface="Georgia"/>
              </a:rPr>
              <a:t>l</a:t>
            </a:r>
            <a:r>
              <a:rPr sz="1200" spc="10" dirty="0">
                <a:latin typeface="Georgia"/>
                <a:cs typeface="Georgia"/>
              </a:rPr>
              <a:t>’</a:t>
            </a:r>
            <a:r>
              <a:rPr sz="1200" spc="5" dirty="0">
                <a:latin typeface="Georgia"/>
                <a:cs typeface="Georgia"/>
              </a:rPr>
              <a:t>a</a:t>
            </a:r>
            <a:r>
              <a:rPr sz="1200" dirty="0">
                <a:latin typeface="Georgia"/>
                <a:cs typeface="Georgia"/>
              </a:rPr>
              <a:t>u</a:t>
            </a:r>
            <a:r>
              <a:rPr sz="1200" spc="15" dirty="0">
                <a:latin typeface="Georgia"/>
                <a:cs typeface="Georgia"/>
              </a:rPr>
              <a:t>t</a:t>
            </a:r>
            <a:r>
              <a:rPr sz="1200" spc="-5" dirty="0">
                <a:latin typeface="Georgia"/>
                <a:cs typeface="Georgia"/>
              </a:rPr>
              <a:t>o</a:t>
            </a:r>
            <a:r>
              <a:rPr sz="1200" spc="10" dirty="0">
                <a:latin typeface="Georgia"/>
                <a:cs typeface="Georgia"/>
              </a:rPr>
              <a:t>r</a:t>
            </a:r>
            <a:r>
              <a:rPr sz="1200" dirty="0">
                <a:latin typeface="Georgia"/>
                <a:cs typeface="Georgia"/>
              </a:rPr>
              <a:t>e</a:t>
            </a:r>
            <a:endParaRPr sz="1200">
              <a:latin typeface="Georgia"/>
              <a:cs typeface="Georgia"/>
            </a:endParaRPr>
          </a:p>
          <a:p>
            <a:pPr marL="3417570">
              <a:lnSpc>
                <a:spcPct val="100000"/>
              </a:lnSpc>
              <a:spcBef>
                <a:spcPts val="1035"/>
              </a:spcBef>
            </a:pPr>
            <a:r>
              <a:rPr sz="1200" spc="5" dirty="0">
                <a:latin typeface="Georgia"/>
                <a:cs typeface="Georgia"/>
              </a:rPr>
              <a:t>presumibilmente </a:t>
            </a:r>
            <a:r>
              <a:rPr sz="1200" dirty="0">
                <a:latin typeface="Georgia"/>
                <a:cs typeface="Georgia"/>
              </a:rPr>
              <a:t>sa</a:t>
            </a:r>
            <a:r>
              <a:rPr sz="1200" spc="20" dirty="0">
                <a:latin typeface="Georgia"/>
                <a:cs typeface="Georgia"/>
              </a:rPr>
              <a:t> </a:t>
            </a:r>
            <a:r>
              <a:rPr sz="1200" spc="5" dirty="0">
                <a:latin typeface="Georgia"/>
                <a:cs typeface="Georgia"/>
              </a:rPr>
              <a:t>tradurre.</a:t>
            </a:r>
            <a:endParaRPr sz="1200">
              <a:latin typeface="Georgia"/>
              <a:cs typeface="Georgia"/>
            </a:endParaRP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Medium.com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47725" y="2125979"/>
            <a:ext cx="5610225" cy="374141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19125" y="7463154"/>
            <a:ext cx="3355340" cy="223837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6139052"/>
            <a:ext cx="6147435" cy="3637915"/>
          </a:xfrm>
          <a:prstGeom prst="rect">
            <a:avLst/>
          </a:prstGeom>
        </p:spPr>
        <p:txBody>
          <a:bodyPr vert="horz" wrap="square" lIns="0" tIns="12700" rIns="0" bIns="0" rtlCol="0">
            <a:spAutoFit/>
          </a:bodyPr>
          <a:lstStyle/>
          <a:p>
            <a:pPr marL="12700">
              <a:lnSpc>
                <a:spcPct val="100000"/>
              </a:lnSpc>
              <a:spcBef>
                <a:spcPts val="100"/>
              </a:spcBef>
            </a:pPr>
            <a:r>
              <a:rPr sz="1200" spc="5" dirty="0">
                <a:latin typeface="Georgia"/>
                <a:cs typeface="Georgia"/>
              </a:rPr>
              <a:t>L’idea</a:t>
            </a:r>
            <a:r>
              <a:rPr sz="1200" spc="110" dirty="0">
                <a:latin typeface="Georgia"/>
                <a:cs typeface="Georgia"/>
              </a:rPr>
              <a:t> </a:t>
            </a:r>
            <a:r>
              <a:rPr sz="1200" dirty="0">
                <a:latin typeface="Georgia"/>
                <a:cs typeface="Georgia"/>
              </a:rPr>
              <a:t>del</a:t>
            </a:r>
            <a:r>
              <a:rPr sz="1200" spc="40" dirty="0">
                <a:latin typeface="Georgia"/>
                <a:cs typeface="Georgia"/>
              </a:rPr>
              <a:t> </a:t>
            </a:r>
            <a:r>
              <a:rPr sz="1200" i="1" spc="5" dirty="0">
                <a:latin typeface="Georgia"/>
                <a:cs typeface="Georgia"/>
              </a:rPr>
              <a:t>Codex</a:t>
            </a:r>
            <a:r>
              <a:rPr sz="1200" i="1" spc="105" dirty="0">
                <a:latin typeface="Georgia"/>
                <a:cs typeface="Georgia"/>
              </a:rPr>
              <a:t> </a:t>
            </a:r>
            <a:r>
              <a:rPr sz="1200" i="1" spc="5" dirty="0">
                <a:latin typeface="Georgia"/>
                <a:cs typeface="Georgia"/>
              </a:rPr>
              <a:t>Seraphinianus</a:t>
            </a:r>
            <a:r>
              <a:rPr sz="1200" i="1" spc="40" dirty="0">
                <a:latin typeface="Georgia"/>
                <a:cs typeface="Georgia"/>
              </a:rPr>
              <a:t> </a:t>
            </a:r>
            <a:r>
              <a:rPr sz="1200" dirty="0">
                <a:latin typeface="Georgia"/>
                <a:cs typeface="Georgia"/>
              </a:rPr>
              <a:t>è</a:t>
            </a:r>
            <a:r>
              <a:rPr sz="1200" spc="114" dirty="0">
                <a:latin typeface="Georgia"/>
                <a:cs typeface="Georgia"/>
              </a:rPr>
              <a:t> </a:t>
            </a:r>
            <a:r>
              <a:rPr sz="1200" dirty="0">
                <a:latin typeface="Georgia"/>
                <a:cs typeface="Georgia"/>
              </a:rPr>
              <a:t>stato</a:t>
            </a:r>
            <a:r>
              <a:rPr sz="1200" spc="105" dirty="0">
                <a:latin typeface="Georgia"/>
                <a:cs typeface="Georgia"/>
              </a:rPr>
              <a:t> </a:t>
            </a:r>
            <a:r>
              <a:rPr sz="1200" spc="5" dirty="0">
                <a:latin typeface="Georgia"/>
                <a:cs typeface="Georgia"/>
              </a:rPr>
              <a:t>utilizzato</a:t>
            </a:r>
            <a:r>
              <a:rPr sz="1200" spc="120" dirty="0">
                <a:latin typeface="Georgia"/>
                <a:cs typeface="Georgia"/>
              </a:rPr>
              <a:t> </a:t>
            </a:r>
            <a:r>
              <a:rPr sz="1200" spc="5" dirty="0">
                <a:latin typeface="Georgia"/>
                <a:cs typeface="Georgia"/>
              </a:rPr>
              <a:t>all’interno</a:t>
            </a:r>
            <a:r>
              <a:rPr sz="1200" spc="114" dirty="0">
                <a:latin typeface="Georgia"/>
                <a:cs typeface="Georgia"/>
              </a:rPr>
              <a:t> </a:t>
            </a:r>
            <a:r>
              <a:rPr sz="1200" dirty="0">
                <a:latin typeface="Georgia"/>
                <a:cs typeface="Georgia"/>
              </a:rPr>
              <a:t>del</a:t>
            </a:r>
            <a:r>
              <a:rPr sz="1200" spc="110" dirty="0">
                <a:latin typeface="Georgia"/>
                <a:cs typeface="Georgia"/>
              </a:rPr>
              <a:t> </a:t>
            </a:r>
            <a:r>
              <a:rPr sz="1200" spc="5" dirty="0">
                <a:latin typeface="Georgia"/>
                <a:cs typeface="Georgia"/>
              </a:rPr>
              <a:t>progetto</a:t>
            </a:r>
            <a:r>
              <a:rPr sz="1200" spc="114" dirty="0">
                <a:latin typeface="Georgia"/>
                <a:cs typeface="Georgia"/>
              </a:rPr>
              <a:t> </a:t>
            </a:r>
            <a:r>
              <a:rPr sz="1200" dirty="0">
                <a:latin typeface="Georgia"/>
                <a:cs typeface="Georgia"/>
              </a:rPr>
              <a:t>come</a:t>
            </a:r>
            <a:r>
              <a:rPr sz="1200" spc="114" dirty="0">
                <a:latin typeface="Georgia"/>
                <a:cs typeface="Georgia"/>
              </a:rPr>
              <a:t> </a:t>
            </a:r>
            <a:r>
              <a:rPr sz="1200" spc="5" dirty="0">
                <a:latin typeface="Georgia"/>
                <a:cs typeface="Georgia"/>
              </a:rPr>
              <a:t>un</a:t>
            </a:r>
            <a:r>
              <a:rPr sz="1200" spc="100" dirty="0">
                <a:latin typeface="Georgia"/>
                <a:cs typeface="Georgia"/>
              </a:rPr>
              <a:t> </a:t>
            </a:r>
            <a:r>
              <a:rPr sz="1200" dirty="0">
                <a:latin typeface="Georgia"/>
                <a:cs typeface="Georgia"/>
              </a:rPr>
              <a:t>invito</a:t>
            </a:r>
            <a:endParaRPr sz="1200">
              <a:latin typeface="Georgia"/>
              <a:cs typeface="Georgia"/>
            </a:endParaRPr>
          </a:p>
          <a:p>
            <a:pPr marL="12700" marR="19050">
              <a:lnSpc>
                <a:spcPct val="170800"/>
              </a:lnSpc>
              <a:spcBef>
                <a:spcPts val="10"/>
              </a:spcBef>
            </a:pPr>
            <a:r>
              <a:rPr sz="1200" dirty="0">
                <a:latin typeface="Georgia"/>
                <a:cs typeface="Georgia"/>
              </a:rPr>
              <a:t>ai </a:t>
            </a:r>
            <a:r>
              <a:rPr sz="1200" spc="5" dirty="0">
                <a:latin typeface="Georgia"/>
                <a:cs typeface="Georgia"/>
              </a:rPr>
              <a:t>ragazzi </a:t>
            </a:r>
            <a:r>
              <a:rPr sz="1200" dirty="0">
                <a:latin typeface="Georgia"/>
                <a:cs typeface="Georgia"/>
              </a:rPr>
              <a:t>a </a:t>
            </a:r>
            <a:r>
              <a:rPr sz="1200" spc="5" dirty="0">
                <a:latin typeface="Georgia"/>
                <a:cs typeface="Georgia"/>
              </a:rPr>
              <a:t>creare, lasciare libera la fantasia </a:t>
            </a:r>
            <a:r>
              <a:rPr sz="1200" dirty="0">
                <a:latin typeface="Georgia"/>
                <a:cs typeface="Georgia"/>
              </a:rPr>
              <a:t>e </a:t>
            </a:r>
            <a:r>
              <a:rPr sz="1200" spc="5" dirty="0">
                <a:latin typeface="Georgia"/>
                <a:cs typeface="Georgia"/>
              </a:rPr>
              <a:t>immaginare oggetti, personaggi, giochi </a:t>
            </a:r>
            <a:r>
              <a:rPr sz="1200" dirty="0">
                <a:latin typeface="Georgia"/>
                <a:cs typeface="Georgia"/>
              </a:rPr>
              <a:t>e  </a:t>
            </a:r>
            <a:r>
              <a:rPr sz="1200" spc="5" dirty="0">
                <a:latin typeface="Georgia"/>
                <a:cs typeface="Georgia"/>
              </a:rPr>
              <a:t>un loro nuovo </a:t>
            </a:r>
            <a:r>
              <a:rPr sz="1200" dirty="0">
                <a:latin typeface="Georgia"/>
                <a:cs typeface="Georgia"/>
              </a:rPr>
              <a:t>uso, </a:t>
            </a:r>
            <a:r>
              <a:rPr sz="1200" spc="5" dirty="0">
                <a:latin typeface="Georgia"/>
                <a:cs typeface="Georgia"/>
              </a:rPr>
              <a:t>proprio </a:t>
            </a:r>
            <a:r>
              <a:rPr sz="1200" dirty="0">
                <a:latin typeface="Georgia"/>
                <a:cs typeface="Georgia"/>
              </a:rPr>
              <a:t>a </a:t>
            </a:r>
            <a:r>
              <a:rPr sz="1200" spc="5" dirty="0">
                <a:latin typeface="Georgia"/>
                <a:cs typeface="Georgia"/>
              </a:rPr>
              <a:t>partire </a:t>
            </a:r>
            <a:r>
              <a:rPr sz="1200" dirty="0">
                <a:latin typeface="Georgia"/>
                <a:cs typeface="Georgia"/>
              </a:rPr>
              <a:t>dal </a:t>
            </a:r>
            <a:r>
              <a:rPr sz="1200" spc="5" dirty="0">
                <a:latin typeface="Georgia"/>
                <a:cs typeface="Georgia"/>
              </a:rPr>
              <a:t>territorio </a:t>
            </a:r>
            <a:r>
              <a:rPr sz="1200" dirty="0">
                <a:latin typeface="Georgia"/>
                <a:cs typeface="Georgia"/>
              </a:rPr>
              <a:t>in </a:t>
            </a:r>
            <a:r>
              <a:rPr sz="1200" spc="5" dirty="0">
                <a:latin typeface="Georgia"/>
                <a:cs typeface="Georgia"/>
              </a:rPr>
              <a:t>cui</a:t>
            </a:r>
            <a:r>
              <a:rPr sz="1200" spc="160" dirty="0">
                <a:latin typeface="Georgia"/>
                <a:cs typeface="Georgia"/>
              </a:rPr>
              <a:t> </a:t>
            </a:r>
            <a:r>
              <a:rPr sz="1200" dirty="0">
                <a:latin typeface="Georgia"/>
                <a:cs typeface="Georgia"/>
              </a:rPr>
              <a:t>vivono.</a:t>
            </a:r>
            <a:endParaRPr sz="1200">
              <a:latin typeface="Georgia"/>
              <a:cs typeface="Georgia"/>
            </a:endParaRPr>
          </a:p>
          <a:p>
            <a:pPr>
              <a:lnSpc>
                <a:spcPct val="100000"/>
              </a:lnSpc>
            </a:pPr>
            <a:endParaRPr sz="1300">
              <a:latin typeface="Times New Roman"/>
              <a:cs typeface="Times New Roman"/>
            </a:endParaRPr>
          </a:p>
          <a:p>
            <a:pPr marL="3359785" marR="5080" algn="just">
              <a:lnSpc>
                <a:spcPct val="171900"/>
              </a:lnSpc>
              <a:spcBef>
                <a:spcPts val="770"/>
              </a:spcBef>
              <a:tabLst>
                <a:tab pos="5237480" algn="l"/>
              </a:tabLst>
            </a:pPr>
            <a:r>
              <a:rPr sz="1200" spc="5" dirty="0">
                <a:latin typeface="Georgia"/>
                <a:cs typeface="Georgia"/>
              </a:rPr>
              <a:t>Quattro infatti le categorie </a:t>
            </a:r>
            <a:r>
              <a:rPr sz="1200" dirty="0">
                <a:latin typeface="Georgia"/>
                <a:cs typeface="Georgia"/>
              </a:rPr>
              <a:t>su </a:t>
            </a:r>
            <a:r>
              <a:rPr sz="1200" spc="5" dirty="0">
                <a:latin typeface="Georgia"/>
                <a:cs typeface="Georgia"/>
              </a:rPr>
              <a:t>cui </a:t>
            </a:r>
            <a:r>
              <a:rPr sz="1200" dirty="0">
                <a:latin typeface="Georgia"/>
                <a:cs typeface="Georgia"/>
              </a:rPr>
              <a:t>hanno  </a:t>
            </a:r>
            <a:r>
              <a:rPr sz="1200" spc="5" dirty="0">
                <a:latin typeface="Georgia"/>
                <a:cs typeface="Georgia"/>
              </a:rPr>
              <a:t>lavorato</a:t>
            </a:r>
            <a:r>
              <a:rPr sz="1200" spc="295" dirty="0">
                <a:latin typeface="Georgia"/>
                <a:cs typeface="Georgia"/>
              </a:rPr>
              <a:t> </a:t>
            </a:r>
            <a:r>
              <a:rPr sz="1200" dirty="0">
                <a:latin typeface="Georgia"/>
                <a:cs typeface="Georgia"/>
              </a:rPr>
              <a:t>i </a:t>
            </a:r>
            <a:r>
              <a:rPr sz="1200" spc="5" dirty="0">
                <a:latin typeface="Georgia"/>
                <a:cs typeface="Georgia"/>
              </a:rPr>
              <a:t>ragazzi  delle  scuole  medie</a:t>
            </a:r>
            <a:r>
              <a:rPr sz="1200" dirty="0">
                <a:latin typeface="Georgia"/>
                <a:cs typeface="Georgia"/>
              </a:rPr>
              <a:t>:</a:t>
            </a:r>
            <a:r>
              <a:rPr sz="1200" spc="25" dirty="0">
                <a:latin typeface="Georgia"/>
                <a:cs typeface="Georgia"/>
              </a:rPr>
              <a:t> </a:t>
            </a:r>
            <a:r>
              <a:rPr sz="1200" b="1" i="1" spc="5" dirty="0">
                <a:latin typeface="Georgia"/>
                <a:cs typeface="Georgia"/>
              </a:rPr>
              <a:t>p</a:t>
            </a:r>
            <a:r>
              <a:rPr sz="1200" b="1" i="1" spc="10" dirty="0">
                <a:latin typeface="Georgia"/>
                <a:cs typeface="Georgia"/>
              </a:rPr>
              <a:t>e</a:t>
            </a:r>
            <a:r>
              <a:rPr sz="1200" b="1" i="1" spc="5" dirty="0">
                <a:latin typeface="Georgia"/>
                <a:cs typeface="Georgia"/>
              </a:rPr>
              <a:t>r</a:t>
            </a:r>
            <a:r>
              <a:rPr sz="1200" b="1" i="1" spc="10" dirty="0">
                <a:latin typeface="Georgia"/>
                <a:cs typeface="Georgia"/>
              </a:rPr>
              <a:t>s</a:t>
            </a:r>
            <a:r>
              <a:rPr sz="1200" b="1" i="1" spc="15" dirty="0">
                <a:latin typeface="Georgia"/>
                <a:cs typeface="Georgia"/>
              </a:rPr>
              <a:t>o</a:t>
            </a:r>
            <a:r>
              <a:rPr sz="1200" b="1" i="1" spc="10" dirty="0">
                <a:latin typeface="Georgia"/>
                <a:cs typeface="Georgia"/>
              </a:rPr>
              <a:t>nag</a:t>
            </a:r>
            <a:r>
              <a:rPr sz="1200" b="1" i="1" spc="-5" dirty="0">
                <a:latin typeface="Georgia"/>
                <a:cs typeface="Georgia"/>
              </a:rPr>
              <a:t>g</a:t>
            </a:r>
            <a:r>
              <a:rPr sz="1200" b="1" i="1" dirty="0">
                <a:latin typeface="Georgia"/>
                <a:cs typeface="Georgia"/>
              </a:rPr>
              <a:t>i	</a:t>
            </a:r>
            <a:r>
              <a:rPr sz="1200" b="1" i="1" spc="15" dirty="0">
                <a:latin typeface="Georgia"/>
                <a:cs typeface="Georgia"/>
              </a:rPr>
              <a:t>i</a:t>
            </a:r>
            <a:r>
              <a:rPr sz="1200" b="1" i="1" dirty="0">
                <a:latin typeface="Georgia"/>
                <a:cs typeface="Georgia"/>
              </a:rPr>
              <a:t>n</a:t>
            </a:r>
            <a:r>
              <a:rPr sz="1200" b="1" i="1" spc="15" dirty="0">
                <a:latin typeface="Georgia"/>
                <a:cs typeface="Georgia"/>
              </a:rPr>
              <a:t>c</a:t>
            </a:r>
            <a:r>
              <a:rPr sz="1200" b="1" i="1" spc="5" dirty="0">
                <a:latin typeface="Georgia"/>
                <a:cs typeface="Georgia"/>
              </a:rPr>
              <a:t>r</a:t>
            </a:r>
            <a:r>
              <a:rPr sz="1200" b="1" i="1" spc="10" dirty="0">
                <a:latin typeface="Georgia"/>
                <a:cs typeface="Georgia"/>
              </a:rPr>
              <a:t>e</a:t>
            </a:r>
            <a:r>
              <a:rPr sz="1200" b="1" i="1" dirty="0">
                <a:latin typeface="Georgia"/>
                <a:cs typeface="Georgia"/>
              </a:rPr>
              <a:t>d</a:t>
            </a:r>
            <a:r>
              <a:rPr sz="1200" b="1" i="1" spc="10" dirty="0">
                <a:latin typeface="Georgia"/>
                <a:cs typeface="Georgia"/>
              </a:rPr>
              <a:t>ib</a:t>
            </a:r>
            <a:r>
              <a:rPr sz="1200" b="1" i="1" spc="15" dirty="0">
                <a:latin typeface="Georgia"/>
                <a:cs typeface="Georgia"/>
              </a:rPr>
              <a:t>i</a:t>
            </a:r>
            <a:r>
              <a:rPr sz="1200" b="1" i="1" spc="-10" dirty="0">
                <a:latin typeface="Georgia"/>
                <a:cs typeface="Georgia"/>
              </a:rPr>
              <a:t>l</a:t>
            </a:r>
            <a:r>
              <a:rPr sz="1200" b="1" i="1" spc="15" dirty="0">
                <a:latin typeface="Georgia"/>
                <a:cs typeface="Georgia"/>
              </a:rPr>
              <a:t>i</a:t>
            </a:r>
            <a:r>
              <a:rPr sz="1200" b="1" i="1" dirty="0">
                <a:latin typeface="Georgia"/>
                <a:cs typeface="Georgia"/>
              </a:rPr>
              <a:t>,  </a:t>
            </a:r>
            <a:r>
              <a:rPr sz="1200" b="1" i="1" spc="5" dirty="0">
                <a:latin typeface="Georgia"/>
                <a:cs typeface="Georgia"/>
              </a:rPr>
              <a:t>oggetti impossibili, </a:t>
            </a:r>
            <a:r>
              <a:rPr sz="1200" b="1" i="1" dirty="0">
                <a:latin typeface="Georgia"/>
                <a:cs typeface="Georgia"/>
              </a:rPr>
              <a:t>giochi  </a:t>
            </a:r>
            <a:r>
              <a:rPr sz="1200" b="1" i="1" spc="5" dirty="0">
                <a:latin typeface="Georgia"/>
                <a:cs typeface="Georgia"/>
              </a:rPr>
              <a:t>fantastici </a:t>
            </a:r>
            <a:r>
              <a:rPr sz="1200" b="1" i="1" dirty="0">
                <a:latin typeface="Georgia"/>
                <a:cs typeface="Georgia"/>
              </a:rPr>
              <a:t>e Matese </a:t>
            </a:r>
            <a:r>
              <a:rPr sz="1200" b="1" i="1" spc="5" dirty="0">
                <a:latin typeface="Georgia"/>
                <a:cs typeface="Georgia"/>
              </a:rPr>
              <a:t>favoloso</a:t>
            </a:r>
            <a:r>
              <a:rPr sz="1200" spc="5" dirty="0">
                <a:latin typeface="Georgia"/>
                <a:cs typeface="Georgia"/>
              </a:rPr>
              <a:t>. Una  visita </a:t>
            </a:r>
            <a:r>
              <a:rPr sz="1200" dirty="0">
                <a:latin typeface="Georgia"/>
                <a:cs typeface="Georgia"/>
              </a:rPr>
              <a:t>al </a:t>
            </a:r>
            <a:r>
              <a:rPr sz="1200" spc="5" dirty="0">
                <a:latin typeface="Georgia"/>
                <a:cs typeface="Georgia"/>
              </a:rPr>
              <a:t>Museo</a:t>
            </a:r>
            <a:r>
              <a:rPr sz="1200" b="1" spc="5" dirty="0">
                <a:latin typeface="Georgia"/>
                <a:cs typeface="Georgia"/>
              </a:rPr>
              <a:t>MUCIRAMA </a:t>
            </a:r>
            <a:r>
              <a:rPr sz="1200" dirty="0">
                <a:latin typeface="Georgia"/>
                <a:cs typeface="Georgia"/>
              </a:rPr>
              <a:t>di  </a:t>
            </a:r>
            <a:r>
              <a:rPr sz="1200" spc="5" dirty="0">
                <a:latin typeface="Georgia"/>
                <a:cs typeface="Georgia"/>
              </a:rPr>
              <a:t>Piedimonte può </a:t>
            </a:r>
            <a:r>
              <a:rPr sz="1200" dirty="0">
                <a:latin typeface="Georgia"/>
                <a:cs typeface="Georgia"/>
              </a:rPr>
              <a:t>essere </a:t>
            </a:r>
            <a:r>
              <a:rPr sz="1200" spc="5" dirty="0">
                <a:latin typeface="Georgia"/>
                <a:cs typeface="Georgia"/>
              </a:rPr>
              <a:t>l’occasione </a:t>
            </a:r>
            <a:r>
              <a:rPr sz="1200" dirty="0">
                <a:latin typeface="Georgia"/>
                <a:cs typeface="Georgia"/>
              </a:rPr>
              <a:t>per  </a:t>
            </a:r>
            <a:r>
              <a:rPr sz="1200" spc="5" dirty="0">
                <a:latin typeface="Georgia"/>
                <a:cs typeface="Georgia"/>
              </a:rPr>
              <a:t>ascoltare la spiegazione della </a:t>
            </a:r>
            <a:r>
              <a:rPr sz="1200" dirty="0">
                <a:latin typeface="Georgia"/>
                <a:cs typeface="Georgia"/>
              </a:rPr>
              <a:t>guida</a:t>
            </a:r>
            <a:r>
              <a:rPr sz="1200" spc="-85" dirty="0">
                <a:latin typeface="Georgia"/>
                <a:cs typeface="Georgia"/>
              </a:rPr>
              <a:t> </a:t>
            </a:r>
            <a:r>
              <a:rPr sz="1200" dirty="0">
                <a:latin typeface="Georgia"/>
                <a:cs typeface="Georgia"/>
              </a:rPr>
              <a:t>sui</a:t>
            </a:r>
            <a:endParaRPr sz="1200">
              <a:latin typeface="Georgia"/>
              <a:cs typeface="Georgi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26919" y="660400"/>
            <a:ext cx="2525141" cy="19240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20618" y="933708"/>
            <a:ext cx="2733805" cy="100024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52119" cy="13470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265.806</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15" dirty="0">
                <a:latin typeface="Times New Roman"/>
                <a:cs typeface="Times New Roman"/>
              </a:rPr>
              <a:t> </a:t>
            </a:r>
            <a:r>
              <a:rPr sz="950" b="1" spc="10" dirty="0">
                <a:latin typeface="Times New Roman"/>
                <a:cs typeface="Times New Roman"/>
              </a:rPr>
              <a:t>188.617</a:t>
            </a:r>
            <a:r>
              <a:rPr sz="950" b="1" dirty="0">
                <a:latin typeface="Times New Roman"/>
                <a:cs typeface="Times New Roman"/>
              </a:rPr>
              <a:t>	</a:t>
            </a:r>
            <a:r>
              <a:rPr sz="1425" b="1" spc="15" baseline="17543" dirty="0">
                <a:latin typeface="Times New Roman"/>
                <a:cs typeface="Times New Roman"/>
              </a:rPr>
              <a:t>05-MAR-2015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1.408.000	</a:t>
            </a:r>
            <a:r>
              <a:rPr sz="950" b="1" spc="10" dirty="0">
                <a:latin typeface="Times New Roman"/>
                <a:cs typeface="Times New Roman"/>
              </a:rPr>
              <a:t>Dir. Resp.:  Mario Calabresi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28</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3111500" y="28575"/>
            <a:ext cx="1566672" cy="19812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3758184" y="1173480"/>
            <a:ext cx="375285" cy="110489"/>
          </a:xfrm>
          <a:custGeom>
            <a:avLst/>
            <a:gdLst/>
            <a:ahLst/>
            <a:cxnLst/>
            <a:rect l="l" t="t" r="r" b="b"/>
            <a:pathLst>
              <a:path w="375285" h="110490">
                <a:moveTo>
                  <a:pt x="0" y="110235"/>
                </a:moveTo>
                <a:lnTo>
                  <a:pt x="374903" y="110235"/>
                </a:lnTo>
                <a:lnTo>
                  <a:pt x="374903" y="0"/>
                </a:lnTo>
                <a:lnTo>
                  <a:pt x="0" y="0"/>
                </a:lnTo>
                <a:lnTo>
                  <a:pt x="0" y="110235"/>
                </a:lnTo>
                <a:close/>
              </a:path>
            </a:pathLst>
          </a:custGeom>
          <a:solidFill>
            <a:srgbClr val="BADBBA"/>
          </a:solidFill>
        </p:spPr>
        <p:txBody>
          <a:bodyPr wrap="square" lIns="0" tIns="0" rIns="0" bIns="0" rtlCol="0"/>
          <a:lstStyle/>
          <a:p>
            <a:endParaRPr/>
          </a:p>
        </p:txBody>
      </p:sp>
      <p:sp>
        <p:nvSpPr>
          <p:cNvPr id="11" name="object 11"/>
          <p:cNvSpPr/>
          <p:nvPr/>
        </p:nvSpPr>
        <p:spPr>
          <a:xfrm>
            <a:off x="3758184" y="1277111"/>
            <a:ext cx="375285" cy="12700"/>
          </a:xfrm>
          <a:custGeom>
            <a:avLst/>
            <a:gdLst/>
            <a:ahLst/>
            <a:cxnLst/>
            <a:rect l="l" t="t" r="r" b="b"/>
            <a:pathLst>
              <a:path w="375285" h="12700">
                <a:moveTo>
                  <a:pt x="0" y="12700"/>
                </a:moveTo>
                <a:lnTo>
                  <a:pt x="374903" y="12700"/>
                </a:lnTo>
                <a:lnTo>
                  <a:pt x="374903" y="0"/>
                </a:lnTo>
                <a:lnTo>
                  <a:pt x="0" y="0"/>
                </a:lnTo>
                <a:lnTo>
                  <a:pt x="0" y="12700"/>
                </a:lnTo>
                <a:close/>
              </a:path>
            </a:pathLst>
          </a:custGeom>
          <a:solidFill>
            <a:srgbClr val="007F00"/>
          </a:solidFill>
        </p:spPr>
        <p:txBody>
          <a:bodyPr wrap="square" lIns="0" tIns="0" rIns="0" bIns="0" rtlCol="0"/>
          <a:lstStyle/>
          <a:p>
            <a:endParaRPr/>
          </a:p>
        </p:txBody>
      </p:sp>
      <p:sp>
        <p:nvSpPr>
          <p:cNvPr id="12" name="object 12"/>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3" name="object 13"/>
          <p:cNvSpPr txBox="1"/>
          <p:nvPr/>
        </p:nvSpPr>
        <p:spPr>
          <a:xfrm>
            <a:off x="7120381" y="10401300"/>
            <a:ext cx="1949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21</a:t>
            </a:r>
            <a:endParaRPr sz="1200">
              <a:latin typeface="Arial"/>
              <a:cs typeface="Arial"/>
            </a:endParaRP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Medium.com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spc="-10" dirty="0">
                <a:latin typeface="Arial"/>
                <a:cs typeface="Arial"/>
              </a:rPr>
              <a:t> </a:t>
            </a:r>
            <a:r>
              <a:rPr sz="1400" b="1" dirty="0">
                <a:latin typeface="Arial"/>
                <a:cs typeface="Arial"/>
              </a:rPr>
              <a:t>4</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235453"/>
            <a:ext cx="6144895" cy="3295015"/>
          </a:xfrm>
          <a:prstGeom prst="rect">
            <a:avLst/>
          </a:prstGeom>
        </p:spPr>
        <p:txBody>
          <a:bodyPr vert="horz" wrap="square" lIns="0" tIns="12700" rIns="0" bIns="0" rtlCol="0">
            <a:spAutoFit/>
          </a:bodyPr>
          <a:lstStyle/>
          <a:p>
            <a:pPr marL="12700">
              <a:lnSpc>
                <a:spcPct val="100000"/>
              </a:lnSpc>
              <a:spcBef>
                <a:spcPts val="100"/>
              </a:spcBef>
            </a:pPr>
            <a:r>
              <a:rPr sz="1200" spc="5" dirty="0">
                <a:latin typeface="Georgia"/>
                <a:cs typeface="Georgia"/>
              </a:rPr>
              <a:t>reperti presenti </a:t>
            </a:r>
            <a:r>
              <a:rPr sz="1200" dirty="0">
                <a:latin typeface="Georgia"/>
                <a:cs typeface="Georgia"/>
              </a:rPr>
              <a:t>e da </a:t>
            </a:r>
            <a:r>
              <a:rPr sz="1200" spc="5" dirty="0">
                <a:latin typeface="Georgia"/>
                <a:cs typeface="Georgia"/>
              </a:rPr>
              <a:t>lì immaginare racconti possibili </a:t>
            </a:r>
            <a:r>
              <a:rPr sz="1200" dirty="0">
                <a:latin typeface="Georgia"/>
                <a:cs typeface="Georgia"/>
              </a:rPr>
              <a:t>e </a:t>
            </a:r>
            <a:r>
              <a:rPr sz="1200" spc="5" dirty="0">
                <a:latin typeface="Georgia"/>
                <a:cs typeface="Georgia"/>
              </a:rPr>
              <a:t>impossibili.</a:t>
            </a:r>
            <a:r>
              <a:rPr sz="1200" spc="295" dirty="0">
                <a:latin typeface="Georgia"/>
                <a:cs typeface="Georgia"/>
              </a:rPr>
              <a:t> </a:t>
            </a:r>
            <a:r>
              <a:rPr sz="1200" dirty="0">
                <a:latin typeface="Georgia"/>
                <a:cs typeface="Georgia"/>
              </a:rPr>
              <a:t>I </a:t>
            </a:r>
            <a:r>
              <a:rPr sz="1200" spc="5" dirty="0">
                <a:latin typeface="Georgia"/>
                <a:cs typeface="Georgia"/>
              </a:rPr>
              <a:t>ragazzi</a:t>
            </a:r>
            <a:r>
              <a:rPr sz="1200" spc="185" dirty="0">
                <a:latin typeface="Georgia"/>
                <a:cs typeface="Georgia"/>
              </a:rPr>
              <a:t> </a:t>
            </a:r>
            <a:r>
              <a:rPr sz="1200" spc="5" dirty="0">
                <a:latin typeface="Georgia"/>
                <a:cs typeface="Georgia"/>
              </a:rPr>
              <a:t>delle</a:t>
            </a:r>
            <a:endParaRPr sz="1200">
              <a:latin typeface="Georgia"/>
              <a:cs typeface="Georgia"/>
            </a:endParaRPr>
          </a:p>
          <a:p>
            <a:pPr marL="12700" marR="5080">
              <a:lnSpc>
                <a:spcPct val="170800"/>
              </a:lnSpc>
              <a:spcBef>
                <a:spcPts val="10"/>
              </a:spcBef>
            </a:pPr>
            <a:r>
              <a:rPr sz="1200" spc="5" dirty="0">
                <a:latin typeface="Georgia"/>
                <a:cs typeface="Georgia"/>
              </a:rPr>
              <a:t>elementari </a:t>
            </a:r>
            <a:r>
              <a:rPr sz="1200" dirty="0">
                <a:latin typeface="Georgia"/>
                <a:cs typeface="Georgia"/>
              </a:rPr>
              <a:t>hanno invece </a:t>
            </a:r>
            <a:r>
              <a:rPr sz="1200" spc="5" dirty="0">
                <a:latin typeface="Georgia"/>
                <a:cs typeface="Georgia"/>
              </a:rPr>
              <a:t>creato quattro alfabeti, uno </a:t>
            </a:r>
            <a:r>
              <a:rPr sz="1200" dirty="0">
                <a:latin typeface="Georgia"/>
                <a:cs typeface="Georgia"/>
              </a:rPr>
              <a:t>per paese, che </a:t>
            </a:r>
            <a:r>
              <a:rPr sz="1200" spc="5" dirty="0">
                <a:latin typeface="Georgia"/>
                <a:cs typeface="Georgia"/>
              </a:rPr>
              <a:t>sono serviti </a:t>
            </a:r>
            <a:r>
              <a:rPr sz="1200" dirty="0">
                <a:latin typeface="Georgia"/>
                <a:cs typeface="Georgia"/>
              </a:rPr>
              <a:t>ai </a:t>
            </a:r>
            <a:r>
              <a:rPr sz="1200" spc="5" dirty="0">
                <a:latin typeface="Georgia"/>
                <a:cs typeface="Georgia"/>
              </a:rPr>
              <a:t>ragazzi  delle </a:t>
            </a:r>
            <a:r>
              <a:rPr sz="1200" dirty="0">
                <a:latin typeface="Georgia"/>
                <a:cs typeface="Georgia"/>
              </a:rPr>
              <a:t>medie per </a:t>
            </a:r>
            <a:r>
              <a:rPr sz="1200" spc="5" dirty="0">
                <a:latin typeface="Georgia"/>
                <a:cs typeface="Georgia"/>
              </a:rPr>
              <a:t>tradurre </a:t>
            </a:r>
            <a:r>
              <a:rPr sz="1200" dirty="0">
                <a:latin typeface="Georgia"/>
                <a:cs typeface="Georgia"/>
              </a:rPr>
              <a:t>i </a:t>
            </a:r>
            <a:r>
              <a:rPr sz="1200" spc="5" dirty="0">
                <a:latin typeface="Georgia"/>
                <a:cs typeface="Georgia"/>
              </a:rPr>
              <a:t>loro racconti </a:t>
            </a:r>
            <a:r>
              <a:rPr sz="1200" dirty="0">
                <a:latin typeface="Georgia"/>
                <a:cs typeface="Georgia"/>
              </a:rPr>
              <a:t>nel codice</a:t>
            </a:r>
            <a:r>
              <a:rPr sz="1200" spc="135" dirty="0">
                <a:latin typeface="Georgia"/>
                <a:cs typeface="Georgia"/>
              </a:rPr>
              <a:t> </a:t>
            </a:r>
            <a:r>
              <a:rPr sz="1200" spc="5" dirty="0">
                <a:latin typeface="Georgia"/>
                <a:cs typeface="Georgia"/>
              </a:rPr>
              <a:t>segreto.</a:t>
            </a:r>
            <a:endParaRPr sz="1200">
              <a:latin typeface="Georgia"/>
              <a:cs typeface="Georgia"/>
            </a:endParaRPr>
          </a:p>
          <a:p>
            <a:pPr>
              <a:lnSpc>
                <a:spcPct val="100000"/>
              </a:lnSpc>
            </a:pPr>
            <a:endParaRPr sz="1300">
              <a:latin typeface="Times New Roman"/>
              <a:cs typeface="Times New Roman"/>
            </a:endParaRPr>
          </a:p>
          <a:p>
            <a:pPr marL="12700" marR="17145" algn="just">
              <a:lnSpc>
                <a:spcPct val="171300"/>
              </a:lnSpc>
              <a:spcBef>
                <a:spcPts val="780"/>
              </a:spcBef>
            </a:pPr>
            <a:r>
              <a:rPr sz="1200" spc="5" dirty="0">
                <a:latin typeface="Georgia"/>
                <a:cs typeface="Georgia"/>
              </a:rPr>
              <a:t>Fra gli aspetti </a:t>
            </a:r>
            <a:r>
              <a:rPr sz="1200" dirty="0">
                <a:latin typeface="Georgia"/>
                <a:cs typeface="Georgia"/>
              </a:rPr>
              <a:t>più </a:t>
            </a:r>
            <a:r>
              <a:rPr sz="1200" spc="5" dirty="0">
                <a:latin typeface="Georgia"/>
                <a:cs typeface="Georgia"/>
              </a:rPr>
              <a:t>innovativi </a:t>
            </a:r>
            <a:r>
              <a:rPr sz="1200" dirty="0">
                <a:latin typeface="Georgia"/>
                <a:cs typeface="Georgia"/>
              </a:rPr>
              <a:t>del </a:t>
            </a:r>
            <a:r>
              <a:rPr sz="1200" spc="5" dirty="0">
                <a:latin typeface="Georgia"/>
                <a:cs typeface="Georgia"/>
              </a:rPr>
              <a:t>progetto vi sono: lo stimolo </a:t>
            </a:r>
            <a:r>
              <a:rPr sz="1200" dirty="0">
                <a:latin typeface="Georgia"/>
                <a:cs typeface="Georgia"/>
              </a:rPr>
              <a:t>al lavoro di </a:t>
            </a:r>
            <a:r>
              <a:rPr sz="1200" spc="5" dirty="0">
                <a:latin typeface="Georgia"/>
                <a:cs typeface="Georgia"/>
              </a:rPr>
              <a:t>gruppo, </a:t>
            </a:r>
            <a:r>
              <a:rPr sz="1200" dirty="0">
                <a:latin typeface="Georgia"/>
                <a:cs typeface="Georgia"/>
              </a:rPr>
              <a:t>proposto  ai </a:t>
            </a:r>
            <a:r>
              <a:rPr sz="1200" spc="5" dirty="0">
                <a:latin typeface="Georgia"/>
                <a:cs typeface="Georgia"/>
              </a:rPr>
              <a:t>bambini delle elementari </a:t>
            </a:r>
            <a:r>
              <a:rPr sz="1200" dirty="0">
                <a:latin typeface="Georgia"/>
                <a:cs typeface="Georgia"/>
              </a:rPr>
              <a:t>e </a:t>
            </a:r>
            <a:r>
              <a:rPr sz="1200" spc="5" dirty="0">
                <a:latin typeface="Georgia"/>
                <a:cs typeface="Georgia"/>
              </a:rPr>
              <a:t>la condivisione attiva fra classi </a:t>
            </a:r>
            <a:r>
              <a:rPr sz="1200" dirty="0">
                <a:latin typeface="Georgia"/>
                <a:cs typeface="Georgia"/>
              </a:rPr>
              <a:t>di </a:t>
            </a:r>
            <a:r>
              <a:rPr sz="1200" spc="5" dirty="0">
                <a:latin typeface="Georgia"/>
                <a:cs typeface="Georgia"/>
              </a:rPr>
              <a:t>grado diverso che </a:t>
            </a:r>
            <a:r>
              <a:rPr sz="1200" spc="295" dirty="0">
                <a:latin typeface="Georgia"/>
                <a:cs typeface="Georgia"/>
              </a:rPr>
              <a:t> </a:t>
            </a:r>
            <a:r>
              <a:rPr sz="1200" spc="5" dirty="0">
                <a:latin typeface="Georgia"/>
                <a:cs typeface="Georgia"/>
              </a:rPr>
              <a:t>collaborano verso un </a:t>
            </a:r>
            <a:r>
              <a:rPr sz="1200" dirty="0">
                <a:latin typeface="Georgia"/>
                <a:cs typeface="Georgia"/>
              </a:rPr>
              <a:t>unico</a:t>
            </a:r>
            <a:r>
              <a:rPr sz="1200" spc="35" dirty="0">
                <a:latin typeface="Georgia"/>
                <a:cs typeface="Georgia"/>
              </a:rPr>
              <a:t> </a:t>
            </a:r>
            <a:r>
              <a:rPr sz="1200" spc="5" dirty="0">
                <a:latin typeface="Georgia"/>
                <a:cs typeface="Georgia"/>
              </a:rPr>
              <a:t>scopo:</a:t>
            </a:r>
            <a:endParaRPr sz="1200">
              <a:latin typeface="Georgia"/>
              <a:cs typeface="Georgia"/>
            </a:endParaRPr>
          </a:p>
          <a:p>
            <a:pPr>
              <a:lnSpc>
                <a:spcPct val="100000"/>
              </a:lnSpc>
            </a:pPr>
            <a:endParaRPr sz="1300">
              <a:latin typeface="Times New Roman"/>
              <a:cs typeface="Times New Roman"/>
            </a:endParaRPr>
          </a:p>
          <a:p>
            <a:pPr marL="12700" marR="2891790">
              <a:lnSpc>
                <a:spcPct val="171700"/>
              </a:lnSpc>
              <a:spcBef>
                <a:spcPts val="775"/>
              </a:spcBef>
            </a:pPr>
            <a:r>
              <a:rPr sz="1200" i="1" spc="5" dirty="0">
                <a:latin typeface="Georgia"/>
                <a:cs typeface="Georgia"/>
              </a:rPr>
              <a:t>Far vedere </a:t>
            </a:r>
            <a:r>
              <a:rPr sz="1200" i="1" dirty="0">
                <a:latin typeface="Georgia"/>
                <a:cs typeface="Georgia"/>
              </a:rPr>
              <a:t>non che un </a:t>
            </a:r>
            <a:r>
              <a:rPr sz="1200" i="1" spc="5" dirty="0">
                <a:latin typeface="Georgia"/>
                <a:cs typeface="Georgia"/>
              </a:rPr>
              <a:t>altro mondo </a:t>
            </a:r>
            <a:r>
              <a:rPr sz="1200" i="1" dirty="0">
                <a:latin typeface="Georgia"/>
                <a:cs typeface="Georgia"/>
              </a:rPr>
              <a:t>è </a:t>
            </a:r>
            <a:r>
              <a:rPr sz="1200" i="1" spc="5" dirty="0">
                <a:latin typeface="Georgia"/>
                <a:cs typeface="Georgia"/>
              </a:rPr>
              <a:t>possibile,  ma </a:t>
            </a:r>
            <a:r>
              <a:rPr sz="1200" i="1" dirty="0">
                <a:latin typeface="Georgia"/>
                <a:cs typeface="Georgia"/>
              </a:rPr>
              <a:t>che </a:t>
            </a:r>
            <a:r>
              <a:rPr sz="1200" i="1" spc="5" dirty="0">
                <a:latin typeface="Georgia"/>
                <a:cs typeface="Georgia"/>
              </a:rPr>
              <a:t>un </a:t>
            </a:r>
            <a:r>
              <a:rPr sz="1200" i="1" dirty="0">
                <a:latin typeface="Georgia"/>
                <a:cs typeface="Georgia"/>
              </a:rPr>
              <a:t>mondo </a:t>
            </a:r>
            <a:r>
              <a:rPr sz="1200" i="1" spc="5" dirty="0">
                <a:latin typeface="Georgia"/>
                <a:cs typeface="Georgia"/>
              </a:rPr>
              <a:t>fantastico </a:t>
            </a:r>
            <a:r>
              <a:rPr sz="1200" i="1" dirty="0">
                <a:latin typeface="Georgia"/>
                <a:cs typeface="Georgia"/>
              </a:rPr>
              <a:t>è</a:t>
            </a:r>
            <a:r>
              <a:rPr sz="1200" i="1" spc="70" dirty="0">
                <a:latin typeface="Georgia"/>
                <a:cs typeface="Georgia"/>
              </a:rPr>
              <a:t> </a:t>
            </a:r>
            <a:r>
              <a:rPr sz="1200" i="1" spc="5" dirty="0">
                <a:latin typeface="Georgia"/>
                <a:cs typeface="Georgia"/>
              </a:rPr>
              <a:t>possibile</a:t>
            </a:r>
            <a:endParaRPr sz="1200">
              <a:latin typeface="Georgia"/>
              <a:cs typeface="Georgia"/>
            </a:endParaRPr>
          </a:p>
          <a:p>
            <a:pPr marL="12700" algn="just">
              <a:lnSpc>
                <a:spcPct val="100000"/>
              </a:lnSpc>
              <a:spcBef>
                <a:spcPts val="1045"/>
              </a:spcBef>
            </a:pPr>
            <a:r>
              <a:rPr sz="1200" i="1" spc="5" dirty="0">
                <a:latin typeface="Georgia"/>
                <a:cs typeface="Georgia"/>
              </a:rPr>
              <a:t>Luigi</a:t>
            </a:r>
            <a:r>
              <a:rPr sz="1200" i="1" spc="15" dirty="0">
                <a:latin typeface="Georgia"/>
                <a:cs typeface="Georgia"/>
              </a:rPr>
              <a:t> </a:t>
            </a:r>
            <a:r>
              <a:rPr sz="1200" i="1" dirty="0">
                <a:latin typeface="Georgia"/>
                <a:cs typeface="Georgia"/>
              </a:rPr>
              <a:t>Serafini</a:t>
            </a:r>
            <a:endParaRPr sz="1200">
              <a:latin typeface="Georgia"/>
              <a:cs typeface="Georgia"/>
            </a:endParaRP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3495">
              <a:lnSpc>
                <a:spcPts val="1839"/>
              </a:lnSpc>
            </a:pPr>
            <a:r>
              <a:rPr sz="1600" b="1" spc="-5" dirty="0">
                <a:latin typeface="Arial"/>
                <a:cs typeface="Arial"/>
              </a:rPr>
              <a:t>R</a:t>
            </a:r>
            <a:r>
              <a:rPr sz="1600" b="1" spc="15" dirty="0">
                <a:latin typeface="Arial"/>
                <a:cs typeface="Arial"/>
              </a:rPr>
              <a:t>a</a:t>
            </a:r>
            <a:r>
              <a:rPr sz="1600" b="1" spc="-30" dirty="0">
                <a:latin typeface="Arial"/>
                <a:cs typeface="Arial"/>
              </a:rPr>
              <a:t>v</a:t>
            </a:r>
            <a:r>
              <a:rPr sz="1600" b="1" spc="-5" dirty="0">
                <a:latin typeface="Arial"/>
                <a:cs typeface="Arial"/>
              </a:rPr>
              <a:t>e</a:t>
            </a:r>
            <a:r>
              <a:rPr sz="1600" b="1" dirty="0">
                <a:latin typeface="Arial"/>
                <a:cs typeface="Arial"/>
              </a:rPr>
              <a:t>n</a:t>
            </a:r>
            <a:r>
              <a:rPr sz="1600" b="1" spc="-5" dirty="0">
                <a:latin typeface="Arial"/>
                <a:cs typeface="Arial"/>
              </a:rPr>
              <a:t>nano</a:t>
            </a:r>
            <a:r>
              <a:rPr sz="1600" b="1" spc="-15" dirty="0">
                <a:latin typeface="Arial"/>
                <a:cs typeface="Arial"/>
              </a:rPr>
              <a:t>t</a:t>
            </a:r>
            <a:r>
              <a:rPr sz="1600" b="1" spc="-5" dirty="0">
                <a:latin typeface="Arial"/>
                <a:cs typeface="Arial"/>
              </a:rPr>
              <a:t>izi</a:t>
            </a:r>
            <a:r>
              <a:rPr sz="1600" b="1" spc="5" dirty="0">
                <a:latin typeface="Arial"/>
                <a:cs typeface="Arial"/>
              </a:rPr>
              <a:t>e.</a:t>
            </a:r>
            <a:r>
              <a:rPr sz="1600" b="1" spc="-5" dirty="0">
                <a:latin typeface="Arial"/>
                <a:cs typeface="Arial"/>
              </a:rPr>
              <a:t>it  18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354194"/>
            <a:ext cx="2381250" cy="23812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404742"/>
            <a:ext cx="5926455" cy="829310"/>
          </a:xfrm>
          <a:prstGeom prst="rect">
            <a:avLst/>
          </a:prstGeom>
        </p:spPr>
        <p:txBody>
          <a:bodyPr vert="horz" wrap="square" lIns="0" tIns="10795" rIns="0" bIns="0" rtlCol="0">
            <a:spAutoFit/>
          </a:bodyPr>
          <a:lstStyle/>
          <a:p>
            <a:pPr marL="12700" marR="5080">
              <a:lnSpc>
                <a:spcPct val="100499"/>
              </a:lnSpc>
              <a:spcBef>
                <a:spcPts val="85"/>
              </a:spcBef>
            </a:pPr>
            <a:r>
              <a:rPr sz="1900" b="1" spc="-10" dirty="0">
                <a:solidFill>
                  <a:srgbClr val="111111"/>
                </a:solidFill>
                <a:latin typeface="Tahoma"/>
                <a:cs typeface="Tahoma"/>
              </a:rPr>
              <a:t>Festival </a:t>
            </a:r>
            <a:r>
              <a:rPr sz="1900" b="1" spc="-5" dirty="0">
                <a:solidFill>
                  <a:srgbClr val="111111"/>
                </a:solidFill>
                <a:latin typeface="Tahoma"/>
                <a:cs typeface="Tahoma"/>
              </a:rPr>
              <a:t>della </a:t>
            </a:r>
            <a:r>
              <a:rPr sz="1900" b="1" spc="-10" dirty="0">
                <a:solidFill>
                  <a:srgbClr val="111111"/>
                </a:solidFill>
                <a:latin typeface="Tahoma"/>
                <a:cs typeface="Tahoma"/>
              </a:rPr>
              <a:t>cultura </a:t>
            </a:r>
            <a:r>
              <a:rPr sz="1900" b="1" spc="-5" dirty="0">
                <a:solidFill>
                  <a:srgbClr val="111111"/>
                </a:solidFill>
                <a:latin typeface="Tahoma"/>
                <a:cs typeface="Tahoma"/>
              </a:rPr>
              <a:t>creativa dell'ABI: la BPER a  Ravenna sostiene il progetto</a:t>
            </a:r>
            <a:r>
              <a:rPr sz="1900" b="1" spc="5" dirty="0">
                <a:solidFill>
                  <a:srgbClr val="111111"/>
                </a:solidFill>
                <a:latin typeface="Tahoma"/>
                <a:cs typeface="Tahoma"/>
              </a:rPr>
              <a:t> </a:t>
            </a:r>
            <a:r>
              <a:rPr sz="1900" b="1" spc="-5" dirty="0">
                <a:solidFill>
                  <a:srgbClr val="111111"/>
                </a:solidFill>
                <a:latin typeface="Tahoma"/>
                <a:cs typeface="Tahoma"/>
              </a:rPr>
              <a:t>"Casalibro"</a:t>
            </a:r>
            <a:endParaRPr sz="1900">
              <a:latin typeface="Tahoma"/>
              <a:cs typeface="Tahoma"/>
            </a:endParaRPr>
          </a:p>
          <a:p>
            <a:pPr marL="12700">
              <a:lnSpc>
                <a:spcPct val="100000"/>
              </a:lnSpc>
              <a:spcBef>
                <a:spcPts val="375"/>
              </a:spcBef>
            </a:pPr>
            <a:r>
              <a:rPr sz="1150" spc="-5" dirty="0">
                <a:solidFill>
                  <a:srgbClr val="545454"/>
                </a:solidFill>
                <a:latin typeface="Tahoma"/>
                <a:cs typeface="Tahoma"/>
              </a:rPr>
              <a:t>Mercoledì 18 </a:t>
            </a:r>
            <a:r>
              <a:rPr sz="1150" dirty="0">
                <a:solidFill>
                  <a:srgbClr val="545454"/>
                </a:solidFill>
                <a:latin typeface="Tahoma"/>
                <a:cs typeface="Tahoma"/>
              </a:rPr>
              <a:t>Marzo </a:t>
            </a:r>
            <a:r>
              <a:rPr sz="1150" spc="-5" dirty="0">
                <a:solidFill>
                  <a:srgbClr val="545454"/>
                </a:solidFill>
                <a:latin typeface="Tahoma"/>
                <a:cs typeface="Tahoma"/>
              </a:rPr>
              <a:t>2015</a:t>
            </a:r>
            <a:endParaRPr sz="1150">
              <a:latin typeface="Tahoma"/>
              <a:cs typeface="Tahoma"/>
            </a:endParaRPr>
          </a:p>
        </p:txBody>
      </p:sp>
      <p:sp>
        <p:nvSpPr>
          <p:cNvPr id="6" name="object 6"/>
          <p:cNvSpPr txBox="1"/>
          <p:nvPr/>
        </p:nvSpPr>
        <p:spPr>
          <a:xfrm>
            <a:off x="706627" y="4376445"/>
            <a:ext cx="6141720" cy="4656455"/>
          </a:xfrm>
          <a:prstGeom prst="rect">
            <a:avLst/>
          </a:prstGeom>
        </p:spPr>
        <p:txBody>
          <a:bodyPr vert="horz" wrap="square" lIns="0" tIns="13335" rIns="0" bIns="0" rtlCol="0">
            <a:spAutoFit/>
          </a:bodyPr>
          <a:lstStyle/>
          <a:p>
            <a:pPr marL="2494280" marR="50165">
              <a:lnSpc>
                <a:spcPct val="107100"/>
              </a:lnSpc>
              <a:spcBef>
                <a:spcPts val="105"/>
              </a:spcBef>
            </a:pPr>
            <a:r>
              <a:rPr sz="1050" b="1" spc="-5" dirty="0">
                <a:latin typeface="Arial"/>
                <a:cs typeface="Arial"/>
              </a:rPr>
              <a:t>“L’alfabeto del </a:t>
            </a:r>
            <a:r>
              <a:rPr sz="1050" b="1" dirty="0">
                <a:latin typeface="Arial"/>
                <a:cs typeface="Arial"/>
              </a:rPr>
              <a:t>Mondo. Leggiamo i segni </a:t>
            </a:r>
            <a:r>
              <a:rPr sz="1050" b="1" spc="-5" dirty="0">
                <a:latin typeface="Arial"/>
                <a:cs typeface="Arial"/>
              </a:rPr>
              <a:t>intorno </a:t>
            </a:r>
            <a:r>
              <a:rPr sz="1050" b="1" dirty="0">
                <a:latin typeface="Arial"/>
                <a:cs typeface="Arial"/>
              </a:rPr>
              <a:t>a noi e  </a:t>
            </a:r>
            <a:r>
              <a:rPr sz="1050" b="1" spc="-5" dirty="0">
                <a:latin typeface="Arial"/>
                <a:cs typeface="Arial"/>
              </a:rPr>
              <a:t>raccontiamo”</a:t>
            </a:r>
            <a:r>
              <a:rPr sz="1050" spc="-5" dirty="0">
                <a:latin typeface="Arial"/>
                <a:cs typeface="Arial"/>
              </a:rPr>
              <a:t>. </a:t>
            </a:r>
            <a:r>
              <a:rPr sz="1050" dirty="0">
                <a:latin typeface="Arial"/>
                <a:cs typeface="Arial"/>
              </a:rPr>
              <a:t>È </a:t>
            </a:r>
            <a:r>
              <a:rPr sz="1050" spc="-5" dirty="0">
                <a:latin typeface="Arial"/>
                <a:cs typeface="Arial"/>
              </a:rPr>
              <a:t>questo il </a:t>
            </a:r>
            <a:r>
              <a:rPr sz="1050" dirty="0">
                <a:latin typeface="Arial"/>
                <a:cs typeface="Arial"/>
              </a:rPr>
              <a:t>tema </a:t>
            </a:r>
            <a:r>
              <a:rPr sz="1050" spc="-5" dirty="0">
                <a:latin typeface="Arial"/>
                <a:cs typeface="Arial"/>
              </a:rPr>
              <a:t>della </a:t>
            </a:r>
            <a:r>
              <a:rPr sz="1050" b="1" spc="-5" dirty="0">
                <a:latin typeface="Arial"/>
                <a:cs typeface="Arial"/>
              </a:rPr>
              <a:t>seconda edizione del  Festival della </a:t>
            </a:r>
            <a:r>
              <a:rPr sz="1050" b="1" dirty="0">
                <a:latin typeface="Arial"/>
                <a:cs typeface="Arial"/>
              </a:rPr>
              <a:t>cultura </a:t>
            </a:r>
            <a:r>
              <a:rPr sz="1050" b="1" spc="-5" dirty="0">
                <a:latin typeface="Arial"/>
                <a:cs typeface="Arial"/>
              </a:rPr>
              <a:t>creativa</a:t>
            </a:r>
            <a:r>
              <a:rPr sz="1050" spc="-5" dirty="0">
                <a:latin typeface="Arial"/>
                <a:cs typeface="Arial"/>
              </a:rPr>
              <a:t>, </a:t>
            </a:r>
            <a:r>
              <a:rPr sz="1050" dirty="0">
                <a:latin typeface="Arial"/>
                <a:cs typeface="Arial"/>
              </a:rPr>
              <a:t>indetto da </a:t>
            </a:r>
            <a:r>
              <a:rPr sz="1050" b="1" spc="-10" dirty="0">
                <a:latin typeface="Arial"/>
                <a:cs typeface="Arial"/>
              </a:rPr>
              <a:t>ABI </a:t>
            </a:r>
            <a:r>
              <a:rPr sz="1050" dirty="0">
                <a:latin typeface="Arial"/>
                <a:cs typeface="Arial"/>
              </a:rPr>
              <a:t>anche per  </a:t>
            </a:r>
            <a:r>
              <a:rPr sz="1050" spc="-5" dirty="0">
                <a:latin typeface="Arial"/>
                <a:cs typeface="Arial"/>
              </a:rPr>
              <a:t>l’anno 2015, dal </a:t>
            </a:r>
            <a:r>
              <a:rPr sz="1050" dirty="0">
                <a:latin typeface="Arial"/>
                <a:cs typeface="Arial"/>
              </a:rPr>
              <a:t>16 </a:t>
            </a:r>
            <a:r>
              <a:rPr sz="1050" spc="-10" dirty="0">
                <a:latin typeface="Arial"/>
                <a:cs typeface="Arial"/>
              </a:rPr>
              <a:t>al </a:t>
            </a:r>
            <a:r>
              <a:rPr sz="1050" dirty="0">
                <a:latin typeface="Arial"/>
                <a:cs typeface="Arial"/>
              </a:rPr>
              <a:t>22 </a:t>
            </a:r>
            <a:r>
              <a:rPr sz="1050" spc="-5" dirty="0">
                <a:latin typeface="Arial"/>
                <a:cs typeface="Arial"/>
              </a:rPr>
              <a:t>marzo. Destinatari dell’originale  </a:t>
            </a:r>
            <a:r>
              <a:rPr sz="1050" dirty="0">
                <a:latin typeface="Arial"/>
                <a:cs typeface="Arial"/>
              </a:rPr>
              <a:t>appuntamento </a:t>
            </a:r>
            <a:r>
              <a:rPr sz="1050" spc="-5" dirty="0">
                <a:latin typeface="Arial"/>
                <a:cs typeface="Arial"/>
              </a:rPr>
              <a:t>sono </a:t>
            </a:r>
            <a:r>
              <a:rPr sz="1050" dirty="0">
                <a:latin typeface="Arial"/>
                <a:cs typeface="Arial"/>
              </a:rPr>
              <a:t>i </a:t>
            </a:r>
            <a:r>
              <a:rPr sz="1050" spc="-5" dirty="0">
                <a:latin typeface="Arial"/>
                <a:cs typeface="Arial"/>
              </a:rPr>
              <a:t>bambini </a:t>
            </a:r>
            <a:r>
              <a:rPr sz="1050" dirty="0">
                <a:latin typeface="Arial"/>
                <a:cs typeface="Arial"/>
              </a:rPr>
              <a:t>e i </a:t>
            </a:r>
            <a:r>
              <a:rPr sz="1050" spc="-5" dirty="0">
                <a:latin typeface="Arial"/>
                <a:cs typeface="Arial"/>
              </a:rPr>
              <a:t>ragazzi </a:t>
            </a:r>
            <a:r>
              <a:rPr sz="1050" dirty="0">
                <a:latin typeface="Arial"/>
                <a:cs typeface="Arial"/>
              </a:rPr>
              <a:t>dai 6 ai </a:t>
            </a:r>
            <a:r>
              <a:rPr sz="1050" spc="-5" dirty="0">
                <a:latin typeface="Arial"/>
                <a:cs typeface="Arial"/>
              </a:rPr>
              <a:t>13</a:t>
            </a:r>
            <a:r>
              <a:rPr sz="1050" spc="-35" dirty="0">
                <a:latin typeface="Arial"/>
                <a:cs typeface="Arial"/>
              </a:rPr>
              <a:t> </a:t>
            </a:r>
            <a:r>
              <a:rPr sz="1050" dirty="0">
                <a:latin typeface="Arial"/>
                <a:cs typeface="Arial"/>
              </a:rPr>
              <a:t>anni.</a:t>
            </a:r>
            <a:endParaRPr sz="1050">
              <a:latin typeface="Arial"/>
              <a:cs typeface="Arial"/>
            </a:endParaRPr>
          </a:p>
          <a:p>
            <a:pPr marL="2494280" marR="5080">
              <a:lnSpc>
                <a:spcPct val="107100"/>
              </a:lnSpc>
              <a:spcBef>
                <a:spcPts val="5"/>
              </a:spcBef>
            </a:pPr>
            <a:r>
              <a:rPr sz="1050" dirty="0">
                <a:latin typeface="Arial"/>
                <a:cs typeface="Arial"/>
              </a:rPr>
              <a:t>Se </a:t>
            </a:r>
            <a:r>
              <a:rPr sz="1050" spc="-5" dirty="0">
                <a:latin typeface="Arial"/>
                <a:cs typeface="Arial"/>
              </a:rPr>
              <a:t>nell’anno passato </a:t>
            </a:r>
            <a:r>
              <a:rPr sz="1050" dirty="0">
                <a:latin typeface="Arial"/>
                <a:cs typeface="Arial"/>
              </a:rPr>
              <a:t>si </a:t>
            </a:r>
            <a:r>
              <a:rPr sz="1050" spc="-5" dirty="0">
                <a:latin typeface="Arial"/>
                <a:cs typeface="Arial"/>
              </a:rPr>
              <a:t>era indicato come tema “Il </a:t>
            </a:r>
            <a:r>
              <a:rPr sz="1050" dirty="0">
                <a:latin typeface="Arial"/>
                <a:cs typeface="Arial"/>
              </a:rPr>
              <a:t>Museo  </a:t>
            </a:r>
            <a:r>
              <a:rPr sz="1050" spc="-5" dirty="0">
                <a:latin typeface="Arial"/>
                <a:cs typeface="Arial"/>
              </a:rPr>
              <a:t>immaginario” </a:t>
            </a:r>
            <a:r>
              <a:rPr sz="1050" dirty="0">
                <a:latin typeface="Arial"/>
                <a:cs typeface="Arial"/>
              </a:rPr>
              <a:t>e </a:t>
            </a:r>
            <a:r>
              <a:rPr sz="1050" spc="-10" dirty="0">
                <a:latin typeface="Arial"/>
                <a:cs typeface="Arial"/>
              </a:rPr>
              <a:t>si </a:t>
            </a:r>
            <a:r>
              <a:rPr sz="1050" spc="-5" dirty="0">
                <a:latin typeface="Arial"/>
                <a:cs typeface="Arial"/>
              </a:rPr>
              <a:t>era stimolato la creatività dei giovanissimi  partecipanti soprattutto verso </a:t>
            </a:r>
            <a:r>
              <a:rPr sz="1050" dirty="0">
                <a:latin typeface="Arial"/>
                <a:cs typeface="Arial"/>
              </a:rPr>
              <a:t>la </a:t>
            </a:r>
            <a:r>
              <a:rPr sz="1050" spc="-5" dirty="0">
                <a:latin typeface="Arial"/>
                <a:cs typeface="Arial"/>
              </a:rPr>
              <a:t>realizzazione </a:t>
            </a:r>
            <a:r>
              <a:rPr sz="1050" spc="-10" dirty="0">
                <a:latin typeface="Arial"/>
                <a:cs typeface="Arial"/>
              </a:rPr>
              <a:t>di </a:t>
            </a:r>
            <a:r>
              <a:rPr sz="1050" spc="-5" dirty="0">
                <a:latin typeface="Arial"/>
                <a:cs typeface="Arial"/>
              </a:rPr>
              <a:t>inediti </a:t>
            </a:r>
            <a:r>
              <a:rPr sz="1050" dirty="0">
                <a:latin typeface="Arial"/>
                <a:cs typeface="Arial"/>
              </a:rPr>
              <a:t>e  </a:t>
            </a:r>
            <a:r>
              <a:rPr sz="1050" spc="-5" dirty="0">
                <a:latin typeface="Arial"/>
                <a:cs typeface="Arial"/>
              </a:rPr>
              <a:t>originali contenitori museali, quest’anno, invece, </a:t>
            </a:r>
            <a:r>
              <a:rPr sz="1050" dirty="0">
                <a:latin typeface="Arial"/>
                <a:cs typeface="Arial"/>
              </a:rPr>
              <a:t>si </a:t>
            </a:r>
            <a:r>
              <a:rPr sz="1050" spc="-5" dirty="0">
                <a:latin typeface="Arial"/>
                <a:cs typeface="Arial"/>
              </a:rPr>
              <a:t>porterà </a:t>
            </a:r>
            <a:r>
              <a:rPr sz="1050" dirty="0">
                <a:latin typeface="Arial"/>
                <a:cs typeface="Arial"/>
              </a:rPr>
              <a:t>a  </a:t>
            </a:r>
            <a:r>
              <a:rPr sz="1050" spc="-5" dirty="0">
                <a:latin typeface="Arial"/>
                <a:cs typeface="Arial"/>
              </a:rPr>
              <a:t>consapevolezza tutta </a:t>
            </a:r>
            <a:r>
              <a:rPr sz="1050" dirty="0">
                <a:latin typeface="Arial"/>
                <a:cs typeface="Arial"/>
              </a:rPr>
              <a:t>la realtà esteriore e </a:t>
            </a:r>
            <a:r>
              <a:rPr sz="1050" spc="-5" dirty="0">
                <a:latin typeface="Arial"/>
                <a:cs typeface="Arial"/>
              </a:rPr>
              <a:t>interiore nella </a:t>
            </a:r>
            <a:r>
              <a:rPr sz="1050" dirty="0">
                <a:latin typeface="Arial"/>
                <a:cs typeface="Arial"/>
              </a:rPr>
              <a:t>quale   i </a:t>
            </a:r>
            <a:r>
              <a:rPr sz="1050" spc="-5" dirty="0">
                <a:latin typeface="Arial"/>
                <a:cs typeface="Arial"/>
              </a:rPr>
              <a:t>piccoli vivono </a:t>
            </a:r>
            <a:r>
              <a:rPr sz="1050" dirty="0">
                <a:latin typeface="Arial"/>
                <a:cs typeface="Arial"/>
              </a:rPr>
              <a:t>e che </a:t>
            </a:r>
            <a:r>
              <a:rPr sz="1050" spc="-5" dirty="0">
                <a:latin typeface="Arial"/>
                <a:cs typeface="Arial"/>
              </a:rPr>
              <a:t>essi rivedranno, </a:t>
            </a:r>
            <a:r>
              <a:rPr sz="1050" dirty="0">
                <a:latin typeface="Arial"/>
                <a:cs typeface="Arial"/>
              </a:rPr>
              <a:t>con </a:t>
            </a:r>
            <a:r>
              <a:rPr sz="1050" spc="-5" dirty="0">
                <a:latin typeface="Arial"/>
                <a:cs typeface="Arial"/>
              </a:rPr>
              <a:t>occhi nuovi, </a:t>
            </a:r>
            <a:r>
              <a:rPr sz="1050" dirty="0">
                <a:latin typeface="Arial"/>
                <a:cs typeface="Arial"/>
              </a:rPr>
              <a:t>come  una </a:t>
            </a:r>
            <a:r>
              <a:rPr sz="1050" spc="-5" dirty="0">
                <a:latin typeface="Arial"/>
                <a:cs typeface="Arial"/>
              </a:rPr>
              <a:t>scoperta; laboratori, spettacoli teatrali, visite guidate </a:t>
            </a:r>
            <a:r>
              <a:rPr sz="1050" dirty="0">
                <a:latin typeface="Arial"/>
                <a:cs typeface="Arial"/>
              </a:rPr>
              <a:t>in  </a:t>
            </a:r>
            <a:r>
              <a:rPr sz="1050" spc="-5" dirty="0">
                <a:latin typeface="Arial"/>
                <a:cs typeface="Arial"/>
              </a:rPr>
              <a:t>luoghi particolarmente “eloquenti”, momenti didattici</a:t>
            </a:r>
            <a:r>
              <a:rPr sz="1050" spc="20" dirty="0">
                <a:latin typeface="Arial"/>
                <a:cs typeface="Arial"/>
              </a:rPr>
              <a:t> </a:t>
            </a:r>
            <a:r>
              <a:rPr sz="1050" spc="-5" dirty="0">
                <a:latin typeface="Arial"/>
                <a:cs typeface="Arial"/>
              </a:rPr>
              <a:t>dedicati.</a:t>
            </a:r>
            <a:endParaRPr sz="1050">
              <a:latin typeface="Arial"/>
              <a:cs typeface="Arial"/>
            </a:endParaRPr>
          </a:p>
          <a:p>
            <a:pPr>
              <a:lnSpc>
                <a:spcPct val="100000"/>
              </a:lnSpc>
              <a:spcBef>
                <a:spcPts val="30"/>
              </a:spcBef>
            </a:pPr>
            <a:endParaRPr sz="1150">
              <a:latin typeface="Times New Roman"/>
              <a:cs typeface="Times New Roman"/>
            </a:endParaRPr>
          </a:p>
          <a:p>
            <a:pPr marL="12700" marR="34925">
              <a:lnSpc>
                <a:spcPct val="107100"/>
              </a:lnSpc>
            </a:pPr>
            <a:r>
              <a:rPr sz="1050" b="1" dirty="0">
                <a:latin typeface="Arial"/>
                <a:cs typeface="Arial"/>
              </a:rPr>
              <a:t>BPER</a:t>
            </a:r>
            <a:r>
              <a:rPr sz="1050" dirty="0">
                <a:latin typeface="Arial"/>
                <a:cs typeface="Arial"/>
              </a:rPr>
              <a:t>, </a:t>
            </a:r>
            <a:r>
              <a:rPr sz="1050" spc="-5" dirty="0">
                <a:latin typeface="Arial"/>
                <a:cs typeface="Arial"/>
              </a:rPr>
              <a:t>aderendo </a:t>
            </a:r>
            <a:r>
              <a:rPr sz="1050" spc="-10" dirty="0">
                <a:latin typeface="Arial"/>
                <a:cs typeface="Arial"/>
              </a:rPr>
              <a:t>al progetto </a:t>
            </a:r>
            <a:r>
              <a:rPr sz="1050" dirty="0">
                <a:latin typeface="Arial"/>
                <a:cs typeface="Arial"/>
              </a:rPr>
              <a:t>come </a:t>
            </a:r>
            <a:r>
              <a:rPr sz="1050" spc="-5" dirty="0">
                <a:latin typeface="Arial"/>
                <a:cs typeface="Arial"/>
              </a:rPr>
              <a:t>già accaduto nell’anno passato, </a:t>
            </a:r>
            <a:r>
              <a:rPr sz="1050" dirty="0">
                <a:latin typeface="Arial"/>
                <a:cs typeface="Arial"/>
              </a:rPr>
              <a:t>ha </a:t>
            </a:r>
            <a:r>
              <a:rPr sz="1050" spc="-5" dirty="0">
                <a:latin typeface="Arial"/>
                <a:cs typeface="Arial"/>
              </a:rPr>
              <a:t>articolato </a:t>
            </a:r>
            <a:r>
              <a:rPr sz="1050" dirty="0">
                <a:latin typeface="Arial"/>
                <a:cs typeface="Arial"/>
              </a:rPr>
              <a:t>la </a:t>
            </a:r>
            <a:r>
              <a:rPr sz="1050" spc="-5" dirty="0">
                <a:latin typeface="Arial"/>
                <a:cs typeface="Arial"/>
              </a:rPr>
              <a:t>sua partecipazione  </a:t>
            </a:r>
            <a:r>
              <a:rPr sz="1050" dirty="0">
                <a:latin typeface="Arial"/>
                <a:cs typeface="Arial"/>
              </a:rPr>
              <a:t>in </a:t>
            </a:r>
            <a:r>
              <a:rPr sz="1050" spc="-5" dirty="0">
                <a:latin typeface="Arial"/>
                <a:cs typeface="Arial"/>
              </a:rPr>
              <a:t>quattro eventi, distribuiti </a:t>
            </a:r>
            <a:r>
              <a:rPr sz="1050" dirty="0">
                <a:latin typeface="Arial"/>
                <a:cs typeface="Arial"/>
              </a:rPr>
              <a:t>sul </a:t>
            </a:r>
            <a:r>
              <a:rPr sz="1050" spc="-5" dirty="0">
                <a:latin typeface="Arial"/>
                <a:cs typeface="Arial"/>
              </a:rPr>
              <a:t>territorio nazionale </a:t>
            </a:r>
            <a:r>
              <a:rPr sz="1050" dirty="0">
                <a:latin typeface="Arial"/>
                <a:cs typeface="Arial"/>
              </a:rPr>
              <a:t>e </a:t>
            </a:r>
            <a:r>
              <a:rPr sz="1050" spc="-5" dirty="0">
                <a:latin typeface="Arial"/>
                <a:cs typeface="Arial"/>
              </a:rPr>
              <a:t>così sottotitolati: </a:t>
            </a:r>
            <a:r>
              <a:rPr sz="1050" dirty="0">
                <a:latin typeface="Arial"/>
                <a:cs typeface="Arial"/>
              </a:rPr>
              <a:t>“Un </a:t>
            </a:r>
            <a:r>
              <a:rPr sz="1050" spc="-5" dirty="0">
                <a:latin typeface="Arial"/>
                <a:cs typeface="Arial"/>
              </a:rPr>
              <a:t>labirinto di storie naturali” </a:t>
            </a:r>
            <a:r>
              <a:rPr sz="1050" dirty="0">
                <a:latin typeface="Arial"/>
                <a:cs typeface="Arial"/>
              </a:rPr>
              <a:t>a  </a:t>
            </a:r>
            <a:r>
              <a:rPr sz="1050" spc="-5" dirty="0">
                <a:latin typeface="Arial"/>
                <a:cs typeface="Arial"/>
              </a:rPr>
              <a:t>Modena, “L’alfabeto rumoroso </a:t>
            </a:r>
            <a:r>
              <a:rPr sz="1050" dirty="0">
                <a:latin typeface="Arial"/>
                <a:cs typeface="Arial"/>
              </a:rPr>
              <a:t>– </a:t>
            </a:r>
            <a:r>
              <a:rPr sz="1050" spc="-5" dirty="0">
                <a:latin typeface="Arial"/>
                <a:cs typeface="Arial"/>
              </a:rPr>
              <a:t>Parole </a:t>
            </a:r>
            <a:r>
              <a:rPr sz="1050" dirty="0">
                <a:latin typeface="Arial"/>
                <a:cs typeface="Arial"/>
              </a:rPr>
              <a:t>e suoni </a:t>
            </a:r>
            <a:r>
              <a:rPr sz="1050" spc="-5" dirty="0">
                <a:latin typeface="Arial"/>
                <a:cs typeface="Arial"/>
              </a:rPr>
              <a:t>dal mondo dei Fumetti” ad Avellino, Napoli, Salerno,  </a:t>
            </a:r>
            <a:r>
              <a:rPr sz="1050" dirty="0">
                <a:latin typeface="Arial"/>
                <a:cs typeface="Arial"/>
              </a:rPr>
              <a:t>Marina di </a:t>
            </a:r>
            <a:r>
              <a:rPr sz="1050" spc="-5" dirty="0">
                <a:latin typeface="Arial"/>
                <a:cs typeface="Arial"/>
              </a:rPr>
              <a:t>Ascea </a:t>
            </a:r>
            <a:r>
              <a:rPr sz="1050" dirty="0">
                <a:latin typeface="Arial"/>
                <a:cs typeface="Arial"/>
              </a:rPr>
              <a:t>(SA) </a:t>
            </a:r>
            <a:r>
              <a:rPr sz="1050" spc="-5" dirty="0">
                <a:latin typeface="Arial"/>
                <a:cs typeface="Arial"/>
              </a:rPr>
              <a:t>Foggia, </a:t>
            </a:r>
            <a:r>
              <a:rPr sz="1050" b="1" spc="-5" dirty="0">
                <a:latin typeface="Arial"/>
                <a:cs typeface="Arial"/>
              </a:rPr>
              <a:t>“Casalibro” </a:t>
            </a:r>
            <a:r>
              <a:rPr sz="1050" b="1" dirty="0">
                <a:latin typeface="Arial"/>
                <a:cs typeface="Arial"/>
              </a:rPr>
              <a:t>a </a:t>
            </a:r>
            <a:r>
              <a:rPr sz="1050" b="1" spc="-5" dirty="0">
                <a:latin typeface="Arial"/>
                <a:cs typeface="Arial"/>
              </a:rPr>
              <a:t>Ravenna (in collaborazione con Immaginante </a:t>
            </a:r>
            <a:r>
              <a:rPr sz="1050" b="1" dirty="0">
                <a:latin typeface="Arial"/>
                <a:cs typeface="Arial"/>
              </a:rPr>
              <a:t>-  </a:t>
            </a:r>
            <a:r>
              <a:rPr sz="1050" b="1" spc="-5" dirty="0">
                <a:latin typeface="Arial"/>
                <a:cs typeface="Arial"/>
              </a:rPr>
              <a:t>laboratorio museo </a:t>
            </a:r>
            <a:r>
              <a:rPr sz="1050" b="1" dirty="0">
                <a:latin typeface="Arial"/>
                <a:cs typeface="Arial"/>
              </a:rPr>
              <a:t>itinerante)</a:t>
            </a:r>
            <a:r>
              <a:rPr sz="1050" dirty="0">
                <a:latin typeface="Arial"/>
                <a:cs typeface="Arial"/>
              </a:rPr>
              <a:t>, “Un </a:t>
            </a:r>
            <a:r>
              <a:rPr sz="1050" spc="-5" dirty="0">
                <a:latin typeface="Arial"/>
                <a:cs typeface="Arial"/>
              </a:rPr>
              <a:t>racconto da </a:t>
            </a:r>
            <a:r>
              <a:rPr sz="1050" dirty="0">
                <a:latin typeface="Arial"/>
                <a:cs typeface="Arial"/>
              </a:rPr>
              <a:t>un </a:t>
            </a:r>
            <a:r>
              <a:rPr sz="1050" spc="-5" dirty="0">
                <a:latin typeface="Arial"/>
                <a:cs typeface="Arial"/>
              </a:rPr>
              <a:t>castello” </a:t>
            </a:r>
            <a:r>
              <a:rPr sz="1050" dirty="0">
                <a:latin typeface="Arial"/>
                <a:cs typeface="Arial"/>
              </a:rPr>
              <a:t>a </a:t>
            </a:r>
            <a:r>
              <a:rPr sz="1050" spc="-5" dirty="0">
                <a:latin typeface="Arial"/>
                <a:cs typeface="Arial"/>
              </a:rPr>
              <a:t>Santa Severina, </a:t>
            </a:r>
            <a:r>
              <a:rPr sz="1050" dirty="0">
                <a:latin typeface="Arial"/>
                <a:cs typeface="Arial"/>
              </a:rPr>
              <a:t>in </a:t>
            </a:r>
            <a:r>
              <a:rPr sz="1050" spc="-5" dirty="0">
                <a:latin typeface="Arial"/>
                <a:cs typeface="Arial"/>
              </a:rPr>
              <a:t>provincia </a:t>
            </a:r>
            <a:r>
              <a:rPr sz="1050" spc="-10" dirty="0">
                <a:latin typeface="Arial"/>
                <a:cs typeface="Arial"/>
              </a:rPr>
              <a:t>di</a:t>
            </a:r>
            <a:r>
              <a:rPr sz="1050" spc="80" dirty="0">
                <a:latin typeface="Arial"/>
                <a:cs typeface="Arial"/>
              </a:rPr>
              <a:t> </a:t>
            </a:r>
            <a:r>
              <a:rPr sz="1050" spc="-5" dirty="0">
                <a:latin typeface="Arial"/>
                <a:cs typeface="Arial"/>
              </a:rPr>
              <a:t>Crotone.</a:t>
            </a:r>
            <a:endParaRPr sz="1050">
              <a:latin typeface="Arial"/>
              <a:cs typeface="Arial"/>
            </a:endParaRPr>
          </a:p>
          <a:p>
            <a:pPr>
              <a:lnSpc>
                <a:spcPct val="100000"/>
              </a:lnSpc>
              <a:spcBef>
                <a:spcPts val="25"/>
              </a:spcBef>
            </a:pPr>
            <a:endParaRPr sz="1150">
              <a:latin typeface="Times New Roman"/>
              <a:cs typeface="Times New Roman"/>
            </a:endParaRPr>
          </a:p>
          <a:p>
            <a:pPr marL="12700" marR="48260">
              <a:lnSpc>
                <a:spcPct val="107200"/>
              </a:lnSpc>
            </a:pPr>
            <a:r>
              <a:rPr sz="1050" b="1" dirty="0">
                <a:latin typeface="Arial"/>
                <a:cs typeface="Arial"/>
              </a:rPr>
              <a:t>Banca </a:t>
            </a:r>
            <a:r>
              <a:rPr sz="1050" b="1" spc="-5" dirty="0">
                <a:latin typeface="Arial"/>
                <a:cs typeface="Arial"/>
              </a:rPr>
              <a:t>popolare dell’Emilia </a:t>
            </a:r>
            <a:r>
              <a:rPr sz="1050" b="1" dirty="0">
                <a:latin typeface="Arial"/>
                <a:cs typeface="Arial"/>
              </a:rPr>
              <a:t>Romagna</a:t>
            </a:r>
            <a:r>
              <a:rPr sz="1050" dirty="0">
                <a:latin typeface="Arial"/>
                <a:cs typeface="Arial"/>
              </a:rPr>
              <a:t>, </a:t>
            </a:r>
            <a:r>
              <a:rPr sz="1050" spc="-5" dirty="0">
                <a:latin typeface="Arial"/>
                <a:cs typeface="Arial"/>
              </a:rPr>
              <a:t>privilegiando </a:t>
            </a:r>
            <a:r>
              <a:rPr sz="1050" dirty="0">
                <a:latin typeface="Arial"/>
                <a:cs typeface="Arial"/>
              </a:rPr>
              <a:t>il </a:t>
            </a:r>
            <a:r>
              <a:rPr sz="1050" spc="-5" dirty="0">
                <a:latin typeface="Arial"/>
                <a:cs typeface="Arial"/>
              </a:rPr>
              <a:t>particolare rapporto con </a:t>
            </a:r>
            <a:r>
              <a:rPr sz="1050" dirty="0">
                <a:latin typeface="Arial"/>
                <a:cs typeface="Arial"/>
              </a:rPr>
              <a:t>i </a:t>
            </a:r>
            <a:r>
              <a:rPr sz="1050" spc="-5" dirty="0">
                <a:latin typeface="Arial"/>
                <a:cs typeface="Arial"/>
              </a:rPr>
              <a:t>territori nei quali </a:t>
            </a:r>
            <a:r>
              <a:rPr sz="1050" dirty="0">
                <a:latin typeface="Arial"/>
                <a:cs typeface="Arial"/>
              </a:rPr>
              <a:t>è  </a:t>
            </a:r>
            <a:r>
              <a:rPr sz="1050" spc="-5" dirty="0">
                <a:latin typeface="Arial"/>
                <a:cs typeface="Arial"/>
              </a:rPr>
              <a:t>radicata, </a:t>
            </a:r>
            <a:r>
              <a:rPr sz="1050" dirty="0">
                <a:latin typeface="Arial"/>
                <a:cs typeface="Arial"/>
              </a:rPr>
              <a:t>ha </a:t>
            </a:r>
            <a:r>
              <a:rPr sz="1050" spc="-5" dirty="0">
                <a:latin typeface="Arial"/>
                <a:cs typeface="Arial"/>
              </a:rPr>
              <a:t>individuato nelle </a:t>
            </a:r>
            <a:r>
              <a:rPr sz="1050" spc="-10" dirty="0">
                <a:latin typeface="Arial"/>
                <a:cs typeface="Arial"/>
              </a:rPr>
              <a:t>tante </a:t>
            </a:r>
            <a:r>
              <a:rPr sz="1050" spc="-5" dirty="0">
                <a:latin typeface="Arial"/>
                <a:cs typeface="Arial"/>
              </a:rPr>
              <a:t>regioni italiane dov’è ormai presente alcune </a:t>
            </a:r>
            <a:r>
              <a:rPr sz="1050" dirty="0">
                <a:latin typeface="Arial"/>
                <a:cs typeface="Arial"/>
              </a:rPr>
              <a:t>scuole </a:t>
            </a:r>
            <a:r>
              <a:rPr sz="1050" spc="-5" dirty="0">
                <a:latin typeface="Arial"/>
                <a:cs typeface="Arial"/>
              </a:rPr>
              <a:t>primarie </a:t>
            </a:r>
            <a:r>
              <a:rPr sz="1050" dirty="0">
                <a:latin typeface="Arial"/>
                <a:cs typeface="Arial"/>
              </a:rPr>
              <a:t>e/o  secondarie di primo </a:t>
            </a:r>
            <a:r>
              <a:rPr sz="1050" spc="-5" dirty="0">
                <a:latin typeface="Arial"/>
                <a:cs typeface="Arial"/>
              </a:rPr>
              <a:t>grado, </a:t>
            </a:r>
            <a:r>
              <a:rPr sz="1050" dirty="0">
                <a:latin typeface="Arial"/>
                <a:cs typeface="Arial"/>
              </a:rPr>
              <a:t>i cui </a:t>
            </a:r>
            <a:r>
              <a:rPr sz="1050" spc="-5" dirty="0">
                <a:latin typeface="Arial"/>
                <a:cs typeface="Arial"/>
              </a:rPr>
              <a:t>bambini </a:t>
            </a:r>
            <a:r>
              <a:rPr sz="1050" dirty="0">
                <a:latin typeface="Arial"/>
                <a:cs typeface="Arial"/>
              </a:rPr>
              <a:t>e </a:t>
            </a:r>
            <a:r>
              <a:rPr sz="1050" spc="-5" dirty="0">
                <a:latin typeface="Arial"/>
                <a:cs typeface="Arial"/>
              </a:rPr>
              <a:t>ragazzi </a:t>
            </a:r>
            <a:r>
              <a:rPr sz="1050" dirty="0">
                <a:latin typeface="Arial"/>
                <a:cs typeface="Arial"/>
              </a:rPr>
              <a:t>sono </a:t>
            </a:r>
            <a:r>
              <a:rPr sz="1050" spc="-5" dirty="0">
                <a:latin typeface="Arial"/>
                <a:cs typeface="Arial"/>
              </a:rPr>
              <a:t>diventati </a:t>
            </a:r>
            <a:r>
              <a:rPr sz="1050" dirty="0">
                <a:latin typeface="Arial"/>
                <a:cs typeface="Arial"/>
              </a:rPr>
              <a:t>i </a:t>
            </a:r>
            <a:r>
              <a:rPr sz="1050" spc="-5" dirty="0">
                <a:latin typeface="Arial"/>
                <a:cs typeface="Arial"/>
              </a:rPr>
              <a:t>partecipanti </a:t>
            </a:r>
            <a:r>
              <a:rPr sz="1050" dirty="0">
                <a:latin typeface="Arial"/>
                <a:cs typeface="Arial"/>
              </a:rPr>
              <a:t>della </a:t>
            </a:r>
            <a:r>
              <a:rPr sz="1050" spc="-5" dirty="0">
                <a:latin typeface="Arial"/>
                <a:cs typeface="Arial"/>
              </a:rPr>
              <a:t>seconda edizione  del Festival della cultura creativa, divenuto ormai </a:t>
            </a:r>
            <a:r>
              <a:rPr sz="1050" dirty="0">
                <a:latin typeface="Arial"/>
                <a:cs typeface="Arial"/>
              </a:rPr>
              <a:t>un </a:t>
            </a:r>
            <a:r>
              <a:rPr sz="1050" spc="-5" dirty="0">
                <a:latin typeface="Arial"/>
                <a:cs typeface="Arial"/>
              </a:rPr>
              <a:t>importante appuntamento atteso all’inizio della  </a:t>
            </a:r>
            <a:r>
              <a:rPr sz="1050" dirty="0">
                <a:latin typeface="Arial"/>
                <a:cs typeface="Arial"/>
              </a:rPr>
              <a:t>primavera. </a:t>
            </a:r>
            <a:r>
              <a:rPr sz="1050" spc="-5" dirty="0">
                <a:latin typeface="Arial"/>
                <a:cs typeface="Arial"/>
              </a:rPr>
              <a:t>Con il supporto </a:t>
            </a:r>
            <a:r>
              <a:rPr sz="1050" dirty="0">
                <a:latin typeface="Arial"/>
                <a:cs typeface="Arial"/>
              </a:rPr>
              <a:t>di </a:t>
            </a:r>
            <a:r>
              <a:rPr sz="1050" spc="-5" dirty="0">
                <a:latin typeface="Arial"/>
                <a:cs typeface="Arial"/>
              </a:rPr>
              <a:t>alcune associazioni che operano nel mondo dell’infanzia, BPER </a:t>
            </a:r>
            <a:r>
              <a:rPr sz="1050" dirty="0">
                <a:latin typeface="Arial"/>
                <a:cs typeface="Arial"/>
              </a:rPr>
              <a:t>si </a:t>
            </a:r>
            <a:r>
              <a:rPr sz="1050" spc="-5" dirty="0">
                <a:latin typeface="Arial"/>
                <a:cs typeface="Arial"/>
              </a:rPr>
              <a:t>fa </a:t>
            </a:r>
            <a:r>
              <a:rPr sz="1050" dirty="0">
                <a:latin typeface="Arial"/>
                <a:cs typeface="Arial"/>
              </a:rPr>
              <a:t>così  </a:t>
            </a:r>
            <a:r>
              <a:rPr sz="1050" spc="-5" dirty="0">
                <a:latin typeface="Arial"/>
                <a:cs typeface="Arial"/>
              </a:rPr>
              <a:t>promotrice </a:t>
            </a:r>
            <a:r>
              <a:rPr sz="1050" dirty="0">
                <a:latin typeface="Arial"/>
                <a:cs typeface="Arial"/>
              </a:rPr>
              <a:t>di </a:t>
            </a:r>
            <a:r>
              <a:rPr sz="1050" spc="-5" dirty="0">
                <a:latin typeface="Arial"/>
                <a:cs typeface="Arial"/>
              </a:rPr>
              <a:t>una nuova </a:t>
            </a:r>
            <a:r>
              <a:rPr sz="1050" dirty="0">
                <a:latin typeface="Arial"/>
                <a:cs typeface="Arial"/>
              </a:rPr>
              <a:t>primavera </a:t>
            </a:r>
            <a:r>
              <a:rPr sz="1050" spc="-5" dirty="0">
                <a:latin typeface="Arial"/>
                <a:cs typeface="Arial"/>
              </a:rPr>
              <a:t>della fantasia </a:t>
            </a:r>
            <a:r>
              <a:rPr sz="1050" dirty="0">
                <a:latin typeface="Arial"/>
                <a:cs typeface="Arial"/>
              </a:rPr>
              <a:t>e della </a:t>
            </a:r>
            <a:r>
              <a:rPr sz="1050" spc="-5" dirty="0">
                <a:latin typeface="Arial"/>
                <a:cs typeface="Arial"/>
              </a:rPr>
              <a:t>creatività dei bambini italiani </a:t>
            </a:r>
            <a:r>
              <a:rPr sz="1050" dirty="0">
                <a:latin typeface="Arial"/>
                <a:cs typeface="Arial"/>
              </a:rPr>
              <a:t>e </a:t>
            </a:r>
            <a:r>
              <a:rPr sz="1050" spc="-10" dirty="0">
                <a:latin typeface="Arial"/>
                <a:cs typeface="Arial"/>
              </a:rPr>
              <a:t>di </a:t>
            </a:r>
            <a:r>
              <a:rPr sz="1050" spc="-5" dirty="0">
                <a:latin typeface="Arial"/>
                <a:cs typeface="Arial"/>
              </a:rPr>
              <a:t>quelli che il  </a:t>
            </a:r>
            <a:r>
              <a:rPr sz="1050" dirty="0">
                <a:latin typeface="Arial"/>
                <a:cs typeface="Arial"/>
              </a:rPr>
              <a:t>nostro Paese </a:t>
            </a:r>
            <a:r>
              <a:rPr sz="1050" spc="-5" dirty="0">
                <a:latin typeface="Arial"/>
                <a:cs typeface="Arial"/>
              </a:rPr>
              <a:t>accoglie </a:t>
            </a:r>
            <a:r>
              <a:rPr sz="1050" dirty="0">
                <a:latin typeface="Arial"/>
                <a:cs typeface="Arial"/>
              </a:rPr>
              <a:t>da ogni parte </a:t>
            </a:r>
            <a:r>
              <a:rPr sz="1050" spc="-5" dirty="0">
                <a:latin typeface="Arial"/>
                <a:cs typeface="Arial"/>
              </a:rPr>
              <a:t>del</a:t>
            </a:r>
            <a:r>
              <a:rPr sz="1050" spc="-35" dirty="0">
                <a:latin typeface="Arial"/>
                <a:cs typeface="Arial"/>
              </a:rPr>
              <a:t> </a:t>
            </a:r>
            <a:r>
              <a:rPr sz="1050" dirty="0">
                <a:latin typeface="Arial"/>
                <a:cs typeface="Arial"/>
              </a:rPr>
              <a:t>mondo.</a:t>
            </a:r>
            <a:endParaRPr sz="1050">
              <a:latin typeface="Arial"/>
              <a:cs typeface="Arial"/>
            </a:endParaRPr>
          </a:p>
        </p:txBody>
      </p:sp>
      <p:sp>
        <p:nvSpPr>
          <p:cNvPr id="7" name="object 7"/>
          <p:cNvSpPr/>
          <p:nvPr/>
        </p:nvSpPr>
        <p:spPr>
          <a:xfrm>
            <a:off x="2091858" y="2165821"/>
            <a:ext cx="3304704" cy="48808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69545">
              <a:lnSpc>
                <a:spcPts val="1839"/>
              </a:lnSpc>
            </a:pPr>
            <a:r>
              <a:rPr sz="1600" b="1" dirty="0">
                <a:latin typeface="Arial"/>
                <a:cs typeface="Arial"/>
              </a:rPr>
              <a:t>S</a:t>
            </a:r>
            <a:r>
              <a:rPr sz="1600" b="1" spc="-5" dirty="0">
                <a:latin typeface="Arial"/>
                <a:cs typeface="Arial"/>
              </a:rPr>
              <a:t>trett</a:t>
            </a:r>
            <a:r>
              <a:rPr sz="1600" b="1" spc="-20" dirty="0">
                <a:latin typeface="Arial"/>
                <a:cs typeface="Arial"/>
              </a:rPr>
              <a:t>o</a:t>
            </a:r>
            <a:r>
              <a:rPr sz="1600" b="1" spc="35" dirty="0">
                <a:latin typeface="Arial"/>
                <a:cs typeface="Arial"/>
              </a:rPr>
              <a:t>w</a:t>
            </a:r>
            <a:r>
              <a:rPr sz="1600" b="1" spc="-5" dirty="0">
                <a:latin typeface="Arial"/>
                <a:cs typeface="Arial"/>
              </a:rPr>
              <a:t>eb.com  18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5116194"/>
            <a:ext cx="2000250" cy="140970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294633"/>
            <a:ext cx="5562600" cy="1393825"/>
          </a:xfrm>
          <a:prstGeom prst="rect">
            <a:avLst/>
          </a:prstGeom>
        </p:spPr>
        <p:txBody>
          <a:bodyPr vert="horz" wrap="square" lIns="0" tIns="8255" rIns="0" bIns="0" rtlCol="0">
            <a:spAutoFit/>
          </a:bodyPr>
          <a:lstStyle/>
          <a:p>
            <a:pPr marL="12700" marR="5080">
              <a:lnSpc>
                <a:spcPct val="101600"/>
              </a:lnSpc>
              <a:spcBef>
                <a:spcPts val="65"/>
              </a:spcBef>
            </a:pPr>
            <a:r>
              <a:rPr sz="2000" spc="-70" dirty="0">
                <a:latin typeface="Calibri"/>
                <a:cs typeface="Calibri"/>
              </a:rPr>
              <a:t>Reggio:</a:t>
            </a:r>
            <a:r>
              <a:rPr sz="2000" spc="-145" dirty="0">
                <a:latin typeface="Calibri"/>
                <a:cs typeface="Calibri"/>
              </a:rPr>
              <a:t> </a:t>
            </a:r>
            <a:r>
              <a:rPr sz="2000" spc="-85" dirty="0">
                <a:latin typeface="Calibri"/>
                <a:cs typeface="Calibri"/>
              </a:rPr>
              <a:t>festival</a:t>
            </a:r>
            <a:r>
              <a:rPr sz="2000" spc="-150" dirty="0">
                <a:latin typeface="Calibri"/>
                <a:cs typeface="Calibri"/>
              </a:rPr>
              <a:t> </a:t>
            </a:r>
            <a:r>
              <a:rPr sz="2000" spc="-60" dirty="0">
                <a:latin typeface="Calibri"/>
                <a:cs typeface="Calibri"/>
              </a:rPr>
              <a:t>della</a:t>
            </a:r>
            <a:r>
              <a:rPr sz="2000" spc="-155" dirty="0">
                <a:latin typeface="Calibri"/>
                <a:cs typeface="Calibri"/>
              </a:rPr>
              <a:t> </a:t>
            </a:r>
            <a:r>
              <a:rPr sz="2000" spc="-70" dirty="0">
                <a:latin typeface="Calibri"/>
                <a:cs typeface="Calibri"/>
              </a:rPr>
              <a:t>cultura</a:t>
            </a:r>
            <a:r>
              <a:rPr sz="2000" spc="-160" dirty="0">
                <a:latin typeface="Calibri"/>
                <a:cs typeface="Calibri"/>
              </a:rPr>
              <a:t> </a:t>
            </a:r>
            <a:r>
              <a:rPr sz="2000" spc="-80" dirty="0">
                <a:latin typeface="Calibri"/>
                <a:cs typeface="Calibri"/>
              </a:rPr>
              <a:t>creativa</a:t>
            </a:r>
            <a:r>
              <a:rPr sz="2000" spc="-160" dirty="0">
                <a:latin typeface="Calibri"/>
                <a:cs typeface="Calibri"/>
              </a:rPr>
              <a:t> </a:t>
            </a:r>
            <a:r>
              <a:rPr sz="2000" spc="-60" dirty="0">
                <a:latin typeface="Calibri"/>
                <a:cs typeface="Calibri"/>
              </a:rPr>
              <a:t>2015</a:t>
            </a:r>
            <a:r>
              <a:rPr sz="2000" spc="-140" dirty="0">
                <a:latin typeface="Calibri"/>
                <a:cs typeface="Calibri"/>
              </a:rPr>
              <a:t> </a:t>
            </a:r>
            <a:r>
              <a:rPr sz="2000" spc="-85" dirty="0">
                <a:latin typeface="Calibri"/>
                <a:cs typeface="Calibri"/>
              </a:rPr>
              <a:t>organizzato</a:t>
            </a:r>
            <a:r>
              <a:rPr sz="2000" spc="-150" dirty="0">
                <a:latin typeface="Calibri"/>
                <a:cs typeface="Calibri"/>
              </a:rPr>
              <a:t> </a:t>
            </a:r>
            <a:r>
              <a:rPr sz="2000" spc="-65" dirty="0">
                <a:latin typeface="Calibri"/>
                <a:cs typeface="Calibri"/>
              </a:rPr>
              <a:t>dalla  Banca</a:t>
            </a:r>
            <a:r>
              <a:rPr sz="2000" spc="-160" dirty="0">
                <a:latin typeface="Calibri"/>
                <a:cs typeface="Calibri"/>
              </a:rPr>
              <a:t> </a:t>
            </a:r>
            <a:r>
              <a:rPr sz="2000" spc="-55" dirty="0">
                <a:latin typeface="Calibri"/>
                <a:cs typeface="Calibri"/>
              </a:rPr>
              <a:t>dei</a:t>
            </a:r>
            <a:r>
              <a:rPr sz="2000" spc="-155" dirty="0">
                <a:latin typeface="Calibri"/>
                <a:cs typeface="Calibri"/>
              </a:rPr>
              <a:t> </a:t>
            </a:r>
            <a:r>
              <a:rPr sz="2000" spc="-75" dirty="0">
                <a:latin typeface="Calibri"/>
                <a:cs typeface="Calibri"/>
              </a:rPr>
              <a:t>Monte</a:t>
            </a:r>
            <a:r>
              <a:rPr sz="2000" spc="-155" dirty="0">
                <a:latin typeface="Calibri"/>
                <a:cs typeface="Calibri"/>
              </a:rPr>
              <a:t> </a:t>
            </a:r>
            <a:r>
              <a:rPr sz="2000" spc="-50" dirty="0">
                <a:latin typeface="Calibri"/>
                <a:cs typeface="Calibri"/>
              </a:rPr>
              <a:t>dei</a:t>
            </a:r>
            <a:r>
              <a:rPr sz="2000" spc="-145" dirty="0">
                <a:latin typeface="Calibri"/>
                <a:cs typeface="Calibri"/>
              </a:rPr>
              <a:t> </a:t>
            </a:r>
            <a:r>
              <a:rPr sz="2000" spc="-75" dirty="0">
                <a:latin typeface="Calibri"/>
                <a:cs typeface="Calibri"/>
              </a:rPr>
              <a:t>Paschi</a:t>
            </a:r>
            <a:endParaRPr sz="2000">
              <a:latin typeface="Calibri"/>
              <a:cs typeface="Calibri"/>
            </a:endParaRPr>
          </a:p>
          <a:p>
            <a:pPr marL="12700" marR="155575">
              <a:lnSpc>
                <a:spcPct val="102099"/>
              </a:lnSpc>
              <a:spcBef>
                <a:spcPts val="790"/>
              </a:spcBef>
            </a:pPr>
            <a:r>
              <a:rPr sz="1400" b="1" i="1" spc="-5" dirty="0">
                <a:latin typeface="Calibri"/>
                <a:cs typeface="Calibri"/>
              </a:rPr>
              <a:t>Un </a:t>
            </a:r>
            <a:r>
              <a:rPr sz="1400" b="1" i="1" dirty="0">
                <a:latin typeface="Calibri"/>
                <a:cs typeface="Calibri"/>
              </a:rPr>
              <a:t>percorso </a:t>
            </a:r>
            <a:r>
              <a:rPr sz="1400" b="1" i="1" spc="-5" dirty="0">
                <a:latin typeface="Calibri"/>
                <a:cs typeface="Calibri"/>
              </a:rPr>
              <a:t>multimediale </a:t>
            </a:r>
            <a:r>
              <a:rPr sz="1400" b="1" i="1" dirty="0">
                <a:latin typeface="Calibri"/>
                <a:cs typeface="Calibri"/>
              </a:rPr>
              <a:t>e di </a:t>
            </a:r>
            <a:r>
              <a:rPr sz="1400" b="1" i="1" spc="-5" dirty="0">
                <a:latin typeface="Calibri"/>
                <a:cs typeface="Calibri"/>
              </a:rPr>
              <a:t>animazione </a:t>
            </a:r>
            <a:r>
              <a:rPr sz="1400" b="1" i="1" dirty="0">
                <a:latin typeface="Calibri"/>
                <a:cs typeface="Calibri"/>
              </a:rPr>
              <a:t>dedicato al </a:t>
            </a:r>
            <a:r>
              <a:rPr sz="1400" b="1" i="1" spc="-5" dirty="0">
                <a:latin typeface="Calibri"/>
                <a:cs typeface="Calibri"/>
              </a:rPr>
              <a:t>racconto </a:t>
            </a:r>
            <a:r>
              <a:rPr sz="1400" b="1" i="1" dirty="0">
                <a:latin typeface="Calibri"/>
                <a:cs typeface="Calibri"/>
              </a:rPr>
              <a:t>di </a:t>
            </a:r>
            <a:r>
              <a:rPr sz="1400" b="1" i="1" spc="-5" dirty="0">
                <a:latin typeface="Calibri"/>
                <a:cs typeface="Calibri"/>
              </a:rPr>
              <a:t>miti ed  emozioni messo </a:t>
            </a:r>
            <a:r>
              <a:rPr sz="1400" b="1" i="1" dirty="0">
                <a:latin typeface="Calibri"/>
                <a:cs typeface="Calibri"/>
              </a:rPr>
              <a:t>in </a:t>
            </a:r>
            <a:r>
              <a:rPr sz="1400" b="1" i="1" spc="-10" dirty="0">
                <a:latin typeface="Calibri"/>
                <a:cs typeface="Calibri"/>
              </a:rPr>
              <a:t>scena </a:t>
            </a:r>
            <a:r>
              <a:rPr sz="1400" b="1" i="1" spc="-5" dirty="0">
                <a:latin typeface="Calibri"/>
                <a:cs typeface="Calibri"/>
              </a:rPr>
              <a:t>dall’Istituto Scolastico </a:t>
            </a:r>
            <a:r>
              <a:rPr sz="1400" b="1" i="1" dirty="0">
                <a:latin typeface="Calibri"/>
                <a:cs typeface="Calibri"/>
              </a:rPr>
              <a:t>di </a:t>
            </a:r>
            <a:r>
              <a:rPr sz="1400" b="1" i="1" spc="-5" dirty="0">
                <a:latin typeface="Calibri"/>
                <a:cs typeface="Calibri"/>
              </a:rPr>
              <a:t>Roccella Ionica</a:t>
            </a:r>
            <a:r>
              <a:rPr sz="1400" b="1" i="1" spc="60" dirty="0">
                <a:latin typeface="Calibri"/>
                <a:cs typeface="Calibri"/>
              </a:rPr>
              <a:t> </a:t>
            </a:r>
            <a:r>
              <a:rPr sz="1400" b="1" i="1" spc="-5" dirty="0">
                <a:latin typeface="Calibri"/>
                <a:cs typeface="Calibri"/>
              </a:rPr>
              <a:t>con</a:t>
            </a:r>
            <a:endParaRPr sz="1400">
              <a:latin typeface="Calibri"/>
              <a:cs typeface="Calibri"/>
            </a:endParaRPr>
          </a:p>
          <a:p>
            <a:pPr marL="12700">
              <a:lnSpc>
                <a:spcPct val="100000"/>
              </a:lnSpc>
              <a:spcBef>
                <a:spcPts val="25"/>
              </a:spcBef>
            </a:pPr>
            <a:r>
              <a:rPr sz="1400" b="1" i="1" spc="-5" dirty="0">
                <a:latin typeface="Calibri"/>
                <a:cs typeface="Calibri"/>
              </a:rPr>
              <a:t>l’Associazione </a:t>
            </a:r>
            <a:r>
              <a:rPr sz="1400" b="1" i="1" dirty="0">
                <a:latin typeface="Calibri"/>
                <a:cs typeface="Calibri"/>
              </a:rPr>
              <a:t>Don </a:t>
            </a:r>
            <a:r>
              <a:rPr sz="1400" b="1" i="1" spc="-5" dirty="0">
                <a:latin typeface="Calibri"/>
                <a:cs typeface="Calibri"/>
              </a:rPr>
              <a:t>Milani</a:t>
            </a:r>
            <a:r>
              <a:rPr sz="1400" b="1" i="1" spc="-20" dirty="0">
                <a:latin typeface="Calibri"/>
                <a:cs typeface="Calibri"/>
              </a:rPr>
              <a:t> </a:t>
            </a:r>
            <a:r>
              <a:rPr sz="1400" b="1" i="1" spc="-5" dirty="0">
                <a:latin typeface="Calibri"/>
                <a:cs typeface="Calibri"/>
              </a:rPr>
              <a:t>Onlus</a:t>
            </a:r>
            <a:endParaRPr sz="1400">
              <a:latin typeface="Calibri"/>
              <a:cs typeface="Calibri"/>
            </a:endParaRPr>
          </a:p>
        </p:txBody>
      </p:sp>
      <p:sp>
        <p:nvSpPr>
          <p:cNvPr id="6" name="object 6"/>
          <p:cNvSpPr txBox="1"/>
          <p:nvPr/>
        </p:nvSpPr>
        <p:spPr>
          <a:xfrm>
            <a:off x="706627" y="4834254"/>
            <a:ext cx="6149975" cy="4897120"/>
          </a:xfrm>
          <a:prstGeom prst="rect">
            <a:avLst/>
          </a:prstGeom>
        </p:spPr>
        <p:txBody>
          <a:bodyPr vert="horz" wrap="square" lIns="0" tIns="12700" rIns="0" bIns="0" rtlCol="0">
            <a:spAutoFit/>
          </a:bodyPr>
          <a:lstStyle/>
          <a:p>
            <a:pPr marL="12700" algn="just">
              <a:lnSpc>
                <a:spcPct val="100000"/>
              </a:lnSpc>
              <a:spcBef>
                <a:spcPts val="100"/>
              </a:spcBef>
            </a:pPr>
            <a:r>
              <a:rPr sz="900" spc="-5" dirty="0">
                <a:latin typeface="Calibri"/>
                <a:cs typeface="Calibri"/>
              </a:rPr>
              <a:t>18 </a:t>
            </a:r>
            <a:r>
              <a:rPr sz="900" dirty="0">
                <a:latin typeface="Calibri"/>
                <a:cs typeface="Calibri"/>
              </a:rPr>
              <a:t>marzo </a:t>
            </a:r>
            <a:r>
              <a:rPr sz="900" spc="-5" dirty="0">
                <a:latin typeface="Calibri"/>
                <a:cs typeface="Calibri"/>
              </a:rPr>
              <a:t>2015 17:09 </a:t>
            </a:r>
            <a:r>
              <a:rPr sz="900" dirty="0">
                <a:latin typeface="Calibri"/>
                <a:cs typeface="Calibri"/>
              </a:rPr>
              <a:t>| </a:t>
            </a:r>
            <a:r>
              <a:rPr sz="900" u="sng" spc="-5" dirty="0">
                <a:uFill>
                  <a:solidFill>
                    <a:srgbClr val="000000"/>
                  </a:solidFill>
                </a:uFill>
                <a:latin typeface="Calibri"/>
                <a:cs typeface="Calibri"/>
                <a:hlinkClick r:id="rId4"/>
              </a:rPr>
              <a:t>Giulia</a:t>
            </a:r>
            <a:r>
              <a:rPr sz="900" u="sng" spc="15" dirty="0">
                <a:uFill>
                  <a:solidFill>
                    <a:srgbClr val="000000"/>
                  </a:solidFill>
                </a:uFill>
                <a:latin typeface="Calibri"/>
                <a:cs typeface="Calibri"/>
                <a:hlinkClick r:id="rId4"/>
              </a:rPr>
              <a:t> </a:t>
            </a:r>
            <a:r>
              <a:rPr sz="900" u="sng" spc="-5" dirty="0">
                <a:uFill>
                  <a:solidFill>
                    <a:srgbClr val="000000"/>
                  </a:solidFill>
                </a:uFill>
                <a:latin typeface="Calibri"/>
                <a:cs typeface="Calibri"/>
                <a:hlinkClick r:id="rId4"/>
              </a:rPr>
              <a:t>Galletta</a:t>
            </a:r>
            <a:endParaRPr sz="900">
              <a:latin typeface="Calibri"/>
              <a:cs typeface="Calibri"/>
            </a:endParaRPr>
          </a:p>
          <a:p>
            <a:pPr>
              <a:lnSpc>
                <a:spcPct val="100000"/>
              </a:lnSpc>
            </a:pPr>
            <a:endParaRPr sz="850">
              <a:latin typeface="Times New Roman"/>
              <a:cs typeface="Times New Roman"/>
            </a:endParaRPr>
          </a:p>
          <a:p>
            <a:pPr marL="2113280" marR="5080" algn="just">
              <a:lnSpc>
                <a:spcPct val="114599"/>
              </a:lnSpc>
            </a:pPr>
            <a:r>
              <a:rPr sz="1200" spc="-5" dirty="0">
                <a:latin typeface="Calibri"/>
                <a:cs typeface="Calibri"/>
              </a:rPr>
              <a:t>Banca </a:t>
            </a:r>
            <a:r>
              <a:rPr sz="1200" dirty="0">
                <a:latin typeface="Calibri"/>
                <a:cs typeface="Calibri"/>
              </a:rPr>
              <a:t>Mps porta a Reggio </a:t>
            </a:r>
            <a:r>
              <a:rPr sz="1200" spc="-5" dirty="0">
                <a:latin typeface="Calibri"/>
                <a:cs typeface="Calibri"/>
              </a:rPr>
              <a:t>Calabria </a:t>
            </a:r>
            <a:r>
              <a:rPr sz="1200" dirty="0">
                <a:latin typeface="Calibri"/>
                <a:cs typeface="Calibri"/>
              </a:rPr>
              <a:t>il “Festival della </a:t>
            </a:r>
            <a:r>
              <a:rPr sz="1200" spc="-5" dirty="0">
                <a:latin typeface="Calibri"/>
                <a:cs typeface="Calibri"/>
              </a:rPr>
              <a:t>Cultura  Creativa 2015”, </a:t>
            </a:r>
            <a:r>
              <a:rPr sz="1200" dirty="0">
                <a:latin typeface="Calibri"/>
                <a:cs typeface="Calibri"/>
              </a:rPr>
              <a:t>la </a:t>
            </a:r>
            <a:r>
              <a:rPr sz="1200" spc="-5" dirty="0">
                <a:latin typeface="Calibri"/>
                <a:cs typeface="Calibri"/>
              </a:rPr>
              <a:t>manifestazione promossa </a:t>
            </a:r>
            <a:r>
              <a:rPr sz="1200" dirty="0">
                <a:latin typeface="Calibri"/>
                <a:cs typeface="Calibri"/>
              </a:rPr>
              <a:t>dalle banche e  </a:t>
            </a:r>
            <a:r>
              <a:rPr sz="1200" spc="-5" dirty="0">
                <a:latin typeface="Calibri"/>
                <a:cs typeface="Calibri"/>
              </a:rPr>
              <a:t>coordinata dall’ABI. L’iniziativa, sostenuta </a:t>
            </a:r>
            <a:r>
              <a:rPr sz="1200" dirty="0">
                <a:latin typeface="Calibri"/>
                <a:cs typeface="Calibri"/>
              </a:rPr>
              <a:t>per il </a:t>
            </a:r>
            <a:r>
              <a:rPr sz="1200" spc="-5" dirty="0">
                <a:latin typeface="Calibri"/>
                <a:cs typeface="Calibri"/>
              </a:rPr>
              <a:t>secondo anno  consecutivo </a:t>
            </a:r>
            <a:r>
              <a:rPr sz="1200" dirty="0">
                <a:latin typeface="Calibri"/>
                <a:cs typeface="Calibri"/>
              </a:rPr>
              <a:t>da </a:t>
            </a:r>
            <a:r>
              <a:rPr sz="1200" spc="-5" dirty="0">
                <a:latin typeface="Calibri"/>
                <a:cs typeface="Calibri"/>
              </a:rPr>
              <a:t>Banca Monte </a:t>
            </a:r>
            <a:r>
              <a:rPr sz="1200" dirty="0">
                <a:latin typeface="Calibri"/>
                <a:cs typeface="Calibri"/>
              </a:rPr>
              <a:t>dei </a:t>
            </a:r>
            <a:r>
              <a:rPr sz="1200" spc="-5" dirty="0">
                <a:latin typeface="Calibri"/>
                <a:cs typeface="Calibri"/>
              </a:rPr>
              <a:t>Paschi </a:t>
            </a:r>
            <a:r>
              <a:rPr sz="1200" dirty="0">
                <a:latin typeface="Calibri"/>
                <a:cs typeface="Calibri"/>
              </a:rPr>
              <a:t>di </a:t>
            </a:r>
            <a:r>
              <a:rPr sz="1200" spc="-5" dirty="0">
                <a:latin typeface="Calibri"/>
                <a:cs typeface="Calibri"/>
              </a:rPr>
              <a:t>Siena, si tiene </a:t>
            </a:r>
            <a:r>
              <a:rPr sz="1200" dirty="0">
                <a:latin typeface="Calibri"/>
                <a:cs typeface="Calibri"/>
              </a:rPr>
              <a:t>nella  </a:t>
            </a:r>
            <a:r>
              <a:rPr sz="1200" spc="-5" dirty="0">
                <a:latin typeface="Calibri"/>
                <a:cs typeface="Calibri"/>
              </a:rPr>
              <a:t>settimana dal </a:t>
            </a:r>
            <a:r>
              <a:rPr sz="1200" dirty="0">
                <a:latin typeface="Calibri"/>
                <a:cs typeface="Calibri"/>
              </a:rPr>
              <a:t>16 al 22 marzo </a:t>
            </a:r>
            <a:r>
              <a:rPr sz="1200" spc="-5" dirty="0">
                <a:latin typeface="Calibri"/>
                <a:cs typeface="Calibri"/>
              </a:rPr>
              <a:t>sull’intero territorio nazionale </a:t>
            </a:r>
            <a:r>
              <a:rPr sz="1200" dirty="0">
                <a:latin typeface="Calibri"/>
                <a:cs typeface="Calibri"/>
              </a:rPr>
              <a:t>e  vede la </a:t>
            </a:r>
            <a:r>
              <a:rPr sz="1200" spc="-5" dirty="0">
                <a:latin typeface="Calibri"/>
                <a:cs typeface="Calibri"/>
              </a:rPr>
              <a:t>realizzazione di </a:t>
            </a:r>
            <a:r>
              <a:rPr sz="1200" dirty="0">
                <a:latin typeface="Calibri"/>
                <a:cs typeface="Calibri"/>
              </a:rPr>
              <a:t>una </a:t>
            </a:r>
            <a:r>
              <a:rPr sz="1200" spc="-5" dirty="0">
                <a:latin typeface="Calibri"/>
                <a:cs typeface="Calibri"/>
              </a:rPr>
              <a:t>serie </a:t>
            </a:r>
            <a:r>
              <a:rPr sz="1200" dirty="0">
                <a:latin typeface="Calibri"/>
                <a:cs typeface="Calibri"/>
              </a:rPr>
              <a:t>di </a:t>
            </a:r>
            <a:r>
              <a:rPr sz="1200" spc="-5" dirty="0">
                <a:latin typeface="Calibri"/>
                <a:cs typeface="Calibri"/>
              </a:rPr>
              <a:t>progetti orientati </a:t>
            </a:r>
            <a:r>
              <a:rPr sz="1200" dirty="0">
                <a:latin typeface="Calibri"/>
                <a:cs typeface="Calibri"/>
              </a:rPr>
              <a:t>alla  creatività,   alla   </a:t>
            </a:r>
            <a:r>
              <a:rPr sz="1200" spc="-5" dirty="0">
                <a:latin typeface="Calibri"/>
                <a:cs typeface="Calibri"/>
              </a:rPr>
              <a:t>sensibilizzazione   </a:t>
            </a:r>
            <a:r>
              <a:rPr sz="1200" dirty="0">
                <a:latin typeface="Calibri"/>
                <a:cs typeface="Calibri"/>
              </a:rPr>
              <a:t>delle   </a:t>
            </a:r>
            <a:r>
              <a:rPr sz="1200" spc="-5" dirty="0">
                <a:latin typeface="Calibri"/>
                <a:cs typeface="Calibri"/>
              </a:rPr>
              <a:t>capacità   espressive  </a:t>
            </a:r>
            <a:r>
              <a:rPr sz="1200" spc="85" dirty="0">
                <a:latin typeface="Calibri"/>
                <a:cs typeface="Calibri"/>
              </a:rPr>
              <a:t> </a:t>
            </a:r>
            <a:r>
              <a:rPr sz="1200" dirty="0">
                <a:latin typeface="Calibri"/>
                <a:cs typeface="Calibri"/>
              </a:rPr>
              <a:t>e</a:t>
            </a:r>
            <a:endParaRPr sz="1200">
              <a:latin typeface="Calibri"/>
              <a:cs typeface="Calibri"/>
            </a:endParaRPr>
          </a:p>
          <a:p>
            <a:pPr marL="12700">
              <a:lnSpc>
                <a:spcPct val="100000"/>
              </a:lnSpc>
              <a:spcBef>
                <a:spcPts val="204"/>
              </a:spcBef>
            </a:pPr>
            <a:r>
              <a:rPr sz="1200" spc="-5" dirty="0">
                <a:latin typeface="Calibri"/>
                <a:cs typeface="Calibri"/>
              </a:rPr>
              <a:t>all’esperienza</a:t>
            </a:r>
            <a:r>
              <a:rPr sz="1200" spc="65" dirty="0">
                <a:latin typeface="Calibri"/>
                <a:cs typeface="Calibri"/>
              </a:rPr>
              <a:t> </a:t>
            </a:r>
            <a:r>
              <a:rPr sz="1200" spc="-5" dirty="0">
                <a:latin typeface="Calibri"/>
                <a:cs typeface="Calibri"/>
              </a:rPr>
              <a:t>diretta</a:t>
            </a:r>
            <a:r>
              <a:rPr sz="1200" spc="55" dirty="0">
                <a:latin typeface="Calibri"/>
                <a:cs typeface="Calibri"/>
              </a:rPr>
              <a:t> </a:t>
            </a:r>
            <a:r>
              <a:rPr sz="1200" dirty="0">
                <a:latin typeface="Calibri"/>
                <a:cs typeface="Calibri"/>
              </a:rPr>
              <a:t>dei</a:t>
            </a:r>
            <a:r>
              <a:rPr sz="1200" spc="55" dirty="0">
                <a:latin typeface="Calibri"/>
                <a:cs typeface="Calibri"/>
              </a:rPr>
              <a:t> </a:t>
            </a:r>
            <a:r>
              <a:rPr sz="1200" spc="-5" dirty="0">
                <a:latin typeface="Calibri"/>
                <a:cs typeface="Calibri"/>
              </a:rPr>
              <a:t>laboratori,</a:t>
            </a:r>
            <a:r>
              <a:rPr sz="1200" spc="55" dirty="0">
                <a:latin typeface="Calibri"/>
                <a:cs typeface="Calibri"/>
              </a:rPr>
              <a:t> </a:t>
            </a:r>
            <a:r>
              <a:rPr sz="1200" spc="-5" dirty="0">
                <a:latin typeface="Calibri"/>
                <a:cs typeface="Calibri"/>
              </a:rPr>
              <a:t>mirando</a:t>
            </a:r>
            <a:r>
              <a:rPr sz="1200" spc="55" dirty="0">
                <a:latin typeface="Calibri"/>
                <a:cs typeface="Calibri"/>
              </a:rPr>
              <a:t> </a:t>
            </a:r>
            <a:r>
              <a:rPr sz="1200" dirty="0">
                <a:latin typeface="Calibri"/>
                <a:cs typeface="Calibri"/>
              </a:rPr>
              <a:t>a</a:t>
            </a:r>
            <a:r>
              <a:rPr sz="1200" spc="65" dirty="0">
                <a:latin typeface="Calibri"/>
                <a:cs typeface="Calibri"/>
              </a:rPr>
              <a:t> </a:t>
            </a:r>
            <a:r>
              <a:rPr sz="1200" spc="-5" dirty="0">
                <a:latin typeface="Calibri"/>
                <a:cs typeface="Calibri"/>
              </a:rPr>
              <a:t>rendere</a:t>
            </a:r>
            <a:r>
              <a:rPr sz="1200" spc="70" dirty="0">
                <a:latin typeface="Calibri"/>
                <a:cs typeface="Calibri"/>
              </a:rPr>
              <a:t> </a:t>
            </a:r>
            <a:r>
              <a:rPr sz="1200" dirty="0">
                <a:latin typeface="Calibri"/>
                <a:cs typeface="Calibri"/>
              </a:rPr>
              <a:t>la</a:t>
            </a:r>
            <a:r>
              <a:rPr sz="1200" spc="70" dirty="0">
                <a:latin typeface="Calibri"/>
                <a:cs typeface="Calibri"/>
              </a:rPr>
              <a:t> </a:t>
            </a:r>
            <a:r>
              <a:rPr sz="1200" spc="-5" dirty="0">
                <a:latin typeface="Calibri"/>
                <a:cs typeface="Calibri"/>
              </a:rPr>
              <a:t>Banca</a:t>
            </a:r>
            <a:r>
              <a:rPr sz="1200" spc="65" dirty="0">
                <a:latin typeface="Calibri"/>
                <a:cs typeface="Calibri"/>
              </a:rPr>
              <a:t> </a:t>
            </a:r>
            <a:r>
              <a:rPr sz="1200" spc="-5" dirty="0">
                <a:latin typeface="Calibri"/>
                <a:cs typeface="Calibri"/>
              </a:rPr>
              <a:t>un</a:t>
            </a:r>
            <a:r>
              <a:rPr sz="1200" spc="70" dirty="0">
                <a:latin typeface="Calibri"/>
                <a:cs typeface="Calibri"/>
              </a:rPr>
              <a:t> </a:t>
            </a:r>
            <a:r>
              <a:rPr sz="1200" spc="-5" dirty="0">
                <a:latin typeface="Calibri"/>
                <a:cs typeface="Calibri"/>
              </a:rPr>
              <a:t>soggetto</a:t>
            </a:r>
            <a:r>
              <a:rPr sz="1200" spc="55" dirty="0">
                <a:latin typeface="Calibri"/>
                <a:cs typeface="Calibri"/>
              </a:rPr>
              <a:t> </a:t>
            </a:r>
            <a:r>
              <a:rPr sz="1200" spc="-5" dirty="0">
                <a:latin typeface="Calibri"/>
                <a:cs typeface="Calibri"/>
              </a:rPr>
              <a:t>attivo</a:t>
            </a:r>
            <a:r>
              <a:rPr sz="1200" spc="70" dirty="0">
                <a:latin typeface="Calibri"/>
                <a:cs typeface="Calibri"/>
              </a:rPr>
              <a:t> </a:t>
            </a:r>
            <a:r>
              <a:rPr sz="1200" dirty="0">
                <a:latin typeface="Calibri"/>
                <a:cs typeface="Calibri"/>
              </a:rPr>
              <a:t>al</a:t>
            </a:r>
            <a:r>
              <a:rPr sz="1200" spc="55" dirty="0">
                <a:latin typeface="Calibri"/>
                <a:cs typeface="Calibri"/>
              </a:rPr>
              <a:t> </a:t>
            </a:r>
            <a:r>
              <a:rPr sz="1200" spc="-5" dirty="0">
                <a:latin typeface="Calibri"/>
                <a:cs typeface="Calibri"/>
              </a:rPr>
              <a:t>fianco</a:t>
            </a:r>
            <a:r>
              <a:rPr sz="1200" spc="60" dirty="0">
                <a:latin typeface="Calibri"/>
                <a:cs typeface="Calibri"/>
              </a:rPr>
              <a:t> </a:t>
            </a:r>
            <a:r>
              <a:rPr sz="1200" dirty="0">
                <a:latin typeface="Calibri"/>
                <a:cs typeface="Calibri"/>
              </a:rPr>
              <a:t>della</a:t>
            </a:r>
            <a:endParaRPr sz="1200">
              <a:latin typeface="Calibri"/>
              <a:cs typeface="Calibri"/>
            </a:endParaRPr>
          </a:p>
          <a:p>
            <a:pPr marL="12700" marR="8890" algn="just">
              <a:lnSpc>
                <a:spcPct val="114599"/>
              </a:lnSpc>
              <a:spcBef>
                <a:spcPts val="5"/>
              </a:spcBef>
            </a:pPr>
            <a:r>
              <a:rPr sz="1200" spc="-5" dirty="0">
                <a:latin typeface="Calibri"/>
                <a:cs typeface="Calibri"/>
              </a:rPr>
              <a:t>società civile, </a:t>
            </a:r>
            <a:r>
              <a:rPr sz="1200" dirty="0">
                <a:latin typeface="Calibri"/>
                <a:cs typeface="Calibri"/>
              </a:rPr>
              <a:t>ma </a:t>
            </a:r>
            <a:r>
              <a:rPr sz="1200" spc="-5" dirty="0">
                <a:latin typeface="Calibri"/>
                <a:cs typeface="Calibri"/>
              </a:rPr>
              <a:t>soprattutto </a:t>
            </a:r>
            <a:r>
              <a:rPr sz="1200" dirty="0">
                <a:latin typeface="Calibri"/>
                <a:cs typeface="Calibri"/>
              </a:rPr>
              <a:t>un </a:t>
            </a:r>
            <a:r>
              <a:rPr sz="1200" spc="-5" dirty="0">
                <a:latin typeface="Calibri"/>
                <a:cs typeface="Calibri"/>
              </a:rPr>
              <a:t>catalizzatore </a:t>
            </a:r>
            <a:r>
              <a:rPr sz="1200" dirty="0">
                <a:latin typeface="Calibri"/>
                <a:cs typeface="Calibri"/>
              </a:rPr>
              <a:t>di </a:t>
            </a:r>
            <a:r>
              <a:rPr sz="1200" spc="-5" dirty="0">
                <a:latin typeface="Calibri"/>
                <a:cs typeface="Calibri"/>
              </a:rPr>
              <a:t>cultura </a:t>
            </a:r>
            <a:r>
              <a:rPr sz="1200" dirty="0">
                <a:latin typeface="Calibri"/>
                <a:cs typeface="Calibri"/>
              </a:rPr>
              <a:t>e </a:t>
            </a:r>
            <a:r>
              <a:rPr sz="1200" spc="-5" dirty="0">
                <a:latin typeface="Calibri"/>
                <a:cs typeface="Calibri"/>
              </a:rPr>
              <a:t>creatività sul territorio. Tutto ciò con </a:t>
            </a:r>
            <a:r>
              <a:rPr sz="1200" dirty="0">
                <a:latin typeface="Calibri"/>
                <a:cs typeface="Calibri"/>
              </a:rPr>
              <a:t>i  giovanissimi al </a:t>
            </a:r>
            <a:r>
              <a:rPr sz="1200" spc="-5" dirty="0">
                <a:latin typeface="Calibri"/>
                <a:cs typeface="Calibri"/>
              </a:rPr>
              <a:t>centro, per avvicinare bambini </a:t>
            </a:r>
            <a:r>
              <a:rPr sz="1200" dirty="0">
                <a:latin typeface="Calibri"/>
                <a:cs typeface="Calibri"/>
              </a:rPr>
              <a:t>e </a:t>
            </a:r>
            <a:r>
              <a:rPr sz="1200" spc="-5" dirty="0">
                <a:latin typeface="Calibri"/>
                <a:cs typeface="Calibri"/>
              </a:rPr>
              <a:t>ragazzi </a:t>
            </a:r>
            <a:r>
              <a:rPr sz="1200" dirty="0">
                <a:latin typeface="Calibri"/>
                <a:cs typeface="Calibri"/>
              </a:rPr>
              <a:t>dai 6 ai </a:t>
            </a:r>
            <a:r>
              <a:rPr sz="1200" spc="-5" dirty="0">
                <a:latin typeface="Calibri"/>
                <a:cs typeface="Calibri"/>
              </a:rPr>
              <a:t>13 anni alla scoperta </a:t>
            </a:r>
            <a:r>
              <a:rPr sz="1200" dirty="0">
                <a:latin typeface="Calibri"/>
                <a:cs typeface="Calibri"/>
              </a:rPr>
              <a:t>della </a:t>
            </a:r>
            <a:r>
              <a:rPr sz="1200" spc="-5" dirty="0">
                <a:latin typeface="Calibri"/>
                <a:cs typeface="Calibri"/>
              </a:rPr>
              <a:t>cultura.  Filo conduttore </a:t>
            </a:r>
            <a:r>
              <a:rPr sz="1200" dirty="0">
                <a:latin typeface="Calibri"/>
                <a:cs typeface="Calibri"/>
              </a:rPr>
              <a:t>di </a:t>
            </a:r>
            <a:r>
              <a:rPr sz="1200" spc="-5" dirty="0">
                <a:latin typeface="Calibri"/>
                <a:cs typeface="Calibri"/>
              </a:rPr>
              <a:t>questa seconda </a:t>
            </a:r>
            <a:r>
              <a:rPr sz="1200" dirty="0">
                <a:latin typeface="Calibri"/>
                <a:cs typeface="Calibri"/>
              </a:rPr>
              <a:t>edizione è il </a:t>
            </a:r>
            <a:r>
              <a:rPr sz="1200" spc="-5" dirty="0">
                <a:latin typeface="Calibri"/>
                <a:cs typeface="Calibri"/>
              </a:rPr>
              <a:t>tema </a:t>
            </a:r>
            <a:r>
              <a:rPr sz="1200" dirty="0">
                <a:latin typeface="Calibri"/>
                <a:cs typeface="Calibri"/>
              </a:rPr>
              <a:t>dei </a:t>
            </a:r>
            <a:r>
              <a:rPr sz="1200" spc="-5" dirty="0">
                <a:latin typeface="Calibri"/>
                <a:cs typeface="Calibri"/>
              </a:rPr>
              <a:t>segni: </a:t>
            </a:r>
            <a:r>
              <a:rPr sz="1200" dirty="0">
                <a:latin typeface="Calibri"/>
                <a:cs typeface="Calibri"/>
              </a:rPr>
              <a:t>“</a:t>
            </a:r>
            <a:r>
              <a:rPr sz="1200" i="1" dirty="0">
                <a:latin typeface="Calibri"/>
                <a:cs typeface="Calibri"/>
              </a:rPr>
              <a:t>L’alfabeto </a:t>
            </a:r>
            <a:r>
              <a:rPr sz="1200" i="1" spc="-5" dirty="0">
                <a:latin typeface="Calibri"/>
                <a:cs typeface="Calibri"/>
              </a:rPr>
              <a:t>del mondo. Leggiamo </a:t>
            </a:r>
            <a:r>
              <a:rPr sz="1200" i="1" dirty="0">
                <a:latin typeface="Calibri"/>
                <a:cs typeface="Calibri"/>
              </a:rPr>
              <a:t>i  </a:t>
            </a:r>
            <a:r>
              <a:rPr sz="1200" i="1" spc="-5" dirty="0">
                <a:latin typeface="Calibri"/>
                <a:cs typeface="Calibri"/>
              </a:rPr>
              <a:t>segni intorno </a:t>
            </a:r>
            <a:r>
              <a:rPr sz="1200" i="1" dirty="0">
                <a:latin typeface="Calibri"/>
                <a:cs typeface="Calibri"/>
              </a:rPr>
              <a:t>a </a:t>
            </a:r>
            <a:r>
              <a:rPr sz="1200" i="1" spc="-5" dirty="0">
                <a:latin typeface="Calibri"/>
                <a:cs typeface="Calibri"/>
              </a:rPr>
              <a:t>noi </a:t>
            </a:r>
            <a:r>
              <a:rPr sz="1200" i="1" dirty="0">
                <a:latin typeface="Calibri"/>
                <a:cs typeface="Calibri"/>
              </a:rPr>
              <a:t>e </a:t>
            </a:r>
            <a:r>
              <a:rPr sz="1200" i="1" spc="-5" dirty="0">
                <a:latin typeface="Calibri"/>
                <a:cs typeface="Calibri"/>
              </a:rPr>
              <a:t>raccontiamo</a:t>
            </a:r>
            <a:r>
              <a:rPr sz="1200" spc="-5" dirty="0">
                <a:latin typeface="Calibri"/>
                <a:cs typeface="Calibri"/>
              </a:rPr>
              <a:t>”, </a:t>
            </a:r>
            <a:r>
              <a:rPr sz="1200" dirty="0">
                <a:latin typeface="Calibri"/>
                <a:cs typeface="Calibri"/>
              </a:rPr>
              <a:t>declinato da </a:t>
            </a:r>
            <a:r>
              <a:rPr sz="1200" spc="-5" dirty="0">
                <a:latin typeface="Calibri"/>
                <a:cs typeface="Calibri"/>
              </a:rPr>
              <a:t>ciascuna </a:t>
            </a:r>
            <a:r>
              <a:rPr sz="1200" dirty="0">
                <a:latin typeface="Calibri"/>
                <a:cs typeface="Calibri"/>
              </a:rPr>
              <a:t>realtà </a:t>
            </a:r>
            <a:r>
              <a:rPr sz="1200" spc="-5" dirty="0">
                <a:latin typeface="Calibri"/>
                <a:cs typeface="Calibri"/>
              </a:rPr>
              <a:t>con strumenti diversi </a:t>
            </a:r>
            <a:r>
              <a:rPr sz="1200" dirty="0">
                <a:latin typeface="Calibri"/>
                <a:cs typeface="Calibri"/>
              </a:rPr>
              <a:t>e da </a:t>
            </a:r>
            <a:r>
              <a:rPr sz="1200" spc="-5" dirty="0">
                <a:latin typeface="Calibri"/>
                <a:cs typeface="Calibri"/>
              </a:rPr>
              <a:t>punti </a:t>
            </a:r>
            <a:r>
              <a:rPr sz="1200" dirty="0">
                <a:latin typeface="Calibri"/>
                <a:cs typeface="Calibri"/>
              </a:rPr>
              <a:t>di  </a:t>
            </a:r>
            <a:r>
              <a:rPr sz="1200" spc="-5" dirty="0">
                <a:latin typeface="Calibri"/>
                <a:cs typeface="Calibri"/>
              </a:rPr>
              <a:t>vista differenti, alla </a:t>
            </a:r>
            <a:r>
              <a:rPr sz="1200" dirty="0">
                <a:latin typeface="Calibri"/>
                <a:cs typeface="Calibri"/>
              </a:rPr>
              <a:t>luce delle </a:t>
            </a:r>
            <a:r>
              <a:rPr sz="1200" spc="-5" dirty="0">
                <a:latin typeface="Calibri"/>
                <a:cs typeface="Calibri"/>
              </a:rPr>
              <a:t>proprie specificità </a:t>
            </a:r>
            <a:r>
              <a:rPr sz="1200" dirty="0">
                <a:latin typeface="Calibri"/>
                <a:cs typeface="Calibri"/>
              </a:rPr>
              <a:t>e di </a:t>
            </a:r>
            <a:r>
              <a:rPr sz="1200" spc="-5" dirty="0">
                <a:latin typeface="Calibri"/>
                <a:cs typeface="Calibri"/>
              </a:rPr>
              <a:t>quelle </a:t>
            </a:r>
            <a:r>
              <a:rPr sz="1200" dirty="0">
                <a:latin typeface="Calibri"/>
                <a:cs typeface="Calibri"/>
              </a:rPr>
              <a:t>del </a:t>
            </a:r>
            <a:r>
              <a:rPr sz="1200" spc="-5" dirty="0">
                <a:latin typeface="Calibri"/>
                <a:cs typeface="Calibri"/>
              </a:rPr>
              <a:t>territorio </a:t>
            </a:r>
            <a:r>
              <a:rPr sz="1200" dirty="0">
                <a:latin typeface="Calibri"/>
                <a:cs typeface="Calibri"/>
              </a:rPr>
              <a:t>di </a:t>
            </a:r>
            <a:r>
              <a:rPr sz="1200" spc="-5" dirty="0">
                <a:latin typeface="Calibri"/>
                <a:cs typeface="Calibri"/>
              </a:rPr>
              <a:t>appartenenza.</a:t>
            </a:r>
            <a:endParaRPr sz="1200">
              <a:latin typeface="Calibri"/>
              <a:cs typeface="Calibri"/>
            </a:endParaRPr>
          </a:p>
          <a:p>
            <a:pPr marL="12700">
              <a:lnSpc>
                <a:spcPct val="100000"/>
              </a:lnSpc>
              <a:spcBef>
                <a:spcPts val="204"/>
              </a:spcBef>
            </a:pPr>
            <a:r>
              <a:rPr sz="1200" dirty="0">
                <a:latin typeface="Calibri"/>
                <a:cs typeface="Calibri"/>
              </a:rPr>
              <a:t>A </a:t>
            </a:r>
            <a:r>
              <a:rPr sz="1200" spc="-5" dirty="0">
                <a:latin typeface="Calibri"/>
                <a:cs typeface="Calibri"/>
              </a:rPr>
              <a:t>Roccella </a:t>
            </a:r>
            <a:r>
              <a:rPr sz="1200" dirty="0">
                <a:latin typeface="Calibri"/>
                <a:cs typeface="Calibri"/>
              </a:rPr>
              <a:t>Ionica </a:t>
            </a:r>
            <a:r>
              <a:rPr sz="1200" spc="-5" dirty="0">
                <a:latin typeface="Calibri"/>
                <a:cs typeface="Calibri"/>
              </a:rPr>
              <a:t>(RC) Banca </a:t>
            </a:r>
            <a:r>
              <a:rPr sz="1200" dirty="0">
                <a:latin typeface="Calibri"/>
                <a:cs typeface="Calibri"/>
              </a:rPr>
              <a:t>Mps </a:t>
            </a:r>
            <a:r>
              <a:rPr sz="1200" spc="-5" dirty="0">
                <a:latin typeface="Calibri"/>
                <a:cs typeface="Calibri"/>
              </a:rPr>
              <a:t>collabora con l’Associazione Don </a:t>
            </a:r>
            <a:r>
              <a:rPr sz="1200" dirty="0">
                <a:latin typeface="Calibri"/>
                <a:cs typeface="Calibri"/>
              </a:rPr>
              <a:t>Milani Onlus </a:t>
            </a:r>
            <a:r>
              <a:rPr sz="1200" spc="-5" dirty="0">
                <a:latin typeface="Calibri"/>
                <a:cs typeface="Calibri"/>
              </a:rPr>
              <a:t>per l’attivazione </a:t>
            </a:r>
            <a:r>
              <a:rPr sz="1200" spc="45" dirty="0">
                <a:latin typeface="Calibri"/>
                <a:cs typeface="Calibri"/>
              </a:rPr>
              <a:t> </a:t>
            </a:r>
            <a:r>
              <a:rPr sz="1200" dirty="0">
                <a:latin typeface="Calibri"/>
                <a:cs typeface="Calibri"/>
              </a:rPr>
              <a:t>di</a:t>
            </a:r>
            <a:endParaRPr sz="1200">
              <a:latin typeface="Calibri"/>
              <a:cs typeface="Calibri"/>
            </a:endParaRPr>
          </a:p>
          <a:p>
            <a:pPr marL="12700" marR="7620" algn="just">
              <a:lnSpc>
                <a:spcPct val="114500"/>
              </a:lnSpc>
              <a:spcBef>
                <a:spcPts val="5"/>
              </a:spcBef>
            </a:pPr>
            <a:r>
              <a:rPr sz="1200" dirty="0">
                <a:latin typeface="Calibri"/>
                <a:cs typeface="Calibri"/>
              </a:rPr>
              <a:t>un percorso </a:t>
            </a:r>
            <a:r>
              <a:rPr sz="1200" spc="-5" dirty="0">
                <a:latin typeface="Calibri"/>
                <a:cs typeface="Calibri"/>
              </a:rPr>
              <a:t>multimediale </a:t>
            </a:r>
            <a:r>
              <a:rPr sz="1200" dirty="0">
                <a:latin typeface="Calibri"/>
                <a:cs typeface="Calibri"/>
              </a:rPr>
              <a:t>e di </a:t>
            </a:r>
            <a:r>
              <a:rPr sz="1200" spc="-5" dirty="0">
                <a:latin typeface="Calibri"/>
                <a:cs typeface="Calibri"/>
              </a:rPr>
              <a:t>animazione dedicato </a:t>
            </a:r>
            <a:r>
              <a:rPr sz="1200" dirty="0">
                <a:latin typeface="Calibri"/>
                <a:cs typeface="Calibri"/>
              </a:rPr>
              <a:t>al </a:t>
            </a:r>
            <a:r>
              <a:rPr sz="1200" spc="-5" dirty="0">
                <a:latin typeface="Calibri"/>
                <a:cs typeface="Calibri"/>
              </a:rPr>
              <a:t>“racconto” per far comprendere </a:t>
            </a:r>
            <a:r>
              <a:rPr sz="1200" dirty="0">
                <a:latin typeface="Calibri"/>
                <a:cs typeface="Calibri"/>
              </a:rPr>
              <a:t>ai </a:t>
            </a:r>
            <a:r>
              <a:rPr sz="1200" spc="-5" dirty="0">
                <a:latin typeface="Calibri"/>
                <a:cs typeface="Calibri"/>
              </a:rPr>
              <a:t>bambini  </a:t>
            </a:r>
            <a:r>
              <a:rPr sz="1200" dirty="0">
                <a:latin typeface="Calibri"/>
                <a:cs typeface="Calibri"/>
              </a:rPr>
              <a:t>il </a:t>
            </a:r>
            <a:r>
              <a:rPr sz="1200" spc="-5" dirty="0">
                <a:latin typeface="Calibri"/>
                <a:cs typeface="Calibri"/>
              </a:rPr>
              <a:t>senso </a:t>
            </a:r>
            <a:r>
              <a:rPr sz="1200" dirty="0">
                <a:latin typeface="Calibri"/>
                <a:cs typeface="Calibri"/>
              </a:rPr>
              <a:t>della </a:t>
            </a:r>
            <a:r>
              <a:rPr sz="1200" spc="-5" dirty="0">
                <a:latin typeface="Calibri"/>
                <a:cs typeface="Calibri"/>
              </a:rPr>
              <a:t>narrazione, con </a:t>
            </a:r>
            <a:r>
              <a:rPr sz="1200" dirty="0">
                <a:latin typeface="Calibri"/>
                <a:cs typeface="Calibri"/>
              </a:rPr>
              <a:t>i </a:t>
            </a:r>
            <a:r>
              <a:rPr sz="1200" spc="-5" dirty="0">
                <a:latin typeface="Calibri"/>
                <a:cs typeface="Calibri"/>
              </a:rPr>
              <a:t>suoi elementi tipici, attraverso </a:t>
            </a:r>
            <a:r>
              <a:rPr sz="1200" dirty="0">
                <a:latin typeface="Calibri"/>
                <a:cs typeface="Calibri"/>
              </a:rPr>
              <a:t>il </a:t>
            </a:r>
            <a:r>
              <a:rPr sz="1200" spc="-5" dirty="0">
                <a:latin typeface="Calibri"/>
                <a:cs typeface="Calibri"/>
              </a:rPr>
              <a:t>coinvolgimento diretto </a:t>
            </a:r>
            <a:r>
              <a:rPr sz="1200" dirty="0">
                <a:latin typeface="Calibri"/>
                <a:cs typeface="Calibri"/>
              </a:rPr>
              <a:t>nella </a:t>
            </a:r>
            <a:r>
              <a:rPr sz="1200" spc="-5" dirty="0">
                <a:latin typeface="Calibri"/>
                <a:cs typeface="Calibri"/>
              </a:rPr>
              <a:t>storia.  </a:t>
            </a:r>
            <a:r>
              <a:rPr sz="1200" dirty="0">
                <a:latin typeface="Calibri"/>
                <a:cs typeface="Calibri"/>
              </a:rPr>
              <a:t>Nel </a:t>
            </a:r>
            <a:r>
              <a:rPr sz="1200" spc="-5" dirty="0">
                <a:latin typeface="Calibri"/>
                <a:cs typeface="Calibri"/>
              </a:rPr>
              <a:t>progetto denominato </a:t>
            </a:r>
            <a:r>
              <a:rPr sz="1200" dirty="0">
                <a:latin typeface="Calibri"/>
                <a:cs typeface="Calibri"/>
              </a:rPr>
              <a:t>“</a:t>
            </a:r>
            <a:r>
              <a:rPr sz="1200" i="1" dirty="0">
                <a:latin typeface="Calibri"/>
                <a:cs typeface="Calibri"/>
              </a:rPr>
              <a:t>Miti ed </a:t>
            </a:r>
            <a:r>
              <a:rPr sz="1200" i="1" spc="-5" dirty="0">
                <a:latin typeface="Calibri"/>
                <a:cs typeface="Calibri"/>
              </a:rPr>
              <a:t>emozioni</a:t>
            </a:r>
            <a:r>
              <a:rPr sz="1200" spc="-5" dirty="0">
                <a:latin typeface="Calibri"/>
                <a:cs typeface="Calibri"/>
              </a:rPr>
              <a:t>” sono infatti </a:t>
            </a:r>
            <a:r>
              <a:rPr sz="1200" dirty="0">
                <a:latin typeface="Calibri"/>
                <a:cs typeface="Calibri"/>
              </a:rPr>
              <a:t>i </a:t>
            </a:r>
            <a:r>
              <a:rPr sz="1200" spc="-5" dirty="0">
                <a:latin typeface="Calibri"/>
                <a:cs typeface="Calibri"/>
              </a:rPr>
              <a:t>bambini stessi </a:t>
            </a:r>
            <a:r>
              <a:rPr sz="1200" dirty="0">
                <a:latin typeface="Calibri"/>
                <a:cs typeface="Calibri"/>
              </a:rPr>
              <a:t>a </a:t>
            </a:r>
            <a:r>
              <a:rPr sz="1200" spc="-5" dirty="0">
                <a:latin typeface="Calibri"/>
                <a:cs typeface="Calibri"/>
              </a:rPr>
              <a:t>mettersi </a:t>
            </a:r>
            <a:r>
              <a:rPr sz="1200" dirty="0">
                <a:latin typeface="Calibri"/>
                <a:cs typeface="Calibri"/>
              </a:rPr>
              <a:t>in gioco, a  </a:t>
            </a:r>
            <a:r>
              <a:rPr sz="1200" spc="-5" dirty="0">
                <a:latin typeface="Calibri"/>
                <a:cs typeface="Calibri"/>
              </a:rPr>
              <a:t>raccontare dopo </a:t>
            </a:r>
            <a:r>
              <a:rPr sz="1200" dirty="0">
                <a:latin typeface="Calibri"/>
                <a:cs typeface="Calibri"/>
              </a:rPr>
              <a:t>aver ascoltato le </a:t>
            </a:r>
            <a:r>
              <a:rPr sz="1200" spc="-5" dirty="0">
                <a:latin typeface="Calibri"/>
                <a:cs typeface="Calibri"/>
              </a:rPr>
              <a:t>storie. Proprio come usava un tempo nella tradizione orale degli  </a:t>
            </a:r>
            <a:r>
              <a:rPr sz="1200" dirty="0">
                <a:latin typeface="Calibri"/>
                <a:cs typeface="Calibri"/>
              </a:rPr>
              <a:t>antenati, </a:t>
            </a:r>
            <a:r>
              <a:rPr sz="1200" spc="-5" dirty="0">
                <a:latin typeface="Calibri"/>
                <a:cs typeface="Calibri"/>
              </a:rPr>
              <a:t>vengono recuperate </a:t>
            </a:r>
            <a:r>
              <a:rPr sz="1200" dirty="0">
                <a:latin typeface="Calibri"/>
                <a:cs typeface="Calibri"/>
              </a:rPr>
              <a:t>due </a:t>
            </a:r>
            <a:r>
              <a:rPr sz="1200" spc="-5" dirty="0">
                <a:latin typeface="Calibri"/>
                <a:cs typeface="Calibri"/>
              </a:rPr>
              <a:t>leggende dell’antica Locri Epizephirii, importante colonia della  </a:t>
            </a:r>
            <a:r>
              <a:rPr sz="1200" dirty="0">
                <a:latin typeface="Calibri"/>
                <a:cs typeface="Calibri"/>
              </a:rPr>
              <a:t>Magna Grecia, </a:t>
            </a:r>
            <a:r>
              <a:rPr sz="1200" spc="-5" dirty="0">
                <a:latin typeface="Calibri"/>
                <a:cs typeface="Calibri"/>
              </a:rPr>
              <a:t>che fanno parte della cultura </a:t>
            </a:r>
            <a:r>
              <a:rPr sz="1200" spc="-10" dirty="0">
                <a:latin typeface="Calibri"/>
                <a:cs typeface="Calibri"/>
              </a:rPr>
              <a:t>del </a:t>
            </a:r>
            <a:r>
              <a:rPr sz="1200" spc="-5" dirty="0">
                <a:latin typeface="Calibri"/>
                <a:cs typeface="Calibri"/>
              </a:rPr>
              <a:t>territorio calabrese: </a:t>
            </a:r>
            <a:r>
              <a:rPr sz="1200" dirty="0">
                <a:latin typeface="Calibri"/>
                <a:cs typeface="Calibri"/>
              </a:rPr>
              <a:t>il </a:t>
            </a:r>
            <a:r>
              <a:rPr sz="1200" spc="-5" dirty="0">
                <a:latin typeface="Calibri"/>
                <a:cs typeface="Calibri"/>
              </a:rPr>
              <a:t>racconto </a:t>
            </a:r>
            <a:r>
              <a:rPr sz="1200" dirty="0">
                <a:latin typeface="Calibri"/>
                <a:cs typeface="Calibri"/>
              </a:rPr>
              <a:t>di </a:t>
            </a:r>
            <a:r>
              <a:rPr sz="1200" spc="-5" dirty="0">
                <a:latin typeface="Calibri"/>
                <a:cs typeface="Calibri"/>
              </a:rPr>
              <a:t>Persefone,  </a:t>
            </a:r>
            <a:r>
              <a:rPr sz="1200" dirty="0">
                <a:latin typeface="Calibri"/>
                <a:cs typeface="Calibri"/>
              </a:rPr>
              <a:t>figura </a:t>
            </a:r>
            <a:r>
              <a:rPr sz="1200" spc="-5" dirty="0">
                <a:latin typeface="Calibri"/>
                <a:cs typeface="Calibri"/>
              </a:rPr>
              <a:t>mitologica </a:t>
            </a:r>
            <a:r>
              <a:rPr sz="1200" dirty="0">
                <a:latin typeface="Calibri"/>
                <a:cs typeface="Calibri"/>
              </a:rPr>
              <a:t>greca, </a:t>
            </a:r>
            <a:r>
              <a:rPr sz="1200" spc="-5" dirty="0">
                <a:latin typeface="Calibri"/>
                <a:cs typeface="Calibri"/>
              </a:rPr>
              <a:t>rapita dal </a:t>
            </a:r>
            <a:r>
              <a:rPr sz="1200" dirty="0">
                <a:latin typeface="Calibri"/>
                <a:cs typeface="Calibri"/>
              </a:rPr>
              <a:t>dio </a:t>
            </a:r>
            <a:r>
              <a:rPr sz="1200" spc="-5" dirty="0">
                <a:latin typeface="Calibri"/>
                <a:cs typeface="Calibri"/>
              </a:rPr>
              <a:t>Ade </a:t>
            </a:r>
            <a:r>
              <a:rPr sz="1200" dirty="0">
                <a:latin typeface="Calibri"/>
                <a:cs typeface="Calibri"/>
              </a:rPr>
              <a:t>e </a:t>
            </a:r>
            <a:r>
              <a:rPr sz="1200" spc="-5" dirty="0">
                <a:latin typeface="Calibri"/>
                <a:cs typeface="Calibri"/>
              </a:rPr>
              <a:t>diventata regina dell’oltretomba, </a:t>
            </a:r>
            <a:r>
              <a:rPr sz="1200" dirty="0">
                <a:latin typeface="Calibri"/>
                <a:cs typeface="Calibri"/>
              </a:rPr>
              <a:t>di </a:t>
            </a:r>
            <a:r>
              <a:rPr sz="1200" spc="-5" dirty="0">
                <a:latin typeface="Calibri"/>
                <a:cs typeface="Calibri"/>
              </a:rPr>
              <a:t>cui </a:t>
            </a:r>
            <a:r>
              <a:rPr sz="1200" dirty="0">
                <a:latin typeface="Calibri"/>
                <a:cs typeface="Calibri"/>
              </a:rPr>
              <a:t>nella </a:t>
            </a:r>
            <a:r>
              <a:rPr sz="1200" spc="-5" dirty="0">
                <a:latin typeface="Calibri"/>
                <a:cs typeface="Calibri"/>
              </a:rPr>
              <a:t>colonia di  Locri  </a:t>
            </a:r>
            <a:r>
              <a:rPr sz="1200" dirty="0">
                <a:latin typeface="Calibri"/>
                <a:cs typeface="Calibri"/>
              </a:rPr>
              <a:t>era  </a:t>
            </a:r>
            <a:r>
              <a:rPr sz="1200" spc="-5" dirty="0">
                <a:latin typeface="Calibri"/>
                <a:cs typeface="Calibri"/>
              </a:rPr>
              <a:t>sviluppato  </a:t>
            </a:r>
            <a:r>
              <a:rPr sz="1200" dirty="0">
                <a:latin typeface="Calibri"/>
                <a:cs typeface="Calibri"/>
              </a:rPr>
              <a:t>il culto, e  la  </a:t>
            </a:r>
            <a:r>
              <a:rPr sz="1200" spc="-5" dirty="0">
                <a:latin typeface="Calibri"/>
                <a:cs typeface="Calibri"/>
              </a:rPr>
              <a:t>storia  </a:t>
            </a:r>
            <a:r>
              <a:rPr sz="1200" dirty="0">
                <a:latin typeface="Calibri"/>
                <a:cs typeface="Calibri"/>
              </a:rPr>
              <a:t>di </a:t>
            </a:r>
            <a:r>
              <a:rPr sz="1200" spc="-5" dirty="0">
                <a:latin typeface="Calibri"/>
                <a:cs typeface="Calibri"/>
              </a:rPr>
              <a:t>Zaleuco,  legislatore  </a:t>
            </a:r>
            <a:r>
              <a:rPr sz="1200" dirty="0">
                <a:latin typeface="Calibri"/>
                <a:cs typeface="Calibri"/>
              </a:rPr>
              <a:t>dell’antica  locride,  il  primo</a:t>
            </a:r>
            <a:r>
              <a:rPr sz="1200" spc="65" dirty="0">
                <a:latin typeface="Calibri"/>
                <a:cs typeface="Calibri"/>
              </a:rPr>
              <a:t> </a:t>
            </a:r>
            <a:r>
              <a:rPr sz="1200" spc="-5" dirty="0">
                <a:latin typeface="Calibri"/>
                <a:cs typeface="Calibri"/>
              </a:rPr>
              <a:t>nella</a:t>
            </a:r>
            <a:endParaRPr sz="1200">
              <a:latin typeface="Calibri"/>
              <a:cs typeface="Calibri"/>
            </a:endParaRPr>
          </a:p>
        </p:txBody>
      </p:sp>
      <p:sp>
        <p:nvSpPr>
          <p:cNvPr id="7" name="object 7"/>
          <p:cNvSpPr/>
          <p:nvPr/>
        </p:nvSpPr>
        <p:spPr>
          <a:xfrm>
            <a:off x="2313304" y="2119883"/>
            <a:ext cx="2762816" cy="59955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367601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01845">
              <a:lnSpc>
                <a:spcPts val="1839"/>
              </a:lnSpc>
            </a:pPr>
            <a:r>
              <a:rPr sz="1600" b="1" dirty="0">
                <a:latin typeface="Arial"/>
                <a:cs typeface="Arial"/>
              </a:rPr>
              <a:t>S</a:t>
            </a:r>
            <a:r>
              <a:rPr sz="1600" b="1" spc="-5" dirty="0">
                <a:latin typeface="Arial"/>
                <a:cs typeface="Arial"/>
              </a:rPr>
              <a:t>trett</a:t>
            </a:r>
            <a:r>
              <a:rPr sz="1600" b="1" spc="-20" dirty="0">
                <a:latin typeface="Arial"/>
                <a:cs typeface="Arial"/>
              </a:rPr>
              <a:t>o</a:t>
            </a:r>
            <a:r>
              <a:rPr sz="1600" b="1" spc="35" dirty="0">
                <a:latin typeface="Arial"/>
                <a:cs typeface="Arial"/>
              </a:rPr>
              <a:t>w</a:t>
            </a:r>
            <a:r>
              <a:rPr sz="1600" b="1" spc="-5" dirty="0">
                <a:latin typeface="Arial"/>
                <a:cs typeface="Arial"/>
              </a:rPr>
              <a:t>eb.com  18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9525">
              <a:lnSpc>
                <a:spcPct val="114199"/>
              </a:lnSpc>
              <a:spcBef>
                <a:spcPts val="910"/>
              </a:spcBef>
            </a:pPr>
            <a:r>
              <a:rPr sz="1200" dirty="0">
                <a:latin typeface="Calibri"/>
                <a:cs typeface="Calibri"/>
              </a:rPr>
              <a:t>Magna Grecia a </a:t>
            </a:r>
            <a:r>
              <a:rPr sz="1200" spc="-5" dirty="0">
                <a:latin typeface="Calibri"/>
                <a:cs typeface="Calibri"/>
              </a:rPr>
              <a:t>sviluppare </a:t>
            </a:r>
            <a:r>
              <a:rPr sz="1200" dirty="0">
                <a:latin typeface="Calibri"/>
                <a:cs typeface="Calibri"/>
              </a:rPr>
              <a:t>un </a:t>
            </a:r>
            <a:r>
              <a:rPr sz="1200" spc="-5" dirty="0">
                <a:latin typeface="Calibri"/>
                <a:cs typeface="Calibri"/>
              </a:rPr>
              <a:t>codice </a:t>
            </a:r>
            <a:r>
              <a:rPr sz="1200" dirty="0">
                <a:latin typeface="Calibri"/>
                <a:cs typeface="Calibri"/>
              </a:rPr>
              <a:t>di leggi </a:t>
            </a:r>
            <a:r>
              <a:rPr sz="1200" spc="-5" dirty="0">
                <a:latin typeface="Calibri"/>
                <a:cs typeface="Calibri"/>
              </a:rPr>
              <a:t>scritto. </a:t>
            </a:r>
            <a:r>
              <a:rPr sz="1200" dirty="0">
                <a:latin typeface="Calibri"/>
                <a:cs typeface="Calibri"/>
              </a:rPr>
              <a:t>Al </a:t>
            </a:r>
            <a:r>
              <a:rPr sz="1200" spc="-5" dirty="0">
                <a:latin typeface="Calibri"/>
                <a:cs typeface="Calibri"/>
              </a:rPr>
              <a:t>progetto, presentato </a:t>
            </a:r>
            <a:r>
              <a:rPr sz="1200" dirty="0">
                <a:latin typeface="Calibri"/>
                <a:cs typeface="Calibri"/>
              </a:rPr>
              <a:t>oggi a </a:t>
            </a:r>
            <a:r>
              <a:rPr sz="1200" spc="-5" dirty="0">
                <a:latin typeface="Calibri"/>
                <a:cs typeface="Calibri"/>
              </a:rPr>
              <a:t>Roccella Ionica,  hanno partecipato circa </a:t>
            </a:r>
            <a:r>
              <a:rPr sz="1200" dirty="0">
                <a:latin typeface="Calibri"/>
                <a:cs typeface="Calibri"/>
              </a:rPr>
              <a:t>70 </a:t>
            </a:r>
            <a:r>
              <a:rPr sz="1200" spc="-5" dirty="0">
                <a:latin typeface="Calibri"/>
                <a:cs typeface="Calibri"/>
              </a:rPr>
              <a:t>studenti dell’Istituto Scolastico Comprensivo</a:t>
            </a:r>
            <a:r>
              <a:rPr sz="1200" spc="40" dirty="0">
                <a:latin typeface="Calibri"/>
                <a:cs typeface="Calibri"/>
              </a:rPr>
              <a:t> </a:t>
            </a:r>
            <a:r>
              <a:rPr sz="1200" spc="-5" dirty="0">
                <a:latin typeface="Calibri"/>
                <a:cs typeface="Calibri"/>
              </a:rPr>
              <a:t>cittadino.</a:t>
            </a:r>
            <a:endParaRPr sz="1200">
              <a:latin typeface="Calibri"/>
              <a:cs typeface="Calibri"/>
            </a:endParaRPr>
          </a:p>
          <a:p>
            <a:pPr marL="12700" marR="5080" algn="just">
              <a:lnSpc>
                <a:spcPct val="114599"/>
              </a:lnSpc>
              <a:spcBef>
                <a:spcPts val="750"/>
              </a:spcBef>
            </a:pPr>
            <a:r>
              <a:rPr sz="1200" dirty="0">
                <a:latin typeface="Calibri"/>
                <a:cs typeface="Calibri"/>
              </a:rPr>
              <a:t>Dopo il </a:t>
            </a:r>
            <a:r>
              <a:rPr sz="1200" spc="-5" dirty="0">
                <a:latin typeface="Calibri"/>
                <a:cs typeface="Calibri"/>
              </a:rPr>
              <a:t>successo </a:t>
            </a:r>
            <a:r>
              <a:rPr sz="1200" dirty="0">
                <a:latin typeface="Calibri"/>
                <a:cs typeface="Calibri"/>
              </a:rPr>
              <a:t>della </a:t>
            </a:r>
            <a:r>
              <a:rPr sz="1200" spc="-5" dirty="0">
                <a:latin typeface="Calibri"/>
                <a:cs typeface="Calibri"/>
              </a:rPr>
              <a:t>prima edizione 2014 che ha visto 50 città coinvolte </a:t>
            </a:r>
            <a:r>
              <a:rPr sz="1200" dirty="0">
                <a:latin typeface="Calibri"/>
                <a:cs typeface="Calibri"/>
              </a:rPr>
              <a:t>e </a:t>
            </a:r>
            <a:r>
              <a:rPr sz="1200" spc="-5" dirty="0">
                <a:latin typeface="Calibri"/>
                <a:cs typeface="Calibri"/>
              </a:rPr>
              <a:t>più </a:t>
            </a:r>
            <a:r>
              <a:rPr sz="1200" dirty="0">
                <a:latin typeface="Calibri"/>
                <a:cs typeface="Calibri"/>
              </a:rPr>
              <a:t>di </a:t>
            </a:r>
            <a:r>
              <a:rPr sz="1200" spc="-5" dirty="0">
                <a:latin typeface="Calibri"/>
                <a:cs typeface="Calibri"/>
              </a:rPr>
              <a:t>10.000 bambini  </a:t>
            </a:r>
            <a:r>
              <a:rPr sz="1200" dirty="0">
                <a:latin typeface="Calibri"/>
                <a:cs typeface="Calibri"/>
              </a:rPr>
              <a:t>e ragazzi </a:t>
            </a:r>
            <a:r>
              <a:rPr sz="1200" spc="-5" dirty="0">
                <a:latin typeface="Calibri"/>
                <a:cs typeface="Calibri"/>
              </a:rPr>
              <a:t>cimentarsi con </a:t>
            </a:r>
            <a:r>
              <a:rPr sz="1200" dirty="0">
                <a:latin typeface="Calibri"/>
                <a:cs typeface="Calibri"/>
              </a:rPr>
              <a:t>il tema del </a:t>
            </a:r>
            <a:r>
              <a:rPr sz="1200" spc="-5" dirty="0">
                <a:latin typeface="Calibri"/>
                <a:cs typeface="Calibri"/>
              </a:rPr>
              <a:t>Museo </a:t>
            </a:r>
            <a:r>
              <a:rPr sz="1200" dirty="0">
                <a:latin typeface="Calibri"/>
                <a:cs typeface="Calibri"/>
              </a:rPr>
              <a:t>Immaginario, </a:t>
            </a:r>
            <a:r>
              <a:rPr sz="1200" spc="-5" dirty="0">
                <a:latin typeface="Calibri"/>
                <a:cs typeface="Calibri"/>
              </a:rPr>
              <a:t>Banca </a:t>
            </a:r>
            <a:r>
              <a:rPr sz="1200" dirty="0">
                <a:latin typeface="Calibri"/>
                <a:cs typeface="Calibri"/>
              </a:rPr>
              <a:t>Mps </a:t>
            </a:r>
            <a:r>
              <a:rPr sz="1200" spc="-5" dirty="0">
                <a:latin typeface="Calibri"/>
                <a:cs typeface="Calibri"/>
              </a:rPr>
              <a:t>conferma quindi </a:t>
            </a:r>
            <a:r>
              <a:rPr sz="1200" dirty="0">
                <a:latin typeface="Calibri"/>
                <a:cs typeface="Calibri"/>
              </a:rPr>
              <a:t>il </a:t>
            </a:r>
            <a:r>
              <a:rPr sz="1200" spc="-5" dirty="0">
                <a:latin typeface="Calibri"/>
                <a:cs typeface="Calibri"/>
              </a:rPr>
              <a:t>proprio  </a:t>
            </a:r>
            <a:r>
              <a:rPr sz="1200" dirty="0">
                <a:latin typeface="Calibri"/>
                <a:cs typeface="Calibri"/>
              </a:rPr>
              <a:t>appoggio al “Festival </a:t>
            </a:r>
            <a:r>
              <a:rPr sz="1200" spc="-5" dirty="0">
                <a:latin typeface="Calibri"/>
                <a:cs typeface="Calibri"/>
              </a:rPr>
              <a:t>della Cultura Creativa”, </a:t>
            </a:r>
            <a:r>
              <a:rPr sz="1200" dirty="0">
                <a:latin typeface="Calibri"/>
                <a:cs typeface="Calibri"/>
              </a:rPr>
              <a:t>perché </a:t>
            </a:r>
            <a:r>
              <a:rPr sz="1200" spc="-5" dirty="0">
                <a:latin typeface="Calibri"/>
                <a:cs typeface="Calibri"/>
              </a:rPr>
              <a:t>scommettere </a:t>
            </a:r>
            <a:r>
              <a:rPr sz="1200" spc="-10" dirty="0">
                <a:latin typeface="Calibri"/>
                <a:cs typeface="Calibri"/>
              </a:rPr>
              <a:t>sui </a:t>
            </a:r>
            <a:r>
              <a:rPr sz="1200" dirty="0">
                <a:latin typeface="Calibri"/>
                <a:cs typeface="Calibri"/>
              </a:rPr>
              <a:t>giovani e </a:t>
            </a:r>
            <a:r>
              <a:rPr sz="1200" spc="-5" dirty="0">
                <a:latin typeface="Calibri"/>
                <a:cs typeface="Calibri"/>
              </a:rPr>
              <a:t>sulla </a:t>
            </a:r>
            <a:r>
              <a:rPr sz="1200" spc="-10" dirty="0">
                <a:latin typeface="Calibri"/>
                <a:cs typeface="Calibri"/>
              </a:rPr>
              <a:t>cultura  </a:t>
            </a:r>
            <a:r>
              <a:rPr sz="1200" spc="-5" dirty="0">
                <a:latin typeface="Calibri"/>
                <a:cs typeface="Calibri"/>
              </a:rPr>
              <a:t>significa scommettere sul futuro </a:t>
            </a:r>
            <a:r>
              <a:rPr sz="1200" dirty="0">
                <a:latin typeface="Calibri"/>
                <a:cs typeface="Calibri"/>
              </a:rPr>
              <a:t>e </a:t>
            </a:r>
            <a:r>
              <a:rPr sz="1200" spc="-5" dirty="0">
                <a:latin typeface="Calibri"/>
                <a:cs typeface="Calibri"/>
              </a:rPr>
              <a:t>promuovere </a:t>
            </a:r>
            <a:r>
              <a:rPr sz="1200" dirty="0">
                <a:latin typeface="Calibri"/>
                <a:cs typeface="Calibri"/>
              </a:rPr>
              <a:t>lo </a:t>
            </a:r>
            <a:r>
              <a:rPr sz="1200" spc="-5" dirty="0">
                <a:latin typeface="Calibri"/>
                <a:cs typeface="Calibri"/>
              </a:rPr>
              <a:t>sviluppo </a:t>
            </a:r>
            <a:r>
              <a:rPr sz="1200" dirty="0">
                <a:latin typeface="Calibri"/>
                <a:cs typeface="Calibri"/>
              </a:rPr>
              <a:t>e la </a:t>
            </a:r>
            <a:r>
              <a:rPr sz="1200" spc="-5" dirty="0">
                <a:latin typeface="Calibri"/>
                <a:cs typeface="Calibri"/>
              </a:rPr>
              <a:t>crescita </a:t>
            </a:r>
            <a:r>
              <a:rPr sz="1200" dirty="0">
                <a:latin typeface="Calibri"/>
                <a:cs typeface="Calibri"/>
              </a:rPr>
              <a:t>di </a:t>
            </a:r>
            <a:r>
              <a:rPr sz="1200" spc="-5" dirty="0">
                <a:latin typeface="Calibri"/>
                <a:cs typeface="Calibri"/>
              </a:rPr>
              <a:t>un’intera comunità,  portatrice </a:t>
            </a:r>
            <a:r>
              <a:rPr sz="1200" dirty="0">
                <a:latin typeface="Calibri"/>
                <a:cs typeface="Calibri"/>
              </a:rPr>
              <a:t>di valori e </a:t>
            </a:r>
            <a:r>
              <a:rPr sz="1200" spc="-5" dirty="0">
                <a:latin typeface="Calibri"/>
                <a:cs typeface="Calibri"/>
              </a:rPr>
              <a:t>innovazione. </a:t>
            </a:r>
            <a:r>
              <a:rPr sz="1200" dirty="0">
                <a:latin typeface="Calibri"/>
                <a:cs typeface="Calibri"/>
              </a:rPr>
              <a:t>Il </a:t>
            </a:r>
            <a:r>
              <a:rPr sz="1200" spc="-5" dirty="0">
                <a:latin typeface="Calibri"/>
                <a:cs typeface="Calibri"/>
              </a:rPr>
              <a:t>programma </a:t>
            </a:r>
            <a:r>
              <a:rPr sz="1200" dirty="0">
                <a:latin typeface="Calibri"/>
                <a:cs typeface="Calibri"/>
              </a:rPr>
              <a:t>del </a:t>
            </a:r>
            <a:r>
              <a:rPr sz="1200" spc="-5" dirty="0">
                <a:latin typeface="Calibri"/>
                <a:cs typeface="Calibri"/>
              </a:rPr>
              <a:t>Festival vede quest’anno oltre ottanta  iniziative dedicate </a:t>
            </a:r>
            <a:r>
              <a:rPr sz="1200" spc="-10" dirty="0">
                <a:latin typeface="Calibri"/>
                <a:cs typeface="Calibri"/>
              </a:rPr>
              <a:t>ad </a:t>
            </a:r>
            <a:r>
              <a:rPr sz="1200" spc="-5" dirty="0">
                <a:latin typeface="Calibri"/>
                <a:cs typeface="Calibri"/>
              </a:rPr>
              <a:t>arte, archeologia, musica, </a:t>
            </a:r>
            <a:r>
              <a:rPr sz="1200" dirty="0">
                <a:latin typeface="Calibri"/>
                <a:cs typeface="Calibri"/>
              </a:rPr>
              <a:t>canto, </a:t>
            </a:r>
            <a:r>
              <a:rPr sz="1200" spc="-5" dirty="0">
                <a:latin typeface="Calibri"/>
                <a:cs typeface="Calibri"/>
              </a:rPr>
              <a:t>lettura, teatro, </a:t>
            </a:r>
            <a:r>
              <a:rPr sz="1200" dirty="0">
                <a:latin typeface="Calibri"/>
                <a:cs typeface="Calibri"/>
              </a:rPr>
              <a:t>robotica, </a:t>
            </a:r>
            <a:r>
              <a:rPr sz="1200" spc="-5" dirty="0">
                <a:latin typeface="Calibri"/>
                <a:cs typeface="Calibri"/>
              </a:rPr>
              <a:t>nuove tecnologie,  svolte </a:t>
            </a:r>
            <a:r>
              <a:rPr sz="1200" spc="-10" dirty="0">
                <a:latin typeface="Calibri"/>
                <a:cs typeface="Calibri"/>
              </a:rPr>
              <a:t>in </a:t>
            </a:r>
            <a:r>
              <a:rPr sz="1200" spc="-5" dirty="0">
                <a:latin typeface="Calibri"/>
                <a:cs typeface="Calibri"/>
              </a:rPr>
              <a:t>collaborazione </a:t>
            </a:r>
            <a:r>
              <a:rPr sz="1200" spc="-10" dirty="0">
                <a:latin typeface="Calibri"/>
                <a:cs typeface="Calibri"/>
              </a:rPr>
              <a:t>con </a:t>
            </a:r>
            <a:r>
              <a:rPr sz="1200" spc="-5" dirty="0">
                <a:latin typeface="Calibri"/>
                <a:cs typeface="Calibri"/>
              </a:rPr>
              <a:t>scuole </a:t>
            </a:r>
            <a:r>
              <a:rPr sz="1200" dirty="0">
                <a:latin typeface="Calibri"/>
                <a:cs typeface="Calibri"/>
              </a:rPr>
              <a:t>e </a:t>
            </a:r>
            <a:r>
              <a:rPr sz="1200" spc="-5" dirty="0">
                <a:latin typeface="Calibri"/>
                <a:cs typeface="Calibri"/>
              </a:rPr>
              <a:t>Associazioni </a:t>
            </a:r>
            <a:r>
              <a:rPr sz="1200" dirty="0">
                <a:latin typeface="Calibri"/>
                <a:cs typeface="Calibri"/>
              </a:rPr>
              <a:t>del</a:t>
            </a:r>
            <a:r>
              <a:rPr sz="1200" spc="40" dirty="0">
                <a:latin typeface="Calibri"/>
                <a:cs typeface="Calibri"/>
              </a:rPr>
              <a:t> </a:t>
            </a:r>
            <a:r>
              <a:rPr sz="1200" spc="-5" dirty="0">
                <a:latin typeface="Calibri"/>
                <a:cs typeface="Calibri"/>
              </a:rPr>
              <a:t>territorio.</a:t>
            </a:r>
            <a:endParaRPr sz="1200">
              <a:latin typeface="Calibri"/>
              <a:cs typeface="Calibri"/>
            </a:endParaRP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Telemia.it</a:t>
            </a:r>
            <a:endParaRPr sz="1600">
              <a:latin typeface="Arial"/>
              <a:cs typeface="Arial"/>
            </a:endParaRPr>
          </a:p>
          <a:p>
            <a:pPr marL="12700">
              <a:lnSpc>
                <a:spcPts val="1880"/>
              </a:lnSpc>
            </a:pPr>
            <a:r>
              <a:rPr sz="1600" b="1" spc="-5" dirty="0">
                <a:latin typeface="Arial"/>
                <a:cs typeface="Arial"/>
              </a:rPr>
              <a:t>18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8980" y="3006724"/>
            <a:ext cx="6120130" cy="412242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7158608"/>
            <a:ext cx="6149975" cy="2164080"/>
          </a:xfrm>
          <a:prstGeom prst="rect">
            <a:avLst/>
          </a:prstGeom>
        </p:spPr>
        <p:txBody>
          <a:bodyPr vert="horz" wrap="square" lIns="0" tIns="12065" rIns="0" bIns="0" rtlCol="0">
            <a:spAutoFit/>
          </a:bodyPr>
          <a:lstStyle/>
          <a:p>
            <a:pPr marL="12700" marR="5080" algn="just">
              <a:lnSpc>
                <a:spcPct val="117000"/>
              </a:lnSpc>
              <a:spcBef>
                <a:spcPts val="95"/>
              </a:spcBef>
            </a:pPr>
            <a:r>
              <a:rPr sz="1200" spc="-5" dirty="0">
                <a:latin typeface="Calibri"/>
                <a:cs typeface="Calibri"/>
              </a:rPr>
              <a:t>"L'alfabeto </a:t>
            </a:r>
            <a:r>
              <a:rPr sz="1200" dirty="0">
                <a:latin typeface="Calibri"/>
                <a:cs typeface="Calibri"/>
              </a:rPr>
              <a:t>del </a:t>
            </a:r>
            <a:r>
              <a:rPr sz="1200" spc="-5" dirty="0">
                <a:latin typeface="Calibri"/>
                <a:cs typeface="Calibri"/>
              </a:rPr>
              <a:t>Mondo. Leggiamo </a:t>
            </a:r>
            <a:r>
              <a:rPr sz="1200" dirty="0">
                <a:latin typeface="Calibri"/>
                <a:cs typeface="Calibri"/>
              </a:rPr>
              <a:t>i </a:t>
            </a:r>
            <a:r>
              <a:rPr sz="1200" spc="-5" dirty="0">
                <a:latin typeface="Calibri"/>
                <a:cs typeface="Calibri"/>
              </a:rPr>
              <a:t>segni intorno </a:t>
            </a:r>
            <a:r>
              <a:rPr sz="1200" dirty="0">
                <a:latin typeface="Calibri"/>
                <a:cs typeface="Calibri"/>
              </a:rPr>
              <a:t>a noi e </a:t>
            </a:r>
            <a:r>
              <a:rPr sz="1200" spc="-5" dirty="0">
                <a:latin typeface="Calibri"/>
                <a:cs typeface="Calibri"/>
              </a:rPr>
              <a:t>raccontiamo". E' sotto questo slogan </a:t>
            </a:r>
            <a:r>
              <a:rPr sz="1200" spc="10" dirty="0">
                <a:latin typeface="Calibri"/>
                <a:cs typeface="Calibri"/>
              </a:rPr>
              <a:t>che  </a:t>
            </a:r>
            <a:r>
              <a:rPr sz="1200" dirty="0">
                <a:latin typeface="Calibri"/>
                <a:cs typeface="Calibri"/>
              </a:rPr>
              <a:t>ha avuto </a:t>
            </a:r>
            <a:r>
              <a:rPr sz="1200" spc="-5" dirty="0">
                <a:latin typeface="Calibri"/>
                <a:cs typeface="Calibri"/>
              </a:rPr>
              <a:t>inizio anche </a:t>
            </a:r>
            <a:r>
              <a:rPr sz="1200" dirty="0">
                <a:latin typeface="Calibri"/>
                <a:cs typeface="Calibri"/>
              </a:rPr>
              <a:t>a </a:t>
            </a:r>
            <a:r>
              <a:rPr sz="1200" spc="-5" dirty="0">
                <a:latin typeface="Calibri"/>
                <a:cs typeface="Calibri"/>
              </a:rPr>
              <a:t>Roccella Jonica </a:t>
            </a:r>
            <a:r>
              <a:rPr sz="1200" dirty="0">
                <a:latin typeface="Calibri"/>
                <a:cs typeface="Calibri"/>
              </a:rPr>
              <a:t>la </a:t>
            </a:r>
            <a:r>
              <a:rPr sz="1200" spc="-5" dirty="0">
                <a:latin typeface="Calibri"/>
                <a:cs typeface="Calibri"/>
              </a:rPr>
              <a:t>settimana dedicata </a:t>
            </a:r>
            <a:r>
              <a:rPr sz="1200" dirty="0">
                <a:latin typeface="Calibri"/>
                <a:cs typeface="Calibri"/>
              </a:rPr>
              <a:t>al </a:t>
            </a:r>
            <a:r>
              <a:rPr sz="1200" spc="-5" dirty="0">
                <a:latin typeface="Calibri"/>
                <a:cs typeface="Calibri"/>
              </a:rPr>
              <a:t>Festival della Cultura Creativa. </a:t>
            </a:r>
            <a:r>
              <a:rPr sz="1200" dirty="0">
                <a:latin typeface="Calibri"/>
                <a:cs typeface="Calibri"/>
              </a:rPr>
              <a:t>Una  </a:t>
            </a:r>
            <a:r>
              <a:rPr sz="1200" spc="-5" dirty="0">
                <a:latin typeface="Calibri"/>
                <a:cs typeface="Calibri"/>
              </a:rPr>
              <a:t>iniziativa promossa dall'ABI </a:t>
            </a:r>
            <a:r>
              <a:rPr sz="1200" dirty="0">
                <a:latin typeface="Calibri"/>
                <a:cs typeface="Calibri"/>
              </a:rPr>
              <a:t>e realizzata </a:t>
            </a:r>
            <a:r>
              <a:rPr sz="1200" spc="-5" dirty="0">
                <a:latin typeface="Calibri"/>
                <a:cs typeface="Calibri"/>
              </a:rPr>
              <a:t>dalle singole </a:t>
            </a:r>
            <a:r>
              <a:rPr sz="1200" dirty="0">
                <a:latin typeface="Calibri"/>
                <a:cs typeface="Calibri"/>
              </a:rPr>
              <a:t>banche </a:t>
            </a:r>
            <a:r>
              <a:rPr sz="1200" spc="-5" dirty="0">
                <a:latin typeface="Calibri"/>
                <a:cs typeface="Calibri"/>
              </a:rPr>
              <a:t>su tutto </a:t>
            </a:r>
            <a:r>
              <a:rPr sz="1200" dirty="0">
                <a:latin typeface="Calibri"/>
                <a:cs typeface="Calibri"/>
              </a:rPr>
              <a:t>il </a:t>
            </a:r>
            <a:r>
              <a:rPr sz="1200" spc="-5" dirty="0">
                <a:latin typeface="Calibri"/>
                <a:cs typeface="Calibri"/>
              </a:rPr>
              <a:t>territorio nazionale. </a:t>
            </a:r>
            <a:r>
              <a:rPr sz="1200" dirty="0">
                <a:latin typeface="Calibri"/>
                <a:cs typeface="Calibri"/>
              </a:rPr>
              <a:t>Per la  </a:t>
            </a:r>
            <a:r>
              <a:rPr sz="1200" spc="-5" dirty="0">
                <a:latin typeface="Calibri"/>
                <a:cs typeface="Calibri"/>
              </a:rPr>
              <a:t>provincia </a:t>
            </a:r>
            <a:r>
              <a:rPr sz="1200" dirty="0">
                <a:latin typeface="Calibri"/>
                <a:cs typeface="Calibri"/>
              </a:rPr>
              <a:t>di Reggio </a:t>
            </a:r>
            <a:r>
              <a:rPr sz="1200" spc="-5" dirty="0">
                <a:latin typeface="Calibri"/>
                <a:cs typeface="Calibri"/>
              </a:rPr>
              <a:t>Calabria promotrice </a:t>
            </a:r>
            <a:r>
              <a:rPr sz="1200" dirty="0">
                <a:latin typeface="Calibri"/>
                <a:cs typeface="Calibri"/>
              </a:rPr>
              <a:t>è </a:t>
            </a:r>
            <a:r>
              <a:rPr sz="1200" spc="-5" dirty="0">
                <a:latin typeface="Calibri"/>
                <a:cs typeface="Calibri"/>
              </a:rPr>
              <a:t>stata </a:t>
            </a:r>
            <a:r>
              <a:rPr sz="1200" spc="-10" dirty="0">
                <a:latin typeface="Calibri"/>
                <a:cs typeface="Calibri"/>
              </a:rPr>
              <a:t>la </a:t>
            </a:r>
            <a:r>
              <a:rPr sz="1200" dirty="0">
                <a:latin typeface="Calibri"/>
                <a:cs typeface="Calibri"/>
              </a:rPr>
              <a:t>banca </a:t>
            </a:r>
            <a:r>
              <a:rPr sz="1200" spc="-5" dirty="0">
                <a:latin typeface="Calibri"/>
                <a:cs typeface="Calibri"/>
              </a:rPr>
              <a:t>Monte dei Paschi </a:t>
            </a:r>
            <a:r>
              <a:rPr sz="1200" dirty="0">
                <a:latin typeface="Calibri"/>
                <a:cs typeface="Calibri"/>
              </a:rPr>
              <a:t>di </a:t>
            </a:r>
            <a:r>
              <a:rPr sz="1200" spc="-5" dirty="0">
                <a:latin typeface="Calibri"/>
                <a:cs typeface="Calibri"/>
              </a:rPr>
              <a:t>Siena attraverso </a:t>
            </a:r>
            <a:r>
              <a:rPr sz="1200" dirty="0">
                <a:latin typeface="Calibri"/>
                <a:cs typeface="Calibri"/>
              </a:rPr>
              <a:t>la  </a:t>
            </a:r>
            <a:r>
              <a:rPr sz="1200" spc="-5" dirty="0">
                <a:latin typeface="Calibri"/>
                <a:cs typeface="Calibri"/>
              </a:rPr>
              <a:t>persona del referente Luigi Stilo. La manifestazione, interamente dedicata </a:t>
            </a:r>
            <a:r>
              <a:rPr sz="1200" dirty="0">
                <a:latin typeface="Calibri"/>
                <a:cs typeface="Calibri"/>
              </a:rPr>
              <a:t>alla </a:t>
            </a:r>
            <a:r>
              <a:rPr sz="1200" spc="-5" dirty="0">
                <a:latin typeface="Calibri"/>
                <a:cs typeface="Calibri"/>
              </a:rPr>
              <a:t>cultura </a:t>
            </a:r>
            <a:r>
              <a:rPr sz="1200" dirty="0">
                <a:latin typeface="Calibri"/>
                <a:cs typeface="Calibri"/>
              </a:rPr>
              <a:t>e </a:t>
            </a:r>
            <a:r>
              <a:rPr sz="1200" spc="-5" dirty="0">
                <a:latin typeface="Calibri"/>
                <a:cs typeface="Calibri"/>
              </a:rPr>
              <a:t>alla  </a:t>
            </a:r>
            <a:r>
              <a:rPr sz="1200" dirty="0">
                <a:latin typeface="Calibri"/>
                <a:cs typeface="Calibri"/>
              </a:rPr>
              <a:t>creatività, </a:t>
            </a:r>
            <a:r>
              <a:rPr sz="1200" spc="-5" dirty="0">
                <a:latin typeface="Calibri"/>
                <a:cs typeface="Calibri"/>
              </a:rPr>
              <a:t>proseguirà fino </a:t>
            </a:r>
            <a:r>
              <a:rPr sz="1200" dirty="0">
                <a:latin typeface="Calibri"/>
                <a:cs typeface="Calibri"/>
              </a:rPr>
              <a:t>a domenica 22 </a:t>
            </a:r>
            <a:r>
              <a:rPr sz="1200" spc="-5" dirty="0">
                <a:latin typeface="Calibri"/>
                <a:cs typeface="Calibri"/>
              </a:rPr>
              <a:t>marzo </a:t>
            </a:r>
            <a:r>
              <a:rPr sz="1200" dirty="0">
                <a:latin typeface="Calibri"/>
                <a:cs typeface="Calibri"/>
              </a:rPr>
              <a:t>e a </a:t>
            </a:r>
            <a:r>
              <a:rPr sz="1200" spc="-5" dirty="0">
                <a:latin typeface="Calibri"/>
                <a:cs typeface="Calibri"/>
              </a:rPr>
              <a:t>Roccella Jonica hanno </a:t>
            </a:r>
            <a:r>
              <a:rPr sz="1200" dirty="0">
                <a:latin typeface="Calibri"/>
                <a:cs typeface="Calibri"/>
              </a:rPr>
              <a:t>coinvolto gli </a:t>
            </a:r>
            <a:r>
              <a:rPr sz="1200" spc="-5" dirty="0">
                <a:latin typeface="Calibri"/>
                <a:cs typeface="Calibri"/>
              </a:rPr>
              <a:t>alunni delle  scuola primaria </a:t>
            </a:r>
            <a:r>
              <a:rPr sz="1200" dirty="0">
                <a:latin typeface="Calibri"/>
                <a:cs typeface="Calibri"/>
              </a:rPr>
              <a:t>e </a:t>
            </a:r>
            <a:r>
              <a:rPr sz="1200" spc="-5" dirty="0">
                <a:latin typeface="Calibri"/>
                <a:cs typeface="Calibri"/>
              </a:rPr>
              <a:t>secondaria grazie anche </a:t>
            </a:r>
            <a:r>
              <a:rPr sz="1200" dirty="0">
                <a:latin typeface="Calibri"/>
                <a:cs typeface="Calibri"/>
              </a:rPr>
              <a:t>al </a:t>
            </a:r>
            <a:r>
              <a:rPr sz="1200" spc="-5" dirty="0">
                <a:latin typeface="Calibri"/>
                <a:cs typeface="Calibri"/>
              </a:rPr>
              <a:t>prezioso contributo </a:t>
            </a:r>
            <a:r>
              <a:rPr sz="1200" dirty="0">
                <a:latin typeface="Calibri"/>
                <a:cs typeface="Calibri"/>
              </a:rPr>
              <a:t>del </a:t>
            </a:r>
            <a:r>
              <a:rPr sz="1200" spc="-5" dirty="0">
                <a:latin typeface="Calibri"/>
                <a:cs typeface="Calibri"/>
              </a:rPr>
              <a:t>Centro aggregativo-sportivo-  educativo dell'Associazione Don </a:t>
            </a:r>
            <a:r>
              <a:rPr sz="1200" dirty="0">
                <a:latin typeface="Calibri"/>
                <a:cs typeface="Calibri"/>
              </a:rPr>
              <a:t>Milani. Gli eventi </a:t>
            </a:r>
            <a:r>
              <a:rPr sz="1200" spc="-5" dirty="0">
                <a:latin typeface="Calibri"/>
                <a:cs typeface="Calibri"/>
              </a:rPr>
              <a:t>sono rivolti </a:t>
            </a:r>
            <a:r>
              <a:rPr sz="1200" dirty="0">
                <a:latin typeface="Calibri"/>
                <a:cs typeface="Calibri"/>
              </a:rPr>
              <a:t>a </a:t>
            </a:r>
            <a:r>
              <a:rPr sz="1200" spc="-5" dirty="0">
                <a:latin typeface="Calibri"/>
                <a:cs typeface="Calibri"/>
              </a:rPr>
              <a:t>bambini </a:t>
            </a:r>
            <a:r>
              <a:rPr sz="1200" dirty="0">
                <a:latin typeface="Calibri"/>
                <a:cs typeface="Calibri"/>
              </a:rPr>
              <a:t>e </a:t>
            </a:r>
            <a:r>
              <a:rPr sz="1200" spc="-5" dirty="0">
                <a:latin typeface="Calibri"/>
                <a:cs typeface="Calibri"/>
              </a:rPr>
              <a:t>ragazzi, ma,  naturalmente, sono aperti </a:t>
            </a:r>
            <a:r>
              <a:rPr sz="1200" dirty="0">
                <a:latin typeface="Calibri"/>
                <a:cs typeface="Calibri"/>
              </a:rPr>
              <a:t>a </a:t>
            </a:r>
            <a:r>
              <a:rPr sz="1200" spc="-5" dirty="0">
                <a:latin typeface="Calibri"/>
                <a:cs typeface="Calibri"/>
              </a:rPr>
              <a:t>chiunque </a:t>
            </a:r>
            <a:r>
              <a:rPr sz="1200" dirty="0">
                <a:latin typeface="Calibri"/>
                <a:cs typeface="Calibri"/>
              </a:rPr>
              <a:t>voglia </a:t>
            </a:r>
            <a:r>
              <a:rPr sz="1200" spc="-5" dirty="0">
                <a:latin typeface="Calibri"/>
                <a:cs typeface="Calibri"/>
              </a:rPr>
              <a:t>fare </a:t>
            </a:r>
            <a:r>
              <a:rPr sz="1200" dirty="0">
                <a:latin typeface="Calibri"/>
                <a:cs typeface="Calibri"/>
              </a:rPr>
              <a:t>un viaggio </a:t>
            </a:r>
            <a:r>
              <a:rPr sz="1200" spc="-5" dirty="0">
                <a:latin typeface="Calibri"/>
                <a:cs typeface="Calibri"/>
              </a:rPr>
              <a:t>attraverso l'arte, </a:t>
            </a:r>
            <a:r>
              <a:rPr sz="1200" spc="15" dirty="0">
                <a:latin typeface="Calibri"/>
                <a:cs typeface="Calibri"/>
              </a:rPr>
              <a:t>la </a:t>
            </a:r>
            <a:r>
              <a:rPr sz="1200" spc="-5" dirty="0">
                <a:latin typeface="Calibri"/>
                <a:cs typeface="Calibri"/>
              </a:rPr>
              <a:t>pittura, </a:t>
            </a:r>
            <a:r>
              <a:rPr sz="1200" dirty="0">
                <a:latin typeface="Calibri"/>
                <a:cs typeface="Calibri"/>
              </a:rPr>
              <a:t>la </a:t>
            </a:r>
            <a:r>
              <a:rPr sz="1200" spc="-5" dirty="0">
                <a:latin typeface="Calibri"/>
                <a:cs typeface="Calibri"/>
              </a:rPr>
              <a:t>scultura  </a:t>
            </a:r>
            <a:r>
              <a:rPr sz="1200" dirty="0">
                <a:latin typeface="Calibri"/>
                <a:cs typeface="Calibri"/>
              </a:rPr>
              <a:t>e la </a:t>
            </a:r>
            <a:r>
              <a:rPr sz="1200" spc="-5" dirty="0">
                <a:latin typeface="Calibri"/>
                <a:cs typeface="Calibri"/>
              </a:rPr>
              <a:t>recitazione, che </a:t>
            </a:r>
            <a:r>
              <a:rPr sz="1200" dirty="0">
                <a:latin typeface="Calibri"/>
                <a:cs typeface="Calibri"/>
              </a:rPr>
              <a:t>ha </a:t>
            </a:r>
            <a:r>
              <a:rPr sz="1200" spc="-10" dirty="0">
                <a:latin typeface="Calibri"/>
                <a:cs typeface="Calibri"/>
              </a:rPr>
              <a:t>lo </a:t>
            </a:r>
            <a:r>
              <a:rPr sz="1200" spc="-5" dirty="0">
                <a:latin typeface="Calibri"/>
                <a:cs typeface="Calibri"/>
              </a:rPr>
              <a:t>scopo </a:t>
            </a:r>
            <a:r>
              <a:rPr sz="1200" dirty="0">
                <a:latin typeface="Calibri"/>
                <a:cs typeface="Calibri"/>
              </a:rPr>
              <a:t>di </a:t>
            </a:r>
            <a:r>
              <a:rPr sz="1200" spc="-5" dirty="0">
                <a:latin typeface="Calibri"/>
                <a:cs typeface="Calibri"/>
              </a:rPr>
              <a:t>evidenziare </a:t>
            </a:r>
            <a:r>
              <a:rPr sz="1200" dirty="0">
                <a:latin typeface="Calibri"/>
                <a:cs typeface="Calibri"/>
              </a:rPr>
              <a:t>gli </a:t>
            </a:r>
            <a:r>
              <a:rPr sz="1200" spc="-5" dirty="0">
                <a:latin typeface="Calibri"/>
                <a:cs typeface="Calibri"/>
              </a:rPr>
              <a:t>aspetti </a:t>
            </a:r>
            <a:r>
              <a:rPr sz="1200" dirty="0">
                <a:latin typeface="Calibri"/>
                <a:cs typeface="Calibri"/>
              </a:rPr>
              <a:t>più </a:t>
            </a:r>
            <a:r>
              <a:rPr sz="1200" spc="-5" dirty="0">
                <a:latin typeface="Calibri"/>
                <a:cs typeface="Calibri"/>
              </a:rPr>
              <a:t>profondi della</a:t>
            </a:r>
            <a:r>
              <a:rPr sz="1200" spc="5" dirty="0">
                <a:latin typeface="Calibri"/>
                <a:cs typeface="Calibri"/>
              </a:rPr>
              <a:t> </a:t>
            </a:r>
            <a:r>
              <a:rPr sz="1200" spc="-5" dirty="0">
                <a:latin typeface="Calibri"/>
                <a:cs typeface="Calibri"/>
              </a:rPr>
              <a:t>creatività.</a:t>
            </a:r>
            <a:endParaRPr sz="1200">
              <a:latin typeface="Calibri"/>
              <a:cs typeface="Calibri"/>
            </a:endParaRPr>
          </a:p>
        </p:txBody>
      </p:sp>
      <p:sp>
        <p:nvSpPr>
          <p:cNvPr id="6" name="object 6"/>
          <p:cNvSpPr txBox="1"/>
          <p:nvPr/>
        </p:nvSpPr>
        <p:spPr>
          <a:xfrm>
            <a:off x="719327" y="9463734"/>
            <a:ext cx="1678305" cy="181610"/>
          </a:xfrm>
          <a:prstGeom prst="rect">
            <a:avLst/>
          </a:prstGeom>
          <a:solidFill>
            <a:srgbClr val="F7F7F7"/>
          </a:solidFill>
        </p:spPr>
        <p:txBody>
          <a:bodyPr vert="horz" wrap="square" lIns="0" tIns="0" rIns="0" bIns="0" rtlCol="0">
            <a:spAutoFit/>
          </a:bodyPr>
          <a:lstStyle/>
          <a:p>
            <a:pPr>
              <a:lnSpc>
                <a:spcPts val="1345"/>
              </a:lnSpc>
            </a:pPr>
            <a:r>
              <a:rPr sz="1150" spc="-5" dirty="0">
                <a:latin typeface="Trebuchet MS"/>
                <a:cs typeface="Trebuchet MS"/>
              </a:rPr>
              <a:t>ALESSANDRA</a:t>
            </a:r>
            <a:r>
              <a:rPr sz="1150" spc="-45" dirty="0">
                <a:latin typeface="Trebuchet MS"/>
                <a:cs typeface="Trebuchet MS"/>
              </a:rPr>
              <a:t> </a:t>
            </a:r>
            <a:r>
              <a:rPr sz="1150" spc="-5" dirty="0">
                <a:latin typeface="Trebuchet MS"/>
                <a:cs typeface="Trebuchet MS"/>
              </a:rPr>
              <a:t>BEVILACQUA</a:t>
            </a:r>
            <a:endParaRPr sz="1150">
              <a:latin typeface="Trebuchet MS"/>
              <a:cs typeface="Trebuchet MS"/>
            </a:endParaRPr>
          </a:p>
        </p:txBody>
      </p:sp>
      <p:sp>
        <p:nvSpPr>
          <p:cNvPr id="7" name="object 7"/>
          <p:cNvSpPr/>
          <p:nvPr/>
        </p:nvSpPr>
        <p:spPr>
          <a:xfrm>
            <a:off x="3241929" y="2119883"/>
            <a:ext cx="1075461" cy="63830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Trapaniok.it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781424"/>
            <a:ext cx="2162810" cy="1504950"/>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111753"/>
            <a:ext cx="6148070" cy="6760209"/>
          </a:xfrm>
          <a:prstGeom prst="rect">
            <a:avLst/>
          </a:prstGeom>
        </p:spPr>
        <p:txBody>
          <a:bodyPr vert="horz" wrap="square" lIns="0" tIns="30480" rIns="0" bIns="0" rtlCol="0">
            <a:spAutoFit/>
          </a:bodyPr>
          <a:lstStyle/>
          <a:p>
            <a:pPr marL="12700" marR="12065" algn="just">
              <a:lnSpc>
                <a:spcPts val="1820"/>
              </a:lnSpc>
              <a:spcBef>
                <a:spcPts val="240"/>
              </a:spcBef>
            </a:pPr>
            <a:r>
              <a:rPr sz="1600" b="1" spc="-5" dirty="0">
                <a:solidFill>
                  <a:srgbClr val="A60000"/>
                </a:solidFill>
                <a:latin typeface="Times New Roman"/>
                <a:cs typeface="Times New Roman"/>
              </a:rPr>
              <a:t>BANCA MONTE DEI PASCHI PORTA A PALERMO </a:t>
            </a:r>
            <a:r>
              <a:rPr sz="1600" b="1" dirty="0">
                <a:solidFill>
                  <a:srgbClr val="A60000"/>
                </a:solidFill>
                <a:latin typeface="Times New Roman"/>
                <a:cs typeface="Times New Roman"/>
              </a:rPr>
              <a:t>IL  </a:t>
            </a:r>
            <a:r>
              <a:rPr sz="1600" b="1" spc="-5" dirty="0">
                <a:solidFill>
                  <a:srgbClr val="A60000"/>
                </a:solidFill>
                <a:latin typeface="Times New Roman"/>
                <a:cs typeface="Times New Roman"/>
              </a:rPr>
              <a:t>FESTIVAL DELLA CULTURA </a:t>
            </a:r>
            <a:r>
              <a:rPr sz="1600" b="1" spc="-10" dirty="0">
                <a:solidFill>
                  <a:srgbClr val="A60000"/>
                </a:solidFill>
                <a:latin typeface="Times New Roman"/>
                <a:cs typeface="Times New Roman"/>
              </a:rPr>
              <a:t>CREATIVA</a:t>
            </a:r>
            <a:r>
              <a:rPr sz="1600" b="1" spc="10" dirty="0">
                <a:solidFill>
                  <a:srgbClr val="A60000"/>
                </a:solidFill>
                <a:latin typeface="Times New Roman"/>
                <a:cs typeface="Times New Roman"/>
              </a:rPr>
              <a:t> </a:t>
            </a:r>
            <a:r>
              <a:rPr sz="1600" b="1" spc="-5" dirty="0">
                <a:solidFill>
                  <a:srgbClr val="A60000"/>
                </a:solidFill>
                <a:latin typeface="Times New Roman"/>
                <a:cs typeface="Times New Roman"/>
              </a:rPr>
              <a:t>DELL’ABI</a:t>
            </a:r>
            <a:endParaRPr sz="1600">
              <a:latin typeface="Times New Roman"/>
              <a:cs typeface="Times New Roman"/>
            </a:endParaRPr>
          </a:p>
          <a:p>
            <a:pPr marL="2285365" marR="6985" algn="just">
              <a:lnSpc>
                <a:spcPct val="110200"/>
              </a:lnSpc>
              <a:spcBef>
                <a:spcPts val="1105"/>
              </a:spcBef>
            </a:pPr>
            <a:r>
              <a:rPr sz="1400" spc="-5" dirty="0">
                <a:latin typeface="Times New Roman"/>
                <a:cs typeface="Times New Roman"/>
              </a:rPr>
              <a:t>Un progetto della </a:t>
            </a:r>
            <a:r>
              <a:rPr sz="1400" dirty="0">
                <a:latin typeface="Times New Roman"/>
                <a:cs typeface="Times New Roman"/>
              </a:rPr>
              <a:t>la Scuola </a:t>
            </a:r>
            <a:r>
              <a:rPr sz="1400" spc="-5" dirty="0">
                <a:latin typeface="Times New Roman"/>
                <a:cs typeface="Times New Roman"/>
              </a:rPr>
              <a:t>Bilingue </a:t>
            </a:r>
            <a:r>
              <a:rPr sz="1400" spc="-10" dirty="0">
                <a:latin typeface="Times New Roman"/>
                <a:cs typeface="Times New Roman"/>
              </a:rPr>
              <a:t>Thomas </a:t>
            </a:r>
            <a:r>
              <a:rPr sz="1400" dirty="0">
                <a:latin typeface="Times New Roman"/>
                <a:cs typeface="Times New Roman"/>
              </a:rPr>
              <a:t>More  </a:t>
            </a:r>
            <a:r>
              <a:rPr sz="1400" spc="-5" dirty="0">
                <a:latin typeface="Times New Roman"/>
                <a:cs typeface="Times New Roman"/>
              </a:rPr>
              <a:t>rivolto alle classi </a:t>
            </a:r>
            <a:r>
              <a:rPr sz="1400" dirty="0">
                <a:latin typeface="Times New Roman"/>
                <a:cs typeface="Times New Roman"/>
              </a:rPr>
              <a:t>IV e V </a:t>
            </a:r>
            <a:r>
              <a:rPr sz="1400" spc="-5" dirty="0">
                <a:latin typeface="Times New Roman"/>
                <a:cs typeface="Times New Roman"/>
              </a:rPr>
              <a:t>primaria  </a:t>
            </a:r>
            <a:r>
              <a:rPr sz="1400" dirty="0">
                <a:latin typeface="Times New Roman"/>
                <a:cs typeface="Times New Roman"/>
              </a:rPr>
              <a:t>per </a:t>
            </a:r>
            <a:r>
              <a:rPr sz="1400" spc="-5" dirty="0">
                <a:latin typeface="Times New Roman"/>
                <a:cs typeface="Times New Roman"/>
              </a:rPr>
              <a:t>leggere </a:t>
            </a:r>
            <a:r>
              <a:rPr sz="1400" dirty="0">
                <a:latin typeface="Times New Roman"/>
                <a:cs typeface="Times New Roman"/>
              </a:rPr>
              <a:t>i </a:t>
            </a:r>
            <a:r>
              <a:rPr sz="1400" spc="-5" dirty="0">
                <a:latin typeface="Times New Roman"/>
                <a:cs typeface="Times New Roman"/>
              </a:rPr>
              <a:t>segni intorno </a:t>
            </a:r>
            <a:r>
              <a:rPr sz="1400" dirty="0">
                <a:latin typeface="Times New Roman"/>
                <a:cs typeface="Times New Roman"/>
              </a:rPr>
              <a:t>a </a:t>
            </a:r>
            <a:r>
              <a:rPr sz="1400" spc="-5" dirty="0">
                <a:latin typeface="Times New Roman"/>
                <a:cs typeface="Times New Roman"/>
              </a:rPr>
              <a:t>noi </a:t>
            </a:r>
            <a:r>
              <a:rPr sz="1400" dirty="0">
                <a:latin typeface="Times New Roman"/>
                <a:cs typeface="Times New Roman"/>
              </a:rPr>
              <a:t>ed </a:t>
            </a:r>
            <a:r>
              <a:rPr sz="1400" spc="-5" dirty="0">
                <a:latin typeface="Times New Roman"/>
                <a:cs typeface="Times New Roman"/>
              </a:rPr>
              <a:t>imparare </a:t>
            </a:r>
            <a:r>
              <a:rPr sz="1400" dirty="0">
                <a:latin typeface="Times New Roman"/>
                <a:cs typeface="Times New Roman"/>
              </a:rPr>
              <a:t>a  </a:t>
            </a:r>
            <a:r>
              <a:rPr sz="1400" spc="-5" dirty="0">
                <a:latin typeface="Times New Roman"/>
                <a:cs typeface="Times New Roman"/>
              </a:rPr>
              <a:t>raccontarli</a:t>
            </a:r>
            <a:endParaRPr sz="1400">
              <a:latin typeface="Times New Roman"/>
              <a:cs typeface="Times New Roman"/>
            </a:endParaRPr>
          </a:p>
          <a:p>
            <a:pPr>
              <a:lnSpc>
                <a:spcPct val="100000"/>
              </a:lnSpc>
              <a:spcBef>
                <a:spcPts val="20"/>
              </a:spcBef>
            </a:pPr>
            <a:endParaRPr sz="1600">
              <a:latin typeface="Times New Roman"/>
              <a:cs typeface="Times New Roman"/>
            </a:endParaRPr>
          </a:p>
          <a:p>
            <a:pPr marL="2285365" marR="5080" algn="just">
              <a:lnSpc>
                <a:spcPct val="110000"/>
              </a:lnSpc>
            </a:pPr>
            <a:r>
              <a:rPr sz="1400" spc="-5" dirty="0">
                <a:latin typeface="Times New Roman"/>
                <a:cs typeface="Times New Roman"/>
              </a:rPr>
              <a:t>Palermo, </a:t>
            </a:r>
            <a:r>
              <a:rPr sz="1400" dirty="0">
                <a:latin typeface="Times New Roman"/>
                <a:cs typeface="Times New Roman"/>
              </a:rPr>
              <a:t>18 </a:t>
            </a:r>
            <a:r>
              <a:rPr sz="1400" spc="-5" dirty="0">
                <a:latin typeface="Times New Roman"/>
                <a:cs typeface="Times New Roman"/>
              </a:rPr>
              <a:t>marzo 2015 </a:t>
            </a:r>
            <a:r>
              <a:rPr sz="1400" dirty="0">
                <a:latin typeface="Times New Roman"/>
                <a:cs typeface="Times New Roman"/>
              </a:rPr>
              <a:t>– </a:t>
            </a:r>
            <a:r>
              <a:rPr sz="1400" spc="-5" dirty="0">
                <a:latin typeface="Times New Roman"/>
                <a:cs typeface="Times New Roman"/>
              </a:rPr>
              <a:t>Banca Mps porta </a:t>
            </a:r>
            <a:r>
              <a:rPr sz="1400" dirty="0">
                <a:latin typeface="Times New Roman"/>
                <a:cs typeface="Times New Roman"/>
              </a:rPr>
              <a:t>a  </a:t>
            </a:r>
            <a:r>
              <a:rPr sz="1400" spc="-5" dirty="0">
                <a:latin typeface="Times New Roman"/>
                <a:cs typeface="Times New Roman"/>
              </a:rPr>
              <a:t>Palermo</a:t>
            </a:r>
            <a:r>
              <a:rPr sz="1400" spc="130" dirty="0">
                <a:latin typeface="Times New Roman"/>
                <a:cs typeface="Times New Roman"/>
              </a:rPr>
              <a:t> </a:t>
            </a:r>
            <a:r>
              <a:rPr sz="1400" dirty="0">
                <a:latin typeface="Times New Roman"/>
                <a:cs typeface="Times New Roman"/>
              </a:rPr>
              <a:t>il</a:t>
            </a:r>
            <a:r>
              <a:rPr sz="1400" spc="135" dirty="0">
                <a:latin typeface="Times New Roman"/>
                <a:cs typeface="Times New Roman"/>
              </a:rPr>
              <a:t> </a:t>
            </a:r>
            <a:r>
              <a:rPr sz="1400" spc="-10" dirty="0">
                <a:latin typeface="Times New Roman"/>
                <a:cs typeface="Times New Roman"/>
              </a:rPr>
              <a:t>“Festival</a:t>
            </a:r>
            <a:r>
              <a:rPr sz="1400" spc="125" dirty="0">
                <a:latin typeface="Times New Roman"/>
                <a:cs typeface="Times New Roman"/>
              </a:rPr>
              <a:t> </a:t>
            </a:r>
            <a:r>
              <a:rPr sz="1400" spc="-5" dirty="0">
                <a:latin typeface="Times New Roman"/>
                <a:cs typeface="Times New Roman"/>
              </a:rPr>
              <a:t>della</a:t>
            </a:r>
            <a:r>
              <a:rPr sz="1400" spc="130" dirty="0">
                <a:latin typeface="Times New Roman"/>
                <a:cs typeface="Times New Roman"/>
              </a:rPr>
              <a:t> </a:t>
            </a:r>
            <a:r>
              <a:rPr sz="1400" spc="-5" dirty="0">
                <a:latin typeface="Times New Roman"/>
                <a:cs typeface="Times New Roman"/>
              </a:rPr>
              <a:t>Cultura</a:t>
            </a:r>
            <a:r>
              <a:rPr sz="1400" spc="130" dirty="0">
                <a:latin typeface="Times New Roman"/>
                <a:cs typeface="Times New Roman"/>
              </a:rPr>
              <a:t> </a:t>
            </a:r>
            <a:r>
              <a:rPr sz="1400" spc="-5" dirty="0">
                <a:latin typeface="Times New Roman"/>
                <a:cs typeface="Times New Roman"/>
              </a:rPr>
              <a:t>Creativa</a:t>
            </a:r>
            <a:r>
              <a:rPr sz="1400" spc="130" dirty="0">
                <a:latin typeface="Times New Roman"/>
                <a:cs typeface="Times New Roman"/>
              </a:rPr>
              <a:t> </a:t>
            </a:r>
            <a:r>
              <a:rPr sz="1400" spc="-5" dirty="0">
                <a:latin typeface="Times New Roman"/>
                <a:cs typeface="Times New Roman"/>
              </a:rPr>
              <a:t>2015”,</a:t>
            </a:r>
            <a:r>
              <a:rPr sz="1400" spc="130" dirty="0">
                <a:latin typeface="Times New Roman"/>
                <a:cs typeface="Times New Roman"/>
              </a:rPr>
              <a:t> </a:t>
            </a:r>
            <a:r>
              <a:rPr sz="1400" spc="-5" dirty="0">
                <a:latin typeface="Times New Roman"/>
                <a:cs typeface="Times New Roman"/>
              </a:rPr>
              <a:t>la</a:t>
            </a:r>
            <a:endParaRPr sz="1400">
              <a:latin typeface="Times New Roman"/>
              <a:cs typeface="Times New Roman"/>
            </a:endParaRPr>
          </a:p>
          <a:p>
            <a:pPr marL="12700">
              <a:lnSpc>
                <a:spcPct val="100000"/>
              </a:lnSpc>
              <a:spcBef>
                <a:spcPts val="170"/>
              </a:spcBef>
            </a:pPr>
            <a:r>
              <a:rPr sz="1400" spc="-5" dirty="0">
                <a:latin typeface="Times New Roman"/>
                <a:cs typeface="Times New Roman"/>
              </a:rPr>
              <a:t>manifestazione</a:t>
            </a:r>
            <a:r>
              <a:rPr sz="1400" spc="105" dirty="0">
                <a:latin typeface="Times New Roman"/>
                <a:cs typeface="Times New Roman"/>
              </a:rPr>
              <a:t> </a:t>
            </a:r>
            <a:r>
              <a:rPr sz="1400" spc="-5" dirty="0">
                <a:latin typeface="Times New Roman"/>
                <a:cs typeface="Times New Roman"/>
              </a:rPr>
              <a:t>promossa</a:t>
            </a:r>
            <a:r>
              <a:rPr sz="1400" spc="110" dirty="0">
                <a:latin typeface="Times New Roman"/>
                <a:cs typeface="Times New Roman"/>
              </a:rPr>
              <a:t> </a:t>
            </a:r>
            <a:r>
              <a:rPr sz="1400" spc="-5" dirty="0">
                <a:latin typeface="Times New Roman"/>
                <a:cs typeface="Times New Roman"/>
              </a:rPr>
              <a:t>dalle</a:t>
            </a:r>
            <a:r>
              <a:rPr sz="1400" spc="110" dirty="0">
                <a:latin typeface="Times New Roman"/>
                <a:cs typeface="Times New Roman"/>
              </a:rPr>
              <a:t> </a:t>
            </a:r>
            <a:r>
              <a:rPr sz="1400" dirty="0">
                <a:latin typeface="Times New Roman"/>
                <a:cs typeface="Times New Roman"/>
              </a:rPr>
              <a:t>banche</a:t>
            </a:r>
            <a:r>
              <a:rPr sz="1400" spc="110" dirty="0">
                <a:latin typeface="Times New Roman"/>
                <a:cs typeface="Times New Roman"/>
              </a:rPr>
              <a:t> </a:t>
            </a:r>
            <a:r>
              <a:rPr sz="1400" dirty="0">
                <a:latin typeface="Times New Roman"/>
                <a:cs typeface="Times New Roman"/>
              </a:rPr>
              <a:t>e</a:t>
            </a:r>
            <a:r>
              <a:rPr sz="1400" spc="120" dirty="0">
                <a:latin typeface="Times New Roman"/>
                <a:cs typeface="Times New Roman"/>
              </a:rPr>
              <a:t> </a:t>
            </a:r>
            <a:r>
              <a:rPr sz="1400" spc="-5" dirty="0">
                <a:latin typeface="Times New Roman"/>
                <a:cs typeface="Times New Roman"/>
              </a:rPr>
              <a:t>coordinata</a:t>
            </a:r>
            <a:r>
              <a:rPr sz="1400" spc="105" dirty="0">
                <a:latin typeface="Times New Roman"/>
                <a:cs typeface="Times New Roman"/>
              </a:rPr>
              <a:t> </a:t>
            </a:r>
            <a:r>
              <a:rPr sz="1400" spc="-5" dirty="0">
                <a:latin typeface="Times New Roman"/>
                <a:cs typeface="Times New Roman"/>
              </a:rPr>
              <a:t>dall’ABI.</a:t>
            </a:r>
            <a:r>
              <a:rPr sz="1400" spc="114" dirty="0">
                <a:latin typeface="Times New Roman"/>
                <a:cs typeface="Times New Roman"/>
              </a:rPr>
              <a:t> </a:t>
            </a:r>
            <a:r>
              <a:rPr sz="1400" spc="-5" dirty="0">
                <a:latin typeface="Times New Roman"/>
                <a:cs typeface="Times New Roman"/>
              </a:rPr>
              <a:t>L’iniziativa,</a:t>
            </a:r>
            <a:r>
              <a:rPr sz="1400" spc="120" dirty="0">
                <a:latin typeface="Times New Roman"/>
                <a:cs typeface="Times New Roman"/>
              </a:rPr>
              <a:t> </a:t>
            </a:r>
            <a:r>
              <a:rPr sz="1400" spc="-5" dirty="0">
                <a:latin typeface="Times New Roman"/>
                <a:cs typeface="Times New Roman"/>
              </a:rPr>
              <a:t>sostenuta</a:t>
            </a:r>
            <a:endParaRPr sz="1400">
              <a:latin typeface="Times New Roman"/>
              <a:cs typeface="Times New Roman"/>
            </a:endParaRPr>
          </a:p>
          <a:p>
            <a:pPr marL="12700" marR="10160" algn="just">
              <a:lnSpc>
                <a:spcPct val="110200"/>
              </a:lnSpc>
              <a:spcBef>
                <a:spcPts val="10"/>
              </a:spcBef>
            </a:pPr>
            <a:r>
              <a:rPr sz="1400" dirty="0">
                <a:latin typeface="Times New Roman"/>
                <a:cs typeface="Times New Roman"/>
              </a:rPr>
              <a:t>per il </a:t>
            </a:r>
            <a:r>
              <a:rPr sz="1400" spc="-5" dirty="0">
                <a:latin typeface="Times New Roman"/>
                <a:cs typeface="Times New Roman"/>
              </a:rPr>
              <a:t>secondo anno consecutivo </a:t>
            </a:r>
            <a:r>
              <a:rPr sz="1400" dirty="0">
                <a:latin typeface="Times New Roman"/>
                <a:cs typeface="Times New Roman"/>
              </a:rPr>
              <a:t>da </a:t>
            </a:r>
            <a:r>
              <a:rPr sz="1400" spc="-5" dirty="0">
                <a:latin typeface="Times New Roman"/>
                <a:cs typeface="Times New Roman"/>
              </a:rPr>
              <a:t>Banca Monte </a:t>
            </a:r>
            <a:r>
              <a:rPr sz="1400" dirty="0">
                <a:latin typeface="Times New Roman"/>
                <a:cs typeface="Times New Roman"/>
              </a:rPr>
              <a:t>dei </a:t>
            </a:r>
            <a:r>
              <a:rPr sz="1400" spc="-5" dirty="0">
                <a:latin typeface="Times New Roman"/>
                <a:cs typeface="Times New Roman"/>
              </a:rPr>
              <a:t>Paschi </a:t>
            </a:r>
            <a:r>
              <a:rPr sz="1400" dirty="0">
                <a:latin typeface="Times New Roman"/>
                <a:cs typeface="Times New Roman"/>
              </a:rPr>
              <a:t>di </a:t>
            </a:r>
            <a:r>
              <a:rPr sz="1400" spc="-5" dirty="0">
                <a:latin typeface="Times New Roman"/>
                <a:cs typeface="Times New Roman"/>
              </a:rPr>
              <a:t>Siena, </a:t>
            </a:r>
            <a:r>
              <a:rPr sz="1400" dirty="0">
                <a:latin typeface="Times New Roman"/>
                <a:cs typeface="Times New Roman"/>
              </a:rPr>
              <a:t>si </a:t>
            </a:r>
            <a:r>
              <a:rPr sz="1400" spc="-5" dirty="0">
                <a:latin typeface="Times New Roman"/>
                <a:cs typeface="Times New Roman"/>
              </a:rPr>
              <a:t>tiene nella  settimana dal 16 </a:t>
            </a:r>
            <a:r>
              <a:rPr sz="1400" spc="-10" dirty="0">
                <a:latin typeface="Times New Roman"/>
                <a:cs typeface="Times New Roman"/>
              </a:rPr>
              <a:t>al </a:t>
            </a:r>
            <a:r>
              <a:rPr sz="1400" spc="-5" dirty="0">
                <a:latin typeface="Times New Roman"/>
                <a:cs typeface="Times New Roman"/>
              </a:rPr>
              <a:t>22 marzo sull’intero territorio nazionale </a:t>
            </a:r>
            <a:r>
              <a:rPr sz="1400" dirty="0">
                <a:latin typeface="Times New Roman"/>
                <a:cs typeface="Times New Roman"/>
              </a:rPr>
              <a:t>e vede la </a:t>
            </a:r>
            <a:r>
              <a:rPr sz="1400" spc="-5" dirty="0">
                <a:latin typeface="Times New Roman"/>
                <a:cs typeface="Times New Roman"/>
              </a:rPr>
              <a:t>realizzazione di  una serie di progetti orientati alla creatività, alla sensibilizzazione delle capacità  espressive </a:t>
            </a:r>
            <a:r>
              <a:rPr sz="1400" dirty="0">
                <a:latin typeface="Times New Roman"/>
                <a:cs typeface="Times New Roman"/>
              </a:rPr>
              <a:t>e </a:t>
            </a:r>
            <a:r>
              <a:rPr sz="1400" spc="-5" dirty="0">
                <a:latin typeface="Times New Roman"/>
                <a:cs typeface="Times New Roman"/>
              </a:rPr>
              <a:t>all’esperienza diretta dei laboratori, mirando </a:t>
            </a:r>
            <a:r>
              <a:rPr sz="1400" dirty="0">
                <a:latin typeface="Times New Roman"/>
                <a:cs typeface="Times New Roman"/>
              </a:rPr>
              <a:t>a rendere </a:t>
            </a:r>
            <a:r>
              <a:rPr sz="1400" spc="-5" dirty="0">
                <a:latin typeface="Times New Roman"/>
                <a:cs typeface="Times New Roman"/>
              </a:rPr>
              <a:t>la </a:t>
            </a:r>
            <a:r>
              <a:rPr sz="1400" dirty="0">
                <a:latin typeface="Times New Roman"/>
                <a:cs typeface="Times New Roman"/>
              </a:rPr>
              <a:t>Banca </a:t>
            </a:r>
            <a:r>
              <a:rPr sz="1400" spc="-5" dirty="0">
                <a:latin typeface="Times New Roman"/>
                <a:cs typeface="Times New Roman"/>
              </a:rPr>
              <a:t>un  soggetto attivo </a:t>
            </a:r>
            <a:r>
              <a:rPr sz="1400" spc="-10" dirty="0">
                <a:latin typeface="Times New Roman"/>
                <a:cs typeface="Times New Roman"/>
              </a:rPr>
              <a:t>al </a:t>
            </a:r>
            <a:r>
              <a:rPr sz="1400" spc="-5" dirty="0">
                <a:latin typeface="Times New Roman"/>
                <a:cs typeface="Times New Roman"/>
              </a:rPr>
              <a:t>fianco della società civile, </a:t>
            </a:r>
            <a:r>
              <a:rPr sz="1400" spc="-15" dirty="0">
                <a:latin typeface="Times New Roman"/>
                <a:cs typeface="Times New Roman"/>
              </a:rPr>
              <a:t>ma </a:t>
            </a:r>
            <a:r>
              <a:rPr sz="1400" spc="-5" dirty="0">
                <a:latin typeface="Times New Roman"/>
                <a:cs typeface="Times New Roman"/>
              </a:rPr>
              <a:t>soprattutto un catalizzatore di cultura  </a:t>
            </a:r>
            <a:r>
              <a:rPr sz="1400" dirty="0">
                <a:latin typeface="Times New Roman"/>
                <a:cs typeface="Times New Roman"/>
              </a:rPr>
              <a:t>e </a:t>
            </a:r>
            <a:r>
              <a:rPr sz="1400" spc="-5" dirty="0">
                <a:latin typeface="Times New Roman"/>
                <a:cs typeface="Times New Roman"/>
              </a:rPr>
              <a:t>creatività sul territorio. Tutto ciò con </a:t>
            </a:r>
            <a:r>
              <a:rPr sz="1400" dirty="0">
                <a:latin typeface="Times New Roman"/>
                <a:cs typeface="Times New Roman"/>
              </a:rPr>
              <a:t>i </a:t>
            </a:r>
            <a:r>
              <a:rPr sz="1400" spc="-5" dirty="0">
                <a:latin typeface="Times New Roman"/>
                <a:cs typeface="Times New Roman"/>
              </a:rPr>
              <a:t>giovanissimi </a:t>
            </a:r>
            <a:r>
              <a:rPr sz="1400" dirty="0">
                <a:latin typeface="Times New Roman"/>
                <a:cs typeface="Times New Roman"/>
              </a:rPr>
              <a:t>al </a:t>
            </a:r>
            <a:r>
              <a:rPr sz="1400" spc="-5" dirty="0">
                <a:latin typeface="Times New Roman"/>
                <a:cs typeface="Times New Roman"/>
              </a:rPr>
              <a:t>centro, </a:t>
            </a:r>
            <a:r>
              <a:rPr sz="1400" dirty="0">
                <a:latin typeface="Times New Roman"/>
                <a:cs typeface="Times New Roman"/>
              </a:rPr>
              <a:t>per </a:t>
            </a:r>
            <a:r>
              <a:rPr sz="1400" spc="-5" dirty="0">
                <a:latin typeface="Times New Roman"/>
                <a:cs typeface="Times New Roman"/>
              </a:rPr>
              <a:t>avvicinare  bambini </a:t>
            </a:r>
            <a:r>
              <a:rPr sz="1400" dirty="0">
                <a:latin typeface="Times New Roman"/>
                <a:cs typeface="Times New Roman"/>
              </a:rPr>
              <a:t>e </a:t>
            </a:r>
            <a:r>
              <a:rPr sz="1400" spc="-5" dirty="0">
                <a:latin typeface="Times New Roman"/>
                <a:cs typeface="Times New Roman"/>
              </a:rPr>
              <a:t>ragazzi dai </a:t>
            </a:r>
            <a:r>
              <a:rPr sz="1400" dirty="0">
                <a:latin typeface="Times New Roman"/>
                <a:cs typeface="Times New Roman"/>
              </a:rPr>
              <a:t>6 </a:t>
            </a:r>
            <a:r>
              <a:rPr sz="1400" spc="-10" dirty="0">
                <a:latin typeface="Times New Roman"/>
                <a:cs typeface="Times New Roman"/>
              </a:rPr>
              <a:t>ai </a:t>
            </a:r>
            <a:r>
              <a:rPr sz="1400" spc="-5" dirty="0">
                <a:latin typeface="Times New Roman"/>
                <a:cs typeface="Times New Roman"/>
              </a:rPr>
              <a:t>13 anni alla cultura. Filo conduttore </a:t>
            </a:r>
            <a:r>
              <a:rPr sz="1400" dirty="0">
                <a:latin typeface="Times New Roman"/>
                <a:cs typeface="Times New Roman"/>
              </a:rPr>
              <a:t>di </a:t>
            </a:r>
            <a:r>
              <a:rPr sz="1400" spc="-5" dirty="0">
                <a:latin typeface="Times New Roman"/>
                <a:cs typeface="Times New Roman"/>
              </a:rPr>
              <a:t>questa seconda  edizione </a:t>
            </a:r>
            <a:r>
              <a:rPr sz="1400" dirty="0">
                <a:latin typeface="Times New Roman"/>
                <a:cs typeface="Times New Roman"/>
              </a:rPr>
              <a:t>è </a:t>
            </a:r>
            <a:r>
              <a:rPr sz="1400" spc="-5" dirty="0">
                <a:latin typeface="Times New Roman"/>
                <a:cs typeface="Times New Roman"/>
              </a:rPr>
              <a:t>il </a:t>
            </a:r>
            <a:r>
              <a:rPr sz="1400" spc="-10" dirty="0">
                <a:latin typeface="Times New Roman"/>
                <a:cs typeface="Times New Roman"/>
              </a:rPr>
              <a:t>tema </a:t>
            </a:r>
            <a:r>
              <a:rPr sz="1400" dirty="0">
                <a:latin typeface="Times New Roman"/>
                <a:cs typeface="Times New Roman"/>
              </a:rPr>
              <a:t>dei </a:t>
            </a:r>
            <a:r>
              <a:rPr sz="1400" spc="-5" dirty="0">
                <a:latin typeface="Times New Roman"/>
                <a:cs typeface="Times New Roman"/>
              </a:rPr>
              <a:t>segni: “L’alfabeto del mondo. </a:t>
            </a:r>
            <a:r>
              <a:rPr sz="1400" spc="-10" dirty="0">
                <a:latin typeface="Times New Roman"/>
                <a:cs typeface="Times New Roman"/>
              </a:rPr>
              <a:t>Leggiamo </a:t>
            </a:r>
            <a:r>
              <a:rPr sz="1400" dirty="0">
                <a:latin typeface="Times New Roman"/>
                <a:cs typeface="Times New Roman"/>
              </a:rPr>
              <a:t>i </a:t>
            </a:r>
            <a:r>
              <a:rPr sz="1400" spc="-5" dirty="0">
                <a:latin typeface="Times New Roman"/>
                <a:cs typeface="Times New Roman"/>
              </a:rPr>
              <a:t>segni intorno </a:t>
            </a:r>
            <a:r>
              <a:rPr sz="1400" dirty="0">
                <a:latin typeface="Times New Roman"/>
                <a:cs typeface="Times New Roman"/>
              </a:rPr>
              <a:t>a </a:t>
            </a:r>
            <a:r>
              <a:rPr sz="1400" spc="-5" dirty="0">
                <a:latin typeface="Times New Roman"/>
                <a:cs typeface="Times New Roman"/>
              </a:rPr>
              <a:t>noi </a:t>
            </a:r>
            <a:r>
              <a:rPr sz="1400" dirty="0">
                <a:latin typeface="Times New Roman"/>
                <a:cs typeface="Times New Roman"/>
              </a:rPr>
              <a:t>e  </a:t>
            </a:r>
            <a:r>
              <a:rPr sz="1400" spc="-5" dirty="0">
                <a:latin typeface="Times New Roman"/>
                <a:cs typeface="Times New Roman"/>
              </a:rPr>
              <a:t>raccontiamo”, declinato </a:t>
            </a:r>
            <a:r>
              <a:rPr sz="1400" dirty="0">
                <a:latin typeface="Times New Roman"/>
                <a:cs typeface="Times New Roman"/>
              </a:rPr>
              <a:t>da </a:t>
            </a:r>
            <a:r>
              <a:rPr sz="1400" spc="-5" dirty="0">
                <a:latin typeface="Times New Roman"/>
                <a:cs typeface="Times New Roman"/>
              </a:rPr>
              <a:t>ciascuna realtà </a:t>
            </a:r>
            <a:r>
              <a:rPr sz="1400" dirty="0">
                <a:latin typeface="Times New Roman"/>
                <a:cs typeface="Times New Roman"/>
              </a:rPr>
              <a:t>con </a:t>
            </a:r>
            <a:r>
              <a:rPr sz="1400" spc="-5" dirty="0">
                <a:latin typeface="Times New Roman"/>
                <a:cs typeface="Times New Roman"/>
              </a:rPr>
              <a:t>strumenti diversi </a:t>
            </a:r>
            <a:r>
              <a:rPr sz="1400" dirty="0">
                <a:latin typeface="Times New Roman"/>
                <a:cs typeface="Times New Roman"/>
              </a:rPr>
              <a:t>e </a:t>
            </a:r>
            <a:r>
              <a:rPr sz="1400" spc="-5" dirty="0">
                <a:latin typeface="Times New Roman"/>
                <a:cs typeface="Times New Roman"/>
              </a:rPr>
              <a:t>da punti </a:t>
            </a:r>
            <a:r>
              <a:rPr sz="1400" dirty="0">
                <a:latin typeface="Times New Roman"/>
                <a:cs typeface="Times New Roman"/>
              </a:rPr>
              <a:t>di </a:t>
            </a:r>
            <a:r>
              <a:rPr sz="1400" spc="-5" dirty="0">
                <a:latin typeface="Times New Roman"/>
                <a:cs typeface="Times New Roman"/>
              </a:rPr>
              <a:t>vista  differenti, alla luce delle proprie specificità </a:t>
            </a:r>
            <a:r>
              <a:rPr sz="1400" dirty="0">
                <a:latin typeface="Times New Roman"/>
                <a:cs typeface="Times New Roman"/>
              </a:rPr>
              <a:t>e </a:t>
            </a:r>
            <a:r>
              <a:rPr sz="1400" spc="-5" dirty="0">
                <a:latin typeface="Times New Roman"/>
                <a:cs typeface="Times New Roman"/>
              </a:rPr>
              <a:t>di quelle del territorio </a:t>
            </a:r>
            <a:r>
              <a:rPr sz="1400" dirty="0">
                <a:latin typeface="Times New Roman"/>
                <a:cs typeface="Times New Roman"/>
              </a:rPr>
              <a:t>di </a:t>
            </a:r>
            <a:r>
              <a:rPr sz="1400" spc="-5" dirty="0">
                <a:latin typeface="Times New Roman"/>
                <a:cs typeface="Times New Roman"/>
              </a:rPr>
              <a:t>appartenenza.  “Disegni”, questo il nome </a:t>
            </a:r>
            <a:r>
              <a:rPr sz="1400" dirty="0">
                <a:latin typeface="Times New Roman"/>
                <a:cs typeface="Times New Roman"/>
              </a:rPr>
              <a:t>del </a:t>
            </a:r>
            <a:r>
              <a:rPr sz="1400" spc="-5" dirty="0">
                <a:latin typeface="Times New Roman"/>
                <a:cs typeface="Times New Roman"/>
              </a:rPr>
              <a:t>progetto sostenuto </a:t>
            </a:r>
            <a:r>
              <a:rPr sz="1400" dirty="0">
                <a:latin typeface="Times New Roman"/>
                <a:cs typeface="Times New Roman"/>
              </a:rPr>
              <a:t>a </a:t>
            </a:r>
            <a:r>
              <a:rPr sz="1400" spc="-5" dirty="0">
                <a:latin typeface="Times New Roman"/>
                <a:cs typeface="Times New Roman"/>
              </a:rPr>
              <a:t>Palermo </a:t>
            </a:r>
            <a:r>
              <a:rPr sz="1400" dirty="0">
                <a:latin typeface="Times New Roman"/>
                <a:cs typeface="Times New Roman"/>
              </a:rPr>
              <a:t>da Banca </a:t>
            </a:r>
            <a:r>
              <a:rPr sz="1400" spc="-5" dirty="0">
                <a:latin typeface="Times New Roman"/>
                <a:cs typeface="Times New Roman"/>
              </a:rPr>
              <a:t>Mps con la  collaborazione della </a:t>
            </a:r>
            <a:r>
              <a:rPr sz="1400" dirty="0">
                <a:latin typeface="Times New Roman"/>
                <a:cs typeface="Times New Roman"/>
              </a:rPr>
              <a:t>Scuola </a:t>
            </a:r>
            <a:r>
              <a:rPr sz="1400" spc="-5" dirty="0">
                <a:latin typeface="Times New Roman"/>
                <a:cs typeface="Times New Roman"/>
              </a:rPr>
              <a:t>Bilingue Thomas </a:t>
            </a:r>
            <a:r>
              <a:rPr sz="1400" dirty="0">
                <a:latin typeface="Times New Roman"/>
                <a:cs typeface="Times New Roman"/>
              </a:rPr>
              <a:t>More, </a:t>
            </a:r>
            <a:r>
              <a:rPr sz="1400" spc="-5" dirty="0">
                <a:latin typeface="Times New Roman"/>
                <a:cs typeface="Times New Roman"/>
              </a:rPr>
              <a:t>presentato ieri, 17 marzo,  all’interno dei locali dell’istituto. </a:t>
            </a:r>
            <a:r>
              <a:rPr sz="1400" spc="-10" dirty="0">
                <a:latin typeface="Times New Roman"/>
                <a:cs typeface="Times New Roman"/>
              </a:rPr>
              <a:t>Si </a:t>
            </a:r>
            <a:r>
              <a:rPr sz="1400" spc="-5" dirty="0">
                <a:latin typeface="Times New Roman"/>
                <a:cs typeface="Times New Roman"/>
              </a:rPr>
              <a:t>tratta </a:t>
            </a:r>
            <a:r>
              <a:rPr sz="1400" dirty="0">
                <a:latin typeface="Times New Roman"/>
                <a:cs typeface="Times New Roman"/>
              </a:rPr>
              <a:t>di </a:t>
            </a:r>
            <a:r>
              <a:rPr sz="1400" spc="-5" dirty="0">
                <a:latin typeface="Times New Roman"/>
                <a:cs typeface="Times New Roman"/>
              </a:rPr>
              <a:t>un percorso didattico </a:t>
            </a:r>
            <a:r>
              <a:rPr sz="1400" dirty="0">
                <a:latin typeface="Times New Roman"/>
                <a:cs typeface="Times New Roman"/>
              </a:rPr>
              <a:t>che </a:t>
            </a:r>
            <a:r>
              <a:rPr sz="1400" spc="-5" dirty="0">
                <a:latin typeface="Times New Roman"/>
                <a:cs typeface="Times New Roman"/>
              </a:rPr>
              <a:t>vede </a:t>
            </a:r>
            <a:r>
              <a:rPr sz="1400" spc="-10" dirty="0">
                <a:latin typeface="Times New Roman"/>
                <a:cs typeface="Times New Roman"/>
              </a:rPr>
              <a:t>coinvolte  </a:t>
            </a:r>
            <a:r>
              <a:rPr sz="1400" dirty="0">
                <a:latin typeface="Times New Roman"/>
                <a:cs typeface="Times New Roman"/>
              </a:rPr>
              <a:t>le </a:t>
            </a:r>
            <a:r>
              <a:rPr sz="1400" spc="-5" dirty="0">
                <a:latin typeface="Times New Roman"/>
                <a:cs typeface="Times New Roman"/>
              </a:rPr>
              <a:t>classi di </a:t>
            </a:r>
            <a:r>
              <a:rPr sz="1400" dirty="0">
                <a:latin typeface="Times New Roman"/>
                <a:cs typeface="Times New Roman"/>
              </a:rPr>
              <a:t>IV e V </a:t>
            </a:r>
            <a:r>
              <a:rPr sz="1400" spc="-5" dirty="0">
                <a:latin typeface="Times New Roman"/>
                <a:cs typeface="Times New Roman"/>
              </a:rPr>
              <a:t>primaria, </a:t>
            </a:r>
            <a:r>
              <a:rPr sz="1400" dirty="0">
                <a:latin typeface="Times New Roman"/>
                <a:cs typeface="Times New Roman"/>
              </a:rPr>
              <a:t>che </a:t>
            </a:r>
            <a:r>
              <a:rPr sz="1400" spc="-5" dirty="0">
                <a:latin typeface="Times New Roman"/>
                <a:cs typeface="Times New Roman"/>
              </a:rPr>
              <a:t>hanno presentato elaborati </a:t>
            </a:r>
            <a:r>
              <a:rPr sz="1400" dirty="0">
                <a:latin typeface="Times New Roman"/>
                <a:cs typeface="Times New Roman"/>
              </a:rPr>
              <a:t>e </a:t>
            </a:r>
            <a:r>
              <a:rPr sz="1400" spc="-5" dirty="0">
                <a:latin typeface="Times New Roman"/>
                <a:cs typeface="Times New Roman"/>
              </a:rPr>
              <a:t>attività svolti durante le  </a:t>
            </a:r>
            <a:r>
              <a:rPr sz="1400" dirty="0">
                <a:latin typeface="Times New Roman"/>
                <a:cs typeface="Times New Roman"/>
              </a:rPr>
              <a:t>ore </a:t>
            </a:r>
            <a:r>
              <a:rPr sz="1400" spc="-5" dirty="0">
                <a:latin typeface="Times New Roman"/>
                <a:cs typeface="Times New Roman"/>
              </a:rPr>
              <a:t>di arte </a:t>
            </a:r>
            <a:r>
              <a:rPr sz="1400" spc="-10" dirty="0">
                <a:latin typeface="Times New Roman"/>
                <a:cs typeface="Times New Roman"/>
              </a:rPr>
              <a:t>ed </a:t>
            </a:r>
            <a:r>
              <a:rPr sz="1400" spc="-5" dirty="0">
                <a:latin typeface="Times New Roman"/>
                <a:cs typeface="Times New Roman"/>
              </a:rPr>
              <a:t>immagine, italiano, spagnolo </a:t>
            </a:r>
            <a:r>
              <a:rPr sz="1400" spc="-10" dirty="0">
                <a:latin typeface="Times New Roman"/>
                <a:cs typeface="Times New Roman"/>
              </a:rPr>
              <a:t>ed </a:t>
            </a:r>
            <a:r>
              <a:rPr sz="1400" spc="-5" dirty="0">
                <a:latin typeface="Times New Roman"/>
                <a:cs typeface="Times New Roman"/>
              </a:rPr>
              <a:t>inglese. </a:t>
            </a:r>
            <a:r>
              <a:rPr sz="1400" dirty="0">
                <a:latin typeface="Times New Roman"/>
                <a:cs typeface="Times New Roman"/>
              </a:rPr>
              <a:t>Il </a:t>
            </a:r>
            <a:r>
              <a:rPr sz="1400" spc="-5" dirty="0">
                <a:latin typeface="Times New Roman"/>
                <a:cs typeface="Times New Roman"/>
              </a:rPr>
              <a:t>tutto </a:t>
            </a:r>
            <a:r>
              <a:rPr sz="1400" dirty="0">
                <a:latin typeface="Times New Roman"/>
                <a:cs typeface="Times New Roman"/>
              </a:rPr>
              <a:t>in </a:t>
            </a:r>
            <a:r>
              <a:rPr sz="1400" spc="-5" dirty="0">
                <a:latin typeface="Times New Roman"/>
                <a:cs typeface="Times New Roman"/>
              </a:rPr>
              <a:t>lingua straniera,  </a:t>
            </a:r>
            <a:r>
              <a:rPr sz="1400" dirty="0">
                <a:latin typeface="Times New Roman"/>
                <a:cs typeface="Times New Roman"/>
              </a:rPr>
              <a:t>perché la </a:t>
            </a:r>
            <a:r>
              <a:rPr sz="1400" spc="-5" dirty="0">
                <a:latin typeface="Times New Roman"/>
                <a:cs typeface="Times New Roman"/>
              </a:rPr>
              <a:t>peculiarità </a:t>
            </a:r>
            <a:r>
              <a:rPr sz="1400" dirty="0">
                <a:latin typeface="Times New Roman"/>
                <a:cs typeface="Times New Roman"/>
              </a:rPr>
              <a:t>del </a:t>
            </a:r>
            <a:r>
              <a:rPr sz="1400" spc="-5" dirty="0">
                <a:latin typeface="Times New Roman"/>
                <a:cs typeface="Times New Roman"/>
              </a:rPr>
              <a:t>progetto formativo della scuola prevede l’inserimento </a:t>
            </a:r>
            <a:r>
              <a:rPr sz="1400" dirty="0">
                <a:latin typeface="Times New Roman"/>
                <a:cs typeface="Times New Roman"/>
              </a:rPr>
              <a:t>di </a:t>
            </a:r>
            <a:r>
              <a:rPr sz="1400" spc="-5" dirty="0">
                <a:latin typeface="Times New Roman"/>
                <a:cs typeface="Times New Roman"/>
              </a:rPr>
              <a:t>un  programma linguistico </a:t>
            </a:r>
            <a:r>
              <a:rPr sz="1400" dirty="0">
                <a:latin typeface="Times New Roman"/>
                <a:cs typeface="Times New Roman"/>
              </a:rPr>
              <a:t>di </a:t>
            </a:r>
            <a:r>
              <a:rPr sz="1400" spc="-10" dirty="0">
                <a:latin typeface="Times New Roman"/>
                <a:cs typeface="Times New Roman"/>
              </a:rPr>
              <a:t>bilinguismo </a:t>
            </a:r>
            <a:r>
              <a:rPr sz="1400" dirty="0">
                <a:latin typeface="Times New Roman"/>
                <a:cs typeface="Times New Roman"/>
              </a:rPr>
              <a:t>che </a:t>
            </a:r>
            <a:r>
              <a:rPr sz="1400" spc="-5" dirty="0">
                <a:latin typeface="Times New Roman"/>
                <a:cs typeface="Times New Roman"/>
              </a:rPr>
              <a:t>attraversa </a:t>
            </a:r>
            <a:r>
              <a:rPr sz="1400" dirty="0">
                <a:latin typeface="Times New Roman"/>
                <a:cs typeface="Times New Roman"/>
              </a:rPr>
              <a:t>il </a:t>
            </a:r>
            <a:r>
              <a:rPr sz="1400" spc="-5" dirty="0">
                <a:latin typeface="Times New Roman"/>
                <a:cs typeface="Times New Roman"/>
              </a:rPr>
              <a:t>ciclo della scuola primaria </a:t>
            </a:r>
            <a:r>
              <a:rPr sz="1400" dirty="0">
                <a:latin typeface="Times New Roman"/>
                <a:cs typeface="Times New Roman"/>
              </a:rPr>
              <a:t>e  </a:t>
            </a:r>
            <a:r>
              <a:rPr sz="1400" spc="-5" dirty="0">
                <a:latin typeface="Times New Roman"/>
                <a:cs typeface="Times New Roman"/>
              </a:rPr>
              <a:t>prosegue  nella  scuola  secondaria  di  </a:t>
            </a:r>
            <a:r>
              <a:rPr sz="1400" dirty="0">
                <a:latin typeface="Times New Roman"/>
                <a:cs typeface="Times New Roman"/>
              </a:rPr>
              <a:t>I  e  II  </a:t>
            </a:r>
            <a:r>
              <a:rPr sz="1400" spc="-5" dirty="0">
                <a:latin typeface="Times New Roman"/>
                <a:cs typeface="Times New Roman"/>
              </a:rPr>
              <a:t>grado,  con  l’insegnamento  </a:t>
            </a:r>
            <a:r>
              <a:rPr sz="1400" dirty="0">
                <a:latin typeface="Times New Roman"/>
                <a:cs typeface="Times New Roman"/>
              </a:rPr>
              <a:t>di  </a:t>
            </a:r>
            <a:r>
              <a:rPr sz="1400" spc="-5" dirty="0">
                <a:latin typeface="Times New Roman"/>
                <a:cs typeface="Times New Roman"/>
              </a:rPr>
              <a:t>arte</a:t>
            </a:r>
            <a:r>
              <a:rPr sz="1400" spc="320" dirty="0">
                <a:latin typeface="Times New Roman"/>
                <a:cs typeface="Times New Roman"/>
              </a:rPr>
              <a:t> </a:t>
            </a:r>
            <a:r>
              <a:rPr sz="1400" dirty="0">
                <a:latin typeface="Times New Roman"/>
                <a:cs typeface="Times New Roman"/>
              </a:rPr>
              <a:t>ed</a:t>
            </a:r>
            <a:endParaRPr sz="1400">
              <a:latin typeface="Times New Roman"/>
              <a:cs typeface="Times New Roman"/>
            </a:endParaRPr>
          </a:p>
        </p:txBody>
      </p:sp>
      <p:sp>
        <p:nvSpPr>
          <p:cNvPr id="6" name="object 6"/>
          <p:cNvSpPr/>
          <p:nvPr/>
        </p:nvSpPr>
        <p:spPr>
          <a:xfrm>
            <a:off x="2603754" y="2119883"/>
            <a:ext cx="2351786" cy="457961"/>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5530" cy="495998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6465">
              <a:lnSpc>
                <a:spcPts val="1839"/>
              </a:lnSpc>
            </a:pPr>
            <a:r>
              <a:rPr sz="1600" b="1" spc="-5" dirty="0">
                <a:latin typeface="Arial"/>
                <a:cs typeface="Arial"/>
              </a:rPr>
              <a:t>Trapaniok.it  18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0"/>
              </a:spcBef>
            </a:pPr>
            <a:endParaRPr sz="2100">
              <a:latin typeface="Times New Roman"/>
              <a:cs typeface="Times New Roman"/>
            </a:endParaRPr>
          </a:p>
          <a:p>
            <a:pPr marL="12700" marR="6985" algn="just">
              <a:lnSpc>
                <a:spcPct val="110100"/>
              </a:lnSpc>
            </a:pPr>
            <a:r>
              <a:rPr sz="1400" spc="-5" dirty="0">
                <a:latin typeface="Times New Roman"/>
                <a:cs typeface="Times New Roman"/>
              </a:rPr>
              <a:t>immagine direttamente in lingua spagnola </a:t>
            </a:r>
            <a:r>
              <a:rPr sz="1400" dirty="0">
                <a:latin typeface="Times New Roman"/>
                <a:cs typeface="Times New Roman"/>
              </a:rPr>
              <a:t>e </a:t>
            </a:r>
            <a:r>
              <a:rPr sz="1400" spc="-5" dirty="0">
                <a:latin typeface="Times New Roman"/>
                <a:cs typeface="Times New Roman"/>
              </a:rPr>
              <a:t>l’educazione musicale, </a:t>
            </a:r>
            <a:r>
              <a:rPr sz="1400" dirty="0">
                <a:latin typeface="Times New Roman"/>
                <a:cs typeface="Times New Roman"/>
              </a:rPr>
              <a:t>la </a:t>
            </a:r>
            <a:r>
              <a:rPr sz="1400" spc="-5" dirty="0">
                <a:latin typeface="Times New Roman"/>
                <a:cs typeface="Times New Roman"/>
              </a:rPr>
              <a:t>geografia </a:t>
            </a:r>
            <a:r>
              <a:rPr sz="1400" dirty="0">
                <a:latin typeface="Times New Roman"/>
                <a:cs typeface="Times New Roman"/>
              </a:rPr>
              <a:t>e  </a:t>
            </a:r>
            <a:r>
              <a:rPr sz="1400" spc="-5" dirty="0">
                <a:latin typeface="Times New Roman"/>
                <a:cs typeface="Times New Roman"/>
              </a:rPr>
              <a:t>l’informatica in inglese. Obiettivo del progetto portato avanti con Banca </a:t>
            </a:r>
            <a:r>
              <a:rPr sz="1400" spc="-10" dirty="0">
                <a:latin typeface="Times New Roman"/>
                <a:cs typeface="Times New Roman"/>
              </a:rPr>
              <a:t>Mps  </a:t>
            </a:r>
            <a:r>
              <a:rPr sz="1400" spc="-5" dirty="0">
                <a:latin typeface="Times New Roman"/>
                <a:cs typeface="Times New Roman"/>
              </a:rPr>
              <a:t>nell’ambito del Festival </a:t>
            </a:r>
            <a:r>
              <a:rPr sz="1400" dirty="0">
                <a:latin typeface="Times New Roman"/>
                <a:cs typeface="Times New Roman"/>
              </a:rPr>
              <a:t>è </a:t>
            </a:r>
            <a:r>
              <a:rPr sz="1400" spc="-5" dirty="0">
                <a:latin typeface="Times New Roman"/>
                <a:cs typeface="Times New Roman"/>
              </a:rPr>
              <a:t>spingere </a:t>
            </a:r>
            <a:r>
              <a:rPr sz="1400" spc="-10" dirty="0">
                <a:latin typeface="Times New Roman"/>
                <a:cs typeface="Times New Roman"/>
              </a:rPr>
              <a:t>ad </a:t>
            </a:r>
            <a:r>
              <a:rPr sz="1400" spc="-5" dirty="0">
                <a:latin typeface="Times New Roman"/>
                <a:cs typeface="Times New Roman"/>
              </a:rPr>
              <a:t>utilizzare linguaggi </a:t>
            </a:r>
            <a:r>
              <a:rPr sz="1400" dirty="0">
                <a:latin typeface="Times New Roman"/>
                <a:cs typeface="Times New Roman"/>
              </a:rPr>
              <a:t>e </a:t>
            </a:r>
            <a:r>
              <a:rPr sz="1400" spc="-5" dirty="0">
                <a:latin typeface="Times New Roman"/>
                <a:cs typeface="Times New Roman"/>
              </a:rPr>
              <a:t>codici diversi per  analizzare, comprendere </a:t>
            </a:r>
            <a:r>
              <a:rPr sz="1400" dirty="0">
                <a:latin typeface="Times New Roman"/>
                <a:cs typeface="Times New Roman"/>
              </a:rPr>
              <a:t>ed </a:t>
            </a:r>
            <a:r>
              <a:rPr sz="1400" spc="-5" dirty="0">
                <a:latin typeface="Times New Roman"/>
                <a:cs typeface="Times New Roman"/>
              </a:rPr>
              <a:t>interpretare </a:t>
            </a:r>
            <a:r>
              <a:rPr sz="1400" dirty="0">
                <a:latin typeface="Times New Roman"/>
                <a:cs typeface="Times New Roman"/>
              </a:rPr>
              <a:t>la </a:t>
            </a:r>
            <a:r>
              <a:rPr sz="1400" spc="-5" dirty="0">
                <a:latin typeface="Times New Roman"/>
                <a:cs typeface="Times New Roman"/>
              </a:rPr>
              <a:t>realtà naturale </a:t>
            </a:r>
            <a:r>
              <a:rPr sz="1400" dirty="0">
                <a:latin typeface="Times New Roman"/>
                <a:cs typeface="Times New Roman"/>
              </a:rPr>
              <a:t>e </a:t>
            </a:r>
            <a:r>
              <a:rPr sz="1400" spc="-5" dirty="0">
                <a:latin typeface="Times New Roman"/>
                <a:cs typeface="Times New Roman"/>
              </a:rPr>
              <a:t>sociale, cogliendo le  relazioni </a:t>
            </a:r>
            <a:r>
              <a:rPr sz="1400" dirty="0">
                <a:latin typeface="Times New Roman"/>
                <a:cs typeface="Times New Roman"/>
              </a:rPr>
              <a:t>tra </a:t>
            </a:r>
            <a:r>
              <a:rPr sz="1400" spc="-10" dirty="0">
                <a:latin typeface="Times New Roman"/>
                <a:cs typeface="Times New Roman"/>
              </a:rPr>
              <a:t>uomo </a:t>
            </a:r>
            <a:r>
              <a:rPr sz="1400" dirty="0">
                <a:latin typeface="Times New Roman"/>
                <a:cs typeface="Times New Roman"/>
              </a:rPr>
              <a:t>e </a:t>
            </a:r>
            <a:r>
              <a:rPr sz="1400" spc="-5" dirty="0">
                <a:latin typeface="Times New Roman"/>
                <a:cs typeface="Times New Roman"/>
              </a:rPr>
              <a:t>ambiente </a:t>
            </a:r>
            <a:r>
              <a:rPr sz="1400" dirty="0">
                <a:latin typeface="Times New Roman"/>
                <a:cs typeface="Times New Roman"/>
              </a:rPr>
              <a:t>e </a:t>
            </a:r>
            <a:r>
              <a:rPr sz="1400" spc="-5" dirty="0">
                <a:latin typeface="Times New Roman"/>
                <a:cs typeface="Times New Roman"/>
              </a:rPr>
              <a:t>promuovendo l’uso originale </a:t>
            </a:r>
            <a:r>
              <a:rPr sz="1400" dirty="0">
                <a:latin typeface="Times New Roman"/>
                <a:cs typeface="Times New Roman"/>
              </a:rPr>
              <a:t>e </a:t>
            </a:r>
            <a:r>
              <a:rPr sz="1400" spc="-5" dirty="0">
                <a:latin typeface="Times New Roman"/>
                <a:cs typeface="Times New Roman"/>
              </a:rPr>
              <a:t>creativo dei </a:t>
            </a:r>
            <a:r>
              <a:rPr sz="1400" spc="-10" dirty="0">
                <a:latin typeface="Times New Roman"/>
                <a:cs typeface="Times New Roman"/>
              </a:rPr>
              <a:t>codici  </a:t>
            </a:r>
            <a:r>
              <a:rPr sz="1400" spc="-5" dirty="0">
                <a:latin typeface="Times New Roman"/>
                <a:cs typeface="Times New Roman"/>
              </a:rPr>
              <a:t>linguistici.</a:t>
            </a:r>
            <a:endParaRPr sz="1400">
              <a:latin typeface="Times New Roman"/>
              <a:cs typeface="Times New Roman"/>
            </a:endParaRPr>
          </a:p>
          <a:p>
            <a:pPr marL="12700">
              <a:lnSpc>
                <a:spcPct val="100000"/>
              </a:lnSpc>
              <a:spcBef>
                <a:spcPts val="170"/>
              </a:spcBef>
            </a:pPr>
            <a:r>
              <a:rPr sz="1400" spc="-5" dirty="0">
                <a:latin typeface="Times New Roman"/>
                <a:cs typeface="Times New Roman"/>
              </a:rPr>
              <a:t>Dopo</a:t>
            </a:r>
            <a:r>
              <a:rPr sz="1400" spc="140" dirty="0">
                <a:latin typeface="Times New Roman"/>
                <a:cs typeface="Times New Roman"/>
              </a:rPr>
              <a:t> </a:t>
            </a:r>
            <a:r>
              <a:rPr sz="1400" spc="-5" dirty="0">
                <a:latin typeface="Times New Roman"/>
                <a:cs typeface="Times New Roman"/>
              </a:rPr>
              <a:t>il</a:t>
            </a:r>
            <a:r>
              <a:rPr sz="1400" spc="130" dirty="0">
                <a:latin typeface="Times New Roman"/>
                <a:cs typeface="Times New Roman"/>
              </a:rPr>
              <a:t> </a:t>
            </a:r>
            <a:r>
              <a:rPr sz="1400" spc="-5" dirty="0">
                <a:latin typeface="Times New Roman"/>
                <a:cs typeface="Times New Roman"/>
              </a:rPr>
              <a:t>successo</a:t>
            </a:r>
            <a:r>
              <a:rPr sz="1400" spc="145" dirty="0">
                <a:latin typeface="Times New Roman"/>
                <a:cs typeface="Times New Roman"/>
              </a:rPr>
              <a:t> </a:t>
            </a:r>
            <a:r>
              <a:rPr sz="1400" spc="-5" dirty="0">
                <a:latin typeface="Times New Roman"/>
                <a:cs typeface="Times New Roman"/>
              </a:rPr>
              <a:t>della</a:t>
            </a:r>
            <a:r>
              <a:rPr sz="1400" spc="125" dirty="0">
                <a:latin typeface="Times New Roman"/>
                <a:cs typeface="Times New Roman"/>
              </a:rPr>
              <a:t> </a:t>
            </a:r>
            <a:r>
              <a:rPr sz="1400" spc="-5" dirty="0">
                <a:latin typeface="Times New Roman"/>
                <a:cs typeface="Times New Roman"/>
              </a:rPr>
              <a:t>prima</a:t>
            </a:r>
            <a:r>
              <a:rPr sz="1400" spc="145" dirty="0">
                <a:latin typeface="Times New Roman"/>
                <a:cs typeface="Times New Roman"/>
              </a:rPr>
              <a:t> </a:t>
            </a:r>
            <a:r>
              <a:rPr sz="1400" spc="-5" dirty="0">
                <a:latin typeface="Times New Roman"/>
                <a:cs typeface="Times New Roman"/>
              </a:rPr>
              <a:t>edizione</a:t>
            </a:r>
            <a:r>
              <a:rPr sz="1400" spc="140" dirty="0">
                <a:latin typeface="Times New Roman"/>
                <a:cs typeface="Times New Roman"/>
              </a:rPr>
              <a:t> </a:t>
            </a:r>
            <a:r>
              <a:rPr sz="1400" spc="-5" dirty="0">
                <a:latin typeface="Times New Roman"/>
                <a:cs typeface="Times New Roman"/>
              </a:rPr>
              <a:t>2014</a:t>
            </a:r>
            <a:r>
              <a:rPr sz="1400" spc="130" dirty="0">
                <a:latin typeface="Times New Roman"/>
                <a:cs typeface="Times New Roman"/>
              </a:rPr>
              <a:t> </a:t>
            </a:r>
            <a:r>
              <a:rPr sz="1400" dirty="0">
                <a:latin typeface="Times New Roman"/>
                <a:cs typeface="Times New Roman"/>
              </a:rPr>
              <a:t>che</a:t>
            </a:r>
            <a:r>
              <a:rPr sz="1400" spc="130" dirty="0">
                <a:latin typeface="Times New Roman"/>
                <a:cs typeface="Times New Roman"/>
              </a:rPr>
              <a:t> </a:t>
            </a:r>
            <a:r>
              <a:rPr sz="1400" dirty="0">
                <a:latin typeface="Times New Roman"/>
                <a:cs typeface="Times New Roman"/>
              </a:rPr>
              <a:t>ha</a:t>
            </a:r>
            <a:r>
              <a:rPr sz="1400" spc="125" dirty="0">
                <a:latin typeface="Times New Roman"/>
                <a:cs typeface="Times New Roman"/>
              </a:rPr>
              <a:t> </a:t>
            </a:r>
            <a:r>
              <a:rPr sz="1400" spc="-5" dirty="0">
                <a:latin typeface="Times New Roman"/>
                <a:cs typeface="Times New Roman"/>
              </a:rPr>
              <a:t>visto</a:t>
            </a:r>
            <a:r>
              <a:rPr sz="1400" spc="145" dirty="0">
                <a:latin typeface="Times New Roman"/>
                <a:cs typeface="Times New Roman"/>
              </a:rPr>
              <a:t> </a:t>
            </a:r>
            <a:r>
              <a:rPr sz="1400" spc="-5" dirty="0">
                <a:latin typeface="Times New Roman"/>
                <a:cs typeface="Times New Roman"/>
              </a:rPr>
              <a:t>50</a:t>
            </a:r>
            <a:r>
              <a:rPr sz="1400" spc="140" dirty="0">
                <a:latin typeface="Times New Roman"/>
                <a:cs typeface="Times New Roman"/>
              </a:rPr>
              <a:t> </a:t>
            </a:r>
            <a:r>
              <a:rPr sz="1400" spc="-5" dirty="0">
                <a:latin typeface="Times New Roman"/>
                <a:cs typeface="Times New Roman"/>
              </a:rPr>
              <a:t>città</a:t>
            </a:r>
            <a:r>
              <a:rPr sz="1400" spc="125" dirty="0">
                <a:latin typeface="Times New Roman"/>
                <a:cs typeface="Times New Roman"/>
              </a:rPr>
              <a:t> </a:t>
            </a:r>
            <a:r>
              <a:rPr sz="1400" spc="-5" dirty="0">
                <a:latin typeface="Times New Roman"/>
                <a:cs typeface="Times New Roman"/>
              </a:rPr>
              <a:t>coinvolte</a:t>
            </a:r>
            <a:r>
              <a:rPr sz="1400" spc="130" dirty="0">
                <a:latin typeface="Times New Roman"/>
                <a:cs typeface="Times New Roman"/>
              </a:rPr>
              <a:t> </a:t>
            </a:r>
            <a:r>
              <a:rPr sz="1400" dirty="0">
                <a:latin typeface="Times New Roman"/>
                <a:cs typeface="Times New Roman"/>
              </a:rPr>
              <a:t>e</a:t>
            </a:r>
            <a:r>
              <a:rPr sz="1400" spc="140" dirty="0">
                <a:latin typeface="Times New Roman"/>
                <a:cs typeface="Times New Roman"/>
              </a:rPr>
              <a:t> </a:t>
            </a:r>
            <a:r>
              <a:rPr sz="1400" spc="-5" dirty="0">
                <a:latin typeface="Times New Roman"/>
                <a:cs typeface="Times New Roman"/>
              </a:rPr>
              <a:t>più</a:t>
            </a:r>
            <a:r>
              <a:rPr sz="1400" spc="145" dirty="0">
                <a:latin typeface="Times New Roman"/>
                <a:cs typeface="Times New Roman"/>
              </a:rPr>
              <a:t> </a:t>
            </a:r>
            <a:r>
              <a:rPr sz="1400" spc="-5" dirty="0">
                <a:latin typeface="Times New Roman"/>
                <a:cs typeface="Times New Roman"/>
              </a:rPr>
              <a:t>di</a:t>
            </a:r>
            <a:endParaRPr sz="1400">
              <a:latin typeface="Times New Roman"/>
              <a:cs typeface="Times New Roman"/>
            </a:endParaRPr>
          </a:p>
          <a:p>
            <a:pPr marL="12700" marR="5080" algn="just">
              <a:lnSpc>
                <a:spcPct val="110100"/>
              </a:lnSpc>
              <a:spcBef>
                <a:spcPts val="10"/>
              </a:spcBef>
            </a:pPr>
            <a:r>
              <a:rPr sz="1400" spc="-5" dirty="0">
                <a:latin typeface="Times New Roman"/>
                <a:cs typeface="Times New Roman"/>
              </a:rPr>
              <a:t>10.000 bambini </a:t>
            </a:r>
            <a:r>
              <a:rPr sz="1400" dirty="0">
                <a:latin typeface="Times New Roman"/>
                <a:cs typeface="Times New Roman"/>
              </a:rPr>
              <a:t>e ragazzi </a:t>
            </a:r>
            <a:r>
              <a:rPr sz="1400" spc="-5" dirty="0">
                <a:latin typeface="Times New Roman"/>
                <a:cs typeface="Times New Roman"/>
              </a:rPr>
              <a:t>cimentarsi con </a:t>
            </a:r>
            <a:r>
              <a:rPr sz="1400" dirty="0">
                <a:latin typeface="Times New Roman"/>
                <a:cs typeface="Times New Roman"/>
              </a:rPr>
              <a:t>il </a:t>
            </a:r>
            <a:r>
              <a:rPr sz="1400" spc="-5" dirty="0">
                <a:latin typeface="Times New Roman"/>
                <a:cs typeface="Times New Roman"/>
              </a:rPr>
              <a:t>tema </a:t>
            </a:r>
            <a:r>
              <a:rPr sz="1400" dirty="0">
                <a:latin typeface="Times New Roman"/>
                <a:cs typeface="Times New Roman"/>
              </a:rPr>
              <a:t>del Museo </a:t>
            </a:r>
            <a:r>
              <a:rPr sz="1400" spc="-5" dirty="0">
                <a:latin typeface="Times New Roman"/>
                <a:cs typeface="Times New Roman"/>
              </a:rPr>
              <a:t>Immaginario, Banca </a:t>
            </a:r>
            <a:r>
              <a:rPr sz="1400" spc="-10" dirty="0">
                <a:latin typeface="Times New Roman"/>
                <a:cs typeface="Times New Roman"/>
              </a:rPr>
              <a:t>Mps  </a:t>
            </a:r>
            <a:r>
              <a:rPr sz="1400" spc="-5" dirty="0">
                <a:latin typeface="Times New Roman"/>
                <a:cs typeface="Times New Roman"/>
              </a:rPr>
              <a:t>conferma quindi </a:t>
            </a:r>
            <a:r>
              <a:rPr sz="1400" dirty="0">
                <a:latin typeface="Times New Roman"/>
                <a:cs typeface="Times New Roman"/>
              </a:rPr>
              <a:t>il </a:t>
            </a:r>
            <a:r>
              <a:rPr sz="1400" spc="-5" dirty="0">
                <a:latin typeface="Times New Roman"/>
                <a:cs typeface="Times New Roman"/>
              </a:rPr>
              <a:t>proprio appoggio </a:t>
            </a:r>
            <a:r>
              <a:rPr sz="1400" spc="-10" dirty="0">
                <a:latin typeface="Times New Roman"/>
                <a:cs typeface="Times New Roman"/>
              </a:rPr>
              <a:t>al </a:t>
            </a:r>
            <a:r>
              <a:rPr sz="1400" spc="-5" dirty="0">
                <a:latin typeface="Times New Roman"/>
                <a:cs typeface="Times New Roman"/>
              </a:rPr>
              <a:t>“Festival della Cultura Creativa”, perché  scommettere sui giovani </a:t>
            </a:r>
            <a:r>
              <a:rPr sz="1400" dirty="0">
                <a:latin typeface="Times New Roman"/>
                <a:cs typeface="Times New Roman"/>
              </a:rPr>
              <a:t>e </a:t>
            </a:r>
            <a:r>
              <a:rPr sz="1400" spc="-5" dirty="0">
                <a:latin typeface="Times New Roman"/>
                <a:cs typeface="Times New Roman"/>
              </a:rPr>
              <a:t>sulla cultura significa scommettere sul futuro </a:t>
            </a:r>
            <a:r>
              <a:rPr sz="1400" dirty="0">
                <a:latin typeface="Times New Roman"/>
                <a:cs typeface="Times New Roman"/>
              </a:rPr>
              <a:t>e  </a:t>
            </a:r>
            <a:r>
              <a:rPr sz="1400" spc="-5" dirty="0">
                <a:latin typeface="Times New Roman"/>
                <a:cs typeface="Times New Roman"/>
              </a:rPr>
              <a:t>promuovere lo sviluppo </a:t>
            </a:r>
            <a:r>
              <a:rPr sz="1400" dirty="0">
                <a:latin typeface="Times New Roman"/>
                <a:cs typeface="Times New Roman"/>
              </a:rPr>
              <a:t>e la </a:t>
            </a:r>
            <a:r>
              <a:rPr sz="1400" spc="-5" dirty="0">
                <a:latin typeface="Times New Roman"/>
                <a:cs typeface="Times New Roman"/>
              </a:rPr>
              <a:t>crescita di un’intera comunità, portatrice di valori </a:t>
            </a:r>
            <a:r>
              <a:rPr sz="1400" dirty="0">
                <a:latin typeface="Times New Roman"/>
                <a:cs typeface="Times New Roman"/>
              </a:rPr>
              <a:t>e  </a:t>
            </a:r>
            <a:r>
              <a:rPr sz="1400" spc="-5" dirty="0">
                <a:latin typeface="Times New Roman"/>
                <a:cs typeface="Times New Roman"/>
              </a:rPr>
              <a:t>innovazione. </a:t>
            </a:r>
            <a:r>
              <a:rPr sz="1400" dirty="0">
                <a:latin typeface="Times New Roman"/>
                <a:cs typeface="Times New Roman"/>
              </a:rPr>
              <a:t>Il </a:t>
            </a:r>
            <a:r>
              <a:rPr sz="1400" spc="-10" dirty="0">
                <a:latin typeface="Times New Roman"/>
                <a:cs typeface="Times New Roman"/>
              </a:rPr>
              <a:t>programma </a:t>
            </a:r>
            <a:r>
              <a:rPr sz="1400" dirty="0">
                <a:latin typeface="Times New Roman"/>
                <a:cs typeface="Times New Roman"/>
              </a:rPr>
              <a:t>del </a:t>
            </a:r>
            <a:r>
              <a:rPr sz="1400" spc="-5" dirty="0">
                <a:latin typeface="Times New Roman"/>
                <a:cs typeface="Times New Roman"/>
              </a:rPr>
              <a:t>Festival </a:t>
            </a:r>
            <a:r>
              <a:rPr sz="1400" dirty="0">
                <a:latin typeface="Times New Roman"/>
                <a:cs typeface="Times New Roman"/>
              </a:rPr>
              <a:t>vede </a:t>
            </a:r>
            <a:r>
              <a:rPr sz="1400" spc="-5" dirty="0">
                <a:latin typeface="Times New Roman"/>
                <a:cs typeface="Times New Roman"/>
              </a:rPr>
              <a:t>quest’anno oltre ottanta iniziative  dedicate </a:t>
            </a:r>
            <a:r>
              <a:rPr sz="1400" spc="-10" dirty="0">
                <a:latin typeface="Times New Roman"/>
                <a:cs typeface="Times New Roman"/>
              </a:rPr>
              <a:t>ad </a:t>
            </a:r>
            <a:r>
              <a:rPr sz="1400" spc="-5" dirty="0">
                <a:latin typeface="Times New Roman"/>
                <a:cs typeface="Times New Roman"/>
              </a:rPr>
              <a:t>arte, archeologia, musica, canto, lettura, </a:t>
            </a:r>
            <a:r>
              <a:rPr sz="1400" dirty="0">
                <a:latin typeface="Times New Roman"/>
                <a:cs typeface="Times New Roman"/>
              </a:rPr>
              <a:t>teatro, </a:t>
            </a:r>
            <a:r>
              <a:rPr sz="1400" spc="-5" dirty="0">
                <a:latin typeface="Times New Roman"/>
                <a:cs typeface="Times New Roman"/>
              </a:rPr>
              <a:t>robotica, nuove  tecnologie,   svolte   in   collaborazione   </a:t>
            </a:r>
            <a:r>
              <a:rPr sz="1400" spc="-10" dirty="0">
                <a:latin typeface="Times New Roman"/>
                <a:cs typeface="Times New Roman"/>
              </a:rPr>
              <a:t>con   </a:t>
            </a:r>
            <a:r>
              <a:rPr sz="1400" spc="-5" dirty="0">
                <a:latin typeface="Times New Roman"/>
                <a:cs typeface="Times New Roman"/>
              </a:rPr>
              <a:t>scuole   </a:t>
            </a:r>
            <a:r>
              <a:rPr sz="1400" dirty="0">
                <a:latin typeface="Times New Roman"/>
                <a:cs typeface="Times New Roman"/>
              </a:rPr>
              <a:t>e   </a:t>
            </a:r>
            <a:r>
              <a:rPr sz="1400" spc="-5" dirty="0">
                <a:latin typeface="Times New Roman"/>
                <a:cs typeface="Times New Roman"/>
              </a:rPr>
              <a:t>Associazioni   del</a:t>
            </a:r>
            <a:r>
              <a:rPr sz="1400" spc="240" dirty="0">
                <a:latin typeface="Times New Roman"/>
                <a:cs typeface="Times New Roman"/>
              </a:rPr>
              <a:t> </a:t>
            </a:r>
            <a:r>
              <a:rPr sz="1400" spc="-5" dirty="0">
                <a:latin typeface="Times New Roman"/>
                <a:cs typeface="Times New Roman"/>
              </a:rPr>
              <a:t>territorio.</a:t>
            </a:r>
            <a:endParaRPr sz="1400">
              <a:latin typeface="Times New Roman"/>
              <a:cs typeface="Times New Roman"/>
            </a:endParaRP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247.libero.it  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974593"/>
            <a:ext cx="5947410" cy="1068070"/>
          </a:xfrm>
          <a:prstGeom prst="rect">
            <a:avLst/>
          </a:prstGeom>
        </p:spPr>
        <p:txBody>
          <a:bodyPr vert="horz" wrap="square" lIns="0" tIns="40005" rIns="0" bIns="0" rtlCol="0">
            <a:spAutoFit/>
          </a:bodyPr>
          <a:lstStyle/>
          <a:p>
            <a:pPr marL="12700" marR="5080">
              <a:lnSpc>
                <a:spcPts val="2670"/>
              </a:lnSpc>
              <a:spcBef>
                <a:spcPts val="315"/>
              </a:spcBef>
            </a:pPr>
            <a:r>
              <a:rPr sz="2350" b="1" dirty="0">
                <a:latin typeface="Georgia"/>
                <a:cs typeface="Georgia"/>
              </a:rPr>
              <a:t>Monte </a:t>
            </a:r>
            <a:r>
              <a:rPr sz="2350" b="1" spc="-5" dirty="0">
                <a:latin typeface="Georgia"/>
                <a:cs typeface="Georgia"/>
              </a:rPr>
              <a:t>dei Paschi </a:t>
            </a:r>
            <a:r>
              <a:rPr sz="2350" b="1" dirty="0">
                <a:latin typeface="Georgia"/>
                <a:cs typeface="Georgia"/>
              </a:rPr>
              <a:t>porta il </a:t>
            </a:r>
            <a:r>
              <a:rPr sz="2350" b="1" spc="-5" dirty="0">
                <a:latin typeface="Georgia"/>
                <a:cs typeface="Georgia"/>
              </a:rPr>
              <a:t>Festival della  cultura creativa</a:t>
            </a:r>
            <a:r>
              <a:rPr sz="2350" b="1" spc="5" dirty="0">
                <a:latin typeface="Georgia"/>
                <a:cs typeface="Georgia"/>
              </a:rPr>
              <a:t> </a:t>
            </a:r>
            <a:r>
              <a:rPr sz="2350" b="1" spc="-5" dirty="0">
                <a:latin typeface="Georgia"/>
                <a:cs typeface="Georgia"/>
              </a:rPr>
              <a:t>dell'Abi</a:t>
            </a:r>
            <a:endParaRPr sz="2350">
              <a:latin typeface="Georgia"/>
              <a:cs typeface="Georgia"/>
            </a:endParaRPr>
          </a:p>
          <a:p>
            <a:pPr marL="12700">
              <a:lnSpc>
                <a:spcPct val="100000"/>
              </a:lnSpc>
              <a:spcBef>
                <a:spcPts val="229"/>
              </a:spcBef>
            </a:pPr>
            <a:r>
              <a:rPr sz="900" u="sng" spc="-5" dirty="0">
                <a:solidFill>
                  <a:srgbClr val="005588"/>
                </a:solidFill>
                <a:uFill>
                  <a:solidFill>
                    <a:srgbClr val="005588"/>
                  </a:solidFill>
                </a:uFill>
                <a:latin typeface="Arial"/>
                <a:cs typeface="Arial"/>
                <a:hlinkClick r:id="rId3"/>
              </a:rPr>
              <a:t>Reggio</a:t>
            </a:r>
            <a:r>
              <a:rPr sz="900" u="sng" spc="5" dirty="0">
                <a:solidFill>
                  <a:srgbClr val="005588"/>
                </a:solidFill>
                <a:uFill>
                  <a:solidFill>
                    <a:srgbClr val="005588"/>
                  </a:solidFill>
                </a:uFill>
                <a:latin typeface="Arial"/>
                <a:cs typeface="Arial"/>
                <a:hlinkClick r:id="rId3"/>
              </a:rPr>
              <a:t> </a:t>
            </a:r>
            <a:r>
              <a:rPr sz="900" u="sng" spc="-5" dirty="0">
                <a:solidFill>
                  <a:srgbClr val="005588"/>
                </a:solidFill>
                <a:uFill>
                  <a:solidFill>
                    <a:srgbClr val="005588"/>
                  </a:solidFill>
                </a:uFill>
                <a:latin typeface="Arial"/>
                <a:cs typeface="Arial"/>
                <a:hlinkClick r:id="rId3"/>
              </a:rPr>
              <a:t>Calabria</a:t>
            </a:r>
            <a:endParaRPr sz="900">
              <a:latin typeface="Arial"/>
              <a:cs typeface="Arial"/>
            </a:endParaRPr>
          </a:p>
          <a:p>
            <a:pPr marL="12700">
              <a:lnSpc>
                <a:spcPct val="100000"/>
              </a:lnSpc>
              <a:spcBef>
                <a:spcPts val="439"/>
              </a:spcBef>
            </a:pPr>
            <a:r>
              <a:rPr sz="750" spc="-5" dirty="0">
                <a:solidFill>
                  <a:srgbClr val="666666"/>
                </a:solidFill>
                <a:latin typeface="Arial"/>
                <a:cs typeface="Arial"/>
              </a:rPr>
              <a:t>GIOVEDÌ 19 MARZO 2015</a:t>
            </a:r>
            <a:r>
              <a:rPr sz="750" spc="10" dirty="0">
                <a:solidFill>
                  <a:srgbClr val="666666"/>
                </a:solidFill>
                <a:latin typeface="Arial"/>
                <a:cs typeface="Arial"/>
              </a:rPr>
              <a:t> </a:t>
            </a:r>
            <a:r>
              <a:rPr sz="750" dirty="0">
                <a:solidFill>
                  <a:srgbClr val="666666"/>
                </a:solidFill>
                <a:latin typeface="Arial"/>
                <a:cs typeface="Arial"/>
              </a:rPr>
              <a:t>20:57</a:t>
            </a:r>
            <a:endParaRPr sz="750">
              <a:latin typeface="Arial"/>
              <a:cs typeface="Arial"/>
            </a:endParaRPr>
          </a:p>
        </p:txBody>
      </p:sp>
      <p:sp>
        <p:nvSpPr>
          <p:cNvPr id="5" name="object 5"/>
          <p:cNvSpPr txBox="1"/>
          <p:nvPr/>
        </p:nvSpPr>
        <p:spPr>
          <a:xfrm>
            <a:off x="706627" y="4143882"/>
            <a:ext cx="6148705" cy="4295140"/>
          </a:xfrm>
          <a:prstGeom prst="rect">
            <a:avLst/>
          </a:prstGeom>
        </p:spPr>
        <p:txBody>
          <a:bodyPr vert="horz" wrap="square" lIns="0" tIns="13335" rIns="0" bIns="0" rtlCol="0">
            <a:spAutoFit/>
          </a:bodyPr>
          <a:lstStyle/>
          <a:p>
            <a:pPr marL="12700" marR="5080" algn="just">
              <a:lnSpc>
                <a:spcPct val="125000"/>
              </a:lnSpc>
              <a:spcBef>
                <a:spcPts val="105"/>
              </a:spcBef>
            </a:pPr>
            <a:r>
              <a:rPr sz="900" dirty="0">
                <a:latin typeface="Arial"/>
                <a:cs typeface="Arial"/>
              </a:rPr>
              <a:t>Banca </a:t>
            </a:r>
            <a:r>
              <a:rPr sz="900" spc="-10" dirty="0">
                <a:latin typeface="Arial"/>
                <a:cs typeface="Arial"/>
              </a:rPr>
              <a:t>Mps </a:t>
            </a:r>
            <a:r>
              <a:rPr sz="900" dirty="0">
                <a:latin typeface="Arial"/>
                <a:cs typeface="Arial"/>
              </a:rPr>
              <a:t>porta a </a:t>
            </a:r>
            <a:r>
              <a:rPr sz="900" spc="-5" dirty="0">
                <a:latin typeface="Arial"/>
                <a:cs typeface="Arial"/>
              </a:rPr>
              <a:t>Reggio Calabria il “Festival della Cultura Creativa 2015”, </a:t>
            </a:r>
            <a:r>
              <a:rPr sz="900" dirty="0">
                <a:latin typeface="Arial"/>
                <a:cs typeface="Arial"/>
              </a:rPr>
              <a:t>la </a:t>
            </a:r>
            <a:r>
              <a:rPr sz="900" spc="-5" dirty="0">
                <a:latin typeface="Arial"/>
                <a:cs typeface="Arial"/>
              </a:rPr>
              <a:t>manifestazione promossa dalle banche </a:t>
            </a:r>
            <a:r>
              <a:rPr sz="900" dirty="0">
                <a:latin typeface="Arial"/>
                <a:cs typeface="Arial"/>
              </a:rPr>
              <a:t>e  </a:t>
            </a:r>
            <a:r>
              <a:rPr sz="900" spc="-5" dirty="0">
                <a:latin typeface="Arial"/>
                <a:cs typeface="Arial"/>
              </a:rPr>
              <a:t>coordinata dall’ABI. L’iniziativa, sostenuta </a:t>
            </a:r>
            <a:r>
              <a:rPr sz="900" dirty="0">
                <a:latin typeface="Arial"/>
                <a:cs typeface="Arial"/>
              </a:rPr>
              <a:t>per il </a:t>
            </a:r>
            <a:r>
              <a:rPr sz="900" spc="-5" dirty="0">
                <a:latin typeface="Arial"/>
                <a:cs typeface="Arial"/>
              </a:rPr>
              <a:t>secondo anno consecutivo da Banca Monte </a:t>
            </a:r>
            <a:r>
              <a:rPr sz="900" dirty="0">
                <a:latin typeface="Arial"/>
                <a:cs typeface="Arial"/>
              </a:rPr>
              <a:t>dei </a:t>
            </a:r>
            <a:r>
              <a:rPr sz="900" spc="5" dirty="0">
                <a:latin typeface="Arial"/>
                <a:cs typeface="Arial"/>
              </a:rPr>
              <a:t>Paschi </a:t>
            </a:r>
            <a:r>
              <a:rPr sz="900" spc="-5" dirty="0">
                <a:latin typeface="Arial"/>
                <a:cs typeface="Arial"/>
              </a:rPr>
              <a:t>di Siena, </a:t>
            </a:r>
            <a:r>
              <a:rPr sz="900" dirty="0">
                <a:latin typeface="Arial"/>
                <a:cs typeface="Arial"/>
              </a:rPr>
              <a:t>si </a:t>
            </a:r>
            <a:r>
              <a:rPr sz="900" spc="-5" dirty="0">
                <a:latin typeface="Arial"/>
                <a:cs typeface="Arial"/>
              </a:rPr>
              <a:t>tiene  nella settimana </a:t>
            </a:r>
            <a:r>
              <a:rPr sz="900" dirty="0">
                <a:latin typeface="Arial"/>
                <a:cs typeface="Arial"/>
              </a:rPr>
              <a:t>dal </a:t>
            </a:r>
            <a:r>
              <a:rPr sz="900" spc="-5" dirty="0">
                <a:latin typeface="Arial"/>
                <a:cs typeface="Arial"/>
              </a:rPr>
              <a:t>16 </a:t>
            </a:r>
            <a:r>
              <a:rPr sz="900" dirty="0">
                <a:latin typeface="Arial"/>
                <a:cs typeface="Arial"/>
              </a:rPr>
              <a:t>al 22 </a:t>
            </a:r>
            <a:r>
              <a:rPr sz="900" spc="-5" dirty="0">
                <a:latin typeface="Arial"/>
                <a:cs typeface="Arial"/>
              </a:rPr>
              <a:t>marzo sull’intero territorio nazionale </a:t>
            </a:r>
            <a:r>
              <a:rPr sz="900" dirty="0">
                <a:latin typeface="Arial"/>
                <a:cs typeface="Arial"/>
              </a:rPr>
              <a:t>e </a:t>
            </a:r>
            <a:r>
              <a:rPr sz="900" spc="-5" dirty="0">
                <a:latin typeface="Arial"/>
                <a:cs typeface="Arial"/>
              </a:rPr>
              <a:t>vede </a:t>
            </a:r>
            <a:r>
              <a:rPr sz="900" dirty="0">
                <a:latin typeface="Arial"/>
                <a:cs typeface="Arial"/>
              </a:rPr>
              <a:t>la </a:t>
            </a:r>
            <a:r>
              <a:rPr sz="900" spc="-5" dirty="0">
                <a:latin typeface="Arial"/>
                <a:cs typeface="Arial"/>
              </a:rPr>
              <a:t>realizzazione </a:t>
            </a:r>
            <a:r>
              <a:rPr sz="900" dirty="0">
                <a:latin typeface="Arial"/>
                <a:cs typeface="Arial"/>
              </a:rPr>
              <a:t>di una serie </a:t>
            </a:r>
            <a:r>
              <a:rPr sz="900" spc="-5" dirty="0">
                <a:latin typeface="Arial"/>
                <a:cs typeface="Arial"/>
              </a:rPr>
              <a:t>di progetti orientat i  </a:t>
            </a:r>
            <a:r>
              <a:rPr sz="900" dirty="0">
                <a:latin typeface="Arial"/>
                <a:cs typeface="Arial"/>
              </a:rPr>
              <a:t>alla </a:t>
            </a:r>
            <a:r>
              <a:rPr sz="900" spc="-5" dirty="0">
                <a:latin typeface="Arial"/>
                <a:cs typeface="Arial"/>
              </a:rPr>
              <a:t>creatività, alla sensibilizzazione delle capacità espressive </a:t>
            </a:r>
            <a:r>
              <a:rPr sz="900" dirty="0">
                <a:latin typeface="Arial"/>
                <a:cs typeface="Arial"/>
              </a:rPr>
              <a:t>e </a:t>
            </a:r>
            <a:r>
              <a:rPr sz="900" spc="-5" dirty="0">
                <a:latin typeface="Arial"/>
                <a:cs typeface="Arial"/>
              </a:rPr>
              <a:t>all’esperienza diretta </a:t>
            </a:r>
            <a:r>
              <a:rPr sz="900" dirty="0">
                <a:latin typeface="Arial"/>
                <a:cs typeface="Arial"/>
              </a:rPr>
              <a:t>dei </a:t>
            </a:r>
            <a:r>
              <a:rPr sz="900" spc="-5" dirty="0">
                <a:latin typeface="Arial"/>
                <a:cs typeface="Arial"/>
              </a:rPr>
              <a:t>laboratori, mirando a rendere la  </a:t>
            </a:r>
            <a:r>
              <a:rPr sz="900" dirty="0">
                <a:latin typeface="Arial"/>
                <a:cs typeface="Arial"/>
              </a:rPr>
              <a:t>Banca </a:t>
            </a:r>
            <a:r>
              <a:rPr sz="900" spc="-5" dirty="0">
                <a:latin typeface="Arial"/>
                <a:cs typeface="Arial"/>
              </a:rPr>
              <a:t>un soggetto attivo </a:t>
            </a:r>
            <a:r>
              <a:rPr sz="900" spc="-10" dirty="0">
                <a:latin typeface="Arial"/>
                <a:cs typeface="Arial"/>
              </a:rPr>
              <a:t>al </a:t>
            </a:r>
            <a:r>
              <a:rPr sz="900" spc="-5" dirty="0">
                <a:latin typeface="Arial"/>
                <a:cs typeface="Arial"/>
              </a:rPr>
              <a:t>fianco della società civile, </a:t>
            </a:r>
            <a:r>
              <a:rPr sz="900" spc="-10" dirty="0">
                <a:latin typeface="Arial"/>
                <a:cs typeface="Arial"/>
              </a:rPr>
              <a:t>ma </a:t>
            </a:r>
            <a:r>
              <a:rPr sz="900" spc="-5" dirty="0">
                <a:latin typeface="Arial"/>
                <a:cs typeface="Arial"/>
              </a:rPr>
              <a:t>soprattutto un catalizzatore di cultura e creatività sul </a:t>
            </a:r>
            <a:r>
              <a:rPr sz="900" dirty="0">
                <a:latin typeface="Arial"/>
                <a:cs typeface="Arial"/>
              </a:rPr>
              <a:t>territorio.  </a:t>
            </a:r>
            <a:r>
              <a:rPr sz="900" spc="-5" dirty="0">
                <a:latin typeface="Arial"/>
                <a:cs typeface="Arial"/>
              </a:rPr>
              <a:t>Tutto </a:t>
            </a:r>
            <a:r>
              <a:rPr sz="900" dirty="0">
                <a:latin typeface="Arial"/>
                <a:cs typeface="Arial"/>
              </a:rPr>
              <a:t>ciò con </a:t>
            </a:r>
            <a:r>
              <a:rPr sz="900" spc="-5" dirty="0">
                <a:latin typeface="Arial"/>
                <a:cs typeface="Arial"/>
              </a:rPr>
              <a:t>i giovanissimi al centro, per avvicinare bambini e ragazzi dai 6 </a:t>
            </a:r>
            <a:r>
              <a:rPr sz="900" spc="-10" dirty="0">
                <a:latin typeface="Arial"/>
                <a:cs typeface="Arial"/>
              </a:rPr>
              <a:t>ai </a:t>
            </a:r>
            <a:r>
              <a:rPr sz="900" spc="-5" dirty="0">
                <a:latin typeface="Arial"/>
                <a:cs typeface="Arial"/>
              </a:rPr>
              <a:t>13 anni alla scoperta </a:t>
            </a:r>
            <a:r>
              <a:rPr sz="900" spc="10" dirty="0">
                <a:latin typeface="Arial"/>
                <a:cs typeface="Arial"/>
              </a:rPr>
              <a:t>della </a:t>
            </a:r>
            <a:r>
              <a:rPr sz="900" spc="-5" dirty="0">
                <a:latin typeface="Arial"/>
                <a:cs typeface="Arial"/>
              </a:rPr>
              <a:t>cultura. </a:t>
            </a:r>
            <a:r>
              <a:rPr sz="900" spc="-10" dirty="0">
                <a:latin typeface="Arial"/>
                <a:cs typeface="Arial"/>
              </a:rPr>
              <a:t>Filo  </a:t>
            </a:r>
            <a:r>
              <a:rPr sz="900" spc="-5" dirty="0">
                <a:latin typeface="Arial"/>
                <a:cs typeface="Arial"/>
              </a:rPr>
              <a:t>conduttore </a:t>
            </a:r>
            <a:r>
              <a:rPr sz="900" dirty="0">
                <a:latin typeface="Arial"/>
                <a:cs typeface="Arial"/>
              </a:rPr>
              <a:t>di </a:t>
            </a:r>
            <a:r>
              <a:rPr sz="900" spc="-5" dirty="0">
                <a:latin typeface="Arial"/>
                <a:cs typeface="Arial"/>
              </a:rPr>
              <a:t>questa seconda edizione </a:t>
            </a:r>
            <a:r>
              <a:rPr sz="900" dirty="0">
                <a:latin typeface="Arial"/>
                <a:cs typeface="Arial"/>
              </a:rPr>
              <a:t>è il </a:t>
            </a:r>
            <a:r>
              <a:rPr sz="900" spc="-5" dirty="0">
                <a:latin typeface="Arial"/>
                <a:cs typeface="Arial"/>
              </a:rPr>
              <a:t>tema dei segni: </a:t>
            </a:r>
            <a:r>
              <a:rPr sz="900" dirty="0">
                <a:latin typeface="Arial"/>
                <a:cs typeface="Arial"/>
              </a:rPr>
              <a:t>“</a:t>
            </a:r>
            <a:r>
              <a:rPr sz="900" i="1" dirty="0">
                <a:latin typeface="Arial"/>
                <a:cs typeface="Arial"/>
              </a:rPr>
              <a:t>L’alfabeto </a:t>
            </a:r>
            <a:r>
              <a:rPr sz="900" i="1" spc="-5" dirty="0">
                <a:latin typeface="Arial"/>
                <a:cs typeface="Arial"/>
              </a:rPr>
              <a:t>del mondo. Leggiamo i </a:t>
            </a:r>
            <a:r>
              <a:rPr sz="900" i="1" dirty="0">
                <a:latin typeface="Arial"/>
                <a:cs typeface="Arial"/>
              </a:rPr>
              <a:t>segni </a:t>
            </a:r>
            <a:r>
              <a:rPr sz="900" i="1" spc="-5" dirty="0">
                <a:latin typeface="Arial"/>
                <a:cs typeface="Arial"/>
              </a:rPr>
              <a:t>intorno a noi e  raccontiamo</a:t>
            </a:r>
            <a:r>
              <a:rPr sz="900" spc="-5" dirty="0">
                <a:latin typeface="Arial"/>
                <a:cs typeface="Arial"/>
              </a:rPr>
              <a:t>”, declinato </a:t>
            </a:r>
            <a:r>
              <a:rPr sz="900" dirty="0">
                <a:latin typeface="Arial"/>
                <a:cs typeface="Arial"/>
              </a:rPr>
              <a:t>da </a:t>
            </a:r>
            <a:r>
              <a:rPr sz="900" spc="-5" dirty="0">
                <a:latin typeface="Arial"/>
                <a:cs typeface="Arial"/>
              </a:rPr>
              <a:t>ciascuna realtà con strumenti diversi </a:t>
            </a:r>
            <a:r>
              <a:rPr sz="900" dirty="0">
                <a:latin typeface="Arial"/>
                <a:cs typeface="Arial"/>
              </a:rPr>
              <a:t>e da </a:t>
            </a:r>
            <a:r>
              <a:rPr sz="900" spc="-5" dirty="0">
                <a:latin typeface="Arial"/>
                <a:cs typeface="Arial"/>
              </a:rPr>
              <a:t>punti di vista differenti, alla luce delle proprie  specificità e di quelle del territorio </a:t>
            </a:r>
            <a:r>
              <a:rPr sz="900" spc="-10" dirty="0">
                <a:latin typeface="Arial"/>
                <a:cs typeface="Arial"/>
              </a:rPr>
              <a:t>di</a:t>
            </a:r>
            <a:r>
              <a:rPr sz="900" spc="20" dirty="0">
                <a:latin typeface="Arial"/>
                <a:cs typeface="Arial"/>
              </a:rPr>
              <a:t> </a:t>
            </a:r>
            <a:r>
              <a:rPr sz="900" spc="-5" dirty="0">
                <a:latin typeface="Arial"/>
                <a:cs typeface="Arial"/>
              </a:rPr>
              <a:t>appartenenza.</a:t>
            </a:r>
            <a:endParaRPr sz="900">
              <a:latin typeface="Arial"/>
              <a:cs typeface="Arial"/>
            </a:endParaRPr>
          </a:p>
          <a:p>
            <a:pPr marL="12700" marR="5715" algn="just">
              <a:lnSpc>
                <a:spcPct val="125000"/>
              </a:lnSpc>
              <a:spcBef>
                <a:spcPts val="5"/>
              </a:spcBef>
            </a:pPr>
            <a:r>
              <a:rPr sz="900" dirty="0">
                <a:latin typeface="Arial"/>
                <a:cs typeface="Arial"/>
              </a:rPr>
              <a:t>A </a:t>
            </a:r>
            <a:r>
              <a:rPr sz="900" spc="-5" dirty="0">
                <a:latin typeface="Arial"/>
                <a:cs typeface="Arial"/>
              </a:rPr>
              <a:t>Roccella Ionica (RC) </a:t>
            </a:r>
            <a:r>
              <a:rPr sz="900" spc="-10" dirty="0">
                <a:latin typeface="Arial"/>
                <a:cs typeface="Arial"/>
              </a:rPr>
              <a:t>Banca Mps </a:t>
            </a:r>
            <a:r>
              <a:rPr sz="900" spc="-5" dirty="0">
                <a:latin typeface="Arial"/>
                <a:cs typeface="Arial"/>
              </a:rPr>
              <a:t>collabora </a:t>
            </a:r>
            <a:r>
              <a:rPr sz="900" dirty="0">
                <a:latin typeface="Arial"/>
                <a:cs typeface="Arial"/>
              </a:rPr>
              <a:t>con </a:t>
            </a:r>
            <a:r>
              <a:rPr sz="900" spc="-5" dirty="0">
                <a:latin typeface="Arial"/>
                <a:cs typeface="Arial"/>
              </a:rPr>
              <a:t>l’Associazione </a:t>
            </a:r>
            <a:r>
              <a:rPr sz="900" spc="-10" dirty="0">
                <a:latin typeface="Arial"/>
                <a:cs typeface="Arial"/>
              </a:rPr>
              <a:t>Don </a:t>
            </a:r>
            <a:r>
              <a:rPr sz="900" spc="-5" dirty="0">
                <a:latin typeface="Arial"/>
                <a:cs typeface="Arial"/>
              </a:rPr>
              <a:t>Milani Onlus per l’attivazione </a:t>
            </a:r>
            <a:r>
              <a:rPr sz="900" dirty="0">
                <a:latin typeface="Arial"/>
                <a:cs typeface="Arial"/>
              </a:rPr>
              <a:t>di un </a:t>
            </a:r>
            <a:r>
              <a:rPr sz="900" spc="-5" dirty="0">
                <a:latin typeface="Arial"/>
                <a:cs typeface="Arial"/>
              </a:rPr>
              <a:t>percorso  multimediale </a:t>
            </a:r>
            <a:r>
              <a:rPr sz="900" dirty="0">
                <a:latin typeface="Arial"/>
                <a:cs typeface="Arial"/>
              </a:rPr>
              <a:t>e di </a:t>
            </a:r>
            <a:r>
              <a:rPr sz="900" spc="-5" dirty="0">
                <a:latin typeface="Arial"/>
                <a:cs typeface="Arial"/>
              </a:rPr>
              <a:t>animazione dedicato </a:t>
            </a:r>
            <a:r>
              <a:rPr sz="900" dirty="0">
                <a:latin typeface="Arial"/>
                <a:cs typeface="Arial"/>
              </a:rPr>
              <a:t>al </a:t>
            </a:r>
            <a:r>
              <a:rPr sz="900" spc="-5" dirty="0">
                <a:latin typeface="Arial"/>
                <a:cs typeface="Arial"/>
              </a:rPr>
              <a:t>“racconto” </a:t>
            </a:r>
            <a:r>
              <a:rPr sz="900" dirty="0">
                <a:latin typeface="Arial"/>
                <a:cs typeface="Arial"/>
              </a:rPr>
              <a:t>per </a:t>
            </a:r>
            <a:r>
              <a:rPr sz="900" spc="-5" dirty="0">
                <a:latin typeface="Arial"/>
                <a:cs typeface="Arial"/>
              </a:rPr>
              <a:t>far comprendere ai bambini </a:t>
            </a:r>
            <a:r>
              <a:rPr sz="900" dirty="0">
                <a:latin typeface="Arial"/>
                <a:cs typeface="Arial"/>
              </a:rPr>
              <a:t>il </a:t>
            </a:r>
            <a:r>
              <a:rPr sz="900" spc="10" dirty="0">
                <a:latin typeface="Arial"/>
                <a:cs typeface="Arial"/>
              </a:rPr>
              <a:t>senso </a:t>
            </a:r>
            <a:r>
              <a:rPr sz="900" spc="-5" dirty="0">
                <a:latin typeface="Arial"/>
                <a:cs typeface="Arial"/>
              </a:rPr>
              <a:t>della narrazione, </a:t>
            </a:r>
            <a:r>
              <a:rPr sz="900" dirty="0">
                <a:latin typeface="Arial"/>
                <a:cs typeface="Arial"/>
              </a:rPr>
              <a:t>con </a:t>
            </a:r>
            <a:r>
              <a:rPr sz="900" spc="-5" dirty="0">
                <a:latin typeface="Arial"/>
                <a:cs typeface="Arial"/>
              </a:rPr>
              <a:t>i suoi  elementi tipici, attraverso </a:t>
            </a:r>
            <a:r>
              <a:rPr sz="900" dirty="0">
                <a:latin typeface="Arial"/>
                <a:cs typeface="Arial"/>
              </a:rPr>
              <a:t>il </a:t>
            </a:r>
            <a:r>
              <a:rPr sz="900" spc="-5" dirty="0">
                <a:latin typeface="Arial"/>
                <a:cs typeface="Arial"/>
              </a:rPr>
              <a:t>coinvolgimento diretto nella storia. Nel progetto denominato </a:t>
            </a:r>
            <a:r>
              <a:rPr sz="900" dirty="0">
                <a:latin typeface="Arial"/>
                <a:cs typeface="Arial"/>
              </a:rPr>
              <a:t>“</a:t>
            </a:r>
            <a:r>
              <a:rPr sz="900" i="1" dirty="0">
                <a:latin typeface="Arial"/>
                <a:cs typeface="Arial"/>
              </a:rPr>
              <a:t>Miti </a:t>
            </a:r>
            <a:r>
              <a:rPr sz="900" i="1" spc="-5" dirty="0">
                <a:latin typeface="Arial"/>
                <a:cs typeface="Arial"/>
              </a:rPr>
              <a:t>ed emozioni</a:t>
            </a:r>
            <a:r>
              <a:rPr sz="900" spc="-5" dirty="0">
                <a:latin typeface="Arial"/>
                <a:cs typeface="Arial"/>
              </a:rPr>
              <a:t>” sono infatti </a:t>
            </a:r>
            <a:r>
              <a:rPr sz="900" dirty="0">
                <a:latin typeface="Arial"/>
                <a:cs typeface="Arial"/>
              </a:rPr>
              <a:t>i  </a:t>
            </a:r>
            <a:r>
              <a:rPr sz="900" spc="-5" dirty="0">
                <a:latin typeface="Arial"/>
                <a:cs typeface="Arial"/>
              </a:rPr>
              <a:t>bambini stessi a mettersi in gioco, a raccontare dopo </a:t>
            </a:r>
            <a:r>
              <a:rPr sz="900" spc="-10" dirty="0">
                <a:latin typeface="Arial"/>
                <a:cs typeface="Arial"/>
              </a:rPr>
              <a:t>aver </a:t>
            </a:r>
            <a:r>
              <a:rPr sz="900" spc="-5" dirty="0">
                <a:latin typeface="Arial"/>
                <a:cs typeface="Arial"/>
              </a:rPr>
              <a:t>ascoltato le storie. Proprio come usava un tempo nella  tradizione </a:t>
            </a:r>
            <a:r>
              <a:rPr sz="900" dirty="0">
                <a:latin typeface="Arial"/>
                <a:cs typeface="Arial"/>
              </a:rPr>
              <a:t>orale </a:t>
            </a:r>
            <a:r>
              <a:rPr sz="900" spc="-5" dirty="0">
                <a:latin typeface="Arial"/>
                <a:cs typeface="Arial"/>
              </a:rPr>
              <a:t>degli antenati, vengono recuperate due leggende dell’antica Locri Epizephirii, importante colonia della  Magna </a:t>
            </a:r>
            <a:r>
              <a:rPr sz="900" dirty="0">
                <a:latin typeface="Arial"/>
                <a:cs typeface="Arial"/>
              </a:rPr>
              <a:t>Grecia, che </a:t>
            </a:r>
            <a:r>
              <a:rPr sz="900" spc="-5" dirty="0">
                <a:latin typeface="Arial"/>
                <a:cs typeface="Arial"/>
              </a:rPr>
              <a:t>fanno </a:t>
            </a:r>
            <a:r>
              <a:rPr sz="900" spc="-10" dirty="0">
                <a:latin typeface="Arial"/>
                <a:cs typeface="Arial"/>
              </a:rPr>
              <a:t>parte </a:t>
            </a:r>
            <a:r>
              <a:rPr sz="900" spc="-5" dirty="0">
                <a:latin typeface="Arial"/>
                <a:cs typeface="Arial"/>
              </a:rPr>
              <a:t>della cultura del territorio calabrese: </a:t>
            </a:r>
            <a:r>
              <a:rPr sz="900" spc="-10" dirty="0">
                <a:latin typeface="Arial"/>
                <a:cs typeface="Arial"/>
              </a:rPr>
              <a:t>il </a:t>
            </a:r>
            <a:r>
              <a:rPr sz="900" spc="-5" dirty="0">
                <a:latin typeface="Arial"/>
                <a:cs typeface="Arial"/>
              </a:rPr>
              <a:t>racconto di Persefone, figura mitologica greca,  </a:t>
            </a:r>
            <a:r>
              <a:rPr sz="900" dirty="0">
                <a:latin typeface="Arial"/>
                <a:cs typeface="Arial"/>
              </a:rPr>
              <a:t>rapita </a:t>
            </a:r>
            <a:r>
              <a:rPr sz="900" spc="-5" dirty="0">
                <a:latin typeface="Arial"/>
                <a:cs typeface="Arial"/>
              </a:rPr>
              <a:t>dal </a:t>
            </a:r>
            <a:r>
              <a:rPr sz="900" dirty="0">
                <a:latin typeface="Arial"/>
                <a:cs typeface="Arial"/>
              </a:rPr>
              <a:t>dio Ade e </a:t>
            </a:r>
            <a:r>
              <a:rPr sz="900" spc="-5" dirty="0">
                <a:latin typeface="Arial"/>
                <a:cs typeface="Arial"/>
              </a:rPr>
              <a:t>diventata </a:t>
            </a:r>
            <a:r>
              <a:rPr sz="900" dirty="0">
                <a:latin typeface="Arial"/>
                <a:cs typeface="Arial"/>
              </a:rPr>
              <a:t>regina </a:t>
            </a:r>
            <a:r>
              <a:rPr sz="900" spc="-5" dirty="0">
                <a:latin typeface="Arial"/>
                <a:cs typeface="Arial"/>
              </a:rPr>
              <a:t>dell’oltretomba, di cui </a:t>
            </a:r>
            <a:r>
              <a:rPr sz="900" dirty="0">
                <a:latin typeface="Arial"/>
                <a:cs typeface="Arial"/>
              </a:rPr>
              <a:t>nella </a:t>
            </a:r>
            <a:r>
              <a:rPr sz="900" spc="-5" dirty="0">
                <a:latin typeface="Arial"/>
                <a:cs typeface="Arial"/>
              </a:rPr>
              <a:t>colonia di Locri </a:t>
            </a:r>
            <a:r>
              <a:rPr sz="900" dirty="0">
                <a:latin typeface="Arial"/>
                <a:cs typeface="Arial"/>
              </a:rPr>
              <a:t>era </a:t>
            </a:r>
            <a:r>
              <a:rPr sz="900" spc="-5" dirty="0">
                <a:latin typeface="Arial"/>
                <a:cs typeface="Arial"/>
              </a:rPr>
              <a:t>sviluppato </a:t>
            </a:r>
            <a:r>
              <a:rPr sz="900" dirty="0">
                <a:latin typeface="Arial"/>
                <a:cs typeface="Arial"/>
              </a:rPr>
              <a:t>il </a:t>
            </a:r>
            <a:r>
              <a:rPr sz="900" spc="-5" dirty="0">
                <a:latin typeface="Arial"/>
                <a:cs typeface="Arial"/>
              </a:rPr>
              <a:t>culto, </a:t>
            </a:r>
            <a:r>
              <a:rPr sz="900" dirty="0">
                <a:latin typeface="Arial"/>
                <a:cs typeface="Arial"/>
              </a:rPr>
              <a:t>e la </a:t>
            </a:r>
            <a:r>
              <a:rPr sz="900" spc="-5" dirty="0">
                <a:latin typeface="Arial"/>
                <a:cs typeface="Arial"/>
              </a:rPr>
              <a:t>storia </a:t>
            </a:r>
            <a:r>
              <a:rPr sz="900" dirty="0">
                <a:latin typeface="Arial"/>
                <a:cs typeface="Arial"/>
              </a:rPr>
              <a:t>di  </a:t>
            </a:r>
            <a:r>
              <a:rPr sz="900" spc="-5" dirty="0">
                <a:latin typeface="Arial"/>
                <a:cs typeface="Arial"/>
              </a:rPr>
              <a:t>Zaleuco, legislatore dell'antica locride, il primo nella Magna </a:t>
            </a:r>
            <a:r>
              <a:rPr sz="900" dirty="0">
                <a:latin typeface="Arial"/>
                <a:cs typeface="Arial"/>
              </a:rPr>
              <a:t>Grecia </a:t>
            </a:r>
            <a:r>
              <a:rPr sz="900" spc="-5" dirty="0">
                <a:latin typeface="Arial"/>
                <a:cs typeface="Arial"/>
              </a:rPr>
              <a:t>a sviluppare un codice di leggi scritto. Al progetto,  presentato oggi </a:t>
            </a:r>
            <a:r>
              <a:rPr sz="900" dirty="0">
                <a:latin typeface="Arial"/>
                <a:cs typeface="Arial"/>
              </a:rPr>
              <a:t>a </a:t>
            </a:r>
            <a:r>
              <a:rPr sz="900" spc="-5" dirty="0">
                <a:latin typeface="Arial"/>
                <a:cs typeface="Arial"/>
              </a:rPr>
              <a:t>Roccella Ionica, hanno partecipato circa </a:t>
            </a:r>
            <a:r>
              <a:rPr sz="900" dirty="0">
                <a:latin typeface="Arial"/>
                <a:cs typeface="Arial"/>
              </a:rPr>
              <a:t>70 </a:t>
            </a:r>
            <a:r>
              <a:rPr sz="900" spc="-5" dirty="0">
                <a:latin typeface="Arial"/>
                <a:cs typeface="Arial"/>
              </a:rPr>
              <a:t>studenti dell’Istituto Scolastico Comprensivo</a:t>
            </a:r>
            <a:r>
              <a:rPr sz="900" spc="105" dirty="0">
                <a:latin typeface="Arial"/>
                <a:cs typeface="Arial"/>
              </a:rPr>
              <a:t> </a:t>
            </a:r>
            <a:r>
              <a:rPr sz="900" spc="-5" dirty="0">
                <a:latin typeface="Arial"/>
                <a:cs typeface="Arial"/>
              </a:rPr>
              <a:t>cittadino.</a:t>
            </a:r>
            <a:endParaRPr sz="900">
              <a:latin typeface="Arial"/>
              <a:cs typeface="Arial"/>
            </a:endParaRPr>
          </a:p>
          <a:p>
            <a:pPr>
              <a:lnSpc>
                <a:spcPct val="100000"/>
              </a:lnSpc>
              <a:spcBef>
                <a:spcPts val="40"/>
              </a:spcBef>
            </a:pPr>
            <a:endParaRPr sz="1000">
              <a:latin typeface="Times New Roman"/>
              <a:cs typeface="Times New Roman"/>
            </a:endParaRPr>
          </a:p>
          <a:p>
            <a:pPr marL="12700" marR="11430" algn="just">
              <a:lnSpc>
                <a:spcPct val="125200"/>
              </a:lnSpc>
            </a:pPr>
            <a:r>
              <a:rPr sz="900" spc="-5" dirty="0">
                <a:latin typeface="Arial"/>
                <a:cs typeface="Arial"/>
              </a:rPr>
              <a:t>Dopo il successo della </a:t>
            </a:r>
            <a:r>
              <a:rPr sz="900" spc="-10" dirty="0">
                <a:latin typeface="Arial"/>
                <a:cs typeface="Arial"/>
              </a:rPr>
              <a:t>prima </a:t>
            </a:r>
            <a:r>
              <a:rPr sz="900" spc="-5" dirty="0">
                <a:latin typeface="Arial"/>
                <a:cs typeface="Arial"/>
              </a:rPr>
              <a:t>edizione 2014 </a:t>
            </a:r>
            <a:r>
              <a:rPr sz="900" dirty="0">
                <a:latin typeface="Arial"/>
                <a:cs typeface="Arial"/>
              </a:rPr>
              <a:t>che </a:t>
            </a:r>
            <a:r>
              <a:rPr sz="900" spc="-10" dirty="0">
                <a:latin typeface="Arial"/>
                <a:cs typeface="Arial"/>
              </a:rPr>
              <a:t>ha </a:t>
            </a:r>
            <a:r>
              <a:rPr sz="900" spc="-5" dirty="0">
                <a:latin typeface="Arial"/>
                <a:cs typeface="Arial"/>
              </a:rPr>
              <a:t>visto 50 </a:t>
            </a:r>
            <a:r>
              <a:rPr sz="900" dirty="0">
                <a:latin typeface="Arial"/>
                <a:cs typeface="Arial"/>
              </a:rPr>
              <a:t>città </a:t>
            </a:r>
            <a:r>
              <a:rPr sz="900" spc="-5" dirty="0">
                <a:latin typeface="Arial"/>
                <a:cs typeface="Arial"/>
              </a:rPr>
              <a:t>coinvolte e più di 10.000 bambini e ragazzi cimentarsi  </a:t>
            </a:r>
            <a:r>
              <a:rPr sz="900" dirty="0">
                <a:latin typeface="Arial"/>
                <a:cs typeface="Arial"/>
              </a:rPr>
              <a:t>con </a:t>
            </a:r>
            <a:r>
              <a:rPr sz="900" spc="-5" dirty="0">
                <a:latin typeface="Arial"/>
                <a:cs typeface="Arial"/>
              </a:rPr>
              <a:t>il tema del Museo Immaginario, Banca </a:t>
            </a:r>
            <a:r>
              <a:rPr sz="900" spc="-10" dirty="0">
                <a:latin typeface="Arial"/>
                <a:cs typeface="Arial"/>
              </a:rPr>
              <a:t>Mps </a:t>
            </a:r>
            <a:r>
              <a:rPr sz="900" spc="-5" dirty="0">
                <a:latin typeface="Arial"/>
                <a:cs typeface="Arial"/>
              </a:rPr>
              <a:t>conferma quindi </a:t>
            </a:r>
            <a:r>
              <a:rPr sz="900" dirty="0">
                <a:latin typeface="Arial"/>
                <a:cs typeface="Arial"/>
              </a:rPr>
              <a:t>il </a:t>
            </a:r>
            <a:r>
              <a:rPr sz="900" spc="-5" dirty="0">
                <a:latin typeface="Arial"/>
                <a:cs typeface="Arial"/>
              </a:rPr>
              <a:t>proprio appoggio </a:t>
            </a:r>
            <a:r>
              <a:rPr sz="900" dirty="0">
                <a:latin typeface="Arial"/>
                <a:cs typeface="Arial"/>
              </a:rPr>
              <a:t>al </a:t>
            </a:r>
            <a:r>
              <a:rPr sz="900" spc="-5" dirty="0">
                <a:latin typeface="Arial"/>
                <a:cs typeface="Arial"/>
              </a:rPr>
              <a:t>“Festival della Cultura Creativa”,  perché scommettere </a:t>
            </a:r>
            <a:r>
              <a:rPr sz="900" dirty="0">
                <a:latin typeface="Arial"/>
                <a:cs typeface="Arial"/>
              </a:rPr>
              <a:t>sui </a:t>
            </a:r>
            <a:r>
              <a:rPr sz="900" spc="-5" dirty="0">
                <a:latin typeface="Arial"/>
                <a:cs typeface="Arial"/>
              </a:rPr>
              <a:t>giovani e sulla cultura significa scommettere </a:t>
            </a:r>
            <a:r>
              <a:rPr sz="900" dirty="0">
                <a:latin typeface="Arial"/>
                <a:cs typeface="Arial"/>
              </a:rPr>
              <a:t>sul </a:t>
            </a:r>
            <a:r>
              <a:rPr sz="900" spc="-5" dirty="0">
                <a:latin typeface="Arial"/>
                <a:cs typeface="Arial"/>
              </a:rPr>
              <a:t>futuro e promuovere lo sviluppo e la crescita </a:t>
            </a:r>
            <a:r>
              <a:rPr sz="900" spc="-10" dirty="0">
                <a:latin typeface="Arial"/>
                <a:cs typeface="Arial"/>
              </a:rPr>
              <a:t>di  </a:t>
            </a:r>
            <a:r>
              <a:rPr sz="900" spc="-5" dirty="0">
                <a:latin typeface="Arial"/>
                <a:cs typeface="Arial"/>
              </a:rPr>
              <a:t>un’intera comunità, portatrice </a:t>
            </a:r>
            <a:r>
              <a:rPr sz="900" dirty="0">
                <a:latin typeface="Arial"/>
                <a:cs typeface="Arial"/>
              </a:rPr>
              <a:t>di </a:t>
            </a:r>
            <a:r>
              <a:rPr sz="900" spc="-5" dirty="0">
                <a:latin typeface="Arial"/>
                <a:cs typeface="Arial"/>
              </a:rPr>
              <a:t>valori </a:t>
            </a:r>
            <a:r>
              <a:rPr sz="900" dirty="0">
                <a:latin typeface="Arial"/>
                <a:cs typeface="Arial"/>
              </a:rPr>
              <a:t>e </a:t>
            </a:r>
            <a:r>
              <a:rPr sz="900" spc="-5" dirty="0">
                <a:latin typeface="Arial"/>
                <a:cs typeface="Arial"/>
              </a:rPr>
              <a:t>innovazione. Il programma del Festival vede quest’anno oltre ottanta iniziative  dedicate ad </a:t>
            </a:r>
            <a:r>
              <a:rPr sz="900" dirty="0">
                <a:latin typeface="Arial"/>
                <a:cs typeface="Arial"/>
              </a:rPr>
              <a:t>arte, </a:t>
            </a:r>
            <a:r>
              <a:rPr sz="900" spc="-5" dirty="0">
                <a:latin typeface="Arial"/>
                <a:cs typeface="Arial"/>
              </a:rPr>
              <a:t>archeologia, musica, canto, lettura, teatro, robotica, nuove tecnologie, svolte in collaborazione con  scuole e Associazioni del</a:t>
            </a:r>
            <a:r>
              <a:rPr sz="900" spc="5" dirty="0">
                <a:latin typeface="Arial"/>
                <a:cs typeface="Arial"/>
              </a:rPr>
              <a:t> </a:t>
            </a:r>
            <a:r>
              <a:rPr sz="900" spc="-5" dirty="0">
                <a:latin typeface="Arial"/>
                <a:cs typeface="Arial"/>
              </a:rPr>
              <a:t>territorio.</a:t>
            </a:r>
            <a:endParaRPr sz="900">
              <a:latin typeface="Arial"/>
              <a:cs typeface="Arial"/>
            </a:endParaRPr>
          </a:p>
        </p:txBody>
      </p:sp>
      <p:sp>
        <p:nvSpPr>
          <p:cNvPr id="6" name="object 6"/>
          <p:cNvSpPr/>
          <p:nvPr/>
        </p:nvSpPr>
        <p:spPr>
          <a:xfrm>
            <a:off x="2637154" y="2157931"/>
            <a:ext cx="2285999" cy="45656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3495">
              <a:lnSpc>
                <a:spcPts val="1839"/>
              </a:lnSpc>
            </a:pPr>
            <a:r>
              <a:rPr sz="1600" b="1" spc="-30" dirty="0">
                <a:latin typeface="Arial"/>
                <a:cs typeface="Arial"/>
              </a:rPr>
              <a:t>A</a:t>
            </a:r>
            <a:r>
              <a:rPr sz="1600" b="1" dirty="0">
                <a:latin typeface="Arial"/>
                <a:cs typeface="Arial"/>
              </a:rPr>
              <a:t>b</a:t>
            </a:r>
            <a:r>
              <a:rPr sz="1600" b="1" spc="5" dirty="0">
                <a:latin typeface="Arial"/>
                <a:cs typeface="Arial"/>
              </a:rPr>
              <a:t>i</a:t>
            </a:r>
            <a:r>
              <a:rPr sz="1600" b="1" spc="-5" dirty="0">
                <a:latin typeface="Arial"/>
                <a:cs typeface="Arial"/>
              </a:rPr>
              <a:t>tar</a:t>
            </a:r>
            <a:r>
              <a:rPr sz="1600" b="1" spc="5" dirty="0">
                <a:latin typeface="Arial"/>
                <a:cs typeface="Arial"/>
              </a:rPr>
              <a:t>e</a:t>
            </a:r>
            <a:r>
              <a:rPr sz="1600" b="1" spc="-5" dirty="0">
                <a:latin typeface="Arial"/>
                <a:cs typeface="Arial"/>
              </a:rPr>
              <a:t>aro</a:t>
            </a:r>
            <a:r>
              <a:rPr sz="1600" b="1" dirty="0">
                <a:latin typeface="Arial"/>
                <a:cs typeface="Arial"/>
              </a:rPr>
              <a:t>ma</a:t>
            </a:r>
            <a:r>
              <a:rPr sz="1600" b="1" spc="-5" dirty="0">
                <a:latin typeface="Arial"/>
                <a:cs typeface="Arial"/>
              </a:rPr>
              <a:t>.</a:t>
            </a:r>
            <a:r>
              <a:rPr sz="1600" b="1" dirty="0">
                <a:latin typeface="Arial"/>
                <a:cs typeface="Arial"/>
              </a:rPr>
              <a:t>n</a:t>
            </a:r>
            <a:r>
              <a:rPr sz="1600" b="1" spc="-5" dirty="0">
                <a:latin typeface="Arial"/>
                <a:cs typeface="Arial"/>
              </a:rPr>
              <a:t>et  19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6393179"/>
            <a:ext cx="2047875" cy="228599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290442"/>
            <a:ext cx="6148070" cy="6565900"/>
          </a:xfrm>
          <a:prstGeom prst="rect">
            <a:avLst/>
          </a:prstGeom>
        </p:spPr>
        <p:txBody>
          <a:bodyPr vert="horz" wrap="square" lIns="0" tIns="38735" rIns="0" bIns="0" rtlCol="0">
            <a:spAutoFit/>
          </a:bodyPr>
          <a:lstStyle/>
          <a:p>
            <a:pPr marL="12700" marR="1153795">
              <a:lnSpc>
                <a:spcPts val="2740"/>
              </a:lnSpc>
              <a:spcBef>
                <a:spcPts val="305"/>
              </a:spcBef>
            </a:pPr>
            <a:r>
              <a:rPr sz="2400" b="1" spc="-50" dirty="0">
                <a:solidFill>
                  <a:srgbClr val="373737"/>
                </a:solidFill>
                <a:latin typeface="Georgia"/>
                <a:cs typeface="Georgia"/>
              </a:rPr>
              <a:t>Dal</a:t>
            </a:r>
            <a:r>
              <a:rPr sz="2400" b="1" spc="-165" dirty="0">
                <a:solidFill>
                  <a:srgbClr val="373737"/>
                </a:solidFill>
                <a:latin typeface="Georgia"/>
                <a:cs typeface="Georgia"/>
              </a:rPr>
              <a:t> </a:t>
            </a:r>
            <a:r>
              <a:rPr sz="2400" b="1" spc="-40" dirty="0">
                <a:solidFill>
                  <a:srgbClr val="373737"/>
                </a:solidFill>
                <a:latin typeface="Georgia"/>
                <a:cs typeface="Georgia"/>
              </a:rPr>
              <a:t>16</a:t>
            </a:r>
            <a:r>
              <a:rPr sz="2400" b="1" spc="-155" dirty="0">
                <a:solidFill>
                  <a:srgbClr val="373737"/>
                </a:solidFill>
                <a:latin typeface="Georgia"/>
                <a:cs typeface="Georgia"/>
              </a:rPr>
              <a:t> </a:t>
            </a:r>
            <a:r>
              <a:rPr sz="2400" b="1" spc="-40" dirty="0">
                <a:solidFill>
                  <a:srgbClr val="373737"/>
                </a:solidFill>
                <a:latin typeface="Georgia"/>
                <a:cs typeface="Georgia"/>
              </a:rPr>
              <a:t>al</a:t>
            </a:r>
            <a:r>
              <a:rPr sz="2400" b="1" spc="-160" dirty="0">
                <a:solidFill>
                  <a:srgbClr val="373737"/>
                </a:solidFill>
                <a:latin typeface="Georgia"/>
                <a:cs typeface="Georgia"/>
              </a:rPr>
              <a:t> </a:t>
            </a:r>
            <a:r>
              <a:rPr sz="2400" b="1" spc="-45" dirty="0">
                <a:solidFill>
                  <a:srgbClr val="373737"/>
                </a:solidFill>
                <a:latin typeface="Georgia"/>
                <a:cs typeface="Georgia"/>
              </a:rPr>
              <a:t>22</a:t>
            </a:r>
            <a:r>
              <a:rPr sz="2400" b="1" spc="-150" dirty="0">
                <a:solidFill>
                  <a:srgbClr val="373737"/>
                </a:solidFill>
                <a:latin typeface="Georgia"/>
                <a:cs typeface="Georgia"/>
              </a:rPr>
              <a:t> </a:t>
            </a:r>
            <a:r>
              <a:rPr sz="2400" b="1" spc="-60" dirty="0">
                <a:solidFill>
                  <a:srgbClr val="373737"/>
                </a:solidFill>
                <a:latin typeface="Georgia"/>
                <a:cs typeface="Georgia"/>
              </a:rPr>
              <a:t>marzo</a:t>
            </a:r>
            <a:r>
              <a:rPr sz="2400" b="1" spc="-165" dirty="0">
                <a:solidFill>
                  <a:srgbClr val="373737"/>
                </a:solidFill>
                <a:latin typeface="Georgia"/>
                <a:cs typeface="Georgia"/>
              </a:rPr>
              <a:t> </a:t>
            </a:r>
            <a:r>
              <a:rPr sz="2400" b="1" spc="-45" dirty="0">
                <a:solidFill>
                  <a:srgbClr val="373737"/>
                </a:solidFill>
                <a:latin typeface="Georgia"/>
                <a:cs typeface="Georgia"/>
              </a:rPr>
              <a:t>il</a:t>
            </a:r>
            <a:r>
              <a:rPr sz="2400" b="1" spc="-160" dirty="0">
                <a:solidFill>
                  <a:srgbClr val="373737"/>
                </a:solidFill>
                <a:latin typeface="Georgia"/>
                <a:cs typeface="Georgia"/>
              </a:rPr>
              <a:t> </a:t>
            </a:r>
            <a:r>
              <a:rPr sz="2400" b="1" spc="-70" dirty="0">
                <a:solidFill>
                  <a:srgbClr val="373737"/>
                </a:solidFill>
                <a:latin typeface="Georgia"/>
                <a:cs typeface="Georgia"/>
              </a:rPr>
              <a:t>Festival</a:t>
            </a:r>
            <a:r>
              <a:rPr sz="2400" b="1" spc="-160" dirty="0">
                <a:solidFill>
                  <a:srgbClr val="373737"/>
                </a:solidFill>
                <a:latin typeface="Georgia"/>
                <a:cs typeface="Georgia"/>
              </a:rPr>
              <a:t> </a:t>
            </a:r>
            <a:r>
              <a:rPr sz="2400" b="1" spc="-65" dirty="0">
                <a:solidFill>
                  <a:srgbClr val="373737"/>
                </a:solidFill>
                <a:latin typeface="Georgia"/>
                <a:cs typeface="Georgia"/>
              </a:rPr>
              <a:t>della  </a:t>
            </a:r>
            <a:r>
              <a:rPr sz="2400" b="1" spc="-70" dirty="0">
                <a:solidFill>
                  <a:srgbClr val="373737"/>
                </a:solidFill>
                <a:latin typeface="Georgia"/>
                <a:cs typeface="Georgia"/>
              </a:rPr>
              <a:t>Cultura</a:t>
            </a:r>
            <a:r>
              <a:rPr sz="2400" b="1" spc="-150" dirty="0">
                <a:solidFill>
                  <a:srgbClr val="373737"/>
                </a:solidFill>
                <a:latin typeface="Georgia"/>
                <a:cs typeface="Georgia"/>
              </a:rPr>
              <a:t> </a:t>
            </a:r>
            <a:r>
              <a:rPr sz="2400" b="1" spc="-70" dirty="0">
                <a:solidFill>
                  <a:srgbClr val="373737"/>
                </a:solidFill>
                <a:latin typeface="Georgia"/>
                <a:cs typeface="Georgia"/>
              </a:rPr>
              <a:t>Creativa</a:t>
            </a:r>
            <a:endParaRPr sz="2400">
              <a:latin typeface="Georgia"/>
              <a:cs typeface="Georgia"/>
            </a:endParaRPr>
          </a:p>
          <a:p>
            <a:pPr marL="12700">
              <a:lnSpc>
                <a:spcPts val="2125"/>
              </a:lnSpc>
              <a:spcBef>
                <a:spcPts val="600"/>
              </a:spcBef>
            </a:pPr>
            <a:r>
              <a:rPr sz="1800" i="1" spc="-5" dirty="0">
                <a:solidFill>
                  <a:srgbClr val="666666"/>
                </a:solidFill>
                <a:latin typeface="Georgia"/>
                <a:cs typeface="Georgia"/>
              </a:rPr>
              <a:t>Iniziative </a:t>
            </a:r>
            <a:r>
              <a:rPr sz="1800" i="1" dirty="0">
                <a:solidFill>
                  <a:srgbClr val="666666"/>
                </a:solidFill>
                <a:latin typeface="Georgia"/>
                <a:cs typeface="Georgia"/>
              </a:rPr>
              <a:t>e </a:t>
            </a:r>
            <a:r>
              <a:rPr sz="1800" i="1" spc="-5" dirty="0">
                <a:solidFill>
                  <a:srgbClr val="666666"/>
                </a:solidFill>
                <a:latin typeface="Georgia"/>
                <a:cs typeface="Georgia"/>
              </a:rPr>
              <a:t>laboratori nella</a:t>
            </a:r>
            <a:r>
              <a:rPr sz="1800" i="1" dirty="0">
                <a:solidFill>
                  <a:srgbClr val="666666"/>
                </a:solidFill>
                <a:latin typeface="Georgia"/>
                <a:cs typeface="Georgia"/>
              </a:rPr>
              <a:t> </a:t>
            </a:r>
            <a:r>
              <a:rPr sz="1800" i="1" spc="-5" dirty="0">
                <a:solidFill>
                  <a:srgbClr val="666666"/>
                </a:solidFill>
                <a:latin typeface="Georgia"/>
                <a:cs typeface="Georgia"/>
              </a:rPr>
              <a:t>Capitale</a:t>
            </a:r>
            <a:endParaRPr sz="1800">
              <a:latin typeface="Georgia"/>
              <a:cs typeface="Georgia"/>
            </a:endParaRPr>
          </a:p>
          <a:p>
            <a:pPr marL="12700">
              <a:lnSpc>
                <a:spcPts val="1405"/>
              </a:lnSpc>
            </a:pPr>
            <a:r>
              <a:rPr sz="1200" i="1" spc="-5" dirty="0">
                <a:latin typeface="Times New Roman"/>
                <a:cs typeface="Times New Roman"/>
              </a:rPr>
              <a:t>Redazione </a:t>
            </a:r>
            <a:r>
              <a:rPr sz="1200" i="1" dirty="0">
                <a:latin typeface="Times New Roman"/>
                <a:cs typeface="Times New Roman"/>
              </a:rPr>
              <a:t>- 19 </a:t>
            </a:r>
            <a:r>
              <a:rPr sz="1200" i="1" spc="-5" dirty="0">
                <a:latin typeface="Times New Roman"/>
                <a:cs typeface="Times New Roman"/>
              </a:rPr>
              <a:t>marzo</a:t>
            </a:r>
            <a:r>
              <a:rPr sz="1200" i="1" spc="-10" dirty="0">
                <a:latin typeface="Times New Roman"/>
                <a:cs typeface="Times New Roman"/>
              </a:rPr>
              <a:t> </a:t>
            </a:r>
            <a:r>
              <a:rPr sz="1200" i="1" dirty="0">
                <a:latin typeface="Times New Roman"/>
                <a:cs typeface="Times New Roman"/>
              </a:rPr>
              <a:t>2015</a:t>
            </a:r>
            <a:endParaRPr sz="1200">
              <a:latin typeface="Times New Roman"/>
              <a:cs typeface="Times New Roman"/>
            </a:endParaRPr>
          </a:p>
          <a:p>
            <a:pPr marL="12700" marR="8890" algn="just">
              <a:lnSpc>
                <a:spcPct val="110400"/>
              </a:lnSpc>
              <a:spcBef>
                <a:spcPts val="765"/>
              </a:spcBef>
            </a:pPr>
            <a:r>
              <a:rPr sz="1200" dirty="0">
                <a:latin typeface="Times New Roman"/>
                <a:cs typeface="Times New Roman"/>
              </a:rPr>
              <a:t>E’ in </a:t>
            </a:r>
            <a:r>
              <a:rPr sz="1200" spc="-5" dirty="0">
                <a:latin typeface="Times New Roman"/>
                <a:cs typeface="Times New Roman"/>
              </a:rPr>
              <a:t>corso </a:t>
            </a:r>
            <a:r>
              <a:rPr sz="1200" dirty="0">
                <a:latin typeface="Times New Roman"/>
                <a:cs typeface="Times New Roman"/>
              </a:rPr>
              <a:t>la </a:t>
            </a:r>
            <a:r>
              <a:rPr sz="1200" spc="-5" dirty="0">
                <a:latin typeface="Times New Roman"/>
                <a:cs typeface="Times New Roman"/>
              </a:rPr>
              <a:t>seconda </a:t>
            </a:r>
            <a:r>
              <a:rPr sz="1200" dirty="0">
                <a:latin typeface="Times New Roman"/>
                <a:cs typeface="Times New Roman"/>
              </a:rPr>
              <a:t>edizione </a:t>
            </a:r>
            <a:r>
              <a:rPr sz="1200" spc="-5" dirty="0">
                <a:latin typeface="Times New Roman"/>
                <a:cs typeface="Times New Roman"/>
              </a:rPr>
              <a:t>del Festival della Cultura Creativa che si concluderà </a:t>
            </a:r>
            <a:r>
              <a:rPr sz="1200" dirty="0">
                <a:latin typeface="Times New Roman"/>
                <a:cs typeface="Times New Roman"/>
              </a:rPr>
              <a:t>il 22 </a:t>
            </a:r>
            <a:r>
              <a:rPr sz="1200" spc="-5" dirty="0">
                <a:latin typeface="Times New Roman"/>
                <a:cs typeface="Times New Roman"/>
              </a:rPr>
              <a:t>marzo.  L’iniziativa </a:t>
            </a:r>
            <a:r>
              <a:rPr sz="1200" dirty="0">
                <a:latin typeface="Times New Roman"/>
                <a:cs typeface="Times New Roman"/>
              </a:rPr>
              <a:t>è </a:t>
            </a:r>
            <a:r>
              <a:rPr sz="1200" spc="-5" dirty="0">
                <a:latin typeface="Times New Roman"/>
                <a:cs typeface="Times New Roman"/>
              </a:rPr>
              <a:t>dedicata </a:t>
            </a:r>
            <a:r>
              <a:rPr sz="1200" dirty="0">
                <a:latin typeface="Times New Roman"/>
                <a:cs typeface="Times New Roman"/>
              </a:rPr>
              <a:t>a </a:t>
            </a:r>
            <a:r>
              <a:rPr sz="1200" spc="-5" dirty="0">
                <a:latin typeface="Times New Roman"/>
                <a:cs typeface="Times New Roman"/>
              </a:rPr>
              <a:t>bambini </a:t>
            </a:r>
            <a:r>
              <a:rPr sz="1200" dirty="0">
                <a:latin typeface="Times New Roman"/>
                <a:cs typeface="Times New Roman"/>
              </a:rPr>
              <a:t>e </a:t>
            </a:r>
            <a:r>
              <a:rPr sz="1200" spc="-5" dirty="0">
                <a:latin typeface="Times New Roman"/>
                <a:cs typeface="Times New Roman"/>
              </a:rPr>
              <a:t>giovani </a:t>
            </a:r>
            <a:r>
              <a:rPr sz="1200" dirty="0">
                <a:latin typeface="Times New Roman"/>
                <a:cs typeface="Times New Roman"/>
              </a:rPr>
              <a:t>e organizzata </a:t>
            </a:r>
            <a:r>
              <a:rPr sz="1200" spc="-5" dirty="0">
                <a:latin typeface="Times New Roman"/>
                <a:cs typeface="Times New Roman"/>
              </a:rPr>
              <a:t>dalle banche italiane con </a:t>
            </a:r>
            <a:r>
              <a:rPr sz="1200" dirty="0">
                <a:latin typeface="Times New Roman"/>
                <a:cs typeface="Times New Roman"/>
              </a:rPr>
              <a:t>il </a:t>
            </a:r>
            <a:r>
              <a:rPr sz="1200" spc="-5" dirty="0">
                <a:latin typeface="Times New Roman"/>
                <a:cs typeface="Times New Roman"/>
              </a:rPr>
              <a:t>coordinamento  </a:t>
            </a:r>
            <a:r>
              <a:rPr sz="1200" dirty="0">
                <a:latin typeface="Times New Roman"/>
                <a:cs typeface="Times New Roman"/>
              </a:rPr>
              <a:t>dell’ </a:t>
            </a:r>
            <a:r>
              <a:rPr sz="1200" spc="-5" dirty="0">
                <a:latin typeface="Times New Roman"/>
                <a:cs typeface="Times New Roman"/>
              </a:rPr>
              <a:t>ABI </a:t>
            </a:r>
            <a:r>
              <a:rPr sz="1200" dirty="0">
                <a:latin typeface="Times New Roman"/>
                <a:cs typeface="Times New Roman"/>
              </a:rPr>
              <a:t>(Associazione </a:t>
            </a:r>
            <a:r>
              <a:rPr sz="1200" spc="-5" dirty="0">
                <a:latin typeface="Times New Roman"/>
                <a:cs typeface="Times New Roman"/>
              </a:rPr>
              <a:t>Bancaria</a:t>
            </a:r>
            <a:r>
              <a:rPr sz="1200" spc="-65" dirty="0">
                <a:latin typeface="Times New Roman"/>
                <a:cs typeface="Times New Roman"/>
              </a:rPr>
              <a:t> </a:t>
            </a:r>
            <a:r>
              <a:rPr sz="1200" spc="-5" dirty="0">
                <a:latin typeface="Times New Roman"/>
                <a:cs typeface="Times New Roman"/>
              </a:rPr>
              <a:t>Italiana).</a:t>
            </a:r>
            <a:endParaRPr sz="1200">
              <a:latin typeface="Times New Roman"/>
              <a:cs typeface="Times New Roman"/>
            </a:endParaRPr>
          </a:p>
          <a:p>
            <a:pPr>
              <a:lnSpc>
                <a:spcPct val="100000"/>
              </a:lnSpc>
              <a:spcBef>
                <a:spcPts val="45"/>
              </a:spcBef>
            </a:pPr>
            <a:endParaRPr sz="1000">
              <a:latin typeface="Times New Roman"/>
              <a:cs typeface="Times New Roman"/>
            </a:endParaRPr>
          </a:p>
          <a:p>
            <a:pPr marL="12700" marR="5080" algn="just">
              <a:lnSpc>
                <a:spcPct val="110300"/>
              </a:lnSpc>
            </a:pPr>
            <a:r>
              <a:rPr sz="1200" spc="-10" dirty="0">
                <a:latin typeface="Times New Roman"/>
                <a:cs typeface="Times New Roman"/>
              </a:rPr>
              <a:t>La </a:t>
            </a:r>
            <a:r>
              <a:rPr sz="1200" dirty="0">
                <a:latin typeface="Times New Roman"/>
                <a:cs typeface="Times New Roman"/>
              </a:rPr>
              <a:t>manifestazione, </a:t>
            </a:r>
            <a:r>
              <a:rPr sz="1200" spc="-5" dirty="0">
                <a:latin typeface="Times New Roman"/>
                <a:cs typeface="Times New Roman"/>
              </a:rPr>
              <a:t>che </a:t>
            </a:r>
            <a:r>
              <a:rPr sz="1200" dirty="0">
                <a:latin typeface="Times New Roman"/>
                <a:cs typeface="Times New Roman"/>
              </a:rPr>
              <a:t>ha il </a:t>
            </a:r>
            <a:r>
              <a:rPr sz="1200" spc="-5" dirty="0">
                <a:latin typeface="Times New Roman"/>
                <a:cs typeface="Times New Roman"/>
              </a:rPr>
              <a:t>Patrocinio </a:t>
            </a:r>
            <a:r>
              <a:rPr sz="1200" dirty="0">
                <a:latin typeface="Times New Roman"/>
                <a:cs typeface="Times New Roman"/>
              </a:rPr>
              <a:t>dell’ UNESCO, </a:t>
            </a:r>
            <a:r>
              <a:rPr sz="1200" spc="-5" dirty="0">
                <a:latin typeface="Times New Roman"/>
                <a:cs typeface="Times New Roman"/>
              </a:rPr>
              <a:t>del Ministero dei Beni </a:t>
            </a:r>
            <a:r>
              <a:rPr sz="1200" dirty="0">
                <a:latin typeface="Times New Roman"/>
                <a:cs typeface="Times New Roman"/>
              </a:rPr>
              <a:t>e </a:t>
            </a:r>
            <a:r>
              <a:rPr sz="1200" spc="-5" dirty="0">
                <a:latin typeface="Times New Roman"/>
                <a:cs typeface="Times New Roman"/>
              </a:rPr>
              <a:t>delle </a:t>
            </a:r>
            <a:r>
              <a:rPr sz="1200" dirty="0">
                <a:latin typeface="Times New Roman"/>
                <a:cs typeface="Times New Roman"/>
              </a:rPr>
              <a:t>Attività  </a:t>
            </a:r>
            <a:r>
              <a:rPr sz="1200" spc="-5" dirty="0">
                <a:latin typeface="Times New Roman"/>
                <a:cs typeface="Times New Roman"/>
              </a:rPr>
              <a:t>Culturali, del Turismo, </a:t>
            </a:r>
            <a:r>
              <a:rPr sz="1200" dirty="0">
                <a:latin typeface="Times New Roman"/>
                <a:cs typeface="Times New Roman"/>
              </a:rPr>
              <a:t>la media </a:t>
            </a:r>
            <a:r>
              <a:rPr sz="1200" spc="-5" dirty="0">
                <a:latin typeface="Times New Roman"/>
                <a:cs typeface="Times New Roman"/>
              </a:rPr>
              <a:t>partnership </a:t>
            </a:r>
            <a:r>
              <a:rPr sz="1200" dirty="0">
                <a:latin typeface="Times New Roman"/>
                <a:cs typeface="Times New Roman"/>
              </a:rPr>
              <a:t>della </a:t>
            </a:r>
            <a:r>
              <a:rPr sz="1200" spc="-5" dirty="0">
                <a:latin typeface="Times New Roman"/>
                <a:cs typeface="Times New Roman"/>
              </a:rPr>
              <a:t>Rai, vedrà </a:t>
            </a:r>
            <a:r>
              <a:rPr sz="1200" dirty="0">
                <a:latin typeface="Times New Roman"/>
                <a:cs typeface="Times New Roman"/>
              </a:rPr>
              <a:t>oltre 10 mila </a:t>
            </a:r>
            <a:r>
              <a:rPr sz="1200" spc="-5" dirty="0">
                <a:latin typeface="Times New Roman"/>
                <a:cs typeface="Times New Roman"/>
              </a:rPr>
              <a:t>bambini </a:t>
            </a:r>
            <a:r>
              <a:rPr sz="1200" dirty="0">
                <a:latin typeface="Times New Roman"/>
                <a:cs typeface="Times New Roman"/>
              </a:rPr>
              <a:t>e </a:t>
            </a:r>
            <a:r>
              <a:rPr sz="1200" spc="-5" dirty="0">
                <a:latin typeface="Times New Roman"/>
                <a:cs typeface="Times New Roman"/>
              </a:rPr>
              <a:t>ragazzi  protagonisti </a:t>
            </a:r>
            <a:r>
              <a:rPr sz="1200" dirty="0">
                <a:latin typeface="Times New Roman"/>
                <a:cs typeface="Times New Roman"/>
              </a:rPr>
              <a:t>di </a:t>
            </a:r>
            <a:r>
              <a:rPr sz="1200" spc="-5" dirty="0">
                <a:latin typeface="Times New Roman"/>
                <a:cs typeface="Times New Roman"/>
              </a:rPr>
              <a:t>laboratori ed eventi dedicati ad arte, archeologia, </a:t>
            </a:r>
            <a:r>
              <a:rPr sz="1200" dirty="0">
                <a:latin typeface="Times New Roman"/>
                <a:cs typeface="Times New Roman"/>
              </a:rPr>
              <a:t>musica, canto, </a:t>
            </a:r>
            <a:r>
              <a:rPr sz="1200" spc="-5" dirty="0">
                <a:latin typeface="Times New Roman"/>
                <a:cs typeface="Times New Roman"/>
              </a:rPr>
              <a:t>lettura, teatro,  cinema, robotica </a:t>
            </a:r>
            <a:r>
              <a:rPr sz="1200" dirty="0">
                <a:latin typeface="Times New Roman"/>
                <a:cs typeface="Times New Roman"/>
              </a:rPr>
              <a:t>e </a:t>
            </a:r>
            <a:r>
              <a:rPr sz="1200" spc="-5" dirty="0">
                <a:latin typeface="Times New Roman"/>
                <a:cs typeface="Times New Roman"/>
              </a:rPr>
              <a:t>tecnologie digitali, diffusi </a:t>
            </a:r>
            <a:r>
              <a:rPr sz="1200" dirty="0">
                <a:latin typeface="Times New Roman"/>
                <a:cs typeface="Times New Roman"/>
              </a:rPr>
              <a:t>da nord a </a:t>
            </a:r>
            <a:r>
              <a:rPr sz="1200" spc="-5" dirty="0">
                <a:latin typeface="Times New Roman"/>
                <a:cs typeface="Times New Roman"/>
              </a:rPr>
              <a:t>sud </a:t>
            </a:r>
            <a:r>
              <a:rPr sz="1200" dirty="0">
                <a:latin typeface="Times New Roman"/>
                <a:cs typeface="Times New Roman"/>
              </a:rPr>
              <a:t>in tutta la</a:t>
            </a:r>
            <a:r>
              <a:rPr sz="1200" spc="45" dirty="0">
                <a:latin typeface="Times New Roman"/>
                <a:cs typeface="Times New Roman"/>
              </a:rPr>
              <a:t> </a:t>
            </a:r>
            <a:r>
              <a:rPr sz="1200" spc="-5" dirty="0">
                <a:latin typeface="Times New Roman"/>
                <a:cs typeface="Times New Roman"/>
              </a:rPr>
              <a:t>penisola.</a:t>
            </a:r>
            <a:endParaRPr sz="1200">
              <a:latin typeface="Times New Roman"/>
              <a:cs typeface="Times New Roman"/>
            </a:endParaRPr>
          </a:p>
          <a:p>
            <a:pPr>
              <a:lnSpc>
                <a:spcPct val="100000"/>
              </a:lnSpc>
              <a:spcBef>
                <a:spcPts val="45"/>
              </a:spcBef>
            </a:pPr>
            <a:endParaRPr sz="1000">
              <a:latin typeface="Times New Roman"/>
              <a:cs typeface="Times New Roman"/>
            </a:endParaRPr>
          </a:p>
          <a:p>
            <a:pPr marL="2171065" marR="5715" algn="just">
              <a:lnSpc>
                <a:spcPct val="110200"/>
              </a:lnSpc>
            </a:pPr>
            <a:r>
              <a:rPr sz="1200" dirty="0">
                <a:latin typeface="Times New Roman"/>
                <a:cs typeface="Times New Roman"/>
              </a:rPr>
              <a:t>Come </a:t>
            </a:r>
            <a:r>
              <a:rPr sz="1200" spc="-5" dirty="0">
                <a:latin typeface="Times New Roman"/>
                <a:cs typeface="Times New Roman"/>
              </a:rPr>
              <a:t>già sperimentato </a:t>
            </a:r>
            <a:r>
              <a:rPr sz="1200" dirty="0">
                <a:latin typeface="Times New Roman"/>
                <a:cs typeface="Times New Roman"/>
              </a:rPr>
              <a:t>nella </a:t>
            </a:r>
            <a:r>
              <a:rPr sz="1200" spc="-5" dirty="0">
                <a:latin typeface="Times New Roman"/>
                <a:cs typeface="Times New Roman"/>
              </a:rPr>
              <a:t>prima </a:t>
            </a:r>
            <a:r>
              <a:rPr sz="1200" dirty="0">
                <a:latin typeface="Times New Roman"/>
                <a:cs typeface="Times New Roman"/>
              </a:rPr>
              <a:t>edizione, </a:t>
            </a:r>
            <a:r>
              <a:rPr sz="1200" spc="-5" dirty="0">
                <a:latin typeface="Times New Roman"/>
                <a:cs typeface="Times New Roman"/>
              </a:rPr>
              <a:t>si articolerà  attraverso </a:t>
            </a:r>
            <a:r>
              <a:rPr sz="1200" dirty="0">
                <a:latin typeface="Times New Roman"/>
                <a:cs typeface="Times New Roman"/>
              </a:rPr>
              <a:t>una </a:t>
            </a:r>
            <a:r>
              <a:rPr sz="1200" spc="-5" dirty="0">
                <a:latin typeface="Times New Roman"/>
                <a:cs typeface="Times New Roman"/>
              </a:rPr>
              <a:t>ricca </a:t>
            </a:r>
            <a:r>
              <a:rPr sz="1200" dirty="0">
                <a:latin typeface="Times New Roman"/>
                <a:cs typeface="Times New Roman"/>
              </a:rPr>
              <a:t>proposta di </a:t>
            </a:r>
            <a:r>
              <a:rPr sz="1200" spc="-5" dirty="0">
                <a:latin typeface="Times New Roman"/>
                <a:cs typeface="Times New Roman"/>
              </a:rPr>
              <a:t>iniziative sull’intero territorio  nazionale. Un Festival </a:t>
            </a:r>
            <a:r>
              <a:rPr sz="1200" dirty="0">
                <a:latin typeface="Times New Roman"/>
                <a:cs typeface="Times New Roman"/>
              </a:rPr>
              <a:t>unico </a:t>
            </a:r>
            <a:r>
              <a:rPr sz="1200" spc="-5" dirty="0">
                <a:latin typeface="Times New Roman"/>
                <a:cs typeface="Times New Roman"/>
              </a:rPr>
              <a:t>nel suo </a:t>
            </a:r>
            <a:r>
              <a:rPr sz="1200" dirty="0">
                <a:latin typeface="Times New Roman"/>
                <a:cs typeface="Times New Roman"/>
              </a:rPr>
              <a:t>genere, </a:t>
            </a:r>
            <a:r>
              <a:rPr sz="1200" spc="-5" dirty="0">
                <a:latin typeface="Times New Roman"/>
                <a:cs typeface="Times New Roman"/>
              </a:rPr>
              <a:t>promosso </a:t>
            </a:r>
            <a:r>
              <a:rPr sz="1200" dirty="0">
                <a:latin typeface="Times New Roman"/>
                <a:cs typeface="Times New Roman"/>
              </a:rPr>
              <a:t>e  </a:t>
            </a:r>
            <a:r>
              <a:rPr sz="1200" spc="-5" dirty="0">
                <a:latin typeface="Times New Roman"/>
                <a:cs typeface="Times New Roman"/>
              </a:rPr>
              <a:t>realizzato dalle banche </a:t>
            </a:r>
            <a:r>
              <a:rPr sz="1200" dirty="0">
                <a:latin typeface="Times New Roman"/>
                <a:cs typeface="Times New Roman"/>
              </a:rPr>
              <a:t>e </a:t>
            </a:r>
            <a:r>
              <a:rPr sz="1200" spc="-5" dirty="0">
                <a:latin typeface="Times New Roman"/>
                <a:cs typeface="Times New Roman"/>
              </a:rPr>
              <a:t>dall’Abi, con l’obiettivo </a:t>
            </a:r>
            <a:r>
              <a:rPr sz="1200" dirty="0">
                <a:latin typeface="Times New Roman"/>
                <a:cs typeface="Times New Roman"/>
              </a:rPr>
              <a:t>di </a:t>
            </a:r>
            <a:r>
              <a:rPr sz="1200" spc="-5" dirty="0">
                <a:latin typeface="Times New Roman"/>
                <a:cs typeface="Times New Roman"/>
              </a:rPr>
              <a:t>avvicinare </a:t>
            </a:r>
            <a:r>
              <a:rPr sz="1200" dirty="0">
                <a:latin typeface="Times New Roman"/>
                <a:cs typeface="Times New Roman"/>
              </a:rPr>
              <a:t>i  </a:t>
            </a:r>
            <a:r>
              <a:rPr sz="1200" spc="-5" dirty="0">
                <a:latin typeface="Times New Roman"/>
                <a:cs typeface="Times New Roman"/>
              </a:rPr>
              <a:t>ragazzi alla cultura e, </a:t>
            </a:r>
            <a:r>
              <a:rPr sz="1200" dirty="0">
                <a:latin typeface="Times New Roman"/>
                <a:cs typeface="Times New Roman"/>
              </a:rPr>
              <a:t>in particolare, </a:t>
            </a:r>
            <a:r>
              <a:rPr sz="1200" spc="-5" dirty="0">
                <a:latin typeface="Times New Roman"/>
                <a:cs typeface="Times New Roman"/>
              </a:rPr>
              <a:t>agli aspetti </a:t>
            </a:r>
            <a:r>
              <a:rPr sz="1200" dirty="0">
                <a:latin typeface="Times New Roman"/>
                <a:cs typeface="Times New Roman"/>
              </a:rPr>
              <a:t>più </a:t>
            </a:r>
            <a:r>
              <a:rPr sz="1200" spc="-5" dirty="0">
                <a:latin typeface="Times New Roman"/>
                <a:cs typeface="Times New Roman"/>
              </a:rPr>
              <a:t>“generativi”  della</a:t>
            </a:r>
            <a:r>
              <a:rPr sz="1200" spc="-10" dirty="0">
                <a:latin typeface="Times New Roman"/>
                <a:cs typeface="Times New Roman"/>
              </a:rPr>
              <a:t> </a:t>
            </a:r>
            <a:r>
              <a:rPr sz="1200" spc="-5" dirty="0">
                <a:latin typeface="Times New Roman"/>
                <a:cs typeface="Times New Roman"/>
              </a:rPr>
              <a:t>creatività.</a:t>
            </a:r>
            <a:endParaRPr sz="1200">
              <a:latin typeface="Times New Roman"/>
              <a:cs typeface="Times New Roman"/>
            </a:endParaRPr>
          </a:p>
          <a:p>
            <a:pPr>
              <a:lnSpc>
                <a:spcPct val="100000"/>
              </a:lnSpc>
              <a:spcBef>
                <a:spcPts val="45"/>
              </a:spcBef>
            </a:pPr>
            <a:endParaRPr sz="1000">
              <a:latin typeface="Times New Roman"/>
              <a:cs typeface="Times New Roman"/>
            </a:endParaRPr>
          </a:p>
          <a:p>
            <a:pPr marL="2171065" marR="7620" algn="just">
              <a:lnSpc>
                <a:spcPct val="110300"/>
              </a:lnSpc>
              <a:spcBef>
                <a:spcPts val="5"/>
              </a:spcBef>
            </a:pPr>
            <a:r>
              <a:rPr sz="1200" dirty="0">
                <a:latin typeface="Times New Roman"/>
                <a:cs typeface="Times New Roman"/>
              </a:rPr>
              <a:t>Oltre </a:t>
            </a:r>
            <a:r>
              <a:rPr sz="1200" spc="-5" dirty="0">
                <a:latin typeface="Times New Roman"/>
                <a:cs typeface="Times New Roman"/>
              </a:rPr>
              <a:t>80 gli eventi culturali </a:t>
            </a:r>
            <a:r>
              <a:rPr sz="1200" dirty="0">
                <a:latin typeface="Times New Roman"/>
                <a:cs typeface="Times New Roman"/>
              </a:rPr>
              <a:t>che </a:t>
            </a:r>
            <a:r>
              <a:rPr sz="1200" spc="-5" dirty="0">
                <a:latin typeface="Times New Roman"/>
                <a:cs typeface="Times New Roman"/>
              </a:rPr>
              <a:t>si svolgeranno </a:t>
            </a:r>
            <a:r>
              <a:rPr sz="1200" spc="5" dirty="0">
                <a:latin typeface="Times New Roman"/>
                <a:cs typeface="Times New Roman"/>
              </a:rPr>
              <a:t>in </a:t>
            </a:r>
            <a:r>
              <a:rPr sz="1200" dirty="0">
                <a:latin typeface="Times New Roman"/>
                <a:cs typeface="Times New Roman"/>
              </a:rPr>
              <a:t>tutta </a:t>
            </a:r>
            <a:r>
              <a:rPr sz="1200" spc="-5" dirty="0">
                <a:latin typeface="Times New Roman"/>
                <a:cs typeface="Times New Roman"/>
              </a:rPr>
              <a:t>Italia </a:t>
            </a:r>
            <a:r>
              <a:rPr sz="1200" dirty="0">
                <a:latin typeface="Times New Roman"/>
                <a:cs typeface="Times New Roman"/>
              </a:rPr>
              <a:t>in  60 </a:t>
            </a:r>
            <a:r>
              <a:rPr sz="1200" spc="-5" dirty="0">
                <a:latin typeface="Times New Roman"/>
                <a:cs typeface="Times New Roman"/>
              </a:rPr>
              <a:t>città. “L’alfabeto </a:t>
            </a:r>
            <a:r>
              <a:rPr sz="1200" dirty="0">
                <a:latin typeface="Times New Roman"/>
                <a:cs typeface="Times New Roman"/>
              </a:rPr>
              <a:t>del </a:t>
            </a:r>
            <a:r>
              <a:rPr sz="1200" spc="-5" dirty="0">
                <a:latin typeface="Times New Roman"/>
                <a:cs typeface="Times New Roman"/>
              </a:rPr>
              <a:t>Mondo. Leggiamo </a:t>
            </a:r>
            <a:r>
              <a:rPr sz="1200" dirty="0">
                <a:latin typeface="Times New Roman"/>
                <a:cs typeface="Times New Roman"/>
              </a:rPr>
              <a:t>i </a:t>
            </a:r>
            <a:r>
              <a:rPr sz="1200" spc="-5" dirty="0">
                <a:latin typeface="Times New Roman"/>
                <a:cs typeface="Times New Roman"/>
              </a:rPr>
              <a:t>segni intorno </a:t>
            </a:r>
            <a:r>
              <a:rPr sz="1200" dirty="0">
                <a:latin typeface="Times New Roman"/>
                <a:cs typeface="Times New Roman"/>
              </a:rPr>
              <a:t>a noi  e </a:t>
            </a:r>
            <a:r>
              <a:rPr sz="1200" spc="-5" dirty="0">
                <a:latin typeface="Times New Roman"/>
                <a:cs typeface="Times New Roman"/>
              </a:rPr>
              <a:t>raccontiamo” </a:t>
            </a:r>
            <a:r>
              <a:rPr sz="1200" dirty="0">
                <a:latin typeface="Times New Roman"/>
                <a:cs typeface="Times New Roman"/>
              </a:rPr>
              <a:t>è il motivo </a:t>
            </a:r>
            <a:r>
              <a:rPr sz="1200" spc="-5" dirty="0">
                <a:latin typeface="Times New Roman"/>
                <a:cs typeface="Times New Roman"/>
              </a:rPr>
              <a:t>ispiratore </a:t>
            </a:r>
            <a:r>
              <a:rPr sz="1200" dirty="0">
                <a:latin typeface="Times New Roman"/>
                <a:cs typeface="Times New Roman"/>
              </a:rPr>
              <a:t>scelto per </a:t>
            </a:r>
            <a:r>
              <a:rPr sz="1200" spc="-5" dirty="0">
                <a:latin typeface="Times New Roman"/>
                <a:cs typeface="Times New Roman"/>
              </a:rPr>
              <a:t>questa seconda  </a:t>
            </a:r>
            <a:r>
              <a:rPr sz="1200" dirty="0">
                <a:latin typeface="Times New Roman"/>
                <a:cs typeface="Times New Roman"/>
              </a:rPr>
              <a:t>edizione. </a:t>
            </a:r>
            <a:r>
              <a:rPr sz="1200" spc="-5" dirty="0">
                <a:latin typeface="Times New Roman"/>
                <a:cs typeface="Times New Roman"/>
              </a:rPr>
              <a:t>Trarre </a:t>
            </a:r>
            <a:r>
              <a:rPr sz="1200" dirty="0">
                <a:latin typeface="Times New Roman"/>
                <a:cs typeface="Times New Roman"/>
              </a:rPr>
              <a:t>ispirazione </a:t>
            </a:r>
            <a:r>
              <a:rPr sz="1200" spc="-5" dirty="0">
                <a:latin typeface="Times New Roman"/>
                <a:cs typeface="Times New Roman"/>
              </a:rPr>
              <a:t>dalla natura, </a:t>
            </a:r>
            <a:r>
              <a:rPr sz="1200" dirty="0">
                <a:latin typeface="Times New Roman"/>
                <a:cs typeface="Times New Roman"/>
              </a:rPr>
              <a:t>dall’opera </a:t>
            </a:r>
            <a:r>
              <a:rPr sz="1200" spc="-5" dirty="0">
                <a:latin typeface="Times New Roman"/>
                <a:cs typeface="Times New Roman"/>
              </a:rPr>
              <a:t>dell’uomo </a:t>
            </a:r>
            <a:r>
              <a:rPr sz="1200" dirty="0">
                <a:latin typeface="Times New Roman"/>
                <a:cs typeface="Times New Roman"/>
              </a:rPr>
              <a:t>e  </a:t>
            </a:r>
            <a:r>
              <a:rPr sz="1200" spc="-5" dirty="0">
                <a:latin typeface="Times New Roman"/>
                <a:cs typeface="Times New Roman"/>
              </a:rPr>
              <a:t>dalle proprie </a:t>
            </a:r>
            <a:r>
              <a:rPr sz="1200" dirty="0">
                <a:latin typeface="Times New Roman"/>
                <a:cs typeface="Times New Roman"/>
              </a:rPr>
              <a:t>emozioni, </a:t>
            </a:r>
            <a:r>
              <a:rPr sz="1200" spc="-5" dirty="0">
                <a:latin typeface="Times New Roman"/>
                <a:cs typeface="Times New Roman"/>
              </a:rPr>
              <a:t>imparare </a:t>
            </a:r>
            <a:r>
              <a:rPr sz="1200" dirty="0">
                <a:latin typeface="Times New Roman"/>
                <a:cs typeface="Times New Roman"/>
              </a:rPr>
              <a:t>a </a:t>
            </a:r>
            <a:r>
              <a:rPr sz="1200" spc="-5" dirty="0">
                <a:latin typeface="Times New Roman"/>
                <a:cs typeface="Times New Roman"/>
              </a:rPr>
              <a:t>riconoscere </a:t>
            </a:r>
            <a:r>
              <a:rPr sz="1200" dirty="0">
                <a:latin typeface="Times New Roman"/>
                <a:cs typeface="Times New Roman"/>
              </a:rPr>
              <a:t>e a </a:t>
            </a:r>
            <a:r>
              <a:rPr sz="1200" spc="-5" dirty="0">
                <a:latin typeface="Times New Roman"/>
                <a:cs typeface="Times New Roman"/>
              </a:rPr>
              <a:t>leggere</a:t>
            </a:r>
            <a:r>
              <a:rPr sz="1200" spc="20" dirty="0">
                <a:latin typeface="Times New Roman"/>
                <a:cs typeface="Times New Roman"/>
              </a:rPr>
              <a:t> </a:t>
            </a:r>
            <a:r>
              <a:rPr sz="1200" dirty="0">
                <a:latin typeface="Times New Roman"/>
                <a:cs typeface="Times New Roman"/>
              </a:rPr>
              <a:t>i</a:t>
            </a:r>
            <a:endParaRPr sz="1200">
              <a:latin typeface="Times New Roman"/>
              <a:cs typeface="Times New Roman"/>
            </a:endParaRPr>
          </a:p>
          <a:p>
            <a:pPr marL="12700" marR="9525">
              <a:lnSpc>
                <a:spcPts val="1600"/>
              </a:lnSpc>
              <a:spcBef>
                <a:spcPts val="60"/>
              </a:spcBef>
            </a:pPr>
            <a:r>
              <a:rPr sz="1200" spc="-5" dirty="0">
                <a:latin typeface="Times New Roman"/>
                <a:cs typeface="Times New Roman"/>
              </a:rPr>
              <a:t>segni intorno </a:t>
            </a:r>
            <a:r>
              <a:rPr sz="1200" dirty="0">
                <a:latin typeface="Times New Roman"/>
                <a:cs typeface="Times New Roman"/>
              </a:rPr>
              <a:t>a noi, capire </a:t>
            </a:r>
            <a:r>
              <a:rPr sz="1200" spc="-5" dirty="0">
                <a:latin typeface="Times New Roman"/>
                <a:cs typeface="Times New Roman"/>
              </a:rPr>
              <a:t>come </a:t>
            </a:r>
            <a:r>
              <a:rPr sz="1200" dirty="0">
                <a:latin typeface="Times New Roman"/>
                <a:cs typeface="Times New Roman"/>
              </a:rPr>
              <a:t>nasce il racconto e </a:t>
            </a:r>
            <a:r>
              <a:rPr sz="1200" spc="-5" dirty="0">
                <a:latin typeface="Times New Roman"/>
                <a:cs typeface="Times New Roman"/>
              </a:rPr>
              <a:t>come si </a:t>
            </a:r>
            <a:r>
              <a:rPr sz="1200" dirty="0">
                <a:latin typeface="Times New Roman"/>
                <a:cs typeface="Times New Roman"/>
              </a:rPr>
              <a:t>può </a:t>
            </a:r>
            <a:r>
              <a:rPr sz="1200" spc="-5" dirty="0">
                <a:latin typeface="Times New Roman"/>
                <a:cs typeface="Times New Roman"/>
              </a:rPr>
              <a:t>declinare, </a:t>
            </a:r>
            <a:r>
              <a:rPr sz="1200" dirty="0">
                <a:latin typeface="Times New Roman"/>
                <a:cs typeface="Times New Roman"/>
              </a:rPr>
              <a:t>condividerlo</a:t>
            </a:r>
            <a:r>
              <a:rPr sz="1200" spc="135" dirty="0">
                <a:latin typeface="Times New Roman"/>
                <a:cs typeface="Times New Roman"/>
              </a:rPr>
              <a:t> </a:t>
            </a:r>
            <a:r>
              <a:rPr sz="1200" dirty="0">
                <a:latin typeface="Times New Roman"/>
                <a:cs typeface="Times New Roman"/>
              </a:rPr>
              <a:t>per  </a:t>
            </a:r>
            <a:r>
              <a:rPr sz="1200" spc="-5" dirty="0">
                <a:latin typeface="Times New Roman"/>
                <a:cs typeface="Times New Roman"/>
              </a:rPr>
              <a:t>generare </a:t>
            </a:r>
            <a:r>
              <a:rPr sz="1200" dirty="0">
                <a:latin typeface="Times New Roman"/>
                <a:cs typeface="Times New Roman"/>
              </a:rPr>
              <a:t>poi altre infinite </a:t>
            </a:r>
            <a:r>
              <a:rPr sz="1200" spc="-5" dirty="0">
                <a:latin typeface="Times New Roman"/>
                <a:cs typeface="Times New Roman"/>
              </a:rPr>
              <a:t>narrazioni, </a:t>
            </a:r>
            <a:r>
              <a:rPr sz="1200" dirty="0">
                <a:latin typeface="Times New Roman"/>
                <a:cs typeface="Times New Roman"/>
              </a:rPr>
              <a:t>è la </a:t>
            </a:r>
            <a:r>
              <a:rPr sz="1200" spc="-5" dirty="0">
                <a:latin typeface="Times New Roman"/>
                <a:cs typeface="Times New Roman"/>
              </a:rPr>
              <a:t>sfida </a:t>
            </a:r>
            <a:r>
              <a:rPr sz="1200" dirty="0">
                <a:latin typeface="Times New Roman"/>
                <a:cs typeface="Times New Roman"/>
              </a:rPr>
              <a:t>di</a:t>
            </a:r>
            <a:r>
              <a:rPr sz="1200" spc="5" dirty="0">
                <a:latin typeface="Times New Roman"/>
                <a:cs typeface="Times New Roman"/>
              </a:rPr>
              <a:t> </a:t>
            </a:r>
            <a:r>
              <a:rPr sz="1200" spc="-5" dirty="0">
                <a:latin typeface="Times New Roman"/>
                <a:cs typeface="Times New Roman"/>
              </a:rPr>
              <a:t>quest’anno.</a:t>
            </a:r>
            <a:endParaRPr sz="1200">
              <a:latin typeface="Times New Roman"/>
              <a:cs typeface="Times New Roman"/>
            </a:endParaRPr>
          </a:p>
          <a:p>
            <a:pPr>
              <a:lnSpc>
                <a:spcPct val="100000"/>
              </a:lnSpc>
              <a:spcBef>
                <a:spcPts val="55"/>
              </a:spcBef>
            </a:pPr>
            <a:endParaRPr sz="1050">
              <a:latin typeface="Times New Roman"/>
              <a:cs typeface="Times New Roman"/>
            </a:endParaRPr>
          </a:p>
          <a:p>
            <a:pPr marL="12700" algn="just">
              <a:lnSpc>
                <a:spcPct val="100000"/>
              </a:lnSpc>
            </a:pPr>
            <a:r>
              <a:rPr sz="1200" spc="-10" dirty="0">
                <a:latin typeface="Times New Roman"/>
                <a:cs typeface="Times New Roman"/>
              </a:rPr>
              <a:t>LE </a:t>
            </a:r>
            <a:r>
              <a:rPr sz="1200" spc="-5" dirty="0">
                <a:latin typeface="Times New Roman"/>
                <a:cs typeface="Times New Roman"/>
              </a:rPr>
              <a:t>PROSSIME INIZIATIVE A</a:t>
            </a:r>
            <a:r>
              <a:rPr sz="1200" spc="45" dirty="0">
                <a:latin typeface="Times New Roman"/>
                <a:cs typeface="Times New Roman"/>
              </a:rPr>
              <a:t> </a:t>
            </a:r>
            <a:r>
              <a:rPr sz="1200" spc="-5" dirty="0">
                <a:latin typeface="Times New Roman"/>
                <a:cs typeface="Times New Roman"/>
              </a:rPr>
              <a:t>ROMA</a:t>
            </a:r>
            <a:endParaRPr sz="1200">
              <a:latin typeface="Times New Roman"/>
              <a:cs typeface="Times New Roman"/>
            </a:endParaRPr>
          </a:p>
          <a:p>
            <a:pPr>
              <a:lnSpc>
                <a:spcPct val="100000"/>
              </a:lnSpc>
              <a:spcBef>
                <a:spcPts val="20"/>
              </a:spcBef>
            </a:pPr>
            <a:endParaRPr sz="1150">
              <a:latin typeface="Times New Roman"/>
              <a:cs typeface="Times New Roman"/>
            </a:endParaRPr>
          </a:p>
          <a:p>
            <a:pPr marL="12700" algn="just">
              <a:lnSpc>
                <a:spcPct val="100000"/>
              </a:lnSpc>
            </a:pPr>
            <a:r>
              <a:rPr sz="1200" dirty="0">
                <a:latin typeface="Times New Roman"/>
                <a:cs typeface="Times New Roman"/>
              </a:rPr>
              <a:t>Roma</a:t>
            </a:r>
            <a:endParaRPr sz="1200">
              <a:latin typeface="Times New Roman"/>
              <a:cs typeface="Times New Roman"/>
            </a:endParaRPr>
          </a:p>
        </p:txBody>
      </p:sp>
      <p:sp>
        <p:nvSpPr>
          <p:cNvPr id="6" name="object 6"/>
          <p:cNvSpPr/>
          <p:nvPr/>
        </p:nvSpPr>
        <p:spPr>
          <a:xfrm>
            <a:off x="2595549" y="2303831"/>
            <a:ext cx="2425482" cy="45221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073775" cy="938720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382135">
              <a:lnSpc>
                <a:spcPts val="1839"/>
              </a:lnSpc>
            </a:pPr>
            <a:r>
              <a:rPr sz="1600" b="1" spc="-30" dirty="0">
                <a:latin typeface="Arial"/>
                <a:cs typeface="Arial"/>
              </a:rPr>
              <a:t>A</a:t>
            </a:r>
            <a:r>
              <a:rPr sz="1600" b="1" dirty="0">
                <a:latin typeface="Arial"/>
                <a:cs typeface="Arial"/>
              </a:rPr>
              <a:t>b</a:t>
            </a:r>
            <a:r>
              <a:rPr sz="1600" b="1" spc="5" dirty="0">
                <a:latin typeface="Arial"/>
                <a:cs typeface="Arial"/>
              </a:rPr>
              <a:t>i</a:t>
            </a:r>
            <a:r>
              <a:rPr sz="1600" b="1" spc="-5" dirty="0">
                <a:latin typeface="Arial"/>
                <a:cs typeface="Arial"/>
              </a:rPr>
              <a:t>tar</a:t>
            </a:r>
            <a:r>
              <a:rPr sz="1600" b="1" spc="5" dirty="0">
                <a:latin typeface="Arial"/>
                <a:cs typeface="Arial"/>
              </a:rPr>
              <a:t>e</a:t>
            </a:r>
            <a:r>
              <a:rPr sz="1600" b="1" spc="-5" dirty="0">
                <a:latin typeface="Arial"/>
                <a:cs typeface="Arial"/>
              </a:rPr>
              <a:t>aro</a:t>
            </a:r>
            <a:r>
              <a:rPr sz="1600" b="1" dirty="0">
                <a:latin typeface="Arial"/>
                <a:cs typeface="Arial"/>
              </a:rPr>
              <a:t>ma</a:t>
            </a:r>
            <a:r>
              <a:rPr sz="1600" b="1" spc="-5" dirty="0">
                <a:latin typeface="Arial"/>
                <a:cs typeface="Arial"/>
              </a:rPr>
              <a:t>.</a:t>
            </a:r>
            <a:r>
              <a:rPr sz="1600" b="1" dirty="0">
                <a:latin typeface="Arial"/>
                <a:cs typeface="Arial"/>
              </a:rPr>
              <a:t>n</a:t>
            </a:r>
            <a:r>
              <a:rPr sz="1600" b="1" spc="-5" dirty="0">
                <a:latin typeface="Arial"/>
                <a:cs typeface="Arial"/>
              </a:rPr>
              <a:t>et  19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890"/>
              </a:spcBef>
            </a:pPr>
            <a:r>
              <a:rPr sz="1200" spc="-5" dirty="0">
                <a:latin typeface="Times New Roman"/>
                <a:cs typeface="Times New Roman"/>
              </a:rPr>
              <a:t>Associazione Bancaria</a:t>
            </a:r>
            <a:r>
              <a:rPr sz="1200" spc="10" dirty="0">
                <a:latin typeface="Times New Roman"/>
                <a:cs typeface="Times New Roman"/>
              </a:rPr>
              <a:t> </a:t>
            </a:r>
            <a:r>
              <a:rPr sz="1200" spc="-5" dirty="0">
                <a:latin typeface="Times New Roman"/>
                <a:cs typeface="Times New Roman"/>
              </a:rPr>
              <a:t>Italiana</a:t>
            </a:r>
            <a:endParaRPr sz="1200">
              <a:latin typeface="Times New Roman"/>
              <a:cs typeface="Times New Roman"/>
            </a:endParaRPr>
          </a:p>
          <a:p>
            <a:pPr marL="12700" marR="24130">
              <a:lnSpc>
                <a:spcPct val="110000"/>
              </a:lnSpc>
            </a:pPr>
            <a:r>
              <a:rPr sz="1200" spc="-5" dirty="0">
                <a:latin typeface="Times New Roman"/>
                <a:cs typeface="Times New Roman"/>
              </a:rPr>
              <a:t>Radio-walkshow “Verso gli artigiani digitali del rione-giardino </a:t>
            </a:r>
            <a:r>
              <a:rPr sz="1200" dirty="0">
                <a:latin typeface="Times New Roman"/>
                <a:cs typeface="Times New Roman"/>
              </a:rPr>
              <a:t>della </a:t>
            </a:r>
            <a:r>
              <a:rPr sz="1200" spc="-5" dirty="0">
                <a:latin typeface="Times New Roman"/>
                <a:cs typeface="Times New Roman"/>
              </a:rPr>
              <a:t>garbata”, </a:t>
            </a:r>
            <a:r>
              <a:rPr sz="1200" dirty="0">
                <a:latin typeface="Times New Roman"/>
                <a:cs typeface="Times New Roman"/>
              </a:rPr>
              <a:t>evento per le scuole  </a:t>
            </a:r>
            <a:r>
              <a:rPr sz="1200" spc="-5" dirty="0">
                <a:latin typeface="Times New Roman"/>
                <a:cs typeface="Times New Roman"/>
              </a:rPr>
              <a:t>con Carlo Infante–Urban</a:t>
            </a:r>
            <a:r>
              <a:rPr sz="1200" spc="30" dirty="0">
                <a:latin typeface="Times New Roman"/>
                <a:cs typeface="Times New Roman"/>
              </a:rPr>
              <a:t> </a:t>
            </a:r>
            <a:r>
              <a:rPr sz="1200" spc="-5" dirty="0">
                <a:latin typeface="Times New Roman"/>
                <a:cs typeface="Times New Roman"/>
              </a:rPr>
              <a:t>Experience.</a:t>
            </a:r>
            <a:endParaRPr sz="1200">
              <a:latin typeface="Times New Roman"/>
              <a:cs typeface="Times New Roman"/>
            </a:endParaRPr>
          </a:p>
          <a:p>
            <a:pPr marL="12700" marR="520065">
              <a:lnSpc>
                <a:spcPts val="1600"/>
              </a:lnSpc>
              <a:spcBef>
                <a:spcPts val="65"/>
              </a:spcBef>
            </a:pPr>
            <a:r>
              <a:rPr sz="1200" spc="-5" dirty="0">
                <a:latin typeface="Times New Roman"/>
                <a:cs typeface="Times New Roman"/>
              </a:rPr>
              <a:t>Presso </a:t>
            </a:r>
            <a:r>
              <a:rPr sz="1200" dirty="0">
                <a:latin typeface="Times New Roman"/>
                <a:cs typeface="Times New Roman"/>
              </a:rPr>
              <a:t>la </a:t>
            </a:r>
            <a:r>
              <a:rPr sz="1200" spc="-5" dirty="0">
                <a:latin typeface="Times New Roman"/>
                <a:cs typeface="Times New Roman"/>
              </a:rPr>
              <a:t>Scuola Media </a:t>
            </a:r>
            <a:r>
              <a:rPr sz="1200" dirty="0">
                <a:latin typeface="Times New Roman"/>
                <a:cs typeface="Times New Roman"/>
              </a:rPr>
              <a:t>Vivaldi- </a:t>
            </a:r>
            <a:r>
              <a:rPr sz="1200" spc="-15" dirty="0">
                <a:latin typeface="Times New Roman"/>
                <a:cs typeface="Times New Roman"/>
              </a:rPr>
              <a:t>IC </a:t>
            </a:r>
            <a:r>
              <a:rPr sz="1200" spc="-5" dirty="0">
                <a:latin typeface="Times New Roman"/>
                <a:cs typeface="Times New Roman"/>
              </a:rPr>
              <a:t>Macinghi </a:t>
            </a:r>
            <a:r>
              <a:rPr sz="1200" dirty="0">
                <a:latin typeface="Times New Roman"/>
                <a:cs typeface="Times New Roman"/>
              </a:rPr>
              <a:t>Strozzi (via </a:t>
            </a:r>
            <a:r>
              <a:rPr sz="1200" spc="-5" dirty="0">
                <a:latin typeface="Times New Roman"/>
                <a:cs typeface="Times New Roman"/>
              </a:rPr>
              <a:t>Macinghi </a:t>
            </a:r>
            <a:r>
              <a:rPr sz="1200" dirty="0">
                <a:latin typeface="Times New Roman"/>
                <a:cs typeface="Times New Roman"/>
              </a:rPr>
              <a:t>Strozzi 51) </a:t>
            </a:r>
            <a:r>
              <a:rPr sz="1200" spc="-5" dirty="0">
                <a:latin typeface="Times New Roman"/>
                <a:cs typeface="Times New Roman"/>
              </a:rPr>
              <a:t>Garbatella  </a:t>
            </a:r>
            <a:r>
              <a:rPr sz="1200" dirty="0">
                <a:latin typeface="Times New Roman"/>
                <a:cs typeface="Times New Roman"/>
              </a:rPr>
              <a:t>19</a:t>
            </a:r>
            <a:r>
              <a:rPr sz="1200" spc="-5" dirty="0">
                <a:latin typeface="Times New Roman"/>
                <a:cs typeface="Times New Roman"/>
              </a:rPr>
              <a:t> marzo</a:t>
            </a:r>
            <a:endParaRPr sz="1200">
              <a:latin typeface="Times New Roman"/>
              <a:cs typeface="Times New Roman"/>
            </a:endParaRPr>
          </a:p>
          <a:p>
            <a:pPr marL="12700">
              <a:lnSpc>
                <a:spcPct val="100000"/>
              </a:lnSpc>
              <a:spcBef>
                <a:spcPts val="60"/>
              </a:spcBef>
            </a:pPr>
            <a:r>
              <a:rPr sz="1200" spc="-5" dirty="0">
                <a:latin typeface="Times New Roman"/>
                <a:cs typeface="Times New Roman"/>
              </a:rPr>
              <a:t>Per informazioni:</a:t>
            </a:r>
            <a:endParaRPr sz="1200">
              <a:latin typeface="Times New Roman"/>
              <a:cs typeface="Times New Roman"/>
            </a:endParaRPr>
          </a:p>
          <a:p>
            <a:pPr marL="12700" marR="4514850">
              <a:lnSpc>
                <a:spcPts val="1590"/>
              </a:lnSpc>
              <a:spcBef>
                <a:spcPts val="70"/>
              </a:spcBef>
            </a:pPr>
            <a:r>
              <a:rPr sz="1200" spc="-5" dirty="0">
                <a:latin typeface="Times New Roman"/>
                <a:cs typeface="Times New Roman"/>
                <a:hlinkClick r:id="rId3"/>
              </a:rPr>
              <a:t>info@urbanexperience.it </a:t>
            </a:r>
            <a:r>
              <a:rPr sz="1200" spc="-5" dirty="0">
                <a:latin typeface="Times New Roman"/>
                <a:cs typeface="Times New Roman"/>
              </a:rPr>
              <a:t> </a:t>
            </a:r>
            <a:r>
              <a:rPr sz="1200" spc="-5" dirty="0">
                <a:latin typeface="Times New Roman"/>
                <a:cs typeface="Times New Roman"/>
                <a:hlinkClick r:id="rId4"/>
              </a:rPr>
              <a:t>www.urbanexperience.it/</a:t>
            </a:r>
            <a:endParaRPr sz="1200">
              <a:latin typeface="Times New Roman"/>
              <a:cs typeface="Times New Roman"/>
            </a:endParaRPr>
          </a:p>
          <a:p>
            <a:pPr marL="12700">
              <a:lnSpc>
                <a:spcPct val="100000"/>
              </a:lnSpc>
              <a:spcBef>
                <a:spcPts val="75"/>
              </a:spcBef>
            </a:pPr>
            <a:r>
              <a:rPr sz="1200" spc="-5" dirty="0">
                <a:latin typeface="Times New Roman"/>
                <a:cs typeface="Times New Roman"/>
                <a:hlinkClick r:id="rId5"/>
              </a:rPr>
              <a:t>www.festivalculturacreativa.it/2015/02/18/roma-associazione-bancaria-italiana-9/</a:t>
            </a:r>
            <a:endParaRPr sz="1200">
              <a:latin typeface="Times New Roman"/>
              <a:cs typeface="Times New Roman"/>
            </a:endParaRPr>
          </a:p>
          <a:p>
            <a:pPr>
              <a:lnSpc>
                <a:spcPct val="100000"/>
              </a:lnSpc>
              <a:spcBef>
                <a:spcPts val="20"/>
              </a:spcBef>
            </a:pPr>
            <a:endParaRPr sz="1150">
              <a:latin typeface="Times New Roman"/>
              <a:cs typeface="Times New Roman"/>
            </a:endParaRPr>
          </a:p>
          <a:p>
            <a:pPr marL="12700">
              <a:lnSpc>
                <a:spcPct val="100000"/>
              </a:lnSpc>
            </a:pPr>
            <a:r>
              <a:rPr sz="1200" dirty="0">
                <a:latin typeface="Times New Roman"/>
                <a:cs typeface="Times New Roman"/>
              </a:rPr>
              <a:t>Roma</a:t>
            </a:r>
            <a:endParaRPr sz="1200">
              <a:latin typeface="Times New Roman"/>
              <a:cs typeface="Times New Roman"/>
            </a:endParaRPr>
          </a:p>
          <a:p>
            <a:pPr marL="12700">
              <a:lnSpc>
                <a:spcPct val="100000"/>
              </a:lnSpc>
              <a:spcBef>
                <a:spcPts val="145"/>
              </a:spcBef>
            </a:pPr>
            <a:r>
              <a:rPr sz="1200" spc="-5" dirty="0">
                <a:latin typeface="Times New Roman"/>
                <a:cs typeface="Times New Roman"/>
              </a:rPr>
              <a:t>Associazione Bancaria</a:t>
            </a:r>
            <a:r>
              <a:rPr sz="1200" spc="10" dirty="0">
                <a:latin typeface="Times New Roman"/>
                <a:cs typeface="Times New Roman"/>
              </a:rPr>
              <a:t> </a:t>
            </a:r>
            <a:r>
              <a:rPr sz="1200" spc="-5" dirty="0">
                <a:latin typeface="Times New Roman"/>
                <a:cs typeface="Times New Roman"/>
              </a:rPr>
              <a:t>Italiana</a:t>
            </a:r>
            <a:endParaRPr sz="1200">
              <a:latin typeface="Times New Roman"/>
              <a:cs typeface="Times New Roman"/>
            </a:endParaRPr>
          </a:p>
          <a:p>
            <a:pPr marL="12700">
              <a:lnSpc>
                <a:spcPct val="100000"/>
              </a:lnSpc>
              <a:spcBef>
                <a:spcPts val="145"/>
              </a:spcBef>
            </a:pPr>
            <a:r>
              <a:rPr sz="1200" spc="-5" dirty="0">
                <a:latin typeface="Times New Roman"/>
                <a:cs typeface="Times New Roman"/>
              </a:rPr>
              <a:t>Giornata studio “Reinventare l’apprendimento </a:t>
            </a:r>
            <a:r>
              <a:rPr sz="1200" dirty="0">
                <a:latin typeface="Times New Roman"/>
                <a:cs typeface="Times New Roman"/>
              </a:rPr>
              <a:t>– Cultura e </a:t>
            </a:r>
            <a:r>
              <a:rPr sz="1200" spc="-5" dirty="0">
                <a:latin typeface="Times New Roman"/>
                <a:cs typeface="Times New Roman"/>
              </a:rPr>
              <a:t>creatività </a:t>
            </a:r>
            <a:r>
              <a:rPr sz="1200" dirty="0">
                <a:latin typeface="Times New Roman"/>
                <a:cs typeface="Times New Roman"/>
              </a:rPr>
              <a:t>tra </a:t>
            </a:r>
            <a:r>
              <a:rPr sz="1200" spc="-5" dirty="0">
                <a:latin typeface="Times New Roman"/>
                <a:cs typeface="Times New Roman"/>
              </a:rPr>
              <a:t>linguaggi, metodi </a:t>
            </a:r>
            <a:r>
              <a:rPr sz="1200" dirty="0">
                <a:latin typeface="Times New Roman"/>
                <a:cs typeface="Times New Roman"/>
              </a:rPr>
              <a:t>e</a:t>
            </a:r>
            <a:r>
              <a:rPr sz="1200" spc="165" dirty="0">
                <a:latin typeface="Times New Roman"/>
                <a:cs typeface="Times New Roman"/>
              </a:rPr>
              <a:t> </a:t>
            </a:r>
            <a:r>
              <a:rPr sz="1200" dirty="0">
                <a:latin typeface="Times New Roman"/>
                <a:cs typeface="Times New Roman"/>
              </a:rPr>
              <a:t>azioni”</a:t>
            </a:r>
            <a:endParaRPr sz="1200">
              <a:latin typeface="Times New Roman"/>
              <a:cs typeface="Times New Roman"/>
            </a:endParaRPr>
          </a:p>
          <a:p>
            <a:pPr marL="12700" marR="203200">
              <a:lnSpc>
                <a:spcPct val="110000"/>
              </a:lnSpc>
              <a:spcBef>
                <a:spcPts val="10"/>
              </a:spcBef>
            </a:pPr>
            <a:r>
              <a:rPr sz="1200" spc="-5" dirty="0">
                <a:latin typeface="Times New Roman"/>
                <a:cs typeface="Times New Roman"/>
              </a:rPr>
              <a:t>con </a:t>
            </a:r>
            <a:r>
              <a:rPr sz="1200" dirty="0">
                <a:latin typeface="Times New Roman"/>
                <a:cs typeface="Times New Roman"/>
              </a:rPr>
              <a:t>Aldo </a:t>
            </a:r>
            <a:r>
              <a:rPr sz="1200" spc="-5" dirty="0">
                <a:latin typeface="Times New Roman"/>
                <a:cs typeface="Times New Roman"/>
              </a:rPr>
              <a:t>Tanchis, </a:t>
            </a:r>
            <a:r>
              <a:rPr sz="1200" dirty="0">
                <a:latin typeface="Times New Roman"/>
                <a:cs typeface="Times New Roman"/>
              </a:rPr>
              <a:t>comunicatore e </a:t>
            </a:r>
            <a:r>
              <a:rPr sz="1200" spc="-5" dirty="0">
                <a:latin typeface="Times New Roman"/>
                <a:cs typeface="Times New Roman"/>
              </a:rPr>
              <a:t>autore </a:t>
            </a:r>
            <a:r>
              <a:rPr sz="1200" dirty="0">
                <a:latin typeface="Times New Roman"/>
                <a:cs typeface="Times New Roman"/>
              </a:rPr>
              <a:t>del libro </a:t>
            </a:r>
            <a:r>
              <a:rPr sz="1200" spc="-5" dirty="0">
                <a:latin typeface="Times New Roman"/>
                <a:cs typeface="Times New Roman"/>
              </a:rPr>
              <a:t>Bruno </a:t>
            </a:r>
            <a:r>
              <a:rPr sz="1200" dirty="0">
                <a:latin typeface="Times New Roman"/>
                <a:cs typeface="Times New Roman"/>
              </a:rPr>
              <a:t>Munari; Anna Pironti, </a:t>
            </a:r>
            <a:r>
              <a:rPr sz="1200" spc="-5" dirty="0">
                <a:latin typeface="Times New Roman"/>
                <a:cs typeface="Times New Roman"/>
              </a:rPr>
              <a:t>Responsabile  Dipartimento Educazione Museo </a:t>
            </a:r>
            <a:r>
              <a:rPr sz="1200" dirty="0">
                <a:latin typeface="Times New Roman"/>
                <a:cs typeface="Times New Roman"/>
              </a:rPr>
              <a:t>Castello di Rivoli; </a:t>
            </a:r>
            <a:r>
              <a:rPr sz="1200" spc="-5" dirty="0">
                <a:latin typeface="Times New Roman"/>
                <a:cs typeface="Times New Roman"/>
              </a:rPr>
              <a:t>Alessandra </a:t>
            </a:r>
            <a:r>
              <a:rPr sz="1200" dirty="0">
                <a:latin typeface="Times New Roman"/>
                <a:cs typeface="Times New Roman"/>
              </a:rPr>
              <a:t>Falconi, </a:t>
            </a:r>
            <a:r>
              <a:rPr sz="1200" spc="-5" dirty="0">
                <a:latin typeface="Times New Roman"/>
                <a:cs typeface="Times New Roman"/>
              </a:rPr>
              <a:t>referente del Centro  Alberto </a:t>
            </a:r>
            <a:r>
              <a:rPr sz="1200" dirty="0">
                <a:latin typeface="Times New Roman"/>
                <a:cs typeface="Times New Roman"/>
              </a:rPr>
              <a:t>Manzi; </a:t>
            </a:r>
            <a:r>
              <a:rPr sz="1200" spc="-5" dirty="0">
                <a:latin typeface="Times New Roman"/>
                <a:cs typeface="Times New Roman"/>
              </a:rPr>
              <a:t>Carlo Infante, Presidente </a:t>
            </a:r>
            <a:r>
              <a:rPr sz="1200" dirty="0">
                <a:latin typeface="Times New Roman"/>
                <a:cs typeface="Times New Roman"/>
              </a:rPr>
              <a:t>di </a:t>
            </a:r>
            <a:r>
              <a:rPr sz="1200" spc="-5" dirty="0">
                <a:latin typeface="Times New Roman"/>
                <a:cs typeface="Times New Roman"/>
              </a:rPr>
              <a:t>Urban Experience; Fiorella </a:t>
            </a:r>
            <a:r>
              <a:rPr sz="1200" dirty="0">
                <a:latin typeface="Times New Roman"/>
                <a:cs typeface="Times New Roman"/>
              </a:rPr>
              <a:t>Operto, </a:t>
            </a:r>
            <a:r>
              <a:rPr sz="1200" spc="-5" dirty="0">
                <a:latin typeface="Times New Roman"/>
                <a:cs typeface="Times New Roman"/>
              </a:rPr>
              <a:t>Presidente della  Scuola </a:t>
            </a:r>
            <a:r>
              <a:rPr sz="1200" dirty="0">
                <a:latin typeface="Times New Roman"/>
                <a:cs typeface="Times New Roman"/>
              </a:rPr>
              <a:t>di </a:t>
            </a:r>
            <a:r>
              <a:rPr sz="1200" spc="-5" dirty="0">
                <a:latin typeface="Times New Roman"/>
                <a:cs typeface="Times New Roman"/>
              </a:rPr>
              <a:t>Robotica; Hubert </a:t>
            </a:r>
            <a:r>
              <a:rPr sz="1200" dirty="0">
                <a:latin typeface="Times New Roman"/>
                <a:cs typeface="Times New Roman"/>
              </a:rPr>
              <a:t>Jaoui, </a:t>
            </a:r>
            <a:r>
              <a:rPr sz="1200" spc="-5" dirty="0">
                <a:latin typeface="Times New Roman"/>
                <a:cs typeface="Times New Roman"/>
              </a:rPr>
              <a:t>esperto </a:t>
            </a:r>
            <a:r>
              <a:rPr sz="1200" dirty="0">
                <a:latin typeface="Times New Roman"/>
                <a:cs typeface="Times New Roman"/>
              </a:rPr>
              <a:t>di </a:t>
            </a:r>
            <a:r>
              <a:rPr sz="1200" spc="-5" dirty="0">
                <a:latin typeface="Times New Roman"/>
                <a:cs typeface="Times New Roman"/>
              </a:rPr>
              <a:t>creatività applicata; Ruggero </a:t>
            </a:r>
            <a:r>
              <a:rPr sz="1200" dirty="0">
                <a:latin typeface="Times New Roman"/>
                <a:cs typeface="Times New Roman"/>
              </a:rPr>
              <a:t>Poi, Vice </a:t>
            </a:r>
            <a:r>
              <a:rPr sz="1200" spc="-5" dirty="0">
                <a:latin typeface="Times New Roman"/>
                <a:cs typeface="Times New Roman"/>
              </a:rPr>
              <a:t>Presidente  esecutivo della Fondazione Montessori</a:t>
            </a:r>
            <a:r>
              <a:rPr sz="1200" spc="30" dirty="0">
                <a:latin typeface="Times New Roman"/>
                <a:cs typeface="Times New Roman"/>
              </a:rPr>
              <a:t> </a:t>
            </a:r>
            <a:r>
              <a:rPr sz="1200" spc="-5" dirty="0">
                <a:latin typeface="Times New Roman"/>
                <a:cs typeface="Times New Roman"/>
              </a:rPr>
              <a:t>Italia.</a:t>
            </a:r>
            <a:endParaRPr sz="1200">
              <a:latin typeface="Times New Roman"/>
              <a:cs typeface="Times New Roman"/>
            </a:endParaRPr>
          </a:p>
          <a:p>
            <a:pPr marL="12700">
              <a:lnSpc>
                <a:spcPct val="100000"/>
              </a:lnSpc>
              <a:spcBef>
                <a:spcPts val="155"/>
              </a:spcBef>
            </a:pPr>
            <a:r>
              <a:rPr sz="1200" spc="-5" dirty="0">
                <a:latin typeface="Times New Roman"/>
                <a:cs typeface="Times New Roman"/>
              </a:rPr>
              <a:t>Presso </a:t>
            </a:r>
            <a:r>
              <a:rPr sz="1200" dirty="0">
                <a:latin typeface="Times New Roman"/>
                <a:cs typeface="Times New Roman"/>
              </a:rPr>
              <a:t>le </a:t>
            </a:r>
            <a:r>
              <a:rPr sz="1200" spc="-5" dirty="0">
                <a:latin typeface="Times New Roman"/>
                <a:cs typeface="Times New Roman"/>
              </a:rPr>
              <a:t>scuderie </a:t>
            </a:r>
            <a:r>
              <a:rPr sz="1200" dirty="0">
                <a:latin typeface="Times New Roman"/>
                <a:cs typeface="Times New Roman"/>
              </a:rPr>
              <a:t>di Palazzo</a:t>
            </a:r>
            <a:r>
              <a:rPr sz="1200" spc="-5" dirty="0">
                <a:latin typeface="Times New Roman"/>
                <a:cs typeface="Times New Roman"/>
              </a:rPr>
              <a:t> Altieri</a:t>
            </a:r>
            <a:endParaRPr sz="1200">
              <a:latin typeface="Times New Roman"/>
              <a:cs typeface="Times New Roman"/>
            </a:endParaRPr>
          </a:p>
          <a:p>
            <a:pPr marL="12700" marR="1570990">
              <a:lnSpc>
                <a:spcPct val="110000"/>
              </a:lnSpc>
              <a:spcBef>
                <a:spcPts val="5"/>
              </a:spcBef>
            </a:pPr>
            <a:r>
              <a:rPr sz="1200" spc="-5" dirty="0">
                <a:latin typeface="Times New Roman"/>
                <a:cs typeface="Times New Roman"/>
              </a:rPr>
              <a:t>Venerdì </a:t>
            </a:r>
            <a:r>
              <a:rPr sz="1200" dirty="0">
                <a:latin typeface="Times New Roman"/>
                <a:cs typeface="Times New Roman"/>
              </a:rPr>
              <a:t>20 marzo. </a:t>
            </a:r>
            <a:r>
              <a:rPr sz="1200" spc="-5" dirty="0">
                <a:latin typeface="Times New Roman"/>
                <a:cs typeface="Times New Roman"/>
              </a:rPr>
              <a:t>Inizio incontro dalle </a:t>
            </a:r>
            <a:r>
              <a:rPr sz="1200" dirty="0">
                <a:latin typeface="Times New Roman"/>
                <a:cs typeface="Times New Roman"/>
              </a:rPr>
              <a:t>ore 10.30 e </a:t>
            </a:r>
            <a:r>
              <a:rPr sz="1200" spc="-5" dirty="0">
                <a:latin typeface="Times New Roman"/>
                <a:cs typeface="Times New Roman"/>
              </a:rPr>
              <a:t>workshop dalle </a:t>
            </a:r>
            <a:r>
              <a:rPr sz="1200" dirty="0">
                <a:latin typeface="Times New Roman"/>
                <a:cs typeface="Times New Roman"/>
              </a:rPr>
              <a:t>14.30  </a:t>
            </a:r>
            <a:r>
              <a:rPr sz="1200" spc="-5" dirty="0">
                <a:latin typeface="Times New Roman"/>
                <a:cs typeface="Times New Roman"/>
              </a:rPr>
              <a:t>Per informazioni:</a:t>
            </a:r>
            <a:endParaRPr sz="1200">
              <a:latin typeface="Times New Roman"/>
              <a:cs typeface="Times New Roman"/>
            </a:endParaRPr>
          </a:p>
          <a:p>
            <a:pPr marL="12700" marR="3566795">
              <a:lnSpc>
                <a:spcPts val="1600"/>
              </a:lnSpc>
              <a:spcBef>
                <a:spcPts val="65"/>
              </a:spcBef>
            </a:pPr>
            <a:r>
              <a:rPr sz="1200" dirty="0">
                <a:latin typeface="Times New Roman"/>
                <a:cs typeface="Times New Roman"/>
                <a:hlinkClick r:id="rId6"/>
              </a:rPr>
              <a:t>tel. 066767343 o </a:t>
            </a:r>
            <a:r>
              <a:rPr sz="1200" spc="-5" dirty="0">
                <a:latin typeface="Times New Roman"/>
                <a:cs typeface="Times New Roman"/>
                <a:hlinkClick r:id="rId6"/>
              </a:rPr>
              <a:t>festival@abi.it </a:t>
            </a:r>
            <a:r>
              <a:rPr sz="1200" spc="-5" dirty="0">
                <a:latin typeface="Times New Roman"/>
                <a:cs typeface="Times New Roman"/>
              </a:rPr>
              <a:t> </a:t>
            </a:r>
            <a:r>
              <a:rPr sz="1200" spc="-5" dirty="0">
                <a:latin typeface="Times New Roman"/>
                <a:cs typeface="Times New Roman"/>
                <a:hlinkClick r:id="rId7"/>
              </a:rPr>
              <a:t>www.festivalculturacreativa.it/partecipa/</a:t>
            </a:r>
            <a:endParaRPr sz="1200">
              <a:latin typeface="Times New Roman"/>
              <a:cs typeface="Times New Roman"/>
            </a:endParaRPr>
          </a:p>
          <a:p>
            <a:pPr>
              <a:lnSpc>
                <a:spcPct val="100000"/>
              </a:lnSpc>
              <a:spcBef>
                <a:spcPts val="50"/>
              </a:spcBef>
            </a:pPr>
            <a:endParaRPr sz="1050">
              <a:latin typeface="Times New Roman"/>
              <a:cs typeface="Times New Roman"/>
            </a:endParaRPr>
          </a:p>
          <a:p>
            <a:pPr marL="12700">
              <a:lnSpc>
                <a:spcPct val="100000"/>
              </a:lnSpc>
            </a:pPr>
            <a:r>
              <a:rPr sz="1200" dirty="0">
                <a:latin typeface="Times New Roman"/>
                <a:cs typeface="Times New Roman"/>
              </a:rPr>
              <a:t>Roma</a:t>
            </a:r>
            <a:endParaRPr sz="1200">
              <a:latin typeface="Times New Roman"/>
              <a:cs typeface="Times New Roman"/>
            </a:endParaRPr>
          </a:p>
          <a:p>
            <a:pPr marL="12700">
              <a:lnSpc>
                <a:spcPct val="100000"/>
              </a:lnSpc>
              <a:spcBef>
                <a:spcPts val="145"/>
              </a:spcBef>
            </a:pPr>
            <a:r>
              <a:rPr sz="1200" spc="-5" dirty="0">
                <a:latin typeface="Times New Roman"/>
                <a:cs typeface="Times New Roman"/>
              </a:rPr>
              <a:t>Associazione Bancaria</a:t>
            </a:r>
            <a:r>
              <a:rPr sz="1200" spc="10" dirty="0">
                <a:latin typeface="Times New Roman"/>
                <a:cs typeface="Times New Roman"/>
              </a:rPr>
              <a:t> </a:t>
            </a:r>
            <a:r>
              <a:rPr sz="1200" spc="-5" dirty="0">
                <a:latin typeface="Times New Roman"/>
                <a:cs typeface="Times New Roman"/>
              </a:rPr>
              <a:t>Italiana</a:t>
            </a:r>
            <a:endParaRPr sz="1200">
              <a:latin typeface="Times New Roman"/>
              <a:cs typeface="Times New Roman"/>
            </a:endParaRPr>
          </a:p>
          <a:p>
            <a:pPr marL="12700" marR="151130">
              <a:lnSpc>
                <a:spcPts val="1600"/>
              </a:lnSpc>
              <a:spcBef>
                <a:spcPts val="65"/>
              </a:spcBef>
            </a:pPr>
            <a:r>
              <a:rPr sz="1200" dirty="0">
                <a:latin typeface="Times New Roman"/>
                <a:cs typeface="Times New Roman"/>
              </a:rPr>
              <a:t>“I </a:t>
            </a:r>
            <a:r>
              <a:rPr sz="1200" spc="-5" dirty="0">
                <a:latin typeface="Times New Roman"/>
                <a:cs typeface="Times New Roman"/>
              </a:rPr>
              <a:t>numeri raccontano”, laboratorio </a:t>
            </a:r>
            <a:r>
              <a:rPr sz="1200" dirty="0">
                <a:latin typeface="Times New Roman"/>
                <a:cs typeface="Times New Roman"/>
              </a:rPr>
              <a:t>d’arte </a:t>
            </a:r>
            <a:r>
              <a:rPr sz="1200" spc="-5" dirty="0">
                <a:latin typeface="Times New Roman"/>
                <a:cs typeface="Times New Roman"/>
              </a:rPr>
              <a:t>del </a:t>
            </a:r>
            <a:r>
              <a:rPr sz="1200" dirty="0">
                <a:latin typeface="Times New Roman"/>
                <a:cs typeface="Times New Roman"/>
              </a:rPr>
              <a:t>Palazzo </a:t>
            </a:r>
            <a:r>
              <a:rPr sz="1200" spc="-5" dirty="0">
                <a:latin typeface="Times New Roman"/>
                <a:cs typeface="Times New Roman"/>
              </a:rPr>
              <a:t>delle Esposizioni </a:t>
            </a:r>
            <a:r>
              <a:rPr sz="1200" dirty="0">
                <a:latin typeface="Times New Roman"/>
                <a:cs typeface="Times New Roman"/>
              </a:rPr>
              <a:t>in </a:t>
            </a:r>
            <a:r>
              <a:rPr sz="1200" spc="-10" dirty="0">
                <a:latin typeface="Times New Roman"/>
                <a:cs typeface="Times New Roman"/>
              </a:rPr>
              <a:t>occasione </a:t>
            </a:r>
            <a:r>
              <a:rPr sz="1200" dirty="0">
                <a:latin typeface="Times New Roman"/>
                <a:cs typeface="Times New Roman"/>
              </a:rPr>
              <a:t>della mostra  </a:t>
            </a:r>
            <a:r>
              <a:rPr sz="1200" spc="-5" dirty="0">
                <a:latin typeface="Times New Roman"/>
                <a:cs typeface="Times New Roman"/>
              </a:rPr>
              <a:t>“Numeri. </a:t>
            </a:r>
            <a:r>
              <a:rPr sz="1200" dirty="0">
                <a:latin typeface="Times New Roman"/>
                <a:cs typeface="Times New Roman"/>
              </a:rPr>
              <a:t>Tutto quel che </a:t>
            </a:r>
            <a:r>
              <a:rPr sz="1200" spc="-5" dirty="0">
                <a:latin typeface="Times New Roman"/>
                <a:cs typeface="Times New Roman"/>
              </a:rPr>
              <a:t>conta </a:t>
            </a:r>
            <a:r>
              <a:rPr sz="1200" dirty="0">
                <a:latin typeface="Times New Roman"/>
                <a:cs typeface="Times New Roman"/>
              </a:rPr>
              <a:t>da zero a</a:t>
            </a:r>
            <a:r>
              <a:rPr sz="1200" spc="-10" dirty="0">
                <a:latin typeface="Times New Roman"/>
                <a:cs typeface="Times New Roman"/>
              </a:rPr>
              <a:t> </a:t>
            </a:r>
            <a:r>
              <a:rPr sz="1200" dirty="0">
                <a:latin typeface="Times New Roman"/>
                <a:cs typeface="Times New Roman"/>
              </a:rPr>
              <a:t>infinito”</a:t>
            </a:r>
            <a:endParaRPr sz="1200">
              <a:latin typeface="Times New Roman"/>
              <a:cs typeface="Times New Roman"/>
            </a:endParaRPr>
          </a:p>
          <a:p>
            <a:pPr marL="12700">
              <a:lnSpc>
                <a:spcPct val="100000"/>
              </a:lnSpc>
              <a:spcBef>
                <a:spcPts val="60"/>
              </a:spcBef>
            </a:pPr>
            <a:r>
              <a:rPr sz="1200" spc="-5" dirty="0">
                <a:latin typeface="Times New Roman"/>
                <a:cs typeface="Times New Roman"/>
              </a:rPr>
              <a:t>Presso </a:t>
            </a:r>
            <a:r>
              <a:rPr sz="1200" dirty="0">
                <a:latin typeface="Times New Roman"/>
                <a:cs typeface="Times New Roman"/>
              </a:rPr>
              <a:t>il Palazzo </a:t>
            </a:r>
            <a:r>
              <a:rPr sz="1200" spc="-5" dirty="0">
                <a:latin typeface="Times New Roman"/>
                <a:cs typeface="Times New Roman"/>
              </a:rPr>
              <a:t>delle Esposizioni</a:t>
            </a:r>
            <a:endParaRPr sz="1200">
              <a:latin typeface="Times New Roman"/>
              <a:cs typeface="Times New Roman"/>
            </a:endParaRPr>
          </a:p>
          <a:p>
            <a:pPr marL="12700" marR="4982210">
              <a:lnSpc>
                <a:spcPct val="110000"/>
              </a:lnSpc>
            </a:pPr>
            <a:r>
              <a:rPr sz="1200" spc="-5" dirty="0">
                <a:latin typeface="Times New Roman"/>
                <a:cs typeface="Times New Roman"/>
              </a:rPr>
              <a:t>Sabato </a:t>
            </a:r>
            <a:r>
              <a:rPr sz="1200" dirty="0">
                <a:latin typeface="Times New Roman"/>
                <a:cs typeface="Times New Roman"/>
              </a:rPr>
              <a:t>21 </a:t>
            </a:r>
            <a:r>
              <a:rPr sz="1200" spc="-5" dirty="0">
                <a:latin typeface="Times New Roman"/>
                <a:cs typeface="Times New Roman"/>
              </a:rPr>
              <a:t>marzo  Per</a:t>
            </a:r>
            <a:r>
              <a:rPr sz="1200" spc="-35" dirty="0">
                <a:latin typeface="Times New Roman"/>
                <a:cs typeface="Times New Roman"/>
              </a:rPr>
              <a:t> </a:t>
            </a:r>
            <a:r>
              <a:rPr sz="1200" spc="-5" dirty="0">
                <a:latin typeface="Times New Roman"/>
                <a:cs typeface="Times New Roman"/>
              </a:rPr>
              <a:t>informazioni:</a:t>
            </a:r>
            <a:endParaRPr sz="1200">
              <a:latin typeface="Times New Roman"/>
              <a:cs typeface="Times New Roman"/>
            </a:endParaRPr>
          </a:p>
          <a:p>
            <a:pPr marL="12700">
              <a:lnSpc>
                <a:spcPct val="100000"/>
              </a:lnSpc>
              <a:spcBef>
                <a:spcPts val="160"/>
              </a:spcBef>
            </a:pPr>
            <a:r>
              <a:rPr sz="1200" dirty="0">
                <a:latin typeface="Times New Roman"/>
                <a:cs typeface="Times New Roman"/>
                <a:hlinkClick r:id="rId6"/>
              </a:rPr>
              <a:t>tel. 066767343 o</a:t>
            </a:r>
            <a:r>
              <a:rPr sz="1200" spc="-5" dirty="0">
                <a:latin typeface="Times New Roman"/>
                <a:cs typeface="Times New Roman"/>
                <a:hlinkClick r:id="rId6"/>
              </a:rPr>
              <a:t> festival@abi.it</a:t>
            </a:r>
            <a:endParaRPr sz="1200">
              <a:latin typeface="Times New Roman"/>
              <a:cs typeface="Times New Roman"/>
            </a:endParaRPr>
          </a:p>
          <a:p>
            <a:pPr marL="12700">
              <a:lnSpc>
                <a:spcPct val="100000"/>
              </a:lnSpc>
              <a:spcBef>
                <a:spcPts val="140"/>
              </a:spcBef>
            </a:pPr>
            <a:r>
              <a:rPr sz="1200" spc="-5" dirty="0">
                <a:latin typeface="Times New Roman"/>
                <a:cs typeface="Times New Roman"/>
                <a:hlinkClick r:id="rId8"/>
              </a:rPr>
              <a:t>www.festivalculturacreativa.it/2015/02/18/roma-associazione-bancaria-italiana-10/</a:t>
            </a:r>
            <a:endParaRPr sz="1200">
              <a:latin typeface="Times New Roman"/>
              <a:cs typeface="Times New Roman"/>
            </a:endParaRPr>
          </a:p>
          <a:p>
            <a:pPr>
              <a:lnSpc>
                <a:spcPct val="100000"/>
              </a:lnSpc>
              <a:spcBef>
                <a:spcPts val="25"/>
              </a:spcBef>
            </a:pPr>
            <a:endParaRPr sz="1150">
              <a:latin typeface="Times New Roman"/>
              <a:cs typeface="Times New Roman"/>
            </a:endParaRPr>
          </a:p>
          <a:p>
            <a:pPr marL="12700">
              <a:lnSpc>
                <a:spcPct val="100000"/>
              </a:lnSpc>
            </a:pPr>
            <a:r>
              <a:rPr sz="1200" dirty="0">
                <a:latin typeface="Times New Roman"/>
                <a:cs typeface="Times New Roman"/>
              </a:rPr>
              <a:t>Roma</a:t>
            </a:r>
            <a:endParaRPr sz="1200">
              <a:latin typeface="Times New Roman"/>
              <a:cs typeface="Times New Roman"/>
            </a:endParaRPr>
          </a:p>
          <a:p>
            <a:pPr marL="12700">
              <a:lnSpc>
                <a:spcPct val="100000"/>
              </a:lnSpc>
              <a:spcBef>
                <a:spcPts val="145"/>
              </a:spcBef>
            </a:pPr>
            <a:r>
              <a:rPr sz="1200" spc="-5" dirty="0">
                <a:latin typeface="Times New Roman"/>
                <a:cs typeface="Times New Roman"/>
              </a:rPr>
              <a:t>BNL </a:t>
            </a:r>
            <a:r>
              <a:rPr sz="1200" dirty="0">
                <a:latin typeface="Times New Roman"/>
                <a:cs typeface="Times New Roman"/>
              </a:rPr>
              <a:t>– Gruppo </a:t>
            </a:r>
            <a:r>
              <a:rPr sz="1200" spc="-5" dirty="0">
                <a:latin typeface="Times New Roman"/>
                <a:cs typeface="Times New Roman"/>
              </a:rPr>
              <a:t>BNP</a:t>
            </a:r>
            <a:r>
              <a:rPr sz="1200" spc="-15" dirty="0">
                <a:latin typeface="Times New Roman"/>
                <a:cs typeface="Times New Roman"/>
              </a:rPr>
              <a:t> </a:t>
            </a:r>
            <a:r>
              <a:rPr sz="1200" spc="-5" dirty="0">
                <a:latin typeface="Times New Roman"/>
                <a:cs typeface="Times New Roman"/>
              </a:rPr>
              <a:t>Paribas</a:t>
            </a:r>
            <a:endParaRPr sz="1200">
              <a:latin typeface="Times New Roman"/>
              <a:cs typeface="Times New Roman"/>
            </a:endParaRPr>
          </a:p>
          <a:p>
            <a:pPr marL="12700" marR="168275">
              <a:lnSpc>
                <a:spcPct val="110000"/>
              </a:lnSpc>
              <a:spcBef>
                <a:spcPts val="10"/>
              </a:spcBef>
            </a:pPr>
            <a:r>
              <a:rPr sz="1200" spc="-5" dirty="0">
                <a:latin typeface="Times New Roman"/>
                <a:cs typeface="Times New Roman"/>
              </a:rPr>
              <a:t>“Technoradio” </a:t>
            </a:r>
            <a:r>
              <a:rPr sz="1200" dirty="0">
                <a:latin typeface="Times New Roman"/>
                <a:cs typeface="Times New Roman"/>
              </a:rPr>
              <a:t>e </a:t>
            </a:r>
            <a:r>
              <a:rPr sz="1200" spc="-5" dirty="0">
                <a:latin typeface="Times New Roman"/>
                <a:cs typeface="Times New Roman"/>
              </a:rPr>
              <a:t>“Doppiaggio”, quattro </a:t>
            </a:r>
            <a:r>
              <a:rPr sz="1200" dirty="0">
                <a:latin typeface="Times New Roman"/>
                <a:cs typeface="Times New Roman"/>
              </a:rPr>
              <a:t>laboratori, due </a:t>
            </a:r>
            <a:r>
              <a:rPr sz="1200" spc="-5" dirty="0">
                <a:latin typeface="Times New Roman"/>
                <a:cs typeface="Times New Roman"/>
              </a:rPr>
              <a:t>al giorno, legati al </a:t>
            </a:r>
            <a:r>
              <a:rPr sz="1200" dirty="0">
                <a:latin typeface="Times New Roman"/>
                <a:cs typeface="Times New Roman"/>
              </a:rPr>
              <a:t>mondo del </a:t>
            </a:r>
            <a:r>
              <a:rPr sz="1200" spc="-5" dirty="0">
                <a:latin typeface="Times New Roman"/>
                <a:cs typeface="Times New Roman"/>
              </a:rPr>
              <a:t>cinema. </a:t>
            </a:r>
            <a:r>
              <a:rPr sz="1200" spc="-10" dirty="0">
                <a:latin typeface="Times New Roman"/>
                <a:cs typeface="Times New Roman"/>
              </a:rPr>
              <a:t>Le  </a:t>
            </a:r>
            <a:r>
              <a:rPr sz="1200" spc="-5" dirty="0">
                <a:latin typeface="Times New Roman"/>
                <a:cs typeface="Times New Roman"/>
              </a:rPr>
              <a:t>classi </a:t>
            </a:r>
            <a:r>
              <a:rPr sz="1200" dirty="0">
                <a:latin typeface="Times New Roman"/>
                <a:cs typeface="Times New Roman"/>
              </a:rPr>
              <a:t>coinvolte </a:t>
            </a:r>
            <a:r>
              <a:rPr sz="1200" spc="-5" dirty="0">
                <a:latin typeface="Times New Roman"/>
                <a:cs typeface="Times New Roman"/>
              </a:rPr>
              <a:t>nel progetto fanno parte </a:t>
            </a:r>
            <a:r>
              <a:rPr sz="1200" dirty="0">
                <a:latin typeface="Times New Roman"/>
                <a:cs typeface="Times New Roman"/>
              </a:rPr>
              <a:t>del </a:t>
            </a:r>
            <a:r>
              <a:rPr sz="1200" spc="-5" dirty="0">
                <a:latin typeface="Times New Roman"/>
                <a:cs typeface="Times New Roman"/>
              </a:rPr>
              <a:t>progetto</a:t>
            </a:r>
            <a:r>
              <a:rPr sz="1200" spc="15" dirty="0">
                <a:latin typeface="Times New Roman"/>
                <a:cs typeface="Times New Roman"/>
              </a:rPr>
              <a:t> </a:t>
            </a:r>
            <a:r>
              <a:rPr sz="1200" dirty="0">
                <a:latin typeface="Times New Roman"/>
                <a:cs typeface="Times New Roman"/>
              </a:rPr>
              <a:t>mus-e.</a:t>
            </a:r>
            <a:endParaRPr sz="1200">
              <a:latin typeface="Times New Roman"/>
              <a:cs typeface="Times New Roman"/>
            </a:endParaRPr>
          </a:p>
          <a:p>
            <a:pPr marL="12700">
              <a:lnSpc>
                <a:spcPct val="100000"/>
              </a:lnSpc>
              <a:spcBef>
                <a:spcPts val="145"/>
              </a:spcBef>
            </a:pPr>
            <a:r>
              <a:rPr sz="1200" spc="-5" dirty="0">
                <a:latin typeface="Times New Roman"/>
                <a:cs typeface="Times New Roman"/>
              </a:rPr>
              <a:t>Presso Technotown </a:t>
            </a:r>
            <a:r>
              <a:rPr sz="1200" dirty="0">
                <a:latin typeface="Times New Roman"/>
                <a:cs typeface="Times New Roman"/>
              </a:rPr>
              <a:t>a Villa</a:t>
            </a:r>
            <a:r>
              <a:rPr sz="1200" spc="5" dirty="0">
                <a:latin typeface="Times New Roman"/>
                <a:cs typeface="Times New Roman"/>
              </a:rPr>
              <a:t> </a:t>
            </a:r>
            <a:r>
              <a:rPr sz="1200" spc="-5" dirty="0">
                <a:latin typeface="Times New Roman"/>
                <a:cs typeface="Times New Roman"/>
              </a:rPr>
              <a:t>Torlonia</a:t>
            </a:r>
            <a:endParaRPr sz="1200">
              <a:latin typeface="Times New Roman"/>
              <a:cs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55114" y="660400"/>
            <a:ext cx="4468837" cy="1954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01319" y="933171"/>
            <a:ext cx="4782816" cy="6739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878879" cy="129218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104.109</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53.061</a:t>
            </a:r>
            <a:r>
              <a:rPr sz="950" b="1" dirty="0">
                <a:latin typeface="Times New Roman"/>
                <a:cs typeface="Times New Roman"/>
              </a:rPr>
              <a:t>	</a:t>
            </a:r>
            <a:r>
              <a:rPr sz="1425" b="1" spc="15" baseline="17543" dirty="0">
                <a:latin typeface="Times New Roman"/>
                <a:cs typeface="Times New Roman"/>
              </a:rPr>
              <a:t>05-MAR-2015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311.000	</a:t>
            </a:r>
            <a:r>
              <a:rPr sz="950" b="1" spc="10" dirty="0">
                <a:latin typeface="Times New Roman"/>
                <a:cs typeface="Times New Roman"/>
              </a:rPr>
              <a:t>Dir. Resp.:  Maurizio Belpietro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24</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3479800" y="22859"/>
            <a:ext cx="850391" cy="21335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2523744" y="1335024"/>
            <a:ext cx="396240" cy="116839"/>
          </a:xfrm>
          <a:custGeom>
            <a:avLst/>
            <a:gdLst/>
            <a:ahLst/>
            <a:cxnLst/>
            <a:rect l="l" t="t" r="r" b="b"/>
            <a:pathLst>
              <a:path w="396239" h="116840">
                <a:moveTo>
                  <a:pt x="0" y="116331"/>
                </a:moveTo>
                <a:lnTo>
                  <a:pt x="396239" y="116331"/>
                </a:lnTo>
                <a:lnTo>
                  <a:pt x="396239" y="0"/>
                </a:lnTo>
                <a:lnTo>
                  <a:pt x="0" y="0"/>
                </a:lnTo>
                <a:lnTo>
                  <a:pt x="0" y="116331"/>
                </a:lnTo>
                <a:close/>
              </a:path>
            </a:pathLst>
          </a:custGeom>
          <a:solidFill>
            <a:srgbClr val="BADBBA"/>
          </a:solidFill>
        </p:spPr>
        <p:txBody>
          <a:bodyPr wrap="square" lIns="0" tIns="0" rIns="0" bIns="0" rtlCol="0"/>
          <a:lstStyle/>
          <a:p>
            <a:endParaRPr/>
          </a:p>
        </p:txBody>
      </p:sp>
      <p:sp>
        <p:nvSpPr>
          <p:cNvPr id="11" name="object 11"/>
          <p:cNvSpPr/>
          <p:nvPr/>
        </p:nvSpPr>
        <p:spPr>
          <a:xfrm>
            <a:off x="2523744" y="1444752"/>
            <a:ext cx="396240" cy="12700"/>
          </a:xfrm>
          <a:custGeom>
            <a:avLst/>
            <a:gdLst/>
            <a:ahLst/>
            <a:cxnLst/>
            <a:rect l="l" t="t" r="r" b="b"/>
            <a:pathLst>
              <a:path w="396239" h="12700">
                <a:moveTo>
                  <a:pt x="0" y="12700"/>
                </a:moveTo>
                <a:lnTo>
                  <a:pt x="396239" y="12700"/>
                </a:lnTo>
                <a:lnTo>
                  <a:pt x="396239" y="0"/>
                </a:lnTo>
                <a:lnTo>
                  <a:pt x="0" y="0"/>
                </a:lnTo>
                <a:lnTo>
                  <a:pt x="0" y="12700"/>
                </a:lnTo>
                <a:close/>
              </a:path>
            </a:pathLst>
          </a:custGeom>
          <a:solidFill>
            <a:srgbClr val="007F00"/>
          </a:solidFill>
        </p:spPr>
        <p:txBody>
          <a:bodyPr wrap="square" lIns="0" tIns="0" rIns="0" bIns="0" rtlCol="0"/>
          <a:lstStyle/>
          <a:p>
            <a:endParaRPr/>
          </a:p>
        </p:txBody>
      </p:sp>
      <p:sp>
        <p:nvSpPr>
          <p:cNvPr id="12" name="object 12"/>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3" name="object 13"/>
          <p:cNvSpPr txBox="1"/>
          <p:nvPr/>
        </p:nvSpPr>
        <p:spPr>
          <a:xfrm>
            <a:off x="7120381" y="10401300"/>
            <a:ext cx="1949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13</a:t>
            </a:r>
            <a:endParaRPr sz="1200">
              <a:latin typeface="Arial"/>
              <a:cs typeface="Arial"/>
            </a:endParaRP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5864860" cy="44475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73220">
              <a:lnSpc>
                <a:spcPts val="1839"/>
              </a:lnSpc>
            </a:pPr>
            <a:r>
              <a:rPr sz="1600" b="1" spc="-30" dirty="0">
                <a:latin typeface="Arial"/>
                <a:cs typeface="Arial"/>
              </a:rPr>
              <a:t>A</a:t>
            </a:r>
            <a:r>
              <a:rPr sz="1600" b="1" dirty="0">
                <a:latin typeface="Arial"/>
                <a:cs typeface="Arial"/>
              </a:rPr>
              <a:t>b</a:t>
            </a:r>
            <a:r>
              <a:rPr sz="1600" b="1" spc="5" dirty="0">
                <a:latin typeface="Arial"/>
                <a:cs typeface="Arial"/>
              </a:rPr>
              <a:t>i</a:t>
            </a:r>
            <a:r>
              <a:rPr sz="1600" b="1" spc="-5" dirty="0">
                <a:latin typeface="Arial"/>
                <a:cs typeface="Arial"/>
              </a:rPr>
              <a:t>tar</a:t>
            </a:r>
            <a:r>
              <a:rPr sz="1600" b="1" spc="5" dirty="0">
                <a:latin typeface="Arial"/>
                <a:cs typeface="Arial"/>
              </a:rPr>
              <a:t>e</a:t>
            </a:r>
            <a:r>
              <a:rPr sz="1600" b="1" spc="-5" dirty="0">
                <a:latin typeface="Arial"/>
                <a:cs typeface="Arial"/>
              </a:rPr>
              <a:t>aro</a:t>
            </a:r>
            <a:r>
              <a:rPr sz="1600" b="1" dirty="0">
                <a:latin typeface="Arial"/>
                <a:cs typeface="Arial"/>
              </a:rPr>
              <a:t>ma</a:t>
            </a:r>
            <a:r>
              <a:rPr sz="1600" b="1" spc="-5" dirty="0">
                <a:latin typeface="Arial"/>
                <a:cs typeface="Arial"/>
              </a:rPr>
              <a:t>.</a:t>
            </a:r>
            <a:r>
              <a:rPr sz="1600" b="1" dirty="0">
                <a:latin typeface="Arial"/>
                <a:cs typeface="Arial"/>
              </a:rPr>
              <a:t>n</a:t>
            </a:r>
            <a:r>
              <a:rPr sz="1600" b="1" spc="-5" dirty="0">
                <a:latin typeface="Arial"/>
                <a:cs typeface="Arial"/>
              </a:rPr>
              <a:t>et  19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65" dirty="0">
                <a:latin typeface="Arial"/>
                <a:cs typeface="Arial"/>
              </a:rPr>
              <a:t> </a:t>
            </a:r>
            <a:r>
              <a:rPr sz="1400" b="1" dirty="0">
                <a:latin typeface="Arial"/>
                <a:cs typeface="Arial"/>
              </a:rPr>
              <a:t>3</a:t>
            </a:r>
            <a:endParaRPr sz="1400">
              <a:latin typeface="Arial"/>
              <a:cs typeface="Arial"/>
            </a:endParaRPr>
          </a:p>
          <a:p>
            <a:pPr>
              <a:lnSpc>
                <a:spcPct val="100000"/>
              </a:lnSpc>
              <a:spcBef>
                <a:spcPts val="55"/>
              </a:spcBef>
            </a:pPr>
            <a:endParaRPr sz="2100">
              <a:latin typeface="Times New Roman"/>
              <a:cs typeface="Times New Roman"/>
            </a:endParaRPr>
          </a:p>
          <a:p>
            <a:pPr marL="12700" marR="4773295">
              <a:lnSpc>
                <a:spcPct val="110000"/>
              </a:lnSpc>
            </a:pPr>
            <a:r>
              <a:rPr sz="1200" dirty="0">
                <a:latin typeface="Times New Roman"/>
                <a:cs typeface="Times New Roman"/>
              </a:rPr>
              <a:t>18 e 19 </a:t>
            </a:r>
            <a:r>
              <a:rPr sz="1200" spc="-5" dirty="0">
                <a:latin typeface="Times New Roman"/>
                <a:cs typeface="Times New Roman"/>
              </a:rPr>
              <a:t>marzo  Per</a:t>
            </a:r>
            <a:r>
              <a:rPr sz="1200" spc="-40" dirty="0">
                <a:latin typeface="Times New Roman"/>
                <a:cs typeface="Times New Roman"/>
              </a:rPr>
              <a:t> </a:t>
            </a:r>
            <a:r>
              <a:rPr sz="1200" spc="-5" dirty="0">
                <a:latin typeface="Times New Roman"/>
                <a:cs typeface="Times New Roman"/>
              </a:rPr>
              <a:t>informazioni:</a:t>
            </a:r>
            <a:endParaRPr sz="1200">
              <a:latin typeface="Times New Roman"/>
              <a:cs typeface="Times New Roman"/>
            </a:endParaRPr>
          </a:p>
          <a:p>
            <a:pPr marL="12700" marR="1239520">
              <a:lnSpc>
                <a:spcPct val="110000"/>
              </a:lnSpc>
            </a:pPr>
            <a:r>
              <a:rPr sz="1200" dirty="0">
                <a:latin typeface="Times New Roman"/>
                <a:cs typeface="Times New Roman"/>
              </a:rPr>
              <a:t>tel. 0647027515 – </a:t>
            </a:r>
            <a:r>
              <a:rPr sz="1200" spc="-5" dirty="0">
                <a:latin typeface="Times New Roman"/>
                <a:cs typeface="Times New Roman"/>
              </a:rPr>
              <a:t>e</a:t>
            </a:r>
            <a:r>
              <a:rPr sz="1200" spc="-5" dirty="0">
                <a:latin typeface="Times New Roman"/>
                <a:cs typeface="Times New Roman"/>
                <a:hlinkClick r:id="rId3"/>
              </a:rPr>
              <a:t>mail: bnleventiistituzionali@bnlmail.com </a:t>
            </a:r>
            <a:r>
              <a:rPr sz="1200" spc="-5" dirty="0">
                <a:latin typeface="Times New Roman"/>
                <a:cs typeface="Times New Roman"/>
              </a:rPr>
              <a:t> </a:t>
            </a:r>
            <a:r>
              <a:rPr sz="1200" spc="-5" dirty="0">
                <a:latin typeface="Times New Roman"/>
                <a:cs typeface="Times New Roman"/>
                <a:hlinkClick r:id="rId4"/>
              </a:rPr>
              <a:t>www.festivalculturacreativa.it/2015/02/15/roma-bnl-gruppo-bnp-paribas-2/</a:t>
            </a:r>
            <a:endParaRPr sz="1200">
              <a:latin typeface="Times New Roman"/>
              <a:cs typeface="Times New Roman"/>
            </a:endParaRPr>
          </a:p>
          <a:p>
            <a:pPr>
              <a:lnSpc>
                <a:spcPct val="100000"/>
              </a:lnSpc>
              <a:spcBef>
                <a:spcPts val="5"/>
              </a:spcBef>
            </a:pPr>
            <a:endParaRPr sz="1050">
              <a:latin typeface="Times New Roman"/>
              <a:cs typeface="Times New Roman"/>
            </a:endParaRPr>
          </a:p>
          <a:p>
            <a:pPr marL="12700" marR="5235575">
              <a:lnSpc>
                <a:spcPct val="110000"/>
              </a:lnSpc>
            </a:pPr>
            <a:r>
              <a:rPr sz="1200" dirty="0">
                <a:latin typeface="Times New Roman"/>
                <a:cs typeface="Times New Roman"/>
              </a:rPr>
              <a:t>Roma  UniCr</a:t>
            </a:r>
            <a:r>
              <a:rPr sz="1200" spc="-10" dirty="0">
                <a:latin typeface="Times New Roman"/>
                <a:cs typeface="Times New Roman"/>
              </a:rPr>
              <a:t>e</a:t>
            </a:r>
            <a:r>
              <a:rPr sz="1200" dirty="0">
                <a:latin typeface="Times New Roman"/>
                <a:cs typeface="Times New Roman"/>
              </a:rPr>
              <a:t>dit</a:t>
            </a:r>
            <a:endParaRPr sz="1200">
              <a:latin typeface="Times New Roman"/>
              <a:cs typeface="Times New Roman"/>
            </a:endParaRPr>
          </a:p>
          <a:p>
            <a:pPr marL="12700" marR="5080">
              <a:lnSpc>
                <a:spcPct val="110000"/>
              </a:lnSpc>
            </a:pPr>
            <a:r>
              <a:rPr sz="1200" dirty="0">
                <a:latin typeface="Times New Roman"/>
                <a:cs typeface="Times New Roman"/>
              </a:rPr>
              <a:t>“I </a:t>
            </a:r>
            <a:r>
              <a:rPr sz="1200" spc="-5" dirty="0">
                <a:latin typeface="Times New Roman"/>
                <a:cs typeface="Times New Roman"/>
              </a:rPr>
              <a:t>giardini segreti degli alfabeti”, </a:t>
            </a:r>
            <a:r>
              <a:rPr sz="1200" dirty="0">
                <a:latin typeface="Times New Roman"/>
                <a:cs typeface="Times New Roman"/>
              </a:rPr>
              <a:t>a partire dai segni della </a:t>
            </a:r>
            <a:r>
              <a:rPr sz="1200" spc="-5" dirty="0">
                <a:latin typeface="Times New Roman"/>
                <a:cs typeface="Times New Roman"/>
              </a:rPr>
              <a:t>Natura, </a:t>
            </a:r>
            <a:r>
              <a:rPr sz="1200" dirty="0">
                <a:latin typeface="Times New Roman"/>
                <a:cs typeface="Times New Roman"/>
              </a:rPr>
              <a:t>laboratorio sulla </a:t>
            </a:r>
            <a:r>
              <a:rPr sz="1200" spc="-5" dirty="0">
                <a:latin typeface="Times New Roman"/>
                <a:cs typeface="Times New Roman"/>
              </a:rPr>
              <a:t>narrazione </a:t>
            </a:r>
            <a:r>
              <a:rPr sz="1200" dirty="0">
                <a:latin typeface="Times New Roman"/>
                <a:cs typeface="Times New Roman"/>
              </a:rPr>
              <a:t>in  tutte le </a:t>
            </a:r>
            <a:r>
              <a:rPr sz="1200" spc="-5" dirty="0">
                <a:latin typeface="Times New Roman"/>
                <a:cs typeface="Times New Roman"/>
              </a:rPr>
              <a:t>sue forme, </a:t>
            </a:r>
            <a:r>
              <a:rPr sz="1200" dirty="0">
                <a:latin typeface="Times New Roman"/>
                <a:cs typeface="Times New Roman"/>
              </a:rPr>
              <a:t>a cura </a:t>
            </a:r>
            <a:r>
              <a:rPr sz="1200" spc="-5" dirty="0">
                <a:latin typeface="Times New Roman"/>
                <a:cs typeface="Times New Roman"/>
              </a:rPr>
              <a:t>dell’Associazione Culturale </a:t>
            </a:r>
            <a:r>
              <a:rPr sz="1200" spc="-10" dirty="0">
                <a:latin typeface="Times New Roman"/>
                <a:cs typeface="Times New Roman"/>
              </a:rPr>
              <a:t>La </a:t>
            </a:r>
            <a:r>
              <a:rPr sz="1200" spc="-5" dirty="0">
                <a:latin typeface="Times New Roman"/>
                <a:cs typeface="Times New Roman"/>
              </a:rPr>
              <a:t>Foglia </a:t>
            </a:r>
            <a:r>
              <a:rPr sz="1200" dirty="0">
                <a:latin typeface="Times New Roman"/>
                <a:cs typeface="Times New Roman"/>
              </a:rPr>
              <a:t>e il</a:t>
            </a:r>
            <a:r>
              <a:rPr sz="1200" spc="35" dirty="0">
                <a:latin typeface="Times New Roman"/>
                <a:cs typeface="Times New Roman"/>
              </a:rPr>
              <a:t> </a:t>
            </a:r>
            <a:r>
              <a:rPr sz="1200" spc="-5" dirty="0">
                <a:latin typeface="Times New Roman"/>
                <a:cs typeface="Times New Roman"/>
              </a:rPr>
              <a:t>Vento.</a:t>
            </a:r>
            <a:endParaRPr sz="1200">
              <a:latin typeface="Times New Roman"/>
              <a:cs typeface="Times New Roman"/>
            </a:endParaRPr>
          </a:p>
          <a:p>
            <a:pPr marL="12700">
              <a:lnSpc>
                <a:spcPct val="100000"/>
              </a:lnSpc>
              <a:spcBef>
                <a:spcPts val="160"/>
              </a:spcBef>
            </a:pPr>
            <a:r>
              <a:rPr sz="1200" spc="-5" dirty="0">
                <a:latin typeface="Times New Roman"/>
                <a:cs typeface="Times New Roman"/>
              </a:rPr>
              <a:t>Presso </a:t>
            </a:r>
            <a:r>
              <a:rPr sz="1200" dirty="0">
                <a:latin typeface="Times New Roman"/>
                <a:cs typeface="Times New Roman"/>
              </a:rPr>
              <a:t>Palazzo </a:t>
            </a:r>
            <a:r>
              <a:rPr sz="1200" spc="-5" dirty="0">
                <a:latin typeface="Times New Roman"/>
                <a:cs typeface="Times New Roman"/>
              </a:rPr>
              <a:t>De</a:t>
            </a:r>
            <a:r>
              <a:rPr sz="1200" spc="-10" dirty="0">
                <a:latin typeface="Times New Roman"/>
                <a:cs typeface="Times New Roman"/>
              </a:rPr>
              <a:t> </a:t>
            </a:r>
            <a:r>
              <a:rPr sz="1200" spc="-5" dirty="0">
                <a:latin typeface="Times New Roman"/>
                <a:cs typeface="Times New Roman"/>
              </a:rPr>
              <a:t>Carolis</a:t>
            </a:r>
            <a:endParaRPr sz="1200">
              <a:latin typeface="Times New Roman"/>
              <a:cs typeface="Times New Roman"/>
            </a:endParaRPr>
          </a:p>
          <a:p>
            <a:pPr marL="12700" marR="3684904">
              <a:lnSpc>
                <a:spcPct val="110000"/>
              </a:lnSpc>
            </a:pPr>
            <a:r>
              <a:rPr sz="1200" dirty="0">
                <a:latin typeface="Times New Roman"/>
                <a:cs typeface="Times New Roman"/>
              </a:rPr>
              <a:t>16 </a:t>
            </a:r>
            <a:r>
              <a:rPr sz="1200" spc="-5" dirty="0">
                <a:latin typeface="Times New Roman"/>
                <a:cs typeface="Times New Roman"/>
              </a:rPr>
              <a:t>marzo, dalle </a:t>
            </a:r>
            <a:r>
              <a:rPr sz="1200" dirty="0">
                <a:latin typeface="Times New Roman"/>
                <a:cs typeface="Times New Roman"/>
              </a:rPr>
              <a:t>16,30 </a:t>
            </a:r>
            <a:r>
              <a:rPr sz="1200" spc="-5" dirty="0">
                <a:latin typeface="Times New Roman"/>
                <a:cs typeface="Times New Roman"/>
              </a:rPr>
              <a:t>alle </a:t>
            </a:r>
            <a:r>
              <a:rPr sz="1200" dirty="0">
                <a:latin typeface="Times New Roman"/>
                <a:cs typeface="Times New Roman"/>
              </a:rPr>
              <a:t>18,30  </a:t>
            </a:r>
            <a:r>
              <a:rPr sz="1200" spc="-5" dirty="0">
                <a:latin typeface="Times New Roman"/>
                <a:cs typeface="Times New Roman"/>
              </a:rPr>
              <a:t>Per informazioni </a:t>
            </a:r>
            <a:r>
              <a:rPr sz="1200" dirty="0">
                <a:latin typeface="Times New Roman"/>
                <a:cs typeface="Times New Roman"/>
              </a:rPr>
              <a:t>e iscrizioni: </a:t>
            </a:r>
            <a:r>
              <a:rPr sz="1200" dirty="0">
                <a:latin typeface="Times New Roman"/>
                <a:cs typeface="Times New Roman"/>
                <a:hlinkClick r:id="rId5"/>
              </a:rPr>
              <a:t> </a:t>
            </a:r>
            <a:r>
              <a:rPr sz="1200" spc="-5" dirty="0">
                <a:latin typeface="Times New Roman"/>
                <a:cs typeface="Times New Roman"/>
                <a:hlinkClick r:id="rId5"/>
              </a:rPr>
              <a:t>givingeventsartmgmt@unicredit.eu</a:t>
            </a:r>
            <a:endParaRPr sz="1200">
              <a:latin typeface="Times New Roman"/>
              <a:cs typeface="Times New Roman"/>
            </a:endParaRPr>
          </a:p>
          <a:p>
            <a:pPr marL="12700">
              <a:lnSpc>
                <a:spcPct val="100000"/>
              </a:lnSpc>
              <a:spcBef>
                <a:spcPts val="155"/>
              </a:spcBef>
            </a:pPr>
            <a:r>
              <a:rPr sz="1200" spc="-5" dirty="0">
                <a:latin typeface="Times New Roman"/>
                <a:cs typeface="Times New Roman"/>
                <a:hlinkClick r:id="rId6"/>
              </a:rPr>
              <a:t>www.festivalculturacreativa.it/2015/02/19/roma-unicredit/</a:t>
            </a:r>
            <a:endParaRPr sz="1200">
              <a:latin typeface="Times New Roman"/>
              <a:cs typeface="Times New Roman"/>
            </a:endParaRP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85483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 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Caia</a:t>
            </a:r>
            <a:r>
              <a:rPr sz="1600" b="1" dirty="0">
                <a:latin typeface="Arial"/>
                <a:cs typeface="Arial"/>
              </a:rPr>
              <a:t>z</a:t>
            </a:r>
            <a:r>
              <a:rPr sz="1600" b="1" spc="-5" dirty="0">
                <a:latin typeface="Arial"/>
                <a:cs typeface="Arial"/>
              </a:rPr>
              <a:t>zorinasc</a:t>
            </a:r>
            <a:r>
              <a:rPr sz="1600" b="1" dirty="0">
                <a:latin typeface="Arial"/>
                <a:cs typeface="Arial"/>
              </a:rPr>
              <a:t>e</a:t>
            </a:r>
            <a:r>
              <a:rPr sz="1600" b="1" spc="5" dirty="0">
                <a:latin typeface="Arial"/>
                <a:cs typeface="Arial"/>
              </a:rPr>
              <a:t>.</a:t>
            </a:r>
            <a:r>
              <a:rPr sz="1600" b="1" spc="-5" dirty="0">
                <a:latin typeface="Arial"/>
                <a:cs typeface="Arial"/>
              </a:rPr>
              <a:t>net  19 marzo</a:t>
            </a:r>
            <a:r>
              <a:rPr sz="1600" b="1" spc="-1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912109"/>
            <a:ext cx="5842635" cy="1086485"/>
          </a:xfrm>
          <a:prstGeom prst="rect">
            <a:avLst/>
          </a:prstGeom>
        </p:spPr>
        <p:txBody>
          <a:bodyPr vert="horz" wrap="square" lIns="0" tIns="24765" rIns="0" bIns="0" rtlCol="0">
            <a:spAutoFit/>
          </a:bodyPr>
          <a:lstStyle/>
          <a:p>
            <a:pPr marL="12700" marR="5080">
              <a:lnSpc>
                <a:spcPct val="95600"/>
              </a:lnSpc>
              <a:spcBef>
                <a:spcPts val="195"/>
              </a:spcBef>
            </a:pPr>
            <a:r>
              <a:rPr sz="1800" spc="-5" dirty="0">
                <a:solidFill>
                  <a:srgbClr val="333333"/>
                </a:solidFill>
                <a:latin typeface="Arial"/>
                <a:cs typeface="Arial"/>
                <a:hlinkClick r:id="rId3"/>
              </a:rPr>
              <a:t>Sant'Angelo/Castello/San </a:t>
            </a:r>
            <a:r>
              <a:rPr sz="1800" dirty="0">
                <a:solidFill>
                  <a:srgbClr val="333333"/>
                </a:solidFill>
                <a:latin typeface="Arial"/>
                <a:cs typeface="Arial"/>
                <a:hlinkClick r:id="rId3"/>
              </a:rPr>
              <a:t>Gregorio/San </a:t>
            </a:r>
            <a:r>
              <a:rPr sz="1800" spc="-5" dirty="0">
                <a:solidFill>
                  <a:srgbClr val="333333"/>
                </a:solidFill>
                <a:latin typeface="Arial"/>
                <a:cs typeface="Arial"/>
                <a:hlinkClick r:id="rId3"/>
              </a:rPr>
              <a:t>Potito </a:t>
            </a:r>
            <a:r>
              <a:rPr sz="1800" spc="-5" dirty="0">
                <a:solidFill>
                  <a:srgbClr val="333333"/>
                </a:solidFill>
                <a:latin typeface="Arial"/>
                <a:cs typeface="Arial"/>
              </a:rPr>
              <a:t> </a:t>
            </a:r>
            <a:r>
              <a:rPr sz="1800" spc="-5" dirty="0">
                <a:solidFill>
                  <a:srgbClr val="333333"/>
                </a:solidFill>
                <a:latin typeface="Arial"/>
                <a:cs typeface="Arial"/>
                <a:hlinkClick r:id="rId3"/>
              </a:rPr>
              <a:t>“Matesepedia”. </a:t>
            </a:r>
            <a:r>
              <a:rPr sz="1800" dirty="0">
                <a:solidFill>
                  <a:srgbClr val="333333"/>
                </a:solidFill>
                <a:latin typeface="Arial"/>
                <a:cs typeface="Arial"/>
                <a:hlinkClick r:id="rId3"/>
              </a:rPr>
              <a:t>Il </a:t>
            </a:r>
            <a:r>
              <a:rPr sz="1800" spc="-5" dirty="0">
                <a:solidFill>
                  <a:srgbClr val="333333"/>
                </a:solidFill>
                <a:latin typeface="Arial"/>
                <a:cs typeface="Arial"/>
                <a:hlinkClick r:id="rId3"/>
              </a:rPr>
              <a:t>Festival della Cultura Creativa arriva </a:t>
            </a:r>
            <a:r>
              <a:rPr sz="1800" spc="-10" dirty="0">
                <a:solidFill>
                  <a:srgbClr val="333333"/>
                </a:solidFill>
                <a:latin typeface="Arial"/>
                <a:cs typeface="Arial"/>
                <a:hlinkClick r:id="rId3"/>
              </a:rPr>
              <a:t>nel </a:t>
            </a:r>
            <a:r>
              <a:rPr sz="1800" spc="-10" dirty="0">
                <a:solidFill>
                  <a:srgbClr val="333333"/>
                </a:solidFill>
                <a:latin typeface="Arial"/>
                <a:cs typeface="Arial"/>
              </a:rPr>
              <a:t> </a:t>
            </a:r>
            <a:r>
              <a:rPr sz="1800" spc="-5" dirty="0">
                <a:solidFill>
                  <a:srgbClr val="333333"/>
                </a:solidFill>
                <a:latin typeface="Arial"/>
                <a:cs typeface="Arial"/>
                <a:hlinkClick r:id="rId3"/>
              </a:rPr>
              <a:t>Matese, sabato 21 la presentazione </a:t>
            </a:r>
            <a:r>
              <a:rPr sz="1800" dirty="0">
                <a:solidFill>
                  <a:srgbClr val="333333"/>
                </a:solidFill>
                <a:latin typeface="Arial"/>
                <a:cs typeface="Arial"/>
                <a:hlinkClick r:id="rId3"/>
              </a:rPr>
              <a:t>del lavori </a:t>
            </a:r>
            <a:r>
              <a:rPr sz="1800" spc="-5" dirty="0">
                <a:solidFill>
                  <a:srgbClr val="333333"/>
                </a:solidFill>
                <a:latin typeface="Arial"/>
                <a:cs typeface="Arial"/>
                <a:hlinkClick r:id="rId3"/>
              </a:rPr>
              <a:t>presso </a:t>
            </a:r>
            <a:r>
              <a:rPr sz="1800" spc="-5" dirty="0">
                <a:solidFill>
                  <a:srgbClr val="333333"/>
                </a:solidFill>
                <a:latin typeface="Arial"/>
                <a:cs typeface="Arial"/>
              </a:rPr>
              <a:t> </a:t>
            </a:r>
            <a:r>
              <a:rPr sz="1800" spc="-5" dirty="0">
                <a:solidFill>
                  <a:srgbClr val="333333"/>
                </a:solidFill>
                <a:latin typeface="Arial"/>
                <a:cs typeface="Arial"/>
                <a:hlinkClick r:id="rId3"/>
              </a:rPr>
              <a:t>l’auditorium </a:t>
            </a:r>
            <a:r>
              <a:rPr sz="1800" dirty="0">
                <a:solidFill>
                  <a:srgbClr val="333333"/>
                </a:solidFill>
                <a:latin typeface="Arial"/>
                <a:cs typeface="Arial"/>
                <a:hlinkClick r:id="rId3"/>
              </a:rPr>
              <a:t>del </a:t>
            </a:r>
            <a:r>
              <a:rPr sz="1800" spc="-5" dirty="0">
                <a:solidFill>
                  <a:srgbClr val="333333"/>
                </a:solidFill>
                <a:latin typeface="Arial"/>
                <a:cs typeface="Arial"/>
                <a:hlinkClick r:id="rId3"/>
              </a:rPr>
              <a:t>Parco del </a:t>
            </a:r>
            <a:r>
              <a:rPr sz="1800" dirty="0">
                <a:solidFill>
                  <a:srgbClr val="333333"/>
                </a:solidFill>
                <a:latin typeface="Arial"/>
                <a:cs typeface="Arial"/>
                <a:hlinkClick r:id="rId3"/>
              </a:rPr>
              <a:t>Matese a </a:t>
            </a:r>
            <a:r>
              <a:rPr sz="1800" spc="-5" dirty="0">
                <a:solidFill>
                  <a:srgbClr val="333333"/>
                </a:solidFill>
                <a:latin typeface="Arial"/>
                <a:cs typeface="Arial"/>
                <a:hlinkClick r:id="rId3"/>
              </a:rPr>
              <a:t>Sant’Angelo</a:t>
            </a:r>
            <a:r>
              <a:rPr sz="1800" spc="-55" dirty="0">
                <a:solidFill>
                  <a:srgbClr val="333333"/>
                </a:solidFill>
                <a:latin typeface="Arial"/>
                <a:cs typeface="Arial"/>
                <a:hlinkClick r:id="rId3"/>
              </a:rPr>
              <a:t> </a:t>
            </a:r>
            <a:r>
              <a:rPr sz="1800" spc="-5" dirty="0">
                <a:solidFill>
                  <a:srgbClr val="333333"/>
                </a:solidFill>
                <a:latin typeface="Arial"/>
                <a:cs typeface="Arial"/>
                <a:hlinkClick r:id="rId3"/>
              </a:rPr>
              <a:t>d’Alife.</a:t>
            </a:r>
            <a:endParaRPr sz="1800">
              <a:latin typeface="Arial"/>
              <a:cs typeface="Arial"/>
            </a:endParaRPr>
          </a:p>
        </p:txBody>
      </p:sp>
      <p:sp>
        <p:nvSpPr>
          <p:cNvPr id="5" name="object 5"/>
          <p:cNvSpPr txBox="1"/>
          <p:nvPr/>
        </p:nvSpPr>
        <p:spPr>
          <a:xfrm>
            <a:off x="701040" y="4088002"/>
            <a:ext cx="6158230" cy="172720"/>
          </a:xfrm>
          <a:prstGeom prst="rect">
            <a:avLst/>
          </a:prstGeom>
          <a:solidFill>
            <a:srgbClr val="EBEBEB"/>
          </a:solidFill>
        </p:spPr>
        <p:txBody>
          <a:bodyPr vert="horz" wrap="square" lIns="0" tIns="31750" rIns="0" bIns="0" rtlCol="0">
            <a:spAutoFit/>
          </a:bodyPr>
          <a:lstStyle/>
          <a:p>
            <a:pPr marL="17780">
              <a:lnSpc>
                <a:spcPct val="100000"/>
              </a:lnSpc>
              <a:spcBef>
                <a:spcPts val="250"/>
              </a:spcBef>
            </a:pPr>
            <a:r>
              <a:rPr sz="900" spc="-5" dirty="0">
                <a:solidFill>
                  <a:srgbClr val="454545"/>
                </a:solidFill>
                <a:latin typeface="Arial"/>
                <a:cs typeface="Arial"/>
              </a:rPr>
              <a:t>19.3.15</a:t>
            </a:r>
            <a:endParaRPr sz="900">
              <a:latin typeface="Arial"/>
              <a:cs typeface="Arial"/>
            </a:endParaRPr>
          </a:p>
        </p:txBody>
      </p:sp>
      <p:sp>
        <p:nvSpPr>
          <p:cNvPr id="6" name="object 6"/>
          <p:cNvSpPr txBox="1"/>
          <p:nvPr/>
        </p:nvSpPr>
        <p:spPr>
          <a:xfrm>
            <a:off x="706627" y="7016267"/>
            <a:ext cx="6149340" cy="2884170"/>
          </a:xfrm>
          <a:prstGeom prst="rect">
            <a:avLst/>
          </a:prstGeom>
        </p:spPr>
        <p:txBody>
          <a:bodyPr vert="horz" wrap="square" lIns="0" tIns="12700" rIns="0" bIns="0" rtlCol="0">
            <a:spAutoFit/>
          </a:bodyPr>
          <a:lstStyle/>
          <a:p>
            <a:pPr marL="12700" marR="8890">
              <a:lnSpc>
                <a:spcPct val="119000"/>
              </a:lnSpc>
              <a:spcBef>
                <a:spcPts val="100"/>
              </a:spcBef>
            </a:pPr>
            <a:r>
              <a:rPr sz="1050" b="1" dirty="0">
                <a:solidFill>
                  <a:srgbClr val="CC0000"/>
                </a:solidFill>
                <a:latin typeface="Arial"/>
                <a:cs typeface="Arial"/>
              </a:rPr>
              <a:t>Sabato 21 marzo </a:t>
            </a:r>
            <a:r>
              <a:rPr sz="1050" b="1" spc="-5" dirty="0">
                <a:solidFill>
                  <a:srgbClr val="CC0000"/>
                </a:solidFill>
                <a:latin typeface="Arial"/>
                <a:cs typeface="Arial"/>
              </a:rPr>
              <a:t>dalle ore </a:t>
            </a:r>
            <a:r>
              <a:rPr sz="1050" b="1" dirty="0">
                <a:solidFill>
                  <a:srgbClr val="CC0000"/>
                </a:solidFill>
                <a:latin typeface="Arial"/>
                <a:cs typeface="Arial"/>
              </a:rPr>
              <a:t>17 presso </a:t>
            </a:r>
            <a:r>
              <a:rPr sz="1050" b="1" spc="-5" dirty="0">
                <a:solidFill>
                  <a:srgbClr val="CC0000"/>
                </a:solidFill>
                <a:latin typeface="Arial"/>
                <a:cs typeface="Arial"/>
              </a:rPr>
              <a:t>l'Auditorium </a:t>
            </a:r>
            <a:r>
              <a:rPr sz="1050" b="1" dirty="0">
                <a:solidFill>
                  <a:srgbClr val="CC0000"/>
                </a:solidFill>
                <a:latin typeface="Arial"/>
                <a:cs typeface="Arial"/>
              </a:rPr>
              <a:t>del Parco </a:t>
            </a:r>
            <a:r>
              <a:rPr sz="1050" b="1" spc="-5" dirty="0">
                <a:solidFill>
                  <a:srgbClr val="CC0000"/>
                </a:solidFill>
                <a:latin typeface="Arial"/>
                <a:cs typeface="Arial"/>
              </a:rPr>
              <a:t>Regionale del </a:t>
            </a:r>
            <a:r>
              <a:rPr sz="1050" b="1" dirty="0">
                <a:solidFill>
                  <a:srgbClr val="CC0000"/>
                </a:solidFill>
                <a:latin typeface="Arial"/>
                <a:cs typeface="Arial"/>
              </a:rPr>
              <a:t>Matese </a:t>
            </a:r>
            <a:r>
              <a:rPr sz="1050" b="1" spc="-5" dirty="0">
                <a:solidFill>
                  <a:srgbClr val="CC0000"/>
                </a:solidFill>
                <a:latin typeface="Arial"/>
                <a:cs typeface="Arial"/>
              </a:rPr>
              <a:t>in Sant'Angelo  d'Alife la </a:t>
            </a:r>
            <a:r>
              <a:rPr sz="1050" b="1" dirty="0">
                <a:solidFill>
                  <a:srgbClr val="CC0000"/>
                </a:solidFill>
                <a:latin typeface="Arial"/>
                <a:cs typeface="Arial"/>
              </a:rPr>
              <a:t>presentazione dei </a:t>
            </a:r>
            <a:r>
              <a:rPr sz="1050" b="1" spc="-5" dirty="0">
                <a:solidFill>
                  <a:srgbClr val="CC0000"/>
                </a:solidFill>
                <a:latin typeface="Arial"/>
                <a:cs typeface="Arial"/>
              </a:rPr>
              <a:t>lavori </a:t>
            </a:r>
            <a:r>
              <a:rPr sz="1050" b="1" dirty="0">
                <a:solidFill>
                  <a:srgbClr val="CC0000"/>
                </a:solidFill>
                <a:latin typeface="Arial"/>
                <a:cs typeface="Arial"/>
              </a:rPr>
              <a:t>e l'incontro </a:t>
            </a:r>
            <a:r>
              <a:rPr sz="1050" b="1" spc="-5" dirty="0">
                <a:solidFill>
                  <a:srgbClr val="CC0000"/>
                </a:solidFill>
                <a:latin typeface="Arial"/>
                <a:cs typeface="Arial"/>
              </a:rPr>
              <a:t>con Claudio</a:t>
            </a:r>
            <a:r>
              <a:rPr sz="1050" b="1" spc="-40" dirty="0">
                <a:solidFill>
                  <a:srgbClr val="CC0000"/>
                </a:solidFill>
                <a:latin typeface="Arial"/>
                <a:cs typeface="Arial"/>
              </a:rPr>
              <a:t> </a:t>
            </a:r>
            <a:r>
              <a:rPr sz="1050" b="1" spc="-5" dirty="0">
                <a:solidFill>
                  <a:srgbClr val="CC0000"/>
                </a:solidFill>
                <a:latin typeface="Arial"/>
                <a:cs typeface="Arial"/>
              </a:rPr>
              <a:t>Visentin.</a:t>
            </a:r>
            <a:endParaRPr sz="1050">
              <a:latin typeface="Arial"/>
              <a:cs typeface="Arial"/>
            </a:endParaRPr>
          </a:p>
          <a:p>
            <a:pPr>
              <a:lnSpc>
                <a:spcPct val="100000"/>
              </a:lnSpc>
              <a:spcBef>
                <a:spcPts val="10"/>
              </a:spcBef>
            </a:pPr>
            <a:endParaRPr sz="1300">
              <a:latin typeface="Times New Roman"/>
              <a:cs typeface="Times New Roman"/>
            </a:endParaRPr>
          </a:p>
          <a:p>
            <a:pPr marL="12700" marR="11430" algn="r">
              <a:lnSpc>
                <a:spcPct val="104200"/>
              </a:lnSpc>
            </a:pPr>
            <a:r>
              <a:rPr sz="1200" dirty="0">
                <a:solidFill>
                  <a:srgbClr val="212121"/>
                </a:solidFill>
                <a:latin typeface="Arial"/>
                <a:cs typeface="Arial"/>
              </a:rPr>
              <a:t>Il</a:t>
            </a:r>
            <a:r>
              <a:rPr sz="1200" spc="90" dirty="0">
                <a:solidFill>
                  <a:srgbClr val="212121"/>
                </a:solidFill>
                <a:latin typeface="Arial"/>
                <a:cs typeface="Arial"/>
              </a:rPr>
              <a:t> </a:t>
            </a:r>
            <a:r>
              <a:rPr sz="1200" spc="-5" dirty="0">
                <a:solidFill>
                  <a:srgbClr val="212121"/>
                </a:solidFill>
                <a:latin typeface="Arial"/>
                <a:cs typeface="Arial"/>
              </a:rPr>
              <a:t>Festival</a:t>
            </a:r>
            <a:r>
              <a:rPr sz="1200" spc="90" dirty="0">
                <a:solidFill>
                  <a:srgbClr val="212121"/>
                </a:solidFill>
                <a:latin typeface="Arial"/>
                <a:cs typeface="Arial"/>
              </a:rPr>
              <a:t> </a:t>
            </a:r>
            <a:r>
              <a:rPr sz="1200" spc="-5" dirty="0">
                <a:solidFill>
                  <a:srgbClr val="212121"/>
                </a:solidFill>
                <a:latin typeface="Arial"/>
                <a:cs typeface="Arial"/>
              </a:rPr>
              <a:t>della</a:t>
            </a:r>
            <a:r>
              <a:rPr sz="1200" spc="95" dirty="0">
                <a:solidFill>
                  <a:srgbClr val="212121"/>
                </a:solidFill>
                <a:latin typeface="Arial"/>
                <a:cs typeface="Arial"/>
              </a:rPr>
              <a:t> </a:t>
            </a:r>
            <a:r>
              <a:rPr sz="1200" dirty="0">
                <a:solidFill>
                  <a:srgbClr val="212121"/>
                </a:solidFill>
                <a:latin typeface="Arial"/>
                <a:cs typeface="Arial"/>
              </a:rPr>
              <a:t>Cultura</a:t>
            </a:r>
            <a:r>
              <a:rPr sz="1200" spc="95" dirty="0">
                <a:solidFill>
                  <a:srgbClr val="212121"/>
                </a:solidFill>
                <a:latin typeface="Arial"/>
                <a:cs typeface="Arial"/>
              </a:rPr>
              <a:t> </a:t>
            </a:r>
            <a:r>
              <a:rPr sz="1200" spc="-5" dirty="0">
                <a:solidFill>
                  <a:srgbClr val="212121"/>
                </a:solidFill>
                <a:latin typeface="Arial"/>
                <a:cs typeface="Arial"/>
              </a:rPr>
              <a:t>Creativa</a:t>
            </a:r>
            <a:r>
              <a:rPr sz="1200" spc="95" dirty="0">
                <a:solidFill>
                  <a:srgbClr val="212121"/>
                </a:solidFill>
                <a:latin typeface="Arial"/>
                <a:cs typeface="Arial"/>
              </a:rPr>
              <a:t> </a:t>
            </a:r>
            <a:r>
              <a:rPr sz="1200" spc="-5" dirty="0">
                <a:solidFill>
                  <a:srgbClr val="212121"/>
                </a:solidFill>
                <a:latin typeface="Arial"/>
                <a:cs typeface="Arial"/>
              </a:rPr>
              <a:t>è</a:t>
            </a:r>
            <a:r>
              <a:rPr sz="1200" spc="95" dirty="0">
                <a:solidFill>
                  <a:srgbClr val="212121"/>
                </a:solidFill>
                <a:latin typeface="Arial"/>
                <a:cs typeface="Arial"/>
              </a:rPr>
              <a:t> </a:t>
            </a:r>
            <a:r>
              <a:rPr sz="1200" spc="-5" dirty="0">
                <a:solidFill>
                  <a:srgbClr val="212121"/>
                </a:solidFill>
                <a:latin typeface="Arial"/>
                <a:cs typeface="Arial"/>
              </a:rPr>
              <a:t>la</a:t>
            </a:r>
            <a:r>
              <a:rPr sz="1200" spc="95" dirty="0">
                <a:solidFill>
                  <a:srgbClr val="212121"/>
                </a:solidFill>
                <a:latin typeface="Arial"/>
                <a:cs typeface="Arial"/>
              </a:rPr>
              <a:t> </a:t>
            </a:r>
            <a:r>
              <a:rPr sz="1200" spc="-5" dirty="0">
                <a:solidFill>
                  <a:srgbClr val="212121"/>
                </a:solidFill>
                <a:latin typeface="Arial"/>
                <a:cs typeface="Arial"/>
              </a:rPr>
              <a:t>manifestazione</a:t>
            </a:r>
            <a:r>
              <a:rPr sz="1200" spc="95" dirty="0">
                <a:solidFill>
                  <a:srgbClr val="212121"/>
                </a:solidFill>
                <a:latin typeface="Arial"/>
                <a:cs typeface="Arial"/>
              </a:rPr>
              <a:t> </a:t>
            </a:r>
            <a:r>
              <a:rPr sz="1200" spc="-5" dirty="0">
                <a:solidFill>
                  <a:srgbClr val="212121"/>
                </a:solidFill>
                <a:latin typeface="Arial"/>
                <a:cs typeface="Arial"/>
              </a:rPr>
              <a:t>nazionale,</a:t>
            </a:r>
            <a:r>
              <a:rPr sz="1200" spc="85" dirty="0">
                <a:solidFill>
                  <a:srgbClr val="212121"/>
                </a:solidFill>
                <a:latin typeface="Arial"/>
                <a:cs typeface="Arial"/>
              </a:rPr>
              <a:t> </a:t>
            </a:r>
            <a:r>
              <a:rPr sz="1200" spc="-5" dirty="0">
                <a:solidFill>
                  <a:srgbClr val="212121"/>
                </a:solidFill>
                <a:latin typeface="Arial"/>
                <a:cs typeface="Arial"/>
              </a:rPr>
              <a:t>organizzata</a:t>
            </a:r>
            <a:r>
              <a:rPr sz="1200" spc="100" dirty="0">
                <a:solidFill>
                  <a:srgbClr val="212121"/>
                </a:solidFill>
                <a:latin typeface="Arial"/>
                <a:cs typeface="Arial"/>
              </a:rPr>
              <a:t> </a:t>
            </a:r>
            <a:r>
              <a:rPr sz="1200" spc="-5" dirty="0">
                <a:solidFill>
                  <a:srgbClr val="212121"/>
                </a:solidFill>
                <a:latin typeface="Arial"/>
                <a:cs typeface="Arial"/>
              </a:rPr>
              <a:t>dalle</a:t>
            </a:r>
            <a:r>
              <a:rPr sz="1200" spc="95" dirty="0">
                <a:solidFill>
                  <a:srgbClr val="212121"/>
                </a:solidFill>
                <a:latin typeface="Arial"/>
                <a:cs typeface="Arial"/>
              </a:rPr>
              <a:t> </a:t>
            </a:r>
            <a:r>
              <a:rPr sz="1200" spc="-5" dirty="0">
                <a:solidFill>
                  <a:srgbClr val="212121"/>
                </a:solidFill>
                <a:latin typeface="Arial"/>
                <a:cs typeface="Arial"/>
              </a:rPr>
              <a:t>Banche  </a:t>
            </a:r>
            <a:r>
              <a:rPr sz="1200" dirty="0">
                <a:solidFill>
                  <a:srgbClr val="212121"/>
                </a:solidFill>
                <a:latin typeface="Arial"/>
                <a:cs typeface="Arial"/>
              </a:rPr>
              <a:t>con</a:t>
            </a:r>
            <a:r>
              <a:rPr sz="1200" spc="229" dirty="0">
                <a:solidFill>
                  <a:srgbClr val="212121"/>
                </a:solidFill>
                <a:latin typeface="Arial"/>
                <a:cs typeface="Arial"/>
              </a:rPr>
              <a:t> </a:t>
            </a:r>
            <a:r>
              <a:rPr sz="1200" spc="-5" dirty="0">
                <a:solidFill>
                  <a:srgbClr val="212121"/>
                </a:solidFill>
                <a:latin typeface="Arial"/>
                <a:cs typeface="Arial"/>
              </a:rPr>
              <a:t>il</a:t>
            </a:r>
            <a:r>
              <a:rPr sz="1200" spc="229" dirty="0">
                <a:solidFill>
                  <a:srgbClr val="212121"/>
                </a:solidFill>
                <a:latin typeface="Arial"/>
                <a:cs typeface="Arial"/>
              </a:rPr>
              <a:t> </a:t>
            </a:r>
            <a:r>
              <a:rPr sz="1200" spc="-5" dirty="0">
                <a:solidFill>
                  <a:srgbClr val="212121"/>
                </a:solidFill>
                <a:latin typeface="Arial"/>
                <a:cs typeface="Arial"/>
              </a:rPr>
              <a:t>coordinamento</a:t>
            </a:r>
            <a:r>
              <a:rPr sz="1200" spc="235" dirty="0">
                <a:solidFill>
                  <a:srgbClr val="212121"/>
                </a:solidFill>
                <a:latin typeface="Arial"/>
                <a:cs typeface="Arial"/>
              </a:rPr>
              <a:t> </a:t>
            </a:r>
            <a:r>
              <a:rPr sz="1200" spc="-5" dirty="0">
                <a:solidFill>
                  <a:srgbClr val="212121"/>
                </a:solidFill>
                <a:latin typeface="Arial"/>
                <a:cs typeface="Arial"/>
              </a:rPr>
              <a:t>dell’Abi,</a:t>
            </a:r>
            <a:r>
              <a:rPr sz="1200" spc="235" dirty="0">
                <a:solidFill>
                  <a:srgbClr val="212121"/>
                </a:solidFill>
                <a:latin typeface="Arial"/>
                <a:cs typeface="Arial"/>
              </a:rPr>
              <a:t> </a:t>
            </a:r>
            <a:r>
              <a:rPr sz="1200" spc="-5" dirty="0">
                <a:solidFill>
                  <a:srgbClr val="212121"/>
                </a:solidFill>
                <a:latin typeface="Arial"/>
                <a:cs typeface="Arial"/>
              </a:rPr>
              <a:t>interamente</a:t>
            </a:r>
            <a:r>
              <a:rPr sz="1200" spc="229" dirty="0">
                <a:solidFill>
                  <a:srgbClr val="212121"/>
                </a:solidFill>
                <a:latin typeface="Arial"/>
                <a:cs typeface="Arial"/>
              </a:rPr>
              <a:t> </a:t>
            </a:r>
            <a:r>
              <a:rPr sz="1200" spc="-5" dirty="0">
                <a:solidFill>
                  <a:srgbClr val="212121"/>
                </a:solidFill>
                <a:latin typeface="Arial"/>
                <a:cs typeface="Arial"/>
              </a:rPr>
              <a:t>dedicata</a:t>
            </a:r>
            <a:r>
              <a:rPr sz="1200" spc="240" dirty="0">
                <a:solidFill>
                  <a:srgbClr val="212121"/>
                </a:solidFill>
                <a:latin typeface="Arial"/>
                <a:cs typeface="Arial"/>
              </a:rPr>
              <a:t> </a:t>
            </a:r>
            <a:r>
              <a:rPr sz="1200" spc="-5" dirty="0">
                <a:solidFill>
                  <a:srgbClr val="212121"/>
                </a:solidFill>
                <a:latin typeface="Arial"/>
                <a:cs typeface="Arial"/>
              </a:rPr>
              <a:t>alla</a:t>
            </a:r>
            <a:r>
              <a:rPr sz="1200" spc="229" dirty="0">
                <a:solidFill>
                  <a:srgbClr val="212121"/>
                </a:solidFill>
                <a:latin typeface="Arial"/>
                <a:cs typeface="Arial"/>
              </a:rPr>
              <a:t> </a:t>
            </a:r>
            <a:r>
              <a:rPr sz="1200" spc="-5" dirty="0">
                <a:solidFill>
                  <a:srgbClr val="212121"/>
                </a:solidFill>
                <a:latin typeface="Arial"/>
                <a:cs typeface="Arial"/>
              </a:rPr>
              <a:t>cultura</a:t>
            </a:r>
            <a:r>
              <a:rPr sz="1200" spc="225" dirty="0">
                <a:solidFill>
                  <a:srgbClr val="212121"/>
                </a:solidFill>
                <a:latin typeface="Arial"/>
                <a:cs typeface="Arial"/>
              </a:rPr>
              <a:t> </a:t>
            </a:r>
            <a:r>
              <a:rPr sz="1200" dirty="0">
                <a:solidFill>
                  <a:srgbClr val="212121"/>
                </a:solidFill>
                <a:latin typeface="Arial"/>
                <a:cs typeface="Arial"/>
              </a:rPr>
              <a:t>per</a:t>
            </a:r>
            <a:r>
              <a:rPr sz="1200" spc="229" dirty="0">
                <a:solidFill>
                  <a:srgbClr val="212121"/>
                </a:solidFill>
                <a:latin typeface="Arial"/>
                <a:cs typeface="Arial"/>
              </a:rPr>
              <a:t> </a:t>
            </a:r>
            <a:r>
              <a:rPr sz="1200" spc="-5" dirty="0">
                <a:solidFill>
                  <a:srgbClr val="212121"/>
                </a:solidFill>
                <a:latin typeface="Arial"/>
                <a:cs typeface="Arial"/>
              </a:rPr>
              <a:t>ragazzi</a:t>
            </a:r>
            <a:r>
              <a:rPr sz="1200" spc="240" dirty="0">
                <a:solidFill>
                  <a:srgbClr val="212121"/>
                </a:solidFill>
                <a:latin typeface="Arial"/>
                <a:cs typeface="Arial"/>
              </a:rPr>
              <a:t> </a:t>
            </a:r>
            <a:r>
              <a:rPr sz="1200" dirty="0">
                <a:solidFill>
                  <a:srgbClr val="212121"/>
                </a:solidFill>
                <a:latin typeface="Arial"/>
                <a:cs typeface="Arial"/>
              </a:rPr>
              <a:t>che</a:t>
            </a:r>
            <a:r>
              <a:rPr sz="1200" spc="235" dirty="0">
                <a:solidFill>
                  <a:srgbClr val="212121"/>
                </a:solidFill>
                <a:latin typeface="Arial"/>
                <a:cs typeface="Arial"/>
              </a:rPr>
              <a:t> </a:t>
            </a:r>
            <a:r>
              <a:rPr sz="1200" dirty="0">
                <a:solidFill>
                  <a:srgbClr val="212121"/>
                </a:solidFill>
                <a:latin typeface="Arial"/>
                <a:cs typeface="Arial"/>
              </a:rPr>
              <a:t>non</a:t>
            </a:r>
            <a:r>
              <a:rPr sz="1200" spc="235" dirty="0">
                <a:solidFill>
                  <a:srgbClr val="212121"/>
                </a:solidFill>
                <a:latin typeface="Arial"/>
                <a:cs typeface="Arial"/>
              </a:rPr>
              <a:t> </a:t>
            </a:r>
            <a:r>
              <a:rPr sz="1200" dirty="0">
                <a:solidFill>
                  <a:srgbClr val="212121"/>
                </a:solidFill>
                <a:latin typeface="Arial"/>
                <a:cs typeface="Arial"/>
              </a:rPr>
              <a:t>si  </a:t>
            </a:r>
            <a:r>
              <a:rPr sz="1200" spc="-5" dirty="0">
                <a:solidFill>
                  <a:srgbClr val="212121"/>
                </a:solidFill>
                <a:latin typeface="Arial"/>
                <a:cs typeface="Arial"/>
              </a:rPr>
              <a:t>svolge</a:t>
            </a:r>
            <a:r>
              <a:rPr sz="1200" spc="80" dirty="0">
                <a:solidFill>
                  <a:srgbClr val="212121"/>
                </a:solidFill>
                <a:latin typeface="Arial"/>
                <a:cs typeface="Arial"/>
              </a:rPr>
              <a:t> </a:t>
            </a:r>
            <a:r>
              <a:rPr sz="1200" spc="-5" dirty="0">
                <a:solidFill>
                  <a:srgbClr val="212121"/>
                </a:solidFill>
                <a:latin typeface="Arial"/>
                <a:cs typeface="Arial"/>
              </a:rPr>
              <a:t>in</a:t>
            </a:r>
            <a:r>
              <a:rPr sz="1200" spc="85" dirty="0">
                <a:solidFill>
                  <a:srgbClr val="212121"/>
                </a:solidFill>
                <a:latin typeface="Arial"/>
                <a:cs typeface="Arial"/>
              </a:rPr>
              <a:t> </a:t>
            </a:r>
            <a:r>
              <a:rPr sz="1200" dirty="0">
                <a:solidFill>
                  <a:srgbClr val="212121"/>
                </a:solidFill>
                <a:latin typeface="Arial"/>
                <a:cs typeface="Arial"/>
              </a:rPr>
              <a:t>una</a:t>
            </a:r>
            <a:r>
              <a:rPr sz="1200" spc="85" dirty="0">
                <a:solidFill>
                  <a:srgbClr val="212121"/>
                </a:solidFill>
                <a:latin typeface="Arial"/>
                <a:cs typeface="Arial"/>
              </a:rPr>
              <a:t> </a:t>
            </a:r>
            <a:r>
              <a:rPr sz="1200" spc="-5" dirty="0">
                <a:solidFill>
                  <a:srgbClr val="212121"/>
                </a:solidFill>
                <a:latin typeface="Arial"/>
                <a:cs typeface="Arial"/>
              </a:rPr>
              <a:t>sola</a:t>
            </a:r>
            <a:r>
              <a:rPr sz="1200" spc="85" dirty="0">
                <a:solidFill>
                  <a:srgbClr val="212121"/>
                </a:solidFill>
                <a:latin typeface="Arial"/>
                <a:cs typeface="Arial"/>
              </a:rPr>
              <a:t> </a:t>
            </a:r>
            <a:r>
              <a:rPr sz="1200" spc="-5" dirty="0">
                <a:solidFill>
                  <a:srgbClr val="212121"/>
                </a:solidFill>
                <a:latin typeface="Arial"/>
                <a:cs typeface="Arial"/>
              </a:rPr>
              <a:t>città</a:t>
            </a:r>
            <a:r>
              <a:rPr sz="1200" spc="80" dirty="0">
                <a:solidFill>
                  <a:srgbClr val="212121"/>
                </a:solidFill>
                <a:latin typeface="Arial"/>
                <a:cs typeface="Arial"/>
              </a:rPr>
              <a:t> </a:t>
            </a:r>
            <a:r>
              <a:rPr sz="1200" dirty="0">
                <a:solidFill>
                  <a:srgbClr val="212121"/>
                </a:solidFill>
                <a:latin typeface="Arial"/>
                <a:cs typeface="Arial"/>
              </a:rPr>
              <a:t>né</a:t>
            </a:r>
            <a:r>
              <a:rPr sz="1200" spc="85" dirty="0">
                <a:solidFill>
                  <a:srgbClr val="212121"/>
                </a:solidFill>
                <a:latin typeface="Arial"/>
                <a:cs typeface="Arial"/>
              </a:rPr>
              <a:t> </a:t>
            </a:r>
            <a:r>
              <a:rPr sz="1200" spc="-10" dirty="0">
                <a:solidFill>
                  <a:srgbClr val="212121"/>
                </a:solidFill>
                <a:latin typeface="Arial"/>
                <a:cs typeface="Arial"/>
              </a:rPr>
              <a:t>in</a:t>
            </a:r>
            <a:r>
              <a:rPr sz="1200" spc="85" dirty="0">
                <a:solidFill>
                  <a:srgbClr val="212121"/>
                </a:solidFill>
                <a:latin typeface="Arial"/>
                <a:cs typeface="Arial"/>
              </a:rPr>
              <a:t> </a:t>
            </a:r>
            <a:r>
              <a:rPr sz="1200" spc="-5" dirty="0">
                <a:solidFill>
                  <a:srgbClr val="212121"/>
                </a:solidFill>
                <a:latin typeface="Arial"/>
                <a:cs typeface="Arial"/>
              </a:rPr>
              <a:t>un’unica</a:t>
            </a:r>
            <a:r>
              <a:rPr sz="1200" spc="80" dirty="0">
                <a:solidFill>
                  <a:srgbClr val="212121"/>
                </a:solidFill>
                <a:latin typeface="Arial"/>
                <a:cs typeface="Arial"/>
              </a:rPr>
              <a:t> </a:t>
            </a:r>
            <a:r>
              <a:rPr sz="1200" spc="-5" dirty="0">
                <a:solidFill>
                  <a:srgbClr val="212121"/>
                </a:solidFill>
                <a:latin typeface="Arial"/>
                <a:cs typeface="Arial"/>
              </a:rPr>
              <a:t>sede,</a:t>
            </a:r>
            <a:r>
              <a:rPr sz="1200" spc="75" dirty="0">
                <a:solidFill>
                  <a:srgbClr val="212121"/>
                </a:solidFill>
                <a:latin typeface="Arial"/>
                <a:cs typeface="Arial"/>
              </a:rPr>
              <a:t> </a:t>
            </a:r>
            <a:r>
              <a:rPr sz="1200" dirty="0">
                <a:solidFill>
                  <a:srgbClr val="212121"/>
                </a:solidFill>
                <a:latin typeface="Arial"/>
                <a:cs typeface="Arial"/>
              </a:rPr>
              <a:t>ma</a:t>
            </a:r>
            <a:r>
              <a:rPr sz="1200" spc="85" dirty="0">
                <a:solidFill>
                  <a:srgbClr val="212121"/>
                </a:solidFill>
                <a:latin typeface="Arial"/>
                <a:cs typeface="Arial"/>
              </a:rPr>
              <a:t> </a:t>
            </a:r>
            <a:r>
              <a:rPr sz="1200" dirty="0">
                <a:solidFill>
                  <a:srgbClr val="212121"/>
                </a:solidFill>
                <a:latin typeface="Arial"/>
                <a:cs typeface="Arial"/>
              </a:rPr>
              <a:t>si</a:t>
            </a:r>
            <a:r>
              <a:rPr sz="1200" spc="70" dirty="0">
                <a:solidFill>
                  <a:srgbClr val="212121"/>
                </a:solidFill>
                <a:latin typeface="Arial"/>
                <a:cs typeface="Arial"/>
              </a:rPr>
              <a:t> </a:t>
            </a:r>
            <a:r>
              <a:rPr sz="1200" dirty="0">
                <a:solidFill>
                  <a:srgbClr val="212121"/>
                </a:solidFill>
                <a:latin typeface="Arial"/>
                <a:cs typeface="Arial"/>
              </a:rPr>
              <a:t>articola</a:t>
            </a:r>
            <a:r>
              <a:rPr sz="1200" spc="85" dirty="0">
                <a:solidFill>
                  <a:srgbClr val="212121"/>
                </a:solidFill>
                <a:latin typeface="Arial"/>
                <a:cs typeface="Arial"/>
              </a:rPr>
              <a:t> </a:t>
            </a:r>
            <a:r>
              <a:rPr sz="1200" spc="-5" dirty="0">
                <a:solidFill>
                  <a:srgbClr val="212121"/>
                </a:solidFill>
                <a:latin typeface="Arial"/>
                <a:cs typeface="Arial"/>
              </a:rPr>
              <a:t>attraverso</a:t>
            </a:r>
            <a:endParaRPr sz="1200">
              <a:latin typeface="Arial"/>
              <a:cs typeface="Arial"/>
            </a:endParaRPr>
          </a:p>
          <a:p>
            <a:pPr marL="1403985">
              <a:lnSpc>
                <a:spcPct val="100000"/>
              </a:lnSpc>
              <a:spcBef>
                <a:spcPts val="60"/>
              </a:spcBef>
            </a:pPr>
            <a:r>
              <a:rPr sz="1200" spc="-5" dirty="0">
                <a:solidFill>
                  <a:srgbClr val="212121"/>
                </a:solidFill>
                <a:latin typeface="Arial"/>
                <a:cs typeface="Arial"/>
              </a:rPr>
              <a:t>una ricca costellazione </a:t>
            </a:r>
            <a:r>
              <a:rPr sz="1200" dirty="0">
                <a:solidFill>
                  <a:srgbClr val="212121"/>
                </a:solidFill>
                <a:latin typeface="Arial"/>
                <a:cs typeface="Arial"/>
              </a:rPr>
              <a:t>di </a:t>
            </a:r>
            <a:r>
              <a:rPr sz="1200" spc="-5" dirty="0">
                <a:solidFill>
                  <a:srgbClr val="212121"/>
                </a:solidFill>
                <a:latin typeface="Arial"/>
                <a:cs typeface="Arial"/>
              </a:rPr>
              <a:t>eventi, iniziative e laboratori </a:t>
            </a:r>
            <a:r>
              <a:rPr sz="1200" dirty="0">
                <a:solidFill>
                  <a:srgbClr val="212121"/>
                </a:solidFill>
                <a:latin typeface="Arial"/>
                <a:cs typeface="Arial"/>
              </a:rPr>
              <a:t>diffusi </a:t>
            </a:r>
            <a:r>
              <a:rPr sz="1200" spc="-5" dirty="0">
                <a:solidFill>
                  <a:srgbClr val="212121"/>
                </a:solidFill>
                <a:latin typeface="Arial"/>
                <a:cs typeface="Arial"/>
              </a:rPr>
              <a:t>su tutto</a:t>
            </a:r>
            <a:r>
              <a:rPr sz="1200" spc="170" dirty="0">
                <a:solidFill>
                  <a:srgbClr val="212121"/>
                </a:solidFill>
                <a:latin typeface="Arial"/>
                <a:cs typeface="Arial"/>
              </a:rPr>
              <a:t> </a:t>
            </a:r>
            <a:r>
              <a:rPr sz="1200" spc="-5" dirty="0">
                <a:solidFill>
                  <a:srgbClr val="212121"/>
                </a:solidFill>
                <a:latin typeface="Arial"/>
                <a:cs typeface="Arial"/>
              </a:rPr>
              <a:t>il</a:t>
            </a:r>
            <a:endParaRPr sz="1200">
              <a:latin typeface="Arial"/>
              <a:cs typeface="Arial"/>
            </a:endParaRPr>
          </a:p>
          <a:p>
            <a:pPr marL="1403985" marR="11430" algn="just">
              <a:lnSpc>
                <a:spcPct val="104200"/>
              </a:lnSpc>
            </a:pPr>
            <a:r>
              <a:rPr sz="1200" spc="-5" dirty="0">
                <a:solidFill>
                  <a:srgbClr val="212121"/>
                </a:solidFill>
                <a:latin typeface="Arial"/>
                <a:cs typeface="Arial"/>
              </a:rPr>
              <a:t>territorio nazionale </a:t>
            </a:r>
            <a:r>
              <a:rPr sz="1200" dirty="0">
                <a:solidFill>
                  <a:srgbClr val="212121"/>
                </a:solidFill>
                <a:latin typeface="Arial"/>
                <a:cs typeface="Arial"/>
              </a:rPr>
              <a:t>e </a:t>
            </a:r>
            <a:r>
              <a:rPr sz="1200" spc="-5" dirty="0">
                <a:solidFill>
                  <a:srgbClr val="212121"/>
                </a:solidFill>
                <a:latin typeface="Arial"/>
                <a:cs typeface="Arial"/>
              </a:rPr>
              <a:t>dedicati all’arte, alla pittura, all’archeologia, </a:t>
            </a:r>
            <a:r>
              <a:rPr sz="1200" spc="-10" dirty="0">
                <a:solidFill>
                  <a:srgbClr val="212121"/>
                </a:solidFill>
                <a:latin typeface="Arial"/>
                <a:cs typeface="Arial"/>
              </a:rPr>
              <a:t>alla  </a:t>
            </a:r>
            <a:r>
              <a:rPr sz="1200" dirty="0">
                <a:solidFill>
                  <a:srgbClr val="212121"/>
                </a:solidFill>
                <a:latin typeface="Arial"/>
                <a:cs typeface="Arial"/>
              </a:rPr>
              <a:t>musica, al </a:t>
            </a:r>
            <a:r>
              <a:rPr sz="1200" spc="-5" dirty="0">
                <a:solidFill>
                  <a:srgbClr val="212121"/>
                </a:solidFill>
                <a:latin typeface="Arial"/>
                <a:cs typeface="Arial"/>
              </a:rPr>
              <a:t>canto, alla lettura, </a:t>
            </a:r>
            <a:r>
              <a:rPr sz="1200" dirty="0">
                <a:solidFill>
                  <a:srgbClr val="212121"/>
                </a:solidFill>
                <a:latin typeface="Arial"/>
                <a:cs typeface="Arial"/>
              </a:rPr>
              <a:t>al </a:t>
            </a:r>
            <a:r>
              <a:rPr sz="1200" spc="-5" dirty="0">
                <a:solidFill>
                  <a:srgbClr val="212121"/>
                </a:solidFill>
                <a:latin typeface="Arial"/>
                <a:cs typeface="Arial"/>
              </a:rPr>
              <a:t>linguaggio, </a:t>
            </a:r>
            <a:r>
              <a:rPr sz="1200" dirty="0">
                <a:solidFill>
                  <a:srgbClr val="212121"/>
                </a:solidFill>
                <a:latin typeface="Arial"/>
                <a:cs typeface="Arial"/>
              </a:rPr>
              <a:t>al </a:t>
            </a:r>
            <a:r>
              <a:rPr sz="1200" spc="-5" dirty="0">
                <a:solidFill>
                  <a:srgbClr val="212121"/>
                </a:solidFill>
                <a:latin typeface="Arial"/>
                <a:cs typeface="Arial"/>
              </a:rPr>
              <a:t>racconto e al</a:t>
            </a:r>
            <a:r>
              <a:rPr sz="1200" spc="25" dirty="0">
                <a:solidFill>
                  <a:srgbClr val="212121"/>
                </a:solidFill>
                <a:latin typeface="Arial"/>
                <a:cs typeface="Arial"/>
              </a:rPr>
              <a:t> </a:t>
            </a:r>
            <a:r>
              <a:rPr sz="1200" spc="-5" dirty="0">
                <a:solidFill>
                  <a:srgbClr val="212121"/>
                </a:solidFill>
                <a:latin typeface="Arial"/>
                <a:cs typeface="Arial"/>
              </a:rPr>
              <a:t>teatro.</a:t>
            </a:r>
            <a:endParaRPr sz="1200">
              <a:latin typeface="Arial"/>
              <a:cs typeface="Arial"/>
            </a:endParaRPr>
          </a:p>
          <a:p>
            <a:pPr>
              <a:lnSpc>
                <a:spcPct val="100000"/>
              </a:lnSpc>
            </a:pPr>
            <a:endParaRPr sz="1300">
              <a:latin typeface="Times New Roman"/>
              <a:cs typeface="Times New Roman"/>
            </a:endParaRPr>
          </a:p>
          <a:p>
            <a:pPr>
              <a:lnSpc>
                <a:spcPct val="100000"/>
              </a:lnSpc>
              <a:spcBef>
                <a:spcPts val="10"/>
              </a:spcBef>
            </a:pPr>
            <a:endParaRPr sz="1300">
              <a:latin typeface="Times New Roman"/>
              <a:cs typeface="Times New Roman"/>
            </a:endParaRPr>
          </a:p>
          <a:p>
            <a:pPr marL="1403985" marR="5080" algn="just">
              <a:lnSpc>
                <a:spcPct val="104200"/>
              </a:lnSpc>
            </a:pPr>
            <a:r>
              <a:rPr sz="1200" spc="-5" dirty="0">
                <a:solidFill>
                  <a:srgbClr val="212121"/>
                </a:solidFill>
                <a:latin typeface="Arial"/>
                <a:cs typeface="Arial"/>
              </a:rPr>
              <a:t>La Banca Capasso Antonio spa parteciperà a questa seconda  edizione confermandosi, anche quest’anno, come unica Banca  aderente nella provincia di Caserta. Questa edizione, organizzata </a:t>
            </a:r>
            <a:r>
              <a:rPr sz="1200" spc="15" dirty="0">
                <a:solidFill>
                  <a:srgbClr val="212121"/>
                </a:solidFill>
                <a:latin typeface="Arial"/>
                <a:cs typeface="Arial"/>
              </a:rPr>
              <a:t>dal  </a:t>
            </a:r>
            <a:r>
              <a:rPr sz="1200" spc="-5" dirty="0">
                <a:solidFill>
                  <a:srgbClr val="212121"/>
                </a:solidFill>
                <a:latin typeface="Arial"/>
                <a:cs typeface="Arial"/>
              </a:rPr>
              <a:t>16 al </a:t>
            </a:r>
            <a:r>
              <a:rPr sz="1200" spc="-10" dirty="0">
                <a:solidFill>
                  <a:srgbClr val="212121"/>
                </a:solidFill>
                <a:latin typeface="Arial"/>
                <a:cs typeface="Arial"/>
              </a:rPr>
              <a:t>21 </a:t>
            </a:r>
            <a:r>
              <a:rPr sz="1200" spc="-5" dirty="0">
                <a:solidFill>
                  <a:srgbClr val="212121"/>
                </a:solidFill>
                <a:latin typeface="Arial"/>
                <a:cs typeface="Arial"/>
              </a:rPr>
              <a:t>marzo, si rivolge in particolare ai bambini e </a:t>
            </a:r>
            <a:r>
              <a:rPr sz="1200" dirty="0">
                <a:solidFill>
                  <a:srgbClr val="212121"/>
                </a:solidFill>
                <a:latin typeface="Arial"/>
                <a:cs typeface="Arial"/>
              </a:rPr>
              <a:t>ai </a:t>
            </a:r>
            <a:r>
              <a:rPr sz="1200" spc="-5" dirty="0">
                <a:solidFill>
                  <a:srgbClr val="212121"/>
                </a:solidFill>
                <a:latin typeface="Arial"/>
                <a:cs typeface="Arial"/>
              </a:rPr>
              <a:t>ragazzi dai 6</a:t>
            </a:r>
            <a:r>
              <a:rPr sz="1200" spc="10" dirty="0">
                <a:solidFill>
                  <a:srgbClr val="212121"/>
                </a:solidFill>
                <a:latin typeface="Arial"/>
                <a:cs typeface="Arial"/>
              </a:rPr>
              <a:t> </a:t>
            </a:r>
            <a:r>
              <a:rPr sz="1200" spc="-5" dirty="0">
                <a:solidFill>
                  <a:srgbClr val="212121"/>
                </a:solidFill>
                <a:latin typeface="Arial"/>
                <a:cs typeface="Arial"/>
              </a:rPr>
              <a:t>ai</a:t>
            </a:r>
            <a:endParaRPr sz="1200">
              <a:latin typeface="Arial"/>
              <a:cs typeface="Arial"/>
            </a:endParaRPr>
          </a:p>
        </p:txBody>
      </p:sp>
      <p:sp>
        <p:nvSpPr>
          <p:cNvPr id="7" name="object 7"/>
          <p:cNvSpPr/>
          <p:nvPr/>
        </p:nvSpPr>
        <p:spPr>
          <a:xfrm>
            <a:off x="2325173" y="2442971"/>
            <a:ext cx="2991091" cy="329111"/>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875154" y="4306950"/>
            <a:ext cx="3810000" cy="2533650"/>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720090" y="8067040"/>
            <a:ext cx="1266824" cy="19050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9324975"/>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297045">
              <a:lnSpc>
                <a:spcPts val="1839"/>
              </a:lnSpc>
            </a:pPr>
            <a:r>
              <a:rPr sz="1600" b="1" spc="-5" dirty="0">
                <a:latin typeface="Arial"/>
                <a:cs typeface="Arial"/>
              </a:rPr>
              <a:t>Caia</a:t>
            </a:r>
            <a:r>
              <a:rPr sz="1600" b="1" dirty="0">
                <a:latin typeface="Arial"/>
                <a:cs typeface="Arial"/>
              </a:rPr>
              <a:t>z</a:t>
            </a:r>
            <a:r>
              <a:rPr sz="1600" b="1" spc="-5" dirty="0">
                <a:latin typeface="Arial"/>
                <a:cs typeface="Arial"/>
              </a:rPr>
              <a:t>zorinasc</a:t>
            </a:r>
            <a:r>
              <a:rPr sz="1600" b="1" dirty="0">
                <a:latin typeface="Arial"/>
                <a:cs typeface="Arial"/>
              </a:rPr>
              <a:t>e</a:t>
            </a:r>
            <a:r>
              <a:rPr sz="1600" b="1" spc="5" dirty="0">
                <a:latin typeface="Arial"/>
                <a:cs typeface="Arial"/>
              </a:rPr>
              <a:t>.</a:t>
            </a:r>
            <a:r>
              <a:rPr sz="1600" b="1" spc="-5" dirty="0">
                <a:latin typeface="Arial"/>
                <a:cs typeface="Arial"/>
              </a:rPr>
              <a:t>net  19 marzo</a:t>
            </a:r>
            <a:r>
              <a:rPr sz="1600" b="1" spc="-15" dirty="0">
                <a:latin typeface="Arial"/>
                <a:cs typeface="Arial"/>
              </a:rPr>
              <a:t> </a:t>
            </a:r>
            <a:r>
              <a:rPr sz="1600" b="1" spc="-5" dirty="0">
                <a:latin typeface="Arial"/>
                <a:cs typeface="Arial"/>
              </a:rPr>
              <a:t>2015</a:t>
            </a:r>
            <a:endParaRPr sz="1600">
              <a:latin typeface="Arial"/>
              <a:cs typeface="Arial"/>
            </a:endParaRPr>
          </a:p>
          <a:p>
            <a:pPr marL="12700" algn="just">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marR="5080" algn="just">
              <a:lnSpc>
                <a:spcPct val="104200"/>
              </a:lnSpc>
              <a:spcBef>
                <a:spcPts val="969"/>
              </a:spcBef>
            </a:pPr>
            <a:r>
              <a:rPr sz="1200" dirty="0">
                <a:solidFill>
                  <a:srgbClr val="212121"/>
                </a:solidFill>
                <a:latin typeface="Arial"/>
                <a:cs typeface="Arial"/>
              </a:rPr>
              <a:t>14 </a:t>
            </a:r>
            <a:r>
              <a:rPr sz="1200" spc="-5" dirty="0">
                <a:solidFill>
                  <a:srgbClr val="212121"/>
                </a:solidFill>
                <a:latin typeface="Arial"/>
                <a:cs typeface="Arial"/>
              </a:rPr>
              <a:t>anni, </a:t>
            </a:r>
            <a:r>
              <a:rPr sz="1200" dirty="0">
                <a:solidFill>
                  <a:srgbClr val="212121"/>
                </a:solidFill>
                <a:latin typeface="Arial"/>
                <a:cs typeface="Arial"/>
              </a:rPr>
              <a:t>con </a:t>
            </a:r>
            <a:r>
              <a:rPr sz="1200" spc="-5" dirty="0">
                <a:solidFill>
                  <a:srgbClr val="212121"/>
                </a:solidFill>
                <a:latin typeface="Arial"/>
                <a:cs typeface="Arial"/>
              </a:rPr>
              <a:t>l’obiettivo </a:t>
            </a:r>
            <a:r>
              <a:rPr sz="1200" dirty="0">
                <a:solidFill>
                  <a:srgbClr val="212121"/>
                </a:solidFill>
                <a:latin typeface="Arial"/>
                <a:cs typeface="Arial"/>
              </a:rPr>
              <a:t>di </a:t>
            </a:r>
            <a:r>
              <a:rPr sz="1200" spc="-5" dirty="0">
                <a:solidFill>
                  <a:srgbClr val="212121"/>
                </a:solidFill>
                <a:latin typeface="Arial"/>
                <a:cs typeface="Arial"/>
              </a:rPr>
              <a:t>avvicinarli alla cultura </a:t>
            </a:r>
            <a:r>
              <a:rPr sz="1200" dirty="0">
                <a:solidFill>
                  <a:srgbClr val="212121"/>
                </a:solidFill>
                <a:latin typeface="Arial"/>
                <a:cs typeface="Arial"/>
              </a:rPr>
              <a:t>e </a:t>
            </a:r>
            <a:r>
              <a:rPr sz="1200" spc="-5" dirty="0">
                <a:solidFill>
                  <a:srgbClr val="212121"/>
                </a:solidFill>
                <a:latin typeface="Arial"/>
                <a:cs typeface="Arial"/>
              </a:rPr>
              <a:t>in </a:t>
            </a:r>
            <a:r>
              <a:rPr sz="1200" dirty="0">
                <a:solidFill>
                  <a:srgbClr val="212121"/>
                </a:solidFill>
                <a:latin typeface="Arial"/>
                <a:cs typeface="Arial"/>
              </a:rPr>
              <a:t>particolare </a:t>
            </a:r>
            <a:r>
              <a:rPr sz="1200" spc="-5" dirty="0">
                <a:solidFill>
                  <a:srgbClr val="212121"/>
                </a:solidFill>
                <a:latin typeface="Arial"/>
                <a:cs typeface="Arial"/>
              </a:rPr>
              <a:t>agli aspetti più “generativi”  della creatività. </a:t>
            </a:r>
            <a:r>
              <a:rPr sz="1200" dirty="0">
                <a:solidFill>
                  <a:srgbClr val="212121"/>
                </a:solidFill>
                <a:latin typeface="Arial"/>
                <a:cs typeface="Arial"/>
              </a:rPr>
              <a:t>Il tema di </a:t>
            </a:r>
            <a:r>
              <a:rPr sz="1200" spc="-5" dirty="0">
                <a:solidFill>
                  <a:srgbClr val="212121"/>
                </a:solidFill>
                <a:latin typeface="Arial"/>
                <a:cs typeface="Arial"/>
              </a:rPr>
              <a:t>quest’anno </a:t>
            </a:r>
            <a:r>
              <a:rPr sz="1200" dirty="0">
                <a:solidFill>
                  <a:srgbClr val="212121"/>
                </a:solidFill>
                <a:latin typeface="Arial"/>
                <a:cs typeface="Arial"/>
              </a:rPr>
              <a:t>è </a:t>
            </a:r>
            <a:r>
              <a:rPr sz="1200" spc="-5" dirty="0">
                <a:solidFill>
                  <a:srgbClr val="212121"/>
                </a:solidFill>
                <a:latin typeface="Arial"/>
                <a:cs typeface="Arial"/>
              </a:rPr>
              <a:t>“L’alfabeto </a:t>
            </a:r>
            <a:r>
              <a:rPr sz="1200" dirty="0">
                <a:solidFill>
                  <a:srgbClr val="212121"/>
                </a:solidFill>
                <a:latin typeface="Arial"/>
                <a:cs typeface="Arial"/>
              </a:rPr>
              <a:t>del </a:t>
            </a:r>
            <a:r>
              <a:rPr sz="1200" spc="-5" dirty="0">
                <a:solidFill>
                  <a:srgbClr val="212121"/>
                </a:solidFill>
                <a:latin typeface="Arial"/>
                <a:cs typeface="Arial"/>
              </a:rPr>
              <a:t>Mondo”: </a:t>
            </a:r>
            <a:r>
              <a:rPr sz="1200" dirty="0">
                <a:solidFill>
                  <a:srgbClr val="212121"/>
                </a:solidFill>
                <a:latin typeface="Arial"/>
                <a:cs typeface="Arial"/>
              </a:rPr>
              <a:t>trarre ispirazione </a:t>
            </a:r>
            <a:r>
              <a:rPr sz="1200" spc="-5" dirty="0">
                <a:solidFill>
                  <a:srgbClr val="212121"/>
                </a:solidFill>
                <a:latin typeface="Arial"/>
                <a:cs typeface="Arial"/>
              </a:rPr>
              <a:t>dalla  natura, dall’opera dell’uomo </a:t>
            </a:r>
            <a:r>
              <a:rPr sz="1200" dirty="0">
                <a:solidFill>
                  <a:srgbClr val="212121"/>
                </a:solidFill>
                <a:latin typeface="Arial"/>
                <a:cs typeface="Arial"/>
              </a:rPr>
              <a:t>e </a:t>
            </a:r>
            <a:r>
              <a:rPr sz="1200" spc="-5" dirty="0">
                <a:solidFill>
                  <a:srgbClr val="212121"/>
                </a:solidFill>
                <a:latin typeface="Arial"/>
                <a:cs typeface="Arial"/>
              </a:rPr>
              <a:t>dalle proprie emozioni, imparare </a:t>
            </a:r>
            <a:r>
              <a:rPr sz="1200" dirty="0">
                <a:solidFill>
                  <a:srgbClr val="212121"/>
                </a:solidFill>
                <a:latin typeface="Arial"/>
                <a:cs typeface="Arial"/>
              </a:rPr>
              <a:t>a </a:t>
            </a:r>
            <a:r>
              <a:rPr sz="1200" spc="-5" dirty="0">
                <a:solidFill>
                  <a:srgbClr val="212121"/>
                </a:solidFill>
                <a:latin typeface="Arial"/>
                <a:cs typeface="Arial"/>
              </a:rPr>
              <a:t>riconoscere </a:t>
            </a:r>
            <a:r>
              <a:rPr sz="1200" dirty="0">
                <a:solidFill>
                  <a:srgbClr val="212121"/>
                </a:solidFill>
                <a:latin typeface="Arial"/>
                <a:cs typeface="Arial"/>
              </a:rPr>
              <a:t>e a </a:t>
            </a:r>
            <a:r>
              <a:rPr sz="1200" spc="-5" dirty="0">
                <a:solidFill>
                  <a:srgbClr val="212121"/>
                </a:solidFill>
                <a:latin typeface="Arial"/>
                <a:cs typeface="Arial"/>
              </a:rPr>
              <a:t>leggere </a:t>
            </a:r>
            <a:r>
              <a:rPr sz="1200" dirty="0">
                <a:solidFill>
                  <a:srgbClr val="212121"/>
                </a:solidFill>
                <a:latin typeface="Arial"/>
                <a:cs typeface="Arial"/>
              </a:rPr>
              <a:t>i  </a:t>
            </a:r>
            <a:r>
              <a:rPr sz="1200" spc="-5" dirty="0">
                <a:solidFill>
                  <a:srgbClr val="212121"/>
                </a:solidFill>
                <a:latin typeface="Arial"/>
                <a:cs typeface="Arial"/>
              </a:rPr>
              <a:t>segni intorno a</a:t>
            </a:r>
            <a:r>
              <a:rPr sz="1200" spc="-10" dirty="0">
                <a:solidFill>
                  <a:srgbClr val="212121"/>
                </a:solidFill>
                <a:latin typeface="Arial"/>
                <a:cs typeface="Arial"/>
              </a:rPr>
              <a:t> </a:t>
            </a:r>
            <a:r>
              <a:rPr sz="1200" spc="-5" dirty="0">
                <a:solidFill>
                  <a:srgbClr val="212121"/>
                </a:solidFill>
                <a:latin typeface="Arial"/>
                <a:cs typeface="Arial"/>
              </a:rPr>
              <a:t>noi.</a:t>
            </a:r>
            <a:endParaRPr sz="1200">
              <a:latin typeface="Arial"/>
              <a:cs typeface="Arial"/>
            </a:endParaRPr>
          </a:p>
          <a:p>
            <a:pPr>
              <a:lnSpc>
                <a:spcPct val="100000"/>
              </a:lnSpc>
              <a:spcBef>
                <a:spcPts val="5"/>
              </a:spcBef>
            </a:pPr>
            <a:endParaRPr sz="1300">
              <a:latin typeface="Times New Roman"/>
              <a:cs typeface="Times New Roman"/>
            </a:endParaRPr>
          </a:p>
          <a:p>
            <a:pPr marL="12700" marR="7620" algn="just">
              <a:lnSpc>
                <a:spcPct val="104200"/>
              </a:lnSpc>
            </a:pPr>
            <a:r>
              <a:rPr sz="1200" spc="-5" dirty="0">
                <a:solidFill>
                  <a:srgbClr val="212121"/>
                </a:solidFill>
                <a:latin typeface="Arial"/>
                <a:cs typeface="Arial"/>
              </a:rPr>
              <a:t>Durante la settimana di workshop gli </a:t>
            </a:r>
            <a:r>
              <a:rPr sz="1200" dirty="0">
                <a:solidFill>
                  <a:srgbClr val="212121"/>
                </a:solidFill>
                <a:latin typeface="Arial"/>
                <a:cs typeface="Arial"/>
              </a:rPr>
              <a:t>alunni </a:t>
            </a:r>
            <a:r>
              <a:rPr sz="1200" spc="-5" dirty="0">
                <a:solidFill>
                  <a:srgbClr val="212121"/>
                </a:solidFill>
                <a:latin typeface="Arial"/>
                <a:cs typeface="Arial"/>
              </a:rPr>
              <a:t>delle elementari e </a:t>
            </a:r>
            <a:r>
              <a:rPr sz="1200" dirty="0">
                <a:solidFill>
                  <a:srgbClr val="212121"/>
                </a:solidFill>
                <a:latin typeface="Arial"/>
                <a:cs typeface="Arial"/>
              </a:rPr>
              <a:t>medie </a:t>
            </a:r>
            <a:r>
              <a:rPr sz="1200" spc="-5" dirty="0">
                <a:solidFill>
                  <a:srgbClr val="212121"/>
                </a:solidFill>
                <a:latin typeface="Arial"/>
                <a:cs typeface="Arial"/>
              </a:rPr>
              <a:t>sono </a:t>
            </a:r>
            <a:r>
              <a:rPr sz="1200" dirty="0">
                <a:solidFill>
                  <a:srgbClr val="212121"/>
                </a:solidFill>
                <a:latin typeface="Arial"/>
                <a:cs typeface="Arial"/>
              </a:rPr>
              <a:t>stati  </a:t>
            </a:r>
            <a:r>
              <a:rPr sz="1200" spc="-5" dirty="0">
                <a:solidFill>
                  <a:srgbClr val="212121"/>
                </a:solidFill>
                <a:latin typeface="Arial"/>
                <a:cs typeface="Arial"/>
              </a:rPr>
              <a:t>protagonisti della Ri-SCOPERTA del territorio </a:t>
            </a:r>
            <a:r>
              <a:rPr sz="1200" dirty="0">
                <a:solidFill>
                  <a:srgbClr val="212121"/>
                </a:solidFill>
                <a:latin typeface="Arial"/>
                <a:cs typeface="Arial"/>
              </a:rPr>
              <a:t>per </a:t>
            </a:r>
            <a:r>
              <a:rPr sz="1200" spc="-5" dirty="0">
                <a:solidFill>
                  <a:srgbClr val="212121"/>
                </a:solidFill>
                <a:latin typeface="Arial"/>
                <a:cs typeface="Arial"/>
              </a:rPr>
              <a:t>avvicinare i ragazzi alla conoscenza del  territorio del Matese e favorire lo sviluppo delle capacità di osservare, stupirsi, raccontare  in modo </a:t>
            </a:r>
            <a:r>
              <a:rPr sz="1200" spc="-10" dirty="0">
                <a:solidFill>
                  <a:srgbClr val="212121"/>
                </a:solidFill>
                <a:latin typeface="Arial"/>
                <a:cs typeface="Arial"/>
              </a:rPr>
              <a:t>nuovo </a:t>
            </a:r>
            <a:r>
              <a:rPr sz="1200" spc="-5" dirty="0">
                <a:solidFill>
                  <a:srgbClr val="212121"/>
                </a:solidFill>
                <a:latin typeface="Arial"/>
                <a:cs typeface="Arial"/>
              </a:rPr>
              <a:t>e creativo. Attraverso una visita guidata al MuCiRaMa di Piedimonte  </a:t>
            </a:r>
            <a:r>
              <a:rPr sz="1200" dirty="0">
                <a:solidFill>
                  <a:srgbClr val="212121"/>
                </a:solidFill>
                <a:latin typeface="Arial"/>
                <a:cs typeface="Arial"/>
              </a:rPr>
              <a:t>Matese, </a:t>
            </a:r>
            <a:r>
              <a:rPr sz="1200" spc="-10" dirty="0">
                <a:solidFill>
                  <a:srgbClr val="212121"/>
                </a:solidFill>
                <a:latin typeface="Arial"/>
                <a:cs typeface="Arial"/>
              </a:rPr>
              <a:t>la </a:t>
            </a:r>
            <a:r>
              <a:rPr sz="1200" spc="-5" dirty="0">
                <a:solidFill>
                  <a:srgbClr val="212121"/>
                </a:solidFill>
                <a:latin typeface="Arial"/>
                <a:cs typeface="Arial"/>
              </a:rPr>
              <a:t>guida dell'Associazione </a:t>
            </a:r>
            <a:r>
              <a:rPr sz="1200" dirty="0">
                <a:solidFill>
                  <a:srgbClr val="212121"/>
                </a:solidFill>
                <a:latin typeface="Arial"/>
                <a:cs typeface="Arial"/>
              </a:rPr>
              <a:t>"Am'Arte" </a:t>
            </a:r>
            <a:r>
              <a:rPr sz="1200" spc="-5" dirty="0">
                <a:solidFill>
                  <a:srgbClr val="212121"/>
                </a:solidFill>
                <a:latin typeface="Arial"/>
                <a:cs typeface="Arial"/>
              </a:rPr>
              <a:t>ha aiutato i bambini </a:t>
            </a:r>
            <a:r>
              <a:rPr sz="1200" spc="-10" dirty="0">
                <a:solidFill>
                  <a:srgbClr val="212121"/>
                </a:solidFill>
                <a:latin typeface="Arial"/>
                <a:cs typeface="Arial"/>
              </a:rPr>
              <a:t>ed </a:t>
            </a:r>
            <a:r>
              <a:rPr sz="1200" spc="-5" dirty="0">
                <a:solidFill>
                  <a:srgbClr val="212121"/>
                </a:solidFill>
                <a:latin typeface="Arial"/>
                <a:cs typeface="Arial"/>
              </a:rPr>
              <a:t>i ragazzi partecipanti  a riconoscere, nei reperti presenti al museo, i </a:t>
            </a:r>
            <a:r>
              <a:rPr sz="1200" spc="-10" dirty="0">
                <a:solidFill>
                  <a:srgbClr val="212121"/>
                </a:solidFill>
                <a:latin typeface="Arial"/>
                <a:cs typeface="Arial"/>
              </a:rPr>
              <a:t>segni </a:t>
            </a:r>
            <a:r>
              <a:rPr sz="1200" spc="-5" dirty="0">
                <a:solidFill>
                  <a:srgbClr val="212121"/>
                </a:solidFill>
                <a:latin typeface="Arial"/>
                <a:cs typeface="Arial"/>
              </a:rPr>
              <a:t>e le lingue che hanno abitato il  </a:t>
            </a:r>
            <a:r>
              <a:rPr sz="1200" dirty="0">
                <a:solidFill>
                  <a:srgbClr val="212121"/>
                </a:solidFill>
                <a:latin typeface="Arial"/>
                <a:cs typeface="Arial"/>
              </a:rPr>
              <a:t>Matese. </a:t>
            </a:r>
            <a:r>
              <a:rPr sz="1200" spc="-5" dirty="0">
                <a:solidFill>
                  <a:srgbClr val="212121"/>
                </a:solidFill>
                <a:latin typeface="Arial"/>
                <a:cs typeface="Arial"/>
              </a:rPr>
              <a:t>Con </a:t>
            </a:r>
            <a:r>
              <a:rPr sz="1200" dirty="0">
                <a:solidFill>
                  <a:srgbClr val="212121"/>
                </a:solidFill>
                <a:latin typeface="Arial"/>
                <a:cs typeface="Arial"/>
              </a:rPr>
              <a:t>i </a:t>
            </a:r>
            <a:r>
              <a:rPr sz="1200" spc="-5" dirty="0">
                <a:solidFill>
                  <a:srgbClr val="212121"/>
                </a:solidFill>
                <a:latin typeface="Arial"/>
                <a:cs typeface="Arial"/>
              </a:rPr>
              <a:t>laboratori </a:t>
            </a:r>
            <a:r>
              <a:rPr sz="1200" dirty="0">
                <a:solidFill>
                  <a:srgbClr val="212121"/>
                </a:solidFill>
                <a:latin typeface="Arial"/>
                <a:cs typeface="Arial"/>
              </a:rPr>
              <a:t>hanno rintracciato </a:t>
            </a:r>
            <a:r>
              <a:rPr sz="1200" spc="-5" dirty="0">
                <a:solidFill>
                  <a:srgbClr val="212121"/>
                </a:solidFill>
                <a:latin typeface="Arial"/>
                <a:cs typeface="Arial"/>
              </a:rPr>
              <a:t>con scritti </a:t>
            </a:r>
            <a:r>
              <a:rPr sz="1200" dirty="0">
                <a:solidFill>
                  <a:srgbClr val="212121"/>
                </a:solidFill>
                <a:latin typeface="Arial"/>
                <a:cs typeface="Arial"/>
              </a:rPr>
              <a:t>e </a:t>
            </a:r>
            <a:r>
              <a:rPr sz="1200" spc="-5" dirty="0">
                <a:solidFill>
                  <a:srgbClr val="212121"/>
                </a:solidFill>
                <a:latin typeface="Arial"/>
                <a:cs typeface="Arial"/>
              </a:rPr>
              <a:t>fotografie, </a:t>
            </a:r>
            <a:r>
              <a:rPr sz="1200" dirty="0">
                <a:solidFill>
                  <a:srgbClr val="212121"/>
                </a:solidFill>
                <a:latin typeface="Arial"/>
                <a:cs typeface="Arial"/>
              </a:rPr>
              <a:t>i </a:t>
            </a:r>
            <a:r>
              <a:rPr sz="1200" spc="-5" dirty="0">
                <a:solidFill>
                  <a:srgbClr val="212121"/>
                </a:solidFill>
                <a:latin typeface="Arial"/>
                <a:cs typeface="Arial"/>
              </a:rPr>
              <a:t>segni dell’alfabeto della  </a:t>
            </a:r>
            <a:r>
              <a:rPr sz="1200" dirty="0">
                <a:solidFill>
                  <a:srgbClr val="212121"/>
                </a:solidFill>
                <a:latin typeface="Arial"/>
                <a:cs typeface="Arial"/>
              </a:rPr>
              <a:t>natura per </a:t>
            </a:r>
            <a:r>
              <a:rPr sz="1200" spc="-5" dirty="0">
                <a:solidFill>
                  <a:srgbClr val="212121"/>
                </a:solidFill>
                <a:latin typeface="Arial"/>
                <a:cs typeface="Arial"/>
              </a:rPr>
              <a:t>poterli poi</a:t>
            </a:r>
            <a:r>
              <a:rPr sz="1200" spc="-30" dirty="0">
                <a:solidFill>
                  <a:srgbClr val="212121"/>
                </a:solidFill>
                <a:latin typeface="Arial"/>
                <a:cs typeface="Arial"/>
              </a:rPr>
              <a:t> </a:t>
            </a:r>
            <a:r>
              <a:rPr sz="1200" spc="-5" dirty="0">
                <a:solidFill>
                  <a:srgbClr val="212121"/>
                </a:solidFill>
                <a:latin typeface="Arial"/>
                <a:cs typeface="Arial"/>
              </a:rPr>
              <a:t>raccontare.</a:t>
            </a:r>
            <a:endParaRPr sz="1200">
              <a:latin typeface="Arial"/>
              <a:cs typeface="Arial"/>
            </a:endParaRPr>
          </a:p>
          <a:p>
            <a:pPr>
              <a:lnSpc>
                <a:spcPct val="100000"/>
              </a:lnSpc>
              <a:spcBef>
                <a:spcPts val="5"/>
              </a:spcBef>
            </a:pPr>
            <a:endParaRPr sz="1300">
              <a:latin typeface="Times New Roman"/>
              <a:cs typeface="Times New Roman"/>
            </a:endParaRPr>
          </a:p>
          <a:p>
            <a:pPr marL="12700" marR="8890" algn="just">
              <a:lnSpc>
                <a:spcPct val="104200"/>
              </a:lnSpc>
            </a:pPr>
            <a:r>
              <a:rPr sz="1200" dirty="0">
                <a:solidFill>
                  <a:srgbClr val="212121"/>
                </a:solidFill>
                <a:latin typeface="Arial"/>
                <a:cs typeface="Arial"/>
              </a:rPr>
              <a:t>Tutto </a:t>
            </a:r>
            <a:r>
              <a:rPr sz="1200" spc="-5" dirty="0">
                <a:solidFill>
                  <a:srgbClr val="212121"/>
                </a:solidFill>
                <a:latin typeface="Arial"/>
                <a:cs typeface="Arial"/>
              </a:rPr>
              <a:t>il materiale prodotto andrà </a:t>
            </a:r>
            <a:r>
              <a:rPr sz="1200" dirty="0">
                <a:solidFill>
                  <a:srgbClr val="212121"/>
                </a:solidFill>
                <a:latin typeface="Arial"/>
                <a:cs typeface="Arial"/>
              </a:rPr>
              <a:t>a costruire un </a:t>
            </a:r>
            <a:r>
              <a:rPr sz="1200" spc="-5" dirty="0">
                <a:solidFill>
                  <a:srgbClr val="212121"/>
                </a:solidFill>
                <a:latin typeface="Arial"/>
                <a:cs typeface="Arial"/>
              </a:rPr>
              <a:t>grande libro, “Matesepedia”, raccolta </a:t>
            </a:r>
            <a:r>
              <a:rPr sz="1200" dirty="0">
                <a:solidFill>
                  <a:srgbClr val="212121"/>
                </a:solidFill>
                <a:latin typeface="Arial"/>
                <a:cs typeface="Arial"/>
              </a:rPr>
              <a:t>di  </a:t>
            </a:r>
            <a:r>
              <a:rPr sz="1200" spc="-5" dirty="0">
                <a:solidFill>
                  <a:srgbClr val="212121"/>
                </a:solidFill>
                <a:latin typeface="Arial"/>
                <a:cs typeface="Arial"/>
              </a:rPr>
              <a:t>immagini </a:t>
            </a:r>
            <a:r>
              <a:rPr sz="1200" dirty="0">
                <a:solidFill>
                  <a:srgbClr val="212121"/>
                </a:solidFill>
                <a:latin typeface="Arial"/>
                <a:cs typeface="Arial"/>
              </a:rPr>
              <a:t>e </a:t>
            </a:r>
            <a:r>
              <a:rPr sz="1200" spc="-5" dirty="0">
                <a:solidFill>
                  <a:srgbClr val="212121"/>
                </a:solidFill>
                <a:latin typeface="Arial"/>
                <a:cs typeface="Arial"/>
              </a:rPr>
              <a:t>delle storie nate dall’incontro tra la fantasia</a:t>
            </a:r>
            <a:r>
              <a:rPr sz="1200" spc="100" dirty="0">
                <a:solidFill>
                  <a:srgbClr val="212121"/>
                </a:solidFill>
                <a:latin typeface="Arial"/>
                <a:cs typeface="Arial"/>
              </a:rPr>
              <a:t> </a:t>
            </a:r>
            <a:r>
              <a:rPr sz="1200" spc="-5" dirty="0">
                <a:solidFill>
                  <a:srgbClr val="212121"/>
                </a:solidFill>
                <a:latin typeface="Arial"/>
                <a:cs typeface="Arial"/>
              </a:rPr>
              <a:t>dei</a:t>
            </a:r>
            <a:endParaRPr sz="1200">
              <a:latin typeface="Arial"/>
              <a:cs typeface="Arial"/>
            </a:endParaRPr>
          </a:p>
          <a:p>
            <a:pPr marL="12700" marR="1909445" algn="just">
              <a:lnSpc>
                <a:spcPct val="104200"/>
              </a:lnSpc>
            </a:pPr>
            <a:r>
              <a:rPr sz="1200" spc="-5" dirty="0">
                <a:solidFill>
                  <a:srgbClr val="212121"/>
                </a:solidFill>
                <a:latin typeface="Arial"/>
                <a:cs typeface="Arial"/>
              </a:rPr>
              <a:t>ragazzi ed il territorio, e sarà presentato a </a:t>
            </a:r>
            <a:r>
              <a:rPr sz="1200" dirty="0">
                <a:solidFill>
                  <a:srgbClr val="212121"/>
                </a:solidFill>
                <a:latin typeface="Arial"/>
                <a:cs typeface="Arial"/>
              </a:rPr>
              <a:t>tutti, </a:t>
            </a:r>
            <a:r>
              <a:rPr sz="1200" spc="-5" dirty="0">
                <a:solidFill>
                  <a:srgbClr val="212121"/>
                </a:solidFill>
                <a:latin typeface="Arial"/>
                <a:cs typeface="Arial"/>
              </a:rPr>
              <a:t>sabato 21  marzo dalle ore 17 presso l'Auditorium del </a:t>
            </a:r>
            <a:r>
              <a:rPr sz="1200" spc="5" dirty="0">
                <a:solidFill>
                  <a:srgbClr val="212121"/>
                </a:solidFill>
                <a:latin typeface="Arial"/>
                <a:cs typeface="Arial"/>
              </a:rPr>
              <a:t>Parco </a:t>
            </a:r>
            <a:r>
              <a:rPr sz="1200" spc="-5" dirty="0">
                <a:solidFill>
                  <a:srgbClr val="212121"/>
                </a:solidFill>
                <a:latin typeface="Arial"/>
                <a:cs typeface="Arial"/>
              </a:rPr>
              <a:t>Regionale  del Matese in Sant'Angelo </a:t>
            </a:r>
            <a:r>
              <a:rPr sz="1200" dirty="0">
                <a:solidFill>
                  <a:srgbClr val="212121"/>
                </a:solidFill>
                <a:latin typeface="Arial"/>
                <a:cs typeface="Arial"/>
              </a:rPr>
              <a:t>d'Alife. In </a:t>
            </a:r>
            <a:r>
              <a:rPr sz="1200" spc="-5" dirty="0">
                <a:solidFill>
                  <a:srgbClr val="212121"/>
                </a:solidFill>
                <a:latin typeface="Arial"/>
                <a:cs typeface="Arial"/>
              </a:rPr>
              <a:t>quella occasione ci sarà  un incontro con il prof Claudio Visentin che illustrerà </a:t>
            </a:r>
            <a:r>
              <a:rPr sz="1200" spc="-10" dirty="0">
                <a:solidFill>
                  <a:srgbClr val="212121"/>
                </a:solidFill>
                <a:latin typeface="Arial"/>
                <a:cs typeface="Arial"/>
              </a:rPr>
              <a:t>la  </a:t>
            </a:r>
            <a:r>
              <a:rPr sz="1200" spc="-5" dirty="0">
                <a:solidFill>
                  <a:srgbClr val="212121"/>
                </a:solidFill>
                <a:latin typeface="Arial"/>
                <a:cs typeface="Arial"/>
              </a:rPr>
              <a:t>"Geografia </a:t>
            </a:r>
            <a:r>
              <a:rPr sz="1200" dirty="0">
                <a:solidFill>
                  <a:srgbClr val="212121"/>
                </a:solidFill>
                <a:latin typeface="Arial"/>
                <a:cs typeface="Arial"/>
              </a:rPr>
              <a:t>dei </a:t>
            </a:r>
            <a:r>
              <a:rPr sz="1200" spc="-5" dirty="0">
                <a:solidFill>
                  <a:srgbClr val="212121"/>
                </a:solidFill>
                <a:latin typeface="Arial"/>
                <a:cs typeface="Arial"/>
              </a:rPr>
              <a:t>Viaggiatori"</a:t>
            </a:r>
            <a:r>
              <a:rPr sz="1200" spc="-20" dirty="0">
                <a:solidFill>
                  <a:srgbClr val="212121"/>
                </a:solidFill>
                <a:latin typeface="Arial"/>
                <a:cs typeface="Arial"/>
              </a:rPr>
              <a:t> </a:t>
            </a:r>
            <a:r>
              <a:rPr sz="1200" dirty="0">
                <a:solidFill>
                  <a:srgbClr val="212121"/>
                </a:solidFill>
                <a:latin typeface="Arial"/>
                <a:cs typeface="Arial"/>
              </a:rPr>
              <a:t>.</a:t>
            </a:r>
            <a:endParaRPr sz="1200">
              <a:latin typeface="Arial"/>
              <a:cs typeface="Arial"/>
            </a:endParaRPr>
          </a:p>
          <a:p>
            <a:pPr>
              <a:lnSpc>
                <a:spcPct val="100000"/>
              </a:lnSpc>
            </a:pPr>
            <a:endParaRPr sz="1300">
              <a:latin typeface="Times New Roman"/>
              <a:cs typeface="Times New Roman"/>
            </a:endParaRPr>
          </a:p>
          <a:p>
            <a:pPr>
              <a:lnSpc>
                <a:spcPct val="100000"/>
              </a:lnSpc>
              <a:spcBef>
                <a:spcPts val="10"/>
              </a:spcBef>
            </a:pPr>
            <a:endParaRPr sz="1300">
              <a:latin typeface="Times New Roman"/>
              <a:cs typeface="Times New Roman"/>
            </a:endParaRPr>
          </a:p>
          <a:p>
            <a:pPr marL="12700" marR="10795" algn="just">
              <a:lnSpc>
                <a:spcPct val="104200"/>
              </a:lnSpc>
            </a:pPr>
            <a:r>
              <a:rPr sz="1200" spc="-5" dirty="0">
                <a:solidFill>
                  <a:srgbClr val="212121"/>
                </a:solidFill>
                <a:latin typeface="Arial"/>
                <a:cs typeface="Arial"/>
              </a:rPr>
              <a:t>"Ogni viaggiatore crea il proprio personale Alfabeto del mondo ed è con queste lettere </a:t>
            </a:r>
            <a:r>
              <a:rPr sz="1200" spc="-10" dirty="0">
                <a:solidFill>
                  <a:srgbClr val="212121"/>
                </a:solidFill>
                <a:latin typeface="Arial"/>
                <a:cs typeface="Arial"/>
              </a:rPr>
              <a:t>che  </a:t>
            </a:r>
            <a:r>
              <a:rPr sz="1200" spc="-5" dirty="0">
                <a:solidFill>
                  <a:srgbClr val="212121"/>
                </a:solidFill>
                <a:latin typeface="Arial"/>
                <a:cs typeface="Arial"/>
              </a:rPr>
              <a:t>vengono scritti i libri di viaggio. Nasce </a:t>
            </a:r>
            <a:r>
              <a:rPr sz="1200" dirty="0">
                <a:solidFill>
                  <a:srgbClr val="212121"/>
                </a:solidFill>
                <a:latin typeface="Arial"/>
                <a:cs typeface="Arial"/>
              </a:rPr>
              <a:t>così </a:t>
            </a:r>
            <a:r>
              <a:rPr sz="1200" spc="-5" dirty="0">
                <a:solidFill>
                  <a:srgbClr val="212121"/>
                </a:solidFill>
                <a:latin typeface="Arial"/>
                <a:cs typeface="Arial"/>
              </a:rPr>
              <a:t>una geografia immaginaria che racconta </a:t>
            </a:r>
            <a:r>
              <a:rPr sz="1200" spc="-10" dirty="0">
                <a:solidFill>
                  <a:srgbClr val="212121"/>
                </a:solidFill>
                <a:latin typeface="Arial"/>
                <a:cs typeface="Arial"/>
              </a:rPr>
              <a:t>il  </a:t>
            </a:r>
            <a:r>
              <a:rPr sz="1200" spc="-5" dirty="0">
                <a:solidFill>
                  <a:srgbClr val="212121"/>
                </a:solidFill>
                <a:latin typeface="Arial"/>
                <a:cs typeface="Arial"/>
              </a:rPr>
              <a:t>territorio in </a:t>
            </a:r>
            <a:r>
              <a:rPr sz="1200" dirty="0">
                <a:solidFill>
                  <a:srgbClr val="212121"/>
                </a:solidFill>
                <a:latin typeface="Arial"/>
                <a:cs typeface="Arial"/>
              </a:rPr>
              <a:t>forme </a:t>
            </a:r>
            <a:r>
              <a:rPr sz="1200" spc="-5" dirty="0">
                <a:solidFill>
                  <a:srgbClr val="212121"/>
                </a:solidFill>
                <a:latin typeface="Arial"/>
                <a:cs typeface="Arial"/>
              </a:rPr>
              <a:t>dinamiche e plurali, attraverso le esperienze di chi lo </a:t>
            </a:r>
            <a:r>
              <a:rPr sz="1200" spc="-10" dirty="0">
                <a:solidFill>
                  <a:srgbClr val="212121"/>
                </a:solidFill>
                <a:latin typeface="Arial"/>
                <a:cs typeface="Arial"/>
              </a:rPr>
              <a:t>ha </a:t>
            </a:r>
            <a:r>
              <a:rPr sz="1200" spc="-5" dirty="0">
                <a:solidFill>
                  <a:srgbClr val="212121"/>
                </a:solidFill>
                <a:latin typeface="Arial"/>
                <a:cs typeface="Arial"/>
              </a:rPr>
              <a:t>percorso</a:t>
            </a:r>
            <a:r>
              <a:rPr sz="1200" spc="-125" dirty="0">
                <a:solidFill>
                  <a:srgbClr val="212121"/>
                </a:solidFill>
                <a:latin typeface="Arial"/>
                <a:cs typeface="Arial"/>
              </a:rPr>
              <a:t> </a:t>
            </a:r>
            <a:r>
              <a:rPr sz="1200" spc="-5" dirty="0">
                <a:solidFill>
                  <a:srgbClr val="212121"/>
                </a:solidFill>
                <a:latin typeface="Arial"/>
                <a:cs typeface="Arial"/>
              </a:rPr>
              <a:t>o </a:t>
            </a:r>
            <a:r>
              <a:rPr sz="1200" spc="-10" dirty="0">
                <a:solidFill>
                  <a:srgbClr val="212121"/>
                </a:solidFill>
                <a:latin typeface="Arial"/>
                <a:cs typeface="Arial"/>
              </a:rPr>
              <a:t>lo</a:t>
            </a:r>
            <a:endParaRPr sz="1200">
              <a:latin typeface="Arial"/>
              <a:cs typeface="Arial"/>
            </a:endParaRPr>
          </a:p>
          <a:p>
            <a:pPr marL="1951355">
              <a:lnSpc>
                <a:spcPct val="100000"/>
              </a:lnSpc>
              <a:spcBef>
                <a:spcPts val="60"/>
              </a:spcBef>
            </a:pPr>
            <a:r>
              <a:rPr sz="1200" spc="-5" dirty="0">
                <a:solidFill>
                  <a:srgbClr val="212121"/>
                </a:solidFill>
                <a:latin typeface="Arial"/>
                <a:cs typeface="Arial"/>
              </a:rPr>
              <a:t>percorre, con il suo punto di vista e la sua</a:t>
            </a:r>
            <a:r>
              <a:rPr sz="1200" spc="70" dirty="0">
                <a:solidFill>
                  <a:srgbClr val="212121"/>
                </a:solidFill>
                <a:latin typeface="Arial"/>
                <a:cs typeface="Arial"/>
              </a:rPr>
              <a:t> </a:t>
            </a:r>
            <a:r>
              <a:rPr sz="1200" spc="-5" dirty="0">
                <a:solidFill>
                  <a:srgbClr val="212121"/>
                </a:solidFill>
                <a:latin typeface="Arial"/>
                <a:cs typeface="Arial"/>
              </a:rPr>
              <a:t>sensibilità."</a:t>
            </a:r>
            <a:endParaRPr sz="1200">
              <a:latin typeface="Arial"/>
              <a:cs typeface="Arial"/>
            </a:endParaRPr>
          </a:p>
          <a:p>
            <a:pPr marL="1951355" marR="6350" algn="just">
              <a:lnSpc>
                <a:spcPct val="104200"/>
              </a:lnSpc>
            </a:pPr>
            <a:r>
              <a:rPr sz="1200" spc="-5" dirty="0">
                <a:solidFill>
                  <a:srgbClr val="212121"/>
                </a:solidFill>
                <a:latin typeface="Arial"/>
                <a:cs typeface="Arial"/>
              </a:rPr>
              <a:t>Per questa disciplina </a:t>
            </a:r>
            <a:r>
              <a:rPr sz="1200" dirty="0">
                <a:solidFill>
                  <a:srgbClr val="212121"/>
                </a:solidFill>
                <a:latin typeface="Arial"/>
                <a:cs typeface="Arial"/>
              </a:rPr>
              <a:t>– </a:t>
            </a:r>
            <a:r>
              <a:rPr sz="1200" spc="-5" dirty="0">
                <a:solidFill>
                  <a:srgbClr val="212121"/>
                </a:solidFill>
                <a:latin typeface="Arial"/>
                <a:cs typeface="Arial"/>
              </a:rPr>
              <a:t>sin qui mai esistita ma </a:t>
            </a:r>
            <a:r>
              <a:rPr sz="1200" dirty="0">
                <a:solidFill>
                  <a:srgbClr val="212121"/>
                </a:solidFill>
                <a:latin typeface="Arial"/>
                <a:cs typeface="Arial"/>
              </a:rPr>
              <a:t>forse </a:t>
            </a:r>
            <a:r>
              <a:rPr sz="1200" spc="-10" dirty="0">
                <a:solidFill>
                  <a:srgbClr val="212121"/>
                </a:solidFill>
                <a:latin typeface="Arial"/>
                <a:cs typeface="Arial"/>
              </a:rPr>
              <a:t>in  </a:t>
            </a:r>
            <a:r>
              <a:rPr sz="1200" spc="-5" dirty="0">
                <a:solidFill>
                  <a:srgbClr val="212121"/>
                </a:solidFill>
                <a:latin typeface="Arial"/>
                <a:cs typeface="Arial"/>
              </a:rPr>
              <a:t>gestazione </a:t>
            </a:r>
            <a:r>
              <a:rPr sz="1200" dirty="0">
                <a:solidFill>
                  <a:srgbClr val="212121"/>
                </a:solidFill>
                <a:latin typeface="Arial"/>
                <a:cs typeface="Arial"/>
              </a:rPr>
              <a:t>– </a:t>
            </a:r>
            <a:r>
              <a:rPr sz="1200" spc="-5" dirty="0">
                <a:solidFill>
                  <a:srgbClr val="212121"/>
                </a:solidFill>
                <a:latin typeface="Arial"/>
                <a:cs typeface="Arial"/>
              </a:rPr>
              <a:t>Claudio </a:t>
            </a:r>
            <a:r>
              <a:rPr sz="1200" dirty="0">
                <a:solidFill>
                  <a:srgbClr val="212121"/>
                </a:solidFill>
                <a:latin typeface="Arial"/>
                <a:cs typeface="Arial"/>
              </a:rPr>
              <a:t>Visentin </a:t>
            </a:r>
            <a:r>
              <a:rPr sz="1200" spc="-10" dirty="0">
                <a:solidFill>
                  <a:srgbClr val="212121"/>
                </a:solidFill>
                <a:latin typeface="Arial"/>
                <a:cs typeface="Arial"/>
              </a:rPr>
              <a:t>ha </a:t>
            </a:r>
            <a:r>
              <a:rPr sz="1200" spc="-5" dirty="0">
                <a:solidFill>
                  <a:srgbClr val="212121"/>
                </a:solidFill>
                <a:latin typeface="Arial"/>
                <a:cs typeface="Arial"/>
              </a:rPr>
              <a:t>pensato a una lista di «libri  di testo», raccontando i libri di viaggio che </a:t>
            </a:r>
            <a:r>
              <a:rPr sz="1200" dirty="0">
                <a:solidFill>
                  <a:srgbClr val="212121"/>
                </a:solidFill>
                <a:latin typeface="Arial"/>
                <a:cs typeface="Arial"/>
              </a:rPr>
              <a:t>più </a:t>
            </a:r>
            <a:r>
              <a:rPr sz="1200" spc="-5" dirty="0">
                <a:solidFill>
                  <a:srgbClr val="212121"/>
                </a:solidFill>
                <a:latin typeface="Arial"/>
                <a:cs typeface="Arial"/>
              </a:rPr>
              <a:t>ha amato e che  hanno avuto </a:t>
            </a:r>
            <a:r>
              <a:rPr sz="1200" dirty="0">
                <a:solidFill>
                  <a:srgbClr val="212121"/>
                </a:solidFill>
                <a:latin typeface="Arial"/>
                <a:cs typeface="Arial"/>
              </a:rPr>
              <a:t>un ruolo </a:t>
            </a:r>
            <a:r>
              <a:rPr sz="1200" spc="-5" dirty="0">
                <a:solidFill>
                  <a:srgbClr val="212121"/>
                </a:solidFill>
                <a:latin typeface="Arial"/>
                <a:cs typeface="Arial"/>
              </a:rPr>
              <a:t>decisivo nella </a:t>
            </a:r>
            <a:r>
              <a:rPr sz="1200" dirty="0">
                <a:solidFill>
                  <a:srgbClr val="212121"/>
                </a:solidFill>
                <a:latin typeface="Arial"/>
                <a:cs typeface="Arial"/>
              </a:rPr>
              <a:t>sua</a:t>
            </a:r>
            <a:r>
              <a:rPr sz="1200" spc="-15" dirty="0">
                <a:solidFill>
                  <a:srgbClr val="212121"/>
                </a:solidFill>
                <a:latin typeface="Arial"/>
                <a:cs typeface="Arial"/>
              </a:rPr>
              <a:t> </a:t>
            </a:r>
            <a:r>
              <a:rPr sz="1200" spc="-5" dirty="0">
                <a:solidFill>
                  <a:srgbClr val="212121"/>
                </a:solidFill>
                <a:latin typeface="Arial"/>
                <a:cs typeface="Arial"/>
              </a:rPr>
              <a:t>formazione.</a:t>
            </a:r>
            <a:endParaRPr sz="1200">
              <a:latin typeface="Arial"/>
              <a:cs typeface="Arial"/>
            </a:endParaRPr>
          </a:p>
          <a:p>
            <a:pPr>
              <a:lnSpc>
                <a:spcPct val="100000"/>
              </a:lnSpc>
              <a:spcBef>
                <a:spcPts val="10"/>
              </a:spcBef>
            </a:pPr>
            <a:endParaRPr sz="1300">
              <a:latin typeface="Times New Roman"/>
              <a:cs typeface="Times New Roman"/>
            </a:endParaRPr>
          </a:p>
          <a:p>
            <a:pPr marL="12700" marR="6985" indent="1938655" algn="just">
              <a:lnSpc>
                <a:spcPct val="125099"/>
              </a:lnSpc>
            </a:pPr>
            <a:r>
              <a:rPr sz="1000" spc="-5" dirty="0">
                <a:solidFill>
                  <a:srgbClr val="212121"/>
                </a:solidFill>
                <a:latin typeface="Arial"/>
                <a:cs typeface="Arial"/>
              </a:rPr>
              <a:t>Claudio Visentin insegna Storia del </a:t>
            </a:r>
            <a:r>
              <a:rPr sz="1000" dirty="0">
                <a:solidFill>
                  <a:srgbClr val="212121"/>
                </a:solidFill>
                <a:latin typeface="Arial"/>
                <a:cs typeface="Arial"/>
              </a:rPr>
              <a:t>turismo </a:t>
            </a:r>
            <a:r>
              <a:rPr sz="1000" spc="-5" dirty="0">
                <a:solidFill>
                  <a:srgbClr val="212121"/>
                </a:solidFill>
                <a:latin typeface="Arial"/>
                <a:cs typeface="Arial"/>
              </a:rPr>
              <a:t>e gestione dei beni culturali  presso l’Università della Svizzera Italiana </a:t>
            </a:r>
            <a:r>
              <a:rPr sz="1000" dirty="0">
                <a:solidFill>
                  <a:srgbClr val="212121"/>
                </a:solidFill>
                <a:latin typeface="Arial"/>
                <a:cs typeface="Arial"/>
              </a:rPr>
              <a:t>di </a:t>
            </a:r>
            <a:r>
              <a:rPr sz="1000" spc="-5" dirty="0">
                <a:solidFill>
                  <a:srgbClr val="212121"/>
                </a:solidFill>
                <a:latin typeface="Arial"/>
                <a:cs typeface="Arial"/>
              </a:rPr>
              <a:t>Lugano (www.usi.ch). Studia e racconta i nuovi stili di viaggio  </a:t>
            </a:r>
            <a:r>
              <a:rPr sz="1000" spc="-10" dirty="0">
                <a:solidFill>
                  <a:srgbClr val="212121"/>
                </a:solidFill>
                <a:latin typeface="Arial"/>
                <a:cs typeface="Arial"/>
              </a:rPr>
              <a:t>sulle </a:t>
            </a:r>
            <a:r>
              <a:rPr sz="1000" spc="-5" dirty="0">
                <a:solidFill>
                  <a:srgbClr val="212121"/>
                </a:solidFill>
                <a:latin typeface="Arial"/>
                <a:cs typeface="Arial"/>
              </a:rPr>
              <a:t>pagine del supplemento domenicale </a:t>
            </a:r>
            <a:r>
              <a:rPr sz="1000" spc="-10" dirty="0">
                <a:solidFill>
                  <a:srgbClr val="212121"/>
                </a:solidFill>
                <a:latin typeface="Arial"/>
                <a:cs typeface="Arial"/>
              </a:rPr>
              <a:t>del </a:t>
            </a:r>
            <a:r>
              <a:rPr sz="1000" spc="-5" dirty="0">
                <a:solidFill>
                  <a:srgbClr val="212121"/>
                </a:solidFill>
                <a:latin typeface="Arial"/>
                <a:cs typeface="Arial"/>
              </a:rPr>
              <a:t>“Sole24Ore” e a </a:t>
            </a:r>
            <a:r>
              <a:rPr sz="1000" spc="-10" dirty="0">
                <a:solidFill>
                  <a:srgbClr val="212121"/>
                </a:solidFill>
                <a:latin typeface="Arial"/>
                <a:cs typeface="Arial"/>
              </a:rPr>
              <a:t>Radio </a:t>
            </a:r>
            <a:r>
              <a:rPr sz="1000" spc="-5" dirty="0">
                <a:solidFill>
                  <a:srgbClr val="212121"/>
                </a:solidFill>
                <a:latin typeface="Arial"/>
                <a:cs typeface="Arial"/>
              </a:rPr>
              <a:t>Capital. È </a:t>
            </a:r>
            <a:r>
              <a:rPr sz="1000" spc="-10" dirty="0">
                <a:solidFill>
                  <a:srgbClr val="212121"/>
                </a:solidFill>
                <a:latin typeface="Arial"/>
                <a:cs typeface="Arial"/>
              </a:rPr>
              <a:t>il </a:t>
            </a:r>
            <a:r>
              <a:rPr sz="1000" dirty="0">
                <a:solidFill>
                  <a:srgbClr val="212121"/>
                </a:solidFill>
                <a:latin typeface="Arial"/>
                <a:cs typeface="Arial"/>
              </a:rPr>
              <a:t>fondatore </a:t>
            </a:r>
            <a:r>
              <a:rPr sz="1000" spc="-5" dirty="0">
                <a:solidFill>
                  <a:srgbClr val="212121"/>
                </a:solidFill>
                <a:latin typeface="Arial"/>
                <a:cs typeface="Arial"/>
              </a:rPr>
              <a:t>e </a:t>
            </a:r>
            <a:r>
              <a:rPr sz="1000" dirty="0">
                <a:solidFill>
                  <a:srgbClr val="212121"/>
                </a:solidFill>
                <a:latin typeface="Arial"/>
                <a:cs typeface="Arial"/>
              </a:rPr>
              <a:t>il </a:t>
            </a:r>
            <a:r>
              <a:rPr sz="1000" spc="-5" dirty="0">
                <a:solidFill>
                  <a:srgbClr val="212121"/>
                </a:solidFill>
                <a:latin typeface="Arial"/>
                <a:cs typeface="Arial"/>
              </a:rPr>
              <a:t>presidente  della “Scuola del </a:t>
            </a:r>
            <a:r>
              <a:rPr sz="1000" spc="-10" dirty="0">
                <a:solidFill>
                  <a:srgbClr val="212121"/>
                </a:solidFill>
                <a:latin typeface="Arial"/>
                <a:cs typeface="Arial"/>
              </a:rPr>
              <a:t>viaggio” </a:t>
            </a:r>
            <a:r>
              <a:rPr sz="1000" spc="-5" dirty="0">
                <a:solidFill>
                  <a:srgbClr val="212121"/>
                </a:solidFill>
                <a:latin typeface="Arial"/>
                <a:cs typeface="Arial"/>
              </a:rPr>
              <a:t>(www.scuoladelviaggio.it). </a:t>
            </a:r>
            <a:r>
              <a:rPr sz="1000" spc="-10" dirty="0">
                <a:solidFill>
                  <a:srgbClr val="212121"/>
                </a:solidFill>
                <a:latin typeface="Arial"/>
                <a:cs typeface="Arial"/>
              </a:rPr>
              <a:t>Ha </a:t>
            </a:r>
            <a:r>
              <a:rPr sz="1000" spc="-5" dirty="0">
                <a:solidFill>
                  <a:srgbClr val="212121"/>
                </a:solidFill>
                <a:latin typeface="Arial"/>
                <a:cs typeface="Arial"/>
              </a:rPr>
              <a:t>scritto con Andrea Bocconi “In viaggio </a:t>
            </a:r>
            <a:r>
              <a:rPr sz="1000" dirty="0">
                <a:solidFill>
                  <a:srgbClr val="212121"/>
                </a:solidFill>
                <a:latin typeface="Arial"/>
                <a:cs typeface="Arial"/>
              </a:rPr>
              <a:t>con </a:t>
            </a:r>
            <a:r>
              <a:rPr sz="1000" spc="-5" dirty="0">
                <a:solidFill>
                  <a:srgbClr val="212121"/>
                </a:solidFill>
                <a:latin typeface="Arial"/>
                <a:cs typeface="Arial"/>
              </a:rPr>
              <a:t>l’asino”  (Guanda).</a:t>
            </a:r>
            <a:r>
              <a:rPr sz="1000" spc="10" dirty="0">
                <a:solidFill>
                  <a:srgbClr val="212121"/>
                </a:solidFill>
                <a:latin typeface="Arial"/>
                <a:cs typeface="Arial"/>
              </a:rPr>
              <a:t> </a:t>
            </a:r>
            <a:r>
              <a:rPr sz="1000" u="sng" spc="-5" dirty="0">
                <a:solidFill>
                  <a:srgbClr val="0000FF"/>
                </a:solidFill>
                <a:uFill>
                  <a:solidFill>
                    <a:srgbClr val="0000FF"/>
                  </a:solidFill>
                </a:uFill>
                <a:latin typeface="Arial"/>
                <a:cs typeface="Arial"/>
                <a:hlinkClick r:id="rId3"/>
              </a:rPr>
              <a:t>www.claudiovisentin.it</a:t>
            </a:r>
            <a:endParaRPr sz="1000">
              <a:latin typeface="Arial"/>
              <a:cs typeface="Arial"/>
            </a:endParaRPr>
          </a:p>
          <a:p>
            <a:pPr>
              <a:lnSpc>
                <a:spcPct val="100000"/>
              </a:lnSpc>
            </a:pPr>
            <a:endParaRPr sz="1100">
              <a:latin typeface="Times New Roman"/>
              <a:cs typeface="Times New Roman"/>
            </a:endParaRPr>
          </a:p>
          <a:p>
            <a:pPr>
              <a:lnSpc>
                <a:spcPct val="100000"/>
              </a:lnSpc>
              <a:spcBef>
                <a:spcPts val="5"/>
              </a:spcBef>
            </a:pPr>
            <a:endParaRPr sz="1550">
              <a:latin typeface="Times New Roman"/>
              <a:cs typeface="Times New Roman"/>
            </a:endParaRPr>
          </a:p>
          <a:p>
            <a:pPr marL="12700" algn="just">
              <a:lnSpc>
                <a:spcPct val="100000"/>
              </a:lnSpc>
            </a:pPr>
            <a:r>
              <a:rPr sz="1200" spc="-5" dirty="0">
                <a:solidFill>
                  <a:srgbClr val="212121"/>
                </a:solidFill>
                <a:latin typeface="Arial"/>
                <a:cs typeface="Arial"/>
              </a:rPr>
              <a:t>Le scuole coinvolte </a:t>
            </a:r>
            <a:r>
              <a:rPr sz="1200" dirty="0">
                <a:solidFill>
                  <a:srgbClr val="212121"/>
                </a:solidFill>
                <a:latin typeface="Arial"/>
                <a:cs typeface="Arial"/>
              </a:rPr>
              <a:t>per </a:t>
            </a:r>
            <a:r>
              <a:rPr sz="1200" spc="-5" dirty="0">
                <a:solidFill>
                  <a:srgbClr val="212121"/>
                </a:solidFill>
                <a:latin typeface="Arial"/>
                <a:cs typeface="Arial"/>
              </a:rPr>
              <a:t>questa seconda </a:t>
            </a:r>
            <a:r>
              <a:rPr sz="1200" dirty="0">
                <a:solidFill>
                  <a:srgbClr val="212121"/>
                </a:solidFill>
                <a:latin typeface="Arial"/>
                <a:cs typeface="Arial"/>
              </a:rPr>
              <a:t>edizione </a:t>
            </a:r>
            <a:r>
              <a:rPr sz="1200" spc="-5" dirty="0">
                <a:solidFill>
                  <a:srgbClr val="212121"/>
                </a:solidFill>
                <a:latin typeface="Arial"/>
                <a:cs typeface="Arial"/>
              </a:rPr>
              <a:t>sono:</a:t>
            </a:r>
            <a:endParaRPr sz="1200">
              <a:latin typeface="Arial"/>
              <a:cs typeface="Arial"/>
            </a:endParaRPr>
          </a:p>
        </p:txBody>
      </p:sp>
      <p:sp>
        <p:nvSpPr>
          <p:cNvPr id="4" name="object 4"/>
          <p:cNvSpPr/>
          <p:nvPr/>
        </p:nvSpPr>
        <p:spPr>
          <a:xfrm>
            <a:off x="5049520" y="5060060"/>
            <a:ext cx="1905000" cy="126682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38175" y="7086600"/>
            <a:ext cx="1905000" cy="126682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4803775" cy="43713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953385">
              <a:lnSpc>
                <a:spcPts val="1839"/>
              </a:lnSpc>
            </a:pPr>
            <a:r>
              <a:rPr sz="1600" b="1" spc="-5" dirty="0">
                <a:latin typeface="Arial"/>
                <a:cs typeface="Arial"/>
              </a:rPr>
              <a:t>Caia</a:t>
            </a:r>
            <a:r>
              <a:rPr sz="1600" b="1" dirty="0">
                <a:latin typeface="Arial"/>
                <a:cs typeface="Arial"/>
              </a:rPr>
              <a:t>z</a:t>
            </a:r>
            <a:r>
              <a:rPr sz="1600" b="1" spc="-5" dirty="0">
                <a:latin typeface="Arial"/>
                <a:cs typeface="Arial"/>
              </a:rPr>
              <a:t>zorinasc</a:t>
            </a:r>
            <a:r>
              <a:rPr sz="1600" b="1" dirty="0">
                <a:latin typeface="Arial"/>
                <a:cs typeface="Arial"/>
              </a:rPr>
              <a:t>e</a:t>
            </a:r>
            <a:r>
              <a:rPr sz="1600" b="1" spc="5" dirty="0">
                <a:latin typeface="Arial"/>
                <a:cs typeface="Arial"/>
              </a:rPr>
              <a:t>.</a:t>
            </a:r>
            <a:r>
              <a:rPr sz="1600" b="1" spc="-5" dirty="0">
                <a:latin typeface="Arial"/>
                <a:cs typeface="Arial"/>
              </a:rPr>
              <a:t>net  19 marzo</a:t>
            </a:r>
            <a:r>
              <a:rPr sz="1600" b="1" spc="-1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3</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1035"/>
              </a:spcBef>
            </a:pPr>
            <a:r>
              <a:rPr sz="1200" spc="-5" dirty="0">
                <a:solidFill>
                  <a:srgbClr val="212121"/>
                </a:solidFill>
                <a:latin typeface="Arial"/>
                <a:cs typeface="Arial"/>
              </a:rPr>
              <a:t>ISTITUTO </a:t>
            </a:r>
            <a:r>
              <a:rPr sz="1200" dirty="0">
                <a:solidFill>
                  <a:srgbClr val="212121"/>
                </a:solidFill>
                <a:latin typeface="Arial"/>
                <a:cs typeface="Arial"/>
              </a:rPr>
              <a:t>COMPRENSIVO </a:t>
            </a:r>
            <a:r>
              <a:rPr sz="1200" spc="-5" dirty="0">
                <a:solidFill>
                  <a:srgbClr val="212121"/>
                </a:solidFill>
                <a:latin typeface="Arial"/>
                <a:cs typeface="Arial"/>
              </a:rPr>
              <a:t>PIEDIMONTE MATESE </a:t>
            </a:r>
            <a:r>
              <a:rPr sz="1200" dirty="0">
                <a:solidFill>
                  <a:srgbClr val="212121"/>
                </a:solidFill>
                <a:latin typeface="Arial"/>
                <a:cs typeface="Arial"/>
              </a:rPr>
              <a:t>II –</a:t>
            </a:r>
            <a:r>
              <a:rPr sz="1200" spc="10" dirty="0">
                <a:solidFill>
                  <a:srgbClr val="212121"/>
                </a:solidFill>
                <a:latin typeface="Arial"/>
                <a:cs typeface="Arial"/>
              </a:rPr>
              <a:t> </a:t>
            </a:r>
            <a:r>
              <a:rPr sz="1200" spc="-5" dirty="0">
                <a:solidFill>
                  <a:srgbClr val="212121"/>
                </a:solidFill>
                <a:latin typeface="Arial"/>
                <a:cs typeface="Arial"/>
              </a:rPr>
              <a:t>CASTELLO</a:t>
            </a:r>
            <a:endParaRPr sz="1200">
              <a:latin typeface="Arial"/>
              <a:cs typeface="Arial"/>
            </a:endParaRPr>
          </a:p>
          <a:p>
            <a:pPr marL="12700" marR="2022475">
              <a:lnSpc>
                <a:spcPct val="104200"/>
              </a:lnSpc>
            </a:pPr>
            <a:r>
              <a:rPr sz="1200" spc="-5" dirty="0">
                <a:solidFill>
                  <a:srgbClr val="212121"/>
                </a:solidFill>
                <a:latin typeface="Arial"/>
                <a:cs typeface="Arial"/>
              </a:rPr>
              <a:t>Scuola elementare Castello del Matese  Scuola media Castello del Matese  Scuola elementare San Gregorio Matese  Scuola media San Gregorio</a:t>
            </a:r>
            <a:r>
              <a:rPr sz="1200" spc="-20" dirty="0">
                <a:solidFill>
                  <a:srgbClr val="212121"/>
                </a:solidFill>
                <a:latin typeface="Arial"/>
                <a:cs typeface="Arial"/>
              </a:rPr>
              <a:t> </a:t>
            </a:r>
            <a:r>
              <a:rPr sz="1200" spc="-5" dirty="0">
                <a:solidFill>
                  <a:srgbClr val="212121"/>
                </a:solidFill>
                <a:latin typeface="Arial"/>
                <a:cs typeface="Arial"/>
              </a:rPr>
              <a:t>Matese</a:t>
            </a:r>
            <a:endParaRPr sz="1200">
              <a:latin typeface="Arial"/>
              <a:cs typeface="Arial"/>
            </a:endParaRPr>
          </a:p>
          <a:p>
            <a:pPr>
              <a:lnSpc>
                <a:spcPct val="100000"/>
              </a:lnSpc>
              <a:spcBef>
                <a:spcPts val="5"/>
              </a:spcBef>
            </a:pPr>
            <a:endParaRPr sz="1350">
              <a:latin typeface="Times New Roman"/>
              <a:cs typeface="Times New Roman"/>
            </a:endParaRPr>
          </a:p>
          <a:p>
            <a:pPr marL="12700">
              <a:lnSpc>
                <a:spcPct val="100000"/>
              </a:lnSpc>
            </a:pPr>
            <a:r>
              <a:rPr sz="1200" spc="-5" dirty="0">
                <a:solidFill>
                  <a:srgbClr val="212121"/>
                </a:solidFill>
                <a:latin typeface="Arial"/>
                <a:cs typeface="Arial"/>
              </a:rPr>
              <a:t>ISTITUTO COMPRENSIVO </a:t>
            </a:r>
            <a:r>
              <a:rPr sz="1200" dirty="0">
                <a:solidFill>
                  <a:srgbClr val="212121"/>
                </a:solidFill>
                <a:latin typeface="Arial"/>
                <a:cs typeface="Arial"/>
              </a:rPr>
              <a:t>“ </a:t>
            </a:r>
            <a:r>
              <a:rPr sz="1200" spc="-10" dirty="0">
                <a:solidFill>
                  <a:srgbClr val="212121"/>
                </a:solidFill>
                <a:latin typeface="Arial"/>
                <a:cs typeface="Arial"/>
              </a:rPr>
              <a:t>G. </a:t>
            </a:r>
            <a:r>
              <a:rPr sz="1200" spc="-5" dirty="0">
                <a:solidFill>
                  <a:srgbClr val="212121"/>
                </a:solidFill>
                <a:latin typeface="Arial"/>
                <a:cs typeface="Arial"/>
              </a:rPr>
              <a:t>FALCONE </a:t>
            </a:r>
            <a:r>
              <a:rPr sz="1200" dirty="0">
                <a:solidFill>
                  <a:srgbClr val="212121"/>
                </a:solidFill>
                <a:latin typeface="Arial"/>
                <a:cs typeface="Arial"/>
              </a:rPr>
              <a:t>– </a:t>
            </a:r>
            <a:r>
              <a:rPr sz="1200" spc="-5" dirty="0">
                <a:solidFill>
                  <a:srgbClr val="212121"/>
                </a:solidFill>
                <a:latin typeface="Arial"/>
                <a:cs typeface="Arial"/>
              </a:rPr>
              <a:t>”PIEDIMONTE</a:t>
            </a:r>
            <a:r>
              <a:rPr sz="1200" spc="40" dirty="0">
                <a:solidFill>
                  <a:srgbClr val="212121"/>
                </a:solidFill>
                <a:latin typeface="Arial"/>
                <a:cs typeface="Arial"/>
              </a:rPr>
              <a:t> </a:t>
            </a:r>
            <a:r>
              <a:rPr sz="1200" spc="-5" dirty="0">
                <a:solidFill>
                  <a:srgbClr val="212121"/>
                </a:solidFill>
                <a:latin typeface="Arial"/>
                <a:cs typeface="Arial"/>
              </a:rPr>
              <a:t>MATESE</a:t>
            </a:r>
            <a:endParaRPr sz="1200">
              <a:latin typeface="Arial"/>
              <a:cs typeface="Arial"/>
            </a:endParaRPr>
          </a:p>
          <a:p>
            <a:pPr marL="12700" marR="2148840">
              <a:lnSpc>
                <a:spcPct val="104200"/>
              </a:lnSpc>
            </a:pPr>
            <a:r>
              <a:rPr sz="1200" spc="-5" dirty="0">
                <a:solidFill>
                  <a:srgbClr val="212121"/>
                </a:solidFill>
                <a:latin typeface="Arial"/>
                <a:cs typeface="Arial"/>
              </a:rPr>
              <a:t>Scuola elementare Sant’ Angelo d’Alife  Scuola media Sant’ Angelo</a:t>
            </a:r>
            <a:r>
              <a:rPr sz="1200" spc="-15" dirty="0">
                <a:solidFill>
                  <a:srgbClr val="212121"/>
                </a:solidFill>
                <a:latin typeface="Arial"/>
                <a:cs typeface="Arial"/>
              </a:rPr>
              <a:t> </a:t>
            </a:r>
            <a:r>
              <a:rPr sz="1200" spc="-5" dirty="0">
                <a:solidFill>
                  <a:srgbClr val="212121"/>
                </a:solidFill>
                <a:latin typeface="Arial"/>
                <a:cs typeface="Arial"/>
              </a:rPr>
              <a:t>d’Alife</a:t>
            </a:r>
            <a:endParaRPr sz="1200">
              <a:latin typeface="Arial"/>
              <a:cs typeface="Arial"/>
            </a:endParaRPr>
          </a:p>
          <a:p>
            <a:pPr>
              <a:lnSpc>
                <a:spcPct val="100000"/>
              </a:lnSpc>
            </a:pPr>
            <a:endParaRPr sz="1300">
              <a:latin typeface="Times New Roman"/>
              <a:cs typeface="Times New Roman"/>
            </a:endParaRPr>
          </a:p>
          <a:p>
            <a:pPr>
              <a:lnSpc>
                <a:spcPct val="100000"/>
              </a:lnSpc>
              <a:spcBef>
                <a:spcPts val="15"/>
              </a:spcBef>
            </a:pPr>
            <a:endParaRPr sz="1350">
              <a:latin typeface="Times New Roman"/>
              <a:cs typeface="Times New Roman"/>
            </a:endParaRPr>
          </a:p>
          <a:p>
            <a:pPr marL="12700">
              <a:lnSpc>
                <a:spcPct val="100000"/>
              </a:lnSpc>
            </a:pPr>
            <a:r>
              <a:rPr sz="1200" spc="-5" dirty="0">
                <a:solidFill>
                  <a:srgbClr val="212121"/>
                </a:solidFill>
                <a:latin typeface="Arial"/>
                <a:cs typeface="Arial"/>
              </a:rPr>
              <a:t>ISTITUTO </a:t>
            </a:r>
            <a:r>
              <a:rPr sz="1200" dirty="0">
                <a:solidFill>
                  <a:srgbClr val="212121"/>
                </a:solidFill>
                <a:latin typeface="Arial"/>
                <a:cs typeface="Arial"/>
              </a:rPr>
              <a:t>COMPRENSIVO </a:t>
            </a:r>
            <a:r>
              <a:rPr sz="1200" spc="-5" dirty="0">
                <a:solidFill>
                  <a:srgbClr val="212121"/>
                </a:solidFill>
                <a:latin typeface="Arial"/>
                <a:cs typeface="Arial"/>
              </a:rPr>
              <a:t>GIOIA SANNITICA</a:t>
            </a:r>
            <a:endParaRPr sz="1200">
              <a:latin typeface="Arial"/>
              <a:cs typeface="Arial"/>
            </a:endParaRPr>
          </a:p>
          <a:p>
            <a:pPr marL="12700" marR="2098040">
              <a:lnSpc>
                <a:spcPct val="104200"/>
              </a:lnSpc>
            </a:pPr>
            <a:r>
              <a:rPr sz="1200" spc="-5" dirty="0">
                <a:solidFill>
                  <a:srgbClr val="212121"/>
                </a:solidFill>
                <a:latin typeface="Arial"/>
                <a:cs typeface="Arial"/>
              </a:rPr>
              <a:t>Scuola elementare San Potito Sannitico  Scuola media San Potito</a:t>
            </a:r>
            <a:r>
              <a:rPr sz="1200" spc="-10" dirty="0">
                <a:solidFill>
                  <a:srgbClr val="212121"/>
                </a:solidFill>
                <a:latin typeface="Arial"/>
                <a:cs typeface="Arial"/>
              </a:rPr>
              <a:t> </a:t>
            </a:r>
            <a:r>
              <a:rPr sz="1200" spc="-5" dirty="0">
                <a:solidFill>
                  <a:srgbClr val="212121"/>
                </a:solidFill>
                <a:latin typeface="Arial"/>
                <a:cs typeface="Arial"/>
              </a:rPr>
              <a:t>Sannitico</a:t>
            </a:r>
            <a:endParaRPr sz="1200">
              <a:latin typeface="Arial"/>
              <a:cs typeface="Arial"/>
            </a:endParaRP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55164"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Cilentocha</a:t>
            </a:r>
            <a:r>
              <a:rPr sz="1600" b="1" dirty="0">
                <a:latin typeface="Arial"/>
                <a:cs typeface="Arial"/>
              </a:rPr>
              <a:t>n</a:t>
            </a:r>
            <a:r>
              <a:rPr sz="1600" b="1" spc="-5" dirty="0">
                <a:latin typeface="Arial"/>
                <a:cs typeface="Arial"/>
              </a:rPr>
              <a:t>nel</a:t>
            </a:r>
            <a:r>
              <a:rPr sz="1600" b="1" dirty="0">
                <a:latin typeface="Arial"/>
                <a:cs typeface="Arial"/>
              </a:rPr>
              <a:t>.</a:t>
            </a:r>
            <a:r>
              <a:rPr sz="1600" b="1" spc="-5" dirty="0">
                <a:latin typeface="Arial"/>
                <a:cs typeface="Arial"/>
              </a:rPr>
              <a:t>com  19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14425" y="3220719"/>
            <a:ext cx="5467350" cy="48005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370454" y="2119883"/>
            <a:ext cx="2819399" cy="49479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5260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Clos</a:t>
            </a:r>
            <a:r>
              <a:rPr sz="1600" b="1" dirty="0">
                <a:latin typeface="Arial"/>
                <a:cs typeface="Arial"/>
              </a:rPr>
              <a:t>e</a:t>
            </a:r>
            <a:r>
              <a:rPr sz="1600" b="1" spc="-5" dirty="0">
                <a:latin typeface="Arial"/>
                <a:cs typeface="Arial"/>
              </a:rPr>
              <a:t>t</a:t>
            </a:r>
            <a:r>
              <a:rPr sz="1600" b="1" spc="-15" dirty="0">
                <a:latin typeface="Arial"/>
                <a:cs typeface="Arial"/>
              </a:rPr>
              <a:t>o</a:t>
            </a:r>
            <a:r>
              <a:rPr sz="1600" b="1" dirty="0">
                <a:latin typeface="Arial"/>
                <a:cs typeface="Arial"/>
              </a:rPr>
              <a:t>n</a:t>
            </a:r>
            <a:r>
              <a:rPr sz="1600" b="1" spc="-20" dirty="0">
                <a:latin typeface="Arial"/>
                <a:cs typeface="Arial"/>
              </a:rPr>
              <a:t>e</a:t>
            </a:r>
            <a:r>
              <a:rPr sz="1600" b="1" spc="20" dirty="0">
                <a:latin typeface="Arial"/>
                <a:cs typeface="Arial"/>
              </a:rPr>
              <a:t>w</a:t>
            </a:r>
            <a:r>
              <a:rPr sz="1600" b="1" spc="-5" dirty="0">
                <a:latin typeface="Arial"/>
                <a:cs typeface="Arial"/>
              </a:rPr>
              <a:t>s.com  19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201288"/>
            <a:ext cx="6146800" cy="6749415"/>
          </a:xfrm>
          <a:prstGeom prst="rect">
            <a:avLst/>
          </a:prstGeom>
        </p:spPr>
        <p:txBody>
          <a:bodyPr vert="horz" wrap="square" lIns="0" tIns="12700" rIns="0" bIns="0" rtlCol="0">
            <a:spAutoFit/>
          </a:bodyPr>
          <a:lstStyle/>
          <a:p>
            <a:pPr marL="12700" marR="8255">
              <a:lnSpc>
                <a:spcPct val="110800"/>
              </a:lnSpc>
              <a:spcBef>
                <a:spcPts val="100"/>
              </a:spcBef>
            </a:pPr>
            <a:r>
              <a:rPr sz="1500" b="1" spc="-5" dirty="0">
                <a:latin typeface="Times New Roman"/>
                <a:cs typeface="Times New Roman"/>
              </a:rPr>
              <a:t>CASSA RAVENNA ADERISCE A FESTIVAL CULTURA CREATIVA  ABI; CHIOSTRI FRANCESCANI, </a:t>
            </a:r>
            <a:r>
              <a:rPr sz="1500" b="1" dirty="0">
                <a:latin typeface="Times New Roman"/>
                <a:cs typeface="Times New Roman"/>
              </a:rPr>
              <a:t>20 </a:t>
            </a:r>
            <a:r>
              <a:rPr sz="1500" b="1" spc="-10" dirty="0">
                <a:latin typeface="Times New Roman"/>
                <a:cs typeface="Times New Roman"/>
              </a:rPr>
              <a:t>MARZO, </a:t>
            </a:r>
            <a:r>
              <a:rPr sz="1500" b="1" spc="-5" dirty="0">
                <a:latin typeface="Times New Roman"/>
                <a:cs typeface="Times New Roman"/>
              </a:rPr>
              <a:t>ORE</a:t>
            </a:r>
            <a:r>
              <a:rPr sz="1500" b="1" spc="30" dirty="0">
                <a:latin typeface="Times New Roman"/>
                <a:cs typeface="Times New Roman"/>
              </a:rPr>
              <a:t> </a:t>
            </a:r>
            <a:r>
              <a:rPr sz="1500" b="1" spc="-5" dirty="0">
                <a:latin typeface="Times New Roman"/>
                <a:cs typeface="Times New Roman"/>
              </a:rPr>
              <a:t>10/13</a:t>
            </a:r>
            <a:endParaRPr sz="1500">
              <a:latin typeface="Times New Roman"/>
              <a:cs typeface="Times New Roman"/>
            </a:endParaRPr>
          </a:p>
          <a:p>
            <a:pPr marL="12700">
              <a:lnSpc>
                <a:spcPct val="100000"/>
              </a:lnSpc>
              <a:spcBef>
                <a:spcPts val="225"/>
              </a:spcBef>
            </a:pPr>
            <a:r>
              <a:rPr sz="1000" b="1" spc="-5" dirty="0">
                <a:latin typeface="Times New Roman"/>
                <a:cs typeface="Times New Roman"/>
              </a:rPr>
              <a:t>CASSA </a:t>
            </a:r>
            <a:r>
              <a:rPr sz="1000" b="1" dirty="0">
                <a:latin typeface="Times New Roman"/>
                <a:cs typeface="Times New Roman"/>
              </a:rPr>
              <a:t>DI </a:t>
            </a:r>
            <a:r>
              <a:rPr sz="1000" b="1" spc="-5" dirty="0">
                <a:latin typeface="Times New Roman"/>
                <a:cs typeface="Times New Roman"/>
              </a:rPr>
              <a:t>RISPARMIO </a:t>
            </a:r>
            <a:r>
              <a:rPr sz="1000" b="1" dirty="0">
                <a:latin typeface="Times New Roman"/>
                <a:cs typeface="Times New Roman"/>
              </a:rPr>
              <a:t>DI </a:t>
            </a:r>
            <a:r>
              <a:rPr sz="1000" b="1" spc="-5" dirty="0">
                <a:latin typeface="Times New Roman"/>
                <a:cs typeface="Times New Roman"/>
              </a:rPr>
              <a:t>RAVENNA</a:t>
            </a:r>
            <a:r>
              <a:rPr sz="1000" b="1" dirty="0">
                <a:latin typeface="Times New Roman"/>
                <a:cs typeface="Times New Roman"/>
              </a:rPr>
              <a:t> </a:t>
            </a:r>
            <a:r>
              <a:rPr sz="1000" b="1" spc="-5" dirty="0">
                <a:latin typeface="Times New Roman"/>
                <a:cs typeface="Times New Roman"/>
              </a:rPr>
              <a:t>S.P.A.</a:t>
            </a:r>
            <a:endParaRPr sz="1000">
              <a:latin typeface="Times New Roman"/>
              <a:cs typeface="Times New Roman"/>
            </a:endParaRPr>
          </a:p>
          <a:p>
            <a:pPr marL="12700" marR="5356225">
              <a:lnSpc>
                <a:spcPts val="2920"/>
              </a:lnSpc>
              <a:spcBef>
                <a:spcPts val="305"/>
              </a:spcBef>
            </a:pPr>
            <a:r>
              <a:rPr sz="1150" spc="-5" dirty="0">
                <a:latin typeface="Arial"/>
                <a:cs typeface="Arial"/>
              </a:rPr>
              <a:t>Data</a:t>
            </a:r>
            <a:r>
              <a:rPr sz="1150" spc="-70" dirty="0">
                <a:latin typeface="Arial"/>
                <a:cs typeface="Arial"/>
              </a:rPr>
              <a:t> </a:t>
            </a:r>
            <a:r>
              <a:rPr sz="1150" spc="-5" dirty="0">
                <a:latin typeface="Arial"/>
                <a:cs typeface="Arial"/>
              </a:rPr>
              <a:t>notizia  19-03-2015</a:t>
            </a:r>
            <a:endParaRPr sz="1150">
              <a:latin typeface="Arial"/>
              <a:cs typeface="Arial"/>
            </a:endParaRPr>
          </a:p>
          <a:p>
            <a:pPr marL="12700" marR="6985">
              <a:lnSpc>
                <a:spcPct val="109600"/>
              </a:lnSpc>
              <a:spcBef>
                <a:spcPts val="1060"/>
              </a:spcBef>
            </a:pPr>
            <a:r>
              <a:rPr sz="1150" dirty="0">
                <a:latin typeface="Arial"/>
                <a:cs typeface="Arial"/>
              </a:rPr>
              <a:t>CASSA </a:t>
            </a:r>
            <a:r>
              <a:rPr sz="1150" spc="-5" dirty="0">
                <a:latin typeface="Arial"/>
                <a:cs typeface="Arial"/>
              </a:rPr>
              <a:t>RAVENNA </a:t>
            </a:r>
            <a:r>
              <a:rPr sz="1150" dirty="0">
                <a:latin typeface="Arial"/>
                <a:cs typeface="Arial"/>
              </a:rPr>
              <a:t>ADERISCE A FESTIVAL </a:t>
            </a:r>
            <a:r>
              <a:rPr sz="1150" spc="-5" dirty="0">
                <a:latin typeface="Arial"/>
                <a:cs typeface="Arial"/>
              </a:rPr>
              <a:t>CULTURA </a:t>
            </a:r>
            <a:r>
              <a:rPr sz="1150" dirty="0">
                <a:latin typeface="Arial"/>
                <a:cs typeface="Arial"/>
              </a:rPr>
              <a:t>CREATIVA </a:t>
            </a:r>
            <a:r>
              <a:rPr sz="1150" spc="-5" dirty="0">
                <a:latin typeface="Arial"/>
                <a:cs typeface="Arial"/>
              </a:rPr>
              <a:t>ABI; CHIOSTRI  FRANCESCANI, 20 MARZO, ORE</a:t>
            </a:r>
            <a:r>
              <a:rPr sz="1150" spc="10" dirty="0">
                <a:latin typeface="Arial"/>
                <a:cs typeface="Arial"/>
              </a:rPr>
              <a:t> </a:t>
            </a:r>
            <a:r>
              <a:rPr sz="1150" spc="-5" dirty="0">
                <a:latin typeface="Arial"/>
                <a:cs typeface="Arial"/>
              </a:rPr>
              <a:t>10/13</a:t>
            </a:r>
            <a:endParaRPr sz="1150">
              <a:latin typeface="Arial"/>
              <a:cs typeface="Arial"/>
            </a:endParaRPr>
          </a:p>
          <a:p>
            <a:pPr>
              <a:lnSpc>
                <a:spcPct val="100000"/>
              </a:lnSpc>
              <a:spcBef>
                <a:spcPts val="50"/>
              </a:spcBef>
            </a:pPr>
            <a:endParaRPr sz="1300">
              <a:latin typeface="Times New Roman"/>
              <a:cs typeface="Times New Roman"/>
            </a:endParaRPr>
          </a:p>
          <a:p>
            <a:pPr marL="12700">
              <a:lnSpc>
                <a:spcPct val="100000"/>
              </a:lnSpc>
            </a:pPr>
            <a:r>
              <a:rPr sz="1150" dirty="0">
                <a:latin typeface="Arial"/>
                <a:cs typeface="Arial"/>
              </a:rPr>
              <a:t>Testo </a:t>
            </a:r>
            <a:r>
              <a:rPr sz="1150" spc="-5" dirty="0">
                <a:latin typeface="Arial"/>
                <a:cs typeface="Arial"/>
              </a:rPr>
              <a:t>della</a:t>
            </a:r>
            <a:r>
              <a:rPr sz="1150" spc="-15" dirty="0">
                <a:latin typeface="Arial"/>
                <a:cs typeface="Arial"/>
              </a:rPr>
              <a:t> </a:t>
            </a:r>
            <a:r>
              <a:rPr sz="1150" spc="-5" dirty="0">
                <a:latin typeface="Arial"/>
                <a:cs typeface="Arial"/>
              </a:rPr>
              <a:t>notizia</a:t>
            </a:r>
            <a:endParaRPr sz="1150">
              <a:latin typeface="Arial"/>
              <a:cs typeface="Arial"/>
            </a:endParaRPr>
          </a:p>
          <a:p>
            <a:pPr>
              <a:lnSpc>
                <a:spcPct val="100000"/>
              </a:lnSpc>
              <a:spcBef>
                <a:spcPts val="15"/>
              </a:spcBef>
            </a:pPr>
            <a:endParaRPr sz="1200">
              <a:latin typeface="Times New Roman"/>
              <a:cs typeface="Times New Roman"/>
            </a:endParaRPr>
          </a:p>
          <a:p>
            <a:pPr marL="12700" marR="5080" algn="just">
              <a:lnSpc>
                <a:spcPct val="110300"/>
              </a:lnSpc>
            </a:pPr>
            <a:r>
              <a:rPr sz="1150" spc="-5" dirty="0">
                <a:latin typeface="Arial"/>
                <a:cs typeface="Arial"/>
              </a:rPr>
              <a:t>La Cassa di </a:t>
            </a:r>
            <a:r>
              <a:rPr sz="1150" dirty="0">
                <a:latin typeface="Arial"/>
                <a:cs typeface="Arial"/>
              </a:rPr>
              <a:t>Risparmio </a:t>
            </a:r>
            <a:r>
              <a:rPr sz="1150" spc="-5" dirty="0">
                <a:latin typeface="Arial"/>
                <a:cs typeface="Arial"/>
              </a:rPr>
              <a:t>di Ravenna Spa ha </a:t>
            </a:r>
            <a:r>
              <a:rPr sz="1150" dirty="0">
                <a:latin typeface="Arial"/>
                <a:cs typeface="Arial"/>
              </a:rPr>
              <a:t>aderito </a:t>
            </a:r>
            <a:r>
              <a:rPr sz="1150" spc="-5" dirty="0">
                <a:latin typeface="Arial"/>
                <a:cs typeface="Arial"/>
              </a:rPr>
              <a:t>alla </a:t>
            </a:r>
            <a:r>
              <a:rPr sz="1150" dirty="0">
                <a:latin typeface="Arial"/>
                <a:cs typeface="Arial"/>
              </a:rPr>
              <a:t>Seconda </a:t>
            </a:r>
            <a:r>
              <a:rPr sz="1150" spc="-5" dirty="0">
                <a:latin typeface="Arial"/>
                <a:cs typeface="Arial"/>
              </a:rPr>
              <a:t>Edizione del Festival della  cultura creativa, le banche italiane </a:t>
            </a:r>
            <a:r>
              <a:rPr sz="1150" dirty="0">
                <a:latin typeface="Arial"/>
                <a:cs typeface="Arial"/>
              </a:rPr>
              <a:t>per i </a:t>
            </a:r>
            <a:r>
              <a:rPr sz="1150" spc="-5" dirty="0">
                <a:latin typeface="Arial"/>
                <a:cs typeface="Arial"/>
              </a:rPr>
              <a:t>giovani </a:t>
            </a:r>
            <a:r>
              <a:rPr sz="1150" dirty="0">
                <a:latin typeface="Arial"/>
                <a:cs typeface="Arial"/>
              </a:rPr>
              <a:t>e </a:t>
            </a:r>
            <a:r>
              <a:rPr sz="1150" spc="-5" dirty="0">
                <a:latin typeface="Arial"/>
                <a:cs typeface="Arial"/>
              </a:rPr>
              <a:t>il territorio, </a:t>
            </a:r>
            <a:r>
              <a:rPr sz="1150" dirty="0">
                <a:latin typeface="Arial"/>
                <a:cs typeface="Arial"/>
              </a:rPr>
              <a:t>promosso </a:t>
            </a:r>
            <a:r>
              <a:rPr sz="1150" spc="-5" dirty="0">
                <a:latin typeface="Arial"/>
                <a:cs typeface="Arial"/>
              </a:rPr>
              <a:t>dall'Associazione  Bancaria Italiana con il Patrocinio della Commissione Nazionale </a:t>
            </a:r>
            <a:r>
              <a:rPr sz="1150" dirty="0">
                <a:latin typeface="Arial"/>
                <a:cs typeface="Arial"/>
              </a:rPr>
              <a:t>Italiana </a:t>
            </a:r>
            <a:r>
              <a:rPr sz="1150" spc="-5" dirty="0">
                <a:latin typeface="Arial"/>
                <a:cs typeface="Arial"/>
              </a:rPr>
              <a:t>per l'UNESCO </a:t>
            </a:r>
            <a:r>
              <a:rPr sz="1150" dirty="0">
                <a:latin typeface="Arial"/>
                <a:cs typeface="Arial"/>
              </a:rPr>
              <a:t>e </a:t>
            </a:r>
            <a:r>
              <a:rPr sz="1150" spc="-5" dirty="0">
                <a:latin typeface="Arial"/>
                <a:cs typeface="Arial"/>
              </a:rPr>
              <a:t>del  Ministero </a:t>
            </a:r>
            <a:r>
              <a:rPr sz="1150" dirty="0">
                <a:latin typeface="Arial"/>
                <a:cs typeface="Arial"/>
              </a:rPr>
              <a:t>dei Beni e </a:t>
            </a:r>
            <a:r>
              <a:rPr sz="1150" spc="-5" dirty="0">
                <a:latin typeface="Arial"/>
                <a:cs typeface="Arial"/>
              </a:rPr>
              <a:t>delle Attività Culturali </a:t>
            </a:r>
            <a:r>
              <a:rPr sz="1150" dirty="0">
                <a:latin typeface="Arial"/>
                <a:cs typeface="Arial"/>
              </a:rPr>
              <a:t>e del Turismo, </a:t>
            </a:r>
            <a:r>
              <a:rPr sz="1150" spc="-5" dirty="0">
                <a:latin typeface="Arial"/>
                <a:cs typeface="Arial"/>
              </a:rPr>
              <a:t>organizzando </a:t>
            </a:r>
            <a:r>
              <a:rPr sz="1150" dirty="0">
                <a:latin typeface="Arial"/>
                <a:cs typeface="Arial"/>
              </a:rPr>
              <a:t>a </a:t>
            </a:r>
            <a:r>
              <a:rPr sz="1150" spc="-5" dirty="0">
                <a:latin typeface="Arial"/>
                <a:cs typeface="Arial"/>
              </a:rPr>
              <a:t>Ravenna, </a:t>
            </a:r>
            <a:r>
              <a:rPr sz="1150" dirty="0">
                <a:latin typeface="Arial"/>
                <a:cs typeface="Arial"/>
              </a:rPr>
              <a:t>presso gli  </a:t>
            </a:r>
            <a:r>
              <a:rPr sz="1150" spc="-5" dirty="0">
                <a:latin typeface="Arial"/>
                <a:cs typeface="Arial"/>
              </a:rPr>
              <a:t>Antichi </a:t>
            </a:r>
            <a:r>
              <a:rPr sz="1150" dirty="0">
                <a:latin typeface="Arial"/>
                <a:cs typeface="Arial"/>
              </a:rPr>
              <a:t>Chiostri </a:t>
            </a:r>
            <a:r>
              <a:rPr sz="1150" spc="-5" dirty="0">
                <a:latin typeface="Arial"/>
                <a:cs typeface="Arial"/>
              </a:rPr>
              <a:t>Francescani della Fondazione Cassa Ravenna, </a:t>
            </a:r>
            <a:r>
              <a:rPr sz="1150" dirty="0">
                <a:latin typeface="Arial"/>
                <a:cs typeface="Arial"/>
              </a:rPr>
              <a:t>via </a:t>
            </a:r>
            <a:r>
              <a:rPr sz="1150" spc="-5" dirty="0">
                <a:latin typeface="Arial"/>
                <a:cs typeface="Arial"/>
              </a:rPr>
              <a:t>Dante Alighieri n. </a:t>
            </a:r>
            <a:r>
              <a:rPr sz="1150" dirty="0">
                <a:latin typeface="Arial"/>
                <a:cs typeface="Arial"/>
              </a:rPr>
              <a:t>4,  </a:t>
            </a:r>
            <a:r>
              <a:rPr sz="1150" spc="-5" dirty="0">
                <a:latin typeface="Arial"/>
                <a:cs typeface="Arial"/>
              </a:rPr>
              <a:t>Venerdì 20 </a:t>
            </a:r>
            <a:r>
              <a:rPr sz="1150" dirty="0">
                <a:latin typeface="Arial"/>
                <a:cs typeface="Arial"/>
              </a:rPr>
              <a:t>marzo </a:t>
            </a:r>
            <a:r>
              <a:rPr sz="1150" spc="-5" dirty="0">
                <a:latin typeface="Arial"/>
                <a:cs typeface="Arial"/>
              </a:rPr>
              <a:t>p.v., dalle ore 10,00 alle 13,00, un percorso narrativo dedicato alle </a:t>
            </a:r>
            <a:r>
              <a:rPr sz="1150" dirty="0">
                <a:latin typeface="Arial"/>
                <a:cs typeface="Arial"/>
              </a:rPr>
              <a:t>classi  </a:t>
            </a:r>
            <a:r>
              <a:rPr sz="1150" spc="-5" dirty="0">
                <a:latin typeface="Arial"/>
                <a:cs typeface="Arial"/>
              </a:rPr>
              <a:t>delle </a:t>
            </a:r>
            <a:r>
              <a:rPr sz="1150" dirty="0">
                <a:latin typeface="Arial"/>
                <a:cs typeface="Arial"/>
              </a:rPr>
              <a:t>Scuole </a:t>
            </a:r>
            <a:r>
              <a:rPr sz="1150" spc="-5" dirty="0">
                <a:latin typeface="Arial"/>
                <a:cs typeface="Arial"/>
              </a:rPr>
              <a:t>Superiori </a:t>
            </a:r>
            <a:r>
              <a:rPr sz="1150" dirty="0">
                <a:latin typeface="Arial"/>
                <a:cs typeface="Arial"/>
              </a:rPr>
              <a:t>di II </a:t>
            </a:r>
            <a:r>
              <a:rPr sz="1150" spc="-5" dirty="0">
                <a:latin typeface="Arial"/>
                <a:cs typeface="Arial"/>
              </a:rPr>
              <a:t>grado che </a:t>
            </a:r>
            <a:r>
              <a:rPr sz="1150" dirty="0">
                <a:latin typeface="Arial"/>
                <a:cs typeface="Arial"/>
              </a:rPr>
              <a:t>si </a:t>
            </a:r>
            <a:r>
              <a:rPr sz="1150" spc="-5" dirty="0">
                <a:latin typeface="Arial"/>
                <a:cs typeface="Arial"/>
              </a:rPr>
              <a:t>snoderà all'interno della </a:t>
            </a:r>
            <a:r>
              <a:rPr sz="1150" spc="-10" dirty="0">
                <a:latin typeface="Arial"/>
                <a:cs typeface="Arial"/>
              </a:rPr>
              <a:t>zona</a:t>
            </a:r>
            <a:r>
              <a:rPr sz="1150" spc="55" dirty="0">
                <a:latin typeface="Arial"/>
                <a:cs typeface="Arial"/>
              </a:rPr>
              <a:t> </a:t>
            </a:r>
            <a:r>
              <a:rPr sz="1150" spc="-5" dirty="0">
                <a:latin typeface="Arial"/>
                <a:cs typeface="Arial"/>
              </a:rPr>
              <a:t>Dantesca.</a:t>
            </a:r>
            <a:endParaRPr sz="1150">
              <a:latin typeface="Arial"/>
              <a:cs typeface="Arial"/>
            </a:endParaRPr>
          </a:p>
          <a:p>
            <a:pPr>
              <a:lnSpc>
                <a:spcPct val="100000"/>
              </a:lnSpc>
              <a:spcBef>
                <a:spcPts val="10"/>
              </a:spcBef>
            </a:pPr>
            <a:endParaRPr sz="1200">
              <a:latin typeface="Times New Roman"/>
              <a:cs typeface="Times New Roman"/>
            </a:endParaRPr>
          </a:p>
          <a:p>
            <a:pPr marL="12700" marR="7620">
              <a:lnSpc>
                <a:spcPct val="110400"/>
              </a:lnSpc>
              <a:spcBef>
                <a:spcPts val="5"/>
              </a:spcBef>
            </a:pPr>
            <a:r>
              <a:rPr sz="1150" spc="-5" dirty="0">
                <a:latin typeface="Arial"/>
                <a:cs typeface="Arial"/>
              </a:rPr>
              <a:t>L'Edizione </a:t>
            </a:r>
            <a:r>
              <a:rPr sz="1150" dirty="0">
                <a:latin typeface="Arial"/>
                <a:cs typeface="Arial"/>
              </a:rPr>
              <a:t>del </a:t>
            </a:r>
            <a:r>
              <a:rPr sz="1150" spc="-5" dirty="0">
                <a:latin typeface="Arial"/>
                <a:cs typeface="Arial"/>
              </a:rPr>
              <a:t>2015 ha </a:t>
            </a:r>
            <a:r>
              <a:rPr sz="1150" dirty="0">
                <a:latin typeface="Arial"/>
                <a:cs typeface="Arial"/>
              </a:rPr>
              <a:t>come </a:t>
            </a:r>
            <a:r>
              <a:rPr sz="1150" spc="-5" dirty="0">
                <a:latin typeface="Arial"/>
                <a:cs typeface="Arial"/>
              </a:rPr>
              <a:t>tema 'L'Alfabeto del Mondo </a:t>
            </a:r>
            <a:r>
              <a:rPr sz="1150" dirty="0">
                <a:latin typeface="Arial"/>
                <a:cs typeface="Arial"/>
              </a:rPr>
              <a:t>- Leggiamo i </a:t>
            </a:r>
            <a:r>
              <a:rPr sz="1150" spc="-5" dirty="0">
                <a:latin typeface="Arial"/>
                <a:cs typeface="Arial"/>
              </a:rPr>
              <a:t>segni intorno </a:t>
            </a:r>
            <a:r>
              <a:rPr sz="1150" dirty="0">
                <a:latin typeface="Arial"/>
                <a:cs typeface="Arial"/>
              </a:rPr>
              <a:t>a noi e  </a:t>
            </a:r>
            <a:r>
              <a:rPr sz="1150" spc="-5" dirty="0">
                <a:latin typeface="Arial"/>
                <a:cs typeface="Arial"/>
              </a:rPr>
              <a:t>raccontiamo'.</a:t>
            </a:r>
            <a:endParaRPr sz="1150">
              <a:latin typeface="Arial"/>
              <a:cs typeface="Arial"/>
            </a:endParaRPr>
          </a:p>
          <a:p>
            <a:pPr marL="12700" marR="283210">
              <a:lnSpc>
                <a:spcPct val="211300"/>
              </a:lnSpc>
            </a:pPr>
            <a:r>
              <a:rPr sz="1150" spc="-5" dirty="0">
                <a:latin typeface="Arial"/>
                <a:cs typeface="Arial"/>
              </a:rPr>
              <a:t>La Cassa approfondirà nel suo </a:t>
            </a:r>
            <a:r>
              <a:rPr sz="1150" dirty="0">
                <a:latin typeface="Arial"/>
                <a:cs typeface="Arial"/>
              </a:rPr>
              <a:t>percorso </a:t>
            </a:r>
            <a:r>
              <a:rPr sz="1150" spc="-5" dirty="0">
                <a:latin typeface="Arial"/>
                <a:cs typeface="Arial"/>
              </a:rPr>
              <a:t>'I segni dell'uomo', Aspetti architettonici </a:t>
            </a:r>
            <a:r>
              <a:rPr sz="1150" dirty="0">
                <a:latin typeface="Arial"/>
                <a:cs typeface="Arial"/>
              </a:rPr>
              <a:t>e </a:t>
            </a:r>
            <a:r>
              <a:rPr sz="1150" spc="-5" dirty="0">
                <a:latin typeface="Arial"/>
                <a:cs typeface="Arial"/>
              </a:rPr>
              <a:t>racconti  Danteschi.</a:t>
            </a:r>
            <a:endParaRPr sz="1150">
              <a:latin typeface="Arial"/>
              <a:cs typeface="Arial"/>
            </a:endParaRPr>
          </a:p>
          <a:p>
            <a:pPr>
              <a:lnSpc>
                <a:spcPct val="100000"/>
              </a:lnSpc>
              <a:spcBef>
                <a:spcPts val="30"/>
              </a:spcBef>
            </a:pPr>
            <a:endParaRPr sz="1200">
              <a:latin typeface="Times New Roman"/>
              <a:cs typeface="Times New Roman"/>
            </a:endParaRPr>
          </a:p>
          <a:p>
            <a:pPr marL="12700" marR="6350" algn="just">
              <a:lnSpc>
                <a:spcPct val="110100"/>
              </a:lnSpc>
            </a:pPr>
            <a:r>
              <a:rPr sz="1150" dirty="0">
                <a:latin typeface="Arial"/>
                <a:cs typeface="Arial"/>
              </a:rPr>
              <a:t>In </a:t>
            </a:r>
            <a:r>
              <a:rPr sz="1150" spc="-5" dirty="0">
                <a:latin typeface="Arial"/>
                <a:cs typeface="Arial"/>
              </a:rPr>
              <a:t>particolare, con </a:t>
            </a:r>
            <a:r>
              <a:rPr sz="1150" dirty="0">
                <a:latin typeface="Arial"/>
                <a:cs typeface="Arial"/>
              </a:rPr>
              <a:t>la </a:t>
            </a:r>
            <a:r>
              <a:rPr sz="1150" spc="-5" dirty="0">
                <a:latin typeface="Arial"/>
                <a:cs typeface="Arial"/>
              </a:rPr>
              <a:t>partecipazione attiva degli Istituti Scolastici </a:t>
            </a:r>
            <a:r>
              <a:rPr sz="1150" dirty="0">
                <a:latin typeface="Arial"/>
                <a:cs typeface="Arial"/>
              </a:rPr>
              <a:t>Superiori </a:t>
            </a:r>
            <a:r>
              <a:rPr sz="1150" spc="-5" dirty="0">
                <a:latin typeface="Arial"/>
                <a:cs typeface="Arial"/>
              </a:rPr>
              <a:t>di Ravenna, </a:t>
            </a:r>
            <a:r>
              <a:rPr sz="1150" dirty="0">
                <a:latin typeface="Arial"/>
                <a:cs typeface="Arial"/>
              </a:rPr>
              <a:t>nei due  </a:t>
            </a:r>
            <a:r>
              <a:rPr sz="1150" spc="-5" dirty="0">
                <a:latin typeface="Arial"/>
                <a:cs typeface="Arial"/>
              </a:rPr>
              <a:t>Chiostri adiacenti </a:t>
            </a:r>
            <a:r>
              <a:rPr sz="1150" dirty="0">
                <a:latin typeface="Arial"/>
                <a:cs typeface="Arial"/>
              </a:rPr>
              <a:t>la tomba </a:t>
            </a:r>
            <a:r>
              <a:rPr sz="1150" spc="-5" dirty="0">
                <a:latin typeface="Arial"/>
                <a:cs typeface="Arial"/>
              </a:rPr>
              <a:t>di Dante, verrà sviluppato un innovativo </a:t>
            </a:r>
            <a:r>
              <a:rPr sz="1150" dirty="0">
                <a:latin typeface="Arial"/>
                <a:cs typeface="Arial"/>
              </a:rPr>
              <a:t>e </a:t>
            </a:r>
            <a:r>
              <a:rPr sz="1150" spc="-5" dirty="0">
                <a:latin typeface="Arial"/>
                <a:cs typeface="Arial"/>
              </a:rPr>
              <a:t>apposito percorso  narrativo, anche attraverso l'utilizzo della moderna </a:t>
            </a:r>
            <a:r>
              <a:rPr sz="1150" dirty="0">
                <a:latin typeface="Arial"/>
                <a:cs typeface="Arial"/>
              </a:rPr>
              <a:t>Sala </a:t>
            </a:r>
            <a:r>
              <a:rPr sz="1150" spc="-5" dirty="0">
                <a:latin typeface="Arial"/>
                <a:cs typeface="Arial"/>
              </a:rPr>
              <a:t>Multimediale della Cassa </a:t>
            </a:r>
            <a:r>
              <a:rPr sz="1150" dirty="0">
                <a:latin typeface="Arial"/>
                <a:cs typeface="Arial"/>
              </a:rPr>
              <a:t>Spa, </a:t>
            </a:r>
            <a:r>
              <a:rPr sz="1150" spc="-5" dirty="0">
                <a:latin typeface="Arial"/>
                <a:cs typeface="Arial"/>
              </a:rPr>
              <a:t>con  </a:t>
            </a:r>
            <a:r>
              <a:rPr sz="1150" dirty="0">
                <a:latin typeface="Arial"/>
                <a:cs typeface="Arial"/>
              </a:rPr>
              <a:t>filmati e </a:t>
            </a:r>
            <a:r>
              <a:rPr sz="1150" spc="-5" dirty="0">
                <a:latin typeface="Arial"/>
                <a:cs typeface="Arial"/>
              </a:rPr>
              <a:t>approfondimenti </a:t>
            </a:r>
            <a:r>
              <a:rPr sz="1150" dirty="0">
                <a:latin typeface="Arial"/>
                <a:cs typeface="Arial"/>
              </a:rPr>
              <a:t>storici ed </a:t>
            </a:r>
            <a:r>
              <a:rPr sz="1150" spc="-5" dirty="0">
                <a:latin typeface="Arial"/>
                <a:cs typeface="Arial"/>
              </a:rPr>
              <a:t>artistici, che </a:t>
            </a:r>
            <a:r>
              <a:rPr sz="1150" dirty="0">
                <a:latin typeface="Arial"/>
                <a:cs typeface="Arial"/>
              </a:rPr>
              <a:t>si snoderà nel </a:t>
            </a:r>
            <a:r>
              <a:rPr sz="1150" spc="-5" dirty="0">
                <a:latin typeface="Arial"/>
                <a:cs typeface="Arial"/>
              </a:rPr>
              <a:t>Complesso Monumentale  prevedendo: 'Il </a:t>
            </a:r>
            <a:r>
              <a:rPr sz="1150" dirty="0">
                <a:latin typeface="Arial"/>
                <a:cs typeface="Arial"/>
              </a:rPr>
              <a:t>racconto </a:t>
            </a:r>
            <a:r>
              <a:rPr sz="1150" spc="-5" dirty="0">
                <a:latin typeface="Arial"/>
                <a:cs typeface="Arial"/>
              </a:rPr>
              <a:t>dell'epocale </a:t>
            </a:r>
            <a:r>
              <a:rPr sz="1150" dirty="0">
                <a:latin typeface="Arial"/>
                <a:cs typeface="Arial"/>
              </a:rPr>
              <a:t>restauro </a:t>
            </a:r>
            <a:r>
              <a:rPr sz="1150" spc="-5" dirty="0">
                <a:latin typeface="Arial"/>
                <a:cs typeface="Arial"/>
              </a:rPr>
              <a:t>dei Chiostri </a:t>
            </a:r>
            <a:r>
              <a:rPr sz="1150" dirty="0">
                <a:latin typeface="Arial"/>
                <a:cs typeface="Arial"/>
              </a:rPr>
              <a:t>Francescani </a:t>
            </a:r>
            <a:r>
              <a:rPr sz="1150" spc="-5" dirty="0">
                <a:latin typeface="Arial"/>
                <a:cs typeface="Arial"/>
              </a:rPr>
              <a:t>di Ravenna', </a:t>
            </a:r>
            <a:r>
              <a:rPr sz="1150" dirty="0">
                <a:latin typeface="Arial"/>
                <a:cs typeface="Arial"/>
              </a:rPr>
              <a:t>tenuto dai  </a:t>
            </a:r>
            <a:r>
              <a:rPr sz="1150" spc="-5" dirty="0">
                <a:latin typeface="Arial"/>
                <a:cs typeface="Arial"/>
              </a:rPr>
              <a:t>progettisti </a:t>
            </a:r>
            <a:r>
              <a:rPr sz="1150" dirty="0">
                <a:latin typeface="Arial"/>
                <a:cs typeface="Arial"/>
              </a:rPr>
              <a:t>e </a:t>
            </a:r>
            <a:r>
              <a:rPr sz="1150" spc="-5" dirty="0">
                <a:latin typeface="Arial"/>
                <a:cs typeface="Arial"/>
              </a:rPr>
              <a:t>dai responsabili del </a:t>
            </a:r>
            <a:r>
              <a:rPr sz="1150" dirty="0">
                <a:latin typeface="Arial"/>
                <a:cs typeface="Arial"/>
              </a:rPr>
              <a:t>restauro </a:t>
            </a:r>
            <a:r>
              <a:rPr sz="1150" spc="-5" dirty="0">
                <a:latin typeface="Arial"/>
                <a:cs typeface="Arial"/>
              </a:rPr>
              <a:t>degli apparati decorativi </a:t>
            </a:r>
            <a:r>
              <a:rPr sz="1150" dirty="0">
                <a:latin typeface="Arial"/>
                <a:cs typeface="Arial"/>
              </a:rPr>
              <a:t>del </a:t>
            </a:r>
            <a:r>
              <a:rPr sz="1150" spc="-5" dirty="0">
                <a:latin typeface="Arial"/>
                <a:cs typeface="Arial"/>
              </a:rPr>
              <a:t>Complesso  Monumentale,</a:t>
            </a:r>
            <a:r>
              <a:rPr sz="1150" spc="70" dirty="0">
                <a:latin typeface="Arial"/>
                <a:cs typeface="Arial"/>
              </a:rPr>
              <a:t> </a:t>
            </a:r>
            <a:r>
              <a:rPr sz="1150" spc="-5" dirty="0">
                <a:latin typeface="Arial"/>
                <a:cs typeface="Arial"/>
              </a:rPr>
              <a:t>Patrizia</a:t>
            </a:r>
            <a:r>
              <a:rPr sz="1150" spc="75" dirty="0">
                <a:latin typeface="Arial"/>
                <a:cs typeface="Arial"/>
              </a:rPr>
              <a:t> </a:t>
            </a:r>
            <a:r>
              <a:rPr sz="1150" spc="-5" dirty="0">
                <a:latin typeface="Arial"/>
                <a:cs typeface="Arial"/>
              </a:rPr>
              <a:t>Magnani</a:t>
            </a:r>
            <a:r>
              <a:rPr sz="1150" spc="70" dirty="0">
                <a:latin typeface="Arial"/>
                <a:cs typeface="Arial"/>
              </a:rPr>
              <a:t> </a:t>
            </a:r>
            <a:r>
              <a:rPr sz="1150" spc="-5" dirty="0">
                <a:latin typeface="Arial"/>
                <a:cs typeface="Arial"/>
              </a:rPr>
              <a:t>di</a:t>
            </a:r>
            <a:r>
              <a:rPr sz="1150" spc="65" dirty="0">
                <a:latin typeface="Arial"/>
                <a:cs typeface="Arial"/>
              </a:rPr>
              <a:t> </a:t>
            </a:r>
            <a:r>
              <a:rPr sz="1150" dirty="0">
                <a:latin typeface="Arial"/>
                <a:cs typeface="Arial"/>
              </a:rPr>
              <a:t>"Aurea</a:t>
            </a:r>
            <a:r>
              <a:rPr sz="1150" spc="75" dirty="0">
                <a:latin typeface="Arial"/>
                <a:cs typeface="Arial"/>
              </a:rPr>
              <a:t> </a:t>
            </a:r>
            <a:r>
              <a:rPr sz="1150" spc="-5" dirty="0">
                <a:latin typeface="Arial"/>
                <a:cs typeface="Arial"/>
              </a:rPr>
              <a:t>Progetti"</a:t>
            </a:r>
            <a:r>
              <a:rPr sz="1150" spc="65" dirty="0">
                <a:latin typeface="Arial"/>
                <a:cs typeface="Arial"/>
              </a:rPr>
              <a:t> </a:t>
            </a:r>
            <a:r>
              <a:rPr sz="1150" dirty="0">
                <a:latin typeface="Arial"/>
                <a:cs typeface="Arial"/>
              </a:rPr>
              <a:t>e</a:t>
            </a:r>
            <a:r>
              <a:rPr sz="1150" spc="65" dirty="0">
                <a:latin typeface="Arial"/>
                <a:cs typeface="Arial"/>
              </a:rPr>
              <a:t> </a:t>
            </a:r>
            <a:r>
              <a:rPr sz="1150" spc="-5" dirty="0">
                <a:latin typeface="Arial"/>
                <a:cs typeface="Arial"/>
              </a:rPr>
              <a:t>Ada</a:t>
            </a:r>
            <a:r>
              <a:rPr sz="1150" spc="65" dirty="0">
                <a:latin typeface="Arial"/>
                <a:cs typeface="Arial"/>
              </a:rPr>
              <a:t> </a:t>
            </a:r>
            <a:r>
              <a:rPr sz="1150" spc="-5" dirty="0">
                <a:latin typeface="Arial"/>
                <a:cs typeface="Arial"/>
              </a:rPr>
              <a:t>Foschini</a:t>
            </a:r>
            <a:r>
              <a:rPr sz="1150" spc="70" dirty="0">
                <a:latin typeface="Arial"/>
                <a:cs typeface="Arial"/>
              </a:rPr>
              <a:t> </a:t>
            </a:r>
            <a:r>
              <a:rPr sz="1150" dirty="0">
                <a:latin typeface="Arial"/>
                <a:cs typeface="Arial"/>
              </a:rPr>
              <a:t>del</a:t>
            </a:r>
            <a:r>
              <a:rPr sz="1150" spc="60" dirty="0">
                <a:latin typeface="Arial"/>
                <a:cs typeface="Arial"/>
              </a:rPr>
              <a:t> </a:t>
            </a:r>
            <a:r>
              <a:rPr sz="1150" spc="-5" dirty="0">
                <a:latin typeface="Arial"/>
                <a:cs typeface="Arial"/>
              </a:rPr>
              <a:t>"Laboratorio</a:t>
            </a:r>
            <a:r>
              <a:rPr sz="1150" spc="70" dirty="0">
                <a:latin typeface="Arial"/>
                <a:cs typeface="Arial"/>
              </a:rPr>
              <a:t> </a:t>
            </a:r>
            <a:r>
              <a:rPr sz="1150" dirty="0">
                <a:latin typeface="Arial"/>
                <a:cs typeface="Arial"/>
              </a:rPr>
              <a:t>del</a:t>
            </a:r>
            <a:endParaRPr sz="1150">
              <a:latin typeface="Arial"/>
              <a:cs typeface="Arial"/>
            </a:endParaRPr>
          </a:p>
        </p:txBody>
      </p:sp>
      <p:sp>
        <p:nvSpPr>
          <p:cNvPr id="5" name="object 5"/>
          <p:cNvSpPr/>
          <p:nvPr/>
        </p:nvSpPr>
        <p:spPr>
          <a:xfrm>
            <a:off x="2761653" y="2229571"/>
            <a:ext cx="2049072" cy="47531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4895" cy="492950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397375">
              <a:lnSpc>
                <a:spcPts val="1839"/>
              </a:lnSpc>
            </a:pPr>
            <a:r>
              <a:rPr sz="1600" b="1" spc="-5" dirty="0">
                <a:latin typeface="Arial"/>
                <a:cs typeface="Arial"/>
              </a:rPr>
              <a:t>Clos</a:t>
            </a:r>
            <a:r>
              <a:rPr sz="1600" b="1" dirty="0">
                <a:latin typeface="Arial"/>
                <a:cs typeface="Arial"/>
              </a:rPr>
              <a:t>e</a:t>
            </a:r>
            <a:r>
              <a:rPr sz="1600" b="1" spc="-5" dirty="0">
                <a:latin typeface="Arial"/>
                <a:cs typeface="Arial"/>
              </a:rPr>
              <a:t>t</a:t>
            </a:r>
            <a:r>
              <a:rPr sz="1600" b="1" spc="-15" dirty="0">
                <a:latin typeface="Arial"/>
                <a:cs typeface="Arial"/>
              </a:rPr>
              <a:t>o</a:t>
            </a:r>
            <a:r>
              <a:rPr sz="1600" b="1" dirty="0">
                <a:latin typeface="Arial"/>
                <a:cs typeface="Arial"/>
              </a:rPr>
              <a:t>n</a:t>
            </a:r>
            <a:r>
              <a:rPr sz="1600" b="1" spc="-20" dirty="0">
                <a:latin typeface="Arial"/>
                <a:cs typeface="Arial"/>
              </a:rPr>
              <a:t>e</a:t>
            </a:r>
            <a:r>
              <a:rPr sz="1600" b="1" spc="20" dirty="0">
                <a:latin typeface="Arial"/>
                <a:cs typeface="Arial"/>
              </a:rPr>
              <a:t>w</a:t>
            </a:r>
            <a:r>
              <a:rPr sz="1600" b="1" spc="-5" dirty="0">
                <a:latin typeface="Arial"/>
                <a:cs typeface="Arial"/>
              </a:rPr>
              <a:t>s.com  19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20"/>
              </a:spcBef>
            </a:pPr>
            <a:endParaRPr sz="2150">
              <a:latin typeface="Times New Roman"/>
              <a:cs typeface="Times New Roman"/>
            </a:endParaRPr>
          </a:p>
          <a:p>
            <a:pPr marL="12700" marR="10795" algn="just">
              <a:lnSpc>
                <a:spcPct val="109600"/>
              </a:lnSpc>
              <a:spcBef>
                <a:spcPts val="5"/>
              </a:spcBef>
            </a:pPr>
            <a:r>
              <a:rPr sz="1150" spc="-5" dirty="0">
                <a:latin typeface="Arial"/>
                <a:cs typeface="Arial"/>
              </a:rPr>
              <a:t>Restauro" ed 'Il </a:t>
            </a:r>
            <a:r>
              <a:rPr sz="1150" dirty="0">
                <a:latin typeface="Arial"/>
                <a:cs typeface="Arial"/>
              </a:rPr>
              <a:t>racconto </a:t>
            </a:r>
            <a:r>
              <a:rPr sz="1150" spc="-5" dirty="0">
                <a:latin typeface="Arial"/>
                <a:cs typeface="Arial"/>
              </a:rPr>
              <a:t>dei luoghi </a:t>
            </a:r>
            <a:r>
              <a:rPr sz="1150" dirty="0">
                <a:latin typeface="Arial"/>
                <a:cs typeface="Arial"/>
              </a:rPr>
              <a:t>Danteschi tra mito e </a:t>
            </a:r>
            <a:r>
              <a:rPr sz="1150" spc="-5" dirty="0">
                <a:latin typeface="Arial"/>
                <a:cs typeface="Arial"/>
              </a:rPr>
              <a:t>realtà', tenuto da Franco Gabici,  Presidente </a:t>
            </a:r>
            <a:r>
              <a:rPr sz="1150" dirty="0">
                <a:latin typeface="Arial"/>
                <a:cs typeface="Arial"/>
              </a:rPr>
              <a:t>del Comitato </a:t>
            </a:r>
            <a:r>
              <a:rPr sz="1150" spc="-5" dirty="0">
                <a:latin typeface="Arial"/>
                <a:cs typeface="Arial"/>
              </a:rPr>
              <a:t>Ravennate della </a:t>
            </a:r>
            <a:r>
              <a:rPr sz="1150" dirty="0">
                <a:latin typeface="Arial"/>
                <a:cs typeface="Arial"/>
              </a:rPr>
              <a:t>Società </a:t>
            </a:r>
            <a:r>
              <a:rPr sz="1150" spc="-5" dirty="0">
                <a:latin typeface="Arial"/>
                <a:cs typeface="Arial"/>
              </a:rPr>
              <a:t>Dante</a:t>
            </a:r>
            <a:r>
              <a:rPr sz="1150" spc="-30" dirty="0">
                <a:latin typeface="Arial"/>
                <a:cs typeface="Arial"/>
              </a:rPr>
              <a:t> </a:t>
            </a:r>
            <a:r>
              <a:rPr sz="1150" spc="-5" dirty="0">
                <a:latin typeface="Arial"/>
                <a:cs typeface="Arial"/>
              </a:rPr>
              <a:t>Alighieri.</a:t>
            </a:r>
            <a:endParaRPr sz="1150">
              <a:latin typeface="Arial"/>
              <a:cs typeface="Arial"/>
            </a:endParaRPr>
          </a:p>
          <a:p>
            <a:pPr>
              <a:lnSpc>
                <a:spcPct val="100000"/>
              </a:lnSpc>
              <a:spcBef>
                <a:spcPts val="25"/>
              </a:spcBef>
            </a:pPr>
            <a:endParaRPr sz="1200">
              <a:latin typeface="Times New Roman"/>
              <a:cs typeface="Times New Roman"/>
            </a:endParaRPr>
          </a:p>
          <a:p>
            <a:pPr marL="12700" marR="5080" algn="just">
              <a:lnSpc>
                <a:spcPct val="110200"/>
              </a:lnSpc>
            </a:pPr>
            <a:r>
              <a:rPr sz="1150" spc="-5" dirty="0">
                <a:latin typeface="Arial"/>
                <a:cs typeface="Arial"/>
              </a:rPr>
              <a:t>Le classi degli Istituti che hanno prenotato la visita arricchiranno </a:t>
            </a:r>
            <a:r>
              <a:rPr sz="1150" dirty="0">
                <a:latin typeface="Arial"/>
                <a:cs typeface="Arial"/>
              </a:rPr>
              <a:t>poi </a:t>
            </a:r>
            <a:r>
              <a:rPr sz="1150" spc="-5" dirty="0">
                <a:latin typeface="Arial"/>
                <a:cs typeface="Arial"/>
              </a:rPr>
              <a:t>attivamente il percorso  attraverso un </a:t>
            </a:r>
            <a:r>
              <a:rPr sz="1150" dirty="0">
                <a:latin typeface="Arial"/>
                <a:cs typeface="Arial"/>
              </a:rPr>
              <a:t>breve </a:t>
            </a:r>
            <a:r>
              <a:rPr sz="1150" spc="-5" dirty="0">
                <a:latin typeface="Arial"/>
                <a:cs typeface="Arial"/>
              </a:rPr>
              <a:t>racconto </a:t>
            </a:r>
            <a:r>
              <a:rPr sz="1150" dirty="0">
                <a:latin typeface="Arial"/>
                <a:cs typeface="Arial"/>
              </a:rPr>
              <a:t>o </a:t>
            </a:r>
            <a:r>
              <a:rPr sz="1150" spc="-5" dirty="0">
                <a:latin typeface="Arial"/>
                <a:cs typeface="Arial"/>
              </a:rPr>
              <a:t>un disegno inedito realizzati in </a:t>
            </a:r>
            <a:r>
              <a:rPr sz="1150" dirty="0">
                <a:latin typeface="Arial"/>
                <a:cs typeface="Arial"/>
              </a:rPr>
              <a:t>questi </a:t>
            </a:r>
            <a:r>
              <a:rPr sz="1150" spc="-5" dirty="0">
                <a:latin typeface="Arial"/>
                <a:cs typeface="Arial"/>
              </a:rPr>
              <a:t>giorni con </a:t>
            </a:r>
            <a:r>
              <a:rPr sz="1150" dirty="0">
                <a:latin typeface="Arial"/>
                <a:cs typeface="Arial"/>
              </a:rPr>
              <a:t>i loro  </a:t>
            </a:r>
            <a:r>
              <a:rPr sz="1150" spc="-5" dirty="0">
                <a:latin typeface="Arial"/>
                <a:cs typeface="Arial"/>
              </a:rPr>
              <a:t>insegnanti, che, prendendo anche spunto </a:t>
            </a:r>
            <a:r>
              <a:rPr sz="1150" dirty="0">
                <a:latin typeface="Arial"/>
                <a:cs typeface="Arial"/>
              </a:rPr>
              <a:t>dalla </a:t>
            </a:r>
            <a:r>
              <a:rPr sz="1150" spc="-5" dirty="0">
                <a:latin typeface="Arial"/>
                <a:cs typeface="Arial"/>
              </a:rPr>
              <a:t>ricorrenza, nell'anno in corso, del 750° dalla  nascita di Dante </a:t>
            </a:r>
            <a:r>
              <a:rPr sz="1150" dirty="0">
                <a:latin typeface="Arial"/>
                <a:cs typeface="Arial"/>
              </a:rPr>
              <a:t>e </a:t>
            </a:r>
            <a:r>
              <a:rPr sz="1150" spc="-5" dirty="0">
                <a:latin typeface="Arial"/>
                <a:cs typeface="Arial"/>
              </a:rPr>
              <a:t>dai luoghi che andranno </a:t>
            </a:r>
            <a:r>
              <a:rPr sz="1150" dirty="0">
                <a:latin typeface="Arial"/>
                <a:cs typeface="Arial"/>
              </a:rPr>
              <a:t>a </a:t>
            </a:r>
            <a:r>
              <a:rPr sz="1150" spc="-5" dirty="0">
                <a:latin typeface="Arial"/>
                <a:cs typeface="Arial"/>
              </a:rPr>
              <a:t>visitare, riscopra quello che </a:t>
            </a:r>
            <a:r>
              <a:rPr sz="1150" dirty="0">
                <a:latin typeface="Arial"/>
                <a:cs typeface="Arial"/>
              </a:rPr>
              <a:t>i </a:t>
            </a:r>
            <a:r>
              <a:rPr sz="1150" spc="-5" dirty="0">
                <a:latin typeface="Arial"/>
                <a:cs typeface="Arial"/>
              </a:rPr>
              <a:t>segni dell'uomo  ancora oggi esprimono, in </a:t>
            </a:r>
            <a:r>
              <a:rPr sz="1150" dirty="0">
                <a:latin typeface="Arial"/>
                <a:cs typeface="Arial"/>
              </a:rPr>
              <a:t>una </a:t>
            </a:r>
            <a:r>
              <a:rPr sz="1150" spc="-5" dirty="0">
                <a:latin typeface="Arial"/>
                <a:cs typeface="Arial"/>
              </a:rPr>
              <a:t>realtà diversa, </a:t>
            </a:r>
            <a:r>
              <a:rPr sz="1150" dirty="0">
                <a:latin typeface="Arial"/>
                <a:cs typeface="Arial"/>
              </a:rPr>
              <a:t>tramite </a:t>
            </a:r>
            <a:r>
              <a:rPr sz="1150" spc="-5" dirty="0">
                <a:latin typeface="Arial"/>
                <a:cs typeface="Arial"/>
              </a:rPr>
              <a:t>un'analisi emozionale </a:t>
            </a:r>
            <a:r>
              <a:rPr sz="1150" dirty="0">
                <a:latin typeface="Arial"/>
                <a:cs typeface="Arial"/>
              </a:rPr>
              <a:t>e meno </a:t>
            </a:r>
            <a:r>
              <a:rPr sz="1150" spc="-5" dirty="0">
                <a:latin typeface="Arial"/>
                <a:cs typeface="Arial"/>
              </a:rPr>
              <a:t>scontata,  sperimentando procedimenti artistici capaci di nutrire il piacere </a:t>
            </a:r>
            <a:r>
              <a:rPr sz="1150" dirty="0">
                <a:latin typeface="Arial"/>
                <a:cs typeface="Arial"/>
              </a:rPr>
              <a:t>di capire e </a:t>
            </a:r>
            <a:r>
              <a:rPr sz="1150" spc="-5" dirty="0">
                <a:latin typeface="Arial"/>
                <a:cs typeface="Arial"/>
              </a:rPr>
              <a:t>il desiderio</a:t>
            </a:r>
            <a:r>
              <a:rPr sz="1150" spc="170" dirty="0">
                <a:latin typeface="Arial"/>
                <a:cs typeface="Arial"/>
              </a:rPr>
              <a:t> </a:t>
            </a:r>
            <a:r>
              <a:rPr sz="1150" dirty="0">
                <a:latin typeface="Arial"/>
                <a:cs typeface="Arial"/>
              </a:rPr>
              <a:t>di  </a:t>
            </a:r>
            <a:r>
              <a:rPr sz="1150" spc="-5" dirty="0">
                <a:latin typeface="Arial"/>
                <a:cs typeface="Arial"/>
              </a:rPr>
              <a:t>condividere.</a:t>
            </a:r>
            <a:endParaRPr sz="1150">
              <a:latin typeface="Arial"/>
              <a:cs typeface="Arial"/>
            </a:endParaRPr>
          </a:p>
          <a:p>
            <a:pPr>
              <a:lnSpc>
                <a:spcPct val="100000"/>
              </a:lnSpc>
              <a:spcBef>
                <a:spcPts val="30"/>
              </a:spcBef>
            </a:pPr>
            <a:endParaRPr sz="1200">
              <a:latin typeface="Times New Roman"/>
              <a:cs typeface="Times New Roman"/>
            </a:endParaRPr>
          </a:p>
          <a:p>
            <a:pPr marL="12700" marR="6985" algn="just">
              <a:lnSpc>
                <a:spcPct val="110100"/>
              </a:lnSpc>
            </a:pPr>
            <a:r>
              <a:rPr sz="1150" dirty="0">
                <a:latin typeface="Arial"/>
                <a:cs typeface="Arial"/>
              </a:rPr>
              <a:t>Il </a:t>
            </a:r>
            <a:r>
              <a:rPr sz="1150" spc="-5" dirty="0">
                <a:latin typeface="Arial"/>
                <a:cs typeface="Arial"/>
              </a:rPr>
              <a:t>Presidente dell'ABI </a:t>
            </a:r>
            <a:r>
              <a:rPr sz="1150" dirty="0">
                <a:latin typeface="Arial"/>
                <a:cs typeface="Arial"/>
              </a:rPr>
              <a:t>e </a:t>
            </a:r>
            <a:r>
              <a:rPr sz="1150" spc="-5" dirty="0">
                <a:latin typeface="Arial"/>
                <a:cs typeface="Arial"/>
              </a:rPr>
              <a:t>del </a:t>
            </a:r>
            <a:r>
              <a:rPr sz="1150" dirty="0">
                <a:latin typeface="Arial"/>
                <a:cs typeface="Arial"/>
              </a:rPr>
              <a:t>Gruppo </a:t>
            </a:r>
            <a:r>
              <a:rPr sz="1150" spc="-5" dirty="0">
                <a:latin typeface="Arial"/>
                <a:cs typeface="Arial"/>
              </a:rPr>
              <a:t>Cassa di </a:t>
            </a:r>
            <a:r>
              <a:rPr sz="1150" dirty="0">
                <a:latin typeface="Arial"/>
                <a:cs typeface="Arial"/>
              </a:rPr>
              <a:t>Risparmio </a:t>
            </a:r>
            <a:r>
              <a:rPr sz="1150" spc="-5" dirty="0">
                <a:latin typeface="Arial"/>
                <a:cs typeface="Arial"/>
              </a:rPr>
              <a:t>di Ravenna Spa, Antonio Patuelli,  presentando la manifestazione ha sottolineato </a:t>
            </a:r>
            <a:r>
              <a:rPr sz="1150" dirty="0">
                <a:latin typeface="Arial"/>
                <a:cs typeface="Arial"/>
              </a:rPr>
              <a:t>come </a:t>
            </a:r>
            <a:r>
              <a:rPr sz="1150" spc="-5" dirty="0">
                <a:latin typeface="Arial"/>
                <a:cs typeface="Arial"/>
              </a:rPr>
              <a:t>"il rafforzato impegno delle banche </a:t>
            </a:r>
            <a:r>
              <a:rPr sz="1150" dirty="0">
                <a:latin typeface="Arial"/>
                <a:cs typeface="Arial"/>
              </a:rPr>
              <a:t>a  </a:t>
            </a:r>
            <a:r>
              <a:rPr sz="1150" spc="-5" dirty="0">
                <a:latin typeface="Arial"/>
                <a:cs typeface="Arial"/>
              </a:rPr>
              <a:t>investire nei giovani </a:t>
            </a:r>
            <a:r>
              <a:rPr sz="1150" dirty="0">
                <a:latin typeface="Arial"/>
                <a:cs typeface="Arial"/>
              </a:rPr>
              <a:t>e </a:t>
            </a:r>
            <a:r>
              <a:rPr sz="1150" spc="-5" dirty="0">
                <a:latin typeface="Arial"/>
                <a:cs typeface="Arial"/>
              </a:rPr>
              <a:t>nella </a:t>
            </a:r>
            <a:r>
              <a:rPr sz="1150" dirty="0">
                <a:latin typeface="Arial"/>
                <a:cs typeface="Arial"/>
              </a:rPr>
              <a:t>cultura rappresenti </a:t>
            </a:r>
            <a:r>
              <a:rPr sz="1150" spc="-5" dirty="0">
                <a:latin typeface="Arial"/>
                <a:cs typeface="Arial"/>
              </a:rPr>
              <a:t>un'occasione importante data ai ragazzi per  </a:t>
            </a:r>
            <a:r>
              <a:rPr sz="1150" dirty="0">
                <a:latin typeface="Arial"/>
                <a:cs typeface="Arial"/>
              </a:rPr>
              <a:t>misurarsi </a:t>
            </a:r>
            <a:r>
              <a:rPr sz="1150" spc="-5" dirty="0">
                <a:latin typeface="Arial"/>
                <a:cs typeface="Arial"/>
              </a:rPr>
              <a:t>con </a:t>
            </a:r>
            <a:r>
              <a:rPr sz="1150" dirty="0">
                <a:latin typeface="Arial"/>
                <a:cs typeface="Arial"/>
              </a:rPr>
              <a:t>se </a:t>
            </a:r>
            <a:r>
              <a:rPr sz="1150" spc="-5" dirty="0">
                <a:latin typeface="Arial"/>
                <a:cs typeface="Arial"/>
              </a:rPr>
              <a:t>stessi, nella consapevolezza che attraverso la promozione </a:t>
            </a:r>
            <a:r>
              <a:rPr sz="1150" dirty="0">
                <a:latin typeface="Arial"/>
                <a:cs typeface="Arial"/>
              </a:rPr>
              <a:t>della </a:t>
            </a:r>
            <a:r>
              <a:rPr sz="1150" spc="-5" dirty="0">
                <a:latin typeface="Arial"/>
                <a:cs typeface="Arial"/>
              </a:rPr>
              <a:t>conoscenza  anche </a:t>
            </a:r>
            <a:r>
              <a:rPr sz="1150" dirty="0">
                <a:latin typeface="Arial"/>
                <a:cs typeface="Arial"/>
              </a:rPr>
              <a:t>presso i più giovani si possa </a:t>
            </a:r>
            <a:r>
              <a:rPr sz="1150" spc="-5" dirty="0">
                <a:latin typeface="Arial"/>
                <a:cs typeface="Arial"/>
              </a:rPr>
              <a:t>realizzare un </a:t>
            </a:r>
            <a:r>
              <a:rPr sz="1150" dirty="0">
                <a:latin typeface="Arial"/>
                <a:cs typeface="Arial"/>
              </a:rPr>
              <a:t>più diffuso </a:t>
            </a:r>
            <a:r>
              <a:rPr sz="1150" spc="-5" dirty="0">
                <a:latin typeface="Arial"/>
                <a:cs typeface="Arial"/>
              </a:rPr>
              <a:t>senso di responsabilità, </a:t>
            </a:r>
            <a:r>
              <a:rPr sz="1150" dirty="0">
                <a:latin typeface="Arial"/>
                <a:cs typeface="Arial"/>
              </a:rPr>
              <a:t>per una  </a:t>
            </a:r>
            <a:r>
              <a:rPr sz="1150" spc="-5" dirty="0">
                <a:latin typeface="Arial"/>
                <a:cs typeface="Arial"/>
              </a:rPr>
              <a:t>più </a:t>
            </a:r>
            <a:r>
              <a:rPr sz="1150" dirty="0">
                <a:latin typeface="Arial"/>
                <a:cs typeface="Arial"/>
              </a:rPr>
              <a:t>ampia e </a:t>
            </a:r>
            <a:r>
              <a:rPr sz="1150" spc="-5" dirty="0">
                <a:latin typeface="Arial"/>
                <a:cs typeface="Arial"/>
              </a:rPr>
              <a:t>duratura crescita dei nostri</a:t>
            </a:r>
            <a:r>
              <a:rPr sz="1150" spc="-10" dirty="0">
                <a:latin typeface="Arial"/>
                <a:cs typeface="Arial"/>
              </a:rPr>
              <a:t> </a:t>
            </a:r>
            <a:r>
              <a:rPr sz="1150" dirty="0">
                <a:latin typeface="Arial"/>
                <a:cs typeface="Arial"/>
              </a:rPr>
              <a:t>territori".</a:t>
            </a:r>
            <a:endParaRPr sz="1150">
              <a:latin typeface="Arial"/>
              <a:cs typeface="Arial"/>
            </a:endParaRP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68580">
              <a:lnSpc>
                <a:spcPts val="1839"/>
              </a:lnSpc>
            </a:pPr>
            <a:r>
              <a:rPr sz="1600" b="1" spc="-5" dirty="0">
                <a:latin typeface="Arial"/>
                <a:cs typeface="Arial"/>
              </a:rPr>
              <a:t>Co</a:t>
            </a:r>
            <a:r>
              <a:rPr sz="1600" b="1" spc="-15" dirty="0">
                <a:latin typeface="Arial"/>
                <a:cs typeface="Arial"/>
              </a:rPr>
              <a:t>m</a:t>
            </a:r>
            <a:r>
              <a:rPr sz="1600" b="1" spc="5" dirty="0">
                <a:latin typeface="Arial"/>
                <a:cs typeface="Arial"/>
              </a:rPr>
              <a:t>e</a:t>
            </a:r>
            <a:r>
              <a:rPr sz="1600" b="1" spc="-5" dirty="0">
                <a:latin typeface="Arial"/>
                <a:cs typeface="Arial"/>
              </a:rPr>
              <a:t>mi</a:t>
            </a:r>
            <a:r>
              <a:rPr sz="1600" b="1" spc="15" dirty="0">
                <a:latin typeface="Arial"/>
                <a:cs typeface="Arial"/>
              </a:rPr>
              <a:t>s</a:t>
            </a:r>
            <a:r>
              <a:rPr sz="1600" b="1" spc="-30" dirty="0">
                <a:latin typeface="Arial"/>
                <a:cs typeface="Arial"/>
              </a:rPr>
              <a:t>v</a:t>
            </a:r>
            <a:r>
              <a:rPr sz="1600" b="1" spc="5" dirty="0">
                <a:latin typeface="Arial"/>
                <a:cs typeface="Arial"/>
              </a:rPr>
              <a:t>e</a:t>
            </a:r>
            <a:r>
              <a:rPr sz="1600" b="1" spc="-5" dirty="0">
                <a:latin typeface="Arial"/>
                <a:cs typeface="Arial"/>
              </a:rPr>
              <a:t>s</a:t>
            </a:r>
            <a:r>
              <a:rPr sz="1600" b="1" dirty="0">
                <a:latin typeface="Arial"/>
                <a:cs typeface="Arial"/>
              </a:rPr>
              <a:t>t</a:t>
            </a:r>
            <a:r>
              <a:rPr sz="1600" b="1" spc="-5" dirty="0">
                <a:latin typeface="Arial"/>
                <a:cs typeface="Arial"/>
              </a:rPr>
              <a:t>o.</a:t>
            </a:r>
            <a:r>
              <a:rPr sz="1600" b="1" dirty="0">
                <a:latin typeface="Arial"/>
                <a:cs typeface="Arial"/>
              </a:rPr>
              <a:t>i</a:t>
            </a:r>
            <a:r>
              <a:rPr sz="1600" b="1" spc="-5" dirty="0">
                <a:latin typeface="Arial"/>
                <a:cs typeface="Arial"/>
              </a:rPr>
              <a:t>t  19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3095624"/>
            <a:ext cx="6025974" cy="28670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571685" y="2004694"/>
            <a:ext cx="2069032" cy="76517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16677" y="6325092"/>
            <a:ext cx="5918174" cy="300238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68580">
              <a:lnSpc>
                <a:spcPts val="1839"/>
              </a:lnSpc>
            </a:pPr>
            <a:r>
              <a:rPr sz="1600" b="1" spc="-5" dirty="0">
                <a:latin typeface="Arial"/>
                <a:cs typeface="Arial"/>
              </a:rPr>
              <a:t>Co</a:t>
            </a:r>
            <a:r>
              <a:rPr sz="1600" b="1" spc="-15" dirty="0">
                <a:latin typeface="Arial"/>
                <a:cs typeface="Arial"/>
              </a:rPr>
              <a:t>m</a:t>
            </a:r>
            <a:r>
              <a:rPr sz="1600" b="1" spc="5" dirty="0">
                <a:latin typeface="Arial"/>
                <a:cs typeface="Arial"/>
              </a:rPr>
              <a:t>e</a:t>
            </a:r>
            <a:r>
              <a:rPr sz="1600" b="1" spc="-5" dirty="0">
                <a:latin typeface="Arial"/>
                <a:cs typeface="Arial"/>
              </a:rPr>
              <a:t>mi</a:t>
            </a:r>
            <a:r>
              <a:rPr sz="1600" b="1" spc="15" dirty="0">
                <a:latin typeface="Arial"/>
                <a:cs typeface="Arial"/>
              </a:rPr>
              <a:t>s</a:t>
            </a:r>
            <a:r>
              <a:rPr sz="1600" b="1" spc="-30" dirty="0">
                <a:latin typeface="Arial"/>
                <a:cs typeface="Arial"/>
              </a:rPr>
              <a:t>v</a:t>
            </a:r>
            <a:r>
              <a:rPr sz="1600" b="1" spc="5" dirty="0">
                <a:latin typeface="Arial"/>
                <a:cs typeface="Arial"/>
              </a:rPr>
              <a:t>e</a:t>
            </a:r>
            <a:r>
              <a:rPr sz="1600" b="1" spc="-5" dirty="0">
                <a:latin typeface="Arial"/>
                <a:cs typeface="Arial"/>
              </a:rPr>
              <a:t>s</a:t>
            </a:r>
            <a:r>
              <a:rPr sz="1600" b="1" dirty="0">
                <a:latin typeface="Arial"/>
                <a:cs typeface="Arial"/>
              </a:rPr>
              <a:t>t</a:t>
            </a:r>
            <a:r>
              <a:rPr sz="1600" b="1" spc="-5" dirty="0">
                <a:latin typeface="Arial"/>
                <a:cs typeface="Arial"/>
              </a:rPr>
              <a:t>o.</a:t>
            </a:r>
            <a:r>
              <a:rPr sz="1600" b="1" dirty="0">
                <a:latin typeface="Arial"/>
                <a:cs typeface="Arial"/>
              </a:rPr>
              <a:t>i</a:t>
            </a:r>
            <a:r>
              <a:rPr sz="1600" b="1" spc="-5" dirty="0">
                <a:latin typeface="Arial"/>
                <a:cs typeface="Arial"/>
              </a:rPr>
              <a:t>t  19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581150" y="2586354"/>
            <a:ext cx="4305300" cy="58293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68580">
              <a:lnSpc>
                <a:spcPts val="1839"/>
              </a:lnSpc>
            </a:pPr>
            <a:r>
              <a:rPr sz="1600" b="1" spc="-5" dirty="0">
                <a:latin typeface="Arial"/>
                <a:cs typeface="Arial"/>
              </a:rPr>
              <a:t>Co</a:t>
            </a:r>
            <a:r>
              <a:rPr sz="1600" b="1" spc="-15" dirty="0">
                <a:latin typeface="Arial"/>
                <a:cs typeface="Arial"/>
              </a:rPr>
              <a:t>m</a:t>
            </a:r>
            <a:r>
              <a:rPr sz="1600" b="1" spc="5" dirty="0">
                <a:latin typeface="Arial"/>
                <a:cs typeface="Arial"/>
              </a:rPr>
              <a:t>e</a:t>
            </a:r>
            <a:r>
              <a:rPr sz="1600" b="1" spc="-5" dirty="0">
                <a:latin typeface="Arial"/>
                <a:cs typeface="Arial"/>
              </a:rPr>
              <a:t>mi</a:t>
            </a:r>
            <a:r>
              <a:rPr sz="1600" b="1" spc="15" dirty="0">
                <a:latin typeface="Arial"/>
                <a:cs typeface="Arial"/>
              </a:rPr>
              <a:t>s</a:t>
            </a:r>
            <a:r>
              <a:rPr sz="1600" b="1" spc="-30" dirty="0">
                <a:latin typeface="Arial"/>
                <a:cs typeface="Arial"/>
              </a:rPr>
              <a:t>v</a:t>
            </a:r>
            <a:r>
              <a:rPr sz="1600" b="1" spc="5" dirty="0">
                <a:latin typeface="Arial"/>
                <a:cs typeface="Arial"/>
              </a:rPr>
              <a:t>e</a:t>
            </a:r>
            <a:r>
              <a:rPr sz="1600" b="1" spc="-5" dirty="0">
                <a:latin typeface="Arial"/>
                <a:cs typeface="Arial"/>
              </a:rPr>
              <a:t>s</a:t>
            </a:r>
            <a:r>
              <a:rPr sz="1600" b="1" dirty="0">
                <a:latin typeface="Arial"/>
                <a:cs typeface="Arial"/>
              </a:rPr>
              <a:t>t</a:t>
            </a:r>
            <a:r>
              <a:rPr sz="1600" b="1" spc="-5" dirty="0">
                <a:latin typeface="Arial"/>
                <a:cs typeface="Arial"/>
              </a:rPr>
              <a:t>o.</a:t>
            </a:r>
            <a:r>
              <a:rPr sz="1600" b="1" dirty="0">
                <a:latin typeface="Arial"/>
                <a:cs typeface="Arial"/>
              </a:rPr>
              <a:t>i</a:t>
            </a:r>
            <a:r>
              <a:rPr sz="1600" b="1" spc="-5" dirty="0">
                <a:latin typeface="Arial"/>
                <a:cs typeface="Arial"/>
              </a:rPr>
              <a:t>t  19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48571" y="7428117"/>
            <a:ext cx="5939366" cy="259877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704975" y="2095499"/>
            <a:ext cx="4162425" cy="50577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875" y="660412"/>
            <a:ext cx="6531305" cy="133221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952244" y="2064575"/>
            <a:ext cx="1758052" cy="15015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860419" y="2064639"/>
            <a:ext cx="1760225" cy="149847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909191" y="3638169"/>
            <a:ext cx="1755546" cy="6038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921255" y="4261088"/>
            <a:ext cx="1776983" cy="564139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894839" y="3665989"/>
            <a:ext cx="1768088" cy="83844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891782" y="4540751"/>
            <a:ext cx="1767341" cy="169090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3894830" y="6279886"/>
            <a:ext cx="1767341" cy="166753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3891790" y="7985504"/>
            <a:ext cx="1771137" cy="1697484"/>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121780" y="8805214"/>
            <a:ext cx="927705" cy="1194658"/>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13" name="object 13"/>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739140" algn="l"/>
                <a:tab pos="5916930" algn="l"/>
              </a:tabLst>
            </a:pPr>
            <a:r>
              <a:rPr sz="950" b="1" spc="10" dirty="0">
                <a:latin typeface="Times New Roman"/>
                <a:cs typeface="Times New Roman"/>
              </a:rPr>
              <a:t>Diffusione:	n.d.	</a:t>
            </a:r>
            <a:r>
              <a:rPr sz="1425" b="1" spc="15" baseline="17543" dirty="0">
                <a:latin typeface="Times New Roman"/>
                <a:cs typeface="Times New Roman"/>
              </a:rPr>
              <a:t>05-MAR-2015</a:t>
            </a:r>
            <a:endParaRPr sz="1425" baseline="17543">
              <a:latin typeface="Times New Roman"/>
              <a:cs typeface="Times New Roman"/>
            </a:endParaRPr>
          </a:p>
          <a:p>
            <a:pPr>
              <a:lnSpc>
                <a:spcPts val="885"/>
              </a:lnSpc>
              <a:spcBef>
                <a:spcPts val="585"/>
              </a:spcBef>
              <a:tabLst>
                <a:tab pos="2894965" algn="l"/>
                <a:tab pos="5981065" algn="l"/>
              </a:tabLst>
            </a:pPr>
            <a:r>
              <a:rPr sz="1425" b="1" spc="15" baseline="35087" dirty="0">
                <a:latin typeface="Times New Roman"/>
                <a:cs typeface="Times New Roman"/>
              </a:rPr>
              <a:t>Lettori:  </a:t>
            </a:r>
            <a:r>
              <a:rPr sz="1425" b="1" spc="359" baseline="35087" dirty="0">
                <a:latin typeface="Times New Roman"/>
                <a:cs typeface="Times New Roman"/>
              </a:rPr>
              <a:t> </a:t>
            </a:r>
            <a:r>
              <a:rPr sz="1425" b="1" spc="15" baseline="35087" dirty="0">
                <a:latin typeface="Times New Roman"/>
                <a:cs typeface="Times New Roman"/>
              </a:rPr>
              <a:t>n.d.	</a:t>
            </a:r>
            <a:r>
              <a:rPr sz="950" b="1" spc="10" dirty="0">
                <a:latin typeface="Times New Roman"/>
                <a:cs typeface="Times New Roman"/>
              </a:rPr>
              <a:t>Dir. Resp.: </a:t>
            </a:r>
            <a:r>
              <a:rPr sz="950" b="1" spc="15" dirty="0">
                <a:latin typeface="Times New Roman"/>
                <a:cs typeface="Times New Roman"/>
              </a:rPr>
              <a:t> </a:t>
            </a:r>
            <a:r>
              <a:rPr sz="950" b="1" spc="10" dirty="0">
                <a:latin typeface="Times New Roman"/>
                <a:cs typeface="Times New Roman"/>
              </a:rPr>
              <a:t>Andrea Cangini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38</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4" name="object 14"/>
          <p:cNvSpPr/>
          <p:nvPr/>
        </p:nvSpPr>
        <p:spPr>
          <a:xfrm>
            <a:off x="2514600" y="72771"/>
            <a:ext cx="2727960" cy="192024"/>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330200" y="10135869"/>
            <a:ext cx="1069848" cy="457200"/>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7" name="object 17"/>
          <p:cNvSpPr/>
          <p:nvPr/>
        </p:nvSpPr>
        <p:spPr>
          <a:xfrm>
            <a:off x="2855976" y="2246376"/>
            <a:ext cx="622300" cy="156210"/>
          </a:xfrm>
          <a:custGeom>
            <a:avLst/>
            <a:gdLst/>
            <a:ahLst/>
            <a:cxnLst/>
            <a:rect l="l" t="t" r="r" b="b"/>
            <a:pathLst>
              <a:path w="622300" h="156210">
                <a:moveTo>
                  <a:pt x="0" y="155955"/>
                </a:moveTo>
                <a:lnTo>
                  <a:pt x="621791" y="155955"/>
                </a:lnTo>
                <a:lnTo>
                  <a:pt x="621791" y="0"/>
                </a:lnTo>
                <a:lnTo>
                  <a:pt x="0" y="0"/>
                </a:lnTo>
                <a:lnTo>
                  <a:pt x="0" y="155955"/>
                </a:lnTo>
                <a:close/>
              </a:path>
            </a:pathLst>
          </a:custGeom>
          <a:solidFill>
            <a:srgbClr val="BADBBA"/>
          </a:solidFill>
        </p:spPr>
        <p:txBody>
          <a:bodyPr wrap="square" lIns="0" tIns="0" rIns="0" bIns="0" rtlCol="0"/>
          <a:lstStyle/>
          <a:p>
            <a:endParaRPr/>
          </a:p>
        </p:txBody>
      </p:sp>
      <p:sp>
        <p:nvSpPr>
          <p:cNvPr id="18" name="object 18"/>
          <p:cNvSpPr/>
          <p:nvPr/>
        </p:nvSpPr>
        <p:spPr>
          <a:xfrm>
            <a:off x="2865120" y="2423160"/>
            <a:ext cx="609600" cy="156210"/>
          </a:xfrm>
          <a:custGeom>
            <a:avLst/>
            <a:gdLst/>
            <a:ahLst/>
            <a:cxnLst/>
            <a:rect l="l" t="t" r="r" b="b"/>
            <a:pathLst>
              <a:path w="609600" h="156210">
                <a:moveTo>
                  <a:pt x="0" y="155955"/>
                </a:moveTo>
                <a:lnTo>
                  <a:pt x="609600" y="155955"/>
                </a:lnTo>
                <a:lnTo>
                  <a:pt x="609600" y="0"/>
                </a:lnTo>
                <a:lnTo>
                  <a:pt x="0" y="0"/>
                </a:lnTo>
                <a:lnTo>
                  <a:pt x="0" y="155955"/>
                </a:lnTo>
                <a:close/>
              </a:path>
            </a:pathLst>
          </a:custGeom>
          <a:solidFill>
            <a:srgbClr val="BADBBA"/>
          </a:solidFill>
        </p:spPr>
        <p:txBody>
          <a:bodyPr wrap="square" lIns="0" tIns="0" rIns="0" bIns="0" rtlCol="0"/>
          <a:lstStyle/>
          <a:p>
            <a:endParaRPr/>
          </a:p>
        </p:txBody>
      </p:sp>
      <p:sp>
        <p:nvSpPr>
          <p:cNvPr id="19" name="object 19"/>
          <p:cNvSpPr/>
          <p:nvPr/>
        </p:nvSpPr>
        <p:spPr>
          <a:xfrm>
            <a:off x="3014472" y="9229343"/>
            <a:ext cx="424180" cy="110489"/>
          </a:xfrm>
          <a:custGeom>
            <a:avLst/>
            <a:gdLst/>
            <a:ahLst/>
            <a:cxnLst/>
            <a:rect l="l" t="t" r="r" b="b"/>
            <a:pathLst>
              <a:path w="424179" h="110490">
                <a:moveTo>
                  <a:pt x="0" y="110235"/>
                </a:moveTo>
                <a:lnTo>
                  <a:pt x="423672" y="110235"/>
                </a:lnTo>
                <a:lnTo>
                  <a:pt x="423672" y="0"/>
                </a:lnTo>
                <a:lnTo>
                  <a:pt x="0" y="0"/>
                </a:lnTo>
                <a:lnTo>
                  <a:pt x="0" y="110235"/>
                </a:lnTo>
                <a:close/>
              </a:path>
            </a:pathLst>
          </a:custGeom>
          <a:solidFill>
            <a:srgbClr val="BADBBA"/>
          </a:solidFill>
        </p:spPr>
        <p:txBody>
          <a:bodyPr wrap="square" lIns="0" tIns="0" rIns="0" bIns="0" rtlCol="0"/>
          <a:lstStyle/>
          <a:p>
            <a:endParaRPr/>
          </a:p>
        </p:txBody>
      </p:sp>
      <p:sp>
        <p:nvSpPr>
          <p:cNvPr id="20" name="object 20"/>
          <p:cNvSpPr/>
          <p:nvPr/>
        </p:nvSpPr>
        <p:spPr>
          <a:xfrm>
            <a:off x="3517391" y="9229343"/>
            <a:ext cx="161925" cy="110489"/>
          </a:xfrm>
          <a:custGeom>
            <a:avLst/>
            <a:gdLst/>
            <a:ahLst/>
            <a:cxnLst/>
            <a:rect l="l" t="t" r="r" b="b"/>
            <a:pathLst>
              <a:path w="161925" h="110490">
                <a:moveTo>
                  <a:pt x="0" y="110235"/>
                </a:moveTo>
                <a:lnTo>
                  <a:pt x="161544" y="110235"/>
                </a:lnTo>
                <a:lnTo>
                  <a:pt x="161544" y="0"/>
                </a:lnTo>
                <a:lnTo>
                  <a:pt x="0" y="0"/>
                </a:lnTo>
                <a:lnTo>
                  <a:pt x="0" y="110235"/>
                </a:lnTo>
                <a:close/>
              </a:path>
            </a:pathLst>
          </a:custGeom>
          <a:solidFill>
            <a:srgbClr val="BADBBA"/>
          </a:solidFill>
        </p:spPr>
        <p:txBody>
          <a:bodyPr wrap="square" lIns="0" tIns="0" rIns="0" bIns="0" rtlCol="0"/>
          <a:lstStyle/>
          <a:p>
            <a:endParaRPr/>
          </a:p>
        </p:txBody>
      </p:sp>
      <p:sp>
        <p:nvSpPr>
          <p:cNvPr id="21" name="object 21"/>
          <p:cNvSpPr/>
          <p:nvPr/>
        </p:nvSpPr>
        <p:spPr>
          <a:xfrm>
            <a:off x="1917192" y="9369552"/>
            <a:ext cx="262255" cy="113664"/>
          </a:xfrm>
          <a:custGeom>
            <a:avLst/>
            <a:gdLst/>
            <a:ahLst/>
            <a:cxnLst/>
            <a:rect l="l" t="t" r="r" b="b"/>
            <a:pathLst>
              <a:path w="262255" h="113665">
                <a:moveTo>
                  <a:pt x="0" y="113283"/>
                </a:moveTo>
                <a:lnTo>
                  <a:pt x="262128" y="113283"/>
                </a:lnTo>
                <a:lnTo>
                  <a:pt x="262128" y="0"/>
                </a:lnTo>
                <a:lnTo>
                  <a:pt x="0" y="0"/>
                </a:lnTo>
                <a:lnTo>
                  <a:pt x="0" y="113283"/>
                </a:lnTo>
                <a:close/>
              </a:path>
            </a:pathLst>
          </a:custGeom>
          <a:solidFill>
            <a:srgbClr val="BADBBA"/>
          </a:solidFill>
        </p:spPr>
        <p:txBody>
          <a:bodyPr wrap="square" lIns="0" tIns="0" rIns="0" bIns="0" rtlCol="0"/>
          <a:lstStyle/>
          <a:p>
            <a:endParaRPr/>
          </a:p>
        </p:txBody>
      </p:sp>
      <p:sp>
        <p:nvSpPr>
          <p:cNvPr id="22" name="object 22"/>
          <p:cNvSpPr/>
          <p:nvPr/>
        </p:nvSpPr>
        <p:spPr>
          <a:xfrm>
            <a:off x="2532888" y="9226295"/>
            <a:ext cx="408940" cy="113664"/>
          </a:xfrm>
          <a:custGeom>
            <a:avLst/>
            <a:gdLst/>
            <a:ahLst/>
            <a:cxnLst/>
            <a:rect l="l" t="t" r="r" b="b"/>
            <a:pathLst>
              <a:path w="408939" h="113665">
                <a:moveTo>
                  <a:pt x="0" y="113283"/>
                </a:moveTo>
                <a:lnTo>
                  <a:pt x="408431" y="113283"/>
                </a:lnTo>
                <a:lnTo>
                  <a:pt x="408431" y="0"/>
                </a:lnTo>
                <a:lnTo>
                  <a:pt x="0" y="0"/>
                </a:lnTo>
                <a:lnTo>
                  <a:pt x="0" y="113283"/>
                </a:lnTo>
                <a:close/>
              </a:path>
            </a:pathLst>
          </a:custGeom>
          <a:solidFill>
            <a:srgbClr val="BADBBA"/>
          </a:solidFill>
        </p:spPr>
        <p:txBody>
          <a:bodyPr wrap="square" lIns="0" tIns="0" rIns="0" bIns="0" rtlCol="0"/>
          <a:lstStyle/>
          <a:p>
            <a:endParaRPr/>
          </a:p>
        </p:txBody>
      </p:sp>
      <p:sp>
        <p:nvSpPr>
          <p:cNvPr id="23" name="object 23"/>
          <p:cNvSpPr/>
          <p:nvPr/>
        </p:nvSpPr>
        <p:spPr>
          <a:xfrm>
            <a:off x="4821935" y="7680959"/>
            <a:ext cx="189230" cy="113664"/>
          </a:xfrm>
          <a:custGeom>
            <a:avLst/>
            <a:gdLst/>
            <a:ahLst/>
            <a:cxnLst/>
            <a:rect l="l" t="t" r="r" b="b"/>
            <a:pathLst>
              <a:path w="189229" h="113665">
                <a:moveTo>
                  <a:pt x="0" y="113284"/>
                </a:moveTo>
                <a:lnTo>
                  <a:pt x="188975" y="113284"/>
                </a:lnTo>
                <a:lnTo>
                  <a:pt x="188975" y="0"/>
                </a:lnTo>
                <a:lnTo>
                  <a:pt x="0" y="0"/>
                </a:lnTo>
                <a:lnTo>
                  <a:pt x="0" y="113284"/>
                </a:lnTo>
                <a:close/>
              </a:path>
            </a:pathLst>
          </a:custGeom>
          <a:solidFill>
            <a:srgbClr val="BADBBA"/>
          </a:solidFill>
        </p:spPr>
        <p:txBody>
          <a:bodyPr wrap="square" lIns="0" tIns="0" rIns="0" bIns="0" rtlCol="0"/>
          <a:lstStyle/>
          <a:p>
            <a:endParaRPr/>
          </a:p>
        </p:txBody>
      </p:sp>
      <p:sp>
        <p:nvSpPr>
          <p:cNvPr id="24" name="object 24"/>
          <p:cNvSpPr/>
          <p:nvPr/>
        </p:nvSpPr>
        <p:spPr>
          <a:xfrm>
            <a:off x="2855976" y="2395727"/>
            <a:ext cx="622300" cy="12700"/>
          </a:xfrm>
          <a:custGeom>
            <a:avLst/>
            <a:gdLst/>
            <a:ahLst/>
            <a:cxnLst/>
            <a:rect l="l" t="t" r="r" b="b"/>
            <a:pathLst>
              <a:path w="622300" h="12700">
                <a:moveTo>
                  <a:pt x="0" y="12700"/>
                </a:moveTo>
                <a:lnTo>
                  <a:pt x="621791" y="12700"/>
                </a:lnTo>
                <a:lnTo>
                  <a:pt x="621791" y="0"/>
                </a:lnTo>
                <a:lnTo>
                  <a:pt x="0" y="0"/>
                </a:lnTo>
                <a:lnTo>
                  <a:pt x="0" y="12700"/>
                </a:lnTo>
                <a:close/>
              </a:path>
            </a:pathLst>
          </a:custGeom>
          <a:solidFill>
            <a:srgbClr val="007F00"/>
          </a:solidFill>
        </p:spPr>
        <p:txBody>
          <a:bodyPr wrap="square" lIns="0" tIns="0" rIns="0" bIns="0" rtlCol="0"/>
          <a:lstStyle/>
          <a:p>
            <a:endParaRPr/>
          </a:p>
        </p:txBody>
      </p:sp>
      <p:sp>
        <p:nvSpPr>
          <p:cNvPr id="25" name="object 25"/>
          <p:cNvSpPr/>
          <p:nvPr/>
        </p:nvSpPr>
        <p:spPr>
          <a:xfrm>
            <a:off x="2865120" y="2572511"/>
            <a:ext cx="609600" cy="12700"/>
          </a:xfrm>
          <a:custGeom>
            <a:avLst/>
            <a:gdLst/>
            <a:ahLst/>
            <a:cxnLst/>
            <a:rect l="l" t="t" r="r" b="b"/>
            <a:pathLst>
              <a:path w="609600" h="12700">
                <a:moveTo>
                  <a:pt x="0" y="12700"/>
                </a:moveTo>
                <a:lnTo>
                  <a:pt x="609600" y="12700"/>
                </a:lnTo>
                <a:lnTo>
                  <a:pt x="609600" y="0"/>
                </a:lnTo>
                <a:lnTo>
                  <a:pt x="0" y="0"/>
                </a:lnTo>
                <a:lnTo>
                  <a:pt x="0" y="12700"/>
                </a:lnTo>
                <a:close/>
              </a:path>
            </a:pathLst>
          </a:custGeom>
          <a:solidFill>
            <a:srgbClr val="007F00"/>
          </a:solidFill>
        </p:spPr>
        <p:txBody>
          <a:bodyPr wrap="square" lIns="0" tIns="0" rIns="0" bIns="0" rtlCol="0"/>
          <a:lstStyle/>
          <a:p>
            <a:endParaRPr/>
          </a:p>
        </p:txBody>
      </p:sp>
      <p:sp>
        <p:nvSpPr>
          <p:cNvPr id="26" name="object 26"/>
          <p:cNvSpPr/>
          <p:nvPr/>
        </p:nvSpPr>
        <p:spPr>
          <a:xfrm>
            <a:off x="3014472" y="9332976"/>
            <a:ext cx="424180" cy="12700"/>
          </a:xfrm>
          <a:custGeom>
            <a:avLst/>
            <a:gdLst/>
            <a:ahLst/>
            <a:cxnLst/>
            <a:rect l="l" t="t" r="r" b="b"/>
            <a:pathLst>
              <a:path w="424179" h="12700">
                <a:moveTo>
                  <a:pt x="0" y="12700"/>
                </a:moveTo>
                <a:lnTo>
                  <a:pt x="423672" y="12700"/>
                </a:lnTo>
                <a:lnTo>
                  <a:pt x="423672" y="0"/>
                </a:lnTo>
                <a:lnTo>
                  <a:pt x="0" y="0"/>
                </a:lnTo>
                <a:lnTo>
                  <a:pt x="0" y="12700"/>
                </a:lnTo>
                <a:close/>
              </a:path>
            </a:pathLst>
          </a:custGeom>
          <a:solidFill>
            <a:srgbClr val="007F00"/>
          </a:solidFill>
        </p:spPr>
        <p:txBody>
          <a:bodyPr wrap="square" lIns="0" tIns="0" rIns="0" bIns="0" rtlCol="0"/>
          <a:lstStyle/>
          <a:p>
            <a:endParaRPr/>
          </a:p>
        </p:txBody>
      </p:sp>
      <p:sp>
        <p:nvSpPr>
          <p:cNvPr id="27" name="object 27"/>
          <p:cNvSpPr/>
          <p:nvPr/>
        </p:nvSpPr>
        <p:spPr>
          <a:xfrm>
            <a:off x="3517391" y="9332976"/>
            <a:ext cx="161925" cy="12700"/>
          </a:xfrm>
          <a:custGeom>
            <a:avLst/>
            <a:gdLst/>
            <a:ahLst/>
            <a:cxnLst/>
            <a:rect l="l" t="t" r="r" b="b"/>
            <a:pathLst>
              <a:path w="161925" h="12700">
                <a:moveTo>
                  <a:pt x="0" y="12700"/>
                </a:moveTo>
                <a:lnTo>
                  <a:pt x="161544" y="12700"/>
                </a:lnTo>
                <a:lnTo>
                  <a:pt x="161544" y="0"/>
                </a:lnTo>
                <a:lnTo>
                  <a:pt x="0" y="0"/>
                </a:lnTo>
                <a:lnTo>
                  <a:pt x="0" y="12700"/>
                </a:lnTo>
                <a:close/>
              </a:path>
            </a:pathLst>
          </a:custGeom>
          <a:solidFill>
            <a:srgbClr val="007F00"/>
          </a:solidFill>
        </p:spPr>
        <p:txBody>
          <a:bodyPr wrap="square" lIns="0" tIns="0" rIns="0" bIns="0" rtlCol="0"/>
          <a:lstStyle/>
          <a:p>
            <a:endParaRPr/>
          </a:p>
        </p:txBody>
      </p:sp>
      <p:sp>
        <p:nvSpPr>
          <p:cNvPr id="28" name="object 28"/>
          <p:cNvSpPr/>
          <p:nvPr/>
        </p:nvSpPr>
        <p:spPr>
          <a:xfrm>
            <a:off x="1917192" y="9476231"/>
            <a:ext cx="262255" cy="12700"/>
          </a:xfrm>
          <a:custGeom>
            <a:avLst/>
            <a:gdLst/>
            <a:ahLst/>
            <a:cxnLst/>
            <a:rect l="l" t="t" r="r" b="b"/>
            <a:pathLst>
              <a:path w="262255" h="12700">
                <a:moveTo>
                  <a:pt x="0" y="12700"/>
                </a:moveTo>
                <a:lnTo>
                  <a:pt x="262128" y="12700"/>
                </a:lnTo>
                <a:lnTo>
                  <a:pt x="262128" y="0"/>
                </a:lnTo>
                <a:lnTo>
                  <a:pt x="0" y="0"/>
                </a:lnTo>
                <a:lnTo>
                  <a:pt x="0" y="12700"/>
                </a:lnTo>
                <a:close/>
              </a:path>
            </a:pathLst>
          </a:custGeom>
          <a:solidFill>
            <a:srgbClr val="007F00"/>
          </a:solidFill>
        </p:spPr>
        <p:txBody>
          <a:bodyPr wrap="square" lIns="0" tIns="0" rIns="0" bIns="0" rtlCol="0"/>
          <a:lstStyle/>
          <a:p>
            <a:endParaRPr/>
          </a:p>
        </p:txBody>
      </p:sp>
      <p:sp>
        <p:nvSpPr>
          <p:cNvPr id="29" name="object 29"/>
          <p:cNvSpPr/>
          <p:nvPr/>
        </p:nvSpPr>
        <p:spPr>
          <a:xfrm>
            <a:off x="2532888" y="9332976"/>
            <a:ext cx="408940" cy="12700"/>
          </a:xfrm>
          <a:custGeom>
            <a:avLst/>
            <a:gdLst/>
            <a:ahLst/>
            <a:cxnLst/>
            <a:rect l="l" t="t" r="r" b="b"/>
            <a:pathLst>
              <a:path w="408939" h="12700">
                <a:moveTo>
                  <a:pt x="0" y="12700"/>
                </a:moveTo>
                <a:lnTo>
                  <a:pt x="408431" y="12700"/>
                </a:lnTo>
                <a:lnTo>
                  <a:pt x="408431" y="0"/>
                </a:lnTo>
                <a:lnTo>
                  <a:pt x="0" y="0"/>
                </a:lnTo>
                <a:lnTo>
                  <a:pt x="0" y="12700"/>
                </a:lnTo>
                <a:close/>
              </a:path>
            </a:pathLst>
          </a:custGeom>
          <a:solidFill>
            <a:srgbClr val="007F00"/>
          </a:solidFill>
        </p:spPr>
        <p:txBody>
          <a:bodyPr wrap="square" lIns="0" tIns="0" rIns="0" bIns="0" rtlCol="0"/>
          <a:lstStyle/>
          <a:p>
            <a:endParaRPr/>
          </a:p>
        </p:txBody>
      </p:sp>
      <p:sp>
        <p:nvSpPr>
          <p:cNvPr id="30" name="object 30"/>
          <p:cNvSpPr/>
          <p:nvPr/>
        </p:nvSpPr>
        <p:spPr>
          <a:xfrm>
            <a:off x="4821935" y="7787640"/>
            <a:ext cx="189230" cy="12700"/>
          </a:xfrm>
          <a:custGeom>
            <a:avLst/>
            <a:gdLst/>
            <a:ahLst/>
            <a:cxnLst/>
            <a:rect l="l" t="t" r="r" b="b"/>
            <a:pathLst>
              <a:path w="189229" h="12700">
                <a:moveTo>
                  <a:pt x="0" y="12699"/>
                </a:moveTo>
                <a:lnTo>
                  <a:pt x="188975" y="12699"/>
                </a:lnTo>
                <a:lnTo>
                  <a:pt x="188975" y="0"/>
                </a:lnTo>
                <a:lnTo>
                  <a:pt x="0" y="0"/>
                </a:lnTo>
                <a:lnTo>
                  <a:pt x="0" y="12699"/>
                </a:lnTo>
                <a:close/>
              </a:path>
            </a:pathLst>
          </a:custGeom>
          <a:solidFill>
            <a:srgbClr val="007F00"/>
          </a:solidFill>
        </p:spPr>
        <p:txBody>
          <a:bodyPr wrap="square" lIns="0" tIns="0" rIns="0" bIns="0" rtlCol="0"/>
          <a:lstStyle/>
          <a:p>
            <a:endParaRPr/>
          </a:p>
        </p:txBody>
      </p:sp>
      <p:sp>
        <p:nvSpPr>
          <p:cNvPr id="31" name="object 31"/>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32" name="object 32"/>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8</a:t>
            </a:r>
            <a:endParaRPr sz="1200">
              <a:latin typeface="Arial"/>
              <a:cs typeface="Arial"/>
            </a:endParaRP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67945">
              <a:lnSpc>
                <a:spcPts val="1839"/>
              </a:lnSpc>
            </a:pPr>
            <a:r>
              <a:rPr sz="1600" b="1" spc="-5" dirty="0">
                <a:latin typeface="Arial"/>
                <a:cs typeface="Arial"/>
              </a:rPr>
              <a:t>Corrierede</a:t>
            </a:r>
            <a:r>
              <a:rPr sz="1600" b="1" dirty="0">
                <a:latin typeface="Arial"/>
                <a:cs typeface="Arial"/>
              </a:rPr>
              <a:t>l</a:t>
            </a:r>
            <a:r>
              <a:rPr sz="1600" b="1" spc="-5" dirty="0">
                <a:latin typeface="Arial"/>
                <a:cs typeface="Arial"/>
              </a:rPr>
              <a:t>s</a:t>
            </a:r>
            <a:r>
              <a:rPr sz="1600" b="1" dirty="0">
                <a:latin typeface="Arial"/>
                <a:cs typeface="Arial"/>
              </a:rPr>
              <a:t>u</a:t>
            </a:r>
            <a:r>
              <a:rPr sz="1600" b="1" spc="-5" dirty="0">
                <a:latin typeface="Arial"/>
                <a:cs typeface="Arial"/>
              </a:rPr>
              <a:t>d.</a:t>
            </a:r>
            <a:r>
              <a:rPr sz="1600" b="1" spc="5" dirty="0">
                <a:latin typeface="Arial"/>
                <a:cs typeface="Arial"/>
              </a:rPr>
              <a:t>i</a:t>
            </a:r>
            <a:r>
              <a:rPr sz="1600" b="1" spc="-5" dirty="0">
                <a:latin typeface="Arial"/>
                <a:cs typeface="Arial"/>
              </a:rPr>
              <a:t>t  19 marzo</a:t>
            </a:r>
            <a:r>
              <a:rPr sz="1600" b="1" spc="-3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936493"/>
            <a:ext cx="5947410" cy="1068070"/>
          </a:xfrm>
          <a:prstGeom prst="rect">
            <a:avLst/>
          </a:prstGeom>
        </p:spPr>
        <p:txBody>
          <a:bodyPr vert="horz" wrap="square" lIns="0" tIns="41275" rIns="0" bIns="0" rtlCol="0">
            <a:spAutoFit/>
          </a:bodyPr>
          <a:lstStyle/>
          <a:p>
            <a:pPr marL="12700" marR="5080">
              <a:lnSpc>
                <a:spcPts val="2660"/>
              </a:lnSpc>
              <a:spcBef>
                <a:spcPts val="325"/>
              </a:spcBef>
            </a:pPr>
            <a:r>
              <a:rPr sz="2350" b="1" dirty="0">
                <a:latin typeface="Georgia"/>
                <a:cs typeface="Georgia"/>
              </a:rPr>
              <a:t>Monte </a:t>
            </a:r>
            <a:r>
              <a:rPr sz="2350" b="1" spc="-5" dirty="0">
                <a:latin typeface="Georgia"/>
                <a:cs typeface="Georgia"/>
              </a:rPr>
              <a:t>dei Paschi </a:t>
            </a:r>
            <a:r>
              <a:rPr sz="2350" b="1" dirty="0">
                <a:latin typeface="Georgia"/>
                <a:cs typeface="Georgia"/>
              </a:rPr>
              <a:t>porta il </a:t>
            </a:r>
            <a:r>
              <a:rPr sz="2350" b="1" spc="-5" dirty="0">
                <a:latin typeface="Georgia"/>
                <a:cs typeface="Georgia"/>
              </a:rPr>
              <a:t>Festival della  cultura creativa</a:t>
            </a:r>
            <a:r>
              <a:rPr sz="2350" b="1" spc="5" dirty="0">
                <a:latin typeface="Georgia"/>
                <a:cs typeface="Georgia"/>
              </a:rPr>
              <a:t> </a:t>
            </a:r>
            <a:r>
              <a:rPr sz="2350" b="1" spc="-5" dirty="0">
                <a:latin typeface="Georgia"/>
                <a:cs typeface="Georgia"/>
              </a:rPr>
              <a:t>dell'Abi</a:t>
            </a:r>
            <a:endParaRPr sz="2350">
              <a:latin typeface="Georgia"/>
              <a:cs typeface="Georgia"/>
            </a:endParaRPr>
          </a:p>
          <a:p>
            <a:pPr marL="12700">
              <a:lnSpc>
                <a:spcPct val="100000"/>
              </a:lnSpc>
              <a:spcBef>
                <a:spcPts val="240"/>
              </a:spcBef>
            </a:pPr>
            <a:r>
              <a:rPr sz="900" u="sng" spc="-5" dirty="0">
                <a:solidFill>
                  <a:srgbClr val="005588"/>
                </a:solidFill>
                <a:uFill>
                  <a:solidFill>
                    <a:srgbClr val="005588"/>
                  </a:solidFill>
                </a:uFill>
                <a:latin typeface="Arial"/>
                <a:cs typeface="Arial"/>
                <a:hlinkClick r:id="rId3"/>
              </a:rPr>
              <a:t>Reggio</a:t>
            </a:r>
            <a:r>
              <a:rPr sz="900" u="sng" spc="5" dirty="0">
                <a:solidFill>
                  <a:srgbClr val="005588"/>
                </a:solidFill>
                <a:uFill>
                  <a:solidFill>
                    <a:srgbClr val="005588"/>
                  </a:solidFill>
                </a:uFill>
                <a:latin typeface="Arial"/>
                <a:cs typeface="Arial"/>
                <a:hlinkClick r:id="rId3"/>
              </a:rPr>
              <a:t> </a:t>
            </a:r>
            <a:r>
              <a:rPr sz="900" u="sng" spc="-5" dirty="0">
                <a:solidFill>
                  <a:srgbClr val="005588"/>
                </a:solidFill>
                <a:uFill>
                  <a:solidFill>
                    <a:srgbClr val="005588"/>
                  </a:solidFill>
                </a:uFill>
                <a:latin typeface="Arial"/>
                <a:cs typeface="Arial"/>
                <a:hlinkClick r:id="rId3"/>
              </a:rPr>
              <a:t>Calabria</a:t>
            </a:r>
            <a:endParaRPr sz="900">
              <a:latin typeface="Arial"/>
              <a:cs typeface="Arial"/>
            </a:endParaRPr>
          </a:p>
          <a:p>
            <a:pPr marL="12700">
              <a:lnSpc>
                <a:spcPct val="100000"/>
              </a:lnSpc>
              <a:spcBef>
                <a:spcPts val="439"/>
              </a:spcBef>
            </a:pPr>
            <a:r>
              <a:rPr sz="750" spc="-5" dirty="0">
                <a:solidFill>
                  <a:srgbClr val="666666"/>
                </a:solidFill>
                <a:latin typeface="Arial"/>
                <a:cs typeface="Arial"/>
              </a:rPr>
              <a:t>GIOVEDÌ 19 MARZO 2015</a:t>
            </a:r>
            <a:r>
              <a:rPr sz="750" spc="10" dirty="0">
                <a:solidFill>
                  <a:srgbClr val="666666"/>
                </a:solidFill>
                <a:latin typeface="Arial"/>
                <a:cs typeface="Arial"/>
              </a:rPr>
              <a:t> </a:t>
            </a:r>
            <a:r>
              <a:rPr sz="750" dirty="0">
                <a:solidFill>
                  <a:srgbClr val="666666"/>
                </a:solidFill>
                <a:latin typeface="Arial"/>
                <a:cs typeface="Arial"/>
              </a:rPr>
              <a:t>20:57</a:t>
            </a:r>
            <a:endParaRPr sz="750">
              <a:latin typeface="Arial"/>
              <a:cs typeface="Arial"/>
            </a:endParaRPr>
          </a:p>
        </p:txBody>
      </p:sp>
      <p:sp>
        <p:nvSpPr>
          <p:cNvPr id="5" name="object 5"/>
          <p:cNvSpPr txBox="1"/>
          <p:nvPr/>
        </p:nvSpPr>
        <p:spPr>
          <a:xfrm>
            <a:off x="706627" y="4105782"/>
            <a:ext cx="6148705" cy="4294505"/>
          </a:xfrm>
          <a:prstGeom prst="rect">
            <a:avLst/>
          </a:prstGeom>
        </p:spPr>
        <p:txBody>
          <a:bodyPr vert="horz" wrap="square" lIns="0" tIns="13335" rIns="0" bIns="0" rtlCol="0">
            <a:spAutoFit/>
          </a:bodyPr>
          <a:lstStyle/>
          <a:p>
            <a:pPr marL="12700" marR="5080" algn="just">
              <a:lnSpc>
                <a:spcPct val="125000"/>
              </a:lnSpc>
              <a:spcBef>
                <a:spcPts val="105"/>
              </a:spcBef>
            </a:pPr>
            <a:r>
              <a:rPr sz="900" dirty="0">
                <a:latin typeface="Arial"/>
                <a:cs typeface="Arial"/>
              </a:rPr>
              <a:t>Banca </a:t>
            </a:r>
            <a:r>
              <a:rPr sz="900" spc="-10" dirty="0">
                <a:latin typeface="Arial"/>
                <a:cs typeface="Arial"/>
              </a:rPr>
              <a:t>Mps </a:t>
            </a:r>
            <a:r>
              <a:rPr sz="900" dirty="0">
                <a:latin typeface="Arial"/>
                <a:cs typeface="Arial"/>
              </a:rPr>
              <a:t>porta a </a:t>
            </a:r>
            <a:r>
              <a:rPr sz="900" spc="-5" dirty="0">
                <a:latin typeface="Arial"/>
                <a:cs typeface="Arial"/>
              </a:rPr>
              <a:t>Reggio Calabria il “Festival della Cultura Creativa 2015”, la manifestazione promossa dalle banche e  coordinata dall’ABI. L’iniziativa, sostenuta </a:t>
            </a:r>
            <a:r>
              <a:rPr sz="900" dirty="0">
                <a:latin typeface="Arial"/>
                <a:cs typeface="Arial"/>
              </a:rPr>
              <a:t>per il </a:t>
            </a:r>
            <a:r>
              <a:rPr sz="900" spc="-5" dirty="0">
                <a:latin typeface="Arial"/>
                <a:cs typeface="Arial"/>
              </a:rPr>
              <a:t>secondo anno consecutivo da Banca Monte </a:t>
            </a:r>
            <a:r>
              <a:rPr sz="900" dirty="0">
                <a:latin typeface="Arial"/>
                <a:cs typeface="Arial"/>
              </a:rPr>
              <a:t>dei </a:t>
            </a:r>
            <a:r>
              <a:rPr sz="900" spc="-5" dirty="0">
                <a:latin typeface="Arial"/>
                <a:cs typeface="Arial"/>
              </a:rPr>
              <a:t>Paschi </a:t>
            </a:r>
            <a:r>
              <a:rPr sz="900" dirty="0">
                <a:latin typeface="Arial"/>
                <a:cs typeface="Arial"/>
              </a:rPr>
              <a:t>di </a:t>
            </a:r>
            <a:r>
              <a:rPr sz="900" spc="-5" dirty="0">
                <a:latin typeface="Arial"/>
                <a:cs typeface="Arial"/>
              </a:rPr>
              <a:t>Siena, </a:t>
            </a:r>
            <a:r>
              <a:rPr sz="900" dirty="0">
                <a:latin typeface="Arial"/>
                <a:cs typeface="Arial"/>
              </a:rPr>
              <a:t>si </a:t>
            </a:r>
            <a:r>
              <a:rPr sz="900" spc="-5" dirty="0">
                <a:latin typeface="Arial"/>
                <a:cs typeface="Arial"/>
              </a:rPr>
              <a:t>tiene  nella settimana </a:t>
            </a:r>
            <a:r>
              <a:rPr sz="900" dirty="0">
                <a:latin typeface="Arial"/>
                <a:cs typeface="Arial"/>
              </a:rPr>
              <a:t>dal </a:t>
            </a:r>
            <a:r>
              <a:rPr sz="900" spc="-5" dirty="0">
                <a:latin typeface="Arial"/>
                <a:cs typeface="Arial"/>
              </a:rPr>
              <a:t>16 </a:t>
            </a:r>
            <a:r>
              <a:rPr sz="900" dirty="0">
                <a:latin typeface="Arial"/>
                <a:cs typeface="Arial"/>
              </a:rPr>
              <a:t>al 22 </a:t>
            </a:r>
            <a:r>
              <a:rPr sz="900" spc="-5" dirty="0">
                <a:latin typeface="Arial"/>
                <a:cs typeface="Arial"/>
              </a:rPr>
              <a:t>marzo sull’intero territorio nazionale </a:t>
            </a:r>
            <a:r>
              <a:rPr sz="900" dirty="0">
                <a:latin typeface="Arial"/>
                <a:cs typeface="Arial"/>
              </a:rPr>
              <a:t>e </a:t>
            </a:r>
            <a:r>
              <a:rPr sz="900" spc="-5" dirty="0">
                <a:latin typeface="Arial"/>
                <a:cs typeface="Arial"/>
              </a:rPr>
              <a:t>vede </a:t>
            </a:r>
            <a:r>
              <a:rPr sz="900" dirty="0">
                <a:latin typeface="Arial"/>
                <a:cs typeface="Arial"/>
              </a:rPr>
              <a:t>la </a:t>
            </a:r>
            <a:r>
              <a:rPr sz="900" spc="-5" dirty="0">
                <a:latin typeface="Arial"/>
                <a:cs typeface="Arial"/>
              </a:rPr>
              <a:t>realizzazione di una </a:t>
            </a:r>
            <a:r>
              <a:rPr sz="900" dirty="0">
                <a:latin typeface="Arial"/>
                <a:cs typeface="Arial"/>
              </a:rPr>
              <a:t>serie </a:t>
            </a:r>
            <a:r>
              <a:rPr sz="900" spc="-10" dirty="0">
                <a:latin typeface="Arial"/>
                <a:cs typeface="Arial"/>
              </a:rPr>
              <a:t>di </a:t>
            </a:r>
            <a:r>
              <a:rPr sz="900" spc="-5" dirty="0">
                <a:latin typeface="Arial"/>
                <a:cs typeface="Arial"/>
              </a:rPr>
              <a:t>progetti orientati  </a:t>
            </a:r>
            <a:r>
              <a:rPr sz="900" dirty="0">
                <a:latin typeface="Arial"/>
                <a:cs typeface="Arial"/>
              </a:rPr>
              <a:t>alla </a:t>
            </a:r>
            <a:r>
              <a:rPr sz="900" spc="-5" dirty="0">
                <a:latin typeface="Arial"/>
                <a:cs typeface="Arial"/>
              </a:rPr>
              <a:t>creatività, alla sensibilizzazione delle capacità espressive </a:t>
            </a:r>
            <a:r>
              <a:rPr sz="900" dirty="0">
                <a:latin typeface="Arial"/>
                <a:cs typeface="Arial"/>
              </a:rPr>
              <a:t>e </a:t>
            </a:r>
            <a:r>
              <a:rPr sz="900" spc="-5" dirty="0">
                <a:latin typeface="Arial"/>
                <a:cs typeface="Arial"/>
              </a:rPr>
              <a:t>all’esperienza diretta </a:t>
            </a:r>
            <a:r>
              <a:rPr sz="900" dirty="0">
                <a:latin typeface="Arial"/>
                <a:cs typeface="Arial"/>
              </a:rPr>
              <a:t>dei </a:t>
            </a:r>
            <a:r>
              <a:rPr sz="900" spc="-5" dirty="0">
                <a:latin typeface="Arial"/>
                <a:cs typeface="Arial"/>
              </a:rPr>
              <a:t>laboratori, mirando </a:t>
            </a:r>
            <a:r>
              <a:rPr sz="900" dirty="0">
                <a:latin typeface="Arial"/>
                <a:cs typeface="Arial"/>
              </a:rPr>
              <a:t>a </a:t>
            </a:r>
            <a:r>
              <a:rPr sz="900" spc="-5" dirty="0">
                <a:latin typeface="Arial"/>
                <a:cs typeface="Arial"/>
              </a:rPr>
              <a:t>rendere la  </a:t>
            </a:r>
            <a:r>
              <a:rPr sz="900" dirty="0">
                <a:latin typeface="Arial"/>
                <a:cs typeface="Arial"/>
              </a:rPr>
              <a:t>Banca </a:t>
            </a:r>
            <a:r>
              <a:rPr sz="900" spc="-5" dirty="0">
                <a:latin typeface="Arial"/>
                <a:cs typeface="Arial"/>
              </a:rPr>
              <a:t>un soggetto attivo </a:t>
            </a:r>
            <a:r>
              <a:rPr sz="900" spc="-10" dirty="0">
                <a:latin typeface="Arial"/>
                <a:cs typeface="Arial"/>
              </a:rPr>
              <a:t>al </a:t>
            </a:r>
            <a:r>
              <a:rPr sz="900" spc="-5" dirty="0">
                <a:latin typeface="Arial"/>
                <a:cs typeface="Arial"/>
              </a:rPr>
              <a:t>fianco della società civile, </a:t>
            </a:r>
            <a:r>
              <a:rPr sz="900" spc="-10" dirty="0">
                <a:latin typeface="Arial"/>
                <a:cs typeface="Arial"/>
              </a:rPr>
              <a:t>ma </a:t>
            </a:r>
            <a:r>
              <a:rPr sz="900" spc="-5" dirty="0">
                <a:latin typeface="Arial"/>
                <a:cs typeface="Arial"/>
              </a:rPr>
              <a:t>soprattutto un catalizzatore di cultura e creatività sul territorio.  Tutto </a:t>
            </a:r>
            <a:r>
              <a:rPr sz="900" dirty="0">
                <a:latin typeface="Arial"/>
                <a:cs typeface="Arial"/>
              </a:rPr>
              <a:t>ciò con </a:t>
            </a:r>
            <a:r>
              <a:rPr sz="900" spc="-5" dirty="0">
                <a:latin typeface="Arial"/>
                <a:cs typeface="Arial"/>
              </a:rPr>
              <a:t>i giovanissimi al centro, per avvicinare bambini e ragazzi dai 6 </a:t>
            </a:r>
            <a:r>
              <a:rPr sz="900" spc="-10" dirty="0">
                <a:latin typeface="Arial"/>
                <a:cs typeface="Arial"/>
              </a:rPr>
              <a:t>ai </a:t>
            </a:r>
            <a:r>
              <a:rPr sz="900" spc="-5" dirty="0">
                <a:latin typeface="Arial"/>
                <a:cs typeface="Arial"/>
              </a:rPr>
              <a:t>13 anni alla scoperta della cultura. </a:t>
            </a:r>
            <a:r>
              <a:rPr sz="900" spc="-10" dirty="0">
                <a:latin typeface="Arial"/>
                <a:cs typeface="Arial"/>
              </a:rPr>
              <a:t>Filo  </a:t>
            </a:r>
            <a:r>
              <a:rPr sz="900" spc="-5" dirty="0">
                <a:latin typeface="Arial"/>
                <a:cs typeface="Arial"/>
              </a:rPr>
              <a:t>conduttore di questa seconda edizione è il tema dei segni: “</a:t>
            </a:r>
            <a:r>
              <a:rPr sz="900" i="1" spc="-5" dirty="0">
                <a:latin typeface="Arial"/>
                <a:cs typeface="Arial"/>
              </a:rPr>
              <a:t>L’alfabeto del mondo. Leggiamo i </a:t>
            </a:r>
            <a:r>
              <a:rPr sz="900" i="1" dirty="0">
                <a:latin typeface="Arial"/>
                <a:cs typeface="Arial"/>
              </a:rPr>
              <a:t>segni </a:t>
            </a:r>
            <a:r>
              <a:rPr sz="900" i="1" spc="-5" dirty="0">
                <a:latin typeface="Arial"/>
                <a:cs typeface="Arial"/>
              </a:rPr>
              <a:t>intorno a noi e  raccontiamo</a:t>
            </a:r>
            <a:r>
              <a:rPr sz="900" spc="-5" dirty="0">
                <a:latin typeface="Arial"/>
                <a:cs typeface="Arial"/>
              </a:rPr>
              <a:t>”, declinato </a:t>
            </a:r>
            <a:r>
              <a:rPr sz="900" dirty="0">
                <a:latin typeface="Arial"/>
                <a:cs typeface="Arial"/>
              </a:rPr>
              <a:t>da </a:t>
            </a:r>
            <a:r>
              <a:rPr sz="900" spc="-5" dirty="0">
                <a:latin typeface="Arial"/>
                <a:cs typeface="Arial"/>
              </a:rPr>
              <a:t>ciascuna realtà con strumenti diversi </a:t>
            </a:r>
            <a:r>
              <a:rPr sz="900" dirty="0">
                <a:latin typeface="Arial"/>
                <a:cs typeface="Arial"/>
              </a:rPr>
              <a:t>e da </a:t>
            </a:r>
            <a:r>
              <a:rPr sz="900" spc="-5" dirty="0">
                <a:latin typeface="Arial"/>
                <a:cs typeface="Arial"/>
              </a:rPr>
              <a:t>punti di vista differenti, alla luce delle proprie  specificità e di quelle del territorio </a:t>
            </a:r>
            <a:r>
              <a:rPr sz="900" spc="-10" dirty="0">
                <a:latin typeface="Arial"/>
                <a:cs typeface="Arial"/>
              </a:rPr>
              <a:t>di</a:t>
            </a:r>
            <a:r>
              <a:rPr sz="900" spc="20" dirty="0">
                <a:latin typeface="Arial"/>
                <a:cs typeface="Arial"/>
              </a:rPr>
              <a:t> </a:t>
            </a:r>
            <a:r>
              <a:rPr sz="900" spc="-5" dirty="0">
                <a:latin typeface="Arial"/>
                <a:cs typeface="Arial"/>
              </a:rPr>
              <a:t>appartenenza.</a:t>
            </a:r>
            <a:endParaRPr sz="900">
              <a:latin typeface="Arial"/>
              <a:cs typeface="Arial"/>
            </a:endParaRPr>
          </a:p>
          <a:p>
            <a:pPr marL="12700" marR="5715" algn="just">
              <a:lnSpc>
                <a:spcPct val="125000"/>
              </a:lnSpc>
              <a:spcBef>
                <a:spcPts val="5"/>
              </a:spcBef>
            </a:pPr>
            <a:r>
              <a:rPr sz="900" dirty="0">
                <a:latin typeface="Arial"/>
                <a:cs typeface="Arial"/>
              </a:rPr>
              <a:t>A </a:t>
            </a:r>
            <a:r>
              <a:rPr sz="900" spc="-5" dirty="0">
                <a:latin typeface="Arial"/>
                <a:cs typeface="Arial"/>
              </a:rPr>
              <a:t>Roccella Ionica (RC) Banca </a:t>
            </a:r>
            <a:r>
              <a:rPr sz="900" spc="-10" dirty="0">
                <a:latin typeface="Arial"/>
                <a:cs typeface="Arial"/>
              </a:rPr>
              <a:t>Mps </a:t>
            </a:r>
            <a:r>
              <a:rPr sz="900" spc="-5" dirty="0">
                <a:latin typeface="Arial"/>
                <a:cs typeface="Arial"/>
              </a:rPr>
              <a:t>collabora </a:t>
            </a:r>
            <a:r>
              <a:rPr sz="900" dirty="0">
                <a:latin typeface="Arial"/>
                <a:cs typeface="Arial"/>
              </a:rPr>
              <a:t>con </a:t>
            </a:r>
            <a:r>
              <a:rPr sz="900" spc="-5" dirty="0">
                <a:latin typeface="Arial"/>
                <a:cs typeface="Arial"/>
              </a:rPr>
              <a:t>l’Associazione </a:t>
            </a:r>
            <a:r>
              <a:rPr sz="900" spc="-10" dirty="0">
                <a:latin typeface="Arial"/>
                <a:cs typeface="Arial"/>
              </a:rPr>
              <a:t>Don </a:t>
            </a:r>
            <a:r>
              <a:rPr sz="900" spc="-5" dirty="0">
                <a:latin typeface="Arial"/>
                <a:cs typeface="Arial"/>
              </a:rPr>
              <a:t>Milani Onlus per l’attivazione </a:t>
            </a:r>
            <a:r>
              <a:rPr sz="900" dirty="0">
                <a:latin typeface="Arial"/>
                <a:cs typeface="Arial"/>
              </a:rPr>
              <a:t>di un </a:t>
            </a:r>
            <a:r>
              <a:rPr sz="900" spc="-5" dirty="0">
                <a:latin typeface="Arial"/>
                <a:cs typeface="Arial"/>
              </a:rPr>
              <a:t>percorso  multimediale </a:t>
            </a:r>
            <a:r>
              <a:rPr sz="900" dirty="0">
                <a:latin typeface="Arial"/>
                <a:cs typeface="Arial"/>
              </a:rPr>
              <a:t>e di </a:t>
            </a:r>
            <a:r>
              <a:rPr sz="900" spc="-5" dirty="0">
                <a:latin typeface="Arial"/>
                <a:cs typeface="Arial"/>
              </a:rPr>
              <a:t>animazione dedicato </a:t>
            </a:r>
            <a:r>
              <a:rPr sz="900" dirty="0">
                <a:latin typeface="Arial"/>
                <a:cs typeface="Arial"/>
              </a:rPr>
              <a:t>al </a:t>
            </a:r>
            <a:r>
              <a:rPr sz="900" spc="-5" dirty="0">
                <a:latin typeface="Arial"/>
                <a:cs typeface="Arial"/>
              </a:rPr>
              <a:t>“racconto” </a:t>
            </a:r>
            <a:r>
              <a:rPr sz="900" dirty="0">
                <a:latin typeface="Arial"/>
                <a:cs typeface="Arial"/>
              </a:rPr>
              <a:t>per </a:t>
            </a:r>
            <a:r>
              <a:rPr sz="900" spc="-5" dirty="0">
                <a:latin typeface="Arial"/>
                <a:cs typeface="Arial"/>
              </a:rPr>
              <a:t>far comprendere ai bambini </a:t>
            </a:r>
            <a:r>
              <a:rPr sz="900" dirty="0">
                <a:latin typeface="Arial"/>
                <a:cs typeface="Arial"/>
              </a:rPr>
              <a:t>il senso </a:t>
            </a:r>
            <a:r>
              <a:rPr sz="900" spc="-5" dirty="0">
                <a:latin typeface="Arial"/>
                <a:cs typeface="Arial"/>
              </a:rPr>
              <a:t>della narrazione, </a:t>
            </a:r>
            <a:r>
              <a:rPr sz="900" dirty="0">
                <a:latin typeface="Arial"/>
                <a:cs typeface="Arial"/>
              </a:rPr>
              <a:t>con i </a:t>
            </a:r>
            <a:r>
              <a:rPr sz="900" spc="-5" dirty="0">
                <a:latin typeface="Arial"/>
                <a:cs typeface="Arial"/>
              </a:rPr>
              <a:t>suoi  elementi tipici, attraverso il coinvolgimento </a:t>
            </a:r>
            <a:r>
              <a:rPr sz="900" dirty="0">
                <a:latin typeface="Arial"/>
                <a:cs typeface="Arial"/>
              </a:rPr>
              <a:t>diretto </a:t>
            </a:r>
            <a:r>
              <a:rPr sz="900" spc="-5" dirty="0">
                <a:latin typeface="Arial"/>
                <a:cs typeface="Arial"/>
              </a:rPr>
              <a:t>nella storia. Nel progetto denominato </a:t>
            </a:r>
            <a:r>
              <a:rPr sz="900" spc="-10" dirty="0">
                <a:latin typeface="Arial"/>
                <a:cs typeface="Arial"/>
              </a:rPr>
              <a:t>“</a:t>
            </a:r>
            <a:r>
              <a:rPr sz="900" i="1" spc="-10" dirty="0">
                <a:latin typeface="Arial"/>
                <a:cs typeface="Arial"/>
              </a:rPr>
              <a:t>Miti </a:t>
            </a:r>
            <a:r>
              <a:rPr sz="900" i="1" spc="-5" dirty="0">
                <a:latin typeface="Arial"/>
                <a:cs typeface="Arial"/>
              </a:rPr>
              <a:t>ed emozioni</a:t>
            </a:r>
            <a:r>
              <a:rPr sz="900" spc="-5" dirty="0">
                <a:latin typeface="Arial"/>
                <a:cs typeface="Arial"/>
              </a:rPr>
              <a:t>” sono infatti </a:t>
            </a:r>
            <a:r>
              <a:rPr sz="900" dirty="0">
                <a:latin typeface="Arial"/>
                <a:cs typeface="Arial"/>
              </a:rPr>
              <a:t>i  </a:t>
            </a:r>
            <a:r>
              <a:rPr sz="900" spc="-5" dirty="0">
                <a:latin typeface="Arial"/>
                <a:cs typeface="Arial"/>
              </a:rPr>
              <a:t>bambini stessi a mettersi in gioco, a raccontare dopo </a:t>
            </a:r>
            <a:r>
              <a:rPr sz="900" spc="-10" dirty="0">
                <a:latin typeface="Arial"/>
                <a:cs typeface="Arial"/>
              </a:rPr>
              <a:t>aver </a:t>
            </a:r>
            <a:r>
              <a:rPr sz="900" spc="-5" dirty="0">
                <a:latin typeface="Arial"/>
                <a:cs typeface="Arial"/>
              </a:rPr>
              <a:t>ascoltato le storie. Proprio come usava un tempo nella  tradizione orale degli antenati, vengono recuperate due </a:t>
            </a:r>
            <a:r>
              <a:rPr sz="900" dirty="0">
                <a:latin typeface="Arial"/>
                <a:cs typeface="Arial"/>
              </a:rPr>
              <a:t>leggende </a:t>
            </a:r>
            <a:r>
              <a:rPr sz="900" spc="-5" dirty="0">
                <a:latin typeface="Arial"/>
                <a:cs typeface="Arial"/>
              </a:rPr>
              <a:t>dell’antica Locri Epizephirii, importante colonia della  Magna </a:t>
            </a:r>
            <a:r>
              <a:rPr sz="900" dirty="0">
                <a:latin typeface="Arial"/>
                <a:cs typeface="Arial"/>
              </a:rPr>
              <a:t>Grecia, che </a:t>
            </a:r>
            <a:r>
              <a:rPr sz="900" spc="-5" dirty="0">
                <a:latin typeface="Arial"/>
                <a:cs typeface="Arial"/>
              </a:rPr>
              <a:t>fanno </a:t>
            </a:r>
            <a:r>
              <a:rPr sz="900" spc="-10" dirty="0">
                <a:latin typeface="Arial"/>
                <a:cs typeface="Arial"/>
              </a:rPr>
              <a:t>parte </a:t>
            </a:r>
            <a:r>
              <a:rPr sz="900" spc="-5" dirty="0">
                <a:latin typeface="Arial"/>
                <a:cs typeface="Arial"/>
              </a:rPr>
              <a:t>della cultura del territorio calabrese: </a:t>
            </a:r>
            <a:r>
              <a:rPr sz="900" spc="-10" dirty="0">
                <a:latin typeface="Arial"/>
                <a:cs typeface="Arial"/>
              </a:rPr>
              <a:t>il </a:t>
            </a:r>
            <a:r>
              <a:rPr sz="900" spc="-5" dirty="0">
                <a:latin typeface="Arial"/>
                <a:cs typeface="Arial"/>
              </a:rPr>
              <a:t>racconto di Persefone, figura mitologica greca,  </a:t>
            </a:r>
            <a:r>
              <a:rPr sz="900" dirty="0">
                <a:latin typeface="Arial"/>
                <a:cs typeface="Arial"/>
              </a:rPr>
              <a:t>rapita </a:t>
            </a:r>
            <a:r>
              <a:rPr sz="900" spc="-5" dirty="0">
                <a:latin typeface="Arial"/>
                <a:cs typeface="Arial"/>
              </a:rPr>
              <a:t>dal </a:t>
            </a:r>
            <a:r>
              <a:rPr sz="900" dirty="0">
                <a:latin typeface="Arial"/>
                <a:cs typeface="Arial"/>
              </a:rPr>
              <a:t>dio Ade e </a:t>
            </a:r>
            <a:r>
              <a:rPr sz="900" spc="-5" dirty="0">
                <a:latin typeface="Arial"/>
                <a:cs typeface="Arial"/>
              </a:rPr>
              <a:t>diventata </a:t>
            </a:r>
            <a:r>
              <a:rPr sz="900" dirty="0">
                <a:latin typeface="Arial"/>
                <a:cs typeface="Arial"/>
              </a:rPr>
              <a:t>regina </a:t>
            </a:r>
            <a:r>
              <a:rPr sz="900" spc="-5" dirty="0">
                <a:latin typeface="Arial"/>
                <a:cs typeface="Arial"/>
              </a:rPr>
              <a:t>dell’oltretomba, di cui </a:t>
            </a:r>
            <a:r>
              <a:rPr sz="900" dirty="0">
                <a:latin typeface="Arial"/>
                <a:cs typeface="Arial"/>
              </a:rPr>
              <a:t>nella </a:t>
            </a:r>
            <a:r>
              <a:rPr sz="900" spc="-5" dirty="0">
                <a:latin typeface="Arial"/>
                <a:cs typeface="Arial"/>
              </a:rPr>
              <a:t>colonia </a:t>
            </a:r>
            <a:r>
              <a:rPr sz="900" spc="20" dirty="0">
                <a:latin typeface="Arial"/>
                <a:cs typeface="Arial"/>
              </a:rPr>
              <a:t>di </a:t>
            </a:r>
            <a:r>
              <a:rPr sz="900" spc="-5" dirty="0">
                <a:latin typeface="Arial"/>
                <a:cs typeface="Arial"/>
              </a:rPr>
              <a:t>Locri era sviluppato il culto, e la storia di  Zaleuco, legislatore dell'antica locride, il primo nella Magna </a:t>
            </a:r>
            <a:r>
              <a:rPr sz="900" dirty="0">
                <a:latin typeface="Arial"/>
                <a:cs typeface="Arial"/>
              </a:rPr>
              <a:t>Grecia </a:t>
            </a:r>
            <a:r>
              <a:rPr sz="900" spc="-5" dirty="0">
                <a:latin typeface="Arial"/>
                <a:cs typeface="Arial"/>
              </a:rPr>
              <a:t>a sviluppare un codice di leggi scritto. Al progetto,  presentato oggi </a:t>
            </a:r>
            <a:r>
              <a:rPr sz="900" dirty="0">
                <a:latin typeface="Arial"/>
                <a:cs typeface="Arial"/>
              </a:rPr>
              <a:t>a </a:t>
            </a:r>
            <a:r>
              <a:rPr sz="900" spc="-5" dirty="0">
                <a:latin typeface="Arial"/>
                <a:cs typeface="Arial"/>
              </a:rPr>
              <a:t>Roccella Ionica, hanno partecipato circa </a:t>
            </a:r>
            <a:r>
              <a:rPr sz="900" dirty="0">
                <a:latin typeface="Arial"/>
                <a:cs typeface="Arial"/>
              </a:rPr>
              <a:t>70 </a:t>
            </a:r>
            <a:r>
              <a:rPr sz="900" spc="-5" dirty="0">
                <a:latin typeface="Arial"/>
                <a:cs typeface="Arial"/>
              </a:rPr>
              <a:t>studenti dell’Istituto Scolastico Comprensivo</a:t>
            </a:r>
            <a:r>
              <a:rPr sz="900" spc="145" dirty="0">
                <a:latin typeface="Arial"/>
                <a:cs typeface="Arial"/>
              </a:rPr>
              <a:t> </a:t>
            </a:r>
            <a:r>
              <a:rPr sz="900" spc="-5" dirty="0">
                <a:latin typeface="Arial"/>
                <a:cs typeface="Arial"/>
              </a:rPr>
              <a:t>cittadino.</a:t>
            </a:r>
            <a:endParaRPr sz="900">
              <a:latin typeface="Arial"/>
              <a:cs typeface="Arial"/>
            </a:endParaRPr>
          </a:p>
          <a:p>
            <a:pPr>
              <a:lnSpc>
                <a:spcPct val="100000"/>
              </a:lnSpc>
              <a:spcBef>
                <a:spcPts val="45"/>
              </a:spcBef>
            </a:pPr>
            <a:endParaRPr sz="1000">
              <a:latin typeface="Times New Roman"/>
              <a:cs typeface="Times New Roman"/>
            </a:endParaRPr>
          </a:p>
          <a:p>
            <a:pPr marL="12700" marR="5715" algn="just">
              <a:lnSpc>
                <a:spcPct val="125099"/>
              </a:lnSpc>
            </a:pPr>
            <a:r>
              <a:rPr sz="900" spc="-5" dirty="0">
                <a:latin typeface="Arial"/>
                <a:cs typeface="Arial"/>
              </a:rPr>
              <a:t>Dopo il successo della </a:t>
            </a:r>
            <a:r>
              <a:rPr sz="900" spc="-10" dirty="0">
                <a:latin typeface="Arial"/>
                <a:cs typeface="Arial"/>
              </a:rPr>
              <a:t>prima </a:t>
            </a:r>
            <a:r>
              <a:rPr sz="900" spc="-5" dirty="0">
                <a:latin typeface="Arial"/>
                <a:cs typeface="Arial"/>
              </a:rPr>
              <a:t>edizione 2014 </a:t>
            </a:r>
            <a:r>
              <a:rPr sz="900" dirty="0">
                <a:latin typeface="Arial"/>
                <a:cs typeface="Arial"/>
              </a:rPr>
              <a:t>che </a:t>
            </a:r>
            <a:r>
              <a:rPr sz="900" spc="-10" dirty="0">
                <a:latin typeface="Arial"/>
                <a:cs typeface="Arial"/>
              </a:rPr>
              <a:t>ha </a:t>
            </a:r>
            <a:r>
              <a:rPr sz="900" spc="-5" dirty="0">
                <a:latin typeface="Arial"/>
                <a:cs typeface="Arial"/>
              </a:rPr>
              <a:t>visto 50 </a:t>
            </a:r>
            <a:r>
              <a:rPr sz="900" dirty="0">
                <a:latin typeface="Arial"/>
                <a:cs typeface="Arial"/>
              </a:rPr>
              <a:t>città </a:t>
            </a:r>
            <a:r>
              <a:rPr sz="900" spc="-5" dirty="0">
                <a:latin typeface="Arial"/>
                <a:cs typeface="Arial"/>
              </a:rPr>
              <a:t>coinvolte e più di 10.000 bambini e ragazzi cimentarsi  </a:t>
            </a:r>
            <a:r>
              <a:rPr sz="900" dirty="0">
                <a:latin typeface="Arial"/>
                <a:cs typeface="Arial"/>
              </a:rPr>
              <a:t>con </a:t>
            </a:r>
            <a:r>
              <a:rPr sz="900" spc="-5" dirty="0">
                <a:latin typeface="Arial"/>
                <a:cs typeface="Arial"/>
              </a:rPr>
              <a:t>il tema del Museo Immaginario, Banca </a:t>
            </a:r>
            <a:r>
              <a:rPr sz="900" spc="-10" dirty="0">
                <a:latin typeface="Arial"/>
                <a:cs typeface="Arial"/>
              </a:rPr>
              <a:t>Mps </a:t>
            </a:r>
            <a:r>
              <a:rPr sz="900" spc="-5" dirty="0">
                <a:latin typeface="Arial"/>
                <a:cs typeface="Arial"/>
              </a:rPr>
              <a:t>conferma quindi </a:t>
            </a:r>
            <a:r>
              <a:rPr sz="900" dirty="0">
                <a:latin typeface="Arial"/>
                <a:cs typeface="Arial"/>
              </a:rPr>
              <a:t>il </a:t>
            </a:r>
            <a:r>
              <a:rPr sz="900" spc="-5" dirty="0">
                <a:latin typeface="Arial"/>
                <a:cs typeface="Arial"/>
              </a:rPr>
              <a:t>proprio appoggio </a:t>
            </a:r>
            <a:r>
              <a:rPr sz="900" dirty="0">
                <a:latin typeface="Arial"/>
                <a:cs typeface="Arial"/>
              </a:rPr>
              <a:t>al </a:t>
            </a:r>
            <a:r>
              <a:rPr sz="900" spc="-5" dirty="0">
                <a:latin typeface="Arial"/>
                <a:cs typeface="Arial"/>
              </a:rPr>
              <a:t>“Festival della </a:t>
            </a:r>
            <a:r>
              <a:rPr sz="900" spc="5" dirty="0">
                <a:latin typeface="Arial"/>
                <a:cs typeface="Arial"/>
              </a:rPr>
              <a:t>Cultura </a:t>
            </a:r>
            <a:r>
              <a:rPr sz="900" spc="-5" dirty="0">
                <a:latin typeface="Arial"/>
                <a:cs typeface="Arial"/>
              </a:rPr>
              <a:t>Creativa”,  perché scommettere </a:t>
            </a:r>
            <a:r>
              <a:rPr sz="900" dirty="0">
                <a:latin typeface="Arial"/>
                <a:cs typeface="Arial"/>
              </a:rPr>
              <a:t>sui </a:t>
            </a:r>
            <a:r>
              <a:rPr sz="900" spc="-5" dirty="0">
                <a:latin typeface="Arial"/>
                <a:cs typeface="Arial"/>
              </a:rPr>
              <a:t>giovani e sulla cultura significa scommettere </a:t>
            </a:r>
            <a:r>
              <a:rPr sz="900" dirty="0">
                <a:latin typeface="Arial"/>
                <a:cs typeface="Arial"/>
              </a:rPr>
              <a:t>sul </a:t>
            </a:r>
            <a:r>
              <a:rPr sz="900" spc="-5" dirty="0">
                <a:latin typeface="Arial"/>
                <a:cs typeface="Arial"/>
              </a:rPr>
              <a:t>futuro e promuovere lo sviluppo e la crescita </a:t>
            </a:r>
            <a:r>
              <a:rPr sz="900" spc="-10" dirty="0">
                <a:latin typeface="Arial"/>
                <a:cs typeface="Arial"/>
              </a:rPr>
              <a:t>di  </a:t>
            </a:r>
            <a:r>
              <a:rPr sz="900" spc="-5" dirty="0">
                <a:latin typeface="Arial"/>
                <a:cs typeface="Arial"/>
              </a:rPr>
              <a:t>un’intera comunità, portatrice </a:t>
            </a:r>
            <a:r>
              <a:rPr sz="900" dirty="0">
                <a:latin typeface="Arial"/>
                <a:cs typeface="Arial"/>
              </a:rPr>
              <a:t>di </a:t>
            </a:r>
            <a:r>
              <a:rPr sz="900" spc="-5" dirty="0">
                <a:latin typeface="Arial"/>
                <a:cs typeface="Arial"/>
              </a:rPr>
              <a:t>valori </a:t>
            </a:r>
            <a:r>
              <a:rPr sz="900" dirty="0">
                <a:latin typeface="Arial"/>
                <a:cs typeface="Arial"/>
              </a:rPr>
              <a:t>e </a:t>
            </a:r>
            <a:r>
              <a:rPr sz="900" spc="-5" dirty="0">
                <a:latin typeface="Arial"/>
                <a:cs typeface="Arial"/>
              </a:rPr>
              <a:t>innovazione. Il programma del Festival vede quest’anno oltre ottanta </a:t>
            </a:r>
            <a:r>
              <a:rPr sz="900" dirty="0">
                <a:latin typeface="Arial"/>
                <a:cs typeface="Arial"/>
              </a:rPr>
              <a:t>iniziative  </a:t>
            </a:r>
            <a:r>
              <a:rPr sz="900" spc="-5" dirty="0">
                <a:latin typeface="Arial"/>
                <a:cs typeface="Arial"/>
              </a:rPr>
              <a:t>dedicate ad </a:t>
            </a:r>
            <a:r>
              <a:rPr sz="900" dirty="0">
                <a:latin typeface="Arial"/>
                <a:cs typeface="Arial"/>
              </a:rPr>
              <a:t>arte, </a:t>
            </a:r>
            <a:r>
              <a:rPr sz="900" spc="-5" dirty="0">
                <a:latin typeface="Arial"/>
                <a:cs typeface="Arial"/>
              </a:rPr>
              <a:t>archeologia, musica, canto, lettura, teatro, robotica, nuove tecnologie, svolte in collaborazione con  scuole e Associazioni del</a:t>
            </a:r>
            <a:r>
              <a:rPr sz="900" spc="5" dirty="0">
                <a:latin typeface="Arial"/>
                <a:cs typeface="Arial"/>
              </a:rPr>
              <a:t> </a:t>
            </a:r>
            <a:r>
              <a:rPr sz="900" spc="-5" dirty="0">
                <a:latin typeface="Arial"/>
                <a:cs typeface="Arial"/>
              </a:rPr>
              <a:t>territorio.</a:t>
            </a:r>
            <a:endParaRPr sz="900">
              <a:latin typeface="Arial"/>
              <a:cs typeface="Arial"/>
            </a:endParaRPr>
          </a:p>
        </p:txBody>
      </p:sp>
      <p:sp>
        <p:nvSpPr>
          <p:cNvPr id="6" name="object 6"/>
          <p:cNvSpPr/>
          <p:nvPr/>
        </p:nvSpPr>
        <p:spPr>
          <a:xfrm>
            <a:off x="2260852" y="2204148"/>
            <a:ext cx="3107945" cy="42132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95275">
              <a:lnSpc>
                <a:spcPts val="1839"/>
              </a:lnSpc>
            </a:pPr>
            <a:r>
              <a:rPr sz="1600" b="1" spc="5"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a:t>
            </a:r>
            <a:r>
              <a:rPr sz="1600" b="1" spc="-5" dirty="0">
                <a:latin typeface="Arial"/>
                <a:cs typeface="Arial"/>
              </a:rPr>
              <a:t>oggi.n</a:t>
            </a:r>
            <a:r>
              <a:rPr sz="1600" b="1" dirty="0">
                <a:latin typeface="Arial"/>
                <a:cs typeface="Arial"/>
              </a:rPr>
              <a:t>e</a:t>
            </a:r>
            <a:r>
              <a:rPr sz="1600" b="1" spc="-5" dirty="0">
                <a:latin typeface="Arial"/>
                <a:cs typeface="Arial"/>
              </a:rPr>
              <a:t>t  19 marzo</a:t>
            </a:r>
            <a:r>
              <a:rPr sz="1600" b="1" spc="-7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90725" y="4086224"/>
            <a:ext cx="3943350" cy="16192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341413" y="4789638"/>
            <a:ext cx="3167799" cy="265123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714625" y="2124074"/>
            <a:ext cx="2447925" cy="64007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95275">
              <a:lnSpc>
                <a:spcPts val="1839"/>
              </a:lnSpc>
            </a:pPr>
            <a:r>
              <a:rPr sz="1600" b="1" spc="5"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a:t>
            </a:r>
            <a:r>
              <a:rPr sz="1600" b="1" spc="-5" dirty="0">
                <a:latin typeface="Arial"/>
                <a:cs typeface="Arial"/>
              </a:rPr>
              <a:t>oggi.n</a:t>
            </a:r>
            <a:r>
              <a:rPr sz="1600" b="1" dirty="0">
                <a:latin typeface="Arial"/>
                <a:cs typeface="Arial"/>
              </a:rPr>
              <a:t>e</a:t>
            </a:r>
            <a:r>
              <a:rPr sz="1600" b="1" spc="-5" dirty="0">
                <a:latin typeface="Arial"/>
                <a:cs typeface="Arial"/>
              </a:rPr>
              <a:t>t  19 marzo</a:t>
            </a:r>
            <a:r>
              <a:rPr sz="1600" b="1" spc="-7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00250" y="2258059"/>
            <a:ext cx="4171950" cy="745680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95275">
              <a:lnSpc>
                <a:spcPts val="1839"/>
              </a:lnSpc>
            </a:pPr>
            <a:r>
              <a:rPr sz="1600" b="1" spc="5" dirty="0">
                <a:latin typeface="Arial"/>
                <a:cs typeface="Arial"/>
              </a:rPr>
              <a:t>E</a:t>
            </a:r>
            <a:r>
              <a:rPr sz="1600" b="1" spc="-30" dirty="0">
                <a:latin typeface="Arial"/>
                <a:cs typeface="Arial"/>
              </a:rPr>
              <a:t>v</a:t>
            </a:r>
            <a:r>
              <a:rPr sz="1600" b="1" spc="5" dirty="0">
                <a:latin typeface="Arial"/>
                <a:cs typeface="Arial"/>
              </a:rPr>
              <a:t>e</a:t>
            </a:r>
            <a:r>
              <a:rPr sz="1600" b="1" spc="-5" dirty="0">
                <a:latin typeface="Arial"/>
                <a:cs typeface="Arial"/>
              </a:rPr>
              <a:t>n</a:t>
            </a:r>
            <a:r>
              <a:rPr sz="1600" b="1" spc="-15" dirty="0">
                <a:latin typeface="Arial"/>
                <a:cs typeface="Arial"/>
              </a:rPr>
              <a:t>t</a:t>
            </a:r>
            <a:r>
              <a:rPr sz="1600" b="1" spc="5" dirty="0">
                <a:latin typeface="Arial"/>
                <a:cs typeface="Arial"/>
              </a:rPr>
              <a:t>i</a:t>
            </a:r>
            <a:r>
              <a:rPr sz="1600" b="1" spc="-5" dirty="0">
                <a:latin typeface="Arial"/>
                <a:cs typeface="Arial"/>
              </a:rPr>
              <a:t>oggi.n</a:t>
            </a:r>
            <a:r>
              <a:rPr sz="1600" b="1" dirty="0">
                <a:latin typeface="Arial"/>
                <a:cs typeface="Arial"/>
              </a:rPr>
              <a:t>e</a:t>
            </a:r>
            <a:r>
              <a:rPr sz="1600" b="1" spc="-5" dirty="0">
                <a:latin typeface="Arial"/>
                <a:cs typeface="Arial"/>
              </a:rPr>
              <a:t>t  19 marzo</a:t>
            </a:r>
            <a:r>
              <a:rPr sz="1600" b="1" spc="-7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spc="-10" dirty="0">
                <a:latin typeface="Arial"/>
                <a:cs typeface="Arial"/>
              </a:rPr>
              <a:t> </a:t>
            </a:r>
            <a:r>
              <a:rPr sz="1400" b="1" dirty="0">
                <a:latin typeface="Arial"/>
                <a:cs typeface="Arial"/>
              </a:rPr>
              <a:t>3</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16809"/>
            <a:ext cx="6000115" cy="2647315"/>
          </a:xfrm>
          <a:prstGeom prst="rect">
            <a:avLst/>
          </a:prstGeom>
        </p:spPr>
        <p:txBody>
          <a:bodyPr vert="horz" wrap="square" lIns="0" tIns="13335" rIns="0" bIns="0" rtlCol="0">
            <a:spAutoFit/>
          </a:bodyPr>
          <a:lstStyle/>
          <a:p>
            <a:pPr marL="12700" marR="126364" algn="just">
              <a:lnSpc>
                <a:spcPct val="110400"/>
              </a:lnSpc>
              <a:spcBef>
                <a:spcPts val="105"/>
              </a:spcBef>
            </a:pPr>
            <a:r>
              <a:rPr sz="1200" spc="-5" dirty="0">
                <a:latin typeface="Arial"/>
                <a:cs typeface="Arial"/>
              </a:rPr>
              <a:t>Partecipiamo all'iniziativa </a:t>
            </a:r>
            <a:r>
              <a:rPr sz="1200" dirty="0">
                <a:latin typeface="Arial"/>
                <a:cs typeface="Arial"/>
              </a:rPr>
              <a:t>ABI </a:t>
            </a:r>
            <a:r>
              <a:rPr sz="1200" spc="-5" dirty="0">
                <a:latin typeface="Arial"/>
                <a:cs typeface="Arial"/>
              </a:rPr>
              <a:t>e la Banca diventa catalizzatore </a:t>
            </a:r>
            <a:r>
              <a:rPr sz="1200" dirty="0">
                <a:latin typeface="Arial"/>
                <a:cs typeface="Arial"/>
              </a:rPr>
              <a:t>di </a:t>
            </a:r>
            <a:r>
              <a:rPr sz="1200" spc="-5" dirty="0">
                <a:latin typeface="Arial"/>
                <a:cs typeface="Arial"/>
              </a:rPr>
              <a:t>cultura e creatività </a:t>
            </a:r>
            <a:r>
              <a:rPr sz="1200" dirty="0">
                <a:latin typeface="Arial"/>
                <a:cs typeface="Arial"/>
              </a:rPr>
              <a:t>sul  </a:t>
            </a:r>
            <a:r>
              <a:rPr sz="1200" spc="-5" dirty="0">
                <a:latin typeface="Arial"/>
                <a:cs typeface="Arial"/>
              </a:rPr>
              <a:t>territorio, ospitando progetti orientati alla creatività, alla sensibilizzazione delle capacità  espressive </a:t>
            </a:r>
            <a:r>
              <a:rPr sz="1200" dirty="0">
                <a:latin typeface="Arial"/>
                <a:cs typeface="Arial"/>
              </a:rPr>
              <a:t>e </a:t>
            </a:r>
            <a:r>
              <a:rPr sz="1200" spc="-5" dirty="0">
                <a:latin typeface="Arial"/>
                <a:cs typeface="Arial"/>
              </a:rPr>
              <a:t>l’esperienza diretta dei</a:t>
            </a:r>
            <a:r>
              <a:rPr sz="1200" spc="15" dirty="0">
                <a:latin typeface="Arial"/>
                <a:cs typeface="Arial"/>
              </a:rPr>
              <a:t> </a:t>
            </a:r>
            <a:r>
              <a:rPr sz="1200" spc="-5" dirty="0">
                <a:latin typeface="Arial"/>
                <a:cs typeface="Arial"/>
              </a:rPr>
              <a:t>laboratori.</a:t>
            </a:r>
            <a:endParaRPr sz="1200">
              <a:latin typeface="Arial"/>
              <a:cs typeface="Arial"/>
            </a:endParaRPr>
          </a:p>
          <a:p>
            <a:pPr>
              <a:lnSpc>
                <a:spcPct val="100000"/>
              </a:lnSpc>
              <a:spcBef>
                <a:spcPts val="15"/>
              </a:spcBef>
            </a:pPr>
            <a:endParaRPr sz="1350">
              <a:latin typeface="Times New Roman"/>
              <a:cs typeface="Times New Roman"/>
            </a:endParaRPr>
          </a:p>
          <a:p>
            <a:pPr marL="12700" marR="370205">
              <a:lnSpc>
                <a:spcPct val="111000"/>
              </a:lnSpc>
            </a:pPr>
            <a:r>
              <a:rPr sz="1200" dirty="0">
                <a:latin typeface="Arial"/>
                <a:cs typeface="Arial"/>
              </a:rPr>
              <a:t>A </a:t>
            </a:r>
            <a:r>
              <a:rPr sz="1200" spc="-5" dirty="0">
                <a:latin typeface="Arial"/>
                <a:cs typeface="Arial"/>
              </a:rPr>
              <a:t>Siena illustriamo la storia e la tradizione della </a:t>
            </a:r>
            <a:r>
              <a:rPr sz="1200" dirty="0">
                <a:latin typeface="Arial"/>
                <a:cs typeface="Arial"/>
              </a:rPr>
              <a:t>città </a:t>
            </a:r>
            <a:r>
              <a:rPr sz="1200" spc="-5" dirty="0">
                <a:latin typeface="Arial"/>
                <a:cs typeface="Arial"/>
              </a:rPr>
              <a:t>attraverso le opere d'arte della  collezione della Banca Monte dei Paschi di </a:t>
            </a:r>
            <a:r>
              <a:rPr sz="1200" dirty="0">
                <a:latin typeface="Arial"/>
                <a:cs typeface="Arial"/>
              </a:rPr>
              <a:t>Siena.</a:t>
            </a:r>
            <a:endParaRPr sz="1200">
              <a:latin typeface="Arial"/>
              <a:cs typeface="Arial"/>
            </a:endParaRPr>
          </a:p>
          <a:p>
            <a:pPr>
              <a:lnSpc>
                <a:spcPct val="100000"/>
              </a:lnSpc>
              <a:spcBef>
                <a:spcPts val="5"/>
              </a:spcBef>
            </a:pPr>
            <a:endParaRPr sz="1500">
              <a:latin typeface="Times New Roman"/>
              <a:cs typeface="Times New Roman"/>
            </a:endParaRPr>
          </a:p>
          <a:p>
            <a:pPr marL="12700">
              <a:lnSpc>
                <a:spcPct val="100000"/>
              </a:lnSpc>
            </a:pPr>
            <a:r>
              <a:rPr sz="1200" dirty="0">
                <a:latin typeface="Arial"/>
                <a:cs typeface="Arial"/>
              </a:rPr>
              <a:t>In </a:t>
            </a:r>
            <a:r>
              <a:rPr sz="1200" spc="-5" dirty="0">
                <a:latin typeface="Arial"/>
                <a:cs typeface="Arial"/>
              </a:rPr>
              <a:t>collaborazione con il Comitato </a:t>
            </a:r>
            <a:r>
              <a:rPr sz="1200" dirty="0">
                <a:latin typeface="Arial"/>
                <a:cs typeface="Arial"/>
              </a:rPr>
              <a:t>Amici </a:t>
            </a:r>
            <a:r>
              <a:rPr sz="1200" spc="-5" dirty="0">
                <a:latin typeface="Arial"/>
                <a:cs typeface="Arial"/>
              </a:rPr>
              <a:t>del</a:t>
            </a:r>
            <a:r>
              <a:rPr sz="1200" dirty="0">
                <a:latin typeface="Arial"/>
                <a:cs typeface="Arial"/>
              </a:rPr>
              <a:t> Palio</a:t>
            </a:r>
            <a:endParaRPr sz="1200">
              <a:latin typeface="Arial"/>
              <a:cs typeface="Arial"/>
            </a:endParaRPr>
          </a:p>
          <a:p>
            <a:pPr>
              <a:lnSpc>
                <a:spcPct val="100000"/>
              </a:lnSpc>
              <a:spcBef>
                <a:spcPts val="45"/>
              </a:spcBef>
            </a:pPr>
            <a:endParaRPr sz="1350">
              <a:latin typeface="Times New Roman"/>
              <a:cs typeface="Times New Roman"/>
            </a:endParaRPr>
          </a:p>
          <a:p>
            <a:pPr marL="12700" marR="5080">
              <a:lnSpc>
                <a:spcPct val="110000"/>
              </a:lnSpc>
            </a:pPr>
            <a:r>
              <a:rPr sz="1200" spc="-5" dirty="0">
                <a:latin typeface="Arial"/>
                <a:cs typeface="Arial"/>
              </a:rPr>
              <a:t>Partecipano </a:t>
            </a:r>
            <a:r>
              <a:rPr sz="1200" dirty="0">
                <a:latin typeface="Arial"/>
                <a:cs typeface="Arial"/>
              </a:rPr>
              <a:t>tre </a:t>
            </a:r>
            <a:r>
              <a:rPr sz="1200" spc="-5" dirty="0">
                <a:latin typeface="Arial"/>
                <a:cs typeface="Arial"/>
              </a:rPr>
              <a:t>classi IV della Scuola Primaria Giovanni Pascoli e due classi </a:t>
            </a:r>
            <a:r>
              <a:rPr sz="1200" spc="15" dirty="0">
                <a:latin typeface="Arial"/>
                <a:cs typeface="Arial"/>
              </a:rPr>
              <a:t>IV </a:t>
            </a:r>
            <a:r>
              <a:rPr sz="1200" spc="-5" dirty="0">
                <a:latin typeface="Arial"/>
                <a:cs typeface="Arial"/>
              </a:rPr>
              <a:t>e </a:t>
            </a:r>
            <a:r>
              <a:rPr sz="1200" dirty="0">
                <a:latin typeface="Arial"/>
                <a:cs typeface="Arial"/>
              </a:rPr>
              <a:t>V </a:t>
            </a:r>
            <a:r>
              <a:rPr sz="1200" spc="-5" dirty="0">
                <a:latin typeface="Arial"/>
                <a:cs typeface="Arial"/>
              </a:rPr>
              <a:t>della  Scuola Primaria Simone</a:t>
            </a:r>
            <a:r>
              <a:rPr sz="1200" spc="-15" dirty="0">
                <a:latin typeface="Arial"/>
                <a:cs typeface="Arial"/>
              </a:rPr>
              <a:t> </a:t>
            </a:r>
            <a:r>
              <a:rPr sz="1200" dirty="0">
                <a:latin typeface="Arial"/>
                <a:cs typeface="Arial"/>
              </a:rPr>
              <a:t>Martini.</a:t>
            </a:r>
            <a:endParaRPr sz="1200">
              <a:latin typeface="Arial"/>
              <a:cs typeface="Arial"/>
            </a:endParaRPr>
          </a:p>
          <a:p>
            <a:pPr>
              <a:lnSpc>
                <a:spcPct val="100000"/>
              </a:lnSpc>
            </a:pPr>
            <a:endParaRPr sz="1500">
              <a:latin typeface="Times New Roman"/>
              <a:cs typeface="Times New Roman"/>
            </a:endParaRPr>
          </a:p>
          <a:p>
            <a:pPr marL="12700" algn="just">
              <a:lnSpc>
                <a:spcPct val="100000"/>
              </a:lnSpc>
            </a:pPr>
            <a:r>
              <a:rPr sz="1200" spc="-5" dirty="0">
                <a:latin typeface="Arial"/>
                <a:cs typeface="Arial"/>
              </a:rPr>
              <a:t>Festival </a:t>
            </a:r>
            <a:r>
              <a:rPr sz="1200" dirty="0">
                <a:latin typeface="Arial"/>
                <a:cs typeface="Arial"/>
              </a:rPr>
              <a:t>Cultura </a:t>
            </a:r>
            <a:r>
              <a:rPr sz="1200" spc="-5" dirty="0">
                <a:latin typeface="Arial"/>
                <a:cs typeface="Arial"/>
              </a:rPr>
              <a:t>Creativa</a:t>
            </a:r>
            <a:endParaRPr sz="1200">
              <a:latin typeface="Arial"/>
              <a:cs typeface="Arial"/>
            </a:endParaRP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44030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Firenzeformatofamiglia.it  19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799964"/>
            <a:ext cx="2857500" cy="2143125"/>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621151"/>
            <a:ext cx="5965825" cy="993140"/>
          </a:xfrm>
          <a:prstGeom prst="rect">
            <a:avLst/>
          </a:prstGeom>
        </p:spPr>
        <p:txBody>
          <a:bodyPr vert="horz" wrap="square" lIns="0" tIns="8890" rIns="0" bIns="0" rtlCol="0">
            <a:spAutoFit/>
          </a:bodyPr>
          <a:lstStyle/>
          <a:p>
            <a:pPr marL="12700" marR="5080">
              <a:lnSpc>
                <a:spcPct val="101200"/>
              </a:lnSpc>
              <a:spcBef>
                <a:spcPts val="70"/>
              </a:spcBef>
            </a:pPr>
            <a:r>
              <a:rPr sz="2100" b="1" spc="-5" dirty="0">
                <a:latin typeface="Arial"/>
                <a:cs typeface="Arial"/>
              </a:rPr>
              <a:t>Dal </a:t>
            </a:r>
            <a:r>
              <a:rPr sz="2100" b="1" dirty="0">
                <a:latin typeface="Arial"/>
                <a:cs typeface="Arial"/>
              </a:rPr>
              <a:t>Museo degli </a:t>
            </a:r>
            <a:r>
              <a:rPr sz="2100" b="1" spc="-5" dirty="0">
                <a:latin typeface="Arial"/>
                <a:cs typeface="Arial"/>
              </a:rPr>
              <a:t>innocenti </a:t>
            </a:r>
            <a:r>
              <a:rPr sz="2100" b="1" dirty="0">
                <a:latin typeface="Arial"/>
                <a:cs typeface="Arial"/>
              </a:rPr>
              <a:t>L’ALFABETO </a:t>
            </a:r>
            <a:r>
              <a:rPr sz="2100" b="1" spc="-5" dirty="0">
                <a:latin typeface="Arial"/>
                <a:cs typeface="Arial"/>
              </a:rPr>
              <a:t>DEL  MONDO </a:t>
            </a:r>
            <a:r>
              <a:rPr sz="2100" b="1" dirty="0">
                <a:latin typeface="Arial"/>
                <a:cs typeface="Arial"/>
              </a:rPr>
              <a:t>– LEGGIAMO I SEGNI </a:t>
            </a:r>
            <a:r>
              <a:rPr sz="2100" b="1" spc="-5" dirty="0">
                <a:latin typeface="Arial"/>
                <a:cs typeface="Arial"/>
              </a:rPr>
              <a:t>INTORNO A</a:t>
            </a:r>
            <a:r>
              <a:rPr sz="2100" b="1" spc="-65" dirty="0">
                <a:latin typeface="Arial"/>
                <a:cs typeface="Arial"/>
              </a:rPr>
              <a:t> </a:t>
            </a:r>
            <a:r>
              <a:rPr sz="2100" b="1" dirty="0">
                <a:latin typeface="Arial"/>
                <a:cs typeface="Arial"/>
              </a:rPr>
              <a:t>NOI  E </a:t>
            </a:r>
            <a:r>
              <a:rPr sz="2100" b="1" spc="-5" dirty="0">
                <a:latin typeface="Arial"/>
                <a:cs typeface="Arial"/>
              </a:rPr>
              <a:t>RACCONTIAMO</a:t>
            </a:r>
            <a:endParaRPr sz="2100">
              <a:latin typeface="Arial"/>
              <a:cs typeface="Arial"/>
            </a:endParaRPr>
          </a:p>
        </p:txBody>
      </p:sp>
      <p:sp>
        <p:nvSpPr>
          <p:cNvPr id="6" name="object 6"/>
          <p:cNvSpPr txBox="1"/>
          <p:nvPr/>
        </p:nvSpPr>
        <p:spPr>
          <a:xfrm>
            <a:off x="3665346" y="4776952"/>
            <a:ext cx="3188335" cy="1734185"/>
          </a:xfrm>
          <a:prstGeom prst="rect">
            <a:avLst/>
          </a:prstGeom>
        </p:spPr>
        <p:txBody>
          <a:bodyPr vert="horz" wrap="square" lIns="0" tIns="12065" rIns="0" bIns="0" rtlCol="0">
            <a:spAutoFit/>
          </a:bodyPr>
          <a:lstStyle/>
          <a:p>
            <a:pPr marL="12700" marR="601345">
              <a:lnSpc>
                <a:spcPct val="145800"/>
              </a:lnSpc>
              <a:spcBef>
                <a:spcPts val="95"/>
              </a:spcBef>
            </a:pPr>
            <a:r>
              <a:rPr sz="1100" b="1" dirty="0">
                <a:solidFill>
                  <a:srgbClr val="FF0000"/>
                </a:solidFill>
                <a:latin typeface="Arial"/>
                <a:cs typeface="Arial"/>
              </a:rPr>
              <a:t>Quando: </a:t>
            </a:r>
            <a:r>
              <a:rPr sz="1100" b="1" dirty="0">
                <a:solidFill>
                  <a:srgbClr val="008000"/>
                </a:solidFill>
                <a:latin typeface="Arial"/>
                <a:cs typeface="Arial"/>
              </a:rPr>
              <a:t>Sabato </a:t>
            </a:r>
            <a:r>
              <a:rPr sz="1100" b="1" spc="-5" dirty="0">
                <a:solidFill>
                  <a:srgbClr val="008000"/>
                </a:solidFill>
                <a:latin typeface="Arial"/>
                <a:cs typeface="Arial"/>
              </a:rPr>
              <a:t>2015</a:t>
            </a:r>
            <a:r>
              <a:rPr sz="1100" spc="-5" dirty="0">
                <a:solidFill>
                  <a:srgbClr val="212121"/>
                </a:solidFill>
                <a:latin typeface="Arial"/>
                <a:cs typeface="Arial"/>
              </a:rPr>
              <a:t>, </a:t>
            </a:r>
            <a:r>
              <a:rPr sz="1100" b="1" dirty="0">
                <a:solidFill>
                  <a:srgbClr val="008000"/>
                </a:solidFill>
                <a:latin typeface="Arial"/>
                <a:cs typeface="Arial"/>
              </a:rPr>
              <a:t>ore 11,00 e ore  16,00</a:t>
            </a:r>
            <a:r>
              <a:rPr sz="1100" dirty="0">
                <a:solidFill>
                  <a:srgbClr val="008000"/>
                </a:solidFill>
                <a:latin typeface="Arial"/>
                <a:cs typeface="Arial"/>
              </a:rPr>
              <a:t>; </a:t>
            </a:r>
            <a:r>
              <a:rPr sz="1100" spc="-5" dirty="0">
                <a:solidFill>
                  <a:srgbClr val="212121"/>
                </a:solidFill>
                <a:latin typeface="Arial"/>
                <a:cs typeface="Arial"/>
              </a:rPr>
              <a:t>durata dell’attività 90 minuti circa  </a:t>
            </a:r>
            <a:r>
              <a:rPr sz="1100" b="1" spc="-5" dirty="0">
                <a:solidFill>
                  <a:srgbClr val="FF0000"/>
                </a:solidFill>
                <a:latin typeface="Arial"/>
                <a:cs typeface="Arial"/>
              </a:rPr>
              <a:t>Dove: </a:t>
            </a:r>
            <a:r>
              <a:rPr sz="1100" spc="-5" dirty="0">
                <a:solidFill>
                  <a:srgbClr val="212121"/>
                </a:solidFill>
                <a:latin typeface="Arial"/>
                <a:cs typeface="Arial"/>
              </a:rPr>
              <a:t>Museo </a:t>
            </a:r>
            <a:r>
              <a:rPr sz="1100" dirty="0">
                <a:solidFill>
                  <a:srgbClr val="212121"/>
                </a:solidFill>
                <a:latin typeface="Arial"/>
                <a:cs typeface="Arial"/>
              </a:rPr>
              <a:t>degli </a:t>
            </a:r>
            <a:r>
              <a:rPr sz="1100" spc="-5" dirty="0">
                <a:solidFill>
                  <a:srgbClr val="212121"/>
                </a:solidFill>
                <a:latin typeface="Arial"/>
                <a:cs typeface="Arial"/>
              </a:rPr>
              <a:t>Innocenti, piazza SS.  Annunziata </a:t>
            </a:r>
            <a:r>
              <a:rPr sz="1100" dirty="0">
                <a:solidFill>
                  <a:srgbClr val="212121"/>
                </a:solidFill>
                <a:latin typeface="Arial"/>
                <a:cs typeface="Arial"/>
              </a:rPr>
              <a:t>12,</a:t>
            </a:r>
            <a:r>
              <a:rPr sz="1100" spc="15" dirty="0">
                <a:solidFill>
                  <a:srgbClr val="212121"/>
                </a:solidFill>
                <a:latin typeface="Arial"/>
                <a:cs typeface="Arial"/>
              </a:rPr>
              <a:t> </a:t>
            </a:r>
            <a:r>
              <a:rPr sz="1100" spc="-5" dirty="0">
                <a:solidFill>
                  <a:srgbClr val="212121"/>
                </a:solidFill>
                <a:latin typeface="Arial"/>
                <a:cs typeface="Arial"/>
              </a:rPr>
              <a:t>Firenze</a:t>
            </a:r>
            <a:endParaRPr sz="1100">
              <a:latin typeface="Arial"/>
              <a:cs typeface="Arial"/>
            </a:endParaRPr>
          </a:p>
          <a:p>
            <a:pPr marL="12700">
              <a:lnSpc>
                <a:spcPct val="100000"/>
              </a:lnSpc>
              <a:spcBef>
                <a:spcPts val="585"/>
              </a:spcBef>
            </a:pPr>
            <a:r>
              <a:rPr sz="1100" b="1" spc="-5" dirty="0">
                <a:solidFill>
                  <a:srgbClr val="FF0000"/>
                </a:solidFill>
                <a:latin typeface="Arial"/>
                <a:cs typeface="Arial"/>
              </a:rPr>
              <a:t>Costi: </a:t>
            </a:r>
            <a:r>
              <a:rPr sz="1100" spc="-5" dirty="0">
                <a:solidFill>
                  <a:srgbClr val="333300"/>
                </a:solidFill>
                <a:latin typeface="Arial"/>
                <a:cs typeface="Arial"/>
              </a:rPr>
              <a:t>Attività </a:t>
            </a:r>
            <a:r>
              <a:rPr sz="1100" dirty="0">
                <a:solidFill>
                  <a:srgbClr val="333300"/>
                </a:solidFill>
                <a:latin typeface="Arial"/>
                <a:cs typeface="Arial"/>
              </a:rPr>
              <a:t>gratuita </a:t>
            </a:r>
            <a:r>
              <a:rPr sz="1100" spc="-5" dirty="0">
                <a:solidFill>
                  <a:srgbClr val="333300"/>
                </a:solidFill>
                <a:latin typeface="Arial"/>
                <a:cs typeface="Arial"/>
              </a:rPr>
              <a:t>prenotazione</a:t>
            </a:r>
            <a:r>
              <a:rPr sz="1100" spc="15" dirty="0">
                <a:solidFill>
                  <a:srgbClr val="333300"/>
                </a:solidFill>
                <a:latin typeface="Arial"/>
                <a:cs typeface="Arial"/>
              </a:rPr>
              <a:t> </a:t>
            </a:r>
            <a:r>
              <a:rPr sz="1100" spc="-5" dirty="0">
                <a:solidFill>
                  <a:srgbClr val="333300"/>
                </a:solidFill>
                <a:latin typeface="Arial"/>
                <a:cs typeface="Arial"/>
              </a:rPr>
              <a:t>obbligatoria</a:t>
            </a:r>
            <a:endParaRPr sz="1100">
              <a:latin typeface="Arial"/>
              <a:cs typeface="Arial"/>
            </a:endParaRPr>
          </a:p>
          <a:p>
            <a:pPr marL="12700" marR="5080">
              <a:lnSpc>
                <a:spcPct val="145500"/>
              </a:lnSpc>
              <a:spcBef>
                <a:spcPts val="15"/>
              </a:spcBef>
            </a:pPr>
            <a:r>
              <a:rPr sz="1100" dirty="0">
                <a:solidFill>
                  <a:srgbClr val="333300"/>
                </a:solidFill>
                <a:latin typeface="Arial"/>
                <a:cs typeface="Arial"/>
              </a:rPr>
              <a:t>Per </a:t>
            </a:r>
            <a:r>
              <a:rPr sz="1100" spc="-5" dirty="0">
                <a:solidFill>
                  <a:srgbClr val="333300"/>
                </a:solidFill>
                <a:latin typeface="Arial"/>
                <a:cs typeface="Arial"/>
              </a:rPr>
              <a:t>info </a:t>
            </a:r>
            <a:r>
              <a:rPr sz="1100" dirty="0">
                <a:solidFill>
                  <a:srgbClr val="333300"/>
                </a:solidFill>
                <a:latin typeface="Arial"/>
                <a:cs typeface="Arial"/>
              </a:rPr>
              <a:t>e </a:t>
            </a:r>
            <a:r>
              <a:rPr sz="1100" spc="-5" dirty="0">
                <a:solidFill>
                  <a:srgbClr val="333300"/>
                </a:solidFill>
                <a:latin typeface="Arial"/>
                <a:cs typeface="Arial"/>
              </a:rPr>
              <a:t>prenotazioni Tel. </a:t>
            </a:r>
            <a:r>
              <a:rPr sz="1100" dirty="0">
                <a:solidFill>
                  <a:srgbClr val="333300"/>
                </a:solidFill>
                <a:latin typeface="Arial"/>
                <a:cs typeface="Arial"/>
              </a:rPr>
              <a:t>055.2478386 o </a:t>
            </a:r>
            <a:r>
              <a:rPr sz="1100" spc="-5" dirty="0">
                <a:solidFill>
                  <a:srgbClr val="333300"/>
                </a:solidFill>
                <a:latin typeface="Arial"/>
                <a:cs typeface="Arial"/>
              </a:rPr>
              <a:t>scrivete  </a:t>
            </a:r>
            <a:r>
              <a:rPr sz="1100" dirty="0">
                <a:solidFill>
                  <a:srgbClr val="333300"/>
                </a:solidFill>
                <a:latin typeface="Arial"/>
                <a:cs typeface="Arial"/>
              </a:rPr>
              <a:t>a</a:t>
            </a:r>
            <a:r>
              <a:rPr sz="1100" spc="-5" dirty="0">
                <a:solidFill>
                  <a:srgbClr val="333300"/>
                </a:solidFill>
                <a:latin typeface="Arial"/>
                <a:cs typeface="Arial"/>
              </a:rPr>
              <a:t> </a:t>
            </a:r>
            <a:r>
              <a:rPr sz="1100" spc="-5" dirty="0">
                <a:solidFill>
                  <a:srgbClr val="333300"/>
                </a:solidFill>
                <a:latin typeface="Arial"/>
                <a:cs typeface="Arial"/>
                <a:hlinkClick r:id="rId4"/>
              </a:rPr>
              <a:t>bottega@istitutodeglinnocenti.it</a:t>
            </a:r>
            <a:endParaRPr sz="1100">
              <a:latin typeface="Arial"/>
              <a:cs typeface="Arial"/>
            </a:endParaRPr>
          </a:p>
        </p:txBody>
      </p:sp>
      <p:sp>
        <p:nvSpPr>
          <p:cNvPr id="7" name="object 7"/>
          <p:cNvSpPr/>
          <p:nvPr/>
        </p:nvSpPr>
        <p:spPr>
          <a:xfrm>
            <a:off x="701040" y="6746113"/>
            <a:ext cx="6158230" cy="487680"/>
          </a:xfrm>
          <a:custGeom>
            <a:avLst/>
            <a:gdLst/>
            <a:ahLst/>
            <a:cxnLst/>
            <a:rect l="l" t="t" r="r" b="b"/>
            <a:pathLst>
              <a:path w="6158230" h="487679">
                <a:moveTo>
                  <a:pt x="0" y="487680"/>
                </a:moveTo>
                <a:lnTo>
                  <a:pt x="6158230" y="487680"/>
                </a:lnTo>
                <a:lnTo>
                  <a:pt x="6158230" y="0"/>
                </a:lnTo>
                <a:lnTo>
                  <a:pt x="0" y="0"/>
                </a:lnTo>
                <a:lnTo>
                  <a:pt x="0" y="487680"/>
                </a:lnTo>
                <a:close/>
              </a:path>
            </a:pathLst>
          </a:custGeom>
          <a:solidFill>
            <a:srgbClr val="FFFFFF"/>
          </a:solidFill>
        </p:spPr>
        <p:txBody>
          <a:bodyPr wrap="square" lIns="0" tIns="0" rIns="0" bIns="0" rtlCol="0"/>
          <a:lstStyle/>
          <a:p>
            <a:endParaRPr/>
          </a:p>
        </p:txBody>
      </p:sp>
      <p:sp>
        <p:nvSpPr>
          <p:cNvPr id="8" name="object 8"/>
          <p:cNvSpPr txBox="1"/>
          <p:nvPr/>
        </p:nvSpPr>
        <p:spPr>
          <a:xfrm>
            <a:off x="706627" y="6973289"/>
            <a:ext cx="6082665" cy="2708275"/>
          </a:xfrm>
          <a:prstGeom prst="rect">
            <a:avLst/>
          </a:prstGeom>
        </p:spPr>
        <p:txBody>
          <a:bodyPr vert="horz" wrap="square" lIns="0" tIns="12065" rIns="0" bIns="0" rtlCol="0">
            <a:spAutoFit/>
          </a:bodyPr>
          <a:lstStyle/>
          <a:p>
            <a:pPr marL="12700" marR="73660">
              <a:lnSpc>
                <a:spcPct val="145500"/>
              </a:lnSpc>
              <a:spcBef>
                <a:spcPts val="95"/>
              </a:spcBef>
            </a:pPr>
            <a:r>
              <a:rPr sz="1100" dirty="0">
                <a:solidFill>
                  <a:srgbClr val="212121"/>
                </a:solidFill>
                <a:latin typeface="Arial"/>
                <a:cs typeface="Arial"/>
              </a:rPr>
              <a:t>In </a:t>
            </a:r>
            <a:r>
              <a:rPr sz="1100" spc="-5" dirty="0">
                <a:solidFill>
                  <a:srgbClr val="212121"/>
                </a:solidFill>
                <a:latin typeface="Arial"/>
                <a:cs typeface="Arial"/>
              </a:rPr>
              <a:t>occasione </a:t>
            </a:r>
            <a:r>
              <a:rPr sz="1100" dirty="0">
                <a:solidFill>
                  <a:srgbClr val="212121"/>
                </a:solidFill>
                <a:latin typeface="Arial"/>
                <a:cs typeface="Arial"/>
              </a:rPr>
              <a:t>del </a:t>
            </a:r>
            <a:r>
              <a:rPr sz="1100" spc="-5" dirty="0">
                <a:solidFill>
                  <a:srgbClr val="212121"/>
                </a:solidFill>
                <a:latin typeface="Arial"/>
                <a:cs typeface="Arial"/>
              </a:rPr>
              <a:t>Festival della Cultura Creativa, coordinato </a:t>
            </a:r>
            <a:r>
              <a:rPr sz="1100" dirty="0">
                <a:solidFill>
                  <a:srgbClr val="212121"/>
                </a:solidFill>
                <a:latin typeface="Arial"/>
                <a:cs typeface="Arial"/>
              </a:rPr>
              <a:t>da </a:t>
            </a:r>
            <a:r>
              <a:rPr sz="1100" spc="-5" dirty="0">
                <a:solidFill>
                  <a:srgbClr val="212121"/>
                </a:solidFill>
                <a:latin typeface="Arial"/>
                <a:cs typeface="Arial"/>
              </a:rPr>
              <a:t>ABI (Associazione </a:t>
            </a:r>
            <a:r>
              <a:rPr sz="1100" dirty="0">
                <a:solidFill>
                  <a:srgbClr val="212121"/>
                </a:solidFill>
                <a:latin typeface="Arial"/>
                <a:cs typeface="Arial"/>
              </a:rPr>
              <a:t>Bancaria  </a:t>
            </a:r>
            <a:r>
              <a:rPr sz="1100" spc="-5" dirty="0">
                <a:solidFill>
                  <a:srgbClr val="212121"/>
                </a:solidFill>
                <a:latin typeface="Arial"/>
                <a:cs typeface="Arial"/>
              </a:rPr>
              <a:t>Italiana), </a:t>
            </a:r>
            <a:r>
              <a:rPr sz="1100" dirty="0">
                <a:solidFill>
                  <a:srgbClr val="212121"/>
                </a:solidFill>
                <a:latin typeface="Arial"/>
                <a:cs typeface="Arial"/>
              </a:rPr>
              <a:t>La </a:t>
            </a:r>
            <a:r>
              <a:rPr sz="1100" spc="-5" dirty="0">
                <a:solidFill>
                  <a:srgbClr val="212121"/>
                </a:solidFill>
                <a:latin typeface="Arial"/>
                <a:cs typeface="Arial"/>
              </a:rPr>
              <a:t>Bottega dei ragazzi </a:t>
            </a:r>
            <a:r>
              <a:rPr sz="1100" dirty="0">
                <a:solidFill>
                  <a:srgbClr val="212121"/>
                </a:solidFill>
                <a:latin typeface="Arial"/>
                <a:cs typeface="Arial"/>
              </a:rPr>
              <a:t>è luogo di due incontri </a:t>
            </a:r>
            <a:r>
              <a:rPr sz="1100" spc="-5" dirty="0">
                <a:solidFill>
                  <a:srgbClr val="212121"/>
                </a:solidFill>
                <a:latin typeface="Arial"/>
                <a:cs typeface="Arial"/>
              </a:rPr>
              <a:t>gratuiti dedicati </a:t>
            </a:r>
            <a:r>
              <a:rPr sz="1100" dirty="0">
                <a:solidFill>
                  <a:srgbClr val="212121"/>
                </a:solidFill>
                <a:latin typeface="Arial"/>
                <a:cs typeface="Arial"/>
              </a:rPr>
              <a:t>ai </a:t>
            </a:r>
            <a:r>
              <a:rPr sz="1100" spc="-5" dirty="0">
                <a:solidFill>
                  <a:srgbClr val="212121"/>
                </a:solidFill>
                <a:latin typeface="Arial"/>
                <a:cs typeface="Arial"/>
              </a:rPr>
              <a:t>bambini </a:t>
            </a:r>
            <a:r>
              <a:rPr sz="1100" dirty="0">
                <a:solidFill>
                  <a:srgbClr val="212121"/>
                </a:solidFill>
                <a:latin typeface="Arial"/>
                <a:cs typeface="Arial"/>
              </a:rPr>
              <a:t>da 7 a 11</a:t>
            </a:r>
            <a:r>
              <a:rPr sz="1100" spc="80" dirty="0">
                <a:solidFill>
                  <a:srgbClr val="212121"/>
                </a:solidFill>
                <a:latin typeface="Arial"/>
                <a:cs typeface="Arial"/>
              </a:rPr>
              <a:t> </a:t>
            </a:r>
            <a:r>
              <a:rPr sz="1100" spc="-5" dirty="0">
                <a:solidFill>
                  <a:srgbClr val="212121"/>
                </a:solidFill>
                <a:latin typeface="Arial"/>
                <a:cs typeface="Arial"/>
              </a:rPr>
              <a:t>anni.</a:t>
            </a:r>
            <a:endParaRPr sz="1100">
              <a:latin typeface="Arial"/>
              <a:cs typeface="Arial"/>
            </a:endParaRPr>
          </a:p>
          <a:p>
            <a:pPr>
              <a:lnSpc>
                <a:spcPct val="100000"/>
              </a:lnSpc>
              <a:spcBef>
                <a:spcPts val="10"/>
              </a:spcBef>
            </a:pPr>
            <a:endParaRPr sz="1650">
              <a:latin typeface="Times New Roman"/>
              <a:cs typeface="Times New Roman"/>
            </a:endParaRPr>
          </a:p>
          <a:p>
            <a:pPr marL="12700" marR="5080">
              <a:lnSpc>
                <a:spcPct val="145700"/>
              </a:lnSpc>
            </a:pPr>
            <a:r>
              <a:rPr sz="1100" spc="-5" dirty="0">
                <a:solidFill>
                  <a:srgbClr val="008000"/>
                </a:solidFill>
                <a:latin typeface="Arial"/>
                <a:cs typeface="Arial"/>
              </a:rPr>
              <a:t>Alle </a:t>
            </a:r>
            <a:r>
              <a:rPr sz="1100" dirty="0">
                <a:solidFill>
                  <a:srgbClr val="008000"/>
                </a:solidFill>
                <a:latin typeface="Arial"/>
                <a:cs typeface="Arial"/>
              </a:rPr>
              <a:t>ore 11:00 </a:t>
            </a:r>
            <a:r>
              <a:rPr sz="1100" spc="-5" dirty="0">
                <a:solidFill>
                  <a:srgbClr val="212121"/>
                </a:solidFill>
                <a:latin typeface="Arial"/>
                <a:cs typeface="Arial"/>
              </a:rPr>
              <a:t>del mattino </a:t>
            </a:r>
            <a:r>
              <a:rPr sz="1100" dirty="0">
                <a:solidFill>
                  <a:srgbClr val="212121"/>
                </a:solidFill>
                <a:latin typeface="Arial"/>
                <a:cs typeface="Arial"/>
              </a:rPr>
              <a:t>si </a:t>
            </a:r>
            <a:r>
              <a:rPr sz="1100" spc="-5" dirty="0">
                <a:solidFill>
                  <a:srgbClr val="212121"/>
                </a:solidFill>
                <a:latin typeface="Arial"/>
                <a:cs typeface="Arial"/>
              </a:rPr>
              <a:t>parte </a:t>
            </a:r>
            <a:r>
              <a:rPr sz="1100" dirty="0">
                <a:solidFill>
                  <a:srgbClr val="212121"/>
                </a:solidFill>
                <a:latin typeface="Arial"/>
                <a:cs typeface="Arial"/>
              </a:rPr>
              <a:t>con </a:t>
            </a:r>
            <a:r>
              <a:rPr sz="1100" b="1" spc="-5" dirty="0">
                <a:solidFill>
                  <a:srgbClr val="FF6600"/>
                </a:solidFill>
                <a:latin typeface="Arial"/>
                <a:cs typeface="Arial"/>
              </a:rPr>
              <a:t>Filippo Brunelleschi </a:t>
            </a:r>
            <a:r>
              <a:rPr sz="1100" b="1" dirty="0">
                <a:solidFill>
                  <a:srgbClr val="FF6600"/>
                </a:solidFill>
                <a:latin typeface="Arial"/>
                <a:cs typeface="Arial"/>
              </a:rPr>
              <a:t>e </a:t>
            </a:r>
            <a:r>
              <a:rPr sz="1100" b="1" spc="-5" dirty="0">
                <a:solidFill>
                  <a:srgbClr val="FF6600"/>
                </a:solidFill>
                <a:latin typeface="Arial"/>
                <a:cs typeface="Arial"/>
              </a:rPr>
              <a:t>l’invenzione dell’architettura  rinascimentale</a:t>
            </a:r>
            <a:r>
              <a:rPr sz="1100" spc="-5" dirty="0">
                <a:solidFill>
                  <a:srgbClr val="212121"/>
                </a:solidFill>
                <a:latin typeface="Arial"/>
                <a:cs typeface="Arial"/>
              </a:rPr>
              <a:t>, narrazione della storia </a:t>
            </a:r>
            <a:r>
              <a:rPr sz="1100" dirty="0">
                <a:solidFill>
                  <a:srgbClr val="212121"/>
                </a:solidFill>
                <a:latin typeface="Arial"/>
                <a:cs typeface="Arial"/>
              </a:rPr>
              <a:t>di </a:t>
            </a:r>
            <a:r>
              <a:rPr sz="1100" spc="-5" dirty="0">
                <a:solidFill>
                  <a:srgbClr val="212121"/>
                </a:solidFill>
                <a:latin typeface="Arial"/>
                <a:cs typeface="Arial"/>
              </a:rPr>
              <a:t>Pippo Brunelleschi bambino </a:t>
            </a:r>
            <a:r>
              <a:rPr sz="1100" dirty="0">
                <a:solidFill>
                  <a:srgbClr val="212121"/>
                </a:solidFill>
                <a:latin typeface="Arial"/>
                <a:cs typeface="Arial"/>
              </a:rPr>
              <a:t>e </a:t>
            </a:r>
            <a:r>
              <a:rPr sz="1100" spc="-5" dirty="0">
                <a:solidFill>
                  <a:srgbClr val="212121"/>
                </a:solidFill>
                <a:latin typeface="Arial"/>
                <a:cs typeface="Arial"/>
              </a:rPr>
              <a:t>poi adulto nella Firenze  del </a:t>
            </a:r>
            <a:r>
              <a:rPr sz="1100" dirty="0">
                <a:solidFill>
                  <a:srgbClr val="212121"/>
                </a:solidFill>
                <a:latin typeface="Arial"/>
                <a:cs typeface="Arial"/>
              </a:rPr>
              <a:t>1400 </a:t>
            </a:r>
            <a:r>
              <a:rPr sz="1100" spc="-5" dirty="0">
                <a:solidFill>
                  <a:srgbClr val="212121"/>
                </a:solidFill>
                <a:latin typeface="Arial"/>
                <a:cs typeface="Arial"/>
              </a:rPr>
              <a:t>con </a:t>
            </a:r>
            <a:r>
              <a:rPr sz="1100" dirty="0">
                <a:solidFill>
                  <a:srgbClr val="212121"/>
                </a:solidFill>
                <a:latin typeface="Arial"/>
                <a:cs typeface="Arial"/>
              </a:rPr>
              <a:t>una caccia </a:t>
            </a:r>
            <a:r>
              <a:rPr sz="1100" spc="-5" dirty="0">
                <a:solidFill>
                  <a:srgbClr val="212121"/>
                </a:solidFill>
                <a:latin typeface="Arial"/>
                <a:cs typeface="Arial"/>
              </a:rPr>
              <a:t>alle figure geometriche celate nel portico </a:t>
            </a:r>
            <a:r>
              <a:rPr sz="1100" dirty="0">
                <a:solidFill>
                  <a:srgbClr val="212121"/>
                </a:solidFill>
                <a:latin typeface="Arial"/>
                <a:cs typeface="Arial"/>
              </a:rPr>
              <a:t>e </a:t>
            </a:r>
            <a:r>
              <a:rPr sz="1100" spc="-5" dirty="0">
                <a:solidFill>
                  <a:srgbClr val="212121"/>
                </a:solidFill>
                <a:latin typeface="Arial"/>
                <a:cs typeface="Arial"/>
              </a:rPr>
              <a:t>nei cortili dell’Ospedale degli  </a:t>
            </a:r>
            <a:r>
              <a:rPr sz="1100" dirty="0">
                <a:solidFill>
                  <a:srgbClr val="212121"/>
                </a:solidFill>
                <a:latin typeface="Arial"/>
                <a:cs typeface="Arial"/>
              </a:rPr>
              <a:t>Innocenti. In </a:t>
            </a:r>
            <a:r>
              <a:rPr sz="1100" spc="-5" dirty="0">
                <a:solidFill>
                  <a:srgbClr val="212121"/>
                </a:solidFill>
                <a:latin typeface="Arial"/>
                <a:cs typeface="Arial"/>
              </a:rPr>
              <a:t>bottega </a:t>
            </a:r>
            <a:r>
              <a:rPr sz="1100" dirty="0">
                <a:solidFill>
                  <a:srgbClr val="212121"/>
                </a:solidFill>
                <a:latin typeface="Arial"/>
                <a:cs typeface="Arial"/>
              </a:rPr>
              <a:t>i </a:t>
            </a:r>
            <a:r>
              <a:rPr sz="1100" spc="-5" dirty="0">
                <a:solidFill>
                  <a:srgbClr val="212121"/>
                </a:solidFill>
                <a:latin typeface="Arial"/>
                <a:cs typeface="Arial"/>
              </a:rPr>
              <a:t>ragazzi </a:t>
            </a:r>
            <a:r>
              <a:rPr sz="1100" dirty="0">
                <a:solidFill>
                  <a:srgbClr val="212121"/>
                </a:solidFill>
                <a:latin typeface="Arial"/>
                <a:cs typeface="Arial"/>
              </a:rPr>
              <a:t>redigeranno un </a:t>
            </a:r>
            <a:r>
              <a:rPr sz="1100" spc="-5" dirty="0">
                <a:solidFill>
                  <a:srgbClr val="212121"/>
                </a:solidFill>
                <a:latin typeface="Arial"/>
                <a:cs typeface="Arial"/>
              </a:rPr>
              <a:t>piccolo progetto </a:t>
            </a:r>
            <a:r>
              <a:rPr sz="1100" dirty="0">
                <a:solidFill>
                  <a:srgbClr val="212121"/>
                </a:solidFill>
                <a:latin typeface="Arial"/>
                <a:cs typeface="Arial"/>
              </a:rPr>
              <a:t>con quadrati e </a:t>
            </a:r>
            <a:r>
              <a:rPr sz="1100" spc="-5" dirty="0">
                <a:solidFill>
                  <a:srgbClr val="212121"/>
                </a:solidFill>
                <a:latin typeface="Arial"/>
                <a:cs typeface="Arial"/>
              </a:rPr>
              <a:t>colori, adeguato  all’età dei</a:t>
            </a:r>
            <a:r>
              <a:rPr sz="1100" spc="5" dirty="0">
                <a:solidFill>
                  <a:srgbClr val="212121"/>
                </a:solidFill>
                <a:latin typeface="Arial"/>
                <a:cs typeface="Arial"/>
              </a:rPr>
              <a:t> </a:t>
            </a:r>
            <a:r>
              <a:rPr sz="1100" spc="-5" dirty="0">
                <a:solidFill>
                  <a:srgbClr val="212121"/>
                </a:solidFill>
                <a:latin typeface="Arial"/>
                <a:cs typeface="Arial"/>
              </a:rPr>
              <a:t>partecipanti.</a:t>
            </a:r>
            <a:endParaRPr sz="1100">
              <a:latin typeface="Arial"/>
              <a:cs typeface="Arial"/>
            </a:endParaRPr>
          </a:p>
          <a:p>
            <a:pPr marL="12700">
              <a:lnSpc>
                <a:spcPct val="100000"/>
              </a:lnSpc>
              <a:spcBef>
                <a:spcPts val="590"/>
              </a:spcBef>
            </a:pPr>
            <a:r>
              <a:rPr sz="1100" spc="-5" dirty="0">
                <a:solidFill>
                  <a:srgbClr val="212121"/>
                </a:solidFill>
                <a:latin typeface="Arial"/>
                <a:cs typeface="Arial"/>
              </a:rPr>
              <a:t>Alle </a:t>
            </a:r>
            <a:r>
              <a:rPr sz="1100" dirty="0">
                <a:solidFill>
                  <a:srgbClr val="212121"/>
                </a:solidFill>
                <a:latin typeface="Arial"/>
                <a:cs typeface="Arial"/>
              </a:rPr>
              <a:t>ore </a:t>
            </a:r>
            <a:r>
              <a:rPr sz="1100" spc="-5" dirty="0">
                <a:solidFill>
                  <a:srgbClr val="212121"/>
                </a:solidFill>
                <a:latin typeface="Arial"/>
                <a:cs typeface="Arial"/>
              </a:rPr>
              <a:t>16,00, </a:t>
            </a:r>
            <a:r>
              <a:rPr sz="1100" b="1" spc="-5" dirty="0">
                <a:solidFill>
                  <a:srgbClr val="FF6600"/>
                </a:solidFill>
                <a:latin typeface="Arial"/>
                <a:cs typeface="Arial"/>
              </a:rPr>
              <a:t>Investigatori al museo</a:t>
            </a:r>
            <a:r>
              <a:rPr sz="1100" spc="-5" dirty="0">
                <a:solidFill>
                  <a:srgbClr val="212121"/>
                </a:solidFill>
                <a:latin typeface="Arial"/>
                <a:cs typeface="Arial"/>
              </a:rPr>
              <a:t>, </a:t>
            </a:r>
            <a:r>
              <a:rPr sz="1100" dirty="0">
                <a:solidFill>
                  <a:srgbClr val="212121"/>
                </a:solidFill>
                <a:latin typeface="Arial"/>
                <a:cs typeface="Arial"/>
              </a:rPr>
              <a:t>un gioco </a:t>
            </a:r>
            <a:r>
              <a:rPr sz="1100" spc="-5" dirty="0">
                <a:solidFill>
                  <a:srgbClr val="212121"/>
                </a:solidFill>
                <a:latin typeface="Arial"/>
                <a:cs typeface="Arial"/>
              </a:rPr>
              <a:t>nel quale </a:t>
            </a:r>
            <a:r>
              <a:rPr sz="1100" dirty="0">
                <a:solidFill>
                  <a:srgbClr val="212121"/>
                </a:solidFill>
                <a:latin typeface="Arial"/>
                <a:cs typeface="Arial"/>
              </a:rPr>
              <a:t>i </a:t>
            </a:r>
            <a:r>
              <a:rPr sz="1100" spc="-5" dirty="0">
                <a:solidFill>
                  <a:srgbClr val="212121"/>
                </a:solidFill>
                <a:latin typeface="Arial"/>
                <a:cs typeface="Arial"/>
              </a:rPr>
              <a:t>bambini </a:t>
            </a:r>
            <a:r>
              <a:rPr sz="1100" dirty="0">
                <a:solidFill>
                  <a:srgbClr val="212121"/>
                </a:solidFill>
                <a:latin typeface="Arial"/>
                <a:cs typeface="Arial"/>
              </a:rPr>
              <a:t>e i </a:t>
            </a:r>
            <a:r>
              <a:rPr sz="1100" spc="-5" dirty="0">
                <a:solidFill>
                  <a:srgbClr val="212121"/>
                </a:solidFill>
                <a:latin typeface="Arial"/>
                <a:cs typeface="Arial"/>
              </a:rPr>
              <a:t>ragazzi</a:t>
            </a:r>
            <a:r>
              <a:rPr sz="1100" spc="60" dirty="0">
                <a:solidFill>
                  <a:srgbClr val="212121"/>
                </a:solidFill>
                <a:latin typeface="Arial"/>
                <a:cs typeface="Arial"/>
              </a:rPr>
              <a:t> </a:t>
            </a:r>
            <a:r>
              <a:rPr sz="1100" spc="-5" dirty="0">
                <a:solidFill>
                  <a:srgbClr val="212121"/>
                </a:solidFill>
                <a:latin typeface="Arial"/>
                <a:cs typeface="Arial"/>
              </a:rPr>
              <a:t>diventano</a:t>
            </a:r>
            <a:endParaRPr sz="1100">
              <a:latin typeface="Arial"/>
              <a:cs typeface="Arial"/>
            </a:endParaRPr>
          </a:p>
          <a:p>
            <a:pPr marL="12700" marR="509905">
              <a:lnSpc>
                <a:spcPct val="145400"/>
              </a:lnSpc>
              <a:spcBef>
                <a:spcPts val="10"/>
              </a:spcBef>
            </a:pPr>
            <a:r>
              <a:rPr sz="1100" spc="-5" dirty="0">
                <a:solidFill>
                  <a:srgbClr val="212121"/>
                </a:solidFill>
                <a:latin typeface="Arial"/>
                <a:cs typeface="Arial"/>
              </a:rPr>
              <a:t>detective alla </a:t>
            </a:r>
            <a:r>
              <a:rPr sz="1100" dirty="0">
                <a:solidFill>
                  <a:srgbClr val="212121"/>
                </a:solidFill>
                <a:latin typeface="Arial"/>
                <a:cs typeface="Arial"/>
              </a:rPr>
              <a:t>ricerca </a:t>
            </a:r>
            <a:r>
              <a:rPr sz="1100" spc="-5" dirty="0">
                <a:solidFill>
                  <a:srgbClr val="212121"/>
                </a:solidFill>
                <a:latin typeface="Arial"/>
                <a:cs typeface="Arial"/>
              </a:rPr>
              <a:t>di dettagli delle opere d’arte conservate nei locali dell’Ospedale degli  </a:t>
            </a:r>
            <a:r>
              <a:rPr sz="1100" dirty="0">
                <a:solidFill>
                  <a:srgbClr val="212121"/>
                </a:solidFill>
                <a:latin typeface="Arial"/>
                <a:cs typeface="Arial"/>
              </a:rPr>
              <a:t>Innocenti. </a:t>
            </a:r>
            <a:r>
              <a:rPr sz="1100" spc="-5" dirty="0">
                <a:solidFill>
                  <a:srgbClr val="212121"/>
                </a:solidFill>
                <a:latin typeface="Arial"/>
                <a:cs typeface="Arial"/>
              </a:rPr>
              <a:t>Prenotazione obbligatoria </a:t>
            </a:r>
            <a:r>
              <a:rPr sz="1100" dirty="0">
                <a:solidFill>
                  <a:srgbClr val="212121"/>
                </a:solidFill>
                <a:latin typeface="Arial"/>
                <a:cs typeface="Arial"/>
              </a:rPr>
              <a:t>al </a:t>
            </a:r>
            <a:r>
              <a:rPr sz="1100" spc="-5" dirty="0">
                <a:solidFill>
                  <a:srgbClr val="212121"/>
                </a:solidFill>
                <a:latin typeface="Arial"/>
                <a:cs typeface="Arial"/>
              </a:rPr>
              <a:t>numero 055/2478386.</a:t>
            </a:r>
            <a:endParaRPr sz="1100">
              <a:latin typeface="Arial"/>
              <a:cs typeface="Arial"/>
            </a:endParaRPr>
          </a:p>
        </p:txBody>
      </p:sp>
      <p:sp>
        <p:nvSpPr>
          <p:cNvPr id="9" name="object 9"/>
          <p:cNvSpPr/>
          <p:nvPr/>
        </p:nvSpPr>
        <p:spPr>
          <a:xfrm>
            <a:off x="2454846" y="2119883"/>
            <a:ext cx="2671201" cy="808481"/>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Ionionotizie.it  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00100" y="3247389"/>
            <a:ext cx="5848350" cy="17430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00300" y="2171699"/>
            <a:ext cx="2762250" cy="58292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5235066"/>
            <a:ext cx="6148070" cy="4401820"/>
          </a:xfrm>
          <a:prstGeom prst="rect">
            <a:avLst/>
          </a:prstGeom>
        </p:spPr>
        <p:txBody>
          <a:bodyPr vert="horz" wrap="square" lIns="0" tIns="11430" rIns="0" bIns="0" rtlCol="0">
            <a:spAutoFit/>
          </a:bodyPr>
          <a:lstStyle/>
          <a:p>
            <a:pPr marL="12700" marR="5080" algn="just">
              <a:lnSpc>
                <a:spcPct val="152000"/>
              </a:lnSpc>
              <a:spcBef>
                <a:spcPts val="90"/>
              </a:spcBef>
            </a:pPr>
            <a:r>
              <a:rPr sz="900" spc="-5" dirty="0">
                <a:latin typeface="Verdana"/>
                <a:cs typeface="Verdana"/>
              </a:rPr>
              <a:t>“L’alfabeto </a:t>
            </a:r>
            <a:r>
              <a:rPr sz="900" dirty="0">
                <a:latin typeface="Verdana"/>
                <a:cs typeface="Verdana"/>
              </a:rPr>
              <a:t>del </a:t>
            </a:r>
            <a:r>
              <a:rPr sz="900" spc="-5" dirty="0">
                <a:latin typeface="Verdana"/>
                <a:cs typeface="Verdana"/>
              </a:rPr>
              <a:t>Mondo. Leggiamo </a:t>
            </a:r>
            <a:r>
              <a:rPr sz="900" dirty="0">
                <a:latin typeface="Verdana"/>
                <a:cs typeface="Verdana"/>
              </a:rPr>
              <a:t>i </a:t>
            </a:r>
            <a:r>
              <a:rPr sz="900" spc="-5" dirty="0">
                <a:latin typeface="Verdana"/>
                <a:cs typeface="Verdana"/>
              </a:rPr>
              <a:t>segni intorno </a:t>
            </a:r>
            <a:r>
              <a:rPr sz="900" dirty="0">
                <a:latin typeface="Verdana"/>
                <a:cs typeface="Verdana"/>
              </a:rPr>
              <a:t>a </a:t>
            </a:r>
            <a:r>
              <a:rPr sz="900" spc="-5" dirty="0">
                <a:latin typeface="Verdana"/>
                <a:cs typeface="Verdana"/>
              </a:rPr>
              <a:t>noi </a:t>
            </a:r>
            <a:r>
              <a:rPr sz="900" dirty="0">
                <a:latin typeface="Verdana"/>
                <a:cs typeface="Verdana"/>
              </a:rPr>
              <a:t>e </a:t>
            </a:r>
            <a:r>
              <a:rPr sz="900" spc="-5" dirty="0">
                <a:latin typeface="Verdana"/>
                <a:cs typeface="Verdana"/>
              </a:rPr>
              <a:t>raccontiamo”. </a:t>
            </a:r>
            <a:r>
              <a:rPr sz="900" dirty="0">
                <a:latin typeface="Verdana"/>
                <a:cs typeface="Verdana"/>
              </a:rPr>
              <a:t>È </a:t>
            </a:r>
            <a:r>
              <a:rPr sz="900" spc="-5" dirty="0">
                <a:latin typeface="Verdana"/>
                <a:cs typeface="Verdana"/>
              </a:rPr>
              <a:t>questo </a:t>
            </a:r>
            <a:r>
              <a:rPr sz="900" dirty="0">
                <a:latin typeface="Verdana"/>
                <a:cs typeface="Verdana"/>
              </a:rPr>
              <a:t>il tema </a:t>
            </a:r>
            <a:r>
              <a:rPr sz="900" spc="-5" dirty="0">
                <a:latin typeface="Verdana"/>
                <a:cs typeface="Verdana"/>
              </a:rPr>
              <a:t>della seconda  edizione del Festival della Cultura Creativa, promosso dall’Abi </a:t>
            </a:r>
            <a:r>
              <a:rPr sz="900" dirty="0">
                <a:latin typeface="Verdana"/>
                <a:cs typeface="Verdana"/>
              </a:rPr>
              <a:t>e </a:t>
            </a:r>
            <a:r>
              <a:rPr sz="900" spc="-5" dirty="0">
                <a:latin typeface="Verdana"/>
                <a:cs typeface="Verdana"/>
              </a:rPr>
              <a:t>realizzato dalle singole banche </a:t>
            </a:r>
            <a:r>
              <a:rPr sz="900" dirty="0">
                <a:latin typeface="Verdana"/>
                <a:cs typeface="Verdana"/>
              </a:rPr>
              <a:t>su </a:t>
            </a:r>
            <a:r>
              <a:rPr sz="900" spc="-5" dirty="0">
                <a:latin typeface="Verdana"/>
                <a:cs typeface="Verdana"/>
              </a:rPr>
              <a:t>tutto il  territorio nazionale. In tutta Italia </a:t>
            </a:r>
            <a:r>
              <a:rPr sz="900" spc="-10" dirty="0">
                <a:latin typeface="Verdana"/>
                <a:cs typeface="Verdana"/>
              </a:rPr>
              <a:t>ci </a:t>
            </a:r>
            <a:r>
              <a:rPr sz="900" dirty="0">
                <a:latin typeface="Verdana"/>
                <a:cs typeface="Verdana"/>
              </a:rPr>
              <a:t>saranno </a:t>
            </a:r>
            <a:r>
              <a:rPr sz="900" spc="-5" dirty="0">
                <a:latin typeface="Verdana"/>
                <a:cs typeface="Verdana"/>
              </a:rPr>
              <a:t>tantissimi eventi organizzati dalle Banche </a:t>
            </a:r>
            <a:r>
              <a:rPr sz="900" dirty="0">
                <a:latin typeface="Verdana"/>
                <a:cs typeface="Verdana"/>
              </a:rPr>
              <a:t>con la  </a:t>
            </a:r>
            <a:r>
              <a:rPr sz="900" spc="-5" dirty="0">
                <a:latin typeface="Verdana"/>
                <a:cs typeface="Verdana"/>
              </a:rPr>
              <a:t>collaborazione </a:t>
            </a:r>
            <a:r>
              <a:rPr sz="900" dirty="0">
                <a:latin typeface="Verdana"/>
                <a:cs typeface="Verdana"/>
              </a:rPr>
              <a:t>di </a:t>
            </a:r>
            <a:r>
              <a:rPr sz="900" spc="-5" dirty="0">
                <a:latin typeface="Verdana"/>
                <a:cs typeface="Verdana"/>
              </a:rPr>
              <a:t>partner culturali sul territorio. In </a:t>
            </a:r>
            <a:r>
              <a:rPr sz="900" dirty="0">
                <a:latin typeface="Verdana"/>
                <a:cs typeface="Verdana"/>
              </a:rPr>
              <a:t>Calabria, la </a:t>
            </a:r>
            <a:r>
              <a:rPr sz="900" spc="-5" dirty="0">
                <a:latin typeface="Verdana"/>
                <a:cs typeface="Verdana"/>
              </a:rPr>
              <a:t>BCC Mediocrati organizza due eventi  dedicati </a:t>
            </a:r>
            <a:r>
              <a:rPr sz="900" dirty="0">
                <a:latin typeface="Verdana"/>
                <a:cs typeface="Verdana"/>
              </a:rPr>
              <a:t>al </a:t>
            </a:r>
            <a:r>
              <a:rPr sz="900" spc="-5" dirty="0">
                <a:latin typeface="Verdana"/>
                <a:cs typeface="Verdana"/>
              </a:rPr>
              <a:t>racconto </a:t>
            </a:r>
            <a:r>
              <a:rPr sz="900" dirty="0">
                <a:latin typeface="Verdana"/>
                <a:cs typeface="Verdana"/>
              </a:rPr>
              <a:t>e </a:t>
            </a:r>
            <a:r>
              <a:rPr sz="900" spc="-5" dirty="0">
                <a:latin typeface="Verdana"/>
                <a:cs typeface="Verdana"/>
              </a:rPr>
              <a:t>all’arte. Il </a:t>
            </a:r>
            <a:r>
              <a:rPr sz="900" dirty="0">
                <a:latin typeface="Verdana"/>
                <a:cs typeface="Verdana"/>
              </a:rPr>
              <a:t>primo, in programma a </a:t>
            </a:r>
            <a:r>
              <a:rPr sz="900" spc="-5" dirty="0">
                <a:latin typeface="Verdana"/>
                <a:cs typeface="Verdana"/>
              </a:rPr>
              <a:t>Rende, </a:t>
            </a:r>
            <a:r>
              <a:rPr sz="900" dirty="0">
                <a:latin typeface="Verdana"/>
                <a:cs typeface="Verdana"/>
              </a:rPr>
              <a:t>parte </a:t>
            </a:r>
            <a:r>
              <a:rPr sz="900" spc="-5" dirty="0">
                <a:latin typeface="Verdana"/>
                <a:cs typeface="Verdana"/>
              </a:rPr>
              <a:t>dalla Collezione Bancartis </a:t>
            </a:r>
            <a:r>
              <a:rPr sz="900" dirty="0">
                <a:latin typeface="Verdana"/>
                <a:cs typeface="Verdana"/>
              </a:rPr>
              <a:t>e </a:t>
            </a:r>
            <a:r>
              <a:rPr sz="900" spc="-5" dirty="0">
                <a:latin typeface="Verdana"/>
                <a:cs typeface="Verdana"/>
              </a:rPr>
              <a:t>propone  </a:t>
            </a:r>
            <a:r>
              <a:rPr sz="900" spc="-10" dirty="0">
                <a:latin typeface="Verdana"/>
                <a:cs typeface="Verdana"/>
              </a:rPr>
              <a:t>una </a:t>
            </a:r>
            <a:r>
              <a:rPr sz="900" spc="-5" dirty="0">
                <a:latin typeface="Verdana"/>
                <a:cs typeface="Verdana"/>
              </a:rPr>
              <a:t>lettura della Calabria attraverso </a:t>
            </a:r>
            <a:r>
              <a:rPr sz="900" dirty="0">
                <a:latin typeface="Verdana"/>
                <a:cs typeface="Verdana"/>
              </a:rPr>
              <a:t>gli </a:t>
            </a:r>
            <a:r>
              <a:rPr sz="900" spc="-5" dirty="0">
                <a:latin typeface="Verdana"/>
                <a:cs typeface="Verdana"/>
              </a:rPr>
              <a:t>artisti </a:t>
            </a:r>
            <a:r>
              <a:rPr sz="900" dirty="0">
                <a:latin typeface="Verdana"/>
                <a:cs typeface="Verdana"/>
              </a:rPr>
              <a:t>e le </a:t>
            </a:r>
            <a:r>
              <a:rPr sz="900" spc="-5" dirty="0">
                <a:latin typeface="Verdana"/>
                <a:cs typeface="Verdana"/>
              </a:rPr>
              <a:t>opere di arte contemporanea che </a:t>
            </a:r>
            <a:r>
              <a:rPr sz="900" dirty="0">
                <a:latin typeface="Verdana"/>
                <a:cs typeface="Verdana"/>
              </a:rPr>
              <a:t>la </a:t>
            </a:r>
            <a:r>
              <a:rPr sz="900" spc="-5" dirty="0">
                <a:latin typeface="Verdana"/>
                <a:cs typeface="Verdana"/>
              </a:rPr>
              <a:t>Banca custodisce  nella Sala De Cardona, </a:t>
            </a:r>
            <a:r>
              <a:rPr sz="900" dirty="0">
                <a:latin typeface="Verdana"/>
                <a:cs typeface="Verdana"/>
              </a:rPr>
              <a:t>in </a:t>
            </a:r>
            <a:r>
              <a:rPr sz="900" spc="-5" dirty="0">
                <a:latin typeface="Verdana"/>
                <a:cs typeface="Verdana"/>
              </a:rPr>
              <a:t>via Alfieri. L’iniziativa </a:t>
            </a:r>
            <a:r>
              <a:rPr sz="900" dirty="0">
                <a:latin typeface="Verdana"/>
                <a:cs typeface="Verdana"/>
              </a:rPr>
              <a:t>si </a:t>
            </a:r>
            <a:r>
              <a:rPr sz="900" spc="-5" dirty="0">
                <a:latin typeface="Verdana"/>
                <a:cs typeface="Verdana"/>
              </a:rPr>
              <a:t>svilupperà </a:t>
            </a:r>
            <a:r>
              <a:rPr sz="900" dirty="0">
                <a:latin typeface="Verdana"/>
                <a:cs typeface="Verdana"/>
              </a:rPr>
              <a:t>con il </a:t>
            </a:r>
            <a:r>
              <a:rPr sz="900" spc="-5" dirty="0">
                <a:latin typeface="Verdana"/>
                <a:cs typeface="Verdana"/>
              </a:rPr>
              <a:t>contributo della Associazione di Arti  Visive Vertigo, </a:t>
            </a:r>
            <a:r>
              <a:rPr sz="900" dirty="0">
                <a:latin typeface="Verdana"/>
                <a:cs typeface="Verdana"/>
              </a:rPr>
              <a:t>di </a:t>
            </a:r>
            <a:r>
              <a:rPr sz="900" spc="-5" dirty="0">
                <a:latin typeface="Verdana"/>
                <a:cs typeface="Verdana"/>
              </a:rPr>
              <a:t>Cosenza, </a:t>
            </a:r>
            <a:r>
              <a:rPr sz="900" dirty="0">
                <a:latin typeface="Verdana"/>
                <a:cs typeface="Verdana"/>
              </a:rPr>
              <a:t>dalle </a:t>
            </a:r>
            <a:r>
              <a:rPr sz="900" spc="-5" dirty="0">
                <a:latin typeface="Verdana"/>
                <a:cs typeface="Verdana"/>
              </a:rPr>
              <a:t>16.00 alle 18.00 </a:t>
            </a:r>
            <a:r>
              <a:rPr sz="900" dirty="0">
                <a:latin typeface="Verdana"/>
                <a:cs typeface="Verdana"/>
              </a:rPr>
              <a:t>di </a:t>
            </a:r>
            <a:r>
              <a:rPr sz="900" spc="-5" dirty="0">
                <a:latin typeface="Verdana"/>
                <a:cs typeface="Verdana"/>
              </a:rPr>
              <a:t>venerdì </a:t>
            </a:r>
            <a:r>
              <a:rPr sz="900" dirty="0">
                <a:latin typeface="Verdana"/>
                <a:cs typeface="Verdana"/>
              </a:rPr>
              <a:t>20 </a:t>
            </a:r>
            <a:r>
              <a:rPr sz="900" spc="-5" dirty="0">
                <a:latin typeface="Verdana"/>
                <a:cs typeface="Verdana"/>
              </a:rPr>
              <a:t>marzo. Il </a:t>
            </a:r>
            <a:r>
              <a:rPr sz="900" dirty="0">
                <a:latin typeface="Verdana"/>
                <a:cs typeface="Verdana"/>
              </a:rPr>
              <a:t>secondo </a:t>
            </a:r>
            <a:r>
              <a:rPr sz="900" spc="-5" dirty="0">
                <a:latin typeface="Verdana"/>
                <a:cs typeface="Verdana"/>
              </a:rPr>
              <a:t>evento </a:t>
            </a:r>
            <a:r>
              <a:rPr sz="900" dirty="0">
                <a:latin typeface="Verdana"/>
                <a:cs typeface="Verdana"/>
              </a:rPr>
              <a:t>si </a:t>
            </a:r>
            <a:r>
              <a:rPr sz="900" spc="-5" dirty="0">
                <a:latin typeface="Verdana"/>
                <a:cs typeface="Verdana"/>
              </a:rPr>
              <a:t>svolgerà </a:t>
            </a:r>
            <a:r>
              <a:rPr sz="900" dirty="0">
                <a:latin typeface="Verdana"/>
                <a:cs typeface="Verdana"/>
              </a:rPr>
              <a:t>a  </a:t>
            </a:r>
            <a:r>
              <a:rPr sz="900" spc="-5" dirty="0">
                <a:latin typeface="Verdana"/>
                <a:cs typeface="Verdana"/>
              </a:rPr>
              <a:t>Cosenza, lungo </a:t>
            </a:r>
            <a:r>
              <a:rPr sz="900" dirty="0">
                <a:latin typeface="Verdana"/>
                <a:cs typeface="Verdana"/>
              </a:rPr>
              <a:t>il percorso del </a:t>
            </a:r>
            <a:r>
              <a:rPr sz="900" spc="-5" dirty="0">
                <a:latin typeface="Verdana"/>
                <a:cs typeface="Verdana"/>
              </a:rPr>
              <a:t>MAB, Museo all’Aperto Bilotti. </a:t>
            </a:r>
            <a:r>
              <a:rPr sz="900" dirty="0">
                <a:latin typeface="Verdana"/>
                <a:cs typeface="Verdana"/>
              </a:rPr>
              <a:t>Dalle </a:t>
            </a:r>
            <a:r>
              <a:rPr sz="900" spc="-5" dirty="0">
                <a:latin typeface="Verdana"/>
                <a:cs typeface="Verdana"/>
              </a:rPr>
              <a:t>16,30 alle 18.00 </a:t>
            </a:r>
            <a:r>
              <a:rPr sz="900" dirty="0">
                <a:latin typeface="Verdana"/>
                <a:cs typeface="Verdana"/>
              </a:rPr>
              <a:t>di sabato </a:t>
            </a:r>
            <a:r>
              <a:rPr sz="900" spc="-5" dirty="0">
                <a:latin typeface="Verdana"/>
                <a:cs typeface="Verdana"/>
              </a:rPr>
              <a:t>21 marzo, </a:t>
            </a:r>
            <a:r>
              <a:rPr sz="900" dirty="0">
                <a:latin typeface="Verdana"/>
                <a:cs typeface="Verdana"/>
              </a:rPr>
              <a:t>il  </a:t>
            </a:r>
            <a:r>
              <a:rPr sz="900" spc="-5" dirty="0">
                <a:latin typeface="Verdana"/>
                <a:cs typeface="Verdana"/>
              </a:rPr>
              <a:t>Parco Tommaso Campanella proporrà </a:t>
            </a:r>
            <a:r>
              <a:rPr sz="900" spc="-10" dirty="0">
                <a:latin typeface="Verdana"/>
                <a:cs typeface="Verdana"/>
              </a:rPr>
              <a:t>una </a:t>
            </a:r>
            <a:r>
              <a:rPr sz="900" spc="-5" dirty="0">
                <a:latin typeface="Verdana"/>
                <a:cs typeface="Verdana"/>
              </a:rPr>
              <a:t>“passeggiata </a:t>
            </a:r>
            <a:r>
              <a:rPr sz="900" dirty="0">
                <a:latin typeface="Verdana"/>
                <a:cs typeface="Verdana"/>
              </a:rPr>
              <a:t>ad </a:t>
            </a:r>
            <a:r>
              <a:rPr sz="900" spc="-5" dirty="0">
                <a:latin typeface="Verdana"/>
                <a:cs typeface="Verdana"/>
              </a:rPr>
              <a:t>arte </a:t>
            </a:r>
            <a:r>
              <a:rPr sz="900" dirty="0">
                <a:latin typeface="Verdana"/>
                <a:cs typeface="Verdana"/>
              </a:rPr>
              <a:t>– tra </a:t>
            </a:r>
            <a:r>
              <a:rPr sz="900" spc="-5" dirty="0">
                <a:latin typeface="Verdana"/>
                <a:cs typeface="Verdana"/>
              </a:rPr>
              <a:t>storia </a:t>
            </a:r>
            <a:r>
              <a:rPr sz="900" dirty="0">
                <a:latin typeface="Verdana"/>
                <a:cs typeface="Verdana"/>
              </a:rPr>
              <a:t>e </a:t>
            </a:r>
            <a:r>
              <a:rPr sz="900" spc="-5" dirty="0">
                <a:latin typeface="Verdana"/>
                <a:cs typeface="Verdana"/>
              </a:rPr>
              <a:t>leggenda”. Sarà possibile  incamminarsi </a:t>
            </a:r>
            <a:r>
              <a:rPr sz="900" dirty="0">
                <a:latin typeface="Verdana"/>
                <a:cs typeface="Verdana"/>
              </a:rPr>
              <a:t>tra le </a:t>
            </a:r>
            <a:r>
              <a:rPr sz="900" spc="-5" dirty="0">
                <a:latin typeface="Verdana"/>
                <a:cs typeface="Verdana"/>
              </a:rPr>
              <a:t>statue </a:t>
            </a:r>
            <a:r>
              <a:rPr sz="900" dirty="0">
                <a:latin typeface="Verdana"/>
                <a:cs typeface="Verdana"/>
              </a:rPr>
              <a:t>del </a:t>
            </a:r>
            <a:r>
              <a:rPr sz="900" spc="-5" dirty="0">
                <a:latin typeface="Verdana"/>
                <a:cs typeface="Verdana"/>
              </a:rPr>
              <a:t>MAB che prenderanno vita grazie </a:t>
            </a:r>
            <a:r>
              <a:rPr sz="900" dirty="0">
                <a:latin typeface="Verdana"/>
                <a:cs typeface="Verdana"/>
              </a:rPr>
              <a:t>ad </a:t>
            </a:r>
            <a:r>
              <a:rPr sz="900" spc="-10" dirty="0">
                <a:latin typeface="Verdana"/>
                <a:cs typeface="Verdana"/>
              </a:rPr>
              <a:t>una </a:t>
            </a:r>
            <a:r>
              <a:rPr sz="900" spc="-5" dirty="0">
                <a:latin typeface="Verdana"/>
                <a:cs typeface="Verdana"/>
              </a:rPr>
              <a:t>descrizione animata </a:t>
            </a:r>
            <a:r>
              <a:rPr sz="900" dirty="0">
                <a:latin typeface="Verdana"/>
                <a:cs typeface="Verdana"/>
              </a:rPr>
              <a:t>di </a:t>
            </a:r>
            <a:r>
              <a:rPr sz="900" spc="-5" dirty="0">
                <a:latin typeface="Verdana"/>
                <a:cs typeface="Verdana"/>
              </a:rPr>
              <a:t>ogni opera  </a:t>
            </a:r>
            <a:r>
              <a:rPr sz="900" dirty="0">
                <a:latin typeface="Verdana"/>
                <a:cs typeface="Verdana"/>
              </a:rPr>
              <a:t>e dei </a:t>
            </a:r>
            <a:r>
              <a:rPr sz="900" spc="-5" dirty="0">
                <a:latin typeface="Verdana"/>
                <a:cs typeface="Verdana"/>
              </a:rPr>
              <a:t>rispettivi autori. Gli eventi sono rivolti </a:t>
            </a:r>
            <a:r>
              <a:rPr sz="900" dirty="0">
                <a:latin typeface="Verdana"/>
                <a:cs typeface="Verdana"/>
              </a:rPr>
              <a:t>a </a:t>
            </a:r>
            <a:r>
              <a:rPr sz="900" spc="-5" dirty="0">
                <a:latin typeface="Verdana"/>
                <a:cs typeface="Verdana"/>
              </a:rPr>
              <a:t>bambini </a:t>
            </a:r>
            <a:r>
              <a:rPr sz="900" dirty="0">
                <a:latin typeface="Verdana"/>
                <a:cs typeface="Verdana"/>
              </a:rPr>
              <a:t>e </a:t>
            </a:r>
            <a:r>
              <a:rPr sz="900" spc="-5" dirty="0">
                <a:latin typeface="Verdana"/>
                <a:cs typeface="Verdana"/>
              </a:rPr>
              <a:t>ragazzi, </a:t>
            </a:r>
            <a:r>
              <a:rPr sz="900" dirty="0">
                <a:latin typeface="Verdana"/>
                <a:cs typeface="Verdana"/>
              </a:rPr>
              <a:t>ma, </a:t>
            </a:r>
            <a:r>
              <a:rPr sz="900" spc="-5" dirty="0">
                <a:latin typeface="Verdana"/>
                <a:cs typeface="Verdana"/>
              </a:rPr>
              <a:t>naturalmente, sono </a:t>
            </a:r>
            <a:r>
              <a:rPr sz="900" dirty="0">
                <a:latin typeface="Verdana"/>
                <a:cs typeface="Verdana"/>
              </a:rPr>
              <a:t>aperti a  </a:t>
            </a:r>
            <a:r>
              <a:rPr sz="900" spc="-5" dirty="0">
                <a:latin typeface="Verdana"/>
                <a:cs typeface="Verdana"/>
              </a:rPr>
              <a:t>chiunque voglia fare un viaggio attraverso l’arte, </a:t>
            </a:r>
            <a:r>
              <a:rPr sz="900" dirty="0">
                <a:latin typeface="Verdana"/>
                <a:cs typeface="Verdana"/>
              </a:rPr>
              <a:t>in </a:t>
            </a:r>
            <a:r>
              <a:rPr sz="900" spc="-5" dirty="0">
                <a:latin typeface="Verdana"/>
                <a:cs typeface="Verdana"/>
              </a:rPr>
              <a:t>questo caso </a:t>
            </a:r>
            <a:r>
              <a:rPr sz="900" dirty="0">
                <a:latin typeface="Verdana"/>
                <a:cs typeface="Verdana"/>
              </a:rPr>
              <a:t>la </a:t>
            </a:r>
            <a:r>
              <a:rPr sz="900" spc="-5" dirty="0">
                <a:latin typeface="Verdana"/>
                <a:cs typeface="Verdana"/>
              </a:rPr>
              <a:t>pittura, </a:t>
            </a:r>
            <a:r>
              <a:rPr sz="900" dirty="0">
                <a:latin typeface="Verdana"/>
                <a:cs typeface="Verdana"/>
              </a:rPr>
              <a:t>la </a:t>
            </a:r>
            <a:r>
              <a:rPr sz="900" spc="-5" dirty="0">
                <a:latin typeface="Verdana"/>
                <a:cs typeface="Verdana"/>
              </a:rPr>
              <a:t>scultura </a:t>
            </a:r>
            <a:r>
              <a:rPr sz="900" dirty="0">
                <a:latin typeface="Verdana"/>
                <a:cs typeface="Verdana"/>
              </a:rPr>
              <a:t>e la </a:t>
            </a:r>
            <a:r>
              <a:rPr sz="900" spc="-5" dirty="0">
                <a:latin typeface="Verdana"/>
                <a:cs typeface="Verdana"/>
              </a:rPr>
              <a:t>recitazione, </a:t>
            </a:r>
            <a:r>
              <a:rPr sz="900" spc="-10" dirty="0">
                <a:latin typeface="Verdana"/>
                <a:cs typeface="Verdana"/>
              </a:rPr>
              <a:t>che  </a:t>
            </a:r>
            <a:r>
              <a:rPr sz="900" spc="-5" dirty="0">
                <a:latin typeface="Verdana"/>
                <a:cs typeface="Verdana"/>
              </a:rPr>
              <a:t>ha </a:t>
            </a:r>
            <a:r>
              <a:rPr sz="900" dirty="0">
                <a:latin typeface="Verdana"/>
                <a:cs typeface="Verdana"/>
              </a:rPr>
              <a:t>lo scopo di </a:t>
            </a:r>
            <a:r>
              <a:rPr sz="900" spc="-5" dirty="0">
                <a:latin typeface="Verdana"/>
                <a:cs typeface="Verdana"/>
              </a:rPr>
              <a:t>evidenziare </a:t>
            </a:r>
            <a:r>
              <a:rPr sz="900" dirty="0">
                <a:latin typeface="Verdana"/>
                <a:cs typeface="Verdana"/>
              </a:rPr>
              <a:t>gli </a:t>
            </a:r>
            <a:r>
              <a:rPr sz="900" spc="-5" dirty="0">
                <a:latin typeface="Verdana"/>
                <a:cs typeface="Verdana"/>
              </a:rPr>
              <a:t>aspetti </a:t>
            </a:r>
            <a:r>
              <a:rPr sz="900" dirty="0">
                <a:latin typeface="Verdana"/>
                <a:cs typeface="Verdana"/>
              </a:rPr>
              <a:t>più </a:t>
            </a:r>
            <a:r>
              <a:rPr sz="900" spc="-5" dirty="0">
                <a:latin typeface="Verdana"/>
                <a:cs typeface="Verdana"/>
              </a:rPr>
              <a:t>“generativi” della creatività. Attraverso l’arte </a:t>
            </a:r>
            <a:r>
              <a:rPr sz="900" dirty="0">
                <a:latin typeface="Verdana"/>
                <a:cs typeface="Verdana"/>
              </a:rPr>
              <a:t>e i </a:t>
            </a:r>
            <a:r>
              <a:rPr sz="900" spc="-5" dirty="0">
                <a:latin typeface="Verdana"/>
                <a:cs typeface="Verdana"/>
              </a:rPr>
              <a:t>percorsi  linguistici creati </a:t>
            </a:r>
            <a:r>
              <a:rPr sz="900" dirty="0">
                <a:latin typeface="Verdana"/>
                <a:cs typeface="Verdana"/>
              </a:rPr>
              <a:t>ad </a:t>
            </a:r>
            <a:r>
              <a:rPr sz="900" spc="-5" dirty="0">
                <a:latin typeface="Verdana"/>
                <a:cs typeface="Verdana"/>
              </a:rPr>
              <a:t>hoc </a:t>
            </a:r>
            <a:r>
              <a:rPr sz="900" dirty="0">
                <a:latin typeface="Verdana"/>
                <a:cs typeface="Verdana"/>
              </a:rPr>
              <a:t>i </a:t>
            </a:r>
            <a:r>
              <a:rPr sz="900" spc="-5" dirty="0">
                <a:latin typeface="Verdana"/>
                <a:cs typeface="Verdana"/>
              </a:rPr>
              <a:t>giovani protagonisti del </a:t>
            </a:r>
            <a:r>
              <a:rPr sz="900" dirty="0">
                <a:latin typeface="Verdana"/>
                <a:cs typeface="Verdana"/>
              </a:rPr>
              <a:t>Festival </a:t>
            </a:r>
            <a:r>
              <a:rPr sz="900" spc="-5" dirty="0">
                <a:latin typeface="Verdana"/>
                <a:cs typeface="Verdana"/>
              </a:rPr>
              <a:t>potranno sperimentare </a:t>
            </a:r>
            <a:r>
              <a:rPr sz="900" dirty="0">
                <a:latin typeface="Verdana"/>
                <a:cs typeface="Verdana"/>
              </a:rPr>
              <a:t>le </a:t>
            </a:r>
            <a:r>
              <a:rPr sz="900" spc="-5" dirty="0">
                <a:latin typeface="Verdana"/>
                <a:cs typeface="Verdana"/>
              </a:rPr>
              <a:t>potenzialità della  fantasia </a:t>
            </a:r>
            <a:r>
              <a:rPr sz="900" dirty="0">
                <a:latin typeface="Verdana"/>
                <a:cs typeface="Verdana"/>
              </a:rPr>
              <a:t>e </a:t>
            </a:r>
            <a:r>
              <a:rPr sz="900" spc="-5" dirty="0">
                <a:latin typeface="Verdana"/>
                <a:cs typeface="Verdana"/>
              </a:rPr>
              <a:t>ritornare </a:t>
            </a:r>
            <a:r>
              <a:rPr sz="900" dirty="0">
                <a:latin typeface="Verdana"/>
                <a:cs typeface="Verdana"/>
              </a:rPr>
              <a:t>a </a:t>
            </a:r>
            <a:r>
              <a:rPr sz="900" spc="-5" dirty="0">
                <a:latin typeface="Verdana"/>
                <a:cs typeface="Verdana"/>
              </a:rPr>
              <a:t>casa </a:t>
            </a:r>
            <a:r>
              <a:rPr sz="900" dirty="0">
                <a:latin typeface="Verdana"/>
                <a:cs typeface="Verdana"/>
              </a:rPr>
              <a:t>e a </a:t>
            </a:r>
            <a:r>
              <a:rPr sz="900" spc="-5" dirty="0">
                <a:latin typeface="Verdana"/>
                <a:cs typeface="Verdana"/>
              </a:rPr>
              <a:t>scuola </a:t>
            </a:r>
            <a:r>
              <a:rPr sz="900" dirty="0">
                <a:latin typeface="Verdana"/>
                <a:cs typeface="Verdana"/>
              </a:rPr>
              <a:t>con la </a:t>
            </a:r>
            <a:r>
              <a:rPr sz="900" spc="-5" dirty="0">
                <a:latin typeface="Verdana"/>
                <a:cs typeface="Verdana"/>
              </a:rPr>
              <a:t>voglia di costruire infiniti racconti. “La nostra Banca investe  ogni anno nei giovani </a:t>
            </a:r>
            <a:r>
              <a:rPr sz="900" dirty="0">
                <a:latin typeface="Verdana"/>
                <a:cs typeface="Verdana"/>
              </a:rPr>
              <a:t>e </a:t>
            </a:r>
            <a:r>
              <a:rPr sz="900" spc="-5" dirty="0">
                <a:latin typeface="Verdana"/>
                <a:cs typeface="Verdana"/>
              </a:rPr>
              <a:t>nella cultura </a:t>
            </a:r>
            <a:r>
              <a:rPr sz="900" dirty="0">
                <a:latin typeface="Verdana"/>
                <a:cs typeface="Verdana"/>
              </a:rPr>
              <a:t>– </a:t>
            </a:r>
            <a:r>
              <a:rPr sz="900" spc="-5" dirty="0">
                <a:latin typeface="Verdana"/>
                <a:cs typeface="Verdana"/>
              </a:rPr>
              <a:t>ha dichiarato </a:t>
            </a:r>
            <a:r>
              <a:rPr sz="900" dirty="0">
                <a:latin typeface="Verdana"/>
                <a:cs typeface="Verdana"/>
              </a:rPr>
              <a:t>il </a:t>
            </a:r>
            <a:r>
              <a:rPr sz="900" spc="-5" dirty="0">
                <a:latin typeface="Verdana"/>
                <a:cs typeface="Verdana"/>
              </a:rPr>
              <a:t>presidente della BCC Mediocrati, Nicola </a:t>
            </a:r>
            <a:r>
              <a:rPr sz="900" dirty="0">
                <a:latin typeface="Verdana"/>
                <a:cs typeface="Verdana"/>
              </a:rPr>
              <a:t>Paldino –  perciò, </a:t>
            </a:r>
            <a:r>
              <a:rPr sz="900" spc="-5" dirty="0">
                <a:latin typeface="Verdana"/>
                <a:cs typeface="Verdana"/>
              </a:rPr>
              <a:t>siamo lieti di intervenire per il secondo anno consecutivo all’iniziativa ABI, mettendoci </a:t>
            </a:r>
            <a:r>
              <a:rPr sz="900" dirty="0">
                <a:latin typeface="Verdana"/>
                <a:cs typeface="Verdana"/>
              </a:rPr>
              <a:t>in </a:t>
            </a:r>
            <a:r>
              <a:rPr sz="900" spc="-5" dirty="0">
                <a:latin typeface="Verdana"/>
                <a:cs typeface="Verdana"/>
              </a:rPr>
              <a:t>gioco </a:t>
            </a:r>
            <a:r>
              <a:rPr sz="900" spc="-10" dirty="0">
                <a:latin typeface="Verdana"/>
                <a:cs typeface="Verdana"/>
              </a:rPr>
              <a:t>per  </a:t>
            </a:r>
            <a:r>
              <a:rPr sz="900" spc="-5" dirty="0">
                <a:latin typeface="Verdana"/>
                <a:cs typeface="Verdana"/>
              </a:rPr>
              <a:t>costruire percorsi </a:t>
            </a:r>
            <a:r>
              <a:rPr sz="900" dirty="0">
                <a:latin typeface="Verdana"/>
                <a:cs typeface="Verdana"/>
              </a:rPr>
              <a:t>e </a:t>
            </a:r>
            <a:r>
              <a:rPr sz="900" spc="-5" dirty="0">
                <a:latin typeface="Verdana"/>
                <a:cs typeface="Verdana"/>
              </a:rPr>
              <a:t>occasioni che consentano </a:t>
            </a:r>
            <a:r>
              <a:rPr sz="900" dirty="0">
                <a:latin typeface="Verdana"/>
                <a:cs typeface="Verdana"/>
              </a:rPr>
              <a:t>ai </a:t>
            </a:r>
            <a:r>
              <a:rPr sz="900" spc="-5" dirty="0">
                <a:latin typeface="Verdana"/>
                <a:cs typeface="Verdana"/>
              </a:rPr>
              <a:t>nostri giovani </a:t>
            </a:r>
            <a:r>
              <a:rPr sz="900" dirty="0">
                <a:latin typeface="Verdana"/>
                <a:cs typeface="Verdana"/>
              </a:rPr>
              <a:t>di </a:t>
            </a:r>
            <a:r>
              <a:rPr sz="900" spc="-5" dirty="0">
                <a:latin typeface="Verdana"/>
                <a:cs typeface="Verdana"/>
              </a:rPr>
              <a:t>allenarsi </a:t>
            </a:r>
            <a:r>
              <a:rPr sz="900" dirty="0">
                <a:latin typeface="Verdana"/>
                <a:cs typeface="Verdana"/>
              </a:rPr>
              <a:t>a </a:t>
            </a:r>
            <a:r>
              <a:rPr sz="900" spc="-5" dirty="0">
                <a:latin typeface="Verdana"/>
                <a:cs typeface="Verdana"/>
              </a:rPr>
              <a:t>diventare cittadini attivi,  </a:t>
            </a:r>
            <a:r>
              <a:rPr sz="900" dirty="0">
                <a:latin typeface="Verdana"/>
                <a:cs typeface="Verdana"/>
              </a:rPr>
              <a:t>capaci di </a:t>
            </a:r>
            <a:r>
              <a:rPr sz="900" spc="-5" dirty="0">
                <a:latin typeface="Verdana"/>
                <a:cs typeface="Verdana"/>
              </a:rPr>
              <a:t>relazioni </a:t>
            </a:r>
            <a:r>
              <a:rPr sz="900" dirty="0">
                <a:latin typeface="Verdana"/>
                <a:cs typeface="Verdana"/>
              </a:rPr>
              <a:t>e di </a:t>
            </a:r>
            <a:r>
              <a:rPr sz="900" spc="-5" dirty="0">
                <a:latin typeface="Verdana"/>
                <a:cs typeface="Verdana"/>
              </a:rPr>
              <a:t>progettualità”. Il recupero </a:t>
            </a:r>
            <a:r>
              <a:rPr sz="900" dirty="0">
                <a:latin typeface="Verdana"/>
                <a:cs typeface="Verdana"/>
              </a:rPr>
              <a:t>del </a:t>
            </a:r>
            <a:r>
              <a:rPr sz="900" spc="-5" dirty="0">
                <a:latin typeface="Verdana"/>
                <a:cs typeface="Verdana"/>
              </a:rPr>
              <a:t>proprio patrimonio </a:t>
            </a:r>
            <a:r>
              <a:rPr sz="900" dirty="0">
                <a:latin typeface="Verdana"/>
                <a:cs typeface="Verdana"/>
              </a:rPr>
              <a:t>e lo </a:t>
            </a:r>
            <a:r>
              <a:rPr sz="900" spc="-5" dirty="0">
                <a:latin typeface="Verdana"/>
                <a:cs typeface="Verdana"/>
              </a:rPr>
              <a:t>sviluppo delle proprie  competenze sono </a:t>
            </a:r>
            <a:r>
              <a:rPr sz="900" dirty="0">
                <a:latin typeface="Verdana"/>
                <a:cs typeface="Verdana"/>
              </a:rPr>
              <a:t>alla base </a:t>
            </a:r>
            <a:r>
              <a:rPr sz="900" spc="-5" dirty="0">
                <a:latin typeface="Verdana"/>
                <a:cs typeface="Verdana"/>
              </a:rPr>
              <a:t>anche </a:t>
            </a:r>
            <a:r>
              <a:rPr sz="900" dirty="0">
                <a:latin typeface="Verdana"/>
                <a:cs typeface="Verdana"/>
              </a:rPr>
              <a:t>del progresso </a:t>
            </a:r>
            <a:r>
              <a:rPr sz="900" spc="-5" dirty="0">
                <a:latin typeface="Verdana"/>
                <a:cs typeface="Verdana"/>
              </a:rPr>
              <a:t>economico oltre che </a:t>
            </a:r>
            <a:r>
              <a:rPr sz="900" dirty="0">
                <a:latin typeface="Verdana"/>
                <a:cs typeface="Verdana"/>
              </a:rPr>
              <a:t>della </a:t>
            </a:r>
            <a:r>
              <a:rPr sz="900" spc="-5" dirty="0">
                <a:latin typeface="Verdana"/>
                <a:cs typeface="Verdana"/>
              </a:rPr>
              <a:t>coesione</a:t>
            </a:r>
            <a:r>
              <a:rPr sz="900" spc="-40" dirty="0">
                <a:latin typeface="Verdana"/>
                <a:cs typeface="Verdana"/>
              </a:rPr>
              <a:t> </a:t>
            </a:r>
            <a:r>
              <a:rPr sz="900" dirty="0">
                <a:latin typeface="Verdana"/>
                <a:cs typeface="Verdana"/>
              </a:rPr>
              <a:t>sociale.</a:t>
            </a:r>
            <a:endParaRPr sz="900">
              <a:latin typeface="Verdana"/>
              <a:cs typeface="Verdana"/>
            </a:endParaRP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36525">
              <a:lnSpc>
                <a:spcPts val="1839"/>
              </a:lnSpc>
            </a:pPr>
            <a:r>
              <a:rPr sz="1600" b="1" spc="-5" dirty="0">
                <a:latin typeface="Arial"/>
                <a:cs typeface="Arial"/>
              </a:rPr>
              <a:t>Italian</a:t>
            </a:r>
            <a:r>
              <a:rPr sz="1600" b="1" spc="-25" dirty="0">
                <a:latin typeface="Arial"/>
                <a:cs typeface="Arial"/>
              </a:rPr>
              <a:t>e</a:t>
            </a:r>
            <a:r>
              <a:rPr sz="1600" b="1" spc="35" dirty="0">
                <a:latin typeface="Arial"/>
                <a:cs typeface="Arial"/>
              </a:rPr>
              <a:t>w</a:t>
            </a:r>
            <a:r>
              <a:rPr sz="1600" b="1" spc="-5" dirty="0">
                <a:latin typeface="Arial"/>
                <a:cs typeface="Arial"/>
              </a:rPr>
              <a:t>s24.net  19 marzo</a:t>
            </a:r>
            <a:r>
              <a:rPr sz="1600" b="1" spc="-2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669918"/>
            <a:ext cx="5468620" cy="1461135"/>
          </a:xfrm>
          <a:prstGeom prst="rect">
            <a:avLst/>
          </a:prstGeom>
        </p:spPr>
        <p:txBody>
          <a:bodyPr vert="horz" wrap="square" lIns="0" tIns="13335" rIns="0" bIns="0" rtlCol="0">
            <a:spAutoFit/>
          </a:bodyPr>
          <a:lstStyle/>
          <a:p>
            <a:pPr marL="12700" marR="5080">
              <a:lnSpc>
                <a:spcPct val="110200"/>
              </a:lnSpc>
              <a:spcBef>
                <a:spcPts val="105"/>
              </a:spcBef>
            </a:pPr>
            <a:r>
              <a:rPr sz="2400" b="1" spc="-15" dirty="0">
                <a:latin typeface="Times New Roman"/>
                <a:cs typeface="Times New Roman"/>
              </a:rPr>
              <a:t>“MATESEPEDIA”:LA </a:t>
            </a:r>
            <a:r>
              <a:rPr sz="2400" b="1" spc="-35" dirty="0">
                <a:latin typeface="Times New Roman"/>
                <a:cs typeface="Times New Roman"/>
              </a:rPr>
              <a:t>CULTURA </a:t>
            </a:r>
            <a:r>
              <a:rPr sz="2400" b="1" spc="-5" dirty="0">
                <a:latin typeface="Times New Roman"/>
                <a:cs typeface="Times New Roman"/>
              </a:rPr>
              <a:t>PER</a:t>
            </a:r>
            <a:r>
              <a:rPr sz="2400" b="1" spc="-280" dirty="0">
                <a:latin typeface="Times New Roman"/>
                <a:cs typeface="Times New Roman"/>
              </a:rPr>
              <a:t> </a:t>
            </a:r>
            <a:r>
              <a:rPr sz="2400" b="1" dirty="0">
                <a:latin typeface="Times New Roman"/>
                <a:cs typeface="Times New Roman"/>
              </a:rPr>
              <a:t>I  </a:t>
            </a:r>
            <a:r>
              <a:rPr sz="2400" b="1" spc="-5" dirty="0">
                <a:latin typeface="Times New Roman"/>
                <a:cs typeface="Times New Roman"/>
              </a:rPr>
              <a:t>RAGAZZI, </a:t>
            </a:r>
            <a:r>
              <a:rPr sz="2400" b="1" spc="-40" dirty="0">
                <a:latin typeface="Times New Roman"/>
                <a:cs typeface="Times New Roman"/>
              </a:rPr>
              <a:t>PASSA </a:t>
            </a:r>
            <a:r>
              <a:rPr sz="2400" b="1" spc="-5" dirty="0">
                <a:latin typeface="Times New Roman"/>
                <a:cs typeface="Times New Roman"/>
              </a:rPr>
              <a:t>DALLA </a:t>
            </a:r>
            <a:r>
              <a:rPr sz="2400" b="1" dirty="0">
                <a:latin typeface="Times New Roman"/>
                <a:cs typeface="Times New Roman"/>
              </a:rPr>
              <a:t>BANCA  </a:t>
            </a:r>
            <a:r>
              <a:rPr sz="2400" b="1" spc="-30" dirty="0">
                <a:latin typeface="Times New Roman"/>
                <a:cs typeface="Times New Roman"/>
              </a:rPr>
              <a:t>CAPASSO</a:t>
            </a:r>
            <a:endParaRPr sz="2400">
              <a:latin typeface="Times New Roman"/>
              <a:cs typeface="Times New Roman"/>
            </a:endParaRPr>
          </a:p>
          <a:p>
            <a:pPr marL="12700">
              <a:lnSpc>
                <a:spcPct val="100000"/>
              </a:lnSpc>
              <a:spcBef>
                <a:spcPts val="335"/>
              </a:spcBef>
            </a:pPr>
            <a:r>
              <a:rPr sz="1200" spc="-5" dirty="0">
                <a:latin typeface="Times New Roman"/>
                <a:cs typeface="Times New Roman"/>
              </a:rPr>
              <a:t>marzo </a:t>
            </a:r>
            <a:r>
              <a:rPr sz="1200" dirty="0">
                <a:latin typeface="Times New Roman"/>
                <a:cs typeface="Times New Roman"/>
              </a:rPr>
              <a:t>19th, 2015 10:44 </a:t>
            </a:r>
            <a:r>
              <a:rPr sz="1200" spc="-5" dirty="0">
                <a:latin typeface="Times New Roman"/>
                <a:cs typeface="Times New Roman"/>
              </a:rPr>
              <a:t>PM | </a:t>
            </a:r>
            <a:r>
              <a:rPr sz="1200" spc="10" dirty="0">
                <a:latin typeface="Times New Roman"/>
                <a:cs typeface="Times New Roman"/>
              </a:rPr>
              <a:t>by </a:t>
            </a:r>
            <a:r>
              <a:rPr sz="1200" spc="-5" dirty="0">
                <a:latin typeface="Times New Roman"/>
                <a:cs typeface="Times New Roman"/>
              </a:rPr>
              <a:t>lorenzo applauso | </a:t>
            </a:r>
            <a:r>
              <a:rPr sz="1200" u="sng" spc="-5" dirty="0">
                <a:solidFill>
                  <a:srgbClr val="0000FF"/>
                </a:solidFill>
                <a:uFill>
                  <a:solidFill>
                    <a:srgbClr val="0000FF"/>
                  </a:solidFill>
                </a:uFill>
                <a:latin typeface="Times New Roman"/>
                <a:cs typeface="Times New Roman"/>
                <a:hlinkClick r:id="rId3"/>
              </a:rPr>
              <a:t>Cultura</a:t>
            </a:r>
            <a:r>
              <a:rPr sz="1200" spc="-5" dirty="0">
                <a:latin typeface="Times New Roman"/>
                <a:cs typeface="Times New Roman"/>
                <a:hlinkClick r:id="rId3"/>
              </a:rPr>
              <a:t>, </a:t>
            </a:r>
            <a:r>
              <a:rPr sz="1200" u="sng" spc="-10" dirty="0">
                <a:solidFill>
                  <a:srgbClr val="0000FF"/>
                </a:solidFill>
                <a:uFill>
                  <a:solidFill>
                    <a:srgbClr val="0000FF"/>
                  </a:solidFill>
                </a:uFill>
                <a:latin typeface="Times New Roman"/>
                <a:cs typeface="Times New Roman"/>
                <a:hlinkClick r:id="rId4"/>
              </a:rPr>
              <a:t>In </a:t>
            </a:r>
            <a:r>
              <a:rPr sz="1200" u="sng" dirty="0">
                <a:solidFill>
                  <a:srgbClr val="0000FF"/>
                </a:solidFill>
                <a:uFill>
                  <a:solidFill>
                    <a:srgbClr val="0000FF"/>
                  </a:solidFill>
                </a:uFill>
                <a:latin typeface="Times New Roman"/>
                <a:cs typeface="Times New Roman"/>
                <a:hlinkClick r:id="rId4"/>
              </a:rPr>
              <a:t>primo</a:t>
            </a:r>
            <a:r>
              <a:rPr sz="1200" u="sng" spc="25" dirty="0">
                <a:solidFill>
                  <a:srgbClr val="0000FF"/>
                </a:solidFill>
                <a:uFill>
                  <a:solidFill>
                    <a:srgbClr val="0000FF"/>
                  </a:solidFill>
                </a:uFill>
                <a:latin typeface="Times New Roman"/>
                <a:cs typeface="Times New Roman"/>
                <a:hlinkClick r:id="rId4"/>
              </a:rPr>
              <a:t> </a:t>
            </a:r>
            <a:r>
              <a:rPr sz="1200" u="sng" spc="-5" dirty="0">
                <a:solidFill>
                  <a:srgbClr val="0000FF"/>
                </a:solidFill>
                <a:uFill>
                  <a:solidFill>
                    <a:srgbClr val="0000FF"/>
                  </a:solidFill>
                </a:uFill>
                <a:latin typeface="Times New Roman"/>
                <a:cs typeface="Times New Roman"/>
                <a:hlinkClick r:id="rId4"/>
              </a:rPr>
              <a:t>piano</a:t>
            </a:r>
            <a:r>
              <a:rPr sz="1200" spc="-5" dirty="0">
                <a:latin typeface="Times New Roman"/>
                <a:cs typeface="Times New Roman"/>
                <a:hlinkClick r:id="rId4"/>
              </a:rPr>
              <a:t>.</a:t>
            </a:r>
            <a:endParaRPr sz="1200">
              <a:latin typeface="Times New Roman"/>
              <a:cs typeface="Times New Roman"/>
            </a:endParaRPr>
          </a:p>
        </p:txBody>
      </p:sp>
      <p:sp>
        <p:nvSpPr>
          <p:cNvPr id="5" name="object 5"/>
          <p:cNvSpPr txBox="1"/>
          <p:nvPr/>
        </p:nvSpPr>
        <p:spPr>
          <a:xfrm>
            <a:off x="706627" y="6734936"/>
            <a:ext cx="6148705" cy="3187065"/>
          </a:xfrm>
          <a:prstGeom prst="rect">
            <a:avLst/>
          </a:prstGeom>
        </p:spPr>
        <p:txBody>
          <a:bodyPr vert="horz" wrap="square" lIns="0" tIns="20320" rIns="0" bIns="0" rtlCol="0">
            <a:spAutoFit/>
          </a:bodyPr>
          <a:lstStyle/>
          <a:p>
            <a:pPr marL="12700" marR="5080" indent="2917190" algn="just">
              <a:lnSpc>
                <a:spcPct val="95800"/>
              </a:lnSpc>
              <a:spcBef>
                <a:spcPts val="160"/>
              </a:spcBef>
            </a:pPr>
            <a:r>
              <a:rPr sz="1200" spc="-5" dirty="0">
                <a:latin typeface="Times New Roman"/>
                <a:cs typeface="Times New Roman"/>
              </a:rPr>
              <a:t>PIEDIMONTE </a:t>
            </a:r>
            <a:r>
              <a:rPr sz="1200" dirty="0">
                <a:latin typeface="Times New Roman"/>
                <a:cs typeface="Times New Roman"/>
              </a:rPr>
              <a:t>MATESE. </a:t>
            </a:r>
            <a:r>
              <a:rPr sz="1200" spc="-15" dirty="0">
                <a:latin typeface="Times New Roman"/>
                <a:cs typeface="Times New Roman"/>
              </a:rPr>
              <a:t>Il </a:t>
            </a:r>
            <a:r>
              <a:rPr sz="1200" spc="-5" dirty="0">
                <a:latin typeface="Times New Roman"/>
                <a:cs typeface="Times New Roman"/>
              </a:rPr>
              <a:t>Festival della </a:t>
            </a:r>
            <a:r>
              <a:rPr sz="1200" dirty="0">
                <a:latin typeface="Times New Roman"/>
                <a:cs typeface="Times New Roman"/>
              </a:rPr>
              <a:t>Cultura  </a:t>
            </a:r>
            <a:r>
              <a:rPr sz="1200" spc="-5" dirty="0">
                <a:latin typeface="Times New Roman"/>
                <a:cs typeface="Times New Roman"/>
              </a:rPr>
              <a:t>Creativa </a:t>
            </a:r>
            <a:r>
              <a:rPr sz="1200" dirty="0">
                <a:latin typeface="Times New Roman"/>
                <a:cs typeface="Times New Roman"/>
              </a:rPr>
              <a:t>è la </a:t>
            </a:r>
            <a:r>
              <a:rPr sz="1200" spc="-5" dirty="0">
                <a:latin typeface="Times New Roman"/>
                <a:cs typeface="Times New Roman"/>
              </a:rPr>
              <a:t>manifestazione nazionale, </a:t>
            </a:r>
            <a:r>
              <a:rPr sz="1200" dirty="0">
                <a:latin typeface="Times New Roman"/>
                <a:cs typeface="Times New Roman"/>
              </a:rPr>
              <a:t>organizzata </a:t>
            </a:r>
            <a:r>
              <a:rPr sz="1200" spc="-5" dirty="0">
                <a:latin typeface="Times New Roman"/>
                <a:cs typeface="Times New Roman"/>
              </a:rPr>
              <a:t>dalle Banche con </a:t>
            </a:r>
            <a:r>
              <a:rPr sz="1200" dirty="0">
                <a:latin typeface="Times New Roman"/>
                <a:cs typeface="Times New Roman"/>
              </a:rPr>
              <a:t>il </a:t>
            </a:r>
            <a:r>
              <a:rPr sz="1200" spc="-5" dirty="0">
                <a:latin typeface="Times New Roman"/>
                <a:cs typeface="Times New Roman"/>
              </a:rPr>
              <a:t>coordinamento dell’Abi,  interamente dedicata alla cultura per ragazzi che </a:t>
            </a:r>
            <a:r>
              <a:rPr sz="1200" dirty="0">
                <a:latin typeface="Times New Roman"/>
                <a:cs typeface="Times New Roman"/>
              </a:rPr>
              <a:t>non </a:t>
            </a:r>
            <a:r>
              <a:rPr sz="1200" spc="-5" dirty="0">
                <a:latin typeface="Times New Roman"/>
                <a:cs typeface="Times New Roman"/>
              </a:rPr>
              <a:t>si svolge </a:t>
            </a:r>
            <a:r>
              <a:rPr sz="1200" dirty="0">
                <a:latin typeface="Times New Roman"/>
                <a:cs typeface="Times New Roman"/>
              </a:rPr>
              <a:t>in una sola città né in </a:t>
            </a:r>
            <a:r>
              <a:rPr sz="1200" spc="-5" dirty="0">
                <a:latin typeface="Times New Roman"/>
                <a:cs typeface="Times New Roman"/>
              </a:rPr>
              <a:t>un’unica sede,  </a:t>
            </a:r>
            <a:r>
              <a:rPr sz="1200" dirty="0">
                <a:latin typeface="Times New Roman"/>
                <a:cs typeface="Times New Roman"/>
              </a:rPr>
              <a:t>ma </a:t>
            </a:r>
            <a:r>
              <a:rPr sz="1200" spc="-5" dirty="0">
                <a:latin typeface="Times New Roman"/>
                <a:cs typeface="Times New Roman"/>
              </a:rPr>
              <a:t>si </a:t>
            </a:r>
            <a:r>
              <a:rPr sz="1200" dirty="0">
                <a:latin typeface="Times New Roman"/>
                <a:cs typeface="Times New Roman"/>
              </a:rPr>
              <a:t>articola </a:t>
            </a:r>
            <a:r>
              <a:rPr sz="1200" spc="-5" dirty="0">
                <a:latin typeface="Times New Roman"/>
                <a:cs typeface="Times New Roman"/>
              </a:rPr>
              <a:t>attraverso </a:t>
            </a:r>
            <a:r>
              <a:rPr sz="1200" dirty="0">
                <a:latin typeface="Times New Roman"/>
                <a:cs typeface="Times New Roman"/>
              </a:rPr>
              <a:t>una </a:t>
            </a:r>
            <a:r>
              <a:rPr sz="1200" spc="-5" dirty="0">
                <a:latin typeface="Times New Roman"/>
                <a:cs typeface="Times New Roman"/>
              </a:rPr>
              <a:t>ricca costellazione </a:t>
            </a:r>
            <a:r>
              <a:rPr sz="1200" dirty="0">
                <a:latin typeface="Times New Roman"/>
                <a:cs typeface="Times New Roman"/>
              </a:rPr>
              <a:t>di </a:t>
            </a:r>
            <a:r>
              <a:rPr sz="1200" spc="-5" dirty="0">
                <a:latin typeface="Times New Roman"/>
                <a:cs typeface="Times New Roman"/>
              </a:rPr>
              <a:t>eventi, </a:t>
            </a:r>
            <a:r>
              <a:rPr sz="1200" dirty="0">
                <a:latin typeface="Times New Roman"/>
                <a:cs typeface="Times New Roman"/>
              </a:rPr>
              <a:t>iniziative e </a:t>
            </a:r>
            <a:r>
              <a:rPr sz="1200" spc="-5" dirty="0">
                <a:latin typeface="Times New Roman"/>
                <a:cs typeface="Times New Roman"/>
              </a:rPr>
              <a:t>laboratori diffusi su </a:t>
            </a:r>
            <a:r>
              <a:rPr sz="1200" dirty="0">
                <a:latin typeface="Times New Roman"/>
                <a:cs typeface="Times New Roman"/>
              </a:rPr>
              <a:t>tutto il  </a:t>
            </a:r>
            <a:r>
              <a:rPr sz="1200" spc="-5" dirty="0">
                <a:latin typeface="Times New Roman"/>
                <a:cs typeface="Times New Roman"/>
              </a:rPr>
              <a:t>territorio </a:t>
            </a:r>
            <a:r>
              <a:rPr sz="1200" dirty="0">
                <a:latin typeface="Times New Roman"/>
                <a:cs typeface="Times New Roman"/>
              </a:rPr>
              <a:t>nazionale e </a:t>
            </a:r>
            <a:r>
              <a:rPr sz="1200" spc="-5" dirty="0">
                <a:latin typeface="Times New Roman"/>
                <a:cs typeface="Times New Roman"/>
              </a:rPr>
              <a:t>dedicati all’arte, alla pittura, all’archeologia, alla musica, al canto, alla lettura,  al linguaggio, al </a:t>
            </a:r>
            <a:r>
              <a:rPr sz="1200" dirty="0">
                <a:latin typeface="Times New Roman"/>
                <a:cs typeface="Times New Roman"/>
              </a:rPr>
              <a:t>racconto e </a:t>
            </a:r>
            <a:r>
              <a:rPr sz="1200" spc="-5" dirty="0">
                <a:latin typeface="Times New Roman"/>
                <a:cs typeface="Times New Roman"/>
              </a:rPr>
              <a:t>al teatro.La Banca Capasso </a:t>
            </a:r>
            <a:r>
              <a:rPr sz="1200" dirty="0">
                <a:latin typeface="Times New Roman"/>
                <a:cs typeface="Times New Roman"/>
              </a:rPr>
              <a:t>Antonio </a:t>
            </a:r>
            <a:r>
              <a:rPr sz="1200" spc="-5" dirty="0">
                <a:latin typeface="Times New Roman"/>
                <a:cs typeface="Times New Roman"/>
              </a:rPr>
              <a:t>spa parteciperà </a:t>
            </a:r>
            <a:r>
              <a:rPr sz="1200" dirty="0">
                <a:latin typeface="Times New Roman"/>
                <a:cs typeface="Times New Roman"/>
              </a:rPr>
              <a:t>a </a:t>
            </a:r>
            <a:r>
              <a:rPr sz="1200" spc="-5" dirty="0">
                <a:latin typeface="Times New Roman"/>
                <a:cs typeface="Times New Roman"/>
              </a:rPr>
              <a:t>questa </a:t>
            </a:r>
            <a:r>
              <a:rPr sz="1200" dirty="0">
                <a:latin typeface="Times New Roman"/>
                <a:cs typeface="Times New Roman"/>
              </a:rPr>
              <a:t>seconda  edizione </a:t>
            </a:r>
            <a:r>
              <a:rPr sz="1200" spc="-5" dirty="0">
                <a:latin typeface="Times New Roman"/>
                <a:cs typeface="Times New Roman"/>
              </a:rPr>
              <a:t>confermandosi, anche quest’anno, come </a:t>
            </a:r>
            <a:r>
              <a:rPr sz="1200" dirty="0">
                <a:latin typeface="Times New Roman"/>
                <a:cs typeface="Times New Roman"/>
              </a:rPr>
              <a:t>unica </a:t>
            </a:r>
            <a:r>
              <a:rPr sz="1200" spc="-5" dirty="0">
                <a:latin typeface="Times New Roman"/>
                <a:cs typeface="Times New Roman"/>
              </a:rPr>
              <a:t>Banca </a:t>
            </a:r>
            <a:r>
              <a:rPr sz="1200" dirty="0">
                <a:latin typeface="Times New Roman"/>
                <a:cs typeface="Times New Roman"/>
              </a:rPr>
              <a:t>aderente nella </a:t>
            </a:r>
            <a:r>
              <a:rPr sz="1200" spc="-5" dirty="0">
                <a:latin typeface="Times New Roman"/>
                <a:cs typeface="Times New Roman"/>
              </a:rPr>
              <a:t>provincia </a:t>
            </a:r>
            <a:r>
              <a:rPr sz="1200" dirty="0">
                <a:latin typeface="Times New Roman"/>
                <a:cs typeface="Times New Roman"/>
              </a:rPr>
              <a:t>di Caserta.  </a:t>
            </a:r>
            <a:r>
              <a:rPr sz="1200" spc="-5" dirty="0">
                <a:latin typeface="Times New Roman"/>
                <a:cs typeface="Times New Roman"/>
              </a:rPr>
              <a:t>Questa </a:t>
            </a:r>
            <a:r>
              <a:rPr sz="1200" dirty="0">
                <a:latin typeface="Times New Roman"/>
                <a:cs typeface="Times New Roman"/>
              </a:rPr>
              <a:t>edizione, organizzata </a:t>
            </a:r>
            <a:r>
              <a:rPr sz="1200" spc="-5" dirty="0">
                <a:latin typeface="Times New Roman"/>
                <a:cs typeface="Times New Roman"/>
              </a:rPr>
              <a:t>dal </a:t>
            </a:r>
            <a:r>
              <a:rPr sz="1200" dirty="0">
                <a:latin typeface="Times New Roman"/>
                <a:cs typeface="Times New Roman"/>
              </a:rPr>
              <a:t>16 </a:t>
            </a:r>
            <a:r>
              <a:rPr sz="1200" spc="-5" dirty="0">
                <a:latin typeface="Times New Roman"/>
                <a:cs typeface="Times New Roman"/>
              </a:rPr>
              <a:t>al </a:t>
            </a:r>
            <a:r>
              <a:rPr sz="1200" dirty="0">
                <a:latin typeface="Times New Roman"/>
                <a:cs typeface="Times New Roman"/>
              </a:rPr>
              <a:t>21 marzo, </a:t>
            </a:r>
            <a:r>
              <a:rPr sz="1200" spc="-5" dirty="0">
                <a:latin typeface="Times New Roman"/>
                <a:cs typeface="Times New Roman"/>
              </a:rPr>
              <a:t>si rivolge </a:t>
            </a:r>
            <a:r>
              <a:rPr sz="1200" dirty="0">
                <a:latin typeface="Times New Roman"/>
                <a:cs typeface="Times New Roman"/>
              </a:rPr>
              <a:t>in particolare ai </a:t>
            </a:r>
            <a:r>
              <a:rPr sz="1200" spc="-5" dirty="0">
                <a:latin typeface="Times New Roman"/>
                <a:cs typeface="Times New Roman"/>
              </a:rPr>
              <a:t>bambini </a:t>
            </a:r>
            <a:r>
              <a:rPr sz="1200" dirty="0">
                <a:latin typeface="Times New Roman"/>
                <a:cs typeface="Times New Roman"/>
              </a:rPr>
              <a:t>e </a:t>
            </a:r>
            <a:r>
              <a:rPr sz="1200" spc="-5" dirty="0">
                <a:latin typeface="Times New Roman"/>
                <a:cs typeface="Times New Roman"/>
              </a:rPr>
              <a:t>ai </a:t>
            </a:r>
            <a:r>
              <a:rPr sz="1200" dirty="0">
                <a:latin typeface="Times New Roman"/>
                <a:cs typeface="Times New Roman"/>
              </a:rPr>
              <a:t>ragazzi </a:t>
            </a:r>
            <a:r>
              <a:rPr sz="1200" spc="-5" dirty="0">
                <a:latin typeface="Times New Roman"/>
                <a:cs typeface="Times New Roman"/>
              </a:rPr>
              <a:t>dai  </a:t>
            </a:r>
            <a:r>
              <a:rPr sz="1200" dirty="0">
                <a:latin typeface="Times New Roman"/>
                <a:cs typeface="Times New Roman"/>
              </a:rPr>
              <a:t>6 </a:t>
            </a:r>
            <a:r>
              <a:rPr sz="1200" spc="-5" dirty="0">
                <a:latin typeface="Times New Roman"/>
                <a:cs typeface="Times New Roman"/>
              </a:rPr>
              <a:t>ai </a:t>
            </a:r>
            <a:r>
              <a:rPr sz="1200" dirty="0">
                <a:latin typeface="Times New Roman"/>
                <a:cs typeface="Times New Roman"/>
              </a:rPr>
              <a:t>14 </a:t>
            </a:r>
            <a:r>
              <a:rPr sz="1200" spc="-5" dirty="0">
                <a:latin typeface="Times New Roman"/>
                <a:cs typeface="Times New Roman"/>
              </a:rPr>
              <a:t>anni, con </a:t>
            </a:r>
            <a:r>
              <a:rPr sz="1200" dirty="0">
                <a:latin typeface="Times New Roman"/>
                <a:cs typeface="Times New Roman"/>
              </a:rPr>
              <a:t>l’obiettivo di </a:t>
            </a:r>
            <a:r>
              <a:rPr sz="1200" spc="-5" dirty="0">
                <a:latin typeface="Times New Roman"/>
                <a:cs typeface="Times New Roman"/>
              </a:rPr>
              <a:t>avvicinarli alla </a:t>
            </a:r>
            <a:r>
              <a:rPr sz="1200" dirty="0">
                <a:latin typeface="Times New Roman"/>
                <a:cs typeface="Times New Roman"/>
              </a:rPr>
              <a:t>cultura e in particolare </a:t>
            </a:r>
            <a:r>
              <a:rPr sz="1200" spc="-5" dirty="0">
                <a:latin typeface="Times New Roman"/>
                <a:cs typeface="Times New Roman"/>
              </a:rPr>
              <a:t>agli aspetti </a:t>
            </a:r>
            <a:r>
              <a:rPr sz="1200" dirty="0">
                <a:latin typeface="Times New Roman"/>
                <a:cs typeface="Times New Roman"/>
              </a:rPr>
              <a:t>più </a:t>
            </a:r>
            <a:r>
              <a:rPr sz="1200" spc="-5" dirty="0">
                <a:latin typeface="Times New Roman"/>
                <a:cs typeface="Times New Roman"/>
              </a:rPr>
              <a:t>“generativi”  della creatività. </a:t>
            </a:r>
            <a:r>
              <a:rPr sz="1200" spc="-15" dirty="0">
                <a:latin typeface="Times New Roman"/>
                <a:cs typeface="Times New Roman"/>
              </a:rPr>
              <a:t>Il </a:t>
            </a:r>
            <a:r>
              <a:rPr sz="1200" dirty="0">
                <a:latin typeface="Times New Roman"/>
                <a:cs typeface="Times New Roman"/>
              </a:rPr>
              <a:t>tema di </a:t>
            </a:r>
            <a:r>
              <a:rPr sz="1200" spc="-5" dirty="0">
                <a:latin typeface="Times New Roman"/>
                <a:cs typeface="Times New Roman"/>
              </a:rPr>
              <a:t>quest’anno </a:t>
            </a:r>
            <a:r>
              <a:rPr sz="1200" dirty="0">
                <a:latin typeface="Times New Roman"/>
                <a:cs typeface="Times New Roman"/>
              </a:rPr>
              <a:t>è </a:t>
            </a:r>
            <a:r>
              <a:rPr sz="1200" spc="-5" dirty="0">
                <a:latin typeface="Times New Roman"/>
                <a:cs typeface="Times New Roman"/>
              </a:rPr>
              <a:t>“L’alfabeto del Mondo”: trarre </a:t>
            </a:r>
            <a:r>
              <a:rPr sz="1200" dirty="0">
                <a:latin typeface="Times New Roman"/>
                <a:cs typeface="Times New Roman"/>
              </a:rPr>
              <a:t>ispirazione </a:t>
            </a:r>
            <a:r>
              <a:rPr sz="1200" spc="-5" dirty="0">
                <a:latin typeface="Times New Roman"/>
                <a:cs typeface="Times New Roman"/>
              </a:rPr>
              <a:t>dalla natura,  dall’opera dell’uomo </a:t>
            </a:r>
            <a:r>
              <a:rPr sz="1200" dirty="0">
                <a:latin typeface="Times New Roman"/>
                <a:cs typeface="Times New Roman"/>
              </a:rPr>
              <a:t>e dalle </a:t>
            </a:r>
            <a:r>
              <a:rPr sz="1200" spc="-5" dirty="0">
                <a:latin typeface="Times New Roman"/>
                <a:cs typeface="Times New Roman"/>
              </a:rPr>
              <a:t>proprie </a:t>
            </a:r>
            <a:r>
              <a:rPr sz="1200" dirty="0">
                <a:latin typeface="Times New Roman"/>
                <a:cs typeface="Times New Roman"/>
              </a:rPr>
              <a:t>emozioni, </a:t>
            </a:r>
            <a:r>
              <a:rPr sz="1200" spc="-5" dirty="0">
                <a:latin typeface="Times New Roman"/>
                <a:cs typeface="Times New Roman"/>
              </a:rPr>
              <a:t>imparare </a:t>
            </a:r>
            <a:r>
              <a:rPr sz="1200" dirty="0">
                <a:latin typeface="Times New Roman"/>
                <a:cs typeface="Times New Roman"/>
              </a:rPr>
              <a:t>a </a:t>
            </a:r>
            <a:r>
              <a:rPr sz="1200" spc="-5" dirty="0">
                <a:latin typeface="Times New Roman"/>
                <a:cs typeface="Times New Roman"/>
              </a:rPr>
              <a:t>riconoscere </a:t>
            </a:r>
            <a:r>
              <a:rPr sz="1200" dirty="0">
                <a:latin typeface="Times New Roman"/>
                <a:cs typeface="Times New Roman"/>
              </a:rPr>
              <a:t>e a </a:t>
            </a:r>
            <a:r>
              <a:rPr sz="1200" spc="-5" dirty="0">
                <a:latin typeface="Times New Roman"/>
                <a:cs typeface="Times New Roman"/>
              </a:rPr>
              <a:t>leggere </a:t>
            </a:r>
            <a:r>
              <a:rPr sz="1200" dirty="0">
                <a:latin typeface="Times New Roman"/>
                <a:cs typeface="Times New Roman"/>
              </a:rPr>
              <a:t>i </a:t>
            </a:r>
            <a:r>
              <a:rPr sz="1200" spc="-5" dirty="0">
                <a:latin typeface="Times New Roman"/>
                <a:cs typeface="Times New Roman"/>
              </a:rPr>
              <a:t>segni intorno </a:t>
            </a:r>
            <a:r>
              <a:rPr sz="1200" dirty="0">
                <a:latin typeface="Times New Roman"/>
                <a:cs typeface="Times New Roman"/>
              </a:rPr>
              <a:t>a  </a:t>
            </a:r>
            <a:r>
              <a:rPr sz="1200" spc="-5" dirty="0">
                <a:latin typeface="Times New Roman"/>
                <a:cs typeface="Times New Roman"/>
              </a:rPr>
              <a:t>noi.Durante </a:t>
            </a:r>
            <a:r>
              <a:rPr sz="1200" dirty="0">
                <a:latin typeface="Times New Roman"/>
                <a:cs typeface="Times New Roman"/>
              </a:rPr>
              <a:t>la </a:t>
            </a:r>
            <a:r>
              <a:rPr sz="1200" spc="-5" dirty="0">
                <a:latin typeface="Times New Roman"/>
                <a:cs typeface="Times New Roman"/>
              </a:rPr>
              <a:t>settimana </a:t>
            </a:r>
            <a:r>
              <a:rPr sz="1200" dirty="0">
                <a:latin typeface="Times New Roman"/>
                <a:cs typeface="Times New Roman"/>
              </a:rPr>
              <a:t>di </a:t>
            </a:r>
            <a:r>
              <a:rPr sz="1200" spc="-5" dirty="0">
                <a:latin typeface="Times New Roman"/>
                <a:cs typeface="Times New Roman"/>
              </a:rPr>
              <a:t>workshop gli alunni delle elementari </a:t>
            </a:r>
            <a:r>
              <a:rPr sz="1200" dirty="0">
                <a:latin typeface="Times New Roman"/>
                <a:cs typeface="Times New Roman"/>
              </a:rPr>
              <a:t>e medie sono stati </a:t>
            </a:r>
            <a:r>
              <a:rPr sz="1200" spc="-5" dirty="0">
                <a:latin typeface="Times New Roman"/>
                <a:cs typeface="Times New Roman"/>
              </a:rPr>
              <a:t>protagonisti  della Ri-SCOPERTA del territorio per </a:t>
            </a:r>
            <a:r>
              <a:rPr sz="1200" dirty="0">
                <a:latin typeface="Times New Roman"/>
                <a:cs typeface="Times New Roman"/>
              </a:rPr>
              <a:t>avvicinare i </a:t>
            </a:r>
            <a:r>
              <a:rPr sz="1200" spc="-5" dirty="0">
                <a:latin typeface="Times New Roman"/>
                <a:cs typeface="Times New Roman"/>
              </a:rPr>
              <a:t>ragazzi alla conoscenza del </a:t>
            </a:r>
            <a:r>
              <a:rPr sz="1200" dirty="0">
                <a:latin typeface="Times New Roman"/>
                <a:cs typeface="Times New Roman"/>
              </a:rPr>
              <a:t>territorio </a:t>
            </a:r>
            <a:r>
              <a:rPr sz="1200" spc="-5" dirty="0">
                <a:latin typeface="Times New Roman"/>
                <a:cs typeface="Times New Roman"/>
              </a:rPr>
              <a:t>del </a:t>
            </a:r>
            <a:r>
              <a:rPr sz="1200" dirty="0">
                <a:latin typeface="Times New Roman"/>
                <a:cs typeface="Times New Roman"/>
              </a:rPr>
              <a:t>Matese  e </a:t>
            </a:r>
            <a:r>
              <a:rPr sz="1200" spc="-5" dirty="0">
                <a:latin typeface="Times New Roman"/>
                <a:cs typeface="Times New Roman"/>
              </a:rPr>
              <a:t>favorire </a:t>
            </a:r>
            <a:r>
              <a:rPr sz="1200" dirty="0">
                <a:latin typeface="Times New Roman"/>
                <a:cs typeface="Times New Roman"/>
              </a:rPr>
              <a:t>lo sviluppo delle </a:t>
            </a:r>
            <a:r>
              <a:rPr sz="1200" spc="-5" dirty="0">
                <a:latin typeface="Times New Roman"/>
                <a:cs typeface="Times New Roman"/>
              </a:rPr>
              <a:t>capacità </a:t>
            </a:r>
            <a:r>
              <a:rPr sz="1200" dirty="0">
                <a:latin typeface="Times New Roman"/>
                <a:cs typeface="Times New Roman"/>
              </a:rPr>
              <a:t>di </a:t>
            </a:r>
            <a:r>
              <a:rPr sz="1200" spc="-5" dirty="0">
                <a:latin typeface="Times New Roman"/>
                <a:cs typeface="Times New Roman"/>
              </a:rPr>
              <a:t>osservare, </a:t>
            </a:r>
            <a:r>
              <a:rPr sz="1200" dirty="0">
                <a:latin typeface="Times New Roman"/>
                <a:cs typeface="Times New Roman"/>
              </a:rPr>
              <a:t>stupirsi, </a:t>
            </a:r>
            <a:r>
              <a:rPr sz="1200" spc="-5" dirty="0">
                <a:latin typeface="Times New Roman"/>
                <a:cs typeface="Times New Roman"/>
              </a:rPr>
              <a:t>raccontare </a:t>
            </a:r>
            <a:r>
              <a:rPr sz="1200" dirty="0">
                <a:latin typeface="Times New Roman"/>
                <a:cs typeface="Times New Roman"/>
              </a:rPr>
              <a:t>in modo nuovo e creativo.  </a:t>
            </a:r>
            <a:r>
              <a:rPr sz="1200" spc="-5" dirty="0">
                <a:latin typeface="Times New Roman"/>
                <a:cs typeface="Times New Roman"/>
              </a:rPr>
              <a:t>Attraverso </a:t>
            </a:r>
            <a:r>
              <a:rPr sz="1200" dirty="0">
                <a:latin typeface="Times New Roman"/>
                <a:cs typeface="Times New Roman"/>
              </a:rPr>
              <a:t>una visita guidata </a:t>
            </a:r>
            <a:r>
              <a:rPr sz="1200" spc="-5" dirty="0">
                <a:latin typeface="Times New Roman"/>
                <a:cs typeface="Times New Roman"/>
              </a:rPr>
              <a:t>al MuCiRaMa </a:t>
            </a:r>
            <a:r>
              <a:rPr sz="1200" dirty="0">
                <a:latin typeface="Times New Roman"/>
                <a:cs typeface="Times New Roman"/>
              </a:rPr>
              <a:t>di Piedimonte </a:t>
            </a:r>
            <a:r>
              <a:rPr sz="1200" spc="-5" dirty="0">
                <a:latin typeface="Times New Roman"/>
                <a:cs typeface="Times New Roman"/>
              </a:rPr>
              <a:t>Matese, </a:t>
            </a:r>
            <a:r>
              <a:rPr sz="1200" dirty="0">
                <a:latin typeface="Times New Roman"/>
                <a:cs typeface="Times New Roman"/>
              </a:rPr>
              <a:t>la </a:t>
            </a:r>
            <a:r>
              <a:rPr sz="1200" spc="-5" dirty="0">
                <a:latin typeface="Times New Roman"/>
                <a:cs typeface="Times New Roman"/>
              </a:rPr>
              <a:t>guida dell’Associazione  “Am’Arte” </a:t>
            </a:r>
            <a:r>
              <a:rPr sz="1200" dirty="0">
                <a:latin typeface="Times New Roman"/>
                <a:cs typeface="Times New Roman"/>
              </a:rPr>
              <a:t>ha </a:t>
            </a:r>
            <a:r>
              <a:rPr sz="1200" spc="-5" dirty="0">
                <a:latin typeface="Times New Roman"/>
                <a:cs typeface="Times New Roman"/>
              </a:rPr>
              <a:t>aiutato </a:t>
            </a:r>
            <a:r>
              <a:rPr sz="1200" dirty="0">
                <a:latin typeface="Times New Roman"/>
                <a:cs typeface="Times New Roman"/>
              </a:rPr>
              <a:t>i </a:t>
            </a:r>
            <a:r>
              <a:rPr sz="1200" spc="-5" dirty="0">
                <a:latin typeface="Times New Roman"/>
                <a:cs typeface="Times New Roman"/>
              </a:rPr>
              <a:t>bambini ed </a:t>
            </a:r>
            <a:r>
              <a:rPr sz="1200" dirty="0">
                <a:latin typeface="Times New Roman"/>
                <a:cs typeface="Times New Roman"/>
              </a:rPr>
              <a:t>i </a:t>
            </a:r>
            <a:r>
              <a:rPr sz="1200" spc="-5" dirty="0">
                <a:latin typeface="Times New Roman"/>
                <a:cs typeface="Times New Roman"/>
              </a:rPr>
              <a:t>ragazzi </a:t>
            </a:r>
            <a:r>
              <a:rPr sz="1200" dirty="0">
                <a:latin typeface="Times New Roman"/>
                <a:cs typeface="Times New Roman"/>
              </a:rPr>
              <a:t>partecipanti a </a:t>
            </a:r>
            <a:r>
              <a:rPr sz="1200" spc="-5" dirty="0">
                <a:latin typeface="Times New Roman"/>
                <a:cs typeface="Times New Roman"/>
              </a:rPr>
              <a:t>riconoscere, nei reperti presenti al  </a:t>
            </a:r>
            <a:r>
              <a:rPr sz="1200" dirty="0">
                <a:latin typeface="Times New Roman"/>
                <a:cs typeface="Times New Roman"/>
              </a:rPr>
              <a:t>museo, i </a:t>
            </a:r>
            <a:r>
              <a:rPr sz="1200" spc="-5" dirty="0">
                <a:latin typeface="Times New Roman"/>
                <a:cs typeface="Times New Roman"/>
              </a:rPr>
              <a:t>segni </a:t>
            </a:r>
            <a:r>
              <a:rPr sz="1200" dirty="0">
                <a:latin typeface="Times New Roman"/>
                <a:cs typeface="Times New Roman"/>
              </a:rPr>
              <a:t>e le </a:t>
            </a:r>
            <a:r>
              <a:rPr sz="1200" spc="-5" dirty="0">
                <a:latin typeface="Times New Roman"/>
                <a:cs typeface="Times New Roman"/>
              </a:rPr>
              <a:t>lingue che </a:t>
            </a:r>
            <a:r>
              <a:rPr sz="1200" dirty="0">
                <a:latin typeface="Times New Roman"/>
                <a:cs typeface="Times New Roman"/>
              </a:rPr>
              <a:t>hanno </a:t>
            </a:r>
            <a:r>
              <a:rPr sz="1200" spc="-5" dirty="0">
                <a:latin typeface="Times New Roman"/>
                <a:cs typeface="Times New Roman"/>
              </a:rPr>
              <a:t>abitato </a:t>
            </a:r>
            <a:r>
              <a:rPr sz="1200" dirty="0">
                <a:latin typeface="Times New Roman"/>
                <a:cs typeface="Times New Roman"/>
              </a:rPr>
              <a:t>il </a:t>
            </a:r>
            <a:r>
              <a:rPr sz="1200" spc="-5" dirty="0">
                <a:latin typeface="Times New Roman"/>
                <a:cs typeface="Times New Roman"/>
              </a:rPr>
              <a:t>Matese. </a:t>
            </a:r>
            <a:r>
              <a:rPr sz="1200" dirty="0">
                <a:latin typeface="Times New Roman"/>
                <a:cs typeface="Times New Roman"/>
              </a:rPr>
              <a:t>Con i </a:t>
            </a:r>
            <a:r>
              <a:rPr sz="1200" spc="-5" dirty="0">
                <a:latin typeface="Times New Roman"/>
                <a:cs typeface="Times New Roman"/>
              </a:rPr>
              <a:t>laboratori </a:t>
            </a:r>
            <a:r>
              <a:rPr sz="1200" dirty="0">
                <a:latin typeface="Times New Roman"/>
                <a:cs typeface="Times New Roman"/>
              </a:rPr>
              <a:t>hanno </a:t>
            </a:r>
            <a:r>
              <a:rPr sz="1200" spc="-5" dirty="0">
                <a:latin typeface="Times New Roman"/>
                <a:cs typeface="Times New Roman"/>
              </a:rPr>
              <a:t>rintracciato con </a:t>
            </a:r>
            <a:r>
              <a:rPr sz="1200" dirty="0">
                <a:latin typeface="Times New Roman"/>
                <a:cs typeface="Times New Roman"/>
              </a:rPr>
              <a:t>scritti  e </a:t>
            </a:r>
            <a:r>
              <a:rPr sz="1200" spc="-5" dirty="0">
                <a:latin typeface="Times New Roman"/>
                <a:cs typeface="Times New Roman"/>
              </a:rPr>
              <a:t>fotografie, </a:t>
            </a:r>
            <a:r>
              <a:rPr sz="1200" dirty="0">
                <a:latin typeface="Times New Roman"/>
                <a:cs typeface="Times New Roman"/>
              </a:rPr>
              <a:t>i </a:t>
            </a:r>
            <a:r>
              <a:rPr sz="1200" spc="-5" dirty="0">
                <a:latin typeface="Times New Roman"/>
                <a:cs typeface="Times New Roman"/>
              </a:rPr>
              <a:t>segni dell’alfabeto della natura </a:t>
            </a:r>
            <a:r>
              <a:rPr sz="1200" dirty="0">
                <a:latin typeface="Times New Roman"/>
                <a:cs typeface="Times New Roman"/>
              </a:rPr>
              <a:t>per </a:t>
            </a:r>
            <a:r>
              <a:rPr sz="1200" spc="-5" dirty="0">
                <a:latin typeface="Times New Roman"/>
                <a:cs typeface="Times New Roman"/>
              </a:rPr>
              <a:t>poterli </a:t>
            </a:r>
            <a:r>
              <a:rPr sz="1200" dirty="0">
                <a:latin typeface="Times New Roman"/>
                <a:cs typeface="Times New Roman"/>
              </a:rPr>
              <a:t>poi </a:t>
            </a:r>
            <a:r>
              <a:rPr sz="1200" spc="-5" dirty="0">
                <a:latin typeface="Times New Roman"/>
                <a:cs typeface="Times New Roman"/>
              </a:rPr>
              <a:t>raccontare.Tutto </a:t>
            </a:r>
            <a:r>
              <a:rPr sz="1200" dirty="0">
                <a:latin typeface="Times New Roman"/>
                <a:cs typeface="Times New Roman"/>
              </a:rPr>
              <a:t>il </a:t>
            </a:r>
            <a:r>
              <a:rPr sz="1200" spc="-5" dirty="0">
                <a:latin typeface="Times New Roman"/>
                <a:cs typeface="Times New Roman"/>
              </a:rPr>
              <a:t>materiale</a:t>
            </a:r>
            <a:r>
              <a:rPr sz="1200" spc="200" dirty="0">
                <a:latin typeface="Times New Roman"/>
                <a:cs typeface="Times New Roman"/>
              </a:rPr>
              <a:t> </a:t>
            </a:r>
            <a:r>
              <a:rPr sz="1200" spc="-5" dirty="0">
                <a:latin typeface="Times New Roman"/>
                <a:cs typeface="Times New Roman"/>
              </a:rPr>
              <a:t>prodotto</a:t>
            </a:r>
            <a:endParaRPr sz="1200">
              <a:latin typeface="Times New Roman"/>
              <a:cs typeface="Times New Roman"/>
            </a:endParaRPr>
          </a:p>
        </p:txBody>
      </p:sp>
      <p:sp>
        <p:nvSpPr>
          <p:cNvPr id="6" name="object 6"/>
          <p:cNvSpPr/>
          <p:nvPr/>
        </p:nvSpPr>
        <p:spPr>
          <a:xfrm>
            <a:off x="2635132" y="2442971"/>
            <a:ext cx="2295642" cy="72720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20090" y="5302503"/>
            <a:ext cx="2857500" cy="16002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4895" cy="732028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566285">
              <a:lnSpc>
                <a:spcPts val="1839"/>
              </a:lnSpc>
            </a:pPr>
            <a:r>
              <a:rPr sz="1600" b="1" spc="-5" dirty="0">
                <a:latin typeface="Arial"/>
                <a:cs typeface="Arial"/>
              </a:rPr>
              <a:t>Italian</a:t>
            </a:r>
            <a:r>
              <a:rPr sz="1600" b="1" spc="-25" dirty="0">
                <a:latin typeface="Arial"/>
                <a:cs typeface="Arial"/>
              </a:rPr>
              <a:t>e</a:t>
            </a:r>
            <a:r>
              <a:rPr sz="1600" b="1" spc="35" dirty="0">
                <a:latin typeface="Arial"/>
                <a:cs typeface="Arial"/>
              </a:rPr>
              <a:t>w</a:t>
            </a:r>
            <a:r>
              <a:rPr sz="1600" b="1" spc="-5" dirty="0">
                <a:latin typeface="Arial"/>
                <a:cs typeface="Arial"/>
              </a:rPr>
              <a:t>s24.net  19 marzo</a:t>
            </a:r>
            <a:r>
              <a:rPr sz="1600" b="1" spc="-2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ts val="1380"/>
              </a:lnSpc>
              <a:spcBef>
                <a:spcPts val="975"/>
              </a:spcBef>
            </a:pPr>
            <a:r>
              <a:rPr sz="1200" spc="-5" dirty="0">
                <a:latin typeface="Times New Roman"/>
                <a:cs typeface="Times New Roman"/>
              </a:rPr>
              <a:t>andrà </a:t>
            </a:r>
            <a:r>
              <a:rPr sz="1200" dirty="0">
                <a:latin typeface="Times New Roman"/>
                <a:cs typeface="Times New Roman"/>
              </a:rPr>
              <a:t>a costruire un </a:t>
            </a:r>
            <a:r>
              <a:rPr sz="1200" spc="-5" dirty="0">
                <a:latin typeface="Times New Roman"/>
                <a:cs typeface="Times New Roman"/>
              </a:rPr>
              <a:t>grande libro, “Matesepedia”, raccolta </a:t>
            </a:r>
            <a:r>
              <a:rPr sz="1200" dirty="0">
                <a:latin typeface="Times New Roman"/>
                <a:cs typeface="Times New Roman"/>
              </a:rPr>
              <a:t>di </a:t>
            </a:r>
            <a:r>
              <a:rPr sz="1200" spc="-5" dirty="0">
                <a:latin typeface="Times New Roman"/>
                <a:cs typeface="Times New Roman"/>
              </a:rPr>
              <a:t>immagini </a:t>
            </a:r>
            <a:r>
              <a:rPr sz="1200" dirty="0">
                <a:latin typeface="Times New Roman"/>
                <a:cs typeface="Times New Roman"/>
              </a:rPr>
              <a:t>e </a:t>
            </a:r>
            <a:r>
              <a:rPr sz="1200" spc="-5" dirty="0">
                <a:latin typeface="Times New Roman"/>
                <a:cs typeface="Times New Roman"/>
              </a:rPr>
              <a:t>delle storie </a:t>
            </a:r>
            <a:r>
              <a:rPr sz="1200" dirty="0">
                <a:latin typeface="Times New Roman"/>
                <a:cs typeface="Times New Roman"/>
              </a:rPr>
              <a:t>nate  </a:t>
            </a:r>
            <a:r>
              <a:rPr sz="1200" spc="-5" dirty="0">
                <a:latin typeface="Times New Roman"/>
                <a:cs typeface="Times New Roman"/>
              </a:rPr>
              <a:t>dall’incontro </a:t>
            </a:r>
            <a:r>
              <a:rPr sz="1200" dirty="0">
                <a:latin typeface="Times New Roman"/>
                <a:cs typeface="Times New Roman"/>
              </a:rPr>
              <a:t>tra la </a:t>
            </a:r>
            <a:r>
              <a:rPr sz="1200" spc="-5" dirty="0">
                <a:latin typeface="Times New Roman"/>
                <a:cs typeface="Times New Roman"/>
              </a:rPr>
              <a:t>fantasia dei ragazzi ed </a:t>
            </a:r>
            <a:r>
              <a:rPr sz="1200" dirty="0">
                <a:latin typeface="Times New Roman"/>
                <a:cs typeface="Times New Roman"/>
              </a:rPr>
              <a:t>il </a:t>
            </a:r>
            <a:r>
              <a:rPr sz="1200" spc="-5" dirty="0">
                <a:latin typeface="Times New Roman"/>
                <a:cs typeface="Times New Roman"/>
              </a:rPr>
              <a:t>territorio, </a:t>
            </a:r>
            <a:r>
              <a:rPr sz="1200" dirty="0">
                <a:latin typeface="Times New Roman"/>
                <a:cs typeface="Times New Roman"/>
              </a:rPr>
              <a:t>e </a:t>
            </a:r>
            <a:r>
              <a:rPr sz="1200" spc="-5" dirty="0">
                <a:latin typeface="Times New Roman"/>
                <a:cs typeface="Times New Roman"/>
              </a:rPr>
              <a:t>sarà presentato </a:t>
            </a:r>
            <a:r>
              <a:rPr sz="1200" dirty="0">
                <a:latin typeface="Times New Roman"/>
                <a:cs typeface="Times New Roman"/>
              </a:rPr>
              <a:t>a tutti, </a:t>
            </a:r>
            <a:r>
              <a:rPr sz="1200" spc="-5" dirty="0">
                <a:latin typeface="Times New Roman"/>
                <a:cs typeface="Times New Roman"/>
              </a:rPr>
              <a:t>sabato </a:t>
            </a:r>
            <a:r>
              <a:rPr sz="1200" dirty="0">
                <a:latin typeface="Times New Roman"/>
                <a:cs typeface="Times New Roman"/>
              </a:rPr>
              <a:t>21 </a:t>
            </a:r>
            <a:r>
              <a:rPr sz="1200" spc="-5" dirty="0">
                <a:latin typeface="Times New Roman"/>
                <a:cs typeface="Times New Roman"/>
              </a:rPr>
              <a:t>marzo  dalle ore </a:t>
            </a:r>
            <a:r>
              <a:rPr sz="1200" dirty="0">
                <a:latin typeface="Times New Roman"/>
                <a:cs typeface="Times New Roman"/>
              </a:rPr>
              <a:t>17 </a:t>
            </a:r>
            <a:r>
              <a:rPr sz="1200" spc="-5" dirty="0">
                <a:latin typeface="Times New Roman"/>
                <a:cs typeface="Times New Roman"/>
              </a:rPr>
              <a:t>presso </a:t>
            </a:r>
            <a:r>
              <a:rPr sz="1200" dirty="0">
                <a:latin typeface="Times New Roman"/>
                <a:cs typeface="Times New Roman"/>
              </a:rPr>
              <a:t>l’Auditorium </a:t>
            </a:r>
            <a:r>
              <a:rPr sz="1200" spc="-5" dirty="0">
                <a:latin typeface="Times New Roman"/>
                <a:cs typeface="Times New Roman"/>
              </a:rPr>
              <a:t>del Parco Regionale del Matese </a:t>
            </a:r>
            <a:r>
              <a:rPr sz="1200" spc="15" dirty="0">
                <a:latin typeface="Times New Roman"/>
                <a:cs typeface="Times New Roman"/>
              </a:rPr>
              <a:t>in </a:t>
            </a:r>
            <a:r>
              <a:rPr sz="1200" spc="-5" dirty="0">
                <a:latin typeface="Times New Roman"/>
                <a:cs typeface="Times New Roman"/>
              </a:rPr>
              <a:t>Sant’Angelo d’Alife. </a:t>
            </a:r>
            <a:r>
              <a:rPr sz="1200" spc="-10" dirty="0">
                <a:latin typeface="Times New Roman"/>
                <a:cs typeface="Times New Roman"/>
              </a:rPr>
              <a:t>In </a:t>
            </a:r>
            <a:r>
              <a:rPr sz="1200" dirty="0">
                <a:latin typeface="Times New Roman"/>
                <a:cs typeface="Times New Roman"/>
              </a:rPr>
              <a:t>quella  </a:t>
            </a:r>
            <a:r>
              <a:rPr sz="1200" spc="-5" dirty="0">
                <a:latin typeface="Times New Roman"/>
                <a:cs typeface="Times New Roman"/>
              </a:rPr>
              <a:t>occasione ci sarà </a:t>
            </a:r>
            <a:r>
              <a:rPr sz="1200" dirty="0">
                <a:latin typeface="Times New Roman"/>
                <a:cs typeface="Times New Roman"/>
              </a:rPr>
              <a:t>un incontro </a:t>
            </a:r>
            <a:r>
              <a:rPr sz="1200" spc="-5" dirty="0">
                <a:latin typeface="Times New Roman"/>
                <a:cs typeface="Times New Roman"/>
              </a:rPr>
              <a:t>con </a:t>
            </a:r>
            <a:r>
              <a:rPr sz="1200" dirty="0">
                <a:latin typeface="Times New Roman"/>
                <a:cs typeface="Times New Roman"/>
              </a:rPr>
              <a:t>il prof Claudio </a:t>
            </a:r>
            <a:r>
              <a:rPr sz="1200" spc="-5" dirty="0">
                <a:latin typeface="Times New Roman"/>
                <a:cs typeface="Times New Roman"/>
              </a:rPr>
              <a:t>Visentin che illustrerà </a:t>
            </a:r>
            <a:r>
              <a:rPr sz="1200" dirty="0">
                <a:latin typeface="Times New Roman"/>
                <a:cs typeface="Times New Roman"/>
              </a:rPr>
              <a:t>la </a:t>
            </a:r>
            <a:r>
              <a:rPr sz="1200" spc="-5" dirty="0">
                <a:latin typeface="Times New Roman"/>
                <a:cs typeface="Times New Roman"/>
              </a:rPr>
              <a:t>“Geografia </a:t>
            </a:r>
            <a:r>
              <a:rPr sz="1200" dirty="0">
                <a:latin typeface="Times New Roman"/>
                <a:cs typeface="Times New Roman"/>
              </a:rPr>
              <a:t>dei  </a:t>
            </a:r>
            <a:r>
              <a:rPr sz="1200" spc="-5" dirty="0">
                <a:latin typeface="Times New Roman"/>
                <a:cs typeface="Times New Roman"/>
              </a:rPr>
              <a:t>Viaggiatori” .”Ogni viaggiatore crea </a:t>
            </a:r>
            <a:r>
              <a:rPr sz="1200" dirty="0">
                <a:latin typeface="Times New Roman"/>
                <a:cs typeface="Times New Roman"/>
              </a:rPr>
              <a:t>il </a:t>
            </a:r>
            <a:r>
              <a:rPr sz="1200" spc="-5" dirty="0">
                <a:latin typeface="Times New Roman"/>
                <a:cs typeface="Times New Roman"/>
              </a:rPr>
              <a:t>proprio personale Alfabeto del </a:t>
            </a:r>
            <a:r>
              <a:rPr sz="1200" dirty="0">
                <a:latin typeface="Times New Roman"/>
                <a:cs typeface="Times New Roman"/>
              </a:rPr>
              <a:t>mondo </a:t>
            </a:r>
            <a:r>
              <a:rPr sz="1200" spc="-5" dirty="0">
                <a:latin typeface="Times New Roman"/>
                <a:cs typeface="Times New Roman"/>
              </a:rPr>
              <a:t>ed </a:t>
            </a:r>
            <a:r>
              <a:rPr sz="1200" dirty="0">
                <a:latin typeface="Times New Roman"/>
                <a:cs typeface="Times New Roman"/>
              </a:rPr>
              <a:t>è </a:t>
            </a:r>
            <a:r>
              <a:rPr sz="1200" spc="-5" dirty="0">
                <a:latin typeface="Times New Roman"/>
                <a:cs typeface="Times New Roman"/>
              </a:rPr>
              <a:t>con queste lettere  che vengono scritti </a:t>
            </a:r>
            <a:r>
              <a:rPr sz="1200" dirty="0">
                <a:latin typeface="Times New Roman"/>
                <a:cs typeface="Times New Roman"/>
              </a:rPr>
              <a:t>i </a:t>
            </a:r>
            <a:r>
              <a:rPr sz="1200" spc="-5" dirty="0">
                <a:latin typeface="Times New Roman"/>
                <a:cs typeface="Times New Roman"/>
              </a:rPr>
              <a:t>libri </a:t>
            </a:r>
            <a:r>
              <a:rPr sz="1200" dirty="0">
                <a:latin typeface="Times New Roman"/>
                <a:cs typeface="Times New Roman"/>
              </a:rPr>
              <a:t>di </a:t>
            </a:r>
            <a:r>
              <a:rPr sz="1200" spc="-5" dirty="0">
                <a:latin typeface="Times New Roman"/>
                <a:cs typeface="Times New Roman"/>
              </a:rPr>
              <a:t>viaggio. Nasce così </a:t>
            </a:r>
            <a:r>
              <a:rPr sz="1200" dirty="0">
                <a:latin typeface="Times New Roman"/>
                <a:cs typeface="Times New Roman"/>
              </a:rPr>
              <a:t>una </a:t>
            </a:r>
            <a:r>
              <a:rPr sz="1200" spc="-5" dirty="0">
                <a:latin typeface="Times New Roman"/>
                <a:cs typeface="Times New Roman"/>
              </a:rPr>
              <a:t>geografia immaginaria che racconta </a:t>
            </a:r>
            <a:r>
              <a:rPr sz="1200" dirty="0">
                <a:latin typeface="Times New Roman"/>
                <a:cs typeface="Times New Roman"/>
              </a:rPr>
              <a:t>il territorio  in </a:t>
            </a:r>
            <a:r>
              <a:rPr sz="1200" spc="-5" dirty="0">
                <a:latin typeface="Times New Roman"/>
                <a:cs typeface="Times New Roman"/>
              </a:rPr>
              <a:t>forme </a:t>
            </a:r>
            <a:r>
              <a:rPr sz="1200" dirty="0">
                <a:latin typeface="Times New Roman"/>
                <a:cs typeface="Times New Roman"/>
              </a:rPr>
              <a:t>dinamiche e plurali, </a:t>
            </a:r>
            <a:r>
              <a:rPr sz="1200" spc="-5" dirty="0">
                <a:latin typeface="Times New Roman"/>
                <a:cs typeface="Times New Roman"/>
              </a:rPr>
              <a:t>attraverso </a:t>
            </a:r>
            <a:r>
              <a:rPr sz="1200" dirty="0">
                <a:latin typeface="Times New Roman"/>
                <a:cs typeface="Times New Roman"/>
              </a:rPr>
              <a:t>le esperienze di </a:t>
            </a:r>
            <a:r>
              <a:rPr sz="1200" spc="-5" dirty="0">
                <a:latin typeface="Times New Roman"/>
                <a:cs typeface="Times New Roman"/>
              </a:rPr>
              <a:t>chi </a:t>
            </a:r>
            <a:r>
              <a:rPr sz="1200" dirty="0">
                <a:latin typeface="Times New Roman"/>
                <a:cs typeface="Times New Roman"/>
              </a:rPr>
              <a:t>lo ha </a:t>
            </a:r>
            <a:r>
              <a:rPr sz="1200" spc="-5" dirty="0">
                <a:latin typeface="Times New Roman"/>
                <a:cs typeface="Times New Roman"/>
              </a:rPr>
              <a:t>percorso </a:t>
            </a:r>
            <a:r>
              <a:rPr sz="1200" dirty="0">
                <a:latin typeface="Times New Roman"/>
                <a:cs typeface="Times New Roman"/>
              </a:rPr>
              <a:t>o lo </a:t>
            </a:r>
            <a:r>
              <a:rPr sz="1200" spc="-5" dirty="0">
                <a:latin typeface="Times New Roman"/>
                <a:cs typeface="Times New Roman"/>
              </a:rPr>
              <a:t>percorre, con </a:t>
            </a:r>
            <a:r>
              <a:rPr sz="1200" dirty="0">
                <a:latin typeface="Times New Roman"/>
                <a:cs typeface="Times New Roman"/>
              </a:rPr>
              <a:t>il </a:t>
            </a:r>
            <a:r>
              <a:rPr sz="1200" spc="-5" dirty="0">
                <a:latin typeface="Times New Roman"/>
                <a:cs typeface="Times New Roman"/>
              </a:rPr>
              <a:t>suo  </a:t>
            </a:r>
            <a:r>
              <a:rPr sz="1200" dirty="0">
                <a:latin typeface="Times New Roman"/>
                <a:cs typeface="Times New Roman"/>
              </a:rPr>
              <a:t>punto</a:t>
            </a:r>
            <a:r>
              <a:rPr sz="1200" spc="35" dirty="0">
                <a:latin typeface="Times New Roman"/>
                <a:cs typeface="Times New Roman"/>
              </a:rPr>
              <a:t> </a:t>
            </a:r>
            <a:r>
              <a:rPr sz="1200" dirty="0">
                <a:latin typeface="Times New Roman"/>
                <a:cs typeface="Times New Roman"/>
              </a:rPr>
              <a:t>di</a:t>
            </a:r>
            <a:r>
              <a:rPr sz="1200" spc="40" dirty="0">
                <a:latin typeface="Times New Roman"/>
                <a:cs typeface="Times New Roman"/>
              </a:rPr>
              <a:t> </a:t>
            </a:r>
            <a:r>
              <a:rPr sz="1200" dirty="0">
                <a:latin typeface="Times New Roman"/>
                <a:cs typeface="Times New Roman"/>
              </a:rPr>
              <a:t>vista</a:t>
            </a:r>
            <a:r>
              <a:rPr sz="1200" spc="35" dirty="0">
                <a:latin typeface="Times New Roman"/>
                <a:cs typeface="Times New Roman"/>
              </a:rPr>
              <a:t> </a:t>
            </a:r>
            <a:r>
              <a:rPr sz="1200" dirty="0">
                <a:latin typeface="Times New Roman"/>
                <a:cs typeface="Times New Roman"/>
              </a:rPr>
              <a:t>e</a:t>
            </a:r>
            <a:r>
              <a:rPr sz="1200" spc="30" dirty="0">
                <a:latin typeface="Times New Roman"/>
                <a:cs typeface="Times New Roman"/>
              </a:rPr>
              <a:t> </a:t>
            </a:r>
            <a:r>
              <a:rPr sz="1200" dirty="0">
                <a:latin typeface="Times New Roman"/>
                <a:cs typeface="Times New Roman"/>
              </a:rPr>
              <a:t>la</a:t>
            </a:r>
            <a:r>
              <a:rPr sz="1200" spc="35" dirty="0">
                <a:latin typeface="Times New Roman"/>
                <a:cs typeface="Times New Roman"/>
              </a:rPr>
              <a:t> </a:t>
            </a:r>
            <a:r>
              <a:rPr sz="1200" spc="-5" dirty="0">
                <a:latin typeface="Times New Roman"/>
                <a:cs typeface="Times New Roman"/>
              </a:rPr>
              <a:t>sua</a:t>
            </a:r>
            <a:r>
              <a:rPr sz="1200" spc="35" dirty="0">
                <a:latin typeface="Times New Roman"/>
                <a:cs typeface="Times New Roman"/>
              </a:rPr>
              <a:t> </a:t>
            </a:r>
            <a:r>
              <a:rPr sz="1200" spc="-5" dirty="0">
                <a:latin typeface="Times New Roman"/>
                <a:cs typeface="Times New Roman"/>
              </a:rPr>
              <a:t>sensibilità.”Per</a:t>
            </a:r>
            <a:r>
              <a:rPr sz="1200" spc="35" dirty="0">
                <a:latin typeface="Times New Roman"/>
                <a:cs typeface="Times New Roman"/>
              </a:rPr>
              <a:t> </a:t>
            </a:r>
            <a:r>
              <a:rPr sz="1200" spc="-5" dirty="0">
                <a:latin typeface="Times New Roman"/>
                <a:cs typeface="Times New Roman"/>
              </a:rPr>
              <a:t>questa</a:t>
            </a:r>
            <a:r>
              <a:rPr sz="1200" spc="30" dirty="0">
                <a:latin typeface="Times New Roman"/>
                <a:cs typeface="Times New Roman"/>
              </a:rPr>
              <a:t> </a:t>
            </a:r>
            <a:r>
              <a:rPr sz="1200" dirty="0">
                <a:latin typeface="Times New Roman"/>
                <a:cs typeface="Times New Roman"/>
              </a:rPr>
              <a:t>disciplina</a:t>
            </a:r>
            <a:r>
              <a:rPr sz="1200" spc="60" dirty="0">
                <a:latin typeface="Times New Roman"/>
                <a:cs typeface="Times New Roman"/>
              </a:rPr>
              <a:t> </a:t>
            </a:r>
            <a:r>
              <a:rPr sz="1200" dirty="0">
                <a:latin typeface="Times New Roman"/>
                <a:cs typeface="Times New Roman"/>
              </a:rPr>
              <a:t>–</a:t>
            </a:r>
            <a:r>
              <a:rPr sz="1200" spc="40" dirty="0">
                <a:latin typeface="Times New Roman"/>
                <a:cs typeface="Times New Roman"/>
              </a:rPr>
              <a:t> </a:t>
            </a:r>
            <a:r>
              <a:rPr sz="1200" spc="-5" dirty="0">
                <a:latin typeface="Times New Roman"/>
                <a:cs typeface="Times New Roman"/>
              </a:rPr>
              <a:t>sin</a:t>
            </a:r>
            <a:r>
              <a:rPr sz="1200" spc="40" dirty="0">
                <a:latin typeface="Times New Roman"/>
                <a:cs typeface="Times New Roman"/>
              </a:rPr>
              <a:t> </a:t>
            </a:r>
            <a:r>
              <a:rPr sz="1200" dirty="0">
                <a:latin typeface="Times New Roman"/>
                <a:cs typeface="Times New Roman"/>
              </a:rPr>
              <a:t>qui</a:t>
            </a:r>
            <a:r>
              <a:rPr sz="1200" spc="35" dirty="0">
                <a:latin typeface="Times New Roman"/>
                <a:cs typeface="Times New Roman"/>
              </a:rPr>
              <a:t> </a:t>
            </a:r>
            <a:r>
              <a:rPr sz="1200" dirty="0">
                <a:latin typeface="Times New Roman"/>
                <a:cs typeface="Times New Roman"/>
              </a:rPr>
              <a:t>mai</a:t>
            </a:r>
            <a:r>
              <a:rPr sz="1200" spc="40" dirty="0">
                <a:latin typeface="Times New Roman"/>
                <a:cs typeface="Times New Roman"/>
              </a:rPr>
              <a:t> </a:t>
            </a:r>
            <a:r>
              <a:rPr sz="1200" spc="-5" dirty="0">
                <a:latin typeface="Times New Roman"/>
                <a:cs typeface="Times New Roman"/>
              </a:rPr>
              <a:t>esistita</a:t>
            </a:r>
            <a:r>
              <a:rPr sz="1200" spc="35" dirty="0">
                <a:latin typeface="Times New Roman"/>
                <a:cs typeface="Times New Roman"/>
              </a:rPr>
              <a:t> </a:t>
            </a:r>
            <a:r>
              <a:rPr sz="1200" dirty="0">
                <a:latin typeface="Times New Roman"/>
                <a:cs typeface="Times New Roman"/>
              </a:rPr>
              <a:t>ma</a:t>
            </a:r>
            <a:r>
              <a:rPr sz="1200" spc="35" dirty="0">
                <a:latin typeface="Times New Roman"/>
                <a:cs typeface="Times New Roman"/>
              </a:rPr>
              <a:t> </a:t>
            </a:r>
            <a:r>
              <a:rPr sz="1200" spc="-5" dirty="0">
                <a:latin typeface="Times New Roman"/>
                <a:cs typeface="Times New Roman"/>
              </a:rPr>
              <a:t>forse</a:t>
            </a:r>
            <a:r>
              <a:rPr sz="1200" spc="30" dirty="0">
                <a:latin typeface="Times New Roman"/>
                <a:cs typeface="Times New Roman"/>
              </a:rPr>
              <a:t> </a:t>
            </a:r>
            <a:r>
              <a:rPr sz="1200" dirty="0">
                <a:latin typeface="Times New Roman"/>
                <a:cs typeface="Times New Roman"/>
              </a:rPr>
              <a:t>in</a:t>
            </a:r>
            <a:r>
              <a:rPr sz="1200" spc="50" dirty="0">
                <a:latin typeface="Times New Roman"/>
                <a:cs typeface="Times New Roman"/>
              </a:rPr>
              <a:t> </a:t>
            </a:r>
            <a:r>
              <a:rPr sz="1200" spc="-5" dirty="0">
                <a:latin typeface="Times New Roman"/>
                <a:cs typeface="Times New Roman"/>
              </a:rPr>
              <a:t>gestazione</a:t>
            </a:r>
            <a:endParaRPr sz="1200">
              <a:latin typeface="Times New Roman"/>
              <a:cs typeface="Times New Roman"/>
            </a:endParaRPr>
          </a:p>
          <a:p>
            <a:pPr marL="12700" marR="6350" algn="just">
              <a:lnSpc>
                <a:spcPts val="1380"/>
              </a:lnSpc>
            </a:pPr>
            <a:r>
              <a:rPr sz="1200" dirty="0">
                <a:latin typeface="Times New Roman"/>
                <a:cs typeface="Times New Roman"/>
              </a:rPr>
              <a:t>– Claudio </a:t>
            </a:r>
            <a:r>
              <a:rPr sz="1200" spc="-5" dirty="0">
                <a:latin typeface="Times New Roman"/>
                <a:cs typeface="Times New Roman"/>
              </a:rPr>
              <a:t>Visentin </a:t>
            </a:r>
            <a:r>
              <a:rPr sz="1200" dirty="0">
                <a:latin typeface="Times New Roman"/>
                <a:cs typeface="Times New Roman"/>
              </a:rPr>
              <a:t>ha pensato a una lista di </a:t>
            </a:r>
            <a:r>
              <a:rPr sz="1200" spc="-5" dirty="0">
                <a:latin typeface="Times New Roman"/>
                <a:cs typeface="Times New Roman"/>
              </a:rPr>
              <a:t>«libri </a:t>
            </a:r>
            <a:r>
              <a:rPr sz="1200" dirty="0">
                <a:latin typeface="Times New Roman"/>
                <a:cs typeface="Times New Roman"/>
              </a:rPr>
              <a:t>di </a:t>
            </a:r>
            <a:r>
              <a:rPr sz="1200" spc="-5" dirty="0">
                <a:latin typeface="Times New Roman"/>
                <a:cs typeface="Times New Roman"/>
              </a:rPr>
              <a:t>testo», raccontando </a:t>
            </a:r>
            <a:r>
              <a:rPr sz="1200" dirty="0">
                <a:latin typeface="Times New Roman"/>
                <a:cs typeface="Times New Roman"/>
              </a:rPr>
              <a:t>i </a:t>
            </a:r>
            <a:r>
              <a:rPr sz="1200" spc="-5" dirty="0">
                <a:latin typeface="Times New Roman"/>
                <a:cs typeface="Times New Roman"/>
              </a:rPr>
              <a:t>libri </a:t>
            </a:r>
            <a:r>
              <a:rPr sz="1200" dirty="0">
                <a:latin typeface="Times New Roman"/>
                <a:cs typeface="Times New Roman"/>
              </a:rPr>
              <a:t>di </a:t>
            </a:r>
            <a:r>
              <a:rPr sz="1200" spc="-5" dirty="0">
                <a:latin typeface="Times New Roman"/>
                <a:cs typeface="Times New Roman"/>
              </a:rPr>
              <a:t>viaggio che </a:t>
            </a:r>
            <a:r>
              <a:rPr sz="1200" dirty="0">
                <a:latin typeface="Times New Roman"/>
                <a:cs typeface="Times New Roman"/>
              </a:rPr>
              <a:t>più </a:t>
            </a:r>
            <a:r>
              <a:rPr sz="1200" spc="5" dirty="0">
                <a:latin typeface="Times New Roman"/>
                <a:cs typeface="Times New Roman"/>
              </a:rPr>
              <a:t>ha  </a:t>
            </a:r>
            <a:r>
              <a:rPr sz="1200" spc="-5" dirty="0">
                <a:latin typeface="Times New Roman"/>
                <a:cs typeface="Times New Roman"/>
              </a:rPr>
              <a:t>amato </a:t>
            </a:r>
            <a:r>
              <a:rPr sz="1200" dirty="0">
                <a:latin typeface="Times New Roman"/>
                <a:cs typeface="Times New Roman"/>
              </a:rPr>
              <a:t>e che </a:t>
            </a:r>
            <a:r>
              <a:rPr sz="1200" spc="-5" dirty="0">
                <a:latin typeface="Times New Roman"/>
                <a:cs typeface="Times New Roman"/>
              </a:rPr>
              <a:t>hanno </a:t>
            </a:r>
            <a:r>
              <a:rPr sz="1200" dirty="0">
                <a:latin typeface="Times New Roman"/>
                <a:cs typeface="Times New Roman"/>
              </a:rPr>
              <a:t>avuto un ruolo </a:t>
            </a:r>
            <a:r>
              <a:rPr sz="1200" spc="-5" dirty="0">
                <a:latin typeface="Times New Roman"/>
                <a:cs typeface="Times New Roman"/>
              </a:rPr>
              <a:t>decisivo </a:t>
            </a:r>
            <a:r>
              <a:rPr sz="1200" dirty="0">
                <a:latin typeface="Times New Roman"/>
                <a:cs typeface="Times New Roman"/>
              </a:rPr>
              <a:t>nella </a:t>
            </a:r>
            <a:r>
              <a:rPr sz="1200" spc="-5" dirty="0">
                <a:latin typeface="Times New Roman"/>
                <a:cs typeface="Times New Roman"/>
              </a:rPr>
              <a:t>sua formazione.Claudio Visentin insegna </a:t>
            </a:r>
            <a:r>
              <a:rPr sz="1200" dirty="0">
                <a:latin typeface="Times New Roman"/>
                <a:cs typeface="Times New Roman"/>
              </a:rPr>
              <a:t>Storia  </a:t>
            </a:r>
            <a:r>
              <a:rPr sz="1200" spc="-5" dirty="0">
                <a:latin typeface="Times New Roman"/>
                <a:cs typeface="Times New Roman"/>
              </a:rPr>
              <a:t>del </a:t>
            </a:r>
            <a:r>
              <a:rPr sz="1200" dirty="0">
                <a:latin typeface="Times New Roman"/>
                <a:cs typeface="Times New Roman"/>
              </a:rPr>
              <a:t>turismo e </a:t>
            </a:r>
            <a:r>
              <a:rPr sz="1200" spc="-5" dirty="0">
                <a:latin typeface="Times New Roman"/>
                <a:cs typeface="Times New Roman"/>
              </a:rPr>
              <a:t>gestione dei </a:t>
            </a:r>
            <a:r>
              <a:rPr sz="1200" dirty="0">
                <a:latin typeface="Times New Roman"/>
                <a:cs typeface="Times New Roman"/>
              </a:rPr>
              <a:t>beni </a:t>
            </a:r>
            <a:r>
              <a:rPr sz="1200" spc="-5" dirty="0">
                <a:latin typeface="Times New Roman"/>
                <a:cs typeface="Times New Roman"/>
              </a:rPr>
              <a:t>culturali presso l’Università </a:t>
            </a:r>
            <a:r>
              <a:rPr sz="1200" dirty="0">
                <a:latin typeface="Times New Roman"/>
                <a:cs typeface="Times New Roman"/>
              </a:rPr>
              <a:t>della Svizzera </a:t>
            </a:r>
            <a:r>
              <a:rPr sz="1200" spc="-5" dirty="0">
                <a:latin typeface="Times New Roman"/>
                <a:cs typeface="Times New Roman"/>
              </a:rPr>
              <a:t>Italiana </a:t>
            </a:r>
            <a:r>
              <a:rPr sz="1200" dirty="0">
                <a:latin typeface="Times New Roman"/>
                <a:cs typeface="Times New Roman"/>
              </a:rPr>
              <a:t>di </a:t>
            </a:r>
            <a:r>
              <a:rPr sz="1200" spc="-5" dirty="0">
                <a:latin typeface="Times New Roman"/>
                <a:cs typeface="Times New Roman"/>
              </a:rPr>
              <a:t>Lugano  (www.usi.ch). </a:t>
            </a:r>
            <a:r>
              <a:rPr sz="1200" dirty="0">
                <a:latin typeface="Times New Roman"/>
                <a:cs typeface="Times New Roman"/>
              </a:rPr>
              <a:t>Studia e racconta i nuovi stili di </a:t>
            </a:r>
            <a:r>
              <a:rPr sz="1200" spc="-5" dirty="0">
                <a:latin typeface="Times New Roman"/>
                <a:cs typeface="Times New Roman"/>
              </a:rPr>
              <a:t>viaggio </a:t>
            </a:r>
            <a:r>
              <a:rPr sz="1200" dirty="0">
                <a:latin typeface="Times New Roman"/>
                <a:cs typeface="Times New Roman"/>
              </a:rPr>
              <a:t>sulle </a:t>
            </a:r>
            <a:r>
              <a:rPr sz="1200" spc="-5" dirty="0">
                <a:latin typeface="Times New Roman"/>
                <a:cs typeface="Times New Roman"/>
              </a:rPr>
              <a:t>pagine del </a:t>
            </a:r>
            <a:r>
              <a:rPr sz="1200" dirty="0">
                <a:latin typeface="Times New Roman"/>
                <a:cs typeface="Times New Roman"/>
              </a:rPr>
              <a:t>supplemento </a:t>
            </a:r>
            <a:r>
              <a:rPr sz="1200" spc="-5" dirty="0">
                <a:latin typeface="Times New Roman"/>
                <a:cs typeface="Times New Roman"/>
              </a:rPr>
              <a:t>domenicale </a:t>
            </a:r>
            <a:r>
              <a:rPr sz="1200" dirty="0">
                <a:latin typeface="Times New Roman"/>
                <a:cs typeface="Times New Roman"/>
              </a:rPr>
              <a:t>del  </a:t>
            </a:r>
            <a:r>
              <a:rPr sz="1200" spc="-5" dirty="0">
                <a:latin typeface="Times New Roman"/>
                <a:cs typeface="Times New Roman"/>
              </a:rPr>
              <a:t>“Sole24Ore” </a:t>
            </a:r>
            <a:r>
              <a:rPr sz="1200" dirty="0">
                <a:latin typeface="Times New Roman"/>
                <a:cs typeface="Times New Roman"/>
              </a:rPr>
              <a:t>e a Radio </a:t>
            </a:r>
            <a:r>
              <a:rPr sz="1200" spc="-5" dirty="0">
                <a:latin typeface="Times New Roman"/>
                <a:cs typeface="Times New Roman"/>
              </a:rPr>
              <a:t>Capital. </a:t>
            </a:r>
            <a:r>
              <a:rPr sz="1200" dirty="0">
                <a:latin typeface="Times New Roman"/>
                <a:cs typeface="Times New Roman"/>
              </a:rPr>
              <a:t>È il </a:t>
            </a:r>
            <a:r>
              <a:rPr sz="1200" spc="-5" dirty="0">
                <a:latin typeface="Times New Roman"/>
                <a:cs typeface="Times New Roman"/>
              </a:rPr>
              <a:t>fondatore </a:t>
            </a:r>
            <a:r>
              <a:rPr sz="1200" dirty="0">
                <a:latin typeface="Times New Roman"/>
                <a:cs typeface="Times New Roman"/>
              </a:rPr>
              <a:t>e il </a:t>
            </a:r>
            <a:r>
              <a:rPr sz="1200" spc="-5" dirty="0">
                <a:latin typeface="Times New Roman"/>
                <a:cs typeface="Times New Roman"/>
              </a:rPr>
              <a:t>presidente </a:t>
            </a:r>
            <a:r>
              <a:rPr sz="1200" dirty="0">
                <a:latin typeface="Times New Roman"/>
                <a:cs typeface="Times New Roman"/>
              </a:rPr>
              <a:t>della </a:t>
            </a:r>
            <a:r>
              <a:rPr sz="1200" spc="-5" dirty="0">
                <a:latin typeface="Times New Roman"/>
                <a:cs typeface="Times New Roman"/>
              </a:rPr>
              <a:t>“Scuola del </a:t>
            </a:r>
            <a:r>
              <a:rPr sz="1200" dirty="0">
                <a:latin typeface="Times New Roman"/>
                <a:cs typeface="Times New Roman"/>
              </a:rPr>
              <a:t>viaggio”  </a:t>
            </a:r>
            <a:r>
              <a:rPr sz="1200" spc="-5" dirty="0">
                <a:latin typeface="Times New Roman"/>
                <a:cs typeface="Times New Roman"/>
              </a:rPr>
              <a:t>(www.scuoladelviaggio.it). Ha scritto con Andrea Bocconi “In viaggio con l’asino” (Guanda). </a:t>
            </a:r>
            <a:r>
              <a:rPr sz="1200" u="sng" spc="-5" dirty="0">
                <a:solidFill>
                  <a:srgbClr val="0000FF"/>
                </a:solidFill>
                <a:uFill>
                  <a:solidFill>
                    <a:srgbClr val="0000FF"/>
                  </a:solidFill>
                </a:uFill>
                <a:latin typeface="Times New Roman"/>
                <a:cs typeface="Times New Roman"/>
              </a:rPr>
              <a:t> </a:t>
            </a:r>
            <a:r>
              <a:rPr sz="1200" u="sng" spc="-5" dirty="0">
                <a:solidFill>
                  <a:srgbClr val="0000FF"/>
                </a:solidFill>
                <a:uFill>
                  <a:solidFill>
                    <a:srgbClr val="0000FF"/>
                  </a:solidFill>
                </a:uFill>
                <a:latin typeface="Times New Roman"/>
                <a:cs typeface="Times New Roman"/>
                <a:hlinkClick r:id="rId3"/>
              </a:rPr>
              <a:t>www.claudiovisentin.it</a:t>
            </a:r>
            <a:endParaRPr sz="1200">
              <a:latin typeface="Times New Roman"/>
              <a:cs typeface="Times New Roman"/>
            </a:endParaRPr>
          </a:p>
          <a:p>
            <a:pPr>
              <a:lnSpc>
                <a:spcPct val="100000"/>
              </a:lnSpc>
              <a:spcBef>
                <a:spcPts val="30"/>
              </a:spcBef>
            </a:pPr>
            <a:endParaRPr sz="1100">
              <a:latin typeface="Times New Roman"/>
              <a:cs typeface="Times New Roman"/>
            </a:endParaRPr>
          </a:p>
          <a:p>
            <a:pPr marL="52069">
              <a:lnSpc>
                <a:spcPct val="100000"/>
              </a:lnSpc>
            </a:pPr>
            <a:r>
              <a:rPr sz="1200" spc="-15" dirty="0">
                <a:latin typeface="Times New Roman"/>
                <a:cs typeface="Times New Roman"/>
              </a:rPr>
              <a:t>Le </a:t>
            </a:r>
            <a:r>
              <a:rPr sz="1200" dirty="0">
                <a:latin typeface="Times New Roman"/>
                <a:cs typeface="Times New Roman"/>
              </a:rPr>
              <a:t>scuole </a:t>
            </a:r>
            <a:r>
              <a:rPr sz="1200" spc="-5" dirty="0">
                <a:latin typeface="Times New Roman"/>
                <a:cs typeface="Times New Roman"/>
              </a:rPr>
              <a:t>coinvolte </a:t>
            </a:r>
            <a:r>
              <a:rPr sz="1200" dirty="0">
                <a:latin typeface="Times New Roman"/>
                <a:cs typeface="Times New Roman"/>
              </a:rPr>
              <a:t>per </a:t>
            </a:r>
            <a:r>
              <a:rPr sz="1200" spc="-5" dirty="0">
                <a:latin typeface="Times New Roman"/>
                <a:cs typeface="Times New Roman"/>
              </a:rPr>
              <a:t>questa </a:t>
            </a:r>
            <a:r>
              <a:rPr sz="1200" dirty="0">
                <a:latin typeface="Times New Roman"/>
                <a:cs typeface="Times New Roman"/>
              </a:rPr>
              <a:t>seconda edizione</a:t>
            </a:r>
            <a:r>
              <a:rPr sz="1200" spc="15" dirty="0">
                <a:latin typeface="Times New Roman"/>
                <a:cs typeface="Times New Roman"/>
              </a:rPr>
              <a:t> </a:t>
            </a:r>
            <a:r>
              <a:rPr sz="1200" dirty="0">
                <a:latin typeface="Times New Roman"/>
                <a:cs typeface="Times New Roman"/>
              </a:rPr>
              <a:t>sono:</a:t>
            </a:r>
            <a:endParaRPr sz="1200">
              <a:latin typeface="Times New Roman"/>
              <a:cs typeface="Times New Roman"/>
            </a:endParaRPr>
          </a:p>
          <a:p>
            <a:pPr>
              <a:lnSpc>
                <a:spcPct val="100000"/>
              </a:lnSpc>
              <a:spcBef>
                <a:spcPts val="25"/>
              </a:spcBef>
            </a:pPr>
            <a:endParaRPr sz="1150">
              <a:latin typeface="Times New Roman"/>
              <a:cs typeface="Times New Roman"/>
            </a:endParaRPr>
          </a:p>
          <a:p>
            <a:pPr marL="12700">
              <a:lnSpc>
                <a:spcPts val="1410"/>
              </a:lnSpc>
            </a:pPr>
            <a:r>
              <a:rPr sz="1200" spc="-5" dirty="0">
                <a:latin typeface="Times New Roman"/>
                <a:cs typeface="Times New Roman"/>
              </a:rPr>
              <a:t>ISTITUTO COMPRENSIVO PIEDIMONTE </a:t>
            </a:r>
            <a:r>
              <a:rPr sz="1200" dirty="0">
                <a:latin typeface="Times New Roman"/>
                <a:cs typeface="Times New Roman"/>
              </a:rPr>
              <a:t>MATESE </a:t>
            </a:r>
            <a:r>
              <a:rPr sz="1200" spc="-10" dirty="0">
                <a:latin typeface="Times New Roman"/>
                <a:cs typeface="Times New Roman"/>
              </a:rPr>
              <a:t>II </a:t>
            </a:r>
            <a:r>
              <a:rPr sz="1200" dirty="0">
                <a:latin typeface="Times New Roman"/>
                <a:cs typeface="Times New Roman"/>
              </a:rPr>
              <a:t>–</a:t>
            </a:r>
            <a:r>
              <a:rPr sz="1200" spc="35" dirty="0">
                <a:latin typeface="Times New Roman"/>
                <a:cs typeface="Times New Roman"/>
              </a:rPr>
              <a:t> </a:t>
            </a:r>
            <a:r>
              <a:rPr sz="1200" spc="-5" dirty="0">
                <a:latin typeface="Times New Roman"/>
                <a:cs typeface="Times New Roman"/>
              </a:rPr>
              <a:t>CASTELLO</a:t>
            </a:r>
            <a:endParaRPr sz="1200">
              <a:latin typeface="Times New Roman"/>
              <a:cs typeface="Times New Roman"/>
            </a:endParaRPr>
          </a:p>
          <a:p>
            <a:pPr marL="12700" marR="3724275">
              <a:lnSpc>
                <a:spcPts val="1380"/>
              </a:lnSpc>
              <a:spcBef>
                <a:spcPts val="65"/>
              </a:spcBef>
            </a:pPr>
            <a:r>
              <a:rPr sz="1200" spc="-5" dirty="0">
                <a:latin typeface="Times New Roman"/>
                <a:cs typeface="Times New Roman"/>
              </a:rPr>
              <a:t>Scuola elementare </a:t>
            </a:r>
            <a:r>
              <a:rPr sz="1200" dirty="0">
                <a:latin typeface="Times New Roman"/>
                <a:cs typeface="Times New Roman"/>
              </a:rPr>
              <a:t>Castello del </a:t>
            </a:r>
            <a:r>
              <a:rPr sz="1200" spc="-5" dirty="0">
                <a:latin typeface="Times New Roman"/>
                <a:cs typeface="Times New Roman"/>
              </a:rPr>
              <a:t>Matese  Scuola media Castello </a:t>
            </a:r>
            <a:r>
              <a:rPr sz="1200" dirty="0">
                <a:latin typeface="Times New Roman"/>
                <a:cs typeface="Times New Roman"/>
              </a:rPr>
              <a:t>del</a:t>
            </a:r>
            <a:r>
              <a:rPr sz="1200" spc="15" dirty="0">
                <a:latin typeface="Times New Roman"/>
                <a:cs typeface="Times New Roman"/>
              </a:rPr>
              <a:t> </a:t>
            </a:r>
            <a:r>
              <a:rPr sz="1200" spc="-5" dirty="0">
                <a:latin typeface="Times New Roman"/>
                <a:cs typeface="Times New Roman"/>
              </a:rPr>
              <a:t>Matese</a:t>
            </a:r>
            <a:endParaRPr sz="1200">
              <a:latin typeface="Times New Roman"/>
              <a:cs typeface="Times New Roman"/>
            </a:endParaRPr>
          </a:p>
          <a:p>
            <a:pPr>
              <a:lnSpc>
                <a:spcPct val="100000"/>
              </a:lnSpc>
              <a:spcBef>
                <a:spcPts val="15"/>
              </a:spcBef>
            </a:pPr>
            <a:endParaRPr sz="1200">
              <a:latin typeface="Times New Roman"/>
              <a:cs typeface="Times New Roman"/>
            </a:endParaRPr>
          </a:p>
          <a:p>
            <a:pPr marL="12700" marR="3670935">
              <a:lnSpc>
                <a:spcPts val="1380"/>
              </a:lnSpc>
            </a:pPr>
            <a:r>
              <a:rPr sz="1200" spc="-5" dirty="0">
                <a:latin typeface="Times New Roman"/>
                <a:cs typeface="Times New Roman"/>
              </a:rPr>
              <a:t>Scuola elementare San Gregorio </a:t>
            </a:r>
            <a:r>
              <a:rPr sz="1200" dirty="0">
                <a:latin typeface="Times New Roman"/>
                <a:cs typeface="Times New Roman"/>
              </a:rPr>
              <a:t>Matese  </a:t>
            </a:r>
            <a:r>
              <a:rPr sz="1200" spc="-5" dirty="0">
                <a:latin typeface="Times New Roman"/>
                <a:cs typeface="Times New Roman"/>
              </a:rPr>
              <a:t>Scuola media San Gregorio</a:t>
            </a:r>
            <a:r>
              <a:rPr sz="1200" spc="15" dirty="0">
                <a:latin typeface="Times New Roman"/>
                <a:cs typeface="Times New Roman"/>
              </a:rPr>
              <a:t> </a:t>
            </a:r>
            <a:r>
              <a:rPr sz="1200" spc="-5" dirty="0">
                <a:latin typeface="Times New Roman"/>
                <a:cs typeface="Times New Roman"/>
              </a:rPr>
              <a:t>Matese</a:t>
            </a:r>
            <a:endParaRPr sz="1200">
              <a:latin typeface="Times New Roman"/>
              <a:cs typeface="Times New Roman"/>
            </a:endParaRPr>
          </a:p>
          <a:p>
            <a:pPr>
              <a:lnSpc>
                <a:spcPct val="100000"/>
              </a:lnSpc>
              <a:spcBef>
                <a:spcPts val="40"/>
              </a:spcBef>
            </a:pPr>
            <a:endParaRPr sz="1100">
              <a:latin typeface="Times New Roman"/>
              <a:cs typeface="Times New Roman"/>
            </a:endParaRPr>
          </a:p>
          <a:p>
            <a:pPr marL="12700">
              <a:lnSpc>
                <a:spcPts val="1410"/>
              </a:lnSpc>
            </a:pPr>
            <a:r>
              <a:rPr sz="1200" spc="-5" dirty="0">
                <a:latin typeface="Times New Roman"/>
                <a:cs typeface="Times New Roman"/>
              </a:rPr>
              <a:t>ISTITUTO COMPRENSIVO </a:t>
            </a:r>
            <a:r>
              <a:rPr sz="1200" dirty="0">
                <a:latin typeface="Times New Roman"/>
                <a:cs typeface="Times New Roman"/>
              </a:rPr>
              <a:t>“ </a:t>
            </a:r>
            <a:r>
              <a:rPr sz="1200" spc="-5" dirty="0">
                <a:latin typeface="Times New Roman"/>
                <a:cs typeface="Times New Roman"/>
              </a:rPr>
              <a:t>G. FALCONE </a:t>
            </a:r>
            <a:r>
              <a:rPr sz="1200" dirty="0">
                <a:latin typeface="Times New Roman"/>
                <a:cs typeface="Times New Roman"/>
              </a:rPr>
              <a:t>– </a:t>
            </a:r>
            <a:r>
              <a:rPr sz="1200" spc="-5" dirty="0">
                <a:latin typeface="Times New Roman"/>
                <a:cs typeface="Times New Roman"/>
              </a:rPr>
              <a:t>”PIEDIMONTE</a:t>
            </a:r>
            <a:r>
              <a:rPr sz="1200" spc="10" dirty="0">
                <a:latin typeface="Times New Roman"/>
                <a:cs typeface="Times New Roman"/>
              </a:rPr>
              <a:t> </a:t>
            </a:r>
            <a:r>
              <a:rPr sz="1200" dirty="0">
                <a:latin typeface="Times New Roman"/>
                <a:cs typeface="Times New Roman"/>
              </a:rPr>
              <a:t>MATESE</a:t>
            </a:r>
            <a:endParaRPr sz="1200">
              <a:latin typeface="Times New Roman"/>
              <a:cs typeface="Times New Roman"/>
            </a:endParaRPr>
          </a:p>
          <a:p>
            <a:pPr marL="12700" marR="3678554">
              <a:lnSpc>
                <a:spcPts val="1380"/>
              </a:lnSpc>
              <a:spcBef>
                <a:spcPts val="70"/>
              </a:spcBef>
            </a:pPr>
            <a:r>
              <a:rPr sz="1200" dirty="0">
                <a:latin typeface="Times New Roman"/>
                <a:cs typeface="Times New Roman"/>
              </a:rPr>
              <a:t>Scuola </a:t>
            </a:r>
            <a:r>
              <a:rPr sz="1200" spc="-5" dirty="0">
                <a:latin typeface="Times New Roman"/>
                <a:cs typeface="Times New Roman"/>
              </a:rPr>
              <a:t>elementare Sant’ Angelo d’Alife  Scuola media Sant’ Angelo</a:t>
            </a:r>
            <a:r>
              <a:rPr sz="1200" spc="10" dirty="0">
                <a:latin typeface="Times New Roman"/>
                <a:cs typeface="Times New Roman"/>
              </a:rPr>
              <a:t> </a:t>
            </a:r>
            <a:r>
              <a:rPr sz="1200" spc="-5" dirty="0">
                <a:latin typeface="Times New Roman"/>
                <a:cs typeface="Times New Roman"/>
              </a:rPr>
              <a:t>d’Alife</a:t>
            </a:r>
            <a:endParaRPr sz="1200">
              <a:latin typeface="Times New Roman"/>
              <a:cs typeface="Times New Roman"/>
            </a:endParaRPr>
          </a:p>
          <a:p>
            <a:pPr>
              <a:lnSpc>
                <a:spcPct val="100000"/>
              </a:lnSpc>
              <a:spcBef>
                <a:spcPts val="40"/>
              </a:spcBef>
            </a:pPr>
            <a:endParaRPr sz="1100">
              <a:latin typeface="Times New Roman"/>
              <a:cs typeface="Times New Roman"/>
            </a:endParaRPr>
          </a:p>
          <a:p>
            <a:pPr marL="12700">
              <a:lnSpc>
                <a:spcPts val="1410"/>
              </a:lnSpc>
            </a:pPr>
            <a:r>
              <a:rPr sz="1200" spc="-5" dirty="0">
                <a:latin typeface="Times New Roman"/>
                <a:cs typeface="Times New Roman"/>
              </a:rPr>
              <a:t>ISTITUTO COMPRENSIVO GIOIA</a:t>
            </a:r>
            <a:r>
              <a:rPr sz="1200" spc="10" dirty="0">
                <a:latin typeface="Times New Roman"/>
                <a:cs typeface="Times New Roman"/>
              </a:rPr>
              <a:t> </a:t>
            </a:r>
            <a:r>
              <a:rPr sz="1200" spc="-5" dirty="0">
                <a:latin typeface="Times New Roman"/>
                <a:cs typeface="Times New Roman"/>
              </a:rPr>
              <a:t>SANNITICA</a:t>
            </a:r>
            <a:endParaRPr sz="1200">
              <a:latin typeface="Times New Roman"/>
              <a:cs typeface="Times New Roman"/>
            </a:endParaRPr>
          </a:p>
          <a:p>
            <a:pPr marL="12700" marR="3720465">
              <a:lnSpc>
                <a:spcPts val="1380"/>
              </a:lnSpc>
              <a:spcBef>
                <a:spcPts val="65"/>
              </a:spcBef>
            </a:pPr>
            <a:r>
              <a:rPr sz="1200" spc="-5" dirty="0">
                <a:latin typeface="Times New Roman"/>
                <a:cs typeface="Times New Roman"/>
              </a:rPr>
              <a:t>Scuola elementare San </a:t>
            </a:r>
            <a:r>
              <a:rPr sz="1200" dirty="0">
                <a:latin typeface="Times New Roman"/>
                <a:cs typeface="Times New Roman"/>
              </a:rPr>
              <a:t>Potito Sannitico  </a:t>
            </a:r>
            <a:r>
              <a:rPr sz="1200" spc="-5" dirty="0">
                <a:latin typeface="Times New Roman"/>
                <a:cs typeface="Times New Roman"/>
              </a:rPr>
              <a:t>Scuola media San </a:t>
            </a:r>
            <a:r>
              <a:rPr sz="1200" dirty="0">
                <a:latin typeface="Times New Roman"/>
                <a:cs typeface="Times New Roman"/>
              </a:rPr>
              <a:t>Potito</a:t>
            </a:r>
            <a:r>
              <a:rPr sz="1200" spc="10" dirty="0">
                <a:latin typeface="Times New Roman"/>
                <a:cs typeface="Times New Roman"/>
              </a:rPr>
              <a:t> </a:t>
            </a:r>
            <a:r>
              <a:rPr sz="1200" spc="-5" dirty="0">
                <a:latin typeface="Times New Roman"/>
                <a:cs typeface="Times New Roman"/>
              </a:rPr>
              <a:t>Sannitico</a:t>
            </a:r>
            <a:endParaRPr sz="1200">
              <a:latin typeface="Times New Roman"/>
              <a:cs typeface="Times New Roman"/>
            </a:endParaRP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Larena.it</a:t>
            </a:r>
            <a:endParaRPr sz="1600">
              <a:latin typeface="Arial"/>
              <a:cs typeface="Arial"/>
            </a:endParaRPr>
          </a:p>
          <a:p>
            <a:pPr marL="12700">
              <a:lnSpc>
                <a:spcPts val="1880"/>
              </a:lnSpc>
            </a:pPr>
            <a:r>
              <a:rPr sz="1600" b="1" spc="-5" dirty="0">
                <a:latin typeface="Arial"/>
                <a:cs typeface="Arial"/>
              </a:rPr>
              <a:t>19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044697"/>
            <a:ext cx="6148705" cy="5734050"/>
          </a:xfrm>
          <a:prstGeom prst="rect">
            <a:avLst/>
          </a:prstGeom>
        </p:spPr>
        <p:txBody>
          <a:bodyPr vert="horz" wrap="square" lIns="0" tIns="32384" rIns="0" bIns="0" rtlCol="0">
            <a:spAutoFit/>
          </a:bodyPr>
          <a:lstStyle/>
          <a:p>
            <a:pPr marL="12700" marR="265430">
              <a:lnSpc>
                <a:spcPts val="3000"/>
              </a:lnSpc>
              <a:spcBef>
                <a:spcPts val="254"/>
              </a:spcBef>
            </a:pPr>
            <a:r>
              <a:rPr sz="2550" b="1" spc="-35" dirty="0">
                <a:latin typeface="Cambria"/>
                <a:cs typeface="Cambria"/>
              </a:rPr>
              <a:t>Festival </a:t>
            </a:r>
            <a:r>
              <a:rPr sz="2550" b="1" spc="-5" dirty="0">
                <a:latin typeface="Cambria"/>
                <a:cs typeface="Cambria"/>
              </a:rPr>
              <a:t>della </a:t>
            </a:r>
            <a:r>
              <a:rPr sz="2550" b="1" spc="-10" dirty="0">
                <a:latin typeface="Cambria"/>
                <a:cs typeface="Cambria"/>
              </a:rPr>
              <a:t>cultura </a:t>
            </a:r>
            <a:r>
              <a:rPr sz="2550" b="1" spc="-25" dirty="0">
                <a:latin typeface="Cambria"/>
                <a:cs typeface="Cambria"/>
              </a:rPr>
              <a:t>creativa </a:t>
            </a:r>
            <a:r>
              <a:rPr sz="2550" b="1" dirty="0">
                <a:latin typeface="Cambria"/>
                <a:cs typeface="Cambria"/>
              </a:rPr>
              <a:t>Da </a:t>
            </a:r>
            <a:r>
              <a:rPr sz="2550" b="1" spc="-5" dirty="0">
                <a:latin typeface="Cambria"/>
                <a:cs typeface="Cambria"/>
              </a:rPr>
              <a:t>oggi le  </a:t>
            </a:r>
            <a:r>
              <a:rPr sz="2550" b="1" spc="-10" dirty="0">
                <a:latin typeface="Cambria"/>
                <a:cs typeface="Cambria"/>
              </a:rPr>
              <a:t>attività </a:t>
            </a:r>
            <a:r>
              <a:rPr sz="2550" b="1" spc="-5" dirty="0">
                <a:latin typeface="Cambria"/>
                <a:cs typeface="Cambria"/>
              </a:rPr>
              <a:t>per </a:t>
            </a:r>
            <a:r>
              <a:rPr sz="2550" b="1" spc="-15" dirty="0">
                <a:latin typeface="Cambria"/>
                <a:cs typeface="Cambria"/>
              </a:rPr>
              <a:t>ragazzi</a:t>
            </a:r>
            <a:endParaRPr sz="2550">
              <a:latin typeface="Cambria"/>
              <a:cs typeface="Cambria"/>
            </a:endParaRPr>
          </a:p>
          <a:p>
            <a:pPr marL="12700" marR="5080" algn="just">
              <a:lnSpc>
                <a:spcPct val="114599"/>
              </a:lnSpc>
              <a:spcBef>
                <a:spcPts val="835"/>
              </a:spcBef>
            </a:pPr>
            <a:r>
              <a:rPr sz="1200" spc="-5" dirty="0">
                <a:solidFill>
                  <a:srgbClr val="1B1615"/>
                </a:solidFill>
                <a:latin typeface="Cambria"/>
                <a:cs typeface="Cambria"/>
              </a:rPr>
              <a:t>Seconda edizione per </a:t>
            </a:r>
            <a:r>
              <a:rPr sz="1200" dirty="0">
                <a:solidFill>
                  <a:srgbClr val="1B1615"/>
                </a:solidFill>
                <a:latin typeface="Cambria"/>
                <a:cs typeface="Cambria"/>
              </a:rPr>
              <a:t>il Festival </a:t>
            </a:r>
            <a:r>
              <a:rPr sz="1200" spc="-5" dirty="0">
                <a:solidFill>
                  <a:srgbClr val="1B1615"/>
                </a:solidFill>
                <a:latin typeface="Cambria"/>
                <a:cs typeface="Cambria"/>
              </a:rPr>
              <a:t>della cultura creativa, promosso </a:t>
            </a:r>
            <a:r>
              <a:rPr sz="1200" dirty="0">
                <a:solidFill>
                  <a:srgbClr val="1B1615"/>
                </a:solidFill>
                <a:latin typeface="Cambria"/>
                <a:cs typeface="Cambria"/>
              </a:rPr>
              <a:t>per i </a:t>
            </a:r>
            <a:r>
              <a:rPr sz="1200" spc="-10" dirty="0">
                <a:solidFill>
                  <a:srgbClr val="1B1615"/>
                </a:solidFill>
                <a:latin typeface="Cambria"/>
                <a:cs typeface="Cambria"/>
              </a:rPr>
              <a:t>ragazzi  </a:t>
            </a:r>
            <a:r>
              <a:rPr sz="1200" spc="-5" dirty="0">
                <a:solidFill>
                  <a:srgbClr val="1B1615"/>
                </a:solidFill>
                <a:latin typeface="Cambria"/>
                <a:cs typeface="Cambria"/>
              </a:rPr>
              <a:t>dall'Associazione bancaria italiana: laboratori </a:t>
            </a:r>
            <a:r>
              <a:rPr sz="1200" dirty="0">
                <a:solidFill>
                  <a:srgbClr val="1B1615"/>
                </a:solidFill>
                <a:latin typeface="Cambria"/>
                <a:cs typeface="Cambria"/>
              </a:rPr>
              <a:t>ed eventi </a:t>
            </a:r>
            <a:r>
              <a:rPr sz="1200" spc="-5" dirty="0">
                <a:solidFill>
                  <a:srgbClr val="1B1615"/>
                </a:solidFill>
                <a:latin typeface="Cambria"/>
                <a:cs typeface="Cambria"/>
              </a:rPr>
              <a:t>dedicati ad arte, archeologia, musica,  canto, lettura, teatro, </a:t>
            </a:r>
            <a:r>
              <a:rPr sz="1200" dirty="0">
                <a:solidFill>
                  <a:srgbClr val="1B1615"/>
                </a:solidFill>
                <a:latin typeface="Cambria"/>
                <a:cs typeface="Cambria"/>
              </a:rPr>
              <a:t>cinema, </a:t>
            </a:r>
            <a:r>
              <a:rPr sz="1200" spc="-5" dirty="0">
                <a:solidFill>
                  <a:srgbClr val="1B1615"/>
                </a:solidFill>
                <a:latin typeface="Cambria"/>
                <a:cs typeface="Cambria"/>
              </a:rPr>
              <a:t>robotica </a:t>
            </a:r>
            <a:r>
              <a:rPr sz="1200" dirty="0">
                <a:solidFill>
                  <a:srgbClr val="1B1615"/>
                </a:solidFill>
                <a:latin typeface="Cambria"/>
                <a:cs typeface="Cambria"/>
              </a:rPr>
              <a:t>e </a:t>
            </a:r>
            <a:r>
              <a:rPr sz="1200" spc="-5" dirty="0">
                <a:solidFill>
                  <a:srgbClr val="1B1615"/>
                </a:solidFill>
                <a:latin typeface="Cambria"/>
                <a:cs typeface="Cambria"/>
              </a:rPr>
              <a:t>tecnologie digitali (www.festivalculturacreativa.it).  </a:t>
            </a:r>
            <a:r>
              <a:rPr sz="1200" dirty="0">
                <a:solidFill>
                  <a:srgbClr val="1B1615"/>
                </a:solidFill>
                <a:latin typeface="Cambria"/>
                <a:cs typeface="Cambria"/>
              </a:rPr>
              <a:t>La </a:t>
            </a:r>
            <a:r>
              <a:rPr sz="1200" spc="-5" dirty="0">
                <a:solidFill>
                  <a:srgbClr val="1B1615"/>
                </a:solidFill>
                <a:latin typeface="Cambria"/>
                <a:cs typeface="Cambria"/>
              </a:rPr>
              <a:t>manifestazione, che </a:t>
            </a:r>
            <a:r>
              <a:rPr sz="1200" dirty="0">
                <a:solidFill>
                  <a:srgbClr val="1B1615"/>
                </a:solidFill>
                <a:latin typeface="Cambria"/>
                <a:cs typeface="Cambria"/>
              </a:rPr>
              <a:t>ha il </a:t>
            </a:r>
            <a:r>
              <a:rPr sz="1200" spc="-5" dirty="0">
                <a:solidFill>
                  <a:srgbClr val="1B1615"/>
                </a:solidFill>
                <a:latin typeface="Cambria"/>
                <a:cs typeface="Cambria"/>
              </a:rPr>
              <a:t>patrocinio dell'Unesco </a:t>
            </a:r>
            <a:r>
              <a:rPr sz="1200" dirty="0">
                <a:solidFill>
                  <a:srgbClr val="1B1615"/>
                </a:solidFill>
                <a:latin typeface="Cambria"/>
                <a:cs typeface="Cambria"/>
              </a:rPr>
              <a:t>e </a:t>
            </a:r>
            <a:r>
              <a:rPr sz="1200" spc="-5" dirty="0">
                <a:solidFill>
                  <a:srgbClr val="1B1615"/>
                </a:solidFill>
                <a:latin typeface="Cambria"/>
                <a:cs typeface="Cambria"/>
              </a:rPr>
              <a:t>del ministero dei Beni </a:t>
            </a:r>
            <a:r>
              <a:rPr sz="1200" dirty="0">
                <a:solidFill>
                  <a:srgbClr val="1B1615"/>
                </a:solidFill>
                <a:latin typeface="Cambria"/>
                <a:cs typeface="Cambria"/>
              </a:rPr>
              <a:t>e </a:t>
            </a:r>
            <a:r>
              <a:rPr sz="1200" spc="-5" dirty="0">
                <a:solidFill>
                  <a:srgbClr val="1B1615"/>
                </a:solidFill>
                <a:latin typeface="Cambria"/>
                <a:cs typeface="Cambria"/>
              </a:rPr>
              <a:t>delle Attività  Culturali </a:t>
            </a:r>
            <a:r>
              <a:rPr sz="1200" dirty="0">
                <a:solidFill>
                  <a:srgbClr val="1B1615"/>
                </a:solidFill>
                <a:latin typeface="Cambria"/>
                <a:cs typeface="Cambria"/>
              </a:rPr>
              <a:t>e </a:t>
            </a:r>
            <a:r>
              <a:rPr sz="1200" spc="-5" dirty="0">
                <a:solidFill>
                  <a:srgbClr val="1B1615"/>
                </a:solidFill>
                <a:latin typeface="Cambria"/>
                <a:cs typeface="Cambria"/>
              </a:rPr>
              <a:t>del </a:t>
            </a:r>
            <a:r>
              <a:rPr sz="1200" dirty="0">
                <a:solidFill>
                  <a:srgbClr val="1B1615"/>
                </a:solidFill>
                <a:latin typeface="Cambria"/>
                <a:cs typeface="Cambria"/>
              </a:rPr>
              <a:t>Turismo, </a:t>
            </a:r>
            <a:r>
              <a:rPr sz="1200" spc="-5" dirty="0">
                <a:solidFill>
                  <a:srgbClr val="1B1615"/>
                </a:solidFill>
                <a:latin typeface="Cambria"/>
                <a:cs typeface="Cambria"/>
              </a:rPr>
              <a:t>dedicata alla cultura dai </a:t>
            </a:r>
            <a:r>
              <a:rPr sz="1200" dirty="0">
                <a:solidFill>
                  <a:srgbClr val="1B1615"/>
                </a:solidFill>
                <a:latin typeface="Cambria"/>
                <a:cs typeface="Cambria"/>
              </a:rPr>
              <a:t>6 </a:t>
            </a:r>
            <a:r>
              <a:rPr sz="1200" spc="-5" dirty="0">
                <a:solidFill>
                  <a:srgbClr val="1B1615"/>
                </a:solidFill>
                <a:latin typeface="Cambria"/>
                <a:cs typeface="Cambria"/>
              </a:rPr>
              <a:t>ai 13 anni, </a:t>
            </a:r>
            <a:r>
              <a:rPr sz="1200" dirty="0">
                <a:solidFill>
                  <a:srgbClr val="1B1615"/>
                </a:solidFill>
                <a:latin typeface="Cambria"/>
                <a:cs typeface="Cambria"/>
              </a:rPr>
              <a:t>si </a:t>
            </a:r>
            <a:r>
              <a:rPr sz="1200" spc="-5" dirty="0">
                <a:solidFill>
                  <a:srgbClr val="1B1615"/>
                </a:solidFill>
                <a:latin typeface="Cambria"/>
                <a:cs typeface="Cambria"/>
              </a:rPr>
              <a:t>svolgerà </a:t>
            </a:r>
            <a:r>
              <a:rPr sz="1200" dirty="0">
                <a:solidFill>
                  <a:srgbClr val="1B1615"/>
                </a:solidFill>
                <a:latin typeface="Cambria"/>
                <a:cs typeface="Cambria"/>
              </a:rPr>
              <a:t>per </a:t>
            </a:r>
            <a:r>
              <a:rPr sz="1200" spc="-5" dirty="0">
                <a:solidFill>
                  <a:srgbClr val="1B1615"/>
                </a:solidFill>
                <a:latin typeface="Cambria"/>
                <a:cs typeface="Cambria"/>
              </a:rPr>
              <a:t>tutta la  settimana, da oggi fino </a:t>
            </a:r>
            <a:r>
              <a:rPr sz="1200" dirty="0">
                <a:solidFill>
                  <a:srgbClr val="1B1615"/>
                </a:solidFill>
                <a:latin typeface="Cambria"/>
                <a:cs typeface="Cambria"/>
              </a:rPr>
              <a:t>a </a:t>
            </a:r>
            <a:r>
              <a:rPr sz="1200" spc="-5" dirty="0">
                <a:solidFill>
                  <a:srgbClr val="1B1615"/>
                </a:solidFill>
                <a:latin typeface="Cambria"/>
                <a:cs typeface="Cambria"/>
              </a:rPr>
              <a:t>domenica 22 marzo, attraverso una ricca proposta di iniziative  sull'intero territorio nazionale. </a:t>
            </a:r>
            <a:r>
              <a:rPr sz="1200" dirty="0">
                <a:solidFill>
                  <a:srgbClr val="1B1615"/>
                </a:solidFill>
                <a:latin typeface="Cambria"/>
                <a:cs typeface="Cambria"/>
              </a:rPr>
              <a:t>I </a:t>
            </a:r>
            <a:r>
              <a:rPr sz="1200" spc="-5" dirty="0">
                <a:solidFill>
                  <a:srgbClr val="1B1615"/>
                </a:solidFill>
                <a:latin typeface="Cambria"/>
                <a:cs typeface="Cambria"/>
              </a:rPr>
              <a:t>laboratori </a:t>
            </a:r>
            <a:r>
              <a:rPr sz="1200" dirty="0">
                <a:solidFill>
                  <a:srgbClr val="1B1615"/>
                </a:solidFill>
                <a:latin typeface="Cambria"/>
                <a:cs typeface="Cambria"/>
              </a:rPr>
              <a:t>e </a:t>
            </a:r>
            <a:r>
              <a:rPr sz="1200" spc="-5" dirty="0">
                <a:solidFill>
                  <a:srgbClr val="1B1615"/>
                </a:solidFill>
                <a:latin typeface="Cambria"/>
                <a:cs typeface="Cambria"/>
              </a:rPr>
              <a:t>le altre attività proposte, coordinati dalle banche  </a:t>
            </a:r>
            <a:r>
              <a:rPr sz="1200" dirty="0">
                <a:solidFill>
                  <a:srgbClr val="1B1615"/>
                </a:solidFill>
                <a:latin typeface="Cambria"/>
                <a:cs typeface="Cambria"/>
              </a:rPr>
              <a:t>con </a:t>
            </a:r>
            <a:r>
              <a:rPr sz="1200" spc="-5" dirty="0">
                <a:solidFill>
                  <a:srgbClr val="1B1615"/>
                </a:solidFill>
                <a:latin typeface="Cambria"/>
                <a:cs typeface="Cambria"/>
              </a:rPr>
              <a:t>la collaborazione </a:t>
            </a:r>
            <a:r>
              <a:rPr sz="1200" dirty="0">
                <a:solidFill>
                  <a:srgbClr val="1B1615"/>
                </a:solidFill>
                <a:latin typeface="Cambria"/>
                <a:cs typeface="Cambria"/>
              </a:rPr>
              <a:t>di </a:t>
            </a:r>
            <a:r>
              <a:rPr sz="1200" spc="-5" dirty="0">
                <a:solidFill>
                  <a:srgbClr val="1B1615"/>
                </a:solidFill>
                <a:latin typeface="Cambria"/>
                <a:cs typeface="Cambria"/>
              </a:rPr>
              <a:t>scuole, musei, biblioteche </a:t>
            </a:r>
            <a:r>
              <a:rPr sz="1200" dirty="0">
                <a:solidFill>
                  <a:srgbClr val="1B1615"/>
                </a:solidFill>
                <a:latin typeface="Cambria"/>
                <a:cs typeface="Cambria"/>
              </a:rPr>
              <a:t>e </a:t>
            </a:r>
            <a:r>
              <a:rPr sz="1200" spc="-5" dirty="0">
                <a:solidFill>
                  <a:srgbClr val="1B1615"/>
                </a:solidFill>
                <a:latin typeface="Cambria"/>
                <a:cs typeface="Cambria"/>
              </a:rPr>
              <a:t>centri culturali, </a:t>
            </a:r>
            <a:r>
              <a:rPr sz="1200" dirty="0">
                <a:solidFill>
                  <a:srgbClr val="1B1615"/>
                </a:solidFill>
                <a:latin typeface="Cambria"/>
                <a:cs typeface="Cambria"/>
              </a:rPr>
              <a:t>si svilupperanno </a:t>
            </a:r>
            <a:r>
              <a:rPr sz="1200" spc="-5" dirty="0">
                <a:solidFill>
                  <a:srgbClr val="1B1615"/>
                </a:solidFill>
                <a:latin typeface="Cambria"/>
                <a:cs typeface="Cambria"/>
              </a:rPr>
              <a:t>attorno  ad un unico tema: «L'alfabeto del mondo. Leggiamo </a:t>
            </a:r>
            <a:r>
              <a:rPr sz="1200" dirty="0">
                <a:solidFill>
                  <a:srgbClr val="1B1615"/>
                </a:solidFill>
                <a:latin typeface="Cambria"/>
                <a:cs typeface="Cambria"/>
              </a:rPr>
              <a:t>i segni </a:t>
            </a:r>
            <a:r>
              <a:rPr sz="1200" spc="-5" dirty="0">
                <a:solidFill>
                  <a:srgbClr val="1B1615"/>
                </a:solidFill>
                <a:latin typeface="Cambria"/>
                <a:cs typeface="Cambria"/>
              </a:rPr>
              <a:t>intorno </a:t>
            </a:r>
            <a:r>
              <a:rPr sz="1200" dirty="0">
                <a:solidFill>
                  <a:srgbClr val="1B1615"/>
                </a:solidFill>
                <a:latin typeface="Cambria"/>
                <a:cs typeface="Cambria"/>
              </a:rPr>
              <a:t>a </a:t>
            </a:r>
            <a:r>
              <a:rPr sz="1200" spc="-5" dirty="0">
                <a:solidFill>
                  <a:srgbClr val="1B1615"/>
                </a:solidFill>
                <a:latin typeface="Cambria"/>
                <a:cs typeface="Cambria"/>
              </a:rPr>
              <a:t>noi </a:t>
            </a:r>
            <a:r>
              <a:rPr sz="1200" dirty="0">
                <a:solidFill>
                  <a:srgbClr val="1B1615"/>
                </a:solidFill>
                <a:latin typeface="Cambria"/>
                <a:cs typeface="Cambria"/>
              </a:rPr>
              <a:t>e </a:t>
            </a:r>
            <a:r>
              <a:rPr sz="1200" spc="-5" dirty="0">
                <a:solidFill>
                  <a:srgbClr val="1B1615"/>
                </a:solidFill>
                <a:latin typeface="Cambria"/>
                <a:cs typeface="Cambria"/>
              </a:rPr>
              <a:t>raccontiamo».  Trarre ispirazione dalla natura, dall'opera dell'uomo </a:t>
            </a:r>
            <a:r>
              <a:rPr sz="1200" dirty="0">
                <a:solidFill>
                  <a:srgbClr val="1B1615"/>
                </a:solidFill>
                <a:latin typeface="Cambria"/>
                <a:cs typeface="Cambria"/>
              </a:rPr>
              <a:t>e </a:t>
            </a:r>
            <a:r>
              <a:rPr sz="1200" spc="-5" dirty="0">
                <a:solidFill>
                  <a:srgbClr val="1B1615"/>
                </a:solidFill>
                <a:latin typeface="Cambria"/>
                <a:cs typeface="Cambria"/>
              </a:rPr>
              <a:t>dalle </a:t>
            </a:r>
            <a:r>
              <a:rPr sz="1200" dirty="0">
                <a:solidFill>
                  <a:srgbClr val="1B1615"/>
                </a:solidFill>
                <a:latin typeface="Cambria"/>
                <a:cs typeface="Cambria"/>
              </a:rPr>
              <a:t>proprie </a:t>
            </a:r>
            <a:r>
              <a:rPr sz="1200" spc="-5" dirty="0">
                <a:solidFill>
                  <a:srgbClr val="1B1615"/>
                </a:solidFill>
                <a:latin typeface="Cambria"/>
                <a:cs typeface="Cambria"/>
              </a:rPr>
              <a:t>emozioni, imparare </a:t>
            </a:r>
            <a:r>
              <a:rPr sz="1200" dirty="0">
                <a:solidFill>
                  <a:srgbClr val="1B1615"/>
                </a:solidFill>
                <a:latin typeface="Cambria"/>
                <a:cs typeface="Cambria"/>
              </a:rPr>
              <a:t>a  </a:t>
            </a:r>
            <a:r>
              <a:rPr sz="1200" spc="-5" dirty="0">
                <a:solidFill>
                  <a:srgbClr val="1B1615"/>
                </a:solidFill>
                <a:latin typeface="Cambria"/>
                <a:cs typeface="Cambria"/>
              </a:rPr>
              <a:t>riconoscere </a:t>
            </a:r>
            <a:r>
              <a:rPr sz="1200" dirty="0">
                <a:solidFill>
                  <a:srgbClr val="1B1615"/>
                </a:solidFill>
                <a:latin typeface="Cambria"/>
                <a:cs typeface="Cambria"/>
              </a:rPr>
              <a:t>e a </a:t>
            </a:r>
            <a:r>
              <a:rPr sz="1200" spc="-5" dirty="0">
                <a:solidFill>
                  <a:srgbClr val="1B1615"/>
                </a:solidFill>
                <a:latin typeface="Cambria"/>
                <a:cs typeface="Cambria"/>
              </a:rPr>
              <a:t>leggere </a:t>
            </a:r>
            <a:r>
              <a:rPr sz="1200" dirty="0">
                <a:solidFill>
                  <a:srgbClr val="1B1615"/>
                </a:solidFill>
                <a:latin typeface="Cambria"/>
                <a:cs typeface="Cambria"/>
              </a:rPr>
              <a:t>i segni </a:t>
            </a:r>
            <a:r>
              <a:rPr sz="1200" spc="-5" dirty="0">
                <a:solidFill>
                  <a:srgbClr val="1B1615"/>
                </a:solidFill>
                <a:latin typeface="Cambria"/>
                <a:cs typeface="Cambria"/>
              </a:rPr>
              <a:t>intorno </a:t>
            </a:r>
            <a:r>
              <a:rPr sz="1200" dirty="0">
                <a:solidFill>
                  <a:srgbClr val="1B1615"/>
                </a:solidFill>
                <a:latin typeface="Cambria"/>
                <a:cs typeface="Cambria"/>
              </a:rPr>
              <a:t>a </a:t>
            </a:r>
            <a:r>
              <a:rPr sz="1200" spc="-5" dirty="0">
                <a:solidFill>
                  <a:srgbClr val="1B1615"/>
                </a:solidFill>
                <a:latin typeface="Cambria"/>
                <a:cs typeface="Cambria"/>
              </a:rPr>
              <a:t>noi, </a:t>
            </a:r>
            <a:r>
              <a:rPr sz="1200" dirty="0">
                <a:solidFill>
                  <a:srgbClr val="1B1615"/>
                </a:solidFill>
                <a:latin typeface="Cambria"/>
                <a:cs typeface="Cambria"/>
              </a:rPr>
              <a:t>capire </a:t>
            </a:r>
            <a:r>
              <a:rPr sz="1200" spc="-5" dirty="0">
                <a:solidFill>
                  <a:srgbClr val="1B1615"/>
                </a:solidFill>
                <a:latin typeface="Cambria"/>
                <a:cs typeface="Cambria"/>
              </a:rPr>
              <a:t>come nasce </a:t>
            </a:r>
            <a:r>
              <a:rPr sz="1200" dirty="0">
                <a:solidFill>
                  <a:srgbClr val="1B1615"/>
                </a:solidFill>
                <a:latin typeface="Cambria"/>
                <a:cs typeface="Cambria"/>
              </a:rPr>
              <a:t>il </a:t>
            </a:r>
            <a:r>
              <a:rPr sz="1200" spc="-5" dirty="0">
                <a:solidFill>
                  <a:srgbClr val="1B1615"/>
                </a:solidFill>
                <a:latin typeface="Cambria"/>
                <a:cs typeface="Cambria"/>
              </a:rPr>
              <a:t>racconto </a:t>
            </a:r>
            <a:r>
              <a:rPr sz="1200" dirty="0">
                <a:solidFill>
                  <a:srgbClr val="1B1615"/>
                </a:solidFill>
                <a:latin typeface="Cambria"/>
                <a:cs typeface="Cambria"/>
              </a:rPr>
              <a:t>e </a:t>
            </a:r>
            <a:r>
              <a:rPr sz="1200" spc="-5" dirty="0">
                <a:solidFill>
                  <a:srgbClr val="1B1615"/>
                </a:solidFill>
                <a:latin typeface="Cambria"/>
                <a:cs typeface="Cambria"/>
              </a:rPr>
              <a:t>come </a:t>
            </a:r>
            <a:r>
              <a:rPr sz="1200" dirty="0">
                <a:solidFill>
                  <a:srgbClr val="1B1615"/>
                </a:solidFill>
                <a:latin typeface="Cambria"/>
                <a:cs typeface="Cambria"/>
              </a:rPr>
              <a:t>si </a:t>
            </a:r>
            <a:r>
              <a:rPr sz="1200" spc="-5" dirty="0">
                <a:solidFill>
                  <a:srgbClr val="1B1615"/>
                </a:solidFill>
                <a:latin typeface="Cambria"/>
                <a:cs typeface="Cambria"/>
              </a:rPr>
              <a:t>può  declinare, condividerlo </a:t>
            </a:r>
            <a:r>
              <a:rPr sz="1200" dirty="0">
                <a:solidFill>
                  <a:srgbClr val="1B1615"/>
                </a:solidFill>
                <a:latin typeface="Cambria"/>
                <a:cs typeface="Cambria"/>
              </a:rPr>
              <a:t>per </a:t>
            </a:r>
            <a:r>
              <a:rPr sz="1200" spc="-5" dirty="0">
                <a:solidFill>
                  <a:srgbClr val="1B1615"/>
                </a:solidFill>
                <a:latin typeface="Cambria"/>
                <a:cs typeface="Cambria"/>
              </a:rPr>
              <a:t>generare </a:t>
            </a:r>
            <a:r>
              <a:rPr sz="1200" dirty="0">
                <a:solidFill>
                  <a:srgbClr val="1B1615"/>
                </a:solidFill>
                <a:latin typeface="Cambria"/>
                <a:cs typeface="Cambria"/>
              </a:rPr>
              <a:t>poi </a:t>
            </a:r>
            <a:r>
              <a:rPr sz="1200" spc="-5" dirty="0">
                <a:solidFill>
                  <a:srgbClr val="1B1615"/>
                </a:solidFill>
                <a:latin typeface="Cambria"/>
                <a:cs typeface="Cambria"/>
              </a:rPr>
              <a:t>altre infinite narrazioni, </a:t>
            </a:r>
            <a:r>
              <a:rPr sz="1200" dirty="0">
                <a:solidFill>
                  <a:srgbClr val="1B1615"/>
                </a:solidFill>
                <a:latin typeface="Cambria"/>
                <a:cs typeface="Cambria"/>
              </a:rPr>
              <a:t>è </a:t>
            </a:r>
            <a:r>
              <a:rPr sz="1200" spc="-5" dirty="0">
                <a:solidFill>
                  <a:srgbClr val="1B1615"/>
                </a:solidFill>
                <a:latin typeface="Cambria"/>
                <a:cs typeface="Cambria"/>
              </a:rPr>
              <a:t>la sfida di quest'anno. </a:t>
            </a:r>
            <a:r>
              <a:rPr sz="1200" dirty="0">
                <a:solidFill>
                  <a:srgbClr val="1B1615"/>
                </a:solidFill>
                <a:latin typeface="Cambria"/>
                <a:cs typeface="Cambria"/>
              </a:rPr>
              <a:t>Gli  </a:t>
            </a:r>
            <a:r>
              <a:rPr sz="1200" spc="-5" dirty="0">
                <a:solidFill>
                  <a:srgbClr val="1B1615"/>
                </a:solidFill>
                <a:latin typeface="Cambria"/>
                <a:cs typeface="Cambria"/>
              </a:rPr>
              <a:t>appuntamenti </a:t>
            </a:r>
            <a:r>
              <a:rPr sz="1200" dirty="0">
                <a:solidFill>
                  <a:srgbClr val="1B1615"/>
                </a:solidFill>
                <a:latin typeface="Cambria"/>
                <a:cs typeface="Cambria"/>
              </a:rPr>
              <a:t>a </a:t>
            </a:r>
            <a:r>
              <a:rPr sz="1200" spc="-5" dirty="0">
                <a:solidFill>
                  <a:srgbClr val="1B1615"/>
                </a:solidFill>
                <a:latin typeface="Cambria"/>
                <a:cs typeface="Cambria"/>
              </a:rPr>
              <a:t>Verona: Cassa di Risparmio del Veneto </a:t>
            </a:r>
            <a:r>
              <a:rPr sz="1200" dirty="0">
                <a:solidFill>
                  <a:srgbClr val="1B1615"/>
                </a:solidFill>
                <a:latin typeface="Cambria"/>
                <a:cs typeface="Cambria"/>
              </a:rPr>
              <a:t>- </a:t>
            </a:r>
            <a:r>
              <a:rPr sz="1200" spc="-5" dirty="0">
                <a:solidFill>
                  <a:srgbClr val="1B1615"/>
                </a:solidFill>
                <a:latin typeface="Cambria"/>
                <a:cs typeface="Cambria"/>
              </a:rPr>
              <a:t>gruppo bancario Intesa Sanpaolo  promuovono «Andar </a:t>
            </a:r>
            <a:r>
              <a:rPr sz="1200" dirty="0">
                <a:solidFill>
                  <a:srgbClr val="1B1615"/>
                </a:solidFill>
                <a:latin typeface="Cambria"/>
                <a:cs typeface="Cambria"/>
              </a:rPr>
              <a:t>per </a:t>
            </a:r>
            <a:r>
              <a:rPr sz="1200" spc="-5" dirty="0">
                <a:solidFill>
                  <a:srgbClr val="1B1615"/>
                </a:solidFill>
                <a:latin typeface="Cambria"/>
                <a:cs typeface="Cambria"/>
              </a:rPr>
              <a:t>storie. Diversi linguaggi, linguaggi </a:t>
            </a:r>
            <a:r>
              <a:rPr sz="1200" dirty="0">
                <a:solidFill>
                  <a:srgbClr val="1B1615"/>
                </a:solidFill>
                <a:latin typeface="Cambria"/>
                <a:cs typeface="Cambria"/>
              </a:rPr>
              <a:t>di-versi», </a:t>
            </a:r>
            <a:r>
              <a:rPr sz="1200" spc="-10" dirty="0">
                <a:solidFill>
                  <a:srgbClr val="1B1615"/>
                </a:solidFill>
                <a:latin typeface="Cambria"/>
                <a:cs typeface="Cambria"/>
              </a:rPr>
              <a:t>lettura </a:t>
            </a:r>
            <a:r>
              <a:rPr sz="1200" dirty="0">
                <a:solidFill>
                  <a:srgbClr val="1B1615"/>
                </a:solidFill>
                <a:latin typeface="Cambria"/>
                <a:cs typeface="Cambria"/>
              </a:rPr>
              <a:t>e </a:t>
            </a:r>
            <a:r>
              <a:rPr sz="1200" spc="-5" dirty="0">
                <a:solidFill>
                  <a:srgbClr val="1B1615"/>
                </a:solidFill>
                <a:latin typeface="Cambria"/>
                <a:cs typeface="Cambria"/>
              </a:rPr>
              <a:t>narrazione,  video </a:t>
            </a:r>
            <a:r>
              <a:rPr sz="1200" dirty="0">
                <a:solidFill>
                  <a:srgbClr val="1B1615"/>
                </a:solidFill>
                <a:latin typeface="Cambria"/>
                <a:cs typeface="Cambria"/>
              </a:rPr>
              <a:t>e </a:t>
            </a:r>
            <a:r>
              <a:rPr sz="1200" spc="-5" dirty="0">
                <a:solidFill>
                  <a:srgbClr val="1B1615"/>
                </a:solidFill>
                <a:latin typeface="Cambria"/>
                <a:cs typeface="Cambria"/>
              </a:rPr>
              <a:t>ascolto </a:t>
            </a:r>
            <a:r>
              <a:rPr sz="1200" dirty="0">
                <a:solidFill>
                  <a:srgbClr val="1B1615"/>
                </a:solidFill>
                <a:latin typeface="Cambria"/>
                <a:cs typeface="Cambria"/>
              </a:rPr>
              <a:t>a </a:t>
            </a:r>
            <a:r>
              <a:rPr sz="1200" spc="-5" dirty="0">
                <a:solidFill>
                  <a:srgbClr val="1B1615"/>
                </a:solidFill>
                <a:latin typeface="Cambria"/>
                <a:cs typeface="Cambria"/>
              </a:rPr>
              <a:t>cura della Biblioteca Civica </a:t>
            </a:r>
            <a:r>
              <a:rPr sz="1200" spc="-10" dirty="0">
                <a:solidFill>
                  <a:srgbClr val="1B1615"/>
                </a:solidFill>
                <a:latin typeface="Cambria"/>
                <a:cs typeface="Cambria"/>
              </a:rPr>
              <a:t>ragazzi </a:t>
            </a:r>
            <a:r>
              <a:rPr sz="1200" spc="-5" dirty="0">
                <a:solidFill>
                  <a:srgbClr val="1B1615"/>
                </a:solidFill>
                <a:latin typeface="Cambria"/>
                <a:cs typeface="Cambria"/>
              </a:rPr>
              <a:t>del Comune di Verona </a:t>
            </a:r>
            <a:r>
              <a:rPr sz="1200" dirty="0">
                <a:solidFill>
                  <a:srgbClr val="1B1615"/>
                </a:solidFill>
                <a:latin typeface="Cambria"/>
                <a:cs typeface="Cambria"/>
              </a:rPr>
              <a:t>in </a:t>
            </a:r>
            <a:r>
              <a:rPr sz="1200" spc="-5" dirty="0">
                <a:solidFill>
                  <a:srgbClr val="1B1615"/>
                </a:solidFill>
                <a:latin typeface="Cambria"/>
                <a:cs typeface="Cambria"/>
              </a:rPr>
              <a:t>collaborazione  </a:t>
            </a:r>
            <a:r>
              <a:rPr sz="1200" dirty="0">
                <a:solidFill>
                  <a:srgbClr val="1B1615"/>
                </a:solidFill>
                <a:latin typeface="Cambria"/>
                <a:cs typeface="Cambria"/>
              </a:rPr>
              <a:t>con </a:t>
            </a:r>
            <a:r>
              <a:rPr sz="1200" spc="-5" dirty="0">
                <a:solidFill>
                  <a:srgbClr val="1B1615"/>
                </a:solidFill>
                <a:latin typeface="Cambria"/>
                <a:cs typeface="Cambria"/>
              </a:rPr>
              <a:t>Aribandus, cooperativa </a:t>
            </a:r>
            <a:r>
              <a:rPr sz="1200" dirty="0">
                <a:solidFill>
                  <a:srgbClr val="1B1615"/>
                </a:solidFill>
                <a:latin typeface="Cambria"/>
                <a:cs typeface="Cambria"/>
              </a:rPr>
              <a:t>sociale onlus e il </a:t>
            </a:r>
            <a:r>
              <a:rPr sz="1200" spc="-5" dirty="0">
                <a:solidFill>
                  <a:srgbClr val="1B1615"/>
                </a:solidFill>
                <a:latin typeface="Cambria"/>
                <a:cs typeface="Cambria"/>
              </a:rPr>
              <a:t>Circolo dei lettori di Verona. </a:t>
            </a:r>
            <a:r>
              <a:rPr sz="1200" dirty="0">
                <a:solidFill>
                  <a:srgbClr val="1B1615"/>
                </a:solidFill>
                <a:latin typeface="Cambria"/>
                <a:cs typeface="Cambria"/>
              </a:rPr>
              <a:t>Per </a:t>
            </a:r>
            <a:r>
              <a:rPr sz="1200" spc="-5" dirty="0">
                <a:solidFill>
                  <a:srgbClr val="1B1615"/>
                </a:solidFill>
                <a:latin typeface="Cambria"/>
                <a:cs typeface="Cambria"/>
              </a:rPr>
              <a:t>bambini dai </a:t>
            </a:r>
            <a:r>
              <a:rPr sz="1200" dirty="0">
                <a:solidFill>
                  <a:srgbClr val="1B1615"/>
                </a:solidFill>
                <a:latin typeface="Cambria"/>
                <a:cs typeface="Cambria"/>
              </a:rPr>
              <a:t>4  </a:t>
            </a:r>
            <a:r>
              <a:rPr sz="1200" spc="-5" dirty="0">
                <a:solidFill>
                  <a:srgbClr val="1B1615"/>
                </a:solidFill>
                <a:latin typeface="Cambria"/>
                <a:cs typeface="Cambria"/>
              </a:rPr>
              <a:t>agli </a:t>
            </a:r>
            <a:r>
              <a:rPr sz="1200" dirty="0">
                <a:solidFill>
                  <a:srgbClr val="1B1615"/>
                </a:solidFill>
                <a:latin typeface="Cambria"/>
                <a:cs typeface="Cambria"/>
              </a:rPr>
              <a:t>8 </a:t>
            </a:r>
            <a:r>
              <a:rPr sz="1200" spc="-5" dirty="0">
                <a:solidFill>
                  <a:srgbClr val="1B1615"/>
                </a:solidFill>
                <a:latin typeface="Cambria"/>
                <a:cs typeface="Cambria"/>
              </a:rPr>
              <a:t>anni. Biblioteca Civica di </a:t>
            </a:r>
            <a:r>
              <a:rPr sz="1200" dirty="0">
                <a:solidFill>
                  <a:srgbClr val="1B1615"/>
                </a:solidFill>
                <a:latin typeface="Cambria"/>
                <a:cs typeface="Cambria"/>
              </a:rPr>
              <a:t>Verona </a:t>
            </a:r>
            <a:r>
              <a:rPr sz="1200" spc="-5" dirty="0">
                <a:solidFill>
                  <a:srgbClr val="1B1615"/>
                </a:solidFill>
                <a:latin typeface="Cambria"/>
                <a:cs typeface="Cambria"/>
              </a:rPr>
              <a:t>Via </a:t>
            </a:r>
            <a:r>
              <a:rPr sz="1200" dirty="0">
                <a:solidFill>
                  <a:srgbClr val="1B1615"/>
                </a:solidFill>
                <a:latin typeface="Cambria"/>
                <a:cs typeface="Cambria"/>
              </a:rPr>
              <a:t>Cappello </a:t>
            </a:r>
            <a:r>
              <a:rPr sz="1200" spc="-5" dirty="0">
                <a:solidFill>
                  <a:srgbClr val="1B1615"/>
                </a:solidFill>
                <a:latin typeface="Cambria"/>
                <a:cs typeface="Cambria"/>
              </a:rPr>
              <a:t>43, oggi, ore 16,30-18,30, venerdì 20  marzo, ore 10-11,30 (ingresso libero, riservato alle scuole, prenotazione </a:t>
            </a:r>
            <a:r>
              <a:rPr sz="1200" dirty="0">
                <a:solidFill>
                  <a:srgbClr val="1B1615"/>
                </a:solidFill>
                <a:latin typeface="Cambria"/>
                <a:cs typeface="Cambria"/>
              </a:rPr>
              <a:t>on </a:t>
            </a:r>
            <a:r>
              <a:rPr sz="1200" spc="-5" dirty="0">
                <a:solidFill>
                  <a:srgbClr val="1B1615"/>
                </a:solidFill>
                <a:latin typeface="Cambria"/>
                <a:cs typeface="Cambria"/>
              </a:rPr>
              <a:t>line fino </a:t>
            </a:r>
            <a:r>
              <a:rPr sz="1200" dirty="0">
                <a:solidFill>
                  <a:srgbClr val="1B1615"/>
                </a:solidFill>
                <a:latin typeface="Cambria"/>
                <a:cs typeface="Cambria"/>
              </a:rPr>
              <a:t>a  </a:t>
            </a:r>
            <a:r>
              <a:rPr sz="1200" spc="-5" dirty="0">
                <a:solidFill>
                  <a:srgbClr val="1B1615"/>
                </a:solidFill>
                <a:latin typeface="Cambria"/>
                <a:cs typeface="Cambria"/>
              </a:rPr>
              <a:t>esaurimento </a:t>
            </a:r>
            <a:r>
              <a:rPr sz="1200" dirty="0">
                <a:solidFill>
                  <a:srgbClr val="1B1615"/>
                </a:solidFill>
                <a:latin typeface="Cambria"/>
                <a:cs typeface="Cambria"/>
              </a:rPr>
              <a:t>posti </a:t>
            </a:r>
            <a:r>
              <a:rPr sz="1200" spc="-5" dirty="0">
                <a:solidFill>
                  <a:srgbClr val="1B1615"/>
                </a:solidFill>
                <a:latin typeface="Cambria"/>
                <a:cs typeface="Cambria"/>
                <a:hlinkClick r:id="rId3"/>
              </a:rPr>
              <a:t>bibliotecacivica.ragazzi@comune.verona.it</a:t>
            </a:r>
            <a:r>
              <a:rPr sz="1200" spc="-5" dirty="0">
                <a:solidFill>
                  <a:srgbClr val="1B1615"/>
                </a:solidFill>
                <a:latin typeface="Cambria"/>
                <a:cs typeface="Cambria"/>
              </a:rPr>
              <a:t> telefono 045.807.9707,  www.aribandus.com); Unicredit promuove </a:t>
            </a:r>
            <a:r>
              <a:rPr sz="1200" dirty="0">
                <a:solidFill>
                  <a:srgbClr val="1B1615"/>
                </a:solidFill>
                <a:latin typeface="Cambria"/>
                <a:cs typeface="Cambria"/>
              </a:rPr>
              <a:t>«I </a:t>
            </a:r>
            <a:r>
              <a:rPr sz="1200" spc="-5" dirty="0">
                <a:solidFill>
                  <a:srgbClr val="1B1615"/>
                </a:solidFill>
                <a:latin typeface="Cambria"/>
                <a:cs typeface="Cambria"/>
              </a:rPr>
              <a:t>giardini segreti degli alfabeti»: </a:t>
            </a:r>
            <a:r>
              <a:rPr sz="1200" dirty="0">
                <a:solidFill>
                  <a:srgbClr val="1B1615"/>
                </a:solidFill>
                <a:latin typeface="Cambria"/>
                <a:cs typeface="Cambria"/>
              </a:rPr>
              <a:t>a </a:t>
            </a:r>
            <a:r>
              <a:rPr sz="1200" spc="-5" dirty="0">
                <a:solidFill>
                  <a:srgbClr val="1B1615"/>
                </a:solidFill>
                <a:latin typeface="Cambria"/>
                <a:cs typeface="Cambria"/>
              </a:rPr>
              <a:t>partire </a:t>
            </a:r>
            <a:r>
              <a:rPr sz="1200" spc="-10" dirty="0">
                <a:solidFill>
                  <a:srgbClr val="1B1615"/>
                </a:solidFill>
                <a:latin typeface="Cambria"/>
                <a:cs typeface="Cambria"/>
              </a:rPr>
              <a:t>dai  </a:t>
            </a:r>
            <a:r>
              <a:rPr sz="1200" dirty="0">
                <a:solidFill>
                  <a:srgbClr val="1B1615"/>
                </a:solidFill>
                <a:latin typeface="Cambria"/>
                <a:cs typeface="Cambria"/>
              </a:rPr>
              <a:t>segni </a:t>
            </a:r>
            <a:r>
              <a:rPr sz="1200" spc="-5" dirty="0">
                <a:solidFill>
                  <a:srgbClr val="1B1615"/>
                </a:solidFill>
                <a:latin typeface="Cambria"/>
                <a:cs typeface="Cambria"/>
              </a:rPr>
              <a:t>della natura, laboratorio sulla narrazione </a:t>
            </a:r>
            <a:r>
              <a:rPr sz="1200" dirty="0">
                <a:solidFill>
                  <a:srgbClr val="1B1615"/>
                </a:solidFill>
                <a:latin typeface="Cambria"/>
                <a:cs typeface="Cambria"/>
              </a:rPr>
              <a:t>in </a:t>
            </a:r>
            <a:r>
              <a:rPr sz="1200" spc="-5" dirty="0">
                <a:solidFill>
                  <a:srgbClr val="1B1615"/>
                </a:solidFill>
                <a:latin typeface="Cambria"/>
                <a:cs typeface="Cambria"/>
              </a:rPr>
              <a:t>tutte le </a:t>
            </a:r>
            <a:r>
              <a:rPr sz="1200" dirty="0">
                <a:solidFill>
                  <a:srgbClr val="1B1615"/>
                </a:solidFill>
                <a:latin typeface="Cambria"/>
                <a:cs typeface="Cambria"/>
              </a:rPr>
              <a:t>sue </a:t>
            </a:r>
            <a:r>
              <a:rPr sz="1200" spc="-5" dirty="0">
                <a:solidFill>
                  <a:srgbClr val="1B1615"/>
                </a:solidFill>
                <a:latin typeface="Cambria"/>
                <a:cs typeface="Cambria"/>
              </a:rPr>
              <a:t>forme, </a:t>
            </a:r>
            <a:r>
              <a:rPr sz="1200" dirty="0">
                <a:solidFill>
                  <a:srgbClr val="1B1615"/>
                </a:solidFill>
                <a:latin typeface="Cambria"/>
                <a:cs typeface="Cambria"/>
              </a:rPr>
              <a:t>a </a:t>
            </a:r>
            <a:r>
              <a:rPr sz="1200" spc="-5" dirty="0">
                <a:solidFill>
                  <a:srgbClr val="1B1615"/>
                </a:solidFill>
                <a:latin typeface="Cambria"/>
                <a:cs typeface="Cambria"/>
              </a:rPr>
              <a:t>cura dell'associazione  culturale </a:t>
            </a:r>
            <a:r>
              <a:rPr sz="1200" dirty="0">
                <a:solidFill>
                  <a:srgbClr val="1B1615"/>
                </a:solidFill>
                <a:latin typeface="Cambria"/>
                <a:cs typeface="Cambria"/>
              </a:rPr>
              <a:t>La </a:t>
            </a:r>
            <a:r>
              <a:rPr sz="1200" spc="-5" dirty="0">
                <a:solidFill>
                  <a:srgbClr val="1B1615"/>
                </a:solidFill>
                <a:latin typeface="Cambria"/>
                <a:cs typeface="Cambria"/>
              </a:rPr>
              <a:t>foglia </a:t>
            </a:r>
            <a:r>
              <a:rPr sz="1200" dirty="0">
                <a:solidFill>
                  <a:srgbClr val="1B1615"/>
                </a:solidFill>
                <a:latin typeface="Cambria"/>
                <a:cs typeface="Cambria"/>
              </a:rPr>
              <a:t>e </a:t>
            </a:r>
            <a:r>
              <a:rPr sz="1200" spc="-5" dirty="0">
                <a:solidFill>
                  <a:srgbClr val="1B1615"/>
                </a:solidFill>
                <a:latin typeface="Cambria"/>
                <a:cs typeface="Cambria"/>
              </a:rPr>
              <a:t>il vento, al Museo </a:t>
            </a:r>
            <a:r>
              <a:rPr sz="1200" spc="-10" dirty="0">
                <a:solidFill>
                  <a:srgbClr val="1B1615"/>
                </a:solidFill>
                <a:latin typeface="Cambria"/>
                <a:cs typeface="Cambria"/>
              </a:rPr>
              <a:t>Amo </a:t>
            </a:r>
            <a:r>
              <a:rPr sz="1200" spc="-5" dirty="0">
                <a:solidFill>
                  <a:srgbClr val="1B1615"/>
                </a:solidFill>
                <a:latin typeface="Cambria"/>
                <a:cs typeface="Cambria"/>
              </a:rPr>
              <a:t>(via Massalongo 7), oggi, ore </a:t>
            </a:r>
            <a:r>
              <a:rPr sz="1200" dirty="0">
                <a:solidFill>
                  <a:srgbClr val="1B1615"/>
                </a:solidFill>
                <a:latin typeface="Cambria"/>
                <a:cs typeface="Cambria"/>
              </a:rPr>
              <a:t>16,30-18,30,  </a:t>
            </a:r>
            <a:r>
              <a:rPr sz="1200" spc="-5" dirty="0">
                <a:solidFill>
                  <a:srgbClr val="1B1615"/>
                </a:solidFill>
                <a:latin typeface="Cambria"/>
                <a:cs typeface="Cambria"/>
              </a:rPr>
              <a:t>informazioni </a:t>
            </a:r>
            <a:r>
              <a:rPr sz="1200" dirty="0">
                <a:solidFill>
                  <a:srgbClr val="1B1615"/>
                </a:solidFill>
                <a:latin typeface="Cambria"/>
                <a:cs typeface="Cambria"/>
              </a:rPr>
              <a:t>e </a:t>
            </a:r>
            <a:r>
              <a:rPr sz="1200" spc="-5" dirty="0">
                <a:solidFill>
                  <a:srgbClr val="1B1615"/>
                </a:solidFill>
                <a:latin typeface="Cambria"/>
                <a:cs typeface="Cambria"/>
              </a:rPr>
              <a:t>iscrizioni: </a:t>
            </a:r>
            <a:r>
              <a:rPr sz="1200" spc="-5" dirty="0">
                <a:solidFill>
                  <a:srgbClr val="1B1615"/>
                </a:solidFill>
                <a:latin typeface="Cambria"/>
                <a:cs typeface="Cambria"/>
                <a:hlinkClick r:id="rId4"/>
              </a:rPr>
              <a:t>givingeventsartmgmt@unicredit.eu.</a:t>
            </a:r>
            <a:r>
              <a:rPr sz="1200" dirty="0">
                <a:solidFill>
                  <a:srgbClr val="1B1615"/>
                </a:solidFill>
                <a:latin typeface="Cambria"/>
                <a:cs typeface="Cambria"/>
                <a:hlinkClick r:id="rId4"/>
              </a:rPr>
              <a:t> </a:t>
            </a:r>
            <a:r>
              <a:rPr sz="1200" spc="-5" dirty="0">
                <a:solidFill>
                  <a:srgbClr val="1B1615"/>
                </a:solidFill>
                <a:latin typeface="Cambria"/>
                <a:cs typeface="Cambria"/>
              </a:rPr>
              <a:t>M.T.F</a:t>
            </a:r>
            <a:endParaRPr sz="1200">
              <a:latin typeface="Cambria"/>
              <a:cs typeface="Cambria"/>
            </a:endParaRPr>
          </a:p>
        </p:txBody>
      </p:sp>
      <p:sp>
        <p:nvSpPr>
          <p:cNvPr id="5" name="object 5"/>
          <p:cNvSpPr/>
          <p:nvPr/>
        </p:nvSpPr>
        <p:spPr>
          <a:xfrm>
            <a:off x="2708529" y="2119883"/>
            <a:ext cx="2141473" cy="47891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6532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10" dirty="0">
                <a:latin typeface="Arial"/>
                <a:cs typeface="Arial"/>
              </a:rPr>
              <a:t>L</a:t>
            </a:r>
            <a:r>
              <a:rPr sz="1600" b="1" spc="15" dirty="0">
                <a:latin typeface="Arial"/>
                <a:cs typeface="Arial"/>
              </a:rPr>
              <a:t>a</a:t>
            </a:r>
            <a:r>
              <a:rPr sz="1600" b="1" spc="-30" dirty="0">
                <a:latin typeface="Arial"/>
                <a:cs typeface="Arial"/>
              </a:rPr>
              <a:t>v</a:t>
            </a:r>
            <a:r>
              <a:rPr sz="1600" b="1" spc="-5" dirty="0">
                <a:latin typeface="Arial"/>
                <a:cs typeface="Arial"/>
              </a:rPr>
              <a:t>all</a:t>
            </a:r>
            <a:r>
              <a:rPr sz="1600" b="1" spc="5" dirty="0">
                <a:latin typeface="Arial"/>
                <a:cs typeface="Arial"/>
              </a:rPr>
              <a:t>e</a:t>
            </a:r>
            <a:r>
              <a:rPr sz="1600" b="1" spc="-5" dirty="0">
                <a:latin typeface="Arial"/>
                <a:cs typeface="Arial"/>
              </a:rPr>
              <a:t>dei</a:t>
            </a:r>
            <a:r>
              <a:rPr sz="1600" b="1" spc="-15" dirty="0">
                <a:latin typeface="Arial"/>
                <a:cs typeface="Arial"/>
              </a:rPr>
              <a:t>t</a:t>
            </a:r>
            <a:r>
              <a:rPr sz="1600" b="1" spc="5" dirty="0">
                <a:latin typeface="Arial"/>
                <a:cs typeface="Arial"/>
              </a:rPr>
              <a:t>e</a:t>
            </a:r>
            <a:r>
              <a:rPr sz="1600" b="1" spc="-5" dirty="0">
                <a:latin typeface="Arial"/>
                <a:cs typeface="Arial"/>
              </a:rPr>
              <a:t>m</a:t>
            </a:r>
            <a:r>
              <a:rPr sz="1600" b="1" spc="-15" dirty="0">
                <a:latin typeface="Arial"/>
                <a:cs typeface="Arial"/>
              </a:rPr>
              <a:t>p</a:t>
            </a:r>
            <a:r>
              <a:rPr sz="1600" b="1" spc="5" dirty="0">
                <a:latin typeface="Arial"/>
                <a:cs typeface="Arial"/>
              </a:rPr>
              <a:t>l</a:t>
            </a:r>
            <a:r>
              <a:rPr sz="1600" b="1" spc="-5" dirty="0">
                <a:latin typeface="Arial"/>
                <a:cs typeface="Arial"/>
              </a:rPr>
              <a:t>i.net  19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971925" y="3239134"/>
            <a:ext cx="2857500" cy="189547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49958" y="1937593"/>
            <a:ext cx="2662953" cy="397598"/>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2528100"/>
            <a:ext cx="6144895" cy="7372984"/>
          </a:xfrm>
          <a:prstGeom prst="rect">
            <a:avLst/>
          </a:prstGeom>
        </p:spPr>
        <p:txBody>
          <a:bodyPr vert="horz" wrap="square" lIns="0" tIns="133350" rIns="0" bIns="0" rtlCol="0">
            <a:spAutoFit/>
          </a:bodyPr>
          <a:lstStyle/>
          <a:p>
            <a:pPr marL="12700" algn="just">
              <a:lnSpc>
                <a:spcPct val="100000"/>
              </a:lnSpc>
              <a:spcBef>
                <a:spcPts val="1050"/>
              </a:spcBef>
            </a:pPr>
            <a:r>
              <a:rPr sz="1950" spc="-70" dirty="0">
                <a:latin typeface="Georgia"/>
                <a:cs typeface="Georgia"/>
              </a:rPr>
              <a:t>Palermo</a:t>
            </a:r>
            <a:r>
              <a:rPr sz="1950" spc="-160" dirty="0">
                <a:latin typeface="Georgia"/>
                <a:cs typeface="Georgia"/>
              </a:rPr>
              <a:t> </a:t>
            </a:r>
            <a:r>
              <a:rPr sz="1950" dirty="0">
                <a:latin typeface="Georgia"/>
                <a:cs typeface="Georgia"/>
              </a:rPr>
              <a:t>–</a:t>
            </a:r>
            <a:r>
              <a:rPr sz="1950" spc="-160" dirty="0">
                <a:latin typeface="Georgia"/>
                <a:cs typeface="Georgia"/>
              </a:rPr>
              <a:t> </a:t>
            </a:r>
            <a:r>
              <a:rPr sz="1950" spc="-40" dirty="0">
                <a:latin typeface="Georgia"/>
                <a:cs typeface="Georgia"/>
              </a:rPr>
              <a:t>Il</a:t>
            </a:r>
            <a:r>
              <a:rPr sz="1950" spc="-150" dirty="0">
                <a:latin typeface="Georgia"/>
                <a:cs typeface="Georgia"/>
              </a:rPr>
              <a:t> </a:t>
            </a:r>
            <a:r>
              <a:rPr sz="1950" spc="-70" dirty="0">
                <a:latin typeface="Georgia"/>
                <a:cs typeface="Georgia"/>
              </a:rPr>
              <a:t>Festival</a:t>
            </a:r>
            <a:r>
              <a:rPr sz="1950" spc="-160" dirty="0">
                <a:latin typeface="Georgia"/>
                <a:cs typeface="Georgia"/>
              </a:rPr>
              <a:t> </a:t>
            </a:r>
            <a:r>
              <a:rPr sz="1950" spc="-65" dirty="0">
                <a:latin typeface="Georgia"/>
                <a:cs typeface="Georgia"/>
              </a:rPr>
              <a:t>della</a:t>
            </a:r>
            <a:r>
              <a:rPr sz="1950" spc="-165" dirty="0">
                <a:latin typeface="Georgia"/>
                <a:cs typeface="Georgia"/>
              </a:rPr>
              <a:t> </a:t>
            </a:r>
            <a:r>
              <a:rPr sz="1950" spc="-70" dirty="0">
                <a:latin typeface="Georgia"/>
                <a:cs typeface="Georgia"/>
              </a:rPr>
              <a:t>Cultura</a:t>
            </a:r>
            <a:r>
              <a:rPr sz="1950" spc="-145" dirty="0">
                <a:latin typeface="Georgia"/>
                <a:cs typeface="Georgia"/>
              </a:rPr>
              <a:t> </a:t>
            </a:r>
            <a:r>
              <a:rPr sz="1950" spc="-70" dirty="0">
                <a:latin typeface="Georgia"/>
                <a:cs typeface="Georgia"/>
              </a:rPr>
              <a:t>creativa</a:t>
            </a:r>
            <a:r>
              <a:rPr sz="1950" spc="-165" dirty="0">
                <a:latin typeface="Georgia"/>
                <a:cs typeface="Georgia"/>
              </a:rPr>
              <a:t> </a:t>
            </a:r>
            <a:r>
              <a:rPr sz="1950" spc="-70" dirty="0">
                <a:latin typeface="Georgia"/>
                <a:cs typeface="Georgia"/>
              </a:rPr>
              <a:t>dell’ABI</a:t>
            </a:r>
            <a:endParaRPr sz="1950">
              <a:latin typeface="Georgia"/>
              <a:cs typeface="Georgia"/>
            </a:endParaRPr>
          </a:p>
          <a:p>
            <a:pPr marL="12700" algn="just">
              <a:lnSpc>
                <a:spcPct val="100000"/>
              </a:lnSpc>
              <a:spcBef>
                <a:spcPts val="420"/>
              </a:spcBef>
            </a:pPr>
            <a:r>
              <a:rPr sz="850" dirty="0">
                <a:latin typeface="Times New Roman"/>
                <a:cs typeface="Times New Roman"/>
              </a:rPr>
              <a:t>19 </a:t>
            </a:r>
            <a:r>
              <a:rPr sz="850" spc="-5" dirty="0">
                <a:latin typeface="Times New Roman"/>
                <a:cs typeface="Times New Roman"/>
              </a:rPr>
              <a:t>marzo 2015 </a:t>
            </a:r>
            <a:r>
              <a:rPr sz="850" dirty="0">
                <a:latin typeface="Times New Roman"/>
                <a:cs typeface="Times New Roman"/>
              </a:rPr>
              <a:t>| </a:t>
            </a:r>
            <a:r>
              <a:rPr sz="850" spc="-5" dirty="0">
                <a:latin typeface="Times New Roman"/>
                <a:cs typeface="Times New Roman"/>
              </a:rPr>
              <a:t>Filed under: </a:t>
            </a:r>
            <a:r>
              <a:rPr sz="850" u="sng" spc="-5" dirty="0">
                <a:uFill>
                  <a:solidFill>
                    <a:srgbClr val="000000"/>
                  </a:solidFill>
                </a:uFill>
                <a:latin typeface="Times New Roman"/>
                <a:cs typeface="Times New Roman"/>
                <a:hlinkClick r:id="rId5"/>
              </a:rPr>
              <a:t>Notizie brevi </a:t>
            </a:r>
            <a:r>
              <a:rPr sz="850" u="sng" dirty="0">
                <a:uFill>
                  <a:solidFill>
                    <a:srgbClr val="000000"/>
                  </a:solidFill>
                </a:uFill>
                <a:latin typeface="Times New Roman"/>
                <a:cs typeface="Times New Roman"/>
                <a:hlinkClick r:id="rId5"/>
              </a:rPr>
              <a:t>- </a:t>
            </a:r>
            <a:r>
              <a:rPr sz="850" u="sng" spc="-5" dirty="0">
                <a:uFill>
                  <a:solidFill>
                    <a:srgbClr val="000000"/>
                  </a:solidFill>
                </a:uFill>
                <a:latin typeface="Times New Roman"/>
                <a:cs typeface="Times New Roman"/>
                <a:hlinkClick r:id="rId5"/>
              </a:rPr>
              <a:t>Comunicati Stampa</a:t>
            </a:r>
            <a:r>
              <a:rPr sz="850" spc="-5" dirty="0">
                <a:latin typeface="Times New Roman"/>
                <a:cs typeface="Times New Roman"/>
                <a:hlinkClick r:id="rId5"/>
              </a:rPr>
              <a:t> </a:t>
            </a:r>
            <a:r>
              <a:rPr sz="850" dirty="0">
                <a:latin typeface="Times New Roman"/>
                <a:cs typeface="Times New Roman"/>
              </a:rPr>
              <a:t>| </a:t>
            </a:r>
            <a:r>
              <a:rPr sz="850" spc="-5" dirty="0">
                <a:latin typeface="Times New Roman"/>
                <a:cs typeface="Times New Roman"/>
              </a:rPr>
              <a:t>Posted by:</a:t>
            </a:r>
            <a:r>
              <a:rPr sz="850" spc="60" dirty="0">
                <a:latin typeface="Times New Roman"/>
                <a:cs typeface="Times New Roman"/>
              </a:rPr>
              <a:t> </a:t>
            </a:r>
            <a:r>
              <a:rPr sz="850" u="sng" spc="-5" dirty="0">
                <a:uFill>
                  <a:solidFill>
                    <a:srgbClr val="000000"/>
                  </a:solidFill>
                </a:uFill>
                <a:latin typeface="Times New Roman"/>
                <a:cs typeface="Times New Roman"/>
                <a:hlinkClick r:id="rId6"/>
              </a:rPr>
              <a:t>Redazione</a:t>
            </a:r>
            <a:endParaRPr sz="850">
              <a:latin typeface="Times New Roman"/>
              <a:cs typeface="Times New Roman"/>
            </a:endParaRPr>
          </a:p>
          <a:p>
            <a:pPr>
              <a:lnSpc>
                <a:spcPct val="100000"/>
              </a:lnSpc>
              <a:spcBef>
                <a:spcPts val="15"/>
              </a:spcBef>
            </a:pPr>
            <a:endParaRPr sz="850">
              <a:latin typeface="Times New Roman"/>
              <a:cs typeface="Times New Roman"/>
            </a:endParaRPr>
          </a:p>
          <a:p>
            <a:pPr marL="12700" marR="2990215" algn="just">
              <a:lnSpc>
                <a:spcPct val="118600"/>
              </a:lnSpc>
            </a:pPr>
            <a:r>
              <a:rPr sz="1000" b="1" spc="-5" dirty="0">
                <a:latin typeface="Georgia"/>
                <a:cs typeface="Georgia"/>
              </a:rPr>
              <a:t>La Banca Monte </a:t>
            </a:r>
            <a:r>
              <a:rPr sz="1000" b="1" dirty="0">
                <a:latin typeface="Georgia"/>
                <a:cs typeface="Georgia"/>
              </a:rPr>
              <a:t>dei </a:t>
            </a:r>
            <a:r>
              <a:rPr sz="1000" b="1" spc="-5" dirty="0">
                <a:latin typeface="Georgia"/>
                <a:cs typeface="Georgia"/>
              </a:rPr>
              <a:t>Paschi </a:t>
            </a:r>
            <a:r>
              <a:rPr sz="1000" b="1" dirty="0">
                <a:latin typeface="Georgia"/>
                <a:cs typeface="Georgia"/>
              </a:rPr>
              <a:t>di </a:t>
            </a:r>
            <a:r>
              <a:rPr sz="1000" b="1" spc="-5" dirty="0">
                <a:latin typeface="Georgia"/>
                <a:cs typeface="Georgia"/>
              </a:rPr>
              <a:t>Siena porta a  </a:t>
            </a:r>
            <a:r>
              <a:rPr sz="1000" b="1" spc="-10" dirty="0">
                <a:latin typeface="Georgia"/>
                <a:cs typeface="Georgia"/>
              </a:rPr>
              <a:t>PAlermo </a:t>
            </a:r>
            <a:r>
              <a:rPr sz="1000" b="1" spc="-5" dirty="0">
                <a:latin typeface="Georgia"/>
                <a:cs typeface="Georgia"/>
              </a:rPr>
              <a:t>il Festival della Cultura creativa  </a:t>
            </a:r>
            <a:r>
              <a:rPr sz="1000" b="1" spc="-10" dirty="0">
                <a:latin typeface="Georgia"/>
                <a:cs typeface="Georgia"/>
              </a:rPr>
              <a:t>dell’ABI</a:t>
            </a:r>
            <a:endParaRPr sz="1000">
              <a:latin typeface="Georgia"/>
              <a:cs typeface="Georgia"/>
            </a:endParaRPr>
          </a:p>
          <a:p>
            <a:pPr marL="12700" marR="2990850" algn="just">
              <a:lnSpc>
                <a:spcPct val="118500"/>
              </a:lnSpc>
              <a:spcBef>
                <a:spcPts val="5"/>
              </a:spcBef>
            </a:pPr>
            <a:r>
              <a:rPr sz="1000" i="1" spc="-5" dirty="0">
                <a:latin typeface="Georgia"/>
                <a:cs typeface="Georgia"/>
              </a:rPr>
              <a:t>Un progetto della la Scuola Bilingue Thomas More  rivolto alle classi IV e V primaria </a:t>
            </a:r>
            <a:r>
              <a:rPr sz="1000" i="1" spc="-10" dirty="0">
                <a:latin typeface="Georgia"/>
                <a:cs typeface="Georgia"/>
              </a:rPr>
              <a:t>per </a:t>
            </a:r>
            <a:r>
              <a:rPr sz="1000" i="1" spc="-5" dirty="0">
                <a:latin typeface="Georgia"/>
                <a:cs typeface="Georgia"/>
              </a:rPr>
              <a:t>leggere i segni  intorno a noi ed imparare a</a:t>
            </a:r>
            <a:r>
              <a:rPr sz="1000" i="1" spc="20" dirty="0">
                <a:latin typeface="Georgia"/>
                <a:cs typeface="Georgia"/>
              </a:rPr>
              <a:t> </a:t>
            </a:r>
            <a:r>
              <a:rPr sz="1000" i="1" spc="-5" dirty="0">
                <a:latin typeface="Georgia"/>
                <a:cs typeface="Georgia"/>
              </a:rPr>
              <a:t>raccontarli</a:t>
            </a:r>
            <a:endParaRPr sz="1000">
              <a:latin typeface="Georgia"/>
              <a:cs typeface="Georgia"/>
            </a:endParaRPr>
          </a:p>
          <a:p>
            <a:pPr marL="12700" marR="2987675" algn="just">
              <a:lnSpc>
                <a:spcPct val="118700"/>
              </a:lnSpc>
              <a:spcBef>
                <a:spcPts val="760"/>
              </a:spcBef>
            </a:pPr>
            <a:r>
              <a:rPr sz="1000" i="1" spc="-5" dirty="0">
                <a:latin typeface="Georgia"/>
                <a:cs typeface="Georgia"/>
              </a:rPr>
              <a:t>Palermo, 18 marzo 2015 </a:t>
            </a:r>
            <a:r>
              <a:rPr sz="1000" spc="-5" dirty="0">
                <a:latin typeface="Georgia"/>
                <a:cs typeface="Georgia"/>
              </a:rPr>
              <a:t>– Banca </a:t>
            </a:r>
            <a:r>
              <a:rPr sz="1000" spc="-10" dirty="0">
                <a:latin typeface="Georgia"/>
                <a:cs typeface="Georgia"/>
              </a:rPr>
              <a:t>Mps </a:t>
            </a:r>
            <a:r>
              <a:rPr sz="1000" spc="-5" dirty="0">
                <a:latin typeface="Georgia"/>
                <a:cs typeface="Georgia"/>
              </a:rPr>
              <a:t>porta a Palermo  il “Festival della Cultura Creativa 2015”, la  manifestazione promossa dalle banche e coordinata  dall’ABI. L’iniziativa, sostenuta per il secondo </a:t>
            </a:r>
            <a:r>
              <a:rPr sz="1000" dirty="0">
                <a:latin typeface="Georgia"/>
                <a:cs typeface="Georgia"/>
              </a:rPr>
              <a:t>anno</a:t>
            </a:r>
            <a:endParaRPr sz="1000">
              <a:latin typeface="Georgia"/>
              <a:cs typeface="Georgia"/>
            </a:endParaRPr>
          </a:p>
          <a:p>
            <a:pPr marL="12700" marR="5080" algn="just">
              <a:lnSpc>
                <a:spcPct val="118700"/>
              </a:lnSpc>
              <a:spcBef>
                <a:spcPts val="5"/>
              </a:spcBef>
            </a:pPr>
            <a:r>
              <a:rPr sz="1000" spc="-5" dirty="0">
                <a:latin typeface="Georgia"/>
                <a:cs typeface="Georgia"/>
              </a:rPr>
              <a:t>consecutivo da Banca Monte dei Paschi di Siena, </a:t>
            </a:r>
            <a:r>
              <a:rPr sz="1000" dirty="0">
                <a:latin typeface="Georgia"/>
                <a:cs typeface="Georgia"/>
              </a:rPr>
              <a:t>si </a:t>
            </a:r>
            <a:r>
              <a:rPr sz="1000" spc="-5" dirty="0">
                <a:latin typeface="Georgia"/>
                <a:cs typeface="Georgia"/>
              </a:rPr>
              <a:t>tiene nella </a:t>
            </a:r>
            <a:r>
              <a:rPr sz="1000" dirty="0">
                <a:latin typeface="Georgia"/>
                <a:cs typeface="Georgia"/>
              </a:rPr>
              <a:t>settimana </a:t>
            </a:r>
            <a:r>
              <a:rPr sz="1000" spc="-5" dirty="0">
                <a:latin typeface="Georgia"/>
                <a:cs typeface="Georgia"/>
              </a:rPr>
              <a:t>dal 16 al 22 marzo sull’intero   territorio nazionale e vede la realizzazione di </a:t>
            </a:r>
            <a:r>
              <a:rPr sz="1000" dirty="0">
                <a:latin typeface="Georgia"/>
                <a:cs typeface="Georgia"/>
              </a:rPr>
              <a:t>una </a:t>
            </a:r>
            <a:r>
              <a:rPr sz="1000" spc="-5" dirty="0">
                <a:latin typeface="Georgia"/>
                <a:cs typeface="Georgia"/>
              </a:rPr>
              <a:t>serie </a:t>
            </a:r>
            <a:r>
              <a:rPr sz="1000" dirty="0">
                <a:latin typeface="Georgia"/>
                <a:cs typeface="Georgia"/>
              </a:rPr>
              <a:t>di </a:t>
            </a:r>
            <a:r>
              <a:rPr sz="1000" spc="-5" dirty="0">
                <a:latin typeface="Georgia"/>
                <a:cs typeface="Georgia"/>
              </a:rPr>
              <a:t>progetti orientati alla creatività, </a:t>
            </a:r>
            <a:r>
              <a:rPr sz="1000" dirty="0">
                <a:latin typeface="Georgia"/>
                <a:cs typeface="Georgia"/>
              </a:rPr>
              <a:t>alla  </a:t>
            </a:r>
            <a:r>
              <a:rPr sz="1000" spc="-5" dirty="0">
                <a:latin typeface="Georgia"/>
                <a:cs typeface="Georgia"/>
              </a:rPr>
              <a:t>sensibilizzazione delle capacità espressive e all’esperienza diretta dei laboratori, mirando a rendere la Banca  un soggetto attivo al fianco della società civile, ma soprattutto un catalizzatore di cultura e creatività sul  territorio. Tutto ciò con i giovanissimi al centro, per avvicinare bambini e ragazzi dai 6 </a:t>
            </a:r>
            <a:r>
              <a:rPr sz="1000" dirty="0">
                <a:latin typeface="Georgia"/>
                <a:cs typeface="Georgia"/>
              </a:rPr>
              <a:t>ai </a:t>
            </a:r>
            <a:r>
              <a:rPr sz="1000" spc="-5" dirty="0">
                <a:latin typeface="Georgia"/>
                <a:cs typeface="Georgia"/>
              </a:rPr>
              <a:t>13 </a:t>
            </a:r>
            <a:r>
              <a:rPr sz="1000" dirty="0">
                <a:latin typeface="Georgia"/>
                <a:cs typeface="Georgia"/>
              </a:rPr>
              <a:t>anni </a:t>
            </a:r>
            <a:r>
              <a:rPr sz="1000" spc="-5" dirty="0">
                <a:latin typeface="Georgia"/>
                <a:cs typeface="Georgia"/>
              </a:rPr>
              <a:t>alla cultura.  Filo conduttore di </a:t>
            </a:r>
            <a:r>
              <a:rPr sz="1000" spc="-10" dirty="0">
                <a:latin typeface="Georgia"/>
                <a:cs typeface="Georgia"/>
              </a:rPr>
              <a:t>questa </a:t>
            </a:r>
            <a:r>
              <a:rPr sz="1000" spc="-5" dirty="0">
                <a:latin typeface="Georgia"/>
                <a:cs typeface="Georgia"/>
              </a:rPr>
              <a:t>seconda </a:t>
            </a:r>
            <a:r>
              <a:rPr sz="1000" dirty="0">
                <a:latin typeface="Georgia"/>
                <a:cs typeface="Georgia"/>
              </a:rPr>
              <a:t>edizione </a:t>
            </a:r>
            <a:r>
              <a:rPr sz="1000" spc="-5" dirty="0">
                <a:latin typeface="Georgia"/>
                <a:cs typeface="Georgia"/>
              </a:rPr>
              <a:t>è il tema dei segni: “</a:t>
            </a:r>
            <a:r>
              <a:rPr sz="1000" i="1" spc="-5" dirty="0">
                <a:latin typeface="Georgia"/>
                <a:cs typeface="Georgia"/>
              </a:rPr>
              <a:t>L’alfabeto del mondo. Leggiamo i segni  intorno a noi e raccontiamo</a:t>
            </a:r>
            <a:r>
              <a:rPr sz="1000" spc="-5" dirty="0">
                <a:latin typeface="Georgia"/>
                <a:cs typeface="Georgia"/>
              </a:rPr>
              <a:t>”, declinato da ciascuna </a:t>
            </a:r>
            <a:r>
              <a:rPr sz="1000" dirty="0">
                <a:latin typeface="Georgia"/>
                <a:cs typeface="Georgia"/>
              </a:rPr>
              <a:t>realtà </a:t>
            </a:r>
            <a:r>
              <a:rPr sz="1000" spc="-5" dirty="0">
                <a:latin typeface="Georgia"/>
                <a:cs typeface="Georgia"/>
              </a:rPr>
              <a:t>con strumenti diversi e da punti di vista differenti,  alla luce delle proprie specificità e di </a:t>
            </a:r>
            <a:r>
              <a:rPr sz="1000" spc="-10" dirty="0">
                <a:latin typeface="Georgia"/>
                <a:cs typeface="Georgia"/>
              </a:rPr>
              <a:t>quelle </a:t>
            </a:r>
            <a:r>
              <a:rPr sz="1000" spc="-5" dirty="0">
                <a:latin typeface="Georgia"/>
                <a:cs typeface="Georgia"/>
              </a:rPr>
              <a:t>del territorio di</a:t>
            </a:r>
            <a:r>
              <a:rPr sz="1000" spc="15" dirty="0">
                <a:latin typeface="Georgia"/>
                <a:cs typeface="Georgia"/>
              </a:rPr>
              <a:t> </a:t>
            </a:r>
            <a:r>
              <a:rPr sz="1000" dirty="0">
                <a:latin typeface="Georgia"/>
                <a:cs typeface="Georgia"/>
              </a:rPr>
              <a:t>appartenenza.</a:t>
            </a:r>
            <a:endParaRPr sz="1000">
              <a:latin typeface="Georgia"/>
              <a:cs typeface="Georgia"/>
            </a:endParaRPr>
          </a:p>
          <a:p>
            <a:pPr marL="12700" marR="5080" algn="just">
              <a:lnSpc>
                <a:spcPct val="118800"/>
              </a:lnSpc>
              <a:spcBef>
                <a:spcPts val="745"/>
              </a:spcBef>
            </a:pPr>
            <a:r>
              <a:rPr sz="1000" spc="-5" dirty="0">
                <a:latin typeface="Georgia"/>
                <a:cs typeface="Georgia"/>
              </a:rPr>
              <a:t>“Disegni”, </a:t>
            </a:r>
            <a:r>
              <a:rPr sz="1000" spc="-10" dirty="0">
                <a:latin typeface="Georgia"/>
                <a:cs typeface="Georgia"/>
              </a:rPr>
              <a:t>questo </a:t>
            </a:r>
            <a:r>
              <a:rPr sz="1000" spc="-5" dirty="0">
                <a:latin typeface="Georgia"/>
                <a:cs typeface="Georgia"/>
              </a:rPr>
              <a:t>il nome del progetto sostenuto a Palermo da Banca Mps con la collaborazione della Scuola  Bilingue Thomas More, presentato ieri, 17 marzo, all’interno dei locali dell’istituto. Si tratta di un percorso  didattico che vede coinvolte le </a:t>
            </a:r>
            <a:r>
              <a:rPr sz="1000" dirty="0">
                <a:latin typeface="Georgia"/>
                <a:cs typeface="Georgia"/>
              </a:rPr>
              <a:t>classi </a:t>
            </a:r>
            <a:r>
              <a:rPr sz="1000" spc="-5" dirty="0">
                <a:latin typeface="Georgia"/>
                <a:cs typeface="Georgia"/>
              </a:rPr>
              <a:t>di </a:t>
            </a:r>
            <a:r>
              <a:rPr sz="1000" dirty="0">
                <a:latin typeface="Georgia"/>
                <a:cs typeface="Georgia"/>
              </a:rPr>
              <a:t>IV </a:t>
            </a:r>
            <a:r>
              <a:rPr sz="1000" spc="-5" dirty="0">
                <a:latin typeface="Georgia"/>
                <a:cs typeface="Georgia"/>
              </a:rPr>
              <a:t>e V primaria, che hanno presentato elaborati e attività svolti  durante le ore di arte ed immagine, italiano, spagnolo ed inglese. Il tutto in lingua straniera, perché la  peculiarità del progetto formativo della scuola prevede l’inserimento di </a:t>
            </a:r>
            <a:r>
              <a:rPr sz="1000" spc="20" dirty="0">
                <a:latin typeface="Georgia"/>
                <a:cs typeface="Georgia"/>
              </a:rPr>
              <a:t>un </a:t>
            </a:r>
            <a:r>
              <a:rPr sz="1000" spc="-5" dirty="0">
                <a:latin typeface="Georgia"/>
                <a:cs typeface="Georgia"/>
              </a:rPr>
              <a:t>programma linguistico di  bilinguismo che attraversa </a:t>
            </a:r>
            <a:r>
              <a:rPr sz="1000" dirty="0">
                <a:latin typeface="Georgia"/>
                <a:cs typeface="Georgia"/>
              </a:rPr>
              <a:t>il </a:t>
            </a:r>
            <a:r>
              <a:rPr sz="1000" spc="-5" dirty="0">
                <a:latin typeface="Georgia"/>
                <a:cs typeface="Georgia"/>
              </a:rPr>
              <a:t>ciclo della scuola primaria e prosegue nella scuola secondaria di I e II grado, con  l’insegnamento di </a:t>
            </a:r>
            <a:r>
              <a:rPr sz="1000" dirty="0">
                <a:latin typeface="Georgia"/>
                <a:cs typeface="Georgia"/>
              </a:rPr>
              <a:t>arte </a:t>
            </a:r>
            <a:r>
              <a:rPr sz="1000" spc="-5" dirty="0">
                <a:latin typeface="Georgia"/>
                <a:cs typeface="Georgia"/>
              </a:rPr>
              <a:t>ed immagine direttamente in lingua spagnola e l’educazione musicale, la geografia e  l’informatica in inglese. Obiettivo del progetto portato avanti con Banca </a:t>
            </a:r>
            <a:r>
              <a:rPr sz="1000" spc="-10" dirty="0">
                <a:latin typeface="Georgia"/>
                <a:cs typeface="Georgia"/>
              </a:rPr>
              <a:t>Mps </a:t>
            </a:r>
            <a:r>
              <a:rPr sz="1000" spc="-5" dirty="0">
                <a:latin typeface="Georgia"/>
                <a:cs typeface="Georgia"/>
              </a:rPr>
              <a:t>nell’ambito del Festival è  spingere ad utilizzare linguaggi e codici diversi </a:t>
            </a:r>
            <a:r>
              <a:rPr sz="1000" spc="-10" dirty="0">
                <a:latin typeface="Georgia"/>
                <a:cs typeface="Georgia"/>
              </a:rPr>
              <a:t>per </a:t>
            </a:r>
            <a:r>
              <a:rPr sz="1000" spc="-5" dirty="0">
                <a:latin typeface="Georgia"/>
                <a:cs typeface="Georgia"/>
              </a:rPr>
              <a:t>analizzare, comprendere ed interpretare la realtà naturale  e sociale, cogliendo le </a:t>
            </a:r>
            <a:r>
              <a:rPr sz="1000" dirty="0">
                <a:latin typeface="Georgia"/>
                <a:cs typeface="Georgia"/>
              </a:rPr>
              <a:t>relazioni </a:t>
            </a:r>
            <a:r>
              <a:rPr sz="1000" spc="-5" dirty="0">
                <a:latin typeface="Georgia"/>
                <a:cs typeface="Georgia"/>
              </a:rPr>
              <a:t>tra uomo e </a:t>
            </a:r>
            <a:r>
              <a:rPr sz="1000" dirty="0">
                <a:latin typeface="Georgia"/>
                <a:cs typeface="Georgia"/>
              </a:rPr>
              <a:t>ambiente </a:t>
            </a:r>
            <a:r>
              <a:rPr sz="1000" spc="-5" dirty="0">
                <a:latin typeface="Georgia"/>
                <a:cs typeface="Georgia"/>
              </a:rPr>
              <a:t>e promuovendo l’uso originale e creativo dei codici  linguistici.</a:t>
            </a:r>
            <a:endParaRPr sz="1000">
              <a:latin typeface="Georgia"/>
              <a:cs typeface="Georgia"/>
            </a:endParaRPr>
          </a:p>
          <a:p>
            <a:pPr marL="12700" marR="5080" algn="just">
              <a:lnSpc>
                <a:spcPct val="118800"/>
              </a:lnSpc>
              <a:spcBef>
                <a:spcPts val="750"/>
              </a:spcBef>
            </a:pPr>
            <a:r>
              <a:rPr sz="1000" spc="-5" dirty="0">
                <a:latin typeface="Georgia"/>
                <a:cs typeface="Georgia"/>
              </a:rPr>
              <a:t>Dopo il successo della prima edizione 2014 che ha visto 50 città coinvolte e </a:t>
            </a:r>
            <a:r>
              <a:rPr sz="1000" spc="-10" dirty="0">
                <a:latin typeface="Georgia"/>
                <a:cs typeface="Georgia"/>
              </a:rPr>
              <a:t>più </a:t>
            </a:r>
            <a:r>
              <a:rPr sz="1000" spc="-5" dirty="0">
                <a:latin typeface="Georgia"/>
                <a:cs typeface="Georgia"/>
              </a:rPr>
              <a:t>di 10.000 bambini e ragazzi  cimentarsi con il tema del </a:t>
            </a:r>
            <a:r>
              <a:rPr sz="1000" spc="-10" dirty="0">
                <a:latin typeface="Georgia"/>
                <a:cs typeface="Georgia"/>
              </a:rPr>
              <a:t>Museo </a:t>
            </a:r>
            <a:r>
              <a:rPr sz="1000" spc="-5" dirty="0">
                <a:latin typeface="Georgia"/>
                <a:cs typeface="Georgia"/>
              </a:rPr>
              <a:t>Immaginario, Banca </a:t>
            </a:r>
            <a:r>
              <a:rPr sz="1000" spc="-10" dirty="0">
                <a:latin typeface="Georgia"/>
                <a:cs typeface="Georgia"/>
              </a:rPr>
              <a:t>Mps </a:t>
            </a:r>
            <a:r>
              <a:rPr sz="1000" spc="-5" dirty="0">
                <a:latin typeface="Georgia"/>
                <a:cs typeface="Georgia"/>
              </a:rPr>
              <a:t>conferma quindi il proprio appoggio al “Festival  della Cultura Creativa”, perché scommettere </a:t>
            </a:r>
            <a:r>
              <a:rPr sz="1000" dirty="0">
                <a:latin typeface="Georgia"/>
                <a:cs typeface="Georgia"/>
              </a:rPr>
              <a:t>sui </a:t>
            </a:r>
            <a:r>
              <a:rPr sz="1000" spc="-5" dirty="0">
                <a:latin typeface="Georgia"/>
                <a:cs typeface="Georgia"/>
              </a:rPr>
              <a:t>giovani e sulla cultura significa scommettere sul futuro e  promuovere lo </a:t>
            </a:r>
            <a:r>
              <a:rPr sz="1000" spc="-10" dirty="0">
                <a:latin typeface="Georgia"/>
                <a:cs typeface="Georgia"/>
              </a:rPr>
              <a:t>sviluppo </a:t>
            </a:r>
            <a:r>
              <a:rPr sz="1000" spc="-5" dirty="0">
                <a:latin typeface="Georgia"/>
                <a:cs typeface="Georgia"/>
              </a:rPr>
              <a:t>e </a:t>
            </a:r>
            <a:r>
              <a:rPr sz="1000" dirty="0">
                <a:latin typeface="Georgia"/>
                <a:cs typeface="Georgia"/>
              </a:rPr>
              <a:t>la </a:t>
            </a:r>
            <a:r>
              <a:rPr sz="1000" spc="-5" dirty="0">
                <a:latin typeface="Georgia"/>
                <a:cs typeface="Georgia"/>
              </a:rPr>
              <a:t>crescita di un’intera comunità, portatrice di valori e innovazione. Il programma  del Festival vede quest’anno oltre ottanta iniziative dedicate ad arte, archeologia, musica, canto, lettura,  teatro, robotica, nuove tecnologie, svolte in collaborazione con scuole e Associazioni del</a:t>
            </a:r>
            <a:r>
              <a:rPr sz="1000" spc="40" dirty="0">
                <a:latin typeface="Georgia"/>
                <a:cs typeface="Georgia"/>
              </a:rPr>
              <a:t> </a:t>
            </a:r>
            <a:r>
              <a:rPr sz="1000" spc="-5" dirty="0">
                <a:latin typeface="Georgia"/>
                <a:cs typeface="Georgia"/>
              </a:rPr>
              <a:t>territorio.</a:t>
            </a:r>
            <a:endParaRPr sz="1000">
              <a:latin typeface="Georgia"/>
              <a:cs typeface="Georgi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29842" y="660361"/>
            <a:ext cx="1744611" cy="156187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82519" y="660438"/>
            <a:ext cx="3666642" cy="246604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948052" y="3198495"/>
            <a:ext cx="3683038" cy="4050791"/>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739140" algn="l"/>
                <a:tab pos="5916930" algn="l"/>
              </a:tabLst>
            </a:pPr>
            <a:r>
              <a:rPr sz="950" b="1" spc="10" dirty="0">
                <a:latin typeface="Times New Roman"/>
                <a:cs typeface="Times New Roman"/>
              </a:rPr>
              <a:t>Diffusione:	n.d.	</a:t>
            </a:r>
            <a:r>
              <a:rPr sz="1425" b="1" spc="15" baseline="17543" dirty="0">
                <a:latin typeface="Times New Roman"/>
                <a:cs typeface="Times New Roman"/>
              </a:rPr>
              <a:t>05-MAR-2015</a:t>
            </a:r>
            <a:endParaRPr sz="1425" baseline="17543">
              <a:latin typeface="Times New Roman"/>
              <a:cs typeface="Times New Roman"/>
            </a:endParaRPr>
          </a:p>
          <a:p>
            <a:pPr>
              <a:lnSpc>
                <a:spcPts val="885"/>
              </a:lnSpc>
              <a:spcBef>
                <a:spcPts val="585"/>
              </a:spcBef>
              <a:tabLst>
                <a:tab pos="2894965" algn="l"/>
                <a:tab pos="5981065" algn="l"/>
              </a:tabLst>
            </a:pPr>
            <a:r>
              <a:rPr sz="1425" b="1" spc="15" baseline="35087" dirty="0">
                <a:latin typeface="Times New Roman"/>
                <a:cs typeface="Times New Roman"/>
              </a:rPr>
              <a:t>Lettori:  </a:t>
            </a:r>
            <a:r>
              <a:rPr sz="1425" b="1" spc="359" baseline="35087" dirty="0">
                <a:latin typeface="Times New Roman"/>
                <a:cs typeface="Times New Roman"/>
              </a:rPr>
              <a:t> </a:t>
            </a:r>
            <a:r>
              <a:rPr sz="1425" b="1" spc="15" baseline="35087" dirty="0">
                <a:latin typeface="Times New Roman"/>
                <a:cs typeface="Times New Roman"/>
              </a:rPr>
              <a:t>n.d.	</a:t>
            </a:r>
            <a:r>
              <a:rPr sz="950" b="1" spc="10" dirty="0">
                <a:latin typeface="Times New Roman"/>
                <a:cs typeface="Times New Roman"/>
              </a:rPr>
              <a:t>Dir. Resp.: </a:t>
            </a:r>
            <a:r>
              <a:rPr sz="950" b="1" spc="15" dirty="0">
                <a:latin typeface="Times New Roman"/>
                <a:cs typeface="Times New Roman"/>
              </a:rPr>
              <a:t> </a:t>
            </a:r>
            <a:r>
              <a:rPr sz="950" b="1" spc="10" dirty="0">
                <a:latin typeface="Times New Roman"/>
                <a:cs typeface="Times New Roman"/>
              </a:rPr>
              <a:t>Andrea Cangini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38</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6" name="object 6"/>
          <p:cNvSpPr/>
          <p:nvPr/>
        </p:nvSpPr>
        <p:spPr>
          <a:xfrm>
            <a:off x="2514600" y="72771"/>
            <a:ext cx="2727960" cy="19202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9" name="object 9"/>
          <p:cNvSpPr/>
          <p:nvPr/>
        </p:nvSpPr>
        <p:spPr>
          <a:xfrm>
            <a:off x="3864864" y="7126223"/>
            <a:ext cx="396240" cy="98425"/>
          </a:xfrm>
          <a:custGeom>
            <a:avLst/>
            <a:gdLst/>
            <a:ahLst/>
            <a:cxnLst/>
            <a:rect l="l" t="t" r="r" b="b"/>
            <a:pathLst>
              <a:path w="396239" h="98425">
                <a:moveTo>
                  <a:pt x="0" y="98044"/>
                </a:moveTo>
                <a:lnTo>
                  <a:pt x="396239" y="98044"/>
                </a:lnTo>
                <a:lnTo>
                  <a:pt x="396239" y="0"/>
                </a:lnTo>
                <a:lnTo>
                  <a:pt x="0" y="0"/>
                </a:lnTo>
                <a:lnTo>
                  <a:pt x="0" y="98044"/>
                </a:lnTo>
                <a:close/>
              </a:path>
            </a:pathLst>
          </a:custGeom>
          <a:solidFill>
            <a:srgbClr val="BADBBA"/>
          </a:solidFill>
        </p:spPr>
        <p:txBody>
          <a:bodyPr wrap="square" lIns="0" tIns="0" rIns="0" bIns="0" rtlCol="0"/>
          <a:lstStyle/>
          <a:p>
            <a:endParaRPr/>
          </a:p>
        </p:txBody>
      </p:sp>
      <p:sp>
        <p:nvSpPr>
          <p:cNvPr id="10" name="object 10"/>
          <p:cNvSpPr/>
          <p:nvPr/>
        </p:nvSpPr>
        <p:spPr>
          <a:xfrm>
            <a:off x="4306823" y="7126223"/>
            <a:ext cx="393700" cy="98425"/>
          </a:xfrm>
          <a:custGeom>
            <a:avLst/>
            <a:gdLst/>
            <a:ahLst/>
            <a:cxnLst/>
            <a:rect l="l" t="t" r="r" b="b"/>
            <a:pathLst>
              <a:path w="393700" h="98425">
                <a:moveTo>
                  <a:pt x="0" y="98044"/>
                </a:moveTo>
                <a:lnTo>
                  <a:pt x="393191" y="98044"/>
                </a:lnTo>
                <a:lnTo>
                  <a:pt x="393191" y="0"/>
                </a:lnTo>
                <a:lnTo>
                  <a:pt x="0" y="0"/>
                </a:lnTo>
                <a:lnTo>
                  <a:pt x="0" y="98044"/>
                </a:lnTo>
                <a:close/>
              </a:path>
            </a:pathLst>
          </a:custGeom>
          <a:solidFill>
            <a:srgbClr val="BADBBA"/>
          </a:solidFill>
        </p:spPr>
        <p:txBody>
          <a:bodyPr wrap="square" lIns="0" tIns="0" rIns="0" bIns="0" rtlCol="0"/>
          <a:lstStyle/>
          <a:p>
            <a:endParaRPr/>
          </a:p>
        </p:txBody>
      </p:sp>
      <p:sp>
        <p:nvSpPr>
          <p:cNvPr id="11" name="object 11"/>
          <p:cNvSpPr/>
          <p:nvPr/>
        </p:nvSpPr>
        <p:spPr>
          <a:xfrm>
            <a:off x="5367528" y="7123176"/>
            <a:ext cx="167640" cy="104139"/>
          </a:xfrm>
          <a:custGeom>
            <a:avLst/>
            <a:gdLst/>
            <a:ahLst/>
            <a:cxnLst/>
            <a:rect l="l" t="t" r="r" b="b"/>
            <a:pathLst>
              <a:path w="167639" h="104140">
                <a:moveTo>
                  <a:pt x="0" y="104139"/>
                </a:moveTo>
                <a:lnTo>
                  <a:pt x="167639" y="104139"/>
                </a:lnTo>
                <a:lnTo>
                  <a:pt x="167639" y="0"/>
                </a:lnTo>
                <a:lnTo>
                  <a:pt x="0" y="0"/>
                </a:lnTo>
                <a:lnTo>
                  <a:pt x="0" y="104139"/>
                </a:lnTo>
                <a:close/>
              </a:path>
            </a:pathLst>
          </a:custGeom>
          <a:solidFill>
            <a:srgbClr val="BADBBA"/>
          </a:solidFill>
        </p:spPr>
        <p:txBody>
          <a:bodyPr wrap="square" lIns="0" tIns="0" rIns="0" bIns="0" rtlCol="0"/>
          <a:lstStyle/>
          <a:p>
            <a:endParaRPr/>
          </a:p>
        </p:txBody>
      </p:sp>
      <p:sp>
        <p:nvSpPr>
          <p:cNvPr id="12" name="object 12"/>
          <p:cNvSpPr/>
          <p:nvPr/>
        </p:nvSpPr>
        <p:spPr>
          <a:xfrm>
            <a:off x="3864864" y="7217664"/>
            <a:ext cx="396240" cy="12700"/>
          </a:xfrm>
          <a:custGeom>
            <a:avLst/>
            <a:gdLst/>
            <a:ahLst/>
            <a:cxnLst/>
            <a:rect l="l" t="t" r="r" b="b"/>
            <a:pathLst>
              <a:path w="396239" h="12700">
                <a:moveTo>
                  <a:pt x="0" y="12700"/>
                </a:moveTo>
                <a:lnTo>
                  <a:pt x="396239" y="12700"/>
                </a:lnTo>
                <a:lnTo>
                  <a:pt x="396239" y="0"/>
                </a:lnTo>
                <a:lnTo>
                  <a:pt x="0" y="0"/>
                </a:lnTo>
                <a:lnTo>
                  <a:pt x="0" y="12700"/>
                </a:lnTo>
                <a:close/>
              </a:path>
            </a:pathLst>
          </a:custGeom>
          <a:solidFill>
            <a:srgbClr val="007F00"/>
          </a:solidFill>
        </p:spPr>
        <p:txBody>
          <a:bodyPr wrap="square" lIns="0" tIns="0" rIns="0" bIns="0" rtlCol="0"/>
          <a:lstStyle/>
          <a:p>
            <a:endParaRPr/>
          </a:p>
        </p:txBody>
      </p:sp>
      <p:sp>
        <p:nvSpPr>
          <p:cNvPr id="13" name="object 13"/>
          <p:cNvSpPr/>
          <p:nvPr/>
        </p:nvSpPr>
        <p:spPr>
          <a:xfrm>
            <a:off x="4306823" y="7217664"/>
            <a:ext cx="393700" cy="12700"/>
          </a:xfrm>
          <a:custGeom>
            <a:avLst/>
            <a:gdLst/>
            <a:ahLst/>
            <a:cxnLst/>
            <a:rect l="l" t="t" r="r" b="b"/>
            <a:pathLst>
              <a:path w="393700" h="12700">
                <a:moveTo>
                  <a:pt x="0" y="12700"/>
                </a:moveTo>
                <a:lnTo>
                  <a:pt x="393191" y="12700"/>
                </a:lnTo>
                <a:lnTo>
                  <a:pt x="393191" y="0"/>
                </a:lnTo>
                <a:lnTo>
                  <a:pt x="0" y="0"/>
                </a:lnTo>
                <a:lnTo>
                  <a:pt x="0" y="12700"/>
                </a:lnTo>
                <a:close/>
              </a:path>
            </a:pathLst>
          </a:custGeom>
          <a:solidFill>
            <a:srgbClr val="007F00"/>
          </a:solidFill>
        </p:spPr>
        <p:txBody>
          <a:bodyPr wrap="square" lIns="0" tIns="0" rIns="0" bIns="0" rtlCol="0"/>
          <a:lstStyle/>
          <a:p>
            <a:endParaRPr/>
          </a:p>
        </p:txBody>
      </p:sp>
      <p:sp>
        <p:nvSpPr>
          <p:cNvPr id="14" name="object 14"/>
          <p:cNvSpPr/>
          <p:nvPr/>
        </p:nvSpPr>
        <p:spPr>
          <a:xfrm>
            <a:off x="5367528" y="7220711"/>
            <a:ext cx="167640" cy="12700"/>
          </a:xfrm>
          <a:custGeom>
            <a:avLst/>
            <a:gdLst/>
            <a:ahLst/>
            <a:cxnLst/>
            <a:rect l="l" t="t" r="r" b="b"/>
            <a:pathLst>
              <a:path w="167639" h="12700">
                <a:moveTo>
                  <a:pt x="0" y="12700"/>
                </a:moveTo>
                <a:lnTo>
                  <a:pt x="167639" y="12700"/>
                </a:lnTo>
                <a:lnTo>
                  <a:pt x="167639" y="0"/>
                </a:lnTo>
                <a:lnTo>
                  <a:pt x="0" y="0"/>
                </a:lnTo>
                <a:lnTo>
                  <a:pt x="0" y="12700"/>
                </a:lnTo>
                <a:close/>
              </a:path>
            </a:pathLst>
          </a:custGeom>
          <a:solidFill>
            <a:srgbClr val="007F00"/>
          </a:solidFill>
        </p:spPr>
        <p:txBody>
          <a:bodyPr wrap="square" lIns="0" tIns="0" rIns="0" bIns="0" rtlCol="0"/>
          <a:lstStyle/>
          <a:p>
            <a:endParaRPr/>
          </a:p>
        </p:txBody>
      </p:sp>
      <p:sp>
        <p:nvSpPr>
          <p:cNvPr id="15" name="object 15"/>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6" name="object 16"/>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9</a:t>
            </a:r>
            <a:endParaRPr sz="1200">
              <a:latin typeface="Arial"/>
              <a:cs typeface="Arial"/>
            </a:endParaRP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dirty="0">
                <a:latin typeface="Arial"/>
                <a:cs typeface="Arial"/>
              </a:rPr>
              <a:t>Mediakey.tv  </a:t>
            </a:r>
            <a:r>
              <a:rPr sz="1600" b="1" spc="-5" dirty="0">
                <a:latin typeface="Arial"/>
                <a:cs typeface="Arial"/>
              </a:rPr>
              <a:t>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52500" y="3944619"/>
            <a:ext cx="1752600" cy="171449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029457"/>
            <a:ext cx="958215"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Arial"/>
                <a:cs typeface="Arial"/>
              </a:rPr>
              <a:t>19 </a:t>
            </a:r>
            <a:r>
              <a:rPr sz="1100" spc="-5" dirty="0">
                <a:latin typeface="Arial"/>
                <a:cs typeface="Arial"/>
              </a:rPr>
              <a:t>marzo</a:t>
            </a:r>
            <a:r>
              <a:rPr sz="1100" spc="-70" dirty="0">
                <a:latin typeface="Arial"/>
                <a:cs typeface="Arial"/>
              </a:rPr>
              <a:t> </a:t>
            </a:r>
            <a:r>
              <a:rPr sz="1100" dirty="0">
                <a:latin typeface="Arial"/>
                <a:cs typeface="Arial"/>
              </a:rPr>
              <a:t>2015</a:t>
            </a:r>
            <a:endParaRPr sz="1100">
              <a:latin typeface="Arial"/>
              <a:cs typeface="Arial"/>
            </a:endParaRPr>
          </a:p>
        </p:txBody>
      </p:sp>
      <p:sp>
        <p:nvSpPr>
          <p:cNvPr id="6" name="object 6"/>
          <p:cNvSpPr txBox="1"/>
          <p:nvPr/>
        </p:nvSpPr>
        <p:spPr>
          <a:xfrm>
            <a:off x="706627" y="3235197"/>
            <a:ext cx="2024380" cy="239395"/>
          </a:xfrm>
          <a:prstGeom prst="rect">
            <a:avLst/>
          </a:prstGeom>
        </p:spPr>
        <p:txBody>
          <a:bodyPr vert="horz" wrap="square" lIns="0" tIns="12700" rIns="0" bIns="0" rtlCol="0">
            <a:spAutoFit/>
          </a:bodyPr>
          <a:lstStyle/>
          <a:p>
            <a:pPr marL="12700">
              <a:lnSpc>
                <a:spcPct val="100000"/>
              </a:lnSpc>
              <a:spcBef>
                <a:spcPts val="100"/>
              </a:spcBef>
              <a:tabLst>
                <a:tab pos="909319" algn="l"/>
              </a:tabLst>
            </a:pPr>
            <a:r>
              <a:rPr sz="1400" b="1" i="1" spc="-5" dirty="0">
                <a:latin typeface="Arial"/>
                <a:cs typeface="Arial"/>
              </a:rPr>
              <a:t>Giornata	"Reinventare</a:t>
            </a:r>
            <a:endParaRPr sz="1400">
              <a:latin typeface="Arial"/>
              <a:cs typeface="Arial"/>
            </a:endParaRPr>
          </a:p>
        </p:txBody>
      </p:sp>
      <p:sp>
        <p:nvSpPr>
          <p:cNvPr id="7" name="object 7"/>
          <p:cNvSpPr txBox="1"/>
          <p:nvPr/>
        </p:nvSpPr>
        <p:spPr>
          <a:xfrm>
            <a:off x="2869729" y="3235197"/>
            <a:ext cx="1483995" cy="239395"/>
          </a:xfrm>
          <a:prstGeom prst="rect">
            <a:avLst/>
          </a:prstGeom>
        </p:spPr>
        <p:txBody>
          <a:bodyPr vert="horz" wrap="square" lIns="0" tIns="12700" rIns="0" bIns="0" rtlCol="0">
            <a:spAutoFit/>
          </a:bodyPr>
          <a:lstStyle/>
          <a:p>
            <a:pPr marL="12700">
              <a:lnSpc>
                <a:spcPct val="100000"/>
              </a:lnSpc>
              <a:spcBef>
                <a:spcPts val="100"/>
              </a:spcBef>
            </a:pPr>
            <a:r>
              <a:rPr sz="1400" b="1" i="1" spc="-5" dirty="0">
                <a:latin typeface="Arial"/>
                <a:cs typeface="Arial"/>
              </a:rPr>
              <a:t>l'apprendimento"</a:t>
            </a:r>
            <a:endParaRPr sz="1400">
              <a:latin typeface="Arial"/>
              <a:cs typeface="Arial"/>
            </a:endParaRPr>
          </a:p>
        </p:txBody>
      </p:sp>
      <p:sp>
        <p:nvSpPr>
          <p:cNvPr id="8" name="object 8"/>
          <p:cNvSpPr txBox="1"/>
          <p:nvPr/>
        </p:nvSpPr>
        <p:spPr>
          <a:xfrm>
            <a:off x="4491606" y="3235197"/>
            <a:ext cx="1001394" cy="239395"/>
          </a:xfrm>
          <a:prstGeom prst="rect">
            <a:avLst/>
          </a:prstGeom>
        </p:spPr>
        <p:txBody>
          <a:bodyPr vert="horz" wrap="square" lIns="0" tIns="12700" rIns="0" bIns="0" rtlCol="0">
            <a:spAutoFit/>
          </a:bodyPr>
          <a:lstStyle/>
          <a:p>
            <a:pPr marL="12700">
              <a:lnSpc>
                <a:spcPct val="100000"/>
              </a:lnSpc>
              <a:spcBef>
                <a:spcPts val="100"/>
              </a:spcBef>
              <a:tabLst>
                <a:tab pos="325755" algn="l"/>
              </a:tabLst>
            </a:pPr>
            <a:r>
              <a:rPr sz="1400" b="1" i="1" dirty="0">
                <a:latin typeface="Arial"/>
                <a:cs typeface="Arial"/>
              </a:rPr>
              <a:t>al	</a:t>
            </a:r>
            <a:r>
              <a:rPr sz="1400" b="1" i="1" spc="-5" dirty="0">
                <a:latin typeface="Arial"/>
                <a:cs typeface="Arial"/>
              </a:rPr>
              <a:t>Festival</a:t>
            </a:r>
            <a:endParaRPr sz="1400">
              <a:latin typeface="Arial"/>
              <a:cs typeface="Arial"/>
            </a:endParaRPr>
          </a:p>
        </p:txBody>
      </p:sp>
      <p:sp>
        <p:nvSpPr>
          <p:cNvPr id="9" name="object 9"/>
          <p:cNvSpPr txBox="1"/>
          <p:nvPr/>
        </p:nvSpPr>
        <p:spPr>
          <a:xfrm>
            <a:off x="5632316" y="3235197"/>
            <a:ext cx="431165" cy="239395"/>
          </a:xfrm>
          <a:prstGeom prst="rect">
            <a:avLst/>
          </a:prstGeom>
        </p:spPr>
        <p:txBody>
          <a:bodyPr vert="horz" wrap="square" lIns="0" tIns="12700" rIns="0" bIns="0" rtlCol="0">
            <a:spAutoFit/>
          </a:bodyPr>
          <a:lstStyle/>
          <a:p>
            <a:pPr marL="12700">
              <a:lnSpc>
                <a:spcPct val="100000"/>
              </a:lnSpc>
              <a:spcBef>
                <a:spcPts val="100"/>
              </a:spcBef>
            </a:pPr>
            <a:r>
              <a:rPr sz="1400" b="1" i="1" spc="-10" dirty="0">
                <a:latin typeface="Arial"/>
                <a:cs typeface="Arial"/>
              </a:rPr>
              <a:t>d</a:t>
            </a:r>
            <a:r>
              <a:rPr sz="1400" b="1" i="1" dirty="0">
                <a:latin typeface="Arial"/>
                <a:cs typeface="Arial"/>
              </a:rPr>
              <a:t>e</a:t>
            </a:r>
            <a:r>
              <a:rPr sz="1400" b="1" i="1" spc="-10" dirty="0">
                <a:latin typeface="Arial"/>
                <a:cs typeface="Arial"/>
              </a:rPr>
              <a:t>l</a:t>
            </a:r>
            <a:r>
              <a:rPr sz="1400" b="1" i="1" dirty="0">
                <a:latin typeface="Arial"/>
                <a:cs typeface="Arial"/>
              </a:rPr>
              <a:t>la</a:t>
            </a:r>
            <a:endParaRPr sz="1400">
              <a:latin typeface="Arial"/>
              <a:cs typeface="Arial"/>
            </a:endParaRPr>
          </a:p>
        </p:txBody>
      </p:sp>
      <p:sp>
        <p:nvSpPr>
          <p:cNvPr id="10" name="object 10"/>
          <p:cNvSpPr txBox="1"/>
          <p:nvPr/>
        </p:nvSpPr>
        <p:spPr>
          <a:xfrm>
            <a:off x="6201951" y="3235197"/>
            <a:ext cx="647700" cy="239395"/>
          </a:xfrm>
          <a:prstGeom prst="rect">
            <a:avLst/>
          </a:prstGeom>
        </p:spPr>
        <p:txBody>
          <a:bodyPr vert="horz" wrap="square" lIns="0" tIns="12700" rIns="0" bIns="0" rtlCol="0">
            <a:spAutoFit/>
          </a:bodyPr>
          <a:lstStyle/>
          <a:p>
            <a:pPr marL="12700">
              <a:lnSpc>
                <a:spcPct val="100000"/>
              </a:lnSpc>
              <a:spcBef>
                <a:spcPts val="100"/>
              </a:spcBef>
            </a:pPr>
            <a:r>
              <a:rPr sz="1400" b="1" i="1" spc="-10" dirty="0">
                <a:latin typeface="Arial"/>
                <a:cs typeface="Arial"/>
              </a:rPr>
              <a:t>Cu</a:t>
            </a:r>
            <a:r>
              <a:rPr sz="1400" b="1" i="1" dirty="0">
                <a:latin typeface="Arial"/>
                <a:cs typeface="Arial"/>
              </a:rPr>
              <a:t>lt</a:t>
            </a:r>
            <a:r>
              <a:rPr sz="1400" b="1" i="1" spc="-10" dirty="0">
                <a:latin typeface="Arial"/>
                <a:cs typeface="Arial"/>
              </a:rPr>
              <a:t>ur</a:t>
            </a:r>
            <a:r>
              <a:rPr sz="1400" b="1" i="1" dirty="0">
                <a:latin typeface="Arial"/>
                <a:cs typeface="Arial"/>
              </a:rPr>
              <a:t>a</a:t>
            </a:r>
            <a:endParaRPr sz="1400">
              <a:latin typeface="Arial"/>
              <a:cs typeface="Arial"/>
            </a:endParaRPr>
          </a:p>
        </p:txBody>
      </p:sp>
      <p:sp>
        <p:nvSpPr>
          <p:cNvPr id="11" name="object 11"/>
          <p:cNvSpPr txBox="1"/>
          <p:nvPr/>
        </p:nvSpPr>
        <p:spPr>
          <a:xfrm>
            <a:off x="706627" y="3439794"/>
            <a:ext cx="6148705" cy="6261735"/>
          </a:xfrm>
          <a:prstGeom prst="rect">
            <a:avLst/>
          </a:prstGeom>
        </p:spPr>
        <p:txBody>
          <a:bodyPr vert="horz" wrap="square" lIns="0" tIns="12700" rIns="0" bIns="0" rtlCol="0">
            <a:spAutoFit/>
          </a:bodyPr>
          <a:lstStyle/>
          <a:p>
            <a:pPr marL="12700">
              <a:lnSpc>
                <a:spcPts val="1655"/>
              </a:lnSpc>
              <a:spcBef>
                <a:spcPts val="100"/>
              </a:spcBef>
            </a:pPr>
            <a:r>
              <a:rPr sz="1400" b="1" i="1" spc="-5" dirty="0">
                <a:latin typeface="Arial"/>
                <a:cs typeface="Arial"/>
              </a:rPr>
              <a:t>Creativa-ABI </a:t>
            </a:r>
            <a:r>
              <a:rPr sz="1400" b="1" i="1" dirty="0">
                <a:latin typeface="Arial"/>
                <a:cs typeface="Arial"/>
              </a:rPr>
              <a:t>- 20</a:t>
            </a:r>
            <a:r>
              <a:rPr sz="1400" b="1" i="1" spc="-15" dirty="0">
                <a:latin typeface="Arial"/>
                <a:cs typeface="Arial"/>
              </a:rPr>
              <a:t> </a:t>
            </a:r>
            <a:r>
              <a:rPr sz="1400" b="1" i="1" dirty="0">
                <a:latin typeface="Arial"/>
                <a:cs typeface="Arial"/>
              </a:rPr>
              <a:t>marzo</a:t>
            </a:r>
            <a:endParaRPr sz="1400">
              <a:latin typeface="Arial"/>
              <a:cs typeface="Arial"/>
            </a:endParaRPr>
          </a:p>
          <a:p>
            <a:pPr marL="12700">
              <a:lnSpc>
                <a:spcPts val="1295"/>
              </a:lnSpc>
            </a:pPr>
            <a:r>
              <a:rPr sz="1100" spc="-5" dirty="0">
                <a:latin typeface="Arial"/>
                <a:cs typeface="Arial"/>
              </a:rPr>
              <a:t>Categoria: Sponsorship, Eventi </a:t>
            </a:r>
            <a:r>
              <a:rPr sz="1100" dirty="0">
                <a:latin typeface="Arial"/>
                <a:cs typeface="Arial"/>
              </a:rPr>
              <a:t>e</a:t>
            </a:r>
            <a:r>
              <a:rPr sz="1100" spc="-5" dirty="0">
                <a:latin typeface="Arial"/>
                <a:cs typeface="Arial"/>
              </a:rPr>
              <a:t> Award</a:t>
            </a:r>
            <a:endParaRPr sz="1100">
              <a:latin typeface="Arial"/>
              <a:cs typeface="Arial"/>
            </a:endParaRPr>
          </a:p>
          <a:p>
            <a:pPr>
              <a:lnSpc>
                <a:spcPct val="100000"/>
              </a:lnSpc>
            </a:pPr>
            <a:endParaRPr sz="1200">
              <a:latin typeface="Times New Roman"/>
              <a:cs typeface="Times New Roman"/>
            </a:endParaRPr>
          </a:p>
          <a:p>
            <a:pPr>
              <a:lnSpc>
                <a:spcPct val="100000"/>
              </a:lnSpc>
              <a:spcBef>
                <a:spcPts val="20"/>
              </a:spcBef>
            </a:pPr>
            <a:endParaRPr sz="1100">
              <a:latin typeface="Times New Roman"/>
              <a:cs typeface="Times New Roman"/>
            </a:endParaRPr>
          </a:p>
          <a:p>
            <a:pPr marL="2265680" marR="5080" algn="just">
              <a:lnSpc>
                <a:spcPct val="110200"/>
              </a:lnSpc>
            </a:pPr>
            <a:r>
              <a:rPr sz="1100" spc="-5" dirty="0">
                <a:latin typeface="Arial"/>
                <a:cs typeface="Arial"/>
              </a:rPr>
              <a:t>Venerdì 20 marzo alle 10.30, nell’ambito della </a:t>
            </a:r>
            <a:r>
              <a:rPr sz="1100" dirty="0">
                <a:latin typeface="Arial"/>
                <a:cs typeface="Arial"/>
              </a:rPr>
              <a:t>seconda  </a:t>
            </a:r>
            <a:r>
              <a:rPr sz="1100" spc="-5" dirty="0">
                <a:latin typeface="Arial"/>
                <a:cs typeface="Arial"/>
              </a:rPr>
              <a:t>edizione del Festival </a:t>
            </a:r>
            <a:r>
              <a:rPr sz="1100" dirty="0">
                <a:latin typeface="Arial"/>
                <a:cs typeface="Arial"/>
              </a:rPr>
              <a:t>della </a:t>
            </a:r>
            <a:r>
              <a:rPr sz="1100" spc="-5" dirty="0">
                <a:latin typeface="Arial"/>
                <a:cs typeface="Arial"/>
              </a:rPr>
              <a:t>Cultura Creativa organizzato dalle  banche </a:t>
            </a:r>
            <a:r>
              <a:rPr sz="1100" dirty="0">
                <a:latin typeface="Arial"/>
                <a:cs typeface="Arial"/>
              </a:rPr>
              <a:t>con </a:t>
            </a:r>
            <a:r>
              <a:rPr sz="1100" spc="-5" dirty="0">
                <a:latin typeface="Arial"/>
                <a:cs typeface="Arial"/>
              </a:rPr>
              <a:t>il coordinamento dell’ABI, </a:t>
            </a:r>
            <a:r>
              <a:rPr sz="1100" dirty="0">
                <a:latin typeface="Arial"/>
                <a:cs typeface="Arial"/>
              </a:rPr>
              <a:t>si terrà a </a:t>
            </a:r>
            <a:r>
              <a:rPr sz="1100" spc="-5" dirty="0">
                <a:latin typeface="Arial"/>
                <a:cs typeface="Arial"/>
              </a:rPr>
              <a:t>Roma presso  le antiche Scuderie di Palazzo Altieri l’incontro Reinventare  l’apprendimento </a:t>
            </a:r>
            <a:r>
              <a:rPr sz="1100" dirty="0">
                <a:latin typeface="Arial"/>
                <a:cs typeface="Arial"/>
              </a:rPr>
              <a:t>– </a:t>
            </a:r>
            <a:r>
              <a:rPr sz="1100" spc="-5" dirty="0">
                <a:latin typeface="Arial"/>
                <a:cs typeface="Arial"/>
              </a:rPr>
              <a:t>Cultura </a:t>
            </a:r>
            <a:r>
              <a:rPr sz="1100" dirty="0">
                <a:latin typeface="Arial"/>
                <a:cs typeface="Arial"/>
              </a:rPr>
              <a:t>e </a:t>
            </a:r>
            <a:r>
              <a:rPr sz="1100" spc="-5" dirty="0">
                <a:latin typeface="Arial"/>
                <a:cs typeface="Arial"/>
              </a:rPr>
              <a:t>creatività </a:t>
            </a:r>
            <a:r>
              <a:rPr sz="1100" dirty="0">
                <a:latin typeface="Arial"/>
                <a:cs typeface="Arial"/>
              </a:rPr>
              <a:t>tra </a:t>
            </a:r>
            <a:r>
              <a:rPr sz="1100" spc="-5" dirty="0">
                <a:latin typeface="Arial"/>
                <a:cs typeface="Arial"/>
              </a:rPr>
              <a:t>linguaggi, </a:t>
            </a:r>
            <a:r>
              <a:rPr sz="1100" spc="5" dirty="0">
                <a:latin typeface="Arial"/>
                <a:cs typeface="Arial"/>
              </a:rPr>
              <a:t>metodi </a:t>
            </a:r>
            <a:r>
              <a:rPr sz="1100" dirty="0">
                <a:latin typeface="Arial"/>
                <a:cs typeface="Arial"/>
              </a:rPr>
              <a:t>e  </a:t>
            </a:r>
            <a:r>
              <a:rPr sz="1100" spc="-5" dirty="0">
                <a:latin typeface="Arial"/>
                <a:cs typeface="Arial"/>
              </a:rPr>
              <a:t>azioni.</a:t>
            </a:r>
            <a:endParaRPr sz="1100">
              <a:latin typeface="Arial"/>
              <a:cs typeface="Arial"/>
            </a:endParaRPr>
          </a:p>
          <a:p>
            <a:pPr>
              <a:lnSpc>
                <a:spcPct val="100000"/>
              </a:lnSpc>
              <a:spcBef>
                <a:spcPts val="25"/>
              </a:spcBef>
            </a:pPr>
            <a:endParaRPr sz="1250">
              <a:latin typeface="Times New Roman"/>
              <a:cs typeface="Times New Roman"/>
            </a:endParaRPr>
          </a:p>
          <a:p>
            <a:pPr marL="12700" marR="6985" indent="2252980" algn="just">
              <a:lnSpc>
                <a:spcPct val="110000"/>
              </a:lnSpc>
            </a:pPr>
            <a:r>
              <a:rPr sz="1100" spc="-5" dirty="0">
                <a:latin typeface="Arial"/>
                <a:cs typeface="Arial"/>
              </a:rPr>
              <a:t>Un </a:t>
            </a:r>
            <a:r>
              <a:rPr sz="1100" dirty="0">
                <a:latin typeface="Arial"/>
                <a:cs typeface="Arial"/>
              </a:rPr>
              <a:t>incontro che </a:t>
            </a:r>
            <a:r>
              <a:rPr sz="1100" spc="-5" dirty="0">
                <a:latin typeface="Arial"/>
                <a:cs typeface="Arial"/>
              </a:rPr>
              <a:t>vedrà partecipare alcuni dei protagonisti del  mondo dell’educazione di ieri </a:t>
            </a:r>
            <a:r>
              <a:rPr sz="1100" dirty="0">
                <a:latin typeface="Arial"/>
                <a:cs typeface="Arial"/>
              </a:rPr>
              <a:t>e </a:t>
            </a:r>
            <a:r>
              <a:rPr sz="1100" spc="-5" dirty="0">
                <a:latin typeface="Arial"/>
                <a:cs typeface="Arial"/>
              </a:rPr>
              <a:t>di </a:t>
            </a:r>
            <a:r>
              <a:rPr sz="1100" dirty="0">
                <a:latin typeface="Arial"/>
                <a:cs typeface="Arial"/>
              </a:rPr>
              <a:t>oggi che </a:t>
            </a:r>
            <a:r>
              <a:rPr sz="1100" spc="-5" dirty="0">
                <a:latin typeface="Arial"/>
                <a:cs typeface="Arial"/>
              </a:rPr>
              <a:t>mostreranno, agli oltre </a:t>
            </a:r>
            <a:r>
              <a:rPr sz="1100" dirty="0">
                <a:latin typeface="Arial"/>
                <a:cs typeface="Arial"/>
              </a:rPr>
              <a:t>cento </a:t>
            </a:r>
            <a:r>
              <a:rPr sz="1100" spc="-5" dirty="0">
                <a:latin typeface="Arial"/>
                <a:cs typeface="Arial"/>
              </a:rPr>
              <a:t>operatori culturali  provenienti </a:t>
            </a:r>
            <a:r>
              <a:rPr sz="1100" dirty="0">
                <a:latin typeface="Arial"/>
                <a:cs typeface="Arial"/>
              </a:rPr>
              <a:t>da tutta </a:t>
            </a:r>
            <a:r>
              <a:rPr sz="1100" spc="-5" dirty="0">
                <a:latin typeface="Arial"/>
                <a:cs typeface="Arial"/>
              </a:rPr>
              <a:t>Italia, quali </a:t>
            </a:r>
            <a:r>
              <a:rPr sz="1100" dirty="0">
                <a:latin typeface="Arial"/>
                <a:cs typeface="Arial"/>
              </a:rPr>
              <a:t>sono </a:t>
            </a:r>
            <a:r>
              <a:rPr sz="1100" spc="-5" dirty="0">
                <a:latin typeface="Arial"/>
                <a:cs typeface="Arial"/>
              </a:rPr>
              <a:t>le modalità </a:t>
            </a:r>
            <a:r>
              <a:rPr sz="1100" dirty="0">
                <a:latin typeface="Arial"/>
                <a:cs typeface="Arial"/>
              </a:rPr>
              <a:t>con cui ognuno di </a:t>
            </a:r>
            <a:r>
              <a:rPr sz="1100" spc="-5" dirty="0">
                <a:latin typeface="Arial"/>
                <a:cs typeface="Arial"/>
              </a:rPr>
              <a:t>loro </a:t>
            </a:r>
            <a:r>
              <a:rPr sz="1100" dirty="0">
                <a:latin typeface="Arial"/>
                <a:cs typeface="Arial"/>
              </a:rPr>
              <a:t>sta reinventando </a:t>
            </a:r>
            <a:r>
              <a:rPr sz="1100" spc="-5" dirty="0">
                <a:latin typeface="Arial"/>
                <a:cs typeface="Arial"/>
              </a:rPr>
              <a:t>il </a:t>
            </a:r>
            <a:r>
              <a:rPr sz="1100" dirty="0">
                <a:latin typeface="Arial"/>
                <a:cs typeface="Arial"/>
              </a:rPr>
              <a:t>proprio  </a:t>
            </a:r>
            <a:r>
              <a:rPr sz="1100" spc="-5" dirty="0">
                <a:latin typeface="Arial"/>
                <a:cs typeface="Arial"/>
              </a:rPr>
              <a:t>stile educativo in linea </a:t>
            </a:r>
            <a:r>
              <a:rPr sz="1100" dirty="0">
                <a:latin typeface="Arial"/>
                <a:cs typeface="Arial"/>
              </a:rPr>
              <a:t>con i </a:t>
            </a:r>
            <a:r>
              <a:rPr sz="1100" spc="-5" dirty="0">
                <a:latin typeface="Arial"/>
                <a:cs typeface="Arial"/>
              </a:rPr>
              <a:t>cambiamenti del nostro tempo. Montessori, Munari </a:t>
            </a:r>
            <a:r>
              <a:rPr sz="1100" dirty="0">
                <a:latin typeface="Arial"/>
                <a:cs typeface="Arial"/>
              </a:rPr>
              <a:t>e </a:t>
            </a:r>
            <a:r>
              <a:rPr sz="1100" spc="-5" dirty="0">
                <a:latin typeface="Arial"/>
                <a:cs typeface="Arial"/>
              </a:rPr>
              <a:t>il </a:t>
            </a:r>
            <a:r>
              <a:rPr sz="1100" dirty="0">
                <a:latin typeface="Arial"/>
                <a:cs typeface="Arial"/>
              </a:rPr>
              <a:t>maestro </a:t>
            </a:r>
            <a:r>
              <a:rPr sz="1100" spc="-5" dirty="0">
                <a:latin typeface="Arial"/>
                <a:cs typeface="Arial"/>
              </a:rPr>
              <a:t>Manzi  </a:t>
            </a:r>
            <a:r>
              <a:rPr sz="1100" dirty="0">
                <a:latin typeface="Arial"/>
                <a:cs typeface="Arial"/>
              </a:rPr>
              <a:t>sono </a:t>
            </a:r>
            <a:r>
              <a:rPr sz="1100" spc="-5" dirty="0">
                <a:latin typeface="Arial"/>
                <a:cs typeface="Arial"/>
              </a:rPr>
              <a:t>alcuni degli esempi </a:t>
            </a:r>
            <a:r>
              <a:rPr sz="1100" dirty="0">
                <a:latin typeface="Arial"/>
                <a:cs typeface="Arial"/>
              </a:rPr>
              <a:t>di grandi donne e </a:t>
            </a:r>
            <a:r>
              <a:rPr sz="1100" spc="-5" dirty="0">
                <a:latin typeface="Arial"/>
                <a:cs typeface="Arial"/>
              </a:rPr>
              <a:t>uomini italiani </a:t>
            </a:r>
            <a:r>
              <a:rPr sz="1100" dirty="0">
                <a:latin typeface="Arial"/>
                <a:cs typeface="Arial"/>
              </a:rPr>
              <a:t>che hanno </a:t>
            </a:r>
            <a:r>
              <a:rPr sz="1100" spc="-5" dirty="0">
                <a:latin typeface="Arial"/>
                <a:cs typeface="Arial"/>
              </a:rPr>
              <a:t>rivoluzionato gli approcci  all’educazione </a:t>
            </a:r>
            <a:r>
              <a:rPr sz="1100" dirty="0">
                <a:latin typeface="Arial"/>
                <a:cs typeface="Arial"/>
              </a:rPr>
              <a:t>e che oggi, </a:t>
            </a:r>
            <a:r>
              <a:rPr sz="1100" spc="-5" dirty="0">
                <a:latin typeface="Arial"/>
                <a:cs typeface="Arial"/>
              </a:rPr>
              <a:t>grazie </a:t>
            </a:r>
            <a:r>
              <a:rPr sz="1100" dirty="0">
                <a:latin typeface="Arial"/>
                <a:cs typeface="Arial"/>
              </a:rPr>
              <a:t>a coloro che portano </a:t>
            </a:r>
            <a:r>
              <a:rPr sz="1100" spc="-5" dirty="0">
                <a:latin typeface="Arial"/>
                <a:cs typeface="Arial"/>
              </a:rPr>
              <a:t>avanti il loro pensiero </a:t>
            </a:r>
            <a:r>
              <a:rPr sz="1100" dirty="0">
                <a:latin typeface="Arial"/>
                <a:cs typeface="Arial"/>
              </a:rPr>
              <a:t>e </a:t>
            </a:r>
            <a:r>
              <a:rPr sz="1100" spc="-5" dirty="0">
                <a:latin typeface="Arial"/>
                <a:cs typeface="Arial"/>
              </a:rPr>
              <a:t>la loro opera,  continuano </a:t>
            </a:r>
            <a:r>
              <a:rPr sz="1100" dirty="0">
                <a:latin typeface="Arial"/>
                <a:cs typeface="Arial"/>
              </a:rPr>
              <a:t>ad essere </a:t>
            </a:r>
            <a:r>
              <a:rPr sz="1100" spc="-5" dirty="0">
                <a:latin typeface="Arial"/>
                <a:cs typeface="Arial"/>
              </a:rPr>
              <a:t>riferimento </a:t>
            </a:r>
            <a:r>
              <a:rPr sz="1100" dirty="0">
                <a:latin typeface="Arial"/>
                <a:cs typeface="Arial"/>
              </a:rPr>
              <a:t>e </a:t>
            </a:r>
            <a:r>
              <a:rPr sz="1100" spc="-5" dirty="0">
                <a:latin typeface="Arial"/>
                <a:cs typeface="Arial"/>
              </a:rPr>
              <a:t>modello </a:t>
            </a:r>
            <a:r>
              <a:rPr sz="1100" dirty="0">
                <a:latin typeface="Arial"/>
                <a:cs typeface="Arial"/>
              </a:rPr>
              <a:t>per </a:t>
            </a:r>
            <a:r>
              <a:rPr sz="1100" spc="-5" dirty="0">
                <a:latin typeface="Arial"/>
                <a:cs typeface="Arial"/>
              </a:rPr>
              <a:t>gli </a:t>
            </a:r>
            <a:r>
              <a:rPr sz="1100" dirty="0">
                <a:latin typeface="Arial"/>
                <a:cs typeface="Arial"/>
              </a:rPr>
              <a:t>educatori di </a:t>
            </a:r>
            <a:r>
              <a:rPr sz="1100" spc="-5" dirty="0">
                <a:latin typeface="Arial"/>
                <a:cs typeface="Arial"/>
              </a:rPr>
              <a:t>tutto il</a:t>
            </a:r>
            <a:r>
              <a:rPr sz="1100" spc="-30" dirty="0">
                <a:latin typeface="Arial"/>
                <a:cs typeface="Arial"/>
              </a:rPr>
              <a:t> </a:t>
            </a:r>
            <a:r>
              <a:rPr sz="1100" spc="-5" dirty="0">
                <a:latin typeface="Arial"/>
                <a:cs typeface="Arial"/>
              </a:rPr>
              <a:t>mondo.</a:t>
            </a:r>
            <a:endParaRPr sz="1100">
              <a:latin typeface="Arial"/>
              <a:cs typeface="Arial"/>
            </a:endParaRPr>
          </a:p>
          <a:p>
            <a:pPr>
              <a:lnSpc>
                <a:spcPct val="100000"/>
              </a:lnSpc>
              <a:spcBef>
                <a:spcPts val="35"/>
              </a:spcBef>
            </a:pPr>
            <a:endParaRPr sz="1200">
              <a:latin typeface="Times New Roman"/>
              <a:cs typeface="Times New Roman"/>
            </a:endParaRPr>
          </a:p>
          <a:p>
            <a:pPr marL="12700" marR="5080" algn="just">
              <a:lnSpc>
                <a:spcPct val="110000"/>
              </a:lnSpc>
            </a:pPr>
            <a:r>
              <a:rPr sz="1100" dirty="0">
                <a:latin typeface="Arial"/>
                <a:cs typeface="Arial"/>
              </a:rPr>
              <a:t>A </a:t>
            </a:r>
            <a:r>
              <a:rPr sz="1100" spc="-5" dirty="0">
                <a:latin typeface="Arial"/>
                <a:cs typeface="Arial"/>
              </a:rPr>
              <a:t>rappresentare </a:t>
            </a:r>
            <a:r>
              <a:rPr sz="1100" dirty="0">
                <a:latin typeface="Arial"/>
                <a:cs typeface="Arial"/>
              </a:rPr>
              <a:t>i </a:t>
            </a:r>
            <a:r>
              <a:rPr sz="1100" spc="-5" dirty="0">
                <a:latin typeface="Arial"/>
                <a:cs typeface="Arial"/>
              </a:rPr>
              <a:t>tre </a:t>
            </a:r>
            <a:r>
              <a:rPr sz="1100" dirty="0">
                <a:latin typeface="Arial"/>
                <a:cs typeface="Arial"/>
              </a:rPr>
              <a:t>maestri ci </a:t>
            </a:r>
            <a:r>
              <a:rPr sz="1100" spc="-5" dirty="0">
                <a:latin typeface="Arial"/>
                <a:cs typeface="Arial"/>
              </a:rPr>
              <a:t>saranno Ruggero Poi, Vice Presidente esecutivo della Fondazione  Montessori Italia, </a:t>
            </a:r>
            <a:r>
              <a:rPr sz="1100" dirty="0">
                <a:latin typeface="Arial"/>
                <a:cs typeface="Arial"/>
              </a:rPr>
              <a:t>Aldo </a:t>
            </a:r>
            <a:r>
              <a:rPr sz="1100" spc="-5" dirty="0">
                <a:latin typeface="Arial"/>
                <a:cs typeface="Arial"/>
              </a:rPr>
              <a:t>Tanchis, comunicatore </a:t>
            </a:r>
            <a:r>
              <a:rPr sz="1100" dirty="0">
                <a:latin typeface="Arial"/>
                <a:cs typeface="Arial"/>
              </a:rPr>
              <a:t>e autore </a:t>
            </a:r>
            <a:r>
              <a:rPr sz="1100" spc="-5" dirty="0">
                <a:latin typeface="Arial"/>
                <a:cs typeface="Arial"/>
              </a:rPr>
              <a:t>del libro </a:t>
            </a:r>
            <a:r>
              <a:rPr sz="1100" dirty="0">
                <a:latin typeface="Arial"/>
                <a:cs typeface="Arial"/>
              </a:rPr>
              <a:t>Bruno </a:t>
            </a:r>
            <a:r>
              <a:rPr sz="1100" spc="-5" dirty="0">
                <a:latin typeface="Arial"/>
                <a:cs typeface="Arial"/>
              </a:rPr>
              <a:t>Munari, </a:t>
            </a:r>
            <a:r>
              <a:rPr sz="1100" dirty="0">
                <a:latin typeface="Arial"/>
                <a:cs typeface="Arial"/>
              </a:rPr>
              <a:t>e </a:t>
            </a:r>
            <a:r>
              <a:rPr sz="1100" spc="-5" dirty="0">
                <a:latin typeface="Arial"/>
                <a:cs typeface="Arial"/>
              </a:rPr>
              <a:t>Alessandra  Falconi, del Centro Alberto Manzi, </a:t>
            </a:r>
            <a:r>
              <a:rPr sz="1100" dirty="0">
                <a:latin typeface="Arial"/>
                <a:cs typeface="Arial"/>
              </a:rPr>
              <a:t>che spiegheranno come si stanno </a:t>
            </a:r>
            <a:r>
              <a:rPr sz="1100" spc="-5" dirty="0">
                <a:latin typeface="Arial"/>
                <a:cs typeface="Arial"/>
              </a:rPr>
              <a:t>evolvendo le loro attività  grazie alle nuove tecnologie </a:t>
            </a:r>
            <a:r>
              <a:rPr sz="1100" dirty="0">
                <a:latin typeface="Arial"/>
                <a:cs typeface="Arial"/>
              </a:rPr>
              <a:t>e </a:t>
            </a:r>
            <a:r>
              <a:rPr sz="1100" spc="-5" dirty="0">
                <a:latin typeface="Arial"/>
                <a:cs typeface="Arial"/>
              </a:rPr>
              <a:t>ai nuovi sistemi di comunicazione nell’ottica di un </a:t>
            </a:r>
            <a:r>
              <a:rPr sz="1100" dirty="0">
                <a:latin typeface="Arial"/>
                <a:cs typeface="Arial"/>
              </a:rPr>
              <a:t>apprendimento  sempre </a:t>
            </a:r>
            <a:r>
              <a:rPr sz="1100" spc="-5" dirty="0">
                <a:latin typeface="Arial"/>
                <a:cs typeface="Arial"/>
              </a:rPr>
              <a:t>più condiviso </a:t>
            </a:r>
            <a:r>
              <a:rPr sz="1100" dirty="0">
                <a:latin typeface="Arial"/>
                <a:cs typeface="Arial"/>
              </a:rPr>
              <a:t>e </a:t>
            </a:r>
            <a:r>
              <a:rPr sz="1100" spc="-5" dirty="0">
                <a:latin typeface="Arial"/>
                <a:cs typeface="Arial"/>
              </a:rPr>
              <a:t>partecipativo.</a:t>
            </a:r>
            <a:endParaRPr sz="1100">
              <a:latin typeface="Arial"/>
              <a:cs typeface="Arial"/>
            </a:endParaRPr>
          </a:p>
          <a:p>
            <a:pPr>
              <a:lnSpc>
                <a:spcPct val="100000"/>
              </a:lnSpc>
              <a:spcBef>
                <a:spcPts val="35"/>
              </a:spcBef>
            </a:pPr>
            <a:endParaRPr sz="1200">
              <a:latin typeface="Times New Roman"/>
              <a:cs typeface="Times New Roman"/>
            </a:endParaRPr>
          </a:p>
          <a:p>
            <a:pPr marL="12700" marR="8890" algn="just">
              <a:lnSpc>
                <a:spcPct val="110100"/>
              </a:lnSpc>
            </a:pPr>
            <a:r>
              <a:rPr sz="1100" spc="-5" dirty="0">
                <a:latin typeface="Arial"/>
                <a:cs typeface="Arial"/>
              </a:rPr>
              <a:t>Nel </a:t>
            </a:r>
            <a:r>
              <a:rPr sz="1100" dirty="0">
                <a:latin typeface="Arial"/>
                <a:cs typeface="Arial"/>
              </a:rPr>
              <a:t>corso </a:t>
            </a:r>
            <a:r>
              <a:rPr sz="1100" spc="-5" dirty="0">
                <a:latin typeface="Arial"/>
                <a:cs typeface="Arial"/>
              </a:rPr>
              <a:t>della mattinata altri interventi mireranno </a:t>
            </a:r>
            <a:r>
              <a:rPr sz="1100" dirty="0">
                <a:latin typeface="Arial"/>
                <a:cs typeface="Arial"/>
              </a:rPr>
              <a:t>a </a:t>
            </a:r>
            <a:r>
              <a:rPr sz="1100" spc="5" dirty="0">
                <a:latin typeface="Arial"/>
                <a:cs typeface="Arial"/>
              </a:rPr>
              <a:t>far </a:t>
            </a:r>
            <a:r>
              <a:rPr sz="1100" spc="-5" dirty="0">
                <a:latin typeface="Arial"/>
                <a:cs typeface="Arial"/>
              </a:rPr>
              <a:t>emergere le peculiarità </a:t>
            </a:r>
            <a:r>
              <a:rPr sz="1100" dirty="0">
                <a:latin typeface="Arial"/>
                <a:cs typeface="Arial"/>
              </a:rPr>
              <a:t>di approcci  </a:t>
            </a:r>
            <a:r>
              <a:rPr sz="1100" spc="-5" dirty="0">
                <a:latin typeface="Arial"/>
                <a:cs typeface="Arial"/>
              </a:rPr>
              <a:t>educativi </a:t>
            </a:r>
            <a:r>
              <a:rPr sz="1100" dirty="0">
                <a:latin typeface="Arial"/>
                <a:cs typeface="Arial"/>
              </a:rPr>
              <a:t>che </a:t>
            </a:r>
            <a:r>
              <a:rPr sz="1100" spc="-5" dirty="0">
                <a:latin typeface="Arial"/>
                <a:cs typeface="Arial"/>
              </a:rPr>
              <a:t>esulano dalle modalità più classiche, partendo dalla centralità dell’educazione all’arte  </a:t>
            </a:r>
            <a:r>
              <a:rPr sz="1100" dirty="0">
                <a:latin typeface="Arial"/>
                <a:cs typeface="Arial"/>
              </a:rPr>
              <a:t>di cui </a:t>
            </a:r>
            <a:r>
              <a:rPr sz="1100" spc="-5" dirty="0">
                <a:latin typeface="Arial"/>
                <a:cs typeface="Arial"/>
              </a:rPr>
              <a:t>parlerà Anna Pironti, Responsabile Dipartimento Educazione Museo Castello </a:t>
            </a:r>
            <a:r>
              <a:rPr sz="1100" dirty="0">
                <a:latin typeface="Arial"/>
                <a:cs typeface="Arial"/>
              </a:rPr>
              <a:t>di </a:t>
            </a:r>
            <a:r>
              <a:rPr sz="1100" spc="-5" dirty="0">
                <a:latin typeface="Arial"/>
                <a:cs typeface="Arial"/>
              </a:rPr>
              <a:t>Rivoli, </a:t>
            </a:r>
            <a:r>
              <a:rPr sz="1100" dirty="0">
                <a:latin typeface="Arial"/>
                <a:cs typeface="Arial"/>
              </a:rPr>
              <a:t>per  passare ad </a:t>
            </a:r>
            <a:r>
              <a:rPr sz="1100" spc="-5" dirty="0">
                <a:latin typeface="Arial"/>
                <a:cs typeface="Arial"/>
              </a:rPr>
              <a:t>analizzare </a:t>
            </a:r>
            <a:r>
              <a:rPr sz="1100" dirty="0">
                <a:latin typeface="Arial"/>
                <a:cs typeface="Arial"/>
              </a:rPr>
              <a:t>come si può mettere </a:t>
            </a:r>
            <a:r>
              <a:rPr sz="1100" spc="-5" dirty="0">
                <a:latin typeface="Arial"/>
                <a:cs typeface="Arial"/>
              </a:rPr>
              <a:t>in </a:t>
            </a:r>
            <a:r>
              <a:rPr sz="1100" dirty="0">
                <a:latin typeface="Arial"/>
                <a:cs typeface="Arial"/>
              </a:rPr>
              <a:t>gioco </a:t>
            </a:r>
            <a:r>
              <a:rPr sz="1100" spc="-5" dirty="0">
                <a:latin typeface="Arial"/>
                <a:cs typeface="Arial"/>
              </a:rPr>
              <a:t>la creatività </a:t>
            </a:r>
            <a:r>
              <a:rPr sz="1100" dirty="0">
                <a:latin typeface="Arial"/>
                <a:cs typeface="Arial"/>
              </a:rPr>
              <a:t>come risorsa da </a:t>
            </a:r>
            <a:r>
              <a:rPr sz="1100" spc="-5" dirty="0">
                <a:latin typeface="Arial"/>
                <a:cs typeface="Arial"/>
              </a:rPr>
              <a:t>applicare </a:t>
            </a:r>
            <a:r>
              <a:rPr sz="1100" dirty="0">
                <a:latin typeface="Arial"/>
                <a:cs typeface="Arial"/>
              </a:rPr>
              <a:t>ai  processi </a:t>
            </a:r>
            <a:r>
              <a:rPr sz="1100" spc="-5" dirty="0">
                <a:latin typeface="Arial"/>
                <a:cs typeface="Arial"/>
              </a:rPr>
              <a:t>cognitivi, </a:t>
            </a:r>
            <a:r>
              <a:rPr sz="1100" dirty="0">
                <a:latin typeface="Arial"/>
                <a:cs typeface="Arial"/>
              </a:rPr>
              <a:t>di cui </a:t>
            </a:r>
            <a:r>
              <a:rPr sz="1100" spc="-5" dirty="0">
                <a:latin typeface="Arial"/>
                <a:cs typeface="Arial"/>
              </a:rPr>
              <a:t>parlerà Hubert Jaoui, esperto </a:t>
            </a:r>
            <a:r>
              <a:rPr sz="1100" dirty="0">
                <a:latin typeface="Arial"/>
                <a:cs typeface="Arial"/>
              </a:rPr>
              <a:t>di </a:t>
            </a:r>
            <a:r>
              <a:rPr sz="1100" spc="-5" dirty="0">
                <a:latin typeface="Arial"/>
                <a:cs typeface="Arial"/>
              </a:rPr>
              <a:t>creatività</a:t>
            </a:r>
            <a:r>
              <a:rPr sz="1100" spc="10" dirty="0">
                <a:latin typeface="Arial"/>
                <a:cs typeface="Arial"/>
              </a:rPr>
              <a:t> </a:t>
            </a:r>
            <a:r>
              <a:rPr sz="1100" dirty="0">
                <a:latin typeface="Arial"/>
                <a:cs typeface="Arial"/>
              </a:rPr>
              <a:t>applicata.</a:t>
            </a:r>
            <a:endParaRPr sz="1100">
              <a:latin typeface="Arial"/>
              <a:cs typeface="Arial"/>
            </a:endParaRPr>
          </a:p>
          <a:p>
            <a:pPr>
              <a:lnSpc>
                <a:spcPct val="100000"/>
              </a:lnSpc>
              <a:spcBef>
                <a:spcPts val="35"/>
              </a:spcBef>
            </a:pPr>
            <a:endParaRPr sz="1200">
              <a:latin typeface="Times New Roman"/>
              <a:cs typeface="Times New Roman"/>
            </a:endParaRPr>
          </a:p>
          <a:p>
            <a:pPr marL="12700" marR="6350" algn="just">
              <a:lnSpc>
                <a:spcPct val="110000"/>
              </a:lnSpc>
              <a:spcBef>
                <a:spcPts val="5"/>
              </a:spcBef>
            </a:pPr>
            <a:r>
              <a:rPr sz="1100" spc="-5" dirty="0">
                <a:latin typeface="Arial"/>
                <a:cs typeface="Arial"/>
              </a:rPr>
              <a:t>Carlo Infante, Presidente </a:t>
            </a:r>
            <a:r>
              <a:rPr sz="1100" dirty="0">
                <a:latin typeface="Arial"/>
                <a:cs typeface="Arial"/>
              </a:rPr>
              <a:t>di </a:t>
            </a:r>
            <a:r>
              <a:rPr sz="1100" spc="-5" dirty="0">
                <a:latin typeface="Arial"/>
                <a:cs typeface="Arial"/>
              </a:rPr>
              <a:t>Urban Experience, </a:t>
            </a:r>
            <a:r>
              <a:rPr sz="1100" dirty="0">
                <a:latin typeface="Arial"/>
                <a:cs typeface="Arial"/>
              </a:rPr>
              <a:t>ci racconterà di un approccio che </a:t>
            </a:r>
            <a:r>
              <a:rPr sz="1100" spc="-5" dirty="0">
                <a:latin typeface="Arial"/>
                <a:cs typeface="Arial"/>
              </a:rPr>
              <a:t>abbandona le  aule </a:t>
            </a:r>
            <a:r>
              <a:rPr sz="1100" dirty="0">
                <a:latin typeface="Arial"/>
                <a:cs typeface="Arial"/>
              </a:rPr>
              <a:t>e i </a:t>
            </a:r>
            <a:r>
              <a:rPr sz="1100" spc="-5" dirty="0">
                <a:latin typeface="Arial"/>
                <a:cs typeface="Arial"/>
              </a:rPr>
              <a:t>luoghi preposti all’insegnamento </a:t>
            </a:r>
            <a:r>
              <a:rPr sz="1100" spc="-10" dirty="0">
                <a:latin typeface="Arial"/>
                <a:cs typeface="Arial"/>
              </a:rPr>
              <a:t>per </a:t>
            </a:r>
            <a:r>
              <a:rPr sz="1100" spc="-5" dirty="0">
                <a:latin typeface="Arial"/>
                <a:cs typeface="Arial"/>
              </a:rPr>
              <a:t>mostrarci la possibilità di un apprendimento  dappertutto </a:t>
            </a:r>
            <a:r>
              <a:rPr sz="1100" dirty="0">
                <a:latin typeface="Arial"/>
                <a:cs typeface="Arial"/>
              </a:rPr>
              <a:t>e </a:t>
            </a:r>
            <a:r>
              <a:rPr sz="1100" spc="-5" dirty="0">
                <a:latin typeface="Arial"/>
                <a:cs typeface="Arial"/>
              </a:rPr>
              <a:t>l’incontro </a:t>
            </a:r>
            <a:r>
              <a:rPr sz="1100" dirty="0">
                <a:latin typeface="Arial"/>
                <a:cs typeface="Arial"/>
              </a:rPr>
              <a:t>si </a:t>
            </a:r>
            <a:r>
              <a:rPr sz="1100" spc="-5" dirty="0">
                <a:latin typeface="Arial"/>
                <a:cs typeface="Arial"/>
              </a:rPr>
              <a:t>concluderà </a:t>
            </a:r>
            <a:r>
              <a:rPr sz="1100" dirty="0">
                <a:latin typeface="Arial"/>
                <a:cs typeface="Arial"/>
              </a:rPr>
              <a:t>con </a:t>
            </a:r>
            <a:r>
              <a:rPr sz="1100" spc="-5" dirty="0">
                <a:latin typeface="Arial"/>
                <a:cs typeface="Arial"/>
              </a:rPr>
              <a:t>la robotica educativa, disciplina</a:t>
            </a:r>
            <a:r>
              <a:rPr sz="1100" spc="-75" dirty="0">
                <a:latin typeface="Arial"/>
                <a:cs typeface="Arial"/>
              </a:rPr>
              <a:t> </a:t>
            </a:r>
            <a:r>
              <a:rPr sz="1100" dirty="0">
                <a:latin typeface="Arial"/>
                <a:cs typeface="Arial"/>
              </a:rPr>
              <a:t>che si sta affacciando</a:t>
            </a:r>
            <a:endParaRPr sz="1100">
              <a:latin typeface="Arial"/>
              <a:cs typeface="Arial"/>
            </a:endParaRPr>
          </a:p>
        </p:txBody>
      </p:sp>
      <p:sp>
        <p:nvSpPr>
          <p:cNvPr id="12" name="object 12"/>
          <p:cNvSpPr/>
          <p:nvPr/>
        </p:nvSpPr>
        <p:spPr>
          <a:xfrm>
            <a:off x="3094354" y="2243579"/>
            <a:ext cx="1314449" cy="23787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479869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40275">
              <a:lnSpc>
                <a:spcPts val="1839"/>
              </a:lnSpc>
            </a:pPr>
            <a:r>
              <a:rPr sz="1600" b="1" dirty="0">
                <a:latin typeface="Arial"/>
                <a:cs typeface="Arial"/>
              </a:rPr>
              <a:t>Mediakey.tv  </a:t>
            </a:r>
            <a:r>
              <a:rPr sz="1600" b="1" spc="-5" dirty="0">
                <a:latin typeface="Arial"/>
                <a:cs typeface="Arial"/>
              </a:rPr>
              <a:t>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50"/>
              </a:spcBef>
            </a:pPr>
            <a:endParaRPr sz="2150">
              <a:latin typeface="Times New Roman"/>
              <a:cs typeface="Times New Roman"/>
            </a:endParaRPr>
          </a:p>
          <a:p>
            <a:pPr marL="12700" marR="13335" algn="just">
              <a:lnSpc>
                <a:spcPct val="109100"/>
              </a:lnSpc>
            </a:pPr>
            <a:r>
              <a:rPr sz="1100" dirty="0">
                <a:latin typeface="Arial"/>
                <a:cs typeface="Arial"/>
              </a:rPr>
              <a:t>sempre </a:t>
            </a:r>
            <a:r>
              <a:rPr sz="1100" spc="-5" dirty="0">
                <a:latin typeface="Arial"/>
                <a:cs typeface="Arial"/>
              </a:rPr>
              <a:t>più nelle aule delle scuole </a:t>
            </a:r>
            <a:r>
              <a:rPr sz="1100" dirty="0">
                <a:latin typeface="Arial"/>
                <a:cs typeface="Arial"/>
              </a:rPr>
              <a:t>come </a:t>
            </a:r>
            <a:r>
              <a:rPr sz="1100" spc="-5" dirty="0">
                <a:latin typeface="Arial"/>
                <a:cs typeface="Arial"/>
              </a:rPr>
              <a:t>strumento facilitatore dei processi cognitivi, </a:t>
            </a:r>
            <a:r>
              <a:rPr sz="1100" dirty="0">
                <a:latin typeface="Arial"/>
                <a:cs typeface="Arial"/>
              </a:rPr>
              <a:t>di cui ci  </a:t>
            </a:r>
            <a:r>
              <a:rPr sz="1100" spc="-5" dirty="0">
                <a:latin typeface="Arial"/>
                <a:cs typeface="Arial"/>
              </a:rPr>
              <a:t>parlerà Fiorella Operto, Presidente della Scuola </a:t>
            </a:r>
            <a:r>
              <a:rPr sz="1100" dirty="0">
                <a:latin typeface="Arial"/>
                <a:cs typeface="Arial"/>
              </a:rPr>
              <a:t>di</a:t>
            </a:r>
            <a:r>
              <a:rPr sz="1100" spc="10" dirty="0">
                <a:latin typeface="Arial"/>
                <a:cs typeface="Arial"/>
              </a:rPr>
              <a:t> </a:t>
            </a:r>
            <a:r>
              <a:rPr sz="1100" spc="-5" dirty="0">
                <a:latin typeface="Arial"/>
                <a:cs typeface="Arial"/>
              </a:rPr>
              <a:t>Robotica.</a:t>
            </a:r>
            <a:endParaRPr sz="1100">
              <a:latin typeface="Arial"/>
              <a:cs typeface="Arial"/>
            </a:endParaRPr>
          </a:p>
          <a:p>
            <a:pPr>
              <a:lnSpc>
                <a:spcPct val="100000"/>
              </a:lnSpc>
              <a:spcBef>
                <a:spcPts val="35"/>
              </a:spcBef>
            </a:pPr>
            <a:endParaRPr sz="1200">
              <a:latin typeface="Times New Roman"/>
              <a:cs typeface="Times New Roman"/>
            </a:endParaRPr>
          </a:p>
          <a:p>
            <a:pPr marL="12700" marR="5080" algn="just">
              <a:lnSpc>
                <a:spcPct val="110000"/>
              </a:lnSpc>
            </a:pPr>
            <a:r>
              <a:rPr sz="1100" spc="-5" dirty="0">
                <a:latin typeface="Arial"/>
                <a:cs typeface="Arial"/>
              </a:rPr>
              <a:t>Dopo le parole </a:t>
            </a:r>
            <a:r>
              <a:rPr sz="1100" dirty="0">
                <a:latin typeface="Arial"/>
                <a:cs typeface="Arial"/>
              </a:rPr>
              <a:t>si passerà </a:t>
            </a:r>
            <a:r>
              <a:rPr sz="1100" spc="-10" dirty="0">
                <a:latin typeface="Arial"/>
                <a:cs typeface="Arial"/>
              </a:rPr>
              <a:t>all’azione. </a:t>
            </a:r>
            <a:r>
              <a:rPr sz="1100" spc="-5" dirty="0">
                <a:latin typeface="Arial"/>
                <a:cs typeface="Arial"/>
              </a:rPr>
              <a:t>Dalle 14.30 </a:t>
            </a:r>
            <a:r>
              <a:rPr sz="1100" dirty="0">
                <a:latin typeface="Arial"/>
                <a:cs typeface="Arial"/>
              </a:rPr>
              <a:t>i partecipanti </a:t>
            </a:r>
            <a:r>
              <a:rPr sz="1100" spc="-5" dirty="0">
                <a:latin typeface="Arial"/>
                <a:cs typeface="Arial"/>
              </a:rPr>
              <a:t>alla </a:t>
            </a:r>
            <a:r>
              <a:rPr sz="1100" dirty="0">
                <a:latin typeface="Arial"/>
                <a:cs typeface="Arial"/>
              </a:rPr>
              <a:t>giornata di </a:t>
            </a:r>
            <a:r>
              <a:rPr sz="1100" spc="-5" dirty="0">
                <a:latin typeface="Arial"/>
                <a:cs typeface="Arial"/>
              </a:rPr>
              <a:t>studio  sperimenteranno in prima </a:t>
            </a:r>
            <a:r>
              <a:rPr sz="1100" dirty="0">
                <a:latin typeface="Arial"/>
                <a:cs typeface="Arial"/>
              </a:rPr>
              <a:t>persona i </a:t>
            </a:r>
            <a:r>
              <a:rPr sz="1100" spc="-5" dirty="0">
                <a:latin typeface="Arial"/>
                <a:cs typeface="Arial"/>
              </a:rPr>
              <a:t>diversi </a:t>
            </a:r>
            <a:r>
              <a:rPr sz="1100" dirty="0">
                <a:latin typeface="Arial"/>
                <a:cs typeface="Arial"/>
              </a:rPr>
              <a:t>metodi proposti </a:t>
            </a:r>
            <a:r>
              <a:rPr sz="1100" spc="-5" dirty="0">
                <a:latin typeface="Arial"/>
                <a:cs typeface="Arial"/>
              </a:rPr>
              <a:t>nel </a:t>
            </a:r>
            <a:r>
              <a:rPr sz="1100" dirty="0">
                <a:latin typeface="Arial"/>
                <a:cs typeface="Arial"/>
              </a:rPr>
              <a:t>corso </a:t>
            </a:r>
            <a:r>
              <a:rPr sz="1100" spc="-5" dirty="0">
                <a:latin typeface="Arial"/>
                <a:cs typeface="Arial"/>
              </a:rPr>
              <a:t>della mattinata, frequentando  </a:t>
            </a:r>
            <a:r>
              <a:rPr sz="1100" dirty="0">
                <a:latin typeface="Arial"/>
                <a:cs typeface="Arial"/>
              </a:rPr>
              <a:t>4 workshop </a:t>
            </a:r>
            <a:r>
              <a:rPr sz="1100" spc="-5" dirty="0">
                <a:latin typeface="Arial"/>
                <a:cs typeface="Arial"/>
              </a:rPr>
              <a:t>in </a:t>
            </a:r>
            <a:r>
              <a:rPr sz="1100" dirty="0">
                <a:latin typeface="Arial"/>
                <a:cs typeface="Arial"/>
              </a:rPr>
              <a:t>sessione </a:t>
            </a:r>
            <a:r>
              <a:rPr sz="1100" spc="-5" dirty="0">
                <a:latin typeface="Arial"/>
                <a:cs typeface="Arial"/>
              </a:rPr>
              <a:t>parallela </a:t>
            </a:r>
            <a:r>
              <a:rPr sz="1100" dirty="0">
                <a:latin typeface="Arial"/>
                <a:cs typeface="Arial"/>
              </a:rPr>
              <a:t>con una </a:t>
            </a:r>
            <a:r>
              <a:rPr sz="1100" spc="-5" dirty="0">
                <a:latin typeface="Arial"/>
                <a:cs typeface="Arial"/>
              </a:rPr>
              <a:t>formula inedita in </a:t>
            </a:r>
            <a:r>
              <a:rPr sz="1100" dirty="0">
                <a:latin typeface="Arial"/>
                <a:cs typeface="Arial"/>
              </a:rPr>
              <a:t>cui i relatori condurranno i laboratori </a:t>
            </a:r>
            <a:r>
              <a:rPr sz="1100" spc="-5" dirty="0">
                <a:latin typeface="Arial"/>
                <a:cs typeface="Arial"/>
              </a:rPr>
              <a:t>in  </a:t>
            </a:r>
            <a:r>
              <a:rPr sz="1100" dirty="0">
                <a:latin typeface="Arial"/>
                <a:cs typeface="Arial"/>
              </a:rPr>
              <a:t>squadra: </a:t>
            </a:r>
            <a:r>
              <a:rPr sz="1100" spc="-10" dirty="0">
                <a:latin typeface="Arial"/>
                <a:cs typeface="Arial"/>
              </a:rPr>
              <a:t>Le </a:t>
            </a:r>
            <a:r>
              <a:rPr sz="1100" spc="-5" dirty="0">
                <a:latin typeface="Arial"/>
                <a:cs typeface="Arial"/>
              </a:rPr>
              <a:t>macchine </a:t>
            </a:r>
            <a:r>
              <a:rPr sz="1100" dirty="0">
                <a:latin typeface="Arial"/>
                <a:cs typeface="Arial"/>
              </a:rPr>
              <a:t>di </a:t>
            </a:r>
            <a:r>
              <a:rPr sz="1100" spc="-5" dirty="0">
                <a:latin typeface="Arial"/>
                <a:cs typeface="Arial"/>
              </a:rPr>
              <a:t>Munari, </a:t>
            </a:r>
            <a:r>
              <a:rPr sz="1100" dirty="0">
                <a:latin typeface="Arial"/>
                <a:cs typeface="Arial"/>
              </a:rPr>
              <a:t>a cura di </a:t>
            </a:r>
            <a:r>
              <a:rPr sz="1100" spc="-5" dirty="0">
                <a:latin typeface="Arial"/>
                <a:cs typeface="Arial"/>
              </a:rPr>
              <a:t>Aldo </a:t>
            </a:r>
            <a:r>
              <a:rPr sz="1100" dirty="0">
                <a:latin typeface="Arial"/>
                <a:cs typeface="Arial"/>
              </a:rPr>
              <a:t>Tanchis e </a:t>
            </a:r>
            <a:r>
              <a:rPr sz="1100" spc="-5" dirty="0">
                <a:latin typeface="Arial"/>
                <a:cs typeface="Arial"/>
              </a:rPr>
              <a:t>Scuola </a:t>
            </a:r>
            <a:r>
              <a:rPr sz="1100" dirty="0">
                <a:latin typeface="Arial"/>
                <a:cs typeface="Arial"/>
              </a:rPr>
              <a:t>di robotica; Arte </a:t>
            </a:r>
            <a:r>
              <a:rPr sz="1100" spc="-5" dirty="0">
                <a:latin typeface="Arial"/>
                <a:cs typeface="Arial"/>
              </a:rPr>
              <a:t>come  esperienza, </a:t>
            </a:r>
            <a:r>
              <a:rPr sz="1100" dirty="0">
                <a:latin typeface="Arial"/>
                <a:cs typeface="Arial"/>
              </a:rPr>
              <a:t>a cura </a:t>
            </a:r>
            <a:r>
              <a:rPr sz="1100" spc="-5" dirty="0">
                <a:latin typeface="Arial"/>
                <a:cs typeface="Arial"/>
              </a:rPr>
              <a:t>del Castello di Rivoli </a:t>
            </a:r>
            <a:r>
              <a:rPr sz="1100" dirty="0">
                <a:latin typeface="Arial"/>
                <a:cs typeface="Arial"/>
              </a:rPr>
              <a:t>con </a:t>
            </a:r>
            <a:r>
              <a:rPr sz="1100" spc="-5" dirty="0">
                <a:latin typeface="Arial"/>
                <a:cs typeface="Arial"/>
              </a:rPr>
              <a:t>la Fondazione Montessori; L’intelligenza creativa, </a:t>
            </a:r>
            <a:r>
              <a:rPr sz="1100" dirty="0">
                <a:latin typeface="Arial"/>
                <a:cs typeface="Arial"/>
              </a:rPr>
              <a:t>a  cura </a:t>
            </a:r>
            <a:r>
              <a:rPr sz="1100" spc="-5" dirty="0">
                <a:latin typeface="Arial"/>
                <a:cs typeface="Arial"/>
              </a:rPr>
              <a:t>di Hubert Jaoui con il </a:t>
            </a:r>
            <a:r>
              <a:rPr sz="1100" dirty="0">
                <a:latin typeface="Arial"/>
                <a:cs typeface="Arial"/>
              </a:rPr>
              <a:t>centro </a:t>
            </a:r>
            <a:r>
              <a:rPr sz="1100" spc="-5" dirty="0">
                <a:latin typeface="Arial"/>
                <a:cs typeface="Arial"/>
              </a:rPr>
              <a:t>Alberto Manzi </a:t>
            </a:r>
            <a:r>
              <a:rPr sz="1100" dirty="0">
                <a:latin typeface="Arial"/>
                <a:cs typeface="Arial"/>
              </a:rPr>
              <a:t>e </a:t>
            </a:r>
            <a:r>
              <a:rPr sz="1100" spc="-5" dirty="0">
                <a:latin typeface="Arial"/>
                <a:cs typeface="Arial"/>
              </a:rPr>
              <a:t>infine L’apprendimento dappertutto, </a:t>
            </a:r>
            <a:r>
              <a:rPr sz="1100" dirty="0">
                <a:latin typeface="Arial"/>
                <a:cs typeface="Arial"/>
              </a:rPr>
              <a:t>a </a:t>
            </a:r>
            <a:r>
              <a:rPr sz="1100" spc="-5" dirty="0">
                <a:latin typeface="Arial"/>
                <a:cs typeface="Arial"/>
              </a:rPr>
              <a:t>cura </a:t>
            </a:r>
            <a:r>
              <a:rPr sz="1100" spc="15" dirty="0">
                <a:latin typeface="Arial"/>
                <a:cs typeface="Arial"/>
              </a:rPr>
              <a:t>di  </a:t>
            </a:r>
            <a:r>
              <a:rPr sz="1100" spc="-5" dirty="0">
                <a:latin typeface="Arial"/>
                <a:cs typeface="Arial"/>
              </a:rPr>
              <a:t>Urban Experience.</a:t>
            </a:r>
            <a:endParaRPr sz="1100">
              <a:latin typeface="Arial"/>
              <a:cs typeface="Arial"/>
            </a:endParaRPr>
          </a:p>
          <a:p>
            <a:pPr>
              <a:lnSpc>
                <a:spcPct val="100000"/>
              </a:lnSpc>
              <a:spcBef>
                <a:spcPts val="45"/>
              </a:spcBef>
            </a:pPr>
            <a:endParaRPr sz="1200">
              <a:latin typeface="Times New Roman"/>
              <a:cs typeface="Times New Roman"/>
            </a:endParaRPr>
          </a:p>
          <a:p>
            <a:pPr marL="12700" marR="11430" algn="just">
              <a:lnSpc>
                <a:spcPct val="109100"/>
              </a:lnSpc>
              <a:spcBef>
                <a:spcPts val="5"/>
              </a:spcBef>
            </a:pPr>
            <a:r>
              <a:rPr sz="1100" spc="-10" dirty="0">
                <a:latin typeface="Arial"/>
                <a:cs typeface="Arial"/>
              </a:rPr>
              <a:t>Diversi </a:t>
            </a:r>
            <a:r>
              <a:rPr sz="1100" spc="-5" dirty="0">
                <a:latin typeface="Arial"/>
                <a:cs typeface="Arial"/>
              </a:rPr>
              <a:t>linguaggi, diversi metodi, diverse azioni </a:t>
            </a:r>
            <a:r>
              <a:rPr sz="1100" dirty="0">
                <a:latin typeface="Arial"/>
                <a:cs typeface="Arial"/>
              </a:rPr>
              <a:t>che </a:t>
            </a:r>
            <a:r>
              <a:rPr sz="1100" spc="-5" dirty="0">
                <a:latin typeface="Arial"/>
                <a:cs typeface="Arial"/>
              </a:rPr>
              <a:t>hanno </a:t>
            </a:r>
            <a:r>
              <a:rPr sz="1100" dirty="0">
                <a:latin typeface="Arial"/>
                <a:cs typeface="Arial"/>
              </a:rPr>
              <a:t>come </a:t>
            </a:r>
            <a:r>
              <a:rPr sz="1100" spc="-5" dirty="0">
                <a:latin typeface="Arial"/>
                <a:cs typeface="Arial"/>
              </a:rPr>
              <a:t>centro l’apprendimento. </a:t>
            </a:r>
            <a:r>
              <a:rPr sz="1100" spc="-10" dirty="0">
                <a:latin typeface="Arial"/>
                <a:cs typeface="Arial"/>
              </a:rPr>
              <a:t>Diverse  </a:t>
            </a:r>
            <a:r>
              <a:rPr sz="1100" spc="-5" dirty="0">
                <a:latin typeface="Arial"/>
                <a:cs typeface="Arial"/>
              </a:rPr>
              <a:t>voci </a:t>
            </a:r>
            <a:r>
              <a:rPr sz="1100" dirty="0">
                <a:latin typeface="Arial"/>
                <a:cs typeface="Arial"/>
              </a:rPr>
              <a:t>che </a:t>
            </a:r>
            <a:r>
              <a:rPr sz="1100" spc="-5" dirty="0">
                <a:latin typeface="Arial"/>
                <a:cs typeface="Arial"/>
              </a:rPr>
              <a:t>parlano allo </a:t>
            </a:r>
            <a:r>
              <a:rPr sz="1100" dirty="0">
                <a:latin typeface="Arial"/>
                <a:cs typeface="Arial"/>
              </a:rPr>
              <a:t>stesso </a:t>
            </a:r>
            <a:r>
              <a:rPr sz="1100" spc="-5" dirty="0">
                <a:latin typeface="Arial"/>
                <a:cs typeface="Arial"/>
              </a:rPr>
              <a:t>soggetto: il bambino, il ragazzo,</a:t>
            </a:r>
            <a:r>
              <a:rPr sz="1100" spc="35" dirty="0">
                <a:latin typeface="Arial"/>
                <a:cs typeface="Arial"/>
              </a:rPr>
              <a:t> </a:t>
            </a:r>
            <a:r>
              <a:rPr sz="1100" spc="-5" dirty="0">
                <a:latin typeface="Arial"/>
                <a:cs typeface="Arial"/>
              </a:rPr>
              <a:t>l’adulto.</a:t>
            </a:r>
            <a:endParaRPr sz="1100">
              <a:latin typeface="Arial"/>
              <a:cs typeface="Arial"/>
            </a:endParaRPr>
          </a:p>
          <a:p>
            <a:pPr>
              <a:lnSpc>
                <a:spcPct val="100000"/>
              </a:lnSpc>
              <a:spcBef>
                <a:spcPts val="35"/>
              </a:spcBef>
            </a:pPr>
            <a:endParaRPr sz="1200">
              <a:latin typeface="Times New Roman"/>
              <a:cs typeface="Times New Roman"/>
            </a:endParaRPr>
          </a:p>
          <a:p>
            <a:pPr marL="12700" marR="8890" algn="just">
              <a:lnSpc>
                <a:spcPct val="110000"/>
              </a:lnSpc>
            </a:pPr>
            <a:r>
              <a:rPr sz="1100" spc="-5" dirty="0">
                <a:latin typeface="Arial"/>
                <a:cs typeface="Arial"/>
              </a:rPr>
              <a:t>Una diversità </a:t>
            </a:r>
            <a:r>
              <a:rPr sz="1100" dirty="0">
                <a:latin typeface="Arial"/>
                <a:cs typeface="Arial"/>
              </a:rPr>
              <a:t>che </a:t>
            </a:r>
            <a:r>
              <a:rPr sz="1100" spc="-5" dirty="0">
                <a:latin typeface="Arial"/>
                <a:cs typeface="Arial"/>
              </a:rPr>
              <a:t>trova nell’occasione </a:t>
            </a:r>
            <a:r>
              <a:rPr sz="1100" dirty="0">
                <a:latin typeface="Arial"/>
                <a:cs typeface="Arial"/>
              </a:rPr>
              <a:t>creata </a:t>
            </a:r>
            <a:r>
              <a:rPr sz="1100" spc="-5" dirty="0">
                <a:latin typeface="Arial"/>
                <a:cs typeface="Arial"/>
              </a:rPr>
              <a:t>dagli organizzatori del Festival della Cultura Creativa  </a:t>
            </a:r>
            <a:r>
              <a:rPr sz="1100" dirty="0">
                <a:latin typeface="Arial"/>
                <a:cs typeface="Arial"/>
              </a:rPr>
              <a:t>un </a:t>
            </a:r>
            <a:r>
              <a:rPr sz="1100" spc="-5" dirty="0">
                <a:latin typeface="Arial"/>
                <a:cs typeface="Arial"/>
              </a:rPr>
              <a:t>momento </a:t>
            </a:r>
            <a:r>
              <a:rPr sz="1100" dirty="0">
                <a:latin typeface="Arial"/>
                <a:cs typeface="Arial"/>
              </a:rPr>
              <a:t>di </a:t>
            </a:r>
            <a:r>
              <a:rPr sz="1100" spc="-5" dirty="0">
                <a:latin typeface="Arial"/>
                <a:cs typeface="Arial"/>
              </a:rPr>
              <a:t>confronto </a:t>
            </a:r>
            <a:r>
              <a:rPr sz="1100" dirty="0">
                <a:latin typeface="Arial"/>
                <a:cs typeface="Arial"/>
              </a:rPr>
              <a:t>e di </a:t>
            </a:r>
            <a:r>
              <a:rPr sz="1100" spc="-5" dirty="0">
                <a:latin typeface="Arial"/>
                <a:cs typeface="Arial"/>
              </a:rPr>
              <a:t>condivisione </a:t>
            </a:r>
            <a:r>
              <a:rPr sz="1100" dirty="0">
                <a:latin typeface="Arial"/>
                <a:cs typeface="Arial"/>
              </a:rPr>
              <a:t>a </a:t>
            </a:r>
            <a:r>
              <a:rPr sz="1100" spc="-5" dirty="0">
                <a:latin typeface="Arial"/>
                <a:cs typeface="Arial"/>
              </a:rPr>
              <a:t>vantaggio degli operatori culturali, dei territori </a:t>
            </a:r>
            <a:r>
              <a:rPr sz="1100" dirty="0">
                <a:latin typeface="Arial"/>
                <a:cs typeface="Arial"/>
              </a:rPr>
              <a:t>e di </a:t>
            </a:r>
            <a:r>
              <a:rPr sz="1100" spc="-5" dirty="0">
                <a:latin typeface="Arial"/>
                <a:cs typeface="Arial"/>
              </a:rPr>
              <a:t>tutti  </a:t>
            </a:r>
            <a:r>
              <a:rPr sz="1100" dirty="0">
                <a:latin typeface="Arial"/>
                <a:cs typeface="Arial"/>
              </a:rPr>
              <a:t>coloro che hanno a </a:t>
            </a:r>
            <a:r>
              <a:rPr sz="1100" spc="-5" dirty="0">
                <a:latin typeface="Arial"/>
                <a:cs typeface="Arial"/>
              </a:rPr>
              <a:t>cuore </a:t>
            </a:r>
            <a:r>
              <a:rPr sz="1100" dirty="0">
                <a:latin typeface="Arial"/>
                <a:cs typeface="Arial"/>
              </a:rPr>
              <a:t>il bene </a:t>
            </a:r>
            <a:r>
              <a:rPr sz="1100" spc="-5" dirty="0">
                <a:latin typeface="Arial"/>
                <a:cs typeface="Arial"/>
              </a:rPr>
              <a:t>comune più prezioso </a:t>
            </a:r>
            <a:r>
              <a:rPr sz="1100" dirty="0">
                <a:latin typeface="Arial"/>
                <a:cs typeface="Arial"/>
              </a:rPr>
              <a:t>che abbiamo: i </a:t>
            </a:r>
            <a:r>
              <a:rPr sz="1100" spc="-5" dirty="0">
                <a:latin typeface="Arial"/>
                <a:cs typeface="Arial"/>
              </a:rPr>
              <a:t>ragazzi, il</a:t>
            </a:r>
            <a:r>
              <a:rPr sz="1100" spc="10" dirty="0">
                <a:latin typeface="Arial"/>
                <a:cs typeface="Arial"/>
              </a:rPr>
              <a:t> </a:t>
            </a:r>
            <a:r>
              <a:rPr sz="1100" spc="-5" dirty="0">
                <a:latin typeface="Arial"/>
                <a:cs typeface="Arial"/>
              </a:rPr>
              <a:t>futuro.</a:t>
            </a:r>
            <a:endParaRPr sz="1100">
              <a:latin typeface="Arial"/>
              <a:cs typeface="Arial"/>
            </a:endParaRP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Napolisera.it  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33450" y="3072129"/>
            <a:ext cx="5638800" cy="50292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24481" y="2116784"/>
            <a:ext cx="2727548" cy="59192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6627" y="8429091"/>
            <a:ext cx="6149340" cy="1524000"/>
          </a:xfrm>
          <a:prstGeom prst="rect">
            <a:avLst/>
          </a:prstGeom>
        </p:spPr>
        <p:txBody>
          <a:bodyPr vert="horz" wrap="square" lIns="0" tIns="12700" rIns="0" bIns="0" rtlCol="0">
            <a:spAutoFit/>
          </a:bodyPr>
          <a:lstStyle/>
          <a:p>
            <a:pPr marL="12700" marR="5080" algn="just">
              <a:lnSpc>
                <a:spcPct val="117000"/>
              </a:lnSpc>
              <a:spcBef>
                <a:spcPts val="100"/>
              </a:spcBef>
            </a:pPr>
            <a:r>
              <a:rPr sz="1400" b="1" i="1" spc="-5" dirty="0">
                <a:latin typeface="Calibri"/>
                <a:cs typeface="Calibri"/>
              </a:rPr>
              <a:t>NAPOLI </a:t>
            </a:r>
            <a:r>
              <a:rPr sz="1400" dirty="0">
                <a:latin typeface="Calibri"/>
                <a:cs typeface="Calibri"/>
              </a:rPr>
              <a:t>- </a:t>
            </a:r>
            <a:r>
              <a:rPr sz="1400" spc="-5" dirty="0">
                <a:latin typeface="Calibri"/>
                <a:cs typeface="Calibri"/>
              </a:rPr>
              <a:t>Le hanno </a:t>
            </a:r>
            <a:r>
              <a:rPr sz="1400" dirty="0">
                <a:latin typeface="Calibri"/>
                <a:cs typeface="Calibri"/>
              </a:rPr>
              <a:t>rivestite </a:t>
            </a:r>
            <a:r>
              <a:rPr sz="1400" spc="-5" dirty="0">
                <a:latin typeface="Calibri"/>
                <a:cs typeface="Calibri"/>
              </a:rPr>
              <a:t>di stracci </a:t>
            </a:r>
            <a:r>
              <a:rPr sz="1400" dirty="0">
                <a:latin typeface="Calibri"/>
                <a:cs typeface="Calibri"/>
              </a:rPr>
              <a:t>e </a:t>
            </a:r>
            <a:r>
              <a:rPr sz="1400" spc="-5" dirty="0">
                <a:latin typeface="Calibri"/>
                <a:cs typeface="Calibri"/>
              </a:rPr>
              <a:t>nastri colorati, poi </a:t>
            </a:r>
            <a:r>
              <a:rPr sz="1400" dirty="0">
                <a:latin typeface="Calibri"/>
                <a:cs typeface="Calibri"/>
              </a:rPr>
              <a:t>le </a:t>
            </a:r>
            <a:r>
              <a:rPr sz="1400" spc="-5" dirty="0">
                <a:latin typeface="Calibri"/>
                <a:cs typeface="Calibri"/>
              </a:rPr>
              <a:t>hanno fatte </a:t>
            </a:r>
            <a:r>
              <a:rPr sz="1400" dirty="0">
                <a:latin typeface="Calibri"/>
                <a:cs typeface="Calibri"/>
              </a:rPr>
              <a:t>rotolare e,  infine, le </a:t>
            </a:r>
            <a:r>
              <a:rPr sz="1400" spc="-5" dirty="0">
                <a:latin typeface="Calibri"/>
                <a:cs typeface="Calibri"/>
              </a:rPr>
              <a:t>hanno </a:t>
            </a:r>
            <a:r>
              <a:rPr sz="1400" dirty="0">
                <a:latin typeface="Calibri"/>
                <a:cs typeface="Calibri"/>
              </a:rPr>
              <a:t>sollevate al </a:t>
            </a:r>
            <a:r>
              <a:rPr sz="1400" spc="-5" dirty="0">
                <a:latin typeface="Calibri"/>
                <a:cs typeface="Calibri"/>
              </a:rPr>
              <a:t>cielo “creando” così tanti mondi, </a:t>
            </a:r>
            <a:r>
              <a:rPr sz="1400" dirty="0">
                <a:latin typeface="Calibri"/>
                <a:cs typeface="Calibri"/>
              </a:rPr>
              <a:t>a partire </a:t>
            </a:r>
            <a:r>
              <a:rPr sz="1400" spc="-5" dirty="0">
                <a:latin typeface="Calibri"/>
                <a:cs typeface="Calibri"/>
              </a:rPr>
              <a:t>dalla struttura  fantasmagorica della Pallamondo </a:t>
            </a:r>
            <a:r>
              <a:rPr sz="1400" dirty="0">
                <a:latin typeface="Calibri"/>
                <a:cs typeface="Calibri"/>
              </a:rPr>
              <a:t>ispirata alla </a:t>
            </a:r>
            <a:r>
              <a:rPr sz="1400" spc="-5" dirty="0">
                <a:latin typeface="Calibri"/>
                <a:cs typeface="Calibri"/>
              </a:rPr>
              <a:t>Houseball degli storici esponenti della  pop </a:t>
            </a:r>
            <a:r>
              <a:rPr sz="1400" dirty="0">
                <a:latin typeface="Calibri"/>
                <a:cs typeface="Calibri"/>
              </a:rPr>
              <a:t>art Claes </a:t>
            </a:r>
            <a:r>
              <a:rPr sz="1400" spc="-5" dirty="0">
                <a:latin typeface="Calibri"/>
                <a:cs typeface="Calibri"/>
              </a:rPr>
              <a:t>Oldenburg </a:t>
            </a:r>
            <a:r>
              <a:rPr sz="1400" dirty="0">
                <a:latin typeface="Calibri"/>
                <a:cs typeface="Calibri"/>
              </a:rPr>
              <a:t>e </a:t>
            </a:r>
            <a:r>
              <a:rPr sz="1400" spc="-5" dirty="0">
                <a:latin typeface="Calibri"/>
                <a:cs typeface="Calibri"/>
              </a:rPr>
              <a:t>Coosje </a:t>
            </a:r>
            <a:r>
              <a:rPr sz="1400" dirty="0">
                <a:latin typeface="Calibri"/>
                <a:cs typeface="Calibri"/>
              </a:rPr>
              <a:t>van </a:t>
            </a:r>
            <a:r>
              <a:rPr sz="1400" spc="-5" dirty="0">
                <a:latin typeface="Calibri"/>
                <a:cs typeface="Calibri"/>
              </a:rPr>
              <a:t>Bruggen: Sono </a:t>
            </a:r>
            <a:r>
              <a:rPr sz="1400" dirty="0">
                <a:latin typeface="Calibri"/>
                <a:cs typeface="Calibri"/>
              </a:rPr>
              <a:t>le </a:t>
            </a:r>
            <a:r>
              <a:rPr sz="1400" spc="-5" dirty="0">
                <a:latin typeface="Calibri"/>
                <a:cs typeface="Calibri"/>
              </a:rPr>
              <a:t>nove Pallemondo </a:t>
            </a:r>
            <a:r>
              <a:rPr sz="1400" dirty="0">
                <a:latin typeface="Calibri"/>
                <a:cs typeface="Calibri"/>
              </a:rPr>
              <a:t>create </a:t>
            </a:r>
            <a:r>
              <a:rPr sz="1400" spc="-5" dirty="0">
                <a:latin typeface="Calibri"/>
                <a:cs typeface="Calibri"/>
              </a:rPr>
              <a:t>da  </a:t>
            </a:r>
            <a:r>
              <a:rPr sz="1400" dirty="0">
                <a:latin typeface="Calibri"/>
                <a:cs typeface="Calibri"/>
              </a:rPr>
              <a:t>oltre </a:t>
            </a:r>
            <a:r>
              <a:rPr sz="1400" spc="-5" dirty="0">
                <a:latin typeface="Calibri"/>
                <a:cs typeface="Calibri"/>
              </a:rPr>
              <a:t>500 alunni delle scuole campane </a:t>
            </a:r>
            <a:r>
              <a:rPr sz="1400" dirty="0">
                <a:latin typeface="Calibri"/>
                <a:cs typeface="Calibri"/>
              </a:rPr>
              <a:t>che </a:t>
            </a:r>
            <a:r>
              <a:rPr sz="1400" spc="-5" dirty="0">
                <a:latin typeface="Calibri"/>
                <a:cs typeface="Calibri"/>
              </a:rPr>
              <a:t>stamattina </a:t>
            </a:r>
            <a:r>
              <a:rPr sz="1400" dirty="0">
                <a:latin typeface="Calibri"/>
                <a:cs typeface="Calibri"/>
              </a:rPr>
              <a:t>al </a:t>
            </a:r>
            <a:r>
              <a:rPr sz="1400" spc="-5" dirty="0">
                <a:latin typeface="Calibri"/>
                <a:cs typeface="Calibri"/>
              </a:rPr>
              <a:t>museo </a:t>
            </a:r>
            <a:r>
              <a:rPr sz="1400" dirty="0">
                <a:latin typeface="Calibri"/>
                <a:cs typeface="Calibri"/>
              </a:rPr>
              <a:t>MADRE </a:t>
            </a:r>
            <a:r>
              <a:rPr sz="1400" spc="-5" dirty="0">
                <a:latin typeface="Calibri"/>
                <a:cs typeface="Calibri"/>
              </a:rPr>
              <a:t>di Napoli  hanno</a:t>
            </a:r>
            <a:r>
              <a:rPr sz="1400" spc="125" dirty="0">
                <a:latin typeface="Calibri"/>
                <a:cs typeface="Calibri"/>
              </a:rPr>
              <a:t> </a:t>
            </a:r>
            <a:r>
              <a:rPr sz="1400" spc="-5" dirty="0">
                <a:latin typeface="Calibri"/>
                <a:cs typeface="Calibri"/>
              </a:rPr>
              <a:t>inaugurato</a:t>
            </a:r>
            <a:r>
              <a:rPr sz="1400" spc="130" dirty="0">
                <a:latin typeface="Calibri"/>
                <a:cs typeface="Calibri"/>
              </a:rPr>
              <a:t> </a:t>
            </a:r>
            <a:r>
              <a:rPr sz="1400" dirty="0">
                <a:latin typeface="Calibri"/>
                <a:cs typeface="Calibri"/>
              </a:rPr>
              <a:t>il</a:t>
            </a:r>
            <a:r>
              <a:rPr sz="1400" spc="5" dirty="0">
                <a:latin typeface="Calibri"/>
                <a:cs typeface="Calibri"/>
              </a:rPr>
              <a:t> </a:t>
            </a:r>
            <a:r>
              <a:rPr sz="1400" spc="-5" dirty="0">
                <a:latin typeface="Calibri"/>
                <a:cs typeface="Calibri"/>
              </a:rPr>
              <a:t>Festival</a:t>
            </a:r>
            <a:r>
              <a:rPr sz="1400" spc="130" dirty="0">
                <a:latin typeface="Calibri"/>
                <a:cs typeface="Calibri"/>
              </a:rPr>
              <a:t> </a:t>
            </a:r>
            <a:r>
              <a:rPr sz="1400" spc="-5" dirty="0">
                <a:latin typeface="Calibri"/>
                <a:cs typeface="Calibri"/>
              </a:rPr>
              <a:t>della</a:t>
            </a:r>
            <a:r>
              <a:rPr sz="1400" spc="125" dirty="0">
                <a:latin typeface="Calibri"/>
                <a:cs typeface="Calibri"/>
              </a:rPr>
              <a:t> </a:t>
            </a:r>
            <a:r>
              <a:rPr sz="1400" spc="-5" dirty="0">
                <a:latin typeface="Calibri"/>
                <a:cs typeface="Calibri"/>
              </a:rPr>
              <a:t>Cultura</a:t>
            </a:r>
            <a:r>
              <a:rPr sz="1400" spc="130" dirty="0">
                <a:latin typeface="Calibri"/>
                <a:cs typeface="Calibri"/>
              </a:rPr>
              <a:t> </a:t>
            </a:r>
            <a:r>
              <a:rPr sz="1400" dirty="0">
                <a:latin typeface="Calibri"/>
                <a:cs typeface="Calibri"/>
              </a:rPr>
              <a:t>creativa,</a:t>
            </a:r>
            <a:r>
              <a:rPr sz="1400" spc="120" dirty="0">
                <a:latin typeface="Calibri"/>
                <a:cs typeface="Calibri"/>
              </a:rPr>
              <a:t> </a:t>
            </a:r>
            <a:r>
              <a:rPr sz="1400" spc="-5" dirty="0">
                <a:latin typeface="Calibri"/>
                <a:cs typeface="Calibri"/>
              </a:rPr>
              <a:t>coordinato</a:t>
            </a:r>
            <a:r>
              <a:rPr sz="1400" spc="114" dirty="0">
                <a:latin typeface="Calibri"/>
                <a:cs typeface="Calibri"/>
              </a:rPr>
              <a:t> </a:t>
            </a:r>
            <a:r>
              <a:rPr sz="1400" spc="-5" dirty="0">
                <a:latin typeface="Calibri"/>
                <a:cs typeface="Calibri"/>
              </a:rPr>
              <a:t>dall’ABI-Associazione</a:t>
            </a:r>
            <a:endParaRPr sz="1400">
              <a:latin typeface="Calibri"/>
              <a:cs typeface="Calibri"/>
            </a:endParaRP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565531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40275">
              <a:lnSpc>
                <a:spcPts val="1839"/>
              </a:lnSpc>
            </a:pPr>
            <a:r>
              <a:rPr sz="1600" b="1" spc="-5" dirty="0">
                <a:latin typeface="Arial"/>
                <a:cs typeface="Arial"/>
              </a:rPr>
              <a:t>Napolisera.it  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10"/>
              </a:spcBef>
            </a:pPr>
            <a:endParaRPr sz="2050">
              <a:latin typeface="Times New Roman"/>
              <a:cs typeface="Times New Roman"/>
            </a:endParaRPr>
          </a:p>
          <a:p>
            <a:pPr marL="12700" marR="5080" algn="just">
              <a:lnSpc>
                <a:spcPct val="117000"/>
              </a:lnSpc>
            </a:pPr>
            <a:r>
              <a:rPr sz="1400" spc="-5" dirty="0">
                <a:latin typeface="Calibri"/>
                <a:cs typeface="Calibri"/>
              </a:rPr>
              <a:t>Bancaria Italiana </a:t>
            </a:r>
            <a:r>
              <a:rPr sz="1400" dirty="0">
                <a:latin typeface="Calibri"/>
                <a:cs typeface="Calibri"/>
              </a:rPr>
              <a:t>e </a:t>
            </a:r>
            <a:r>
              <a:rPr sz="1400" spc="-5" dirty="0">
                <a:latin typeface="Calibri"/>
                <a:cs typeface="Calibri"/>
              </a:rPr>
              <a:t>curato dal Dipartimento educazione del </a:t>
            </a:r>
            <a:r>
              <a:rPr sz="1400" dirty="0">
                <a:latin typeface="Calibri"/>
                <a:cs typeface="Calibri"/>
              </a:rPr>
              <a:t>Castello </a:t>
            </a:r>
            <a:r>
              <a:rPr sz="1400" spc="-5" dirty="0">
                <a:latin typeface="Calibri"/>
                <a:cs typeface="Calibri"/>
              </a:rPr>
              <a:t>di Rivoli, insieme  </a:t>
            </a:r>
            <a:r>
              <a:rPr sz="1400" dirty="0">
                <a:latin typeface="Calibri"/>
                <a:cs typeface="Calibri"/>
              </a:rPr>
              <a:t>a </a:t>
            </a:r>
            <a:r>
              <a:rPr sz="1400" spc="-5" dirty="0">
                <a:latin typeface="Calibri"/>
                <a:cs typeface="Calibri"/>
              </a:rPr>
              <a:t>quello del MADRE </a:t>
            </a:r>
            <a:r>
              <a:rPr sz="1400" dirty="0">
                <a:latin typeface="Calibri"/>
                <a:cs typeface="Calibri"/>
              </a:rPr>
              <a:t>e a Cittadellarte </a:t>
            </a:r>
            <a:r>
              <a:rPr sz="1400" spc="-5" dirty="0">
                <a:latin typeface="Calibri"/>
                <a:cs typeface="Calibri"/>
              </a:rPr>
              <a:t>Fondazione Pistoletto. Ottanta eventi </a:t>
            </a:r>
            <a:r>
              <a:rPr sz="1400" dirty="0">
                <a:latin typeface="Calibri"/>
                <a:cs typeface="Calibri"/>
              </a:rPr>
              <a:t>in 60  </a:t>
            </a:r>
            <a:r>
              <a:rPr sz="1400" spc="-5" dirty="0">
                <a:latin typeface="Calibri"/>
                <a:cs typeface="Calibri"/>
              </a:rPr>
              <a:t>città </a:t>
            </a:r>
            <a:r>
              <a:rPr sz="1400" dirty="0">
                <a:latin typeface="Calibri"/>
                <a:cs typeface="Calibri"/>
              </a:rPr>
              <a:t>italiane </a:t>
            </a:r>
            <a:r>
              <a:rPr sz="1400" spc="-5" dirty="0">
                <a:latin typeface="Calibri"/>
                <a:cs typeface="Calibri"/>
              </a:rPr>
              <a:t>con laboratori </a:t>
            </a:r>
            <a:r>
              <a:rPr sz="1400" dirty="0">
                <a:latin typeface="Calibri"/>
                <a:cs typeface="Calibri"/>
              </a:rPr>
              <a:t>in </a:t>
            </a:r>
            <a:r>
              <a:rPr sz="1400" spc="-5" dirty="0">
                <a:latin typeface="Calibri"/>
                <a:cs typeface="Calibri"/>
              </a:rPr>
              <a:t>scuole, </a:t>
            </a:r>
            <a:r>
              <a:rPr sz="1400" spc="-10" dirty="0">
                <a:latin typeface="Calibri"/>
                <a:cs typeface="Calibri"/>
              </a:rPr>
              <a:t>musei </a:t>
            </a:r>
            <a:r>
              <a:rPr sz="1400" dirty="0">
                <a:latin typeface="Calibri"/>
                <a:cs typeface="Calibri"/>
              </a:rPr>
              <a:t>e </a:t>
            </a:r>
            <a:r>
              <a:rPr sz="1400" spc="-5" dirty="0">
                <a:latin typeface="Calibri"/>
                <a:cs typeface="Calibri"/>
              </a:rPr>
              <a:t>biblioteche che coinvolgeranno oltre  10mila bambini dai </a:t>
            </a:r>
            <a:r>
              <a:rPr sz="1400" dirty="0">
                <a:latin typeface="Calibri"/>
                <a:cs typeface="Calibri"/>
              </a:rPr>
              <a:t>6 ai 13 </a:t>
            </a:r>
            <a:r>
              <a:rPr sz="1400" spc="-5" dirty="0">
                <a:latin typeface="Calibri"/>
                <a:cs typeface="Calibri"/>
              </a:rPr>
              <a:t>anni, fino </a:t>
            </a:r>
            <a:r>
              <a:rPr sz="1400" dirty="0">
                <a:latin typeface="Calibri"/>
                <a:cs typeface="Calibri"/>
              </a:rPr>
              <a:t>a </a:t>
            </a:r>
            <a:r>
              <a:rPr sz="1400" spc="-5" dirty="0">
                <a:latin typeface="Calibri"/>
                <a:cs typeface="Calibri"/>
              </a:rPr>
              <a:t>domenica </a:t>
            </a:r>
            <a:r>
              <a:rPr sz="1400" dirty="0">
                <a:latin typeface="Calibri"/>
                <a:cs typeface="Calibri"/>
              </a:rPr>
              <a:t>22 marzo. </a:t>
            </a:r>
            <a:r>
              <a:rPr sz="1400" spc="-5" dirty="0">
                <a:latin typeface="Calibri"/>
                <a:cs typeface="Calibri"/>
              </a:rPr>
              <a:t>Filo conduttore di questa  seconda </a:t>
            </a:r>
            <a:r>
              <a:rPr sz="1400" dirty="0">
                <a:latin typeface="Calibri"/>
                <a:cs typeface="Calibri"/>
              </a:rPr>
              <a:t>edizione </a:t>
            </a:r>
            <a:r>
              <a:rPr sz="1400" spc="-5" dirty="0">
                <a:latin typeface="Calibri"/>
                <a:cs typeface="Calibri"/>
              </a:rPr>
              <a:t>“L’Alfabeto del mondo”. “Il Festival </a:t>
            </a:r>
            <a:r>
              <a:rPr sz="1400" dirty="0">
                <a:latin typeface="Calibri"/>
                <a:cs typeface="Calibri"/>
              </a:rPr>
              <a:t>vuole </a:t>
            </a:r>
            <a:r>
              <a:rPr sz="1400" spc="-5" dirty="0">
                <a:latin typeface="Calibri"/>
                <a:cs typeface="Calibri"/>
              </a:rPr>
              <a:t>avvicinare </a:t>
            </a:r>
            <a:r>
              <a:rPr sz="1400" dirty="0">
                <a:latin typeface="Calibri"/>
                <a:cs typeface="Calibri"/>
              </a:rPr>
              <a:t>i </a:t>
            </a:r>
            <a:r>
              <a:rPr sz="1400" spc="-5" dirty="0">
                <a:latin typeface="Calibri"/>
                <a:cs typeface="Calibri"/>
              </a:rPr>
              <a:t>ragazzi alla  cultura </a:t>
            </a:r>
            <a:r>
              <a:rPr sz="1400" dirty="0">
                <a:latin typeface="Calibri"/>
                <a:cs typeface="Calibri"/>
              </a:rPr>
              <a:t>e </a:t>
            </a:r>
            <a:r>
              <a:rPr sz="1400" spc="-5" dirty="0">
                <a:latin typeface="Calibri"/>
                <a:cs typeface="Calibri"/>
              </a:rPr>
              <a:t>stimolarne </a:t>
            </a:r>
            <a:r>
              <a:rPr sz="1400" dirty="0">
                <a:latin typeface="Calibri"/>
                <a:cs typeface="Calibri"/>
              </a:rPr>
              <a:t>la creatività </a:t>
            </a:r>
            <a:r>
              <a:rPr sz="1400" spc="-5" dirty="0">
                <a:latin typeface="Calibri"/>
                <a:cs typeface="Calibri"/>
              </a:rPr>
              <a:t>attraverso </a:t>
            </a:r>
            <a:r>
              <a:rPr sz="1400" dirty="0">
                <a:latin typeface="Calibri"/>
                <a:cs typeface="Calibri"/>
              </a:rPr>
              <a:t>l’arte, la </a:t>
            </a:r>
            <a:r>
              <a:rPr sz="1400" spc="-5" dirty="0">
                <a:latin typeface="Calibri"/>
                <a:cs typeface="Calibri"/>
              </a:rPr>
              <a:t>musica, </a:t>
            </a:r>
            <a:r>
              <a:rPr sz="1400" dirty="0">
                <a:latin typeface="Calibri"/>
                <a:cs typeface="Calibri"/>
              </a:rPr>
              <a:t>il </a:t>
            </a:r>
            <a:r>
              <a:rPr sz="1400" spc="-5" dirty="0">
                <a:latin typeface="Calibri"/>
                <a:cs typeface="Calibri"/>
              </a:rPr>
              <a:t>canto, </a:t>
            </a:r>
            <a:r>
              <a:rPr sz="1400" dirty="0">
                <a:latin typeface="Calibri"/>
                <a:cs typeface="Calibri"/>
              </a:rPr>
              <a:t>la </a:t>
            </a:r>
            <a:r>
              <a:rPr sz="1400" spc="-5" dirty="0">
                <a:latin typeface="Calibri"/>
                <a:cs typeface="Calibri"/>
              </a:rPr>
              <a:t>lettura, </a:t>
            </a:r>
            <a:r>
              <a:rPr sz="1400" dirty="0">
                <a:latin typeface="Calibri"/>
                <a:cs typeface="Calibri"/>
              </a:rPr>
              <a:t>il  teatro e la </a:t>
            </a:r>
            <a:r>
              <a:rPr sz="1400" spc="-5" dirty="0">
                <a:latin typeface="Calibri"/>
                <a:cs typeface="Calibri"/>
              </a:rPr>
              <a:t>fotografia” spiega </a:t>
            </a:r>
            <a:r>
              <a:rPr sz="1400" dirty="0">
                <a:latin typeface="Calibri"/>
                <a:cs typeface="Calibri"/>
              </a:rPr>
              <a:t>Carlo </a:t>
            </a:r>
            <a:r>
              <a:rPr sz="1400" spc="-5" dirty="0">
                <a:latin typeface="Calibri"/>
                <a:cs typeface="Calibri"/>
              </a:rPr>
              <a:t>Capoccioni responsabile rapporti istituzionali Abi.  Il Maestro Michelangelo Pistoletto </a:t>
            </a:r>
            <a:r>
              <a:rPr sz="1400" dirty="0">
                <a:latin typeface="Calibri"/>
                <a:cs typeface="Calibri"/>
              </a:rPr>
              <a:t>in </a:t>
            </a:r>
            <a:r>
              <a:rPr sz="1400" spc="-5" dirty="0">
                <a:latin typeface="Calibri"/>
                <a:cs typeface="Calibri"/>
              </a:rPr>
              <a:t>collegamento via skype ha risposto alle  domande dei </a:t>
            </a:r>
            <a:r>
              <a:rPr sz="1400" dirty="0">
                <a:latin typeface="Calibri"/>
                <a:cs typeface="Calibri"/>
              </a:rPr>
              <a:t>ragazzi e </a:t>
            </a:r>
            <a:r>
              <a:rPr sz="1400" spc="-5" dirty="0">
                <a:latin typeface="Calibri"/>
                <a:cs typeface="Calibri"/>
              </a:rPr>
              <a:t>ha </a:t>
            </a:r>
            <a:r>
              <a:rPr sz="1400" dirty="0">
                <a:latin typeface="Calibri"/>
                <a:cs typeface="Calibri"/>
              </a:rPr>
              <a:t>riconosciuto </a:t>
            </a:r>
            <a:r>
              <a:rPr sz="1400" spc="-5" dirty="0">
                <a:latin typeface="Calibri"/>
                <a:cs typeface="Calibri"/>
              </a:rPr>
              <a:t>proprio </a:t>
            </a:r>
            <a:r>
              <a:rPr sz="1400" dirty="0">
                <a:latin typeface="Calibri"/>
                <a:cs typeface="Calibri"/>
              </a:rPr>
              <a:t>ai </a:t>
            </a:r>
            <a:r>
              <a:rPr sz="1400" spc="-5" dirty="0">
                <a:latin typeface="Calibri"/>
                <a:cs typeface="Calibri"/>
              </a:rPr>
              <a:t>più piccoli </a:t>
            </a:r>
            <a:r>
              <a:rPr sz="1400" dirty="0">
                <a:latin typeface="Calibri"/>
                <a:cs typeface="Calibri"/>
              </a:rPr>
              <a:t>il </a:t>
            </a:r>
            <a:r>
              <a:rPr sz="1400" spc="-5" dirty="0">
                <a:latin typeface="Calibri"/>
                <a:cs typeface="Calibri"/>
              </a:rPr>
              <a:t>compito di </a:t>
            </a:r>
            <a:r>
              <a:rPr sz="1400" dirty="0">
                <a:latin typeface="Calibri"/>
                <a:cs typeface="Calibri"/>
              </a:rPr>
              <a:t>“dare  </a:t>
            </a:r>
            <a:r>
              <a:rPr sz="1400" spc="-5" dirty="0">
                <a:latin typeface="Calibri"/>
                <a:cs typeface="Calibri"/>
              </a:rPr>
              <a:t>sostanza culturale alla società”. Soddisfatto </a:t>
            </a:r>
            <a:r>
              <a:rPr sz="1400" dirty="0">
                <a:latin typeface="Calibri"/>
                <a:cs typeface="Calibri"/>
              </a:rPr>
              <a:t>il </a:t>
            </a:r>
            <a:r>
              <a:rPr sz="1400" spc="-5" dirty="0">
                <a:latin typeface="Calibri"/>
                <a:cs typeface="Calibri"/>
              </a:rPr>
              <a:t>direttore del </a:t>
            </a:r>
            <a:r>
              <a:rPr sz="1400" dirty="0">
                <a:latin typeface="Calibri"/>
                <a:cs typeface="Calibri"/>
              </a:rPr>
              <a:t>MADRE Andrea </a:t>
            </a:r>
            <a:r>
              <a:rPr sz="1400" spc="-5" dirty="0">
                <a:latin typeface="Calibri"/>
                <a:cs typeface="Calibri"/>
              </a:rPr>
              <a:t>Viliani  che ha detto: “Il museo si </a:t>
            </a:r>
            <a:r>
              <a:rPr sz="1400" dirty="0">
                <a:latin typeface="Calibri"/>
                <a:cs typeface="Calibri"/>
              </a:rPr>
              <a:t>è ricaricato </a:t>
            </a:r>
            <a:r>
              <a:rPr sz="1400" spc="-5" dirty="0">
                <a:latin typeface="Calibri"/>
                <a:cs typeface="Calibri"/>
              </a:rPr>
              <a:t>di tutta l’energia creativa sprigionata da questi  </a:t>
            </a:r>
            <a:r>
              <a:rPr sz="1400" dirty="0">
                <a:latin typeface="Calibri"/>
                <a:cs typeface="Calibri"/>
              </a:rPr>
              <a:t>ragazzi”. </a:t>
            </a:r>
            <a:r>
              <a:rPr sz="1400" spc="-5" dirty="0">
                <a:latin typeface="Calibri"/>
                <a:cs typeface="Calibri"/>
              </a:rPr>
              <a:t>Le scolaresche hanno poi terminato </a:t>
            </a:r>
            <a:r>
              <a:rPr sz="1400" dirty="0">
                <a:latin typeface="Calibri"/>
                <a:cs typeface="Calibri"/>
              </a:rPr>
              <a:t>la </a:t>
            </a:r>
            <a:r>
              <a:rPr sz="1400" spc="-5" dirty="0">
                <a:latin typeface="Calibri"/>
                <a:cs typeface="Calibri"/>
              </a:rPr>
              <a:t>giornata </a:t>
            </a:r>
            <a:r>
              <a:rPr sz="1400" dirty="0">
                <a:latin typeface="Calibri"/>
                <a:cs typeface="Calibri"/>
              </a:rPr>
              <a:t>al </a:t>
            </a:r>
            <a:r>
              <a:rPr sz="1400" spc="-5" dirty="0">
                <a:latin typeface="Calibri"/>
                <a:cs typeface="Calibri"/>
              </a:rPr>
              <a:t>museo con una visita </a:t>
            </a:r>
            <a:r>
              <a:rPr sz="1400" spc="-10" dirty="0">
                <a:latin typeface="Calibri"/>
                <a:cs typeface="Calibri"/>
              </a:rPr>
              <a:t>alla  </a:t>
            </a:r>
            <a:r>
              <a:rPr sz="1400" spc="-5" dirty="0">
                <a:latin typeface="Calibri"/>
                <a:cs typeface="Calibri"/>
              </a:rPr>
              <a:t>Venere degli stracci di Pistoletto, opera esposta </a:t>
            </a:r>
            <a:r>
              <a:rPr sz="1400" dirty="0">
                <a:latin typeface="Calibri"/>
                <a:cs typeface="Calibri"/>
              </a:rPr>
              <a:t>al </a:t>
            </a:r>
            <a:r>
              <a:rPr sz="1400" spc="-5" dirty="0">
                <a:latin typeface="Calibri"/>
                <a:cs typeface="Calibri"/>
              </a:rPr>
              <a:t>terzo piano </a:t>
            </a:r>
            <a:r>
              <a:rPr sz="1400" dirty="0">
                <a:latin typeface="Calibri"/>
                <a:cs typeface="Calibri"/>
              </a:rPr>
              <a:t>e inserita </a:t>
            </a:r>
            <a:r>
              <a:rPr sz="1400" spc="-5" dirty="0">
                <a:latin typeface="Calibri"/>
                <a:cs typeface="Calibri"/>
              </a:rPr>
              <a:t>nella mostra  dedicata </a:t>
            </a:r>
            <a:r>
              <a:rPr sz="1400" dirty="0">
                <a:latin typeface="Calibri"/>
                <a:cs typeface="Calibri"/>
              </a:rPr>
              <a:t>a </a:t>
            </a:r>
            <a:r>
              <a:rPr sz="1400" spc="-5" dirty="0">
                <a:latin typeface="Calibri"/>
                <a:cs typeface="Calibri"/>
              </a:rPr>
              <a:t>Lucio</a:t>
            </a:r>
            <a:r>
              <a:rPr sz="1400" spc="-15" dirty="0">
                <a:latin typeface="Calibri"/>
                <a:cs typeface="Calibri"/>
              </a:rPr>
              <a:t> </a:t>
            </a:r>
            <a:r>
              <a:rPr sz="1400" dirty="0">
                <a:latin typeface="Calibri"/>
                <a:cs typeface="Calibri"/>
              </a:rPr>
              <a:t>Amelio.</a:t>
            </a:r>
            <a:endParaRPr sz="1400">
              <a:latin typeface="Calibri"/>
              <a:cs typeface="Calibri"/>
            </a:endParaRPr>
          </a:p>
          <a:p>
            <a:pPr>
              <a:lnSpc>
                <a:spcPct val="100000"/>
              </a:lnSpc>
              <a:spcBef>
                <a:spcPts val="5"/>
              </a:spcBef>
            </a:pPr>
            <a:endParaRPr sz="1950">
              <a:latin typeface="Times New Roman"/>
              <a:cs typeface="Times New Roman"/>
            </a:endParaRPr>
          </a:p>
          <a:p>
            <a:pPr marL="12700" algn="just">
              <a:lnSpc>
                <a:spcPct val="100000"/>
              </a:lnSpc>
            </a:pPr>
            <a:r>
              <a:rPr sz="1400" b="1" i="1" dirty="0">
                <a:solidFill>
                  <a:srgbClr val="414244"/>
                </a:solidFill>
                <a:latin typeface="Calibri"/>
                <a:cs typeface="Calibri"/>
              </a:rPr>
              <a:t>di </a:t>
            </a:r>
            <a:r>
              <a:rPr sz="1400" b="1" i="1" spc="-5" dirty="0">
                <a:solidFill>
                  <a:srgbClr val="414244"/>
                </a:solidFill>
                <a:latin typeface="Calibri"/>
                <a:cs typeface="Calibri"/>
              </a:rPr>
              <a:t>Raffaele Del</a:t>
            </a:r>
            <a:r>
              <a:rPr sz="1400" b="1" i="1" spc="-15" dirty="0">
                <a:solidFill>
                  <a:srgbClr val="414244"/>
                </a:solidFill>
                <a:latin typeface="Calibri"/>
                <a:cs typeface="Calibri"/>
              </a:rPr>
              <a:t> </a:t>
            </a:r>
            <a:r>
              <a:rPr sz="1400" b="1" i="1" spc="-5" dirty="0">
                <a:solidFill>
                  <a:srgbClr val="414244"/>
                </a:solidFill>
                <a:latin typeface="Calibri"/>
                <a:cs typeface="Calibri"/>
              </a:rPr>
              <a:t>Giudice</a:t>
            </a:r>
            <a:endParaRPr sz="1400">
              <a:latin typeface="Calibri"/>
              <a:cs typeface="Calibri"/>
            </a:endParaRP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Ottopagine.it  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5</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030981"/>
            <a:ext cx="5767705" cy="1269365"/>
          </a:xfrm>
          <a:prstGeom prst="rect">
            <a:avLst/>
          </a:prstGeom>
        </p:spPr>
        <p:txBody>
          <a:bodyPr vert="horz" wrap="square" lIns="0" tIns="39370" rIns="0" bIns="0" rtlCol="0">
            <a:spAutoFit/>
          </a:bodyPr>
          <a:lstStyle/>
          <a:p>
            <a:pPr marL="12700" marR="50800">
              <a:lnSpc>
                <a:spcPts val="3110"/>
              </a:lnSpc>
              <a:spcBef>
                <a:spcPts val="310"/>
              </a:spcBef>
            </a:pPr>
            <a:r>
              <a:rPr sz="2700" b="1" spc="-5" dirty="0">
                <a:solidFill>
                  <a:srgbClr val="005588"/>
                </a:solidFill>
                <a:latin typeface="Arial"/>
                <a:cs typeface="Arial"/>
              </a:rPr>
              <a:t>"Matesepedia": </a:t>
            </a:r>
            <a:r>
              <a:rPr sz="2700" b="1" dirty="0">
                <a:solidFill>
                  <a:srgbClr val="005588"/>
                </a:solidFill>
                <a:latin typeface="Arial"/>
                <a:cs typeface="Arial"/>
              </a:rPr>
              <a:t>il </a:t>
            </a:r>
            <a:r>
              <a:rPr sz="2700" b="1" spc="-5" dirty="0">
                <a:solidFill>
                  <a:srgbClr val="005588"/>
                </a:solidFill>
                <a:latin typeface="Arial"/>
                <a:cs typeface="Arial"/>
              </a:rPr>
              <a:t>festival </a:t>
            </a:r>
            <a:r>
              <a:rPr sz="2700" b="1" dirty="0">
                <a:solidFill>
                  <a:srgbClr val="005588"/>
                </a:solidFill>
                <a:latin typeface="Arial"/>
                <a:cs typeface="Arial"/>
              </a:rPr>
              <a:t>di </a:t>
            </a:r>
            <a:r>
              <a:rPr sz="2700" b="1" spc="-5" dirty="0">
                <a:solidFill>
                  <a:srgbClr val="005588"/>
                </a:solidFill>
                <a:latin typeface="Arial"/>
                <a:cs typeface="Arial"/>
              </a:rPr>
              <a:t>cultura  creativa </a:t>
            </a:r>
            <a:r>
              <a:rPr sz="2700" b="1" dirty="0">
                <a:solidFill>
                  <a:srgbClr val="005588"/>
                </a:solidFill>
                <a:latin typeface="Arial"/>
                <a:cs typeface="Arial"/>
              </a:rPr>
              <a:t>nel</a:t>
            </a:r>
            <a:r>
              <a:rPr sz="2700" b="1" spc="-15" dirty="0">
                <a:solidFill>
                  <a:srgbClr val="005588"/>
                </a:solidFill>
                <a:latin typeface="Arial"/>
                <a:cs typeface="Arial"/>
              </a:rPr>
              <a:t> </a:t>
            </a:r>
            <a:r>
              <a:rPr sz="2700" b="1" dirty="0">
                <a:solidFill>
                  <a:srgbClr val="005588"/>
                </a:solidFill>
                <a:latin typeface="Arial"/>
                <a:cs typeface="Arial"/>
              </a:rPr>
              <a:t>Matese</a:t>
            </a:r>
            <a:endParaRPr sz="2700">
              <a:latin typeface="Arial"/>
              <a:cs typeface="Arial"/>
            </a:endParaRPr>
          </a:p>
          <a:p>
            <a:pPr marL="156210">
              <a:lnSpc>
                <a:spcPts val="1600"/>
              </a:lnSpc>
            </a:pPr>
            <a:r>
              <a:rPr sz="1500" b="1" spc="30" dirty="0">
                <a:solidFill>
                  <a:srgbClr val="666666"/>
                </a:solidFill>
                <a:latin typeface="Arial"/>
                <a:cs typeface="Arial"/>
              </a:rPr>
              <a:t>La </a:t>
            </a:r>
            <a:r>
              <a:rPr sz="1500" b="1" spc="65" dirty="0">
                <a:solidFill>
                  <a:srgbClr val="666666"/>
                </a:solidFill>
                <a:latin typeface="Arial"/>
                <a:cs typeface="Arial"/>
              </a:rPr>
              <a:t>manifestazione </a:t>
            </a:r>
            <a:r>
              <a:rPr sz="1500" b="1" spc="60" dirty="0">
                <a:solidFill>
                  <a:srgbClr val="666666"/>
                </a:solidFill>
                <a:latin typeface="Arial"/>
                <a:cs typeface="Arial"/>
              </a:rPr>
              <a:t>nazionale </a:t>
            </a:r>
            <a:r>
              <a:rPr sz="1500" b="1" spc="65" dirty="0">
                <a:solidFill>
                  <a:srgbClr val="666666"/>
                </a:solidFill>
                <a:latin typeface="Arial"/>
                <a:cs typeface="Arial"/>
              </a:rPr>
              <a:t>organizzata </a:t>
            </a:r>
            <a:r>
              <a:rPr sz="1500" b="1" spc="60" dirty="0">
                <a:solidFill>
                  <a:srgbClr val="666666"/>
                </a:solidFill>
                <a:latin typeface="Arial"/>
                <a:cs typeface="Arial"/>
              </a:rPr>
              <a:t>dall'Abi:</a:t>
            </a:r>
            <a:r>
              <a:rPr sz="1500" b="1" spc="520" dirty="0">
                <a:solidFill>
                  <a:srgbClr val="666666"/>
                </a:solidFill>
                <a:latin typeface="Arial"/>
                <a:cs typeface="Arial"/>
              </a:rPr>
              <a:t> </a:t>
            </a:r>
            <a:r>
              <a:rPr sz="1500" b="1" spc="55" dirty="0">
                <a:solidFill>
                  <a:srgbClr val="666666"/>
                </a:solidFill>
                <a:latin typeface="Arial"/>
                <a:cs typeface="Arial"/>
              </a:rPr>
              <a:t>Banca</a:t>
            </a:r>
            <a:endParaRPr sz="1500">
              <a:latin typeface="Arial"/>
              <a:cs typeface="Arial"/>
            </a:endParaRPr>
          </a:p>
          <a:p>
            <a:pPr marL="156210">
              <a:lnSpc>
                <a:spcPts val="1764"/>
              </a:lnSpc>
            </a:pPr>
            <a:r>
              <a:rPr sz="1500" b="1" spc="60" dirty="0">
                <a:solidFill>
                  <a:srgbClr val="666666"/>
                </a:solidFill>
                <a:latin typeface="Arial"/>
                <a:cs typeface="Arial"/>
              </a:rPr>
              <a:t>Capasso</a:t>
            </a:r>
            <a:r>
              <a:rPr sz="1500" b="1" spc="130" dirty="0">
                <a:solidFill>
                  <a:srgbClr val="666666"/>
                </a:solidFill>
                <a:latin typeface="Arial"/>
                <a:cs typeface="Arial"/>
              </a:rPr>
              <a:t> </a:t>
            </a:r>
            <a:r>
              <a:rPr sz="1500" b="1" spc="65" dirty="0">
                <a:solidFill>
                  <a:srgbClr val="666666"/>
                </a:solidFill>
                <a:latin typeface="Arial"/>
                <a:cs typeface="Arial"/>
              </a:rPr>
              <a:t>protagonista</a:t>
            </a:r>
            <a:endParaRPr sz="1500">
              <a:latin typeface="Arial"/>
              <a:cs typeface="Arial"/>
            </a:endParaRPr>
          </a:p>
        </p:txBody>
      </p:sp>
      <p:sp>
        <p:nvSpPr>
          <p:cNvPr id="5" name="object 5"/>
          <p:cNvSpPr txBox="1"/>
          <p:nvPr/>
        </p:nvSpPr>
        <p:spPr>
          <a:xfrm>
            <a:off x="802640" y="8073542"/>
            <a:ext cx="5957570" cy="1624965"/>
          </a:xfrm>
          <a:prstGeom prst="rect">
            <a:avLst/>
          </a:prstGeom>
        </p:spPr>
        <p:txBody>
          <a:bodyPr vert="horz" wrap="square" lIns="0" tIns="12700" rIns="0" bIns="0" rtlCol="0">
            <a:spAutoFit/>
          </a:bodyPr>
          <a:lstStyle/>
          <a:p>
            <a:pPr marL="12700" marR="5080" indent="41275" algn="just">
              <a:lnSpc>
                <a:spcPct val="111000"/>
              </a:lnSpc>
              <a:spcBef>
                <a:spcPts val="100"/>
              </a:spcBef>
            </a:pPr>
            <a:r>
              <a:rPr sz="1350" spc="-5" dirty="0">
                <a:solidFill>
                  <a:srgbClr val="333333"/>
                </a:solidFill>
                <a:latin typeface="Georgia"/>
                <a:cs typeface="Georgia"/>
              </a:rPr>
              <a:t>Il Festival della Cultura Creativa </a:t>
            </a:r>
            <a:r>
              <a:rPr sz="1350" dirty="0">
                <a:solidFill>
                  <a:srgbClr val="333333"/>
                </a:solidFill>
                <a:latin typeface="Georgia"/>
                <a:cs typeface="Georgia"/>
              </a:rPr>
              <a:t>è </a:t>
            </a:r>
            <a:r>
              <a:rPr sz="1350" spc="-5" dirty="0">
                <a:solidFill>
                  <a:srgbClr val="333333"/>
                </a:solidFill>
                <a:latin typeface="Georgia"/>
                <a:cs typeface="Georgia"/>
              </a:rPr>
              <a:t>la manifestazione nazionale, organizzata  dalle Banche con il coordinamento dell’Abi, interamente dedicata alla cultura  </a:t>
            </a:r>
            <a:r>
              <a:rPr sz="1350" spc="5" dirty="0">
                <a:solidFill>
                  <a:srgbClr val="333333"/>
                </a:solidFill>
                <a:latin typeface="Georgia"/>
                <a:cs typeface="Georgia"/>
              </a:rPr>
              <a:t>per </a:t>
            </a:r>
            <a:r>
              <a:rPr sz="1350" spc="-5" dirty="0">
                <a:solidFill>
                  <a:srgbClr val="333333"/>
                </a:solidFill>
                <a:latin typeface="Georgia"/>
                <a:cs typeface="Georgia"/>
              </a:rPr>
              <a:t>ragazzi che non </a:t>
            </a:r>
            <a:r>
              <a:rPr sz="1350" dirty="0">
                <a:solidFill>
                  <a:srgbClr val="333333"/>
                </a:solidFill>
                <a:latin typeface="Georgia"/>
                <a:cs typeface="Georgia"/>
              </a:rPr>
              <a:t>si </a:t>
            </a:r>
            <a:r>
              <a:rPr sz="1350" spc="-5" dirty="0">
                <a:solidFill>
                  <a:srgbClr val="333333"/>
                </a:solidFill>
                <a:latin typeface="Georgia"/>
                <a:cs typeface="Georgia"/>
              </a:rPr>
              <a:t>svolge in una sola città né </a:t>
            </a:r>
            <a:r>
              <a:rPr sz="1350" dirty="0">
                <a:solidFill>
                  <a:srgbClr val="333333"/>
                </a:solidFill>
                <a:latin typeface="Georgia"/>
                <a:cs typeface="Georgia"/>
              </a:rPr>
              <a:t>in </a:t>
            </a:r>
            <a:r>
              <a:rPr sz="1350" spc="-5" dirty="0">
                <a:solidFill>
                  <a:srgbClr val="333333"/>
                </a:solidFill>
                <a:latin typeface="Georgia"/>
                <a:cs typeface="Georgia"/>
              </a:rPr>
              <a:t>un’unica </a:t>
            </a:r>
            <a:r>
              <a:rPr sz="1350" dirty="0">
                <a:solidFill>
                  <a:srgbClr val="333333"/>
                </a:solidFill>
                <a:latin typeface="Georgia"/>
                <a:cs typeface="Georgia"/>
              </a:rPr>
              <a:t>sede, </a:t>
            </a:r>
            <a:r>
              <a:rPr sz="1350" spc="5" dirty="0">
                <a:solidFill>
                  <a:srgbClr val="333333"/>
                </a:solidFill>
                <a:latin typeface="Georgia"/>
                <a:cs typeface="Georgia"/>
              </a:rPr>
              <a:t>ma </a:t>
            </a:r>
            <a:r>
              <a:rPr sz="1350" dirty="0">
                <a:solidFill>
                  <a:srgbClr val="333333"/>
                </a:solidFill>
                <a:latin typeface="Georgia"/>
                <a:cs typeface="Georgia"/>
              </a:rPr>
              <a:t>si  </a:t>
            </a:r>
            <a:r>
              <a:rPr sz="1350" spc="-5" dirty="0">
                <a:solidFill>
                  <a:srgbClr val="333333"/>
                </a:solidFill>
                <a:latin typeface="Georgia"/>
                <a:cs typeface="Georgia"/>
              </a:rPr>
              <a:t>articola attraverso </a:t>
            </a:r>
            <a:r>
              <a:rPr sz="1350" dirty="0">
                <a:solidFill>
                  <a:srgbClr val="333333"/>
                </a:solidFill>
                <a:latin typeface="Georgia"/>
                <a:cs typeface="Georgia"/>
              </a:rPr>
              <a:t>una </a:t>
            </a:r>
            <a:r>
              <a:rPr sz="1350" spc="-5" dirty="0">
                <a:solidFill>
                  <a:srgbClr val="333333"/>
                </a:solidFill>
                <a:latin typeface="Georgia"/>
                <a:cs typeface="Georgia"/>
              </a:rPr>
              <a:t>ricca costellazione </a:t>
            </a:r>
            <a:r>
              <a:rPr sz="1350" dirty="0">
                <a:solidFill>
                  <a:srgbClr val="333333"/>
                </a:solidFill>
                <a:latin typeface="Georgia"/>
                <a:cs typeface="Georgia"/>
              </a:rPr>
              <a:t>di </a:t>
            </a:r>
            <a:r>
              <a:rPr sz="1350" spc="-5" dirty="0">
                <a:solidFill>
                  <a:srgbClr val="333333"/>
                </a:solidFill>
                <a:latin typeface="Georgia"/>
                <a:cs typeface="Georgia"/>
              </a:rPr>
              <a:t>eventi, </a:t>
            </a:r>
            <a:r>
              <a:rPr sz="1350" dirty="0">
                <a:solidFill>
                  <a:srgbClr val="333333"/>
                </a:solidFill>
                <a:latin typeface="Georgia"/>
                <a:cs typeface="Georgia"/>
              </a:rPr>
              <a:t>iniziative e </a:t>
            </a:r>
            <a:r>
              <a:rPr sz="1350" spc="-5" dirty="0">
                <a:solidFill>
                  <a:srgbClr val="333333"/>
                </a:solidFill>
                <a:latin typeface="Georgia"/>
                <a:cs typeface="Georgia"/>
              </a:rPr>
              <a:t>laboratori  diffusi </a:t>
            </a:r>
            <a:r>
              <a:rPr sz="1350" dirty="0">
                <a:solidFill>
                  <a:srgbClr val="333333"/>
                </a:solidFill>
                <a:latin typeface="Georgia"/>
                <a:cs typeface="Georgia"/>
              </a:rPr>
              <a:t>su </a:t>
            </a:r>
            <a:r>
              <a:rPr sz="1350" spc="-5" dirty="0">
                <a:solidFill>
                  <a:srgbClr val="333333"/>
                </a:solidFill>
                <a:latin typeface="Georgia"/>
                <a:cs typeface="Georgia"/>
              </a:rPr>
              <a:t>tutto il territorio nazionale </a:t>
            </a:r>
            <a:r>
              <a:rPr sz="1350" dirty="0">
                <a:solidFill>
                  <a:srgbClr val="333333"/>
                </a:solidFill>
                <a:latin typeface="Georgia"/>
                <a:cs typeface="Georgia"/>
              </a:rPr>
              <a:t>e </a:t>
            </a:r>
            <a:r>
              <a:rPr sz="1350" spc="-5" dirty="0">
                <a:solidFill>
                  <a:srgbClr val="333333"/>
                </a:solidFill>
                <a:latin typeface="Georgia"/>
                <a:cs typeface="Georgia"/>
              </a:rPr>
              <a:t>dedicati all’arte, alla pittura,  all’archeologia, alla musica, </a:t>
            </a:r>
            <a:r>
              <a:rPr sz="1350" dirty="0">
                <a:solidFill>
                  <a:srgbClr val="333333"/>
                </a:solidFill>
                <a:latin typeface="Georgia"/>
                <a:cs typeface="Georgia"/>
              </a:rPr>
              <a:t>al </a:t>
            </a:r>
            <a:r>
              <a:rPr sz="1350" spc="-5" dirty="0">
                <a:solidFill>
                  <a:srgbClr val="333333"/>
                </a:solidFill>
                <a:latin typeface="Georgia"/>
                <a:cs typeface="Georgia"/>
              </a:rPr>
              <a:t>canto, alla lettura, </a:t>
            </a:r>
            <a:r>
              <a:rPr sz="1350" dirty="0">
                <a:solidFill>
                  <a:srgbClr val="333333"/>
                </a:solidFill>
                <a:latin typeface="Georgia"/>
                <a:cs typeface="Georgia"/>
              </a:rPr>
              <a:t>al </a:t>
            </a:r>
            <a:r>
              <a:rPr sz="1350" spc="-5" dirty="0">
                <a:solidFill>
                  <a:srgbClr val="333333"/>
                </a:solidFill>
                <a:latin typeface="Georgia"/>
                <a:cs typeface="Georgia"/>
              </a:rPr>
              <a:t>linguaggio, </a:t>
            </a:r>
            <a:r>
              <a:rPr sz="1350" dirty="0">
                <a:solidFill>
                  <a:srgbClr val="333333"/>
                </a:solidFill>
                <a:latin typeface="Georgia"/>
                <a:cs typeface="Georgia"/>
              </a:rPr>
              <a:t>al </a:t>
            </a:r>
            <a:r>
              <a:rPr sz="1350" spc="-5" dirty="0">
                <a:solidFill>
                  <a:srgbClr val="333333"/>
                </a:solidFill>
                <a:latin typeface="Georgia"/>
                <a:cs typeface="Georgia"/>
              </a:rPr>
              <a:t>racconto </a:t>
            </a:r>
            <a:r>
              <a:rPr sz="1350" dirty="0">
                <a:solidFill>
                  <a:srgbClr val="333333"/>
                </a:solidFill>
                <a:latin typeface="Georgia"/>
                <a:cs typeface="Georgia"/>
              </a:rPr>
              <a:t>e </a:t>
            </a:r>
            <a:r>
              <a:rPr sz="1350" spc="-15" dirty="0">
                <a:solidFill>
                  <a:srgbClr val="333333"/>
                </a:solidFill>
                <a:latin typeface="Georgia"/>
                <a:cs typeface="Georgia"/>
              </a:rPr>
              <a:t>al  </a:t>
            </a:r>
            <a:r>
              <a:rPr sz="1350" dirty="0">
                <a:solidFill>
                  <a:srgbClr val="333333"/>
                </a:solidFill>
                <a:latin typeface="Georgia"/>
                <a:cs typeface="Georgia"/>
              </a:rPr>
              <a:t>teatro.</a:t>
            </a:r>
            <a:endParaRPr sz="1350">
              <a:latin typeface="Georgia"/>
              <a:cs typeface="Georgia"/>
            </a:endParaRPr>
          </a:p>
        </p:txBody>
      </p:sp>
      <p:sp>
        <p:nvSpPr>
          <p:cNvPr id="6" name="object 6"/>
          <p:cNvSpPr/>
          <p:nvPr/>
        </p:nvSpPr>
        <p:spPr>
          <a:xfrm>
            <a:off x="2818336" y="2240763"/>
            <a:ext cx="1908923" cy="34249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15339" y="4388103"/>
            <a:ext cx="6267450" cy="35242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053455" cy="949960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44390">
              <a:lnSpc>
                <a:spcPts val="1839"/>
              </a:lnSpc>
            </a:pPr>
            <a:r>
              <a:rPr sz="1600" b="1" spc="-5" dirty="0">
                <a:latin typeface="Arial"/>
                <a:cs typeface="Arial"/>
              </a:rPr>
              <a:t>Ottopagine.it  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5</a:t>
            </a:r>
            <a:endParaRPr sz="1400">
              <a:latin typeface="Arial"/>
              <a:cs typeface="Arial"/>
            </a:endParaRPr>
          </a:p>
          <a:p>
            <a:pPr>
              <a:lnSpc>
                <a:spcPct val="100000"/>
              </a:lnSpc>
            </a:pPr>
            <a:endParaRPr sz="1500">
              <a:latin typeface="Times New Roman"/>
              <a:cs typeface="Times New Roman"/>
            </a:endParaRPr>
          </a:p>
          <a:p>
            <a:pPr marL="108585" marR="5080" algn="just">
              <a:lnSpc>
                <a:spcPct val="111000"/>
              </a:lnSpc>
              <a:spcBef>
                <a:spcPts val="969"/>
              </a:spcBef>
            </a:pPr>
            <a:r>
              <a:rPr sz="1350" dirty="0">
                <a:solidFill>
                  <a:srgbClr val="333333"/>
                </a:solidFill>
                <a:latin typeface="Georgia"/>
                <a:cs typeface="Georgia"/>
              </a:rPr>
              <a:t>La Banca </a:t>
            </a:r>
            <a:r>
              <a:rPr sz="1350" spc="-5" dirty="0">
                <a:solidFill>
                  <a:srgbClr val="333333"/>
                </a:solidFill>
                <a:latin typeface="Georgia"/>
                <a:cs typeface="Georgia"/>
              </a:rPr>
              <a:t>Capasso </a:t>
            </a:r>
            <a:r>
              <a:rPr sz="1350" dirty="0">
                <a:solidFill>
                  <a:srgbClr val="333333"/>
                </a:solidFill>
                <a:latin typeface="Georgia"/>
                <a:cs typeface="Georgia"/>
              </a:rPr>
              <a:t>Antonio </a:t>
            </a:r>
            <a:r>
              <a:rPr sz="1350" spc="-5" dirty="0">
                <a:solidFill>
                  <a:srgbClr val="333333"/>
                </a:solidFill>
                <a:latin typeface="Georgia"/>
                <a:cs typeface="Georgia"/>
              </a:rPr>
              <a:t>spa parteciperà </a:t>
            </a:r>
            <a:r>
              <a:rPr sz="1350" dirty="0">
                <a:solidFill>
                  <a:srgbClr val="333333"/>
                </a:solidFill>
                <a:latin typeface="Georgia"/>
                <a:cs typeface="Georgia"/>
              </a:rPr>
              <a:t>a </a:t>
            </a:r>
            <a:r>
              <a:rPr sz="1350" spc="-5" dirty="0">
                <a:solidFill>
                  <a:srgbClr val="333333"/>
                </a:solidFill>
                <a:latin typeface="Georgia"/>
                <a:cs typeface="Georgia"/>
              </a:rPr>
              <a:t>questa seconda edizione  confermandosi, anche quest’anno, </a:t>
            </a:r>
            <a:r>
              <a:rPr sz="1350" spc="-10" dirty="0">
                <a:solidFill>
                  <a:srgbClr val="333333"/>
                </a:solidFill>
                <a:latin typeface="Georgia"/>
                <a:cs typeface="Georgia"/>
              </a:rPr>
              <a:t>come </a:t>
            </a:r>
            <a:r>
              <a:rPr sz="1350" spc="-5" dirty="0">
                <a:solidFill>
                  <a:srgbClr val="333333"/>
                </a:solidFill>
                <a:latin typeface="Georgia"/>
                <a:cs typeface="Georgia"/>
              </a:rPr>
              <a:t>unica </a:t>
            </a:r>
            <a:r>
              <a:rPr sz="1350" dirty="0">
                <a:solidFill>
                  <a:srgbClr val="333333"/>
                </a:solidFill>
                <a:latin typeface="Georgia"/>
                <a:cs typeface="Georgia"/>
              </a:rPr>
              <a:t>Banca </a:t>
            </a:r>
            <a:r>
              <a:rPr sz="1350" spc="-5" dirty="0">
                <a:solidFill>
                  <a:srgbClr val="333333"/>
                </a:solidFill>
                <a:latin typeface="Georgia"/>
                <a:cs typeface="Georgia"/>
              </a:rPr>
              <a:t>aderente nella provincia  </a:t>
            </a:r>
            <a:r>
              <a:rPr sz="1350" dirty="0">
                <a:solidFill>
                  <a:srgbClr val="333333"/>
                </a:solidFill>
                <a:latin typeface="Georgia"/>
                <a:cs typeface="Georgia"/>
              </a:rPr>
              <a:t>di Caserta. </a:t>
            </a:r>
            <a:r>
              <a:rPr sz="1350" spc="-5" dirty="0">
                <a:solidFill>
                  <a:srgbClr val="333333"/>
                </a:solidFill>
                <a:latin typeface="Georgia"/>
                <a:cs typeface="Georgia"/>
              </a:rPr>
              <a:t>Questa edizione, organizzata dal </a:t>
            </a:r>
            <a:r>
              <a:rPr sz="1350" spc="5" dirty="0">
                <a:solidFill>
                  <a:srgbClr val="333333"/>
                </a:solidFill>
                <a:latin typeface="Georgia"/>
                <a:cs typeface="Georgia"/>
              </a:rPr>
              <a:t>16 </a:t>
            </a:r>
            <a:r>
              <a:rPr sz="1350" dirty="0">
                <a:solidFill>
                  <a:srgbClr val="333333"/>
                </a:solidFill>
                <a:latin typeface="Georgia"/>
                <a:cs typeface="Georgia"/>
              </a:rPr>
              <a:t>al </a:t>
            </a:r>
            <a:r>
              <a:rPr sz="1350" spc="-5" dirty="0">
                <a:solidFill>
                  <a:srgbClr val="333333"/>
                </a:solidFill>
                <a:latin typeface="Georgia"/>
                <a:cs typeface="Georgia"/>
              </a:rPr>
              <a:t>21 </a:t>
            </a:r>
            <a:r>
              <a:rPr sz="1350" dirty="0">
                <a:solidFill>
                  <a:srgbClr val="333333"/>
                </a:solidFill>
                <a:latin typeface="Georgia"/>
                <a:cs typeface="Georgia"/>
              </a:rPr>
              <a:t>marzo, si </a:t>
            </a:r>
            <a:r>
              <a:rPr sz="1350" spc="-5" dirty="0">
                <a:solidFill>
                  <a:srgbClr val="333333"/>
                </a:solidFill>
                <a:latin typeface="Georgia"/>
                <a:cs typeface="Georgia"/>
              </a:rPr>
              <a:t>rivolge </a:t>
            </a:r>
            <a:r>
              <a:rPr sz="1350" spc="-15" dirty="0">
                <a:solidFill>
                  <a:srgbClr val="333333"/>
                </a:solidFill>
                <a:latin typeface="Georgia"/>
                <a:cs typeface="Georgia"/>
              </a:rPr>
              <a:t>in  </a:t>
            </a:r>
            <a:r>
              <a:rPr sz="1350" spc="-5" dirty="0">
                <a:solidFill>
                  <a:srgbClr val="333333"/>
                </a:solidFill>
                <a:latin typeface="Georgia"/>
                <a:cs typeface="Georgia"/>
              </a:rPr>
              <a:t>particolare </a:t>
            </a:r>
            <a:r>
              <a:rPr sz="1350" dirty="0">
                <a:solidFill>
                  <a:srgbClr val="333333"/>
                </a:solidFill>
                <a:latin typeface="Georgia"/>
                <a:cs typeface="Georgia"/>
              </a:rPr>
              <a:t>ai </a:t>
            </a:r>
            <a:r>
              <a:rPr sz="1350" spc="-5" dirty="0">
                <a:solidFill>
                  <a:srgbClr val="333333"/>
                </a:solidFill>
                <a:latin typeface="Georgia"/>
                <a:cs typeface="Georgia"/>
              </a:rPr>
              <a:t>bambini </a:t>
            </a:r>
            <a:r>
              <a:rPr sz="1350" dirty="0">
                <a:solidFill>
                  <a:srgbClr val="333333"/>
                </a:solidFill>
                <a:latin typeface="Georgia"/>
                <a:cs typeface="Georgia"/>
              </a:rPr>
              <a:t>e ai ragazzi </a:t>
            </a:r>
            <a:r>
              <a:rPr sz="1350" spc="-5" dirty="0">
                <a:solidFill>
                  <a:srgbClr val="333333"/>
                </a:solidFill>
                <a:latin typeface="Georgia"/>
                <a:cs typeface="Georgia"/>
              </a:rPr>
              <a:t>dai </a:t>
            </a:r>
            <a:r>
              <a:rPr sz="1350" dirty="0">
                <a:solidFill>
                  <a:srgbClr val="333333"/>
                </a:solidFill>
                <a:latin typeface="Georgia"/>
                <a:cs typeface="Georgia"/>
              </a:rPr>
              <a:t>6 ai </a:t>
            </a:r>
            <a:r>
              <a:rPr sz="1350" spc="-5" dirty="0">
                <a:solidFill>
                  <a:srgbClr val="333333"/>
                </a:solidFill>
                <a:latin typeface="Georgia"/>
                <a:cs typeface="Georgia"/>
              </a:rPr>
              <a:t>14 anni, </a:t>
            </a:r>
            <a:r>
              <a:rPr sz="1350" spc="-10" dirty="0">
                <a:solidFill>
                  <a:srgbClr val="333333"/>
                </a:solidFill>
                <a:latin typeface="Georgia"/>
                <a:cs typeface="Georgia"/>
              </a:rPr>
              <a:t>con </a:t>
            </a:r>
            <a:r>
              <a:rPr sz="1350" spc="-5" dirty="0">
                <a:solidFill>
                  <a:srgbClr val="333333"/>
                </a:solidFill>
                <a:latin typeface="Georgia"/>
                <a:cs typeface="Georgia"/>
              </a:rPr>
              <a:t>l’obiettivo </a:t>
            </a:r>
            <a:r>
              <a:rPr sz="1350" dirty="0">
                <a:solidFill>
                  <a:srgbClr val="333333"/>
                </a:solidFill>
                <a:latin typeface="Georgia"/>
                <a:cs typeface="Georgia"/>
              </a:rPr>
              <a:t>di </a:t>
            </a:r>
            <a:r>
              <a:rPr sz="1350" spc="-5" dirty="0">
                <a:solidFill>
                  <a:srgbClr val="333333"/>
                </a:solidFill>
                <a:latin typeface="Georgia"/>
                <a:cs typeface="Georgia"/>
              </a:rPr>
              <a:t>avvicinarli  alla cultura </a:t>
            </a:r>
            <a:r>
              <a:rPr sz="1350" dirty="0">
                <a:solidFill>
                  <a:srgbClr val="333333"/>
                </a:solidFill>
                <a:latin typeface="Georgia"/>
                <a:cs typeface="Georgia"/>
              </a:rPr>
              <a:t>e in </a:t>
            </a:r>
            <a:r>
              <a:rPr sz="1350" spc="-5" dirty="0">
                <a:solidFill>
                  <a:srgbClr val="333333"/>
                </a:solidFill>
                <a:latin typeface="Georgia"/>
                <a:cs typeface="Georgia"/>
              </a:rPr>
              <a:t>particolare </a:t>
            </a:r>
            <a:r>
              <a:rPr sz="1350" dirty="0">
                <a:solidFill>
                  <a:srgbClr val="333333"/>
                </a:solidFill>
                <a:latin typeface="Georgia"/>
                <a:cs typeface="Georgia"/>
              </a:rPr>
              <a:t>agli </a:t>
            </a:r>
            <a:r>
              <a:rPr sz="1350" spc="-5" dirty="0">
                <a:solidFill>
                  <a:srgbClr val="333333"/>
                </a:solidFill>
                <a:latin typeface="Georgia"/>
                <a:cs typeface="Georgia"/>
              </a:rPr>
              <a:t>aspetti più “generativi” della creatività. Il tema  </a:t>
            </a:r>
            <a:r>
              <a:rPr sz="1350" dirty="0">
                <a:solidFill>
                  <a:srgbClr val="333333"/>
                </a:solidFill>
                <a:latin typeface="Georgia"/>
                <a:cs typeface="Georgia"/>
              </a:rPr>
              <a:t>di </a:t>
            </a:r>
            <a:r>
              <a:rPr sz="1350" spc="-5" dirty="0">
                <a:solidFill>
                  <a:srgbClr val="333333"/>
                </a:solidFill>
                <a:latin typeface="Georgia"/>
                <a:cs typeface="Georgia"/>
              </a:rPr>
              <a:t>quest’anno </a:t>
            </a:r>
            <a:r>
              <a:rPr sz="1350" dirty="0">
                <a:solidFill>
                  <a:srgbClr val="333333"/>
                </a:solidFill>
                <a:latin typeface="Georgia"/>
                <a:cs typeface="Georgia"/>
              </a:rPr>
              <a:t>è </a:t>
            </a:r>
            <a:r>
              <a:rPr sz="1350" spc="-5" dirty="0">
                <a:solidFill>
                  <a:srgbClr val="333333"/>
                </a:solidFill>
                <a:latin typeface="Georgia"/>
                <a:cs typeface="Georgia"/>
              </a:rPr>
              <a:t>“L’alfabeto </a:t>
            </a:r>
            <a:r>
              <a:rPr sz="1350" dirty="0">
                <a:solidFill>
                  <a:srgbClr val="333333"/>
                </a:solidFill>
                <a:latin typeface="Georgia"/>
                <a:cs typeface="Georgia"/>
              </a:rPr>
              <a:t>del </a:t>
            </a:r>
            <a:r>
              <a:rPr sz="1350" spc="-5" dirty="0">
                <a:solidFill>
                  <a:srgbClr val="333333"/>
                </a:solidFill>
                <a:latin typeface="Georgia"/>
                <a:cs typeface="Georgia"/>
              </a:rPr>
              <a:t>Mondo”: trarre ispirazione dalla natura,  dall’opera dell’uomo </a:t>
            </a:r>
            <a:r>
              <a:rPr sz="1350" dirty="0">
                <a:solidFill>
                  <a:srgbClr val="333333"/>
                </a:solidFill>
                <a:latin typeface="Georgia"/>
                <a:cs typeface="Georgia"/>
              </a:rPr>
              <a:t>e </a:t>
            </a:r>
            <a:r>
              <a:rPr sz="1350" spc="-5" dirty="0">
                <a:solidFill>
                  <a:srgbClr val="333333"/>
                </a:solidFill>
                <a:latin typeface="Georgia"/>
                <a:cs typeface="Georgia"/>
              </a:rPr>
              <a:t>dalle proprie emozioni, imparare </a:t>
            </a:r>
            <a:r>
              <a:rPr sz="1350" dirty="0">
                <a:solidFill>
                  <a:srgbClr val="333333"/>
                </a:solidFill>
                <a:latin typeface="Georgia"/>
                <a:cs typeface="Georgia"/>
              </a:rPr>
              <a:t>a </a:t>
            </a:r>
            <a:r>
              <a:rPr sz="1350" spc="-5" dirty="0">
                <a:solidFill>
                  <a:srgbClr val="333333"/>
                </a:solidFill>
                <a:latin typeface="Georgia"/>
                <a:cs typeface="Georgia"/>
              </a:rPr>
              <a:t>riconoscere </a:t>
            </a:r>
            <a:r>
              <a:rPr sz="1350" dirty="0">
                <a:solidFill>
                  <a:srgbClr val="333333"/>
                </a:solidFill>
                <a:latin typeface="Georgia"/>
                <a:cs typeface="Georgia"/>
              </a:rPr>
              <a:t>e a  </a:t>
            </a:r>
            <a:r>
              <a:rPr sz="1350" spc="-5" dirty="0">
                <a:solidFill>
                  <a:srgbClr val="333333"/>
                </a:solidFill>
                <a:latin typeface="Georgia"/>
                <a:cs typeface="Georgia"/>
              </a:rPr>
              <a:t>leggere </a:t>
            </a:r>
            <a:r>
              <a:rPr sz="1350" dirty="0">
                <a:solidFill>
                  <a:srgbClr val="333333"/>
                </a:solidFill>
                <a:latin typeface="Georgia"/>
                <a:cs typeface="Georgia"/>
              </a:rPr>
              <a:t>i </a:t>
            </a:r>
            <a:r>
              <a:rPr sz="1350" spc="-5" dirty="0">
                <a:solidFill>
                  <a:srgbClr val="333333"/>
                </a:solidFill>
                <a:latin typeface="Georgia"/>
                <a:cs typeface="Georgia"/>
              </a:rPr>
              <a:t>segni intorno </a:t>
            </a:r>
            <a:r>
              <a:rPr sz="1350" dirty="0">
                <a:solidFill>
                  <a:srgbClr val="333333"/>
                </a:solidFill>
                <a:latin typeface="Georgia"/>
                <a:cs typeface="Georgia"/>
              </a:rPr>
              <a:t>a</a:t>
            </a:r>
            <a:r>
              <a:rPr sz="1350" spc="10" dirty="0">
                <a:solidFill>
                  <a:srgbClr val="333333"/>
                </a:solidFill>
                <a:latin typeface="Georgia"/>
                <a:cs typeface="Georgia"/>
              </a:rPr>
              <a:t> </a:t>
            </a:r>
            <a:r>
              <a:rPr sz="1350" spc="-5" dirty="0">
                <a:solidFill>
                  <a:srgbClr val="333333"/>
                </a:solidFill>
                <a:latin typeface="Georgia"/>
                <a:cs typeface="Georgia"/>
              </a:rPr>
              <a:t>noi.</a:t>
            </a:r>
            <a:endParaRPr sz="1350">
              <a:latin typeface="Georgia"/>
              <a:cs typeface="Georgia"/>
            </a:endParaRPr>
          </a:p>
          <a:p>
            <a:pPr>
              <a:lnSpc>
                <a:spcPct val="100000"/>
              </a:lnSpc>
              <a:spcBef>
                <a:spcPts val="25"/>
              </a:spcBef>
            </a:pPr>
            <a:endParaRPr sz="1200">
              <a:latin typeface="Times New Roman"/>
              <a:cs typeface="Times New Roman"/>
            </a:endParaRPr>
          </a:p>
          <a:p>
            <a:pPr marL="108585" marR="5080" algn="just">
              <a:lnSpc>
                <a:spcPct val="111000"/>
              </a:lnSpc>
            </a:pPr>
            <a:r>
              <a:rPr sz="1350" spc="-5" dirty="0">
                <a:solidFill>
                  <a:srgbClr val="333333"/>
                </a:solidFill>
                <a:latin typeface="Georgia"/>
                <a:cs typeface="Georgia"/>
              </a:rPr>
              <a:t>Durante la settimana </a:t>
            </a:r>
            <a:r>
              <a:rPr sz="1350" dirty="0">
                <a:solidFill>
                  <a:srgbClr val="333333"/>
                </a:solidFill>
                <a:latin typeface="Georgia"/>
                <a:cs typeface="Georgia"/>
              </a:rPr>
              <a:t>di </a:t>
            </a:r>
            <a:r>
              <a:rPr sz="1350" spc="-5" dirty="0">
                <a:solidFill>
                  <a:srgbClr val="333333"/>
                </a:solidFill>
                <a:latin typeface="Georgia"/>
                <a:cs typeface="Georgia"/>
              </a:rPr>
              <a:t>workshop </a:t>
            </a:r>
            <a:r>
              <a:rPr sz="1350" dirty="0">
                <a:solidFill>
                  <a:srgbClr val="333333"/>
                </a:solidFill>
                <a:latin typeface="Georgia"/>
                <a:cs typeface="Georgia"/>
              </a:rPr>
              <a:t>gli alunni </a:t>
            </a:r>
            <a:r>
              <a:rPr sz="1350" spc="-5" dirty="0">
                <a:solidFill>
                  <a:srgbClr val="333333"/>
                </a:solidFill>
                <a:latin typeface="Georgia"/>
                <a:cs typeface="Georgia"/>
              </a:rPr>
              <a:t>delle elementari </a:t>
            </a:r>
            <a:r>
              <a:rPr sz="1350" dirty="0">
                <a:solidFill>
                  <a:srgbClr val="333333"/>
                </a:solidFill>
                <a:latin typeface="Georgia"/>
                <a:cs typeface="Georgia"/>
              </a:rPr>
              <a:t>e </a:t>
            </a:r>
            <a:r>
              <a:rPr sz="1350" spc="-5" dirty="0">
                <a:solidFill>
                  <a:srgbClr val="333333"/>
                </a:solidFill>
                <a:latin typeface="Georgia"/>
                <a:cs typeface="Georgia"/>
              </a:rPr>
              <a:t>medie sono  stati protagonisti della Ri-SCOPERTA </a:t>
            </a:r>
            <a:r>
              <a:rPr sz="1350" dirty="0">
                <a:solidFill>
                  <a:srgbClr val="333333"/>
                </a:solidFill>
                <a:latin typeface="Georgia"/>
                <a:cs typeface="Georgia"/>
              </a:rPr>
              <a:t>del </a:t>
            </a:r>
            <a:r>
              <a:rPr sz="1350" spc="-5" dirty="0">
                <a:solidFill>
                  <a:srgbClr val="333333"/>
                </a:solidFill>
                <a:latin typeface="Georgia"/>
                <a:cs typeface="Georgia"/>
              </a:rPr>
              <a:t>territorio per avvicinare </a:t>
            </a:r>
            <a:r>
              <a:rPr sz="1350" dirty="0">
                <a:solidFill>
                  <a:srgbClr val="333333"/>
                </a:solidFill>
                <a:latin typeface="Georgia"/>
                <a:cs typeface="Georgia"/>
              </a:rPr>
              <a:t>i ragazzi  </a:t>
            </a:r>
            <a:r>
              <a:rPr sz="1350" spc="-5" dirty="0">
                <a:solidFill>
                  <a:srgbClr val="333333"/>
                </a:solidFill>
                <a:latin typeface="Georgia"/>
                <a:cs typeface="Georgia"/>
              </a:rPr>
              <a:t>alla conoscenza del territorio del Matese </a:t>
            </a:r>
            <a:r>
              <a:rPr sz="1350" dirty="0">
                <a:solidFill>
                  <a:srgbClr val="333333"/>
                </a:solidFill>
                <a:latin typeface="Georgia"/>
                <a:cs typeface="Georgia"/>
              </a:rPr>
              <a:t>e </a:t>
            </a:r>
            <a:r>
              <a:rPr sz="1350" spc="-5" dirty="0">
                <a:solidFill>
                  <a:srgbClr val="333333"/>
                </a:solidFill>
                <a:latin typeface="Georgia"/>
                <a:cs typeface="Georgia"/>
              </a:rPr>
              <a:t>favorire </a:t>
            </a:r>
            <a:r>
              <a:rPr sz="1350" dirty="0">
                <a:solidFill>
                  <a:srgbClr val="333333"/>
                </a:solidFill>
                <a:latin typeface="Georgia"/>
                <a:cs typeface="Georgia"/>
              </a:rPr>
              <a:t>lo </a:t>
            </a:r>
            <a:r>
              <a:rPr sz="1350" spc="-5" dirty="0">
                <a:solidFill>
                  <a:srgbClr val="333333"/>
                </a:solidFill>
                <a:latin typeface="Georgia"/>
                <a:cs typeface="Georgia"/>
              </a:rPr>
              <a:t>sviluppo delle capacità </a:t>
            </a:r>
            <a:r>
              <a:rPr sz="1350" spc="-15" dirty="0">
                <a:solidFill>
                  <a:srgbClr val="333333"/>
                </a:solidFill>
                <a:latin typeface="Georgia"/>
                <a:cs typeface="Georgia"/>
              </a:rPr>
              <a:t>di  </a:t>
            </a:r>
            <a:r>
              <a:rPr sz="1350" spc="-5" dirty="0">
                <a:solidFill>
                  <a:srgbClr val="333333"/>
                </a:solidFill>
                <a:latin typeface="Georgia"/>
                <a:cs typeface="Georgia"/>
              </a:rPr>
              <a:t>osservare, stupirsi, raccontare </a:t>
            </a:r>
            <a:r>
              <a:rPr sz="1350" dirty="0">
                <a:solidFill>
                  <a:srgbClr val="333333"/>
                </a:solidFill>
                <a:latin typeface="Georgia"/>
                <a:cs typeface="Georgia"/>
              </a:rPr>
              <a:t>in modo nuovo e </a:t>
            </a:r>
            <a:r>
              <a:rPr sz="1350" spc="-5" dirty="0">
                <a:solidFill>
                  <a:srgbClr val="333333"/>
                </a:solidFill>
                <a:latin typeface="Georgia"/>
                <a:cs typeface="Georgia"/>
              </a:rPr>
              <a:t>creativo. Attraverso </a:t>
            </a:r>
            <a:r>
              <a:rPr sz="1350" dirty="0">
                <a:solidFill>
                  <a:srgbClr val="333333"/>
                </a:solidFill>
                <a:latin typeface="Georgia"/>
                <a:cs typeface="Georgia"/>
              </a:rPr>
              <a:t>una </a:t>
            </a:r>
            <a:r>
              <a:rPr sz="1350" spc="-5" dirty="0">
                <a:solidFill>
                  <a:srgbClr val="333333"/>
                </a:solidFill>
                <a:latin typeface="Georgia"/>
                <a:cs typeface="Georgia"/>
              </a:rPr>
              <a:t>visita  guidata </a:t>
            </a:r>
            <a:r>
              <a:rPr sz="1350" dirty="0">
                <a:solidFill>
                  <a:srgbClr val="333333"/>
                </a:solidFill>
                <a:latin typeface="Georgia"/>
                <a:cs typeface="Georgia"/>
              </a:rPr>
              <a:t>al </a:t>
            </a:r>
            <a:r>
              <a:rPr sz="1350" spc="-5" dirty="0">
                <a:solidFill>
                  <a:srgbClr val="333333"/>
                </a:solidFill>
                <a:latin typeface="Georgia"/>
                <a:cs typeface="Georgia"/>
              </a:rPr>
              <a:t>MuCiRaMa </a:t>
            </a:r>
            <a:r>
              <a:rPr sz="1350" dirty="0">
                <a:solidFill>
                  <a:srgbClr val="333333"/>
                </a:solidFill>
                <a:latin typeface="Georgia"/>
                <a:cs typeface="Georgia"/>
              </a:rPr>
              <a:t>di </a:t>
            </a:r>
            <a:r>
              <a:rPr sz="1350" spc="-5" dirty="0">
                <a:solidFill>
                  <a:srgbClr val="333333"/>
                </a:solidFill>
                <a:latin typeface="Georgia"/>
                <a:cs typeface="Georgia"/>
              </a:rPr>
              <a:t>Piedimonte Matese, la guida dell'Associazione  "Am'Arte" ha aiutato </a:t>
            </a:r>
            <a:r>
              <a:rPr sz="1350" dirty="0">
                <a:solidFill>
                  <a:srgbClr val="333333"/>
                </a:solidFill>
                <a:latin typeface="Georgia"/>
                <a:cs typeface="Georgia"/>
              </a:rPr>
              <a:t>i </a:t>
            </a:r>
            <a:r>
              <a:rPr sz="1350" spc="-5" dirty="0">
                <a:solidFill>
                  <a:srgbClr val="333333"/>
                </a:solidFill>
                <a:latin typeface="Georgia"/>
                <a:cs typeface="Georgia"/>
              </a:rPr>
              <a:t>bambini ed </a:t>
            </a:r>
            <a:r>
              <a:rPr sz="1350" dirty="0">
                <a:solidFill>
                  <a:srgbClr val="333333"/>
                </a:solidFill>
                <a:latin typeface="Georgia"/>
                <a:cs typeface="Georgia"/>
              </a:rPr>
              <a:t>i ragazzi </a:t>
            </a:r>
            <a:r>
              <a:rPr sz="1350" spc="-5" dirty="0">
                <a:solidFill>
                  <a:srgbClr val="333333"/>
                </a:solidFill>
                <a:latin typeface="Georgia"/>
                <a:cs typeface="Georgia"/>
              </a:rPr>
              <a:t>partecipanti </a:t>
            </a:r>
            <a:r>
              <a:rPr sz="1350" dirty="0">
                <a:solidFill>
                  <a:srgbClr val="333333"/>
                </a:solidFill>
                <a:latin typeface="Georgia"/>
                <a:cs typeface="Georgia"/>
              </a:rPr>
              <a:t>a </a:t>
            </a:r>
            <a:r>
              <a:rPr sz="1350" spc="-5" dirty="0">
                <a:solidFill>
                  <a:srgbClr val="333333"/>
                </a:solidFill>
                <a:latin typeface="Georgia"/>
                <a:cs typeface="Georgia"/>
              </a:rPr>
              <a:t>riconoscere, nei  </a:t>
            </a:r>
            <a:r>
              <a:rPr sz="1350" dirty="0">
                <a:solidFill>
                  <a:srgbClr val="333333"/>
                </a:solidFill>
                <a:latin typeface="Georgia"/>
                <a:cs typeface="Georgia"/>
              </a:rPr>
              <a:t>reperti </a:t>
            </a:r>
            <a:r>
              <a:rPr sz="1350" spc="-5" dirty="0">
                <a:solidFill>
                  <a:srgbClr val="333333"/>
                </a:solidFill>
                <a:latin typeface="Georgia"/>
                <a:cs typeface="Georgia"/>
              </a:rPr>
              <a:t>presenti </a:t>
            </a:r>
            <a:r>
              <a:rPr sz="1350" dirty="0">
                <a:solidFill>
                  <a:srgbClr val="333333"/>
                </a:solidFill>
                <a:latin typeface="Georgia"/>
                <a:cs typeface="Georgia"/>
              </a:rPr>
              <a:t>al </a:t>
            </a:r>
            <a:r>
              <a:rPr sz="1350" spc="-5" dirty="0">
                <a:solidFill>
                  <a:srgbClr val="333333"/>
                </a:solidFill>
                <a:latin typeface="Georgia"/>
                <a:cs typeface="Georgia"/>
              </a:rPr>
              <a:t>museo, </a:t>
            </a:r>
            <a:r>
              <a:rPr sz="1350" dirty="0">
                <a:solidFill>
                  <a:srgbClr val="333333"/>
                </a:solidFill>
                <a:latin typeface="Georgia"/>
                <a:cs typeface="Georgia"/>
              </a:rPr>
              <a:t>i segni e </a:t>
            </a:r>
            <a:r>
              <a:rPr sz="1350" spc="-5" dirty="0">
                <a:solidFill>
                  <a:srgbClr val="333333"/>
                </a:solidFill>
                <a:latin typeface="Georgia"/>
                <a:cs typeface="Georgia"/>
              </a:rPr>
              <a:t>le lingue che hanno abitato il Matese. Con </a:t>
            </a:r>
            <a:r>
              <a:rPr sz="1350" dirty="0">
                <a:solidFill>
                  <a:srgbClr val="333333"/>
                </a:solidFill>
                <a:latin typeface="Georgia"/>
                <a:cs typeface="Georgia"/>
              </a:rPr>
              <a:t>i  </a:t>
            </a:r>
            <a:r>
              <a:rPr sz="1350" spc="-5" dirty="0">
                <a:solidFill>
                  <a:srgbClr val="333333"/>
                </a:solidFill>
                <a:latin typeface="Georgia"/>
                <a:cs typeface="Georgia"/>
              </a:rPr>
              <a:t>laboratori </a:t>
            </a:r>
            <a:r>
              <a:rPr sz="1350" dirty="0">
                <a:solidFill>
                  <a:srgbClr val="333333"/>
                </a:solidFill>
                <a:latin typeface="Georgia"/>
                <a:cs typeface="Georgia"/>
              </a:rPr>
              <a:t>hanno </a:t>
            </a:r>
            <a:r>
              <a:rPr sz="1350" spc="-5" dirty="0">
                <a:solidFill>
                  <a:srgbClr val="333333"/>
                </a:solidFill>
                <a:latin typeface="Georgia"/>
                <a:cs typeface="Georgia"/>
              </a:rPr>
              <a:t>rintracciato </a:t>
            </a:r>
            <a:r>
              <a:rPr sz="1350" spc="-10" dirty="0">
                <a:solidFill>
                  <a:srgbClr val="333333"/>
                </a:solidFill>
                <a:latin typeface="Georgia"/>
                <a:cs typeface="Georgia"/>
              </a:rPr>
              <a:t>con </a:t>
            </a:r>
            <a:r>
              <a:rPr sz="1350" spc="-5" dirty="0">
                <a:solidFill>
                  <a:srgbClr val="333333"/>
                </a:solidFill>
                <a:latin typeface="Georgia"/>
                <a:cs typeface="Georgia"/>
              </a:rPr>
              <a:t>scritti </a:t>
            </a:r>
            <a:r>
              <a:rPr sz="1350" dirty="0">
                <a:solidFill>
                  <a:srgbClr val="333333"/>
                </a:solidFill>
                <a:latin typeface="Georgia"/>
                <a:cs typeface="Georgia"/>
              </a:rPr>
              <a:t>e </a:t>
            </a:r>
            <a:r>
              <a:rPr sz="1350" spc="-5" dirty="0">
                <a:solidFill>
                  <a:srgbClr val="333333"/>
                </a:solidFill>
                <a:latin typeface="Georgia"/>
                <a:cs typeface="Georgia"/>
              </a:rPr>
              <a:t>fotografie, </a:t>
            </a:r>
            <a:r>
              <a:rPr sz="1350" dirty="0">
                <a:solidFill>
                  <a:srgbClr val="333333"/>
                </a:solidFill>
                <a:latin typeface="Georgia"/>
                <a:cs typeface="Georgia"/>
              </a:rPr>
              <a:t>i </a:t>
            </a:r>
            <a:r>
              <a:rPr sz="1350" spc="-5" dirty="0">
                <a:solidFill>
                  <a:srgbClr val="333333"/>
                </a:solidFill>
                <a:latin typeface="Georgia"/>
                <a:cs typeface="Georgia"/>
              </a:rPr>
              <a:t>segni dell’alfabeto della  </a:t>
            </a:r>
            <a:r>
              <a:rPr sz="1350" dirty="0">
                <a:solidFill>
                  <a:srgbClr val="333333"/>
                </a:solidFill>
                <a:latin typeface="Georgia"/>
                <a:cs typeface="Georgia"/>
              </a:rPr>
              <a:t>natura </a:t>
            </a:r>
            <a:r>
              <a:rPr sz="1350" spc="-5" dirty="0">
                <a:solidFill>
                  <a:srgbClr val="333333"/>
                </a:solidFill>
                <a:latin typeface="Georgia"/>
                <a:cs typeface="Georgia"/>
              </a:rPr>
              <a:t>per poterli poi</a:t>
            </a:r>
            <a:r>
              <a:rPr sz="1350" spc="-30" dirty="0">
                <a:solidFill>
                  <a:srgbClr val="333333"/>
                </a:solidFill>
                <a:latin typeface="Georgia"/>
                <a:cs typeface="Georgia"/>
              </a:rPr>
              <a:t> </a:t>
            </a:r>
            <a:r>
              <a:rPr sz="1350" spc="-5" dirty="0">
                <a:solidFill>
                  <a:srgbClr val="333333"/>
                </a:solidFill>
                <a:latin typeface="Georgia"/>
                <a:cs typeface="Georgia"/>
              </a:rPr>
              <a:t>raccontare.</a:t>
            </a:r>
            <a:endParaRPr sz="1350">
              <a:latin typeface="Georgia"/>
              <a:cs typeface="Georgia"/>
            </a:endParaRPr>
          </a:p>
          <a:p>
            <a:pPr>
              <a:lnSpc>
                <a:spcPct val="100000"/>
              </a:lnSpc>
              <a:spcBef>
                <a:spcPts val="35"/>
              </a:spcBef>
            </a:pPr>
            <a:endParaRPr sz="1200">
              <a:latin typeface="Times New Roman"/>
              <a:cs typeface="Times New Roman"/>
            </a:endParaRPr>
          </a:p>
          <a:p>
            <a:pPr marL="108585" marR="5080" algn="just">
              <a:lnSpc>
                <a:spcPct val="111000"/>
              </a:lnSpc>
            </a:pPr>
            <a:r>
              <a:rPr sz="1350" dirty="0">
                <a:solidFill>
                  <a:srgbClr val="333333"/>
                </a:solidFill>
                <a:latin typeface="Georgia"/>
                <a:cs typeface="Georgia"/>
              </a:rPr>
              <a:t>Tutto </a:t>
            </a:r>
            <a:r>
              <a:rPr sz="1350" spc="-5" dirty="0">
                <a:solidFill>
                  <a:srgbClr val="333333"/>
                </a:solidFill>
                <a:latin typeface="Georgia"/>
                <a:cs typeface="Georgia"/>
              </a:rPr>
              <a:t>il </a:t>
            </a:r>
            <a:r>
              <a:rPr sz="1350" dirty="0">
                <a:solidFill>
                  <a:srgbClr val="333333"/>
                </a:solidFill>
                <a:latin typeface="Georgia"/>
                <a:cs typeface="Georgia"/>
              </a:rPr>
              <a:t>materiale </a:t>
            </a:r>
            <a:r>
              <a:rPr sz="1350" spc="-5" dirty="0">
                <a:solidFill>
                  <a:srgbClr val="333333"/>
                </a:solidFill>
                <a:latin typeface="Georgia"/>
                <a:cs typeface="Georgia"/>
              </a:rPr>
              <a:t>prodotto andrà </a:t>
            </a:r>
            <a:r>
              <a:rPr sz="1350" dirty="0">
                <a:solidFill>
                  <a:srgbClr val="333333"/>
                </a:solidFill>
                <a:latin typeface="Georgia"/>
                <a:cs typeface="Georgia"/>
              </a:rPr>
              <a:t>a </a:t>
            </a:r>
            <a:r>
              <a:rPr sz="1350" spc="-5" dirty="0">
                <a:solidFill>
                  <a:srgbClr val="333333"/>
                </a:solidFill>
                <a:latin typeface="Georgia"/>
                <a:cs typeface="Georgia"/>
              </a:rPr>
              <a:t>costruire un grande libro, “Matesepedia”,  raccolta </a:t>
            </a:r>
            <a:r>
              <a:rPr sz="1350" dirty="0">
                <a:solidFill>
                  <a:srgbClr val="333333"/>
                </a:solidFill>
                <a:latin typeface="Georgia"/>
                <a:cs typeface="Georgia"/>
              </a:rPr>
              <a:t>di </a:t>
            </a:r>
            <a:r>
              <a:rPr sz="1350" spc="-5" dirty="0">
                <a:solidFill>
                  <a:srgbClr val="333333"/>
                </a:solidFill>
                <a:latin typeface="Georgia"/>
                <a:cs typeface="Georgia"/>
              </a:rPr>
              <a:t>immagini </a:t>
            </a:r>
            <a:r>
              <a:rPr sz="1350" dirty="0">
                <a:solidFill>
                  <a:srgbClr val="333333"/>
                </a:solidFill>
                <a:latin typeface="Georgia"/>
                <a:cs typeface="Georgia"/>
              </a:rPr>
              <a:t>e </a:t>
            </a:r>
            <a:r>
              <a:rPr sz="1350" spc="-5" dirty="0">
                <a:solidFill>
                  <a:srgbClr val="333333"/>
                </a:solidFill>
                <a:latin typeface="Georgia"/>
                <a:cs typeface="Georgia"/>
              </a:rPr>
              <a:t>delle storie </a:t>
            </a:r>
            <a:r>
              <a:rPr sz="1350" dirty="0">
                <a:solidFill>
                  <a:srgbClr val="333333"/>
                </a:solidFill>
                <a:latin typeface="Georgia"/>
                <a:cs typeface="Georgia"/>
              </a:rPr>
              <a:t>nate </a:t>
            </a:r>
            <a:r>
              <a:rPr sz="1350" spc="-5" dirty="0">
                <a:solidFill>
                  <a:srgbClr val="333333"/>
                </a:solidFill>
                <a:latin typeface="Georgia"/>
                <a:cs typeface="Georgia"/>
              </a:rPr>
              <a:t>dall’incontro tra la fantasia dei ragazzi  </a:t>
            </a:r>
            <a:r>
              <a:rPr sz="1350" dirty="0">
                <a:solidFill>
                  <a:srgbClr val="333333"/>
                </a:solidFill>
                <a:latin typeface="Georgia"/>
                <a:cs typeface="Georgia"/>
              </a:rPr>
              <a:t>ed </a:t>
            </a:r>
            <a:r>
              <a:rPr sz="1350" spc="-5" dirty="0">
                <a:solidFill>
                  <a:srgbClr val="333333"/>
                </a:solidFill>
                <a:latin typeface="Georgia"/>
                <a:cs typeface="Georgia"/>
              </a:rPr>
              <a:t>il territorio, </a:t>
            </a:r>
            <a:r>
              <a:rPr sz="1350" dirty="0">
                <a:solidFill>
                  <a:srgbClr val="333333"/>
                </a:solidFill>
                <a:latin typeface="Georgia"/>
                <a:cs typeface="Georgia"/>
              </a:rPr>
              <a:t>e </a:t>
            </a:r>
            <a:r>
              <a:rPr sz="1350" spc="-5" dirty="0">
                <a:solidFill>
                  <a:srgbClr val="333333"/>
                </a:solidFill>
                <a:latin typeface="Georgia"/>
                <a:cs typeface="Georgia"/>
              </a:rPr>
              <a:t>sarà presentato </a:t>
            </a:r>
            <a:r>
              <a:rPr sz="1350" dirty="0">
                <a:solidFill>
                  <a:srgbClr val="333333"/>
                </a:solidFill>
                <a:latin typeface="Georgia"/>
                <a:cs typeface="Georgia"/>
              </a:rPr>
              <a:t>a </a:t>
            </a:r>
            <a:r>
              <a:rPr sz="1350" spc="-5" dirty="0">
                <a:solidFill>
                  <a:srgbClr val="333333"/>
                </a:solidFill>
                <a:latin typeface="Georgia"/>
                <a:cs typeface="Georgia"/>
              </a:rPr>
              <a:t>tutti, sabato 21 marzo dalle ore </a:t>
            </a:r>
            <a:r>
              <a:rPr sz="1350" spc="5" dirty="0">
                <a:solidFill>
                  <a:srgbClr val="333333"/>
                </a:solidFill>
                <a:latin typeface="Georgia"/>
                <a:cs typeface="Georgia"/>
              </a:rPr>
              <a:t>17 </a:t>
            </a:r>
            <a:r>
              <a:rPr sz="1350" spc="-5" dirty="0">
                <a:solidFill>
                  <a:srgbClr val="333333"/>
                </a:solidFill>
                <a:latin typeface="Georgia"/>
                <a:cs typeface="Georgia"/>
              </a:rPr>
              <a:t>presso  l'Auditorium del Parco Regionale del Matese in Sant'Angelo d'Alife. </a:t>
            </a:r>
            <a:r>
              <a:rPr sz="1350" dirty="0">
                <a:solidFill>
                  <a:srgbClr val="333333"/>
                </a:solidFill>
                <a:latin typeface="Georgia"/>
                <a:cs typeface="Georgia"/>
              </a:rPr>
              <a:t>In </a:t>
            </a:r>
            <a:r>
              <a:rPr sz="1350" spc="-10" dirty="0">
                <a:solidFill>
                  <a:srgbClr val="333333"/>
                </a:solidFill>
                <a:latin typeface="Georgia"/>
                <a:cs typeface="Georgia"/>
              </a:rPr>
              <a:t>quella  </a:t>
            </a:r>
            <a:r>
              <a:rPr sz="1350" spc="-5" dirty="0">
                <a:solidFill>
                  <a:srgbClr val="333333"/>
                </a:solidFill>
                <a:latin typeface="Georgia"/>
                <a:cs typeface="Georgia"/>
              </a:rPr>
              <a:t>occasione ci sarà un </a:t>
            </a:r>
            <a:r>
              <a:rPr sz="1350" dirty="0">
                <a:solidFill>
                  <a:srgbClr val="333333"/>
                </a:solidFill>
                <a:latin typeface="Georgia"/>
                <a:cs typeface="Georgia"/>
              </a:rPr>
              <a:t>incontro </a:t>
            </a:r>
            <a:r>
              <a:rPr sz="1350" spc="-5" dirty="0">
                <a:solidFill>
                  <a:srgbClr val="333333"/>
                </a:solidFill>
                <a:latin typeface="Georgia"/>
                <a:cs typeface="Georgia"/>
              </a:rPr>
              <a:t>con il </a:t>
            </a:r>
            <a:r>
              <a:rPr sz="1350" dirty="0">
                <a:solidFill>
                  <a:srgbClr val="333333"/>
                </a:solidFill>
                <a:latin typeface="Georgia"/>
                <a:cs typeface="Georgia"/>
              </a:rPr>
              <a:t>prof </a:t>
            </a:r>
            <a:r>
              <a:rPr sz="1350" spc="-5" dirty="0">
                <a:solidFill>
                  <a:srgbClr val="333333"/>
                </a:solidFill>
                <a:latin typeface="Georgia"/>
                <a:cs typeface="Georgia"/>
              </a:rPr>
              <a:t>Claudio Visentin che illustrerà </a:t>
            </a:r>
            <a:r>
              <a:rPr sz="1350" spc="-20" dirty="0">
                <a:solidFill>
                  <a:srgbClr val="333333"/>
                </a:solidFill>
                <a:latin typeface="Georgia"/>
                <a:cs typeface="Georgia"/>
              </a:rPr>
              <a:t>la </a:t>
            </a:r>
            <a:r>
              <a:rPr sz="1350" spc="285" dirty="0">
                <a:solidFill>
                  <a:srgbClr val="333333"/>
                </a:solidFill>
                <a:latin typeface="Georgia"/>
                <a:cs typeface="Georgia"/>
              </a:rPr>
              <a:t> </a:t>
            </a:r>
            <a:r>
              <a:rPr sz="1350" spc="-5" dirty="0">
                <a:solidFill>
                  <a:srgbClr val="333333"/>
                </a:solidFill>
                <a:latin typeface="Georgia"/>
                <a:cs typeface="Georgia"/>
              </a:rPr>
              <a:t>"Geografia dei Viaggiatori"</a:t>
            </a:r>
            <a:r>
              <a:rPr sz="1350" spc="10" dirty="0">
                <a:solidFill>
                  <a:srgbClr val="333333"/>
                </a:solidFill>
                <a:latin typeface="Georgia"/>
                <a:cs typeface="Georgia"/>
              </a:rPr>
              <a:t> </a:t>
            </a:r>
            <a:r>
              <a:rPr sz="1350" dirty="0">
                <a:solidFill>
                  <a:srgbClr val="333333"/>
                </a:solidFill>
                <a:latin typeface="Georgia"/>
                <a:cs typeface="Georgia"/>
              </a:rPr>
              <a:t>.</a:t>
            </a:r>
            <a:endParaRPr sz="1350">
              <a:latin typeface="Georgia"/>
              <a:cs typeface="Georgia"/>
            </a:endParaRPr>
          </a:p>
          <a:p>
            <a:pPr>
              <a:lnSpc>
                <a:spcPct val="100000"/>
              </a:lnSpc>
              <a:spcBef>
                <a:spcPts val="40"/>
              </a:spcBef>
            </a:pPr>
            <a:endParaRPr sz="1200">
              <a:latin typeface="Times New Roman"/>
              <a:cs typeface="Times New Roman"/>
            </a:endParaRPr>
          </a:p>
          <a:p>
            <a:pPr marL="108585" marR="5715" algn="just">
              <a:lnSpc>
                <a:spcPct val="111000"/>
              </a:lnSpc>
            </a:pPr>
            <a:r>
              <a:rPr sz="1350" dirty="0">
                <a:solidFill>
                  <a:srgbClr val="333333"/>
                </a:solidFill>
                <a:latin typeface="Georgia"/>
                <a:cs typeface="Georgia"/>
              </a:rPr>
              <a:t>"Ogni </a:t>
            </a:r>
            <a:r>
              <a:rPr sz="1350" spc="-5" dirty="0">
                <a:solidFill>
                  <a:srgbClr val="333333"/>
                </a:solidFill>
                <a:latin typeface="Georgia"/>
                <a:cs typeface="Georgia"/>
              </a:rPr>
              <a:t>viaggiatore crea il </a:t>
            </a:r>
            <a:r>
              <a:rPr sz="1350" dirty="0">
                <a:solidFill>
                  <a:srgbClr val="333333"/>
                </a:solidFill>
                <a:latin typeface="Georgia"/>
                <a:cs typeface="Georgia"/>
              </a:rPr>
              <a:t>proprio </a:t>
            </a:r>
            <a:r>
              <a:rPr sz="1350" spc="-5" dirty="0">
                <a:solidFill>
                  <a:srgbClr val="333333"/>
                </a:solidFill>
                <a:latin typeface="Georgia"/>
                <a:cs typeface="Georgia"/>
              </a:rPr>
              <a:t>personale Alfabeto </a:t>
            </a:r>
            <a:r>
              <a:rPr sz="1350" dirty="0">
                <a:solidFill>
                  <a:srgbClr val="333333"/>
                </a:solidFill>
                <a:latin typeface="Georgia"/>
                <a:cs typeface="Georgia"/>
              </a:rPr>
              <a:t>del </a:t>
            </a:r>
            <a:r>
              <a:rPr sz="1350" spc="-5" dirty="0">
                <a:solidFill>
                  <a:srgbClr val="333333"/>
                </a:solidFill>
                <a:latin typeface="Georgia"/>
                <a:cs typeface="Georgia"/>
              </a:rPr>
              <a:t>mondo ed </a:t>
            </a:r>
            <a:r>
              <a:rPr sz="1350" dirty="0">
                <a:solidFill>
                  <a:srgbClr val="333333"/>
                </a:solidFill>
                <a:latin typeface="Georgia"/>
                <a:cs typeface="Georgia"/>
              </a:rPr>
              <a:t>è </a:t>
            </a:r>
            <a:r>
              <a:rPr sz="1350" spc="-10" dirty="0">
                <a:solidFill>
                  <a:srgbClr val="333333"/>
                </a:solidFill>
                <a:latin typeface="Georgia"/>
                <a:cs typeface="Georgia"/>
              </a:rPr>
              <a:t>con </a:t>
            </a:r>
            <a:r>
              <a:rPr sz="1350" spc="-5" dirty="0">
                <a:solidFill>
                  <a:srgbClr val="333333"/>
                </a:solidFill>
                <a:latin typeface="Georgia"/>
                <a:cs typeface="Georgia"/>
              </a:rPr>
              <a:t>queste  lettere che vengono scritti </a:t>
            </a:r>
            <a:r>
              <a:rPr sz="1350" dirty="0">
                <a:solidFill>
                  <a:srgbClr val="333333"/>
                </a:solidFill>
                <a:latin typeface="Georgia"/>
                <a:cs typeface="Georgia"/>
              </a:rPr>
              <a:t>i </a:t>
            </a:r>
            <a:r>
              <a:rPr sz="1350" spc="-5" dirty="0">
                <a:solidFill>
                  <a:srgbClr val="333333"/>
                </a:solidFill>
                <a:latin typeface="Georgia"/>
                <a:cs typeface="Georgia"/>
              </a:rPr>
              <a:t>libri </a:t>
            </a:r>
            <a:r>
              <a:rPr sz="1350" dirty="0">
                <a:solidFill>
                  <a:srgbClr val="333333"/>
                </a:solidFill>
                <a:latin typeface="Georgia"/>
                <a:cs typeface="Georgia"/>
              </a:rPr>
              <a:t>di </a:t>
            </a:r>
            <a:r>
              <a:rPr sz="1350" spc="-5" dirty="0">
                <a:solidFill>
                  <a:srgbClr val="333333"/>
                </a:solidFill>
                <a:latin typeface="Georgia"/>
                <a:cs typeface="Georgia"/>
              </a:rPr>
              <a:t>viaggio. Nasce così una geografia  immaginaria che racconta il territorio </a:t>
            </a:r>
            <a:r>
              <a:rPr sz="1350" dirty="0">
                <a:solidFill>
                  <a:srgbClr val="333333"/>
                </a:solidFill>
                <a:latin typeface="Georgia"/>
                <a:cs typeface="Georgia"/>
              </a:rPr>
              <a:t>in </a:t>
            </a:r>
            <a:r>
              <a:rPr sz="1350" spc="-5" dirty="0">
                <a:solidFill>
                  <a:srgbClr val="333333"/>
                </a:solidFill>
                <a:latin typeface="Georgia"/>
                <a:cs typeface="Georgia"/>
              </a:rPr>
              <a:t>forme dinamiche </a:t>
            </a:r>
            <a:r>
              <a:rPr sz="1350" dirty="0">
                <a:solidFill>
                  <a:srgbClr val="333333"/>
                </a:solidFill>
                <a:latin typeface="Georgia"/>
                <a:cs typeface="Georgia"/>
              </a:rPr>
              <a:t>e </a:t>
            </a:r>
            <a:r>
              <a:rPr sz="1350" spc="-5" dirty="0">
                <a:solidFill>
                  <a:srgbClr val="333333"/>
                </a:solidFill>
                <a:latin typeface="Georgia"/>
                <a:cs typeface="Georgia"/>
              </a:rPr>
              <a:t>plurali, attraverso  le esperienze </a:t>
            </a:r>
            <a:r>
              <a:rPr sz="1350" dirty="0">
                <a:solidFill>
                  <a:srgbClr val="333333"/>
                </a:solidFill>
                <a:latin typeface="Georgia"/>
                <a:cs typeface="Georgia"/>
              </a:rPr>
              <a:t>di </a:t>
            </a:r>
            <a:r>
              <a:rPr sz="1350" spc="-5" dirty="0">
                <a:solidFill>
                  <a:srgbClr val="333333"/>
                </a:solidFill>
                <a:latin typeface="Georgia"/>
                <a:cs typeface="Georgia"/>
              </a:rPr>
              <a:t>chi </a:t>
            </a:r>
            <a:r>
              <a:rPr sz="1350" dirty="0">
                <a:solidFill>
                  <a:srgbClr val="333333"/>
                </a:solidFill>
                <a:latin typeface="Georgia"/>
                <a:cs typeface="Georgia"/>
              </a:rPr>
              <a:t>lo ha </a:t>
            </a:r>
            <a:r>
              <a:rPr sz="1350" spc="-5" dirty="0">
                <a:solidFill>
                  <a:srgbClr val="333333"/>
                </a:solidFill>
                <a:latin typeface="Georgia"/>
                <a:cs typeface="Georgia"/>
              </a:rPr>
              <a:t>percorso </a:t>
            </a:r>
            <a:r>
              <a:rPr sz="1350" dirty="0">
                <a:solidFill>
                  <a:srgbClr val="333333"/>
                </a:solidFill>
                <a:latin typeface="Georgia"/>
                <a:cs typeface="Georgia"/>
              </a:rPr>
              <a:t>o lo </a:t>
            </a:r>
            <a:r>
              <a:rPr sz="1350" spc="-5" dirty="0">
                <a:solidFill>
                  <a:srgbClr val="333333"/>
                </a:solidFill>
                <a:latin typeface="Georgia"/>
                <a:cs typeface="Georgia"/>
              </a:rPr>
              <a:t>percorre, </a:t>
            </a:r>
            <a:r>
              <a:rPr sz="1350" spc="-10" dirty="0">
                <a:solidFill>
                  <a:srgbClr val="333333"/>
                </a:solidFill>
                <a:latin typeface="Georgia"/>
                <a:cs typeface="Georgia"/>
              </a:rPr>
              <a:t>con </a:t>
            </a:r>
            <a:r>
              <a:rPr sz="1350" spc="-5" dirty="0">
                <a:solidFill>
                  <a:srgbClr val="333333"/>
                </a:solidFill>
                <a:latin typeface="Georgia"/>
                <a:cs typeface="Georgia"/>
              </a:rPr>
              <a:t>il suo </a:t>
            </a:r>
            <a:r>
              <a:rPr sz="1350" dirty="0">
                <a:solidFill>
                  <a:srgbClr val="333333"/>
                </a:solidFill>
                <a:latin typeface="Georgia"/>
                <a:cs typeface="Georgia"/>
              </a:rPr>
              <a:t>punto di </a:t>
            </a:r>
            <a:r>
              <a:rPr sz="1350" spc="-5" dirty="0">
                <a:solidFill>
                  <a:srgbClr val="333333"/>
                </a:solidFill>
                <a:latin typeface="Georgia"/>
                <a:cs typeface="Georgia"/>
              </a:rPr>
              <a:t>vista </a:t>
            </a:r>
            <a:r>
              <a:rPr sz="1350" dirty="0">
                <a:solidFill>
                  <a:srgbClr val="333333"/>
                </a:solidFill>
                <a:latin typeface="Georgia"/>
                <a:cs typeface="Georgia"/>
              </a:rPr>
              <a:t>e </a:t>
            </a:r>
            <a:r>
              <a:rPr sz="1350" spc="-20" dirty="0">
                <a:solidFill>
                  <a:srgbClr val="333333"/>
                </a:solidFill>
                <a:latin typeface="Georgia"/>
                <a:cs typeface="Georgia"/>
              </a:rPr>
              <a:t>la </a:t>
            </a:r>
            <a:r>
              <a:rPr sz="1350" spc="285" dirty="0">
                <a:solidFill>
                  <a:srgbClr val="333333"/>
                </a:solidFill>
                <a:latin typeface="Georgia"/>
                <a:cs typeface="Georgia"/>
              </a:rPr>
              <a:t> </a:t>
            </a:r>
            <a:r>
              <a:rPr sz="1350" spc="-5" dirty="0">
                <a:solidFill>
                  <a:srgbClr val="333333"/>
                </a:solidFill>
                <a:latin typeface="Georgia"/>
                <a:cs typeface="Georgia"/>
              </a:rPr>
              <a:t>sua sensibilità."</a:t>
            </a:r>
            <a:endParaRPr sz="1350">
              <a:latin typeface="Georgia"/>
              <a:cs typeface="Georgia"/>
            </a:endParaRPr>
          </a:p>
          <a:p>
            <a:pPr>
              <a:lnSpc>
                <a:spcPct val="100000"/>
              </a:lnSpc>
              <a:spcBef>
                <a:spcPts val="30"/>
              </a:spcBef>
            </a:pPr>
            <a:endParaRPr sz="1200">
              <a:latin typeface="Times New Roman"/>
              <a:cs typeface="Times New Roman"/>
            </a:endParaRPr>
          </a:p>
          <a:p>
            <a:pPr marL="108585" marR="5715" algn="just">
              <a:lnSpc>
                <a:spcPct val="110700"/>
              </a:lnSpc>
            </a:pPr>
            <a:r>
              <a:rPr sz="1350" dirty="0">
                <a:solidFill>
                  <a:srgbClr val="333333"/>
                </a:solidFill>
                <a:latin typeface="Georgia"/>
                <a:cs typeface="Georgia"/>
              </a:rPr>
              <a:t>Per </a:t>
            </a:r>
            <a:r>
              <a:rPr sz="1350" spc="-5" dirty="0">
                <a:solidFill>
                  <a:srgbClr val="333333"/>
                </a:solidFill>
                <a:latin typeface="Georgia"/>
                <a:cs typeface="Georgia"/>
              </a:rPr>
              <a:t>questa disciplina </a:t>
            </a:r>
            <a:r>
              <a:rPr sz="1350" dirty="0">
                <a:solidFill>
                  <a:srgbClr val="333333"/>
                </a:solidFill>
                <a:latin typeface="Georgia"/>
                <a:cs typeface="Georgia"/>
              </a:rPr>
              <a:t>– </a:t>
            </a:r>
            <a:r>
              <a:rPr sz="1350" spc="-5" dirty="0">
                <a:solidFill>
                  <a:srgbClr val="333333"/>
                </a:solidFill>
                <a:latin typeface="Georgia"/>
                <a:cs typeface="Georgia"/>
              </a:rPr>
              <a:t>sin </a:t>
            </a:r>
            <a:r>
              <a:rPr sz="1350" dirty="0">
                <a:solidFill>
                  <a:srgbClr val="333333"/>
                </a:solidFill>
                <a:latin typeface="Georgia"/>
                <a:cs typeface="Georgia"/>
              </a:rPr>
              <a:t>qui mai </a:t>
            </a:r>
            <a:r>
              <a:rPr sz="1350" spc="-5" dirty="0">
                <a:solidFill>
                  <a:srgbClr val="333333"/>
                </a:solidFill>
                <a:latin typeface="Georgia"/>
                <a:cs typeface="Georgia"/>
              </a:rPr>
              <a:t>esistita </a:t>
            </a:r>
            <a:r>
              <a:rPr sz="1350" spc="5" dirty="0">
                <a:solidFill>
                  <a:srgbClr val="333333"/>
                </a:solidFill>
                <a:latin typeface="Georgia"/>
                <a:cs typeface="Georgia"/>
              </a:rPr>
              <a:t>ma </a:t>
            </a:r>
            <a:r>
              <a:rPr sz="1350" spc="-5" dirty="0">
                <a:solidFill>
                  <a:srgbClr val="333333"/>
                </a:solidFill>
                <a:latin typeface="Georgia"/>
                <a:cs typeface="Georgia"/>
              </a:rPr>
              <a:t>forse </a:t>
            </a:r>
            <a:r>
              <a:rPr sz="1350" dirty="0">
                <a:solidFill>
                  <a:srgbClr val="333333"/>
                </a:solidFill>
                <a:latin typeface="Georgia"/>
                <a:cs typeface="Georgia"/>
              </a:rPr>
              <a:t>in </a:t>
            </a:r>
            <a:r>
              <a:rPr sz="1350" spc="-5" dirty="0">
                <a:solidFill>
                  <a:srgbClr val="333333"/>
                </a:solidFill>
                <a:latin typeface="Georgia"/>
                <a:cs typeface="Georgia"/>
              </a:rPr>
              <a:t>gestazione </a:t>
            </a:r>
            <a:r>
              <a:rPr sz="1350" dirty="0">
                <a:solidFill>
                  <a:srgbClr val="333333"/>
                </a:solidFill>
                <a:latin typeface="Georgia"/>
                <a:cs typeface="Georgia"/>
              </a:rPr>
              <a:t>– </a:t>
            </a:r>
            <a:r>
              <a:rPr sz="1350" spc="-5" dirty="0">
                <a:solidFill>
                  <a:srgbClr val="333333"/>
                </a:solidFill>
                <a:latin typeface="Georgia"/>
                <a:cs typeface="Georgia"/>
              </a:rPr>
              <a:t>Claudio  </a:t>
            </a:r>
            <a:r>
              <a:rPr sz="1350" dirty="0">
                <a:solidFill>
                  <a:srgbClr val="333333"/>
                </a:solidFill>
                <a:latin typeface="Georgia"/>
                <a:cs typeface="Georgia"/>
              </a:rPr>
              <a:t>Visentin ha </a:t>
            </a:r>
            <a:r>
              <a:rPr sz="1350" spc="-5" dirty="0">
                <a:solidFill>
                  <a:srgbClr val="333333"/>
                </a:solidFill>
                <a:latin typeface="Georgia"/>
                <a:cs typeface="Georgia"/>
              </a:rPr>
              <a:t>pensato </a:t>
            </a:r>
            <a:r>
              <a:rPr sz="1350" dirty="0">
                <a:solidFill>
                  <a:srgbClr val="333333"/>
                </a:solidFill>
                <a:latin typeface="Georgia"/>
                <a:cs typeface="Georgia"/>
              </a:rPr>
              <a:t>a una </a:t>
            </a:r>
            <a:r>
              <a:rPr sz="1350" spc="-5" dirty="0">
                <a:solidFill>
                  <a:srgbClr val="333333"/>
                </a:solidFill>
                <a:latin typeface="Georgia"/>
                <a:cs typeface="Georgia"/>
              </a:rPr>
              <a:t>lista </a:t>
            </a:r>
            <a:r>
              <a:rPr sz="1350" dirty="0">
                <a:solidFill>
                  <a:srgbClr val="333333"/>
                </a:solidFill>
                <a:latin typeface="Georgia"/>
                <a:cs typeface="Georgia"/>
              </a:rPr>
              <a:t>di </a:t>
            </a:r>
            <a:r>
              <a:rPr sz="1350" spc="-5" dirty="0">
                <a:solidFill>
                  <a:srgbClr val="333333"/>
                </a:solidFill>
                <a:latin typeface="Georgia"/>
                <a:cs typeface="Georgia"/>
              </a:rPr>
              <a:t>«libri </a:t>
            </a:r>
            <a:r>
              <a:rPr sz="1350" dirty="0">
                <a:solidFill>
                  <a:srgbClr val="333333"/>
                </a:solidFill>
                <a:latin typeface="Georgia"/>
                <a:cs typeface="Georgia"/>
              </a:rPr>
              <a:t>di </a:t>
            </a:r>
            <a:r>
              <a:rPr sz="1350" spc="-5" dirty="0">
                <a:solidFill>
                  <a:srgbClr val="333333"/>
                </a:solidFill>
                <a:latin typeface="Georgia"/>
                <a:cs typeface="Georgia"/>
              </a:rPr>
              <a:t>testo», raccontando </a:t>
            </a:r>
            <a:r>
              <a:rPr sz="1350" dirty="0">
                <a:solidFill>
                  <a:srgbClr val="333333"/>
                </a:solidFill>
                <a:latin typeface="Georgia"/>
                <a:cs typeface="Georgia"/>
              </a:rPr>
              <a:t>i </a:t>
            </a:r>
            <a:r>
              <a:rPr sz="1350" spc="-5" dirty="0">
                <a:solidFill>
                  <a:srgbClr val="333333"/>
                </a:solidFill>
                <a:latin typeface="Georgia"/>
                <a:cs typeface="Georgia"/>
              </a:rPr>
              <a:t>libri </a:t>
            </a:r>
            <a:r>
              <a:rPr sz="1350" dirty="0">
                <a:solidFill>
                  <a:srgbClr val="333333"/>
                </a:solidFill>
                <a:latin typeface="Georgia"/>
                <a:cs typeface="Georgia"/>
              </a:rPr>
              <a:t>di </a:t>
            </a:r>
            <a:r>
              <a:rPr sz="1350" spc="-5" dirty="0">
                <a:solidFill>
                  <a:srgbClr val="333333"/>
                </a:solidFill>
                <a:latin typeface="Georgia"/>
                <a:cs typeface="Georgia"/>
              </a:rPr>
              <a:t>viaggio  che </a:t>
            </a:r>
            <a:r>
              <a:rPr sz="1350" dirty="0">
                <a:solidFill>
                  <a:srgbClr val="333333"/>
                </a:solidFill>
                <a:latin typeface="Georgia"/>
                <a:cs typeface="Georgia"/>
              </a:rPr>
              <a:t>più </a:t>
            </a:r>
            <a:r>
              <a:rPr sz="1350" spc="-5" dirty="0">
                <a:solidFill>
                  <a:srgbClr val="333333"/>
                </a:solidFill>
                <a:latin typeface="Georgia"/>
                <a:cs typeface="Georgia"/>
              </a:rPr>
              <a:t>ha amato </a:t>
            </a:r>
            <a:r>
              <a:rPr sz="1350" dirty="0">
                <a:solidFill>
                  <a:srgbClr val="333333"/>
                </a:solidFill>
                <a:latin typeface="Georgia"/>
                <a:cs typeface="Georgia"/>
              </a:rPr>
              <a:t>e </a:t>
            </a:r>
            <a:r>
              <a:rPr sz="1350" spc="-5" dirty="0">
                <a:solidFill>
                  <a:srgbClr val="333333"/>
                </a:solidFill>
                <a:latin typeface="Georgia"/>
                <a:cs typeface="Georgia"/>
              </a:rPr>
              <a:t>che </a:t>
            </a:r>
            <a:r>
              <a:rPr sz="1350" dirty="0">
                <a:solidFill>
                  <a:srgbClr val="333333"/>
                </a:solidFill>
                <a:latin typeface="Georgia"/>
                <a:cs typeface="Georgia"/>
              </a:rPr>
              <a:t>hanno </a:t>
            </a:r>
            <a:r>
              <a:rPr sz="1350" spc="-5" dirty="0">
                <a:solidFill>
                  <a:srgbClr val="333333"/>
                </a:solidFill>
                <a:latin typeface="Georgia"/>
                <a:cs typeface="Georgia"/>
              </a:rPr>
              <a:t>avuto un ruolo decisivo nella sua</a:t>
            </a:r>
            <a:r>
              <a:rPr sz="1350" spc="30" dirty="0">
                <a:solidFill>
                  <a:srgbClr val="333333"/>
                </a:solidFill>
                <a:latin typeface="Georgia"/>
                <a:cs typeface="Georgia"/>
              </a:rPr>
              <a:t> </a:t>
            </a:r>
            <a:r>
              <a:rPr sz="1350" spc="-5" dirty="0">
                <a:solidFill>
                  <a:srgbClr val="333333"/>
                </a:solidFill>
                <a:latin typeface="Georgia"/>
                <a:cs typeface="Georgia"/>
              </a:rPr>
              <a:t>formazione.</a:t>
            </a:r>
            <a:endParaRPr sz="1350">
              <a:latin typeface="Georgia"/>
              <a:cs typeface="Georgia"/>
            </a:endParaRP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054090" cy="670560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45025">
              <a:lnSpc>
                <a:spcPts val="1839"/>
              </a:lnSpc>
            </a:pPr>
            <a:r>
              <a:rPr sz="1600" b="1" spc="-5" dirty="0">
                <a:latin typeface="Arial"/>
                <a:cs typeface="Arial"/>
              </a:rPr>
              <a:t>Ottopagine.it  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3 </a:t>
            </a:r>
            <a:r>
              <a:rPr sz="1400" b="1" spc="-5" dirty="0">
                <a:latin typeface="Arial"/>
                <a:cs typeface="Arial"/>
              </a:rPr>
              <a:t>di</a:t>
            </a:r>
            <a:r>
              <a:rPr sz="1400" b="1" dirty="0">
                <a:latin typeface="Arial"/>
                <a:cs typeface="Arial"/>
              </a:rPr>
              <a:t> 5</a:t>
            </a:r>
            <a:endParaRPr sz="1400">
              <a:latin typeface="Arial"/>
              <a:cs typeface="Arial"/>
            </a:endParaRPr>
          </a:p>
          <a:p>
            <a:pPr>
              <a:lnSpc>
                <a:spcPct val="100000"/>
              </a:lnSpc>
            </a:pPr>
            <a:endParaRPr sz="1500">
              <a:latin typeface="Times New Roman"/>
              <a:cs typeface="Times New Roman"/>
            </a:endParaRPr>
          </a:p>
          <a:p>
            <a:pPr marL="108585" marR="5080" algn="just">
              <a:lnSpc>
                <a:spcPct val="110700"/>
              </a:lnSpc>
              <a:spcBef>
                <a:spcPts val="975"/>
              </a:spcBef>
            </a:pPr>
            <a:r>
              <a:rPr sz="1350" spc="-5" dirty="0">
                <a:solidFill>
                  <a:srgbClr val="333333"/>
                </a:solidFill>
                <a:latin typeface="Georgia"/>
                <a:cs typeface="Georgia"/>
              </a:rPr>
              <a:t>Claudio Visentin insegna Storia del turismo </a:t>
            </a:r>
            <a:r>
              <a:rPr sz="1350" dirty="0">
                <a:solidFill>
                  <a:srgbClr val="333333"/>
                </a:solidFill>
                <a:latin typeface="Georgia"/>
                <a:cs typeface="Georgia"/>
              </a:rPr>
              <a:t>e </a:t>
            </a:r>
            <a:r>
              <a:rPr sz="1350" spc="-5" dirty="0">
                <a:solidFill>
                  <a:srgbClr val="333333"/>
                </a:solidFill>
                <a:latin typeface="Georgia"/>
                <a:cs typeface="Georgia"/>
              </a:rPr>
              <a:t>gestione dei beni </a:t>
            </a:r>
            <a:r>
              <a:rPr sz="1350" spc="-10" dirty="0">
                <a:solidFill>
                  <a:srgbClr val="333333"/>
                </a:solidFill>
                <a:latin typeface="Georgia"/>
                <a:cs typeface="Georgia"/>
              </a:rPr>
              <a:t>culturali  </a:t>
            </a:r>
            <a:r>
              <a:rPr sz="1350" spc="-5" dirty="0">
                <a:solidFill>
                  <a:srgbClr val="333333"/>
                </a:solidFill>
                <a:latin typeface="Georgia"/>
                <a:cs typeface="Georgia"/>
              </a:rPr>
              <a:t>presso l’Università della Svizzera </a:t>
            </a:r>
            <a:r>
              <a:rPr sz="1350" dirty="0">
                <a:solidFill>
                  <a:srgbClr val="333333"/>
                </a:solidFill>
                <a:latin typeface="Georgia"/>
                <a:cs typeface="Georgia"/>
              </a:rPr>
              <a:t>Italiana di </a:t>
            </a:r>
            <a:r>
              <a:rPr sz="1350" spc="-5" dirty="0">
                <a:solidFill>
                  <a:srgbClr val="333333"/>
                </a:solidFill>
                <a:latin typeface="Georgia"/>
                <a:cs typeface="Georgia"/>
              </a:rPr>
              <a:t>Lugano (www.usi.ch). Studia </a:t>
            </a:r>
            <a:r>
              <a:rPr sz="1350" dirty="0">
                <a:solidFill>
                  <a:srgbClr val="333333"/>
                </a:solidFill>
                <a:latin typeface="Georgia"/>
                <a:cs typeface="Georgia"/>
              </a:rPr>
              <a:t>e  </a:t>
            </a:r>
            <a:r>
              <a:rPr sz="1350" spc="-5" dirty="0">
                <a:solidFill>
                  <a:srgbClr val="333333"/>
                </a:solidFill>
                <a:latin typeface="Georgia"/>
                <a:cs typeface="Georgia"/>
              </a:rPr>
              <a:t>racconta </a:t>
            </a:r>
            <a:r>
              <a:rPr sz="1350" dirty="0">
                <a:solidFill>
                  <a:srgbClr val="333333"/>
                </a:solidFill>
                <a:latin typeface="Georgia"/>
                <a:cs typeface="Georgia"/>
              </a:rPr>
              <a:t>i </a:t>
            </a:r>
            <a:r>
              <a:rPr sz="1350" spc="-5" dirty="0">
                <a:solidFill>
                  <a:srgbClr val="333333"/>
                </a:solidFill>
                <a:latin typeface="Georgia"/>
                <a:cs typeface="Georgia"/>
              </a:rPr>
              <a:t>nuovi stili </a:t>
            </a:r>
            <a:r>
              <a:rPr sz="1350" dirty="0">
                <a:solidFill>
                  <a:srgbClr val="333333"/>
                </a:solidFill>
                <a:latin typeface="Georgia"/>
                <a:cs typeface="Georgia"/>
              </a:rPr>
              <a:t>di </a:t>
            </a:r>
            <a:r>
              <a:rPr sz="1350" spc="-5" dirty="0">
                <a:solidFill>
                  <a:srgbClr val="333333"/>
                </a:solidFill>
                <a:latin typeface="Georgia"/>
                <a:cs typeface="Georgia"/>
              </a:rPr>
              <a:t>viaggio sulle pagine </a:t>
            </a:r>
            <a:r>
              <a:rPr sz="1350" dirty="0">
                <a:solidFill>
                  <a:srgbClr val="333333"/>
                </a:solidFill>
                <a:latin typeface="Georgia"/>
                <a:cs typeface="Georgia"/>
              </a:rPr>
              <a:t>del </a:t>
            </a:r>
            <a:r>
              <a:rPr sz="1350" spc="-5" dirty="0">
                <a:solidFill>
                  <a:srgbClr val="333333"/>
                </a:solidFill>
                <a:latin typeface="Georgia"/>
                <a:cs typeface="Georgia"/>
              </a:rPr>
              <a:t>supplemento domenicale del  “Sole24Ore” </a:t>
            </a:r>
            <a:r>
              <a:rPr sz="1350" dirty="0">
                <a:solidFill>
                  <a:srgbClr val="333333"/>
                </a:solidFill>
                <a:latin typeface="Georgia"/>
                <a:cs typeface="Georgia"/>
              </a:rPr>
              <a:t>e a </a:t>
            </a:r>
            <a:r>
              <a:rPr sz="1350" spc="-5" dirty="0">
                <a:solidFill>
                  <a:srgbClr val="333333"/>
                </a:solidFill>
                <a:latin typeface="Georgia"/>
                <a:cs typeface="Georgia"/>
              </a:rPr>
              <a:t>Radio </a:t>
            </a:r>
            <a:r>
              <a:rPr sz="1350" dirty="0">
                <a:solidFill>
                  <a:srgbClr val="333333"/>
                </a:solidFill>
                <a:latin typeface="Georgia"/>
                <a:cs typeface="Georgia"/>
              </a:rPr>
              <a:t>Capital. È </a:t>
            </a:r>
            <a:r>
              <a:rPr sz="1350" spc="-5" dirty="0">
                <a:solidFill>
                  <a:srgbClr val="333333"/>
                </a:solidFill>
                <a:latin typeface="Georgia"/>
                <a:cs typeface="Georgia"/>
              </a:rPr>
              <a:t>il fondatore </a:t>
            </a:r>
            <a:r>
              <a:rPr sz="1350" dirty="0">
                <a:solidFill>
                  <a:srgbClr val="333333"/>
                </a:solidFill>
                <a:latin typeface="Georgia"/>
                <a:cs typeface="Georgia"/>
              </a:rPr>
              <a:t>e </a:t>
            </a:r>
            <a:r>
              <a:rPr sz="1350" spc="-5" dirty="0">
                <a:solidFill>
                  <a:srgbClr val="333333"/>
                </a:solidFill>
                <a:latin typeface="Georgia"/>
                <a:cs typeface="Georgia"/>
              </a:rPr>
              <a:t>il presidente della “Scuola </a:t>
            </a:r>
            <a:r>
              <a:rPr sz="1350" spc="-10" dirty="0">
                <a:solidFill>
                  <a:srgbClr val="333333"/>
                </a:solidFill>
                <a:latin typeface="Georgia"/>
                <a:cs typeface="Georgia"/>
              </a:rPr>
              <a:t>del  </a:t>
            </a:r>
            <a:r>
              <a:rPr sz="1350" dirty="0">
                <a:solidFill>
                  <a:srgbClr val="333333"/>
                </a:solidFill>
                <a:latin typeface="Georgia"/>
                <a:cs typeface="Georgia"/>
              </a:rPr>
              <a:t>viaggio” </a:t>
            </a:r>
            <a:r>
              <a:rPr sz="1350" spc="-5" dirty="0">
                <a:solidFill>
                  <a:srgbClr val="333333"/>
                </a:solidFill>
                <a:latin typeface="Georgia"/>
                <a:cs typeface="Georgia"/>
              </a:rPr>
              <a:t>(www.scuoladelviaggio.it). Ha scritto </a:t>
            </a:r>
            <a:r>
              <a:rPr sz="1350" spc="-10" dirty="0">
                <a:solidFill>
                  <a:srgbClr val="333333"/>
                </a:solidFill>
                <a:latin typeface="Georgia"/>
                <a:cs typeface="Georgia"/>
              </a:rPr>
              <a:t>con </a:t>
            </a:r>
            <a:r>
              <a:rPr sz="1350" spc="-5" dirty="0">
                <a:solidFill>
                  <a:srgbClr val="333333"/>
                </a:solidFill>
                <a:latin typeface="Georgia"/>
                <a:cs typeface="Georgia"/>
              </a:rPr>
              <a:t>Andrea Bocconi </a:t>
            </a:r>
            <a:r>
              <a:rPr sz="1350" spc="-10" dirty="0">
                <a:solidFill>
                  <a:srgbClr val="333333"/>
                </a:solidFill>
                <a:latin typeface="Georgia"/>
                <a:cs typeface="Georgia"/>
              </a:rPr>
              <a:t>“In </a:t>
            </a:r>
            <a:r>
              <a:rPr sz="1350" spc="-5" dirty="0">
                <a:solidFill>
                  <a:srgbClr val="333333"/>
                </a:solidFill>
                <a:latin typeface="Georgia"/>
                <a:cs typeface="Georgia"/>
              </a:rPr>
              <a:t>viaggio  con l’asino” (Guanda).</a:t>
            </a:r>
            <a:r>
              <a:rPr sz="1350" spc="-15" dirty="0">
                <a:solidFill>
                  <a:srgbClr val="333333"/>
                </a:solidFill>
                <a:latin typeface="Georgia"/>
                <a:cs typeface="Georgia"/>
              </a:rPr>
              <a:t> </a:t>
            </a:r>
            <a:r>
              <a:rPr sz="1350" u="sng" spc="-5" dirty="0">
                <a:solidFill>
                  <a:srgbClr val="0066CC"/>
                </a:solidFill>
                <a:uFill>
                  <a:solidFill>
                    <a:srgbClr val="0066CC"/>
                  </a:solidFill>
                </a:uFill>
                <a:latin typeface="Times New Roman"/>
                <a:cs typeface="Times New Roman"/>
                <a:hlinkClick r:id="rId3"/>
              </a:rPr>
              <a:t>www.claudiovisentin.it</a:t>
            </a:r>
            <a:endParaRPr sz="1350">
              <a:latin typeface="Times New Roman"/>
              <a:cs typeface="Times New Roman"/>
            </a:endParaRPr>
          </a:p>
          <a:p>
            <a:pPr>
              <a:lnSpc>
                <a:spcPct val="100000"/>
              </a:lnSpc>
              <a:spcBef>
                <a:spcPts val="45"/>
              </a:spcBef>
            </a:pPr>
            <a:endParaRPr sz="1350">
              <a:latin typeface="Times New Roman"/>
              <a:cs typeface="Times New Roman"/>
            </a:endParaRPr>
          </a:p>
          <a:p>
            <a:pPr marL="108585">
              <a:lnSpc>
                <a:spcPct val="100000"/>
              </a:lnSpc>
            </a:pPr>
            <a:r>
              <a:rPr sz="1350" dirty="0">
                <a:solidFill>
                  <a:srgbClr val="333333"/>
                </a:solidFill>
                <a:latin typeface="Georgia"/>
                <a:cs typeface="Georgia"/>
              </a:rPr>
              <a:t>Le </a:t>
            </a:r>
            <a:r>
              <a:rPr sz="1350" spc="-5" dirty="0">
                <a:solidFill>
                  <a:srgbClr val="333333"/>
                </a:solidFill>
                <a:latin typeface="Georgia"/>
                <a:cs typeface="Georgia"/>
              </a:rPr>
              <a:t>scuole coinvolte </a:t>
            </a:r>
            <a:r>
              <a:rPr sz="1350" spc="5" dirty="0">
                <a:solidFill>
                  <a:srgbClr val="333333"/>
                </a:solidFill>
                <a:latin typeface="Georgia"/>
                <a:cs typeface="Georgia"/>
              </a:rPr>
              <a:t>per </a:t>
            </a:r>
            <a:r>
              <a:rPr sz="1350" spc="-5" dirty="0">
                <a:solidFill>
                  <a:srgbClr val="333333"/>
                </a:solidFill>
                <a:latin typeface="Georgia"/>
                <a:cs typeface="Georgia"/>
              </a:rPr>
              <a:t>questa seconda edizione</a:t>
            </a:r>
            <a:r>
              <a:rPr sz="1350" spc="-10" dirty="0">
                <a:solidFill>
                  <a:srgbClr val="333333"/>
                </a:solidFill>
                <a:latin typeface="Georgia"/>
                <a:cs typeface="Georgia"/>
              </a:rPr>
              <a:t> </a:t>
            </a:r>
            <a:r>
              <a:rPr sz="1350" spc="-5" dirty="0">
                <a:solidFill>
                  <a:srgbClr val="333333"/>
                </a:solidFill>
                <a:latin typeface="Georgia"/>
                <a:cs typeface="Georgia"/>
              </a:rPr>
              <a:t>sono:</a:t>
            </a:r>
            <a:endParaRPr sz="1350">
              <a:latin typeface="Georgia"/>
              <a:cs typeface="Georgia"/>
            </a:endParaRPr>
          </a:p>
          <a:p>
            <a:pPr>
              <a:lnSpc>
                <a:spcPct val="100000"/>
              </a:lnSpc>
              <a:spcBef>
                <a:spcPts val="45"/>
              </a:spcBef>
            </a:pPr>
            <a:endParaRPr sz="1350">
              <a:latin typeface="Times New Roman"/>
              <a:cs typeface="Times New Roman"/>
            </a:endParaRPr>
          </a:p>
          <a:p>
            <a:pPr marL="108585">
              <a:lnSpc>
                <a:spcPct val="100000"/>
              </a:lnSpc>
            </a:pPr>
            <a:r>
              <a:rPr sz="1350" dirty="0">
                <a:solidFill>
                  <a:srgbClr val="333333"/>
                </a:solidFill>
                <a:latin typeface="Georgia"/>
                <a:cs typeface="Georgia"/>
              </a:rPr>
              <a:t>ISTITUTO </a:t>
            </a:r>
            <a:r>
              <a:rPr sz="1350" spc="-5" dirty="0">
                <a:solidFill>
                  <a:srgbClr val="333333"/>
                </a:solidFill>
                <a:latin typeface="Georgia"/>
                <a:cs typeface="Georgia"/>
              </a:rPr>
              <a:t>COMPRENSIVO PIEDIMONTE MATESE II </a:t>
            </a:r>
            <a:r>
              <a:rPr sz="1350" dirty="0">
                <a:solidFill>
                  <a:srgbClr val="333333"/>
                </a:solidFill>
                <a:latin typeface="Georgia"/>
                <a:cs typeface="Georgia"/>
              </a:rPr>
              <a:t>– CASTELLO</a:t>
            </a:r>
            <a:endParaRPr sz="1350">
              <a:latin typeface="Georgia"/>
              <a:cs typeface="Georgia"/>
            </a:endParaRPr>
          </a:p>
          <a:p>
            <a:pPr marL="108585" marR="3042920">
              <a:lnSpc>
                <a:spcPct val="110400"/>
              </a:lnSpc>
              <a:spcBef>
                <a:spcPts val="10"/>
              </a:spcBef>
            </a:pPr>
            <a:r>
              <a:rPr sz="1350" spc="-5" dirty="0">
                <a:solidFill>
                  <a:srgbClr val="333333"/>
                </a:solidFill>
                <a:latin typeface="Georgia"/>
                <a:cs typeface="Georgia"/>
              </a:rPr>
              <a:t>Scuola elementare </a:t>
            </a:r>
            <a:r>
              <a:rPr sz="1350" dirty="0">
                <a:solidFill>
                  <a:srgbClr val="333333"/>
                </a:solidFill>
                <a:latin typeface="Georgia"/>
                <a:cs typeface="Georgia"/>
              </a:rPr>
              <a:t>Castello del </a:t>
            </a:r>
            <a:r>
              <a:rPr sz="1350" spc="-5" dirty="0">
                <a:solidFill>
                  <a:srgbClr val="333333"/>
                </a:solidFill>
                <a:latin typeface="Georgia"/>
                <a:cs typeface="Georgia"/>
              </a:rPr>
              <a:t>Matese  Scuola media Castello </a:t>
            </a:r>
            <a:r>
              <a:rPr sz="1350" dirty="0">
                <a:solidFill>
                  <a:srgbClr val="333333"/>
                </a:solidFill>
                <a:latin typeface="Georgia"/>
                <a:cs typeface="Georgia"/>
              </a:rPr>
              <a:t>del</a:t>
            </a:r>
            <a:r>
              <a:rPr sz="1350" spc="-10" dirty="0">
                <a:solidFill>
                  <a:srgbClr val="333333"/>
                </a:solidFill>
                <a:latin typeface="Georgia"/>
                <a:cs typeface="Georgia"/>
              </a:rPr>
              <a:t> </a:t>
            </a:r>
            <a:r>
              <a:rPr sz="1350" spc="-5" dirty="0">
                <a:solidFill>
                  <a:srgbClr val="333333"/>
                </a:solidFill>
                <a:latin typeface="Georgia"/>
                <a:cs typeface="Georgia"/>
              </a:rPr>
              <a:t>Matese</a:t>
            </a:r>
            <a:endParaRPr sz="1350">
              <a:latin typeface="Georgia"/>
              <a:cs typeface="Georgia"/>
            </a:endParaRPr>
          </a:p>
          <a:p>
            <a:pPr>
              <a:lnSpc>
                <a:spcPct val="100000"/>
              </a:lnSpc>
              <a:spcBef>
                <a:spcPts val="45"/>
              </a:spcBef>
            </a:pPr>
            <a:endParaRPr sz="1200">
              <a:latin typeface="Times New Roman"/>
              <a:cs typeface="Times New Roman"/>
            </a:endParaRPr>
          </a:p>
          <a:p>
            <a:pPr marL="108585" marR="2922905">
              <a:lnSpc>
                <a:spcPct val="110400"/>
              </a:lnSpc>
              <a:spcBef>
                <a:spcPts val="5"/>
              </a:spcBef>
            </a:pPr>
            <a:r>
              <a:rPr sz="1350" spc="-5" dirty="0">
                <a:solidFill>
                  <a:srgbClr val="333333"/>
                </a:solidFill>
                <a:latin typeface="Georgia"/>
                <a:cs typeface="Georgia"/>
              </a:rPr>
              <a:t>Scuola elementare San Gregorio Matese  Scuola media </a:t>
            </a:r>
            <a:r>
              <a:rPr sz="1350" dirty="0">
                <a:solidFill>
                  <a:srgbClr val="333333"/>
                </a:solidFill>
                <a:latin typeface="Georgia"/>
                <a:cs typeface="Georgia"/>
              </a:rPr>
              <a:t>San </a:t>
            </a:r>
            <a:r>
              <a:rPr sz="1350" spc="-5" dirty="0">
                <a:solidFill>
                  <a:srgbClr val="333333"/>
                </a:solidFill>
                <a:latin typeface="Georgia"/>
                <a:cs typeface="Georgia"/>
              </a:rPr>
              <a:t>Gregorio</a:t>
            </a:r>
            <a:r>
              <a:rPr sz="1350" spc="-20" dirty="0">
                <a:solidFill>
                  <a:srgbClr val="333333"/>
                </a:solidFill>
                <a:latin typeface="Georgia"/>
                <a:cs typeface="Georgia"/>
              </a:rPr>
              <a:t> </a:t>
            </a:r>
            <a:r>
              <a:rPr sz="1350" spc="-5" dirty="0">
                <a:solidFill>
                  <a:srgbClr val="333333"/>
                </a:solidFill>
                <a:latin typeface="Georgia"/>
                <a:cs typeface="Georgia"/>
              </a:rPr>
              <a:t>Matese</a:t>
            </a:r>
            <a:endParaRPr sz="1350">
              <a:latin typeface="Georgia"/>
              <a:cs typeface="Georgia"/>
            </a:endParaRPr>
          </a:p>
          <a:p>
            <a:pPr>
              <a:lnSpc>
                <a:spcPct val="100000"/>
              </a:lnSpc>
              <a:spcBef>
                <a:spcPts val="30"/>
              </a:spcBef>
            </a:pPr>
            <a:endParaRPr sz="1350">
              <a:latin typeface="Times New Roman"/>
              <a:cs typeface="Times New Roman"/>
            </a:endParaRPr>
          </a:p>
          <a:p>
            <a:pPr marL="108585">
              <a:lnSpc>
                <a:spcPct val="100000"/>
              </a:lnSpc>
            </a:pPr>
            <a:r>
              <a:rPr sz="1350" spc="-5" dirty="0">
                <a:solidFill>
                  <a:srgbClr val="333333"/>
                </a:solidFill>
                <a:latin typeface="Georgia"/>
                <a:cs typeface="Georgia"/>
              </a:rPr>
              <a:t>ISTITUTO COMPRENSIVO </a:t>
            </a:r>
            <a:r>
              <a:rPr sz="1350" dirty="0">
                <a:solidFill>
                  <a:srgbClr val="333333"/>
                </a:solidFill>
                <a:latin typeface="Georgia"/>
                <a:cs typeface="Georgia"/>
              </a:rPr>
              <a:t>“ G. </a:t>
            </a:r>
            <a:r>
              <a:rPr sz="1350" spc="-5" dirty="0">
                <a:solidFill>
                  <a:srgbClr val="333333"/>
                </a:solidFill>
                <a:latin typeface="Georgia"/>
                <a:cs typeface="Georgia"/>
              </a:rPr>
              <a:t>FALCONE </a:t>
            </a:r>
            <a:r>
              <a:rPr sz="1350" dirty="0">
                <a:solidFill>
                  <a:srgbClr val="333333"/>
                </a:solidFill>
                <a:latin typeface="Georgia"/>
                <a:cs typeface="Georgia"/>
              </a:rPr>
              <a:t>– </a:t>
            </a:r>
            <a:r>
              <a:rPr sz="1350" spc="-5" dirty="0">
                <a:solidFill>
                  <a:srgbClr val="333333"/>
                </a:solidFill>
                <a:latin typeface="Georgia"/>
                <a:cs typeface="Georgia"/>
              </a:rPr>
              <a:t>”PIEDIMONTE MATESE</a:t>
            </a:r>
            <a:endParaRPr sz="1350">
              <a:latin typeface="Georgia"/>
              <a:cs typeface="Georgia"/>
            </a:endParaRPr>
          </a:p>
          <a:p>
            <a:pPr marL="108585" marR="3020060">
              <a:lnSpc>
                <a:spcPct val="110400"/>
              </a:lnSpc>
              <a:spcBef>
                <a:spcPts val="15"/>
              </a:spcBef>
            </a:pPr>
            <a:r>
              <a:rPr sz="1350" spc="-5" dirty="0">
                <a:solidFill>
                  <a:srgbClr val="333333"/>
                </a:solidFill>
                <a:latin typeface="Georgia"/>
                <a:cs typeface="Georgia"/>
              </a:rPr>
              <a:t>Scuola elementare Sant’ Angelo d’Alife  Scuola media Sant’ Angelo d’Alife</a:t>
            </a:r>
            <a:endParaRPr sz="1350">
              <a:latin typeface="Georgia"/>
              <a:cs typeface="Georgia"/>
            </a:endParaRPr>
          </a:p>
          <a:p>
            <a:pPr>
              <a:lnSpc>
                <a:spcPct val="100000"/>
              </a:lnSpc>
              <a:spcBef>
                <a:spcPts val="40"/>
              </a:spcBef>
            </a:pPr>
            <a:endParaRPr sz="1350">
              <a:latin typeface="Times New Roman"/>
              <a:cs typeface="Times New Roman"/>
            </a:endParaRPr>
          </a:p>
          <a:p>
            <a:pPr marL="108585">
              <a:lnSpc>
                <a:spcPct val="100000"/>
              </a:lnSpc>
            </a:pPr>
            <a:r>
              <a:rPr sz="1350" dirty="0">
                <a:solidFill>
                  <a:srgbClr val="333333"/>
                </a:solidFill>
                <a:latin typeface="Georgia"/>
                <a:cs typeface="Georgia"/>
              </a:rPr>
              <a:t>ISTITUTO </a:t>
            </a:r>
            <a:r>
              <a:rPr sz="1350" spc="-5" dirty="0">
                <a:solidFill>
                  <a:srgbClr val="333333"/>
                </a:solidFill>
                <a:latin typeface="Georgia"/>
                <a:cs typeface="Georgia"/>
              </a:rPr>
              <a:t>COMPRENSIVO GIOIA SANNITICA</a:t>
            </a:r>
            <a:endParaRPr sz="1350">
              <a:latin typeface="Georgia"/>
              <a:cs typeface="Georgia"/>
            </a:endParaRPr>
          </a:p>
          <a:p>
            <a:pPr marL="108585" marR="2962910">
              <a:lnSpc>
                <a:spcPct val="110400"/>
              </a:lnSpc>
              <a:spcBef>
                <a:spcPts val="15"/>
              </a:spcBef>
            </a:pPr>
            <a:r>
              <a:rPr sz="1350" spc="-5" dirty="0">
                <a:solidFill>
                  <a:srgbClr val="333333"/>
                </a:solidFill>
                <a:latin typeface="Georgia"/>
                <a:cs typeface="Georgia"/>
              </a:rPr>
              <a:t>Scuola elementare San Potito Sannitico  Scuola media </a:t>
            </a:r>
            <a:r>
              <a:rPr sz="1350" dirty="0">
                <a:solidFill>
                  <a:srgbClr val="333333"/>
                </a:solidFill>
                <a:latin typeface="Georgia"/>
                <a:cs typeface="Georgia"/>
              </a:rPr>
              <a:t>San </a:t>
            </a:r>
            <a:r>
              <a:rPr sz="1350" spc="-5" dirty="0">
                <a:solidFill>
                  <a:srgbClr val="333333"/>
                </a:solidFill>
                <a:latin typeface="Georgia"/>
                <a:cs typeface="Georgia"/>
              </a:rPr>
              <a:t>Potito Sannitico</a:t>
            </a:r>
            <a:endParaRPr sz="1350">
              <a:latin typeface="Georgia"/>
              <a:cs typeface="Georgia"/>
            </a:endParaRP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Ottopagine.it  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4 </a:t>
            </a:r>
            <a:r>
              <a:rPr sz="1400" b="1" spc="-5" dirty="0">
                <a:latin typeface="Arial"/>
                <a:cs typeface="Arial"/>
              </a:rPr>
              <a:t>di</a:t>
            </a:r>
            <a:r>
              <a:rPr sz="1400" b="1" spc="-10" dirty="0">
                <a:latin typeface="Arial"/>
                <a:cs typeface="Arial"/>
              </a:rPr>
              <a:t> </a:t>
            </a:r>
            <a:r>
              <a:rPr sz="1400" b="1" dirty="0">
                <a:latin typeface="Arial"/>
                <a:cs typeface="Arial"/>
              </a:rPr>
              <a:t>5</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15339" y="2347975"/>
            <a:ext cx="6119749" cy="6878319"/>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Ottopagine.it  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5 </a:t>
            </a:r>
            <a:r>
              <a:rPr sz="1400" b="1" spc="-5" dirty="0">
                <a:latin typeface="Arial"/>
                <a:cs typeface="Arial"/>
              </a:rPr>
              <a:t>di</a:t>
            </a:r>
            <a:r>
              <a:rPr sz="1400" b="1" spc="-10" dirty="0">
                <a:latin typeface="Arial"/>
                <a:cs typeface="Arial"/>
              </a:rPr>
              <a:t> </a:t>
            </a:r>
            <a:r>
              <a:rPr sz="1400" b="1" dirty="0">
                <a:latin typeface="Arial"/>
                <a:cs typeface="Arial"/>
              </a:rPr>
              <a:t>5</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15339" y="2119883"/>
            <a:ext cx="6119368" cy="343230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dirty="0">
                <a:latin typeface="Arial"/>
                <a:cs typeface="Arial"/>
              </a:rPr>
              <a:t>Paesenews.it  </a:t>
            </a:r>
            <a:r>
              <a:rPr sz="1600" b="1" spc="-5" dirty="0">
                <a:latin typeface="Arial"/>
                <a:cs typeface="Arial"/>
              </a:rPr>
              <a:t>19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89479" y="2442971"/>
            <a:ext cx="2179700" cy="79070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10333" y="3395471"/>
            <a:ext cx="3739515" cy="292353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20090" y="6472427"/>
            <a:ext cx="6119368" cy="3394836"/>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91288"/>
          <a:ext cx="5779770" cy="9011285"/>
        </p:xfrm>
        <a:graphic>
          <a:graphicData uri="http://schemas.openxmlformats.org/drawingml/2006/table">
            <a:tbl>
              <a:tblPr firstRow="1" bandRow="1">
                <a:tableStyleId>{2D5ABB26-0587-4C30-8999-92F81FD0307C}</a:tableStyleId>
              </a:tblPr>
              <a:tblGrid>
                <a:gridCol w="2453005">
                  <a:extLst>
                    <a:ext uri="{9D8B030D-6E8A-4147-A177-3AD203B41FA5}">
                      <a16:colId xmlns:a16="http://schemas.microsoft.com/office/drawing/2014/main" val="20000"/>
                    </a:ext>
                  </a:extLst>
                </a:gridCol>
                <a:gridCol w="805815">
                  <a:extLst>
                    <a:ext uri="{9D8B030D-6E8A-4147-A177-3AD203B41FA5}">
                      <a16:colId xmlns:a16="http://schemas.microsoft.com/office/drawing/2014/main" val="20001"/>
                    </a:ext>
                  </a:extLst>
                </a:gridCol>
                <a:gridCol w="779145">
                  <a:extLst>
                    <a:ext uri="{9D8B030D-6E8A-4147-A177-3AD203B41FA5}">
                      <a16:colId xmlns:a16="http://schemas.microsoft.com/office/drawing/2014/main" val="20002"/>
                    </a:ext>
                  </a:extLst>
                </a:gridCol>
                <a:gridCol w="1741170">
                  <a:extLst>
                    <a:ext uri="{9D8B030D-6E8A-4147-A177-3AD203B41FA5}">
                      <a16:colId xmlns:a16="http://schemas.microsoft.com/office/drawing/2014/main" val="20003"/>
                    </a:ext>
                  </a:extLst>
                </a:gridCol>
              </a:tblGrid>
              <a:tr h="204948">
                <a:tc>
                  <a:txBody>
                    <a:bodyPr/>
                    <a:lstStyle/>
                    <a:p>
                      <a:pPr marL="31750">
                        <a:lnSpc>
                          <a:spcPts val="1125"/>
                        </a:lnSpc>
                      </a:pPr>
                      <a:r>
                        <a:rPr sz="1000" b="1" spc="5" dirty="0">
                          <a:latin typeface="Arial"/>
                          <a:cs typeface="Arial"/>
                        </a:rPr>
                        <a:t>Indice </a:t>
                      </a:r>
                      <a:r>
                        <a:rPr sz="1000" b="1" spc="10" dirty="0">
                          <a:latin typeface="Arial"/>
                          <a:cs typeface="Arial"/>
                        </a:rPr>
                        <a:t>della </a:t>
                      </a:r>
                      <a:r>
                        <a:rPr sz="1000" b="1" spc="5" dirty="0">
                          <a:latin typeface="Arial"/>
                          <a:cs typeface="Arial"/>
                        </a:rPr>
                        <a:t>rassegna</a:t>
                      </a:r>
                      <a:r>
                        <a:rPr sz="1000" b="1" spc="-5" dirty="0">
                          <a:latin typeface="Arial"/>
                          <a:cs typeface="Arial"/>
                        </a:rPr>
                        <a:t> </a:t>
                      </a:r>
                      <a:r>
                        <a:rPr sz="1000" b="1" spc="5" dirty="0">
                          <a:latin typeface="Arial"/>
                          <a:cs typeface="Arial"/>
                        </a:rPr>
                        <a:t>stampa</a:t>
                      </a:r>
                      <a:endParaRPr sz="1000">
                        <a:latin typeface="Arial"/>
                        <a:cs typeface="Arial"/>
                      </a:endParaRPr>
                    </a:p>
                  </a:txBody>
                  <a:tcPr marL="0" marR="0" marT="0" marB="0"/>
                </a:tc>
                <a:tc rowSpan="2" gridSpan="3">
                  <a:txBody>
                    <a:bodyPr/>
                    <a:lstStyle/>
                    <a:p>
                      <a:pPr>
                        <a:lnSpc>
                          <a:spcPct val="100000"/>
                        </a:lnSpc>
                      </a:pPr>
                      <a:endParaRPr sz="1000">
                        <a:latin typeface="Times New Roman"/>
                        <a:cs typeface="Times New Roman"/>
                      </a:endParaRPr>
                    </a:p>
                  </a:txBody>
                  <a:tcPr marL="0" marR="0" marT="0" marB="0"/>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393192">
                <a:tc>
                  <a:txBody>
                    <a:bodyPr/>
                    <a:lstStyle/>
                    <a:p>
                      <a:pPr marL="31750">
                        <a:lnSpc>
                          <a:spcPct val="100000"/>
                        </a:lnSpc>
                        <a:spcBef>
                          <a:spcPts val="395"/>
                        </a:spcBef>
                      </a:pPr>
                      <a:r>
                        <a:rPr sz="1000" b="1" i="1" spc="5" dirty="0">
                          <a:latin typeface="Arial"/>
                          <a:cs typeface="Arial"/>
                        </a:rPr>
                        <a:t>Festival </a:t>
                      </a:r>
                      <a:r>
                        <a:rPr sz="1000" b="1" i="1" spc="10" dirty="0">
                          <a:latin typeface="Arial"/>
                          <a:cs typeface="Arial"/>
                        </a:rPr>
                        <a:t>della </a:t>
                      </a:r>
                      <a:r>
                        <a:rPr sz="1000" b="1" i="1" spc="5" dirty="0">
                          <a:latin typeface="Arial"/>
                          <a:cs typeface="Arial"/>
                        </a:rPr>
                        <a:t>Cultura Creativa</a:t>
                      </a:r>
                      <a:r>
                        <a:rPr sz="1000" b="1" i="1" spc="-10" dirty="0">
                          <a:latin typeface="Arial"/>
                          <a:cs typeface="Arial"/>
                        </a:rPr>
                        <a:t> </a:t>
                      </a:r>
                      <a:r>
                        <a:rPr sz="1000" b="1" i="1" spc="5" dirty="0">
                          <a:latin typeface="Arial"/>
                          <a:cs typeface="Arial"/>
                        </a:rPr>
                        <a:t>2015</a:t>
                      </a:r>
                      <a:endParaRPr sz="1000">
                        <a:latin typeface="Arial"/>
                        <a:cs typeface="Arial"/>
                      </a:endParaRPr>
                    </a:p>
                  </a:txBody>
                  <a:tcPr marL="0" marR="0" marT="50165" marB="0"/>
                </a:tc>
                <a:tc gridSpan="3"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651509">
                <a:tc>
                  <a:txBody>
                    <a:bodyPr/>
                    <a:lstStyle/>
                    <a:p>
                      <a:pPr>
                        <a:lnSpc>
                          <a:spcPct val="100000"/>
                        </a:lnSpc>
                        <a:spcBef>
                          <a:spcPts val="25"/>
                        </a:spcBef>
                      </a:pPr>
                      <a:endParaRPr sz="1200">
                        <a:latin typeface="Times New Roman"/>
                        <a:cs typeface="Times New Roman"/>
                      </a:endParaRPr>
                    </a:p>
                    <a:p>
                      <a:pPr marL="31750">
                        <a:lnSpc>
                          <a:spcPct val="100000"/>
                        </a:lnSpc>
                      </a:pPr>
                      <a:r>
                        <a:rPr sz="1000" b="1" spc="10" dirty="0">
                          <a:latin typeface="Arial"/>
                          <a:cs typeface="Arial"/>
                        </a:rPr>
                        <a:t>Online</a:t>
                      </a:r>
                      <a:endParaRPr sz="1000">
                        <a:latin typeface="Arial"/>
                        <a:cs typeface="Arial"/>
                      </a:endParaRPr>
                    </a:p>
                    <a:p>
                      <a:pPr marL="31750">
                        <a:lnSpc>
                          <a:spcPct val="100000"/>
                        </a:lnSpc>
                        <a:spcBef>
                          <a:spcPts val="850"/>
                        </a:spcBef>
                      </a:pPr>
                      <a:r>
                        <a:rPr sz="1000" u="sng" spc="5" dirty="0">
                          <a:uFill>
                            <a:solidFill>
                              <a:srgbClr val="000000"/>
                            </a:solidFill>
                          </a:uFill>
                          <a:latin typeface="Arial"/>
                          <a:cs typeface="Arial"/>
                        </a:rPr>
                        <a:t>Testata</a:t>
                      </a:r>
                      <a:endParaRPr sz="1000">
                        <a:latin typeface="Arial"/>
                        <a:cs typeface="Arial"/>
                      </a:endParaRPr>
                    </a:p>
                  </a:txBody>
                  <a:tcPr marL="0" marR="0" marT="3175" marB="0"/>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53975" algn="ctr">
                        <a:lnSpc>
                          <a:spcPct val="100000"/>
                        </a:lnSpc>
                        <a:spcBef>
                          <a:spcPts val="925"/>
                        </a:spcBef>
                      </a:pPr>
                      <a:r>
                        <a:rPr sz="1000" u="sng" spc="5" dirty="0">
                          <a:uFill>
                            <a:solidFill>
                              <a:srgbClr val="000000"/>
                            </a:solidFill>
                          </a:uFill>
                          <a:latin typeface="Arial"/>
                          <a:cs typeface="Arial"/>
                        </a:rPr>
                        <a:t>giorno</a:t>
                      </a:r>
                      <a:endParaRPr sz="1000">
                        <a:latin typeface="Arial"/>
                        <a:cs typeface="Arial"/>
                      </a:endParaRPr>
                    </a:p>
                  </a:txBody>
                  <a:tcPr marL="0" marR="0" marT="0" marB="0"/>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78105" algn="ctr">
                        <a:lnSpc>
                          <a:spcPct val="100000"/>
                        </a:lnSpc>
                        <a:spcBef>
                          <a:spcPts val="925"/>
                        </a:spcBef>
                      </a:pPr>
                      <a:r>
                        <a:rPr sz="1000" u="sng" spc="10" dirty="0">
                          <a:uFill>
                            <a:solidFill>
                              <a:srgbClr val="000000"/>
                            </a:solidFill>
                          </a:uFill>
                          <a:latin typeface="Arial"/>
                          <a:cs typeface="Arial"/>
                        </a:rPr>
                        <a:t>mese</a:t>
                      </a:r>
                      <a:endParaRPr sz="1000">
                        <a:latin typeface="Arial"/>
                        <a:cs typeface="Arial"/>
                      </a:endParaRPr>
                    </a:p>
                  </a:txBody>
                  <a:tcPr marL="0" marR="0" marT="0" marB="0"/>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marL="116205">
                        <a:lnSpc>
                          <a:spcPct val="100000"/>
                        </a:lnSpc>
                        <a:spcBef>
                          <a:spcPts val="925"/>
                        </a:spcBef>
                      </a:pPr>
                      <a:r>
                        <a:rPr sz="1000" u="sng" spc="5" dirty="0">
                          <a:uFill>
                            <a:solidFill>
                              <a:srgbClr val="000000"/>
                            </a:solidFill>
                          </a:uFill>
                          <a:latin typeface="Arial"/>
                          <a:cs typeface="Arial"/>
                        </a:rPr>
                        <a:t>pagine in rassegna</a:t>
                      </a:r>
                      <a:r>
                        <a:rPr sz="1000" u="sng" spc="-25" dirty="0">
                          <a:uFill>
                            <a:solidFill>
                              <a:srgbClr val="000000"/>
                            </a:solidFill>
                          </a:uFill>
                          <a:latin typeface="Arial"/>
                          <a:cs typeface="Arial"/>
                        </a:rPr>
                        <a:t> </a:t>
                      </a:r>
                      <a:r>
                        <a:rPr sz="1000" u="sng" spc="10" dirty="0">
                          <a:uFill>
                            <a:solidFill>
                              <a:srgbClr val="000000"/>
                            </a:solidFill>
                          </a:uFill>
                          <a:latin typeface="Arial"/>
                          <a:cs typeface="Arial"/>
                        </a:rPr>
                        <a:t>stampa</a:t>
                      </a:r>
                      <a:r>
                        <a:rPr sz="1000" u="sng" spc="15" dirty="0">
                          <a:uFill>
                            <a:solidFill>
                              <a:srgbClr val="000000"/>
                            </a:solidFill>
                          </a:uFill>
                          <a:latin typeface="Arial"/>
                          <a:cs typeface="Arial"/>
                        </a:rPr>
                        <a:t> </a:t>
                      </a:r>
                      <a:endParaRPr sz="1000">
                        <a:latin typeface="Arial"/>
                        <a:cs typeface="Arial"/>
                      </a:endParaRPr>
                    </a:p>
                  </a:txBody>
                  <a:tcPr marL="0" marR="0" marT="0" marB="0"/>
                </a:tc>
                <a:extLst>
                  <a:ext uri="{0D108BD9-81ED-4DB2-BD59-A6C34878D82A}">
                    <a16:rowId xmlns:a16="http://schemas.microsoft.com/office/drawing/2014/main" val="10002"/>
                  </a:ext>
                </a:extLst>
              </a:tr>
              <a:tr h="260794">
                <a:tc>
                  <a:txBody>
                    <a:bodyPr/>
                    <a:lstStyle/>
                    <a:p>
                      <a:pPr marL="31750">
                        <a:lnSpc>
                          <a:spcPct val="100000"/>
                        </a:lnSpc>
                        <a:spcBef>
                          <a:spcPts val="380"/>
                        </a:spcBef>
                      </a:pPr>
                      <a:r>
                        <a:rPr sz="1000" spc="5" dirty="0">
                          <a:latin typeface="Arial"/>
                          <a:cs typeface="Arial"/>
                        </a:rPr>
                        <a:t>Cilentonotizie.it</a:t>
                      </a:r>
                      <a:endParaRPr sz="1000">
                        <a:latin typeface="Arial"/>
                        <a:cs typeface="Arial"/>
                      </a:endParaRPr>
                    </a:p>
                  </a:txBody>
                  <a:tcPr marL="0" marR="0" marT="48260" marB="0"/>
                </a:tc>
                <a:tc>
                  <a:txBody>
                    <a:bodyPr/>
                    <a:lstStyle/>
                    <a:p>
                      <a:pPr marL="55244" algn="ctr">
                        <a:lnSpc>
                          <a:spcPct val="100000"/>
                        </a:lnSpc>
                        <a:spcBef>
                          <a:spcPts val="380"/>
                        </a:spcBef>
                      </a:pPr>
                      <a:r>
                        <a:rPr sz="1000" spc="5" dirty="0">
                          <a:latin typeface="Arial"/>
                          <a:cs typeface="Arial"/>
                        </a:rPr>
                        <a:t>20</a:t>
                      </a:r>
                      <a:endParaRPr sz="1000">
                        <a:latin typeface="Arial"/>
                        <a:cs typeface="Arial"/>
                      </a:endParaRPr>
                    </a:p>
                  </a:txBody>
                  <a:tcPr marL="0" marR="0" marT="48260" marB="0"/>
                </a:tc>
                <a:tc>
                  <a:txBody>
                    <a:bodyPr/>
                    <a:lstStyle/>
                    <a:p>
                      <a:pPr marL="79375" algn="ctr">
                        <a:lnSpc>
                          <a:spcPct val="100000"/>
                        </a:lnSpc>
                        <a:spcBef>
                          <a:spcPts val="380"/>
                        </a:spcBef>
                      </a:pPr>
                      <a:r>
                        <a:rPr sz="1000" spc="5" dirty="0">
                          <a:latin typeface="Arial"/>
                          <a:cs typeface="Arial"/>
                        </a:rPr>
                        <a:t>febbraio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03"/>
                  </a:ext>
                </a:extLst>
              </a:tr>
              <a:tr h="260794">
                <a:tc>
                  <a:txBody>
                    <a:bodyPr/>
                    <a:lstStyle/>
                    <a:p>
                      <a:pPr marL="31750">
                        <a:lnSpc>
                          <a:spcPct val="100000"/>
                        </a:lnSpc>
                        <a:spcBef>
                          <a:spcPts val="380"/>
                        </a:spcBef>
                      </a:pPr>
                      <a:r>
                        <a:rPr sz="1000" dirty="0">
                          <a:latin typeface="Arial"/>
                          <a:cs typeface="Arial"/>
                        </a:rPr>
                        <a:t>Corriere.it</a:t>
                      </a:r>
                      <a:endParaRPr sz="1000">
                        <a:latin typeface="Arial"/>
                        <a:cs typeface="Arial"/>
                      </a:endParaRPr>
                    </a:p>
                  </a:txBody>
                  <a:tcPr marL="0" marR="0" marT="48260" marB="0"/>
                </a:tc>
                <a:tc>
                  <a:txBody>
                    <a:bodyPr/>
                    <a:lstStyle/>
                    <a:p>
                      <a:pPr marL="55244" algn="ctr">
                        <a:lnSpc>
                          <a:spcPct val="100000"/>
                        </a:lnSpc>
                        <a:spcBef>
                          <a:spcPts val="380"/>
                        </a:spcBef>
                      </a:pPr>
                      <a:r>
                        <a:rPr sz="1000" spc="5" dirty="0">
                          <a:latin typeface="Arial"/>
                          <a:cs typeface="Arial"/>
                        </a:rPr>
                        <a:t>27</a:t>
                      </a:r>
                      <a:endParaRPr sz="1000">
                        <a:latin typeface="Arial"/>
                        <a:cs typeface="Arial"/>
                      </a:endParaRPr>
                    </a:p>
                  </a:txBody>
                  <a:tcPr marL="0" marR="0" marT="48260" marB="0"/>
                </a:tc>
                <a:tc>
                  <a:txBody>
                    <a:bodyPr/>
                    <a:lstStyle/>
                    <a:p>
                      <a:pPr marL="79375" algn="ctr">
                        <a:lnSpc>
                          <a:spcPct val="100000"/>
                        </a:lnSpc>
                        <a:spcBef>
                          <a:spcPts val="380"/>
                        </a:spcBef>
                      </a:pPr>
                      <a:r>
                        <a:rPr sz="1000" spc="5" dirty="0">
                          <a:latin typeface="Arial"/>
                          <a:cs typeface="Arial"/>
                        </a:rPr>
                        <a:t>febbraio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4"/>
                  </a:ext>
                </a:extLst>
              </a:tr>
              <a:tr h="260603">
                <a:tc>
                  <a:txBody>
                    <a:bodyPr/>
                    <a:lstStyle/>
                    <a:p>
                      <a:pPr marL="31750">
                        <a:lnSpc>
                          <a:spcPct val="100000"/>
                        </a:lnSpc>
                        <a:spcBef>
                          <a:spcPts val="380"/>
                        </a:spcBef>
                      </a:pPr>
                      <a:r>
                        <a:rPr sz="1000" spc="5" dirty="0">
                          <a:latin typeface="Arial"/>
                          <a:cs typeface="Arial"/>
                        </a:rPr>
                        <a:t>Italiarinasce.it</a:t>
                      </a:r>
                      <a:endParaRPr sz="1000">
                        <a:latin typeface="Arial"/>
                        <a:cs typeface="Arial"/>
                      </a:endParaRPr>
                    </a:p>
                  </a:txBody>
                  <a:tcPr marL="0" marR="0" marT="48260" marB="0"/>
                </a:tc>
                <a:tc>
                  <a:txBody>
                    <a:bodyPr/>
                    <a:lstStyle/>
                    <a:p>
                      <a:pPr marL="55244" algn="ctr">
                        <a:lnSpc>
                          <a:spcPct val="100000"/>
                        </a:lnSpc>
                        <a:spcBef>
                          <a:spcPts val="380"/>
                        </a:spcBef>
                      </a:pPr>
                      <a:r>
                        <a:rPr sz="1000" spc="5" dirty="0">
                          <a:latin typeface="Arial"/>
                          <a:cs typeface="Arial"/>
                        </a:rPr>
                        <a:t>27</a:t>
                      </a:r>
                      <a:endParaRPr sz="1000">
                        <a:latin typeface="Arial"/>
                        <a:cs typeface="Arial"/>
                      </a:endParaRPr>
                    </a:p>
                  </a:txBody>
                  <a:tcPr marL="0" marR="0" marT="48260" marB="0"/>
                </a:tc>
                <a:tc>
                  <a:txBody>
                    <a:bodyPr/>
                    <a:lstStyle/>
                    <a:p>
                      <a:pPr marL="79375" algn="ctr">
                        <a:lnSpc>
                          <a:spcPct val="100000"/>
                        </a:lnSpc>
                        <a:spcBef>
                          <a:spcPts val="380"/>
                        </a:spcBef>
                      </a:pPr>
                      <a:r>
                        <a:rPr sz="1000" spc="5" dirty="0">
                          <a:latin typeface="Arial"/>
                          <a:cs typeface="Arial"/>
                        </a:rPr>
                        <a:t>febbraio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5"/>
                  </a:ext>
                </a:extLst>
              </a:tr>
              <a:tr h="260603">
                <a:tc>
                  <a:txBody>
                    <a:bodyPr/>
                    <a:lstStyle/>
                    <a:p>
                      <a:pPr marL="31750">
                        <a:lnSpc>
                          <a:spcPct val="100000"/>
                        </a:lnSpc>
                        <a:spcBef>
                          <a:spcPts val="380"/>
                        </a:spcBef>
                      </a:pPr>
                      <a:r>
                        <a:rPr sz="1000" spc="5" dirty="0">
                          <a:latin typeface="Arial"/>
                          <a:cs typeface="Arial"/>
                        </a:rPr>
                        <a:t>Fidest.it</a:t>
                      </a:r>
                      <a:endParaRPr sz="1000">
                        <a:latin typeface="Arial"/>
                        <a:cs typeface="Arial"/>
                      </a:endParaRPr>
                    </a:p>
                  </a:txBody>
                  <a:tcPr marL="0" marR="0" marT="48260" marB="0"/>
                </a:tc>
                <a:tc>
                  <a:txBody>
                    <a:bodyPr/>
                    <a:lstStyle/>
                    <a:p>
                      <a:pPr marL="55244" algn="ctr">
                        <a:lnSpc>
                          <a:spcPct val="100000"/>
                        </a:lnSpc>
                        <a:spcBef>
                          <a:spcPts val="380"/>
                        </a:spcBef>
                      </a:pPr>
                      <a:r>
                        <a:rPr sz="1000" spc="5" dirty="0">
                          <a:latin typeface="Arial"/>
                          <a:cs typeface="Arial"/>
                        </a:rPr>
                        <a:t>28</a:t>
                      </a:r>
                      <a:endParaRPr sz="1000">
                        <a:latin typeface="Arial"/>
                        <a:cs typeface="Arial"/>
                      </a:endParaRPr>
                    </a:p>
                  </a:txBody>
                  <a:tcPr marL="0" marR="0" marT="48260" marB="0"/>
                </a:tc>
                <a:tc>
                  <a:txBody>
                    <a:bodyPr/>
                    <a:lstStyle/>
                    <a:p>
                      <a:pPr marL="79375" algn="ctr">
                        <a:lnSpc>
                          <a:spcPct val="100000"/>
                        </a:lnSpc>
                        <a:spcBef>
                          <a:spcPts val="380"/>
                        </a:spcBef>
                      </a:pPr>
                      <a:r>
                        <a:rPr sz="1000" spc="5" dirty="0">
                          <a:latin typeface="Arial"/>
                          <a:cs typeface="Arial"/>
                        </a:rPr>
                        <a:t>febbraio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6"/>
                  </a:ext>
                </a:extLst>
              </a:tr>
              <a:tr h="260604">
                <a:tc>
                  <a:txBody>
                    <a:bodyPr/>
                    <a:lstStyle/>
                    <a:p>
                      <a:pPr marL="31750">
                        <a:lnSpc>
                          <a:spcPct val="100000"/>
                        </a:lnSpc>
                        <a:spcBef>
                          <a:spcPts val="380"/>
                        </a:spcBef>
                      </a:pPr>
                      <a:r>
                        <a:rPr sz="1000" dirty="0">
                          <a:latin typeface="Arial"/>
                          <a:cs typeface="Arial"/>
                        </a:rPr>
                        <a:t>Corriere.it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2</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5" dirty="0">
                          <a:latin typeface="Arial"/>
                          <a:cs typeface="Arial"/>
                        </a:rPr>
                        <a:t>Borsaitaliana.it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3</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8"/>
                  </a:ext>
                </a:extLst>
              </a:tr>
              <a:tr h="260603">
                <a:tc>
                  <a:txBody>
                    <a:bodyPr/>
                    <a:lstStyle/>
                    <a:p>
                      <a:pPr marL="31750">
                        <a:lnSpc>
                          <a:spcPct val="100000"/>
                        </a:lnSpc>
                        <a:spcBef>
                          <a:spcPts val="380"/>
                        </a:spcBef>
                      </a:pPr>
                      <a:r>
                        <a:rPr sz="1000" spc="5" dirty="0">
                          <a:latin typeface="Arial"/>
                          <a:cs typeface="Arial"/>
                        </a:rPr>
                        <a:t>Fabitv.it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3</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5" dirty="0">
                          <a:latin typeface="Arial"/>
                          <a:cs typeface="Arial"/>
                        </a:rPr>
                        <a:t>Adnkronos.com</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0"/>
                  </a:ext>
                </a:extLst>
              </a:tr>
              <a:tr h="260730">
                <a:tc>
                  <a:txBody>
                    <a:bodyPr/>
                    <a:lstStyle/>
                    <a:p>
                      <a:pPr marL="31750">
                        <a:lnSpc>
                          <a:spcPct val="100000"/>
                        </a:lnSpc>
                        <a:spcBef>
                          <a:spcPts val="380"/>
                        </a:spcBef>
                      </a:pPr>
                      <a:r>
                        <a:rPr sz="1000" spc="5" dirty="0">
                          <a:latin typeface="Arial"/>
                          <a:cs typeface="Arial"/>
                        </a:rPr>
                        <a:t>Ansa.it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1"/>
                  </a:ext>
                </a:extLst>
              </a:tr>
              <a:tr h="260731">
                <a:tc>
                  <a:txBody>
                    <a:bodyPr/>
                    <a:lstStyle/>
                    <a:p>
                      <a:pPr marL="31750">
                        <a:lnSpc>
                          <a:spcPct val="100000"/>
                        </a:lnSpc>
                        <a:spcBef>
                          <a:spcPts val="380"/>
                        </a:spcBef>
                      </a:pPr>
                      <a:r>
                        <a:rPr sz="1000" dirty="0">
                          <a:latin typeface="Arial"/>
                          <a:cs typeface="Arial"/>
                        </a:rPr>
                        <a:t>Arezzoweb.it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2"/>
                  </a:ext>
                </a:extLst>
              </a:tr>
              <a:tr h="260603">
                <a:tc>
                  <a:txBody>
                    <a:bodyPr/>
                    <a:lstStyle/>
                    <a:p>
                      <a:pPr marL="31750">
                        <a:lnSpc>
                          <a:spcPct val="100000"/>
                        </a:lnSpc>
                        <a:spcBef>
                          <a:spcPts val="380"/>
                        </a:spcBef>
                      </a:pPr>
                      <a:r>
                        <a:rPr sz="1000" spc="10" dirty="0">
                          <a:latin typeface="Arial"/>
                          <a:cs typeface="Arial"/>
                        </a:rPr>
                        <a:t>Askanews.it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3"/>
                  </a:ext>
                </a:extLst>
              </a:tr>
              <a:tr h="260604">
                <a:tc>
                  <a:txBody>
                    <a:bodyPr/>
                    <a:lstStyle/>
                    <a:p>
                      <a:pPr marL="31750">
                        <a:lnSpc>
                          <a:spcPct val="100000"/>
                        </a:lnSpc>
                        <a:spcBef>
                          <a:spcPts val="380"/>
                        </a:spcBef>
                      </a:pPr>
                      <a:r>
                        <a:rPr sz="1000" spc="5" dirty="0">
                          <a:latin typeface="Arial"/>
                          <a:cs typeface="Arial"/>
                        </a:rPr>
                        <a:t>Borsaitaliana.it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4"/>
                  </a:ext>
                </a:extLst>
              </a:tr>
              <a:tr h="260603">
                <a:tc>
                  <a:txBody>
                    <a:bodyPr/>
                    <a:lstStyle/>
                    <a:p>
                      <a:pPr marL="31750">
                        <a:lnSpc>
                          <a:spcPct val="100000"/>
                        </a:lnSpc>
                        <a:spcBef>
                          <a:spcPts val="380"/>
                        </a:spcBef>
                      </a:pPr>
                      <a:r>
                        <a:rPr sz="1000" dirty="0">
                          <a:latin typeface="Arial"/>
                          <a:cs typeface="Arial"/>
                        </a:rPr>
                        <a:t>Corriere.it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5"/>
                  </a:ext>
                </a:extLst>
              </a:tr>
              <a:tr h="260603">
                <a:tc>
                  <a:txBody>
                    <a:bodyPr/>
                    <a:lstStyle/>
                    <a:p>
                      <a:pPr marL="31750">
                        <a:lnSpc>
                          <a:spcPct val="100000"/>
                        </a:lnSpc>
                        <a:spcBef>
                          <a:spcPts val="380"/>
                        </a:spcBef>
                      </a:pPr>
                      <a:r>
                        <a:rPr sz="1000" spc="5" dirty="0">
                          <a:latin typeface="Arial"/>
                          <a:cs typeface="Arial"/>
                        </a:rPr>
                        <a:t>Diregiovani.it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6"/>
                  </a:ext>
                </a:extLst>
              </a:tr>
              <a:tr h="260603">
                <a:tc>
                  <a:txBody>
                    <a:bodyPr/>
                    <a:lstStyle/>
                    <a:p>
                      <a:pPr marL="31750">
                        <a:lnSpc>
                          <a:spcPct val="100000"/>
                        </a:lnSpc>
                        <a:spcBef>
                          <a:spcPts val="380"/>
                        </a:spcBef>
                      </a:pPr>
                      <a:r>
                        <a:rPr sz="1000" spc="5" dirty="0">
                          <a:latin typeface="Arial"/>
                          <a:cs typeface="Arial"/>
                        </a:rPr>
                        <a:t>Globalpress.eu</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8</a:t>
                      </a:r>
                      <a:endParaRPr sz="1000">
                        <a:latin typeface="Arial"/>
                        <a:cs typeface="Arial"/>
                      </a:endParaRPr>
                    </a:p>
                  </a:txBody>
                  <a:tcPr marL="0" marR="0" marT="48260" marB="0"/>
                </a:tc>
                <a:extLst>
                  <a:ext uri="{0D108BD9-81ED-4DB2-BD59-A6C34878D82A}">
                    <a16:rowId xmlns:a16="http://schemas.microsoft.com/office/drawing/2014/main" val="10017"/>
                  </a:ext>
                </a:extLst>
              </a:tr>
              <a:tr h="260604">
                <a:tc>
                  <a:txBody>
                    <a:bodyPr/>
                    <a:lstStyle/>
                    <a:p>
                      <a:pPr marL="31750">
                        <a:lnSpc>
                          <a:spcPct val="100000"/>
                        </a:lnSpc>
                        <a:spcBef>
                          <a:spcPts val="380"/>
                        </a:spcBef>
                      </a:pPr>
                      <a:r>
                        <a:rPr sz="1000" spc="5" dirty="0">
                          <a:latin typeface="Arial"/>
                          <a:cs typeface="Arial"/>
                        </a:rPr>
                        <a:t>Ilcorrieredelweb.blogspot.it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18"/>
                  </a:ext>
                </a:extLst>
              </a:tr>
              <a:tr h="260794">
                <a:tc>
                  <a:txBody>
                    <a:bodyPr/>
                    <a:lstStyle/>
                    <a:p>
                      <a:pPr marL="31750">
                        <a:lnSpc>
                          <a:spcPct val="100000"/>
                        </a:lnSpc>
                        <a:spcBef>
                          <a:spcPts val="380"/>
                        </a:spcBef>
                      </a:pPr>
                      <a:r>
                        <a:rPr sz="1000" spc="5" dirty="0">
                          <a:latin typeface="Arial"/>
                          <a:cs typeface="Arial"/>
                        </a:rPr>
                        <a:t>Ilfuoriporta.it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9"/>
                  </a:ext>
                </a:extLst>
              </a:tr>
              <a:tr h="260794">
                <a:tc>
                  <a:txBody>
                    <a:bodyPr/>
                    <a:lstStyle/>
                    <a:p>
                      <a:pPr marL="31750">
                        <a:lnSpc>
                          <a:spcPct val="100000"/>
                        </a:lnSpc>
                        <a:spcBef>
                          <a:spcPts val="380"/>
                        </a:spcBef>
                      </a:pPr>
                      <a:r>
                        <a:rPr sz="1000" spc="5" dirty="0">
                          <a:latin typeface="Arial"/>
                          <a:cs typeface="Arial"/>
                        </a:rPr>
                        <a:t>Ilghirlandaio.com</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0"/>
                  </a:ext>
                </a:extLst>
              </a:tr>
              <a:tr h="260603">
                <a:tc>
                  <a:txBody>
                    <a:bodyPr/>
                    <a:lstStyle/>
                    <a:p>
                      <a:pPr marL="31750">
                        <a:lnSpc>
                          <a:spcPct val="100000"/>
                        </a:lnSpc>
                        <a:spcBef>
                          <a:spcPts val="380"/>
                        </a:spcBef>
                      </a:pPr>
                      <a:r>
                        <a:rPr sz="1000" spc="5" dirty="0">
                          <a:latin typeface="Arial"/>
                          <a:cs typeface="Arial"/>
                        </a:rPr>
                        <a:t>Ilgiornaledellarte.com</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21"/>
                  </a:ext>
                </a:extLst>
              </a:tr>
              <a:tr h="260603">
                <a:tc>
                  <a:txBody>
                    <a:bodyPr/>
                    <a:lstStyle/>
                    <a:p>
                      <a:pPr marL="31750">
                        <a:lnSpc>
                          <a:spcPct val="100000"/>
                        </a:lnSpc>
                        <a:spcBef>
                          <a:spcPts val="380"/>
                        </a:spcBef>
                      </a:pPr>
                      <a:r>
                        <a:rPr sz="1000" spc="5" dirty="0">
                          <a:latin typeface="Arial"/>
                          <a:cs typeface="Arial"/>
                        </a:rPr>
                        <a:t>Ilmeteo.it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2"/>
                  </a:ext>
                </a:extLst>
              </a:tr>
              <a:tr h="260604">
                <a:tc>
                  <a:txBody>
                    <a:bodyPr/>
                    <a:lstStyle/>
                    <a:p>
                      <a:pPr marL="31750">
                        <a:lnSpc>
                          <a:spcPct val="100000"/>
                        </a:lnSpc>
                        <a:spcBef>
                          <a:spcPts val="380"/>
                        </a:spcBef>
                      </a:pPr>
                      <a:r>
                        <a:rPr sz="1000" spc="5" dirty="0">
                          <a:latin typeface="Arial"/>
                          <a:cs typeface="Arial"/>
                        </a:rPr>
                        <a:t>Informazione.it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3"/>
                  </a:ext>
                </a:extLst>
              </a:tr>
              <a:tr h="260603">
                <a:tc>
                  <a:txBody>
                    <a:bodyPr/>
                    <a:lstStyle/>
                    <a:p>
                      <a:pPr marL="31750">
                        <a:lnSpc>
                          <a:spcPct val="100000"/>
                        </a:lnSpc>
                        <a:spcBef>
                          <a:spcPts val="380"/>
                        </a:spcBef>
                      </a:pPr>
                      <a:r>
                        <a:rPr sz="1000" spc="5" dirty="0">
                          <a:latin typeface="Arial"/>
                          <a:cs typeface="Arial"/>
                        </a:rPr>
                        <a:t>It.finance.yahoo.com</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4"/>
                  </a:ext>
                </a:extLst>
              </a:tr>
              <a:tr h="260604">
                <a:tc>
                  <a:txBody>
                    <a:bodyPr/>
                    <a:lstStyle/>
                    <a:p>
                      <a:pPr marL="31750">
                        <a:lnSpc>
                          <a:spcPct val="100000"/>
                        </a:lnSpc>
                        <a:spcBef>
                          <a:spcPts val="380"/>
                        </a:spcBef>
                      </a:pPr>
                      <a:r>
                        <a:rPr sz="1000" spc="5" dirty="0">
                          <a:latin typeface="Arial"/>
                          <a:cs typeface="Arial"/>
                        </a:rPr>
                        <a:t>Itmbattipaglia.com</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5"/>
                  </a:ext>
                </a:extLst>
              </a:tr>
              <a:tr h="260603">
                <a:tc>
                  <a:txBody>
                    <a:bodyPr/>
                    <a:lstStyle/>
                    <a:p>
                      <a:pPr marL="31750">
                        <a:lnSpc>
                          <a:spcPct val="100000"/>
                        </a:lnSpc>
                        <a:spcBef>
                          <a:spcPts val="380"/>
                        </a:spcBef>
                      </a:pPr>
                      <a:r>
                        <a:rPr sz="1000" spc="5" dirty="0">
                          <a:latin typeface="Arial"/>
                          <a:cs typeface="Arial"/>
                        </a:rPr>
                        <a:t>It.newshub.org</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6"/>
                  </a:ext>
                </a:extLst>
              </a:tr>
              <a:tr h="260730">
                <a:tc>
                  <a:txBody>
                    <a:bodyPr/>
                    <a:lstStyle/>
                    <a:p>
                      <a:pPr marL="31750">
                        <a:lnSpc>
                          <a:spcPct val="100000"/>
                        </a:lnSpc>
                        <a:spcBef>
                          <a:spcPts val="380"/>
                        </a:spcBef>
                      </a:pPr>
                      <a:r>
                        <a:rPr sz="1000" spc="5" dirty="0">
                          <a:latin typeface="Arial"/>
                          <a:cs typeface="Arial"/>
                        </a:rPr>
                        <a:t>Ladiscussione.com</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7"/>
                  </a:ext>
                </a:extLst>
              </a:tr>
              <a:tr h="260731">
                <a:tc>
                  <a:txBody>
                    <a:bodyPr/>
                    <a:lstStyle/>
                    <a:p>
                      <a:pPr marL="31750">
                        <a:lnSpc>
                          <a:spcPct val="100000"/>
                        </a:lnSpc>
                        <a:spcBef>
                          <a:spcPts val="380"/>
                        </a:spcBef>
                      </a:pPr>
                      <a:r>
                        <a:rPr sz="1000" spc="5" dirty="0">
                          <a:latin typeface="Arial"/>
                          <a:cs typeface="Arial"/>
                        </a:rPr>
                        <a:t>Lapresse.it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8"/>
                  </a:ext>
                </a:extLst>
              </a:tr>
              <a:tr h="260603">
                <a:tc>
                  <a:txBody>
                    <a:bodyPr/>
                    <a:lstStyle/>
                    <a:p>
                      <a:pPr marL="31750">
                        <a:lnSpc>
                          <a:spcPct val="100000"/>
                        </a:lnSpc>
                        <a:spcBef>
                          <a:spcPts val="380"/>
                        </a:spcBef>
                      </a:pPr>
                      <a:r>
                        <a:rPr sz="1000" spc="5" dirty="0">
                          <a:latin typeface="Arial"/>
                          <a:cs typeface="Arial"/>
                        </a:rPr>
                        <a:t>Lastampa.it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9"/>
                  </a:ext>
                </a:extLst>
              </a:tr>
              <a:tr h="260604">
                <a:tc>
                  <a:txBody>
                    <a:bodyPr/>
                    <a:lstStyle/>
                    <a:p>
                      <a:pPr marL="31750">
                        <a:lnSpc>
                          <a:spcPct val="100000"/>
                        </a:lnSpc>
                        <a:spcBef>
                          <a:spcPts val="380"/>
                        </a:spcBef>
                      </a:pPr>
                      <a:r>
                        <a:rPr sz="1000" spc="5" dirty="0">
                          <a:latin typeface="Arial"/>
                          <a:cs typeface="Arial"/>
                        </a:rPr>
                        <a:t>Milanofinanza.it</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30"/>
                  </a:ext>
                </a:extLst>
              </a:tr>
              <a:tr h="260604">
                <a:tc>
                  <a:txBody>
                    <a:bodyPr/>
                    <a:lstStyle/>
                    <a:p>
                      <a:pPr marL="31750">
                        <a:lnSpc>
                          <a:spcPct val="100000"/>
                        </a:lnSpc>
                        <a:spcBef>
                          <a:spcPts val="380"/>
                        </a:spcBef>
                      </a:pPr>
                      <a:r>
                        <a:rPr sz="1000" spc="5" dirty="0">
                          <a:latin typeface="Arial"/>
                          <a:cs typeface="Arial"/>
                        </a:rPr>
                        <a:t>Mondialibrasile.com</a:t>
                      </a:r>
                      <a:endParaRPr sz="1000">
                        <a:latin typeface="Arial"/>
                        <a:cs typeface="Arial"/>
                      </a:endParaRPr>
                    </a:p>
                  </a:txBody>
                  <a:tcPr marL="0" marR="0" marT="48260" marB="0"/>
                </a:tc>
                <a:tc>
                  <a:txBody>
                    <a:bodyPr/>
                    <a:lstStyle/>
                    <a:p>
                      <a:pPr marL="53975" algn="ct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1"/>
                  </a:ext>
                </a:extLst>
              </a:tr>
              <a:tr h="202662">
                <a:tc>
                  <a:txBody>
                    <a:bodyPr/>
                    <a:lstStyle/>
                    <a:p>
                      <a:pPr marL="31750">
                        <a:lnSpc>
                          <a:spcPts val="1115"/>
                        </a:lnSpc>
                        <a:spcBef>
                          <a:spcPts val="380"/>
                        </a:spcBef>
                      </a:pPr>
                      <a:r>
                        <a:rPr sz="1000" spc="10" dirty="0">
                          <a:latin typeface="Arial"/>
                          <a:cs typeface="Arial"/>
                        </a:rPr>
                        <a:t>Mukkopallino.com</a:t>
                      </a:r>
                      <a:endParaRPr sz="1000">
                        <a:latin typeface="Arial"/>
                        <a:cs typeface="Arial"/>
                      </a:endParaRPr>
                    </a:p>
                  </a:txBody>
                  <a:tcPr marL="0" marR="0" marT="48260" marB="0"/>
                </a:tc>
                <a:tc>
                  <a:txBody>
                    <a:bodyPr/>
                    <a:lstStyle/>
                    <a:p>
                      <a:pPr marL="53975" algn="ctr">
                        <a:lnSpc>
                          <a:spcPts val="1115"/>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78105" algn="ctr">
                        <a:lnSpc>
                          <a:spcPts val="1115"/>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L="204470" algn="ctr">
                        <a:lnSpc>
                          <a:spcPts val="1115"/>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2"/>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875" y="660425"/>
            <a:ext cx="6488616" cy="29168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87955" y="1194658"/>
            <a:ext cx="2011932" cy="118981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684270" y="2566659"/>
            <a:ext cx="2209548" cy="712192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805214"/>
            <a:ext cx="903292" cy="12190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7" name="object 7"/>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149.797</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15" dirty="0">
                <a:latin typeface="Times New Roman"/>
                <a:cs typeface="Times New Roman"/>
              </a:rPr>
              <a:t> </a:t>
            </a:r>
            <a:r>
              <a:rPr sz="950" b="1" spc="10" dirty="0">
                <a:latin typeface="Times New Roman"/>
                <a:cs typeface="Times New Roman"/>
              </a:rPr>
              <a:t>111.365</a:t>
            </a:r>
            <a:r>
              <a:rPr sz="950" b="1" dirty="0">
                <a:latin typeface="Times New Roman"/>
                <a:cs typeface="Times New Roman"/>
              </a:rPr>
              <a:t>	</a:t>
            </a:r>
            <a:r>
              <a:rPr sz="1425" b="1" spc="15" baseline="17543" dirty="0">
                <a:latin typeface="Times New Roman"/>
                <a:cs typeface="Times New Roman"/>
              </a:rPr>
              <a:t>06-MAR-2015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350.000	</a:t>
            </a:r>
            <a:r>
              <a:rPr sz="950" b="1" spc="10" dirty="0">
                <a:latin typeface="Times New Roman"/>
                <a:cs typeface="Times New Roman"/>
              </a:rPr>
              <a:t>Dir. Resp.: </a:t>
            </a:r>
            <a:r>
              <a:rPr sz="950" b="1" spc="15" dirty="0">
                <a:latin typeface="Times New Roman"/>
                <a:cs typeface="Times New Roman"/>
              </a:rPr>
              <a:t> </a:t>
            </a:r>
            <a:r>
              <a:rPr sz="950" b="1" spc="10" dirty="0">
                <a:latin typeface="Times New Roman"/>
                <a:cs typeface="Times New Roman"/>
              </a:rPr>
              <a:t>Marco Tarquinio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19</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8" name="object 8"/>
          <p:cNvSpPr/>
          <p:nvPr/>
        </p:nvSpPr>
        <p:spPr>
          <a:xfrm>
            <a:off x="3505200" y="22859"/>
            <a:ext cx="813815" cy="21335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30200" y="10135869"/>
            <a:ext cx="1069848" cy="4572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1" name="object 11"/>
          <p:cNvSpPr/>
          <p:nvPr/>
        </p:nvSpPr>
        <p:spPr>
          <a:xfrm>
            <a:off x="4675632" y="7031735"/>
            <a:ext cx="198120" cy="113664"/>
          </a:xfrm>
          <a:custGeom>
            <a:avLst/>
            <a:gdLst/>
            <a:ahLst/>
            <a:cxnLst/>
            <a:rect l="l" t="t" r="r" b="b"/>
            <a:pathLst>
              <a:path w="198120" h="113665">
                <a:moveTo>
                  <a:pt x="0" y="113283"/>
                </a:moveTo>
                <a:lnTo>
                  <a:pt x="198120" y="113283"/>
                </a:lnTo>
                <a:lnTo>
                  <a:pt x="198120" y="0"/>
                </a:lnTo>
                <a:lnTo>
                  <a:pt x="0" y="0"/>
                </a:lnTo>
                <a:lnTo>
                  <a:pt x="0" y="113283"/>
                </a:lnTo>
                <a:close/>
              </a:path>
            </a:pathLst>
          </a:custGeom>
          <a:solidFill>
            <a:srgbClr val="BADBBA"/>
          </a:solidFill>
        </p:spPr>
        <p:txBody>
          <a:bodyPr wrap="square" lIns="0" tIns="0" rIns="0" bIns="0" rtlCol="0"/>
          <a:lstStyle/>
          <a:p>
            <a:endParaRPr/>
          </a:p>
        </p:txBody>
      </p:sp>
      <p:sp>
        <p:nvSpPr>
          <p:cNvPr id="12" name="object 12"/>
          <p:cNvSpPr/>
          <p:nvPr/>
        </p:nvSpPr>
        <p:spPr>
          <a:xfrm>
            <a:off x="2682239" y="7165847"/>
            <a:ext cx="265430" cy="110489"/>
          </a:xfrm>
          <a:custGeom>
            <a:avLst/>
            <a:gdLst/>
            <a:ahLst/>
            <a:cxnLst/>
            <a:rect l="l" t="t" r="r" b="b"/>
            <a:pathLst>
              <a:path w="265430" h="110490">
                <a:moveTo>
                  <a:pt x="0" y="110236"/>
                </a:moveTo>
                <a:lnTo>
                  <a:pt x="265175" y="110236"/>
                </a:lnTo>
                <a:lnTo>
                  <a:pt x="265175" y="0"/>
                </a:lnTo>
                <a:lnTo>
                  <a:pt x="0" y="0"/>
                </a:lnTo>
                <a:lnTo>
                  <a:pt x="0" y="110236"/>
                </a:lnTo>
                <a:close/>
              </a:path>
            </a:pathLst>
          </a:custGeom>
          <a:solidFill>
            <a:srgbClr val="BADBBA"/>
          </a:solidFill>
        </p:spPr>
        <p:txBody>
          <a:bodyPr wrap="square" lIns="0" tIns="0" rIns="0" bIns="0" rtlCol="0"/>
          <a:lstStyle/>
          <a:p>
            <a:endParaRPr/>
          </a:p>
        </p:txBody>
      </p:sp>
      <p:sp>
        <p:nvSpPr>
          <p:cNvPr id="13" name="object 13"/>
          <p:cNvSpPr/>
          <p:nvPr/>
        </p:nvSpPr>
        <p:spPr>
          <a:xfrm>
            <a:off x="2965704" y="7162800"/>
            <a:ext cx="381000" cy="113664"/>
          </a:xfrm>
          <a:custGeom>
            <a:avLst/>
            <a:gdLst/>
            <a:ahLst/>
            <a:cxnLst/>
            <a:rect l="l" t="t" r="r" b="b"/>
            <a:pathLst>
              <a:path w="381000" h="113665">
                <a:moveTo>
                  <a:pt x="0" y="113284"/>
                </a:moveTo>
                <a:lnTo>
                  <a:pt x="380999" y="113284"/>
                </a:lnTo>
                <a:lnTo>
                  <a:pt x="380999" y="0"/>
                </a:lnTo>
                <a:lnTo>
                  <a:pt x="0" y="0"/>
                </a:lnTo>
                <a:lnTo>
                  <a:pt x="0" y="113284"/>
                </a:lnTo>
                <a:close/>
              </a:path>
            </a:pathLst>
          </a:custGeom>
          <a:solidFill>
            <a:srgbClr val="BADBBA"/>
          </a:solidFill>
        </p:spPr>
        <p:txBody>
          <a:bodyPr wrap="square" lIns="0" tIns="0" rIns="0" bIns="0" rtlCol="0"/>
          <a:lstStyle/>
          <a:p>
            <a:endParaRPr/>
          </a:p>
        </p:txBody>
      </p:sp>
      <p:sp>
        <p:nvSpPr>
          <p:cNvPr id="14" name="object 14"/>
          <p:cNvSpPr/>
          <p:nvPr/>
        </p:nvSpPr>
        <p:spPr>
          <a:xfrm>
            <a:off x="4136135" y="1639823"/>
            <a:ext cx="487680" cy="149860"/>
          </a:xfrm>
          <a:custGeom>
            <a:avLst/>
            <a:gdLst/>
            <a:ahLst/>
            <a:cxnLst/>
            <a:rect l="l" t="t" r="r" b="b"/>
            <a:pathLst>
              <a:path w="487679" h="149860">
                <a:moveTo>
                  <a:pt x="0" y="149859"/>
                </a:moveTo>
                <a:lnTo>
                  <a:pt x="487679" y="149859"/>
                </a:lnTo>
                <a:lnTo>
                  <a:pt x="487679" y="0"/>
                </a:lnTo>
                <a:lnTo>
                  <a:pt x="0" y="0"/>
                </a:lnTo>
                <a:lnTo>
                  <a:pt x="0" y="149859"/>
                </a:lnTo>
                <a:close/>
              </a:path>
            </a:pathLst>
          </a:custGeom>
          <a:solidFill>
            <a:srgbClr val="BADBBA"/>
          </a:solidFill>
        </p:spPr>
        <p:txBody>
          <a:bodyPr wrap="square" lIns="0" tIns="0" rIns="0" bIns="0" rtlCol="0"/>
          <a:lstStyle/>
          <a:p>
            <a:endParaRPr/>
          </a:p>
        </p:txBody>
      </p:sp>
      <p:sp>
        <p:nvSpPr>
          <p:cNvPr id="15" name="object 15"/>
          <p:cNvSpPr/>
          <p:nvPr/>
        </p:nvSpPr>
        <p:spPr>
          <a:xfrm>
            <a:off x="3371088" y="3813047"/>
            <a:ext cx="353695" cy="113664"/>
          </a:xfrm>
          <a:custGeom>
            <a:avLst/>
            <a:gdLst/>
            <a:ahLst/>
            <a:cxnLst/>
            <a:rect l="l" t="t" r="r" b="b"/>
            <a:pathLst>
              <a:path w="353695" h="113664">
                <a:moveTo>
                  <a:pt x="0" y="113283"/>
                </a:moveTo>
                <a:lnTo>
                  <a:pt x="353567" y="113283"/>
                </a:lnTo>
                <a:lnTo>
                  <a:pt x="353567" y="0"/>
                </a:lnTo>
                <a:lnTo>
                  <a:pt x="0" y="0"/>
                </a:lnTo>
                <a:lnTo>
                  <a:pt x="0" y="113283"/>
                </a:lnTo>
                <a:close/>
              </a:path>
            </a:pathLst>
          </a:custGeom>
          <a:solidFill>
            <a:srgbClr val="BADBBA"/>
          </a:solidFill>
        </p:spPr>
        <p:txBody>
          <a:bodyPr wrap="square" lIns="0" tIns="0" rIns="0" bIns="0" rtlCol="0"/>
          <a:lstStyle/>
          <a:p>
            <a:endParaRPr/>
          </a:p>
        </p:txBody>
      </p:sp>
      <p:sp>
        <p:nvSpPr>
          <p:cNvPr id="16" name="object 16"/>
          <p:cNvSpPr/>
          <p:nvPr/>
        </p:nvSpPr>
        <p:spPr>
          <a:xfrm>
            <a:off x="4453128" y="7028688"/>
            <a:ext cx="161925" cy="113664"/>
          </a:xfrm>
          <a:custGeom>
            <a:avLst/>
            <a:gdLst/>
            <a:ahLst/>
            <a:cxnLst/>
            <a:rect l="l" t="t" r="r" b="b"/>
            <a:pathLst>
              <a:path w="161925" h="113665">
                <a:moveTo>
                  <a:pt x="0" y="113283"/>
                </a:moveTo>
                <a:lnTo>
                  <a:pt x="161544" y="113283"/>
                </a:lnTo>
                <a:lnTo>
                  <a:pt x="161544" y="0"/>
                </a:lnTo>
                <a:lnTo>
                  <a:pt x="0" y="0"/>
                </a:lnTo>
                <a:lnTo>
                  <a:pt x="0" y="113283"/>
                </a:lnTo>
                <a:close/>
              </a:path>
            </a:pathLst>
          </a:custGeom>
          <a:solidFill>
            <a:srgbClr val="BADBBA"/>
          </a:solidFill>
        </p:spPr>
        <p:txBody>
          <a:bodyPr wrap="square" lIns="0" tIns="0" rIns="0" bIns="0" rtlCol="0"/>
          <a:lstStyle/>
          <a:p>
            <a:endParaRPr/>
          </a:p>
        </p:txBody>
      </p:sp>
      <p:sp>
        <p:nvSpPr>
          <p:cNvPr id="17" name="object 17"/>
          <p:cNvSpPr/>
          <p:nvPr/>
        </p:nvSpPr>
        <p:spPr>
          <a:xfrm>
            <a:off x="4675632" y="7138416"/>
            <a:ext cx="198120" cy="12700"/>
          </a:xfrm>
          <a:custGeom>
            <a:avLst/>
            <a:gdLst/>
            <a:ahLst/>
            <a:cxnLst/>
            <a:rect l="l" t="t" r="r" b="b"/>
            <a:pathLst>
              <a:path w="198120" h="12700">
                <a:moveTo>
                  <a:pt x="0" y="12700"/>
                </a:moveTo>
                <a:lnTo>
                  <a:pt x="198120" y="12700"/>
                </a:lnTo>
                <a:lnTo>
                  <a:pt x="198120"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p:nvPr/>
        </p:nvSpPr>
        <p:spPr>
          <a:xfrm>
            <a:off x="2682239" y="7269480"/>
            <a:ext cx="265430" cy="12700"/>
          </a:xfrm>
          <a:custGeom>
            <a:avLst/>
            <a:gdLst/>
            <a:ahLst/>
            <a:cxnLst/>
            <a:rect l="l" t="t" r="r" b="b"/>
            <a:pathLst>
              <a:path w="265430" h="12700">
                <a:moveTo>
                  <a:pt x="0" y="12700"/>
                </a:moveTo>
                <a:lnTo>
                  <a:pt x="265175" y="12700"/>
                </a:lnTo>
                <a:lnTo>
                  <a:pt x="265175" y="0"/>
                </a:lnTo>
                <a:lnTo>
                  <a:pt x="0" y="0"/>
                </a:lnTo>
                <a:lnTo>
                  <a:pt x="0" y="12700"/>
                </a:lnTo>
                <a:close/>
              </a:path>
            </a:pathLst>
          </a:custGeom>
          <a:solidFill>
            <a:srgbClr val="007F00"/>
          </a:solidFill>
        </p:spPr>
        <p:txBody>
          <a:bodyPr wrap="square" lIns="0" tIns="0" rIns="0" bIns="0" rtlCol="0"/>
          <a:lstStyle/>
          <a:p>
            <a:endParaRPr/>
          </a:p>
        </p:txBody>
      </p:sp>
      <p:sp>
        <p:nvSpPr>
          <p:cNvPr id="19" name="object 19"/>
          <p:cNvSpPr/>
          <p:nvPr/>
        </p:nvSpPr>
        <p:spPr>
          <a:xfrm>
            <a:off x="2965704" y="7269480"/>
            <a:ext cx="381000" cy="12700"/>
          </a:xfrm>
          <a:custGeom>
            <a:avLst/>
            <a:gdLst/>
            <a:ahLst/>
            <a:cxnLst/>
            <a:rect l="l" t="t" r="r" b="b"/>
            <a:pathLst>
              <a:path w="381000" h="12700">
                <a:moveTo>
                  <a:pt x="0" y="12700"/>
                </a:moveTo>
                <a:lnTo>
                  <a:pt x="380999" y="12700"/>
                </a:lnTo>
                <a:lnTo>
                  <a:pt x="380999" y="0"/>
                </a:lnTo>
                <a:lnTo>
                  <a:pt x="0" y="0"/>
                </a:lnTo>
                <a:lnTo>
                  <a:pt x="0" y="12700"/>
                </a:lnTo>
                <a:close/>
              </a:path>
            </a:pathLst>
          </a:custGeom>
          <a:solidFill>
            <a:srgbClr val="007F00"/>
          </a:solidFill>
        </p:spPr>
        <p:txBody>
          <a:bodyPr wrap="square" lIns="0" tIns="0" rIns="0" bIns="0" rtlCol="0"/>
          <a:lstStyle/>
          <a:p>
            <a:endParaRPr/>
          </a:p>
        </p:txBody>
      </p:sp>
      <p:graphicFrame>
        <p:nvGraphicFramePr>
          <p:cNvPr id="20" name="object 20"/>
          <p:cNvGraphicFramePr>
            <a:graphicFrameLocks noGrp="1"/>
          </p:cNvGraphicFramePr>
          <p:nvPr/>
        </p:nvGraphicFramePr>
        <p:xfrm>
          <a:off x="2678938" y="6108191"/>
          <a:ext cx="2200910" cy="241300"/>
        </p:xfrm>
        <a:graphic>
          <a:graphicData uri="http://schemas.openxmlformats.org/drawingml/2006/table">
            <a:tbl>
              <a:tblPr firstRow="1" bandRow="1">
                <a:tableStyleId>{2D5ABB26-0587-4C30-8999-92F81FD0307C}</a:tableStyleId>
              </a:tblPr>
              <a:tblGrid>
                <a:gridCol w="163195">
                  <a:extLst>
                    <a:ext uri="{9D8B030D-6E8A-4147-A177-3AD203B41FA5}">
                      <a16:colId xmlns:a16="http://schemas.microsoft.com/office/drawing/2014/main" val="20000"/>
                    </a:ext>
                  </a:extLst>
                </a:gridCol>
                <a:gridCol w="135889">
                  <a:extLst>
                    <a:ext uri="{9D8B030D-6E8A-4147-A177-3AD203B41FA5}">
                      <a16:colId xmlns:a16="http://schemas.microsoft.com/office/drawing/2014/main" val="20001"/>
                    </a:ext>
                  </a:extLst>
                </a:gridCol>
                <a:gridCol w="222884">
                  <a:extLst>
                    <a:ext uri="{9D8B030D-6E8A-4147-A177-3AD203B41FA5}">
                      <a16:colId xmlns:a16="http://schemas.microsoft.com/office/drawing/2014/main" val="20002"/>
                    </a:ext>
                  </a:extLst>
                </a:gridCol>
                <a:gridCol w="593090">
                  <a:extLst>
                    <a:ext uri="{9D8B030D-6E8A-4147-A177-3AD203B41FA5}">
                      <a16:colId xmlns:a16="http://schemas.microsoft.com/office/drawing/2014/main" val="20003"/>
                    </a:ext>
                  </a:extLst>
                </a:gridCol>
                <a:gridCol w="436245">
                  <a:extLst>
                    <a:ext uri="{9D8B030D-6E8A-4147-A177-3AD203B41FA5}">
                      <a16:colId xmlns:a16="http://schemas.microsoft.com/office/drawing/2014/main" val="20004"/>
                    </a:ext>
                  </a:extLst>
                </a:gridCol>
                <a:gridCol w="370839">
                  <a:extLst>
                    <a:ext uri="{9D8B030D-6E8A-4147-A177-3AD203B41FA5}">
                      <a16:colId xmlns:a16="http://schemas.microsoft.com/office/drawing/2014/main" val="20005"/>
                    </a:ext>
                  </a:extLst>
                </a:gridCol>
                <a:gridCol w="274955">
                  <a:extLst>
                    <a:ext uri="{9D8B030D-6E8A-4147-A177-3AD203B41FA5}">
                      <a16:colId xmlns:a16="http://schemas.microsoft.com/office/drawing/2014/main" val="20006"/>
                    </a:ext>
                  </a:extLst>
                </a:gridCol>
              </a:tblGrid>
              <a:tr h="113030">
                <a:tc gridSpan="2">
                  <a:txBody>
                    <a:bodyPr/>
                    <a:lstStyle/>
                    <a:p>
                      <a:pPr>
                        <a:lnSpc>
                          <a:spcPct val="100000"/>
                        </a:lnSpc>
                      </a:pPr>
                      <a:endParaRPr sz="600">
                        <a:latin typeface="Times New Roman"/>
                        <a:cs typeface="Times New Roman"/>
                      </a:endParaRPr>
                    </a:p>
                  </a:txBody>
                  <a:tcPr marL="0" marR="0" marT="0" marB="0"/>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R w="28575">
                      <a:solidFill>
                        <a:srgbClr val="FFFFFF"/>
                      </a:solidFill>
                      <a:prstDash val="solid"/>
                    </a:lnR>
                    <a:lnB w="12700">
                      <a:solidFill>
                        <a:srgbClr val="007F00"/>
                      </a:solidFill>
                      <a:prstDash val="solid"/>
                    </a:lnB>
                    <a:solidFill>
                      <a:srgbClr val="BADBBA">
                        <a:alpha val="50000"/>
                      </a:srgbClr>
                    </a:solidFill>
                  </a:tcPr>
                </a:tc>
                <a:tc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lnL w="28575">
                      <a:solidFill>
                        <a:srgbClr val="FFFFFF"/>
                      </a:solidFill>
                      <a:prstDash val="solid"/>
                    </a:lnL>
                    <a:lnR w="28575">
                      <a:solidFill>
                        <a:srgbClr val="FFFFFF"/>
                      </a:solidFill>
                      <a:prstDash val="solid"/>
                    </a:lnR>
                    <a:lnB w="12700">
                      <a:solidFill>
                        <a:srgbClr val="007F00"/>
                      </a:solidFill>
                      <a:prstDash val="solid"/>
                    </a:lnB>
                    <a:solidFill>
                      <a:srgbClr val="BADBBA">
                        <a:alpha val="50000"/>
                      </a:srgbClr>
                    </a:solidFill>
                  </a:tcPr>
                </a:tc>
                <a:tc>
                  <a:txBody>
                    <a:bodyPr/>
                    <a:lstStyle/>
                    <a:p>
                      <a:pPr>
                        <a:lnSpc>
                          <a:spcPct val="100000"/>
                        </a:lnSpc>
                      </a:pPr>
                      <a:endParaRPr sz="600">
                        <a:latin typeface="Times New Roman"/>
                        <a:cs typeface="Times New Roman"/>
                      </a:endParaRPr>
                    </a:p>
                  </a:txBody>
                  <a:tcPr marL="0" marR="0" marT="0" marB="0">
                    <a:lnL w="28575">
                      <a:solidFill>
                        <a:srgbClr val="FFFFFF"/>
                      </a:solidFill>
                      <a:prstDash val="solid"/>
                    </a:lnL>
                    <a:lnR w="19050">
                      <a:solidFill>
                        <a:srgbClr val="FFFFFF"/>
                      </a:solidFill>
                      <a:prstDash val="solid"/>
                    </a:lnR>
                    <a:lnB w="12700">
                      <a:solidFill>
                        <a:srgbClr val="007F00"/>
                      </a:solidFill>
                      <a:prstDash val="solid"/>
                    </a:lnB>
                    <a:solidFill>
                      <a:srgbClr val="BADBBA">
                        <a:alpha val="50000"/>
                      </a:srgbClr>
                    </a:solidFill>
                  </a:tcPr>
                </a:tc>
                <a:tc>
                  <a:txBody>
                    <a:bodyPr/>
                    <a:lstStyle/>
                    <a:p>
                      <a:pPr>
                        <a:lnSpc>
                          <a:spcPct val="100000"/>
                        </a:lnSpc>
                      </a:pPr>
                      <a:endParaRPr sz="600">
                        <a:latin typeface="Times New Roman"/>
                        <a:cs typeface="Times New Roman"/>
                      </a:endParaRPr>
                    </a:p>
                  </a:txBody>
                  <a:tcPr marL="0" marR="0" marT="0" marB="0">
                    <a:lnL w="19050">
                      <a:solidFill>
                        <a:srgbClr val="FFFFFF"/>
                      </a:solidFill>
                      <a:prstDash val="solid"/>
                    </a:lnL>
                    <a:lnB w="12700">
                      <a:solidFill>
                        <a:srgbClr val="007F00"/>
                      </a:solidFill>
                      <a:prstDash val="solid"/>
                    </a:lnB>
                    <a:solidFill>
                      <a:srgbClr val="BADBBA">
                        <a:alpha val="50000"/>
                      </a:srgbClr>
                    </a:solidFill>
                  </a:tcPr>
                </a:tc>
                <a:extLst>
                  <a:ext uri="{0D108BD9-81ED-4DB2-BD59-A6C34878D82A}">
                    <a16:rowId xmlns:a16="http://schemas.microsoft.com/office/drawing/2014/main" val="10000"/>
                  </a:ext>
                </a:extLst>
              </a:tr>
              <a:tr h="121919">
                <a:tc>
                  <a:txBody>
                    <a:bodyPr/>
                    <a:lstStyle/>
                    <a:p>
                      <a:pPr>
                        <a:lnSpc>
                          <a:spcPct val="100000"/>
                        </a:lnSpc>
                      </a:pPr>
                      <a:endParaRPr sz="600">
                        <a:latin typeface="Times New Roman"/>
                        <a:cs typeface="Times New Roman"/>
                      </a:endParaRPr>
                    </a:p>
                  </a:txBody>
                  <a:tcPr marL="0" marR="0" marT="0" marB="0">
                    <a:lnR w="28575">
                      <a:solidFill>
                        <a:srgbClr val="FFFFFF"/>
                      </a:solidFill>
                      <a:prstDash val="solid"/>
                    </a:lnR>
                    <a:lnB w="12700">
                      <a:solidFill>
                        <a:srgbClr val="007F00"/>
                      </a:solidFill>
                      <a:prstDash val="solid"/>
                    </a:lnB>
                    <a:solidFill>
                      <a:srgbClr val="BADBBA">
                        <a:alpha val="50000"/>
                      </a:srgbClr>
                    </a:solidFill>
                  </a:tcPr>
                </a:tc>
                <a:tc gridSpan="2">
                  <a:txBody>
                    <a:bodyPr/>
                    <a:lstStyle/>
                    <a:p>
                      <a:pPr>
                        <a:lnSpc>
                          <a:spcPct val="100000"/>
                        </a:lnSpc>
                      </a:pPr>
                      <a:endParaRPr sz="600">
                        <a:latin typeface="Times New Roman"/>
                        <a:cs typeface="Times New Roman"/>
                      </a:endParaRPr>
                    </a:p>
                  </a:txBody>
                  <a:tcPr marL="0" marR="0" marT="0" marB="0">
                    <a:lnL w="28575">
                      <a:solidFill>
                        <a:srgbClr val="FFFFFF"/>
                      </a:solidFill>
                      <a:prstDash val="solid"/>
                    </a:lnL>
                    <a:lnB w="12700">
                      <a:solidFill>
                        <a:srgbClr val="007F00"/>
                      </a:solidFill>
                      <a:prstDash val="solid"/>
                    </a:lnB>
                    <a:solidFill>
                      <a:srgbClr val="BADBBA">
                        <a:alpha val="50000"/>
                      </a:srgbClr>
                    </a:solidFill>
                  </a:tcPr>
                </a:tc>
                <a:tc hMerge="1">
                  <a:txBody>
                    <a:bodyPr/>
                    <a:lstStyle/>
                    <a:p>
                      <a:endParaRPr/>
                    </a:p>
                  </a:txBody>
                  <a:tcPr marL="0" marR="0" marT="0" marB="0"/>
                </a:tc>
                <a:tc gridSpan="4">
                  <a:txBody>
                    <a:bodyPr/>
                    <a:lstStyle/>
                    <a:p>
                      <a:pPr>
                        <a:lnSpc>
                          <a:spcPct val="100000"/>
                        </a:lnSpc>
                      </a:pPr>
                      <a:endParaRPr sz="600">
                        <a:latin typeface="Times New Roman"/>
                        <a:cs typeface="Times New Roman"/>
                      </a:endParaRPr>
                    </a:p>
                  </a:txBody>
                  <a:tcPr marL="0" marR="0" marT="0" marB="0">
                    <a:lnT w="12700">
                      <a:solidFill>
                        <a:srgbClr val="007F00"/>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sp>
        <p:nvSpPr>
          <p:cNvPr id="21" name="object 21"/>
          <p:cNvSpPr/>
          <p:nvPr/>
        </p:nvSpPr>
        <p:spPr>
          <a:xfrm>
            <a:off x="4136135" y="1783079"/>
            <a:ext cx="487680" cy="12700"/>
          </a:xfrm>
          <a:custGeom>
            <a:avLst/>
            <a:gdLst/>
            <a:ahLst/>
            <a:cxnLst/>
            <a:rect l="l" t="t" r="r" b="b"/>
            <a:pathLst>
              <a:path w="487679" h="12700">
                <a:moveTo>
                  <a:pt x="0" y="12700"/>
                </a:moveTo>
                <a:lnTo>
                  <a:pt x="487679" y="12700"/>
                </a:lnTo>
                <a:lnTo>
                  <a:pt x="487679" y="0"/>
                </a:lnTo>
                <a:lnTo>
                  <a:pt x="0" y="0"/>
                </a:lnTo>
                <a:lnTo>
                  <a:pt x="0" y="12700"/>
                </a:lnTo>
                <a:close/>
              </a:path>
            </a:pathLst>
          </a:custGeom>
          <a:solidFill>
            <a:srgbClr val="007F00"/>
          </a:solidFill>
        </p:spPr>
        <p:txBody>
          <a:bodyPr wrap="square" lIns="0" tIns="0" rIns="0" bIns="0" rtlCol="0"/>
          <a:lstStyle/>
          <a:p>
            <a:endParaRPr/>
          </a:p>
        </p:txBody>
      </p:sp>
      <p:sp>
        <p:nvSpPr>
          <p:cNvPr id="22" name="object 22"/>
          <p:cNvSpPr/>
          <p:nvPr/>
        </p:nvSpPr>
        <p:spPr>
          <a:xfrm>
            <a:off x="3371088" y="3919728"/>
            <a:ext cx="353695" cy="12700"/>
          </a:xfrm>
          <a:custGeom>
            <a:avLst/>
            <a:gdLst/>
            <a:ahLst/>
            <a:cxnLst/>
            <a:rect l="l" t="t" r="r" b="b"/>
            <a:pathLst>
              <a:path w="353695" h="12700">
                <a:moveTo>
                  <a:pt x="0" y="12700"/>
                </a:moveTo>
                <a:lnTo>
                  <a:pt x="353567" y="12700"/>
                </a:lnTo>
                <a:lnTo>
                  <a:pt x="353567" y="0"/>
                </a:lnTo>
                <a:lnTo>
                  <a:pt x="0" y="0"/>
                </a:lnTo>
                <a:lnTo>
                  <a:pt x="0" y="12700"/>
                </a:lnTo>
                <a:close/>
              </a:path>
            </a:pathLst>
          </a:custGeom>
          <a:solidFill>
            <a:srgbClr val="007F00"/>
          </a:solidFill>
        </p:spPr>
        <p:txBody>
          <a:bodyPr wrap="square" lIns="0" tIns="0" rIns="0" bIns="0" rtlCol="0"/>
          <a:lstStyle/>
          <a:p>
            <a:endParaRPr/>
          </a:p>
        </p:txBody>
      </p:sp>
      <p:sp>
        <p:nvSpPr>
          <p:cNvPr id="23" name="object 23"/>
          <p:cNvSpPr/>
          <p:nvPr/>
        </p:nvSpPr>
        <p:spPr>
          <a:xfrm>
            <a:off x="4453128" y="7135368"/>
            <a:ext cx="161925" cy="12700"/>
          </a:xfrm>
          <a:custGeom>
            <a:avLst/>
            <a:gdLst/>
            <a:ahLst/>
            <a:cxnLst/>
            <a:rect l="l" t="t" r="r" b="b"/>
            <a:pathLst>
              <a:path w="161925" h="12700">
                <a:moveTo>
                  <a:pt x="0" y="12700"/>
                </a:moveTo>
                <a:lnTo>
                  <a:pt x="161544" y="12700"/>
                </a:lnTo>
                <a:lnTo>
                  <a:pt x="161544" y="0"/>
                </a:lnTo>
                <a:lnTo>
                  <a:pt x="0" y="0"/>
                </a:lnTo>
                <a:lnTo>
                  <a:pt x="0" y="12700"/>
                </a:lnTo>
                <a:close/>
              </a:path>
            </a:pathLst>
          </a:custGeom>
          <a:solidFill>
            <a:srgbClr val="007F00"/>
          </a:solidFill>
        </p:spPr>
        <p:txBody>
          <a:bodyPr wrap="square" lIns="0" tIns="0" rIns="0" bIns="0" rtlCol="0"/>
          <a:lstStyle/>
          <a:p>
            <a:endParaRPr/>
          </a:p>
        </p:txBody>
      </p:sp>
      <p:sp>
        <p:nvSpPr>
          <p:cNvPr id="24" name="object 24"/>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5" name="object 25"/>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a:t>
            </a:r>
            <a:endParaRPr sz="1200">
              <a:latin typeface="Arial"/>
              <a:cs typeface="Arial"/>
            </a:endParaRP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dirty="0">
                <a:latin typeface="Arial"/>
                <a:cs typeface="Arial"/>
              </a:rPr>
              <a:t>Paesenews.it  </a:t>
            </a:r>
            <a:r>
              <a:rPr sz="1600" b="1" spc="-5" dirty="0">
                <a:latin typeface="Arial"/>
                <a:cs typeface="Arial"/>
              </a:rPr>
              <a:t>19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0090" y="2119883"/>
            <a:ext cx="5934828" cy="487883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60020">
              <a:lnSpc>
                <a:spcPts val="1839"/>
              </a:lnSpc>
            </a:pPr>
            <a:r>
              <a:rPr sz="1600" b="1" dirty="0">
                <a:latin typeface="Arial"/>
                <a:cs typeface="Arial"/>
              </a:rPr>
              <a:t>P</a:t>
            </a:r>
            <a:r>
              <a:rPr sz="1600" b="1" spc="-5" dirty="0">
                <a:latin typeface="Arial"/>
                <a:cs typeface="Arial"/>
              </a:rPr>
              <a:t>arolad</a:t>
            </a:r>
            <a:r>
              <a:rPr sz="1600" b="1" spc="15" dirty="0">
                <a:latin typeface="Arial"/>
                <a:cs typeface="Arial"/>
              </a:rPr>
              <a:t>i</a:t>
            </a:r>
            <a:r>
              <a:rPr sz="1600" b="1" spc="-30" dirty="0">
                <a:latin typeface="Arial"/>
                <a:cs typeface="Arial"/>
              </a:rPr>
              <a:t>v</a:t>
            </a:r>
            <a:r>
              <a:rPr sz="1600" b="1" spc="5" dirty="0">
                <a:latin typeface="Arial"/>
                <a:cs typeface="Arial"/>
              </a:rPr>
              <a:t>i</a:t>
            </a:r>
            <a:r>
              <a:rPr sz="1600" b="1" spc="-5" dirty="0">
                <a:latin typeface="Arial"/>
                <a:cs typeface="Arial"/>
              </a:rPr>
              <a:t>ta.</a:t>
            </a:r>
            <a:r>
              <a:rPr sz="1600" b="1" spc="-15" dirty="0">
                <a:latin typeface="Arial"/>
                <a:cs typeface="Arial"/>
              </a:rPr>
              <a:t>o</a:t>
            </a:r>
            <a:r>
              <a:rPr sz="1600" b="1" spc="5" dirty="0">
                <a:latin typeface="Arial"/>
                <a:cs typeface="Arial"/>
              </a:rPr>
              <a:t>r</a:t>
            </a:r>
            <a:r>
              <a:rPr sz="1600" b="1" spc="-5" dirty="0">
                <a:latin typeface="Arial"/>
                <a:cs typeface="Arial"/>
              </a:rPr>
              <a:t>g  19 marzo</a:t>
            </a:r>
            <a:r>
              <a:rPr sz="1600" b="1" spc="-4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194552"/>
            <a:ext cx="4345305" cy="579755"/>
          </a:xfrm>
          <a:prstGeom prst="rect">
            <a:avLst/>
          </a:prstGeom>
        </p:spPr>
        <p:txBody>
          <a:bodyPr vert="horz" wrap="square" lIns="0" tIns="70485" rIns="0" bIns="0" rtlCol="0">
            <a:spAutoFit/>
          </a:bodyPr>
          <a:lstStyle/>
          <a:p>
            <a:pPr marL="12700">
              <a:lnSpc>
                <a:spcPct val="100000"/>
              </a:lnSpc>
              <a:spcBef>
                <a:spcPts val="555"/>
              </a:spcBef>
            </a:pPr>
            <a:r>
              <a:rPr sz="2000" dirty="0">
                <a:latin typeface="Georgia"/>
                <a:cs typeface="Georgia"/>
              </a:rPr>
              <a:t>Al via il </a:t>
            </a:r>
            <a:r>
              <a:rPr sz="2000" spc="-5" dirty="0">
                <a:latin typeface="Georgia"/>
                <a:cs typeface="Georgia"/>
              </a:rPr>
              <a:t>Festival della cultura</a:t>
            </a:r>
            <a:r>
              <a:rPr sz="2000" spc="-25" dirty="0">
                <a:latin typeface="Georgia"/>
                <a:cs typeface="Georgia"/>
              </a:rPr>
              <a:t> </a:t>
            </a:r>
            <a:r>
              <a:rPr sz="2000" spc="-5" dirty="0">
                <a:latin typeface="Georgia"/>
                <a:cs typeface="Georgia"/>
              </a:rPr>
              <a:t>creativa</a:t>
            </a:r>
            <a:endParaRPr sz="2000">
              <a:latin typeface="Georgia"/>
              <a:cs typeface="Georgia"/>
            </a:endParaRPr>
          </a:p>
          <a:p>
            <a:pPr marL="12700">
              <a:lnSpc>
                <a:spcPct val="100000"/>
              </a:lnSpc>
              <a:spcBef>
                <a:spcPts val="245"/>
              </a:spcBef>
            </a:pPr>
            <a:r>
              <a:rPr sz="1050" dirty="0">
                <a:solidFill>
                  <a:srgbClr val="333333"/>
                </a:solidFill>
                <a:latin typeface="Arial"/>
                <a:cs typeface="Arial"/>
              </a:rPr>
              <a:t>Anche a </a:t>
            </a:r>
            <a:r>
              <a:rPr sz="1050" spc="-5" dirty="0">
                <a:solidFill>
                  <a:srgbClr val="333333"/>
                </a:solidFill>
                <a:latin typeface="Arial"/>
                <a:cs typeface="Arial"/>
              </a:rPr>
              <a:t>Cosenza l'iniziativa </a:t>
            </a:r>
            <a:r>
              <a:rPr sz="1050" dirty="0">
                <a:solidFill>
                  <a:srgbClr val="333333"/>
                </a:solidFill>
                <a:latin typeface="Arial"/>
                <a:cs typeface="Arial"/>
              </a:rPr>
              <a:t>dedicata </a:t>
            </a:r>
            <a:r>
              <a:rPr sz="1050" spc="-10" dirty="0">
                <a:solidFill>
                  <a:srgbClr val="333333"/>
                </a:solidFill>
                <a:latin typeface="Arial"/>
                <a:cs typeface="Arial"/>
              </a:rPr>
              <a:t>al </a:t>
            </a:r>
            <a:r>
              <a:rPr sz="1050" dirty="0">
                <a:solidFill>
                  <a:srgbClr val="333333"/>
                </a:solidFill>
                <a:latin typeface="Arial"/>
                <a:cs typeface="Arial"/>
              </a:rPr>
              <a:t>mondo </a:t>
            </a:r>
            <a:r>
              <a:rPr sz="1050" spc="-5" dirty="0">
                <a:solidFill>
                  <a:srgbClr val="333333"/>
                </a:solidFill>
                <a:latin typeface="Arial"/>
                <a:cs typeface="Arial"/>
              </a:rPr>
              <a:t>dell'arte </a:t>
            </a:r>
            <a:r>
              <a:rPr sz="1050" dirty="0">
                <a:solidFill>
                  <a:srgbClr val="333333"/>
                </a:solidFill>
                <a:latin typeface="Arial"/>
                <a:cs typeface="Arial"/>
              </a:rPr>
              <a:t>e della</a:t>
            </a:r>
            <a:r>
              <a:rPr sz="1050" spc="5" dirty="0">
                <a:solidFill>
                  <a:srgbClr val="333333"/>
                </a:solidFill>
                <a:latin typeface="Arial"/>
                <a:cs typeface="Arial"/>
              </a:rPr>
              <a:t> </a:t>
            </a:r>
            <a:r>
              <a:rPr sz="1050" spc="-5" dirty="0">
                <a:solidFill>
                  <a:srgbClr val="333333"/>
                </a:solidFill>
                <a:latin typeface="Arial"/>
                <a:cs typeface="Arial"/>
              </a:rPr>
              <a:t>creatività.</a:t>
            </a:r>
            <a:endParaRPr sz="1050">
              <a:latin typeface="Arial"/>
              <a:cs typeface="Arial"/>
            </a:endParaRPr>
          </a:p>
        </p:txBody>
      </p:sp>
      <p:sp>
        <p:nvSpPr>
          <p:cNvPr id="5" name="object 5"/>
          <p:cNvSpPr txBox="1"/>
          <p:nvPr/>
        </p:nvSpPr>
        <p:spPr>
          <a:xfrm>
            <a:off x="706627" y="6649592"/>
            <a:ext cx="6125210" cy="2980690"/>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545454"/>
                </a:solidFill>
                <a:latin typeface="Arial"/>
                <a:cs typeface="Arial"/>
              </a:rPr>
              <a:t>19/03/2015</a:t>
            </a:r>
            <a:endParaRPr sz="1050">
              <a:latin typeface="Arial"/>
              <a:cs typeface="Arial"/>
            </a:endParaRPr>
          </a:p>
          <a:p>
            <a:pPr marL="12700" marR="10160">
              <a:lnSpc>
                <a:spcPct val="110200"/>
              </a:lnSpc>
              <a:spcBef>
                <a:spcPts val="850"/>
              </a:spcBef>
            </a:pPr>
            <a:r>
              <a:rPr sz="1000" spc="-5" dirty="0">
                <a:solidFill>
                  <a:srgbClr val="333333"/>
                </a:solidFill>
                <a:latin typeface="Arial"/>
                <a:cs typeface="Arial"/>
              </a:rPr>
              <a:t>Fino al 22 Marzo in tutta Italia si svolgeranno più di 80 eventi e laboratori dedicati alla cultura ed alla  creatività. Torna infatti per </a:t>
            </a:r>
            <a:r>
              <a:rPr sz="1000" dirty="0">
                <a:solidFill>
                  <a:srgbClr val="333333"/>
                </a:solidFill>
                <a:latin typeface="Arial"/>
                <a:cs typeface="Arial"/>
              </a:rPr>
              <a:t>la </a:t>
            </a:r>
            <a:r>
              <a:rPr sz="1000" spc="-5" dirty="0">
                <a:solidFill>
                  <a:srgbClr val="333333"/>
                </a:solidFill>
                <a:latin typeface="Arial"/>
                <a:cs typeface="Arial"/>
              </a:rPr>
              <a:t>sua seconda edizione il </a:t>
            </a:r>
            <a:r>
              <a:rPr sz="1000" dirty="0">
                <a:solidFill>
                  <a:srgbClr val="333333"/>
                </a:solidFill>
                <a:latin typeface="Arial"/>
                <a:cs typeface="Arial"/>
              </a:rPr>
              <a:t>Festival </a:t>
            </a:r>
            <a:r>
              <a:rPr sz="1000" spc="-5" dirty="0">
                <a:solidFill>
                  <a:srgbClr val="333333"/>
                </a:solidFill>
                <a:latin typeface="Arial"/>
                <a:cs typeface="Arial"/>
              </a:rPr>
              <a:t>della Cultura Creativa, </a:t>
            </a:r>
            <a:r>
              <a:rPr sz="1000" dirty="0">
                <a:solidFill>
                  <a:srgbClr val="333333"/>
                </a:solidFill>
                <a:latin typeface="Arial"/>
                <a:cs typeface="Arial"/>
              </a:rPr>
              <a:t>il </a:t>
            </a:r>
            <a:r>
              <a:rPr sz="1000" spc="-5" dirty="0">
                <a:solidFill>
                  <a:srgbClr val="333333"/>
                </a:solidFill>
                <a:latin typeface="Arial"/>
                <a:cs typeface="Arial"/>
              </a:rPr>
              <a:t>cui titolo è "L'alfabeto  del mondo- Leggiamo i segni intorno a noi e </a:t>
            </a:r>
            <a:r>
              <a:rPr sz="1000" dirty="0">
                <a:solidFill>
                  <a:srgbClr val="333333"/>
                </a:solidFill>
                <a:latin typeface="Arial"/>
                <a:cs typeface="Arial"/>
              </a:rPr>
              <a:t>raccontiamo". </a:t>
            </a:r>
            <a:r>
              <a:rPr sz="1000" spc="-5" dirty="0">
                <a:solidFill>
                  <a:srgbClr val="333333"/>
                </a:solidFill>
                <a:latin typeface="Arial"/>
                <a:cs typeface="Arial"/>
              </a:rPr>
              <a:t>Attraverso </a:t>
            </a:r>
            <a:r>
              <a:rPr sz="1000" spc="-10" dirty="0">
                <a:solidFill>
                  <a:srgbClr val="333333"/>
                </a:solidFill>
                <a:latin typeface="Arial"/>
                <a:cs typeface="Arial"/>
              </a:rPr>
              <a:t>le </a:t>
            </a:r>
            <a:r>
              <a:rPr sz="1000" spc="-5" dirty="0">
                <a:solidFill>
                  <a:srgbClr val="333333"/>
                </a:solidFill>
                <a:latin typeface="Arial"/>
                <a:cs typeface="Arial"/>
              </a:rPr>
              <a:t>iniziative incentrate su </a:t>
            </a:r>
            <a:r>
              <a:rPr sz="1000" dirty="0">
                <a:solidFill>
                  <a:srgbClr val="333333"/>
                </a:solidFill>
                <a:latin typeface="Arial"/>
                <a:cs typeface="Arial"/>
              </a:rPr>
              <a:t>musica,  </a:t>
            </a:r>
            <a:r>
              <a:rPr sz="1000" spc="-5" dirty="0">
                <a:solidFill>
                  <a:srgbClr val="333333"/>
                </a:solidFill>
                <a:latin typeface="Arial"/>
                <a:cs typeface="Arial"/>
              </a:rPr>
              <a:t>lettura, teatro, nuove tecnologie e archeologia i ragazzi di tutta Italia potranno imparare a leggere e  raccontare </a:t>
            </a:r>
            <a:r>
              <a:rPr sz="1000" dirty="0">
                <a:solidFill>
                  <a:srgbClr val="333333"/>
                </a:solidFill>
                <a:latin typeface="Arial"/>
                <a:cs typeface="Arial"/>
              </a:rPr>
              <a:t>il mondo </a:t>
            </a:r>
            <a:r>
              <a:rPr sz="1000" spc="-5" dirty="0">
                <a:solidFill>
                  <a:srgbClr val="333333"/>
                </a:solidFill>
                <a:latin typeface="Arial"/>
                <a:cs typeface="Arial"/>
              </a:rPr>
              <a:t>in modo creativo. La manifestazione è organizzata dalle banche italiane col  coordinamento di ABI, il patrocinio UNESCO e del Ministero dei </a:t>
            </a:r>
            <a:r>
              <a:rPr sz="1000" dirty="0">
                <a:solidFill>
                  <a:srgbClr val="333333"/>
                </a:solidFill>
                <a:latin typeface="Arial"/>
                <a:cs typeface="Arial"/>
              </a:rPr>
              <a:t>Beni </a:t>
            </a:r>
            <a:r>
              <a:rPr sz="1000" spc="-5" dirty="0">
                <a:solidFill>
                  <a:srgbClr val="333333"/>
                </a:solidFill>
                <a:latin typeface="Arial"/>
                <a:cs typeface="Arial"/>
              </a:rPr>
              <a:t>e delle Attività Culturali e del </a:t>
            </a:r>
            <a:r>
              <a:rPr sz="1000" dirty="0">
                <a:solidFill>
                  <a:srgbClr val="333333"/>
                </a:solidFill>
                <a:latin typeface="Arial"/>
                <a:cs typeface="Arial"/>
              </a:rPr>
              <a:t>Turismo </a:t>
            </a:r>
            <a:r>
              <a:rPr sz="1000" spc="-5" dirty="0">
                <a:solidFill>
                  <a:srgbClr val="333333"/>
                </a:solidFill>
                <a:latin typeface="Arial"/>
                <a:cs typeface="Arial"/>
              </a:rPr>
              <a:t>e  la media partnership della Rai. In </a:t>
            </a:r>
            <a:r>
              <a:rPr sz="1000" dirty="0">
                <a:solidFill>
                  <a:srgbClr val="333333"/>
                </a:solidFill>
                <a:latin typeface="Arial"/>
                <a:cs typeface="Arial"/>
              </a:rPr>
              <a:t>Calabria, </a:t>
            </a:r>
            <a:r>
              <a:rPr sz="1000" spc="-5" dirty="0">
                <a:solidFill>
                  <a:srgbClr val="333333"/>
                </a:solidFill>
                <a:latin typeface="Arial"/>
                <a:cs typeface="Arial"/>
              </a:rPr>
              <a:t>la BCC Mediocrati organizza due eventi dedicati al racconto e  all’arte. Il primo, </a:t>
            </a:r>
            <a:r>
              <a:rPr sz="1000" spc="-10" dirty="0">
                <a:solidFill>
                  <a:srgbClr val="333333"/>
                </a:solidFill>
                <a:latin typeface="Arial"/>
                <a:cs typeface="Arial"/>
              </a:rPr>
              <a:t>in </a:t>
            </a:r>
            <a:r>
              <a:rPr sz="1000" spc="-5" dirty="0">
                <a:solidFill>
                  <a:srgbClr val="333333"/>
                </a:solidFill>
                <a:latin typeface="Arial"/>
                <a:cs typeface="Arial"/>
              </a:rPr>
              <a:t>programma a </a:t>
            </a:r>
            <a:r>
              <a:rPr sz="1000" spc="-10" dirty="0">
                <a:solidFill>
                  <a:srgbClr val="333333"/>
                </a:solidFill>
                <a:latin typeface="Arial"/>
                <a:cs typeface="Arial"/>
              </a:rPr>
              <a:t>Rende, </a:t>
            </a:r>
            <a:r>
              <a:rPr sz="1000" spc="-5" dirty="0">
                <a:solidFill>
                  <a:srgbClr val="333333"/>
                </a:solidFill>
                <a:latin typeface="Arial"/>
                <a:cs typeface="Arial"/>
              </a:rPr>
              <a:t>parte dalla Collezione Bancartis e propone una </a:t>
            </a:r>
            <a:r>
              <a:rPr sz="1000" spc="-10" dirty="0">
                <a:solidFill>
                  <a:srgbClr val="333333"/>
                </a:solidFill>
                <a:latin typeface="Arial"/>
                <a:cs typeface="Arial"/>
              </a:rPr>
              <a:t>lettura </a:t>
            </a:r>
            <a:r>
              <a:rPr sz="1000" spc="-5" dirty="0">
                <a:solidFill>
                  <a:srgbClr val="333333"/>
                </a:solidFill>
                <a:latin typeface="Arial"/>
                <a:cs typeface="Arial"/>
              </a:rPr>
              <a:t>della  Calabria attraverso</a:t>
            </a:r>
            <a:r>
              <a:rPr sz="1000" spc="10" dirty="0">
                <a:solidFill>
                  <a:srgbClr val="333333"/>
                </a:solidFill>
                <a:latin typeface="Arial"/>
                <a:cs typeface="Arial"/>
              </a:rPr>
              <a:t> </a:t>
            </a:r>
            <a:r>
              <a:rPr sz="1000" spc="-5" dirty="0">
                <a:solidFill>
                  <a:srgbClr val="333333"/>
                </a:solidFill>
                <a:latin typeface="Arial"/>
                <a:cs typeface="Arial"/>
              </a:rPr>
              <a:t>gli</a:t>
            </a:r>
            <a:endParaRPr sz="1000">
              <a:latin typeface="Arial"/>
              <a:cs typeface="Arial"/>
            </a:endParaRPr>
          </a:p>
          <a:p>
            <a:pPr marL="12700">
              <a:lnSpc>
                <a:spcPct val="100000"/>
              </a:lnSpc>
              <a:spcBef>
                <a:spcPts val="120"/>
              </a:spcBef>
            </a:pPr>
            <a:r>
              <a:rPr sz="1000" spc="-5" dirty="0">
                <a:solidFill>
                  <a:srgbClr val="333333"/>
                </a:solidFill>
                <a:latin typeface="Arial"/>
                <a:cs typeface="Arial"/>
              </a:rPr>
              <a:t>artisti e le opere </a:t>
            </a:r>
            <a:r>
              <a:rPr sz="1000" dirty="0">
                <a:solidFill>
                  <a:srgbClr val="333333"/>
                </a:solidFill>
                <a:latin typeface="Arial"/>
                <a:cs typeface="Arial"/>
              </a:rPr>
              <a:t>di arte </a:t>
            </a:r>
            <a:r>
              <a:rPr sz="1000" spc="-5" dirty="0">
                <a:solidFill>
                  <a:srgbClr val="333333"/>
                </a:solidFill>
                <a:latin typeface="Arial"/>
                <a:cs typeface="Arial"/>
              </a:rPr>
              <a:t>contemporanea che la Banca </a:t>
            </a:r>
            <a:r>
              <a:rPr sz="1000" dirty="0">
                <a:solidFill>
                  <a:srgbClr val="333333"/>
                </a:solidFill>
                <a:latin typeface="Arial"/>
                <a:cs typeface="Arial"/>
              </a:rPr>
              <a:t>custodisce </a:t>
            </a:r>
            <a:r>
              <a:rPr sz="1000" spc="-5" dirty="0">
                <a:solidFill>
                  <a:srgbClr val="333333"/>
                </a:solidFill>
                <a:latin typeface="Arial"/>
                <a:cs typeface="Arial"/>
              </a:rPr>
              <a:t>nella Sala De Cardona, in via</a:t>
            </a:r>
            <a:r>
              <a:rPr sz="1000" spc="125" dirty="0">
                <a:solidFill>
                  <a:srgbClr val="333333"/>
                </a:solidFill>
                <a:latin typeface="Arial"/>
                <a:cs typeface="Arial"/>
              </a:rPr>
              <a:t> </a:t>
            </a:r>
            <a:r>
              <a:rPr sz="1000" spc="-5" dirty="0">
                <a:solidFill>
                  <a:srgbClr val="333333"/>
                </a:solidFill>
                <a:latin typeface="Arial"/>
                <a:cs typeface="Arial"/>
              </a:rPr>
              <a:t>Alfieri.</a:t>
            </a:r>
            <a:endParaRPr sz="1000">
              <a:latin typeface="Arial"/>
              <a:cs typeface="Arial"/>
            </a:endParaRPr>
          </a:p>
          <a:p>
            <a:pPr marL="12700" marR="76200">
              <a:lnSpc>
                <a:spcPct val="110000"/>
              </a:lnSpc>
              <a:spcBef>
                <a:spcPts val="15"/>
              </a:spcBef>
            </a:pPr>
            <a:r>
              <a:rPr sz="1000" spc="-5" dirty="0">
                <a:solidFill>
                  <a:srgbClr val="333333"/>
                </a:solidFill>
                <a:latin typeface="Arial"/>
                <a:cs typeface="Arial"/>
              </a:rPr>
              <a:t>L’iniziativa si svilupperà </a:t>
            </a:r>
            <a:r>
              <a:rPr sz="1000" dirty="0">
                <a:solidFill>
                  <a:srgbClr val="333333"/>
                </a:solidFill>
                <a:latin typeface="Arial"/>
                <a:cs typeface="Arial"/>
              </a:rPr>
              <a:t>con </a:t>
            </a:r>
            <a:r>
              <a:rPr sz="1000" spc="-5" dirty="0">
                <a:solidFill>
                  <a:srgbClr val="333333"/>
                </a:solidFill>
                <a:latin typeface="Arial"/>
                <a:cs typeface="Arial"/>
              </a:rPr>
              <a:t>il contributo della Associazione di Arti Visive Vertigo, di Cosenza, dalle 16.00  alle 18.00 di venerdì 20 marzo. </a:t>
            </a:r>
            <a:r>
              <a:rPr sz="1000" dirty="0">
                <a:solidFill>
                  <a:srgbClr val="333333"/>
                </a:solidFill>
                <a:latin typeface="Arial"/>
                <a:cs typeface="Arial"/>
              </a:rPr>
              <a:t>Il </a:t>
            </a:r>
            <a:r>
              <a:rPr sz="1000" spc="-5" dirty="0">
                <a:solidFill>
                  <a:srgbClr val="333333"/>
                </a:solidFill>
                <a:latin typeface="Arial"/>
                <a:cs typeface="Arial"/>
              </a:rPr>
              <a:t>secondo evento si svolgerà a Cosenza, lungo </a:t>
            </a:r>
            <a:r>
              <a:rPr sz="1000" dirty="0">
                <a:solidFill>
                  <a:srgbClr val="333333"/>
                </a:solidFill>
                <a:latin typeface="Arial"/>
                <a:cs typeface="Arial"/>
              </a:rPr>
              <a:t>il </a:t>
            </a:r>
            <a:r>
              <a:rPr sz="1000" spc="-5" dirty="0">
                <a:solidFill>
                  <a:srgbClr val="333333"/>
                </a:solidFill>
                <a:latin typeface="Arial"/>
                <a:cs typeface="Arial"/>
              </a:rPr>
              <a:t>percorso del MAB, </a:t>
            </a:r>
            <a:r>
              <a:rPr sz="1000" spc="5" dirty="0">
                <a:solidFill>
                  <a:srgbClr val="333333"/>
                </a:solidFill>
                <a:latin typeface="Arial"/>
                <a:cs typeface="Arial"/>
              </a:rPr>
              <a:t>Museo  </a:t>
            </a:r>
            <a:r>
              <a:rPr sz="1000" spc="-5" dirty="0">
                <a:solidFill>
                  <a:srgbClr val="333333"/>
                </a:solidFill>
                <a:latin typeface="Arial"/>
                <a:cs typeface="Arial"/>
              </a:rPr>
              <a:t>all’Aperto</a:t>
            </a:r>
            <a:r>
              <a:rPr sz="1000" dirty="0">
                <a:solidFill>
                  <a:srgbClr val="333333"/>
                </a:solidFill>
                <a:latin typeface="Arial"/>
                <a:cs typeface="Arial"/>
              </a:rPr>
              <a:t> </a:t>
            </a:r>
            <a:r>
              <a:rPr sz="1000" spc="-5" dirty="0">
                <a:solidFill>
                  <a:srgbClr val="333333"/>
                </a:solidFill>
                <a:latin typeface="Arial"/>
                <a:cs typeface="Arial"/>
              </a:rPr>
              <a:t>Bilotti.</a:t>
            </a:r>
            <a:endParaRPr sz="1000">
              <a:latin typeface="Arial"/>
              <a:cs typeface="Arial"/>
            </a:endParaRPr>
          </a:p>
          <a:p>
            <a:pPr marL="12700">
              <a:lnSpc>
                <a:spcPct val="100000"/>
              </a:lnSpc>
              <a:spcBef>
                <a:spcPts val="120"/>
              </a:spcBef>
            </a:pPr>
            <a:r>
              <a:rPr sz="1000" spc="-10" dirty="0">
                <a:solidFill>
                  <a:srgbClr val="333333"/>
                </a:solidFill>
                <a:latin typeface="Arial"/>
                <a:cs typeface="Arial"/>
              </a:rPr>
              <a:t>Dalle </a:t>
            </a:r>
            <a:r>
              <a:rPr sz="1000" spc="-5" dirty="0">
                <a:solidFill>
                  <a:srgbClr val="333333"/>
                </a:solidFill>
                <a:latin typeface="Arial"/>
                <a:cs typeface="Arial"/>
              </a:rPr>
              <a:t>16,30 alle 18.00 di sabato 21 marzo, </a:t>
            </a:r>
            <a:r>
              <a:rPr sz="1000" spc="-10" dirty="0">
                <a:solidFill>
                  <a:srgbClr val="333333"/>
                </a:solidFill>
                <a:latin typeface="Arial"/>
                <a:cs typeface="Arial"/>
              </a:rPr>
              <a:t>il </a:t>
            </a:r>
            <a:r>
              <a:rPr sz="1000" spc="-5" dirty="0">
                <a:solidFill>
                  <a:srgbClr val="333333"/>
                </a:solidFill>
                <a:latin typeface="Arial"/>
                <a:cs typeface="Arial"/>
              </a:rPr>
              <a:t>Parco Tommaso </a:t>
            </a:r>
            <a:r>
              <a:rPr sz="1000" spc="-10" dirty="0">
                <a:solidFill>
                  <a:srgbClr val="333333"/>
                </a:solidFill>
                <a:latin typeface="Arial"/>
                <a:cs typeface="Arial"/>
              </a:rPr>
              <a:t>Campanella </a:t>
            </a:r>
            <a:r>
              <a:rPr sz="1000" spc="-5" dirty="0">
                <a:solidFill>
                  <a:srgbClr val="333333"/>
                </a:solidFill>
                <a:latin typeface="Arial"/>
                <a:cs typeface="Arial"/>
              </a:rPr>
              <a:t>proporrà </a:t>
            </a:r>
            <a:r>
              <a:rPr sz="1000" spc="-10" dirty="0">
                <a:solidFill>
                  <a:srgbClr val="333333"/>
                </a:solidFill>
                <a:latin typeface="Arial"/>
                <a:cs typeface="Arial"/>
              </a:rPr>
              <a:t>una </a:t>
            </a:r>
            <a:r>
              <a:rPr sz="1000" spc="-5" dirty="0">
                <a:solidFill>
                  <a:srgbClr val="333333"/>
                </a:solidFill>
                <a:latin typeface="Arial"/>
                <a:cs typeface="Arial"/>
              </a:rPr>
              <a:t>“passeggiata </a:t>
            </a:r>
            <a:r>
              <a:rPr sz="1000" dirty="0">
                <a:solidFill>
                  <a:srgbClr val="333333"/>
                </a:solidFill>
                <a:latin typeface="Arial"/>
                <a:cs typeface="Arial"/>
              </a:rPr>
              <a:t>ad</a:t>
            </a:r>
            <a:r>
              <a:rPr sz="1000" spc="180" dirty="0">
                <a:solidFill>
                  <a:srgbClr val="333333"/>
                </a:solidFill>
                <a:latin typeface="Arial"/>
                <a:cs typeface="Arial"/>
              </a:rPr>
              <a:t> </a:t>
            </a:r>
            <a:r>
              <a:rPr sz="1000" spc="-5" dirty="0">
                <a:solidFill>
                  <a:srgbClr val="333333"/>
                </a:solidFill>
                <a:latin typeface="Arial"/>
                <a:cs typeface="Arial"/>
              </a:rPr>
              <a:t>arte</a:t>
            </a:r>
            <a:endParaRPr sz="1000">
              <a:latin typeface="Arial"/>
              <a:cs typeface="Arial"/>
            </a:endParaRPr>
          </a:p>
          <a:p>
            <a:pPr marL="12700" marR="153035">
              <a:lnSpc>
                <a:spcPct val="110000"/>
              </a:lnSpc>
            </a:pPr>
            <a:r>
              <a:rPr sz="1000" spc="-5" dirty="0">
                <a:solidFill>
                  <a:srgbClr val="333333"/>
                </a:solidFill>
                <a:latin typeface="Arial"/>
                <a:cs typeface="Arial"/>
              </a:rPr>
              <a:t>– tra storia e leggenda”. Sarà possibile incamminarsi tra </a:t>
            </a:r>
            <a:r>
              <a:rPr sz="1000" spc="-10" dirty="0">
                <a:solidFill>
                  <a:srgbClr val="333333"/>
                </a:solidFill>
                <a:latin typeface="Arial"/>
                <a:cs typeface="Arial"/>
              </a:rPr>
              <a:t>le </a:t>
            </a:r>
            <a:r>
              <a:rPr sz="1000" spc="-5" dirty="0">
                <a:solidFill>
                  <a:srgbClr val="333333"/>
                </a:solidFill>
                <a:latin typeface="Arial"/>
                <a:cs typeface="Arial"/>
              </a:rPr>
              <a:t>statue del </a:t>
            </a:r>
            <a:r>
              <a:rPr sz="1000" dirty="0">
                <a:solidFill>
                  <a:srgbClr val="333333"/>
                </a:solidFill>
                <a:latin typeface="Arial"/>
                <a:cs typeface="Arial"/>
              </a:rPr>
              <a:t>MAB </a:t>
            </a:r>
            <a:r>
              <a:rPr sz="1000" spc="-5" dirty="0">
                <a:solidFill>
                  <a:srgbClr val="333333"/>
                </a:solidFill>
                <a:latin typeface="Arial"/>
                <a:cs typeface="Arial"/>
              </a:rPr>
              <a:t>che prenderanno vita grazie ad  una descrizione </a:t>
            </a:r>
            <a:r>
              <a:rPr sz="1000" dirty="0">
                <a:solidFill>
                  <a:srgbClr val="333333"/>
                </a:solidFill>
                <a:latin typeface="Arial"/>
                <a:cs typeface="Arial"/>
              </a:rPr>
              <a:t>animata </a:t>
            </a:r>
            <a:r>
              <a:rPr sz="1000" spc="-5" dirty="0">
                <a:solidFill>
                  <a:srgbClr val="333333"/>
                </a:solidFill>
                <a:latin typeface="Arial"/>
                <a:cs typeface="Arial"/>
              </a:rPr>
              <a:t>di ogni opera e dei rispettivi</a:t>
            </a:r>
            <a:r>
              <a:rPr sz="1000" spc="15" dirty="0">
                <a:solidFill>
                  <a:srgbClr val="333333"/>
                </a:solidFill>
                <a:latin typeface="Arial"/>
                <a:cs typeface="Arial"/>
              </a:rPr>
              <a:t> </a:t>
            </a:r>
            <a:r>
              <a:rPr sz="1000" spc="-5" dirty="0">
                <a:solidFill>
                  <a:srgbClr val="333333"/>
                </a:solidFill>
                <a:latin typeface="Arial"/>
                <a:cs typeface="Arial"/>
              </a:rPr>
              <a:t>autori.</a:t>
            </a:r>
            <a:endParaRPr sz="1000">
              <a:latin typeface="Arial"/>
              <a:cs typeface="Arial"/>
            </a:endParaRPr>
          </a:p>
        </p:txBody>
      </p:sp>
      <p:sp>
        <p:nvSpPr>
          <p:cNvPr id="6" name="object 6"/>
          <p:cNvSpPr/>
          <p:nvPr/>
        </p:nvSpPr>
        <p:spPr>
          <a:xfrm>
            <a:off x="2574190" y="2119883"/>
            <a:ext cx="2470847" cy="580714"/>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20090" y="3861815"/>
            <a:ext cx="3295141" cy="263740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3495">
              <a:lnSpc>
                <a:spcPts val="1839"/>
              </a:lnSpc>
            </a:pPr>
            <a:r>
              <a:rPr sz="1600" b="1" spc="-5" dirty="0">
                <a:latin typeface="Arial"/>
                <a:cs typeface="Arial"/>
              </a:rPr>
              <a:t>R</a:t>
            </a:r>
            <a:r>
              <a:rPr sz="1600" b="1" spc="15" dirty="0">
                <a:latin typeface="Arial"/>
                <a:cs typeface="Arial"/>
              </a:rPr>
              <a:t>a</a:t>
            </a:r>
            <a:r>
              <a:rPr sz="1600" b="1" spc="-30" dirty="0">
                <a:latin typeface="Arial"/>
                <a:cs typeface="Arial"/>
              </a:rPr>
              <a:t>v</a:t>
            </a:r>
            <a:r>
              <a:rPr sz="1600" b="1" spc="-5" dirty="0">
                <a:latin typeface="Arial"/>
                <a:cs typeface="Arial"/>
              </a:rPr>
              <a:t>e</a:t>
            </a:r>
            <a:r>
              <a:rPr sz="1600" b="1" dirty="0">
                <a:latin typeface="Arial"/>
                <a:cs typeface="Arial"/>
              </a:rPr>
              <a:t>n</a:t>
            </a:r>
            <a:r>
              <a:rPr sz="1600" b="1" spc="-5" dirty="0">
                <a:latin typeface="Arial"/>
                <a:cs typeface="Arial"/>
              </a:rPr>
              <a:t>nano</a:t>
            </a:r>
            <a:r>
              <a:rPr sz="1600" b="1" spc="-15" dirty="0">
                <a:latin typeface="Arial"/>
                <a:cs typeface="Arial"/>
              </a:rPr>
              <a:t>t</a:t>
            </a:r>
            <a:r>
              <a:rPr sz="1600" b="1" spc="-5" dirty="0">
                <a:latin typeface="Arial"/>
                <a:cs typeface="Arial"/>
              </a:rPr>
              <a:t>izi</a:t>
            </a:r>
            <a:r>
              <a:rPr sz="1600" b="1" spc="5" dirty="0">
                <a:latin typeface="Arial"/>
                <a:cs typeface="Arial"/>
              </a:rPr>
              <a:t>e.</a:t>
            </a:r>
            <a:r>
              <a:rPr sz="1600" b="1" spc="-5" dirty="0">
                <a:latin typeface="Arial"/>
                <a:cs typeface="Arial"/>
              </a:rPr>
              <a:t>it  19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026410"/>
            <a:ext cx="6112510" cy="831215"/>
          </a:xfrm>
          <a:prstGeom prst="rect">
            <a:avLst/>
          </a:prstGeom>
        </p:spPr>
        <p:txBody>
          <a:bodyPr vert="horz" wrap="square" lIns="0" tIns="10795" rIns="0" bIns="0" rtlCol="0">
            <a:spAutoFit/>
          </a:bodyPr>
          <a:lstStyle/>
          <a:p>
            <a:pPr marL="12700" marR="5080">
              <a:lnSpc>
                <a:spcPct val="100499"/>
              </a:lnSpc>
              <a:spcBef>
                <a:spcPts val="85"/>
              </a:spcBef>
            </a:pPr>
            <a:r>
              <a:rPr sz="1900" b="1" spc="-5" dirty="0">
                <a:solidFill>
                  <a:srgbClr val="111111"/>
                </a:solidFill>
                <a:latin typeface="Tahoma"/>
                <a:cs typeface="Tahoma"/>
              </a:rPr>
              <a:t>La Cassa di Risparmio </a:t>
            </a:r>
            <a:r>
              <a:rPr sz="1900" b="1" spc="-10" dirty="0">
                <a:solidFill>
                  <a:srgbClr val="111111"/>
                </a:solidFill>
                <a:latin typeface="Tahoma"/>
                <a:cs typeface="Tahoma"/>
              </a:rPr>
              <a:t>di Ravenna </a:t>
            </a:r>
            <a:r>
              <a:rPr sz="1900" b="1" spc="-5" dirty="0">
                <a:solidFill>
                  <a:srgbClr val="111111"/>
                </a:solidFill>
                <a:latin typeface="Tahoma"/>
                <a:cs typeface="Tahoma"/>
              </a:rPr>
              <a:t>aderisce al  </a:t>
            </a:r>
            <a:r>
              <a:rPr sz="1900" b="1" spc="-10" dirty="0">
                <a:solidFill>
                  <a:srgbClr val="111111"/>
                </a:solidFill>
                <a:latin typeface="Tahoma"/>
                <a:cs typeface="Tahoma"/>
              </a:rPr>
              <a:t>Festival </a:t>
            </a:r>
            <a:r>
              <a:rPr sz="1900" b="1" spc="-5" dirty="0">
                <a:solidFill>
                  <a:srgbClr val="111111"/>
                </a:solidFill>
                <a:latin typeface="Tahoma"/>
                <a:cs typeface="Tahoma"/>
              </a:rPr>
              <a:t>della </a:t>
            </a:r>
            <a:r>
              <a:rPr sz="1900" b="1" spc="-10" dirty="0">
                <a:solidFill>
                  <a:srgbClr val="111111"/>
                </a:solidFill>
                <a:latin typeface="Tahoma"/>
                <a:cs typeface="Tahoma"/>
              </a:rPr>
              <a:t>cultura </a:t>
            </a:r>
            <a:r>
              <a:rPr sz="1900" b="1" spc="-5" dirty="0">
                <a:solidFill>
                  <a:srgbClr val="111111"/>
                </a:solidFill>
                <a:latin typeface="Tahoma"/>
                <a:cs typeface="Tahoma"/>
              </a:rPr>
              <a:t>creativa </a:t>
            </a:r>
            <a:r>
              <a:rPr sz="1900" b="1" spc="-10" dirty="0">
                <a:solidFill>
                  <a:srgbClr val="111111"/>
                </a:solidFill>
                <a:latin typeface="Tahoma"/>
                <a:cs typeface="Tahoma"/>
              </a:rPr>
              <a:t>organizzato</a:t>
            </a:r>
            <a:r>
              <a:rPr sz="1900" b="1" spc="120" dirty="0">
                <a:solidFill>
                  <a:srgbClr val="111111"/>
                </a:solidFill>
                <a:latin typeface="Tahoma"/>
                <a:cs typeface="Tahoma"/>
              </a:rPr>
              <a:t> </a:t>
            </a:r>
            <a:r>
              <a:rPr sz="1900" b="1" spc="-5" dirty="0">
                <a:solidFill>
                  <a:srgbClr val="111111"/>
                </a:solidFill>
                <a:latin typeface="Tahoma"/>
                <a:cs typeface="Tahoma"/>
              </a:rPr>
              <a:t>dall'ABI</a:t>
            </a:r>
            <a:endParaRPr sz="1900">
              <a:latin typeface="Tahoma"/>
              <a:cs typeface="Tahoma"/>
            </a:endParaRPr>
          </a:p>
          <a:p>
            <a:pPr marL="12700">
              <a:lnSpc>
                <a:spcPct val="100000"/>
              </a:lnSpc>
              <a:spcBef>
                <a:spcPts val="390"/>
              </a:spcBef>
            </a:pPr>
            <a:r>
              <a:rPr sz="1150" spc="-5" dirty="0">
                <a:solidFill>
                  <a:srgbClr val="545454"/>
                </a:solidFill>
                <a:latin typeface="Tahoma"/>
                <a:cs typeface="Tahoma"/>
              </a:rPr>
              <a:t>Giovedì 19 </a:t>
            </a:r>
            <a:r>
              <a:rPr sz="1150" dirty="0">
                <a:solidFill>
                  <a:srgbClr val="545454"/>
                </a:solidFill>
                <a:latin typeface="Tahoma"/>
                <a:cs typeface="Tahoma"/>
              </a:rPr>
              <a:t>Marzo</a:t>
            </a:r>
            <a:r>
              <a:rPr sz="1150" spc="5" dirty="0">
                <a:solidFill>
                  <a:srgbClr val="545454"/>
                </a:solidFill>
                <a:latin typeface="Tahoma"/>
                <a:cs typeface="Tahoma"/>
              </a:rPr>
              <a:t> </a:t>
            </a:r>
            <a:r>
              <a:rPr sz="1150" spc="-5" dirty="0">
                <a:solidFill>
                  <a:srgbClr val="545454"/>
                </a:solidFill>
                <a:latin typeface="Tahoma"/>
                <a:cs typeface="Tahoma"/>
              </a:rPr>
              <a:t>2015</a:t>
            </a:r>
            <a:endParaRPr sz="1150">
              <a:latin typeface="Tahoma"/>
              <a:cs typeface="Tahoma"/>
            </a:endParaRPr>
          </a:p>
        </p:txBody>
      </p:sp>
      <p:sp>
        <p:nvSpPr>
          <p:cNvPr id="5" name="object 5"/>
          <p:cNvSpPr txBox="1"/>
          <p:nvPr/>
        </p:nvSpPr>
        <p:spPr>
          <a:xfrm>
            <a:off x="719327" y="6788784"/>
            <a:ext cx="2510155" cy="161925"/>
          </a:xfrm>
          <a:prstGeom prst="rect">
            <a:avLst/>
          </a:prstGeom>
          <a:solidFill>
            <a:srgbClr val="E6E6E4"/>
          </a:solidFill>
        </p:spPr>
        <p:txBody>
          <a:bodyPr vert="horz" wrap="square" lIns="0" tIns="0" rIns="0" bIns="0" rtlCol="0">
            <a:spAutoFit/>
          </a:bodyPr>
          <a:lstStyle/>
          <a:p>
            <a:pPr>
              <a:lnSpc>
                <a:spcPts val="1270"/>
              </a:lnSpc>
            </a:pPr>
            <a:r>
              <a:rPr sz="1100" i="1" spc="-20" dirty="0">
                <a:solidFill>
                  <a:srgbClr val="585858"/>
                </a:solidFill>
                <a:latin typeface="Tahoma"/>
                <a:cs typeface="Tahoma"/>
              </a:rPr>
              <a:t>Gli </a:t>
            </a:r>
            <a:r>
              <a:rPr sz="1100" i="1" spc="-25" dirty="0">
                <a:solidFill>
                  <a:srgbClr val="585858"/>
                </a:solidFill>
                <a:latin typeface="Tahoma"/>
                <a:cs typeface="Tahoma"/>
              </a:rPr>
              <a:t>Antichi </a:t>
            </a:r>
            <a:r>
              <a:rPr sz="1100" i="1" spc="-20" dirty="0">
                <a:solidFill>
                  <a:srgbClr val="585858"/>
                </a:solidFill>
                <a:latin typeface="Tahoma"/>
                <a:cs typeface="Tahoma"/>
              </a:rPr>
              <a:t>Chiostri </a:t>
            </a:r>
            <a:r>
              <a:rPr sz="1100" i="1" spc="-30" dirty="0">
                <a:solidFill>
                  <a:srgbClr val="585858"/>
                </a:solidFill>
                <a:latin typeface="Tahoma"/>
                <a:cs typeface="Tahoma"/>
              </a:rPr>
              <a:t>Francescani </a:t>
            </a:r>
            <a:r>
              <a:rPr sz="1100" i="1" spc="-20" dirty="0">
                <a:solidFill>
                  <a:srgbClr val="585858"/>
                </a:solidFill>
                <a:latin typeface="Tahoma"/>
                <a:cs typeface="Tahoma"/>
              </a:rPr>
              <a:t>di</a:t>
            </a:r>
            <a:r>
              <a:rPr sz="1100" i="1" spc="-25" dirty="0">
                <a:solidFill>
                  <a:srgbClr val="585858"/>
                </a:solidFill>
                <a:latin typeface="Tahoma"/>
                <a:cs typeface="Tahoma"/>
              </a:rPr>
              <a:t> </a:t>
            </a:r>
            <a:r>
              <a:rPr sz="1100" i="1" spc="-30" dirty="0">
                <a:solidFill>
                  <a:srgbClr val="585858"/>
                </a:solidFill>
                <a:latin typeface="Tahoma"/>
                <a:cs typeface="Tahoma"/>
              </a:rPr>
              <a:t>Ravenna</a:t>
            </a:r>
            <a:endParaRPr sz="1100">
              <a:latin typeface="Tahoma"/>
              <a:cs typeface="Tahoma"/>
            </a:endParaRPr>
          </a:p>
        </p:txBody>
      </p:sp>
      <p:sp>
        <p:nvSpPr>
          <p:cNvPr id="6" name="object 6"/>
          <p:cNvSpPr txBox="1"/>
          <p:nvPr/>
        </p:nvSpPr>
        <p:spPr>
          <a:xfrm>
            <a:off x="706627" y="7219873"/>
            <a:ext cx="6149340" cy="2750185"/>
          </a:xfrm>
          <a:prstGeom prst="rect">
            <a:avLst/>
          </a:prstGeom>
        </p:spPr>
        <p:txBody>
          <a:bodyPr vert="horz" wrap="square" lIns="0" tIns="12065" rIns="0" bIns="0" rtlCol="0">
            <a:spAutoFit/>
          </a:bodyPr>
          <a:lstStyle/>
          <a:p>
            <a:pPr marL="12700" marR="11430" algn="just">
              <a:lnSpc>
                <a:spcPct val="115900"/>
              </a:lnSpc>
              <a:spcBef>
                <a:spcPts val="95"/>
              </a:spcBef>
            </a:pPr>
            <a:r>
              <a:rPr sz="1450" b="1" spc="-5" dirty="0">
                <a:solidFill>
                  <a:srgbClr val="454545"/>
                </a:solidFill>
                <a:latin typeface="Tahoma"/>
                <a:cs typeface="Tahoma"/>
              </a:rPr>
              <a:t>Appuntamento domani negli Antichi Chiostri </a:t>
            </a:r>
            <a:r>
              <a:rPr sz="1450" b="1" spc="-10" dirty="0">
                <a:solidFill>
                  <a:srgbClr val="454545"/>
                </a:solidFill>
                <a:latin typeface="Tahoma"/>
                <a:cs typeface="Tahoma"/>
              </a:rPr>
              <a:t>Francescani </a:t>
            </a:r>
            <a:r>
              <a:rPr sz="1450" b="1" spc="-5" dirty="0">
                <a:solidFill>
                  <a:srgbClr val="454545"/>
                </a:solidFill>
                <a:latin typeface="Tahoma"/>
                <a:cs typeface="Tahoma"/>
              </a:rPr>
              <a:t>per </a:t>
            </a:r>
            <a:r>
              <a:rPr sz="1450" b="1" spc="5" dirty="0">
                <a:solidFill>
                  <a:srgbClr val="454545"/>
                </a:solidFill>
                <a:latin typeface="Tahoma"/>
                <a:cs typeface="Tahoma"/>
              </a:rPr>
              <a:t>il  </a:t>
            </a:r>
            <a:r>
              <a:rPr sz="1450" b="1" spc="-5" dirty="0">
                <a:solidFill>
                  <a:srgbClr val="454545"/>
                </a:solidFill>
                <a:latin typeface="Tahoma"/>
                <a:cs typeface="Tahoma"/>
              </a:rPr>
              <a:t>percorso narrativo "I segni dell'uomo. Aspetti architettonici </a:t>
            </a:r>
            <a:r>
              <a:rPr sz="1450" b="1" dirty="0">
                <a:solidFill>
                  <a:srgbClr val="454545"/>
                </a:solidFill>
                <a:latin typeface="Tahoma"/>
                <a:cs typeface="Tahoma"/>
              </a:rPr>
              <a:t>e  </a:t>
            </a:r>
            <a:r>
              <a:rPr sz="1450" b="1" spc="-5" dirty="0">
                <a:solidFill>
                  <a:srgbClr val="454545"/>
                </a:solidFill>
                <a:latin typeface="Tahoma"/>
                <a:cs typeface="Tahoma"/>
              </a:rPr>
              <a:t>racconti</a:t>
            </a:r>
            <a:r>
              <a:rPr sz="1450" b="1" spc="-10" dirty="0">
                <a:solidFill>
                  <a:srgbClr val="454545"/>
                </a:solidFill>
                <a:latin typeface="Tahoma"/>
                <a:cs typeface="Tahoma"/>
              </a:rPr>
              <a:t> </a:t>
            </a:r>
            <a:r>
              <a:rPr sz="1450" b="1" spc="-5" dirty="0">
                <a:solidFill>
                  <a:srgbClr val="454545"/>
                </a:solidFill>
                <a:latin typeface="Tahoma"/>
                <a:cs typeface="Tahoma"/>
              </a:rPr>
              <a:t>danteschi"</a:t>
            </a:r>
            <a:endParaRPr sz="1450">
              <a:latin typeface="Tahoma"/>
              <a:cs typeface="Tahoma"/>
            </a:endParaRPr>
          </a:p>
          <a:p>
            <a:pPr marL="12700" marR="6985" algn="just">
              <a:lnSpc>
                <a:spcPct val="115599"/>
              </a:lnSpc>
              <a:spcBef>
                <a:spcPts val="830"/>
              </a:spcBef>
            </a:pPr>
            <a:r>
              <a:rPr sz="1050" dirty="0">
                <a:latin typeface="Tahoma"/>
                <a:cs typeface="Tahoma"/>
              </a:rPr>
              <a:t>La Cassa di </a:t>
            </a:r>
            <a:r>
              <a:rPr sz="1050" spc="-5" dirty="0">
                <a:latin typeface="Tahoma"/>
                <a:cs typeface="Tahoma"/>
              </a:rPr>
              <a:t>Risparmio </a:t>
            </a:r>
            <a:r>
              <a:rPr sz="1050" dirty="0">
                <a:latin typeface="Tahoma"/>
                <a:cs typeface="Tahoma"/>
              </a:rPr>
              <a:t>di Ravenna Spa ha </a:t>
            </a:r>
            <a:r>
              <a:rPr sz="1050" spc="-5" dirty="0">
                <a:latin typeface="Tahoma"/>
                <a:cs typeface="Tahoma"/>
              </a:rPr>
              <a:t>aderito </a:t>
            </a:r>
            <a:r>
              <a:rPr sz="1050" dirty="0">
                <a:latin typeface="Tahoma"/>
                <a:cs typeface="Tahoma"/>
              </a:rPr>
              <a:t>alla </a:t>
            </a:r>
            <a:r>
              <a:rPr sz="1050" spc="-5" dirty="0">
                <a:latin typeface="Tahoma"/>
                <a:cs typeface="Tahoma"/>
              </a:rPr>
              <a:t>Seconda </a:t>
            </a:r>
            <a:r>
              <a:rPr sz="1050" dirty="0">
                <a:latin typeface="Tahoma"/>
                <a:cs typeface="Tahoma"/>
              </a:rPr>
              <a:t>Edizione del Festival della </a:t>
            </a:r>
            <a:r>
              <a:rPr sz="1050" spc="-5" dirty="0">
                <a:latin typeface="Tahoma"/>
                <a:cs typeface="Tahoma"/>
              </a:rPr>
              <a:t>cultura  creativa, </a:t>
            </a:r>
            <a:r>
              <a:rPr sz="1050" dirty="0">
                <a:latin typeface="Tahoma"/>
                <a:cs typeface="Tahoma"/>
              </a:rPr>
              <a:t>le </a:t>
            </a:r>
            <a:r>
              <a:rPr sz="1050" spc="-5" dirty="0">
                <a:latin typeface="Tahoma"/>
                <a:cs typeface="Tahoma"/>
              </a:rPr>
              <a:t>banche italiane </a:t>
            </a:r>
            <a:r>
              <a:rPr sz="1050" dirty="0">
                <a:latin typeface="Tahoma"/>
                <a:cs typeface="Tahoma"/>
              </a:rPr>
              <a:t>per i </a:t>
            </a:r>
            <a:r>
              <a:rPr sz="1050" spc="-5" dirty="0">
                <a:latin typeface="Tahoma"/>
                <a:cs typeface="Tahoma"/>
              </a:rPr>
              <a:t>giovani </a:t>
            </a:r>
            <a:r>
              <a:rPr sz="1050" dirty="0">
                <a:latin typeface="Tahoma"/>
                <a:cs typeface="Tahoma"/>
              </a:rPr>
              <a:t>e il </a:t>
            </a:r>
            <a:r>
              <a:rPr sz="1050" spc="-5" dirty="0">
                <a:latin typeface="Tahoma"/>
                <a:cs typeface="Tahoma"/>
              </a:rPr>
              <a:t>territorio, </a:t>
            </a:r>
            <a:r>
              <a:rPr sz="1050" dirty="0">
                <a:latin typeface="Tahoma"/>
                <a:cs typeface="Tahoma"/>
              </a:rPr>
              <a:t>promosso </a:t>
            </a:r>
            <a:r>
              <a:rPr sz="1050" spc="-5" dirty="0">
                <a:latin typeface="Tahoma"/>
                <a:cs typeface="Tahoma"/>
              </a:rPr>
              <a:t>dall'Associazione Bancaria </a:t>
            </a:r>
            <a:r>
              <a:rPr sz="1050" dirty="0">
                <a:latin typeface="Tahoma"/>
                <a:cs typeface="Tahoma"/>
              </a:rPr>
              <a:t>Italiana </a:t>
            </a:r>
            <a:r>
              <a:rPr sz="1050" spc="-5" dirty="0">
                <a:latin typeface="Tahoma"/>
                <a:cs typeface="Tahoma"/>
              </a:rPr>
              <a:t>con  </a:t>
            </a:r>
            <a:r>
              <a:rPr sz="1050" dirty="0">
                <a:latin typeface="Tahoma"/>
                <a:cs typeface="Tahoma"/>
              </a:rPr>
              <a:t>il </a:t>
            </a:r>
            <a:r>
              <a:rPr sz="1050" spc="-5" dirty="0">
                <a:latin typeface="Tahoma"/>
                <a:cs typeface="Tahoma"/>
              </a:rPr>
              <a:t>Patrocinio </a:t>
            </a:r>
            <a:r>
              <a:rPr sz="1050" dirty="0">
                <a:latin typeface="Tahoma"/>
                <a:cs typeface="Tahoma"/>
              </a:rPr>
              <a:t>della </a:t>
            </a:r>
            <a:r>
              <a:rPr sz="1050" spc="-5" dirty="0">
                <a:latin typeface="Tahoma"/>
                <a:cs typeface="Tahoma"/>
              </a:rPr>
              <a:t>Commissione </a:t>
            </a:r>
            <a:r>
              <a:rPr sz="1050" dirty="0">
                <a:latin typeface="Tahoma"/>
                <a:cs typeface="Tahoma"/>
              </a:rPr>
              <a:t>Nazionale Italiana </a:t>
            </a:r>
            <a:r>
              <a:rPr sz="1050" spc="-5" dirty="0">
                <a:latin typeface="Tahoma"/>
                <a:cs typeface="Tahoma"/>
              </a:rPr>
              <a:t>per l’UNESCO </a:t>
            </a:r>
            <a:r>
              <a:rPr sz="1050" dirty="0">
                <a:latin typeface="Tahoma"/>
                <a:cs typeface="Tahoma"/>
              </a:rPr>
              <a:t>e del </a:t>
            </a:r>
            <a:r>
              <a:rPr sz="1050" spc="-5" dirty="0">
                <a:latin typeface="Tahoma"/>
                <a:cs typeface="Tahoma"/>
              </a:rPr>
              <a:t>Ministero </a:t>
            </a:r>
            <a:r>
              <a:rPr sz="1050" dirty="0">
                <a:latin typeface="Tahoma"/>
                <a:cs typeface="Tahoma"/>
              </a:rPr>
              <a:t>dei </a:t>
            </a:r>
            <a:r>
              <a:rPr sz="1050" spc="-5" dirty="0">
                <a:latin typeface="Tahoma"/>
                <a:cs typeface="Tahoma"/>
              </a:rPr>
              <a:t>Beni </a:t>
            </a:r>
            <a:r>
              <a:rPr sz="1050" dirty="0">
                <a:latin typeface="Tahoma"/>
                <a:cs typeface="Tahoma"/>
              </a:rPr>
              <a:t>e delle </a:t>
            </a:r>
            <a:r>
              <a:rPr sz="1050" spc="-5" dirty="0">
                <a:latin typeface="Tahoma"/>
                <a:cs typeface="Tahoma"/>
              </a:rPr>
              <a:t>Attività  </a:t>
            </a:r>
            <a:r>
              <a:rPr sz="1050" dirty="0">
                <a:latin typeface="Tahoma"/>
                <a:cs typeface="Tahoma"/>
              </a:rPr>
              <a:t>Culturali e del</a:t>
            </a:r>
            <a:r>
              <a:rPr sz="1050" spc="-35" dirty="0">
                <a:latin typeface="Tahoma"/>
                <a:cs typeface="Tahoma"/>
              </a:rPr>
              <a:t> </a:t>
            </a:r>
            <a:r>
              <a:rPr sz="1050" spc="-5" dirty="0">
                <a:latin typeface="Tahoma"/>
                <a:cs typeface="Tahoma"/>
              </a:rPr>
              <a:t>Turismo.</a:t>
            </a:r>
            <a:endParaRPr sz="1050">
              <a:latin typeface="Tahoma"/>
              <a:cs typeface="Tahoma"/>
            </a:endParaRPr>
          </a:p>
          <a:p>
            <a:pPr>
              <a:lnSpc>
                <a:spcPct val="100000"/>
              </a:lnSpc>
              <a:spcBef>
                <a:spcPts val="20"/>
              </a:spcBef>
            </a:pPr>
            <a:endParaRPr sz="1250">
              <a:latin typeface="Times New Roman"/>
              <a:cs typeface="Times New Roman"/>
            </a:endParaRPr>
          </a:p>
          <a:p>
            <a:pPr marL="12700" marR="7620" algn="just">
              <a:lnSpc>
                <a:spcPct val="115700"/>
              </a:lnSpc>
            </a:pPr>
            <a:r>
              <a:rPr sz="1050" dirty="0">
                <a:latin typeface="Tahoma"/>
                <a:cs typeface="Tahoma"/>
              </a:rPr>
              <a:t>Cassa di </a:t>
            </a:r>
            <a:r>
              <a:rPr sz="1050" spc="-5" dirty="0">
                <a:latin typeface="Tahoma"/>
                <a:cs typeface="Tahoma"/>
              </a:rPr>
              <a:t>Risparmio aderisce organizzando presso </a:t>
            </a:r>
            <a:r>
              <a:rPr sz="1050" dirty="0">
                <a:latin typeface="Tahoma"/>
                <a:cs typeface="Tahoma"/>
              </a:rPr>
              <a:t>gli Antichi Chiostri </a:t>
            </a:r>
            <a:r>
              <a:rPr sz="1050" spc="-5" dirty="0">
                <a:latin typeface="Tahoma"/>
                <a:cs typeface="Tahoma"/>
              </a:rPr>
              <a:t>Francescani </a:t>
            </a:r>
            <a:r>
              <a:rPr sz="1050" dirty="0">
                <a:latin typeface="Tahoma"/>
                <a:cs typeface="Tahoma"/>
              </a:rPr>
              <a:t>della Fondazione Cassa  Ravenna in </a:t>
            </a:r>
            <a:r>
              <a:rPr sz="1050" spc="-5" dirty="0">
                <a:latin typeface="Tahoma"/>
                <a:cs typeface="Tahoma"/>
              </a:rPr>
              <a:t>via </a:t>
            </a:r>
            <a:r>
              <a:rPr sz="1050" dirty="0">
                <a:latin typeface="Tahoma"/>
                <a:cs typeface="Tahoma"/>
              </a:rPr>
              <a:t>Dante </a:t>
            </a:r>
            <a:r>
              <a:rPr sz="1050" spc="-5" dirty="0">
                <a:latin typeface="Tahoma"/>
                <a:cs typeface="Tahoma"/>
              </a:rPr>
              <a:t>Alighieri </a:t>
            </a:r>
            <a:r>
              <a:rPr sz="1050" dirty="0">
                <a:latin typeface="Tahoma"/>
                <a:cs typeface="Tahoma"/>
              </a:rPr>
              <a:t>n. </a:t>
            </a:r>
            <a:r>
              <a:rPr sz="1050" spc="-5" dirty="0">
                <a:latin typeface="Tahoma"/>
                <a:cs typeface="Tahoma"/>
              </a:rPr>
              <a:t>4, venerdì </a:t>
            </a:r>
            <a:r>
              <a:rPr sz="1050" dirty="0">
                <a:latin typeface="Tahoma"/>
                <a:cs typeface="Tahoma"/>
              </a:rPr>
              <a:t>20 </a:t>
            </a:r>
            <a:r>
              <a:rPr sz="1050" spc="-5" dirty="0">
                <a:latin typeface="Tahoma"/>
                <a:cs typeface="Tahoma"/>
              </a:rPr>
              <a:t>marzo </a:t>
            </a:r>
            <a:r>
              <a:rPr sz="1050" dirty="0">
                <a:latin typeface="Tahoma"/>
                <a:cs typeface="Tahoma"/>
              </a:rPr>
              <a:t>dalle ore 10.00 alle </a:t>
            </a:r>
            <a:r>
              <a:rPr sz="1050" spc="-5" dirty="0">
                <a:latin typeface="Tahoma"/>
                <a:cs typeface="Tahoma"/>
              </a:rPr>
              <a:t>13.00, </a:t>
            </a:r>
            <a:r>
              <a:rPr sz="1050" dirty="0">
                <a:latin typeface="Tahoma"/>
                <a:cs typeface="Tahoma"/>
              </a:rPr>
              <a:t>un </a:t>
            </a:r>
            <a:r>
              <a:rPr sz="1050" spc="-5" dirty="0">
                <a:latin typeface="Tahoma"/>
                <a:cs typeface="Tahoma"/>
              </a:rPr>
              <a:t>percorso narrativo  dedicato</a:t>
            </a:r>
            <a:r>
              <a:rPr sz="1050" spc="160" dirty="0">
                <a:latin typeface="Tahoma"/>
                <a:cs typeface="Tahoma"/>
              </a:rPr>
              <a:t> </a:t>
            </a:r>
            <a:r>
              <a:rPr sz="1050" dirty="0">
                <a:latin typeface="Tahoma"/>
                <a:cs typeface="Tahoma"/>
              </a:rPr>
              <a:t>alle</a:t>
            </a:r>
            <a:r>
              <a:rPr sz="1050" spc="155" dirty="0">
                <a:latin typeface="Tahoma"/>
                <a:cs typeface="Tahoma"/>
              </a:rPr>
              <a:t> </a:t>
            </a:r>
            <a:r>
              <a:rPr sz="1050" spc="-5" dirty="0">
                <a:latin typeface="Tahoma"/>
                <a:cs typeface="Tahoma"/>
              </a:rPr>
              <a:t>classi</a:t>
            </a:r>
            <a:r>
              <a:rPr sz="1050" spc="145" dirty="0">
                <a:latin typeface="Tahoma"/>
                <a:cs typeface="Tahoma"/>
              </a:rPr>
              <a:t> </a:t>
            </a:r>
            <a:r>
              <a:rPr sz="1050" dirty="0">
                <a:latin typeface="Tahoma"/>
                <a:cs typeface="Tahoma"/>
              </a:rPr>
              <a:t>delle</a:t>
            </a:r>
            <a:r>
              <a:rPr sz="1050" spc="155" dirty="0">
                <a:latin typeface="Tahoma"/>
                <a:cs typeface="Tahoma"/>
              </a:rPr>
              <a:t> </a:t>
            </a:r>
            <a:r>
              <a:rPr sz="1050" dirty="0">
                <a:latin typeface="Tahoma"/>
                <a:cs typeface="Tahoma"/>
              </a:rPr>
              <a:t>Scuole</a:t>
            </a:r>
            <a:r>
              <a:rPr sz="1050" spc="155" dirty="0">
                <a:latin typeface="Tahoma"/>
                <a:cs typeface="Tahoma"/>
              </a:rPr>
              <a:t> </a:t>
            </a:r>
            <a:r>
              <a:rPr sz="1050" spc="-5" dirty="0">
                <a:latin typeface="Tahoma"/>
                <a:cs typeface="Tahoma"/>
              </a:rPr>
              <a:t>Superiori</a:t>
            </a:r>
            <a:r>
              <a:rPr sz="1050" spc="165" dirty="0">
                <a:latin typeface="Tahoma"/>
                <a:cs typeface="Tahoma"/>
              </a:rPr>
              <a:t> </a:t>
            </a:r>
            <a:r>
              <a:rPr sz="1050" dirty="0">
                <a:latin typeface="Tahoma"/>
                <a:cs typeface="Tahoma"/>
              </a:rPr>
              <a:t>di</a:t>
            </a:r>
            <a:r>
              <a:rPr sz="1050" spc="160" dirty="0">
                <a:latin typeface="Tahoma"/>
                <a:cs typeface="Tahoma"/>
              </a:rPr>
              <a:t> </a:t>
            </a:r>
            <a:r>
              <a:rPr sz="1050" spc="-5" dirty="0">
                <a:latin typeface="Tahoma"/>
                <a:cs typeface="Tahoma"/>
              </a:rPr>
              <a:t>II</a:t>
            </a:r>
            <a:r>
              <a:rPr sz="1050" spc="160" dirty="0">
                <a:latin typeface="Tahoma"/>
                <a:cs typeface="Tahoma"/>
              </a:rPr>
              <a:t> </a:t>
            </a:r>
            <a:r>
              <a:rPr sz="1050" spc="-5" dirty="0">
                <a:latin typeface="Tahoma"/>
                <a:cs typeface="Tahoma"/>
              </a:rPr>
              <a:t>grado</a:t>
            </a:r>
            <a:r>
              <a:rPr sz="1050" spc="150" dirty="0">
                <a:latin typeface="Tahoma"/>
                <a:cs typeface="Tahoma"/>
              </a:rPr>
              <a:t> </a:t>
            </a:r>
            <a:r>
              <a:rPr sz="1050" dirty="0">
                <a:latin typeface="Tahoma"/>
                <a:cs typeface="Tahoma"/>
              </a:rPr>
              <a:t>che</a:t>
            </a:r>
            <a:r>
              <a:rPr sz="1050" spc="155" dirty="0">
                <a:latin typeface="Tahoma"/>
                <a:cs typeface="Tahoma"/>
              </a:rPr>
              <a:t> </a:t>
            </a:r>
            <a:r>
              <a:rPr sz="1050" spc="-5" dirty="0">
                <a:latin typeface="Tahoma"/>
                <a:cs typeface="Tahoma"/>
              </a:rPr>
              <a:t>si</a:t>
            </a:r>
            <a:r>
              <a:rPr sz="1050" spc="160" dirty="0">
                <a:latin typeface="Tahoma"/>
                <a:cs typeface="Tahoma"/>
              </a:rPr>
              <a:t> </a:t>
            </a:r>
            <a:r>
              <a:rPr sz="1050" spc="-5" dirty="0">
                <a:latin typeface="Tahoma"/>
                <a:cs typeface="Tahoma"/>
              </a:rPr>
              <a:t>snoderà</a:t>
            </a:r>
            <a:r>
              <a:rPr sz="1050" spc="155" dirty="0">
                <a:latin typeface="Tahoma"/>
                <a:cs typeface="Tahoma"/>
              </a:rPr>
              <a:t> </a:t>
            </a:r>
            <a:r>
              <a:rPr sz="1050" spc="-5" dirty="0">
                <a:latin typeface="Tahoma"/>
                <a:cs typeface="Tahoma"/>
              </a:rPr>
              <a:t>all'interno</a:t>
            </a:r>
            <a:r>
              <a:rPr sz="1050" spc="150" dirty="0">
                <a:latin typeface="Tahoma"/>
                <a:cs typeface="Tahoma"/>
              </a:rPr>
              <a:t> </a:t>
            </a:r>
            <a:r>
              <a:rPr sz="1050" dirty="0">
                <a:latin typeface="Tahoma"/>
                <a:cs typeface="Tahoma"/>
              </a:rPr>
              <a:t>della</a:t>
            </a:r>
            <a:r>
              <a:rPr sz="1050" spc="155" dirty="0">
                <a:latin typeface="Tahoma"/>
                <a:cs typeface="Tahoma"/>
              </a:rPr>
              <a:t> </a:t>
            </a:r>
            <a:r>
              <a:rPr sz="1050" spc="-5" dirty="0">
                <a:latin typeface="Tahoma"/>
                <a:cs typeface="Tahoma"/>
              </a:rPr>
              <a:t>zona</a:t>
            </a:r>
            <a:r>
              <a:rPr sz="1050" spc="145" dirty="0">
                <a:latin typeface="Tahoma"/>
                <a:cs typeface="Tahoma"/>
              </a:rPr>
              <a:t> </a:t>
            </a:r>
            <a:r>
              <a:rPr sz="1050" spc="-5" dirty="0">
                <a:latin typeface="Tahoma"/>
                <a:cs typeface="Tahoma"/>
              </a:rPr>
              <a:t>Dantesca.</a:t>
            </a:r>
            <a:endParaRPr sz="1050">
              <a:latin typeface="Tahoma"/>
              <a:cs typeface="Tahoma"/>
            </a:endParaRPr>
          </a:p>
          <a:p>
            <a:pPr>
              <a:lnSpc>
                <a:spcPct val="100000"/>
              </a:lnSpc>
              <a:spcBef>
                <a:spcPts val="45"/>
              </a:spcBef>
            </a:pPr>
            <a:endParaRPr sz="1400">
              <a:latin typeface="Times New Roman"/>
              <a:cs typeface="Times New Roman"/>
            </a:endParaRPr>
          </a:p>
          <a:p>
            <a:pPr marL="12700" algn="just">
              <a:lnSpc>
                <a:spcPct val="100000"/>
              </a:lnSpc>
            </a:pPr>
            <a:r>
              <a:rPr sz="1050" dirty="0">
                <a:latin typeface="Tahoma"/>
                <a:cs typeface="Tahoma"/>
              </a:rPr>
              <a:t>L'Edizione del 2015 ha come tema </a:t>
            </a:r>
            <a:r>
              <a:rPr sz="1050" spc="-5" dirty="0">
                <a:latin typeface="Tahoma"/>
                <a:cs typeface="Tahoma"/>
              </a:rPr>
              <a:t>"</a:t>
            </a:r>
            <a:r>
              <a:rPr sz="1050" b="1" spc="-5" dirty="0">
                <a:latin typeface="Tahoma"/>
                <a:cs typeface="Tahoma"/>
              </a:rPr>
              <a:t>L'Alfabeto  </a:t>
            </a:r>
            <a:r>
              <a:rPr sz="1050" b="1" spc="-10" dirty="0">
                <a:latin typeface="Tahoma"/>
                <a:cs typeface="Tahoma"/>
              </a:rPr>
              <a:t>del  </a:t>
            </a:r>
            <a:r>
              <a:rPr sz="1050" b="1" dirty="0">
                <a:latin typeface="Tahoma"/>
                <a:cs typeface="Tahoma"/>
              </a:rPr>
              <a:t>Mondo -  </a:t>
            </a:r>
            <a:r>
              <a:rPr sz="1050" b="1" spc="-5" dirty="0">
                <a:latin typeface="Tahoma"/>
                <a:cs typeface="Tahoma"/>
              </a:rPr>
              <a:t>Leggiamo  </a:t>
            </a:r>
            <a:r>
              <a:rPr sz="1050" b="1" dirty="0">
                <a:latin typeface="Tahoma"/>
                <a:cs typeface="Tahoma"/>
              </a:rPr>
              <a:t>i  </a:t>
            </a:r>
            <a:r>
              <a:rPr sz="1050" b="1" spc="-5" dirty="0">
                <a:latin typeface="Tahoma"/>
                <a:cs typeface="Tahoma"/>
              </a:rPr>
              <a:t>segni  </a:t>
            </a:r>
            <a:r>
              <a:rPr sz="1050" b="1" dirty="0">
                <a:latin typeface="Tahoma"/>
                <a:cs typeface="Tahoma"/>
              </a:rPr>
              <a:t>intorno a  </a:t>
            </a:r>
            <a:r>
              <a:rPr sz="1050" b="1" spc="-5" dirty="0">
                <a:latin typeface="Tahoma"/>
                <a:cs typeface="Tahoma"/>
              </a:rPr>
              <a:t>noi </a:t>
            </a:r>
            <a:r>
              <a:rPr sz="1050" b="1" spc="110" dirty="0">
                <a:latin typeface="Tahoma"/>
                <a:cs typeface="Tahoma"/>
              </a:rPr>
              <a:t> </a:t>
            </a:r>
            <a:r>
              <a:rPr sz="1050" b="1" dirty="0">
                <a:latin typeface="Tahoma"/>
                <a:cs typeface="Tahoma"/>
              </a:rPr>
              <a:t>e</a:t>
            </a:r>
            <a:endParaRPr sz="1050">
              <a:latin typeface="Tahoma"/>
              <a:cs typeface="Tahoma"/>
            </a:endParaRPr>
          </a:p>
        </p:txBody>
      </p:sp>
      <p:sp>
        <p:nvSpPr>
          <p:cNvPr id="7" name="object 7"/>
          <p:cNvSpPr/>
          <p:nvPr/>
        </p:nvSpPr>
        <p:spPr>
          <a:xfrm>
            <a:off x="2218054" y="2119883"/>
            <a:ext cx="3123438" cy="499268"/>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720090" y="3845686"/>
            <a:ext cx="6524625" cy="29337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9340" cy="649414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457700">
              <a:lnSpc>
                <a:spcPts val="1839"/>
              </a:lnSpc>
            </a:pPr>
            <a:r>
              <a:rPr sz="1600" b="1" spc="-5" dirty="0">
                <a:latin typeface="Arial"/>
                <a:cs typeface="Arial"/>
              </a:rPr>
              <a:t>R</a:t>
            </a:r>
            <a:r>
              <a:rPr sz="1600" b="1" spc="15" dirty="0">
                <a:latin typeface="Arial"/>
                <a:cs typeface="Arial"/>
              </a:rPr>
              <a:t>a</a:t>
            </a:r>
            <a:r>
              <a:rPr sz="1600" b="1" spc="-30" dirty="0">
                <a:latin typeface="Arial"/>
                <a:cs typeface="Arial"/>
              </a:rPr>
              <a:t>v</a:t>
            </a:r>
            <a:r>
              <a:rPr sz="1600" b="1" spc="-5" dirty="0">
                <a:latin typeface="Arial"/>
                <a:cs typeface="Arial"/>
              </a:rPr>
              <a:t>e</a:t>
            </a:r>
            <a:r>
              <a:rPr sz="1600" b="1" dirty="0">
                <a:latin typeface="Arial"/>
                <a:cs typeface="Arial"/>
              </a:rPr>
              <a:t>n</a:t>
            </a:r>
            <a:r>
              <a:rPr sz="1600" b="1" spc="-5" dirty="0">
                <a:latin typeface="Arial"/>
                <a:cs typeface="Arial"/>
              </a:rPr>
              <a:t>nano</a:t>
            </a:r>
            <a:r>
              <a:rPr sz="1600" b="1" spc="-15" dirty="0">
                <a:latin typeface="Arial"/>
                <a:cs typeface="Arial"/>
              </a:rPr>
              <a:t>t</a:t>
            </a:r>
            <a:r>
              <a:rPr sz="1600" b="1" spc="-5" dirty="0">
                <a:latin typeface="Arial"/>
                <a:cs typeface="Arial"/>
              </a:rPr>
              <a:t>izi</a:t>
            </a:r>
            <a:r>
              <a:rPr sz="1600" b="1" spc="5" dirty="0">
                <a:latin typeface="Arial"/>
                <a:cs typeface="Arial"/>
              </a:rPr>
              <a:t>e.</a:t>
            </a:r>
            <a:r>
              <a:rPr sz="1600" b="1" spc="-5" dirty="0">
                <a:latin typeface="Arial"/>
                <a:cs typeface="Arial"/>
              </a:rPr>
              <a:t>it  19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990"/>
              </a:spcBef>
            </a:pPr>
            <a:r>
              <a:rPr sz="1050" b="1" spc="-5" dirty="0">
                <a:latin typeface="Tahoma"/>
                <a:cs typeface="Tahoma"/>
              </a:rPr>
              <a:t>raccontiamo</a:t>
            </a:r>
            <a:r>
              <a:rPr sz="1050" spc="-5" dirty="0">
                <a:latin typeface="Tahoma"/>
                <a:cs typeface="Tahoma"/>
              </a:rPr>
              <a:t>".</a:t>
            </a:r>
            <a:endParaRPr sz="1050">
              <a:latin typeface="Tahoma"/>
              <a:cs typeface="Tahoma"/>
            </a:endParaRPr>
          </a:p>
          <a:p>
            <a:pPr marL="12700" marR="5715" algn="just">
              <a:lnSpc>
                <a:spcPts val="1460"/>
              </a:lnSpc>
              <a:spcBef>
                <a:spcPts val="75"/>
              </a:spcBef>
            </a:pPr>
            <a:r>
              <a:rPr sz="1050" dirty="0">
                <a:latin typeface="Tahoma"/>
                <a:cs typeface="Tahoma"/>
              </a:rPr>
              <a:t>La Cassa </a:t>
            </a:r>
            <a:r>
              <a:rPr sz="1050" spc="-5" dirty="0">
                <a:latin typeface="Tahoma"/>
                <a:cs typeface="Tahoma"/>
              </a:rPr>
              <a:t>approfondirà nel suo </a:t>
            </a:r>
            <a:r>
              <a:rPr sz="1050" b="1" spc="-5" dirty="0">
                <a:latin typeface="Tahoma"/>
                <a:cs typeface="Tahoma"/>
              </a:rPr>
              <a:t>percorso "I segni dell'uomo. Aspetti architettonici </a:t>
            </a:r>
            <a:r>
              <a:rPr sz="1050" b="1" dirty="0">
                <a:latin typeface="Tahoma"/>
                <a:cs typeface="Tahoma"/>
              </a:rPr>
              <a:t>e </a:t>
            </a:r>
            <a:r>
              <a:rPr sz="1050" b="1" spc="-5" dirty="0">
                <a:latin typeface="Tahoma"/>
                <a:cs typeface="Tahoma"/>
              </a:rPr>
              <a:t>racconti  Danteschi</a:t>
            </a:r>
            <a:r>
              <a:rPr sz="1050" spc="-5" dirty="0">
                <a:latin typeface="Tahoma"/>
                <a:cs typeface="Tahoma"/>
              </a:rPr>
              <a:t>".</a:t>
            </a:r>
            <a:endParaRPr sz="1050">
              <a:latin typeface="Tahoma"/>
              <a:cs typeface="Tahoma"/>
            </a:endParaRPr>
          </a:p>
          <a:p>
            <a:pPr>
              <a:lnSpc>
                <a:spcPct val="100000"/>
              </a:lnSpc>
              <a:spcBef>
                <a:spcPts val="45"/>
              </a:spcBef>
            </a:pPr>
            <a:endParaRPr sz="1150">
              <a:latin typeface="Times New Roman"/>
              <a:cs typeface="Times New Roman"/>
            </a:endParaRPr>
          </a:p>
          <a:p>
            <a:pPr marL="12700" marR="5715" algn="just">
              <a:lnSpc>
                <a:spcPct val="115799"/>
              </a:lnSpc>
            </a:pPr>
            <a:r>
              <a:rPr sz="1050" dirty="0">
                <a:latin typeface="Tahoma"/>
                <a:cs typeface="Tahoma"/>
              </a:rPr>
              <a:t>In </a:t>
            </a:r>
            <a:r>
              <a:rPr sz="1050" spc="-5" dirty="0">
                <a:latin typeface="Tahoma"/>
                <a:cs typeface="Tahoma"/>
              </a:rPr>
              <a:t>particolare, con </a:t>
            </a:r>
            <a:r>
              <a:rPr sz="1050" dirty="0">
                <a:latin typeface="Tahoma"/>
                <a:cs typeface="Tahoma"/>
              </a:rPr>
              <a:t>la </a:t>
            </a:r>
            <a:r>
              <a:rPr sz="1050" spc="-5" dirty="0">
                <a:latin typeface="Tahoma"/>
                <a:cs typeface="Tahoma"/>
              </a:rPr>
              <a:t>partecipazione attiva </a:t>
            </a:r>
            <a:r>
              <a:rPr sz="1050" dirty="0">
                <a:latin typeface="Tahoma"/>
                <a:cs typeface="Tahoma"/>
              </a:rPr>
              <a:t>degli </a:t>
            </a:r>
            <a:r>
              <a:rPr sz="1050" spc="-5" dirty="0">
                <a:latin typeface="Tahoma"/>
                <a:cs typeface="Tahoma"/>
              </a:rPr>
              <a:t>Istituti Scolastici Superiori </a:t>
            </a:r>
            <a:r>
              <a:rPr sz="1050" dirty="0">
                <a:latin typeface="Tahoma"/>
                <a:cs typeface="Tahoma"/>
              </a:rPr>
              <a:t>di Ravenna, nei due Chiostri  </a:t>
            </a:r>
            <a:r>
              <a:rPr sz="1050" spc="-5" dirty="0">
                <a:latin typeface="Tahoma"/>
                <a:cs typeface="Tahoma"/>
              </a:rPr>
              <a:t>adiacenti </a:t>
            </a:r>
            <a:r>
              <a:rPr sz="1050" dirty="0">
                <a:latin typeface="Tahoma"/>
                <a:cs typeface="Tahoma"/>
              </a:rPr>
              <a:t>la tomba di </a:t>
            </a:r>
            <a:r>
              <a:rPr sz="1050" spc="-5" dirty="0">
                <a:latin typeface="Tahoma"/>
                <a:cs typeface="Tahoma"/>
              </a:rPr>
              <a:t>Dante, </a:t>
            </a:r>
            <a:r>
              <a:rPr sz="1050" dirty="0">
                <a:latin typeface="Tahoma"/>
                <a:cs typeface="Tahoma"/>
              </a:rPr>
              <a:t>verrà </a:t>
            </a:r>
            <a:r>
              <a:rPr sz="1050" spc="-5" dirty="0">
                <a:latin typeface="Tahoma"/>
                <a:cs typeface="Tahoma"/>
              </a:rPr>
              <a:t>sviluppato un </a:t>
            </a:r>
            <a:r>
              <a:rPr sz="1050" dirty="0">
                <a:latin typeface="Tahoma"/>
                <a:cs typeface="Tahoma"/>
              </a:rPr>
              <a:t>innovativo e </a:t>
            </a:r>
            <a:r>
              <a:rPr sz="1050" spc="-5" dirty="0">
                <a:latin typeface="Tahoma"/>
                <a:cs typeface="Tahoma"/>
              </a:rPr>
              <a:t>apposito percorso narrativo, anche  </a:t>
            </a:r>
            <a:r>
              <a:rPr sz="1050" dirty="0">
                <a:latin typeface="Tahoma"/>
                <a:cs typeface="Tahoma"/>
              </a:rPr>
              <a:t>attraverso </a:t>
            </a:r>
            <a:r>
              <a:rPr sz="1050" spc="-5" dirty="0">
                <a:latin typeface="Tahoma"/>
                <a:cs typeface="Tahoma"/>
              </a:rPr>
              <a:t>l'utilizzo </a:t>
            </a:r>
            <a:r>
              <a:rPr sz="1050" dirty="0">
                <a:latin typeface="Tahoma"/>
                <a:cs typeface="Tahoma"/>
              </a:rPr>
              <a:t>della moderna </a:t>
            </a:r>
            <a:r>
              <a:rPr sz="1050" spc="-5" dirty="0">
                <a:latin typeface="Tahoma"/>
                <a:cs typeface="Tahoma"/>
              </a:rPr>
              <a:t>Sala Multimediale </a:t>
            </a:r>
            <a:r>
              <a:rPr sz="1050" dirty="0">
                <a:latin typeface="Tahoma"/>
                <a:cs typeface="Tahoma"/>
              </a:rPr>
              <a:t>della Cassa Spa, </a:t>
            </a:r>
            <a:r>
              <a:rPr sz="1050" spc="-5" dirty="0">
                <a:latin typeface="Tahoma"/>
                <a:cs typeface="Tahoma"/>
              </a:rPr>
              <a:t>con filmati </a:t>
            </a:r>
            <a:r>
              <a:rPr sz="1050" dirty="0">
                <a:latin typeface="Tahoma"/>
                <a:cs typeface="Tahoma"/>
              </a:rPr>
              <a:t>e </a:t>
            </a:r>
            <a:r>
              <a:rPr sz="1050" spc="-5" dirty="0">
                <a:latin typeface="Tahoma"/>
                <a:cs typeface="Tahoma"/>
              </a:rPr>
              <a:t>approfondimenti  </a:t>
            </a:r>
            <a:r>
              <a:rPr sz="1050" dirty="0">
                <a:latin typeface="Tahoma"/>
                <a:cs typeface="Tahoma"/>
              </a:rPr>
              <a:t>storici ed </a:t>
            </a:r>
            <a:r>
              <a:rPr sz="1050" spc="-5" dirty="0">
                <a:latin typeface="Tahoma"/>
                <a:cs typeface="Tahoma"/>
              </a:rPr>
              <a:t>artistici, </a:t>
            </a:r>
            <a:r>
              <a:rPr sz="1050" dirty="0">
                <a:latin typeface="Tahoma"/>
                <a:cs typeface="Tahoma"/>
              </a:rPr>
              <a:t>che </a:t>
            </a:r>
            <a:r>
              <a:rPr sz="1050" spc="-5" dirty="0">
                <a:latin typeface="Tahoma"/>
                <a:cs typeface="Tahoma"/>
              </a:rPr>
              <a:t>si snoderà </a:t>
            </a:r>
            <a:r>
              <a:rPr sz="1050" dirty="0">
                <a:latin typeface="Tahoma"/>
                <a:cs typeface="Tahoma"/>
              </a:rPr>
              <a:t>nel </a:t>
            </a:r>
            <a:r>
              <a:rPr sz="1050" spc="-5" dirty="0">
                <a:latin typeface="Tahoma"/>
                <a:cs typeface="Tahoma"/>
              </a:rPr>
              <a:t>Complesso </a:t>
            </a:r>
            <a:r>
              <a:rPr sz="1050" dirty="0">
                <a:latin typeface="Tahoma"/>
                <a:cs typeface="Tahoma"/>
              </a:rPr>
              <a:t>Monumentale </a:t>
            </a:r>
            <a:r>
              <a:rPr sz="1050" spc="-5" dirty="0">
                <a:latin typeface="Tahoma"/>
                <a:cs typeface="Tahoma"/>
              </a:rPr>
              <a:t>prevedendo: "Il racconto dell'epocale  restauro </a:t>
            </a:r>
            <a:r>
              <a:rPr sz="1050" dirty="0">
                <a:latin typeface="Tahoma"/>
                <a:cs typeface="Tahoma"/>
              </a:rPr>
              <a:t>dei </a:t>
            </a:r>
            <a:r>
              <a:rPr sz="1050" spc="-5" dirty="0">
                <a:latin typeface="Tahoma"/>
                <a:cs typeface="Tahoma"/>
              </a:rPr>
              <a:t>Chiostri Francescani </a:t>
            </a:r>
            <a:r>
              <a:rPr sz="1050" dirty="0">
                <a:latin typeface="Tahoma"/>
                <a:cs typeface="Tahoma"/>
              </a:rPr>
              <a:t>di </a:t>
            </a:r>
            <a:r>
              <a:rPr sz="1050" spc="-5" dirty="0">
                <a:latin typeface="Tahoma"/>
                <a:cs typeface="Tahoma"/>
              </a:rPr>
              <a:t>Ravenna", tenuto </a:t>
            </a:r>
            <a:r>
              <a:rPr sz="1050" dirty="0">
                <a:latin typeface="Tahoma"/>
                <a:cs typeface="Tahoma"/>
              </a:rPr>
              <a:t>dai </a:t>
            </a:r>
            <a:r>
              <a:rPr sz="1050" spc="-5" dirty="0">
                <a:latin typeface="Tahoma"/>
                <a:cs typeface="Tahoma"/>
              </a:rPr>
              <a:t>progettisti </a:t>
            </a:r>
            <a:r>
              <a:rPr sz="1050" dirty="0">
                <a:latin typeface="Tahoma"/>
                <a:cs typeface="Tahoma"/>
              </a:rPr>
              <a:t>e dai </a:t>
            </a:r>
            <a:r>
              <a:rPr sz="1050" spc="-5" dirty="0">
                <a:latin typeface="Tahoma"/>
                <a:cs typeface="Tahoma"/>
              </a:rPr>
              <a:t>responsabili </a:t>
            </a:r>
            <a:r>
              <a:rPr sz="1050" dirty="0">
                <a:latin typeface="Tahoma"/>
                <a:cs typeface="Tahoma"/>
              </a:rPr>
              <a:t>del </a:t>
            </a:r>
            <a:r>
              <a:rPr sz="1050" spc="-5" dirty="0">
                <a:latin typeface="Tahoma"/>
                <a:cs typeface="Tahoma"/>
              </a:rPr>
              <a:t>restauro </a:t>
            </a:r>
            <a:r>
              <a:rPr sz="1050" dirty="0">
                <a:latin typeface="Tahoma"/>
                <a:cs typeface="Tahoma"/>
              </a:rPr>
              <a:t>degli  </a:t>
            </a:r>
            <a:r>
              <a:rPr sz="1050" spc="-5" dirty="0">
                <a:latin typeface="Tahoma"/>
                <a:cs typeface="Tahoma"/>
              </a:rPr>
              <a:t>apparati decorativi </a:t>
            </a:r>
            <a:r>
              <a:rPr sz="1050" dirty="0">
                <a:latin typeface="Tahoma"/>
                <a:cs typeface="Tahoma"/>
              </a:rPr>
              <a:t>del </a:t>
            </a:r>
            <a:r>
              <a:rPr sz="1050" spc="-5" dirty="0">
                <a:latin typeface="Tahoma"/>
                <a:cs typeface="Tahoma"/>
              </a:rPr>
              <a:t>Complesso Monumentale, Patrizia </a:t>
            </a:r>
            <a:r>
              <a:rPr sz="1050" dirty="0">
                <a:latin typeface="Tahoma"/>
                <a:cs typeface="Tahoma"/>
              </a:rPr>
              <a:t>Magnani di </a:t>
            </a:r>
            <a:r>
              <a:rPr sz="1050" spc="-5" dirty="0">
                <a:latin typeface="Tahoma"/>
                <a:cs typeface="Tahoma"/>
              </a:rPr>
              <a:t>“Aurea Progetti” </a:t>
            </a:r>
            <a:r>
              <a:rPr sz="1050" dirty="0">
                <a:latin typeface="Tahoma"/>
                <a:cs typeface="Tahoma"/>
              </a:rPr>
              <a:t>e </a:t>
            </a:r>
            <a:r>
              <a:rPr sz="1050" spc="5" dirty="0">
                <a:latin typeface="Tahoma"/>
                <a:cs typeface="Tahoma"/>
              </a:rPr>
              <a:t>Ada </a:t>
            </a:r>
            <a:r>
              <a:rPr sz="1050" spc="-5" dirty="0">
                <a:latin typeface="Tahoma"/>
                <a:cs typeface="Tahoma"/>
              </a:rPr>
              <a:t>Foschini del  </a:t>
            </a:r>
            <a:r>
              <a:rPr sz="1050" dirty="0">
                <a:latin typeface="Tahoma"/>
                <a:cs typeface="Tahoma"/>
              </a:rPr>
              <a:t>“Laboratorio del </a:t>
            </a:r>
            <a:r>
              <a:rPr sz="1050" spc="-5" dirty="0">
                <a:latin typeface="Tahoma"/>
                <a:cs typeface="Tahoma"/>
              </a:rPr>
              <a:t>Restauro” </a:t>
            </a:r>
            <a:r>
              <a:rPr sz="1050" dirty="0">
                <a:latin typeface="Tahoma"/>
                <a:cs typeface="Tahoma"/>
              </a:rPr>
              <a:t>ed </a:t>
            </a:r>
            <a:r>
              <a:rPr sz="1050" spc="-5" dirty="0">
                <a:latin typeface="Tahoma"/>
                <a:cs typeface="Tahoma"/>
              </a:rPr>
              <a:t>"Il racconto </a:t>
            </a:r>
            <a:r>
              <a:rPr sz="1050" dirty="0">
                <a:latin typeface="Tahoma"/>
                <a:cs typeface="Tahoma"/>
              </a:rPr>
              <a:t>dei luoghi </a:t>
            </a:r>
            <a:r>
              <a:rPr sz="1050" spc="-5" dirty="0">
                <a:latin typeface="Tahoma"/>
                <a:cs typeface="Tahoma"/>
              </a:rPr>
              <a:t>Danteschi </a:t>
            </a:r>
            <a:r>
              <a:rPr sz="1050" dirty="0">
                <a:latin typeface="Tahoma"/>
                <a:cs typeface="Tahoma"/>
              </a:rPr>
              <a:t>tra mito e </a:t>
            </a:r>
            <a:r>
              <a:rPr sz="1050" spc="-5" dirty="0">
                <a:latin typeface="Tahoma"/>
                <a:cs typeface="Tahoma"/>
              </a:rPr>
              <a:t>realtà", tenuto </a:t>
            </a:r>
            <a:r>
              <a:rPr sz="1050" dirty="0">
                <a:latin typeface="Tahoma"/>
                <a:cs typeface="Tahoma"/>
              </a:rPr>
              <a:t>da </a:t>
            </a:r>
            <a:r>
              <a:rPr sz="1050" spc="-5" dirty="0">
                <a:latin typeface="Tahoma"/>
                <a:cs typeface="Tahoma"/>
              </a:rPr>
              <a:t>Franco  </a:t>
            </a:r>
            <a:r>
              <a:rPr sz="1050" dirty="0">
                <a:latin typeface="Tahoma"/>
                <a:cs typeface="Tahoma"/>
              </a:rPr>
              <a:t>Gabici,       </a:t>
            </a:r>
            <a:r>
              <a:rPr sz="1050" spc="-5" dirty="0">
                <a:latin typeface="Tahoma"/>
                <a:cs typeface="Tahoma"/>
              </a:rPr>
              <a:t>Presidente       </a:t>
            </a:r>
            <a:r>
              <a:rPr sz="1050" dirty="0">
                <a:latin typeface="Tahoma"/>
                <a:cs typeface="Tahoma"/>
              </a:rPr>
              <a:t>del       </a:t>
            </a:r>
            <a:r>
              <a:rPr sz="1050" spc="-5" dirty="0">
                <a:latin typeface="Tahoma"/>
                <a:cs typeface="Tahoma"/>
              </a:rPr>
              <a:t>Comitato       Ravennate       </a:t>
            </a:r>
            <a:r>
              <a:rPr sz="1050" dirty="0">
                <a:latin typeface="Tahoma"/>
                <a:cs typeface="Tahoma"/>
              </a:rPr>
              <a:t>della       </a:t>
            </a:r>
            <a:r>
              <a:rPr sz="1050" spc="-5" dirty="0">
                <a:latin typeface="Tahoma"/>
                <a:cs typeface="Tahoma"/>
              </a:rPr>
              <a:t>Società       </a:t>
            </a:r>
            <a:r>
              <a:rPr sz="1050" dirty="0">
                <a:latin typeface="Tahoma"/>
                <a:cs typeface="Tahoma"/>
              </a:rPr>
              <a:t>Dante   </a:t>
            </a:r>
            <a:r>
              <a:rPr sz="1050" spc="315" dirty="0">
                <a:latin typeface="Tahoma"/>
                <a:cs typeface="Tahoma"/>
              </a:rPr>
              <a:t> </a:t>
            </a:r>
            <a:r>
              <a:rPr sz="1050" spc="-5" dirty="0">
                <a:latin typeface="Tahoma"/>
                <a:cs typeface="Tahoma"/>
              </a:rPr>
              <a:t>Alighieri.</a:t>
            </a:r>
            <a:endParaRPr sz="1050">
              <a:latin typeface="Tahoma"/>
              <a:cs typeface="Tahoma"/>
            </a:endParaRPr>
          </a:p>
          <a:p>
            <a:pPr>
              <a:lnSpc>
                <a:spcPct val="100000"/>
              </a:lnSpc>
              <a:spcBef>
                <a:spcPts val="20"/>
              </a:spcBef>
            </a:pPr>
            <a:endParaRPr sz="1250">
              <a:latin typeface="Times New Roman"/>
              <a:cs typeface="Times New Roman"/>
            </a:endParaRPr>
          </a:p>
          <a:p>
            <a:pPr marL="12700" marR="6350" algn="just">
              <a:lnSpc>
                <a:spcPct val="115599"/>
              </a:lnSpc>
              <a:tabLst>
                <a:tab pos="973455" algn="l"/>
                <a:tab pos="1614805" algn="l"/>
                <a:tab pos="2508250" algn="l"/>
                <a:tab pos="3114040" algn="l"/>
                <a:tab pos="3712845" algn="l"/>
                <a:tab pos="4777740" algn="l"/>
                <a:tab pos="5419090" algn="l"/>
              </a:tabLst>
            </a:pPr>
            <a:r>
              <a:rPr sz="1050" dirty="0">
                <a:latin typeface="Tahoma"/>
                <a:cs typeface="Tahoma"/>
              </a:rPr>
              <a:t>Le </a:t>
            </a:r>
            <a:r>
              <a:rPr sz="1050" spc="-5" dirty="0">
                <a:latin typeface="Tahoma"/>
                <a:cs typeface="Tahoma"/>
              </a:rPr>
              <a:t>classi </a:t>
            </a:r>
            <a:r>
              <a:rPr sz="1050" dirty="0">
                <a:latin typeface="Tahoma"/>
                <a:cs typeface="Tahoma"/>
              </a:rPr>
              <a:t>degli </a:t>
            </a:r>
            <a:r>
              <a:rPr sz="1050" spc="-5" dirty="0">
                <a:latin typeface="Tahoma"/>
                <a:cs typeface="Tahoma"/>
              </a:rPr>
              <a:t>Istituti che </a:t>
            </a:r>
            <a:r>
              <a:rPr sz="1050" dirty="0">
                <a:latin typeface="Tahoma"/>
                <a:cs typeface="Tahoma"/>
              </a:rPr>
              <a:t>hanno </a:t>
            </a:r>
            <a:r>
              <a:rPr sz="1050" spc="-5" dirty="0">
                <a:latin typeface="Tahoma"/>
                <a:cs typeface="Tahoma"/>
              </a:rPr>
              <a:t>prenotato </a:t>
            </a:r>
            <a:r>
              <a:rPr sz="1050" dirty="0">
                <a:latin typeface="Tahoma"/>
                <a:cs typeface="Tahoma"/>
              </a:rPr>
              <a:t>la visita </a:t>
            </a:r>
            <a:r>
              <a:rPr sz="1050" spc="-5" dirty="0">
                <a:latin typeface="Tahoma"/>
                <a:cs typeface="Tahoma"/>
              </a:rPr>
              <a:t>arricchiranno </a:t>
            </a:r>
            <a:r>
              <a:rPr sz="1050" dirty="0">
                <a:latin typeface="Tahoma"/>
                <a:cs typeface="Tahoma"/>
              </a:rPr>
              <a:t>poi </a:t>
            </a:r>
            <a:r>
              <a:rPr sz="1050" spc="-5" dirty="0">
                <a:latin typeface="Tahoma"/>
                <a:cs typeface="Tahoma"/>
              </a:rPr>
              <a:t>attivamente </a:t>
            </a:r>
            <a:r>
              <a:rPr sz="1050" dirty="0">
                <a:latin typeface="Tahoma"/>
                <a:cs typeface="Tahoma"/>
              </a:rPr>
              <a:t>il </a:t>
            </a:r>
            <a:r>
              <a:rPr sz="1050" spc="-5" dirty="0">
                <a:latin typeface="Tahoma"/>
                <a:cs typeface="Tahoma"/>
              </a:rPr>
              <a:t>percorso attraverso  </a:t>
            </a:r>
            <a:r>
              <a:rPr sz="1050" dirty="0">
                <a:latin typeface="Tahoma"/>
                <a:cs typeface="Tahoma"/>
              </a:rPr>
              <a:t>un </a:t>
            </a:r>
            <a:r>
              <a:rPr sz="1050" spc="-5" dirty="0">
                <a:latin typeface="Tahoma"/>
                <a:cs typeface="Tahoma"/>
              </a:rPr>
              <a:t>breve racconto </a:t>
            </a:r>
            <a:r>
              <a:rPr sz="1050" dirty="0">
                <a:latin typeface="Tahoma"/>
                <a:cs typeface="Tahoma"/>
              </a:rPr>
              <a:t>o </a:t>
            </a:r>
            <a:r>
              <a:rPr sz="1050" spc="-5" dirty="0">
                <a:latin typeface="Tahoma"/>
                <a:cs typeface="Tahoma"/>
              </a:rPr>
              <a:t>un disegno inedito realizzati </a:t>
            </a:r>
            <a:r>
              <a:rPr sz="1050" dirty="0">
                <a:latin typeface="Tahoma"/>
                <a:cs typeface="Tahoma"/>
              </a:rPr>
              <a:t>in </a:t>
            </a:r>
            <a:r>
              <a:rPr sz="1050" spc="-5" dirty="0">
                <a:latin typeface="Tahoma"/>
                <a:cs typeface="Tahoma"/>
              </a:rPr>
              <a:t>questi </a:t>
            </a:r>
            <a:r>
              <a:rPr sz="1050" dirty="0">
                <a:latin typeface="Tahoma"/>
                <a:cs typeface="Tahoma"/>
              </a:rPr>
              <a:t>giorni </a:t>
            </a:r>
            <a:r>
              <a:rPr sz="1050" spc="-5" dirty="0">
                <a:latin typeface="Tahoma"/>
                <a:cs typeface="Tahoma"/>
              </a:rPr>
              <a:t>con </a:t>
            </a:r>
            <a:r>
              <a:rPr sz="1050" dirty="0">
                <a:latin typeface="Tahoma"/>
                <a:cs typeface="Tahoma"/>
              </a:rPr>
              <a:t>i </a:t>
            </a:r>
            <a:r>
              <a:rPr sz="1050" spc="-5" dirty="0">
                <a:latin typeface="Tahoma"/>
                <a:cs typeface="Tahoma"/>
              </a:rPr>
              <a:t>loro insegnanti, </a:t>
            </a:r>
            <a:r>
              <a:rPr sz="1050" spc="5" dirty="0">
                <a:latin typeface="Tahoma"/>
                <a:cs typeface="Tahoma"/>
              </a:rPr>
              <a:t>che, </a:t>
            </a:r>
            <a:r>
              <a:rPr sz="1050" spc="-5" dirty="0">
                <a:latin typeface="Tahoma"/>
                <a:cs typeface="Tahoma"/>
              </a:rPr>
              <a:t>prendendo  </a:t>
            </a:r>
            <a:r>
              <a:rPr sz="1050" dirty="0">
                <a:latin typeface="Tahoma"/>
                <a:cs typeface="Tahoma"/>
              </a:rPr>
              <a:t>anche </a:t>
            </a:r>
            <a:r>
              <a:rPr sz="1050" spc="-5" dirty="0">
                <a:latin typeface="Tahoma"/>
                <a:cs typeface="Tahoma"/>
              </a:rPr>
              <a:t>spunto </a:t>
            </a:r>
            <a:r>
              <a:rPr sz="1050" dirty="0">
                <a:latin typeface="Tahoma"/>
                <a:cs typeface="Tahoma"/>
              </a:rPr>
              <a:t>dalla </a:t>
            </a:r>
            <a:r>
              <a:rPr sz="1050" spc="-5" dirty="0">
                <a:latin typeface="Tahoma"/>
                <a:cs typeface="Tahoma"/>
              </a:rPr>
              <a:t>ricorrenza, nell’anno </a:t>
            </a:r>
            <a:r>
              <a:rPr sz="1050" dirty="0">
                <a:latin typeface="Tahoma"/>
                <a:cs typeface="Tahoma"/>
              </a:rPr>
              <a:t>in </a:t>
            </a:r>
            <a:r>
              <a:rPr sz="1050" spc="-5" dirty="0">
                <a:latin typeface="Tahoma"/>
                <a:cs typeface="Tahoma"/>
              </a:rPr>
              <a:t>corso, </a:t>
            </a:r>
            <a:r>
              <a:rPr sz="1050" dirty="0">
                <a:latin typeface="Tahoma"/>
                <a:cs typeface="Tahoma"/>
              </a:rPr>
              <a:t>del </a:t>
            </a:r>
            <a:r>
              <a:rPr sz="1050" spc="-5" dirty="0">
                <a:latin typeface="Tahoma"/>
                <a:cs typeface="Tahoma"/>
              </a:rPr>
              <a:t>750° </a:t>
            </a:r>
            <a:r>
              <a:rPr sz="1050" dirty="0">
                <a:latin typeface="Tahoma"/>
                <a:cs typeface="Tahoma"/>
              </a:rPr>
              <a:t>dalla </a:t>
            </a:r>
            <a:r>
              <a:rPr sz="1050" spc="-5" dirty="0">
                <a:latin typeface="Tahoma"/>
                <a:cs typeface="Tahoma"/>
              </a:rPr>
              <a:t>nascita di </a:t>
            </a:r>
            <a:r>
              <a:rPr sz="1050" dirty="0">
                <a:latin typeface="Tahoma"/>
                <a:cs typeface="Tahoma"/>
              </a:rPr>
              <a:t>Dante e dai luoghi che  andranno a </a:t>
            </a:r>
            <a:r>
              <a:rPr sz="1050" spc="-5" dirty="0">
                <a:latin typeface="Tahoma"/>
                <a:cs typeface="Tahoma"/>
              </a:rPr>
              <a:t>visitare, riscopra quello che </a:t>
            </a:r>
            <a:r>
              <a:rPr sz="1050" dirty="0">
                <a:latin typeface="Tahoma"/>
                <a:cs typeface="Tahoma"/>
              </a:rPr>
              <a:t>i </a:t>
            </a:r>
            <a:r>
              <a:rPr sz="1050" spc="-5" dirty="0">
                <a:latin typeface="Tahoma"/>
                <a:cs typeface="Tahoma"/>
              </a:rPr>
              <a:t>segni dell'uomo </a:t>
            </a:r>
            <a:r>
              <a:rPr sz="1050" dirty="0">
                <a:latin typeface="Tahoma"/>
                <a:cs typeface="Tahoma"/>
              </a:rPr>
              <a:t>ancora </a:t>
            </a:r>
            <a:r>
              <a:rPr sz="1050" spc="-5" dirty="0">
                <a:latin typeface="Tahoma"/>
                <a:cs typeface="Tahoma"/>
              </a:rPr>
              <a:t>oggi esprimono, </a:t>
            </a:r>
            <a:r>
              <a:rPr sz="1050" dirty="0">
                <a:latin typeface="Tahoma"/>
                <a:cs typeface="Tahoma"/>
              </a:rPr>
              <a:t>in una realtà </a:t>
            </a:r>
            <a:r>
              <a:rPr sz="1050" spc="-5" dirty="0">
                <a:latin typeface="Tahoma"/>
                <a:cs typeface="Tahoma"/>
              </a:rPr>
              <a:t>diversa,  </a:t>
            </a:r>
            <a:r>
              <a:rPr sz="1050" dirty="0">
                <a:latin typeface="Tahoma"/>
                <a:cs typeface="Tahoma"/>
              </a:rPr>
              <a:t>tramite </a:t>
            </a:r>
            <a:r>
              <a:rPr sz="1050" spc="-5" dirty="0">
                <a:latin typeface="Tahoma"/>
                <a:cs typeface="Tahoma"/>
              </a:rPr>
              <a:t>un'analisi emozionale </a:t>
            </a:r>
            <a:r>
              <a:rPr sz="1050" dirty="0">
                <a:latin typeface="Tahoma"/>
                <a:cs typeface="Tahoma"/>
              </a:rPr>
              <a:t>e meno </a:t>
            </a:r>
            <a:r>
              <a:rPr sz="1050" spc="-5" dirty="0">
                <a:latin typeface="Tahoma"/>
                <a:cs typeface="Tahoma"/>
              </a:rPr>
              <a:t>scontata, sperimentando procedimenti artistici capaci </a:t>
            </a:r>
            <a:r>
              <a:rPr sz="1050" dirty="0">
                <a:latin typeface="Tahoma"/>
                <a:cs typeface="Tahoma"/>
              </a:rPr>
              <a:t>di </a:t>
            </a:r>
            <a:r>
              <a:rPr sz="1050" spc="-5" dirty="0">
                <a:latin typeface="Tahoma"/>
                <a:cs typeface="Tahoma"/>
              </a:rPr>
              <a:t>nutrire </a:t>
            </a:r>
            <a:r>
              <a:rPr sz="1050" dirty="0">
                <a:latin typeface="Tahoma"/>
                <a:cs typeface="Tahoma"/>
              </a:rPr>
              <a:t>il  pi</a:t>
            </a:r>
            <a:r>
              <a:rPr sz="1050" spc="-5" dirty="0">
                <a:latin typeface="Tahoma"/>
                <a:cs typeface="Tahoma"/>
              </a:rPr>
              <a:t>a</a:t>
            </a:r>
            <a:r>
              <a:rPr sz="1050" dirty="0">
                <a:latin typeface="Tahoma"/>
                <a:cs typeface="Tahoma"/>
              </a:rPr>
              <a:t>c</a:t>
            </a:r>
            <a:r>
              <a:rPr sz="1050" spc="-20" dirty="0">
                <a:latin typeface="Tahoma"/>
                <a:cs typeface="Tahoma"/>
              </a:rPr>
              <a:t>e</a:t>
            </a:r>
            <a:r>
              <a:rPr sz="1050" dirty="0">
                <a:latin typeface="Tahoma"/>
                <a:cs typeface="Tahoma"/>
              </a:rPr>
              <a:t>re	di	c</a:t>
            </a:r>
            <a:r>
              <a:rPr sz="1050" spc="-15" dirty="0">
                <a:latin typeface="Tahoma"/>
                <a:cs typeface="Tahoma"/>
              </a:rPr>
              <a:t>a</a:t>
            </a:r>
            <a:r>
              <a:rPr sz="1050" dirty="0">
                <a:latin typeface="Tahoma"/>
                <a:cs typeface="Tahoma"/>
              </a:rPr>
              <a:t>pire	e	il	d</a:t>
            </a:r>
            <a:r>
              <a:rPr sz="1050" spc="-5" dirty="0">
                <a:latin typeface="Tahoma"/>
                <a:cs typeface="Tahoma"/>
              </a:rPr>
              <a:t>es</a:t>
            </a:r>
            <a:r>
              <a:rPr sz="1050" spc="-20" dirty="0">
                <a:latin typeface="Tahoma"/>
                <a:cs typeface="Tahoma"/>
              </a:rPr>
              <a:t>i</a:t>
            </a:r>
            <a:r>
              <a:rPr sz="1050" dirty="0">
                <a:latin typeface="Tahoma"/>
                <a:cs typeface="Tahoma"/>
              </a:rPr>
              <a:t>d</a:t>
            </a:r>
            <a:r>
              <a:rPr sz="1050" spc="-20" dirty="0">
                <a:latin typeface="Tahoma"/>
                <a:cs typeface="Tahoma"/>
              </a:rPr>
              <a:t>e</a:t>
            </a:r>
            <a:r>
              <a:rPr sz="1050" dirty="0">
                <a:latin typeface="Tahoma"/>
                <a:cs typeface="Tahoma"/>
              </a:rPr>
              <a:t>rio	di	c</a:t>
            </a:r>
            <a:r>
              <a:rPr sz="1050" spc="-10" dirty="0">
                <a:latin typeface="Tahoma"/>
                <a:cs typeface="Tahoma"/>
              </a:rPr>
              <a:t>o</a:t>
            </a:r>
            <a:r>
              <a:rPr sz="1050" spc="-15" dirty="0">
                <a:latin typeface="Tahoma"/>
                <a:cs typeface="Tahoma"/>
              </a:rPr>
              <a:t>n</a:t>
            </a:r>
            <a:r>
              <a:rPr sz="1050" dirty="0">
                <a:latin typeface="Tahoma"/>
                <a:cs typeface="Tahoma"/>
              </a:rPr>
              <a:t>div</a:t>
            </a:r>
            <a:r>
              <a:rPr sz="1050" spc="-15" dirty="0">
                <a:latin typeface="Tahoma"/>
                <a:cs typeface="Tahoma"/>
              </a:rPr>
              <a:t>i</a:t>
            </a:r>
            <a:r>
              <a:rPr sz="1050" dirty="0">
                <a:latin typeface="Tahoma"/>
                <a:cs typeface="Tahoma"/>
              </a:rPr>
              <a:t>d</a:t>
            </a:r>
            <a:r>
              <a:rPr sz="1050" spc="-5" dirty="0">
                <a:latin typeface="Tahoma"/>
                <a:cs typeface="Tahoma"/>
              </a:rPr>
              <a:t>e</a:t>
            </a:r>
            <a:r>
              <a:rPr sz="1050" dirty="0">
                <a:latin typeface="Tahoma"/>
                <a:cs typeface="Tahoma"/>
              </a:rPr>
              <a:t>r</a:t>
            </a:r>
            <a:r>
              <a:rPr sz="1050" spc="-20" dirty="0">
                <a:latin typeface="Tahoma"/>
                <a:cs typeface="Tahoma"/>
              </a:rPr>
              <a:t>e</a:t>
            </a:r>
            <a:r>
              <a:rPr sz="1050" dirty="0">
                <a:latin typeface="Tahoma"/>
                <a:cs typeface="Tahoma"/>
              </a:rPr>
              <a:t>.</a:t>
            </a:r>
            <a:endParaRPr sz="1050">
              <a:latin typeface="Tahoma"/>
              <a:cs typeface="Tahoma"/>
            </a:endParaRPr>
          </a:p>
          <a:p>
            <a:pPr>
              <a:lnSpc>
                <a:spcPct val="100000"/>
              </a:lnSpc>
              <a:spcBef>
                <a:spcPts val="20"/>
              </a:spcBef>
            </a:pPr>
            <a:endParaRPr sz="1250">
              <a:latin typeface="Times New Roman"/>
              <a:cs typeface="Times New Roman"/>
            </a:endParaRPr>
          </a:p>
          <a:p>
            <a:pPr marL="12700" marR="5080" algn="just">
              <a:lnSpc>
                <a:spcPct val="115700"/>
              </a:lnSpc>
            </a:pPr>
            <a:r>
              <a:rPr sz="1050" b="1" dirty="0">
                <a:latin typeface="Tahoma"/>
                <a:cs typeface="Tahoma"/>
              </a:rPr>
              <a:t>Il </a:t>
            </a:r>
            <a:r>
              <a:rPr sz="1050" b="1" spc="-5" dirty="0">
                <a:latin typeface="Tahoma"/>
                <a:cs typeface="Tahoma"/>
              </a:rPr>
              <a:t>Presidente dell’ABI </a:t>
            </a:r>
            <a:r>
              <a:rPr sz="1050" b="1" dirty="0">
                <a:latin typeface="Tahoma"/>
                <a:cs typeface="Tahoma"/>
              </a:rPr>
              <a:t>e </a:t>
            </a:r>
            <a:r>
              <a:rPr sz="1050" b="1" spc="-5" dirty="0">
                <a:latin typeface="Tahoma"/>
                <a:cs typeface="Tahoma"/>
              </a:rPr>
              <a:t>del </a:t>
            </a:r>
            <a:r>
              <a:rPr sz="1050" b="1" dirty="0">
                <a:latin typeface="Tahoma"/>
                <a:cs typeface="Tahoma"/>
              </a:rPr>
              <a:t>Gruppo </a:t>
            </a:r>
            <a:r>
              <a:rPr sz="1050" b="1" spc="-5" dirty="0">
                <a:latin typeface="Tahoma"/>
                <a:cs typeface="Tahoma"/>
              </a:rPr>
              <a:t>Cassa </a:t>
            </a:r>
            <a:r>
              <a:rPr sz="1050" b="1" dirty="0">
                <a:latin typeface="Tahoma"/>
                <a:cs typeface="Tahoma"/>
              </a:rPr>
              <a:t>di Risparmio di </a:t>
            </a:r>
            <a:r>
              <a:rPr sz="1050" b="1" spc="-5" dirty="0">
                <a:latin typeface="Tahoma"/>
                <a:cs typeface="Tahoma"/>
              </a:rPr>
              <a:t>Ravenna </a:t>
            </a:r>
            <a:r>
              <a:rPr sz="1050" b="1" dirty="0">
                <a:latin typeface="Tahoma"/>
                <a:cs typeface="Tahoma"/>
              </a:rPr>
              <a:t>Spa, </a:t>
            </a:r>
            <a:r>
              <a:rPr sz="1050" b="1" spc="-5" dirty="0">
                <a:latin typeface="Tahoma"/>
                <a:cs typeface="Tahoma"/>
              </a:rPr>
              <a:t>Antonio Patuelli</a:t>
            </a:r>
            <a:r>
              <a:rPr sz="1050" spc="-5" dirty="0">
                <a:latin typeface="Tahoma"/>
                <a:cs typeface="Tahoma"/>
              </a:rPr>
              <a:t>,  presentando </a:t>
            </a:r>
            <a:r>
              <a:rPr sz="1050" dirty="0">
                <a:latin typeface="Tahoma"/>
                <a:cs typeface="Tahoma"/>
              </a:rPr>
              <a:t>la </a:t>
            </a:r>
            <a:r>
              <a:rPr sz="1050" spc="-5" dirty="0">
                <a:latin typeface="Tahoma"/>
                <a:cs typeface="Tahoma"/>
              </a:rPr>
              <a:t>manifestazione </a:t>
            </a:r>
            <a:r>
              <a:rPr sz="1050" dirty="0">
                <a:latin typeface="Tahoma"/>
                <a:cs typeface="Tahoma"/>
              </a:rPr>
              <a:t>ha </a:t>
            </a:r>
            <a:r>
              <a:rPr sz="1050" spc="-5" dirty="0">
                <a:latin typeface="Tahoma"/>
                <a:cs typeface="Tahoma"/>
              </a:rPr>
              <a:t>sottolineato come </a:t>
            </a:r>
            <a:r>
              <a:rPr sz="1050" dirty="0">
                <a:latin typeface="Tahoma"/>
                <a:cs typeface="Tahoma"/>
              </a:rPr>
              <a:t>“il </a:t>
            </a:r>
            <a:r>
              <a:rPr sz="1050" spc="-5" dirty="0">
                <a:latin typeface="Tahoma"/>
                <a:cs typeface="Tahoma"/>
              </a:rPr>
              <a:t>rafforzato impegno delle </a:t>
            </a:r>
            <a:r>
              <a:rPr sz="1050" dirty="0">
                <a:latin typeface="Tahoma"/>
                <a:cs typeface="Tahoma"/>
              </a:rPr>
              <a:t>banche a </a:t>
            </a:r>
            <a:r>
              <a:rPr sz="1050" spc="-5" dirty="0">
                <a:latin typeface="Tahoma"/>
                <a:cs typeface="Tahoma"/>
              </a:rPr>
              <a:t>investire </a:t>
            </a:r>
            <a:r>
              <a:rPr sz="1050" dirty="0">
                <a:latin typeface="Tahoma"/>
                <a:cs typeface="Tahoma"/>
              </a:rPr>
              <a:t>nei  giovani e nella </a:t>
            </a:r>
            <a:r>
              <a:rPr sz="1050" spc="-5" dirty="0">
                <a:latin typeface="Tahoma"/>
                <a:cs typeface="Tahoma"/>
              </a:rPr>
              <a:t>cultura rappresenti un’occasione importante </a:t>
            </a:r>
            <a:r>
              <a:rPr sz="1050" dirty="0">
                <a:latin typeface="Tahoma"/>
                <a:cs typeface="Tahoma"/>
              </a:rPr>
              <a:t>data ai </a:t>
            </a:r>
            <a:r>
              <a:rPr sz="1050" spc="-5" dirty="0">
                <a:latin typeface="Tahoma"/>
                <a:cs typeface="Tahoma"/>
              </a:rPr>
              <a:t>ragazzi per </a:t>
            </a:r>
            <a:r>
              <a:rPr sz="1050" dirty="0">
                <a:latin typeface="Tahoma"/>
                <a:cs typeface="Tahoma"/>
              </a:rPr>
              <a:t>misurarsi con se </a:t>
            </a:r>
            <a:r>
              <a:rPr sz="1050" spc="-5" dirty="0">
                <a:latin typeface="Tahoma"/>
                <a:cs typeface="Tahoma"/>
              </a:rPr>
              <a:t>stessi,  </a:t>
            </a:r>
            <a:r>
              <a:rPr sz="1050" dirty="0">
                <a:latin typeface="Tahoma"/>
                <a:cs typeface="Tahoma"/>
              </a:rPr>
              <a:t>nella </a:t>
            </a:r>
            <a:r>
              <a:rPr sz="1050" spc="-5" dirty="0">
                <a:latin typeface="Tahoma"/>
                <a:cs typeface="Tahoma"/>
              </a:rPr>
              <a:t>consapevolezza che </a:t>
            </a:r>
            <a:r>
              <a:rPr sz="1050" dirty="0">
                <a:latin typeface="Tahoma"/>
                <a:cs typeface="Tahoma"/>
              </a:rPr>
              <a:t>attraverso la </a:t>
            </a:r>
            <a:r>
              <a:rPr sz="1050" spc="-5" dirty="0">
                <a:latin typeface="Tahoma"/>
                <a:cs typeface="Tahoma"/>
              </a:rPr>
              <a:t>promozione </a:t>
            </a:r>
            <a:r>
              <a:rPr sz="1050" dirty="0">
                <a:latin typeface="Tahoma"/>
                <a:cs typeface="Tahoma"/>
              </a:rPr>
              <a:t>della </a:t>
            </a:r>
            <a:r>
              <a:rPr sz="1050" spc="-5" dirty="0">
                <a:latin typeface="Tahoma"/>
                <a:cs typeface="Tahoma"/>
              </a:rPr>
              <a:t>conoscenza anche presso </a:t>
            </a:r>
            <a:r>
              <a:rPr sz="1050" dirty="0">
                <a:latin typeface="Tahoma"/>
                <a:cs typeface="Tahoma"/>
              </a:rPr>
              <a:t>i </a:t>
            </a:r>
            <a:r>
              <a:rPr sz="1050" spc="-5" dirty="0">
                <a:latin typeface="Tahoma"/>
                <a:cs typeface="Tahoma"/>
              </a:rPr>
              <a:t>più </a:t>
            </a:r>
            <a:r>
              <a:rPr sz="1050" dirty="0">
                <a:latin typeface="Tahoma"/>
                <a:cs typeface="Tahoma"/>
              </a:rPr>
              <a:t>giovani </a:t>
            </a:r>
            <a:r>
              <a:rPr sz="1050" spc="-5" dirty="0">
                <a:latin typeface="Tahoma"/>
                <a:cs typeface="Tahoma"/>
              </a:rPr>
              <a:t>si </a:t>
            </a:r>
            <a:r>
              <a:rPr sz="1050" dirty="0">
                <a:latin typeface="Tahoma"/>
                <a:cs typeface="Tahoma"/>
              </a:rPr>
              <a:t>possa  realizzare un più </a:t>
            </a:r>
            <a:r>
              <a:rPr sz="1050" spc="-5" dirty="0">
                <a:latin typeface="Tahoma"/>
                <a:cs typeface="Tahoma"/>
              </a:rPr>
              <a:t>diffuso senso </a:t>
            </a:r>
            <a:r>
              <a:rPr sz="1050" dirty="0">
                <a:latin typeface="Tahoma"/>
                <a:cs typeface="Tahoma"/>
              </a:rPr>
              <a:t>di </a:t>
            </a:r>
            <a:r>
              <a:rPr sz="1050" spc="-5" dirty="0">
                <a:latin typeface="Tahoma"/>
                <a:cs typeface="Tahoma"/>
              </a:rPr>
              <a:t>responsabilità, </a:t>
            </a:r>
            <a:r>
              <a:rPr sz="1050" dirty="0">
                <a:latin typeface="Tahoma"/>
                <a:cs typeface="Tahoma"/>
              </a:rPr>
              <a:t>per una più ampia e duratura </a:t>
            </a:r>
            <a:r>
              <a:rPr sz="1050" spc="-5" dirty="0">
                <a:latin typeface="Tahoma"/>
                <a:cs typeface="Tahoma"/>
              </a:rPr>
              <a:t>crescita </a:t>
            </a:r>
            <a:r>
              <a:rPr sz="1050" dirty="0">
                <a:latin typeface="Tahoma"/>
                <a:cs typeface="Tahoma"/>
              </a:rPr>
              <a:t>dei </a:t>
            </a:r>
            <a:r>
              <a:rPr sz="1050" spc="-5" dirty="0">
                <a:latin typeface="Tahoma"/>
                <a:cs typeface="Tahoma"/>
              </a:rPr>
              <a:t>nostri  territori”.</a:t>
            </a:r>
            <a:endParaRPr sz="1050">
              <a:latin typeface="Tahoma"/>
              <a:cs typeface="Tahoma"/>
            </a:endParaRP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80645">
              <a:lnSpc>
                <a:spcPts val="1839"/>
              </a:lnSpc>
            </a:pPr>
            <a:r>
              <a:rPr sz="1600" b="1" dirty="0">
                <a:latin typeface="Arial"/>
                <a:cs typeface="Arial"/>
              </a:rPr>
              <a:t>S</a:t>
            </a:r>
            <a:r>
              <a:rPr sz="1600" b="1" spc="-5" dirty="0">
                <a:latin typeface="Arial"/>
                <a:cs typeface="Arial"/>
              </a:rPr>
              <a:t>istem</a:t>
            </a:r>
            <a:r>
              <a:rPr sz="1600" b="1" dirty="0">
                <a:latin typeface="Arial"/>
                <a:cs typeface="Arial"/>
              </a:rPr>
              <a:t>a</a:t>
            </a:r>
            <a:r>
              <a:rPr sz="1600" b="1" spc="-5" dirty="0">
                <a:latin typeface="Arial"/>
                <a:cs typeface="Arial"/>
              </a:rPr>
              <a:t>museo.</a:t>
            </a:r>
            <a:r>
              <a:rPr sz="1600" b="1" dirty="0">
                <a:latin typeface="Arial"/>
                <a:cs typeface="Arial"/>
              </a:rPr>
              <a:t>i</a:t>
            </a:r>
            <a:r>
              <a:rPr sz="1600" b="1" spc="-5" dirty="0">
                <a:latin typeface="Arial"/>
                <a:cs typeface="Arial"/>
              </a:rPr>
              <a:t>t  19 marzo</a:t>
            </a:r>
            <a:r>
              <a:rPr sz="1600" b="1" spc="-2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584575"/>
            <a:ext cx="6135370" cy="6292850"/>
          </a:xfrm>
          <a:prstGeom prst="rect">
            <a:avLst/>
          </a:prstGeom>
        </p:spPr>
        <p:txBody>
          <a:bodyPr vert="horz" wrap="square" lIns="0" tIns="12700" rIns="0" bIns="0" rtlCol="0">
            <a:spAutoFit/>
          </a:bodyPr>
          <a:lstStyle/>
          <a:p>
            <a:pPr marL="2032635">
              <a:lnSpc>
                <a:spcPts val="1410"/>
              </a:lnSpc>
              <a:spcBef>
                <a:spcPts val="100"/>
              </a:spcBef>
            </a:pPr>
            <a:r>
              <a:rPr sz="1200" b="1" spc="-5" dirty="0">
                <a:latin typeface="Times New Roman"/>
                <a:cs typeface="Times New Roman"/>
              </a:rPr>
              <a:t>Spoleto (PG)</a:t>
            </a:r>
            <a:endParaRPr sz="1200">
              <a:latin typeface="Times New Roman"/>
              <a:cs typeface="Times New Roman"/>
            </a:endParaRPr>
          </a:p>
          <a:p>
            <a:pPr marL="2032635">
              <a:lnSpc>
                <a:spcPts val="1370"/>
              </a:lnSpc>
            </a:pPr>
            <a:r>
              <a:rPr sz="1200" b="1" dirty="0">
                <a:solidFill>
                  <a:srgbClr val="CC0000"/>
                </a:solidFill>
                <a:latin typeface="Times New Roman"/>
                <a:cs typeface="Times New Roman"/>
              </a:rPr>
              <a:t>20 e 21 </a:t>
            </a:r>
            <a:r>
              <a:rPr sz="1200" b="1" spc="-5" dirty="0">
                <a:solidFill>
                  <a:srgbClr val="CC0000"/>
                </a:solidFill>
                <a:latin typeface="Times New Roman"/>
                <a:cs typeface="Times New Roman"/>
              </a:rPr>
              <a:t>marzo</a:t>
            </a:r>
            <a:r>
              <a:rPr sz="1200" b="1" dirty="0">
                <a:solidFill>
                  <a:srgbClr val="CC0000"/>
                </a:solidFill>
                <a:latin typeface="Times New Roman"/>
                <a:cs typeface="Times New Roman"/>
              </a:rPr>
              <a:t> 2015</a:t>
            </a:r>
            <a:endParaRPr sz="1200">
              <a:latin typeface="Times New Roman"/>
              <a:cs typeface="Times New Roman"/>
            </a:endParaRPr>
          </a:p>
          <a:p>
            <a:pPr marL="2032635" marR="345440">
              <a:lnSpc>
                <a:spcPts val="1390"/>
              </a:lnSpc>
              <a:spcBef>
                <a:spcPts val="45"/>
              </a:spcBef>
            </a:pPr>
            <a:r>
              <a:rPr sz="1200" i="1" spc="-5" dirty="0">
                <a:latin typeface="Times New Roman"/>
                <a:cs typeface="Times New Roman"/>
              </a:rPr>
              <a:t>Torna </a:t>
            </a:r>
            <a:r>
              <a:rPr sz="1200" i="1" dirty="0">
                <a:latin typeface="Times New Roman"/>
                <a:cs typeface="Times New Roman"/>
              </a:rPr>
              <a:t>il Festival </a:t>
            </a:r>
            <a:r>
              <a:rPr sz="1200" i="1" spc="-5" dirty="0">
                <a:latin typeface="Times New Roman"/>
                <a:cs typeface="Times New Roman"/>
              </a:rPr>
              <a:t>della cultura creativa. Laboratori </a:t>
            </a:r>
            <a:r>
              <a:rPr sz="1200" i="1" dirty="0">
                <a:latin typeface="Times New Roman"/>
                <a:cs typeface="Times New Roman"/>
              </a:rPr>
              <a:t>e </a:t>
            </a:r>
            <a:r>
              <a:rPr sz="1200" i="1" spc="-5" dirty="0">
                <a:latin typeface="Times New Roman"/>
                <a:cs typeface="Times New Roman"/>
              </a:rPr>
              <a:t>visite </a:t>
            </a:r>
            <a:r>
              <a:rPr sz="1200" i="1" dirty="0">
                <a:latin typeface="Times New Roman"/>
                <a:cs typeface="Times New Roman"/>
              </a:rPr>
              <a:t>in  </a:t>
            </a:r>
            <a:r>
              <a:rPr sz="1200" i="1" spc="-5" dirty="0">
                <a:latin typeface="Times New Roman"/>
                <a:cs typeface="Times New Roman"/>
              </a:rPr>
              <a:t>formato </a:t>
            </a:r>
            <a:r>
              <a:rPr sz="1200" i="1" dirty="0">
                <a:latin typeface="Times New Roman"/>
                <a:cs typeface="Times New Roman"/>
              </a:rPr>
              <a:t>famiglia</a:t>
            </a:r>
            <a:endParaRPr sz="1200">
              <a:latin typeface="Times New Roman"/>
              <a:cs typeface="Times New Roman"/>
            </a:endParaRPr>
          </a:p>
          <a:p>
            <a:pPr marL="2032635" marR="81915">
              <a:lnSpc>
                <a:spcPts val="1380"/>
              </a:lnSpc>
              <a:spcBef>
                <a:spcPts val="985"/>
              </a:spcBef>
            </a:pPr>
            <a:r>
              <a:rPr sz="1200" spc="-5" dirty="0">
                <a:latin typeface="Times New Roman"/>
                <a:cs typeface="Times New Roman"/>
              </a:rPr>
              <a:t>Casse </a:t>
            </a:r>
            <a:r>
              <a:rPr sz="1200" dirty="0">
                <a:latin typeface="Times New Roman"/>
                <a:cs typeface="Times New Roman"/>
              </a:rPr>
              <a:t>di </a:t>
            </a:r>
            <a:r>
              <a:rPr sz="1200" spc="-5" dirty="0">
                <a:latin typeface="Times New Roman"/>
                <a:cs typeface="Times New Roman"/>
              </a:rPr>
              <a:t>Risparmio dell'Umbria aderisce al significativo progetto,  </a:t>
            </a:r>
            <a:r>
              <a:rPr sz="1200" dirty="0">
                <a:latin typeface="Times New Roman"/>
                <a:cs typeface="Times New Roman"/>
              </a:rPr>
              <a:t>tante iniziative </a:t>
            </a:r>
            <a:r>
              <a:rPr sz="1200" spc="-5" dirty="0">
                <a:latin typeface="Times New Roman"/>
                <a:cs typeface="Times New Roman"/>
              </a:rPr>
              <a:t>ospitate </a:t>
            </a:r>
            <a:r>
              <a:rPr sz="1200" dirty="0">
                <a:latin typeface="Times New Roman"/>
                <a:cs typeface="Times New Roman"/>
              </a:rPr>
              <a:t>a palazzo</a:t>
            </a:r>
            <a:r>
              <a:rPr sz="1200" spc="-15" dirty="0">
                <a:latin typeface="Times New Roman"/>
                <a:cs typeface="Times New Roman"/>
              </a:rPr>
              <a:t> </a:t>
            </a:r>
            <a:r>
              <a:rPr sz="1200" spc="-5" dirty="0">
                <a:latin typeface="Times New Roman"/>
                <a:cs typeface="Times New Roman"/>
              </a:rPr>
              <a:t>Collicola.</a:t>
            </a:r>
            <a:endParaRPr sz="1200">
              <a:latin typeface="Times New Roman"/>
              <a:cs typeface="Times New Roman"/>
            </a:endParaRPr>
          </a:p>
          <a:p>
            <a:pPr>
              <a:lnSpc>
                <a:spcPct val="100000"/>
              </a:lnSpc>
            </a:pPr>
            <a:endParaRPr sz="1200">
              <a:latin typeface="Times New Roman"/>
              <a:cs typeface="Times New Roman"/>
            </a:endParaRPr>
          </a:p>
          <a:p>
            <a:pPr marL="2032635" marR="186690">
              <a:lnSpc>
                <a:spcPts val="1380"/>
              </a:lnSpc>
            </a:pPr>
            <a:r>
              <a:rPr sz="1200" spc="-5" dirty="0">
                <a:latin typeface="Times New Roman"/>
                <a:cs typeface="Times New Roman"/>
              </a:rPr>
              <a:t>Due giornate speciali </a:t>
            </a:r>
            <a:r>
              <a:rPr sz="1200" dirty="0">
                <a:latin typeface="Times New Roman"/>
                <a:cs typeface="Times New Roman"/>
              </a:rPr>
              <a:t>quelle di </a:t>
            </a:r>
            <a:r>
              <a:rPr sz="1200" spc="-5" dirty="0">
                <a:latin typeface="Times New Roman"/>
                <a:cs typeface="Times New Roman"/>
              </a:rPr>
              <a:t>venerdì </a:t>
            </a:r>
            <a:r>
              <a:rPr sz="1200" dirty="0">
                <a:latin typeface="Times New Roman"/>
                <a:cs typeface="Times New Roman"/>
              </a:rPr>
              <a:t>e sabato a Spoleto </a:t>
            </a:r>
            <a:r>
              <a:rPr sz="1200" spc="-5" dirty="0">
                <a:latin typeface="Times New Roman"/>
                <a:cs typeface="Times New Roman"/>
              </a:rPr>
              <a:t>grazie  alla seconda </a:t>
            </a:r>
            <a:r>
              <a:rPr sz="1200" dirty="0">
                <a:latin typeface="Times New Roman"/>
                <a:cs typeface="Times New Roman"/>
              </a:rPr>
              <a:t>edizione </a:t>
            </a:r>
            <a:r>
              <a:rPr sz="1200" spc="-5" dirty="0">
                <a:latin typeface="Times New Roman"/>
                <a:cs typeface="Times New Roman"/>
              </a:rPr>
              <a:t>del Festival </a:t>
            </a:r>
            <a:r>
              <a:rPr sz="1200" dirty="0">
                <a:latin typeface="Times New Roman"/>
                <a:cs typeface="Times New Roman"/>
              </a:rPr>
              <a:t>della </a:t>
            </a:r>
            <a:r>
              <a:rPr sz="1200" spc="-5" dirty="0">
                <a:latin typeface="Times New Roman"/>
                <a:cs typeface="Times New Roman"/>
              </a:rPr>
              <a:t>cultura</a:t>
            </a:r>
            <a:r>
              <a:rPr sz="1200" spc="25" dirty="0">
                <a:latin typeface="Times New Roman"/>
                <a:cs typeface="Times New Roman"/>
              </a:rPr>
              <a:t> </a:t>
            </a:r>
            <a:r>
              <a:rPr sz="1200" spc="-5" dirty="0">
                <a:latin typeface="Times New Roman"/>
                <a:cs typeface="Times New Roman"/>
              </a:rPr>
              <a:t>creativa.</a:t>
            </a:r>
            <a:endParaRPr sz="1200">
              <a:latin typeface="Times New Roman"/>
              <a:cs typeface="Times New Roman"/>
            </a:endParaRPr>
          </a:p>
          <a:p>
            <a:pPr marL="2032635" marR="19050">
              <a:lnSpc>
                <a:spcPts val="1380"/>
              </a:lnSpc>
            </a:pPr>
            <a:r>
              <a:rPr sz="1200" spc="-5" dirty="0">
                <a:latin typeface="Times New Roman"/>
                <a:cs typeface="Times New Roman"/>
              </a:rPr>
              <a:t>Si tratta </a:t>
            </a:r>
            <a:r>
              <a:rPr sz="1200" dirty="0">
                <a:latin typeface="Times New Roman"/>
                <a:cs typeface="Times New Roman"/>
              </a:rPr>
              <a:t>di </a:t>
            </a:r>
            <a:r>
              <a:rPr sz="1200" spc="-5" dirty="0">
                <a:latin typeface="Times New Roman"/>
                <a:cs typeface="Times New Roman"/>
              </a:rPr>
              <a:t>un'iniziativa promossa </a:t>
            </a:r>
            <a:r>
              <a:rPr sz="1200" dirty="0">
                <a:latin typeface="Times New Roman"/>
                <a:cs typeface="Times New Roman"/>
              </a:rPr>
              <a:t>e </a:t>
            </a:r>
            <a:r>
              <a:rPr sz="1200" spc="-5" dirty="0">
                <a:latin typeface="Times New Roman"/>
                <a:cs typeface="Times New Roman"/>
              </a:rPr>
              <a:t>coordinata dall'Associazione  Bancaria Italiana </a:t>
            </a:r>
            <a:r>
              <a:rPr sz="1200" dirty="0">
                <a:latin typeface="Times New Roman"/>
                <a:cs typeface="Times New Roman"/>
              </a:rPr>
              <a:t>e </a:t>
            </a:r>
            <a:r>
              <a:rPr sz="1200" spc="-5" dirty="0">
                <a:latin typeface="Times New Roman"/>
                <a:cs typeface="Times New Roman"/>
              </a:rPr>
              <a:t>rivolta </a:t>
            </a:r>
            <a:r>
              <a:rPr sz="1200" dirty="0">
                <a:latin typeface="Times New Roman"/>
                <a:cs typeface="Times New Roman"/>
              </a:rPr>
              <a:t>a </a:t>
            </a:r>
            <a:r>
              <a:rPr sz="1200" b="1" spc="-5" dirty="0">
                <a:latin typeface="Times New Roman"/>
                <a:cs typeface="Times New Roman"/>
              </a:rPr>
              <a:t>bambini </a:t>
            </a:r>
            <a:r>
              <a:rPr sz="1200" b="1" dirty="0">
                <a:latin typeface="Times New Roman"/>
                <a:cs typeface="Times New Roman"/>
              </a:rPr>
              <a:t>e </a:t>
            </a:r>
            <a:r>
              <a:rPr sz="1200" b="1" spc="-5" dirty="0">
                <a:latin typeface="Times New Roman"/>
                <a:cs typeface="Times New Roman"/>
              </a:rPr>
              <a:t>ragazzi </a:t>
            </a:r>
            <a:r>
              <a:rPr sz="1200" b="1" dirty="0">
                <a:latin typeface="Times New Roman"/>
                <a:cs typeface="Times New Roman"/>
              </a:rPr>
              <a:t>dai 6 ai 14 </a:t>
            </a:r>
            <a:r>
              <a:rPr sz="1200" b="1" spc="-5" dirty="0">
                <a:latin typeface="Times New Roman"/>
                <a:cs typeface="Times New Roman"/>
              </a:rPr>
              <a:t>anni.  </a:t>
            </a:r>
            <a:r>
              <a:rPr sz="1200" spc="-5" dirty="0">
                <a:latin typeface="Times New Roman"/>
                <a:cs typeface="Times New Roman"/>
              </a:rPr>
              <a:t>L'obiettivo </a:t>
            </a:r>
            <a:r>
              <a:rPr sz="1200" dirty="0">
                <a:latin typeface="Times New Roman"/>
                <a:cs typeface="Times New Roman"/>
              </a:rPr>
              <a:t>è di avvicinare i più </a:t>
            </a:r>
            <a:r>
              <a:rPr sz="1200" spc="-5" dirty="0">
                <a:latin typeface="Times New Roman"/>
                <a:cs typeface="Times New Roman"/>
              </a:rPr>
              <a:t>giovani alla </a:t>
            </a:r>
            <a:r>
              <a:rPr sz="1200" dirty="0">
                <a:latin typeface="Times New Roman"/>
                <a:cs typeface="Times New Roman"/>
              </a:rPr>
              <a:t>cultura e in </a:t>
            </a:r>
            <a:r>
              <a:rPr sz="1200" spc="-5" dirty="0">
                <a:latin typeface="Times New Roman"/>
                <a:cs typeface="Times New Roman"/>
              </a:rPr>
              <a:t>particolare  agli </a:t>
            </a:r>
            <a:r>
              <a:rPr sz="1200" dirty="0">
                <a:latin typeface="Times New Roman"/>
                <a:cs typeface="Times New Roman"/>
              </a:rPr>
              <a:t>aspetti </a:t>
            </a:r>
            <a:r>
              <a:rPr sz="1200" spc="-5" dirty="0">
                <a:latin typeface="Times New Roman"/>
                <a:cs typeface="Times New Roman"/>
              </a:rPr>
              <a:t>"generativi" </a:t>
            </a:r>
            <a:r>
              <a:rPr sz="1200" dirty="0">
                <a:latin typeface="Times New Roman"/>
                <a:cs typeface="Times New Roman"/>
              </a:rPr>
              <a:t>della </a:t>
            </a:r>
            <a:r>
              <a:rPr sz="1200" spc="-5" dirty="0">
                <a:latin typeface="Times New Roman"/>
                <a:cs typeface="Times New Roman"/>
              </a:rPr>
              <a:t>creatività. </a:t>
            </a:r>
            <a:r>
              <a:rPr sz="1200" spc="-15" dirty="0">
                <a:latin typeface="Times New Roman"/>
                <a:cs typeface="Times New Roman"/>
              </a:rPr>
              <a:t>Il </a:t>
            </a:r>
            <a:r>
              <a:rPr sz="1200" dirty="0">
                <a:latin typeface="Times New Roman"/>
                <a:cs typeface="Times New Roman"/>
              </a:rPr>
              <a:t>tema </a:t>
            </a:r>
            <a:r>
              <a:rPr sz="1200" spc="-5" dirty="0">
                <a:latin typeface="Times New Roman"/>
                <a:cs typeface="Times New Roman"/>
              </a:rPr>
              <a:t>scelto per</a:t>
            </a:r>
            <a:r>
              <a:rPr sz="1200" spc="60" dirty="0">
                <a:latin typeface="Times New Roman"/>
                <a:cs typeface="Times New Roman"/>
              </a:rPr>
              <a:t> </a:t>
            </a:r>
            <a:r>
              <a:rPr sz="1200" dirty="0">
                <a:latin typeface="Times New Roman"/>
                <a:cs typeface="Times New Roman"/>
              </a:rPr>
              <a:t>la</a:t>
            </a:r>
            <a:endParaRPr sz="1200">
              <a:latin typeface="Times New Roman"/>
              <a:cs typeface="Times New Roman"/>
            </a:endParaRPr>
          </a:p>
          <a:p>
            <a:pPr marL="2032635" marR="14604">
              <a:lnSpc>
                <a:spcPts val="1380"/>
              </a:lnSpc>
            </a:pPr>
            <a:r>
              <a:rPr sz="1200" spc="-5" dirty="0">
                <a:latin typeface="Times New Roman"/>
                <a:cs typeface="Times New Roman"/>
              </a:rPr>
              <a:t>seconda </a:t>
            </a:r>
            <a:r>
              <a:rPr sz="1200" dirty="0">
                <a:latin typeface="Times New Roman"/>
                <a:cs typeface="Times New Roman"/>
              </a:rPr>
              <a:t>edizione </a:t>
            </a:r>
            <a:r>
              <a:rPr sz="1200" spc="-5" dirty="0">
                <a:latin typeface="Times New Roman"/>
                <a:cs typeface="Times New Roman"/>
              </a:rPr>
              <a:t>del Festival </a:t>
            </a:r>
            <a:r>
              <a:rPr sz="1200" dirty="0">
                <a:latin typeface="Times New Roman"/>
                <a:cs typeface="Times New Roman"/>
              </a:rPr>
              <a:t>è </a:t>
            </a:r>
            <a:r>
              <a:rPr sz="1200" spc="-5" dirty="0">
                <a:latin typeface="Times New Roman"/>
                <a:cs typeface="Times New Roman"/>
              </a:rPr>
              <a:t>"L'Alfabeto </a:t>
            </a:r>
            <a:r>
              <a:rPr sz="1200" dirty="0">
                <a:latin typeface="Times New Roman"/>
                <a:cs typeface="Times New Roman"/>
              </a:rPr>
              <a:t>del mondo - </a:t>
            </a:r>
            <a:r>
              <a:rPr sz="1200" spc="-5" dirty="0">
                <a:latin typeface="Times New Roman"/>
                <a:cs typeface="Times New Roman"/>
              </a:rPr>
              <a:t>Leggiamo  </a:t>
            </a:r>
            <a:r>
              <a:rPr sz="1200" dirty="0">
                <a:latin typeface="Times New Roman"/>
                <a:cs typeface="Times New Roman"/>
              </a:rPr>
              <a:t>i </a:t>
            </a:r>
            <a:r>
              <a:rPr sz="1200" spc="-5" dirty="0">
                <a:latin typeface="Times New Roman"/>
                <a:cs typeface="Times New Roman"/>
              </a:rPr>
              <a:t>segni </a:t>
            </a:r>
            <a:r>
              <a:rPr sz="1200" dirty="0">
                <a:latin typeface="Times New Roman"/>
                <a:cs typeface="Times New Roman"/>
              </a:rPr>
              <a:t>intomo a noi e</a:t>
            </a:r>
            <a:r>
              <a:rPr sz="1200" spc="-5" dirty="0">
                <a:latin typeface="Times New Roman"/>
                <a:cs typeface="Times New Roman"/>
              </a:rPr>
              <a:t> raccontiamo".</a:t>
            </a:r>
            <a:endParaRPr sz="1200">
              <a:latin typeface="Times New Roman"/>
              <a:cs typeface="Times New Roman"/>
            </a:endParaRPr>
          </a:p>
          <a:p>
            <a:pPr marL="2032635" marR="172720">
              <a:lnSpc>
                <a:spcPts val="1380"/>
              </a:lnSpc>
            </a:pPr>
            <a:r>
              <a:rPr sz="1200" spc="-10" dirty="0">
                <a:latin typeface="Times New Roman"/>
                <a:cs typeface="Times New Roman"/>
              </a:rPr>
              <a:t>Il </a:t>
            </a:r>
            <a:r>
              <a:rPr sz="1200" spc="-5" dirty="0">
                <a:latin typeface="Times New Roman"/>
                <a:cs typeface="Times New Roman"/>
              </a:rPr>
              <a:t>concetto della </a:t>
            </a:r>
            <a:r>
              <a:rPr sz="1200" b="1" dirty="0">
                <a:latin typeface="Times New Roman"/>
                <a:cs typeface="Times New Roman"/>
              </a:rPr>
              <a:t>narrazione </a:t>
            </a:r>
            <a:r>
              <a:rPr sz="1200" spc="-5" dirty="0">
                <a:latin typeface="Times New Roman"/>
                <a:cs typeface="Times New Roman"/>
              </a:rPr>
              <a:t>sarà </a:t>
            </a:r>
            <a:r>
              <a:rPr sz="1200" dirty="0">
                <a:latin typeface="Times New Roman"/>
                <a:cs typeface="Times New Roman"/>
              </a:rPr>
              <a:t>il </a:t>
            </a:r>
            <a:r>
              <a:rPr sz="1200" b="1" spc="-5" dirty="0">
                <a:latin typeface="Times New Roman"/>
                <a:cs typeface="Times New Roman"/>
              </a:rPr>
              <a:t>tema conduttore </a:t>
            </a:r>
            <a:r>
              <a:rPr sz="1200" spc="-5" dirty="0">
                <a:latin typeface="Times New Roman"/>
                <a:cs typeface="Times New Roman"/>
              </a:rPr>
              <a:t>delle </a:t>
            </a:r>
            <a:r>
              <a:rPr sz="1200" dirty="0">
                <a:latin typeface="Times New Roman"/>
                <a:cs typeface="Times New Roman"/>
              </a:rPr>
              <a:t>varie  </a:t>
            </a:r>
            <a:r>
              <a:rPr sz="1200" spc="-5" dirty="0">
                <a:latin typeface="Times New Roman"/>
                <a:cs typeface="Times New Roman"/>
              </a:rPr>
              <a:t>attività proposte </a:t>
            </a:r>
            <a:r>
              <a:rPr sz="1200" dirty="0">
                <a:latin typeface="Times New Roman"/>
                <a:cs typeface="Times New Roman"/>
              </a:rPr>
              <a:t>e il Gruppo </a:t>
            </a:r>
            <a:r>
              <a:rPr sz="1200" spc="-5" dirty="0">
                <a:latin typeface="Times New Roman"/>
                <a:cs typeface="Times New Roman"/>
              </a:rPr>
              <a:t>Intesa Sanpaolo </a:t>
            </a:r>
            <a:r>
              <a:rPr sz="1200" dirty="0">
                <a:latin typeface="Times New Roman"/>
                <a:cs typeface="Times New Roman"/>
              </a:rPr>
              <a:t>contribuisce</a:t>
            </a:r>
            <a:r>
              <a:rPr sz="1200" spc="10" dirty="0">
                <a:latin typeface="Times New Roman"/>
                <a:cs typeface="Times New Roman"/>
              </a:rPr>
              <a:t> </a:t>
            </a:r>
            <a:r>
              <a:rPr sz="1200" spc="-5" dirty="0">
                <a:latin typeface="Times New Roman"/>
                <a:cs typeface="Times New Roman"/>
              </a:rPr>
              <a:t>al</a:t>
            </a:r>
            <a:endParaRPr sz="1200">
              <a:latin typeface="Times New Roman"/>
              <a:cs typeface="Times New Roman"/>
            </a:endParaRPr>
          </a:p>
          <a:p>
            <a:pPr marL="12700" marR="93345">
              <a:lnSpc>
                <a:spcPts val="1380"/>
              </a:lnSpc>
            </a:pPr>
            <a:r>
              <a:rPr sz="1200" spc="-5" dirty="0">
                <a:latin typeface="Times New Roman"/>
                <a:cs typeface="Times New Roman"/>
              </a:rPr>
              <a:t>progetto con </a:t>
            </a:r>
            <a:r>
              <a:rPr sz="1200" dirty="0">
                <a:latin typeface="Times New Roman"/>
                <a:cs typeface="Times New Roman"/>
              </a:rPr>
              <a:t>un nutrito </a:t>
            </a:r>
            <a:r>
              <a:rPr sz="1200" spc="-5" dirty="0">
                <a:latin typeface="Times New Roman"/>
                <a:cs typeface="Times New Roman"/>
              </a:rPr>
              <a:t>numero </a:t>
            </a:r>
            <a:r>
              <a:rPr sz="1200" dirty="0">
                <a:latin typeface="Times New Roman"/>
                <a:cs typeface="Times New Roman"/>
              </a:rPr>
              <a:t>di iniziative </a:t>
            </a:r>
            <a:r>
              <a:rPr sz="1200" spc="-5" dirty="0">
                <a:latin typeface="Times New Roman"/>
                <a:cs typeface="Times New Roman"/>
              </a:rPr>
              <a:t>culturali realizzate </a:t>
            </a:r>
            <a:r>
              <a:rPr sz="1200" dirty="0">
                <a:latin typeface="Times New Roman"/>
                <a:cs typeface="Times New Roman"/>
              </a:rPr>
              <a:t>in </a:t>
            </a:r>
            <a:r>
              <a:rPr sz="1200" spc="-5" dirty="0">
                <a:latin typeface="Times New Roman"/>
                <a:cs typeface="Times New Roman"/>
              </a:rPr>
              <a:t>collaborazione con </a:t>
            </a:r>
            <a:r>
              <a:rPr sz="1200" dirty="0">
                <a:latin typeface="Times New Roman"/>
                <a:cs typeface="Times New Roman"/>
              </a:rPr>
              <a:t>le </a:t>
            </a:r>
            <a:r>
              <a:rPr sz="1200" spc="-5" dirty="0">
                <a:latin typeface="Times New Roman"/>
                <a:cs typeface="Times New Roman"/>
              </a:rPr>
              <a:t>numerose  istituzioni del territorio. </a:t>
            </a:r>
            <a:r>
              <a:rPr sz="1200" spc="-10" dirty="0">
                <a:latin typeface="Times New Roman"/>
                <a:cs typeface="Times New Roman"/>
              </a:rPr>
              <a:t>In </a:t>
            </a:r>
            <a:r>
              <a:rPr sz="1200" spc="-5" dirty="0">
                <a:latin typeface="Times New Roman"/>
                <a:cs typeface="Times New Roman"/>
              </a:rPr>
              <a:t>questa direzione, Casse </a:t>
            </a:r>
            <a:r>
              <a:rPr sz="1200" dirty="0">
                <a:latin typeface="Times New Roman"/>
                <a:cs typeface="Times New Roman"/>
              </a:rPr>
              <a:t>di </a:t>
            </a:r>
            <a:r>
              <a:rPr sz="1200" spc="-5" dirty="0">
                <a:latin typeface="Times New Roman"/>
                <a:cs typeface="Times New Roman"/>
              </a:rPr>
              <a:t>Risparmio dell' </a:t>
            </a:r>
            <a:r>
              <a:rPr sz="1200" dirty="0">
                <a:latin typeface="Times New Roman"/>
                <a:cs typeface="Times New Roman"/>
              </a:rPr>
              <a:t>Umbria </a:t>
            </a:r>
            <a:r>
              <a:rPr sz="1200" spc="-5" dirty="0">
                <a:latin typeface="Times New Roman"/>
                <a:cs typeface="Times New Roman"/>
              </a:rPr>
              <a:t>nella veste </a:t>
            </a:r>
            <a:r>
              <a:rPr sz="1200" dirty="0">
                <a:latin typeface="Times New Roman"/>
                <a:cs typeface="Times New Roman"/>
              </a:rPr>
              <a:t>di  </a:t>
            </a:r>
            <a:r>
              <a:rPr sz="1200" spc="-5" dirty="0">
                <a:latin typeface="Times New Roman"/>
                <a:cs typeface="Times New Roman"/>
              </a:rPr>
              <a:t>catalizzatore </a:t>
            </a:r>
            <a:r>
              <a:rPr sz="1200" dirty="0">
                <a:latin typeface="Times New Roman"/>
                <a:cs typeface="Times New Roman"/>
              </a:rPr>
              <a:t>di nuove </a:t>
            </a:r>
            <a:r>
              <a:rPr sz="1200" spc="-5" dirty="0">
                <a:latin typeface="Times New Roman"/>
                <a:cs typeface="Times New Roman"/>
              </a:rPr>
              <a:t>esperienze culturali </a:t>
            </a:r>
            <a:r>
              <a:rPr sz="1200" dirty="0">
                <a:latin typeface="Times New Roman"/>
                <a:cs typeface="Times New Roman"/>
              </a:rPr>
              <a:t>e </a:t>
            </a:r>
            <a:r>
              <a:rPr sz="1200" spc="-5" dirty="0">
                <a:latin typeface="Times New Roman"/>
                <a:cs typeface="Times New Roman"/>
              </a:rPr>
              <a:t>creative </a:t>
            </a:r>
            <a:r>
              <a:rPr sz="1200" dirty="0">
                <a:latin typeface="Times New Roman"/>
                <a:cs typeface="Times New Roman"/>
              </a:rPr>
              <a:t>e </a:t>
            </a:r>
            <a:r>
              <a:rPr sz="1200" spc="-5" dirty="0">
                <a:latin typeface="Times New Roman"/>
                <a:cs typeface="Times New Roman"/>
              </a:rPr>
              <a:t>grazie alla collaborazione </a:t>
            </a:r>
            <a:r>
              <a:rPr sz="1200" spc="5" dirty="0">
                <a:latin typeface="Times New Roman"/>
                <a:cs typeface="Times New Roman"/>
              </a:rPr>
              <a:t>con </a:t>
            </a:r>
            <a:r>
              <a:rPr sz="1200" dirty="0">
                <a:latin typeface="Times New Roman"/>
                <a:cs typeface="Times New Roman"/>
              </a:rPr>
              <a:t>il museo  </a:t>
            </a:r>
            <a:r>
              <a:rPr sz="1200" spc="-5" dirty="0">
                <a:latin typeface="Times New Roman"/>
                <a:cs typeface="Times New Roman"/>
              </a:rPr>
              <a:t>Carandente </a:t>
            </a:r>
            <a:r>
              <a:rPr sz="1200" dirty="0">
                <a:latin typeface="Times New Roman"/>
                <a:cs typeface="Times New Roman"/>
              </a:rPr>
              <a:t>di Spoleto e </a:t>
            </a:r>
            <a:r>
              <a:rPr sz="1200" spc="5" dirty="0">
                <a:latin typeface="Times New Roman"/>
                <a:cs typeface="Times New Roman"/>
              </a:rPr>
              <a:t>la </a:t>
            </a:r>
            <a:r>
              <a:rPr sz="1200" spc="-5" dirty="0">
                <a:latin typeface="Times New Roman"/>
                <a:cs typeface="Times New Roman"/>
              </a:rPr>
              <a:t>società cooperativa Sistema Museo </a:t>
            </a:r>
            <a:r>
              <a:rPr sz="1200" dirty="0">
                <a:latin typeface="Times New Roman"/>
                <a:cs typeface="Times New Roman"/>
              </a:rPr>
              <a:t>- sostiene l'iniziativa </a:t>
            </a:r>
            <a:r>
              <a:rPr sz="1200" spc="-5" dirty="0">
                <a:latin typeface="Times New Roman"/>
                <a:cs typeface="Times New Roman"/>
              </a:rPr>
              <a:t>"L'alfabeto </a:t>
            </a:r>
            <a:r>
              <a:rPr sz="1200" dirty="0">
                <a:latin typeface="Times New Roman"/>
                <a:cs typeface="Times New Roman"/>
              </a:rPr>
              <a:t>del  mondo... di </a:t>
            </a:r>
            <a:r>
              <a:rPr sz="1200" spc="-5" dirty="0">
                <a:latin typeface="Times New Roman"/>
                <a:cs typeface="Times New Roman"/>
              </a:rPr>
              <a:t>Alexander Calder", organizzata </a:t>
            </a:r>
            <a:r>
              <a:rPr sz="1200" dirty="0">
                <a:latin typeface="Times New Roman"/>
                <a:cs typeface="Times New Roman"/>
              </a:rPr>
              <a:t>a palazzo</a:t>
            </a:r>
            <a:r>
              <a:rPr sz="1200" spc="-5" dirty="0">
                <a:latin typeface="Times New Roman"/>
                <a:cs typeface="Times New Roman"/>
              </a:rPr>
              <a:t> Collicola.</a:t>
            </a:r>
            <a:endParaRPr sz="1200">
              <a:latin typeface="Times New Roman"/>
              <a:cs typeface="Times New Roman"/>
            </a:endParaRPr>
          </a:p>
          <a:p>
            <a:pPr marL="12700" marR="12065">
              <a:lnSpc>
                <a:spcPts val="1380"/>
              </a:lnSpc>
            </a:pPr>
            <a:r>
              <a:rPr sz="1200" spc="-5" dirty="0">
                <a:latin typeface="Times New Roman"/>
                <a:cs typeface="Times New Roman"/>
              </a:rPr>
              <a:t>Ai partecipanti </a:t>
            </a:r>
            <a:r>
              <a:rPr sz="1200" dirty="0">
                <a:latin typeface="Times New Roman"/>
                <a:cs typeface="Times New Roman"/>
              </a:rPr>
              <a:t>- </a:t>
            </a:r>
            <a:r>
              <a:rPr sz="1200" spc="-5" dirty="0">
                <a:latin typeface="Times New Roman"/>
                <a:cs typeface="Times New Roman"/>
              </a:rPr>
              <a:t>famiglie </a:t>
            </a:r>
            <a:r>
              <a:rPr sz="1200" dirty="0">
                <a:latin typeface="Times New Roman"/>
                <a:cs typeface="Times New Roman"/>
              </a:rPr>
              <a:t>e </a:t>
            </a:r>
            <a:r>
              <a:rPr sz="1200" spc="-5" dirty="0">
                <a:latin typeface="Times New Roman"/>
                <a:cs typeface="Times New Roman"/>
              </a:rPr>
              <a:t>allievi delle scuole primarie </a:t>
            </a:r>
            <a:r>
              <a:rPr sz="1200" dirty="0">
                <a:latin typeface="Times New Roman"/>
                <a:cs typeface="Times New Roman"/>
              </a:rPr>
              <a:t>di </a:t>
            </a:r>
            <a:r>
              <a:rPr sz="1200" spc="-5" dirty="0">
                <a:latin typeface="Times New Roman"/>
                <a:cs typeface="Times New Roman"/>
              </a:rPr>
              <a:t>primo </a:t>
            </a:r>
            <a:r>
              <a:rPr sz="1200" dirty="0">
                <a:latin typeface="Times New Roman"/>
                <a:cs typeface="Times New Roman"/>
              </a:rPr>
              <a:t>e </a:t>
            </a:r>
            <a:r>
              <a:rPr sz="1200" spc="-5" dirty="0">
                <a:latin typeface="Times New Roman"/>
                <a:cs typeface="Times New Roman"/>
              </a:rPr>
              <a:t>secondo </a:t>
            </a:r>
            <a:r>
              <a:rPr sz="1200" dirty="0">
                <a:latin typeface="Times New Roman"/>
                <a:cs typeface="Times New Roman"/>
              </a:rPr>
              <a:t>grado </a:t>
            </a:r>
            <a:r>
              <a:rPr sz="1200" spc="-5" dirty="0">
                <a:latin typeface="Times New Roman"/>
                <a:cs typeface="Times New Roman"/>
              </a:rPr>
              <a:t>sarà proposta </a:t>
            </a:r>
            <a:r>
              <a:rPr sz="1200" dirty="0">
                <a:latin typeface="Times New Roman"/>
                <a:cs typeface="Times New Roman"/>
              </a:rPr>
              <a:t>una  </a:t>
            </a:r>
            <a:r>
              <a:rPr sz="1200" b="1" dirty="0">
                <a:latin typeface="Times New Roman"/>
                <a:cs typeface="Times New Roman"/>
              </a:rPr>
              <a:t>visita </a:t>
            </a:r>
            <a:r>
              <a:rPr sz="1200" b="1" spc="-5" dirty="0">
                <a:latin typeface="Times New Roman"/>
                <a:cs typeface="Times New Roman"/>
              </a:rPr>
              <a:t>guidata con proiezione di filmati, illustrazione </a:t>
            </a:r>
            <a:r>
              <a:rPr sz="1200" dirty="0">
                <a:latin typeface="Times New Roman"/>
                <a:cs typeface="Times New Roman"/>
              </a:rPr>
              <a:t>di </a:t>
            </a:r>
            <a:r>
              <a:rPr sz="1200" spc="-5" dirty="0">
                <a:latin typeface="Times New Roman"/>
                <a:cs typeface="Times New Roman"/>
              </a:rPr>
              <a:t>alcune </a:t>
            </a:r>
            <a:r>
              <a:rPr sz="1200" dirty="0">
                <a:latin typeface="Times New Roman"/>
                <a:cs typeface="Times New Roman"/>
              </a:rPr>
              <a:t>opere e </a:t>
            </a:r>
            <a:r>
              <a:rPr sz="1200" spc="-5" dirty="0">
                <a:latin typeface="Times New Roman"/>
                <a:cs typeface="Times New Roman"/>
              </a:rPr>
              <a:t>laboratorio </a:t>
            </a:r>
            <a:r>
              <a:rPr sz="1200" dirty="0">
                <a:latin typeface="Times New Roman"/>
                <a:cs typeface="Times New Roman"/>
              </a:rPr>
              <a:t>finale. </a:t>
            </a:r>
            <a:r>
              <a:rPr sz="1200" spc="-10" dirty="0">
                <a:latin typeface="Times New Roman"/>
                <a:cs typeface="Times New Roman"/>
              </a:rPr>
              <a:t>Le  </a:t>
            </a:r>
            <a:r>
              <a:rPr sz="1200" dirty="0">
                <a:latin typeface="Times New Roman"/>
                <a:cs typeface="Times New Roman"/>
              </a:rPr>
              <a:t>visite </a:t>
            </a:r>
            <a:r>
              <a:rPr sz="1200" spc="-5" dirty="0">
                <a:latin typeface="Times New Roman"/>
                <a:cs typeface="Times New Roman"/>
              </a:rPr>
              <a:t>mattutine del </a:t>
            </a:r>
            <a:r>
              <a:rPr sz="1200" dirty="0">
                <a:latin typeface="Times New Roman"/>
                <a:cs typeface="Times New Roman"/>
              </a:rPr>
              <a:t>20 e 21 </a:t>
            </a:r>
            <a:r>
              <a:rPr sz="1200" spc="-5" dirty="0">
                <a:latin typeface="Times New Roman"/>
                <a:cs typeface="Times New Roman"/>
              </a:rPr>
              <a:t>marzo (8.30 -13.30) </a:t>
            </a:r>
            <a:r>
              <a:rPr sz="1200" dirty="0">
                <a:latin typeface="Times New Roman"/>
                <a:cs typeface="Times New Roman"/>
              </a:rPr>
              <a:t>sono </a:t>
            </a:r>
            <a:r>
              <a:rPr sz="1200" spc="-5" dirty="0">
                <a:latin typeface="Times New Roman"/>
                <a:cs typeface="Times New Roman"/>
              </a:rPr>
              <a:t>riservate alle scuole che hanno già confermato  </a:t>
            </a:r>
            <a:r>
              <a:rPr sz="1200" dirty="0">
                <a:latin typeface="Times New Roman"/>
                <a:cs typeface="Times New Roman"/>
              </a:rPr>
              <a:t>la </a:t>
            </a:r>
            <a:r>
              <a:rPr sz="1200" spc="-5" dirty="0">
                <a:latin typeface="Times New Roman"/>
                <a:cs typeface="Times New Roman"/>
              </a:rPr>
              <a:t>loro partecipazione, mentre </a:t>
            </a:r>
            <a:r>
              <a:rPr sz="1200" dirty="0">
                <a:latin typeface="Times New Roman"/>
                <a:cs typeface="Times New Roman"/>
              </a:rPr>
              <a:t>il </a:t>
            </a:r>
            <a:r>
              <a:rPr sz="1200" spc="-5" dirty="0">
                <a:latin typeface="Times New Roman"/>
                <a:cs typeface="Times New Roman"/>
              </a:rPr>
              <a:t>pomeriggio </a:t>
            </a:r>
            <a:r>
              <a:rPr sz="1200" dirty="0">
                <a:latin typeface="Times New Roman"/>
                <a:cs typeface="Times New Roman"/>
              </a:rPr>
              <a:t>del </a:t>
            </a:r>
            <a:r>
              <a:rPr sz="1200" spc="5" dirty="0">
                <a:latin typeface="Times New Roman"/>
                <a:cs typeface="Times New Roman"/>
              </a:rPr>
              <a:t>21 </a:t>
            </a:r>
            <a:r>
              <a:rPr sz="1200" spc="-5" dirty="0">
                <a:latin typeface="Times New Roman"/>
                <a:cs typeface="Times New Roman"/>
              </a:rPr>
              <a:t>marzo (14.30 </a:t>
            </a:r>
            <a:r>
              <a:rPr sz="1200" dirty="0">
                <a:latin typeface="Times New Roman"/>
                <a:cs typeface="Times New Roman"/>
              </a:rPr>
              <a:t>- 19) la visita è a </a:t>
            </a:r>
            <a:r>
              <a:rPr sz="1200" spc="-5" dirty="0">
                <a:latin typeface="Times New Roman"/>
                <a:cs typeface="Times New Roman"/>
              </a:rPr>
              <a:t>ingrcsso</a:t>
            </a:r>
            <a:r>
              <a:rPr sz="1200" spc="114" dirty="0">
                <a:latin typeface="Times New Roman"/>
                <a:cs typeface="Times New Roman"/>
              </a:rPr>
              <a:t> </a:t>
            </a:r>
            <a:r>
              <a:rPr sz="1200" spc="-5" dirty="0">
                <a:latin typeface="Times New Roman"/>
                <a:cs typeface="Times New Roman"/>
              </a:rPr>
              <a:t>libero.</a:t>
            </a:r>
            <a:endParaRPr sz="1200">
              <a:latin typeface="Times New Roman"/>
              <a:cs typeface="Times New Roman"/>
            </a:endParaRPr>
          </a:p>
          <a:p>
            <a:pPr>
              <a:lnSpc>
                <a:spcPct val="100000"/>
              </a:lnSpc>
              <a:spcBef>
                <a:spcPts val="5"/>
              </a:spcBef>
            </a:pPr>
            <a:endParaRPr sz="1200">
              <a:latin typeface="Times New Roman"/>
              <a:cs typeface="Times New Roman"/>
            </a:endParaRPr>
          </a:p>
          <a:p>
            <a:pPr marL="12700" marR="377190">
              <a:lnSpc>
                <a:spcPts val="1380"/>
              </a:lnSpc>
            </a:pPr>
            <a:r>
              <a:rPr sz="1200" spc="-10" dirty="0">
                <a:latin typeface="Times New Roman"/>
                <a:cs typeface="Times New Roman"/>
              </a:rPr>
              <a:t>La </a:t>
            </a:r>
            <a:r>
              <a:rPr sz="1200" spc="-5" dirty="0">
                <a:latin typeface="Times New Roman"/>
                <a:cs typeface="Times New Roman"/>
              </a:rPr>
              <a:t>manifestazione si </a:t>
            </a:r>
            <a:r>
              <a:rPr sz="1200" dirty="0">
                <a:latin typeface="Times New Roman"/>
                <a:cs typeface="Times New Roman"/>
              </a:rPr>
              <a:t>avvale </a:t>
            </a:r>
            <a:r>
              <a:rPr sz="1200" spc="-5" dirty="0">
                <a:latin typeface="Times New Roman"/>
                <a:cs typeface="Times New Roman"/>
              </a:rPr>
              <a:t>del </a:t>
            </a:r>
            <a:r>
              <a:rPr sz="1200" dirty="0">
                <a:latin typeface="Times New Roman"/>
                <a:cs typeface="Times New Roman"/>
              </a:rPr>
              <a:t>patrocinio </a:t>
            </a:r>
            <a:r>
              <a:rPr sz="1200" spc="-5" dirty="0">
                <a:latin typeface="Times New Roman"/>
                <a:cs typeface="Times New Roman"/>
              </a:rPr>
              <a:t>dell'Organizzazione delle Nazioni </a:t>
            </a:r>
            <a:r>
              <a:rPr sz="1200" dirty="0">
                <a:latin typeface="Times New Roman"/>
                <a:cs typeface="Times New Roman"/>
              </a:rPr>
              <a:t>Unite </a:t>
            </a:r>
            <a:r>
              <a:rPr sz="1200" spc="-5" dirty="0">
                <a:latin typeface="Times New Roman"/>
                <a:cs typeface="Times New Roman"/>
              </a:rPr>
              <a:t>per  l'educazione, </a:t>
            </a:r>
            <a:r>
              <a:rPr sz="1200" dirty="0">
                <a:latin typeface="Times New Roman"/>
                <a:cs typeface="Times New Roman"/>
              </a:rPr>
              <a:t>la </a:t>
            </a:r>
            <a:r>
              <a:rPr sz="1200" spc="-5" dirty="0">
                <a:latin typeface="Times New Roman"/>
                <a:cs typeface="Times New Roman"/>
              </a:rPr>
              <a:t>scienza </a:t>
            </a:r>
            <a:r>
              <a:rPr sz="1200" dirty="0">
                <a:latin typeface="Times New Roman"/>
                <a:cs typeface="Times New Roman"/>
              </a:rPr>
              <a:t>e la </a:t>
            </a:r>
            <a:r>
              <a:rPr sz="1200" spc="-5" dirty="0">
                <a:latin typeface="Times New Roman"/>
                <a:cs typeface="Times New Roman"/>
              </a:rPr>
              <a:t>cultura, della </a:t>
            </a:r>
            <a:r>
              <a:rPr sz="1200" dirty="0">
                <a:latin typeface="Times New Roman"/>
                <a:cs typeface="Times New Roman"/>
              </a:rPr>
              <a:t>Commissione </a:t>
            </a:r>
            <a:r>
              <a:rPr sz="1200" spc="-5" dirty="0">
                <a:latin typeface="Times New Roman"/>
                <a:cs typeface="Times New Roman"/>
              </a:rPr>
              <a:t>nazionale italiana </a:t>
            </a:r>
            <a:r>
              <a:rPr sz="1200" dirty="0">
                <a:latin typeface="Times New Roman"/>
                <a:cs typeface="Times New Roman"/>
              </a:rPr>
              <a:t>per </a:t>
            </a:r>
            <a:r>
              <a:rPr sz="1200" spc="-5" dirty="0">
                <a:latin typeface="Times New Roman"/>
                <a:cs typeface="Times New Roman"/>
              </a:rPr>
              <a:t>l'Unesco </a:t>
            </a:r>
            <a:r>
              <a:rPr sz="1200" dirty="0">
                <a:latin typeface="Times New Roman"/>
                <a:cs typeface="Times New Roman"/>
              </a:rPr>
              <a:t>e </a:t>
            </a:r>
            <a:r>
              <a:rPr sz="1200" spc="-5" dirty="0">
                <a:latin typeface="Times New Roman"/>
                <a:cs typeface="Times New Roman"/>
              </a:rPr>
              <a:t>del  ministero per </a:t>
            </a:r>
            <a:r>
              <a:rPr sz="1200" dirty="0">
                <a:latin typeface="Times New Roman"/>
                <a:cs typeface="Times New Roman"/>
              </a:rPr>
              <a:t>i </a:t>
            </a:r>
            <a:r>
              <a:rPr sz="1200" spc="-5" dirty="0">
                <a:latin typeface="Times New Roman"/>
                <a:cs typeface="Times New Roman"/>
              </a:rPr>
              <a:t>Beni </a:t>
            </a:r>
            <a:r>
              <a:rPr sz="1200" dirty="0">
                <a:latin typeface="Times New Roman"/>
                <a:cs typeface="Times New Roman"/>
              </a:rPr>
              <a:t>e le </a:t>
            </a:r>
            <a:r>
              <a:rPr sz="1200" spc="-5" dirty="0">
                <a:latin typeface="Times New Roman"/>
                <a:cs typeface="Times New Roman"/>
              </a:rPr>
              <a:t>attività culturali. Un segno anche dell'impegno </a:t>
            </a:r>
            <a:r>
              <a:rPr sz="1200" dirty="0">
                <a:latin typeface="Times New Roman"/>
                <a:cs typeface="Times New Roman"/>
              </a:rPr>
              <a:t>del </a:t>
            </a:r>
            <a:r>
              <a:rPr sz="1200" spc="-5" dirty="0">
                <a:latin typeface="Times New Roman"/>
                <a:cs typeface="Times New Roman"/>
              </a:rPr>
              <a:t>sistema bancario </a:t>
            </a:r>
            <a:r>
              <a:rPr sz="1200" dirty="0">
                <a:latin typeface="Times New Roman"/>
                <a:cs typeface="Times New Roman"/>
              </a:rPr>
              <a:t>a  </a:t>
            </a:r>
            <a:r>
              <a:rPr sz="1200" spc="-5" dirty="0">
                <a:latin typeface="Times New Roman"/>
                <a:cs typeface="Times New Roman"/>
              </a:rPr>
              <a:t>sostegno </a:t>
            </a:r>
            <a:r>
              <a:rPr sz="1200" dirty="0">
                <a:latin typeface="Times New Roman"/>
                <a:cs typeface="Times New Roman"/>
              </a:rPr>
              <a:t>anche della cultura e </a:t>
            </a:r>
            <a:r>
              <a:rPr sz="1200" spc="-5" dirty="0">
                <a:latin typeface="Times New Roman"/>
                <a:cs typeface="Times New Roman"/>
              </a:rPr>
              <a:t>della crescita civile del</a:t>
            </a:r>
            <a:r>
              <a:rPr sz="1200" spc="5" dirty="0">
                <a:latin typeface="Times New Roman"/>
                <a:cs typeface="Times New Roman"/>
              </a:rPr>
              <a:t> </a:t>
            </a:r>
            <a:r>
              <a:rPr sz="1200" spc="-5" dirty="0">
                <a:latin typeface="Times New Roman"/>
                <a:cs typeface="Times New Roman"/>
              </a:rPr>
              <a:t>Paese.</a:t>
            </a:r>
            <a:endParaRPr sz="1200">
              <a:latin typeface="Times New Roman"/>
              <a:cs typeface="Times New Roman"/>
            </a:endParaRPr>
          </a:p>
          <a:p>
            <a:pPr>
              <a:lnSpc>
                <a:spcPct val="100000"/>
              </a:lnSpc>
              <a:spcBef>
                <a:spcPts val="10"/>
              </a:spcBef>
            </a:pPr>
            <a:endParaRPr sz="1150">
              <a:latin typeface="Times New Roman"/>
              <a:cs typeface="Times New Roman"/>
            </a:endParaRPr>
          </a:p>
          <a:p>
            <a:pPr marL="12700" marR="5080">
              <a:lnSpc>
                <a:spcPct val="96300"/>
              </a:lnSpc>
              <a:spcBef>
                <a:spcPts val="5"/>
              </a:spcBef>
            </a:pPr>
            <a:r>
              <a:rPr sz="1200" spc="-5" dirty="0">
                <a:latin typeface="Times New Roman"/>
                <a:cs typeface="Times New Roman"/>
              </a:rPr>
              <a:t>L'iniziativa, </a:t>
            </a:r>
            <a:r>
              <a:rPr sz="1200" dirty="0">
                <a:latin typeface="Times New Roman"/>
                <a:cs typeface="Times New Roman"/>
              </a:rPr>
              <a:t>totalmente </a:t>
            </a:r>
            <a:r>
              <a:rPr sz="1200" b="1" spc="-5" dirty="0">
                <a:latin typeface="Times New Roman"/>
                <a:cs typeface="Times New Roman"/>
              </a:rPr>
              <a:t>gratuita</a:t>
            </a:r>
            <a:r>
              <a:rPr sz="1200" spc="-5" dirty="0">
                <a:latin typeface="Times New Roman"/>
                <a:cs typeface="Times New Roman"/>
              </a:rPr>
              <a:t>, </a:t>
            </a:r>
            <a:r>
              <a:rPr sz="1200" dirty="0">
                <a:latin typeface="Times New Roman"/>
                <a:cs typeface="Times New Roman"/>
              </a:rPr>
              <a:t>è </a:t>
            </a:r>
            <a:r>
              <a:rPr sz="1200" spc="-5" dirty="0">
                <a:latin typeface="Times New Roman"/>
                <a:cs typeface="Times New Roman"/>
              </a:rPr>
              <a:t>particolarmente adatta alle famiglie che avranno </a:t>
            </a:r>
            <a:r>
              <a:rPr sz="1200" dirty="0">
                <a:latin typeface="Times New Roman"/>
                <a:cs typeface="Times New Roman"/>
              </a:rPr>
              <a:t>la possibilità di  </a:t>
            </a:r>
            <a:r>
              <a:rPr sz="1200" spc="-5" dirty="0">
                <a:latin typeface="Times New Roman"/>
                <a:cs typeface="Times New Roman"/>
              </a:rPr>
              <a:t>partecipare </a:t>
            </a:r>
            <a:r>
              <a:rPr sz="1200" dirty="0">
                <a:latin typeface="Times New Roman"/>
                <a:cs typeface="Times New Roman"/>
              </a:rPr>
              <a:t>a </a:t>
            </a:r>
            <a:r>
              <a:rPr sz="1200" spc="-5" dirty="0">
                <a:latin typeface="Times New Roman"/>
                <a:cs typeface="Times New Roman"/>
              </a:rPr>
              <a:t>numerosi </a:t>
            </a:r>
            <a:r>
              <a:rPr sz="1200" dirty="0">
                <a:latin typeface="Times New Roman"/>
                <a:cs typeface="Times New Roman"/>
              </a:rPr>
              <a:t>eventi in questi due </a:t>
            </a:r>
            <a:r>
              <a:rPr sz="1200" spc="-5" dirty="0">
                <a:latin typeface="Times New Roman"/>
                <a:cs typeface="Times New Roman"/>
              </a:rPr>
              <a:t>giorni (per </a:t>
            </a:r>
            <a:r>
              <a:rPr sz="1200" b="1" spc="-5" dirty="0">
                <a:latin typeface="Times New Roman"/>
                <a:cs typeface="Times New Roman"/>
              </a:rPr>
              <a:t>prenotazioni </a:t>
            </a:r>
            <a:r>
              <a:rPr sz="1200" dirty="0">
                <a:latin typeface="Times New Roman"/>
                <a:cs typeface="Times New Roman"/>
              </a:rPr>
              <a:t>è possibile </a:t>
            </a:r>
            <a:r>
              <a:rPr sz="1200" spc="-5" dirty="0">
                <a:latin typeface="Times New Roman"/>
                <a:cs typeface="Times New Roman"/>
              </a:rPr>
              <a:t>contattare </a:t>
            </a:r>
            <a:r>
              <a:rPr sz="1200" dirty="0">
                <a:latin typeface="Times New Roman"/>
                <a:cs typeface="Times New Roman"/>
              </a:rPr>
              <a:t>il </a:t>
            </a:r>
            <a:r>
              <a:rPr sz="1200" spc="-5" dirty="0">
                <a:latin typeface="Times New Roman"/>
                <a:cs typeface="Times New Roman"/>
              </a:rPr>
              <a:t>numero  </a:t>
            </a:r>
            <a:r>
              <a:rPr sz="1200" dirty="0">
                <a:latin typeface="Times New Roman"/>
                <a:cs typeface="Times New Roman"/>
              </a:rPr>
              <a:t>0743/46434 oppure </a:t>
            </a:r>
            <a:r>
              <a:rPr sz="1200" spc="-5" dirty="0">
                <a:latin typeface="Times New Roman"/>
                <a:cs typeface="Times New Roman"/>
              </a:rPr>
              <a:t>scrivere </a:t>
            </a:r>
            <a:r>
              <a:rPr sz="1200" dirty="0">
                <a:latin typeface="Times New Roman"/>
                <a:cs typeface="Times New Roman"/>
              </a:rPr>
              <a:t>all'indirizzo mail</a:t>
            </a:r>
            <a:r>
              <a:rPr sz="1200" spc="-15" dirty="0">
                <a:latin typeface="Times New Roman"/>
                <a:cs typeface="Times New Roman"/>
              </a:rPr>
              <a:t> </a:t>
            </a:r>
            <a:r>
              <a:rPr sz="1200" spc="-5" dirty="0">
                <a:latin typeface="Times New Roman"/>
                <a:cs typeface="Times New Roman"/>
              </a:rPr>
              <a:t>info@sistemamuseo.it)</a:t>
            </a:r>
            <a:endParaRPr sz="1200">
              <a:latin typeface="Times New Roman"/>
              <a:cs typeface="Times New Roman"/>
            </a:endParaRPr>
          </a:p>
        </p:txBody>
      </p:sp>
      <p:sp>
        <p:nvSpPr>
          <p:cNvPr id="5" name="object 5"/>
          <p:cNvSpPr/>
          <p:nvPr/>
        </p:nvSpPr>
        <p:spPr>
          <a:xfrm>
            <a:off x="2370454" y="2557201"/>
            <a:ext cx="2857499" cy="647302"/>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624840" y="3597655"/>
            <a:ext cx="1990725" cy="298576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Torinobimbi.it  19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00250" y="3706494"/>
            <a:ext cx="3952875" cy="269557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24050" y="6743700"/>
            <a:ext cx="3943350" cy="28575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599054" y="2119883"/>
            <a:ext cx="2353056" cy="67767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247.libero.it  20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88563"/>
            <a:ext cx="5959475" cy="1442720"/>
          </a:xfrm>
          <a:prstGeom prst="rect">
            <a:avLst/>
          </a:prstGeom>
        </p:spPr>
        <p:txBody>
          <a:bodyPr vert="horz" wrap="square" lIns="0" tIns="36830" rIns="0" bIns="0" rtlCol="0">
            <a:spAutoFit/>
          </a:bodyPr>
          <a:lstStyle/>
          <a:p>
            <a:pPr marL="12700" marR="5080">
              <a:lnSpc>
                <a:spcPts val="2760"/>
              </a:lnSpc>
              <a:spcBef>
                <a:spcPts val="290"/>
              </a:spcBef>
            </a:pPr>
            <a:r>
              <a:rPr sz="2400" b="1" dirty="0">
                <a:latin typeface="Times New Roman"/>
                <a:cs typeface="Times New Roman"/>
              </a:rPr>
              <a:t>Festival </a:t>
            </a:r>
            <a:r>
              <a:rPr sz="2400" b="1" spc="-5" dirty="0">
                <a:latin typeface="Times New Roman"/>
                <a:cs typeface="Times New Roman"/>
              </a:rPr>
              <a:t>della cultura </a:t>
            </a:r>
            <a:r>
              <a:rPr sz="2400" b="1" spc="-10" dirty="0">
                <a:latin typeface="Times New Roman"/>
                <a:cs typeface="Times New Roman"/>
              </a:rPr>
              <a:t>creativa </a:t>
            </a:r>
            <a:r>
              <a:rPr sz="2400" b="1" spc="-5" dirty="0">
                <a:latin typeface="Times New Roman"/>
                <a:cs typeface="Times New Roman"/>
              </a:rPr>
              <a:t>dell'ABI:  successo per </a:t>
            </a:r>
            <a:r>
              <a:rPr sz="2400" b="1" dirty="0">
                <a:latin typeface="Times New Roman"/>
                <a:cs typeface="Times New Roman"/>
              </a:rPr>
              <a:t>il </a:t>
            </a:r>
            <a:r>
              <a:rPr sz="2400" b="1" spc="-10" dirty="0">
                <a:latin typeface="Times New Roman"/>
                <a:cs typeface="Times New Roman"/>
              </a:rPr>
              <a:t>percorso promosso </a:t>
            </a:r>
            <a:r>
              <a:rPr sz="2400" b="1" spc="-5" dirty="0">
                <a:latin typeface="Times New Roman"/>
                <a:cs typeface="Times New Roman"/>
              </a:rPr>
              <a:t>da Cassa di  Risparmio</a:t>
            </a:r>
            <a:endParaRPr sz="2400">
              <a:latin typeface="Times New Roman"/>
              <a:cs typeface="Times New Roman"/>
            </a:endParaRPr>
          </a:p>
          <a:p>
            <a:pPr marL="12700">
              <a:lnSpc>
                <a:spcPct val="100000"/>
              </a:lnSpc>
              <a:spcBef>
                <a:spcPts val="1250"/>
              </a:spcBef>
            </a:pPr>
            <a:r>
              <a:rPr sz="1200" spc="-5" dirty="0">
                <a:latin typeface="Times New Roman"/>
                <a:cs typeface="Times New Roman"/>
              </a:rPr>
              <a:t>Venerdì </a:t>
            </a:r>
            <a:r>
              <a:rPr sz="1200" dirty="0">
                <a:latin typeface="Times New Roman"/>
                <a:cs typeface="Times New Roman"/>
              </a:rPr>
              <a:t>20 Marzo 2015</a:t>
            </a:r>
            <a:endParaRPr sz="1200">
              <a:latin typeface="Times New Roman"/>
              <a:cs typeface="Times New Roman"/>
            </a:endParaRPr>
          </a:p>
        </p:txBody>
      </p:sp>
      <p:sp>
        <p:nvSpPr>
          <p:cNvPr id="5" name="object 5"/>
          <p:cNvSpPr txBox="1"/>
          <p:nvPr/>
        </p:nvSpPr>
        <p:spPr>
          <a:xfrm>
            <a:off x="706627" y="7890129"/>
            <a:ext cx="6139180" cy="1790700"/>
          </a:xfrm>
          <a:prstGeom prst="rect">
            <a:avLst/>
          </a:prstGeom>
        </p:spPr>
        <p:txBody>
          <a:bodyPr vert="horz" wrap="square" lIns="0" tIns="12700" rIns="0" bIns="0" rtlCol="0">
            <a:spAutoFit/>
          </a:bodyPr>
          <a:lstStyle/>
          <a:p>
            <a:pPr marL="12700">
              <a:lnSpc>
                <a:spcPct val="100000"/>
              </a:lnSpc>
              <a:spcBef>
                <a:spcPts val="100"/>
              </a:spcBef>
            </a:pPr>
            <a:r>
              <a:rPr sz="1200" spc="-5" dirty="0">
                <a:latin typeface="Times New Roman"/>
                <a:cs typeface="Times New Roman"/>
              </a:rPr>
              <a:t>Foto Corelli</a:t>
            </a:r>
            <a:endParaRPr sz="1200">
              <a:latin typeface="Times New Roman"/>
              <a:cs typeface="Times New Roman"/>
            </a:endParaRPr>
          </a:p>
          <a:p>
            <a:pPr>
              <a:lnSpc>
                <a:spcPct val="100000"/>
              </a:lnSpc>
              <a:spcBef>
                <a:spcPts val="10"/>
              </a:spcBef>
            </a:pPr>
            <a:endParaRPr sz="1250">
              <a:latin typeface="Times New Roman"/>
              <a:cs typeface="Times New Roman"/>
            </a:endParaRPr>
          </a:p>
          <a:p>
            <a:pPr marL="12700" marR="276225">
              <a:lnSpc>
                <a:spcPts val="1370"/>
              </a:lnSpc>
            </a:pPr>
            <a:r>
              <a:rPr sz="1200" spc="-5" dirty="0">
                <a:latin typeface="Times New Roman"/>
                <a:cs typeface="Times New Roman"/>
              </a:rPr>
              <a:t>Successo </a:t>
            </a:r>
            <a:r>
              <a:rPr sz="1200" dirty="0">
                <a:latin typeface="Times New Roman"/>
                <a:cs typeface="Times New Roman"/>
              </a:rPr>
              <a:t>della Seconda Edizione </a:t>
            </a:r>
            <a:r>
              <a:rPr sz="1200" spc="-5" dirty="0">
                <a:latin typeface="Times New Roman"/>
                <a:cs typeface="Times New Roman"/>
              </a:rPr>
              <a:t>del “</a:t>
            </a:r>
            <a:r>
              <a:rPr sz="1200" b="1" spc="-5" dirty="0">
                <a:latin typeface="Times New Roman"/>
                <a:cs typeface="Times New Roman"/>
              </a:rPr>
              <a:t>Festival della cultura creativa, </a:t>
            </a:r>
            <a:r>
              <a:rPr sz="1200" b="1" dirty="0">
                <a:latin typeface="Times New Roman"/>
                <a:cs typeface="Times New Roman"/>
              </a:rPr>
              <a:t>le </a:t>
            </a:r>
            <a:r>
              <a:rPr sz="1200" b="1" spc="-5" dirty="0">
                <a:latin typeface="Times New Roman"/>
                <a:cs typeface="Times New Roman"/>
              </a:rPr>
              <a:t>banche </a:t>
            </a:r>
            <a:r>
              <a:rPr sz="1200" b="1" dirty="0">
                <a:latin typeface="Times New Roman"/>
                <a:cs typeface="Times New Roman"/>
              </a:rPr>
              <a:t>italiane </a:t>
            </a:r>
            <a:r>
              <a:rPr sz="1200" b="1" spc="-5" dirty="0">
                <a:latin typeface="Times New Roman"/>
                <a:cs typeface="Times New Roman"/>
              </a:rPr>
              <a:t>per </a:t>
            </a:r>
            <a:r>
              <a:rPr sz="1200" b="1" dirty="0">
                <a:latin typeface="Times New Roman"/>
                <a:cs typeface="Times New Roman"/>
              </a:rPr>
              <a:t>i  giovani e il </a:t>
            </a:r>
            <a:r>
              <a:rPr sz="1200" b="1" spc="-5" dirty="0">
                <a:latin typeface="Times New Roman"/>
                <a:cs typeface="Times New Roman"/>
              </a:rPr>
              <a:t>territorio</a:t>
            </a:r>
            <a:r>
              <a:rPr sz="1200" spc="-5" dirty="0">
                <a:latin typeface="Times New Roman"/>
                <a:cs typeface="Times New Roman"/>
              </a:rPr>
              <a:t>”, promosso dall'Associazione Bancaria</a:t>
            </a:r>
            <a:r>
              <a:rPr sz="1200" spc="30" dirty="0">
                <a:latin typeface="Times New Roman"/>
                <a:cs typeface="Times New Roman"/>
              </a:rPr>
              <a:t> </a:t>
            </a:r>
            <a:r>
              <a:rPr sz="1200" spc="-5" dirty="0">
                <a:latin typeface="Times New Roman"/>
                <a:cs typeface="Times New Roman"/>
              </a:rPr>
              <a:t>Italiana.</a:t>
            </a:r>
            <a:endParaRPr sz="1200">
              <a:latin typeface="Times New Roman"/>
              <a:cs typeface="Times New Roman"/>
            </a:endParaRPr>
          </a:p>
          <a:p>
            <a:pPr>
              <a:lnSpc>
                <a:spcPct val="100000"/>
              </a:lnSpc>
            </a:pPr>
            <a:endParaRPr sz="1300">
              <a:latin typeface="Times New Roman"/>
              <a:cs typeface="Times New Roman"/>
            </a:endParaRPr>
          </a:p>
          <a:p>
            <a:pPr>
              <a:lnSpc>
                <a:spcPct val="100000"/>
              </a:lnSpc>
              <a:spcBef>
                <a:spcPts val="25"/>
              </a:spcBef>
            </a:pPr>
            <a:endParaRPr sz="1100">
              <a:latin typeface="Times New Roman"/>
              <a:cs typeface="Times New Roman"/>
            </a:endParaRPr>
          </a:p>
          <a:p>
            <a:pPr marL="12700" marR="5080">
              <a:lnSpc>
                <a:spcPts val="1380"/>
              </a:lnSpc>
            </a:pPr>
            <a:r>
              <a:rPr sz="1200" spc="-10" dirty="0">
                <a:latin typeface="Times New Roman"/>
                <a:cs typeface="Times New Roman"/>
              </a:rPr>
              <a:t>La </a:t>
            </a:r>
            <a:r>
              <a:rPr sz="1200" spc="-5" dirty="0">
                <a:latin typeface="Times New Roman"/>
                <a:cs typeface="Times New Roman"/>
              </a:rPr>
              <a:t>Cassa </a:t>
            </a:r>
            <a:r>
              <a:rPr sz="1200" dirty="0">
                <a:latin typeface="Times New Roman"/>
                <a:cs typeface="Times New Roman"/>
              </a:rPr>
              <a:t>di </a:t>
            </a:r>
            <a:r>
              <a:rPr sz="1200" spc="-5" dirty="0">
                <a:latin typeface="Times New Roman"/>
                <a:cs typeface="Times New Roman"/>
              </a:rPr>
              <a:t>Risparmio </a:t>
            </a:r>
            <a:r>
              <a:rPr sz="1200" dirty="0">
                <a:latin typeface="Times New Roman"/>
                <a:cs typeface="Times New Roman"/>
              </a:rPr>
              <a:t>di </a:t>
            </a:r>
            <a:r>
              <a:rPr sz="1200" spc="-5" dirty="0">
                <a:latin typeface="Times New Roman"/>
                <a:cs typeface="Times New Roman"/>
              </a:rPr>
              <a:t>Ravenna </a:t>
            </a:r>
            <a:r>
              <a:rPr sz="1200" dirty="0">
                <a:latin typeface="Times New Roman"/>
                <a:cs typeface="Times New Roman"/>
              </a:rPr>
              <a:t>Spa ha </a:t>
            </a:r>
            <a:r>
              <a:rPr sz="1200" spc="-5" dirty="0">
                <a:latin typeface="Times New Roman"/>
                <a:cs typeface="Times New Roman"/>
              </a:rPr>
              <a:t>aderito </a:t>
            </a:r>
            <a:r>
              <a:rPr sz="1200" dirty="0">
                <a:latin typeface="Times New Roman"/>
                <a:cs typeface="Times New Roman"/>
              </a:rPr>
              <a:t>all’iniziativa </a:t>
            </a:r>
            <a:r>
              <a:rPr sz="1200" spc="-5" dirty="0">
                <a:latin typeface="Times New Roman"/>
                <a:cs typeface="Times New Roman"/>
              </a:rPr>
              <a:t>promossa dall’ABI, con </a:t>
            </a:r>
            <a:r>
              <a:rPr sz="1200" dirty="0">
                <a:latin typeface="Times New Roman"/>
                <a:cs typeface="Times New Roman"/>
              </a:rPr>
              <a:t>il </a:t>
            </a:r>
            <a:r>
              <a:rPr sz="1200" spc="-5" dirty="0">
                <a:latin typeface="Times New Roman"/>
                <a:cs typeface="Times New Roman"/>
              </a:rPr>
              <a:t>Patrocinio  della </a:t>
            </a:r>
            <a:r>
              <a:rPr sz="1200" dirty="0">
                <a:latin typeface="Times New Roman"/>
                <a:cs typeface="Times New Roman"/>
              </a:rPr>
              <a:t>Commissione </a:t>
            </a:r>
            <a:r>
              <a:rPr sz="1200" spc="-5" dirty="0">
                <a:latin typeface="Times New Roman"/>
                <a:cs typeface="Times New Roman"/>
              </a:rPr>
              <a:t>Nazionale Italiana </a:t>
            </a:r>
            <a:r>
              <a:rPr sz="1200" dirty="0">
                <a:latin typeface="Times New Roman"/>
                <a:cs typeface="Times New Roman"/>
              </a:rPr>
              <a:t>per </a:t>
            </a:r>
            <a:r>
              <a:rPr sz="1200" spc="-5" dirty="0">
                <a:latin typeface="Times New Roman"/>
                <a:cs typeface="Times New Roman"/>
              </a:rPr>
              <a:t>l’UNESCO, del Ministero dei Beni </a:t>
            </a:r>
            <a:r>
              <a:rPr sz="1200" dirty="0">
                <a:latin typeface="Times New Roman"/>
                <a:cs typeface="Times New Roman"/>
              </a:rPr>
              <a:t>e </a:t>
            </a:r>
            <a:r>
              <a:rPr sz="1200" spc="-5" dirty="0">
                <a:latin typeface="Times New Roman"/>
                <a:cs typeface="Times New Roman"/>
              </a:rPr>
              <a:t>delle Attività  Culturali </a:t>
            </a:r>
            <a:r>
              <a:rPr sz="1200" dirty="0">
                <a:latin typeface="Times New Roman"/>
                <a:cs typeface="Times New Roman"/>
              </a:rPr>
              <a:t>e </a:t>
            </a:r>
            <a:r>
              <a:rPr sz="1200" spc="-5" dirty="0">
                <a:latin typeface="Times New Roman"/>
                <a:cs typeface="Times New Roman"/>
              </a:rPr>
              <a:t>del </a:t>
            </a:r>
            <a:r>
              <a:rPr sz="1200" dirty="0">
                <a:latin typeface="Times New Roman"/>
                <a:cs typeface="Times New Roman"/>
              </a:rPr>
              <a:t>Turismo e </a:t>
            </a:r>
            <a:r>
              <a:rPr sz="1200" spc="-5" dirty="0">
                <a:latin typeface="Times New Roman"/>
                <a:cs typeface="Times New Roman"/>
              </a:rPr>
              <a:t>che </a:t>
            </a:r>
            <a:r>
              <a:rPr sz="1200" dirty="0">
                <a:latin typeface="Times New Roman"/>
                <a:cs typeface="Times New Roman"/>
              </a:rPr>
              <a:t>ha </a:t>
            </a:r>
            <a:r>
              <a:rPr sz="1200" spc="-5" dirty="0">
                <a:latin typeface="Times New Roman"/>
                <a:cs typeface="Times New Roman"/>
              </a:rPr>
              <a:t>ottenuto </a:t>
            </a:r>
            <a:r>
              <a:rPr sz="1200" dirty="0">
                <a:latin typeface="Times New Roman"/>
                <a:cs typeface="Times New Roman"/>
              </a:rPr>
              <a:t>nella prima edizione la </a:t>
            </a:r>
            <a:r>
              <a:rPr sz="1200" spc="-5" dirty="0">
                <a:latin typeface="Times New Roman"/>
                <a:cs typeface="Times New Roman"/>
              </a:rPr>
              <a:t>Medaglia del Presidente della  Repubblica.</a:t>
            </a:r>
            <a:endParaRPr sz="1200">
              <a:latin typeface="Times New Roman"/>
              <a:cs typeface="Times New Roman"/>
            </a:endParaRPr>
          </a:p>
        </p:txBody>
      </p:sp>
      <p:sp>
        <p:nvSpPr>
          <p:cNvPr id="6" name="object 6"/>
          <p:cNvSpPr/>
          <p:nvPr/>
        </p:nvSpPr>
        <p:spPr>
          <a:xfrm>
            <a:off x="2637154" y="2481036"/>
            <a:ext cx="2285999" cy="45677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20090" y="4925948"/>
            <a:ext cx="6524625" cy="29908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34735" cy="8007984"/>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25670">
              <a:lnSpc>
                <a:spcPts val="1839"/>
              </a:lnSpc>
            </a:pPr>
            <a:r>
              <a:rPr sz="1600" b="1" spc="-5" dirty="0">
                <a:latin typeface="Arial"/>
                <a:cs typeface="Arial"/>
              </a:rPr>
              <a:t>247.libero.it  20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127000">
              <a:lnSpc>
                <a:spcPts val="1380"/>
              </a:lnSpc>
              <a:spcBef>
                <a:spcPts val="975"/>
              </a:spcBef>
            </a:pPr>
            <a:r>
              <a:rPr sz="1200" spc="-10" dirty="0">
                <a:latin typeface="Times New Roman"/>
                <a:cs typeface="Times New Roman"/>
              </a:rPr>
              <a:t>La </a:t>
            </a:r>
            <a:r>
              <a:rPr sz="1200" spc="-5" dirty="0">
                <a:latin typeface="Times New Roman"/>
                <a:cs typeface="Times New Roman"/>
              </a:rPr>
              <a:t>manifestazione si </a:t>
            </a:r>
            <a:r>
              <a:rPr sz="1200" dirty="0">
                <a:latin typeface="Times New Roman"/>
                <a:cs typeface="Times New Roman"/>
              </a:rPr>
              <a:t>è </a:t>
            </a:r>
            <a:r>
              <a:rPr sz="1200" spc="-5" dirty="0">
                <a:latin typeface="Times New Roman"/>
                <a:cs typeface="Times New Roman"/>
              </a:rPr>
              <a:t>caratterizzata per l’alta affluenza </a:t>
            </a:r>
            <a:r>
              <a:rPr sz="1200" dirty="0">
                <a:latin typeface="Times New Roman"/>
                <a:cs typeface="Times New Roman"/>
              </a:rPr>
              <a:t>di </a:t>
            </a:r>
            <a:r>
              <a:rPr sz="1200" spc="-5" dirty="0">
                <a:latin typeface="Times New Roman"/>
                <a:cs typeface="Times New Roman"/>
              </a:rPr>
              <a:t>studenti </a:t>
            </a:r>
            <a:r>
              <a:rPr sz="1200" dirty="0">
                <a:latin typeface="Times New Roman"/>
                <a:cs typeface="Times New Roman"/>
              </a:rPr>
              <a:t>delle Scuole </a:t>
            </a:r>
            <a:r>
              <a:rPr sz="1200" spc="-5" dirty="0">
                <a:latin typeface="Times New Roman"/>
                <a:cs typeface="Times New Roman"/>
              </a:rPr>
              <a:t>Superiori, </a:t>
            </a:r>
            <a:r>
              <a:rPr sz="1200" dirty="0">
                <a:latin typeface="Times New Roman"/>
                <a:cs typeface="Times New Roman"/>
              </a:rPr>
              <a:t>in  </a:t>
            </a:r>
            <a:r>
              <a:rPr sz="1200" spc="-5" dirty="0">
                <a:latin typeface="Times New Roman"/>
                <a:cs typeface="Times New Roman"/>
              </a:rPr>
              <a:t>particolare del Liceo </a:t>
            </a:r>
            <a:r>
              <a:rPr sz="1200" dirty="0">
                <a:latin typeface="Times New Roman"/>
                <a:cs typeface="Times New Roman"/>
              </a:rPr>
              <a:t>Classico, </a:t>
            </a:r>
            <a:r>
              <a:rPr sz="1200" spc="-10" dirty="0">
                <a:latin typeface="Times New Roman"/>
                <a:cs typeface="Times New Roman"/>
              </a:rPr>
              <a:t>Liceo </a:t>
            </a:r>
            <a:r>
              <a:rPr sz="1200" spc="-5" dirty="0">
                <a:latin typeface="Times New Roman"/>
                <a:cs typeface="Times New Roman"/>
              </a:rPr>
              <a:t>Artistico </a:t>
            </a:r>
            <a:r>
              <a:rPr sz="1200" dirty="0">
                <a:latin typeface="Times New Roman"/>
                <a:cs typeface="Times New Roman"/>
              </a:rPr>
              <a:t>e </a:t>
            </a:r>
            <a:r>
              <a:rPr sz="1200" spc="-5" dirty="0">
                <a:latin typeface="Times New Roman"/>
                <a:cs typeface="Times New Roman"/>
              </a:rPr>
              <a:t>Liceo Scientifico </a:t>
            </a:r>
            <a:r>
              <a:rPr sz="1200" dirty="0">
                <a:latin typeface="Times New Roman"/>
                <a:cs typeface="Times New Roman"/>
              </a:rPr>
              <a:t>di </a:t>
            </a:r>
            <a:r>
              <a:rPr sz="1200" spc="-5" dirty="0">
                <a:latin typeface="Times New Roman"/>
                <a:cs typeface="Times New Roman"/>
              </a:rPr>
              <a:t>Ravenna, accompagnati dagli  insegnanti.</a:t>
            </a:r>
            <a:endParaRPr sz="1200">
              <a:latin typeface="Times New Roman"/>
              <a:cs typeface="Times New Roman"/>
            </a:endParaRPr>
          </a:p>
          <a:p>
            <a:pPr marL="12700" marR="48260">
              <a:lnSpc>
                <a:spcPts val="1380"/>
              </a:lnSpc>
            </a:pPr>
            <a:r>
              <a:rPr sz="1200" spc="-10" dirty="0">
                <a:latin typeface="Times New Roman"/>
                <a:cs typeface="Times New Roman"/>
              </a:rPr>
              <a:t>La </a:t>
            </a:r>
            <a:r>
              <a:rPr sz="1200" dirty="0">
                <a:latin typeface="Times New Roman"/>
                <a:cs typeface="Times New Roman"/>
              </a:rPr>
              <a:t>Cassa ha organizzato a </a:t>
            </a:r>
            <a:r>
              <a:rPr sz="1200" spc="-5" dirty="0">
                <a:latin typeface="Times New Roman"/>
                <a:cs typeface="Times New Roman"/>
              </a:rPr>
              <a:t>Ravenna, presso gli </a:t>
            </a:r>
            <a:r>
              <a:rPr sz="1200" b="1" spc="-5" dirty="0">
                <a:latin typeface="Times New Roman"/>
                <a:cs typeface="Times New Roman"/>
              </a:rPr>
              <a:t>Antichi Chiostri Francescani </a:t>
            </a:r>
            <a:r>
              <a:rPr sz="1200" spc="-5" dirty="0">
                <a:latin typeface="Times New Roman"/>
                <a:cs typeface="Times New Roman"/>
              </a:rPr>
              <a:t>della Fondazione  Cassa Ravenna, </a:t>
            </a:r>
            <a:r>
              <a:rPr sz="1200" dirty="0">
                <a:latin typeface="Times New Roman"/>
                <a:cs typeface="Times New Roman"/>
              </a:rPr>
              <a:t>un </a:t>
            </a:r>
            <a:r>
              <a:rPr sz="1200" b="1" dirty="0">
                <a:latin typeface="Times New Roman"/>
                <a:cs typeface="Times New Roman"/>
              </a:rPr>
              <a:t>percorso </a:t>
            </a:r>
            <a:r>
              <a:rPr sz="1200" b="1" spc="-5" dirty="0">
                <a:latin typeface="Times New Roman"/>
                <a:cs typeface="Times New Roman"/>
              </a:rPr>
              <a:t>narrativo </a:t>
            </a:r>
            <a:r>
              <a:rPr sz="1200" spc="-5" dirty="0">
                <a:latin typeface="Times New Roman"/>
                <a:cs typeface="Times New Roman"/>
              </a:rPr>
              <a:t>dedicato </a:t>
            </a:r>
            <a:r>
              <a:rPr sz="1200" dirty="0">
                <a:latin typeface="Times New Roman"/>
                <a:cs typeface="Times New Roman"/>
              </a:rPr>
              <a:t>alle </a:t>
            </a:r>
            <a:r>
              <a:rPr sz="1200" spc="-5" dirty="0">
                <a:latin typeface="Times New Roman"/>
                <a:cs typeface="Times New Roman"/>
              </a:rPr>
              <a:t>classi </a:t>
            </a:r>
            <a:r>
              <a:rPr sz="1200" dirty="0">
                <a:latin typeface="Times New Roman"/>
                <a:cs typeface="Times New Roman"/>
              </a:rPr>
              <a:t>delle Scuole </a:t>
            </a:r>
            <a:r>
              <a:rPr sz="1200" spc="-5" dirty="0">
                <a:latin typeface="Times New Roman"/>
                <a:cs typeface="Times New Roman"/>
              </a:rPr>
              <a:t>Superiori </a:t>
            </a:r>
            <a:r>
              <a:rPr sz="1200" dirty="0">
                <a:latin typeface="Times New Roman"/>
                <a:cs typeface="Times New Roman"/>
              </a:rPr>
              <a:t>di II </a:t>
            </a:r>
            <a:r>
              <a:rPr sz="1200" spc="-5" dirty="0">
                <a:latin typeface="Times New Roman"/>
                <a:cs typeface="Times New Roman"/>
              </a:rPr>
              <a:t>grado che si  </a:t>
            </a:r>
            <a:r>
              <a:rPr sz="1200" dirty="0">
                <a:latin typeface="Times New Roman"/>
                <a:cs typeface="Times New Roman"/>
              </a:rPr>
              <a:t>è </a:t>
            </a:r>
            <a:r>
              <a:rPr sz="1200" spc="-5" dirty="0">
                <a:latin typeface="Times New Roman"/>
                <a:cs typeface="Times New Roman"/>
              </a:rPr>
              <a:t>snodato all'interno </a:t>
            </a:r>
            <a:r>
              <a:rPr sz="1200" dirty="0">
                <a:latin typeface="Times New Roman"/>
                <a:cs typeface="Times New Roman"/>
              </a:rPr>
              <a:t>della zona</a:t>
            </a:r>
            <a:r>
              <a:rPr sz="1200" spc="-5" dirty="0">
                <a:latin typeface="Times New Roman"/>
                <a:cs typeface="Times New Roman"/>
              </a:rPr>
              <a:t> Dantesca.</a:t>
            </a:r>
            <a:endParaRPr sz="1200">
              <a:latin typeface="Times New Roman"/>
              <a:cs typeface="Times New Roman"/>
            </a:endParaRPr>
          </a:p>
          <a:p>
            <a:pPr>
              <a:lnSpc>
                <a:spcPct val="100000"/>
              </a:lnSpc>
              <a:spcBef>
                <a:spcPts val="15"/>
              </a:spcBef>
            </a:pPr>
            <a:endParaRPr sz="1150">
              <a:latin typeface="Times New Roman"/>
              <a:cs typeface="Times New Roman"/>
            </a:endParaRPr>
          </a:p>
          <a:p>
            <a:pPr marL="12700" marR="71755">
              <a:lnSpc>
                <a:spcPct val="95900"/>
              </a:lnSpc>
              <a:spcBef>
                <a:spcPts val="5"/>
              </a:spcBef>
            </a:pPr>
            <a:r>
              <a:rPr sz="1200" dirty="0">
                <a:latin typeface="Times New Roman"/>
                <a:cs typeface="Times New Roman"/>
              </a:rPr>
              <a:t>I visitatori sono </a:t>
            </a:r>
            <a:r>
              <a:rPr sz="1200" spc="-5" dirty="0">
                <a:latin typeface="Times New Roman"/>
                <a:cs typeface="Times New Roman"/>
              </a:rPr>
              <a:t>stati </a:t>
            </a:r>
            <a:r>
              <a:rPr sz="1200" dirty="0">
                <a:latin typeface="Times New Roman"/>
                <a:cs typeface="Times New Roman"/>
              </a:rPr>
              <a:t>accolti dal </a:t>
            </a:r>
            <a:r>
              <a:rPr sz="1200" spc="-5" dirty="0">
                <a:latin typeface="Times New Roman"/>
                <a:cs typeface="Times New Roman"/>
              </a:rPr>
              <a:t>Direttore Generale della Cassa </a:t>
            </a:r>
            <a:r>
              <a:rPr sz="1200" dirty="0">
                <a:latin typeface="Times New Roman"/>
                <a:cs typeface="Times New Roman"/>
              </a:rPr>
              <a:t>di Risparmio di </a:t>
            </a:r>
            <a:r>
              <a:rPr sz="1200" spc="-5" dirty="0">
                <a:latin typeface="Times New Roman"/>
                <a:cs typeface="Times New Roman"/>
              </a:rPr>
              <a:t>Ravenna S.p.A.,  </a:t>
            </a:r>
            <a:r>
              <a:rPr sz="1200" b="1" spc="-5" dirty="0">
                <a:latin typeface="Times New Roman"/>
                <a:cs typeface="Times New Roman"/>
              </a:rPr>
              <a:t>Nicola Sbrizzi</a:t>
            </a:r>
            <a:r>
              <a:rPr sz="1200" spc="-5" dirty="0">
                <a:latin typeface="Times New Roman"/>
                <a:cs typeface="Times New Roman"/>
              </a:rPr>
              <a:t>, dal Presidente della Fondazione Cassa </a:t>
            </a:r>
            <a:r>
              <a:rPr sz="1200" dirty="0">
                <a:latin typeface="Times New Roman"/>
                <a:cs typeface="Times New Roman"/>
              </a:rPr>
              <a:t>di </a:t>
            </a:r>
            <a:r>
              <a:rPr sz="1200" spc="-5" dirty="0">
                <a:latin typeface="Times New Roman"/>
                <a:cs typeface="Times New Roman"/>
              </a:rPr>
              <a:t>Risparmio </a:t>
            </a:r>
            <a:r>
              <a:rPr sz="1200" dirty="0">
                <a:latin typeface="Times New Roman"/>
                <a:cs typeface="Times New Roman"/>
              </a:rPr>
              <a:t>di </a:t>
            </a:r>
            <a:r>
              <a:rPr sz="1200" spc="-5" dirty="0">
                <a:latin typeface="Times New Roman"/>
                <a:cs typeface="Times New Roman"/>
              </a:rPr>
              <a:t>Ravenna, </a:t>
            </a:r>
            <a:r>
              <a:rPr sz="1200" b="1" spc="-5" dirty="0">
                <a:latin typeface="Times New Roman"/>
                <a:cs typeface="Times New Roman"/>
              </a:rPr>
              <a:t>Lanfranco  Gualtieri</a:t>
            </a:r>
            <a:r>
              <a:rPr sz="1200" spc="-5" dirty="0">
                <a:latin typeface="Times New Roman"/>
                <a:cs typeface="Times New Roman"/>
              </a:rPr>
              <a:t>, dal </a:t>
            </a:r>
            <a:r>
              <a:rPr sz="1200" dirty="0">
                <a:latin typeface="Times New Roman"/>
                <a:cs typeface="Times New Roman"/>
              </a:rPr>
              <a:t>Vice </a:t>
            </a:r>
            <a:r>
              <a:rPr sz="1200" spc="-5" dirty="0">
                <a:latin typeface="Times New Roman"/>
                <a:cs typeface="Times New Roman"/>
              </a:rPr>
              <a:t>Presidente Vicario della Cassa Spa </a:t>
            </a:r>
            <a:r>
              <a:rPr sz="1200" b="1" spc="-5" dirty="0">
                <a:latin typeface="Times New Roman"/>
                <a:cs typeface="Times New Roman"/>
              </a:rPr>
              <a:t>Giorgio Sarti</a:t>
            </a:r>
            <a:r>
              <a:rPr sz="1200" spc="-5" dirty="0">
                <a:latin typeface="Times New Roman"/>
                <a:cs typeface="Times New Roman"/>
              </a:rPr>
              <a:t>, dal Vice Direttore Generale,  </a:t>
            </a:r>
            <a:r>
              <a:rPr sz="1200" b="1" spc="-5" dirty="0">
                <a:latin typeface="Times New Roman"/>
                <a:cs typeface="Times New Roman"/>
              </a:rPr>
              <a:t>Giuseppe De </a:t>
            </a:r>
            <a:r>
              <a:rPr sz="1200" b="1" dirty="0">
                <a:latin typeface="Times New Roman"/>
                <a:cs typeface="Times New Roman"/>
              </a:rPr>
              <a:t>Filippi</a:t>
            </a:r>
            <a:r>
              <a:rPr sz="1200" dirty="0">
                <a:latin typeface="Times New Roman"/>
                <a:cs typeface="Times New Roman"/>
              </a:rPr>
              <a:t>, </a:t>
            </a:r>
            <a:r>
              <a:rPr sz="1200" spc="-5" dirty="0">
                <a:latin typeface="Times New Roman"/>
                <a:cs typeface="Times New Roman"/>
              </a:rPr>
              <a:t>dal Segretario </a:t>
            </a:r>
            <a:r>
              <a:rPr sz="1200" dirty="0">
                <a:latin typeface="Times New Roman"/>
                <a:cs typeface="Times New Roman"/>
              </a:rPr>
              <a:t>Generale della </a:t>
            </a:r>
            <a:r>
              <a:rPr sz="1200" spc="-5" dirty="0">
                <a:latin typeface="Times New Roman"/>
                <a:cs typeface="Times New Roman"/>
              </a:rPr>
              <a:t>Fondazione Cassa, </a:t>
            </a:r>
            <a:r>
              <a:rPr sz="1200" b="1" spc="-5" dirty="0">
                <a:latin typeface="Times New Roman"/>
                <a:cs typeface="Times New Roman"/>
              </a:rPr>
              <a:t>Giancarlo Bagnariol </a:t>
            </a:r>
            <a:r>
              <a:rPr sz="1200" dirty="0">
                <a:latin typeface="Times New Roman"/>
                <a:cs typeface="Times New Roman"/>
              </a:rPr>
              <a:t>e da  </a:t>
            </a:r>
            <a:r>
              <a:rPr sz="1200" spc="-5" dirty="0">
                <a:latin typeface="Times New Roman"/>
                <a:cs typeface="Times New Roman"/>
              </a:rPr>
              <a:t>diversi </a:t>
            </a:r>
            <a:r>
              <a:rPr sz="1200" dirty="0">
                <a:latin typeface="Times New Roman"/>
                <a:cs typeface="Times New Roman"/>
              </a:rPr>
              <a:t>altri </a:t>
            </a:r>
            <a:r>
              <a:rPr sz="1200" spc="-5" dirty="0">
                <a:latin typeface="Times New Roman"/>
                <a:cs typeface="Times New Roman"/>
              </a:rPr>
              <a:t>esponenti </a:t>
            </a:r>
            <a:r>
              <a:rPr sz="1200" dirty="0">
                <a:latin typeface="Times New Roman"/>
                <a:cs typeface="Times New Roman"/>
              </a:rPr>
              <a:t>della </a:t>
            </a:r>
            <a:r>
              <a:rPr sz="1200" spc="-5" dirty="0">
                <a:latin typeface="Times New Roman"/>
                <a:cs typeface="Times New Roman"/>
              </a:rPr>
              <a:t>Cassa </a:t>
            </a:r>
            <a:r>
              <a:rPr sz="1200" dirty="0">
                <a:latin typeface="Times New Roman"/>
                <a:cs typeface="Times New Roman"/>
              </a:rPr>
              <a:t>di </a:t>
            </a:r>
            <a:r>
              <a:rPr sz="1200" spc="-5" dirty="0">
                <a:latin typeface="Times New Roman"/>
                <a:cs typeface="Times New Roman"/>
              </a:rPr>
              <a:t>Risparmio </a:t>
            </a:r>
            <a:r>
              <a:rPr sz="1200" dirty="0">
                <a:latin typeface="Times New Roman"/>
                <a:cs typeface="Times New Roman"/>
              </a:rPr>
              <a:t>di </a:t>
            </a:r>
            <a:r>
              <a:rPr sz="1200" spc="-5" dirty="0">
                <a:latin typeface="Times New Roman"/>
                <a:cs typeface="Times New Roman"/>
              </a:rPr>
              <a:t>Ravenna S.p.A. </a:t>
            </a:r>
            <a:r>
              <a:rPr sz="1200" dirty="0">
                <a:latin typeface="Times New Roman"/>
                <a:cs typeface="Times New Roman"/>
              </a:rPr>
              <a:t>e della Fondazione</a:t>
            </a:r>
            <a:r>
              <a:rPr sz="1200" spc="65" dirty="0">
                <a:latin typeface="Times New Roman"/>
                <a:cs typeface="Times New Roman"/>
              </a:rPr>
              <a:t> </a:t>
            </a:r>
            <a:r>
              <a:rPr sz="1200" spc="-5" dirty="0">
                <a:latin typeface="Times New Roman"/>
                <a:cs typeface="Times New Roman"/>
              </a:rPr>
              <a:t>Cassa.</a:t>
            </a:r>
            <a:endParaRPr sz="1200">
              <a:latin typeface="Times New Roman"/>
              <a:cs typeface="Times New Roman"/>
            </a:endParaRPr>
          </a:p>
          <a:p>
            <a:pPr>
              <a:lnSpc>
                <a:spcPct val="100000"/>
              </a:lnSpc>
              <a:spcBef>
                <a:spcPts val="35"/>
              </a:spcBef>
            </a:pPr>
            <a:endParaRPr sz="1200">
              <a:latin typeface="Times New Roman"/>
              <a:cs typeface="Times New Roman"/>
            </a:endParaRPr>
          </a:p>
          <a:p>
            <a:pPr marL="12700" marR="229870">
              <a:lnSpc>
                <a:spcPts val="1380"/>
              </a:lnSpc>
            </a:pPr>
            <a:r>
              <a:rPr sz="1200" spc="-5" dirty="0">
                <a:latin typeface="Times New Roman"/>
                <a:cs typeface="Times New Roman"/>
              </a:rPr>
              <a:t>L'Edizione del </a:t>
            </a:r>
            <a:r>
              <a:rPr sz="1200" dirty="0">
                <a:latin typeface="Times New Roman"/>
                <a:cs typeface="Times New Roman"/>
              </a:rPr>
              <a:t>2015 ha avuto come tema </a:t>
            </a:r>
            <a:r>
              <a:rPr sz="1200" spc="-5" dirty="0">
                <a:latin typeface="Times New Roman"/>
                <a:cs typeface="Times New Roman"/>
              </a:rPr>
              <a:t>"</a:t>
            </a:r>
            <a:r>
              <a:rPr sz="1200" b="1" spc="-5" dirty="0">
                <a:latin typeface="Times New Roman"/>
                <a:cs typeface="Times New Roman"/>
              </a:rPr>
              <a:t>L'Alfabeto del </a:t>
            </a:r>
            <a:r>
              <a:rPr sz="1200" b="1" dirty="0">
                <a:latin typeface="Times New Roman"/>
                <a:cs typeface="Times New Roman"/>
              </a:rPr>
              <a:t>Mondo - </a:t>
            </a:r>
            <a:r>
              <a:rPr sz="1200" b="1" spc="-5" dirty="0">
                <a:latin typeface="Times New Roman"/>
                <a:cs typeface="Times New Roman"/>
              </a:rPr>
              <a:t>Leggiamo </a:t>
            </a:r>
            <a:r>
              <a:rPr sz="1200" b="1" dirty="0">
                <a:latin typeface="Times New Roman"/>
                <a:cs typeface="Times New Roman"/>
              </a:rPr>
              <a:t>i </a:t>
            </a:r>
            <a:r>
              <a:rPr sz="1200" b="1" spc="-5" dirty="0">
                <a:latin typeface="Times New Roman"/>
                <a:cs typeface="Times New Roman"/>
              </a:rPr>
              <a:t>segni intorno </a:t>
            </a:r>
            <a:r>
              <a:rPr sz="1200" b="1" dirty="0">
                <a:latin typeface="Times New Roman"/>
                <a:cs typeface="Times New Roman"/>
              </a:rPr>
              <a:t>a  </a:t>
            </a:r>
            <a:r>
              <a:rPr sz="1200" b="1" spc="-5" dirty="0">
                <a:latin typeface="Times New Roman"/>
                <a:cs typeface="Times New Roman"/>
              </a:rPr>
              <a:t>noi </a:t>
            </a:r>
            <a:r>
              <a:rPr sz="1200" b="1" dirty="0">
                <a:latin typeface="Times New Roman"/>
                <a:cs typeface="Times New Roman"/>
              </a:rPr>
              <a:t>e </a:t>
            </a:r>
            <a:r>
              <a:rPr sz="1200" b="1" spc="-5" dirty="0">
                <a:latin typeface="Times New Roman"/>
                <a:cs typeface="Times New Roman"/>
              </a:rPr>
              <a:t>raccontiamo</a:t>
            </a:r>
            <a:r>
              <a:rPr sz="1200" spc="-5" dirty="0">
                <a:latin typeface="Times New Roman"/>
                <a:cs typeface="Times New Roman"/>
              </a:rPr>
              <a:t>". </a:t>
            </a:r>
            <a:r>
              <a:rPr sz="1200" spc="-10" dirty="0">
                <a:latin typeface="Times New Roman"/>
                <a:cs typeface="Times New Roman"/>
              </a:rPr>
              <a:t>La </a:t>
            </a:r>
            <a:r>
              <a:rPr sz="1200" spc="-5" dirty="0">
                <a:latin typeface="Times New Roman"/>
                <a:cs typeface="Times New Roman"/>
              </a:rPr>
              <a:t>Cassa </a:t>
            </a:r>
            <a:r>
              <a:rPr sz="1200" dirty="0">
                <a:latin typeface="Times New Roman"/>
                <a:cs typeface="Times New Roman"/>
              </a:rPr>
              <a:t>ha approfondito nel </a:t>
            </a:r>
            <a:r>
              <a:rPr sz="1200" spc="-5" dirty="0">
                <a:latin typeface="Times New Roman"/>
                <a:cs typeface="Times New Roman"/>
              </a:rPr>
              <a:t>suo percorso </a:t>
            </a:r>
            <a:r>
              <a:rPr sz="1200" dirty="0">
                <a:latin typeface="Times New Roman"/>
                <a:cs typeface="Times New Roman"/>
              </a:rPr>
              <a:t>"</a:t>
            </a:r>
            <a:r>
              <a:rPr sz="1200" b="1" dirty="0">
                <a:latin typeface="Times New Roman"/>
                <a:cs typeface="Times New Roman"/>
              </a:rPr>
              <a:t>I </a:t>
            </a:r>
            <a:r>
              <a:rPr sz="1200" b="1" spc="-5" dirty="0">
                <a:latin typeface="Times New Roman"/>
                <a:cs typeface="Times New Roman"/>
              </a:rPr>
              <a:t>segni dell'uomo</a:t>
            </a:r>
            <a:r>
              <a:rPr sz="1200" spc="-5" dirty="0">
                <a:latin typeface="Times New Roman"/>
                <a:cs typeface="Times New Roman"/>
              </a:rPr>
              <a:t>"</a:t>
            </a:r>
            <a:r>
              <a:rPr sz="1200" b="1" spc="-5" dirty="0">
                <a:latin typeface="Times New Roman"/>
                <a:cs typeface="Times New Roman"/>
              </a:rPr>
              <a:t>, Aspetti  architettonici </a:t>
            </a:r>
            <a:r>
              <a:rPr sz="1200" b="1" dirty="0">
                <a:latin typeface="Times New Roman"/>
                <a:cs typeface="Times New Roman"/>
              </a:rPr>
              <a:t>e </a:t>
            </a:r>
            <a:r>
              <a:rPr sz="1200" b="1" spc="-5" dirty="0">
                <a:latin typeface="Times New Roman"/>
                <a:cs typeface="Times New Roman"/>
              </a:rPr>
              <a:t>racconti</a:t>
            </a:r>
            <a:r>
              <a:rPr sz="1200" b="1" spc="10" dirty="0">
                <a:latin typeface="Times New Roman"/>
                <a:cs typeface="Times New Roman"/>
              </a:rPr>
              <a:t> </a:t>
            </a:r>
            <a:r>
              <a:rPr sz="1200" b="1" spc="-5" dirty="0">
                <a:latin typeface="Times New Roman"/>
                <a:cs typeface="Times New Roman"/>
              </a:rPr>
              <a:t>Danteschi</a:t>
            </a:r>
            <a:r>
              <a:rPr sz="1200" spc="-5" dirty="0">
                <a:latin typeface="Times New Roman"/>
                <a:cs typeface="Times New Roman"/>
              </a:rPr>
              <a:t>.</a:t>
            </a:r>
            <a:endParaRPr sz="1200">
              <a:latin typeface="Times New Roman"/>
              <a:cs typeface="Times New Roman"/>
            </a:endParaRPr>
          </a:p>
          <a:p>
            <a:pPr>
              <a:lnSpc>
                <a:spcPct val="100000"/>
              </a:lnSpc>
              <a:spcBef>
                <a:spcPts val="10"/>
              </a:spcBef>
            </a:pPr>
            <a:endParaRPr sz="1150">
              <a:latin typeface="Times New Roman"/>
              <a:cs typeface="Times New Roman"/>
            </a:endParaRPr>
          </a:p>
          <a:p>
            <a:pPr marL="12700" marR="5080">
              <a:lnSpc>
                <a:spcPct val="95800"/>
              </a:lnSpc>
            </a:pPr>
            <a:r>
              <a:rPr sz="1200" spc="-10" dirty="0">
                <a:latin typeface="Times New Roman"/>
                <a:cs typeface="Times New Roman"/>
              </a:rPr>
              <a:t>In </a:t>
            </a:r>
            <a:r>
              <a:rPr sz="1200" spc="-5" dirty="0">
                <a:latin typeface="Times New Roman"/>
                <a:cs typeface="Times New Roman"/>
              </a:rPr>
              <a:t>particolare, con </a:t>
            </a:r>
            <a:r>
              <a:rPr sz="1200" dirty="0">
                <a:latin typeface="Times New Roman"/>
                <a:cs typeface="Times New Roman"/>
              </a:rPr>
              <a:t>la </a:t>
            </a:r>
            <a:r>
              <a:rPr sz="1200" spc="-5" dirty="0">
                <a:latin typeface="Times New Roman"/>
                <a:cs typeface="Times New Roman"/>
              </a:rPr>
              <a:t>partecipazione attiva degli Istituti Scolastici Superiori </a:t>
            </a:r>
            <a:r>
              <a:rPr sz="1200" dirty="0">
                <a:latin typeface="Times New Roman"/>
                <a:cs typeface="Times New Roman"/>
              </a:rPr>
              <a:t>di </a:t>
            </a:r>
            <a:r>
              <a:rPr sz="1200" spc="-5" dirty="0">
                <a:latin typeface="Times New Roman"/>
                <a:cs typeface="Times New Roman"/>
              </a:rPr>
              <a:t>Ravenna, nei </a:t>
            </a:r>
            <a:r>
              <a:rPr sz="1200" dirty="0">
                <a:latin typeface="Times New Roman"/>
                <a:cs typeface="Times New Roman"/>
              </a:rPr>
              <a:t>due  Chiostri </a:t>
            </a:r>
            <a:r>
              <a:rPr sz="1200" spc="-5" dirty="0">
                <a:latin typeface="Times New Roman"/>
                <a:cs typeface="Times New Roman"/>
              </a:rPr>
              <a:t>adiacenti </a:t>
            </a:r>
            <a:r>
              <a:rPr sz="1200" dirty="0">
                <a:latin typeface="Times New Roman"/>
                <a:cs typeface="Times New Roman"/>
              </a:rPr>
              <a:t>la tomba </a:t>
            </a:r>
            <a:r>
              <a:rPr sz="1200" spc="-5" dirty="0">
                <a:latin typeface="Times New Roman"/>
                <a:cs typeface="Times New Roman"/>
              </a:rPr>
              <a:t>del </a:t>
            </a:r>
            <a:r>
              <a:rPr sz="1200" dirty="0">
                <a:latin typeface="Times New Roman"/>
                <a:cs typeface="Times New Roman"/>
              </a:rPr>
              <a:t>Sommo </a:t>
            </a:r>
            <a:r>
              <a:rPr sz="1200" spc="-5" dirty="0">
                <a:latin typeface="Times New Roman"/>
                <a:cs typeface="Times New Roman"/>
              </a:rPr>
              <a:t>Poeta, </a:t>
            </a:r>
            <a:r>
              <a:rPr sz="1200" dirty="0">
                <a:latin typeface="Times New Roman"/>
                <a:cs typeface="Times New Roman"/>
              </a:rPr>
              <a:t>è stato sviluppato un innovativo e </a:t>
            </a:r>
            <a:r>
              <a:rPr sz="1200" spc="-5" dirty="0">
                <a:latin typeface="Times New Roman"/>
                <a:cs typeface="Times New Roman"/>
              </a:rPr>
              <a:t>apposito percorso  narrativo, </a:t>
            </a:r>
            <a:r>
              <a:rPr sz="1200" dirty="0">
                <a:latin typeface="Times New Roman"/>
                <a:cs typeface="Times New Roman"/>
              </a:rPr>
              <a:t>anche </a:t>
            </a:r>
            <a:r>
              <a:rPr sz="1200" spc="-5" dirty="0">
                <a:latin typeface="Times New Roman"/>
                <a:cs typeface="Times New Roman"/>
              </a:rPr>
              <a:t>attraverso </a:t>
            </a:r>
            <a:r>
              <a:rPr sz="1200" dirty="0">
                <a:latin typeface="Times New Roman"/>
                <a:cs typeface="Times New Roman"/>
              </a:rPr>
              <a:t>l'utilizzo </a:t>
            </a:r>
            <a:r>
              <a:rPr sz="1200" spc="-5" dirty="0">
                <a:latin typeface="Times New Roman"/>
                <a:cs typeface="Times New Roman"/>
              </a:rPr>
              <a:t>della moderna Sala Multimediale della Cassa </a:t>
            </a:r>
            <a:r>
              <a:rPr sz="1200" dirty="0">
                <a:latin typeface="Times New Roman"/>
                <a:cs typeface="Times New Roman"/>
              </a:rPr>
              <a:t>Spa, </a:t>
            </a:r>
            <a:r>
              <a:rPr sz="1200" spc="-5" dirty="0">
                <a:latin typeface="Times New Roman"/>
                <a:cs typeface="Times New Roman"/>
              </a:rPr>
              <a:t>con filmati </a:t>
            </a:r>
            <a:r>
              <a:rPr sz="1200" dirty="0">
                <a:latin typeface="Times New Roman"/>
                <a:cs typeface="Times New Roman"/>
              </a:rPr>
              <a:t>e  </a:t>
            </a:r>
            <a:r>
              <a:rPr sz="1200" spc="-5" dirty="0">
                <a:latin typeface="Times New Roman"/>
                <a:cs typeface="Times New Roman"/>
              </a:rPr>
              <a:t>approfondimenti </a:t>
            </a:r>
            <a:r>
              <a:rPr sz="1200" dirty="0">
                <a:latin typeface="Times New Roman"/>
                <a:cs typeface="Times New Roman"/>
              </a:rPr>
              <a:t>storici ed </a:t>
            </a:r>
            <a:r>
              <a:rPr sz="1200" spc="-5" dirty="0">
                <a:latin typeface="Times New Roman"/>
                <a:cs typeface="Times New Roman"/>
              </a:rPr>
              <a:t>artistici, che si </a:t>
            </a:r>
            <a:r>
              <a:rPr sz="1200" dirty="0">
                <a:latin typeface="Times New Roman"/>
                <a:cs typeface="Times New Roman"/>
              </a:rPr>
              <a:t>è snodata </a:t>
            </a:r>
            <a:r>
              <a:rPr sz="1200" spc="-5" dirty="0">
                <a:latin typeface="Times New Roman"/>
                <a:cs typeface="Times New Roman"/>
              </a:rPr>
              <a:t>nel Complesso Monumentale prevedendo: </a:t>
            </a:r>
            <a:r>
              <a:rPr sz="1200" spc="-10" dirty="0">
                <a:latin typeface="Times New Roman"/>
                <a:cs typeface="Times New Roman"/>
              </a:rPr>
              <a:t>"Il  </a:t>
            </a:r>
            <a:r>
              <a:rPr sz="1200" spc="-5" dirty="0">
                <a:latin typeface="Times New Roman"/>
                <a:cs typeface="Times New Roman"/>
              </a:rPr>
              <a:t>racconto </a:t>
            </a:r>
            <a:r>
              <a:rPr sz="1200" dirty="0">
                <a:latin typeface="Times New Roman"/>
                <a:cs typeface="Times New Roman"/>
              </a:rPr>
              <a:t>dell'epocale </a:t>
            </a:r>
            <a:r>
              <a:rPr sz="1200" spc="-5" dirty="0">
                <a:latin typeface="Times New Roman"/>
                <a:cs typeface="Times New Roman"/>
              </a:rPr>
              <a:t>restauro dei </a:t>
            </a:r>
            <a:r>
              <a:rPr sz="1200" dirty="0">
                <a:latin typeface="Times New Roman"/>
                <a:cs typeface="Times New Roman"/>
              </a:rPr>
              <a:t>Chiostri </a:t>
            </a:r>
            <a:r>
              <a:rPr sz="1200" spc="-5" dirty="0">
                <a:latin typeface="Times New Roman"/>
                <a:cs typeface="Times New Roman"/>
              </a:rPr>
              <a:t>Francescani </a:t>
            </a:r>
            <a:r>
              <a:rPr sz="1200" dirty="0">
                <a:latin typeface="Times New Roman"/>
                <a:cs typeface="Times New Roman"/>
              </a:rPr>
              <a:t>di </a:t>
            </a:r>
            <a:r>
              <a:rPr sz="1200" spc="-5" dirty="0">
                <a:latin typeface="Times New Roman"/>
                <a:cs typeface="Times New Roman"/>
              </a:rPr>
              <a:t>Ravenna", con </a:t>
            </a:r>
            <a:r>
              <a:rPr sz="1200" dirty="0">
                <a:latin typeface="Times New Roman"/>
                <a:cs typeface="Times New Roman"/>
              </a:rPr>
              <a:t>l'esposizione in  </a:t>
            </a:r>
            <a:r>
              <a:rPr sz="1200" spc="-5" dirty="0">
                <a:latin typeface="Times New Roman"/>
                <a:cs typeface="Times New Roman"/>
              </a:rPr>
              <a:t>contraddittorio del </a:t>
            </a:r>
            <a:r>
              <a:rPr sz="1200" dirty="0">
                <a:latin typeface="Times New Roman"/>
                <a:cs typeface="Times New Roman"/>
              </a:rPr>
              <a:t>dettaglio </a:t>
            </a:r>
            <a:r>
              <a:rPr sz="1200" spc="-5" dirty="0">
                <a:latin typeface="Times New Roman"/>
                <a:cs typeface="Times New Roman"/>
              </a:rPr>
              <a:t>degli interventi </a:t>
            </a:r>
            <a:r>
              <a:rPr sz="1200" dirty="0">
                <a:latin typeface="Times New Roman"/>
                <a:cs typeface="Times New Roman"/>
              </a:rPr>
              <a:t>di recupero più </a:t>
            </a:r>
            <a:r>
              <a:rPr sz="1200" spc="-5" dirty="0">
                <a:latin typeface="Times New Roman"/>
                <a:cs typeface="Times New Roman"/>
              </a:rPr>
              <a:t>rilevanti, </a:t>
            </a:r>
            <a:r>
              <a:rPr sz="1200" dirty="0">
                <a:latin typeface="Times New Roman"/>
                <a:cs typeface="Times New Roman"/>
              </a:rPr>
              <a:t>tenuto </a:t>
            </a:r>
            <a:r>
              <a:rPr sz="1200" spc="-5" dirty="0">
                <a:latin typeface="Times New Roman"/>
                <a:cs typeface="Times New Roman"/>
              </a:rPr>
              <a:t>dai progettisti </a:t>
            </a:r>
            <a:r>
              <a:rPr sz="1200" dirty="0">
                <a:latin typeface="Times New Roman"/>
                <a:cs typeface="Times New Roman"/>
              </a:rPr>
              <a:t>e </a:t>
            </a:r>
            <a:r>
              <a:rPr sz="1200" spc="-5" dirty="0">
                <a:latin typeface="Times New Roman"/>
                <a:cs typeface="Times New Roman"/>
              </a:rPr>
              <a:t>dai  responsabili del restauro degli apparati decorativi del Complesso Monumentale, </a:t>
            </a:r>
            <a:r>
              <a:rPr sz="1200" dirty="0">
                <a:latin typeface="Times New Roman"/>
                <a:cs typeface="Times New Roman"/>
              </a:rPr>
              <a:t>Patrizia </a:t>
            </a:r>
            <a:r>
              <a:rPr sz="1200" spc="-5" dirty="0">
                <a:latin typeface="Times New Roman"/>
                <a:cs typeface="Times New Roman"/>
              </a:rPr>
              <a:t>Magnani </a:t>
            </a:r>
            <a:r>
              <a:rPr sz="1200" dirty="0">
                <a:latin typeface="Times New Roman"/>
                <a:cs typeface="Times New Roman"/>
              </a:rPr>
              <a:t>di  </a:t>
            </a:r>
            <a:r>
              <a:rPr sz="1200" spc="-5" dirty="0">
                <a:latin typeface="Times New Roman"/>
                <a:cs typeface="Times New Roman"/>
              </a:rPr>
              <a:t>“Aurea Progetti” </a:t>
            </a:r>
            <a:r>
              <a:rPr sz="1200" dirty="0">
                <a:latin typeface="Times New Roman"/>
                <a:cs typeface="Times New Roman"/>
              </a:rPr>
              <a:t>e Ada Foschini </a:t>
            </a:r>
            <a:r>
              <a:rPr sz="1200" spc="-5" dirty="0">
                <a:latin typeface="Times New Roman"/>
                <a:cs typeface="Times New Roman"/>
              </a:rPr>
              <a:t>del </a:t>
            </a:r>
            <a:r>
              <a:rPr sz="1200" dirty="0">
                <a:latin typeface="Times New Roman"/>
                <a:cs typeface="Times New Roman"/>
              </a:rPr>
              <a:t>“Laboratorio </a:t>
            </a:r>
            <a:r>
              <a:rPr sz="1200" spc="-5" dirty="0">
                <a:latin typeface="Times New Roman"/>
                <a:cs typeface="Times New Roman"/>
              </a:rPr>
              <a:t>del Restauro” ed </a:t>
            </a:r>
            <a:r>
              <a:rPr sz="1200" spc="-10" dirty="0">
                <a:latin typeface="Times New Roman"/>
                <a:cs typeface="Times New Roman"/>
              </a:rPr>
              <a:t>"Il </a:t>
            </a:r>
            <a:r>
              <a:rPr sz="1200" dirty="0">
                <a:latin typeface="Times New Roman"/>
                <a:cs typeface="Times New Roman"/>
              </a:rPr>
              <a:t>racconto dei </a:t>
            </a:r>
            <a:r>
              <a:rPr sz="1200" spc="-5" dirty="0">
                <a:latin typeface="Times New Roman"/>
                <a:cs typeface="Times New Roman"/>
              </a:rPr>
              <a:t>luoghi  Danteschi </a:t>
            </a:r>
            <a:r>
              <a:rPr sz="1200" dirty="0">
                <a:latin typeface="Times New Roman"/>
                <a:cs typeface="Times New Roman"/>
              </a:rPr>
              <a:t>tra mito e </a:t>
            </a:r>
            <a:r>
              <a:rPr sz="1200" spc="-5" dirty="0">
                <a:latin typeface="Times New Roman"/>
                <a:cs typeface="Times New Roman"/>
              </a:rPr>
              <a:t>realtà", </a:t>
            </a:r>
            <a:r>
              <a:rPr sz="1200" dirty="0">
                <a:latin typeface="Times New Roman"/>
                <a:cs typeface="Times New Roman"/>
              </a:rPr>
              <a:t>tenuto </a:t>
            </a:r>
            <a:r>
              <a:rPr sz="1200" spc="5" dirty="0">
                <a:latin typeface="Times New Roman"/>
                <a:cs typeface="Times New Roman"/>
              </a:rPr>
              <a:t>da </a:t>
            </a:r>
            <a:r>
              <a:rPr sz="1200" spc="-5" dirty="0">
                <a:latin typeface="Times New Roman"/>
                <a:cs typeface="Times New Roman"/>
              </a:rPr>
              <a:t>Franco </a:t>
            </a:r>
            <a:r>
              <a:rPr sz="1200" dirty="0">
                <a:latin typeface="Times New Roman"/>
                <a:cs typeface="Times New Roman"/>
              </a:rPr>
              <a:t>Gabici, </a:t>
            </a:r>
            <a:r>
              <a:rPr sz="1200" spc="-5" dirty="0">
                <a:latin typeface="Times New Roman"/>
                <a:cs typeface="Times New Roman"/>
              </a:rPr>
              <a:t>Presidente del </a:t>
            </a:r>
            <a:r>
              <a:rPr sz="1200" dirty="0">
                <a:latin typeface="Times New Roman"/>
                <a:cs typeface="Times New Roman"/>
              </a:rPr>
              <a:t>Comitato </a:t>
            </a:r>
            <a:r>
              <a:rPr sz="1200" spc="-5" dirty="0">
                <a:latin typeface="Times New Roman"/>
                <a:cs typeface="Times New Roman"/>
              </a:rPr>
              <a:t>Ravennate </a:t>
            </a:r>
            <a:r>
              <a:rPr sz="1200" dirty="0">
                <a:latin typeface="Times New Roman"/>
                <a:cs typeface="Times New Roman"/>
              </a:rPr>
              <a:t>della  </a:t>
            </a:r>
            <a:r>
              <a:rPr sz="1200" spc="-5" dirty="0">
                <a:latin typeface="Times New Roman"/>
                <a:cs typeface="Times New Roman"/>
              </a:rPr>
              <a:t>Società Dante Alighieri.</a:t>
            </a:r>
            <a:endParaRPr sz="1200">
              <a:latin typeface="Times New Roman"/>
              <a:cs typeface="Times New Roman"/>
            </a:endParaRPr>
          </a:p>
          <a:p>
            <a:pPr>
              <a:lnSpc>
                <a:spcPct val="100000"/>
              </a:lnSpc>
              <a:spcBef>
                <a:spcPts val="55"/>
              </a:spcBef>
            </a:pPr>
            <a:endParaRPr sz="1100">
              <a:latin typeface="Times New Roman"/>
              <a:cs typeface="Times New Roman"/>
            </a:endParaRPr>
          </a:p>
          <a:p>
            <a:pPr marL="12700">
              <a:lnSpc>
                <a:spcPts val="1410"/>
              </a:lnSpc>
            </a:pPr>
            <a:r>
              <a:rPr sz="1200" spc="-5" dirty="0">
                <a:latin typeface="Times New Roman"/>
                <a:cs typeface="Times New Roman"/>
              </a:rPr>
              <a:t>Gli studenti hanno arricchito </a:t>
            </a:r>
            <a:r>
              <a:rPr sz="1200" dirty="0">
                <a:latin typeface="Times New Roman"/>
                <a:cs typeface="Times New Roman"/>
              </a:rPr>
              <a:t>poi </a:t>
            </a:r>
            <a:r>
              <a:rPr sz="1200" spc="-5" dirty="0">
                <a:latin typeface="Times New Roman"/>
                <a:cs typeface="Times New Roman"/>
              </a:rPr>
              <a:t>attivamente </a:t>
            </a:r>
            <a:r>
              <a:rPr sz="1200" dirty="0">
                <a:latin typeface="Times New Roman"/>
                <a:cs typeface="Times New Roman"/>
              </a:rPr>
              <a:t>il </a:t>
            </a:r>
            <a:r>
              <a:rPr sz="1200" spc="-5" dirty="0">
                <a:latin typeface="Times New Roman"/>
                <a:cs typeface="Times New Roman"/>
              </a:rPr>
              <a:t>percorso interpretando </a:t>
            </a:r>
            <a:r>
              <a:rPr sz="1200" dirty="0">
                <a:latin typeface="Times New Roman"/>
                <a:cs typeface="Times New Roman"/>
              </a:rPr>
              <a:t>racconti</a:t>
            </a:r>
            <a:r>
              <a:rPr sz="1200" spc="80" dirty="0">
                <a:latin typeface="Times New Roman"/>
                <a:cs typeface="Times New Roman"/>
              </a:rPr>
              <a:t> </a:t>
            </a:r>
            <a:r>
              <a:rPr sz="1200" dirty="0">
                <a:latin typeface="Times New Roman"/>
                <a:cs typeface="Times New Roman"/>
              </a:rPr>
              <a:t>realizzati</a:t>
            </a:r>
            <a:endParaRPr sz="1200">
              <a:latin typeface="Times New Roman"/>
              <a:cs typeface="Times New Roman"/>
            </a:endParaRPr>
          </a:p>
          <a:p>
            <a:pPr marL="12700" marR="125095" algn="just">
              <a:lnSpc>
                <a:spcPts val="1380"/>
              </a:lnSpc>
              <a:spcBef>
                <a:spcPts val="65"/>
              </a:spcBef>
            </a:pPr>
            <a:r>
              <a:rPr sz="1200" spc="-5" dirty="0">
                <a:latin typeface="Times New Roman"/>
                <a:cs typeface="Times New Roman"/>
              </a:rPr>
              <a:t>appositamente </a:t>
            </a:r>
            <a:r>
              <a:rPr sz="1200" dirty="0">
                <a:latin typeface="Times New Roman"/>
                <a:cs typeface="Times New Roman"/>
              </a:rPr>
              <a:t>in </a:t>
            </a:r>
            <a:r>
              <a:rPr sz="1200" spc="-5" dirty="0">
                <a:latin typeface="Times New Roman"/>
                <a:cs typeface="Times New Roman"/>
              </a:rPr>
              <a:t>questi </a:t>
            </a:r>
            <a:r>
              <a:rPr sz="1200" dirty="0">
                <a:latin typeface="Times New Roman"/>
                <a:cs typeface="Times New Roman"/>
              </a:rPr>
              <a:t>giorni a </a:t>
            </a:r>
            <a:r>
              <a:rPr sz="1200" spc="-5" dirty="0">
                <a:latin typeface="Times New Roman"/>
                <a:cs typeface="Times New Roman"/>
              </a:rPr>
              <a:t>scuola che, prendendo spunto dalla </a:t>
            </a:r>
            <a:r>
              <a:rPr sz="1200" dirty="0">
                <a:latin typeface="Times New Roman"/>
                <a:cs typeface="Times New Roman"/>
              </a:rPr>
              <a:t>ricorrenza, </a:t>
            </a:r>
            <a:r>
              <a:rPr sz="1200" spc="-5" dirty="0">
                <a:latin typeface="Times New Roman"/>
                <a:cs typeface="Times New Roman"/>
              </a:rPr>
              <a:t>nell’anno </a:t>
            </a:r>
            <a:r>
              <a:rPr sz="1200" dirty="0">
                <a:latin typeface="Times New Roman"/>
                <a:cs typeface="Times New Roman"/>
              </a:rPr>
              <a:t>in </a:t>
            </a:r>
            <a:r>
              <a:rPr sz="1200" spc="-5" dirty="0">
                <a:latin typeface="Times New Roman"/>
                <a:cs typeface="Times New Roman"/>
              </a:rPr>
              <a:t>corso,  del </a:t>
            </a:r>
            <a:r>
              <a:rPr sz="1200" dirty="0">
                <a:latin typeface="Times New Roman"/>
                <a:cs typeface="Times New Roman"/>
              </a:rPr>
              <a:t>750° dalla </a:t>
            </a:r>
            <a:r>
              <a:rPr sz="1200" spc="-5" dirty="0">
                <a:latin typeface="Times New Roman"/>
                <a:cs typeface="Times New Roman"/>
              </a:rPr>
              <a:t>nascita </a:t>
            </a:r>
            <a:r>
              <a:rPr sz="1200" dirty="0">
                <a:latin typeface="Times New Roman"/>
                <a:cs typeface="Times New Roman"/>
              </a:rPr>
              <a:t>di </a:t>
            </a:r>
            <a:r>
              <a:rPr sz="1200" spc="-5" dirty="0">
                <a:latin typeface="Times New Roman"/>
                <a:cs typeface="Times New Roman"/>
              </a:rPr>
              <a:t>Dante </a:t>
            </a:r>
            <a:r>
              <a:rPr sz="1200" dirty="0">
                <a:latin typeface="Times New Roman"/>
                <a:cs typeface="Times New Roman"/>
              </a:rPr>
              <a:t>e dai </a:t>
            </a:r>
            <a:r>
              <a:rPr sz="1200" spc="-5" dirty="0">
                <a:latin typeface="Times New Roman"/>
                <a:cs typeface="Times New Roman"/>
              </a:rPr>
              <a:t>luoghi visitati, hanno evidenziato negli elaborati </a:t>
            </a:r>
            <a:r>
              <a:rPr sz="1200" dirty="0">
                <a:latin typeface="Times New Roman"/>
                <a:cs typeface="Times New Roman"/>
              </a:rPr>
              <a:t>e </a:t>
            </a:r>
            <a:r>
              <a:rPr sz="1200" spc="-5" dirty="0">
                <a:latin typeface="Times New Roman"/>
                <a:cs typeface="Times New Roman"/>
              </a:rPr>
              <a:t>nei disegni  </a:t>
            </a:r>
            <a:r>
              <a:rPr sz="1200" dirty="0">
                <a:latin typeface="Times New Roman"/>
                <a:cs typeface="Times New Roman"/>
              </a:rPr>
              <a:t>inediti </a:t>
            </a:r>
            <a:r>
              <a:rPr sz="1200" spc="-5" dirty="0">
                <a:latin typeface="Times New Roman"/>
                <a:cs typeface="Times New Roman"/>
              </a:rPr>
              <a:t>quello che </a:t>
            </a:r>
            <a:r>
              <a:rPr sz="1200" dirty="0">
                <a:latin typeface="Times New Roman"/>
                <a:cs typeface="Times New Roman"/>
              </a:rPr>
              <a:t>i </a:t>
            </a:r>
            <a:r>
              <a:rPr sz="1200" spc="-5" dirty="0">
                <a:latin typeface="Times New Roman"/>
                <a:cs typeface="Times New Roman"/>
              </a:rPr>
              <a:t>segni dell'uomo ancora oggi </a:t>
            </a:r>
            <a:r>
              <a:rPr sz="1200" dirty="0">
                <a:latin typeface="Times New Roman"/>
                <a:cs typeface="Times New Roman"/>
              </a:rPr>
              <a:t>esprimono, in una </a:t>
            </a:r>
            <a:r>
              <a:rPr sz="1200" spc="-5" dirty="0">
                <a:latin typeface="Times New Roman"/>
                <a:cs typeface="Times New Roman"/>
              </a:rPr>
              <a:t>realtà </a:t>
            </a:r>
            <a:r>
              <a:rPr sz="1200" dirty="0">
                <a:latin typeface="Times New Roman"/>
                <a:cs typeface="Times New Roman"/>
              </a:rPr>
              <a:t>in </a:t>
            </a:r>
            <a:r>
              <a:rPr sz="1200" spc="-5" dirty="0">
                <a:latin typeface="Times New Roman"/>
                <a:cs typeface="Times New Roman"/>
              </a:rPr>
              <a:t>continuo</a:t>
            </a:r>
            <a:r>
              <a:rPr sz="1200" spc="130" dirty="0">
                <a:latin typeface="Times New Roman"/>
                <a:cs typeface="Times New Roman"/>
              </a:rPr>
              <a:t> </a:t>
            </a:r>
            <a:r>
              <a:rPr sz="1200" spc="-5" dirty="0">
                <a:latin typeface="Times New Roman"/>
                <a:cs typeface="Times New Roman"/>
              </a:rPr>
              <a:t>mutamento.</a:t>
            </a:r>
            <a:endParaRPr sz="1200">
              <a:latin typeface="Times New Roman"/>
              <a:cs typeface="Times New Roman"/>
            </a:endParaRPr>
          </a:p>
          <a:p>
            <a:pPr>
              <a:lnSpc>
                <a:spcPct val="100000"/>
              </a:lnSpc>
              <a:spcBef>
                <a:spcPts val="20"/>
              </a:spcBef>
            </a:pPr>
            <a:endParaRPr sz="1150">
              <a:latin typeface="Times New Roman"/>
              <a:cs typeface="Times New Roman"/>
            </a:endParaRPr>
          </a:p>
          <a:p>
            <a:pPr marL="12700" marR="210185">
              <a:lnSpc>
                <a:spcPct val="95900"/>
              </a:lnSpc>
            </a:pPr>
            <a:r>
              <a:rPr sz="1200" spc="-5" dirty="0">
                <a:latin typeface="Times New Roman"/>
                <a:cs typeface="Times New Roman"/>
              </a:rPr>
              <a:t>Gli insegnanti, </a:t>
            </a:r>
            <a:r>
              <a:rPr sz="1200" dirty="0">
                <a:latin typeface="Times New Roman"/>
                <a:cs typeface="Times New Roman"/>
              </a:rPr>
              <a:t>le </a:t>
            </a:r>
            <a:r>
              <a:rPr sz="1200" spc="-5" dirty="0">
                <a:latin typeface="Times New Roman"/>
                <a:cs typeface="Times New Roman"/>
              </a:rPr>
              <a:t>classi </a:t>
            </a:r>
            <a:r>
              <a:rPr sz="1200" dirty="0">
                <a:latin typeface="Times New Roman"/>
                <a:cs typeface="Times New Roman"/>
              </a:rPr>
              <a:t>e </a:t>
            </a:r>
            <a:r>
              <a:rPr sz="1200" spc="-5" dirty="0">
                <a:latin typeface="Times New Roman"/>
                <a:cs typeface="Times New Roman"/>
              </a:rPr>
              <a:t>gli </a:t>
            </a:r>
            <a:r>
              <a:rPr sz="1200" dirty="0">
                <a:latin typeface="Times New Roman"/>
                <a:cs typeface="Times New Roman"/>
              </a:rPr>
              <a:t>studenti </a:t>
            </a:r>
            <a:r>
              <a:rPr sz="1200" spc="-5" dirty="0">
                <a:latin typeface="Times New Roman"/>
                <a:cs typeface="Times New Roman"/>
              </a:rPr>
              <a:t>autori dei racconti hanno ricevuto </a:t>
            </a:r>
            <a:r>
              <a:rPr sz="1200" dirty="0">
                <a:latin typeface="Times New Roman"/>
                <a:cs typeface="Times New Roman"/>
              </a:rPr>
              <a:t>volumi </a:t>
            </a:r>
            <a:r>
              <a:rPr sz="1200" spc="-5" dirty="0">
                <a:latin typeface="Times New Roman"/>
                <a:cs typeface="Times New Roman"/>
              </a:rPr>
              <a:t>ed omaggi offerti  dalla Cassa </a:t>
            </a:r>
            <a:r>
              <a:rPr sz="1200" dirty="0">
                <a:latin typeface="Times New Roman"/>
                <a:cs typeface="Times New Roman"/>
              </a:rPr>
              <a:t>di </a:t>
            </a:r>
            <a:r>
              <a:rPr sz="1200" spc="-5" dirty="0">
                <a:latin typeface="Times New Roman"/>
                <a:cs typeface="Times New Roman"/>
              </a:rPr>
              <a:t>Risparmio </a:t>
            </a:r>
            <a:r>
              <a:rPr sz="1200" dirty="0">
                <a:latin typeface="Times New Roman"/>
                <a:cs typeface="Times New Roman"/>
              </a:rPr>
              <a:t>di </a:t>
            </a:r>
            <a:r>
              <a:rPr sz="1200" spc="-5" dirty="0">
                <a:latin typeface="Times New Roman"/>
                <a:cs typeface="Times New Roman"/>
              </a:rPr>
              <a:t>Ravenna, gli elaborati verranno inviati all'ABI per </a:t>
            </a:r>
            <a:r>
              <a:rPr sz="1200" dirty="0">
                <a:latin typeface="Times New Roman"/>
                <a:cs typeface="Times New Roman"/>
              </a:rPr>
              <a:t>una </a:t>
            </a:r>
            <a:r>
              <a:rPr sz="1200" spc="-5" dirty="0">
                <a:latin typeface="Times New Roman"/>
                <a:cs typeface="Times New Roman"/>
              </a:rPr>
              <a:t>valutazione  </a:t>
            </a:r>
            <a:r>
              <a:rPr sz="1200" dirty="0">
                <a:latin typeface="Times New Roman"/>
                <a:cs typeface="Times New Roman"/>
              </a:rPr>
              <a:t>nazionale </a:t>
            </a:r>
            <a:r>
              <a:rPr sz="1200" spc="-5" dirty="0">
                <a:latin typeface="Times New Roman"/>
                <a:cs typeface="Times New Roman"/>
              </a:rPr>
              <a:t>dei lavori</a:t>
            </a:r>
            <a:r>
              <a:rPr sz="1200" dirty="0">
                <a:latin typeface="Times New Roman"/>
                <a:cs typeface="Times New Roman"/>
              </a:rPr>
              <a:t> svolti.</a:t>
            </a:r>
            <a:endParaRPr sz="1200">
              <a:latin typeface="Times New Roman"/>
              <a:cs typeface="Times New Roman"/>
            </a:endParaRP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96659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30" dirty="0">
                <a:latin typeface="Arial"/>
                <a:cs typeface="Arial"/>
              </a:rPr>
              <a:t>A</a:t>
            </a:r>
            <a:r>
              <a:rPr sz="1600" b="1" dirty="0">
                <a:latin typeface="Arial"/>
                <a:cs typeface="Arial"/>
              </a:rPr>
              <a:t>nt</a:t>
            </a:r>
            <a:r>
              <a:rPr sz="1600" b="1" spc="5" dirty="0">
                <a:latin typeface="Arial"/>
                <a:cs typeface="Arial"/>
              </a:rPr>
              <a:t>e</a:t>
            </a:r>
            <a:r>
              <a:rPr sz="1600" b="1" spc="-5" dirty="0">
                <a:latin typeface="Arial"/>
                <a:cs typeface="Arial"/>
              </a:rPr>
              <a:t>n</a:t>
            </a:r>
            <a:r>
              <a:rPr sz="1600" b="1" spc="-15" dirty="0">
                <a:latin typeface="Arial"/>
                <a:cs typeface="Arial"/>
              </a:rPr>
              <a:t>n</a:t>
            </a:r>
            <a:r>
              <a:rPr sz="1600" b="1" spc="-5" dirty="0">
                <a:latin typeface="Arial"/>
                <a:cs typeface="Arial"/>
              </a:rPr>
              <a:t>ar</a:t>
            </a:r>
            <a:r>
              <a:rPr sz="1600" b="1" spc="5" dirty="0">
                <a:latin typeface="Arial"/>
                <a:cs typeface="Arial"/>
              </a:rPr>
              <a:t>a</a:t>
            </a:r>
            <a:r>
              <a:rPr sz="1600" b="1" spc="-5" dirty="0">
                <a:latin typeface="Arial"/>
                <a:cs typeface="Arial"/>
              </a:rPr>
              <a:t>dioe</a:t>
            </a:r>
            <a:r>
              <a:rPr sz="1600" b="1" spc="5" dirty="0">
                <a:latin typeface="Arial"/>
                <a:cs typeface="Arial"/>
              </a:rPr>
              <a:t>s</a:t>
            </a:r>
            <a:r>
              <a:rPr sz="1600" b="1" spc="-5" dirty="0">
                <a:latin typeface="Arial"/>
                <a:cs typeface="Arial"/>
              </a:rPr>
              <a:t>se.it  20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912234"/>
            <a:ext cx="5370195" cy="861694"/>
          </a:xfrm>
          <a:prstGeom prst="rect">
            <a:avLst/>
          </a:prstGeom>
        </p:spPr>
        <p:txBody>
          <a:bodyPr vert="horz" wrap="square" lIns="0" tIns="33655" rIns="0" bIns="0" rtlCol="0">
            <a:spAutoFit/>
          </a:bodyPr>
          <a:lstStyle/>
          <a:p>
            <a:pPr marL="12700" marR="5080">
              <a:lnSpc>
                <a:spcPts val="2039"/>
              </a:lnSpc>
              <a:spcBef>
                <a:spcPts val="265"/>
              </a:spcBef>
            </a:pPr>
            <a:r>
              <a:rPr sz="1800" spc="-5" dirty="0">
                <a:solidFill>
                  <a:srgbClr val="333333"/>
                </a:solidFill>
                <a:latin typeface="Georgia"/>
                <a:cs typeface="Georgia"/>
              </a:rPr>
              <a:t>Con </a:t>
            </a:r>
            <a:r>
              <a:rPr sz="1800" dirty="0">
                <a:solidFill>
                  <a:srgbClr val="333333"/>
                </a:solidFill>
                <a:latin typeface="Georgia"/>
                <a:cs typeface="Georgia"/>
              </a:rPr>
              <a:t>Banca </a:t>
            </a:r>
            <a:r>
              <a:rPr sz="1800" spc="-5" dirty="0">
                <a:solidFill>
                  <a:srgbClr val="333333"/>
                </a:solidFill>
                <a:latin typeface="Georgia"/>
                <a:cs typeface="Georgia"/>
              </a:rPr>
              <a:t>Mps torna </a:t>
            </a:r>
            <a:r>
              <a:rPr sz="1800" dirty="0">
                <a:solidFill>
                  <a:srgbClr val="333333"/>
                </a:solidFill>
                <a:latin typeface="Georgia"/>
                <a:cs typeface="Georgia"/>
              </a:rPr>
              <a:t>a </a:t>
            </a:r>
            <a:r>
              <a:rPr sz="1800" spc="-5" dirty="0">
                <a:solidFill>
                  <a:srgbClr val="333333"/>
                </a:solidFill>
                <a:latin typeface="Georgia"/>
                <a:cs typeface="Georgia"/>
              </a:rPr>
              <a:t>Siena </a:t>
            </a:r>
            <a:r>
              <a:rPr sz="1800" dirty="0">
                <a:solidFill>
                  <a:srgbClr val="333333"/>
                </a:solidFill>
                <a:latin typeface="Georgia"/>
                <a:cs typeface="Georgia"/>
              </a:rPr>
              <a:t>il </a:t>
            </a:r>
            <a:r>
              <a:rPr sz="1800" spc="-5" dirty="0">
                <a:solidFill>
                  <a:srgbClr val="333333"/>
                </a:solidFill>
                <a:latin typeface="Georgia"/>
                <a:cs typeface="Georgia"/>
              </a:rPr>
              <a:t>Festival della </a:t>
            </a:r>
            <a:r>
              <a:rPr sz="1800" spc="-10" dirty="0">
                <a:solidFill>
                  <a:srgbClr val="333333"/>
                </a:solidFill>
                <a:latin typeface="Georgia"/>
                <a:cs typeface="Georgia"/>
              </a:rPr>
              <a:t>Cultura  </a:t>
            </a:r>
            <a:r>
              <a:rPr sz="1800" spc="-5" dirty="0">
                <a:solidFill>
                  <a:srgbClr val="333333"/>
                </a:solidFill>
                <a:latin typeface="Georgia"/>
                <a:cs typeface="Georgia"/>
              </a:rPr>
              <a:t>Creativa dell’ABI</a:t>
            </a:r>
            <a:endParaRPr sz="1800">
              <a:latin typeface="Georgia"/>
              <a:cs typeface="Georgia"/>
            </a:endParaRPr>
          </a:p>
          <a:p>
            <a:pPr marL="12700">
              <a:lnSpc>
                <a:spcPct val="100000"/>
              </a:lnSpc>
              <a:spcBef>
                <a:spcPts val="1375"/>
              </a:spcBef>
            </a:pPr>
            <a:r>
              <a:rPr sz="800" spc="-5" dirty="0">
                <a:solidFill>
                  <a:srgbClr val="545454"/>
                </a:solidFill>
                <a:latin typeface="Arial"/>
                <a:cs typeface="Arial"/>
              </a:rPr>
              <a:t>20 </a:t>
            </a:r>
            <a:r>
              <a:rPr sz="800" dirty="0">
                <a:solidFill>
                  <a:srgbClr val="545454"/>
                </a:solidFill>
                <a:latin typeface="Arial"/>
                <a:cs typeface="Arial"/>
              </a:rPr>
              <a:t>mar,</a:t>
            </a:r>
            <a:r>
              <a:rPr sz="800" spc="-5" dirty="0">
                <a:solidFill>
                  <a:srgbClr val="545454"/>
                </a:solidFill>
                <a:latin typeface="Arial"/>
                <a:cs typeface="Arial"/>
              </a:rPr>
              <a:t> 2015</a:t>
            </a:r>
            <a:endParaRPr sz="800">
              <a:latin typeface="Arial"/>
              <a:cs typeface="Arial"/>
            </a:endParaRPr>
          </a:p>
        </p:txBody>
      </p:sp>
      <p:sp>
        <p:nvSpPr>
          <p:cNvPr id="5" name="object 5"/>
          <p:cNvSpPr/>
          <p:nvPr/>
        </p:nvSpPr>
        <p:spPr>
          <a:xfrm>
            <a:off x="719327" y="4842382"/>
            <a:ext cx="59690" cy="9525"/>
          </a:xfrm>
          <a:custGeom>
            <a:avLst/>
            <a:gdLst/>
            <a:ahLst/>
            <a:cxnLst/>
            <a:rect l="l" t="t" r="r" b="b"/>
            <a:pathLst>
              <a:path w="59690" h="9525">
                <a:moveTo>
                  <a:pt x="0" y="9144"/>
                </a:moveTo>
                <a:lnTo>
                  <a:pt x="59436" y="9144"/>
                </a:lnTo>
                <a:lnTo>
                  <a:pt x="59436" y="0"/>
                </a:lnTo>
                <a:lnTo>
                  <a:pt x="0" y="0"/>
                </a:lnTo>
                <a:lnTo>
                  <a:pt x="0" y="9144"/>
                </a:lnTo>
                <a:close/>
              </a:path>
            </a:pathLst>
          </a:custGeom>
          <a:solidFill>
            <a:srgbClr val="CCCCCC"/>
          </a:solidFill>
        </p:spPr>
        <p:txBody>
          <a:bodyPr wrap="square" lIns="0" tIns="0" rIns="0" bIns="0" rtlCol="0"/>
          <a:lstStyle/>
          <a:p>
            <a:endParaRPr/>
          </a:p>
        </p:txBody>
      </p:sp>
      <p:sp>
        <p:nvSpPr>
          <p:cNvPr id="6" name="object 6"/>
          <p:cNvSpPr/>
          <p:nvPr/>
        </p:nvSpPr>
        <p:spPr>
          <a:xfrm>
            <a:off x="778763" y="4846954"/>
            <a:ext cx="1905635" cy="0"/>
          </a:xfrm>
          <a:custGeom>
            <a:avLst/>
            <a:gdLst/>
            <a:ahLst/>
            <a:cxnLst/>
            <a:rect l="l" t="t" r="r" b="b"/>
            <a:pathLst>
              <a:path w="1905635">
                <a:moveTo>
                  <a:pt x="0" y="0"/>
                </a:moveTo>
                <a:lnTo>
                  <a:pt x="1905635" y="0"/>
                </a:lnTo>
              </a:path>
            </a:pathLst>
          </a:custGeom>
          <a:ln w="9144">
            <a:solidFill>
              <a:srgbClr val="CCCCCC"/>
            </a:solidFill>
          </a:ln>
        </p:spPr>
        <p:txBody>
          <a:bodyPr wrap="square" lIns="0" tIns="0" rIns="0" bIns="0" rtlCol="0"/>
          <a:lstStyle/>
          <a:p>
            <a:endParaRPr/>
          </a:p>
        </p:txBody>
      </p:sp>
      <p:sp>
        <p:nvSpPr>
          <p:cNvPr id="7" name="object 7"/>
          <p:cNvSpPr/>
          <p:nvPr/>
        </p:nvSpPr>
        <p:spPr>
          <a:xfrm>
            <a:off x="2684398" y="4842382"/>
            <a:ext cx="59690" cy="9525"/>
          </a:xfrm>
          <a:custGeom>
            <a:avLst/>
            <a:gdLst/>
            <a:ahLst/>
            <a:cxnLst/>
            <a:rect l="l" t="t" r="r" b="b"/>
            <a:pathLst>
              <a:path w="59689" h="9525">
                <a:moveTo>
                  <a:pt x="0" y="9144"/>
                </a:moveTo>
                <a:lnTo>
                  <a:pt x="59436" y="9144"/>
                </a:lnTo>
                <a:lnTo>
                  <a:pt x="59436" y="0"/>
                </a:lnTo>
                <a:lnTo>
                  <a:pt x="0" y="0"/>
                </a:lnTo>
                <a:lnTo>
                  <a:pt x="0" y="9144"/>
                </a:lnTo>
                <a:close/>
              </a:path>
            </a:pathLst>
          </a:custGeom>
          <a:solidFill>
            <a:srgbClr val="CCCCCC"/>
          </a:solidFill>
        </p:spPr>
        <p:txBody>
          <a:bodyPr wrap="square" lIns="0" tIns="0" rIns="0" bIns="0" rtlCol="0"/>
          <a:lstStyle/>
          <a:p>
            <a:endParaRPr/>
          </a:p>
        </p:txBody>
      </p:sp>
      <p:sp>
        <p:nvSpPr>
          <p:cNvPr id="8" name="object 8"/>
          <p:cNvSpPr/>
          <p:nvPr/>
        </p:nvSpPr>
        <p:spPr>
          <a:xfrm>
            <a:off x="723900" y="4842382"/>
            <a:ext cx="0" cy="1547495"/>
          </a:xfrm>
          <a:custGeom>
            <a:avLst/>
            <a:gdLst/>
            <a:ahLst/>
            <a:cxnLst/>
            <a:rect l="l" t="t" r="r" b="b"/>
            <a:pathLst>
              <a:path h="1547495">
                <a:moveTo>
                  <a:pt x="0" y="0"/>
                </a:moveTo>
                <a:lnTo>
                  <a:pt x="0" y="1547114"/>
                </a:lnTo>
              </a:path>
            </a:pathLst>
          </a:custGeom>
          <a:ln w="9143">
            <a:solidFill>
              <a:srgbClr val="CCCCCC"/>
            </a:solidFill>
          </a:ln>
        </p:spPr>
        <p:txBody>
          <a:bodyPr wrap="square" lIns="0" tIns="0" rIns="0" bIns="0" rtlCol="0"/>
          <a:lstStyle/>
          <a:p>
            <a:endParaRPr/>
          </a:p>
        </p:txBody>
      </p:sp>
      <p:sp>
        <p:nvSpPr>
          <p:cNvPr id="9" name="object 9"/>
          <p:cNvSpPr/>
          <p:nvPr/>
        </p:nvSpPr>
        <p:spPr>
          <a:xfrm>
            <a:off x="2739263" y="4842382"/>
            <a:ext cx="0" cy="1547495"/>
          </a:xfrm>
          <a:custGeom>
            <a:avLst/>
            <a:gdLst/>
            <a:ahLst/>
            <a:cxnLst/>
            <a:rect l="l" t="t" r="r" b="b"/>
            <a:pathLst>
              <a:path h="1547495">
                <a:moveTo>
                  <a:pt x="0" y="0"/>
                </a:moveTo>
                <a:lnTo>
                  <a:pt x="0" y="1547114"/>
                </a:lnTo>
              </a:path>
            </a:pathLst>
          </a:custGeom>
          <a:ln w="9144">
            <a:solidFill>
              <a:srgbClr val="CCCCCC"/>
            </a:solidFill>
          </a:ln>
        </p:spPr>
        <p:txBody>
          <a:bodyPr wrap="square" lIns="0" tIns="0" rIns="0" bIns="0" rtlCol="0"/>
          <a:lstStyle/>
          <a:p>
            <a:endParaRPr/>
          </a:p>
        </p:txBody>
      </p:sp>
      <p:sp>
        <p:nvSpPr>
          <p:cNvPr id="10" name="object 10"/>
          <p:cNvSpPr/>
          <p:nvPr/>
        </p:nvSpPr>
        <p:spPr>
          <a:xfrm>
            <a:off x="719327" y="6380352"/>
            <a:ext cx="59690" cy="9525"/>
          </a:xfrm>
          <a:custGeom>
            <a:avLst/>
            <a:gdLst/>
            <a:ahLst/>
            <a:cxnLst/>
            <a:rect l="l" t="t" r="r" b="b"/>
            <a:pathLst>
              <a:path w="59690" h="9525">
                <a:moveTo>
                  <a:pt x="0" y="9144"/>
                </a:moveTo>
                <a:lnTo>
                  <a:pt x="59436" y="9144"/>
                </a:lnTo>
                <a:lnTo>
                  <a:pt x="59436" y="0"/>
                </a:lnTo>
                <a:lnTo>
                  <a:pt x="0" y="0"/>
                </a:lnTo>
                <a:lnTo>
                  <a:pt x="0" y="9144"/>
                </a:lnTo>
                <a:close/>
              </a:path>
            </a:pathLst>
          </a:custGeom>
          <a:solidFill>
            <a:srgbClr val="CCCCCC"/>
          </a:solidFill>
        </p:spPr>
        <p:txBody>
          <a:bodyPr wrap="square" lIns="0" tIns="0" rIns="0" bIns="0" rtlCol="0"/>
          <a:lstStyle/>
          <a:p>
            <a:endParaRPr/>
          </a:p>
        </p:txBody>
      </p:sp>
      <p:sp>
        <p:nvSpPr>
          <p:cNvPr id="11" name="object 11"/>
          <p:cNvSpPr/>
          <p:nvPr/>
        </p:nvSpPr>
        <p:spPr>
          <a:xfrm>
            <a:off x="778763" y="6384924"/>
            <a:ext cx="1905635" cy="0"/>
          </a:xfrm>
          <a:custGeom>
            <a:avLst/>
            <a:gdLst/>
            <a:ahLst/>
            <a:cxnLst/>
            <a:rect l="l" t="t" r="r" b="b"/>
            <a:pathLst>
              <a:path w="1905635">
                <a:moveTo>
                  <a:pt x="0" y="0"/>
                </a:moveTo>
                <a:lnTo>
                  <a:pt x="1905635" y="0"/>
                </a:lnTo>
              </a:path>
            </a:pathLst>
          </a:custGeom>
          <a:ln w="9144">
            <a:solidFill>
              <a:srgbClr val="CCCCCC"/>
            </a:solidFill>
          </a:ln>
        </p:spPr>
        <p:txBody>
          <a:bodyPr wrap="square" lIns="0" tIns="0" rIns="0" bIns="0" rtlCol="0"/>
          <a:lstStyle/>
          <a:p>
            <a:endParaRPr/>
          </a:p>
        </p:txBody>
      </p:sp>
      <p:sp>
        <p:nvSpPr>
          <p:cNvPr id="12" name="object 12"/>
          <p:cNvSpPr/>
          <p:nvPr/>
        </p:nvSpPr>
        <p:spPr>
          <a:xfrm>
            <a:off x="2684398" y="6380352"/>
            <a:ext cx="59690" cy="9525"/>
          </a:xfrm>
          <a:custGeom>
            <a:avLst/>
            <a:gdLst/>
            <a:ahLst/>
            <a:cxnLst/>
            <a:rect l="l" t="t" r="r" b="b"/>
            <a:pathLst>
              <a:path w="59689" h="9525">
                <a:moveTo>
                  <a:pt x="0" y="9144"/>
                </a:moveTo>
                <a:lnTo>
                  <a:pt x="59436" y="9144"/>
                </a:lnTo>
                <a:lnTo>
                  <a:pt x="59436" y="0"/>
                </a:lnTo>
                <a:lnTo>
                  <a:pt x="0" y="0"/>
                </a:lnTo>
                <a:lnTo>
                  <a:pt x="0" y="9144"/>
                </a:lnTo>
                <a:close/>
              </a:path>
            </a:pathLst>
          </a:custGeom>
          <a:solidFill>
            <a:srgbClr val="CCCCCC"/>
          </a:solidFill>
        </p:spPr>
        <p:txBody>
          <a:bodyPr wrap="square" lIns="0" tIns="0" rIns="0" bIns="0" rtlCol="0"/>
          <a:lstStyle/>
          <a:p>
            <a:endParaRPr/>
          </a:p>
        </p:txBody>
      </p:sp>
      <p:sp>
        <p:nvSpPr>
          <p:cNvPr id="13" name="object 13"/>
          <p:cNvSpPr txBox="1"/>
          <p:nvPr/>
        </p:nvSpPr>
        <p:spPr>
          <a:xfrm>
            <a:off x="706627" y="6371615"/>
            <a:ext cx="6126480" cy="2083435"/>
          </a:xfrm>
          <a:prstGeom prst="rect">
            <a:avLst/>
          </a:prstGeom>
        </p:spPr>
        <p:txBody>
          <a:bodyPr vert="horz" wrap="square" lIns="0" tIns="12065" rIns="0" bIns="0" rtlCol="0">
            <a:spAutoFit/>
          </a:bodyPr>
          <a:lstStyle/>
          <a:p>
            <a:pPr marL="12700" marR="5080">
              <a:lnSpc>
                <a:spcPct val="142900"/>
              </a:lnSpc>
              <a:spcBef>
                <a:spcPts val="95"/>
              </a:spcBef>
            </a:pPr>
            <a:r>
              <a:rPr sz="1050" dirty="0">
                <a:solidFill>
                  <a:srgbClr val="444444"/>
                </a:solidFill>
                <a:latin typeface="Times New Roman"/>
                <a:cs typeface="Times New Roman"/>
              </a:rPr>
              <a:t>Banca Mps </a:t>
            </a:r>
            <a:r>
              <a:rPr sz="1050" spc="-5" dirty="0">
                <a:solidFill>
                  <a:srgbClr val="444444"/>
                </a:solidFill>
                <a:latin typeface="Times New Roman"/>
                <a:cs typeface="Times New Roman"/>
              </a:rPr>
              <a:t>porta ancora </a:t>
            </a:r>
            <a:r>
              <a:rPr sz="1050" dirty="0">
                <a:solidFill>
                  <a:srgbClr val="444444"/>
                </a:solidFill>
                <a:latin typeface="Times New Roman"/>
                <a:cs typeface="Times New Roman"/>
              </a:rPr>
              <a:t>una </a:t>
            </a:r>
            <a:r>
              <a:rPr sz="1050" spc="-5" dirty="0">
                <a:solidFill>
                  <a:srgbClr val="444444"/>
                </a:solidFill>
                <a:latin typeface="Times New Roman"/>
                <a:cs typeface="Times New Roman"/>
              </a:rPr>
              <a:t>volta </a:t>
            </a:r>
            <a:r>
              <a:rPr sz="1050" dirty="0">
                <a:solidFill>
                  <a:srgbClr val="444444"/>
                </a:solidFill>
                <a:latin typeface="Times New Roman"/>
                <a:cs typeface="Times New Roman"/>
              </a:rPr>
              <a:t>a </a:t>
            </a:r>
            <a:r>
              <a:rPr sz="1050" spc="-5" dirty="0">
                <a:solidFill>
                  <a:srgbClr val="444444"/>
                </a:solidFill>
                <a:latin typeface="Times New Roman"/>
                <a:cs typeface="Times New Roman"/>
              </a:rPr>
              <a:t>Siena il “Festival </a:t>
            </a:r>
            <a:r>
              <a:rPr sz="1050" dirty="0">
                <a:solidFill>
                  <a:srgbClr val="444444"/>
                </a:solidFill>
                <a:latin typeface="Times New Roman"/>
                <a:cs typeface="Times New Roman"/>
              </a:rPr>
              <a:t>della Cultura </a:t>
            </a:r>
            <a:r>
              <a:rPr sz="1050" spc="-5" dirty="0">
                <a:solidFill>
                  <a:srgbClr val="444444"/>
                </a:solidFill>
                <a:latin typeface="Times New Roman"/>
                <a:cs typeface="Times New Roman"/>
              </a:rPr>
              <a:t>Creativa”, la manifestazione promossa dalle  </a:t>
            </a:r>
            <a:r>
              <a:rPr sz="1050" dirty="0">
                <a:solidFill>
                  <a:srgbClr val="444444"/>
                </a:solidFill>
                <a:latin typeface="Times New Roman"/>
                <a:cs typeface="Times New Roman"/>
              </a:rPr>
              <a:t>banche e </a:t>
            </a:r>
            <a:r>
              <a:rPr sz="1050" spc="-5" dirty="0">
                <a:solidFill>
                  <a:srgbClr val="444444"/>
                </a:solidFill>
                <a:latin typeface="Times New Roman"/>
                <a:cs typeface="Times New Roman"/>
              </a:rPr>
              <a:t>coordinata dall’ABI. L’iniziativa, sostenuta </a:t>
            </a:r>
            <a:r>
              <a:rPr sz="1050" dirty="0">
                <a:solidFill>
                  <a:srgbClr val="444444"/>
                </a:solidFill>
                <a:latin typeface="Times New Roman"/>
                <a:cs typeface="Times New Roman"/>
              </a:rPr>
              <a:t>per </a:t>
            </a:r>
            <a:r>
              <a:rPr sz="1050" spc="-5" dirty="0">
                <a:solidFill>
                  <a:srgbClr val="444444"/>
                </a:solidFill>
                <a:latin typeface="Times New Roman"/>
                <a:cs typeface="Times New Roman"/>
              </a:rPr>
              <a:t>il </a:t>
            </a:r>
            <a:r>
              <a:rPr sz="1050" dirty="0">
                <a:solidFill>
                  <a:srgbClr val="444444"/>
                </a:solidFill>
                <a:latin typeface="Times New Roman"/>
                <a:cs typeface="Times New Roman"/>
              </a:rPr>
              <a:t>secondo anno </a:t>
            </a:r>
            <a:r>
              <a:rPr sz="1050" spc="-5" dirty="0">
                <a:solidFill>
                  <a:srgbClr val="444444"/>
                </a:solidFill>
                <a:latin typeface="Times New Roman"/>
                <a:cs typeface="Times New Roman"/>
              </a:rPr>
              <a:t>consecutivo </a:t>
            </a:r>
            <a:r>
              <a:rPr sz="1050" dirty="0">
                <a:solidFill>
                  <a:srgbClr val="444444"/>
                </a:solidFill>
                <a:latin typeface="Times New Roman"/>
                <a:cs typeface="Times New Roman"/>
              </a:rPr>
              <a:t>da Banca </a:t>
            </a:r>
            <a:r>
              <a:rPr sz="1050" spc="-5" dirty="0">
                <a:solidFill>
                  <a:srgbClr val="444444"/>
                </a:solidFill>
                <a:latin typeface="Times New Roman"/>
                <a:cs typeface="Times New Roman"/>
              </a:rPr>
              <a:t>Monte </a:t>
            </a:r>
            <a:r>
              <a:rPr sz="1050" dirty="0">
                <a:solidFill>
                  <a:srgbClr val="444444"/>
                </a:solidFill>
                <a:latin typeface="Times New Roman"/>
                <a:cs typeface="Times New Roman"/>
              </a:rPr>
              <a:t>dei Paschi  di Siena, </a:t>
            </a:r>
            <a:r>
              <a:rPr sz="1050" spc="-5" dirty="0">
                <a:solidFill>
                  <a:srgbClr val="444444"/>
                </a:solidFill>
                <a:latin typeface="Times New Roman"/>
                <a:cs typeface="Times New Roman"/>
              </a:rPr>
              <a:t>si tiene nella settimana </a:t>
            </a:r>
            <a:r>
              <a:rPr sz="1050" dirty="0">
                <a:solidFill>
                  <a:srgbClr val="444444"/>
                </a:solidFill>
                <a:latin typeface="Times New Roman"/>
                <a:cs typeface="Times New Roman"/>
              </a:rPr>
              <a:t>dal 16 al 22 </a:t>
            </a:r>
            <a:r>
              <a:rPr sz="1050" spc="-5" dirty="0">
                <a:solidFill>
                  <a:srgbClr val="444444"/>
                </a:solidFill>
                <a:latin typeface="Times New Roman"/>
                <a:cs typeface="Times New Roman"/>
              </a:rPr>
              <a:t>marzo sull’intero territorio </a:t>
            </a:r>
            <a:r>
              <a:rPr sz="1050" dirty="0">
                <a:solidFill>
                  <a:srgbClr val="444444"/>
                </a:solidFill>
                <a:latin typeface="Times New Roman"/>
                <a:cs typeface="Times New Roman"/>
              </a:rPr>
              <a:t>nazionale e </a:t>
            </a:r>
            <a:r>
              <a:rPr sz="1050" spc="-5" dirty="0">
                <a:solidFill>
                  <a:srgbClr val="444444"/>
                </a:solidFill>
                <a:latin typeface="Times New Roman"/>
                <a:cs typeface="Times New Roman"/>
              </a:rPr>
              <a:t>vede la realizzazione </a:t>
            </a:r>
            <a:r>
              <a:rPr sz="1050" dirty="0">
                <a:solidFill>
                  <a:srgbClr val="444444"/>
                </a:solidFill>
                <a:latin typeface="Times New Roman"/>
                <a:cs typeface="Times New Roman"/>
              </a:rPr>
              <a:t>di una  </a:t>
            </a:r>
            <a:r>
              <a:rPr sz="1050" spc="-5" dirty="0">
                <a:solidFill>
                  <a:srgbClr val="444444"/>
                </a:solidFill>
                <a:latin typeface="Times New Roman"/>
                <a:cs typeface="Times New Roman"/>
              </a:rPr>
              <a:t>serie </a:t>
            </a:r>
            <a:r>
              <a:rPr sz="1050" dirty="0">
                <a:solidFill>
                  <a:srgbClr val="444444"/>
                </a:solidFill>
                <a:latin typeface="Times New Roman"/>
                <a:cs typeface="Times New Roman"/>
              </a:rPr>
              <a:t>di </a:t>
            </a:r>
            <a:r>
              <a:rPr sz="1050" spc="-5" dirty="0">
                <a:solidFill>
                  <a:srgbClr val="444444"/>
                </a:solidFill>
                <a:latin typeface="Times New Roman"/>
                <a:cs typeface="Times New Roman"/>
              </a:rPr>
              <a:t>progetti orientati alla creatività, alla sensibilizzazione delle capacità espressive </a:t>
            </a:r>
            <a:r>
              <a:rPr sz="1050" dirty="0">
                <a:solidFill>
                  <a:srgbClr val="444444"/>
                </a:solidFill>
                <a:latin typeface="Times New Roman"/>
                <a:cs typeface="Times New Roman"/>
              </a:rPr>
              <a:t>e </a:t>
            </a:r>
            <a:r>
              <a:rPr sz="1050" spc="-5" dirty="0">
                <a:solidFill>
                  <a:srgbClr val="444444"/>
                </a:solidFill>
                <a:latin typeface="Times New Roman"/>
                <a:cs typeface="Times New Roman"/>
              </a:rPr>
              <a:t>all’esperienza diretta </a:t>
            </a:r>
            <a:r>
              <a:rPr sz="1050" dirty="0">
                <a:solidFill>
                  <a:srgbClr val="444444"/>
                </a:solidFill>
                <a:latin typeface="Times New Roman"/>
                <a:cs typeface="Times New Roman"/>
              </a:rPr>
              <a:t>dei  </a:t>
            </a:r>
            <a:r>
              <a:rPr sz="1050" spc="-5" dirty="0">
                <a:solidFill>
                  <a:srgbClr val="444444"/>
                </a:solidFill>
                <a:latin typeface="Times New Roman"/>
                <a:cs typeface="Times New Roman"/>
              </a:rPr>
              <a:t>laboratori, mirando </a:t>
            </a:r>
            <a:r>
              <a:rPr sz="1050" dirty="0">
                <a:solidFill>
                  <a:srgbClr val="444444"/>
                </a:solidFill>
                <a:latin typeface="Times New Roman"/>
                <a:cs typeface="Times New Roman"/>
              </a:rPr>
              <a:t>a </a:t>
            </a:r>
            <a:r>
              <a:rPr sz="1050" spc="-5" dirty="0">
                <a:solidFill>
                  <a:srgbClr val="444444"/>
                </a:solidFill>
                <a:latin typeface="Times New Roman"/>
                <a:cs typeface="Times New Roman"/>
              </a:rPr>
              <a:t>rendere la </a:t>
            </a:r>
            <a:r>
              <a:rPr sz="1050" dirty="0">
                <a:solidFill>
                  <a:srgbClr val="444444"/>
                </a:solidFill>
                <a:latin typeface="Times New Roman"/>
                <a:cs typeface="Times New Roman"/>
              </a:rPr>
              <a:t>Banca un </a:t>
            </a:r>
            <a:r>
              <a:rPr sz="1050" spc="-5" dirty="0">
                <a:solidFill>
                  <a:srgbClr val="444444"/>
                </a:solidFill>
                <a:latin typeface="Times New Roman"/>
                <a:cs typeface="Times New Roman"/>
              </a:rPr>
              <a:t>soggetto </a:t>
            </a:r>
            <a:r>
              <a:rPr sz="1050" spc="-10" dirty="0">
                <a:solidFill>
                  <a:srgbClr val="444444"/>
                </a:solidFill>
                <a:latin typeface="Times New Roman"/>
                <a:cs typeface="Times New Roman"/>
              </a:rPr>
              <a:t>attivo </a:t>
            </a:r>
            <a:r>
              <a:rPr sz="1050" dirty="0">
                <a:solidFill>
                  <a:srgbClr val="444444"/>
                </a:solidFill>
                <a:latin typeface="Times New Roman"/>
                <a:cs typeface="Times New Roman"/>
              </a:rPr>
              <a:t>al fianco </a:t>
            </a:r>
            <a:r>
              <a:rPr sz="1050" spc="-5" dirty="0">
                <a:solidFill>
                  <a:srgbClr val="444444"/>
                </a:solidFill>
                <a:latin typeface="Times New Roman"/>
                <a:cs typeface="Times New Roman"/>
              </a:rPr>
              <a:t>della società civile, </a:t>
            </a:r>
            <a:r>
              <a:rPr sz="1050" spc="-10" dirty="0">
                <a:solidFill>
                  <a:srgbClr val="444444"/>
                </a:solidFill>
                <a:latin typeface="Times New Roman"/>
                <a:cs typeface="Times New Roman"/>
              </a:rPr>
              <a:t>ma </a:t>
            </a:r>
            <a:r>
              <a:rPr sz="1050" spc="-5" dirty="0">
                <a:solidFill>
                  <a:srgbClr val="444444"/>
                </a:solidFill>
                <a:latin typeface="Times New Roman"/>
                <a:cs typeface="Times New Roman"/>
              </a:rPr>
              <a:t>soprattutto </a:t>
            </a:r>
            <a:r>
              <a:rPr sz="1050" dirty="0">
                <a:solidFill>
                  <a:srgbClr val="444444"/>
                </a:solidFill>
                <a:latin typeface="Times New Roman"/>
                <a:cs typeface="Times New Roman"/>
              </a:rPr>
              <a:t>un  </a:t>
            </a:r>
            <a:r>
              <a:rPr sz="1050" spc="-5" dirty="0">
                <a:solidFill>
                  <a:srgbClr val="444444"/>
                </a:solidFill>
                <a:latin typeface="Times New Roman"/>
                <a:cs typeface="Times New Roman"/>
              </a:rPr>
              <a:t>catalizzatore </a:t>
            </a:r>
            <a:r>
              <a:rPr sz="1050" dirty="0">
                <a:solidFill>
                  <a:srgbClr val="444444"/>
                </a:solidFill>
                <a:latin typeface="Times New Roman"/>
                <a:cs typeface="Times New Roman"/>
              </a:rPr>
              <a:t>di </a:t>
            </a:r>
            <a:r>
              <a:rPr sz="1050" spc="-5" dirty="0">
                <a:solidFill>
                  <a:srgbClr val="444444"/>
                </a:solidFill>
                <a:latin typeface="Times New Roman"/>
                <a:cs typeface="Times New Roman"/>
              </a:rPr>
              <a:t>cultura </a:t>
            </a:r>
            <a:r>
              <a:rPr sz="1050" dirty="0">
                <a:solidFill>
                  <a:srgbClr val="444444"/>
                </a:solidFill>
                <a:latin typeface="Times New Roman"/>
                <a:cs typeface="Times New Roman"/>
              </a:rPr>
              <a:t>e </a:t>
            </a:r>
            <a:r>
              <a:rPr sz="1050" spc="-5" dirty="0">
                <a:solidFill>
                  <a:srgbClr val="444444"/>
                </a:solidFill>
                <a:latin typeface="Times New Roman"/>
                <a:cs typeface="Times New Roman"/>
              </a:rPr>
              <a:t>creatività </a:t>
            </a:r>
            <a:r>
              <a:rPr sz="1050" dirty="0">
                <a:solidFill>
                  <a:srgbClr val="444444"/>
                </a:solidFill>
                <a:latin typeface="Times New Roman"/>
                <a:cs typeface="Times New Roman"/>
              </a:rPr>
              <a:t>sul </a:t>
            </a:r>
            <a:r>
              <a:rPr sz="1050" spc="-5" dirty="0">
                <a:solidFill>
                  <a:srgbClr val="444444"/>
                </a:solidFill>
                <a:latin typeface="Times New Roman"/>
                <a:cs typeface="Times New Roman"/>
              </a:rPr>
              <a:t>territorio. </a:t>
            </a:r>
            <a:r>
              <a:rPr sz="1050" dirty="0">
                <a:solidFill>
                  <a:srgbClr val="444444"/>
                </a:solidFill>
                <a:latin typeface="Times New Roman"/>
                <a:cs typeface="Times New Roman"/>
              </a:rPr>
              <a:t>Tutto </a:t>
            </a:r>
            <a:r>
              <a:rPr sz="1050" spc="-5" dirty="0">
                <a:solidFill>
                  <a:srgbClr val="444444"/>
                </a:solidFill>
                <a:latin typeface="Times New Roman"/>
                <a:cs typeface="Times New Roman"/>
              </a:rPr>
              <a:t>ciò </a:t>
            </a:r>
            <a:r>
              <a:rPr sz="1050" dirty="0">
                <a:solidFill>
                  <a:srgbClr val="444444"/>
                </a:solidFill>
                <a:latin typeface="Times New Roman"/>
                <a:cs typeface="Times New Roman"/>
              </a:rPr>
              <a:t>con i </a:t>
            </a:r>
            <a:r>
              <a:rPr sz="1050" spc="-5" dirty="0">
                <a:solidFill>
                  <a:srgbClr val="444444"/>
                </a:solidFill>
                <a:latin typeface="Times New Roman"/>
                <a:cs typeface="Times New Roman"/>
              </a:rPr>
              <a:t>giovanissimi </a:t>
            </a:r>
            <a:r>
              <a:rPr sz="1050" dirty="0">
                <a:solidFill>
                  <a:srgbClr val="444444"/>
                </a:solidFill>
                <a:latin typeface="Times New Roman"/>
                <a:cs typeface="Times New Roman"/>
              </a:rPr>
              <a:t>al centro, per </a:t>
            </a:r>
            <a:r>
              <a:rPr sz="1050" spc="-5" dirty="0">
                <a:solidFill>
                  <a:srgbClr val="444444"/>
                </a:solidFill>
                <a:latin typeface="Times New Roman"/>
                <a:cs typeface="Times New Roman"/>
              </a:rPr>
              <a:t>avvicinare bambini </a:t>
            </a:r>
            <a:r>
              <a:rPr sz="1050" dirty="0">
                <a:solidFill>
                  <a:srgbClr val="444444"/>
                </a:solidFill>
                <a:latin typeface="Times New Roman"/>
                <a:cs typeface="Times New Roman"/>
              </a:rPr>
              <a:t>e  ragazzi dai 6 ai </a:t>
            </a:r>
            <a:r>
              <a:rPr sz="1050" spc="-5" dirty="0">
                <a:solidFill>
                  <a:srgbClr val="444444"/>
                </a:solidFill>
                <a:latin typeface="Times New Roman"/>
                <a:cs typeface="Times New Roman"/>
              </a:rPr>
              <a:t>13 </a:t>
            </a:r>
            <a:r>
              <a:rPr sz="1050" dirty="0">
                <a:solidFill>
                  <a:srgbClr val="444444"/>
                </a:solidFill>
                <a:latin typeface="Times New Roman"/>
                <a:cs typeface="Times New Roman"/>
              </a:rPr>
              <a:t>anni </a:t>
            </a:r>
            <a:r>
              <a:rPr sz="1050" spc="-5" dirty="0">
                <a:solidFill>
                  <a:srgbClr val="444444"/>
                </a:solidFill>
                <a:latin typeface="Times New Roman"/>
                <a:cs typeface="Times New Roman"/>
              </a:rPr>
              <a:t>alla cultura. </a:t>
            </a:r>
            <a:r>
              <a:rPr sz="1050" spc="-10" dirty="0">
                <a:solidFill>
                  <a:srgbClr val="444444"/>
                </a:solidFill>
                <a:latin typeface="Times New Roman"/>
                <a:cs typeface="Times New Roman"/>
              </a:rPr>
              <a:t>Filo </a:t>
            </a:r>
            <a:r>
              <a:rPr sz="1050" dirty="0">
                <a:solidFill>
                  <a:srgbClr val="444444"/>
                </a:solidFill>
                <a:latin typeface="Times New Roman"/>
                <a:cs typeface="Times New Roman"/>
              </a:rPr>
              <a:t>conduttore di </a:t>
            </a:r>
            <a:r>
              <a:rPr sz="1050" spc="-5" dirty="0">
                <a:solidFill>
                  <a:srgbClr val="444444"/>
                </a:solidFill>
                <a:latin typeface="Times New Roman"/>
                <a:cs typeface="Times New Roman"/>
              </a:rPr>
              <a:t>questa </a:t>
            </a:r>
            <a:r>
              <a:rPr sz="1050" dirty="0">
                <a:solidFill>
                  <a:srgbClr val="444444"/>
                </a:solidFill>
                <a:latin typeface="Times New Roman"/>
                <a:cs typeface="Times New Roman"/>
              </a:rPr>
              <a:t>seconda </a:t>
            </a:r>
            <a:r>
              <a:rPr sz="1050" spc="-5" dirty="0">
                <a:solidFill>
                  <a:srgbClr val="444444"/>
                </a:solidFill>
                <a:latin typeface="Times New Roman"/>
                <a:cs typeface="Times New Roman"/>
              </a:rPr>
              <a:t>edizione </a:t>
            </a:r>
            <a:r>
              <a:rPr sz="1050" dirty="0">
                <a:solidFill>
                  <a:srgbClr val="444444"/>
                </a:solidFill>
                <a:latin typeface="Times New Roman"/>
                <a:cs typeface="Times New Roman"/>
              </a:rPr>
              <a:t>è </a:t>
            </a:r>
            <a:r>
              <a:rPr sz="1050" spc="-5" dirty="0">
                <a:solidFill>
                  <a:srgbClr val="444444"/>
                </a:solidFill>
                <a:latin typeface="Times New Roman"/>
                <a:cs typeface="Times New Roman"/>
              </a:rPr>
              <a:t>il tema </a:t>
            </a:r>
            <a:r>
              <a:rPr sz="1050" dirty="0">
                <a:solidFill>
                  <a:srgbClr val="444444"/>
                </a:solidFill>
                <a:latin typeface="Times New Roman"/>
                <a:cs typeface="Times New Roman"/>
              </a:rPr>
              <a:t>dei </a:t>
            </a:r>
            <a:r>
              <a:rPr sz="1050" spc="-5" dirty="0">
                <a:solidFill>
                  <a:srgbClr val="444444"/>
                </a:solidFill>
                <a:latin typeface="Times New Roman"/>
                <a:cs typeface="Times New Roman"/>
              </a:rPr>
              <a:t>segni: “L’alfabeto </a:t>
            </a:r>
            <a:r>
              <a:rPr sz="1050" dirty="0">
                <a:solidFill>
                  <a:srgbClr val="444444"/>
                </a:solidFill>
                <a:latin typeface="Times New Roman"/>
                <a:cs typeface="Times New Roman"/>
              </a:rPr>
              <a:t>del  </a:t>
            </a:r>
            <a:r>
              <a:rPr sz="1050" spc="-5" dirty="0">
                <a:solidFill>
                  <a:srgbClr val="444444"/>
                </a:solidFill>
                <a:latin typeface="Times New Roman"/>
                <a:cs typeface="Times New Roman"/>
              </a:rPr>
              <a:t>mondo. Leggiamo </a:t>
            </a:r>
            <a:r>
              <a:rPr sz="1050" dirty="0">
                <a:solidFill>
                  <a:srgbClr val="444444"/>
                </a:solidFill>
                <a:latin typeface="Times New Roman"/>
                <a:cs typeface="Times New Roman"/>
              </a:rPr>
              <a:t>i segni intorno a noi e </a:t>
            </a:r>
            <a:r>
              <a:rPr sz="1050" spc="-5" dirty="0">
                <a:solidFill>
                  <a:srgbClr val="444444"/>
                </a:solidFill>
                <a:latin typeface="Times New Roman"/>
                <a:cs typeface="Times New Roman"/>
              </a:rPr>
              <a:t>raccontiamo”, declinato </a:t>
            </a:r>
            <a:r>
              <a:rPr sz="1050" dirty="0">
                <a:solidFill>
                  <a:srgbClr val="444444"/>
                </a:solidFill>
                <a:latin typeface="Times New Roman"/>
                <a:cs typeface="Times New Roman"/>
              </a:rPr>
              <a:t>da ciascuna </a:t>
            </a:r>
            <a:r>
              <a:rPr sz="1050" spc="-5" dirty="0">
                <a:solidFill>
                  <a:srgbClr val="444444"/>
                </a:solidFill>
                <a:latin typeface="Times New Roman"/>
                <a:cs typeface="Times New Roman"/>
              </a:rPr>
              <a:t>realtà con strumenti diversi </a:t>
            </a:r>
            <a:r>
              <a:rPr sz="1050" dirty="0">
                <a:solidFill>
                  <a:srgbClr val="444444"/>
                </a:solidFill>
                <a:latin typeface="Times New Roman"/>
                <a:cs typeface="Times New Roman"/>
              </a:rPr>
              <a:t>e da  punti di </a:t>
            </a:r>
            <a:r>
              <a:rPr sz="1050" spc="-5" dirty="0">
                <a:solidFill>
                  <a:srgbClr val="444444"/>
                </a:solidFill>
                <a:latin typeface="Times New Roman"/>
                <a:cs typeface="Times New Roman"/>
              </a:rPr>
              <a:t>vista differenti, alla </a:t>
            </a:r>
            <a:r>
              <a:rPr sz="1050" dirty="0">
                <a:solidFill>
                  <a:srgbClr val="444444"/>
                </a:solidFill>
                <a:latin typeface="Times New Roman"/>
                <a:cs typeface="Times New Roman"/>
              </a:rPr>
              <a:t>luce </a:t>
            </a:r>
            <a:r>
              <a:rPr sz="1050" spc="-5" dirty="0">
                <a:solidFill>
                  <a:srgbClr val="444444"/>
                </a:solidFill>
                <a:latin typeface="Times New Roman"/>
                <a:cs typeface="Times New Roman"/>
              </a:rPr>
              <a:t>delle proprie specificità </a:t>
            </a:r>
            <a:r>
              <a:rPr sz="1050" dirty="0">
                <a:solidFill>
                  <a:srgbClr val="444444"/>
                </a:solidFill>
                <a:latin typeface="Times New Roman"/>
                <a:cs typeface="Times New Roman"/>
              </a:rPr>
              <a:t>e di </a:t>
            </a:r>
            <a:r>
              <a:rPr sz="1050" spc="-5" dirty="0">
                <a:solidFill>
                  <a:srgbClr val="444444"/>
                </a:solidFill>
                <a:latin typeface="Times New Roman"/>
                <a:cs typeface="Times New Roman"/>
              </a:rPr>
              <a:t>quelle </a:t>
            </a:r>
            <a:r>
              <a:rPr sz="1050" dirty="0">
                <a:solidFill>
                  <a:srgbClr val="444444"/>
                </a:solidFill>
                <a:latin typeface="Times New Roman"/>
                <a:cs typeface="Times New Roman"/>
              </a:rPr>
              <a:t>del </a:t>
            </a:r>
            <a:r>
              <a:rPr sz="1050" spc="-5" dirty="0">
                <a:solidFill>
                  <a:srgbClr val="444444"/>
                </a:solidFill>
                <a:latin typeface="Times New Roman"/>
                <a:cs typeface="Times New Roman"/>
              </a:rPr>
              <a:t>territorio </a:t>
            </a:r>
            <a:r>
              <a:rPr sz="1050" dirty="0">
                <a:solidFill>
                  <a:srgbClr val="444444"/>
                </a:solidFill>
                <a:latin typeface="Times New Roman"/>
                <a:cs typeface="Times New Roman"/>
              </a:rPr>
              <a:t>di</a:t>
            </a:r>
            <a:r>
              <a:rPr sz="1050" spc="40" dirty="0">
                <a:solidFill>
                  <a:srgbClr val="444444"/>
                </a:solidFill>
                <a:latin typeface="Times New Roman"/>
                <a:cs typeface="Times New Roman"/>
              </a:rPr>
              <a:t> </a:t>
            </a:r>
            <a:r>
              <a:rPr sz="1050" dirty="0">
                <a:solidFill>
                  <a:srgbClr val="444444"/>
                </a:solidFill>
                <a:latin typeface="Times New Roman"/>
                <a:cs typeface="Times New Roman"/>
              </a:rPr>
              <a:t>appartenenza.</a:t>
            </a:r>
            <a:endParaRPr sz="1050">
              <a:latin typeface="Times New Roman"/>
              <a:cs typeface="Times New Roman"/>
            </a:endParaRPr>
          </a:p>
        </p:txBody>
      </p:sp>
      <p:sp>
        <p:nvSpPr>
          <p:cNvPr id="14" name="object 14"/>
          <p:cNvSpPr/>
          <p:nvPr/>
        </p:nvSpPr>
        <p:spPr>
          <a:xfrm>
            <a:off x="1922779" y="2442971"/>
            <a:ext cx="3705225" cy="780541"/>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780415" y="4900167"/>
            <a:ext cx="1905000" cy="14287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27115" cy="627443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164965">
              <a:lnSpc>
                <a:spcPts val="1839"/>
              </a:lnSpc>
            </a:pPr>
            <a:r>
              <a:rPr sz="1600" b="1" spc="-30" dirty="0">
                <a:latin typeface="Arial"/>
                <a:cs typeface="Arial"/>
              </a:rPr>
              <a:t>A</a:t>
            </a:r>
            <a:r>
              <a:rPr sz="1600" b="1" dirty="0">
                <a:latin typeface="Arial"/>
                <a:cs typeface="Arial"/>
              </a:rPr>
              <a:t>nt</a:t>
            </a:r>
            <a:r>
              <a:rPr sz="1600" b="1" spc="5" dirty="0">
                <a:latin typeface="Arial"/>
                <a:cs typeface="Arial"/>
              </a:rPr>
              <a:t>e</a:t>
            </a:r>
            <a:r>
              <a:rPr sz="1600" b="1" spc="-5" dirty="0">
                <a:latin typeface="Arial"/>
                <a:cs typeface="Arial"/>
              </a:rPr>
              <a:t>n</a:t>
            </a:r>
            <a:r>
              <a:rPr sz="1600" b="1" spc="-15" dirty="0">
                <a:latin typeface="Arial"/>
                <a:cs typeface="Arial"/>
              </a:rPr>
              <a:t>n</a:t>
            </a:r>
            <a:r>
              <a:rPr sz="1600" b="1" spc="-5" dirty="0">
                <a:latin typeface="Arial"/>
                <a:cs typeface="Arial"/>
              </a:rPr>
              <a:t>ar</a:t>
            </a:r>
            <a:r>
              <a:rPr sz="1600" b="1" spc="5" dirty="0">
                <a:latin typeface="Arial"/>
                <a:cs typeface="Arial"/>
              </a:rPr>
              <a:t>a</a:t>
            </a:r>
            <a:r>
              <a:rPr sz="1600" b="1" spc="-5" dirty="0">
                <a:latin typeface="Arial"/>
                <a:cs typeface="Arial"/>
              </a:rPr>
              <a:t>dioe</a:t>
            </a:r>
            <a:r>
              <a:rPr sz="1600" b="1" spc="5" dirty="0">
                <a:latin typeface="Arial"/>
                <a:cs typeface="Arial"/>
              </a:rPr>
              <a:t>s</a:t>
            </a:r>
            <a:r>
              <a:rPr sz="1600" b="1" spc="-5" dirty="0">
                <a:latin typeface="Arial"/>
                <a:cs typeface="Arial"/>
              </a:rPr>
              <a:t>se.it  20 marzo</a:t>
            </a:r>
            <a:r>
              <a:rPr sz="1600" b="1" spc="-1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nSpc>
                <a:spcPct val="142900"/>
              </a:lnSpc>
              <a:spcBef>
                <a:spcPts val="955"/>
              </a:spcBef>
            </a:pPr>
            <a:r>
              <a:rPr sz="1050" spc="-5" dirty="0">
                <a:solidFill>
                  <a:srgbClr val="444444"/>
                </a:solidFill>
                <a:latin typeface="Times New Roman"/>
                <a:cs typeface="Times New Roman"/>
              </a:rPr>
              <a:t>Nell’ambito della manifestazione, </a:t>
            </a:r>
            <a:r>
              <a:rPr sz="1050" dirty="0">
                <a:solidFill>
                  <a:srgbClr val="444444"/>
                </a:solidFill>
                <a:latin typeface="Times New Roman"/>
                <a:cs typeface="Times New Roman"/>
              </a:rPr>
              <a:t>Rocca </a:t>
            </a:r>
            <a:r>
              <a:rPr sz="1050" spc="-5" dirty="0">
                <a:solidFill>
                  <a:srgbClr val="444444"/>
                </a:solidFill>
                <a:latin typeface="Times New Roman"/>
                <a:cs typeface="Times New Roman"/>
              </a:rPr>
              <a:t>Salimbeni, </a:t>
            </a:r>
            <a:r>
              <a:rPr sz="1050" dirty="0">
                <a:solidFill>
                  <a:srgbClr val="444444"/>
                </a:solidFill>
                <a:latin typeface="Times New Roman"/>
                <a:cs typeface="Times New Roman"/>
              </a:rPr>
              <a:t>sede </a:t>
            </a:r>
            <a:r>
              <a:rPr sz="1050" spc="-5" dirty="0">
                <a:solidFill>
                  <a:srgbClr val="444444"/>
                </a:solidFill>
                <a:latin typeface="Times New Roman"/>
                <a:cs typeface="Times New Roman"/>
              </a:rPr>
              <a:t>storica </a:t>
            </a:r>
            <a:r>
              <a:rPr sz="1050" dirty="0">
                <a:solidFill>
                  <a:srgbClr val="444444"/>
                </a:solidFill>
                <a:latin typeface="Times New Roman"/>
                <a:cs typeface="Times New Roman"/>
              </a:rPr>
              <a:t>di Banca Mps a </a:t>
            </a:r>
            <a:r>
              <a:rPr sz="1050" spc="-5" dirty="0">
                <a:solidFill>
                  <a:srgbClr val="444444"/>
                </a:solidFill>
                <a:latin typeface="Times New Roman"/>
                <a:cs typeface="Times New Roman"/>
              </a:rPr>
              <a:t>Siena, il </a:t>
            </a:r>
            <a:r>
              <a:rPr sz="1050" dirty="0">
                <a:solidFill>
                  <a:srgbClr val="444444"/>
                </a:solidFill>
                <a:latin typeface="Times New Roman"/>
                <a:cs typeface="Times New Roman"/>
              </a:rPr>
              <a:t>19 e 20 </a:t>
            </a:r>
            <a:r>
              <a:rPr sz="1050" spc="-5" dirty="0">
                <a:solidFill>
                  <a:srgbClr val="444444"/>
                </a:solidFill>
                <a:latin typeface="Times New Roman"/>
                <a:cs typeface="Times New Roman"/>
              </a:rPr>
              <a:t>marzo </a:t>
            </a:r>
            <a:r>
              <a:rPr sz="1050" dirty="0">
                <a:solidFill>
                  <a:srgbClr val="444444"/>
                </a:solidFill>
                <a:latin typeface="Times New Roman"/>
                <a:cs typeface="Times New Roman"/>
              </a:rPr>
              <a:t>ha </a:t>
            </a:r>
            <a:r>
              <a:rPr sz="1050" spc="-5" dirty="0">
                <a:solidFill>
                  <a:srgbClr val="444444"/>
                </a:solidFill>
                <a:latin typeface="Times New Roman"/>
                <a:cs typeface="Times New Roman"/>
              </a:rPr>
              <a:t>aperto  le porte </a:t>
            </a:r>
            <a:r>
              <a:rPr sz="1050" dirty="0">
                <a:solidFill>
                  <a:srgbClr val="444444"/>
                </a:solidFill>
                <a:latin typeface="Times New Roman"/>
                <a:cs typeface="Times New Roman"/>
              </a:rPr>
              <a:t>ai ragazzi </a:t>
            </a:r>
            <a:r>
              <a:rPr sz="1050" spc="-5" dirty="0">
                <a:solidFill>
                  <a:srgbClr val="444444"/>
                </a:solidFill>
                <a:latin typeface="Times New Roman"/>
                <a:cs typeface="Times New Roman"/>
              </a:rPr>
              <a:t>della scuola primaria Giovanni </a:t>
            </a:r>
            <a:r>
              <a:rPr sz="1050" dirty="0">
                <a:solidFill>
                  <a:srgbClr val="444444"/>
                </a:solidFill>
                <a:latin typeface="Times New Roman"/>
                <a:cs typeface="Times New Roman"/>
              </a:rPr>
              <a:t>Pascoli e </a:t>
            </a:r>
            <a:r>
              <a:rPr sz="1050" spc="-5" dirty="0">
                <a:solidFill>
                  <a:srgbClr val="444444"/>
                </a:solidFill>
                <a:latin typeface="Times New Roman"/>
                <a:cs typeface="Times New Roman"/>
              </a:rPr>
              <a:t>della </a:t>
            </a:r>
            <a:r>
              <a:rPr sz="1050" dirty="0">
                <a:solidFill>
                  <a:srgbClr val="444444"/>
                </a:solidFill>
                <a:latin typeface="Times New Roman"/>
                <a:cs typeface="Times New Roman"/>
              </a:rPr>
              <a:t>scuola </a:t>
            </a:r>
            <a:r>
              <a:rPr sz="1050" spc="-5" dirty="0">
                <a:solidFill>
                  <a:srgbClr val="444444"/>
                </a:solidFill>
                <a:latin typeface="Times New Roman"/>
                <a:cs typeface="Times New Roman"/>
              </a:rPr>
              <a:t>primaria Simone Martini, </a:t>
            </a:r>
            <a:r>
              <a:rPr sz="1050" dirty="0">
                <a:solidFill>
                  <a:srgbClr val="444444"/>
                </a:solidFill>
                <a:latin typeface="Times New Roman"/>
                <a:cs typeface="Times New Roman"/>
              </a:rPr>
              <a:t>che </a:t>
            </a:r>
            <a:r>
              <a:rPr sz="1050" spc="-5" dirty="0">
                <a:solidFill>
                  <a:srgbClr val="444444"/>
                </a:solidFill>
                <a:latin typeface="Times New Roman"/>
                <a:cs typeface="Times New Roman"/>
              </a:rPr>
              <a:t>grazie alla  </a:t>
            </a:r>
            <a:r>
              <a:rPr sz="1050" dirty="0">
                <a:solidFill>
                  <a:srgbClr val="444444"/>
                </a:solidFill>
                <a:latin typeface="Times New Roman"/>
                <a:cs typeface="Times New Roman"/>
              </a:rPr>
              <a:t>guida del </a:t>
            </a:r>
            <a:r>
              <a:rPr sz="1050" spc="-5" dirty="0">
                <a:solidFill>
                  <a:srgbClr val="444444"/>
                </a:solidFill>
                <a:latin typeface="Times New Roman"/>
                <a:cs typeface="Times New Roman"/>
              </a:rPr>
              <a:t>Comitato Amici </a:t>
            </a:r>
            <a:r>
              <a:rPr sz="1050" spc="5" dirty="0">
                <a:solidFill>
                  <a:srgbClr val="444444"/>
                </a:solidFill>
                <a:latin typeface="Times New Roman"/>
                <a:cs typeface="Times New Roman"/>
              </a:rPr>
              <a:t>del </a:t>
            </a:r>
            <a:r>
              <a:rPr sz="1050" dirty="0">
                <a:solidFill>
                  <a:srgbClr val="444444"/>
                </a:solidFill>
                <a:latin typeface="Times New Roman"/>
                <a:cs typeface="Times New Roman"/>
              </a:rPr>
              <a:t>Palio </a:t>
            </a:r>
            <a:r>
              <a:rPr sz="1050" spc="-5" dirty="0">
                <a:solidFill>
                  <a:srgbClr val="444444"/>
                </a:solidFill>
                <a:latin typeface="Times New Roman"/>
                <a:cs typeface="Times New Roman"/>
              </a:rPr>
              <a:t>hanno potuto ammirare </a:t>
            </a:r>
            <a:r>
              <a:rPr sz="1050" dirty="0">
                <a:solidFill>
                  <a:srgbClr val="444444"/>
                </a:solidFill>
                <a:latin typeface="Times New Roman"/>
                <a:cs typeface="Times New Roman"/>
              </a:rPr>
              <a:t>opere </a:t>
            </a:r>
            <a:r>
              <a:rPr sz="1050" spc="-5" dirty="0">
                <a:solidFill>
                  <a:srgbClr val="444444"/>
                </a:solidFill>
                <a:latin typeface="Times New Roman"/>
                <a:cs typeface="Times New Roman"/>
              </a:rPr>
              <a:t>d’arte riguardanti la storia </a:t>
            </a:r>
            <a:r>
              <a:rPr sz="1050" dirty="0">
                <a:solidFill>
                  <a:srgbClr val="444444"/>
                </a:solidFill>
                <a:latin typeface="Times New Roman"/>
                <a:cs typeface="Times New Roman"/>
              </a:rPr>
              <a:t>e </a:t>
            </a:r>
            <a:r>
              <a:rPr sz="1050" spc="-5" dirty="0">
                <a:solidFill>
                  <a:srgbClr val="444444"/>
                </a:solidFill>
                <a:latin typeface="Times New Roman"/>
                <a:cs typeface="Times New Roman"/>
              </a:rPr>
              <a:t>la tradizione della  città, dove </a:t>
            </a:r>
            <a:r>
              <a:rPr sz="1050" dirty="0">
                <a:solidFill>
                  <a:srgbClr val="444444"/>
                </a:solidFill>
                <a:latin typeface="Times New Roman"/>
                <a:cs typeface="Times New Roman"/>
              </a:rPr>
              <a:t>sono </a:t>
            </a:r>
            <a:r>
              <a:rPr sz="1050" spc="-5" dirty="0">
                <a:solidFill>
                  <a:srgbClr val="444444"/>
                </a:solidFill>
                <a:latin typeface="Times New Roman"/>
                <a:cs typeface="Times New Roman"/>
              </a:rPr>
              <a:t>rappresentate la sfilata </a:t>
            </a:r>
            <a:r>
              <a:rPr sz="1050" dirty="0">
                <a:solidFill>
                  <a:srgbClr val="444444"/>
                </a:solidFill>
                <a:latin typeface="Times New Roman"/>
                <a:cs typeface="Times New Roman"/>
              </a:rPr>
              <a:t>dei </a:t>
            </a:r>
            <a:r>
              <a:rPr sz="1050" spc="-5" dirty="0">
                <a:solidFill>
                  <a:srgbClr val="444444"/>
                </a:solidFill>
                <a:latin typeface="Times New Roman"/>
                <a:cs typeface="Times New Roman"/>
              </a:rPr>
              <a:t>carri allegorici delle Contrade. </a:t>
            </a:r>
            <a:r>
              <a:rPr sz="1050" dirty="0">
                <a:solidFill>
                  <a:srgbClr val="444444"/>
                </a:solidFill>
                <a:latin typeface="Times New Roman"/>
                <a:cs typeface="Times New Roman"/>
              </a:rPr>
              <a:t>Tali </a:t>
            </a:r>
            <a:r>
              <a:rPr sz="1050" spc="-5" dirty="0">
                <a:solidFill>
                  <a:srgbClr val="444444"/>
                </a:solidFill>
                <a:latin typeface="Times New Roman"/>
                <a:cs typeface="Times New Roman"/>
              </a:rPr>
              <a:t>opere, entrambe </a:t>
            </a:r>
            <a:r>
              <a:rPr sz="1050" dirty="0">
                <a:solidFill>
                  <a:srgbClr val="444444"/>
                </a:solidFill>
                <a:latin typeface="Times New Roman"/>
                <a:cs typeface="Times New Roman"/>
              </a:rPr>
              <a:t>di Vincenzo  </a:t>
            </a:r>
            <a:r>
              <a:rPr sz="1050" spc="-5" dirty="0">
                <a:solidFill>
                  <a:srgbClr val="444444"/>
                </a:solidFill>
                <a:latin typeface="Times New Roman"/>
                <a:cs typeface="Times New Roman"/>
              </a:rPr>
              <a:t>Rustici </a:t>
            </a:r>
            <a:r>
              <a:rPr sz="1050" dirty="0">
                <a:solidFill>
                  <a:srgbClr val="444444"/>
                </a:solidFill>
                <a:latin typeface="Times New Roman"/>
                <a:cs typeface="Times New Roman"/>
              </a:rPr>
              <a:t>e </a:t>
            </a:r>
            <a:r>
              <a:rPr sz="1050" spc="-5" dirty="0">
                <a:solidFill>
                  <a:srgbClr val="444444"/>
                </a:solidFill>
                <a:latin typeface="Times New Roman"/>
                <a:cs typeface="Times New Roman"/>
              </a:rPr>
              <a:t>inserite </a:t>
            </a:r>
            <a:r>
              <a:rPr sz="1050" dirty="0">
                <a:solidFill>
                  <a:srgbClr val="444444"/>
                </a:solidFill>
                <a:latin typeface="Times New Roman"/>
                <a:cs typeface="Times New Roman"/>
              </a:rPr>
              <a:t>nel </a:t>
            </a:r>
            <a:r>
              <a:rPr sz="1050" spc="-5" dirty="0">
                <a:solidFill>
                  <a:srgbClr val="444444"/>
                </a:solidFill>
                <a:latin typeface="Times New Roman"/>
                <a:cs typeface="Times New Roman"/>
              </a:rPr>
              <a:t>percorso museale della collezione artistica </a:t>
            </a:r>
            <a:r>
              <a:rPr sz="1050" dirty="0">
                <a:solidFill>
                  <a:srgbClr val="444444"/>
                </a:solidFill>
                <a:latin typeface="Times New Roman"/>
                <a:cs typeface="Times New Roman"/>
              </a:rPr>
              <a:t>di Banca </a:t>
            </a:r>
            <a:r>
              <a:rPr sz="1050" spc="-5" dirty="0">
                <a:solidFill>
                  <a:srgbClr val="444444"/>
                </a:solidFill>
                <a:latin typeface="Times New Roman"/>
                <a:cs typeface="Times New Roman"/>
              </a:rPr>
              <a:t>Monte </a:t>
            </a:r>
            <a:r>
              <a:rPr sz="1050" dirty="0">
                <a:solidFill>
                  <a:srgbClr val="444444"/>
                </a:solidFill>
                <a:latin typeface="Times New Roman"/>
                <a:cs typeface="Times New Roman"/>
              </a:rPr>
              <a:t>dei Paschi di Siena, </a:t>
            </a:r>
            <a:r>
              <a:rPr sz="1050" spc="-5" dirty="0">
                <a:solidFill>
                  <a:srgbClr val="444444"/>
                </a:solidFill>
                <a:latin typeface="Times New Roman"/>
                <a:cs typeface="Times New Roman"/>
              </a:rPr>
              <a:t>sono state  illustrate </a:t>
            </a:r>
            <a:r>
              <a:rPr sz="1050" dirty="0">
                <a:solidFill>
                  <a:srgbClr val="444444"/>
                </a:solidFill>
                <a:latin typeface="Times New Roman"/>
                <a:cs typeface="Times New Roman"/>
              </a:rPr>
              <a:t>e </a:t>
            </a:r>
            <a:r>
              <a:rPr sz="1050" spc="-5" dirty="0">
                <a:solidFill>
                  <a:srgbClr val="444444"/>
                </a:solidFill>
                <a:latin typeface="Times New Roman"/>
                <a:cs typeface="Times New Roman"/>
              </a:rPr>
              <a:t>rese comprensibili agli alunni, </a:t>
            </a:r>
            <a:r>
              <a:rPr sz="1050" dirty="0">
                <a:solidFill>
                  <a:srgbClr val="444444"/>
                </a:solidFill>
                <a:latin typeface="Times New Roman"/>
                <a:cs typeface="Times New Roman"/>
              </a:rPr>
              <a:t>offrendo </a:t>
            </a:r>
            <a:r>
              <a:rPr sz="1050" spc="-5" dirty="0">
                <a:solidFill>
                  <a:srgbClr val="444444"/>
                </a:solidFill>
                <a:latin typeface="Times New Roman"/>
                <a:cs typeface="Times New Roman"/>
              </a:rPr>
              <a:t>l’opportunità </a:t>
            </a:r>
            <a:r>
              <a:rPr sz="1050" dirty="0">
                <a:solidFill>
                  <a:srgbClr val="444444"/>
                </a:solidFill>
                <a:latin typeface="Times New Roman"/>
                <a:cs typeface="Times New Roman"/>
              </a:rPr>
              <a:t>di </a:t>
            </a:r>
            <a:r>
              <a:rPr sz="1050" spc="-5" dirty="0">
                <a:solidFill>
                  <a:srgbClr val="444444"/>
                </a:solidFill>
                <a:latin typeface="Times New Roman"/>
                <a:cs typeface="Times New Roman"/>
              </a:rPr>
              <a:t>esprimere, in </a:t>
            </a:r>
            <a:r>
              <a:rPr sz="1050" dirty="0">
                <a:solidFill>
                  <a:srgbClr val="444444"/>
                </a:solidFill>
                <a:latin typeface="Times New Roman"/>
                <a:cs typeface="Times New Roman"/>
              </a:rPr>
              <a:t>seguito, </a:t>
            </a:r>
            <a:r>
              <a:rPr sz="1050" spc="-5" dirty="0">
                <a:solidFill>
                  <a:srgbClr val="444444"/>
                </a:solidFill>
                <a:latin typeface="Times New Roman"/>
                <a:cs typeface="Times New Roman"/>
              </a:rPr>
              <a:t>tutto ciò </a:t>
            </a:r>
            <a:r>
              <a:rPr sz="1050" dirty="0">
                <a:solidFill>
                  <a:srgbClr val="444444"/>
                </a:solidFill>
                <a:latin typeface="Times New Roman"/>
                <a:cs typeface="Times New Roman"/>
              </a:rPr>
              <a:t>che </a:t>
            </a:r>
            <a:r>
              <a:rPr sz="1050" spc="-5" dirty="0">
                <a:solidFill>
                  <a:srgbClr val="444444"/>
                </a:solidFill>
                <a:latin typeface="Times New Roman"/>
                <a:cs typeface="Times New Roman"/>
              </a:rPr>
              <a:t>il </a:t>
            </a:r>
            <a:r>
              <a:rPr sz="1050" dirty="0">
                <a:solidFill>
                  <a:srgbClr val="444444"/>
                </a:solidFill>
                <a:latin typeface="Times New Roman"/>
                <a:cs typeface="Times New Roman"/>
              </a:rPr>
              <a:t>racconto  ha </a:t>
            </a:r>
            <a:r>
              <a:rPr sz="1050" spc="-5" dirty="0">
                <a:solidFill>
                  <a:srgbClr val="444444"/>
                </a:solidFill>
                <a:latin typeface="Times New Roman"/>
                <a:cs typeface="Times New Roman"/>
              </a:rPr>
              <a:t>lasciato loro impresso attraverso elaborati artistici </a:t>
            </a:r>
            <a:r>
              <a:rPr sz="1050" dirty="0">
                <a:solidFill>
                  <a:srgbClr val="444444"/>
                </a:solidFill>
                <a:latin typeface="Times New Roman"/>
                <a:cs typeface="Times New Roman"/>
              </a:rPr>
              <a:t>e </a:t>
            </a:r>
            <a:r>
              <a:rPr sz="1050" spc="-5" dirty="0">
                <a:solidFill>
                  <a:srgbClr val="444444"/>
                </a:solidFill>
                <a:latin typeface="Times New Roman"/>
                <a:cs typeface="Times New Roman"/>
              </a:rPr>
              <a:t>creativi. </a:t>
            </a:r>
            <a:r>
              <a:rPr sz="1050" dirty="0">
                <a:solidFill>
                  <a:srgbClr val="444444"/>
                </a:solidFill>
                <a:latin typeface="Times New Roman"/>
                <a:cs typeface="Times New Roman"/>
              </a:rPr>
              <a:t>Sono </a:t>
            </a:r>
            <a:r>
              <a:rPr sz="1050" spc="-5" dirty="0">
                <a:solidFill>
                  <a:srgbClr val="444444"/>
                </a:solidFill>
                <a:latin typeface="Times New Roman"/>
                <a:cs typeface="Times New Roman"/>
              </a:rPr>
              <a:t>stati, inoltre, illustrati </a:t>
            </a:r>
            <a:r>
              <a:rPr sz="1050" dirty="0">
                <a:solidFill>
                  <a:srgbClr val="444444"/>
                </a:solidFill>
                <a:latin typeface="Times New Roman"/>
                <a:cs typeface="Times New Roman"/>
              </a:rPr>
              <a:t>i </a:t>
            </a:r>
            <a:r>
              <a:rPr sz="1050" spc="-5" dirty="0">
                <a:solidFill>
                  <a:srgbClr val="444444"/>
                </a:solidFill>
                <a:latin typeface="Times New Roman"/>
                <a:cs typeface="Times New Roman"/>
              </a:rPr>
              <a:t>cambiamenti </a:t>
            </a:r>
            <a:r>
              <a:rPr sz="1050" dirty="0">
                <a:solidFill>
                  <a:srgbClr val="444444"/>
                </a:solidFill>
                <a:latin typeface="Times New Roman"/>
                <a:cs typeface="Times New Roman"/>
              </a:rPr>
              <a:t>che  hanno </a:t>
            </a:r>
            <a:r>
              <a:rPr sz="1050" spc="-5" dirty="0">
                <a:solidFill>
                  <a:srgbClr val="444444"/>
                </a:solidFill>
                <a:latin typeface="Times New Roman"/>
                <a:cs typeface="Times New Roman"/>
              </a:rPr>
              <a:t>interessato sotto il profilo architettonico </a:t>
            </a:r>
            <a:r>
              <a:rPr sz="1050" dirty="0">
                <a:solidFill>
                  <a:srgbClr val="444444"/>
                </a:solidFill>
                <a:latin typeface="Times New Roman"/>
                <a:cs typeface="Times New Roman"/>
              </a:rPr>
              <a:t>Piazza del </a:t>
            </a:r>
            <a:r>
              <a:rPr sz="1050" spc="-5" dirty="0">
                <a:solidFill>
                  <a:srgbClr val="444444"/>
                </a:solidFill>
                <a:latin typeface="Times New Roman"/>
                <a:cs typeface="Times New Roman"/>
              </a:rPr>
              <a:t>Campo, il </a:t>
            </a:r>
            <a:r>
              <a:rPr sz="1050" dirty="0">
                <a:solidFill>
                  <a:srgbClr val="444444"/>
                </a:solidFill>
                <a:latin typeface="Times New Roman"/>
                <a:cs typeface="Times New Roman"/>
              </a:rPr>
              <a:t>cui </a:t>
            </a:r>
            <a:r>
              <a:rPr sz="1050" spc="-5" dirty="0">
                <a:solidFill>
                  <a:srgbClr val="444444"/>
                </a:solidFill>
                <a:latin typeface="Times New Roman"/>
                <a:cs typeface="Times New Roman"/>
              </a:rPr>
              <a:t>aspetto </a:t>
            </a:r>
            <a:r>
              <a:rPr sz="1050" dirty="0">
                <a:solidFill>
                  <a:srgbClr val="444444"/>
                </a:solidFill>
                <a:latin typeface="Times New Roman"/>
                <a:cs typeface="Times New Roman"/>
              </a:rPr>
              <a:t>ha </a:t>
            </a:r>
            <a:r>
              <a:rPr sz="1050" spc="-5" dirty="0">
                <a:solidFill>
                  <a:srgbClr val="444444"/>
                </a:solidFill>
                <a:latin typeface="Times New Roman"/>
                <a:cs typeface="Times New Roman"/>
              </a:rPr>
              <a:t>visto mutazioni significative </a:t>
            </a:r>
            <a:r>
              <a:rPr sz="1050" dirty="0">
                <a:solidFill>
                  <a:srgbClr val="444444"/>
                </a:solidFill>
                <a:latin typeface="Times New Roman"/>
                <a:cs typeface="Times New Roman"/>
              </a:rPr>
              <a:t>a  </a:t>
            </a:r>
            <a:r>
              <a:rPr sz="1050" spc="-5" dirty="0">
                <a:solidFill>
                  <a:srgbClr val="444444"/>
                </a:solidFill>
                <a:latin typeface="Times New Roman"/>
                <a:cs typeface="Times New Roman"/>
              </a:rPr>
              <a:t>seguito della dominazione </a:t>
            </a:r>
            <a:r>
              <a:rPr sz="1050" spc="-10" dirty="0">
                <a:solidFill>
                  <a:srgbClr val="444444"/>
                </a:solidFill>
                <a:latin typeface="Times New Roman"/>
                <a:cs typeface="Times New Roman"/>
              </a:rPr>
              <a:t>prima </a:t>
            </a:r>
            <a:r>
              <a:rPr sz="1050" dirty="0">
                <a:solidFill>
                  <a:srgbClr val="444444"/>
                </a:solidFill>
                <a:latin typeface="Times New Roman"/>
                <a:cs typeface="Times New Roman"/>
              </a:rPr>
              <a:t>spagnola, poi </a:t>
            </a:r>
            <a:r>
              <a:rPr sz="1050" spc="-5" dirty="0">
                <a:solidFill>
                  <a:srgbClr val="444444"/>
                </a:solidFill>
                <a:latin typeface="Times New Roman"/>
                <a:cs typeface="Times New Roman"/>
              </a:rPr>
              <a:t>fiorentina. </a:t>
            </a:r>
            <a:r>
              <a:rPr sz="1050" dirty="0">
                <a:solidFill>
                  <a:srgbClr val="444444"/>
                </a:solidFill>
                <a:latin typeface="Times New Roman"/>
                <a:cs typeface="Times New Roman"/>
              </a:rPr>
              <a:t>Partendo </a:t>
            </a:r>
            <a:r>
              <a:rPr sz="1050" spc="-5" dirty="0">
                <a:solidFill>
                  <a:srgbClr val="444444"/>
                </a:solidFill>
                <a:latin typeface="Times New Roman"/>
                <a:cs typeface="Times New Roman"/>
              </a:rPr>
              <a:t>dal tema principale </a:t>
            </a:r>
            <a:r>
              <a:rPr sz="1050" dirty="0">
                <a:solidFill>
                  <a:srgbClr val="444444"/>
                </a:solidFill>
                <a:latin typeface="Times New Roman"/>
                <a:cs typeface="Times New Roman"/>
              </a:rPr>
              <a:t>del </a:t>
            </a:r>
            <a:r>
              <a:rPr sz="1050" spc="-5" dirty="0">
                <a:solidFill>
                  <a:srgbClr val="444444"/>
                </a:solidFill>
                <a:latin typeface="Times New Roman"/>
                <a:cs typeface="Times New Roman"/>
              </a:rPr>
              <a:t>Festival </a:t>
            </a:r>
            <a:r>
              <a:rPr sz="1050" dirty="0">
                <a:solidFill>
                  <a:srgbClr val="444444"/>
                </a:solidFill>
                <a:latin typeface="Times New Roman"/>
                <a:cs typeface="Times New Roman"/>
              </a:rPr>
              <a:t>– i segni –  </a:t>
            </a:r>
            <a:r>
              <a:rPr sz="1050" spc="-5" dirty="0">
                <a:solidFill>
                  <a:srgbClr val="444444"/>
                </a:solidFill>
                <a:latin typeface="Times New Roman"/>
                <a:cs typeface="Times New Roman"/>
              </a:rPr>
              <a:t>l’iniziativa </a:t>
            </a:r>
            <a:r>
              <a:rPr sz="1050" spc="-10" dirty="0">
                <a:solidFill>
                  <a:srgbClr val="444444"/>
                </a:solidFill>
                <a:latin typeface="Times New Roman"/>
                <a:cs typeface="Times New Roman"/>
              </a:rPr>
              <a:t>mira </a:t>
            </a:r>
            <a:r>
              <a:rPr sz="1050" dirty="0">
                <a:solidFill>
                  <a:srgbClr val="444444"/>
                </a:solidFill>
                <a:latin typeface="Times New Roman"/>
                <a:cs typeface="Times New Roman"/>
              </a:rPr>
              <a:t>a </a:t>
            </a:r>
            <a:r>
              <a:rPr sz="1050" spc="-5" dirty="0">
                <a:solidFill>
                  <a:srgbClr val="444444"/>
                </a:solidFill>
                <a:latin typeface="Times New Roman"/>
                <a:cs typeface="Times New Roman"/>
              </a:rPr>
              <a:t>far </a:t>
            </a:r>
            <a:r>
              <a:rPr sz="1050" dirty="0">
                <a:solidFill>
                  <a:srgbClr val="444444"/>
                </a:solidFill>
                <a:latin typeface="Times New Roman"/>
                <a:cs typeface="Times New Roman"/>
              </a:rPr>
              <a:t>conoscere e </a:t>
            </a:r>
            <a:r>
              <a:rPr sz="1050" spc="-5" dirty="0">
                <a:solidFill>
                  <a:srgbClr val="444444"/>
                </a:solidFill>
                <a:latin typeface="Times New Roman"/>
                <a:cs typeface="Times New Roman"/>
              </a:rPr>
              <a:t>comprendere </a:t>
            </a:r>
            <a:r>
              <a:rPr sz="1050" dirty="0">
                <a:solidFill>
                  <a:srgbClr val="444444"/>
                </a:solidFill>
                <a:latin typeface="Times New Roman"/>
                <a:cs typeface="Times New Roman"/>
              </a:rPr>
              <a:t>ai </a:t>
            </a:r>
            <a:r>
              <a:rPr sz="1050" spc="-5" dirty="0">
                <a:solidFill>
                  <a:srgbClr val="444444"/>
                </a:solidFill>
                <a:latin typeface="Times New Roman"/>
                <a:cs typeface="Times New Roman"/>
              </a:rPr>
              <a:t>giovani </a:t>
            </a:r>
            <a:r>
              <a:rPr sz="1050" dirty="0">
                <a:solidFill>
                  <a:srgbClr val="444444"/>
                </a:solidFill>
                <a:latin typeface="Times New Roman"/>
                <a:cs typeface="Times New Roman"/>
              </a:rPr>
              <a:t>alunni </a:t>
            </a:r>
            <a:r>
              <a:rPr sz="1050" spc="-5" dirty="0">
                <a:solidFill>
                  <a:srgbClr val="444444"/>
                </a:solidFill>
                <a:latin typeface="Times New Roman"/>
                <a:cs typeface="Times New Roman"/>
              </a:rPr>
              <a:t>la storia della loro città </a:t>
            </a:r>
            <a:r>
              <a:rPr sz="1050" dirty="0">
                <a:solidFill>
                  <a:srgbClr val="444444"/>
                </a:solidFill>
                <a:latin typeface="Times New Roman"/>
                <a:cs typeface="Times New Roman"/>
              </a:rPr>
              <a:t>e quindi del </a:t>
            </a:r>
            <a:r>
              <a:rPr sz="1050" spc="-5" dirty="0">
                <a:solidFill>
                  <a:srgbClr val="444444"/>
                </a:solidFill>
                <a:latin typeface="Times New Roman"/>
                <a:cs typeface="Times New Roman"/>
              </a:rPr>
              <a:t>mondo che  quotidianamente abitano, attraverso </a:t>
            </a:r>
            <a:r>
              <a:rPr sz="1050" dirty="0">
                <a:solidFill>
                  <a:srgbClr val="444444"/>
                </a:solidFill>
                <a:latin typeface="Times New Roman"/>
                <a:cs typeface="Times New Roman"/>
              </a:rPr>
              <a:t>i </a:t>
            </a:r>
            <a:r>
              <a:rPr sz="1050" spc="-5" dirty="0">
                <a:solidFill>
                  <a:srgbClr val="444444"/>
                </a:solidFill>
                <a:latin typeface="Times New Roman"/>
                <a:cs typeface="Times New Roman"/>
              </a:rPr>
              <a:t>simboli </a:t>
            </a:r>
            <a:r>
              <a:rPr sz="1050" dirty="0">
                <a:solidFill>
                  <a:srgbClr val="444444"/>
                </a:solidFill>
                <a:latin typeface="Times New Roman"/>
                <a:cs typeface="Times New Roman"/>
              </a:rPr>
              <a:t>e </a:t>
            </a:r>
            <a:r>
              <a:rPr sz="1050" spc="-5" dirty="0">
                <a:solidFill>
                  <a:srgbClr val="444444"/>
                </a:solidFill>
                <a:latin typeface="Times New Roman"/>
                <a:cs typeface="Times New Roman"/>
              </a:rPr>
              <a:t>gli emblemi della tradizione </a:t>
            </a:r>
            <a:r>
              <a:rPr sz="1050" dirty="0">
                <a:solidFill>
                  <a:srgbClr val="444444"/>
                </a:solidFill>
                <a:latin typeface="Times New Roman"/>
                <a:cs typeface="Times New Roman"/>
              </a:rPr>
              <a:t>che </a:t>
            </a:r>
            <a:r>
              <a:rPr sz="1050" spc="-5" dirty="0">
                <a:solidFill>
                  <a:srgbClr val="444444"/>
                </a:solidFill>
                <a:latin typeface="Times New Roman"/>
                <a:cs typeface="Times New Roman"/>
              </a:rPr>
              <a:t>si sono succeduti </a:t>
            </a:r>
            <a:r>
              <a:rPr sz="1050" dirty="0">
                <a:solidFill>
                  <a:srgbClr val="444444"/>
                </a:solidFill>
                <a:latin typeface="Times New Roman"/>
                <a:cs typeface="Times New Roman"/>
              </a:rPr>
              <a:t>nei</a:t>
            </a:r>
            <a:r>
              <a:rPr sz="1050" spc="170" dirty="0">
                <a:solidFill>
                  <a:srgbClr val="444444"/>
                </a:solidFill>
                <a:latin typeface="Times New Roman"/>
                <a:cs typeface="Times New Roman"/>
              </a:rPr>
              <a:t> </a:t>
            </a:r>
            <a:r>
              <a:rPr sz="1050" spc="-5" dirty="0">
                <a:solidFill>
                  <a:srgbClr val="444444"/>
                </a:solidFill>
                <a:latin typeface="Times New Roman"/>
                <a:cs typeface="Times New Roman"/>
              </a:rPr>
              <a:t>secoli.</a:t>
            </a:r>
            <a:endParaRPr sz="1050">
              <a:latin typeface="Times New Roman"/>
              <a:cs typeface="Times New Roman"/>
            </a:endParaRPr>
          </a:p>
          <a:p>
            <a:pPr marL="12700" marR="333375">
              <a:lnSpc>
                <a:spcPct val="142900"/>
              </a:lnSpc>
            </a:pPr>
            <a:r>
              <a:rPr sz="1050" spc="-5" dirty="0">
                <a:solidFill>
                  <a:srgbClr val="444444"/>
                </a:solidFill>
                <a:latin typeface="Times New Roman"/>
                <a:cs typeface="Times New Roman"/>
              </a:rPr>
              <a:t>Dopo il </a:t>
            </a:r>
            <a:r>
              <a:rPr sz="1050" dirty="0">
                <a:solidFill>
                  <a:srgbClr val="444444"/>
                </a:solidFill>
                <a:latin typeface="Times New Roman"/>
                <a:cs typeface="Times New Roman"/>
              </a:rPr>
              <a:t>successo </a:t>
            </a:r>
            <a:r>
              <a:rPr sz="1050" spc="-5" dirty="0">
                <a:solidFill>
                  <a:srgbClr val="444444"/>
                </a:solidFill>
                <a:latin typeface="Times New Roman"/>
                <a:cs typeface="Times New Roman"/>
              </a:rPr>
              <a:t>della prima </a:t>
            </a:r>
            <a:r>
              <a:rPr sz="1050" dirty="0">
                <a:solidFill>
                  <a:srgbClr val="444444"/>
                </a:solidFill>
                <a:latin typeface="Times New Roman"/>
                <a:cs typeface="Times New Roman"/>
              </a:rPr>
              <a:t>edizione </a:t>
            </a:r>
            <a:r>
              <a:rPr sz="1050" spc="-5" dirty="0">
                <a:solidFill>
                  <a:srgbClr val="444444"/>
                </a:solidFill>
                <a:latin typeface="Times New Roman"/>
                <a:cs typeface="Times New Roman"/>
              </a:rPr>
              <a:t>2014 che </a:t>
            </a:r>
            <a:r>
              <a:rPr sz="1050" dirty="0">
                <a:solidFill>
                  <a:srgbClr val="444444"/>
                </a:solidFill>
                <a:latin typeface="Times New Roman"/>
                <a:cs typeface="Times New Roman"/>
              </a:rPr>
              <a:t>ha </a:t>
            </a:r>
            <a:r>
              <a:rPr sz="1050" spc="-5" dirty="0">
                <a:solidFill>
                  <a:srgbClr val="444444"/>
                </a:solidFill>
                <a:latin typeface="Times New Roman"/>
                <a:cs typeface="Times New Roman"/>
              </a:rPr>
              <a:t>visto </a:t>
            </a:r>
            <a:r>
              <a:rPr sz="1050" dirty="0">
                <a:solidFill>
                  <a:srgbClr val="444444"/>
                </a:solidFill>
                <a:latin typeface="Times New Roman"/>
                <a:cs typeface="Times New Roman"/>
              </a:rPr>
              <a:t>50 </a:t>
            </a:r>
            <a:r>
              <a:rPr sz="1050" spc="-5" dirty="0">
                <a:solidFill>
                  <a:srgbClr val="444444"/>
                </a:solidFill>
                <a:latin typeface="Times New Roman"/>
                <a:cs typeface="Times New Roman"/>
              </a:rPr>
              <a:t>città coinvolte </a:t>
            </a:r>
            <a:r>
              <a:rPr sz="1050" dirty="0">
                <a:solidFill>
                  <a:srgbClr val="444444"/>
                </a:solidFill>
                <a:latin typeface="Times New Roman"/>
                <a:cs typeface="Times New Roman"/>
              </a:rPr>
              <a:t>e </a:t>
            </a:r>
            <a:r>
              <a:rPr sz="1050" spc="-5" dirty="0">
                <a:solidFill>
                  <a:srgbClr val="444444"/>
                </a:solidFill>
                <a:latin typeface="Times New Roman"/>
                <a:cs typeface="Times New Roman"/>
              </a:rPr>
              <a:t>più </a:t>
            </a:r>
            <a:r>
              <a:rPr sz="1050" dirty="0">
                <a:solidFill>
                  <a:srgbClr val="444444"/>
                </a:solidFill>
                <a:latin typeface="Times New Roman"/>
                <a:cs typeface="Times New Roman"/>
              </a:rPr>
              <a:t>di 10.000 </a:t>
            </a:r>
            <a:r>
              <a:rPr sz="1050" spc="-5" dirty="0">
                <a:solidFill>
                  <a:srgbClr val="444444"/>
                </a:solidFill>
                <a:latin typeface="Times New Roman"/>
                <a:cs typeface="Times New Roman"/>
              </a:rPr>
              <a:t>bambini </a:t>
            </a:r>
            <a:r>
              <a:rPr sz="1050" dirty="0">
                <a:solidFill>
                  <a:srgbClr val="444444"/>
                </a:solidFill>
                <a:latin typeface="Times New Roman"/>
                <a:cs typeface="Times New Roman"/>
              </a:rPr>
              <a:t>e ragazzi  </a:t>
            </a:r>
            <a:r>
              <a:rPr sz="1050" spc="-5" dirty="0">
                <a:solidFill>
                  <a:srgbClr val="444444"/>
                </a:solidFill>
                <a:latin typeface="Times New Roman"/>
                <a:cs typeface="Times New Roman"/>
              </a:rPr>
              <a:t>cimentarsi </a:t>
            </a:r>
            <a:r>
              <a:rPr sz="1050" dirty="0">
                <a:solidFill>
                  <a:srgbClr val="444444"/>
                </a:solidFill>
                <a:latin typeface="Times New Roman"/>
                <a:cs typeface="Times New Roman"/>
              </a:rPr>
              <a:t>con </a:t>
            </a:r>
            <a:r>
              <a:rPr sz="1050" spc="-5" dirty="0">
                <a:solidFill>
                  <a:srgbClr val="444444"/>
                </a:solidFill>
                <a:latin typeface="Times New Roman"/>
                <a:cs typeface="Times New Roman"/>
              </a:rPr>
              <a:t>il tema </a:t>
            </a:r>
            <a:r>
              <a:rPr sz="1050" dirty="0">
                <a:solidFill>
                  <a:srgbClr val="444444"/>
                </a:solidFill>
                <a:latin typeface="Times New Roman"/>
                <a:cs typeface="Times New Roman"/>
              </a:rPr>
              <a:t>del Museo </a:t>
            </a:r>
            <a:r>
              <a:rPr sz="1050" spc="-5" dirty="0">
                <a:solidFill>
                  <a:srgbClr val="444444"/>
                </a:solidFill>
                <a:latin typeface="Times New Roman"/>
                <a:cs typeface="Times New Roman"/>
              </a:rPr>
              <a:t>Immaginario,</a:t>
            </a:r>
            <a:r>
              <a:rPr sz="1050" spc="-10" dirty="0">
                <a:solidFill>
                  <a:srgbClr val="444444"/>
                </a:solidFill>
                <a:latin typeface="Times New Roman"/>
                <a:cs typeface="Times New Roman"/>
              </a:rPr>
              <a:t> </a:t>
            </a:r>
            <a:r>
              <a:rPr sz="1050" dirty="0">
                <a:solidFill>
                  <a:srgbClr val="444444"/>
                </a:solidFill>
                <a:latin typeface="Times New Roman"/>
                <a:cs typeface="Times New Roman"/>
              </a:rPr>
              <a:t>Banca</a:t>
            </a:r>
            <a:endParaRPr sz="1050">
              <a:latin typeface="Times New Roman"/>
              <a:cs typeface="Times New Roman"/>
            </a:endParaRPr>
          </a:p>
          <a:p>
            <a:pPr marL="12700" marR="2959735">
              <a:lnSpc>
                <a:spcPct val="142900"/>
              </a:lnSpc>
            </a:pPr>
            <a:r>
              <a:rPr sz="1050" dirty="0">
                <a:solidFill>
                  <a:srgbClr val="444444"/>
                </a:solidFill>
                <a:latin typeface="Times New Roman"/>
                <a:cs typeface="Times New Roman"/>
              </a:rPr>
              <a:t>Mps </a:t>
            </a:r>
            <a:r>
              <a:rPr sz="1050" spc="-5" dirty="0">
                <a:solidFill>
                  <a:srgbClr val="444444"/>
                </a:solidFill>
                <a:latin typeface="Times New Roman"/>
                <a:cs typeface="Times New Roman"/>
              </a:rPr>
              <a:t>torna </a:t>
            </a:r>
            <a:r>
              <a:rPr sz="1050" dirty="0">
                <a:solidFill>
                  <a:srgbClr val="444444"/>
                </a:solidFill>
                <a:latin typeface="Times New Roman"/>
                <a:cs typeface="Times New Roman"/>
              </a:rPr>
              <a:t>a </a:t>
            </a:r>
            <a:r>
              <a:rPr sz="1050" spc="-5" dirty="0">
                <a:solidFill>
                  <a:srgbClr val="444444"/>
                </a:solidFill>
                <a:latin typeface="Times New Roman"/>
                <a:cs typeface="Times New Roman"/>
              </a:rPr>
              <a:t>garantire il proprio </a:t>
            </a:r>
            <a:r>
              <a:rPr sz="1050" dirty="0">
                <a:solidFill>
                  <a:srgbClr val="444444"/>
                </a:solidFill>
                <a:latin typeface="Times New Roman"/>
                <a:cs typeface="Times New Roman"/>
              </a:rPr>
              <a:t>appoggio al </a:t>
            </a:r>
            <a:r>
              <a:rPr sz="1050" spc="-5" dirty="0">
                <a:solidFill>
                  <a:srgbClr val="444444"/>
                </a:solidFill>
                <a:latin typeface="Times New Roman"/>
                <a:cs typeface="Times New Roman"/>
              </a:rPr>
              <a:t>“Festival </a:t>
            </a:r>
            <a:r>
              <a:rPr sz="1050" dirty="0">
                <a:solidFill>
                  <a:srgbClr val="444444"/>
                </a:solidFill>
                <a:latin typeface="Times New Roman"/>
                <a:cs typeface="Times New Roman"/>
              </a:rPr>
              <a:t>della  </a:t>
            </a:r>
            <a:r>
              <a:rPr sz="1050" spc="-5" dirty="0">
                <a:solidFill>
                  <a:srgbClr val="444444"/>
                </a:solidFill>
                <a:latin typeface="Times New Roman"/>
                <a:cs typeface="Times New Roman"/>
              </a:rPr>
              <a:t>Cultura Creativa”, </a:t>
            </a:r>
            <a:r>
              <a:rPr sz="1050" dirty="0">
                <a:solidFill>
                  <a:srgbClr val="444444"/>
                </a:solidFill>
                <a:latin typeface="Times New Roman"/>
                <a:cs typeface="Times New Roman"/>
              </a:rPr>
              <a:t>perché </a:t>
            </a:r>
            <a:r>
              <a:rPr sz="1050" spc="-5" dirty="0">
                <a:solidFill>
                  <a:srgbClr val="444444"/>
                </a:solidFill>
                <a:latin typeface="Times New Roman"/>
                <a:cs typeface="Times New Roman"/>
              </a:rPr>
              <a:t>scommettere </a:t>
            </a:r>
            <a:r>
              <a:rPr sz="1050" dirty="0">
                <a:solidFill>
                  <a:srgbClr val="444444"/>
                </a:solidFill>
                <a:latin typeface="Times New Roman"/>
                <a:cs typeface="Times New Roman"/>
              </a:rPr>
              <a:t>sui giovani e sulla  </a:t>
            </a:r>
            <a:r>
              <a:rPr sz="1050" spc="-5" dirty="0">
                <a:solidFill>
                  <a:srgbClr val="444444"/>
                </a:solidFill>
                <a:latin typeface="Times New Roman"/>
                <a:cs typeface="Times New Roman"/>
              </a:rPr>
              <a:t>cultura significa scommettere </a:t>
            </a:r>
            <a:r>
              <a:rPr sz="1050" dirty="0">
                <a:solidFill>
                  <a:srgbClr val="444444"/>
                </a:solidFill>
                <a:latin typeface="Times New Roman"/>
                <a:cs typeface="Times New Roman"/>
              </a:rPr>
              <a:t>sul </a:t>
            </a:r>
            <a:r>
              <a:rPr sz="1050" spc="-5" dirty="0">
                <a:solidFill>
                  <a:srgbClr val="444444"/>
                </a:solidFill>
                <a:latin typeface="Times New Roman"/>
                <a:cs typeface="Times New Roman"/>
              </a:rPr>
              <a:t>futuro </a:t>
            </a:r>
            <a:r>
              <a:rPr sz="1050" dirty="0">
                <a:solidFill>
                  <a:srgbClr val="444444"/>
                </a:solidFill>
                <a:latin typeface="Times New Roman"/>
                <a:cs typeface="Times New Roman"/>
              </a:rPr>
              <a:t>e </a:t>
            </a:r>
            <a:r>
              <a:rPr sz="1050" spc="-5" dirty="0">
                <a:solidFill>
                  <a:srgbClr val="444444"/>
                </a:solidFill>
                <a:latin typeface="Times New Roman"/>
                <a:cs typeface="Times New Roman"/>
              </a:rPr>
              <a:t>promuovere lo  sviluppo </a:t>
            </a:r>
            <a:r>
              <a:rPr sz="1050" dirty="0">
                <a:solidFill>
                  <a:srgbClr val="444444"/>
                </a:solidFill>
                <a:latin typeface="Times New Roman"/>
                <a:cs typeface="Times New Roman"/>
              </a:rPr>
              <a:t>e </a:t>
            </a:r>
            <a:r>
              <a:rPr sz="1050" spc="-5" dirty="0">
                <a:solidFill>
                  <a:srgbClr val="444444"/>
                </a:solidFill>
                <a:latin typeface="Times New Roman"/>
                <a:cs typeface="Times New Roman"/>
              </a:rPr>
              <a:t>la crescita </a:t>
            </a:r>
            <a:r>
              <a:rPr sz="1050" dirty="0">
                <a:solidFill>
                  <a:srgbClr val="444444"/>
                </a:solidFill>
                <a:latin typeface="Times New Roman"/>
                <a:cs typeface="Times New Roman"/>
              </a:rPr>
              <a:t>di </a:t>
            </a:r>
            <a:r>
              <a:rPr sz="1050" spc="-5" dirty="0">
                <a:solidFill>
                  <a:srgbClr val="444444"/>
                </a:solidFill>
                <a:latin typeface="Times New Roman"/>
                <a:cs typeface="Times New Roman"/>
              </a:rPr>
              <a:t>un’intera comunità, portatrice </a:t>
            </a:r>
            <a:r>
              <a:rPr sz="1050" dirty="0">
                <a:solidFill>
                  <a:srgbClr val="444444"/>
                </a:solidFill>
                <a:latin typeface="Times New Roman"/>
                <a:cs typeface="Times New Roman"/>
              </a:rPr>
              <a:t>di  </a:t>
            </a:r>
            <a:r>
              <a:rPr sz="1050" spc="-5" dirty="0">
                <a:solidFill>
                  <a:srgbClr val="444444"/>
                </a:solidFill>
                <a:latin typeface="Times New Roman"/>
                <a:cs typeface="Times New Roman"/>
              </a:rPr>
              <a:t>valori </a:t>
            </a:r>
            <a:r>
              <a:rPr sz="1050" dirty="0">
                <a:solidFill>
                  <a:srgbClr val="444444"/>
                </a:solidFill>
                <a:latin typeface="Times New Roman"/>
                <a:cs typeface="Times New Roman"/>
              </a:rPr>
              <a:t>e </a:t>
            </a:r>
            <a:r>
              <a:rPr sz="1050" spc="-5" dirty="0">
                <a:solidFill>
                  <a:srgbClr val="444444"/>
                </a:solidFill>
                <a:latin typeface="Times New Roman"/>
                <a:cs typeface="Times New Roman"/>
              </a:rPr>
              <a:t>innovazione. Il programma </a:t>
            </a:r>
            <a:r>
              <a:rPr sz="1050" dirty="0">
                <a:solidFill>
                  <a:srgbClr val="444444"/>
                </a:solidFill>
                <a:latin typeface="Times New Roman"/>
                <a:cs typeface="Times New Roman"/>
              </a:rPr>
              <a:t>del </a:t>
            </a:r>
            <a:r>
              <a:rPr sz="1050" spc="-5" dirty="0">
                <a:solidFill>
                  <a:srgbClr val="444444"/>
                </a:solidFill>
                <a:latin typeface="Times New Roman"/>
                <a:cs typeface="Times New Roman"/>
              </a:rPr>
              <a:t>Festival vede oltre  ottanta iniziative </a:t>
            </a:r>
            <a:r>
              <a:rPr sz="1050" dirty="0">
                <a:solidFill>
                  <a:srgbClr val="444444"/>
                </a:solidFill>
                <a:latin typeface="Times New Roman"/>
                <a:cs typeface="Times New Roman"/>
              </a:rPr>
              <a:t>dedicate ad </a:t>
            </a:r>
            <a:r>
              <a:rPr sz="1050" spc="-5" dirty="0">
                <a:solidFill>
                  <a:srgbClr val="444444"/>
                </a:solidFill>
                <a:latin typeface="Times New Roman"/>
                <a:cs typeface="Times New Roman"/>
              </a:rPr>
              <a:t>arte, </a:t>
            </a:r>
            <a:r>
              <a:rPr sz="1050" dirty="0">
                <a:solidFill>
                  <a:srgbClr val="444444"/>
                </a:solidFill>
                <a:latin typeface="Times New Roman"/>
                <a:cs typeface="Times New Roman"/>
              </a:rPr>
              <a:t>archeologia, </a:t>
            </a:r>
            <a:r>
              <a:rPr sz="1050" spc="-5" dirty="0">
                <a:solidFill>
                  <a:srgbClr val="444444"/>
                </a:solidFill>
                <a:latin typeface="Times New Roman"/>
                <a:cs typeface="Times New Roman"/>
              </a:rPr>
              <a:t>musica,  </a:t>
            </a:r>
            <a:r>
              <a:rPr sz="1050" dirty="0">
                <a:solidFill>
                  <a:srgbClr val="444444"/>
                </a:solidFill>
                <a:latin typeface="Times New Roman"/>
                <a:cs typeface="Times New Roman"/>
              </a:rPr>
              <a:t>canto, </a:t>
            </a:r>
            <a:r>
              <a:rPr sz="1050" spc="-5" dirty="0">
                <a:solidFill>
                  <a:srgbClr val="444444"/>
                </a:solidFill>
                <a:latin typeface="Times New Roman"/>
                <a:cs typeface="Times New Roman"/>
              </a:rPr>
              <a:t>lettura, teatro, robotica, nuove</a:t>
            </a:r>
            <a:r>
              <a:rPr sz="1050" spc="25" dirty="0">
                <a:solidFill>
                  <a:srgbClr val="444444"/>
                </a:solidFill>
                <a:latin typeface="Times New Roman"/>
                <a:cs typeface="Times New Roman"/>
              </a:rPr>
              <a:t> </a:t>
            </a:r>
            <a:r>
              <a:rPr sz="1050" spc="-5" dirty="0">
                <a:solidFill>
                  <a:srgbClr val="444444"/>
                </a:solidFill>
                <a:latin typeface="Times New Roman"/>
                <a:cs typeface="Times New Roman"/>
              </a:rPr>
              <a:t>tecnologie.</a:t>
            </a:r>
            <a:endParaRPr sz="1050">
              <a:latin typeface="Times New Roman"/>
              <a:cs typeface="Times New Roman"/>
            </a:endParaRPr>
          </a:p>
        </p:txBody>
      </p:sp>
      <p:sp>
        <p:nvSpPr>
          <p:cNvPr id="4" name="object 4"/>
          <p:cNvSpPr/>
          <p:nvPr/>
        </p:nvSpPr>
        <p:spPr>
          <a:xfrm>
            <a:off x="3982720" y="4969382"/>
            <a:ext cx="2857500" cy="214312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02408" y="660400"/>
            <a:ext cx="3574161" cy="4149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13025" y="1147317"/>
            <a:ext cx="2353043" cy="35394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877820" y="1573275"/>
            <a:ext cx="1823466" cy="19544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310133" y="1846579"/>
            <a:ext cx="2210051" cy="171322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246370" y="1846833"/>
            <a:ext cx="1044892" cy="152933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133340" y="8805214"/>
            <a:ext cx="952373" cy="828946"/>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133213"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9" name="object 9"/>
          <p:cNvSpPr/>
          <p:nvPr/>
        </p:nvSpPr>
        <p:spPr>
          <a:xfrm>
            <a:off x="6121780" y="8805214"/>
            <a:ext cx="927705" cy="1292181"/>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11" name="object 11"/>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35.860</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24.024</a:t>
            </a:r>
            <a:r>
              <a:rPr sz="950" b="1" dirty="0">
                <a:latin typeface="Times New Roman"/>
                <a:cs typeface="Times New Roman"/>
              </a:rPr>
              <a:t>	</a:t>
            </a:r>
            <a:r>
              <a:rPr sz="1425" b="1" spc="15" baseline="17543" dirty="0">
                <a:latin typeface="Times New Roman"/>
                <a:cs typeface="Times New Roman"/>
              </a:rPr>
              <a:t>08-MAR-2015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429.000	</a:t>
            </a:r>
            <a:r>
              <a:rPr sz="950" b="1" spc="10" dirty="0">
                <a:latin typeface="Times New Roman"/>
                <a:cs typeface="Times New Roman"/>
              </a:rPr>
              <a:t>Dir. Resp.:  Mario Ciancio</a:t>
            </a:r>
            <a:r>
              <a:rPr sz="950" b="1" spc="15" dirty="0">
                <a:latin typeface="Times New Roman"/>
                <a:cs typeface="Times New Roman"/>
              </a:rPr>
              <a:t> </a:t>
            </a:r>
            <a:r>
              <a:rPr sz="950" b="1" spc="10" dirty="0">
                <a:latin typeface="Times New Roman"/>
                <a:cs typeface="Times New Roman"/>
              </a:rPr>
              <a:t>Sanfilippo	</a:t>
            </a:r>
            <a:r>
              <a:rPr sz="1425" b="1" spc="15" baseline="8771" dirty="0">
                <a:latin typeface="Times New Roman"/>
                <a:cs typeface="Times New Roman"/>
              </a:rPr>
              <a:t>da pag.</a:t>
            </a:r>
            <a:r>
              <a:rPr sz="1425" b="1" spc="315" baseline="8771" dirty="0">
                <a:latin typeface="Times New Roman"/>
                <a:cs typeface="Times New Roman"/>
              </a:rPr>
              <a:t> </a:t>
            </a:r>
            <a:r>
              <a:rPr sz="1425" b="1" spc="15" baseline="8771" dirty="0">
                <a:latin typeface="Times New Roman"/>
                <a:cs typeface="Times New Roman"/>
              </a:rPr>
              <a:t>4</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2" name="object 12"/>
          <p:cNvSpPr/>
          <p:nvPr/>
        </p:nvSpPr>
        <p:spPr>
          <a:xfrm>
            <a:off x="3136900" y="22859"/>
            <a:ext cx="1533144" cy="213359"/>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330200" y="10135869"/>
            <a:ext cx="1069848" cy="457200"/>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5" name="object 15"/>
          <p:cNvSpPr/>
          <p:nvPr/>
        </p:nvSpPr>
        <p:spPr>
          <a:xfrm>
            <a:off x="2087879" y="2350007"/>
            <a:ext cx="365760" cy="101600"/>
          </a:xfrm>
          <a:custGeom>
            <a:avLst/>
            <a:gdLst/>
            <a:ahLst/>
            <a:cxnLst/>
            <a:rect l="l" t="t" r="r" b="b"/>
            <a:pathLst>
              <a:path w="365760" h="101600">
                <a:moveTo>
                  <a:pt x="0" y="101092"/>
                </a:moveTo>
                <a:lnTo>
                  <a:pt x="365760" y="101092"/>
                </a:lnTo>
                <a:lnTo>
                  <a:pt x="365760" y="0"/>
                </a:lnTo>
                <a:lnTo>
                  <a:pt x="0" y="0"/>
                </a:lnTo>
                <a:lnTo>
                  <a:pt x="0" y="101092"/>
                </a:lnTo>
                <a:close/>
              </a:path>
            </a:pathLst>
          </a:custGeom>
          <a:solidFill>
            <a:srgbClr val="BADBBA"/>
          </a:solidFill>
        </p:spPr>
        <p:txBody>
          <a:bodyPr wrap="square" lIns="0" tIns="0" rIns="0" bIns="0" rtlCol="0"/>
          <a:lstStyle/>
          <a:p>
            <a:endParaRPr/>
          </a:p>
        </p:txBody>
      </p:sp>
      <p:sp>
        <p:nvSpPr>
          <p:cNvPr id="16" name="object 16"/>
          <p:cNvSpPr/>
          <p:nvPr/>
        </p:nvSpPr>
        <p:spPr>
          <a:xfrm>
            <a:off x="2087879" y="2444495"/>
            <a:ext cx="365760" cy="12700"/>
          </a:xfrm>
          <a:custGeom>
            <a:avLst/>
            <a:gdLst/>
            <a:ahLst/>
            <a:cxnLst/>
            <a:rect l="l" t="t" r="r" b="b"/>
            <a:pathLst>
              <a:path w="365760" h="12700">
                <a:moveTo>
                  <a:pt x="0" y="12700"/>
                </a:moveTo>
                <a:lnTo>
                  <a:pt x="365760" y="12700"/>
                </a:lnTo>
                <a:lnTo>
                  <a:pt x="365760"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8" name="object 18"/>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3</a:t>
            </a:r>
            <a:endParaRPr sz="1200">
              <a:latin typeface="Arial"/>
              <a:cs typeface="Arial"/>
            </a:endParaRP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6195">
              <a:lnSpc>
                <a:spcPts val="1839"/>
              </a:lnSpc>
            </a:pPr>
            <a:r>
              <a:rPr sz="1600" b="1" spc="-5" dirty="0">
                <a:latin typeface="Arial"/>
                <a:cs typeface="Arial"/>
              </a:rPr>
              <a:t>Bari.</a:t>
            </a:r>
            <a:r>
              <a:rPr sz="1600" b="1" dirty="0">
                <a:latin typeface="Arial"/>
                <a:cs typeface="Arial"/>
              </a:rPr>
              <a:t>r</a:t>
            </a:r>
            <a:r>
              <a:rPr sz="1600" b="1" spc="-5" dirty="0">
                <a:latin typeface="Arial"/>
                <a:cs typeface="Arial"/>
              </a:rPr>
              <a:t>epub</a:t>
            </a:r>
            <a:r>
              <a:rPr sz="1600" b="1" spc="-15" dirty="0">
                <a:latin typeface="Arial"/>
                <a:cs typeface="Arial"/>
              </a:rPr>
              <a:t>b</a:t>
            </a:r>
            <a:r>
              <a:rPr sz="1600" b="1" spc="-5" dirty="0">
                <a:latin typeface="Arial"/>
                <a:cs typeface="Arial"/>
              </a:rPr>
              <a:t>l</a:t>
            </a:r>
            <a:r>
              <a:rPr sz="1600" b="1" spc="5" dirty="0">
                <a:latin typeface="Arial"/>
                <a:cs typeface="Arial"/>
              </a:rPr>
              <a:t>i</a:t>
            </a:r>
            <a:r>
              <a:rPr sz="1600" b="1" spc="-5" dirty="0">
                <a:latin typeface="Arial"/>
                <a:cs typeface="Arial"/>
              </a:rPr>
              <a:t>ca</a:t>
            </a:r>
            <a:r>
              <a:rPr sz="1600" b="1" spc="5" dirty="0">
                <a:latin typeface="Arial"/>
                <a:cs typeface="Arial"/>
              </a:rPr>
              <a:t>.</a:t>
            </a:r>
            <a:r>
              <a:rPr sz="1600" b="1" spc="-5" dirty="0">
                <a:latin typeface="Arial"/>
                <a:cs typeface="Arial"/>
              </a:rPr>
              <a:t>it  20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04900" y="3544569"/>
            <a:ext cx="5248275" cy="230504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657848" y="2353236"/>
            <a:ext cx="2190841" cy="42305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84480">
              <a:lnSpc>
                <a:spcPts val="1839"/>
              </a:lnSpc>
            </a:pPr>
            <a:r>
              <a:rPr sz="1600" b="1" spc="-5" dirty="0">
                <a:latin typeface="Arial"/>
                <a:cs typeface="Arial"/>
              </a:rPr>
              <a:t>Clarus</a:t>
            </a:r>
            <a:r>
              <a:rPr sz="1600" b="1" dirty="0">
                <a:latin typeface="Arial"/>
                <a:cs typeface="Arial"/>
              </a:rPr>
              <a:t>o</a:t>
            </a:r>
            <a:r>
              <a:rPr sz="1600" b="1" spc="-5" dirty="0">
                <a:latin typeface="Arial"/>
                <a:cs typeface="Arial"/>
              </a:rPr>
              <a:t>nline.it  20 marzo</a:t>
            </a:r>
            <a:r>
              <a:rPr sz="1600" b="1" spc="-5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778122"/>
            <a:ext cx="5281930" cy="1092200"/>
          </a:xfrm>
          <a:prstGeom prst="rect">
            <a:avLst/>
          </a:prstGeom>
        </p:spPr>
        <p:txBody>
          <a:bodyPr vert="horz" wrap="square" lIns="0" tIns="38100" rIns="0" bIns="0" rtlCol="0">
            <a:spAutoFit/>
          </a:bodyPr>
          <a:lstStyle/>
          <a:p>
            <a:pPr marL="12700" marR="5080">
              <a:lnSpc>
                <a:spcPts val="2750"/>
              </a:lnSpc>
              <a:spcBef>
                <a:spcPts val="300"/>
              </a:spcBef>
            </a:pPr>
            <a:r>
              <a:rPr sz="2400" b="1" spc="-5" dirty="0">
                <a:latin typeface="Times New Roman"/>
                <a:cs typeface="Times New Roman"/>
              </a:rPr>
              <a:t>Matesepedia: </a:t>
            </a:r>
            <a:r>
              <a:rPr sz="2400" b="1" dirty="0">
                <a:latin typeface="Times New Roman"/>
                <a:cs typeface="Times New Roman"/>
              </a:rPr>
              <a:t>la </a:t>
            </a:r>
            <a:r>
              <a:rPr sz="2400" b="1" spc="-5" dirty="0">
                <a:latin typeface="Times New Roman"/>
                <a:cs typeface="Times New Roman"/>
              </a:rPr>
              <a:t>fantasia dei bambini nel  </a:t>
            </a:r>
            <a:r>
              <a:rPr sz="2400" b="1" dirty="0">
                <a:latin typeface="Times New Roman"/>
                <a:cs typeface="Times New Roman"/>
              </a:rPr>
              <a:t>Festival </a:t>
            </a:r>
            <a:r>
              <a:rPr sz="2400" b="1" spc="-5" dirty="0">
                <a:latin typeface="Times New Roman"/>
                <a:cs typeface="Times New Roman"/>
              </a:rPr>
              <a:t>della Cultura</a:t>
            </a:r>
            <a:r>
              <a:rPr sz="2400" b="1" spc="-15" dirty="0">
                <a:latin typeface="Times New Roman"/>
                <a:cs typeface="Times New Roman"/>
              </a:rPr>
              <a:t> </a:t>
            </a:r>
            <a:r>
              <a:rPr sz="2400" b="1" spc="-10" dirty="0">
                <a:latin typeface="Times New Roman"/>
                <a:cs typeface="Times New Roman"/>
              </a:rPr>
              <a:t>Creativa</a:t>
            </a:r>
            <a:endParaRPr sz="2400">
              <a:latin typeface="Times New Roman"/>
              <a:cs typeface="Times New Roman"/>
            </a:endParaRPr>
          </a:p>
          <a:p>
            <a:pPr marL="12700">
              <a:lnSpc>
                <a:spcPct val="100000"/>
              </a:lnSpc>
              <a:spcBef>
                <a:spcPts val="1260"/>
              </a:spcBef>
            </a:pPr>
            <a:r>
              <a:rPr sz="1200" dirty="0">
                <a:latin typeface="Times New Roman"/>
                <a:cs typeface="Times New Roman"/>
              </a:rPr>
              <a:t>in </a:t>
            </a:r>
            <a:r>
              <a:rPr sz="1200" u="sng" spc="-5" dirty="0">
                <a:solidFill>
                  <a:srgbClr val="0000FF"/>
                </a:solidFill>
                <a:uFill>
                  <a:solidFill>
                    <a:srgbClr val="0000FF"/>
                  </a:solidFill>
                </a:uFill>
                <a:latin typeface="Times New Roman"/>
                <a:cs typeface="Times New Roman"/>
                <a:hlinkClick r:id="rId3"/>
              </a:rPr>
              <a:t>Arte </a:t>
            </a:r>
            <a:r>
              <a:rPr sz="1200" u="sng" dirty="0">
                <a:solidFill>
                  <a:srgbClr val="0000FF"/>
                </a:solidFill>
                <a:uFill>
                  <a:solidFill>
                    <a:srgbClr val="0000FF"/>
                  </a:solidFill>
                </a:uFill>
                <a:latin typeface="Times New Roman"/>
                <a:cs typeface="Times New Roman"/>
                <a:hlinkClick r:id="rId3"/>
              </a:rPr>
              <a:t>e </a:t>
            </a:r>
            <a:r>
              <a:rPr sz="1200" u="sng" spc="-5" dirty="0">
                <a:solidFill>
                  <a:srgbClr val="0000FF"/>
                </a:solidFill>
                <a:uFill>
                  <a:solidFill>
                    <a:srgbClr val="0000FF"/>
                  </a:solidFill>
                </a:uFill>
                <a:latin typeface="Times New Roman"/>
                <a:cs typeface="Times New Roman"/>
                <a:hlinkClick r:id="rId3"/>
              </a:rPr>
              <a:t>Cultura</a:t>
            </a:r>
            <a:r>
              <a:rPr sz="1200" spc="-5" dirty="0">
                <a:solidFill>
                  <a:srgbClr val="0000FF"/>
                </a:solidFill>
                <a:latin typeface="Times New Roman"/>
                <a:cs typeface="Times New Roman"/>
                <a:hlinkClick r:id="rId3"/>
              </a:rPr>
              <a:t> </a:t>
            </a:r>
            <a:r>
              <a:rPr sz="1200" dirty="0">
                <a:latin typeface="Times New Roman"/>
                <a:cs typeface="Times New Roman"/>
              </a:rPr>
              <a:t>20 marzo</a:t>
            </a:r>
            <a:r>
              <a:rPr sz="1200" spc="-10" dirty="0">
                <a:latin typeface="Times New Roman"/>
                <a:cs typeface="Times New Roman"/>
              </a:rPr>
              <a:t> </a:t>
            </a:r>
            <a:r>
              <a:rPr sz="1200" dirty="0">
                <a:latin typeface="Times New Roman"/>
                <a:cs typeface="Times New Roman"/>
              </a:rPr>
              <a:t>2015</a:t>
            </a:r>
            <a:endParaRPr sz="1200">
              <a:latin typeface="Times New Roman"/>
              <a:cs typeface="Times New Roman"/>
            </a:endParaRPr>
          </a:p>
        </p:txBody>
      </p:sp>
      <p:sp>
        <p:nvSpPr>
          <p:cNvPr id="5" name="object 5"/>
          <p:cNvSpPr txBox="1"/>
          <p:nvPr/>
        </p:nvSpPr>
        <p:spPr>
          <a:xfrm>
            <a:off x="706627" y="6747129"/>
            <a:ext cx="6147435" cy="3187065"/>
          </a:xfrm>
          <a:prstGeom prst="rect">
            <a:avLst/>
          </a:prstGeom>
        </p:spPr>
        <p:txBody>
          <a:bodyPr vert="horz" wrap="square" lIns="0" tIns="24765" rIns="0" bIns="0" rtlCol="0">
            <a:spAutoFit/>
          </a:bodyPr>
          <a:lstStyle/>
          <a:p>
            <a:pPr marL="12700" marR="5080" algn="just">
              <a:lnSpc>
                <a:spcPts val="1380"/>
              </a:lnSpc>
              <a:spcBef>
                <a:spcPts val="195"/>
              </a:spcBef>
            </a:pPr>
            <a:r>
              <a:rPr sz="1200" b="1" spc="-5" dirty="0">
                <a:latin typeface="Times New Roman"/>
                <a:cs typeface="Times New Roman"/>
              </a:rPr>
              <a:t>Un </a:t>
            </a:r>
            <a:r>
              <a:rPr sz="1200" b="1" dirty="0">
                <a:latin typeface="Times New Roman"/>
                <a:cs typeface="Times New Roman"/>
              </a:rPr>
              <a:t>grande </a:t>
            </a:r>
            <a:r>
              <a:rPr sz="1200" b="1" spc="-5" dirty="0">
                <a:latin typeface="Times New Roman"/>
                <a:cs typeface="Times New Roman"/>
              </a:rPr>
              <a:t>libro-raccolta di immagini </a:t>
            </a:r>
            <a:r>
              <a:rPr sz="1200" b="1" dirty="0">
                <a:latin typeface="Times New Roman"/>
                <a:cs typeface="Times New Roman"/>
              </a:rPr>
              <a:t>e storie nate dalla fantasia </a:t>
            </a:r>
            <a:r>
              <a:rPr sz="1200" b="1" spc="-5" dirty="0">
                <a:latin typeface="Times New Roman"/>
                <a:cs typeface="Times New Roman"/>
              </a:rPr>
              <a:t>dei ragazzi, </a:t>
            </a:r>
            <a:r>
              <a:rPr sz="1200" b="1" dirty="0">
                <a:latin typeface="Times New Roman"/>
                <a:cs typeface="Times New Roman"/>
              </a:rPr>
              <a:t>sarà </a:t>
            </a:r>
            <a:r>
              <a:rPr sz="1200" b="1" spc="-5" dirty="0">
                <a:latin typeface="Times New Roman"/>
                <a:cs typeface="Times New Roman"/>
              </a:rPr>
              <a:t>presentato </a:t>
            </a:r>
            <a:r>
              <a:rPr sz="1200" b="1" dirty="0">
                <a:latin typeface="Times New Roman"/>
                <a:cs typeface="Times New Roman"/>
              </a:rPr>
              <a:t>a  </a:t>
            </a:r>
            <a:r>
              <a:rPr sz="1200" b="1" spc="-5" dirty="0">
                <a:latin typeface="Times New Roman"/>
                <a:cs typeface="Times New Roman"/>
              </a:rPr>
              <a:t>tutti sabato </a:t>
            </a:r>
            <a:r>
              <a:rPr sz="1200" b="1" dirty="0">
                <a:latin typeface="Times New Roman"/>
                <a:cs typeface="Times New Roman"/>
              </a:rPr>
              <a:t>21 </a:t>
            </a:r>
            <a:r>
              <a:rPr sz="1200" b="1" spc="-5" dirty="0">
                <a:latin typeface="Times New Roman"/>
                <a:cs typeface="Times New Roman"/>
              </a:rPr>
              <a:t>marzo </a:t>
            </a:r>
            <a:r>
              <a:rPr sz="1200" b="1" dirty="0">
                <a:latin typeface="Times New Roman"/>
                <a:cs typeface="Times New Roman"/>
              </a:rPr>
              <a:t>alle 17 </a:t>
            </a:r>
            <a:r>
              <a:rPr sz="1200" b="1" spc="-5" dirty="0">
                <a:latin typeface="Times New Roman"/>
                <a:cs typeface="Times New Roman"/>
              </a:rPr>
              <a:t>nell’Auditorium del Parco Regionale del Matese </a:t>
            </a:r>
            <a:r>
              <a:rPr sz="1200" b="1" dirty="0">
                <a:latin typeface="Times New Roman"/>
                <a:cs typeface="Times New Roman"/>
              </a:rPr>
              <a:t>in Sant’Angelo  </a:t>
            </a:r>
            <a:r>
              <a:rPr sz="1200" b="1" spc="-5" dirty="0">
                <a:latin typeface="Times New Roman"/>
                <a:cs typeface="Times New Roman"/>
              </a:rPr>
              <a:t>d’Alife.</a:t>
            </a:r>
            <a:endParaRPr sz="1200">
              <a:latin typeface="Times New Roman"/>
              <a:cs typeface="Times New Roman"/>
            </a:endParaRPr>
          </a:p>
          <a:p>
            <a:pPr>
              <a:lnSpc>
                <a:spcPct val="100000"/>
              </a:lnSpc>
              <a:spcBef>
                <a:spcPts val="10"/>
              </a:spcBef>
            </a:pPr>
            <a:endParaRPr sz="1150">
              <a:latin typeface="Times New Roman"/>
              <a:cs typeface="Times New Roman"/>
            </a:endParaRPr>
          </a:p>
          <a:p>
            <a:pPr marL="12700" marR="5080" algn="just">
              <a:lnSpc>
                <a:spcPct val="95800"/>
              </a:lnSpc>
            </a:pPr>
            <a:r>
              <a:rPr sz="1200" spc="-10" dirty="0">
                <a:latin typeface="Times New Roman"/>
                <a:cs typeface="Times New Roman"/>
              </a:rPr>
              <a:t>Il </a:t>
            </a:r>
            <a:r>
              <a:rPr sz="1200" spc="-5" dirty="0">
                <a:latin typeface="Times New Roman"/>
                <a:cs typeface="Times New Roman"/>
              </a:rPr>
              <a:t>Festival della Cultura Creativa </a:t>
            </a:r>
            <a:r>
              <a:rPr sz="1200" dirty="0">
                <a:latin typeface="Times New Roman"/>
                <a:cs typeface="Times New Roman"/>
              </a:rPr>
              <a:t>è la manifestazione </a:t>
            </a:r>
            <a:r>
              <a:rPr sz="1200" spc="-5" dirty="0">
                <a:latin typeface="Times New Roman"/>
                <a:cs typeface="Times New Roman"/>
              </a:rPr>
              <a:t>nazionale, organizzata dalle Banche con </a:t>
            </a:r>
            <a:r>
              <a:rPr sz="1200" dirty="0">
                <a:latin typeface="Times New Roman"/>
                <a:cs typeface="Times New Roman"/>
              </a:rPr>
              <a:t>il  </a:t>
            </a:r>
            <a:r>
              <a:rPr sz="1200" spc="-5" dirty="0">
                <a:latin typeface="Times New Roman"/>
                <a:cs typeface="Times New Roman"/>
              </a:rPr>
              <a:t>coordinamento dell’Abi, interamente dedicata alla cultura per ragazzi che </a:t>
            </a:r>
            <a:r>
              <a:rPr sz="1200" dirty="0">
                <a:latin typeface="Times New Roman"/>
                <a:cs typeface="Times New Roman"/>
              </a:rPr>
              <a:t>non </a:t>
            </a:r>
            <a:r>
              <a:rPr sz="1200" spc="-5" dirty="0">
                <a:latin typeface="Times New Roman"/>
                <a:cs typeface="Times New Roman"/>
              </a:rPr>
              <a:t>si svolge </a:t>
            </a:r>
            <a:r>
              <a:rPr sz="1200" dirty="0">
                <a:latin typeface="Times New Roman"/>
                <a:cs typeface="Times New Roman"/>
              </a:rPr>
              <a:t>in una </a:t>
            </a:r>
            <a:r>
              <a:rPr sz="1200" spc="-5" dirty="0">
                <a:latin typeface="Times New Roman"/>
                <a:cs typeface="Times New Roman"/>
              </a:rPr>
              <a:t>sola  città </a:t>
            </a:r>
            <a:r>
              <a:rPr sz="1200" dirty="0">
                <a:latin typeface="Times New Roman"/>
                <a:cs typeface="Times New Roman"/>
              </a:rPr>
              <a:t>né in </a:t>
            </a:r>
            <a:r>
              <a:rPr sz="1200" spc="-5" dirty="0">
                <a:latin typeface="Times New Roman"/>
                <a:cs typeface="Times New Roman"/>
              </a:rPr>
              <a:t>un’unica sede, </a:t>
            </a:r>
            <a:r>
              <a:rPr sz="1200" dirty="0">
                <a:latin typeface="Times New Roman"/>
                <a:cs typeface="Times New Roman"/>
              </a:rPr>
              <a:t>ma </a:t>
            </a:r>
            <a:r>
              <a:rPr sz="1200" spc="-5" dirty="0">
                <a:latin typeface="Times New Roman"/>
                <a:cs typeface="Times New Roman"/>
              </a:rPr>
              <a:t>si articola </a:t>
            </a:r>
            <a:r>
              <a:rPr sz="1200" dirty="0">
                <a:latin typeface="Times New Roman"/>
                <a:cs typeface="Times New Roman"/>
              </a:rPr>
              <a:t>attraverso una </a:t>
            </a:r>
            <a:r>
              <a:rPr sz="1200" spc="-5" dirty="0">
                <a:latin typeface="Times New Roman"/>
                <a:cs typeface="Times New Roman"/>
              </a:rPr>
              <a:t>ricca costellazione </a:t>
            </a:r>
            <a:r>
              <a:rPr sz="1200" dirty="0">
                <a:latin typeface="Times New Roman"/>
                <a:cs typeface="Times New Roman"/>
              </a:rPr>
              <a:t>di </a:t>
            </a:r>
            <a:r>
              <a:rPr sz="1200" spc="-5" dirty="0">
                <a:latin typeface="Times New Roman"/>
                <a:cs typeface="Times New Roman"/>
              </a:rPr>
              <a:t>eventi, </a:t>
            </a:r>
            <a:r>
              <a:rPr sz="1200" dirty="0">
                <a:latin typeface="Times New Roman"/>
                <a:cs typeface="Times New Roman"/>
              </a:rPr>
              <a:t>iniziative e  </a:t>
            </a:r>
            <a:r>
              <a:rPr sz="1200" spc="-5" dirty="0">
                <a:latin typeface="Times New Roman"/>
                <a:cs typeface="Times New Roman"/>
              </a:rPr>
              <a:t>laboratori diffusi su </a:t>
            </a:r>
            <a:r>
              <a:rPr sz="1200" dirty="0">
                <a:latin typeface="Times New Roman"/>
                <a:cs typeface="Times New Roman"/>
              </a:rPr>
              <a:t>tutto il </a:t>
            </a:r>
            <a:r>
              <a:rPr sz="1200" spc="-5" dirty="0">
                <a:latin typeface="Times New Roman"/>
                <a:cs typeface="Times New Roman"/>
              </a:rPr>
              <a:t>territorio </a:t>
            </a:r>
            <a:r>
              <a:rPr sz="1200" dirty="0">
                <a:latin typeface="Times New Roman"/>
                <a:cs typeface="Times New Roman"/>
              </a:rPr>
              <a:t>nazionale e </a:t>
            </a:r>
            <a:r>
              <a:rPr sz="1200" spc="-5" dirty="0">
                <a:latin typeface="Times New Roman"/>
                <a:cs typeface="Times New Roman"/>
              </a:rPr>
              <a:t>dedicati all’arte, alla pittura, all’archeologia, alla  musica, al canto, alla lettura, al linguaggio, al racconto </a:t>
            </a:r>
            <a:r>
              <a:rPr sz="1200" dirty="0">
                <a:latin typeface="Times New Roman"/>
                <a:cs typeface="Times New Roman"/>
              </a:rPr>
              <a:t>e </a:t>
            </a:r>
            <a:r>
              <a:rPr sz="1200" spc="-5" dirty="0">
                <a:latin typeface="Times New Roman"/>
                <a:cs typeface="Times New Roman"/>
              </a:rPr>
              <a:t>al </a:t>
            </a:r>
            <a:r>
              <a:rPr sz="1200" dirty="0">
                <a:latin typeface="Times New Roman"/>
                <a:cs typeface="Times New Roman"/>
              </a:rPr>
              <a:t>teatro. </a:t>
            </a:r>
            <a:r>
              <a:rPr sz="1200" spc="-10" dirty="0">
                <a:latin typeface="Times New Roman"/>
                <a:cs typeface="Times New Roman"/>
              </a:rPr>
              <a:t>La </a:t>
            </a:r>
            <a:r>
              <a:rPr sz="1200" spc="-5" dirty="0">
                <a:latin typeface="Times New Roman"/>
                <a:cs typeface="Times New Roman"/>
              </a:rPr>
              <a:t>Banca Capasso </a:t>
            </a:r>
            <a:r>
              <a:rPr sz="1200" dirty="0">
                <a:latin typeface="Times New Roman"/>
                <a:cs typeface="Times New Roman"/>
              </a:rPr>
              <a:t>Antonio  </a:t>
            </a:r>
            <a:r>
              <a:rPr sz="1200" spc="-5" dirty="0">
                <a:latin typeface="Times New Roman"/>
                <a:cs typeface="Times New Roman"/>
              </a:rPr>
              <a:t>parteciperà </a:t>
            </a:r>
            <a:r>
              <a:rPr sz="1200" dirty="0">
                <a:latin typeface="Times New Roman"/>
                <a:cs typeface="Times New Roman"/>
              </a:rPr>
              <a:t>a </a:t>
            </a:r>
            <a:r>
              <a:rPr sz="1200" spc="-5" dirty="0">
                <a:latin typeface="Times New Roman"/>
                <a:cs typeface="Times New Roman"/>
              </a:rPr>
              <a:t>questa seconda </a:t>
            </a:r>
            <a:r>
              <a:rPr sz="1200" dirty="0">
                <a:latin typeface="Times New Roman"/>
                <a:cs typeface="Times New Roman"/>
              </a:rPr>
              <a:t>edizione confermandosi, </a:t>
            </a:r>
            <a:r>
              <a:rPr sz="1200" spc="-5" dirty="0">
                <a:latin typeface="Times New Roman"/>
                <a:cs typeface="Times New Roman"/>
              </a:rPr>
              <a:t>anche quest’anno, come </a:t>
            </a:r>
            <a:r>
              <a:rPr sz="1200" dirty="0">
                <a:latin typeface="Times New Roman"/>
                <a:cs typeface="Times New Roman"/>
              </a:rPr>
              <a:t>unica Banca  </a:t>
            </a:r>
            <a:r>
              <a:rPr sz="1200" spc="-5" dirty="0">
                <a:latin typeface="Times New Roman"/>
                <a:cs typeface="Times New Roman"/>
              </a:rPr>
              <a:t>aderente nella provincia </a:t>
            </a:r>
            <a:r>
              <a:rPr sz="1200" dirty="0">
                <a:latin typeface="Times New Roman"/>
                <a:cs typeface="Times New Roman"/>
              </a:rPr>
              <a:t>di </a:t>
            </a:r>
            <a:r>
              <a:rPr sz="1200" spc="-5" dirty="0">
                <a:latin typeface="Times New Roman"/>
                <a:cs typeface="Times New Roman"/>
              </a:rPr>
              <a:t>Caserta. Questa edizione, organizzata dal </a:t>
            </a:r>
            <a:r>
              <a:rPr sz="1200" dirty="0">
                <a:latin typeface="Times New Roman"/>
                <a:cs typeface="Times New Roman"/>
              </a:rPr>
              <a:t>16 </a:t>
            </a:r>
            <a:r>
              <a:rPr sz="1200" spc="-5" dirty="0">
                <a:latin typeface="Times New Roman"/>
                <a:cs typeface="Times New Roman"/>
              </a:rPr>
              <a:t>al </a:t>
            </a:r>
            <a:r>
              <a:rPr sz="1200" dirty="0">
                <a:latin typeface="Times New Roman"/>
                <a:cs typeface="Times New Roman"/>
              </a:rPr>
              <a:t>21 </a:t>
            </a:r>
            <a:r>
              <a:rPr sz="1200" spc="-5" dirty="0">
                <a:latin typeface="Times New Roman"/>
                <a:cs typeface="Times New Roman"/>
              </a:rPr>
              <a:t>marzo, </a:t>
            </a:r>
            <a:r>
              <a:rPr sz="1200" spc="-10" dirty="0">
                <a:latin typeface="Times New Roman"/>
                <a:cs typeface="Times New Roman"/>
              </a:rPr>
              <a:t>si </a:t>
            </a:r>
            <a:r>
              <a:rPr sz="1200" spc="-5" dirty="0">
                <a:latin typeface="Times New Roman"/>
                <a:cs typeface="Times New Roman"/>
              </a:rPr>
              <a:t>rivolge </a:t>
            </a:r>
            <a:r>
              <a:rPr sz="1200" dirty="0">
                <a:latin typeface="Times New Roman"/>
                <a:cs typeface="Times New Roman"/>
              </a:rPr>
              <a:t>in  </a:t>
            </a:r>
            <a:r>
              <a:rPr sz="1200" spc="-5" dirty="0">
                <a:latin typeface="Times New Roman"/>
                <a:cs typeface="Times New Roman"/>
              </a:rPr>
              <a:t>particolare ai bambini </a:t>
            </a:r>
            <a:r>
              <a:rPr sz="1200" dirty="0">
                <a:latin typeface="Times New Roman"/>
                <a:cs typeface="Times New Roman"/>
              </a:rPr>
              <a:t>e </a:t>
            </a:r>
            <a:r>
              <a:rPr sz="1200" spc="-5" dirty="0">
                <a:latin typeface="Times New Roman"/>
                <a:cs typeface="Times New Roman"/>
              </a:rPr>
              <a:t>ai ragazzi dai </a:t>
            </a:r>
            <a:r>
              <a:rPr sz="1200" dirty="0">
                <a:latin typeface="Times New Roman"/>
                <a:cs typeface="Times New Roman"/>
              </a:rPr>
              <a:t>6 </a:t>
            </a:r>
            <a:r>
              <a:rPr sz="1200" spc="-5" dirty="0">
                <a:latin typeface="Times New Roman"/>
                <a:cs typeface="Times New Roman"/>
              </a:rPr>
              <a:t>ai </a:t>
            </a:r>
            <a:r>
              <a:rPr sz="1200" dirty="0">
                <a:latin typeface="Times New Roman"/>
                <a:cs typeface="Times New Roman"/>
              </a:rPr>
              <a:t>14 anni, </a:t>
            </a:r>
            <a:r>
              <a:rPr sz="1200" spc="-5" dirty="0">
                <a:latin typeface="Times New Roman"/>
                <a:cs typeface="Times New Roman"/>
              </a:rPr>
              <a:t>con </a:t>
            </a:r>
            <a:r>
              <a:rPr sz="1200" dirty="0">
                <a:latin typeface="Times New Roman"/>
                <a:cs typeface="Times New Roman"/>
              </a:rPr>
              <a:t>l’obiettivo di </a:t>
            </a:r>
            <a:r>
              <a:rPr sz="1200" spc="-5" dirty="0">
                <a:latin typeface="Times New Roman"/>
                <a:cs typeface="Times New Roman"/>
              </a:rPr>
              <a:t>avvicinarli alla cultura </a:t>
            </a:r>
            <a:r>
              <a:rPr sz="1200" dirty="0">
                <a:latin typeface="Times New Roman"/>
                <a:cs typeface="Times New Roman"/>
              </a:rPr>
              <a:t>e in  </a:t>
            </a:r>
            <a:r>
              <a:rPr sz="1200" spc="-5" dirty="0">
                <a:latin typeface="Times New Roman"/>
                <a:cs typeface="Times New Roman"/>
              </a:rPr>
              <a:t>particolare agli aspetti </a:t>
            </a:r>
            <a:r>
              <a:rPr sz="1200" dirty="0">
                <a:latin typeface="Times New Roman"/>
                <a:cs typeface="Times New Roman"/>
              </a:rPr>
              <a:t>più </a:t>
            </a:r>
            <a:r>
              <a:rPr sz="1200" spc="-5" dirty="0">
                <a:latin typeface="Times New Roman"/>
                <a:cs typeface="Times New Roman"/>
              </a:rPr>
              <a:t>“generativi” della creatività. </a:t>
            </a:r>
            <a:r>
              <a:rPr sz="1200" spc="-15" dirty="0">
                <a:latin typeface="Times New Roman"/>
                <a:cs typeface="Times New Roman"/>
              </a:rPr>
              <a:t>Il </a:t>
            </a:r>
            <a:r>
              <a:rPr sz="1200" dirty="0">
                <a:latin typeface="Times New Roman"/>
                <a:cs typeface="Times New Roman"/>
              </a:rPr>
              <a:t>tema di quest’anno è “</a:t>
            </a:r>
            <a:r>
              <a:rPr sz="1200" b="1" dirty="0">
                <a:latin typeface="Times New Roman"/>
                <a:cs typeface="Times New Roman"/>
              </a:rPr>
              <a:t>L’alfabeto </a:t>
            </a:r>
            <a:r>
              <a:rPr sz="1200" b="1" spc="-5" dirty="0">
                <a:latin typeface="Times New Roman"/>
                <a:cs typeface="Times New Roman"/>
              </a:rPr>
              <a:t>del  Mondo</a:t>
            </a:r>
            <a:r>
              <a:rPr sz="1200" spc="-5" dirty="0">
                <a:latin typeface="Times New Roman"/>
                <a:cs typeface="Times New Roman"/>
              </a:rPr>
              <a:t>”: trarre </a:t>
            </a:r>
            <a:r>
              <a:rPr sz="1200" dirty="0">
                <a:latin typeface="Times New Roman"/>
                <a:cs typeface="Times New Roman"/>
              </a:rPr>
              <a:t>ispirazione </a:t>
            </a:r>
            <a:r>
              <a:rPr sz="1200" spc="-5" dirty="0">
                <a:latin typeface="Times New Roman"/>
                <a:cs typeface="Times New Roman"/>
              </a:rPr>
              <a:t>dalla natura, </a:t>
            </a:r>
            <a:r>
              <a:rPr sz="1200" dirty="0">
                <a:latin typeface="Times New Roman"/>
                <a:cs typeface="Times New Roman"/>
              </a:rPr>
              <a:t>dall’opera </a:t>
            </a:r>
            <a:r>
              <a:rPr sz="1200" spc="-5" dirty="0">
                <a:latin typeface="Times New Roman"/>
                <a:cs typeface="Times New Roman"/>
              </a:rPr>
              <a:t>dell’uomo </a:t>
            </a:r>
            <a:r>
              <a:rPr sz="1200" dirty="0">
                <a:latin typeface="Times New Roman"/>
                <a:cs typeface="Times New Roman"/>
              </a:rPr>
              <a:t>e </a:t>
            </a:r>
            <a:r>
              <a:rPr sz="1200" spc="-5" dirty="0">
                <a:latin typeface="Times New Roman"/>
                <a:cs typeface="Times New Roman"/>
              </a:rPr>
              <a:t>dalle </a:t>
            </a:r>
            <a:r>
              <a:rPr sz="1200" dirty="0">
                <a:latin typeface="Times New Roman"/>
                <a:cs typeface="Times New Roman"/>
              </a:rPr>
              <a:t>proprie emozioni, </a:t>
            </a:r>
            <a:r>
              <a:rPr sz="1200" spc="-5" dirty="0">
                <a:latin typeface="Times New Roman"/>
                <a:cs typeface="Times New Roman"/>
              </a:rPr>
              <a:t>imparare </a:t>
            </a:r>
            <a:r>
              <a:rPr sz="1200" dirty="0">
                <a:latin typeface="Times New Roman"/>
                <a:cs typeface="Times New Roman"/>
              </a:rPr>
              <a:t>a  </a:t>
            </a:r>
            <a:r>
              <a:rPr sz="1200" spc="-5" dirty="0">
                <a:latin typeface="Times New Roman"/>
                <a:cs typeface="Times New Roman"/>
              </a:rPr>
              <a:t>riconoscere </a:t>
            </a:r>
            <a:r>
              <a:rPr sz="1200" dirty="0">
                <a:latin typeface="Times New Roman"/>
                <a:cs typeface="Times New Roman"/>
              </a:rPr>
              <a:t>e a leggere i </a:t>
            </a:r>
            <a:r>
              <a:rPr sz="1200" spc="-5" dirty="0">
                <a:latin typeface="Times New Roman"/>
                <a:cs typeface="Times New Roman"/>
              </a:rPr>
              <a:t>segni intorno </a:t>
            </a:r>
            <a:r>
              <a:rPr sz="1200" dirty="0">
                <a:latin typeface="Times New Roman"/>
                <a:cs typeface="Times New Roman"/>
              </a:rPr>
              <a:t>a noi. </a:t>
            </a:r>
            <a:r>
              <a:rPr sz="1200" spc="-5" dirty="0">
                <a:latin typeface="Times New Roman"/>
                <a:cs typeface="Times New Roman"/>
              </a:rPr>
              <a:t>Durante </a:t>
            </a:r>
            <a:r>
              <a:rPr sz="1200" spc="5" dirty="0">
                <a:latin typeface="Times New Roman"/>
                <a:cs typeface="Times New Roman"/>
              </a:rPr>
              <a:t>la </a:t>
            </a:r>
            <a:r>
              <a:rPr sz="1200" spc="-5" dirty="0">
                <a:latin typeface="Times New Roman"/>
                <a:cs typeface="Times New Roman"/>
              </a:rPr>
              <a:t>settimana </a:t>
            </a:r>
            <a:r>
              <a:rPr sz="1200" dirty="0">
                <a:latin typeface="Times New Roman"/>
                <a:cs typeface="Times New Roman"/>
              </a:rPr>
              <a:t>di workshop </a:t>
            </a:r>
            <a:r>
              <a:rPr sz="1200" spc="-5" dirty="0">
                <a:latin typeface="Times New Roman"/>
                <a:cs typeface="Times New Roman"/>
              </a:rPr>
              <a:t>gli alunni </a:t>
            </a:r>
            <a:r>
              <a:rPr sz="1200" dirty="0">
                <a:latin typeface="Times New Roman"/>
                <a:cs typeface="Times New Roman"/>
              </a:rPr>
              <a:t>delle  </a:t>
            </a:r>
            <a:r>
              <a:rPr sz="1200" spc="-5" dirty="0">
                <a:latin typeface="Times New Roman"/>
                <a:cs typeface="Times New Roman"/>
              </a:rPr>
              <a:t>elementari </a:t>
            </a:r>
            <a:r>
              <a:rPr sz="1200" dirty="0">
                <a:latin typeface="Times New Roman"/>
                <a:cs typeface="Times New Roman"/>
              </a:rPr>
              <a:t>e medie sono stati </a:t>
            </a:r>
            <a:r>
              <a:rPr sz="1200" spc="-5" dirty="0">
                <a:latin typeface="Times New Roman"/>
                <a:cs typeface="Times New Roman"/>
              </a:rPr>
              <a:t>protagonisti </a:t>
            </a:r>
            <a:r>
              <a:rPr sz="1200" dirty="0">
                <a:latin typeface="Times New Roman"/>
                <a:cs typeface="Times New Roman"/>
              </a:rPr>
              <a:t>della Ri-SCOPERTA </a:t>
            </a:r>
            <a:r>
              <a:rPr sz="1200" spc="-5" dirty="0">
                <a:latin typeface="Times New Roman"/>
                <a:cs typeface="Times New Roman"/>
              </a:rPr>
              <a:t>del territorio per </a:t>
            </a:r>
            <a:r>
              <a:rPr sz="1200" dirty="0">
                <a:latin typeface="Times New Roman"/>
                <a:cs typeface="Times New Roman"/>
              </a:rPr>
              <a:t>avvicinare i  </a:t>
            </a:r>
            <a:r>
              <a:rPr sz="1200" spc="-5" dirty="0">
                <a:latin typeface="Times New Roman"/>
                <a:cs typeface="Times New Roman"/>
              </a:rPr>
              <a:t>ragazzi alla conoscenza del territorio del </a:t>
            </a:r>
            <a:r>
              <a:rPr sz="1200" dirty="0">
                <a:latin typeface="Times New Roman"/>
                <a:cs typeface="Times New Roman"/>
              </a:rPr>
              <a:t>Matese e </a:t>
            </a:r>
            <a:r>
              <a:rPr sz="1200" spc="-5" dirty="0">
                <a:latin typeface="Times New Roman"/>
                <a:cs typeface="Times New Roman"/>
              </a:rPr>
              <a:t>favorire </a:t>
            </a:r>
            <a:r>
              <a:rPr sz="1200" dirty="0">
                <a:latin typeface="Times New Roman"/>
                <a:cs typeface="Times New Roman"/>
              </a:rPr>
              <a:t>lo sviluppo delle capacità di </a:t>
            </a:r>
            <a:r>
              <a:rPr sz="1200" spc="-5" dirty="0">
                <a:latin typeface="Times New Roman"/>
                <a:cs typeface="Times New Roman"/>
              </a:rPr>
              <a:t>osservare,  </a:t>
            </a:r>
            <a:r>
              <a:rPr sz="1200" dirty="0">
                <a:latin typeface="Times New Roman"/>
                <a:cs typeface="Times New Roman"/>
              </a:rPr>
              <a:t>stupirsi, </a:t>
            </a:r>
            <a:r>
              <a:rPr sz="1200" spc="-5" dirty="0">
                <a:latin typeface="Times New Roman"/>
                <a:cs typeface="Times New Roman"/>
              </a:rPr>
              <a:t>raccontare </a:t>
            </a:r>
            <a:r>
              <a:rPr sz="1200" dirty="0">
                <a:latin typeface="Times New Roman"/>
                <a:cs typeface="Times New Roman"/>
              </a:rPr>
              <a:t>in modo nuovo e </a:t>
            </a:r>
            <a:r>
              <a:rPr sz="1200" spc="-5" dirty="0">
                <a:latin typeface="Times New Roman"/>
                <a:cs typeface="Times New Roman"/>
              </a:rPr>
              <a:t>creativo. Attraverso </a:t>
            </a:r>
            <a:r>
              <a:rPr sz="1200" dirty="0">
                <a:latin typeface="Times New Roman"/>
                <a:cs typeface="Times New Roman"/>
              </a:rPr>
              <a:t>una visita </a:t>
            </a:r>
            <a:r>
              <a:rPr sz="1200" spc="-5" dirty="0">
                <a:latin typeface="Times New Roman"/>
                <a:cs typeface="Times New Roman"/>
              </a:rPr>
              <a:t>guidata al MuCiRaMa</a:t>
            </a:r>
            <a:r>
              <a:rPr sz="1200" spc="105" dirty="0">
                <a:latin typeface="Times New Roman"/>
                <a:cs typeface="Times New Roman"/>
              </a:rPr>
              <a:t> </a:t>
            </a:r>
            <a:r>
              <a:rPr sz="1200" dirty="0">
                <a:latin typeface="Times New Roman"/>
                <a:cs typeface="Times New Roman"/>
              </a:rPr>
              <a:t>di</a:t>
            </a:r>
            <a:endParaRPr sz="1200">
              <a:latin typeface="Times New Roman"/>
              <a:cs typeface="Times New Roman"/>
            </a:endParaRPr>
          </a:p>
        </p:txBody>
      </p:sp>
      <p:sp>
        <p:nvSpPr>
          <p:cNvPr id="6" name="object 6"/>
          <p:cNvSpPr/>
          <p:nvPr/>
        </p:nvSpPr>
        <p:spPr>
          <a:xfrm>
            <a:off x="1856104" y="2540463"/>
            <a:ext cx="3804155" cy="74337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20090" y="5042915"/>
            <a:ext cx="3967480" cy="119926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687570" y="5061203"/>
            <a:ext cx="1905000" cy="11811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165" cy="485267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14875">
              <a:lnSpc>
                <a:spcPts val="1839"/>
              </a:lnSpc>
            </a:pPr>
            <a:r>
              <a:rPr sz="1600" b="1" spc="-5" dirty="0">
                <a:latin typeface="Arial"/>
                <a:cs typeface="Arial"/>
              </a:rPr>
              <a:t>Clarus</a:t>
            </a:r>
            <a:r>
              <a:rPr sz="1600" b="1" dirty="0">
                <a:latin typeface="Arial"/>
                <a:cs typeface="Arial"/>
              </a:rPr>
              <a:t>o</a:t>
            </a:r>
            <a:r>
              <a:rPr sz="1600" b="1" spc="-5" dirty="0">
                <a:latin typeface="Arial"/>
                <a:cs typeface="Arial"/>
              </a:rPr>
              <a:t>nline.it  20 marzo</a:t>
            </a:r>
            <a:r>
              <a:rPr sz="1600" b="1" spc="-5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95800"/>
              </a:lnSpc>
              <a:spcBef>
                <a:spcPts val="935"/>
              </a:spcBef>
            </a:pPr>
            <a:r>
              <a:rPr sz="1200" dirty="0">
                <a:latin typeface="Times New Roman"/>
                <a:cs typeface="Times New Roman"/>
              </a:rPr>
              <a:t>Piedimonte </a:t>
            </a:r>
            <a:r>
              <a:rPr sz="1200" spc="-5" dirty="0">
                <a:latin typeface="Times New Roman"/>
                <a:cs typeface="Times New Roman"/>
              </a:rPr>
              <a:t>Matese, </a:t>
            </a:r>
            <a:r>
              <a:rPr sz="1200" dirty="0">
                <a:latin typeface="Times New Roman"/>
                <a:cs typeface="Times New Roman"/>
              </a:rPr>
              <a:t>la </a:t>
            </a:r>
            <a:r>
              <a:rPr sz="1200" spc="-5" dirty="0">
                <a:latin typeface="Times New Roman"/>
                <a:cs typeface="Times New Roman"/>
              </a:rPr>
              <a:t>guida dell’Associazione “Am’Arte” </a:t>
            </a:r>
            <a:r>
              <a:rPr sz="1200" dirty="0">
                <a:latin typeface="Times New Roman"/>
                <a:cs typeface="Times New Roman"/>
              </a:rPr>
              <a:t>ha </a:t>
            </a:r>
            <a:r>
              <a:rPr sz="1200" spc="-5" dirty="0">
                <a:latin typeface="Times New Roman"/>
                <a:cs typeface="Times New Roman"/>
              </a:rPr>
              <a:t>aiutato </a:t>
            </a:r>
            <a:r>
              <a:rPr sz="1200" dirty="0">
                <a:latin typeface="Times New Roman"/>
                <a:cs typeface="Times New Roman"/>
              </a:rPr>
              <a:t>i </a:t>
            </a:r>
            <a:r>
              <a:rPr sz="1200" spc="-5" dirty="0">
                <a:latin typeface="Times New Roman"/>
                <a:cs typeface="Times New Roman"/>
              </a:rPr>
              <a:t>bambini ed </a:t>
            </a:r>
            <a:r>
              <a:rPr sz="1200" dirty="0">
                <a:latin typeface="Times New Roman"/>
                <a:cs typeface="Times New Roman"/>
              </a:rPr>
              <a:t>i ragazzi  </a:t>
            </a:r>
            <a:r>
              <a:rPr sz="1200" spc="-5" dirty="0">
                <a:latin typeface="Times New Roman"/>
                <a:cs typeface="Times New Roman"/>
              </a:rPr>
              <a:t>partecipanti </a:t>
            </a:r>
            <a:r>
              <a:rPr sz="1200" dirty="0">
                <a:latin typeface="Times New Roman"/>
                <a:cs typeface="Times New Roman"/>
              </a:rPr>
              <a:t>a </a:t>
            </a:r>
            <a:r>
              <a:rPr sz="1200" spc="-5" dirty="0">
                <a:latin typeface="Times New Roman"/>
                <a:cs typeface="Times New Roman"/>
              </a:rPr>
              <a:t>riconoscere, nei reperti presenti al </a:t>
            </a:r>
            <a:r>
              <a:rPr sz="1200" dirty="0">
                <a:latin typeface="Times New Roman"/>
                <a:cs typeface="Times New Roman"/>
              </a:rPr>
              <a:t>museo, i </a:t>
            </a:r>
            <a:r>
              <a:rPr sz="1200" spc="-5" dirty="0">
                <a:latin typeface="Times New Roman"/>
                <a:cs typeface="Times New Roman"/>
              </a:rPr>
              <a:t>segni </a:t>
            </a:r>
            <a:r>
              <a:rPr sz="1200" dirty="0">
                <a:latin typeface="Times New Roman"/>
                <a:cs typeface="Times New Roman"/>
              </a:rPr>
              <a:t>e le </a:t>
            </a:r>
            <a:r>
              <a:rPr sz="1200" spc="-5" dirty="0">
                <a:latin typeface="Times New Roman"/>
                <a:cs typeface="Times New Roman"/>
              </a:rPr>
              <a:t>lingue che </a:t>
            </a:r>
            <a:r>
              <a:rPr sz="1200" dirty="0">
                <a:latin typeface="Times New Roman"/>
                <a:cs typeface="Times New Roman"/>
              </a:rPr>
              <a:t>hanno </a:t>
            </a:r>
            <a:r>
              <a:rPr sz="1200" spc="-5" dirty="0">
                <a:latin typeface="Times New Roman"/>
                <a:cs typeface="Times New Roman"/>
              </a:rPr>
              <a:t>abitato </a:t>
            </a:r>
            <a:r>
              <a:rPr sz="1200" dirty="0">
                <a:latin typeface="Times New Roman"/>
                <a:cs typeface="Times New Roman"/>
              </a:rPr>
              <a:t>il  </a:t>
            </a:r>
            <a:r>
              <a:rPr sz="1200" spc="-5" dirty="0">
                <a:latin typeface="Times New Roman"/>
                <a:cs typeface="Times New Roman"/>
              </a:rPr>
              <a:t>Matese. </a:t>
            </a:r>
            <a:r>
              <a:rPr sz="1200" dirty="0">
                <a:latin typeface="Times New Roman"/>
                <a:cs typeface="Times New Roman"/>
              </a:rPr>
              <a:t>Con i laboratori </a:t>
            </a:r>
            <a:r>
              <a:rPr sz="1200" spc="-5" dirty="0">
                <a:latin typeface="Times New Roman"/>
                <a:cs typeface="Times New Roman"/>
              </a:rPr>
              <a:t>hanno rintracciato con </a:t>
            </a:r>
            <a:r>
              <a:rPr sz="1200" dirty="0">
                <a:latin typeface="Times New Roman"/>
                <a:cs typeface="Times New Roman"/>
              </a:rPr>
              <a:t>scritti e </a:t>
            </a:r>
            <a:r>
              <a:rPr sz="1200" spc="-5" dirty="0">
                <a:latin typeface="Times New Roman"/>
                <a:cs typeface="Times New Roman"/>
              </a:rPr>
              <a:t>fotografie, </a:t>
            </a:r>
            <a:r>
              <a:rPr sz="1200" dirty="0">
                <a:latin typeface="Times New Roman"/>
                <a:cs typeface="Times New Roman"/>
              </a:rPr>
              <a:t>i </a:t>
            </a:r>
            <a:r>
              <a:rPr sz="1200" spc="-5" dirty="0">
                <a:latin typeface="Times New Roman"/>
                <a:cs typeface="Times New Roman"/>
              </a:rPr>
              <a:t>segni dell’alfabeto della </a:t>
            </a:r>
            <a:r>
              <a:rPr sz="1200" dirty="0">
                <a:latin typeface="Times New Roman"/>
                <a:cs typeface="Times New Roman"/>
              </a:rPr>
              <a:t>natura  </a:t>
            </a:r>
            <a:r>
              <a:rPr sz="1200" spc="-5" dirty="0">
                <a:latin typeface="Times New Roman"/>
                <a:cs typeface="Times New Roman"/>
              </a:rPr>
              <a:t>per poterli </a:t>
            </a:r>
            <a:r>
              <a:rPr sz="1200" dirty="0">
                <a:latin typeface="Times New Roman"/>
                <a:cs typeface="Times New Roman"/>
              </a:rPr>
              <a:t>poi </a:t>
            </a:r>
            <a:r>
              <a:rPr sz="1200" spc="-5" dirty="0">
                <a:latin typeface="Times New Roman"/>
                <a:cs typeface="Times New Roman"/>
              </a:rPr>
              <a:t>raccontare.Tutto </a:t>
            </a:r>
            <a:r>
              <a:rPr sz="1200" dirty="0">
                <a:latin typeface="Times New Roman"/>
                <a:cs typeface="Times New Roman"/>
              </a:rPr>
              <a:t>il </a:t>
            </a:r>
            <a:r>
              <a:rPr sz="1200" spc="-5" dirty="0">
                <a:latin typeface="Times New Roman"/>
                <a:cs typeface="Times New Roman"/>
              </a:rPr>
              <a:t>materiale prodotto andrà </a:t>
            </a:r>
            <a:r>
              <a:rPr sz="1200" dirty="0">
                <a:latin typeface="Times New Roman"/>
                <a:cs typeface="Times New Roman"/>
              </a:rPr>
              <a:t>a costruire un </a:t>
            </a:r>
            <a:r>
              <a:rPr sz="1200" spc="-5" dirty="0">
                <a:latin typeface="Times New Roman"/>
                <a:cs typeface="Times New Roman"/>
              </a:rPr>
              <a:t>grande </a:t>
            </a:r>
            <a:r>
              <a:rPr sz="1200" dirty="0">
                <a:latin typeface="Times New Roman"/>
                <a:cs typeface="Times New Roman"/>
              </a:rPr>
              <a:t>libro,  </a:t>
            </a:r>
            <a:r>
              <a:rPr sz="1200" spc="-5" dirty="0">
                <a:latin typeface="Times New Roman"/>
                <a:cs typeface="Times New Roman"/>
              </a:rPr>
              <a:t>“Matesepedia”, raccolta </a:t>
            </a:r>
            <a:r>
              <a:rPr sz="1200" dirty="0">
                <a:latin typeface="Times New Roman"/>
                <a:cs typeface="Times New Roman"/>
              </a:rPr>
              <a:t>di </a:t>
            </a:r>
            <a:r>
              <a:rPr sz="1200" spc="-5" dirty="0">
                <a:latin typeface="Times New Roman"/>
                <a:cs typeface="Times New Roman"/>
              </a:rPr>
              <a:t>immagini </a:t>
            </a:r>
            <a:r>
              <a:rPr sz="1200" dirty="0">
                <a:latin typeface="Times New Roman"/>
                <a:cs typeface="Times New Roman"/>
              </a:rPr>
              <a:t>e </a:t>
            </a:r>
            <a:r>
              <a:rPr sz="1200" spc="-5" dirty="0">
                <a:latin typeface="Times New Roman"/>
                <a:cs typeface="Times New Roman"/>
              </a:rPr>
              <a:t>delle storie nate dall’incontro </a:t>
            </a:r>
            <a:r>
              <a:rPr sz="1200" dirty="0">
                <a:latin typeface="Times New Roman"/>
                <a:cs typeface="Times New Roman"/>
              </a:rPr>
              <a:t>tra la </a:t>
            </a:r>
            <a:r>
              <a:rPr sz="1200" spc="-5" dirty="0">
                <a:latin typeface="Times New Roman"/>
                <a:cs typeface="Times New Roman"/>
              </a:rPr>
              <a:t>fantasia dei ragazzi ed </a:t>
            </a:r>
            <a:r>
              <a:rPr sz="1200" dirty="0">
                <a:latin typeface="Times New Roman"/>
                <a:cs typeface="Times New Roman"/>
              </a:rPr>
              <a:t>il  </a:t>
            </a:r>
            <a:r>
              <a:rPr sz="1200" spc="-5" dirty="0">
                <a:latin typeface="Times New Roman"/>
                <a:cs typeface="Times New Roman"/>
              </a:rPr>
              <a:t>territorio, </a:t>
            </a:r>
            <a:r>
              <a:rPr sz="1200" dirty="0">
                <a:latin typeface="Times New Roman"/>
                <a:cs typeface="Times New Roman"/>
              </a:rPr>
              <a:t>e </a:t>
            </a:r>
            <a:r>
              <a:rPr sz="1200" spc="-5" dirty="0">
                <a:latin typeface="Times New Roman"/>
                <a:cs typeface="Times New Roman"/>
              </a:rPr>
              <a:t>sarà presentato </a:t>
            </a:r>
            <a:r>
              <a:rPr sz="1200" dirty="0">
                <a:latin typeface="Times New Roman"/>
                <a:cs typeface="Times New Roman"/>
              </a:rPr>
              <a:t>a tutti, </a:t>
            </a:r>
            <a:r>
              <a:rPr sz="1200" spc="-5" dirty="0">
                <a:latin typeface="Times New Roman"/>
                <a:cs typeface="Times New Roman"/>
              </a:rPr>
              <a:t>sabato </a:t>
            </a:r>
            <a:r>
              <a:rPr sz="1200" dirty="0">
                <a:latin typeface="Times New Roman"/>
                <a:cs typeface="Times New Roman"/>
              </a:rPr>
              <a:t>21 </a:t>
            </a:r>
            <a:r>
              <a:rPr sz="1200" spc="-5" dirty="0">
                <a:latin typeface="Times New Roman"/>
                <a:cs typeface="Times New Roman"/>
              </a:rPr>
              <a:t>marzo dalle ore </a:t>
            </a:r>
            <a:r>
              <a:rPr sz="1200" dirty="0">
                <a:latin typeface="Times New Roman"/>
                <a:cs typeface="Times New Roman"/>
              </a:rPr>
              <a:t>17 </a:t>
            </a:r>
            <a:r>
              <a:rPr sz="1200" spc="-5" dirty="0">
                <a:latin typeface="Times New Roman"/>
                <a:cs typeface="Times New Roman"/>
              </a:rPr>
              <a:t>presso l’Auditorium del Parco  Regionale </a:t>
            </a:r>
            <a:r>
              <a:rPr sz="1200" dirty="0">
                <a:latin typeface="Times New Roman"/>
                <a:cs typeface="Times New Roman"/>
              </a:rPr>
              <a:t>del </a:t>
            </a:r>
            <a:r>
              <a:rPr sz="1200" spc="-5" dirty="0">
                <a:latin typeface="Times New Roman"/>
                <a:cs typeface="Times New Roman"/>
              </a:rPr>
              <a:t>Matese </a:t>
            </a:r>
            <a:r>
              <a:rPr sz="1200" dirty="0">
                <a:latin typeface="Times New Roman"/>
                <a:cs typeface="Times New Roman"/>
              </a:rPr>
              <a:t>in </a:t>
            </a:r>
            <a:r>
              <a:rPr sz="1200" spc="-5" dirty="0">
                <a:latin typeface="Times New Roman"/>
                <a:cs typeface="Times New Roman"/>
              </a:rPr>
              <a:t>Sant’Angelo d’Alife. </a:t>
            </a:r>
            <a:r>
              <a:rPr sz="1200" spc="-10" dirty="0">
                <a:latin typeface="Times New Roman"/>
                <a:cs typeface="Times New Roman"/>
              </a:rPr>
              <a:t>In </a:t>
            </a:r>
            <a:r>
              <a:rPr sz="1200" spc="-5" dirty="0">
                <a:latin typeface="Times New Roman"/>
                <a:cs typeface="Times New Roman"/>
              </a:rPr>
              <a:t>quella occasione ci sarà </a:t>
            </a:r>
            <a:r>
              <a:rPr sz="1200" dirty="0">
                <a:latin typeface="Times New Roman"/>
                <a:cs typeface="Times New Roman"/>
              </a:rPr>
              <a:t>un </a:t>
            </a:r>
            <a:r>
              <a:rPr sz="1200" spc="-5" dirty="0">
                <a:latin typeface="Times New Roman"/>
                <a:cs typeface="Times New Roman"/>
              </a:rPr>
              <a:t>incontro con </a:t>
            </a:r>
            <a:r>
              <a:rPr sz="1200" dirty="0">
                <a:latin typeface="Times New Roman"/>
                <a:cs typeface="Times New Roman"/>
              </a:rPr>
              <a:t>il </a:t>
            </a:r>
            <a:r>
              <a:rPr sz="1200" spc="-5" dirty="0">
                <a:latin typeface="Times New Roman"/>
                <a:cs typeface="Times New Roman"/>
              </a:rPr>
              <a:t>prof.  </a:t>
            </a:r>
            <a:r>
              <a:rPr sz="1200" dirty="0">
                <a:latin typeface="Times New Roman"/>
                <a:cs typeface="Times New Roman"/>
              </a:rPr>
              <a:t>Claudio </a:t>
            </a:r>
            <a:r>
              <a:rPr sz="1200" spc="-5" dirty="0">
                <a:latin typeface="Times New Roman"/>
                <a:cs typeface="Times New Roman"/>
              </a:rPr>
              <a:t>Visentin che illustrerà </a:t>
            </a:r>
            <a:r>
              <a:rPr sz="1200" dirty="0">
                <a:latin typeface="Times New Roman"/>
                <a:cs typeface="Times New Roman"/>
              </a:rPr>
              <a:t>la </a:t>
            </a:r>
            <a:r>
              <a:rPr sz="1200" spc="-5" dirty="0">
                <a:latin typeface="Times New Roman"/>
                <a:cs typeface="Times New Roman"/>
              </a:rPr>
              <a:t>“Geografia </a:t>
            </a:r>
            <a:r>
              <a:rPr sz="1200" dirty="0">
                <a:latin typeface="Times New Roman"/>
                <a:cs typeface="Times New Roman"/>
              </a:rPr>
              <a:t>dei </a:t>
            </a:r>
            <a:r>
              <a:rPr sz="1200" spc="-5" dirty="0">
                <a:latin typeface="Times New Roman"/>
                <a:cs typeface="Times New Roman"/>
              </a:rPr>
              <a:t>Viaggiatori” </a:t>
            </a:r>
            <a:r>
              <a:rPr sz="1200" dirty="0">
                <a:latin typeface="Times New Roman"/>
                <a:cs typeface="Times New Roman"/>
              </a:rPr>
              <a:t>. </a:t>
            </a:r>
            <a:r>
              <a:rPr sz="1200" spc="-5" dirty="0">
                <a:latin typeface="Times New Roman"/>
                <a:cs typeface="Times New Roman"/>
              </a:rPr>
              <a:t>“Ogni </a:t>
            </a:r>
            <a:r>
              <a:rPr sz="1200" dirty="0">
                <a:latin typeface="Times New Roman"/>
                <a:cs typeface="Times New Roman"/>
              </a:rPr>
              <a:t>viaggiatore </a:t>
            </a:r>
            <a:r>
              <a:rPr sz="1200" spc="-5" dirty="0">
                <a:latin typeface="Times New Roman"/>
                <a:cs typeface="Times New Roman"/>
              </a:rPr>
              <a:t>crea </a:t>
            </a:r>
            <a:r>
              <a:rPr sz="1200" dirty="0">
                <a:latin typeface="Times New Roman"/>
                <a:cs typeface="Times New Roman"/>
              </a:rPr>
              <a:t>il proprio  </a:t>
            </a:r>
            <a:r>
              <a:rPr sz="1200" spc="-5" dirty="0">
                <a:latin typeface="Times New Roman"/>
                <a:cs typeface="Times New Roman"/>
              </a:rPr>
              <a:t>personale Alfabeto del </a:t>
            </a:r>
            <a:r>
              <a:rPr sz="1200" dirty="0">
                <a:latin typeface="Times New Roman"/>
                <a:cs typeface="Times New Roman"/>
              </a:rPr>
              <a:t>mondo </a:t>
            </a:r>
            <a:r>
              <a:rPr sz="1200" spc="-5" dirty="0">
                <a:latin typeface="Times New Roman"/>
                <a:cs typeface="Times New Roman"/>
              </a:rPr>
              <a:t>ed </a:t>
            </a:r>
            <a:r>
              <a:rPr sz="1200" dirty="0">
                <a:latin typeface="Times New Roman"/>
                <a:cs typeface="Times New Roman"/>
              </a:rPr>
              <a:t>è </a:t>
            </a:r>
            <a:r>
              <a:rPr sz="1200" spc="-5" dirty="0">
                <a:latin typeface="Times New Roman"/>
                <a:cs typeface="Times New Roman"/>
              </a:rPr>
              <a:t>con queste </a:t>
            </a:r>
            <a:r>
              <a:rPr sz="1200" dirty="0">
                <a:latin typeface="Times New Roman"/>
                <a:cs typeface="Times New Roman"/>
              </a:rPr>
              <a:t>lettere che </a:t>
            </a:r>
            <a:r>
              <a:rPr sz="1200" spc="-5" dirty="0">
                <a:latin typeface="Times New Roman"/>
                <a:cs typeface="Times New Roman"/>
              </a:rPr>
              <a:t>vengono </a:t>
            </a:r>
            <a:r>
              <a:rPr sz="1200" dirty="0">
                <a:latin typeface="Times New Roman"/>
                <a:cs typeface="Times New Roman"/>
              </a:rPr>
              <a:t>scritti i </a:t>
            </a:r>
            <a:r>
              <a:rPr sz="1200" spc="-5" dirty="0">
                <a:latin typeface="Times New Roman"/>
                <a:cs typeface="Times New Roman"/>
              </a:rPr>
              <a:t>libri </a:t>
            </a:r>
            <a:r>
              <a:rPr sz="1200" dirty="0">
                <a:latin typeface="Times New Roman"/>
                <a:cs typeface="Times New Roman"/>
              </a:rPr>
              <a:t>di </a:t>
            </a:r>
            <a:r>
              <a:rPr sz="1200" spc="-5" dirty="0">
                <a:latin typeface="Times New Roman"/>
                <a:cs typeface="Times New Roman"/>
              </a:rPr>
              <a:t>viaggio. Nasce  così </a:t>
            </a:r>
            <a:r>
              <a:rPr sz="1200" dirty="0">
                <a:latin typeface="Times New Roman"/>
                <a:cs typeface="Times New Roman"/>
              </a:rPr>
              <a:t>una </a:t>
            </a:r>
            <a:r>
              <a:rPr sz="1200" spc="-5" dirty="0">
                <a:latin typeface="Times New Roman"/>
                <a:cs typeface="Times New Roman"/>
              </a:rPr>
              <a:t>geografia </a:t>
            </a:r>
            <a:r>
              <a:rPr sz="1200" dirty="0">
                <a:latin typeface="Times New Roman"/>
                <a:cs typeface="Times New Roman"/>
              </a:rPr>
              <a:t>immaginaria che racconta il </a:t>
            </a:r>
            <a:r>
              <a:rPr sz="1200" spc="-5" dirty="0">
                <a:latin typeface="Times New Roman"/>
                <a:cs typeface="Times New Roman"/>
              </a:rPr>
              <a:t>territorio </a:t>
            </a:r>
            <a:r>
              <a:rPr sz="1200" dirty="0">
                <a:latin typeface="Times New Roman"/>
                <a:cs typeface="Times New Roman"/>
              </a:rPr>
              <a:t>in </a:t>
            </a:r>
            <a:r>
              <a:rPr sz="1200" spc="-5" dirty="0">
                <a:latin typeface="Times New Roman"/>
                <a:cs typeface="Times New Roman"/>
              </a:rPr>
              <a:t>forme </a:t>
            </a:r>
            <a:r>
              <a:rPr sz="1200" dirty="0">
                <a:latin typeface="Times New Roman"/>
                <a:cs typeface="Times New Roman"/>
              </a:rPr>
              <a:t>dinamiche e plurali, </a:t>
            </a:r>
            <a:r>
              <a:rPr sz="1200" spc="-5" dirty="0">
                <a:latin typeface="Times New Roman"/>
                <a:cs typeface="Times New Roman"/>
              </a:rPr>
              <a:t>attraverso </a:t>
            </a:r>
            <a:r>
              <a:rPr sz="1200" dirty="0">
                <a:latin typeface="Times New Roman"/>
                <a:cs typeface="Times New Roman"/>
              </a:rPr>
              <a:t>le  </a:t>
            </a:r>
            <a:r>
              <a:rPr sz="1200" spc="-5" dirty="0">
                <a:latin typeface="Times New Roman"/>
                <a:cs typeface="Times New Roman"/>
              </a:rPr>
              <a:t>esperienze </a:t>
            </a:r>
            <a:r>
              <a:rPr sz="1200" dirty="0">
                <a:latin typeface="Times New Roman"/>
                <a:cs typeface="Times New Roman"/>
              </a:rPr>
              <a:t>di </a:t>
            </a:r>
            <a:r>
              <a:rPr sz="1200" spc="-5" dirty="0">
                <a:latin typeface="Times New Roman"/>
                <a:cs typeface="Times New Roman"/>
              </a:rPr>
              <a:t>chi </a:t>
            </a:r>
            <a:r>
              <a:rPr sz="1200" dirty="0">
                <a:latin typeface="Times New Roman"/>
                <a:cs typeface="Times New Roman"/>
              </a:rPr>
              <a:t>lo ha </a:t>
            </a:r>
            <a:r>
              <a:rPr sz="1200" spc="-5" dirty="0">
                <a:latin typeface="Times New Roman"/>
                <a:cs typeface="Times New Roman"/>
              </a:rPr>
              <a:t>percorso </a:t>
            </a:r>
            <a:r>
              <a:rPr sz="1200" dirty="0">
                <a:latin typeface="Times New Roman"/>
                <a:cs typeface="Times New Roman"/>
              </a:rPr>
              <a:t>o lo </a:t>
            </a:r>
            <a:r>
              <a:rPr sz="1200" spc="-5" dirty="0">
                <a:latin typeface="Times New Roman"/>
                <a:cs typeface="Times New Roman"/>
              </a:rPr>
              <a:t>percorre, con </a:t>
            </a:r>
            <a:r>
              <a:rPr sz="1200" dirty="0">
                <a:latin typeface="Times New Roman"/>
                <a:cs typeface="Times New Roman"/>
              </a:rPr>
              <a:t>il </a:t>
            </a:r>
            <a:r>
              <a:rPr sz="1200" spc="-5" dirty="0">
                <a:latin typeface="Times New Roman"/>
                <a:cs typeface="Times New Roman"/>
              </a:rPr>
              <a:t>suo </a:t>
            </a:r>
            <a:r>
              <a:rPr sz="1200" dirty="0">
                <a:latin typeface="Times New Roman"/>
                <a:cs typeface="Times New Roman"/>
              </a:rPr>
              <a:t>punto di vista e la </a:t>
            </a:r>
            <a:r>
              <a:rPr sz="1200" spc="-5" dirty="0">
                <a:latin typeface="Times New Roman"/>
                <a:cs typeface="Times New Roman"/>
              </a:rPr>
              <a:t>sua </a:t>
            </a:r>
            <a:r>
              <a:rPr sz="1200" dirty="0">
                <a:latin typeface="Times New Roman"/>
                <a:cs typeface="Times New Roman"/>
              </a:rPr>
              <a:t>sensibilità.”  </a:t>
            </a:r>
            <a:r>
              <a:rPr sz="1200" spc="-5" dirty="0">
                <a:latin typeface="Times New Roman"/>
                <a:cs typeface="Times New Roman"/>
              </a:rPr>
              <a:t>Per questa </a:t>
            </a:r>
            <a:r>
              <a:rPr sz="1200" dirty="0">
                <a:latin typeface="Times New Roman"/>
                <a:cs typeface="Times New Roman"/>
              </a:rPr>
              <a:t>disciplina – </a:t>
            </a:r>
            <a:r>
              <a:rPr sz="1200" spc="-5" dirty="0">
                <a:latin typeface="Times New Roman"/>
                <a:cs typeface="Times New Roman"/>
              </a:rPr>
              <a:t>sin </a:t>
            </a:r>
            <a:r>
              <a:rPr sz="1200" dirty="0">
                <a:latin typeface="Times New Roman"/>
                <a:cs typeface="Times New Roman"/>
              </a:rPr>
              <a:t>qui mai </a:t>
            </a:r>
            <a:r>
              <a:rPr sz="1200" spc="-5" dirty="0">
                <a:latin typeface="Times New Roman"/>
                <a:cs typeface="Times New Roman"/>
              </a:rPr>
              <a:t>esistita </a:t>
            </a:r>
            <a:r>
              <a:rPr sz="1200" dirty="0">
                <a:latin typeface="Times New Roman"/>
                <a:cs typeface="Times New Roman"/>
              </a:rPr>
              <a:t>ma </a:t>
            </a:r>
            <a:r>
              <a:rPr sz="1200" spc="-5" dirty="0">
                <a:latin typeface="Times New Roman"/>
                <a:cs typeface="Times New Roman"/>
              </a:rPr>
              <a:t>forse </a:t>
            </a:r>
            <a:r>
              <a:rPr sz="1200" dirty="0">
                <a:latin typeface="Times New Roman"/>
                <a:cs typeface="Times New Roman"/>
              </a:rPr>
              <a:t>in </a:t>
            </a:r>
            <a:r>
              <a:rPr sz="1200" spc="-5" dirty="0">
                <a:latin typeface="Times New Roman"/>
                <a:cs typeface="Times New Roman"/>
              </a:rPr>
              <a:t>gestazione </a:t>
            </a:r>
            <a:r>
              <a:rPr sz="1200" dirty="0">
                <a:latin typeface="Times New Roman"/>
                <a:cs typeface="Times New Roman"/>
              </a:rPr>
              <a:t>– Claudio Visentin ha </a:t>
            </a:r>
            <a:r>
              <a:rPr sz="1200" spc="-5" dirty="0">
                <a:latin typeface="Times New Roman"/>
                <a:cs typeface="Times New Roman"/>
              </a:rPr>
              <a:t>pensato </a:t>
            </a:r>
            <a:r>
              <a:rPr sz="1200" dirty="0">
                <a:latin typeface="Times New Roman"/>
                <a:cs typeface="Times New Roman"/>
              </a:rPr>
              <a:t>a  una lista di </a:t>
            </a:r>
            <a:r>
              <a:rPr sz="1200" spc="-5" dirty="0">
                <a:latin typeface="Times New Roman"/>
                <a:cs typeface="Times New Roman"/>
              </a:rPr>
              <a:t>«libri </a:t>
            </a:r>
            <a:r>
              <a:rPr sz="1200" dirty="0">
                <a:latin typeface="Times New Roman"/>
                <a:cs typeface="Times New Roman"/>
              </a:rPr>
              <a:t>di </a:t>
            </a:r>
            <a:r>
              <a:rPr sz="1200" spc="-5" dirty="0">
                <a:latin typeface="Times New Roman"/>
                <a:cs typeface="Times New Roman"/>
              </a:rPr>
              <a:t>testo», raccontando </a:t>
            </a:r>
            <a:r>
              <a:rPr sz="1200" dirty="0">
                <a:latin typeface="Times New Roman"/>
                <a:cs typeface="Times New Roman"/>
              </a:rPr>
              <a:t>i </a:t>
            </a:r>
            <a:r>
              <a:rPr sz="1200" spc="-5" dirty="0">
                <a:latin typeface="Times New Roman"/>
                <a:cs typeface="Times New Roman"/>
              </a:rPr>
              <a:t>libri </a:t>
            </a:r>
            <a:r>
              <a:rPr sz="1200" dirty="0">
                <a:latin typeface="Times New Roman"/>
                <a:cs typeface="Times New Roman"/>
              </a:rPr>
              <a:t>di </a:t>
            </a:r>
            <a:r>
              <a:rPr sz="1200" spc="-5" dirty="0">
                <a:latin typeface="Times New Roman"/>
                <a:cs typeface="Times New Roman"/>
              </a:rPr>
              <a:t>viaggio che </a:t>
            </a:r>
            <a:r>
              <a:rPr sz="1200" dirty="0">
                <a:latin typeface="Times New Roman"/>
                <a:cs typeface="Times New Roman"/>
              </a:rPr>
              <a:t>più ha amato e che </a:t>
            </a:r>
            <a:r>
              <a:rPr sz="1200" spc="-5" dirty="0">
                <a:latin typeface="Times New Roman"/>
                <a:cs typeface="Times New Roman"/>
              </a:rPr>
              <a:t>hanno avuto </a:t>
            </a:r>
            <a:r>
              <a:rPr sz="1200" dirty="0">
                <a:latin typeface="Times New Roman"/>
                <a:cs typeface="Times New Roman"/>
              </a:rPr>
              <a:t>un  ruolo </a:t>
            </a:r>
            <a:r>
              <a:rPr sz="1200" spc="-5" dirty="0">
                <a:latin typeface="Times New Roman"/>
                <a:cs typeface="Times New Roman"/>
              </a:rPr>
              <a:t>decisivo nella sua </a:t>
            </a:r>
            <a:r>
              <a:rPr sz="1200" dirty="0">
                <a:latin typeface="Times New Roman"/>
                <a:cs typeface="Times New Roman"/>
              </a:rPr>
              <a:t>formazione. Claudio </a:t>
            </a:r>
            <a:r>
              <a:rPr sz="1200" spc="-5" dirty="0">
                <a:latin typeface="Times New Roman"/>
                <a:cs typeface="Times New Roman"/>
              </a:rPr>
              <a:t>Visentin insegna </a:t>
            </a:r>
            <a:r>
              <a:rPr sz="1200" dirty="0">
                <a:latin typeface="Times New Roman"/>
                <a:cs typeface="Times New Roman"/>
              </a:rPr>
              <a:t>Storia </a:t>
            </a:r>
            <a:r>
              <a:rPr sz="1200" spc="-5" dirty="0">
                <a:latin typeface="Times New Roman"/>
                <a:cs typeface="Times New Roman"/>
              </a:rPr>
              <a:t>del </a:t>
            </a:r>
            <a:r>
              <a:rPr sz="1200" dirty="0">
                <a:latin typeface="Times New Roman"/>
                <a:cs typeface="Times New Roman"/>
              </a:rPr>
              <a:t>turismo e </a:t>
            </a:r>
            <a:r>
              <a:rPr sz="1200" spc="-5" dirty="0">
                <a:latin typeface="Times New Roman"/>
                <a:cs typeface="Times New Roman"/>
              </a:rPr>
              <a:t>gestione dei beni  culturali presso </a:t>
            </a:r>
            <a:r>
              <a:rPr sz="1200" dirty="0">
                <a:latin typeface="Times New Roman"/>
                <a:cs typeface="Times New Roman"/>
              </a:rPr>
              <a:t>l’Università </a:t>
            </a:r>
            <a:r>
              <a:rPr sz="1200" spc="-5" dirty="0">
                <a:latin typeface="Times New Roman"/>
                <a:cs typeface="Times New Roman"/>
              </a:rPr>
              <a:t>della </a:t>
            </a:r>
            <a:r>
              <a:rPr sz="1200" dirty="0">
                <a:latin typeface="Times New Roman"/>
                <a:cs typeface="Times New Roman"/>
              </a:rPr>
              <a:t>Svizzera </a:t>
            </a:r>
            <a:r>
              <a:rPr sz="1200" spc="-5" dirty="0">
                <a:latin typeface="Times New Roman"/>
                <a:cs typeface="Times New Roman"/>
              </a:rPr>
              <a:t>Italiana </a:t>
            </a:r>
            <a:r>
              <a:rPr sz="1200" dirty="0">
                <a:latin typeface="Times New Roman"/>
                <a:cs typeface="Times New Roman"/>
              </a:rPr>
              <a:t>di </a:t>
            </a:r>
            <a:r>
              <a:rPr sz="1200" spc="-5" dirty="0">
                <a:latin typeface="Times New Roman"/>
                <a:cs typeface="Times New Roman"/>
              </a:rPr>
              <a:t>Lugano (www.usi.ch). </a:t>
            </a:r>
            <a:r>
              <a:rPr sz="1200" dirty="0">
                <a:latin typeface="Times New Roman"/>
                <a:cs typeface="Times New Roman"/>
              </a:rPr>
              <a:t>Studia e </a:t>
            </a:r>
            <a:r>
              <a:rPr sz="1200" spc="-5" dirty="0">
                <a:latin typeface="Times New Roman"/>
                <a:cs typeface="Times New Roman"/>
              </a:rPr>
              <a:t>racconta </a:t>
            </a:r>
            <a:r>
              <a:rPr sz="1200" dirty="0">
                <a:latin typeface="Times New Roman"/>
                <a:cs typeface="Times New Roman"/>
              </a:rPr>
              <a:t>i  nuovi </a:t>
            </a:r>
            <a:r>
              <a:rPr sz="1200" spc="-5" dirty="0">
                <a:latin typeface="Times New Roman"/>
                <a:cs typeface="Times New Roman"/>
              </a:rPr>
              <a:t>stili </a:t>
            </a:r>
            <a:r>
              <a:rPr sz="1200" dirty="0">
                <a:latin typeface="Times New Roman"/>
                <a:cs typeface="Times New Roman"/>
              </a:rPr>
              <a:t>di </a:t>
            </a:r>
            <a:r>
              <a:rPr sz="1200" spc="-5" dirty="0">
                <a:latin typeface="Times New Roman"/>
                <a:cs typeface="Times New Roman"/>
              </a:rPr>
              <a:t>viaggio sulle pagine del supplemento domenicale del “Sole24Ore” </a:t>
            </a:r>
            <a:r>
              <a:rPr sz="1200" dirty="0">
                <a:latin typeface="Times New Roman"/>
                <a:cs typeface="Times New Roman"/>
              </a:rPr>
              <a:t>e a </a:t>
            </a:r>
            <a:r>
              <a:rPr sz="1200" spc="-5" dirty="0">
                <a:latin typeface="Times New Roman"/>
                <a:cs typeface="Times New Roman"/>
              </a:rPr>
              <a:t>Radio Capital.  </a:t>
            </a:r>
            <a:r>
              <a:rPr sz="1200" dirty="0">
                <a:latin typeface="Times New Roman"/>
                <a:cs typeface="Times New Roman"/>
              </a:rPr>
              <a:t>È il </a:t>
            </a:r>
            <a:r>
              <a:rPr sz="1200" spc="-5" dirty="0">
                <a:latin typeface="Times New Roman"/>
                <a:cs typeface="Times New Roman"/>
              </a:rPr>
              <a:t>fondatore </a:t>
            </a:r>
            <a:r>
              <a:rPr sz="1200" dirty="0">
                <a:latin typeface="Times New Roman"/>
                <a:cs typeface="Times New Roman"/>
              </a:rPr>
              <a:t>e il </a:t>
            </a:r>
            <a:r>
              <a:rPr sz="1200" spc="-5" dirty="0">
                <a:latin typeface="Times New Roman"/>
                <a:cs typeface="Times New Roman"/>
              </a:rPr>
              <a:t>presidente della “Scuola del viaggio” (www.scuoladelviaggio.it). Ha </a:t>
            </a:r>
            <a:r>
              <a:rPr sz="1200" dirty="0">
                <a:latin typeface="Times New Roman"/>
                <a:cs typeface="Times New Roman"/>
              </a:rPr>
              <a:t>scritto </a:t>
            </a:r>
            <a:r>
              <a:rPr sz="1200" spc="-5" dirty="0">
                <a:latin typeface="Times New Roman"/>
                <a:cs typeface="Times New Roman"/>
              </a:rPr>
              <a:t>con  Andrea Bocconi “In viaggio </a:t>
            </a:r>
            <a:r>
              <a:rPr sz="1200" dirty="0">
                <a:latin typeface="Times New Roman"/>
                <a:cs typeface="Times New Roman"/>
              </a:rPr>
              <a:t>con </a:t>
            </a:r>
            <a:r>
              <a:rPr sz="1200" spc="-5" dirty="0">
                <a:latin typeface="Times New Roman"/>
                <a:cs typeface="Times New Roman"/>
              </a:rPr>
              <a:t>l’asino” (Guanda).</a:t>
            </a:r>
            <a:r>
              <a:rPr sz="1200" spc="50" dirty="0">
                <a:latin typeface="Times New Roman"/>
                <a:cs typeface="Times New Roman"/>
              </a:rPr>
              <a:t> </a:t>
            </a:r>
            <a:r>
              <a:rPr sz="1200" u="sng" spc="-5" dirty="0">
                <a:solidFill>
                  <a:srgbClr val="0000FF"/>
                </a:solidFill>
                <a:uFill>
                  <a:solidFill>
                    <a:srgbClr val="0000FF"/>
                  </a:solidFill>
                </a:uFill>
                <a:latin typeface="Times New Roman"/>
                <a:cs typeface="Times New Roman"/>
                <a:hlinkClick r:id="rId3"/>
              </a:rPr>
              <a:t>www.claudiovisentin.it</a:t>
            </a:r>
            <a:endParaRPr sz="1200">
              <a:latin typeface="Times New Roman"/>
              <a:cs typeface="Times New Roman"/>
            </a:endParaRP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75590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Gazzettadimodena.gelocal.it  20 marzo</a:t>
            </a:r>
            <a:r>
              <a:rPr sz="1600" b="1" spc="-1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366642"/>
            <a:ext cx="4107179" cy="1098550"/>
          </a:xfrm>
          <a:prstGeom prst="rect">
            <a:avLst/>
          </a:prstGeom>
        </p:spPr>
        <p:txBody>
          <a:bodyPr vert="horz" wrap="square" lIns="0" tIns="12700" rIns="0" bIns="0" rtlCol="0">
            <a:spAutoFit/>
          </a:bodyPr>
          <a:lstStyle/>
          <a:p>
            <a:pPr marL="12700">
              <a:lnSpc>
                <a:spcPct val="100000"/>
              </a:lnSpc>
              <a:spcBef>
                <a:spcPts val="100"/>
              </a:spcBef>
            </a:pPr>
            <a:r>
              <a:rPr sz="2400" b="1" dirty="0">
                <a:latin typeface="Times New Roman"/>
                <a:cs typeface="Times New Roman"/>
              </a:rPr>
              <a:t>Festival </a:t>
            </a:r>
            <a:r>
              <a:rPr sz="2400" b="1" spc="-5" dirty="0">
                <a:latin typeface="Times New Roman"/>
                <a:cs typeface="Times New Roman"/>
              </a:rPr>
              <a:t>Della Cultura</a:t>
            </a:r>
            <a:r>
              <a:rPr sz="2400" b="1" spc="-55" dirty="0">
                <a:latin typeface="Times New Roman"/>
                <a:cs typeface="Times New Roman"/>
              </a:rPr>
              <a:t> </a:t>
            </a:r>
            <a:r>
              <a:rPr sz="2400" b="1" spc="-10" dirty="0">
                <a:latin typeface="Times New Roman"/>
                <a:cs typeface="Times New Roman"/>
              </a:rPr>
              <a:t>Creativa</a:t>
            </a:r>
            <a:endParaRPr sz="2400">
              <a:latin typeface="Times New Roman"/>
              <a:cs typeface="Times New Roman"/>
            </a:endParaRPr>
          </a:p>
          <a:p>
            <a:pPr marL="12700">
              <a:lnSpc>
                <a:spcPct val="100000"/>
              </a:lnSpc>
              <a:spcBef>
                <a:spcPts val="1320"/>
              </a:spcBef>
            </a:pPr>
            <a:r>
              <a:rPr sz="1200" spc="-5" dirty="0">
                <a:latin typeface="Times New Roman"/>
                <a:cs typeface="Times New Roman"/>
              </a:rPr>
              <a:t>Informazione da: </a:t>
            </a:r>
            <a:r>
              <a:rPr sz="1200" dirty="0">
                <a:latin typeface="Times New Roman"/>
                <a:cs typeface="Times New Roman"/>
              </a:rPr>
              <a:t>Forum Guido</a:t>
            </a:r>
            <a:r>
              <a:rPr sz="1200" spc="10" dirty="0">
                <a:latin typeface="Times New Roman"/>
                <a:cs typeface="Times New Roman"/>
              </a:rPr>
              <a:t> </a:t>
            </a:r>
            <a:r>
              <a:rPr sz="1200" dirty="0">
                <a:latin typeface="Times New Roman"/>
                <a:cs typeface="Times New Roman"/>
              </a:rPr>
              <a:t>Monzani</a:t>
            </a:r>
            <a:endParaRPr sz="1200">
              <a:latin typeface="Times New Roman"/>
              <a:cs typeface="Times New Roman"/>
            </a:endParaRPr>
          </a:p>
          <a:p>
            <a:pPr>
              <a:lnSpc>
                <a:spcPct val="100000"/>
              </a:lnSpc>
              <a:spcBef>
                <a:spcPts val="45"/>
              </a:spcBef>
            </a:pPr>
            <a:endParaRPr sz="1150">
              <a:latin typeface="Times New Roman"/>
              <a:cs typeface="Times New Roman"/>
            </a:endParaRPr>
          </a:p>
          <a:p>
            <a:pPr marL="12700">
              <a:lnSpc>
                <a:spcPct val="100000"/>
              </a:lnSpc>
            </a:pPr>
            <a:r>
              <a:rPr sz="1200" b="1" spc="-5" dirty="0">
                <a:latin typeface="Times New Roman"/>
                <a:cs typeface="Times New Roman"/>
                <a:hlinkClick r:id="rId3"/>
              </a:rPr>
              <a:t>Forum Guido Monzani </a:t>
            </a:r>
            <a:r>
              <a:rPr sz="1200" b="1" dirty="0">
                <a:latin typeface="Times New Roman"/>
                <a:cs typeface="Times New Roman"/>
              </a:rPr>
              <a:t>- </a:t>
            </a:r>
            <a:r>
              <a:rPr sz="1200" b="1" spc="-5" dirty="0">
                <a:latin typeface="Times New Roman"/>
                <a:cs typeface="Times New Roman"/>
                <a:hlinkClick r:id="rId4"/>
              </a:rPr>
              <a:t>Via Aristotele </a:t>
            </a:r>
            <a:r>
              <a:rPr sz="1200" b="1" dirty="0">
                <a:latin typeface="Times New Roman"/>
                <a:cs typeface="Times New Roman"/>
                <a:hlinkClick r:id="rId4"/>
              </a:rPr>
              <a:t>33 -</a:t>
            </a:r>
            <a:r>
              <a:rPr sz="1200" b="1" spc="40" dirty="0">
                <a:latin typeface="Times New Roman"/>
                <a:cs typeface="Times New Roman"/>
                <a:hlinkClick r:id="rId4"/>
              </a:rPr>
              <a:t> </a:t>
            </a:r>
            <a:r>
              <a:rPr sz="1200" b="1" spc="-5" dirty="0">
                <a:latin typeface="Times New Roman"/>
                <a:cs typeface="Times New Roman"/>
                <a:hlinkClick r:id="rId4"/>
              </a:rPr>
              <a:t>Modena</a:t>
            </a:r>
            <a:endParaRPr sz="1200">
              <a:latin typeface="Times New Roman"/>
              <a:cs typeface="Times New Roman"/>
            </a:endParaRPr>
          </a:p>
        </p:txBody>
      </p:sp>
      <p:sp>
        <p:nvSpPr>
          <p:cNvPr id="5" name="object 5"/>
          <p:cNvSpPr txBox="1"/>
          <p:nvPr/>
        </p:nvSpPr>
        <p:spPr>
          <a:xfrm>
            <a:off x="706627" y="6805040"/>
            <a:ext cx="6137275" cy="2310765"/>
          </a:xfrm>
          <a:prstGeom prst="rect">
            <a:avLst/>
          </a:prstGeom>
        </p:spPr>
        <p:txBody>
          <a:bodyPr vert="horz" wrap="square" lIns="0" tIns="26034" rIns="0" bIns="0" rtlCol="0">
            <a:spAutoFit/>
          </a:bodyPr>
          <a:lstStyle/>
          <a:p>
            <a:pPr marL="12700" marR="85090">
              <a:lnSpc>
                <a:spcPts val="1370"/>
              </a:lnSpc>
              <a:spcBef>
                <a:spcPts val="204"/>
              </a:spcBef>
            </a:pPr>
            <a:r>
              <a:rPr sz="1200" spc="-5" dirty="0">
                <a:latin typeface="Times New Roman"/>
                <a:cs typeface="Times New Roman"/>
              </a:rPr>
              <a:t>Sala Biblioteca </a:t>
            </a:r>
            <a:r>
              <a:rPr sz="1200" dirty="0">
                <a:latin typeface="Times New Roman"/>
                <a:cs typeface="Times New Roman"/>
              </a:rPr>
              <a:t>ore 16.30 </a:t>
            </a:r>
            <a:r>
              <a:rPr sz="1200" spc="-5" dirty="0">
                <a:latin typeface="Times New Roman"/>
                <a:cs typeface="Times New Roman"/>
              </a:rPr>
              <a:t>"STORIE </a:t>
            </a:r>
            <a:r>
              <a:rPr sz="1200" dirty="0">
                <a:latin typeface="Times New Roman"/>
                <a:cs typeface="Times New Roman"/>
              </a:rPr>
              <a:t>SCADUTE" </a:t>
            </a:r>
            <a:r>
              <a:rPr sz="1200" spc="-5" dirty="0">
                <a:latin typeface="Times New Roman"/>
                <a:cs typeface="Times New Roman"/>
              </a:rPr>
              <a:t>Spettacolo </a:t>
            </a:r>
            <a:r>
              <a:rPr sz="1200" dirty="0">
                <a:latin typeface="Times New Roman"/>
                <a:cs typeface="Times New Roman"/>
              </a:rPr>
              <a:t>con </a:t>
            </a:r>
            <a:r>
              <a:rPr sz="1200" spc="-5" dirty="0">
                <a:latin typeface="Times New Roman"/>
                <a:cs typeface="Times New Roman"/>
              </a:rPr>
              <a:t>oggetti </a:t>
            </a:r>
            <a:r>
              <a:rPr sz="1200" dirty="0">
                <a:latin typeface="Times New Roman"/>
                <a:cs typeface="Times New Roman"/>
              </a:rPr>
              <a:t>ore 17.15 </a:t>
            </a:r>
            <a:r>
              <a:rPr sz="1200" spc="-5" dirty="0">
                <a:latin typeface="Times New Roman"/>
                <a:cs typeface="Times New Roman"/>
              </a:rPr>
              <a:t>"LEGGIAMO </a:t>
            </a:r>
            <a:r>
              <a:rPr sz="1200" dirty="0">
                <a:latin typeface="Times New Roman"/>
                <a:cs typeface="Times New Roman"/>
              </a:rPr>
              <a:t>E  </a:t>
            </a:r>
            <a:r>
              <a:rPr sz="1200" spc="-5" dirty="0">
                <a:latin typeface="Times New Roman"/>
                <a:cs typeface="Times New Roman"/>
              </a:rPr>
              <a:t>RACCONTIAMO </a:t>
            </a:r>
            <a:r>
              <a:rPr sz="1200" dirty="0">
                <a:latin typeface="Times New Roman"/>
                <a:cs typeface="Times New Roman"/>
              </a:rPr>
              <a:t>IL MONDO </a:t>
            </a:r>
            <a:r>
              <a:rPr sz="1200" spc="-5" dirty="0">
                <a:latin typeface="Times New Roman"/>
                <a:cs typeface="Times New Roman"/>
              </a:rPr>
              <a:t>A PARTIRE </a:t>
            </a:r>
            <a:r>
              <a:rPr sz="1200" dirty="0">
                <a:latin typeface="Times New Roman"/>
                <a:cs typeface="Times New Roman"/>
              </a:rPr>
              <a:t>DAGLI </a:t>
            </a:r>
            <a:r>
              <a:rPr sz="1200" spc="-5" dirty="0">
                <a:latin typeface="Times New Roman"/>
                <a:cs typeface="Times New Roman"/>
              </a:rPr>
              <a:t>OGGETTI" Laboratorio </a:t>
            </a:r>
            <a:r>
              <a:rPr sz="1200" dirty="0">
                <a:latin typeface="Times New Roman"/>
                <a:cs typeface="Times New Roman"/>
              </a:rPr>
              <a:t>ore 18.30</a:t>
            </a:r>
            <a:r>
              <a:rPr sz="1200" spc="15" dirty="0">
                <a:latin typeface="Times New Roman"/>
                <a:cs typeface="Times New Roman"/>
              </a:rPr>
              <a:t> </a:t>
            </a:r>
            <a:r>
              <a:rPr sz="1200" spc="-5" dirty="0">
                <a:latin typeface="Times New Roman"/>
                <a:cs typeface="Times New Roman"/>
              </a:rPr>
              <a:t>"NEL</a:t>
            </a:r>
            <a:endParaRPr sz="1200">
              <a:latin typeface="Times New Roman"/>
              <a:cs typeface="Times New Roman"/>
            </a:endParaRPr>
          </a:p>
          <a:p>
            <a:pPr marL="12700" marR="21590">
              <a:lnSpc>
                <a:spcPts val="1380"/>
              </a:lnSpc>
            </a:pPr>
            <a:r>
              <a:rPr sz="1200" spc="-5" dirty="0">
                <a:latin typeface="Times New Roman"/>
                <a:cs typeface="Times New Roman"/>
              </a:rPr>
              <a:t>LABIRINTO </a:t>
            </a:r>
            <a:r>
              <a:rPr sz="1200" dirty="0">
                <a:latin typeface="Times New Roman"/>
                <a:cs typeface="Times New Roman"/>
              </a:rPr>
              <a:t>DEL MONDO" </a:t>
            </a:r>
            <a:r>
              <a:rPr sz="1200" spc="-5" dirty="0">
                <a:latin typeface="Times New Roman"/>
                <a:cs typeface="Times New Roman"/>
              </a:rPr>
              <a:t>Conclusione con </a:t>
            </a:r>
            <a:r>
              <a:rPr sz="1200" dirty="0">
                <a:latin typeface="Times New Roman"/>
                <a:cs typeface="Times New Roman"/>
              </a:rPr>
              <a:t>installazione </a:t>
            </a:r>
            <a:r>
              <a:rPr sz="1200" spc="-5" dirty="0">
                <a:latin typeface="Times New Roman"/>
                <a:cs typeface="Times New Roman"/>
              </a:rPr>
              <a:t>"L'alfabeto </a:t>
            </a:r>
            <a:r>
              <a:rPr sz="1200" dirty="0">
                <a:latin typeface="Times New Roman"/>
                <a:cs typeface="Times New Roman"/>
              </a:rPr>
              <a:t>del Mondo. </a:t>
            </a:r>
            <a:r>
              <a:rPr sz="1200" spc="-5" dirty="0">
                <a:latin typeface="Times New Roman"/>
                <a:cs typeface="Times New Roman"/>
              </a:rPr>
              <a:t>Leggiamo </a:t>
            </a:r>
            <a:r>
              <a:rPr sz="1200" dirty="0">
                <a:latin typeface="Times New Roman"/>
                <a:cs typeface="Times New Roman"/>
              </a:rPr>
              <a:t>i  </a:t>
            </a:r>
            <a:r>
              <a:rPr sz="1200" spc="-5" dirty="0">
                <a:latin typeface="Times New Roman"/>
                <a:cs typeface="Times New Roman"/>
              </a:rPr>
              <a:t>segni </a:t>
            </a:r>
            <a:r>
              <a:rPr sz="1200" dirty="0">
                <a:latin typeface="Times New Roman"/>
                <a:cs typeface="Times New Roman"/>
              </a:rPr>
              <a:t>intorno a noi e </a:t>
            </a:r>
            <a:r>
              <a:rPr sz="1200" spc="-5" dirty="0">
                <a:latin typeface="Times New Roman"/>
                <a:cs typeface="Times New Roman"/>
              </a:rPr>
              <a:t>raccontiamo". </a:t>
            </a:r>
            <a:r>
              <a:rPr sz="1200" dirty="0">
                <a:latin typeface="Times New Roman"/>
                <a:cs typeface="Times New Roman"/>
              </a:rPr>
              <a:t>E' </a:t>
            </a:r>
            <a:r>
              <a:rPr sz="1200" spc="-5" dirty="0">
                <a:latin typeface="Times New Roman"/>
                <a:cs typeface="Times New Roman"/>
              </a:rPr>
              <a:t>questo </a:t>
            </a:r>
            <a:r>
              <a:rPr sz="1200" dirty="0">
                <a:latin typeface="Times New Roman"/>
                <a:cs typeface="Times New Roman"/>
              </a:rPr>
              <a:t>il tema </a:t>
            </a:r>
            <a:r>
              <a:rPr sz="1200" spc="-5" dirty="0">
                <a:latin typeface="Times New Roman"/>
                <a:cs typeface="Times New Roman"/>
              </a:rPr>
              <a:t>della </a:t>
            </a:r>
            <a:r>
              <a:rPr sz="1200" dirty="0">
                <a:latin typeface="Times New Roman"/>
                <a:cs typeface="Times New Roman"/>
              </a:rPr>
              <a:t>seconda edizione </a:t>
            </a:r>
            <a:r>
              <a:rPr sz="1200" spc="-5" dirty="0">
                <a:latin typeface="Times New Roman"/>
                <a:cs typeface="Times New Roman"/>
              </a:rPr>
              <a:t>del Festival </a:t>
            </a:r>
            <a:r>
              <a:rPr sz="1200" dirty="0">
                <a:latin typeface="Times New Roman"/>
                <a:cs typeface="Times New Roman"/>
              </a:rPr>
              <a:t>della  </a:t>
            </a:r>
            <a:r>
              <a:rPr sz="1200" spc="-5" dirty="0">
                <a:latin typeface="Times New Roman"/>
                <a:cs typeface="Times New Roman"/>
              </a:rPr>
              <a:t>Cultura Creativa, </a:t>
            </a:r>
            <a:r>
              <a:rPr sz="1200" dirty="0">
                <a:latin typeface="Times New Roman"/>
                <a:cs typeface="Times New Roman"/>
              </a:rPr>
              <a:t>promosso e </a:t>
            </a:r>
            <a:r>
              <a:rPr sz="1200" spc="-5" dirty="0">
                <a:latin typeface="Times New Roman"/>
                <a:cs typeface="Times New Roman"/>
              </a:rPr>
              <a:t>realizzato </a:t>
            </a:r>
            <a:r>
              <a:rPr sz="1200" dirty="0">
                <a:latin typeface="Times New Roman"/>
                <a:cs typeface="Times New Roman"/>
              </a:rPr>
              <a:t>dalle </a:t>
            </a:r>
            <a:r>
              <a:rPr sz="1200" spc="-5" dirty="0">
                <a:latin typeface="Times New Roman"/>
                <a:cs typeface="Times New Roman"/>
              </a:rPr>
              <a:t>banche, </a:t>
            </a:r>
            <a:r>
              <a:rPr sz="1200" dirty="0">
                <a:latin typeface="Times New Roman"/>
                <a:cs typeface="Times New Roman"/>
              </a:rPr>
              <a:t>anche </a:t>
            </a:r>
            <a:r>
              <a:rPr sz="1200" spc="-5" dirty="0">
                <a:latin typeface="Times New Roman"/>
                <a:cs typeface="Times New Roman"/>
              </a:rPr>
              <a:t>grazie al </a:t>
            </a:r>
            <a:r>
              <a:rPr sz="1200" dirty="0">
                <a:latin typeface="Times New Roman"/>
                <a:cs typeface="Times New Roman"/>
              </a:rPr>
              <a:t>coordinamento </a:t>
            </a:r>
            <a:r>
              <a:rPr sz="1200" spc="5" dirty="0">
                <a:latin typeface="Times New Roman"/>
                <a:cs typeface="Times New Roman"/>
              </a:rPr>
              <a:t>dell </a:t>
            </a:r>
            <a:r>
              <a:rPr sz="1200" spc="-5" dirty="0">
                <a:latin typeface="Times New Roman"/>
                <a:cs typeface="Times New Roman"/>
              </a:rPr>
              <a:t>'Abi. </a:t>
            </a:r>
            <a:r>
              <a:rPr sz="1200" spc="-10" dirty="0">
                <a:latin typeface="Times New Roman"/>
                <a:cs typeface="Times New Roman"/>
              </a:rPr>
              <a:t>La  </a:t>
            </a:r>
            <a:r>
              <a:rPr sz="1200" spc="-5" dirty="0">
                <a:latin typeface="Times New Roman"/>
                <a:cs typeface="Times New Roman"/>
              </a:rPr>
              <a:t>manifestazione, interamente dedicata alla cultura </a:t>
            </a:r>
            <a:r>
              <a:rPr sz="1200" dirty="0">
                <a:latin typeface="Times New Roman"/>
                <a:cs typeface="Times New Roman"/>
              </a:rPr>
              <a:t>e </a:t>
            </a:r>
            <a:r>
              <a:rPr sz="1200" spc="-5" dirty="0">
                <a:latin typeface="Times New Roman"/>
                <a:cs typeface="Times New Roman"/>
              </a:rPr>
              <a:t>alla creatività per ragazzi, si svolgerà </a:t>
            </a:r>
            <a:r>
              <a:rPr sz="1200" dirty="0">
                <a:latin typeface="Times New Roman"/>
                <a:cs typeface="Times New Roman"/>
              </a:rPr>
              <a:t>nella  </a:t>
            </a:r>
            <a:r>
              <a:rPr sz="1200" spc="-5" dirty="0">
                <a:latin typeface="Times New Roman"/>
                <a:cs typeface="Times New Roman"/>
              </a:rPr>
              <a:t>settimana dal </a:t>
            </a:r>
            <a:r>
              <a:rPr sz="1200" dirty="0">
                <a:latin typeface="Times New Roman"/>
                <a:cs typeface="Times New Roman"/>
              </a:rPr>
              <a:t>16 al 22 </a:t>
            </a:r>
            <a:r>
              <a:rPr sz="1200" spc="-5" dirty="0">
                <a:latin typeface="Times New Roman"/>
                <a:cs typeface="Times New Roman"/>
              </a:rPr>
              <a:t>marzo e, come già </a:t>
            </a:r>
            <a:r>
              <a:rPr sz="1200" dirty="0">
                <a:latin typeface="Times New Roman"/>
                <a:cs typeface="Times New Roman"/>
              </a:rPr>
              <a:t>sperimentatao </a:t>
            </a:r>
            <a:r>
              <a:rPr sz="1200" spc="-5" dirty="0">
                <a:latin typeface="Times New Roman"/>
                <a:cs typeface="Times New Roman"/>
              </a:rPr>
              <a:t>nella </a:t>
            </a:r>
            <a:r>
              <a:rPr sz="1200" dirty="0">
                <a:latin typeface="Times New Roman"/>
                <a:cs typeface="Times New Roman"/>
              </a:rPr>
              <a:t>prima edizione, </a:t>
            </a:r>
            <a:r>
              <a:rPr sz="1200" spc="-5" dirty="0">
                <a:latin typeface="Times New Roman"/>
                <a:cs typeface="Times New Roman"/>
              </a:rPr>
              <a:t>si articolerà attraverso  </a:t>
            </a:r>
            <a:r>
              <a:rPr sz="1200" dirty="0">
                <a:latin typeface="Times New Roman"/>
                <a:cs typeface="Times New Roman"/>
              </a:rPr>
              <a:t>una </a:t>
            </a:r>
            <a:r>
              <a:rPr sz="1200" spc="-5" dirty="0">
                <a:latin typeface="Times New Roman"/>
                <a:cs typeface="Times New Roman"/>
              </a:rPr>
              <a:t>ricca proposta </a:t>
            </a:r>
            <a:r>
              <a:rPr sz="1200" dirty="0">
                <a:latin typeface="Times New Roman"/>
                <a:cs typeface="Times New Roman"/>
              </a:rPr>
              <a:t>di eventi, </a:t>
            </a:r>
            <a:r>
              <a:rPr sz="1200" spc="-5" dirty="0">
                <a:latin typeface="Times New Roman"/>
                <a:cs typeface="Times New Roman"/>
              </a:rPr>
              <a:t>iniziative </a:t>
            </a:r>
            <a:r>
              <a:rPr sz="1200" dirty="0">
                <a:latin typeface="Times New Roman"/>
                <a:cs typeface="Times New Roman"/>
              </a:rPr>
              <a:t>e </a:t>
            </a:r>
            <a:r>
              <a:rPr sz="1200" spc="-5" dirty="0">
                <a:latin typeface="Times New Roman"/>
                <a:cs typeface="Times New Roman"/>
              </a:rPr>
              <a:t>laboratori diffusi sull'intero </a:t>
            </a:r>
            <a:r>
              <a:rPr sz="1200" dirty="0">
                <a:latin typeface="Times New Roman"/>
                <a:cs typeface="Times New Roman"/>
              </a:rPr>
              <a:t>territorio </a:t>
            </a:r>
            <a:r>
              <a:rPr sz="1200" spc="-5" dirty="0">
                <a:latin typeface="Times New Roman"/>
                <a:cs typeface="Times New Roman"/>
              </a:rPr>
              <a:t>nazionale. </a:t>
            </a:r>
            <a:r>
              <a:rPr sz="1200" spc="-15" dirty="0">
                <a:latin typeface="Times New Roman"/>
                <a:cs typeface="Times New Roman"/>
              </a:rPr>
              <a:t>Il </a:t>
            </a:r>
            <a:r>
              <a:rPr sz="1200" spc="-5" dirty="0">
                <a:latin typeface="Times New Roman"/>
                <a:cs typeface="Times New Roman"/>
              </a:rPr>
              <a:t>Festival  </a:t>
            </a:r>
            <a:r>
              <a:rPr sz="1200" dirty="0">
                <a:latin typeface="Times New Roman"/>
                <a:cs typeface="Times New Roman"/>
              </a:rPr>
              <a:t>ha </a:t>
            </a:r>
            <a:r>
              <a:rPr sz="1200" spc="-5" dirty="0">
                <a:latin typeface="Times New Roman"/>
                <a:cs typeface="Times New Roman"/>
              </a:rPr>
              <a:t>l'obiettivo </a:t>
            </a:r>
            <a:r>
              <a:rPr sz="1200" dirty="0">
                <a:latin typeface="Times New Roman"/>
                <a:cs typeface="Times New Roman"/>
              </a:rPr>
              <a:t>di avvicinare </a:t>
            </a:r>
            <a:r>
              <a:rPr sz="1200" spc="-5" dirty="0">
                <a:latin typeface="Times New Roman"/>
                <a:cs typeface="Times New Roman"/>
              </a:rPr>
              <a:t>bambini </a:t>
            </a:r>
            <a:r>
              <a:rPr sz="1200" dirty="0">
                <a:latin typeface="Times New Roman"/>
                <a:cs typeface="Times New Roman"/>
              </a:rPr>
              <a:t>e ragazzi dai 6 </a:t>
            </a:r>
            <a:r>
              <a:rPr sz="1200" spc="-5" dirty="0">
                <a:latin typeface="Times New Roman"/>
                <a:cs typeface="Times New Roman"/>
              </a:rPr>
              <a:t>ai </a:t>
            </a:r>
            <a:r>
              <a:rPr sz="1200" dirty="0">
                <a:latin typeface="Times New Roman"/>
                <a:cs typeface="Times New Roman"/>
              </a:rPr>
              <a:t>13 anni </a:t>
            </a:r>
            <a:r>
              <a:rPr sz="1200" spc="-5" dirty="0">
                <a:latin typeface="Times New Roman"/>
                <a:cs typeface="Times New Roman"/>
              </a:rPr>
              <a:t>alla cultura e, </a:t>
            </a:r>
            <a:r>
              <a:rPr sz="1200" dirty="0">
                <a:latin typeface="Times New Roman"/>
                <a:cs typeface="Times New Roman"/>
              </a:rPr>
              <a:t>in </a:t>
            </a:r>
            <a:r>
              <a:rPr sz="1200" spc="-5" dirty="0">
                <a:latin typeface="Times New Roman"/>
                <a:cs typeface="Times New Roman"/>
              </a:rPr>
              <a:t>particolare,</a:t>
            </a:r>
            <a:r>
              <a:rPr sz="1200" spc="65" dirty="0">
                <a:latin typeface="Times New Roman"/>
                <a:cs typeface="Times New Roman"/>
              </a:rPr>
              <a:t> </a:t>
            </a:r>
            <a:r>
              <a:rPr sz="1200" spc="-5" dirty="0">
                <a:latin typeface="Times New Roman"/>
                <a:cs typeface="Times New Roman"/>
              </a:rPr>
              <a:t>agli</a:t>
            </a:r>
            <a:endParaRPr sz="1200">
              <a:latin typeface="Times New Roman"/>
              <a:cs typeface="Times New Roman"/>
            </a:endParaRPr>
          </a:p>
          <a:p>
            <a:pPr marL="12700" marR="5080">
              <a:lnSpc>
                <a:spcPts val="1380"/>
              </a:lnSpc>
            </a:pPr>
            <a:r>
              <a:rPr sz="1200" spc="-5" dirty="0">
                <a:latin typeface="Times New Roman"/>
                <a:cs typeface="Times New Roman"/>
              </a:rPr>
              <a:t>aspetti </a:t>
            </a:r>
            <a:r>
              <a:rPr sz="1200" dirty="0">
                <a:latin typeface="Times New Roman"/>
                <a:cs typeface="Times New Roman"/>
              </a:rPr>
              <a:t>più </a:t>
            </a:r>
            <a:r>
              <a:rPr sz="1200" spc="-5" dirty="0">
                <a:latin typeface="Times New Roman"/>
                <a:cs typeface="Times New Roman"/>
              </a:rPr>
              <a:t>generativi </a:t>
            </a:r>
            <a:r>
              <a:rPr sz="1200" dirty="0">
                <a:latin typeface="Times New Roman"/>
                <a:cs typeface="Times New Roman"/>
              </a:rPr>
              <a:t>della </a:t>
            </a:r>
            <a:r>
              <a:rPr sz="1200" spc="-5" dirty="0">
                <a:latin typeface="Times New Roman"/>
                <a:cs typeface="Times New Roman"/>
              </a:rPr>
              <a:t>creatività. Attraverso l'arte, l'archeologia, </a:t>
            </a:r>
            <a:r>
              <a:rPr sz="1200" dirty="0">
                <a:latin typeface="Times New Roman"/>
                <a:cs typeface="Times New Roman"/>
              </a:rPr>
              <a:t>la musica, il </a:t>
            </a:r>
            <a:r>
              <a:rPr sz="1200" spc="-5" dirty="0">
                <a:latin typeface="Times New Roman"/>
                <a:cs typeface="Times New Roman"/>
              </a:rPr>
              <a:t>canto, </a:t>
            </a:r>
            <a:r>
              <a:rPr sz="1200" dirty="0">
                <a:latin typeface="Times New Roman"/>
                <a:cs typeface="Times New Roman"/>
              </a:rPr>
              <a:t>la </a:t>
            </a:r>
            <a:r>
              <a:rPr sz="1200" spc="-5" dirty="0">
                <a:latin typeface="Times New Roman"/>
                <a:cs typeface="Times New Roman"/>
              </a:rPr>
              <a:t>lettura, </a:t>
            </a:r>
            <a:r>
              <a:rPr sz="1200" dirty="0">
                <a:latin typeface="Times New Roman"/>
                <a:cs typeface="Times New Roman"/>
              </a:rPr>
              <a:t>il  </a:t>
            </a:r>
            <a:r>
              <a:rPr sz="1200" spc="-5" dirty="0">
                <a:latin typeface="Times New Roman"/>
                <a:cs typeface="Times New Roman"/>
              </a:rPr>
              <a:t>teatro, </a:t>
            </a:r>
            <a:r>
              <a:rPr sz="1200" dirty="0">
                <a:latin typeface="Times New Roman"/>
                <a:cs typeface="Times New Roman"/>
              </a:rPr>
              <a:t>la </a:t>
            </a:r>
            <a:r>
              <a:rPr sz="1200" spc="-5" dirty="0">
                <a:latin typeface="Times New Roman"/>
                <a:cs typeface="Times New Roman"/>
              </a:rPr>
              <a:t>fotografia, </a:t>
            </a:r>
            <a:r>
              <a:rPr sz="1200" dirty="0">
                <a:latin typeface="Times New Roman"/>
                <a:cs typeface="Times New Roman"/>
              </a:rPr>
              <a:t>la </a:t>
            </a:r>
            <a:r>
              <a:rPr sz="1200" spc="-5" dirty="0">
                <a:latin typeface="Times New Roman"/>
                <a:cs typeface="Times New Roman"/>
              </a:rPr>
              <a:t>robotica, </a:t>
            </a:r>
            <a:r>
              <a:rPr sz="1200" dirty="0">
                <a:latin typeface="Times New Roman"/>
                <a:cs typeface="Times New Roman"/>
              </a:rPr>
              <a:t>le </a:t>
            </a:r>
            <a:r>
              <a:rPr sz="1200" spc="-5" dirty="0">
                <a:latin typeface="Times New Roman"/>
                <a:cs typeface="Times New Roman"/>
              </a:rPr>
              <a:t>tecnologie digitali </a:t>
            </a:r>
            <a:r>
              <a:rPr sz="1200" dirty="0">
                <a:latin typeface="Times New Roman"/>
                <a:cs typeface="Times New Roman"/>
              </a:rPr>
              <a:t>e </a:t>
            </a:r>
            <a:r>
              <a:rPr sz="1200" spc="-5" dirty="0">
                <a:latin typeface="Times New Roman"/>
                <a:cs typeface="Times New Roman"/>
              </a:rPr>
              <a:t>altri percorsi figurativi </a:t>
            </a:r>
            <a:r>
              <a:rPr sz="1200" dirty="0">
                <a:latin typeface="Times New Roman"/>
                <a:cs typeface="Times New Roman"/>
              </a:rPr>
              <a:t>e </a:t>
            </a:r>
            <a:r>
              <a:rPr sz="1200" spc="-5" dirty="0">
                <a:latin typeface="Times New Roman"/>
                <a:cs typeface="Times New Roman"/>
              </a:rPr>
              <a:t>linguistici, </a:t>
            </a:r>
            <a:r>
              <a:rPr sz="1200" dirty="0">
                <a:latin typeface="Times New Roman"/>
                <a:cs typeface="Times New Roman"/>
              </a:rPr>
              <a:t>i </a:t>
            </a:r>
            <a:r>
              <a:rPr sz="1200" spc="-5" dirty="0">
                <a:latin typeface="Times New Roman"/>
                <a:cs typeface="Times New Roman"/>
              </a:rPr>
              <a:t>giovani  protagonisti </a:t>
            </a:r>
            <a:r>
              <a:rPr sz="1200" dirty="0">
                <a:latin typeface="Times New Roman"/>
                <a:cs typeface="Times New Roman"/>
              </a:rPr>
              <a:t>del </a:t>
            </a:r>
            <a:r>
              <a:rPr sz="1200" spc="-5" dirty="0">
                <a:latin typeface="Times New Roman"/>
                <a:cs typeface="Times New Roman"/>
              </a:rPr>
              <a:t>Festival potranno così sperimentare </a:t>
            </a:r>
            <a:r>
              <a:rPr sz="1200" dirty="0">
                <a:latin typeface="Times New Roman"/>
                <a:cs typeface="Times New Roman"/>
              </a:rPr>
              <a:t>le potenzialità </a:t>
            </a:r>
            <a:r>
              <a:rPr sz="1200" spc="-5" dirty="0">
                <a:latin typeface="Times New Roman"/>
                <a:cs typeface="Times New Roman"/>
              </a:rPr>
              <a:t>della </a:t>
            </a:r>
            <a:r>
              <a:rPr sz="1200" dirty="0">
                <a:latin typeface="Times New Roman"/>
                <a:cs typeface="Times New Roman"/>
              </a:rPr>
              <a:t>loro </a:t>
            </a:r>
            <a:r>
              <a:rPr sz="1200" spc="-5" dirty="0">
                <a:latin typeface="Times New Roman"/>
                <a:cs typeface="Times New Roman"/>
              </a:rPr>
              <a:t>fantasia </a:t>
            </a:r>
            <a:r>
              <a:rPr sz="1200" dirty="0">
                <a:latin typeface="Times New Roman"/>
                <a:cs typeface="Times New Roman"/>
              </a:rPr>
              <a:t>e </a:t>
            </a:r>
            <a:r>
              <a:rPr sz="1200" spc="-5" dirty="0">
                <a:latin typeface="Times New Roman"/>
                <a:cs typeface="Times New Roman"/>
              </a:rPr>
              <a:t>costruire  </a:t>
            </a:r>
            <a:r>
              <a:rPr sz="1200" dirty="0">
                <a:latin typeface="Times New Roman"/>
                <a:cs typeface="Times New Roman"/>
              </a:rPr>
              <a:t>infiniti </a:t>
            </a:r>
            <a:r>
              <a:rPr sz="1200" spc="-5" dirty="0">
                <a:latin typeface="Times New Roman"/>
                <a:cs typeface="Times New Roman"/>
              </a:rPr>
              <a:t>racconti. </a:t>
            </a:r>
            <a:r>
              <a:rPr sz="1200" dirty="0">
                <a:latin typeface="Times New Roman"/>
                <a:cs typeface="Times New Roman"/>
              </a:rPr>
              <a:t>PER </a:t>
            </a:r>
            <a:r>
              <a:rPr sz="1200" spc="-10" dirty="0">
                <a:latin typeface="Times New Roman"/>
                <a:cs typeface="Times New Roman"/>
              </a:rPr>
              <a:t>ISCRIZIONI: </a:t>
            </a:r>
            <a:r>
              <a:rPr sz="1200" spc="-5" dirty="0">
                <a:latin typeface="Times New Roman"/>
                <a:cs typeface="Times New Roman"/>
              </a:rPr>
              <a:t>TEL: </a:t>
            </a:r>
            <a:r>
              <a:rPr sz="1200" dirty="0">
                <a:latin typeface="Times New Roman"/>
                <a:cs typeface="Times New Roman"/>
              </a:rPr>
              <a:t>059</a:t>
            </a:r>
            <a:r>
              <a:rPr sz="1200" spc="30" dirty="0">
                <a:latin typeface="Times New Roman"/>
                <a:cs typeface="Times New Roman"/>
              </a:rPr>
              <a:t> </a:t>
            </a:r>
            <a:r>
              <a:rPr sz="1200" dirty="0">
                <a:latin typeface="Times New Roman"/>
                <a:cs typeface="Times New Roman"/>
              </a:rPr>
              <a:t>2021093</a:t>
            </a:r>
            <a:endParaRPr sz="1200">
              <a:latin typeface="Times New Roman"/>
              <a:cs typeface="Times New Roman"/>
            </a:endParaRPr>
          </a:p>
        </p:txBody>
      </p:sp>
      <p:sp>
        <p:nvSpPr>
          <p:cNvPr id="6" name="object 6"/>
          <p:cNvSpPr/>
          <p:nvPr/>
        </p:nvSpPr>
        <p:spPr>
          <a:xfrm>
            <a:off x="2246629" y="2205529"/>
            <a:ext cx="3047999" cy="39016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20090" y="4634483"/>
            <a:ext cx="4514850" cy="2009139"/>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6276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1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Ilcit</a:t>
            </a:r>
            <a:r>
              <a:rPr sz="1600" b="1" spc="-15" dirty="0">
                <a:latin typeface="Arial"/>
                <a:cs typeface="Arial"/>
              </a:rPr>
              <a:t>t</a:t>
            </a:r>
            <a:r>
              <a:rPr sz="1600" b="1" spc="5" dirty="0">
                <a:latin typeface="Arial"/>
                <a:cs typeface="Arial"/>
              </a:rPr>
              <a:t>a</a:t>
            </a:r>
            <a:r>
              <a:rPr sz="1600" b="1" spc="-5" dirty="0">
                <a:latin typeface="Arial"/>
                <a:cs typeface="Arial"/>
              </a:rPr>
              <a:t>dinoonli</a:t>
            </a:r>
            <a:r>
              <a:rPr sz="1600" b="1" spc="-15" dirty="0">
                <a:latin typeface="Arial"/>
                <a:cs typeface="Arial"/>
              </a:rPr>
              <a:t>n</a:t>
            </a:r>
            <a:r>
              <a:rPr sz="1600" b="1" spc="5" dirty="0">
                <a:latin typeface="Arial"/>
                <a:cs typeface="Arial"/>
              </a:rPr>
              <a:t>e</a:t>
            </a:r>
            <a:r>
              <a:rPr sz="1600" b="1" spc="-5" dirty="0">
                <a:latin typeface="Arial"/>
                <a:cs typeface="Arial"/>
              </a:rPr>
              <a:t>.it  20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698875"/>
            <a:ext cx="5979160" cy="1092200"/>
          </a:xfrm>
          <a:prstGeom prst="rect">
            <a:avLst/>
          </a:prstGeom>
        </p:spPr>
        <p:txBody>
          <a:bodyPr vert="horz" wrap="square" lIns="0" tIns="38100" rIns="0" bIns="0" rtlCol="0">
            <a:spAutoFit/>
          </a:bodyPr>
          <a:lstStyle/>
          <a:p>
            <a:pPr marL="12700" marR="5080">
              <a:lnSpc>
                <a:spcPts val="2750"/>
              </a:lnSpc>
              <a:spcBef>
                <a:spcPts val="300"/>
              </a:spcBef>
            </a:pPr>
            <a:r>
              <a:rPr sz="2400" b="1" dirty="0">
                <a:latin typeface="Times New Roman"/>
                <a:cs typeface="Times New Roman"/>
              </a:rPr>
              <a:t>Mps: </a:t>
            </a:r>
            <a:r>
              <a:rPr sz="2400" b="1" spc="-5" dirty="0">
                <a:latin typeface="Times New Roman"/>
                <a:cs typeface="Times New Roman"/>
              </a:rPr>
              <a:t>torna </a:t>
            </a:r>
            <a:r>
              <a:rPr sz="2400" b="1" dirty="0">
                <a:latin typeface="Times New Roman"/>
                <a:cs typeface="Times New Roman"/>
              </a:rPr>
              <a:t>il “Festival </a:t>
            </a:r>
            <a:r>
              <a:rPr sz="2400" b="1" spc="-5" dirty="0">
                <a:latin typeface="Times New Roman"/>
                <a:cs typeface="Times New Roman"/>
              </a:rPr>
              <a:t>della cultura</a:t>
            </a:r>
            <a:r>
              <a:rPr sz="2400" b="1" spc="-40" dirty="0">
                <a:latin typeface="Times New Roman"/>
                <a:cs typeface="Times New Roman"/>
              </a:rPr>
              <a:t> </a:t>
            </a:r>
            <a:r>
              <a:rPr sz="2400" b="1" spc="-5" dirty="0">
                <a:latin typeface="Times New Roman"/>
                <a:cs typeface="Times New Roman"/>
              </a:rPr>
              <a:t>creativa”  dell’Abi</a:t>
            </a:r>
            <a:endParaRPr sz="2400">
              <a:latin typeface="Times New Roman"/>
              <a:cs typeface="Times New Roman"/>
            </a:endParaRPr>
          </a:p>
          <a:p>
            <a:pPr marL="12700">
              <a:lnSpc>
                <a:spcPct val="100000"/>
              </a:lnSpc>
              <a:spcBef>
                <a:spcPts val="1260"/>
              </a:spcBef>
            </a:pPr>
            <a:r>
              <a:rPr sz="1200" spc="-5" dirty="0">
                <a:latin typeface="Times New Roman"/>
                <a:cs typeface="Times New Roman"/>
              </a:rPr>
              <a:t>Data: </a:t>
            </a:r>
            <a:r>
              <a:rPr sz="1200" dirty="0">
                <a:latin typeface="Times New Roman"/>
                <a:cs typeface="Times New Roman"/>
              </a:rPr>
              <a:t>20 </a:t>
            </a:r>
            <a:r>
              <a:rPr sz="1200" spc="-5" dirty="0">
                <a:latin typeface="Times New Roman"/>
                <a:cs typeface="Times New Roman"/>
              </a:rPr>
              <a:t>marzo </a:t>
            </a:r>
            <a:r>
              <a:rPr sz="1200" dirty="0">
                <a:latin typeface="Times New Roman"/>
                <a:cs typeface="Times New Roman"/>
              </a:rPr>
              <a:t>2015</a:t>
            </a:r>
            <a:r>
              <a:rPr sz="1200" spc="5" dirty="0">
                <a:latin typeface="Times New Roman"/>
                <a:cs typeface="Times New Roman"/>
              </a:rPr>
              <a:t> </a:t>
            </a:r>
            <a:r>
              <a:rPr sz="1200" dirty="0">
                <a:latin typeface="Times New Roman"/>
                <a:cs typeface="Times New Roman"/>
              </a:rPr>
              <a:t>13:03</a:t>
            </a:r>
            <a:endParaRPr sz="1200">
              <a:latin typeface="Times New Roman"/>
              <a:cs typeface="Times New Roman"/>
            </a:endParaRPr>
          </a:p>
        </p:txBody>
      </p:sp>
      <p:sp>
        <p:nvSpPr>
          <p:cNvPr id="5" name="object 5"/>
          <p:cNvSpPr txBox="1"/>
          <p:nvPr/>
        </p:nvSpPr>
        <p:spPr>
          <a:xfrm>
            <a:off x="706627" y="4934838"/>
            <a:ext cx="6109970" cy="4947285"/>
          </a:xfrm>
          <a:prstGeom prst="rect">
            <a:avLst/>
          </a:prstGeom>
        </p:spPr>
        <p:txBody>
          <a:bodyPr vert="horz" wrap="square" lIns="0" tIns="31750" rIns="0" bIns="0" rtlCol="0">
            <a:spAutoFit/>
          </a:bodyPr>
          <a:lstStyle/>
          <a:p>
            <a:pPr marL="12700" marR="154305">
              <a:lnSpc>
                <a:spcPts val="2060"/>
              </a:lnSpc>
              <a:spcBef>
                <a:spcPts val="250"/>
              </a:spcBef>
            </a:pPr>
            <a:r>
              <a:rPr sz="1800" b="1" dirty="0">
                <a:latin typeface="Times New Roman"/>
                <a:cs typeface="Times New Roman"/>
              </a:rPr>
              <a:t>La </a:t>
            </a:r>
            <a:r>
              <a:rPr sz="1800" b="1" spc="-5" dirty="0">
                <a:latin typeface="Times New Roman"/>
                <a:cs typeface="Times New Roman"/>
              </a:rPr>
              <a:t>Banca </a:t>
            </a:r>
            <a:r>
              <a:rPr sz="1800" b="1" dirty="0">
                <a:latin typeface="Times New Roman"/>
                <a:cs typeface="Times New Roman"/>
              </a:rPr>
              <a:t>e il </a:t>
            </a:r>
            <a:r>
              <a:rPr sz="1800" b="1" spc="-5" dirty="0">
                <a:latin typeface="Times New Roman"/>
                <a:cs typeface="Times New Roman"/>
              </a:rPr>
              <a:t>Comitato Amici del </a:t>
            </a:r>
            <a:r>
              <a:rPr sz="1800" b="1" dirty="0">
                <a:latin typeface="Times New Roman"/>
                <a:cs typeface="Times New Roman"/>
              </a:rPr>
              <a:t>Palio </a:t>
            </a:r>
            <a:r>
              <a:rPr sz="1800" b="1" spc="-5" dirty="0">
                <a:latin typeface="Times New Roman"/>
                <a:cs typeface="Times New Roman"/>
              </a:rPr>
              <a:t>guidano </a:t>
            </a:r>
            <a:r>
              <a:rPr sz="1800" b="1" dirty="0">
                <a:latin typeface="Times New Roman"/>
                <a:cs typeface="Times New Roman"/>
              </a:rPr>
              <a:t>i </a:t>
            </a:r>
            <a:r>
              <a:rPr sz="1800" b="1" spc="-5" dirty="0">
                <a:latin typeface="Times New Roman"/>
                <a:cs typeface="Times New Roman"/>
              </a:rPr>
              <a:t>ragazzi </a:t>
            </a:r>
            <a:r>
              <a:rPr sz="1800" b="1" dirty="0">
                <a:latin typeface="Times New Roman"/>
                <a:cs typeface="Times New Roman"/>
              </a:rPr>
              <a:t>alla  </a:t>
            </a:r>
            <a:r>
              <a:rPr sz="1800" b="1" spc="-5" dirty="0">
                <a:latin typeface="Times New Roman"/>
                <a:cs typeface="Times New Roman"/>
              </a:rPr>
              <a:t>scoperta dell’arte </a:t>
            </a:r>
            <a:r>
              <a:rPr sz="1800" b="1" dirty="0">
                <a:latin typeface="Times New Roman"/>
                <a:cs typeface="Times New Roman"/>
              </a:rPr>
              <a:t>e </a:t>
            </a:r>
            <a:r>
              <a:rPr sz="1800" b="1" spc="-5" dirty="0">
                <a:latin typeface="Times New Roman"/>
                <a:cs typeface="Times New Roman"/>
              </a:rPr>
              <a:t>delle tradizioni storiche della</a:t>
            </a:r>
            <a:r>
              <a:rPr sz="1800" b="1" spc="20" dirty="0">
                <a:latin typeface="Times New Roman"/>
                <a:cs typeface="Times New Roman"/>
              </a:rPr>
              <a:t> </a:t>
            </a:r>
            <a:r>
              <a:rPr sz="1800" b="1" dirty="0">
                <a:latin typeface="Times New Roman"/>
                <a:cs typeface="Times New Roman"/>
              </a:rPr>
              <a:t>città</a:t>
            </a:r>
            <a:endParaRPr sz="1800">
              <a:latin typeface="Times New Roman"/>
              <a:cs typeface="Times New Roman"/>
            </a:endParaRPr>
          </a:p>
          <a:p>
            <a:pPr marL="2842895" marR="5080">
              <a:lnSpc>
                <a:spcPts val="1380"/>
              </a:lnSpc>
              <a:spcBef>
                <a:spcPts val="1370"/>
              </a:spcBef>
            </a:pPr>
            <a:r>
              <a:rPr sz="1200" spc="-5" dirty="0">
                <a:latin typeface="Times New Roman"/>
                <a:cs typeface="Times New Roman"/>
              </a:rPr>
              <a:t>SIENA. Banca Mps </a:t>
            </a:r>
            <a:r>
              <a:rPr sz="1200" dirty="0">
                <a:latin typeface="Times New Roman"/>
                <a:cs typeface="Times New Roman"/>
              </a:rPr>
              <a:t>porta </a:t>
            </a:r>
            <a:r>
              <a:rPr sz="1200" spc="-5" dirty="0">
                <a:latin typeface="Times New Roman"/>
                <a:cs typeface="Times New Roman"/>
              </a:rPr>
              <a:t>ancora </a:t>
            </a:r>
            <a:r>
              <a:rPr sz="1200" dirty="0">
                <a:latin typeface="Times New Roman"/>
                <a:cs typeface="Times New Roman"/>
              </a:rPr>
              <a:t>una volta a Siena il  </a:t>
            </a:r>
            <a:r>
              <a:rPr sz="1200" spc="-5" dirty="0">
                <a:latin typeface="Times New Roman"/>
                <a:cs typeface="Times New Roman"/>
              </a:rPr>
              <a:t>“Festival </a:t>
            </a:r>
            <a:r>
              <a:rPr sz="1200" dirty="0">
                <a:latin typeface="Times New Roman"/>
                <a:cs typeface="Times New Roman"/>
              </a:rPr>
              <a:t>della Cultura </a:t>
            </a:r>
            <a:r>
              <a:rPr sz="1200" spc="-5" dirty="0">
                <a:latin typeface="Times New Roman"/>
                <a:cs typeface="Times New Roman"/>
              </a:rPr>
              <a:t>Creativa”, </a:t>
            </a:r>
            <a:r>
              <a:rPr sz="1200" spc="5" dirty="0">
                <a:latin typeface="Times New Roman"/>
                <a:cs typeface="Times New Roman"/>
              </a:rPr>
              <a:t>la </a:t>
            </a:r>
            <a:r>
              <a:rPr sz="1200" spc="-5" dirty="0">
                <a:latin typeface="Times New Roman"/>
                <a:cs typeface="Times New Roman"/>
              </a:rPr>
              <a:t>manifestazione  promossa dalle </a:t>
            </a:r>
            <a:r>
              <a:rPr sz="1200" dirty="0">
                <a:latin typeface="Times New Roman"/>
                <a:cs typeface="Times New Roman"/>
              </a:rPr>
              <a:t>banche e </a:t>
            </a:r>
            <a:r>
              <a:rPr sz="1200" spc="-5" dirty="0">
                <a:latin typeface="Times New Roman"/>
                <a:cs typeface="Times New Roman"/>
              </a:rPr>
              <a:t>coordinata</a:t>
            </a:r>
            <a:r>
              <a:rPr sz="1200" dirty="0">
                <a:latin typeface="Times New Roman"/>
                <a:cs typeface="Times New Roman"/>
              </a:rPr>
              <a:t> </a:t>
            </a:r>
            <a:r>
              <a:rPr sz="1200" spc="-5" dirty="0">
                <a:latin typeface="Times New Roman"/>
                <a:cs typeface="Times New Roman"/>
              </a:rPr>
              <a:t>dall’ABI.</a:t>
            </a:r>
            <a:endParaRPr sz="1200">
              <a:latin typeface="Times New Roman"/>
              <a:cs typeface="Times New Roman"/>
            </a:endParaRPr>
          </a:p>
          <a:p>
            <a:pPr marL="2842895" marR="123825">
              <a:lnSpc>
                <a:spcPts val="1380"/>
              </a:lnSpc>
            </a:pPr>
            <a:r>
              <a:rPr sz="1200" spc="-5" dirty="0">
                <a:latin typeface="Times New Roman"/>
                <a:cs typeface="Times New Roman"/>
              </a:rPr>
              <a:t>L’iniziativa, sostenuta </a:t>
            </a:r>
            <a:r>
              <a:rPr sz="1200" dirty="0">
                <a:latin typeface="Times New Roman"/>
                <a:cs typeface="Times New Roman"/>
              </a:rPr>
              <a:t>per il </a:t>
            </a:r>
            <a:r>
              <a:rPr sz="1200" spc="-5" dirty="0">
                <a:latin typeface="Times New Roman"/>
                <a:cs typeface="Times New Roman"/>
              </a:rPr>
              <a:t>secondo anno  consecutivo </a:t>
            </a:r>
            <a:r>
              <a:rPr sz="1200" dirty="0">
                <a:latin typeface="Times New Roman"/>
                <a:cs typeface="Times New Roman"/>
              </a:rPr>
              <a:t>da </a:t>
            </a:r>
            <a:r>
              <a:rPr sz="1200" spc="-5" dirty="0">
                <a:latin typeface="Times New Roman"/>
                <a:cs typeface="Times New Roman"/>
              </a:rPr>
              <a:t>Banca </a:t>
            </a:r>
            <a:r>
              <a:rPr sz="1200" dirty="0">
                <a:latin typeface="Times New Roman"/>
                <a:cs typeface="Times New Roman"/>
              </a:rPr>
              <a:t>Monte </a:t>
            </a:r>
            <a:r>
              <a:rPr sz="1200" spc="-5" dirty="0">
                <a:latin typeface="Times New Roman"/>
                <a:cs typeface="Times New Roman"/>
              </a:rPr>
              <a:t>dei Paschi </a:t>
            </a:r>
            <a:r>
              <a:rPr sz="1200" dirty="0">
                <a:latin typeface="Times New Roman"/>
                <a:cs typeface="Times New Roman"/>
              </a:rPr>
              <a:t>di </a:t>
            </a:r>
            <a:r>
              <a:rPr sz="1200" spc="-5" dirty="0">
                <a:latin typeface="Times New Roman"/>
                <a:cs typeface="Times New Roman"/>
              </a:rPr>
              <a:t>Siena, si  tiene nella settimana dal </a:t>
            </a:r>
            <a:r>
              <a:rPr sz="1200" dirty="0">
                <a:latin typeface="Times New Roman"/>
                <a:cs typeface="Times New Roman"/>
              </a:rPr>
              <a:t>16 </a:t>
            </a:r>
            <a:r>
              <a:rPr sz="1200" spc="-5" dirty="0">
                <a:latin typeface="Times New Roman"/>
                <a:cs typeface="Times New Roman"/>
              </a:rPr>
              <a:t>al </a:t>
            </a:r>
            <a:r>
              <a:rPr sz="1200" dirty="0">
                <a:latin typeface="Times New Roman"/>
                <a:cs typeface="Times New Roman"/>
              </a:rPr>
              <a:t>22 </a:t>
            </a:r>
            <a:r>
              <a:rPr sz="1200" spc="-5" dirty="0">
                <a:latin typeface="Times New Roman"/>
                <a:cs typeface="Times New Roman"/>
              </a:rPr>
              <a:t>marzo sull’intero  territorio </a:t>
            </a:r>
            <a:r>
              <a:rPr sz="1200" dirty="0">
                <a:latin typeface="Times New Roman"/>
                <a:cs typeface="Times New Roman"/>
              </a:rPr>
              <a:t>nazionale e vede la realizzazione di una  </a:t>
            </a:r>
            <a:r>
              <a:rPr sz="1200" spc="-5" dirty="0">
                <a:latin typeface="Times New Roman"/>
                <a:cs typeface="Times New Roman"/>
              </a:rPr>
              <a:t>serie </a:t>
            </a:r>
            <a:r>
              <a:rPr sz="1200" dirty="0">
                <a:latin typeface="Times New Roman"/>
                <a:cs typeface="Times New Roman"/>
              </a:rPr>
              <a:t>di </a:t>
            </a:r>
            <a:r>
              <a:rPr sz="1200" spc="-5" dirty="0">
                <a:latin typeface="Times New Roman"/>
                <a:cs typeface="Times New Roman"/>
              </a:rPr>
              <a:t>progetti orientati alla creatività, alla  sensibilizzazione delle capacità espressive</a:t>
            </a:r>
            <a:r>
              <a:rPr sz="1200" spc="10" dirty="0">
                <a:latin typeface="Times New Roman"/>
                <a:cs typeface="Times New Roman"/>
              </a:rPr>
              <a:t> </a:t>
            </a:r>
            <a:r>
              <a:rPr sz="1200" dirty="0">
                <a:latin typeface="Times New Roman"/>
                <a:cs typeface="Times New Roman"/>
              </a:rPr>
              <a:t>e</a:t>
            </a:r>
            <a:endParaRPr sz="1200">
              <a:latin typeface="Times New Roman"/>
              <a:cs typeface="Times New Roman"/>
            </a:endParaRPr>
          </a:p>
          <a:p>
            <a:pPr marL="2842895" marR="205104">
              <a:lnSpc>
                <a:spcPts val="1380"/>
              </a:lnSpc>
            </a:pPr>
            <a:r>
              <a:rPr sz="1200" spc="-5" dirty="0">
                <a:latin typeface="Times New Roman"/>
                <a:cs typeface="Times New Roman"/>
              </a:rPr>
              <a:t>all’esperienza </a:t>
            </a:r>
            <a:r>
              <a:rPr sz="1200" dirty="0">
                <a:latin typeface="Times New Roman"/>
                <a:cs typeface="Times New Roman"/>
              </a:rPr>
              <a:t>diretta </a:t>
            </a:r>
            <a:r>
              <a:rPr sz="1200" spc="-5" dirty="0">
                <a:latin typeface="Times New Roman"/>
                <a:cs typeface="Times New Roman"/>
              </a:rPr>
              <a:t>dei laboratori, mirando </a:t>
            </a:r>
            <a:r>
              <a:rPr sz="1200" dirty="0">
                <a:latin typeface="Times New Roman"/>
                <a:cs typeface="Times New Roman"/>
              </a:rPr>
              <a:t>a  </a:t>
            </a:r>
            <a:r>
              <a:rPr sz="1200" spc="-5" dirty="0">
                <a:latin typeface="Times New Roman"/>
                <a:cs typeface="Times New Roman"/>
              </a:rPr>
              <a:t>rendere </a:t>
            </a:r>
            <a:r>
              <a:rPr sz="1200" dirty="0">
                <a:latin typeface="Times New Roman"/>
                <a:cs typeface="Times New Roman"/>
              </a:rPr>
              <a:t>la </a:t>
            </a:r>
            <a:r>
              <a:rPr sz="1200" spc="-5" dirty="0">
                <a:latin typeface="Times New Roman"/>
                <a:cs typeface="Times New Roman"/>
              </a:rPr>
              <a:t>Banca </a:t>
            </a:r>
            <a:r>
              <a:rPr sz="1200" dirty="0">
                <a:latin typeface="Times New Roman"/>
                <a:cs typeface="Times New Roman"/>
              </a:rPr>
              <a:t>un soggetto </a:t>
            </a:r>
            <a:r>
              <a:rPr sz="1200" spc="-5" dirty="0">
                <a:latin typeface="Times New Roman"/>
                <a:cs typeface="Times New Roman"/>
              </a:rPr>
              <a:t>attivo </a:t>
            </a:r>
            <a:r>
              <a:rPr sz="1200" dirty="0">
                <a:latin typeface="Times New Roman"/>
                <a:cs typeface="Times New Roman"/>
              </a:rPr>
              <a:t>al </a:t>
            </a:r>
            <a:r>
              <a:rPr sz="1200" spc="-5" dirty="0">
                <a:latin typeface="Times New Roman"/>
                <a:cs typeface="Times New Roman"/>
              </a:rPr>
              <a:t>fianco della  società civile, </a:t>
            </a:r>
            <a:r>
              <a:rPr sz="1200" dirty="0">
                <a:latin typeface="Times New Roman"/>
                <a:cs typeface="Times New Roman"/>
              </a:rPr>
              <a:t>ma soprattutto un </a:t>
            </a:r>
            <a:r>
              <a:rPr sz="1200" spc="-5" dirty="0">
                <a:latin typeface="Times New Roman"/>
                <a:cs typeface="Times New Roman"/>
              </a:rPr>
              <a:t>catalizzatore </a:t>
            </a:r>
            <a:r>
              <a:rPr sz="1200" dirty="0">
                <a:latin typeface="Times New Roman"/>
                <a:cs typeface="Times New Roman"/>
              </a:rPr>
              <a:t>di  </a:t>
            </a:r>
            <a:r>
              <a:rPr sz="1200" spc="-5" dirty="0">
                <a:latin typeface="Times New Roman"/>
                <a:cs typeface="Times New Roman"/>
              </a:rPr>
              <a:t>cultura </a:t>
            </a:r>
            <a:r>
              <a:rPr sz="1200" dirty="0">
                <a:latin typeface="Times New Roman"/>
                <a:cs typeface="Times New Roman"/>
              </a:rPr>
              <a:t>e creatività </a:t>
            </a:r>
            <a:r>
              <a:rPr sz="1200" spc="-5" dirty="0">
                <a:latin typeface="Times New Roman"/>
                <a:cs typeface="Times New Roman"/>
              </a:rPr>
              <a:t>sul territorio. </a:t>
            </a:r>
            <a:r>
              <a:rPr sz="1200" dirty="0">
                <a:latin typeface="Times New Roman"/>
                <a:cs typeface="Times New Roman"/>
              </a:rPr>
              <a:t>Tutto </a:t>
            </a:r>
            <a:r>
              <a:rPr sz="1200" spc="-5" dirty="0">
                <a:latin typeface="Times New Roman"/>
                <a:cs typeface="Times New Roman"/>
              </a:rPr>
              <a:t>ciò </a:t>
            </a:r>
            <a:r>
              <a:rPr sz="1200" dirty="0">
                <a:latin typeface="Times New Roman"/>
                <a:cs typeface="Times New Roman"/>
              </a:rPr>
              <a:t>con i  </a:t>
            </a:r>
            <a:r>
              <a:rPr sz="1200" spc="-5" dirty="0">
                <a:latin typeface="Times New Roman"/>
                <a:cs typeface="Times New Roman"/>
              </a:rPr>
              <a:t>giovanissimi al centro, </a:t>
            </a:r>
            <a:r>
              <a:rPr sz="1200" dirty="0">
                <a:latin typeface="Times New Roman"/>
                <a:cs typeface="Times New Roman"/>
              </a:rPr>
              <a:t>per </a:t>
            </a:r>
            <a:r>
              <a:rPr sz="1200" spc="-5" dirty="0">
                <a:latin typeface="Times New Roman"/>
                <a:cs typeface="Times New Roman"/>
              </a:rPr>
              <a:t>avvicinare </a:t>
            </a:r>
            <a:r>
              <a:rPr sz="1200" dirty="0">
                <a:latin typeface="Times New Roman"/>
                <a:cs typeface="Times New Roman"/>
              </a:rPr>
              <a:t>bambini</a:t>
            </a:r>
            <a:r>
              <a:rPr sz="1200" spc="25" dirty="0">
                <a:latin typeface="Times New Roman"/>
                <a:cs typeface="Times New Roman"/>
              </a:rPr>
              <a:t> </a:t>
            </a:r>
            <a:r>
              <a:rPr sz="1200" dirty="0">
                <a:latin typeface="Times New Roman"/>
                <a:cs typeface="Times New Roman"/>
              </a:rPr>
              <a:t>e</a:t>
            </a:r>
            <a:endParaRPr sz="1200">
              <a:latin typeface="Times New Roman"/>
              <a:cs typeface="Times New Roman"/>
            </a:endParaRPr>
          </a:p>
          <a:p>
            <a:pPr marL="12700">
              <a:lnSpc>
                <a:spcPts val="1315"/>
              </a:lnSpc>
            </a:pPr>
            <a:r>
              <a:rPr sz="1200" spc="-5" dirty="0">
                <a:latin typeface="Times New Roman"/>
                <a:cs typeface="Times New Roman"/>
              </a:rPr>
              <a:t>ragazzi </a:t>
            </a:r>
            <a:r>
              <a:rPr sz="1200" dirty="0">
                <a:latin typeface="Times New Roman"/>
                <a:cs typeface="Times New Roman"/>
              </a:rPr>
              <a:t>dai 6 </a:t>
            </a:r>
            <a:r>
              <a:rPr sz="1200" spc="-5" dirty="0">
                <a:latin typeface="Times New Roman"/>
                <a:cs typeface="Times New Roman"/>
              </a:rPr>
              <a:t>ai </a:t>
            </a:r>
            <a:r>
              <a:rPr sz="1200" dirty="0">
                <a:latin typeface="Times New Roman"/>
                <a:cs typeface="Times New Roman"/>
              </a:rPr>
              <a:t>13 anni alla </a:t>
            </a:r>
            <a:r>
              <a:rPr sz="1200" spc="-5" dirty="0">
                <a:latin typeface="Times New Roman"/>
                <a:cs typeface="Times New Roman"/>
              </a:rPr>
              <a:t>cultura. Filo </a:t>
            </a:r>
            <a:r>
              <a:rPr sz="1200" dirty="0">
                <a:latin typeface="Times New Roman"/>
                <a:cs typeface="Times New Roman"/>
              </a:rPr>
              <a:t>conduttore di questa seconda edizione è il tema </a:t>
            </a:r>
            <a:r>
              <a:rPr sz="1200" spc="-5" dirty="0">
                <a:latin typeface="Times New Roman"/>
                <a:cs typeface="Times New Roman"/>
              </a:rPr>
              <a:t>dei</a:t>
            </a:r>
            <a:r>
              <a:rPr sz="1200" spc="-20" dirty="0">
                <a:latin typeface="Times New Roman"/>
                <a:cs typeface="Times New Roman"/>
              </a:rPr>
              <a:t> </a:t>
            </a:r>
            <a:r>
              <a:rPr sz="1200" spc="-5" dirty="0">
                <a:latin typeface="Times New Roman"/>
                <a:cs typeface="Times New Roman"/>
              </a:rPr>
              <a:t>segni:</a:t>
            </a:r>
            <a:endParaRPr sz="1200">
              <a:latin typeface="Times New Roman"/>
              <a:cs typeface="Times New Roman"/>
            </a:endParaRPr>
          </a:p>
          <a:p>
            <a:pPr marL="12700" marR="12065">
              <a:lnSpc>
                <a:spcPts val="1380"/>
              </a:lnSpc>
              <a:spcBef>
                <a:spcPts val="70"/>
              </a:spcBef>
            </a:pPr>
            <a:r>
              <a:rPr sz="1200" spc="-5" dirty="0">
                <a:latin typeface="Times New Roman"/>
                <a:cs typeface="Times New Roman"/>
              </a:rPr>
              <a:t>“</a:t>
            </a:r>
            <a:r>
              <a:rPr sz="1200" i="1" spc="-5" dirty="0">
                <a:latin typeface="Times New Roman"/>
                <a:cs typeface="Times New Roman"/>
              </a:rPr>
              <a:t>L’alfabeto </a:t>
            </a:r>
            <a:r>
              <a:rPr sz="1200" i="1" dirty="0">
                <a:latin typeface="Times New Roman"/>
                <a:cs typeface="Times New Roman"/>
              </a:rPr>
              <a:t>del mondo. Leggiamo i </a:t>
            </a:r>
            <a:r>
              <a:rPr sz="1200" i="1" spc="-5" dirty="0">
                <a:latin typeface="Times New Roman"/>
                <a:cs typeface="Times New Roman"/>
              </a:rPr>
              <a:t>segni </a:t>
            </a:r>
            <a:r>
              <a:rPr sz="1200" i="1" dirty="0">
                <a:latin typeface="Times New Roman"/>
                <a:cs typeface="Times New Roman"/>
              </a:rPr>
              <a:t>intorno a noi e </a:t>
            </a:r>
            <a:r>
              <a:rPr sz="1200" i="1" spc="-5" dirty="0">
                <a:latin typeface="Times New Roman"/>
                <a:cs typeface="Times New Roman"/>
              </a:rPr>
              <a:t>raccontiamo</a:t>
            </a:r>
            <a:r>
              <a:rPr sz="1200" spc="-5" dirty="0">
                <a:latin typeface="Times New Roman"/>
                <a:cs typeface="Times New Roman"/>
              </a:rPr>
              <a:t>”, declinato </a:t>
            </a:r>
            <a:r>
              <a:rPr sz="1200" dirty="0">
                <a:latin typeface="Times New Roman"/>
                <a:cs typeface="Times New Roman"/>
              </a:rPr>
              <a:t>da </a:t>
            </a:r>
            <a:r>
              <a:rPr sz="1200" spc="-5" dirty="0">
                <a:latin typeface="Times New Roman"/>
                <a:cs typeface="Times New Roman"/>
              </a:rPr>
              <a:t>ciascuna realtà  con strumenti diversi </a:t>
            </a:r>
            <a:r>
              <a:rPr sz="1200" dirty="0">
                <a:latin typeface="Times New Roman"/>
                <a:cs typeface="Times New Roman"/>
              </a:rPr>
              <a:t>e da punti di vista </a:t>
            </a:r>
            <a:r>
              <a:rPr sz="1200" spc="-5" dirty="0">
                <a:latin typeface="Times New Roman"/>
                <a:cs typeface="Times New Roman"/>
              </a:rPr>
              <a:t>differenti, alla </a:t>
            </a:r>
            <a:r>
              <a:rPr sz="1200" dirty="0">
                <a:latin typeface="Times New Roman"/>
                <a:cs typeface="Times New Roman"/>
              </a:rPr>
              <a:t>luce </a:t>
            </a:r>
            <a:r>
              <a:rPr sz="1200" spc="-5" dirty="0">
                <a:latin typeface="Times New Roman"/>
                <a:cs typeface="Times New Roman"/>
              </a:rPr>
              <a:t>delle </a:t>
            </a:r>
            <a:r>
              <a:rPr sz="1200" dirty="0">
                <a:latin typeface="Times New Roman"/>
                <a:cs typeface="Times New Roman"/>
              </a:rPr>
              <a:t>proprie </a:t>
            </a:r>
            <a:r>
              <a:rPr sz="1200" spc="-5" dirty="0">
                <a:latin typeface="Times New Roman"/>
                <a:cs typeface="Times New Roman"/>
              </a:rPr>
              <a:t>specificità </a:t>
            </a:r>
            <a:r>
              <a:rPr sz="1200" dirty="0">
                <a:latin typeface="Times New Roman"/>
                <a:cs typeface="Times New Roman"/>
              </a:rPr>
              <a:t>e di quelle </a:t>
            </a:r>
            <a:r>
              <a:rPr sz="1200" spc="-5" dirty="0">
                <a:latin typeface="Times New Roman"/>
                <a:cs typeface="Times New Roman"/>
              </a:rPr>
              <a:t>del  territorio </a:t>
            </a:r>
            <a:r>
              <a:rPr sz="1200" dirty="0">
                <a:latin typeface="Times New Roman"/>
                <a:cs typeface="Times New Roman"/>
              </a:rPr>
              <a:t>di</a:t>
            </a:r>
            <a:r>
              <a:rPr sz="1200" spc="5" dirty="0">
                <a:latin typeface="Times New Roman"/>
                <a:cs typeface="Times New Roman"/>
              </a:rPr>
              <a:t> </a:t>
            </a:r>
            <a:r>
              <a:rPr sz="1200" spc="-5" dirty="0">
                <a:latin typeface="Times New Roman"/>
                <a:cs typeface="Times New Roman"/>
              </a:rPr>
              <a:t>appartenenza.</a:t>
            </a:r>
            <a:endParaRPr sz="1200">
              <a:latin typeface="Times New Roman"/>
              <a:cs typeface="Times New Roman"/>
            </a:endParaRPr>
          </a:p>
          <a:p>
            <a:pPr>
              <a:lnSpc>
                <a:spcPct val="100000"/>
              </a:lnSpc>
              <a:spcBef>
                <a:spcPts val="20"/>
              </a:spcBef>
            </a:pPr>
            <a:endParaRPr sz="1200">
              <a:latin typeface="Times New Roman"/>
              <a:cs typeface="Times New Roman"/>
            </a:endParaRPr>
          </a:p>
          <a:p>
            <a:pPr marL="12700" marR="78740">
              <a:lnSpc>
                <a:spcPts val="1380"/>
              </a:lnSpc>
            </a:pPr>
            <a:r>
              <a:rPr sz="1200" spc="-5" dirty="0">
                <a:latin typeface="Times New Roman"/>
                <a:cs typeface="Times New Roman"/>
              </a:rPr>
              <a:t>Nell’ambito </a:t>
            </a:r>
            <a:r>
              <a:rPr sz="1200" dirty="0">
                <a:latin typeface="Times New Roman"/>
                <a:cs typeface="Times New Roman"/>
              </a:rPr>
              <a:t>della </a:t>
            </a:r>
            <a:r>
              <a:rPr sz="1200" spc="-5" dirty="0">
                <a:latin typeface="Times New Roman"/>
                <a:cs typeface="Times New Roman"/>
              </a:rPr>
              <a:t>manifestazione, Rocca Salimbeni, sede </a:t>
            </a:r>
            <a:r>
              <a:rPr sz="1200" dirty="0">
                <a:latin typeface="Times New Roman"/>
                <a:cs typeface="Times New Roman"/>
              </a:rPr>
              <a:t>storica di </a:t>
            </a:r>
            <a:r>
              <a:rPr sz="1200" spc="-5" dirty="0">
                <a:latin typeface="Times New Roman"/>
                <a:cs typeface="Times New Roman"/>
              </a:rPr>
              <a:t>Banca Mps </a:t>
            </a:r>
            <a:r>
              <a:rPr sz="1200" dirty="0">
                <a:latin typeface="Times New Roman"/>
                <a:cs typeface="Times New Roman"/>
              </a:rPr>
              <a:t>a </a:t>
            </a:r>
            <a:r>
              <a:rPr sz="1200" spc="-5" dirty="0">
                <a:latin typeface="Times New Roman"/>
                <a:cs typeface="Times New Roman"/>
              </a:rPr>
              <a:t>Siena, </a:t>
            </a:r>
            <a:r>
              <a:rPr sz="1200" dirty="0">
                <a:latin typeface="Times New Roman"/>
                <a:cs typeface="Times New Roman"/>
              </a:rPr>
              <a:t>il 19 e 20  </a:t>
            </a:r>
            <a:r>
              <a:rPr sz="1200" spc="-5" dirty="0">
                <a:latin typeface="Times New Roman"/>
                <a:cs typeface="Times New Roman"/>
              </a:rPr>
              <a:t>marzo </a:t>
            </a:r>
            <a:r>
              <a:rPr sz="1200" dirty="0">
                <a:latin typeface="Times New Roman"/>
                <a:cs typeface="Times New Roman"/>
              </a:rPr>
              <a:t>ha </a:t>
            </a:r>
            <a:r>
              <a:rPr sz="1200" spc="-5" dirty="0">
                <a:latin typeface="Times New Roman"/>
                <a:cs typeface="Times New Roman"/>
              </a:rPr>
              <a:t>aperto </a:t>
            </a:r>
            <a:r>
              <a:rPr sz="1200" dirty="0">
                <a:latin typeface="Times New Roman"/>
                <a:cs typeface="Times New Roman"/>
              </a:rPr>
              <a:t>le porte </a:t>
            </a:r>
            <a:r>
              <a:rPr sz="1200" spc="-5" dirty="0">
                <a:latin typeface="Times New Roman"/>
                <a:cs typeface="Times New Roman"/>
              </a:rPr>
              <a:t>ai ragazzi </a:t>
            </a:r>
            <a:r>
              <a:rPr sz="1200" dirty="0">
                <a:latin typeface="Times New Roman"/>
                <a:cs typeface="Times New Roman"/>
              </a:rPr>
              <a:t>della </a:t>
            </a:r>
            <a:r>
              <a:rPr sz="1200" spc="-5" dirty="0">
                <a:latin typeface="Times New Roman"/>
                <a:cs typeface="Times New Roman"/>
              </a:rPr>
              <a:t>scuola primaria Giovanni Pascoli </a:t>
            </a:r>
            <a:r>
              <a:rPr sz="1200" dirty="0">
                <a:latin typeface="Times New Roman"/>
                <a:cs typeface="Times New Roman"/>
              </a:rPr>
              <a:t>e </a:t>
            </a:r>
            <a:r>
              <a:rPr sz="1200" spc="-5" dirty="0">
                <a:latin typeface="Times New Roman"/>
                <a:cs typeface="Times New Roman"/>
              </a:rPr>
              <a:t>della scuola primaria  </a:t>
            </a:r>
            <a:r>
              <a:rPr sz="1200" dirty="0">
                <a:latin typeface="Times New Roman"/>
                <a:cs typeface="Times New Roman"/>
              </a:rPr>
              <a:t>Simone </a:t>
            </a:r>
            <a:r>
              <a:rPr sz="1200" spc="-5" dirty="0">
                <a:latin typeface="Times New Roman"/>
                <a:cs typeface="Times New Roman"/>
              </a:rPr>
              <a:t>Martini, </a:t>
            </a:r>
            <a:r>
              <a:rPr sz="1200" dirty="0">
                <a:latin typeface="Times New Roman"/>
                <a:cs typeface="Times New Roman"/>
              </a:rPr>
              <a:t>che </a:t>
            </a:r>
            <a:r>
              <a:rPr sz="1200" spc="-5" dirty="0">
                <a:latin typeface="Times New Roman"/>
                <a:cs typeface="Times New Roman"/>
              </a:rPr>
              <a:t>grazie alla guida del </a:t>
            </a:r>
            <a:r>
              <a:rPr sz="1200" dirty="0">
                <a:latin typeface="Times New Roman"/>
                <a:cs typeface="Times New Roman"/>
              </a:rPr>
              <a:t>Comitato Amici </a:t>
            </a:r>
            <a:r>
              <a:rPr sz="1200" spc="-5" dirty="0">
                <a:latin typeface="Times New Roman"/>
                <a:cs typeface="Times New Roman"/>
              </a:rPr>
              <a:t>del </a:t>
            </a:r>
            <a:r>
              <a:rPr sz="1200" dirty="0">
                <a:latin typeface="Times New Roman"/>
                <a:cs typeface="Times New Roman"/>
              </a:rPr>
              <a:t>Palio </a:t>
            </a:r>
            <a:r>
              <a:rPr sz="1200" spc="-5" dirty="0">
                <a:latin typeface="Times New Roman"/>
                <a:cs typeface="Times New Roman"/>
              </a:rPr>
              <a:t>hanno </a:t>
            </a:r>
            <a:r>
              <a:rPr sz="1200" dirty="0">
                <a:latin typeface="Times New Roman"/>
                <a:cs typeface="Times New Roman"/>
              </a:rPr>
              <a:t>potuto </a:t>
            </a:r>
            <a:r>
              <a:rPr sz="1200" spc="-5" dirty="0">
                <a:latin typeface="Times New Roman"/>
                <a:cs typeface="Times New Roman"/>
              </a:rPr>
              <a:t>ammirare </a:t>
            </a:r>
            <a:r>
              <a:rPr sz="1200" dirty="0">
                <a:latin typeface="Times New Roman"/>
                <a:cs typeface="Times New Roman"/>
              </a:rPr>
              <a:t>opere  </a:t>
            </a:r>
            <a:r>
              <a:rPr sz="1200" spc="-5" dirty="0">
                <a:latin typeface="Times New Roman"/>
                <a:cs typeface="Times New Roman"/>
              </a:rPr>
              <a:t>d’arte riguardanti </a:t>
            </a:r>
            <a:r>
              <a:rPr sz="1200" dirty="0">
                <a:latin typeface="Times New Roman"/>
                <a:cs typeface="Times New Roman"/>
              </a:rPr>
              <a:t>la </a:t>
            </a:r>
            <a:r>
              <a:rPr sz="1200" spc="-5" dirty="0">
                <a:latin typeface="Times New Roman"/>
                <a:cs typeface="Times New Roman"/>
              </a:rPr>
              <a:t>storia </a:t>
            </a:r>
            <a:r>
              <a:rPr sz="1200" dirty="0">
                <a:latin typeface="Times New Roman"/>
                <a:cs typeface="Times New Roman"/>
              </a:rPr>
              <a:t>e la </a:t>
            </a:r>
            <a:r>
              <a:rPr sz="1200" spc="-5" dirty="0">
                <a:latin typeface="Times New Roman"/>
                <a:cs typeface="Times New Roman"/>
              </a:rPr>
              <a:t>tradizione della città, </a:t>
            </a:r>
            <a:r>
              <a:rPr sz="1200" dirty="0">
                <a:latin typeface="Times New Roman"/>
                <a:cs typeface="Times New Roman"/>
              </a:rPr>
              <a:t>dove </a:t>
            </a:r>
            <a:r>
              <a:rPr sz="1200" spc="-5" dirty="0">
                <a:latin typeface="Times New Roman"/>
                <a:cs typeface="Times New Roman"/>
              </a:rPr>
              <a:t>sono rappresentate </a:t>
            </a:r>
            <a:r>
              <a:rPr sz="1200" dirty="0">
                <a:latin typeface="Times New Roman"/>
                <a:cs typeface="Times New Roman"/>
              </a:rPr>
              <a:t>la </a:t>
            </a:r>
            <a:r>
              <a:rPr sz="1200" spc="-5" dirty="0">
                <a:latin typeface="Times New Roman"/>
                <a:cs typeface="Times New Roman"/>
              </a:rPr>
              <a:t>sfilata dei carri  allegorici </a:t>
            </a:r>
            <a:r>
              <a:rPr sz="1200" dirty="0">
                <a:latin typeface="Times New Roman"/>
                <a:cs typeface="Times New Roman"/>
              </a:rPr>
              <a:t>delle </a:t>
            </a:r>
            <a:r>
              <a:rPr sz="1200" spc="-5" dirty="0">
                <a:latin typeface="Times New Roman"/>
                <a:cs typeface="Times New Roman"/>
              </a:rPr>
              <a:t>Contrade. Tali opere, entrambe </a:t>
            </a:r>
            <a:r>
              <a:rPr sz="1200" dirty="0">
                <a:latin typeface="Times New Roman"/>
                <a:cs typeface="Times New Roman"/>
              </a:rPr>
              <a:t>di </a:t>
            </a:r>
            <a:r>
              <a:rPr sz="1200" spc="-5" dirty="0">
                <a:latin typeface="Times New Roman"/>
                <a:cs typeface="Times New Roman"/>
              </a:rPr>
              <a:t>Vincenzo Rustici </a:t>
            </a:r>
            <a:r>
              <a:rPr sz="1200" dirty="0">
                <a:latin typeface="Times New Roman"/>
                <a:cs typeface="Times New Roman"/>
              </a:rPr>
              <a:t>e </a:t>
            </a:r>
            <a:r>
              <a:rPr sz="1200" spc="-5" dirty="0">
                <a:latin typeface="Times New Roman"/>
                <a:cs typeface="Times New Roman"/>
              </a:rPr>
              <a:t>inserite nel percorso</a:t>
            </a:r>
            <a:r>
              <a:rPr sz="1200" spc="250" dirty="0">
                <a:latin typeface="Times New Roman"/>
                <a:cs typeface="Times New Roman"/>
              </a:rPr>
              <a:t> </a:t>
            </a:r>
            <a:r>
              <a:rPr sz="1200" spc="-5" dirty="0">
                <a:latin typeface="Times New Roman"/>
                <a:cs typeface="Times New Roman"/>
              </a:rPr>
              <a:t>museale</a:t>
            </a:r>
            <a:endParaRPr sz="1200">
              <a:latin typeface="Times New Roman"/>
              <a:cs typeface="Times New Roman"/>
            </a:endParaRPr>
          </a:p>
        </p:txBody>
      </p:sp>
      <p:sp>
        <p:nvSpPr>
          <p:cNvPr id="6" name="object 6"/>
          <p:cNvSpPr/>
          <p:nvPr/>
        </p:nvSpPr>
        <p:spPr>
          <a:xfrm>
            <a:off x="2275805" y="2458509"/>
            <a:ext cx="2977601" cy="71475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77215" y="5816980"/>
            <a:ext cx="2857500" cy="21431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1085" cy="433006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383405">
              <a:lnSpc>
                <a:spcPts val="1839"/>
              </a:lnSpc>
            </a:pPr>
            <a:r>
              <a:rPr sz="1600" b="1" spc="-5" dirty="0">
                <a:latin typeface="Arial"/>
                <a:cs typeface="Arial"/>
              </a:rPr>
              <a:t>Ilcit</a:t>
            </a:r>
            <a:r>
              <a:rPr sz="1600" b="1" spc="-15" dirty="0">
                <a:latin typeface="Arial"/>
                <a:cs typeface="Arial"/>
              </a:rPr>
              <a:t>t</a:t>
            </a:r>
            <a:r>
              <a:rPr sz="1600" b="1" spc="5" dirty="0">
                <a:latin typeface="Arial"/>
                <a:cs typeface="Arial"/>
              </a:rPr>
              <a:t>a</a:t>
            </a:r>
            <a:r>
              <a:rPr sz="1600" b="1" spc="-5" dirty="0">
                <a:latin typeface="Arial"/>
                <a:cs typeface="Arial"/>
              </a:rPr>
              <a:t>dinoonli</a:t>
            </a:r>
            <a:r>
              <a:rPr sz="1600" b="1" spc="-15" dirty="0">
                <a:latin typeface="Arial"/>
                <a:cs typeface="Arial"/>
              </a:rPr>
              <a:t>n</a:t>
            </a:r>
            <a:r>
              <a:rPr sz="1600" b="1" spc="5" dirty="0">
                <a:latin typeface="Arial"/>
                <a:cs typeface="Arial"/>
              </a:rPr>
              <a:t>e</a:t>
            </a:r>
            <a:r>
              <a:rPr sz="1600" b="1" spc="-5" dirty="0">
                <a:latin typeface="Arial"/>
                <a:cs typeface="Arial"/>
              </a:rPr>
              <a:t>.it  20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24130">
              <a:lnSpc>
                <a:spcPts val="1380"/>
              </a:lnSpc>
              <a:spcBef>
                <a:spcPts val="975"/>
              </a:spcBef>
            </a:pPr>
            <a:r>
              <a:rPr sz="1200" spc="-5" dirty="0">
                <a:latin typeface="Times New Roman"/>
                <a:cs typeface="Times New Roman"/>
              </a:rPr>
              <a:t>della collezione artistica </a:t>
            </a:r>
            <a:r>
              <a:rPr sz="1200" dirty="0">
                <a:latin typeface="Times New Roman"/>
                <a:cs typeface="Times New Roman"/>
              </a:rPr>
              <a:t>di </a:t>
            </a:r>
            <a:r>
              <a:rPr sz="1200" spc="-5" dirty="0">
                <a:latin typeface="Times New Roman"/>
                <a:cs typeface="Times New Roman"/>
              </a:rPr>
              <a:t>Banca </a:t>
            </a:r>
            <a:r>
              <a:rPr sz="1200" dirty="0">
                <a:latin typeface="Times New Roman"/>
                <a:cs typeface="Times New Roman"/>
              </a:rPr>
              <a:t>Monte </a:t>
            </a:r>
            <a:r>
              <a:rPr sz="1200" spc="-5" dirty="0">
                <a:latin typeface="Times New Roman"/>
                <a:cs typeface="Times New Roman"/>
              </a:rPr>
              <a:t>dei </a:t>
            </a:r>
            <a:r>
              <a:rPr sz="1200" dirty="0">
                <a:latin typeface="Times New Roman"/>
                <a:cs typeface="Times New Roman"/>
              </a:rPr>
              <a:t>Paschi di </a:t>
            </a:r>
            <a:r>
              <a:rPr sz="1200" spc="-5" dirty="0">
                <a:latin typeface="Times New Roman"/>
                <a:cs typeface="Times New Roman"/>
              </a:rPr>
              <a:t>Siena, </a:t>
            </a:r>
            <a:r>
              <a:rPr sz="1200" dirty="0">
                <a:latin typeface="Times New Roman"/>
                <a:cs typeface="Times New Roman"/>
              </a:rPr>
              <a:t>sono </a:t>
            </a:r>
            <a:r>
              <a:rPr sz="1200" spc="-5" dirty="0">
                <a:latin typeface="Times New Roman"/>
                <a:cs typeface="Times New Roman"/>
              </a:rPr>
              <a:t>state illustrate </a:t>
            </a:r>
            <a:r>
              <a:rPr sz="1200" dirty="0">
                <a:latin typeface="Times New Roman"/>
                <a:cs typeface="Times New Roman"/>
              </a:rPr>
              <a:t>e rese  </a:t>
            </a:r>
            <a:r>
              <a:rPr sz="1200" spc="-5" dirty="0">
                <a:latin typeface="Times New Roman"/>
                <a:cs typeface="Times New Roman"/>
              </a:rPr>
              <a:t>comprensibili agli </a:t>
            </a:r>
            <a:r>
              <a:rPr sz="1200" dirty="0">
                <a:latin typeface="Times New Roman"/>
                <a:cs typeface="Times New Roman"/>
              </a:rPr>
              <a:t>alunni, </a:t>
            </a:r>
            <a:r>
              <a:rPr sz="1200" spc="-5" dirty="0">
                <a:latin typeface="Times New Roman"/>
                <a:cs typeface="Times New Roman"/>
              </a:rPr>
              <a:t>offrendo </a:t>
            </a:r>
            <a:r>
              <a:rPr sz="1200" dirty="0">
                <a:latin typeface="Times New Roman"/>
                <a:cs typeface="Times New Roman"/>
              </a:rPr>
              <a:t>l’opportunità di </a:t>
            </a:r>
            <a:r>
              <a:rPr sz="1200" spc="-5" dirty="0">
                <a:latin typeface="Times New Roman"/>
                <a:cs typeface="Times New Roman"/>
              </a:rPr>
              <a:t>esprimere, </a:t>
            </a:r>
            <a:r>
              <a:rPr sz="1200" dirty="0">
                <a:latin typeface="Times New Roman"/>
                <a:cs typeface="Times New Roman"/>
              </a:rPr>
              <a:t>in </a:t>
            </a:r>
            <a:r>
              <a:rPr sz="1200" spc="-5" dirty="0">
                <a:latin typeface="Times New Roman"/>
                <a:cs typeface="Times New Roman"/>
              </a:rPr>
              <a:t>seguito, </a:t>
            </a:r>
            <a:r>
              <a:rPr sz="1200" dirty="0">
                <a:latin typeface="Times New Roman"/>
                <a:cs typeface="Times New Roman"/>
              </a:rPr>
              <a:t>tutto </a:t>
            </a:r>
            <a:r>
              <a:rPr sz="1200" spc="-5" dirty="0">
                <a:latin typeface="Times New Roman"/>
                <a:cs typeface="Times New Roman"/>
              </a:rPr>
              <a:t>ciò </a:t>
            </a:r>
            <a:r>
              <a:rPr sz="1200" dirty="0">
                <a:latin typeface="Times New Roman"/>
                <a:cs typeface="Times New Roman"/>
              </a:rPr>
              <a:t>che il </a:t>
            </a:r>
            <a:r>
              <a:rPr sz="1200" spc="-5" dirty="0">
                <a:latin typeface="Times New Roman"/>
                <a:cs typeface="Times New Roman"/>
              </a:rPr>
              <a:t>racconto  </a:t>
            </a:r>
            <a:r>
              <a:rPr sz="1200" dirty="0">
                <a:latin typeface="Times New Roman"/>
                <a:cs typeface="Times New Roman"/>
              </a:rPr>
              <a:t>ha </a:t>
            </a:r>
            <a:r>
              <a:rPr sz="1200" spc="-5" dirty="0">
                <a:latin typeface="Times New Roman"/>
                <a:cs typeface="Times New Roman"/>
              </a:rPr>
              <a:t>lasciato </a:t>
            </a:r>
            <a:r>
              <a:rPr sz="1200" dirty="0">
                <a:latin typeface="Times New Roman"/>
                <a:cs typeface="Times New Roman"/>
              </a:rPr>
              <a:t>loro </a:t>
            </a:r>
            <a:r>
              <a:rPr sz="1200" spc="-5" dirty="0">
                <a:latin typeface="Times New Roman"/>
                <a:cs typeface="Times New Roman"/>
              </a:rPr>
              <a:t>impresso attraverso elaborati artistici </a:t>
            </a:r>
            <a:r>
              <a:rPr sz="1200" dirty="0">
                <a:latin typeface="Times New Roman"/>
                <a:cs typeface="Times New Roman"/>
              </a:rPr>
              <a:t>e </a:t>
            </a:r>
            <a:r>
              <a:rPr sz="1200" spc="-5" dirty="0">
                <a:latin typeface="Times New Roman"/>
                <a:cs typeface="Times New Roman"/>
              </a:rPr>
              <a:t>creativi. </a:t>
            </a:r>
            <a:r>
              <a:rPr sz="1200" dirty="0">
                <a:latin typeface="Times New Roman"/>
                <a:cs typeface="Times New Roman"/>
              </a:rPr>
              <a:t>Sono </a:t>
            </a:r>
            <a:r>
              <a:rPr sz="1200" spc="-5" dirty="0">
                <a:latin typeface="Times New Roman"/>
                <a:cs typeface="Times New Roman"/>
              </a:rPr>
              <a:t>stati, inoltre, illustrati </a:t>
            </a:r>
            <a:r>
              <a:rPr sz="1200" dirty="0">
                <a:latin typeface="Times New Roman"/>
                <a:cs typeface="Times New Roman"/>
              </a:rPr>
              <a:t>i  </a:t>
            </a:r>
            <a:r>
              <a:rPr sz="1200" spc="-5" dirty="0">
                <a:latin typeface="Times New Roman"/>
                <a:cs typeface="Times New Roman"/>
              </a:rPr>
              <a:t>cambiamenti </a:t>
            </a:r>
            <a:r>
              <a:rPr sz="1200" dirty="0">
                <a:latin typeface="Times New Roman"/>
                <a:cs typeface="Times New Roman"/>
              </a:rPr>
              <a:t>che hanno </a:t>
            </a:r>
            <a:r>
              <a:rPr sz="1200" spc="-5" dirty="0">
                <a:latin typeface="Times New Roman"/>
                <a:cs typeface="Times New Roman"/>
              </a:rPr>
              <a:t>interessato </a:t>
            </a:r>
            <a:r>
              <a:rPr sz="1200" dirty="0">
                <a:latin typeface="Times New Roman"/>
                <a:cs typeface="Times New Roman"/>
              </a:rPr>
              <a:t>sotto il </a:t>
            </a:r>
            <a:r>
              <a:rPr sz="1200" spc="-5" dirty="0">
                <a:latin typeface="Times New Roman"/>
                <a:cs typeface="Times New Roman"/>
              </a:rPr>
              <a:t>profilo architettonico </a:t>
            </a:r>
            <a:r>
              <a:rPr sz="1200" dirty="0">
                <a:latin typeface="Times New Roman"/>
                <a:cs typeface="Times New Roman"/>
              </a:rPr>
              <a:t>Piazza </a:t>
            </a:r>
            <a:r>
              <a:rPr sz="1200" spc="-5" dirty="0">
                <a:latin typeface="Times New Roman"/>
                <a:cs typeface="Times New Roman"/>
              </a:rPr>
              <a:t>del Campo, </a:t>
            </a:r>
            <a:r>
              <a:rPr sz="1200" dirty="0">
                <a:latin typeface="Times New Roman"/>
                <a:cs typeface="Times New Roman"/>
              </a:rPr>
              <a:t>il cui </a:t>
            </a:r>
            <a:r>
              <a:rPr sz="1200" spc="-5" dirty="0">
                <a:latin typeface="Times New Roman"/>
                <a:cs typeface="Times New Roman"/>
              </a:rPr>
              <a:t>aspetto </a:t>
            </a:r>
            <a:r>
              <a:rPr sz="1200" dirty="0">
                <a:latin typeface="Times New Roman"/>
                <a:cs typeface="Times New Roman"/>
              </a:rPr>
              <a:t>ha  visto </a:t>
            </a:r>
            <a:r>
              <a:rPr sz="1200" spc="-5" dirty="0">
                <a:latin typeface="Times New Roman"/>
                <a:cs typeface="Times New Roman"/>
              </a:rPr>
              <a:t>mutazioni significative </a:t>
            </a:r>
            <a:r>
              <a:rPr sz="1200" dirty="0">
                <a:latin typeface="Times New Roman"/>
                <a:cs typeface="Times New Roman"/>
              </a:rPr>
              <a:t>a </a:t>
            </a:r>
            <a:r>
              <a:rPr sz="1200" spc="-5" dirty="0">
                <a:latin typeface="Times New Roman"/>
                <a:cs typeface="Times New Roman"/>
              </a:rPr>
              <a:t>seguito della </a:t>
            </a:r>
            <a:r>
              <a:rPr sz="1200" dirty="0">
                <a:latin typeface="Times New Roman"/>
                <a:cs typeface="Times New Roman"/>
              </a:rPr>
              <a:t>dominazione </a:t>
            </a:r>
            <a:r>
              <a:rPr sz="1200" spc="-5" dirty="0">
                <a:latin typeface="Times New Roman"/>
                <a:cs typeface="Times New Roman"/>
              </a:rPr>
              <a:t>prima spagnola, </a:t>
            </a:r>
            <a:r>
              <a:rPr sz="1200" dirty="0">
                <a:latin typeface="Times New Roman"/>
                <a:cs typeface="Times New Roman"/>
              </a:rPr>
              <a:t>poi </a:t>
            </a:r>
            <a:r>
              <a:rPr sz="1200" spc="-5" dirty="0">
                <a:latin typeface="Times New Roman"/>
                <a:cs typeface="Times New Roman"/>
              </a:rPr>
              <a:t>fiorentina. Partendo  dal tema principale </a:t>
            </a:r>
            <a:r>
              <a:rPr sz="1200" dirty="0">
                <a:latin typeface="Times New Roman"/>
                <a:cs typeface="Times New Roman"/>
              </a:rPr>
              <a:t>del </a:t>
            </a:r>
            <a:r>
              <a:rPr sz="1200" spc="-5" dirty="0">
                <a:latin typeface="Times New Roman"/>
                <a:cs typeface="Times New Roman"/>
              </a:rPr>
              <a:t>Festival </a:t>
            </a:r>
            <a:r>
              <a:rPr sz="1200" dirty="0">
                <a:latin typeface="Times New Roman"/>
                <a:cs typeface="Times New Roman"/>
              </a:rPr>
              <a:t>– </a:t>
            </a:r>
            <a:r>
              <a:rPr sz="1200" i="1" dirty="0">
                <a:latin typeface="Times New Roman"/>
                <a:cs typeface="Times New Roman"/>
              </a:rPr>
              <a:t>i segni </a:t>
            </a:r>
            <a:r>
              <a:rPr sz="1200" dirty="0">
                <a:latin typeface="Times New Roman"/>
                <a:cs typeface="Times New Roman"/>
              </a:rPr>
              <a:t>– </a:t>
            </a:r>
            <a:r>
              <a:rPr sz="1200" spc="-5" dirty="0">
                <a:latin typeface="Times New Roman"/>
                <a:cs typeface="Times New Roman"/>
              </a:rPr>
              <a:t>l’iniziativa </a:t>
            </a:r>
            <a:r>
              <a:rPr sz="1200" dirty="0">
                <a:latin typeface="Times New Roman"/>
                <a:cs typeface="Times New Roman"/>
              </a:rPr>
              <a:t>mira a far </a:t>
            </a:r>
            <a:r>
              <a:rPr sz="1200" spc="-5" dirty="0">
                <a:latin typeface="Times New Roman"/>
                <a:cs typeface="Times New Roman"/>
              </a:rPr>
              <a:t>conoscere </a:t>
            </a:r>
            <a:r>
              <a:rPr sz="1200" dirty="0">
                <a:latin typeface="Times New Roman"/>
                <a:cs typeface="Times New Roman"/>
              </a:rPr>
              <a:t>e </a:t>
            </a:r>
            <a:r>
              <a:rPr sz="1200" spc="-5" dirty="0">
                <a:latin typeface="Times New Roman"/>
                <a:cs typeface="Times New Roman"/>
              </a:rPr>
              <a:t>comprendere ai  giovani alunni </a:t>
            </a:r>
            <a:r>
              <a:rPr sz="1200" dirty="0">
                <a:latin typeface="Times New Roman"/>
                <a:cs typeface="Times New Roman"/>
              </a:rPr>
              <a:t>la storia della loro </a:t>
            </a:r>
            <a:r>
              <a:rPr sz="1200" spc="-5" dirty="0">
                <a:latin typeface="Times New Roman"/>
                <a:cs typeface="Times New Roman"/>
              </a:rPr>
              <a:t>città </a:t>
            </a:r>
            <a:r>
              <a:rPr sz="1200" dirty="0">
                <a:latin typeface="Times New Roman"/>
                <a:cs typeface="Times New Roman"/>
              </a:rPr>
              <a:t>e quindi del mondo </a:t>
            </a:r>
            <a:r>
              <a:rPr sz="1200" spc="-5" dirty="0">
                <a:latin typeface="Times New Roman"/>
                <a:cs typeface="Times New Roman"/>
              </a:rPr>
              <a:t>che quotidianamente abitano, attraverso </a:t>
            </a:r>
            <a:r>
              <a:rPr sz="1200" dirty="0">
                <a:latin typeface="Times New Roman"/>
                <a:cs typeface="Times New Roman"/>
              </a:rPr>
              <a:t>i  simboli e </a:t>
            </a:r>
            <a:r>
              <a:rPr sz="1200" spc="-5" dirty="0">
                <a:latin typeface="Times New Roman"/>
                <a:cs typeface="Times New Roman"/>
              </a:rPr>
              <a:t>gli emblemi della tradizione che si </a:t>
            </a:r>
            <a:r>
              <a:rPr sz="1200" dirty="0">
                <a:latin typeface="Times New Roman"/>
                <a:cs typeface="Times New Roman"/>
              </a:rPr>
              <a:t>sono </a:t>
            </a:r>
            <a:r>
              <a:rPr sz="1200" spc="-5" dirty="0">
                <a:latin typeface="Times New Roman"/>
                <a:cs typeface="Times New Roman"/>
              </a:rPr>
              <a:t>succeduti nei</a:t>
            </a:r>
            <a:r>
              <a:rPr sz="1200" spc="25" dirty="0">
                <a:latin typeface="Times New Roman"/>
                <a:cs typeface="Times New Roman"/>
              </a:rPr>
              <a:t> </a:t>
            </a:r>
            <a:r>
              <a:rPr sz="1200" dirty="0">
                <a:latin typeface="Times New Roman"/>
                <a:cs typeface="Times New Roman"/>
              </a:rPr>
              <a:t>secoli.</a:t>
            </a:r>
            <a:endParaRPr sz="1200">
              <a:latin typeface="Times New Roman"/>
              <a:cs typeface="Times New Roman"/>
            </a:endParaRPr>
          </a:p>
          <a:p>
            <a:pPr>
              <a:lnSpc>
                <a:spcPct val="100000"/>
              </a:lnSpc>
              <a:spcBef>
                <a:spcPts val="10"/>
              </a:spcBef>
            </a:pPr>
            <a:endParaRPr sz="1200">
              <a:latin typeface="Times New Roman"/>
              <a:cs typeface="Times New Roman"/>
            </a:endParaRPr>
          </a:p>
          <a:p>
            <a:pPr marL="12700" marR="5080">
              <a:lnSpc>
                <a:spcPts val="1380"/>
              </a:lnSpc>
              <a:spcBef>
                <a:spcPts val="5"/>
              </a:spcBef>
            </a:pPr>
            <a:r>
              <a:rPr sz="1200" spc="-5" dirty="0">
                <a:latin typeface="Times New Roman"/>
                <a:cs typeface="Times New Roman"/>
              </a:rPr>
              <a:t>Dopo </a:t>
            </a:r>
            <a:r>
              <a:rPr sz="1200" dirty="0">
                <a:latin typeface="Times New Roman"/>
                <a:cs typeface="Times New Roman"/>
              </a:rPr>
              <a:t>il </a:t>
            </a:r>
            <a:r>
              <a:rPr sz="1200" spc="-5" dirty="0">
                <a:latin typeface="Times New Roman"/>
                <a:cs typeface="Times New Roman"/>
              </a:rPr>
              <a:t>successo </a:t>
            </a:r>
            <a:r>
              <a:rPr sz="1200" dirty="0">
                <a:latin typeface="Times New Roman"/>
                <a:cs typeface="Times New Roman"/>
              </a:rPr>
              <a:t>della prima edizione 2014 che ha visto 50 </a:t>
            </a:r>
            <a:r>
              <a:rPr sz="1200" spc="-5" dirty="0">
                <a:latin typeface="Times New Roman"/>
                <a:cs typeface="Times New Roman"/>
              </a:rPr>
              <a:t>città coinvolte </a:t>
            </a:r>
            <a:r>
              <a:rPr sz="1200" dirty="0">
                <a:latin typeface="Times New Roman"/>
                <a:cs typeface="Times New Roman"/>
              </a:rPr>
              <a:t>e più di 10.000 </a:t>
            </a:r>
            <a:r>
              <a:rPr sz="1200" spc="-5" dirty="0">
                <a:latin typeface="Times New Roman"/>
                <a:cs typeface="Times New Roman"/>
              </a:rPr>
              <a:t>bambini </a:t>
            </a:r>
            <a:r>
              <a:rPr sz="1200" dirty="0">
                <a:latin typeface="Times New Roman"/>
                <a:cs typeface="Times New Roman"/>
              </a:rPr>
              <a:t>e  </a:t>
            </a:r>
            <a:r>
              <a:rPr sz="1200" spc="-5" dirty="0">
                <a:latin typeface="Times New Roman"/>
                <a:cs typeface="Times New Roman"/>
              </a:rPr>
              <a:t>ragazzi cimentarsi con </a:t>
            </a:r>
            <a:r>
              <a:rPr sz="1200" dirty="0">
                <a:latin typeface="Times New Roman"/>
                <a:cs typeface="Times New Roman"/>
              </a:rPr>
              <a:t>il tema </a:t>
            </a:r>
            <a:r>
              <a:rPr sz="1200" spc="-5" dirty="0">
                <a:latin typeface="Times New Roman"/>
                <a:cs typeface="Times New Roman"/>
              </a:rPr>
              <a:t>del Museo Immaginario, Banca Mps </a:t>
            </a:r>
            <a:r>
              <a:rPr sz="1200" dirty="0">
                <a:latin typeface="Times New Roman"/>
                <a:cs typeface="Times New Roman"/>
              </a:rPr>
              <a:t>torna a </a:t>
            </a:r>
            <a:r>
              <a:rPr sz="1200" spc="-5" dirty="0">
                <a:latin typeface="Times New Roman"/>
                <a:cs typeface="Times New Roman"/>
              </a:rPr>
              <a:t>garantire </a:t>
            </a:r>
            <a:r>
              <a:rPr sz="1200" dirty="0">
                <a:latin typeface="Times New Roman"/>
                <a:cs typeface="Times New Roman"/>
              </a:rPr>
              <a:t>il proprio  </a:t>
            </a:r>
            <a:r>
              <a:rPr sz="1200" spc="-5" dirty="0">
                <a:latin typeface="Times New Roman"/>
                <a:cs typeface="Times New Roman"/>
              </a:rPr>
              <a:t>appoggio al “Festival </a:t>
            </a:r>
            <a:r>
              <a:rPr sz="1200" dirty="0">
                <a:latin typeface="Times New Roman"/>
                <a:cs typeface="Times New Roman"/>
              </a:rPr>
              <a:t>della Cultura </a:t>
            </a:r>
            <a:r>
              <a:rPr sz="1200" spc="-5" dirty="0">
                <a:latin typeface="Times New Roman"/>
                <a:cs typeface="Times New Roman"/>
              </a:rPr>
              <a:t>Creativa”, </a:t>
            </a:r>
            <a:r>
              <a:rPr sz="1200" dirty="0">
                <a:latin typeface="Times New Roman"/>
                <a:cs typeface="Times New Roman"/>
              </a:rPr>
              <a:t>perché </a:t>
            </a:r>
            <a:r>
              <a:rPr sz="1200" spc="-5" dirty="0">
                <a:latin typeface="Times New Roman"/>
                <a:cs typeface="Times New Roman"/>
              </a:rPr>
              <a:t>scommettere sui giovani </a:t>
            </a:r>
            <a:r>
              <a:rPr sz="1200" dirty="0">
                <a:latin typeface="Times New Roman"/>
                <a:cs typeface="Times New Roman"/>
              </a:rPr>
              <a:t>e </a:t>
            </a:r>
            <a:r>
              <a:rPr sz="1200" spc="-5" dirty="0">
                <a:latin typeface="Times New Roman"/>
                <a:cs typeface="Times New Roman"/>
              </a:rPr>
              <a:t>sulla cultura  significa scommettere sul futuro </a:t>
            </a:r>
            <a:r>
              <a:rPr sz="1200" dirty="0">
                <a:latin typeface="Times New Roman"/>
                <a:cs typeface="Times New Roman"/>
              </a:rPr>
              <a:t>e promuovere lo sviluppo e la </a:t>
            </a:r>
            <a:r>
              <a:rPr sz="1200" spc="-5" dirty="0">
                <a:latin typeface="Times New Roman"/>
                <a:cs typeface="Times New Roman"/>
              </a:rPr>
              <a:t>crescita </a:t>
            </a:r>
            <a:r>
              <a:rPr sz="1200" dirty="0">
                <a:latin typeface="Times New Roman"/>
                <a:cs typeface="Times New Roman"/>
              </a:rPr>
              <a:t>di </a:t>
            </a:r>
            <a:r>
              <a:rPr sz="1200" spc="-5" dirty="0">
                <a:latin typeface="Times New Roman"/>
                <a:cs typeface="Times New Roman"/>
              </a:rPr>
              <a:t>un’intera comunità,  portatrice </a:t>
            </a:r>
            <a:r>
              <a:rPr sz="1200" dirty="0">
                <a:latin typeface="Times New Roman"/>
                <a:cs typeface="Times New Roman"/>
              </a:rPr>
              <a:t>di </a:t>
            </a:r>
            <a:r>
              <a:rPr sz="1200" spc="-5" dirty="0">
                <a:latin typeface="Times New Roman"/>
                <a:cs typeface="Times New Roman"/>
              </a:rPr>
              <a:t>valori </a:t>
            </a:r>
            <a:r>
              <a:rPr sz="1200" dirty="0">
                <a:latin typeface="Times New Roman"/>
                <a:cs typeface="Times New Roman"/>
              </a:rPr>
              <a:t>e innovazione. </a:t>
            </a:r>
            <a:r>
              <a:rPr sz="1200" spc="-15" dirty="0">
                <a:latin typeface="Times New Roman"/>
                <a:cs typeface="Times New Roman"/>
              </a:rPr>
              <a:t>Il </a:t>
            </a:r>
            <a:r>
              <a:rPr sz="1200" spc="-5" dirty="0">
                <a:latin typeface="Times New Roman"/>
                <a:cs typeface="Times New Roman"/>
              </a:rPr>
              <a:t>programma </a:t>
            </a:r>
            <a:r>
              <a:rPr sz="1200" dirty="0">
                <a:latin typeface="Times New Roman"/>
                <a:cs typeface="Times New Roman"/>
              </a:rPr>
              <a:t>del </a:t>
            </a:r>
            <a:r>
              <a:rPr sz="1200" spc="-5" dirty="0">
                <a:latin typeface="Times New Roman"/>
                <a:cs typeface="Times New Roman"/>
              </a:rPr>
              <a:t>Festival </a:t>
            </a:r>
            <a:r>
              <a:rPr sz="1200" dirty="0">
                <a:latin typeface="Times New Roman"/>
                <a:cs typeface="Times New Roman"/>
              </a:rPr>
              <a:t>vede oltre ottanta iniziative </a:t>
            </a:r>
            <a:r>
              <a:rPr sz="1200" spc="-5" dirty="0">
                <a:latin typeface="Times New Roman"/>
                <a:cs typeface="Times New Roman"/>
              </a:rPr>
              <a:t>dedicate ad  arte, archeologia, </a:t>
            </a:r>
            <a:r>
              <a:rPr sz="1200" dirty="0">
                <a:latin typeface="Times New Roman"/>
                <a:cs typeface="Times New Roman"/>
              </a:rPr>
              <a:t>musica, </a:t>
            </a:r>
            <a:r>
              <a:rPr sz="1200" spc="-5" dirty="0">
                <a:latin typeface="Times New Roman"/>
                <a:cs typeface="Times New Roman"/>
              </a:rPr>
              <a:t>canto, lettura, </a:t>
            </a:r>
            <a:r>
              <a:rPr sz="1200" dirty="0">
                <a:latin typeface="Times New Roman"/>
                <a:cs typeface="Times New Roman"/>
              </a:rPr>
              <a:t>teatro, </a:t>
            </a:r>
            <a:r>
              <a:rPr sz="1200" spc="-5" dirty="0">
                <a:latin typeface="Times New Roman"/>
                <a:cs typeface="Times New Roman"/>
              </a:rPr>
              <a:t>robotica, </a:t>
            </a:r>
            <a:r>
              <a:rPr sz="1200" dirty="0">
                <a:latin typeface="Times New Roman"/>
                <a:cs typeface="Times New Roman"/>
              </a:rPr>
              <a:t>nuove</a:t>
            </a:r>
            <a:r>
              <a:rPr sz="1200" spc="25" dirty="0">
                <a:latin typeface="Times New Roman"/>
                <a:cs typeface="Times New Roman"/>
              </a:rPr>
              <a:t> </a:t>
            </a:r>
            <a:r>
              <a:rPr sz="1200" dirty="0">
                <a:latin typeface="Times New Roman"/>
                <a:cs typeface="Times New Roman"/>
              </a:rPr>
              <a:t>tecnologie.</a:t>
            </a:r>
            <a:endParaRPr sz="1200">
              <a:latin typeface="Times New Roman"/>
              <a:cs typeface="Times New Roman"/>
            </a:endParaRP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dirty="0">
                <a:latin typeface="Arial"/>
                <a:cs typeface="Arial"/>
              </a:rPr>
              <a:t>Incrocinews.it  </a:t>
            </a:r>
            <a:r>
              <a:rPr sz="1600" b="1" spc="-5" dirty="0">
                <a:latin typeface="Arial"/>
                <a:cs typeface="Arial"/>
              </a:rPr>
              <a:t>20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5356224"/>
            <a:ext cx="1657350" cy="251459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06627" y="3064675"/>
            <a:ext cx="6153785" cy="6721475"/>
          </a:xfrm>
          <a:prstGeom prst="rect">
            <a:avLst/>
          </a:prstGeom>
        </p:spPr>
        <p:txBody>
          <a:bodyPr vert="horz" wrap="square" lIns="0" tIns="66040" rIns="0" bIns="0" rtlCol="0">
            <a:spAutoFit/>
          </a:bodyPr>
          <a:lstStyle/>
          <a:p>
            <a:pPr marL="12700">
              <a:lnSpc>
                <a:spcPct val="100000"/>
              </a:lnSpc>
              <a:spcBef>
                <a:spcPts val="520"/>
              </a:spcBef>
            </a:pPr>
            <a:r>
              <a:rPr sz="1100" b="1" spc="-5" dirty="0">
                <a:latin typeface="Calibri"/>
                <a:cs typeface="Calibri"/>
              </a:rPr>
              <a:t>Riconoscimento</a:t>
            </a:r>
            <a:endParaRPr sz="1100">
              <a:latin typeface="Calibri"/>
              <a:cs typeface="Calibri"/>
            </a:endParaRPr>
          </a:p>
          <a:p>
            <a:pPr>
              <a:lnSpc>
                <a:spcPct val="100000"/>
              </a:lnSpc>
              <a:spcBef>
                <a:spcPts val="10"/>
              </a:spcBef>
            </a:pPr>
            <a:endParaRPr sz="950">
              <a:latin typeface="Times New Roman"/>
              <a:cs typeface="Times New Roman"/>
            </a:endParaRPr>
          </a:p>
          <a:p>
            <a:pPr marL="12700" marR="1033144">
              <a:lnSpc>
                <a:spcPts val="2760"/>
              </a:lnSpc>
            </a:pPr>
            <a:r>
              <a:rPr sz="2400" b="1" spc="-15" dirty="0">
                <a:solidFill>
                  <a:srgbClr val="333333"/>
                </a:solidFill>
                <a:latin typeface="Arial"/>
                <a:cs typeface="Arial"/>
              </a:rPr>
              <a:t>La </a:t>
            </a:r>
            <a:r>
              <a:rPr sz="2400" b="1" spc="-25" dirty="0">
                <a:solidFill>
                  <a:srgbClr val="333333"/>
                </a:solidFill>
                <a:latin typeface="Arial"/>
                <a:cs typeface="Arial"/>
              </a:rPr>
              <a:t>Camera </a:t>
            </a:r>
            <a:r>
              <a:rPr sz="2400" b="1" spc="-15" dirty="0">
                <a:solidFill>
                  <a:srgbClr val="333333"/>
                </a:solidFill>
                <a:latin typeface="Arial"/>
                <a:cs typeface="Arial"/>
              </a:rPr>
              <a:t>di </a:t>
            </a:r>
            <a:r>
              <a:rPr sz="2400" b="1" spc="-25" dirty="0">
                <a:solidFill>
                  <a:srgbClr val="333333"/>
                </a:solidFill>
                <a:latin typeface="Arial"/>
                <a:cs typeface="Arial"/>
              </a:rPr>
              <a:t>Commercio </a:t>
            </a:r>
            <a:r>
              <a:rPr sz="2400" b="1" spc="-30" dirty="0">
                <a:solidFill>
                  <a:srgbClr val="333333"/>
                </a:solidFill>
                <a:latin typeface="Arial"/>
                <a:cs typeface="Arial"/>
              </a:rPr>
              <a:t>premia</a:t>
            </a:r>
            <a:r>
              <a:rPr sz="2400" b="1" spc="-210" dirty="0">
                <a:solidFill>
                  <a:srgbClr val="333333"/>
                </a:solidFill>
                <a:latin typeface="Arial"/>
                <a:cs typeface="Arial"/>
              </a:rPr>
              <a:t> </a:t>
            </a:r>
            <a:r>
              <a:rPr sz="2400" b="1" spc="-20" dirty="0">
                <a:solidFill>
                  <a:srgbClr val="333333"/>
                </a:solidFill>
                <a:latin typeface="Arial"/>
                <a:cs typeface="Arial"/>
              </a:rPr>
              <a:t>gli  </a:t>
            </a:r>
            <a:r>
              <a:rPr sz="2400" b="1" spc="-30" dirty="0">
                <a:solidFill>
                  <a:srgbClr val="333333"/>
                </a:solidFill>
                <a:latin typeface="Arial"/>
                <a:cs typeface="Arial"/>
              </a:rPr>
              <a:t>sponsor </a:t>
            </a:r>
            <a:r>
              <a:rPr sz="2400" b="1" spc="-20" dirty="0">
                <a:solidFill>
                  <a:srgbClr val="333333"/>
                </a:solidFill>
                <a:latin typeface="Arial"/>
                <a:cs typeface="Arial"/>
              </a:rPr>
              <a:t>della</a:t>
            </a:r>
            <a:r>
              <a:rPr sz="2400" b="1" spc="-70" dirty="0">
                <a:solidFill>
                  <a:srgbClr val="333333"/>
                </a:solidFill>
                <a:latin typeface="Arial"/>
                <a:cs typeface="Arial"/>
              </a:rPr>
              <a:t> </a:t>
            </a:r>
            <a:r>
              <a:rPr sz="2400" b="1" spc="-30" dirty="0">
                <a:solidFill>
                  <a:srgbClr val="333333"/>
                </a:solidFill>
                <a:latin typeface="Arial"/>
                <a:cs typeface="Arial"/>
              </a:rPr>
              <a:t>cultura</a:t>
            </a:r>
            <a:endParaRPr sz="2400">
              <a:latin typeface="Arial"/>
              <a:cs typeface="Arial"/>
            </a:endParaRPr>
          </a:p>
          <a:p>
            <a:pPr marL="12700" marR="329565">
              <a:lnSpc>
                <a:spcPct val="109500"/>
              </a:lnSpc>
              <a:spcBef>
                <a:spcPts val="969"/>
              </a:spcBef>
            </a:pPr>
            <a:r>
              <a:rPr sz="1100" spc="-15" dirty="0">
                <a:solidFill>
                  <a:srgbClr val="333333"/>
                </a:solidFill>
                <a:latin typeface="Arial"/>
                <a:cs typeface="Arial"/>
              </a:rPr>
              <a:t>Partnership, promozioni </a:t>
            </a:r>
            <a:r>
              <a:rPr sz="1100" dirty="0">
                <a:solidFill>
                  <a:srgbClr val="333333"/>
                </a:solidFill>
                <a:latin typeface="Arial"/>
                <a:cs typeface="Arial"/>
              </a:rPr>
              <a:t>e </a:t>
            </a:r>
            <a:r>
              <a:rPr sz="1100" spc="-15" dirty="0">
                <a:solidFill>
                  <a:srgbClr val="333333"/>
                </a:solidFill>
                <a:latin typeface="Arial"/>
                <a:cs typeface="Arial"/>
              </a:rPr>
              <a:t>produzioni </a:t>
            </a:r>
            <a:r>
              <a:rPr sz="1100" spc="-10" dirty="0">
                <a:solidFill>
                  <a:srgbClr val="333333"/>
                </a:solidFill>
                <a:latin typeface="Arial"/>
                <a:cs typeface="Arial"/>
              </a:rPr>
              <a:t>che sostengono il sapere come forma di </a:t>
            </a:r>
            <a:r>
              <a:rPr sz="1100" spc="-15" dirty="0">
                <a:solidFill>
                  <a:srgbClr val="333333"/>
                </a:solidFill>
                <a:latin typeface="Arial"/>
                <a:cs typeface="Arial"/>
              </a:rPr>
              <a:t>comunicazione  d’impresa </a:t>
            </a:r>
            <a:r>
              <a:rPr sz="1100" spc="-10" dirty="0">
                <a:solidFill>
                  <a:srgbClr val="333333"/>
                </a:solidFill>
                <a:latin typeface="Arial"/>
                <a:cs typeface="Arial"/>
              </a:rPr>
              <a:t>sono sempre più </a:t>
            </a:r>
            <a:r>
              <a:rPr sz="1100" spc="-15" dirty="0">
                <a:solidFill>
                  <a:srgbClr val="333333"/>
                </a:solidFill>
                <a:latin typeface="Arial"/>
                <a:cs typeface="Arial"/>
              </a:rPr>
              <a:t>importanti, considerato </a:t>
            </a:r>
            <a:r>
              <a:rPr sz="1100" spc="-10" dirty="0">
                <a:solidFill>
                  <a:srgbClr val="333333"/>
                </a:solidFill>
                <a:latin typeface="Arial"/>
                <a:cs typeface="Arial"/>
              </a:rPr>
              <a:t>anche il </a:t>
            </a:r>
            <a:r>
              <a:rPr sz="1100" spc="-15" dirty="0">
                <a:solidFill>
                  <a:srgbClr val="333333"/>
                </a:solidFill>
                <a:latin typeface="Arial"/>
                <a:cs typeface="Arial"/>
              </a:rPr>
              <a:t>calo </a:t>
            </a:r>
            <a:r>
              <a:rPr sz="1100" spc="-5" dirty="0">
                <a:solidFill>
                  <a:srgbClr val="333333"/>
                </a:solidFill>
                <a:latin typeface="Arial"/>
                <a:cs typeface="Arial"/>
              </a:rPr>
              <a:t>di </a:t>
            </a:r>
            <a:r>
              <a:rPr sz="1100" spc="-15" dirty="0">
                <a:solidFill>
                  <a:srgbClr val="333333"/>
                </a:solidFill>
                <a:latin typeface="Arial"/>
                <a:cs typeface="Arial"/>
              </a:rPr>
              <a:t>risorse </a:t>
            </a:r>
            <a:r>
              <a:rPr sz="1100" spc="-10" dirty="0">
                <a:solidFill>
                  <a:srgbClr val="333333"/>
                </a:solidFill>
                <a:latin typeface="Arial"/>
                <a:cs typeface="Arial"/>
              </a:rPr>
              <a:t>messe </a:t>
            </a:r>
            <a:r>
              <a:rPr sz="1100" dirty="0">
                <a:solidFill>
                  <a:srgbClr val="333333"/>
                </a:solidFill>
                <a:latin typeface="Arial"/>
                <a:cs typeface="Arial"/>
              </a:rPr>
              <a:t>a </a:t>
            </a:r>
            <a:r>
              <a:rPr sz="1100" spc="-15" dirty="0">
                <a:solidFill>
                  <a:srgbClr val="333333"/>
                </a:solidFill>
                <a:latin typeface="Arial"/>
                <a:cs typeface="Arial"/>
              </a:rPr>
              <a:t>disposizione  dalle istituzioni</a:t>
            </a:r>
            <a:r>
              <a:rPr sz="1100" spc="-35" dirty="0">
                <a:solidFill>
                  <a:srgbClr val="333333"/>
                </a:solidFill>
                <a:latin typeface="Arial"/>
                <a:cs typeface="Arial"/>
              </a:rPr>
              <a:t> </a:t>
            </a:r>
            <a:r>
              <a:rPr sz="1100" spc="-10" dirty="0">
                <a:solidFill>
                  <a:srgbClr val="333333"/>
                </a:solidFill>
                <a:latin typeface="Arial"/>
                <a:cs typeface="Arial"/>
              </a:rPr>
              <a:t>pubbliche</a:t>
            </a:r>
            <a:endParaRPr sz="1100">
              <a:latin typeface="Arial"/>
              <a:cs typeface="Arial"/>
            </a:endParaRPr>
          </a:p>
          <a:p>
            <a:pPr>
              <a:lnSpc>
                <a:spcPct val="100000"/>
              </a:lnSpc>
            </a:pPr>
            <a:endParaRPr sz="1650">
              <a:latin typeface="Times New Roman"/>
              <a:cs typeface="Times New Roman"/>
            </a:endParaRPr>
          </a:p>
          <a:p>
            <a:pPr marL="12700">
              <a:lnSpc>
                <a:spcPct val="100000"/>
              </a:lnSpc>
            </a:pPr>
            <a:r>
              <a:rPr sz="1100" spc="-10" dirty="0">
                <a:solidFill>
                  <a:srgbClr val="333333"/>
                </a:solidFill>
                <a:latin typeface="Calibri"/>
                <a:cs typeface="Calibri"/>
              </a:rPr>
              <a:t>di </a:t>
            </a:r>
            <a:r>
              <a:rPr sz="1100" spc="-15" dirty="0">
                <a:solidFill>
                  <a:srgbClr val="333333"/>
                </a:solidFill>
                <a:latin typeface="Calibri"/>
                <a:cs typeface="Calibri"/>
              </a:rPr>
              <a:t>Cristina</a:t>
            </a:r>
            <a:r>
              <a:rPr sz="1100" spc="-40" dirty="0">
                <a:solidFill>
                  <a:srgbClr val="333333"/>
                </a:solidFill>
                <a:latin typeface="Calibri"/>
                <a:cs typeface="Calibri"/>
              </a:rPr>
              <a:t> </a:t>
            </a:r>
            <a:r>
              <a:rPr sz="1100" spc="-10" dirty="0">
                <a:solidFill>
                  <a:srgbClr val="333333"/>
                </a:solidFill>
                <a:latin typeface="Calibri"/>
                <a:cs typeface="Calibri"/>
              </a:rPr>
              <a:t>CONTI</a:t>
            </a:r>
            <a:endParaRPr sz="1100">
              <a:latin typeface="Calibri"/>
              <a:cs typeface="Calibri"/>
            </a:endParaRPr>
          </a:p>
          <a:p>
            <a:pPr marL="1769745" marR="5080" algn="just">
              <a:lnSpc>
                <a:spcPct val="110200"/>
              </a:lnSpc>
              <a:spcBef>
                <a:spcPts val="855"/>
              </a:spcBef>
            </a:pPr>
            <a:r>
              <a:rPr sz="1150" spc="-25" dirty="0">
                <a:solidFill>
                  <a:srgbClr val="333333"/>
                </a:solidFill>
                <a:latin typeface="Arial"/>
                <a:cs typeface="Arial"/>
              </a:rPr>
              <a:t>La </a:t>
            </a:r>
            <a:r>
              <a:rPr sz="1150" spc="-35" dirty="0">
                <a:solidFill>
                  <a:srgbClr val="333333"/>
                </a:solidFill>
                <a:latin typeface="Arial"/>
                <a:cs typeface="Arial"/>
              </a:rPr>
              <a:t>cultura </a:t>
            </a:r>
            <a:r>
              <a:rPr sz="1150" spc="-15" dirty="0">
                <a:solidFill>
                  <a:srgbClr val="333333"/>
                </a:solidFill>
                <a:latin typeface="Arial"/>
                <a:cs typeface="Arial"/>
              </a:rPr>
              <a:t>fa </a:t>
            </a:r>
            <a:r>
              <a:rPr sz="1150" spc="-30" dirty="0">
                <a:solidFill>
                  <a:srgbClr val="333333"/>
                </a:solidFill>
                <a:latin typeface="Arial"/>
                <a:cs typeface="Arial"/>
              </a:rPr>
              <a:t>bene </a:t>
            </a:r>
            <a:r>
              <a:rPr sz="1150" spc="-40" dirty="0">
                <a:solidFill>
                  <a:srgbClr val="333333"/>
                </a:solidFill>
                <a:latin typeface="Arial"/>
                <a:cs typeface="Arial"/>
              </a:rPr>
              <a:t>all’impresa. </a:t>
            </a:r>
            <a:r>
              <a:rPr sz="1150" dirty="0">
                <a:solidFill>
                  <a:srgbClr val="333333"/>
                </a:solidFill>
                <a:latin typeface="Arial"/>
                <a:cs typeface="Arial"/>
              </a:rPr>
              <a:t>E </a:t>
            </a:r>
            <a:r>
              <a:rPr sz="1150" spc="-40" dirty="0">
                <a:solidFill>
                  <a:srgbClr val="333333"/>
                </a:solidFill>
                <a:latin typeface="Arial"/>
                <a:cs typeface="Arial"/>
              </a:rPr>
              <a:t>viceversa. </a:t>
            </a:r>
            <a:r>
              <a:rPr sz="1150" spc="-25" dirty="0">
                <a:solidFill>
                  <a:srgbClr val="333333"/>
                </a:solidFill>
                <a:latin typeface="Arial"/>
                <a:cs typeface="Arial"/>
              </a:rPr>
              <a:t>La </a:t>
            </a:r>
            <a:r>
              <a:rPr sz="1150" spc="-30" dirty="0">
                <a:solidFill>
                  <a:srgbClr val="333333"/>
                </a:solidFill>
                <a:latin typeface="Arial"/>
                <a:cs typeface="Arial"/>
              </a:rPr>
              <a:t>Camera </a:t>
            </a:r>
            <a:r>
              <a:rPr sz="1150" spc="-25" dirty="0">
                <a:solidFill>
                  <a:srgbClr val="333333"/>
                </a:solidFill>
                <a:latin typeface="Arial"/>
                <a:cs typeface="Arial"/>
              </a:rPr>
              <a:t>di </a:t>
            </a:r>
            <a:r>
              <a:rPr sz="1150" spc="-30" dirty="0">
                <a:solidFill>
                  <a:srgbClr val="333333"/>
                </a:solidFill>
                <a:latin typeface="Arial"/>
                <a:cs typeface="Arial"/>
              </a:rPr>
              <a:t>Commercio  </a:t>
            </a:r>
            <a:r>
              <a:rPr sz="1150" spc="-25" dirty="0">
                <a:solidFill>
                  <a:srgbClr val="333333"/>
                </a:solidFill>
                <a:latin typeface="Arial"/>
                <a:cs typeface="Arial"/>
              </a:rPr>
              <a:t>ha </a:t>
            </a:r>
            <a:r>
              <a:rPr sz="1150" spc="-35" dirty="0">
                <a:solidFill>
                  <a:srgbClr val="333333"/>
                </a:solidFill>
                <a:latin typeface="Arial"/>
                <a:cs typeface="Arial"/>
              </a:rPr>
              <a:t>assegnato anche quest’anno </a:t>
            </a:r>
            <a:r>
              <a:rPr sz="1150" dirty="0">
                <a:solidFill>
                  <a:srgbClr val="333333"/>
                </a:solidFill>
                <a:latin typeface="Arial"/>
                <a:cs typeface="Arial"/>
              </a:rPr>
              <a:t>i </a:t>
            </a:r>
            <a:r>
              <a:rPr sz="1150" spc="-30" dirty="0">
                <a:solidFill>
                  <a:srgbClr val="333333"/>
                </a:solidFill>
                <a:latin typeface="Arial"/>
                <a:cs typeface="Arial"/>
              </a:rPr>
              <a:t>premi </a:t>
            </a:r>
            <a:r>
              <a:rPr sz="1150" spc="-35" dirty="0">
                <a:solidFill>
                  <a:srgbClr val="333333"/>
                </a:solidFill>
                <a:latin typeface="Arial"/>
                <a:cs typeface="Arial"/>
              </a:rPr>
              <a:t>alle migliori promozioni culturali:  </a:t>
            </a:r>
            <a:r>
              <a:rPr sz="1150" spc="-40" dirty="0">
                <a:solidFill>
                  <a:srgbClr val="333333"/>
                </a:solidFill>
                <a:latin typeface="Arial"/>
                <a:cs typeface="Arial"/>
              </a:rPr>
              <a:t>sponsorizzazioni, partnership </a:t>
            </a:r>
            <a:r>
              <a:rPr sz="1150" dirty="0">
                <a:solidFill>
                  <a:srgbClr val="333333"/>
                </a:solidFill>
                <a:latin typeface="Arial"/>
                <a:cs typeface="Arial"/>
              </a:rPr>
              <a:t>e </a:t>
            </a:r>
            <a:r>
              <a:rPr sz="1150" spc="-40" dirty="0">
                <a:solidFill>
                  <a:srgbClr val="333333"/>
                </a:solidFill>
                <a:latin typeface="Arial"/>
                <a:cs typeface="Arial"/>
              </a:rPr>
              <a:t>produzioni </a:t>
            </a:r>
            <a:r>
              <a:rPr sz="1150" spc="-25" dirty="0">
                <a:solidFill>
                  <a:srgbClr val="333333"/>
                </a:solidFill>
                <a:latin typeface="Arial"/>
                <a:cs typeface="Arial"/>
              </a:rPr>
              <a:t>che </a:t>
            </a:r>
            <a:r>
              <a:rPr sz="1150" spc="-35" dirty="0">
                <a:solidFill>
                  <a:srgbClr val="333333"/>
                </a:solidFill>
                <a:latin typeface="Arial"/>
                <a:cs typeface="Arial"/>
              </a:rPr>
              <a:t>sostengono attivamente  </a:t>
            </a:r>
            <a:r>
              <a:rPr sz="1150" spc="-25" dirty="0">
                <a:solidFill>
                  <a:srgbClr val="333333"/>
                </a:solidFill>
                <a:latin typeface="Arial"/>
                <a:cs typeface="Arial"/>
              </a:rPr>
              <a:t>il</a:t>
            </a:r>
            <a:r>
              <a:rPr sz="1150" spc="-80" dirty="0">
                <a:solidFill>
                  <a:srgbClr val="333333"/>
                </a:solidFill>
                <a:latin typeface="Arial"/>
                <a:cs typeface="Arial"/>
              </a:rPr>
              <a:t> </a:t>
            </a:r>
            <a:r>
              <a:rPr sz="1150" spc="-35" dirty="0">
                <a:solidFill>
                  <a:srgbClr val="333333"/>
                </a:solidFill>
                <a:latin typeface="Arial"/>
                <a:cs typeface="Arial"/>
              </a:rPr>
              <a:t>sapere.</a:t>
            </a:r>
            <a:endParaRPr sz="1150">
              <a:latin typeface="Arial"/>
              <a:cs typeface="Arial"/>
            </a:endParaRPr>
          </a:p>
          <a:p>
            <a:pPr marL="1769745" marR="6985" algn="just">
              <a:lnSpc>
                <a:spcPct val="110100"/>
              </a:lnSpc>
              <a:spcBef>
                <a:spcPts val="5"/>
              </a:spcBef>
            </a:pPr>
            <a:r>
              <a:rPr sz="1150" spc="-25" dirty="0">
                <a:solidFill>
                  <a:srgbClr val="333333"/>
                </a:solidFill>
                <a:latin typeface="Arial"/>
                <a:cs typeface="Arial"/>
              </a:rPr>
              <a:t>La </a:t>
            </a:r>
            <a:r>
              <a:rPr sz="1150" spc="-40" dirty="0">
                <a:solidFill>
                  <a:srgbClr val="333333"/>
                </a:solidFill>
                <a:latin typeface="Arial"/>
                <a:cs typeface="Arial"/>
              </a:rPr>
              <a:t>Fondazione </a:t>
            </a:r>
            <a:r>
              <a:rPr sz="1150" spc="-35" dirty="0">
                <a:solidFill>
                  <a:srgbClr val="333333"/>
                </a:solidFill>
                <a:latin typeface="Arial"/>
                <a:cs typeface="Arial"/>
              </a:rPr>
              <a:t>Ermanno Casoli </a:t>
            </a:r>
            <a:r>
              <a:rPr sz="1150" spc="-25" dirty="0">
                <a:solidFill>
                  <a:srgbClr val="333333"/>
                </a:solidFill>
                <a:latin typeface="Arial"/>
                <a:cs typeface="Arial"/>
              </a:rPr>
              <a:t>di </a:t>
            </a:r>
            <a:r>
              <a:rPr sz="1150" spc="-35" dirty="0">
                <a:solidFill>
                  <a:srgbClr val="333333"/>
                </a:solidFill>
                <a:latin typeface="Arial"/>
                <a:cs typeface="Arial"/>
              </a:rPr>
              <a:t>Ancona </a:t>
            </a:r>
            <a:r>
              <a:rPr sz="1150" dirty="0">
                <a:solidFill>
                  <a:srgbClr val="333333"/>
                </a:solidFill>
                <a:latin typeface="Arial"/>
                <a:cs typeface="Arial"/>
              </a:rPr>
              <a:t>e i </a:t>
            </a:r>
            <a:r>
              <a:rPr sz="1150" spc="-30" dirty="0">
                <a:solidFill>
                  <a:srgbClr val="333333"/>
                </a:solidFill>
                <a:latin typeface="Arial"/>
                <a:cs typeface="Arial"/>
              </a:rPr>
              <a:t>suoi </a:t>
            </a:r>
            <a:r>
              <a:rPr sz="1150" spc="-40" dirty="0">
                <a:solidFill>
                  <a:srgbClr val="333333"/>
                </a:solidFill>
                <a:latin typeface="Arial"/>
                <a:cs typeface="Arial"/>
              </a:rPr>
              <a:t>partner </a:t>
            </a:r>
            <a:r>
              <a:rPr sz="1150" spc="-35" dirty="0">
                <a:solidFill>
                  <a:srgbClr val="333333"/>
                </a:solidFill>
                <a:latin typeface="Arial"/>
                <a:cs typeface="Arial"/>
              </a:rPr>
              <a:t>(Acraf, </a:t>
            </a:r>
            <a:r>
              <a:rPr sz="1150" spc="-40" dirty="0">
                <a:solidFill>
                  <a:srgbClr val="333333"/>
                </a:solidFill>
                <a:latin typeface="Arial"/>
                <a:cs typeface="Arial"/>
              </a:rPr>
              <a:t>Elica,  </a:t>
            </a:r>
            <a:r>
              <a:rPr sz="1150" spc="-35" dirty="0">
                <a:solidFill>
                  <a:srgbClr val="333333"/>
                </a:solidFill>
                <a:latin typeface="Arial"/>
                <a:cs typeface="Arial"/>
              </a:rPr>
              <a:t>Gruppo 24Ore) </a:t>
            </a:r>
            <a:r>
              <a:rPr sz="1150" spc="-30" dirty="0">
                <a:solidFill>
                  <a:srgbClr val="333333"/>
                </a:solidFill>
                <a:latin typeface="Arial"/>
                <a:cs typeface="Arial"/>
              </a:rPr>
              <a:t>hanno </a:t>
            </a:r>
            <a:r>
              <a:rPr sz="1150" spc="-35" dirty="0">
                <a:solidFill>
                  <a:srgbClr val="333333"/>
                </a:solidFill>
                <a:latin typeface="Arial"/>
                <a:cs typeface="Arial"/>
              </a:rPr>
              <a:t>ricevuto </a:t>
            </a:r>
            <a:r>
              <a:rPr sz="1150" spc="-25" dirty="0">
                <a:solidFill>
                  <a:srgbClr val="333333"/>
                </a:solidFill>
                <a:latin typeface="Arial"/>
                <a:cs typeface="Arial"/>
              </a:rPr>
              <a:t>il </a:t>
            </a:r>
            <a:r>
              <a:rPr sz="1150" spc="-30" dirty="0">
                <a:solidFill>
                  <a:srgbClr val="333333"/>
                </a:solidFill>
                <a:latin typeface="Arial"/>
                <a:cs typeface="Arial"/>
              </a:rPr>
              <a:t>primo </a:t>
            </a:r>
            <a:r>
              <a:rPr sz="1150" spc="-35" dirty="0">
                <a:solidFill>
                  <a:srgbClr val="333333"/>
                </a:solidFill>
                <a:latin typeface="Arial"/>
                <a:cs typeface="Arial"/>
              </a:rPr>
              <a:t>premio </a:t>
            </a:r>
            <a:r>
              <a:rPr sz="1150" spc="-30" dirty="0">
                <a:solidFill>
                  <a:srgbClr val="333333"/>
                </a:solidFill>
                <a:latin typeface="Arial"/>
                <a:cs typeface="Arial"/>
              </a:rPr>
              <a:t>per </a:t>
            </a:r>
            <a:r>
              <a:rPr sz="1150" spc="-25" dirty="0">
                <a:solidFill>
                  <a:srgbClr val="333333"/>
                </a:solidFill>
                <a:latin typeface="Arial"/>
                <a:cs typeface="Arial"/>
              </a:rPr>
              <a:t>la </a:t>
            </a:r>
            <a:r>
              <a:rPr sz="1150" spc="-35" dirty="0">
                <a:solidFill>
                  <a:srgbClr val="333333"/>
                </a:solidFill>
                <a:latin typeface="Arial"/>
                <a:cs typeface="Arial"/>
              </a:rPr>
              <a:t>sezione  </a:t>
            </a:r>
            <a:r>
              <a:rPr sz="1150" spc="-40" dirty="0">
                <a:solidFill>
                  <a:srgbClr val="333333"/>
                </a:solidFill>
                <a:latin typeface="Arial"/>
                <a:cs typeface="Arial"/>
              </a:rPr>
              <a:t>“Sponsorizzazioni </a:t>
            </a:r>
            <a:r>
              <a:rPr sz="1150" dirty="0">
                <a:solidFill>
                  <a:srgbClr val="333333"/>
                </a:solidFill>
                <a:latin typeface="Arial"/>
                <a:cs typeface="Arial"/>
              </a:rPr>
              <a:t>e </a:t>
            </a:r>
            <a:r>
              <a:rPr sz="1150" spc="-35" dirty="0">
                <a:solidFill>
                  <a:srgbClr val="333333"/>
                </a:solidFill>
                <a:latin typeface="Arial"/>
                <a:cs typeface="Arial"/>
              </a:rPr>
              <a:t>partnership </a:t>
            </a:r>
            <a:r>
              <a:rPr sz="1150" spc="-40" dirty="0">
                <a:solidFill>
                  <a:srgbClr val="333333"/>
                </a:solidFill>
                <a:latin typeface="Arial"/>
                <a:cs typeface="Arial"/>
              </a:rPr>
              <a:t>culturali” </a:t>
            </a:r>
            <a:r>
              <a:rPr sz="1150" spc="-25" dirty="0">
                <a:solidFill>
                  <a:srgbClr val="333333"/>
                </a:solidFill>
                <a:latin typeface="Arial"/>
                <a:cs typeface="Arial"/>
              </a:rPr>
              <a:t>con il </a:t>
            </a:r>
            <a:r>
              <a:rPr sz="1150" spc="-35" dirty="0">
                <a:solidFill>
                  <a:srgbClr val="333333"/>
                </a:solidFill>
                <a:latin typeface="Arial"/>
                <a:cs typeface="Arial"/>
              </a:rPr>
              <a:t>Progetto </a:t>
            </a:r>
            <a:r>
              <a:rPr sz="1150" spc="-40" dirty="0">
                <a:solidFill>
                  <a:srgbClr val="333333"/>
                </a:solidFill>
                <a:latin typeface="Arial"/>
                <a:cs typeface="Arial"/>
              </a:rPr>
              <a:t>E-Straordinario,  </a:t>
            </a:r>
            <a:r>
              <a:rPr sz="1150" spc="-30" dirty="0">
                <a:solidFill>
                  <a:srgbClr val="333333"/>
                </a:solidFill>
                <a:latin typeface="Arial"/>
                <a:cs typeface="Arial"/>
              </a:rPr>
              <a:t>che </a:t>
            </a:r>
            <a:r>
              <a:rPr sz="1150" spc="-25" dirty="0">
                <a:solidFill>
                  <a:srgbClr val="333333"/>
                </a:solidFill>
                <a:latin typeface="Arial"/>
                <a:cs typeface="Arial"/>
              </a:rPr>
              <a:t>ha al </a:t>
            </a:r>
            <a:r>
              <a:rPr sz="1150" spc="-35" dirty="0">
                <a:solidFill>
                  <a:srgbClr val="333333"/>
                </a:solidFill>
                <a:latin typeface="Arial"/>
                <a:cs typeface="Arial"/>
              </a:rPr>
              <a:t>centro </a:t>
            </a:r>
            <a:r>
              <a:rPr sz="1150" spc="-25" dirty="0">
                <a:solidFill>
                  <a:srgbClr val="333333"/>
                </a:solidFill>
                <a:latin typeface="Arial"/>
                <a:cs typeface="Arial"/>
              </a:rPr>
              <a:t>la </a:t>
            </a:r>
            <a:r>
              <a:rPr sz="1150" spc="-35" dirty="0">
                <a:solidFill>
                  <a:srgbClr val="333333"/>
                </a:solidFill>
                <a:latin typeface="Arial"/>
                <a:cs typeface="Arial"/>
              </a:rPr>
              <a:t>cooperazione </a:t>
            </a:r>
            <a:r>
              <a:rPr sz="1150" spc="-25" dirty="0">
                <a:solidFill>
                  <a:srgbClr val="333333"/>
                </a:solidFill>
                <a:latin typeface="Arial"/>
                <a:cs typeface="Arial"/>
              </a:rPr>
              <a:t>tra </a:t>
            </a:r>
            <a:r>
              <a:rPr sz="1150" spc="-35" dirty="0">
                <a:solidFill>
                  <a:srgbClr val="333333"/>
                </a:solidFill>
                <a:latin typeface="Arial"/>
                <a:cs typeface="Arial"/>
              </a:rPr>
              <a:t>artisti </a:t>
            </a:r>
            <a:r>
              <a:rPr sz="1150" dirty="0">
                <a:solidFill>
                  <a:srgbClr val="333333"/>
                </a:solidFill>
                <a:latin typeface="Arial"/>
                <a:cs typeface="Arial"/>
              </a:rPr>
              <a:t>e </a:t>
            </a:r>
            <a:r>
              <a:rPr sz="1150" spc="-35" dirty="0">
                <a:solidFill>
                  <a:srgbClr val="333333"/>
                </a:solidFill>
                <a:latin typeface="Arial"/>
                <a:cs typeface="Arial"/>
              </a:rPr>
              <a:t>impresa </a:t>
            </a:r>
            <a:r>
              <a:rPr sz="1150" spc="-30" dirty="0">
                <a:solidFill>
                  <a:srgbClr val="333333"/>
                </a:solidFill>
                <a:latin typeface="Arial"/>
                <a:cs typeface="Arial"/>
              </a:rPr>
              <a:t>per </a:t>
            </a:r>
            <a:r>
              <a:rPr sz="1150" spc="-25" dirty="0">
                <a:solidFill>
                  <a:srgbClr val="333333"/>
                </a:solidFill>
                <a:latin typeface="Arial"/>
                <a:cs typeface="Arial"/>
              </a:rPr>
              <a:t>la </a:t>
            </a:r>
            <a:r>
              <a:rPr sz="1150" spc="-35" dirty="0">
                <a:solidFill>
                  <a:srgbClr val="333333"/>
                </a:solidFill>
                <a:latin typeface="Arial"/>
                <a:cs typeface="Arial"/>
              </a:rPr>
              <a:t>formazione  </a:t>
            </a:r>
            <a:r>
              <a:rPr sz="1150" spc="-40" dirty="0">
                <a:solidFill>
                  <a:srgbClr val="333333"/>
                </a:solidFill>
                <a:latin typeface="Arial"/>
                <a:cs typeface="Arial"/>
              </a:rPr>
              <a:t>aziendale. </a:t>
            </a:r>
            <a:r>
              <a:rPr sz="1150" spc="-20" dirty="0">
                <a:solidFill>
                  <a:srgbClr val="333333"/>
                </a:solidFill>
                <a:latin typeface="Arial"/>
                <a:cs typeface="Arial"/>
              </a:rPr>
              <a:t>In </a:t>
            </a:r>
            <a:r>
              <a:rPr sz="1150" spc="-35" dirty="0">
                <a:solidFill>
                  <a:srgbClr val="333333"/>
                </a:solidFill>
                <a:latin typeface="Arial"/>
                <a:cs typeface="Arial"/>
              </a:rPr>
              <a:t>questa </a:t>
            </a:r>
            <a:r>
              <a:rPr sz="1150" spc="-30" dirty="0">
                <a:solidFill>
                  <a:srgbClr val="333333"/>
                </a:solidFill>
                <a:latin typeface="Arial"/>
                <a:cs typeface="Arial"/>
              </a:rPr>
              <a:t>sezione </a:t>
            </a:r>
            <a:r>
              <a:rPr sz="1150" spc="-15" dirty="0">
                <a:solidFill>
                  <a:srgbClr val="333333"/>
                </a:solidFill>
                <a:latin typeface="Arial"/>
                <a:cs typeface="Arial"/>
              </a:rPr>
              <a:t>ha </a:t>
            </a:r>
            <a:r>
              <a:rPr sz="1150" spc="-35" dirty="0">
                <a:solidFill>
                  <a:srgbClr val="333333"/>
                </a:solidFill>
                <a:latin typeface="Arial"/>
                <a:cs typeface="Arial"/>
              </a:rPr>
              <a:t>avuto </a:t>
            </a:r>
            <a:r>
              <a:rPr sz="1150" spc="-25" dirty="0">
                <a:solidFill>
                  <a:srgbClr val="333333"/>
                </a:solidFill>
                <a:latin typeface="Arial"/>
                <a:cs typeface="Arial"/>
              </a:rPr>
              <a:t>un </a:t>
            </a:r>
            <a:r>
              <a:rPr sz="1150" spc="-35" dirty="0">
                <a:solidFill>
                  <a:srgbClr val="333333"/>
                </a:solidFill>
                <a:latin typeface="Arial"/>
                <a:cs typeface="Arial"/>
              </a:rPr>
              <a:t>riconoscimento anche </a:t>
            </a:r>
            <a:r>
              <a:rPr sz="1150" spc="-25" dirty="0">
                <a:solidFill>
                  <a:srgbClr val="333333"/>
                </a:solidFill>
                <a:latin typeface="Arial"/>
                <a:cs typeface="Arial"/>
              </a:rPr>
              <a:t>“La  </a:t>
            </a:r>
            <a:r>
              <a:rPr sz="1150" spc="-35" dirty="0">
                <a:solidFill>
                  <a:srgbClr val="333333"/>
                </a:solidFill>
                <a:latin typeface="Arial"/>
                <a:cs typeface="Arial"/>
              </a:rPr>
              <a:t>Filarmonica incontra </a:t>
            </a:r>
            <a:r>
              <a:rPr sz="1150" spc="-15" dirty="0">
                <a:solidFill>
                  <a:srgbClr val="333333"/>
                </a:solidFill>
                <a:latin typeface="Arial"/>
                <a:cs typeface="Arial"/>
              </a:rPr>
              <a:t>la </a:t>
            </a:r>
            <a:r>
              <a:rPr sz="1150" spc="-35" dirty="0">
                <a:solidFill>
                  <a:srgbClr val="333333"/>
                </a:solidFill>
                <a:latin typeface="Arial"/>
                <a:cs typeface="Arial"/>
              </a:rPr>
              <a:t>città”, nato </a:t>
            </a:r>
            <a:r>
              <a:rPr sz="1150" spc="-15" dirty="0">
                <a:solidFill>
                  <a:srgbClr val="333333"/>
                </a:solidFill>
                <a:latin typeface="Arial"/>
                <a:cs typeface="Arial"/>
              </a:rPr>
              <a:t>da </a:t>
            </a:r>
            <a:r>
              <a:rPr sz="1150" spc="-25" dirty="0">
                <a:solidFill>
                  <a:srgbClr val="333333"/>
                </a:solidFill>
                <a:latin typeface="Arial"/>
                <a:cs typeface="Arial"/>
              </a:rPr>
              <a:t>una </a:t>
            </a:r>
            <a:r>
              <a:rPr sz="1150" spc="-40" dirty="0">
                <a:solidFill>
                  <a:srgbClr val="333333"/>
                </a:solidFill>
                <a:latin typeface="Arial"/>
                <a:cs typeface="Arial"/>
              </a:rPr>
              <a:t>collaborazione </a:t>
            </a:r>
            <a:r>
              <a:rPr sz="1150" spc="-35" dirty="0">
                <a:solidFill>
                  <a:srgbClr val="333333"/>
                </a:solidFill>
                <a:latin typeface="Arial"/>
                <a:cs typeface="Arial"/>
              </a:rPr>
              <a:t>della  </a:t>
            </a:r>
            <a:r>
              <a:rPr sz="1150" spc="-40" dirty="0">
                <a:solidFill>
                  <a:srgbClr val="333333"/>
                </a:solidFill>
                <a:latin typeface="Arial"/>
                <a:cs typeface="Arial"/>
              </a:rPr>
              <a:t>Filarmonica </a:t>
            </a:r>
            <a:r>
              <a:rPr sz="1150" spc="-35" dirty="0">
                <a:solidFill>
                  <a:srgbClr val="333333"/>
                </a:solidFill>
                <a:latin typeface="Arial"/>
                <a:cs typeface="Arial"/>
              </a:rPr>
              <a:t>della Scala </a:t>
            </a:r>
            <a:r>
              <a:rPr sz="1150" spc="-25" dirty="0">
                <a:solidFill>
                  <a:srgbClr val="333333"/>
                </a:solidFill>
                <a:latin typeface="Arial"/>
                <a:cs typeface="Arial"/>
              </a:rPr>
              <a:t>con </a:t>
            </a:r>
            <a:r>
              <a:rPr sz="1150" spc="-35" dirty="0">
                <a:solidFill>
                  <a:srgbClr val="333333"/>
                </a:solidFill>
                <a:latin typeface="Arial"/>
                <a:cs typeface="Arial"/>
              </a:rPr>
              <a:t>Unicredit Foundation. Menzione speciale </a:t>
            </a:r>
            <a:r>
              <a:rPr sz="1150" spc="-15" dirty="0">
                <a:solidFill>
                  <a:srgbClr val="333333"/>
                </a:solidFill>
                <a:latin typeface="Arial"/>
                <a:cs typeface="Arial"/>
              </a:rPr>
              <a:t>al  </a:t>
            </a:r>
            <a:r>
              <a:rPr sz="1150" spc="-35" dirty="0">
                <a:solidFill>
                  <a:srgbClr val="333333"/>
                </a:solidFill>
                <a:latin typeface="Arial"/>
                <a:cs typeface="Arial"/>
              </a:rPr>
              <a:t>progetto “Pacco d’artista”, </a:t>
            </a:r>
            <a:r>
              <a:rPr sz="1150" spc="-40" dirty="0">
                <a:solidFill>
                  <a:srgbClr val="333333"/>
                </a:solidFill>
                <a:latin typeface="Arial"/>
                <a:cs typeface="Arial"/>
              </a:rPr>
              <a:t>realizzato </a:t>
            </a:r>
            <a:r>
              <a:rPr sz="1150" spc="-15" dirty="0">
                <a:solidFill>
                  <a:srgbClr val="333333"/>
                </a:solidFill>
                <a:latin typeface="Arial"/>
                <a:cs typeface="Arial"/>
              </a:rPr>
              <a:t>da </a:t>
            </a:r>
            <a:r>
              <a:rPr sz="1150" spc="-35" dirty="0">
                <a:solidFill>
                  <a:srgbClr val="333333"/>
                </a:solidFill>
                <a:latin typeface="Arial"/>
                <a:cs typeface="Arial"/>
              </a:rPr>
              <a:t>Giubilarte </a:t>
            </a:r>
            <a:r>
              <a:rPr sz="1150" dirty="0">
                <a:solidFill>
                  <a:srgbClr val="333333"/>
                </a:solidFill>
                <a:latin typeface="Arial"/>
                <a:cs typeface="Arial"/>
              </a:rPr>
              <a:t>e </a:t>
            </a:r>
            <a:r>
              <a:rPr sz="1150" spc="-35" dirty="0">
                <a:solidFill>
                  <a:srgbClr val="333333"/>
                </a:solidFill>
                <a:latin typeface="Arial"/>
                <a:cs typeface="Arial"/>
              </a:rPr>
              <a:t>Poste Italiane.  All’Abi </a:t>
            </a:r>
            <a:r>
              <a:rPr sz="1150" spc="-40" dirty="0">
                <a:solidFill>
                  <a:srgbClr val="333333"/>
                </a:solidFill>
                <a:latin typeface="Arial"/>
                <a:cs typeface="Arial"/>
              </a:rPr>
              <a:t>(Associazione </a:t>
            </a:r>
            <a:r>
              <a:rPr sz="1150" spc="-35" dirty="0">
                <a:solidFill>
                  <a:srgbClr val="333333"/>
                </a:solidFill>
                <a:latin typeface="Arial"/>
                <a:cs typeface="Arial"/>
              </a:rPr>
              <a:t>Bancaria </a:t>
            </a:r>
            <a:r>
              <a:rPr sz="1150" spc="-40" dirty="0">
                <a:solidFill>
                  <a:srgbClr val="333333"/>
                </a:solidFill>
                <a:latin typeface="Arial"/>
                <a:cs typeface="Arial"/>
              </a:rPr>
              <a:t>Italiana) </a:t>
            </a:r>
            <a:r>
              <a:rPr sz="1150" dirty="0">
                <a:solidFill>
                  <a:srgbClr val="333333"/>
                </a:solidFill>
                <a:latin typeface="Arial"/>
                <a:cs typeface="Arial"/>
              </a:rPr>
              <a:t>è </a:t>
            </a:r>
            <a:r>
              <a:rPr sz="1150" spc="-35" dirty="0">
                <a:solidFill>
                  <a:srgbClr val="333333"/>
                </a:solidFill>
                <a:latin typeface="Arial"/>
                <a:cs typeface="Arial"/>
              </a:rPr>
              <a:t>andato invece quello </a:t>
            </a:r>
            <a:r>
              <a:rPr sz="1150" spc="-30" dirty="0">
                <a:solidFill>
                  <a:srgbClr val="333333"/>
                </a:solidFill>
                <a:latin typeface="Arial"/>
                <a:cs typeface="Arial"/>
              </a:rPr>
              <a:t>per</a:t>
            </a:r>
            <a:r>
              <a:rPr sz="1150" spc="145" dirty="0">
                <a:solidFill>
                  <a:srgbClr val="333333"/>
                </a:solidFill>
                <a:latin typeface="Arial"/>
                <a:cs typeface="Arial"/>
              </a:rPr>
              <a:t> </a:t>
            </a:r>
            <a:r>
              <a:rPr sz="1150" spc="-25" dirty="0">
                <a:solidFill>
                  <a:srgbClr val="333333"/>
                </a:solidFill>
                <a:latin typeface="Arial"/>
                <a:cs typeface="Arial"/>
              </a:rPr>
              <a:t>le</a:t>
            </a:r>
            <a:endParaRPr sz="1150">
              <a:latin typeface="Arial"/>
              <a:cs typeface="Arial"/>
            </a:endParaRPr>
          </a:p>
          <a:p>
            <a:pPr marL="12700" marR="9525">
              <a:lnSpc>
                <a:spcPct val="110400"/>
              </a:lnSpc>
            </a:pPr>
            <a:r>
              <a:rPr sz="1150" spc="-40" dirty="0">
                <a:solidFill>
                  <a:srgbClr val="333333"/>
                </a:solidFill>
                <a:latin typeface="Arial"/>
                <a:cs typeface="Arial"/>
              </a:rPr>
              <a:t>Produzioni </a:t>
            </a:r>
            <a:r>
              <a:rPr sz="1150" spc="-35" dirty="0">
                <a:solidFill>
                  <a:srgbClr val="333333"/>
                </a:solidFill>
                <a:latin typeface="Arial"/>
                <a:cs typeface="Arial"/>
              </a:rPr>
              <a:t>Culturali </a:t>
            </a:r>
            <a:r>
              <a:rPr sz="1150" spc="-40" dirty="0">
                <a:solidFill>
                  <a:srgbClr val="333333"/>
                </a:solidFill>
                <a:latin typeface="Arial"/>
                <a:cs typeface="Arial"/>
              </a:rPr>
              <a:t>d’impresa </a:t>
            </a:r>
            <a:r>
              <a:rPr sz="1150" spc="-25" dirty="0">
                <a:solidFill>
                  <a:srgbClr val="333333"/>
                </a:solidFill>
                <a:latin typeface="Arial"/>
                <a:cs typeface="Arial"/>
              </a:rPr>
              <a:t>con il </a:t>
            </a:r>
            <a:r>
              <a:rPr sz="1150" spc="-35" dirty="0">
                <a:solidFill>
                  <a:srgbClr val="333333"/>
                </a:solidFill>
                <a:latin typeface="Arial"/>
                <a:cs typeface="Arial"/>
              </a:rPr>
              <a:t>Festival </a:t>
            </a:r>
            <a:r>
              <a:rPr sz="1150" spc="-30" dirty="0">
                <a:solidFill>
                  <a:srgbClr val="333333"/>
                </a:solidFill>
                <a:latin typeface="Arial"/>
                <a:cs typeface="Arial"/>
              </a:rPr>
              <a:t>della </a:t>
            </a:r>
            <a:r>
              <a:rPr sz="1150" spc="-35" dirty="0">
                <a:solidFill>
                  <a:srgbClr val="333333"/>
                </a:solidFill>
                <a:latin typeface="Arial"/>
                <a:cs typeface="Arial"/>
              </a:rPr>
              <a:t>Cultura </a:t>
            </a:r>
            <a:r>
              <a:rPr sz="1150" spc="-40" dirty="0">
                <a:solidFill>
                  <a:srgbClr val="333333"/>
                </a:solidFill>
                <a:latin typeface="Arial"/>
                <a:cs typeface="Arial"/>
              </a:rPr>
              <a:t>Creativa. </a:t>
            </a:r>
            <a:r>
              <a:rPr sz="1150" spc="-35" dirty="0">
                <a:solidFill>
                  <a:srgbClr val="333333"/>
                </a:solidFill>
                <a:latin typeface="Arial"/>
                <a:cs typeface="Arial"/>
              </a:rPr>
              <a:t>Premiato </a:t>
            </a:r>
            <a:r>
              <a:rPr sz="1150" spc="-30" dirty="0">
                <a:solidFill>
                  <a:srgbClr val="333333"/>
                </a:solidFill>
                <a:latin typeface="Arial"/>
                <a:cs typeface="Arial"/>
              </a:rPr>
              <a:t>anche </a:t>
            </a:r>
            <a:r>
              <a:rPr sz="1150" spc="-35" dirty="0">
                <a:solidFill>
                  <a:srgbClr val="333333"/>
                </a:solidFill>
                <a:latin typeface="Arial"/>
                <a:cs typeface="Arial"/>
              </a:rPr>
              <a:t>“Disegnami.it”  della Bracco</a:t>
            </a:r>
            <a:r>
              <a:rPr sz="1150" spc="-120" dirty="0">
                <a:solidFill>
                  <a:srgbClr val="333333"/>
                </a:solidFill>
                <a:latin typeface="Arial"/>
                <a:cs typeface="Arial"/>
              </a:rPr>
              <a:t> </a:t>
            </a:r>
            <a:r>
              <a:rPr sz="1150" spc="-30" dirty="0">
                <a:solidFill>
                  <a:srgbClr val="333333"/>
                </a:solidFill>
                <a:latin typeface="Arial"/>
                <a:cs typeface="Arial"/>
              </a:rPr>
              <a:t>Spa.</a:t>
            </a:r>
            <a:endParaRPr sz="1150">
              <a:latin typeface="Arial"/>
              <a:cs typeface="Arial"/>
            </a:endParaRPr>
          </a:p>
          <a:p>
            <a:pPr marL="12700" marR="7620" algn="just">
              <a:lnSpc>
                <a:spcPct val="110000"/>
              </a:lnSpc>
              <a:spcBef>
                <a:spcPts val="10"/>
              </a:spcBef>
            </a:pPr>
            <a:r>
              <a:rPr sz="1150" dirty="0">
                <a:solidFill>
                  <a:srgbClr val="333333"/>
                </a:solidFill>
                <a:latin typeface="Arial"/>
                <a:cs typeface="Arial"/>
              </a:rPr>
              <a:t>A </a:t>
            </a:r>
            <a:r>
              <a:rPr sz="1150" spc="-35" dirty="0">
                <a:solidFill>
                  <a:srgbClr val="333333"/>
                </a:solidFill>
                <a:latin typeface="Arial"/>
                <a:cs typeface="Arial"/>
              </a:rPr>
              <a:t>fronte </a:t>
            </a:r>
            <a:r>
              <a:rPr sz="1150" spc="-25" dirty="0">
                <a:solidFill>
                  <a:srgbClr val="333333"/>
                </a:solidFill>
                <a:latin typeface="Arial"/>
                <a:cs typeface="Arial"/>
              </a:rPr>
              <a:t>di una </a:t>
            </a:r>
            <a:r>
              <a:rPr sz="1150" spc="-35" dirty="0">
                <a:solidFill>
                  <a:srgbClr val="333333"/>
                </a:solidFill>
                <a:latin typeface="Arial"/>
                <a:cs typeface="Arial"/>
              </a:rPr>
              <a:t>diffusa </a:t>
            </a:r>
            <a:r>
              <a:rPr sz="1150" spc="-40" dirty="0">
                <a:solidFill>
                  <a:srgbClr val="333333"/>
                </a:solidFill>
                <a:latin typeface="Arial"/>
                <a:cs typeface="Arial"/>
              </a:rPr>
              <a:t>difficoltà </a:t>
            </a:r>
            <a:r>
              <a:rPr sz="1150" spc="-35" dirty="0">
                <a:solidFill>
                  <a:srgbClr val="333333"/>
                </a:solidFill>
                <a:latin typeface="Arial"/>
                <a:cs typeface="Arial"/>
              </a:rPr>
              <a:t>delle </a:t>
            </a:r>
            <a:r>
              <a:rPr sz="1150" spc="-40" dirty="0">
                <a:solidFill>
                  <a:srgbClr val="333333"/>
                </a:solidFill>
                <a:latin typeface="Arial"/>
                <a:cs typeface="Arial"/>
              </a:rPr>
              <a:t>istituzioni </a:t>
            </a:r>
            <a:r>
              <a:rPr sz="1150" spc="-35" dirty="0">
                <a:solidFill>
                  <a:srgbClr val="333333"/>
                </a:solidFill>
                <a:latin typeface="Arial"/>
                <a:cs typeface="Arial"/>
              </a:rPr>
              <a:t>pubbliche </a:t>
            </a:r>
            <a:r>
              <a:rPr sz="1150" dirty="0">
                <a:solidFill>
                  <a:srgbClr val="333333"/>
                </a:solidFill>
                <a:latin typeface="Arial"/>
                <a:cs typeface="Arial"/>
              </a:rPr>
              <a:t>a </a:t>
            </a:r>
            <a:r>
              <a:rPr sz="1150" spc="-35" dirty="0">
                <a:solidFill>
                  <a:srgbClr val="333333"/>
                </a:solidFill>
                <a:latin typeface="Arial"/>
                <a:cs typeface="Arial"/>
              </a:rPr>
              <a:t>sostenere </a:t>
            </a:r>
            <a:r>
              <a:rPr sz="1150" dirty="0">
                <a:solidFill>
                  <a:srgbClr val="333333"/>
                </a:solidFill>
                <a:latin typeface="Arial"/>
                <a:cs typeface="Arial"/>
              </a:rPr>
              <a:t>e </a:t>
            </a:r>
            <a:r>
              <a:rPr sz="1150" spc="-40" dirty="0">
                <a:solidFill>
                  <a:srgbClr val="333333"/>
                </a:solidFill>
                <a:latin typeface="Arial"/>
                <a:cs typeface="Arial"/>
              </a:rPr>
              <a:t>promuovere </a:t>
            </a:r>
            <a:r>
              <a:rPr sz="1150" spc="-35" dirty="0">
                <a:solidFill>
                  <a:srgbClr val="333333"/>
                </a:solidFill>
                <a:latin typeface="Arial"/>
                <a:cs typeface="Arial"/>
              </a:rPr>
              <a:t>queste iniziative,  </a:t>
            </a:r>
            <a:r>
              <a:rPr sz="1150" spc="-25" dirty="0">
                <a:solidFill>
                  <a:srgbClr val="333333"/>
                </a:solidFill>
                <a:latin typeface="Arial"/>
                <a:cs typeface="Arial"/>
              </a:rPr>
              <a:t>il </a:t>
            </a:r>
            <a:r>
              <a:rPr sz="1150" spc="-30" dirty="0">
                <a:solidFill>
                  <a:srgbClr val="333333"/>
                </a:solidFill>
                <a:latin typeface="Arial"/>
                <a:cs typeface="Arial"/>
              </a:rPr>
              <a:t>ruolo dei </a:t>
            </a:r>
            <a:r>
              <a:rPr sz="1150" spc="-35" dirty="0">
                <a:solidFill>
                  <a:srgbClr val="333333"/>
                </a:solidFill>
                <a:latin typeface="Arial"/>
                <a:cs typeface="Arial"/>
              </a:rPr>
              <a:t>privati (aziende, Fondazioni bancarie </a:t>
            </a:r>
            <a:r>
              <a:rPr sz="1150" spc="-25" dirty="0">
                <a:solidFill>
                  <a:srgbClr val="333333"/>
                </a:solidFill>
                <a:latin typeface="Arial"/>
                <a:cs typeface="Arial"/>
              </a:rPr>
              <a:t>ed </a:t>
            </a:r>
            <a:r>
              <a:rPr sz="1150" spc="-35" dirty="0">
                <a:solidFill>
                  <a:srgbClr val="333333"/>
                </a:solidFill>
                <a:latin typeface="Arial"/>
                <a:cs typeface="Arial"/>
              </a:rPr>
              <a:t>erogative) diventa cruciale. «Questa seconda  edizione </a:t>
            </a:r>
            <a:r>
              <a:rPr sz="1150" spc="-25" dirty="0">
                <a:solidFill>
                  <a:srgbClr val="333333"/>
                </a:solidFill>
                <a:latin typeface="Arial"/>
                <a:cs typeface="Arial"/>
              </a:rPr>
              <a:t>del </a:t>
            </a:r>
            <a:r>
              <a:rPr sz="1150" spc="-35" dirty="0">
                <a:solidFill>
                  <a:srgbClr val="333333"/>
                </a:solidFill>
                <a:latin typeface="Arial"/>
                <a:cs typeface="Arial"/>
              </a:rPr>
              <a:t>premio </a:t>
            </a:r>
            <a:r>
              <a:rPr sz="1150" spc="-25" dirty="0">
                <a:solidFill>
                  <a:srgbClr val="333333"/>
                </a:solidFill>
                <a:latin typeface="Arial"/>
                <a:cs typeface="Arial"/>
              </a:rPr>
              <a:t>ha </a:t>
            </a:r>
            <a:r>
              <a:rPr sz="1150" spc="-35" dirty="0">
                <a:solidFill>
                  <a:srgbClr val="333333"/>
                </a:solidFill>
                <a:latin typeface="Arial"/>
                <a:cs typeface="Arial"/>
              </a:rPr>
              <a:t>visto </a:t>
            </a:r>
            <a:r>
              <a:rPr sz="1150" spc="-40" dirty="0">
                <a:solidFill>
                  <a:srgbClr val="333333"/>
                </a:solidFill>
                <a:latin typeface="Arial"/>
                <a:cs typeface="Arial"/>
              </a:rPr>
              <a:t>incrementare considerevolmente </a:t>
            </a:r>
            <a:r>
              <a:rPr sz="1150" spc="-25" dirty="0">
                <a:solidFill>
                  <a:srgbClr val="333333"/>
                </a:solidFill>
                <a:latin typeface="Arial"/>
                <a:cs typeface="Arial"/>
              </a:rPr>
              <a:t>la </a:t>
            </a:r>
            <a:r>
              <a:rPr sz="1150" spc="-35" dirty="0">
                <a:solidFill>
                  <a:srgbClr val="333333"/>
                </a:solidFill>
                <a:latin typeface="Arial"/>
                <a:cs typeface="Arial"/>
              </a:rPr>
              <a:t>quantità </a:t>
            </a:r>
            <a:r>
              <a:rPr sz="1150" dirty="0">
                <a:solidFill>
                  <a:srgbClr val="333333"/>
                </a:solidFill>
                <a:latin typeface="Arial"/>
                <a:cs typeface="Arial"/>
              </a:rPr>
              <a:t>e </a:t>
            </a:r>
            <a:r>
              <a:rPr sz="1150" spc="-25" dirty="0">
                <a:solidFill>
                  <a:srgbClr val="333333"/>
                </a:solidFill>
                <a:latin typeface="Arial"/>
                <a:cs typeface="Arial"/>
              </a:rPr>
              <a:t>la </a:t>
            </a:r>
            <a:r>
              <a:rPr sz="1150" spc="-35" dirty="0">
                <a:solidFill>
                  <a:srgbClr val="333333"/>
                </a:solidFill>
                <a:latin typeface="Arial"/>
                <a:cs typeface="Arial"/>
              </a:rPr>
              <a:t>qualità </a:t>
            </a:r>
            <a:r>
              <a:rPr sz="1150" spc="-25" dirty="0">
                <a:solidFill>
                  <a:srgbClr val="333333"/>
                </a:solidFill>
                <a:latin typeface="Arial"/>
                <a:cs typeface="Arial"/>
              </a:rPr>
              <a:t>dei </a:t>
            </a:r>
            <a:r>
              <a:rPr sz="1150" spc="-35" dirty="0">
                <a:solidFill>
                  <a:srgbClr val="333333"/>
                </a:solidFill>
                <a:latin typeface="Arial"/>
                <a:cs typeface="Arial"/>
              </a:rPr>
              <a:t>progetti  </a:t>
            </a:r>
            <a:r>
              <a:rPr sz="1150" spc="-40" dirty="0">
                <a:solidFill>
                  <a:srgbClr val="333333"/>
                </a:solidFill>
                <a:latin typeface="Arial"/>
                <a:cs typeface="Arial"/>
              </a:rPr>
              <a:t>iscritti, confermando </a:t>
            </a:r>
            <a:r>
              <a:rPr sz="1150" spc="-30" dirty="0">
                <a:solidFill>
                  <a:srgbClr val="333333"/>
                </a:solidFill>
                <a:latin typeface="Arial"/>
                <a:cs typeface="Arial"/>
              </a:rPr>
              <a:t>come </a:t>
            </a:r>
            <a:r>
              <a:rPr sz="1150" spc="-25" dirty="0">
                <a:solidFill>
                  <a:srgbClr val="333333"/>
                </a:solidFill>
                <a:latin typeface="Arial"/>
                <a:cs typeface="Arial"/>
              </a:rPr>
              <a:t>la </a:t>
            </a:r>
            <a:r>
              <a:rPr sz="1150" spc="-35" dirty="0">
                <a:solidFill>
                  <a:srgbClr val="333333"/>
                </a:solidFill>
                <a:latin typeface="Arial"/>
                <a:cs typeface="Arial"/>
              </a:rPr>
              <a:t>cultura possa essere adottata </a:t>
            </a:r>
            <a:r>
              <a:rPr sz="1150" spc="-25" dirty="0">
                <a:solidFill>
                  <a:srgbClr val="333333"/>
                </a:solidFill>
                <a:latin typeface="Arial"/>
                <a:cs typeface="Arial"/>
              </a:rPr>
              <a:t>come </a:t>
            </a:r>
            <a:r>
              <a:rPr sz="1150" spc="-40" dirty="0">
                <a:solidFill>
                  <a:srgbClr val="333333"/>
                </a:solidFill>
                <a:latin typeface="Arial"/>
                <a:cs typeface="Arial"/>
              </a:rPr>
              <a:t>efficace </a:t>
            </a:r>
            <a:r>
              <a:rPr sz="1150" spc="-30" dirty="0">
                <a:solidFill>
                  <a:srgbClr val="333333"/>
                </a:solidFill>
                <a:latin typeface="Arial"/>
                <a:cs typeface="Arial"/>
              </a:rPr>
              <a:t>leva </a:t>
            </a:r>
            <a:r>
              <a:rPr sz="1150" spc="-35" dirty="0">
                <a:solidFill>
                  <a:srgbClr val="333333"/>
                </a:solidFill>
                <a:latin typeface="Arial"/>
                <a:cs typeface="Arial"/>
              </a:rPr>
              <a:t>strategica </a:t>
            </a:r>
            <a:r>
              <a:rPr sz="1150" spc="-30" dirty="0">
                <a:solidFill>
                  <a:srgbClr val="333333"/>
                </a:solidFill>
                <a:latin typeface="Arial"/>
                <a:cs typeface="Arial"/>
              </a:rPr>
              <a:t>della  </a:t>
            </a:r>
            <a:r>
              <a:rPr sz="1150" spc="-40" dirty="0">
                <a:solidFill>
                  <a:srgbClr val="333333"/>
                </a:solidFill>
                <a:latin typeface="Arial"/>
                <a:cs typeface="Arial"/>
              </a:rPr>
              <a:t>comunicazione </a:t>
            </a:r>
            <a:r>
              <a:rPr sz="1150" spc="-35" dirty="0">
                <a:solidFill>
                  <a:srgbClr val="333333"/>
                </a:solidFill>
                <a:latin typeface="Arial"/>
                <a:cs typeface="Arial"/>
              </a:rPr>
              <a:t>d’impresa», </a:t>
            </a:r>
            <a:r>
              <a:rPr sz="1150" spc="-40" dirty="0">
                <a:solidFill>
                  <a:srgbClr val="333333"/>
                </a:solidFill>
                <a:latin typeface="Arial"/>
                <a:cs typeface="Arial"/>
              </a:rPr>
              <a:t>sottolinea </a:t>
            </a:r>
            <a:r>
              <a:rPr sz="1150" spc="-35" dirty="0">
                <a:solidFill>
                  <a:srgbClr val="333333"/>
                </a:solidFill>
                <a:latin typeface="Arial"/>
                <a:cs typeface="Arial"/>
              </a:rPr>
              <a:t>Francesco Moneta, presidente </a:t>
            </a:r>
            <a:r>
              <a:rPr sz="1150" spc="-25" dirty="0">
                <a:solidFill>
                  <a:srgbClr val="333333"/>
                </a:solidFill>
                <a:latin typeface="Arial"/>
                <a:cs typeface="Arial"/>
              </a:rPr>
              <a:t>del </a:t>
            </a:r>
            <a:r>
              <a:rPr sz="1150" spc="-35" dirty="0">
                <a:solidFill>
                  <a:srgbClr val="333333"/>
                </a:solidFill>
                <a:latin typeface="Arial"/>
                <a:cs typeface="Arial"/>
              </a:rPr>
              <a:t>“Comitato </a:t>
            </a:r>
            <a:r>
              <a:rPr sz="1150" spc="-30" dirty="0">
                <a:solidFill>
                  <a:srgbClr val="333333"/>
                </a:solidFill>
                <a:latin typeface="Arial"/>
                <a:cs typeface="Arial"/>
              </a:rPr>
              <a:t>non </a:t>
            </a:r>
            <a:r>
              <a:rPr sz="1150" spc="-35" dirty="0">
                <a:solidFill>
                  <a:srgbClr val="333333"/>
                </a:solidFill>
                <a:latin typeface="Arial"/>
                <a:cs typeface="Arial"/>
              </a:rPr>
              <a:t>profit</a:t>
            </a:r>
            <a:r>
              <a:rPr sz="1150" spc="-55" dirty="0">
                <a:solidFill>
                  <a:srgbClr val="333333"/>
                </a:solidFill>
                <a:latin typeface="Arial"/>
                <a:cs typeface="Arial"/>
              </a:rPr>
              <a:t> </a:t>
            </a:r>
            <a:r>
              <a:rPr sz="1150" spc="-35" dirty="0">
                <a:solidFill>
                  <a:srgbClr val="333333"/>
                </a:solidFill>
                <a:latin typeface="Arial"/>
                <a:cs typeface="Arial"/>
              </a:rPr>
              <a:t>Cultura</a:t>
            </a:r>
            <a:endParaRPr sz="1150">
              <a:latin typeface="Arial"/>
              <a:cs typeface="Arial"/>
            </a:endParaRPr>
          </a:p>
          <a:p>
            <a:pPr marL="12700">
              <a:lnSpc>
                <a:spcPct val="100000"/>
              </a:lnSpc>
              <a:spcBef>
                <a:spcPts val="140"/>
              </a:spcBef>
            </a:pPr>
            <a:r>
              <a:rPr sz="1150" dirty="0">
                <a:solidFill>
                  <a:srgbClr val="333333"/>
                </a:solidFill>
                <a:latin typeface="Arial"/>
                <a:cs typeface="Arial"/>
              </a:rPr>
              <a:t>+ </a:t>
            </a:r>
            <a:r>
              <a:rPr sz="1150" spc="-35" dirty="0">
                <a:solidFill>
                  <a:srgbClr val="333333"/>
                </a:solidFill>
                <a:latin typeface="Arial"/>
                <a:cs typeface="Arial"/>
              </a:rPr>
              <a:t>Impresa” </a:t>
            </a:r>
            <a:r>
              <a:rPr sz="1150" spc="-30" dirty="0">
                <a:solidFill>
                  <a:srgbClr val="333333"/>
                </a:solidFill>
                <a:latin typeface="Arial"/>
                <a:cs typeface="Arial"/>
              </a:rPr>
              <a:t>che </a:t>
            </a:r>
            <a:r>
              <a:rPr sz="1150" spc="-35" dirty="0">
                <a:solidFill>
                  <a:srgbClr val="333333"/>
                </a:solidFill>
                <a:latin typeface="Arial"/>
                <a:cs typeface="Arial"/>
              </a:rPr>
              <a:t>promuove</a:t>
            </a:r>
            <a:r>
              <a:rPr sz="1150" spc="-229" dirty="0">
                <a:solidFill>
                  <a:srgbClr val="333333"/>
                </a:solidFill>
                <a:latin typeface="Arial"/>
                <a:cs typeface="Arial"/>
              </a:rPr>
              <a:t> </a:t>
            </a:r>
            <a:r>
              <a:rPr sz="1150" spc="-40" dirty="0">
                <a:solidFill>
                  <a:srgbClr val="333333"/>
                </a:solidFill>
                <a:latin typeface="Arial"/>
                <a:cs typeface="Arial"/>
              </a:rPr>
              <a:t>l’iniziativa.</a:t>
            </a:r>
            <a:endParaRPr sz="1150">
              <a:latin typeface="Arial"/>
              <a:cs typeface="Arial"/>
            </a:endParaRPr>
          </a:p>
          <a:p>
            <a:pPr marL="12700" marR="9525">
              <a:lnSpc>
                <a:spcPct val="110400"/>
              </a:lnSpc>
            </a:pPr>
            <a:r>
              <a:rPr sz="1150" spc="-30" dirty="0">
                <a:solidFill>
                  <a:srgbClr val="333333"/>
                </a:solidFill>
                <a:latin typeface="Arial"/>
                <a:cs typeface="Arial"/>
              </a:rPr>
              <a:t>Per </a:t>
            </a:r>
            <a:r>
              <a:rPr sz="1150" spc="-40" dirty="0">
                <a:solidFill>
                  <a:srgbClr val="333333"/>
                </a:solidFill>
                <a:latin typeface="Arial"/>
                <a:cs typeface="Arial"/>
              </a:rPr>
              <a:t>favorire </a:t>
            </a:r>
            <a:r>
              <a:rPr sz="1150" spc="-15" dirty="0">
                <a:solidFill>
                  <a:srgbClr val="333333"/>
                </a:solidFill>
                <a:latin typeface="Arial"/>
                <a:cs typeface="Arial"/>
              </a:rPr>
              <a:t>il </a:t>
            </a:r>
            <a:r>
              <a:rPr sz="1150" spc="-35" dirty="0">
                <a:solidFill>
                  <a:srgbClr val="333333"/>
                </a:solidFill>
                <a:latin typeface="Arial"/>
                <a:cs typeface="Arial"/>
              </a:rPr>
              <a:t>sostegno delle imprese </a:t>
            </a:r>
            <a:r>
              <a:rPr sz="1150" dirty="0">
                <a:solidFill>
                  <a:srgbClr val="333333"/>
                </a:solidFill>
                <a:latin typeface="Arial"/>
                <a:cs typeface="Arial"/>
              </a:rPr>
              <a:t>a </a:t>
            </a:r>
            <a:r>
              <a:rPr sz="1150" spc="-35" dirty="0">
                <a:solidFill>
                  <a:srgbClr val="333333"/>
                </a:solidFill>
                <a:latin typeface="Arial"/>
                <a:cs typeface="Arial"/>
              </a:rPr>
              <a:t>favore </a:t>
            </a:r>
            <a:r>
              <a:rPr sz="1150" spc="-30" dirty="0">
                <a:solidFill>
                  <a:srgbClr val="333333"/>
                </a:solidFill>
                <a:latin typeface="Arial"/>
                <a:cs typeface="Arial"/>
              </a:rPr>
              <a:t>della </a:t>
            </a:r>
            <a:r>
              <a:rPr sz="1150" spc="-35" dirty="0">
                <a:solidFill>
                  <a:srgbClr val="333333"/>
                </a:solidFill>
                <a:latin typeface="Arial"/>
                <a:cs typeface="Arial"/>
              </a:rPr>
              <a:t>cultura </a:t>
            </a:r>
            <a:r>
              <a:rPr sz="1150" spc="-25" dirty="0">
                <a:solidFill>
                  <a:srgbClr val="333333"/>
                </a:solidFill>
                <a:latin typeface="Arial"/>
                <a:cs typeface="Arial"/>
              </a:rPr>
              <a:t>la </a:t>
            </a:r>
            <a:r>
              <a:rPr sz="1150" spc="-35" dirty="0">
                <a:solidFill>
                  <a:srgbClr val="333333"/>
                </a:solidFill>
                <a:latin typeface="Arial"/>
                <a:cs typeface="Arial"/>
              </a:rPr>
              <a:t>Camera </a:t>
            </a:r>
            <a:r>
              <a:rPr sz="1150" spc="-25" dirty="0">
                <a:solidFill>
                  <a:srgbClr val="333333"/>
                </a:solidFill>
                <a:latin typeface="Arial"/>
                <a:cs typeface="Arial"/>
              </a:rPr>
              <a:t>di </a:t>
            </a:r>
            <a:r>
              <a:rPr sz="1150" spc="-35" dirty="0">
                <a:solidFill>
                  <a:srgbClr val="333333"/>
                </a:solidFill>
                <a:latin typeface="Arial"/>
                <a:cs typeface="Arial"/>
              </a:rPr>
              <a:t>Commercio </a:t>
            </a:r>
            <a:r>
              <a:rPr sz="1150" spc="-25" dirty="0">
                <a:solidFill>
                  <a:srgbClr val="333333"/>
                </a:solidFill>
                <a:latin typeface="Arial"/>
                <a:cs typeface="Arial"/>
              </a:rPr>
              <a:t>di </a:t>
            </a:r>
            <a:r>
              <a:rPr sz="1150" spc="-35" dirty="0">
                <a:solidFill>
                  <a:srgbClr val="333333"/>
                </a:solidFill>
                <a:latin typeface="Arial"/>
                <a:cs typeface="Arial"/>
              </a:rPr>
              <a:t>Milano </a:t>
            </a:r>
            <a:r>
              <a:rPr sz="1150" spc="-15" dirty="0">
                <a:solidFill>
                  <a:srgbClr val="333333"/>
                </a:solidFill>
                <a:latin typeface="Arial"/>
                <a:cs typeface="Arial"/>
              </a:rPr>
              <a:t>ha  </a:t>
            </a:r>
            <a:r>
              <a:rPr sz="1150" spc="-40" dirty="0">
                <a:solidFill>
                  <a:srgbClr val="333333"/>
                </a:solidFill>
                <a:latin typeface="Arial"/>
                <a:cs typeface="Arial"/>
              </a:rPr>
              <a:t>realizzato</a:t>
            </a:r>
            <a:r>
              <a:rPr sz="1150" spc="55" dirty="0">
                <a:solidFill>
                  <a:srgbClr val="333333"/>
                </a:solidFill>
                <a:latin typeface="Arial"/>
                <a:cs typeface="Arial"/>
              </a:rPr>
              <a:t> </a:t>
            </a:r>
            <a:r>
              <a:rPr sz="1150" spc="-35" dirty="0">
                <a:solidFill>
                  <a:srgbClr val="333333"/>
                </a:solidFill>
                <a:latin typeface="Arial"/>
                <a:cs typeface="Arial"/>
              </a:rPr>
              <a:t>inoltre</a:t>
            </a:r>
            <a:r>
              <a:rPr sz="1150" spc="65" dirty="0">
                <a:solidFill>
                  <a:srgbClr val="333333"/>
                </a:solidFill>
                <a:latin typeface="Arial"/>
                <a:cs typeface="Arial"/>
              </a:rPr>
              <a:t> </a:t>
            </a:r>
            <a:r>
              <a:rPr sz="1150" spc="-25" dirty="0">
                <a:solidFill>
                  <a:srgbClr val="333333"/>
                </a:solidFill>
                <a:latin typeface="Arial"/>
                <a:cs typeface="Arial"/>
              </a:rPr>
              <a:t>uno</a:t>
            </a:r>
            <a:r>
              <a:rPr sz="1150" spc="55" dirty="0">
                <a:solidFill>
                  <a:srgbClr val="333333"/>
                </a:solidFill>
                <a:latin typeface="Arial"/>
                <a:cs typeface="Arial"/>
              </a:rPr>
              <a:t> </a:t>
            </a:r>
            <a:r>
              <a:rPr sz="1150" spc="-35" dirty="0">
                <a:solidFill>
                  <a:srgbClr val="333333"/>
                </a:solidFill>
                <a:latin typeface="Arial"/>
                <a:cs typeface="Arial"/>
              </a:rPr>
              <a:t>Sportello</a:t>
            </a:r>
            <a:r>
              <a:rPr sz="1150" spc="55" dirty="0">
                <a:solidFill>
                  <a:srgbClr val="333333"/>
                </a:solidFill>
                <a:latin typeface="Arial"/>
                <a:cs typeface="Arial"/>
              </a:rPr>
              <a:t> </a:t>
            </a:r>
            <a:r>
              <a:rPr sz="1150" spc="-30" dirty="0">
                <a:solidFill>
                  <a:srgbClr val="333333"/>
                </a:solidFill>
                <a:latin typeface="Arial"/>
                <a:cs typeface="Arial"/>
              </a:rPr>
              <a:t>per</a:t>
            </a:r>
            <a:r>
              <a:rPr sz="1150" spc="60" dirty="0">
                <a:solidFill>
                  <a:srgbClr val="333333"/>
                </a:solidFill>
                <a:latin typeface="Arial"/>
                <a:cs typeface="Arial"/>
              </a:rPr>
              <a:t> </a:t>
            </a:r>
            <a:r>
              <a:rPr sz="1150" spc="-15" dirty="0">
                <a:solidFill>
                  <a:srgbClr val="333333"/>
                </a:solidFill>
                <a:latin typeface="Arial"/>
                <a:cs typeface="Arial"/>
              </a:rPr>
              <a:t>le</a:t>
            </a:r>
            <a:r>
              <a:rPr sz="1150" spc="55" dirty="0">
                <a:solidFill>
                  <a:srgbClr val="333333"/>
                </a:solidFill>
                <a:latin typeface="Arial"/>
                <a:cs typeface="Arial"/>
              </a:rPr>
              <a:t> </a:t>
            </a:r>
            <a:r>
              <a:rPr sz="1150" spc="-40" dirty="0">
                <a:solidFill>
                  <a:srgbClr val="333333"/>
                </a:solidFill>
                <a:latin typeface="Arial"/>
                <a:cs typeface="Arial"/>
              </a:rPr>
              <a:t>sponsorizzazioni,</a:t>
            </a:r>
            <a:r>
              <a:rPr sz="1150" spc="65" dirty="0">
                <a:solidFill>
                  <a:srgbClr val="333333"/>
                </a:solidFill>
                <a:latin typeface="Arial"/>
                <a:cs typeface="Arial"/>
              </a:rPr>
              <a:t> </a:t>
            </a:r>
            <a:r>
              <a:rPr sz="1150" spc="-30" dirty="0">
                <a:solidFill>
                  <a:srgbClr val="333333"/>
                </a:solidFill>
                <a:latin typeface="Arial"/>
                <a:cs typeface="Arial"/>
              </a:rPr>
              <a:t>che</a:t>
            </a:r>
            <a:r>
              <a:rPr sz="1150" spc="55" dirty="0">
                <a:solidFill>
                  <a:srgbClr val="333333"/>
                </a:solidFill>
                <a:latin typeface="Arial"/>
                <a:cs typeface="Arial"/>
              </a:rPr>
              <a:t> </a:t>
            </a:r>
            <a:r>
              <a:rPr sz="1150" spc="-15" dirty="0">
                <a:solidFill>
                  <a:srgbClr val="333333"/>
                </a:solidFill>
                <a:latin typeface="Arial"/>
                <a:cs typeface="Arial"/>
              </a:rPr>
              <a:t>ha</a:t>
            </a:r>
            <a:r>
              <a:rPr sz="1150" spc="55" dirty="0">
                <a:solidFill>
                  <a:srgbClr val="333333"/>
                </a:solidFill>
                <a:latin typeface="Arial"/>
                <a:cs typeface="Arial"/>
              </a:rPr>
              <a:t> </a:t>
            </a:r>
            <a:r>
              <a:rPr sz="1150" spc="-35" dirty="0">
                <a:solidFill>
                  <a:srgbClr val="333333"/>
                </a:solidFill>
                <a:latin typeface="Arial"/>
                <a:cs typeface="Arial"/>
              </a:rPr>
              <a:t>raggiunto</a:t>
            </a:r>
            <a:r>
              <a:rPr sz="1150" spc="55" dirty="0">
                <a:solidFill>
                  <a:srgbClr val="333333"/>
                </a:solidFill>
                <a:latin typeface="Arial"/>
                <a:cs typeface="Arial"/>
              </a:rPr>
              <a:t> </a:t>
            </a:r>
            <a:r>
              <a:rPr sz="1150" dirty="0">
                <a:solidFill>
                  <a:srgbClr val="333333"/>
                </a:solidFill>
                <a:latin typeface="Arial"/>
                <a:cs typeface="Arial"/>
              </a:rPr>
              <a:t>i</a:t>
            </a:r>
            <a:r>
              <a:rPr sz="1150" spc="65" dirty="0">
                <a:solidFill>
                  <a:srgbClr val="333333"/>
                </a:solidFill>
                <a:latin typeface="Arial"/>
                <a:cs typeface="Arial"/>
              </a:rPr>
              <a:t> </a:t>
            </a:r>
            <a:r>
              <a:rPr sz="1150" spc="-30" dirty="0">
                <a:solidFill>
                  <a:srgbClr val="333333"/>
                </a:solidFill>
                <a:latin typeface="Arial"/>
                <a:cs typeface="Arial"/>
              </a:rPr>
              <a:t>100</a:t>
            </a:r>
            <a:r>
              <a:rPr sz="1150" spc="55" dirty="0">
                <a:solidFill>
                  <a:srgbClr val="333333"/>
                </a:solidFill>
                <a:latin typeface="Arial"/>
                <a:cs typeface="Arial"/>
              </a:rPr>
              <a:t> </a:t>
            </a:r>
            <a:r>
              <a:rPr sz="1150" spc="-35" dirty="0">
                <a:solidFill>
                  <a:srgbClr val="333333"/>
                </a:solidFill>
                <a:latin typeface="Arial"/>
                <a:cs typeface="Arial"/>
              </a:rPr>
              <a:t>progetti:</a:t>
            </a:r>
            <a:r>
              <a:rPr sz="1150" spc="65" dirty="0">
                <a:solidFill>
                  <a:srgbClr val="333333"/>
                </a:solidFill>
                <a:latin typeface="Arial"/>
                <a:cs typeface="Arial"/>
              </a:rPr>
              <a:t> </a:t>
            </a:r>
            <a:r>
              <a:rPr sz="1150" spc="-40" dirty="0">
                <a:solidFill>
                  <a:srgbClr val="333333"/>
                </a:solidFill>
                <a:latin typeface="Arial"/>
                <a:cs typeface="Arial"/>
              </a:rPr>
              <a:t>un’iniziativa</a:t>
            </a:r>
            <a:endParaRPr sz="1150">
              <a:latin typeface="Arial"/>
              <a:cs typeface="Arial"/>
            </a:endParaRPr>
          </a:p>
        </p:txBody>
      </p:sp>
      <p:sp>
        <p:nvSpPr>
          <p:cNvPr id="6" name="object 6"/>
          <p:cNvSpPr/>
          <p:nvPr/>
        </p:nvSpPr>
        <p:spPr>
          <a:xfrm>
            <a:off x="2638580" y="2174307"/>
            <a:ext cx="2293153" cy="46804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50610" cy="322262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41545">
              <a:lnSpc>
                <a:spcPts val="1839"/>
              </a:lnSpc>
            </a:pPr>
            <a:r>
              <a:rPr sz="1600" b="1" dirty="0">
                <a:latin typeface="Arial"/>
                <a:cs typeface="Arial"/>
              </a:rPr>
              <a:t>Incrocinews.it  </a:t>
            </a:r>
            <a:r>
              <a:rPr sz="1600" b="1" spc="-5" dirty="0">
                <a:latin typeface="Arial"/>
                <a:cs typeface="Arial"/>
              </a:rPr>
              <a:t>20 marzo</a:t>
            </a:r>
            <a:r>
              <a:rPr sz="1600" b="1" spc="-8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20"/>
              </a:spcBef>
            </a:pPr>
            <a:endParaRPr sz="2150">
              <a:latin typeface="Times New Roman"/>
              <a:cs typeface="Times New Roman"/>
            </a:endParaRPr>
          </a:p>
          <a:p>
            <a:pPr marL="12700" marR="5715">
              <a:lnSpc>
                <a:spcPct val="109600"/>
              </a:lnSpc>
              <a:spcBef>
                <a:spcPts val="5"/>
              </a:spcBef>
            </a:pPr>
            <a:r>
              <a:rPr sz="1150" spc="-35" dirty="0">
                <a:solidFill>
                  <a:srgbClr val="333333"/>
                </a:solidFill>
                <a:latin typeface="Arial"/>
                <a:cs typeface="Arial"/>
              </a:rPr>
              <a:t>senza precedenti </a:t>
            </a:r>
            <a:r>
              <a:rPr sz="1150" spc="-25" dirty="0">
                <a:solidFill>
                  <a:srgbClr val="333333"/>
                </a:solidFill>
                <a:latin typeface="Arial"/>
                <a:cs typeface="Arial"/>
              </a:rPr>
              <a:t>in </a:t>
            </a:r>
            <a:r>
              <a:rPr sz="1150" spc="-35" dirty="0">
                <a:solidFill>
                  <a:srgbClr val="333333"/>
                </a:solidFill>
                <a:latin typeface="Arial"/>
                <a:cs typeface="Arial"/>
              </a:rPr>
              <a:t>Italia, </a:t>
            </a:r>
            <a:r>
              <a:rPr sz="1150" spc="-40" dirty="0">
                <a:solidFill>
                  <a:srgbClr val="333333"/>
                </a:solidFill>
                <a:latin typeface="Arial"/>
                <a:cs typeface="Arial"/>
              </a:rPr>
              <a:t>soprattutto </a:t>
            </a:r>
            <a:r>
              <a:rPr sz="1150" spc="-35" dirty="0">
                <a:solidFill>
                  <a:srgbClr val="333333"/>
                </a:solidFill>
                <a:latin typeface="Arial"/>
                <a:cs typeface="Arial"/>
              </a:rPr>
              <a:t>perché corroborata anche </a:t>
            </a:r>
            <a:r>
              <a:rPr sz="1150" spc="-25" dirty="0">
                <a:solidFill>
                  <a:srgbClr val="333333"/>
                </a:solidFill>
                <a:latin typeface="Arial"/>
                <a:cs typeface="Arial"/>
              </a:rPr>
              <a:t>da </a:t>
            </a:r>
            <a:r>
              <a:rPr sz="1150" spc="-35" dirty="0">
                <a:solidFill>
                  <a:srgbClr val="333333"/>
                </a:solidFill>
                <a:latin typeface="Arial"/>
                <a:cs typeface="Arial"/>
              </a:rPr>
              <a:t>attività </a:t>
            </a:r>
            <a:r>
              <a:rPr sz="1150" spc="-15" dirty="0">
                <a:solidFill>
                  <a:srgbClr val="333333"/>
                </a:solidFill>
                <a:latin typeface="Arial"/>
                <a:cs typeface="Arial"/>
              </a:rPr>
              <a:t>di </a:t>
            </a:r>
            <a:r>
              <a:rPr sz="1150" spc="-40" dirty="0">
                <a:solidFill>
                  <a:srgbClr val="333333"/>
                </a:solidFill>
                <a:latin typeface="Arial"/>
                <a:cs typeface="Arial"/>
              </a:rPr>
              <a:t>supporto, </a:t>
            </a:r>
            <a:r>
              <a:rPr sz="1150" spc="-30" dirty="0">
                <a:solidFill>
                  <a:srgbClr val="333333"/>
                </a:solidFill>
                <a:latin typeface="Arial"/>
                <a:cs typeface="Arial"/>
              </a:rPr>
              <a:t>dal </a:t>
            </a:r>
            <a:r>
              <a:rPr sz="1150" spc="-35" dirty="0">
                <a:solidFill>
                  <a:srgbClr val="333333"/>
                </a:solidFill>
                <a:latin typeface="Arial"/>
                <a:cs typeface="Arial"/>
              </a:rPr>
              <a:t>marketing  </a:t>
            </a:r>
            <a:r>
              <a:rPr sz="1150" spc="-30" dirty="0">
                <a:solidFill>
                  <a:srgbClr val="333333"/>
                </a:solidFill>
                <a:latin typeface="Arial"/>
                <a:cs typeface="Arial"/>
              </a:rPr>
              <a:t>alla </a:t>
            </a:r>
            <a:r>
              <a:rPr sz="1150" spc="-40" dirty="0">
                <a:solidFill>
                  <a:srgbClr val="333333"/>
                </a:solidFill>
                <a:latin typeface="Arial"/>
                <a:cs typeface="Arial"/>
              </a:rPr>
              <a:t>facilitazione</a:t>
            </a:r>
            <a:r>
              <a:rPr sz="1150" spc="-120" dirty="0">
                <a:solidFill>
                  <a:srgbClr val="333333"/>
                </a:solidFill>
                <a:latin typeface="Arial"/>
                <a:cs typeface="Arial"/>
              </a:rPr>
              <a:t> </a:t>
            </a:r>
            <a:r>
              <a:rPr sz="1150" spc="-40" dirty="0">
                <a:solidFill>
                  <a:srgbClr val="333333"/>
                </a:solidFill>
                <a:latin typeface="Arial"/>
                <a:cs typeface="Arial"/>
              </a:rPr>
              <a:t>relazionale.</a:t>
            </a:r>
            <a:endParaRPr sz="1150">
              <a:latin typeface="Arial"/>
              <a:cs typeface="Arial"/>
            </a:endParaRPr>
          </a:p>
          <a:p>
            <a:pPr marL="12700" marR="5080" algn="just">
              <a:lnSpc>
                <a:spcPct val="110300"/>
              </a:lnSpc>
            </a:pPr>
            <a:r>
              <a:rPr sz="1150" spc="-35" dirty="0">
                <a:solidFill>
                  <a:srgbClr val="333333"/>
                </a:solidFill>
                <a:latin typeface="Arial"/>
                <a:cs typeface="Arial"/>
              </a:rPr>
              <a:t>Importante </a:t>
            </a:r>
            <a:r>
              <a:rPr sz="1150" spc="-30" dirty="0">
                <a:solidFill>
                  <a:srgbClr val="333333"/>
                </a:solidFill>
                <a:latin typeface="Arial"/>
                <a:cs typeface="Arial"/>
              </a:rPr>
              <a:t>per </a:t>
            </a:r>
            <a:r>
              <a:rPr sz="1150" spc="-35" dirty="0">
                <a:solidFill>
                  <a:srgbClr val="333333"/>
                </a:solidFill>
                <a:latin typeface="Arial"/>
                <a:cs typeface="Arial"/>
              </a:rPr>
              <a:t>questo settore </a:t>
            </a:r>
            <a:r>
              <a:rPr sz="1150" dirty="0">
                <a:solidFill>
                  <a:srgbClr val="333333"/>
                </a:solidFill>
                <a:latin typeface="Arial"/>
                <a:cs typeface="Arial"/>
              </a:rPr>
              <a:t>è </a:t>
            </a:r>
            <a:r>
              <a:rPr sz="1150" spc="-35" dirty="0">
                <a:solidFill>
                  <a:srgbClr val="333333"/>
                </a:solidFill>
                <a:latin typeface="Arial"/>
                <a:cs typeface="Arial"/>
              </a:rPr>
              <a:t>stato anche l’Art Bonus voluto </a:t>
            </a:r>
            <a:r>
              <a:rPr sz="1150" spc="-25" dirty="0">
                <a:solidFill>
                  <a:srgbClr val="333333"/>
                </a:solidFill>
                <a:latin typeface="Arial"/>
                <a:cs typeface="Arial"/>
              </a:rPr>
              <a:t>dal </a:t>
            </a:r>
            <a:r>
              <a:rPr sz="1150" spc="-40" dirty="0">
                <a:solidFill>
                  <a:srgbClr val="333333"/>
                </a:solidFill>
                <a:latin typeface="Arial"/>
                <a:cs typeface="Arial"/>
              </a:rPr>
              <a:t>Governo: </a:t>
            </a:r>
            <a:r>
              <a:rPr sz="1150" spc="-25" dirty="0">
                <a:solidFill>
                  <a:srgbClr val="333333"/>
                </a:solidFill>
                <a:latin typeface="Arial"/>
                <a:cs typeface="Arial"/>
              </a:rPr>
              <a:t>una </a:t>
            </a:r>
            <a:r>
              <a:rPr sz="1150" spc="-30" dirty="0">
                <a:solidFill>
                  <a:srgbClr val="333333"/>
                </a:solidFill>
                <a:latin typeface="Arial"/>
                <a:cs typeface="Arial"/>
              </a:rPr>
              <a:t>misura </a:t>
            </a:r>
            <a:r>
              <a:rPr sz="1150" spc="-15" dirty="0">
                <a:solidFill>
                  <a:srgbClr val="333333"/>
                </a:solidFill>
                <a:latin typeface="Arial"/>
                <a:cs typeface="Arial"/>
              </a:rPr>
              <a:t>di  </a:t>
            </a:r>
            <a:r>
              <a:rPr sz="1150" spc="-40" dirty="0">
                <a:solidFill>
                  <a:srgbClr val="333333"/>
                </a:solidFill>
                <a:latin typeface="Arial"/>
                <a:cs typeface="Arial"/>
              </a:rPr>
              <a:t>defiscalizzazione </a:t>
            </a:r>
            <a:r>
              <a:rPr sz="1150" dirty="0">
                <a:solidFill>
                  <a:srgbClr val="333333"/>
                </a:solidFill>
                <a:latin typeface="Arial"/>
                <a:cs typeface="Arial"/>
              </a:rPr>
              <a:t>a </a:t>
            </a:r>
            <a:r>
              <a:rPr sz="1150" spc="-35" dirty="0">
                <a:solidFill>
                  <a:srgbClr val="333333"/>
                </a:solidFill>
                <a:latin typeface="Arial"/>
                <a:cs typeface="Arial"/>
              </a:rPr>
              <a:t>sostegno dell’arte </a:t>
            </a:r>
            <a:r>
              <a:rPr sz="1150" spc="-25" dirty="0">
                <a:solidFill>
                  <a:srgbClr val="333333"/>
                </a:solidFill>
                <a:latin typeface="Arial"/>
                <a:cs typeface="Arial"/>
              </a:rPr>
              <a:t>che </a:t>
            </a:r>
            <a:r>
              <a:rPr sz="1150" spc="-35" dirty="0">
                <a:solidFill>
                  <a:srgbClr val="333333"/>
                </a:solidFill>
                <a:latin typeface="Arial"/>
                <a:cs typeface="Arial"/>
              </a:rPr>
              <a:t>agevola </a:t>
            </a:r>
            <a:r>
              <a:rPr sz="1150" spc="-25" dirty="0">
                <a:solidFill>
                  <a:srgbClr val="333333"/>
                </a:solidFill>
                <a:latin typeface="Arial"/>
                <a:cs typeface="Arial"/>
              </a:rPr>
              <a:t>le </a:t>
            </a:r>
            <a:r>
              <a:rPr sz="1150" spc="-40" dirty="0">
                <a:solidFill>
                  <a:srgbClr val="333333"/>
                </a:solidFill>
                <a:latin typeface="Arial"/>
                <a:cs typeface="Arial"/>
              </a:rPr>
              <a:t>erogazioni </a:t>
            </a:r>
            <a:r>
              <a:rPr sz="1150" spc="-25" dirty="0">
                <a:solidFill>
                  <a:srgbClr val="333333"/>
                </a:solidFill>
                <a:latin typeface="Arial"/>
                <a:cs typeface="Arial"/>
              </a:rPr>
              <a:t>dei </a:t>
            </a:r>
            <a:r>
              <a:rPr sz="1150" spc="-35" dirty="0">
                <a:solidFill>
                  <a:srgbClr val="333333"/>
                </a:solidFill>
                <a:latin typeface="Arial"/>
                <a:cs typeface="Arial"/>
              </a:rPr>
              <a:t>privati attraverso </a:t>
            </a:r>
            <a:r>
              <a:rPr sz="1150" spc="-15" dirty="0">
                <a:solidFill>
                  <a:srgbClr val="333333"/>
                </a:solidFill>
                <a:latin typeface="Arial"/>
                <a:cs typeface="Arial"/>
              </a:rPr>
              <a:t>il </a:t>
            </a:r>
            <a:r>
              <a:rPr sz="1150" spc="-35" dirty="0">
                <a:solidFill>
                  <a:srgbClr val="333333"/>
                </a:solidFill>
                <a:latin typeface="Arial"/>
                <a:cs typeface="Arial"/>
              </a:rPr>
              <a:t>credito </a:t>
            </a:r>
            <a:r>
              <a:rPr sz="1150" spc="-25" dirty="0">
                <a:solidFill>
                  <a:srgbClr val="333333"/>
                </a:solidFill>
                <a:latin typeface="Arial"/>
                <a:cs typeface="Arial"/>
              </a:rPr>
              <a:t>di  </a:t>
            </a:r>
            <a:r>
              <a:rPr sz="1150" spc="-35" dirty="0">
                <a:solidFill>
                  <a:srgbClr val="333333"/>
                </a:solidFill>
                <a:latin typeface="Arial"/>
                <a:cs typeface="Arial"/>
              </a:rPr>
              <a:t>imposta. </a:t>
            </a:r>
            <a:r>
              <a:rPr sz="1150" spc="-30" dirty="0">
                <a:solidFill>
                  <a:srgbClr val="333333"/>
                </a:solidFill>
                <a:latin typeface="Arial"/>
                <a:cs typeface="Arial"/>
              </a:rPr>
              <a:t>«Sia </a:t>
            </a:r>
            <a:r>
              <a:rPr sz="1150" spc="-25" dirty="0">
                <a:solidFill>
                  <a:srgbClr val="333333"/>
                </a:solidFill>
                <a:latin typeface="Arial"/>
                <a:cs typeface="Arial"/>
              </a:rPr>
              <a:t>gli </a:t>
            </a:r>
            <a:r>
              <a:rPr sz="1150" spc="-35" dirty="0">
                <a:solidFill>
                  <a:srgbClr val="333333"/>
                </a:solidFill>
                <a:latin typeface="Arial"/>
                <a:cs typeface="Arial"/>
              </a:rPr>
              <a:t>operatori culturali, </a:t>
            </a:r>
            <a:r>
              <a:rPr sz="1150" spc="-25" dirty="0">
                <a:solidFill>
                  <a:srgbClr val="333333"/>
                </a:solidFill>
                <a:latin typeface="Arial"/>
                <a:cs typeface="Arial"/>
              </a:rPr>
              <a:t>sia le </a:t>
            </a:r>
            <a:r>
              <a:rPr sz="1150" spc="-35" dirty="0">
                <a:solidFill>
                  <a:srgbClr val="333333"/>
                </a:solidFill>
                <a:latin typeface="Arial"/>
                <a:cs typeface="Arial"/>
              </a:rPr>
              <a:t>imprese </a:t>
            </a:r>
            <a:r>
              <a:rPr sz="1150" spc="-30" dirty="0">
                <a:solidFill>
                  <a:srgbClr val="333333"/>
                </a:solidFill>
                <a:latin typeface="Arial"/>
                <a:cs typeface="Arial"/>
              </a:rPr>
              <a:t>hanno </a:t>
            </a:r>
            <a:r>
              <a:rPr sz="1150" spc="-35" dirty="0">
                <a:solidFill>
                  <a:srgbClr val="333333"/>
                </a:solidFill>
                <a:latin typeface="Arial"/>
                <a:cs typeface="Arial"/>
              </a:rPr>
              <a:t>necessità </a:t>
            </a:r>
            <a:r>
              <a:rPr sz="1150" spc="-25" dirty="0">
                <a:solidFill>
                  <a:srgbClr val="333333"/>
                </a:solidFill>
                <a:latin typeface="Arial"/>
                <a:cs typeface="Arial"/>
              </a:rPr>
              <a:t>di </a:t>
            </a:r>
            <a:r>
              <a:rPr sz="1150" spc="-35" dirty="0">
                <a:solidFill>
                  <a:srgbClr val="333333"/>
                </a:solidFill>
                <a:latin typeface="Arial"/>
                <a:cs typeface="Arial"/>
              </a:rPr>
              <a:t>occasioni </a:t>
            </a:r>
            <a:r>
              <a:rPr sz="1150" spc="-15" dirty="0">
                <a:solidFill>
                  <a:srgbClr val="333333"/>
                </a:solidFill>
                <a:latin typeface="Arial"/>
                <a:cs typeface="Arial"/>
              </a:rPr>
              <a:t>di </a:t>
            </a:r>
            <a:r>
              <a:rPr sz="1150" spc="-35" dirty="0">
                <a:solidFill>
                  <a:srgbClr val="333333"/>
                </a:solidFill>
                <a:latin typeface="Arial"/>
                <a:cs typeface="Arial"/>
              </a:rPr>
              <a:t>formazione,  </a:t>
            </a:r>
            <a:r>
              <a:rPr sz="1150" spc="-40" dirty="0">
                <a:solidFill>
                  <a:srgbClr val="333333"/>
                </a:solidFill>
                <a:latin typeface="Arial"/>
                <a:cs typeface="Arial"/>
              </a:rPr>
              <a:t>informazione </a:t>
            </a:r>
            <a:r>
              <a:rPr sz="1150" dirty="0">
                <a:solidFill>
                  <a:srgbClr val="333333"/>
                </a:solidFill>
                <a:latin typeface="Arial"/>
                <a:cs typeface="Arial"/>
              </a:rPr>
              <a:t>e </a:t>
            </a:r>
            <a:r>
              <a:rPr sz="1150" spc="-35" dirty="0">
                <a:solidFill>
                  <a:srgbClr val="333333"/>
                </a:solidFill>
                <a:latin typeface="Arial"/>
                <a:cs typeface="Arial"/>
              </a:rPr>
              <a:t>confronto, </a:t>
            </a:r>
            <a:r>
              <a:rPr sz="1150" spc="-25" dirty="0">
                <a:solidFill>
                  <a:srgbClr val="333333"/>
                </a:solidFill>
                <a:latin typeface="Arial"/>
                <a:cs typeface="Arial"/>
              </a:rPr>
              <a:t>in </a:t>
            </a:r>
            <a:r>
              <a:rPr sz="1150" spc="-40" dirty="0">
                <a:solidFill>
                  <a:srgbClr val="333333"/>
                </a:solidFill>
                <a:latin typeface="Arial"/>
                <a:cs typeface="Arial"/>
              </a:rPr>
              <a:t>particolare </a:t>
            </a:r>
            <a:r>
              <a:rPr sz="1150" spc="-15" dirty="0">
                <a:solidFill>
                  <a:srgbClr val="333333"/>
                </a:solidFill>
                <a:latin typeface="Arial"/>
                <a:cs typeface="Arial"/>
              </a:rPr>
              <a:t>su </a:t>
            </a:r>
            <a:r>
              <a:rPr sz="1150" spc="-30" dirty="0">
                <a:solidFill>
                  <a:srgbClr val="333333"/>
                </a:solidFill>
                <a:latin typeface="Arial"/>
                <a:cs typeface="Arial"/>
              </a:rPr>
              <a:t>temi come </a:t>
            </a:r>
            <a:r>
              <a:rPr sz="1150" spc="-25" dirty="0">
                <a:solidFill>
                  <a:srgbClr val="333333"/>
                </a:solidFill>
                <a:latin typeface="Arial"/>
                <a:cs typeface="Arial"/>
              </a:rPr>
              <a:t>la </a:t>
            </a:r>
            <a:r>
              <a:rPr sz="1150" spc="-35" dirty="0">
                <a:solidFill>
                  <a:srgbClr val="333333"/>
                </a:solidFill>
                <a:latin typeface="Arial"/>
                <a:cs typeface="Arial"/>
              </a:rPr>
              <a:t>misurazione </a:t>
            </a:r>
            <a:r>
              <a:rPr sz="1150" spc="-40" dirty="0">
                <a:solidFill>
                  <a:srgbClr val="333333"/>
                </a:solidFill>
                <a:latin typeface="Arial"/>
                <a:cs typeface="Arial"/>
              </a:rPr>
              <a:t>dell’efficacia  delle</a:t>
            </a:r>
            <a:r>
              <a:rPr sz="1150" i="1" spc="-40" dirty="0">
                <a:solidFill>
                  <a:srgbClr val="333333"/>
                </a:solidFill>
                <a:latin typeface="Times New Roman"/>
                <a:cs typeface="Times New Roman"/>
              </a:rPr>
              <a:t>partnership </a:t>
            </a:r>
            <a:r>
              <a:rPr sz="1150" spc="-35" dirty="0">
                <a:solidFill>
                  <a:srgbClr val="333333"/>
                </a:solidFill>
                <a:latin typeface="Arial"/>
                <a:cs typeface="Arial"/>
              </a:rPr>
              <a:t>culturali, </a:t>
            </a:r>
            <a:r>
              <a:rPr sz="1150" spc="-40" dirty="0">
                <a:solidFill>
                  <a:srgbClr val="333333"/>
                </a:solidFill>
                <a:latin typeface="Arial"/>
                <a:cs typeface="Arial"/>
              </a:rPr>
              <a:t>l’applicazione </a:t>
            </a:r>
            <a:r>
              <a:rPr sz="1150" spc="-35" dirty="0">
                <a:solidFill>
                  <a:srgbClr val="333333"/>
                </a:solidFill>
                <a:latin typeface="Arial"/>
                <a:cs typeface="Arial"/>
              </a:rPr>
              <a:t>della cultura </a:t>
            </a:r>
            <a:r>
              <a:rPr sz="1150" spc="-30" dirty="0">
                <a:solidFill>
                  <a:srgbClr val="333333"/>
                </a:solidFill>
                <a:latin typeface="Arial"/>
                <a:cs typeface="Arial"/>
              </a:rPr>
              <a:t>alle </a:t>
            </a:r>
            <a:r>
              <a:rPr sz="1150" spc="-35" dirty="0">
                <a:solidFill>
                  <a:srgbClr val="333333"/>
                </a:solidFill>
                <a:latin typeface="Arial"/>
                <a:cs typeface="Arial"/>
              </a:rPr>
              <a:t>politiche </a:t>
            </a:r>
            <a:r>
              <a:rPr sz="1150" spc="-15" dirty="0">
                <a:solidFill>
                  <a:srgbClr val="333333"/>
                </a:solidFill>
                <a:latin typeface="Arial"/>
                <a:cs typeface="Arial"/>
              </a:rPr>
              <a:t>di </a:t>
            </a:r>
            <a:r>
              <a:rPr sz="1150" spc="-30" dirty="0">
                <a:solidFill>
                  <a:srgbClr val="333333"/>
                </a:solidFill>
                <a:latin typeface="Arial"/>
                <a:cs typeface="Arial"/>
              </a:rPr>
              <a:t>Csr </a:t>
            </a:r>
            <a:r>
              <a:rPr sz="1150" dirty="0">
                <a:solidFill>
                  <a:srgbClr val="333333"/>
                </a:solidFill>
                <a:latin typeface="Arial"/>
                <a:cs typeface="Arial"/>
              </a:rPr>
              <a:t>e </a:t>
            </a:r>
            <a:r>
              <a:rPr sz="1150" spc="-15" dirty="0">
                <a:solidFill>
                  <a:srgbClr val="333333"/>
                </a:solidFill>
                <a:latin typeface="Arial"/>
                <a:cs typeface="Arial"/>
              </a:rPr>
              <a:t>la </a:t>
            </a:r>
            <a:r>
              <a:rPr sz="1150" spc="-35" dirty="0">
                <a:solidFill>
                  <a:srgbClr val="333333"/>
                </a:solidFill>
                <a:latin typeface="Arial"/>
                <a:cs typeface="Arial"/>
              </a:rPr>
              <a:t>gestione efficace delle  risorse economiche </a:t>
            </a:r>
            <a:r>
              <a:rPr sz="1150" spc="-40" dirty="0">
                <a:solidFill>
                  <a:srgbClr val="333333"/>
                </a:solidFill>
                <a:latin typeface="Arial"/>
                <a:cs typeface="Arial"/>
              </a:rPr>
              <a:t>disponibili», </a:t>
            </a:r>
            <a:r>
              <a:rPr sz="1150" spc="-25" dirty="0">
                <a:solidFill>
                  <a:srgbClr val="333333"/>
                </a:solidFill>
                <a:latin typeface="Arial"/>
                <a:cs typeface="Arial"/>
              </a:rPr>
              <a:t>ha </a:t>
            </a:r>
            <a:r>
              <a:rPr sz="1150" spc="-35" dirty="0">
                <a:solidFill>
                  <a:srgbClr val="333333"/>
                </a:solidFill>
                <a:latin typeface="Arial"/>
                <a:cs typeface="Arial"/>
              </a:rPr>
              <a:t>concluso</a:t>
            </a:r>
            <a:r>
              <a:rPr sz="1150" spc="-225" dirty="0">
                <a:solidFill>
                  <a:srgbClr val="333333"/>
                </a:solidFill>
                <a:latin typeface="Arial"/>
                <a:cs typeface="Arial"/>
              </a:rPr>
              <a:t> </a:t>
            </a:r>
            <a:r>
              <a:rPr sz="1150" spc="-35" dirty="0">
                <a:solidFill>
                  <a:srgbClr val="333333"/>
                </a:solidFill>
                <a:latin typeface="Arial"/>
                <a:cs typeface="Arial"/>
              </a:rPr>
              <a:t>Moneta.</a:t>
            </a:r>
            <a:endParaRPr sz="1150">
              <a:latin typeface="Arial"/>
              <a:cs typeface="Arial"/>
            </a:endParaRP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16789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080">
              <a:lnSpc>
                <a:spcPts val="1839"/>
              </a:lnSpc>
            </a:pPr>
            <a:r>
              <a:rPr sz="1600" b="1" spc="-5" dirty="0">
                <a:latin typeface="Arial"/>
                <a:cs typeface="Arial"/>
              </a:rPr>
              <a:t>In</a:t>
            </a:r>
            <a:r>
              <a:rPr sz="1600" b="1" spc="-15" dirty="0">
                <a:latin typeface="Arial"/>
                <a:cs typeface="Arial"/>
              </a:rPr>
              <a:t>d</a:t>
            </a:r>
            <a:r>
              <a:rPr sz="1600" b="1" dirty="0">
                <a:latin typeface="Arial"/>
                <a:cs typeface="Arial"/>
              </a:rPr>
              <a:t>u</a:t>
            </a:r>
            <a:r>
              <a:rPr sz="1600" b="1" spc="-5" dirty="0">
                <a:latin typeface="Arial"/>
                <a:cs typeface="Arial"/>
              </a:rPr>
              <a:t>stria</a:t>
            </a:r>
            <a:r>
              <a:rPr sz="1600" b="1" spc="5" dirty="0">
                <a:latin typeface="Arial"/>
                <a:cs typeface="Arial"/>
              </a:rPr>
              <a:t>e</a:t>
            </a:r>
            <a:r>
              <a:rPr sz="1600" b="1" spc="-5" dirty="0">
                <a:latin typeface="Arial"/>
                <a:cs typeface="Arial"/>
              </a:rPr>
              <a:t>fi</a:t>
            </a:r>
            <a:r>
              <a:rPr sz="1600" b="1" spc="-15" dirty="0">
                <a:latin typeface="Arial"/>
                <a:cs typeface="Arial"/>
              </a:rPr>
              <a:t>n</a:t>
            </a:r>
            <a:r>
              <a:rPr sz="1600" b="1" spc="5" dirty="0">
                <a:latin typeface="Arial"/>
                <a:cs typeface="Arial"/>
              </a:rPr>
              <a:t>a</a:t>
            </a:r>
            <a:r>
              <a:rPr sz="1600" b="1" spc="-5" dirty="0">
                <a:latin typeface="Arial"/>
                <a:cs typeface="Arial"/>
              </a:rPr>
              <a:t>nza.com  20 marzo</a:t>
            </a:r>
            <a:r>
              <a:rPr sz="1600" b="1" spc="-1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34613"/>
            <a:ext cx="6145530" cy="6523990"/>
          </a:xfrm>
          <a:prstGeom prst="rect">
            <a:avLst/>
          </a:prstGeom>
        </p:spPr>
        <p:txBody>
          <a:bodyPr vert="horz" wrap="square" lIns="0" tIns="30480" rIns="0" bIns="0" rtlCol="0">
            <a:spAutoFit/>
          </a:bodyPr>
          <a:lstStyle/>
          <a:p>
            <a:pPr marL="12700">
              <a:lnSpc>
                <a:spcPct val="100000"/>
              </a:lnSpc>
              <a:spcBef>
                <a:spcPts val="240"/>
              </a:spcBef>
            </a:pPr>
            <a:r>
              <a:rPr sz="1350" b="1" spc="-5" dirty="0">
                <a:latin typeface="Georgia"/>
                <a:cs typeface="Georgia"/>
              </a:rPr>
              <a:t>CON ANTONVENETA-MPS TORNA </a:t>
            </a:r>
            <a:r>
              <a:rPr sz="1350" b="1" dirty="0">
                <a:latin typeface="Georgia"/>
                <a:cs typeface="Georgia"/>
              </a:rPr>
              <a:t>A </a:t>
            </a:r>
            <a:r>
              <a:rPr sz="1350" b="1" spc="-5" dirty="0">
                <a:latin typeface="Georgia"/>
                <a:cs typeface="Georgia"/>
              </a:rPr>
              <a:t>PADOVA </a:t>
            </a:r>
            <a:r>
              <a:rPr sz="1350" b="1" dirty="0">
                <a:latin typeface="Georgia"/>
                <a:cs typeface="Georgia"/>
              </a:rPr>
              <a:t>IL </a:t>
            </a:r>
            <a:r>
              <a:rPr sz="1350" b="1" spc="-5" dirty="0">
                <a:latin typeface="Georgia"/>
                <a:cs typeface="Georgia"/>
              </a:rPr>
              <a:t>FESTIVAL</a:t>
            </a:r>
            <a:r>
              <a:rPr sz="1350" b="1" spc="-10" dirty="0">
                <a:latin typeface="Georgia"/>
                <a:cs typeface="Georgia"/>
              </a:rPr>
              <a:t> </a:t>
            </a:r>
            <a:r>
              <a:rPr sz="1350" b="1" spc="-5" dirty="0">
                <a:latin typeface="Georgia"/>
                <a:cs typeface="Georgia"/>
              </a:rPr>
              <a:t>DELLA</a:t>
            </a:r>
            <a:endParaRPr sz="1350">
              <a:latin typeface="Georgia"/>
              <a:cs typeface="Georgia"/>
            </a:endParaRPr>
          </a:p>
          <a:p>
            <a:pPr marL="3018155">
              <a:lnSpc>
                <a:spcPct val="100000"/>
              </a:lnSpc>
              <a:spcBef>
                <a:spcPts val="145"/>
              </a:spcBef>
            </a:pPr>
            <a:r>
              <a:rPr sz="1350" b="1" spc="-5" dirty="0">
                <a:latin typeface="Georgia"/>
                <a:cs typeface="Georgia"/>
              </a:rPr>
              <a:t>CULTURA</a:t>
            </a:r>
            <a:r>
              <a:rPr sz="1350" b="1" spc="-10" dirty="0">
                <a:latin typeface="Georgia"/>
                <a:cs typeface="Georgia"/>
              </a:rPr>
              <a:t> </a:t>
            </a:r>
            <a:r>
              <a:rPr sz="1350" b="1" spc="-5" dirty="0">
                <a:latin typeface="Georgia"/>
                <a:cs typeface="Georgia"/>
              </a:rPr>
              <a:t>CREATIVA</a:t>
            </a:r>
            <a:endParaRPr sz="1350">
              <a:latin typeface="Georgia"/>
              <a:cs typeface="Georgia"/>
            </a:endParaRPr>
          </a:p>
          <a:p>
            <a:pPr marL="3018155" marR="221615">
              <a:lnSpc>
                <a:spcPct val="109600"/>
              </a:lnSpc>
              <a:spcBef>
                <a:spcPts val="45"/>
              </a:spcBef>
            </a:pPr>
            <a:r>
              <a:rPr sz="1150" dirty="0">
                <a:latin typeface="Georgia"/>
                <a:cs typeface="Georgia"/>
              </a:rPr>
              <a:t>La </a:t>
            </a:r>
            <a:r>
              <a:rPr sz="1150" spc="-5" dirty="0">
                <a:latin typeface="Georgia"/>
                <a:cs typeface="Georgia"/>
              </a:rPr>
              <a:t>manifestazione </a:t>
            </a:r>
            <a:r>
              <a:rPr sz="1150" dirty="0">
                <a:latin typeface="Georgia"/>
                <a:cs typeface="Georgia"/>
              </a:rPr>
              <a:t>è </a:t>
            </a:r>
            <a:r>
              <a:rPr sz="1150" spc="-5" dirty="0">
                <a:latin typeface="Georgia"/>
                <a:cs typeface="Georgia"/>
              </a:rPr>
              <a:t>promossa dalle banche </a:t>
            </a:r>
            <a:r>
              <a:rPr sz="1150" dirty="0">
                <a:latin typeface="Georgia"/>
                <a:cs typeface="Georgia"/>
              </a:rPr>
              <a:t>e  </a:t>
            </a:r>
            <a:r>
              <a:rPr sz="1150" spc="-5" dirty="0">
                <a:latin typeface="Georgia"/>
                <a:cs typeface="Georgia"/>
              </a:rPr>
              <a:t>coordinata</a:t>
            </a:r>
            <a:r>
              <a:rPr sz="1150" spc="-15" dirty="0">
                <a:latin typeface="Georgia"/>
                <a:cs typeface="Georgia"/>
              </a:rPr>
              <a:t> </a:t>
            </a:r>
            <a:r>
              <a:rPr sz="1150" spc="-5" dirty="0">
                <a:latin typeface="Georgia"/>
                <a:cs typeface="Georgia"/>
              </a:rPr>
              <a:t>dall’ABI.</a:t>
            </a:r>
            <a:endParaRPr sz="1150">
              <a:latin typeface="Georgia"/>
              <a:cs typeface="Georgia"/>
            </a:endParaRPr>
          </a:p>
          <a:p>
            <a:pPr>
              <a:lnSpc>
                <a:spcPct val="100000"/>
              </a:lnSpc>
            </a:pPr>
            <a:endParaRPr sz="1300">
              <a:latin typeface="Times New Roman"/>
              <a:cs typeface="Times New Roman"/>
            </a:endParaRPr>
          </a:p>
          <a:p>
            <a:pPr marL="3018155" marR="5080">
              <a:lnSpc>
                <a:spcPct val="108900"/>
              </a:lnSpc>
              <a:spcBef>
                <a:spcPts val="994"/>
              </a:spcBef>
            </a:pPr>
            <a:r>
              <a:rPr sz="1150" spc="-5" dirty="0">
                <a:latin typeface="Georgia"/>
                <a:cs typeface="Georgia"/>
              </a:rPr>
              <a:t>Antonveneta-Mps porta nuovamente </a:t>
            </a:r>
            <a:r>
              <a:rPr sz="1150" dirty="0">
                <a:latin typeface="Georgia"/>
                <a:cs typeface="Georgia"/>
              </a:rPr>
              <a:t>a </a:t>
            </a:r>
            <a:r>
              <a:rPr sz="1150" spc="-5" dirty="0">
                <a:latin typeface="Georgia"/>
                <a:cs typeface="Georgia"/>
              </a:rPr>
              <a:t>Padova </a:t>
            </a:r>
            <a:r>
              <a:rPr sz="1150" spc="-10" dirty="0">
                <a:latin typeface="Georgia"/>
                <a:cs typeface="Georgia"/>
              </a:rPr>
              <a:t>il  </a:t>
            </a:r>
            <a:r>
              <a:rPr sz="1150" spc="-5" dirty="0">
                <a:latin typeface="Georgia"/>
                <a:cs typeface="Georgia"/>
              </a:rPr>
              <a:t>“Festival della Cultura Creativa”, la  manifestazione promossa dalle banche </a:t>
            </a:r>
            <a:r>
              <a:rPr sz="1150" dirty="0">
                <a:latin typeface="Georgia"/>
                <a:cs typeface="Georgia"/>
              </a:rPr>
              <a:t>e  </a:t>
            </a:r>
            <a:r>
              <a:rPr sz="1150" spc="-5" dirty="0">
                <a:latin typeface="Georgia"/>
                <a:cs typeface="Georgia"/>
              </a:rPr>
              <a:t>coordinata dall’ABI. </a:t>
            </a:r>
            <a:r>
              <a:rPr sz="1150" dirty="0">
                <a:latin typeface="Georgia"/>
                <a:cs typeface="Georgia"/>
              </a:rPr>
              <a:t>L’iniziativa, </a:t>
            </a:r>
            <a:r>
              <a:rPr sz="1150" spc="-5" dirty="0">
                <a:latin typeface="Georgia"/>
                <a:cs typeface="Georgia"/>
              </a:rPr>
              <a:t>sostenuta per </a:t>
            </a:r>
            <a:r>
              <a:rPr sz="1150" dirty="0">
                <a:latin typeface="Georgia"/>
                <a:cs typeface="Georgia"/>
              </a:rPr>
              <a:t>il  </a:t>
            </a:r>
            <a:r>
              <a:rPr sz="1150" spc="-5" dirty="0">
                <a:latin typeface="Georgia"/>
                <a:cs typeface="Georgia"/>
              </a:rPr>
              <a:t>secondo anno consecutivo da </a:t>
            </a:r>
            <a:r>
              <a:rPr sz="1150" dirty="0">
                <a:latin typeface="Georgia"/>
                <a:cs typeface="Georgia"/>
              </a:rPr>
              <a:t>Banca </a:t>
            </a:r>
            <a:r>
              <a:rPr sz="1150" spc="-5" dirty="0">
                <a:latin typeface="Georgia"/>
                <a:cs typeface="Georgia"/>
              </a:rPr>
              <a:t>Monte</a:t>
            </a:r>
            <a:r>
              <a:rPr sz="1150" spc="-35" dirty="0">
                <a:latin typeface="Georgia"/>
                <a:cs typeface="Georgia"/>
              </a:rPr>
              <a:t> </a:t>
            </a:r>
            <a:r>
              <a:rPr sz="1150" spc="-5" dirty="0">
                <a:latin typeface="Georgia"/>
                <a:cs typeface="Georgia"/>
              </a:rPr>
              <a:t>dei</a:t>
            </a:r>
            <a:endParaRPr sz="1150">
              <a:latin typeface="Georgia"/>
              <a:cs typeface="Georgia"/>
            </a:endParaRPr>
          </a:p>
          <a:p>
            <a:pPr marL="12700" marR="56515">
              <a:lnSpc>
                <a:spcPct val="108900"/>
              </a:lnSpc>
              <a:spcBef>
                <a:spcPts val="10"/>
              </a:spcBef>
            </a:pPr>
            <a:r>
              <a:rPr sz="1150" spc="-5" dirty="0">
                <a:latin typeface="Georgia"/>
                <a:cs typeface="Georgia"/>
              </a:rPr>
              <a:t>Paschi di Siena, si tiene nella settimana </a:t>
            </a:r>
            <a:r>
              <a:rPr sz="1150" dirty="0">
                <a:latin typeface="Georgia"/>
                <a:cs typeface="Georgia"/>
              </a:rPr>
              <a:t>dal </a:t>
            </a:r>
            <a:r>
              <a:rPr sz="1150" spc="-5" dirty="0">
                <a:latin typeface="Georgia"/>
                <a:cs typeface="Georgia"/>
              </a:rPr>
              <a:t>16 al </a:t>
            </a:r>
            <a:r>
              <a:rPr sz="1150" dirty="0">
                <a:latin typeface="Georgia"/>
                <a:cs typeface="Georgia"/>
              </a:rPr>
              <a:t>22 </a:t>
            </a:r>
            <a:r>
              <a:rPr sz="1150" spc="-5" dirty="0">
                <a:latin typeface="Georgia"/>
                <a:cs typeface="Georgia"/>
              </a:rPr>
              <a:t>marzo sull’intero </a:t>
            </a:r>
            <a:r>
              <a:rPr sz="1150" dirty="0">
                <a:latin typeface="Georgia"/>
                <a:cs typeface="Georgia"/>
              </a:rPr>
              <a:t>territorio </a:t>
            </a:r>
            <a:r>
              <a:rPr sz="1150" spc="-5" dirty="0">
                <a:latin typeface="Georgia"/>
                <a:cs typeface="Georgia"/>
              </a:rPr>
              <a:t>nazionale </a:t>
            </a:r>
            <a:r>
              <a:rPr sz="1150" dirty="0">
                <a:latin typeface="Georgia"/>
                <a:cs typeface="Georgia"/>
              </a:rPr>
              <a:t>e  vede </a:t>
            </a:r>
            <a:r>
              <a:rPr sz="1150" spc="-5" dirty="0">
                <a:latin typeface="Georgia"/>
                <a:cs typeface="Georgia"/>
              </a:rPr>
              <a:t>la realizzazione di una serie di progetti orientati alla creatività, </a:t>
            </a:r>
            <a:r>
              <a:rPr sz="1150" dirty="0">
                <a:latin typeface="Georgia"/>
                <a:cs typeface="Georgia"/>
              </a:rPr>
              <a:t>alla </a:t>
            </a:r>
            <a:r>
              <a:rPr sz="1150" spc="-5" dirty="0">
                <a:latin typeface="Georgia"/>
                <a:cs typeface="Georgia"/>
              </a:rPr>
              <a:t>sensibilizzazione </a:t>
            </a:r>
            <a:r>
              <a:rPr sz="1150" spc="-10" dirty="0">
                <a:latin typeface="Georgia"/>
                <a:cs typeface="Georgia"/>
              </a:rPr>
              <a:t>delle  </a:t>
            </a:r>
            <a:r>
              <a:rPr sz="1150" spc="-5" dirty="0">
                <a:latin typeface="Georgia"/>
                <a:cs typeface="Georgia"/>
              </a:rPr>
              <a:t>capacità espressive </a:t>
            </a:r>
            <a:r>
              <a:rPr sz="1150" dirty="0">
                <a:latin typeface="Georgia"/>
                <a:cs typeface="Georgia"/>
              </a:rPr>
              <a:t>e </a:t>
            </a:r>
            <a:r>
              <a:rPr sz="1150" spc="-5" dirty="0">
                <a:latin typeface="Georgia"/>
                <a:cs typeface="Georgia"/>
              </a:rPr>
              <a:t>all’esperienza diretta dei laboratori, mirando </a:t>
            </a:r>
            <a:r>
              <a:rPr sz="1150" dirty="0">
                <a:latin typeface="Georgia"/>
                <a:cs typeface="Georgia"/>
              </a:rPr>
              <a:t>a </a:t>
            </a:r>
            <a:r>
              <a:rPr sz="1150" spc="-5" dirty="0">
                <a:latin typeface="Georgia"/>
                <a:cs typeface="Georgia"/>
              </a:rPr>
              <a:t>rendere </a:t>
            </a:r>
            <a:r>
              <a:rPr sz="1150" dirty="0">
                <a:latin typeface="Georgia"/>
                <a:cs typeface="Georgia"/>
              </a:rPr>
              <a:t>la Banca </a:t>
            </a:r>
            <a:r>
              <a:rPr sz="1150" spc="-5" dirty="0">
                <a:latin typeface="Georgia"/>
                <a:cs typeface="Georgia"/>
              </a:rPr>
              <a:t>un  soggetto attivo al fianco della società civile, </a:t>
            </a:r>
            <a:r>
              <a:rPr sz="1150" dirty="0">
                <a:latin typeface="Georgia"/>
                <a:cs typeface="Georgia"/>
              </a:rPr>
              <a:t>ma </a:t>
            </a:r>
            <a:r>
              <a:rPr sz="1150" spc="-5" dirty="0">
                <a:latin typeface="Georgia"/>
                <a:cs typeface="Georgia"/>
              </a:rPr>
              <a:t>soprattutto un catalizzatore di cultura </a:t>
            </a:r>
            <a:r>
              <a:rPr sz="1150" dirty="0">
                <a:latin typeface="Georgia"/>
                <a:cs typeface="Georgia"/>
              </a:rPr>
              <a:t>e  </a:t>
            </a:r>
            <a:r>
              <a:rPr sz="1150" spc="-5" dirty="0">
                <a:latin typeface="Georgia"/>
                <a:cs typeface="Georgia"/>
              </a:rPr>
              <a:t>creatività sul territorio. Tutto </a:t>
            </a:r>
            <a:r>
              <a:rPr sz="1150" dirty="0">
                <a:latin typeface="Georgia"/>
                <a:cs typeface="Georgia"/>
              </a:rPr>
              <a:t>ciò </a:t>
            </a:r>
            <a:r>
              <a:rPr sz="1150" spc="-5" dirty="0">
                <a:latin typeface="Georgia"/>
                <a:cs typeface="Georgia"/>
              </a:rPr>
              <a:t>con </a:t>
            </a:r>
            <a:r>
              <a:rPr sz="1150" dirty="0">
                <a:latin typeface="Georgia"/>
                <a:cs typeface="Georgia"/>
              </a:rPr>
              <a:t>i </a:t>
            </a:r>
            <a:r>
              <a:rPr sz="1150" spc="-5" dirty="0">
                <a:latin typeface="Georgia"/>
                <a:cs typeface="Georgia"/>
              </a:rPr>
              <a:t>giovanissimi al centro, per avvicinare bambini </a:t>
            </a:r>
            <a:r>
              <a:rPr sz="1150" dirty="0">
                <a:latin typeface="Georgia"/>
                <a:cs typeface="Georgia"/>
              </a:rPr>
              <a:t>e </a:t>
            </a:r>
            <a:r>
              <a:rPr sz="1150" spc="-5" dirty="0">
                <a:latin typeface="Georgia"/>
                <a:cs typeface="Georgia"/>
              </a:rPr>
              <a:t>ragazzi  dai </a:t>
            </a:r>
            <a:r>
              <a:rPr sz="1150" dirty="0">
                <a:latin typeface="Georgia"/>
                <a:cs typeface="Georgia"/>
              </a:rPr>
              <a:t>6 </a:t>
            </a:r>
            <a:r>
              <a:rPr sz="1150" spc="-5" dirty="0">
                <a:latin typeface="Georgia"/>
                <a:cs typeface="Georgia"/>
              </a:rPr>
              <a:t>ai </a:t>
            </a:r>
            <a:r>
              <a:rPr sz="1150" dirty="0">
                <a:latin typeface="Georgia"/>
                <a:cs typeface="Georgia"/>
              </a:rPr>
              <a:t>13 </a:t>
            </a:r>
            <a:r>
              <a:rPr sz="1150" spc="-5" dirty="0">
                <a:latin typeface="Georgia"/>
                <a:cs typeface="Georgia"/>
              </a:rPr>
              <a:t>anni alla cultura. Filo conduttore di questa seconda </a:t>
            </a:r>
            <a:r>
              <a:rPr sz="1150" dirty="0">
                <a:latin typeface="Georgia"/>
                <a:cs typeface="Georgia"/>
              </a:rPr>
              <a:t>edizione è il </a:t>
            </a:r>
            <a:r>
              <a:rPr sz="1150" spc="-5" dirty="0">
                <a:latin typeface="Georgia"/>
                <a:cs typeface="Georgia"/>
              </a:rPr>
              <a:t>tema dei</a:t>
            </a:r>
            <a:r>
              <a:rPr sz="1150" spc="45" dirty="0">
                <a:latin typeface="Georgia"/>
                <a:cs typeface="Georgia"/>
              </a:rPr>
              <a:t> </a:t>
            </a:r>
            <a:r>
              <a:rPr sz="1150" spc="-5" dirty="0">
                <a:latin typeface="Georgia"/>
                <a:cs typeface="Georgia"/>
              </a:rPr>
              <a:t>segni:</a:t>
            </a:r>
            <a:endParaRPr sz="1150">
              <a:latin typeface="Georgia"/>
              <a:cs typeface="Georgia"/>
            </a:endParaRPr>
          </a:p>
          <a:p>
            <a:pPr marL="12700" marR="117475">
              <a:lnSpc>
                <a:spcPct val="108700"/>
              </a:lnSpc>
            </a:pPr>
            <a:r>
              <a:rPr sz="1150" spc="-5" dirty="0">
                <a:latin typeface="Georgia"/>
                <a:cs typeface="Georgia"/>
              </a:rPr>
              <a:t>“L’alfabeto del mondo. Leggiamo </a:t>
            </a:r>
            <a:r>
              <a:rPr sz="1150" dirty="0">
                <a:latin typeface="Georgia"/>
                <a:cs typeface="Georgia"/>
              </a:rPr>
              <a:t>i </a:t>
            </a:r>
            <a:r>
              <a:rPr sz="1150" spc="-5" dirty="0">
                <a:latin typeface="Georgia"/>
                <a:cs typeface="Georgia"/>
              </a:rPr>
              <a:t>segni intorno </a:t>
            </a:r>
            <a:r>
              <a:rPr sz="1150" dirty="0">
                <a:latin typeface="Georgia"/>
                <a:cs typeface="Georgia"/>
              </a:rPr>
              <a:t>a noi e </a:t>
            </a:r>
            <a:r>
              <a:rPr sz="1150" spc="-5" dirty="0">
                <a:latin typeface="Georgia"/>
                <a:cs typeface="Georgia"/>
              </a:rPr>
              <a:t>raccontiamo”, declinato da ciascuna  realtà </a:t>
            </a:r>
            <a:r>
              <a:rPr sz="1150" dirty="0">
                <a:latin typeface="Georgia"/>
                <a:cs typeface="Georgia"/>
              </a:rPr>
              <a:t>con </a:t>
            </a:r>
            <a:r>
              <a:rPr sz="1150" spc="-5" dirty="0">
                <a:latin typeface="Georgia"/>
                <a:cs typeface="Georgia"/>
              </a:rPr>
              <a:t>strumenti diversi </a:t>
            </a:r>
            <a:r>
              <a:rPr sz="1150" dirty="0">
                <a:latin typeface="Georgia"/>
                <a:cs typeface="Georgia"/>
              </a:rPr>
              <a:t>e </a:t>
            </a:r>
            <a:r>
              <a:rPr sz="1150" spc="-5" dirty="0">
                <a:latin typeface="Georgia"/>
                <a:cs typeface="Georgia"/>
              </a:rPr>
              <a:t>da punti di vista differenti, </a:t>
            </a:r>
            <a:r>
              <a:rPr sz="1150" dirty="0">
                <a:latin typeface="Georgia"/>
                <a:cs typeface="Georgia"/>
              </a:rPr>
              <a:t>alla </a:t>
            </a:r>
            <a:r>
              <a:rPr sz="1150" spc="-5" dirty="0">
                <a:latin typeface="Georgia"/>
                <a:cs typeface="Georgia"/>
              </a:rPr>
              <a:t>luce delle proprie specificità </a:t>
            </a:r>
            <a:r>
              <a:rPr sz="1150" dirty="0">
                <a:latin typeface="Georgia"/>
                <a:cs typeface="Georgia"/>
              </a:rPr>
              <a:t>e </a:t>
            </a:r>
            <a:r>
              <a:rPr sz="1150" spc="-5" dirty="0">
                <a:latin typeface="Georgia"/>
                <a:cs typeface="Georgia"/>
              </a:rPr>
              <a:t>di  quelle del territorio di appartenenza. Click City, </a:t>
            </a:r>
            <a:r>
              <a:rPr sz="1150" dirty="0">
                <a:latin typeface="Georgia"/>
                <a:cs typeface="Georgia"/>
              </a:rPr>
              <a:t>è </a:t>
            </a:r>
            <a:r>
              <a:rPr sz="1150" spc="-5" dirty="0">
                <a:latin typeface="Georgia"/>
                <a:cs typeface="Georgia"/>
              </a:rPr>
              <a:t>questo </a:t>
            </a:r>
            <a:r>
              <a:rPr sz="1150" dirty="0">
                <a:latin typeface="Georgia"/>
                <a:cs typeface="Georgia"/>
              </a:rPr>
              <a:t>il </a:t>
            </a:r>
            <a:r>
              <a:rPr sz="1150" spc="-5" dirty="0">
                <a:latin typeface="Georgia"/>
                <a:cs typeface="Georgia"/>
              </a:rPr>
              <a:t>titolo della mostra interattiva</a:t>
            </a:r>
            <a:r>
              <a:rPr sz="1150" spc="120" dirty="0">
                <a:latin typeface="Georgia"/>
                <a:cs typeface="Georgia"/>
              </a:rPr>
              <a:t> </a:t>
            </a:r>
            <a:r>
              <a:rPr sz="1150" spc="-5" dirty="0">
                <a:latin typeface="Georgia"/>
                <a:cs typeface="Georgia"/>
              </a:rPr>
              <a:t>di</a:t>
            </a:r>
            <a:endParaRPr sz="1150">
              <a:latin typeface="Georgia"/>
              <a:cs typeface="Georgia"/>
            </a:endParaRPr>
          </a:p>
          <a:p>
            <a:pPr marL="12700">
              <a:lnSpc>
                <a:spcPct val="100000"/>
              </a:lnSpc>
              <a:spcBef>
                <a:spcPts val="120"/>
              </a:spcBef>
            </a:pPr>
            <a:r>
              <a:rPr sz="1150" spc="-5" dirty="0">
                <a:latin typeface="Georgia"/>
                <a:cs typeface="Georgia"/>
              </a:rPr>
              <a:t>città d’artista che </a:t>
            </a:r>
            <a:r>
              <a:rPr sz="1150" dirty="0">
                <a:latin typeface="Georgia"/>
                <a:cs typeface="Georgia"/>
              </a:rPr>
              <a:t>è </a:t>
            </a:r>
            <a:r>
              <a:rPr sz="1150" spc="-5" dirty="0">
                <a:latin typeface="Georgia"/>
                <a:cs typeface="Georgia"/>
              </a:rPr>
              <a:t>stata allestita </a:t>
            </a:r>
            <a:r>
              <a:rPr sz="1150" dirty="0">
                <a:latin typeface="Georgia"/>
                <a:cs typeface="Georgia"/>
              </a:rPr>
              <a:t>a </a:t>
            </a:r>
            <a:r>
              <a:rPr sz="1150" spc="-5" dirty="0">
                <a:latin typeface="Georgia"/>
                <a:cs typeface="Georgia"/>
              </a:rPr>
              <a:t>Padova oggi, </a:t>
            </a:r>
            <a:r>
              <a:rPr sz="1150" dirty="0">
                <a:latin typeface="Georgia"/>
                <a:cs typeface="Georgia"/>
              </a:rPr>
              <a:t>20 </a:t>
            </a:r>
            <a:r>
              <a:rPr sz="1150" spc="-5" dirty="0">
                <a:latin typeface="Georgia"/>
                <a:cs typeface="Georgia"/>
              </a:rPr>
              <a:t>marzo, da Antonveneta-Mps </a:t>
            </a:r>
            <a:r>
              <a:rPr sz="1150" dirty="0">
                <a:latin typeface="Georgia"/>
                <a:cs typeface="Georgia"/>
              </a:rPr>
              <a:t>e </a:t>
            </a:r>
            <a:r>
              <a:rPr sz="1150" spc="-5" dirty="0">
                <a:latin typeface="Georgia"/>
                <a:cs typeface="Georgia"/>
              </a:rPr>
              <a:t>da</a:t>
            </a:r>
            <a:r>
              <a:rPr sz="1150" spc="114" dirty="0">
                <a:latin typeface="Georgia"/>
                <a:cs typeface="Georgia"/>
              </a:rPr>
              <a:t> </a:t>
            </a:r>
            <a:r>
              <a:rPr sz="1150" spc="-5" dirty="0">
                <a:latin typeface="Georgia"/>
                <a:cs typeface="Georgia"/>
              </a:rPr>
              <a:t>“Città</a:t>
            </a:r>
            <a:endParaRPr sz="1150">
              <a:latin typeface="Georgia"/>
              <a:cs typeface="Georgia"/>
            </a:endParaRPr>
          </a:p>
          <a:p>
            <a:pPr marL="12700" marR="21590">
              <a:lnSpc>
                <a:spcPct val="108900"/>
              </a:lnSpc>
              <a:spcBef>
                <a:spcPts val="10"/>
              </a:spcBef>
            </a:pPr>
            <a:r>
              <a:rPr sz="1150" spc="-5" dirty="0">
                <a:latin typeface="Georgia"/>
                <a:cs typeface="Georgia"/>
              </a:rPr>
              <a:t>Invisibili”. </a:t>
            </a:r>
            <a:r>
              <a:rPr sz="1150" dirty="0">
                <a:latin typeface="Georgia"/>
                <a:cs typeface="Georgia"/>
              </a:rPr>
              <a:t>L’iniziativa, </a:t>
            </a:r>
            <a:r>
              <a:rPr sz="1150" spc="-5" dirty="0">
                <a:latin typeface="Georgia"/>
                <a:cs typeface="Georgia"/>
              </a:rPr>
              <a:t>rivolta </a:t>
            </a:r>
            <a:r>
              <a:rPr sz="1150" dirty="0">
                <a:latin typeface="Georgia"/>
                <a:cs typeface="Georgia"/>
              </a:rPr>
              <a:t>a </a:t>
            </a:r>
            <a:r>
              <a:rPr sz="1150" spc="-5" dirty="0">
                <a:latin typeface="Georgia"/>
                <a:cs typeface="Georgia"/>
              </a:rPr>
              <a:t>due classi delle IV della scuola primaria statale Arcobaleno di  Padova, si </a:t>
            </a:r>
            <a:r>
              <a:rPr sz="1150" dirty="0">
                <a:latin typeface="Georgia"/>
                <a:cs typeface="Georgia"/>
              </a:rPr>
              <a:t>è </a:t>
            </a:r>
            <a:r>
              <a:rPr sz="1150" spc="-5" dirty="0">
                <a:latin typeface="Georgia"/>
                <a:cs typeface="Georgia"/>
              </a:rPr>
              <a:t>svolta presso lo storico Palazzo Montivecchi, che ospita la filiale di </a:t>
            </a:r>
            <a:r>
              <a:rPr sz="1150" dirty="0">
                <a:latin typeface="Georgia"/>
                <a:cs typeface="Georgia"/>
              </a:rPr>
              <a:t>via Verdi e </a:t>
            </a:r>
            <a:r>
              <a:rPr sz="1150" spc="-5" dirty="0">
                <a:latin typeface="Georgia"/>
                <a:cs typeface="Georgia"/>
              </a:rPr>
              <a:t>la  </a:t>
            </a:r>
            <a:r>
              <a:rPr sz="1150" spc="-10" dirty="0">
                <a:latin typeface="Georgia"/>
                <a:cs typeface="Georgia"/>
              </a:rPr>
              <a:t>sede </a:t>
            </a:r>
            <a:r>
              <a:rPr sz="1150" spc="-5" dirty="0">
                <a:latin typeface="Georgia"/>
                <a:cs typeface="Georgia"/>
              </a:rPr>
              <a:t>della Fondazione Antonveneta. Click City </a:t>
            </a:r>
            <a:r>
              <a:rPr sz="1150" dirty="0">
                <a:latin typeface="Georgia"/>
                <a:cs typeface="Georgia"/>
              </a:rPr>
              <a:t>è </a:t>
            </a:r>
            <a:r>
              <a:rPr sz="1150" spc="-5" dirty="0">
                <a:latin typeface="Georgia"/>
                <a:cs typeface="Georgia"/>
              </a:rPr>
              <a:t>una meravigliosa mostra di giganteschi libri  </a:t>
            </a:r>
            <a:r>
              <a:rPr sz="1150" dirty="0">
                <a:latin typeface="Georgia"/>
                <a:cs typeface="Georgia"/>
              </a:rPr>
              <a:t>pop-up </a:t>
            </a:r>
            <a:r>
              <a:rPr sz="1150" spc="-5" dirty="0">
                <a:latin typeface="Georgia"/>
                <a:cs typeface="Georgia"/>
              </a:rPr>
              <a:t>(apertura </a:t>
            </a:r>
            <a:r>
              <a:rPr sz="1150" dirty="0">
                <a:latin typeface="Georgia"/>
                <a:cs typeface="Georgia"/>
              </a:rPr>
              <a:t>100x70cm), </a:t>
            </a:r>
            <a:r>
              <a:rPr sz="1150" spc="-5" dirty="0">
                <a:latin typeface="Georgia"/>
                <a:cs typeface="Georgia"/>
              </a:rPr>
              <a:t>progettata dagli artisti </a:t>
            </a:r>
            <a:r>
              <a:rPr sz="1150" dirty="0">
                <a:latin typeface="Georgia"/>
                <a:cs typeface="Georgia"/>
              </a:rPr>
              <a:t>Maria Grazia Ragusa e </a:t>
            </a:r>
            <a:r>
              <a:rPr sz="1150" spc="-5" dirty="0">
                <a:latin typeface="Georgia"/>
                <a:cs typeface="Georgia"/>
              </a:rPr>
              <a:t>Samuele  Parpajola, per raccontare, attraverso </a:t>
            </a:r>
            <a:r>
              <a:rPr sz="1150" dirty="0">
                <a:latin typeface="Georgia"/>
                <a:cs typeface="Georgia"/>
              </a:rPr>
              <a:t>i </a:t>
            </a:r>
            <a:r>
              <a:rPr sz="1150" spc="-5" dirty="0">
                <a:latin typeface="Georgia"/>
                <a:cs typeface="Georgia"/>
              </a:rPr>
              <a:t>segni architettonici, l’evoluzione del paesaggio veneto </a:t>
            </a:r>
            <a:r>
              <a:rPr sz="1150" dirty="0">
                <a:latin typeface="Georgia"/>
                <a:cs typeface="Georgia"/>
              </a:rPr>
              <a:t>e  </a:t>
            </a:r>
            <a:r>
              <a:rPr sz="1150" spc="-5" dirty="0">
                <a:latin typeface="Georgia"/>
                <a:cs typeface="Georgia"/>
              </a:rPr>
              <a:t>dimostrare ai bambini la capacità dell’uomo di costruire, anche con la carta, alfabeti  immaginifici straordinari. Accompagnati dagli artisti, </a:t>
            </a:r>
            <a:r>
              <a:rPr sz="1150" dirty="0">
                <a:latin typeface="Georgia"/>
                <a:cs typeface="Georgia"/>
              </a:rPr>
              <a:t>i </a:t>
            </a:r>
            <a:r>
              <a:rPr sz="1150" spc="-5" dirty="0">
                <a:latin typeface="Georgia"/>
                <a:cs typeface="Georgia"/>
              </a:rPr>
              <a:t>bambini hanno </a:t>
            </a:r>
            <a:r>
              <a:rPr sz="1150" dirty="0">
                <a:latin typeface="Georgia"/>
                <a:cs typeface="Georgia"/>
              </a:rPr>
              <a:t>avuto </a:t>
            </a:r>
            <a:r>
              <a:rPr sz="1150" spc="-5" dirty="0">
                <a:latin typeface="Georgia"/>
                <a:cs typeface="Georgia"/>
              </a:rPr>
              <a:t>l’opportunità di  esplorare lo sviluppo di paesaggi storici </a:t>
            </a:r>
            <a:r>
              <a:rPr sz="1150" dirty="0">
                <a:latin typeface="Georgia"/>
                <a:cs typeface="Georgia"/>
              </a:rPr>
              <a:t>e </a:t>
            </a:r>
            <a:r>
              <a:rPr sz="1150" spc="-5" dirty="0">
                <a:latin typeface="Georgia"/>
                <a:cs typeface="Georgia"/>
              </a:rPr>
              <a:t>immaginari. Attraverso </a:t>
            </a:r>
            <a:r>
              <a:rPr sz="1150" dirty="0">
                <a:latin typeface="Georgia"/>
                <a:cs typeface="Georgia"/>
              </a:rPr>
              <a:t>i </a:t>
            </a:r>
            <a:r>
              <a:rPr sz="1150" spc="-5" dirty="0">
                <a:latin typeface="Georgia"/>
                <a:cs typeface="Georgia"/>
              </a:rPr>
              <a:t>segni architettonici di città  storiche </a:t>
            </a:r>
            <a:r>
              <a:rPr sz="1150" dirty="0">
                <a:latin typeface="Georgia"/>
                <a:cs typeface="Georgia"/>
              </a:rPr>
              <a:t>e </a:t>
            </a:r>
            <a:r>
              <a:rPr sz="1150" spc="-5" dirty="0">
                <a:latin typeface="Georgia"/>
                <a:cs typeface="Georgia"/>
              </a:rPr>
              <a:t>città immaginarie, si </a:t>
            </a:r>
            <a:r>
              <a:rPr sz="1150" dirty="0">
                <a:latin typeface="Georgia"/>
                <a:cs typeface="Georgia"/>
              </a:rPr>
              <a:t>avvicinano </a:t>
            </a:r>
            <a:r>
              <a:rPr sz="1150" spc="-5" dirty="0">
                <a:latin typeface="Georgia"/>
                <a:cs typeface="Georgia"/>
              </a:rPr>
              <a:t>così ad un mondo, che potrà essere successivamente  sperimentato </a:t>
            </a:r>
            <a:r>
              <a:rPr sz="1150" dirty="0">
                <a:latin typeface="Georgia"/>
                <a:cs typeface="Georgia"/>
              </a:rPr>
              <a:t>in un </a:t>
            </a:r>
            <a:r>
              <a:rPr sz="1150" spc="-5" dirty="0">
                <a:latin typeface="Georgia"/>
                <a:cs typeface="Georgia"/>
              </a:rPr>
              <a:t>laboratorio appositamente dedicato di paper engineering. </a:t>
            </a:r>
            <a:r>
              <a:rPr sz="1150" dirty="0">
                <a:latin typeface="Georgia"/>
                <a:cs typeface="Georgia"/>
              </a:rPr>
              <a:t>Dopo il </a:t>
            </a:r>
            <a:r>
              <a:rPr sz="1150" spc="-5" dirty="0">
                <a:latin typeface="Georgia"/>
                <a:cs typeface="Georgia"/>
              </a:rPr>
              <a:t>successo  della prima edizione </a:t>
            </a:r>
            <a:r>
              <a:rPr sz="1150" dirty="0">
                <a:latin typeface="Georgia"/>
                <a:cs typeface="Georgia"/>
              </a:rPr>
              <a:t>2014 </a:t>
            </a:r>
            <a:r>
              <a:rPr sz="1150" spc="-5" dirty="0">
                <a:latin typeface="Georgia"/>
                <a:cs typeface="Georgia"/>
              </a:rPr>
              <a:t>che ha visto </a:t>
            </a:r>
            <a:r>
              <a:rPr sz="1150" dirty="0">
                <a:latin typeface="Georgia"/>
                <a:cs typeface="Georgia"/>
              </a:rPr>
              <a:t>50 </a:t>
            </a:r>
            <a:r>
              <a:rPr sz="1150" spc="-5" dirty="0">
                <a:latin typeface="Georgia"/>
                <a:cs typeface="Georgia"/>
              </a:rPr>
              <a:t>città coinvolte </a:t>
            </a:r>
            <a:r>
              <a:rPr sz="1150" dirty="0">
                <a:latin typeface="Georgia"/>
                <a:cs typeface="Georgia"/>
              </a:rPr>
              <a:t>e </a:t>
            </a:r>
            <a:r>
              <a:rPr sz="1150" spc="-5" dirty="0">
                <a:latin typeface="Georgia"/>
                <a:cs typeface="Georgia"/>
              </a:rPr>
              <a:t>più di </a:t>
            </a:r>
            <a:r>
              <a:rPr sz="1150" dirty="0">
                <a:latin typeface="Georgia"/>
                <a:cs typeface="Georgia"/>
              </a:rPr>
              <a:t>10.000 </a:t>
            </a:r>
            <a:r>
              <a:rPr sz="1150" spc="-5" dirty="0">
                <a:latin typeface="Georgia"/>
                <a:cs typeface="Georgia"/>
              </a:rPr>
              <a:t>bambini </a:t>
            </a:r>
            <a:r>
              <a:rPr sz="1150" dirty="0">
                <a:latin typeface="Georgia"/>
                <a:cs typeface="Georgia"/>
              </a:rPr>
              <a:t>e </a:t>
            </a:r>
            <a:r>
              <a:rPr sz="1150" spc="-5" dirty="0">
                <a:latin typeface="Georgia"/>
                <a:cs typeface="Georgia"/>
              </a:rPr>
              <a:t>ragazzi  cimentarsi con </a:t>
            </a:r>
            <a:r>
              <a:rPr sz="1150" dirty="0">
                <a:latin typeface="Georgia"/>
                <a:cs typeface="Georgia"/>
              </a:rPr>
              <a:t>il </a:t>
            </a:r>
            <a:r>
              <a:rPr sz="1150" spc="-5" dirty="0">
                <a:latin typeface="Georgia"/>
                <a:cs typeface="Georgia"/>
              </a:rPr>
              <a:t>tema del Museo Immaginario, </a:t>
            </a:r>
            <a:r>
              <a:rPr sz="1150" dirty="0">
                <a:latin typeface="Georgia"/>
                <a:cs typeface="Georgia"/>
              </a:rPr>
              <a:t>Banca </a:t>
            </a:r>
            <a:r>
              <a:rPr sz="1150" spc="-5" dirty="0">
                <a:latin typeface="Georgia"/>
                <a:cs typeface="Georgia"/>
              </a:rPr>
              <a:t>Mps torna </a:t>
            </a:r>
            <a:r>
              <a:rPr sz="1150" dirty="0">
                <a:latin typeface="Georgia"/>
                <a:cs typeface="Georgia"/>
              </a:rPr>
              <a:t>a </a:t>
            </a:r>
            <a:r>
              <a:rPr sz="1150" spc="-5" dirty="0">
                <a:latin typeface="Georgia"/>
                <a:cs typeface="Georgia"/>
              </a:rPr>
              <a:t>garantire </a:t>
            </a:r>
            <a:r>
              <a:rPr sz="1150" dirty="0">
                <a:latin typeface="Georgia"/>
                <a:cs typeface="Georgia"/>
              </a:rPr>
              <a:t>il </a:t>
            </a:r>
            <a:r>
              <a:rPr sz="1150" spc="-5" dirty="0">
                <a:latin typeface="Georgia"/>
                <a:cs typeface="Georgia"/>
              </a:rPr>
              <a:t>proprio  appoggio </a:t>
            </a:r>
            <a:r>
              <a:rPr sz="1150" dirty="0">
                <a:latin typeface="Georgia"/>
                <a:cs typeface="Georgia"/>
              </a:rPr>
              <a:t>al </a:t>
            </a:r>
            <a:r>
              <a:rPr sz="1150" spc="-5" dirty="0">
                <a:latin typeface="Georgia"/>
                <a:cs typeface="Georgia"/>
              </a:rPr>
              <a:t>“Festival della Cultura Creativa”, perché scommettere sui </a:t>
            </a:r>
            <a:r>
              <a:rPr sz="1150" dirty="0">
                <a:latin typeface="Georgia"/>
                <a:cs typeface="Georgia"/>
              </a:rPr>
              <a:t>giovani e </a:t>
            </a:r>
            <a:r>
              <a:rPr sz="1150" spc="-5" dirty="0">
                <a:latin typeface="Georgia"/>
                <a:cs typeface="Georgia"/>
              </a:rPr>
              <a:t>sulla</a:t>
            </a:r>
            <a:r>
              <a:rPr sz="1150" spc="5" dirty="0">
                <a:latin typeface="Georgia"/>
                <a:cs typeface="Georgia"/>
              </a:rPr>
              <a:t> </a:t>
            </a:r>
            <a:r>
              <a:rPr sz="1150" spc="-5" dirty="0">
                <a:latin typeface="Georgia"/>
                <a:cs typeface="Georgia"/>
              </a:rPr>
              <a:t>cultura</a:t>
            </a:r>
            <a:endParaRPr sz="1150">
              <a:latin typeface="Georgia"/>
              <a:cs typeface="Georgia"/>
            </a:endParaRPr>
          </a:p>
        </p:txBody>
      </p:sp>
      <p:sp>
        <p:nvSpPr>
          <p:cNvPr id="5" name="object 5"/>
          <p:cNvSpPr/>
          <p:nvPr/>
        </p:nvSpPr>
        <p:spPr>
          <a:xfrm>
            <a:off x="2589529" y="2442971"/>
            <a:ext cx="2379345" cy="68973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14375" y="3848099"/>
            <a:ext cx="2886075" cy="16224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024245" cy="263398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860800">
              <a:lnSpc>
                <a:spcPts val="1839"/>
              </a:lnSpc>
            </a:pPr>
            <a:r>
              <a:rPr sz="1600" b="1" spc="-5" dirty="0">
                <a:latin typeface="Arial"/>
                <a:cs typeface="Arial"/>
              </a:rPr>
              <a:t>In</a:t>
            </a:r>
            <a:r>
              <a:rPr sz="1600" b="1" spc="-15" dirty="0">
                <a:latin typeface="Arial"/>
                <a:cs typeface="Arial"/>
              </a:rPr>
              <a:t>d</a:t>
            </a:r>
            <a:r>
              <a:rPr sz="1600" b="1" dirty="0">
                <a:latin typeface="Arial"/>
                <a:cs typeface="Arial"/>
              </a:rPr>
              <a:t>u</a:t>
            </a:r>
            <a:r>
              <a:rPr sz="1600" b="1" spc="-5" dirty="0">
                <a:latin typeface="Arial"/>
                <a:cs typeface="Arial"/>
              </a:rPr>
              <a:t>stria</a:t>
            </a:r>
            <a:r>
              <a:rPr sz="1600" b="1" spc="5" dirty="0">
                <a:latin typeface="Arial"/>
                <a:cs typeface="Arial"/>
              </a:rPr>
              <a:t>e</a:t>
            </a:r>
            <a:r>
              <a:rPr sz="1600" b="1" spc="-5" dirty="0">
                <a:latin typeface="Arial"/>
                <a:cs typeface="Arial"/>
              </a:rPr>
              <a:t>fi</a:t>
            </a:r>
            <a:r>
              <a:rPr sz="1600" b="1" spc="-15" dirty="0">
                <a:latin typeface="Arial"/>
                <a:cs typeface="Arial"/>
              </a:rPr>
              <a:t>n</a:t>
            </a:r>
            <a:r>
              <a:rPr sz="1600" b="1" spc="5" dirty="0">
                <a:latin typeface="Arial"/>
                <a:cs typeface="Arial"/>
              </a:rPr>
              <a:t>a</a:t>
            </a:r>
            <a:r>
              <a:rPr sz="1600" b="1" spc="-5" dirty="0">
                <a:latin typeface="Arial"/>
                <a:cs typeface="Arial"/>
              </a:rPr>
              <a:t>nza.com  20 marzo</a:t>
            </a:r>
            <a:r>
              <a:rPr sz="1600" b="1" spc="-1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spcBef>
                <a:spcPts val="35"/>
              </a:spcBef>
            </a:pPr>
            <a:endParaRPr sz="2150">
              <a:latin typeface="Times New Roman"/>
              <a:cs typeface="Times New Roman"/>
            </a:endParaRPr>
          </a:p>
          <a:p>
            <a:pPr marL="12700" marR="5080">
              <a:lnSpc>
                <a:spcPct val="108700"/>
              </a:lnSpc>
            </a:pPr>
            <a:r>
              <a:rPr sz="1150" spc="-5" dirty="0">
                <a:latin typeface="Georgia"/>
                <a:cs typeface="Georgia"/>
              </a:rPr>
              <a:t>significa scommettere sul futuro </a:t>
            </a:r>
            <a:r>
              <a:rPr sz="1150" dirty="0">
                <a:latin typeface="Georgia"/>
                <a:cs typeface="Georgia"/>
              </a:rPr>
              <a:t>e </a:t>
            </a:r>
            <a:r>
              <a:rPr sz="1150" spc="-5" dirty="0">
                <a:latin typeface="Georgia"/>
                <a:cs typeface="Georgia"/>
              </a:rPr>
              <a:t>promuovere lo sviluppo </a:t>
            </a:r>
            <a:r>
              <a:rPr sz="1150" dirty="0">
                <a:latin typeface="Georgia"/>
                <a:cs typeface="Georgia"/>
              </a:rPr>
              <a:t>e </a:t>
            </a:r>
            <a:r>
              <a:rPr sz="1150" spc="-5" dirty="0">
                <a:latin typeface="Georgia"/>
                <a:cs typeface="Georgia"/>
              </a:rPr>
              <a:t>la crescita di un’intera comunità,  portatrice di valori </a:t>
            </a:r>
            <a:r>
              <a:rPr sz="1150" dirty="0">
                <a:latin typeface="Georgia"/>
                <a:cs typeface="Georgia"/>
              </a:rPr>
              <a:t>e innovazione. </a:t>
            </a:r>
            <a:r>
              <a:rPr sz="1150" spc="-5" dirty="0">
                <a:latin typeface="Georgia"/>
                <a:cs typeface="Georgia"/>
              </a:rPr>
              <a:t>Il programma del Festival vede </a:t>
            </a:r>
            <a:r>
              <a:rPr sz="1150" dirty="0">
                <a:latin typeface="Georgia"/>
                <a:cs typeface="Georgia"/>
              </a:rPr>
              <a:t>quest’anno </a:t>
            </a:r>
            <a:r>
              <a:rPr sz="1150" spc="-5" dirty="0">
                <a:latin typeface="Georgia"/>
                <a:cs typeface="Georgia"/>
              </a:rPr>
              <a:t>oltre ottanta  iniziative dedicate ad arte, archeologia, musica, </a:t>
            </a:r>
            <a:r>
              <a:rPr sz="1150" dirty="0">
                <a:latin typeface="Georgia"/>
                <a:cs typeface="Georgia"/>
              </a:rPr>
              <a:t>canto, </a:t>
            </a:r>
            <a:r>
              <a:rPr sz="1150" spc="-10" dirty="0">
                <a:latin typeface="Georgia"/>
                <a:cs typeface="Georgia"/>
              </a:rPr>
              <a:t>lettura, </a:t>
            </a:r>
            <a:r>
              <a:rPr sz="1150" spc="-5" dirty="0">
                <a:latin typeface="Georgia"/>
                <a:cs typeface="Georgia"/>
              </a:rPr>
              <a:t>teatro, robotica, nuove  tecnologie, svolte </a:t>
            </a:r>
            <a:r>
              <a:rPr sz="1150" dirty="0">
                <a:latin typeface="Georgia"/>
                <a:cs typeface="Georgia"/>
              </a:rPr>
              <a:t>in </a:t>
            </a:r>
            <a:r>
              <a:rPr sz="1150" spc="-5" dirty="0">
                <a:latin typeface="Georgia"/>
                <a:cs typeface="Georgia"/>
              </a:rPr>
              <a:t>collaborazione con scuole </a:t>
            </a:r>
            <a:r>
              <a:rPr sz="1150" dirty="0">
                <a:latin typeface="Georgia"/>
                <a:cs typeface="Georgia"/>
              </a:rPr>
              <a:t>e </a:t>
            </a:r>
            <a:r>
              <a:rPr sz="1150" spc="-5" dirty="0">
                <a:latin typeface="Georgia"/>
                <a:cs typeface="Georgia"/>
              </a:rPr>
              <a:t>Associazioni del</a:t>
            </a:r>
            <a:r>
              <a:rPr sz="1150" spc="5" dirty="0">
                <a:latin typeface="Georgia"/>
                <a:cs typeface="Georgia"/>
              </a:rPr>
              <a:t> </a:t>
            </a:r>
            <a:r>
              <a:rPr sz="1150" dirty="0">
                <a:latin typeface="Georgia"/>
                <a:cs typeface="Georgia"/>
              </a:rPr>
              <a:t>territorio....</a:t>
            </a:r>
            <a:endParaRPr sz="1150">
              <a:latin typeface="Georgia"/>
              <a:cs typeface="Georgia"/>
            </a:endParaRPr>
          </a:p>
          <a:p>
            <a:pPr marL="12700">
              <a:lnSpc>
                <a:spcPct val="100000"/>
              </a:lnSpc>
              <a:spcBef>
                <a:spcPts val="130"/>
              </a:spcBef>
            </a:pPr>
            <a:r>
              <a:rPr sz="1150" spc="-5" dirty="0">
                <a:solidFill>
                  <a:srgbClr val="CC0000"/>
                </a:solidFill>
                <a:latin typeface="Georgia"/>
                <a:cs typeface="Georgia"/>
              </a:rPr>
              <a:t>Venerdì</a:t>
            </a:r>
            <a:r>
              <a:rPr sz="1150" spc="-10" dirty="0">
                <a:solidFill>
                  <a:srgbClr val="CC0000"/>
                </a:solidFill>
                <a:latin typeface="Georgia"/>
                <a:cs typeface="Georgia"/>
              </a:rPr>
              <a:t> </a:t>
            </a:r>
            <a:r>
              <a:rPr sz="1150" dirty="0">
                <a:solidFill>
                  <a:srgbClr val="CC0000"/>
                </a:solidFill>
                <a:latin typeface="Georgia"/>
                <a:cs typeface="Georgia"/>
              </a:rPr>
              <a:t>20/03/15</a:t>
            </a:r>
            <a:endParaRPr sz="1150">
              <a:latin typeface="Georgia"/>
              <a:cs typeface="Georgi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dirty="0">
                <a:latin typeface="Arial"/>
                <a:cs typeface="Arial"/>
              </a:rPr>
              <a:t>MFNews</a:t>
            </a:r>
            <a:endParaRPr sz="1600">
              <a:latin typeface="Arial"/>
              <a:cs typeface="Arial"/>
            </a:endParaRPr>
          </a:p>
          <a:p>
            <a:pPr marL="12700">
              <a:lnSpc>
                <a:spcPts val="1880"/>
              </a:lnSpc>
            </a:pPr>
            <a:r>
              <a:rPr sz="1600" b="1" spc="-5" dirty="0">
                <a:latin typeface="Arial"/>
                <a:cs typeface="Arial"/>
              </a:rPr>
              <a:t>9 marzo</a:t>
            </a:r>
            <a:r>
              <a:rPr sz="1600" b="1" spc="-20"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52600" y="3051174"/>
            <a:ext cx="4131661" cy="269487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57785">
              <a:lnSpc>
                <a:spcPts val="1839"/>
              </a:lnSpc>
            </a:pPr>
            <a:r>
              <a:rPr sz="1600" b="1" spc="-5" dirty="0">
                <a:latin typeface="Arial"/>
                <a:cs typeface="Arial"/>
              </a:rPr>
              <a:t>It.</a:t>
            </a:r>
            <a:r>
              <a:rPr sz="1600" b="1" spc="-15" dirty="0">
                <a:latin typeface="Arial"/>
                <a:cs typeface="Arial"/>
              </a:rPr>
              <a:t>g</a:t>
            </a:r>
            <a:r>
              <a:rPr sz="1600" b="1" spc="5" dirty="0">
                <a:latin typeface="Arial"/>
                <a:cs typeface="Arial"/>
              </a:rPr>
              <a:t>e</a:t>
            </a:r>
            <a:r>
              <a:rPr sz="1600" b="1" spc="-5" dirty="0">
                <a:latin typeface="Arial"/>
                <a:cs typeface="Arial"/>
              </a:rPr>
              <a:t>os</a:t>
            </a:r>
            <a:r>
              <a:rPr sz="1600" b="1" spc="-1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s.com  20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564763"/>
            <a:ext cx="5281930" cy="1092200"/>
          </a:xfrm>
          <a:prstGeom prst="rect">
            <a:avLst/>
          </a:prstGeom>
        </p:spPr>
        <p:txBody>
          <a:bodyPr vert="horz" wrap="square" lIns="0" tIns="36830" rIns="0" bIns="0" rtlCol="0">
            <a:spAutoFit/>
          </a:bodyPr>
          <a:lstStyle/>
          <a:p>
            <a:pPr marL="12700" marR="5080">
              <a:lnSpc>
                <a:spcPts val="2760"/>
              </a:lnSpc>
              <a:spcBef>
                <a:spcPts val="290"/>
              </a:spcBef>
            </a:pPr>
            <a:r>
              <a:rPr sz="2400" b="1" spc="-5" dirty="0">
                <a:latin typeface="Times New Roman"/>
                <a:cs typeface="Times New Roman"/>
              </a:rPr>
              <a:t>Matesepedia: </a:t>
            </a:r>
            <a:r>
              <a:rPr sz="2400" b="1" dirty="0">
                <a:latin typeface="Times New Roman"/>
                <a:cs typeface="Times New Roman"/>
              </a:rPr>
              <a:t>la </a:t>
            </a:r>
            <a:r>
              <a:rPr sz="2400" b="1" spc="-5" dirty="0">
                <a:latin typeface="Times New Roman"/>
                <a:cs typeface="Times New Roman"/>
              </a:rPr>
              <a:t>fantasia dei bambini nel  </a:t>
            </a:r>
            <a:r>
              <a:rPr sz="2400" b="1" dirty="0">
                <a:latin typeface="Times New Roman"/>
                <a:cs typeface="Times New Roman"/>
              </a:rPr>
              <a:t>Festival </a:t>
            </a:r>
            <a:r>
              <a:rPr sz="2400" b="1" spc="-5" dirty="0">
                <a:latin typeface="Times New Roman"/>
                <a:cs typeface="Times New Roman"/>
              </a:rPr>
              <a:t>della Cultura</a:t>
            </a:r>
            <a:r>
              <a:rPr sz="2400" b="1" spc="-15" dirty="0">
                <a:latin typeface="Times New Roman"/>
                <a:cs typeface="Times New Roman"/>
              </a:rPr>
              <a:t> </a:t>
            </a:r>
            <a:r>
              <a:rPr sz="2400" b="1" spc="-10" dirty="0">
                <a:latin typeface="Times New Roman"/>
                <a:cs typeface="Times New Roman"/>
              </a:rPr>
              <a:t>Creativa</a:t>
            </a:r>
            <a:endParaRPr sz="2400">
              <a:latin typeface="Times New Roman"/>
              <a:cs typeface="Times New Roman"/>
            </a:endParaRPr>
          </a:p>
          <a:p>
            <a:pPr marL="12700">
              <a:lnSpc>
                <a:spcPct val="100000"/>
              </a:lnSpc>
              <a:spcBef>
                <a:spcPts val="1250"/>
              </a:spcBef>
            </a:pPr>
            <a:r>
              <a:rPr sz="1200" dirty="0">
                <a:latin typeface="Times New Roman"/>
                <a:cs typeface="Times New Roman"/>
              </a:rPr>
              <a:t>in </a:t>
            </a:r>
            <a:r>
              <a:rPr sz="1200" u="sng" spc="-5" dirty="0">
                <a:solidFill>
                  <a:srgbClr val="0000FF"/>
                </a:solidFill>
                <a:uFill>
                  <a:solidFill>
                    <a:srgbClr val="0000FF"/>
                  </a:solidFill>
                </a:uFill>
                <a:latin typeface="Times New Roman"/>
                <a:cs typeface="Times New Roman"/>
                <a:hlinkClick r:id="rId3"/>
              </a:rPr>
              <a:t>Arte </a:t>
            </a:r>
            <a:r>
              <a:rPr sz="1200" u="sng" dirty="0">
                <a:solidFill>
                  <a:srgbClr val="0000FF"/>
                </a:solidFill>
                <a:uFill>
                  <a:solidFill>
                    <a:srgbClr val="0000FF"/>
                  </a:solidFill>
                </a:uFill>
                <a:latin typeface="Times New Roman"/>
                <a:cs typeface="Times New Roman"/>
                <a:hlinkClick r:id="rId3"/>
              </a:rPr>
              <a:t>e </a:t>
            </a:r>
            <a:r>
              <a:rPr sz="1200" u="sng" spc="-5" dirty="0">
                <a:solidFill>
                  <a:srgbClr val="0000FF"/>
                </a:solidFill>
                <a:uFill>
                  <a:solidFill>
                    <a:srgbClr val="0000FF"/>
                  </a:solidFill>
                </a:uFill>
                <a:latin typeface="Times New Roman"/>
                <a:cs typeface="Times New Roman"/>
                <a:hlinkClick r:id="rId3"/>
              </a:rPr>
              <a:t>Cultura</a:t>
            </a:r>
            <a:r>
              <a:rPr sz="1200" spc="-5" dirty="0">
                <a:solidFill>
                  <a:srgbClr val="0000FF"/>
                </a:solidFill>
                <a:latin typeface="Times New Roman"/>
                <a:cs typeface="Times New Roman"/>
                <a:hlinkClick r:id="rId3"/>
              </a:rPr>
              <a:t> </a:t>
            </a:r>
            <a:r>
              <a:rPr sz="1200" dirty="0">
                <a:latin typeface="Times New Roman"/>
                <a:cs typeface="Times New Roman"/>
              </a:rPr>
              <a:t>20 marzo</a:t>
            </a:r>
            <a:r>
              <a:rPr sz="1200" spc="-10" dirty="0">
                <a:latin typeface="Times New Roman"/>
                <a:cs typeface="Times New Roman"/>
              </a:rPr>
              <a:t> </a:t>
            </a:r>
            <a:r>
              <a:rPr sz="1200" dirty="0">
                <a:latin typeface="Times New Roman"/>
                <a:cs typeface="Times New Roman"/>
              </a:rPr>
              <a:t>2015</a:t>
            </a:r>
            <a:endParaRPr sz="1200">
              <a:latin typeface="Times New Roman"/>
              <a:cs typeface="Times New Roman"/>
            </a:endParaRPr>
          </a:p>
        </p:txBody>
      </p:sp>
      <p:sp>
        <p:nvSpPr>
          <p:cNvPr id="5" name="object 5"/>
          <p:cNvSpPr txBox="1"/>
          <p:nvPr/>
        </p:nvSpPr>
        <p:spPr>
          <a:xfrm>
            <a:off x="706627" y="6533768"/>
            <a:ext cx="6147435" cy="3363595"/>
          </a:xfrm>
          <a:prstGeom prst="rect">
            <a:avLst/>
          </a:prstGeom>
        </p:spPr>
        <p:txBody>
          <a:bodyPr vert="horz" wrap="square" lIns="0" tIns="24765" rIns="0" bIns="0" rtlCol="0">
            <a:spAutoFit/>
          </a:bodyPr>
          <a:lstStyle/>
          <a:p>
            <a:pPr marL="12700" marR="8890" algn="just">
              <a:lnSpc>
                <a:spcPts val="1380"/>
              </a:lnSpc>
              <a:spcBef>
                <a:spcPts val="195"/>
              </a:spcBef>
            </a:pPr>
            <a:r>
              <a:rPr sz="1200" b="1" spc="-5" dirty="0">
                <a:latin typeface="Times New Roman"/>
                <a:cs typeface="Times New Roman"/>
              </a:rPr>
              <a:t>Un </a:t>
            </a:r>
            <a:r>
              <a:rPr sz="1200" b="1" dirty="0">
                <a:latin typeface="Times New Roman"/>
                <a:cs typeface="Times New Roman"/>
              </a:rPr>
              <a:t>grande </a:t>
            </a:r>
            <a:r>
              <a:rPr sz="1200" b="1" spc="-5" dirty="0">
                <a:latin typeface="Times New Roman"/>
                <a:cs typeface="Times New Roman"/>
              </a:rPr>
              <a:t>libro-raccolta di immagini </a:t>
            </a:r>
            <a:r>
              <a:rPr sz="1200" b="1" dirty="0">
                <a:latin typeface="Times New Roman"/>
                <a:cs typeface="Times New Roman"/>
              </a:rPr>
              <a:t>e storie nate dalla fantasia </a:t>
            </a:r>
            <a:r>
              <a:rPr sz="1200" b="1" spc="-5" dirty="0">
                <a:latin typeface="Times New Roman"/>
                <a:cs typeface="Times New Roman"/>
              </a:rPr>
              <a:t>dei ragazzi, </a:t>
            </a:r>
            <a:r>
              <a:rPr sz="1200" b="1" dirty="0">
                <a:latin typeface="Times New Roman"/>
                <a:cs typeface="Times New Roman"/>
              </a:rPr>
              <a:t>sarà </a:t>
            </a:r>
            <a:r>
              <a:rPr sz="1200" b="1" spc="-5" dirty="0">
                <a:latin typeface="Times New Roman"/>
                <a:cs typeface="Times New Roman"/>
              </a:rPr>
              <a:t>presentato </a:t>
            </a:r>
            <a:r>
              <a:rPr sz="1200" b="1" dirty="0">
                <a:latin typeface="Times New Roman"/>
                <a:cs typeface="Times New Roman"/>
              </a:rPr>
              <a:t>a  </a:t>
            </a:r>
            <a:r>
              <a:rPr sz="1200" b="1" spc="-5" dirty="0">
                <a:latin typeface="Times New Roman"/>
                <a:cs typeface="Times New Roman"/>
              </a:rPr>
              <a:t>tutti sabato </a:t>
            </a:r>
            <a:r>
              <a:rPr sz="1200" b="1" dirty="0">
                <a:latin typeface="Times New Roman"/>
                <a:cs typeface="Times New Roman"/>
              </a:rPr>
              <a:t>21 </a:t>
            </a:r>
            <a:r>
              <a:rPr sz="1200" b="1" spc="-5" dirty="0">
                <a:latin typeface="Times New Roman"/>
                <a:cs typeface="Times New Roman"/>
              </a:rPr>
              <a:t>marzo </a:t>
            </a:r>
            <a:r>
              <a:rPr sz="1200" b="1" dirty="0">
                <a:latin typeface="Times New Roman"/>
                <a:cs typeface="Times New Roman"/>
              </a:rPr>
              <a:t>alle 17 </a:t>
            </a:r>
            <a:r>
              <a:rPr sz="1200" b="1" spc="-5" dirty="0">
                <a:latin typeface="Times New Roman"/>
                <a:cs typeface="Times New Roman"/>
              </a:rPr>
              <a:t>nell’Auditorium del Parco Regionale del Matese </a:t>
            </a:r>
            <a:r>
              <a:rPr sz="1200" b="1" dirty="0">
                <a:latin typeface="Times New Roman"/>
                <a:cs typeface="Times New Roman"/>
              </a:rPr>
              <a:t>in </a:t>
            </a:r>
            <a:r>
              <a:rPr sz="1200" b="1" spc="-5" dirty="0">
                <a:latin typeface="Times New Roman"/>
                <a:cs typeface="Times New Roman"/>
              </a:rPr>
              <a:t>Sant’Angelo  d’Alife.</a:t>
            </a:r>
            <a:endParaRPr sz="1200">
              <a:latin typeface="Times New Roman"/>
              <a:cs typeface="Times New Roman"/>
            </a:endParaRPr>
          </a:p>
          <a:p>
            <a:pPr>
              <a:lnSpc>
                <a:spcPct val="100000"/>
              </a:lnSpc>
              <a:spcBef>
                <a:spcPts val="20"/>
              </a:spcBef>
            </a:pPr>
            <a:endParaRPr sz="1150">
              <a:latin typeface="Times New Roman"/>
              <a:cs typeface="Times New Roman"/>
            </a:endParaRPr>
          </a:p>
          <a:p>
            <a:pPr marL="12700" marR="5080" algn="just">
              <a:lnSpc>
                <a:spcPct val="95800"/>
              </a:lnSpc>
            </a:pPr>
            <a:r>
              <a:rPr sz="1200" spc="-10" dirty="0">
                <a:latin typeface="Times New Roman"/>
                <a:cs typeface="Times New Roman"/>
              </a:rPr>
              <a:t>Il </a:t>
            </a:r>
            <a:r>
              <a:rPr sz="1200" spc="-5" dirty="0">
                <a:latin typeface="Times New Roman"/>
                <a:cs typeface="Times New Roman"/>
              </a:rPr>
              <a:t>Festival della Cultura Creativa </a:t>
            </a:r>
            <a:r>
              <a:rPr sz="1200" dirty="0">
                <a:latin typeface="Times New Roman"/>
                <a:cs typeface="Times New Roman"/>
              </a:rPr>
              <a:t>è la manifestazione nazionale, </a:t>
            </a:r>
            <a:r>
              <a:rPr sz="1200" spc="-5" dirty="0">
                <a:latin typeface="Times New Roman"/>
                <a:cs typeface="Times New Roman"/>
              </a:rPr>
              <a:t>organizzata dalle Banche con </a:t>
            </a:r>
            <a:r>
              <a:rPr sz="1200" dirty="0">
                <a:latin typeface="Times New Roman"/>
                <a:cs typeface="Times New Roman"/>
              </a:rPr>
              <a:t>il  </a:t>
            </a:r>
            <a:r>
              <a:rPr sz="1200" spc="-5" dirty="0">
                <a:latin typeface="Times New Roman"/>
                <a:cs typeface="Times New Roman"/>
              </a:rPr>
              <a:t>coordinamento dell’Abi, interamente dedicata alla cultura per ragazzi che </a:t>
            </a:r>
            <a:r>
              <a:rPr sz="1200" dirty="0">
                <a:latin typeface="Times New Roman"/>
                <a:cs typeface="Times New Roman"/>
              </a:rPr>
              <a:t>non </a:t>
            </a:r>
            <a:r>
              <a:rPr sz="1200" spc="-5" dirty="0">
                <a:latin typeface="Times New Roman"/>
                <a:cs typeface="Times New Roman"/>
              </a:rPr>
              <a:t>si svolge </a:t>
            </a:r>
            <a:r>
              <a:rPr sz="1200" dirty="0">
                <a:latin typeface="Times New Roman"/>
                <a:cs typeface="Times New Roman"/>
              </a:rPr>
              <a:t>in una </a:t>
            </a:r>
            <a:r>
              <a:rPr sz="1200" spc="-5" dirty="0">
                <a:latin typeface="Times New Roman"/>
                <a:cs typeface="Times New Roman"/>
              </a:rPr>
              <a:t>sola  città </a:t>
            </a:r>
            <a:r>
              <a:rPr sz="1200" dirty="0">
                <a:latin typeface="Times New Roman"/>
                <a:cs typeface="Times New Roman"/>
              </a:rPr>
              <a:t>né in </a:t>
            </a:r>
            <a:r>
              <a:rPr sz="1200" spc="-5" dirty="0">
                <a:latin typeface="Times New Roman"/>
                <a:cs typeface="Times New Roman"/>
              </a:rPr>
              <a:t>un’unica sede, </a:t>
            </a:r>
            <a:r>
              <a:rPr sz="1200" dirty="0">
                <a:latin typeface="Times New Roman"/>
                <a:cs typeface="Times New Roman"/>
              </a:rPr>
              <a:t>ma </a:t>
            </a:r>
            <a:r>
              <a:rPr sz="1200" spc="-5" dirty="0">
                <a:latin typeface="Times New Roman"/>
                <a:cs typeface="Times New Roman"/>
              </a:rPr>
              <a:t>si articola attraverso </a:t>
            </a:r>
            <a:r>
              <a:rPr sz="1200" dirty="0">
                <a:latin typeface="Times New Roman"/>
                <a:cs typeface="Times New Roman"/>
              </a:rPr>
              <a:t>una </a:t>
            </a:r>
            <a:r>
              <a:rPr sz="1200" spc="-5" dirty="0">
                <a:latin typeface="Times New Roman"/>
                <a:cs typeface="Times New Roman"/>
              </a:rPr>
              <a:t>ricca costellazione </a:t>
            </a:r>
            <a:r>
              <a:rPr sz="1200" dirty="0">
                <a:latin typeface="Times New Roman"/>
                <a:cs typeface="Times New Roman"/>
              </a:rPr>
              <a:t>di </a:t>
            </a:r>
            <a:r>
              <a:rPr sz="1200" spc="-5" dirty="0">
                <a:latin typeface="Times New Roman"/>
                <a:cs typeface="Times New Roman"/>
              </a:rPr>
              <a:t>eventi, </a:t>
            </a:r>
            <a:r>
              <a:rPr sz="1200" dirty="0">
                <a:latin typeface="Times New Roman"/>
                <a:cs typeface="Times New Roman"/>
              </a:rPr>
              <a:t>iniziative e  </a:t>
            </a:r>
            <a:r>
              <a:rPr sz="1200" spc="-5" dirty="0">
                <a:latin typeface="Times New Roman"/>
                <a:cs typeface="Times New Roman"/>
              </a:rPr>
              <a:t>laboratori </a:t>
            </a:r>
            <a:r>
              <a:rPr sz="1200" dirty="0">
                <a:latin typeface="Times New Roman"/>
                <a:cs typeface="Times New Roman"/>
              </a:rPr>
              <a:t>diffusi </a:t>
            </a:r>
            <a:r>
              <a:rPr sz="1200" spc="-5" dirty="0">
                <a:latin typeface="Times New Roman"/>
                <a:cs typeface="Times New Roman"/>
              </a:rPr>
              <a:t>su </a:t>
            </a:r>
            <a:r>
              <a:rPr sz="1200" dirty="0">
                <a:latin typeface="Times New Roman"/>
                <a:cs typeface="Times New Roman"/>
              </a:rPr>
              <a:t>tutto il </a:t>
            </a:r>
            <a:r>
              <a:rPr sz="1200" spc="-5" dirty="0">
                <a:latin typeface="Times New Roman"/>
                <a:cs typeface="Times New Roman"/>
              </a:rPr>
              <a:t>territorio </a:t>
            </a:r>
            <a:r>
              <a:rPr sz="1200" dirty="0">
                <a:latin typeface="Times New Roman"/>
                <a:cs typeface="Times New Roman"/>
              </a:rPr>
              <a:t>nazionale e </a:t>
            </a:r>
            <a:r>
              <a:rPr sz="1200" spc="-5" dirty="0">
                <a:latin typeface="Times New Roman"/>
                <a:cs typeface="Times New Roman"/>
              </a:rPr>
              <a:t>dedicati all’arte, alla pittura, all’archeologia, alla  musica, al canto, alla lettura, al linguaggio, al racconto </a:t>
            </a:r>
            <a:r>
              <a:rPr sz="1200" dirty="0">
                <a:latin typeface="Times New Roman"/>
                <a:cs typeface="Times New Roman"/>
              </a:rPr>
              <a:t>e </a:t>
            </a:r>
            <a:r>
              <a:rPr sz="1200" spc="-5" dirty="0">
                <a:latin typeface="Times New Roman"/>
                <a:cs typeface="Times New Roman"/>
              </a:rPr>
              <a:t>al </a:t>
            </a:r>
            <a:r>
              <a:rPr sz="1200" dirty="0">
                <a:latin typeface="Times New Roman"/>
                <a:cs typeface="Times New Roman"/>
              </a:rPr>
              <a:t>teatro. </a:t>
            </a:r>
            <a:r>
              <a:rPr sz="1200" spc="-10" dirty="0">
                <a:latin typeface="Times New Roman"/>
                <a:cs typeface="Times New Roman"/>
              </a:rPr>
              <a:t>La </a:t>
            </a:r>
            <a:r>
              <a:rPr sz="1200" spc="-5" dirty="0">
                <a:latin typeface="Times New Roman"/>
                <a:cs typeface="Times New Roman"/>
              </a:rPr>
              <a:t>Banca Capasso </a:t>
            </a:r>
            <a:r>
              <a:rPr sz="1200" dirty="0">
                <a:latin typeface="Times New Roman"/>
                <a:cs typeface="Times New Roman"/>
              </a:rPr>
              <a:t>Antonio  </a:t>
            </a:r>
            <a:r>
              <a:rPr sz="1200" spc="-5" dirty="0">
                <a:latin typeface="Times New Roman"/>
                <a:cs typeface="Times New Roman"/>
              </a:rPr>
              <a:t>parteciperà </a:t>
            </a:r>
            <a:r>
              <a:rPr sz="1200" dirty="0">
                <a:latin typeface="Times New Roman"/>
                <a:cs typeface="Times New Roman"/>
              </a:rPr>
              <a:t>a </a:t>
            </a:r>
            <a:r>
              <a:rPr sz="1200" spc="-5" dirty="0">
                <a:latin typeface="Times New Roman"/>
                <a:cs typeface="Times New Roman"/>
              </a:rPr>
              <a:t>questa </a:t>
            </a:r>
            <a:r>
              <a:rPr sz="1200" dirty="0">
                <a:latin typeface="Times New Roman"/>
                <a:cs typeface="Times New Roman"/>
              </a:rPr>
              <a:t>seconda edizione confermandosi, </a:t>
            </a:r>
            <a:r>
              <a:rPr sz="1200" spc="-5" dirty="0">
                <a:latin typeface="Times New Roman"/>
                <a:cs typeface="Times New Roman"/>
              </a:rPr>
              <a:t>anche </a:t>
            </a:r>
            <a:r>
              <a:rPr sz="1200" dirty="0">
                <a:latin typeface="Times New Roman"/>
                <a:cs typeface="Times New Roman"/>
              </a:rPr>
              <a:t>quest’anno, </a:t>
            </a:r>
            <a:r>
              <a:rPr sz="1200" spc="-5" dirty="0">
                <a:latin typeface="Times New Roman"/>
                <a:cs typeface="Times New Roman"/>
              </a:rPr>
              <a:t>come </a:t>
            </a:r>
            <a:r>
              <a:rPr sz="1200" dirty="0">
                <a:latin typeface="Times New Roman"/>
                <a:cs typeface="Times New Roman"/>
              </a:rPr>
              <a:t>unica Banca  </a:t>
            </a:r>
            <a:r>
              <a:rPr sz="1200" spc="-5" dirty="0">
                <a:latin typeface="Times New Roman"/>
                <a:cs typeface="Times New Roman"/>
              </a:rPr>
              <a:t>aderente nella provincia </a:t>
            </a:r>
            <a:r>
              <a:rPr sz="1200" dirty="0">
                <a:latin typeface="Times New Roman"/>
                <a:cs typeface="Times New Roman"/>
              </a:rPr>
              <a:t>di </a:t>
            </a:r>
            <a:r>
              <a:rPr sz="1200" spc="-5" dirty="0">
                <a:latin typeface="Times New Roman"/>
                <a:cs typeface="Times New Roman"/>
              </a:rPr>
              <a:t>Caserta. Questa edizione, organizzata dal </a:t>
            </a:r>
            <a:r>
              <a:rPr sz="1200" dirty="0">
                <a:latin typeface="Times New Roman"/>
                <a:cs typeface="Times New Roman"/>
              </a:rPr>
              <a:t>16 </a:t>
            </a:r>
            <a:r>
              <a:rPr sz="1200" spc="-5" dirty="0">
                <a:latin typeface="Times New Roman"/>
                <a:cs typeface="Times New Roman"/>
              </a:rPr>
              <a:t>al </a:t>
            </a:r>
            <a:r>
              <a:rPr sz="1200" dirty="0">
                <a:latin typeface="Times New Roman"/>
                <a:cs typeface="Times New Roman"/>
              </a:rPr>
              <a:t>21 </a:t>
            </a:r>
            <a:r>
              <a:rPr sz="1200" spc="-5" dirty="0">
                <a:latin typeface="Times New Roman"/>
                <a:cs typeface="Times New Roman"/>
              </a:rPr>
              <a:t>marzo, </a:t>
            </a:r>
            <a:r>
              <a:rPr sz="1200" spc="-10" dirty="0">
                <a:latin typeface="Times New Roman"/>
                <a:cs typeface="Times New Roman"/>
              </a:rPr>
              <a:t>si </a:t>
            </a:r>
            <a:r>
              <a:rPr sz="1200" spc="-5" dirty="0">
                <a:latin typeface="Times New Roman"/>
                <a:cs typeface="Times New Roman"/>
              </a:rPr>
              <a:t>rivolge </a:t>
            </a:r>
            <a:r>
              <a:rPr sz="1200" dirty="0">
                <a:latin typeface="Times New Roman"/>
                <a:cs typeface="Times New Roman"/>
              </a:rPr>
              <a:t>in  </a:t>
            </a:r>
            <a:r>
              <a:rPr sz="1200" spc="-5" dirty="0">
                <a:latin typeface="Times New Roman"/>
                <a:cs typeface="Times New Roman"/>
              </a:rPr>
              <a:t>particolare ai bambini </a:t>
            </a:r>
            <a:r>
              <a:rPr sz="1200" dirty="0">
                <a:latin typeface="Times New Roman"/>
                <a:cs typeface="Times New Roman"/>
              </a:rPr>
              <a:t>e </a:t>
            </a:r>
            <a:r>
              <a:rPr sz="1200" spc="-5" dirty="0">
                <a:latin typeface="Times New Roman"/>
                <a:cs typeface="Times New Roman"/>
              </a:rPr>
              <a:t>ai ragazzi dai </a:t>
            </a:r>
            <a:r>
              <a:rPr sz="1200" dirty="0">
                <a:latin typeface="Times New Roman"/>
                <a:cs typeface="Times New Roman"/>
              </a:rPr>
              <a:t>6 </a:t>
            </a:r>
            <a:r>
              <a:rPr sz="1200" spc="-5" dirty="0">
                <a:latin typeface="Times New Roman"/>
                <a:cs typeface="Times New Roman"/>
              </a:rPr>
              <a:t>ai </a:t>
            </a:r>
            <a:r>
              <a:rPr sz="1200" dirty="0">
                <a:latin typeface="Times New Roman"/>
                <a:cs typeface="Times New Roman"/>
              </a:rPr>
              <a:t>14 anni, </a:t>
            </a:r>
            <a:r>
              <a:rPr sz="1200" spc="-5" dirty="0">
                <a:latin typeface="Times New Roman"/>
                <a:cs typeface="Times New Roman"/>
              </a:rPr>
              <a:t>con l’obiettivo </a:t>
            </a:r>
            <a:r>
              <a:rPr sz="1200" dirty="0">
                <a:latin typeface="Times New Roman"/>
                <a:cs typeface="Times New Roman"/>
              </a:rPr>
              <a:t>di </a:t>
            </a:r>
            <a:r>
              <a:rPr sz="1200" spc="-5" dirty="0">
                <a:latin typeface="Times New Roman"/>
                <a:cs typeface="Times New Roman"/>
              </a:rPr>
              <a:t>avvicinarli alla cultura </a:t>
            </a:r>
            <a:r>
              <a:rPr sz="1200" dirty="0">
                <a:latin typeface="Times New Roman"/>
                <a:cs typeface="Times New Roman"/>
              </a:rPr>
              <a:t>e in  </a:t>
            </a:r>
            <a:r>
              <a:rPr sz="1200" spc="-5" dirty="0">
                <a:latin typeface="Times New Roman"/>
                <a:cs typeface="Times New Roman"/>
              </a:rPr>
              <a:t>particolare agli </a:t>
            </a:r>
            <a:r>
              <a:rPr sz="1200" dirty="0">
                <a:latin typeface="Times New Roman"/>
                <a:cs typeface="Times New Roman"/>
              </a:rPr>
              <a:t>aspetti più </a:t>
            </a:r>
            <a:r>
              <a:rPr sz="1200" spc="-5" dirty="0">
                <a:latin typeface="Times New Roman"/>
                <a:cs typeface="Times New Roman"/>
              </a:rPr>
              <a:t>“generativi” della creatività. </a:t>
            </a:r>
            <a:r>
              <a:rPr sz="1200" spc="-15" dirty="0">
                <a:latin typeface="Times New Roman"/>
                <a:cs typeface="Times New Roman"/>
              </a:rPr>
              <a:t>Il </a:t>
            </a:r>
            <a:r>
              <a:rPr sz="1200" dirty="0">
                <a:latin typeface="Times New Roman"/>
                <a:cs typeface="Times New Roman"/>
              </a:rPr>
              <a:t>tema di quest’anno è “</a:t>
            </a:r>
            <a:r>
              <a:rPr sz="1200" b="1" dirty="0">
                <a:latin typeface="Times New Roman"/>
                <a:cs typeface="Times New Roman"/>
              </a:rPr>
              <a:t>L’alfabeto </a:t>
            </a:r>
            <a:r>
              <a:rPr sz="1200" b="1" spc="-5" dirty="0">
                <a:latin typeface="Times New Roman"/>
                <a:cs typeface="Times New Roman"/>
              </a:rPr>
              <a:t>del  Mondo</a:t>
            </a:r>
            <a:r>
              <a:rPr sz="1200" spc="-5" dirty="0">
                <a:latin typeface="Times New Roman"/>
                <a:cs typeface="Times New Roman"/>
              </a:rPr>
              <a:t>”: trarre </a:t>
            </a:r>
            <a:r>
              <a:rPr sz="1200" dirty="0">
                <a:latin typeface="Times New Roman"/>
                <a:cs typeface="Times New Roman"/>
              </a:rPr>
              <a:t>ispirazione </a:t>
            </a:r>
            <a:r>
              <a:rPr sz="1200" spc="-5" dirty="0">
                <a:latin typeface="Times New Roman"/>
                <a:cs typeface="Times New Roman"/>
              </a:rPr>
              <a:t>dalla natura, </a:t>
            </a:r>
            <a:r>
              <a:rPr sz="1200" dirty="0">
                <a:latin typeface="Times New Roman"/>
                <a:cs typeface="Times New Roman"/>
              </a:rPr>
              <a:t>dall’opera </a:t>
            </a:r>
            <a:r>
              <a:rPr sz="1200" spc="-5" dirty="0">
                <a:latin typeface="Times New Roman"/>
                <a:cs typeface="Times New Roman"/>
              </a:rPr>
              <a:t>dell’uomo </a:t>
            </a:r>
            <a:r>
              <a:rPr sz="1200" dirty="0">
                <a:latin typeface="Times New Roman"/>
                <a:cs typeface="Times New Roman"/>
              </a:rPr>
              <a:t>e </a:t>
            </a:r>
            <a:r>
              <a:rPr sz="1200" spc="-5" dirty="0">
                <a:latin typeface="Times New Roman"/>
                <a:cs typeface="Times New Roman"/>
              </a:rPr>
              <a:t>dalle </a:t>
            </a:r>
            <a:r>
              <a:rPr sz="1200" dirty="0">
                <a:latin typeface="Times New Roman"/>
                <a:cs typeface="Times New Roman"/>
              </a:rPr>
              <a:t>proprie emozioni, </a:t>
            </a:r>
            <a:r>
              <a:rPr sz="1200" spc="-5" dirty="0">
                <a:latin typeface="Times New Roman"/>
                <a:cs typeface="Times New Roman"/>
              </a:rPr>
              <a:t>imparare </a:t>
            </a:r>
            <a:r>
              <a:rPr sz="1200" dirty="0">
                <a:latin typeface="Times New Roman"/>
                <a:cs typeface="Times New Roman"/>
              </a:rPr>
              <a:t>a  </a:t>
            </a:r>
            <a:r>
              <a:rPr sz="1200" spc="-5" dirty="0">
                <a:latin typeface="Times New Roman"/>
                <a:cs typeface="Times New Roman"/>
              </a:rPr>
              <a:t>riconoscere </a:t>
            </a:r>
            <a:r>
              <a:rPr sz="1200" dirty="0">
                <a:latin typeface="Times New Roman"/>
                <a:cs typeface="Times New Roman"/>
              </a:rPr>
              <a:t>e a leggere i </a:t>
            </a:r>
            <a:r>
              <a:rPr sz="1200" spc="-5" dirty="0">
                <a:latin typeface="Times New Roman"/>
                <a:cs typeface="Times New Roman"/>
              </a:rPr>
              <a:t>segni intorno </a:t>
            </a:r>
            <a:r>
              <a:rPr sz="1200" dirty="0">
                <a:latin typeface="Times New Roman"/>
                <a:cs typeface="Times New Roman"/>
              </a:rPr>
              <a:t>a noi. </a:t>
            </a:r>
            <a:r>
              <a:rPr sz="1200" spc="-5" dirty="0">
                <a:latin typeface="Times New Roman"/>
                <a:cs typeface="Times New Roman"/>
              </a:rPr>
              <a:t>Durante </a:t>
            </a:r>
            <a:r>
              <a:rPr sz="1200" spc="5" dirty="0">
                <a:latin typeface="Times New Roman"/>
                <a:cs typeface="Times New Roman"/>
              </a:rPr>
              <a:t>la </a:t>
            </a:r>
            <a:r>
              <a:rPr sz="1200" spc="-5" dirty="0">
                <a:latin typeface="Times New Roman"/>
                <a:cs typeface="Times New Roman"/>
              </a:rPr>
              <a:t>settimana </a:t>
            </a:r>
            <a:r>
              <a:rPr sz="1200" dirty="0">
                <a:latin typeface="Times New Roman"/>
                <a:cs typeface="Times New Roman"/>
              </a:rPr>
              <a:t>di workshop </a:t>
            </a:r>
            <a:r>
              <a:rPr sz="1200" spc="-5" dirty="0">
                <a:latin typeface="Times New Roman"/>
                <a:cs typeface="Times New Roman"/>
              </a:rPr>
              <a:t>gli </a:t>
            </a:r>
            <a:r>
              <a:rPr sz="1200" dirty="0">
                <a:latin typeface="Times New Roman"/>
                <a:cs typeface="Times New Roman"/>
              </a:rPr>
              <a:t>alunni delle  </a:t>
            </a:r>
            <a:r>
              <a:rPr sz="1200" spc="-5" dirty="0">
                <a:latin typeface="Times New Roman"/>
                <a:cs typeface="Times New Roman"/>
              </a:rPr>
              <a:t>elementari </a:t>
            </a:r>
            <a:r>
              <a:rPr sz="1200" dirty="0">
                <a:latin typeface="Times New Roman"/>
                <a:cs typeface="Times New Roman"/>
              </a:rPr>
              <a:t>e medie sono stati </a:t>
            </a:r>
            <a:r>
              <a:rPr sz="1200" spc="-5" dirty="0">
                <a:latin typeface="Times New Roman"/>
                <a:cs typeface="Times New Roman"/>
              </a:rPr>
              <a:t>protagonisti </a:t>
            </a:r>
            <a:r>
              <a:rPr sz="1200" dirty="0">
                <a:latin typeface="Times New Roman"/>
                <a:cs typeface="Times New Roman"/>
              </a:rPr>
              <a:t>della Ri-SCOPERTA </a:t>
            </a:r>
            <a:r>
              <a:rPr sz="1200" spc="-5" dirty="0">
                <a:latin typeface="Times New Roman"/>
                <a:cs typeface="Times New Roman"/>
              </a:rPr>
              <a:t>del territorio per </a:t>
            </a:r>
            <a:r>
              <a:rPr sz="1200" dirty="0">
                <a:latin typeface="Times New Roman"/>
                <a:cs typeface="Times New Roman"/>
              </a:rPr>
              <a:t>avvicinare i  </a:t>
            </a:r>
            <a:r>
              <a:rPr sz="1200" spc="-5" dirty="0">
                <a:latin typeface="Times New Roman"/>
                <a:cs typeface="Times New Roman"/>
              </a:rPr>
              <a:t>ragazzi alla conoscenza del territorio del </a:t>
            </a:r>
            <a:r>
              <a:rPr sz="1200" dirty="0">
                <a:latin typeface="Times New Roman"/>
                <a:cs typeface="Times New Roman"/>
              </a:rPr>
              <a:t>Matese e </a:t>
            </a:r>
            <a:r>
              <a:rPr sz="1200" spc="-5" dirty="0">
                <a:latin typeface="Times New Roman"/>
                <a:cs typeface="Times New Roman"/>
              </a:rPr>
              <a:t>favorire </a:t>
            </a:r>
            <a:r>
              <a:rPr sz="1200" dirty="0">
                <a:latin typeface="Times New Roman"/>
                <a:cs typeface="Times New Roman"/>
              </a:rPr>
              <a:t>lo sviluppo delle </a:t>
            </a:r>
            <a:r>
              <a:rPr sz="1200" spc="-5" dirty="0">
                <a:latin typeface="Times New Roman"/>
                <a:cs typeface="Times New Roman"/>
              </a:rPr>
              <a:t>capacità </a:t>
            </a:r>
            <a:r>
              <a:rPr sz="1200" dirty="0">
                <a:latin typeface="Times New Roman"/>
                <a:cs typeface="Times New Roman"/>
              </a:rPr>
              <a:t>di </a:t>
            </a:r>
            <a:r>
              <a:rPr sz="1200" spc="-5" dirty="0">
                <a:latin typeface="Times New Roman"/>
                <a:cs typeface="Times New Roman"/>
              </a:rPr>
              <a:t>osservare,  </a:t>
            </a:r>
            <a:r>
              <a:rPr sz="1200" dirty="0">
                <a:latin typeface="Times New Roman"/>
                <a:cs typeface="Times New Roman"/>
              </a:rPr>
              <a:t>stupirsi, </a:t>
            </a:r>
            <a:r>
              <a:rPr sz="1200" spc="-5" dirty="0">
                <a:latin typeface="Times New Roman"/>
                <a:cs typeface="Times New Roman"/>
              </a:rPr>
              <a:t>raccontare </a:t>
            </a:r>
            <a:r>
              <a:rPr sz="1200" dirty="0">
                <a:latin typeface="Times New Roman"/>
                <a:cs typeface="Times New Roman"/>
              </a:rPr>
              <a:t>in modo nuovo e </a:t>
            </a:r>
            <a:r>
              <a:rPr sz="1200" spc="-5" dirty="0">
                <a:latin typeface="Times New Roman"/>
                <a:cs typeface="Times New Roman"/>
              </a:rPr>
              <a:t>creativo. </a:t>
            </a:r>
            <a:r>
              <a:rPr sz="1200" dirty="0">
                <a:latin typeface="Times New Roman"/>
                <a:cs typeface="Times New Roman"/>
              </a:rPr>
              <a:t>Attraverso una visita </a:t>
            </a:r>
            <a:r>
              <a:rPr sz="1200" spc="-5" dirty="0">
                <a:latin typeface="Times New Roman"/>
                <a:cs typeface="Times New Roman"/>
              </a:rPr>
              <a:t>guidata al MuCiRaMa </a:t>
            </a:r>
            <a:r>
              <a:rPr sz="1200" dirty="0">
                <a:latin typeface="Times New Roman"/>
                <a:cs typeface="Times New Roman"/>
              </a:rPr>
              <a:t>di  Piedimonte</a:t>
            </a:r>
            <a:r>
              <a:rPr sz="1200" spc="40" dirty="0">
                <a:latin typeface="Times New Roman"/>
                <a:cs typeface="Times New Roman"/>
              </a:rPr>
              <a:t> </a:t>
            </a:r>
            <a:r>
              <a:rPr sz="1200" spc="-5" dirty="0">
                <a:latin typeface="Times New Roman"/>
                <a:cs typeface="Times New Roman"/>
              </a:rPr>
              <a:t>Matese,</a:t>
            </a:r>
            <a:r>
              <a:rPr sz="1200" spc="55" dirty="0">
                <a:latin typeface="Times New Roman"/>
                <a:cs typeface="Times New Roman"/>
              </a:rPr>
              <a:t> </a:t>
            </a:r>
            <a:r>
              <a:rPr sz="1200" dirty="0">
                <a:latin typeface="Times New Roman"/>
                <a:cs typeface="Times New Roman"/>
              </a:rPr>
              <a:t>la</a:t>
            </a:r>
            <a:r>
              <a:rPr sz="1200" spc="70" dirty="0">
                <a:latin typeface="Times New Roman"/>
                <a:cs typeface="Times New Roman"/>
              </a:rPr>
              <a:t> </a:t>
            </a:r>
            <a:r>
              <a:rPr sz="1200" spc="-5" dirty="0">
                <a:latin typeface="Times New Roman"/>
                <a:cs typeface="Times New Roman"/>
              </a:rPr>
              <a:t>guida</a:t>
            </a:r>
            <a:r>
              <a:rPr sz="1200" spc="60" dirty="0">
                <a:latin typeface="Times New Roman"/>
                <a:cs typeface="Times New Roman"/>
              </a:rPr>
              <a:t> </a:t>
            </a:r>
            <a:r>
              <a:rPr sz="1200" spc="-5" dirty="0">
                <a:latin typeface="Times New Roman"/>
                <a:cs typeface="Times New Roman"/>
              </a:rPr>
              <a:t>dell’Associazione</a:t>
            </a:r>
            <a:r>
              <a:rPr sz="1200" spc="50" dirty="0">
                <a:latin typeface="Times New Roman"/>
                <a:cs typeface="Times New Roman"/>
              </a:rPr>
              <a:t> </a:t>
            </a:r>
            <a:r>
              <a:rPr sz="1200" spc="-5" dirty="0">
                <a:latin typeface="Times New Roman"/>
                <a:cs typeface="Times New Roman"/>
              </a:rPr>
              <a:t>“Am’Arte”</a:t>
            </a:r>
            <a:r>
              <a:rPr sz="1200" spc="60" dirty="0">
                <a:latin typeface="Times New Roman"/>
                <a:cs typeface="Times New Roman"/>
              </a:rPr>
              <a:t> </a:t>
            </a:r>
            <a:r>
              <a:rPr sz="1200" dirty="0">
                <a:latin typeface="Times New Roman"/>
                <a:cs typeface="Times New Roman"/>
              </a:rPr>
              <a:t>ha</a:t>
            </a:r>
            <a:r>
              <a:rPr sz="1200" spc="55" dirty="0">
                <a:latin typeface="Times New Roman"/>
                <a:cs typeface="Times New Roman"/>
              </a:rPr>
              <a:t> </a:t>
            </a:r>
            <a:r>
              <a:rPr sz="1200" spc="-5" dirty="0">
                <a:latin typeface="Times New Roman"/>
                <a:cs typeface="Times New Roman"/>
              </a:rPr>
              <a:t>aiutato</a:t>
            </a:r>
            <a:r>
              <a:rPr sz="1200" spc="65" dirty="0">
                <a:latin typeface="Times New Roman"/>
                <a:cs typeface="Times New Roman"/>
              </a:rPr>
              <a:t> </a:t>
            </a:r>
            <a:r>
              <a:rPr sz="1200" dirty="0">
                <a:latin typeface="Times New Roman"/>
                <a:cs typeface="Times New Roman"/>
              </a:rPr>
              <a:t>i</a:t>
            </a:r>
            <a:r>
              <a:rPr sz="1200" spc="50" dirty="0">
                <a:latin typeface="Times New Roman"/>
                <a:cs typeface="Times New Roman"/>
              </a:rPr>
              <a:t> </a:t>
            </a:r>
            <a:r>
              <a:rPr sz="1200" spc="-5" dirty="0">
                <a:latin typeface="Times New Roman"/>
                <a:cs typeface="Times New Roman"/>
              </a:rPr>
              <a:t>bambini</a:t>
            </a:r>
            <a:r>
              <a:rPr sz="1200" spc="55" dirty="0">
                <a:latin typeface="Times New Roman"/>
                <a:cs typeface="Times New Roman"/>
              </a:rPr>
              <a:t> </a:t>
            </a:r>
            <a:r>
              <a:rPr sz="1200" spc="-5" dirty="0">
                <a:latin typeface="Times New Roman"/>
                <a:cs typeface="Times New Roman"/>
              </a:rPr>
              <a:t>ed</a:t>
            </a:r>
            <a:r>
              <a:rPr sz="1200" spc="65" dirty="0">
                <a:latin typeface="Times New Roman"/>
                <a:cs typeface="Times New Roman"/>
              </a:rPr>
              <a:t> </a:t>
            </a:r>
            <a:r>
              <a:rPr sz="1200" dirty="0">
                <a:latin typeface="Times New Roman"/>
                <a:cs typeface="Times New Roman"/>
              </a:rPr>
              <a:t>i</a:t>
            </a:r>
            <a:r>
              <a:rPr sz="1200" spc="45" dirty="0">
                <a:latin typeface="Times New Roman"/>
                <a:cs typeface="Times New Roman"/>
              </a:rPr>
              <a:t> </a:t>
            </a:r>
            <a:r>
              <a:rPr sz="1200" dirty="0">
                <a:latin typeface="Times New Roman"/>
                <a:cs typeface="Times New Roman"/>
              </a:rPr>
              <a:t>ragazzi</a:t>
            </a:r>
            <a:endParaRPr sz="1200">
              <a:latin typeface="Times New Roman"/>
              <a:cs typeface="Times New Roman"/>
            </a:endParaRPr>
          </a:p>
        </p:txBody>
      </p:sp>
      <p:sp>
        <p:nvSpPr>
          <p:cNvPr id="6" name="object 6"/>
          <p:cNvSpPr/>
          <p:nvPr/>
        </p:nvSpPr>
        <p:spPr>
          <a:xfrm>
            <a:off x="2827654" y="2490558"/>
            <a:ext cx="1952624" cy="58055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20090" y="4829555"/>
            <a:ext cx="3967480" cy="119938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687570" y="4848478"/>
            <a:ext cx="1905000" cy="1180464"/>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467931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490085">
              <a:lnSpc>
                <a:spcPts val="1839"/>
              </a:lnSpc>
            </a:pPr>
            <a:r>
              <a:rPr sz="1600" b="1" spc="-5" dirty="0">
                <a:latin typeface="Arial"/>
                <a:cs typeface="Arial"/>
              </a:rPr>
              <a:t>It.</a:t>
            </a:r>
            <a:r>
              <a:rPr sz="1600" b="1" spc="-15" dirty="0">
                <a:latin typeface="Arial"/>
                <a:cs typeface="Arial"/>
              </a:rPr>
              <a:t>g</a:t>
            </a:r>
            <a:r>
              <a:rPr sz="1600" b="1" spc="5" dirty="0">
                <a:latin typeface="Arial"/>
                <a:cs typeface="Arial"/>
              </a:rPr>
              <a:t>e</a:t>
            </a:r>
            <a:r>
              <a:rPr sz="1600" b="1" spc="-5" dirty="0">
                <a:latin typeface="Arial"/>
                <a:cs typeface="Arial"/>
              </a:rPr>
              <a:t>os</a:t>
            </a:r>
            <a:r>
              <a:rPr sz="1600" b="1" spc="-15" dirty="0">
                <a:latin typeface="Arial"/>
                <a:cs typeface="Arial"/>
              </a:rPr>
              <a:t>n</a:t>
            </a:r>
            <a:r>
              <a:rPr sz="1600" b="1" spc="-20" dirty="0">
                <a:latin typeface="Arial"/>
                <a:cs typeface="Arial"/>
              </a:rPr>
              <a:t>e</a:t>
            </a:r>
            <a:r>
              <a:rPr sz="1600" b="1" spc="35" dirty="0">
                <a:latin typeface="Arial"/>
                <a:cs typeface="Arial"/>
              </a:rPr>
              <a:t>w</a:t>
            </a:r>
            <a:r>
              <a:rPr sz="1600" b="1" spc="-5" dirty="0">
                <a:latin typeface="Arial"/>
                <a:cs typeface="Arial"/>
              </a:rPr>
              <a:t>s.com  20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95800"/>
              </a:lnSpc>
              <a:spcBef>
                <a:spcPts val="935"/>
              </a:spcBef>
            </a:pPr>
            <a:r>
              <a:rPr sz="1200" spc="-5" dirty="0">
                <a:latin typeface="Times New Roman"/>
                <a:cs typeface="Times New Roman"/>
              </a:rPr>
              <a:t>partecipanti </a:t>
            </a:r>
            <a:r>
              <a:rPr sz="1200" dirty="0">
                <a:latin typeface="Times New Roman"/>
                <a:cs typeface="Times New Roman"/>
              </a:rPr>
              <a:t>a </a:t>
            </a:r>
            <a:r>
              <a:rPr sz="1200" spc="-5" dirty="0">
                <a:latin typeface="Times New Roman"/>
                <a:cs typeface="Times New Roman"/>
              </a:rPr>
              <a:t>riconoscere, nei reperti presenti al </a:t>
            </a:r>
            <a:r>
              <a:rPr sz="1200" dirty="0">
                <a:latin typeface="Times New Roman"/>
                <a:cs typeface="Times New Roman"/>
              </a:rPr>
              <a:t>museo, i </a:t>
            </a:r>
            <a:r>
              <a:rPr sz="1200" spc="-5" dirty="0">
                <a:latin typeface="Times New Roman"/>
                <a:cs typeface="Times New Roman"/>
              </a:rPr>
              <a:t>segni </a:t>
            </a:r>
            <a:r>
              <a:rPr sz="1200" dirty="0">
                <a:latin typeface="Times New Roman"/>
                <a:cs typeface="Times New Roman"/>
              </a:rPr>
              <a:t>e le </a:t>
            </a:r>
            <a:r>
              <a:rPr sz="1200" spc="-5" dirty="0">
                <a:latin typeface="Times New Roman"/>
                <a:cs typeface="Times New Roman"/>
              </a:rPr>
              <a:t>lingue che </a:t>
            </a:r>
            <a:r>
              <a:rPr sz="1200" dirty="0">
                <a:latin typeface="Times New Roman"/>
                <a:cs typeface="Times New Roman"/>
              </a:rPr>
              <a:t>hanno </a:t>
            </a:r>
            <a:r>
              <a:rPr sz="1200" spc="-5" dirty="0">
                <a:latin typeface="Times New Roman"/>
                <a:cs typeface="Times New Roman"/>
              </a:rPr>
              <a:t>abitato </a:t>
            </a:r>
            <a:r>
              <a:rPr sz="1200" dirty="0">
                <a:latin typeface="Times New Roman"/>
                <a:cs typeface="Times New Roman"/>
              </a:rPr>
              <a:t>il  </a:t>
            </a:r>
            <a:r>
              <a:rPr sz="1200" spc="-5" dirty="0">
                <a:latin typeface="Times New Roman"/>
                <a:cs typeface="Times New Roman"/>
              </a:rPr>
              <a:t>Matese. </a:t>
            </a:r>
            <a:r>
              <a:rPr sz="1200" dirty="0">
                <a:latin typeface="Times New Roman"/>
                <a:cs typeface="Times New Roman"/>
              </a:rPr>
              <a:t>Con i </a:t>
            </a:r>
            <a:r>
              <a:rPr sz="1200" spc="-5" dirty="0">
                <a:latin typeface="Times New Roman"/>
                <a:cs typeface="Times New Roman"/>
              </a:rPr>
              <a:t>laboratori hanno rintracciato con </a:t>
            </a:r>
            <a:r>
              <a:rPr sz="1200" dirty="0">
                <a:latin typeface="Times New Roman"/>
                <a:cs typeface="Times New Roman"/>
              </a:rPr>
              <a:t>scritti e </a:t>
            </a:r>
            <a:r>
              <a:rPr sz="1200" spc="-5" dirty="0">
                <a:latin typeface="Times New Roman"/>
                <a:cs typeface="Times New Roman"/>
              </a:rPr>
              <a:t>fotografie, </a:t>
            </a:r>
            <a:r>
              <a:rPr sz="1200" dirty="0">
                <a:latin typeface="Times New Roman"/>
                <a:cs typeface="Times New Roman"/>
              </a:rPr>
              <a:t>i </a:t>
            </a:r>
            <a:r>
              <a:rPr sz="1200" spc="-5" dirty="0">
                <a:latin typeface="Times New Roman"/>
                <a:cs typeface="Times New Roman"/>
              </a:rPr>
              <a:t>segni dell’alfabeto della </a:t>
            </a:r>
            <a:r>
              <a:rPr sz="1200" dirty="0">
                <a:latin typeface="Times New Roman"/>
                <a:cs typeface="Times New Roman"/>
              </a:rPr>
              <a:t>natura  </a:t>
            </a:r>
            <a:r>
              <a:rPr sz="1200" spc="-5" dirty="0">
                <a:latin typeface="Times New Roman"/>
                <a:cs typeface="Times New Roman"/>
              </a:rPr>
              <a:t>per poterli </a:t>
            </a:r>
            <a:r>
              <a:rPr sz="1200" dirty="0">
                <a:latin typeface="Times New Roman"/>
                <a:cs typeface="Times New Roman"/>
              </a:rPr>
              <a:t>poi </a:t>
            </a:r>
            <a:r>
              <a:rPr sz="1200" spc="-5" dirty="0">
                <a:latin typeface="Times New Roman"/>
                <a:cs typeface="Times New Roman"/>
              </a:rPr>
              <a:t>raccontare.Tutto </a:t>
            </a:r>
            <a:r>
              <a:rPr sz="1200" dirty="0">
                <a:latin typeface="Times New Roman"/>
                <a:cs typeface="Times New Roman"/>
              </a:rPr>
              <a:t>il </a:t>
            </a:r>
            <a:r>
              <a:rPr sz="1200" spc="-5" dirty="0">
                <a:latin typeface="Times New Roman"/>
                <a:cs typeface="Times New Roman"/>
              </a:rPr>
              <a:t>materiale prodotto andrà </a:t>
            </a:r>
            <a:r>
              <a:rPr sz="1200" dirty="0">
                <a:latin typeface="Times New Roman"/>
                <a:cs typeface="Times New Roman"/>
              </a:rPr>
              <a:t>a costruire un </a:t>
            </a:r>
            <a:r>
              <a:rPr sz="1200" spc="-5" dirty="0">
                <a:latin typeface="Times New Roman"/>
                <a:cs typeface="Times New Roman"/>
              </a:rPr>
              <a:t>grande </a:t>
            </a:r>
            <a:r>
              <a:rPr sz="1200" dirty="0">
                <a:latin typeface="Times New Roman"/>
                <a:cs typeface="Times New Roman"/>
              </a:rPr>
              <a:t>libro,  </a:t>
            </a:r>
            <a:r>
              <a:rPr sz="1200" spc="-5" dirty="0">
                <a:latin typeface="Times New Roman"/>
                <a:cs typeface="Times New Roman"/>
              </a:rPr>
              <a:t>“Matesepedia”, raccolta </a:t>
            </a:r>
            <a:r>
              <a:rPr sz="1200" dirty="0">
                <a:latin typeface="Times New Roman"/>
                <a:cs typeface="Times New Roman"/>
              </a:rPr>
              <a:t>di </a:t>
            </a:r>
            <a:r>
              <a:rPr sz="1200" spc="-5" dirty="0">
                <a:latin typeface="Times New Roman"/>
                <a:cs typeface="Times New Roman"/>
              </a:rPr>
              <a:t>immagini </a:t>
            </a:r>
            <a:r>
              <a:rPr sz="1200" dirty="0">
                <a:latin typeface="Times New Roman"/>
                <a:cs typeface="Times New Roman"/>
              </a:rPr>
              <a:t>e </a:t>
            </a:r>
            <a:r>
              <a:rPr sz="1200" spc="-5" dirty="0">
                <a:latin typeface="Times New Roman"/>
                <a:cs typeface="Times New Roman"/>
              </a:rPr>
              <a:t>delle storie nate dall’incontro </a:t>
            </a:r>
            <a:r>
              <a:rPr sz="1200" dirty="0">
                <a:latin typeface="Times New Roman"/>
                <a:cs typeface="Times New Roman"/>
              </a:rPr>
              <a:t>tra la </a:t>
            </a:r>
            <a:r>
              <a:rPr sz="1200" spc="-5" dirty="0">
                <a:latin typeface="Times New Roman"/>
                <a:cs typeface="Times New Roman"/>
              </a:rPr>
              <a:t>fantasia dei ragazzi ed </a:t>
            </a:r>
            <a:r>
              <a:rPr sz="1200" dirty="0">
                <a:latin typeface="Times New Roman"/>
                <a:cs typeface="Times New Roman"/>
              </a:rPr>
              <a:t>il  </a:t>
            </a:r>
            <a:r>
              <a:rPr sz="1200" spc="-5" dirty="0">
                <a:latin typeface="Times New Roman"/>
                <a:cs typeface="Times New Roman"/>
              </a:rPr>
              <a:t>territorio, </a:t>
            </a:r>
            <a:r>
              <a:rPr sz="1200" dirty="0">
                <a:latin typeface="Times New Roman"/>
                <a:cs typeface="Times New Roman"/>
              </a:rPr>
              <a:t>e </a:t>
            </a:r>
            <a:r>
              <a:rPr sz="1200" spc="-5" dirty="0">
                <a:latin typeface="Times New Roman"/>
                <a:cs typeface="Times New Roman"/>
              </a:rPr>
              <a:t>sarà presentato </a:t>
            </a:r>
            <a:r>
              <a:rPr sz="1200" dirty="0">
                <a:latin typeface="Times New Roman"/>
                <a:cs typeface="Times New Roman"/>
              </a:rPr>
              <a:t>a tutti, </a:t>
            </a:r>
            <a:r>
              <a:rPr sz="1200" spc="-5" dirty="0">
                <a:latin typeface="Times New Roman"/>
                <a:cs typeface="Times New Roman"/>
              </a:rPr>
              <a:t>sabato </a:t>
            </a:r>
            <a:r>
              <a:rPr sz="1200" dirty="0">
                <a:latin typeface="Times New Roman"/>
                <a:cs typeface="Times New Roman"/>
              </a:rPr>
              <a:t>21 </a:t>
            </a:r>
            <a:r>
              <a:rPr sz="1200" spc="-5" dirty="0">
                <a:latin typeface="Times New Roman"/>
                <a:cs typeface="Times New Roman"/>
              </a:rPr>
              <a:t>marzo dalle ore </a:t>
            </a:r>
            <a:r>
              <a:rPr sz="1200" dirty="0">
                <a:latin typeface="Times New Roman"/>
                <a:cs typeface="Times New Roman"/>
              </a:rPr>
              <a:t>17 </a:t>
            </a:r>
            <a:r>
              <a:rPr sz="1200" spc="-5" dirty="0">
                <a:latin typeface="Times New Roman"/>
                <a:cs typeface="Times New Roman"/>
              </a:rPr>
              <a:t>presso l’Auditorium del Parco  Regionale </a:t>
            </a:r>
            <a:r>
              <a:rPr sz="1200" dirty="0">
                <a:latin typeface="Times New Roman"/>
                <a:cs typeface="Times New Roman"/>
              </a:rPr>
              <a:t>del </a:t>
            </a:r>
            <a:r>
              <a:rPr sz="1200" spc="-5" dirty="0">
                <a:latin typeface="Times New Roman"/>
                <a:cs typeface="Times New Roman"/>
              </a:rPr>
              <a:t>Matese </a:t>
            </a:r>
            <a:r>
              <a:rPr sz="1200" dirty="0">
                <a:latin typeface="Times New Roman"/>
                <a:cs typeface="Times New Roman"/>
              </a:rPr>
              <a:t>in </a:t>
            </a:r>
            <a:r>
              <a:rPr sz="1200" spc="-5" dirty="0">
                <a:latin typeface="Times New Roman"/>
                <a:cs typeface="Times New Roman"/>
              </a:rPr>
              <a:t>Sant’Angelo d’Alife. </a:t>
            </a:r>
            <a:r>
              <a:rPr sz="1200" spc="-10" dirty="0">
                <a:latin typeface="Times New Roman"/>
                <a:cs typeface="Times New Roman"/>
              </a:rPr>
              <a:t>In </a:t>
            </a:r>
            <a:r>
              <a:rPr sz="1200" spc="-5" dirty="0">
                <a:latin typeface="Times New Roman"/>
                <a:cs typeface="Times New Roman"/>
              </a:rPr>
              <a:t>quella occasione ci sarà </a:t>
            </a:r>
            <a:r>
              <a:rPr sz="1200" dirty="0">
                <a:latin typeface="Times New Roman"/>
                <a:cs typeface="Times New Roman"/>
              </a:rPr>
              <a:t>un </a:t>
            </a:r>
            <a:r>
              <a:rPr sz="1200" spc="-5" dirty="0">
                <a:latin typeface="Times New Roman"/>
                <a:cs typeface="Times New Roman"/>
              </a:rPr>
              <a:t>incontro con </a:t>
            </a:r>
            <a:r>
              <a:rPr sz="1200" dirty="0">
                <a:latin typeface="Times New Roman"/>
                <a:cs typeface="Times New Roman"/>
              </a:rPr>
              <a:t>il </a:t>
            </a:r>
            <a:r>
              <a:rPr sz="1200" spc="-5" dirty="0">
                <a:latin typeface="Times New Roman"/>
                <a:cs typeface="Times New Roman"/>
              </a:rPr>
              <a:t>prof.  </a:t>
            </a:r>
            <a:r>
              <a:rPr sz="1200" dirty="0">
                <a:latin typeface="Times New Roman"/>
                <a:cs typeface="Times New Roman"/>
              </a:rPr>
              <a:t>Claudio </a:t>
            </a:r>
            <a:r>
              <a:rPr sz="1200" spc="-5" dirty="0">
                <a:latin typeface="Times New Roman"/>
                <a:cs typeface="Times New Roman"/>
              </a:rPr>
              <a:t>Visentin che illustrerà </a:t>
            </a:r>
            <a:r>
              <a:rPr sz="1200" dirty="0">
                <a:latin typeface="Times New Roman"/>
                <a:cs typeface="Times New Roman"/>
              </a:rPr>
              <a:t>la “Geografia dei </a:t>
            </a:r>
            <a:r>
              <a:rPr sz="1200" spc="-5" dirty="0">
                <a:latin typeface="Times New Roman"/>
                <a:cs typeface="Times New Roman"/>
              </a:rPr>
              <a:t>Viaggiatori” </a:t>
            </a:r>
            <a:r>
              <a:rPr sz="1200" dirty="0">
                <a:latin typeface="Times New Roman"/>
                <a:cs typeface="Times New Roman"/>
              </a:rPr>
              <a:t>. </a:t>
            </a:r>
            <a:r>
              <a:rPr sz="1200" spc="-5" dirty="0">
                <a:latin typeface="Times New Roman"/>
                <a:cs typeface="Times New Roman"/>
              </a:rPr>
              <a:t>“Ogni </a:t>
            </a:r>
            <a:r>
              <a:rPr sz="1200" dirty="0">
                <a:latin typeface="Times New Roman"/>
                <a:cs typeface="Times New Roman"/>
              </a:rPr>
              <a:t>viaggiatore </a:t>
            </a:r>
            <a:r>
              <a:rPr sz="1200" spc="-5" dirty="0">
                <a:latin typeface="Times New Roman"/>
                <a:cs typeface="Times New Roman"/>
              </a:rPr>
              <a:t>crea </a:t>
            </a:r>
            <a:r>
              <a:rPr sz="1200" dirty="0">
                <a:latin typeface="Times New Roman"/>
                <a:cs typeface="Times New Roman"/>
              </a:rPr>
              <a:t>il proprio  </a:t>
            </a:r>
            <a:r>
              <a:rPr sz="1200" spc="-5" dirty="0">
                <a:latin typeface="Times New Roman"/>
                <a:cs typeface="Times New Roman"/>
              </a:rPr>
              <a:t>personale Alfabeto del </a:t>
            </a:r>
            <a:r>
              <a:rPr sz="1200" dirty="0">
                <a:latin typeface="Times New Roman"/>
                <a:cs typeface="Times New Roman"/>
              </a:rPr>
              <a:t>mondo </a:t>
            </a:r>
            <a:r>
              <a:rPr sz="1200" spc="-5" dirty="0">
                <a:latin typeface="Times New Roman"/>
                <a:cs typeface="Times New Roman"/>
              </a:rPr>
              <a:t>ed </a:t>
            </a:r>
            <a:r>
              <a:rPr sz="1200" dirty="0">
                <a:latin typeface="Times New Roman"/>
                <a:cs typeface="Times New Roman"/>
              </a:rPr>
              <a:t>è </a:t>
            </a:r>
            <a:r>
              <a:rPr sz="1200" spc="-5" dirty="0">
                <a:latin typeface="Times New Roman"/>
                <a:cs typeface="Times New Roman"/>
              </a:rPr>
              <a:t>con queste </a:t>
            </a:r>
            <a:r>
              <a:rPr sz="1200" dirty="0">
                <a:latin typeface="Times New Roman"/>
                <a:cs typeface="Times New Roman"/>
              </a:rPr>
              <a:t>lettere che </a:t>
            </a:r>
            <a:r>
              <a:rPr sz="1200" spc="-5" dirty="0">
                <a:latin typeface="Times New Roman"/>
                <a:cs typeface="Times New Roman"/>
              </a:rPr>
              <a:t>vengono </a:t>
            </a:r>
            <a:r>
              <a:rPr sz="1200" dirty="0">
                <a:latin typeface="Times New Roman"/>
                <a:cs typeface="Times New Roman"/>
              </a:rPr>
              <a:t>scritti i </a:t>
            </a:r>
            <a:r>
              <a:rPr sz="1200" spc="-5" dirty="0">
                <a:latin typeface="Times New Roman"/>
                <a:cs typeface="Times New Roman"/>
              </a:rPr>
              <a:t>libri </a:t>
            </a:r>
            <a:r>
              <a:rPr sz="1200" dirty="0">
                <a:latin typeface="Times New Roman"/>
                <a:cs typeface="Times New Roman"/>
              </a:rPr>
              <a:t>di </a:t>
            </a:r>
            <a:r>
              <a:rPr sz="1200" spc="-5" dirty="0">
                <a:latin typeface="Times New Roman"/>
                <a:cs typeface="Times New Roman"/>
              </a:rPr>
              <a:t>viaggio. Nasce  così </a:t>
            </a:r>
            <a:r>
              <a:rPr sz="1200" dirty="0">
                <a:latin typeface="Times New Roman"/>
                <a:cs typeface="Times New Roman"/>
              </a:rPr>
              <a:t>una </a:t>
            </a:r>
            <a:r>
              <a:rPr sz="1200" spc="-5" dirty="0">
                <a:latin typeface="Times New Roman"/>
                <a:cs typeface="Times New Roman"/>
              </a:rPr>
              <a:t>geografia immaginaria </a:t>
            </a:r>
            <a:r>
              <a:rPr sz="1200" dirty="0">
                <a:latin typeface="Times New Roman"/>
                <a:cs typeface="Times New Roman"/>
              </a:rPr>
              <a:t>che racconta il </a:t>
            </a:r>
            <a:r>
              <a:rPr sz="1200" spc="-5" dirty="0">
                <a:latin typeface="Times New Roman"/>
                <a:cs typeface="Times New Roman"/>
              </a:rPr>
              <a:t>territorio </a:t>
            </a:r>
            <a:r>
              <a:rPr sz="1200" dirty="0">
                <a:latin typeface="Times New Roman"/>
                <a:cs typeface="Times New Roman"/>
              </a:rPr>
              <a:t>in </a:t>
            </a:r>
            <a:r>
              <a:rPr sz="1200" spc="-5" dirty="0">
                <a:latin typeface="Times New Roman"/>
                <a:cs typeface="Times New Roman"/>
              </a:rPr>
              <a:t>forme </a:t>
            </a:r>
            <a:r>
              <a:rPr sz="1200" dirty="0">
                <a:latin typeface="Times New Roman"/>
                <a:cs typeface="Times New Roman"/>
              </a:rPr>
              <a:t>dinamiche e plurali, </a:t>
            </a:r>
            <a:r>
              <a:rPr sz="1200" spc="-5" dirty="0">
                <a:latin typeface="Times New Roman"/>
                <a:cs typeface="Times New Roman"/>
              </a:rPr>
              <a:t>attraverso </a:t>
            </a:r>
            <a:r>
              <a:rPr sz="1200" dirty="0">
                <a:latin typeface="Times New Roman"/>
                <a:cs typeface="Times New Roman"/>
              </a:rPr>
              <a:t>le  </a:t>
            </a:r>
            <a:r>
              <a:rPr sz="1200" spc="-5" dirty="0">
                <a:latin typeface="Times New Roman"/>
                <a:cs typeface="Times New Roman"/>
              </a:rPr>
              <a:t>esperienze </a:t>
            </a:r>
            <a:r>
              <a:rPr sz="1200" dirty="0">
                <a:latin typeface="Times New Roman"/>
                <a:cs typeface="Times New Roman"/>
              </a:rPr>
              <a:t>di </a:t>
            </a:r>
            <a:r>
              <a:rPr sz="1200" spc="-5" dirty="0">
                <a:latin typeface="Times New Roman"/>
                <a:cs typeface="Times New Roman"/>
              </a:rPr>
              <a:t>chi </a:t>
            </a:r>
            <a:r>
              <a:rPr sz="1200" dirty="0">
                <a:latin typeface="Times New Roman"/>
                <a:cs typeface="Times New Roman"/>
              </a:rPr>
              <a:t>lo ha </a:t>
            </a:r>
            <a:r>
              <a:rPr sz="1200" spc="-5" dirty="0">
                <a:latin typeface="Times New Roman"/>
                <a:cs typeface="Times New Roman"/>
              </a:rPr>
              <a:t>percorso </a:t>
            </a:r>
            <a:r>
              <a:rPr sz="1200" dirty="0">
                <a:latin typeface="Times New Roman"/>
                <a:cs typeface="Times New Roman"/>
              </a:rPr>
              <a:t>o lo </a:t>
            </a:r>
            <a:r>
              <a:rPr sz="1200" spc="-5" dirty="0">
                <a:latin typeface="Times New Roman"/>
                <a:cs typeface="Times New Roman"/>
              </a:rPr>
              <a:t>percorre, con </a:t>
            </a:r>
            <a:r>
              <a:rPr sz="1200" dirty="0">
                <a:latin typeface="Times New Roman"/>
                <a:cs typeface="Times New Roman"/>
              </a:rPr>
              <a:t>il </a:t>
            </a:r>
            <a:r>
              <a:rPr sz="1200" spc="-5" dirty="0">
                <a:latin typeface="Times New Roman"/>
                <a:cs typeface="Times New Roman"/>
              </a:rPr>
              <a:t>suo </a:t>
            </a:r>
            <a:r>
              <a:rPr sz="1200" dirty="0">
                <a:latin typeface="Times New Roman"/>
                <a:cs typeface="Times New Roman"/>
              </a:rPr>
              <a:t>punto di vista e la </a:t>
            </a:r>
            <a:r>
              <a:rPr sz="1200" spc="-5" dirty="0">
                <a:latin typeface="Times New Roman"/>
                <a:cs typeface="Times New Roman"/>
              </a:rPr>
              <a:t>sua </a:t>
            </a:r>
            <a:r>
              <a:rPr sz="1200" dirty="0">
                <a:latin typeface="Times New Roman"/>
                <a:cs typeface="Times New Roman"/>
              </a:rPr>
              <a:t>sensibilità.”  </a:t>
            </a:r>
            <a:r>
              <a:rPr sz="1200" spc="-5" dirty="0">
                <a:latin typeface="Times New Roman"/>
                <a:cs typeface="Times New Roman"/>
              </a:rPr>
              <a:t>Per questa </a:t>
            </a:r>
            <a:r>
              <a:rPr sz="1200" dirty="0">
                <a:latin typeface="Times New Roman"/>
                <a:cs typeface="Times New Roman"/>
              </a:rPr>
              <a:t>disciplina – </a:t>
            </a:r>
            <a:r>
              <a:rPr sz="1200" spc="-5" dirty="0">
                <a:latin typeface="Times New Roman"/>
                <a:cs typeface="Times New Roman"/>
              </a:rPr>
              <a:t>sin </a:t>
            </a:r>
            <a:r>
              <a:rPr sz="1200" dirty="0">
                <a:latin typeface="Times New Roman"/>
                <a:cs typeface="Times New Roman"/>
              </a:rPr>
              <a:t>qui mai </a:t>
            </a:r>
            <a:r>
              <a:rPr sz="1200" spc="-5" dirty="0">
                <a:latin typeface="Times New Roman"/>
                <a:cs typeface="Times New Roman"/>
              </a:rPr>
              <a:t>esistita </a:t>
            </a:r>
            <a:r>
              <a:rPr sz="1200" dirty="0">
                <a:latin typeface="Times New Roman"/>
                <a:cs typeface="Times New Roman"/>
              </a:rPr>
              <a:t>ma </a:t>
            </a:r>
            <a:r>
              <a:rPr sz="1200" spc="-5" dirty="0">
                <a:latin typeface="Times New Roman"/>
                <a:cs typeface="Times New Roman"/>
              </a:rPr>
              <a:t>forse </a:t>
            </a:r>
            <a:r>
              <a:rPr sz="1200" dirty="0">
                <a:latin typeface="Times New Roman"/>
                <a:cs typeface="Times New Roman"/>
              </a:rPr>
              <a:t>in </a:t>
            </a:r>
            <a:r>
              <a:rPr sz="1200" spc="-5" dirty="0">
                <a:latin typeface="Times New Roman"/>
                <a:cs typeface="Times New Roman"/>
              </a:rPr>
              <a:t>gestazione </a:t>
            </a:r>
            <a:r>
              <a:rPr sz="1200" dirty="0">
                <a:latin typeface="Times New Roman"/>
                <a:cs typeface="Times New Roman"/>
              </a:rPr>
              <a:t>– Claudio </a:t>
            </a:r>
            <a:r>
              <a:rPr sz="1200" spc="-5" dirty="0">
                <a:latin typeface="Times New Roman"/>
                <a:cs typeface="Times New Roman"/>
              </a:rPr>
              <a:t>Visentin </a:t>
            </a:r>
            <a:r>
              <a:rPr sz="1200" dirty="0">
                <a:latin typeface="Times New Roman"/>
                <a:cs typeface="Times New Roman"/>
              </a:rPr>
              <a:t>ha </a:t>
            </a:r>
            <a:r>
              <a:rPr sz="1200" spc="-5" dirty="0">
                <a:latin typeface="Times New Roman"/>
                <a:cs typeface="Times New Roman"/>
              </a:rPr>
              <a:t>pensato </a:t>
            </a:r>
            <a:r>
              <a:rPr sz="1200" dirty="0">
                <a:latin typeface="Times New Roman"/>
                <a:cs typeface="Times New Roman"/>
              </a:rPr>
              <a:t>a  una lista di </a:t>
            </a:r>
            <a:r>
              <a:rPr sz="1200" spc="-5" dirty="0">
                <a:latin typeface="Times New Roman"/>
                <a:cs typeface="Times New Roman"/>
              </a:rPr>
              <a:t>«libri </a:t>
            </a:r>
            <a:r>
              <a:rPr sz="1200" dirty="0">
                <a:latin typeface="Times New Roman"/>
                <a:cs typeface="Times New Roman"/>
              </a:rPr>
              <a:t>di </a:t>
            </a:r>
            <a:r>
              <a:rPr sz="1200" spc="-5" dirty="0">
                <a:latin typeface="Times New Roman"/>
                <a:cs typeface="Times New Roman"/>
              </a:rPr>
              <a:t>testo», raccontando </a:t>
            </a:r>
            <a:r>
              <a:rPr sz="1200" dirty="0">
                <a:latin typeface="Times New Roman"/>
                <a:cs typeface="Times New Roman"/>
              </a:rPr>
              <a:t>i </a:t>
            </a:r>
            <a:r>
              <a:rPr sz="1200" spc="-5" dirty="0">
                <a:latin typeface="Times New Roman"/>
                <a:cs typeface="Times New Roman"/>
              </a:rPr>
              <a:t>libri </a:t>
            </a:r>
            <a:r>
              <a:rPr sz="1200" dirty="0">
                <a:latin typeface="Times New Roman"/>
                <a:cs typeface="Times New Roman"/>
              </a:rPr>
              <a:t>di viaggio </a:t>
            </a:r>
            <a:r>
              <a:rPr sz="1200" spc="-5" dirty="0">
                <a:latin typeface="Times New Roman"/>
                <a:cs typeface="Times New Roman"/>
              </a:rPr>
              <a:t>che </a:t>
            </a:r>
            <a:r>
              <a:rPr sz="1200" dirty="0">
                <a:latin typeface="Times New Roman"/>
                <a:cs typeface="Times New Roman"/>
              </a:rPr>
              <a:t>più ha amato e che </a:t>
            </a:r>
            <a:r>
              <a:rPr sz="1200" spc="-5" dirty="0">
                <a:latin typeface="Times New Roman"/>
                <a:cs typeface="Times New Roman"/>
              </a:rPr>
              <a:t>hanno avuto </a:t>
            </a:r>
            <a:r>
              <a:rPr sz="1200" dirty="0">
                <a:latin typeface="Times New Roman"/>
                <a:cs typeface="Times New Roman"/>
              </a:rPr>
              <a:t>un  ruolo </a:t>
            </a:r>
            <a:r>
              <a:rPr sz="1200" spc="-5" dirty="0">
                <a:latin typeface="Times New Roman"/>
                <a:cs typeface="Times New Roman"/>
              </a:rPr>
              <a:t>decisivo nella sua </a:t>
            </a:r>
            <a:r>
              <a:rPr sz="1200" dirty="0">
                <a:latin typeface="Times New Roman"/>
                <a:cs typeface="Times New Roman"/>
              </a:rPr>
              <a:t>formazione. Claudio </a:t>
            </a:r>
            <a:r>
              <a:rPr sz="1200" spc="-5" dirty="0">
                <a:latin typeface="Times New Roman"/>
                <a:cs typeface="Times New Roman"/>
              </a:rPr>
              <a:t>Visentin insegna </a:t>
            </a:r>
            <a:r>
              <a:rPr sz="1200" dirty="0">
                <a:latin typeface="Times New Roman"/>
                <a:cs typeface="Times New Roman"/>
              </a:rPr>
              <a:t>Storia </a:t>
            </a:r>
            <a:r>
              <a:rPr sz="1200" spc="-5" dirty="0">
                <a:latin typeface="Times New Roman"/>
                <a:cs typeface="Times New Roman"/>
              </a:rPr>
              <a:t>del </a:t>
            </a:r>
            <a:r>
              <a:rPr sz="1200" dirty="0">
                <a:latin typeface="Times New Roman"/>
                <a:cs typeface="Times New Roman"/>
              </a:rPr>
              <a:t>turismo e </a:t>
            </a:r>
            <a:r>
              <a:rPr sz="1200" spc="-5" dirty="0">
                <a:latin typeface="Times New Roman"/>
                <a:cs typeface="Times New Roman"/>
              </a:rPr>
              <a:t>gestione dei beni  culturali presso </a:t>
            </a:r>
            <a:r>
              <a:rPr sz="1200" dirty="0">
                <a:latin typeface="Times New Roman"/>
                <a:cs typeface="Times New Roman"/>
              </a:rPr>
              <a:t>l’Università </a:t>
            </a:r>
            <a:r>
              <a:rPr sz="1200" spc="-5" dirty="0">
                <a:latin typeface="Times New Roman"/>
                <a:cs typeface="Times New Roman"/>
              </a:rPr>
              <a:t>della Svizzera Italiana </a:t>
            </a:r>
            <a:r>
              <a:rPr sz="1200" dirty="0">
                <a:latin typeface="Times New Roman"/>
                <a:cs typeface="Times New Roman"/>
              </a:rPr>
              <a:t>di </a:t>
            </a:r>
            <a:r>
              <a:rPr sz="1200" spc="-5" dirty="0">
                <a:latin typeface="Times New Roman"/>
                <a:cs typeface="Times New Roman"/>
              </a:rPr>
              <a:t>Lugano (www.usi.ch). </a:t>
            </a:r>
            <a:r>
              <a:rPr sz="1200" dirty="0">
                <a:latin typeface="Times New Roman"/>
                <a:cs typeface="Times New Roman"/>
              </a:rPr>
              <a:t>Studia e </a:t>
            </a:r>
            <a:r>
              <a:rPr sz="1200" spc="-5" dirty="0">
                <a:latin typeface="Times New Roman"/>
                <a:cs typeface="Times New Roman"/>
              </a:rPr>
              <a:t>racconta </a:t>
            </a:r>
            <a:r>
              <a:rPr sz="1200" dirty="0">
                <a:latin typeface="Times New Roman"/>
                <a:cs typeface="Times New Roman"/>
              </a:rPr>
              <a:t>i  nuovi stili di </a:t>
            </a:r>
            <a:r>
              <a:rPr sz="1200" spc="-5" dirty="0">
                <a:latin typeface="Times New Roman"/>
                <a:cs typeface="Times New Roman"/>
              </a:rPr>
              <a:t>viaggio sulle pagine del supplemento domenicale del “Sole24Ore” </a:t>
            </a:r>
            <a:r>
              <a:rPr sz="1200" dirty="0">
                <a:latin typeface="Times New Roman"/>
                <a:cs typeface="Times New Roman"/>
              </a:rPr>
              <a:t>e a </a:t>
            </a:r>
            <a:r>
              <a:rPr sz="1200" spc="-5" dirty="0">
                <a:latin typeface="Times New Roman"/>
                <a:cs typeface="Times New Roman"/>
              </a:rPr>
              <a:t>Radio Capital.  </a:t>
            </a:r>
            <a:r>
              <a:rPr sz="1200" dirty="0">
                <a:latin typeface="Times New Roman"/>
                <a:cs typeface="Times New Roman"/>
              </a:rPr>
              <a:t>È il </a:t>
            </a:r>
            <a:r>
              <a:rPr sz="1200" spc="-5" dirty="0">
                <a:latin typeface="Times New Roman"/>
                <a:cs typeface="Times New Roman"/>
              </a:rPr>
              <a:t>fondatore </a:t>
            </a:r>
            <a:r>
              <a:rPr sz="1200" dirty="0">
                <a:latin typeface="Times New Roman"/>
                <a:cs typeface="Times New Roman"/>
              </a:rPr>
              <a:t>e il </a:t>
            </a:r>
            <a:r>
              <a:rPr sz="1200" spc="-5" dirty="0">
                <a:latin typeface="Times New Roman"/>
                <a:cs typeface="Times New Roman"/>
              </a:rPr>
              <a:t>presidente della “Scuola del viaggio” (www.scuoladelviaggio.it). Ha </a:t>
            </a:r>
            <a:r>
              <a:rPr sz="1200" dirty="0">
                <a:latin typeface="Times New Roman"/>
                <a:cs typeface="Times New Roman"/>
              </a:rPr>
              <a:t>scritto </a:t>
            </a:r>
            <a:r>
              <a:rPr sz="1200" spc="-5" dirty="0">
                <a:latin typeface="Times New Roman"/>
                <a:cs typeface="Times New Roman"/>
              </a:rPr>
              <a:t>con  Andrea Bocconi “In viaggio </a:t>
            </a:r>
            <a:r>
              <a:rPr sz="1200" dirty="0">
                <a:latin typeface="Times New Roman"/>
                <a:cs typeface="Times New Roman"/>
              </a:rPr>
              <a:t>con </a:t>
            </a:r>
            <a:r>
              <a:rPr sz="1200" spc="-5" dirty="0">
                <a:latin typeface="Times New Roman"/>
                <a:cs typeface="Times New Roman"/>
              </a:rPr>
              <a:t>l’asino” (Guanda).</a:t>
            </a:r>
            <a:r>
              <a:rPr sz="1200" spc="50" dirty="0">
                <a:latin typeface="Times New Roman"/>
                <a:cs typeface="Times New Roman"/>
              </a:rPr>
              <a:t> </a:t>
            </a:r>
            <a:r>
              <a:rPr sz="1200" u="sng" spc="-5" dirty="0">
                <a:solidFill>
                  <a:srgbClr val="0000FF"/>
                </a:solidFill>
                <a:uFill>
                  <a:solidFill>
                    <a:srgbClr val="0000FF"/>
                  </a:solidFill>
                </a:uFill>
                <a:latin typeface="Times New Roman"/>
                <a:cs typeface="Times New Roman"/>
                <a:hlinkClick r:id="rId3"/>
              </a:rPr>
              <a:t>www.claudiovisentin.it</a:t>
            </a:r>
            <a:endParaRPr sz="1200">
              <a:latin typeface="Times New Roman"/>
              <a:cs typeface="Times New Roman"/>
            </a:endParaRP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Newsrimini.it  20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5280786"/>
            <a:ext cx="6127115" cy="3811904"/>
          </a:xfrm>
          <a:prstGeom prst="rect">
            <a:avLst/>
          </a:prstGeom>
        </p:spPr>
        <p:txBody>
          <a:bodyPr vert="horz" wrap="square" lIns="0" tIns="24765" rIns="0" bIns="0" rtlCol="0">
            <a:spAutoFit/>
          </a:bodyPr>
          <a:lstStyle/>
          <a:p>
            <a:pPr marL="12700" marR="69215">
              <a:lnSpc>
                <a:spcPts val="1380"/>
              </a:lnSpc>
              <a:spcBef>
                <a:spcPts val="195"/>
              </a:spcBef>
            </a:pPr>
            <a:r>
              <a:rPr sz="1200" spc="-5" dirty="0">
                <a:latin typeface="Times New Roman"/>
                <a:cs typeface="Times New Roman"/>
              </a:rPr>
              <a:t>Sabato </a:t>
            </a:r>
            <a:r>
              <a:rPr sz="1200" dirty="0">
                <a:latin typeface="Times New Roman"/>
                <a:cs typeface="Times New Roman"/>
              </a:rPr>
              <a:t>e </a:t>
            </a:r>
            <a:r>
              <a:rPr sz="1200" spc="-5" dirty="0">
                <a:latin typeface="Times New Roman"/>
                <a:cs typeface="Times New Roman"/>
              </a:rPr>
              <a:t>domenica </a:t>
            </a:r>
            <a:r>
              <a:rPr sz="1200" dirty="0">
                <a:latin typeface="Times New Roman"/>
                <a:cs typeface="Times New Roman"/>
              </a:rPr>
              <a:t>il </a:t>
            </a:r>
            <a:r>
              <a:rPr sz="1200" spc="-5" dirty="0">
                <a:latin typeface="Times New Roman"/>
                <a:cs typeface="Times New Roman"/>
              </a:rPr>
              <a:t>Borgo San Giovanni </a:t>
            </a:r>
            <a:r>
              <a:rPr sz="1200" dirty="0">
                <a:latin typeface="Times New Roman"/>
                <a:cs typeface="Times New Roman"/>
              </a:rPr>
              <a:t>e Palazzo </a:t>
            </a:r>
            <a:r>
              <a:rPr sz="1200" spc="-5" dirty="0">
                <a:latin typeface="Times New Roman"/>
                <a:cs typeface="Times New Roman"/>
              </a:rPr>
              <a:t>Ghetti, </a:t>
            </a:r>
            <a:r>
              <a:rPr sz="1200" dirty="0">
                <a:latin typeface="Times New Roman"/>
                <a:cs typeface="Times New Roman"/>
              </a:rPr>
              <a:t>sede </a:t>
            </a:r>
            <a:r>
              <a:rPr sz="1200" spc="-5" dirty="0">
                <a:latin typeface="Times New Roman"/>
                <a:cs typeface="Times New Roman"/>
              </a:rPr>
              <a:t>centrale </a:t>
            </a:r>
            <a:r>
              <a:rPr sz="1200" spc="5" dirty="0">
                <a:latin typeface="Times New Roman"/>
                <a:cs typeface="Times New Roman"/>
              </a:rPr>
              <a:t>di </a:t>
            </a:r>
            <a:r>
              <a:rPr sz="1200" spc="-5" dirty="0">
                <a:latin typeface="Times New Roman"/>
                <a:cs typeface="Times New Roman"/>
              </a:rPr>
              <a:t>Banca Malatestiana, si  volgeranno </a:t>
            </a:r>
            <a:r>
              <a:rPr sz="1200" dirty="0">
                <a:latin typeface="Times New Roman"/>
                <a:cs typeface="Times New Roman"/>
              </a:rPr>
              <a:t>il </a:t>
            </a:r>
            <a:r>
              <a:rPr sz="1200" b="1" spc="-5" dirty="0">
                <a:latin typeface="Times New Roman"/>
                <a:cs typeface="Times New Roman"/>
              </a:rPr>
              <a:t>Festival </a:t>
            </a:r>
            <a:r>
              <a:rPr sz="1200" b="1" dirty="0">
                <a:latin typeface="Times New Roman"/>
                <a:cs typeface="Times New Roman"/>
              </a:rPr>
              <a:t>della </a:t>
            </a:r>
            <a:r>
              <a:rPr sz="1200" b="1" spc="-5" dirty="0">
                <a:latin typeface="Times New Roman"/>
                <a:cs typeface="Times New Roman"/>
              </a:rPr>
              <a:t>Cultura Creativa</a:t>
            </a:r>
            <a:r>
              <a:rPr sz="1200" spc="-5" dirty="0">
                <a:latin typeface="Times New Roman"/>
                <a:cs typeface="Times New Roman"/>
              </a:rPr>
              <a:t>, organizzato </a:t>
            </a:r>
            <a:r>
              <a:rPr sz="1200" dirty="0">
                <a:latin typeface="Times New Roman"/>
                <a:cs typeface="Times New Roman"/>
              </a:rPr>
              <a:t>dalle </a:t>
            </a:r>
            <a:r>
              <a:rPr sz="1200" spc="-5" dirty="0">
                <a:latin typeface="Times New Roman"/>
                <a:cs typeface="Times New Roman"/>
              </a:rPr>
              <a:t>banche italiane </a:t>
            </a:r>
            <a:r>
              <a:rPr sz="1200" dirty="0">
                <a:latin typeface="Times New Roman"/>
                <a:cs typeface="Times New Roman"/>
              </a:rPr>
              <a:t>e</a:t>
            </a:r>
            <a:r>
              <a:rPr sz="1200" spc="140" dirty="0">
                <a:latin typeface="Times New Roman"/>
                <a:cs typeface="Times New Roman"/>
              </a:rPr>
              <a:t> </a:t>
            </a:r>
            <a:r>
              <a:rPr sz="1200" spc="-5" dirty="0">
                <a:latin typeface="Times New Roman"/>
                <a:cs typeface="Times New Roman"/>
              </a:rPr>
              <a:t>coordinato</a:t>
            </a:r>
            <a:endParaRPr sz="1200">
              <a:latin typeface="Times New Roman"/>
              <a:cs typeface="Times New Roman"/>
            </a:endParaRPr>
          </a:p>
          <a:p>
            <a:pPr marL="12700" marR="19685">
              <a:lnSpc>
                <a:spcPts val="1380"/>
              </a:lnSpc>
            </a:pPr>
            <a:r>
              <a:rPr sz="1200" spc="-5" dirty="0">
                <a:latin typeface="Times New Roman"/>
                <a:cs typeface="Times New Roman"/>
              </a:rPr>
              <a:t>dall’ABI </a:t>
            </a:r>
            <a:r>
              <a:rPr sz="1200" dirty="0">
                <a:latin typeface="Times New Roman"/>
                <a:cs typeface="Times New Roman"/>
              </a:rPr>
              <a:t>– </a:t>
            </a:r>
            <a:r>
              <a:rPr sz="1200" spc="-5" dirty="0">
                <a:latin typeface="Times New Roman"/>
                <a:cs typeface="Times New Roman"/>
              </a:rPr>
              <a:t>Associazione Bancaria Italiana (quest’anno sul </a:t>
            </a:r>
            <a:r>
              <a:rPr sz="1200" dirty="0">
                <a:latin typeface="Times New Roman"/>
                <a:cs typeface="Times New Roman"/>
              </a:rPr>
              <a:t>tema </a:t>
            </a:r>
            <a:r>
              <a:rPr sz="1200" spc="-5" dirty="0">
                <a:latin typeface="Times New Roman"/>
                <a:cs typeface="Times New Roman"/>
              </a:rPr>
              <a:t>“L’alfabeto </a:t>
            </a:r>
            <a:r>
              <a:rPr sz="1200" dirty="0">
                <a:latin typeface="Times New Roman"/>
                <a:cs typeface="Times New Roman"/>
              </a:rPr>
              <a:t>del mondo – </a:t>
            </a:r>
            <a:r>
              <a:rPr sz="1200" spc="-5" dirty="0">
                <a:latin typeface="Times New Roman"/>
                <a:cs typeface="Times New Roman"/>
              </a:rPr>
              <a:t>Leggiamo  </a:t>
            </a:r>
            <a:r>
              <a:rPr sz="1200" dirty="0">
                <a:latin typeface="Times New Roman"/>
                <a:cs typeface="Times New Roman"/>
              </a:rPr>
              <a:t>i </a:t>
            </a:r>
            <a:r>
              <a:rPr sz="1200" spc="-5" dirty="0">
                <a:latin typeface="Times New Roman"/>
                <a:cs typeface="Times New Roman"/>
              </a:rPr>
              <a:t>segni </a:t>
            </a:r>
            <a:r>
              <a:rPr sz="1200" dirty="0">
                <a:latin typeface="Times New Roman"/>
                <a:cs typeface="Times New Roman"/>
              </a:rPr>
              <a:t>attorno a noi e </a:t>
            </a:r>
            <a:r>
              <a:rPr sz="1200" spc="-5" dirty="0">
                <a:latin typeface="Times New Roman"/>
                <a:cs typeface="Times New Roman"/>
              </a:rPr>
              <a:t>raccontiamo”) </a:t>
            </a:r>
            <a:r>
              <a:rPr sz="1200" dirty="0">
                <a:latin typeface="Times New Roman"/>
                <a:cs typeface="Times New Roman"/>
              </a:rPr>
              <a:t>e le </a:t>
            </a:r>
            <a:r>
              <a:rPr sz="1200" b="1" spc="-5" dirty="0">
                <a:latin typeface="Times New Roman"/>
                <a:cs typeface="Times New Roman"/>
              </a:rPr>
              <a:t>Giornate FAI di Primavera </a:t>
            </a:r>
            <a:r>
              <a:rPr sz="1200" dirty="0">
                <a:latin typeface="Times New Roman"/>
                <a:cs typeface="Times New Roman"/>
              </a:rPr>
              <a:t>– Fondo Ambiente </a:t>
            </a:r>
            <a:r>
              <a:rPr sz="1200" spc="-5" dirty="0">
                <a:latin typeface="Times New Roman"/>
                <a:cs typeface="Times New Roman"/>
              </a:rPr>
              <a:t>Italiano,  appuntamento </a:t>
            </a:r>
            <a:r>
              <a:rPr sz="1200" dirty="0">
                <a:latin typeface="Times New Roman"/>
                <a:cs typeface="Times New Roman"/>
              </a:rPr>
              <a:t>che permette di </a:t>
            </a:r>
            <a:r>
              <a:rPr sz="1200" spc="-5" dirty="0">
                <a:latin typeface="Times New Roman"/>
                <a:cs typeface="Times New Roman"/>
              </a:rPr>
              <a:t>visitare luoghi d’interesse culturale aperti </a:t>
            </a:r>
            <a:r>
              <a:rPr sz="1200" dirty="0">
                <a:latin typeface="Times New Roman"/>
                <a:cs typeface="Times New Roman"/>
              </a:rPr>
              <a:t>in via </a:t>
            </a:r>
            <a:r>
              <a:rPr sz="1200" spc="-5" dirty="0">
                <a:latin typeface="Times New Roman"/>
                <a:cs typeface="Times New Roman"/>
              </a:rPr>
              <a:t>straordinaria</a:t>
            </a:r>
            <a:r>
              <a:rPr sz="1200" spc="90" dirty="0">
                <a:latin typeface="Times New Roman"/>
                <a:cs typeface="Times New Roman"/>
              </a:rPr>
              <a:t> </a:t>
            </a:r>
            <a:r>
              <a:rPr sz="1200" dirty="0">
                <a:latin typeface="Times New Roman"/>
                <a:cs typeface="Times New Roman"/>
              </a:rPr>
              <a:t>e</a:t>
            </a:r>
            <a:endParaRPr sz="1200">
              <a:latin typeface="Times New Roman"/>
              <a:cs typeface="Times New Roman"/>
            </a:endParaRPr>
          </a:p>
          <a:p>
            <a:pPr marL="12700">
              <a:lnSpc>
                <a:spcPts val="1345"/>
              </a:lnSpc>
            </a:pPr>
            <a:r>
              <a:rPr sz="1200" spc="-5" dirty="0">
                <a:latin typeface="Times New Roman"/>
                <a:cs typeface="Times New Roman"/>
              </a:rPr>
              <a:t>animati </a:t>
            </a:r>
            <a:r>
              <a:rPr sz="1200" dirty="0">
                <a:latin typeface="Times New Roman"/>
                <a:cs typeface="Times New Roman"/>
              </a:rPr>
              <a:t>da iniziative </a:t>
            </a:r>
            <a:r>
              <a:rPr sz="1200" spc="-5" dirty="0">
                <a:latin typeface="Times New Roman"/>
                <a:cs typeface="Times New Roman"/>
              </a:rPr>
              <a:t>dedicate all’approfondimento </a:t>
            </a:r>
            <a:r>
              <a:rPr sz="1200" dirty="0">
                <a:latin typeface="Times New Roman"/>
                <a:cs typeface="Times New Roman"/>
              </a:rPr>
              <a:t>e </a:t>
            </a:r>
            <a:r>
              <a:rPr sz="1200" spc="-5" dirty="0">
                <a:latin typeface="Times New Roman"/>
                <a:cs typeface="Times New Roman"/>
              </a:rPr>
              <a:t>scoperta della storia </a:t>
            </a:r>
            <a:r>
              <a:rPr sz="1200" dirty="0">
                <a:latin typeface="Times New Roman"/>
                <a:cs typeface="Times New Roman"/>
              </a:rPr>
              <a:t>e </a:t>
            </a:r>
            <a:r>
              <a:rPr sz="1200" spc="-5" dirty="0">
                <a:latin typeface="Times New Roman"/>
                <a:cs typeface="Times New Roman"/>
              </a:rPr>
              <a:t>arte</a:t>
            </a:r>
            <a:r>
              <a:rPr sz="1200" spc="55" dirty="0">
                <a:latin typeface="Times New Roman"/>
                <a:cs typeface="Times New Roman"/>
              </a:rPr>
              <a:t> </a:t>
            </a:r>
            <a:r>
              <a:rPr sz="1200" spc="-5" dirty="0">
                <a:latin typeface="Times New Roman"/>
                <a:cs typeface="Times New Roman"/>
              </a:rPr>
              <a:t>d’Italia.</a:t>
            </a:r>
            <a:endParaRPr sz="1200">
              <a:latin typeface="Times New Roman"/>
              <a:cs typeface="Times New Roman"/>
            </a:endParaRPr>
          </a:p>
          <a:p>
            <a:pPr>
              <a:lnSpc>
                <a:spcPct val="100000"/>
              </a:lnSpc>
              <a:spcBef>
                <a:spcPts val="45"/>
              </a:spcBef>
            </a:pPr>
            <a:endParaRPr sz="1200">
              <a:latin typeface="Times New Roman"/>
              <a:cs typeface="Times New Roman"/>
            </a:endParaRPr>
          </a:p>
          <a:p>
            <a:pPr marL="12700" marR="246379">
              <a:lnSpc>
                <a:spcPts val="1380"/>
              </a:lnSpc>
              <a:spcBef>
                <a:spcPts val="5"/>
              </a:spcBef>
            </a:pPr>
            <a:r>
              <a:rPr sz="1200" spc="-5" dirty="0">
                <a:latin typeface="Times New Roman"/>
                <a:cs typeface="Times New Roman"/>
              </a:rPr>
              <a:t>Dalla partnership </a:t>
            </a:r>
            <a:r>
              <a:rPr sz="1200" dirty="0">
                <a:latin typeface="Times New Roman"/>
                <a:cs typeface="Times New Roman"/>
              </a:rPr>
              <a:t>tra questi due </a:t>
            </a:r>
            <a:r>
              <a:rPr sz="1200" spc="-5" dirty="0">
                <a:latin typeface="Times New Roman"/>
                <a:cs typeface="Times New Roman"/>
              </a:rPr>
              <a:t>eventi </a:t>
            </a:r>
            <a:r>
              <a:rPr sz="1200" dirty="0">
                <a:latin typeface="Times New Roman"/>
                <a:cs typeface="Times New Roman"/>
              </a:rPr>
              <a:t>e Banca </a:t>
            </a:r>
            <a:r>
              <a:rPr sz="1200" spc="-5" dirty="0">
                <a:latin typeface="Times New Roman"/>
                <a:cs typeface="Times New Roman"/>
              </a:rPr>
              <a:t>Malatestiana </a:t>
            </a:r>
            <a:r>
              <a:rPr sz="1200" dirty="0">
                <a:latin typeface="Times New Roman"/>
                <a:cs typeface="Times New Roman"/>
              </a:rPr>
              <a:t>è nato il progetto di </a:t>
            </a:r>
            <a:r>
              <a:rPr sz="1200" spc="-5" dirty="0">
                <a:latin typeface="Times New Roman"/>
                <a:cs typeface="Times New Roman"/>
              </a:rPr>
              <a:t>(ri)scoperta </a:t>
            </a:r>
            <a:r>
              <a:rPr sz="1200" dirty="0">
                <a:latin typeface="Times New Roman"/>
                <a:cs typeface="Times New Roman"/>
              </a:rPr>
              <a:t>del  </a:t>
            </a:r>
            <a:r>
              <a:rPr sz="1200" spc="-5" dirty="0">
                <a:latin typeface="Times New Roman"/>
                <a:cs typeface="Times New Roman"/>
              </a:rPr>
              <a:t>Borgo San Giovanni </a:t>
            </a:r>
            <a:r>
              <a:rPr sz="1200" dirty="0">
                <a:latin typeface="Times New Roman"/>
                <a:cs typeface="Times New Roman"/>
              </a:rPr>
              <a:t>di Rimini, a </a:t>
            </a:r>
            <a:r>
              <a:rPr sz="1200" spc="-5" dirty="0">
                <a:latin typeface="Times New Roman"/>
                <a:cs typeface="Times New Roman"/>
              </a:rPr>
              <a:t>partire </a:t>
            </a:r>
            <a:r>
              <a:rPr sz="1200" dirty="0">
                <a:latin typeface="Times New Roman"/>
                <a:cs typeface="Times New Roman"/>
              </a:rPr>
              <a:t>da Palazzo </a:t>
            </a:r>
            <a:r>
              <a:rPr sz="1200" spc="-5" dirty="0">
                <a:latin typeface="Times New Roman"/>
                <a:cs typeface="Times New Roman"/>
              </a:rPr>
              <a:t>Ghetti.</a:t>
            </a:r>
            <a:endParaRPr sz="1200">
              <a:latin typeface="Times New Roman"/>
              <a:cs typeface="Times New Roman"/>
            </a:endParaRPr>
          </a:p>
          <a:p>
            <a:pPr marL="12700" marR="124460">
              <a:lnSpc>
                <a:spcPts val="1380"/>
              </a:lnSpc>
            </a:pPr>
            <a:r>
              <a:rPr sz="1200" dirty="0">
                <a:latin typeface="Times New Roman"/>
                <a:cs typeface="Times New Roman"/>
              </a:rPr>
              <a:t>I </a:t>
            </a:r>
            <a:r>
              <a:rPr sz="1200" b="1" spc="-5" dirty="0">
                <a:latin typeface="Times New Roman"/>
                <a:cs typeface="Times New Roman"/>
              </a:rPr>
              <a:t>ragazzi </a:t>
            </a:r>
            <a:r>
              <a:rPr sz="1200" b="1" dirty="0">
                <a:latin typeface="Times New Roman"/>
                <a:cs typeface="Times New Roman"/>
              </a:rPr>
              <a:t>delle scuole </a:t>
            </a:r>
            <a:r>
              <a:rPr sz="1200" b="1" spc="-5" dirty="0">
                <a:latin typeface="Times New Roman"/>
                <a:cs typeface="Times New Roman"/>
              </a:rPr>
              <a:t>superiori </a:t>
            </a:r>
            <a:r>
              <a:rPr sz="1200" dirty="0">
                <a:latin typeface="Times New Roman"/>
                <a:cs typeface="Times New Roman"/>
              </a:rPr>
              <a:t>di Rimini, </a:t>
            </a:r>
            <a:r>
              <a:rPr sz="1200" spc="-5" dirty="0">
                <a:latin typeface="Times New Roman"/>
                <a:cs typeface="Times New Roman"/>
              </a:rPr>
              <a:t>Liceo Artistico </a:t>
            </a:r>
            <a:r>
              <a:rPr sz="1200" dirty="0">
                <a:latin typeface="Times New Roman"/>
                <a:cs typeface="Times New Roman"/>
              </a:rPr>
              <a:t>e </a:t>
            </a:r>
            <a:r>
              <a:rPr sz="1200" spc="-5" dirty="0">
                <a:latin typeface="Times New Roman"/>
                <a:cs typeface="Times New Roman"/>
              </a:rPr>
              <a:t>Scientifico </a:t>
            </a:r>
            <a:r>
              <a:rPr sz="1200" dirty="0">
                <a:latin typeface="Times New Roman"/>
                <a:cs typeface="Times New Roman"/>
              </a:rPr>
              <a:t>“A. </a:t>
            </a:r>
            <a:r>
              <a:rPr sz="1200" spc="-5" dirty="0">
                <a:latin typeface="Times New Roman"/>
                <a:cs typeface="Times New Roman"/>
              </a:rPr>
              <a:t>Serpieri”, Liceo “G.  Cesare M. Valgimigli”, </a:t>
            </a:r>
            <a:r>
              <a:rPr sz="1200" dirty="0">
                <a:latin typeface="Times New Roman"/>
                <a:cs typeface="Times New Roman"/>
              </a:rPr>
              <a:t>e </a:t>
            </a:r>
            <a:r>
              <a:rPr sz="1200" spc="-5" dirty="0">
                <a:latin typeface="Times New Roman"/>
                <a:cs typeface="Times New Roman"/>
              </a:rPr>
              <a:t>Riccione con </a:t>
            </a:r>
            <a:r>
              <a:rPr sz="1200" dirty="0">
                <a:latin typeface="Times New Roman"/>
                <a:cs typeface="Times New Roman"/>
              </a:rPr>
              <a:t>il </a:t>
            </a:r>
            <a:r>
              <a:rPr sz="1200" spc="-5" dirty="0">
                <a:latin typeface="Times New Roman"/>
                <a:cs typeface="Times New Roman"/>
              </a:rPr>
              <a:t>Liceo Artistico “Volta </a:t>
            </a:r>
            <a:r>
              <a:rPr sz="1200" dirty="0">
                <a:latin typeface="Times New Roman"/>
                <a:cs typeface="Times New Roman"/>
              </a:rPr>
              <a:t>– </a:t>
            </a:r>
            <a:r>
              <a:rPr sz="1200" spc="-5" dirty="0">
                <a:latin typeface="Times New Roman"/>
                <a:cs typeface="Times New Roman"/>
              </a:rPr>
              <a:t>Fellini”, preparati </a:t>
            </a:r>
            <a:r>
              <a:rPr sz="1200" dirty="0">
                <a:latin typeface="Times New Roman"/>
                <a:cs typeface="Times New Roman"/>
              </a:rPr>
              <a:t>in queste  </a:t>
            </a:r>
            <a:r>
              <a:rPr sz="1200" spc="-5" dirty="0">
                <a:latin typeface="Times New Roman"/>
                <a:cs typeface="Times New Roman"/>
              </a:rPr>
              <a:t>settimane </a:t>
            </a:r>
            <a:r>
              <a:rPr sz="1200" dirty="0">
                <a:latin typeface="Times New Roman"/>
                <a:cs typeface="Times New Roman"/>
              </a:rPr>
              <a:t>da </a:t>
            </a:r>
            <a:r>
              <a:rPr sz="1200" spc="-5" dirty="0">
                <a:latin typeface="Times New Roman"/>
                <a:cs typeface="Times New Roman"/>
              </a:rPr>
              <a:t>professionisti storici </a:t>
            </a:r>
            <a:r>
              <a:rPr sz="1200" dirty="0">
                <a:latin typeface="Times New Roman"/>
                <a:cs typeface="Times New Roman"/>
              </a:rPr>
              <a:t>e </a:t>
            </a:r>
            <a:r>
              <a:rPr sz="1200" spc="-5" dirty="0">
                <a:latin typeface="Times New Roman"/>
                <a:cs typeface="Times New Roman"/>
              </a:rPr>
              <a:t>architetti, diventeranno nelle giornate </a:t>
            </a:r>
            <a:r>
              <a:rPr sz="1200" dirty="0">
                <a:latin typeface="Times New Roman"/>
                <a:cs typeface="Times New Roman"/>
              </a:rPr>
              <a:t>di </a:t>
            </a:r>
            <a:r>
              <a:rPr sz="1200" spc="-5" dirty="0">
                <a:latin typeface="Times New Roman"/>
                <a:cs typeface="Times New Roman"/>
              </a:rPr>
              <a:t>sabato </a:t>
            </a:r>
            <a:r>
              <a:rPr sz="1200" dirty="0">
                <a:latin typeface="Times New Roman"/>
                <a:cs typeface="Times New Roman"/>
              </a:rPr>
              <a:t>21 e </a:t>
            </a:r>
            <a:r>
              <a:rPr sz="1200" spc="-5" dirty="0">
                <a:latin typeface="Times New Roman"/>
                <a:cs typeface="Times New Roman"/>
              </a:rPr>
              <a:t>domenica  </a:t>
            </a:r>
            <a:r>
              <a:rPr sz="1200" dirty="0">
                <a:latin typeface="Times New Roman"/>
                <a:cs typeface="Times New Roman"/>
              </a:rPr>
              <a:t>22 </a:t>
            </a:r>
            <a:r>
              <a:rPr sz="1200" spc="-5" dirty="0">
                <a:latin typeface="Times New Roman"/>
                <a:cs typeface="Times New Roman"/>
              </a:rPr>
              <a:t>marzo, </a:t>
            </a:r>
            <a:r>
              <a:rPr sz="1200" b="1" spc="-5" dirty="0">
                <a:latin typeface="Times New Roman"/>
                <a:cs typeface="Times New Roman"/>
              </a:rPr>
              <a:t>“ciceroni” </a:t>
            </a:r>
            <a:r>
              <a:rPr sz="1200" b="1" dirty="0">
                <a:latin typeface="Times New Roman"/>
                <a:cs typeface="Times New Roman"/>
              </a:rPr>
              <a:t>d’eccezione </a:t>
            </a:r>
            <a:r>
              <a:rPr sz="1200" b="1" spc="-5" dirty="0">
                <a:latin typeface="Times New Roman"/>
                <a:cs typeface="Times New Roman"/>
              </a:rPr>
              <a:t>per </a:t>
            </a:r>
            <a:r>
              <a:rPr sz="1200" b="1" dirty="0">
                <a:latin typeface="Times New Roman"/>
                <a:cs typeface="Times New Roman"/>
              </a:rPr>
              <a:t>le vie </a:t>
            </a:r>
            <a:r>
              <a:rPr sz="1200" b="1" spc="-5" dirty="0">
                <a:latin typeface="Times New Roman"/>
                <a:cs typeface="Times New Roman"/>
              </a:rPr>
              <a:t>del </a:t>
            </a:r>
            <a:r>
              <a:rPr sz="1200" b="1" dirty="0">
                <a:latin typeface="Times New Roman"/>
                <a:cs typeface="Times New Roman"/>
              </a:rPr>
              <a:t>Borgo San </a:t>
            </a:r>
            <a:r>
              <a:rPr sz="1200" b="1" spc="-5" dirty="0">
                <a:latin typeface="Times New Roman"/>
                <a:cs typeface="Times New Roman"/>
              </a:rPr>
              <a:t>Giovanni </a:t>
            </a:r>
            <a:r>
              <a:rPr sz="1200" b="1" dirty="0">
                <a:latin typeface="Times New Roman"/>
                <a:cs typeface="Times New Roman"/>
              </a:rPr>
              <a:t>di</a:t>
            </a:r>
            <a:r>
              <a:rPr sz="1200" b="1" spc="20" dirty="0">
                <a:latin typeface="Times New Roman"/>
                <a:cs typeface="Times New Roman"/>
              </a:rPr>
              <a:t> </a:t>
            </a:r>
            <a:r>
              <a:rPr sz="1200" b="1" spc="-5" dirty="0">
                <a:latin typeface="Times New Roman"/>
                <a:cs typeface="Times New Roman"/>
              </a:rPr>
              <a:t>Rimini.</a:t>
            </a:r>
            <a:endParaRPr sz="1200">
              <a:latin typeface="Times New Roman"/>
              <a:cs typeface="Times New Roman"/>
            </a:endParaRPr>
          </a:p>
          <a:p>
            <a:pPr>
              <a:lnSpc>
                <a:spcPct val="100000"/>
              </a:lnSpc>
              <a:spcBef>
                <a:spcPts val="40"/>
              </a:spcBef>
            </a:pPr>
            <a:endParaRPr sz="1100">
              <a:latin typeface="Times New Roman"/>
              <a:cs typeface="Times New Roman"/>
            </a:endParaRPr>
          </a:p>
          <a:p>
            <a:pPr marL="12700">
              <a:lnSpc>
                <a:spcPct val="100000"/>
              </a:lnSpc>
            </a:pPr>
            <a:r>
              <a:rPr sz="1200" spc="-10" dirty="0">
                <a:latin typeface="Times New Roman"/>
                <a:cs typeface="Times New Roman"/>
              </a:rPr>
              <a:t>Le </a:t>
            </a:r>
            <a:r>
              <a:rPr sz="1200" dirty="0">
                <a:latin typeface="Times New Roman"/>
                <a:cs typeface="Times New Roman"/>
              </a:rPr>
              <a:t>visite </a:t>
            </a:r>
            <a:r>
              <a:rPr sz="1200" spc="-5" dirty="0">
                <a:latin typeface="Times New Roman"/>
                <a:cs typeface="Times New Roman"/>
              </a:rPr>
              <a:t>saranno gratuite </a:t>
            </a:r>
            <a:r>
              <a:rPr sz="1200" dirty="0">
                <a:latin typeface="Times New Roman"/>
                <a:cs typeface="Times New Roman"/>
              </a:rPr>
              <a:t>e </a:t>
            </a:r>
            <a:r>
              <a:rPr sz="1200" spc="-5" dirty="0">
                <a:latin typeface="Times New Roman"/>
                <a:cs typeface="Times New Roman"/>
              </a:rPr>
              <a:t>rivolte </a:t>
            </a:r>
            <a:r>
              <a:rPr sz="1200" dirty="0">
                <a:latin typeface="Times New Roman"/>
                <a:cs typeface="Times New Roman"/>
              </a:rPr>
              <a:t>a</a:t>
            </a:r>
            <a:r>
              <a:rPr sz="1200" spc="15" dirty="0">
                <a:latin typeface="Times New Roman"/>
                <a:cs typeface="Times New Roman"/>
              </a:rPr>
              <a:t> </a:t>
            </a:r>
            <a:r>
              <a:rPr sz="1200" dirty="0">
                <a:latin typeface="Times New Roman"/>
                <a:cs typeface="Times New Roman"/>
              </a:rPr>
              <a:t>tutti.</a:t>
            </a:r>
            <a:endParaRPr sz="1200">
              <a:latin typeface="Times New Roman"/>
              <a:cs typeface="Times New Roman"/>
            </a:endParaRPr>
          </a:p>
          <a:p>
            <a:pPr>
              <a:lnSpc>
                <a:spcPct val="100000"/>
              </a:lnSpc>
              <a:spcBef>
                <a:spcPts val="30"/>
              </a:spcBef>
            </a:pPr>
            <a:endParaRPr sz="1200">
              <a:latin typeface="Times New Roman"/>
              <a:cs typeface="Times New Roman"/>
            </a:endParaRPr>
          </a:p>
          <a:p>
            <a:pPr marL="12700" marR="5080" algn="just">
              <a:lnSpc>
                <a:spcPct val="95300"/>
              </a:lnSpc>
              <a:spcBef>
                <a:spcPts val="5"/>
              </a:spcBef>
            </a:pPr>
            <a:r>
              <a:rPr sz="1200" spc="-5" dirty="0">
                <a:latin typeface="Times New Roman"/>
                <a:cs typeface="Times New Roman"/>
              </a:rPr>
              <a:t>Nel percorso </a:t>
            </a:r>
            <a:r>
              <a:rPr sz="1200" dirty="0">
                <a:latin typeface="Times New Roman"/>
                <a:cs typeface="Times New Roman"/>
              </a:rPr>
              <a:t>non </a:t>
            </a:r>
            <a:r>
              <a:rPr sz="1200" spc="-5" dirty="0">
                <a:latin typeface="Times New Roman"/>
                <a:cs typeface="Times New Roman"/>
              </a:rPr>
              <a:t>mancherà </a:t>
            </a:r>
            <a:r>
              <a:rPr sz="1200" dirty="0">
                <a:latin typeface="Times New Roman"/>
                <a:cs typeface="Times New Roman"/>
              </a:rPr>
              <a:t>una tappa </a:t>
            </a:r>
            <a:r>
              <a:rPr sz="1200" spc="-5" dirty="0">
                <a:latin typeface="Times New Roman"/>
                <a:cs typeface="Times New Roman"/>
              </a:rPr>
              <a:t>alla </a:t>
            </a:r>
            <a:r>
              <a:rPr sz="1200" dirty="0">
                <a:latin typeface="Times New Roman"/>
                <a:cs typeface="Times New Roman"/>
              </a:rPr>
              <a:t>sala museo </a:t>
            </a:r>
            <a:r>
              <a:rPr sz="1200" spc="-5" dirty="0">
                <a:latin typeface="Times New Roman"/>
                <a:cs typeface="Times New Roman"/>
              </a:rPr>
              <a:t>all’interno di </a:t>
            </a:r>
            <a:r>
              <a:rPr sz="1200" dirty="0">
                <a:latin typeface="Times New Roman"/>
                <a:cs typeface="Times New Roman"/>
              </a:rPr>
              <a:t>Palazzo </a:t>
            </a:r>
            <a:r>
              <a:rPr sz="1200" spc="-5" dirty="0">
                <a:latin typeface="Times New Roman"/>
                <a:cs typeface="Times New Roman"/>
              </a:rPr>
              <a:t>Ghetti, </a:t>
            </a:r>
            <a:r>
              <a:rPr sz="1200" dirty="0">
                <a:latin typeface="Times New Roman"/>
                <a:cs typeface="Times New Roman"/>
              </a:rPr>
              <a:t>dove </a:t>
            </a:r>
            <a:r>
              <a:rPr sz="1200" spc="-5" dirty="0">
                <a:latin typeface="Times New Roman"/>
                <a:cs typeface="Times New Roman"/>
              </a:rPr>
              <a:t>osservare </a:t>
            </a:r>
            <a:r>
              <a:rPr sz="1200" dirty="0">
                <a:latin typeface="Times New Roman"/>
                <a:cs typeface="Times New Roman"/>
              </a:rPr>
              <a:t>i  </a:t>
            </a:r>
            <a:r>
              <a:rPr sz="1200" spc="-5" dirty="0">
                <a:latin typeface="Times New Roman"/>
                <a:cs typeface="Times New Roman"/>
              </a:rPr>
              <a:t>reperti </a:t>
            </a:r>
            <a:r>
              <a:rPr sz="1200" dirty="0">
                <a:latin typeface="Times New Roman"/>
                <a:cs typeface="Times New Roman"/>
              </a:rPr>
              <a:t>ritrovati </a:t>
            </a:r>
            <a:r>
              <a:rPr sz="1200" spc="-5" dirty="0">
                <a:latin typeface="Times New Roman"/>
                <a:cs typeface="Times New Roman"/>
              </a:rPr>
              <a:t>durante </a:t>
            </a:r>
            <a:r>
              <a:rPr sz="1200" dirty="0">
                <a:latin typeface="Times New Roman"/>
                <a:cs typeface="Times New Roman"/>
              </a:rPr>
              <a:t>i </a:t>
            </a:r>
            <a:r>
              <a:rPr sz="1200" spc="-5" dirty="0">
                <a:latin typeface="Times New Roman"/>
                <a:cs typeface="Times New Roman"/>
              </a:rPr>
              <a:t>lavori </a:t>
            </a:r>
            <a:r>
              <a:rPr sz="1200" dirty="0">
                <a:latin typeface="Times New Roman"/>
                <a:cs typeface="Times New Roman"/>
              </a:rPr>
              <a:t>di </a:t>
            </a:r>
            <a:r>
              <a:rPr sz="1200" spc="-5" dirty="0">
                <a:latin typeface="Times New Roman"/>
                <a:cs typeface="Times New Roman"/>
              </a:rPr>
              <a:t>ristrutturazione del </a:t>
            </a:r>
            <a:r>
              <a:rPr sz="1200" dirty="0">
                <a:latin typeface="Times New Roman"/>
                <a:cs typeface="Times New Roman"/>
              </a:rPr>
              <a:t>Palazzo, </a:t>
            </a:r>
            <a:r>
              <a:rPr sz="1200" spc="-5" dirty="0">
                <a:latin typeface="Times New Roman"/>
                <a:cs typeface="Times New Roman"/>
              </a:rPr>
              <a:t>testimonianza dell’antico passato </a:t>
            </a:r>
            <a:r>
              <a:rPr sz="1200" dirty="0">
                <a:latin typeface="Times New Roman"/>
                <a:cs typeface="Times New Roman"/>
              </a:rPr>
              <a:t>del  </a:t>
            </a:r>
            <a:r>
              <a:rPr sz="1200" spc="-5" dirty="0">
                <a:latin typeface="Times New Roman"/>
                <a:cs typeface="Times New Roman"/>
              </a:rPr>
              <a:t>Borgo, esistente </a:t>
            </a:r>
            <a:r>
              <a:rPr sz="1200" dirty="0">
                <a:latin typeface="Times New Roman"/>
                <a:cs typeface="Times New Roman"/>
              </a:rPr>
              <a:t>fin </a:t>
            </a:r>
            <a:r>
              <a:rPr sz="1200" spc="-5" dirty="0">
                <a:latin typeface="Times New Roman"/>
                <a:cs typeface="Times New Roman"/>
              </a:rPr>
              <a:t>dall’epoca</a:t>
            </a:r>
            <a:r>
              <a:rPr sz="1200" spc="5" dirty="0">
                <a:latin typeface="Times New Roman"/>
                <a:cs typeface="Times New Roman"/>
              </a:rPr>
              <a:t> </a:t>
            </a:r>
            <a:r>
              <a:rPr sz="1200" dirty="0">
                <a:latin typeface="Times New Roman"/>
                <a:cs typeface="Times New Roman"/>
              </a:rPr>
              <a:t>romana</a:t>
            </a:r>
            <a:r>
              <a:rPr sz="1800" dirty="0">
                <a:latin typeface="Times New Roman"/>
                <a:cs typeface="Times New Roman"/>
              </a:rPr>
              <a:t>.</a:t>
            </a:r>
            <a:endParaRPr sz="1800">
              <a:latin typeface="Times New Roman"/>
              <a:cs typeface="Times New Roman"/>
            </a:endParaRPr>
          </a:p>
          <a:p>
            <a:pPr marL="12700">
              <a:lnSpc>
                <a:spcPct val="100000"/>
              </a:lnSpc>
              <a:spcBef>
                <a:spcPts val="1355"/>
              </a:spcBef>
            </a:pPr>
            <a:r>
              <a:rPr sz="1200" i="1" spc="-5" dirty="0">
                <a:latin typeface="Times New Roman"/>
                <a:cs typeface="Times New Roman"/>
              </a:rPr>
              <a:t>Redazione</a:t>
            </a:r>
            <a:r>
              <a:rPr sz="1200" i="1" spc="-10" dirty="0">
                <a:latin typeface="Times New Roman"/>
                <a:cs typeface="Times New Roman"/>
              </a:rPr>
              <a:t> </a:t>
            </a:r>
            <a:r>
              <a:rPr sz="1200" i="1" spc="-5" dirty="0">
                <a:latin typeface="Times New Roman"/>
                <a:cs typeface="Times New Roman"/>
              </a:rPr>
              <a:t>Newsrimini</a:t>
            </a:r>
            <a:endParaRPr sz="1200">
              <a:latin typeface="Times New Roman"/>
              <a:cs typeface="Times New Roman"/>
            </a:endParaRPr>
          </a:p>
        </p:txBody>
      </p:sp>
      <p:sp>
        <p:nvSpPr>
          <p:cNvPr id="5" name="object 5"/>
          <p:cNvSpPr/>
          <p:nvPr/>
        </p:nvSpPr>
        <p:spPr>
          <a:xfrm>
            <a:off x="2456179" y="2638551"/>
            <a:ext cx="2638424" cy="4572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0090" y="3571493"/>
            <a:ext cx="6119241" cy="153289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4765">
              <a:lnSpc>
                <a:spcPts val="1839"/>
              </a:lnSpc>
            </a:pPr>
            <a:r>
              <a:rPr sz="1600" b="1" spc="-5" dirty="0">
                <a:latin typeface="Arial"/>
                <a:cs typeface="Arial"/>
              </a:rPr>
              <a:t>R</a:t>
            </a:r>
            <a:r>
              <a:rPr sz="1600" b="1" spc="15" dirty="0">
                <a:latin typeface="Arial"/>
                <a:cs typeface="Arial"/>
              </a:rPr>
              <a:t>a</a:t>
            </a:r>
            <a:r>
              <a:rPr sz="1600" b="1" spc="-30" dirty="0">
                <a:latin typeface="Arial"/>
                <a:cs typeface="Arial"/>
              </a:rPr>
              <a:t>v</a:t>
            </a:r>
            <a:r>
              <a:rPr sz="1600" b="1" spc="-5" dirty="0">
                <a:latin typeface="Arial"/>
                <a:cs typeface="Arial"/>
              </a:rPr>
              <a:t>e</a:t>
            </a:r>
            <a:r>
              <a:rPr sz="1600" b="1" dirty="0">
                <a:latin typeface="Arial"/>
                <a:cs typeface="Arial"/>
              </a:rPr>
              <a:t>n</a:t>
            </a:r>
            <a:r>
              <a:rPr sz="1600" b="1" spc="-5" dirty="0">
                <a:latin typeface="Arial"/>
                <a:cs typeface="Arial"/>
              </a:rPr>
              <a:t>nano</a:t>
            </a:r>
            <a:r>
              <a:rPr sz="1600" b="1" spc="-15" dirty="0">
                <a:latin typeface="Arial"/>
                <a:cs typeface="Arial"/>
              </a:rPr>
              <a:t>t</a:t>
            </a:r>
            <a:r>
              <a:rPr sz="1600" b="1" spc="-5" dirty="0">
                <a:latin typeface="Arial"/>
                <a:cs typeface="Arial"/>
              </a:rPr>
              <a:t>izie</a:t>
            </a:r>
            <a:r>
              <a:rPr sz="1600" b="1" spc="5" dirty="0">
                <a:latin typeface="Arial"/>
                <a:cs typeface="Arial"/>
              </a:rPr>
              <a:t>.</a:t>
            </a:r>
            <a:r>
              <a:rPr sz="1600" b="1" spc="-5" dirty="0">
                <a:latin typeface="Arial"/>
                <a:cs typeface="Arial"/>
              </a:rPr>
              <a:t>it  20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12363"/>
            <a:ext cx="5959475" cy="1442720"/>
          </a:xfrm>
          <a:prstGeom prst="rect">
            <a:avLst/>
          </a:prstGeom>
        </p:spPr>
        <p:txBody>
          <a:bodyPr vert="horz" wrap="square" lIns="0" tIns="36830" rIns="0" bIns="0" rtlCol="0">
            <a:spAutoFit/>
          </a:bodyPr>
          <a:lstStyle/>
          <a:p>
            <a:pPr marL="12700" marR="5080">
              <a:lnSpc>
                <a:spcPts val="2760"/>
              </a:lnSpc>
              <a:spcBef>
                <a:spcPts val="290"/>
              </a:spcBef>
            </a:pPr>
            <a:r>
              <a:rPr sz="2400" b="1" dirty="0">
                <a:latin typeface="Times New Roman"/>
                <a:cs typeface="Times New Roman"/>
              </a:rPr>
              <a:t>Festival </a:t>
            </a:r>
            <a:r>
              <a:rPr sz="2400" b="1" spc="-5" dirty="0">
                <a:latin typeface="Times New Roman"/>
                <a:cs typeface="Times New Roman"/>
              </a:rPr>
              <a:t>della cultura </a:t>
            </a:r>
            <a:r>
              <a:rPr sz="2400" b="1" spc="-10" dirty="0">
                <a:latin typeface="Times New Roman"/>
                <a:cs typeface="Times New Roman"/>
              </a:rPr>
              <a:t>creativa </a:t>
            </a:r>
            <a:r>
              <a:rPr sz="2400" b="1" spc="-5" dirty="0">
                <a:latin typeface="Times New Roman"/>
                <a:cs typeface="Times New Roman"/>
              </a:rPr>
              <a:t>dell'ABI:  successo per </a:t>
            </a:r>
            <a:r>
              <a:rPr sz="2400" b="1" dirty="0">
                <a:latin typeface="Times New Roman"/>
                <a:cs typeface="Times New Roman"/>
              </a:rPr>
              <a:t>il </a:t>
            </a:r>
            <a:r>
              <a:rPr sz="2400" b="1" spc="-10" dirty="0">
                <a:latin typeface="Times New Roman"/>
                <a:cs typeface="Times New Roman"/>
              </a:rPr>
              <a:t>percorso promosso </a:t>
            </a:r>
            <a:r>
              <a:rPr sz="2400" b="1" spc="-5" dirty="0">
                <a:latin typeface="Times New Roman"/>
                <a:cs typeface="Times New Roman"/>
              </a:rPr>
              <a:t>da Cassa di  Risparmio</a:t>
            </a:r>
            <a:endParaRPr sz="2400">
              <a:latin typeface="Times New Roman"/>
              <a:cs typeface="Times New Roman"/>
            </a:endParaRPr>
          </a:p>
          <a:p>
            <a:pPr marL="12700">
              <a:lnSpc>
                <a:spcPct val="100000"/>
              </a:lnSpc>
              <a:spcBef>
                <a:spcPts val="1250"/>
              </a:spcBef>
            </a:pPr>
            <a:r>
              <a:rPr sz="1200" spc="-5" dirty="0">
                <a:latin typeface="Times New Roman"/>
                <a:cs typeface="Times New Roman"/>
              </a:rPr>
              <a:t>Venerdì </a:t>
            </a:r>
            <a:r>
              <a:rPr sz="1200" dirty="0">
                <a:latin typeface="Times New Roman"/>
                <a:cs typeface="Times New Roman"/>
              </a:rPr>
              <a:t>20 Marzo 2015</a:t>
            </a:r>
            <a:endParaRPr sz="1200">
              <a:latin typeface="Times New Roman"/>
              <a:cs typeface="Times New Roman"/>
            </a:endParaRPr>
          </a:p>
        </p:txBody>
      </p:sp>
      <p:sp>
        <p:nvSpPr>
          <p:cNvPr id="5" name="object 5"/>
          <p:cNvSpPr txBox="1"/>
          <p:nvPr/>
        </p:nvSpPr>
        <p:spPr>
          <a:xfrm>
            <a:off x="706627" y="7813929"/>
            <a:ext cx="6139180" cy="2141220"/>
          </a:xfrm>
          <a:prstGeom prst="rect">
            <a:avLst/>
          </a:prstGeom>
        </p:spPr>
        <p:txBody>
          <a:bodyPr vert="horz" wrap="square" lIns="0" tIns="12700" rIns="0" bIns="0" rtlCol="0">
            <a:spAutoFit/>
          </a:bodyPr>
          <a:lstStyle/>
          <a:p>
            <a:pPr marL="12700">
              <a:lnSpc>
                <a:spcPct val="100000"/>
              </a:lnSpc>
              <a:spcBef>
                <a:spcPts val="100"/>
              </a:spcBef>
            </a:pPr>
            <a:r>
              <a:rPr sz="1200" spc="-5" dirty="0">
                <a:latin typeface="Times New Roman"/>
                <a:cs typeface="Times New Roman"/>
              </a:rPr>
              <a:t>Foto Corelli</a:t>
            </a:r>
            <a:endParaRPr sz="1200">
              <a:latin typeface="Times New Roman"/>
              <a:cs typeface="Times New Roman"/>
            </a:endParaRPr>
          </a:p>
          <a:p>
            <a:pPr>
              <a:lnSpc>
                <a:spcPct val="100000"/>
              </a:lnSpc>
              <a:spcBef>
                <a:spcPts val="10"/>
              </a:spcBef>
            </a:pPr>
            <a:endParaRPr sz="1250">
              <a:latin typeface="Times New Roman"/>
              <a:cs typeface="Times New Roman"/>
            </a:endParaRPr>
          </a:p>
          <a:p>
            <a:pPr marL="12700" marR="275590">
              <a:lnSpc>
                <a:spcPts val="1370"/>
              </a:lnSpc>
            </a:pPr>
            <a:r>
              <a:rPr sz="1200" spc="-5" dirty="0">
                <a:latin typeface="Times New Roman"/>
                <a:cs typeface="Times New Roman"/>
              </a:rPr>
              <a:t>Successo </a:t>
            </a:r>
            <a:r>
              <a:rPr sz="1200" dirty="0">
                <a:latin typeface="Times New Roman"/>
                <a:cs typeface="Times New Roman"/>
              </a:rPr>
              <a:t>della </a:t>
            </a:r>
            <a:r>
              <a:rPr sz="1200" spc="-5" dirty="0">
                <a:latin typeface="Times New Roman"/>
                <a:cs typeface="Times New Roman"/>
              </a:rPr>
              <a:t>Seconda </a:t>
            </a:r>
            <a:r>
              <a:rPr sz="1200" dirty="0">
                <a:latin typeface="Times New Roman"/>
                <a:cs typeface="Times New Roman"/>
              </a:rPr>
              <a:t>Edizione </a:t>
            </a:r>
            <a:r>
              <a:rPr sz="1200" spc="-5" dirty="0">
                <a:latin typeface="Times New Roman"/>
                <a:cs typeface="Times New Roman"/>
              </a:rPr>
              <a:t>del “</a:t>
            </a:r>
            <a:r>
              <a:rPr sz="1200" b="1" spc="-5" dirty="0">
                <a:latin typeface="Times New Roman"/>
                <a:cs typeface="Times New Roman"/>
              </a:rPr>
              <a:t>Festival della cultura creativa, </a:t>
            </a:r>
            <a:r>
              <a:rPr sz="1200" b="1" dirty="0">
                <a:latin typeface="Times New Roman"/>
                <a:cs typeface="Times New Roman"/>
              </a:rPr>
              <a:t>le </a:t>
            </a:r>
            <a:r>
              <a:rPr sz="1200" b="1" spc="-5" dirty="0">
                <a:latin typeface="Times New Roman"/>
                <a:cs typeface="Times New Roman"/>
              </a:rPr>
              <a:t>banche </a:t>
            </a:r>
            <a:r>
              <a:rPr sz="1200" b="1" dirty="0">
                <a:latin typeface="Times New Roman"/>
                <a:cs typeface="Times New Roman"/>
              </a:rPr>
              <a:t>italiane </a:t>
            </a:r>
            <a:r>
              <a:rPr sz="1200" b="1" spc="-5" dirty="0">
                <a:latin typeface="Times New Roman"/>
                <a:cs typeface="Times New Roman"/>
              </a:rPr>
              <a:t>per </a:t>
            </a:r>
            <a:r>
              <a:rPr sz="1200" b="1" dirty="0">
                <a:latin typeface="Times New Roman"/>
                <a:cs typeface="Times New Roman"/>
              </a:rPr>
              <a:t>i  giovani e il </a:t>
            </a:r>
            <a:r>
              <a:rPr sz="1200" b="1" spc="-5" dirty="0">
                <a:latin typeface="Times New Roman"/>
                <a:cs typeface="Times New Roman"/>
              </a:rPr>
              <a:t>territorio</a:t>
            </a:r>
            <a:r>
              <a:rPr sz="1200" spc="-5" dirty="0">
                <a:latin typeface="Times New Roman"/>
                <a:cs typeface="Times New Roman"/>
              </a:rPr>
              <a:t>”, promosso dall'Associazione Bancaria</a:t>
            </a:r>
            <a:r>
              <a:rPr sz="1200" spc="30" dirty="0">
                <a:latin typeface="Times New Roman"/>
                <a:cs typeface="Times New Roman"/>
              </a:rPr>
              <a:t> </a:t>
            </a:r>
            <a:r>
              <a:rPr sz="1200" spc="-5" dirty="0">
                <a:latin typeface="Times New Roman"/>
                <a:cs typeface="Times New Roman"/>
              </a:rPr>
              <a:t>Italiana.</a:t>
            </a:r>
            <a:endParaRPr sz="1200">
              <a:latin typeface="Times New Roman"/>
              <a:cs typeface="Times New Roman"/>
            </a:endParaRPr>
          </a:p>
          <a:p>
            <a:pPr>
              <a:lnSpc>
                <a:spcPct val="100000"/>
              </a:lnSpc>
            </a:pPr>
            <a:endParaRPr sz="1300">
              <a:latin typeface="Times New Roman"/>
              <a:cs typeface="Times New Roman"/>
            </a:endParaRPr>
          </a:p>
          <a:p>
            <a:pPr>
              <a:lnSpc>
                <a:spcPct val="100000"/>
              </a:lnSpc>
              <a:spcBef>
                <a:spcPts val="25"/>
              </a:spcBef>
            </a:pPr>
            <a:endParaRPr sz="1100">
              <a:latin typeface="Times New Roman"/>
              <a:cs typeface="Times New Roman"/>
            </a:endParaRPr>
          </a:p>
          <a:p>
            <a:pPr marL="12700" marR="5080">
              <a:lnSpc>
                <a:spcPts val="1380"/>
              </a:lnSpc>
            </a:pPr>
            <a:r>
              <a:rPr sz="1200" spc="-10" dirty="0">
                <a:latin typeface="Times New Roman"/>
                <a:cs typeface="Times New Roman"/>
              </a:rPr>
              <a:t>La </a:t>
            </a:r>
            <a:r>
              <a:rPr sz="1200" spc="-5" dirty="0">
                <a:latin typeface="Times New Roman"/>
                <a:cs typeface="Times New Roman"/>
              </a:rPr>
              <a:t>Cassa </a:t>
            </a:r>
            <a:r>
              <a:rPr sz="1200" dirty="0">
                <a:latin typeface="Times New Roman"/>
                <a:cs typeface="Times New Roman"/>
              </a:rPr>
              <a:t>di </a:t>
            </a:r>
            <a:r>
              <a:rPr sz="1200" spc="-5" dirty="0">
                <a:latin typeface="Times New Roman"/>
                <a:cs typeface="Times New Roman"/>
              </a:rPr>
              <a:t>Risparmio </a:t>
            </a:r>
            <a:r>
              <a:rPr sz="1200" dirty="0">
                <a:latin typeface="Times New Roman"/>
                <a:cs typeface="Times New Roman"/>
              </a:rPr>
              <a:t>di </a:t>
            </a:r>
            <a:r>
              <a:rPr sz="1200" spc="-5" dirty="0">
                <a:latin typeface="Times New Roman"/>
                <a:cs typeface="Times New Roman"/>
              </a:rPr>
              <a:t>Ravenna </a:t>
            </a:r>
            <a:r>
              <a:rPr sz="1200" dirty="0">
                <a:latin typeface="Times New Roman"/>
                <a:cs typeface="Times New Roman"/>
              </a:rPr>
              <a:t>Spa ha </a:t>
            </a:r>
            <a:r>
              <a:rPr sz="1200" spc="-5" dirty="0">
                <a:latin typeface="Times New Roman"/>
                <a:cs typeface="Times New Roman"/>
              </a:rPr>
              <a:t>aderito </a:t>
            </a:r>
            <a:r>
              <a:rPr sz="1200" dirty="0">
                <a:latin typeface="Times New Roman"/>
                <a:cs typeface="Times New Roman"/>
              </a:rPr>
              <a:t>all’iniziativa </a:t>
            </a:r>
            <a:r>
              <a:rPr sz="1200" spc="-5" dirty="0">
                <a:latin typeface="Times New Roman"/>
                <a:cs typeface="Times New Roman"/>
              </a:rPr>
              <a:t>promossa dall’ABI, con </a:t>
            </a:r>
            <a:r>
              <a:rPr sz="1200" dirty="0">
                <a:latin typeface="Times New Roman"/>
                <a:cs typeface="Times New Roman"/>
              </a:rPr>
              <a:t>il </a:t>
            </a:r>
            <a:r>
              <a:rPr sz="1200" spc="-5" dirty="0">
                <a:latin typeface="Times New Roman"/>
                <a:cs typeface="Times New Roman"/>
              </a:rPr>
              <a:t>Patrocinio  della </a:t>
            </a:r>
            <a:r>
              <a:rPr sz="1200" dirty="0">
                <a:latin typeface="Times New Roman"/>
                <a:cs typeface="Times New Roman"/>
              </a:rPr>
              <a:t>Commissione </a:t>
            </a:r>
            <a:r>
              <a:rPr sz="1200" spc="-5" dirty="0">
                <a:latin typeface="Times New Roman"/>
                <a:cs typeface="Times New Roman"/>
              </a:rPr>
              <a:t>Nazionale Italiana </a:t>
            </a:r>
            <a:r>
              <a:rPr sz="1200" dirty="0">
                <a:latin typeface="Times New Roman"/>
                <a:cs typeface="Times New Roman"/>
              </a:rPr>
              <a:t>per </a:t>
            </a:r>
            <a:r>
              <a:rPr sz="1200" spc="-5" dirty="0">
                <a:latin typeface="Times New Roman"/>
                <a:cs typeface="Times New Roman"/>
              </a:rPr>
              <a:t>l’UNESCO, del Ministero dei Beni </a:t>
            </a:r>
            <a:r>
              <a:rPr sz="1200" dirty="0">
                <a:latin typeface="Times New Roman"/>
                <a:cs typeface="Times New Roman"/>
              </a:rPr>
              <a:t>e </a:t>
            </a:r>
            <a:r>
              <a:rPr sz="1200" spc="-5" dirty="0">
                <a:latin typeface="Times New Roman"/>
                <a:cs typeface="Times New Roman"/>
              </a:rPr>
              <a:t>delle </a:t>
            </a:r>
            <a:r>
              <a:rPr sz="1200" dirty="0">
                <a:latin typeface="Times New Roman"/>
                <a:cs typeface="Times New Roman"/>
              </a:rPr>
              <a:t>Attività  </a:t>
            </a:r>
            <a:r>
              <a:rPr sz="1200" spc="-5" dirty="0">
                <a:latin typeface="Times New Roman"/>
                <a:cs typeface="Times New Roman"/>
              </a:rPr>
              <a:t>Culturali </a:t>
            </a:r>
            <a:r>
              <a:rPr sz="1200" dirty="0">
                <a:latin typeface="Times New Roman"/>
                <a:cs typeface="Times New Roman"/>
              </a:rPr>
              <a:t>e </a:t>
            </a:r>
            <a:r>
              <a:rPr sz="1200" spc="-5" dirty="0">
                <a:latin typeface="Times New Roman"/>
                <a:cs typeface="Times New Roman"/>
              </a:rPr>
              <a:t>del </a:t>
            </a:r>
            <a:r>
              <a:rPr sz="1200" dirty="0">
                <a:latin typeface="Times New Roman"/>
                <a:cs typeface="Times New Roman"/>
              </a:rPr>
              <a:t>Turismo e </a:t>
            </a:r>
            <a:r>
              <a:rPr sz="1200" spc="-5" dirty="0">
                <a:latin typeface="Times New Roman"/>
                <a:cs typeface="Times New Roman"/>
              </a:rPr>
              <a:t>che </a:t>
            </a:r>
            <a:r>
              <a:rPr sz="1200" dirty="0">
                <a:latin typeface="Times New Roman"/>
                <a:cs typeface="Times New Roman"/>
              </a:rPr>
              <a:t>ha </a:t>
            </a:r>
            <a:r>
              <a:rPr sz="1200" spc="-5" dirty="0">
                <a:latin typeface="Times New Roman"/>
                <a:cs typeface="Times New Roman"/>
              </a:rPr>
              <a:t>ottenuto </a:t>
            </a:r>
            <a:r>
              <a:rPr sz="1200" dirty="0">
                <a:latin typeface="Times New Roman"/>
                <a:cs typeface="Times New Roman"/>
              </a:rPr>
              <a:t>nella prima edizione la </a:t>
            </a:r>
            <a:r>
              <a:rPr sz="1200" spc="-5" dirty="0">
                <a:latin typeface="Times New Roman"/>
                <a:cs typeface="Times New Roman"/>
              </a:rPr>
              <a:t>Medaglia del Presidente della  Repubblica.</a:t>
            </a:r>
            <a:endParaRPr sz="1200">
              <a:latin typeface="Times New Roman"/>
              <a:cs typeface="Times New Roman"/>
            </a:endParaRPr>
          </a:p>
          <a:p>
            <a:pPr>
              <a:lnSpc>
                <a:spcPct val="100000"/>
              </a:lnSpc>
              <a:spcBef>
                <a:spcPts val="20"/>
              </a:spcBef>
            </a:pPr>
            <a:endParaRPr sz="1100">
              <a:latin typeface="Times New Roman"/>
              <a:cs typeface="Times New Roman"/>
            </a:endParaRPr>
          </a:p>
          <a:p>
            <a:pPr marL="12700">
              <a:lnSpc>
                <a:spcPct val="100000"/>
              </a:lnSpc>
            </a:pPr>
            <a:r>
              <a:rPr sz="1200" spc="-10" dirty="0">
                <a:latin typeface="Times New Roman"/>
                <a:cs typeface="Times New Roman"/>
              </a:rPr>
              <a:t>La </a:t>
            </a:r>
            <a:r>
              <a:rPr sz="1200" spc="-5" dirty="0">
                <a:latin typeface="Times New Roman"/>
                <a:cs typeface="Times New Roman"/>
              </a:rPr>
              <a:t>manifestazione si </a:t>
            </a:r>
            <a:r>
              <a:rPr sz="1200" dirty="0">
                <a:latin typeface="Times New Roman"/>
                <a:cs typeface="Times New Roman"/>
              </a:rPr>
              <a:t>è </a:t>
            </a:r>
            <a:r>
              <a:rPr sz="1200" spc="-5" dirty="0">
                <a:latin typeface="Times New Roman"/>
                <a:cs typeface="Times New Roman"/>
              </a:rPr>
              <a:t>caratterizzata per l’alta affluenza </a:t>
            </a:r>
            <a:r>
              <a:rPr sz="1200" dirty="0">
                <a:latin typeface="Times New Roman"/>
                <a:cs typeface="Times New Roman"/>
              </a:rPr>
              <a:t>di </a:t>
            </a:r>
            <a:r>
              <a:rPr sz="1200" spc="-5" dirty="0">
                <a:latin typeface="Times New Roman"/>
                <a:cs typeface="Times New Roman"/>
              </a:rPr>
              <a:t>studenti delle Scuole Superiori,</a:t>
            </a:r>
            <a:r>
              <a:rPr sz="1200" spc="130" dirty="0">
                <a:latin typeface="Times New Roman"/>
                <a:cs typeface="Times New Roman"/>
              </a:rPr>
              <a:t> </a:t>
            </a:r>
            <a:r>
              <a:rPr sz="1200" dirty="0">
                <a:latin typeface="Times New Roman"/>
                <a:cs typeface="Times New Roman"/>
              </a:rPr>
              <a:t>in</a:t>
            </a:r>
            <a:endParaRPr sz="1200">
              <a:latin typeface="Times New Roman"/>
              <a:cs typeface="Times New Roman"/>
            </a:endParaRPr>
          </a:p>
        </p:txBody>
      </p:sp>
      <p:sp>
        <p:nvSpPr>
          <p:cNvPr id="6" name="object 6"/>
          <p:cNvSpPr/>
          <p:nvPr/>
        </p:nvSpPr>
        <p:spPr>
          <a:xfrm>
            <a:off x="1912134" y="2482087"/>
            <a:ext cx="3752700" cy="39115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20090" y="4849748"/>
            <a:ext cx="6524625" cy="29908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34735" cy="783272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444365">
              <a:lnSpc>
                <a:spcPts val="1839"/>
              </a:lnSpc>
            </a:pPr>
            <a:r>
              <a:rPr sz="1600" b="1" spc="-5" dirty="0">
                <a:latin typeface="Arial"/>
                <a:cs typeface="Arial"/>
              </a:rPr>
              <a:t>R</a:t>
            </a:r>
            <a:r>
              <a:rPr sz="1600" b="1" spc="15" dirty="0">
                <a:latin typeface="Arial"/>
                <a:cs typeface="Arial"/>
              </a:rPr>
              <a:t>a</a:t>
            </a:r>
            <a:r>
              <a:rPr sz="1600" b="1" spc="-30" dirty="0">
                <a:latin typeface="Arial"/>
                <a:cs typeface="Arial"/>
              </a:rPr>
              <a:t>v</a:t>
            </a:r>
            <a:r>
              <a:rPr sz="1600" b="1" spc="-5" dirty="0">
                <a:latin typeface="Arial"/>
                <a:cs typeface="Arial"/>
              </a:rPr>
              <a:t>e</a:t>
            </a:r>
            <a:r>
              <a:rPr sz="1600" b="1" dirty="0">
                <a:latin typeface="Arial"/>
                <a:cs typeface="Arial"/>
              </a:rPr>
              <a:t>n</a:t>
            </a:r>
            <a:r>
              <a:rPr sz="1600" b="1" spc="-5" dirty="0">
                <a:latin typeface="Arial"/>
                <a:cs typeface="Arial"/>
              </a:rPr>
              <a:t>nano</a:t>
            </a:r>
            <a:r>
              <a:rPr sz="1600" b="1" spc="-15" dirty="0">
                <a:latin typeface="Arial"/>
                <a:cs typeface="Arial"/>
              </a:rPr>
              <a:t>t</a:t>
            </a:r>
            <a:r>
              <a:rPr sz="1600" b="1" spc="-5" dirty="0">
                <a:latin typeface="Arial"/>
                <a:cs typeface="Arial"/>
              </a:rPr>
              <a:t>izie</a:t>
            </a:r>
            <a:r>
              <a:rPr sz="1600" b="1" spc="5" dirty="0">
                <a:latin typeface="Arial"/>
                <a:cs typeface="Arial"/>
              </a:rPr>
              <a:t>.</a:t>
            </a:r>
            <a:r>
              <a:rPr sz="1600" b="1" spc="-5" dirty="0">
                <a:latin typeface="Arial"/>
                <a:cs typeface="Arial"/>
              </a:rPr>
              <a:t>it  20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127000">
              <a:lnSpc>
                <a:spcPts val="1380"/>
              </a:lnSpc>
              <a:spcBef>
                <a:spcPts val="975"/>
              </a:spcBef>
            </a:pPr>
            <a:r>
              <a:rPr sz="1200" spc="-5" dirty="0">
                <a:latin typeface="Times New Roman"/>
                <a:cs typeface="Times New Roman"/>
              </a:rPr>
              <a:t>particolare del Liceo </a:t>
            </a:r>
            <a:r>
              <a:rPr sz="1200" dirty="0">
                <a:latin typeface="Times New Roman"/>
                <a:cs typeface="Times New Roman"/>
              </a:rPr>
              <a:t>Classico, </a:t>
            </a:r>
            <a:r>
              <a:rPr sz="1200" spc="-10" dirty="0">
                <a:latin typeface="Times New Roman"/>
                <a:cs typeface="Times New Roman"/>
              </a:rPr>
              <a:t>Liceo </a:t>
            </a:r>
            <a:r>
              <a:rPr sz="1200" spc="-5" dirty="0">
                <a:latin typeface="Times New Roman"/>
                <a:cs typeface="Times New Roman"/>
              </a:rPr>
              <a:t>Artistico </a:t>
            </a:r>
            <a:r>
              <a:rPr sz="1200" dirty="0">
                <a:latin typeface="Times New Roman"/>
                <a:cs typeface="Times New Roman"/>
              </a:rPr>
              <a:t>e </a:t>
            </a:r>
            <a:r>
              <a:rPr sz="1200" spc="-5" dirty="0">
                <a:latin typeface="Times New Roman"/>
                <a:cs typeface="Times New Roman"/>
              </a:rPr>
              <a:t>Liceo Scientifico </a:t>
            </a:r>
            <a:r>
              <a:rPr sz="1200" dirty="0">
                <a:latin typeface="Times New Roman"/>
                <a:cs typeface="Times New Roman"/>
              </a:rPr>
              <a:t>di </a:t>
            </a:r>
            <a:r>
              <a:rPr sz="1200" spc="-5" dirty="0">
                <a:latin typeface="Times New Roman"/>
                <a:cs typeface="Times New Roman"/>
              </a:rPr>
              <a:t>Ravenna, accompagnati dagli  insegnanti.</a:t>
            </a:r>
            <a:endParaRPr sz="1200">
              <a:latin typeface="Times New Roman"/>
              <a:cs typeface="Times New Roman"/>
            </a:endParaRPr>
          </a:p>
          <a:p>
            <a:pPr marL="12700" marR="47625">
              <a:lnSpc>
                <a:spcPts val="1380"/>
              </a:lnSpc>
            </a:pPr>
            <a:r>
              <a:rPr sz="1200" spc="-10" dirty="0">
                <a:latin typeface="Times New Roman"/>
                <a:cs typeface="Times New Roman"/>
              </a:rPr>
              <a:t>La </a:t>
            </a:r>
            <a:r>
              <a:rPr sz="1200" dirty="0">
                <a:latin typeface="Times New Roman"/>
                <a:cs typeface="Times New Roman"/>
              </a:rPr>
              <a:t>Cassa ha organizzato a </a:t>
            </a:r>
            <a:r>
              <a:rPr sz="1200" spc="-5" dirty="0">
                <a:latin typeface="Times New Roman"/>
                <a:cs typeface="Times New Roman"/>
              </a:rPr>
              <a:t>Ravenna, presso gli </a:t>
            </a:r>
            <a:r>
              <a:rPr sz="1200" b="1" spc="-5" dirty="0">
                <a:latin typeface="Times New Roman"/>
                <a:cs typeface="Times New Roman"/>
              </a:rPr>
              <a:t>Antichi Chiostri Francescani </a:t>
            </a:r>
            <a:r>
              <a:rPr sz="1200" spc="-5" dirty="0">
                <a:latin typeface="Times New Roman"/>
                <a:cs typeface="Times New Roman"/>
              </a:rPr>
              <a:t>della Fondazione  Cassa Ravenna, </a:t>
            </a:r>
            <a:r>
              <a:rPr sz="1200" dirty="0">
                <a:latin typeface="Times New Roman"/>
                <a:cs typeface="Times New Roman"/>
              </a:rPr>
              <a:t>un </a:t>
            </a:r>
            <a:r>
              <a:rPr sz="1200" b="1" dirty="0">
                <a:latin typeface="Times New Roman"/>
                <a:cs typeface="Times New Roman"/>
              </a:rPr>
              <a:t>percorso </a:t>
            </a:r>
            <a:r>
              <a:rPr sz="1200" b="1" spc="-5" dirty="0">
                <a:latin typeface="Times New Roman"/>
                <a:cs typeface="Times New Roman"/>
              </a:rPr>
              <a:t>narrativo </a:t>
            </a:r>
            <a:r>
              <a:rPr sz="1200" spc="-5" dirty="0">
                <a:latin typeface="Times New Roman"/>
                <a:cs typeface="Times New Roman"/>
              </a:rPr>
              <a:t>dedicato </a:t>
            </a:r>
            <a:r>
              <a:rPr sz="1200" dirty="0">
                <a:latin typeface="Times New Roman"/>
                <a:cs typeface="Times New Roman"/>
              </a:rPr>
              <a:t>alle </a:t>
            </a:r>
            <a:r>
              <a:rPr sz="1200" spc="-5" dirty="0">
                <a:latin typeface="Times New Roman"/>
                <a:cs typeface="Times New Roman"/>
              </a:rPr>
              <a:t>classi </a:t>
            </a:r>
            <a:r>
              <a:rPr sz="1200" dirty="0">
                <a:latin typeface="Times New Roman"/>
                <a:cs typeface="Times New Roman"/>
              </a:rPr>
              <a:t>delle </a:t>
            </a:r>
            <a:r>
              <a:rPr sz="1200" spc="-5" dirty="0">
                <a:latin typeface="Times New Roman"/>
                <a:cs typeface="Times New Roman"/>
              </a:rPr>
              <a:t>Scuole Superiori </a:t>
            </a:r>
            <a:r>
              <a:rPr sz="1200" dirty="0">
                <a:latin typeface="Times New Roman"/>
                <a:cs typeface="Times New Roman"/>
              </a:rPr>
              <a:t>di II </a:t>
            </a:r>
            <a:r>
              <a:rPr sz="1200" spc="-5" dirty="0">
                <a:latin typeface="Times New Roman"/>
                <a:cs typeface="Times New Roman"/>
              </a:rPr>
              <a:t>grado che si  </a:t>
            </a:r>
            <a:r>
              <a:rPr sz="1200" dirty="0">
                <a:latin typeface="Times New Roman"/>
                <a:cs typeface="Times New Roman"/>
              </a:rPr>
              <a:t>è </a:t>
            </a:r>
            <a:r>
              <a:rPr sz="1200" spc="-5" dirty="0">
                <a:latin typeface="Times New Roman"/>
                <a:cs typeface="Times New Roman"/>
              </a:rPr>
              <a:t>snodato all'interno </a:t>
            </a:r>
            <a:r>
              <a:rPr sz="1200" dirty="0">
                <a:latin typeface="Times New Roman"/>
                <a:cs typeface="Times New Roman"/>
              </a:rPr>
              <a:t>della zona</a:t>
            </a:r>
            <a:r>
              <a:rPr sz="1200" spc="-5" dirty="0">
                <a:latin typeface="Times New Roman"/>
                <a:cs typeface="Times New Roman"/>
              </a:rPr>
              <a:t> Dantesca.</a:t>
            </a:r>
            <a:endParaRPr sz="1200">
              <a:latin typeface="Times New Roman"/>
              <a:cs typeface="Times New Roman"/>
            </a:endParaRPr>
          </a:p>
          <a:p>
            <a:pPr>
              <a:lnSpc>
                <a:spcPct val="100000"/>
              </a:lnSpc>
              <a:spcBef>
                <a:spcPts val="15"/>
              </a:spcBef>
            </a:pPr>
            <a:endParaRPr sz="1150">
              <a:latin typeface="Times New Roman"/>
              <a:cs typeface="Times New Roman"/>
            </a:endParaRPr>
          </a:p>
          <a:p>
            <a:pPr marL="12700" marR="71755">
              <a:lnSpc>
                <a:spcPct val="95900"/>
              </a:lnSpc>
              <a:spcBef>
                <a:spcPts val="5"/>
              </a:spcBef>
            </a:pPr>
            <a:r>
              <a:rPr sz="1200" dirty="0">
                <a:latin typeface="Times New Roman"/>
                <a:cs typeface="Times New Roman"/>
              </a:rPr>
              <a:t>I visitatori sono </a:t>
            </a:r>
            <a:r>
              <a:rPr sz="1200" spc="-5" dirty="0">
                <a:latin typeface="Times New Roman"/>
                <a:cs typeface="Times New Roman"/>
              </a:rPr>
              <a:t>stati </a:t>
            </a:r>
            <a:r>
              <a:rPr sz="1200" dirty="0">
                <a:latin typeface="Times New Roman"/>
                <a:cs typeface="Times New Roman"/>
              </a:rPr>
              <a:t>accolti dal </a:t>
            </a:r>
            <a:r>
              <a:rPr sz="1200" spc="-5" dirty="0">
                <a:latin typeface="Times New Roman"/>
                <a:cs typeface="Times New Roman"/>
              </a:rPr>
              <a:t>Direttore Generale della Cassa </a:t>
            </a:r>
            <a:r>
              <a:rPr sz="1200" dirty="0">
                <a:latin typeface="Times New Roman"/>
                <a:cs typeface="Times New Roman"/>
              </a:rPr>
              <a:t>di Risparmio di </a:t>
            </a:r>
            <a:r>
              <a:rPr sz="1200" spc="-5" dirty="0">
                <a:latin typeface="Times New Roman"/>
                <a:cs typeface="Times New Roman"/>
              </a:rPr>
              <a:t>Ravenna S.p.A.,  </a:t>
            </a:r>
            <a:r>
              <a:rPr sz="1200" b="1" spc="-5" dirty="0">
                <a:latin typeface="Times New Roman"/>
                <a:cs typeface="Times New Roman"/>
              </a:rPr>
              <a:t>Nicola Sbrizzi</a:t>
            </a:r>
            <a:r>
              <a:rPr sz="1200" spc="-5" dirty="0">
                <a:latin typeface="Times New Roman"/>
                <a:cs typeface="Times New Roman"/>
              </a:rPr>
              <a:t>, dal Presidente della Fondazione Cassa </a:t>
            </a:r>
            <a:r>
              <a:rPr sz="1200" dirty="0">
                <a:latin typeface="Times New Roman"/>
                <a:cs typeface="Times New Roman"/>
              </a:rPr>
              <a:t>di </a:t>
            </a:r>
            <a:r>
              <a:rPr sz="1200" spc="-5" dirty="0">
                <a:latin typeface="Times New Roman"/>
                <a:cs typeface="Times New Roman"/>
              </a:rPr>
              <a:t>Risparmio </a:t>
            </a:r>
            <a:r>
              <a:rPr sz="1200" dirty="0">
                <a:latin typeface="Times New Roman"/>
                <a:cs typeface="Times New Roman"/>
              </a:rPr>
              <a:t>di Ravenna, </a:t>
            </a:r>
            <a:r>
              <a:rPr sz="1200" b="1" spc="-5" dirty="0">
                <a:latin typeface="Times New Roman"/>
                <a:cs typeface="Times New Roman"/>
              </a:rPr>
              <a:t>Lanfranco  Gualtieri</a:t>
            </a:r>
            <a:r>
              <a:rPr sz="1200" spc="-5" dirty="0">
                <a:latin typeface="Times New Roman"/>
                <a:cs typeface="Times New Roman"/>
              </a:rPr>
              <a:t>, dal </a:t>
            </a:r>
            <a:r>
              <a:rPr sz="1200" dirty="0">
                <a:latin typeface="Times New Roman"/>
                <a:cs typeface="Times New Roman"/>
              </a:rPr>
              <a:t>Vice </a:t>
            </a:r>
            <a:r>
              <a:rPr sz="1200" spc="-5" dirty="0">
                <a:latin typeface="Times New Roman"/>
                <a:cs typeface="Times New Roman"/>
              </a:rPr>
              <a:t>Presidente Vicario della Cassa Spa </a:t>
            </a:r>
            <a:r>
              <a:rPr sz="1200" b="1" spc="-5" dirty="0">
                <a:latin typeface="Times New Roman"/>
                <a:cs typeface="Times New Roman"/>
              </a:rPr>
              <a:t>Giorgio Sarti</a:t>
            </a:r>
            <a:r>
              <a:rPr sz="1200" spc="-5" dirty="0">
                <a:latin typeface="Times New Roman"/>
                <a:cs typeface="Times New Roman"/>
              </a:rPr>
              <a:t>, dal Vice Direttore Generale,  </a:t>
            </a:r>
            <a:r>
              <a:rPr sz="1200" b="1" spc="-5" dirty="0">
                <a:latin typeface="Times New Roman"/>
                <a:cs typeface="Times New Roman"/>
              </a:rPr>
              <a:t>Giuseppe De </a:t>
            </a:r>
            <a:r>
              <a:rPr sz="1200" b="1" dirty="0">
                <a:latin typeface="Times New Roman"/>
                <a:cs typeface="Times New Roman"/>
              </a:rPr>
              <a:t>Filippi</a:t>
            </a:r>
            <a:r>
              <a:rPr sz="1200" dirty="0">
                <a:latin typeface="Times New Roman"/>
                <a:cs typeface="Times New Roman"/>
              </a:rPr>
              <a:t>, </a:t>
            </a:r>
            <a:r>
              <a:rPr sz="1200" spc="-5" dirty="0">
                <a:latin typeface="Times New Roman"/>
                <a:cs typeface="Times New Roman"/>
              </a:rPr>
              <a:t>dal Segretario </a:t>
            </a:r>
            <a:r>
              <a:rPr sz="1200" dirty="0">
                <a:latin typeface="Times New Roman"/>
                <a:cs typeface="Times New Roman"/>
              </a:rPr>
              <a:t>Generale della </a:t>
            </a:r>
            <a:r>
              <a:rPr sz="1200" spc="-5" dirty="0">
                <a:latin typeface="Times New Roman"/>
                <a:cs typeface="Times New Roman"/>
              </a:rPr>
              <a:t>Fondazione Cassa, </a:t>
            </a:r>
            <a:r>
              <a:rPr sz="1200" b="1" spc="-5" dirty="0">
                <a:latin typeface="Times New Roman"/>
                <a:cs typeface="Times New Roman"/>
              </a:rPr>
              <a:t>Giancarlo Bagnariol </a:t>
            </a:r>
            <a:r>
              <a:rPr sz="1200" dirty="0">
                <a:latin typeface="Times New Roman"/>
                <a:cs typeface="Times New Roman"/>
              </a:rPr>
              <a:t>e da  </a:t>
            </a:r>
            <a:r>
              <a:rPr sz="1200" spc="-5" dirty="0">
                <a:latin typeface="Times New Roman"/>
                <a:cs typeface="Times New Roman"/>
              </a:rPr>
              <a:t>diversi </a:t>
            </a:r>
            <a:r>
              <a:rPr sz="1200" dirty="0">
                <a:latin typeface="Times New Roman"/>
                <a:cs typeface="Times New Roman"/>
              </a:rPr>
              <a:t>altri </a:t>
            </a:r>
            <a:r>
              <a:rPr sz="1200" spc="-5" dirty="0">
                <a:latin typeface="Times New Roman"/>
                <a:cs typeface="Times New Roman"/>
              </a:rPr>
              <a:t>esponenti </a:t>
            </a:r>
            <a:r>
              <a:rPr sz="1200" dirty="0">
                <a:latin typeface="Times New Roman"/>
                <a:cs typeface="Times New Roman"/>
              </a:rPr>
              <a:t>della </a:t>
            </a:r>
            <a:r>
              <a:rPr sz="1200" spc="-5" dirty="0">
                <a:latin typeface="Times New Roman"/>
                <a:cs typeface="Times New Roman"/>
              </a:rPr>
              <a:t>Cassa </a:t>
            </a:r>
            <a:r>
              <a:rPr sz="1200" dirty="0">
                <a:latin typeface="Times New Roman"/>
                <a:cs typeface="Times New Roman"/>
              </a:rPr>
              <a:t>di </a:t>
            </a:r>
            <a:r>
              <a:rPr sz="1200" spc="-5" dirty="0">
                <a:latin typeface="Times New Roman"/>
                <a:cs typeface="Times New Roman"/>
              </a:rPr>
              <a:t>Risparmio </a:t>
            </a:r>
            <a:r>
              <a:rPr sz="1200" dirty="0">
                <a:latin typeface="Times New Roman"/>
                <a:cs typeface="Times New Roman"/>
              </a:rPr>
              <a:t>di </a:t>
            </a:r>
            <a:r>
              <a:rPr sz="1200" spc="-5" dirty="0">
                <a:latin typeface="Times New Roman"/>
                <a:cs typeface="Times New Roman"/>
              </a:rPr>
              <a:t>Ravenna S.p.A. </a:t>
            </a:r>
            <a:r>
              <a:rPr sz="1200" dirty="0">
                <a:latin typeface="Times New Roman"/>
                <a:cs typeface="Times New Roman"/>
              </a:rPr>
              <a:t>e della Fondazione</a:t>
            </a:r>
            <a:r>
              <a:rPr sz="1200" spc="75" dirty="0">
                <a:latin typeface="Times New Roman"/>
                <a:cs typeface="Times New Roman"/>
              </a:rPr>
              <a:t> </a:t>
            </a:r>
            <a:r>
              <a:rPr sz="1200" spc="-5" dirty="0">
                <a:latin typeface="Times New Roman"/>
                <a:cs typeface="Times New Roman"/>
              </a:rPr>
              <a:t>Cassa.</a:t>
            </a:r>
            <a:endParaRPr sz="1200">
              <a:latin typeface="Times New Roman"/>
              <a:cs typeface="Times New Roman"/>
            </a:endParaRPr>
          </a:p>
          <a:p>
            <a:pPr>
              <a:lnSpc>
                <a:spcPct val="100000"/>
              </a:lnSpc>
              <a:spcBef>
                <a:spcPts val="35"/>
              </a:spcBef>
            </a:pPr>
            <a:endParaRPr sz="1200">
              <a:latin typeface="Times New Roman"/>
              <a:cs typeface="Times New Roman"/>
            </a:endParaRPr>
          </a:p>
          <a:p>
            <a:pPr marL="12700" marR="229870">
              <a:lnSpc>
                <a:spcPts val="1380"/>
              </a:lnSpc>
            </a:pPr>
            <a:r>
              <a:rPr sz="1200" spc="-5" dirty="0">
                <a:latin typeface="Times New Roman"/>
                <a:cs typeface="Times New Roman"/>
              </a:rPr>
              <a:t>L'Edizione del </a:t>
            </a:r>
            <a:r>
              <a:rPr sz="1200" dirty="0">
                <a:latin typeface="Times New Roman"/>
                <a:cs typeface="Times New Roman"/>
              </a:rPr>
              <a:t>2015 ha avuto come tema </a:t>
            </a:r>
            <a:r>
              <a:rPr sz="1200" spc="-5" dirty="0">
                <a:latin typeface="Times New Roman"/>
                <a:cs typeface="Times New Roman"/>
              </a:rPr>
              <a:t>"</a:t>
            </a:r>
            <a:r>
              <a:rPr sz="1200" b="1" spc="-5" dirty="0">
                <a:latin typeface="Times New Roman"/>
                <a:cs typeface="Times New Roman"/>
              </a:rPr>
              <a:t>L'Alfabeto del </a:t>
            </a:r>
            <a:r>
              <a:rPr sz="1200" b="1" dirty="0">
                <a:latin typeface="Times New Roman"/>
                <a:cs typeface="Times New Roman"/>
              </a:rPr>
              <a:t>Mondo - </a:t>
            </a:r>
            <a:r>
              <a:rPr sz="1200" b="1" spc="-5" dirty="0">
                <a:latin typeface="Times New Roman"/>
                <a:cs typeface="Times New Roman"/>
              </a:rPr>
              <a:t>Leggiamo </a:t>
            </a:r>
            <a:r>
              <a:rPr sz="1200" b="1" dirty="0">
                <a:latin typeface="Times New Roman"/>
                <a:cs typeface="Times New Roman"/>
              </a:rPr>
              <a:t>i </a:t>
            </a:r>
            <a:r>
              <a:rPr sz="1200" b="1" spc="-5" dirty="0">
                <a:latin typeface="Times New Roman"/>
                <a:cs typeface="Times New Roman"/>
              </a:rPr>
              <a:t>segni intorno </a:t>
            </a:r>
            <a:r>
              <a:rPr sz="1200" b="1" dirty="0">
                <a:latin typeface="Times New Roman"/>
                <a:cs typeface="Times New Roman"/>
              </a:rPr>
              <a:t>a  </a:t>
            </a:r>
            <a:r>
              <a:rPr sz="1200" b="1" spc="-5" dirty="0">
                <a:latin typeface="Times New Roman"/>
                <a:cs typeface="Times New Roman"/>
              </a:rPr>
              <a:t>noi </a:t>
            </a:r>
            <a:r>
              <a:rPr sz="1200" b="1" dirty="0">
                <a:latin typeface="Times New Roman"/>
                <a:cs typeface="Times New Roman"/>
              </a:rPr>
              <a:t>e </a:t>
            </a:r>
            <a:r>
              <a:rPr sz="1200" b="1" spc="-5" dirty="0">
                <a:latin typeface="Times New Roman"/>
                <a:cs typeface="Times New Roman"/>
              </a:rPr>
              <a:t>raccontiamo</a:t>
            </a:r>
            <a:r>
              <a:rPr sz="1200" spc="-5" dirty="0">
                <a:latin typeface="Times New Roman"/>
                <a:cs typeface="Times New Roman"/>
              </a:rPr>
              <a:t>". </a:t>
            </a:r>
            <a:r>
              <a:rPr sz="1200" spc="-10" dirty="0">
                <a:latin typeface="Times New Roman"/>
                <a:cs typeface="Times New Roman"/>
              </a:rPr>
              <a:t>La </a:t>
            </a:r>
            <a:r>
              <a:rPr sz="1200" spc="-5" dirty="0">
                <a:latin typeface="Times New Roman"/>
                <a:cs typeface="Times New Roman"/>
              </a:rPr>
              <a:t>Cassa </a:t>
            </a:r>
            <a:r>
              <a:rPr sz="1200" dirty="0">
                <a:latin typeface="Times New Roman"/>
                <a:cs typeface="Times New Roman"/>
              </a:rPr>
              <a:t>ha approfondito nel </a:t>
            </a:r>
            <a:r>
              <a:rPr sz="1200" spc="-5" dirty="0">
                <a:latin typeface="Times New Roman"/>
                <a:cs typeface="Times New Roman"/>
              </a:rPr>
              <a:t>suo percorso </a:t>
            </a:r>
            <a:r>
              <a:rPr sz="1200" dirty="0">
                <a:latin typeface="Times New Roman"/>
                <a:cs typeface="Times New Roman"/>
              </a:rPr>
              <a:t>"</a:t>
            </a:r>
            <a:r>
              <a:rPr sz="1200" b="1" dirty="0">
                <a:latin typeface="Times New Roman"/>
                <a:cs typeface="Times New Roman"/>
              </a:rPr>
              <a:t>I </a:t>
            </a:r>
            <a:r>
              <a:rPr sz="1200" b="1" spc="-5" dirty="0">
                <a:latin typeface="Times New Roman"/>
                <a:cs typeface="Times New Roman"/>
              </a:rPr>
              <a:t>segni dell'uomo</a:t>
            </a:r>
            <a:r>
              <a:rPr sz="1200" spc="-5" dirty="0">
                <a:latin typeface="Times New Roman"/>
                <a:cs typeface="Times New Roman"/>
              </a:rPr>
              <a:t>"</a:t>
            </a:r>
            <a:r>
              <a:rPr sz="1200" b="1" spc="-5" dirty="0">
                <a:latin typeface="Times New Roman"/>
                <a:cs typeface="Times New Roman"/>
              </a:rPr>
              <a:t>, Aspetti  architettonici </a:t>
            </a:r>
            <a:r>
              <a:rPr sz="1200" b="1" dirty="0">
                <a:latin typeface="Times New Roman"/>
                <a:cs typeface="Times New Roman"/>
              </a:rPr>
              <a:t>e </a:t>
            </a:r>
            <a:r>
              <a:rPr sz="1200" b="1" spc="-5" dirty="0">
                <a:latin typeface="Times New Roman"/>
                <a:cs typeface="Times New Roman"/>
              </a:rPr>
              <a:t>racconti</a:t>
            </a:r>
            <a:r>
              <a:rPr sz="1200" b="1" spc="10" dirty="0">
                <a:latin typeface="Times New Roman"/>
                <a:cs typeface="Times New Roman"/>
              </a:rPr>
              <a:t> </a:t>
            </a:r>
            <a:r>
              <a:rPr sz="1200" b="1" spc="-5" dirty="0">
                <a:latin typeface="Times New Roman"/>
                <a:cs typeface="Times New Roman"/>
              </a:rPr>
              <a:t>Danteschi</a:t>
            </a:r>
            <a:r>
              <a:rPr sz="1200" spc="-5" dirty="0">
                <a:latin typeface="Times New Roman"/>
                <a:cs typeface="Times New Roman"/>
              </a:rPr>
              <a:t>.</a:t>
            </a:r>
            <a:endParaRPr sz="1200">
              <a:latin typeface="Times New Roman"/>
              <a:cs typeface="Times New Roman"/>
            </a:endParaRPr>
          </a:p>
          <a:p>
            <a:pPr>
              <a:lnSpc>
                <a:spcPct val="100000"/>
              </a:lnSpc>
              <a:spcBef>
                <a:spcPts val="20"/>
              </a:spcBef>
            </a:pPr>
            <a:endParaRPr sz="1150">
              <a:latin typeface="Times New Roman"/>
              <a:cs typeface="Times New Roman"/>
            </a:endParaRPr>
          </a:p>
          <a:p>
            <a:pPr marL="12700" marR="5080">
              <a:lnSpc>
                <a:spcPct val="95800"/>
              </a:lnSpc>
            </a:pPr>
            <a:r>
              <a:rPr sz="1200" spc="-10" dirty="0">
                <a:latin typeface="Times New Roman"/>
                <a:cs typeface="Times New Roman"/>
              </a:rPr>
              <a:t>In </a:t>
            </a:r>
            <a:r>
              <a:rPr sz="1200" spc="-5" dirty="0">
                <a:latin typeface="Times New Roman"/>
                <a:cs typeface="Times New Roman"/>
              </a:rPr>
              <a:t>particolare, con </a:t>
            </a:r>
            <a:r>
              <a:rPr sz="1200" dirty="0">
                <a:latin typeface="Times New Roman"/>
                <a:cs typeface="Times New Roman"/>
              </a:rPr>
              <a:t>la </a:t>
            </a:r>
            <a:r>
              <a:rPr sz="1200" spc="-5" dirty="0">
                <a:latin typeface="Times New Roman"/>
                <a:cs typeface="Times New Roman"/>
              </a:rPr>
              <a:t>partecipazione attiva degli Istituti Scolastici Superiori </a:t>
            </a:r>
            <a:r>
              <a:rPr sz="1200" dirty="0">
                <a:latin typeface="Times New Roman"/>
                <a:cs typeface="Times New Roman"/>
              </a:rPr>
              <a:t>di </a:t>
            </a:r>
            <a:r>
              <a:rPr sz="1200" spc="-5" dirty="0">
                <a:latin typeface="Times New Roman"/>
                <a:cs typeface="Times New Roman"/>
              </a:rPr>
              <a:t>Ravenna, nei </a:t>
            </a:r>
            <a:r>
              <a:rPr sz="1200" dirty="0">
                <a:latin typeface="Times New Roman"/>
                <a:cs typeface="Times New Roman"/>
              </a:rPr>
              <a:t>due  Chiostri </a:t>
            </a:r>
            <a:r>
              <a:rPr sz="1200" spc="-5" dirty="0">
                <a:latin typeface="Times New Roman"/>
                <a:cs typeface="Times New Roman"/>
              </a:rPr>
              <a:t>adiacenti </a:t>
            </a:r>
            <a:r>
              <a:rPr sz="1200" dirty="0">
                <a:latin typeface="Times New Roman"/>
                <a:cs typeface="Times New Roman"/>
              </a:rPr>
              <a:t>la tomba </a:t>
            </a:r>
            <a:r>
              <a:rPr sz="1200" spc="-5" dirty="0">
                <a:latin typeface="Times New Roman"/>
                <a:cs typeface="Times New Roman"/>
              </a:rPr>
              <a:t>del </a:t>
            </a:r>
            <a:r>
              <a:rPr sz="1200" dirty="0">
                <a:latin typeface="Times New Roman"/>
                <a:cs typeface="Times New Roman"/>
              </a:rPr>
              <a:t>Sommo </a:t>
            </a:r>
            <a:r>
              <a:rPr sz="1200" spc="-5" dirty="0">
                <a:latin typeface="Times New Roman"/>
                <a:cs typeface="Times New Roman"/>
              </a:rPr>
              <a:t>Poeta, </a:t>
            </a:r>
            <a:r>
              <a:rPr sz="1200" dirty="0">
                <a:latin typeface="Times New Roman"/>
                <a:cs typeface="Times New Roman"/>
              </a:rPr>
              <a:t>è stato sviluppato un innovativo e </a:t>
            </a:r>
            <a:r>
              <a:rPr sz="1200" spc="-5" dirty="0">
                <a:latin typeface="Times New Roman"/>
                <a:cs typeface="Times New Roman"/>
              </a:rPr>
              <a:t>apposito percorso  narrativo, </a:t>
            </a:r>
            <a:r>
              <a:rPr sz="1200" dirty="0">
                <a:latin typeface="Times New Roman"/>
                <a:cs typeface="Times New Roman"/>
              </a:rPr>
              <a:t>anche </a:t>
            </a:r>
            <a:r>
              <a:rPr sz="1200" spc="-5" dirty="0">
                <a:latin typeface="Times New Roman"/>
                <a:cs typeface="Times New Roman"/>
              </a:rPr>
              <a:t>attraverso </a:t>
            </a:r>
            <a:r>
              <a:rPr sz="1200" dirty="0">
                <a:latin typeface="Times New Roman"/>
                <a:cs typeface="Times New Roman"/>
              </a:rPr>
              <a:t>l'utilizzo </a:t>
            </a:r>
            <a:r>
              <a:rPr sz="1200" spc="-5" dirty="0">
                <a:latin typeface="Times New Roman"/>
                <a:cs typeface="Times New Roman"/>
              </a:rPr>
              <a:t>della </a:t>
            </a:r>
            <a:r>
              <a:rPr sz="1200" dirty="0">
                <a:latin typeface="Times New Roman"/>
                <a:cs typeface="Times New Roman"/>
              </a:rPr>
              <a:t>moderna </a:t>
            </a:r>
            <a:r>
              <a:rPr sz="1200" spc="-5" dirty="0">
                <a:latin typeface="Times New Roman"/>
                <a:cs typeface="Times New Roman"/>
              </a:rPr>
              <a:t>Sala Multimediale della Cassa </a:t>
            </a:r>
            <a:r>
              <a:rPr sz="1200" dirty="0">
                <a:latin typeface="Times New Roman"/>
                <a:cs typeface="Times New Roman"/>
              </a:rPr>
              <a:t>Spa, </a:t>
            </a:r>
            <a:r>
              <a:rPr sz="1200" spc="-5" dirty="0">
                <a:latin typeface="Times New Roman"/>
                <a:cs typeface="Times New Roman"/>
              </a:rPr>
              <a:t>con filmati </a:t>
            </a:r>
            <a:r>
              <a:rPr sz="1200" dirty="0">
                <a:latin typeface="Times New Roman"/>
                <a:cs typeface="Times New Roman"/>
              </a:rPr>
              <a:t>e  </a:t>
            </a:r>
            <a:r>
              <a:rPr sz="1200" spc="-5" dirty="0">
                <a:latin typeface="Times New Roman"/>
                <a:cs typeface="Times New Roman"/>
              </a:rPr>
              <a:t>approfondimenti </a:t>
            </a:r>
            <a:r>
              <a:rPr sz="1200" dirty="0">
                <a:latin typeface="Times New Roman"/>
                <a:cs typeface="Times New Roman"/>
              </a:rPr>
              <a:t>storici ed </a:t>
            </a:r>
            <a:r>
              <a:rPr sz="1200" spc="-5" dirty="0">
                <a:latin typeface="Times New Roman"/>
                <a:cs typeface="Times New Roman"/>
              </a:rPr>
              <a:t>artistici, che si </a:t>
            </a:r>
            <a:r>
              <a:rPr sz="1200" dirty="0">
                <a:latin typeface="Times New Roman"/>
                <a:cs typeface="Times New Roman"/>
              </a:rPr>
              <a:t>è snodata </a:t>
            </a:r>
            <a:r>
              <a:rPr sz="1200" spc="-5" dirty="0">
                <a:latin typeface="Times New Roman"/>
                <a:cs typeface="Times New Roman"/>
              </a:rPr>
              <a:t>nel Complesso Monumentale prevedendo: </a:t>
            </a:r>
            <a:r>
              <a:rPr sz="1200" spc="-10" dirty="0">
                <a:latin typeface="Times New Roman"/>
                <a:cs typeface="Times New Roman"/>
              </a:rPr>
              <a:t>"Il  </a:t>
            </a:r>
            <a:r>
              <a:rPr sz="1200" spc="-5" dirty="0">
                <a:latin typeface="Times New Roman"/>
                <a:cs typeface="Times New Roman"/>
              </a:rPr>
              <a:t>racconto </a:t>
            </a:r>
            <a:r>
              <a:rPr sz="1200" dirty="0">
                <a:latin typeface="Times New Roman"/>
                <a:cs typeface="Times New Roman"/>
              </a:rPr>
              <a:t>dell'epocale </a:t>
            </a:r>
            <a:r>
              <a:rPr sz="1200" spc="-5" dirty="0">
                <a:latin typeface="Times New Roman"/>
                <a:cs typeface="Times New Roman"/>
              </a:rPr>
              <a:t>restauro dei </a:t>
            </a:r>
            <a:r>
              <a:rPr sz="1200" dirty="0">
                <a:latin typeface="Times New Roman"/>
                <a:cs typeface="Times New Roman"/>
              </a:rPr>
              <a:t>Chiostri </a:t>
            </a:r>
            <a:r>
              <a:rPr sz="1200" spc="-5" dirty="0">
                <a:latin typeface="Times New Roman"/>
                <a:cs typeface="Times New Roman"/>
              </a:rPr>
              <a:t>Francescani </a:t>
            </a:r>
            <a:r>
              <a:rPr sz="1200" dirty="0">
                <a:latin typeface="Times New Roman"/>
                <a:cs typeface="Times New Roman"/>
              </a:rPr>
              <a:t>di </a:t>
            </a:r>
            <a:r>
              <a:rPr sz="1200" spc="-5" dirty="0">
                <a:latin typeface="Times New Roman"/>
                <a:cs typeface="Times New Roman"/>
              </a:rPr>
              <a:t>Ravenna", con </a:t>
            </a:r>
            <a:r>
              <a:rPr sz="1200" dirty="0">
                <a:latin typeface="Times New Roman"/>
                <a:cs typeface="Times New Roman"/>
              </a:rPr>
              <a:t>l'esposizione in  </a:t>
            </a:r>
            <a:r>
              <a:rPr sz="1200" spc="-5" dirty="0">
                <a:latin typeface="Times New Roman"/>
                <a:cs typeface="Times New Roman"/>
              </a:rPr>
              <a:t>contraddittorio del </a:t>
            </a:r>
            <a:r>
              <a:rPr sz="1200" dirty="0">
                <a:latin typeface="Times New Roman"/>
                <a:cs typeface="Times New Roman"/>
              </a:rPr>
              <a:t>dettaglio </a:t>
            </a:r>
            <a:r>
              <a:rPr sz="1200" spc="-5" dirty="0">
                <a:latin typeface="Times New Roman"/>
                <a:cs typeface="Times New Roman"/>
              </a:rPr>
              <a:t>degli interventi </a:t>
            </a:r>
            <a:r>
              <a:rPr sz="1200" dirty="0">
                <a:latin typeface="Times New Roman"/>
                <a:cs typeface="Times New Roman"/>
              </a:rPr>
              <a:t>di recupero più </a:t>
            </a:r>
            <a:r>
              <a:rPr sz="1200" spc="-5" dirty="0">
                <a:latin typeface="Times New Roman"/>
                <a:cs typeface="Times New Roman"/>
              </a:rPr>
              <a:t>rilevanti, </a:t>
            </a:r>
            <a:r>
              <a:rPr sz="1200" dirty="0">
                <a:latin typeface="Times New Roman"/>
                <a:cs typeface="Times New Roman"/>
              </a:rPr>
              <a:t>tenuto </a:t>
            </a:r>
            <a:r>
              <a:rPr sz="1200" spc="-5" dirty="0">
                <a:latin typeface="Times New Roman"/>
                <a:cs typeface="Times New Roman"/>
              </a:rPr>
              <a:t>dai progettisti </a:t>
            </a:r>
            <a:r>
              <a:rPr sz="1200" dirty="0">
                <a:latin typeface="Times New Roman"/>
                <a:cs typeface="Times New Roman"/>
              </a:rPr>
              <a:t>e </a:t>
            </a:r>
            <a:r>
              <a:rPr sz="1200" spc="-5" dirty="0">
                <a:latin typeface="Times New Roman"/>
                <a:cs typeface="Times New Roman"/>
              </a:rPr>
              <a:t>dai  responsabili del restauro degli apparati decorativi del Complesso Monumentale, </a:t>
            </a:r>
            <a:r>
              <a:rPr sz="1200" dirty="0">
                <a:latin typeface="Times New Roman"/>
                <a:cs typeface="Times New Roman"/>
              </a:rPr>
              <a:t>Patrizia </a:t>
            </a:r>
            <a:r>
              <a:rPr sz="1200" spc="-5" dirty="0">
                <a:latin typeface="Times New Roman"/>
                <a:cs typeface="Times New Roman"/>
              </a:rPr>
              <a:t>Magnani </a:t>
            </a:r>
            <a:r>
              <a:rPr sz="1200" dirty="0">
                <a:latin typeface="Times New Roman"/>
                <a:cs typeface="Times New Roman"/>
              </a:rPr>
              <a:t>di  </a:t>
            </a:r>
            <a:r>
              <a:rPr sz="1200" spc="-5" dirty="0">
                <a:latin typeface="Times New Roman"/>
                <a:cs typeface="Times New Roman"/>
              </a:rPr>
              <a:t>“Aurea Progetti” </a:t>
            </a:r>
            <a:r>
              <a:rPr sz="1200" dirty="0">
                <a:latin typeface="Times New Roman"/>
                <a:cs typeface="Times New Roman"/>
              </a:rPr>
              <a:t>e Ada Foschini </a:t>
            </a:r>
            <a:r>
              <a:rPr sz="1200" spc="-5" dirty="0">
                <a:latin typeface="Times New Roman"/>
                <a:cs typeface="Times New Roman"/>
              </a:rPr>
              <a:t>del “Laboratorio del Restauro” ed </a:t>
            </a:r>
            <a:r>
              <a:rPr sz="1200" spc="-10" dirty="0">
                <a:latin typeface="Times New Roman"/>
                <a:cs typeface="Times New Roman"/>
              </a:rPr>
              <a:t>"Il </a:t>
            </a:r>
            <a:r>
              <a:rPr sz="1200" dirty="0">
                <a:latin typeface="Times New Roman"/>
                <a:cs typeface="Times New Roman"/>
              </a:rPr>
              <a:t>racconto dei </a:t>
            </a:r>
            <a:r>
              <a:rPr sz="1200" spc="-5" dirty="0">
                <a:latin typeface="Times New Roman"/>
                <a:cs typeface="Times New Roman"/>
              </a:rPr>
              <a:t>luoghi  Danteschi </a:t>
            </a:r>
            <a:r>
              <a:rPr sz="1200" dirty="0">
                <a:latin typeface="Times New Roman"/>
                <a:cs typeface="Times New Roman"/>
              </a:rPr>
              <a:t>tra mito e </a:t>
            </a:r>
            <a:r>
              <a:rPr sz="1200" spc="-5" dirty="0">
                <a:latin typeface="Times New Roman"/>
                <a:cs typeface="Times New Roman"/>
              </a:rPr>
              <a:t>realtà", </a:t>
            </a:r>
            <a:r>
              <a:rPr sz="1200" dirty="0">
                <a:latin typeface="Times New Roman"/>
                <a:cs typeface="Times New Roman"/>
              </a:rPr>
              <a:t>tenuto </a:t>
            </a:r>
            <a:r>
              <a:rPr sz="1200" spc="5" dirty="0">
                <a:latin typeface="Times New Roman"/>
                <a:cs typeface="Times New Roman"/>
              </a:rPr>
              <a:t>da </a:t>
            </a:r>
            <a:r>
              <a:rPr sz="1200" spc="-5" dirty="0">
                <a:latin typeface="Times New Roman"/>
                <a:cs typeface="Times New Roman"/>
              </a:rPr>
              <a:t>Franco </a:t>
            </a:r>
            <a:r>
              <a:rPr sz="1200" dirty="0">
                <a:latin typeface="Times New Roman"/>
                <a:cs typeface="Times New Roman"/>
              </a:rPr>
              <a:t>Gabici, </a:t>
            </a:r>
            <a:r>
              <a:rPr sz="1200" spc="-5" dirty="0">
                <a:latin typeface="Times New Roman"/>
                <a:cs typeface="Times New Roman"/>
              </a:rPr>
              <a:t>Presidente del </a:t>
            </a:r>
            <a:r>
              <a:rPr sz="1200" dirty="0">
                <a:latin typeface="Times New Roman"/>
                <a:cs typeface="Times New Roman"/>
              </a:rPr>
              <a:t>Comitato </a:t>
            </a:r>
            <a:r>
              <a:rPr sz="1200" spc="-5" dirty="0">
                <a:latin typeface="Times New Roman"/>
                <a:cs typeface="Times New Roman"/>
              </a:rPr>
              <a:t>Ravennate </a:t>
            </a:r>
            <a:r>
              <a:rPr sz="1200" dirty="0">
                <a:latin typeface="Times New Roman"/>
                <a:cs typeface="Times New Roman"/>
              </a:rPr>
              <a:t>della  </a:t>
            </a:r>
            <a:r>
              <a:rPr sz="1200" spc="-5" dirty="0">
                <a:latin typeface="Times New Roman"/>
                <a:cs typeface="Times New Roman"/>
              </a:rPr>
              <a:t>Società Dante Alighieri.</a:t>
            </a:r>
            <a:endParaRPr sz="1200">
              <a:latin typeface="Times New Roman"/>
              <a:cs typeface="Times New Roman"/>
            </a:endParaRPr>
          </a:p>
          <a:p>
            <a:pPr>
              <a:lnSpc>
                <a:spcPct val="100000"/>
              </a:lnSpc>
              <a:spcBef>
                <a:spcPts val="35"/>
              </a:spcBef>
            </a:pPr>
            <a:endParaRPr sz="1200">
              <a:latin typeface="Times New Roman"/>
              <a:cs typeface="Times New Roman"/>
            </a:endParaRPr>
          </a:p>
          <a:p>
            <a:pPr marL="12700" marR="124460">
              <a:lnSpc>
                <a:spcPts val="1380"/>
              </a:lnSpc>
              <a:spcBef>
                <a:spcPts val="5"/>
              </a:spcBef>
            </a:pPr>
            <a:r>
              <a:rPr sz="1200" spc="-5" dirty="0">
                <a:latin typeface="Times New Roman"/>
                <a:cs typeface="Times New Roman"/>
              </a:rPr>
              <a:t>Gli studenti hanno arricchito </a:t>
            </a:r>
            <a:r>
              <a:rPr sz="1200" dirty="0">
                <a:latin typeface="Times New Roman"/>
                <a:cs typeface="Times New Roman"/>
              </a:rPr>
              <a:t>poi </a:t>
            </a:r>
            <a:r>
              <a:rPr sz="1200" spc="-5" dirty="0">
                <a:latin typeface="Times New Roman"/>
                <a:cs typeface="Times New Roman"/>
              </a:rPr>
              <a:t>attivamente </a:t>
            </a:r>
            <a:r>
              <a:rPr sz="1200" dirty="0">
                <a:latin typeface="Times New Roman"/>
                <a:cs typeface="Times New Roman"/>
              </a:rPr>
              <a:t>il </a:t>
            </a:r>
            <a:r>
              <a:rPr sz="1200" spc="-5" dirty="0">
                <a:latin typeface="Times New Roman"/>
                <a:cs typeface="Times New Roman"/>
              </a:rPr>
              <a:t>percorso interpretando </a:t>
            </a:r>
            <a:r>
              <a:rPr sz="1200" dirty="0">
                <a:latin typeface="Times New Roman"/>
                <a:cs typeface="Times New Roman"/>
              </a:rPr>
              <a:t>racconti </a:t>
            </a:r>
            <a:r>
              <a:rPr sz="1200" spc="-5" dirty="0">
                <a:latin typeface="Times New Roman"/>
                <a:cs typeface="Times New Roman"/>
              </a:rPr>
              <a:t>realizzati  appositamente </a:t>
            </a:r>
            <a:r>
              <a:rPr sz="1200" dirty="0">
                <a:latin typeface="Times New Roman"/>
                <a:cs typeface="Times New Roman"/>
              </a:rPr>
              <a:t>in </a:t>
            </a:r>
            <a:r>
              <a:rPr sz="1200" spc="-5" dirty="0">
                <a:latin typeface="Times New Roman"/>
                <a:cs typeface="Times New Roman"/>
              </a:rPr>
              <a:t>questi </a:t>
            </a:r>
            <a:r>
              <a:rPr sz="1200" dirty="0">
                <a:latin typeface="Times New Roman"/>
                <a:cs typeface="Times New Roman"/>
              </a:rPr>
              <a:t>giorni a </a:t>
            </a:r>
            <a:r>
              <a:rPr sz="1200" spc="-5" dirty="0">
                <a:latin typeface="Times New Roman"/>
                <a:cs typeface="Times New Roman"/>
              </a:rPr>
              <a:t>scuola che, prendendo spunto dalla </a:t>
            </a:r>
            <a:r>
              <a:rPr sz="1200" dirty="0">
                <a:latin typeface="Times New Roman"/>
                <a:cs typeface="Times New Roman"/>
              </a:rPr>
              <a:t>ricorrenza, </a:t>
            </a:r>
            <a:r>
              <a:rPr sz="1200" spc="-5" dirty="0">
                <a:latin typeface="Times New Roman"/>
                <a:cs typeface="Times New Roman"/>
              </a:rPr>
              <a:t>nell’anno </a:t>
            </a:r>
            <a:r>
              <a:rPr sz="1200" dirty="0">
                <a:latin typeface="Times New Roman"/>
                <a:cs typeface="Times New Roman"/>
              </a:rPr>
              <a:t>in </a:t>
            </a:r>
            <a:r>
              <a:rPr sz="1200" spc="-5" dirty="0">
                <a:latin typeface="Times New Roman"/>
                <a:cs typeface="Times New Roman"/>
              </a:rPr>
              <a:t>corso,  del </a:t>
            </a:r>
            <a:r>
              <a:rPr sz="1200" dirty="0">
                <a:latin typeface="Times New Roman"/>
                <a:cs typeface="Times New Roman"/>
              </a:rPr>
              <a:t>750° dalla </a:t>
            </a:r>
            <a:r>
              <a:rPr sz="1200" spc="-5" dirty="0">
                <a:latin typeface="Times New Roman"/>
                <a:cs typeface="Times New Roman"/>
              </a:rPr>
              <a:t>nascita </a:t>
            </a:r>
            <a:r>
              <a:rPr sz="1200" dirty="0">
                <a:latin typeface="Times New Roman"/>
                <a:cs typeface="Times New Roman"/>
              </a:rPr>
              <a:t>di </a:t>
            </a:r>
            <a:r>
              <a:rPr sz="1200" spc="-5" dirty="0">
                <a:latin typeface="Times New Roman"/>
                <a:cs typeface="Times New Roman"/>
              </a:rPr>
              <a:t>Dante </a:t>
            </a:r>
            <a:r>
              <a:rPr sz="1200" dirty="0">
                <a:latin typeface="Times New Roman"/>
                <a:cs typeface="Times New Roman"/>
              </a:rPr>
              <a:t>e dai </a:t>
            </a:r>
            <a:r>
              <a:rPr sz="1200" spc="-5" dirty="0">
                <a:latin typeface="Times New Roman"/>
                <a:cs typeface="Times New Roman"/>
              </a:rPr>
              <a:t>luoghi visitati, hanno evidenziato negli elaborati </a:t>
            </a:r>
            <a:r>
              <a:rPr sz="1200" dirty="0">
                <a:latin typeface="Times New Roman"/>
                <a:cs typeface="Times New Roman"/>
              </a:rPr>
              <a:t>e </a:t>
            </a:r>
            <a:r>
              <a:rPr sz="1200" spc="-5" dirty="0">
                <a:latin typeface="Times New Roman"/>
                <a:cs typeface="Times New Roman"/>
              </a:rPr>
              <a:t>nei disegni  </a:t>
            </a:r>
            <a:r>
              <a:rPr sz="1200" dirty="0">
                <a:latin typeface="Times New Roman"/>
                <a:cs typeface="Times New Roman"/>
              </a:rPr>
              <a:t>inediti </a:t>
            </a:r>
            <a:r>
              <a:rPr sz="1200" spc="-5" dirty="0">
                <a:latin typeface="Times New Roman"/>
                <a:cs typeface="Times New Roman"/>
              </a:rPr>
              <a:t>quello che </a:t>
            </a:r>
            <a:r>
              <a:rPr sz="1200" dirty="0">
                <a:latin typeface="Times New Roman"/>
                <a:cs typeface="Times New Roman"/>
              </a:rPr>
              <a:t>i </a:t>
            </a:r>
            <a:r>
              <a:rPr sz="1200" spc="-5" dirty="0">
                <a:latin typeface="Times New Roman"/>
                <a:cs typeface="Times New Roman"/>
              </a:rPr>
              <a:t>segni dell'uomo ancora oggi </a:t>
            </a:r>
            <a:r>
              <a:rPr sz="1200" dirty="0">
                <a:latin typeface="Times New Roman"/>
                <a:cs typeface="Times New Roman"/>
              </a:rPr>
              <a:t>esprimono, in una </a:t>
            </a:r>
            <a:r>
              <a:rPr sz="1200" spc="-5" dirty="0">
                <a:latin typeface="Times New Roman"/>
                <a:cs typeface="Times New Roman"/>
              </a:rPr>
              <a:t>realtà </a:t>
            </a:r>
            <a:r>
              <a:rPr sz="1200" dirty="0">
                <a:latin typeface="Times New Roman"/>
                <a:cs typeface="Times New Roman"/>
              </a:rPr>
              <a:t>in </a:t>
            </a:r>
            <a:r>
              <a:rPr sz="1200" spc="-5" dirty="0">
                <a:latin typeface="Times New Roman"/>
                <a:cs typeface="Times New Roman"/>
              </a:rPr>
              <a:t>continuo</a:t>
            </a:r>
            <a:r>
              <a:rPr sz="1200" spc="145" dirty="0">
                <a:latin typeface="Times New Roman"/>
                <a:cs typeface="Times New Roman"/>
              </a:rPr>
              <a:t> </a:t>
            </a:r>
            <a:r>
              <a:rPr sz="1200" spc="-5" dirty="0">
                <a:latin typeface="Times New Roman"/>
                <a:cs typeface="Times New Roman"/>
              </a:rPr>
              <a:t>mutamento.</a:t>
            </a:r>
            <a:endParaRPr sz="1200">
              <a:latin typeface="Times New Roman"/>
              <a:cs typeface="Times New Roman"/>
            </a:endParaRPr>
          </a:p>
          <a:p>
            <a:pPr>
              <a:lnSpc>
                <a:spcPct val="100000"/>
              </a:lnSpc>
              <a:spcBef>
                <a:spcPts val="55"/>
              </a:spcBef>
            </a:pPr>
            <a:endParaRPr sz="1150">
              <a:latin typeface="Times New Roman"/>
              <a:cs typeface="Times New Roman"/>
            </a:endParaRPr>
          </a:p>
          <a:p>
            <a:pPr marL="12700" marR="210185">
              <a:lnSpc>
                <a:spcPts val="1380"/>
              </a:lnSpc>
            </a:pPr>
            <a:r>
              <a:rPr sz="1200" spc="-5" dirty="0">
                <a:latin typeface="Times New Roman"/>
                <a:cs typeface="Times New Roman"/>
              </a:rPr>
              <a:t>Gli insegnanti, </a:t>
            </a:r>
            <a:r>
              <a:rPr sz="1200" dirty="0">
                <a:latin typeface="Times New Roman"/>
                <a:cs typeface="Times New Roman"/>
              </a:rPr>
              <a:t>le </a:t>
            </a:r>
            <a:r>
              <a:rPr sz="1200" spc="-5" dirty="0">
                <a:latin typeface="Times New Roman"/>
                <a:cs typeface="Times New Roman"/>
              </a:rPr>
              <a:t>classi </a:t>
            </a:r>
            <a:r>
              <a:rPr sz="1200" dirty="0">
                <a:latin typeface="Times New Roman"/>
                <a:cs typeface="Times New Roman"/>
              </a:rPr>
              <a:t>e </a:t>
            </a:r>
            <a:r>
              <a:rPr sz="1200" spc="-5" dirty="0">
                <a:latin typeface="Times New Roman"/>
                <a:cs typeface="Times New Roman"/>
              </a:rPr>
              <a:t>gli </a:t>
            </a:r>
            <a:r>
              <a:rPr sz="1200" dirty="0">
                <a:latin typeface="Times New Roman"/>
                <a:cs typeface="Times New Roman"/>
              </a:rPr>
              <a:t>studenti </a:t>
            </a:r>
            <a:r>
              <a:rPr sz="1200" spc="-5" dirty="0">
                <a:latin typeface="Times New Roman"/>
                <a:cs typeface="Times New Roman"/>
              </a:rPr>
              <a:t>autori dei racconti hanno ricevuto </a:t>
            </a:r>
            <a:r>
              <a:rPr sz="1200" dirty="0">
                <a:latin typeface="Times New Roman"/>
                <a:cs typeface="Times New Roman"/>
              </a:rPr>
              <a:t>volumi </a:t>
            </a:r>
            <a:r>
              <a:rPr sz="1200" spc="-5" dirty="0">
                <a:latin typeface="Times New Roman"/>
                <a:cs typeface="Times New Roman"/>
              </a:rPr>
              <a:t>ed omaggi offerti  dalla Cassa </a:t>
            </a:r>
            <a:r>
              <a:rPr sz="1200" dirty="0">
                <a:latin typeface="Times New Roman"/>
                <a:cs typeface="Times New Roman"/>
              </a:rPr>
              <a:t>di </a:t>
            </a:r>
            <a:r>
              <a:rPr sz="1200" spc="-5" dirty="0">
                <a:latin typeface="Times New Roman"/>
                <a:cs typeface="Times New Roman"/>
              </a:rPr>
              <a:t>Risparmio </a:t>
            </a:r>
            <a:r>
              <a:rPr sz="1200" dirty="0">
                <a:latin typeface="Times New Roman"/>
                <a:cs typeface="Times New Roman"/>
              </a:rPr>
              <a:t>di </a:t>
            </a:r>
            <a:r>
              <a:rPr sz="1200" spc="-5" dirty="0">
                <a:latin typeface="Times New Roman"/>
                <a:cs typeface="Times New Roman"/>
              </a:rPr>
              <a:t>Ravenna, gli elaborati verranno inviati all'ABI per </a:t>
            </a:r>
            <a:r>
              <a:rPr sz="1200" dirty="0">
                <a:latin typeface="Times New Roman"/>
                <a:cs typeface="Times New Roman"/>
              </a:rPr>
              <a:t>una </a:t>
            </a:r>
            <a:r>
              <a:rPr sz="1200" spc="-5" dirty="0">
                <a:latin typeface="Times New Roman"/>
                <a:cs typeface="Times New Roman"/>
              </a:rPr>
              <a:t>valutazione  </a:t>
            </a:r>
            <a:r>
              <a:rPr sz="1200" dirty="0">
                <a:latin typeface="Times New Roman"/>
                <a:cs typeface="Times New Roman"/>
              </a:rPr>
              <a:t>nazionale </a:t>
            </a:r>
            <a:r>
              <a:rPr sz="1200" spc="-5" dirty="0">
                <a:latin typeface="Times New Roman"/>
                <a:cs typeface="Times New Roman"/>
              </a:rPr>
              <a:t>dei lavori </a:t>
            </a:r>
            <a:r>
              <a:rPr sz="1200" dirty="0">
                <a:latin typeface="Times New Roman"/>
                <a:cs typeface="Times New Roman"/>
              </a:rPr>
              <a:t>svolti.</a:t>
            </a:r>
            <a:endParaRPr sz="1200">
              <a:latin typeface="Times New Roman"/>
              <a:cs typeface="Times New Roman"/>
            </a:endParaRP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Ravennatg.it  20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23900" y="4756784"/>
            <a:ext cx="1892300" cy="12954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01040" y="6008496"/>
            <a:ext cx="6158230" cy="208915"/>
          </a:xfrm>
          <a:custGeom>
            <a:avLst/>
            <a:gdLst/>
            <a:ahLst/>
            <a:cxnLst/>
            <a:rect l="l" t="t" r="r" b="b"/>
            <a:pathLst>
              <a:path w="6158230" h="208914">
                <a:moveTo>
                  <a:pt x="0" y="208787"/>
                </a:moveTo>
                <a:lnTo>
                  <a:pt x="6158230" y="208787"/>
                </a:lnTo>
                <a:lnTo>
                  <a:pt x="6158230" y="0"/>
                </a:lnTo>
                <a:lnTo>
                  <a:pt x="0" y="0"/>
                </a:lnTo>
                <a:lnTo>
                  <a:pt x="0" y="208787"/>
                </a:lnTo>
                <a:close/>
              </a:path>
            </a:pathLst>
          </a:custGeom>
          <a:solidFill>
            <a:srgbClr val="FFFFFF"/>
          </a:solidFill>
        </p:spPr>
        <p:txBody>
          <a:bodyPr wrap="square" lIns="0" tIns="0" rIns="0" bIns="0" rtlCol="0"/>
          <a:lstStyle/>
          <a:p>
            <a:endParaRPr/>
          </a:p>
        </p:txBody>
      </p:sp>
      <p:sp>
        <p:nvSpPr>
          <p:cNvPr id="6" name="object 6"/>
          <p:cNvSpPr txBox="1"/>
          <p:nvPr/>
        </p:nvSpPr>
        <p:spPr>
          <a:xfrm>
            <a:off x="706627" y="3034448"/>
            <a:ext cx="6130290" cy="6940550"/>
          </a:xfrm>
          <a:prstGeom prst="rect">
            <a:avLst/>
          </a:prstGeom>
        </p:spPr>
        <p:txBody>
          <a:bodyPr vert="horz" wrap="square" lIns="0" tIns="71120" rIns="0" bIns="0" rtlCol="0">
            <a:spAutoFit/>
          </a:bodyPr>
          <a:lstStyle/>
          <a:p>
            <a:pPr marL="12700">
              <a:lnSpc>
                <a:spcPct val="100000"/>
              </a:lnSpc>
              <a:spcBef>
                <a:spcPts val="560"/>
              </a:spcBef>
            </a:pPr>
            <a:r>
              <a:rPr sz="1000" b="1" spc="-5" dirty="0">
                <a:solidFill>
                  <a:srgbClr val="134555"/>
                </a:solidFill>
                <a:latin typeface="Arial"/>
                <a:cs typeface="Arial"/>
              </a:rPr>
              <a:t>venerdì 20 marzo</a:t>
            </a:r>
            <a:r>
              <a:rPr sz="1000" b="1" spc="5" dirty="0">
                <a:solidFill>
                  <a:srgbClr val="134555"/>
                </a:solidFill>
                <a:latin typeface="Arial"/>
                <a:cs typeface="Arial"/>
              </a:rPr>
              <a:t> </a:t>
            </a:r>
            <a:r>
              <a:rPr sz="1000" b="1" spc="-5" dirty="0">
                <a:solidFill>
                  <a:srgbClr val="134555"/>
                </a:solidFill>
                <a:latin typeface="Arial"/>
                <a:cs typeface="Arial"/>
              </a:rPr>
              <a:t>2015</a:t>
            </a:r>
            <a:endParaRPr sz="1000">
              <a:latin typeface="Arial"/>
              <a:cs typeface="Arial"/>
            </a:endParaRPr>
          </a:p>
          <a:p>
            <a:pPr>
              <a:lnSpc>
                <a:spcPct val="100000"/>
              </a:lnSpc>
              <a:spcBef>
                <a:spcPts val="5"/>
              </a:spcBef>
            </a:pPr>
            <a:endParaRPr sz="1000">
              <a:latin typeface="Times New Roman"/>
              <a:cs typeface="Times New Roman"/>
            </a:endParaRPr>
          </a:p>
          <a:p>
            <a:pPr marL="12700" marR="945515">
              <a:lnSpc>
                <a:spcPts val="2400"/>
              </a:lnSpc>
              <a:spcBef>
                <a:spcPts val="5"/>
              </a:spcBef>
            </a:pPr>
            <a:r>
              <a:rPr sz="2100" spc="-5" dirty="0">
                <a:solidFill>
                  <a:srgbClr val="38548F"/>
                </a:solidFill>
                <a:latin typeface="Georgia"/>
                <a:cs typeface="Georgia"/>
              </a:rPr>
              <a:t>Cassa protagonista del Festival della cultura  creativa</a:t>
            </a:r>
            <a:endParaRPr sz="2100">
              <a:latin typeface="Georgia"/>
              <a:cs typeface="Georgia"/>
            </a:endParaRPr>
          </a:p>
          <a:p>
            <a:pPr marL="12700">
              <a:lnSpc>
                <a:spcPct val="100000"/>
              </a:lnSpc>
              <a:spcBef>
                <a:spcPts val="1664"/>
              </a:spcBef>
            </a:pPr>
            <a:r>
              <a:rPr sz="1200" i="1" spc="-5" dirty="0">
                <a:solidFill>
                  <a:srgbClr val="686768"/>
                </a:solidFill>
                <a:latin typeface="Arial"/>
                <a:cs typeface="Arial"/>
              </a:rPr>
              <a:t>Mattinata </a:t>
            </a:r>
            <a:r>
              <a:rPr sz="1200" i="1" dirty="0">
                <a:solidFill>
                  <a:srgbClr val="686768"/>
                </a:solidFill>
                <a:latin typeface="Arial"/>
                <a:cs typeface="Arial"/>
              </a:rPr>
              <a:t>di </a:t>
            </a:r>
            <a:r>
              <a:rPr sz="1200" i="1" spc="-5" dirty="0">
                <a:solidFill>
                  <a:srgbClr val="686768"/>
                </a:solidFill>
                <a:latin typeface="Arial"/>
                <a:cs typeface="Arial"/>
              </a:rPr>
              <a:t>studi nei Chiostri restaurati e nella Sala</a:t>
            </a:r>
            <a:r>
              <a:rPr sz="1200" i="1" spc="5" dirty="0">
                <a:solidFill>
                  <a:srgbClr val="686768"/>
                </a:solidFill>
                <a:latin typeface="Arial"/>
                <a:cs typeface="Arial"/>
              </a:rPr>
              <a:t> </a:t>
            </a:r>
            <a:r>
              <a:rPr sz="1200" i="1" spc="-5" dirty="0">
                <a:solidFill>
                  <a:srgbClr val="686768"/>
                </a:solidFill>
                <a:latin typeface="Arial"/>
                <a:cs typeface="Arial"/>
              </a:rPr>
              <a:t>multimediale.</a:t>
            </a:r>
            <a:endParaRPr sz="1200">
              <a:latin typeface="Arial"/>
              <a:cs typeface="Arial"/>
            </a:endParaRPr>
          </a:p>
          <a:p>
            <a:pPr>
              <a:lnSpc>
                <a:spcPct val="100000"/>
              </a:lnSpc>
            </a:pPr>
            <a:endParaRPr sz="1300">
              <a:latin typeface="Times New Roman"/>
              <a:cs typeface="Times New Roman"/>
            </a:endParaRPr>
          </a:p>
          <a:p>
            <a:pPr>
              <a:lnSpc>
                <a:spcPct val="100000"/>
              </a:lnSpc>
              <a:spcBef>
                <a:spcPts val="15"/>
              </a:spcBef>
            </a:pPr>
            <a:endParaRPr sz="1050">
              <a:latin typeface="Times New Roman"/>
              <a:cs typeface="Times New Roman"/>
            </a:endParaRPr>
          </a:p>
          <a:p>
            <a:pPr marL="1998980" marR="177165">
              <a:lnSpc>
                <a:spcPct val="109200"/>
              </a:lnSpc>
            </a:pPr>
            <a:r>
              <a:rPr sz="1250" spc="-5" dirty="0">
                <a:solidFill>
                  <a:srgbClr val="282728"/>
                </a:solidFill>
                <a:latin typeface="Arial"/>
                <a:cs typeface="Arial"/>
              </a:rPr>
              <a:t>Successo della Seconda Edizione del </a:t>
            </a:r>
            <a:r>
              <a:rPr sz="1250" spc="-10" dirty="0">
                <a:solidFill>
                  <a:srgbClr val="282728"/>
                </a:solidFill>
                <a:latin typeface="Arial"/>
                <a:cs typeface="Arial"/>
              </a:rPr>
              <a:t>“Festival </a:t>
            </a:r>
            <a:r>
              <a:rPr sz="1250" spc="-5" dirty="0">
                <a:solidFill>
                  <a:srgbClr val="282728"/>
                </a:solidFill>
                <a:latin typeface="Arial"/>
                <a:cs typeface="Arial"/>
              </a:rPr>
              <a:t>della  cultura creativa, le banche italiane per i giovani e il  territorio”, promosso </a:t>
            </a:r>
            <a:r>
              <a:rPr sz="1250" spc="-10" dirty="0">
                <a:solidFill>
                  <a:srgbClr val="282728"/>
                </a:solidFill>
                <a:latin typeface="Arial"/>
                <a:cs typeface="Arial"/>
              </a:rPr>
              <a:t>dall'Associazione </a:t>
            </a:r>
            <a:r>
              <a:rPr sz="1250" spc="-5" dirty="0">
                <a:solidFill>
                  <a:srgbClr val="282728"/>
                </a:solidFill>
                <a:latin typeface="Arial"/>
                <a:cs typeface="Arial"/>
              </a:rPr>
              <a:t>Bancaria</a:t>
            </a:r>
            <a:r>
              <a:rPr sz="1250" spc="40" dirty="0">
                <a:solidFill>
                  <a:srgbClr val="282728"/>
                </a:solidFill>
                <a:latin typeface="Arial"/>
                <a:cs typeface="Arial"/>
              </a:rPr>
              <a:t> </a:t>
            </a:r>
            <a:r>
              <a:rPr sz="1250" spc="-5" dirty="0">
                <a:solidFill>
                  <a:srgbClr val="282728"/>
                </a:solidFill>
                <a:latin typeface="Arial"/>
                <a:cs typeface="Arial"/>
              </a:rPr>
              <a:t>Italiana.</a:t>
            </a:r>
            <a:endParaRPr sz="1250">
              <a:latin typeface="Arial"/>
              <a:cs typeface="Arial"/>
            </a:endParaRPr>
          </a:p>
          <a:p>
            <a:pPr>
              <a:lnSpc>
                <a:spcPct val="100000"/>
              </a:lnSpc>
              <a:spcBef>
                <a:spcPts val="45"/>
              </a:spcBef>
            </a:pPr>
            <a:endParaRPr sz="1400">
              <a:latin typeface="Times New Roman"/>
              <a:cs typeface="Times New Roman"/>
            </a:endParaRPr>
          </a:p>
          <a:p>
            <a:pPr marL="1998980" marR="409575">
              <a:lnSpc>
                <a:spcPct val="108800"/>
              </a:lnSpc>
            </a:pPr>
            <a:r>
              <a:rPr sz="1250" spc="-5" dirty="0">
                <a:solidFill>
                  <a:srgbClr val="282728"/>
                </a:solidFill>
                <a:latin typeface="Arial"/>
                <a:cs typeface="Arial"/>
              </a:rPr>
              <a:t>La Cassa di Risparmio di Ravenna Spa ha aderito  all’iniziativa promossa dall’ABI, con il Patrocinio</a:t>
            </a:r>
            <a:r>
              <a:rPr sz="1250" spc="30" dirty="0">
                <a:solidFill>
                  <a:srgbClr val="282728"/>
                </a:solidFill>
                <a:latin typeface="Arial"/>
                <a:cs typeface="Arial"/>
              </a:rPr>
              <a:t> </a:t>
            </a:r>
            <a:r>
              <a:rPr sz="1250" spc="-5" dirty="0">
                <a:solidFill>
                  <a:srgbClr val="282728"/>
                </a:solidFill>
                <a:latin typeface="Arial"/>
                <a:cs typeface="Arial"/>
              </a:rPr>
              <a:t>della</a:t>
            </a:r>
            <a:endParaRPr sz="1250">
              <a:latin typeface="Arial"/>
              <a:cs typeface="Arial"/>
            </a:endParaRPr>
          </a:p>
          <a:p>
            <a:pPr marL="12700" marR="140970">
              <a:lnSpc>
                <a:spcPct val="109200"/>
              </a:lnSpc>
              <a:spcBef>
                <a:spcPts val="10"/>
              </a:spcBef>
            </a:pPr>
            <a:r>
              <a:rPr sz="1250" spc="-5" dirty="0">
                <a:solidFill>
                  <a:srgbClr val="282728"/>
                </a:solidFill>
                <a:latin typeface="Arial"/>
                <a:cs typeface="Arial"/>
              </a:rPr>
              <a:t>Commissione Nazionale Italiana per l’UNESCO, del Ministero dei Beni e delle Attività  Culturali e del Turismo e che ha ottenuto nella prima edizione la Medaglia del  Presidente della Repubblica.</a:t>
            </a:r>
            <a:endParaRPr sz="1250">
              <a:latin typeface="Arial"/>
              <a:cs typeface="Arial"/>
            </a:endParaRPr>
          </a:p>
          <a:p>
            <a:pPr marL="12700" marR="523875">
              <a:lnSpc>
                <a:spcPct val="109200"/>
              </a:lnSpc>
              <a:spcBef>
                <a:spcPts val="5"/>
              </a:spcBef>
            </a:pPr>
            <a:r>
              <a:rPr sz="1250" spc="-5" dirty="0">
                <a:solidFill>
                  <a:srgbClr val="282728"/>
                </a:solidFill>
                <a:latin typeface="Arial"/>
                <a:cs typeface="Arial"/>
              </a:rPr>
              <a:t>La manifestazione si è caratterizzata per </a:t>
            </a:r>
            <a:r>
              <a:rPr sz="1250" dirty="0">
                <a:solidFill>
                  <a:srgbClr val="282728"/>
                </a:solidFill>
                <a:latin typeface="Arial"/>
                <a:cs typeface="Arial"/>
              </a:rPr>
              <a:t>l’alta </a:t>
            </a:r>
            <a:r>
              <a:rPr sz="1250" spc="-5" dirty="0">
                <a:solidFill>
                  <a:srgbClr val="282728"/>
                </a:solidFill>
                <a:latin typeface="Arial"/>
                <a:cs typeface="Arial"/>
              </a:rPr>
              <a:t>affluenza di studenti delle Scuole  Superiori, in particolare del Liceo Classico, Liceo Artistico e Liceo Scientifico di  Ravenna, accompagnati dagli insegnanti.</a:t>
            </a:r>
            <a:endParaRPr sz="1250">
              <a:latin typeface="Arial"/>
              <a:cs typeface="Arial"/>
            </a:endParaRPr>
          </a:p>
          <a:p>
            <a:pPr>
              <a:lnSpc>
                <a:spcPct val="100000"/>
              </a:lnSpc>
              <a:spcBef>
                <a:spcPts val="40"/>
              </a:spcBef>
            </a:pPr>
            <a:endParaRPr sz="1400">
              <a:latin typeface="Times New Roman"/>
              <a:cs typeface="Times New Roman"/>
            </a:endParaRPr>
          </a:p>
          <a:p>
            <a:pPr marL="12700" marR="236220">
              <a:lnSpc>
                <a:spcPct val="109200"/>
              </a:lnSpc>
            </a:pPr>
            <a:r>
              <a:rPr sz="1250" spc="-5" dirty="0">
                <a:solidFill>
                  <a:srgbClr val="282728"/>
                </a:solidFill>
                <a:latin typeface="Arial"/>
                <a:cs typeface="Arial"/>
              </a:rPr>
              <a:t>La Cassa ha organizzato a Ravenna, presso gli Antichi Chiostri Francescani della  Fondazione Cassa Ravenna, un </a:t>
            </a:r>
            <a:r>
              <a:rPr sz="1250" dirty="0">
                <a:solidFill>
                  <a:srgbClr val="282728"/>
                </a:solidFill>
                <a:latin typeface="Arial"/>
                <a:cs typeface="Arial"/>
              </a:rPr>
              <a:t>percorso </a:t>
            </a:r>
            <a:r>
              <a:rPr sz="1250" spc="-5" dirty="0">
                <a:solidFill>
                  <a:srgbClr val="282728"/>
                </a:solidFill>
                <a:latin typeface="Arial"/>
                <a:cs typeface="Arial"/>
              </a:rPr>
              <a:t>narrativo dedicato alle classi delle Scuole  Superiori di II grado che si è snodato all'interno della zona</a:t>
            </a:r>
            <a:r>
              <a:rPr sz="1250" spc="60" dirty="0">
                <a:solidFill>
                  <a:srgbClr val="282728"/>
                </a:solidFill>
                <a:latin typeface="Arial"/>
                <a:cs typeface="Arial"/>
              </a:rPr>
              <a:t> </a:t>
            </a:r>
            <a:r>
              <a:rPr sz="1250" spc="-5" dirty="0">
                <a:solidFill>
                  <a:srgbClr val="282728"/>
                </a:solidFill>
                <a:latin typeface="Arial"/>
                <a:cs typeface="Arial"/>
              </a:rPr>
              <a:t>Dantesca.</a:t>
            </a:r>
            <a:endParaRPr sz="1250">
              <a:latin typeface="Arial"/>
              <a:cs typeface="Arial"/>
            </a:endParaRPr>
          </a:p>
          <a:p>
            <a:pPr marL="12700" marR="5080">
              <a:lnSpc>
                <a:spcPct val="109300"/>
              </a:lnSpc>
              <a:spcBef>
                <a:spcPts val="5"/>
              </a:spcBef>
            </a:pPr>
            <a:r>
              <a:rPr sz="1250" spc="-5" dirty="0">
                <a:solidFill>
                  <a:srgbClr val="282728"/>
                </a:solidFill>
                <a:latin typeface="Arial"/>
                <a:cs typeface="Arial"/>
              </a:rPr>
              <a:t>I visitatori sono stati </a:t>
            </a:r>
            <a:r>
              <a:rPr sz="1250" dirty="0">
                <a:solidFill>
                  <a:srgbClr val="282728"/>
                </a:solidFill>
                <a:latin typeface="Arial"/>
                <a:cs typeface="Arial"/>
              </a:rPr>
              <a:t>accolti </a:t>
            </a:r>
            <a:r>
              <a:rPr sz="1250" spc="-5" dirty="0">
                <a:solidFill>
                  <a:srgbClr val="282728"/>
                </a:solidFill>
                <a:latin typeface="Arial"/>
                <a:cs typeface="Arial"/>
              </a:rPr>
              <a:t>dal Direttore Generale della Cassa di Risparmio di  Ravenna </a:t>
            </a:r>
            <a:r>
              <a:rPr sz="1250" dirty="0">
                <a:solidFill>
                  <a:srgbClr val="282728"/>
                </a:solidFill>
                <a:latin typeface="Arial"/>
                <a:cs typeface="Arial"/>
              </a:rPr>
              <a:t>S.p.A., Nicola Sbrizzi, </a:t>
            </a:r>
            <a:r>
              <a:rPr sz="1250" spc="-5" dirty="0">
                <a:solidFill>
                  <a:srgbClr val="282728"/>
                </a:solidFill>
                <a:latin typeface="Arial"/>
                <a:cs typeface="Arial"/>
              </a:rPr>
              <a:t>dal </a:t>
            </a:r>
            <a:r>
              <a:rPr sz="1250" dirty="0">
                <a:solidFill>
                  <a:srgbClr val="282728"/>
                </a:solidFill>
                <a:latin typeface="Arial"/>
                <a:cs typeface="Arial"/>
              </a:rPr>
              <a:t>Presidente </a:t>
            </a:r>
            <a:r>
              <a:rPr sz="1250" spc="-5" dirty="0">
                <a:solidFill>
                  <a:srgbClr val="282728"/>
                </a:solidFill>
                <a:latin typeface="Arial"/>
                <a:cs typeface="Arial"/>
              </a:rPr>
              <a:t>della Fondazione Cassa di Risparmio di  Ravenna, Lanfranco Gualtieri, dal Vice Presidente Vicario della Cassa Spa Giorgio  Sarti, dal Vice Direttore Generale, Giuseppe De Filippi, dal Segretario Generale della  Fondazione Cassa, Giancarlo </a:t>
            </a:r>
            <a:r>
              <a:rPr sz="1250" dirty="0">
                <a:solidFill>
                  <a:srgbClr val="282728"/>
                </a:solidFill>
                <a:latin typeface="Arial"/>
                <a:cs typeface="Arial"/>
              </a:rPr>
              <a:t>Bagnariol </a:t>
            </a:r>
            <a:r>
              <a:rPr sz="1250" spc="-5" dirty="0">
                <a:solidFill>
                  <a:srgbClr val="282728"/>
                </a:solidFill>
                <a:latin typeface="Arial"/>
                <a:cs typeface="Arial"/>
              </a:rPr>
              <a:t>e da diversi </a:t>
            </a:r>
            <a:r>
              <a:rPr sz="1250" dirty="0">
                <a:solidFill>
                  <a:srgbClr val="282728"/>
                </a:solidFill>
                <a:latin typeface="Arial"/>
                <a:cs typeface="Arial"/>
              </a:rPr>
              <a:t>altri </a:t>
            </a:r>
            <a:r>
              <a:rPr sz="1250" spc="-5" dirty="0">
                <a:solidFill>
                  <a:srgbClr val="282728"/>
                </a:solidFill>
                <a:latin typeface="Arial"/>
                <a:cs typeface="Arial"/>
              </a:rPr>
              <a:t>esponenti della Cassa di  Risparmio di Ravenna S.p.A. e della Fondazione</a:t>
            </a:r>
            <a:r>
              <a:rPr sz="1250" spc="15" dirty="0">
                <a:solidFill>
                  <a:srgbClr val="282728"/>
                </a:solidFill>
                <a:latin typeface="Arial"/>
                <a:cs typeface="Arial"/>
              </a:rPr>
              <a:t> </a:t>
            </a:r>
            <a:r>
              <a:rPr sz="1250" spc="-5" dirty="0">
                <a:solidFill>
                  <a:srgbClr val="282728"/>
                </a:solidFill>
                <a:latin typeface="Arial"/>
                <a:cs typeface="Arial"/>
              </a:rPr>
              <a:t>Cassa.</a:t>
            </a:r>
            <a:endParaRPr sz="1250">
              <a:latin typeface="Arial"/>
              <a:cs typeface="Arial"/>
            </a:endParaRPr>
          </a:p>
          <a:p>
            <a:pPr>
              <a:lnSpc>
                <a:spcPct val="100000"/>
              </a:lnSpc>
              <a:spcBef>
                <a:spcPts val="20"/>
              </a:spcBef>
            </a:pPr>
            <a:endParaRPr sz="1400">
              <a:latin typeface="Times New Roman"/>
              <a:cs typeface="Times New Roman"/>
            </a:endParaRPr>
          </a:p>
          <a:p>
            <a:pPr marL="12700" marR="316865">
              <a:lnSpc>
                <a:spcPct val="109600"/>
              </a:lnSpc>
            </a:pPr>
            <a:r>
              <a:rPr sz="1250" spc="-5" dirty="0">
                <a:solidFill>
                  <a:srgbClr val="282728"/>
                </a:solidFill>
                <a:latin typeface="Arial"/>
                <a:cs typeface="Arial"/>
              </a:rPr>
              <a:t>L'Edizione del 2015 ha avuto come </a:t>
            </a:r>
            <a:r>
              <a:rPr sz="1250" dirty="0">
                <a:solidFill>
                  <a:srgbClr val="282728"/>
                </a:solidFill>
                <a:latin typeface="Arial"/>
                <a:cs typeface="Arial"/>
              </a:rPr>
              <a:t>tema </a:t>
            </a:r>
            <a:r>
              <a:rPr sz="1250" spc="-5" dirty="0">
                <a:solidFill>
                  <a:srgbClr val="282728"/>
                </a:solidFill>
                <a:latin typeface="Arial"/>
                <a:cs typeface="Arial"/>
              </a:rPr>
              <a:t>"L'Alfabeto del </a:t>
            </a:r>
            <a:r>
              <a:rPr sz="1250" spc="-10" dirty="0">
                <a:solidFill>
                  <a:srgbClr val="282728"/>
                </a:solidFill>
                <a:latin typeface="Arial"/>
                <a:cs typeface="Arial"/>
              </a:rPr>
              <a:t>Mondo </a:t>
            </a:r>
            <a:r>
              <a:rPr sz="1250" spc="-5" dirty="0">
                <a:solidFill>
                  <a:srgbClr val="282728"/>
                </a:solidFill>
                <a:latin typeface="Arial"/>
                <a:cs typeface="Arial"/>
              </a:rPr>
              <a:t>- Leggiamo i segni  intorno a noi e raccontiamo". La Cassa ha approfondito nel suo </a:t>
            </a:r>
            <a:r>
              <a:rPr sz="1250" dirty="0">
                <a:solidFill>
                  <a:srgbClr val="282728"/>
                </a:solidFill>
                <a:latin typeface="Arial"/>
                <a:cs typeface="Arial"/>
              </a:rPr>
              <a:t>percorso </a:t>
            </a:r>
            <a:r>
              <a:rPr sz="1250" spc="-5" dirty="0">
                <a:solidFill>
                  <a:srgbClr val="282728"/>
                </a:solidFill>
                <a:latin typeface="Arial"/>
                <a:cs typeface="Arial"/>
              </a:rPr>
              <a:t>"I</a:t>
            </a:r>
            <a:r>
              <a:rPr sz="1250" spc="135" dirty="0">
                <a:solidFill>
                  <a:srgbClr val="282728"/>
                </a:solidFill>
                <a:latin typeface="Arial"/>
                <a:cs typeface="Arial"/>
              </a:rPr>
              <a:t> </a:t>
            </a:r>
            <a:r>
              <a:rPr sz="1250" spc="-5" dirty="0">
                <a:solidFill>
                  <a:srgbClr val="282728"/>
                </a:solidFill>
                <a:latin typeface="Arial"/>
                <a:cs typeface="Arial"/>
              </a:rPr>
              <a:t>segni</a:t>
            </a:r>
            <a:endParaRPr sz="1250">
              <a:latin typeface="Arial"/>
              <a:cs typeface="Arial"/>
            </a:endParaRPr>
          </a:p>
        </p:txBody>
      </p:sp>
      <p:sp>
        <p:nvSpPr>
          <p:cNvPr id="7" name="object 7"/>
          <p:cNvSpPr/>
          <p:nvPr/>
        </p:nvSpPr>
        <p:spPr>
          <a:xfrm>
            <a:off x="2022799" y="2483424"/>
            <a:ext cx="3562650" cy="48037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5530" cy="628523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35830">
              <a:lnSpc>
                <a:spcPts val="1839"/>
              </a:lnSpc>
            </a:pPr>
            <a:r>
              <a:rPr sz="1600" b="1" spc="-5" dirty="0">
                <a:latin typeface="Arial"/>
                <a:cs typeface="Arial"/>
              </a:rPr>
              <a:t>Ravennatg.it  20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a:lnSpc>
                <a:spcPct val="100000"/>
              </a:lnSpc>
              <a:spcBef>
                <a:spcPts val="1105"/>
              </a:spcBef>
            </a:pPr>
            <a:r>
              <a:rPr sz="1250" spc="-5" dirty="0">
                <a:solidFill>
                  <a:srgbClr val="282728"/>
                </a:solidFill>
                <a:latin typeface="Arial"/>
                <a:cs typeface="Arial"/>
              </a:rPr>
              <a:t>dell'uomo", Aspetti architettonici e racconti</a:t>
            </a:r>
            <a:r>
              <a:rPr sz="1250" spc="10" dirty="0">
                <a:solidFill>
                  <a:srgbClr val="282728"/>
                </a:solidFill>
                <a:latin typeface="Arial"/>
                <a:cs typeface="Arial"/>
              </a:rPr>
              <a:t> </a:t>
            </a:r>
            <a:r>
              <a:rPr sz="1250" spc="-5" dirty="0">
                <a:solidFill>
                  <a:srgbClr val="282728"/>
                </a:solidFill>
                <a:latin typeface="Arial"/>
                <a:cs typeface="Arial"/>
              </a:rPr>
              <a:t>Danteschi.</a:t>
            </a:r>
            <a:endParaRPr sz="1250">
              <a:latin typeface="Arial"/>
              <a:cs typeface="Arial"/>
            </a:endParaRPr>
          </a:p>
          <a:p>
            <a:pPr marL="12700" marR="76835">
              <a:lnSpc>
                <a:spcPts val="1639"/>
              </a:lnSpc>
              <a:spcBef>
                <a:spcPts val="70"/>
              </a:spcBef>
            </a:pPr>
            <a:r>
              <a:rPr sz="1250" spc="-5" dirty="0">
                <a:solidFill>
                  <a:srgbClr val="282728"/>
                </a:solidFill>
                <a:latin typeface="Arial"/>
                <a:cs typeface="Arial"/>
              </a:rPr>
              <a:t>In particolare, con la partecipazione attiva degli Istituti Scolastici Superiori di Ravenna,  nei due Chiostri adiacenti la tomba del Sommo Poeta, è stato sviluppato un</a:t>
            </a:r>
            <a:r>
              <a:rPr sz="1250" spc="185" dirty="0">
                <a:solidFill>
                  <a:srgbClr val="282728"/>
                </a:solidFill>
                <a:latin typeface="Arial"/>
                <a:cs typeface="Arial"/>
              </a:rPr>
              <a:t> </a:t>
            </a:r>
            <a:r>
              <a:rPr sz="1250" spc="-5" dirty="0">
                <a:solidFill>
                  <a:srgbClr val="282728"/>
                </a:solidFill>
                <a:latin typeface="Arial"/>
                <a:cs typeface="Arial"/>
              </a:rPr>
              <a:t>innovativo</a:t>
            </a:r>
            <a:endParaRPr sz="1250">
              <a:latin typeface="Arial"/>
              <a:cs typeface="Arial"/>
            </a:endParaRPr>
          </a:p>
          <a:p>
            <a:pPr marL="12700" marR="65405">
              <a:lnSpc>
                <a:spcPts val="1630"/>
              </a:lnSpc>
              <a:spcBef>
                <a:spcPts val="15"/>
              </a:spcBef>
            </a:pPr>
            <a:r>
              <a:rPr sz="1250" spc="-5" dirty="0">
                <a:solidFill>
                  <a:srgbClr val="282728"/>
                </a:solidFill>
                <a:latin typeface="Arial"/>
                <a:cs typeface="Arial"/>
              </a:rPr>
              <a:t>e apposito </a:t>
            </a:r>
            <a:r>
              <a:rPr sz="1250" dirty="0">
                <a:solidFill>
                  <a:srgbClr val="282728"/>
                </a:solidFill>
                <a:latin typeface="Arial"/>
                <a:cs typeface="Arial"/>
              </a:rPr>
              <a:t>percorso </a:t>
            </a:r>
            <a:r>
              <a:rPr sz="1250" spc="-5" dirty="0">
                <a:solidFill>
                  <a:srgbClr val="282728"/>
                </a:solidFill>
                <a:latin typeface="Arial"/>
                <a:cs typeface="Arial"/>
              </a:rPr>
              <a:t>narrativo, anche attraverso l'utilizzo della </a:t>
            </a:r>
            <a:r>
              <a:rPr sz="1250" dirty="0">
                <a:solidFill>
                  <a:srgbClr val="282728"/>
                </a:solidFill>
                <a:latin typeface="Arial"/>
                <a:cs typeface="Arial"/>
              </a:rPr>
              <a:t>moderna </a:t>
            </a:r>
            <a:r>
              <a:rPr sz="1250" spc="-5" dirty="0">
                <a:solidFill>
                  <a:srgbClr val="282728"/>
                </a:solidFill>
                <a:latin typeface="Arial"/>
                <a:cs typeface="Arial"/>
              </a:rPr>
              <a:t>Sala  Multimediale della </a:t>
            </a:r>
            <a:r>
              <a:rPr sz="1250" dirty="0">
                <a:solidFill>
                  <a:srgbClr val="282728"/>
                </a:solidFill>
                <a:latin typeface="Arial"/>
                <a:cs typeface="Arial"/>
              </a:rPr>
              <a:t>Cassa </a:t>
            </a:r>
            <a:r>
              <a:rPr sz="1250" spc="-5" dirty="0">
                <a:solidFill>
                  <a:srgbClr val="282728"/>
                </a:solidFill>
                <a:latin typeface="Arial"/>
                <a:cs typeface="Arial"/>
              </a:rPr>
              <a:t>Spa, con filmati e approfondimenti storici ed artistici, che si</a:t>
            </a:r>
            <a:r>
              <a:rPr sz="1250" spc="200" dirty="0">
                <a:solidFill>
                  <a:srgbClr val="282728"/>
                </a:solidFill>
                <a:latin typeface="Arial"/>
                <a:cs typeface="Arial"/>
              </a:rPr>
              <a:t> </a:t>
            </a:r>
            <a:r>
              <a:rPr sz="1250" spc="-5" dirty="0">
                <a:solidFill>
                  <a:srgbClr val="282728"/>
                </a:solidFill>
                <a:latin typeface="Arial"/>
                <a:cs typeface="Arial"/>
              </a:rPr>
              <a:t>è</a:t>
            </a:r>
            <a:endParaRPr sz="1250">
              <a:latin typeface="Arial"/>
              <a:cs typeface="Arial"/>
            </a:endParaRPr>
          </a:p>
          <a:p>
            <a:pPr marL="12700">
              <a:lnSpc>
                <a:spcPct val="100000"/>
              </a:lnSpc>
              <a:spcBef>
                <a:spcPts val="70"/>
              </a:spcBef>
            </a:pPr>
            <a:r>
              <a:rPr sz="1250" spc="-5" dirty="0">
                <a:solidFill>
                  <a:srgbClr val="282728"/>
                </a:solidFill>
                <a:latin typeface="Arial"/>
                <a:cs typeface="Arial"/>
              </a:rPr>
              <a:t>snodata nel Complesso Monumentale prevedendo: "Il racconto dell'epocale</a:t>
            </a:r>
            <a:r>
              <a:rPr sz="1250" spc="140" dirty="0">
                <a:solidFill>
                  <a:srgbClr val="282728"/>
                </a:solidFill>
                <a:latin typeface="Arial"/>
                <a:cs typeface="Arial"/>
              </a:rPr>
              <a:t> </a:t>
            </a:r>
            <a:r>
              <a:rPr sz="1250" spc="-5" dirty="0">
                <a:solidFill>
                  <a:srgbClr val="282728"/>
                </a:solidFill>
                <a:latin typeface="Arial"/>
                <a:cs typeface="Arial"/>
              </a:rPr>
              <a:t>restauro</a:t>
            </a:r>
            <a:endParaRPr sz="1250">
              <a:latin typeface="Arial"/>
              <a:cs typeface="Arial"/>
            </a:endParaRPr>
          </a:p>
          <a:p>
            <a:pPr marL="12700" marR="109855">
              <a:lnSpc>
                <a:spcPct val="109300"/>
              </a:lnSpc>
              <a:spcBef>
                <a:spcPts val="5"/>
              </a:spcBef>
            </a:pPr>
            <a:r>
              <a:rPr sz="1250" spc="-5" dirty="0">
                <a:solidFill>
                  <a:srgbClr val="282728"/>
                </a:solidFill>
                <a:latin typeface="Arial"/>
                <a:cs typeface="Arial"/>
              </a:rPr>
              <a:t>dei Chiostri Francescani di Ravenna", con l'esposizione in contraddittorio del dettaglio  degli interventi di recupero più rilevanti, tenuto dai progettisti e dai responsabili del  restauro degli apparati decorativi del Complesso Monumentale, </a:t>
            </a:r>
            <a:r>
              <a:rPr sz="1250" dirty="0">
                <a:solidFill>
                  <a:srgbClr val="282728"/>
                </a:solidFill>
                <a:latin typeface="Arial"/>
                <a:cs typeface="Arial"/>
              </a:rPr>
              <a:t>Patrizia </a:t>
            </a:r>
            <a:r>
              <a:rPr sz="1250" spc="-5" dirty="0">
                <a:solidFill>
                  <a:srgbClr val="282728"/>
                </a:solidFill>
                <a:latin typeface="Arial"/>
                <a:cs typeface="Arial"/>
              </a:rPr>
              <a:t>Magnani di  “Aurea Progetti” e Ada Foschini del “Laboratorio del Restauro” </a:t>
            </a:r>
            <a:r>
              <a:rPr sz="1250" spc="-10" dirty="0">
                <a:solidFill>
                  <a:srgbClr val="282728"/>
                </a:solidFill>
                <a:latin typeface="Arial"/>
                <a:cs typeface="Arial"/>
              </a:rPr>
              <a:t>ed </a:t>
            </a:r>
            <a:r>
              <a:rPr sz="1250" spc="-5" dirty="0">
                <a:solidFill>
                  <a:srgbClr val="282728"/>
                </a:solidFill>
                <a:latin typeface="Arial"/>
                <a:cs typeface="Arial"/>
              </a:rPr>
              <a:t>"Il racconto dei  luoghi Danteschi tra </a:t>
            </a:r>
            <a:r>
              <a:rPr sz="1250" dirty="0">
                <a:solidFill>
                  <a:srgbClr val="282728"/>
                </a:solidFill>
                <a:latin typeface="Arial"/>
                <a:cs typeface="Arial"/>
              </a:rPr>
              <a:t>mito </a:t>
            </a:r>
            <a:r>
              <a:rPr sz="1250" spc="-5" dirty="0">
                <a:solidFill>
                  <a:srgbClr val="282728"/>
                </a:solidFill>
                <a:latin typeface="Arial"/>
                <a:cs typeface="Arial"/>
              </a:rPr>
              <a:t>e realtà", tenuto da Franco Gabici, Presidente del Comitato  Ravennate della </a:t>
            </a:r>
            <a:r>
              <a:rPr sz="1250" dirty="0">
                <a:solidFill>
                  <a:srgbClr val="282728"/>
                </a:solidFill>
                <a:latin typeface="Arial"/>
                <a:cs typeface="Arial"/>
              </a:rPr>
              <a:t>Società </a:t>
            </a:r>
            <a:r>
              <a:rPr sz="1250" spc="-5" dirty="0">
                <a:solidFill>
                  <a:srgbClr val="282728"/>
                </a:solidFill>
                <a:latin typeface="Arial"/>
                <a:cs typeface="Arial"/>
              </a:rPr>
              <a:t>Dante</a:t>
            </a:r>
            <a:r>
              <a:rPr sz="1250" spc="5" dirty="0">
                <a:solidFill>
                  <a:srgbClr val="282728"/>
                </a:solidFill>
                <a:latin typeface="Arial"/>
                <a:cs typeface="Arial"/>
              </a:rPr>
              <a:t> </a:t>
            </a:r>
            <a:r>
              <a:rPr sz="1250" spc="-5" dirty="0">
                <a:solidFill>
                  <a:srgbClr val="282728"/>
                </a:solidFill>
                <a:latin typeface="Arial"/>
                <a:cs typeface="Arial"/>
              </a:rPr>
              <a:t>Alighieri.</a:t>
            </a:r>
            <a:endParaRPr sz="1250">
              <a:latin typeface="Arial"/>
              <a:cs typeface="Arial"/>
            </a:endParaRPr>
          </a:p>
          <a:p>
            <a:pPr>
              <a:lnSpc>
                <a:spcPct val="100000"/>
              </a:lnSpc>
              <a:spcBef>
                <a:spcPts val="20"/>
              </a:spcBef>
            </a:pPr>
            <a:endParaRPr sz="1400">
              <a:latin typeface="Times New Roman"/>
              <a:cs typeface="Times New Roman"/>
            </a:endParaRPr>
          </a:p>
          <a:p>
            <a:pPr marL="12700" marR="8255">
              <a:lnSpc>
                <a:spcPct val="109400"/>
              </a:lnSpc>
              <a:spcBef>
                <a:spcPts val="5"/>
              </a:spcBef>
            </a:pPr>
            <a:r>
              <a:rPr sz="1250" spc="-5" dirty="0">
                <a:solidFill>
                  <a:srgbClr val="282728"/>
                </a:solidFill>
                <a:latin typeface="Arial"/>
                <a:cs typeface="Arial"/>
              </a:rPr>
              <a:t>Gli studenti hanno arricchito poi attivamente il </a:t>
            </a:r>
            <a:r>
              <a:rPr sz="1250" dirty="0">
                <a:solidFill>
                  <a:srgbClr val="282728"/>
                </a:solidFill>
                <a:latin typeface="Arial"/>
                <a:cs typeface="Arial"/>
              </a:rPr>
              <a:t>percorso </a:t>
            </a:r>
            <a:r>
              <a:rPr sz="1250" spc="-5" dirty="0">
                <a:solidFill>
                  <a:srgbClr val="282728"/>
                </a:solidFill>
                <a:latin typeface="Arial"/>
                <a:cs typeface="Arial"/>
              </a:rPr>
              <a:t>interpretando racconti realizzati  appositamente in questi giorni a scuola che, prendendo spunto dalla ricorrenza,  nell’anno in corso, del 750° dalla nascita di Dante e dai luoghi visitati, hanno  evidenziato negli </a:t>
            </a:r>
            <a:r>
              <a:rPr sz="1250" dirty="0">
                <a:solidFill>
                  <a:srgbClr val="282728"/>
                </a:solidFill>
                <a:latin typeface="Arial"/>
                <a:cs typeface="Arial"/>
              </a:rPr>
              <a:t>elaborati </a:t>
            </a:r>
            <a:r>
              <a:rPr sz="1250" spc="-5" dirty="0">
                <a:solidFill>
                  <a:srgbClr val="282728"/>
                </a:solidFill>
                <a:latin typeface="Arial"/>
                <a:cs typeface="Arial"/>
              </a:rPr>
              <a:t>e nei disegni inediti </a:t>
            </a:r>
            <a:r>
              <a:rPr sz="1250" dirty="0">
                <a:solidFill>
                  <a:srgbClr val="282728"/>
                </a:solidFill>
                <a:latin typeface="Arial"/>
                <a:cs typeface="Arial"/>
              </a:rPr>
              <a:t>quello </a:t>
            </a:r>
            <a:r>
              <a:rPr sz="1250" spc="-5" dirty="0">
                <a:solidFill>
                  <a:srgbClr val="282728"/>
                </a:solidFill>
                <a:latin typeface="Arial"/>
                <a:cs typeface="Arial"/>
              </a:rPr>
              <a:t>che i segni dell'uomo ancora oggi  esprimono, in una realtà in continuo</a:t>
            </a:r>
            <a:r>
              <a:rPr sz="1250" spc="5" dirty="0">
                <a:solidFill>
                  <a:srgbClr val="282728"/>
                </a:solidFill>
                <a:latin typeface="Arial"/>
                <a:cs typeface="Arial"/>
              </a:rPr>
              <a:t> </a:t>
            </a:r>
            <a:r>
              <a:rPr sz="1250" spc="-5" dirty="0">
                <a:solidFill>
                  <a:srgbClr val="282728"/>
                </a:solidFill>
                <a:latin typeface="Arial"/>
                <a:cs typeface="Arial"/>
              </a:rPr>
              <a:t>mutamento.</a:t>
            </a:r>
            <a:endParaRPr sz="1250">
              <a:latin typeface="Arial"/>
              <a:cs typeface="Arial"/>
            </a:endParaRPr>
          </a:p>
          <a:p>
            <a:pPr>
              <a:lnSpc>
                <a:spcPct val="100000"/>
              </a:lnSpc>
              <a:spcBef>
                <a:spcPts val="20"/>
              </a:spcBef>
            </a:pPr>
            <a:endParaRPr sz="1400">
              <a:latin typeface="Times New Roman"/>
              <a:cs typeface="Times New Roman"/>
            </a:endParaRPr>
          </a:p>
          <a:p>
            <a:pPr marL="12700" marR="5080">
              <a:lnSpc>
                <a:spcPct val="109600"/>
              </a:lnSpc>
              <a:spcBef>
                <a:spcPts val="5"/>
              </a:spcBef>
            </a:pPr>
            <a:r>
              <a:rPr sz="1250" spc="-5" dirty="0">
                <a:solidFill>
                  <a:srgbClr val="282728"/>
                </a:solidFill>
                <a:latin typeface="Arial"/>
                <a:cs typeface="Arial"/>
              </a:rPr>
              <a:t>Gli insegnanti, le classi e gli studenti autori dei racconti hanno ricevuto volumi ed  omaggi offerti dalla Cassa di Risparmio di Ravenna, gli elaborati verranno inviati </a:t>
            </a:r>
            <a:r>
              <a:rPr sz="1250" dirty="0">
                <a:solidFill>
                  <a:srgbClr val="282728"/>
                </a:solidFill>
                <a:latin typeface="Arial"/>
                <a:cs typeface="Arial"/>
              </a:rPr>
              <a:t>all'ABI  </a:t>
            </a:r>
            <a:r>
              <a:rPr sz="1250" spc="-5" dirty="0">
                <a:solidFill>
                  <a:srgbClr val="282728"/>
                </a:solidFill>
                <a:latin typeface="Arial"/>
                <a:cs typeface="Arial"/>
              </a:rPr>
              <a:t>per una valutazione nazionale dei lavori</a:t>
            </a:r>
            <a:r>
              <a:rPr sz="1250" spc="5" dirty="0">
                <a:solidFill>
                  <a:srgbClr val="282728"/>
                </a:solidFill>
                <a:latin typeface="Arial"/>
                <a:cs typeface="Arial"/>
              </a:rPr>
              <a:t> </a:t>
            </a:r>
            <a:r>
              <a:rPr sz="1250" dirty="0">
                <a:solidFill>
                  <a:srgbClr val="282728"/>
                </a:solidFill>
                <a:latin typeface="Arial"/>
                <a:cs typeface="Arial"/>
              </a:rPr>
              <a:t>svolti.</a:t>
            </a:r>
            <a:endParaRPr sz="1250">
              <a:latin typeface="Arial"/>
              <a:cs typeface="Arial"/>
            </a:endParaRP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91440">
              <a:lnSpc>
                <a:spcPts val="1839"/>
              </a:lnSpc>
            </a:pPr>
            <a:r>
              <a:rPr sz="1600" b="1" spc="-5" dirty="0">
                <a:latin typeface="Arial"/>
                <a:cs typeface="Arial"/>
              </a:rPr>
              <a:t>R</a:t>
            </a:r>
            <a:r>
              <a:rPr sz="1600" b="1" spc="15" dirty="0">
                <a:latin typeface="Arial"/>
                <a:cs typeface="Arial"/>
              </a:rPr>
              <a:t>a</a:t>
            </a:r>
            <a:r>
              <a:rPr sz="1600" b="1" spc="-30" dirty="0">
                <a:latin typeface="Arial"/>
                <a:cs typeface="Arial"/>
              </a:rPr>
              <a:t>v</a:t>
            </a:r>
            <a:r>
              <a:rPr sz="1600" b="1" spc="-5" dirty="0">
                <a:latin typeface="Arial"/>
                <a:cs typeface="Arial"/>
              </a:rPr>
              <a:t>e</a:t>
            </a:r>
            <a:r>
              <a:rPr sz="1600" b="1" dirty="0">
                <a:latin typeface="Arial"/>
                <a:cs typeface="Arial"/>
              </a:rPr>
              <a:t>n</a:t>
            </a:r>
            <a:r>
              <a:rPr sz="1600" b="1" spc="-5" dirty="0">
                <a:latin typeface="Arial"/>
                <a:cs typeface="Arial"/>
              </a:rPr>
              <a:t>n</a:t>
            </a:r>
            <a:r>
              <a:rPr sz="1600" b="1" spc="-20" dirty="0">
                <a:latin typeface="Arial"/>
                <a:cs typeface="Arial"/>
              </a:rPr>
              <a:t>a</a:t>
            </a:r>
            <a:r>
              <a:rPr sz="1600" b="1" spc="35" dirty="0">
                <a:latin typeface="Arial"/>
                <a:cs typeface="Arial"/>
              </a:rPr>
              <a:t>w</a:t>
            </a:r>
            <a:r>
              <a:rPr sz="1600" b="1" spc="-5" dirty="0">
                <a:latin typeface="Arial"/>
                <a:cs typeface="Arial"/>
              </a:rPr>
              <a:t>ebt</a:t>
            </a:r>
            <a:r>
              <a:rPr sz="1600" b="1" spc="-30" dirty="0">
                <a:latin typeface="Arial"/>
                <a:cs typeface="Arial"/>
              </a:rPr>
              <a:t>v</a:t>
            </a:r>
            <a:r>
              <a:rPr sz="1600" b="1" spc="-5" dirty="0">
                <a:latin typeface="Arial"/>
                <a:cs typeface="Arial"/>
              </a:rPr>
              <a:t>.</a:t>
            </a:r>
            <a:r>
              <a:rPr sz="1600" b="1" spc="5" dirty="0">
                <a:latin typeface="Arial"/>
                <a:cs typeface="Arial"/>
              </a:rPr>
              <a:t>i</a:t>
            </a:r>
            <a:r>
              <a:rPr sz="1600" b="1" spc="-5" dirty="0">
                <a:latin typeface="Arial"/>
                <a:cs typeface="Arial"/>
              </a:rPr>
              <a:t>t  20 marzo</a:t>
            </a:r>
            <a:r>
              <a:rPr sz="1600" b="1" spc="-2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13276"/>
            <a:ext cx="5737860" cy="766445"/>
          </a:xfrm>
          <a:prstGeom prst="rect">
            <a:avLst/>
          </a:prstGeom>
        </p:spPr>
        <p:txBody>
          <a:bodyPr vert="horz" wrap="square" lIns="0" tIns="12700" rIns="0" bIns="0" rtlCol="0">
            <a:spAutoFit/>
          </a:bodyPr>
          <a:lstStyle/>
          <a:p>
            <a:pPr marL="12700" marR="5080">
              <a:lnSpc>
                <a:spcPct val="110500"/>
              </a:lnSpc>
              <a:spcBef>
                <a:spcPts val="100"/>
              </a:spcBef>
            </a:pPr>
            <a:r>
              <a:rPr sz="2200" spc="-35" dirty="0">
                <a:solidFill>
                  <a:srgbClr val="212121"/>
                </a:solidFill>
                <a:latin typeface="Times New Roman"/>
                <a:cs typeface="Times New Roman"/>
              </a:rPr>
              <a:t>Festival </a:t>
            </a:r>
            <a:r>
              <a:rPr sz="2200" spc="-30" dirty="0">
                <a:solidFill>
                  <a:srgbClr val="212121"/>
                </a:solidFill>
                <a:latin typeface="Times New Roman"/>
                <a:cs typeface="Times New Roman"/>
              </a:rPr>
              <a:t>della </a:t>
            </a:r>
            <a:r>
              <a:rPr sz="2200" spc="-35" dirty="0">
                <a:solidFill>
                  <a:srgbClr val="212121"/>
                </a:solidFill>
                <a:latin typeface="Times New Roman"/>
                <a:cs typeface="Times New Roman"/>
              </a:rPr>
              <a:t>cultura creativa, </a:t>
            </a:r>
            <a:r>
              <a:rPr sz="2200" spc="-20" dirty="0">
                <a:solidFill>
                  <a:srgbClr val="212121"/>
                </a:solidFill>
                <a:latin typeface="Times New Roman"/>
                <a:cs typeface="Times New Roman"/>
              </a:rPr>
              <a:t>le </a:t>
            </a:r>
            <a:r>
              <a:rPr sz="2200" spc="-35" dirty="0">
                <a:solidFill>
                  <a:srgbClr val="212121"/>
                </a:solidFill>
                <a:latin typeface="Times New Roman"/>
                <a:cs typeface="Times New Roman"/>
              </a:rPr>
              <a:t>banche italiane </a:t>
            </a:r>
            <a:r>
              <a:rPr sz="2200" spc="-30" dirty="0">
                <a:solidFill>
                  <a:srgbClr val="212121"/>
                </a:solidFill>
                <a:latin typeface="Times New Roman"/>
                <a:cs typeface="Times New Roman"/>
              </a:rPr>
              <a:t>per</a:t>
            </a:r>
            <a:r>
              <a:rPr sz="2200" spc="-345" dirty="0">
                <a:solidFill>
                  <a:srgbClr val="212121"/>
                </a:solidFill>
                <a:latin typeface="Times New Roman"/>
                <a:cs typeface="Times New Roman"/>
              </a:rPr>
              <a:t> </a:t>
            </a:r>
            <a:r>
              <a:rPr sz="2200" spc="-5" dirty="0">
                <a:solidFill>
                  <a:srgbClr val="212121"/>
                </a:solidFill>
                <a:latin typeface="Times New Roman"/>
                <a:cs typeface="Times New Roman"/>
              </a:rPr>
              <a:t>i  </a:t>
            </a:r>
            <a:r>
              <a:rPr sz="2200" spc="-35" dirty="0">
                <a:solidFill>
                  <a:srgbClr val="212121"/>
                </a:solidFill>
                <a:latin typeface="Times New Roman"/>
                <a:cs typeface="Times New Roman"/>
              </a:rPr>
              <a:t>giovani </a:t>
            </a:r>
            <a:r>
              <a:rPr sz="2200" spc="-5" dirty="0">
                <a:solidFill>
                  <a:srgbClr val="212121"/>
                </a:solidFill>
                <a:latin typeface="Times New Roman"/>
                <a:cs typeface="Times New Roman"/>
              </a:rPr>
              <a:t>e </a:t>
            </a:r>
            <a:r>
              <a:rPr sz="2200" spc="-20" dirty="0">
                <a:solidFill>
                  <a:srgbClr val="212121"/>
                </a:solidFill>
                <a:latin typeface="Times New Roman"/>
                <a:cs typeface="Times New Roman"/>
              </a:rPr>
              <a:t>il</a:t>
            </a:r>
            <a:r>
              <a:rPr sz="2200" spc="-180" dirty="0">
                <a:solidFill>
                  <a:srgbClr val="212121"/>
                </a:solidFill>
                <a:latin typeface="Times New Roman"/>
                <a:cs typeface="Times New Roman"/>
              </a:rPr>
              <a:t> </a:t>
            </a:r>
            <a:r>
              <a:rPr sz="2200" spc="-35" dirty="0">
                <a:solidFill>
                  <a:srgbClr val="212121"/>
                </a:solidFill>
                <a:latin typeface="Times New Roman"/>
                <a:cs typeface="Times New Roman"/>
              </a:rPr>
              <a:t>territorio</a:t>
            </a:r>
            <a:endParaRPr sz="2200">
              <a:latin typeface="Times New Roman"/>
              <a:cs typeface="Times New Roman"/>
            </a:endParaRPr>
          </a:p>
        </p:txBody>
      </p:sp>
      <p:sp>
        <p:nvSpPr>
          <p:cNvPr id="5" name="object 5"/>
          <p:cNvSpPr/>
          <p:nvPr/>
        </p:nvSpPr>
        <p:spPr>
          <a:xfrm>
            <a:off x="1979929" y="2442971"/>
            <a:ext cx="3590925" cy="64719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94080" y="4294158"/>
            <a:ext cx="5741720" cy="559629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Saywhat.it</a:t>
            </a:r>
            <a:endParaRPr sz="1600">
              <a:latin typeface="Arial"/>
              <a:cs typeface="Arial"/>
            </a:endParaRPr>
          </a:p>
          <a:p>
            <a:pPr marL="12700">
              <a:lnSpc>
                <a:spcPts val="1880"/>
              </a:lnSpc>
            </a:pPr>
            <a:r>
              <a:rPr sz="1600" b="1" spc="-5" dirty="0">
                <a:latin typeface="Arial"/>
                <a:cs typeface="Arial"/>
              </a:rPr>
              <a:t>20 marzo</a:t>
            </a:r>
            <a:r>
              <a:rPr sz="1600" b="1" spc="-2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99230"/>
            <a:ext cx="6148705" cy="6437630"/>
          </a:xfrm>
          <a:prstGeom prst="rect">
            <a:avLst/>
          </a:prstGeom>
        </p:spPr>
        <p:txBody>
          <a:bodyPr vert="horz" wrap="square" lIns="0" tIns="12065" rIns="0" bIns="0" rtlCol="0">
            <a:spAutoFit/>
          </a:bodyPr>
          <a:lstStyle/>
          <a:p>
            <a:pPr marL="12700">
              <a:lnSpc>
                <a:spcPts val="2580"/>
              </a:lnSpc>
              <a:spcBef>
                <a:spcPts val="95"/>
              </a:spcBef>
            </a:pPr>
            <a:r>
              <a:rPr sz="2200" b="1" spc="-45" dirty="0">
                <a:solidFill>
                  <a:srgbClr val="1F487C"/>
                </a:solidFill>
                <a:latin typeface="Arial"/>
                <a:cs typeface="Arial"/>
              </a:rPr>
              <a:t>GIORNATA</a:t>
            </a:r>
            <a:r>
              <a:rPr sz="2200" b="1" spc="-85" dirty="0">
                <a:solidFill>
                  <a:srgbClr val="1F487C"/>
                </a:solidFill>
                <a:latin typeface="Arial"/>
                <a:cs typeface="Arial"/>
              </a:rPr>
              <a:t> </a:t>
            </a:r>
            <a:r>
              <a:rPr sz="2200" b="1" spc="-20" dirty="0">
                <a:solidFill>
                  <a:srgbClr val="1F487C"/>
                </a:solidFill>
                <a:latin typeface="Arial"/>
                <a:cs typeface="Arial"/>
              </a:rPr>
              <a:t>“REINVENTARE</a:t>
            </a:r>
            <a:endParaRPr sz="2200">
              <a:latin typeface="Arial"/>
              <a:cs typeface="Arial"/>
            </a:endParaRPr>
          </a:p>
          <a:p>
            <a:pPr marL="12700" marR="464184">
              <a:lnSpc>
                <a:spcPts val="2530"/>
              </a:lnSpc>
              <a:spcBef>
                <a:spcPts val="114"/>
              </a:spcBef>
            </a:pPr>
            <a:r>
              <a:rPr sz="2200" b="1" spc="-15" dirty="0">
                <a:solidFill>
                  <a:srgbClr val="1F487C"/>
                </a:solidFill>
                <a:latin typeface="Arial"/>
                <a:cs typeface="Arial"/>
              </a:rPr>
              <a:t>L’APPRENDIMENTO” </a:t>
            </a:r>
            <a:r>
              <a:rPr sz="2200" b="1" spc="-10" dirty="0">
                <a:solidFill>
                  <a:srgbClr val="1F487C"/>
                </a:solidFill>
                <a:latin typeface="Arial"/>
                <a:cs typeface="Arial"/>
              </a:rPr>
              <a:t>AL </a:t>
            </a:r>
            <a:r>
              <a:rPr sz="2200" b="1" spc="-25" dirty="0">
                <a:solidFill>
                  <a:srgbClr val="1F487C"/>
                </a:solidFill>
                <a:latin typeface="Arial"/>
                <a:cs typeface="Arial"/>
              </a:rPr>
              <a:t>FESTIVAL</a:t>
            </a:r>
            <a:r>
              <a:rPr sz="2200" b="1" spc="-150" dirty="0">
                <a:solidFill>
                  <a:srgbClr val="1F487C"/>
                </a:solidFill>
                <a:latin typeface="Arial"/>
                <a:cs typeface="Arial"/>
              </a:rPr>
              <a:t> </a:t>
            </a:r>
            <a:r>
              <a:rPr sz="2200" b="1" spc="-10" dirty="0">
                <a:solidFill>
                  <a:srgbClr val="1F487C"/>
                </a:solidFill>
                <a:latin typeface="Arial"/>
                <a:cs typeface="Arial"/>
              </a:rPr>
              <a:t>DELLA  </a:t>
            </a:r>
            <a:r>
              <a:rPr sz="2200" b="1" spc="-30" dirty="0">
                <a:solidFill>
                  <a:srgbClr val="1F487C"/>
                </a:solidFill>
                <a:latin typeface="Arial"/>
                <a:cs typeface="Arial"/>
              </a:rPr>
              <a:t>CULTURA </a:t>
            </a:r>
            <a:r>
              <a:rPr sz="2200" b="1" spc="-25" dirty="0">
                <a:solidFill>
                  <a:srgbClr val="1F487C"/>
                </a:solidFill>
                <a:latin typeface="Arial"/>
                <a:cs typeface="Arial"/>
              </a:rPr>
              <a:t>CREATIVA-ABI-20</a:t>
            </a:r>
            <a:r>
              <a:rPr sz="2200" b="1" spc="-60" dirty="0">
                <a:solidFill>
                  <a:srgbClr val="1F487C"/>
                </a:solidFill>
                <a:latin typeface="Arial"/>
                <a:cs typeface="Arial"/>
              </a:rPr>
              <a:t> </a:t>
            </a:r>
            <a:r>
              <a:rPr sz="2200" b="1" spc="-5" dirty="0">
                <a:solidFill>
                  <a:srgbClr val="1F487C"/>
                </a:solidFill>
                <a:latin typeface="Arial"/>
                <a:cs typeface="Arial"/>
              </a:rPr>
              <a:t>MARZO</a:t>
            </a:r>
            <a:endParaRPr sz="2200">
              <a:latin typeface="Arial"/>
              <a:cs typeface="Arial"/>
            </a:endParaRPr>
          </a:p>
          <a:p>
            <a:pPr marL="12700" marR="2214880" algn="just">
              <a:lnSpc>
                <a:spcPct val="95800"/>
              </a:lnSpc>
              <a:spcBef>
                <a:spcPts val="1335"/>
              </a:spcBef>
            </a:pPr>
            <a:r>
              <a:rPr sz="1200" spc="-5" dirty="0">
                <a:latin typeface="Arial"/>
                <a:cs typeface="Arial"/>
              </a:rPr>
              <a:t>Venerdì </a:t>
            </a:r>
            <a:r>
              <a:rPr sz="1200" dirty="0">
                <a:latin typeface="Arial"/>
                <a:cs typeface="Arial"/>
              </a:rPr>
              <a:t>20 </a:t>
            </a:r>
            <a:r>
              <a:rPr sz="1200" spc="-5" dirty="0">
                <a:latin typeface="Arial"/>
                <a:cs typeface="Arial"/>
              </a:rPr>
              <a:t>marzo </a:t>
            </a:r>
            <a:r>
              <a:rPr sz="1200" dirty="0">
                <a:latin typeface="Arial"/>
                <a:cs typeface="Arial"/>
              </a:rPr>
              <a:t>alle </a:t>
            </a:r>
            <a:r>
              <a:rPr sz="1200" spc="-5" dirty="0">
                <a:latin typeface="Arial"/>
                <a:cs typeface="Arial"/>
              </a:rPr>
              <a:t>10.30, nell’ambito della seconda  edizione del Festival della </a:t>
            </a:r>
            <a:r>
              <a:rPr sz="1200" dirty="0">
                <a:latin typeface="Arial"/>
                <a:cs typeface="Arial"/>
              </a:rPr>
              <a:t>Cultura </a:t>
            </a:r>
            <a:r>
              <a:rPr sz="1200" spc="-5" dirty="0">
                <a:latin typeface="Arial"/>
                <a:cs typeface="Arial"/>
              </a:rPr>
              <a:t>Creativa organizzato  dalle banche con il coordinamento dell’ABI, </a:t>
            </a:r>
            <a:r>
              <a:rPr sz="1200" dirty="0">
                <a:latin typeface="Arial"/>
                <a:cs typeface="Arial"/>
              </a:rPr>
              <a:t>si </a:t>
            </a:r>
            <a:r>
              <a:rPr sz="1200" spc="-5" dirty="0">
                <a:latin typeface="Arial"/>
                <a:cs typeface="Arial"/>
              </a:rPr>
              <a:t>terrà </a:t>
            </a:r>
            <a:r>
              <a:rPr sz="1200" dirty="0">
                <a:latin typeface="Arial"/>
                <a:cs typeface="Arial"/>
              </a:rPr>
              <a:t>a  Roma </a:t>
            </a:r>
            <a:r>
              <a:rPr sz="1200" spc="-5" dirty="0">
                <a:latin typeface="Arial"/>
                <a:cs typeface="Arial"/>
              </a:rPr>
              <a:t>presso le antiche Scuderie di Palazzo Altieri  l’incontro Reinventare l’apprendimento </a:t>
            </a:r>
            <a:r>
              <a:rPr sz="1200" dirty="0">
                <a:latin typeface="Arial"/>
                <a:cs typeface="Arial"/>
              </a:rPr>
              <a:t>– Cultura </a:t>
            </a:r>
            <a:r>
              <a:rPr sz="1200" spc="-5" dirty="0">
                <a:latin typeface="Arial"/>
                <a:cs typeface="Arial"/>
              </a:rPr>
              <a:t>e  creatività </a:t>
            </a:r>
            <a:r>
              <a:rPr sz="1200" dirty="0">
                <a:latin typeface="Arial"/>
                <a:cs typeface="Arial"/>
              </a:rPr>
              <a:t>tra </a:t>
            </a:r>
            <a:r>
              <a:rPr sz="1200" spc="-5" dirty="0">
                <a:latin typeface="Arial"/>
                <a:cs typeface="Arial"/>
              </a:rPr>
              <a:t>linguaggi, metodi e azioni. Un incontro </a:t>
            </a:r>
            <a:r>
              <a:rPr sz="1200" spc="-10" dirty="0">
                <a:latin typeface="Arial"/>
                <a:cs typeface="Arial"/>
              </a:rPr>
              <a:t>che  </a:t>
            </a:r>
            <a:r>
              <a:rPr sz="1200" spc="-5" dirty="0">
                <a:latin typeface="Arial"/>
                <a:cs typeface="Arial"/>
              </a:rPr>
              <a:t>vedrà </a:t>
            </a:r>
            <a:r>
              <a:rPr sz="1200" dirty="0">
                <a:latin typeface="Arial"/>
                <a:cs typeface="Arial"/>
              </a:rPr>
              <a:t>partecipare </a:t>
            </a:r>
            <a:r>
              <a:rPr sz="1200" spc="-5" dirty="0">
                <a:latin typeface="Arial"/>
                <a:cs typeface="Arial"/>
              </a:rPr>
              <a:t>alcuni dei protagonisti del mondo  dell’educazione </a:t>
            </a:r>
            <a:r>
              <a:rPr sz="1200" dirty="0">
                <a:latin typeface="Arial"/>
                <a:cs typeface="Arial"/>
              </a:rPr>
              <a:t>di </a:t>
            </a:r>
            <a:r>
              <a:rPr sz="1200" spc="-5" dirty="0">
                <a:latin typeface="Arial"/>
                <a:cs typeface="Arial"/>
              </a:rPr>
              <a:t>ieri </a:t>
            </a:r>
            <a:r>
              <a:rPr sz="1200" dirty="0">
                <a:latin typeface="Arial"/>
                <a:cs typeface="Arial"/>
              </a:rPr>
              <a:t>e di </a:t>
            </a:r>
            <a:r>
              <a:rPr sz="1200" spc="-5" dirty="0">
                <a:latin typeface="Arial"/>
                <a:cs typeface="Arial"/>
              </a:rPr>
              <a:t>oggi </a:t>
            </a:r>
            <a:r>
              <a:rPr sz="1200" dirty="0">
                <a:latin typeface="Arial"/>
                <a:cs typeface="Arial"/>
              </a:rPr>
              <a:t>che </a:t>
            </a:r>
            <a:r>
              <a:rPr sz="1200" spc="-5" dirty="0">
                <a:latin typeface="Arial"/>
                <a:cs typeface="Arial"/>
              </a:rPr>
              <a:t>mostreranno, agli  oltre cento operatori culturali provenienti </a:t>
            </a:r>
            <a:r>
              <a:rPr sz="1200" spc="-10" dirty="0">
                <a:latin typeface="Arial"/>
                <a:cs typeface="Arial"/>
              </a:rPr>
              <a:t>da </a:t>
            </a:r>
            <a:r>
              <a:rPr sz="1200" dirty="0">
                <a:latin typeface="Arial"/>
                <a:cs typeface="Arial"/>
              </a:rPr>
              <a:t>tutta </a:t>
            </a:r>
            <a:r>
              <a:rPr sz="1200" spc="-5" dirty="0">
                <a:latin typeface="Arial"/>
                <a:cs typeface="Arial"/>
              </a:rPr>
              <a:t>Italia,  quali sono </a:t>
            </a:r>
            <a:r>
              <a:rPr sz="1200" spc="-10" dirty="0">
                <a:latin typeface="Arial"/>
                <a:cs typeface="Arial"/>
              </a:rPr>
              <a:t>le </a:t>
            </a:r>
            <a:r>
              <a:rPr sz="1200" spc="-5" dirty="0">
                <a:latin typeface="Arial"/>
                <a:cs typeface="Arial"/>
              </a:rPr>
              <a:t>modalità con cui ognuno di loro sta  reinventando</a:t>
            </a:r>
            <a:r>
              <a:rPr sz="1200" spc="170" dirty="0">
                <a:latin typeface="Arial"/>
                <a:cs typeface="Arial"/>
              </a:rPr>
              <a:t> </a:t>
            </a:r>
            <a:r>
              <a:rPr sz="1200" spc="-5" dirty="0">
                <a:latin typeface="Arial"/>
                <a:cs typeface="Arial"/>
              </a:rPr>
              <a:t>il</a:t>
            </a:r>
            <a:r>
              <a:rPr sz="1200" spc="170" dirty="0">
                <a:latin typeface="Arial"/>
                <a:cs typeface="Arial"/>
              </a:rPr>
              <a:t> </a:t>
            </a:r>
            <a:r>
              <a:rPr sz="1200" spc="-5" dirty="0">
                <a:latin typeface="Arial"/>
                <a:cs typeface="Arial"/>
              </a:rPr>
              <a:t>proprio</a:t>
            </a:r>
            <a:r>
              <a:rPr sz="1200" spc="170" dirty="0">
                <a:latin typeface="Arial"/>
                <a:cs typeface="Arial"/>
              </a:rPr>
              <a:t> </a:t>
            </a:r>
            <a:r>
              <a:rPr sz="1200" spc="-5" dirty="0">
                <a:latin typeface="Arial"/>
                <a:cs typeface="Arial"/>
              </a:rPr>
              <a:t>stile</a:t>
            </a:r>
            <a:r>
              <a:rPr sz="1200" spc="175" dirty="0">
                <a:latin typeface="Arial"/>
                <a:cs typeface="Arial"/>
              </a:rPr>
              <a:t> </a:t>
            </a:r>
            <a:r>
              <a:rPr sz="1200" spc="-5" dirty="0">
                <a:latin typeface="Arial"/>
                <a:cs typeface="Arial"/>
              </a:rPr>
              <a:t>educativo</a:t>
            </a:r>
            <a:r>
              <a:rPr sz="1200" spc="170" dirty="0">
                <a:latin typeface="Arial"/>
                <a:cs typeface="Arial"/>
              </a:rPr>
              <a:t> </a:t>
            </a:r>
            <a:r>
              <a:rPr sz="1200" spc="-5" dirty="0">
                <a:latin typeface="Arial"/>
                <a:cs typeface="Arial"/>
              </a:rPr>
              <a:t>in</a:t>
            </a:r>
            <a:r>
              <a:rPr sz="1200" spc="175" dirty="0">
                <a:latin typeface="Arial"/>
                <a:cs typeface="Arial"/>
              </a:rPr>
              <a:t> </a:t>
            </a:r>
            <a:r>
              <a:rPr sz="1200" spc="-5" dirty="0">
                <a:latin typeface="Arial"/>
                <a:cs typeface="Arial"/>
              </a:rPr>
              <a:t>linea</a:t>
            </a:r>
            <a:r>
              <a:rPr sz="1200" spc="204" dirty="0">
                <a:latin typeface="Arial"/>
                <a:cs typeface="Arial"/>
              </a:rPr>
              <a:t> </a:t>
            </a:r>
            <a:r>
              <a:rPr sz="1200" spc="-5" dirty="0">
                <a:latin typeface="Arial"/>
                <a:cs typeface="Arial"/>
              </a:rPr>
              <a:t>con</a:t>
            </a:r>
            <a:r>
              <a:rPr sz="1200" spc="175" dirty="0">
                <a:latin typeface="Arial"/>
                <a:cs typeface="Arial"/>
              </a:rPr>
              <a:t> </a:t>
            </a:r>
            <a:r>
              <a:rPr sz="1200" spc="-5" dirty="0">
                <a:latin typeface="Arial"/>
                <a:cs typeface="Arial"/>
              </a:rPr>
              <a:t>i</a:t>
            </a:r>
            <a:endParaRPr sz="1200">
              <a:latin typeface="Arial"/>
              <a:cs typeface="Arial"/>
            </a:endParaRPr>
          </a:p>
          <a:p>
            <a:pPr marL="12700" marR="5080" algn="just">
              <a:lnSpc>
                <a:spcPct val="95800"/>
              </a:lnSpc>
            </a:pPr>
            <a:r>
              <a:rPr sz="1200" spc="-5" dirty="0">
                <a:latin typeface="Arial"/>
                <a:cs typeface="Arial"/>
              </a:rPr>
              <a:t>cambiamenti del nostro tempo. Montessori, Munari e il maestro </a:t>
            </a:r>
            <a:r>
              <a:rPr sz="1200" spc="-10" dirty="0">
                <a:latin typeface="Arial"/>
                <a:cs typeface="Arial"/>
              </a:rPr>
              <a:t>Manzi </a:t>
            </a:r>
            <a:r>
              <a:rPr sz="1200" spc="-5" dirty="0">
                <a:latin typeface="Arial"/>
                <a:cs typeface="Arial"/>
              </a:rPr>
              <a:t>sono alcuni degli  esempi di grandi donne e uomini italiani che hanno rivoluzionato gli approcci  all’educazione </a:t>
            </a:r>
            <a:r>
              <a:rPr sz="1200" dirty="0">
                <a:latin typeface="Arial"/>
                <a:cs typeface="Arial"/>
              </a:rPr>
              <a:t>e </a:t>
            </a:r>
            <a:r>
              <a:rPr sz="1200" spc="-5" dirty="0">
                <a:latin typeface="Arial"/>
                <a:cs typeface="Arial"/>
              </a:rPr>
              <a:t>che oggi, grazie </a:t>
            </a:r>
            <a:r>
              <a:rPr sz="1200" dirty="0">
                <a:latin typeface="Arial"/>
                <a:cs typeface="Arial"/>
              </a:rPr>
              <a:t>a </a:t>
            </a:r>
            <a:r>
              <a:rPr sz="1200" spc="-5" dirty="0">
                <a:latin typeface="Arial"/>
                <a:cs typeface="Arial"/>
              </a:rPr>
              <a:t>coloro </a:t>
            </a:r>
            <a:r>
              <a:rPr sz="1200" dirty="0">
                <a:latin typeface="Arial"/>
                <a:cs typeface="Arial"/>
              </a:rPr>
              <a:t>che </a:t>
            </a:r>
            <a:r>
              <a:rPr sz="1200" spc="-5" dirty="0">
                <a:latin typeface="Arial"/>
                <a:cs typeface="Arial"/>
              </a:rPr>
              <a:t>portano avanti il loro pensiero </a:t>
            </a:r>
            <a:r>
              <a:rPr sz="1200" dirty="0">
                <a:latin typeface="Arial"/>
                <a:cs typeface="Arial"/>
              </a:rPr>
              <a:t>e </a:t>
            </a:r>
            <a:r>
              <a:rPr sz="1200" spc="-5" dirty="0">
                <a:latin typeface="Arial"/>
                <a:cs typeface="Arial"/>
              </a:rPr>
              <a:t>la </a:t>
            </a:r>
            <a:r>
              <a:rPr sz="1200" spc="10" dirty="0">
                <a:latin typeface="Arial"/>
                <a:cs typeface="Arial"/>
              </a:rPr>
              <a:t>loro  </a:t>
            </a:r>
            <a:r>
              <a:rPr sz="1200" spc="-5" dirty="0">
                <a:latin typeface="Arial"/>
                <a:cs typeface="Arial"/>
              </a:rPr>
              <a:t>opera, continuano ad essere riferimento e modello per gli </a:t>
            </a:r>
            <a:r>
              <a:rPr sz="1200" dirty="0">
                <a:latin typeface="Arial"/>
                <a:cs typeface="Arial"/>
              </a:rPr>
              <a:t>educatori </a:t>
            </a:r>
            <a:r>
              <a:rPr sz="1200" spc="-5" dirty="0">
                <a:latin typeface="Arial"/>
                <a:cs typeface="Arial"/>
              </a:rPr>
              <a:t>di </a:t>
            </a:r>
            <a:r>
              <a:rPr sz="1200" dirty="0">
                <a:latin typeface="Arial"/>
                <a:cs typeface="Arial"/>
              </a:rPr>
              <a:t>tutto </a:t>
            </a:r>
            <a:r>
              <a:rPr sz="1200" spc="-5" dirty="0">
                <a:latin typeface="Arial"/>
                <a:cs typeface="Arial"/>
              </a:rPr>
              <a:t>il mondo. </a:t>
            </a:r>
            <a:r>
              <a:rPr sz="1200" dirty="0">
                <a:latin typeface="Arial"/>
                <a:cs typeface="Arial"/>
              </a:rPr>
              <a:t>A  </a:t>
            </a:r>
            <a:r>
              <a:rPr sz="1200" spc="-5" dirty="0">
                <a:latin typeface="Arial"/>
                <a:cs typeface="Arial"/>
              </a:rPr>
              <a:t>rappresentare i </a:t>
            </a:r>
            <a:r>
              <a:rPr sz="1200" dirty="0">
                <a:latin typeface="Arial"/>
                <a:cs typeface="Arial"/>
              </a:rPr>
              <a:t>tre </a:t>
            </a:r>
            <a:r>
              <a:rPr sz="1200" spc="-5" dirty="0">
                <a:latin typeface="Arial"/>
                <a:cs typeface="Arial"/>
              </a:rPr>
              <a:t>maestri ci saranno Ruggero </a:t>
            </a:r>
            <a:r>
              <a:rPr sz="1200" dirty="0">
                <a:latin typeface="Arial"/>
                <a:cs typeface="Arial"/>
              </a:rPr>
              <a:t>Poi, </a:t>
            </a:r>
            <a:r>
              <a:rPr sz="1200" spc="-5" dirty="0">
                <a:latin typeface="Arial"/>
                <a:cs typeface="Arial"/>
              </a:rPr>
              <a:t>Vice Presidente esecutivo della  Fondazione Montessori Italia, Aldo Tanchis, comunicatore e autore del libro </a:t>
            </a:r>
            <a:r>
              <a:rPr sz="1200" spc="5" dirty="0">
                <a:latin typeface="Arial"/>
                <a:cs typeface="Arial"/>
              </a:rPr>
              <a:t>Bruno </a:t>
            </a:r>
            <a:r>
              <a:rPr sz="1200" spc="-5" dirty="0">
                <a:latin typeface="Arial"/>
                <a:cs typeface="Arial"/>
              </a:rPr>
              <a:t>Munari,  e Alessandra Falconi, del Centro Alberto Manzi, che spiegheranno </a:t>
            </a:r>
            <a:r>
              <a:rPr sz="1200" spc="-10" dirty="0">
                <a:latin typeface="Arial"/>
                <a:cs typeface="Arial"/>
              </a:rPr>
              <a:t>come </a:t>
            </a:r>
            <a:r>
              <a:rPr sz="1200" spc="-5" dirty="0">
                <a:latin typeface="Arial"/>
                <a:cs typeface="Arial"/>
              </a:rPr>
              <a:t>si stanno  evolvendo le loro attività grazie alle nuove tecnologie e ai nuovi </a:t>
            </a:r>
            <a:r>
              <a:rPr sz="1200" dirty="0">
                <a:latin typeface="Arial"/>
                <a:cs typeface="Arial"/>
              </a:rPr>
              <a:t>sistemi </a:t>
            </a:r>
            <a:r>
              <a:rPr sz="1200" spc="-5" dirty="0">
                <a:latin typeface="Arial"/>
                <a:cs typeface="Arial"/>
              </a:rPr>
              <a:t>di comunicazione  nell’ottica </a:t>
            </a:r>
            <a:r>
              <a:rPr sz="1200" dirty="0">
                <a:latin typeface="Arial"/>
                <a:cs typeface="Arial"/>
              </a:rPr>
              <a:t>di un </a:t>
            </a:r>
            <a:r>
              <a:rPr sz="1200" spc="-5" dirty="0">
                <a:latin typeface="Arial"/>
                <a:cs typeface="Arial"/>
              </a:rPr>
              <a:t>apprendimento sempre più condiviso </a:t>
            </a:r>
            <a:r>
              <a:rPr sz="1200" dirty="0">
                <a:latin typeface="Arial"/>
                <a:cs typeface="Arial"/>
              </a:rPr>
              <a:t>e </a:t>
            </a:r>
            <a:r>
              <a:rPr sz="1200" spc="-5" dirty="0">
                <a:latin typeface="Arial"/>
                <a:cs typeface="Arial"/>
              </a:rPr>
              <a:t>partecipativo. Nel corso della  mattinata altri interventi mireranno a </a:t>
            </a:r>
            <a:r>
              <a:rPr sz="1200" dirty="0">
                <a:latin typeface="Arial"/>
                <a:cs typeface="Arial"/>
              </a:rPr>
              <a:t>far </a:t>
            </a:r>
            <a:r>
              <a:rPr sz="1200" spc="-5" dirty="0">
                <a:latin typeface="Arial"/>
                <a:cs typeface="Arial"/>
              </a:rPr>
              <a:t>emergere le peculiarità di approcci educativi che  esulano dalle modalità più classiche, partendo dalla centralità dell’educazione all’arte </a:t>
            </a:r>
            <a:r>
              <a:rPr sz="1200" dirty="0">
                <a:latin typeface="Arial"/>
                <a:cs typeface="Arial"/>
              </a:rPr>
              <a:t>di  </a:t>
            </a:r>
            <a:r>
              <a:rPr sz="1200" spc="-5" dirty="0">
                <a:latin typeface="Arial"/>
                <a:cs typeface="Arial"/>
              </a:rPr>
              <a:t>cui parlerà Anna Pironti, Responsabile Dipartimento </a:t>
            </a:r>
            <a:r>
              <a:rPr sz="1200" dirty="0">
                <a:latin typeface="Arial"/>
                <a:cs typeface="Arial"/>
              </a:rPr>
              <a:t>Educazione </a:t>
            </a:r>
            <a:r>
              <a:rPr sz="1200" spc="-5" dirty="0">
                <a:latin typeface="Arial"/>
                <a:cs typeface="Arial"/>
              </a:rPr>
              <a:t>Museo Castello di Rivoli,  per passare ad analizzare </a:t>
            </a:r>
            <a:r>
              <a:rPr sz="1200" dirty="0">
                <a:latin typeface="Arial"/>
                <a:cs typeface="Arial"/>
              </a:rPr>
              <a:t>come </a:t>
            </a:r>
            <a:r>
              <a:rPr sz="1200" spc="-5" dirty="0">
                <a:latin typeface="Arial"/>
                <a:cs typeface="Arial"/>
              </a:rPr>
              <a:t>si può mettere in gioco la creatività </a:t>
            </a:r>
            <a:r>
              <a:rPr sz="1200" dirty="0">
                <a:latin typeface="Arial"/>
                <a:cs typeface="Arial"/>
              </a:rPr>
              <a:t>come </a:t>
            </a:r>
            <a:r>
              <a:rPr sz="1200" spc="-5" dirty="0">
                <a:latin typeface="Arial"/>
                <a:cs typeface="Arial"/>
              </a:rPr>
              <a:t>risorsa da  applicare ai processi cognitivi, di cui parlerà Hubert Jaoui, esperto di creatività  applicata. Carlo Infante, Presidente di Urban </a:t>
            </a:r>
            <a:r>
              <a:rPr sz="1200" dirty="0">
                <a:latin typeface="Arial"/>
                <a:cs typeface="Arial"/>
              </a:rPr>
              <a:t>Experience, </a:t>
            </a:r>
            <a:r>
              <a:rPr sz="1200" spc="-5" dirty="0">
                <a:latin typeface="Arial"/>
                <a:cs typeface="Arial"/>
              </a:rPr>
              <a:t>ci racconterà di un approccio  </a:t>
            </a:r>
            <a:r>
              <a:rPr sz="1200" dirty="0">
                <a:latin typeface="Arial"/>
                <a:cs typeface="Arial"/>
              </a:rPr>
              <a:t>che </a:t>
            </a:r>
            <a:r>
              <a:rPr sz="1200" spc="-5" dirty="0">
                <a:latin typeface="Arial"/>
                <a:cs typeface="Arial"/>
              </a:rPr>
              <a:t>abbandona le aule </a:t>
            </a:r>
            <a:r>
              <a:rPr sz="1200" dirty="0">
                <a:latin typeface="Arial"/>
                <a:cs typeface="Arial"/>
              </a:rPr>
              <a:t>e i </a:t>
            </a:r>
            <a:r>
              <a:rPr sz="1200" spc="-5" dirty="0">
                <a:latin typeface="Arial"/>
                <a:cs typeface="Arial"/>
              </a:rPr>
              <a:t>luoghi </a:t>
            </a:r>
            <a:r>
              <a:rPr sz="1200" dirty="0">
                <a:latin typeface="Arial"/>
                <a:cs typeface="Arial"/>
              </a:rPr>
              <a:t>preposti </a:t>
            </a:r>
            <a:r>
              <a:rPr sz="1200" spc="-5" dirty="0">
                <a:latin typeface="Arial"/>
                <a:cs typeface="Arial"/>
              </a:rPr>
              <a:t>all’insegnamento per mostrarci la possibilità </a:t>
            </a:r>
            <a:r>
              <a:rPr sz="1200" dirty="0">
                <a:latin typeface="Arial"/>
                <a:cs typeface="Arial"/>
              </a:rPr>
              <a:t>di  un </a:t>
            </a:r>
            <a:r>
              <a:rPr sz="1200" spc="-5" dirty="0">
                <a:latin typeface="Arial"/>
                <a:cs typeface="Arial"/>
              </a:rPr>
              <a:t>apprendimento dappertutto </a:t>
            </a:r>
            <a:r>
              <a:rPr sz="1200" dirty="0">
                <a:latin typeface="Arial"/>
                <a:cs typeface="Arial"/>
              </a:rPr>
              <a:t>e </a:t>
            </a:r>
            <a:r>
              <a:rPr sz="1200" spc="-5" dirty="0">
                <a:latin typeface="Arial"/>
                <a:cs typeface="Arial"/>
              </a:rPr>
              <a:t>l’incontro </a:t>
            </a:r>
            <a:r>
              <a:rPr sz="1200" dirty="0">
                <a:latin typeface="Arial"/>
                <a:cs typeface="Arial"/>
              </a:rPr>
              <a:t>si concluderà con </a:t>
            </a:r>
            <a:r>
              <a:rPr sz="1200" spc="-10" dirty="0">
                <a:latin typeface="Arial"/>
                <a:cs typeface="Arial"/>
              </a:rPr>
              <a:t>la </a:t>
            </a:r>
            <a:r>
              <a:rPr sz="1200" dirty="0">
                <a:latin typeface="Arial"/>
                <a:cs typeface="Arial"/>
              </a:rPr>
              <a:t>robotica </a:t>
            </a:r>
            <a:r>
              <a:rPr sz="1200" spc="-5" dirty="0">
                <a:latin typeface="Arial"/>
                <a:cs typeface="Arial"/>
              </a:rPr>
              <a:t>educativa,  disciplina che si </a:t>
            </a:r>
            <a:r>
              <a:rPr sz="1200" dirty="0">
                <a:latin typeface="Arial"/>
                <a:cs typeface="Arial"/>
              </a:rPr>
              <a:t>sta </a:t>
            </a:r>
            <a:r>
              <a:rPr sz="1200" spc="-5" dirty="0">
                <a:latin typeface="Arial"/>
                <a:cs typeface="Arial"/>
              </a:rPr>
              <a:t>affacciando sempre più </a:t>
            </a:r>
            <a:r>
              <a:rPr sz="1200" dirty="0">
                <a:latin typeface="Arial"/>
                <a:cs typeface="Arial"/>
              </a:rPr>
              <a:t>nelle </a:t>
            </a:r>
            <a:r>
              <a:rPr sz="1200" spc="-5" dirty="0">
                <a:latin typeface="Arial"/>
                <a:cs typeface="Arial"/>
              </a:rPr>
              <a:t>aule delle scuole </a:t>
            </a:r>
            <a:r>
              <a:rPr sz="1200" spc="-10" dirty="0">
                <a:latin typeface="Arial"/>
                <a:cs typeface="Arial"/>
              </a:rPr>
              <a:t>come </a:t>
            </a:r>
            <a:r>
              <a:rPr sz="1200" spc="-5" dirty="0">
                <a:latin typeface="Arial"/>
                <a:cs typeface="Arial"/>
              </a:rPr>
              <a:t>strumento  </a:t>
            </a:r>
            <a:r>
              <a:rPr sz="1200" dirty="0">
                <a:latin typeface="Arial"/>
                <a:cs typeface="Arial"/>
              </a:rPr>
              <a:t>facilitatore </a:t>
            </a:r>
            <a:r>
              <a:rPr sz="1200" spc="-5" dirty="0">
                <a:latin typeface="Arial"/>
                <a:cs typeface="Arial"/>
              </a:rPr>
              <a:t>dei processi cognitivi, di cui ci </a:t>
            </a:r>
            <a:r>
              <a:rPr sz="1200" dirty="0">
                <a:latin typeface="Arial"/>
                <a:cs typeface="Arial"/>
              </a:rPr>
              <a:t>parlerà </a:t>
            </a:r>
            <a:r>
              <a:rPr sz="1200" spc="-5" dirty="0">
                <a:latin typeface="Arial"/>
                <a:cs typeface="Arial"/>
              </a:rPr>
              <a:t>Fiorella Operto, Presidente della</a:t>
            </a:r>
            <a:r>
              <a:rPr sz="1200" spc="-190" dirty="0">
                <a:latin typeface="Arial"/>
                <a:cs typeface="Arial"/>
              </a:rPr>
              <a:t> </a:t>
            </a:r>
            <a:r>
              <a:rPr sz="1200" spc="-5" dirty="0">
                <a:latin typeface="Arial"/>
                <a:cs typeface="Arial"/>
              </a:rPr>
              <a:t>Scuola</a:t>
            </a:r>
            <a:endParaRPr sz="1200">
              <a:latin typeface="Arial"/>
              <a:cs typeface="Arial"/>
            </a:endParaRPr>
          </a:p>
        </p:txBody>
      </p:sp>
      <p:sp>
        <p:nvSpPr>
          <p:cNvPr id="5" name="object 5"/>
          <p:cNvSpPr/>
          <p:nvPr/>
        </p:nvSpPr>
        <p:spPr>
          <a:xfrm>
            <a:off x="2541904" y="2442971"/>
            <a:ext cx="2475357" cy="88150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4973320" y="4736210"/>
            <a:ext cx="1752600" cy="17145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6165" cy="3805554"/>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Saywhat.it</a:t>
            </a:r>
            <a:endParaRPr sz="1600">
              <a:latin typeface="Arial"/>
              <a:cs typeface="Arial"/>
            </a:endParaRPr>
          </a:p>
          <a:p>
            <a:pPr marL="12700" algn="just">
              <a:lnSpc>
                <a:spcPts val="1880"/>
              </a:lnSpc>
            </a:pPr>
            <a:r>
              <a:rPr sz="1600" b="1" spc="-5" dirty="0">
                <a:latin typeface="Arial"/>
                <a:cs typeface="Arial"/>
              </a:rPr>
              <a:t>20 marzo 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95900"/>
              </a:lnSpc>
              <a:spcBef>
                <a:spcPts val="960"/>
              </a:spcBef>
            </a:pPr>
            <a:r>
              <a:rPr sz="1200" spc="-5" dirty="0">
                <a:latin typeface="Arial"/>
                <a:cs typeface="Arial"/>
              </a:rPr>
              <a:t>di </a:t>
            </a:r>
            <a:r>
              <a:rPr sz="1200" dirty="0">
                <a:latin typeface="Arial"/>
                <a:cs typeface="Arial"/>
              </a:rPr>
              <a:t>Robotica. </a:t>
            </a:r>
            <a:r>
              <a:rPr sz="1200" spc="-5" dirty="0">
                <a:latin typeface="Arial"/>
                <a:cs typeface="Arial"/>
              </a:rPr>
              <a:t>Dopo le parole </a:t>
            </a:r>
            <a:r>
              <a:rPr sz="1200" dirty="0">
                <a:latin typeface="Arial"/>
                <a:cs typeface="Arial"/>
              </a:rPr>
              <a:t>si passerà </a:t>
            </a:r>
            <a:r>
              <a:rPr sz="1200" spc="-5" dirty="0">
                <a:latin typeface="Arial"/>
                <a:cs typeface="Arial"/>
              </a:rPr>
              <a:t>all’azione. Dalle 14.30 </a:t>
            </a:r>
            <a:r>
              <a:rPr sz="1200" dirty="0">
                <a:latin typeface="Arial"/>
                <a:cs typeface="Arial"/>
              </a:rPr>
              <a:t>i </a:t>
            </a:r>
            <a:r>
              <a:rPr sz="1200" spc="-5" dirty="0">
                <a:latin typeface="Arial"/>
                <a:cs typeface="Arial"/>
              </a:rPr>
              <a:t>partecipanti alla giornata </a:t>
            </a:r>
            <a:r>
              <a:rPr sz="1200" dirty="0">
                <a:latin typeface="Arial"/>
                <a:cs typeface="Arial"/>
              </a:rPr>
              <a:t>di  studio </a:t>
            </a:r>
            <a:r>
              <a:rPr sz="1200" spc="-5" dirty="0">
                <a:latin typeface="Arial"/>
                <a:cs typeface="Arial"/>
              </a:rPr>
              <a:t>sperimenteranno in </a:t>
            </a:r>
            <a:r>
              <a:rPr sz="1200" dirty="0">
                <a:latin typeface="Arial"/>
                <a:cs typeface="Arial"/>
              </a:rPr>
              <a:t>prima </a:t>
            </a:r>
            <a:r>
              <a:rPr sz="1200" spc="-5" dirty="0">
                <a:latin typeface="Arial"/>
                <a:cs typeface="Arial"/>
              </a:rPr>
              <a:t>persona i diversi </a:t>
            </a:r>
            <a:r>
              <a:rPr sz="1200" dirty="0">
                <a:latin typeface="Arial"/>
                <a:cs typeface="Arial"/>
              </a:rPr>
              <a:t>metodi </a:t>
            </a:r>
            <a:r>
              <a:rPr sz="1200" spc="-5" dirty="0">
                <a:latin typeface="Arial"/>
                <a:cs typeface="Arial"/>
              </a:rPr>
              <a:t>proposti nel corso della  mattinata, frequentando 4 workshop in sessione parallela con una formula inedita in cui i  relatori condurranno i laboratori in squadra: </a:t>
            </a:r>
            <a:r>
              <a:rPr sz="1200" spc="-10" dirty="0">
                <a:latin typeface="Arial"/>
                <a:cs typeface="Arial"/>
              </a:rPr>
              <a:t>Le </a:t>
            </a:r>
            <a:r>
              <a:rPr sz="1200" spc="-5" dirty="0">
                <a:latin typeface="Arial"/>
                <a:cs typeface="Arial"/>
              </a:rPr>
              <a:t>macchine di Munari, a cura di Aldo Tanchis  e Scuola </a:t>
            </a:r>
            <a:r>
              <a:rPr sz="1200" dirty="0">
                <a:latin typeface="Arial"/>
                <a:cs typeface="Arial"/>
              </a:rPr>
              <a:t>di </a:t>
            </a:r>
            <a:r>
              <a:rPr sz="1200" spc="-5" dirty="0">
                <a:latin typeface="Arial"/>
                <a:cs typeface="Arial"/>
              </a:rPr>
              <a:t>robotica; Arte come esperienza, a </a:t>
            </a:r>
            <a:r>
              <a:rPr sz="1200" dirty="0">
                <a:latin typeface="Arial"/>
                <a:cs typeface="Arial"/>
              </a:rPr>
              <a:t>cura del </a:t>
            </a:r>
            <a:r>
              <a:rPr sz="1200" spc="-5" dirty="0">
                <a:latin typeface="Arial"/>
                <a:cs typeface="Arial"/>
              </a:rPr>
              <a:t>Castello </a:t>
            </a:r>
            <a:r>
              <a:rPr sz="1200" dirty="0">
                <a:latin typeface="Arial"/>
                <a:cs typeface="Arial"/>
              </a:rPr>
              <a:t>di </a:t>
            </a:r>
            <a:r>
              <a:rPr sz="1200" spc="-10" dirty="0">
                <a:latin typeface="Arial"/>
                <a:cs typeface="Arial"/>
              </a:rPr>
              <a:t>Rivoli </a:t>
            </a:r>
            <a:r>
              <a:rPr sz="1200" dirty="0">
                <a:latin typeface="Arial"/>
                <a:cs typeface="Arial"/>
              </a:rPr>
              <a:t>con </a:t>
            </a:r>
            <a:r>
              <a:rPr sz="1200" spc="-5" dirty="0">
                <a:latin typeface="Arial"/>
                <a:cs typeface="Arial"/>
              </a:rPr>
              <a:t>la Fondazione  Montessori; L’intelligenza creativa, </a:t>
            </a:r>
            <a:r>
              <a:rPr sz="1200" dirty="0">
                <a:latin typeface="Arial"/>
                <a:cs typeface="Arial"/>
              </a:rPr>
              <a:t>a cura </a:t>
            </a:r>
            <a:r>
              <a:rPr sz="1200" spc="-5" dirty="0">
                <a:latin typeface="Arial"/>
                <a:cs typeface="Arial"/>
              </a:rPr>
              <a:t>di Hubert Jaoui con il </a:t>
            </a:r>
            <a:r>
              <a:rPr sz="1200" dirty="0">
                <a:latin typeface="Arial"/>
                <a:cs typeface="Arial"/>
              </a:rPr>
              <a:t>centro </a:t>
            </a:r>
            <a:r>
              <a:rPr sz="1200" spc="-5" dirty="0">
                <a:latin typeface="Arial"/>
                <a:cs typeface="Arial"/>
              </a:rPr>
              <a:t>Alberto </a:t>
            </a:r>
            <a:r>
              <a:rPr sz="1200" spc="-10" dirty="0">
                <a:latin typeface="Arial"/>
                <a:cs typeface="Arial"/>
              </a:rPr>
              <a:t>Manzi </a:t>
            </a:r>
            <a:r>
              <a:rPr sz="1200" dirty="0">
                <a:latin typeface="Arial"/>
                <a:cs typeface="Arial"/>
              </a:rPr>
              <a:t>e  </a:t>
            </a:r>
            <a:r>
              <a:rPr sz="1200" spc="-5" dirty="0">
                <a:latin typeface="Arial"/>
                <a:cs typeface="Arial"/>
              </a:rPr>
              <a:t>infine L’apprendimento dappertutto, </a:t>
            </a:r>
            <a:r>
              <a:rPr sz="1200" dirty="0">
                <a:latin typeface="Arial"/>
                <a:cs typeface="Arial"/>
              </a:rPr>
              <a:t>a cura di </a:t>
            </a:r>
            <a:r>
              <a:rPr sz="1200" spc="-5" dirty="0">
                <a:latin typeface="Arial"/>
                <a:cs typeface="Arial"/>
              </a:rPr>
              <a:t>Urban Experience. Diversi linguaggi, diversi  metodi, diverse azioni </a:t>
            </a:r>
            <a:r>
              <a:rPr sz="1200" dirty="0">
                <a:latin typeface="Arial"/>
                <a:cs typeface="Arial"/>
              </a:rPr>
              <a:t>che </a:t>
            </a:r>
            <a:r>
              <a:rPr sz="1200" spc="-5" dirty="0">
                <a:latin typeface="Arial"/>
                <a:cs typeface="Arial"/>
              </a:rPr>
              <a:t>hanno come centro l’apprendimento. Diverse voci </a:t>
            </a:r>
            <a:r>
              <a:rPr sz="1200" dirty="0">
                <a:latin typeface="Arial"/>
                <a:cs typeface="Arial"/>
              </a:rPr>
              <a:t>che </a:t>
            </a:r>
            <a:r>
              <a:rPr sz="1200" spc="-5" dirty="0">
                <a:latin typeface="Arial"/>
                <a:cs typeface="Arial"/>
              </a:rPr>
              <a:t>parlano  allo stesso soggetto: il bambino, il ragazzo, l’adulto. Una diversità che </a:t>
            </a:r>
            <a:r>
              <a:rPr sz="1200" spc="-10" dirty="0">
                <a:latin typeface="Arial"/>
                <a:cs typeface="Arial"/>
              </a:rPr>
              <a:t>trova </a:t>
            </a:r>
            <a:r>
              <a:rPr sz="1200" spc="-5" dirty="0">
                <a:latin typeface="Arial"/>
                <a:cs typeface="Arial"/>
              </a:rPr>
              <a:t>nell’occasione  creata dagli organizzatori del Festival della Cultura Creativa </a:t>
            </a:r>
            <a:r>
              <a:rPr sz="1200" spc="-10" dirty="0">
                <a:latin typeface="Arial"/>
                <a:cs typeface="Arial"/>
              </a:rPr>
              <a:t>un </a:t>
            </a:r>
            <a:r>
              <a:rPr sz="1200" spc="-5" dirty="0">
                <a:latin typeface="Arial"/>
                <a:cs typeface="Arial"/>
              </a:rPr>
              <a:t>momento di </a:t>
            </a:r>
            <a:r>
              <a:rPr sz="1200" dirty="0">
                <a:latin typeface="Arial"/>
                <a:cs typeface="Arial"/>
              </a:rPr>
              <a:t>confronto </a:t>
            </a:r>
            <a:r>
              <a:rPr sz="1200" spc="-5" dirty="0">
                <a:latin typeface="Arial"/>
                <a:cs typeface="Arial"/>
              </a:rPr>
              <a:t>e </a:t>
            </a:r>
            <a:r>
              <a:rPr sz="1200" spc="-10" dirty="0">
                <a:latin typeface="Arial"/>
                <a:cs typeface="Arial"/>
              </a:rPr>
              <a:t>di  </a:t>
            </a:r>
            <a:r>
              <a:rPr sz="1200" spc="-5" dirty="0">
                <a:latin typeface="Arial"/>
                <a:cs typeface="Arial"/>
              </a:rPr>
              <a:t>condivisione a vantaggio degli </a:t>
            </a:r>
            <a:r>
              <a:rPr sz="1200" dirty="0">
                <a:latin typeface="Arial"/>
                <a:cs typeface="Arial"/>
              </a:rPr>
              <a:t>operatori </a:t>
            </a:r>
            <a:r>
              <a:rPr sz="1200" spc="-5" dirty="0">
                <a:latin typeface="Arial"/>
                <a:cs typeface="Arial"/>
              </a:rPr>
              <a:t>culturali, dei territori e di tutti coloro che hanno a  cuore il bene comune più prezioso che abbiamo: i ragazzi, il</a:t>
            </a:r>
            <a:r>
              <a:rPr sz="1200" spc="40" dirty="0">
                <a:latin typeface="Arial"/>
                <a:cs typeface="Arial"/>
              </a:rPr>
              <a:t> </a:t>
            </a:r>
            <a:r>
              <a:rPr sz="1200" dirty="0">
                <a:latin typeface="Arial"/>
                <a:cs typeface="Arial"/>
              </a:rPr>
              <a:t>futuro.</a:t>
            </a:r>
            <a:endParaRPr sz="120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Aise</a:t>
            </a:r>
            <a:endParaRPr sz="1600">
              <a:latin typeface="Arial"/>
              <a:cs typeface="Arial"/>
            </a:endParaRPr>
          </a:p>
          <a:p>
            <a:pPr marL="12700">
              <a:lnSpc>
                <a:spcPts val="1880"/>
              </a:lnSpc>
            </a:pPr>
            <a:r>
              <a:rPr sz="1600" b="1" spc="-5" dirty="0">
                <a:latin typeface="Arial"/>
                <a:cs typeface="Arial"/>
              </a:rPr>
              <a:t>10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270506"/>
            <a:ext cx="6148705" cy="7564755"/>
          </a:xfrm>
          <a:prstGeom prst="rect">
            <a:avLst/>
          </a:prstGeom>
        </p:spPr>
        <p:txBody>
          <a:bodyPr vert="horz" wrap="square" lIns="0" tIns="12700" rIns="0" bIns="0" rtlCol="0">
            <a:spAutoFit/>
          </a:bodyPr>
          <a:lstStyle/>
          <a:p>
            <a:pPr marL="12700">
              <a:lnSpc>
                <a:spcPts val="1300"/>
              </a:lnSpc>
              <a:spcBef>
                <a:spcPts val="100"/>
              </a:spcBef>
            </a:pPr>
            <a:r>
              <a:rPr sz="1100" spc="-5" dirty="0">
                <a:latin typeface="Cambria"/>
                <a:cs typeface="Cambria"/>
              </a:rPr>
              <a:t>Martedì </a:t>
            </a:r>
            <a:r>
              <a:rPr sz="1100" dirty="0">
                <a:latin typeface="Cambria"/>
                <a:cs typeface="Cambria"/>
              </a:rPr>
              <a:t>10 </a:t>
            </a:r>
            <a:r>
              <a:rPr sz="1100" spc="-5" dirty="0">
                <a:latin typeface="Cambria"/>
                <a:cs typeface="Cambria"/>
              </a:rPr>
              <a:t>Marzo 2015</a:t>
            </a:r>
            <a:r>
              <a:rPr sz="1100" spc="5" dirty="0">
                <a:latin typeface="Cambria"/>
                <a:cs typeface="Cambria"/>
              </a:rPr>
              <a:t> </a:t>
            </a:r>
            <a:r>
              <a:rPr sz="1100" spc="-5" dirty="0">
                <a:latin typeface="Cambria"/>
                <a:cs typeface="Cambria"/>
              </a:rPr>
              <a:t>16:24</a:t>
            </a:r>
            <a:endParaRPr sz="1100">
              <a:latin typeface="Cambria"/>
              <a:cs typeface="Cambria"/>
            </a:endParaRPr>
          </a:p>
          <a:p>
            <a:pPr marL="12700" marR="5715" algn="just">
              <a:lnSpc>
                <a:spcPct val="97700"/>
              </a:lnSpc>
              <a:spcBef>
                <a:spcPts val="15"/>
              </a:spcBef>
            </a:pPr>
            <a:r>
              <a:rPr sz="1100" b="1" dirty="0">
                <a:latin typeface="Cambria"/>
                <a:cs typeface="Cambria"/>
              </a:rPr>
              <a:t>ROMA\ </a:t>
            </a:r>
            <a:r>
              <a:rPr sz="1100" b="1" spc="-5" dirty="0">
                <a:latin typeface="Cambria"/>
                <a:cs typeface="Cambria"/>
              </a:rPr>
              <a:t>aise\ </a:t>
            </a:r>
            <a:r>
              <a:rPr sz="1100" b="1" dirty="0">
                <a:latin typeface="Cambria"/>
                <a:cs typeface="Cambria"/>
              </a:rPr>
              <a:t>- </a:t>
            </a:r>
            <a:r>
              <a:rPr sz="1100" spc="-5" dirty="0">
                <a:latin typeface="Cambria"/>
                <a:cs typeface="Cambria"/>
              </a:rPr>
              <a:t>“</a:t>
            </a:r>
            <a:r>
              <a:rPr sz="1100" b="1" spc="-5" dirty="0">
                <a:latin typeface="Cambria"/>
                <a:cs typeface="Cambria"/>
              </a:rPr>
              <a:t>L’alfabeto del Mondo. Leggiamo </a:t>
            </a:r>
            <a:r>
              <a:rPr sz="1100" b="1" dirty="0">
                <a:latin typeface="Cambria"/>
                <a:cs typeface="Cambria"/>
              </a:rPr>
              <a:t>i segni </a:t>
            </a:r>
            <a:r>
              <a:rPr sz="1100" b="1" spc="-5" dirty="0">
                <a:latin typeface="Cambria"/>
                <a:cs typeface="Cambria"/>
              </a:rPr>
              <a:t>intorno </a:t>
            </a:r>
            <a:r>
              <a:rPr sz="1100" b="1" dirty="0">
                <a:latin typeface="Cambria"/>
                <a:cs typeface="Cambria"/>
              </a:rPr>
              <a:t>a noi e raccontiamo</a:t>
            </a:r>
            <a:r>
              <a:rPr sz="1100" dirty="0">
                <a:latin typeface="Cambria"/>
                <a:cs typeface="Cambria"/>
              </a:rPr>
              <a:t>”. È </a:t>
            </a:r>
            <a:r>
              <a:rPr sz="1100" spc="-5" dirty="0">
                <a:latin typeface="Cambria"/>
                <a:cs typeface="Cambria"/>
              </a:rPr>
              <a:t>questo il  tema </a:t>
            </a:r>
            <a:r>
              <a:rPr sz="1100" dirty="0">
                <a:latin typeface="Cambria"/>
                <a:cs typeface="Cambria"/>
              </a:rPr>
              <a:t>della </a:t>
            </a:r>
            <a:r>
              <a:rPr sz="1100" spc="-5" dirty="0">
                <a:latin typeface="Cambria"/>
                <a:cs typeface="Cambria"/>
              </a:rPr>
              <a:t>seconda edizione </a:t>
            </a:r>
            <a:r>
              <a:rPr sz="1100" dirty="0">
                <a:latin typeface="Cambria"/>
                <a:cs typeface="Cambria"/>
              </a:rPr>
              <a:t>del </a:t>
            </a:r>
            <a:r>
              <a:rPr sz="1100" b="1" spc="-5" dirty="0">
                <a:latin typeface="Cambria"/>
                <a:cs typeface="Cambria"/>
              </a:rPr>
              <a:t>Festival della Cultura </a:t>
            </a:r>
            <a:r>
              <a:rPr sz="1100" b="1" dirty="0">
                <a:latin typeface="Cambria"/>
                <a:cs typeface="Cambria"/>
              </a:rPr>
              <a:t>Creativa</a:t>
            </a:r>
            <a:r>
              <a:rPr sz="1100" dirty="0">
                <a:latin typeface="Cambria"/>
                <a:cs typeface="Cambria"/>
              </a:rPr>
              <a:t>, </a:t>
            </a:r>
            <a:r>
              <a:rPr sz="1100" spc="-5" dirty="0">
                <a:latin typeface="Cambria"/>
                <a:cs typeface="Cambria"/>
              </a:rPr>
              <a:t>promosso </a:t>
            </a:r>
            <a:r>
              <a:rPr sz="1100" dirty="0">
                <a:latin typeface="Cambria"/>
                <a:cs typeface="Cambria"/>
              </a:rPr>
              <a:t>e </a:t>
            </a:r>
            <a:r>
              <a:rPr sz="1100" spc="-5" dirty="0">
                <a:latin typeface="Cambria"/>
                <a:cs typeface="Cambria"/>
              </a:rPr>
              <a:t>realizzato </a:t>
            </a:r>
            <a:r>
              <a:rPr sz="1100" dirty="0">
                <a:latin typeface="Cambria"/>
                <a:cs typeface="Cambria"/>
              </a:rPr>
              <a:t>dalle </a:t>
            </a:r>
            <a:r>
              <a:rPr sz="1100" spc="-5" dirty="0">
                <a:latin typeface="Cambria"/>
                <a:cs typeface="Cambria"/>
              </a:rPr>
              <a:t>banche,  anche grazie al coordinamento</a:t>
            </a:r>
            <a:r>
              <a:rPr sz="1100" dirty="0">
                <a:latin typeface="Cambria"/>
                <a:cs typeface="Cambria"/>
              </a:rPr>
              <a:t> </a:t>
            </a:r>
            <a:r>
              <a:rPr sz="1100" spc="-5" dirty="0">
                <a:latin typeface="Cambria"/>
                <a:cs typeface="Cambria"/>
              </a:rPr>
              <a:t>dell’</a:t>
            </a:r>
            <a:r>
              <a:rPr sz="1100" b="1" spc="-5" dirty="0">
                <a:latin typeface="Cambria"/>
                <a:cs typeface="Cambria"/>
              </a:rPr>
              <a:t>Abi</a:t>
            </a:r>
            <a:r>
              <a:rPr sz="1100" spc="-5" dirty="0">
                <a:latin typeface="Cambria"/>
                <a:cs typeface="Cambria"/>
              </a:rPr>
              <a:t>.</a:t>
            </a:r>
            <a:endParaRPr sz="1100">
              <a:latin typeface="Cambria"/>
              <a:cs typeface="Cambria"/>
            </a:endParaRPr>
          </a:p>
          <a:p>
            <a:pPr marL="12700">
              <a:lnSpc>
                <a:spcPts val="1270"/>
              </a:lnSpc>
            </a:pPr>
            <a:r>
              <a:rPr sz="1100" spc="-5" dirty="0">
                <a:latin typeface="Cambria"/>
                <a:cs typeface="Cambria"/>
              </a:rPr>
              <a:t>La manifestazione, interamente dedicata alla cultura </a:t>
            </a:r>
            <a:r>
              <a:rPr sz="1100" dirty="0">
                <a:latin typeface="Cambria"/>
                <a:cs typeface="Cambria"/>
              </a:rPr>
              <a:t>e </a:t>
            </a:r>
            <a:r>
              <a:rPr sz="1100" spc="-5" dirty="0">
                <a:latin typeface="Cambria"/>
                <a:cs typeface="Cambria"/>
              </a:rPr>
              <a:t>alla creatività per ragazzi, si svolgerà</a:t>
            </a:r>
            <a:r>
              <a:rPr sz="1100" spc="75" dirty="0">
                <a:latin typeface="Cambria"/>
                <a:cs typeface="Cambria"/>
              </a:rPr>
              <a:t> </a:t>
            </a:r>
            <a:r>
              <a:rPr sz="1100" spc="-5" dirty="0">
                <a:latin typeface="Cambria"/>
                <a:cs typeface="Cambria"/>
              </a:rPr>
              <a:t>nella</a:t>
            </a:r>
            <a:endParaRPr sz="1100">
              <a:latin typeface="Cambria"/>
              <a:cs typeface="Cambria"/>
            </a:endParaRPr>
          </a:p>
          <a:p>
            <a:pPr marL="12700" marR="7620" algn="just">
              <a:lnSpc>
                <a:spcPts val="1280"/>
              </a:lnSpc>
              <a:spcBef>
                <a:spcPts val="65"/>
              </a:spcBef>
            </a:pPr>
            <a:r>
              <a:rPr sz="1100" spc="-5" dirty="0">
                <a:latin typeface="Cambria"/>
                <a:cs typeface="Cambria"/>
              </a:rPr>
              <a:t>settimana dal </a:t>
            </a:r>
            <a:r>
              <a:rPr sz="1100" dirty="0">
                <a:latin typeface="Cambria"/>
                <a:cs typeface="Cambria"/>
              </a:rPr>
              <a:t>16 </a:t>
            </a:r>
            <a:r>
              <a:rPr sz="1100" spc="-5" dirty="0">
                <a:latin typeface="Cambria"/>
                <a:cs typeface="Cambria"/>
              </a:rPr>
              <a:t>al </a:t>
            </a:r>
            <a:r>
              <a:rPr sz="1100" dirty="0">
                <a:latin typeface="Cambria"/>
                <a:cs typeface="Cambria"/>
              </a:rPr>
              <a:t>22 </a:t>
            </a:r>
            <a:r>
              <a:rPr sz="1100" spc="-5" dirty="0">
                <a:latin typeface="Cambria"/>
                <a:cs typeface="Cambria"/>
              </a:rPr>
              <a:t>marzo </a:t>
            </a:r>
            <a:r>
              <a:rPr sz="1100" dirty="0">
                <a:latin typeface="Cambria"/>
                <a:cs typeface="Cambria"/>
              </a:rPr>
              <a:t>e, </a:t>
            </a:r>
            <a:r>
              <a:rPr sz="1100" spc="-5" dirty="0">
                <a:latin typeface="Cambria"/>
                <a:cs typeface="Cambria"/>
              </a:rPr>
              <a:t>come già sperimentato </a:t>
            </a:r>
            <a:r>
              <a:rPr sz="1100" dirty="0">
                <a:latin typeface="Cambria"/>
                <a:cs typeface="Cambria"/>
              </a:rPr>
              <a:t>nella </a:t>
            </a:r>
            <a:r>
              <a:rPr sz="1100" spc="-5" dirty="0">
                <a:latin typeface="Cambria"/>
                <a:cs typeface="Cambria"/>
              </a:rPr>
              <a:t>prima edizione, </a:t>
            </a:r>
            <a:r>
              <a:rPr sz="1100" dirty="0">
                <a:latin typeface="Cambria"/>
                <a:cs typeface="Cambria"/>
              </a:rPr>
              <a:t>si </a:t>
            </a:r>
            <a:r>
              <a:rPr sz="1100" spc="-5" dirty="0">
                <a:latin typeface="Cambria"/>
                <a:cs typeface="Cambria"/>
              </a:rPr>
              <a:t>articolerà attraverso  una ricca proposta </a:t>
            </a:r>
            <a:r>
              <a:rPr sz="1100" dirty="0">
                <a:latin typeface="Cambria"/>
                <a:cs typeface="Cambria"/>
              </a:rPr>
              <a:t>di </a:t>
            </a:r>
            <a:r>
              <a:rPr sz="1100" spc="-5" dirty="0">
                <a:latin typeface="Cambria"/>
                <a:cs typeface="Cambria"/>
              </a:rPr>
              <a:t>eventi, iniziative </a:t>
            </a:r>
            <a:r>
              <a:rPr sz="1100" dirty="0">
                <a:latin typeface="Cambria"/>
                <a:cs typeface="Cambria"/>
              </a:rPr>
              <a:t>e </a:t>
            </a:r>
            <a:r>
              <a:rPr sz="1100" spc="-5" dirty="0">
                <a:latin typeface="Cambria"/>
                <a:cs typeface="Cambria"/>
              </a:rPr>
              <a:t>laboratori diffusi sull’intero territorio</a:t>
            </a:r>
            <a:r>
              <a:rPr sz="1100" spc="70" dirty="0">
                <a:latin typeface="Cambria"/>
                <a:cs typeface="Cambria"/>
              </a:rPr>
              <a:t> </a:t>
            </a:r>
            <a:r>
              <a:rPr sz="1100" spc="-5" dirty="0">
                <a:latin typeface="Cambria"/>
                <a:cs typeface="Cambria"/>
              </a:rPr>
              <a:t>nazionale.</a:t>
            </a:r>
            <a:endParaRPr sz="1100">
              <a:latin typeface="Cambria"/>
              <a:cs typeface="Cambria"/>
            </a:endParaRPr>
          </a:p>
          <a:p>
            <a:pPr marL="12700" marR="6985" algn="just">
              <a:lnSpc>
                <a:spcPts val="1290"/>
              </a:lnSpc>
              <a:spcBef>
                <a:spcPts val="10"/>
              </a:spcBef>
            </a:pPr>
            <a:r>
              <a:rPr sz="1100" spc="-5" dirty="0">
                <a:latin typeface="Cambria"/>
                <a:cs typeface="Cambria"/>
              </a:rPr>
              <a:t>Coinvolgendo oltre </a:t>
            </a:r>
            <a:r>
              <a:rPr sz="1100" dirty="0">
                <a:latin typeface="Cambria"/>
                <a:cs typeface="Cambria"/>
              </a:rPr>
              <a:t>10 </a:t>
            </a:r>
            <a:r>
              <a:rPr sz="1100" spc="-5" dirty="0">
                <a:latin typeface="Cambria"/>
                <a:cs typeface="Cambria"/>
              </a:rPr>
              <a:t>mila giovanissimi </a:t>
            </a:r>
            <a:r>
              <a:rPr sz="1100" dirty="0">
                <a:latin typeface="Cambria"/>
                <a:cs typeface="Cambria"/>
              </a:rPr>
              <a:t>in </a:t>
            </a:r>
            <a:r>
              <a:rPr sz="1100" spc="-5" dirty="0">
                <a:latin typeface="Cambria"/>
                <a:cs typeface="Cambria"/>
              </a:rPr>
              <a:t>tutta </a:t>
            </a:r>
            <a:r>
              <a:rPr sz="1100" spc="-10" dirty="0">
                <a:latin typeface="Cambria"/>
                <a:cs typeface="Cambria"/>
              </a:rPr>
              <a:t>Italia, </a:t>
            </a:r>
            <a:r>
              <a:rPr sz="1100" dirty="0">
                <a:latin typeface="Cambria"/>
                <a:cs typeface="Cambria"/>
              </a:rPr>
              <a:t>il </a:t>
            </a:r>
            <a:r>
              <a:rPr sz="1100" spc="-5" dirty="0">
                <a:latin typeface="Cambria"/>
                <a:cs typeface="Cambria"/>
              </a:rPr>
              <a:t>Festival </a:t>
            </a:r>
            <a:r>
              <a:rPr sz="1100" dirty="0">
                <a:latin typeface="Cambria"/>
                <a:cs typeface="Cambria"/>
              </a:rPr>
              <a:t>ha </a:t>
            </a:r>
            <a:r>
              <a:rPr sz="1100" spc="-5" dirty="0">
                <a:latin typeface="Cambria"/>
                <a:cs typeface="Cambria"/>
              </a:rPr>
              <a:t>l’obiettivo </a:t>
            </a:r>
            <a:r>
              <a:rPr sz="1100" dirty="0">
                <a:latin typeface="Cambria"/>
                <a:cs typeface="Cambria"/>
              </a:rPr>
              <a:t>di </a:t>
            </a:r>
            <a:r>
              <a:rPr sz="1100" spc="-5" dirty="0">
                <a:latin typeface="Cambria"/>
                <a:cs typeface="Cambria"/>
              </a:rPr>
              <a:t>avvicinare </a:t>
            </a:r>
            <a:r>
              <a:rPr sz="1100" dirty="0">
                <a:latin typeface="Cambria"/>
                <a:cs typeface="Cambria"/>
              </a:rPr>
              <a:t>bambini e  </a:t>
            </a:r>
            <a:r>
              <a:rPr sz="1100" spc="-5" dirty="0">
                <a:latin typeface="Cambria"/>
                <a:cs typeface="Cambria"/>
              </a:rPr>
              <a:t>ragazzi  dai  </a:t>
            </a:r>
            <a:r>
              <a:rPr sz="1100" dirty="0">
                <a:latin typeface="Cambria"/>
                <a:cs typeface="Cambria"/>
              </a:rPr>
              <a:t>6  </a:t>
            </a:r>
            <a:r>
              <a:rPr sz="1100" spc="-10" dirty="0">
                <a:latin typeface="Cambria"/>
                <a:cs typeface="Cambria"/>
              </a:rPr>
              <a:t>ai  </a:t>
            </a:r>
            <a:r>
              <a:rPr sz="1100" dirty="0">
                <a:latin typeface="Cambria"/>
                <a:cs typeface="Cambria"/>
              </a:rPr>
              <a:t>13  </a:t>
            </a:r>
            <a:r>
              <a:rPr sz="1100" spc="-5" dirty="0">
                <a:latin typeface="Cambria"/>
                <a:cs typeface="Cambria"/>
              </a:rPr>
              <a:t>anni  alla  cultura  </a:t>
            </a:r>
            <a:r>
              <a:rPr sz="1100" dirty="0">
                <a:latin typeface="Cambria"/>
                <a:cs typeface="Cambria"/>
              </a:rPr>
              <a:t>e,  in  </a:t>
            </a:r>
            <a:r>
              <a:rPr sz="1100" spc="-5" dirty="0">
                <a:latin typeface="Cambria"/>
                <a:cs typeface="Cambria"/>
              </a:rPr>
              <a:t>particolare,  agli  aspetti  più  “generativi”  della</a:t>
            </a:r>
            <a:r>
              <a:rPr sz="1100" spc="200" dirty="0">
                <a:latin typeface="Cambria"/>
                <a:cs typeface="Cambria"/>
              </a:rPr>
              <a:t> </a:t>
            </a:r>
            <a:r>
              <a:rPr sz="1100" spc="-5" dirty="0">
                <a:latin typeface="Cambria"/>
                <a:cs typeface="Cambria"/>
              </a:rPr>
              <a:t>creatività.</a:t>
            </a:r>
            <a:endParaRPr sz="1100">
              <a:latin typeface="Cambria"/>
              <a:cs typeface="Cambria"/>
            </a:endParaRPr>
          </a:p>
          <a:p>
            <a:pPr marL="12700" marR="10160" algn="just">
              <a:lnSpc>
                <a:spcPts val="1280"/>
              </a:lnSpc>
              <a:spcBef>
                <a:spcPts val="10"/>
              </a:spcBef>
            </a:pPr>
            <a:r>
              <a:rPr sz="1100" spc="-5" dirty="0">
                <a:latin typeface="Cambria"/>
                <a:cs typeface="Cambria"/>
              </a:rPr>
              <a:t>Attraverso l’arte, l’archeologia, </a:t>
            </a:r>
            <a:r>
              <a:rPr sz="1100" spc="-10" dirty="0">
                <a:latin typeface="Cambria"/>
                <a:cs typeface="Cambria"/>
              </a:rPr>
              <a:t>la </a:t>
            </a:r>
            <a:r>
              <a:rPr sz="1100" spc="-5" dirty="0">
                <a:latin typeface="Cambria"/>
                <a:cs typeface="Cambria"/>
              </a:rPr>
              <a:t>musica, </a:t>
            </a:r>
            <a:r>
              <a:rPr sz="1100" dirty="0">
                <a:latin typeface="Cambria"/>
                <a:cs typeface="Cambria"/>
              </a:rPr>
              <a:t>il </a:t>
            </a:r>
            <a:r>
              <a:rPr sz="1100" spc="-5" dirty="0">
                <a:latin typeface="Cambria"/>
                <a:cs typeface="Cambria"/>
              </a:rPr>
              <a:t>canto, la lettura, </a:t>
            </a:r>
            <a:r>
              <a:rPr sz="1100" dirty="0">
                <a:latin typeface="Cambria"/>
                <a:cs typeface="Cambria"/>
              </a:rPr>
              <a:t>il </a:t>
            </a:r>
            <a:r>
              <a:rPr sz="1100" spc="-5" dirty="0">
                <a:latin typeface="Cambria"/>
                <a:cs typeface="Cambria"/>
              </a:rPr>
              <a:t>teatro, la fotografia, la robotica, </a:t>
            </a:r>
            <a:r>
              <a:rPr sz="1100" spc="-10" dirty="0">
                <a:latin typeface="Cambria"/>
                <a:cs typeface="Cambria"/>
              </a:rPr>
              <a:t>le  </a:t>
            </a:r>
            <a:r>
              <a:rPr sz="1100" spc="-5" dirty="0">
                <a:latin typeface="Cambria"/>
                <a:cs typeface="Cambria"/>
              </a:rPr>
              <a:t>tecnologiedigitali  </a:t>
            </a:r>
            <a:r>
              <a:rPr sz="1100" dirty="0">
                <a:latin typeface="Cambria"/>
                <a:cs typeface="Cambria"/>
              </a:rPr>
              <a:t>e </a:t>
            </a:r>
            <a:r>
              <a:rPr sz="1100" spc="-5" dirty="0">
                <a:latin typeface="Cambria"/>
                <a:cs typeface="Cambria"/>
              </a:rPr>
              <a:t>altri percorsi  figurativi  </a:t>
            </a:r>
            <a:r>
              <a:rPr sz="1100" dirty="0">
                <a:latin typeface="Cambria"/>
                <a:cs typeface="Cambria"/>
              </a:rPr>
              <a:t>e </a:t>
            </a:r>
            <a:r>
              <a:rPr sz="1100" spc="-5" dirty="0">
                <a:latin typeface="Cambria"/>
                <a:cs typeface="Cambria"/>
              </a:rPr>
              <a:t>linguistici,  </a:t>
            </a:r>
            <a:r>
              <a:rPr sz="1100" dirty="0">
                <a:latin typeface="Cambria"/>
                <a:cs typeface="Cambria"/>
              </a:rPr>
              <a:t>i  </a:t>
            </a:r>
            <a:r>
              <a:rPr sz="1100" spc="-5" dirty="0">
                <a:latin typeface="Cambria"/>
                <a:cs typeface="Cambria"/>
              </a:rPr>
              <a:t>giovani  protagonisti  del  Festival</a:t>
            </a:r>
            <a:r>
              <a:rPr sz="1100" spc="215" dirty="0">
                <a:latin typeface="Cambria"/>
                <a:cs typeface="Cambria"/>
              </a:rPr>
              <a:t> </a:t>
            </a:r>
            <a:r>
              <a:rPr sz="1100" spc="-5" dirty="0">
                <a:latin typeface="Cambria"/>
                <a:cs typeface="Cambria"/>
              </a:rPr>
              <a:t>potranno</a:t>
            </a:r>
            <a:endParaRPr sz="1100">
              <a:latin typeface="Cambria"/>
              <a:cs typeface="Cambria"/>
            </a:endParaRPr>
          </a:p>
          <a:p>
            <a:pPr marL="12700" marR="5080" algn="just">
              <a:lnSpc>
                <a:spcPts val="1280"/>
              </a:lnSpc>
              <a:spcBef>
                <a:spcPts val="20"/>
              </a:spcBef>
            </a:pPr>
            <a:r>
              <a:rPr sz="1100" spc="-5" dirty="0">
                <a:latin typeface="Cambria"/>
                <a:cs typeface="Cambria"/>
              </a:rPr>
              <a:t>così sperimentare le potenzialità della loro fantasia </a:t>
            </a:r>
            <a:r>
              <a:rPr sz="1100" dirty="0">
                <a:latin typeface="Cambria"/>
                <a:cs typeface="Cambria"/>
              </a:rPr>
              <a:t>e costruire </a:t>
            </a:r>
            <a:r>
              <a:rPr sz="1100" spc="-5" dirty="0">
                <a:latin typeface="Cambria"/>
                <a:cs typeface="Cambria"/>
              </a:rPr>
              <a:t>infiniti racconti.  “Il  rafforzato  impegno  delle  banche  </a:t>
            </a:r>
            <a:r>
              <a:rPr sz="1100" dirty="0">
                <a:latin typeface="Cambria"/>
                <a:cs typeface="Cambria"/>
              </a:rPr>
              <a:t>a </a:t>
            </a:r>
            <a:r>
              <a:rPr sz="1100" spc="-5" dirty="0">
                <a:latin typeface="Cambria"/>
                <a:cs typeface="Cambria"/>
              </a:rPr>
              <a:t>investire  </a:t>
            </a:r>
            <a:r>
              <a:rPr sz="1100" dirty="0">
                <a:latin typeface="Cambria"/>
                <a:cs typeface="Cambria"/>
              </a:rPr>
              <a:t>nei  </a:t>
            </a:r>
            <a:r>
              <a:rPr sz="1100" spc="-5" dirty="0">
                <a:latin typeface="Cambria"/>
                <a:cs typeface="Cambria"/>
              </a:rPr>
              <a:t>giovani  </a:t>
            </a:r>
            <a:r>
              <a:rPr sz="1100" dirty="0">
                <a:latin typeface="Cambria"/>
                <a:cs typeface="Cambria"/>
              </a:rPr>
              <a:t>e nella </a:t>
            </a:r>
            <a:r>
              <a:rPr sz="1100" spc="-5" dirty="0">
                <a:latin typeface="Cambria"/>
                <a:cs typeface="Cambria"/>
              </a:rPr>
              <a:t>cultura  rappresenta</a:t>
            </a:r>
            <a:r>
              <a:rPr sz="1100" spc="-70" dirty="0">
                <a:latin typeface="Cambria"/>
                <a:cs typeface="Cambria"/>
              </a:rPr>
              <a:t> </a:t>
            </a:r>
            <a:r>
              <a:rPr sz="1100" spc="-5" dirty="0">
                <a:latin typeface="Cambria"/>
                <a:cs typeface="Cambria"/>
              </a:rPr>
              <a:t>un’occasione</a:t>
            </a:r>
            <a:endParaRPr sz="1100">
              <a:latin typeface="Cambria"/>
              <a:cs typeface="Cambria"/>
            </a:endParaRPr>
          </a:p>
          <a:p>
            <a:pPr marL="12700" marR="10795" algn="just">
              <a:lnSpc>
                <a:spcPts val="1280"/>
              </a:lnSpc>
              <a:spcBef>
                <a:spcPts val="20"/>
              </a:spcBef>
            </a:pPr>
            <a:r>
              <a:rPr sz="1100" spc="-5" dirty="0">
                <a:latin typeface="Cambria"/>
                <a:cs typeface="Cambria"/>
              </a:rPr>
              <a:t>importante data ai ragazzi per misurarsi </a:t>
            </a:r>
            <a:r>
              <a:rPr sz="1100" dirty="0">
                <a:latin typeface="Cambria"/>
                <a:cs typeface="Cambria"/>
              </a:rPr>
              <a:t>con se </a:t>
            </a:r>
            <a:r>
              <a:rPr sz="1100" spc="-5" dirty="0">
                <a:latin typeface="Cambria"/>
                <a:cs typeface="Cambria"/>
              </a:rPr>
              <a:t>stessi </a:t>
            </a:r>
            <a:r>
              <a:rPr sz="1100" dirty="0">
                <a:latin typeface="Cambria"/>
                <a:cs typeface="Cambria"/>
              </a:rPr>
              <a:t>e </a:t>
            </a:r>
            <a:r>
              <a:rPr sz="1100" spc="-5" dirty="0">
                <a:latin typeface="Cambria"/>
                <a:cs typeface="Cambria"/>
              </a:rPr>
              <a:t>le molteplici possibilità </a:t>
            </a:r>
            <a:r>
              <a:rPr sz="1100" dirty="0">
                <a:latin typeface="Cambria"/>
                <a:cs typeface="Cambria"/>
              </a:rPr>
              <a:t>di </a:t>
            </a:r>
            <a:r>
              <a:rPr sz="1100" spc="-5" dirty="0">
                <a:latin typeface="Cambria"/>
                <a:cs typeface="Cambria"/>
              </a:rPr>
              <a:t>partecipazione”, </a:t>
            </a:r>
            <a:r>
              <a:rPr sz="1100" dirty="0">
                <a:latin typeface="Cambria"/>
                <a:cs typeface="Cambria"/>
              </a:rPr>
              <a:t>ha  </a:t>
            </a:r>
            <a:r>
              <a:rPr sz="1100" spc="-5" dirty="0">
                <a:latin typeface="Cambria"/>
                <a:cs typeface="Cambria"/>
              </a:rPr>
              <a:t>dichiarato </a:t>
            </a:r>
            <a:r>
              <a:rPr sz="1100" dirty="0">
                <a:latin typeface="Cambria"/>
                <a:cs typeface="Cambria"/>
              </a:rPr>
              <a:t>il </a:t>
            </a:r>
            <a:r>
              <a:rPr sz="1100" spc="-5" dirty="0">
                <a:latin typeface="Cambria"/>
                <a:cs typeface="Cambria"/>
              </a:rPr>
              <a:t>presidente  dell’Abi,  Antonio  Patuelli. </a:t>
            </a:r>
            <a:r>
              <a:rPr sz="1100" dirty="0">
                <a:latin typeface="Cambria"/>
                <a:cs typeface="Cambria"/>
              </a:rPr>
              <a:t>“Ciò </a:t>
            </a:r>
            <a:r>
              <a:rPr sz="1100" spc="-5" dirty="0">
                <a:latin typeface="Cambria"/>
                <a:cs typeface="Cambria"/>
              </a:rPr>
              <a:t>che  ci  spinge  </a:t>
            </a:r>
            <a:r>
              <a:rPr sz="1100" dirty="0">
                <a:latin typeface="Cambria"/>
                <a:cs typeface="Cambria"/>
              </a:rPr>
              <a:t>a </a:t>
            </a:r>
            <a:r>
              <a:rPr sz="1100" spc="-5" dirty="0">
                <a:latin typeface="Cambria"/>
                <a:cs typeface="Cambria"/>
              </a:rPr>
              <a:t>lavorare</a:t>
            </a:r>
            <a:r>
              <a:rPr sz="1100" spc="-125" dirty="0">
                <a:latin typeface="Cambria"/>
                <a:cs typeface="Cambria"/>
              </a:rPr>
              <a:t> </a:t>
            </a:r>
            <a:r>
              <a:rPr sz="1100" dirty="0">
                <a:latin typeface="Cambria"/>
                <a:cs typeface="Cambria"/>
              </a:rPr>
              <a:t>in </a:t>
            </a:r>
            <a:r>
              <a:rPr sz="1100" spc="-5" dirty="0">
                <a:latin typeface="Cambria"/>
                <a:cs typeface="Cambria"/>
              </a:rPr>
              <a:t>sinergia </a:t>
            </a:r>
            <a:r>
              <a:rPr sz="1100" dirty="0">
                <a:latin typeface="Cambria"/>
                <a:cs typeface="Cambria"/>
              </a:rPr>
              <a:t>con </a:t>
            </a:r>
            <a:r>
              <a:rPr sz="1100" spc="-5" dirty="0">
                <a:latin typeface="Cambria"/>
                <a:cs typeface="Cambria"/>
              </a:rPr>
              <a:t>scuole,</a:t>
            </a:r>
            <a:endParaRPr sz="1100">
              <a:latin typeface="Cambria"/>
              <a:cs typeface="Cambria"/>
            </a:endParaRPr>
          </a:p>
          <a:p>
            <a:pPr marL="12700" marR="5080" algn="just">
              <a:lnSpc>
                <a:spcPts val="1280"/>
              </a:lnSpc>
              <a:spcBef>
                <a:spcPts val="20"/>
              </a:spcBef>
            </a:pPr>
            <a:r>
              <a:rPr sz="1100" spc="-5" dirty="0">
                <a:latin typeface="Cambria"/>
                <a:cs typeface="Cambria"/>
              </a:rPr>
              <a:t>musei, associazioni culturali </a:t>
            </a:r>
            <a:r>
              <a:rPr sz="1100" dirty="0">
                <a:latin typeface="Cambria"/>
                <a:cs typeface="Cambria"/>
              </a:rPr>
              <a:t>e </a:t>
            </a:r>
            <a:r>
              <a:rPr sz="1100" spc="-5" dirty="0">
                <a:latin typeface="Cambria"/>
                <a:cs typeface="Cambria"/>
              </a:rPr>
              <a:t>biblioteche </a:t>
            </a:r>
            <a:r>
              <a:rPr sz="1100" dirty="0">
                <a:latin typeface="Cambria"/>
                <a:cs typeface="Cambria"/>
              </a:rPr>
              <a:t>è </a:t>
            </a:r>
            <a:r>
              <a:rPr sz="1100" spc="-5" dirty="0">
                <a:latin typeface="Cambria"/>
                <a:cs typeface="Cambria"/>
              </a:rPr>
              <a:t>la comune certezza che solo mettendosi </a:t>
            </a:r>
            <a:r>
              <a:rPr sz="1100" dirty="0">
                <a:latin typeface="Cambria"/>
                <a:cs typeface="Cambria"/>
              </a:rPr>
              <a:t>in </a:t>
            </a:r>
            <a:r>
              <a:rPr sz="1100" spc="-5" dirty="0">
                <a:latin typeface="Cambria"/>
                <a:cs typeface="Cambria"/>
              </a:rPr>
              <a:t>gioco </a:t>
            </a:r>
            <a:r>
              <a:rPr sz="1100" dirty="0">
                <a:latin typeface="Cambria"/>
                <a:cs typeface="Cambria"/>
              </a:rPr>
              <a:t>e  </a:t>
            </a:r>
            <a:r>
              <a:rPr sz="1100" spc="-5" dirty="0">
                <a:latin typeface="Cambria"/>
                <a:cs typeface="Cambria"/>
              </a:rPr>
              <a:t>‘allenandosi’ </a:t>
            </a:r>
            <a:r>
              <a:rPr sz="1100" dirty="0">
                <a:latin typeface="Cambria"/>
                <a:cs typeface="Cambria"/>
              </a:rPr>
              <a:t>a </a:t>
            </a:r>
            <a:r>
              <a:rPr sz="1100" spc="-5" dirty="0">
                <a:latin typeface="Cambria"/>
                <a:cs typeface="Cambria"/>
              </a:rPr>
              <a:t>diventare cittadini attivi, capaci </a:t>
            </a:r>
            <a:r>
              <a:rPr sz="1100" dirty="0">
                <a:latin typeface="Cambria"/>
                <a:cs typeface="Cambria"/>
              </a:rPr>
              <a:t>di </a:t>
            </a:r>
            <a:r>
              <a:rPr sz="1100" spc="-5" dirty="0">
                <a:latin typeface="Cambria"/>
                <a:cs typeface="Cambria"/>
              </a:rPr>
              <a:t>progettualità </a:t>
            </a:r>
            <a:r>
              <a:rPr sz="1100" dirty="0">
                <a:latin typeface="Cambria"/>
                <a:cs typeface="Cambria"/>
              </a:rPr>
              <a:t>e </a:t>
            </a:r>
            <a:r>
              <a:rPr sz="1100" spc="-10" dirty="0">
                <a:latin typeface="Cambria"/>
                <a:cs typeface="Cambria"/>
              </a:rPr>
              <a:t>di </a:t>
            </a:r>
            <a:r>
              <a:rPr sz="1100" spc="-5" dirty="0">
                <a:latin typeface="Cambria"/>
                <a:cs typeface="Cambria"/>
              </a:rPr>
              <a:t>relazioni, avviene </a:t>
            </a:r>
            <a:r>
              <a:rPr sz="1100" spc="-10" dirty="0">
                <a:latin typeface="Cambria"/>
                <a:cs typeface="Cambria"/>
              </a:rPr>
              <a:t>la </a:t>
            </a:r>
            <a:r>
              <a:rPr sz="1100" spc="-5" dirty="0">
                <a:latin typeface="Cambria"/>
                <a:cs typeface="Cambria"/>
              </a:rPr>
              <a:t>formazione  globale  </a:t>
            </a:r>
            <a:r>
              <a:rPr sz="1100" dirty="0">
                <a:latin typeface="Cambria"/>
                <a:cs typeface="Cambria"/>
              </a:rPr>
              <a:t>della  </a:t>
            </a:r>
            <a:r>
              <a:rPr sz="1100" spc="-5" dirty="0">
                <a:latin typeface="Cambria"/>
                <a:cs typeface="Cambria"/>
              </a:rPr>
              <a:t>persona,  </a:t>
            </a:r>
            <a:r>
              <a:rPr sz="1100" dirty="0">
                <a:latin typeface="Cambria"/>
                <a:cs typeface="Cambria"/>
              </a:rPr>
              <a:t>in grado  </a:t>
            </a:r>
            <a:r>
              <a:rPr sz="1100" spc="-5" dirty="0">
                <a:latin typeface="Cambria"/>
                <a:cs typeface="Cambria"/>
              </a:rPr>
              <a:t>quindi  </a:t>
            </a:r>
            <a:r>
              <a:rPr sz="1100" dirty="0">
                <a:latin typeface="Cambria"/>
                <a:cs typeface="Cambria"/>
              </a:rPr>
              <a:t>di </a:t>
            </a:r>
            <a:r>
              <a:rPr sz="1100" spc="-5" dirty="0">
                <a:latin typeface="Cambria"/>
                <a:cs typeface="Cambria"/>
              </a:rPr>
              <a:t>costruire </a:t>
            </a:r>
            <a:r>
              <a:rPr sz="1100" dirty="0">
                <a:latin typeface="Cambria"/>
                <a:cs typeface="Cambria"/>
              </a:rPr>
              <a:t>il </a:t>
            </a:r>
            <a:r>
              <a:rPr sz="1100" spc="-5" dirty="0">
                <a:latin typeface="Cambria"/>
                <a:cs typeface="Cambria"/>
              </a:rPr>
              <a:t>proprio  futuro  </a:t>
            </a:r>
            <a:r>
              <a:rPr sz="1100" dirty="0">
                <a:latin typeface="Cambria"/>
                <a:cs typeface="Cambria"/>
              </a:rPr>
              <a:t>e  </a:t>
            </a:r>
            <a:r>
              <a:rPr sz="1100" spc="-5" dirty="0">
                <a:latin typeface="Cambria"/>
                <a:cs typeface="Cambria"/>
              </a:rPr>
              <a:t>quello  </a:t>
            </a:r>
            <a:r>
              <a:rPr sz="1100" dirty="0">
                <a:latin typeface="Cambria"/>
                <a:cs typeface="Cambria"/>
              </a:rPr>
              <a:t>del  </a:t>
            </a:r>
            <a:r>
              <a:rPr sz="1100" spc="-5" dirty="0">
                <a:latin typeface="Cambria"/>
                <a:cs typeface="Cambria"/>
              </a:rPr>
              <a:t>Paese.  Lo</a:t>
            </a:r>
            <a:r>
              <a:rPr sz="1100" spc="-114" dirty="0">
                <a:latin typeface="Cambria"/>
                <a:cs typeface="Cambria"/>
              </a:rPr>
              <a:t> </a:t>
            </a:r>
            <a:r>
              <a:rPr sz="1100" dirty="0">
                <a:latin typeface="Cambria"/>
                <a:cs typeface="Cambria"/>
              </a:rPr>
              <a:t>sviluppo</a:t>
            </a:r>
            <a:endParaRPr sz="1100">
              <a:latin typeface="Cambria"/>
              <a:cs typeface="Cambria"/>
            </a:endParaRPr>
          </a:p>
          <a:p>
            <a:pPr marL="12700" marR="8890" algn="just">
              <a:lnSpc>
                <a:spcPts val="1280"/>
              </a:lnSpc>
              <a:spcBef>
                <a:spcPts val="25"/>
              </a:spcBef>
            </a:pPr>
            <a:r>
              <a:rPr sz="1100" dirty="0">
                <a:latin typeface="Cambria"/>
                <a:cs typeface="Cambria"/>
              </a:rPr>
              <a:t>delle </a:t>
            </a:r>
            <a:r>
              <a:rPr sz="1100" spc="-5" dirty="0">
                <a:latin typeface="Cambria"/>
                <a:cs typeface="Cambria"/>
              </a:rPr>
              <a:t>proprie competenze </a:t>
            </a:r>
            <a:r>
              <a:rPr sz="1100" dirty="0">
                <a:latin typeface="Cambria"/>
                <a:cs typeface="Cambria"/>
              </a:rPr>
              <a:t>è </a:t>
            </a:r>
            <a:r>
              <a:rPr sz="1100" spc="-5" dirty="0">
                <a:latin typeface="Cambria"/>
                <a:cs typeface="Cambria"/>
              </a:rPr>
              <a:t>infatti alla </a:t>
            </a:r>
            <a:r>
              <a:rPr sz="1100" dirty="0">
                <a:latin typeface="Cambria"/>
                <a:cs typeface="Cambria"/>
              </a:rPr>
              <a:t>base </a:t>
            </a:r>
            <a:r>
              <a:rPr sz="1100" spc="-5" dirty="0">
                <a:latin typeface="Cambria"/>
                <a:cs typeface="Cambria"/>
              </a:rPr>
              <a:t>delprogresso economico, della convivenza civilee della  partecipazione</a:t>
            </a:r>
            <a:r>
              <a:rPr sz="1100" spc="15" dirty="0">
                <a:latin typeface="Cambria"/>
                <a:cs typeface="Cambria"/>
              </a:rPr>
              <a:t> </a:t>
            </a:r>
            <a:r>
              <a:rPr sz="1100" spc="-5" dirty="0">
                <a:latin typeface="Cambria"/>
                <a:cs typeface="Cambria"/>
              </a:rPr>
              <a:t>alla</a:t>
            </a:r>
            <a:r>
              <a:rPr sz="1100" spc="30" dirty="0">
                <a:latin typeface="Cambria"/>
                <a:cs typeface="Cambria"/>
              </a:rPr>
              <a:t> </a:t>
            </a:r>
            <a:r>
              <a:rPr sz="1100" spc="-5" dirty="0">
                <a:latin typeface="Cambria"/>
                <a:cs typeface="Cambria"/>
              </a:rPr>
              <a:t>vita</a:t>
            </a:r>
            <a:r>
              <a:rPr sz="1100" spc="25" dirty="0">
                <a:latin typeface="Cambria"/>
                <a:cs typeface="Cambria"/>
              </a:rPr>
              <a:t> </a:t>
            </a:r>
            <a:r>
              <a:rPr sz="1100" spc="-5" dirty="0">
                <a:latin typeface="Cambria"/>
                <a:cs typeface="Cambria"/>
              </a:rPr>
              <a:t>democratica.</a:t>
            </a:r>
            <a:r>
              <a:rPr sz="1100" spc="30" dirty="0">
                <a:latin typeface="Cambria"/>
                <a:cs typeface="Cambria"/>
              </a:rPr>
              <a:t> </a:t>
            </a:r>
            <a:r>
              <a:rPr sz="1100" spc="-5" dirty="0">
                <a:latin typeface="Cambria"/>
                <a:cs typeface="Cambria"/>
              </a:rPr>
              <a:t>In</a:t>
            </a:r>
            <a:r>
              <a:rPr sz="1100" spc="25" dirty="0">
                <a:latin typeface="Cambria"/>
                <a:cs typeface="Cambria"/>
              </a:rPr>
              <a:t> </a:t>
            </a:r>
            <a:r>
              <a:rPr sz="1100" spc="-5" dirty="0">
                <a:latin typeface="Cambria"/>
                <a:cs typeface="Cambria"/>
              </a:rPr>
              <a:t>questo</a:t>
            </a:r>
            <a:r>
              <a:rPr sz="1100" spc="35" dirty="0">
                <a:latin typeface="Cambria"/>
                <a:cs typeface="Cambria"/>
              </a:rPr>
              <a:t> </a:t>
            </a:r>
            <a:r>
              <a:rPr sz="1100" spc="-5" dirty="0">
                <a:latin typeface="Cambria"/>
                <a:cs typeface="Cambria"/>
              </a:rPr>
              <a:t>senso”,</a:t>
            </a:r>
            <a:r>
              <a:rPr sz="1100" spc="30" dirty="0">
                <a:latin typeface="Cambria"/>
                <a:cs typeface="Cambria"/>
              </a:rPr>
              <a:t> </a:t>
            </a:r>
            <a:r>
              <a:rPr sz="1100" spc="-5" dirty="0">
                <a:latin typeface="Cambria"/>
                <a:cs typeface="Cambria"/>
              </a:rPr>
              <a:t>ha</a:t>
            </a:r>
            <a:r>
              <a:rPr sz="1100" spc="30" dirty="0">
                <a:latin typeface="Cambria"/>
                <a:cs typeface="Cambria"/>
              </a:rPr>
              <a:t> </a:t>
            </a:r>
            <a:r>
              <a:rPr sz="1100" spc="-5" dirty="0">
                <a:latin typeface="Cambria"/>
                <a:cs typeface="Cambria"/>
              </a:rPr>
              <a:t>concluso</a:t>
            </a:r>
            <a:r>
              <a:rPr sz="1100" spc="20" dirty="0">
                <a:latin typeface="Cambria"/>
                <a:cs typeface="Cambria"/>
              </a:rPr>
              <a:t> </a:t>
            </a:r>
            <a:r>
              <a:rPr sz="1100" spc="-5" dirty="0">
                <a:latin typeface="Cambria"/>
                <a:cs typeface="Cambria"/>
              </a:rPr>
              <a:t>Patuelli,</a:t>
            </a:r>
            <a:r>
              <a:rPr sz="1100" spc="20" dirty="0">
                <a:latin typeface="Cambria"/>
                <a:cs typeface="Cambria"/>
              </a:rPr>
              <a:t> </a:t>
            </a:r>
            <a:r>
              <a:rPr sz="1100" spc="-5" dirty="0">
                <a:latin typeface="Cambria"/>
                <a:cs typeface="Cambria"/>
              </a:rPr>
              <a:t>“un</a:t>
            </a:r>
            <a:r>
              <a:rPr sz="1100" spc="25" dirty="0">
                <a:latin typeface="Cambria"/>
                <a:cs typeface="Cambria"/>
              </a:rPr>
              <a:t> </a:t>
            </a:r>
            <a:r>
              <a:rPr sz="1100" spc="-5" dirty="0">
                <a:latin typeface="Cambria"/>
                <a:cs typeface="Cambria"/>
              </a:rPr>
              <a:t>ruolo</a:t>
            </a:r>
            <a:r>
              <a:rPr sz="1100" spc="35" dirty="0">
                <a:latin typeface="Cambria"/>
                <a:cs typeface="Cambria"/>
              </a:rPr>
              <a:t> </a:t>
            </a:r>
            <a:r>
              <a:rPr sz="1100" dirty="0">
                <a:latin typeface="Cambria"/>
                <a:cs typeface="Cambria"/>
              </a:rPr>
              <a:t>di</a:t>
            </a:r>
            <a:r>
              <a:rPr sz="1100" spc="20" dirty="0">
                <a:latin typeface="Cambria"/>
                <a:cs typeface="Cambria"/>
              </a:rPr>
              <a:t> </a:t>
            </a:r>
            <a:r>
              <a:rPr sz="1100" spc="-5" dirty="0">
                <a:latin typeface="Cambria"/>
                <a:cs typeface="Cambria"/>
              </a:rPr>
              <a:t>indirizzo</a:t>
            </a:r>
            <a:r>
              <a:rPr sz="1100" spc="20" dirty="0">
                <a:latin typeface="Cambria"/>
                <a:cs typeface="Cambria"/>
              </a:rPr>
              <a:t> </a:t>
            </a:r>
            <a:r>
              <a:rPr sz="1100" dirty="0">
                <a:latin typeface="Cambria"/>
                <a:cs typeface="Cambria"/>
              </a:rPr>
              <a:t>deve</a:t>
            </a:r>
            <a:endParaRPr sz="1100">
              <a:latin typeface="Cambria"/>
              <a:cs typeface="Cambria"/>
            </a:endParaRPr>
          </a:p>
          <a:p>
            <a:pPr marL="12700" marR="6985" algn="just">
              <a:lnSpc>
                <a:spcPts val="1280"/>
              </a:lnSpc>
              <a:spcBef>
                <a:spcPts val="20"/>
              </a:spcBef>
            </a:pPr>
            <a:r>
              <a:rPr sz="1100" dirty="0">
                <a:latin typeface="Cambria"/>
                <a:cs typeface="Cambria"/>
              </a:rPr>
              <a:t>essere svolto </a:t>
            </a:r>
            <a:r>
              <a:rPr sz="1100" spc="-5" dirty="0">
                <a:latin typeface="Cambria"/>
                <a:cs typeface="Cambria"/>
              </a:rPr>
              <a:t>anche dalla comunità economica tutta, </a:t>
            </a:r>
            <a:r>
              <a:rPr sz="1100" dirty="0">
                <a:latin typeface="Cambria"/>
                <a:cs typeface="Cambria"/>
              </a:rPr>
              <a:t>nella </a:t>
            </a:r>
            <a:r>
              <a:rPr sz="1100" spc="-5" dirty="0">
                <a:latin typeface="Cambria"/>
                <a:cs typeface="Cambria"/>
              </a:rPr>
              <a:t>consapevolezza che attraverso </a:t>
            </a:r>
            <a:r>
              <a:rPr sz="1100" spc="-10" dirty="0">
                <a:latin typeface="Cambria"/>
                <a:cs typeface="Cambria"/>
              </a:rPr>
              <a:t>la  </a:t>
            </a:r>
            <a:r>
              <a:rPr sz="1100" spc="-5" dirty="0">
                <a:latin typeface="Cambria"/>
                <a:cs typeface="Cambria"/>
              </a:rPr>
              <a:t>promozione</a:t>
            </a:r>
            <a:r>
              <a:rPr sz="1100" spc="160" dirty="0">
                <a:latin typeface="Cambria"/>
                <a:cs typeface="Cambria"/>
              </a:rPr>
              <a:t> </a:t>
            </a:r>
            <a:r>
              <a:rPr sz="1100" spc="-5" dirty="0">
                <a:latin typeface="Cambria"/>
                <a:cs typeface="Cambria"/>
              </a:rPr>
              <a:t>della</a:t>
            </a:r>
            <a:r>
              <a:rPr sz="1100" spc="145" dirty="0">
                <a:latin typeface="Cambria"/>
                <a:cs typeface="Cambria"/>
              </a:rPr>
              <a:t> </a:t>
            </a:r>
            <a:r>
              <a:rPr sz="1100" spc="-5" dirty="0">
                <a:latin typeface="Cambria"/>
                <a:cs typeface="Cambria"/>
              </a:rPr>
              <a:t>conoscenza</a:t>
            </a:r>
            <a:r>
              <a:rPr sz="1100" spc="165" dirty="0">
                <a:latin typeface="Cambria"/>
                <a:cs typeface="Cambria"/>
              </a:rPr>
              <a:t> </a:t>
            </a:r>
            <a:r>
              <a:rPr sz="1100" spc="-5" dirty="0">
                <a:latin typeface="Cambria"/>
                <a:cs typeface="Cambria"/>
              </a:rPr>
              <a:t>anche</a:t>
            </a:r>
            <a:r>
              <a:rPr sz="1100" spc="160" dirty="0">
                <a:latin typeface="Cambria"/>
                <a:cs typeface="Cambria"/>
              </a:rPr>
              <a:t> </a:t>
            </a:r>
            <a:r>
              <a:rPr sz="1100" spc="-5" dirty="0">
                <a:latin typeface="Cambria"/>
                <a:cs typeface="Cambria"/>
              </a:rPr>
              <a:t>presso</a:t>
            </a:r>
            <a:r>
              <a:rPr sz="1100" spc="150" dirty="0">
                <a:latin typeface="Cambria"/>
                <a:cs typeface="Cambria"/>
              </a:rPr>
              <a:t> </a:t>
            </a:r>
            <a:r>
              <a:rPr sz="1100" dirty="0">
                <a:latin typeface="Cambria"/>
                <a:cs typeface="Cambria"/>
              </a:rPr>
              <a:t>i</a:t>
            </a:r>
            <a:r>
              <a:rPr sz="1100" spc="170" dirty="0">
                <a:latin typeface="Cambria"/>
                <a:cs typeface="Cambria"/>
              </a:rPr>
              <a:t> </a:t>
            </a:r>
            <a:r>
              <a:rPr sz="1100" spc="-5" dirty="0">
                <a:latin typeface="Cambria"/>
                <a:cs typeface="Cambria"/>
              </a:rPr>
              <a:t>più</a:t>
            </a:r>
            <a:r>
              <a:rPr sz="1100" spc="150" dirty="0">
                <a:latin typeface="Cambria"/>
                <a:cs typeface="Cambria"/>
              </a:rPr>
              <a:t> </a:t>
            </a:r>
            <a:r>
              <a:rPr sz="1100" spc="-5" dirty="0">
                <a:latin typeface="Cambria"/>
                <a:cs typeface="Cambria"/>
              </a:rPr>
              <a:t>giovani</a:t>
            </a:r>
            <a:r>
              <a:rPr sz="1100" spc="150" dirty="0">
                <a:latin typeface="Cambria"/>
                <a:cs typeface="Cambria"/>
              </a:rPr>
              <a:t> </a:t>
            </a:r>
            <a:r>
              <a:rPr sz="1100" dirty="0">
                <a:latin typeface="Cambria"/>
                <a:cs typeface="Cambria"/>
              </a:rPr>
              <a:t>si</a:t>
            </a:r>
            <a:r>
              <a:rPr sz="1100" spc="170" dirty="0">
                <a:latin typeface="Cambria"/>
                <a:cs typeface="Cambria"/>
              </a:rPr>
              <a:t> </a:t>
            </a:r>
            <a:r>
              <a:rPr sz="1100" spc="-5" dirty="0">
                <a:latin typeface="Cambria"/>
                <a:cs typeface="Cambria"/>
              </a:rPr>
              <a:t>possa</a:t>
            </a:r>
            <a:r>
              <a:rPr sz="1100" spc="160" dirty="0">
                <a:latin typeface="Cambria"/>
                <a:cs typeface="Cambria"/>
              </a:rPr>
              <a:t> </a:t>
            </a:r>
            <a:r>
              <a:rPr sz="1100" spc="-5" dirty="0">
                <a:latin typeface="Cambria"/>
                <a:cs typeface="Cambria"/>
              </a:rPr>
              <a:t>realizzare</a:t>
            </a:r>
            <a:r>
              <a:rPr sz="1100" spc="165" dirty="0">
                <a:latin typeface="Cambria"/>
                <a:cs typeface="Cambria"/>
              </a:rPr>
              <a:t> </a:t>
            </a:r>
            <a:r>
              <a:rPr sz="1100" spc="-5" dirty="0">
                <a:latin typeface="Cambria"/>
                <a:cs typeface="Cambria"/>
              </a:rPr>
              <a:t>un</a:t>
            </a:r>
            <a:r>
              <a:rPr sz="1100" spc="155" dirty="0">
                <a:latin typeface="Cambria"/>
                <a:cs typeface="Cambria"/>
              </a:rPr>
              <a:t> </a:t>
            </a:r>
            <a:r>
              <a:rPr sz="1100" spc="-5" dirty="0">
                <a:latin typeface="Cambria"/>
                <a:cs typeface="Cambria"/>
              </a:rPr>
              <a:t>più</a:t>
            </a:r>
            <a:r>
              <a:rPr sz="1100" spc="160" dirty="0">
                <a:latin typeface="Cambria"/>
                <a:cs typeface="Cambria"/>
              </a:rPr>
              <a:t> </a:t>
            </a:r>
            <a:r>
              <a:rPr sz="1100" spc="-5" dirty="0">
                <a:latin typeface="Cambria"/>
                <a:cs typeface="Cambria"/>
              </a:rPr>
              <a:t>diffuso</a:t>
            </a:r>
            <a:r>
              <a:rPr sz="1100" spc="155" dirty="0">
                <a:latin typeface="Cambria"/>
                <a:cs typeface="Cambria"/>
              </a:rPr>
              <a:t> </a:t>
            </a:r>
            <a:r>
              <a:rPr sz="1100" spc="-5" dirty="0">
                <a:latin typeface="Cambria"/>
                <a:cs typeface="Cambria"/>
              </a:rPr>
              <a:t>senso</a:t>
            </a:r>
            <a:r>
              <a:rPr sz="1100" spc="160" dirty="0">
                <a:latin typeface="Cambria"/>
                <a:cs typeface="Cambria"/>
              </a:rPr>
              <a:t> </a:t>
            </a:r>
            <a:r>
              <a:rPr sz="1100" spc="-10" dirty="0">
                <a:latin typeface="Cambria"/>
                <a:cs typeface="Cambria"/>
              </a:rPr>
              <a:t>di</a:t>
            </a:r>
            <a:endParaRPr sz="1100">
              <a:latin typeface="Cambria"/>
              <a:cs typeface="Cambria"/>
            </a:endParaRPr>
          </a:p>
          <a:p>
            <a:pPr marL="12700" marR="9525" algn="just">
              <a:lnSpc>
                <a:spcPts val="1280"/>
              </a:lnSpc>
              <a:spcBef>
                <a:spcPts val="25"/>
              </a:spcBef>
            </a:pPr>
            <a:r>
              <a:rPr sz="1100" spc="-5" dirty="0">
                <a:latin typeface="Cambria"/>
                <a:cs typeface="Cambria"/>
              </a:rPr>
              <a:t>responsabilità, per una più ampia </a:t>
            </a:r>
            <a:r>
              <a:rPr sz="1100" dirty="0">
                <a:latin typeface="Cambria"/>
                <a:cs typeface="Cambria"/>
              </a:rPr>
              <a:t>e duratura </a:t>
            </a:r>
            <a:r>
              <a:rPr sz="1100" spc="-5" dirty="0">
                <a:latin typeface="Cambria"/>
                <a:cs typeface="Cambria"/>
              </a:rPr>
              <a:t>crescita </a:t>
            </a:r>
            <a:r>
              <a:rPr sz="1100" dirty="0">
                <a:latin typeface="Cambria"/>
                <a:cs typeface="Cambria"/>
              </a:rPr>
              <a:t>dei </a:t>
            </a:r>
            <a:r>
              <a:rPr sz="1100" spc="-5" dirty="0">
                <a:latin typeface="Cambria"/>
                <a:cs typeface="Cambria"/>
              </a:rPr>
              <a:t>nostri territori”.  L’importanza  sociale  </a:t>
            </a:r>
            <a:r>
              <a:rPr sz="1100" dirty="0">
                <a:latin typeface="Cambria"/>
                <a:cs typeface="Cambria"/>
              </a:rPr>
              <a:t>e  </a:t>
            </a:r>
            <a:r>
              <a:rPr sz="1100" spc="-5" dirty="0">
                <a:latin typeface="Cambria"/>
                <a:cs typeface="Cambria"/>
              </a:rPr>
              <a:t>culturale  </a:t>
            </a:r>
            <a:r>
              <a:rPr sz="1100" dirty="0">
                <a:latin typeface="Cambria"/>
                <a:cs typeface="Cambria"/>
              </a:rPr>
              <a:t>della  </a:t>
            </a:r>
            <a:r>
              <a:rPr sz="1100" spc="-5" dirty="0">
                <a:latin typeface="Cambria"/>
                <a:cs typeface="Cambria"/>
              </a:rPr>
              <a:t>manifestazione  </a:t>
            </a:r>
            <a:r>
              <a:rPr sz="1100" dirty="0">
                <a:latin typeface="Cambria"/>
                <a:cs typeface="Cambria"/>
              </a:rPr>
              <a:t>è  </a:t>
            </a:r>
            <a:r>
              <a:rPr sz="1100" spc="-5" dirty="0">
                <a:latin typeface="Cambria"/>
                <a:cs typeface="Cambria"/>
              </a:rPr>
              <a:t>quest’anno  testimoniata  anche  dalla</a:t>
            </a:r>
            <a:r>
              <a:rPr sz="1100" spc="-70" dirty="0">
                <a:latin typeface="Cambria"/>
                <a:cs typeface="Cambria"/>
              </a:rPr>
              <a:t> </a:t>
            </a:r>
            <a:r>
              <a:rPr sz="1100" spc="-5" dirty="0">
                <a:latin typeface="Cambria"/>
                <a:cs typeface="Cambria"/>
              </a:rPr>
              <a:t>media</a:t>
            </a:r>
            <a:endParaRPr sz="1100">
              <a:latin typeface="Cambria"/>
              <a:cs typeface="Cambria"/>
            </a:endParaRPr>
          </a:p>
          <a:p>
            <a:pPr marL="12700" marR="7620" algn="just">
              <a:lnSpc>
                <a:spcPts val="1280"/>
              </a:lnSpc>
              <a:spcBef>
                <a:spcPts val="20"/>
              </a:spcBef>
            </a:pPr>
            <a:r>
              <a:rPr sz="1100" spc="-5" dirty="0">
                <a:latin typeface="Cambria"/>
                <a:cs typeface="Cambria"/>
              </a:rPr>
              <a:t>partnership </a:t>
            </a:r>
            <a:r>
              <a:rPr sz="1100" dirty="0">
                <a:latin typeface="Cambria"/>
                <a:cs typeface="Cambria"/>
              </a:rPr>
              <a:t>della </a:t>
            </a:r>
            <a:r>
              <a:rPr sz="1100" spc="-5" dirty="0">
                <a:latin typeface="Cambria"/>
                <a:cs typeface="Cambria"/>
              </a:rPr>
              <a:t>RAI. Che </a:t>
            </a:r>
            <a:r>
              <a:rPr sz="1100" dirty="0">
                <a:latin typeface="Cambria"/>
                <a:cs typeface="Cambria"/>
              </a:rPr>
              <a:t>il </a:t>
            </a:r>
            <a:r>
              <a:rPr sz="1100" spc="-5" dirty="0">
                <a:latin typeface="Cambria"/>
                <a:cs typeface="Cambria"/>
              </a:rPr>
              <a:t>servizio pubblico riconosca </a:t>
            </a:r>
            <a:r>
              <a:rPr sz="1100" dirty="0">
                <a:latin typeface="Cambria"/>
                <a:cs typeface="Cambria"/>
              </a:rPr>
              <a:t>il </a:t>
            </a:r>
            <a:r>
              <a:rPr sz="1100" spc="-5" dirty="0">
                <a:latin typeface="Cambria"/>
                <a:cs typeface="Cambria"/>
              </a:rPr>
              <a:t>valore educativo </a:t>
            </a:r>
            <a:r>
              <a:rPr sz="1100" dirty="0">
                <a:latin typeface="Cambria"/>
                <a:cs typeface="Cambria"/>
              </a:rPr>
              <a:t>del </a:t>
            </a:r>
            <a:r>
              <a:rPr sz="1100" spc="-5" dirty="0">
                <a:latin typeface="Cambria"/>
                <a:cs typeface="Cambria"/>
              </a:rPr>
              <a:t>Festival per </a:t>
            </a:r>
            <a:r>
              <a:rPr sz="1100" dirty="0">
                <a:latin typeface="Cambria"/>
                <a:cs typeface="Cambria"/>
              </a:rPr>
              <a:t>i </a:t>
            </a:r>
            <a:r>
              <a:rPr sz="1100" spc="-5" dirty="0">
                <a:latin typeface="Cambria"/>
                <a:cs typeface="Cambria"/>
              </a:rPr>
              <a:t>giovani </a:t>
            </a:r>
            <a:r>
              <a:rPr sz="1100" dirty="0">
                <a:latin typeface="Cambria"/>
                <a:cs typeface="Cambria"/>
              </a:rPr>
              <a:t>è  </a:t>
            </a:r>
            <a:r>
              <a:rPr sz="1100" spc="-5" dirty="0">
                <a:latin typeface="Cambria"/>
                <a:cs typeface="Cambria"/>
              </a:rPr>
              <a:t>un         </a:t>
            </a:r>
            <a:r>
              <a:rPr sz="1100" spc="55" dirty="0">
                <a:latin typeface="Cambria"/>
                <a:cs typeface="Cambria"/>
              </a:rPr>
              <a:t> </a:t>
            </a:r>
            <a:r>
              <a:rPr sz="1100" spc="-5" dirty="0">
                <a:latin typeface="Cambria"/>
                <a:cs typeface="Cambria"/>
              </a:rPr>
              <a:t>contributo         </a:t>
            </a:r>
            <a:r>
              <a:rPr sz="1100" spc="65" dirty="0">
                <a:latin typeface="Cambria"/>
                <a:cs typeface="Cambria"/>
              </a:rPr>
              <a:t> </a:t>
            </a:r>
            <a:r>
              <a:rPr sz="1100" spc="-5" dirty="0">
                <a:latin typeface="Cambria"/>
                <a:cs typeface="Cambria"/>
              </a:rPr>
              <a:t>particolarmente         </a:t>
            </a:r>
            <a:r>
              <a:rPr sz="1100" spc="50" dirty="0">
                <a:latin typeface="Cambria"/>
                <a:cs typeface="Cambria"/>
              </a:rPr>
              <a:t> </a:t>
            </a:r>
            <a:r>
              <a:rPr sz="1100" spc="-5" dirty="0">
                <a:latin typeface="Cambria"/>
                <a:cs typeface="Cambria"/>
              </a:rPr>
              <a:t>significativo         </a:t>
            </a:r>
            <a:r>
              <a:rPr sz="1100" spc="55" dirty="0">
                <a:latin typeface="Cambria"/>
                <a:cs typeface="Cambria"/>
              </a:rPr>
              <a:t> </a:t>
            </a:r>
            <a:r>
              <a:rPr sz="1100" spc="-5" dirty="0">
                <a:latin typeface="Cambria"/>
                <a:cs typeface="Cambria"/>
              </a:rPr>
              <a:t>al         </a:t>
            </a:r>
            <a:r>
              <a:rPr sz="1100" spc="60" dirty="0">
                <a:latin typeface="Cambria"/>
                <a:cs typeface="Cambria"/>
              </a:rPr>
              <a:t> </a:t>
            </a:r>
            <a:r>
              <a:rPr sz="1100" spc="-5" dirty="0">
                <a:latin typeface="Cambria"/>
                <a:cs typeface="Cambria"/>
              </a:rPr>
              <a:t>rafforzamento         </a:t>
            </a:r>
            <a:r>
              <a:rPr sz="1100" spc="55" dirty="0">
                <a:latin typeface="Cambria"/>
                <a:cs typeface="Cambria"/>
              </a:rPr>
              <a:t> </a:t>
            </a:r>
            <a:r>
              <a:rPr sz="1100" spc="-5" dirty="0">
                <a:latin typeface="Cambria"/>
                <a:cs typeface="Cambria"/>
              </a:rPr>
              <a:t>dell’iniziativa.</a:t>
            </a:r>
            <a:endParaRPr sz="1100">
              <a:latin typeface="Cambria"/>
              <a:cs typeface="Cambria"/>
            </a:endParaRPr>
          </a:p>
          <a:p>
            <a:pPr marL="12700" marR="10160" algn="just">
              <a:lnSpc>
                <a:spcPts val="1280"/>
              </a:lnSpc>
              <a:spcBef>
                <a:spcPts val="20"/>
              </a:spcBef>
            </a:pPr>
            <a:r>
              <a:rPr sz="1100" spc="-5" dirty="0">
                <a:latin typeface="Cambria"/>
                <a:cs typeface="Cambria"/>
              </a:rPr>
              <a:t>Oltre </a:t>
            </a:r>
            <a:r>
              <a:rPr sz="1100" dirty="0">
                <a:latin typeface="Cambria"/>
                <a:cs typeface="Cambria"/>
              </a:rPr>
              <a:t>80 </a:t>
            </a:r>
            <a:r>
              <a:rPr sz="1100" spc="-5" dirty="0">
                <a:latin typeface="Cambria"/>
                <a:cs typeface="Cambria"/>
              </a:rPr>
              <a:t>gli eventi culturali che </a:t>
            </a:r>
            <a:r>
              <a:rPr sz="1100" dirty="0">
                <a:latin typeface="Cambria"/>
                <a:cs typeface="Cambria"/>
              </a:rPr>
              <a:t>si </a:t>
            </a:r>
            <a:r>
              <a:rPr sz="1100" spc="-5" dirty="0">
                <a:latin typeface="Cambria"/>
                <a:cs typeface="Cambria"/>
              </a:rPr>
              <a:t>svolgeranno </a:t>
            </a:r>
            <a:r>
              <a:rPr sz="1100" dirty="0">
                <a:latin typeface="Cambria"/>
                <a:cs typeface="Cambria"/>
              </a:rPr>
              <a:t>in </a:t>
            </a:r>
            <a:r>
              <a:rPr sz="1100" spc="-5" dirty="0">
                <a:latin typeface="Cambria"/>
                <a:cs typeface="Cambria"/>
              </a:rPr>
              <a:t>tutta la penisola </a:t>
            </a:r>
            <a:r>
              <a:rPr sz="1100" dirty="0">
                <a:latin typeface="Cambria"/>
                <a:cs typeface="Cambria"/>
              </a:rPr>
              <a:t>in 60 </a:t>
            </a:r>
            <a:r>
              <a:rPr sz="1100" spc="-5" dirty="0">
                <a:latin typeface="Cambria"/>
                <a:cs typeface="Cambria"/>
              </a:rPr>
              <a:t>città. </a:t>
            </a:r>
            <a:r>
              <a:rPr sz="1100" dirty="0">
                <a:latin typeface="Cambria"/>
                <a:cs typeface="Cambria"/>
              </a:rPr>
              <a:t>I </a:t>
            </a:r>
            <a:r>
              <a:rPr sz="1100" spc="-5" dirty="0">
                <a:latin typeface="Cambria"/>
                <a:cs typeface="Cambria"/>
              </a:rPr>
              <a:t>laboratori </a:t>
            </a:r>
            <a:r>
              <a:rPr sz="1100" dirty="0">
                <a:latin typeface="Cambria"/>
                <a:cs typeface="Cambria"/>
              </a:rPr>
              <a:t>e </a:t>
            </a:r>
            <a:r>
              <a:rPr sz="1100" spc="-5" dirty="0">
                <a:latin typeface="Cambria"/>
                <a:cs typeface="Cambria"/>
              </a:rPr>
              <a:t>le altre  attività   proposte,  coordinati   dalle   banche  </a:t>
            </a:r>
            <a:r>
              <a:rPr sz="1100" dirty="0">
                <a:latin typeface="Cambria"/>
                <a:cs typeface="Cambria"/>
              </a:rPr>
              <a:t>con  </a:t>
            </a:r>
            <a:r>
              <a:rPr sz="1100" spc="-10" dirty="0">
                <a:latin typeface="Cambria"/>
                <a:cs typeface="Cambria"/>
              </a:rPr>
              <a:t>la   </a:t>
            </a:r>
            <a:r>
              <a:rPr sz="1100" spc="-5" dirty="0">
                <a:latin typeface="Cambria"/>
                <a:cs typeface="Cambria"/>
              </a:rPr>
              <a:t>collaborazione   </a:t>
            </a:r>
            <a:r>
              <a:rPr sz="1100" dirty="0">
                <a:latin typeface="Cambria"/>
                <a:cs typeface="Cambria"/>
              </a:rPr>
              <a:t>di  </a:t>
            </a:r>
            <a:r>
              <a:rPr sz="1100" spc="-5" dirty="0">
                <a:latin typeface="Cambria"/>
                <a:cs typeface="Cambria"/>
              </a:rPr>
              <a:t>scuole,  musei,   biblioteche  </a:t>
            </a:r>
            <a:r>
              <a:rPr sz="1100" spc="175" dirty="0">
                <a:latin typeface="Cambria"/>
                <a:cs typeface="Cambria"/>
              </a:rPr>
              <a:t> </a:t>
            </a:r>
            <a:r>
              <a:rPr sz="1100" dirty="0">
                <a:latin typeface="Cambria"/>
                <a:cs typeface="Cambria"/>
              </a:rPr>
              <a:t>e</a:t>
            </a:r>
            <a:endParaRPr sz="1100">
              <a:latin typeface="Cambria"/>
              <a:cs typeface="Cambria"/>
            </a:endParaRPr>
          </a:p>
          <a:p>
            <a:pPr marL="12700" marR="6350" algn="just">
              <a:lnSpc>
                <a:spcPts val="1280"/>
              </a:lnSpc>
              <a:spcBef>
                <a:spcPts val="20"/>
              </a:spcBef>
            </a:pPr>
            <a:r>
              <a:rPr sz="1100" dirty="0">
                <a:latin typeface="Cambria"/>
                <a:cs typeface="Cambria"/>
              </a:rPr>
              <a:t>operatori </a:t>
            </a:r>
            <a:r>
              <a:rPr sz="1100" spc="-5" dirty="0">
                <a:latin typeface="Cambria"/>
                <a:cs typeface="Cambria"/>
              </a:rPr>
              <a:t>culturali, </a:t>
            </a:r>
            <a:r>
              <a:rPr sz="1100" dirty="0">
                <a:latin typeface="Cambria"/>
                <a:cs typeface="Cambria"/>
              </a:rPr>
              <a:t>si </a:t>
            </a:r>
            <a:r>
              <a:rPr sz="1100" spc="-5" dirty="0">
                <a:latin typeface="Cambria"/>
                <a:cs typeface="Cambria"/>
              </a:rPr>
              <a:t>svilupperanno attorno ad un </a:t>
            </a:r>
            <a:r>
              <a:rPr sz="1100" dirty="0">
                <a:latin typeface="Cambria"/>
                <a:cs typeface="Cambria"/>
              </a:rPr>
              <a:t>unico </a:t>
            </a:r>
            <a:r>
              <a:rPr sz="1100" spc="-5" dirty="0">
                <a:latin typeface="Cambria"/>
                <a:cs typeface="Cambria"/>
              </a:rPr>
              <a:t>tema ispiratore, declinato </a:t>
            </a:r>
            <a:r>
              <a:rPr sz="1100" dirty="0">
                <a:latin typeface="Cambria"/>
                <a:cs typeface="Cambria"/>
              </a:rPr>
              <a:t>da </a:t>
            </a:r>
            <a:r>
              <a:rPr sz="1100" spc="-5" dirty="0">
                <a:latin typeface="Cambria"/>
                <a:cs typeface="Cambria"/>
              </a:rPr>
              <a:t>ciascuna  </a:t>
            </a:r>
            <a:r>
              <a:rPr sz="1100" dirty="0">
                <a:latin typeface="Cambria"/>
                <a:cs typeface="Cambria"/>
              </a:rPr>
              <a:t>realtàcon</a:t>
            </a:r>
            <a:r>
              <a:rPr sz="1100" spc="90" dirty="0">
                <a:latin typeface="Cambria"/>
                <a:cs typeface="Cambria"/>
              </a:rPr>
              <a:t> </a:t>
            </a:r>
            <a:r>
              <a:rPr sz="1100" spc="-5" dirty="0">
                <a:latin typeface="Cambria"/>
                <a:cs typeface="Cambria"/>
              </a:rPr>
              <a:t>strumenti</a:t>
            </a:r>
            <a:r>
              <a:rPr sz="1100" spc="100" dirty="0">
                <a:latin typeface="Cambria"/>
                <a:cs typeface="Cambria"/>
              </a:rPr>
              <a:t> </a:t>
            </a:r>
            <a:r>
              <a:rPr sz="1100" spc="-5" dirty="0">
                <a:latin typeface="Cambria"/>
                <a:cs typeface="Cambria"/>
              </a:rPr>
              <a:t>diversi</a:t>
            </a:r>
            <a:r>
              <a:rPr sz="1100" spc="100" dirty="0">
                <a:latin typeface="Cambria"/>
                <a:cs typeface="Cambria"/>
              </a:rPr>
              <a:t> </a:t>
            </a:r>
            <a:r>
              <a:rPr sz="1100" dirty="0">
                <a:latin typeface="Cambria"/>
                <a:cs typeface="Cambria"/>
              </a:rPr>
              <a:t>e</a:t>
            </a:r>
            <a:r>
              <a:rPr sz="1100" spc="85" dirty="0">
                <a:latin typeface="Cambria"/>
                <a:cs typeface="Cambria"/>
              </a:rPr>
              <a:t> </a:t>
            </a:r>
            <a:r>
              <a:rPr sz="1100" dirty="0">
                <a:latin typeface="Cambria"/>
                <a:cs typeface="Cambria"/>
              </a:rPr>
              <a:t>da</a:t>
            </a:r>
            <a:r>
              <a:rPr sz="1100" spc="95" dirty="0">
                <a:latin typeface="Cambria"/>
                <a:cs typeface="Cambria"/>
              </a:rPr>
              <a:t> </a:t>
            </a:r>
            <a:r>
              <a:rPr sz="1100" spc="-5" dirty="0">
                <a:latin typeface="Cambria"/>
                <a:cs typeface="Cambria"/>
              </a:rPr>
              <a:t>punti</a:t>
            </a:r>
            <a:r>
              <a:rPr sz="1100" spc="85" dirty="0">
                <a:latin typeface="Cambria"/>
                <a:cs typeface="Cambria"/>
              </a:rPr>
              <a:t> </a:t>
            </a:r>
            <a:r>
              <a:rPr sz="1100" dirty="0">
                <a:latin typeface="Cambria"/>
                <a:cs typeface="Cambria"/>
              </a:rPr>
              <a:t>di</a:t>
            </a:r>
            <a:r>
              <a:rPr sz="1100" spc="100" dirty="0">
                <a:latin typeface="Cambria"/>
                <a:cs typeface="Cambria"/>
              </a:rPr>
              <a:t> </a:t>
            </a:r>
            <a:r>
              <a:rPr sz="1100" spc="-5" dirty="0">
                <a:latin typeface="Cambria"/>
                <a:cs typeface="Cambria"/>
              </a:rPr>
              <a:t>vista</a:t>
            </a:r>
            <a:r>
              <a:rPr sz="1100" spc="95" dirty="0">
                <a:latin typeface="Cambria"/>
                <a:cs typeface="Cambria"/>
              </a:rPr>
              <a:t> </a:t>
            </a:r>
            <a:r>
              <a:rPr sz="1100" spc="-5" dirty="0">
                <a:latin typeface="Cambria"/>
                <a:cs typeface="Cambria"/>
              </a:rPr>
              <a:t>differenti,</a:t>
            </a:r>
            <a:r>
              <a:rPr sz="1100" spc="95" dirty="0">
                <a:latin typeface="Cambria"/>
                <a:cs typeface="Cambria"/>
              </a:rPr>
              <a:t> </a:t>
            </a:r>
            <a:r>
              <a:rPr sz="1100" spc="-5" dirty="0">
                <a:latin typeface="Cambria"/>
                <a:cs typeface="Cambria"/>
              </a:rPr>
              <a:t>alla</a:t>
            </a:r>
            <a:r>
              <a:rPr sz="1100" spc="95" dirty="0">
                <a:latin typeface="Cambria"/>
                <a:cs typeface="Cambria"/>
              </a:rPr>
              <a:t> </a:t>
            </a:r>
            <a:r>
              <a:rPr sz="1100" spc="-5" dirty="0">
                <a:latin typeface="Cambria"/>
                <a:cs typeface="Cambria"/>
              </a:rPr>
              <a:t>luce</a:t>
            </a:r>
            <a:r>
              <a:rPr sz="1100" spc="95" dirty="0">
                <a:latin typeface="Cambria"/>
                <a:cs typeface="Cambria"/>
              </a:rPr>
              <a:t> </a:t>
            </a:r>
            <a:r>
              <a:rPr sz="1100" spc="-5" dirty="0">
                <a:latin typeface="Cambria"/>
                <a:cs typeface="Cambria"/>
              </a:rPr>
              <a:t>delle</a:t>
            </a:r>
            <a:r>
              <a:rPr sz="1100" spc="95" dirty="0">
                <a:latin typeface="Cambria"/>
                <a:cs typeface="Cambria"/>
              </a:rPr>
              <a:t> </a:t>
            </a:r>
            <a:r>
              <a:rPr sz="1100" spc="-5" dirty="0">
                <a:latin typeface="Cambria"/>
                <a:cs typeface="Cambria"/>
              </a:rPr>
              <a:t>proprie</a:t>
            </a:r>
            <a:r>
              <a:rPr sz="1100" spc="95" dirty="0">
                <a:latin typeface="Cambria"/>
                <a:cs typeface="Cambria"/>
              </a:rPr>
              <a:t> </a:t>
            </a:r>
            <a:r>
              <a:rPr sz="1100" spc="-5" dirty="0">
                <a:latin typeface="Cambria"/>
                <a:cs typeface="Cambria"/>
              </a:rPr>
              <a:t>specificità</a:t>
            </a:r>
            <a:r>
              <a:rPr sz="1100" spc="95" dirty="0">
                <a:latin typeface="Cambria"/>
                <a:cs typeface="Cambria"/>
              </a:rPr>
              <a:t> </a:t>
            </a:r>
            <a:r>
              <a:rPr sz="1100" dirty="0">
                <a:latin typeface="Cambria"/>
                <a:cs typeface="Cambria"/>
              </a:rPr>
              <a:t>e</a:t>
            </a:r>
            <a:r>
              <a:rPr sz="1100" spc="95" dirty="0">
                <a:latin typeface="Cambria"/>
                <a:cs typeface="Cambria"/>
              </a:rPr>
              <a:t> </a:t>
            </a:r>
            <a:r>
              <a:rPr sz="1100" spc="-10" dirty="0">
                <a:latin typeface="Cambria"/>
                <a:cs typeface="Cambria"/>
              </a:rPr>
              <a:t>di</a:t>
            </a:r>
            <a:r>
              <a:rPr sz="1100" spc="100" dirty="0">
                <a:latin typeface="Cambria"/>
                <a:cs typeface="Cambria"/>
              </a:rPr>
              <a:t> </a:t>
            </a:r>
            <a:r>
              <a:rPr sz="1100" spc="-5" dirty="0">
                <a:latin typeface="Cambria"/>
                <a:cs typeface="Cambria"/>
              </a:rPr>
              <a:t>quelle</a:t>
            </a:r>
            <a:endParaRPr sz="1100">
              <a:latin typeface="Cambria"/>
              <a:cs typeface="Cambria"/>
            </a:endParaRPr>
          </a:p>
          <a:p>
            <a:pPr marL="12700" marR="7620" algn="just">
              <a:lnSpc>
                <a:spcPts val="1280"/>
              </a:lnSpc>
              <a:spcBef>
                <a:spcPts val="20"/>
              </a:spcBef>
            </a:pPr>
            <a:r>
              <a:rPr sz="1100" dirty="0">
                <a:latin typeface="Cambria"/>
                <a:cs typeface="Cambria"/>
              </a:rPr>
              <a:t>del </a:t>
            </a:r>
            <a:r>
              <a:rPr sz="1100" spc="-5" dirty="0">
                <a:latin typeface="Cambria"/>
                <a:cs typeface="Cambria"/>
              </a:rPr>
              <a:t>territorio </a:t>
            </a:r>
            <a:r>
              <a:rPr sz="1100" spc="-10" dirty="0">
                <a:latin typeface="Cambria"/>
                <a:cs typeface="Cambria"/>
              </a:rPr>
              <a:t>di </a:t>
            </a:r>
            <a:r>
              <a:rPr sz="1100" spc="-5" dirty="0">
                <a:latin typeface="Cambria"/>
                <a:cs typeface="Cambria"/>
              </a:rPr>
              <a:t>appartenenza. </a:t>
            </a:r>
            <a:r>
              <a:rPr sz="1100" dirty="0">
                <a:latin typeface="Cambria"/>
                <a:cs typeface="Cambria"/>
              </a:rPr>
              <a:t>Per </a:t>
            </a:r>
            <a:r>
              <a:rPr sz="1100" spc="-5" dirty="0">
                <a:latin typeface="Cambria"/>
                <a:cs typeface="Cambria"/>
              </a:rPr>
              <a:t>questa seconda edizione del Festival </a:t>
            </a:r>
            <a:r>
              <a:rPr sz="1100" dirty="0">
                <a:latin typeface="Cambria"/>
                <a:cs typeface="Cambria"/>
              </a:rPr>
              <a:t>è </a:t>
            </a:r>
            <a:r>
              <a:rPr sz="1100" spc="-5" dirty="0">
                <a:latin typeface="Cambria"/>
                <a:cs typeface="Cambria"/>
              </a:rPr>
              <a:t>stato scelto come </a:t>
            </a:r>
            <a:r>
              <a:rPr sz="1100" spc="-10" dirty="0">
                <a:latin typeface="Cambria"/>
                <a:cs typeface="Cambria"/>
              </a:rPr>
              <a:t>filo  </a:t>
            </a:r>
            <a:r>
              <a:rPr sz="1100" dirty="0">
                <a:latin typeface="Cambria"/>
                <a:cs typeface="Cambria"/>
              </a:rPr>
              <a:t>conduttore </a:t>
            </a:r>
            <a:r>
              <a:rPr sz="1100" spc="-5" dirty="0">
                <a:latin typeface="Cambria"/>
                <a:cs typeface="Cambria"/>
              </a:rPr>
              <a:t>ideale </a:t>
            </a:r>
            <a:r>
              <a:rPr sz="1100" dirty="0">
                <a:latin typeface="Cambria"/>
                <a:cs typeface="Cambria"/>
              </a:rPr>
              <a:t>di </a:t>
            </a:r>
            <a:r>
              <a:rPr sz="1100" spc="-10" dirty="0">
                <a:latin typeface="Cambria"/>
                <a:cs typeface="Cambria"/>
              </a:rPr>
              <a:t>tutte </a:t>
            </a:r>
            <a:r>
              <a:rPr sz="1100" spc="-5" dirty="0">
                <a:latin typeface="Cambria"/>
                <a:cs typeface="Cambria"/>
              </a:rPr>
              <a:t>le iniziative “L’alfabeto </a:t>
            </a:r>
            <a:r>
              <a:rPr sz="1100" dirty="0">
                <a:latin typeface="Cambria"/>
                <a:cs typeface="Cambria"/>
              </a:rPr>
              <a:t>del </a:t>
            </a:r>
            <a:r>
              <a:rPr sz="1100" spc="-5" dirty="0">
                <a:latin typeface="Cambria"/>
                <a:cs typeface="Cambria"/>
              </a:rPr>
              <a:t>Mondo”. </a:t>
            </a:r>
            <a:r>
              <a:rPr sz="1100" dirty="0">
                <a:latin typeface="Cambria"/>
                <a:cs typeface="Cambria"/>
              </a:rPr>
              <a:t>Trarre </a:t>
            </a:r>
            <a:r>
              <a:rPr sz="1100" spc="-5" dirty="0">
                <a:latin typeface="Cambria"/>
                <a:cs typeface="Cambria"/>
              </a:rPr>
              <a:t>ispirazione dalla </a:t>
            </a:r>
            <a:r>
              <a:rPr sz="1100" spc="-10" dirty="0">
                <a:latin typeface="Cambria"/>
                <a:cs typeface="Cambria"/>
              </a:rPr>
              <a:t>natura,  </a:t>
            </a:r>
            <a:r>
              <a:rPr sz="1100" dirty="0">
                <a:latin typeface="Cambria"/>
                <a:cs typeface="Cambria"/>
              </a:rPr>
              <a:t>dall’opera</a:t>
            </a:r>
            <a:r>
              <a:rPr sz="1100" spc="25" dirty="0">
                <a:latin typeface="Cambria"/>
                <a:cs typeface="Cambria"/>
              </a:rPr>
              <a:t> </a:t>
            </a:r>
            <a:r>
              <a:rPr sz="1100" spc="-5" dirty="0">
                <a:latin typeface="Cambria"/>
                <a:cs typeface="Cambria"/>
              </a:rPr>
              <a:t>dell’uomo</a:t>
            </a:r>
            <a:r>
              <a:rPr sz="1100" spc="45" dirty="0">
                <a:latin typeface="Cambria"/>
                <a:cs typeface="Cambria"/>
              </a:rPr>
              <a:t> </a:t>
            </a:r>
            <a:r>
              <a:rPr sz="1100" dirty="0">
                <a:latin typeface="Cambria"/>
                <a:cs typeface="Cambria"/>
              </a:rPr>
              <a:t>e</a:t>
            </a:r>
            <a:r>
              <a:rPr sz="1100" spc="30" dirty="0">
                <a:latin typeface="Cambria"/>
                <a:cs typeface="Cambria"/>
              </a:rPr>
              <a:t> </a:t>
            </a:r>
            <a:r>
              <a:rPr sz="1100" spc="-5" dirty="0">
                <a:latin typeface="Cambria"/>
                <a:cs typeface="Cambria"/>
              </a:rPr>
              <a:t>dalle</a:t>
            </a:r>
            <a:r>
              <a:rPr sz="1100" spc="40" dirty="0">
                <a:latin typeface="Cambria"/>
                <a:cs typeface="Cambria"/>
              </a:rPr>
              <a:t> </a:t>
            </a:r>
            <a:r>
              <a:rPr sz="1100" spc="-5" dirty="0">
                <a:latin typeface="Cambria"/>
                <a:cs typeface="Cambria"/>
              </a:rPr>
              <a:t>proprie</a:t>
            </a:r>
            <a:r>
              <a:rPr sz="1100" spc="30" dirty="0">
                <a:latin typeface="Cambria"/>
                <a:cs typeface="Cambria"/>
              </a:rPr>
              <a:t> </a:t>
            </a:r>
            <a:r>
              <a:rPr sz="1100" spc="-5" dirty="0">
                <a:latin typeface="Cambria"/>
                <a:cs typeface="Cambria"/>
              </a:rPr>
              <a:t>emozioni,</a:t>
            </a:r>
            <a:r>
              <a:rPr sz="1100" spc="40" dirty="0">
                <a:latin typeface="Cambria"/>
                <a:cs typeface="Cambria"/>
              </a:rPr>
              <a:t> </a:t>
            </a:r>
            <a:r>
              <a:rPr sz="1100" spc="-5" dirty="0">
                <a:latin typeface="Cambria"/>
                <a:cs typeface="Cambria"/>
              </a:rPr>
              <a:t>imparare</a:t>
            </a:r>
            <a:r>
              <a:rPr sz="1100" spc="40" dirty="0">
                <a:latin typeface="Cambria"/>
                <a:cs typeface="Cambria"/>
              </a:rPr>
              <a:t> </a:t>
            </a:r>
            <a:r>
              <a:rPr sz="1100" dirty="0">
                <a:latin typeface="Cambria"/>
                <a:cs typeface="Cambria"/>
              </a:rPr>
              <a:t>a</a:t>
            </a:r>
            <a:r>
              <a:rPr sz="1100" spc="30" dirty="0">
                <a:latin typeface="Cambria"/>
                <a:cs typeface="Cambria"/>
              </a:rPr>
              <a:t> </a:t>
            </a:r>
            <a:r>
              <a:rPr sz="1100" spc="-5" dirty="0">
                <a:latin typeface="Cambria"/>
                <a:cs typeface="Cambria"/>
              </a:rPr>
              <a:t>riconoscere</a:t>
            </a:r>
            <a:r>
              <a:rPr sz="1100" spc="30" dirty="0">
                <a:latin typeface="Cambria"/>
                <a:cs typeface="Cambria"/>
              </a:rPr>
              <a:t> </a:t>
            </a:r>
            <a:r>
              <a:rPr sz="1100" dirty="0">
                <a:latin typeface="Cambria"/>
                <a:cs typeface="Cambria"/>
              </a:rPr>
              <a:t>e</a:t>
            </a:r>
            <a:r>
              <a:rPr sz="1100" spc="40" dirty="0">
                <a:latin typeface="Cambria"/>
                <a:cs typeface="Cambria"/>
              </a:rPr>
              <a:t> </a:t>
            </a:r>
            <a:r>
              <a:rPr sz="1100" dirty="0">
                <a:latin typeface="Cambria"/>
                <a:cs typeface="Cambria"/>
              </a:rPr>
              <a:t>a</a:t>
            </a:r>
            <a:r>
              <a:rPr sz="1100" spc="30" dirty="0">
                <a:latin typeface="Cambria"/>
                <a:cs typeface="Cambria"/>
              </a:rPr>
              <a:t> </a:t>
            </a:r>
            <a:r>
              <a:rPr sz="1100" spc="-5" dirty="0">
                <a:latin typeface="Cambria"/>
                <a:cs typeface="Cambria"/>
              </a:rPr>
              <a:t>leggere</a:t>
            </a:r>
            <a:r>
              <a:rPr sz="1100" spc="40" dirty="0">
                <a:latin typeface="Cambria"/>
                <a:cs typeface="Cambria"/>
              </a:rPr>
              <a:t> </a:t>
            </a:r>
            <a:r>
              <a:rPr sz="1100" dirty="0">
                <a:latin typeface="Cambria"/>
                <a:cs typeface="Cambria"/>
              </a:rPr>
              <a:t>i</a:t>
            </a:r>
            <a:r>
              <a:rPr sz="1100" spc="35" dirty="0">
                <a:latin typeface="Cambria"/>
                <a:cs typeface="Cambria"/>
              </a:rPr>
              <a:t> </a:t>
            </a:r>
            <a:r>
              <a:rPr sz="1100" spc="-5" dirty="0">
                <a:latin typeface="Cambria"/>
                <a:cs typeface="Cambria"/>
              </a:rPr>
              <a:t>segni</a:t>
            </a:r>
            <a:r>
              <a:rPr sz="1100" spc="35" dirty="0">
                <a:latin typeface="Cambria"/>
                <a:cs typeface="Cambria"/>
              </a:rPr>
              <a:t> </a:t>
            </a:r>
            <a:r>
              <a:rPr sz="1100" spc="-5" dirty="0">
                <a:latin typeface="Cambria"/>
                <a:cs typeface="Cambria"/>
              </a:rPr>
              <a:t>intorno</a:t>
            </a:r>
            <a:r>
              <a:rPr sz="1100" spc="45" dirty="0">
                <a:latin typeface="Cambria"/>
                <a:cs typeface="Cambria"/>
              </a:rPr>
              <a:t> </a:t>
            </a:r>
            <a:r>
              <a:rPr sz="1100" dirty="0">
                <a:latin typeface="Cambria"/>
                <a:cs typeface="Cambria"/>
              </a:rPr>
              <a:t>a</a:t>
            </a:r>
            <a:r>
              <a:rPr sz="1100" spc="25" dirty="0">
                <a:latin typeface="Cambria"/>
                <a:cs typeface="Cambria"/>
              </a:rPr>
              <a:t> </a:t>
            </a:r>
            <a:r>
              <a:rPr sz="1100" spc="-5" dirty="0">
                <a:latin typeface="Cambria"/>
                <a:cs typeface="Cambria"/>
              </a:rPr>
              <a:t>noi,</a:t>
            </a:r>
            <a:endParaRPr sz="1100">
              <a:latin typeface="Cambria"/>
              <a:cs typeface="Cambria"/>
            </a:endParaRPr>
          </a:p>
          <a:p>
            <a:pPr marL="12700" marR="7620" algn="just">
              <a:lnSpc>
                <a:spcPts val="1280"/>
              </a:lnSpc>
              <a:spcBef>
                <a:spcPts val="20"/>
              </a:spcBef>
            </a:pPr>
            <a:r>
              <a:rPr sz="1100" spc="-5" dirty="0">
                <a:latin typeface="Cambria"/>
                <a:cs typeface="Cambria"/>
              </a:rPr>
              <a:t>spostare </a:t>
            </a:r>
            <a:r>
              <a:rPr sz="1100" dirty="0">
                <a:latin typeface="Cambria"/>
                <a:cs typeface="Cambria"/>
              </a:rPr>
              <a:t>il </a:t>
            </a:r>
            <a:r>
              <a:rPr sz="1100" spc="-5" dirty="0">
                <a:latin typeface="Cambria"/>
                <a:cs typeface="Cambria"/>
              </a:rPr>
              <a:t>punto d’osservazione </a:t>
            </a:r>
            <a:r>
              <a:rPr sz="1100" dirty="0">
                <a:latin typeface="Cambria"/>
                <a:cs typeface="Cambria"/>
              </a:rPr>
              <a:t>e </a:t>
            </a:r>
            <a:r>
              <a:rPr sz="1100" spc="-5" dirty="0">
                <a:latin typeface="Cambria"/>
                <a:cs typeface="Cambria"/>
              </a:rPr>
              <a:t>reinterpretare </a:t>
            </a:r>
            <a:r>
              <a:rPr sz="1100" spc="-10" dirty="0">
                <a:latin typeface="Cambria"/>
                <a:cs typeface="Cambria"/>
              </a:rPr>
              <a:t>le </a:t>
            </a:r>
            <a:r>
              <a:rPr sz="1100" dirty="0">
                <a:latin typeface="Cambria"/>
                <a:cs typeface="Cambria"/>
              </a:rPr>
              <a:t>situazioni e i </a:t>
            </a:r>
            <a:r>
              <a:rPr sz="1100" spc="-5" dirty="0">
                <a:latin typeface="Cambria"/>
                <a:cs typeface="Cambria"/>
              </a:rPr>
              <a:t>loro significati, capire come nasceil  </a:t>
            </a:r>
            <a:r>
              <a:rPr sz="1100" dirty="0">
                <a:latin typeface="Cambria"/>
                <a:cs typeface="Cambria"/>
              </a:rPr>
              <a:t>racconto,</a:t>
            </a:r>
            <a:r>
              <a:rPr sz="1100" spc="60" dirty="0">
                <a:latin typeface="Cambria"/>
                <a:cs typeface="Cambria"/>
              </a:rPr>
              <a:t> </a:t>
            </a:r>
            <a:r>
              <a:rPr sz="1100" spc="-5" dirty="0">
                <a:latin typeface="Cambria"/>
                <a:cs typeface="Cambria"/>
              </a:rPr>
              <a:t>come</a:t>
            </a:r>
            <a:r>
              <a:rPr sz="1100" spc="75" dirty="0">
                <a:latin typeface="Cambria"/>
                <a:cs typeface="Cambria"/>
              </a:rPr>
              <a:t> </a:t>
            </a:r>
            <a:r>
              <a:rPr sz="1100" spc="-5" dirty="0">
                <a:latin typeface="Cambria"/>
                <a:cs typeface="Cambria"/>
              </a:rPr>
              <a:t>si</a:t>
            </a:r>
            <a:r>
              <a:rPr sz="1100" spc="80" dirty="0">
                <a:latin typeface="Cambria"/>
                <a:cs typeface="Cambria"/>
              </a:rPr>
              <a:t> </a:t>
            </a:r>
            <a:r>
              <a:rPr sz="1100" dirty="0">
                <a:latin typeface="Cambria"/>
                <a:cs typeface="Cambria"/>
              </a:rPr>
              <a:t>forma</a:t>
            </a:r>
            <a:r>
              <a:rPr sz="1100" spc="70" dirty="0">
                <a:latin typeface="Cambria"/>
                <a:cs typeface="Cambria"/>
              </a:rPr>
              <a:t> </a:t>
            </a:r>
            <a:r>
              <a:rPr sz="1100" dirty="0">
                <a:latin typeface="Cambria"/>
                <a:cs typeface="Cambria"/>
              </a:rPr>
              <a:t>e</a:t>
            </a:r>
            <a:r>
              <a:rPr sz="1100" spc="60" dirty="0">
                <a:latin typeface="Cambria"/>
                <a:cs typeface="Cambria"/>
              </a:rPr>
              <a:t> </a:t>
            </a:r>
            <a:r>
              <a:rPr sz="1100" dirty="0">
                <a:latin typeface="Cambria"/>
                <a:cs typeface="Cambria"/>
              </a:rPr>
              <a:t>con</a:t>
            </a:r>
            <a:r>
              <a:rPr sz="1100" spc="75" dirty="0">
                <a:latin typeface="Cambria"/>
                <a:cs typeface="Cambria"/>
              </a:rPr>
              <a:t> </a:t>
            </a:r>
            <a:r>
              <a:rPr sz="1100" spc="-5" dirty="0">
                <a:latin typeface="Cambria"/>
                <a:cs typeface="Cambria"/>
              </a:rPr>
              <a:t>quali</a:t>
            </a:r>
            <a:r>
              <a:rPr sz="1100" spc="75" dirty="0">
                <a:latin typeface="Cambria"/>
                <a:cs typeface="Cambria"/>
              </a:rPr>
              <a:t> </a:t>
            </a:r>
            <a:r>
              <a:rPr sz="1100" spc="-5" dirty="0">
                <a:latin typeface="Cambria"/>
                <a:cs typeface="Cambria"/>
              </a:rPr>
              <a:t>linguaggi</a:t>
            </a:r>
            <a:r>
              <a:rPr sz="1100" spc="75" dirty="0">
                <a:latin typeface="Cambria"/>
                <a:cs typeface="Cambria"/>
              </a:rPr>
              <a:t> </a:t>
            </a:r>
            <a:r>
              <a:rPr sz="1100" dirty="0">
                <a:latin typeface="Cambria"/>
                <a:cs typeface="Cambria"/>
              </a:rPr>
              <a:t>e</a:t>
            </a:r>
            <a:r>
              <a:rPr sz="1100" spc="80" dirty="0">
                <a:latin typeface="Cambria"/>
                <a:cs typeface="Cambria"/>
              </a:rPr>
              <a:t> </a:t>
            </a:r>
            <a:r>
              <a:rPr sz="1100" spc="-5" dirty="0">
                <a:latin typeface="Cambria"/>
                <a:cs typeface="Cambria"/>
              </a:rPr>
              <a:t>strumenti</a:t>
            </a:r>
            <a:r>
              <a:rPr sz="1100" spc="75" dirty="0">
                <a:latin typeface="Cambria"/>
                <a:cs typeface="Cambria"/>
              </a:rPr>
              <a:t> </a:t>
            </a:r>
            <a:r>
              <a:rPr sz="1100" spc="-5" dirty="0">
                <a:latin typeface="Cambria"/>
                <a:cs typeface="Cambria"/>
              </a:rPr>
              <a:t>si</a:t>
            </a:r>
            <a:r>
              <a:rPr sz="1100" spc="80" dirty="0">
                <a:latin typeface="Cambria"/>
                <a:cs typeface="Cambria"/>
              </a:rPr>
              <a:t> </a:t>
            </a:r>
            <a:r>
              <a:rPr sz="1100" spc="-5" dirty="0">
                <a:latin typeface="Cambria"/>
                <a:cs typeface="Cambria"/>
              </a:rPr>
              <a:t>può</a:t>
            </a:r>
            <a:r>
              <a:rPr sz="1100" spc="75" dirty="0">
                <a:latin typeface="Cambria"/>
                <a:cs typeface="Cambria"/>
              </a:rPr>
              <a:t> </a:t>
            </a:r>
            <a:r>
              <a:rPr sz="1100" spc="-5" dirty="0">
                <a:latin typeface="Cambria"/>
                <a:cs typeface="Cambria"/>
              </a:rPr>
              <a:t>declinare,</a:t>
            </a:r>
            <a:r>
              <a:rPr sz="1100" spc="60" dirty="0">
                <a:latin typeface="Cambria"/>
                <a:cs typeface="Cambria"/>
              </a:rPr>
              <a:t> </a:t>
            </a:r>
            <a:r>
              <a:rPr sz="1100" spc="-5" dirty="0">
                <a:latin typeface="Cambria"/>
                <a:cs typeface="Cambria"/>
              </a:rPr>
              <a:t>condividerlo</a:t>
            </a:r>
            <a:r>
              <a:rPr sz="1100" spc="80" dirty="0">
                <a:latin typeface="Cambria"/>
                <a:cs typeface="Cambria"/>
              </a:rPr>
              <a:t> </a:t>
            </a:r>
            <a:r>
              <a:rPr sz="1100" spc="-5" dirty="0">
                <a:latin typeface="Cambria"/>
                <a:cs typeface="Cambria"/>
              </a:rPr>
              <a:t>per</a:t>
            </a:r>
            <a:r>
              <a:rPr sz="1100" spc="70" dirty="0">
                <a:latin typeface="Cambria"/>
                <a:cs typeface="Cambria"/>
              </a:rPr>
              <a:t> </a:t>
            </a:r>
            <a:r>
              <a:rPr sz="1100" spc="-5" dirty="0">
                <a:latin typeface="Cambria"/>
                <a:cs typeface="Cambria"/>
              </a:rPr>
              <a:t>generare</a:t>
            </a:r>
            <a:endParaRPr sz="1100">
              <a:latin typeface="Cambria"/>
              <a:cs typeface="Cambria"/>
            </a:endParaRPr>
          </a:p>
          <a:p>
            <a:pPr marL="12700" marR="8890" algn="just">
              <a:lnSpc>
                <a:spcPts val="1280"/>
              </a:lnSpc>
              <a:spcBef>
                <a:spcPts val="20"/>
              </a:spcBef>
            </a:pPr>
            <a:r>
              <a:rPr sz="1100" spc="-5" dirty="0">
                <a:latin typeface="Cambria"/>
                <a:cs typeface="Cambria"/>
              </a:rPr>
              <a:t>poi altre infinitenarrazioni, ecco la sfida </a:t>
            </a:r>
            <a:r>
              <a:rPr sz="1100" dirty="0">
                <a:latin typeface="Cambria"/>
                <a:cs typeface="Cambria"/>
              </a:rPr>
              <a:t>di </a:t>
            </a:r>
            <a:r>
              <a:rPr sz="1100" spc="-5" dirty="0">
                <a:latin typeface="Cambria"/>
                <a:cs typeface="Cambria"/>
              </a:rPr>
              <a:t>quest’anno. </a:t>
            </a:r>
            <a:r>
              <a:rPr sz="1100" dirty="0">
                <a:latin typeface="Cambria"/>
                <a:cs typeface="Cambria"/>
              </a:rPr>
              <a:t>Un </a:t>
            </a:r>
            <a:r>
              <a:rPr sz="1100" spc="-5" dirty="0">
                <a:latin typeface="Cambria"/>
                <a:cs typeface="Cambria"/>
              </a:rPr>
              <a:t>tema estremamente attuale se </a:t>
            </a:r>
            <a:r>
              <a:rPr sz="1100" dirty="0">
                <a:latin typeface="Cambria"/>
                <a:cs typeface="Cambria"/>
              </a:rPr>
              <a:t>si </a:t>
            </a:r>
            <a:r>
              <a:rPr sz="1100" spc="-5" dirty="0">
                <a:latin typeface="Cambria"/>
                <a:cs typeface="Cambria"/>
              </a:rPr>
              <a:t>considera  </a:t>
            </a:r>
            <a:r>
              <a:rPr sz="1100" dirty="0">
                <a:latin typeface="Cambria"/>
                <a:cs typeface="Cambria"/>
              </a:rPr>
              <a:t>che, anche  </a:t>
            </a:r>
            <a:r>
              <a:rPr sz="1100" spc="-5" dirty="0">
                <a:latin typeface="Cambria"/>
                <a:cs typeface="Cambria"/>
              </a:rPr>
              <a:t>grazie  alle  nuove  tecnologie,  raccontare  </a:t>
            </a:r>
            <a:r>
              <a:rPr sz="1100" dirty="0">
                <a:latin typeface="Cambria"/>
                <a:cs typeface="Cambria"/>
              </a:rPr>
              <a:t>e  </a:t>
            </a:r>
            <a:r>
              <a:rPr sz="1100" spc="-5" dirty="0">
                <a:latin typeface="Cambria"/>
                <a:cs typeface="Cambria"/>
              </a:rPr>
              <a:t>raccontarsi  </a:t>
            </a:r>
            <a:r>
              <a:rPr sz="1100" dirty="0">
                <a:latin typeface="Cambria"/>
                <a:cs typeface="Cambria"/>
              </a:rPr>
              <a:t>è </a:t>
            </a:r>
            <a:r>
              <a:rPr sz="1100" spc="-5" dirty="0">
                <a:latin typeface="Cambria"/>
                <a:cs typeface="Cambria"/>
              </a:rPr>
              <a:t>oggi  un’attività  </a:t>
            </a:r>
            <a:r>
              <a:rPr sz="1100" dirty="0">
                <a:latin typeface="Cambria"/>
                <a:cs typeface="Cambria"/>
              </a:rPr>
              <a:t>che </a:t>
            </a:r>
            <a:r>
              <a:rPr sz="1100" spc="-5" dirty="0">
                <a:latin typeface="Cambria"/>
                <a:cs typeface="Cambria"/>
              </a:rPr>
              <a:t>ci</a:t>
            </a:r>
            <a:r>
              <a:rPr sz="1100" spc="130" dirty="0">
                <a:latin typeface="Cambria"/>
                <a:cs typeface="Cambria"/>
              </a:rPr>
              <a:t> </a:t>
            </a:r>
            <a:r>
              <a:rPr sz="1100" dirty="0">
                <a:latin typeface="Cambria"/>
                <a:cs typeface="Cambria"/>
              </a:rPr>
              <a:t>coinvolge</a:t>
            </a:r>
            <a:endParaRPr sz="1100">
              <a:latin typeface="Cambria"/>
              <a:cs typeface="Cambria"/>
            </a:endParaRPr>
          </a:p>
          <a:p>
            <a:pPr marL="12700" marR="9525" algn="just">
              <a:lnSpc>
                <a:spcPts val="1280"/>
              </a:lnSpc>
              <a:spcBef>
                <a:spcPts val="25"/>
              </a:spcBef>
            </a:pPr>
            <a:r>
              <a:rPr sz="1100" spc="-5" dirty="0">
                <a:latin typeface="Cambria"/>
                <a:cs typeface="Cambria"/>
              </a:rPr>
              <a:t>sempre più. La proposta </a:t>
            </a:r>
            <a:r>
              <a:rPr sz="1100" dirty="0">
                <a:latin typeface="Cambria"/>
                <a:cs typeface="Cambria"/>
              </a:rPr>
              <a:t>del </a:t>
            </a:r>
            <a:r>
              <a:rPr sz="1100" spc="-5" dirty="0">
                <a:latin typeface="Cambria"/>
                <a:cs typeface="Cambria"/>
              </a:rPr>
              <a:t>Festival </a:t>
            </a:r>
            <a:r>
              <a:rPr sz="1100" dirty="0">
                <a:latin typeface="Cambria"/>
                <a:cs typeface="Cambria"/>
              </a:rPr>
              <a:t>è </a:t>
            </a:r>
            <a:r>
              <a:rPr sz="1100" spc="-5" dirty="0">
                <a:latin typeface="Cambria"/>
                <a:cs typeface="Cambria"/>
              </a:rPr>
              <a:t>quindi quella </a:t>
            </a:r>
            <a:r>
              <a:rPr sz="1100" dirty="0">
                <a:latin typeface="Cambria"/>
                <a:cs typeface="Cambria"/>
              </a:rPr>
              <a:t>di </a:t>
            </a:r>
            <a:r>
              <a:rPr sz="1100" spc="-5" dirty="0">
                <a:latin typeface="Cambria"/>
                <a:cs typeface="Cambria"/>
              </a:rPr>
              <a:t>creare dei percorsi per stimolare un approccio  consapevole,   </a:t>
            </a:r>
            <a:r>
              <a:rPr sz="1100" spc="55" dirty="0">
                <a:latin typeface="Cambria"/>
                <a:cs typeface="Cambria"/>
              </a:rPr>
              <a:t> </a:t>
            </a:r>
            <a:r>
              <a:rPr sz="1100" spc="-5" dirty="0">
                <a:latin typeface="Cambria"/>
                <a:cs typeface="Cambria"/>
              </a:rPr>
              <a:t>pur   </a:t>
            </a:r>
            <a:r>
              <a:rPr sz="1100" spc="55" dirty="0">
                <a:latin typeface="Cambria"/>
                <a:cs typeface="Cambria"/>
              </a:rPr>
              <a:t> </a:t>
            </a:r>
            <a:r>
              <a:rPr sz="1100" spc="-5" dirty="0">
                <a:latin typeface="Cambria"/>
                <a:cs typeface="Cambria"/>
              </a:rPr>
              <a:t>rispettando   </a:t>
            </a:r>
            <a:r>
              <a:rPr sz="1100" spc="60" dirty="0">
                <a:latin typeface="Cambria"/>
                <a:cs typeface="Cambria"/>
              </a:rPr>
              <a:t> </a:t>
            </a:r>
            <a:r>
              <a:rPr sz="1100" spc="-5" dirty="0">
                <a:latin typeface="Cambria"/>
                <a:cs typeface="Cambria"/>
              </a:rPr>
              <a:t>la   </a:t>
            </a:r>
            <a:r>
              <a:rPr sz="1100" spc="35" dirty="0">
                <a:latin typeface="Cambria"/>
                <a:cs typeface="Cambria"/>
              </a:rPr>
              <a:t> </a:t>
            </a:r>
            <a:r>
              <a:rPr sz="1100" spc="-5" dirty="0">
                <a:latin typeface="Cambria"/>
                <a:cs typeface="Cambria"/>
              </a:rPr>
              <a:t>massima   </a:t>
            </a:r>
            <a:r>
              <a:rPr sz="1100" spc="45" dirty="0">
                <a:latin typeface="Cambria"/>
                <a:cs typeface="Cambria"/>
              </a:rPr>
              <a:t> </a:t>
            </a:r>
            <a:r>
              <a:rPr sz="1100" spc="-5" dirty="0">
                <a:latin typeface="Cambria"/>
                <a:cs typeface="Cambria"/>
              </a:rPr>
              <a:t>libertà   </a:t>
            </a:r>
            <a:r>
              <a:rPr sz="1100" spc="60" dirty="0">
                <a:latin typeface="Cambria"/>
                <a:cs typeface="Cambria"/>
              </a:rPr>
              <a:t> </a:t>
            </a:r>
            <a:r>
              <a:rPr sz="1100" spc="-5" dirty="0">
                <a:latin typeface="Cambria"/>
                <a:cs typeface="Cambria"/>
              </a:rPr>
              <a:t>espressiva   </a:t>
            </a:r>
            <a:r>
              <a:rPr sz="1100" spc="45" dirty="0">
                <a:latin typeface="Cambria"/>
                <a:cs typeface="Cambria"/>
              </a:rPr>
              <a:t> </a:t>
            </a:r>
            <a:r>
              <a:rPr sz="1100" dirty="0">
                <a:latin typeface="Cambria"/>
                <a:cs typeface="Cambria"/>
              </a:rPr>
              <a:t>dei   </a:t>
            </a:r>
            <a:r>
              <a:rPr sz="1100" spc="20" dirty="0">
                <a:latin typeface="Cambria"/>
                <a:cs typeface="Cambria"/>
              </a:rPr>
              <a:t> </a:t>
            </a:r>
            <a:r>
              <a:rPr sz="1100" spc="-5" dirty="0">
                <a:latin typeface="Cambria"/>
                <a:cs typeface="Cambria"/>
              </a:rPr>
              <a:t>bambini   </a:t>
            </a:r>
            <a:r>
              <a:rPr sz="1100" spc="65" dirty="0">
                <a:latin typeface="Cambria"/>
                <a:cs typeface="Cambria"/>
              </a:rPr>
              <a:t> </a:t>
            </a:r>
            <a:r>
              <a:rPr sz="1100" dirty="0">
                <a:latin typeface="Cambria"/>
                <a:cs typeface="Cambria"/>
              </a:rPr>
              <a:t>e   </a:t>
            </a:r>
            <a:r>
              <a:rPr sz="1100" spc="30" dirty="0">
                <a:latin typeface="Cambria"/>
                <a:cs typeface="Cambria"/>
              </a:rPr>
              <a:t> </a:t>
            </a:r>
            <a:r>
              <a:rPr sz="1100" spc="-5" dirty="0">
                <a:latin typeface="Cambria"/>
                <a:cs typeface="Cambria"/>
              </a:rPr>
              <a:t>dei   </a:t>
            </a:r>
            <a:r>
              <a:rPr sz="1100" spc="65" dirty="0">
                <a:latin typeface="Cambria"/>
                <a:cs typeface="Cambria"/>
              </a:rPr>
              <a:t> </a:t>
            </a:r>
            <a:r>
              <a:rPr sz="1100" spc="-5" dirty="0">
                <a:latin typeface="Cambria"/>
                <a:cs typeface="Cambria"/>
              </a:rPr>
              <a:t>ragazzi.</a:t>
            </a:r>
            <a:endParaRPr sz="1100">
              <a:latin typeface="Cambria"/>
              <a:cs typeface="Cambria"/>
            </a:endParaRPr>
          </a:p>
          <a:p>
            <a:pPr marL="12700" marR="6985" algn="just">
              <a:lnSpc>
                <a:spcPts val="1280"/>
              </a:lnSpc>
              <a:spcBef>
                <a:spcPts val="20"/>
              </a:spcBef>
            </a:pPr>
            <a:r>
              <a:rPr sz="1100" dirty="0">
                <a:latin typeface="Cambria"/>
                <a:cs typeface="Cambria"/>
              </a:rPr>
              <a:t>Due </a:t>
            </a:r>
            <a:r>
              <a:rPr sz="1100" spc="-5" dirty="0">
                <a:latin typeface="Cambria"/>
                <a:cs typeface="Cambria"/>
              </a:rPr>
              <a:t>avvenimenti quest’anno affiancheranno </a:t>
            </a:r>
            <a:r>
              <a:rPr sz="1100" dirty="0">
                <a:latin typeface="Cambria"/>
                <a:cs typeface="Cambria"/>
              </a:rPr>
              <a:t>il </a:t>
            </a:r>
            <a:r>
              <a:rPr sz="1100" spc="-5" dirty="0">
                <a:latin typeface="Cambria"/>
                <a:cs typeface="Cambria"/>
              </a:rPr>
              <a:t>Festival. “WWW </a:t>
            </a:r>
            <a:r>
              <a:rPr sz="1100" dirty="0">
                <a:latin typeface="Cambria"/>
                <a:cs typeface="Cambria"/>
              </a:rPr>
              <a:t>- </a:t>
            </a:r>
            <a:r>
              <a:rPr sz="1100" spc="-5" dirty="0">
                <a:latin typeface="Cambria"/>
                <a:cs typeface="Cambria"/>
              </a:rPr>
              <a:t>KnoW the </a:t>
            </a:r>
            <a:r>
              <a:rPr sz="1100" dirty="0">
                <a:latin typeface="Cambria"/>
                <a:cs typeface="Cambria"/>
              </a:rPr>
              <a:t>World </a:t>
            </a:r>
            <a:r>
              <a:rPr sz="1100" spc="-5" dirty="0">
                <a:latin typeface="Cambria"/>
                <a:cs typeface="Cambria"/>
              </a:rPr>
              <a:t>with Words” </a:t>
            </a:r>
            <a:r>
              <a:rPr sz="1100" dirty="0">
                <a:latin typeface="Cambria"/>
                <a:cs typeface="Cambria"/>
              </a:rPr>
              <a:t>si </a:t>
            </a:r>
            <a:r>
              <a:rPr sz="1100" spc="-5" dirty="0">
                <a:latin typeface="Cambria"/>
                <a:cs typeface="Cambria"/>
              </a:rPr>
              <a:t>terrà  </a:t>
            </a:r>
            <a:r>
              <a:rPr sz="1100" dirty="0">
                <a:latin typeface="Cambria"/>
                <a:cs typeface="Cambria"/>
              </a:rPr>
              <a:t>nel </a:t>
            </a:r>
            <a:r>
              <a:rPr sz="1100" spc="-5" dirty="0">
                <a:latin typeface="Cambria"/>
                <a:cs typeface="Cambria"/>
              </a:rPr>
              <a:t>giorno  </a:t>
            </a:r>
            <a:r>
              <a:rPr sz="1100" dirty="0">
                <a:latin typeface="Cambria"/>
                <a:cs typeface="Cambria"/>
              </a:rPr>
              <a:t>di </a:t>
            </a:r>
            <a:r>
              <a:rPr sz="1100" spc="-5" dirty="0">
                <a:latin typeface="Cambria"/>
                <a:cs typeface="Cambria"/>
              </a:rPr>
              <a:t>apertura del Festival, lunedì  </a:t>
            </a:r>
            <a:r>
              <a:rPr sz="1100" dirty="0">
                <a:latin typeface="Cambria"/>
                <a:cs typeface="Cambria"/>
              </a:rPr>
              <a:t>16 </a:t>
            </a:r>
            <a:r>
              <a:rPr sz="1100" spc="-5" dirty="0">
                <a:latin typeface="Cambria"/>
                <a:cs typeface="Cambria"/>
              </a:rPr>
              <a:t>marzo  </a:t>
            </a:r>
            <a:r>
              <a:rPr sz="1100" dirty="0">
                <a:latin typeface="Cambria"/>
                <a:cs typeface="Cambria"/>
              </a:rPr>
              <a:t>a </a:t>
            </a:r>
            <a:r>
              <a:rPr sz="1100" spc="-5" dirty="0">
                <a:latin typeface="Cambria"/>
                <a:cs typeface="Cambria"/>
              </a:rPr>
              <a:t>Napoli. Presso  </a:t>
            </a:r>
            <a:r>
              <a:rPr sz="1100" dirty="0">
                <a:latin typeface="Cambria"/>
                <a:cs typeface="Cambria"/>
              </a:rPr>
              <a:t>il </a:t>
            </a:r>
            <a:r>
              <a:rPr sz="1100" spc="-5" dirty="0">
                <a:latin typeface="Cambria"/>
                <a:cs typeface="Cambria"/>
              </a:rPr>
              <a:t>Museo  </a:t>
            </a:r>
            <a:r>
              <a:rPr sz="1100" dirty="0">
                <a:latin typeface="Cambria"/>
                <a:cs typeface="Cambria"/>
              </a:rPr>
              <a:t>d’Arte </a:t>
            </a:r>
            <a:r>
              <a:rPr sz="1100" spc="100" dirty="0">
                <a:latin typeface="Cambria"/>
                <a:cs typeface="Cambria"/>
              </a:rPr>
              <a:t> </a:t>
            </a:r>
            <a:r>
              <a:rPr sz="1100" spc="-5" dirty="0">
                <a:latin typeface="Cambria"/>
                <a:cs typeface="Cambria"/>
              </a:rPr>
              <a:t>contemporanea</a:t>
            </a:r>
            <a:endParaRPr sz="1100">
              <a:latin typeface="Cambria"/>
              <a:cs typeface="Cambria"/>
            </a:endParaRPr>
          </a:p>
          <a:p>
            <a:pPr marL="12700" marR="10160" algn="just">
              <a:lnSpc>
                <a:spcPts val="1280"/>
              </a:lnSpc>
              <a:spcBef>
                <a:spcPts val="20"/>
              </a:spcBef>
            </a:pPr>
            <a:r>
              <a:rPr sz="1100" spc="-5" dirty="0">
                <a:latin typeface="Cambria"/>
                <a:cs typeface="Cambria"/>
              </a:rPr>
              <a:t>Donnaregina (MADRE), l’artista </a:t>
            </a:r>
            <a:r>
              <a:rPr sz="1100" dirty="0">
                <a:latin typeface="Cambria"/>
                <a:cs typeface="Cambria"/>
              </a:rPr>
              <a:t>di </a:t>
            </a:r>
            <a:r>
              <a:rPr sz="1100" spc="-10" dirty="0">
                <a:latin typeface="Cambria"/>
                <a:cs typeface="Cambria"/>
              </a:rPr>
              <a:t>fama </a:t>
            </a:r>
            <a:r>
              <a:rPr sz="1100" spc="-5" dirty="0">
                <a:latin typeface="Cambria"/>
                <a:cs typeface="Cambria"/>
              </a:rPr>
              <a:t>internazionale Michelangelo Pistoletto sarà l’ospite  </a:t>
            </a:r>
            <a:r>
              <a:rPr sz="1100" dirty="0">
                <a:latin typeface="Cambria"/>
                <a:cs typeface="Cambria"/>
              </a:rPr>
              <a:t>d’eccezione</a:t>
            </a:r>
            <a:r>
              <a:rPr sz="1100" spc="180" dirty="0">
                <a:latin typeface="Cambria"/>
                <a:cs typeface="Cambria"/>
              </a:rPr>
              <a:t> </a:t>
            </a:r>
            <a:r>
              <a:rPr sz="1100" dirty="0">
                <a:latin typeface="Cambria"/>
                <a:cs typeface="Cambria"/>
              </a:rPr>
              <a:t>di</a:t>
            </a:r>
            <a:r>
              <a:rPr sz="1100" spc="185" dirty="0">
                <a:latin typeface="Cambria"/>
                <a:cs typeface="Cambria"/>
              </a:rPr>
              <a:t> </a:t>
            </a:r>
            <a:r>
              <a:rPr sz="1100" spc="-5" dirty="0">
                <a:latin typeface="Cambria"/>
                <a:cs typeface="Cambria"/>
              </a:rPr>
              <a:t>un</a:t>
            </a:r>
            <a:r>
              <a:rPr sz="1100" spc="185" dirty="0">
                <a:latin typeface="Cambria"/>
                <a:cs typeface="Cambria"/>
              </a:rPr>
              <a:t> </a:t>
            </a:r>
            <a:r>
              <a:rPr sz="1100" spc="-5" dirty="0">
                <a:latin typeface="Cambria"/>
                <a:cs typeface="Cambria"/>
              </a:rPr>
              <a:t>evento</a:t>
            </a:r>
            <a:r>
              <a:rPr sz="1100" spc="170" dirty="0">
                <a:latin typeface="Cambria"/>
                <a:cs typeface="Cambria"/>
              </a:rPr>
              <a:t> </a:t>
            </a:r>
            <a:r>
              <a:rPr sz="1100" spc="-5" dirty="0">
                <a:latin typeface="Cambria"/>
                <a:cs typeface="Cambria"/>
              </a:rPr>
              <a:t>per</a:t>
            </a:r>
            <a:r>
              <a:rPr sz="1100" spc="180" dirty="0">
                <a:latin typeface="Cambria"/>
                <a:cs typeface="Cambria"/>
              </a:rPr>
              <a:t> </a:t>
            </a:r>
            <a:r>
              <a:rPr sz="1100" spc="-5" dirty="0">
                <a:latin typeface="Cambria"/>
                <a:cs typeface="Cambria"/>
              </a:rPr>
              <a:t>ragazzi,</a:t>
            </a:r>
            <a:r>
              <a:rPr sz="1100" spc="190" dirty="0">
                <a:latin typeface="Cambria"/>
                <a:cs typeface="Cambria"/>
              </a:rPr>
              <a:t> </a:t>
            </a:r>
            <a:r>
              <a:rPr sz="1100" dirty="0">
                <a:latin typeface="Cambria"/>
                <a:cs typeface="Cambria"/>
              </a:rPr>
              <a:t>a</a:t>
            </a:r>
            <a:r>
              <a:rPr sz="1100" spc="170" dirty="0">
                <a:latin typeface="Cambria"/>
                <a:cs typeface="Cambria"/>
              </a:rPr>
              <a:t> </a:t>
            </a:r>
            <a:r>
              <a:rPr sz="1100" spc="-5" dirty="0">
                <a:latin typeface="Cambria"/>
                <a:cs typeface="Cambria"/>
              </a:rPr>
              <a:t>cura</a:t>
            </a:r>
            <a:r>
              <a:rPr sz="1100" spc="185" dirty="0">
                <a:latin typeface="Cambria"/>
                <a:cs typeface="Cambria"/>
              </a:rPr>
              <a:t> </a:t>
            </a:r>
            <a:r>
              <a:rPr sz="1100" spc="-5" dirty="0">
                <a:latin typeface="Cambria"/>
                <a:cs typeface="Cambria"/>
              </a:rPr>
              <a:t>del</a:t>
            </a:r>
            <a:r>
              <a:rPr sz="1100" spc="185" dirty="0">
                <a:latin typeface="Cambria"/>
                <a:cs typeface="Cambria"/>
              </a:rPr>
              <a:t> </a:t>
            </a:r>
            <a:r>
              <a:rPr sz="1100" spc="-5" dirty="0">
                <a:latin typeface="Cambria"/>
                <a:cs typeface="Cambria"/>
              </a:rPr>
              <a:t>Dipartimento</a:t>
            </a:r>
            <a:r>
              <a:rPr sz="1100" spc="185" dirty="0">
                <a:latin typeface="Cambria"/>
                <a:cs typeface="Cambria"/>
              </a:rPr>
              <a:t> </a:t>
            </a:r>
            <a:r>
              <a:rPr sz="1100" spc="-5" dirty="0">
                <a:latin typeface="Cambria"/>
                <a:cs typeface="Cambria"/>
              </a:rPr>
              <a:t>Educazione</a:t>
            </a:r>
            <a:r>
              <a:rPr sz="1100" spc="170" dirty="0">
                <a:latin typeface="Cambria"/>
                <a:cs typeface="Cambria"/>
              </a:rPr>
              <a:t> </a:t>
            </a:r>
            <a:r>
              <a:rPr sz="1100" spc="-5" dirty="0">
                <a:latin typeface="Cambria"/>
                <a:cs typeface="Cambria"/>
              </a:rPr>
              <a:t>Castello</a:t>
            </a:r>
            <a:r>
              <a:rPr sz="1100" spc="190" dirty="0">
                <a:latin typeface="Cambria"/>
                <a:cs typeface="Cambria"/>
              </a:rPr>
              <a:t> </a:t>
            </a:r>
            <a:r>
              <a:rPr sz="1100" dirty="0">
                <a:latin typeface="Cambria"/>
                <a:cs typeface="Cambria"/>
              </a:rPr>
              <a:t>di</a:t>
            </a:r>
            <a:r>
              <a:rPr sz="1100" spc="185" dirty="0">
                <a:latin typeface="Cambria"/>
                <a:cs typeface="Cambria"/>
              </a:rPr>
              <a:t> </a:t>
            </a:r>
            <a:r>
              <a:rPr sz="1100" spc="-5" dirty="0">
                <a:latin typeface="Cambria"/>
                <a:cs typeface="Cambria"/>
              </a:rPr>
              <a:t>Rivoli</a:t>
            </a:r>
            <a:r>
              <a:rPr sz="1100" spc="195" dirty="0">
                <a:latin typeface="Cambria"/>
                <a:cs typeface="Cambria"/>
              </a:rPr>
              <a:t> </a:t>
            </a:r>
            <a:r>
              <a:rPr sz="1100" spc="-5" dirty="0">
                <a:latin typeface="Cambria"/>
                <a:cs typeface="Cambria"/>
              </a:rPr>
              <a:t>Museo</a:t>
            </a:r>
            <a:endParaRPr sz="1100">
              <a:latin typeface="Cambria"/>
              <a:cs typeface="Cambria"/>
            </a:endParaRPr>
          </a:p>
          <a:p>
            <a:pPr marL="12700" marR="6985" algn="just">
              <a:lnSpc>
                <a:spcPts val="1280"/>
              </a:lnSpc>
              <a:spcBef>
                <a:spcPts val="20"/>
              </a:spcBef>
            </a:pPr>
            <a:r>
              <a:rPr sz="1100" dirty="0">
                <a:latin typeface="Cambria"/>
                <a:cs typeface="Cambria"/>
              </a:rPr>
              <a:t>d’Arte </a:t>
            </a:r>
            <a:r>
              <a:rPr sz="1100" spc="-5" dirty="0">
                <a:latin typeface="Cambria"/>
                <a:cs typeface="Cambria"/>
              </a:rPr>
              <a:t>Contemporanea in collaborazione </a:t>
            </a:r>
            <a:r>
              <a:rPr sz="1100" dirty="0">
                <a:latin typeface="Cambria"/>
                <a:cs typeface="Cambria"/>
              </a:rPr>
              <a:t>con </a:t>
            </a:r>
            <a:r>
              <a:rPr sz="1100" spc="-5" dirty="0">
                <a:latin typeface="Cambria"/>
                <a:cs typeface="Cambria"/>
              </a:rPr>
              <a:t>MADRE, </a:t>
            </a:r>
            <a:r>
              <a:rPr sz="1100" dirty="0">
                <a:latin typeface="Cambria"/>
                <a:cs typeface="Cambria"/>
              </a:rPr>
              <a:t>e Città </a:t>
            </a:r>
            <a:r>
              <a:rPr sz="1100" spc="-5" dirty="0">
                <a:latin typeface="Cambria"/>
                <a:cs typeface="Cambria"/>
              </a:rPr>
              <a:t>dell'arte </a:t>
            </a:r>
            <a:r>
              <a:rPr sz="1100" dirty="0">
                <a:latin typeface="Cambria"/>
                <a:cs typeface="Cambria"/>
              </a:rPr>
              <a:t>Fondazione </a:t>
            </a:r>
            <a:r>
              <a:rPr sz="1100" spc="-5" dirty="0">
                <a:latin typeface="Cambria"/>
                <a:cs typeface="Cambria"/>
              </a:rPr>
              <a:t>Pistoletto. Un  esempio  </a:t>
            </a:r>
            <a:r>
              <a:rPr sz="1100" dirty="0">
                <a:latin typeface="Cambria"/>
                <a:cs typeface="Cambria"/>
              </a:rPr>
              <a:t>della  </a:t>
            </a:r>
            <a:r>
              <a:rPr sz="1100" spc="-5" dirty="0">
                <a:latin typeface="Cambria"/>
                <a:cs typeface="Cambria"/>
              </a:rPr>
              <a:t>forza  </a:t>
            </a:r>
            <a:r>
              <a:rPr sz="1100" dirty="0">
                <a:latin typeface="Cambria"/>
                <a:cs typeface="Cambria"/>
              </a:rPr>
              <a:t>del  </a:t>
            </a:r>
            <a:r>
              <a:rPr sz="1100" spc="-5" dirty="0">
                <a:latin typeface="Cambria"/>
                <a:cs typeface="Cambria"/>
              </a:rPr>
              <a:t>networktra  musei,  istituzioni  culturali  </a:t>
            </a:r>
            <a:r>
              <a:rPr sz="1100" dirty="0">
                <a:latin typeface="Cambria"/>
                <a:cs typeface="Cambria"/>
              </a:rPr>
              <a:t>e  </a:t>
            </a:r>
            <a:r>
              <a:rPr sz="1100" spc="-5" dirty="0">
                <a:latin typeface="Cambria"/>
                <a:cs typeface="Cambria"/>
              </a:rPr>
              <a:t>banche  accomunati  </a:t>
            </a:r>
            <a:r>
              <a:rPr sz="1100" dirty="0">
                <a:latin typeface="Cambria"/>
                <a:cs typeface="Cambria"/>
              </a:rPr>
              <a:t>da  </a:t>
            </a:r>
            <a:r>
              <a:rPr sz="1100" spc="-5" dirty="0">
                <a:latin typeface="Cambria"/>
                <a:cs typeface="Cambria"/>
              </a:rPr>
              <a:t>progetti</a:t>
            </a:r>
            <a:r>
              <a:rPr sz="1100" spc="200" dirty="0">
                <a:latin typeface="Cambria"/>
                <a:cs typeface="Cambria"/>
              </a:rPr>
              <a:t> </a:t>
            </a:r>
            <a:r>
              <a:rPr sz="1100" dirty="0">
                <a:latin typeface="Cambria"/>
                <a:cs typeface="Cambria"/>
              </a:rPr>
              <a:t>e</a:t>
            </a:r>
            <a:endParaRPr sz="1100">
              <a:latin typeface="Cambria"/>
              <a:cs typeface="Cambria"/>
            </a:endParaRPr>
          </a:p>
          <a:p>
            <a:pPr marL="12700" algn="just">
              <a:lnSpc>
                <a:spcPts val="1265"/>
              </a:lnSpc>
            </a:pPr>
            <a:r>
              <a:rPr sz="1100" spc="-5" dirty="0">
                <a:latin typeface="Cambria"/>
                <a:cs typeface="Cambria"/>
              </a:rPr>
              <a:t>visioni </a:t>
            </a:r>
            <a:r>
              <a:rPr sz="1100" spc="95" dirty="0">
                <a:latin typeface="Cambria"/>
                <a:cs typeface="Cambria"/>
              </a:rPr>
              <a:t> </a:t>
            </a:r>
            <a:r>
              <a:rPr sz="1100" spc="-5" dirty="0">
                <a:latin typeface="Cambria"/>
                <a:cs typeface="Cambria"/>
              </a:rPr>
              <a:t>condivisi </a:t>
            </a:r>
            <a:r>
              <a:rPr sz="1100" spc="110" dirty="0">
                <a:latin typeface="Cambria"/>
                <a:cs typeface="Cambria"/>
              </a:rPr>
              <a:t> </a:t>
            </a:r>
            <a:r>
              <a:rPr sz="1100" dirty="0">
                <a:latin typeface="Cambria"/>
                <a:cs typeface="Cambria"/>
              </a:rPr>
              <a:t>nel </a:t>
            </a:r>
            <a:r>
              <a:rPr sz="1100" spc="90" dirty="0">
                <a:latin typeface="Cambria"/>
                <a:cs typeface="Cambria"/>
              </a:rPr>
              <a:t> </a:t>
            </a:r>
            <a:r>
              <a:rPr sz="1100" spc="-5" dirty="0">
                <a:latin typeface="Cambria"/>
                <a:cs typeface="Cambria"/>
              </a:rPr>
              <a:t>tempo, </a:t>
            </a:r>
            <a:r>
              <a:rPr sz="1100" spc="95" dirty="0">
                <a:latin typeface="Cambria"/>
                <a:cs typeface="Cambria"/>
              </a:rPr>
              <a:t> </a:t>
            </a:r>
            <a:r>
              <a:rPr sz="1100" spc="-5" dirty="0">
                <a:latin typeface="Cambria"/>
                <a:cs typeface="Cambria"/>
              </a:rPr>
              <a:t>capacità </a:t>
            </a:r>
            <a:r>
              <a:rPr sz="1100" spc="90" dirty="0">
                <a:latin typeface="Cambria"/>
                <a:cs typeface="Cambria"/>
              </a:rPr>
              <a:t> </a:t>
            </a:r>
            <a:r>
              <a:rPr sz="1100" dirty="0">
                <a:latin typeface="Cambria"/>
                <a:cs typeface="Cambria"/>
              </a:rPr>
              <a:t>di </a:t>
            </a:r>
            <a:r>
              <a:rPr sz="1100" spc="90" dirty="0">
                <a:latin typeface="Cambria"/>
                <a:cs typeface="Cambria"/>
              </a:rPr>
              <a:t> </a:t>
            </a:r>
            <a:r>
              <a:rPr sz="1100" spc="-5" dirty="0">
                <a:latin typeface="Cambria"/>
                <a:cs typeface="Cambria"/>
              </a:rPr>
              <a:t>sinergia </a:t>
            </a:r>
            <a:r>
              <a:rPr sz="1100" spc="105" dirty="0">
                <a:latin typeface="Cambria"/>
                <a:cs typeface="Cambria"/>
              </a:rPr>
              <a:t> </a:t>
            </a:r>
            <a:r>
              <a:rPr sz="1100" spc="-5" dirty="0">
                <a:latin typeface="Cambria"/>
                <a:cs typeface="Cambria"/>
              </a:rPr>
              <a:t>che </a:t>
            </a:r>
            <a:r>
              <a:rPr sz="1100" spc="100" dirty="0">
                <a:latin typeface="Cambria"/>
                <a:cs typeface="Cambria"/>
              </a:rPr>
              <a:t> </a:t>
            </a:r>
            <a:r>
              <a:rPr sz="1100" dirty="0">
                <a:latin typeface="Cambria"/>
                <a:cs typeface="Cambria"/>
              </a:rPr>
              <a:t>il </a:t>
            </a:r>
            <a:r>
              <a:rPr sz="1100" spc="85" dirty="0">
                <a:latin typeface="Cambria"/>
                <a:cs typeface="Cambria"/>
              </a:rPr>
              <a:t> </a:t>
            </a:r>
            <a:r>
              <a:rPr sz="1100" spc="-5" dirty="0">
                <a:latin typeface="Cambria"/>
                <a:cs typeface="Cambria"/>
              </a:rPr>
              <a:t>Festival </a:t>
            </a:r>
            <a:r>
              <a:rPr sz="1100" spc="105" dirty="0">
                <a:latin typeface="Cambria"/>
                <a:cs typeface="Cambria"/>
              </a:rPr>
              <a:t> </a:t>
            </a:r>
            <a:r>
              <a:rPr sz="1100" spc="-5" dirty="0">
                <a:latin typeface="Cambria"/>
                <a:cs typeface="Cambria"/>
              </a:rPr>
              <a:t>della </a:t>
            </a:r>
            <a:r>
              <a:rPr sz="1100" spc="95" dirty="0">
                <a:latin typeface="Cambria"/>
                <a:cs typeface="Cambria"/>
              </a:rPr>
              <a:t> </a:t>
            </a:r>
            <a:r>
              <a:rPr sz="1100" spc="-5" dirty="0">
                <a:latin typeface="Cambria"/>
                <a:cs typeface="Cambria"/>
              </a:rPr>
              <a:t>Cultura </a:t>
            </a:r>
            <a:r>
              <a:rPr sz="1100" spc="95" dirty="0">
                <a:latin typeface="Cambria"/>
                <a:cs typeface="Cambria"/>
              </a:rPr>
              <a:t> </a:t>
            </a:r>
            <a:r>
              <a:rPr sz="1100" spc="-5" dirty="0">
                <a:latin typeface="Cambria"/>
                <a:cs typeface="Cambria"/>
              </a:rPr>
              <a:t>Creativa </a:t>
            </a:r>
            <a:r>
              <a:rPr sz="1100" spc="90" dirty="0">
                <a:latin typeface="Cambria"/>
                <a:cs typeface="Cambria"/>
              </a:rPr>
              <a:t> </a:t>
            </a:r>
            <a:r>
              <a:rPr sz="1100" spc="-5" dirty="0">
                <a:latin typeface="Cambria"/>
                <a:cs typeface="Cambria"/>
              </a:rPr>
              <a:t>incentiva.</a:t>
            </a:r>
            <a:endParaRPr sz="1100">
              <a:latin typeface="Cambria"/>
              <a:cs typeface="Cambria"/>
            </a:endParaRP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dirty="0">
                <a:latin typeface="Arial"/>
                <a:cs typeface="Arial"/>
              </a:rPr>
              <a:t>Sienanews.it  </a:t>
            </a:r>
            <a:r>
              <a:rPr sz="1600" b="1" spc="-5" dirty="0">
                <a:latin typeface="Arial"/>
                <a:cs typeface="Arial"/>
              </a:rPr>
              <a:t>20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62355" y="3575557"/>
            <a:ext cx="6297295" cy="0"/>
          </a:xfrm>
          <a:custGeom>
            <a:avLst/>
            <a:gdLst/>
            <a:ahLst/>
            <a:cxnLst/>
            <a:rect l="l" t="t" r="r" b="b"/>
            <a:pathLst>
              <a:path w="6297295">
                <a:moveTo>
                  <a:pt x="0" y="0"/>
                </a:moveTo>
                <a:lnTo>
                  <a:pt x="6296914" y="0"/>
                </a:lnTo>
              </a:path>
            </a:pathLst>
          </a:custGeom>
          <a:ln w="9144">
            <a:solidFill>
              <a:srgbClr val="EEEEEE"/>
            </a:solidFill>
          </a:ln>
        </p:spPr>
        <p:txBody>
          <a:bodyPr wrap="square" lIns="0" tIns="0" rIns="0" bIns="0" rtlCol="0"/>
          <a:lstStyle/>
          <a:p>
            <a:endParaRPr/>
          </a:p>
        </p:txBody>
      </p:sp>
      <p:sp>
        <p:nvSpPr>
          <p:cNvPr id="5" name="object 5"/>
          <p:cNvSpPr/>
          <p:nvPr/>
        </p:nvSpPr>
        <p:spPr>
          <a:xfrm>
            <a:off x="600455" y="3580205"/>
            <a:ext cx="0" cy="309880"/>
          </a:xfrm>
          <a:custGeom>
            <a:avLst/>
            <a:gdLst/>
            <a:ahLst/>
            <a:cxnLst/>
            <a:rect l="l" t="t" r="r" b="b"/>
            <a:pathLst>
              <a:path h="309879">
                <a:moveTo>
                  <a:pt x="0" y="0"/>
                </a:moveTo>
                <a:lnTo>
                  <a:pt x="0" y="309676"/>
                </a:lnTo>
              </a:path>
            </a:pathLst>
          </a:custGeom>
          <a:ln w="76200">
            <a:solidFill>
              <a:srgbClr val="CD1712"/>
            </a:solidFill>
          </a:ln>
        </p:spPr>
        <p:txBody>
          <a:bodyPr wrap="square" lIns="0" tIns="0" rIns="0" bIns="0" rtlCol="0"/>
          <a:lstStyle/>
          <a:p>
            <a:endParaRPr/>
          </a:p>
        </p:txBody>
      </p:sp>
      <p:sp>
        <p:nvSpPr>
          <p:cNvPr id="6" name="object 6"/>
          <p:cNvSpPr txBox="1"/>
          <p:nvPr/>
        </p:nvSpPr>
        <p:spPr>
          <a:xfrm>
            <a:off x="706627" y="3573297"/>
            <a:ext cx="6119495" cy="592455"/>
          </a:xfrm>
          <a:prstGeom prst="rect">
            <a:avLst/>
          </a:prstGeom>
        </p:spPr>
        <p:txBody>
          <a:bodyPr vert="horz" wrap="square" lIns="0" tIns="12700" rIns="0" bIns="0" rtlCol="0">
            <a:spAutoFit/>
          </a:bodyPr>
          <a:lstStyle/>
          <a:p>
            <a:pPr marL="12700" marR="5080">
              <a:lnSpc>
                <a:spcPct val="112700"/>
              </a:lnSpc>
              <a:spcBef>
                <a:spcPts val="100"/>
              </a:spcBef>
            </a:pPr>
            <a:r>
              <a:rPr sz="1650" spc="-50" dirty="0">
                <a:solidFill>
                  <a:srgbClr val="212121"/>
                </a:solidFill>
                <a:latin typeface="Palatino Linotype"/>
                <a:cs typeface="Palatino Linotype"/>
              </a:rPr>
              <a:t>Con</a:t>
            </a:r>
            <a:r>
              <a:rPr sz="1650" spc="-155" dirty="0">
                <a:solidFill>
                  <a:srgbClr val="212121"/>
                </a:solidFill>
                <a:latin typeface="Palatino Linotype"/>
                <a:cs typeface="Palatino Linotype"/>
              </a:rPr>
              <a:t> </a:t>
            </a:r>
            <a:r>
              <a:rPr sz="1650" spc="-65" dirty="0">
                <a:solidFill>
                  <a:srgbClr val="212121"/>
                </a:solidFill>
                <a:latin typeface="Palatino Linotype"/>
                <a:cs typeface="Palatino Linotype"/>
              </a:rPr>
              <a:t>Banca</a:t>
            </a:r>
            <a:r>
              <a:rPr sz="1650" spc="-160" dirty="0">
                <a:solidFill>
                  <a:srgbClr val="212121"/>
                </a:solidFill>
                <a:latin typeface="Palatino Linotype"/>
                <a:cs typeface="Palatino Linotype"/>
              </a:rPr>
              <a:t> </a:t>
            </a:r>
            <a:r>
              <a:rPr sz="1650" spc="-60" dirty="0">
                <a:solidFill>
                  <a:srgbClr val="212121"/>
                </a:solidFill>
                <a:latin typeface="Palatino Linotype"/>
                <a:cs typeface="Palatino Linotype"/>
              </a:rPr>
              <a:t>Monte</a:t>
            </a:r>
            <a:r>
              <a:rPr sz="1650" spc="-165" dirty="0">
                <a:solidFill>
                  <a:srgbClr val="212121"/>
                </a:solidFill>
                <a:latin typeface="Palatino Linotype"/>
                <a:cs typeface="Palatino Linotype"/>
              </a:rPr>
              <a:t> </a:t>
            </a:r>
            <a:r>
              <a:rPr sz="1650" spc="-50" dirty="0">
                <a:solidFill>
                  <a:srgbClr val="212121"/>
                </a:solidFill>
                <a:latin typeface="Palatino Linotype"/>
                <a:cs typeface="Palatino Linotype"/>
              </a:rPr>
              <a:t>dei</a:t>
            </a:r>
            <a:r>
              <a:rPr sz="1650" spc="-150" dirty="0">
                <a:solidFill>
                  <a:srgbClr val="212121"/>
                </a:solidFill>
                <a:latin typeface="Palatino Linotype"/>
                <a:cs typeface="Palatino Linotype"/>
              </a:rPr>
              <a:t> </a:t>
            </a:r>
            <a:r>
              <a:rPr sz="1650" spc="-65" dirty="0">
                <a:solidFill>
                  <a:srgbClr val="212121"/>
                </a:solidFill>
                <a:latin typeface="Palatino Linotype"/>
                <a:cs typeface="Palatino Linotype"/>
              </a:rPr>
              <a:t>Paschi</a:t>
            </a:r>
            <a:r>
              <a:rPr sz="1650" spc="-155" dirty="0">
                <a:solidFill>
                  <a:srgbClr val="212121"/>
                </a:solidFill>
                <a:latin typeface="Palatino Linotype"/>
                <a:cs typeface="Palatino Linotype"/>
              </a:rPr>
              <a:t> </a:t>
            </a:r>
            <a:r>
              <a:rPr sz="1650" spc="-65" dirty="0">
                <a:solidFill>
                  <a:srgbClr val="212121"/>
                </a:solidFill>
                <a:latin typeface="Palatino Linotype"/>
                <a:cs typeface="Palatino Linotype"/>
              </a:rPr>
              <a:t>torna</a:t>
            </a:r>
            <a:r>
              <a:rPr sz="1650" spc="-160" dirty="0">
                <a:solidFill>
                  <a:srgbClr val="212121"/>
                </a:solidFill>
                <a:latin typeface="Palatino Linotype"/>
                <a:cs typeface="Palatino Linotype"/>
              </a:rPr>
              <a:t> </a:t>
            </a:r>
            <a:r>
              <a:rPr sz="1650" dirty="0">
                <a:solidFill>
                  <a:srgbClr val="212121"/>
                </a:solidFill>
                <a:latin typeface="Palatino Linotype"/>
                <a:cs typeface="Palatino Linotype"/>
              </a:rPr>
              <a:t>a</a:t>
            </a:r>
            <a:r>
              <a:rPr sz="1650" spc="-145" dirty="0">
                <a:solidFill>
                  <a:srgbClr val="212121"/>
                </a:solidFill>
                <a:latin typeface="Palatino Linotype"/>
                <a:cs typeface="Palatino Linotype"/>
              </a:rPr>
              <a:t> </a:t>
            </a:r>
            <a:r>
              <a:rPr sz="1650" spc="-60" dirty="0">
                <a:solidFill>
                  <a:srgbClr val="212121"/>
                </a:solidFill>
                <a:latin typeface="Palatino Linotype"/>
                <a:cs typeface="Palatino Linotype"/>
              </a:rPr>
              <a:t>Siena</a:t>
            </a:r>
            <a:r>
              <a:rPr sz="1650" spc="-165" dirty="0">
                <a:solidFill>
                  <a:srgbClr val="212121"/>
                </a:solidFill>
                <a:latin typeface="Palatino Linotype"/>
                <a:cs typeface="Palatino Linotype"/>
              </a:rPr>
              <a:t> </a:t>
            </a:r>
            <a:r>
              <a:rPr sz="1650" spc="-40" dirty="0">
                <a:solidFill>
                  <a:srgbClr val="212121"/>
                </a:solidFill>
                <a:latin typeface="Palatino Linotype"/>
                <a:cs typeface="Palatino Linotype"/>
              </a:rPr>
              <a:t>il</a:t>
            </a:r>
            <a:r>
              <a:rPr sz="1650" spc="-150" dirty="0">
                <a:solidFill>
                  <a:srgbClr val="212121"/>
                </a:solidFill>
                <a:latin typeface="Palatino Linotype"/>
                <a:cs typeface="Palatino Linotype"/>
              </a:rPr>
              <a:t> </a:t>
            </a:r>
            <a:r>
              <a:rPr sz="1650" spc="-70" dirty="0">
                <a:solidFill>
                  <a:srgbClr val="212121"/>
                </a:solidFill>
                <a:latin typeface="Palatino Linotype"/>
                <a:cs typeface="Palatino Linotype"/>
              </a:rPr>
              <a:t>festival</a:t>
            </a:r>
            <a:r>
              <a:rPr sz="1650" spc="-155" dirty="0">
                <a:solidFill>
                  <a:srgbClr val="212121"/>
                </a:solidFill>
                <a:latin typeface="Palatino Linotype"/>
                <a:cs typeface="Palatino Linotype"/>
              </a:rPr>
              <a:t> </a:t>
            </a:r>
            <a:r>
              <a:rPr sz="1650" spc="-65" dirty="0">
                <a:solidFill>
                  <a:srgbClr val="212121"/>
                </a:solidFill>
                <a:latin typeface="Palatino Linotype"/>
                <a:cs typeface="Palatino Linotype"/>
              </a:rPr>
              <a:t>della</a:t>
            </a:r>
            <a:r>
              <a:rPr sz="1650" spc="-145" dirty="0">
                <a:solidFill>
                  <a:srgbClr val="212121"/>
                </a:solidFill>
                <a:latin typeface="Palatino Linotype"/>
                <a:cs typeface="Palatino Linotype"/>
              </a:rPr>
              <a:t> </a:t>
            </a:r>
            <a:r>
              <a:rPr sz="1650" spc="-70" dirty="0">
                <a:solidFill>
                  <a:srgbClr val="212121"/>
                </a:solidFill>
                <a:latin typeface="Palatino Linotype"/>
                <a:cs typeface="Palatino Linotype"/>
              </a:rPr>
              <a:t>cultura</a:t>
            </a:r>
            <a:r>
              <a:rPr sz="1650" spc="-150" dirty="0">
                <a:solidFill>
                  <a:srgbClr val="212121"/>
                </a:solidFill>
                <a:latin typeface="Palatino Linotype"/>
                <a:cs typeface="Palatino Linotype"/>
              </a:rPr>
              <a:t> </a:t>
            </a:r>
            <a:r>
              <a:rPr sz="1650" spc="-70" dirty="0">
                <a:solidFill>
                  <a:srgbClr val="212121"/>
                </a:solidFill>
                <a:latin typeface="Palatino Linotype"/>
                <a:cs typeface="Palatino Linotype"/>
              </a:rPr>
              <a:t>creativa  dell’Abi</a:t>
            </a:r>
            <a:endParaRPr sz="1650">
              <a:latin typeface="Palatino Linotype"/>
              <a:cs typeface="Palatino Linotype"/>
            </a:endParaRPr>
          </a:p>
        </p:txBody>
      </p:sp>
      <p:sp>
        <p:nvSpPr>
          <p:cNvPr id="7" name="object 7"/>
          <p:cNvSpPr/>
          <p:nvPr/>
        </p:nvSpPr>
        <p:spPr>
          <a:xfrm>
            <a:off x="562355" y="4214494"/>
            <a:ext cx="6297295" cy="0"/>
          </a:xfrm>
          <a:custGeom>
            <a:avLst/>
            <a:gdLst/>
            <a:ahLst/>
            <a:cxnLst/>
            <a:rect l="l" t="t" r="r" b="b"/>
            <a:pathLst>
              <a:path w="6297295">
                <a:moveTo>
                  <a:pt x="0" y="0"/>
                </a:moveTo>
                <a:lnTo>
                  <a:pt x="6296914" y="0"/>
                </a:lnTo>
              </a:path>
            </a:pathLst>
          </a:custGeom>
          <a:ln w="9144">
            <a:solidFill>
              <a:srgbClr val="EEEEEE"/>
            </a:solidFill>
          </a:ln>
        </p:spPr>
        <p:txBody>
          <a:bodyPr wrap="square" lIns="0" tIns="0" rIns="0" bIns="0" rtlCol="0"/>
          <a:lstStyle/>
          <a:p>
            <a:endParaRPr/>
          </a:p>
        </p:txBody>
      </p:sp>
      <p:sp>
        <p:nvSpPr>
          <p:cNvPr id="8" name="object 8"/>
          <p:cNvSpPr/>
          <p:nvPr/>
        </p:nvSpPr>
        <p:spPr>
          <a:xfrm>
            <a:off x="600455" y="3889882"/>
            <a:ext cx="0" cy="320040"/>
          </a:xfrm>
          <a:custGeom>
            <a:avLst/>
            <a:gdLst/>
            <a:ahLst/>
            <a:cxnLst/>
            <a:rect l="l" t="t" r="r" b="b"/>
            <a:pathLst>
              <a:path h="320039">
                <a:moveTo>
                  <a:pt x="0" y="0"/>
                </a:moveTo>
                <a:lnTo>
                  <a:pt x="0" y="320039"/>
                </a:lnTo>
              </a:path>
            </a:pathLst>
          </a:custGeom>
          <a:ln w="76200">
            <a:solidFill>
              <a:srgbClr val="CD1712"/>
            </a:solidFill>
          </a:ln>
        </p:spPr>
        <p:txBody>
          <a:bodyPr wrap="square" lIns="0" tIns="0" rIns="0" bIns="0" rtlCol="0"/>
          <a:lstStyle/>
          <a:p>
            <a:endParaRPr/>
          </a:p>
        </p:txBody>
      </p:sp>
      <p:sp>
        <p:nvSpPr>
          <p:cNvPr id="9" name="object 9"/>
          <p:cNvSpPr txBox="1"/>
          <p:nvPr/>
        </p:nvSpPr>
        <p:spPr>
          <a:xfrm>
            <a:off x="706627" y="5730366"/>
            <a:ext cx="6145530" cy="4070350"/>
          </a:xfrm>
          <a:prstGeom prst="rect">
            <a:avLst/>
          </a:prstGeom>
        </p:spPr>
        <p:txBody>
          <a:bodyPr vert="horz" wrap="square" lIns="0" tIns="13335" rIns="0" bIns="0" rtlCol="0">
            <a:spAutoFit/>
          </a:bodyPr>
          <a:lstStyle/>
          <a:p>
            <a:pPr marL="2047875">
              <a:lnSpc>
                <a:spcPct val="100000"/>
              </a:lnSpc>
              <a:spcBef>
                <a:spcPts val="105"/>
              </a:spcBef>
            </a:pPr>
            <a:r>
              <a:rPr sz="750" dirty="0">
                <a:solidFill>
                  <a:srgbClr val="212121"/>
                </a:solidFill>
                <a:latin typeface="Verdana"/>
                <a:cs typeface="Verdana"/>
              </a:rPr>
              <a:t>Banca </a:t>
            </a:r>
            <a:r>
              <a:rPr sz="750" spc="-5" dirty="0">
                <a:solidFill>
                  <a:srgbClr val="212121"/>
                </a:solidFill>
                <a:latin typeface="Verdana"/>
                <a:cs typeface="Verdana"/>
              </a:rPr>
              <a:t>Mps_Festival Cultura Creativa</a:t>
            </a:r>
            <a:r>
              <a:rPr sz="750" spc="5" dirty="0">
                <a:solidFill>
                  <a:srgbClr val="212121"/>
                </a:solidFill>
                <a:latin typeface="Verdana"/>
                <a:cs typeface="Verdana"/>
              </a:rPr>
              <a:t> </a:t>
            </a:r>
            <a:r>
              <a:rPr sz="750" spc="-5" dirty="0">
                <a:solidFill>
                  <a:srgbClr val="212121"/>
                </a:solidFill>
                <a:latin typeface="Verdana"/>
                <a:cs typeface="Verdana"/>
              </a:rPr>
              <a:t>Siena</a:t>
            </a:r>
            <a:endParaRPr sz="750">
              <a:latin typeface="Verdana"/>
              <a:cs typeface="Verdana"/>
            </a:endParaRPr>
          </a:p>
          <a:p>
            <a:pPr marL="12700" marR="267335">
              <a:lnSpc>
                <a:spcPct val="114399"/>
              </a:lnSpc>
              <a:spcBef>
                <a:spcPts val="735"/>
              </a:spcBef>
            </a:pPr>
            <a:r>
              <a:rPr sz="1100" spc="-5" dirty="0">
                <a:solidFill>
                  <a:srgbClr val="212121"/>
                </a:solidFill>
                <a:latin typeface="Georgia"/>
                <a:cs typeface="Georgia"/>
              </a:rPr>
              <a:t>Banca </a:t>
            </a:r>
            <a:r>
              <a:rPr sz="1100" dirty="0">
                <a:solidFill>
                  <a:srgbClr val="212121"/>
                </a:solidFill>
                <a:latin typeface="Georgia"/>
                <a:cs typeface="Georgia"/>
              </a:rPr>
              <a:t>Mps </a:t>
            </a:r>
            <a:r>
              <a:rPr sz="1100" spc="-5" dirty="0">
                <a:solidFill>
                  <a:srgbClr val="212121"/>
                </a:solidFill>
                <a:latin typeface="Georgia"/>
                <a:cs typeface="Georgia"/>
              </a:rPr>
              <a:t>porta </a:t>
            </a:r>
            <a:r>
              <a:rPr sz="1100" dirty="0">
                <a:solidFill>
                  <a:srgbClr val="212121"/>
                </a:solidFill>
                <a:latin typeface="Georgia"/>
                <a:cs typeface="Georgia"/>
              </a:rPr>
              <a:t>ancora </a:t>
            </a:r>
            <a:r>
              <a:rPr sz="1100" spc="-5" dirty="0">
                <a:solidFill>
                  <a:srgbClr val="212121"/>
                </a:solidFill>
                <a:latin typeface="Georgia"/>
                <a:cs typeface="Georgia"/>
              </a:rPr>
              <a:t>una </a:t>
            </a:r>
            <a:r>
              <a:rPr sz="1100" dirty="0">
                <a:solidFill>
                  <a:srgbClr val="212121"/>
                </a:solidFill>
                <a:latin typeface="Georgia"/>
                <a:cs typeface="Georgia"/>
              </a:rPr>
              <a:t>volta a </a:t>
            </a:r>
            <a:r>
              <a:rPr sz="1100" spc="-5" dirty="0">
                <a:solidFill>
                  <a:srgbClr val="212121"/>
                </a:solidFill>
                <a:latin typeface="Georgia"/>
                <a:cs typeface="Georgia"/>
              </a:rPr>
              <a:t>Siena </a:t>
            </a:r>
            <a:r>
              <a:rPr sz="1100" dirty="0">
                <a:solidFill>
                  <a:srgbClr val="212121"/>
                </a:solidFill>
                <a:latin typeface="Georgia"/>
                <a:cs typeface="Georgia"/>
              </a:rPr>
              <a:t>il </a:t>
            </a:r>
            <a:r>
              <a:rPr sz="1100" spc="-5" dirty="0">
                <a:solidFill>
                  <a:srgbClr val="212121"/>
                </a:solidFill>
                <a:latin typeface="Georgia"/>
                <a:cs typeface="Georgia"/>
              </a:rPr>
              <a:t>“Festival della Cultura Creativa”, la manifestazione  promossa dalle banche </a:t>
            </a:r>
            <a:r>
              <a:rPr sz="1100" dirty="0">
                <a:solidFill>
                  <a:srgbClr val="212121"/>
                </a:solidFill>
                <a:latin typeface="Georgia"/>
                <a:cs typeface="Georgia"/>
              </a:rPr>
              <a:t>e </a:t>
            </a:r>
            <a:r>
              <a:rPr sz="1100" spc="-5" dirty="0">
                <a:solidFill>
                  <a:srgbClr val="212121"/>
                </a:solidFill>
                <a:latin typeface="Georgia"/>
                <a:cs typeface="Georgia"/>
              </a:rPr>
              <a:t>coordinata dall’ABI. </a:t>
            </a:r>
            <a:r>
              <a:rPr sz="1100" dirty="0">
                <a:solidFill>
                  <a:srgbClr val="212121"/>
                </a:solidFill>
                <a:latin typeface="Georgia"/>
                <a:cs typeface="Georgia"/>
              </a:rPr>
              <a:t>L’iniziativa, </a:t>
            </a:r>
            <a:r>
              <a:rPr sz="1100" spc="-5" dirty="0">
                <a:solidFill>
                  <a:srgbClr val="212121"/>
                </a:solidFill>
                <a:latin typeface="Georgia"/>
                <a:cs typeface="Georgia"/>
              </a:rPr>
              <a:t>sostenuta per </a:t>
            </a:r>
            <a:r>
              <a:rPr sz="1100" dirty="0">
                <a:solidFill>
                  <a:srgbClr val="212121"/>
                </a:solidFill>
                <a:latin typeface="Georgia"/>
                <a:cs typeface="Georgia"/>
              </a:rPr>
              <a:t>il </a:t>
            </a:r>
            <a:r>
              <a:rPr sz="1100" spc="-5" dirty="0">
                <a:solidFill>
                  <a:srgbClr val="212121"/>
                </a:solidFill>
                <a:latin typeface="Georgia"/>
                <a:cs typeface="Georgia"/>
              </a:rPr>
              <a:t>secondo anno  consecutivo da Banca Monte dei Paschi di Siena, si tiene nella settimana dal </a:t>
            </a:r>
            <a:r>
              <a:rPr sz="1100" dirty="0">
                <a:solidFill>
                  <a:srgbClr val="212121"/>
                </a:solidFill>
                <a:latin typeface="Georgia"/>
                <a:cs typeface="Georgia"/>
              </a:rPr>
              <a:t>16 </a:t>
            </a:r>
            <a:r>
              <a:rPr sz="1100" spc="-5" dirty="0">
                <a:solidFill>
                  <a:srgbClr val="212121"/>
                </a:solidFill>
                <a:latin typeface="Georgia"/>
                <a:cs typeface="Georgia"/>
              </a:rPr>
              <a:t>al 22 </a:t>
            </a:r>
            <a:r>
              <a:rPr sz="1100" dirty="0">
                <a:solidFill>
                  <a:srgbClr val="212121"/>
                </a:solidFill>
                <a:latin typeface="Georgia"/>
                <a:cs typeface="Georgia"/>
              </a:rPr>
              <a:t>marzo  </a:t>
            </a:r>
            <a:r>
              <a:rPr sz="1100" spc="-5" dirty="0">
                <a:solidFill>
                  <a:srgbClr val="212121"/>
                </a:solidFill>
                <a:latin typeface="Georgia"/>
                <a:cs typeface="Georgia"/>
              </a:rPr>
              <a:t>sull’intero territorio nazionale </a:t>
            </a:r>
            <a:r>
              <a:rPr sz="1100" dirty="0">
                <a:solidFill>
                  <a:srgbClr val="212121"/>
                </a:solidFill>
                <a:latin typeface="Georgia"/>
                <a:cs typeface="Georgia"/>
              </a:rPr>
              <a:t>e </a:t>
            </a:r>
            <a:r>
              <a:rPr sz="1100" spc="-5" dirty="0">
                <a:solidFill>
                  <a:srgbClr val="212121"/>
                </a:solidFill>
                <a:latin typeface="Georgia"/>
                <a:cs typeface="Georgia"/>
              </a:rPr>
              <a:t>vede la </a:t>
            </a:r>
            <a:r>
              <a:rPr sz="1100" dirty="0">
                <a:solidFill>
                  <a:srgbClr val="212121"/>
                </a:solidFill>
                <a:latin typeface="Georgia"/>
                <a:cs typeface="Georgia"/>
              </a:rPr>
              <a:t>realizzazione </a:t>
            </a:r>
            <a:r>
              <a:rPr sz="1100" spc="-5" dirty="0">
                <a:solidFill>
                  <a:srgbClr val="212121"/>
                </a:solidFill>
                <a:latin typeface="Georgia"/>
                <a:cs typeface="Georgia"/>
              </a:rPr>
              <a:t>di una serie di progetti orientati alla  creatività, alla sensibilizzazione delle capacità espressive </a:t>
            </a:r>
            <a:r>
              <a:rPr sz="1100" dirty="0">
                <a:solidFill>
                  <a:srgbClr val="212121"/>
                </a:solidFill>
                <a:latin typeface="Georgia"/>
                <a:cs typeface="Georgia"/>
              </a:rPr>
              <a:t>e </a:t>
            </a:r>
            <a:r>
              <a:rPr sz="1100" spc="-5" dirty="0">
                <a:solidFill>
                  <a:srgbClr val="212121"/>
                </a:solidFill>
                <a:latin typeface="Georgia"/>
                <a:cs typeface="Georgia"/>
              </a:rPr>
              <a:t>all’esperienza diretta dei laboratori,  </a:t>
            </a:r>
            <a:r>
              <a:rPr sz="1100" dirty="0">
                <a:solidFill>
                  <a:srgbClr val="212121"/>
                </a:solidFill>
                <a:latin typeface="Georgia"/>
                <a:cs typeface="Georgia"/>
              </a:rPr>
              <a:t>mirando a </a:t>
            </a:r>
            <a:r>
              <a:rPr sz="1100" spc="-5" dirty="0">
                <a:solidFill>
                  <a:srgbClr val="212121"/>
                </a:solidFill>
                <a:latin typeface="Georgia"/>
                <a:cs typeface="Georgia"/>
              </a:rPr>
              <a:t>rendere la Banca un soggetto attivo al fianco della società civile, </a:t>
            </a:r>
            <a:r>
              <a:rPr sz="1100" dirty="0">
                <a:solidFill>
                  <a:srgbClr val="212121"/>
                </a:solidFill>
                <a:latin typeface="Georgia"/>
                <a:cs typeface="Georgia"/>
              </a:rPr>
              <a:t>ma </a:t>
            </a:r>
            <a:r>
              <a:rPr sz="1100" spc="-5" dirty="0">
                <a:solidFill>
                  <a:srgbClr val="212121"/>
                </a:solidFill>
                <a:latin typeface="Georgia"/>
                <a:cs typeface="Georgia"/>
              </a:rPr>
              <a:t>soprattutto un  catalizzatore di cultura </a:t>
            </a:r>
            <a:r>
              <a:rPr sz="1100" dirty="0">
                <a:solidFill>
                  <a:srgbClr val="212121"/>
                </a:solidFill>
                <a:latin typeface="Georgia"/>
                <a:cs typeface="Georgia"/>
              </a:rPr>
              <a:t>e </a:t>
            </a:r>
            <a:r>
              <a:rPr sz="1100" spc="-5" dirty="0">
                <a:solidFill>
                  <a:srgbClr val="212121"/>
                </a:solidFill>
                <a:latin typeface="Georgia"/>
                <a:cs typeface="Georgia"/>
              </a:rPr>
              <a:t>creatività </a:t>
            </a:r>
            <a:r>
              <a:rPr sz="1100" dirty="0">
                <a:solidFill>
                  <a:srgbClr val="212121"/>
                </a:solidFill>
                <a:latin typeface="Georgia"/>
                <a:cs typeface="Georgia"/>
              </a:rPr>
              <a:t>sul </a:t>
            </a:r>
            <a:r>
              <a:rPr sz="1100" spc="-5" dirty="0">
                <a:solidFill>
                  <a:srgbClr val="212121"/>
                </a:solidFill>
                <a:latin typeface="Georgia"/>
                <a:cs typeface="Georgia"/>
              </a:rPr>
              <a:t>territorio. Tutto ciò </a:t>
            </a:r>
            <a:r>
              <a:rPr sz="1100" dirty="0">
                <a:solidFill>
                  <a:srgbClr val="212121"/>
                </a:solidFill>
                <a:latin typeface="Georgia"/>
                <a:cs typeface="Georgia"/>
              </a:rPr>
              <a:t>con i </a:t>
            </a:r>
            <a:r>
              <a:rPr sz="1100" spc="-5" dirty="0">
                <a:solidFill>
                  <a:srgbClr val="212121"/>
                </a:solidFill>
                <a:latin typeface="Georgia"/>
                <a:cs typeface="Georgia"/>
              </a:rPr>
              <a:t>giovanissimi al centro, per  </a:t>
            </a:r>
            <a:r>
              <a:rPr sz="1100" dirty="0">
                <a:solidFill>
                  <a:srgbClr val="212121"/>
                </a:solidFill>
                <a:latin typeface="Georgia"/>
                <a:cs typeface="Georgia"/>
              </a:rPr>
              <a:t>avvicinare </a:t>
            </a:r>
            <a:r>
              <a:rPr sz="1100" spc="-5" dirty="0">
                <a:solidFill>
                  <a:srgbClr val="212121"/>
                </a:solidFill>
                <a:latin typeface="Georgia"/>
                <a:cs typeface="Georgia"/>
              </a:rPr>
              <a:t>bambini </a:t>
            </a:r>
            <a:r>
              <a:rPr sz="1100" dirty="0">
                <a:solidFill>
                  <a:srgbClr val="212121"/>
                </a:solidFill>
                <a:latin typeface="Georgia"/>
                <a:cs typeface="Georgia"/>
              </a:rPr>
              <a:t>e </a:t>
            </a:r>
            <a:r>
              <a:rPr sz="1100" spc="-5" dirty="0">
                <a:solidFill>
                  <a:srgbClr val="212121"/>
                </a:solidFill>
                <a:latin typeface="Georgia"/>
                <a:cs typeface="Georgia"/>
              </a:rPr>
              <a:t>ragazzi dai </a:t>
            </a:r>
            <a:r>
              <a:rPr sz="1100" dirty="0">
                <a:solidFill>
                  <a:srgbClr val="212121"/>
                </a:solidFill>
                <a:latin typeface="Georgia"/>
                <a:cs typeface="Georgia"/>
              </a:rPr>
              <a:t>6 </a:t>
            </a:r>
            <a:r>
              <a:rPr sz="1100" spc="-5" dirty="0">
                <a:solidFill>
                  <a:srgbClr val="212121"/>
                </a:solidFill>
                <a:latin typeface="Georgia"/>
                <a:cs typeface="Georgia"/>
              </a:rPr>
              <a:t>ai 13 anni alla cultura. </a:t>
            </a:r>
            <a:r>
              <a:rPr sz="1100" spc="-10" dirty="0">
                <a:solidFill>
                  <a:srgbClr val="212121"/>
                </a:solidFill>
                <a:latin typeface="Georgia"/>
                <a:cs typeface="Georgia"/>
              </a:rPr>
              <a:t>Filo </a:t>
            </a:r>
            <a:r>
              <a:rPr sz="1100" spc="-5" dirty="0">
                <a:solidFill>
                  <a:srgbClr val="212121"/>
                </a:solidFill>
                <a:latin typeface="Georgia"/>
                <a:cs typeface="Georgia"/>
              </a:rPr>
              <a:t>conduttore di questa</a:t>
            </a:r>
            <a:r>
              <a:rPr sz="1100" spc="75" dirty="0">
                <a:solidFill>
                  <a:srgbClr val="212121"/>
                </a:solidFill>
                <a:latin typeface="Georgia"/>
                <a:cs typeface="Georgia"/>
              </a:rPr>
              <a:t> </a:t>
            </a:r>
            <a:r>
              <a:rPr sz="1100" spc="-5" dirty="0">
                <a:solidFill>
                  <a:srgbClr val="212121"/>
                </a:solidFill>
                <a:latin typeface="Georgia"/>
                <a:cs typeface="Georgia"/>
              </a:rPr>
              <a:t>seconda</a:t>
            </a:r>
            <a:endParaRPr sz="1100">
              <a:latin typeface="Georgia"/>
              <a:cs typeface="Georgia"/>
            </a:endParaRPr>
          </a:p>
          <a:p>
            <a:pPr marL="12700" marR="5080">
              <a:lnSpc>
                <a:spcPct val="114100"/>
              </a:lnSpc>
              <a:spcBef>
                <a:spcPts val="5"/>
              </a:spcBef>
            </a:pPr>
            <a:r>
              <a:rPr sz="1100" spc="-5" dirty="0">
                <a:solidFill>
                  <a:srgbClr val="212121"/>
                </a:solidFill>
                <a:latin typeface="Georgia"/>
                <a:cs typeface="Georgia"/>
              </a:rPr>
              <a:t>edizione </a:t>
            </a:r>
            <a:r>
              <a:rPr sz="1100" dirty="0">
                <a:solidFill>
                  <a:srgbClr val="212121"/>
                </a:solidFill>
                <a:latin typeface="Georgia"/>
                <a:cs typeface="Georgia"/>
              </a:rPr>
              <a:t>è il </a:t>
            </a:r>
            <a:r>
              <a:rPr sz="1100" spc="-5" dirty="0">
                <a:solidFill>
                  <a:srgbClr val="212121"/>
                </a:solidFill>
                <a:latin typeface="Georgia"/>
                <a:cs typeface="Georgia"/>
              </a:rPr>
              <a:t>tema dei segni: </a:t>
            </a:r>
            <a:r>
              <a:rPr sz="1100" dirty="0">
                <a:solidFill>
                  <a:srgbClr val="212121"/>
                </a:solidFill>
                <a:latin typeface="Georgia"/>
                <a:cs typeface="Georgia"/>
              </a:rPr>
              <a:t>“</a:t>
            </a:r>
            <a:r>
              <a:rPr sz="1100" i="1" dirty="0">
                <a:solidFill>
                  <a:srgbClr val="212121"/>
                </a:solidFill>
                <a:latin typeface="Georgia"/>
                <a:cs typeface="Georgia"/>
              </a:rPr>
              <a:t>L’alfabeto </a:t>
            </a:r>
            <a:r>
              <a:rPr sz="1100" i="1" spc="-5" dirty="0">
                <a:solidFill>
                  <a:srgbClr val="212121"/>
                </a:solidFill>
                <a:latin typeface="Georgia"/>
                <a:cs typeface="Georgia"/>
              </a:rPr>
              <a:t>del mondo. Leggiamo </a:t>
            </a:r>
            <a:r>
              <a:rPr sz="1100" i="1" dirty="0">
                <a:solidFill>
                  <a:srgbClr val="212121"/>
                </a:solidFill>
                <a:latin typeface="Georgia"/>
                <a:cs typeface="Georgia"/>
              </a:rPr>
              <a:t>i </a:t>
            </a:r>
            <a:r>
              <a:rPr sz="1100" i="1" spc="-5" dirty="0">
                <a:solidFill>
                  <a:srgbClr val="212121"/>
                </a:solidFill>
                <a:latin typeface="Georgia"/>
                <a:cs typeface="Georgia"/>
              </a:rPr>
              <a:t>segni intorno </a:t>
            </a:r>
            <a:r>
              <a:rPr sz="1100" i="1" dirty="0">
                <a:solidFill>
                  <a:srgbClr val="212121"/>
                </a:solidFill>
                <a:latin typeface="Georgia"/>
                <a:cs typeface="Georgia"/>
              </a:rPr>
              <a:t>a </a:t>
            </a:r>
            <a:r>
              <a:rPr sz="1100" i="1" spc="-5" dirty="0">
                <a:solidFill>
                  <a:srgbClr val="212121"/>
                </a:solidFill>
                <a:latin typeface="Georgia"/>
                <a:cs typeface="Georgia"/>
              </a:rPr>
              <a:t>noi </a:t>
            </a:r>
            <a:r>
              <a:rPr sz="1100" i="1" dirty="0">
                <a:solidFill>
                  <a:srgbClr val="212121"/>
                </a:solidFill>
                <a:latin typeface="Georgia"/>
                <a:cs typeface="Georgia"/>
              </a:rPr>
              <a:t>e </a:t>
            </a:r>
            <a:r>
              <a:rPr sz="1100" i="1" spc="-5" dirty="0">
                <a:solidFill>
                  <a:srgbClr val="212121"/>
                </a:solidFill>
                <a:latin typeface="Georgia"/>
                <a:cs typeface="Georgia"/>
              </a:rPr>
              <a:t>raccontiamo</a:t>
            </a:r>
            <a:r>
              <a:rPr sz="1100" spc="-5" dirty="0">
                <a:solidFill>
                  <a:srgbClr val="212121"/>
                </a:solidFill>
                <a:latin typeface="Georgia"/>
                <a:cs typeface="Georgia"/>
              </a:rPr>
              <a:t>”,  declinato da ciascuna realtà </a:t>
            </a:r>
            <a:r>
              <a:rPr sz="1100" dirty="0">
                <a:solidFill>
                  <a:srgbClr val="212121"/>
                </a:solidFill>
                <a:latin typeface="Georgia"/>
                <a:cs typeface="Georgia"/>
              </a:rPr>
              <a:t>con </a:t>
            </a:r>
            <a:r>
              <a:rPr sz="1100" spc="-5" dirty="0">
                <a:solidFill>
                  <a:srgbClr val="212121"/>
                </a:solidFill>
                <a:latin typeface="Georgia"/>
                <a:cs typeface="Georgia"/>
              </a:rPr>
              <a:t>strumenti diversi </a:t>
            </a:r>
            <a:r>
              <a:rPr sz="1100" dirty="0">
                <a:solidFill>
                  <a:srgbClr val="212121"/>
                </a:solidFill>
                <a:latin typeface="Georgia"/>
                <a:cs typeface="Georgia"/>
              </a:rPr>
              <a:t>e </a:t>
            </a:r>
            <a:r>
              <a:rPr sz="1100" spc="-5" dirty="0">
                <a:solidFill>
                  <a:srgbClr val="212121"/>
                </a:solidFill>
                <a:latin typeface="Georgia"/>
                <a:cs typeface="Georgia"/>
              </a:rPr>
              <a:t>da punti di </a:t>
            </a:r>
            <a:r>
              <a:rPr sz="1100" dirty="0">
                <a:solidFill>
                  <a:srgbClr val="212121"/>
                </a:solidFill>
                <a:latin typeface="Georgia"/>
                <a:cs typeface="Georgia"/>
              </a:rPr>
              <a:t>vista </a:t>
            </a:r>
            <a:r>
              <a:rPr sz="1100" spc="-5" dirty="0">
                <a:solidFill>
                  <a:srgbClr val="212121"/>
                </a:solidFill>
                <a:latin typeface="Georgia"/>
                <a:cs typeface="Georgia"/>
              </a:rPr>
              <a:t>differenti, alla luce delle  proprie specificità </a:t>
            </a:r>
            <a:r>
              <a:rPr sz="1100" dirty="0">
                <a:solidFill>
                  <a:srgbClr val="212121"/>
                </a:solidFill>
                <a:latin typeface="Georgia"/>
                <a:cs typeface="Georgia"/>
              </a:rPr>
              <a:t>e </a:t>
            </a:r>
            <a:r>
              <a:rPr sz="1100" spc="-5" dirty="0">
                <a:solidFill>
                  <a:srgbClr val="212121"/>
                </a:solidFill>
                <a:latin typeface="Georgia"/>
                <a:cs typeface="Georgia"/>
              </a:rPr>
              <a:t>di quelle del territorio di appartenenza.</a:t>
            </a:r>
            <a:endParaRPr sz="1100">
              <a:latin typeface="Georgia"/>
              <a:cs typeface="Georgia"/>
            </a:endParaRPr>
          </a:p>
          <a:p>
            <a:pPr marL="12700">
              <a:lnSpc>
                <a:spcPct val="100000"/>
              </a:lnSpc>
              <a:spcBef>
                <a:spcPts val="190"/>
              </a:spcBef>
            </a:pPr>
            <a:r>
              <a:rPr sz="1100" spc="-5" dirty="0">
                <a:solidFill>
                  <a:srgbClr val="212121"/>
                </a:solidFill>
                <a:latin typeface="Georgia"/>
                <a:cs typeface="Georgia"/>
              </a:rPr>
              <a:t>Nell’ambito della manifestazione, Rocca Salimbeni, sede </a:t>
            </a:r>
            <a:r>
              <a:rPr sz="1100" dirty="0">
                <a:solidFill>
                  <a:srgbClr val="212121"/>
                </a:solidFill>
                <a:latin typeface="Georgia"/>
                <a:cs typeface="Georgia"/>
              </a:rPr>
              <a:t>storica </a:t>
            </a:r>
            <a:r>
              <a:rPr sz="1100" spc="-10" dirty="0">
                <a:solidFill>
                  <a:srgbClr val="212121"/>
                </a:solidFill>
                <a:latin typeface="Georgia"/>
                <a:cs typeface="Georgia"/>
              </a:rPr>
              <a:t>di </a:t>
            </a:r>
            <a:r>
              <a:rPr sz="1100" spc="-5" dirty="0">
                <a:solidFill>
                  <a:srgbClr val="212121"/>
                </a:solidFill>
                <a:latin typeface="Georgia"/>
                <a:cs typeface="Georgia"/>
              </a:rPr>
              <a:t>Banca </a:t>
            </a:r>
            <a:r>
              <a:rPr sz="1100" dirty="0">
                <a:solidFill>
                  <a:srgbClr val="212121"/>
                </a:solidFill>
                <a:latin typeface="Georgia"/>
                <a:cs typeface="Georgia"/>
              </a:rPr>
              <a:t>Mps a </a:t>
            </a:r>
            <a:r>
              <a:rPr sz="1100" spc="-5" dirty="0">
                <a:solidFill>
                  <a:srgbClr val="212121"/>
                </a:solidFill>
                <a:latin typeface="Georgia"/>
                <a:cs typeface="Georgia"/>
              </a:rPr>
              <a:t>Siena, </a:t>
            </a:r>
            <a:r>
              <a:rPr sz="1100" dirty="0">
                <a:solidFill>
                  <a:srgbClr val="212121"/>
                </a:solidFill>
                <a:latin typeface="Georgia"/>
                <a:cs typeface="Georgia"/>
              </a:rPr>
              <a:t>il 19 e</a:t>
            </a:r>
            <a:r>
              <a:rPr sz="1100" spc="80" dirty="0">
                <a:solidFill>
                  <a:srgbClr val="212121"/>
                </a:solidFill>
                <a:latin typeface="Georgia"/>
                <a:cs typeface="Georgia"/>
              </a:rPr>
              <a:t> </a:t>
            </a:r>
            <a:r>
              <a:rPr sz="1100" spc="-5" dirty="0">
                <a:solidFill>
                  <a:srgbClr val="212121"/>
                </a:solidFill>
                <a:latin typeface="Georgia"/>
                <a:cs typeface="Georgia"/>
              </a:rPr>
              <a:t>20</a:t>
            </a:r>
            <a:endParaRPr sz="1100">
              <a:latin typeface="Georgia"/>
              <a:cs typeface="Georgia"/>
            </a:endParaRPr>
          </a:p>
          <a:p>
            <a:pPr marL="12700" marR="111125">
              <a:lnSpc>
                <a:spcPct val="114399"/>
              </a:lnSpc>
              <a:spcBef>
                <a:spcPts val="5"/>
              </a:spcBef>
            </a:pPr>
            <a:r>
              <a:rPr sz="1100" dirty="0">
                <a:solidFill>
                  <a:srgbClr val="212121"/>
                </a:solidFill>
                <a:latin typeface="Georgia"/>
                <a:cs typeface="Georgia"/>
              </a:rPr>
              <a:t>marzo ha </a:t>
            </a:r>
            <a:r>
              <a:rPr sz="1100" spc="-5" dirty="0">
                <a:solidFill>
                  <a:srgbClr val="212121"/>
                </a:solidFill>
                <a:latin typeface="Georgia"/>
                <a:cs typeface="Georgia"/>
              </a:rPr>
              <a:t>aperto le porte ai </a:t>
            </a:r>
            <a:r>
              <a:rPr sz="1100" dirty="0">
                <a:solidFill>
                  <a:srgbClr val="212121"/>
                </a:solidFill>
                <a:latin typeface="Georgia"/>
                <a:cs typeface="Georgia"/>
              </a:rPr>
              <a:t>ragazzi </a:t>
            </a:r>
            <a:r>
              <a:rPr sz="1100" spc="-5" dirty="0">
                <a:solidFill>
                  <a:srgbClr val="212121"/>
                </a:solidFill>
                <a:latin typeface="Georgia"/>
                <a:cs typeface="Georgia"/>
              </a:rPr>
              <a:t>della scuola primaria Giovanni Pascoli </a:t>
            </a:r>
            <a:r>
              <a:rPr sz="1100" dirty="0">
                <a:solidFill>
                  <a:srgbClr val="212121"/>
                </a:solidFill>
                <a:latin typeface="Georgia"/>
                <a:cs typeface="Georgia"/>
              </a:rPr>
              <a:t>e </a:t>
            </a:r>
            <a:r>
              <a:rPr sz="1100" spc="-5" dirty="0">
                <a:solidFill>
                  <a:srgbClr val="212121"/>
                </a:solidFill>
                <a:latin typeface="Georgia"/>
                <a:cs typeface="Georgia"/>
              </a:rPr>
              <a:t>della </a:t>
            </a:r>
            <a:r>
              <a:rPr sz="1100" dirty="0">
                <a:solidFill>
                  <a:srgbClr val="212121"/>
                </a:solidFill>
                <a:latin typeface="Georgia"/>
                <a:cs typeface="Georgia"/>
              </a:rPr>
              <a:t>scuola </a:t>
            </a:r>
            <a:r>
              <a:rPr sz="1100" spc="-5" dirty="0">
                <a:solidFill>
                  <a:srgbClr val="212121"/>
                </a:solidFill>
                <a:latin typeface="Georgia"/>
                <a:cs typeface="Georgia"/>
              </a:rPr>
              <a:t>primaria  Simone Martini, che grazie alla guida del Comitato Amici del Palio hanno potuto ammirare opere  d’arte riguardanti la storia </a:t>
            </a:r>
            <a:r>
              <a:rPr sz="1100" dirty="0">
                <a:solidFill>
                  <a:srgbClr val="212121"/>
                </a:solidFill>
                <a:latin typeface="Georgia"/>
                <a:cs typeface="Georgia"/>
              </a:rPr>
              <a:t>e </a:t>
            </a:r>
            <a:r>
              <a:rPr sz="1100" spc="-5" dirty="0">
                <a:solidFill>
                  <a:srgbClr val="212121"/>
                </a:solidFill>
                <a:latin typeface="Georgia"/>
                <a:cs typeface="Georgia"/>
              </a:rPr>
              <a:t>la tradizione della città, </a:t>
            </a:r>
            <a:r>
              <a:rPr sz="1100" dirty="0">
                <a:solidFill>
                  <a:srgbClr val="212121"/>
                </a:solidFill>
                <a:latin typeface="Georgia"/>
                <a:cs typeface="Georgia"/>
              </a:rPr>
              <a:t>dove </a:t>
            </a:r>
            <a:r>
              <a:rPr sz="1100" spc="-5" dirty="0">
                <a:solidFill>
                  <a:srgbClr val="212121"/>
                </a:solidFill>
                <a:latin typeface="Georgia"/>
                <a:cs typeface="Georgia"/>
              </a:rPr>
              <a:t>sono rappresentate la sfilata dei carri  allegorici delle Contrade. Tali opere, entrambe di Vincenzo Rustici </a:t>
            </a:r>
            <a:r>
              <a:rPr sz="1100" dirty="0">
                <a:solidFill>
                  <a:srgbClr val="212121"/>
                </a:solidFill>
                <a:latin typeface="Georgia"/>
                <a:cs typeface="Georgia"/>
              </a:rPr>
              <a:t>e </a:t>
            </a:r>
            <a:r>
              <a:rPr sz="1100" spc="-5" dirty="0">
                <a:solidFill>
                  <a:srgbClr val="212121"/>
                </a:solidFill>
                <a:latin typeface="Georgia"/>
                <a:cs typeface="Georgia"/>
              </a:rPr>
              <a:t>inserite nel percorso museale  della collezione artistica di Banca Monte dei Paschi di Siena, sono state illustrate </a:t>
            </a:r>
            <a:r>
              <a:rPr sz="1100" dirty="0">
                <a:solidFill>
                  <a:srgbClr val="212121"/>
                </a:solidFill>
                <a:latin typeface="Georgia"/>
                <a:cs typeface="Georgia"/>
              </a:rPr>
              <a:t>e </a:t>
            </a:r>
            <a:r>
              <a:rPr sz="1100" spc="-5" dirty="0">
                <a:solidFill>
                  <a:srgbClr val="212121"/>
                </a:solidFill>
                <a:latin typeface="Georgia"/>
                <a:cs typeface="Georgia"/>
              </a:rPr>
              <a:t>rese  comprensibili agli alunni, offrendo l’opportunità </a:t>
            </a:r>
            <a:r>
              <a:rPr sz="1100" spc="-10" dirty="0">
                <a:solidFill>
                  <a:srgbClr val="212121"/>
                </a:solidFill>
                <a:latin typeface="Georgia"/>
                <a:cs typeface="Georgia"/>
              </a:rPr>
              <a:t>di </a:t>
            </a:r>
            <a:r>
              <a:rPr sz="1100" spc="-5" dirty="0">
                <a:solidFill>
                  <a:srgbClr val="212121"/>
                </a:solidFill>
                <a:latin typeface="Georgia"/>
                <a:cs typeface="Georgia"/>
              </a:rPr>
              <a:t>esprimere, </a:t>
            </a:r>
            <a:r>
              <a:rPr sz="1100" dirty="0">
                <a:solidFill>
                  <a:srgbClr val="212121"/>
                </a:solidFill>
                <a:latin typeface="Georgia"/>
                <a:cs typeface="Georgia"/>
              </a:rPr>
              <a:t>in </a:t>
            </a:r>
            <a:r>
              <a:rPr sz="1100" spc="-5" dirty="0">
                <a:solidFill>
                  <a:srgbClr val="212121"/>
                </a:solidFill>
                <a:latin typeface="Georgia"/>
                <a:cs typeface="Georgia"/>
              </a:rPr>
              <a:t>seguito, tutto ciò </a:t>
            </a:r>
            <a:r>
              <a:rPr sz="1100" dirty="0">
                <a:solidFill>
                  <a:srgbClr val="212121"/>
                </a:solidFill>
                <a:latin typeface="Georgia"/>
                <a:cs typeface="Georgia"/>
              </a:rPr>
              <a:t>che il </a:t>
            </a:r>
            <a:r>
              <a:rPr sz="1100" spc="-5" dirty="0">
                <a:solidFill>
                  <a:srgbClr val="212121"/>
                </a:solidFill>
                <a:latin typeface="Georgia"/>
                <a:cs typeface="Georgia"/>
              </a:rPr>
              <a:t>racconto  </a:t>
            </a:r>
            <a:r>
              <a:rPr sz="1100" dirty="0">
                <a:solidFill>
                  <a:srgbClr val="212121"/>
                </a:solidFill>
                <a:latin typeface="Georgia"/>
                <a:cs typeface="Georgia"/>
              </a:rPr>
              <a:t>ha </a:t>
            </a:r>
            <a:r>
              <a:rPr sz="1100" spc="-5" dirty="0">
                <a:solidFill>
                  <a:srgbClr val="212121"/>
                </a:solidFill>
                <a:latin typeface="Georgia"/>
                <a:cs typeface="Georgia"/>
              </a:rPr>
              <a:t>lasciato loro impresso attraverso elaborati artistici </a:t>
            </a:r>
            <a:r>
              <a:rPr sz="1100" dirty="0">
                <a:solidFill>
                  <a:srgbClr val="212121"/>
                </a:solidFill>
                <a:latin typeface="Georgia"/>
                <a:cs typeface="Georgia"/>
              </a:rPr>
              <a:t>e </a:t>
            </a:r>
            <a:r>
              <a:rPr sz="1100" spc="-5" dirty="0">
                <a:solidFill>
                  <a:srgbClr val="212121"/>
                </a:solidFill>
                <a:latin typeface="Georgia"/>
                <a:cs typeface="Georgia"/>
              </a:rPr>
              <a:t>creativi. Sono stati, inoltre, illustrati </a:t>
            </a:r>
            <a:r>
              <a:rPr sz="1100" dirty="0">
                <a:solidFill>
                  <a:srgbClr val="212121"/>
                </a:solidFill>
                <a:latin typeface="Georgia"/>
                <a:cs typeface="Georgia"/>
              </a:rPr>
              <a:t>i  </a:t>
            </a:r>
            <a:r>
              <a:rPr sz="1100" spc="-5" dirty="0">
                <a:solidFill>
                  <a:srgbClr val="212121"/>
                </a:solidFill>
                <a:latin typeface="Georgia"/>
                <a:cs typeface="Georgia"/>
              </a:rPr>
              <a:t>cambiamenti </a:t>
            </a:r>
            <a:r>
              <a:rPr sz="1100" dirty="0">
                <a:solidFill>
                  <a:srgbClr val="212121"/>
                </a:solidFill>
                <a:latin typeface="Georgia"/>
                <a:cs typeface="Georgia"/>
              </a:rPr>
              <a:t>che </a:t>
            </a:r>
            <a:r>
              <a:rPr sz="1100" spc="-5" dirty="0">
                <a:solidFill>
                  <a:srgbClr val="212121"/>
                </a:solidFill>
                <a:latin typeface="Georgia"/>
                <a:cs typeface="Georgia"/>
              </a:rPr>
              <a:t>hanno interessato sotto </a:t>
            </a:r>
            <a:r>
              <a:rPr sz="1100" dirty="0">
                <a:solidFill>
                  <a:srgbClr val="212121"/>
                </a:solidFill>
                <a:latin typeface="Georgia"/>
                <a:cs typeface="Georgia"/>
              </a:rPr>
              <a:t>il </a:t>
            </a:r>
            <a:r>
              <a:rPr sz="1100" spc="-5" dirty="0">
                <a:solidFill>
                  <a:srgbClr val="212121"/>
                </a:solidFill>
                <a:latin typeface="Georgia"/>
                <a:cs typeface="Georgia"/>
              </a:rPr>
              <a:t>profilo architettonico </a:t>
            </a:r>
            <a:r>
              <a:rPr sz="1100" dirty="0">
                <a:solidFill>
                  <a:srgbClr val="212121"/>
                </a:solidFill>
                <a:latin typeface="Georgia"/>
                <a:cs typeface="Georgia"/>
              </a:rPr>
              <a:t>Piazza </a:t>
            </a:r>
            <a:r>
              <a:rPr sz="1100" spc="-5" dirty="0">
                <a:solidFill>
                  <a:srgbClr val="212121"/>
                </a:solidFill>
                <a:latin typeface="Georgia"/>
                <a:cs typeface="Georgia"/>
              </a:rPr>
              <a:t>del Campo, </a:t>
            </a:r>
            <a:r>
              <a:rPr sz="1100" dirty="0">
                <a:solidFill>
                  <a:srgbClr val="212121"/>
                </a:solidFill>
                <a:latin typeface="Georgia"/>
                <a:cs typeface="Georgia"/>
              </a:rPr>
              <a:t>il </a:t>
            </a:r>
            <a:r>
              <a:rPr sz="1100" spc="-5" dirty="0">
                <a:solidFill>
                  <a:srgbClr val="212121"/>
                </a:solidFill>
                <a:latin typeface="Georgia"/>
                <a:cs typeface="Georgia"/>
              </a:rPr>
              <a:t>cui</a:t>
            </a:r>
            <a:r>
              <a:rPr sz="1100" spc="25" dirty="0">
                <a:solidFill>
                  <a:srgbClr val="212121"/>
                </a:solidFill>
                <a:latin typeface="Georgia"/>
                <a:cs typeface="Georgia"/>
              </a:rPr>
              <a:t> </a:t>
            </a:r>
            <a:r>
              <a:rPr sz="1100" spc="-5" dirty="0">
                <a:solidFill>
                  <a:srgbClr val="212121"/>
                </a:solidFill>
                <a:latin typeface="Georgia"/>
                <a:cs typeface="Georgia"/>
              </a:rPr>
              <a:t>aspetto</a:t>
            </a:r>
            <a:endParaRPr sz="1100">
              <a:latin typeface="Georgia"/>
              <a:cs typeface="Georgia"/>
            </a:endParaRPr>
          </a:p>
        </p:txBody>
      </p:sp>
      <p:sp>
        <p:nvSpPr>
          <p:cNvPr id="10" name="object 10"/>
          <p:cNvSpPr/>
          <p:nvPr/>
        </p:nvSpPr>
        <p:spPr>
          <a:xfrm>
            <a:off x="2213229" y="2638551"/>
            <a:ext cx="3133090" cy="454659"/>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720090" y="4314697"/>
            <a:ext cx="1428749" cy="14287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30925" cy="362077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21860">
              <a:lnSpc>
                <a:spcPts val="1839"/>
              </a:lnSpc>
            </a:pPr>
            <a:r>
              <a:rPr sz="1600" b="1" dirty="0">
                <a:latin typeface="Arial"/>
                <a:cs typeface="Arial"/>
              </a:rPr>
              <a:t>Sienanews.it  </a:t>
            </a:r>
            <a:r>
              <a:rPr sz="1600" b="1" spc="-5" dirty="0">
                <a:latin typeface="Arial"/>
                <a:cs typeface="Arial"/>
              </a:rPr>
              <a:t>20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215900">
              <a:lnSpc>
                <a:spcPct val="114199"/>
              </a:lnSpc>
              <a:spcBef>
                <a:spcPts val="969"/>
              </a:spcBef>
            </a:pPr>
            <a:r>
              <a:rPr sz="1100" dirty="0">
                <a:solidFill>
                  <a:srgbClr val="212121"/>
                </a:solidFill>
                <a:latin typeface="Georgia"/>
                <a:cs typeface="Georgia"/>
              </a:rPr>
              <a:t>ha </a:t>
            </a:r>
            <a:r>
              <a:rPr sz="1100" spc="-5" dirty="0">
                <a:solidFill>
                  <a:srgbClr val="212121"/>
                </a:solidFill>
                <a:latin typeface="Georgia"/>
                <a:cs typeface="Georgia"/>
              </a:rPr>
              <a:t>visto mutazioni significative </a:t>
            </a:r>
            <a:r>
              <a:rPr sz="1100" dirty="0">
                <a:solidFill>
                  <a:srgbClr val="212121"/>
                </a:solidFill>
                <a:latin typeface="Georgia"/>
                <a:cs typeface="Georgia"/>
              </a:rPr>
              <a:t>a </a:t>
            </a:r>
            <a:r>
              <a:rPr sz="1100" spc="-5" dirty="0">
                <a:solidFill>
                  <a:srgbClr val="212121"/>
                </a:solidFill>
                <a:latin typeface="Georgia"/>
                <a:cs typeface="Georgia"/>
              </a:rPr>
              <a:t>seguito della dominazione </a:t>
            </a:r>
            <a:r>
              <a:rPr sz="1100" dirty="0">
                <a:solidFill>
                  <a:srgbClr val="212121"/>
                </a:solidFill>
                <a:latin typeface="Georgia"/>
                <a:cs typeface="Georgia"/>
              </a:rPr>
              <a:t>prima </a:t>
            </a:r>
            <a:r>
              <a:rPr sz="1100" spc="-5" dirty="0">
                <a:solidFill>
                  <a:srgbClr val="212121"/>
                </a:solidFill>
                <a:latin typeface="Georgia"/>
                <a:cs typeface="Georgia"/>
              </a:rPr>
              <a:t>spagnola, </a:t>
            </a:r>
            <a:r>
              <a:rPr sz="1100" dirty="0">
                <a:solidFill>
                  <a:srgbClr val="212121"/>
                </a:solidFill>
                <a:latin typeface="Georgia"/>
                <a:cs typeface="Georgia"/>
              </a:rPr>
              <a:t>poi </a:t>
            </a:r>
            <a:r>
              <a:rPr sz="1100" spc="-5" dirty="0">
                <a:solidFill>
                  <a:srgbClr val="212121"/>
                </a:solidFill>
                <a:latin typeface="Georgia"/>
                <a:cs typeface="Georgia"/>
              </a:rPr>
              <a:t>fiorentina.  Partendo dal tema principale del Festival </a:t>
            </a:r>
            <a:r>
              <a:rPr sz="1100" dirty="0">
                <a:solidFill>
                  <a:srgbClr val="212121"/>
                </a:solidFill>
                <a:latin typeface="Georgia"/>
                <a:cs typeface="Georgia"/>
              </a:rPr>
              <a:t>– </a:t>
            </a:r>
            <a:r>
              <a:rPr sz="1100" i="1" dirty="0">
                <a:solidFill>
                  <a:srgbClr val="212121"/>
                </a:solidFill>
                <a:latin typeface="Georgia"/>
                <a:cs typeface="Georgia"/>
              </a:rPr>
              <a:t>i </a:t>
            </a:r>
            <a:r>
              <a:rPr sz="1100" i="1" spc="-5" dirty="0">
                <a:solidFill>
                  <a:srgbClr val="212121"/>
                </a:solidFill>
                <a:latin typeface="Georgia"/>
                <a:cs typeface="Georgia"/>
              </a:rPr>
              <a:t>segni </a:t>
            </a:r>
            <a:r>
              <a:rPr sz="1100" dirty="0">
                <a:solidFill>
                  <a:srgbClr val="212121"/>
                </a:solidFill>
                <a:latin typeface="Georgia"/>
                <a:cs typeface="Georgia"/>
              </a:rPr>
              <a:t>– l’iniziativa </a:t>
            </a:r>
            <a:r>
              <a:rPr sz="1100" spc="-5" dirty="0">
                <a:solidFill>
                  <a:srgbClr val="212121"/>
                </a:solidFill>
                <a:latin typeface="Georgia"/>
                <a:cs typeface="Georgia"/>
              </a:rPr>
              <a:t>mira </a:t>
            </a:r>
            <a:r>
              <a:rPr sz="1100" dirty="0">
                <a:solidFill>
                  <a:srgbClr val="212121"/>
                </a:solidFill>
                <a:latin typeface="Georgia"/>
                <a:cs typeface="Georgia"/>
              </a:rPr>
              <a:t>a </a:t>
            </a:r>
            <a:r>
              <a:rPr sz="1100" spc="-5" dirty="0">
                <a:solidFill>
                  <a:srgbClr val="212121"/>
                </a:solidFill>
                <a:latin typeface="Georgia"/>
                <a:cs typeface="Georgia"/>
              </a:rPr>
              <a:t>far conoscere </a:t>
            </a:r>
            <a:r>
              <a:rPr sz="1100" dirty="0">
                <a:solidFill>
                  <a:srgbClr val="212121"/>
                </a:solidFill>
                <a:latin typeface="Georgia"/>
                <a:cs typeface="Georgia"/>
              </a:rPr>
              <a:t>e  </a:t>
            </a:r>
            <a:r>
              <a:rPr sz="1100" spc="-5" dirty="0">
                <a:solidFill>
                  <a:srgbClr val="212121"/>
                </a:solidFill>
                <a:latin typeface="Georgia"/>
                <a:cs typeface="Georgia"/>
              </a:rPr>
              <a:t>comprendere ai giovani </a:t>
            </a:r>
            <a:r>
              <a:rPr sz="1100" spc="-10" dirty="0">
                <a:solidFill>
                  <a:srgbClr val="212121"/>
                </a:solidFill>
                <a:latin typeface="Georgia"/>
                <a:cs typeface="Georgia"/>
              </a:rPr>
              <a:t>alunni </a:t>
            </a:r>
            <a:r>
              <a:rPr sz="1100" spc="-5" dirty="0">
                <a:solidFill>
                  <a:srgbClr val="212121"/>
                </a:solidFill>
                <a:latin typeface="Georgia"/>
                <a:cs typeface="Georgia"/>
              </a:rPr>
              <a:t>la </a:t>
            </a:r>
            <a:r>
              <a:rPr sz="1100" dirty="0">
                <a:solidFill>
                  <a:srgbClr val="212121"/>
                </a:solidFill>
                <a:latin typeface="Georgia"/>
                <a:cs typeface="Georgia"/>
              </a:rPr>
              <a:t>storia </a:t>
            </a:r>
            <a:r>
              <a:rPr sz="1100" spc="-5" dirty="0">
                <a:solidFill>
                  <a:srgbClr val="212121"/>
                </a:solidFill>
                <a:latin typeface="Georgia"/>
                <a:cs typeface="Georgia"/>
              </a:rPr>
              <a:t>della loro </a:t>
            </a:r>
            <a:r>
              <a:rPr sz="1100" dirty="0">
                <a:solidFill>
                  <a:srgbClr val="212121"/>
                </a:solidFill>
                <a:latin typeface="Georgia"/>
                <a:cs typeface="Georgia"/>
              </a:rPr>
              <a:t>città e </a:t>
            </a:r>
            <a:r>
              <a:rPr sz="1100" spc="-5" dirty="0">
                <a:solidFill>
                  <a:srgbClr val="212121"/>
                </a:solidFill>
                <a:latin typeface="Georgia"/>
                <a:cs typeface="Georgia"/>
              </a:rPr>
              <a:t>quindi del mondo </a:t>
            </a:r>
            <a:r>
              <a:rPr sz="1100" dirty="0">
                <a:solidFill>
                  <a:srgbClr val="212121"/>
                </a:solidFill>
                <a:latin typeface="Georgia"/>
                <a:cs typeface="Georgia"/>
              </a:rPr>
              <a:t>che </a:t>
            </a:r>
            <a:r>
              <a:rPr sz="1100" spc="-5" dirty="0">
                <a:solidFill>
                  <a:srgbClr val="212121"/>
                </a:solidFill>
                <a:latin typeface="Georgia"/>
                <a:cs typeface="Georgia"/>
              </a:rPr>
              <a:t>quotidianamente  abitano, attraverso </a:t>
            </a:r>
            <a:r>
              <a:rPr sz="1100" dirty="0">
                <a:solidFill>
                  <a:srgbClr val="212121"/>
                </a:solidFill>
                <a:latin typeface="Georgia"/>
                <a:cs typeface="Georgia"/>
              </a:rPr>
              <a:t>i </a:t>
            </a:r>
            <a:r>
              <a:rPr sz="1100" spc="-5" dirty="0">
                <a:solidFill>
                  <a:srgbClr val="212121"/>
                </a:solidFill>
                <a:latin typeface="Georgia"/>
                <a:cs typeface="Georgia"/>
              </a:rPr>
              <a:t>simboli </a:t>
            </a:r>
            <a:r>
              <a:rPr sz="1100" dirty="0">
                <a:solidFill>
                  <a:srgbClr val="212121"/>
                </a:solidFill>
                <a:latin typeface="Georgia"/>
                <a:cs typeface="Georgia"/>
              </a:rPr>
              <a:t>e </a:t>
            </a:r>
            <a:r>
              <a:rPr sz="1100" spc="-5" dirty="0">
                <a:solidFill>
                  <a:srgbClr val="212121"/>
                </a:solidFill>
                <a:latin typeface="Georgia"/>
                <a:cs typeface="Georgia"/>
              </a:rPr>
              <a:t>gli emblemi della tradizione </a:t>
            </a:r>
            <a:r>
              <a:rPr sz="1100" dirty="0">
                <a:solidFill>
                  <a:srgbClr val="212121"/>
                </a:solidFill>
                <a:latin typeface="Georgia"/>
                <a:cs typeface="Georgia"/>
              </a:rPr>
              <a:t>che </a:t>
            </a:r>
            <a:r>
              <a:rPr sz="1100" spc="-5" dirty="0">
                <a:solidFill>
                  <a:srgbClr val="212121"/>
                </a:solidFill>
                <a:latin typeface="Georgia"/>
                <a:cs typeface="Georgia"/>
              </a:rPr>
              <a:t>si sono succeduti nei</a:t>
            </a:r>
            <a:r>
              <a:rPr sz="1100" spc="55" dirty="0">
                <a:solidFill>
                  <a:srgbClr val="212121"/>
                </a:solidFill>
                <a:latin typeface="Georgia"/>
                <a:cs typeface="Georgia"/>
              </a:rPr>
              <a:t> </a:t>
            </a:r>
            <a:r>
              <a:rPr sz="1100" spc="-5" dirty="0">
                <a:solidFill>
                  <a:srgbClr val="212121"/>
                </a:solidFill>
                <a:latin typeface="Georgia"/>
                <a:cs typeface="Georgia"/>
              </a:rPr>
              <a:t>secoli.</a:t>
            </a:r>
            <a:endParaRPr sz="1100">
              <a:latin typeface="Georgia"/>
              <a:cs typeface="Georgia"/>
            </a:endParaRPr>
          </a:p>
          <a:p>
            <a:pPr marL="12700" marR="5080">
              <a:lnSpc>
                <a:spcPct val="114399"/>
              </a:lnSpc>
            </a:pPr>
            <a:r>
              <a:rPr sz="1100" spc="-5" dirty="0">
                <a:solidFill>
                  <a:srgbClr val="212121"/>
                </a:solidFill>
                <a:latin typeface="Georgia"/>
                <a:cs typeface="Georgia"/>
              </a:rPr>
              <a:t>Dopo </a:t>
            </a:r>
            <a:r>
              <a:rPr sz="1100" dirty="0">
                <a:solidFill>
                  <a:srgbClr val="212121"/>
                </a:solidFill>
                <a:latin typeface="Georgia"/>
                <a:cs typeface="Georgia"/>
              </a:rPr>
              <a:t>il </a:t>
            </a:r>
            <a:r>
              <a:rPr sz="1100" spc="-5" dirty="0">
                <a:solidFill>
                  <a:srgbClr val="212121"/>
                </a:solidFill>
                <a:latin typeface="Georgia"/>
                <a:cs typeface="Georgia"/>
              </a:rPr>
              <a:t>successo della prima edizione 2014 che </a:t>
            </a:r>
            <a:r>
              <a:rPr sz="1100" dirty="0">
                <a:solidFill>
                  <a:srgbClr val="212121"/>
                </a:solidFill>
                <a:latin typeface="Georgia"/>
                <a:cs typeface="Georgia"/>
              </a:rPr>
              <a:t>ha </a:t>
            </a:r>
            <a:r>
              <a:rPr sz="1100" spc="-5" dirty="0">
                <a:solidFill>
                  <a:srgbClr val="212121"/>
                </a:solidFill>
                <a:latin typeface="Georgia"/>
                <a:cs typeface="Georgia"/>
              </a:rPr>
              <a:t>visto 50 città coinvolte </a:t>
            </a:r>
            <a:r>
              <a:rPr sz="1100" dirty="0">
                <a:solidFill>
                  <a:srgbClr val="212121"/>
                </a:solidFill>
                <a:latin typeface="Georgia"/>
                <a:cs typeface="Georgia"/>
              </a:rPr>
              <a:t>e più </a:t>
            </a:r>
            <a:r>
              <a:rPr sz="1100" spc="-5" dirty="0">
                <a:solidFill>
                  <a:srgbClr val="212121"/>
                </a:solidFill>
                <a:latin typeface="Georgia"/>
                <a:cs typeface="Georgia"/>
              </a:rPr>
              <a:t>di 10.000 bambini </a:t>
            </a:r>
            <a:r>
              <a:rPr sz="1100" dirty="0">
                <a:solidFill>
                  <a:srgbClr val="212121"/>
                </a:solidFill>
                <a:latin typeface="Georgia"/>
                <a:cs typeface="Georgia"/>
              </a:rPr>
              <a:t>e  </a:t>
            </a:r>
            <a:r>
              <a:rPr sz="1100" spc="-5" dirty="0">
                <a:solidFill>
                  <a:srgbClr val="212121"/>
                </a:solidFill>
                <a:latin typeface="Georgia"/>
                <a:cs typeface="Georgia"/>
              </a:rPr>
              <a:t>ragazzi cimentarsi </a:t>
            </a:r>
            <a:r>
              <a:rPr sz="1100" dirty="0">
                <a:solidFill>
                  <a:srgbClr val="212121"/>
                </a:solidFill>
                <a:latin typeface="Georgia"/>
                <a:cs typeface="Georgia"/>
              </a:rPr>
              <a:t>con il </a:t>
            </a:r>
            <a:r>
              <a:rPr sz="1100" spc="-5" dirty="0">
                <a:solidFill>
                  <a:srgbClr val="212121"/>
                </a:solidFill>
                <a:latin typeface="Georgia"/>
                <a:cs typeface="Georgia"/>
              </a:rPr>
              <a:t>tema del Museo Immaginario, Banca Mps torna </a:t>
            </a:r>
            <a:r>
              <a:rPr sz="1100" dirty="0">
                <a:solidFill>
                  <a:srgbClr val="212121"/>
                </a:solidFill>
                <a:latin typeface="Georgia"/>
                <a:cs typeface="Georgia"/>
              </a:rPr>
              <a:t>a </a:t>
            </a:r>
            <a:r>
              <a:rPr sz="1100" spc="-5" dirty="0">
                <a:solidFill>
                  <a:srgbClr val="212121"/>
                </a:solidFill>
                <a:latin typeface="Georgia"/>
                <a:cs typeface="Georgia"/>
              </a:rPr>
              <a:t>garantire </a:t>
            </a:r>
            <a:r>
              <a:rPr sz="1100" dirty="0">
                <a:solidFill>
                  <a:srgbClr val="212121"/>
                </a:solidFill>
                <a:latin typeface="Georgia"/>
                <a:cs typeface="Georgia"/>
              </a:rPr>
              <a:t>il </a:t>
            </a:r>
            <a:r>
              <a:rPr sz="1100" spc="-5" dirty="0">
                <a:solidFill>
                  <a:srgbClr val="212121"/>
                </a:solidFill>
                <a:latin typeface="Georgia"/>
                <a:cs typeface="Georgia"/>
              </a:rPr>
              <a:t>proprio  appoggio al “Festival della Cultura Creativa”, perché scommettere sui giovani </a:t>
            </a:r>
            <a:r>
              <a:rPr sz="1100" dirty="0">
                <a:solidFill>
                  <a:srgbClr val="212121"/>
                </a:solidFill>
                <a:latin typeface="Georgia"/>
                <a:cs typeface="Georgia"/>
              </a:rPr>
              <a:t>e </a:t>
            </a:r>
            <a:r>
              <a:rPr sz="1100" spc="-5" dirty="0">
                <a:solidFill>
                  <a:srgbClr val="212121"/>
                </a:solidFill>
                <a:latin typeface="Georgia"/>
                <a:cs typeface="Georgia"/>
              </a:rPr>
              <a:t>sulla cultura  significa scommettere sul futuro </a:t>
            </a:r>
            <a:r>
              <a:rPr sz="1100" dirty="0">
                <a:solidFill>
                  <a:srgbClr val="212121"/>
                </a:solidFill>
                <a:latin typeface="Georgia"/>
                <a:cs typeface="Georgia"/>
              </a:rPr>
              <a:t>e </a:t>
            </a:r>
            <a:r>
              <a:rPr sz="1100" spc="-5" dirty="0">
                <a:solidFill>
                  <a:srgbClr val="212121"/>
                </a:solidFill>
                <a:latin typeface="Georgia"/>
                <a:cs typeface="Georgia"/>
              </a:rPr>
              <a:t>promuovere lo sviluppo </a:t>
            </a:r>
            <a:r>
              <a:rPr sz="1100" dirty="0">
                <a:solidFill>
                  <a:srgbClr val="212121"/>
                </a:solidFill>
                <a:latin typeface="Georgia"/>
                <a:cs typeface="Georgia"/>
              </a:rPr>
              <a:t>e </a:t>
            </a:r>
            <a:r>
              <a:rPr sz="1100" spc="-5" dirty="0">
                <a:solidFill>
                  <a:srgbClr val="212121"/>
                </a:solidFill>
                <a:latin typeface="Georgia"/>
                <a:cs typeface="Georgia"/>
              </a:rPr>
              <a:t>la crescita di un’intera comunità,  portatrice di </a:t>
            </a:r>
            <a:r>
              <a:rPr sz="1100" dirty="0">
                <a:solidFill>
                  <a:srgbClr val="212121"/>
                </a:solidFill>
                <a:latin typeface="Georgia"/>
                <a:cs typeface="Georgia"/>
              </a:rPr>
              <a:t>valori e </a:t>
            </a:r>
            <a:r>
              <a:rPr sz="1100" spc="-5" dirty="0">
                <a:solidFill>
                  <a:srgbClr val="212121"/>
                </a:solidFill>
                <a:latin typeface="Georgia"/>
                <a:cs typeface="Georgia"/>
              </a:rPr>
              <a:t>innovazione. </a:t>
            </a:r>
            <a:r>
              <a:rPr sz="1100" dirty="0">
                <a:solidFill>
                  <a:srgbClr val="212121"/>
                </a:solidFill>
                <a:latin typeface="Georgia"/>
                <a:cs typeface="Georgia"/>
              </a:rPr>
              <a:t>Il </a:t>
            </a:r>
            <a:r>
              <a:rPr sz="1100" spc="-5" dirty="0">
                <a:solidFill>
                  <a:srgbClr val="212121"/>
                </a:solidFill>
                <a:latin typeface="Georgia"/>
                <a:cs typeface="Georgia"/>
              </a:rPr>
              <a:t>programma del Festival vede oltre ottanta </a:t>
            </a:r>
            <a:r>
              <a:rPr sz="1100" dirty="0">
                <a:solidFill>
                  <a:srgbClr val="212121"/>
                </a:solidFill>
                <a:latin typeface="Georgia"/>
                <a:cs typeface="Georgia"/>
              </a:rPr>
              <a:t>iniziative </a:t>
            </a:r>
            <a:r>
              <a:rPr sz="1100" spc="-5" dirty="0">
                <a:solidFill>
                  <a:srgbClr val="212121"/>
                </a:solidFill>
                <a:latin typeface="Georgia"/>
                <a:cs typeface="Georgia"/>
              </a:rPr>
              <a:t>dedicate  ad arte, archeologia, musica, canto, lettura, teatro, robotica, nuove</a:t>
            </a:r>
            <a:r>
              <a:rPr sz="1100" spc="35" dirty="0">
                <a:solidFill>
                  <a:srgbClr val="212121"/>
                </a:solidFill>
                <a:latin typeface="Georgia"/>
                <a:cs typeface="Georgia"/>
              </a:rPr>
              <a:t> </a:t>
            </a:r>
            <a:r>
              <a:rPr sz="1100" spc="-5" dirty="0">
                <a:solidFill>
                  <a:srgbClr val="212121"/>
                </a:solidFill>
                <a:latin typeface="Georgia"/>
                <a:cs typeface="Georgia"/>
              </a:rPr>
              <a:t>tecnologie.</a:t>
            </a:r>
            <a:endParaRPr sz="1100">
              <a:latin typeface="Georgia"/>
              <a:cs typeface="Georgia"/>
            </a:endParaRP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5" dirty="0">
                <a:latin typeface="Arial"/>
                <a:cs typeface="Arial"/>
              </a:rPr>
              <a:t>Piunotizie.it  21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640585"/>
            <a:ext cx="6144260" cy="6256020"/>
          </a:xfrm>
          <a:prstGeom prst="rect">
            <a:avLst/>
          </a:prstGeom>
        </p:spPr>
        <p:txBody>
          <a:bodyPr vert="horz" wrap="square" lIns="0" tIns="114300" rIns="0" bIns="0" rtlCol="0">
            <a:spAutoFit/>
          </a:bodyPr>
          <a:lstStyle/>
          <a:p>
            <a:pPr marL="12700">
              <a:lnSpc>
                <a:spcPct val="100000"/>
              </a:lnSpc>
              <a:spcBef>
                <a:spcPts val="900"/>
              </a:spcBef>
            </a:pPr>
            <a:r>
              <a:rPr sz="1300" b="1" spc="-5" dirty="0">
                <a:solidFill>
                  <a:srgbClr val="113B52"/>
                </a:solidFill>
                <a:latin typeface="Trebuchet MS"/>
                <a:cs typeface="Trebuchet MS"/>
              </a:rPr>
              <a:t>» RAVENNA -</a:t>
            </a:r>
            <a:r>
              <a:rPr sz="1300" b="1" spc="5" dirty="0">
                <a:solidFill>
                  <a:srgbClr val="113B52"/>
                </a:solidFill>
                <a:latin typeface="Trebuchet MS"/>
                <a:cs typeface="Trebuchet MS"/>
              </a:rPr>
              <a:t> </a:t>
            </a:r>
            <a:r>
              <a:rPr sz="1300" b="1" spc="-5" dirty="0">
                <a:solidFill>
                  <a:srgbClr val="113B52"/>
                </a:solidFill>
                <a:latin typeface="Trebuchet MS"/>
                <a:cs typeface="Trebuchet MS"/>
              </a:rPr>
              <a:t>21/03/2015</a:t>
            </a:r>
            <a:endParaRPr sz="1300">
              <a:latin typeface="Trebuchet MS"/>
              <a:cs typeface="Trebuchet MS"/>
            </a:endParaRPr>
          </a:p>
          <a:p>
            <a:pPr marL="12700" marR="835660">
              <a:lnSpc>
                <a:spcPts val="2090"/>
              </a:lnSpc>
              <a:spcBef>
                <a:spcPts val="1250"/>
              </a:spcBef>
            </a:pPr>
            <a:r>
              <a:rPr sz="1800" b="1" spc="-5" dirty="0">
                <a:solidFill>
                  <a:srgbClr val="113B52"/>
                </a:solidFill>
                <a:latin typeface="Trebuchet MS"/>
                <a:cs typeface="Trebuchet MS"/>
              </a:rPr>
              <a:t>Successo </a:t>
            </a:r>
            <a:r>
              <a:rPr sz="1800" b="1" dirty="0">
                <a:solidFill>
                  <a:srgbClr val="113B52"/>
                </a:solidFill>
                <a:latin typeface="Trebuchet MS"/>
                <a:cs typeface="Trebuchet MS"/>
              </a:rPr>
              <a:t>e attiva </a:t>
            </a:r>
            <a:r>
              <a:rPr sz="1800" b="1" spc="-5" dirty="0">
                <a:solidFill>
                  <a:srgbClr val="113B52"/>
                </a:solidFill>
                <a:latin typeface="Trebuchet MS"/>
                <a:cs typeface="Trebuchet MS"/>
              </a:rPr>
              <a:t>partecipazione degli </a:t>
            </a:r>
            <a:r>
              <a:rPr sz="1800" b="1" dirty="0">
                <a:solidFill>
                  <a:srgbClr val="113B52"/>
                </a:solidFill>
                <a:latin typeface="Trebuchet MS"/>
                <a:cs typeface="Trebuchet MS"/>
              </a:rPr>
              <a:t>studenti al  </a:t>
            </a:r>
            <a:r>
              <a:rPr sz="1800" b="1" spc="-5" dirty="0">
                <a:solidFill>
                  <a:srgbClr val="113B52"/>
                </a:solidFill>
                <a:latin typeface="Trebuchet MS"/>
                <a:cs typeface="Trebuchet MS"/>
              </a:rPr>
              <a:t>percorso </a:t>
            </a:r>
            <a:r>
              <a:rPr sz="1800" b="1" dirty="0">
                <a:solidFill>
                  <a:srgbClr val="113B52"/>
                </a:solidFill>
                <a:latin typeface="Trebuchet MS"/>
                <a:cs typeface="Trebuchet MS"/>
              </a:rPr>
              <a:t>promosso da </a:t>
            </a:r>
            <a:r>
              <a:rPr sz="1800" b="1" spc="-5" dirty="0">
                <a:solidFill>
                  <a:srgbClr val="113B52"/>
                </a:solidFill>
                <a:latin typeface="Trebuchet MS"/>
                <a:cs typeface="Trebuchet MS"/>
              </a:rPr>
              <a:t>Cassa </a:t>
            </a:r>
            <a:r>
              <a:rPr sz="1800" b="1" dirty="0">
                <a:solidFill>
                  <a:srgbClr val="113B52"/>
                </a:solidFill>
                <a:latin typeface="Trebuchet MS"/>
                <a:cs typeface="Trebuchet MS"/>
              </a:rPr>
              <a:t>Ravenna</a:t>
            </a:r>
            <a:r>
              <a:rPr sz="1800" b="1" spc="-20" dirty="0">
                <a:solidFill>
                  <a:srgbClr val="113B52"/>
                </a:solidFill>
                <a:latin typeface="Trebuchet MS"/>
                <a:cs typeface="Trebuchet MS"/>
              </a:rPr>
              <a:t> </a:t>
            </a:r>
            <a:r>
              <a:rPr sz="1800" b="1" spc="-5" dirty="0">
                <a:solidFill>
                  <a:srgbClr val="113B52"/>
                </a:solidFill>
                <a:latin typeface="Trebuchet MS"/>
                <a:cs typeface="Trebuchet MS"/>
              </a:rPr>
              <a:t>Spa</a:t>
            </a:r>
            <a:endParaRPr sz="1800">
              <a:latin typeface="Trebuchet MS"/>
              <a:cs typeface="Trebuchet MS"/>
            </a:endParaRPr>
          </a:p>
          <a:p>
            <a:pPr marL="12700" marR="694690">
              <a:lnSpc>
                <a:spcPts val="1270"/>
              </a:lnSpc>
              <a:spcBef>
                <a:spcPts val="1705"/>
              </a:spcBef>
            </a:pPr>
            <a:r>
              <a:rPr sz="1100" spc="-5" dirty="0">
                <a:solidFill>
                  <a:srgbClr val="1B423C"/>
                </a:solidFill>
                <a:latin typeface="Trebuchet MS"/>
                <a:cs typeface="Trebuchet MS"/>
              </a:rPr>
              <a:t>Grande </a:t>
            </a:r>
            <a:r>
              <a:rPr sz="1100" dirty="0">
                <a:solidFill>
                  <a:srgbClr val="1B423C"/>
                </a:solidFill>
                <a:latin typeface="Trebuchet MS"/>
                <a:cs typeface="Trebuchet MS"/>
              </a:rPr>
              <a:t>successo </a:t>
            </a:r>
            <a:r>
              <a:rPr sz="1100" spc="-5" dirty="0">
                <a:solidFill>
                  <a:srgbClr val="1B423C"/>
                </a:solidFill>
                <a:latin typeface="Trebuchet MS"/>
                <a:cs typeface="Trebuchet MS"/>
              </a:rPr>
              <a:t>della seconda edizione del “Festival della cultura creativa” promosso  dall’Associazione Bancaria</a:t>
            </a:r>
            <a:r>
              <a:rPr sz="1100" spc="-10" dirty="0">
                <a:solidFill>
                  <a:srgbClr val="1B423C"/>
                </a:solidFill>
                <a:latin typeface="Trebuchet MS"/>
                <a:cs typeface="Trebuchet MS"/>
              </a:rPr>
              <a:t> </a:t>
            </a:r>
            <a:r>
              <a:rPr sz="1100" spc="-5" dirty="0">
                <a:solidFill>
                  <a:srgbClr val="1B423C"/>
                </a:solidFill>
                <a:latin typeface="Trebuchet MS"/>
                <a:cs typeface="Trebuchet MS"/>
              </a:rPr>
              <a:t>Italiana.</a:t>
            </a:r>
            <a:endParaRPr sz="1100">
              <a:latin typeface="Trebuchet MS"/>
              <a:cs typeface="Trebuchet MS"/>
            </a:endParaRPr>
          </a:p>
          <a:p>
            <a:pPr marL="3556635" marR="53975">
              <a:lnSpc>
                <a:spcPts val="1270"/>
              </a:lnSpc>
              <a:spcBef>
                <a:spcPts val="20"/>
              </a:spcBef>
            </a:pPr>
            <a:r>
              <a:rPr sz="1100" dirty="0">
                <a:solidFill>
                  <a:srgbClr val="1B423C"/>
                </a:solidFill>
                <a:latin typeface="Trebuchet MS"/>
                <a:cs typeface="Trebuchet MS"/>
              </a:rPr>
              <a:t>La </a:t>
            </a:r>
            <a:r>
              <a:rPr sz="1100" spc="-5" dirty="0">
                <a:solidFill>
                  <a:srgbClr val="1B423C"/>
                </a:solidFill>
                <a:latin typeface="Trebuchet MS"/>
                <a:cs typeface="Trebuchet MS"/>
              </a:rPr>
              <a:t>Cassa di Risparmio di Ravenna Spa ha  aderito all’iniziativa promossa</a:t>
            </a:r>
            <a:r>
              <a:rPr sz="1100" spc="-15" dirty="0">
                <a:solidFill>
                  <a:srgbClr val="1B423C"/>
                </a:solidFill>
                <a:latin typeface="Trebuchet MS"/>
                <a:cs typeface="Trebuchet MS"/>
              </a:rPr>
              <a:t> </a:t>
            </a:r>
            <a:r>
              <a:rPr sz="1100" spc="-5" dirty="0">
                <a:solidFill>
                  <a:srgbClr val="1B423C"/>
                </a:solidFill>
                <a:latin typeface="Trebuchet MS"/>
                <a:cs typeface="Trebuchet MS"/>
              </a:rPr>
              <a:t>dall’ABI,</a:t>
            </a:r>
            <a:endParaRPr sz="1100">
              <a:latin typeface="Trebuchet MS"/>
              <a:cs typeface="Trebuchet MS"/>
            </a:endParaRPr>
          </a:p>
          <a:p>
            <a:pPr marL="3556635" marR="280670">
              <a:lnSpc>
                <a:spcPts val="1270"/>
              </a:lnSpc>
              <a:spcBef>
                <a:spcPts val="15"/>
              </a:spcBef>
            </a:pPr>
            <a:r>
              <a:rPr sz="1100" dirty="0">
                <a:solidFill>
                  <a:srgbClr val="1B423C"/>
                </a:solidFill>
                <a:latin typeface="Trebuchet MS"/>
                <a:cs typeface="Trebuchet MS"/>
              </a:rPr>
              <a:t>con </a:t>
            </a:r>
            <a:r>
              <a:rPr sz="1100" spc="-5" dirty="0">
                <a:solidFill>
                  <a:srgbClr val="1B423C"/>
                </a:solidFill>
                <a:latin typeface="Trebuchet MS"/>
                <a:cs typeface="Trebuchet MS"/>
              </a:rPr>
              <a:t>il Patrocinio della Commissione  Nazionale Italiana per l’UNESCO, del  Ministero dei </a:t>
            </a:r>
            <a:r>
              <a:rPr sz="1100" dirty="0">
                <a:solidFill>
                  <a:srgbClr val="1B423C"/>
                </a:solidFill>
                <a:latin typeface="Trebuchet MS"/>
                <a:cs typeface="Trebuchet MS"/>
              </a:rPr>
              <a:t>Beni e </a:t>
            </a:r>
            <a:r>
              <a:rPr sz="1100" spc="-5" dirty="0">
                <a:solidFill>
                  <a:srgbClr val="1B423C"/>
                </a:solidFill>
                <a:latin typeface="Trebuchet MS"/>
                <a:cs typeface="Trebuchet MS"/>
              </a:rPr>
              <a:t>delle</a:t>
            </a:r>
            <a:r>
              <a:rPr sz="1100" spc="-25" dirty="0">
                <a:solidFill>
                  <a:srgbClr val="1B423C"/>
                </a:solidFill>
                <a:latin typeface="Trebuchet MS"/>
                <a:cs typeface="Trebuchet MS"/>
              </a:rPr>
              <a:t> </a:t>
            </a:r>
            <a:r>
              <a:rPr sz="1100" spc="-5" dirty="0">
                <a:solidFill>
                  <a:srgbClr val="1B423C"/>
                </a:solidFill>
                <a:latin typeface="Trebuchet MS"/>
                <a:cs typeface="Trebuchet MS"/>
              </a:rPr>
              <a:t>Attività</a:t>
            </a:r>
            <a:endParaRPr sz="1100">
              <a:latin typeface="Trebuchet MS"/>
              <a:cs typeface="Trebuchet MS"/>
            </a:endParaRPr>
          </a:p>
          <a:p>
            <a:pPr marL="3556635" marR="554355">
              <a:lnSpc>
                <a:spcPts val="1270"/>
              </a:lnSpc>
              <a:spcBef>
                <a:spcPts val="20"/>
              </a:spcBef>
            </a:pPr>
            <a:r>
              <a:rPr sz="1100" spc="-5" dirty="0">
                <a:solidFill>
                  <a:srgbClr val="1B423C"/>
                </a:solidFill>
                <a:latin typeface="Trebuchet MS"/>
                <a:cs typeface="Trebuchet MS"/>
              </a:rPr>
              <a:t>Culturali </a:t>
            </a:r>
            <a:r>
              <a:rPr sz="1100" dirty="0">
                <a:solidFill>
                  <a:srgbClr val="1B423C"/>
                </a:solidFill>
                <a:latin typeface="Trebuchet MS"/>
                <a:cs typeface="Trebuchet MS"/>
              </a:rPr>
              <a:t>e </a:t>
            </a:r>
            <a:r>
              <a:rPr sz="1100" spc="-5" dirty="0">
                <a:solidFill>
                  <a:srgbClr val="1B423C"/>
                </a:solidFill>
                <a:latin typeface="Trebuchet MS"/>
                <a:cs typeface="Trebuchet MS"/>
              </a:rPr>
              <a:t>del Turismo </a:t>
            </a:r>
            <a:r>
              <a:rPr sz="1100" dirty="0">
                <a:solidFill>
                  <a:srgbClr val="1B423C"/>
                </a:solidFill>
                <a:latin typeface="Trebuchet MS"/>
                <a:cs typeface="Trebuchet MS"/>
              </a:rPr>
              <a:t>e che </a:t>
            </a:r>
            <a:r>
              <a:rPr sz="1100" spc="-5" dirty="0">
                <a:solidFill>
                  <a:srgbClr val="1B423C"/>
                </a:solidFill>
                <a:latin typeface="Trebuchet MS"/>
                <a:cs typeface="Trebuchet MS"/>
              </a:rPr>
              <a:t>ha  ottenuto nella prima edizione</a:t>
            </a:r>
            <a:r>
              <a:rPr sz="1100" spc="-40" dirty="0">
                <a:solidFill>
                  <a:srgbClr val="1B423C"/>
                </a:solidFill>
                <a:latin typeface="Trebuchet MS"/>
                <a:cs typeface="Trebuchet MS"/>
              </a:rPr>
              <a:t> </a:t>
            </a:r>
            <a:r>
              <a:rPr sz="1100" dirty="0">
                <a:solidFill>
                  <a:srgbClr val="1B423C"/>
                </a:solidFill>
                <a:latin typeface="Trebuchet MS"/>
                <a:cs typeface="Trebuchet MS"/>
              </a:rPr>
              <a:t>la</a:t>
            </a:r>
            <a:endParaRPr sz="1100">
              <a:latin typeface="Trebuchet MS"/>
              <a:cs typeface="Trebuchet MS"/>
            </a:endParaRPr>
          </a:p>
          <a:p>
            <a:pPr marL="3556635" marR="730250">
              <a:lnSpc>
                <a:spcPts val="1270"/>
              </a:lnSpc>
              <a:spcBef>
                <a:spcPts val="15"/>
              </a:spcBef>
            </a:pPr>
            <a:r>
              <a:rPr sz="1100" spc="-5" dirty="0">
                <a:solidFill>
                  <a:srgbClr val="1B423C"/>
                </a:solidFill>
                <a:latin typeface="Trebuchet MS"/>
                <a:cs typeface="Trebuchet MS"/>
              </a:rPr>
              <a:t>Medaglia del Presidente della  Repubblica.</a:t>
            </a:r>
            <a:endParaRPr sz="1100">
              <a:latin typeface="Trebuchet MS"/>
              <a:cs typeface="Trebuchet MS"/>
            </a:endParaRPr>
          </a:p>
          <a:p>
            <a:pPr marL="12700" marR="5080" indent="3543935">
              <a:lnSpc>
                <a:spcPts val="1270"/>
              </a:lnSpc>
              <a:spcBef>
                <a:spcPts val="15"/>
              </a:spcBef>
            </a:pPr>
            <a:r>
              <a:rPr sz="1100" dirty="0">
                <a:solidFill>
                  <a:srgbClr val="1B423C"/>
                </a:solidFill>
                <a:latin typeface="Trebuchet MS"/>
                <a:cs typeface="Trebuchet MS"/>
              </a:rPr>
              <a:t>La </a:t>
            </a:r>
            <a:r>
              <a:rPr sz="1100" spc="-5" dirty="0">
                <a:solidFill>
                  <a:srgbClr val="1B423C"/>
                </a:solidFill>
                <a:latin typeface="Trebuchet MS"/>
                <a:cs typeface="Trebuchet MS"/>
              </a:rPr>
              <a:t>manifestazione </a:t>
            </a:r>
            <a:r>
              <a:rPr sz="1100" dirty="0">
                <a:solidFill>
                  <a:srgbClr val="1B423C"/>
                </a:solidFill>
                <a:latin typeface="Trebuchet MS"/>
                <a:cs typeface="Trebuchet MS"/>
              </a:rPr>
              <a:t>si è </a:t>
            </a:r>
            <a:r>
              <a:rPr sz="1100" spc="-5" dirty="0">
                <a:solidFill>
                  <a:srgbClr val="1B423C"/>
                </a:solidFill>
                <a:latin typeface="Trebuchet MS"/>
                <a:cs typeface="Trebuchet MS"/>
              </a:rPr>
              <a:t>caratterizzata per  l’alta affluenza di studenti delle Scuole Superiori, in particolare del Liceo Classico,</a:t>
            </a:r>
            <a:r>
              <a:rPr sz="1100" spc="70" dirty="0">
                <a:solidFill>
                  <a:srgbClr val="1B423C"/>
                </a:solidFill>
                <a:latin typeface="Trebuchet MS"/>
                <a:cs typeface="Trebuchet MS"/>
              </a:rPr>
              <a:t> </a:t>
            </a:r>
            <a:r>
              <a:rPr sz="1100" spc="-5" dirty="0">
                <a:solidFill>
                  <a:srgbClr val="1B423C"/>
                </a:solidFill>
                <a:latin typeface="Trebuchet MS"/>
                <a:cs typeface="Trebuchet MS"/>
              </a:rPr>
              <a:t>Liceo</a:t>
            </a:r>
            <a:endParaRPr sz="1100">
              <a:latin typeface="Trebuchet MS"/>
              <a:cs typeface="Trebuchet MS"/>
            </a:endParaRPr>
          </a:p>
          <a:p>
            <a:pPr marL="12700">
              <a:lnSpc>
                <a:spcPts val="1230"/>
              </a:lnSpc>
            </a:pPr>
            <a:r>
              <a:rPr sz="1100" spc="-5" dirty="0">
                <a:solidFill>
                  <a:srgbClr val="1B423C"/>
                </a:solidFill>
                <a:latin typeface="Trebuchet MS"/>
                <a:cs typeface="Trebuchet MS"/>
              </a:rPr>
              <a:t>Artistico </a:t>
            </a:r>
            <a:r>
              <a:rPr sz="1100" dirty="0">
                <a:solidFill>
                  <a:srgbClr val="1B423C"/>
                </a:solidFill>
                <a:latin typeface="Trebuchet MS"/>
                <a:cs typeface="Trebuchet MS"/>
              </a:rPr>
              <a:t>e </a:t>
            </a:r>
            <a:r>
              <a:rPr sz="1100" spc="-5" dirty="0">
                <a:solidFill>
                  <a:srgbClr val="1B423C"/>
                </a:solidFill>
                <a:latin typeface="Trebuchet MS"/>
                <a:cs typeface="Trebuchet MS"/>
              </a:rPr>
              <a:t>Liceo Scientifico di Ravenna, accompagnati dagli</a:t>
            </a:r>
            <a:r>
              <a:rPr sz="1100" spc="10" dirty="0">
                <a:solidFill>
                  <a:srgbClr val="1B423C"/>
                </a:solidFill>
                <a:latin typeface="Trebuchet MS"/>
                <a:cs typeface="Trebuchet MS"/>
              </a:rPr>
              <a:t> </a:t>
            </a:r>
            <a:r>
              <a:rPr sz="1100" spc="-5" dirty="0">
                <a:solidFill>
                  <a:srgbClr val="1B423C"/>
                </a:solidFill>
                <a:latin typeface="Trebuchet MS"/>
                <a:cs typeface="Trebuchet MS"/>
              </a:rPr>
              <a:t>insegnanti.</a:t>
            </a:r>
            <a:endParaRPr sz="1100">
              <a:latin typeface="Trebuchet MS"/>
              <a:cs typeface="Trebuchet MS"/>
            </a:endParaRPr>
          </a:p>
          <a:p>
            <a:pPr marL="12700" marR="53340">
              <a:lnSpc>
                <a:spcPct val="96800"/>
              </a:lnSpc>
              <a:spcBef>
                <a:spcPts val="20"/>
              </a:spcBef>
            </a:pPr>
            <a:r>
              <a:rPr sz="1100" dirty="0">
                <a:solidFill>
                  <a:srgbClr val="1B423C"/>
                </a:solidFill>
                <a:latin typeface="Trebuchet MS"/>
                <a:cs typeface="Trebuchet MS"/>
              </a:rPr>
              <a:t>La </a:t>
            </a:r>
            <a:r>
              <a:rPr sz="1100" spc="-5" dirty="0">
                <a:solidFill>
                  <a:srgbClr val="1B423C"/>
                </a:solidFill>
                <a:latin typeface="Trebuchet MS"/>
                <a:cs typeface="Trebuchet MS"/>
              </a:rPr>
              <a:t>Cassa ha organizzato </a:t>
            </a:r>
            <a:r>
              <a:rPr sz="1100" dirty="0">
                <a:solidFill>
                  <a:srgbClr val="1B423C"/>
                </a:solidFill>
                <a:latin typeface="Trebuchet MS"/>
                <a:cs typeface="Trebuchet MS"/>
              </a:rPr>
              <a:t>a </a:t>
            </a:r>
            <a:r>
              <a:rPr sz="1100" spc="-5" dirty="0">
                <a:solidFill>
                  <a:srgbClr val="1B423C"/>
                </a:solidFill>
                <a:latin typeface="Trebuchet MS"/>
                <a:cs typeface="Trebuchet MS"/>
              </a:rPr>
              <a:t>Ravenna, presso gli Antichi Chiostri Francescani della Fondazione  Cassa Ravenna, un percorso narrativo dedicato alle classi delle Scuole Superiori di II </a:t>
            </a:r>
            <a:r>
              <a:rPr sz="1100" dirty="0">
                <a:solidFill>
                  <a:srgbClr val="1B423C"/>
                </a:solidFill>
                <a:latin typeface="Trebuchet MS"/>
                <a:cs typeface="Trebuchet MS"/>
              </a:rPr>
              <a:t>grado che si  è </a:t>
            </a:r>
            <a:r>
              <a:rPr sz="1100" spc="-5" dirty="0">
                <a:solidFill>
                  <a:srgbClr val="1B423C"/>
                </a:solidFill>
                <a:latin typeface="Trebuchet MS"/>
                <a:cs typeface="Trebuchet MS"/>
              </a:rPr>
              <a:t>snodato all'interno </a:t>
            </a:r>
            <a:r>
              <a:rPr sz="1100" dirty="0">
                <a:solidFill>
                  <a:srgbClr val="1B423C"/>
                </a:solidFill>
                <a:latin typeface="Trebuchet MS"/>
                <a:cs typeface="Trebuchet MS"/>
              </a:rPr>
              <a:t>della </a:t>
            </a:r>
            <a:r>
              <a:rPr sz="1100" spc="-5" dirty="0">
                <a:solidFill>
                  <a:srgbClr val="1B423C"/>
                </a:solidFill>
                <a:latin typeface="Trebuchet MS"/>
                <a:cs typeface="Trebuchet MS"/>
              </a:rPr>
              <a:t>zona</a:t>
            </a:r>
            <a:r>
              <a:rPr sz="1100" spc="-15" dirty="0">
                <a:solidFill>
                  <a:srgbClr val="1B423C"/>
                </a:solidFill>
                <a:latin typeface="Trebuchet MS"/>
                <a:cs typeface="Trebuchet MS"/>
              </a:rPr>
              <a:t> </a:t>
            </a:r>
            <a:r>
              <a:rPr sz="1100" spc="-5" dirty="0">
                <a:solidFill>
                  <a:srgbClr val="1B423C"/>
                </a:solidFill>
                <a:latin typeface="Trebuchet MS"/>
                <a:cs typeface="Trebuchet MS"/>
              </a:rPr>
              <a:t>Dantesca.</a:t>
            </a:r>
            <a:endParaRPr sz="1100">
              <a:latin typeface="Trebuchet MS"/>
              <a:cs typeface="Trebuchet MS"/>
            </a:endParaRPr>
          </a:p>
          <a:p>
            <a:pPr marL="12700">
              <a:lnSpc>
                <a:spcPts val="1255"/>
              </a:lnSpc>
            </a:pPr>
            <a:r>
              <a:rPr sz="1100" dirty="0">
                <a:solidFill>
                  <a:srgbClr val="1B423C"/>
                </a:solidFill>
                <a:latin typeface="Trebuchet MS"/>
                <a:cs typeface="Trebuchet MS"/>
              </a:rPr>
              <a:t>I </a:t>
            </a:r>
            <a:r>
              <a:rPr sz="1100" spc="-5" dirty="0">
                <a:solidFill>
                  <a:srgbClr val="1B423C"/>
                </a:solidFill>
                <a:latin typeface="Trebuchet MS"/>
                <a:cs typeface="Trebuchet MS"/>
              </a:rPr>
              <a:t>visitatori sono stati accolti dal Direttore Generale della Cassa di Risparmio di </a:t>
            </a:r>
            <a:r>
              <a:rPr sz="1100" dirty="0">
                <a:solidFill>
                  <a:srgbClr val="1B423C"/>
                </a:solidFill>
                <a:latin typeface="Trebuchet MS"/>
                <a:cs typeface="Trebuchet MS"/>
              </a:rPr>
              <a:t>Ravenna</a:t>
            </a:r>
            <a:r>
              <a:rPr sz="1100" spc="120" dirty="0">
                <a:solidFill>
                  <a:srgbClr val="1B423C"/>
                </a:solidFill>
                <a:latin typeface="Trebuchet MS"/>
                <a:cs typeface="Trebuchet MS"/>
              </a:rPr>
              <a:t> </a:t>
            </a:r>
            <a:r>
              <a:rPr sz="1100" spc="-5" dirty="0">
                <a:solidFill>
                  <a:srgbClr val="1B423C"/>
                </a:solidFill>
                <a:latin typeface="Trebuchet MS"/>
                <a:cs typeface="Trebuchet MS"/>
              </a:rPr>
              <a:t>S.p.A.,</a:t>
            </a:r>
            <a:endParaRPr sz="1100">
              <a:latin typeface="Trebuchet MS"/>
              <a:cs typeface="Trebuchet MS"/>
            </a:endParaRPr>
          </a:p>
          <a:p>
            <a:pPr marL="12700" marR="99695">
              <a:lnSpc>
                <a:spcPct val="96700"/>
              </a:lnSpc>
              <a:spcBef>
                <a:spcPts val="25"/>
              </a:spcBef>
            </a:pPr>
            <a:r>
              <a:rPr sz="1100" spc="-5" dirty="0">
                <a:solidFill>
                  <a:srgbClr val="1B423C"/>
                </a:solidFill>
                <a:latin typeface="Trebuchet MS"/>
                <a:cs typeface="Trebuchet MS"/>
              </a:rPr>
              <a:t>Nicola Sbrizzi, dal Presidente della Fondazione Cassa di Risparmio di Ravenna, Lanfranco  Gualtieri, dal Vice Presidente Vicario della Cassa Spa Giorgio Sarti, dal Vice Direttore Generale,  Giuseppe De Filippi, dal Segretario Generale della Fondazione Cassa, Giancarlo Bagnariol </a:t>
            </a:r>
            <a:r>
              <a:rPr sz="1100" dirty="0">
                <a:solidFill>
                  <a:srgbClr val="1B423C"/>
                </a:solidFill>
                <a:latin typeface="Trebuchet MS"/>
                <a:cs typeface="Trebuchet MS"/>
              </a:rPr>
              <a:t>e </a:t>
            </a:r>
            <a:r>
              <a:rPr sz="1100" spc="-5" dirty="0">
                <a:solidFill>
                  <a:srgbClr val="1B423C"/>
                </a:solidFill>
                <a:latin typeface="Trebuchet MS"/>
                <a:cs typeface="Trebuchet MS"/>
              </a:rPr>
              <a:t>da  diversi altri esponenti della Cassa di Risparmio </a:t>
            </a:r>
            <a:r>
              <a:rPr sz="1100" spc="-10" dirty="0">
                <a:solidFill>
                  <a:srgbClr val="1B423C"/>
                </a:solidFill>
                <a:latin typeface="Trebuchet MS"/>
                <a:cs typeface="Trebuchet MS"/>
              </a:rPr>
              <a:t>di </a:t>
            </a:r>
            <a:r>
              <a:rPr sz="1100" dirty="0">
                <a:solidFill>
                  <a:srgbClr val="1B423C"/>
                </a:solidFill>
                <a:latin typeface="Trebuchet MS"/>
                <a:cs typeface="Trebuchet MS"/>
              </a:rPr>
              <a:t>Ravenna </a:t>
            </a:r>
            <a:r>
              <a:rPr sz="1100" spc="-5" dirty="0">
                <a:solidFill>
                  <a:srgbClr val="1B423C"/>
                </a:solidFill>
                <a:latin typeface="Trebuchet MS"/>
                <a:cs typeface="Trebuchet MS"/>
              </a:rPr>
              <a:t>S.p.A. </a:t>
            </a:r>
            <a:r>
              <a:rPr sz="1100" dirty="0">
                <a:solidFill>
                  <a:srgbClr val="1B423C"/>
                </a:solidFill>
                <a:latin typeface="Trebuchet MS"/>
                <a:cs typeface="Trebuchet MS"/>
              </a:rPr>
              <a:t>e </a:t>
            </a:r>
            <a:r>
              <a:rPr sz="1100" spc="-5" dirty="0">
                <a:solidFill>
                  <a:srgbClr val="1B423C"/>
                </a:solidFill>
                <a:latin typeface="Trebuchet MS"/>
                <a:cs typeface="Trebuchet MS"/>
              </a:rPr>
              <a:t>della Fondazione</a:t>
            </a:r>
            <a:r>
              <a:rPr sz="1100" spc="80" dirty="0">
                <a:solidFill>
                  <a:srgbClr val="1B423C"/>
                </a:solidFill>
                <a:latin typeface="Trebuchet MS"/>
                <a:cs typeface="Trebuchet MS"/>
              </a:rPr>
              <a:t> </a:t>
            </a:r>
            <a:r>
              <a:rPr sz="1100" spc="-5" dirty="0">
                <a:solidFill>
                  <a:srgbClr val="1B423C"/>
                </a:solidFill>
                <a:latin typeface="Trebuchet MS"/>
                <a:cs typeface="Trebuchet MS"/>
              </a:rPr>
              <a:t>Cassa.</a:t>
            </a:r>
            <a:endParaRPr sz="1100">
              <a:latin typeface="Trebuchet MS"/>
              <a:cs typeface="Trebuchet MS"/>
            </a:endParaRPr>
          </a:p>
          <a:p>
            <a:pPr marL="12700">
              <a:lnSpc>
                <a:spcPts val="1255"/>
              </a:lnSpc>
            </a:pPr>
            <a:r>
              <a:rPr sz="1100" spc="-5" dirty="0">
                <a:solidFill>
                  <a:srgbClr val="1B423C"/>
                </a:solidFill>
                <a:latin typeface="Trebuchet MS"/>
                <a:cs typeface="Trebuchet MS"/>
              </a:rPr>
              <a:t>L'Edizione del 2015 ha avuto come tema "L'Alfabeto del Mondo </a:t>
            </a:r>
            <a:r>
              <a:rPr sz="1100" dirty="0">
                <a:solidFill>
                  <a:srgbClr val="1B423C"/>
                </a:solidFill>
                <a:latin typeface="Trebuchet MS"/>
                <a:cs typeface="Trebuchet MS"/>
              </a:rPr>
              <a:t>- </a:t>
            </a:r>
            <a:r>
              <a:rPr sz="1100" spc="-5" dirty="0">
                <a:solidFill>
                  <a:srgbClr val="1B423C"/>
                </a:solidFill>
                <a:latin typeface="Trebuchet MS"/>
                <a:cs typeface="Trebuchet MS"/>
              </a:rPr>
              <a:t>Leggiamo </a:t>
            </a:r>
            <a:r>
              <a:rPr sz="1100" dirty="0">
                <a:solidFill>
                  <a:srgbClr val="1B423C"/>
                </a:solidFill>
                <a:latin typeface="Trebuchet MS"/>
                <a:cs typeface="Trebuchet MS"/>
              </a:rPr>
              <a:t>i </a:t>
            </a:r>
            <a:r>
              <a:rPr sz="1100" spc="-5" dirty="0">
                <a:solidFill>
                  <a:srgbClr val="1B423C"/>
                </a:solidFill>
                <a:latin typeface="Trebuchet MS"/>
                <a:cs typeface="Trebuchet MS"/>
              </a:rPr>
              <a:t>segni intorno </a:t>
            </a:r>
            <a:r>
              <a:rPr sz="1100" dirty="0">
                <a:solidFill>
                  <a:srgbClr val="1B423C"/>
                </a:solidFill>
                <a:latin typeface="Trebuchet MS"/>
                <a:cs typeface="Trebuchet MS"/>
              </a:rPr>
              <a:t>a </a:t>
            </a:r>
            <a:r>
              <a:rPr sz="1100" spc="-5" dirty="0">
                <a:solidFill>
                  <a:srgbClr val="1B423C"/>
                </a:solidFill>
                <a:latin typeface="Trebuchet MS"/>
                <a:cs typeface="Trebuchet MS"/>
              </a:rPr>
              <a:t>noi</a:t>
            </a:r>
            <a:r>
              <a:rPr sz="1100" spc="140" dirty="0">
                <a:solidFill>
                  <a:srgbClr val="1B423C"/>
                </a:solidFill>
                <a:latin typeface="Trebuchet MS"/>
                <a:cs typeface="Trebuchet MS"/>
              </a:rPr>
              <a:t> </a:t>
            </a:r>
            <a:r>
              <a:rPr sz="1100" dirty="0">
                <a:solidFill>
                  <a:srgbClr val="1B423C"/>
                </a:solidFill>
                <a:latin typeface="Trebuchet MS"/>
                <a:cs typeface="Trebuchet MS"/>
              </a:rPr>
              <a:t>e</a:t>
            </a:r>
            <a:endParaRPr sz="1100">
              <a:latin typeface="Trebuchet MS"/>
              <a:cs typeface="Trebuchet MS"/>
            </a:endParaRPr>
          </a:p>
          <a:p>
            <a:pPr marL="12700" marR="856615">
              <a:lnSpc>
                <a:spcPts val="1270"/>
              </a:lnSpc>
              <a:spcBef>
                <a:spcPts val="65"/>
              </a:spcBef>
            </a:pPr>
            <a:r>
              <a:rPr sz="1100" spc="-5" dirty="0">
                <a:solidFill>
                  <a:srgbClr val="1B423C"/>
                </a:solidFill>
                <a:latin typeface="Trebuchet MS"/>
                <a:cs typeface="Trebuchet MS"/>
              </a:rPr>
              <a:t>raccontiamo". </a:t>
            </a:r>
            <a:r>
              <a:rPr sz="1100" dirty="0">
                <a:solidFill>
                  <a:srgbClr val="1B423C"/>
                </a:solidFill>
                <a:latin typeface="Trebuchet MS"/>
                <a:cs typeface="Trebuchet MS"/>
              </a:rPr>
              <a:t>La </a:t>
            </a:r>
            <a:r>
              <a:rPr sz="1100" spc="-5" dirty="0">
                <a:solidFill>
                  <a:srgbClr val="1B423C"/>
                </a:solidFill>
                <a:latin typeface="Trebuchet MS"/>
                <a:cs typeface="Trebuchet MS"/>
              </a:rPr>
              <a:t>Cassa ha approfondito nel </a:t>
            </a:r>
            <a:r>
              <a:rPr sz="1100" dirty="0">
                <a:solidFill>
                  <a:srgbClr val="1B423C"/>
                </a:solidFill>
                <a:latin typeface="Trebuchet MS"/>
                <a:cs typeface="Trebuchet MS"/>
              </a:rPr>
              <a:t>suo percorso </a:t>
            </a:r>
            <a:r>
              <a:rPr sz="1100" spc="-10" dirty="0">
                <a:solidFill>
                  <a:srgbClr val="1B423C"/>
                </a:solidFill>
                <a:latin typeface="Trebuchet MS"/>
                <a:cs typeface="Trebuchet MS"/>
              </a:rPr>
              <a:t>"I </a:t>
            </a:r>
            <a:r>
              <a:rPr sz="1100" spc="-5" dirty="0">
                <a:solidFill>
                  <a:srgbClr val="1B423C"/>
                </a:solidFill>
                <a:latin typeface="Trebuchet MS"/>
                <a:cs typeface="Trebuchet MS"/>
              </a:rPr>
              <a:t>segni dell'uomo", Aspetti  architettonici </a:t>
            </a:r>
            <a:r>
              <a:rPr sz="1100" dirty="0">
                <a:solidFill>
                  <a:srgbClr val="1B423C"/>
                </a:solidFill>
                <a:latin typeface="Trebuchet MS"/>
                <a:cs typeface="Trebuchet MS"/>
              </a:rPr>
              <a:t>e </a:t>
            </a:r>
            <a:r>
              <a:rPr sz="1100" spc="-5" dirty="0">
                <a:solidFill>
                  <a:srgbClr val="1B423C"/>
                </a:solidFill>
                <a:latin typeface="Trebuchet MS"/>
                <a:cs typeface="Trebuchet MS"/>
              </a:rPr>
              <a:t>racconti</a:t>
            </a:r>
            <a:r>
              <a:rPr sz="1100" dirty="0">
                <a:solidFill>
                  <a:srgbClr val="1B423C"/>
                </a:solidFill>
                <a:latin typeface="Trebuchet MS"/>
                <a:cs typeface="Trebuchet MS"/>
              </a:rPr>
              <a:t> </a:t>
            </a:r>
            <a:r>
              <a:rPr sz="1100" spc="-5" dirty="0">
                <a:solidFill>
                  <a:srgbClr val="1B423C"/>
                </a:solidFill>
                <a:latin typeface="Trebuchet MS"/>
                <a:cs typeface="Trebuchet MS"/>
              </a:rPr>
              <a:t>Danteschi.</a:t>
            </a:r>
            <a:endParaRPr sz="1100">
              <a:latin typeface="Trebuchet MS"/>
              <a:cs typeface="Trebuchet MS"/>
            </a:endParaRPr>
          </a:p>
          <a:p>
            <a:pPr marL="12700" marR="99695">
              <a:lnSpc>
                <a:spcPts val="1270"/>
              </a:lnSpc>
              <a:spcBef>
                <a:spcPts val="15"/>
              </a:spcBef>
            </a:pPr>
            <a:r>
              <a:rPr sz="1100" dirty="0">
                <a:solidFill>
                  <a:srgbClr val="1B423C"/>
                </a:solidFill>
                <a:latin typeface="Trebuchet MS"/>
                <a:cs typeface="Trebuchet MS"/>
              </a:rPr>
              <a:t>In </a:t>
            </a:r>
            <a:r>
              <a:rPr sz="1100" spc="-5" dirty="0">
                <a:solidFill>
                  <a:srgbClr val="1B423C"/>
                </a:solidFill>
                <a:latin typeface="Trebuchet MS"/>
                <a:cs typeface="Trebuchet MS"/>
              </a:rPr>
              <a:t>particolare, </a:t>
            </a:r>
            <a:r>
              <a:rPr sz="1100" dirty="0">
                <a:solidFill>
                  <a:srgbClr val="1B423C"/>
                </a:solidFill>
                <a:latin typeface="Trebuchet MS"/>
                <a:cs typeface="Trebuchet MS"/>
              </a:rPr>
              <a:t>con la </a:t>
            </a:r>
            <a:r>
              <a:rPr sz="1100" spc="-5" dirty="0">
                <a:solidFill>
                  <a:srgbClr val="1B423C"/>
                </a:solidFill>
                <a:latin typeface="Trebuchet MS"/>
                <a:cs typeface="Trebuchet MS"/>
              </a:rPr>
              <a:t>partecipazione attiva degli Istituti Scolastici Superiori di Ravenna, nei due  Chiostri adiacenti </a:t>
            </a:r>
            <a:r>
              <a:rPr sz="1100" dirty="0">
                <a:solidFill>
                  <a:srgbClr val="1B423C"/>
                </a:solidFill>
                <a:latin typeface="Trebuchet MS"/>
                <a:cs typeface="Trebuchet MS"/>
              </a:rPr>
              <a:t>la </a:t>
            </a:r>
            <a:r>
              <a:rPr sz="1100" spc="-5" dirty="0">
                <a:solidFill>
                  <a:srgbClr val="1B423C"/>
                </a:solidFill>
                <a:latin typeface="Trebuchet MS"/>
                <a:cs typeface="Trebuchet MS"/>
              </a:rPr>
              <a:t>tomba del Sommo Poeta, </a:t>
            </a:r>
            <a:r>
              <a:rPr sz="1100" dirty="0">
                <a:solidFill>
                  <a:srgbClr val="1B423C"/>
                </a:solidFill>
                <a:latin typeface="Trebuchet MS"/>
                <a:cs typeface="Trebuchet MS"/>
              </a:rPr>
              <a:t>è </a:t>
            </a:r>
            <a:r>
              <a:rPr sz="1100" spc="-5" dirty="0">
                <a:solidFill>
                  <a:srgbClr val="1B423C"/>
                </a:solidFill>
                <a:latin typeface="Trebuchet MS"/>
                <a:cs typeface="Trebuchet MS"/>
              </a:rPr>
              <a:t>stato sviluppato un innovativo </a:t>
            </a:r>
            <a:r>
              <a:rPr sz="1100" dirty="0">
                <a:solidFill>
                  <a:srgbClr val="1B423C"/>
                </a:solidFill>
                <a:latin typeface="Trebuchet MS"/>
                <a:cs typeface="Trebuchet MS"/>
              </a:rPr>
              <a:t>e</a:t>
            </a:r>
            <a:r>
              <a:rPr sz="1100" spc="70" dirty="0">
                <a:solidFill>
                  <a:srgbClr val="1B423C"/>
                </a:solidFill>
                <a:latin typeface="Trebuchet MS"/>
                <a:cs typeface="Trebuchet MS"/>
              </a:rPr>
              <a:t> </a:t>
            </a:r>
            <a:r>
              <a:rPr sz="1100" spc="-5" dirty="0">
                <a:solidFill>
                  <a:srgbClr val="1B423C"/>
                </a:solidFill>
                <a:latin typeface="Trebuchet MS"/>
                <a:cs typeface="Trebuchet MS"/>
              </a:rPr>
              <a:t>apposito</a:t>
            </a:r>
            <a:endParaRPr sz="1100">
              <a:latin typeface="Trebuchet MS"/>
              <a:cs typeface="Trebuchet MS"/>
            </a:endParaRPr>
          </a:p>
          <a:p>
            <a:pPr marL="12700" marR="114300">
              <a:lnSpc>
                <a:spcPts val="1270"/>
              </a:lnSpc>
              <a:spcBef>
                <a:spcPts val="20"/>
              </a:spcBef>
            </a:pPr>
            <a:r>
              <a:rPr sz="1100" dirty="0">
                <a:solidFill>
                  <a:srgbClr val="1B423C"/>
                </a:solidFill>
                <a:latin typeface="Trebuchet MS"/>
                <a:cs typeface="Trebuchet MS"/>
              </a:rPr>
              <a:t>percorso </a:t>
            </a:r>
            <a:r>
              <a:rPr sz="1100" spc="-5" dirty="0">
                <a:solidFill>
                  <a:srgbClr val="1B423C"/>
                </a:solidFill>
                <a:latin typeface="Trebuchet MS"/>
                <a:cs typeface="Trebuchet MS"/>
              </a:rPr>
              <a:t>narrativo, anche attraverso l'utilizzo della moderna Sala Multimediale della Cassa Spa,  </a:t>
            </a:r>
            <a:r>
              <a:rPr sz="1100" dirty="0">
                <a:solidFill>
                  <a:srgbClr val="1B423C"/>
                </a:solidFill>
                <a:latin typeface="Trebuchet MS"/>
                <a:cs typeface="Trebuchet MS"/>
              </a:rPr>
              <a:t>con </a:t>
            </a:r>
            <a:r>
              <a:rPr sz="1100" spc="-5" dirty="0">
                <a:solidFill>
                  <a:srgbClr val="1B423C"/>
                </a:solidFill>
                <a:latin typeface="Trebuchet MS"/>
                <a:cs typeface="Trebuchet MS"/>
              </a:rPr>
              <a:t>filmati </a:t>
            </a:r>
            <a:r>
              <a:rPr sz="1100" dirty="0">
                <a:solidFill>
                  <a:srgbClr val="1B423C"/>
                </a:solidFill>
                <a:latin typeface="Trebuchet MS"/>
                <a:cs typeface="Trebuchet MS"/>
              </a:rPr>
              <a:t>e </a:t>
            </a:r>
            <a:r>
              <a:rPr sz="1100" spc="-5" dirty="0">
                <a:solidFill>
                  <a:srgbClr val="1B423C"/>
                </a:solidFill>
                <a:latin typeface="Trebuchet MS"/>
                <a:cs typeface="Trebuchet MS"/>
              </a:rPr>
              <a:t>approfondimenti storici ed artistici, </a:t>
            </a:r>
            <a:r>
              <a:rPr sz="1100" dirty="0">
                <a:solidFill>
                  <a:srgbClr val="1B423C"/>
                </a:solidFill>
                <a:latin typeface="Trebuchet MS"/>
                <a:cs typeface="Trebuchet MS"/>
              </a:rPr>
              <a:t>che si è </a:t>
            </a:r>
            <a:r>
              <a:rPr sz="1100" spc="-5" dirty="0">
                <a:solidFill>
                  <a:srgbClr val="1B423C"/>
                </a:solidFill>
                <a:latin typeface="Trebuchet MS"/>
                <a:cs typeface="Trebuchet MS"/>
              </a:rPr>
              <a:t>snodata nel Complesso</a:t>
            </a:r>
            <a:r>
              <a:rPr sz="1100" spc="65" dirty="0">
                <a:solidFill>
                  <a:srgbClr val="1B423C"/>
                </a:solidFill>
                <a:latin typeface="Trebuchet MS"/>
                <a:cs typeface="Trebuchet MS"/>
              </a:rPr>
              <a:t> </a:t>
            </a:r>
            <a:r>
              <a:rPr sz="1100" spc="-5" dirty="0">
                <a:solidFill>
                  <a:srgbClr val="1B423C"/>
                </a:solidFill>
                <a:latin typeface="Trebuchet MS"/>
                <a:cs typeface="Trebuchet MS"/>
              </a:rPr>
              <a:t>Monumentale</a:t>
            </a:r>
            <a:endParaRPr sz="1100">
              <a:latin typeface="Trebuchet MS"/>
              <a:cs typeface="Trebuchet MS"/>
            </a:endParaRPr>
          </a:p>
          <a:p>
            <a:pPr marL="12700" marR="35560">
              <a:lnSpc>
                <a:spcPts val="1270"/>
              </a:lnSpc>
              <a:spcBef>
                <a:spcPts val="15"/>
              </a:spcBef>
            </a:pPr>
            <a:r>
              <a:rPr sz="1100" spc="-5" dirty="0">
                <a:solidFill>
                  <a:srgbClr val="1B423C"/>
                </a:solidFill>
                <a:latin typeface="Trebuchet MS"/>
                <a:cs typeface="Trebuchet MS"/>
              </a:rPr>
              <a:t>prevedendo: </a:t>
            </a:r>
            <a:r>
              <a:rPr sz="1100" dirty="0">
                <a:solidFill>
                  <a:srgbClr val="1B423C"/>
                </a:solidFill>
                <a:latin typeface="Trebuchet MS"/>
                <a:cs typeface="Trebuchet MS"/>
              </a:rPr>
              <a:t>"Il </a:t>
            </a:r>
            <a:r>
              <a:rPr sz="1100" spc="-5" dirty="0">
                <a:solidFill>
                  <a:srgbClr val="1B423C"/>
                </a:solidFill>
                <a:latin typeface="Trebuchet MS"/>
                <a:cs typeface="Trebuchet MS"/>
              </a:rPr>
              <a:t>racconto dell'epocale restauro </a:t>
            </a:r>
            <a:r>
              <a:rPr sz="1100" spc="-10" dirty="0">
                <a:solidFill>
                  <a:srgbClr val="1B423C"/>
                </a:solidFill>
                <a:latin typeface="Trebuchet MS"/>
                <a:cs typeface="Trebuchet MS"/>
              </a:rPr>
              <a:t>dei </a:t>
            </a:r>
            <a:r>
              <a:rPr sz="1100" spc="-5" dirty="0">
                <a:solidFill>
                  <a:srgbClr val="1B423C"/>
                </a:solidFill>
                <a:latin typeface="Trebuchet MS"/>
                <a:cs typeface="Trebuchet MS"/>
              </a:rPr>
              <a:t>Chiostri Francescani di Ravenna", </a:t>
            </a:r>
            <a:r>
              <a:rPr sz="1100" dirty="0">
                <a:solidFill>
                  <a:srgbClr val="1B423C"/>
                </a:solidFill>
                <a:latin typeface="Trebuchet MS"/>
                <a:cs typeface="Trebuchet MS"/>
              </a:rPr>
              <a:t>con  </a:t>
            </a:r>
            <a:r>
              <a:rPr sz="1100" spc="-5" dirty="0">
                <a:solidFill>
                  <a:srgbClr val="1B423C"/>
                </a:solidFill>
                <a:latin typeface="Trebuchet MS"/>
                <a:cs typeface="Trebuchet MS"/>
              </a:rPr>
              <a:t>l'esposizione in contraddittorio del dettaglio degli interventi di recupero più rilevanti, tenuto</a:t>
            </a:r>
            <a:r>
              <a:rPr sz="1100" spc="135" dirty="0">
                <a:solidFill>
                  <a:srgbClr val="1B423C"/>
                </a:solidFill>
                <a:latin typeface="Trebuchet MS"/>
                <a:cs typeface="Trebuchet MS"/>
              </a:rPr>
              <a:t> </a:t>
            </a:r>
            <a:r>
              <a:rPr sz="1100" spc="-5" dirty="0">
                <a:solidFill>
                  <a:srgbClr val="1B423C"/>
                </a:solidFill>
                <a:latin typeface="Trebuchet MS"/>
                <a:cs typeface="Trebuchet MS"/>
              </a:rPr>
              <a:t>dai</a:t>
            </a:r>
            <a:endParaRPr sz="1100">
              <a:latin typeface="Trebuchet MS"/>
              <a:cs typeface="Trebuchet MS"/>
            </a:endParaRPr>
          </a:p>
        </p:txBody>
      </p:sp>
      <p:sp>
        <p:nvSpPr>
          <p:cNvPr id="5" name="object 5"/>
          <p:cNvSpPr/>
          <p:nvPr/>
        </p:nvSpPr>
        <p:spPr>
          <a:xfrm>
            <a:off x="3056254" y="2442971"/>
            <a:ext cx="1446530" cy="90273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0090" y="5331332"/>
            <a:ext cx="3429000" cy="13716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09970" cy="364172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700905">
              <a:lnSpc>
                <a:spcPts val="1839"/>
              </a:lnSpc>
            </a:pPr>
            <a:r>
              <a:rPr sz="1600" b="1" spc="-5" dirty="0">
                <a:latin typeface="Arial"/>
                <a:cs typeface="Arial"/>
              </a:rPr>
              <a:t>Piunotizie.it  21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38100">
              <a:lnSpc>
                <a:spcPct val="96700"/>
              </a:lnSpc>
              <a:spcBef>
                <a:spcPts val="910"/>
              </a:spcBef>
            </a:pPr>
            <a:r>
              <a:rPr sz="1100" spc="-5" dirty="0">
                <a:solidFill>
                  <a:srgbClr val="1B423C"/>
                </a:solidFill>
                <a:latin typeface="Trebuchet MS"/>
                <a:cs typeface="Trebuchet MS"/>
              </a:rPr>
              <a:t>progettisti </a:t>
            </a:r>
            <a:r>
              <a:rPr sz="1100" dirty="0">
                <a:solidFill>
                  <a:srgbClr val="1B423C"/>
                </a:solidFill>
                <a:latin typeface="Trebuchet MS"/>
                <a:cs typeface="Trebuchet MS"/>
              </a:rPr>
              <a:t>e </a:t>
            </a:r>
            <a:r>
              <a:rPr sz="1100" spc="-5" dirty="0">
                <a:solidFill>
                  <a:srgbClr val="1B423C"/>
                </a:solidFill>
                <a:latin typeface="Trebuchet MS"/>
                <a:cs typeface="Trebuchet MS"/>
              </a:rPr>
              <a:t>dai responsabili del restauro degli apparati decorativi del Complesso Monumentale,  Patrizia Magnani di “Aurea Progetti” </a:t>
            </a:r>
            <a:r>
              <a:rPr sz="1100" dirty="0">
                <a:solidFill>
                  <a:srgbClr val="1B423C"/>
                </a:solidFill>
                <a:latin typeface="Trebuchet MS"/>
                <a:cs typeface="Trebuchet MS"/>
              </a:rPr>
              <a:t>e Ada </a:t>
            </a:r>
            <a:r>
              <a:rPr sz="1100" spc="-5" dirty="0">
                <a:solidFill>
                  <a:srgbClr val="1B423C"/>
                </a:solidFill>
                <a:latin typeface="Trebuchet MS"/>
                <a:cs typeface="Trebuchet MS"/>
              </a:rPr>
              <a:t>Foschini del “Laboratorio del Restauro” ed </a:t>
            </a:r>
            <a:r>
              <a:rPr sz="1100" dirty="0">
                <a:solidFill>
                  <a:srgbClr val="1B423C"/>
                </a:solidFill>
                <a:latin typeface="Trebuchet MS"/>
                <a:cs typeface="Trebuchet MS"/>
              </a:rPr>
              <a:t>"Il  </a:t>
            </a:r>
            <a:r>
              <a:rPr sz="1100" spc="-5" dirty="0">
                <a:solidFill>
                  <a:srgbClr val="1B423C"/>
                </a:solidFill>
                <a:latin typeface="Trebuchet MS"/>
                <a:cs typeface="Trebuchet MS"/>
              </a:rPr>
              <a:t>racconto dei luoghi Danteschi tra mito </a:t>
            </a:r>
            <a:r>
              <a:rPr sz="1100" dirty="0">
                <a:solidFill>
                  <a:srgbClr val="1B423C"/>
                </a:solidFill>
                <a:latin typeface="Trebuchet MS"/>
                <a:cs typeface="Trebuchet MS"/>
              </a:rPr>
              <a:t>e </a:t>
            </a:r>
            <a:r>
              <a:rPr sz="1100" spc="-5" dirty="0">
                <a:solidFill>
                  <a:srgbClr val="1B423C"/>
                </a:solidFill>
                <a:latin typeface="Trebuchet MS"/>
                <a:cs typeface="Trebuchet MS"/>
              </a:rPr>
              <a:t>realtà", tenuto da </a:t>
            </a:r>
            <a:r>
              <a:rPr sz="1100" dirty="0">
                <a:solidFill>
                  <a:srgbClr val="1B423C"/>
                </a:solidFill>
                <a:latin typeface="Trebuchet MS"/>
                <a:cs typeface="Trebuchet MS"/>
              </a:rPr>
              <a:t>Franco </a:t>
            </a:r>
            <a:r>
              <a:rPr sz="1100" spc="-5" dirty="0">
                <a:solidFill>
                  <a:srgbClr val="1B423C"/>
                </a:solidFill>
                <a:latin typeface="Trebuchet MS"/>
                <a:cs typeface="Trebuchet MS"/>
              </a:rPr>
              <a:t>Gabici, Presidente del  Comitato Ravennate della Società Dante</a:t>
            </a:r>
            <a:r>
              <a:rPr sz="1100" spc="5" dirty="0">
                <a:solidFill>
                  <a:srgbClr val="1B423C"/>
                </a:solidFill>
                <a:latin typeface="Trebuchet MS"/>
                <a:cs typeface="Trebuchet MS"/>
              </a:rPr>
              <a:t> </a:t>
            </a:r>
            <a:r>
              <a:rPr sz="1100" spc="-5" dirty="0">
                <a:solidFill>
                  <a:srgbClr val="1B423C"/>
                </a:solidFill>
                <a:latin typeface="Trebuchet MS"/>
                <a:cs typeface="Trebuchet MS"/>
              </a:rPr>
              <a:t>Alighieri.</a:t>
            </a:r>
            <a:endParaRPr sz="1100">
              <a:latin typeface="Trebuchet MS"/>
              <a:cs typeface="Trebuchet MS"/>
            </a:endParaRPr>
          </a:p>
          <a:p>
            <a:pPr marL="12700">
              <a:lnSpc>
                <a:spcPts val="1255"/>
              </a:lnSpc>
            </a:pPr>
            <a:r>
              <a:rPr sz="1100" spc="-5" dirty="0">
                <a:solidFill>
                  <a:srgbClr val="1B423C"/>
                </a:solidFill>
                <a:latin typeface="Trebuchet MS"/>
                <a:cs typeface="Trebuchet MS"/>
              </a:rPr>
              <a:t>Gli studenti hanno arricchito poi attivamente il </a:t>
            </a:r>
            <a:r>
              <a:rPr sz="1100" dirty="0">
                <a:solidFill>
                  <a:srgbClr val="1B423C"/>
                </a:solidFill>
                <a:latin typeface="Trebuchet MS"/>
                <a:cs typeface="Trebuchet MS"/>
              </a:rPr>
              <a:t>percorso </a:t>
            </a:r>
            <a:r>
              <a:rPr sz="1100" spc="-5" dirty="0">
                <a:solidFill>
                  <a:srgbClr val="1B423C"/>
                </a:solidFill>
                <a:latin typeface="Trebuchet MS"/>
                <a:cs typeface="Trebuchet MS"/>
              </a:rPr>
              <a:t>interpretando racconti</a:t>
            </a:r>
            <a:r>
              <a:rPr sz="1100" spc="50" dirty="0">
                <a:solidFill>
                  <a:srgbClr val="1B423C"/>
                </a:solidFill>
                <a:latin typeface="Trebuchet MS"/>
                <a:cs typeface="Trebuchet MS"/>
              </a:rPr>
              <a:t> </a:t>
            </a:r>
            <a:r>
              <a:rPr sz="1100" spc="-5" dirty="0">
                <a:solidFill>
                  <a:srgbClr val="1B423C"/>
                </a:solidFill>
                <a:latin typeface="Trebuchet MS"/>
                <a:cs typeface="Trebuchet MS"/>
              </a:rPr>
              <a:t>realizzati</a:t>
            </a:r>
            <a:endParaRPr sz="1100">
              <a:latin typeface="Trebuchet MS"/>
              <a:cs typeface="Trebuchet MS"/>
            </a:endParaRPr>
          </a:p>
          <a:p>
            <a:pPr marL="12700" marR="104139">
              <a:lnSpc>
                <a:spcPct val="96700"/>
              </a:lnSpc>
              <a:spcBef>
                <a:spcPts val="30"/>
              </a:spcBef>
            </a:pPr>
            <a:r>
              <a:rPr sz="1100" spc="-5" dirty="0">
                <a:solidFill>
                  <a:srgbClr val="1B423C"/>
                </a:solidFill>
                <a:latin typeface="Trebuchet MS"/>
                <a:cs typeface="Trebuchet MS"/>
              </a:rPr>
              <a:t>appositamente in questi </a:t>
            </a:r>
            <a:r>
              <a:rPr sz="1100" dirty="0">
                <a:solidFill>
                  <a:srgbClr val="1B423C"/>
                </a:solidFill>
                <a:latin typeface="Trebuchet MS"/>
                <a:cs typeface="Trebuchet MS"/>
              </a:rPr>
              <a:t>giorni a scuola </a:t>
            </a:r>
            <a:r>
              <a:rPr sz="1100" spc="-5" dirty="0">
                <a:solidFill>
                  <a:srgbClr val="1B423C"/>
                </a:solidFill>
                <a:latin typeface="Trebuchet MS"/>
                <a:cs typeface="Trebuchet MS"/>
              </a:rPr>
              <a:t>che, prendendo spunto dalla </a:t>
            </a:r>
            <a:r>
              <a:rPr sz="1100" dirty="0">
                <a:solidFill>
                  <a:srgbClr val="1B423C"/>
                </a:solidFill>
                <a:latin typeface="Trebuchet MS"/>
                <a:cs typeface="Trebuchet MS"/>
              </a:rPr>
              <a:t>ricorrenza, </a:t>
            </a:r>
            <a:r>
              <a:rPr sz="1100" spc="-5" dirty="0">
                <a:solidFill>
                  <a:srgbClr val="1B423C"/>
                </a:solidFill>
                <a:latin typeface="Trebuchet MS"/>
                <a:cs typeface="Trebuchet MS"/>
              </a:rPr>
              <a:t>nell’anno in  corso, del 750° dalla nascita di Dante </a:t>
            </a:r>
            <a:r>
              <a:rPr sz="1100" dirty="0">
                <a:solidFill>
                  <a:srgbClr val="1B423C"/>
                </a:solidFill>
                <a:latin typeface="Trebuchet MS"/>
                <a:cs typeface="Trebuchet MS"/>
              </a:rPr>
              <a:t>e </a:t>
            </a:r>
            <a:r>
              <a:rPr sz="1100" spc="-5" dirty="0">
                <a:solidFill>
                  <a:srgbClr val="1B423C"/>
                </a:solidFill>
                <a:latin typeface="Trebuchet MS"/>
                <a:cs typeface="Trebuchet MS"/>
              </a:rPr>
              <a:t>dai luoghi visitati, hanno evidenziato negli elaborati </a:t>
            </a:r>
            <a:r>
              <a:rPr sz="1100" dirty="0">
                <a:solidFill>
                  <a:srgbClr val="1B423C"/>
                </a:solidFill>
                <a:latin typeface="Trebuchet MS"/>
                <a:cs typeface="Trebuchet MS"/>
              </a:rPr>
              <a:t>e  </a:t>
            </a:r>
            <a:r>
              <a:rPr sz="1100" spc="-5" dirty="0">
                <a:solidFill>
                  <a:srgbClr val="1B423C"/>
                </a:solidFill>
                <a:latin typeface="Trebuchet MS"/>
                <a:cs typeface="Trebuchet MS"/>
              </a:rPr>
              <a:t>nei disegni inediti quello </a:t>
            </a:r>
            <a:r>
              <a:rPr sz="1100" dirty="0">
                <a:solidFill>
                  <a:srgbClr val="1B423C"/>
                </a:solidFill>
                <a:latin typeface="Trebuchet MS"/>
                <a:cs typeface="Trebuchet MS"/>
              </a:rPr>
              <a:t>che i </a:t>
            </a:r>
            <a:r>
              <a:rPr sz="1100" spc="-5" dirty="0">
                <a:solidFill>
                  <a:srgbClr val="1B423C"/>
                </a:solidFill>
                <a:latin typeface="Trebuchet MS"/>
                <a:cs typeface="Trebuchet MS"/>
              </a:rPr>
              <a:t>segni dell'uomo ancora oggi esprimono, in una realtà in continuo  mutamento.</a:t>
            </a:r>
            <a:endParaRPr sz="1100">
              <a:latin typeface="Trebuchet MS"/>
              <a:cs typeface="Trebuchet MS"/>
            </a:endParaRPr>
          </a:p>
          <a:p>
            <a:pPr marL="12700" marR="5080">
              <a:lnSpc>
                <a:spcPts val="1270"/>
              </a:lnSpc>
              <a:spcBef>
                <a:spcPts val="50"/>
              </a:spcBef>
            </a:pPr>
            <a:r>
              <a:rPr sz="1100" spc="-5" dirty="0">
                <a:solidFill>
                  <a:srgbClr val="1B423C"/>
                </a:solidFill>
                <a:latin typeface="Trebuchet MS"/>
                <a:cs typeface="Trebuchet MS"/>
              </a:rPr>
              <a:t>Gli insegnanti, </a:t>
            </a:r>
            <a:r>
              <a:rPr sz="1100" dirty="0">
                <a:solidFill>
                  <a:srgbClr val="1B423C"/>
                </a:solidFill>
                <a:latin typeface="Trebuchet MS"/>
                <a:cs typeface="Trebuchet MS"/>
              </a:rPr>
              <a:t>le </a:t>
            </a:r>
            <a:r>
              <a:rPr sz="1100" spc="-5" dirty="0">
                <a:solidFill>
                  <a:srgbClr val="1B423C"/>
                </a:solidFill>
                <a:latin typeface="Trebuchet MS"/>
                <a:cs typeface="Trebuchet MS"/>
              </a:rPr>
              <a:t>classi </a:t>
            </a:r>
            <a:r>
              <a:rPr sz="1100" dirty="0">
                <a:solidFill>
                  <a:srgbClr val="1B423C"/>
                </a:solidFill>
                <a:latin typeface="Trebuchet MS"/>
                <a:cs typeface="Trebuchet MS"/>
              </a:rPr>
              <a:t>e gli </a:t>
            </a:r>
            <a:r>
              <a:rPr sz="1100" spc="-5" dirty="0">
                <a:solidFill>
                  <a:srgbClr val="1B423C"/>
                </a:solidFill>
                <a:latin typeface="Trebuchet MS"/>
                <a:cs typeface="Trebuchet MS"/>
              </a:rPr>
              <a:t>studenti autori dei racconti hanno ricevuto volumi ed omaggi offerti  dalla Cassa di Risparmio di Ravenna, gli elaborati </a:t>
            </a:r>
            <a:r>
              <a:rPr sz="1100" dirty="0">
                <a:solidFill>
                  <a:srgbClr val="1B423C"/>
                </a:solidFill>
                <a:latin typeface="Trebuchet MS"/>
                <a:cs typeface="Trebuchet MS"/>
              </a:rPr>
              <a:t>verranno </a:t>
            </a:r>
            <a:r>
              <a:rPr sz="1100" spc="-5" dirty="0">
                <a:solidFill>
                  <a:srgbClr val="1B423C"/>
                </a:solidFill>
                <a:latin typeface="Trebuchet MS"/>
                <a:cs typeface="Trebuchet MS"/>
              </a:rPr>
              <a:t>inviati </a:t>
            </a:r>
            <a:r>
              <a:rPr sz="1100" dirty="0">
                <a:solidFill>
                  <a:srgbClr val="1B423C"/>
                </a:solidFill>
                <a:latin typeface="Trebuchet MS"/>
                <a:cs typeface="Trebuchet MS"/>
              </a:rPr>
              <a:t>all'ABI </a:t>
            </a:r>
            <a:r>
              <a:rPr sz="1100" spc="-5" dirty="0">
                <a:solidFill>
                  <a:srgbClr val="1B423C"/>
                </a:solidFill>
                <a:latin typeface="Trebuchet MS"/>
                <a:cs typeface="Trebuchet MS"/>
              </a:rPr>
              <a:t>per una valutazione  nazionale dei lavori</a:t>
            </a:r>
            <a:r>
              <a:rPr sz="1100" dirty="0">
                <a:solidFill>
                  <a:srgbClr val="1B423C"/>
                </a:solidFill>
                <a:latin typeface="Trebuchet MS"/>
                <a:cs typeface="Trebuchet MS"/>
              </a:rPr>
              <a:t> </a:t>
            </a:r>
            <a:r>
              <a:rPr sz="1100" spc="-5" dirty="0">
                <a:solidFill>
                  <a:srgbClr val="1B423C"/>
                </a:solidFill>
                <a:latin typeface="Trebuchet MS"/>
                <a:cs typeface="Trebuchet MS"/>
              </a:rPr>
              <a:t>svolti.</a:t>
            </a:r>
            <a:endParaRPr sz="1100">
              <a:latin typeface="Trebuchet MS"/>
              <a:cs typeface="Trebuchet MS"/>
            </a:endParaRP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124460">
              <a:lnSpc>
                <a:spcPts val="1839"/>
              </a:lnSpc>
            </a:pPr>
            <a:r>
              <a:rPr sz="1600" b="1" spc="-5" dirty="0">
                <a:latin typeface="Arial"/>
                <a:cs typeface="Arial"/>
              </a:rPr>
              <a:t>R</a:t>
            </a:r>
            <a:r>
              <a:rPr sz="1600" b="1" spc="15" dirty="0">
                <a:latin typeface="Arial"/>
                <a:cs typeface="Arial"/>
              </a:rPr>
              <a:t>a</a:t>
            </a:r>
            <a:r>
              <a:rPr sz="1600" b="1" spc="-30" dirty="0">
                <a:latin typeface="Arial"/>
                <a:cs typeface="Arial"/>
              </a:rPr>
              <a:t>v</a:t>
            </a:r>
            <a:r>
              <a:rPr sz="1600" b="1" spc="-5" dirty="0">
                <a:latin typeface="Arial"/>
                <a:cs typeface="Arial"/>
              </a:rPr>
              <a:t>e</a:t>
            </a:r>
            <a:r>
              <a:rPr sz="1600" b="1" dirty="0">
                <a:latin typeface="Arial"/>
                <a:cs typeface="Arial"/>
              </a:rPr>
              <a:t>n</a:t>
            </a:r>
            <a:r>
              <a:rPr sz="1600" b="1" spc="-5" dirty="0">
                <a:latin typeface="Arial"/>
                <a:cs typeface="Arial"/>
              </a:rPr>
              <a:t>na2</a:t>
            </a:r>
            <a:r>
              <a:rPr sz="1600" b="1" dirty="0">
                <a:latin typeface="Arial"/>
                <a:cs typeface="Arial"/>
              </a:rPr>
              <a:t>4</a:t>
            </a:r>
            <a:r>
              <a:rPr sz="1600" b="1" spc="-5" dirty="0">
                <a:latin typeface="Arial"/>
                <a:cs typeface="Arial"/>
              </a:rPr>
              <a:t>or</a:t>
            </a:r>
            <a:r>
              <a:rPr sz="1600" b="1"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21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9114281"/>
            <a:ext cx="6077585" cy="867410"/>
          </a:xfrm>
          <a:prstGeom prst="rect">
            <a:avLst/>
          </a:prstGeom>
        </p:spPr>
        <p:txBody>
          <a:bodyPr vert="horz" wrap="square" lIns="0" tIns="22860" rIns="0" bIns="0" rtlCol="0">
            <a:spAutoFit/>
          </a:bodyPr>
          <a:lstStyle/>
          <a:p>
            <a:pPr marL="12700" marR="109855">
              <a:lnSpc>
                <a:spcPts val="1340"/>
              </a:lnSpc>
              <a:spcBef>
                <a:spcPts val="180"/>
              </a:spcBef>
            </a:pPr>
            <a:r>
              <a:rPr sz="1150" spc="-5" dirty="0">
                <a:latin typeface="Arial"/>
                <a:cs typeface="Arial"/>
              </a:rPr>
              <a:t>Successo della Seconda Edizione del “Festival della </a:t>
            </a:r>
            <a:r>
              <a:rPr sz="1150" dirty="0">
                <a:latin typeface="Arial"/>
                <a:cs typeface="Arial"/>
              </a:rPr>
              <a:t>cultura </a:t>
            </a:r>
            <a:r>
              <a:rPr sz="1150" spc="-5" dirty="0">
                <a:latin typeface="Arial"/>
                <a:cs typeface="Arial"/>
              </a:rPr>
              <a:t>creativa, le banche italiane </a:t>
            </a:r>
            <a:r>
              <a:rPr sz="1150" dirty="0">
                <a:latin typeface="Arial"/>
                <a:cs typeface="Arial"/>
              </a:rPr>
              <a:t>per i  </a:t>
            </a:r>
            <a:r>
              <a:rPr sz="1150" spc="-5" dirty="0">
                <a:latin typeface="Arial"/>
                <a:cs typeface="Arial"/>
              </a:rPr>
              <a:t>giovani </a:t>
            </a:r>
            <a:r>
              <a:rPr sz="1150" dirty="0">
                <a:latin typeface="Arial"/>
                <a:cs typeface="Arial"/>
              </a:rPr>
              <a:t>e </a:t>
            </a:r>
            <a:r>
              <a:rPr sz="1150" spc="-5" dirty="0">
                <a:latin typeface="Arial"/>
                <a:cs typeface="Arial"/>
              </a:rPr>
              <a:t>il territorio”, promosso dall'Associazione Bancaria</a:t>
            </a:r>
            <a:r>
              <a:rPr sz="1150" spc="20" dirty="0">
                <a:latin typeface="Arial"/>
                <a:cs typeface="Arial"/>
              </a:rPr>
              <a:t> </a:t>
            </a:r>
            <a:r>
              <a:rPr sz="1150" spc="-5" dirty="0">
                <a:latin typeface="Arial"/>
                <a:cs typeface="Arial"/>
              </a:rPr>
              <a:t>Italiana.</a:t>
            </a:r>
            <a:endParaRPr sz="1150">
              <a:latin typeface="Arial"/>
              <a:cs typeface="Arial"/>
            </a:endParaRPr>
          </a:p>
          <a:p>
            <a:pPr marL="12700">
              <a:lnSpc>
                <a:spcPts val="1360"/>
              </a:lnSpc>
              <a:spcBef>
                <a:spcPts val="1140"/>
              </a:spcBef>
            </a:pPr>
            <a:r>
              <a:rPr sz="1150" spc="-5" dirty="0">
                <a:latin typeface="Arial"/>
                <a:cs typeface="Arial"/>
              </a:rPr>
              <a:t>La Cassa di </a:t>
            </a:r>
            <a:r>
              <a:rPr sz="1150" dirty="0">
                <a:latin typeface="Arial"/>
                <a:cs typeface="Arial"/>
              </a:rPr>
              <a:t>Risparmio </a:t>
            </a:r>
            <a:r>
              <a:rPr sz="1150" spc="-5" dirty="0">
                <a:latin typeface="Arial"/>
                <a:cs typeface="Arial"/>
              </a:rPr>
              <a:t>di Ravenna Spa ha </a:t>
            </a:r>
            <a:r>
              <a:rPr sz="1150" dirty="0">
                <a:latin typeface="Arial"/>
                <a:cs typeface="Arial"/>
              </a:rPr>
              <a:t>aderito </a:t>
            </a:r>
            <a:r>
              <a:rPr sz="1150" spc="-5" dirty="0">
                <a:latin typeface="Arial"/>
                <a:cs typeface="Arial"/>
              </a:rPr>
              <a:t>all’iniziativa </a:t>
            </a:r>
            <a:r>
              <a:rPr sz="1150" dirty="0">
                <a:latin typeface="Arial"/>
                <a:cs typeface="Arial"/>
              </a:rPr>
              <a:t>promossa </a:t>
            </a:r>
            <a:r>
              <a:rPr sz="1150" spc="-5" dirty="0">
                <a:latin typeface="Arial"/>
                <a:cs typeface="Arial"/>
              </a:rPr>
              <a:t>dall’ABI, con</a:t>
            </a:r>
            <a:r>
              <a:rPr sz="1150" spc="30" dirty="0">
                <a:latin typeface="Arial"/>
                <a:cs typeface="Arial"/>
              </a:rPr>
              <a:t> </a:t>
            </a:r>
            <a:r>
              <a:rPr sz="1150" spc="-5" dirty="0">
                <a:latin typeface="Arial"/>
                <a:cs typeface="Arial"/>
              </a:rPr>
              <a:t>il</a:t>
            </a:r>
            <a:endParaRPr sz="1150">
              <a:latin typeface="Arial"/>
              <a:cs typeface="Arial"/>
            </a:endParaRPr>
          </a:p>
          <a:p>
            <a:pPr marL="12700">
              <a:lnSpc>
                <a:spcPts val="1360"/>
              </a:lnSpc>
            </a:pPr>
            <a:r>
              <a:rPr sz="1150" spc="-5" dirty="0">
                <a:latin typeface="Arial"/>
                <a:cs typeface="Arial"/>
              </a:rPr>
              <a:t>Patrocinio della Commissione Nazionale Italiana per l’UNESCO, del Ministero dei </a:t>
            </a:r>
            <a:r>
              <a:rPr sz="1150" dirty="0">
                <a:latin typeface="Arial"/>
                <a:cs typeface="Arial"/>
              </a:rPr>
              <a:t>Beni e</a:t>
            </a:r>
            <a:r>
              <a:rPr sz="1150" spc="175" dirty="0">
                <a:latin typeface="Arial"/>
                <a:cs typeface="Arial"/>
              </a:rPr>
              <a:t> </a:t>
            </a:r>
            <a:r>
              <a:rPr sz="1150" spc="-5" dirty="0">
                <a:latin typeface="Arial"/>
                <a:cs typeface="Arial"/>
              </a:rPr>
              <a:t>delle</a:t>
            </a:r>
            <a:endParaRPr sz="1150">
              <a:latin typeface="Arial"/>
              <a:cs typeface="Arial"/>
            </a:endParaRPr>
          </a:p>
        </p:txBody>
      </p:sp>
      <p:sp>
        <p:nvSpPr>
          <p:cNvPr id="5" name="object 5"/>
          <p:cNvSpPr/>
          <p:nvPr/>
        </p:nvSpPr>
        <p:spPr>
          <a:xfrm>
            <a:off x="1293875" y="2766059"/>
            <a:ext cx="4962144" cy="75133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455419" y="4326635"/>
            <a:ext cx="4572000" cy="426757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264" y="284987"/>
            <a:ext cx="2742482" cy="94335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29655" cy="877189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539615">
              <a:lnSpc>
                <a:spcPts val="1839"/>
              </a:lnSpc>
            </a:pPr>
            <a:r>
              <a:rPr sz="1600" b="1" spc="-5" dirty="0">
                <a:latin typeface="Arial"/>
                <a:cs typeface="Arial"/>
              </a:rPr>
              <a:t>R</a:t>
            </a:r>
            <a:r>
              <a:rPr sz="1600" b="1" spc="15" dirty="0">
                <a:latin typeface="Arial"/>
                <a:cs typeface="Arial"/>
              </a:rPr>
              <a:t>a</a:t>
            </a:r>
            <a:r>
              <a:rPr sz="1600" b="1" spc="-30" dirty="0">
                <a:latin typeface="Arial"/>
                <a:cs typeface="Arial"/>
              </a:rPr>
              <a:t>v</a:t>
            </a:r>
            <a:r>
              <a:rPr sz="1600" b="1" spc="-5" dirty="0">
                <a:latin typeface="Arial"/>
                <a:cs typeface="Arial"/>
              </a:rPr>
              <a:t>e</a:t>
            </a:r>
            <a:r>
              <a:rPr sz="1600" b="1" dirty="0">
                <a:latin typeface="Arial"/>
                <a:cs typeface="Arial"/>
              </a:rPr>
              <a:t>n</a:t>
            </a:r>
            <a:r>
              <a:rPr sz="1600" b="1" spc="-5" dirty="0">
                <a:latin typeface="Arial"/>
                <a:cs typeface="Arial"/>
              </a:rPr>
              <a:t>na2</a:t>
            </a:r>
            <a:r>
              <a:rPr sz="1600" b="1" dirty="0">
                <a:latin typeface="Arial"/>
                <a:cs typeface="Arial"/>
              </a:rPr>
              <a:t>4</a:t>
            </a:r>
            <a:r>
              <a:rPr sz="1600" b="1" spc="-5" dirty="0">
                <a:latin typeface="Arial"/>
                <a:cs typeface="Arial"/>
              </a:rPr>
              <a:t>or</a:t>
            </a:r>
            <a:r>
              <a:rPr sz="1600" b="1" dirty="0">
                <a:latin typeface="Arial"/>
                <a:cs typeface="Arial"/>
              </a:rPr>
              <a:t>e</a:t>
            </a:r>
            <a:r>
              <a:rPr sz="1600" b="1" spc="-5" dirty="0">
                <a:latin typeface="Arial"/>
                <a:cs typeface="Arial"/>
              </a:rPr>
              <a:t>.</a:t>
            </a:r>
            <a:r>
              <a:rPr sz="1600" b="1" spc="5" dirty="0">
                <a:latin typeface="Arial"/>
                <a:cs typeface="Arial"/>
              </a:rPr>
              <a:t>i</a:t>
            </a:r>
            <a:r>
              <a:rPr sz="1600" b="1" spc="-5" dirty="0">
                <a:latin typeface="Arial"/>
                <a:cs typeface="Arial"/>
              </a:rPr>
              <a:t>t  21 marzo</a:t>
            </a:r>
            <a:r>
              <a:rPr sz="1600" b="1" spc="-3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638810">
              <a:lnSpc>
                <a:spcPts val="1340"/>
              </a:lnSpc>
              <a:spcBef>
                <a:spcPts val="1015"/>
              </a:spcBef>
            </a:pPr>
            <a:r>
              <a:rPr sz="1150" spc="-5" dirty="0">
                <a:latin typeface="Arial"/>
                <a:cs typeface="Arial"/>
              </a:rPr>
              <a:t>Attività Culturali </a:t>
            </a:r>
            <a:r>
              <a:rPr sz="1150" dirty="0">
                <a:latin typeface="Arial"/>
                <a:cs typeface="Arial"/>
              </a:rPr>
              <a:t>e </a:t>
            </a:r>
            <a:r>
              <a:rPr sz="1150" spc="-5" dirty="0">
                <a:latin typeface="Arial"/>
                <a:cs typeface="Arial"/>
              </a:rPr>
              <a:t>del </a:t>
            </a:r>
            <a:r>
              <a:rPr sz="1150" dirty="0">
                <a:latin typeface="Arial"/>
                <a:cs typeface="Arial"/>
              </a:rPr>
              <a:t>Turismo e </a:t>
            </a:r>
            <a:r>
              <a:rPr sz="1150" spc="-5" dirty="0">
                <a:latin typeface="Arial"/>
                <a:cs typeface="Arial"/>
              </a:rPr>
              <a:t>che ha ottenuto nella </a:t>
            </a:r>
            <a:r>
              <a:rPr sz="1150" dirty="0">
                <a:latin typeface="Arial"/>
                <a:cs typeface="Arial"/>
              </a:rPr>
              <a:t>prima </a:t>
            </a:r>
            <a:r>
              <a:rPr sz="1150" spc="-5" dirty="0">
                <a:latin typeface="Arial"/>
                <a:cs typeface="Arial"/>
              </a:rPr>
              <a:t>edizione </a:t>
            </a:r>
            <a:r>
              <a:rPr sz="1150" spc="20" dirty="0">
                <a:latin typeface="Arial"/>
                <a:cs typeface="Arial"/>
              </a:rPr>
              <a:t>la </a:t>
            </a:r>
            <a:r>
              <a:rPr sz="1150" spc="-5" dirty="0">
                <a:latin typeface="Arial"/>
                <a:cs typeface="Arial"/>
              </a:rPr>
              <a:t>Medaglia del  Presidente della</a:t>
            </a:r>
            <a:r>
              <a:rPr sz="1150" spc="-10" dirty="0">
                <a:latin typeface="Arial"/>
                <a:cs typeface="Arial"/>
              </a:rPr>
              <a:t> </a:t>
            </a:r>
            <a:r>
              <a:rPr sz="1150" spc="-5" dirty="0">
                <a:latin typeface="Arial"/>
                <a:cs typeface="Arial"/>
              </a:rPr>
              <a:t>Repubblica.</a:t>
            </a:r>
            <a:endParaRPr sz="1150">
              <a:latin typeface="Arial"/>
              <a:cs typeface="Arial"/>
            </a:endParaRPr>
          </a:p>
          <a:p>
            <a:pPr>
              <a:lnSpc>
                <a:spcPct val="100000"/>
              </a:lnSpc>
              <a:spcBef>
                <a:spcPts val="25"/>
              </a:spcBef>
            </a:pPr>
            <a:endParaRPr sz="1000">
              <a:latin typeface="Times New Roman"/>
              <a:cs typeface="Times New Roman"/>
            </a:endParaRPr>
          </a:p>
          <a:p>
            <a:pPr marL="12700" marR="154940">
              <a:lnSpc>
                <a:spcPct val="97800"/>
              </a:lnSpc>
            </a:pPr>
            <a:r>
              <a:rPr sz="1150" spc="-5" dirty="0">
                <a:latin typeface="Arial"/>
                <a:cs typeface="Arial"/>
              </a:rPr>
              <a:t>La manifestazione </a:t>
            </a:r>
            <a:r>
              <a:rPr sz="1150" dirty="0">
                <a:latin typeface="Arial"/>
                <a:cs typeface="Arial"/>
              </a:rPr>
              <a:t>si è </a:t>
            </a:r>
            <a:r>
              <a:rPr sz="1150" spc="-5" dirty="0">
                <a:latin typeface="Arial"/>
                <a:cs typeface="Arial"/>
              </a:rPr>
              <a:t>caratterizzata </a:t>
            </a:r>
            <a:r>
              <a:rPr sz="1150" dirty="0">
                <a:latin typeface="Arial"/>
                <a:cs typeface="Arial"/>
              </a:rPr>
              <a:t>per </a:t>
            </a:r>
            <a:r>
              <a:rPr sz="1150" spc="-5" dirty="0">
                <a:latin typeface="Arial"/>
                <a:cs typeface="Arial"/>
              </a:rPr>
              <a:t>l’alta affluenza di studenti delle Scuole Superiori, in  particolare </a:t>
            </a:r>
            <a:r>
              <a:rPr sz="1150" dirty="0">
                <a:latin typeface="Arial"/>
                <a:cs typeface="Arial"/>
              </a:rPr>
              <a:t>del </a:t>
            </a:r>
            <a:r>
              <a:rPr sz="1150" spc="-5" dirty="0">
                <a:latin typeface="Arial"/>
                <a:cs typeface="Arial"/>
              </a:rPr>
              <a:t>Liceo Classico, Liceo Artistico </a:t>
            </a:r>
            <a:r>
              <a:rPr sz="1150" dirty="0">
                <a:latin typeface="Arial"/>
                <a:cs typeface="Arial"/>
              </a:rPr>
              <a:t>e </a:t>
            </a:r>
            <a:r>
              <a:rPr sz="1150" spc="-5" dirty="0">
                <a:latin typeface="Arial"/>
                <a:cs typeface="Arial"/>
              </a:rPr>
              <a:t>Liceo Scientifico di Ravenna, accompagnati  dagli</a:t>
            </a:r>
            <a:r>
              <a:rPr sz="1150" spc="-10" dirty="0">
                <a:latin typeface="Arial"/>
                <a:cs typeface="Arial"/>
              </a:rPr>
              <a:t> </a:t>
            </a:r>
            <a:r>
              <a:rPr sz="1150" spc="-5" dirty="0">
                <a:latin typeface="Arial"/>
                <a:cs typeface="Arial"/>
              </a:rPr>
              <a:t>insegnanti.</a:t>
            </a:r>
            <a:endParaRPr sz="1150">
              <a:latin typeface="Arial"/>
              <a:cs typeface="Arial"/>
            </a:endParaRPr>
          </a:p>
          <a:p>
            <a:pPr>
              <a:lnSpc>
                <a:spcPct val="100000"/>
              </a:lnSpc>
              <a:spcBef>
                <a:spcPts val="40"/>
              </a:spcBef>
            </a:pPr>
            <a:endParaRPr sz="1000">
              <a:latin typeface="Times New Roman"/>
              <a:cs typeface="Times New Roman"/>
            </a:endParaRPr>
          </a:p>
          <a:p>
            <a:pPr marL="12700" marR="40005">
              <a:lnSpc>
                <a:spcPct val="97900"/>
              </a:lnSpc>
            </a:pPr>
            <a:r>
              <a:rPr sz="1150" spc="-5" dirty="0">
                <a:latin typeface="Arial"/>
                <a:cs typeface="Arial"/>
              </a:rPr>
              <a:t>La Cassa ha organizzato </a:t>
            </a:r>
            <a:r>
              <a:rPr sz="1150" dirty="0">
                <a:latin typeface="Arial"/>
                <a:cs typeface="Arial"/>
              </a:rPr>
              <a:t>a </a:t>
            </a:r>
            <a:r>
              <a:rPr sz="1150" spc="-5" dirty="0">
                <a:latin typeface="Arial"/>
                <a:cs typeface="Arial"/>
              </a:rPr>
              <a:t>Ravenna, presso gli Antichi Chiostri Francescani della Fondazione  Cassa Ravenna, un </a:t>
            </a:r>
            <a:r>
              <a:rPr sz="1150" dirty="0">
                <a:latin typeface="Arial"/>
                <a:cs typeface="Arial"/>
              </a:rPr>
              <a:t>percorso </a:t>
            </a:r>
            <a:r>
              <a:rPr sz="1150" spc="-5" dirty="0">
                <a:latin typeface="Arial"/>
                <a:cs typeface="Arial"/>
              </a:rPr>
              <a:t>narrativo dedicato alle classi delle </a:t>
            </a:r>
            <a:r>
              <a:rPr sz="1150" dirty="0">
                <a:latin typeface="Arial"/>
                <a:cs typeface="Arial"/>
              </a:rPr>
              <a:t>Scuole </a:t>
            </a:r>
            <a:r>
              <a:rPr sz="1150" spc="-5" dirty="0">
                <a:latin typeface="Arial"/>
                <a:cs typeface="Arial"/>
              </a:rPr>
              <a:t>Superiori di </a:t>
            </a:r>
            <a:r>
              <a:rPr sz="1150" dirty="0">
                <a:latin typeface="Arial"/>
                <a:cs typeface="Arial"/>
              </a:rPr>
              <a:t>II </a:t>
            </a:r>
            <a:r>
              <a:rPr sz="1150" spc="-5" dirty="0">
                <a:latin typeface="Arial"/>
                <a:cs typeface="Arial"/>
              </a:rPr>
              <a:t>grado  che </a:t>
            </a:r>
            <a:r>
              <a:rPr sz="1150" dirty="0">
                <a:latin typeface="Arial"/>
                <a:cs typeface="Arial"/>
              </a:rPr>
              <a:t>si è </a:t>
            </a:r>
            <a:r>
              <a:rPr sz="1150" spc="-5" dirty="0">
                <a:latin typeface="Arial"/>
                <a:cs typeface="Arial"/>
              </a:rPr>
              <a:t>snodato all'interno della zona</a:t>
            </a:r>
            <a:r>
              <a:rPr sz="1150" spc="-15" dirty="0">
                <a:latin typeface="Arial"/>
                <a:cs typeface="Arial"/>
              </a:rPr>
              <a:t> </a:t>
            </a:r>
            <a:r>
              <a:rPr sz="1150" spc="-5" dirty="0">
                <a:latin typeface="Arial"/>
                <a:cs typeface="Arial"/>
              </a:rPr>
              <a:t>Dantesca.</a:t>
            </a:r>
            <a:endParaRPr sz="1150">
              <a:latin typeface="Arial"/>
              <a:cs typeface="Arial"/>
            </a:endParaRPr>
          </a:p>
          <a:p>
            <a:pPr>
              <a:lnSpc>
                <a:spcPct val="100000"/>
              </a:lnSpc>
            </a:pPr>
            <a:endParaRPr sz="1050">
              <a:latin typeface="Times New Roman"/>
              <a:cs typeface="Times New Roman"/>
            </a:endParaRPr>
          </a:p>
          <a:p>
            <a:pPr marL="12700" marR="93345">
              <a:lnSpc>
                <a:spcPct val="97700"/>
              </a:lnSpc>
              <a:spcBef>
                <a:spcPts val="5"/>
              </a:spcBef>
            </a:pPr>
            <a:r>
              <a:rPr sz="1150" dirty="0">
                <a:latin typeface="Arial"/>
                <a:cs typeface="Arial"/>
              </a:rPr>
              <a:t>I </a:t>
            </a:r>
            <a:r>
              <a:rPr sz="1150" spc="-5" dirty="0">
                <a:latin typeface="Arial"/>
                <a:cs typeface="Arial"/>
              </a:rPr>
              <a:t>visitatori sono stati accolti dal Direttore Generale della Cassa di </a:t>
            </a:r>
            <a:r>
              <a:rPr sz="1150" dirty="0">
                <a:latin typeface="Arial"/>
                <a:cs typeface="Arial"/>
              </a:rPr>
              <a:t>Risparmio </a:t>
            </a:r>
            <a:r>
              <a:rPr sz="1150" spc="-5" dirty="0">
                <a:latin typeface="Arial"/>
                <a:cs typeface="Arial"/>
              </a:rPr>
              <a:t>di Ravenna  </a:t>
            </a:r>
            <a:r>
              <a:rPr sz="1150" dirty="0">
                <a:latin typeface="Arial"/>
                <a:cs typeface="Arial"/>
              </a:rPr>
              <a:t>S.p.A., </a:t>
            </a:r>
            <a:r>
              <a:rPr sz="1150" spc="-5" dirty="0">
                <a:latin typeface="Arial"/>
                <a:cs typeface="Arial"/>
              </a:rPr>
              <a:t>Nicola Sbrizzi, dal Presidente </a:t>
            </a:r>
            <a:r>
              <a:rPr sz="1150" dirty="0">
                <a:latin typeface="Arial"/>
                <a:cs typeface="Arial"/>
              </a:rPr>
              <a:t>della </a:t>
            </a:r>
            <a:r>
              <a:rPr sz="1150" spc="-5" dirty="0">
                <a:latin typeface="Arial"/>
                <a:cs typeface="Arial"/>
              </a:rPr>
              <a:t>Fondazione Cassa di </a:t>
            </a:r>
            <a:r>
              <a:rPr sz="1150" dirty="0">
                <a:latin typeface="Arial"/>
                <a:cs typeface="Arial"/>
              </a:rPr>
              <a:t>Risparmio </a:t>
            </a:r>
            <a:r>
              <a:rPr sz="1150" spc="-5" dirty="0">
                <a:latin typeface="Arial"/>
                <a:cs typeface="Arial"/>
              </a:rPr>
              <a:t>di Ravenna,  Lanfranco Gualtieri, dal Vice Presidente </a:t>
            </a:r>
            <a:r>
              <a:rPr sz="1150" dirty="0">
                <a:latin typeface="Arial"/>
                <a:cs typeface="Arial"/>
              </a:rPr>
              <a:t>Vicario </a:t>
            </a:r>
            <a:r>
              <a:rPr sz="1150" spc="-5" dirty="0">
                <a:latin typeface="Arial"/>
                <a:cs typeface="Arial"/>
              </a:rPr>
              <a:t>della </a:t>
            </a:r>
            <a:r>
              <a:rPr sz="1150" dirty="0">
                <a:latin typeface="Arial"/>
                <a:cs typeface="Arial"/>
              </a:rPr>
              <a:t>Cassa </a:t>
            </a:r>
            <a:r>
              <a:rPr sz="1150" spc="-5" dirty="0">
                <a:latin typeface="Arial"/>
                <a:cs typeface="Arial"/>
              </a:rPr>
              <a:t>Spa Giorgio Sarti, dal Vice  Direttore Generale, Giuseppe De Filippi, dal Segretario Generale della Fondazione Cassa,  Giancarlo Bagnariol </a:t>
            </a:r>
            <a:r>
              <a:rPr sz="1150" dirty="0">
                <a:latin typeface="Arial"/>
                <a:cs typeface="Arial"/>
              </a:rPr>
              <a:t>e da </a:t>
            </a:r>
            <a:r>
              <a:rPr sz="1150" spc="-5" dirty="0">
                <a:latin typeface="Arial"/>
                <a:cs typeface="Arial"/>
              </a:rPr>
              <a:t>diversi altri esponenti della </a:t>
            </a:r>
            <a:r>
              <a:rPr sz="1150" dirty="0">
                <a:latin typeface="Arial"/>
                <a:cs typeface="Arial"/>
              </a:rPr>
              <a:t>Cassa </a:t>
            </a:r>
            <a:r>
              <a:rPr sz="1150" spc="-5" dirty="0">
                <a:latin typeface="Arial"/>
                <a:cs typeface="Arial"/>
              </a:rPr>
              <a:t>di Risparmio di Ravenna </a:t>
            </a:r>
            <a:r>
              <a:rPr sz="1150" dirty="0">
                <a:latin typeface="Arial"/>
                <a:cs typeface="Arial"/>
              </a:rPr>
              <a:t>S.p.A. e  </a:t>
            </a:r>
            <a:r>
              <a:rPr sz="1150" spc="-5" dirty="0">
                <a:latin typeface="Arial"/>
                <a:cs typeface="Arial"/>
              </a:rPr>
              <a:t>della Fondazione</a:t>
            </a:r>
            <a:r>
              <a:rPr sz="1150" spc="-10" dirty="0">
                <a:latin typeface="Arial"/>
                <a:cs typeface="Arial"/>
              </a:rPr>
              <a:t> </a:t>
            </a:r>
            <a:r>
              <a:rPr sz="1150" dirty="0">
                <a:latin typeface="Arial"/>
                <a:cs typeface="Arial"/>
              </a:rPr>
              <a:t>Cassa.</a:t>
            </a:r>
            <a:endParaRPr sz="1150">
              <a:latin typeface="Arial"/>
              <a:cs typeface="Arial"/>
            </a:endParaRPr>
          </a:p>
          <a:p>
            <a:pPr>
              <a:lnSpc>
                <a:spcPct val="100000"/>
              </a:lnSpc>
              <a:spcBef>
                <a:spcPts val="55"/>
              </a:spcBef>
            </a:pPr>
            <a:endParaRPr sz="1000">
              <a:latin typeface="Times New Roman"/>
              <a:cs typeface="Times New Roman"/>
            </a:endParaRPr>
          </a:p>
          <a:p>
            <a:pPr marL="12700" marR="173990">
              <a:lnSpc>
                <a:spcPct val="97800"/>
              </a:lnSpc>
            </a:pPr>
            <a:r>
              <a:rPr sz="1150" spc="-5" dirty="0">
                <a:latin typeface="Arial"/>
                <a:cs typeface="Arial"/>
              </a:rPr>
              <a:t>L'Edizione </a:t>
            </a:r>
            <a:r>
              <a:rPr sz="1150" dirty="0">
                <a:latin typeface="Arial"/>
                <a:cs typeface="Arial"/>
              </a:rPr>
              <a:t>del </a:t>
            </a:r>
            <a:r>
              <a:rPr sz="1150" spc="-5" dirty="0">
                <a:latin typeface="Arial"/>
                <a:cs typeface="Arial"/>
              </a:rPr>
              <a:t>2015 ha avuto </a:t>
            </a:r>
            <a:r>
              <a:rPr sz="1150" dirty="0">
                <a:latin typeface="Arial"/>
                <a:cs typeface="Arial"/>
              </a:rPr>
              <a:t>come </a:t>
            </a:r>
            <a:r>
              <a:rPr sz="1150" spc="-5" dirty="0">
                <a:latin typeface="Arial"/>
                <a:cs typeface="Arial"/>
              </a:rPr>
              <a:t>tema "L'Alfabeto del Mondo </a:t>
            </a:r>
            <a:r>
              <a:rPr sz="1150" dirty="0">
                <a:latin typeface="Arial"/>
                <a:cs typeface="Arial"/>
              </a:rPr>
              <a:t>- </a:t>
            </a:r>
            <a:r>
              <a:rPr sz="1150" spc="-5" dirty="0">
                <a:latin typeface="Arial"/>
                <a:cs typeface="Arial"/>
              </a:rPr>
              <a:t>Leggiamo </a:t>
            </a:r>
            <a:r>
              <a:rPr sz="1150" dirty="0">
                <a:latin typeface="Arial"/>
                <a:cs typeface="Arial"/>
              </a:rPr>
              <a:t>i </a:t>
            </a:r>
            <a:r>
              <a:rPr sz="1150" spc="-5" dirty="0">
                <a:latin typeface="Arial"/>
                <a:cs typeface="Arial"/>
              </a:rPr>
              <a:t>segni intorno </a:t>
            </a:r>
            <a:r>
              <a:rPr sz="1150" dirty="0">
                <a:latin typeface="Arial"/>
                <a:cs typeface="Arial"/>
              </a:rPr>
              <a:t>a  </a:t>
            </a:r>
            <a:r>
              <a:rPr sz="1150" spc="-5" dirty="0">
                <a:latin typeface="Arial"/>
                <a:cs typeface="Arial"/>
              </a:rPr>
              <a:t>noi </a:t>
            </a:r>
            <a:r>
              <a:rPr sz="1150" dirty="0">
                <a:latin typeface="Arial"/>
                <a:cs typeface="Arial"/>
              </a:rPr>
              <a:t>e raccontiamo". </a:t>
            </a:r>
            <a:r>
              <a:rPr sz="1150" spc="-5" dirty="0">
                <a:latin typeface="Arial"/>
                <a:cs typeface="Arial"/>
              </a:rPr>
              <a:t>La Cassa ha approfondito nel suo </a:t>
            </a:r>
            <a:r>
              <a:rPr sz="1150" dirty="0">
                <a:latin typeface="Arial"/>
                <a:cs typeface="Arial"/>
              </a:rPr>
              <a:t>percorso "I </a:t>
            </a:r>
            <a:r>
              <a:rPr sz="1150" spc="-5" dirty="0">
                <a:latin typeface="Arial"/>
                <a:cs typeface="Arial"/>
              </a:rPr>
              <a:t>segni dell'uomo", Aspetti  architettonici </a:t>
            </a:r>
            <a:r>
              <a:rPr sz="1150" dirty="0">
                <a:latin typeface="Arial"/>
                <a:cs typeface="Arial"/>
              </a:rPr>
              <a:t>e </a:t>
            </a:r>
            <a:r>
              <a:rPr sz="1150" spc="-5" dirty="0">
                <a:latin typeface="Arial"/>
                <a:cs typeface="Arial"/>
              </a:rPr>
              <a:t>racconti</a:t>
            </a:r>
            <a:r>
              <a:rPr sz="1150" spc="5" dirty="0">
                <a:latin typeface="Arial"/>
                <a:cs typeface="Arial"/>
              </a:rPr>
              <a:t> </a:t>
            </a:r>
            <a:r>
              <a:rPr sz="1150" spc="-5" dirty="0">
                <a:latin typeface="Arial"/>
                <a:cs typeface="Arial"/>
              </a:rPr>
              <a:t>Danteschi.</a:t>
            </a:r>
            <a:endParaRPr sz="1150">
              <a:latin typeface="Arial"/>
              <a:cs typeface="Arial"/>
            </a:endParaRPr>
          </a:p>
          <a:p>
            <a:pPr>
              <a:lnSpc>
                <a:spcPct val="100000"/>
              </a:lnSpc>
              <a:spcBef>
                <a:spcPts val="40"/>
              </a:spcBef>
            </a:pPr>
            <a:endParaRPr sz="1000">
              <a:latin typeface="Times New Roman"/>
              <a:cs typeface="Times New Roman"/>
            </a:endParaRPr>
          </a:p>
          <a:p>
            <a:pPr marL="12700" marR="24765">
              <a:lnSpc>
                <a:spcPct val="97900"/>
              </a:lnSpc>
            </a:pPr>
            <a:r>
              <a:rPr sz="1150" dirty="0">
                <a:latin typeface="Arial"/>
                <a:cs typeface="Arial"/>
              </a:rPr>
              <a:t>In </a:t>
            </a:r>
            <a:r>
              <a:rPr sz="1150" spc="-5" dirty="0">
                <a:latin typeface="Arial"/>
                <a:cs typeface="Arial"/>
              </a:rPr>
              <a:t>particolare, con la partecipazione attiva </a:t>
            </a:r>
            <a:r>
              <a:rPr sz="1150" dirty="0">
                <a:latin typeface="Arial"/>
                <a:cs typeface="Arial"/>
              </a:rPr>
              <a:t>degli </a:t>
            </a:r>
            <a:r>
              <a:rPr sz="1150" spc="-5" dirty="0">
                <a:latin typeface="Arial"/>
                <a:cs typeface="Arial"/>
              </a:rPr>
              <a:t>Istituti Scolastici Superiori di Ravenna, nei </a:t>
            </a:r>
            <a:r>
              <a:rPr sz="1150" dirty="0">
                <a:latin typeface="Arial"/>
                <a:cs typeface="Arial"/>
              </a:rPr>
              <a:t>due  </a:t>
            </a:r>
            <a:r>
              <a:rPr sz="1150" spc="-5" dirty="0">
                <a:latin typeface="Arial"/>
                <a:cs typeface="Arial"/>
              </a:rPr>
              <a:t>Chiostri adiacenti la </a:t>
            </a:r>
            <a:r>
              <a:rPr sz="1150" dirty="0">
                <a:latin typeface="Arial"/>
                <a:cs typeface="Arial"/>
              </a:rPr>
              <a:t>tomba </a:t>
            </a:r>
            <a:r>
              <a:rPr sz="1150" spc="-5" dirty="0">
                <a:latin typeface="Arial"/>
                <a:cs typeface="Arial"/>
              </a:rPr>
              <a:t>del </a:t>
            </a:r>
            <a:r>
              <a:rPr sz="1150" dirty="0">
                <a:latin typeface="Arial"/>
                <a:cs typeface="Arial"/>
              </a:rPr>
              <a:t>Sommo </a:t>
            </a:r>
            <a:r>
              <a:rPr sz="1150" spc="-5" dirty="0">
                <a:latin typeface="Arial"/>
                <a:cs typeface="Arial"/>
              </a:rPr>
              <a:t>Poeta, </a:t>
            </a:r>
            <a:r>
              <a:rPr sz="1150" dirty="0">
                <a:latin typeface="Arial"/>
                <a:cs typeface="Arial"/>
              </a:rPr>
              <a:t>è </a:t>
            </a:r>
            <a:r>
              <a:rPr sz="1150" spc="-5" dirty="0">
                <a:latin typeface="Arial"/>
                <a:cs typeface="Arial"/>
              </a:rPr>
              <a:t>stato sviluppato un innovativo </a:t>
            </a:r>
            <a:r>
              <a:rPr sz="1150" dirty="0">
                <a:latin typeface="Arial"/>
                <a:cs typeface="Arial"/>
              </a:rPr>
              <a:t>e </a:t>
            </a:r>
            <a:r>
              <a:rPr sz="1150" spc="-5" dirty="0">
                <a:latin typeface="Arial"/>
                <a:cs typeface="Arial"/>
              </a:rPr>
              <a:t>apposito  percorso narrativo, anche attraverso l'utilizzo della </a:t>
            </a:r>
            <a:r>
              <a:rPr sz="1150" dirty="0">
                <a:latin typeface="Arial"/>
                <a:cs typeface="Arial"/>
              </a:rPr>
              <a:t>moderna </a:t>
            </a:r>
            <a:r>
              <a:rPr sz="1150" spc="-5" dirty="0">
                <a:latin typeface="Arial"/>
                <a:cs typeface="Arial"/>
              </a:rPr>
              <a:t>Sala Multimediale della Cassa  Spa, con </a:t>
            </a:r>
            <a:r>
              <a:rPr sz="1150" dirty="0">
                <a:latin typeface="Arial"/>
                <a:cs typeface="Arial"/>
              </a:rPr>
              <a:t>filmati e </a:t>
            </a:r>
            <a:r>
              <a:rPr sz="1150" spc="-5" dirty="0">
                <a:latin typeface="Arial"/>
                <a:cs typeface="Arial"/>
              </a:rPr>
              <a:t>approfondimenti storici ed artistici, che </a:t>
            </a:r>
            <a:r>
              <a:rPr sz="1150" dirty="0">
                <a:latin typeface="Arial"/>
                <a:cs typeface="Arial"/>
              </a:rPr>
              <a:t>si è </a:t>
            </a:r>
            <a:r>
              <a:rPr sz="1150" spc="-5" dirty="0">
                <a:latin typeface="Arial"/>
                <a:cs typeface="Arial"/>
              </a:rPr>
              <a:t>snodata nel </a:t>
            </a:r>
            <a:r>
              <a:rPr sz="1150" dirty="0">
                <a:latin typeface="Arial"/>
                <a:cs typeface="Arial"/>
              </a:rPr>
              <a:t>Complesso  </a:t>
            </a:r>
            <a:r>
              <a:rPr sz="1150" spc="-5" dirty="0">
                <a:latin typeface="Arial"/>
                <a:cs typeface="Arial"/>
              </a:rPr>
              <a:t>Monumentale prevedendo: </a:t>
            </a:r>
            <a:r>
              <a:rPr sz="1150" dirty="0">
                <a:latin typeface="Arial"/>
                <a:cs typeface="Arial"/>
              </a:rPr>
              <a:t>"Il </a:t>
            </a:r>
            <a:r>
              <a:rPr sz="1150" spc="-5" dirty="0">
                <a:latin typeface="Arial"/>
                <a:cs typeface="Arial"/>
              </a:rPr>
              <a:t>racconto dell'epocale restauro </a:t>
            </a:r>
            <a:r>
              <a:rPr sz="1150" dirty="0">
                <a:latin typeface="Arial"/>
                <a:cs typeface="Arial"/>
              </a:rPr>
              <a:t>dei Chiostri </a:t>
            </a:r>
            <a:r>
              <a:rPr sz="1150" spc="-5" dirty="0">
                <a:latin typeface="Arial"/>
                <a:cs typeface="Arial"/>
              </a:rPr>
              <a:t>Francescani di  Ravenna", con l'esposizione in contraddittorio </a:t>
            </a:r>
            <a:r>
              <a:rPr sz="1150" dirty="0">
                <a:latin typeface="Arial"/>
                <a:cs typeface="Arial"/>
              </a:rPr>
              <a:t>del </a:t>
            </a:r>
            <a:r>
              <a:rPr sz="1150" spc="-5" dirty="0">
                <a:latin typeface="Arial"/>
                <a:cs typeface="Arial"/>
              </a:rPr>
              <a:t>dettaglio degli interventi di recupero </a:t>
            </a:r>
            <a:r>
              <a:rPr sz="1150" dirty="0">
                <a:latin typeface="Arial"/>
                <a:cs typeface="Arial"/>
              </a:rPr>
              <a:t>più  </a:t>
            </a:r>
            <a:r>
              <a:rPr sz="1150" spc="-5" dirty="0">
                <a:latin typeface="Arial"/>
                <a:cs typeface="Arial"/>
              </a:rPr>
              <a:t>rilevanti, tenuto dai </a:t>
            </a:r>
            <a:r>
              <a:rPr sz="1150" dirty="0">
                <a:latin typeface="Arial"/>
                <a:cs typeface="Arial"/>
              </a:rPr>
              <a:t>progettisti e </a:t>
            </a:r>
            <a:r>
              <a:rPr sz="1150" spc="-5" dirty="0">
                <a:latin typeface="Arial"/>
                <a:cs typeface="Arial"/>
              </a:rPr>
              <a:t>dai responsabili del </a:t>
            </a:r>
            <a:r>
              <a:rPr sz="1150" dirty="0">
                <a:latin typeface="Arial"/>
                <a:cs typeface="Arial"/>
              </a:rPr>
              <a:t>restauro </a:t>
            </a:r>
            <a:r>
              <a:rPr sz="1150" spc="-5" dirty="0">
                <a:latin typeface="Arial"/>
                <a:cs typeface="Arial"/>
              </a:rPr>
              <a:t>degli </a:t>
            </a:r>
            <a:r>
              <a:rPr sz="1150" dirty="0">
                <a:latin typeface="Arial"/>
                <a:cs typeface="Arial"/>
              </a:rPr>
              <a:t>apparati </a:t>
            </a:r>
            <a:r>
              <a:rPr sz="1150" spc="-5" dirty="0">
                <a:latin typeface="Arial"/>
                <a:cs typeface="Arial"/>
              </a:rPr>
              <a:t>decorativi </a:t>
            </a:r>
            <a:r>
              <a:rPr sz="1150" dirty="0">
                <a:latin typeface="Arial"/>
                <a:cs typeface="Arial"/>
              </a:rPr>
              <a:t>del  </a:t>
            </a:r>
            <a:r>
              <a:rPr sz="1150" spc="-5" dirty="0">
                <a:latin typeface="Arial"/>
                <a:cs typeface="Arial"/>
              </a:rPr>
              <a:t>Complesso Monumentale, Patrizia Magnani di “Aurea Progetti” </a:t>
            </a:r>
            <a:r>
              <a:rPr sz="1150" dirty="0">
                <a:latin typeface="Arial"/>
                <a:cs typeface="Arial"/>
              </a:rPr>
              <a:t>e </a:t>
            </a:r>
            <a:r>
              <a:rPr sz="1150" spc="-5" dirty="0">
                <a:latin typeface="Arial"/>
                <a:cs typeface="Arial"/>
              </a:rPr>
              <a:t>Ada Foschini </a:t>
            </a:r>
            <a:r>
              <a:rPr sz="1150" dirty="0">
                <a:latin typeface="Arial"/>
                <a:cs typeface="Arial"/>
              </a:rPr>
              <a:t>del  </a:t>
            </a:r>
            <a:r>
              <a:rPr sz="1150" spc="-5" dirty="0">
                <a:latin typeface="Arial"/>
                <a:cs typeface="Arial"/>
              </a:rPr>
              <a:t>“Laboratorio del </a:t>
            </a:r>
            <a:r>
              <a:rPr sz="1150" dirty="0">
                <a:latin typeface="Arial"/>
                <a:cs typeface="Arial"/>
              </a:rPr>
              <a:t>Restauro” </a:t>
            </a:r>
            <a:r>
              <a:rPr sz="1150" spc="-5" dirty="0">
                <a:latin typeface="Arial"/>
                <a:cs typeface="Arial"/>
              </a:rPr>
              <a:t>ed </a:t>
            </a:r>
            <a:r>
              <a:rPr sz="1150" dirty="0">
                <a:latin typeface="Arial"/>
                <a:cs typeface="Arial"/>
              </a:rPr>
              <a:t>"Il </a:t>
            </a:r>
            <a:r>
              <a:rPr sz="1150" spc="-5" dirty="0">
                <a:latin typeface="Arial"/>
                <a:cs typeface="Arial"/>
              </a:rPr>
              <a:t>racconto dei luoghi Danteschi </a:t>
            </a:r>
            <a:r>
              <a:rPr sz="1150" dirty="0">
                <a:latin typeface="Arial"/>
                <a:cs typeface="Arial"/>
              </a:rPr>
              <a:t>tra mito e </a:t>
            </a:r>
            <a:r>
              <a:rPr sz="1150" spc="-5" dirty="0">
                <a:latin typeface="Arial"/>
                <a:cs typeface="Arial"/>
              </a:rPr>
              <a:t>realtà", tenuto da  Franco Gabici, Presidente del </a:t>
            </a:r>
            <a:r>
              <a:rPr sz="1150" dirty="0">
                <a:latin typeface="Arial"/>
                <a:cs typeface="Arial"/>
              </a:rPr>
              <a:t>Comitato </a:t>
            </a:r>
            <a:r>
              <a:rPr sz="1150" spc="-5" dirty="0">
                <a:latin typeface="Arial"/>
                <a:cs typeface="Arial"/>
              </a:rPr>
              <a:t>Ravennate della Società </a:t>
            </a:r>
            <a:r>
              <a:rPr sz="1150" dirty="0">
                <a:latin typeface="Arial"/>
                <a:cs typeface="Arial"/>
              </a:rPr>
              <a:t>Dante</a:t>
            </a:r>
            <a:r>
              <a:rPr sz="1150" spc="55" dirty="0">
                <a:latin typeface="Arial"/>
                <a:cs typeface="Arial"/>
              </a:rPr>
              <a:t> </a:t>
            </a:r>
            <a:r>
              <a:rPr sz="1150" spc="-5" dirty="0">
                <a:latin typeface="Arial"/>
                <a:cs typeface="Arial"/>
              </a:rPr>
              <a:t>Alighieri.</a:t>
            </a:r>
            <a:endParaRPr sz="1150">
              <a:latin typeface="Arial"/>
              <a:cs typeface="Arial"/>
            </a:endParaRPr>
          </a:p>
          <a:p>
            <a:pPr>
              <a:lnSpc>
                <a:spcPct val="100000"/>
              </a:lnSpc>
              <a:spcBef>
                <a:spcPts val="45"/>
              </a:spcBef>
            </a:pPr>
            <a:endParaRPr sz="1000">
              <a:latin typeface="Times New Roman"/>
              <a:cs typeface="Times New Roman"/>
            </a:endParaRPr>
          </a:p>
          <a:p>
            <a:pPr marL="12700" marR="5080">
              <a:lnSpc>
                <a:spcPct val="97900"/>
              </a:lnSpc>
            </a:pPr>
            <a:r>
              <a:rPr sz="1150" spc="-5" dirty="0">
                <a:latin typeface="Arial"/>
                <a:cs typeface="Arial"/>
              </a:rPr>
              <a:t>Gli studenti hanno arricchito poi </a:t>
            </a:r>
            <a:r>
              <a:rPr sz="1150" dirty="0">
                <a:latin typeface="Arial"/>
                <a:cs typeface="Arial"/>
              </a:rPr>
              <a:t>attivamente </a:t>
            </a:r>
            <a:r>
              <a:rPr sz="1150" spc="-5" dirty="0">
                <a:latin typeface="Arial"/>
                <a:cs typeface="Arial"/>
              </a:rPr>
              <a:t>il percorso interpretando </a:t>
            </a:r>
            <a:r>
              <a:rPr sz="1150" dirty="0">
                <a:latin typeface="Arial"/>
                <a:cs typeface="Arial"/>
              </a:rPr>
              <a:t>racconti </a:t>
            </a:r>
            <a:r>
              <a:rPr sz="1150" spc="-5" dirty="0">
                <a:latin typeface="Arial"/>
                <a:cs typeface="Arial"/>
              </a:rPr>
              <a:t>realizzati  appositamente in questi giorni </a:t>
            </a:r>
            <a:r>
              <a:rPr sz="1150" dirty="0">
                <a:latin typeface="Arial"/>
                <a:cs typeface="Arial"/>
              </a:rPr>
              <a:t>a scuola </a:t>
            </a:r>
            <a:r>
              <a:rPr sz="1150" spc="-5" dirty="0">
                <a:latin typeface="Arial"/>
                <a:cs typeface="Arial"/>
              </a:rPr>
              <a:t>che, prendendo spunto dalla ricorrenza, nell’anno in  corso, del 750° dalla </a:t>
            </a:r>
            <a:r>
              <a:rPr sz="1150" dirty="0">
                <a:latin typeface="Arial"/>
                <a:cs typeface="Arial"/>
              </a:rPr>
              <a:t>nascita </a:t>
            </a:r>
            <a:r>
              <a:rPr sz="1150" spc="-5" dirty="0">
                <a:latin typeface="Arial"/>
                <a:cs typeface="Arial"/>
              </a:rPr>
              <a:t>di Dante </a:t>
            </a:r>
            <a:r>
              <a:rPr sz="1150" dirty="0">
                <a:latin typeface="Arial"/>
                <a:cs typeface="Arial"/>
              </a:rPr>
              <a:t>e </a:t>
            </a:r>
            <a:r>
              <a:rPr sz="1150" spc="-5" dirty="0">
                <a:latin typeface="Arial"/>
                <a:cs typeface="Arial"/>
              </a:rPr>
              <a:t>dai luoghi visitati, hanno evidenziato negli elaborati </a:t>
            </a:r>
            <a:r>
              <a:rPr sz="1150" dirty="0">
                <a:latin typeface="Arial"/>
                <a:cs typeface="Arial"/>
              </a:rPr>
              <a:t>e  </a:t>
            </a:r>
            <a:r>
              <a:rPr sz="1150" spc="-5" dirty="0">
                <a:latin typeface="Arial"/>
                <a:cs typeface="Arial"/>
              </a:rPr>
              <a:t>nei disegni inediti quello che </a:t>
            </a:r>
            <a:r>
              <a:rPr sz="1150" dirty="0">
                <a:latin typeface="Arial"/>
                <a:cs typeface="Arial"/>
              </a:rPr>
              <a:t>i </a:t>
            </a:r>
            <a:r>
              <a:rPr sz="1150" spc="-5" dirty="0">
                <a:latin typeface="Arial"/>
                <a:cs typeface="Arial"/>
              </a:rPr>
              <a:t>segni dell'uomo ancora oggi esprimono, </a:t>
            </a:r>
            <a:r>
              <a:rPr sz="1150" spc="-10" dirty="0">
                <a:latin typeface="Arial"/>
                <a:cs typeface="Arial"/>
              </a:rPr>
              <a:t>in </a:t>
            </a:r>
            <a:r>
              <a:rPr sz="1150" spc="-5" dirty="0">
                <a:latin typeface="Arial"/>
                <a:cs typeface="Arial"/>
              </a:rPr>
              <a:t>una realtà in continuo  mutamento.</a:t>
            </a:r>
            <a:endParaRPr sz="1150">
              <a:latin typeface="Arial"/>
              <a:cs typeface="Arial"/>
            </a:endParaRPr>
          </a:p>
          <a:p>
            <a:pPr>
              <a:lnSpc>
                <a:spcPct val="100000"/>
              </a:lnSpc>
            </a:pPr>
            <a:endParaRPr sz="1050">
              <a:latin typeface="Times New Roman"/>
              <a:cs typeface="Times New Roman"/>
            </a:endParaRPr>
          </a:p>
          <a:p>
            <a:pPr marL="12700" marR="383540">
              <a:lnSpc>
                <a:spcPct val="97800"/>
              </a:lnSpc>
            </a:pPr>
            <a:r>
              <a:rPr sz="1150" spc="-5" dirty="0">
                <a:latin typeface="Arial"/>
                <a:cs typeface="Arial"/>
              </a:rPr>
              <a:t>Gli insegnanti, le classi </a:t>
            </a:r>
            <a:r>
              <a:rPr sz="1150" dirty="0">
                <a:latin typeface="Arial"/>
                <a:cs typeface="Arial"/>
              </a:rPr>
              <a:t>e </a:t>
            </a:r>
            <a:r>
              <a:rPr sz="1150" spc="-5" dirty="0">
                <a:latin typeface="Arial"/>
                <a:cs typeface="Arial"/>
              </a:rPr>
              <a:t>gli studenti autori </a:t>
            </a:r>
            <a:r>
              <a:rPr sz="1150" dirty="0">
                <a:latin typeface="Arial"/>
                <a:cs typeface="Arial"/>
              </a:rPr>
              <a:t>dei racconti </a:t>
            </a:r>
            <a:r>
              <a:rPr sz="1150" spc="-5" dirty="0">
                <a:latin typeface="Arial"/>
                <a:cs typeface="Arial"/>
              </a:rPr>
              <a:t>hanno ricevuto </a:t>
            </a:r>
            <a:r>
              <a:rPr sz="1150" dirty="0">
                <a:latin typeface="Arial"/>
                <a:cs typeface="Arial"/>
              </a:rPr>
              <a:t>volumi </a:t>
            </a:r>
            <a:r>
              <a:rPr sz="1150" spc="-5" dirty="0">
                <a:latin typeface="Arial"/>
                <a:cs typeface="Arial"/>
              </a:rPr>
              <a:t>ed </a:t>
            </a:r>
            <a:r>
              <a:rPr sz="1150" dirty="0">
                <a:latin typeface="Arial"/>
                <a:cs typeface="Arial"/>
              </a:rPr>
              <a:t>omaggi  </a:t>
            </a:r>
            <a:r>
              <a:rPr sz="1150" spc="-5" dirty="0">
                <a:latin typeface="Arial"/>
                <a:cs typeface="Arial"/>
              </a:rPr>
              <a:t>offerti dalla Cassa di Risparmio di Ravenna, </a:t>
            </a:r>
            <a:r>
              <a:rPr sz="1150" dirty="0">
                <a:latin typeface="Arial"/>
                <a:cs typeface="Arial"/>
              </a:rPr>
              <a:t>gli </a:t>
            </a:r>
            <a:r>
              <a:rPr sz="1150" spc="-5" dirty="0">
                <a:latin typeface="Arial"/>
                <a:cs typeface="Arial"/>
              </a:rPr>
              <a:t>elaborati verranno </a:t>
            </a:r>
            <a:r>
              <a:rPr sz="1150" dirty="0">
                <a:latin typeface="Arial"/>
                <a:cs typeface="Arial"/>
              </a:rPr>
              <a:t>inviati </a:t>
            </a:r>
            <a:r>
              <a:rPr sz="1150" spc="-5" dirty="0">
                <a:latin typeface="Arial"/>
                <a:cs typeface="Arial"/>
              </a:rPr>
              <a:t>all'ABI per una  valutazione nazionale </a:t>
            </a:r>
            <a:r>
              <a:rPr sz="1150" dirty="0">
                <a:latin typeface="Arial"/>
                <a:cs typeface="Arial"/>
              </a:rPr>
              <a:t>dei </a:t>
            </a:r>
            <a:r>
              <a:rPr sz="1150" spc="-5" dirty="0">
                <a:latin typeface="Arial"/>
                <a:cs typeface="Arial"/>
              </a:rPr>
              <a:t>lavori</a:t>
            </a:r>
            <a:r>
              <a:rPr sz="1150" spc="-10" dirty="0">
                <a:latin typeface="Arial"/>
                <a:cs typeface="Arial"/>
              </a:rPr>
              <a:t> </a:t>
            </a:r>
            <a:r>
              <a:rPr sz="1150" spc="-5" dirty="0">
                <a:latin typeface="Arial"/>
                <a:cs typeface="Arial"/>
              </a:rPr>
              <a:t>svolti.</a:t>
            </a:r>
            <a:endParaRPr sz="1150">
              <a:latin typeface="Arial"/>
              <a:cs typeface="Arial"/>
            </a:endParaRP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51460">
              <a:lnSpc>
                <a:spcPts val="1839"/>
              </a:lnSpc>
            </a:pPr>
            <a:r>
              <a:rPr sz="1600" b="1" spc="-10" dirty="0">
                <a:latin typeface="Arial"/>
                <a:cs typeface="Arial"/>
              </a:rPr>
              <a:t>F</a:t>
            </a:r>
            <a:r>
              <a:rPr sz="1600" b="1" spc="-5" dirty="0">
                <a:latin typeface="Arial"/>
                <a:cs typeface="Arial"/>
              </a:rPr>
              <a:t>aenz</a:t>
            </a:r>
            <a:r>
              <a:rPr sz="1600" b="1" spc="-15" dirty="0">
                <a:latin typeface="Arial"/>
                <a:cs typeface="Arial"/>
              </a:rPr>
              <a:t>a</a:t>
            </a:r>
            <a:r>
              <a:rPr sz="1600" b="1" spc="35" dirty="0">
                <a:latin typeface="Arial"/>
                <a:cs typeface="Arial"/>
              </a:rPr>
              <a:t>w</a:t>
            </a:r>
            <a:r>
              <a:rPr sz="1600" b="1" spc="-5" dirty="0">
                <a:latin typeface="Arial"/>
                <a:cs typeface="Arial"/>
              </a:rPr>
              <a:t>ebt</a:t>
            </a:r>
            <a:r>
              <a:rPr sz="1600" b="1" spc="-30" dirty="0">
                <a:latin typeface="Arial"/>
                <a:cs typeface="Arial"/>
              </a:rPr>
              <a:t>v</a:t>
            </a:r>
            <a:r>
              <a:rPr sz="1600" b="1" spc="-5" dirty="0">
                <a:latin typeface="Arial"/>
                <a:cs typeface="Arial"/>
              </a:rPr>
              <a:t>.it  22 marzo</a:t>
            </a:r>
            <a:r>
              <a:rPr sz="1600" b="1" spc="-4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434612"/>
            <a:ext cx="5737860" cy="763270"/>
          </a:xfrm>
          <a:prstGeom prst="rect">
            <a:avLst/>
          </a:prstGeom>
        </p:spPr>
        <p:txBody>
          <a:bodyPr vert="horz" wrap="square" lIns="0" tIns="12700" rIns="0" bIns="0" rtlCol="0">
            <a:spAutoFit/>
          </a:bodyPr>
          <a:lstStyle/>
          <a:p>
            <a:pPr marL="12700" marR="5080">
              <a:lnSpc>
                <a:spcPct val="110000"/>
              </a:lnSpc>
              <a:spcBef>
                <a:spcPts val="100"/>
              </a:spcBef>
            </a:pPr>
            <a:r>
              <a:rPr sz="2200" spc="-35" dirty="0">
                <a:solidFill>
                  <a:srgbClr val="212121"/>
                </a:solidFill>
                <a:latin typeface="Times New Roman"/>
                <a:cs typeface="Times New Roman"/>
              </a:rPr>
              <a:t>Festival </a:t>
            </a:r>
            <a:r>
              <a:rPr sz="2200" spc="-30" dirty="0">
                <a:solidFill>
                  <a:srgbClr val="212121"/>
                </a:solidFill>
                <a:latin typeface="Times New Roman"/>
                <a:cs typeface="Times New Roman"/>
              </a:rPr>
              <a:t>della </a:t>
            </a:r>
            <a:r>
              <a:rPr sz="2200" spc="-35" dirty="0">
                <a:solidFill>
                  <a:srgbClr val="212121"/>
                </a:solidFill>
                <a:latin typeface="Times New Roman"/>
                <a:cs typeface="Times New Roman"/>
              </a:rPr>
              <a:t>cultura creativa, </a:t>
            </a:r>
            <a:r>
              <a:rPr sz="2200" spc="-20" dirty="0">
                <a:solidFill>
                  <a:srgbClr val="212121"/>
                </a:solidFill>
                <a:latin typeface="Times New Roman"/>
                <a:cs typeface="Times New Roman"/>
              </a:rPr>
              <a:t>le </a:t>
            </a:r>
            <a:r>
              <a:rPr sz="2200" spc="-35" dirty="0">
                <a:solidFill>
                  <a:srgbClr val="212121"/>
                </a:solidFill>
                <a:latin typeface="Times New Roman"/>
                <a:cs typeface="Times New Roman"/>
              </a:rPr>
              <a:t>banche italiane </a:t>
            </a:r>
            <a:r>
              <a:rPr sz="2200" spc="-30" dirty="0">
                <a:solidFill>
                  <a:srgbClr val="212121"/>
                </a:solidFill>
                <a:latin typeface="Times New Roman"/>
                <a:cs typeface="Times New Roman"/>
              </a:rPr>
              <a:t>per</a:t>
            </a:r>
            <a:r>
              <a:rPr sz="2200" spc="-345" dirty="0">
                <a:solidFill>
                  <a:srgbClr val="212121"/>
                </a:solidFill>
                <a:latin typeface="Times New Roman"/>
                <a:cs typeface="Times New Roman"/>
              </a:rPr>
              <a:t> </a:t>
            </a:r>
            <a:r>
              <a:rPr sz="2200" spc="-5" dirty="0">
                <a:solidFill>
                  <a:srgbClr val="212121"/>
                </a:solidFill>
                <a:latin typeface="Times New Roman"/>
                <a:cs typeface="Times New Roman"/>
              </a:rPr>
              <a:t>i  </a:t>
            </a:r>
            <a:r>
              <a:rPr sz="2200" spc="-35" dirty="0">
                <a:solidFill>
                  <a:srgbClr val="212121"/>
                </a:solidFill>
                <a:latin typeface="Times New Roman"/>
                <a:cs typeface="Times New Roman"/>
              </a:rPr>
              <a:t>giovani </a:t>
            </a:r>
            <a:r>
              <a:rPr sz="2200" spc="-5" dirty="0">
                <a:solidFill>
                  <a:srgbClr val="212121"/>
                </a:solidFill>
                <a:latin typeface="Times New Roman"/>
                <a:cs typeface="Times New Roman"/>
              </a:rPr>
              <a:t>e </a:t>
            </a:r>
            <a:r>
              <a:rPr sz="2200" spc="-20" dirty="0">
                <a:solidFill>
                  <a:srgbClr val="212121"/>
                </a:solidFill>
                <a:latin typeface="Times New Roman"/>
                <a:cs typeface="Times New Roman"/>
              </a:rPr>
              <a:t>il</a:t>
            </a:r>
            <a:r>
              <a:rPr sz="2200" spc="-180" dirty="0">
                <a:solidFill>
                  <a:srgbClr val="212121"/>
                </a:solidFill>
                <a:latin typeface="Times New Roman"/>
                <a:cs typeface="Times New Roman"/>
              </a:rPr>
              <a:t> </a:t>
            </a:r>
            <a:r>
              <a:rPr sz="2200" spc="-35" dirty="0">
                <a:solidFill>
                  <a:srgbClr val="212121"/>
                </a:solidFill>
                <a:latin typeface="Times New Roman"/>
                <a:cs typeface="Times New Roman"/>
              </a:rPr>
              <a:t>territorio</a:t>
            </a:r>
            <a:endParaRPr sz="2200">
              <a:latin typeface="Times New Roman"/>
              <a:cs typeface="Times New Roman"/>
            </a:endParaRPr>
          </a:p>
        </p:txBody>
      </p:sp>
      <p:sp>
        <p:nvSpPr>
          <p:cNvPr id="5" name="object 5"/>
          <p:cNvSpPr/>
          <p:nvPr/>
        </p:nvSpPr>
        <p:spPr>
          <a:xfrm>
            <a:off x="2003679" y="2442971"/>
            <a:ext cx="3550920" cy="66243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036955" y="4240479"/>
            <a:ext cx="5486273" cy="537591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50825">
              <a:lnSpc>
                <a:spcPts val="1839"/>
              </a:lnSpc>
            </a:pPr>
            <a:r>
              <a:rPr sz="1600" b="1" spc="-5" dirty="0">
                <a:latin typeface="Arial"/>
                <a:cs typeface="Arial"/>
              </a:rPr>
              <a:t>In</a:t>
            </a:r>
            <a:r>
              <a:rPr sz="1600" b="1" spc="-15" dirty="0">
                <a:latin typeface="Arial"/>
                <a:cs typeface="Arial"/>
              </a:rPr>
              <a:t>f</a:t>
            </a:r>
            <a:r>
              <a:rPr sz="1600" b="1" spc="-5" dirty="0">
                <a:latin typeface="Arial"/>
                <a:cs typeface="Arial"/>
              </a:rPr>
              <a:t>o</a:t>
            </a:r>
            <a:r>
              <a:rPr sz="1600" b="1" spc="5" dirty="0">
                <a:latin typeface="Arial"/>
                <a:cs typeface="Arial"/>
              </a:rPr>
              <a:t>r</a:t>
            </a:r>
            <a:r>
              <a:rPr sz="1600" b="1" spc="-5" dirty="0">
                <a:latin typeface="Arial"/>
                <a:cs typeface="Arial"/>
              </a:rPr>
              <a:t>mazi</a:t>
            </a:r>
            <a:r>
              <a:rPr sz="1600" b="1" spc="5" dirty="0">
                <a:latin typeface="Arial"/>
                <a:cs typeface="Arial"/>
              </a:rPr>
              <a:t>o</a:t>
            </a:r>
            <a:r>
              <a:rPr sz="1600" b="1" spc="-5" dirty="0">
                <a:latin typeface="Arial"/>
                <a:cs typeface="Arial"/>
              </a:rPr>
              <a:t>ne.it  22 marzo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2</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3354451"/>
            <a:ext cx="5370195" cy="558800"/>
          </a:xfrm>
          <a:prstGeom prst="rect">
            <a:avLst/>
          </a:prstGeom>
        </p:spPr>
        <p:txBody>
          <a:bodyPr vert="horz" wrap="square" lIns="0" tIns="33655" rIns="0" bIns="0" rtlCol="0">
            <a:spAutoFit/>
          </a:bodyPr>
          <a:lstStyle/>
          <a:p>
            <a:pPr marL="12700" marR="5080">
              <a:lnSpc>
                <a:spcPts val="2039"/>
              </a:lnSpc>
              <a:spcBef>
                <a:spcPts val="265"/>
              </a:spcBef>
            </a:pPr>
            <a:r>
              <a:rPr sz="1800" spc="-5" dirty="0">
                <a:solidFill>
                  <a:srgbClr val="333333"/>
                </a:solidFill>
                <a:latin typeface="Georgia"/>
                <a:cs typeface="Georgia"/>
              </a:rPr>
              <a:t>Con </a:t>
            </a:r>
            <a:r>
              <a:rPr sz="1800" dirty="0">
                <a:solidFill>
                  <a:srgbClr val="333333"/>
                </a:solidFill>
                <a:latin typeface="Georgia"/>
                <a:cs typeface="Georgia"/>
              </a:rPr>
              <a:t>Banca </a:t>
            </a:r>
            <a:r>
              <a:rPr sz="1800" spc="-5" dirty="0">
                <a:solidFill>
                  <a:srgbClr val="333333"/>
                </a:solidFill>
                <a:latin typeface="Georgia"/>
                <a:cs typeface="Georgia"/>
              </a:rPr>
              <a:t>Mps torna </a:t>
            </a:r>
            <a:r>
              <a:rPr sz="1800" dirty="0">
                <a:solidFill>
                  <a:srgbClr val="333333"/>
                </a:solidFill>
                <a:latin typeface="Georgia"/>
                <a:cs typeface="Georgia"/>
              </a:rPr>
              <a:t>a </a:t>
            </a:r>
            <a:r>
              <a:rPr sz="1800" spc="-5" dirty="0">
                <a:solidFill>
                  <a:srgbClr val="333333"/>
                </a:solidFill>
                <a:latin typeface="Georgia"/>
                <a:cs typeface="Georgia"/>
              </a:rPr>
              <a:t>Siena </a:t>
            </a:r>
            <a:r>
              <a:rPr sz="1800" dirty="0">
                <a:solidFill>
                  <a:srgbClr val="333333"/>
                </a:solidFill>
                <a:latin typeface="Georgia"/>
                <a:cs typeface="Georgia"/>
              </a:rPr>
              <a:t>il </a:t>
            </a:r>
            <a:r>
              <a:rPr sz="1800" spc="-5" dirty="0">
                <a:solidFill>
                  <a:srgbClr val="333333"/>
                </a:solidFill>
                <a:latin typeface="Georgia"/>
                <a:cs typeface="Georgia"/>
              </a:rPr>
              <a:t>Festival della </a:t>
            </a:r>
            <a:r>
              <a:rPr sz="1800" spc="-10" dirty="0">
                <a:solidFill>
                  <a:srgbClr val="333333"/>
                </a:solidFill>
                <a:latin typeface="Georgia"/>
                <a:cs typeface="Georgia"/>
              </a:rPr>
              <a:t>Cultura  </a:t>
            </a:r>
            <a:r>
              <a:rPr sz="1800" spc="-5" dirty="0">
                <a:solidFill>
                  <a:srgbClr val="333333"/>
                </a:solidFill>
                <a:latin typeface="Georgia"/>
                <a:cs typeface="Georgia"/>
              </a:rPr>
              <a:t>Creativa dell’ABI</a:t>
            </a:r>
            <a:endParaRPr sz="1800">
              <a:latin typeface="Georgia"/>
              <a:cs typeface="Georgia"/>
            </a:endParaRPr>
          </a:p>
        </p:txBody>
      </p:sp>
      <p:sp>
        <p:nvSpPr>
          <p:cNvPr id="5" name="object 5"/>
          <p:cNvSpPr/>
          <p:nvPr/>
        </p:nvSpPr>
        <p:spPr>
          <a:xfrm>
            <a:off x="719327" y="4036186"/>
            <a:ext cx="59690" cy="9525"/>
          </a:xfrm>
          <a:custGeom>
            <a:avLst/>
            <a:gdLst/>
            <a:ahLst/>
            <a:cxnLst/>
            <a:rect l="l" t="t" r="r" b="b"/>
            <a:pathLst>
              <a:path w="59690" h="9525">
                <a:moveTo>
                  <a:pt x="0" y="9144"/>
                </a:moveTo>
                <a:lnTo>
                  <a:pt x="59436" y="9144"/>
                </a:lnTo>
                <a:lnTo>
                  <a:pt x="59436" y="0"/>
                </a:lnTo>
                <a:lnTo>
                  <a:pt x="0" y="0"/>
                </a:lnTo>
                <a:lnTo>
                  <a:pt x="0" y="9144"/>
                </a:lnTo>
                <a:close/>
              </a:path>
            </a:pathLst>
          </a:custGeom>
          <a:solidFill>
            <a:srgbClr val="CCCCCC"/>
          </a:solidFill>
        </p:spPr>
        <p:txBody>
          <a:bodyPr wrap="square" lIns="0" tIns="0" rIns="0" bIns="0" rtlCol="0"/>
          <a:lstStyle/>
          <a:p>
            <a:endParaRPr/>
          </a:p>
        </p:txBody>
      </p:sp>
      <p:sp>
        <p:nvSpPr>
          <p:cNvPr id="6" name="object 6"/>
          <p:cNvSpPr/>
          <p:nvPr/>
        </p:nvSpPr>
        <p:spPr>
          <a:xfrm>
            <a:off x="778763" y="4040758"/>
            <a:ext cx="1905635" cy="0"/>
          </a:xfrm>
          <a:custGeom>
            <a:avLst/>
            <a:gdLst/>
            <a:ahLst/>
            <a:cxnLst/>
            <a:rect l="l" t="t" r="r" b="b"/>
            <a:pathLst>
              <a:path w="1905635">
                <a:moveTo>
                  <a:pt x="0" y="0"/>
                </a:moveTo>
                <a:lnTo>
                  <a:pt x="1905635" y="0"/>
                </a:lnTo>
              </a:path>
            </a:pathLst>
          </a:custGeom>
          <a:ln w="9144">
            <a:solidFill>
              <a:srgbClr val="CCCCCC"/>
            </a:solidFill>
          </a:ln>
        </p:spPr>
        <p:txBody>
          <a:bodyPr wrap="square" lIns="0" tIns="0" rIns="0" bIns="0" rtlCol="0"/>
          <a:lstStyle/>
          <a:p>
            <a:endParaRPr/>
          </a:p>
        </p:txBody>
      </p:sp>
      <p:sp>
        <p:nvSpPr>
          <p:cNvPr id="7" name="object 7"/>
          <p:cNvSpPr/>
          <p:nvPr/>
        </p:nvSpPr>
        <p:spPr>
          <a:xfrm>
            <a:off x="2684398" y="4036186"/>
            <a:ext cx="59690" cy="9525"/>
          </a:xfrm>
          <a:custGeom>
            <a:avLst/>
            <a:gdLst/>
            <a:ahLst/>
            <a:cxnLst/>
            <a:rect l="l" t="t" r="r" b="b"/>
            <a:pathLst>
              <a:path w="59689" h="9525">
                <a:moveTo>
                  <a:pt x="0" y="9144"/>
                </a:moveTo>
                <a:lnTo>
                  <a:pt x="59436" y="9144"/>
                </a:lnTo>
                <a:lnTo>
                  <a:pt x="59436" y="0"/>
                </a:lnTo>
                <a:lnTo>
                  <a:pt x="0" y="0"/>
                </a:lnTo>
                <a:lnTo>
                  <a:pt x="0" y="9144"/>
                </a:lnTo>
                <a:close/>
              </a:path>
            </a:pathLst>
          </a:custGeom>
          <a:solidFill>
            <a:srgbClr val="CCCCCC"/>
          </a:solidFill>
        </p:spPr>
        <p:txBody>
          <a:bodyPr wrap="square" lIns="0" tIns="0" rIns="0" bIns="0" rtlCol="0"/>
          <a:lstStyle/>
          <a:p>
            <a:endParaRPr/>
          </a:p>
        </p:txBody>
      </p:sp>
      <p:sp>
        <p:nvSpPr>
          <p:cNvPr id="8" name="object 8"/>
          <p:cNvSpPr/>
          <p:nvPr/>
        </p:nvSpPr>
        <p:spPr>
          <a:xfrm>
            <a:off x="723900" y="4036186"/>
            <a:ext cx="0" cy="1546860"/>
          </a:xfrm>
          <a:custGeom>
            <a:avLst/>
            <a:gdLst/>
            <a:ahLst/>
            <a:cxnLst/>
            <a:rect l="l" t="t" r="r" b="b"/>
            <a:pathLst>
              <a:path h="1546860">
                <a:moveTo>
                  <a:pt x="0" y="0"/>
                </a:moveTo>
                <a:lnTo>
                  <a:pt x="0" y="1546859"/>
                </a:lnTo>
              </a:path>
            </a:pathLst>
          </a:custGeom>
          <a:ln w="9143">
            <a:solidFill>
              <a:srgbClr val="CCCCCC"/>
            </a:solidFill>
          </a:ln>
        </p:spPr>
        <p:txBody>
          <a:bodyPr wrap="square" lIns="0" tIns="0" rIns="0" bIns="0" rtlCol="0"/>
          <a:lstStyle/>
          <a:p>
            <a:endParaRPr/>
          </a:p>
        </p:txBody>
      </p:sp>
      <p:sp>
        <p:nvSpPr>
          <p:cNvPr id="9" name="object 9"/>
          <p:cNvSpPr/>
          <p:nvPr/>
        </p:nvSpPr>
        <p:spPr>
          <a:xfrm>
            <a:off x="2739263" y="4036186"/>
            <a:ext cx="0" cy="1546860"/>
          </a:xfrm>
          <a:custGeom>
            <a:avLst/>
            <a:gdLst/>
            <a:ahLst/>
            <a:cxnLst/>
            <a:rect l="l" t="t" r="r" b="b"/>
            <a:pathLst>
              <a:path h="1546860">
                <a:moveTo>
                  <a:pt x="0" y="0"/>
                </a:moveTo>
                <a:lnTo>
                  <a:pt x="0" y="1546859"/>
                </a:lnTo>
              </a:path>
            </a:pathLst>
          </a:custGeom>
          <a:ln w="9144">
            <a:solidFill>
              <a:srgbClr val="CCCCCC"/>
            </a:solidFill>
          </a:ln>
        </p:spPr>
        <p:txBody>
          <a:bodyPr wrap="square" lIns="0" tIns="0" rIns="0" bIns="0" rtlCol="0"/>
          <a:lstStyle/>
          <a:p>
            <a:endParaRPr/>
          </a:p>
        </p:txBody>
      </p:sp>
      <p:sp>
        <p:nvSpPr>
          <p:cNvPr id="10" name="object 10"/>
          <p:cNvSpPr/>
          <p:nvPr/>
        </p:nvSpPr>
        <p:spPr>
          <a:xfrm>
            <a:off x="719327" y="5573902"/>
            <a:ext cx="59690" cy="9525"/>
          </a:xfrm>
          <a:custGeom>
            <a:avLst/>
            <a:gdLst/>
            <a:ahLst/>
            <a:cxnLst/>
            <a:rect l="l" t="t" r="r" b="b"/>
            <a:pathLst>
              <a:path w="59690" h="9525">
                <a:moveTo>
                  <a:pt x="0" y="9144"/>
                </a:moveTo>
                <a:lnTo>
                  <a:pt x="59436" y="9144"/>
                </a:lnTo>
                <a:lnTo>
                  <a:pt x="59436" y="0"/>
                </a:lnTo>
                <a:lnTo>
                  <a:pt x="0" y="0"/>
                </a:lnTo>
                <a:lnTo>
                  <a:pt x="0" y="9144"/>
                </a:lnTo>
                <a:close/>
              </a:path>
            </a:pathLst>
          </a:custGeom>
          <a:solidFill>
            <a:srgbClr val="CCCCCC"/>
          </a:solidFill>
        </p:spPr>
        <p:txBody>
          <a:bodyPr wrap="square" lIns="0" tIns="0" rIns="0" bIns="0" rtlCol="0"/>
          <a:lstStyle/>
          <a:p>
            <a:endParaRPr/>
          </a:p>
        </p:txBody>
      </p:sp>
      <p:sp>
        <p:nvSpPr>
          <p:cNvPr id="11" name="object 11"/>
          <p:cNvSpPr/>
          <p:nvPr/>
        </p:nvSpPr>
        <p:spPr>
          <a:xfrm>
            <a:off x="778763" y="5578474"/>
            <a:ext cx="1905635" cy="0"/>
          </a:xfrm>
          <a:custGeom>
            <a:avLst/>
            <a:gdLst/>
            <a:ahLst/>
            <a:cxnLst/>
            <a:rect l="l" t="t" r="r" b="b"/>
            <a:pathLst>
              <a:path w="1905635">
                <a:moveTo>
                  <a:pt x="0" y="0"/>
                </a:moveTo>
                <a:lnTo>
                  <a:pt x="1905635" y="0"/>
                </a:lnTo>
              </a:path>
            </a:pathLst>
          </a:custGeom>
          <a:ln w="9144">
            <a:solidFill>
              <a:srgbClr val="CCCCCC"/>
            </a:solidFill>
          </a:ln>
        </p:spPr>
        <p:txBody>
          <a:bodyPr wrap="square" lIns="0" tIns="0" rIns="0" bIns="0" rtlCol="0"/>
          <a:lstStyle/>
          <a:p>
            <a:endParaRPr/>
          </a:p>
        </p:txBody>
      </p:sp>
      <p:sp>
        <p:nvSpPr>
          <p:cNvPr id="12" name="object 12"/>
          <p:cNvSpPr/>
          <p:nvPr/>
        </p:nvSpPr>
        <p:spPr>
          <a:xfrm>
            <a:off x="2684398" y="5573902"/>
            <a:ext cx="59690" cy="9525"/>
          </a:xfrm>
          <a:custGeom>
            <a:avLst/>
            <a:gdLst/>
            <a:ahLst/>
            <a:cxnLst/>
            <a:rect l="l" t="t" r="r" b="b"/>
            <a:pathLst>
              <a:path w="59689" h="9525">
                <a:moveTo>
                  <a:pt x="0" y="9144"/>
                </a:moveTo>
                <a:lnTo>
                  <a:pt x="59436" y="9144"/>
                </a:lnTo>
                <a:lnTo>
                  <a:pt x="59436" y="0"/>
                </a:lnTo>
                <a:lnTo>
                  <a:pt x="0" y="0"/>
                </a:lnTo>
                <a:lnTo>
                  <a:pt x="0" y="9144"/>
                </a:lnTo>
                <a:close/>
              </a:path>
            </a:pathLst>
          </a:custGeom>
          <a:solidFill>
            <a:srgbClr val="CCCCCC"/>
          </a:solidFill>
        </p:spPr>
        <p:txBody>
          <a:bodyPr wrap="square" lIns="0" tIns="0" rIns="0" bIns="0" rtlCol="0"/>
          <a:lstStyle/>
          <a:p>
            <a:endParaRPr/>
          </a:p>
        </p:txBody>
      </p:sp>
      <p:sp>
        <p:nvSpPr>
          <p:cNvPr id="13" name="object 13"/>
          <p:cNvSpPr txBox="1"/>
          <p:nvPr/>
        </p:nvSpPr>
        <p:spPr>
          <a:xfrm>
            <a:off x="706627" y="5566435"/>
            <a:ext cx="6126480" cy="2083435"/>
          </a:xfrm>
          <a:prstGeom prst="rect">
            <a:avLst/>
          </a:prstGeom>
        </p:spPr>
        <p:txBody>
          <a:bodyPr vert="horz" wrap="square" lIns="0" tIns="12700" rIns="0" bIns="0" rtlCol="0">
            <a:spAutoFit/>
          </a:bodyPr>
          <a:lstStyle/>
          <a:p>
            <a:pPr marL="12700" marR="5080">
              <a:lnSpc>
                <a:spcPct val="142900"/>
              </a:lnSpc>
              <a:spcBef>
                <a:spcPts val="100"/>
              </a:spcBef>
            </a:pPr>
            <a:r>
              <a:rPr sz="1050" dirty="0">
                <a:solidFill>
                  <a:srgbClr val="444444"/>
                </a:solidFill>
                <a:latin typeface="Times New Roman"/>
                <a:cs typeface="Times New Roman"/>
              </a:rPr>
              <a:t>Banca Mps </a:t>
            </a:r>
            <a:r>
              <a:rPr sz="1050" spc="-5" dirty="0">
                <a:solidFill>
                  <a:srgbClr val="444444"/>
                </a:solidFill>
                <a:latin typeface="Times New Roman"/>
                <a:cs typeface="Times New Roman"/>
              </a:rPr>
              <a:t>porta ancora </a:t>
            </a:r>
            <a:r>
              <a:rPr sz="1050" dirty="0">
                <a:solidFill>
                  <a:srgbClr val="444444"/>
                </a:solidFill>
                <a:latin typeface="Times New Roman"/>
                <a:cs typeface="Times New Roman"/>
              </a:rPr>
              <a:t>una </a:t>
            </a:r>
            <a:r>
              <a:rPr sz="1050" spc="-5" dirty="0">
                <a:solidFill>
                  <a:srgbClr val="444444"/>
                </a:solidFill>
                <a:latin typeface="Times New Roman"/>
                <a:cs typeface="Times New Roman"/>
              </a:rPr>
              <a:t>volta </a:t>
            </a:r>
            <a:r>
              <a:rPr sz="1050" dirty="0">
                <a:solidFill>
                  <a:srgbClr val="444444"/>
                </a:solidFill>
                <a:latin typeface="Times New Roman"/>
                <a:cs typeface="Times New Roman"/>
              </a:rPr>
              <a:t>a </a:t>
            </a:r>
            <a:r>
              <a:rPr sz="1050" spc="-5" dirty="0">
                <a:solidFill>
                  <a:srgbClr val="444444"/>
                </a:solidFill>
                <a:latin typeface="Times New Roman"/>
                <a:cs typeface="Times New Roman"/>
              </a:rPr>
              <a:t>Siena il “Festival </a:t>
            </a:r>
            <a:r>
              <a:rPr sz="1050" dirty="0">
                <a:solidFill>
                  <a:srgbClr val="444444"/>
                </a:solidFill>
                <a:latin typeface="Times New Roman"/>
                <a:cs typeface="Times New Roman"/>
              </a:rPr>
              <a:t>della Cultura </a:t>
            </a:r>
            <a:r>
              <a:rPr sz="1050" spc="-5" dirty="0">
                <a:solidFill>
                  <a:srgbClr val="444444"/>
                </a:solidFill>
                <a:latin typeface="Times New Roman"/>
                <a:cs typeface="Times New Roman"/>
              </a:rPr>
              <a:t>Creativa”, la manifestazione promossa dalle  </a:t>
            </a:r>
            <a:r>
              <a:rPr sz="1050" dirty="0">
                <a:solidFill>
                  <a:srgbClr val="444444"/>
                </a:solidFill>
                <a:latin typeface="Times New Roman"/>
                <a:cs typeface="Times New Roman"/>
              </a:rPr>
              <a:t>banche e </a:t>
            </a:r>
            <a:r>
              <a:rPr sz="1050" spc="-5" dirty="0">
                <a:solidFill>
                  <a:srgbClr val="444444"/>
                </a:solidFill>
                <a:latin typeface="Times New Roman"/>
                <a:cs typeface="Times New Roman"/>
              </a:rPr>
              <a:t>coordinata dall’ABI. L’iniziativa, sostenuta </a:t>
            </a:r>
            <a:r>
              <a:rPr sz="1050" dirty="0">
                <a:solidFill>
                  <a:srgbClr val="444444"/>
                </a:solidFill>
                <a:latin typeface="Times New Roman"/>
                <a:cs typeface="Times New Roman"/>
              </a:rPr>
              <a:t>per </a:t>
            </a:r>
            <a:r>
              <a:rPr sz="1050" spc="-5" dirty="0">
                <a:solidFill>
                  <a:srgbClr val="444444"/>
                </a:solidFill>
                <a:latin typeface="Times New Roman"/>
                <a:cs typeface="Times New Roman"/>
              </a:rPr>
              <a:t>il </a:t>
            </a:r>
            <a:r>
              <a:rPr sz="1050" dirty="0">
                <a:solidFill>
                  <a:srgbClr val="444444"/>
                </a:solidFill>
                <a:latin typeface="Times New Roman"/>
                <a:cs typeface="Times New Roman"/>
              </a:rPr>
              <a:t>secondo </a:t>
            </a:r>
            <a:r>
              <a:rPr sz="1050" spc="-5" dirty="0">
                <a:solidFill>
                  <a:srgbClr val="444444"/>
                </a:solidFill>
                <a:latin typeface="Times New Roman"/>
                <a:cs typeface="Times New Roman"/>
              </a:rPr>
              <a:t>anno consecutivo </a:t>
            </a:r>
            <a:r>
              <a:rPr sz="1050" dirty="0">
                <a:solidFill>
                  <a:srgbClr val="444444"/>
                </a:solidFill>
                <a:latin typeface="Times New Roman"/>
                <a:cs typeface="Times New Roman"/>
              </a:rPr>
              <a:t>da Banca </a:t>
            </a:r>
            <a:r>
              <a:rPr sz="1050" spc="-5" dirty="0">
                <a:solidFill>
                  <a:srgbClr val="444444"/>
                </a:solidFill>
                <a:latin typeface="Times New Roman"/>
                <a:cs typeface="Times New Roman"/>
              </a:rPr>
              <a:t>Monte </a:t>
            </a:r>
            <a:r>
              <a:rPr sz="1050" dirty="0">
                <a:solidFill>
                  <a:srgbClr val="444444"/>
                </a:solidFill>
                <a:latin typeface="Times New Roman"/>
                <a:cs typeface="Times New Roman"/>
              </a:rPr>
              <a:t>dei Paschi  di Siena, </a:t>
            </a:r>
            <a:r>
              <a:rPr sz="1050" spc="-5" dirty="0">
                <a:solidFill>
                  <a:srgbClr val="444444"/>
                </a:solidFill>
                <a:latin typeface="Times New Roman"/>
                <a:cs typeface="Times New Roman"/>
              </a:rPr>
              <a:t>si tiene nella settimana </a:t>
            </a:r>
            <a:r>
              <a:rPr sz="1050" dirty="0">
                <a:solidFill>
                  <a:srgbClr val="444444"/>
                </a:solidFill>
                <a:latin typeface="Times New Roman"/>
                <a:cs typeface="Times New Roman"/>
              </a:rPr>
              <a:t>dal 16 al 22 </a:t>
            </a:r>
            <a:r>
              <a:rPr sz="1050" spc="-5" dirty="0">
                <a:solidFill>
                  <a:srgbClr val="444444"/>
                </a:solidFill>
                <a:latin typeface="Times New Roman"/>
                <a:cs typeface="Times New Roman"/>
              </a:rPr>
              <a:t>marzo sull’intero territorio </a:t>
            </a:r>
            <a:r>
              <a:rPr sz="1050" dirty="0">
                <a:solidFill>
                  <a:srgbClr val="444444"/>
                </a:solidFill>
                <a:latin typeface="Times New Roman"/>
                <a:cs typeface="Times New Roman"/>
              </a:rPr>
              <a:t>nazionale e </a:t>
            </a:r>
            <a:r>
              <a:rPr sz="1050" spc="-5" dirty="0">
                <a:solidFill>
                  <a:srgbClr val="444444"/>
                </a:solidFill>
                <a:latin typeface="Times New Roman"/>
                <a:cs typeface="Times New Roman"/>
              </a:rPr>
              <a:t>vede la realizzazione </a:t>
            </a:r>
            <a:r>
              <a:rPr sz="1050" dirty="0">
                <a:solidFill>
                  <a:srgbClr val="444444"/>
                </a:solidFill>
                <a:latin typeface="Times New Roman"/>
                <a:cs typeface="Times New Roman"/>
              </a:rPr>
              <a:t>di una  </a:t>
            </a:r>
            <a:r>
              <a:rPr sz="1050" spc="-5" dirty="0">
                <a:solidFill>
                  <a:srgbClr val="444444"/>
                </a:solidFill>
                <a:latin typeface="Times New Roman"/>
                <a:cs typeface="Times New Roman"/>
              </a:rPr>
              <a:t>serie </a:t>
            </a:r>
            <a:r>
              <a:rPr sz="1050" dirty="0">
                <a:solidFill>
                  <a:srgbClr val="444444"/>
                </a:solidFill>
                <a:latin typeface="Times New Roman"/>
                <a:cs typeface="Times New Roman"/>
              </a:rPr>
              <a:t>di </a:t>
            </a:r>
            <a:r>
              <a:rPr sz="1050" spc="-5" dirty="0">
                <a:solidFill>
                  <a:srgbClr val="444444"/>
                </a:solidFill>
                <a:latin typeface="Times New Roman"/>
                <a:cs typeface="Times New Roman"/>
              </a:rPr>
              <a:t>progetti orientati alla creatività, alla sensibilizzazione delle capacità espressive </a:t>
            </a:r>
            <a:r>
              <a:rPr sz="1050" dirty="0">
                <a:solidFill>
                  <a:srgbClr val="444444"/>
                </a:solidFill>
                <a:latin typeface="Times New Roman"/>
                <a:cs typeface="Times New Roman"/>
              </a:rPr>
              <a:t>e </a:t>
            </a:r>
            <a:r>
              <a:rPr sz="1050" spc="-5" dirty="0">
                <a:solidFill>
                  <a:srgbClr val="444444"/>
                </a:solidFill>
                <a:latin typeface="Times New Roman"/>
                <a:cs typeface="Times New Roman"/>
              </a:rPr>
              <a:t>all’esperienza diretta </a:t>
            </a:r>
            <a:r>
              <a:rPr sz="1050" dirty="0">
                <a:solidFill>
                  <a:srgbClr val="444444"/>
                </a:solidFill>
                <a:latin typeface="Times New Roman"/>
                <a:cs typeface="Times New Roman"/>
              </a:rPr>
              <a:t>dei  </a:t>
            </a:r>
            <a:r>
              <a:rPr sz="1050" spc="-5" dirty="0">
                <a:solidFill>
                  <a:srgbClr val="444444"/>
                </a:solidFill>
                <a:latin typeface="Times New Roman"/>
                <a:cs typeface="Times New Roman"/>
              </a:rPr>
              <a:t>laboratori, mirando </a:t>
            </a:r>
            <a:r>
              <a:rPr sz="1050" dirty="0">
                <a:solidFill>
                  <a:srgbClr val="444444"/>
                </a:solidFill>
                <a:latin typeface="Times New Roman"/>
                <a:cs typeface="Times New Roman"/>
              </a:rPr>
              <a:t>a </a:t>
            </a:r>
            <a:r>
              <a:rPr sz="1050" spc="-5" dirty="0">
                <a:solidFill>
                  <a:srgbClr val="444444"/>
                </a:solidFill>
                <a:latin typeface="Times New Roman"/>
                <a:cs typeface="Times New Roman"/>
              </a:rPr>
              <a:t>rendere la </a:t>
            </a:r>
            <a:r>
              <a:rPr sz="1050" dirty="0">
                <a:solidFill>
                  <a:srgbClr val="444444"/>
                </a:solidFill>
                <a:latin typeface="Times New Roman"/>
                <a:cs typeface="Times New Roman"/>
              </a:rPr>
              <a:t>Banca un </a:t>
            </a:r>
            <a:r>
              <a:rPr sz="1050" spc="-5" dirty="0">
                <a:solidFill>
                  <a:srgbClr val="444444"/>
                </a:solidFill>
                <a:latin typeface="Times New Roman"/>
                <a:cs typeface="Times New Roman"/>
              </a:rPr>
              <a:t>soggetto attivo </a:t>
            </a:r>
            <a:r>
              <a:rPr sz="1050" dirty="0">
                <a:solidFill>
                  <a:srgbClr val="444444"/>
                </a:solidFill>
                <a:latin typeface="Times New Roman"/>
                <a:cs typeface="Times New Roman"/>
              </a:rPr>
              <a:t>al fianco </a:t>
            </a:r>
            <a:r>
              <a:rPr sz="1050" spc="-5" dirty="0">
                <a:solidFill>
                  <a:srgbClr val="444444"/>
                </a:solidFill>
                <a:latin typeface="Times New Roman"/>
                <a:cs typeface="Times New Roman"/>
              </a:rPr>
              <a:t>della società civile, </a:t>
            </a:r>
            <a:r>
              <a:rPr sz="1050" spc="-10" dirty="0">
                <a:solidFill>
                  <a:srgbClr val="444444"/>
                </a:solidFill>
                <a:latin typeface="Times New Roman"/>
                <a:cs typeface="Times New Roman"/>
              </a:rPr>
              <a:t>ma </a:t>
            </a:r>
            <a:r>
              <a:rPr sz="1050" spc="-5" dirty="0">
                <a:solidFill>
                  <a:srgbClr val="444444"/>
                </a:solidFill>
                <a:latin typeface="Times New Roman"/>
                <a:cs typeface="Times New Roman"/>
              </a:rPr>
              <a:t>soprattutto </a:t>
            </a:r>
            <a:r>
              <a:rPr sz="1050" dirty="0">
                <a:solidFill>
                  <a:srgbClr val="444444"/>
                </a:solidFill>
                <a:latin typeface="Times New Roman"/>
                <a:cs typeface="Times New Roman"/>
              </a:rPr>
              <a:t>un  </a:t>
            </a:r>
            <a:r>
              <a:rPr sz="1050" spc="-5" dirty="0">
                <a:solidFill>
                  <a:srgbClr val="444444"/>
                </a:solidFill>
                <a:latin typeface="Times New Roman"/>
                <a:cs typeface="Times New Roman"/>
              </a:rPr>
              <a:t>catalizzatore </a:t>
            </a:r>
            <a:r>
              <a:rPr sz="1050" dirty="0">
                <a:solidFill>
                  <a:srgbClr val="444444"/>
                </a:solidFill>
                <a:latin typeface="Times New Roman"/>
                <a:cs typeface="Times New Roman"/>
              </a:rPr>
              <a:t>di </a:t>
            </a:r>
            <a:r>
              <a:rPr sz="1050" spc="-5" dirty="0">
                <a:solidFill>
                  <a:srgbClr val="444444"/>
                </a:solidFill>
                <a:latin typeface="Times New Roman"/>
                <a:cs typeface="Times New Roman"/>
              </a:rPr>
              <a:t>cultura </a:t>
            </a:r>
            <a:r>
              <a:rPr sz="1050" dirty="0">
                <a:solidFill>
                  <a:srgbClr val="444444"/>
                </a:solidFill>
                <a:latin typeface="Times New Roman"/>
                <a:cs typeface="Times New Roman"/>
              </a:rPr>
              <a:t>e </a:t>
            </a:r>
            <a:r>
              <a:rPr sz="1050" spc="-5" dirty="0">
                <a:solidFill>
                  <a:srgbClr val="444444"/>
                </a:solidFill>
                <a:latin typeface="Times New Roman"/>
                <a:cs typeface="Times New Roman"/>
              </a:rPr>
              <a:t>creatività </a:t>
            </a:r>
            <a:r>
              <a:rPr sz="1050" dirty="0">
                <a:solidFill>
                  <a:srgbClr val="444444"/>
                </a:solidFill>
                <a:latin typeface="Times New Roman"/>
                <a:cs typeface="Times New Roman"/>
              </a:rPr>
              <a:t>sul </a:t>
            </a:r>
            <a:r>
              <a:rPr sz="1050" spc="-5" dirty="0">
                <a:solidFill>
                  <a:srgbClr val="444444"/>
                </a:solidFill>
                <a:latin typeface="Times New Roman"/>
                <a:cs typeface="Times New Roman"/>
              </a:rPr>
              <a:t>territorio. </a:t>
            </a:r>
            <a:r>
              <a:rPr sz="1050" dirty="0">
                <a:solidFill>
                  <a:srgbClr val="444444"/>
                </a:solidFill>
                <a:latin typeface="Times New Roman"/>
                <a:cs typeface="Times New Roman"/>
              </a:rPr>
              <a:t>Tutto </a:t>
            </a:r>
            <a:r>
              <a:rPr sz="1050" spc="-5" dirty="0">
                <a:solidFill>
                  <a:srgbClr val="444444"/>
                </a:solidFill>
                <a:latin typeface="Times New Roman"/>
                <a:cs typeface="Times New Roman"/>
              </a:rPr>
              <a:t>ciò </a:t>
            </a:r>
            <a:r>
              <a:rPr sz="1050" dirty="0">
                <a:solidFill>
                  <a:srgbClr val="444444"/>
                </a:solidFill>
                <a:latin typeface="Times New Roman"/>
                <a:cs typeface="Times New Roman"/>
              </a:rPr>
              <a:t>con i </a:t>
            </a:r>
            <a:r>
              <a:rPr sz="1050" spc="-5" dirty="0">
                <a:solidFill>
                  <a:srgbClr val="444444"/>
                </a:solidFill>
                <a:latin typeface="Times New Roman"/>
                <a:cs typeface="Times New Roman"/>
              </a:rPr>
              <a:t>giovanissimi </a:t>
            </a:r>
            <a:r>
              <a:rPr sz="1050" dirty="0">
                <a:solidFill>
                  <a:srgbClr val="444444"/>
                </a:solidFill>
                <a:latin typeface="Times New Roman"/>
                <a:cs typeface="Times New Roman"/>
              </a:rPr>
              <a:t>al centro, per </a:t>
            </a:r>
            <a:r>
              <a:rPr sz="1050" spc="-5" dirty="0">
                <a:solidFill>
                  <a:srgbClr val="444444"/>
                </a:solidFill>
                <a:latin typeface="Times New Roman"/>
                <a:cs typeface="Times New Roman"/>
              </a:rPr>
              <a:t>avvicinare bambini </a:t>
            </a:r>
            <a:r>
              <a:rPr sz="1050" dirty="0">
                <a:solidFill>
                  <a:srgbClr val="444444"/>
                </a:solidFill>
                <a:latin typeface="Times New Roman"/>
                <a:cs typeface="Times New Roman"/>
              </a:rPr>
              <a:t>e  ragazzi dai 6 ai </a:t>
            </a:r>
            <a:r>
              <a:rPr sz="1050" spc="-5" dirty="0">
                <a:solidFill>
                  <a:srgbClr val="444444"/>
                </a:solidFill>
                <a:latin typeface="Times New Roman"/>
                <a:cs typeface="Times New Roman"/>
              </a:rPr>
              <a:t>13 </a:t>
            </a:r>
            <a:r>
              <a:rPr sz="1050" dirty="0">
                <a:solidFill>
                  <a:srgbClr val="444444"/>
                </a:solidFill>
                <a:latin typeface="Times New Roman"/>
                <a:cs typeface="Times New Roman"/>
              </a:rPr>
              <a:t>anni </a:t>
            </a:r>
            <a:r>
              <a:rPr sz="1050" spc="-5" dirty="0">
                <a:solidFill>
                  <a:srgbClr val="444444"/>
                </a:solidFill>
                <a:latin typeface="Times New Roman"/>
                <a:cs typeface="Times New Roman"/>
              </a:rPr>
              <a:t>alla cultura. </a:t>
            </a:r>
            <a:r>
              <a:rPr sz="1050" spc="-10" dirty="0">
                <a:solidFill>
                  <a:srgbClr val="444444"/>
                </a:solidFill>
                <a:latin typeface="Times New Roman"/>
                <a:cs typeface="Times New Roman"/>
              </a:rPr>
              <a:t>Filo </a:t>
            </a:r>
            <a:r>
              <a:rPr sz="1050" dirty="0">
                <a:solidFill>
                  <a:srgbClr val="444444"/>
                </a:solidFill>
                <a:latin typeface="Times New Roman"/>
                <a:cs typeface="Times New Roman"/>
              </a:rPr>
              <a:t>conduttore di </a:t>
            </a:r>
            <a:r>
              <a:rPr sz="1050" spc="-5" dirty="0">
                <a:solidFill>
                  <a:srgbClr val="444444"/>
                </a:solidFill>
                <a:latin typeface="Times New Roman"/>
                <a:cs typeface="Times New Roman"/>
              </a:rPr>
              <a:t>questa </a:t>
            </a:r>
            <a:r>
              <a:rPr sz="1050" dirty="0">
                <a:solidFill>
                  <a:srgbClr val="444444"/>
                </a:solidFill>
                <a:latin typeface="Times New Roman"/>
                <a:cs typeface="Times New Roman"/>
              </a:rPr>
              <a:t>seconda </a:t>
            </a:r>
            <a:r>
              <a:rPr sz="1050" spc="-5" dirty="0">
                <a:solidFill>
                  <a:srgbClr val="444444"/>
                </a:solidFill>
                <a:latin typeface="Times New Roman"/>
                <a:cs typeface="Times New Roman"/>
              </a:rPr>
              <a:t>edizione </a:t>
            </a:r>
            <a:r>
              <a:rPr sz="1050" dirty="0">
                <a:solidFill>
                  <a:srgbClr val="444444"/>
                </a:solidFill>
                <a:latin typeface="Times New Roman"/>
                <a:cs typeface="Times New Roman"/>
              </a:rPr>
              <a:t>è </a:t>
            </a:r>
            <a:r>
              <a:rPr sz="1050" spc="-5" dirty="0">
                <a:solidFill>
                  <a:srgbClr val="444444"/>
                </a:solidFill>
                <a:latin typeface="Times New Roman"/>
                <a:cs typeface="Times New Roman"/>
              </a:rPr>
              <a:t>il tema </a:t>
            </a:r>
            <a:r>
              <a:rPr sz="1050" dirty="0">
                <a:solidFill>
                  <a:srgbClr val="444444"/>
                </a:solidFill>
                <a:latin typeface="Times New Roman"/>
                <a:cs typeface="Times New Roman"/>
              </a:rPr>
              <a:t>dei </a:t>
            </a:r>
            <a:r>
              <a:rPr sz="1050" spc="-5" dirty="0">
                <a:solidFill>
                  <a:srgbClr val="444444"/>
                </a:solidFill>
                <a:latin typeface="Times New Roman"/>
                <a:cs typeface="Times New Roman"/>
              </a:rPr>
              <a:t>segni: “L’alfabeto </a:t>
            </a:r>
            <a:r>
              <a:rPr sz="1050" dirty="0">
                <a:solidFill>
                  <a:srgbClr val="444444"/>
                </a:solidFill>
                <a:latin typeface="Times New Roman"/>
                <a:cs typeface="Times New Roman"/>
              </a:rPr>
              <a:t>del  </a:t>
            </a:r>
            <a:r>
              <a:rPr sz="1050" spc="-5" dirty="0">
                <a:solidFill>
                  <a:srgbClr val="444444"/>
                </a:solidFill>
                <a:latin typeface="Times New Roman"/>
                <a:cs typeface="Times New Roman"/>
              </a:rPr>
              <a:t>mondo. Leggiamo </a:t>
            </a:r>
            <a:r>
              <a:rPr sz="1050" dirty="0">
                <a:solidFill>
                  <a:srgbClr val="444444"/>
                </a:solidFill>
                <a:latin typeface="Times New Roman"/>
                <a:cs typeface="Times New Roman"/>
              </a:rPr>
              <a:t>i segni intorno a noi e </a:t>
            </a:r>
            <a:r>
              <a:rPr sz="1050" spc="-5" dirty="0">
                <a:solidFill>
                  <a:srgbClr val="444444"/>
                </a:solidFill>
                <a:latin typeface="Times New Roman"/>
                <a:cs typeface="Times New Roman"/>
              </a:rPr>
              <a:t>raccontiamo”, declinato </a:t>
            </a:r>
            <a:r>
              <a:rPr sz="1050" dirty="0">
                <a:solidFill>
                  <a:srgbClr val="444444"/>
                </a:solidFill>
                <a:latin typeface="Times New Roman"/>
                <a:cs typeface="Times New Roman"/>
              </a:rPr>
              <a:t>da ciascuna </a:t>
            </a:r>
            <a:r>
              <a:rPr sz="1050" spc="-5" dirty="0">
                <a:solidFill>
                  <a:srgbClr val="444444"/>
                </a:solidFill>
                <a:latin typeface="Times New Roman"/>
                <a:cs typeface="Times New Roman"/>
              </a:rPr>
              <a:t>realtà con strumenti diversi </a:t>
            </a:r>
            <a:r>
              <a:rPr sz="1050" dirty="0">
                <a:solidFill>
                  <a:srgbClr val="444444"/>
                </a:solidFill>
                <a:latin typeface="Times New Roman"/>
                <a:cs typeface="Times New Roman"/>
              </a:rPr>
              <a:t>e da  punti di </a:t>
            </a:r>
            <a:r>
              <a:rPr sz="1050" spc="-5" dirty="0">
                <a:solidFill>
                  <a:srgbClr val="444444"/>
                </a:solidFill>
                <a:latin typeface="Times New Roman"/>
                <a:cs typeface="Times New Roman"/>
              </a:rPr>
              <a:t>vista differenti, alla </a:t>
            </a:r>
            <a:r>
              <a:rPr sz="1050" dirty="0">
                <a:solidFill>
                  <a:srgbClr val="444444"/>
                </a:solidFill>
                <a:latin typeface="Times New Roman"/>
                <a:cs typeface="Times New Roman"/>
              </a:rPr>
              <a:t>luce </a:t>
            </a:r>
            <a:r>
              <a:rPr sz="1050" spc="-5" dirty="0">
                <a:solidFill>
                  <a:srgbClr val="444444"/>
                </a:solidFill>
                <a:latin typeface="Times New Roman"/>
                <a:cs typeface="Times New Roman"/>
              </a:rPr>
              <a:t>delle proprie specificità </a:t>
            </a:r>
            <a:r>
              <a:rPr sz="1050" dirty="0">
                <a:solidFill>
                  <a:srgbClr val="444444"/>
                </a:solidFill>
                <a:latin typeface="Times New Roman"/>
                <a:cs typeface="Times New Roman"/>
              </a:rPr>
              <a:t>e di </a:t>
            </a:r>
            <a:r>
              <a:rPr sz="1050" spc="-5" dirty="0">
                <a:solidFill>
                  <a:srgbClr val="444444"/>
                </a:solidFill>
                <a:latin typeface="Times New Roman"/>
                <a:cs typeface="Times New Roman"/>
              </a:rPr>
              <a:t>quelle </a:t>
            </a:r>
            <a:r>
              <a:rPr sz="1050" dirty="0">
                <a:solidFill>
                  <a:srgbClr val="444444"/>
                </a:solidFill>
                <a:latin typeface="Times New Roman"/>
                <a:cs typeface="Times New Roman"/>
              </a:rPr>
              <a:t>del </a:t>
            </a:r>
            <a:r>
              <a:rPr sz="1050" spc="-5" dirty="0">
                <a:solidFill>
                  <a:srgbClr val="444444"/>
                </a:solidFill>
                <a:latin typeface="Times New Roman"/>
                <a:cs typeface="Times New Roman"/>
              </a:rPr>
              <a:t>territorio </a:t>
            </a:r>
            <a:r>
              <a:rPr sz="1050" dirty="0">
                <a:solidFill>
                  <a:srgbClr val="444444"/>
                </a:solidFill>
                <a:latin typeface="Times New Roman"/>
                <a:cs typeface="Times New Roman"/>
              </a:rPr>
              <a:t>di</a:t>
            </a:r>
            <a:r>
              <a:rPr sz="1050" spc="40" dirty="0">
                <a:solidFill>
                  <a:srgbClr val="444444"/>
                </a:solidFill>
                <a:latin typeface="Times New Roman"/>
                <a:cs typeface="Times New Roman"/>
              </a:rPr>
              <a:t> </a:t>
            </a:r>
            <a:r>
              <a:rPr sz="1050" dirty="0">
                <a:solidFill>
                  <a:srgbClr val="444444"/>
                </a:solidFill>
                <a:latin typeface="Times New Roman"/>
                <a:cs typeface="Times New Roman"/>
              </a:rPr>
              <a:t>appartenenza.</a:t>
            </a:r>
            <a:endParaRPr sz="1050">
              <a:latin typeface="Times New Roman"/>
              <a:cs typeface="Times New Roman"/>
            </a:endParaRPr>
          </a:p>
        </p:txBody>
      </p:sp>
      <p:sp>
        <p:nvSpPr>
          <p:cNvPr id="14" name="object 14"/>
          <p:cNvSpPr/>
          <p:nvPr/>
        </p:nvSpPr>
        <p:spPr>
          <a:xfrm>
            <a:off x="2503804" y="2442971"/>
            <a:ext cx="2543174" cy="609091"/>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780415" y="4094352"/>
            <a:ext cx="1905000" cy="142875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26480" cy="6274435"/>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4662170">
              <a:lnSpc>
                <a:spcPts val="1839"/>
              </a:lnSpc>
            </a:pPr>
            <a:r>
              <a:rPr sz="1600" b="1" spc="-5" dirty="0">
                <a:latin typeface="Arial"/>
                <a:cs typeface="Arial"/>
              </a:rPr>
              <a:t>In</a:t>
            </a:r>
            <a:r>
              <a:rPr sz="1600" b="1" spc="-15" dirty="0">
                <a:latin typeface="Arial"/>
                <a:cs typeface="Arial"/>
              </a:rPr>
              <a:t>f</a:t>
            </a:r>
            <a:r>
              <a:rPr sz="1600" b="1" spc="-5" dirty="0">
                <a:latin typeface="Arial"/>
                <a:cs typeface="Arial"/>
              </a:rPr>
              <a:t>o</a:t>
            </a:r>
            <a:r>
              <a:rPr sz="1600" b="1" spc="5" dirty="0">
                <a:latin typeface="Arial"/>
                <a:cs typeface="Arial"/>
              </a:rPr>
              <a:t>r</a:t>
            </a:r>
            <a:r>
              <a:rPr sz="1600" b="1" spc="-5" dirty="0">
                <a:latin typeface="Arial"/>
                <a:cs typeface="Arial"/>
              </a:rPr>
              <a:t>mazi</a:t>
            </a:r>
            <a:r>
              <a:rPr sz="1600" b="1" spc="5" dirty="0">
                <a:latin typeface="Arial"/>
                <a:cs typeface="Arial"/>
              </a:rPr>
              <a:t>o</a:t>
            </a:r>
            <a:r>
              <a:rPr sz="1600" b="1" spc="-5" dirty="0">
                <a:latin typeface="Arial"/>
                <a:cs typeface="Arial"/>
              </a:rPr>
              <a:t>ne.it  22 marzo</a:t>
            </a:r>
            <a:r>
              <a:rPr sz="1600" b="1" spc="-5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nSpc>
                <a:spcPct val="142900"/>
              </a:lnSpc>
              <a:spcBef>
                <a:spcPts val="955"/>
              </a:spcBef>
            </a:pPr>
            <a:r>
              <a:rPr sz="1050" spc="-5" dirty="0">
                <a:solidFill>
                  <a:srgbClr val="444444"/>
                </a:solidFill>
                <a:latin typeface="Times New Roman"/>
                <a:cs typeface="Times New Roman"/>
              </a:rPr>
              <a:t>Nell’ambito della manifestazione, </a:t>
            </a:r>
            <a:r>
              <a:rPr sz="1050" dirty="0">
                <a:solidFill>
                  <a:srgbClr val="444444"/>
                </a:solidFill>
                <a:latin typeface="Times New Roman"/>
                <a:cs typeface="Times New Roman"/>
              </a:rPr>
              <a:t>Rocca </a:t>
            </a:r>
            <a:r>
              <a:rPr sz="1050" spc="-5" dirty="0">
                <a:solidFill>
                  <a:srgbClr val="444444"/>
                </a:solidFill>
                <a:latin typeface="Times New Roman"/>
                <a:cs typeface="Times New Roman"/>
              </a:rPr>
              <a:t>Salimbeni, </a:t>
            </a:r>
            <a:r>
              <a:rPr sz="1050" dirty="0">
                <a:solidFill>
                  <a:srgbClr val="444444"/>
                </a:solidFill>
                <a:latin typeface="Times New Roman"/>
                <a:cs typeface="Times New Roman"/>
              </a:rPr>
              <a:t>sede </a:t>
            </a:r>
            <a:r>
              <a:rPr sz="1050" spc="-5" dirty="0">
                <a:solidFill>
                  <a:srgbClr val="444444"/>
                </a:solidFill>
                <a:latin typeface="Times New Roman"/>
                <a:cs typeface="Times New Roman"/>
              </a:rPr>
              <a:t>storica </a:t>
            </a:r>
            <a:r>
              <a:rPr sz="1050" dirty="0">
                <a:solidFill>
                  <a:srgbClr val="444444"/>
                </a:solidFill>
                <a:latin typeface="Times New Roman"/>
                <a:cs typeface="Times New Roman"/>
              </a:rPr>
              <a:t>di Banca Mps a </a:t>
            </a:r>
            <a:r>
              <a:rPr sz="1050" spc="-5" dirty="0">
                <a:solidFill>
                  <a:srgbClr val="444444"/>
                </a:solidFill>
                <a:latin typeface="Times New Roman"/>
                <a:cs typeface="Times New Roman"/>
              </a:rPr>
              <a:t>Siena, il </a:t>
            </a:r>
            <a:r>
              <a:rPr sz="1050" dirty="0">
                <a:solidFill>
                  <a:srgbClr val="444444"/>
                </a:solidFill>
                <a:latin typeface="Times New Roman"/>
                <a:cs typeface="Times New Roman"/>
              </a:rPr>
              <a:t>19 e 20 </a:t>
            </a:r>
            <a:r>
              <a:rPr sz="1050" spc="-5" dirty="0">
                <a:solidFill>
                  <a:srgbClr val="444444"/>
                </a:solidFill>
                <a:latin typeface="Times New Roman"/>
                <a:cs typeface="Times New Roman"/>
              </a:rPr>
              <a:t>marzo </a:t>
            </a:r>
            <a:r>
              <a:rPr sz="1050" dirty="0">
                <a:solidFill>
                  <a:srgbClr val="444444"/>
                </a:solidFill>
                <a:latin typeface="Times New Roman"/>
                <a:cs typeface="Times New Roman"/>
              </a:rPr>
              <a:t>ha </a:t>
            </a:r>
            <a:r>
              <a:rPr sz="1050" spc="-5" dirty="0">
                <a:solidFill>
                  <a:srgbClr val="444444"/>
                </a:solidFill>
                <a:latin typeface="Times New Roman"/>
                <a:cs typeface="Times New Roman"/>
              </a:rPr>
              <a:t>aperto  le porte </a:t>
            </a:r>
            <a:r>
              <a:rPr sz="1050" dirty="0">
                <a:solidFill>
                  <a:srgbClr val="444444"/>
                </a:solidFill>
                <a:latin typeface="Times New Roman"/>
                <a:cs typeface="Times New Roman"/>
              </a:rPr>
              <a:t>ai ragazzi </a:t>
            </a:r>
            <a:r>
              <a:rPr sz="1050" spc="-5" dirty="0">
                <a:solidFill>
                  <a:srgbClr val="444444"/>
                </a:solidFill>
                <a:latin typeface="Times New Roman"/>
                <a:cs typeface="Times New Roman"/>
              </a:rPr>
              <a:t>della scuola primaria Giovanni </a:t>
            </a:r>
            <a:r>
              <a:rPr sz="1050" dirty="0">
                <a:solidFill>
                  <a:srgbClr val="444444"/>
                </a:solidFill>
                <a:latin typeface="Times New Roman"/>
                <a:cs typeface="Times New Roman"/>
              </a:rPr>
              <a:t>Pascoli e </a:t>
            </a:r>
            <a:r>
              <a:rPr sz="1050" spc="-5" dirty="0">
                <a:solidFill>
                  <a:srgbClr val="444444"/>
                </a:solidFill>
                <a:latin typeface="Times New Roman"/>
                <a:cs typeface="Times New Roman"/>
              </a:rPr>
              <a:t>della </a:t>
            </a:r>
            <a:r>
              <a:rPr sz="1050" dirty="0">
                <a:solidFill>
                  <a:srgbClr val="444444"/>
                </a:solidFill>
                <a:latin typeface="Times New Roman"/>
                <a:cs typeface="Times New Roman"/>
              </a:rPr>
              <a:t>scuola </a:t>
            </a:r>
            <a:r>
              <a:rPr sz="1050" spc="-5" dirty="0">
                <a:solidFill>
                  <a:srgbClr val="444444"/>
                </a:solidFill>
                <a:latin typeface="Times New Roman"/>
                <a:cs typeface="Times New Roman"/>
              </a:rPr>
              <a:t>primaria Simone Martini, </a:t>
            </a:r>
            <a:r>
              <a:rPr sz="1050" dirty="0">
                <a:solidFill>
                  <a:srgbClr val="444444"/>
                </a:solidFill>
                <a:latin typeface="Times New Roman"/>
                <a:cs typeface="Times New Roman"/>
              </a:rPr>
              <a:t>che </a:t>
            </a:r>
            <a:r>
              <a:rPr sz="1050" spc="-5" dirty="0">
                <a:solidFill>
                  <a:srgbClr val="444444"/>
                </a:solidFill>
                <a:latin typeface="Times New Roman"/>
                <a:cs typeface="Times New Roman"/>
              </a:rPr>
              <a:t>grazie alla  </a:t>
            </a:r>
            <a:r>
              <a:rPr sz="1050" dirty="0">
                <a:solidFill>
                  <a:srgbClr val="444444"/>
                </a:solidFill>
                <a:latin typeface="Times New Roman"/>
                <a:cs typeface="Times New Roman"/>
              </a:rPr>
              <a:t>guida del </a:t>
            </a:r>
            <a:r>
              <a:rPr sz="1050" spc="-5" dirty="0">
                <a:solidFill>
                  <a:srgbClr val="444444"/>
                </a:solidFill>
                <a:latin typeface="Times New Roman"/>
                <a:cs typeface="Times New Roman"/>
              </a:rPr>
              <a:t>Comitato Amici </a:t>
            </a:r>
            <a:r>
              <a:rPr sz="1050" spc="5" dirty="0">
                <a:solidFill>
                  <a:srgbClr val="444444"/>
                </a:solidFill>
                <a:latin typeface="Times New Roman"/>
                <a:cs typeface="Times New Roman"/>
              </a:rPr>
              <a:t>del </a:t>
            </a:r>
            <a:r>
              <a:rPr sz="1050" dirty="0">
                <a:solidFill>
                  <a:srgbClr val="444444"/>
                </a:solidFill>
                <a:latin typeface="Times New Roman"/>
                <a:cs typeface="Times New Roman"/>
              </a:rPr>
              <a:t>Palio </a:t>
            </a:r>
            <a:r>
              <a:rPr sz="1050" spc="-5" dirty="0">
                <a:solidFill>
                  <a:srgbClr val="444444"/>
                </a:solidFill>
                <a:latin typeface="Times New Roman"/>
                <a:cs typeface="Times New Roman"/>
              </a:rPr>
              <a:t>hanno potuto ammirare </a:t>
            </a:r>
            <a:r>
              <a:rPr sz="1050" dirty="0">
                <a:solidFill>
                  <a:srgbClr val="444444"/>
                </a:solidFill>
                <a:latin typeface="Times New Roman"/>
                <a:cs typeface="Times New Roman"/>
              </a:rPr>
              <a:t>opere </a:t>
            </a:r>
            <a:r>
              <a:rPr sz="1050" spc="-5" dirty="0">
                <a:solidFill>
                  <a:srgbClr val="444444"/>
                </a:solidFill>
                <a:latin typeface="Times New Roman"/>
                <a:cs typeface="Times New Roman"/>
              </a:rPr>
              <a:t>d’arte riguardanti la storia </a:t>
            </a:r>
            <a:r>
              <a:rPr sz="1050" dirty="0">
                <a:solidFill>
                  <a:srgbClr val="444444"/>
                </a:solidFill>
                <a:latin typeface="Times New Roman"/>
                <a:cs typeface="Times New Roman"/>
              </a:rPr>
              <a:t>e </a:t>
            </a:r>
            <a:r>
              <a:rPr sz="1050" spc="-5" dirty="0">
                <a:solidFill>
                  <a:srgbClr val="444444"/>
                </a:solidFill>
                <a:latin typeface="Times New Roman"/>
                <a:cs typeface="Times New Roman"/>
              </a:rPr>
              <a:t>la tradizione della  città, dove </a:t>
            </a:r>
            <a:r>
              <a:rPr sz="1050" dirty="0">
                <a:solidFill>
                  <a:srgbClr val="444444"/>
                </a:solidFill>
                <a:latin typeface="Times New Roman"/>
                <a:cs typeface="Times New Roman"/>
              </a:rPr>
              <a:t>sono </a:t>
            </a:r>
            <a:r>
              <a:rPr sz="1050" spc="-5" dirty="0">
                <a:solidFill>
                  <a:srgbClr val="444444"/>
                </a:solidFill>
                <a:latin typeface="Times New Roman"/>
                <a:cs typeface="Times New Roman"/>
              </a:rPr>
              <a:t>rappresentate la sfilata </a:t>
            </a:r>
            <a:r>
              <a:rPr sz="1050" dirty="0">
                <a:solidFill>
                  <a:srgbClr val="444444"/>
                </a:solidFill>
                <a:latin typeface="Times New Roman"/>
                <a:cs typeface="Times New Roman"/>
              </a:rPr>
              <a:t>dei </a:t>
            </a:r>
            <a:r>
              <a:rPr sz="1050" spc="-5" dirty="0">
                <a:solidFill>
                  <a:srgbClr val="444444"/>
                </a:solidFill>
                <a:latin typeface="Times New Roman"/>
                <a:cs typeface="Times New Roman"/>
              </a:rPr>
              <a:t>carri allegorici delle Contrade. </a:t>
            </a:r>
            <a:r>
              <a:rPr sz="1050" dirty="0">
                <a:solidFill>
                  <a:srgbClr val="444444"/>
                </a:solidFill>
                <a:latin typeface="Times New Roman"/>
                <a:cs typeface="Times New Roman"/>
              </a:rPr>
              <a:t>Tali </a:t>
            </a:r>
            <a:r>
              <a:rPr sz="1050" spc="-5" dirty="0">
                <a:solidFill>
                  <a:srgbClr val="444444"/>
                </a:solidFill>
                <a:latin typeface="Times New Roman"/>
                <a:cs typeface="Times New Roman"/>
              </a:rPr>
              <a:t>opere, entrambe </a:t>
            </a:r>
            <a:r>
              <a:rPr sz="1050" dirty="0">
                <a:solidFill>
                  <a:srgbClr val="444444"/>
                </a:solidFill>
                <a:latin typeface="Times New Roman"/>
                <a:cs typeface="Times New Roman"/>
              </a:rPr>
              <a:t>di Vincenzo  </a:t>
            </a:r>
            <a:r>
              <a:rPr sz="1050" spc="-5" dirty="0">
                <a:solidFill>
                  <a:srgbClr val="444444"/>
                </a:solidFill>
                <a:latin typeface="Times New Roman"/>
                <a:cs typeface="Times New Roman"/>
              </a:rPr>
              <a:t>Rustici </a:t>
            </a:r>
            <a:r>
              <a:rPr sz="1050" dirty="0">
                <a:solidFill>
                  <a:srgbClr val="444444"/>
                </a:solidFill>
                <a:latin typeface="Times New Roman"/>
                <a:cs typeface="Times New Roman"/>
              </a:rPr>
              <a:t>e </a:t>
            </a:r>
            <a:r>
              <a:rPr sz="1050" spc="-5" dirty="0">
                <a:solidFill>
                  <a:srgbClr val="444444"/>
                </a:solidFill>
                <a:latin typeface="Times New Roman"/>
                <a:cs typeface="Times New Roman"/>
              </a:rPr>
              <a:t>inserite </a:t>
            </a:r>
            <a:r>
              <a:rPr sz="1050" dirty="0">
                <a:solidFill>
                  <a:srgbClr val="444444"/>
                </a:solidFill>
                <a:latin typeface="Times New Roman"/>
                <a:cs typeface="Times New Roman"/>
              </a:rPr>
              <a:t>nel </a:t>
            </a:r>
            <a:r>
              <a:rPr sz="1050" spc="-5" dirty="0">
                <a:solidFill>
                  <a:srgbClr val="444444"/>
                </a:solidFill>
                <a:latin typeface="Times New Roman"/>
                <a:cs typeface="Times New Roman"/>
              </a:rPr>
              <a:t>percorso museale della collezione artistica </a:t>
            </a:r>
            <a:r>
              <a:rPr sz="1050" dirty="0">
                <a:solidFill>
                  <a:srgbClr val="444444"/>
                </a:solidFill>
                <a:latin typeface="Times New Roman"/>
                <a:cs typeface="Times New Roman"/>
              </a:rPr>
              <a:t>di Banca </a:t>
            </a:r>
            <a:r>
              <a:rPr sz="1050" spc="-5" dirty="0">
                <a:solidFill>
                  <a:srgbClr val="444444"/>
                </a:solidFill>
                <a:latin typeface="Times New Roman"/>
                <a:cs typeface="Times New Roman"/>
              </a:rPr>
              <a:t>Monte </a:t>
            </a:r>
            <a:r>
              <a:rPr sz="1050" dirty="0">
                <a:solidFill>
                  <a:srgbClr val="444444"/>
                </a:solidFill>
                <a:latin typeface="Times New Roman"/>
                <a:cs typeface="Times New Roman"/>
              </a:rPr>
              <a:t>dei Paschi di Siena, </a:t>
            </a:r>
            <a:r>
              <a:rPr sz="1050" spc="-5" dirty="0">
                <a:solidFill>
                  <a:srgbClr val="444444"/>
                </a:solidFill>
                <a:latin typeface="Times New Roman"/>
                <a:cs typeface="Times New Roman"/>
              </a:rPr>
              <a:t>sono state  illustrate </a:t>
            </a:r>
            <a:r>
              <a:rPr sz="1050" dirty="0">
                <a:solidFill>
                  <a:srgbClr val="444444"/>
                </a:solidFill>
                <a:latin typeface="Times New Roman"/>
                <a:cs typeface="Times New Roman"/>
              </a:rPr>
              <a:t>e </a:t>
            </a:r>
            <a:r>
              <a:rPr sz="1050" spc="-5" dirty="0">
                <a:solidFill>
                  <a:srgbClr val="444444"/>
                </a:solidFill>
                <a:latin typeface="Times New Roman"/>
                <a:cs typeface="Times New Roman"/>
              </a:rPr>
              <a:t>rese comprensibili agli alunni, </a:t>
            </a:r>
            <a:r>
              <a:rPr sz="1050" dirty="0">
                <a:solidFill>
                  <a:srgbClr val="444444"/>
                </a:solidFill>
                <a:latin typeface="Times New Roman"/>
                <a:cs typeface="Times New Roman"/>
              </a:rPr>
              <a:t>offrendo </a:t>
            </a:r>
            <a:r>
              <a:rPr sz="1050" spc="-5" dirty="0">
                <a:solidFill>
                  <a:srgbClr val="444444"/>
                </a:solidFill>
                <a:latin typeface="Times New Roman"/>
                <a:cs typeface="Times New Roman"/>
              </a:rPr>
              <a:t>l’opportunità </a:t>
            </a:r>
            <a:r>
              <a:rPr sz="1050" dirty="0">
                <a:solidFill>
                  <a:srgbClr val="444444"/>
                </a:solidFill>
                <a:latin typeface="Times New Roman"/>
                <a:cs typeface="Times New Roman"/>
              </a:rPr>
              <a:t>di </a:t>
            </a:r>
            <a:r>
              <a:rPr sz="1050" spc="-5" dirty="0">
                <a:solidFill>
                  <a:srgbClr val="444444"/>
                </a:solidFill>
                <a:latin typeface="Times New Roman"/>
                <a:cs typeface="Times New Roman"/>
              </a:rPr>
              <a:t>esprimere, in </a:t>
            </a:r>
            <a:r>
              <a:rPr sz="1050" dirty="0">
                <a:solidFill>
                  <a:srgbClr val="444444"/>
                </a:solidFill>
                <a:latin typeface="Times New Roman"/>
                <a:cs typeface="Times New Roman"/>
              </a:rPr>
              <a:t>seguito, </a:t>
            </a:r>
            <a:r>
              <a:rPr sz="1050" spc="-5" dirty="0">
                <a:solidFill>
                  <a:srgbClr val="444444"/>
                </a:solidFill>
                <a:latin typeface="Times New Roman"/>
                <a:cs typeface="Times New Roman"/>
              </a:rPr>
              <a:t>tutto ciò </a:t>
            </a:r>
            <a:r>
              <a:rPr sz="1050" dirty="0">
                <a:solidFill>
                  <a:srgbClr val="444444"/>
                </a:solidFill>
                <a:latin typeface="Times New Roman"/>
                <a:cs typeface="Times New Roman"/>
              </a:rPr>
              <a:t>che </a:t>
            </a:r>
            <a:r>
              <a:rPr sz="1050" spc="-5" dirty="0">
                <a:solidFill>
                  <a:srgbClr val="444444"/>
                </a:solidFill>
                <a:latin typeface="Times New Roman"/>
                <a:cs typeface="Times New Roman"/>
              </a:rPr>
              <a:t>il </a:t>
            </a:r>
            <a:r>
              <a:rPr sz="1050" dirty="0">
                <a:solidFill>
                  <a:srgbClr val="444444"/>
                </a:solidFill>
                <a:latin typeface="Times New Roman"/>
                <a:cs typeface="Times New Roman"/>
              </a:rPr>
              <a:t>racconto  ha </a:t>
            </a:r>
            <a:r>
              <a:rPr sz="1050" spc="-5" dirty="0">
                <a:solidFill>
                  <a:srgbClr val="444444"/>
                </a:solidFill>
                <a:latin typeface="Times New Roman"/>
                <a:cs typeface="Times New Roman"/>
              </a:rPr>
              <a:t>lasciato loro impresso attraverso elaborati artistici </a:t>
            </a:r>
            <a:r>
              <a:rPr sz="1050" dirty="0">
                <a:solidFill>
                  <a:srgbClr val="444444"/>
                </a:solidFill>
                <a:latin typeface="Times New Roman"/>
                <a:cs typeface="Times New Roman"/>
              </a:rPr>
              <a:t>e </a:t>
            </a:r>
            <a:r>
              <a:rPr sz="1050" spc="-5" dirty="0">
                <a:solidFill>
                  <a:srgbClr val="444444"/>
                </a:solidFill>
                <a:latin typeface="Times New Roman"/>
                <a:cs typeface="Times New Roman"/>
              </a:rPr>
              <a:t>creativi. </a:t>
            </a:r>
            <a:r>
              <a:rPr sz="1050" dirty="0">
                <a:solidFill>
                  <a:srgbClr val="444444"/>
                </a:solidFill>
                <a:latin typeface="Times New Roman"/>
                <a:cs typeface="Times New Roman"/>
              </a:rPr>
              <a:t>Sono </a:t>
            </a:r>
            <a:r>
              <a:rPr sz="1050" spc="-5" dirty="0">
                <a:solidFill>
                  <a:srgbClr val="444444"/>
                </a:solidFill>
                <a:latin typeface="Times New Roman"/>
                <a:cs typeface="Times New Roman"/>
              </a:rPr>
              <a:t>stati, inoltre, illustrati </a:t>
            </a:r>
            <a:r>
              <a:rPr sz="1050" dirty="0">
                <a:solidFill>
                  <a:srgbClr val="444444"/>
                </a:solidFill>
                <a:latin typeface="Times New Roman"/>
                <a:cs typeface="Times New Roman"/>
              </a:rPr>
              <a:t>i </a:t>
            </a:r>
            <a:r>
              <a:rPr sz="1050" spc="-5" dirty="0">
                <a:solidFill>
                  <a:srgbClr val="444444"/>
                </a:solidFill>
                <a:latin typeface="Times New Roman"/>
                <a:cs typeface="Times New Roman"/>
              </a:rPr>
              <a:t>cambiamenti </a:t>
            </a:r>
            <a:r>
              <a:rPr sz="1050" dirty="0">
                <a:solidFill>
                  <a:srgbClr val="444444"/>
                </a:solidFill>
                <a:latin typeface="Times New Roman"/>
                <a:cs typeface="Times New Roman"/>
              </a:rPr>
              <a:t>che  hanno </a:t>
            </a:r>
            <a:r>
              <a:rPr sz="1050" spc="-5" dirty="0">
                <a:solidFill>
                  <a:srgbClr val="444444"/>
                </a:solidFill>
                <a:latin typeface="Times New Roman"/>
                <a:cs typeface="Times New Roman"/>
              </a:rPr>
              <a:t>interessato sotto il profilo architettonico </a:t>
            </a:r>
            <a:r>
              <a:rPr sz="1050" dirty="0">
                <a:solidFill>
                  <a:srgbClr val="444444"/>
                </a:solidFill>
                <a:latin typeface="Times New Roman"/>
                <a:cs typeface="Times New Roman"/>
              </a:rPr>
              <a:t>Piazza del </a:t>
            </a:r>
            <a:r>
              <a:rPr sz="1050" spc="-5" dirty="0">
                <a:solidFill>
                  <a:srgbClr val="444444"/>
                </a:solidFill>
                <a:latin typeface="Times New Roman"/>
                <a:cs typeface="Times New Roman"/>
              </a:rPr>
              <a:t>Campo, il </a:t>
            </a:r>
            <a:r>
              <a:rPr sz="1050" dirty="0">
                <a:solidFill>
                  <a:srgbClr val="444444"/>
                </a:solidFill>
                <a:latin typeface="Times New Roman"/>
                <a:cs typeface="Times New Roman"/>
              </a:rPr>
              <a:t>cui </a:t>
            </a:r>
            <a:r>
              <a:rPr sz="1050" spc="-5" dirty="0">
                <a:solidFill>
                  <a:srgbClr val="444444"/>
                </a:solidFill>
                <a:latin typeface="Times New Roman"/>
                <a:cs typeface="Times New Roman"/>
              </a:rPr>
              <a:t>aspetto </a:t>
            </a:r>
            <a:r>
              <a:rPr sz="1050" dirty="0">
                <a:solidFill>
                  <a:srgbClr val="444444"/>
                </a:solidFill>
                <a:latin typeface="Times New Roman"/>
                <a:cs typeface="Times New Roman"/>
              </a:rPr>
              <a:t>ha </a:t>
            </a:r>
            <a:r>
              <a:rPr sz="1050" spc="-5" dirty="0">
                <a:solidFill>
                  <a:srgbClr val="444444"/>
                </a:solidFill>
                <a:latin typeface="Times New Roman"/>
                <a:cs typeface="Times New Roman"/>
              </a:rPr>
              <a:t>visto mutazioni significative </a:t>
            </a:r>
            <a:r>
              <a:rPr sz="1050" dirty="0">
                <a:solidFill>
                  <a:srgbClr val="444444"/>
                </a:solidFill>
                <a:latin typeface="Times New Roman"/>
                <a:cs typeface="Times New Roman"/>
              </a:rPr>
              <a:t>a  </a:t>
            </a:r>
            <a:r>
              <a:rPr sz="1050" spc="-5" dirty="0">
                <a:solidFill>
                  <a:srgbClr val="444444"/>
                </a:solidFill>
                <a:latin typeface="Times New Roman"/>
                <a:cs typeface="Times New Roman"/>
              </a:rPr>
              <a:t>seguito della dominazione </a:t>
            </a:r>
            <a:r>
              <a:rPr sz="1050" spc="-10" dirty="0">
                <a:solidFill>
                  <a:srgbClr val="444444"/>
                </a:solidFill>
                <a:latin typeface="Times New Roman"/>
                <a:cs typeface="Times New Roman"/>
              </a:rPr>
              <a:t>prima </a:t>
            </a:r>
            <a:r>
              <a:rPr sz="1050" dirty="0">
                <a:solidFill>
                  <a:srgbClr val="444444"/>
                </a:solidFill>
                <a:latin typeface="Times New Roman"/>
                <a:cs typeface="Times New Roman"/>
              </a:rPr>
              <a:t>spagnola, poi </a:t>
            </a:r>
            <a:r>
              <a:rPr sz="1050" spc="-5" dirty="0">
                <a:solidFill>
                  <a:srgbClr val="444444"/>
                </a:solidFill>
                <a:latin typeface="Times New Roman"/>
                <a:cs typeface="Times New Roman"/>
              </a:rPr>
              <a:t>fiorentina. </a:t>
            </a:r>
            <a:r>
              <a:rPr sz="1050" dirty="0">
                <a:solidFill>
                  <a:srgbClr val="444444"/>
                </a:solidFill>
                <a:latin typeface="Times New Roman"/>
                <a:cs typeface="Times New Roman"/>
              </a:rPr>
              <a:t>Partendo </a:t>
            </a:r>
            <a:r>
              <a:rPr sz="1050" spc="-5" dirty="0">
                <a:solidFill>
                  <a:srgbClr val="444444"/>
                </a:solidFill>
                <a:latin typeface="Times New Roman"/>
                <a:cs typeface="Times New Roman"/>
              </a:rPr>
              <a:t>dal tema principale </a:t>
            </a:r>
            <a:r>
              <a:rPr sz="1050" dirty="0">
                <a:solidFill>
                  <a:srgbClr val="444444"/>
                </a:solidFill>
                <a:latin typeface="Times New Roman"/>
                <a:cs typeface="Times New Roman"/>
              </a:rPr>
              <a:t>del </a:t>
            </a:r>
            <a:r>
              <a:rPr sz="1050" spc="-5" dirty="0">
                <a:solidFill>
                  <a:srgbClr val="444444"/>
                </a:solidFill>
                <a:latin typeface="Times New Roman"/>
                <a:cs typeface="Times New Roman"/>
              </a:rPr>
              <a:t>Festival </a:t>
            </a:r>
            <a:r>
              <a:rPr sz="1050" dirty="0">
                <a:solidFill>
                  <a:srgbClr val="444444"/>
                </a:solidFill>
                <a:latin typeface="Times New Roman"/>
                <a:cs typeface="Times New Roman"/>
              </a:rPr>
              <a:t>– i segni –  </a:t>
            </a:r>
            <a:r>
              <a:rPr sz="1050" spc="-5" dirty="0">
                <a:solidFill>
                  <a:srgbClr val="444444"/>
                </a:solidFill>
                <a:latin typeface="Times New Roman"/>
                <a:cs typeface="Times New Roman"/>
              </a:rPr>
              <a:t>l’iniziativa </a:t>
            </a:r>
            <a:r>
              <a:rPr sz="1050" spc="-10" dirty="0">
                <a:solidFill>
                  <a:srgbClr val="444444"/>
                </a:solidFill>
                <a:latin typeface="Times New Roman"/>
                <a:cs typeface="Times New Roman"/>
              </a:rPr>
              <a:t>mira </a:t>
            </a:r>
            <a:r>
              <a:rPr sz="1050" dirty="0">
                <a:solidFill>
                  <a:srgbClr val="444444"/>
                </a:solidFill>
                <a:latin typeface="Times New Roman"/>
                <a:cs typeface="Times New Roman"/>
              </a:rPr>
              <a:t>a </a:t>
            </a:r>
            <a:r>
              <a:rPr sz="1050" spc="-5" dirty="0">
                <a:solidFill>
                  <a:srgbClr val="444444"/>
                </a:solidFill>
                <a:latin typeface="Times New Roman"/>
                <a:cs typeface="Times New Roman"/>
              </a:rPr>
              <a:t>far </a:t>
            </a:r>
            <a:r>
              <a:rPr sz="1050" dirty="0">
                <a:solidFill>
                  <a:srgbClr val="444444"/>
                </a:solidFill>
                <a:latin typeface="Times New Roman"/>
                <a:cs typeface="Times New Roman"/>
              </a:rPr>
              <a:t>conoscere e </a:t>
            </a:r>
            <a:r>
              <a:rPr sz="1050" spc="-5" dirty="0">
                <a:solidFill>
                  <a:srgbClr val="444444"/>
                </a:solidFill>
                <a:latin typeface="Times New Roman"/>
                <a:cs typeface="Times New Roman"/>
              </a:rPr>
              <a:t>comprendere </a:t>
            </a:r>
            <a:r>
              <a:rPr sz="1050" dirty="0">
                <a:solidFill>
                  <a:srgbClr val="444444"/>
                </a:solidFill>
                <a:latin typeface="Times New Roman"/>
                <a:cs typeface="Times New Roman"/>
              </a:rPr>
              <a:t>ai </a:t>
            </a:r>
            <a:r>
              <a:rPr sz="1050" spc="-5" dirty="0">
                <a:solidFill>
                  <a:srgbClr val="444444"/>
                </a:solidFill>
                <a:latin typeface="Times New Roman"/>
                <a:cs typeface="Times New Roman"/>
              </a:rPr>
              <a:t>giovani </a:t>
            </a:r>
            <a:r>
              <a:rPr sz="1050" dirty="0">
                <a:solidFill>
                  <a:srgbClr val="444444"/>
                </a:solidFill>
                <a:latin typeface="Times New Roman"/>
                <a:cs typeface="Times New Roman"/>
              </a:rPr>
              <a:t>alunni </a:t>
            </a:r>
            <a:r>
              <a:rPr sz="1050" spc="-5" dirty="0">
                <a:solidFill>
                  <a:srgbClr val="444444"/>
                </a:solidFill>
                <a:latin typeface="Times New Roman"/>
                <a:cs typeface="Times New Roman"/>
              </a:rPr>
              <a:t>la storia della loro città </a:t>
            </a:r>
            <a:r>
              <a:rPr sz="1050" dirty="0">
                <a:solidFill>
                  <a:srgbClr val="444444"/>
                </a:solidFill>
                <a:latin typeface="Times New Roman"/>
                <a:cs typeface="Times New Roman"/>
              </a:rPr>
              <a:t>e quindi del </a:t>
            </a:r>
            <a:r>
              <a:rPr sz="1050" spc="-5" dirty="0">
                <a:solidFill>
                  <a:srgbClr val="444444"/>
                </a:solidFill>
                <a:latin typeface="Times New Roman"/>
                <a:cs typeface="Times New Roman"/>
              </a:rPr>
              <a:t>mondo che  quotidianamente abitano, attraverso </a:t>
            </a:r>
            <a:r>
              <a:rPr sz="1050" dirty="0">
                <a:solidFill>
                  <a:srgbClr val="444444"/>
                </a:solidFill>
                <a:latin typeface="Times New Roman"/>
                <a:cs typeface="Times New Roman"/>
              </a:rPr>
              <a:t>i </a:t>
            </a:r>
            <a:r>
              <a:rPr sz="1050" spc="-5" dirty="0">
                <a:solidFill>
                  <a:srgbClr val="444444"/>
                </a:solidFill>
                <a:latin typeface="Times New Roman"/>
                <a:cs typeface="Times New Roman"/>
              </a:rPr>
              <a:t>simboli </a:t>
            </a:r>
            <a:r>
              <a:rPr sz="1050" dirty="0">
                <a:solidFill>
                  <a:srgbClr val="444444"/>
                </a:solidFill>
                <a:latin typeface="Times New Roman"/>
                <a:cs typeface="Times New Roman"/>
              </a:rPr>
              <a:t>e </a:t>
            </a:r>
            <a:r>
              <a:rPr sz="1050" spc="-5" dirty="0">
                <a:solidFill>
                  <a:srgbClr val="444444"/>
                </a:solidFill>
                <a:latin typeface="Times New Roman"/>
                <a:cs typeface="Times New Roman"/>
              </a:rPr>
              <a:t>gli emblemi della tradizione </a:t>
            </a:r>
            <a:r>
              <a:rPr sz="1050" dirty="0">
                <a:solidFill>
                  <a:srgbClr val="444444"/>
                </a:solidFill>
                <a:latin typeface="Times New Roman"/>
                <a:cs typeface="Times New Roman"/>
              </a:rPr>
              <a:t>che </a:t>
            </a:r>
            <a:r>
              <a:rPr sz="1050" spc="-5" dirty="0">
                <a:solidFill>
                  <a:srgbClr val="444444"/>
                </a:solidFill>
                <a:latin typeface="Times New Roman"/>
                <a:cs typeface="Times New Roman"/>
              </a:rPr>
              <a:t>si sono succeduti </a:t>
            </a:r>
            <a:r>
              <a:rPr sz="1050" dirty="0">
                <a:solidFill>
                  <a:srgbClr val="444444"/>
                </a:solidFill>
                <a:latin typeface="Times New Roman"/>
                <a:cs typeface="Times New Roman"/>
              </a:rPr>
              <a:t>nei</a:t>
            </a:r>
            <a:r>
              <a:rPr sz="1050" spc="165" dirty="0">
                <a:solidFill>
                  <a:srgbClr val="444444"/>
                </a:solidFill>
                <a:latin typeface="Times New Roman"/>
                <a:cs typeface="Times New Roman"/>
              </a:rPr>
              <a:t> </a:t>
            </a:r>
            <a:r>
              <a:rPr sz="1050" spc="-5" dirty="0">
                <a:solidFill>
                  <a:srgbClr val="444444"/>
                </a:solidFill>
                <a:latin typeface="Times New Roman"/>
                <a:cs typeface="Times New Roman"/>
              </a:rPr>
              <a:t>secoli.</a:t>
            </a:r>
            <a:endParaRPr sz="1050">
              <a:latin typeface="Times New Roman"/>
              <a:cs typeface="Times New Roman"/>
            </a:endParaRPr>
          </a:p>
          <a:p>
            <a:pPr marL="12700" marR="333375">
              <a:lnSpc>
                <a:spcPct val="142900"/>
              </a:lnSpc>
            </a:pPr>
            <a:r>
              <a:rPr sz="1050" spc="-5" dirty="0">
                <a:solidFill>
                  <a:srgbClr val="444444"/>
                </a:solidFill>
                <a:latin typeface="Times New Roman"/>
                <a:cs typeface="Times New Roman"/>
              </a:rPr>
              <a:t>Dopo il </a:t>
            </a:r>
            <a:r>
              <a:rPr sz="1050" dirty="0">
                <a:solidFill>
                  <a:srgbClr val="444444"/>
                </a:solidFill>
                <a:latin typeface="Times New Roman"/>
                <a:cs typeface="Times New Roman"/>
              </a:rPr>
              <a:t>successo </a:t>
            </a:r>
            <a:r>
              <a:rPr sz="1050" spc="-5" dirty="0">
                <a:solidFill>
                  <a:srgbClr val="444444"/>
                </a:solidFill>
                <a:latin typeface="Times New Roman"/>
                <a:cs typeface="Times New Roman"/>
              </a:rPr>
              <a:t>della prima </a:t>
            </a:r>
            <a:r>
              <a:rPr sz="1050" dirty="0">
                <a:solidFill>
                  <a:srgbClr val="444444"/>
                </a:solidFill>
                <a:latin typeface="Times New Roman"/>
                <a:cs typeface="Times New Roman"/>
              </a:rPr>
              <a:t>edizione </a:t>
            </a:r>
            <a:r>
              <a:rPr sz="1050" spc="-5" dirty="0">
                <a:solidFill>
                  <a:srgbClr val="444444"/>
                </a:solidFill>
                <a:latin typeface="Times New Roman"/>
                <a:cs typeface="Times New Roman"/>
              </a:rPr>
              <a:t>2014 che </a:t>
            </a:r>
            <a:r>
              <a:rPr sz="1050" dirty="0">
                <a:solidFill>
                  <a:srgbClr val="444444"/>
                </a:solidFill>
                <a:latin typeface="Times New Roman"/>
                <a:cs typeface="Times New Roman"/>
              </a:rPr>
              <a:t>ha </a:t>
            </a:r>
            <a:r>
              <a:rPr sz="1050" spc="-5" dirty="0">
                <a:solidFill>
                  <a:srgbClr val="444444"/>
                </a:solidFill>
                <a:latin typeface="Times New Roman"/>
                <a:cs typeface="Times New Roman"/>
              </a:rPr>
              <a:t>visto </a:t>
            </a:r>
            <a:r>
              <a:rPr sz="1050" dirty="0">
                <a:solidFill>
                  <a:srgbClr val="444444"/>
                </a:solidFill>
                <a:latin typeface="Times New Roman"/>
                <a:cs typeface="Times New Roman"/>
              </a:rPr>
              <a:t>50 </a:t>
            </a:r>
            <a:r>
              <a:rPr sz="1050" spc="-5" dirty="0">
                <a:solidFill>
                  <a:srgbClr val="444444"/>
                </a:solidFill>
                <a:latin typeface="Times New Roman"/>
                <a:cs typeface="Times New Roman"/>
              </a:rPr>
              <a:t>città coinvolte </a:t>
            </a:r>
            <a:r>
              <a:rPr sz="1050" dirty="0">
                <a:solidFill>
                  <a:srgbClr val="444444"/>
                </a:solidFill>
                <a:latin typeface="Times New Roman"/>
                <a:cs typeface="Times New Roman"/>
              </a:rPr>
              <a:t>e </a:t>
            </a:r>
            <a:r>
              <a:rPr sz="1050" spc="-5" dirty="0">
                <a:solidFill>
                  <a:srgbClr val="444444"/>
                </a:solidFill>
                <a:latin typeface="Times New Roman"/>
                <a:cs typeface="Times New Roman"/>
              </a:rPr>
              <a:t>più </a:t>
            </a:r>
            <a:r>
              <a:rPr sz="1050" dirty="0">
                <a:solidFill>
                  <a:srgbClr val="444444"/>
                </a:solidFill>
                <a:latin typeface="Times New Roman"/>
                <a:cs typeface="Times New Roman"/>
              </a:rPr>
              <a:t>di 10.000 </a:t>
            </a:r>
            <a:r>
              <a:rPr sz="1050" spc="-5" dirty="0">
                <a:solidFill>
                  <a:srgbClr val="444444"/>
                </a:solidFill>
                <a:latin typeface="Times New Roman"/>
                <a:cs typeface="Times New Roman"/>
              </a:rPr>
              <a:t>bambini </a:t>
            </a:r>
            <a:r>
              <a:rPr sz="1050" dirty="0">
                <a:solidFill>
                  <a:srgbClr val="444444"/>
                </a:solidFill>
                <a:latin typeface="Times New Roman"/>
                <a:cs typeface="Times New Roman"/>
              </a:rPr>
              <a:t>e ragazzi  </a:t>
            </a:r>
            <a:r>
              <a:rPr sz="1050" spc="-5" dirty="0">
                <a:solidFill>
                  <a:srgbClr val="444444"/>
                </a:solidFill>
                <a:latin typeface="Times New Roman"/>
                <a:cs typeface="Times New Roman"/>
              </a:rPr>
              <a:t>cimentarsi </a:t>
            </a:r>
            <a:r>
              <a:rPr sz="1050" dirty="0">
                <a:solidFill>
                  <a:srgbClr val="444444"/>
                </a:solidFill>
                <a:latin typeface="Times New Roman"/>
                <a:cs typeface="Times New Roman"/>
              </a:rPr>
              <a:t>con </a:t>
            </a:r>
            <a:r>
              <a:rPr sz="1050" spc="-5" dirty="0">
                <a:solidFill>
                  <a:srgbClr val="444444"/>
                </a:solidFill>
                <a:latin typeface="Times New Roman"/>
                <a:cs typeface="Times New Roman"/>
              </a:rPr>
              <a:t>il tema </a:t>
            </a:r>
            <a:r>
              <a:rPr sz="1050" dirty="0">
                <a:solidFill>
                  <a:srgbClr val="444444"/>
                </a:solidFill>
                <a:latin typeface="Times New Roman"/>
                <a:cs typeface="Times New Roman"/>
              </a:rPr>
              <a:t>del Museo </a:t>
            </a:r>
            <a:r>
              <a:rPr sz="1050" spc="-5" dirty="0">
                <a:solidFill>
                  <a:srgbClr val="444444"/>
                </a:solidFill>
                <a:latin typeface="Times New Roman"/>
                <a:cs typeface="Times New Roman"/>
              </a:rPr>
              <a:t>Immaginario,</a:t>
            </a:r>
            <a:r>
              <a:rPr sz="1050" spc="-10" dirty="0">
                <a:solidFill>
                  <a:srgbClr val="444444"/>
                </a:solidFill>
                <a:latin typeface="Times New Roman"/>
                <a:cs typeface="Times New Roman"/>
              </a:rPr>
              <a:t> </a:t>
            </a:r>
            <a:r>
              <a:rPr sz="1050" dirty="0">
                <a:solidFill>
                  <a:srgbClr val="444444"/>
                </a:solidFill>
                <a:latin typeface="Times New Roman"/>
                <a:cs typeface="Times New Roman"/>
              </a:rPr>
              <a:t>Banca</a:t>
            </a:r>
            <a:endParaRPr sz="1050">
              <a:latin typeface="Times New Roman"/>
              <a:cs typeface="Times New Roman"/>
            </a:endParaRPr>
          </a:p>
          <a:p>
            <a:pPr marL="12700" marR="2959735">
              <a:lnSpc>
                <a:spcPct val="142900"/>
              </a:lnSpc>
            </a:pPr>
            <a:r>
              <a:rPr sz="1050" dirty="0">
                <a:solidFill>
                  <a:srgbClr val="444444"/>
                </a:solidFill>
                <a:latin typeface="Times New Roman"/>
                <a:cs typeface="Times New Roman"/>
              </a:rPr>
              <a:t>Mps </a:t>
            </a:r>
            <a:r>
              <a:rPr sz="1050" spc="-5" dirty="0">
                <a:solidFill>
                  <a:srgbClr val="444444"/>
                </a:solidFill>
                <a:latin typeface="Times New Roman"/>
                <a:cs typeface="Times New Roman"/>
              </a:rPr>
              <a:t>torna </a:t>
            </a:r>
            <a:r>
              <a:rPr sz="1050" dirty="0">
                <a:solidFill>
                  <a:srgbClr val="444444"/>
                </a:solidFill>
                <a:latin typeface="Times New Roman"/>
                <a:cs typeface="Times New Roman"/>
              </a:rPr>
              <a:t>a </a:t>
            </a:r>
            <a:r>
              <a:rPr sz="1050" spc="-5" dirty="0">
                <a:solidFill>
                  <a:srgbClr val="444444"/>
                </a:solidFill>
                <a:latin typeface="Times New Roman"/>
                <a:cs typeface="Times New Roman"/>
              </a:rPr>
              <a:t>garantire il proprio </a:t>
            </a:r>
            <a:r>
              <a:rPr sz="1050" dirty="0">
                <a:solidFill>
                  <a:srgbClr val="444444"/>
                </a:solidFill>
                <a:latin typeface="Times New Roman"/>
                <a:cs typeface="Times New Roman"/>
              </a:rPr>
              <a:t>appoggio al </a:t>
            </a:r>
            <a:r>
              <a:rPr sz="1050" spc="-5" dirty="0">
                <a:solidFill>
                  <a:srgbClr val="444444"/>
                </a:solidFill>
                <a:latin typeface="Times New Roman"/>
                <a:cs typeface="Times New Roman"/>
              </a:rPr>
              <a:t>“Festival </a:t>
            </a:r>
            <a:r>
              <a:rPr sz="1050" dirty="0">
                <a:solidFill>
                  <a:srgbClr val="444444"/>
                </a:solidFill>
                <a:latin typeface="Times New Roman"/>
                <a:cs typeface="Times New Roman"/>
              </a:rPr>
              <a:t>della  </a:t>
            </a:r>
            <a:r>
              <a:rPr sz="1050" spc="-5" dirty="0">
                <a:solidFill>
                  <a:srgbClr val="444444"/>
                </a:solidFill>
                <a:latin typeface="Times New Roman"/>
                <a:cs typeface="Times New Roman"/>
              </a:rPr>
              <a:t>Cultura Creativa”, </a:t>
            </a:r>
            <a:r>
              <a:rPr sz="1050" dirty="0">
                <a:solidFill>
                  <a:srgbClr val="444444"/>
                </a:solidFill>
                <a:latin typeface="Times New Roman"/>
                <a:cs typeface="Times New Roman"/>
              </a:rPr>
              <a:t>perché </a:t>
            </a:r>
            <a:r>
              <a:rPr sz="1050" spc="-5" dirty="0">
                <a:solidFill>
                  <a:srgbClr val="444444"/>
                </a:solidFill>
                <a:latin typeface="Times New Roman"/>
                <a:cs typeface="Times New Roman"/>
              </a:rPr>
              <a:t>scommettere </a:t>
            </a:r>
            <a:r>
              <a:rPr sz="1050" dirty="0">
                <a:solidFill>
                  <a:srgbClr val="444444"/>
                </a:solidFill>
                <a:latin typeface="Times New Roman"/>
                <a:cs typeface="Times New Roman"/>
              </a:rPr>
              <a:t>sui giovani e sulla  </a:t>
            </a:r>
            <a:r>
              <a:rPr sz="1050" spc="-5" dirty="0">
                <a:solidFill>
                  <a:srgbClr val="444444"/>
                </a:solidFill>
                <a:latin typeface="Times New Roman"/>
                <a:cs typeface="Times New Roman"/>
              </a:rPr>
              <a:t>cultura significa scommettere </a:t>
            </a:r>
            <a:r>
              <a:rPr sz="1050" dirty="0">
                <a:solidFill>
                  <a:srgbClr val="444444"/>
                </a:solidFill>
                <a:latin typeface="Times New Roman"/>
                <a:cs typeface="Times New Roman"/>
              </a:rPr>
              <a:t>sul </a:t>
            </a:r>
            <a:r>
              <a:rPr sz="1050" spc="-5" dirty="0">
                <a:solidFill>
                  <a:srgbClr val="444444"/>
                </a:solidFill>
                <a:latin typeface="Times New Roman"/>
                <a:cs typeface="Times New Roman"/>
              </a:rPr>
              <a:t>futuro </a:t>
            </a:r>
            <a:r>
              <a:rPr sz="1050" dirty="0">
                <a:solidFill>
                  <a:srgbClr val="444444"/>
                </a:solidFill>
                <a:latin typeface="Times New Roman"/>
                <a:cs typeface="Times New Roman"/>
              </a:rPr>
              <a:t>e </a:t>
            </a:r>
            <a:r>
              <a:rPr sz="1050" spc="-5" dirty="0">
                <a:solidFill>
                  <a:srgbClr val="444444"/>
                </a:solidFill>
                <a:latin typeface="Times New Roman"/>
                <a:cs typeface="Times New Roman"/>
              </a:rPr>
              <a:t>promuovere lo  sviluppo </a:t>
            </a:r>
            <a:r>
              <a:rPr sz="1050" dirty="0">
                <a:solidFill>
                  <a:srgbClr val="444444"/>
                </a:solidFill>
                <a:latin typeface="Times New Roman"/>
                <a:cs typeface="Times New Roman"/>
              </a:rPr>
              <a:t>e </a:t>
            </a:r>
            <a:r>
              <a:rPr sz="1050" spc="-5" dirty="0">
                <a:solidFill>
                  <a:srgbClr val="444444"/>
                </a:solidFill>
                <a:latin typeface="Times New Roman"/>
                <a:cs typeface="Times New Roman"/>
              </a:rPr>
              <a:t>la crescita </a:t>
            </a:r>
            <a:r>
              <a:rPr sz="1050" dirty="0">
                <a:solidFill>
                  <a:srgbClr val="444444"/>
                </a:solidFill>
                <a:latin typeface="Times New Roman"/>
                <a:cs typeface="Times New Roman"/>
              </a:rPr>
              <a:t>di </a:t>
            </a:r>
            <a:r>
              <a:rPr sz="1050" spc="-5" dirty="0">
                <a:solidFill>
                  <a:srgbClr val="444444"/>
                </a:solidFill>
                <a:latin typeface="Times New Roman"/>
                <a:cs typeface="Times New Roman"/>
              </a:rPr>
              <a:t>un’intera comunità, portatrice </a:t>
            </a:r>
            <a:r>
              <a:rPr sz="1050" dirty="0">
                <a:solidFill>
                  <a:srgbClr val="444444"/>
                </a:solidFill>
                <a:latin typeface="Times New Roman"/>
                <a:cs typeface="Times New Roman"/>
              </a:rPr>
              <a:t>di  </a:t>
            </a:r>
            <a:r>
              <a:rPr sz="1050" spc="-5" dirty="0">
                <a:solidFill>
                  <a:srgbClr val="444444"/>
                </a:solidFill>
                <a:latin typeface="Times New Roman"/>
                <a:cs typeface="Times New Roman"/>
              </a:rPr>
              <a:t>valori </a:t>
            </a:r>
            <a:r>
              <a:rPr sz="1050" dirty="0">
                <a:solidFill>
                  <a:srgbClr val="444444"/>
                </a:solidFill>
                <a:latin typeface="Times New Roman"/>
                <a:cs typeface="Times New Roman"/>
              </a:rPr>
              <a:t>e </a:t>
            </a:r>
            <a:r>
              <a:rPr sz="1050" spc="-5" dirty="0">
                <a:solidFill>
                  <a:srgbClr val="444444"/>
                </a:solidFill>
                <a:latin typeface="Times New Roman"/>
                <a:cs typeface="Times New Roman"/>
              </a:rPr>
              <a:t>innovazione. Il programma </a:t>
            </a:r>
            <a:r>
              <a:rPr sz="1050" dirty="0">
                <a:solidFill>
                  <a:srgbClr val="444444"/>
                </a:solidFill>
                <a:latin typeface="Times New Roman"/>
                <a:cs typeface="Times New Roman"/>
              </a:rPr>
              <a:t>del </a:t>
            </a:r>
            <a:r>
              <a:rPr sz="1050" spc="-5" dirty="0">
                <a:solidFill>
                  <a:srgbClr val="444444"/>
                </a:solidFill>
                <a:latin typeface="Times New Roman"/>
                <a:cs typeface="Times New Roman"/>
              </a:rPr>
              <a:t>Festival vede oltre  ottanta iniziative </a:t>
            </a:r>
            <a:r>
              <a:rPr sz="1050" dirty="0">
                <a:solidFill>
                  <a:srgbClr val="444444"/>
                </a:solidFill>
                <a:latin typeface="Times New Roman"/>
                <a:cs typeface="Times New Roman"/>
              </a:rPr>
              <a:t>dedicate ad </a:t>
            </a:r>
            <a:r>
              <a:rPr sz="1050" spc="-5" dirty="0">
                <a:solidFill>
                  <a:srgbClr val="444444"/>
                </a:solidFill>
                <a:latin typeface="Times New Roman"/>
                <a:cs typeface="Times New Roman"/>
              </a:rPr>
              <a:t>arte, </a:t>
            </a:r>
            <a:r>
              <a:rPr sz="1050" dirty="0">
                <a:solidFill>
                  <a:srgbClr val="444444"/>
                </a:solidFill>
                <a:latin typeface="Times New Roman"/>
                <a:cs typeface="Times New Roman"/>
              </a:rPr>
              <a:t>archeologia, </a:t>
            </a:r>
            <a:r>
              <a:rPr sz="1050" spc="-5" dirty="0">
                <a:solidFill>
                  <a:srgbClr val="444444"/>
                </a:solidFill>
                <a:latin typeface="Times New Roman"/>
                <a:cs typeface="Times New Roman"/>
              </a:rPr>
              <a:t>musica,  </a:t>
            </a:r>
            <a:r>
              <a:rPr sz="1050" dirty="0">
                <a:solidFill>
                  <a:srgbClr val="444444"/>
                </a:solidFill>
                <a:latin typeface="Times New Roman"/>
                <a:cs typeface="Times New Roman"/>
              </a:rPr>
              <a:t>canto, </a:t>
            </a:r>
            <a:r>
              <a:rPr sz="1050" spc="-5" dirty="0">
                <a:solidFill>
                  <a:srgbClr val="444444"/>
                </a:solidFill>
                <a:latin typeface="Times New Roman"/>
                <a:cs typeface="Times New Roman"/>
              </a:rPr>
              <a:t>lettura, teatro, robotica, nuove</a:t>
            </a:r>
            <a:r>
              <a:rPr sz="1050" spc="25" dirty="0">
                <a:solidFill>
                  <a:srgbClr val="444444"/>
                </a:solidFill>
                <a:latin typeface="Times New Roman"/>
                <a:cs typeface="Times New Roman"/>
              </a:rPr>
              <a:t> </a:t>
            </a:r>
            <a:r>
              <a:rPr sz="1050" spc="-5" dirty="0">
                <a:solidFill>
                  <a:srgbClr val="444444"/>
                </a:solidFill>
                <a:latin typeface="Times New Roman"/>
                <a:cs typeface="Times New Roman"/>
              </a:rPr>
              <a:t>tecnologie.</a:t>
            </a:r>
            <a:endParaRPr sz="1050">
              <a:latin typeface="Times New Roman"/>
              <a:cs typeface="Times New Roman"/>
            </a:endParaRPr>
          </a:p>
        </p:txBody>
      </p:sp>
      <p:sp>
        <p:nvSpPr>
          <p:cNvPr id="4" name="object 4"/>
          <p:cNvSpPr/>
          <p:nvPr/>
        </p:nvSpPr>
        <p:spPr>
          <a:xfrm>
            <a:off x="3982720" y="4969382"/>
            <a:ext cx="2857500" cy="214312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306070">
              <a:lnSpc>
                <a:spcPts val="1839"/>
              </a:lnSpc>
            </a:pPr>
            <a:r>
              <a:rPr sz="1600" b="1" spc="-10" dirty="0">
                <a:latin typeface="Arial"/>
                <a:cs typeface="Arial"/>
              </a:rPr>
              <a:t>T</a:t>
            </a:r>
            <a:r>
              <a:rPr sz="1600" b="1" spc="-5" dirty="0">
                <a:latin typeface="Arial"/>
                <a:cs typeface="Arial"/>
              </a:rPr>
              <a:t>elec</a:t>
            </a:r>
            <a:r>
              <a:rPr sz="1600" b="1" dirty="0">
                <a:latin typeface="Arial"/>
                <a:cs typeface="Arial"/>
              </a:rPr>
              <a:t>o</a:t>
            </a:r>
            <a:r>
              <a:rPr sz="1600" b="1" spc="-5" dirty="0">
                <a:latin typeface="Arial"/>
                <a:cs typeface="Arial"/>
              </a:rPr>
              <a:t>senza.</a:t>
            </a:r>
            <a:r>
              <a:rPr sz="1600" b="1" spc="5" dirty="0">
                <a:latin typeface="Arial"/>
                <a:cs typeface="Arial"/>
              </a:rPr>
              <a:t>i</a:t>
            </a:r>
            <a:r>
              <a:rPr sz="1600" b="1" spc="-5" dirty="0">
                <a:latin typeface="Arial"/>
                <a:cs typeface="Arial"/>
              </a:rPr>
              <a:t>t  23 marzo</a:t>
            </a:r>
            <a:r>
              <a:rPr sz="1600" b="1" spc="-65"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998977"/>
            <a:ext cx="5714365" cy="742315"/>
          </a:xfrm>
          <a:prstGeom prst="rect">
            <a:avLst/>
          </a:prstGeom>
        </p:spPr>
        <p:txBody>
          <a:bodyPr vert="horz" wrap="square" lIns="0" tIns="36830" rIns="0" bIns="0" rtlCol="0">
            <a:spAutoFit/>
          </a:bodyPr>
          <a:lstStyle/>
          <a:p>
            <a:pPr marL="12700" marR="5080">
              <a:lnSpc>
                <a:spcPts val="2760"/>
              </a:lnSpc>
              <a:spcBef>
                <a:spcPts val="290"/>
              </a:spcBef>
            </a:pPr>
            <a:r>
              <a:rPr sz="2400" b="1" spc="-5" dirty="0">
                <a:latin typeface="Times New Roman"/>
                <a:cs typeface="Times New Roman"/>
              </a:rPr>
              <a:t>Cosenza: </a:t>
            </a:r>
            <a:r>
              <a:rPr sz="2400" b="1" dirty="0">
                <a:latin typeface="Times New Roman"/>
                <a:cs typeface="Times New Roman"/>
              </a:rPr>
              <a:t>BCC Mediocrati, il </a:t>
            </a:r>
            <a:r>
              <a:rPr sz="2400" b="1" spc="-5" dirty="0">
                <a:latin typeface="Times New Roman"/>
                <a:cs typeface="Times New Roman"/>
              </a:rPr>
              <a:t>“Festival della  Cultura</a:t>
            </a:r>
            <a:r>
              <a:rPr sz="2400" b="1" spc="-10" dirty="0">
                <a:latin typeface="Times New Roman"/>
                <a:cs typeface="Times New Roman"/>
              </a:rPr>
              <a:t> Creativa”</a:t>
            </a:r>
            <a:endParaRPr sz="2400">
              <a:latin typeface="Times New Roman"/>
              <a:cs typeface="Times New Roman"/>
            </a:endParaRPr>
          </a:p>
        </p:txBody>
      </p:sp>
      <p:sp>
        <p:nvSpPr>
          <p:cNvPr id="5" name="object 5"/>
          <p:cNvSpPr txBox="1"/>
          <p:nvPr/>
        </p:nvSpPr>
        <p:spPr>
          <a:xfrm>
            <a:off x="706627" y="4058538"/>
            <a:ext cx="93980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Times New Roman"/>
                <a:cs typeface="Times New Roman"/>
              </a:rPr>
              <a:t>23 </a:t>
            </a:r>
            <a:r>
              <a:rPr sz="1200" spc="-5" dirty="0">
                <a:latin typeface="Times New Roman"/>
                <a:cs typeface="Times New Roman"/>
              </a:rPr>
              <a:t>marzo</a:t>
            </a:r>
            <a:r>
              <a:rPr sz="1200" spc="-70" dirty="0">
                <a:latin typeface="Times New Roman"/>
                <a:cs typeface="Times New Roman"/>
              </a:rPr>
              <a:t> </a:t>
            </a:r>
            <a:r>
              <a:rPr sz="1200" dirty="0">
                <a:latin typeface="Times New Roman"/>
                <a:cs typeface="Times New Roman"/>
              </a:rPr>
              <a:t>2015</a:t>
            </a:r>
            <a:endParaRPr sz="1200">
              <a:latin typeface="Times New Roman"/>
              <a:cs typeface="Times New Roman"/>
            </a:endParaRPr>
          </a:p>
        </p:txBody>
      </p:sp>
      <p:sp>
        <p:nvSpPr>
          <p:cNvPr id="6" name="object 6"/>
          <p:cNvSpPr txBox="1"/>
          <p:nvPr/>
        </p:nvSpPr>
        <p:spPr>
          <a:xfrm>
            <a:off x="706627" y="7857210"/>
            <a:ext cx="6055995" cy="1873250"/>
          </a:xfrm>
          <a:prstGeom prst="rect">
            <a:avLst/>
          </a:prstGeom>
        </p:spPr>
        <p:txBody>
          <a:bodyPr vert="horz" wrap="square" lIns="0" tIns="29209" rIns="0" bIns="0" rtlCol="0">
            <a:spAutoFit/>
          </a:bodyPr>
          <a:lstStyle/>
          <a:p>
            <a:pPr marL="12700">
              <a:lnSpc>
                <a:spcPct val="100000"/>
              </a:lnSpc>
              <a:spcBef>
                <a:spcPts val="229"/>
              </a:spcBef>
            </a:pPr>
            <a:r>
              <a:rPr sz="1100" spc="-5" dirty="0">
                <a:latin typeface="Times New Roman"/>
                <a:cs typeface="Times New Roman"/>
              </a:rPr>
              <a:t>“L’alfabeto del Mondo </a:t>
            </a:r>
            <a:r>
              <a:rPr sz="1100" dirty="0">
                <a:latin typeface="Times New Roman"/>
                <a:cs typeface="Times New Roman"/>
              </a:rPr>
              <a:t>– </a:t>
            </a:r>
            <a:r>
              <a:rPr sz="1100" spc="-5" dirty="0">
                <a:latin typeface="Times New Roman"/>
                <a:cs typeface="Times New Roman"/>
              </a:rPr>
              <a:t>Leggiamo </a:t>
            </a:r>
            <a:r>
              <a:rPr sz="1100" dirty="0">
                <a:latin typeface="Times New Roman"/>
                <a:cs typeface="Times New Roman"/>
              </a:rPr>
              <a:t>i </a:t>
            </a:r>
            <a:r>
              <a:rPr sz="1100" spc="-5" dirty="0">
                <a:latin typeface="Times New Roman"/>
                <a:cs typeface="Times New Roman"/>
              </a:rPr>
              <a:t>segni intorno </a:t>
            </a:r>
            <a:r>
              <a:rPr sz="1100" dirty="0">
                <a:latin typeface="Times New Roman"/>
                <a:cs typeface="Times New Roman"/>
              </a:rPr>
              <a:t>a </a:t>
            </a:r>
            <a:r>
              <a:rPr sz="1100" spc="-5" dirty="0">
                <a:latin typeface="Times New Roman"/>
                <a:cs typeface="Times New Roman"/>
              </a:rPr>
              <a:t>noi </a:t>
            </a:r>
            <a:r>
              <a:rPr sz="1100" dirty="0">
                <a:latin typeface="Times New Roman"/>
                <a:cs typeface="Times New Roman"/>
              </a:rPr>
              <a:t>e </a:t>
            </a:r>
            <a:r>
              <a:rPr sz="1100" spc="-5" dirty="0">
                <a:latin typeface="Times New Roman"/>
                <a:cs typeface="Times New Roman"/>
              </a:rPr>
              <a:t>raccontiamo”: </a:t>
            </a:r>
            <a:r>
              <a:rPr sz="1100" dirty="0">
                <a:latin typeface="Times New Roman"/>
                <a:cs typeface="Times New Roman"/>
              </a:rPr>
              <a:t>è questo il </a:t>
            </a:r>
            <a:r>
              <a:rPr sz="1100" spc="-5" dirty="0">
                <a:latin typeface="Times New Roman"/>
                <a:cs typeface="Times New Roman"/>
              </a:rPr>
              <a:t>tema della</a:t>
            </a:r>
            <a:r>
              <a:rPr sz="1100" spc="130" dirty="0">
                <a:latin typeface="Times New Roman"/>
                <a:cs typeface="Times New Roman"/>
              </a:rPr>
              <a:t> </a:t>
            </a:r>
            <a:r>
              <a:rPr sz="1100" spc="-5" dirty="0">
                <a:latin typeface="Times New Roman"/>
                <a:cs typeface="Times New Roman"/>
              </a:rPr>
              <a:t>seconda</a:t>
            </a:r>
            <a:endParaRPr sz="1100">
              <a:latin typeface="Times New Roman"/>
              <a:cs typeface="Times New Roman"/>
            </a:endParaRPr>
          </a:p>
          <a:p>
            <a:pPr marL="12700">
              <a:lnSpc>
                <a:spcPct val="100000"/>
              </a:lnSpc>
              <a:spcBef>
                <a:spcPts val="130"/>
              </a:spcBef>
            </a:pPr>
            <a:r>
              <a:rPr sz="1100" dirty="0">
                <a:latin typeface="Times New Roman"/>
                <a:cs typeface="Times New Roman"/>
              </a:rPr>
              <a:t>edizione </a:t>
            </a:r>
            <a:r>
              <a:rPr sz="1100" spc="-5" dirty="0">
                <a:latin typeface="Times New Roman"/>
                <a:cs typeface="Times New Roman"/>
              </a:rPr>
              <a:t>del Festival della Cultura Creativa, promosso dall’ABI </a:t>
            </a:r>
            <a:r>
              <a:rPr sz="1100" dirty="0">
                <a:latin typeface="Times New Roman"/>
                <a:cs typeface="Times New Roman"/>
              </a:rPr>
              <a:t>e </a:t>
            </a:r>
            <a:r>
              <a:rPr sz="1100" spc="-5" dirty="0">
                <a:latin typeface="Times New Roman"/>
                <a:cs typeface="Times New Roman"/>
              </a:rPr>
              <a:t>realizzato dalle singole banche </a:t>
            </a:r>
            <a:r>
              <a:rPr sz="1100" dirty="0">
                <a:latin typeface="Times New Roman"/>
                <a:cs typeface="Times New Roman"/>
              </a:rPr>
              <a:t>su </a:t>
            </a:r>
            <a:r>
              <a:rPr sz="1100" spc="-5" dirty="0">
                <a:latin typeface="Times New Roman"/>
                <a:cs typeface="Times New Roman"/>
              </a:rPr>
              <a:t>tutto</a:t>
            </a:r>
            <a:r>
              <a:rPr sz="1100" spc="140" dirty="0">
                <a:latin typeface="Times New Roman"/>
                <a:cs typeface="Times New Roman"/>
              </a:rPr>
              <a:t> </a:t>
            </a:r>
            <a:r>
              <a:rPr sz="1100" dirty="0">
                <a:latin typeface="Times New Roman"/>
                <a:cs typeface="Times New Roman"/>
              </a:rPr>
              <a:t>il</a:t>
            </a:r>
            <a:endParaRPr sz="1100">
              <a:latin typeface="Times New Roman"/>
              <a:cs typeface="Times New Roman"/>
            </a:endParaRPr>
          </a:p>
          <a:p>
            <a:pPr marL="12700" marR="5080">
              <a:lnSpc>
                <a:spcPct val="110200"/>
              </a:lnSpc>
              <a:spcBef>
                <a:spcPts val="15"/>
              </a:spcBef>
            </a:pPr>
            <a:r>
              <a:rPr sz="1100" spc="-5" dirty="0">
                <a:latin typeface="Times New Roman"/>
                <a:cs typeface="Times New Roman"/>
              </a:rPr>
              <a:t>territorio nazionale. </a:t>
            </a:r>
            <a:r>
              <a:rPr sz="1100" spc="-10" dirty="0">
                <a:latin typeface="Times New Roman"/>
                <a:cs typeface="Times New Roman"/>
              </a:rPr>
              <a:t>La </a:t>
            </a:r>
            <a:r>
              <a:rPr sz="1100" spc="-5" dirty="0">
                <a:latin typeface="Times New Roman"/>
                <a:cs typeface="Times New Roman"/>
              </a:rPr>
              <a:t>manifestazione, interamente dedicata alla cultura </a:t>
            </a:r>
            <a:r>
              <a:rPr sz="1100" dirty="0">
                <a:latin typeface="Times New Roman"/>
                <a:cs typeface="Times New Roman"/>
              </a:rPr>
              <a:t>e </a:t>
            </a:r>
            <a:r>
              <a:rPr sz="1100" spc="-5" dirty="0">
                <a:latin typeface="Times New Roman"/>
                <a:cs typeface="Times New Roman"/>
              </a:rPr>
              <a:t>alla creatività, si </a:t>
            </a:r>
            <a:r>
              <a:rPr sz="1100" dirty="0">
                <a:latin typeface="Times New Roman"/>
                <a:cs typeface="Times New Roman"/>
              </a:rPr>
              <a:t>è </a:t>
            </a:r>
            <a:r>
              <a:rPr sz="1100" spc="-5" dirty="0">
                <a:latin typeface="Times New Roman"/>
                <a:cs typeface="Times New Roman"/>
              </a:rPr>
              <a:t>svolta </a:t>
            </a:r>
            <a:r>
              <a:rPr sz="1100" dirty="0">
                <a:latin typeface="Times New Roman"/>
                <a:cs typeface="Times New Roman"/>
              </a:rPr>
              <a:t>la  </a:t>
            </a:r>
            <a:r>
              <a:rPr sz="1100" spc="-5" dirty="0">
                <a:latin typeface="Times New Roman"/>
                <a:cs typeface="Times New Roman"/>
              </a:rPr>
              <a:t>settimana scorsa, </a:t>
            </a:r>
            <a:r>
              <a:rPr sz="1100" dirty="0">
                <a:latin typeface="Times New Roman"/>
                <a:cs typeface="Times New Roman"/>
              </a:rPr>
              <a:t>con </a:t>
            </a:r>
            <a:r>
              <a:rPr sz="1100" spc="-5" dirty="0">
                <a:latin typeface="Times New Roman"/>
                <a:cs typeface="Times New Roman"/>
              </a:rPr>
              <a:t>tanti </a:t>
            </a:r>
            <a:r>
              <a:rPr sz="1100" dirty="0">
                <a:latin typeface="Times New Roman"/>
                <a:cs typeface="Times New Roman"/>
              </a:rPr>
              <a:t>eventi </a:t>
            </a:r>
            <a:r>
              <a:rPr sz="1100" spc="-5" dirty="0">
                <a:latin typeface="Times New Roman"/>
                <a:cs typeface="Times New Roman"/>
              </a:rPr>
              <a:t>organizzati dalle singole </a:t>
            </a:r>
            <a:r>
              <a:rPr sz="1100" dirty="0">
                <a:latin typeface="Times New Roman"/>
                <a:cs typeface="Times New Roman"/>
              </a:rPr>
              <a:t>banche. </a:t>
            </a:r>
            <a:r>
              <a:rPr sz="1100" spc="-10" dirty="0">
                <a:latin typeface="Times New Roman"/>
                <a:cs typeface="Times New Roman"/>
              </a:rPr>
              <a:t>In </a:t>
            </a:r>
            <a:r>
              <a:rPr sz="1100" dirty="0">
                <a:latin typeface="Times New Roman"/>
                <a:cs typeface="Times New Roman"/>
              </a:rPr>
              <a:t>Calabria, la </a:t>
            </a:r>
            <a:r>
              <a:rPr sz="1100" spc="-5" dirty="0">
                <a:latin typeface="Times New Roman"/>
                <a:cs typeface="Times New Roman"/>
              </a:rPr>
              <a:t>BCC Mediocrati </a:t>
            </a:r>
            <a:r>
              <a:rPr sz="1100" dirty="0">
                <a:latin typeface="Times New Roman"/>
                <a:cs typeface="Times New Roman"/>
              </a:rPr>
              <a:t>ha  </a:t>
            </a:r>
            <a:r>
              <a:rPr sz="1100" spc="-5" dirty="0">
                <a:latin typeface="Times New Roman"/>
                <a:cs typeface="Times New Roman"/>
              </a:rPr>
              <a:t>promosso </a:t>
            </a:r>
            <a:r>
              <a:rPr sz="1100" dirty="0">
                <a:latin typeface="Times New Roman"/>
                <a:cs typeface="Times New Roman"/>
              </a:rPr>
              <a:t>due eventi </a:t>
            </a:r>
            <a:r>
              <a:rPr sz="1100" spc="-5" dirty="0">
                <a:latin typeface="Times New Roman"/>
                <a:cs typeface="Times New Roman"/>
              </a:rPr>
              <a:t>dedicati al </a:t>
            </a:r>
            <a:r>
              <a:rPr sz="1100" dirty="0">
                <a:latin typeface="Times New Roman"/>
                <a:cs typeface="Times New Roman"/>
              </a:rPr>
              <a:t>racconto e </a:t>
            </a:r>
            <a:r>
              <a:rPr sz="1100" spc="-5" dirty="0">
                <a:latin typeface="Times New Roman"/>
                <a:cs typeface="Times New Roman"/>
              </a:rPr>
              <a:t>all’arte. </a:t>
            </a:r>
            <a:r>
              <a:rPr sz="1100" spc="-10" dirty="0">
                <a:latin typeface="Times New Roman"/>
                <a:cs typeface="Times New Roman"/>
              </a:rPr>
              <a:t>Il </a:t>
            </a:r>
            <a:r>
              <a:rPr sz="1100" spc="-5" dirty="0">
                <a:latin typeface="Times New Roman"/>
                <a:cs typeface="Times New Roman"/>
              </a:rPr>
              <a:t>primo, </a:t>
            </a:r>
            <a:r>
              <a:rPr sz="1100" dirty="0">
                <a:latin typeface="Times New Roman"/>
                <a:cs typeface="Times New Roman"/>
              </a:rPr>
              <a:t>a Rende, è </a:t>
            </a:r>
            <a:r>
              <a:rPr sz="1100" spc="-5" dirty="0">
                <a:latin typeface="Times New Roman"/>
                <a:cs typeface="Times New Roman"/>
              </a:rPr>
              <a:t>partito dalla Collezione Bancartis </a:t>
            </a:r>
            <a:r>
              <a:rPr sz="1100" dirty="0">
                <a:latin typeface="Times New Roman"/>
                <a:cs typeface="Times New Roman"/>
              </a:rPr>
              <a:t>e,  con </a:t>
            </a:r>
            <a:r>
              <a:rPr sz="1100" spc="-5" dirty="0">
                <a:latin typeface="Times New Roman"/>
                <a:cs typeface="Times New Roman"/>
              </a:rPr>
              <a:t>il contributo dell’Associazione </a:t>
            </a:r>
            <a:r>
              <a:rPr sz="1100" dirty="0">
                <a:latin typeface="Times New Roman"/>
                <a:cs typeface="Times New Roman"/>
              </a:rPr>
              <a:t>di </a:t>
            </a:r>
            <a:r>
              <a:rPr sz="1100" spc="-10" dirty="0">
                <a:latin typeface="Times New Roman"/>
                <a:cs typeface="Times New Roman"/>
              </a:rPr>
              <a:t>Arti </a:t>
            </a:r>
            <a:r>
              <a:rPr sz="1100" spc="-5" dirty="0">
                <a:latin typeface="Times New Roman"/>
                <a:cs typeface="Times New Roman"/>
              </a:rPr>
              <a:t>Visive Vertigo, </a:t>
            </a:r>
            <a:r>
              <a:rPr sz="1100" dirty="0">
                <a:latin typeface="Times New Roman"/>
                <a:cs typeface="Times New Roman"/>
              </a:rPr>
              <a:t>ha proposto </a:t>
            </a:r>
            <a:r>
              <a:rPr sz="1100" spc="-5" dirty="0">
                <a:latin typeface="Times New Roman"/>
                <a:cs typeface="Times New Roman"/>
              </a:rPr>
              <a:t>una lettura della Calabria attraverso  gli artisti </a:t>
            </a:r>
            <a:r>
              <a:rPr sz="1100" dirty="0">
                <a:latin typeface="Times New Roman"/>
                <a:cs typeface="Times New Roman"/>
              </a:rPr>
              <a:t>e le opere di </a:t>
            </a:r>
            <a:r>
              <a:rPr sz="1100" spc="-5" dirty="0">
                <a:latin typeface="Times New Roman"/>
                <a:cs typeface="Times New Roman"/>
              </a:rPr>
              <a:t>arte </a:t>
            </a:r>
            <a:r>
              <a:rPr sz="1100" dirty="0">
                <a:latin typeface="Times New Roman"/>
                <a:cs typeface="Times New Roman"/>
              </a:rPr>
              <a:t>contemporanea </a:t>
            </a:r>
            <a:r>
              <a:rPr sz="1100" spc="-5" dirty="0">
                <a:latin typeface="Times New Roman"/>
                <a:cs typeface="Times New Roman"/>
              </a:rPr>
              <a:t>che </a:t>
            </a:r>
            <a:r>
              <a:rPr sz="1100" dirty="0">
                <a:latin typeface="Times New Roman"/>
                <a:cs typeface="Times New Roman"/>
              </a:rPr>
              <a:t>la </a:t>
            </a:r>
            <a:r>
              <a:rPr sz="1100" spc="-5" dirty="0">
                <a:latin typeface="Times New Roman"/>
                <a:cs typeface="Times New Roman"/>
              </a:rPr>
              <a:t>banca custodisce. Bancartis vuole coinvolgere</a:t>
            </a:r>
            <a:r>
              <a:rPr sz="1100" spc="35" dirty="0">
                <a:latin typeface="Times New Roman"/>
                <a:cs typeface="Times New Roman"/>
              </a:rPr>
              <a:t> </a:t>
            </a:r>
            <a:r>
              <a:rPr sz="1100" spc="-5" dirty="0">
                <a:latin typeface="Times New Roman"/>
                <a:cs typeface="Times New Roman"/>
              </a:rPr>
              <a:t>la</a:t>
            </a:r>
            <a:endParaRPr sz="1100">
              <a:latin typeface="Times New Roman"/>
              <a:cs typeface="Times New Roman"/>
            </a:endParaRPr>
          </a:p>
          <a:p>
            <a:pPr marL="12700" marR="57785">
              <a:lnSpc>
                <a:spcPct val="110000"/>
              </a:lnSpc>
            </a:pPr>
            <a:r>
              <a:rPr sz="1100" spc="-5" dirty="0">
                <a:latin typeface="Times New Roman"/>
                <a:cs typeface="Times New Roman"/>
              </a:rPr>
              <a:t>cittadinanza, </a:t>
            </a:r>
            <a:r>
              <a:rPr sz="1100" dirty="0">
                <a:latin typeface="Times New Roman"/>
                <a:cs typeface="Times New Roman"/>
              </a:rPr>
              <a:t>e </a:t>
            </a:r>
            <a:r>
              <a:rPr sz="1100" spc="-5" dirty="0">
                <a:latin typeface="Times New Roman"/>
                <a:cs typeface="Times New Roman"/>
              </a:rPr>
              <a:t>soprattutto </a:t>
            </a:r>
            <a:r>
              <a:rPr sz="1100" dirty="0">
                <a:latin typeface="Times New Roman"/>
                <a:cs typeface="Times New Roman"/>
              </a:rPr>
              <a:t>i </a:t>
            </a:r>
            <a:r>
              <a:rPr sz="1100" spc="-5" dirty="0">
                <a:latin typeface="Times New Roman"/>
                <a:cs typeface="Times New Roman"/>
              </a:rPr>
              <a:t>giovani, sui temi dell’arte. Obiettivo che </a:t>
            </a:r>
            <a:r>
              <a:rPr sz="1100" dirty="0">
                <a:latin typeface="Times New Roman"/>
                <a:cs typeface="Times New Roman"/>
              </a:rPr>
              <a:t>è </a:t>
            </a:r>
            <a:r>
              <a:rPr sz="1100" spc="-5" dirty="0">
                <a:latin typeface="Times New Roman"/>
                <a:cs typeface="Times New Roman"/>
              </a:rPr>
              <a:t>stato perseguito, </a:t>
            </a:r>
            <a:r>
              <a:rPr sz="1100" spc="15" dirty="0">
                <a:latin typeface="Times New Roman"/>
                <a:cs typeface="Times New Roman"/>
              </a:rPr>
              <a:t>in </a:t>
            </a:r>
            <a:r>
              <a:rPr sz="1100" spc="-5" dirty="0">
                <a:latin typeface="Times New Roman"/>
                <a:cs typeface="Times New Roman"/>
              </a:rPr>
              <a:t>modo </a:t>
            </a:r>
            <a:r>
              <a:rPr sz="1100" dirty="0">
                <a:latin typeface="Times New Roman"/>
                <a:cs typeface="Times New Roman"/>
              </a:rPr>
              <a:t>ancora più  </a:t>
            </a:r>
            <a:r>
              <a:rPr sz="1100" spc="-5" dirty="0">
                <a:latin typeface="Times New Roman"/>
                <a:cs typeface="Times New Roman"/>
              </a:rPr>
              <a:t>deciso, il giorno dopo, lungo </a:t>
            </a:r>
            <a:r>
              <a:rPr sz="1100" dirty="0">
                <a:latin typeface="Times New Roman"/>
                <a:cs typeface="Times New Roman"/>
              </a:rPr>
              <a:t>il </a:t>
            </a:r>
            <a:r>
              <a:rPr sz="1100" spc="-5" dirty="0">
                <a:latin typeface="Times New Roman"/>
                <a:cs typeface="Times New Roman"/>
              </a:rPr>
              <a:t>percorso del MAB, </a:t>
            </a:r>
            <a:r>
              <a:rPr sz="1100" dirty="0">
                <a:latin typeface="Times New Roman"/>
                <a:cs typeface="Times New Roman"/>
              </a:rPr>
              <a:t>il Museo </a:t>
            </a:r>
            <a:r>
              <a:rPr sz="1100" spc="-5" dirty="0">
                <a:latin typeface="Times New Roman"/>
                <a:cs typeface="Times New Roman"/>
              </a:rPr>
              <a:t>all’Aperto Bilotti, </a:t>
            </a:r>
            <a:r>
              <a:rPr sz="1100" spc="-10" dirty="0">
                <a:latin typeface="Times New Roman"/>
                <a:cs typeface="Times New Roman"/>
              </a:rPr>
              <a:t>dove </a:t>
            </a:r>
            <a:r>
              <a:rPr sz="1100" dirty="0">
                <a:latin typeface="Times New Roman"/>
                <a:cs typeface="Times New Roman"/>
              </a:rPr>
              <a:t>il </a:t>
            </a:r>
            <a:r>
              <a:rPr sz="1100" spc="-5" dirty="0">
                <a:latin typeface="Times New Roman"/>
                <a:cs typeface="Times New Roman"/>
              </a:rPr>
              <a:t>Parco</a:t>
            </a:r>
            <a:r>
              <a:rPr sz="1100" spc="100" dirty="0">
                <a:latin typeface="Times New Roman"/>
                <a:cs typeface="Times New Roman"/>
              </a:rPr>
              <a:t> </a:t>
            </a:r>
            <a:r>
              <a:rPr sz="1100" spc="-5" dirty="0">
                <a:latin typeface="Times New Roman"/>
                <a:cs typeface="Times New Roman"/>
              </a:rPr>
              <a:t>Tommaso</a:t>
            </a:r>
            <a:endParaRPr sz="1100">
              <a:latin typeface="Times New Roman"/>
              <a:cs typeface="Times New Roman"/>
            </a:endParaRPr>
          </a:p>
          <a:p>
            <a:pPr marL="12700">
              <a:lnSpc>
                <a:spcPct val="100000"/>
              </a:lnSpc>
              <a:spcBef>
                <a:spcPts val="130"/>
              </a:spcBef>
            </a:pPr>
            <a:r>
              <a:rPr sz="1100" spc="-5" dirty="0">
                <a:latin typeface="Times New Roman"/>
                <a:cs typeface="Times New Roman"/>
              </a:rPr>
              <a:t>Campanella ha proposto una “passeggiata </a:t>
            </a:r>
            <a:r>
              <a:rPr sz="1100" dirty="0">
                <a:latin typeface="Times New Roman"/>
                <a:cs typeface="Times New Roman"/>
              </a:rPr>
              <a:t>ad </a:t>
            </a:r>
            <a:r>
              <a:rPr sz="1100" spc="-5" dirty="0">
                <a:latin typeface="Times New Roman"/>
                <a:cs typeface="Times New Roman"/>
              </a:rPr>
              <a:t>arte </a:t>
            </a:r>
            <a:r>
              <a:rPr sz="1100" dirty="0">
                <a:latin typeface="Times New Roman"/>
                <a:cs typeface="Times New Roman"/>
              </a:rPr>
              <a:t>– </a:t>
            </a:r>
            <a:r>
              <a:rPr sz="1100" spc="-5" dirty="0">
                <a:latin typeface="Times New Roman"/>
                <a:cs typeface="Times New Roman"/>
              </a:rPr>
              <a:t>tra storia </a:t>
            </a:r>
            <a:r>
              <a:rPr sz="1100" dirty="0">
                <a:latin typeface="Times New Roman"/>
                <a:cs typeface="Times New Roman"/>
              </a:rPr>
              <a:t>e</a:t>
            </a:r>
            <a:r>
              <a:rPr sz="1100" spc="30" dirty="0">
                <a:latin typeface="Times New Roman"/>
                <a:cs typeface="Times New Roman"/>
              </a:rPr>
              <a:t> </a:t>
            </a:r>
            <a:r>
              <a:rPr sz="1100" spc="-5" dirty="0">
                <a:latin typeface="Times New Roman"/>
                <a:cs typeface="Times New Roman"/>
              </a:rPr>
              <a:t>leggenda”.</a:t>
            </a:r>
            <a:endParaRPr sz="1100">
              <a:latin typeface="Times New Roman"/>
              <a:cs typeface="Times New Roman"/>
            </a:endParaRPr>
          </a:p>
        </p:txBody>
      </p:sp>
      <p:sp>
        <p:nvSpPr>
          <p:cNvPr id="7" name="object 7"/>
          <p:cNvSpPr/>
          <p:nvPr/>
        </p:nvSpPr>
        <p:spPr>
          <a:xfrm>
            <a:off x="2689479" y="2222980"/>
            <a:ext cx="2166550" cy="56702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065530" y="4584445"/>
            <a:ext cx="5429250" cy="31242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06627" y="426211"/>
            <a:ext cx="6147435" cy="4324350"/>
          </a:xfrm>
          <a:prstGeom prst="rect">
            <a:avLst/>
          </a:prstGeom>
        </p:spPr>
        <p:txBody>
          <a:bodyPr vert="horz" wrap="square" lIns="0" tIns="12065" rIns="0" bIns="0" rtlCol="0">
            <a:spAutoFit/>
          </a:bodyPr>
          <a:lstStyle/>
          <a:p>
            <a:pPr marL="12700" algn="just">
              <a:lnSpc>
                <a:spcPct val="100000"/>
              </a:lnSpc>
              <a:spcBef>
                <a:spcPts val="95"/>
              </a:spcBef>
            </a:pPr>
            <a:r>
              <a:rPr sz="1600" b="1" spc="-5" dirty="0">
                <a:latin typeface="Calibri"/>
                <a:cs typeface="Calibri"/>
              </a:rPr>
              <a:t>RASSEGNA</a:t>
            </a:r>
            <a:r>
              <a:rPr sz="1600" b="1" spc="5"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gn="just">
              <a:lnSpc>
                <a:spcPts val="1880"/>
              </a:lnSpc>
            </a:pPr>
            <a:r>
              <a:rPr sz="1600" b="1" spc="-5" dirty="0">
                <a:latin typeface="Arial"/>
                <a:cs typeface="Arial"/>
              </a:rPr>
              <a:t>Aise</a:t>
            </a:r>
            <a:endParaRPr sz="1600">
              <a:latin typeface="Arial"/>
              <a:cs typeface="Arial"/>
            </a:endParaRPr>
          </a:p>
          <a:p>
            <a:pPr marL="12700" algn="just">
              <a:lnSpc>
                <a:spcPts val="1880"/>
              </a:lnSpc>
            </a:pPr>
            <a:r>
              <a:rPr sz="1600" b="1" spc="-5" dirty="0">
                <a:latin typeface="Arial"/>
                <a:cs typeface="Arial"/>
              </a:rPr>
              <a:t>10 marzo </a:t>
            </a:r>
            <a:r>
              <a:rPr sz="1600" b="1" dirty="0">
                <a:latin typeface="Arial"/>
                <a:cs typeface="Arial"/>
              </a:rPr>
              <a:t>2015</a:t>
            </a:r>
            <a:endParaRPr sz="1600">
              <a:latin typeface="Arial"/>
              <a:cs typeface="Arial"/>
            </a:endParaRPr>
          </a:p>
          <a:p>
            <a:pPr marL="12700" algn="just">
              <a:lnSpc>
                <a:spcPct val="100000"/>
              </a:lnSpc>
              <a:spcBef>
                <a:spcPts val="1555"/>
              </a:spcBef>
            </a:pPr>
            <a:r>
              <a:rPr sz="1400" b="1" spc="-5" dirty="0">
                <a:latin typeface="Arial"/>
                <a:cs typeface="Arial"/>
              </a:rPr>
              <a:t>Pagina </a:t>
            </a:r>
            <a:r>
              <a:rPr sz="1400" b="1" dirty="0">
                <a:latin typeface="Arial"/>
                <a:cs typeface="Arial"/>
              </a:rPr>
              <a:t>2 </a:t>
            </a:r>
            <a:r>
              <a:rPr sz="1400" b="1" spc="-5" dirty="0">
                <a:latin typeface="Arial"/>
                <a:cs typeface="Arial"/>
              </a:rPr>
              <a:t>di</a:t>
            </a:r>
            <a:r>
              <a:rPr sz="1400" b="1" dirty="0">
                <a:latin typeface="Arial"/>
                <a:cs typeface="Arial"/>
              </a:rPr>
              <a:t> 2</a:t>
            </a:r>
            <a:endParaRPr sz="1400">
              <a:latin typeface="Arial"/>
              <a:cs typeface="Arial"/>
            </a:endParaRPr>
          </a:p>
          <a:p>
            <a:pPr>
              <a:lnSpc>
                <a:spcPct val="100000"/>
              </a:lnSpc>
            </a:pPr>
            <a:endParaRPr sz="1500">
              <a:latin typeface="Times New Roman"/>
              <a:cs typeface="Times New Roman"/>
            </a:endParaRPr>
          </a:p>
          <a:p>
            <a:pPr marL="12700" marR="5080" algn="just">
              <a:lnSpc>
                <a:spcPct val="97700"/>
              </a:lnSpc>
              <a:spcBef>
                <a:spcPts val="969"/>
              </a:spcBef>
              <a:tabLst>
                <a:tab pos="1354455" algn="l"/>
                <a:tab pos="1443990" algn="l"/>
                <a:tab pos="1469390" algn="l"/>
                <a:tab pos="2242820" algn="l"/>
                <a:tab pos="2650490" algn="l"/>
                <a:tab pos="2740025" algn="l"/>
                <a:tab pos="3362325" algn="l"/>
                <a:tab pos="3992245" algn="l"/>
                <a:tab pos="4210685" algn="l"/>
                <a:tab pos="4237355" algn="l"/>
                <a:tab pos="5237480" algn="l"/>
                <a:tab pos="5529580" algn="l"/>
                <a:tab pos="5800725" algn="l"/>
              </a:tabLst>
            </a:pPr>
            <a:r>
              <a:rPr sz="1100" spc="-5" dirty="0">
                <a:latin typeface="Cambria"/>
                <a:cs typeface="Cambria"/>
              </a:rPr>
              <a:t>Venerdì </a:t>
            </a:r>
            <a:r>
              <a:rPr sz="1100" dirty="0">
                <a:latin typeface="Cambria"/>
                <a:cs typeface="Cambria"/>
              </a:rPr>
              <a:t>20 </a:t>
            </a:r>
            <a:r>
              <a:rPr sz="1100" spc="-5" dirty="0">
                <a:latin typeface="Cambria"/>
                <a:cs typeface="Cambria"/>
              </a:rPr>
              <a:t>marzo, invece, </a:t>
            </a:r>
            <a:r>
              <a:rPr sz="1100" dirty="0">
                <a:latin typeface="Cambria"/>
                <a:cs typeface="Cambria"/>
              </a:rPr>
              <a:t>a </a:t>
            </a:r>
            <a:r>
              <a:rPr sz="1100" spc="-5" dirty="0">
                <a:latin typeface="Cambria"/>
                <a:cs typeface="Cambria"/>
              </a:rPr>
              <a:t>Roma, presso la sede dell’Abi, le antiche Scuderie </a:t>
            </a:r>
            <a:r>
              <a:rPr sz="1100" dirty="0">
                <a:latin typeface="Cambria"/>
                <a:cs typeface="Cambria"/>
              </a:rPr>
              <a:t>di </a:t>
            </a:r>
            <a:r>
              <a:rPr sz="1100" spc="-5" dirty="0">
                <a:latin typeface="Cambria"/>
                <a:cs typeface="Cambria"/>
              </a:rPr>
              <a:t>Palazzo Altieri  ospiteranno l’incontro “Reinventare l’apprendimento </a:t>
            </a:r>
            <a:r>
              <a:rPr sz="1100" dirty="0">
                <a:latin typeface="Cambria"/>
                <a:cs typeface="Cambria"/>
              </a:rPr>
              <a:t>– </a:t>
            </a:r>
            <a:r>
              <a:rPr sz="1100" spc="-5" dirty="0">
                <a:latin typeface="Cambria"/>
                <a:cs typeface="Cambria"/>
              </a:rPr>
              <a:t>Cultura </a:t>
            </a:r>
            <a:r>
              <a:rPr sz="1100" dirty="0">
                <a:latin typeface="Cambria"/>
                <a:cs typeface="Cambria"/>
              </a:rPr>
              <a:t>e </a:t>
            </a:r>
            <a:r>
              <a:rPr sz="1100" spc="-5" dirty="0">
                <a:latin typeface="Cambria"/>
                <a:cs typeface="Cambria"/>
              </a:rPr>
              <a:t>creatività tra linguaggi, metodi </a:t>
            </a:r>
            <a:r>
              <a:rPr sz="1100" dirty="0">
                <a:latin typeface="Cambria"/>
                <a:cs typeface="Cambria"/>
              </a:rPr>
              <a:t>e  </a:t>
            </a:r>
            <a:r>
              <a:rPr sz="1100" spc="-5" dirty="0">
                <a:latin typeface="Cambria"/>
                <a:cs typeface="Cambria"/>
              </a:rPr>
              <a:t>azioni”. Parteciperanno, tra gli altri: Aldo Tanchis, comunicatore </a:t>
            </a:r>
            <a:r>
              <a:rPr sz="1100" dirty="0">
                <a:latin typeface="Cambria"/>
                <a:cs typeface="Cambria"/>
              </a:rPr>
              <a:t>e </a:t>
            </a:r>
            <a:r>
              <a:rPr sz="1100" spc="-10" dirty="0">
                <a:latin typeface="Cambria"/>
                <a:cs typeface="Cambria"/>
              </a:rPr>
              <a:t>autore </a:t>
            </a:r>
            <a:r>
              <a:rPr sz="1100" dirty="0">
                <a:latin typeface="Cambria"/>
                <a:cs typeface="Cambria"/>
              </a:rPr>
              <a:t>del </a:t>
            </a:r>
            <a:r>
              <a:rPr sz="1100" spc="-5" dirty="0">
                <a:latin typeface="Cambria"/>
                <a:cs typeface="Cambria"/>
              </a:rPr>
              <a:t>libro Bruno Munari; Anna  </a:t>
            </a:r>
            <a:r>
              <a:rPr sz="1100" dirty="0">
                <a:latin typeface="Cambria"/>
                <a:cs typeface="Cambria"/>
              </a:rPr>
              <a:t>Pironti, </a:t>
            </a:r>
            <a:r>
              <a:rPr sz="1100" spc="-5" dirty="0">
                <a:latin typeface="Cambria"/>
                <a:cs typeface="Cambria"/>
              </a:rPr>
              <a:t>responsabile Dipartimento Educazione Museo Castello </a:t>
            </a:r>
            <a:r>
              <a:rPr sz="1100" spc="-10" dirty="0">
                <a:latin typeface="Cambria"/>
                <a:cs typeface="Cambria"/>
              </a:rPr>
              <a:t>di </a:t>
            </a:r>
            <a:r>
              <a:rPr sz="1100" spc="-5" dirty="0">
                <a:latin typeface="Cambria"/>
                <a:cs typeface="Cambria"/>
              </a:rPr>
              <a:t>Rivoli; Alessandra Falconi, referente  </a:t>
            </a:r>
            <a:r>
              <a:rPr sz="1100" dirty="0">
                <a:latin typeface="Cambria"/>
                <a:cs typeface="Cambria"/>
              </a:rPr>
              <a:t>del </a:t>
            </a:r>
            <a:r>
              <a:rPr sz="1100" spc="-5" dirty="0">
                <a:latin typeface="Cambria"/>
                <a:cs typeface="Cambria"/>
              </a:rPr>
              <a:t>Centro Alberto Manzi; </a:t>
            </a:r>
            <a:r>
              <a:rPr sz="1100" dirty="0">
                <a:latin typeface="Cambria"/>
                <a:cs typeface="Cambria"/>
              </a:rPr>
              <a:t>Carlo </a:t>
            </a:r>
            <a:r>
              <a:rPr sz="1100" spc="-5" dirty="0">
                <a:latin typeface="Cambria"/>
                <a:cs typeface="Cambria"/>
              </a:rPr>
              <a:t>Infante, presidente </a:t>
            </a:r>
            <a:r>
              <a:rPr sz="1100" dirty="0">
                <a:latin typeface="Cambria"/>
                <a:cs typeface="Cambria"/>
              </a:rPr>
              <a:t>di Urban </a:t>
            </a:r>
            <a:r>
              <a:rPr sz="1100" spc="-5" dirty="0">
                <a:latin typeface="Cambria"/>
                <a:cs typeface="Cambria"/>
              </a:rPr>
              <a:t>Experience; Fiorella Operto, presidente  </a:t>
            </a:r>
            <a:r>
              <a:rPr sz="1100" dirty="0">
                <a:latin typeface="Cambria"/>
                <a:cs typeface="Cambria"/>
              </a:rPr>
              <a:t>della </a:t>
            </a:r>
            <a:r>
              <a:rPr sz="1100" spc="-5" dirty="0">
                <a:latin typeface="Cambria"/>
                <a:cs typeface="Cambria"/>
              </a:rPr>
              <a:t>Scuola </a:t>
            </a:r>
            <a:r>
              <a:rPr sz="1100" spc="-10" dirty="0">
                <a:latin typeface="Cambria"/>
                <a:cs typeface="Cambria"/>
              </a:rPr>
              <a:t>di </a:t>
            </a:r>
            <a:r>
              <a:rPr sz="1100" spc="-5" dirty="0">
                <a:latin typeface="Cambria"/>
                <a:cs typeface="Cambria"/>
              </a:rPr>
              <a:t>Robotica; </a:t>
            </a:r>
            <a:r>
              <a:rPr sz="1100" dirty="0">
                <a:latin typeface="Cambria"/>
                <a:cs typeface="Cambria"/>
              </a:rPr>
              <a:t>Hubert </a:t>
            </a:r>
            <a:r>
              <a:rPr sz="1100" spc="-5" dirty="0">
                <a:latin typeface="Cambria"/>
                <a:cs typeface="Cambria"/>
              </a:rPr>
              <a:t>Jaoui, esperto </a:t>
            </a:r>
            <a:r>
              <a:rPr sz="1100" dirty="0">
                <a:latin typeface="Cambria"/>
                <a:cs typeface="Cambria"/>
              </a:rPr>
              <a:t>di </a:t>
            </a:r>
            <a:r>
              <a:rPr sz="1100" spc="-5" dirty="0">
                <a:latin typeface="Cambria"/>
                <a:cs typeface="Cambria"/>
              </a:rPr>
              <a:t>creatività applicata; </a:t>
            </a:r>
            <a:r>
              <a:rPr sz="1100" dirty="0">
                <a:latin typeface="Cambria"/>
                <a:cs typeface="Cambria"/>
              </a:rPr>
              <a:t>e </a:t>
            </a:r>
            <a:r>
              <a:rPr sz="1100" spc="-10" dirty="0">
                <a:latin typeface="Cambria"/>
                <a:cs typeface="Cambria"/>
              </a:rPr>
              <a:t>Ruggero </a:t>
            </a:r>
            <a:r>
              <a:rPr sz="1100" dirty="0">
                <a:latin typeface="Cambria"/>
                <a:cs typeface="Cambria"/>
              </a:rPr>
              <a:t>Poi, </a:t>
            </a:r>
            <a:r>
              <a:rPr sz="1100" spc="-5" dirty="0">
                <a:latin typeface="Cambria"/>
                <a:cs typeface="Cambria"/>
              </a:rPr>
              <a:t>vice presidente  </a:t>
            </a:r>
            <a:r>
              <a:rPr sz="1100" dirty="0">
                <a:latin typeface="Cambria"/>
                <a:cs typeface="Cambria"/>
              </a:rPr>
              <a:t>e</a:t>
            </a:r>
            <a:r>
              <a:rPr sz="1100" spc="5" dirty="0">
                <a:latin typeface="Cambria"/>
                <a:cs typeface="Cambria"/>
              </a:rPr>
              <a:t>s</a:t>
            </a:r>
            <a:r>
              <a:rPr sz="1100" spc="-15" dirty="0">
                <a:latin typeface="Cambria"/>
                <a:cs typeface="Cambria"/>
              </a:rPr>
              <a:t>e</a:t>
            </a:r>
            <a:r>
              <a:rPr sz="1100" dirty="0">
                <a:latin typeface="Cambria"/>
                <a:cs typeface="Cambria"/>
              </a:rPr>
              <a:t>c</a:t>
            </a:r>
            <a:r>
              <a:rPr sz="1100" spc="-5" dirty="0">
                <a:latin typeface="Cambria"/>
                <a:cs typeface="Cambria"/>
              </a:rPr>
              <a:t>u</a:t>
            </a:r>
            <a:r>
              <a:rPr sz="1100" spc="-15" dirty="0">
                <a:latin typeface="Cambria"/>
                <a:cs typeface="Cambria"/>
              </a:rPr>
              <a:t>t</a:t>
            </a:r>
            <a:r>
              <a:rPr sz="1100" dirty="0">
                <a:latin typeface="Cambria"/>
                <a:cs typeface="Cambria"/>
              </a:rPr>
              <a:t>i</a:t>
            </a:r>
            <a:r>
              <a:rPr sz="1100" spc="-5" dirty="0">
                <a:latin typeface="Cambria"/>
                <a:cs typeface="Cambria"/>
              </a:rPr>
              <a:t>v</a:t>
            </a:r>
            <a:r>
              <a:rPr sz="1100" dirty="0">
                <a:latin typeface="Cambria"/>
                <a:cs typeface="Cambria"/>
              </a:rPr>
              <a:t>o			della		</a:t>
            </a:r>
            <a:r>
              <a:rPr sz="1100" spc="-5" dirty="0">
                <a:latin typeface="Cambria"/>
                <a:cs typeface="Cambria"/>
              </a:rPr>
              <a:t>F</a:t>
            </a:r>
            <a:r>
              <a:rPr sz="1100" dirty="0">
                <a:latin typeface="Cambria"/>
                <a:cs typeface="Cambria"/>
              </a:rPr>
              <a:t>onda</a:t>
            </a:r>
            <a:r>
              <a:rPr sz="1100" spc="-15" dirty="0">
                <a:latin typeface="Cambria"/>
                <a:cs typeface="Cambria"/>
              </a:rPr>
              <a:t>z</a:t>
            </a:r>
            <a:r>
              <a:rPr sz="1100" dirty="0">
                <a:latin typeface="Cambria"/>
                <a:cs typeface="Cambria"/>
              </a:rPr>
              <a:t>ione				</a:t>
            </a:r>
            <a:r>
              <a:rPr sz="1100" spc="-5" dirty="0">
                <a:latin typeface="Cambria"/>
                <a:cs typeface="Cambria"/>
              </a:rPr>
              <a:t>Mont</a:t>
            </a:r>
            <a:r>
              <a:rPr sz="1100" spc="-15" dirty="0">
                <a:latin typeface="Cambria"/>
                <a:cs typeface="Cambria"/>
              </a:rPr>
              <a:t>e</a:t>
            </a:r>
            <a:r>
              <a:rPr sz="1100" dirty="0">
                <a:latin typeface="Cambria"/>
                <a:cs typeface="Cambria"/>
              </a:rPr>
              <a:t>s</a:t>
            </a:r>
            <a:r>
              <a:rPr sz="1100" spc="-10" dirty="0">
                <a:latin typeface="Cambria"/>
                <a:cs typeface="Cambria"/>
              </a:rPr>
              <a:t>s</a:t>
            </a:r>
            <a:r>
              <a:rPr sz="1100" dirty="0">
                <a:latin typeface="Cambria"/>
                <a:cs typeface="Cambria"/>
              </a:rPr>
              <a:t>ori			</a:t>
            </a:r>
            <a:r>
              <a:rPr sz="1100" spc="-5" dirty="0">
                <a:latin typeface="Cambria"/>
                <a:cs typeface="Cambria"/>
              </a:rPr>
              <a:t>Ita</a:t>
            </a:r>
            <a:r>
              <a:rPr sz="1100" spc="-10" dirty="0">
                <a:latin typeface="Cambria"/>
                <a:cs typeface="Cambria"/>
              </a:rPr>
              <a:t>l</a:t>
            </a:r>
            <a:r>
              <a:rPr sz="1100" dirty="0">
                <a:latin typeface="Cambria"/>
                <a:cs typeface="Cambria"/>
              </a:rPr>
              <a:t>i</a:t>
            </a:r>
            <a:r>
              <a:rPr sz="1100" spc="-15" dirty="0">
                <a:latin typeface="Cambria"/>
                <a:cs typeface="Cambria"/>
              </a:rPr>
              <a:t>a</a:t>
            </a:r>
            <a:r>
              <a:rPr sz="1100" dirty="0">
                <a:latin typeface="Cambria"/>
                <a:cs typeface="Cambria"/>
              </a:rPr>
              <a:t>.  </a:t>
            </a:r>
            <a:r>
              <a:rPr sz="1100" spc="-5" dirty="0">
                <a:latin typeface="Cambria"/>
                <a:cs typeface="Cambria"/>
              </a:rPr>
              <a:t>L’immagine identificativa della seconda edizione </a:t>
            </a:r>
            <a:r>
              <a:rPr sz="1100" dirty="0">
                <a:latin typeface="Cambria"/>
                <a:cs typeface="Cambria"/>
              </a:rPr>
              <a:t>del </a:t>
            </a:r>
            <a:r>
              <a:rPr sz="1100" spc="-5" dirty="0">
                <a:latin typeface="Cambria"/>
                <a:cs typeface="Cambria"/>
              </a:rPr>
              <a:t>Festival porta la firma </a:t>
            </a:r>
            <a:r>
              <a:rPr sz="1100" spc="-10" dirty="0">
                <a:latin typeface="Cambria"/>
                <a:cs typeface="Cambria"/>
              </a:rPr>
              <a:t>di </a:t>
            </a:r>
            <a:r>
              <a:rPr sz="1100" spc="-5" dirty="0">
                <a:latin typeface="Cambria"/>
                <a:cs typeface="Cambria"/>
              </a:rPr>
              <a:t>Eva Montanari,  </a:t>
            </a:r>
            <a:r>
              <a:rPr sz="1100" dirty="0">
                <a:latin typeface="Cambria"/>
                <a:cs typeface="Cambria"/>
              </a:rPr>
              <a:t>i</a:t>
            </a:r>
            <a:r>
              <a:rPr sz="1100" spc="-5" dirty="0">
                <a:latin typeface="Cambria"/>
                <a:cs typeface="Cambria"/>
              </a:rPr>
              <a:t>ll</a:t>
            </a:r>
            <a:r>
              <a:rPr sz="1100" spc="-10" dirty="0">
                <a:latin typeface="Cambria"/>
                <a:cs typeface="Cambria"/>
              </a:rPr>
              <a:t>u</a:t>
            </a:r>
            <a:r>
              <a:rPr sz="1100" dirty="0">
                <a:latin typeface="Cambria"/>
                <a:cs typeface="Cambria"/>
              </a:rPr>
              <a:t>s</a:t>
            </a:r>
            <a:r>
              <a:rPr sz="1100" spc="-5" dirty="0">
                <a:latin typeface="Cambria"/>
                <a:cs typeface="Cambria"/>
              </a:rPr>
              <a:t>trat</a:t>
            </a:r>
            <a:r>
              <a:rPr sz="1100" spc="-20" dirty="0">
                <a:latin typeface="Cambria"/>
                <a:cs typeface="Cambria"/>
              </a:rPr>
              <a:t>r</a:t>
            </a:r>
            <a:r>
              <a:rPr sz="1100" dirty="0">
                <a:latin typeface="Cambria"/>
                <a:cs typeface="Cambria"/>
              </a:rPr>
              <a:t>ice		e	</a:t>
            </a:r>
            <a:r>
              <a:rPr sz="1100" spc="-5" dirty="0">
                <a:latin typeface="Cambria"/>
                <a:cs typeface="Cambria"/>
              </a:rPr>
              <a:t>art</a:t>
            </a:r>
            <a:r>
              <a:rPr sz="1100" dirty="0">
                <a:latin typeface="Cambria"/>
                <a:cs typeface="Cambria"/>
              </a:rPr>
              <a:t>is</a:t>
            </a:r>
            <a:r>
              <a:rPr sz="1100" spc="-5" dirty="0">
                <a:latin typeface="Cambria"/>
                <a:cs typeface="Cambria"/>
              </a:rPr>
              <a:t>t</a:t>
            </a:r>
            <a:r>
              <a:rPr sz="1100" dirty="0">
                <a:latin typeface="Cambria"/>
                <a:cs typeface="Cambria"/>
              </a:rPr>
              <a:t>a			di		fa</a:t>
            </a:r>
            <a:r>
              <a:rPr sz="1100" spc="5" dirty="0">
                <a:latin typeface="Cambria"/>
                <a:cs typeface="Cambria"/>
              </a:rPr>
              <a:t>m</a:t>
            </a:r>
            <a:r>
              <a:rPr sz="1100" dirty="0">
                <a:latin typeface="Cambria"/>
                <a:cs typeface="Cambria"/>
              </a:rPr>
              <a:t>a	i</a:t>
            </a:r>
            <a:r>
              <a:rPr sz="1100" spc="-5" dirty="0">
                <a:latin typeface="Cambria"/>
                <a:cs typeface="Cambria"/>
              </a:rPr>
              <a:t>nter</a:t>
            </a:r>
            <a:r>
              <a:rPr sz="1100" spc="-10" dirty="0">
                <a:latin typeface="Cambria"/>
                <a:cs typeface="Cambria"/>
              </a:rPr>
              <a:t>n</a:t>
            </a:r>
            <a:r>
              <a:rPr sz="1100" spc="-5" dirty="0">
                <a:latin typeface="Cambria"/>
                <a:cs typeface="Cambria"/>
              </a:rPr>
              <a:t>azi</a:t>
            </a:r>
            <a:r>
              <a:rPr sz="1100" dirty="0">
                <a:latin typeface="Cambria"/>
                <a:cs typeface="Cambria"/>
              </a:rPr>
              <a:t>ona</a:t>
            </a:r>
            <a:r>
              <a:rPr sz="1100" spc="-15" dirty="0">
                <a:latin typeface="Cambria"/>
                <a:cs typeface="Cambria"/>
              </a:rPr>
              <a:t>l</a:t>
            </a:r>
            <a:r>
              <a:rPr sz="1100" dirty="0">
                <a:latin typeface="Cambria"/>
                <a:cs typeface="Cambria"/>
              </a:rPr>
              <a:t>e.  </a:t>
            </a:r>
            <a:r>
              <a:rPr sz="1100" spc="-5" dirty="0">
                <a:latin typeface="Cambria"/>
                <a:cs typeface="Cambria"/>
              </a:rPr>
              <a:t>La manifestazione, che </a:t>
            </a:r>
            <a:r>
              <a:rPr sz="1100" dirty="0">
                <a:latin typeface="Cambria"/>
                <a:cs typeface="Cambria"/>
              </a:rPr>
              <a:t>ha il </a:t>
            </a:r>
            <a:r>
              <a:rPr sz="1100" spc="-5" dirty="0">
                <a:latin typeface="Cambria"/>
                <a:cs typeface="Cambria"/>
              </a:rPr>
              <a:t>patrocinio dell’UNESCO </a:t>
            </a:r>
            <a:r>
              <a:rPr sz="1100" dirty="0">
                <a:latin typeface="Cambria"/>
                <a:cs typeface="Cambria"/>
              </a:rPr>
              <a:t>e del </a:t>
            </a:r>
            <a:r>
              <a:rPr sz="1100" spc="-5" dirty="0">
                <a:latin typeface="Cambria"/>
                <a:cs typeface="Cambria"/>
              </a:rPr>
              <a:t>Ministero dei Beni </a:t>
            </a:r>
            <a:r>
              <a:rPr sz="1100" dirty="0">
                <a:latin typeface="Cambria"/>
                <a:cs typeface="Cambria"/>
              </a:rPr>
              <a:t>e delle </a:t>
            </a:r>
            <a:r>
              <a:rPr sz="1100" spc="-5" dirty="0">
                <a:latin typeface="Cambria"/>
                <a:cs typeface="Cambria"/>
              </a:rPr>
              <a:t>Attività Culturali </a:t>
            </a:r>
            <a:r>
              <a:rPr sz="1100" dirty="0">
                <a:latin typeface="Cambria"/>
                <a:cs typeface="Cambria"/>
              </a:rPr>
              <a:t>e  del </a:t>
            </a:r>
            <a:r>
              <a:rPr sz="1100" spc="-5" dirty="0">
                <a:latin typeface="Cambria"/>
                <a:cs typeface="Cambria"/>
              </a:rPr>
              <a:t>Turismo, </a:t>
            </a:r>
            <a:r>
              <a:rPr sz="1100" dirty="0">
                <a:latin typeface="Cambria"/>
                <a:cs typeface="Cambria"/>
              </a:rPr>
              <a:t>ha </a:t>
            </a:r>
            <a:r>
              <a:rPr sz="1100" spc="-5" dirty="0">
                <a:latin typeface="Cambria"/>
                <a:cs typeface="Cambria"/>
              </a:rPr>
              <a:t>ottenuto </a:t>
            </a:r>
            <a:r>
              <a:rPr sz="1100" dirty="0">
                <a:latin typeface="Cambria"/>
                <a:cs typeface="Cambria"/>
              </a:rPr>
              <a:t>nella </a:t>
            </a:r>
            <a:r>
              <a:rPr sz="1100" spc="-5" dirty="0">
                <a:latin typeface="Cambria"/>
                <a:cs typeface="Cambria"/>
              </a:rPr>
              <a:t>prima </a:t>
            </a:r>
            <a:r>
              <a:rPr sz="1100" dirty="0">
                <a:latin typeface="Cambria"/>
                <a:cs typeface="Cambria"/>
              </a:rPr>
              <a:t>edizione </a:t>
            </a:r>
            <a:r>
              <a:rPr sz="1100" spc="-5" dirty="0">
                <a:latin typeface="Cambria"/>
                <a:cs typeface="Cambria"/>
              </a:rPr>
              <a:t>la Medaglia </a:t>
            </a:r>
            <a:r>
              <a:rPr sz="1100" dirty="0">
                <a:latin typeface="Cambria"/>
                <a:cs typeface="Cambria"/>
              </a:rPr>
              <a:t>del </a:t>
            </a:r>
            <a:r>
              <a:rPr sz="1100" spc="-5" dirty="0">
                <a:latin typeface="Cambria"/>
                <a:cs typeface="Cambria"/>
              </a:rPr>
              <a:t>Presidente </a:t>
            </a:r>
            <a:r>
              <a:rPr sz="1100" dirty="0">
                <a:latin typeface="Cambria"/>
                <a:cs typeface="Cambria"/>
              </a:rPr>
              <a:t>della </a:t>
            </a:r>
            <a:r>
              <a:rPr sz="1100" spc="-5" dirty="0">
                <a:latin typeface="Cambria"/>
                <a:cs typeface="Cambria"/>
              </a:rPr>
              <a:t>Repubblica.  Il Festival si inserisce nel più ampio </a:t>
            </a:r>
            <a:r>
              <a:rPr sz="1100" dirty="0">
                <a:latin typeface="Cambria"/>
                <a:cs typeface="Cambria"/>
              </a:rPr>
              <a:t>e </a:t>
            </a:r>
            <a:r>
              <a:rPr sz="1100" spc="-5" dirty="0">
                <a:latin typeface="Cambria"/>
                <a:cs typeface="Cambria"/>
              </a:rPr>
              <a:t>articolato piano d’azione </a:t>
            </a:r>
            <a:r>
              <a:rPr sz="1100" dirty="0">
                <a:latin typeface="Cambria"/>
                <a:cs typeface="Cambria"/>
              </a:rPr>
              <a:t>a </a:t>
            </a:r>
            <a:r>
              <a:rPr sz="1100" spc="-5" dirty="0">
                <a:latin typeface="Cambria"/>
                <a:cs typeface="Cambria"/>
              </a:rPr>
              <a:t>sostegno </a:t>
            </a:r>
            <a:r>
              <a:rPr sz="1100" dirty="0">
                <a:latin typeface="Cambria"/>
                <a:cs typeface="Cambria"/>
              </a:rPr>
              <a:t>dell’arte e </a:t>
            </a:r>
            <a:r>
              <a:rPr sz="1100" spc="-5" dirty="0">
                <a:latin typeface="Cambria"/>
                <a:cs typeface="Cambria"/>
              </a:rPr>
              <a:t>della cultura  messo </a:t>
            </a:r>
            <a:r>
              <a:rPr sz="1100" dirty="0">
                <a:latin typeface="Cambria"/>
                <a:cs typeface="Cambria"/>
              </a:rPr>
              <a:t>a </a:t>
            </a:r>
            <a:r>
              <a:rPr sz="1100" spc="-5" dirty="0">
                <a:latin typeface="Cambria"/>
                <a:cs typeface="Cambria"/>
              </a:rPr>
              <a:t>punto dall’Abicon le banche per </a:t>
            </a:r>
            <a:r>
              <a:rPr sz="1100" dirty="0">
                <a:latin typeface="Cambria"/>
                <a:cs typeface="Cambria"/>
              </a:rPr>
              <a:t>dare </a:t>
            </a:r>
            <a:r>
              <a:rPr sz="1100" spc="-5" dirty="0">
                <a:latin typeface="Cambria"/>
                <a:cs typeface="Cambria"/>
              </a:rPr>
              <a:t>il proprio contributo </a:t>
            </a:r>
            <a:r>
              <a:rPr sz="1100" dirty="0">
                <a:latin typeface="Cambria"/>
                <a:cs typeface="Cambria"/>
              </a:rPr>
              <a:t>di </a:t>
            </a:r>
            <a:r>
              <a:rPr sz="1100" spc="-5" dirty="0">
                <a:latin typeface="Cambria"/>
                <a:cs typeface="Cambria"/>
              </a:rPr>
              <a:t>settore alla tutela </a:t>
            </a:r>
            <a:r>
              <a:rPr sz="1100" dirty="0">
                <a:latin typeface="Cambria"/>
                <a:cs typeface="Cambria"/>
              </a:rPr>
              <a:t>e </a:t>
            </a:r>
            <a:r>
              <a:rPr sz="1100" spc="-5" dirty="0">
                <a:latin typeface="Cambria"/>
                <a:cs typeface="Cambria"/>
              </a:rPr>
              <a:t>alla  </a:t>
            </a:r>
            <a:r>
              <a:rPr sz="1100" dirty="0">
                <a:latin typeface="Cambria"/>
                <a:cs typeface="Cambria"/>
              </a:rPr>
              <a:t>condi</a:t>
            </a:r>
            <a:r>
              <a:rPr sz="1100" spc="-15" dirty="0">
                <a:latin typeface="Cambria"/>
                <a:cs typeface="Cambria"/>
              </a:rPr>
              <a:t>v</a:t>
            </a:r>
            <a:r>
              <a:rPr sz="1100" dirty="0">
                <a:latin typeface="Cambria"/>
                <a:cs typeface="Cambria"/>
              </a:rPr>
              <a:t>i</a:t>
            </a:r>
            <a:r>
              <a:rPr sz="1100" spc="-10" dirty="0">
                <a:latin typeface="Cambria"/>
                <a:cs typeface="Cambria"/>
              </a:rPr>
              <a:t>s</a:t>
            </a:r>
            <a:r>
              <a:rPr sz="1100" dirty="0">
                <a:latin typeface="Cambria"/>
                <a:cs typeface="Cambria"/>
              </a:rPr>
              <a:t>ione	</a:t>
            </a:r>
            <a:r>
              <a:rPr sz="1100" spc="-15" dirty="0">
                <a:latin typeface="Cambria"/>
                <a:cs typeface="Cambria"/>
              </a:rPr>
              <a:t>d</a:t>
            </a:r>
            <a:r>
              <a:rPr sz="1100" dirty="0">
                <a:latin typeface="Cambria"/>
                <a:cs typeface="Cambria"/>
              </a:rPr>
              <a:t>e</a:t>
            </a:r>
            <a:r>
              <a:rPr sz="1100" spc="-10" dirty="0">
                <a:latin typeface="Cambria"/>
                <a:cs typeface="Cambria"/>
              </a:rPr>
              <a:t>l</a:t>
            </a:r>
            <a:r>
              <a:rPr sz="1100" spc="-5" dirty="0">
                <a:latin typeface="Cambria"/>
                <a:cs typeface="Cambria"/>
              </a:rPr>
              <a:t>l’im</a:t>
            </a:r>
            <a:r>
              <a:rPr sz="1100" dirty="0">
                <a:latin typeface="Cambria"/>
                <a:cs typeface="Cambria"/>
              </a:rPr>
              <a:t>me</a:t>
            </a:r>
            <a:r>
              <a:rPr sz="1100" spc="-15" dirty="0">
                <a:latin typeface="Cambria"/>
                <a:cs typeface="Cambria"/>
              </a:rPr>
              <a:t>n</a:t>
            </a:r>
            <a:r>
              <a:rPr sz="1100" dirty="0">
                <a:latin typeface="Cambria"/>
                <a:cs typeface="Cambria"/>
              </a:rPr>
              <a:t>so			</a:t>
            </a:r>
            <a:r>
              <a:rPr sz="1100" spc="-5" dirty="0">
                <a:latin typeface="Cambria"/>
                <a:cs typeface="Cambria"/>
              </a:rPr>
              <a:t>pat</a:t>
            </a:r>
            <a:r>
              <a:rPr sz="1100" spc="-15" dirty="0">
                <a:latin typeface="Cambria"/>
                <a:cs typeface="Cambria"/>
              </a:rPr>
              <a:t>r</a:t>
            </a:r>
            <a:r>
              <a:rPr sz="1100" spc="-10" dirty="0">
                <a:latin typeface="Cambria"/>
                <a:cs typeface="Cambria"/>
              </a:rPr>
              <a:t>i</a:t>
            </a:r>
            <a:r>
              <a:rPr sz="1100" dirty="0">
                <a:latin typeface="Cambria"/>
                <a:cs typeface="Cambria"/>
              </a:rPr>
              <a:t>mon</a:t>
            </a:r>
            <a:r>
              <a:rPr sz="1100" spc="-10" dirty="0">
                <a:latin typeface="Cambria"/>
                <a:cs typeface="Cambria"/>
              </a:rPr>
              <a:t>i</a:t>
            </a:r>
            <a:r>
              <a:rPr sz="1100" dirty="0">
                <a:latin typeface="Cambria"/>
                <a:cs typeface="Cambria"/>
              </a:rPr>
              <a:t>o	s</a:t>
            </a:r>
            <a:r>
              <a:rPr sz="1100" spc="-15" dirty="0">
                <a:latin typeface="Cambria"/>
                <a:cs typeface="Cambria"/>
              </a:rPr>
              <a:t>t</a:t>
            </a:r>
            <a:r>
              <a:rPr sz="1100" dirty="0">
                <a:latin typeface="Cambria"/>
                <a:cs typeface="Cambria"/>
              </a:rPr>
              <a:t>or</a:t>
            </a:r>
            <a:r>
              <a:rPr sz="1100" spc="-10" dirty="0">
                <a:latin typeface="Cambria"/>
                <a:cs typeface="Cambria"/>
              </a:rPr>
              <a:t>i</a:t>
            </a:r>
            <a:r>
              <a:rPr sz="1100" dirty="0">
                <a:latin typeface="Cambria"/>
                <a:cs typeface="Cambria"/>
              </a:rPr>
              <a:t>co</a:t>
            </a:r>
            <a:r>
              <a:rPr sz="1100" spc="5" dirty="0">
                <a:latin typeface="Cambria"/>
                <a:cs typeface="Cambria"/>
              </a:rPr>
              <a:t>-</a:t>
            </a:r>
            <a:r>
              <a:rPr sz="1100" spc="-5" dirty="0">
                <a:latin typeface="Cambria"/>
                <a:cs typeface="Cambria"/>
              </a:rPr>
              <a:t>a</a:t>
            </a:r>
            <a:r>
              <a:rPr sz="1100" spc="-15" dirty="0">
                <a:latin typeface="Cambria"/>
                <a:cs typeface="Cambria"/>
              </a:rPr>
              <a:t>r</a:t>
            </a:r>
            <a:r>
              <a:rPr sz="1100" spc="-5" dirty="0">
                <a:latin typeface="Cambria"/>
                <a:cs typeface="Cambria"/>
              </a:rPr>
              <a:t>t</a:t>
            </a:r>
            <a:r>
              <a:rPr sz="1100" dirty="0">
                <a:latin typeface="Cambria"/>
                <a:cs typeface="Cambria"/>
              </a:rPr>
              <a:t>is</a:t>
            </a:r>
            <a:r>
              <a:rPr sz="1100" spc="-15" dirty="0">
                <a:latin typeface="Cambria"/>
                <a:cs typeface="Cambria"/>
              </a:rPr>
              <a:t>t</a:t>
            </a:r>
            <a:r>
              <a:rPr sz="1100" dirty="0">
                <a:latin typeface="Cambria"/>
                <a:cs typeface="Cambria"/>
              </a:rPr>
              <a:t>i</a:t>
            </a:r>
            <a:r>
              <a:rPr sz="1100" spc="-10" dirty="0">
                <a:latin typeface="Cambria"/>
                <a:cs typeface="Cambria"/>
              </a:rPr>
              <a:t>c</a:t>
            </a:r>
            <a:r>
              <a:rPr sz="1100" dirty="0">
                <a:latin typeface="Cambria"/>
                <a:cs typeface="Cambria"/>
              </a:rPr>
              <a:t>o		</a:t>
            </a:r>
            <a:r>
              <a:rPr sz="1100" spc="-5" dirty="0">
                <a:latin typeface="Cambria"/>
                <a:cs typeface="Cambria"/>
              </a:rPr>
              <a:t>nazi</a:t>
            </a:r>
            <a:r>
              <a:rPr sz="1100" dirty="0">
                <a:latin typeface="Cambria"/>
                <a:cs typeface="Cambria"/>
              </a:rPr>
              <a:t>onale.  </a:t>
            </a:r>
            <a:r>
              <a:rPr sz="1100" spc="-5" dirty="0">
                <a:latin typeface="Cambria"/>
                <a:cs typeface="Cambria"/>
              </a:rPr>
              <a:t>Le informazioni </a:t>
            </a:r>
            <a:r>
              <a:rPr sz="1100" dirty="0">
                <a:latin typeface="Cambria"/>
                <a:cs typeface="Cambria"/>
              </a:rPr>
              <a:t>e i </a:t>
            </a:r>
            <a:r>
              <a:rPr sz="1100" spc="-5" dirty="0">
                <a:latin typeface="Cambria"/>
                <a:cs typeface="Cambria"/>
              </a:rPr>
              <a:t>dettagli su eventi, città </a:t>
            </a:r>
            <a:r>
              <a:rPr sz="1100" dirty="0">
                <a:latin typeface="Cambria"/>
                <a:cs typeface="Cambria"/>
              </a:rPr>
              <a:t>e </a:t>
            </a:r>
            <a:r>
              <a:rPr sz="1100" spc="-5" dirty="0">
                <a:latin typeface="Cambria"/>
                <a:cs typeface="Cambria"/>
              </a:rPr>
              <a:t>sedi </a:t>
            </a:r>
            <a:r>
              <a:rPr sz="1100" dirty="0">
                <a:latin typeface="Cambria"/>
                <a:cs typeface="Cambria"/>
              </a:rPr>
              <a:t>della </a:t>
            </a:r>
            <a:r>
              <a:rPr sz="1100" spc="-5" dirty="0">
                <a:latin typeface="Cambria"/>
                <a:cs typeface="Cambria"/>
              </a:rPr>
              <a:t>manifestazione </a:t>
            </a:r>
            <a:r>
              <a:rPr sz="1100" dirty="0">
                <a:latin typeface="Cambria"/>
                <a:cs typeface="Cambria"/>
              </a:rPr>
              <a:t>saranno </a:t>
            </a:r>
            <a:r>
              <a:rPr sz="1100" spc="-5" dirty="0">
                <a:latin typeface="Cambria"/>
                <a:cs typeface="Cambria"/>
              </a:rPr>
              <a:t>disponibili sul sito  </a:t>
            </a:r>
            <a:r>
              <a:rPr sz="1100" u="sng" spc="-5" dirty="0">
                <a:solidFill>
                  <a:srgbClr val="0000FF"/>
                </a:solidFill>
                <a:uFill>
                  <a:solidFill>
                    <a:srgbClr val="0000FF"/>
                  </a:solidFill>
                </a:uFill>
                <a:latin typeface="Cambria"/>
                <a:cs typeface="Cambria"/>
                <a:hlinkClick r:id="rId3"/>
              </a:rPr>
              <a:t>www.festivalculturacreativa.it</a:t>
            </a:r>
            <a:r>
              <a:rPr sz="1100" spc="-5" dirty="0">
                <a:latin typeface="Cambria"/>
                <a:cs typeface="Cambria"/>
                <a:hlinkClick r:id="rId3"/>
              </a:rPr>
              <a:t>. </a:t>
            </a:r>
            <a:r>
              <a:rPr sz="1100" b="1" spc="-5" dirty="0">
                <a:latin typeface="Cambria"/>
                <a:cs typeface="Cambria"/>
              </a:rPr>
              <a:t>(aise)</a:t>
            </a:r>
            <a:endParaRPr sz="1100">
              <a:latin typeface="Cambria"/>
              <a:cs typeface="Cambria"/>
            </a:endParaRP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Wdi.it</a:t>
            </a:r>
            <a:endParaRPr sz="1600">
              <a:latin typeface="Arial"/>
              <a:cs typeface="Arial"/>
            </a:endParaRPr>
          </a:p>
          <a:p>
            <a:pPr marL="12700">
              <a:lnSpc>
                <a:spcPts val="1880"/>
              </a:lnSpc>
            </a:pPr>
            <a:r>
              <a:rPr sz="1600" b="1" spc="-5" dirty="0">
                <a:latin typeface="Arial"/>
                <a:cs typeface="Arial"/>
              </a:rPr>
              <a:t>23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118485" y="2119883"/>
            <a:ext cx="1323339" cy="80886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132205" y="3353942"/>
            <a:ext cx="5153025" cy="4953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60730" y="4401311"/>
            <a:ext cx="5943600" cy="5476633"/>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Askanews</a:t>
            </a:r>
            <a:endParaRPr sz="1600">
              <a:latin typeface="Arial"/>
              <a:cs typeface="Arial"/>
            </a:endParaRPr>
          </a:p>
          <a:p>
            <a:pPr marL="12700">
              <a:lnSpc>
                <a:spcPts val="1880"/>
              </a:lnSpc>
            </a:pPr>
            <a:r>
              <a:rPr sz="1600" b="1" spc="-5" dirty="0">
                <a:latin typeface="Arial"/>
                <a:cs typeface="Arial"/>
              </a:rPr>
              <a:t>11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750565"/>
            <a:ext cx="6148705" cy="3673475"/>
          </a:xfrm>
          <a:prstGeom prst="rect">
            <a:avLst/>
          </a:prstGeom>
        </p:spPr>
        <p:txBody>
          <a:bodyPr vert="horz" wrap="square" lIns="0" tIns="12065" rIns="0" bIns="0" rtlCol="0">
            <a:spAutoFit/>
          </a:bodyPr>
          <a:lstStyle/>
          <a:p>
            <a:pPr marL="12700" marR="7620" algn="just">
              <a:lnSpc>
                <a:spcPct val="116900"/>
              </a:lnSpc>
              <a:spcBef>
                <a:spcPts val="95"/>
              </a:spcBef>
            </a:pPr>
            <a:r>
              <a:rPr sz="1200" b="1" spc="-5" dirty="0">
                <a:latin typeface="Calibri"/>
                <a:cs typeface="Calibri"/>
              </a:rPr>
              <a:t>Milano</a:t>
            </a:r>
            <a:r>
              <a:rPr sz="1200" spc="-5" dirty="0">
                <a:latin typeface="Calibri"/>
                <a:cs typeface="Calibri"/>
              </a:rPr>
              <a:t>, (askanews) </a:t>
            </a:r>
            <a:r>
              <a:rPr sz="1200" dirty="0">
                <a:latin typeface="Calibri"/>
                <a:cs typeface="Calibri"/>
              </a:rPr>
              <a:t>- </a:t>
            </a:r>
            <a:r>
              <a:rPr sz="1200" spc="-5" dirty="0">
                <a:latin typeface="Calibri"/>
                <a:cs typeface="Calibri"/>
              </a:rPr>
              <a:t>Torna </a:t>
            </a:r>
            <a:r>
              <a:rPr sz="1200" dirty="0">
                <a:latin typeface="Calibri"/>
                <a:cs typeface="Calibri"/>
              </a:rPr>
              <a:t>il </a:t>
            </a:r>
            <a:r>
              <a:rPr sz="1200" spc="-5" dirty="0">
                <a:latin typeface="Calibri"/>
                <a:cs typeface="Calibri"/>
              </a:rPr>
              <a:t>Festival </a:t>
            </a:r>
            <a:r>
              <a:rPr sz="1200" dirty="0">
                <a:latin typeface="Calibri"/>
                <a:cs typeface="Calibri"/>
              </a:rPr>
              <a:t>della </a:t>
            </a:r>
            <a:r>
              <a:rPr sz="1200" spc="-5" dirty="0">
                <a:latin typeface="Calibri"/>
                <a:cs typeface="Calibri"/>
              </a:rPr>
              <a:t>Cultura Creativa. Dal </a:t>
            </a:r>
            <a:r>
              <a:rPr sz="1200" dirty="0">
                <a:latin typeface="Calibri"/>
                <a:cs typeface="Calibri"/>
              </a:rPr>
              <a:t>16 al </a:t>
            </a:r>
            <a:r>
              <a:rPr sz="1200" spc="-5" dirty="0">
                <a:latin typeface="Calibri"/>
                <a:cs typeface="Calibri"/>
              </a:rPr>
              <a:t>22marzo </a:t>
            </a:r>
            <a:r>
              <a:rPr sz="1200" dirty="0">
                <a:latin typeface="Calibri"/>
                <a:cs typeface="Calibri"/>
              </a:rPr>
              <a:t>va </a:t>
            </a:r>
            <a:r>
              <a:rPr sz="1200" spc="-10" dirty="0">
                <a:latin typeface="Calibri"/>
                <a:cs typeface="Calibri"/>
              </a:rPr>
              <a:t>in </a:t>
            </a:r>
            <a:r>
              <a:rPr sz="1200" spc="-5" dirty="0">
                <a:latin typeface="Calibri"/>
                <a:cs typeface="Calibri"/>
              </a:rPr>
              <a:t>scena </a:t>
            </a:r>
            <a:r>
              <a:rPr sz="1200" spc="-10" dirty="0">
                <a:latin typeface="Calibri"/>
                <a:cs typeface="Calibri"/>
              </a:rPr>
              <a:t>la  </a:t>
            </a:r>
            <a:r>
              <a:rPr sz="1200" spc="-5" dirty="0">
                <a:latin typeface="Calibri"/>
                <a:cs typeface="Calibri"/>
              </a:rPr>
              <a:t>seconda edizione della manifestazione </a:t>
            </a:r>
            <a:r>
              <a:rPr sz="1200" dirty="0">
                <a:latin typeface="Calibri"/>
                <a:cs typeface="Calibri"/>
              </a:rPr>
              <a:t>per </a:t>
            </a:r>
            <a:r>
              <a:rPr sz="1200" spc="-5" dirty="0">
                <a:latin typeface="Calibri"/>
                <a:cs typeface="Calibri"/>
              </a:rPr>
              <a:t>ragazzi organizzata </a:t>
            </a:r>
            <a:r>
              <a:rPr sz="1200" dirty="0">
                <a:latin typeface="Calibri"/>
                <a:cs typeface="Calibri"/>
              </a:rPr>
              <a:t>dalle </a:t>
            </a:r>
            <a:r>
              <a:rPr sz="1200" spc="-5" dirty="0">
                <a:latin typeface="Calibri"/>
                <a:cs typeface="Calibri"/>
              </a:rPr>
              <a:t>banche con </a:t>
            </a:r>
            <a:r>
              <a:rPr sz="1200" dirty="0">
                <a:latin typeface="Calibri"/>
                <a:cs typeface="Calibri"/>
              </a:rPr>
              <a:t>il </a:t>
            </a:r>
            <a:r>
              <a:rPr sz="1200" spc="-5" dirty="0">
                <a:latin typeface="Calibri"/>
                <a:cs typeface="Calibri"/>
              </a:rPr>
              <a:t>coordinamento  </a:t>
            </a:r>
            <a:r>
              <a:rPr sz="1200" dirty="0">
                <a:latin typeface="Calibri"/>
                <a:cs typeface="Calibri"/>
              </a:rPr>
              <a:t>dell'Abi, </a:t>
            </a:r>
            <a:r>
              <a:rPr sz="1200" spc="-5" dirty="0">
                <a:latin typeface="Calibri"/>
                <a:cs typeface="Calibri"/>
              </a:rPr>
              <a:t>che propone oltre ottanta iniziative dedicate </a:t>
            </a:r>
            <a:r>
              <a:rPr sz="1200" dirty="0">
                <a:latin typeface="Calibri"/>
                <a:cs typeface="Calibri"/>
              </a:rPr>
              <a:t>ad </a:t>
            </a:r>
            <a:r>
              <a:rPr sz="1200" spc="-5" dirty="0">
                <a:latin typeface="Calibri"/>
                <a:cs typeface="Calibri"/>
              </a:rPr>
              <a:t>arte, archeologia, musica, canto, lettura,  teatro, robotica, </a:t>
            </a:r>
            <a:r>
              <a:rPr sz="1200" dirty="0">
                <a:latin typeface="Calibri"/>
                <a:cs typeface="Calibri"/>
              </a:rPr>
              <a:t>nuove</a:t>
            </a:r>
            <a:r>
              <a:rPr sz="1200" spc="-15" dirty="0">
                <a:latin typeface="Calibri"/>
                <a:cs typeface="Calibri"/>
              </a:rPr>
              <a:t> </a:t>
            </a:r>
            <a:r>
              <a:rPr sz="1200" spc="-5" dirty="0">
                <a:latin typeface="Calibri"/>
                <a:cs typeface="Calibri"/>
              </a:rPr>
              <a:t>tecnologie.</a:t>
            </a:r>
            <a:endParaRPr sz="1200">
              <a:latin typeface="Calibri"/>
              <a:cs typeface="Calibri"/>
            </a:endParaRPr>
          </a:p>
          <a:p>
            <a:pPr>
              <a:lnSpc>
                <a:spcPct val="100000"/>
              </a:lnSpc>
              <a:spcBef>
                <a:spcPts val="15"/>
              </a:spcBef>
            </a:pPr>
            <a:endParaRPr sz="1400">
              <a:latin typeface="Times New Roman"/>
              <a:cs typeface="Times New Roman"/>
            </a:endParaRPr>
          </a:p>
          <a:p>
            <a:pPr marL="12700" marR="5080" algn="just">
              <a:lnSpc>
                <a:spcPct val="101400"/>
              </a:lnSpc>
            </a:pPr>
            <a:r>
              <a:rPr sz="1200" dirty="0">
                <a:latin typeface="Calibri"/>
                <a:cs typeface="Calibri"/>
              </a:rPr>
              <a:t>Ad </a:t>
            </a:r>
            <a:r>
              <a:rPr sz="1200" spc="-5" dirty="0">
                <a:latin typeface="Calibri"/>
                <a:cs typeface="Calibri"/>
              </a:rPr>
              <a:t>oltre 10 </a:t>
            </a:r>
            <a:r>
              <a:rPr sz="1200" dirty="0">
                <a:latin typeface="Calibri"/>
                <a:cs typeface="Calibri"/>
              </a:rPr>
              <a:t>mila </a:t>
            </a:r>
            <a:r>
              <a:rPr sz="1200" spc="-5" dirty="0">
                <a:latin typeface="Calibri"/>
                <a:cs typeface="Calibri"/>
              </a:rPr>
              <a:t>giovanissimi </a:t>
            </a:r>
            <a:r>
              <a:rPr sz="1200" dirty="0">
                <a:latin typeface="Calibri"/>
                <a:cs typeface="Calibri"/>
              </a:rPr>
              <a:t>in </a:t>
            </a:r>
            <a:r>
              <a:rPr sz="1200" spc="-5" dirty="0">
                <a:latin typeface="Calibri"/>
                <a:cs typeface="Calibri"/>
              </a:rPr>
              <a:t>tutta Italia viene proposto </a:t>
            </a:r>
            <a:r>
              <a:rPr sz="1200" spc="-10" dirty="0">
                <a:latin typeface="Calibri"/>
                <a:cs typeface="Calibri"/>
              </a:rPr>
              <a:t>il </a:t>
            </a:r>
            <a:r>
              <a:rPr sz="1200" spc="-5" dirty="0">
                <a:latin typeface="Calibri"/>
                <a:cs typeface="Calibri"/>
              </a:rPr>
              <a:t>teme "L'alfabeto </a:t>
            </a:r>
            <a:r>
              <a:rPr sz="1200" dirty="0">
                <a:latin typeface="Calibri"/>
                <a:cs typeface="Calibri"/>
              </a:rPr>
              <a:t>del </a:t>
            </a:r>
            <a:r>
              <a:rPr sz="1200" spc="-5" dirty="0">
                <a:latin typeface="Calibri"/>
                <a:cs typeface="Calibri"/>
              </a:rPr>
              <a:t>Mondo.  Leggiamo </a:t>
            </a:r>
            <a:r>
              <a:rPr sz="1200" dirty="0">
                <a:latin typeface="Calibri"/>
                <a:cs typeface="Calibri"/>
              </a:rPr>
              <a:t>i </a:t>
            </a:r>
            <a:r>
              <a:rPr sz="1200" spc="-5" dirty="0">
                <a:latin typeface="Calibri"/>
                <a:cs typeface="Calibri"/>
              </a:rPr>
              <a:t>segni intorno </a:t>
            </a:r>
            <a:r>
              <a:rPr sz="1200" dirty="0">
                <a:latin typeface="Calibri"/>
                <a:cs typeface="Calibri"/>
              </a:rPr>
              <a:t>a noi e </a:t>
            </a:r>
            <a:r>
              <a:rPr sz="1200" spc="-5" dirty="0">
                <a:latin typeface="Calibri"/>
                <a:cs typeface="Calibri"/>
              </a:rPr>
              <a:t>raccontiamo". Agli studenti </a:t>
            </a:r>
            <a:r>
              <a:rPr sz="1200" dirty="0">
                <a:latin typeface="Calibri"/>
                <a:cs typeface="Calibri"/>
              </a:rPr>
              <a:t>tra i 6 ai 13 </a:t>
            </a:r>
            <a:r>
              <a:rPr sz="1200" spc="-5" dirty="0">
                <a:latin typeface="Calibri"/>
                <a:cs typeface="Calibri"/>
              </a:rPr>
              <a:t>anni </a:t>
            </a:r>
            <a:r>
              <a:rPr sz="1200" dirty="0">
                <a:latin typeface="Calibri"/>
                <a:cs typeface="Calibri"/>
              </a:rPr>
              <a:t>verrà </a:t>
            </a:r>
            <a:r>
              <a:rPr sz="1200" spc="-5" dirty="0">
                <a:latin typeface="Calibri"/>
                <a:cs typeface="Calibri"/>
              </a:rPr>
              <a:t>chiesto </a:t>
            </a:r>
            <a:r>
              <a:rPr sz="1200" dirty="0">
                <a:latin typeface="Calibri"/>
                <a:cs typeface="Calibri"/>
              </a:rPr>
              <a:t>di </a:t>
            </a:r>
            <a:r>
              <a:rPr sz="1200" spc="-5" dirty="0">
                <a:latin typeface="Calibri"/>
                <a:cs typeface="Calibri"/>
              </a:rPr>
              <a:t>trarre  ispirazione dalla natura, dall'opera dell'uomo </a:t>
            </a:r>
            <a:r>
              <a:rPr sz="1200" dirty="0">
                <a:latin typeface="Calibri"/>
                <a:cs typeface="Calibri"/>
              </a:rPr>
              <a:t>e </a:t>
            </a:r>
            <a:r>
              <a:rPr sz="1200" spc="-5" dirty="0">
                <a:latin typeface="Calibri"/>
                <a:cs typeface="Calibri"/>
              </a:rPr>
              <a:t>dalle proprie emozioni, per </a:t>
            </a:r>
            <a:r>
              <a:rPr sz="1200" dirty="0">
                <a:latin typeface="Calibri"/>
                <a:cs typeface="Calibri"/>
              </a:rPr>
              <a:t>imparare a </a:t>
            </a:r>
            <a:r>
              <a:rPr sz="1200" spc="-5" dirty="0">
                <a:latin typeface="Calibri"/>
                <a:cs typeface="Calibri"/>
              </a:rPr>
              <a:t>riconoscere  </a:t>
            </a:r>
            <a:r>
              <a:rPr sz="1200" dirty="0">
                <a:latin typeface="Calibri"/>
                <a:cs typeface="Calibri"/>
              </a:rPr>
              <a:t>e a </a:t>
            </a:r>
            <a:r>
              <a:rPr sz="1200" spc="-5" dirty="0">
                <a:latin typeface="Calibri"/>
                <a:cs typeface="Calibri"/>
              </a:rPr>
              <a:t>leggere </a:t>
            </a:r>
            <a:r>
              <a:rPr sz="1200" dirty="0">
                <a:latin typeface="Calibri"/>
                <a:cs typeface="Calibri"/>
              </a:rPr>
              <a:t>i </a:t>
            </a:r>
            <a:r>
              <a:rPr sz="1200" spc="-5" dirty="0">
                <a:latin typeface="Calibri"/>
                <a:cs typeface="Calibri"/>
              </a:rPr>
              <a:t>segni, spostare </a:t>
            </a:r>
            <a:r>
              <a:rPr sz="1200" dirty="0">
                <a:latin typeface="Calibri"/>
                <a:cs typeface="Calibri"/>
              </a:rPr>
              <a:t>il </a:t>
            </a:r>
            <a:r>
              <a:rPr sz="1200" spc="-5" dirty="0">
                <a:latin typeface="Calibri"/>
                <a:cs typeface="Calibri"/>
              </a:rPr>
              <a:t>punto d'osservazione </a:t>
            </a:r>
            <a:r>
              <a:rPr sz="1200" dirty="0">
                <a:latin typeface="Calibri"/>
                <a:cs typeface="Calibri"/>
              </a:rPr>
              <a:t>e </a:t>
            </a:r>
            <a:r>
              <a:rPr sz="1200" spc="-5" dirty="0">
                <a:latin typeface="Calibri"/>
                <a:cs typeface="Calibri"/>
              </a:rPr>
              <a:t>reinterpretare </a:t>
            </a:r>
            <a:r>
              <a:rPr sz="1200" dirty="0">
                <a:latin typeface="Calibri"/>
                <a:cs typeface="Calibri"/>
              </a:rPr>
              <a:t>la</a:t>
            </a:r>
            <a:r>
              <a:rPr sz="1200" spc="15" dirty="0">
                <a:latin typeface="Calibri"/>
                <a:cs typeface="Calibri"/>
              </a:rPr>
              <a:t> </a:t>
            </a:r>
            <a:r>
              <a:rPr sz="1200" spc="-5" dirty="0">
                <a:latin typeface="Calibri"/>
                <a:cs typeface="Calibri"/>
              </a:rPr>
              <a:t>realtà.</a:t>
            </a:r>
            <a:endParaRPr sz="1200">
              <a:latin typeface="Calibri"/>
              <a:cs typeface="Calibri"/>
            </a:endParaRPr>
          </a:p>
          <a:p>
            <a:pPr>
              <a:lnSpc>
                <a:spcPct val="100000"/>
              </a:lnSpc>
              <a:spcBef>
                <a:spcPts val="50"/>
              </a:spcBef>
            </a:pPr>
            <a:endParaRPr sz="1200">
              <a:latin typeface="Times New Roman"/>
              <a:cs typeface="Times New Roman"/>
            </a:endParaRPr>
          </a:p>
          <a:p>
            <a:pPr marL="12700" marR="9525" algn="just">
              <a:lnSpc>
                <a:spcPct val="100800"/>
              </a:lnSpc>
            </a:pPr>
            <a:r>
              <a:rPr sz="1200" dirty="0">
                <a:latin typeface="Calibri"/>
                <a:cs typeface="Calibri"/>
              </a:rPr>
              <a:t>Il </a:t>
            </a:r>
            <a:r>
              <a:rPr sz="1200" spc="-5" dirty="0">
                <a:latin typeface="Calibri"/>
                <a:cs typeface="Calibri"/>
              </a:rPr>
              <a:t>Festival punta </a:t>
            </a:r>
            <a:r>
              <a:rPr sz="1200" dirty="0">
                <a:latin typeface="Calibri"/>
                <a:cs typeface="Calibri"/>
              </a:rPr>
              <a:t>a </a:t>
            </a:r>
            <a:r>
              <a:rPr sz="1200" spc="-5" dirty="0">
                <a:latin typeface="Calibri"/>
                <a:cs typeface="Calibri"/>
              </a:rPr>
              <a:t>creare </a:t>
            </a:r>
            <a:r>
              <a:rPr sz="1200" dirty="0">
                <a:latin typeface="Calibri"/>
                <a:cs typeface="Calibri"/>
              </a:rPr>
              <a:t>dei percorsi per </a:t>
            </a:r>
            <a:r>
              <a:rPr sz="1200" spc="-5" dirty="0">
                <a:latin typeface="Calibri"/>
                <a:cs typeface="Calibri"/>
              </a:rPr>
              <a:t>stimolare </a:t>
            </a:r>
            <a:r>
              <a:rPr sz="1200" dirty="0">
                <a:latin typeface="Calibri"/>
                <a:cs typeface="Calibri"/>
              </a:rPr>
              <a:t>un </a:t>
            </a:r>
            <a:r>
              <a:rPr sz="1200" spc="-5" dirty="0">
                <a:latin typeface="Calibri"/>
                <a:cs typeface="Calibri"/>
              </a:rPr>
              <a:t>approccio consapevole, pur rispettando </a:t>
            </a:r>
            <a:r>
              <a:rPr sz="1200" dirty="0">
                <a:latin typeface="Calibri"/>
                <a:cs typeface="Calibri"/>
              </a:rPr>
              <a:t>la  massima libertà </a:t>
            </a:r>
            <a:r>
              <a:rPr sz="1200" spc="-5" dirty="0">
                <a:latin typeface="Calibri"/>
                <a:cs typeface="Calibri"/>
              </a:rPr>
              <a:t>espressiva </a:t>
            </a:r>
            <a:r>
              <a:rPr sz="1200" dirty="0">
                <a:latin typeface="Calibri"/>
                <a:cs typeface="Calibri"/>
              </a:rPr>
              <a:t>dei </a:t>
            </a:r>
            <a:r>
              <a:rPr sz="1200" spc="-5" dirty="0">
                <a:latin typeface="Calibri"/>
                <a:cs typeface="Calibri"/>
              </a:rPr>
              <a:t>bambini </a:t>
            </a:r>
            <a:r>
              <a:rPr sz="1200" dirty="0">
                <a:latin typeface="Calibri"/>
                <a:cs typeface="Calibri"/>
              </a:rPr>
              <a:t>e dei</a:t>
            </a:r>
            <a:r>
              <a:rPr sz="1200" spc="-15" dirty="0">
                <a:latin typeface="Calibri"/>
                <a:cs typeface="Calibri"/>
              </a:rPr>
              <a:t> </a:t>
            </a:r>
            <a:r>
              <a:rPr sz="1200" spc="-5" dirty="0">
                <a:latin typeface="Calibri"/>
                <a:cs typeface="Calibri"/>
              </a:rPr>
              <a:t>ragazzi.</a:t>
            </a:r>
            <a:endParaRPr sz="1200">
              <a:latin typeface="Calibri"/>
              <a:cs typeface="Calibri"/>
            </a:endParaRPr>
          </a:p>
          <a:p>
            <a:pPr>
              <a:lnSpc>
                <a:spcPct val="100000"/>
              </a:lnSpc>
              <a:spcBef>
                <a:spcPts val="40"/>
              </a:spcBef>
            </a:pPr>
            <a:endParaRPr sz="1200">
              <a:latin typeface="Times New Roman"/>
              <a:cs typeface="Times New Roman"/>
            </a:endParaRPr>
          </a:p>
          <a:p>
            <a:pPr marL="12700" marR="6350" algn="just">
              <a:lnSpc>
                <a:spcPct val="101499"/>
              </a:lnSpc>
            </a:pPr>
            <a:r>
              <a:rPr sz="1200" spc="-5" dirty="0">
                <a:latin typeface="Calibri"/>
                <a:cs typeface="Calibri"/>
              </a:rPr>
              <a:t>"Ciò che ci </a:t>
            </a:r>
            <a:r>
              <a:rPr sz="1200" dirty="0">
                <a:latin typeface="Calibri"/>
                <a:cs typeface="Calibri"/>
              </a:rPr>
              <a:t>spinge a lavorare in </a:t>
            </a:r>
            <a:r>
              <a:rPr sz="1200" spc="-5" dirty="0">
                <a:latin typeface="Calibri"/>
                <a:cs typeface="Calibri"/>
              </a:rPr>
              <a:t>sinergia con scuole, musei </a:t>
            </a:r>
            <a:r>
              <a:rPr sz="1200" dirty="0">
                <a:latin typeface="Calibri"/>
                <a:cs typeface="Calibri"/>
              </a:rPr>
              <a:t>e biblioteche è la comune </a:t>
            </a:r>
            <a:r>
              <a:rPr sz="1200" spc="-5" dirty="0">
                <a:latin typeface="Calibri"/>
                <a:cs typeface="Calibri"/>
              </a:rPr>
              <a:t>certezza che  solo mettendosi </a:t>
            </a:r>
            <a:r>
              <a:rPr sz="1200" spc="-10" dirty="0">
                <a:latin typeface="Calibri"/>
                <a:cs typeface="Calibri"/>
              </a:rPr>
              <a:t>in </a:t>
            </a:r>
            <a:r>
              <a:rPr sz="1200" dirty="0">
                <a:latin typeface="Calibri"/>
                <a:cs typeface="Calibri"/>
              </a:rPr>
              <a:t>gioco e </a:t>
            </a:r>
            <a:r>
              <a:rPr sz="1200" spc="-5" dirty="0">
                <a:latin typeface="Calibri"/>
                <a:cs typeface="Calibri"/>
              </a:rPr>
              <a:t>'allenandosi' </a:t>
            </a:r>
            <a:r>
              <a:rPr sz="1200" dirty="0">
                <a:latin typeface="Calibri"/>
                <a:cs typeface="Calibri"/>
              </a:rPr>
              <a:t>a </a:t>
            </a:r>
            <a:r>
              <a:rPr sz="1200" spc="-5" dirty="0">
                <a:latin typeface="Calibri"/>
                <a:cs typeface="Calibri"/>
              </a:rPr>
              <a:t>diventare cittadini attivi, avviene </a:t>
            </a:r>
            <a:r>
              <a:rPr sz="1200" dirty="0">
                <a:latin typeface="Calibri"/>
                <a:cs typeface="Calibri"/>
              </a:rPr>
              <a:t>la </a:t>
            </a:r>
            <a:r>
              <a:rPr sz="1200" spc="-5" dirty="0">
                <a:latin typeface="Calibri"/>
                <a:cs typeface="Calibri"/>
              </a:rPr>
              <a:t>formazione globale  </a:t>
            </a:r>
            <a:r>
              <a:rPr sz="1200" dirty="0">
                <a:latin typeface="Calibri"/>
                <a:cs typeface="Calibri"/>
              </a:rPr>
              <a:t>della </a:t>
            </a:r>
            <a:r>
              <a:rPr sz="1200" spc="-5" dirty="0">
                <a:latin typeface="Calibri"/>
                <a:cs typeface="Calibri"/>
              </a:rPr>
              <a:t>persona, </a:t>
            </a:r>
            <a:r>
              <a:rPr sz="1200" dirty="0">
                <a:latin typeface="Calibri"/>
                <a:cs typeface="Calibri"/>
              </a:rPr>
              <a:t>in </a:t>
            </a:r>
            <a:r>
              <a:rPr sz="1200" spc="-5" dirty="0">
                <a:latin typeface="Calibri"/>
                <a:cs typeface="Calibri"/>
              </a:rPr>
              <a:t>grado quindi </a:t>
            </a:r>
            <a:r>
              <a:rPr sz="1200" dirty="0">
                <a:latin typeface="Calibri"/>
                <a:cs typeface="Calibri"/>
              </a:rPr>
              <a:t>di </a:t>
            </a:r>
            <a:r>
              <a:rPr sz="1200" spc="-5" dirty="0">
                <a:latin typeface="Calibri"/>
                <a:cs typeface="Calibri"/>
              </a:rPr>
              <a:t>costruire </a:t>
            </a:r>
            <a:r>
              <a:rPr sz="1200" dirty="0">
                <a:latin typeface="Calibri"/>
                <a:cs typeface="Calibri"/>
              </a:rPr>
              <a:t>il </a:t>
            </a:r>
            <a:r>
              <a:rPr sz="1200" spc="-5" dirty="0">
                <a:latin typeface="Calibri"/>
                <a:cs typeface="Calibri"/>
              </a:rPr>
              <a:t>proprio futuro </a:t>
            </a:r>
            <a:r>
              <a:rPr sz="1200" dirty="0">
                <a:latin typeface="Calibri"/>
                <a:cs typeface="Calibri"/>
              </a:rPr>
              <a:t>e </a:t>
            </a:r>
            <a:r>
              <a:rPr sz="1200" spc="-5" dirty="0">
                <a:latin typeface="Calibri"/>
                <a:cs typeface="Calibri"/>
              </a:rPr>
              <a:t>quello del </a:t>
            </a:r>
            <a:r>
              <a:rPr sz="1200" dirty="0">
                <a:latin typeface="Calibri"/>
                <a:cs typeface="Calibri"/>
              </a:rPr>
              <a:t>Paese" ha </a:t>
            </a:r>
            <a:r>
              <a:rPr sz="1200" spc="-5" dirty="0">
                <a:latin typeface="Calibri"/>
                <a:cs typeface="Calibri"/>
              </a:rPr>
              <a:t>dichiarato </a:t>
            </a:r>
            <a:r>
              <a:rPr sz="1200" dirty="0">
                <a:latin typeface="Calibri"/>
                <a:cs typeface="Calibri"/>
              </a:rPr>
              <a:t>il  </a:t>
            </a:r>
            <a:r>
              <a:rPr sz="1200" spc="-5" dirty="0">
                <a:latin typeface="Calibri"/>
                <a:cs typeface="Calibri"/>
              </a:rPr>
              <a:t>Presidente dell'Abi, Antonio Patuelli ricordando </a:t>
            </a:r>
            <a:r>
              <a:rPr sz="1200" spc="-10" dirty="0">
                <a:latin typeface="Calibri"/>
                <a:cs typeface="Calibri"/>
              </a:rPr>
              <a:t>che </a:t>
            </a:r>
            <a:r>
              <a:rPr sz="1200" dirty="0">
                <a:latin typeface="Calibri"/>
                <a:cs typeface="Calibri"/>
              </a:rPr>
              <a:t>lo </a:t>
            </a:r>
            <a:r>
              <a:rPr sz="1200" spc="-5" dirty="0">
                <a:latin typeface="Calibri"/>
                <a:cs typeface="Calibri"/>
              </a:rPr>
              <a:t>sviluppo </a:t>
            </a:r>
            <a:r>
              <a:rPr sz="1200" dirty="0">
                <a:latin typeface="Calibri"/>
                <a:cs typeface="Calibri"/>
              </a:rPr>
              <a:t>delle </a:t>
            </a:r>
            <a:r>
              <a:rPr sz="1200" spc="-5" dirty="0">
                <a:latin typeface="Calibri"/>
                <a:cs typeface="Calibri"/>
              </a:rPr>
              <a:t>proprie competenze </a:t>
            </a:r>
            <a:r>
              <a:rPr sz="1200" dirty="0">
                <a:latin typeface="Calibri"/>
                <a:cs typeface="Calibri"/>
              </a:rPr>
              <a:t>è </a:t>
            </a:r>
            <a:r>
              <a:rPr sz="1200" spc="-5" dirty="0">
                <a:latin typeface="Calibri"/>
                <a:cs typeface="Calibri"/>
              </a:rPr>
              <a:t>infatti  </a:t>
            </a:r>
            <a:r>
              <a:rPr sz="1200" dirty="0">
                <a:latin typeface="Calibri"/>
                <a:cs typeface="Calibri"/>
              </a:rPr>
              <a:t>alla base del </a:t>
            </a:r>
            <a:r>
              <a:rPr sz="1200" spc="-5" dirty="0">
                <a:latin typeface="Calibri"/>
                <a:cs typeface="Calibri"/>
              </a:rPr>
              <a:t>progresso economico, della convivenza civile </a:t>
            </a:r>
            <a:r>
              <a:rPr sz="1200" dirty="0">
                <a:latin typeface="Calibri"/>
                <a:cs typeface="Calibri"/>
              </a:rPr>
              <a:t>e della </a:t>
            </a:r>
            <a:r>
              <a:rPr sz="1200" spc="-5" dirty="0">
                <a:latin typeface="Calibri"/>
                <a:cs typeface="Calibri"/>
              </a:rPr>
              <a:t>partecipazione </a:t>
            </a:r>
            <a:r>
              <a:rPr sz="1200" dirty="0">
                <a:latin typeface="Calibri"/>
                <a:cs typeface="Calibri"/>
              </a:rPr>
              <a:t>alla </a:t>
            </a:r>
            <a:r>
              <a:rPr sz="1200" spc="-10" dirty="0">
                <a:latin typeface="Calibri"/>
                <a:cs typeface="Calibri"/>
              </a:rPr>
              <a:t>vita  </a:t>
            </a:r>
            <a:r>
              <a:rPr sz="1200" spc="-5" dirty="0">
                <a:latin typeface="Calibri"/>
                <a:cs typeface="Calibri"/>
              </a:rPr>
              <a:t>democratica.</a:t>
            </a:r>
            <a:endParaRPr sz="1200">
              <a:latin typeface="Calibri"/>
              <a:cs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Askanews</a:t>
            </a:r>
            <a:endParaRPr sz="1600">
              <a:latin typeface="Arial"/>
              <a:cs typeface="Arial"/>
            </a:endParaRPr>
          </a:p>
          <a:p>
            <a:pPr marL="12700">
              <a:lnSpc>
                <a:spcPts val="1880"/>
              </a:lnSpc>
            </a:pPr>
            <a:r>
              <a:rPr sz="1600" b="1" spc="-5" dirty="0">
                <a:latin typeface="Arial"/>
                <a:cs typeface="Arial"/>
              </a:rPr>
              <a:t>12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1040" y="2688589"/>
            <a:ext cx="6158230" cy="201295"/>
          </a:xfrm>
          <a:custGeom>
            <a:avLst/>
            <a:gdLst/>
            <a:ahLst/>
            <a:cxnLst/>
            <a:rect l="l" t="t" r="r" b="b"/>
            <a:pathLst>
              <a:path w="6158230" h="201294">
                <a:moveTo>
                  <a:pt x="0" y="201168"/>
                </a:moveTo>
                <a:lnTo>
                  <a:pt x="6158230" y="201168"/>
                </a:lnTo>
                <a:lnTo>
                  <a:pt x="6158230" y="0"/>
                </a:lnTo>
                <a:lnTo>
                  <a:pt x="0" y="0"/>
                </a:lnTo>
                <a:lnTo>
                  <a:pt x="0" y="201168"/>
                </a:lnTo>
                <a:close/>
              </a:path>
            </a:pathLst>
          </a:custGeom>
          <a:solidFill>
            <a:srgbClr val="F8F8F8"/>
          </a:solidFill>
        </p:spPr>
        <p:txBody>
          <a:bodyPr wrap="square" lIns="0" tIns="0" rIns="0" bIns="0" rtlCol="0"/>
          <a:lstStyle/>
          <a:p>
            <a:endParaRPr/>
          </a:p>
        </p:txBody>
      </p:sp>
      <p:sp>
        <p:nvSpPr>
          <p:cNvPr id="5" name="object 5"/>
          <p:cNvSpPr/>
          <p:nvPr/>
        </p:nvSpPr>
        <p:spPr>
          <a:xfrm>
            <a:off x="701040" y="2889757"/>
            <a:ext cx="6158230" cy="200025"/>
          </a:xfrm>
          <a:custGeom>
            <a:avLst/>
            <a:gdLst/>
            <a:ahLst/>
            <a:cxnLst/>
            <a:rect l="l" t="t" r="r" b="b"/>
            <a:pathLst>
              <a:path w="6158230" h="200025">
                <a:moveTo>
                  <a:pt x="0" y="199644"/>
                </a:moveTo>
                <a:lnTo>
                  <a:pt x="6158230" y="199644"/>
                </a:lnTo>
                <a:lnTo>
                  <a:pt x="6158230" y="0"/>
                </a:lnTo>
                <a:lnTo>
                  <a:pt x="0" y="0"/>
                </a:lnTo>
                <a:lnTo>
                  <a:pt x="0" y="199644"/>
                </a:lnTo>
                <a:close/>
              </a:path>
            </a:pathLst>
          </a:custGeom>
          <a:solidFill>
            <a:srgbClr val="F8F8F8"/>
          </a:solidFill>
        </p:spPr>
        <p:txBody>
          <a:bodyPr wrap="square" lIns="0" tIns="0" rIns="0" bIns="0" rtlCol="0"/>
          <a:lstStyle/>
          <a:p>
            <a:endParaRPr/>
          </a:p>
        </p:txBody>
      </p:sp>
      <p:sp>
        <p:nvSpPr>
          <p:cNvPr id="6" name="object 6"/>
          <p:cNvSpPr/>
          <p:nvPr/>
        </p:nvSpPr>
        <p:spPr>
          <a:xfrm>
            <a:off x="701040" y="3089401"/>
            <a:ext cx="6158230" cy="200025"/>
          </a:xfrm>
          <a:custGeom>
            <a:avLst/>
            <a:gdLst/>
            <a:ahLst/>
            <a:cxnLst/>
            <a:rect l="l" t="t" r="r" b="b"/>
            <a:pathLst>
              <a:path w="6158230" h="200025">
                <a:moveTo>
                  <a:pt x="0" y="199644"/>
                </a:moveTo>
                <a:lnTo>
                  <a:pt x="6158230" y="199644"/>
                </a:lnTo>
                <a:lnTo>
                  <a:pt x="6158230" y="0"/>
                </a:lnTo>
                <a:lnTo>
                  <a:pt x="0" y="0"/>
                </a:lnTo>
                <a:lnTo>
                  <a:pt x="0" y="199644"/>
                </a:lnTo>
                <a:close/>
              </a:path>
            </a:pathLst>
          </a:custGeom>
          <a:solidFill>
            <a:srgbClr val="F8F8F8"/>
          </a:solidFill>
        </p:spPr>
        <p:txBody>
          <a:bodyPr wrap="square" lIns="0" tIns="0" rIns="0" bIns="0" rtlCol="0"/>
          <a:lstStyle/>
          <a:p>
            <a:endParaRPr/>
          </a:p>
        </p:txBody>
      </p:sp>
      <p:sp>
        <p:nvSpPr>
          <p:cNvPr id="7" name="object 7"/>
          <p:cNvSpPr/>
          <p:nvPr/>
        </p:nvSpPr>
        <p:spPr>
          <a:xfrm>
            <a:off x="701040" y="3289045"/>
            <a:ext cx="6158230" cy="201295"/>
          </a:xfrm>
          <a:custGeom>
            <a:avLst/>
            <a:gdLst/>
            <a:ahLst/>
            <a:cxnLst/>
            <a:rect l="l" t="t" r="r" b="b"/>
            <a:pathLst>
              <a:path w="6158230" h="201295">
                <a:moveTo>
                  <a:pt x="0" y="201168"/>
                </a:moveTo>
                <a:lnTo>
                  <a:pt x="6158230" y="201168"/>
                </a:lnTo>
                <a:lnTo>
                  <a:pt x="6158230" y="0"/>
                </a:lnTo>
                <a:lnTo>
                  <a:pt x="0" y="0"/>
                </a:lnTo>
                <a:lnTo>
                  <a:pt x="0" y="201168"/>
                </a:lnTo>
                <a:close/>
              </a:path>
            </a:pathLst>
          </a:custGeom>
          <a:solidFill>
            <a:srgbClr val="F8F8F8"/>
          </a:solidFill>
        </p:spPr>
        <p:txBody>
          <a:bodyPr wrap="square" lIns="0" tIns="0" rIns="0" bIns="0" rtlCol="0"/>
          <a:lstStyle/>
          <a:p>
            <a:endParaRPr/>
          </a:p>
        </p:txBody>
      </p:sp>
      <p:sp>
        <p:nvSpPr>
          <p:cNvPr id="8" name="object 8"/>
          <p:cNvSpPr/>
          <p:nvPr/>
        </p:nvSpPr>
        <p:spPr>
          <a:xfrm>
            <a:off x="701040" y="3490290"/>
            <a:ext cx="6158230" cy="200025"/>
          </a:xfrm>
          <a:custGeom>
            <a:avLst/>
            <a:gdLst/>
            <a:ahLst/>
            <a:cxnLst/>
            <a:rect l="l" t="t" r="r" b="b"/>
            <a:pathLst>
              <a:path w="6158230" h="200025">
                <a:moveTo>
                  <a:pt x="0" y="199948"/>
                </a:moveTo>
                <a:lnTo>
                  <a:pt x="6158230" y="199948"/>
                </a:lnTo>
                <a:lnTo>
                  <a:pt x="6158230" y="0"/>
                </a:lnTo>
                <a:lnTo>
                  <a:pt x="0" y="0"/>
                </a:lnTo>
                <a:lnTo>
                  <a:pt x="0" y="199948"/>
                </a:lnTo>
                <a:close/>
              </a:path>
            </a:pathLst>
          </a:custGeom>
          <a:solidFill>
            <a:srgbClr val="F8F8F8"/>
          </a:solidFill>
        </p:spPr>
        <p:txBody>
          <a:bodyPr wrap="square" lIns="0" tIns="0" rIns="0" bIns="0" rtlCol="0"/>
          <a:lstStyle/>
          <a:p>
            <a:endParaRPr/>
          </a:p>
        </p:txBody>
      </p:sp>
      <p:sp>
        <p:nvSpPr>
          <p:cNvPr id="9" name="object 9"/>
          <p:cNvSpPr/>
          <p:nvPr/>
        </p:nvSpPr>
        <p:spPr>
          <a:xfrm>
            <a:off x="701040" y="3690238"/>
            <a:ext cx="6158230" cy="378460"/>
          </a:xfrm>
          <a:custGeom>
            <a:avLst/>
            <a:gdLst/>
            <a:ahLst/>
            <a:cxnLst/>
            <a:rect l="l" t="t" r="r" b="b"/>
            <a:pathLst>
              <a:path w="6158230" h="378460">
                <a:moveTo>
                  <a:pt x="0" y="377951"/>
                </a:moveTo>
                <a:lnTo>
                  <a:pt x="6158230" y="377951"/>
                </a:lnTo>
                <a:lnTo>
                  <a:pt x="6158230" y="0"/>
                </a:lnTo>
                <a:lnTo>
                  <a:pt x="0" y="0"/>
                </a:lnTo>
                <a:lnTo>
                  <a:pt x="0" y="377951"/>
                </a:lnTo>
                <a:close/>
              </a:path>
            </a:pathLst>
          </a:custGeom>
          <a:solidFill>
            <a:srgbClr val="F8F8F8"/>
          </a:solidFill>
        </p:spPr>
        <p:txBody>
          <a:bodyPr wrap="square" lIns="0" tIns="0" rIns="0" bIns="0" rtlCol="0"/>
          <a:lstStyle/>
          <a:p>
            <a:endParaRPr/>
          </a:p>
        </p:txBody>
      </p:sp>
      <p:sp>
        <p:nvSpPr>
          <p:cNvPr id="10" name="object 10"/>
          <p:cNvSpPr/>
          <p:nvPr/>
        </p:nvSpPr>
        <p:spPr>
          <a:xfrm>
            <a:off x="701040" y="4068190"/>
            <a:ext cx="6158230" cy="200025"/>
          </a:xfrm>
          <a:custGeom>
            <a:avLst/>
            <a:gdLst/>
            <a:ahLst/>
            <a:cxnLst/>
            <a:rect l="l" t="t" r="r" b="b"/>
            <a:pathLst>
              <a:path w="6158230" h="200025">
                <a:moveTo>
                  <a:pt x="0" y="199644"/>
                </a:moveTo>
                <a:lnTo>
                  <a:pt x="6158230" y="199644"/>
                </a:lnTo>
                <a:lnTo>
                  <a:pt x="6158230" y="0"/>
                </a:lnTo>
                <a:lnTo>
                  <a:pt x="0" y="0"/>
                </a:lnTo>
                <a:lnTo>
                  <a:pt x="0" y="199644"/>
                </a:lnTo>
                <a:close/>
              </a:path>
            </a:pathLst>
          </a:custGeom>
          <a:solidFill>
            <a:srgbClr val="F8F8F8"/>
          </a:solidFill>
        </p:spPr>
        <p:txBody>
          <a:bodyPr wrap="square" lIns="0" tIns="0" rIns="0" bIns="0" rtlCol="0"/>
          <a:lstStyle/>
          <a:p>
            <a:endParaRPr/>
          </a:p>
        </p:txBody>
      </p:sp>
      <p:sp>
        <p:nvSpPr>
          <p:cNvPr id="11" name="object 11"/>
          <p:cNvSpPr/>
          <p:nvPr/>
        </p:nvSpPr>
        <p:spPr>
          <a:xfrm>
            <a:off x="701040" y="4267834"/>
            <a:ext cx="6158230" cy="200025"/>
          </a:xfrm>
          <a:custGeom>
            <a:avLst/>
            <a:gdLst/>
            <a:ahLst/>
            <a:cxnLst/>
            <a:rect l="l" t="t" r="r" b="b"/>
            <a:pathLst>
              <a:path w="6158230" h="200025">
                <a:moveTo>
                  <a:pt x="0" y="199644"/>
                </a:moveTo>
                <a:lnTo>
                  <a:pt x="6158230" y="199644"/>
                </a:lnTo>
                <a:lnTo>
                  <a:pt x="6158230" y="0"/>
                </a:lnTo>
                <a:lnTo>
                  <a:pt x="0" y="0"/>
                </a:lnTo>
                <a:lnTo>
                  <a:pt x="0" y="199644"/>
                </a:lnTo>
                <a:close/>
              </a:path>
            </a:pathLst>
          </a:custGeom>
          <a:solidFill>
            <a:srgbClr val="F8F8F8"/>
          </a:solidFill>
        </p:spPr>
        <p:txBody>
          <a:bodyPr wrap="square" lIns="0" tIns="0" rIns="0" bIns="0" rtlCol="0"/>
          <a:lstStyle/>
          <a:p>
            <a:endParaRPr/>
          </a:p>
        </p:txBody>
      </p:sp>
      <p:sp>
        <p:nvSpPr>
          <p:cNvPr id="12" name="object 12"/>
          <p:cNvSpPr/>
          <p:nvPr/>
        </p:nvSpPr>
        <p:spPr>
          <a:xfrm>
            <a:off x="701040" y="4467478"/>
            <a:ext cx="6158230" cy="201295"/>
          </a:xfrm>
          <a:custGeom>
            <a:avLst/>
            <a:gdLst/>
            <a:ahLst/>
            <a:cxnLst/>
            <a:rect l="l" t="t" r="r" b="b"/>
            <a:pathLst>
              <a:path w="6158230" h="201295">
                <a:moveTo>
                  <a:pt x="0" y="201167"/>
                </a:moveTo>
                <a:lnTo>
                  <a:pt x="6158230" y="201167"/>
                </a:lnTo>
                <a:lnTo>
                  <a:pt x="6158230" y="0"/>
                </a:lnTo>
                <a:lnTo>
                  <a:pt x="0" y="0"/>
                </a:lnTo>
                <a:lnTo>
                  <a:pt x="0" y="201167"/>
                </a:lnTo>
                <a:close/>
              </a:path>
            </a:pathLst>
          </a:custGeom>
          <a:solidFill>
            <a:srgbClr val="F8F8F8"/>
          </a:solidFill>
        </p:spPr>
        <p:txBody>
          <a:bodyPr wrap="square" lIns="0" tIns="0" rIns="0" bIns="0" rtlCol="0"/>
          <a:lstStyle/>
          <a:p>
            <a:endParaRPr/>
          </a:p>
        </p:txBody>
      </p:sp>
      <p:sp>
        <p:nvSpPr>
          <p:cNvPr id="13" name="object 13"/>
          <p:cNvSpPr/>
          <p:nvPr/>
        </p:nvSpPr>
        <p:spPr>
          <a:xfrm>
            <a:off x="701040" y="4668646"/>
            <a:ext cx="6158230" cy="200025"/>
          </a:xfrm>
          <a:custGeom>
            <a:avLst/>
            <a:gdLst/>
            <a:ahLst/>
            <a:cxnLst/>
            <a:rect l="l" t="t" r="r" b="b"/>
            <a:pathLst>
              <a:path w="6158230" h="200025">
                <a:moveTo>
                  <a:pt x="0" y="199644"/>
                </a:moveTo>
                <a:lnTo>
                  <a:pt x="6158230" y="199644"/>
                </a:lnTo>
                <a:lnTo>
                  <a:pt x="6158230" y="0"/>
                </a:lnTo>
                <a:lnTo>
                  <a:pt x="0" y="0"/>
                </a:lnTo>
                <a:lnTo>
                  <a:pt x="0" y="199644"/>
                </a:lnTo>
                <a:close/>
              </a:path>
            </a:pathLst>
          </a:custGeom>
          <a:solidFill>
            <a:srgbClr val="F8F8F8"/>
          </a:solidFill>
        </p:spPr>
        <p:txBody>
          <a:bodyPr wrap="square" lIns="0" tIns="0" rIns="0" bIns="0" rtlCol="0"/>
          <a:lstStyle/>
          <a:p>
            <a:endParaRPr/>
          </a:p>
        </p:txBody>
      </p:sp>
      <p:sp>
        <p:nvSpPr>
          <p:cNvPr id="14" name="object 14"/>
          <p:cNvSpPr/>
          <p:nvPr/>
        </p:nvSpPr>
        <p:spPr>
          <a:xfrm>
            <a:off x="701040" y="4868290"/>
            <a:ext cx="6158230" cy="200025"/>
          </a:xfrm>
          <a:custGeom>
            <a:avLst/>
            <a:gdLst/>
            <a:ahLst/>
            <a:cxnLst/>
            <a:rect l="l" t="t" r="r" b="b"/>
            <a:pathLst>
              <a:path w="6158230" h="200025">
                <a:moveTo>
                  <a:pt x="0" y="199644"/>
                </a:moveTo>
                <a:lnTo>
                  <a:pt x="6158230" y="199644"/>
                </a:lnTo>
                <a:lnTo>
                  <a:pt x="6158230" y="0"/>
                </a:lnTo>
                <a:lnTo>
                  <a:pt x="0" y="0"/>
                </a:lnTo>
                <a:lnTo>
                  <a:pt x="0" y="199644"/>
                </a:lnTo>
                <a:close/>
              </a:path>
            </a:pathLst>
          </a:custGeom>
          <a:solidFill>
            <a:srgbClr val="F8F8F8"/>
          </a:solidFill>
        </p:spPr>
        <p:txBody>
          <a:bodyPr wrap="square" lIns="0" tIns="0" rIns="0" bIns="0" rtlCol="0"/>
          <a:lstStyle/>
          <a:p>
            <a:endParaRPr/>
          </a:p>
        </p:txBody>
      </p:sp>
      <p:sp>
        <p:nvSpPr>
          <p:cNvPr id="15" name="object 15"/>
          <p:cNvSpPr/>
          <p:nvPr/>
        </p:nvSpPr>
        <p:spPr>
          <a:xfrm>
            <a:off x="701040" y="5067934"/>
            <a:ext cx="6158230" cy="200025"/>
          </a:xfrm>
          <a:custGeom>
            <a:avLst/>
            <a:gdLst/>
            <a:ahLst/>
            <a:cxnLst/>
            <a:rect l="l" t="t" r="r" b="b"/>
            <a:pathLst>
              <a:path w="6158230" h="200025">
                <a:moveTo>
                  <a:pt x="0" y="199644"/>
                </a:moveTo>
                <a:lnTo>
                  <a:pt x="6158230" y="199644"/>
                </a:lnTo>
                <a:lnTo>
                  <a:pt x="6158230" y="0"/>
                </a:lnTo>
                <a:lnTo>
                  <a:pt x="0" y="0"/>
                </a:lnTo>
                <a:lnTo>
                  <a:pt x="0" y="199644"/>
                </a:lnTo>
                <a:close/>
              </a:path>
            </a:pathLst>
          </a:custGeom>
          <a:solidFill>
            <a:srgbClr val="F8F8F8"/>
          </a:solidFill>
        </p:spPr>
        <p:txBody>
          <a:bodyPr wrap="square" lIns="0" tIns="0" rIns="0" bIns="0" rtlCol="0"/>
          <a:lstStyle/>
          <a:p>
            <a:endParaRPr/>
          </a:p>
        </p:txBody>
      </p:sp>
      <p:sp>
        <p:nvSpPr>
          <p:cNvPr id="16" name="object 16"/>
          <p:cNvSpPr/>
          <p:nvPr/>
        </p:nvSpPr>
        <p:spPr>
          <a:xfrm>
            <a:off x="701040" y="5267578"/>
            <a:ext cx="6158230" cy="201295"/>
          </a:xfrm>
          <a:custGeom>
            <a:avLst/>
            <a:gdLst/>
            <a:ahLst/>
            <a:cxnLst/>
            <a:rect l="l" t="t" r="r" b="b"/>
            <a:pathLst>
              <a:path w="6158230" h="201295">
                <a:moveTo>
                  <a:pt x="0" y="201167"/>
                </a:moveTo>
                <a:lnTo>
                  <a:pt x="6158230" y="201167"/>
                </a:lnTo>
                <a:lnTo>
                  <a:pt x="6158230" y="0"/>
                </a:lnTo>
                <a:lnTo>
                  <a:pt x="0" y="0"/>
                </a:lnTo>
                <a:lnTo>
                  <a:pt x="0" y="201167"/>
                </a:lnTo>
                <a:close/>
              </a:path>
            </a:pathLst>
          </a:custGeom>
          <a:solidFill>
            <a:srgbClr val="F8F8F8"/>
          </a:solidFill>
        </p:spPr>
        <p:txBody>
          <a:bodyPr wrap="square" lIns="0" tIns="0" rIns="0" bIns="0" rtlCol="0"/>
          <a:lstStyle/>
          <a:p>
            <a:endParaRPr/>
          </a:p>
        </p:txBody>
      </p:sp>
      <p:sp>
        <p:nvSpPr>
          <p:cNvPr id="17" name="object 17"/>
          <p:cNvSpPr/>
          <p:nvPr/>
        </p:nvSpPr>
        <p:spPr>
          <a:xfrm>
            <a:off x="701040" y="5468746"/>
            <a:ext cx="6158230" cy="378460"/>
          </a:xfrm>
          <a:custGeom>
            <a:avLst/>
            <a:gdLst/>
            <a:ahLst/>
            <a:cxnLst/>
            <a:rect l="l" t="t" r="r" b="b"/>
            <a:pathLst>
              <a:path w="6158230" h="378460">
                <a:moveTo>
                  <a:pt x="0" y="377951"/>
                </a:moveTo>
                <a:lnTo>
                  <a:pt x="6158230" y="377951"/>
                </a:lnTo>
                <a:lnTo>
                  <a:pt x="6158230" y="0"/>
                </a:lnTo>
                <a:lnTo>
                  <a:pt x="0" y="0"/>
                </a:lnTo>
                <a:lnTo>
                  <a:pt x="0" y="377951"/>
                </a:lnTo>
                <a:close/>
              </a:path>
            </a:pathLst>
          </a:custGeom>
          <a:solidFill>
            <a:srgbClr val="F8F8F8"/>
          </a:solidFill>
        </p:spPr>
        <p:txBody>
          <a:bodyPr wrap="square" lIns="0" tIns="0" rIns="0" bIns="0" rtlCol="0"/>
          <a:lstStyle/>
          <a:p>
            <a:endParaRPr/>
          </a:p>
        </p:txBody>
      </p:sp>
      <p:sp>
        <p:nvSpPr>
          <p:cNvPr id="18" name="object 18"/>
          <p:cNvSpPr/>
          <p:nvPr/>
        </p:nvSpPr>
        <p:spPr>
          <a:xfrm>
            <a:off x="701040" y="5846648"/>
            <a:ext cx="6158230" cy="200025"/>
          </a:xfrm>
          <a:custGeom>
            <a:avLst/>
            <a:gdLst/>
            <a:ahLst/>
            <a:cxnLst/>
            <a:rect l="l" t="t" r="r" b="b"/>
            <a:pathLst>
              <a:path w="6158230" h="200025">
                <a:moveTo>
                  <a:pt x="0" y="199948"/>
                </a:moveTo>
                <a:lnTo>
                  <a:pt x="6158230" y="199948"/>
                </a:lnTo>
                <a:lnTo>
                  <a:pt x="6158230" y="0"/>
                </a:lnTo>
                <a:lnTo>
                  <a:pt x="0" y="0"/>
                </a:lnTo>
                <a:lnTo>
                  <a:pt x="0" y="199948"/>
                </a:lnTo>
                <a:close/>
              </a:path>
            </a:pathLst>
          </a:custGeom>
          <a:solidFill>
            <a:srgbClr val="F8F8F8"/>
          </a:solidFill>
        </p:spPr>
        <p:txBody>
          <a:bodyPr wrap="square" lIns="0" tIns="0" rIns="0" bIns="0" rtlCol="0"/>
          <a:lstStyle/>
          <a:p>
            <a:endParaRPr/>
          </a:p>
        </p:txBody>
      </p:sp>
      <p:sp>
        <p:nvSpPr>
          <p:cNvPr id="19" name="object 19"/>
          <p:cNvSpPr/>
          <p:nvPr/>
        </p:nvSpPr>
        <p:spPr>
          <a:xfrm>
            <a:off x="701040" y="6046596"/>
            <a:ext cx="6158230" cy="200025"/>
          </a:xfrm>
          <a:custGeom>
            <a:avLst/>
            <a:gdLst/>
            <a:ahLst/>
            <a:cxnLst/>
            <a:rect l="l" t="t" r="r" b="b"/>
            <a:pathLst>
              <a:path w="6158230" h="200025">
                <a:moveTo>
                  <a:pt x="0" y="199644"/>
                </a:moveTo>
                <a:lnTo>
                  <a:pt x="6158230" y="199644"/>
                </a:lnTo>
                <a:lnTo>
                  <a:pt x="6158230" y="0"/>
                </a:lnTo>
                <a:lnTo>
                  <a:pt x="0" y="0"/>
                </a:lnTo>
                <a:lnTo>
                  <a:pt x="0" y="199644"/>
                </a:lnTo>
                <a:close/>
              </a:path>
            </a:pathLst>
          </a:custGeom>
          <a:solidFill>
            <a:srgbClr val="F8F8F8"/>
          </a:solidFill>
        </p:spPr>
        <p:txBody>
          <a:bodyPr wrap="square" lIns="0" tIns="0" rIns="0" bIns="0" rtlCol="0"/>
          <a:lstStyle/>
          <a:p>
            <a:endParaRPr/>
          </a:p>
        </p:txBody>
      </p:sp>
      <p:sp>
        <p:nvSpPr>
          <p:cNvPr id="20" name="object 20"/>
          <p:cNvSpPr/>
          <p:nvPr/>
        </p:nvSpPr>
        <p:spPr>
          <a:xfrm>
            <a:off x="701040" y="6246240"/>
            <a:ext cx="6158230" cy="200025"/>
          </a:xfrm>
          <a:custGeom>
            <a:avLst/>
            <a:gdLst/>
            <a:ahLst/>
            <a:cxnLst/>
            <a:rect l="l" t="t" r="r" b="b"/>
            <a:pathLst>
              <a:path w="6158230" h="200025">
                <a:moveTo>
                  <a:pt x="0" y="199644"/>
                </a:moveTo>
                <a:lnTo>
                  <a:pt x="6158230" y="199644"/>
                </a:lnTo>
                <a:lnTo>
                  <a:pt x="6158230" y="0"/>
                </a:lnTo>
                <a:lnTo>
                  <a:pt x="0" y="0"/>
                </a:lnTo>
                <a:lnTo>
                  <a:pt x="0" y="199644"/>
                </a:lnTo>
                <a:close/>
              </a:path>
            </a:pathLst>
          </a:custGeom>
          <a:solidFill>
            <a:srgbClr val="F8F8F8"/>
          </a:solidFill>
        </p:spPr>
        <p:txBody>
          <a:bodyPr wrap="square" lIns="0" tIns="0" rIns="0" bIns="0" rtlCol="0"/>
          <a:lstStyle/>
          <a:p>
            <a:endParaRPr/>
          </a:p>
        </p:txBody>
      </p:sp>
      <p:sp>
        <p:nvSpPr>
          <p:cNvPr id="21" name="object 21"/>
          <p:cNvSpPr/>
          <p:nvPr/>
        </p:nvSpPr>
        <p:spPr>
          <a:xfrm>
            <a:off x="701040" y="6445884"/>
            <a:ext cx="6158230" cy="200025"/>
          </a:xfrm>
          <a:custGeom>
            <a:avLst/>
            <a:gdLst/>
            <a:ahLst/>
            <a:cxnLst/>
            <a:rect l="l" t="t" r="r" b="b"/>
            <a:pathLst>
              <a:path w="6158230" h="200025">
                <a:moveTo>
                  <a:pt x="0" y="199644"/>
                </a:moveTo>
                <a:lnTo>
                  <a:pt x="6158230" y="199644"/>
                </a:lnTo>
                <a:lnTo>
                  <a:pt x="6158230" y="0"/>
                </a:lnTo>
                <a:lnTo>
                  <a:pt x="0" y="0"/>
                </a:lnTo>
                <a:lnTo>
                  <a:pt x="0" y="199644"/>
                </a:lnTo>
                <a:close/>
              </a:path>
            </a:pathLst>
          </a:custGeom>
          <a:solidFill>
            <a:srgbClr val="F8F8F8"/>
          </a:solidFill>
        </p:spPr>
        <p:txBody>
          <a:bodyPr wrap="square" lIns="0" tIns="0" rIns="0" bIns="0" rtlCol="0"/>
          <a:lstStyle/>
          <a:p>
            <a:endParaRPr/>
          </a:p>
        </p:txBody>
      </p:sp>
      <p:sp>
        <p:nvSpPr>
          <p:cNvPr id="22" name="object 22"/>
          <p:cNvSpPr txBox="1"/>
          <p:nvPr/>
        </p:nvSpPr>
        <p:spPr>
          <a:xfrm>
            <a:off x="706627" y="2671622"/>
            <a:ext cx="6113145" cy="3982720"/>
          </a:xfrm>
          <a:prstGeom prst="rect">
            <a:avLst/>
          </a:prstGeom>
        </p:spPr>
        <p:txBody>
          <a:bodyPr vert="horz" wrap="square" lIns="0" tIns="13970" rIns="0" bIns="0" rtlCol="0">
            <a:spAutoFit/>
          </a:bodyPr>
          <a:lstStyle/>
          <a:p>
            <a:pPr marL="12700" marR="60325">
              <a:lnSpc>
                <a:spcPct val="114100"/>
              </a:lnSpc>
              <a:spcBef>
                <a:spcPts val="110"/>
              </a:spcBef>
            </a:pPr>
            <a:r>
              <a:rPr sz="1150" spc="-5" dirty="0">
                <a:solidFill>
                  <a:srgbClr val="767676"/>
                </a:solidFill>
                <a:latin typeface="Arial"/>
                <a:cs typeface="Arial"/>
              </a:rPr>
              <a:t>Torino, 12 </a:t>
            </a:r>
            <a:r>
              <a:rPr sz="1150" dirty="0">
                <a:solidFill>
                  <a:srgbClr val="767676"/>
                </a:solidFill>
                <a:latin typeface="Arial"/>
                <a:cs typeface="Arial"/>
              </a:rPr>
              <a:t>mar. </a:t>
            </a:r>
            <a:r>
              <a:rPr sz="1150" spc="-5" dirty="0">
                <a:solidFill>
                  <a:srgbClr val="767676"/>
                </a:solidFill>
                <a:latin typeface="Arial"/>
                <a:cs typeface="Arial"/>
              </a:rPr>
              <a:t>(askanews) </a:t>
            </a:r>
            <a:r>
              <a:rPr sz="1150" dirty="0">
                <a:solidFill>
                  <a:srgbClr val="767676"/>
                </a:solidFill>
                <a:latin typeface="Arial"/>
                <a:cs typeface="Arial"/>
              </a:rPr>
              <a:t>- </a:t>
            </a:r>
            <a:r>
              <a:rPr sz="1150" spc="-5" dirty="0">
                <a:solidFill>
                  <a:srgbClr val="767676"/>
                </a:solidFill>
                <a:latin typeface="Arial"/>
                <a:cs typeface="Arial"/>
              </a:rPr>
              <a:t>Alcuni studenti delle scuole </a:t>
            </a:r>
            <a:r>
              <a:rPr sz="1150" dirty="0">
                <a:solidFill>
                  <a:srgbClr val="767676"/>
                </a:solidFill>
                <a:latin typeface="Arial"/>
                <a:cs typeface="Arial"/>
              </a:rPr>
              <a:t>medie </a:t>
            </a:r>
            <a:r>
              <a:rPr sz="1150" spc="-5" dirty="0">
                <a:solidFill>
                  <a:srgbClr val="767676"/>
                </a:solidFill>
                <a:latin typeface="Arial"/>
                <a:cs typeface="Arial"/>
              </a:rPr>
              <a:t>torinesi creeranno </a:t>
            </a:r>
            <a:r>
              <a:rPr sz="1150" dirty="0">
                <a:solidFill>
                  <a:srgbClr val="767676"/>
                </a:solidFill>
                <a:latin typeface="Arial"/>
                <a:cs typeface="Arial"/>
              </a:rPr>
              <a:t>una </a:t>
            </a:r>
            <a:r>
              <a:rPr sz="1150" spc="-5" dirty="0">
                <a:solidFill>
                  <a:srgbClr val="767676"/>
                </a:solidFill>
                <a:latin typeface="Arial"/>
                <a:cs typeface="Arial"/>
              </a:rPr>
              <a:t>breve  scena di animazione </a:t>
            </a:r>
            <a:r>
              <a:rPr sz="1150" dirty="0">
                <a:solidFill>
                  <a:srgbClr val="767676"/>
                </a:solidFill>
                <a:latin typeface="Arial"/>
                <a:cs typeface="Arial"/>
              </a:rPr>
              <a:t>con </a:t>
            </a:r>
            <a:r>
              <a:rPr sz="1150" spc="-5" dirty="0">
                <a:solidFill>
                  <a:srgbClr val="767676"/>
                </a:solidFill>
                <a:latin typeface="Arial"/>
                <a:cs typeface="Arial"/>
              </a:rPr>
              <a:t>la tecnica </a:t>
            </a:r>
            <a:r>
              <a:rPr sz="1150" dirty="0">
                <a:solidFill>
                  <a:srgbClr val="767676"/>
                </a:solidFill>
                <a:latin typeface="Arial"/>
                <a:cs typeface="Arial"/>
              </a:rPr>
              <a:t>cinematografica </a:t>
            </a:r>
            <a:r>
              <a:rPr sz="1150" spc="-5" dirty="0">
                <a:solidFill>
                  <a:srgbClr val="767676"/>
                </a:solidFill>
                <a:latin typeface="Arial"/>
                <a:cs typeface="Arial"/>
              </a:rPr>
              <a:t>di stop-motion, grazie all'aiuto di </a:t>
            </a:r>
            <a:r>
              <a:rPr sz="1150" dirty="0">
                <a:solidFill>
                  <a:srgbClr val="767676"/>
                </a:solidFill>
                <a:latin typeface="Arial"/>
                <a:cs typeface="Arial"/>
              </a:rPr>
              <a:t>un  </a:t>
            </a:r>
            <a:r>
              <a:rPr sz="1150" spc="-5" dirty="0">
                <a:solidFill>
                  <a:srgbClr val="767676"/>
                </a:solidFill>
                <a:latin typeface="Arial"/>
                <a:cs typeface="Arial"/>
              </a:rPr>
              <a:t>apposito software. </a:t>
            </a:r>
            <a:r>
              <a:rPr sz="1150" dirty="0">
                <a:solidFill>
                  <a:srgbClr val="767676"/>
                </a:solidFill>
                <a:latin typeface="Arial"/>
                <a:cs typeface="Arial"/>
              </a:rPr>
              <a:t>E' </a:t>
            </a:r>
            <a:r>
              <a:rPr sz="1150" spc="-5" dirty="0">
                <a:solidFill>
                  <a:srgbClr val="767676"/>
                </a:solidFill>
                <a:latin typeface="Arial"/>
                <a:cs typeface="Arial"/>
              </a:rPr>
              <a:t>"Muovi, Scatta, Anima", iniziativa che </a:t>
            </a:r>
            <a:r>
              <a:rPr sz="1150" dirty="0">
                <a:solidFill>
                  <a:srgbClr val="767676"/>
                </a:solidFill>
                <a:latin typeface="Arial"/>
                <a:cs typeface="Arial"/>
              </a:rPr>
              <a:t>si </a:t>
            </a:r>
            <a:r>
              <a:rPr sz="1150" spc="-5" dirty="0">
                <a:solidFill>
                  <a:srgbClr val="767676"/>
                </a:solidFill>
                <a:latin typeface="Arial"/>
                <a:cs typeface="Arial"/>
              </a:rPr>
              <a:t>terrà </a:t>
            </a:r>
            <a:r>
              <a:rPr sz="1150" dirty="0">
                <a:solidFill>
                  <a:srgbClr val="767676"/>
                </a:solidFill>
                <a:latin typeface="Arial"/>
                <a:cs typeface="Arial"/>
              </a:rPr>
              <a:t>i pomeriggi </a:t>
            </a:r>
            <a:r>
              <a:rPr sz="1150" spc="-5" dirty="0">
                <a:solidFill>
                  <a:srgbClr val="767676"/>
                </a:solidFill>
                <a:latin typeface="Arial"/>
                <a:cs typeface="Arial"/>
              </a:rPr>
              <a:t>del 18 </a:t>
            </a:r>
            <a:r>
              <a:rPr sz="1150" dirty="0">
                <a:solidFill>
                  <a:srgbClr val="767676"/>
                </a:solidFill>
                <a:latin typeface="Arial"/>
                <a:cs typeface="Arial"/>
              </a:rPr>
              <a:t>e del </a:t>
            </a:r>
            <a:r>
              <a:rPr sz="1150" spc="-5" dirty="0">
                <a:solidFill>
                  <a:srgbClr val="767676"/>
                </a:solidFill>
                <a:latin typeface="Arial"/>
                <a:cs typeface="Arial"/>
              </a:rPr>
              <a:t>19  marzo al Museo Nazionale del </a:t>
            </a:r>
            <a:r>
              <a:rPr sz="1150" dirty="0">
                <a:solidFill>
                  <a:srgbClr val="767676"/>
                </a:solidFill>
                <a:latin typeface="Arial"/>
                <a:cs typeface="Arial"/>
              </a:rPr>
              <a:t>Cinema </a:t>
            </a:r>
            <a:r>
              <a:rPr sz="1150" spc="-5" dirty="0">
                <a:solidFill>
                  <a:srgbClr val="767676"/>
                </a:solidFill>
                <a:latin typeface="Arial"/>
                <a:cs typeface="Arial"/>
              </a:rPr>
              <a:t>di Torino, nell'ambito del Festival della Cultura  Creativa, promosso da Bnl Gruppo Bnp </a:t>
            </a:r>
            <a:r>
              <a:rPr sz="1150" dirty="0">
                <a:solidFill>
                  <a:srgbClr val="767676"/>
                </a:solidFill>
                <a:latin typeface="Arial"/>
                <a:cs typeface="Arial"/>
              </a:rPr>
              <a:t>Paribas </a:t>
            </a:r>
            <a:r>
              <a:rPr sz="1150" spc="-5" dirty="0">
                <a:solidFill>
                  <a:srgbClr val="767676"/>
                </a:solidFill>
                <a:latin typeface="Arial"/>
                <a:cs typeface="Arial"/>
              </a:rPr>
              <a:t>assieme ad altre banche, con il  coordinamento dell'Abi, con appuntamenti in tutta Italia dal 16 al </a:t>
            </a:r>
            <a:r>
              <a:rPr sz="1150" spc="20" dirty="0">
                <a:solidFill>
                  <a:srgbClr val="767676"/>
                </a:solidFill>
                <a:latin typeface="Arial"/>
                <a:cs typeface="Arial"/>
              </a:rPr>
              <a:t>22</a:t>
            </a:r>
            <a:r>
              <a:rPr sz="1150" spc="25" dirty="0">
                <a:solidFill>
                  <a:srgbClr val="767676"/>
                </a:solidFill>
                <a:latin typeface="Arial"/>
                <a:cs typeface="Arial"/>
              </a:rPr>
              <a:t> </a:t>
            </a:r>
            <a:r>
              <a:rPr sz="1150" spc="-5" dirty="0">
                <a:solidFill>
                  <a:srgbClr val="767676"/>
                </a:solidFill>
                <a:latin typeface="Arial"/>
                <a:cs typeface="Arial"/>
              </a:rPr>
              <a:t>marzo.</a:t>
            </a:r>
            <a:endParaRPr sz="1150">
              <a:latin typeface="Arial"/>
              <a:cs typeface="Arial"/>
            </a:endParaRPr>
          </a:p>
          <a:p>
            <a:pPr>
              <a:lnSpc>
                <a:spcPct val="100000"/>
              </a:lnSpc>
              <a:spcBef>
                <a:spcPts val="30"/>
              </a:spcBef>
            </a:pPr>
            <a:endParaRPr sz="1200">
              <a:latin typeface="Times New Roman"/>
              <a:cs typeface="Times New Roman"/>
            </a:endParaRPr>
          </a:p>
          <a:p>
            <a:pPr marL="12700" marR="5080">
              <a:lnSpc>
                <a:spcPct val="113999"/>
              </a:lnSpc>
            </a:pPr>
            <a:r>
              <a:rPr sz="1150" dirty="0">
                <a:solidFill>
                  <a:srgbClr val="767676"/>
                </a:solidFill>
                <a:latin typeface="Arial"/>
                <a:cs typeface="Arial"/>
              </a:rPr>
              <a:t>I </a:t>
            </a:r>
            <a:r>
              <a:rPr sz="1150" spc="-5" dirty="0">
                <a:solidFill>
                  <a:srgbClr val="767676"/>
                </a:solidFill>
                <a:latin typeface="Arial"/>
                <a:cs typeface="Arial"/>
              </a:rPr>
              <a:t>giovani protagonisti dell'iniziativa torinese, attraverso la creazione di brevi animazioni </a:t>
            </a:r>
            <a:r>
              <a:rPr sz="1150" dirty="0">
                <a:solidFill>
                  <a:srgbClr val="767676"/>
                </a:solidFill>
                <a:latin typeface="Arial"/>
                <a:cs typeface="Arial"/>
              </a:rPr>
              <a:t>a tema,  </a:t>
            </a:r>
            <a:r>
              <a:rPr sz="1150" spc="-5" dirty="0">
                <a:solidFill>
                  <a:srgbClr val="767676"/>
                </a:solidFill>
                <a:latin typeface="Arial"/>
                <a:cs typeface="Arial"/>
              </a:rPr>
              <a:t>renderanno </a:t>
            </a:r>
            <a:r>
              <a:rPr sz="1150" dirty="0">
                <a:solidFill>
                  <a:srgbClr val="767676"/>
                </a:solidFill>
                <a:latin typeface="Arial"/>
                <a:cs typeface="Arial"/>
              </a:rPr>
              <a:t>una </a:t>
            </a:r>
            <a:r>
              <a:rPr sz="1150" spc="-5" dirty="0">
                <a:solidFill>
                  <a:srgbClr val="767676"/>
                </a:solidFill>
                <a:latin typeface="Arial"/>
                <a:cs typeface="Arial"/>
              </a:rPr>
              <a:t>rappresentazione concreta del </a:t>
            </a:r>
            <a:r>
              <a:rPr sz="1150" dirty="0">
                <a:solidFill>
                  <a:srgbClr val="767676"/>
                </a:solidFill>
                <a:latin typeface="Arial"/>
                <a:cs typeface="Arial"/>
              </a:rPr>
              <a:t>mondo </a:t>
            </a:r>
            <a:r>
              <a:rPr sz="1150" spc="-5" dirty="0">
                <a:solidFill>
                  <a:srgbClr val="767676"/>
                </a:solidFill>
                <a:latin typeface="Arial"/>
                <a:cs typeface="Arial"/>
              </a:rPr>
              <a:t>che li circonda </a:t>
            </a:r>
            <a:r>
              <a:rPr sz="1150" dirty="0">
                <a:solidFill>
                  <a:srgbClr val="767676"/>
                </a:solidFill>
                <a:latin typeface="Arial"/>
                <a:cs typeface="Arial"/>
              </a:rPr>
              <a:t>e </a:t>
            </a:r>
            <a:r>
              <a:rPr sz="1150" spc="-5" dirty="0">
                <a:solidFill>
                  <a:srgbClr val="767676"/>
                </a:solidFill>
                <a:latin typeface="Arial"/>
                <a:cs typeface="Arial"/>
              </a:rPr>
              <a:t>delle </a:t>
            </a:r>
            <a:r>
              <a:rPr sz="1150" dirty="0">
                <a:solidFill>
                  <a:srgbClr val="767676"/>
                </a:solidFill>
                <a:latin typeface="Arial"/>
                <a:cs typeface="Arial"/>
              </a:rPr>
              <a:t>loro </a:t>
            </a:r>
            <a:r>
              <a:rPr sz="1150" spc="-5" dirty="0">
                <a:solidFill>
                  <a:srgbClr val="767676"/>
                </a:solidFill>
                <a:latin typeface="Arial"/>
                <a:cs typeface="Arial"/>
              </a:rPr>
              <a:t>esperienze  quotidiane </a:t>
            </a:r>
            <a:r>
              <a:rPr sz="1150" dirty="0">
                <a:solidFill>
                  <a:srgbClr val="767676"/>
                </a:solidFill>
                <a:latin typeface="Arial"/>
                <a:cs typeface="Arial"/>
              </a:rPr>
              <a:t>a </a:t>
            </a:r>
            <a:r>
              <a:rPr sz="1150" spc="-5" dirty="0">
                <a:solidFill>
                  <a:srgbClr val="767676"/>
                </a:solidFill>
                <a:latin typeface="Arial"/>
                <a:cs typeface="Arial"/>
              </a:rPr>
              <a:t>contatto </a:t>
            </a:r>
            <a:r>
              <a:rPr sz="1150" dirty="0">
                <a:solidFill>
                  <a:srgbClr val="767676"/>
                </a:solidFill>
                <a:latin typeface="Arial"/>
                <a:cs typeface="Arial"/>
              </a:rPr>
              <a:t>con </a:t>
            </a:r>
            <a:r>
              <a:rPr sz="1150" spc="-5" dirty="0">
                <a:solidFill>
                  <a:srgbClr val="767676"/>
                </a:solidFill>
                <a:latin typeface="Arial"/>
                <a:cs typeface="Arial"/>
              </a:rPr>
              <a:t>culture differenti. Dopo </a:t>
            </a:r>
            <a:r>
              <a:rPr sz="1150" spc="-10" dirty="0">
                <a:solidFill>
                  <a:srgbClr val="767676"/>
                </a:solidFill>
                <a:latin typeface="Arial"/>
                <a:cs typeface="Arial"/>
              </a:rPr>
              <a:t>aver </a:t>
            </a:r>
            <a:r>
              <a:rPr sz="1150" dirty="0">
                <a:solidFill>
                  <a:srgbClr val="767676"/>
                </a:solidFill>
                <a:latin typeface="Arial"/>
                <a:cs typeface="Arial"/>
              </a:rPr>
              <a:t>assistito </a:t>
            </a:r>
            <a:r>
              <a:rPr sz="1150" spc="-5" dirty="0">
                <a:solidFill>
                  <a:srgbClr val="767676"/>
                </a:solidFill>
                <a:latin typeface="Arial"/>
                <a:cs typeface="Arial"/>
              </a:rPr>
              <a:t>ad </a:t>
            </a:r>
            <a:r>
              <a:rPr sz="1150" dirty="0">
                <a:solidFill>
                  <a:srgbClr val="767676"/>
                </a:solidFill>
                <a:latin typeface="Arial"/>
                <a:cs typeface="Arial"/>
              </a:rPr>
              <a:t>una prima </a:t>
            </a:r>
            <a:r>
              <a:rPr sz="1150" spc="-5" dirty="0">
                <a:solidFill>
                  <a:srgbClr val="767676"/>
                </a:solidFill>
                <a:latin typeface="Arial"/>
                <a:cs typeface="Arial"/>
              </a:rPr>
              <a:t>parte introduttiva  sulle origini </a:t>
            </a:r>
            <a:r>
              <a:rPr sz="1150" dirty="0">
                <a:solidFill>
                  <a:srgbClr val="767676"/>
                </a:solidFill>
                <a:latin typeface="Arial"/>
                <a:cs typeface="Arial"/>
              </a:rPr>
              <a:t>e </a:t>
            </a:r>
            <a:r>
              <a:rPr sz="1150" spc="-5" dirty="0">
                <a:solidFill>
                  <a:srgbClr val="767676"/>
                </a:solidFill>
                <a:latin typeface="Arial"/>
                <a:cs typeface="Arial"/>
              </a:rPr>
              <a:t>sull'evoluzione delle </a:t>
            </a:r>
            <a:r>
              <a:rPr sz="1150" dirty="0">
                <a:solidFill>
                  <a:srgbClr val="767676"/>
                </a:solidFill>
                <a:latin typeface="Arial"/>
                <a:cs typeface="Arial"/>
              </a:rPr>
              <a:t>diverse </a:t>
            </a:r>
            <a:r>
              <a:rPr sz="1150" spc="-5" dirty="0">
                <a:solidFill>
                  <a:srgbClr val="767676"/>
                </a:solidFill>
                <a:latin typeface="Arial"/>
                <a:cs typeface="Arial"/>
              </a:rPr>
              <a:t>tecniche del </a:t>
            </a:r>
            <a:r>
              <a:rPr sz="1150" dirty="0">
                <a:solidFill>
                  <a:srgbClr val="767676"/>
                </a:solidFill>
                <a:latin typeface="Arial"/>
                <a:cs typeface="Arial"/>
              </a:rPr>
              <a:t>cinema </a:t>
            </a:r>
            <a:r>
              <a:rPr sz="1150" spc="-5" dirty="0">
                <a:solidFill>
                  <a:srgbClr val="767676"/>
                </a:solidFill>
                <a:latin typeface="Arial"/>
                <a:cs typeface="Arial"/>
              </a:rPr>
              <a:t>di animazione, </a:t>
            </a:r>
            <a:r>
              <a:rPr sz="1150" dirty="0">
                <a:solidFill>
                  <a:srgbClr val="767676"/>
                </a:solidFill>
                <a:latin typeface="Arial"/>
                <a:cs typeface="Arial"/>
              </a:rPr>
              <a:t>gli </a:t>
            </a:r>
            <a:r>
              <a:rPr sz="1150" spc="-5" dirty="0">
                <a:solidFill>
                  <a:srgbClr val="767676"/>
                </a:solidFill>
                <a:latin typeface="Arial"/>
                <a:cs typeface="Arial"/>
              </a:rPr>
              <a:t>alunni  lavoreranno al Museo </a:t>
            </a:r>
            <a:r>
              <a:rPr sz="1150" dirty="0">
                <a:solidFill>
                  <a:srgbClr val="767676"/>
                </a:solidFill>
                <a:latin typeface="Arial"/>
                <a:cs typeface="Arial"/>
              </a:rPr>
              <a:t>del Cinema </a:t>
            </a:r>
            <a:r>
              <a:rPr sz="1150" spc="-5" dirty="0">
                <a:solidFill>
                  <a:srgbClr val="767676"/>
                </a:solidFill>
                <a:latin typeface="Arial"/>
                <a:cs typeface="Arial"/>
              </a:rPr>
              <a:t>alla progettazione </a:t>
            </a:r>
            <a:r>
              <a:rPr sz="1150" dirty="0">
                <a:solidFill>
                  <a:srgbClr val="767676"/>
                </a:solidFill>
                <a:latin typeface="Arial"/>
                <a:cs typeface="Arial"/>
              </a:rPr>
              <a:t>e ripresa </a:t>
            </a:r>
            <a:r>
              <a:rPr sz="1150" spc="-5" dirty="0">
                <a:solidFill>
                  <a:srgbClr val="767676"/>
                </a:solidFill>
                <a:latin typeface="Arial"/>
                <a:cs typeface="Arial"/>
              </a:rPr>
              <a:t>al tavolo di animazione di </a:t>
            </a:r>
            <a:r>
              <a:rPr sz="1150" dirty="0">
                <a:solidFill>
                  <a:srgbClr val="767676"/>
                </a:solidFill>
                <a:latin typeface="Arial"/>
                <a:cs typeface="Arial"/>
              </a:rPr>
              <a:t>brevi  </a:t>
            </a:r>
            <a:r>
              <a:rPr sz="1150" spc="-5" dirty="0">
                <a:solidFill>
                  <a:srgbClr val="767676"/>
                </a:solidFill>
                <a:latin typeface="Arial"/>
                <a:cs typeface="Arial"/>
              </a:rPr>
              <a:t>scene realizzate in </a:t>
            </a:r>
            <a:r>
              <a:rPr sz="1150" dirty="0">
                <a:solidFill>
                  <a:srgbClr val="767676"/>
                </a:solidFill>
                <a:latin typeface="Arial"/>
                <a:cs typeface="Arial"/>
              </a:rPr>
              <a:t>stop-motion </a:t>
            </a:r>
            <a:r>
              <a:rPr sz="1150" spc="-5" dirty="0">
                <a:solidFill>
                  <a:srgbClr val="767676"/>
                </a:solidFill>
                <a:latin typeface="Arial"/>
                <a:cs typeface="Arial"/>
              </a:rPr>
              <a:t>bidimensionale. Grazie alle tecniche </a:t>
            </a:r>
            <a:r>
              <a:rPr sz="1150" dirty="0">
                <a:solidFill>
                  <a:srgbClr val="767676"/>
                </a:solidFill>
                <a:latin typeface="Arial"/>
                <a:cs typeface="Arial"/>
              </a:rPr>
              <a:t>di </a:t>
            </a:r>
            <a:r>
              <a:rPr sz="1150" spc="-5" dirty="0">
                <a:solidFill>
                  <a:srgbClr val="767676"/>
                </a:solidFill>
                <a:latin typeface="Arial"/>
                <a:cs typeface="Arial"/>
              </a:rPr>
              <a:t>Cut out animation,  Disegno in </a:t>
            </a:r>
            <a:r>
              <a:rPr sz="1150" dirty="0">
                <a:solidFill>
                  <a:srgbClr val="767676"/>
                </a:solidFill>
                <a:latin typeface="Arial"/>
                <a:cs typeface="Arial"/>
              </a:rPr>
              <a:t>fase e </a:t>
            </a:r>
            <a:r>
              <a:rPr sz="1150" spc="-5" dirty="0">
                <a:solidFill>
                  <a:srgbClr val="767676"/>
                </a:solidFill>
                <a:latin typeface="Arial"/>
                <a:cs typeface="Arial"/>
              </a:rPr>
              <a:t>Disegno in successione </a:t>
            </a:r>
            <a:r>
              <a:rPr sz="1150" dirty="0">
                <a:solidFill>
                  <a:srgbClr val="767676"/>
                </a:solidFill>
                <a:latin typeface="Arial"/>
                <a:cs typeface="Arial"/>
              </a:rPr>
              <a:t>(flip-book), </a:t>
            </a:r>
            <a:r>
              <a:rPr sz="1150" spc="-5" dirty="0">
                <a:solidFill>
                  <a:srgbClr val="767676"/>
                </a:solidFill>
                <a:latin typeface="Arial"/>
                <a:cs typeface="Arial"/>
              </a:rPr>
              <a:t>gli studenti </a:t>
            </a:r>
            <a:r>
              <a:rPr sz="1150" dirty="0">
                <a:solidFill>
                  <a:srgbClr val="767676"/>
                </a:solidFill>
                <a:latin typeface="Arial"/>
                <a:cs typeface="Arial"/>
              </a:rPr>
              <a:t>coinvolti </a:t>
            </a:r>
            <a:r>
              <a:rPr sz="1150" spc="-5" dirty="0">
                <a:solidFill>
                  <a:srgbClr val="767676"/>
                </a:solidFill>
                <a:latin typeface="Arial"/>
                <a:cs typeface="Arial"/>
              </a:rPr>
              <a:t>avranno l'occasione  non solo </a:t>
            </a:r>
            <a:r>
              <a:rPr sz="1150" dirty="0">
                <a:solidFill>
                  <a:srgbClr val="767676"/>
                </a:solidFill>
                <a:latin typeface="Arial"/>
                <a:cs typeface="Arial"/>
              </a:rPr>
              <a:t>di </a:t>
            </a:r>
            <a:r>
              <a:rPr sz="1150" spc="-5" dirty="0">
                <a:solidFill>
                  <a:srgbClr val="767676"/>
                </a:solidFill>
                <a:latin typeface="Arial"/>
                <a:cs typeface="Arial"/>
              </a:rPr>
              <a:t>arricchire </a:t>
            </a:r>
            <a:r>
              <a:rPr sz="1150" dirty="0">
                <a:solidFill>
                  <a:srgbClr val="767676"/>
                </a:solidFill>
                <a:latin typeface="Arial"/>
                <a:cs typeface="Arial"/>
              </a:rPr>
              <a:t>le </a:t>
            </a:r>
            <a:r>
              <a:rPr sz="1150" spc="-5" dirty="0">
                <a:solidFill>
                  <a:srgbClr val="767676"/>
                </a:solidFill>
                <a:latin typeface="Arial"/>
                <a:cs typeface="Arial"/>
              </a:rPr>
              <a:t>loro conoscenze sul </a:t>
            </a:r>
            <a:r>
              <a:rPr sz="1150" dirty="0">
                <a:solidFill>
                  <a:srgbClr val="767676"/>
                </a:solidFill>
                <a:latin typeface="Arial"/>
                <a:cs typeface="Arial"/>
              </a:rPr>
              <a:t>tema, </a:t>
            </a:r>
            <a:r>
              <a:rPr sz="1150" spc="10" dirty="0">
                <a:solidFill>
                  <a:srgbClr val="767676"/>
                </a:solidFill>
                <a:latin typeface="Arial"/>
                <a:cs typeface="Arial"/>
              </a:rPr>
              <a:t>ma </a:t>
            </a:r>
            <a:r>
              <a:rPr sz="1150" spc="-5" dirty="0">
                <a:solidFill>
                  <a:srgbClr val="767676"/>
                </a:solidFill>
                <a:latin typeface="Arial"/>
                <a:cs typeface="Arial"/>
              </a:rPr>
              <a:t>di portare </a:t>
            </a:r>
            <a:r>
              <a:rPr sz="1150" dirty="0">
                <a:solidFill>
                  <a:srgbClr val="767676"/>
                </a:solidFill>
                <a:latin typeface="Arial"/>
                <a:cs typeface="Arial"/>
              </a:rPr>
              <a:t>a </a:t>
            </a:r>
            <a:r>
              <a:rPr sz="1150" spc="-5" dirty="0">
                <a:solidFill>
                  <a:srgbClr val="767676"/>
                </a:solidFill>
                <a:latin typeface="Arial"/>
                <a:cs typeface="Arial"/>
              </a:rPr>
              <a:t>termine un loro</a:t>
            </a:r>
            <a:r>
              <a:rPr sz="1150" spc="45" dirty="0">
                <a:solidFill>
                  <a:srgbClr val="767676"/>
                </a:solidFill>
                <a:latin typeface="Arial"/>
                <a:cs typeface="Arial"/>
              </a:rPr>
              <a:t> </a:t>
            </a:r>
            <a:r>
              <a:rPr sz="1150" spc="-5" dirty="0">
                <a:solidFill>
                  <a:srgbClr val="767676"/>
                </a:solidFill>
                <a:latin typeface="Arial"/>
                <a:cs typeface="Arial"/>
              </a:rPr>
              <a:t>prodotto.</a:t>
            </a:r>
            <a:endParaRPr sz="1150">
              <a:latin typeface="Arial"/>
              <a:cs typeface="Arial"/>
            </a:endParaRPr>
          </a:p>
          <a:p>
            <a:pPr>
              <a:lnSpc>
                <a:spcPct val="100000"/>
              </a:lnSpc>
              <a:spcBef>
                <a:spcPts val="45"/>
              </a:spcBef>
            </a:pPr>
            <a:endParaRPr sz="1200">
              <a:latin typeface="Times New Roman"/>
              <a:cs typeface="Times New Roman"/>
            </a:endParaRPr>
          </a:p>
          <a:p>
            <a:pPr marL="12700" marR="365760" algn="just">
              <a:lnSpc>
                <a:spcPct val="113599"/>
              </a:lnSpc>
            </a:pPr>
            <a:r>
              <a:rPr sz="1150" dirty="0">
                <a:solidFill>
                  <a:srgbClr val="767676"/>
                </a:solidFill>
                <a:latin typeface="Arial"/>
                <a:cs typeface="Arial"/>
              </a:rPr>
              <a:t>A </a:t>
            </a:r>
            <a:r>
              <a:rPr sz="1150" spc="-5" dirty="0">
                <a:solidFill>
                  <a:srgbClr val="767676"/>
                </a:solidFill>
                <a:latin typeface="Arial"/>
                <a:cs typeface="Arial"/>
              </a:rPr>
              <a:t>sostenere l'iniziativa </a:t>
            </a:r>
            <a:r>
              <a:rPr sz="1150" dirty="0">
                <a:solidFill>
                  <a:srgbClr val="767676"/>
                </a:solidFill>
                <a:latin typeface="Arial"/>
                <a:cs typeface="Arial"/>
              </a:rPr>
              <a:t>che si </a:t>
            </a:r>
            <a:r>
              <a:rPr sz="1150" spc="-5" dirty="0">
                <a:solidFill>
                  <a:srgbClr val="767676"/>
                </a:solidFill>
                <a:latin typeface="Arial"/>
                <a:cs typeface="Arial"/>
              </a:rPr>
              <a:t>svolgerà alla Mole Antonelliana </a:t>
            </a:r>
            <a:r>
              <a:rPr sz="1150" dirty="0">
                <a:solidFill>
                  <a:srgbClr val="767676"/>
                </a:solidFill>
                <a:latin typeface="Arial"/>
                <a:cs typeface="Arial"/>
              </a:rPr>
              <a:t>è </a:t>
            </a:r>
            <a:r>
              <a:rPr sz="1150" spc="-5" dirty="0">
                <a:solidFill>
                  <a:srgbClr val="767676"/>
                </a:solidFill>
                <a:latin typeface="Arial"/>
                <a:cs typeface="Arial"/>
              </a:rPr>
              <a:t>Bnl che sottolinea così la  propria "volontà di promuovere </a:t>
            </a:r>
            <a:r>
              <a:rPr sz="1150" dirty="0">
                <a:solidFill>
                  <a:srgbClr val="767676"/>
                </a:solidFill>
                <a:latin typeface="Arial"/>
                <a:cs typeface="Arial"/>
              </a:rPr>
              <a:t>e </a:t>
            </a:r>
            <a:r>
              <a:rPr sz="1150" spc="-5" dirty="0">
                <a:solidFill>
                  <a:srgbClr val="767676"/>
                </a:solidFill>
                <a:latin typeface="Arial"/>
                <a:cs typeface="Arial"/>
              </a:rPr>
              <a:t>realizzare iniziative </a:t>
            </a:r>
            <a:r>
              <a:rPr sz="1150" dirty="0">
                <a:solidFill>
                  <a:srgbClr val="767676"/>
                </a:solidFill>
                <a:latin typeface="Arial"/>
                <a:cs typeface="Arial"/>
              </a:rPr>
              <a:t>rivolte </a:t>
            </a:r>
            <a:r>
              <a:rPr sz="1150" spc="-5" dirty="0">
                <a:solidFill>
                  <a:srgbClr val="767676"/>
                </a:solidFill>
                <a:latin typeface="Arial"/>
                <a:cs typeface="Arial"/>
              </a:rPr>
              <a:t>ad un pubblico giovane, con  l'obiettivo di </a:t>
            </a:r>
            <a:r>
              <a:rPr sz="1150" dirty="0">
                <a:solidFill>
                  <a:srgbClr val="767676"/>
                </a:solidFill>
                <a:latin typeface="Arial"/>
                <a:cs typeface="Arial"/>
              </a:rPr>
              <a:t>fornire </a:t>
            </a:r>
            <a:r>
              <a:rPr sz="1150" spc="-5" dirty="0">
                <a:solidFill>
                  <a:srgbClr val="767676"/>
                </a:solidFill>
                <a:latin typeface="Arial"/>
                <a:cs typeface="Arial"/>
              </a:rPr>
              <a:t>ai ragazzi gli strumenti per sviluppare le </a:t>
            </a:r>
            <a:r>
              <a:rPr sz="1150" dirty="0">
                <a:solidFill>
                  <a:srgbClr val="767676"/>
                </a:solidFill>
                <a:latin typeface="Arial"/>
                <a:cs typeface="Arial"/>
              </a:rPr>
              <a:t>proprie </a:t>
            </a:r>
            <a:r>
              <a:rPr sz="1150" spc="-5" dirty="0">
                <a:solidFill>
                  <a:srgbClr val="767676"/>
                </a:solidFill>
                <a:latin typeface="Arial"/>
                <a:cs typeface="Arial"/>
              </a:rPr>
              <a:t>capacità creative </a:t>
            </a:r>
            <a:r>
              <a:rPr sz="1150" dirty="0">
                <a:solidFill>
                  <a:srgbClr val="767676"/>
                </a:solidFill>
                <a:latin typeface="Arial"/>
                <a:cs typeface="Arial"/>
              </a:rPr>
              <a:t>e </a:t>
            </a:r>
            <a:r>
              <a:rPr sz="1150" spc="-5" dirty="0">
                <a:solidFill>
                  <a:srgbClr val="767676"/>
                </a:solidFill>
                <a:latin typeface="Arial"/>
                <a:cs typeface="Arial"/>
              </a:rPr>
              <a:t>lo  spirito</a:t>
            </a:r>
            <a:r>
              <a:rPr sz="1150" spc="-10" dirty="0">
                <a:solidFill>
                  <a:srgbClr val="767676"/>
                </a:solidFill>
                <a:latin typeface="Arial"/>
                <a:cs typeface="Arial"/>
              </a:rPr>
              <a:t> </a:t>
            </a:r>
            <a:r>
              <a:rPr sz="1150" spc="-5" dirty="0">
                <a:solidFill>
                  <a:srgbClr val="767676"/>
                </a:solidFill>
                <a:latin typeface="Arial"/>
                <a:cs typeface="Arial"/>
              </a:rPr>
              <a:t>critico".</a:t>
            </a:r>
            <a:endParaRPr sz="1150">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875" y="660361"/>
            <a:ext cx="6531305" cy="52670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66823" y="1259077"/>
            <a:ext cx="3045282" cy="48504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363224" y="1825494"/>
            <a:ext cx="1487920" cy="314758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044187" y="1845595"/>
            <a:ext cx="1487175" cy="36318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050293" y="2242566"/>
            <a:ext cx="1484871" cy="278891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729994" y="1846813"/>
            <a:ext cx="1484871" cy="3258599"/>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1421764" y="5205476"/>
            <a:ext cx="4735576" cy="239699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121780" y="8805214"/>
            <a:ext cx="952119" cy="1219039"/>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11" name="object 11"/>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12/2014:</a:t>
            </a:r>
            <a:r>
              <a:rPr sz="950" b="1" spc="240" dirty="0">
                <a:latin typeface="Times New Roman"/>
                <a:cs typeface="Times New Roman"/>
              </a:rPr>
              <a:t> </a:t>
            </a:r>
            <a:r>
              <a:rPr sz="950" b="1" spc="10" dirty="0">
                <a:latin typeface="Times New Roman"/>
                <a:cs typeface="Times New Roman"/>
              </a:rPr>
              <a:t>42.031</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12/2014:</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33.480</a:t>
            </a:r>
            <a:r>
              <a:rPr sz="950" b="1" dirty="0">
                <a:latin typeface="Times New Roman"/>
                <a:cs typeface="Times New Roman"/>
              </a:rPr>
              <a:t>	</a:t>
            </a:r>
            <a:r>
              <a:rPr sz="1425" b="1" spc="15" baseline="17543" dirty="0">
                <a:latin typeface="Times New Roman"/>
                <a:cs typeface="Times New Roman"/>
              </a:rPr>
              <a:t>12-MAR-2015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245.000	</a:t>
            </a:r>
            <a:r>
              <a:rPr sz="950" b="1" spc="10" dirty="0">
                <a:latin typeface="Times New Roman"/>
                <a:cs typeface="Times New Roman"/>
              </a:rPr>
              <a:t>Dir. Resp.:  Ario</a:t>
            </a:r>
            <a:r>
              <a:rPr sz="950" b="1" spc="5" dirty="0">
                <a:latin typeface="Times New Roman"/>
                <a:cs typeface="Times New Roman"/>
              </a:rPr>
              <a:t> </a:t>
            </a:r>
            <a:r>
              <a:rPr sz="950" b="1" spc="10" dirty="0">
                <a:latin typeface="Times New Roman"/>
                <a:cs typeface="Times New Roman"/>
              </a:rPr>
              <a:t>Gervasutti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12</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2" name="object 12"/>
          <p:cNvSpPr/>
          <p:nvPr/>
        </p:nvSpPr>
        <p:spPr>
          <a:xfrm>
            <a:off x="3517900" y="30480"/>
            <a:ext cx="798576" cy="243840"/>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330200" y="10135869"/>
            <a:ext cx="1069848" cy="457200"/>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5" name="object 15"/>
          <p:cNvSpPr/>
          <p:nvPr/>
        </p:nvSpPr>
        <p:spPr>
          <a:xfrm>
            <a:off x="2072639" y="2322576"/>
            <a:ext cx="771525" cy="110489"/>
          </a:xfrm>
          <a:custGeom>
            <a:avLst/>
            <a:gdLst/>
            <a:ahLst/>
            <a:cxnLst/>
            <a:rect l="l" t="t" r="r" b="b"/>
            <a:pathLst>
              <a:path w="771525" h="110489">
                <a:moveTo>
                  <a:pt x="0" y="110235"/>
                </a:moveTo>
                <a:lnTo>
                  <a:pt x="771144" y="110235"/>
                </a:lnTo>
                <a:lnTo>
                  <a:pt x="771144" y="0"/>
                </a:lnTo>
                <a:lnTo>
                  <a:pt x="0" y="0"/>
                </a:lnTo>
                <a:lnTo>
                  <a:pt x="0" y="110235"/>
                </a:lnTo>
                <a:close/>
              </a:path>
            </a:pathLst>
          </a:custGeom>
          <a:solidFill>
            <a:srgbClr val="BADBBA"/>
          </a:solidFill>
        </p:spPr>
        <p:txBody>
          <a:bodyPr wrap="square" lIns="0" tIns="0" rIns="0" bIns="0" rtlCol="0"/>
          <a:lstStyle/>
          <a:p>
            <a:endParaRPr/>
          </a:p>
        </p:txBody>
      </p:sp>
      <p:sp>
        <p:nvSpPr>
          <p:cNvPr id="16" name="object 16"/>
          <p:cNvSpPr/>
          <p:nvPr/>
        </p:nvSpPr>
        <p:spPr>
          <a:xfrm>
            <a:off x="1362455" y="2474976"/>
            <a:ext cx="121920" cy="83185"/>
          </a:xfrm>
          <a:custGeom>
            <a:avLst/>
            <a:gdLst/>
            <a:ahLst/>
            <a:cxnLst/>
            <a:rect l="l" t="t" r="r" b="b"/>
            <a:pathLst>
              <a:path w="121919" h="83185">
                <a:moveTo>
                  <a:pt x="0" y="82803"/>
                </a:moveTo>
                <a:lnTo>
                  <a:pt x="121919" y="82803"/>
                </a:lnTo>
                <a:lnTo>
                  <a:pt x="121919" y="0"/>
                </a:lnTo>
                <a:lnTo>
                  <a:pt x="0" y="0"/>
                </a:lnTo>
                <a:lnTo>
                  <a:pt x="0" y="82803"/>
                </a:lnTo>
                <a:close/>
              </a:path>
            </a:pathLst>
          </a:custGeom>
          <a:solidFill>
            <a:srgbClr val="BADBBA"/>
          </a:solidFill>
        </p:spPr>
        <p:txBody>
          <a:bodyPr wrap="square" lIns="0" tIns="0" rIns="0" bIns="0" rtlCol="0"/>
          <a:lstStyle/>
          <a:p>
            <a:endParaRPr/>
          </a:p>
        </p:txBody>
      </p:sp>
      <p:sp>
        <p:nvSpPr>
          <p:cNvPr id="17" name="object 17"/>
          <p:cNvSpPr/>
          <p:nvPr/>
        </p:nvSpPr>
        <p:spPr>
          <a:xfrm>
            <a:off x="1508760" y="2447544"/>
            <a:ext cx="445134" cy="110489"/>
          </a:xfrm>
          <a:custGeom>
            <a:avLst/>
            <a:gdLst/>
            <a:ahLst/>
            <a:cxnLst/>
            <a:rect l="l" t="t" r="r" b="b"/>
            <a:pathLst>
              <a:path w="445135" h="110489">
                <a:moveTo>
                  <a:pt x="0" y="110235"/>
                </a:moveTo>
                <a:lnTo>
                  <a:pt x="445008" y="110235"/>
                </a:lnTo>
                <a:lnTo>
                  <a:pt x="445008" y="0"/>
                </a:lnTo>
                <a:lnTo>
                  <a:pt x="0" y="0"/>
                </a:lnTo>
                <a:lnTo>
                  <a:pt x="0" y="110235"/>
                </a:lnTo>
                <a:close/>
              </a:path>
            </a:pathLst>
          </a:custGeom>
          <a:solidFill>
            <a:srgbClr val="BADBBA"/>
          </a:solidFill>
        </p:spPr>
        <p:txBody>
          <a:bodyPr wrap="square" lIns="0" tIns="0" rIns="0" bIns="0" rtlCol="0"/>
          <a:lstStyle/>
          <a:p>
            <a:endParaRPr/>
          </a:p>
        </p:txBody>
      </p:sp>
      <p:sp>
        <p:nvSpPr>
          <p:cNvPr id="18" name="object 18"/>
          <p:cNvSpPr/>
          <p:nvPr/>
        </p:nvSpPr>
        <p:spPr>
          <a:xfrm>
            <a:off x="1975104" y="2450592"/>
            <a:ext cx="387350" cy="107314"/>
          </a:xfrm>
          <a:custGeom>
            <a:avLst/>
            <a:gdLst/>
            <a:ahLst/>
            <a:cxnLst/>
            <a:rect l="l" t="t" r="r" b="b"/>
            <a:pathLst>
              <a:path w="387350" h="107314">
                <a:moveTo>
                  <a:pt x="0" y="107188"/>
                </a:moveTo>
                <a:lnTo>
                  <a:pt x="387095" y="107188"/>
                </a:lnTo>
                <a:lnTo>
                  <a:pt x="387095" y="0"/>
                </a:lnTo>
                <a:lnTo>
                  <a:pt x="0" y="0"/>
                </a:lnTo>
                <a:lnTo>
                  <a:pt x="0" y="107188"/>
                </a:lnTo>
                <a:close/>
              </a:path>
            </a:pathLst>
          </a:custGeom>
          <a:solidFill>
            <a:srgbClr val="BADBBA"/>
          </a:solidFill>
        </p:spPr>
        <p:txBody>
          <a:bodyPr wrap="square" lIns="0" tIns="0" rIns="0" bIns="0" rtlCol="0"/>
          <a:lstStyle/>
          <a:p>
            <a:endParaRPr/>
          </a:p>
        </p:txBody>
      </p:sp>
      <p:sp>
        <p:nvSpPr>
          <p:cNvPr id="19" name="object 19"/>
          <p:cNvSpPr/>
          <p:nvPr/>
        </p:nvSpPr>
        <p:spPr>
          <a:xfrm>
            <a:off x="1868423" y="655319"/>
            <a:ext cx="405765" cy="128905"/>
          </a:xfrm>
          <a:custGeom>
            <a:avLst/>
            <a:gdLst/>
            <a:ahLst/>
            <a:cxnLst/>
            <a:rect l="l" t="t" r="r" b="b"/>
            <a:pathLst>
              <a:path w="405764" h="128904">
                <a:moveTo>
                  <a:pt x="0" y="128524"/>
                </a:moveTo>
                <a:lnTo>
                  <a:pt x="405384" y="128524"/>
                </a:lnTo>
                <a:lnTo>
                  <a:pt x="405384" y="0"/>
                </a:lnTo>
                <a:lnTo>
                  <a:pt x="0" y="0"/>
                </a:lnTo>
                <a:lnTo>
                  <a:pt x="0" y="128524"/>
                </a:lnTo>
                <a:close/>
              </a:path>
            </a:pathLst>
          </a:custGeom>
          <a:solidFill>
            <a:srgbClr val="BADBBA"/>
          </a:solidFill>
        </p:spPr>
        <p:txBody>
          <a:bodyPr wrap="square" lIns="0" tIns="0" rIns="0" bIns="0" rtlCol="0"/>
          <a:lstStyle/>
          <a:p>
            <a:endParaRPr/>
          </a:p>
        </p:txBody>
      </p:sp>
      <p:sp>
        <p:nvSpPr>
          <p:cNvPr id="20" name="object 20"/>
          <p:cNvSpPr/>
          <p:nvPr/>
        </p:nvSpPr>
        <p:spPr>
          <a:xfrm>
            <a:off x="2417064" y="2450592"/>
            <a:ext cx="177165" cy="107314"/>
          </a:xfrm>
          <a:custGeom>
            <a:avLst/>
            <a:gdLst/>
            <a:ahLst/>
            <a:cxnLst/>
            <a:rect l="l" t="t" r="r" b="b"/>
            <a:pathLst>
              <a:path w="177164" h="107314">
                <a:moveTo>
                  <a:pt x="0" y="107188"/>
                </a:moveTo>
                <a:lnTo>
                  <a:pt x="176783" y="107188"/>
                </a:lnTo>
                <a:lnTo>
                  <a:pt x="176783" y="0"/>
                </a:lnTo>
                <a:lnTo>
                  <a:pt x="0" y="0"/>
                </a:lnTo>
                <a:lnTo>
                  <a:pt x="0" y="107188"/>
                </a:lnTo>
                <a:close/>
              </a:path>
            </a:pathLst>
          </a:custGeom>
          <a:solidFill>
            <a:srgbClr val="BADBBA"/>
          </a:solidFill>
        </p:spPr>
        <p:txBody>
          <a:bodyPr wrap="square" lIns="0" tIns="0" rIns="0" bIns="0" rtlCol="0"/>
          <a:lstStyle/>
          <a:p>
            <a:endParaRPr/>
          </a:p>
        </p:txBody>
      </p:sp>
      <p:sp>
        <p:nvSpPr>
          <p:cNvPr id="21" name="object 21"/>
          <p:cNvSpPr/>
          <p:nvPr/>
        </p:nvSpPr>
        <p:spPr>
          <a:xfrm>
            <a:off x="2072639" y="2426207"/>
            <a:ext cx="771525" cy="12700"/>
          </a:xfrm>
          <a:custGeom>
            <a:avLst/>
            <a:gdLst/>
            <a:ahLst/>
            <a:cxnLst/>
            <a:rect l="l" t="t" r="r" b="b"/>
            <a:pathLst>
              <a:path w="771525" h="12700">
                <a:moveTo>
                  <a:pt x="0" y="12700"/>
                </a:moveTo>
                <a:lnTo>
                  <a:pt x="771144" y="12700"/>
                </a:lnTo>
                <a:lnTo>
                  <a:pt x="771144" y="0"/>
                </a:lnTo>
                <a:lnTo>
                  <a:pt x="0" y="0"/>
                </a:lnTo>
                <a:lnTo>
                  <a:pt x="0" y="12700"/>
                </a:lnTo>
                <a:close/>
              </a:path>
            </a:pathLst>
          </a:custGeom>
          <a:solidFill>
            <a:srgbClr val="007F00"/>
          </a:solidFill>
        </p:spPr>
        <p:txBody>
          <a:bodyPr wrap="square" lIns="0" tIns="0" rIns="0" bIns="0" rtlCol="0"/>
          <a:lstStyle/>
          <a:p>
            <a:endParaRPr/>
          </a:p>
        </p:txBody>
      </p:sp>
      <p:sp>
        <p:nvSpPr>
          <p:cNvPr id="22" name="object 22"/>
          <p:cNvSpPr/>
          <p:nvPr/>
        </p:nvSpPr>
        <p:spPr>
          <a:xfrm>
            <a:off x="1362455" y="2551176"/>
            <a:ext cx="121920" cy="12700"/>
          </a:xfrm>
          <a:custGeom>
            <a:avLst/>
            <a:gdLst/>
            <a:ahLst/>
            <a:cxnLst/>
            <a:rect l="l" t="t" r="r" b="b"/>
            <a:pathLst>
              <a:path w="121919" h="12700">
                <a:moveTo>
                  <a:pt x="0" y="12700"/>
                </a:moveTo>
                <a:lnTo>
                  <a:pt x="121919" y="12700"/>
                </a:lnTo>
                <a:lnTo>
                  <a:pt x="121919" y="0"/>
                </a:lnTo>
                <a:lnTo>
                  <a:pt x="0" y="0"/>
                </a:lnTo>
                <a:lnTo>
                  <a:pt x="0" y="12700"/>
                </a:lnTo>
                <a:close/>
              </a:path>
            </a:pathLst>
          </a:custGeom>
          <a:solidFill>
            <a:srgbClr val="007F00"/>
          </a:solidFill>
        </p:spPr>
        <p:txBody>
          <a:bodyPr wrap="square" lIns="0" tIns="0" rIns="0" bIns="0" rtlCol="0"/>
          <a:lstStyle/>
          <a:p>
            <a:endParaRPr/>
          </a:p>
        </p:txBody>
      </p:sp>
      <p:sp>
        <p:nvSpPr>
          <p:cNvPr id="23" name="object 23"/>
          <p:cNvSpPr/>
          <p:nvPr/>
        </p:nvSpPr>
        <p:spPr>
          <a:xfrm>
            <a:off x="1508760" y="2551176"/>
            <a:ext cx="445134" cy="12700"/>
          </a:xfrm>
          <a:custGeom>
            <a:avLst/>
            <a:gdLst/>
            <a:ahLst/>
            <a:cxnLst/>
            <a:rect l="l" t="t" r="r" b="b"/>
            <a:pathLst>
              <a:path w="445135" h="12700">
                <a:moveTo>
                  <a:pt x="0" y="12700"/>
                </a:moveTo>
                <a:lnTo>
                  <a:pt x="445008" y="12700"/>
                </a:lnTo>
                <a:lnTo>
                  <a:pt x="445008" y="0"/>
                </a:lnTo>
                <a:lnTo>
                  <a:pt x="0" y="0"/>
                </a:lnTo>
                <a:lnTo>
                  <a:pt x="0" y="12700"/>
                </a:lnTo>
                <a:close/>
              </a:path>
            </a:pathLst>
          </a:custGeom>
          <a:solidFill>
            <a:srgbClr val="007F00"/>
          </a:solidFill>
        </p:spPr>
        <p:txBody>
          <a:bodyPr wrap="square" lIns="0" tIns="0" rIns="0" bIns="0" rtlCol="0"/>
          <a:lstStyle/>
          <a:p>
            <a:endParaRPr/>
          </a:p>
        </p:txBody>
      </p:sp>
      <p:sp>
        <p:nvSpPr>
          <p:cNvPr id="24" name="object 24"/>
          <p:cNvSpPr/>
          <p:nvPr/>
        </p:nvSpPr>
        <p:spPr>
          <a:xfrm>
            <a:off x="1975104" y="2551176"/>
            <a:ext cx="387350" cy="12700"/>
          </a:xfrm>
          <a:custGeom>
            <a:avLst/>
            <a:gdLst/>
            <a:ahLst/>
            <a:cxnLst/>
            <a:rect l="l" t="t" r="r" b="b"/>
            <a:pathLst>
              <a:path w="387350" h="12700">
                <a:moveTo>
                  <a:pt x="0" y="12700"/>
                </a:moveTo>
                <a:lnTo>
                  <a:pt x="387095" y="12700"/>
                </a:lnTo>
                <a:lnTo>
                  <a:pt x="387095" y="0"/>
                </a:lnTo>
                <a:lnTo>
                  <a:pt x="0" y="0"/>
                </a:lnTo>
                <a:lnTo>
                  <a:pt x="0" y="12700"/>
                </a:lnTo>
                <a:close/>
              </a:path>
            </a:pathLst>
          </a:custGeom>
          <a:solidFill>
            <a:srgbClr val="007F00"/>
          </a:solidFill>
        </p:spPr>
        <p:txBody>
          <a:bodyPr wrap="square" lIns="0" tIns="0" rIns="0" bIns="0" rtlCol="0"/>
          <a:lstStyle/>
          <a:p>
            <a:endParaRPr/>
          </a:p>
        </p:txBody>
      </p:sp>
      <p:sp>
        <p:nvSpPr>
          <p:cNvPr id="25" name="object 25"/>
          <p:cNvSpPr/>
          <p:nvPr/>
        </p:nvSpPr>
        <p:spPr>
          <a:xfrm>
            <a:off x="1868423" y="777240"/>
            <a:ext cx="405765" cy="12700"/>
          </a:xfrm>
          <a:custGeom>
            <a:avLst/>
            <a:gdLst/>
            <a:ahLst/>
            <a:cxnLst/>
            <a:rect l="l" t="t" r="r" b="b"/>
            <a:pathLst>
              <a:path w="405764" h="12700">
                <a:moveTo>
                  <a:pt x="0" y="12700"/>
                </a:moveTo>
                <a:lnTo>
                  <a:pt x="405384" y="12700"/>
                </a:lnTo>
                <a:lnTo>
                  <a:pt x="405384" y="0"/>
                </a:lnTo>
                <a:lnTo>
                  <a:pt x="0" y="0"/>
                </a:lnTo>
                <a:lnTo>
                  <a:pt x="0" y="12700"/>
                </a:lnTo>
                <a:close/>
              </a:path>
            </a:pathLst>
          </a:custGeom>
          <a:solidFill>
            <a:srgbClr val="007F00"/>
          </a:solidFill>
        </p:spPr>
        <p:txBody>
          <a:bodyPr wrap="square" lIns="0" tIns="0" rIns="0" bIns="0" rtlCol="0"/>
          <a:lstStyle/>
          <a:p>
            <a:endParaRPr/>
          </a:p>
        </p:txBody>
      </p:sp>
      <p:sp>
        <p:nvSpPr>
          <p:cNvPr id="26" name="object 26"/>
          <p:cNvSpPr/>
          <p:nvPr/>
        </p:nvSpPr>
        <p:spPr>
          <a:xfrm>
            <a:off x="2417064" y="2551176"/>
            <a:ext cx="177165" cy="12700"/>
          </a:xfrm>
          <a:custGeom>
            <a:avLst/>
            <a:gdLst/>
            <a:ahLst/>
            <a:cxnLst/>
            <a:rect l="l" t="t" r="r" b="b"/>
            <a:pathLst>
              <a:path w="177164" h="12700">
                <a:moveTo>
                  <a:pt x="0" y="12700"/>
                </a:moveTo>
                <a:lnTo>
                  <a:pt x="176783" y="12700"/>
                </a:lnTo>
                <a:lnTo>
                  <a:pt x="176783" y="0"/>
                </a:lnTo>
                <a:lnTo>
                  <a:pt x="0" y="0"/>
                </a:lnTo>
                <a:lnTo>
                  <a:pt x="0" y="12700"/>
                </a:lnTo>
                <a:close/>
              </a:path>
            </a:pathLst>
          </a:custGeom>
          <a:solidFill>
            <a:srgbClr val="007F00"/>
          </a:solidFill>
        </p:spPr>
        <p:txBody>
          <a:bodyPr wrap="square" lIns="0" tIns="0" rIns="0" bIns="0" rtlCol="0"/>
          <a:lstStyle/>
          <a:p>
            <a:endParaRPr/>
          </a:p>
        </p:txBody>
      </p:sp>
      <p:sp>
        <p:nvSpPr>
          <p:cNvPr id="27" name="object 27"/>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8" name="object 28"/>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a:t>
            </a:r>
            <a:endParaRPr sz="1200">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68320" y="660400"/>
            <a:ext cx="1061084" cy="41186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76441" y="1146546"/>
            <a:ext cx="1447303" cy="165864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27705" cy="129218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01/2015:</a:t>
            </a:r>
            <a:r>
              <a:rPr sz="950" b="1" spc="240" dirty="0">
                <a:latin typeface="Times New Roman"/>
                <a:cs typeface="Times New Roman"/>
              </a:rPr>
              <a:t> </a:t>
            </a:r>
            <a:r>
              <a:rPr sz="950" b="1" spc="10" dirty="0">
                <a:latin typeface="Times New Roman"/>
                <a:cs typeface="Times New Roman"/>
              </a:rPr>
              <a:t>21.735</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01/2015:</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16.183</a:t>
            </a:r>
            <a:r>
              <a:rPr sz="950" b="1" dirty="0">
                <a:latin typeface="Times New Roman"/>
                <a:cs typeface="Times New Roman"/>
              </a:rPr>
              <a:t>	</a:t>
            </a:r>
            <a:r>
              <a:rPr sz="1425" b="1" spc="15" baseline="17543" dirty="0">
                <a:latin typeface="Times New Roman"/>
                <a:cs typeface="Times New Roman"/>
              </a:rPr>
              <a:t>13-MAR-2015</a:t>
            </a:r>
            <a:endParaRPr sz="1425" baseline="17543">
              <a:latin typeface="Times New Roman"/>
              <a:cs typeface="Times New Roman"/>
            </a:endParaRPr>
          </a:p>
          <a:p>
            <a:pPr>
              <a:lnSpc>
                <a:spcPts val="885"/>
              </a:lnSpc>
              <a:spcBef>
                <a:spcPts val="585"/>
              </a:spcBef>
              <a:tabLst>
                <a:tab pos="618490"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III </a:t>
            </a:r>
            <a:r>
              <a:rPr sz="1425" b="1" spc="15" baseline="35087" dirty="0">
                <a:latin typeface="Times New Roman"/>
                <a:cs typeface="Times New Roman"/>
              </a:rPr>
              <a:t>2014:    300.000	</a:t>
            </a:r>
            <a:r>
              <a:rPr sz="950" b="1" spc="10" dirty="0">
                <a:latin typeface="Times New Roman"/>
                <a:cs typeface="Times New Roman"/>
              </a:rPr>
              <a:t>Dir. Resp.: </a:t>
            </a:r>
            <a:r>
              <a:rPr sz="950" b="1" spc="15" dirty="0">
                <a:latin typeface="Times New Roman"/>
                <a:cs typeface="Times New Roman"/>
              </a:rPr>
              <a:t> </a:t>
            </a:r>
            <a:r>
              <a:rPr sz="950" b="1" spc="10" dirty="0">
                <a:latin typeface="Times New Roman"/>
                <a:cs typeface="Times New Roman"/>
              </a:rPr>
              <a:t>Mauro</a:t>
            </a:r>
            <a:r>
              <a:rPr sz="950" b="1" spc="15" dirty="0">
                <a:latin typeface="Times New Roman"/>
                <a:cs typeface="Times New Roman"/>
              </a:rPr>
              <a:t> </a:t>
            </a:r>
            <a:r>
              <a:rPr sz="950" b="1" spc="10" dirty="0">
                <a:latin typeface="Times New Roman"/>
                <a:cs typeface="Times New Roman"/>
              </a:rPr>
              <a:t>Tedeschini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18</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3314700" y="28955"/>
            <a:ext cx="1179576" cy="207264"/>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3889247" y="1865376"/>
            <a:ext cx="381000" cy="107314"/>
          </a:xfrm>
          <a:custGeom>
            <a:avLst/>
            <a:gdLst/>
            <a:ahLst/>
            <a:cxnLst/>
            <a:rect l="l" t="t" r="r" b="b"/>
            <a:pathLst>
              <a:path w="381000" h="107314">
                <a:moveTo>
                  <a:pt x="0" y="107188"/>
                </a:moveTo>
                <a:lnTo>
                  <a:pt x="381000" y="107188"/>
                </a:lnTo>
                <a:lnTo>
                  <a:pt x="381000" y="0"/>
                </a:lnTo>
                <a:lnTo>
                  <a:pt x="0" y="0"/>
                </a:lnTo>
                <a:lnTo>
                  <a:pt x="0" y="107188"/>
                </a:lnTo>
                <a:close/>
              </a:path>
            </a:pathLst>
          </a:custGeom>
          <a:solidFill>
            <a:srgbClr val="BADBBA"/>
          </a:solidFill>
        </p:spPr>
        <p:txBody>
          <a:bodyPr wrap="square" lIns="0" tIns="0" rIns="0" bIns="0" rtlCol="0"/>
          <a:lstStyle/>
          <a:p>
            <a:endParaRPr/>
          </a:p>
        </p:txBody>
      </p:sp>
      <p:sp>
        <p:nvSpPr>
          <p:cNvPr id="11" name="object 11"/>
          <p:cNvSpPr/>
          <p:nvPr/>
        </p:nvSpPr>
        <p:spPr>
          <a:xfrm>
            <a:off x="3889247" y="1965960"/>
            <a:ext cx="381000" cy="12700"/>
          </a:xfrm>
          <a:custGeom>
            <a:avLst/>
            <a:gdLst/>
            <a:ahLst/>
            <a:cxnLst/>
            <a:rect l="l" t="t" r="r" b="b"/>
            <a:pathLst>
              <a:path w="381000" h="12700">
                <a:moveTo>
                  <a:pt x="0" y="12700"/>
                </a:moveTo>
                <a:lnTo>
                  <a:pt x="381000" y="12700"/>
                </a:lnTo>
                <a:lnTo>
                  <a:pt x="381000" y="0"/>
                </a:lnTo>
                <a:lnTo>
                  <a:pt x="0" y="0"/>
                </a:lnTo>
                <a:lnTo>
                  <a:pt x="0" y="12700"/>
                </a:lnTo>
                <a:close/>
              </a:path>
            </a:pathLst>
          </a:custGeom>
          <a:solidFill>
            <a:srgbClr val="007F00"/>
          </a:solidFill>
        </p:spPr>
        <p:txBody>
          <a:bodyPr wrap="square" lIns="0" tIns="0" rIns="0" bIns="0" rtlCol="0"/>
          <a:lstStyle/>
          <a:p>
            <a:endParaRPr/>
          </a:p>
        </p:txBody>
      </p:sp>
      <p:sp>
        <p:nvSpPr>
          <p:cNvPr id="12" name="object 12"/>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3" name="object 13"/>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a:t>
            </a:r>
            <a:endParaRPr sz="1200">
              <a:latin typeface="Arial"/>
              <a:cs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73050">
              <a:lnSpc>
                <a:spcPts val="1839"/>
              </a:lnSpc>
            </a:pPr>
            <a:r>
              <a:rPr sz="1600" b="1" spc="-5" dirty="0">
                <a:latin typeface="Arial"/>
                <a:cs typeface="Arial"/>
              </a:rPr>
              <a:t>MF </a:t>
            </a:r>
            <a:r>
              <a:rPr sz="1600" b="1" spc="-10" dirty="0">
                <a:latin typeface="Arial"/>
                <a:cs typeface="Arial"/>
              </a:rPr>
              <a:t>Dow</a:t>
            </a:r>
            <a:r>
              <a:rPr sz="1600" b="1" spc="-45" dirty="0">
                <a:latin typeface="Arial"/>
                <a:cs typeface="Arial"/>
              </a:rPr>
              <a:t> </a:t>
            </a:r>
            <a:r>
              <a:rPr sz="1600" b="1" spc="-5" dirty="0">
                <a:latin typeface="Arial"/>
                <a:cs typeface="Arial"/>
              </a:rPr>
              <a:t>Jones  13 marzo</a:t>
            </a:r>
            <a:r>
              <a:rPr sz="1600" b="1" spc="-6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724657"/>
            <a:ext cx="6147435" cy="4369435"/>
          </a:xfrm>
          <a:prstGeom prst="rect">
            <a:avLst/>
          </a:prstGeom>
        </p:spPr>
        <p:txBody>
          <a:bodyPr vert="horz" wrap="square" lIns="0" tIns="12700" rIns="0" bIns="0" rtlCol="0">
            <a:spAutoFit/>
          </a:bodyPr>
          <a:lstStyle/>
          <a:p>
            <a:pPr marL="12700" marR="5080" algn="just">
              <a:lnSpc>
                <a:spcPct val="125000"/>
              </a:lnSpc>
              <a:spcBef>
                <a:spcPts val="100"/>
              </a:spcBef>
            </a:pPr>
            <a:r>
              <a:rPr sz="1200" dirty="0">
                <a:latin typeface="Times New Roman"/>
                <a:cs typeface="Times New Roman"/>
              </a:rPr>
              <a:t>19:24 </a:t>
            </a:r>
            <a:r>
              <a:rPr sz="1200" spc="-5" dirty="0">
                <a:latin typeface="Times New Roman"/>
                <a:cs typeface="Times New Roman"/>
              </a:rPr>
              <a:t>MILANO (MF-DJ)--Intesa Sanpaolo </a:t>
            </a:r>
            <a:r>
              <a:rPr sz="1200" dirty="0">
                <a:latin typeface="Times New Roman"/>
                <a:cs typeface="Times New Roman"/>
              </a:rPr>
              <a:t>aderisce anche </a:t>
            </a:r>
            <a:r>
              <a:rPr sz="1200" spc="-5" dirty="0">
                <a:latin typeface="Times New Roman"/>
                <a:cs typeface="Times New Roman"/>
              </a:rPr>
              <a:t>alla </a:t>
            </a:r>
            <a:r>
              <a:rPr sz="1200" dirty="0">
                <a:latin typeface="Times New Roman"/>
                <a:cs typeface="Times New Roman"/>
              </a:rPr>
              <a:t>seconda edizione </a:t>
            </a:r>
            <a:r>
              <a:rPr sz="1200" spc="-5" dirty="0">
                <a:latin typeface="Times New Roman"/>
                <a:cs typeface="Times New Roman"/>
              </a:rPr>
              <a:t>del Festival della  Cultura Creativa, </a:t>
            </a:r>
            <a:r>
              <a:rPr sz="1200" dirty="0">
                <a:latin typeface="Times New Roman"/>
                <a:cs typeface="Times New Roman"/>
              </a:rPr>
              <a:t>dal 16 </a:t>
            </a:r>
            <a:r>
              <a:rPr sz="1200" spc="-5" dirty="0">
                <a:latin typeface="Times New Roman"/>
                <a:cs typeface="Times New Roman"/>
              </a:rPr>
              <a:t>al </a:t>
            </a:r>
            <a:r>
              <a:rPr sz="1200" dirty="0">
                <a:latin typeface="Times New Roman"/>
                <a:cs typeface="Times New Roman"/>
              </a:rPr>
              <a:t>22 </a:t>
            </a:r>
            <a:r>
              <a:rPr sz="1200" spc="-5" dirty="0">
                <a:latin typeface="Times New Roman"/>
                <a:cs typeface="Times New Roman"/>
              </a:rPr>
              <a:t>marzo. Promossa dalle banche, </a:t>
            </a:r>
            <a:r>
              <a:rPr sz="1200" dirty="0">
                <a:latin typeface="Times New Roman"/>
                <a:cs typeface="Times New Roman"/>
              </a:rPr>
              <a:t>con il </a:t>
            </a:r>
            <a:r>
              <a:rPr sz="1200" spc="-5" dirty="0">
                <a:latin typeface="Times New Roman"/>
                <a:cs typeface="Times New Roman"/>
              </a:rPr>
              <a:t>coordinamento dell'Abi, </a:t>
            </a:r>
            <a:r>
              <a:rPr sz="1200" dirty="0">
                <a:latin typeface="Times New Roman"/>
                <a:cs typeface="Times New Roman"/>
              </a:rPr>
              <a:t>la  </a:t>
            </a:r>
            <a:r>
              <a:rPr sz="1200" spc="-5" dirty="0">
                <a:latin typeface="Times New Roman"/>
                <a:cs typeface="Times New Roman"/>
              </a:rPr>
              <a:t>manifestazione </a:t>
            </a:r>
            <a:r>
              <a:rPr sz="1200" dirty="0">
                <a:latin typeface="Times New Roman"/>
                <a:cs typeface="Times New Roman"/>
              </a:rPr>
              <a:t>e' interamente </a:t>
            </a:r>
            <a:r>
              <a:rPr sz="1200" spc="-5" dirty="0">
                <a:latin typeface="Times New Roman"/>
                <a:cs typeface="Times New Roman"/>
              </a:rPr>
              <a:t>dedicata alla </a:t>
            </a:r>
            <a:r>
              <a:rPr sz="1200" dirty="0">
                <a:latin typeface="Times New Roman"/>
                <a:cs typeface="Times New Roman"/>
              </a:rPr>
              <a:t>cultura e </a:t>
            </a:r>
            <a:r>
              <a:rPr sz="1200" spc="-5" dirty="0">
                <a:latin typeface="Times New Roman"/>
                <a:cs typeface="Times New Roman"/>
              </a:rPr>
              <a:t>si </a:t>
            </a:r>
            <a:r>
              <a:rPr sz="1200" dirty="0">
                <a:latin typeface="Times New Roman"/>
                <a:cs typeface="Times New Roman"/>
              </a:rPr>
              <a:t>rivolge a bambini e ragazzi </a:t>
            </a:r>
            <a:r>
              <a:rPr sz="1200" spc="-5" dirty="0">
                <a:latin typeface="Times New Roman"/>
                <a:cs typeface="Times New Roman"/>
              </a:rPr>
              <a:t>dai </a:t>
            </a:r>
            <a:r>
              <a:rPr sz="1200" dirty="0">
                <a:latin typeface="Times New Roman"/>
                <a:cs typeface="Times New Roman"/>
              </a:rPr>
              <a:t>6 </a:t>
            </a:r>
            <a:r>
              <a:rPr sz="1200" spc="-5" dirty="0">
                <a:latin typeface="Times New Roman"/>
                <a:cs typeface="Times New Roman"/>
              </a:rPr>
              <a:t>ai </a:t>
            </a:r>
            <a:r>
              <a:rPr sz="1200" dirty="0">
                <a:latin typeface="Times New Roman"/>
                <a:cs typeface="Times New Roman"/>
              </a:rPr>
              <a:t>14 anni.  </a:t>
            </a:r>
            <a:r>
              <a:rPr sz="1200" spc="-10" dirty="0">
                <a:latin typeface="Times New Roman"/>
                <a:cs typeface="Times New Roman"/>
              </a:rPr>
              <a:t>Il </a:t>
            </a:r>
            <a:r>
              <a:rPr sz="1200" spc="-5" dirty="0">
                <a:latin typeface="Times New Roman"/>
                <a:cs typeface="Times New Roman"/>
              </a:rPr>
              <a:t>Festival si </a:t>
            </a:r>
            <a:r>
              <a:rPr sz="1200" dirty="0">
                <a:latin typeface="Times New Roman"/>
                <a:cs typeface="Times New Roman"/>
              </a:rPr>
              <a:t>avvale </a:t>
            </a:r>
            <a:r>
              <a:rPr sz="1200" spc="-5" dirty="0">
                <a:latin typeface="Times New Roman"/>
                <a:cs typeface="Times New Roman"/>
              </a:rPr>
              <a:t>del patrocinio </a:t>
            </a:r>
            <a:r>
              <a:rPr sz="1200" dirty="0">
                <a:latin typeface="Times New Roman"/>
                <a:cs typeface="Times New Roman"/>
              </a:rPr>
              <a:t>dell'Organizzazione </a:t>
            </a:r>
            <a:r>
              <a:rPr sz="1200" spc="-5" dirty="0">
                <a:latin typeface="Times New Roman"/>
                <a:cs typeface="Times New Roman"/>
              </a:rPr>
              <a:t>delle Nazioni </a:t>
            </a:r>
            <a:r>
              <a:rPr sz="1200" dirty="0">
                <a:latin typeface="Times New Roman"/>
                <a:cs typeface="Times New Roman"/>
              </a:rPr>
              <a:t>Unite </a:t>
            </a:r>
            <a:r>
              <a:rPr sz="1200" spc="-5" dirty="0">
                <a:latin typeface="Times New Roman"/>
                <a:cs typeface="Times New Roman"/>
              </a:rPr>
              <a:t>per l'Educazione, </a:t>
            </a:r>
            <a:r>
              <a:rPr sz="1200" dirty="0">
                <a:latin typeface="Times New Roman"/>
                <a:cs typeface="Times New Roman"/>
              </a:rPr>
              <a:t>la  </a:t>
            </a:r>
            <a:r>
              <a:rPr sz="1200" spc="-5" dirty="0">
                <a:latin typeface="Times New Roman"/>
                <a:cs typeface="Times New Roman"/>
              </a:rPr>
              <a:t>Scienza </a:t>
            </a:r>
            <a:r>
              <a:rPr sz="1200" dirty="0">
                <a:latin typeface="Times New Roman"/>
                <a:cs typeface="Times New Roman"/>
              </a:rPr>
              <a:t>e la </a:t>
            </a:r>
            <a:r>
              <a:rPr sz="1200" spc="-5" dirty="0">
                <a:latin typeface="Times New Roman"/>
                <a:cs typeface="Times New Roman"/>
              </a:rPr>
              <a:t>Cultura, della </a:t>
            </a:r>
            <a:r>
              <a:rPr sz="1200" dirty="0">
                <a:latin typeface="Times New Roman"/>
                <a:cs typeface="Times New Roman"/>
              </a:rPr>
              <a:t>Commissione </a:t>
            </a:r>
            <a:r>
              <a:rPr sz="1200" spc="-5" dirty="0">
                <a:latin typeface="Times New Roman"/>
                <a:cs typeface="Times New Roman"/>
              </a:rPr>
              <a:t>Nazionale Italiana per l'Unesco, </a:t>
            </a:r>
            <a:r>
              <a:rPr sz="1200" dirty="0">
                <a:latin typeface="Times New Roman"/>
                <a:cs typeface="Times New Roman"/>
              </a:rPr>
              <a:t>del </a:t>
            </a:r>
            <a:r>
              <a:rPr sz="1200" spc="-5" dirty="0">
                <a:latin typeface="Times New Roman"/>
                <a:cs typeface="Times New Roman"/>
              </a:rPr>
              <a:t>Ministero per </a:t>
            </a:r>
            <a:r>
              <a:rPr sz="1200" dirty="0">
                <a:latin typeface="Times New Roman"/>
                <a:cs typeface="Times New Roman"/>
              </a:rPr>
              <a:t>i </a:t>
            </a:r>
            <a:r>
              <a:rPr sz="1200" spc="-5" dirty="0">
                <a:latin typeface="Times New Roman"/>
                <a:cs typeface="Times New Roman"/>
              </a:rPr>
              <a:t>Beni </a:t>
            </a:r>
            <a:r>
              <a:rPr sz="1200" dirty="0">
                <a:latin typeface="Times New Roman"/>
                <a:cs typeface="Times New Roman"/>
              </a:rPr>
              <a:t>e  le </a:t>
            </a:r>
            <a:r>
              <a:rPr sz="1200" spc="-5" dirty="0">
                <a:latin typeface="Times New Roman"/>
                <a:cs typeface="Times New Roman"/>
              </a:rPr>
              <a:t>Attivita' Culturali </a:t>
            </a:r>
            <a:r>
              <a:rPr sz="1200" dirty="0">
                <a:latin typeface="Times New Roman"/>
                <a:cs typeface="Times New Roman"/>
              </a:rPr>
              <a:t>e </a:t>
            </a:r>
            <a:r>
              <a:rPr sz="1200" spc="5" dirty="0">
                <a:latin typeface="Times New Roman"/>
                <a:cs typeface="Times New Roman"/>
              </a:rPr>
              <a:t>per </a:t>
            </a:r>
            <a:r>
              <a:rPr sz="1200" dirty="0">
                <a:latin typeface="Times New Roman"/>
                <a:cs typeface="Times New Roman"/>
              </a:rPr>
              <a:t>il </a:t>
            </a:r>
            <a:r>
              <a:rPr sz="1200" spc="-5" dirty="0">
                <a:latin typeface="Times New Roman"/>
                <a:cs typeface="Times New Roman"/>
              </a:rPr>
              <a:t>Turismo </a:t>
            </a:r>
            <a:r>
              <a:rPr sz="1200" dirty="0">
                <a:latin typeface="Times New Roman"/>
                <a:cs typeface="Times New Roman"/>
              </a:rPr>
              <a:t>e ha </a:t>
            </a:r>
            <a:r>
              <a:rPr sz="1200" spc="-5" dirty="0">
                <a:latin typeface="Times New Roman"/>
                <a:cs typeface="Times New Roman"/>
              </a:rPr>
              <a:t>l'obiettivo </a:t>
            </a:r>
            <a:r>
              <a:rPr sz="1200" dirty="0">
                <a:latin typeface="Times New Roman"/>
                <a:cs typeface="Times New Roman"/>
              </a:rPr>
              <a:t>di valorizzare </a:t>
            </a:r>
            <a:r>
              <a:rPr sz="1200" spc="-5" dirty="0">
                <a:latin typeface="Times New Roman"/>
                <a:cs typeface="Times New Roman"/>
              </a:rPr>
              <a:t>l'impegno, </a:t>
            </a:r>
            <a:r>
              <a:rPr sz="1200" dirty="0">
                <a:latin typeface="Times New Roman"/>
                <a:cs typeface="Times New Roman"/>
              </a:rPr>
              <a:t>non solo </a:t>
            </a:r>
            <a:r>
              <a:rPr sz="1200" spc="-5" dirty="0">
                <a:latin typeface="Times New Roman"/>
                <a:cs typeface="Times New Roman"/>
              </a:rPr>
              <a:t>economico,  </a:t>
            </a:r>
            <a:r>
              <a:rPr sz="1200" dirty="0">
                <a:latin typeface="Times New Roman"/>
                <a:cs typeface="Times New Roman"/>
              </a:rPr>
              <a:t>svolto a </a:t>
            </a:r>
            <a:r>
              <a:rPr sz="1200" spc="-5" dirty="0">
                <a:latin typeface="Times New Roman"/>
                <a:cs typeface="Times New Roman"/>
              </a:rPr>
              <a:t>sostegno della cultura </a:t>
            </a:r>
            <a:r>
              <a:rPr sz="1200" dirty="0">
                <a:latin typeface="Times New Roman"/>
                <a:cs typeface="Times New Roman"/>
              </a:rPr>
              <a:t>e </a:t>
            </a:r>
            <a:r>
              <a:rPr sz="1200" spc="-5" dirty="0">
                <a:latin typeface="Times New Roman"/>
                <a:cs typeface="Times New Roman"/>
              </a:rPr>
              <a:t>della crescita civile del Paese </a:t>
            </a:r>
            <a:r>
              <a:rPr sz="1200" dirty="0">
                <a:latin typeface="Times New Roman"/>
                <a:cs typeface="Times New Roman"/>
              </a:rPr>
              <a:t>da parte </a:t>
            </a:r>
            <a:r>
              <a:rPr sz="1200" spc="-5" dirty="0">
                <a:latin typeface="Times New Roman"/>
                <a:cs typeface="Times New Roman"/>
              </a:rPr>
              <a:t>del sistema bancario.  L'iniziativa, informa </a:t>
            </a:r>
            <a:r>
              <a:rPr sz="1200" dirty="0">
                <a:latin typeface="Times New Roman"/>
                <a:cs typeface="Times New Roman"/>
              </a:rPr>
              <a:t>una nota, </a:t>
            </a:r>
            <a:r>
              <a:rPr sz="1200" spc="-5" dirty="0">
                <a:latin typeface="Times New Roman"/>
                <a:cs typeface="Times New Roman"/>
              </a:rPr>
              <a:t>si svolge sull'intero territorio </a:t>
            </a:r>
            <a:r>
              <a:rPr sz="1200" dirty="0">
                <a:latin typeface="Times New Roman"/>
                <a:cs typeface="Times New Roman"/>
              </a:rPr>
              <a:t>nazionale attraverso una </a:t>
            </a:r>
            <a:r>
              <a:rPr sz="1200" spc="-5" dirty="0">
                <a:latin typeface="Times New Roman"/>
                <a:cs typeface="Times New Roman"/>
              </a:rPr>
              <a:t>ricca gamma  </a:t>
            </a:r>
            <a:r>
              <a:rPr sz="1200" dirty="0">
                <a:latin typeface="Times New Roman"/>
                <a:cs typeface="Times New Roman"/>
              </a:rPr>
              <a:t>di </a:t>
            </a:r>
            <a:r>
              <a:rPr sz="1200" spc="-5" dirty="0">
                <a:latin typeface="Times New Roman"/>
                <a:cs typeface="Times New Roman"/>
              </a:rPr>
              <a:t>eventi, </a:t>
            </a:r>
            <a:r>
              <a:rPr sz="1200" dirty="0">
                <a:latin typeface="Times New Roman"/>
                <a:cs typeface="Times New Roman"/>
              </a:rPr>
              <a:t>iniziative e </a:t>
            </a:r>
            <a:r>
              <a:rPr sz="1200" spc="-5" dirty="0">
                <a:latin typeface="Times New Roman"/>
                <a:cs typeface="Times New Roman"/>
              </a:rPr>
              <a:t>laboratori </a:t>
            </a:r>
            <a:r>
              <a:rPr sz="1200" dirty="0">
                <a:latin typeface="Times New Roman"/>
                <a:cs typeface="Times New Roman"/>
              </a:rPr>
              <a:t>volti a esplorare l'arte </a:t>
            </a:r>
            <a:r>
              <a:rPr sz="1200" spc="-5" dirty="0">
                <a:latin typeface="Times New Roman"/>
                <a:cs typeface="Times New Roman"/>
              </a:rPr>
              <a:t>nelle sue </a:t>
            </a:r>
            <a:r>
              <a:rPr sz="1200" dirty="0">
                <a:latin typeface="Times New Roman"/>
                <a:cs typeface="Times New Roman"/>
              </a:rPr>
              <a:t>forme </a:t>
            </a:r>
            <a:r>
              <a:rPr sz="1200" spc="-5" dirty="0">
                <a:latin typeface="Times New Roman"/>
                <a:cs typeface="Times New Roman"/>
              </a:rPr>
              <a:t>piu' </a:t>
            </a:r>
            <a:r>
              <a:rPr sz="1200" dirty="0">
                <a:latin typeface="Times New Roman"/>
                <a:cs typeface="Times New Roman"/>
              </a:rPr>
              <a:t>varie - </a:t>
            </a:r>
            <a:r>
              <a:rPr sz="1200" spc="-5" dirty="0">
                <a:latin typeface="Times New Roman"/>
                <a:cs typeface="Times New Roman"/>
              </a:rPr>
              <a:t>pittura,  archeologia, musica, </a:t>
            </a:r>
            <a:r>
              <a:rPr sz="1200" dirty="0">
                <a:latin typeface="Times New Roman"/>
                <a:cs typeface="Times New Roman"/>
              </a:rPr>
              <a:t>canto, </a:t>
            </a:r>
            <a:r>
              <a:rPr sz="1200" spc="-5" dirty="0">
                <a:latin typeface="Times New Roman"/>
                <a:cs typeface="Times New Roman"/>
              </a:rPr>
              <a:t>lettura, linguaggio, racconto </a:t>
            </a:r>
            <a:r>
              <a:rPr sz="1200" dirty="0">
                <a:latin typeface="Times New Roman"/>
                <a:cs typeface="Times New Roman"/>
              </a:rPr>
              <a:t>e </a:t>
            </a:r>
            <a:r>
              <a:rPr sz="1200" spc="-5" dirty="0">
                <a:latin typeface="Times New Roman"/>
                <a:cs typeface="Times New Roman"/>
              </a:rPr>
              <a:t>teatro </a:t>
            </a:r>
            <a:r>
              <a:rPr sz="1200" dirty="0">
                <a:latin typeface="Times New Roman"/>
                <a:cs typeface="Times New Roman"/>
              </a:rPr>
              <a:t>- </a:t>
            </a:r>
            <a:r>
              <a:rPr sz="1200" spc="-5" dirty="0">
                <a:latin typeface="Times New Roman"/>
                <a:cs typeface="Times New Roman"/>
              </a:rPr>
              <a:t>con </a:t>
            </a:r>
            <a:r>
              <a:rPr sz="1200" dirty="0">
                <a:latin typeface="Times New Roman"/>
                <a:cs typeface="Times New Roman"/>
              </a:rPr>
              <a:t>l'obiettivo di </a:t>
            </a:r>
            <a:r>
              <a:rPr sz="1200" spc="-5" dirty="0">
                <a:latin typeface="Times New Roman"/>
                <a:cs typeface="Times New Roman"/>
              </a:rPr>
              <a:t>avvicinarli alla  cultura </a:t>
            </a:r>
            <a:r>
              <a:rPr sz="1200" dirty="0">
                <a:latin typeface="Times New Roman"/>
                <a:cs typeface="Times New Roman"/>
              </a:rPr>
              <a:t>e </a:t>
            </a:r>
            <a:r>
              <a:rPr sz="1200" spc="-5" dirty="0">
                <a:latin typeface="Times New Roman"/>
                <a:cs typeface="Times New Roman"/>
              </a:rPr>
              <a:t>ai </a:t>
            </a:r>
            <a:r>
              <a:rPr sz="1200" dirty="0">
                <a:latin typeface="Times New Roman"/>
                <a:cs typeface="Times New Roman"/>
              </a:rPr>
              <a:t>processi </a:t>
            </a:r>
            <a:r>
              <a:rPr sz="1200" spc="-5" dirty="0">
                <a:latin typeface="Times New Roman"/>
                <a:cs typeface="Times New Roman"/>
              </a:rPr>
              <a:t>che </a:t>
            </a:r>
            <a:r>
              <a:rPr sz="1200" dirty="0">
                <a:latin typeface="Times New Roman"/>
                <a:cs typeface="Times New Roman"/>
              </a:rPr>
              <a:t>stanno </a:t>
            </a:r>
            <a:r>
              <a:rPr sz="1200" spc="-5" dirty="0">
                <a:latin typeface="Times New Roman"/>
                <a:cs typeface="Times New Roman"/>
              </a:rPr>
              <a:t>alla </a:t>
            </a:r>
            <a:r>
              <a:rPr sz="1200" dirty="0">
                <a:latin typeface="Times New Roman"/>
                <a:cs typeface="Times New Roman"/>
              </a:rPr>
              <a:t>base della </a:t>
            </a:r>
            <a:r>
              <a:rPr sz="1200" spc="-5" dirty="0">
                <a:latin typeface="Times New Roman"/>
                <a:cs typeface="Times New Roman"/>
              </a:rPr>
              <a:t>creativita'. </a:t>
            </a:r>
            <a:r>
              <a:rPr sz="1200" spc="-10" dirty="0">
                <a:latin typeface="Times New Roman"/>
                <a:cs typeface="Times New Roman"/>
              </a:rPr>
              <a:t>Il </a:t>
            </a:r>
            <a:r>
              <a:rPr sz="1200" dirty="0">
                <a:latin typeface="Times New Roman"/>
                <a:cs typeface="Times New Roman"/>
              </a:rPr>
              <a:t>tema scelto per la seconda edizione e'  </a:t>
            </a:r>
            <a:r>
              <a:rPr sz="1200" spc="-5" dirty="0">
                <a:latin typeface="Times New Roman"/>
                <a:cs typeface="Times New Roman"/>
              </a:rPr>
              <a:t>L'alfabeto del </a:t>
            </a:r>
            <a:r>
              <a:rPr sz="1200" dirty="0">
                <a:latin typeface="Times New Roman"/>
                <a:cs typeface="Times New Roman"/>
              </a:rPr>
              <a:t>mondo - </a:t>
            </a:r>
            <a:r>
              <a:rPr sz="1200" spc="-5" dirty="0">
                <a:latin typeface="Times New Roman"/>
                <a:cs typeface="Times New Roman"/>
              </a:rPr>
              <a:t>Leggiamo </a:t>
            </a:r>
            <a:r>
              <a:rPr sz="1200" dirty="0">
                <a:latin typeface="Times New Roman"/>
                <a:cs typeface="Times New Roman"/>
              </a:rPr>
              <a:t>i </a:t>
            </a:r>
            <a:r>
              <a:rPr sz="1200" spc="-5" dirty="0">
                <a:latin typeface="Times New Roman"/>
                <a:cs typeface="Times New Roman"/>
              </a:rPr>
              <a:t>segni intorno </a:t>
            </a:r>
            <a:r>
              <a:rPr sz="1200" dirty="0">
                <a:latin typeface="Times New Roman"/>
                <a:cs typeface="Times New Roman"/>
              </a:rPr>
              <a:t>a noi e </a:t>
            </a:r>
            <a:r>
              <a:rPr sz="1200" spc="-5" dirty="0">
                <a:latin typeface="Times New Roman"/>
                <a:cs typeface="Times New Roman"/>
              </a:rPr>
              <a:t>raccontiamo, </a:t>
            </a:r>
            <a:r>
              <a:rPr sz="1200" dirty="0">
                <a:latin typeface="Times New Roman"/>
                <a:cs typeface="Times New Roman"/>
              </a:rPr>
              <a:t>e il </a:t>
            </a:r>
            <a:r>
              <a:rPr sz="1200" spc="-5" dirty="0">
                <a:latin typeface="Times New Roman"/>
                <a:cs typeface="Times New Roman"/>
              </a:rPr>
              <a:t>concetto della narrazione  sara' </a:t>
            </a:r>
            <a:r>
              <a:rPr sz="1200" dirty="0">
                <a:latin typeface="Times New Roman"/>
                <a:cs typeface="Times New Roman"/>
              </a:rPr>
              <a:t>il tema conduttore delle iniziative </a:t>
            </a:r>
            <a:r>
              <a:rPr sz="1200" spc="-5" dirty="0">
                <a:latin typeface="Times New Roman"/>
                <a:cs typeface="Times New Roman"/>
              </a:rPr>
              <a:t>proposte. </a:t>
            </a:r>
            <a:r>
              <a:rPr sz="1200" dirty="0">
                <a:latin typeface="Times New Roman"/>
                <a:cs typeface="Times New Roman"/>
              </a:rPr>
              <a:t>In </a:t>
            </a:r>
            <a:r>
              <a:rPr sz="1200" spc="-5" dirty="0">
                <a:latin typeface="Times New Roman"/>
                <a:cs typeface="Times New Roman"/>
              </a:rPr>
              <a:t>questa </a:t>
            </a:r>
            <a:r>
              <a:rPr sz="1200" dirty="0">
                <a:latin typeface="Times New Roman"/>
                <a:cs typeface="Times New Roman"/>
              </a:rPr>
              <a:t>direzione, le banche </a:t>
            </a:r>
            <a:r>
              <a:rPr sz="1200" spc="10" dirty="0">
                <a:latin typeface="Times New Roman"/>
                <a:cs typeface="Times New Roman"/>
              </a:rPr>
              <a:t>sono </a:t>
            </a:r>
            <a:r>
              <a:rPr sz="1200" dirty="0">
                <a:latin typeface="Times New Roman"/>
                <a:cs typeface="Times New Roman"/>
              </a:rPr>
              <a:t>il </a:t>
            </a:r>
            <a:r>
              <a:rPr sz="1200" spc="-5" dirty="0">
                <a:latin typeface="Times New Roman"/>
                <a:cs typeface="Times New Roman"/>
              </a:rPr>
              <a:t>catalizzatore  </a:t>
            </a:r>
            <a:r>
              <a:rPr sz="1200" dirty="0">
                <a:latin typeface="Times New Roman"/>
                <a:cs typeface="Times New Roman"/>
              </a:rPr>
              <a:t>di nuove </a:t>
            </a:r>
            <a:r>
              <a:rPr sz="1200" spc="-5" dirty="0">
                <a:latin typeface="Times New Roman"/>
                <a:cs typeface="Times New Roman"/>
              </a:rPr>
              <a:t>esperienze culturali </a:t>
            </a:r>
            <a:r>
              <a:rPr sz="1200" dirty="0">
                <a:latin typeface="Times New Roman"/>
                <a:cs typeface="Times New Roman"/>
              </a:rPr>
              <a:t>e </a:t>
            </a:r>
            <a:r>
              <a:rPr sz="1200" spc="-5" dirty="0">
                <a:latin typeface="Times New Roman"/>
                <a:cs typeface="Times New Roman"/>
              </a:rPr>
              <a:t>creative, accogliendo </a:t>
            </a:r>
            <a:r>
              <a:rPr sz="1200" dirty="0">
                <a:latin typeface="Times New Roman"/>
                <a:cs typeface="Times New Roman"/>
              </a:rPr>
              <a:t>e </a:t>
            </a:r>
            <a:r>
              <a:rPr sz="1200" spc="-5" dirty="0">
                <a:latin typeface="Times New Roman"/>
                <a:cs typeface="Times New Roman"/>
              </a:rPr>
              <a:t>coinvolgendo </a:t>
            </a:r>
            <a:r>
              <a:rPr sz="1200" dirty="0">
                <a:latin typeface="Times New Roman"/>
                <a:cs typeface="Times New Roman"/>
              </a:rPr>
              <a:t>soggetti e </a:t>
            </a:r>
            <a:r>
              <a:rPr sz="1200" spc="-5" dirty="0">
                <a:latin typeface="Times New Roman"/>
                <a:cs typeface="Times New Roman"/>
              </a:rPr>
              <a:t>istituzioni locali. </a:t>
            </a:r>
            <a:r>
              <a:rPr sz="1200" spc="-15" dirty="0">
                <a:latin typeface="Times New Roman"/>
                <a:cs typeface="Times New Roman"/>
              </a:rPr>
              <a:t>Il  </a:t>
            </a:r>
            <a:r>
              <a:rPr sz="1200" spc="-5" dirty="0">
                <a:latin typeface="Times New Roman"/>
                <a:cs typeface="Times New Roman"/>
              </a:rPr>
              <a:t>Gruppo Intesa Sanpaolo </a:t>
            </a:r>
            <a:r>
              <a:rPr sz="1200" dirty="0">
                <a:latin typeface="Times New Roman"/>
                <a:cs typeface="Times New Roman"/>
              </a:rPr>
              <a:t>ha </a:t>
            </a:r>
            <a:r>
              <a:rPr sz="1200" spc="-5" dirty="0">
                <a:latin typeface="Times New Roman"/>
                <a:cs typeface="Times New Roman"/>
              </a:rPr>
              <a:t>dato prova </a:t>
            </a:r>
            <a:r>
              <a:rPr sz="1200" dirty="0">
                <a:latin typeface="Times New Roman"/>
                <a:cs typeface="Times New Roman"/>
              </a:rPr>
              <a:t>di </a:t>
            </a:r>
            <a:r>
              <a:rPr sz="1200" spc="-5" dirty="0">
                <a:latin typeface="Times New Roman"/>
                <a:cs typeface="Times New Roman"/>
              </a:rPr>
              <a:t>grande creativita' nella </a:t>
            </a:r>
            <a:r>
              <a:rPr sz="1200" dirty="0">
                <a:latin typeface="Times New Roman"/>
                <a:cs typeface="Times New Roman"/>
              </a:rPr>
              <a:t>definizione di </a:t>
            </a:r>
            <a:r>
              <a:rPr sz="1200" spc="-5" dirty="0">
                <a:latin typeface="Times New Roman"/>
                <a:cs typeface="Times New Roman"/>
              </a:rPr>
              <a:t>iniziative che  </a:t>
            </a:r>
            <a:r>
              <a:rPr sz="1200" dirty="0">
                <a:latin typeface="Times New Roman"/>
                <a:cs typeface="Times New Roman"/>
              </a:rPr>
              <a:t>spaziano </a:t>
            </a:r>
            <a:r>
              <a:rPr sz="1200" spc="-5" dirty="0">
                <a:latin typeface="Times New Roman"/>
                <a:cs typeface="Times New Roman"/>
              </a:rPr>
              <a:t>dal </a:t>
            </a:r>
            <a:r>
              <a:rPr sz="1200" dirty="0">
                <a:latin typeface="Times New Roman"/>
                <a:cs typeface="Times New Roman"/>
              </a:rPr>
              <a:t>teatro </a:t>
            </a:r>
            <a:r>
              <a:rPr sz="1200" spc="-5" dirty="0">
                <a:latin typeface="Times New Roman"/>
                <a:cs typeface="Times New Roman"/>
              </a:rPr>
              <a:t>alla musica, </a:t>
            </a:r>
            <a:r>
              <a:rPr sz="1200" dirty="0">
                <a:latin typeface="Times New Roman"/>
                <a:cs typeface="Times New Roman"/>
              </a:rPr>
              <a:t>passando </a:t>
            </a:r>
            <a:r>
              <a:rPr sz="1200" spc="-5" dirty="0">
                <a:latin typeface="Times New Roman"/>
                <a:cs typeface="Times New Roman"/>
              </a:rPr>
              <a:t>attraverso </a:t>
            </a:r>
            <a:r>
              <a:rPr sz="1200" dirty="0">
                <a:latin typeface="Times New Roman"/>
                <a:cs typeface="Times New Roman"/>
              </a:rPr>
              <a:t>la lettura e la conoscenza </a:t>
            </a:r>
            <a:r>
              <a:rPr sz="1200" spc="-5" dirty="0">
                <a:latin typeface="Times New Roman"/>
                <a:cs typeface="Times New Roman"/>
              </a:rPr>
              <a:t>del territorio,  indirizzate anche ai </a:t>
            </a:r>
            <a:r>
              <a:rPr sz="1200" dirty="0">
                <a:latin typeface="Times New Roman"/>
                <a:cs typeface="Times New Roman"/>
              </a:rPr>
              <a:t>bambini </a:t>
            </a:r>
            <a:r>
              <a:rPr sz="1200" spc="-5" dirty="0">
                <a:latin typeface="Times New Roman"/>
                <a:cs typeface="Times New Roman"/>
              </a:rPr>
              <a:t>ricoverati </a:t>
            </a:r>
            <a:r>
              <a:rPr sz="1200" dirty="0">
                <a:latin typeface="Times New Roman"/>
                <a:cs typeface="Times New Roman"/>
              </a:rPr>
              <a:t>in strutture </a:t>
            </a:r>
            <a:r>
              <a:rPr sz="1200" spc="-5" dirty="0">
                <a:latin typeface="Times New Roman"/>
                <a:cs typeface="Times New Roman"/>
              </a:rPr>
              <a:t>ospedaliere </a:t>
            </a:r>
            <a:r>
              <a:rPr sz="1200" dirty="0">
                <a:latin typeface="Times New Roman"/>
                <a:cs typeface="Times New Roman"/>
              </a:rPr>
              <a:t>e </a:t>
            </a:r>
            <a:r>
              <a:rPr sz="1200" spc="-5" dirty="0">
                <a:latin typeface="Times New Roman"/>
                <a:cs typeface="Times New Roman"/>
              </a:rPr>
              <a:t>alle famiglie </a:t>
            </a:r>
            <a:r>
              <a:rPr sz="1200" dirty="0">
                <a:latin typeface="Times New Roman"/>
                <a:cs typeface="Times New Roman"/>
              </a:rPr>
              <a:t>dei </a:t>
            </a:r>
            <a:r>
              <a:rPr sz="1200" spc="-5" dirty="0">
                <a:latin typeface="Times New Roman"/>
                <a:cs typeface="Times New Roman"/>
              </a:rPr>
              <a:t>colleghi. </a:t>
            </a:r>
            <a:r>
              <a:rPr sz="1200" spc="-10" dirty="0">
                <a:latin typeface="Times New Roman"/>
                <a:cs typeface="Times New Roman"/>
              </a:rPr>
              <a:t>Le  </a:t>
            </a:r>
            <a:r>
              <a:rPr sz="1200" dirty="0">
                <a:latin typeface="Times New Roman"/>
                <a:cs typeface="Times New Roman"/>
              </a:rPr>
              <a:t>iniziative </a:t>
            </a:r>
            <a:r>
              <a:rPr sz="1200" spc="-5" dirty="0">
                <a:latin typeface="Times New Roman"/>
                <a:cs typeface="Times New Roman"/>
              </a:rPr>
              <a:t>coprono l'intera durata del Festival </a:t>
            </a:r>
            <a:r>
              <a:rPr sz="1200" dirty="0">
                <a:latin typeface="Times New Roman"/>
                <a:cs typeface="Times New Roman"/>
              </a:rPr>
              <a:t>e la </a:t>
            </a:r>
            <a:r>
              <a:rPr sz="1200" spc="-5" dirty="0">
                <a:latin typeface="Times New Roman"/>
                <a:cs typeface="Times New Roman"/>
              </a:rPr>
              <a:t>partecipazione </a:t>
            </a:r>
            <a:r>
              <a:rPr sz="1200" dirty="0">
                <a:latin typeface="Times New Roman"/>
                <a:cs typeface="Times New Roman"/>
              </a:rPr>
              <a:t>e' </a:t>
            </a:r>
            <a:r>
              <a:rPr sz="1200" spc="-5" dirty="0">
                <a:latin typeface="Times New Roman"/>
                <a:cs typeface="Times New Roman"/>
              </a:rPr>
              <a:t>sempre gratuita. com/fch </a:t>
            </a:r>
            <a:r>
              <a:rPr sz="1200" dirty="0">
                <a:latin typeface="Times New Roman"/>
                <a:cs typeface="Times New Roman"/>
              </a:rPr>
              <a:t>(fine)  </a:t>
            </a:r>
            <a:r>
              <a:rPr sz="1200" spc="-5" dirty="0">
                <a:latin typeface="Times New Roman"/>
                <a:cs typeface="Times New Roman"/>
              </a:rPr>
              <a:t>MF-DJ </a:t>
            </a:r>
            <a:r>
              <a:rPr sz="1200" dirty="0">
                <a:latin typeface="Times New Roman"/>
                <a:cs typeface="Times New Roman"/>
              </a:rPr>
              <a:t>NEWS 1319:23 mar</a:t>
            </a:r>
            <a:r>
              <a:rPr sz="1200" spc="-15" dirty="0">
                <a:latin typeface="Times New Roman"/>
                <a:cs typeface="Times New Roman"/>
              </a:rPr>
              <a:t> </a:t>
            </a:r>
            <a:r>
              <a:rPr sz="1200" dirty="0">
                <a:latin typeface="Times New Roman"/>
                <a:cs typeface="Times New Roman"/>
              </a:rPr>
              <a:t>2015</a:t>
            </a:r>
            <a:endParaRPr sz="1200">
              <a:latin typeface="Times New Roman"/>
              <a:cs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95860"/>
          <a:ext cx="5079365" cy="9006840"/>
        </p:xfrm>
        <a:graphic>
          <a:graphicData uri="http://schemas.openxmlformats.org/drawingml/2006/table">
            <a:tbl>
              <a:tblPr firstRow="1" bandRow="1">
                <a:tableStyleId>{2D5ABB26-0587-4C30-8999-92F81FD0307C}</a:tableStyleId>
              </a:tblPr>
              <a:tblGrid>
                <a:gridCol w="2408555">
                  <a:extLst>
                    <a:ext uri="{9D8B030D-6E8A-4147-A177-3AD203B41FA5}">
                      <a16:colId xmlns:a16="http://schemas.microsoft.com/office/drawing/2014/main" val="20000"/>
                    </a:ext>
                  </a:extLst>
                </a:gridCol>
                <a:gridCol w="805815">
                  <a:extLst>
                    <a:ext uri="{9D8B030D-6E8A-4147-A177-3AD203B41FA5}">
                      <a16:colId xmlns:a16="http://schemas.microsoft.com/office/drawing/2014/main" val="20001"/>
                    </a:ext>
                  </a:extLst>
                </a:gridCol>
                <a:gridCol w="1207135">
                  <a:extLst>
                    <a:ext uri="{9D8B030D-6E8A-4147-A177-3AD203B41FA5}">
                      <a16:colId xmlns:a16="http://schemas.microsoft.com/office/drawing/2014/main" val="20002"/>
                    </a:ext>
                  </a:extLst>
                </a:gridCol>
                <a:gridCol w="657860">
                  <a:extLst>
                    <a:ext uri="{9D8B030D-6E8A-4147-A177-3AD203B41FA5}">
                      <a16:colId xmlns:a16="http://schemas.microsoft.com/office/drawing/2014/main" val="20003"/>
                    </a:ext>
                  </a:extLst>
                </a:gridCol>
              </a:tblGrid>
              <a:tr h="202662">
                <a:tc>
                  <a:txBody>
                    <a:bodyPr/>
                    <a:lstStyle/>
                    <a:p>
                      <a:pPr marL="31750">
                        <a:lnSpc>
                          <a:spcPts val="1125"/>
                        </a:lnSpc>
                      </a:pPr>
                      <a:r>
                        <a:rPr sz="1000" spc="5" dirty="0">
                          <a:latin typeface="Arial"/>
                          <a:cs typeface="Arial"/>
                        </a:rPr>
                        <a:t>Newmediamagazine.it</a:t>
                      </a:r>
                      <a:endParaRPr sz="1000">
                        <a:latin typeface="Arial"/>
                        <a:cs typeface="Arial"/>
                      </a:endParaRPr>
                    </a:p>
                  </a:txBody>
                  <a:tcPr marL="0" marR="0" marT="0" marB="0"/>
                </a:tc>
                <a:tc>
                  <a:txBody>
                    <a:bodyPr/>
                    <a:lstStyle/>
                    <a:p>
                      <a:pPr marR="287020" algn="r">
                        <a:lnSpc>
                          <a:spcPts val="1125"/>
                        </a:lnSpc>
                      </a:pPr>
                      <a:r>
                        <a:rPr sz="1000" dirty="0">
                          <a:latin typeface="Arial"/>
                          <a:cs typeface="Arial"/>
                        </a:rPr>
                        <a:t>4</a:t>
                      </a:r>
                      <a:endParaRPr sz="1000">
                        <a:latin typeface="Arial"/>
                        <a:cs typeface="Arial"/>
                      </a:endParaRPr>
                    </a:p>
                  </a:txBody>
                  <a:tcPr marL="0" marR="0" marT="0" marB="0"/>
                </a:tc>
                <a:tc>
                  <a:txBody>
                    <a:bodyPr/>
                    <a:lstStyle/>
                    <a:p>
                      <a:pPr marL="294640">
                        <a:lnSpc>
                          <a:spcPts val="1125"/>
                        </a:lnSpc>
                      </a:pPr>
                      <a:r>
                        <a:rPr sz="1000" spc="5" dirty="0">
                          <a:latin typeface="Arial"/>
                          <a:cs typeface="Arial"/>
                        </a:rPr>
                        <a:t>marzo</a:t>
                      </a:r>
                      <a:endParaRPr sz="1000">
                        <a:latin typeface="Arial"/>
                        <a:cs typeface="Arial"/>
                      </a:endParaRPr>
                    </a:p>
                  </a:txBody>
                  <a:tcPr marL="0" marR="0" marT="0" marB="0"/>
                </a:tc>
                <a:tc>
                  <a:txBody>
                    <a:bodyPr/>
                    <a:lstStyle/>
                    <a:p>
                      <a:pPr marR="24130" algn="r">
                        <a:lnSpc>
                          <a:spcPts val="1125"/>
                        </a:lnSpc>
                      </a:pPr>
                      <a:r>
                        <a:rPr sz="1000" dirty="0">
                          <a:latin typeface="Arial"/>
                          <a:cs typeface="Arial"/>
                        </a:rPr>
                        <a:t>4</a:t>
                      </a:r>
                      <a:endParaRPr sz="1000">
                        <a:latin typeface="Arial"/>
                        <a:cs typeface="Arial"/>
                      </a:endParaRPr>
                    </a:p>
                  </a:txBody>
                  <a:tcPr marL="0" marR="0" marT="0" marB="0"/>
                </a:tc>
                <a:extLst>
                  <a:ext uri="{0D108BD9-81ED-4DB2-BD59-A6C34878D82A}">
                    <a16:rowId xmlns:a16="http://schemas.microsoft.com/office/drawing/2014/main" val="10000"/>
                  </a:ext>
                </a:extLst>
              </a:tr>
              <a:tr h="260603">
                <a:tc>
                  <a:txBody>
                    <a:bodyPr/>
                    <a:lstStyle/>
                    <a:p>
                      <a:pPr marL="31750">
                        <a:lnSpc>
                          <a:spcPct val="100000"/>
                        </a:lnSpc>
                        <a:spcBef>
                          <a:spcPts val="380"/>
                        </a:spcBef>
                      </a:pPr>
                      <a:r>
                        <a:rPr sz="1000" spc="5" dirty="0">
                          <a:latin typeface="Arial"/>
                          <a:cs typeface="Arial"/>
                        </a:rPr>
                        <a:t>Notizie.virgilio.it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1"/>
                  </a:ext>
                </a:extLst>
              </a:tr>
              <a:tr h="260603">
                <a:tc>
                  <a:txBody>
                    <a:bodyPr/>
                    <a:lstStyle/>
                    <a:p>
                      <a:pPr marL="31750">
                        <a:lnSpc>
                          <a:spcPct val="100000"/>
                        </a:lnSpc>
                        <a:spcBef>
                          <a:spcPts val="380"/>
                        </a:spcBef>
                      </a:pPr>
                      <a:r>
                        <a:rPr sz="1000" spc="5" dirty="0">
                          <a:latin typeface="Arial"/>
                          <a:cs typeface="Arial"/>
                        </a:rPr>
                        <a:t>Omniamagazine.it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2"/>
                  </a:ext>
                </a:extLst>
              </a:tr>
              <a:tr h="260603">
                <a:tc>
                  <a:txBody>
                    <a:bodyPr/>
                    <a:lstStyle/>
                    <a:p>
                      <a:pPr marL="31750">
                        <a:lnSpc>
                          <a:spcPct val="100000"/>
                        </a:lnSpc>
                        <a:spcBef>
                          <a:spcPts val="380"/>
                        </a:spcBef>
                      </a:pPr>
                      <a:r>
                        <a:rPr sz="1000" spc="5" dirty="0">
                          <a:latin typeface="Arial"/>
                          <a:cs typeface="Arial"/>
                        </a:rPr>
                        <a:t>Padovanews.it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3"/>
                  </a:ext>
                </a:extLst>
              </a:tr>
              <a:tr h="260603">
                <a:tc>
                  <a:txBody>
                    <a:bodyPr/>
                    <a:lstStyle/>
                    <a:p>
                      <a:pPr marL="31750">
                        <a:lnSpc>
                          <a:spcPct val="100000"/>
                        </a:lnSpc>
                        <a:spcBef>
                          <a:spcPts val="380"/>
                        </a:spcBef>
                      </a:pPr>
                      <a:r>
                        <a:rPr sz="1000" spc="5" dirty="0">
                          <a:latin typeface="Arial"/>
                          <a:cs typeface="Arial"/>
                        </a:rPr>
                        <a:t>Piemontenewsonline.it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4"/>
                  </a:ext>
                </a:extLst>
              </a:tr>
              <a:tr h="260794">
                <a:tc>
                  <a:txBody>
                    <a:bodyPr/>
                    <a:lstStyle/>
                    <a:p>
                      <a:pPr marL="31750">
                        <a:lnSpc>
                          <a:spcPct val="100000"/>
                        </a:lnSpc>
                        <a:spcBef>
                          <a:spcPts val="380"/>
                        </a:spcBef>
                      </a:pPr>
                      <a:r>
                        <a:rPr sz="1000" spc="5" dirty="0">
                          <a:latin typeface="Arial"/>
                          <a:cs typeface="Arial"/>
                        </a:rPr>
                        <a:t>Pittorica.org</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5"/>
                  </a:ext>
                </a:extLst>
              </a:tr>
              <a:tr h="260794">
                <a:tc>
                  <a:txBody>
                    <a:bodyPr/>
                    <a:lstStyle/>
                    <a:p>
                      <a:pPr marL="31750">
                        <a:lnSpc>
                          <a:spcPct val="100000"/>
                        </a:lnSpc>
                        <a:spcBef>
                          <a:spcPts val="380"/>
                        </a:spcBef>
                      </a:pPr>
                      <a:r>
                        <a:rPr sz="1000" spc="5" dirty="0">
                          <a:latin typeface="Arial"/>
                          <a:cs typeface="Arial"/>
                        </a:rPr>
                        <a:t>Primaonline.it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6"/>
                  </a:ext>
                </a:extLst>
              </a:tr>
              <a:tr h="260603">
                <a:tc>
                  <a:txBody>
                    <a:bodyPr/>
                    <a:lstStyle/>
                    <a:p>
                      <a:pPr marL="31750">
                        <a:lnSpc>
                          <a:spcPct val="100000"/>
                        </a:lnSpc>
                        <a:spcBef>
                          <a:spcPts val="380"/>
                        </a:spcBef>
                      </a:pPr>
                      <a:r>
                        <a:rPr sz="1000" spc="5" dirty="0">
                          <a:latin typeface="Arial"/>
                          <a:cs typeface="Arial"/>
                        </a:rPr>
                        <a:t>Repubblica.it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5" dirty="0">
                          <a:latin typeface="Arial"/>
                          <a:cs typeface="Arial"/>
                        </a:rPr>
                        <a:t>Romagnanoi.it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8"/>
                  </a:ext>
                </a:extLst>
              </a:tr>
              <a:tr h="260604">
                <a:tc>
                  <a:txBody>
                    <a:bodyPr/>
                    <a:lstStyle/>
                    <a:p>
                      <a:pPr marL="31750">
                        <a:lnSpc>
                          <a:spcPct val="100000"/>
                        </a:lnSpc>
                        <a:spcBef>
                          <a:spcPts val="380"/>
                        </a:spcBef>
                      </a:pPr>
                      <a:r>
                        <a:rPr sz="1000" spc="5" dirty="0">
                          <a:latin typeface="Arial"/>
                          <a:cs typeface="Arial"/>
                        </a:rPr>
                        <a:t>Rssnews.it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5" dirty="0">
                          <a:latin typeface="Arial"/>
                          <a:cs typeface="Arial"/>
                        </a:rPr>
                        <a:t>Scoopnest.com</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10"/>
                  </a:ext>
                </a:extLst>
              </a:tr>
              <a:tr h="260603">
                <a:tc>
                  <a:txBody>
                    <a:bodyPr/>
                    <a:lstStyle/>
                    <a:p>
                      <a:pPr marL="31750">
                        <a:lnSpc>
                          <a:spcPct val="100000"/>
                        </a:lnSpc>
                        <a:spcBef>
                          <a:spcPts val="380"/>
                        </a:spcBef>
                      </a:pPr>
                      <a:r>
                        <a:rPr sz="1000" spc="5" dirty="0">
                          <a:latin typeface="Arial"/>
                          <a:cs typeface="Arial"/>
                        </a:rPr>
                        <a:t>Spettacoliecultura.ilmessaggero.it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1"/>
                  </a:ext>
                </a:extLst>
              </a:tr>
              <a:tr h="260603">
                <a:tc>
                  <a:txBody>
                    <a:bodyPr/>
                    <a:lstStyle/>
                    <a:p>
                      <a:pPr marL="31750">
                        <a:lnSpc>
                          <a:spcPct val="100000"/>
                        </a:lnSpc>
                        <a:spcBef>
                          <a:spcPts val="380"/>
                        </a:spcBef>
                      </a:pPr>
                      <a:r>
                        <a:rPr sz="1000" spc="5" dirty="0">
                          <a:latin typeface="Arial"/>
                          <a:cs typeface="Arial"/>
                        </a:rPr>
                        <a:t>Stampa-libera.it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2"/>
                  </a:ext>
                </a:extLst>
              </a:tr>
              <a:tr h="260730">
                <a:tc>
                  <a:txBody>
                    <a:bodyPr/>
                    <a:lstStyle/>
                    <a:p>
                      <a:pPr marL="31750">
                        <a:lnSpc>
                          <a:spcPct val="100000"/>
                        </a:lnSpc>
                        <a:spcBef>
                          <a:spcPts val="380"/>
                        </a:spcBef>
                      </a:pPr>
                      <a:r>
                        <a:rPr sz="1000" spc="5" dirty="0">
                          <a:latin typeface="Arial"/>
                          <a:cs typeface="Arial"/>
                        </a:rPr>
                        <a:t>Terninrete.it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3"/>
                  </a:ext>
                </a:extLst>
              </a:tr>
              <a:tr h="260731">
                <a:tc>
                  <a:txBody>
                    <a:bodyPr/>
                    <a:lstStyle/>
                    <a:p>
                      <a:pPr marL="31750">
                        <a:lnSpc>
                          <a:spcPct val="100000"/>
                        </a:lnSpc>
                        <a:spcBef>
                          <a:spcPts val="380"/>
                        </a:spcBef>
                      </a:pPr>
                      <a:r>
                        <a:rPr sz="1000" spc="5" dirty="0">
                          <a:latin typeface="Arial"/>
                          <a:cs typeface="Arial"/>
                        </a:rPr>
                        <a:t>Youfeed.it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4</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14"/>
                  </a:ext>
                </a:extLst>
              </a:tr>
              <a:tr h="260603">
                <a:tc>
                  <a:txBody>
                    <a:bodyPr/>
                    <a:lstStyle/>
                    <a:p>
                      <a:pPr marL="31750">
                        <a:lnSpc>
                          <a:spcPct val="100000"/>
                        </a:lnSpc>
                        <a:spcBef>
                          <a:spcPts val="380"/>
                        </a:spcBef>
                      </a:pPr>
                      <a:r>
                        <a:rPr sz="1000" spc="5" dirty="0">
                          <a:latin typeface="Arial"/>
                          <a:cs typeface="Arial"/>
                        </a:rPr>
                        <a:t>Agenziafuoritutto.com</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5"/>
                  </a:ext>
                </a:extLst>
              </a:tr>
              <a:tr h="260604">
                <a:tc>
                  <a:txBody>
                    <a:bodyPr/>
                    <a:lstStyle/>
                    <a:p>
                      <a:pPr marL="31750">
                        <a:lnSpc>
                          <a:spcPct val="100000"/>
                        </a:lnSpc>
                        <a:spcBef>
                          <a:spcPts val="380"/>
                        </a:spcBef>
                      </a:pPr>
                      <a:r>
                        <a:rPr sz="1000" spc="5" dirty="0">
                          <a:latin typeface="Arial"/>
                          <a:cs typeface="Arial"/>
                        </a:rPr>
                        <a:t>Arteculturaok.blogspot.it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6"/>
                  </a:ext>
                </a:extLst>
              </a:tr>
              <a:tr h="260603">
                <a:tc>
                  <a:txBody>
                    <a:bodyPr/>
                    <a:lstStyle/>
                    <a:p>
                      <a:pPr marL="31750">
                        <a:lnSpc>
                          <a:spcPct val="100000"/>
                        </a:lnSpc>
                        <a:spcBef>
                          <a:spcPts val="380"/>
                        </a:spcBef>
                      </a:pPr>
                      <a:r>
                        <a:rPr sz="1000" spc="5" dirty="0">
                          <a:latin typeface="Arial"/>
                          <a:cs typeface="Arial"/>
                        </a:rPr>
                        <a:t>Casting-italia.it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7"/>
                  </a:ext>
                </a:extLst>
              </a:tr>
              <a:tr h="260603">
                <a:tc>
                  <a:txBody>
                    <a:bodyPr/>
                    <a:lstStyle/>
                    <a:p>
                      <a:pPr marL="31750">
                        <a:lnSpc>
                          <a:spcPct val="100000"/>
                        </a:lnSpc>
                        <a:spcBef>
                          <a:spcPts val="380"/>
                        </a:spcBef>
                      </a:pPr>
                      <a:r>
                        <a:rPr sz="1000" spc="5" dirty="0">
                          <a:latin typeface="Arial"/>
                          <a:cs typeface="Arial"/>
                        </a:rPr>
                        <a:t>Concorsarte.blogspot.it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8"/>
                  </a:ext>
                </a:extLst>
              </a:tr>
              <a:tr h="260603">
                <a:tc>
                  <a:txBody>
                    <a:bodyPr/>
                    <a:lstStyle/>
                    <a:p>
                      <a:pPr marL="31750">
                        <a:lnSpc>
                          <a:spcPct val="100000"/>
                        </a:lnSpc>
                        <a:spcBef>
                          <a:spcPts val="380"/>
                        </a:spcBef>
                      </a:pPr>
                      <a:r>
                        <a:rPr sz="1000" spc="5" dirty="0">
                          <a:latin typeface="Arial"/>
                          <a:cs typeface="Arial"/>
                        </a:rPr>
                        <a:t>Economiaitaliana.it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9"/>
                  </a:ext>
                </a:extLst>
              </a:tr>
              <a:tr h="260604">
                <a:tc>
                  <a:txBody>
                    <a:bodyPr/>
                    <a:lstStyle/>
                    <a:p>
                      <a:pPr marL="31750">
                        <a:lnSpc>
                          <a:spcPct val="100000"/>
                        </a:lnSpc>
                        <a:spcBef>
                          <a:spcPts val="380"/>
                        </a:spcBef>
                      </a:pPr>
                      <a:r>
                        <a:rPr sz="1000" spc="5" dirty="0">
                          <a:latin typeface="Arial"/>
                          <a:cs typeface="Arial"/>
                        </a:rPr>
                        <a:t>Eventiculturalimagazine.com</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20"/>
                  </a:ext>
                </a:extLst>
              </a:tr>
              <a:tr h="260794">
                <a:tc>
                  <a:txBody>
                    <a:bodyPr/>
                    <a:lstStyle/>
                    <a:p>
                      <a:pPr marL="31750">
                        <a:lnSpc>
                          <a:spcPct val="100000"/>
                        </a:lnSpc>
                        <a:spcBef>
                          <a:spcPts val="380"/>
                        </a:spcBef>
                      </a:pPr>
                      <a:r>
                        <a:rPr sz="1000" spc="5" dirty="0">
                          <a:latin typeface="Arial"/>
                          <a:cs typeface="Arial"/>
                        </a:rPr>
                        <a:t>Eventiesagre.it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21"/>
                  </a:ext>
                </a:extLst>
              </a:tr>
              <a:tr h="260794">
                <a:tc>
                  <a:txBody>
                    <a:bodyPr/>
                    <a:lstStyle/>
                    <a:p>
                      <a:pPr marL="31750">
                        <a:lnSpc>
                          <a:spcPct val="100000"/>
                        </a:lnSpc>
                        <a:spcBef>
                          <a:spcPts val="380"/>
                        </a:spcBef>
                      </a:pPr>
                      <a:r>
                        <a:rPr sz="1000" spc="5" dirty="0">
                          <a:latin typeface="Arial"/>
                          <a:cs typeface="Arial"/>
                        </a:rPr>
                        <a:t>Fascinointellettuali.altervista.org</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2"/>
                  </a:ext>
                </a:extLst>
              </a:tr>
              <a:tr h="260603">
                <a:tc>
                  <a:txBody>
                    <a:bodyPr/>
                    <a:lstStyle/>
                    <a:p>
                      <a:pPr marL="31750">
                        <a:lnSpc>
                          <a:spcPct val="100000"/>
                        </a:lnSpc>
                        <a:spcBef>
                          <a:spcPts val="380"/>
                        </a:spcBef>
                      </a:pPr>
                      <a:r>
                        <a:rPr sz="1000" spc="5" dirty="0">
                          <a:latin typeface="Arial"/>
                          <a:cs typeface="Arial"/>
                        </a:rPr>
                        <a:t>Gossip.libero.it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3"/>
                  </a:ext>
                </a:extLst>
              </a:tr>
              <a:tr h="260603">
                <a:tc>
                  <a:txBody>
                    <a:bodyPr/>
                    <a:lstStyle/>
                    <a:p>
                      <a:pPr marL="31750">
                        <a:lnSpc>
                          <a:spcPct val="100000"/>
                        </a:lnSpc>
                        <a:spcBef>
                          <a:spcPts val="380"/>
                        </a:spcBef>
                      </a:pPr>
                      <a:r>
                        <a:rPr sz="1000" spc="5" dirty="0">
                          <a:latin typeface="Arial"/>
                          <a:cs typeface="Arial"/>
                        </a:rPr>
                        <a:t>Ilcentro.gelocal.it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4"/>
                  </a:ext>
                </a:extLst>
              </a:tr>
              <a:tr h="260604">
                <a:tc>
                  <a:txBody>
                    <a:bodyPr/>
                    <a:lstStyle/>
                    <a:p>
                      <a:pPr marL="31750">
                        <a:lnSpc>
                          <a:spcPct val="100000"/>
                        </a:lnSpc>
                        <a:spcBef>
                          <a:spcPts val="380"/>
                        </a:spcBef>
                      </a:pPr>
                      <a:r>
                        <a:rPr sz="1000" spc="5" dirty="0">
                          <a:latin typeface="Arial"/>
                          <a:cs typeface="Arial"/>
                        </a:rPr>
                        <a:t>Iltempo.it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5"/>
                  </a:ext>
                </a:extLst>
              </a:tr>
              <a:tr h="260603">
                <a:tc>
                  <a:txBody>
                    <a:bodyPr/>
                    <a:lstStyle/>
                    <a:p>
                      <a:pPr marL="31750">
                        <a:lnSpc>
                          <a:spcPct val="100000"/>
                        </a:lnSpc>
                        <a:spcBef>
                          <a:spcPts val="380"/>
                        </a:spcBef>
                      </a:pPr>
                      <a:r>
                        <a:rPr sz="1000" spc="5" dirty="0">
                          <a:latin typeface="Arial"/>
                          <a:cs typeface="Arial"/>
                        </a:rPr>
                        <a:t>Italiasera.it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6"/>
                  </a:ext>
                </a:extLst>
              </a:tr>
              <a:tr h="260604">
                <a:tc>
                  <a:txBody>
                    <a:bodyPr/>
                    <a:lstStyle/>
                    <a:p>
                      <a:pPr marL="31750">
                        <a:lnSpc>
                          <a:spcPct val="100000"/>
                        </a:lnSpc>
                        <a:spcBef>
                          <a:spcPts val="380"/>
                        </a:spcBef>
                      </a:pPr>
                      <a:r>
                        <a:rPr sz="1000" spc="5" dirty="0">
                          <a:latin typeface="Arial"/>
                          <a:cs typeface="Arial"/>
                        </a:rPr>
                        <a:t>Latecnicadellascuola.it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7"/>
                  </a:ext>
                </a:extLst>
              </a:tr>
              <a:tr h="260603">
                <a:tc>
                  <a:txBody>
                    <a:bodyPr/>
                    <a:lstStyle/>
                    <a:p>
                      <a:pPr marL="31750">
                        <a:lnSpc>
                          <a:spcPct val="100000"/>
                        </a:lnSpc>
                        <a:spcBef>
                          <a:spcPts val="380"/>
                        </a:spcBef>
                      </a:pPr>
                      <a:r>
                        <a:rPr sz="1000" spc="5" dirty="0">
                          <a:latin typeface="Arial"/>
                          <a:cs typeface="Arial"/>
                        </a:rPr>
                        <a:t>Lindiependente.it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8"/>
                  </a:ext>
                </a:extLst>
              </a:tr>
              <a:tr h="260730">
                <a:tc>
                  <a:txBody>
                    <a:bodyPr/>
                    <a:lstStyle/>
                    <a:p>
                      <a:pPr marL="31750">
                        <a:lnSpc>
                          <a:spcPct val="100000"/>
                        </a:lnSpc>
                        <a:spcBef>
                          <a:spcPts val="380"/>
                        </a:spcBef>
                      </a:pPr>
                      <a:r>
                        <a:rPr sz="1000" spc="5" dirty="0">
                          <a:latin typeface="Arial"/>
                          <a:cs typeface="Arial"/>
                        </a:rPr>
                        <a:t>Liquida.it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9"/>
                  </a:ext>
                </a:extLst>
              </a:tr>
              <a:tr h="260731">
                <a:tc>
                  <a:txBody>
                    <a:bodyPr/>
                    <a:lstStyle/>
                    <a:p>
                      <a:pPr marL="31750">
                        <a:lnSpc>
                          <a:spcPct val="100000"/>
                        </a:lnSpc>
                        <a:spcBef>
                          <a:spcPts val="380"/>
                        </a:spcBef>
                      </a:pPr>
                      <a:r>
                        <a:rPr sz="1000" dirty="0">
                          <a:latin typeface="Arial"/>
                          <a:cs typeface="Arial"/>
                        </a:rPr>
                        <a:t>Mezzo-pieno.it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30"/>
                  </a:ext>
                </a:extLst>
              </a:tr>
              <a:tr h="260603">
                <a:tc>
                  <a:txBody>
                    <a:bodyPr/>
                    <a:lstStyle/>
                    <a:p>
                      <a:pPr marL="31750">
                        <a:lnSpc>
                          <a:spcPct val="100000"/>
                        </a:lnSpc>
                        <a:spcBef>
                          <a:spcPts val="380"/>
                        </a:spcBef>
                      </a:pPr>
                      <a:r>
                        <a:rPr sz="1000" spc="5" dirty="0">
                          <a:latin typeface="Arial"/>
                          <a:cs typeface="Arial"/>
                        </a:rPr>
                        <a:t>News24web.it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1"/>
                  </a:ext>
                </a:extLst>
              </a:tr>
              <a:tr h="260604">
                <a:tc>
                  <a:txBody>
                    <a:bodyPr/>
                    <a:lstStyle/>
                    <a:p>
                      <a:pPr marL="31750">
                        <a:lnSpc>
                          <a:spcPct val="100000"/>
                        </a:lnSpc>
                        <a:spcBef>
                          <a:spcPts val="380"/>
                        </a:spcBef>
                      </a:pPr>
                      <a:r>
                        <a:rPr sz="1000" spc="5" dirty="0">
                          <a:latin typeface="Arial"/>
                          <a:cs typeface="Arial"/>
                        </a:rPr>
                        <a:t>Orgoglionerd.it</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2"/>
                  </a:ext>
                </a:extLst>
              </a:tr>
              <a:tr h="260604">
                <a:tc>
                  <a:txBody>
                    <a:bodyPr/>
                    <a:lstStyle/>
                    <a:p>
                      <a:pPr marL="31750">
                        <a:lnSpc>
                          <a:spcPct val="100000"/>
                        </a:lnSpc>
                        <a:spcBef>
                          <a:spcPts val="380"/>
                        </a:spcBef>
                      </a:pPr>
                      <a:r>
                        <a:rPr sz="1000" spc="5" dirty="0">
                          <a:latin typeface="Arial"/>
                          <a:cs typeface="Arial"/>
                        </a:rPr>
                        <a:t>Padania.org</a:t>
                      </a:r>
                      <a:endParaRPr sz="1000">
                        <a:latin typeface="Arial"/>
                        <a:cs typeface="Arial"/>
                      </a:endParaRPr>
                    </a:p>
                  </a:txBody>
                  <a:tcPr marL="0" marR="0" marT="48260" marB="0"/>
                </a:tc>
                <a:tc>
                  <a:txBody>
                    <a:bodyPr/>
                    <a:lstStyle/>
                    <a:p>
                      <a:pPr marR="28702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3"/>
                  </a:ext>
                </a:extLst>
              </a:tr>
              <a:tr h="202662">
                <a:tc>
                  <a:txBody>
                    <a:bodyPr/>
                    <a:lstStyle/>
                    <a:p>
                      <a:pPr marL="31750">
                        <a:lnSpc>
                          <a:spcPts val="1115"/>
                        </a:lnSpc>
                        <a:spcBef>
                          <a:spcPts val="380"/>
                        </a:spcBef>
                      </a:pPr>
                      <a:r>
                        <a:rPr sz="1000" spc="5" dirty="0">
                          <a:latin typeface="Arial"/>
                          <a:cs typeface="Arial"/>
                        </a:rPr>
                        <a:t>Pensieriparole.it</a:t>
                      </a:r>
                      <a:endParaRPr sz="1000">
                        <a:latin typeface="Arial"/>
                        <a:cs typeface="Arial"/>
                      </a:endParaRPr>
                    </a:p>
                  </a:txBody>
                  <a:tcPr marL="0" marR="0" marT="48260" marB="0"/>
                </a:tc>
                <a:tc>
                  <a:txBody>
                    <a:bodyPr/>
                    <a:lstStyle/>
                    <a:p>
                      <a:pPr marR="287020" algn="r">
                        <a:lnSpc>
                          <a:spcPts val="1115"/>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94640">
                        <a:lnSpc>
                          <a:spcPts val="1115"/>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ts val="1115"/>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34"/>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65020" y="660400"/>
            <a:ext cx="3450615" cy="6191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044946" y="1369830"/>
            <a:ext cx="3505470" cy="498423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00805" y="1313307"/>
            <a:ext cx="2161120" cy="184251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805214"/>
            <a:ext cx="854465" cy="131656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7" name="object 7"/>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06/2014:</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28.000</a:t>
            </a:r>
            <a:r>
              <a:rPr sz="950" b="1" dirty="0">
                <a:latin typeface="Times New Roman"/>
                <a:cs typeface="Times New Roman"/>
              </a:rPr>
              <a:t>	</a:t>
            </a:r>
            <a:r>
              <a:rPr sz="1425" b="1" spc="15" baseline="17543" dirty="0">
                <a:latin typeface="Times New Roman"/>
                <a:cs typeface="Times New Roman"/>
              </a:rPr>
              <a:t>14-MAR-2015</a:t>
            </a:r>
            <a:endParaRPr sz="1425" baseline="17543">
              <a:latin typeface="Times New Roman"/>
              <a:cs typeface="Times New Roman"/>
            </a:endParaRPr>
          </a:p>
          <a:p>
            <a:pPr>
              <a:lnSpc>
                <a:spcPts val="885"/>
              </a:lnSpc>
              <a:spcBef>
                <a:spcPts val="585"/>
              </a:spcBef>
              <a:tabLst>
                <a:tab pos="2894965" algn="l"/>
                <a:tab pos="5981065" algn="l"/>
              </a:tabLst>
            </a:pPr>
            <a:r>
              <a:rPr sz="1425" b="1" spc="15" baseline="35087" dirty="0">
                <a:latin typeface="Times New Roman"/>
                <a:cs typeface="Times New Roman"/>
              </a:rPr>
              <a:t>Lettori:  </a:t>
            </a:r>
            <a:r>
              <a:rPr sz="1425" b="1" spc="359" baseline="35087" dirty="0">
                <a:latin typeface="Times New Roman"/>
                <a:cs typeface="Times New Roman"/>
              </a:rPr>
              <a:t> </a:t>
            </a:r>
            <a:r>
              <a:rPr sz="1425" b="1" spc="15" baseline="35087" dirty="0">
                <a:latin typeface="Times New Roman"/>
                <a:cs typeface="Times New Roman"/>
              </a:rPr>
              <a:t>n.d.	</a:t>
            </a:r>
            <a:r>
              <a:rPr sz="950" b="1" spc="10" dirty="0">
                <a:latin typeface="Times New Roman"/>
                <a:cs typeface="Times New Roman"/>
              </a:rPr>
              <a:t>Dir. Resp.:  Antonio Sasso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35</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8" name="object 8"/>
          <p:cNvSpPr/>
          <p:nvPr/>
        </p:nvSpPr>
        <p:spPr>
          <a:xfrm>
            <a:off x="3213100" y="30480"/>
            <a:ext cx="1380744" cy="24384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30200" y="10135869"/>
            <a:ext cx="1069848" cy="4572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1" name="object 11"/>
          <p:cNvSpPr/>
          <p:nvPr/>
        </p:nvSpPr>
        <p:spPr>
          <a:xfrm>
            <a:off x="2813304" y="2895600"/>
            <a:ext cx="466725" cy="119380"/>
          </a:xfrm>
          <a:custGeom>
            <a:avLst/>
            <a:gdLst/>
            <a:ahLst/>
            <a:cxnLst/>
            <a:rect l="l" t="t" r="r" b="b"/>
            <a:pathLst>
              <a:path w="466725" h="119380">
                <a:moveTo>
                  <a:pt x="0" y="119379"/>
                </a:moveTo>
                <a:lnTo>
                  <a:pt x="466344" y="119379"/>
                </a:lnTo>
                <a:lnTo>
                  <a:pt x="466344" y="0"/>
                </a:lnTo>
                <a:lnTo>
                  <a:pt x="0" y="0"/>
                </a:lnTo>
                <a:lnTo>
                  <a:pt x="0" y="119379"/>
                </a:lnTo>
                <a:close/>
              </a:path>
            </a:pathLst>
          </a:custGeom>
          <a:solidFill>
            <a:srgbClr val="BADBBA"/>
          </a:solidFill>
        </p:spPr>
        <p:txBody>
          <a:bodyPr wrap="square" lIns="0" tIns="0" rIns="0" bIns="0" rtlCol="0"/>
          <a:lstStyle/>
          <a:p>
            <a:endParaRPr/>
          </a:p>
        </p:txBody>
      </p:sp>
      <p:sp>
        <p:nvSpPr>
          <p:cNvPr id="12" name="object 12"/>
          <p:cNvSpPr/>
          <p:nvPr/>
        </p:nvSpPr>
        <p:spPr>
          <a:xfrm>
            <a:off x="2039111" y="3035807"/>
            <a:ext cx="283845" cy="119380"/>
          </a:xfrm>
          <a:custGeom>
            <a:avLst/>
            <a:gdLst/>
            <a:ahLst/>
            <a:cxnLst/>
            <a:rect l="l" t="t" r="r" b="b"/>
            <a:pathLst>
              <a:path w="283844" h="119380">
                <a:moveTo>
                  <a:pt x="0" y="119379"/>
                </a:moveTo>
                <a:lnTo>
                  <a:pt x="283463" y="119379"/>
                </a:lnTo>
                <a:lnTo>
                  <a:pt x="283463" y="0"/>
                </a:lnTo>
                <a:lnTo>
                  <a:pt x="0" y="0"/>
                </a:lnTo>
                <a:lnTo>
                  <a:pt x="0" y="119379"/>
                </a:lnTo>
                <a:close/>
              </a:path>
            </a:pathLst>
          </a:custGeom>
          <a:solidFill>
            <a:srgbClr val="BADBBA"/>
          </a:solidFill>
        </p:spPr>
        <p:txBody>
          <a:bodyPr wrap="square" lIns="0" tIns="0" rIns="0" bIns="0" rtlCol="0"/>
          <a:lstStyle/>
          <a:p>
            <a:endParaRPr/>
          </a:p>
        </p:txBody>
      </p:sp>
      <p:sp>
        <p:nvSpPr>
          <p:cNvPr id="13" name="object 13"/>
          <p:cNvSpPr/>
          <p:nvPr/>
        </p:nvSpPr>
        <p:spPr>
          <a:xfrm>
            <a:off x="2356104" y="3035807"/>
            <a:ext cx="466725" cy="119380"/>
          </a:xfrm>
          <a:custGeom>
            <a:avLst/>
            <a:gdLst/>
            <a:ahLst/>
            <a:cxnLst/>
            <a:rect l="l" t="t" r="r" b="b"/>
            <a:pathLst>
              <a:path w="466725" h="119380">
                <a:moveTo>
                  <a:pt x="0" y="119379"/>
                </a:moveTo>
                <a:lnTo>
                  <a:pt x="466344" y="119379"/>
                </a:lnTo>
                <a:lnTo>
                  <a:pt x="466344" y="0"/>
                </a:lnTo>
                <a:lnTo>
                  <a:pt x="0" y="0"/>
                </a:lnTo>
                <a:lnTo>
                  <a:pt x="0" y="119379"/>
                </a:lnTo>
                <a:close/>
              </a:path>
            </a:pathLst>
          </a:custGeom>
          <a:solidFill>
            <a:srgbClr val="BADBBA"/>
          </a:solidFill>
        </p:spPr>
        <p:txBody>
          <a:bodyPr wrap="square" lIns="0" tIns="0" rIns="0" bIns="0" rtlCol="0"/>
          <a:lstStyle/>
          <a:p>
            <a:endParaRPr/>
          </a:p>
        </p:txBody>
      </p:sp>
      <p:sp>
        <p:nvSpPr>
          <p:cNvPr id="14" name="object 14"/>
          <p:cNvSpPr/>
          <p:nvPr/>
        </p:nvSpPr>
        <p:spPr>
          <a:xfrm>
            <a:off x="2855976" y="3035807"/>
            <a:ext cx="393700" cy="116839"/>
          </a:xfrm>
          <a:custGeom>
            <a:avLst/>
            <a:gdLst/>
            <a:ahLst/>
            <a:cxnLst/>
            <a:rect l="l" t="t" r="r" b="b"/>
            <a:pathLst>
              <a:path w="393700" h="116839">
                <a:moveTo>
                  <a:pt x="0" y="116331"/>
                </a:moveTo>
                <a:lnTo>
                  <a:pt x="393192" y="116331"/>
                </a:lnTo>
                <a:lnTo>
                  <a:pt x="393192" y="0"/>
                </a:lnTo>
                <a:lnTo>
                  <a:pt x="0" y="0"/>
                </a:lnTo>
                <a:lnTo>
                  <a:pt x="0" y="116331"/>
                </a:lnTo>
                <a:close/>
              </a:path>
            </a:pathLst>
          </a:custGeom>
          <a:solidFill>
            <a:srgbClr val="BADBBA"/>
          </a:solidFill>
        </p:spPr>
        <p:txBody>
          <a:bodyPr wrap="square" lIns="0" tIns="0" rIns="0" bIns="0" rtlCol="0"/>
          <a:lstStyle/>
          <a:p>
            <a:endParaRPr/>
          </a:p>
        </p:txBody>
      </p:sp>
      <p:sp>
        <p:nvSpPr>
          <p:cNvPr id="15" name="object 15"/>
          <p:cNvSpPr/>
          <p:nvPr/>
        </p:nvSpPr>
        <p:spPr>
          <a:xfrm>
            <a:off x="2295144" y="2895600"/>
            <a:ext cx="445134" cy="119380"/>
          </a:xfrm>
          <a:custGeom>
            <a:avLst/>
            <a:gdLst/>
            <a:ahLst/>
            <a:cxnLst/>
            <a:rect l="l" t="t" r="r" b="b"/>
            <a:pathLst>
              <a:path w="445135" h="119380">
                <a:moveTo>
                  <a:pt x="0" y="119379"/>
                </a:moveTo>
                <a:lnTo>
                  <a:pt x="445007" y="119379"/>
                </a:lnTo>
                <a:lnTo>
                  <a:pt x="445007" y="0"/>
                </a:lnTo>
                <a:lnTo>
                  <a:pt x="0" y="0"/>
                </a:lnTo>
                <a:lnTo>
                  <a:pt x="0" y="119379"/>
                </a:lnTo>
                <a:close/>
              </a:path>
            </a:pathLst>
          </a:custGeom>
          <a:solidFill>
            <a:srgbClr val="BADBBA"/>
          </a:solidFill>
        </p:spPr>
        <p:txBody>
          <a:bodyPr wrap="square" lIns="0" tIns="0" rIns="0" bIns="0" rtlCol="0"/>
          <a:lstStyle/>
          <a:p>
            <a:endParaRPr/>
          </a:p>
        </p:txBody>
      </p:sp>
      <p:sp>
        <p:nvSpPr>
          <p:cNvPr id="16" name="object 16"/>
          <p:cNvSpPr/>
          <p:nvPr/>
        </p:nvSpPr>
        <p:spPr>
          <a:xfrm>
            <a:off x="2813304" y="3008376"/>
            <a:ext cx="466725" cy="12700"/>
          </a:xfrm>
          <a:custGeom>
            <a:avLst/>
            <a:gdLst/>
            <a:ahLst/>
            <a:cxnLst/>
            <a:rect l="l" t="t" r="r" b="b"/>
            <a:pathLst>
              <a:path w="466725" h="12700">
                <a:moveTo>
                  <a:pt x="0" y="12700"/>
                </a:moveTo>
                <a:lnTo>
                  <a:pt x="466344" y="12700"/>
                </a:lnTo>
                <a:lnTo>
                  <a:pt x="466344"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2039111" y="3148583"/>
            <a:ext cx="283845" cy="12700"/>
          </a:xfrm>
          <a:custGeom>
            <a:avLst/>
            <a:gdLst/>
            <a:ahLst/>
            <a:cxnLst/>
            <a:rect l="l" t="t" r="r" b="b"/>
            <a:pathLst>
              <a:path w="283844" h="12700">
                <a:moveTo>
                  <a:pt x="0" y="12700"/>
                </a:moveTo>
                <a:lnTo>
                  <a:pt x="283463" y="12700"/>
                </a:lnTo>
                <a:lnTo>
                  <a:pt x="283463"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p:nvPr/>
        </p:nvSpPr>
        <p:spPr>
          <a:xfrm>
            <a:off x="2356104" y="3148583"/>
            <a:ext cx="466725" cy="12700"/>
          </a:xfrm>
          <a:custGeom>
            <a:avLst/>
            <a:gdLst/>
            <a:ahLst/>
            <a:cxnLst/>
            <a:rect l="l" t="t" r="r" b="b"/>
            <a:pathLst>
              <a:path w="466725" h="12700">
                <a:moveTo>
                  <a:pt x="0" y="12700"/>
                </a:moveTo>
                <a:lnTo>
                  <a:pt x="466344" y="12700"/>
                </a:lnTo>
                <a:lnTo>
                  <a:pt x="466344" y="0"/>
                </a:lnTo>
                <a:lnTo>
                  <a:pt x="0" y="0"/>
                </a:lnTo>
                <a:lnTo>
                  <a:pt x="0" y="12700"/>
                </a:lnTo>
                <a:close/>
              </a:path>
            </a:pathLst>
          </a:custGeom>
          <a:solidFill>
            <a:srgbClr val="007F00"/>
          </a:solidFill>
        </p:spPr>
        <p:txBody>
          <a:bodyPr wrap="square" lIns="0" tIns="0" rIns="0" bIns="0" rtlCol="0"/>
          <a:lstStyle/>
          <a:p>
            <a:endParaRPr/>
          </a:p>
        </p:txBody>
      </p:sp>
      <p:sp>
        <p:nvSpPr>
          <p:cNvPr id="19" name="object 19"/>
          <p:cNvSpPr/>
          <p:nvPr/>
        </p:nvSpPr>
        <p:spPr>
          <a:xfrm>
            <a:off x="2855976" y="3145535"/>
            <a:ext cx="393700" cy="12700"/>
          </a:xfrm>
          <a:custGeom>
            <a:avLst/>
            <a:gdLst/>
            <a:ahLst/>
            <a:cxnLst/>
            <a:rect l="l" t="t" r="r" b="b"/>
            <a:pathLst>
              <a:path w="393700" h="12700">
                <a:moveTo>
                  <a:pt x="0" y="12700"/>
                </a:moveTo>
                <a:lnTo>
                  <a:pt x="393192" y="12700"/>
                </a:lnTo>
                <a:lnTo>
                  <a:pt x="393192" y="0"/>
                </a:lnTo>
                <a:lnTo>
                  <a:pt x="0" y="0"/>
                </a:lnTo>
                <a:lnTo>
                  <a:pt x="0" y="12700"/>
                </a:lnTo>
                <a:close/>
              </a:path>
            </a:pathLst>
          </a:custGeom>
          <a:solidFill>
            <a:srgbClr val="007F00"/>
          </a:solidFill>
        </p:spPr>
        <p:txBody>
          <a:bodyPr wrap="square" lIns="0" tIns="0" rIns="0" bIns="0" rtlCol="0"/>
          <a:lstStyle/>
          <a:p>
            <a:endParaRPr/>
          </a:p>
        </p:txBody>
      </p:sp>
      <p:sp>
        <p:nvSpPr>
          <p:cNvPr id="20" name="object 20"/>
          <p:cNvSpPr/>
          <p:nvPr/>
        </p:nvSpPr>
        <p:spPr>
          <a:xfrm>
            <a:off x="2295144" y="3008376"/>
            <a:ext cx="445134" cy="12700"/>
          </a:xfrm>
          <a:custGeom>
            <a:avLst/>
            <a:gdLst/>
            <a:ahLst/>
            <a:cxnLst/>
            <a:rect l="l" t="t" r="r" b="b"/>
            <a:pathLst>
              <a:path w="445135" h="12700">
                <a:moveTo>
                  <a:pt x="0" y="12700"/>
                </a:moveTo>
                <a:lnTo>
                  <a:pt x="445007" y="12700"/>
                </a:lnTo>
                <a:lnTo>
                  <a:pt x="445007" y="0"/>
                </a:lnTo>
                <a:lnTo>
                  <a:pt x="0" y="0"/>
                </a:lnTo>
                <a:lnTo>
                  <a:pt x="0" y="12700"/>
                </a:lnTo>
                <a:close/>
              </a:path>
            </a:pathLst>
          </a:custGeom>
          <a:solidFill>
            <a:srgbClr val="007F00"/>
          </a:solidFill>
        </p:spPr>
        <p:txBody>
          <a:bodyPr wrap="square" lIns="0" tIns="0" rIns="0" bIns="0" rtlCol="0"/>
          <a:lstStyle/>
          <a:p>
            <a:endParaRPr/>
          </a:p>
        </p:txBody>
      </p:sp>
      <p:sp>
        <p:nvSpPr>
          <p:cNvPr id="21" name="object 21"/>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2" name="object 22"/>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2</a:t>
            </a:r>
            <a:endParaRPr sz="1200">
              <a:latin typeface="Arial"/>
              <a:cs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90036" y="660400"/>
            <a:ext cx="1026270" cy="39966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82035" y="1132103"/>
            <a:ext cx="1317362" cy="146216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062474" y="2737102"/>
            <a:ext cx="1404880" cy="150241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059435" y="4274565"/>
            <a:ext cx="1466587" cy="568452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21780" y="8805214"/>
            <a:ext cx="854465" cy="1340943"/>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8" name="object 8"/>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12/2012:</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33.213</a:t>
            </a:r>
            <a:r>
              <a:rPr sz="950" b="1" dirty="0">
                <a:latin typeface="Times New Roman"/>
                <a:cs typeface="Times New Roman"/>
              </a:rPr>
              <a:t>	</a:t>
            </a:r>
            <a:r>
              <a:rPr sz="1425" b="1" spc="15" baseline="17543" dirty="0">
                <a:latin typeface="Times New Roman"/>
                <a:cs typeface="Times New Roman"/>
              </a:rPr>
              <a:t>15-MAR-2015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378.000	</a:t>
            </a:r>
            <a:r>
              <a:rPr sz="950" b="1" spc="10" dirty="0">
                <a:latin typeface="Times New Roman"/>
                <a:cs typeface="Times New Roman"/>
              </a:rPr>
              <a:t>Dir. Resp.: </a:t>
            </a:r>
            <a:r>
              <a:rPr sz="950" b="1" spc="15" dirty="0">
                <a:latin typeface="Times New Roman"/>
                <a:cs typeface="Times New Roman"/>
              </a:rPr>
              <a:t> </a:t>
            </a:r>
            <a:r>
              <a:rPr sz="950" b="1" spc="10" dirty="0">
                <a:latin typeface="Times New Roman"/>
                <a:cs typeface="Times New Roman"/>
              </a:rPr>
              <a:t>Alessandro</a:t>
            </a:r>
            <a:r>
              <a:rPr sz="950" b="1" spc="15" dirty="0">
                <a:latin typeface="Times New Roman"/>
                <a:cs typeface="Times New Roman"/>
              </a:rPr>
              <a:t> </a:t>
            </a:r>
            <a:r>
              <a:rPr sz="950" b="1" spc="10" dirty="0">
                <a:latin typeface="Times New Roman"/>
                <a:cs typeface="Times New Roman"/>
              </a:rPr>
              <a:t>Barbano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44</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9" name="object 9"/>
          <p:cNvSpPr/>
          <p:nvPr/>
        </p:nvSpPr>
        <p:spPr>
          <a:xfrm>
            <a:off x="2768600" y="30480"/>
            <a:ext cx="2194560" cy="24384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0200" y="10135869"/>
            <a:ext cx="1069848" cy="457200"/>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2" name="object 12"/>
          <p:cNvSpPr/>
          <p:nvPr/>
        </p:nvSpPr>
        <p:spPr>
          <a:xfrm>
            <a:off x="3508247" y="4267200"/>
            <a:ext cx="637540" cy="101600"/>
          </a:xfrm>
          <a:custGeom>
            <a:avLst/>
            <a:gdLst/>
            <a:ahLst/>
            <a:cxnLst/>
            <a:rect l="l" t="t" r="r" b="b"/>
            <a:pathLst>
              <a:path w="637539" h="101600">
                <a:moveTo>
                  <a:pt x="0" y="101091"/>
                </a:moveTo>
                <a:lnTo>
                  <a:pt x="637031" y="101091"/>
                </a:lnTo>
                <a:lnTo>
                  <a:pt x="637031" y="0"/>
                </a:lnTo>
                <a:lnTo>
                  <a:pt x="0" y="0"/>
                </a:lnTo>
                <a:lnTo>
                  <a:pt x="0" y="101091"/>
                </a:lnTo>
                <a:close/>
              </a:path>
            </a:pathLst>
          </a:custGeom>
          <a:solidFill>
            <a:srgbClr val="BADBBA"/>
          </a:solidFill>
        </p:spPr>
        <p:txBody>
          <a:bodyPr wrap="square" lIns="0" tIns="0" rIns="0" bIns="0" rtlCol="0"/>
          <a:lstStyle/>
          <a:p>
            <a:endParaRPr/>
          </a:p>
        </p:txBody>
      </p:sp>
      <p:sp>
        <p:nvSpPr>
          <p:cNvPr id="13" name="object 13"/>
          <p:cNvSpPr/>
          <p:nvPr/>
        </p:nvSpPr>
        <p:spPr>
          <a:xfrm>
            <a:off x="3069335" y="4395215"/>
            <a:ext cx="417830" cy="101600"/>
          </a:xfrm>
          <a:custGeom>
            <a:avLst/>
            <a:gdLst/>
            <a:ahLst/>
            <a:cxnLst/>
            <a:rect l="l" t="t" r="r" b="b"/>
            <a:pathLst>
              <a:path w="417829" h="101600">
                <a:moveTo>
                  <a:pt x="0" y="101091"/>
                </a:moveTo>
                <a:lnTo>
                  <a:pt x="417575" y="101091"/>
                </a:lnTo>
                <a:lnTo>
                  <a:pt x="417575" y="0"/>
                </a:lnTo>
                <a:lnTo>
                  <a:pt x="0" y="0"/>
                </a:lnTo>
                <a:lnTo>
                  <a:pt x="0" y="101091"/>
                </a:lnTo>
                <a:close/>
              </a:path>
            </a:pathLst>
          </a:custGeom>
          <a:solidFill>
            <a:srgbClr val="BADBBA"/>
          </a:solidFill>
        </p:spPr>
        <p:txBody>
          <a:bodyPr wrap="square" lIns="0" tIns="0" rIns="0" bIns="0" rtlCol="0"/>
          <a:lstStyle/>
          <a:p>
            <a:endParaRPr/>
          </a:p>
        </p:txBody>
      </p:sp>
      <p:sp>
        <p:nvSpPr>
          <p:cNvPr id="14" name="object 14"/>
          <p:cNvSpPr/>
          <p:nvPr/>
        </p:nvSpPr>
        <p:spPr>
          <a:xfrm>
            <a:off x="3514344" y="4395215"/>
            <a:ext cx="332740" cy="101600"/>
          </a:xfrm>
          <a:custGeom>
            <a:avLst/>
            <a:gdLst/>
            <a:ahLst/>
            <a:cxnLst/>
            <a:rect l="l" t="t" r="r" b="b"/>
            <a:pathLst>
              <a:path w="332739" h="101600">
                <a:moveTo>
                  <a:pt x="0" y="101091"/>
                </a:moveTo>
                <a:lnTo>
                  <a:pt x="332232" y="101091"/>
                </a:lnTo>
                <a:lnTo>
                  <a:pt x="332232" y="0"/>
                </a:lnTo>
                <a:lnTo>
                  <a:pt x="0" y="0"/>
                </a:lnTo>
                <a:lnTo>
                  <a:pt x="0" y="101091"/>
                </a:lnTo>
                <a:close/>
              </a:path>
            </a:pathLst>
          </a:custGeom>
          <a:solidFill>
            <a:srgbClr val="BADBBA"/>
          </a:solidFill>
        </p:spPr>
        <p:txBody>
          <a:bodyPr wrap="square" lIns="0" tIns="0" rIns="0" bIns="0" rtlCol="0"/>
          <a:lstStyle/>
          <a:p>
            <a:endParaRPr/>
          </a:p>
        </p:txBody>
      </p:sp>
      <p:sp>
        <p:nvSpPr>
          <p:cNvPr id="15" name="object 15"/>
          <p:cNvSpPr/>
          <p:nvPr/>
        </p:nvSpPr>
        <p:spPr>
          <a:xfrm>
            <a:off x="3063239" y="4267200"/>
            <a:ext cx="360045" cy="101600"/>
          </a:xfrm>
          <a:custGeom>
            <a:avLst/>
            <a:gdLst/>
            <a:ahLst/>
            <a:cxnLst/>
            <a:rect l="l" t="t" r="r" b="b"/>
            <a:pathLst>
              <a:path w="360045" h="101600">
                <a:moveTo>
                  <a:pt x="0" y="101091"/>
                </a:moveTo>
                <a:lnTo>
                  <a:pt x="359663" y="101091"/>
                </a:lnTo>
                <a:lnTo>
                  <a:pt x="359663" y="0"/>
                </a:lnTo>
                <a:lnTo>
                  <a:pt x="0" y="0"/>
                </a:lnTo>
                <a:lnTo>
                  <a:pt x="0" y="101091"/>
                </a:lnTo>
                <a:close/>
              </a:path>
            </a:pathLst>
          </a:custGeom>
          <a:solidFill>
            <a:srgbClr val="BADBBA"/>
          </a:solidFill>
        </p:spPr>
        <p:txBody>
          <a:bodyPr wrap="square" lIns="0" tIns="0" rIns="0" bIns="0" rtlCol="0"/>
          <a:lstStyle/>
          <a:p>
            <a:endParaRPr/>
          </a:p>
        </p:txBody>
      </p:sp>
      <p:sp>
        <p:nvSpPr>
          <p:cNvPr id="16" name="object 16"/>
          <p:cNvSpPr/>
          <p:nvPr/>
        </p:nvSpPr>
        <p:spPr>
          <a:xfrm>
            <a:off x="3508247" y="4361688"/>
            <a:ext cx="637540" cy="12700"/>
          </a:xfrm>
          <a:custGeom>
            <a:avLst/>
            <a:gdLst/>
            <a:ahLst/>
            <a:cxnLst/>
            <a:rect l="l" t="t" r="r" b="b"/>
            <a:pathLst>
              <a:path w="637539" h="12700">
                <a:moveTo>
                  <a:pt x="0" y="12700"/>
                </a:moveTo>
                <a:lnTo>
                  <a:pt x="637031" y="12700"/>
                </a:lnTo>
                <a:lnTo>
                  <a:pt x="637031"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3069335" y="4489703"/>
            <a:ext cx="417830" cy="12700"/>
          </a:xfrm>
          <a:custGeom>
            <a:avLst/>
            <a:gdLst/>
            <a:ahLst/>
            <a:cxnLst/>
            <a:rect l="l" t="t" r="r" b="b"/>
            <a:pathLst>
              <a:path w="417829" h="12700">
                <a:moveTo>
                  <a:pt x="0" y="12700"/>
                </a:moveTo>
                <a:lnTo>
                  <a:pt x="417575" y="12700"/>
                </a:lnTo>
                <a:lnTo>
                  <a:pt x="417575"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p:nvPr/>
        </p:nvSpPr>
        <p:spPr>
          <a:xfrm>
            <a:off x="3514344" y="4489703"/>
            <a:ext cx="332740" cy="12700"/>
          </a:xfrm>
          <a:custGeom>
            <a:avLst/>
            <a:gdLst/>
            <a:ahLst/>
            <a:cxnLst/>
            <a:rect l="l" t="t" r="r" b="b"/>
            <a:pathLst>
              <a:path w="332739" h="12700">
                <a:moveTo>
                  <a:pt x="0" y="12700"/>
                </a:moveTo>
                <a:lnTo>
                  <a:pt x="332232" y="12700"/>
                </a:lnTo>
                <a:lnTo>
                  <a:pt x="332232" y="0"/>
                </a:lnTo>
                <a:lnTo>
                  <a:pt x="0" y="0"/>
                </a:lnTo>
                <a:lnTo>
                  <a:pt x="0" y="12700"/>
                </a:lnTo>
                <a:close/>
              </a:path>
            </a:pathLst>
          </a:custGeom>
          <a:solidFill>
            <a:srgbClr val="007F00"/>
          </a:solidFill>
        </p:spPr>
        <p:txBody>
          <a:bodyPr wrap="square" lIns="0" tIns="0" rIns="0" bIns="0" rtlCol="0"/>
          <a:lstStyle/>
          <a:p>
            <a:endParaRPr/>
          </a:p>
        </p:txBody>
      </p:sp>
      <p:sp>
        <p:nvSpPr>
          <p:cNvPr id="19" name="object 19"/>
          <p:cNvSpPr/>
          <p:nvPr/>
        </p:nvSpPr>
        <p:spPr>
          <a:xfrm>
            <a:off x="3063239" y="4361688"/>
            <a:ext cx="360045" cy="12700"/>
          </a:xfrm>
          <a:custGeom>
            <a:avLst/>
            <a:gdLst/>
            <a:ahLst/>
            <a:cxnLst/>
            <a:rect l="l" t="t" r="r" b="b"/>
            <a:pathLst>
              <a:path w="360045" h="12700">
                <a:moveTo>
                  <a:pt x="0" y="12700"/>
                </a:moveTo>
                <a:lnTo>
                  <a:pt x="359663" y="12700"/>
                </a:lnTo>
                <a:lnTo>
                  <a:pt x="359663" y="0"/>
                </a:lnTo>
                <a:lnTo>
                  <a:pt x="0" y="0"/>
                </a:lnTo>
                <a:lnTo>
                  <a:pt x="0" y="12700"/>
                </a:lnTo>
                <a:close/>
              </a:path>
            </a:pathLst>
          </a:custGeom>
          <a:solidFill>
            <a:srgbClr val="007F00"/>
          </a:solidFill>
        </p:spPr>
        <p:txBody>
          <a:bodyPr wrap="square" lIns="0" tIns="0" rIns="0" bIns="0" rtlCol="0"/>
          <a:lstStyle/>
          <a:p>
            <a:endParaRPr/>
          </a:p>
        </p:txBody>
      </p:sp>
      <p:sp>
        <p:nvSpPr>
          <p:cNvPr id="20" name="object 20"/>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1" name="object 21"/>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4</a:t>
            </a:r>
            <a:endParaRPr sz="1200">
              <a:latin typeface="Arial"/>
              <a:cs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63822" y="660349"/>
            <a:ext cx="2900022" cy="2701467"/>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209506" y="89386"/>
            <a:ext cx="775335" cy="412115"/>
          </a:xfrm>
          <a:prstGeom prst="rect">
            <a:avLst/>
          </a:prstGeom>
        </p:spPr>
        <p:txBody>
          <a:bodyPr vert="horz" wrap="square" lIns="0" tIns="15875" rIns="0" bIns="0" rtlCol="0">
            <a:spAutoFit/>
          </a:bodyPr>
          <a:lstStyle/>
          <a:p>
            <a:pPr algn="ctr">
              <a:lnSpc>
                <a:spcPct val="100000"/>
              </a:lnSpc>
              <a:spcBef>
                <a:spcPts val="125"/>
              </a:spcBef>
            </a:pPr>
            <a:r>
              <a:rPr sz="950" b="1" spc="10" dirty="0">
                <a:latin typeface="Times New Roman"/>
                <a:cs typeface="Times New Roman"/>
              </a:rPr>
              <a:t>15-MAR-2015</a:t>
            </a:r>
            <a:endParaRPr sz="950">
              <a:latin typeface="Times New Roman"/>
              <a:cs typeface="Times New Roman"/>
            </a:endParaRPr>
          </a:p>
          <a:p>
            <a:pPr marR="41910" algn="ctr">
              <a:lnSpc>
                <a:spcPct val="100000"/>
              </a:lnSpc>
              <a:spcBef>
                <a:spcPts val="735"/>
              </a:spcBef>
            </a:pPr>
            <a:r>
              <a:rPr sz="950" b="1" spc="10" dirty="0">
                <a:latin typeface="Times New Roman"/>
                <a:cs typeface="Times New Roman"/>
              </a:rPr>
              <a:t>da pag.</a:t>
            </a:r>
            <a:r>
              <a:rPr sz="950" b="1" spc="195" dirty="0">
                <a:latin typeface="Times New Roman"/>
                <a:cs typeface="Times New Roman"/>
              </a:rPr>
              <a:t> </a:t>
            </a:r>
            <a:r>
              <a:rPr sz="950" b="1" spc="10" dirty="0">
                <a:latin typeface="Times New Roman"/>
                <a:cs typeface="Times New Roman"/>
              </a:rPr>
              <a:t>44</a:t>
            </a:r>
            <a:endParaRPr sz="950">
              <a:latin typeface="Times New Roman"/>
              <a:cs typeface="Times New Roman"/>
            </a:endParaRPr>
          </a:p>
        </p:txBody>
      </p:sp>
      <p:sp>
        <p:nvSpPr>
          <p:cNvPr id="4" name="object 4"/>
          <p:cNvSpPr txBox="1"/>
          <p:nvPr/>
        </p:nvSpPr>
        <p:spPr>
          <a:xfrm>
            <a:off x="3187700" y="346561"/>
            <a:ext cx="1745614" cy="173990"/>
          </a:xfrm>
          <a:prstGeom prst="rect">
            <a:avLst/>
          </a:prstGeom>
        </p:spPr>
        <p:txBody>
          <a:bodyPr vert="horz" wrap="square" lIns="0" tIns="15875" rIns="0" bIns="0" rtlCol="0">
            <a:spAutoFit/>
          </a:bodyPr>
          <a:lstStyle/>
          <a:p>
            <a:pPr marL="12700">
              <a:lnSpc>
                <a:spcPct val="100000"/>
              </a:lnSpc>
              <a:spcBef>
                <a:spcPts val="125"/>
              </a:spcBef>
            </a:pPr>
            <a:r>
              <a:rPr sz="950" b="1" spc="10" dirty="0">
                <a:latin typeface="Times New Roman"/>
                <a:cs typeface="Times New Roman"/>
              </a:rPr>
              <a:t>Dir. Resp.: Alessandro</a:t>
            </a:r>
            <a:r>
              <a:rPr sz="950" b="1" spc="-55" dirty="0">
                <a:latin typeface="Times New Roman"/>
                <a:cs typeface="Times New Roman"/>
              </a:rPr>
              <a:t> </a:t>
            </a:r>
            <a:r>
              <a:rPr sz="950" b="1" spc="10" dirty="0">
                <a:latin typeface="Times New Roman"/>
                <a:cs typeface="Times New Roman"/>
              </a:rPr>
              <a:t>Barbano</a:t>
            </a:r>
            <a:endParaRPr sz="950">
              <a:latin typeface="Times New Roman"/>
              <a:cs typeface="Times New Roman"/>
            </a:endParaRPr>
          </a:p>
        </p:txBody>
      </p:sp>
      <p:sp>
        <p:nvSpPr>
          <p:cNvPr id="5" name="object 5"/>
          <p:cNvSpPr/>
          <p:nvPr/>
        </p:nvSpPr>
        <p:spPr>
          <a:xfrm>
            <a:off x="304800" y="534669"/>
            <a:ext cx="6821805" cy="0"/>
          </a:xfrm>
          <a:custGeom>
            <a:avLst/>
            <a:gdLst/>
            <a:ahLst/>
            <a:cxnLst/>
            <a:rect l="l" t="t" r="r" b="b"/>
            <a:pathLst>
              <a:path w="6821805">
                <a:moveTo>
                  <a:pt x="0" y="0"/>
                </a:moveTo>
                <a:lnTo>
                  <a:pt x="6821424" y="0"/>
                </a:lnTo>
              </a:path>
            </a:pathLst>
          </a:custGeom>
          <a:ln w="21336">
            <a:solidFill>
              <a:srgbClr val="00AA2B"/>
            </a:solidFill>
          </a:ln>
        </p:spPr>
        <p:txBody>
          <a:bodyPr wrap="square" lIns="0" tIns="0" rIns="0" bIns="0" rtlCol="0"/>
          <a:lstStyle/>
          <a:p>
            <a:endParaRPr/>
          </a:p>
        </p:txBody>
      </p:sp>
      <p:sp>
        <p:nvSpPr>
          <p:cNvPr id="6" name="object 6"/>
          <p:cNvSpPr txBox="1"/>
          <p:nvPr/>
        </p:nvSpPr>
        <p:spPr>
          <a:xfrm>
            <a:off x="292100" y="0"/>
            <a:ext cx="1109345" cy="459740"/>
          </a:xfrm>
          <a:prstGeom prst="rect">
            <a:avLst/>
          </a:prstGeom>
        </p:spPr>
        <p:txBody>
          <a:bodyPr vert="horz" wrap="square" lIns="0" tIns="21590" rIns="0" bIns="0" rtlCol="0">
            <a:spAutoFit/>
          </a:bodyPr>
          <a:lstStyle/>
          <a:p>
            <a:pPr marL="12700" marR="5080">
              <a:lnSpc>
                <a:spcPts val="1130"/>
              </a:lnSpc>
              <a:spcBef>
                <a:spcPts val="170"/>
              </a:spcBef>
              <a:tabLst>
                <a:tab pos="662305" algn="l"/>
              </a:tabLst>
            </a:pPr>
            <a:r>
              <a:rPr sz="950" b="1" spc="10" dirty="0">
                <a:latin typeface="Times New Roman"/>
                <a:cs typeface="Times New Roman"/>
              </a:rPr>
              <a:t>Tiratura: n.d.  Diffusione 12/2012:  Lettori	</a:t>
            </a:r>
            <a:r>
              <a:rPr sz="950" b="1" spc="5" dirty="0">
                <a:latin typeface="Times New Roman"/>
                <a:cs typeface="Times New Roman"/>
              </a:rPr>
              <a:t>II</a:t>
            </a:r>
            <a:r>
              <a:rPr sz="950" b="1" spc="-50" dirty="0">
                <a:latin typeface="Times New Roman"/>
                <a:cs typeface="Times New Roman"/>
              </a:rPr>
              <a:t> </a:t>
            </a:r>
            <a:r>
              <a:rPr sz="950" b="1" spc="10" dirty="0">
                <a:latin typeface="Times New Roman"/>
                <a:cs typeface="Times New Roman"/>
              </a:rPr>
              <a:t>2014:</a:t>
            </a:r>
            <a:endParaRPr sz="950">
              <a:latin typeface="Times New Roman"/>
              <a:cs typeface="Times New Roman"/>
            </a:endParaRPr>
          </a:p>
        </p:txBody>
      </p:sp>
      <p:sp>
        <p:nvSpPr>
          <p:cNvPr id="7" name="object 7"/>
          <p:cNvSpPr txBox="1"/>
          <p:nvPr/>
        </p:nvSpPr>
        <p:spPr>
          <a:xfrm>
            <a:off x="1482041" y="127486"/>
            <a:ext cx="427990" cy="316865"/>
          </a:xfrm>
          <a:prstGeom prst="rect">
            <a:avLst/>
          </a:prstGeom>
        </p:spPr>
        <p:txBody>
          <a:bodyPr vert="horz" wrap="square" lIns="0" tIns="15875" rIns="0" bIns="0" rtlCol="0">
            <a:spAutoFit/>
          </a:bodyPr>
          <a:lstStyle/>
          <a:p>
            <a:pPr marL="29845">
              <a:lnSpc>
                <a:spcPts val="1135"/>
              </a:lnSpc>
              <a:spcBef>
                <a:spcPts val="125"/>
              </a:spcBef>
            </a:pPr>
            <a:r>
              <a:rPr sz="950" b="1" spc="10" dirty="0">
                <a:latin typeface="Times New Roman"/>
                <a:cs typeface="Times New Roman"/>
              </a:rPr>
              <a:t>33.213</a:t>
            </a:r>
            <a:endParaRPr sz="950">
              <a:latin typeface="Times New Roman"/>
              <a:cs typeface="Times New Roman"/>
            </a:endParaRPr>
          </a:p>
          <a:p>
            <a:pPr marL="12700">
              <a:lnSpc>
                <a:spcPts val="1130"/>
              </a:lnSpc>
            </a:pPr>
            <a:r>
              <a:rPr sz="950" b="1" spc="10" dirty="0">
                <a:latin typeface="Times New Roman"/>
                <a:cs typeface="Times New Roman"/>
              </a:rPr>
              <a:t>378.000</a:t>
            </a:r>
            <a:endParaRPr sz="950">
              <a:latin typeface="Times New Roman"/>
              <a:cs typeface="Times New Roman"/>
            </a:endParaRPr>
          </a:p>
        </p:txBody>
      </p:sp>
      <p:sp>
        <p:nvSpPr>
          <p:cNvPr id="8" name="object 8"/>
          <p:cNvSpPr txBox="1"/>
          <p:nvPr/>
        </p:nvSpPr>
        <p:spPr>
          <a:xfrm>
            <a:off x="311150" y="427077"/>
            <a:ext cx="1388110" cy="105410"/>
          </a:xfrm>
          <a:prstGeom prst="rect">
            <a:avLst/>
          </a:prstGeom>
        </p:spPr>
        <p:txBody>
          <a:bodyPr vert="horz" wrap="square" lIns="0" tIns="15875" rIns="0" bIns="0" rtlCol="0">
            <a:spAutoFit/>
          </a:bodyPr>
          <a:lstStyle/>
          <a:p>
            <a:pPr marL="12700">
              <a:lnSpc>
                <a:spcPct val="100000"/>
              </a:lnSpc>
              <a:spcBef>
                <a:spcPts val="125"/>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35"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9" name="object 9"/>
          <p:cNvSpPr/>
          <p:nvPr/>
        </p:nvSpPr>
        <p:spPr>
          <a:xfrm>
            <a:off x="2768600" y="30480"/>
            <a:ext cx="2194560" cy="24384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330200" y="10135869"/>
            <a:ext cx="1069848" cy="457200"/>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2" name="object 12"/>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5</a:t>
            </a:r>
            <a:endParaRPr sz="1200">
              <a:latin typeface="Arial"/>
              <a:cs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94253" y="660450"/>
            <a:ext cx="990511" cy="13097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08096" y="2045208"/>
            <a:ext cx="969263" cy="685850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27705" cy="129218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25"/>
              </a:lnSpc>
              <a:tabLst>
                <a:tab pos="1237615" algn="l"/>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12/2012:</a:t>
            </a:r>
            <a:r>
              <a:rPr sz="950" b="1" dirty="0">
                <a:latin typeface="Times New Roman"/>
                <a:cs typeface="Times New Roman"/>
              </a:rPr>
              <a:t>	</a:t>
            </a:r>
            <a:r>
              <a:rPr sz="950" b="1" spc="10" dirty="0">
                <a:latin typeface="Times New Roman"/>
                <a:cs typeface="Times New Roman"/>
              </a:rPr>
              <a:t>5.395</a:t>
            </a:r>
            <a:r>
              <a:rPr sz="950" b="1" dirty="0">
                <a:latin typeface="Times New Roman"/>
                <a:cs typeface="Times New Roman"/>
              </a:rPr>
              <a:t>	</a:t>
            </a:r>
            <a:r>
              <a:rPr sz="1425" b="1" spc="15" baseline="17543" dirty="0">
                <a:latin typeface="Times New Roman"/>
                <a:cs typeface="Times New Roman"/>
              </a:rPr>
              <a:t>15-MAR-2015</a:t>
            </a:r>
            <a:endParaRPr sz="1425" baseline="17543">
              <a:latin typeface="Times New Roman"/>
              <a:cs typeface="Times New Roman"/>
            </a:endParaRPr>
          </a:p>
          <a:p>
            <a:pPr>
              <a:lnSpc>
                <a:spcPts val="1130"/>
              </a:lnSpc>
              <a:tabLst>
                <a:tab pos="649605" algn="l"/>
                <a:tab pos="1220470" algn="l"/>
                <a:tab pos="2894965" algn="l"/>
                <a:tab pos="5981065" algn="l"/>
              </a:tabLst>
            </a:pPr>
            <a:r>
              <a:rPr sz="950" b="1" spc="10" dirty="0">
                <a:latin typeface="Times New Roman"/>
                <a:cs typeface="Times New Roman"/>
              </a:rPr>
              <a:t>Lettori	</a:t>
            </a:r>
            <a:r>
              <a:rPr sz="950" b="1" spc="5" dirty="0">
                <a:latin typeface="Times New Roman"/>
                <a:cs typeface="Times New Roman"/>
              </a:rPr>
              <a:t>II </a:t>
            </a:r>
            <a:r>
              <a:rPr sz="950" b="1" spc="10" dirty="0">
                <a:latin typeface="Times New Roman"/>
                <a:cs typeface="Times New Roman"/>
              </a:rPr>
              <a:t>2014:	42.000	</a:t>
            </a:r>
            <a:r>
              <a:rPr sz="1425" b="1" spc="15" baseline="-35087" dirty="0">
                <a:latin typeface="Times New Roman"/>
                <a:cs typeface="Times New Roman"/>
              </a:rPr>
              <a:t>Dir. Resp.: </a:t>
            </a:r>
            <a:r>
              <a:rPr sz="1425" b="1" spc="22" baseline="-35087" dirty="0">
                <a:latin typeface="Times New Roman"/>
                <a:cs typeface="Times New Roman"/>
              </a:rPr>
              <a:t> </a:t>
            </a:r>
            <a:r>
              <a:rPr sz="1425" b="1" spc="15" baseline="-35087" dirty="0">
                <a:latin typeface="Times New Roman"/>
                <a:cs typeface="Times New Roman"/>
              </a:rPr>
              <a:t>Ezio Mauro	</a:t>
            </a:r>
            <a:r>
              <a:rPr sz="1425" b="1" spc="15" baseline="-26315" dirty="0">
                <a:latin typeface="Times New Roman"/>
                <a:cs typeface="Times New Roman"/>
              </a:rPr>
              <a:t>da pag.</a:t>
            </a:r>
            <a:r>
              <a:rPr sz="1425" b="1" spc="307" baseline="-26315" dirty="0">
                <a:latin typeface="Times New Roman"/>
                <a:cs typeface="Times New Roman"/>
              </a:rPr>
              <a:t> </a:t>
            </a:r>
            <a:r>
              <a:rPr sz="1425" b="1" spc="15" baseline="-26315" dirty="0">
                <a:latin typeface="Times New Roman"/>
                <a:cs typeface="Times New Roman"/>
              </a:rPr>
              <a:t>17</a:t>
            </a:r>
            <a:endParaRPr sz="1425" baseline="-26315">
              <a:latin typeface="Times New Roman"/>
              <a:cs typeface="Times New Roman"/>
            </a:endParaRPr>
          </a:p>
          <a:p>
            <a:pPr marL="19050">
              <a:lnSpc>
                <a:spcPct val="100000"/>
              </a:lnSpc>
              <a:spcBef>
                <a:spcPts val="90"/>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2921000" y="30480"/>
            <a:ext cx="1947672" cy="24384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3825240" y="2401823"/>
            <a:ext cx="433070" cy="92075"/>
          </a:xfrm>
          <a:custGeom>
            <a:avLst/>
            <a:gdLst/>
            <a:ahLst/>
            <a:cxnLst/>
            <a:rect l="l" t="t" r="r" b="b"/>
            <a:pathLst>
              <a:path w="433070" h="92075">
                <a:moveTo>
                  <a:pt x="0" y="91948"/>
                </a:moveTo>
                <a:lnTo>
                  <a:pt x="432815" y="91948"/>
                </a:lnTo>
                <a:lnTo>
                  <a:pt x="432815" y="0"/>
                </a:lnTo>
                <a:lnTo>
                  <a:pt x="0" y="0"/>
                </a:lnTo>
                <a:lnTo>
                  <a:pt x="0" y="91948"/>
                </a:lnTo>
                <a:close/>
              </a:path>
            </a:pathLst>
          </a:custGeom>
          <a:solidFill>
            <a:srgbClr val="BADBBA"/>
          </a:solidFill>
        </p:spPr>
        <p:txBody>
          <a:bodyPr wrap="square" lIns="0" tIns="0" rIns="0" bIns="0" rtlCol="0"/>
          <a:lstStyle/>
          <a:p>
            <a:endParaRPr/>
          </a:p>
        </p:txBody>
      </p:sp>
      <p:sp>
        <p:nvSpPr>
          <p:cNvPr id="11" name="object 11"/>
          <p:cNvSpPr/>
          <p:nvPr/>
        </p:nvSpPr>
        <p:spPr>
          <a:xfrm>
            <a:off x="3307079" y="2517648"/>
            <a:ext cx="287020" cy="95250"/>
          </a:xfrm>
          <a:custGeom>
            <a:avLst/>
            <a:gdLst/>
            <a:ahLst/>
            <a:cxnLst/>
            <a:rect l="l" t="t" r="r" b="b"/>
            <a:pathLst>
              <a:path w="287020" h="95250">
                <a:moveTo>
                  <a:pt x="0" y="94996"/>
                </a:moveTo>
                <a:lnTo>
                  <a:pt x="286512" y="94996"/>
                </a:lnTo>
                <a:lnTo>
                  <a:pt x="286512" y="0"/>
                </a:lnTo>
                <a:lnTo>
                  <a:pt x="0" y="0"/>
                </a:lnTo>
                <a:lnTo>
                  <a:pt x="0" y="94996"/>
                </a:lnTo>
                <a:close/>
              </a:path>
            </a:pathLst>
          </a:custGeom>
          <a:solidFill>
            <a:srgbClr val="BADBBA"/>
          </a:solidFill>
        </p:spPr>
        <p:txBody>
          <a:bodyPr wrap="square" lIns="0" tIns="0" rIns="0" bIns="0" rtlCol="0"/>
          <a:lstStyle/>
          <a:p>
            <a:endParaRPr/>
          </a:p>
        </p:txBody>
      </p:sp>
      <p:sp>
        <p:nvSpPr>
          <p:cNvPr id="12" name="object 12"/>
          <p:cNvSpPr/>
          <p:nvPr/>
        </p:nvSpPr>
        <p:spPr>
          <a:xfrm>
            <a:off x="3611879" y="2517648"/>
            <a:ext cx="247015" cy="95250"/>
          </a:xfrm>
          <a:custGeom>
            <a:avLst/>
            <a:gdLst/>
            <a:ahLst/>
            <a:cxnLst/>
            <a:rect l="l" t="t" r="r" b="b"/>
            <a:pathLst>
              <a:path w="247014" h="95250">
                <a:moveTo>
                  <a:pt x="0" y="94996"/>
                </a:moveTo>
                <a:lnTo>
                  <a:pt x="246887" y="94996"/>
                </a:lnTo>
                <a:lnTo>
                  <a:pt x="246887" y="0"/>
                </a:lnTo>
                <a:lnTo>
                  <a:pt x="0" y="0"/>
                </a:lnTo>
                <a:lnTo>
                  <a:pt x="0" y="94996"/>
                </a:lnTo>
                <a:close/>
              </a:path>
            </a:pathLst>
          </a:custGeom>
          <a:solidFill>
            <a:srgbClr val="BADBBA"/>
          </a:solidFill>
        </p:spPr>
        <p:txBody>
          <a:bodyPr wrap="square" lIns="0" tIns="0" rIns="0" bIns="0" rtlCol="0"/>
          <a:lstStyle/>
          <a:p>
            <a:endParaRPr/>
          </a:p>
        </p:txBody>
      </p:sp>
      <p:sp>
        <p:nvSpPr>
          <p:cNvPr id="13" name="object 13"/>
          <p:cNvSpPr/>
          <p:nvPr/>
        </p:nvSpPr>
        <p:spPr>
          <a:xfrm>
            <a:off x="4044696" y="2276855"/>
            <a:ext cx="143510" cy="95250"/>
          </a:xfrm>
          <a:custGeom>
            <a:avLst/>
            <a:gdLst/>
            <a:ahLst/>
            <a:cxnLst/>
            <a:rect l="l" t="t" r="r" b="b"/>
            <a:pathLst>
              <a:path w="143510" h="95250">
                <a:moveTo>
                  <a:pt x="0" y="94996"/>
                </a:moveTo>
                <a:lnTo>
                  <a:pt x="143255" y="94996"/>
                </a:lnTo>
                <a:lnTo>
                  <a:pt x="143255" y="0"/>
                </a:lnTo>
                <a:lnTo>
                  <a:pt x="0" y="0"/>
                </a:lnTo>
                <a:lnTo>
                  <a:pt x="0" y="94996"/>
                </a:lnTo>
                <a:close/>
              </a:path>
            </a:pathLst>
          </a:custGeom>
          <a:solidFill>
            <a:srgbClr val="BADBBA"/>
          </a:solidFill>
        </p:spPr>
        <p:txBody>
          <a:bodyPr wrap="square" lIns="0" tIns="0" rIns="0" bIns="0" rtlCol="0"/>
          <a:lstStyle/>
          <a:p>
            <a:endParaRPr/>
          </a:p>
        </p:txBody>
      </p:sp>
      <p:sp>
        <p:nvSpPr>
          <p:cNvPr id="14" name="object 14"/>
          <p:cNvSpPr/>
          <p:nvPr/>
        </p:nvSpPr>
        <p:spPr>
          <a:xfrm>
            <a:off x="3825240" y="2487167"/>
            <a:ext cx="433070" cy="12700"/>
          </a:xfrm>
          <a:custGeom>
            <a:avLst/>
            <a:gdLst/>
            <a:ahLst/>
            <a:cxnLst/>
            <a:rect l="l" t="t" r="r" b="b"/>
            <a:pathLst>
              <a:path w="433070" h="12700">
                <a:moveTo>
                  <a:pt x="0" y="12700"/>
                </a:moveTo>
                <a:lnTo>
                  <a:pt x="432815" y="12700"/>
                </a:lnTo>
                <a:lnTo>
                  <a:pt x="432815" y="0"/>
                </a:lnTo>
                <a:lnTo>
                  <a:pt x="0" y="0"/>
                </a:lnTo>
                <a:lnTo>
                  <a:pt x="0" y="12700"/>
                </a:lnTo>
                <a:close/>
              </a:path>
            </a:pathLst>
          </a:custGeom>
          <a:solidFill>
            <a:srgbClr val="007F00"/>
          </a:solidFill>
        </p:spPr>
        <p:txBody>
          <a:bodyPr wrap="square" lIns="0" tIns="0" rIns="0" bIns="0" rtlCol="0"/>
          <a:lstStyle/>
          <a:p>
            <a:endParaRPr/>
          </a:p>
        </p:txBody>
      </p:sp>
      <p:sp>
        <p:nvSpPr>
          <p:cNvPr id="15" name="object 15"/>
          <p:cNvSpPr/>
          <p:nvPr/>
        </p:nvSpPr>
        <p:spPr>
          <a:xfrm>
            <a:off x="3307079" y="2606039"/>
            <a:ext cx="287020" cy="12700"/>
          </a:xfrm>
          <a:custGeom>
            <a:avLst/>
            <a:gdLst/>
            <a:ahLst/>
            <a:cxnLst/>
            <a:rect l="l" t="t" r="r" b="b"/>
            <a:pathLst>
              <a:path w="287020" h="12700">
                <a:moveTo>
                  <a:pt x="0" y="12700"/>
                </a:moveTo>
                <a:lnTo>
                  <a:pt x="286512" y="12700"/>
                </a:lnTo>
                <a:lnTo>
                  <a:pt x="286512" y="0"/>
                </a:lnTo>
                <a:lnTo>
                  <a:pt x="0" y="0"/>
                </a:lnTo>
                <a:lnTo>
                  <a:pt x="0" y="12700"/>
                </a:lnTo>
                <a:close/>
              </a:path>
            </a:pathLst>
          </a:custGeom>
          <a:solidFill>
            <a:srgbClr val="007F00"/>
          </a:solidFill>
        </p:spPr>
        <p:txBody>
          <a:bodyPr wrap="square" lIns="0" tIns="0" rIns="0" bIns="0" rtlCol="0"/>
          <a:lstStyle/>
          <a:p>
            <a:endParaRPr/>
          </a:p>
        </p:txBody>
      </p:sp>
      <p:sp>
        <p:nvSpPr>
          <p:cNvPr id="16" name="object 16"/>
          <p:cNvSpPr/>
          <p:nvPr/>
        </p:nvSpPr>
        <p:spPr>
          <a:xfrm>
            <a:off x="3611879" y="2606039"/>
            <a:ext cx="247015" cy="12700"/>
          </a:xfrm>
          <a:custGeom>
            <a:avLst/>
            <a:gdLst/>
            <a:ahLst/>
            <a:cxnLst/>
            <a:rect l="l" t="t" r="r" b="b"/>
            <a:pathLst>
              <a:path w="247014" h="12700">
                <a:moveTo>
                  <a:pt x="0" y="12700"/>
                </a:moveTo>
                <a:lnTo>
                  <a:pt x="246887" y="12700"/>
                </a:lnTo>
                <a:lnTo>
                  <a:pt x="246887"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4044696" y="2365248"/>
            <a:ext cx="143510" cy="12700"/>
          </a:xfrm>
          <a:custGeom>
            <a:avLst/>
            <a:gdLst/>
            <a:ahLst/>
            <a:cxnLst/>
            <a:rect l="l" t="t" r="r" b="b"/>
            <a:pathLst>
              <a:path w="143510" h="12700">
                <a:moveTo>
                  <a:pt x="0" y="12700"/>
                </a:moveTo>
                <a:lnTo>
                  <a:pt x="143255" y="12700"/>
                </a:lnTo>
                <a:lnTo>
                  <a:pt x="143255"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9" name="object 19"/>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3</a:t>
            </a:r>
            <a:endParaRPr sz="1200">
              <a:latin typeface="Arial"/>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Adnkronos</a:t>
            </a:r>
            <a:endParaRPr sz="1600">
              <a:latin typeface="Arial"/>
              <a:cs typeface="Arial"/>
            </a:endParaRPr>
          </a:p>
          <a:p>
            <a:pPr marL="12700">
              <a:lnSpc>
                <a:spcPts val="1880"/>
              </a:lnSpc>
            </a:pPr>
            <a:r>
              <a:rPr sz="1600" b="1" spc="-5" dirty="0">
                <a:latin typeface="Arial"/>
                <a:cs typeface="Arial"/>
              </a:rPr>
              <a:t>17 marzo</a:t>
            </a:r>
            <a:r>
              <a:rPr sz="1600" b="1" spc="-2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461615"/>
            <a:ext cx="6147435" cy="3360420"/>
          </a:xfrm>
          <a:prstGeom prst="rect">
            <a:avLst/>
          </a:prstGeom>
        </p:spPr>
        <p:txBody>
          <a:bodyPr vert="horz" wrap="square" lIns="0" tIns="12700" rIns="0" bIns="0" rtlCol="0">
            <a:spAutoFit/>
          </a:bodyPr>
          <a:lstStyle/>
          <a:p>
            <a:pPr marL="12700" marR="6985">
              <a:lnSpc>
                <a:spcPct val="117000"/>
              </a:lnSpc>
              <a:spcBef>
                <a:spcPts val="100"/>
              </a:spcBef>
            </a:pPr>
            <a:r>
              <a:rPr sz="1100" spc="-5" dirty="0">
                <a:latin typeface="Calibri"/>
                <a:cs typeface="Calibri"/>
              </a:rPr>
              <a:t>'L'alfabeto del </a:t>
            </a:r>
            <a:r>
              <a:rPr sz="1100" dirty="0">
                <a:latin typeface="Calibri"/>
                <a:cs typeface="Calibri"/>
              </a:rPr>
              <a:t>Mondo. </a:t>
            </a:r>
            <a:r>
              <a:rPr sz="1100" spc="-5" dirty="0">
                <a:latin typeface="Calibri"/>
                <a:cs typeface="Calibri"/>
              </a:rPr>
              <a:t>Leggiamo </a:t>
            </a:r>
            <a:r>
              <a:rPr sz="1100" dirty="0">
                <a:latin typeface="Calibri"/>
                <a:cs typeface="Calibri"/>
              </a:rPr>
              <a:t>i </a:t>
            </a:r>
            <a:r>
              <a:rPr sz="1100" spc="-5" dirty="0">
                <a:latin typeface="Calibri"/>
                <a:cs typeface="Calibri"/>
              </a:rPr>
              <a:t>segni intorno </a:t>
            </a:r>
            <a:r>
              <a:rPr sz="1100" dirty="0">
                <a:latin typeface="Calibri"/>
                <a:cs typeface="Calibri"/>
              </a:rPr>
              <a:t>a noi e </a:t>
            </a:r>
            <a:r>
              <a:rPr sz="1100" spc="-5" dirty="0">
                <a:latin typeface="Calibri"/>
                <a:cs typeface="Calibri"/>
              </a:rPr>
              <a:t>raccontiamo'. E' </a:t>
            </a:r>
            <a:r>
              <a:rPr sz="1100" dirty="0">
                <a:latin typeface="Calibri"/>
                <a:cs typeface="Calibri"/>
              </a:rPr>
              <a:t>questo il </a:t>
            </a:r>
            <a:r>
              <a:rPr sz="1100" spc="-5" dirty="0">
                <a:latin typeface="Calibri"/>
                <a:cs typeface="Calibri"/>
              </a:rPr>
              <a:t>tema della seconda  edizione </a:t>
            </a:r>
            <a:r>
              <a:rPr sz="1100" dirty="0">
                <a:latin typeface="Calibri"/>
                <a:cs typeface="Calibri"/>
              </a:rPr>
              <a:t>del </a:t>
            </a:r>
            <a:r>
              <a:rPr sz="1100" spc="-5" dirty="0">
                <a:latin typeface="Calibri"/>
                <a:cs typeface="Calibri"/>
              </a:rPr>
              <a:t>'Festival </a:t>
            </a:r>
            <a:r>
              <a:rPr sz="1100" dirty="0">
                <a:latin typeface="Calibri"/>
                <a:cs typeface="Calibri"/>
              </a:rPr>
              <a:t>della cultura </a:t>
            </a:r>
            <a:r>
              <a:rPr sz="1100" spc="-5" dirty="0">
                <a:latin typeface="Calibri"/>
                <a:cs typeface="Calibri"/>
              </a:rPr>
              <a:t>creativa', indetto anche quest'anno da Abi, </a:t>
            </a:r>
            <a:r>
              <a:rPr sz="1100" dirty="0">
                <a:latin typeface="Calibri"/>
                <a:cs typeface="Calibri"/>
              </a:rPr>
              <a:t>in calendario </a:t>
            </a:r>
            <a:r>
              <a:rPr sz="1100" spc="-5" dirty="0">
                <a:latin typeface="Calibri"/>
                <a:cs typeface="Calibri"/>
              </a:rPr>
              <a:t>fino </a:t>
            </a:r>
            <a:r>
              <a:rPr sz="1100" dirty="0">
                <a:latin typeface="Calibri"/>
                <a:cs typeface="Calibri"/>
              </a:rPr>
              <a:t>al 22 </a:t>
            </a:r>
            <a:r>
              <a:rPr sz="1100" spc="-5" dirty="0">
                <a:latin typeface="Calibri"/>
                <a:cs typeface="Calibri"/>
              </a:rPr>
              <a:t>marzo  </a:t>
            </a:r>
            <a:r>
              <a:rPr sz="1100" dirty="0">
                <a:latin typeface="Calibri"/>
                <a:cs typeface="Calibri"/>
              </a:rPr>
              <a:t>in </a:t>
            </a:r>
            <a:r>
              <a:rPr sz="1100" spc="-5" dirty="0">
                <a:latin typeface="Calibri"/>
                <a:cs typeface="Calibri"/>
              </a:rPr>
              <a:t>alcune </a:t>
            </a:r>
            <a:r>
              <a:rPr sz="1100" dirty="0">
                <a:latin typeface="Calibri"/>
                <a:cs typeface="Calibri"/>
              </a:rPr>
              <a:t>città italiane. </a:t>
            </a:r>
            <a:r>
              <a:rPr sz="1100" spc="-5" dirty="0">
                <a:latin typeface="Calibri"/>
                <a:cs typeface="Calibri"/>
              </a:rPr>
              <a:t>Destinatari dell'appuntamento sono </a:t>
            </a:r>
            <a:r>
              <a:rPr sz="1100" dirty="0">
                <a:latin typeface="Calibri"/>
                <a:cs typeface="Calibri"/>
              </a:rPr>
              <a:t>i </a:t>
            </a:r>
            <a:r>
              <a:rPr sz="1100" spc="-5" dirty="0">
                <a:latin typeface="Calibri"/>
                <a:cs typeface="Calibri"/>
              </a:rPr>
              <a:t>bambini </a:t>
            </a:r>
            <a:r>
              <a:rPr sz="1100" dirty="0">
                <a:latin typeface="Calibri"/>
                <a:cs typeface="Calibri"/>
              </a:rPr>
              <a:t>e i </a:t>
            </a:r>
            <a:r>
              <a:rPr sz="1100" spc="-5" dirty="0">
                <a:latin typeface="Calibri"/>
                <a:cs typeface="Calibri"/>
              </a:rPr>
              <a:t>ragazzi </a:t>
            </a:r>
            <a:r>
              <a:rPr sz="1100" dirty="0">
                <a:latin typeface="Calibri"/>
                <a:cs typeface="Calibri"/>
              </a:rPr>
              <a:t>dai 6 ai 13 </a:t>
            </a:r>
            <a:r>
              <a:rPr sz="1100" spc="-5" dirty="0">
                <a:latin typeface="Calibri"/>
                <a:cs typeface="Calibri"/>
              </a:rPr>
              <a:t>anni. Durante  </a:t>
            </a:r>
            <a:r>
              <a:rPr sz="1100" dirty="0">
                <a:latin typeface="Calibri"/>
                <a:cs typeface="Calibri"/>
              </a:rPr>
              <a:t>questa </a:t>
            </a:r>
            <a:r>
              <a:rPr sz="1100" spc="-5" dirty="0">
                <a:latin typeface="Calibri"/>
                <a:cs typeface="Calibri"/>
              </a:rPr>
              <a:t>edizione si porterà </a:t>
            </a:r>
            <a:r>
              <a:rPr sz="1100" dirty="0">
                <a:latin typeface="Calibri"/>
                <a:cs typeface="Calibri"/>
              </a:rPr>
              <a:t>a </a:t>
            </a:r>
            <a:r>
              <a:rPr sz="1100" spc="-5" dirty="0">
                <a:latin typeface="Calibri"/>
                <a:cs typeface="Calibri"/>
              </a:rPr>
              <a:t>consapevolezza </a:t>
            </a:r>
            <a:r>
              <a:rPr sz="1100" dirty="0">
                <a:latin typeface="Calibri"/>
                <a:cs typeface="Calibri"/>
              </a:rPr>
              <a:t>tutta la </a:t>
            </a:r>
            <a:r>
              <a:rPr sz="1100" spc="-5" dirty="0">
                <a:latin typeface="Calibri"/>
                <a:cs typeface="Calibri"/>
              </a:rPr>
              <a:t>realtà esteriore </a:t>
            </a:r>
            <a:r>
              <a:rPr sz="1100" dirty="0">
                <a:latin typeface="Calibri"/>
                <a:cs typeface="Calibri"/>
              </a:rPr>
              <a:t>e </a:t>
            </a:r>
            <a:r>
              <a:rPr sz="1100" spc="-5" dirty="0">
                <a:latin typeface="Calibri"/>
                <a:cs typeface="Calibri"/>
              </a:rPr>
              <a:t>interiore </a:t>
            </a:r>
            <a:r>
              <a:rPr sz="1100" dirty="0">
                <a:latin typeface="Calibri"/>
                <a:cs typeface="Calibri"/>
              </a:rPr>
              <a:t>nella </a:t>
            </a:r>
            <a:r>
              <a:rPr sz="1100" spc="-5" dirty="0">
                <a:latin typeface="Calibri"/>
                <a:cs typeface="Calibri"/>
              </a:rPr>
              <a:t>quale </a:t>
            </a:r>
            <a:r>
              <a:rPr sz="1100" dirty="0">
                <a:latin typeface="Calibri"/>
                <a:cs typeface="Calibri"/>
              </a:rPr>
              <a:t>i piccoli vivono e  che </a:t>
            </a:r>
            <a:r>
              <a:rPr sz="1100" spc="-5" dirty="0">
                <a:latin typeface="Calibri"/>
                <a:cs typeface="Calibri"/>
              </a:rPr>
              <a:t>essi rivedranno, </a:t>
            </a:r>
            <a:r>
              <a:rPr sz="1100" dirty="0">
                <a:latin typeface="Calibri"/>
                <a:cs typeface="Calibri"/>
              </a:rPr>
              <a:t>con </a:t>
            </a:r>
            <a:r>
              <a:rPr sz="1100" spc="-5" dirty="0">
                <a:latin typeface="Calibri"/>
                <a:cs typeface="Calibri"/>
              </a:rPr>
              <a:t>occhi </a:t>
            </a:r>
            <a:r>
              <a:rPr sz="1100" dirty="0">
                <a:latin typeface="Calibri"/>
                <a:cs typeface="Calibri"/>
              </a:rPr>
              <a:t>nuovi, </a:t>
            </a:r>
            <a:r>
              <a:rPr sz="1100" spc="-5" dirty="0">
                <a:latin typeface="Calibri"/>
                <a:cs typeface="Calibri"/>
              </a:rPr>
              <a:t>attraverso laboratori, spettacoli </a:t>
            </a:r>
            <a:r>
              <a:rPr sz="1100" dirty="0">
                <a:latin typeface="Calibri"/>
                <a:cs typeface="Calibri"/>
              </a:rPr>
              <a:t>teatrali e momenti </a:t>
            </a:r>
            <a:r>
              <a:rPr sz="1100" spc="-5" dirty="0">
                <a:latin typeface="Calibri"/>
                <a:cs typeface="Calibri"/>
              </a:rPr>
              <a:t>didattici dedicati.  </a:t>
            </a:r>
            <a:r>
              <a:rPr sz="1100" dirty="0">
                <a:latin typeface="Calibri"/>
                <a:cs typeface="Calibri"/>
              </a:rPr>
              <a:t>Aderendo al </a:t>
            </a:r>
            <a:r>
              <a:rPr sz="1100" spc="-5" dirty="0">
                <a:latin typeface="Calibri"/>
                <a:cs typeface="Calibri"/>
              </a:rPr>
              <a:t>progetto, </a:t>
            </a:r>
            <a:r>
              <a:rPr sz="1100" dirty="0">
                <a:latin typeface="Calibri"/>
                <a:cs typeface="Calibri"/>
              </a:rPr>
              <a:t>Bper </a:t>
            </a:r>
            <a:r>
              <a:rPr sz="1100" spc="-5" dirty="0">
                <a:latin typeface="Calibri"/>
                <a:cs typeface="Calibri"/>
              </a:rPr>
              <a:t>(Banca popolare dell'Emilia Romagna) ha articolato </a:t>
            </a:r>
            <a:r>
              <a:rPr sz="1100" dirty="0">
                <a:latin typeface="Calibri"/>
                <a:cs typeface="Calibri"/>
              </a:rPr>
              <a:t>la </a:t>
            </a:r>
            <a:r>
              <a:rPr sz="1100" spc="-5" dirty="0">
                <a:latin typeface="Calibri"/>
                <a:cs typeface="Calibri"/>
              </a:rPr>
              <a:t>sua partecipazione </a:t>
            </a:r>
            <a:r>
              <a:rPr sz="1100" dirty="0">
                <a:latin typeface="Calibri"/>
                <a:cs typeface="Calibri"/>
              </a:rPr>
              <a:t>in  quattro eventi, </a:t>
            </a:r>
            <a:r>
              <a:rPr sz="1100" spc="-5" dirty="0">
                <a:latin typeface="Calibri"/>
                <a:cs typeface="Calibri"/>
              </a:rPr>
              <a:t>distribuiti sul </a:t>
            </a:r>
            <a:r>
              <a:rPr sz="1100" dirty="0">
                <a:latin typeface="Calibri"/>
                <a:cs typeface="Calibri"/>
              </a:rPr>
              <a:t>territorio nazionale e così </a:t>
            </a:r>
            <a:r>
              <a:rPr sz="1100" spc="-5" dirty="0">
                <a:latin typeface="Calibri"/>
                <a:cs typeface="Calibri"/>
              </a:rPr>
              <a:t>sottotitolati: </a:t>
            </a:r>
            <a:r>
              <a:rPr sz="1100" dirty="0">
                <a:latin typeface="Calibri"/>
                <a:cs typeface="Calibri"/>
              </a:rPr>
              <a:t>'Un </a:t>
            </a:r>
            <a:r>
              <a:rPr sz="1100" spc="-5" dirty="0">
                <a:latin typeface="Calibri"/>
                <a:cs typeface="Calibri"/>
              </a:rPr>
              <a:t>labirinto di storie naturali' </a:t>
            </a:r>
            <a:r>
              <a:rPr sz="1100" dirty="0">
                <a:latin typeface="Calibri"/>
                <a:cs typeface="Calibri"/>
              </a:rPr>
              <a:t>a  Modena, </a:t>
            </a:r>
            <a:r>
              <a:rPr sz="1100" spc="-5" dirty="0">
                <a:latin typeface="Calibri"/>
                <a:cs typeface="Calibri"/>
              </a:rPr>
              <a:t>'L’alfabeto rumoroso </a:t>
            </a:r>
            <a:r>
              <a:rPr sz="1100" dirty="0">
                <a:latin typeface="Calibri"/>
                <a:cs typeface="Calibri"/>
              </a:rPr>
              <a:t>– </a:t>
            </a:r>
            <a:r>
              <a:rPr sz="1100" spc="-5" dirty="0">
                <a:latin typeface="Calibri"/>
                <a:cs typeface="Calibri"/>
              </a:rPr>
              <a:t>Parole </a:t>
            </a:r>
            <a:r>
              <a:rPr sz="1100" dirty="0">
                <a:latin typeface="Calibri"/>
                <a:cs typeface="Calibri"/>
              </a:rPr>
              <a:t>e </a:t>
            </a:r>
            <a:r>
              <a:rPr sz="1100" spc="-5" dirty="0">
                <a:latin typeface="Calibri"/>
                <a:cs typeface="Calibri"/>
              </a:rPr>
              <a:t>suoni </a:t>
            </a:r>
            <a:r>
              <a:rPr sz="1100" dirty="0">
                <a:latin typeface="Calibri"/>
                <a:cs typeface="Calibri"/>
              </a:rPr>
              <a:t>dal </a:t>
            </a:r>
            <a:r>
              <a:rPr sz="1100" spc="-5" dirty="0">
                <a:latin typeface="Calibri"/>
                <a:cs typeface="Calibri"/>
              </a:rPr>
              <a:t>mondo </a:t>
            </a:r>
            <a:r>
              <a:rPr sz="1100" dirty="0">
                <a:latin typeface="Calibri"/>
                <a:cs typeface="Calibri"/>
              </a:rPr>
              <a:t>dei </a:t>
            </a:r>
            <a:r>
              <a:rPr sz="1100" spc="-5" dirty="0">
                <a:latin typeface="Calibri"/>
                <a:cs typeface="Calibri"/>
              </a:rPr>
              <a:t>Fumetti' </a:t>
            </a:r>
            <a:r>
              <a:rPr sz="1100" dirty="0">
                <a:latin typeface="Calibri"/>
                <a:cs typeface="Calibri"/>
              </a:rPr>
              <a:t>ad </a:t>
            </a:r>
            <a:r>
              <a:rPr sz="1100" spc="-5" dirty="0">
                <a:latin typeface="Calibri"/>
                <a:cs typeface="Calibri"/>
              </a:rPr>
              <a:t>Avellino, </a:t>
            </a:r>
            <a:r>
              <a:rPr sz="1100" dirty="0">
                <a:latin typeface="Calibri"/>
                <a:cs typeface="Calibri"/>
              </a:rPr>
              <a:t>Napoli, Salerno, Marina  </a:t>
            </a:r>
            <a:r>
              <a:rPr sz="1100" spc="-5" dirty="0">
                <a:latin typeface="Calibri"/>
                <a:cs typeface="Calibri"/>
              </a:rPr>
              <a:t>di </a:t>
            </a:r>
            <a:r>
              <a:rPr sz="1100" dirty="0">
                <a:latin typeface="Calibri"/>
                <a:cs typeface="Calibri"/>
              </a:rPr>
              <a:t>Ascea e </a:t>
            </a:r>
            <a:r>
              <a:rPr sz="1100" spc="-5" dirty="0">
                <a:latin typeface="Calibri"/>
                <a:cs typeface="Calibri"/>
              </a:rPr>
              <a:t>Foggia, 'Casalibro' </a:t>
            </a:r>
            <a:r>
              <a:rPr sz="1100" dirty="0">
                <a:latin typeface="Calibri"/>
                <a:cs typeface="Calibri"/>
              </a:rPr>
              <a:t>a </a:t>
            </a:r>
            <a:r>
              <a:rPr sz="1100" spc="-5" dirty="0">
                <a:latin typeface="Calibri"/>
                <a:cs typeface="Calibri"/>
              </a:rPr>
              <a:t>Ravenna, </a:t>
            </a:r>
            <a:r>
              <a:rPr sz="1100" dirty="0">
                <a:latin typeface="Calibri"/>
                <a:cs typeface="Calibri"/>
              </a:rPr>
              <a:t>'Un </a:t>
            </a:r>
            <a:r>
              <a:rPr sz="1100" spc="-5" dirty="0">
                <a:latin typeface="Calibri"/>
                <a:cs typeface="Calibri"/>
              </a:rPr>
              <a:t>racconto da un </a:t>
            </a:r>
            <a:r>
              <a:rPr sz="1100" dirty="0">
                <a:latin typeface="Calibri"/>
                <a:cs typeface="Calibri"/>
              </a:rPr>
              <a:t>castello' a </a:t>
            </a:r>
            <a:r>
              <a:rPr sz="1100" spc="-5" dirty="0">
                <a:latin typeface="Calibri"/>
                <a:cs typeface="Calibri"/>
              </a:rPr>
              <a:t>Santa Severina, </a:t>
            </a:r>
            <a:r>
              <a:rPr sz="1100" dirty="0">
                <a:latin typeface="Calibri"/>
                <a:cs typeface="Calibri"/>
              </a:rPr>
              <a:t>in </a:t>
            </a:r>
            <a:r>
              <a:rPr sz="1100" spc="-5" dirty="0">
                <a:latin typeface="Calibri"/>
                <a:cs typeface="Calibri"/>
              </a:rPr>
              <a:t>provincia </a:t>
            </a:r>
            <a:r>
              <a:rPr sz="1100" spc="-10" dirty="0">
                <a:latin typeface="Calibri"/>
                <a:cs typeface="Calibri"/>
              </a:rPr>
              <a:t>di  </a:t>
            </a:r>
            <a:r>
              <a:rPr sz="1100" spc="-5" dirty="0">
                <a:latin typeface="Calibri"/>
                <a:cs typeface="Calibri"/>
              </a:rPr>
              <a:t>Crotone.</a:t>
            </a:r>
            <a:endParaRPr sz="1100">
              <a:latin typeface="Calibri"/>
              <a:cs typeface="Calibri"/>
            </a:endParaRPr>
          </a:p>
          <a:p>
            <a:pPr marL="12700" marR="5080" algn="just">
              <a:lnSpc>
                <a:spcPct val="117000"/>
              </a:lnSpc>
              <a:spcBef>
                <a:spcPts val="5"/>
              </a:spcBef>
            </a:pPr>
            <a:r>
              <a:rPr sz="1100" dirty="0">
                <a:latin typeface="Calibri"/>
                <a:cs typeface="Calibri"/>
              </a:rPr>
              <a:t>Banca </a:t>
            </a:r>
            <a:r>
              <a:rPr sz="1100" spc="-5" dirty="0">
                <a:latin typeface="Calibri"/>
                <a:cs typeface="Calibri"/>
              </a:rPr>
              <a:t>popolare dell’Emilia Romagna, privilegiando </a:t>
            </a:r>
            <a:r>
              <a:rPr sz="1100" dirty="0">
                <a:latin typeface="Calibri"/>
                <a:cs typeface="Calibri"/>
              </a:rPr>
              <a:t>il rapporto </a:t>
            </a:r>
            <a:r>
              <a:rPr sz="1100" spc="-5" dirty="0">
                <a:latin typeface="Calibri"/>
                <a:cs typeface="Calibri"/>
              </a:rPr>
              <a:t>con </a:t>
            </a:r>
            <a:r>
              <a:rPr sz="1100" dirty="0">
                <a:latin typeface="Calibri"/>
                <a:cs typeface="Calibri"/>
              </a:rPr>
              <a:t>i </a:t>
            </a:r>
            <a:r>
              <a:rPr sz="1100" spc="-5" dirty="0">
                <a:latin typeface="Calibri"/>
                <a:cs typeface="Calibri"/>
              </a:rPr>
              <a:t>territori </a:t>
            </a:r>
            <a:r>
              <a:rPr sz="1100" dirty="0">
                <a:latin typeface="Calibri"/>
                <a:cs typeface="Calibri"/>
              </a:rPr>
              <a:t>nei </a:t>
            </a:r>
            <a:r>
              <a:rPr sz="1100" spc="-5" dirty="0">
                <a:latin typeface="Calibri"/>
                <a:cs typeface="Calibri"/>
              </a:rPr>
              <a:t>quali </a:t>
            </a:r>
            <a:r>
              <a:rPr sz="1100" dirty="0">
                <a:latin typeface="Calibri"/>
                <a:cs typeface="Calibri"/>
              </a:rPr>
              <a:t>è radicata, </a:t>
            </a:r>
            <a:r>
              <a:rPr sz="1100" spc="-5" dirty="0">
                <a:latin typeface="Calibri"/>
                <a:cs typeface="Calibri"/>
              </a:rPr>
              <a:t>ha  </a:t>
            </a:r>
            <a:r>
              <a:rPr sz="1100" dirty="0">
                <a:latin typeface="Calibri"/>
                <a:cs typeface="Calibri"/>
              </a:rPr>
              <a:t>individuato </a:t>
            </a:r>
            <a:r>
              <a:rPr sz="1100" spc="-5" dirty="0">
                <a:latin typeface="Calibri"/>
                <a:cs typeface="Calibri"/>
              </a:rPr>
              <a:t>alcune scuole </a:t>
            </a:r>
            <a:r>
              <a:rPr sz="1100" dirty="0">
                <a:latin typeface="Calibri"/>
                <a:cs typeface="Calibri"/>
              </a:rPr>
              <a:t>primarie e </a:t>
            </a:r>
            <a:r>
              <a:rPr sz="1100" spc="-5" dirty="0">
                <a:latin typeface="Calibri"/>
                <a:cs typeface="Calibri"/>
              </a:rPr>
              <a:t>secondarie di </a:t>
            </a:r>
            <a:r>
              <a:rPr sz="1100" dirty="0">
                <a:latin typeface="Calibri"/>
                <a:cs typeface="Calibri"/>
              </a:rPr>
              <a:t>primo </a:t>
            </a:r>
            <a:r>
              <a:rPr sz="1100" spc="-5" dirty="0">
                <a:latin typeface="Calibri"/>
                <a:cs typeface="Calibri"/>
              </a:rPr>
              <a:t>grado, </a:t>
            </a:r>
            <a:r>
              <a:rPr sz="1100" dirty="0">
                <a:latin typeface="Calibri"/>
                <a:cs typeface="Calibri"/>
              </a:rPr>
              <a:t>i cui </a:t>
            </a:r>
            <a:r>
              <a:rPr sz="1100" spc="-5" dirty="0">
                <a:latin typeface="Calibri"/>
                <a:cs typeface="Calibri"/>
              </a:rPr>
              <a:t>bambini </a:t>
            </a:r>
            <a:r>
              <a:rPr sz="1100" dirty="0">
                <a:latin typeface="Calibri"/>
                <a:cs typeface="Calibri"/>
              </a:rPr>
              <a:t>e </a:t>
            </a:r>
            <a:r>
              <a:rPr sz="1100" spc="-5" dirty="0">
                <a:latin typeface="Calibri"/>
                <a:cs typeface="Calibri"/>
              </a:rPr>
              <a:t>ragazzi </a:t>
            </a:r>
            <a:r>
              <a:rPr sz="1100" dirty="0">
                <a:latin typeface="Calibri"/>
                <a:cs typeface="Calibri"/>
              </a:rPr>
              <a:t>sono </a:t>
            </a:r>
            <a:r>
              <a:rPr sz="1100" spc="-5" dirty="0">
                <a:latin typeface="Calibri"/>
                <a:cs typeface="Calibri"/>
              </a:rPr>
              <a:t>diventati </a:t>
            </a:r>
            <a:r>
              <a:rPr sz="1100" dirty="0">
                <a:latin typeface="Calibri"/>
                <a:cs typeface="Calibri"/>
              </a:rPr>
              <a:t>i  partecipanti della </a:t>
            </a:r>
            <a:r>
              <a:rPr sz="1100" spc="-5" dirty="0">
                <a:latin typeface="Calibri"/>
                <a:cs typeface="Calibri"/>
              </a:rPr>
              <a:t>seconda edizione </a:t>
            </a:r>
            <a:r>
              <a:rPr sz="1100" dirty="0">
                <a:latin typeface="Calibri"/>
                <a:cs typeface="Calibri"/>
              </a:rPr>
              <a:t>del </a:t>
            </a:r>
            <a:r>
              <a:rPr sz="1100" spc="-5" dirty="0">
                <a:latin typeface="Calibri"/>
                <a:cs typeface="Calibri"/>
              </a:rPr>
              <a:t>'Festival della </a:t>
            </a:r>
            <a:r>
              <a:rPr sz="1100" dirty="0">
                <a:latin typeface="Calibri"/>
                <a:cs typeface="Calibri"/>
              </a:rPr>
              <a:t>cultura </a:t>
            </a:r>
            <a:r>
              <a:rPr sz="1100" spc="-5" dirty="0">
                <a:latin typeface="Calibri"/>
                <a:cs typeface="Calibri"/>
              </a:rPr>
              <a:t>creativa', divenuto ormai un importante  appuntamento atteso all’inizio </a:t>
            </a:r>
            <a:r>
              <a:rPr sz="1100" dirty="0">
                <a:latin typeface="Calibri"/>
                <a:cs typeface="Calibri"/>
              </a:rPr>
              <a:t>della </a:t>
            </a:r>
            <a:r>
              <a:rPr sz="1100" spc="-5" dirty="0">
                <a:latin typeface="Calibri"/>
                <a:cs typeface="Calibri"/>
              </a:rPr>
              <a:t>primavera. Con </a:t>
            </a:r>
            <a:r>
              <a:rPr sz="1100" dirty="0">
                <a:latin typeface="Calibri"/>
                <a:cs typeface="Calibri"/>
              </a:rPr>
              <a:t>il </a:t>
            </a:r>
            <a:r>
              <a:rPr sz="1100" spc="-5" dirty="0">
                <a:latin typeface="Calibri"/>
                <a:cs typeface="Calibri"/>
              </a:rPr>
              <a:t>supporto di alcune associazioni </a:t>
            </a:r>
            <a:r>
              <a:rPr sz="1100" dirty="0">
                <a:latin typeface="Calibri"/>
                <a:cs typeface="Calibri"/>
              </a:rPr>
              <a:t>che </a:t>
            </a:r>
            <a:r>
              <a:rPr sz="1100" spc="-5" dirty="0">
                <a:latin typeface="Calibri"/>
                <a:cs typeface="Calibri"/>
              </a:rPr>
              <a:t>operano nel  mondo dell’infanzia, </a:t>
            </a:r>
            <a:r>
              <a:rPr sz="1100" dirty="0">
                <a:latin typeface="Calibri"/>
                <a:cs typeface="Calibri"/>
              </a:rPr>
              <a:t>la </a:t>
            </a:r>
            <a:r>
              <a:rPr sz="1100" spc="-5" dirty="0">
                <a:latin typeface="Calibri"/>
                <a:cs typeface="Calibri"/>
              </a:rPr>
              <a:t>Banca popolare dell’Emilia Romagna si fa </a:t>
            </a:r>
            <a:r>
              <a:rPr sz="1100" dirty="0">
                <a:latin typeface="Calibri"/>
                <a:cs typeface="Calibri"/>
              </a:rPr>
              <a:t>così </a:t>
            </a:r>
            <a:r>
              <a:rPr sz="1100" spc="-5" dirty="0">
                <a:latin typeface="Calibri"/>
                <a:cs typeface="Calibri"/>
              </a:rPr>
              <a:t>promotrice di una </a:t>
            </a:r>
            <a:r>
              <a:rPr sz="1100" dirty="0">
                <a:latin typeface="Calibri"/>
                <a:cs typeface="Calibri"/>
              </a:rPr>
              <a:t>nuova </a:t>
            </a:r>
            <a:r>
              <a:rPr sz="1100" spc="-5" dirty="0">
                <a:latin typeface="Calibri"/>
                <a:cs typeface="Calibri"/>
              </a:rPr>
              <a:t>primavera  </a:t>
            </a:r>
            <a:r>
              <a:rPr sz="1100" dirty="0">
                <a:latin typeface="Calibri"/>
                <a:cs typeface="Calibri"/>
              </a:rPr>
              <a:t>della </a:t>
            </a:r>
            <a:r>
              <a:rPr sz="1100" spc="-5" dirty="0">
                <a:latin typeface="Calibri"/>
                <a:cs typeface="Calibri"/>
              </a:rPr>
              <a:t>fantasia </a:t>
            </a:r>
            <a:r>
              <a:rPr sz="1100" dirty="0">
                <a:latin typeface="Calibri"/>
                <a:cs typeface="Calibri"/>
              </a:rPr>
              <a:t>e della </a:t>
            </a:r>
            <a:r>
              <a:rPr sz="1100" spc="-5" dirty="0">
                <a:latin typeface="Calibri"/>
                <a:cs typeface="Calibri"/>
              </a:rPr>
              <a:t>creatività </a:t>
            </a:r>
            <a:r>
              <a:rPr sz="1100" dirty="0">
                <a:latin typeface="Calibri"/>
                <a:cs typeface="Calibri"/>
              </a:rPr>
              <a:t>dei </a:t>
            </a:r>
            <a:r>
              <a:rPr sz="1100" spc="-5" dirty="0">
                <a:latin typeface="Calibri"/>
                <a:cs typeface="Calibri"/>
              </a:rPr>
              <a:t>bambini </a:t>
            </a:r>
            <a:r>
              <a:rPr sz="1100" dirty="0">
                <a:latin typeface="Calibri"/>
                <a:cs typeface="Calibri"/>
              </a:rPr>
              <a:t>italiani e </a:t>
            </a:r>
            <a:r>
              <a:rPr sz="1100" spc="-5" dirty="0">
                <a:latin typeface="Calibri"/>
                <a:cs typeface="Calibri"/>
              </a:rPr>
              <a:t>di quelli </a:t>
            </a:r>
            <a:r>
              <a:rPr sz="1100" dirty="0">
                <a:latin typeface="Calibri"/>
                <a:cs typeface="Calibri"/>
              </a:rPr>
              <a:t>che il </a:t>
            </a:r>
            <a:r>
              <a:rPr sz="1100" spc="-5" dirty="0">
                <a:latin typeface="Calibri"/>
                <a:cs typeface="Calibri"/>
              </a:rPr>
              <a:t>nostro Paese accoglie da </a:t>
            </a:r>
            <a:r>
              <a:rPr sz="1100" dirty="0">
                <a:latin typeface="Calibri"/>
                <a:cs typeface="Calibri"/>
              </a:rPr>
              <a:t>ogni parte </a:t>
            </a:r>
            <a:r>
              <a:rPr sz="1100" spc="-10" dirty="0">
                <a:latin typeface="Calibri"/>
                <a:cs typeface="Calibri"/>
              </a:rPr>
              <a:t>del  </a:t>
            </a:r>
            <a:r>
              <a:rPr sz="1100" spc="-5" dirty="0">
                <a:latin typeface="Calibri"/>
                <a:cs typeface="Calibri"/>
              </a:rPr>
              <a:t>mondo.</a:t>
            </a:r>
            <a:endParaRPr sz="1100">
              <a:latin typeface="Calibri"/>
              <a:cs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59204" y="660400"/>
            <a:ext cx="4060571" cy="60388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64410" y="1336294"/>
            <a:ext cx="4050157" cy="213779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27705" cy="13470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1237615" algn="l"/>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12/2012:</a:t>
            </a:r>
            <a:r>
              <a:rPr sz="950" b="1" dirty="0">
                <a:latin typeface="Times New Roman"/>
                <a:cs typeface="Times New Roman"/>
              </a:rPr>
              <a:t>	</a:t>
            </a:r>
            <a:r>
              <a:rPr sz="950" b="1" spc="10" dirty="0">
                <a:latin typeface="Times New Roman"/>
                <a:cs typeface="Times New Roman"/>
              </a:rPr>
              <a:t>9.173</a:t>
            </a:r>
            <a:r>
              <a:rPr sz="950" b="1" dirty="0">
                <a:latin typeface="Times New Roman"/>
                <a:cs typeface="Times New Roman"/>
              </a:rPr>
              <a:t>	</a:t>
            </a:r>
            <a:r>
              <a:rPr sz="1425" b="1" spc="15" baseline="17543" dirty="0">
                <a:latin typeface="Times New Roman"/>
                <a:cs typeface="Times New Roman"/>
              </a:rPr>
              <a:t>17-MAR-2015</a:t>
            </a:r>
            <a:endParaRPr sz="1425" baseline="17543">
              <a:latin typeface="Times New Roman"/>
              <a:cs typeface="Times New Roman"/>
            </a:endParaRPr>
          </a:p>
          <a:p>
            <a:pPr>
              <a:lnSpc>
                <a:spcPts val="885"/>
              </a:lnSpc>
              <a:spcBef>
                <a:spcPts val="585"/>
              </a:spcBef>
              <a:tabLst>
                <a:tab pos="649605" algn="l"/>
                <a:tab pos="1220470"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52.000	</a:t>
            </a:r>
            <a:r>
              <a:rPr sz="950" b="1" spc="10" dirty="0">
                <a:latin typeface="Times New Roman"/>
                <a:cs typeface="Times New Roman"/>
              </a:rPr>
              <a:t>Dir. Resp.:  Enrico Franco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13</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2628900" y="22859"/>
            <a:ext cx="2496312" cy="21335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2606039" y="3230879"/>
            <a:ext cx="643255" cy="110489"/>
          </a:xfrm>
          <a:custGeom>
            <a:avLst/>
            <a:gdLst/>
            <a:ahLst/>
            <a:cxnLst/>
            <a:rect l="l" t="t" r="r" b="b"/>
            <a:pathLst>
              <a:path w="643255" h="110489">
                <a:moveTo>
                  <a:pt x="0" y="110235"/>
                </a:moveTo>
                <a:lnTo>
                  <a:pt x="643127" y="110235"/>
                </a:lnTo>
                <a:lnTo>
                  <a:pt x="643127" y="0"/>
                </a:lnTo>
                <a:lnTo>
                  <a:pt x="0" y="0"/>
                </a:lnTo>
                <a:lnTo>
                  <a:pt x="0" y="110235"/>
                </a:lnTo>
                <a:close/>
              </a:path>
            </a:pathLst>
          </a:custGeom>
          <a:solidFill>
            <a:srgbClr val="BADBBA"/>
          </a:solidFill>
        </p:spPr>
        <p:txBody>
          <a:bodyPr wrap="square" lIns="0" tIns="0" rIns="0" bIns="0" rtlCol="0"/>
          <a:lstStyle/>
          <a:p>
            <a:endParaRPr/>
          </a:p>
        </p:txBody>
      </p:sp>
      <p:sp>
        <p:nvSpPr>
          <p:cNvPr id="11" name="object 11"/>
          <p:cNvSpPr/>
          <p:nvPr/>
        </p:nvSpPr>
        <p:spPr>
          <a:xfrm>
            <a:off x="3276600" y="3230879"/>
            <a:ext cx="424180" cy="110489"/>
          </a:xfrm>
          <a:custGeom>
            <a:avLst/>
            <a:gdLst/>
            <a:ahLst/>
            <a:cxnLst/>
            <a:rect l="l" t="t" r="r" b="b"/>
            <a:pathLst>
              <a:path w="424179" h="110489">
                <a:moveTo>
                  <a:pt x="0" y="110235"/>
                </a:moveTo>
                <a:lnTo>
                  <a:pt x="423672" y="110235"/>
                </a:lnTo>
                <a:lnTo>
                  <a:pt x="423672" y="0"/>
                </a:lnTo>
                <a:lnTo>
                  <a:pt x="0" y="0"/>
                </a:lnTo>
                <a:lnTo>
                  <a:pt x="0" y="110235"/>
                </a:lnTo>
                <a:close/>
              </a:path>
            </a:pathLst>
          </a:custGeom>
          <a:solidFill>
            <a:srgbClr val="BADBBA"/>
          </a:solidFill>
        </p:spPr>
        <p:txBody>
          <a:bodyPr wrap="square" lIns="0" tIns="0" rIns="0" bIns="0" rtlCol="0"/>
          <a:lstStyle/>
          <a:p>
            <a:endParaRPr/>
          </a:p>
        </p:txBody>
      </p:sp>
      <p:sp>
        <p:nvSpPr>
          <p:cNvPr id="12" name="object 12"/>
          <p:cNvSpPr/>
          <p:nvPr/>
        </p:nvSpPr>
        <p:spPr>
          <a:xfrm>
            <a:off x="1773935" y="3355847"/>
            <a:ext cx="365760" cy="107314"/>
          </a:xfrm>
          <a:custGeom>
            <a:avLst/>
            <a:gdLst/>
            <a:ahLst/>
            <a:cxnLst/>
            <a:rect l="l" t="t" r="r" b="b"/>
            <a:pathLst>
              <a:path w="365760" h="107314">
                <a:moveTo>
                  <a:pt x="0" y="107188"/>
                </a:moveTo>
                <a:lnTo>
                  <a:pt x="365760" y="107188"/>
                </a:lnTo>
                <a:lnTo>
                  <a:pt x="365760" y="0"/>
                </a:lnTo>
                <a:lnTo>
                  <a:pt x="0" y="0"/>
                </a:lnTo>
                <a:lnTo>
                  <a:pt x="0" y="107188"/>
                </a:lnTo>
                <a:close/>
              </a:path>
            </a:pathLst>
          </a:custGeom>
          <a:solidFill>
            <a:srgbClr val="BADBBA"/>
          </a:solidFill>
        </p:spPr>
        <p:txBody>
          <a:bodyPr wrap="square" lIns="0" tIns="0" rIns="0" bIns="0" rtlCol="0"/>
          <a:lstStyle/>
          <a:p>
            <a:endParaRPr/>
          </a:p>
        </p:txBody>
      </p:sp>
      <p:sp>
        <p:nvSpPr>
          <p:cNvPr id="13" name="object 13"/>
          <p:cNvSpPr/>
          <p:nvPr/>
        </p:nvSpPr>
        <p:spPr>
          <a:xfrm>
            <a:off x="2301239" y="822960"/>
            <a:ext cx="408940" cy="110489"/>
          </a:xfrm>
          <a:custGeom>
            <a:avLst/>
            <a:gdLst/>
            <a:ahLst/>
            <a:cxnLst/>
            <a:rect l="l" t="t" r="r" b="b"/>
            <a:pathLst>
              <a:path w="408939" h="110490">
                <a:moveTo>
                  <a:pt x="0" y="110235"/>
                </a:moveTo>
                <a:lnTo>
                  <a:pt x="408431" y="110235"/>
                </a:lnTo>
                <a:lnTo>
                  <a:pt x="408431" y="0"/>
                </a:lnTo>
                <a:lnTo>
                  <a:pt x="0" y="0"/>
                </a:lnTo>
                <a:lnTo>
                  <a:pt x="0" y="110235"/>
                </a:lnTo>
                <a:close/>
              </a:path>
            </a:pathLst>
          </a:custGeom>
          <a:solidFill>
            <a:srgbClr val="BADBBA"/>
          </a:solidFill>
        </p:spPr>
        <p:txBody>
          <a:bodyPr wrap="square" lIns="0" tIns="0" rIns="0" bIns="0" rtlCol="0"/>
          <a:lstStyle/>
          <a:p>
            <a:endParaRPr/>
          </a:p>
        </p:txBody>
      </p:sp>
      <p:sp>
        <p:nvSpPr>
          <p:cNvPr id="14" name="object 14"/>
          <p:cNvSpPr/>
          <p:nvPr/>
        </p:nvSpPr>
        <p:spPr>
          <a:xfrm>
            <a:off x="2173223" y="3227832"/>
            <a:ext cx="375285" cy="113664"/>
          </a:xfrm>
          <a:custGeom>
            <a:avLst/>
            <a:gdLst/>
            <a:ahLst/>
            <a:cxnLst/>
            <a:rect l="l" t="t" r="r" b="b"/>
            <a:pathLst>
              <a:path w="375285" h="113664">
                <a:moveTo>
                  <a:pt x="0" y="113283"/>
                </a:moveTo>
                <a:lnTo>
                  <a:pt x="374904" y="113283"/>
                </a:lnTo>
                <a:lnTo>
                  <a:pt x="374904" y="0"/>
                </a:lnTo>
                <a:lnTo>
                  <a:pt x="0" y="0"/>
                </a:lnTo>
                <a:lnTo>
                  <a:pt x="0" y="113283"/>
                </a:lnTo>
                <a:close/>
              </a:path>
            </a:pathLst>
          </a:custGeom>
          <a:solidFill>
            <a:srgbClr val="BADBBA"/>
          </a:solidFill>
        </p:spPr>
        <p:txBody>
          <a:bodyPr wrap="square" lIns="0" tIns="0" rIns="0" bIns="0" rtlCol="0"/>
          <a:lstStyle/>
          <a:p>
            <a:endParaRPr/>
          </a:p>
        </p:txBody>
      </p:sp>
      <p:sp>
        <p:nvSpPr>
          <p:cNvPr id="15" name="object 15"/>
          <p:cNvSpPr/>
          <p:nvPr/>
        </p:nvSpPr>
        <p:spPr>
          <a:xfrm>
            <a:off x="2606039" y="3334511"/>
            <a:ext cx="643255" cy="12700"/>
          </a:xfrm>
          <a:custGeom>
            <a:avLst/>
            <a:gdLst/>
            <a:ahLst/>
            <a:cxnLst/>
            <a:rect l="l" t="t" r="r" b="b"/>
            <a:pathLst>
              <a:path w="643255" h="12700">
                <a:moveTo>
                  <a:pt x="0" y="12700"/>
                </a:moveTo>
                <a:lnTo>
                  <a:pt x="643127" y="12700"/>
                </a:lnTo>
                <a:lnTo>
                  <a:pt x="643127" y="0"/>
                </a:lnTo>
                <a:lnTo>
                  <a:pt x="0" y="0"/>
                </a:lnTo>
                <a:lnTo>
                  <a:pt x="0" y="12700"/>
                </a:lnTo>
                <a:close/>
              </a:path>
            </a:pathLst>
          </a:custGeom>
          <a:solidFill>
            <a:srgbClr val="007F00"/>
          </a:solidFill>
        </p:spPr>
        <p:txBody>
          <a:bodyPr wrap="square" lIns="0" tIns="0" rIns="0" bIns="0" rtlCol="0"/>
          <a:lstStyle/>
          <a:p>
            <a:endParaRPr/>
          </a:p>
        </p:txBody>
      </p:sp>
      <p:sp>
        <p:nvSpPr>
          <p:cNvPr id="16" name="object 16"/>
          <p:cNvSpPr/>
          <p:nvPr/>
        </p:nvSpPr>
        <p:spPr>
          <a:xfrm>
            <a:off x="3276600" y="3334511"/>
            <a:ext cx="424180" cy="12700"/>
          </a:xfrm>
          <a:custGeom>
            <a:avLst/>
            <a:gdLst/>
            <a:ahLst/>
            <a:cxnLst/>
            <a:rect l="l" t="t" r="r" b="b"/>
            <a:pathLst>
              <a:path w="424179" h="12700">
                <a:moveTo>
                  <a:pt x="0" y="12700"/>
                </a:moveTo>
                <a:lnTo>
                  <a:pt x="423672" y="12700"/>
                </a:lnTo>
                <a:lnTo>
                  <a:pt x="423672"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1773935" y="3456432"/>
            <a:ext cx="365760" cy="12700"/>
          </a:xfrm>
          <a:custGeom>
            <a:avLst/>
            <a:gdLst/>
            <a:ahLst/>
            <a:cxnLst/>
            <a:rect l="l" t="t" r="r" b="b"/>
            <a:pathLst>
              <a:path w="365760" h="12700">
                <a:moveTo>
                  <a:pt x="0" y="12700"/>
                </a:moveTo>
                <a:lnTo>
                  <a:pt x="365760" y="12700"/>
                </a:lnTo>
                <a:lnTo>
                  <a:pt x="365760"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p:nvPr/>
        </p:nvSpPr>
        <p:spPr>
          <a:xfrm>
            <a:off x="2301239" y="926591"/>
            <a:ext cx="408940" cy="12700"/>
          </a:xfrm>
          <a:custGeom>
            <a:avLst/>
            <a:gdLst/>
            <a:ahLst/>
            <a:cxnLst/>
            <a:rect l="l" t="t" r="r" b="b"/>
            <a:pathLst>
              <a:path w="408939" h="12700">
                <a:moveTo>
                  <a:pt x="0" y="12700"/>
                </a:moveTo>
                <a:lnTo>
                  <a:pt x="408431" y="12700"/>
                </a:lnTo>
                <a:lnTo>
                  <a:pt x="408431" y="0"/>
                </a:lnTo>
                <a:lnTo>
                  <a:pt x="0" y="0"/>
                </a:lnTo>
                <a:lnTo>
                  <a:pt x="0" y="12700"/>
                </a:lnTo>
                <a:close/>
              </a:path>
            </a:pathLst>
          </a:custGeom>
          <a:solidFill>
            <a:srgbClr val="007F00"/>
          </a:solidFill>
        </p:spPr>
        <p:txBody>
          <a:bodyPr wrap="square" lIns="0" tIns="0" rIns="0" bIns="0" rtlCol="0"/>
          <a:lstStyle/>
          <a:p>
            <a:endParaRPr/>
          </a:p>
        </p:txBody>
      </p:sp>
      <p:sp>
        <p:nvSpPr>
          <p:cNvPr id="19" name="object 19"/>
          <p:cNvSpPr/>
          <p:nvPr/>
        </p:nvSpPr>
        <p:spPr>
          <a:xfrm>
            <a:off x="2173223" y="3334511"/>
            <a:ext cx="375285" cy="12700"/>
          </a:xfrm>
          <a:custGeom>
            <a:avLst/>
            <a:gdLst/>
            <a:ahLst/>
            <a:cxnLst/>
            <a:rect l="l" t="t" r="r" b="b"/>
            <a:pathLst>
              <a:path w="375285" h="12700">
                <a:moveTo>
                  <a:pt x="0" y="12700"/>
                </a:moveTo>
                <a:lnTo>
                  <a:pt x="374904" y="12700"/>
                </a:lnTo>
                <a:lnTo>
                  <a:pt x="374904" y="0"/>
                </a:lnTo>
                <a:lnTo>
                  <a:pt x="0" y="0"/>
                </a:lnTo>
                <a:lnTo>
                  <a:pt x="0" y="12700"/>
                </a:lnTo>
                <a:close/>
              </a:path>
            </a:pathLst>
          </a:custGeom>
          <a:solidFill>
            <a:srgbClr val="007F00"/>
          </a:solidFill>
        </p:spPr>
        <p:txBody>
          <a:bodyPr wrap="square" lIns="0" tIns="0" rIns="0" bIns="0" rtlCol="0"/>
          <a:lstStyle/>
          <a:p>
            <a:endParaRPr/>
          </a:p>
        </p:txBody>
      </p:sp>
      <p:sp>
        <p:nvSpPr>
          <p:cNvPr id="20" name="object 20"/>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1" name="object 21"/>
          <p:cNvSpPr txBox="1"/>
          <p:nvPr/>
        </p:nvSpPr>
        <p:spPr>
          <a:xfrm>
            <a:off x="7120381" y="10401300"/>
            <a:ext cx="1949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10</a:t>
            </a:r>
            <a:endParaRPr sz="1200">
              <a:latin typeface="Arial"/>
              <a:cs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81730" y="660400"/>
            <a:ext cx="1215567" cy="10541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85289" y="1786508"/>
            <a:ext cx="3208502" cy="109004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597785" y="2948558"/>
            <a:ext cx="698385" cy="119646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606546" y="4183888"/>
            <a:ext cx="2368045" cy="576706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133340" y="8805214"/>
            <a:ext cx="927953" cy="134703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133213"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8" name="object 8"/>
          <p:cNvSpPr/>
          <p:nvPr/>
        </p:nvSpPr>
        <p:spPr>
          <a:xfrm>
            <a:off x="6121780" y="8805214"/>
            <a:ext cx="927705" cy="1347038"/>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10" name="object 10"/>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12/2012:</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39.447</a:t>
            </a:r>
            <a:r>
              <a:rPr sz="950" b="1" dirty="0">
                <a:latin typeface="Times New Roman"/>
                <a:cs typeface="Times New Roman"/>
              </a:rPr>
              <a:t>	</a:t>
            </a:r>
            <a:r>
              <a:rPr sz="1425" b="1" spc="15" baseline="17543" dirty="0">
                <a:latin typeface="Times New Roman"/>
                <a:cs typeface="Times New Roman"/>
              </a:rPr>
              <a:t>17-MAR-2015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204.000	</a:t>
            </a:r>
            <a:r>
              <a:rPr sz="950" b="1" spc="10" dirty="0">
                <a:latin typeface="Times New Roman"/>
                <a:cs typeface="Times New Roman"/>
              </a:rPr>
              <a:t>Dir. Resp.:  Ferruccio</a:t>
            </a:r>
            <a:r>
              <a:rPr sz="950" b="1" spc="5" dirty="0">
                <a:latin typeface="Times New Roman"/>
                <a:cs typeface="Times New Roman"/>
              </a:rPr>
              <a:t> </a:t>
            </a:r>
            <a:r>
              <a:rPr sz="950" b="1" spc="10" dirty="0">
                <a:latin typeface="Times New Roman"/>
                <a:cs typeface="Times New Roman"/>
              </a:rPr>
              <a:t>de Bortoli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11</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1" name="object 11"/>
          <p:cNvSpPr/>
          <p:nvPr/>
        </p:nvSpPr>
        <p:spPr>
          <a:xfrm>
            <a:off x="3225800" y="26669"/>
            <a:ext cx="1374648" cy="304800"/>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330200" y="10135869"/>
            <a:ext cx="1069848" cy="457200"/>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4" name="object 14"/>
          <p:cNvSpPr/>
          <p:nvPr/>
        </p:nvSpPr>
        <p:spPr>
          <a:xfrm>
            <a:off x="3358896" y="7324343"/>
            <a:ext cx="384175" cy="107314"/>
          </a:xfrm>
          <a:custGeom>
            <a:avLst/>
            <a:gdLst/>
            <a:ahLst/>
            <a:cxnLst/>
            <a:rect l="l" t="t" r="r" b="b"/>
            <a:pathLst>
              <a:path w="384175" h="107315">
                <a:moveTo>
                  <a:pt x="0" y="107187"/>
                </a:moveTo>
                <a:lnTo>
                  <a:pt x="384048" y="107187"/>
                </a:lnTo>
                <a:lnTo>
                  <a:pt x="384048" y="0"/>
                </a:lnTo>
                <a:lnTo>
                  <a:pt x="0" y="0"/>
                </a:lnTo>
                <a:lnTo>
                  <a:pt x="0" y="107187"/>
                </a:lnTo>
                <a:close/>
              </a:path>
            </a:pathLst>
          </a:custGeom>
          <a:solidFill>
            <a:srgbClr val="BADBBA"/>
          </a:solidFill>
        </p:spPr>
        <p:txBody>
          <a:bodyPr wrap="square" lIns="0" tIns="0" rIns="0" bIns="0" rtlCol="0"/>
          <a:lstStyle/>
          <a:p>
            <a:endParaRPr/>
          </a:p>
        </p:txBody>
      </p:sp>
      <p:sp>
        <p:nvSpPr>
          <p:cNvPr id="15" name="object 15"/>
          <p:cNvSpPr/>
          <p:nvPr/>
        </p:nvSpPr>
        <p:spPr>
          <a:xfrm>
            <a:off x="3770376" y="7324343"/>
            <a:ext cx="353695" cy="110489"/>
          </a:xfrm>
          <a:custGeom>
            <a:avLst/>
            <a:gdLst/>
            <a:ahLst/>
            <a:cxnLst/>
            <a:rect l="l" t="t" r="r" b="b"/>
            <a:pathLst>
              <a:path w="353695" h="110490">
                <a:moveTo>
                  <a:pt x="0" y="110235"/>
                </a:moveTo>
                <a:lnTo>
                  <a:pt x="353567" y="110235"/>
                </a:lnTo>
                <a:lnTo>
                  <a:pt x="353567" y="0"/>
                </a:lnTo>
                <a:lnTo>
                  <a:pt x="0" y="0"/>
                </a:lnTo>
                <a:lnTo>
                  <a:pt x="0" y="110235"/>
                </a:lnTo>
                <a:close/>
              </a:path>
            </a:pathLst>
          </a:custGeom>
          <a:solidFill>
            <a:srgbClr val="BADBBA"/>
          </a:solidFill>
        </p:spPr>
        <p:txBody>
          <a:bodyPr wrap="square" lIns="0" tIns="0" rIns="0" bIns="0" rtlCol="0"/>
          <a:lstStyle/>
          <a:p>
            <a:endParaRPr/>
          </a:p>
        </p:txBody>
      </p:sp>
      <p:sp>
        <p:nvSpPr>
          <p:cNvPr id="16" name="object 16"/>
          <p:cNvSpPr/>
          <p:nvPr/>
        </p:nvSpPr>
        <p:spPr>
          <a:xfrm>
            <a:off x="3182111" y="883919"/>
            <a:ext cx="189230" cy="140970"/>
          </a:xfrm>
          <a:custGeom>
            <a:avLst/>
            <a:gdLst/>
            <a:ahLst/>
            <a:cxnLst/>
            <a:rect l="l" t="t" r="r" b="b"/>
            <a:pathLst>
              <a:path w="189229" h="140969">
                <a:moveTo>
                  <a:pt x="0" y="140716"/>
                </a:moveTo>
                <a:lnTo>
                  <a:pt x="188975" y="140716"/>
                </a:lnTo>
                <a:lnTo>
                  <a:pt x="188975" y="0"/>
                </a:lnTo>
                <a:lnTo>
                  <a:pt x="0" y="0"/>
                </a:lnTo>
                <a:lnTo>
                  <a:pt x="0" y="140716"/>
                </a:lnTo>
                <a:close/>
              </a:path>
            </a:pathLst>
          </a:custGeom>
          <a:solidFill>
            <a:srgbClr val="BADBBA"/>
          </a:solidFill>
        </p:spPr>
        <p:txBody>
          <a:bodyPr wrap="square" lIns="0" tIns="0" rIns="0" bIns="0" rtlCol="0"/>
          <a:lstStyle/>
          <a:p>
            <a:endParaRPr/>
          </a:p>
        </p:txBody>
      </p:sp>
      <p:sp>
        <p:nvSpPr>
          <p:cNvPr id="17" name="object 17"/>
          <p:cNvSpPr/>
          <p:nvPr/>
        </p:nvSpPr>
        <p:spPr>
          <a:xfrm>
            <a:off x="3761232" y="6815328"/>
            <a:ext cx="356870" cy="110489"/>
          </a:xfrm>
          <a:custGeom>
            <a:avLst/>
            <a:gdLst/>
            <a:ahLst/>
            <a:cxnLst/>
            <a:rect l="l" t="t" r="r" b="b"/>
            <a:pathLst>
              <a:path w="356870" h="110490">
                <a:moveTo>
                  <a:pt x="0" y="110236"/>
                </a:moveTo>
                <a:lnTo>
                  <a:pt x="356615" y="110236"/>
                </a:lnTo>
                <a:lnTo>
                  <a:pt x="356615" y="0"/>
                </a:lnTo>
                <a:lnTo>
                  <a:pt x="0" y="0"/>
                </a:lnTo>
                <a:lnTo>
                  <a:pt x="0" y="110236"/>
                </a:lnTo>
                <a:close/>
              </a:path>
            </a:pathLst>
          </a:custGeom>
          <a:solidFill>
            <a:srgbClr val="BADBBA"/>
          </a:solidFill>
        </p:spPr>
        <p:txBody>
          <a:bodyPr wrap="square" lIns="0" tIns="0" rIns="0" bIns="0" rtlCol="0"/>
          <a:lstStyle/>
          <a:p>
            <a:endParaRPr/>
          </a:p>
        </p:txBody>
      </p:sp>
      <p:sp>
        <p:nvSpPr>
          <p:cNvPr id="18" name="object 18"/>
          <p:cNvSpPr/>
          <p:nvPr/>
        </p:nvSpPr>
        <p:spPr>
          <a:xfrm>
            <a:off x="2968751" y="7321295"/>
            <a:ext cx="360045" cy="113664"/>
          </a:xfrm>
          <a:custGeom>
            <a:avLst/>
            <a:gdLst/>
            <a:ahLst/>
            <a:cxnLst/>
            <a:rect l="l" t="t" r="r" b="b"/>
            <a:pathLst>
              <a:path w="360045" h="113665">
                <a:moveTo>
                  <a:pt x="0" y="113283"/>
                </a:moveTo>
                <a:lnTo>
                  <a:pt x="359663" y="113283"/>
                </a:lnTo>
                <a:lnTo>
                  <a:pt x="359663" y="0"/>
                </a:lnTo>
                <a:lnTo>
                  <a:pt x="0" y="0"/>
                </a:lnTo>
                <a:lnTo>
                  <a:pt x="0" y="113283"/>
                </a:lnTo>
                <a:close/>
              </a:path>
            </a:pathLst>
          </a:custGeom>
          <a:solidFill>
            <a:srgbClr val="BADBBA"/>
          </a:solidFill>
        </p:spPr>
        <p:txBody>
          <a:bodyPr wrap="square" lIns="0" tIns="0" rIns="0" bIns="0" rtlCol="0"/>
          <a:lstStyle/>
          <a:p>
            <a:endParaRPr/>
          </a:p>
        </p:txBody>
      </p:sp>
      <p:sp>
        <p:nvSpPr>
          <p:cNvPr id="19" name="object 19"/>
          <p:cNvSpPr/>
          <p:nvPr/>
        </p:nvSpPr>
        <p:spPr>
          <a:xfrm>
            <a:off x="3517391" y="8586216"/>
            <a:ext cx="372110" cy="113664"/>
          </a:xfrm>
          <a:custGeom>
            <a:avLst/>
            <a:gdLst/>
            <a:ahLst/>
            <a:cxnLst/>
            <a:rect l="l" t="t" r="r" b="b"/>
            <a:pathLst>
              <a:path w="372110" h="113665">
                <a:moveTo>
                  <a:pt x="0" y="113283"/>
                </a:moveTo>
                <a:lnTo>
                  <a:pt x="371856" y="113283"/>
                </a:lnTo>
                <a:lnTo>
                  <a:pt x="371856" y="0"/>
                </a:lnTo>
                <a:lnTo>
                  <a:pt x="0" y="0"/>
                </a:lnTo>
                <a:lnTo>
                  <a:pt x="0" y="113283"/>
                </a:lnTo>
                <a:close/>
              </a:path>
            </a:pathLst>
          </a:custGeom>
          <a:solidFill>
            <a:srgbClr val="BADBBA"/>
          </a:solidFill>
        </p:spPr>
        <p:txBody>
          <a:bodyPr wrap="square" lIns="0" tIns="0" rIns="0" bIns="0" rtlCol="0"/>
          <a:lstStyle/>
          <a:p>
            <a:endParaRPr/>
          </a:p>
        </p:txBody>
      </p:sp>
      <p:sp>
        <p:nvSpPr>
          <p:cNvPr id="20" name="object 20"/>
          <p:cNvSpPr/>
          <p:nvPr/>
        </p:nvSpPr>
        <p:spPr>
          <a:xfrm>
            <a:off x="3358896" y="7424928"/>
            <a:ext cx="384175" cy="12700"/>
          </a:xfrm>
          <a:custGeom>
            <a:avLst/>
            <a:gdLst/>
            <a:ahLst/>
            <a:cxnLst/>
            <a:rect l="l" t="t" r="r" b="b"/>
            <a:pathLst>
              <a:path w="384175" h="12700">
                <a:moveTo>
                  <a:pt x="0" y="12700"/>
                </a:moveTo>
                <a:lnTo>
                  <a:pt x="384048" y="12700"/>
                </a:lnTo>
                <a:lnTo>
                  <a:pt x="384048" y="0"/>
                </a:lnTo>
                <a:lnTo>
                  <a:pt x="0" y="0"/>
                </a:lnTo>
                <a:lnTo>
                  <a:pt x="0" y="12700"/>
                </a:lnTo>
                <a:close/>
              </a:path>
            </a:pathLst>
          </a:custGeom>
          <a:solidFill>
            <a:srgbClr val="007F00"/>
          </a:solidFill>
        </p:spPr>
        <p:txBody>
          <a:bodyPr wrap="square" lIns="0" tIns="0" rIns="0" bIns="0" rtlCol="0"/>
          <a:lstStyle/>
          <a:p>
            <a:endParaRPr/>
          </a:p>
        </p:txBody>
      </p:sp>
      <p:sp>
        <p:nvSpPr>
          <p:cNvPr id="21" name="object 21"/>
          <p:cNvSpPr/>
          <p:nvPr/>
        </p:nvSpPr>
        <p:spPr>
          <a:xfrm>
            <a:off x="3770376" y="7427976"/>
            <a:ext cx="353695" cy="12700"/>
          </a:xfrm>
          <a:custGeom>
            <a:avLst/>
            <a:gdLst/>
            <a:ahLst/>
            <a:cxnLst/>
            <a:rect l="l" t="t" r="r" b="b"/>
            <a:pathLst>
              <a:path w="353695" h="12700">
                <a:moveTo>
                  <a:pt x="0" y="12700"/>
                </a:moveTo>
                <a:lnTo>
                  <a:pt x="353567" y="12700"/>
                </a:lnTo>
                <a:lnTo>
                  <a:pt x="353567" y="0"/>
                </a:lnTo>
                <a:lnTo>
                  <a:pt x="0" y="0"/>
                </a:lnTo>
                <a:lnTo>
                  <a:pt x="0" y="12700"/>
                </a:lnTo>
                <a:close/>
              </a:path>
            </a:pathLst>
          </a:custGeom>
          <a:solidFill>
            <a:srgbClr val="007F00"/>
          </a:solidFill>
        </p:spPr>
        <p:txBody>
          <a:bodyPr wrap="square" lIns="0" tIns="0" rIns="0" bIns="0" rtlCol="0"/>
          <a:lstStyle/>
          <a:p>
            <a:endParaRPr/>
          </a:p>
        </p:txBody>
      </p:sp>
      <p:sp>
        <p:nvSpPr>
          <p:cNvPr id="22" name="object 22"/>
          <p:cNvSpPr/>
          <p:nvPr/>
        </p:nvSpPr>
        <p:spPr>
          <a:xfrm>
            <a:off x="3182111" y="1018032"/>
            <a:ext cx="189230" cy="12700"/>
          </a:xfrm>
          <a:custGeom>
            <a:avLst/>
            <a:gdLst/>
            <a:ahLst/>
            <a:cxnLst/>
            <a:rect l="l" t="t" r="r" b="b"/>
            <a:pathLst>
              <a:path w="189229" h="12700">
                <a:moveTo>
                  <a:pt x="0" y="12700"/>
                </a:moveTo>
                <a:lnTo>
                  <a:pt x="188975" y="12700"/>
                </a:lnTo>
                <a:lnTo>
                  <a:pt x="188975" y="0"/>
                </a:lnTo>
                <a:lnTo>
                  <a:pt x="0" y="0"/>
                </a:lnTo>
                <a:lnTo>
                  <a:pt x="0" y="12700"/>
                </a:lnTo>
                <a:close/>
              </a:path>
            </a:pathLst>
          </a:custGeom>
          <a:solidFill>
            <a:srgbClr val="007F00"/>
          </a:solidFill>
        </p:spPr>
        <p:txBody>
          <a:bodyPr wrap="square" lIns="0" tIns="0" rIns="0" bIns="0" rtlCol="0"/>
          <a:lstStyle/>
          <a:p>
            <a:endParaRPr/>
          </a:p>
        </p:txBody>
      </p:sp>
      <p:sp>
        <p:nvSpPr>
          <p:cNvPr id="23" name="object 23"/>
          <p:cNvSpPr/>
          <p:nvPr/>
        </p:nvSpPr>
        <p:spPr>
          <a:xfrm>
            <a:off x="3761232" y="6918959"/>
            <a:ext cx="356870" cy="12700"/>
          </a:xfrm>
          <a:custGeom>
            <a:avLst/>
            <a:gdLst/>
            <a:ahLst/>
            <a:cxnLst/>
            <a:rect l="l" t="t" r="r" b="b"/>
            <a:pathLst>
              <a:path w="356870" h="12700">
                <a:moveTo>
                  <a:pt x="0" y="12700"/>
                </a:moveTo>
                <a:lnTo>
                  <a:pt x="356615" y="12700"/>
                </a:lnTo>
                <a:lnTo>
                  <a:pt x="356615" y="0"/>
                </a:lnTo>
                <a:lnTo>
                  <a:pt x="0" y="0"/>
                </a:lnTo>
                <a:lnTo>
                  <a:pt x="0" y="12700"/>
                </a:lnTo>
                <a:close/>
              </a:path>
            </a:pathLst>
          </a:custGeom>
          <a:solidFill>
            <a:srgbClr val="007F00"/>
          </a:solidFill>
        </p:spPr>
        <p:txBody>
          <a:bodyPr wrap="square" lIns="0" tIns="0" rIns="0" bIns="0" rtlCol="0"/>
          <a:lstStyle/>
          <a:p>
            <a:endParaRPr/>
          </a:p>
        </p:txBody>
      </p:sp>
      <p:sp>
        <p:nvSpPr>
          <p:cNvPr id="24" name="object 24"/>
          <p:cNvSpPr/>
          <p:nvPr/>
        </p:nvSpPr>
        <p:spPr>
          <a:xfrm>
            <a:off x="2968751" y="7427976"/>
            <a:ext cx="360045" cy="12700"/>
          </a:xfrm>
          <a:custGeom>
            <a:avLst/>
            <a:gdLst/>
            <a:ahLst/>
            <a:cxnLst/>
            <a:rect l="l" t="t" r="r" b="b"/>
            <a:pathLst>
              <a:path w="360045" h="12700">
                <a:moveTo>
                  <a:pt x="0" y="12700"/>
                </a:moveTo>
                <a:lnTo>
                  <a:pt x="359663" y="12700"/>
                </a:lnTo>
                <a:lnTo>
                  <a:pt x="359663" y="0"/>
                </a:lnTo>
                <a:lnTo>
                  <a:pt x="0" y="0"/>
                </a:lnTo>
                <a:lnTo>
                  <a:pt x="0" y="12700"/>
                </a:lnTo>
                <a:close/>
              </a:path>
            </a:pathLst>
          </a:custGeom>
          <a:solidFill>
            <a:srgbClr val="007F00"/>
          </a:solidFill>
        </p:spPr>
        <p:txBody>
          <a:bodyPr wrap="square" lIns="0" tIns="0" rIns="0" bIns="0" rtlCol="0"/>
          <a:lstStyle/>
          <a:p>
            <a:endParaRPr/>
          </a:p>
        </p:txBody>
      </p:sp>
      <p:sp>
        <p:nvSpPr>
          <p:cNvPr id="25" name="object 25"/>
          <p:cNvSpPr/>
          <p:nvPr/>
        </p:nvSpPr>
        <p:spPr>
          <a:xfrm>
            <a:off x="3517391" y="8692895"/>
            <a:ext cx="372110" cy="12700"/>
          </a:xfrm>
          <a:custGeom>
            <a:avLst/>
            <a:gdLst/>
            <a:ahLst/>
            <a:cxnLst/>
            <a:rect l="l" t="t" r="r" b="b"/>
            <a:pathLst>
              <a:path w="372110" h="12700">
                <a:moveTo>
                  <a:pt x="0" y="12699"/>
                </a:moveTo>
                <a:lnTo>
                  <a:pt x="371856" y="12699"/>
                </a:lnTo>
                <a:lnTo>
                  <a:pt x="371856" y="0"/>
                </a:lnTo>
                <a:lnTo>
                  <a:pt x="0" y="0"/>
                </a:lnTo>
                <a:lnTo>
                  <a:pt x="0" y="12699"/>
                </a:lnTo>
                <a:close/>
              </a:path>
            </a:pathLst>
          </a:custGeom>
          <a:solidFill>
            <a:srgbClr val="007F00"/>
          </a:solidFill>
        </p:spPr>
        <p:txBody>
          <a:bodyPr wrap="square" lIns="0" tIns="0" rIns="0" bIns="0" rtlCol="0"/>
          <a:lstStyle/>
          <a:p>
            <a:endParaRPr/>
          </a:p>
        </p:txBody>
      </p:sp>
      <p:sp>
        <p:nvSpPr>
          <p:cNvPr id="26" name="object 26"/>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7" name="object 27"/>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4</a:t>
            </a:r>
            <a:endParaRPr sz="1200">
              <a:latin typeface="Arial"/>
              <a:cs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37919" y="660400"/>
            <a:ext cx="1174750" cy="19123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20620" y="660400"/>
            <a:ext cx="3220209" cy="179247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755004" y="660400"/>
            <a:ext cx="680121" cy="1111630"/>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6209506" y="89386"/>
            <a:ext cx="775335" cy="412115"/>
          </a:xfrm>
          <a:prstGeom prst="rect">
            <a:avLst/>
          </a:prstGeom>
        </p:spPr>
        <p:txBody>
          <a:bodyPr vert="horz" wrap="square" lIns="0" tIns="15875" rIns="0" bIns="0" rtlCol="0">
            <a:spAutoFit/>
          </a:bodyPr>
          <a:lstStyle/>
          <a:p>
            <a:pPr algn="ctr">
              <a:lnSpc>
                <a:spcPct val="100000"/>
              </a:lnSpc>
              <a:spcBef>
                <a:spcPts val="125"/>
              </a:spcBef>
            </a:pPr>
            <a:r>
              <a:rPr sz="950" b="1" spc="10" dirty="0">
                <a:latin typeface="Times New Roman"/>
                <a:cs typeface="Times New Roman"/>
              </a:rPr>
              <a:t>17-MAR-2015</a:t>
            </a:r>
            <a:endParaRPr sz="950">
              <a:latin typeface="Times New Roman"/>
              <a:cs typeface="Times New Roman"/>
            </a:endParaRPr>
          </a:p>
          <a:p>
            <a:pPr marR="41910" algn="ctr">
              <a:lnSpc>
                <a:spcPct val="100000"/>
              </a:lnSpc>
              <a:spcBef>
                <a:spcPts val="735"/>
              </a:spcBef>
            </a:pPr>
            <a:r>
              <a:rPr sz="950" b="1" spc="10" dirty="0">
                <a:latin typeface="Times New Roman"/>
                <a:cs typeface="Times New Roman"/>
              </a:rPr>
              <a:t>da pag.</a:t>
            </a:r>
            <a:r>
              <a:rPr sz="950" b="1" spc="195" dirty="0">
                <a:latin typeface="Times New Roman"/>
                <a:cs typeface="Times New Roman"/>
              </a:rPr>
              <a:t> </a:t>
            </a:r>
            <a:r>
              <a:rPr sz="950" b="1" spc="10" dirty="0">
                <a:latin typeface="Times New Roman"/>
                <a:cs typeface="Times New Roman"/>
              </a:rPr>
              <a:t>11</a:t>
            </a:r>
            <a:endParaRPr sz="950">
              <a:latin typeface="Times New Roman"/>
              <a:cs typeface="Times New Roman"/>
            </a:endParaRPr>
          </a:p>
        </p:txBody>
      </p:sp>
      <p:sp>
        <p:nvSpPr>
          <p:cNvPr id="6" name="object 6"/>
          <p:cNvSpPr txBox="1"/>
          <p:nvPr/>
        </p:nvSpPr>
        <p:spPr>
          <a:xfrm>
            <a:off x="3187700" y="346561"/>
            <a:ext cx="1734820" cy="173990"/>
          </a:xfrm>
          <a:prstGeom prst="rect">
            <a:avLst/>
          </a:prstGeom>
        </p:spPr>
        <p:txBody>
          <a:bodyPr vert="horz" wrap="square" lIns="0" tIns="15875" rIns="0" bIns="0" rtlCol="0">
            <a:spAutoFit/>
          </a:bodyPr>
          <a:lstStyle/>
          <a:p>
            <a:pPr marL="12700">
              <a:lnSpc>
                <a:spcPct val="100000"/>
              </a:lnSpc>
              <a:spcBef>
                <a:spcPts val="125"/>
              </a:spcBef>
            </a:pPr>
            <a:r>
              <a:rPr sz="950" b="1" spc="10" dirty="0">
                <a:latin typeface="Times New Roman"/>
                <a:cs typeface="Times New Roman"/>
              </a:rPr>
              <a:t>Dir. Resp.: Ferruccio de</a:t>
            </a:r>
            <a:r>
              <a:rPr sz="950" b="1" spc="-80" dirty="0">
                <a:latin typeface="Times New Roman"/>
                <a:cs typeface="Times New Roman"/>
              </a:rPr>
              <a:t> </a:t>
            </a:r>
            <a:r>
              <a:rPr sz="950" b="1" spc="10" dirty="0">
                <a:latin typeface="Times New Roman"/>
                <a:cs typeface="Times New Roman"/>
              </a:rPr>
              <a:t>Bortoli</a:t>
            </a:r>
            <a:endParaRPr sz="950">
              <a:latin typeface="Times New Roman"/>
              <a:cs typeface="Times New Roman"/>
            </a:endParaRPr>
          </a:p>
        </p:txBody>
      </p:sp>
      <p:sp>
        <p:nvSpPr>
          <p:cNvPr id="7" name="object 7"/>
          <p:cNvSpPr/>
          <p:nvPr/>
        </p:nvSpPr>
        <p:spPr>
          <a:xfrm>
            <a:off x="304800" y="534669"/>
            <a:ext cx="6821805" cy="0"/>
          </a:xfrm>
          <a:custGeom>
            <a:avLst/>
            <a:gdLst/>
            <a:ahLst/>
            <a:cxnLst/>
            <a:rect l="l" t="t" r="r" b="b"/>
            <a:pathLst>
              <a:path w="6821805">
                <a:moveTo>
                  <a:pt x="0" y="0"/>
                </a:moveTo>
                <a:lnTo>
                  <a:pt x="6821424" y="0"/>
                </a:lnTo>
              </a:path>
            </a:pathLst>
          </a:custGeom>
          <a:ln w="21336">
            <a:solidFill>
              <a:srgbClr val="00AA2B"/>
            </a:solidFill>
          </a:ln>
        </p:spPr>
        <p:txBody>
          <a:bodyPr wrap="square" lIns="0" tIns="0" rIns="0" bIns="0" rtlCol="0"/>
          <a:lstStyle/>
          <a:p>
            <a:endParaRPr/>
          </a:p>
        </p:txBody>
      </p:sp>
      <p:sp>
        <p:nvSpPr>
          <p:cNvPr id="8" name="object 8"/>
          <p:cNvSpPr txBox="1"/>
          <p:nvPr/>
        </p:nvSpPr>
        <p:spPr>
          <a:xfrm>
            <a:off x="292100" y="0"/>
            <a:ext cx="1109345" cy="459740"/>
          </a:xfrm>
          <a:prstGeom prst="rect">
            <a:avLst/>
          </a:prstGeom>
        </p:spPr>
        <p:txBody>
          <a:bodyPr vert="horz" wrap="square" lIns="0" tIns="21590" rIns="0" bIns="0" rtlCol="0">
            <a:spAutoFit/>
          </a:bodyPr>
          <a:lstStyle/>
          <a:p>
            <a:pPr marL="12700" marR="5080">
              <a:lnSpc>
                <a:spcPts val="1130"/>
              </a:lnSpc>
              <a:spcBef>
                <a:spcPts val="170"/>
              </a:spcBef>
              <a:tabLst>
                <a:tab pos="662305" algn="l"/>
              </a:tabLst>
            </a:pPr>
            <a:r>
              <a:rPr sz="950" b="1" spc="10" dirty="0">
                <a:latin typeface="Times New Roman"/>
                <a:cs typeface="Times New Roman"/>
              </a:rPr>
              <a:t>Tiratura: n.d.  Diffusione 12/2012:  Lettori	</a:t>
            </a:r>
            <a:r>
              <a:rPr sz="950" b="1" spc="5" dirty="0">
                <a:latin typeface="Times New Roman"/>
                <a:cs typeface="Times New Roman"/>
              </a:rPr>
              <a:t>II</a:t>
            </a:r>
            <a:r>
              <a:rPr sz="950" b="1" spc="-50" dirty="0">
                <a:latin typeface="Times New Roman"/>
                <a:cs typeface="Times New Roman"/>
              </a:rPr>
              <a:t> </a:t>
            </a:r>
            <a:r>
              <a:rPr sz="950" b="1" spc="10" dirty="0">
                <a:latin typeface="Times New Roman"/>
                <a:cs typeface="Times New Roman"/>
              </a:rPr>
              <a:t>2014:</a:t>
            </a:r>
            <a:endParaRPr sz="950">
              <a:latin typeface="Times New Roman"/>
              <a:cs typeface="Times New Roman"/>
            </a:endParaRPr>
          </a:p>
        </p:txBody>
      </p:sp>
      <p:sp>
        <p:nvSpPr>
          <p:cNvPr id="9" name="object 9"/>
          <p:cNvSpPr txBox="1"/>
          <p:nvPr/>
        </p:nvSpPr>
        <p:spPr>
          <a:xfrm>
            <a:off x="1482041" y="127486"/>
            <a:ext cx="427990" cy="316865"/>
          </a:xfrm>
          <a:prstGeom prst="rect">
            <a:avLst/>
          </a:prstGeom>
        </p:spPr>
        <p:txBody>
          <a:bodyPr vert="horz" wrap="square" lIns="0" tIns="15875" rIns="0" bIns="0" rtlCol="0">
            <a:spAutoFit/>
          </a:bodyPr>
          <a:lstStyle/>
          <a:p>
            <a:pPr marL="29845">
              <a:lnSpc>
                <a:spcPts val="1135"/>
              </a:lnSpc>
              <a:spcBef>
                <a:spcPts val="125"/>
              </a:spcBef>
            </a:pPr>
            <a:r>
              <a:rPr sz="950" b="1" spc="10" dirty="0">
                <a:latin typeface="Times New Roman"/>
                <a:cs typeface="Times New Roman"/>
              </a:rPr>
              <a:t>39.447</a:t>
            </a:r>
            <a:endParaRPr sz="950">
              <a:latin typeface="Times New Roman"/>
              <a:cs typeface="Times New Roman"/>
            </a:endParaRPr>
          </a:p>
          <a:p>
            <a:pPr marL="12700">
              <a:lnSpc>
                <a:spcPts val="1130"/>
              </a:lnSpc>
            </a:pPr>
            <a:r>
              <a:rPr sz="950" b="1" spc="10" dirty="0">
                <a:latin typeface="Times New Roman"/>
                <a:cs typeface="Times New Roman"/>
              </a:rPr>
              <a:t>204.000</a:t>
            </a:r>
            <a:endParaRPr sz="950">
              <a:latin typeface="Times New Roman"/>
              <a:cs typeface="Times New Roman"/>
            </a:endParaRPr>
          </a:p>
        </p:txBody>
      </p:sp>
      <p:sp>
        <p:nvSpPr>
          <p:cNvPr id="10" name="object 10"/>
          <p:cNvSpPr txBox="1"/>
          <p:nvPr/>
        </p:nvSpPr>
        <p:spPr>
          <a:xfrm>
            <a:off x="311150" y="427077"/>
            <a:ext cx="1388110" cy="105410"/>
          </a:xfrm>
          <a:prstGeom prst="rect">
            <a:avLst/>
          </a:prstGeom>
        </p:spPr>
        <p:txBody>
          <a:bodyPr vert="horz" wrap="square" lIns="0" tIns="15875" rIns="0" bIns="0" rtlCol="0">
            <a:spAutoFit/>
          </a:bodyPr>
          <a:lstStyle/>
          <a:p>
            <a:pPr marL="12700">
              <a:lnSpc>
                <a:spcPct val="100000"/>
              </a:lnSpc>
              <a:spcBef>
                <a:spcPts val="125"/>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35"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1" name="object 11"/>
          <p:cNvSpPr/>
          <p:nvPr/>
        </p:nvSpPr>
        <p:spPr>
          <a:xfrm>
            <a:off x="3225800" y="26669"/>
            <a:ext cx="1374648" cy="304800"/>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13" name="object 13"/>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4" name="object 14"/>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5</a:t>
            </a:r>
            <a:endParaRPr sz="1200">
              <a:latin typeface="Arial"/>
              <a:cs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37513" y="660361"/>
            <a:ext cx="5704014" cy="115345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42288" y="1885823"/>
            <a:ext cx="5494350" cy="6800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56199" y="2637789"/>
            <a:ext cx="1535695" cy="73276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887971" y="2656043"/>
            <a:ext cx="1535695" cy="708234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21780" y="8805214"/>
            <a:ext cx="927705" cy="13165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8" name="object 8"/>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1237615" algn="l"/>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12/2012:</a:t>
            </a:r>
            <a:r>
              <a:rPr sz="950" b="1" dirty="0">
                <a:latin typeface="Times New Roman"/>
                <a:cs typeface="Times New Roman"/>
              </a:rPr>
              <a:t>	</a:t>
            </a:r>
            <a:r>
              <a:rPr sz="950" b="1" spc="10" dirty="0">
                <a:latin typeface="Times New Roman"/>
                <a:cs typeface="Times New Roman"/>
              </a:rPr>
              <a:t>8.387</a:t>
            </a:r>
            <a:r>
              <a:rPr sz="950" b="1" dirty="0">
                <a:latin typeface="Times New Roman"/>
                <a:cs typeface="Times New Roman"/>
              </a:rPr>
              <a:t>	</a:t>
            </a:r>
            <a:r>
              <a:rPr sz="1425" b="1" spc="15" baseline="17543" dirty="0">
                <a:latin typeface="Times New Roman"/>
                <a:cs typeface="Times New Roman"/>
              </a:rPr>
              <a:t>17-MAR-2015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107.000	</a:t>
            </a:r>
            <a:r>
              <a:rPr sz="950" b="1" spc="10" dirty="0">
                <a:latin typeface="Times New Roman"/>
                <a:cs typeface="Times New Roman"/>
              </a:rPr>
              <a:t>Dir. Resp.:</a:t>
            </a:r>
            <a:r>
              <a:rPr sz="950" b="1" spc="254" dirty="0">
                <a:latin typeface="Times New Roman"/>
                <a:cs typeface="Times New Roman"/>
              </a:rPr>
              <a:t> </a:t>
            </a:r>
            <a:r>
              <a:rPr sz="950" b="1" spc="10" dirty="0">
                <a:latin typeface="Times New Roman"/>
                <a:cs typeface="Times New Roman"/>
              </a:rPr>
              <a:t>Antonio</a:t>
            </a:r>
            <a:r>
              <a:rPr sz="950" b="1" spc="5" dirty="0">
                <a:latin typeface="Times New Roman"/>
                <a:cs typeface="Times New Roman"/>
              </a:rPr>
              <a:t> </a:t>
            </a:r>
            <a:r>
              <a:rPr sz="950" b="1" spc="10" dirty="0">
                <a:latin typeface="Times New Roman"/>
                <a:cs typeface="Times New Roman"/>
              </a:rPr>
              <a:t>Polito	</a:t>
            </a:r>
            <a:r>
              <a:rPr sz="1425" b="1" spc="15" baseline="8771" dirty="0">
                <a:latin typeface="Times New Roman"/>
                <a:cs typeface="Times New Roman"/>
              </a:rPr>
              <a:t>da pag.</a:t>
            </a:r>
            <a:r>
              <a:rPr sz="1425" b="1" spc="315" baseline="8771" dirty="0">
                <a:latin typeface="Times New Roman"/>
                <a:cs typeface="Times New Roman"/>
              </a:rPr>
              <a:t> </a:t>
            </a:r>
            <a:r>
              <a:rPr sz="1425" b="1" spc="15" baseline="8771" dirty="0">
                <a:latin typeface="Times New Roman"/>
                <a:cs typeface="Times New Roman"/>
              </a:rPr>
              <a:t>11</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9" name="object 9"/>
          <p:cNvSpPr/>
          <p:nvPr/>
        </p:nvSpPr>
        <p:spPr>
          <a:xfrm>
            <a:off x="2730500" y="26669"/>
            <a:ext cx="2301240" cy="3048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0200" y="10135869"/>
            <a:ext cx="1069848" cy="457200"/>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2" name="object 12"/>
          <p:cNvSpPr/>
          <p:nvPr/>
        </p:nvSpPr>
        <p:spPr>
          <a:xfrm>
            <a:off x="3514344" y="5931408"/>
            <a:ext cx="161925" cy="104139"/>
          </a:xfrm>
          <a:custGeom>
            <a:avLst/>
            <a:gdLst/>
            <a:ahLst/>
            <a:cxnLst/>
            <a:rect l="l" t="t" r="r" b="b"/>
            <a:pathLst>
              <a:path w="161925" h="104139">
                <a:moveTo>
                  <a:pt x="0" y="104139"/>
                </a:moveTo>
                <a:lnTo>
                  <a:pt x="161544" y="104139"/>
                </a:lnTo>
                <a:lnTo>
                  <a:pt x="161544" y="0"/>
                </a:lnTo>
                <a:lnTo>
                  <a:pt x="0" y="0"/>
                </a:lnTo>
                <a:lnTo>
                  <a:pt x="0" y="104139"/>
                </a:lnTo>
                <a:close/>
              </a:path>
            </a:pathLst>
          </a:custGeom>
          <a:solidFill>
            <a:srgbClr val="BADBBA"/>
          </a:solidFill>
        </p:spPr>
        <p:txBody>
          <a:bodyPr wrap="square" lIns="0" tIns="0" rIns="0" bIns="0" rtlCol="0"/>
          <a:lstStyle/>
          <a:p>
            <a:endParaRPr/>
          </a:p>
        </p:txBody>
      </p:sp>
      <p:sp>
        <p:nvSpPr>
          <p:cNvPr id="13" name="object 13"/>
          <p:cNvSpPr/>
          <p:nvPr/>
        </p:nvSpPr>
        <p:spPr>
          <a:xfrm>
            <a:off x="2151888" y="6053328"/>
            <a:ext cx="533400" cy="110489"/>
          </a:xfrm>
          <a:custGeom>
            <a:avLst/>
            <a:gdLst/>
            <a:ahLst/>
            <a:cxnLst/>
            <a:rect l="l" t="t" r="r" b="b"/>
            <a:pathLst>
              <a:path w="533400" h="110489">
                <a:moveTo>
                  <a:pt x="0" y="110236"/>
                </a:moveTo>
                <a:lnTo>
                  <a:pt x="533400" y="110236"/>
                </a:lnTo>
                <a:lnTo>
                  <a:pt x="533400" y="0"/>
                </a:lnTo>
                <a:lnTo>
                  <a:pt x="0" y="0"/>
                </a:lnTo>
                <a:lnTo>
                  <a:pt x="0" y="110236"/>
                </a:lnTo>
                <a:close/>
              </a:path>
            </a:pathLst>
          </a:custGeom>
          <a:solidFill>
            <a:srgbClr val="BADBBA"/>
          </a:solidFill>
        </p:spPr>
        <p:txBody>
          <a:bodyPr wrap="square" lIns="0" tIns="0" rIns="0" bIns="0" rtlCol="0"/>
          <a:lstStyle/>
          <a:p>
            <a:endParaRPr/>
          </a:p>
        </p:txBody>
      </p:sp>
      <p:sp>
        <p:nvSpPr>
          <p:cNvPr id="14" name="object 14"/>
          <p:cNvSpPr/>
          <p:nvPr/>
        </p:nvSpPr>
        <p:spPr>
          <a:xfrm>
            <a:off x="2724911" y="6053328"/>
            <a:ext cx="441959" cy="110489"/>
          </a:xfrm>
          <a:custGeom>
            <a:avLst/>
            <a:gdLst/>
            <a:ahLst/>
            <a:cxnLst/>
            <a:rect l="l" t="t" r="r" b="b"/>
            <a:pathLst>
              <a:path w="441960" h="110489">
                <a:moveTo>
                  <a:pt x="0" y="110236"/>
                </a:moveTo>
                <a:lnTo>
                  <a:pt x="441960" y="110236"/>
                </a:lnTo>
                <a:lnTo>
                  <a:pt x="441960" y="0"/>
                </a:lnTo>
                <a:lnTo>
                  <a:pt x="0" y="0"/>
                </a:lnTo>
                <a:lnTo>
                  <a:pt x="0" y="110236"/>
                </a:lnTo>
                <a:close/>
              </a:path>
            </a:pathLst>
          </a:custGeom>
          <a:solidFill>
            <a:srgbClr val="BADBBA"/>
          </a:solidFill>
        </p:spPr>
        <p:txBody>
          <a:bodyPr wrap="square" lIns="0" tIns="0" rIns="0" bIns="0" rtlCol="0"/>
          <a:lstStyle/>
          <a:p>
            <a:endParaRPr/>
          </a:p>
        </p:txBody>
      </p:sp>
      <p:sp>
        <p:nvSpPr>
          <p:cNvPr id="15" name="object 15"/>
          <p:cNvSpPr/>
          <p:nvPr/>
        </p:nvSpPr>
        <p:spPr>
          <a:xfrm>
            <a:off x="3203448" y="6053328"/>
            <a:ext cx="381000" cy="110489"/>
          </a:xfrm>
          <a:custGeom>
            <a:avLst/>
            <a:gdLst/>
            <a:ahLst/>
            <a:cxnLst/>
            <a:rect l="l" t="t" r="r" b="b"/>
            <a:pathLst>
              <a:path w="381000" h="110489">
                <a:moveTo>
                  <a:pt x="0" y="110236"/>
                </a:moveTo>
                <a:lnTo>
                  <a:pt x="381000" y="110236"/>
                </a:lnTo>
                <a:lnTo>
                  <a:pt x="381000" y="0"/>
                </a:lnTo>
                <a:lnTo>
                  <a:pt x="0" y="0"/>
                </a:lnTo>
                <a:lnTo>
                  <a:pt x="0" y="110236"/>
                </a:lnTo>
                <a:close/>
              </a:path>
            </a:pathLst>
          </a:custGeom>
          <a:solidFill>
            <a:srgbClr val="BADBBA"/>
          </a:solidFill>
        </p:spPr>
        <p:txBody>
          <a:bodyPr wrap="square" lIns="0" tIns="0" rIns="0" bIns="0" rtlCol="0"/>
          <a:lstStyle/>
          <a:p>
            <a:endParaRPr/>
          </a:p>
        </p:txBody>
      </p:sp>
      <p:sp>
        <p:nvSpPr>
          <p:cNvPr id="16" name="object 16"/>
          <p:cNvSpPr/>
          <p:nvPr/>
        </p:nvSpPr>
        <p:spPr>
          <a:xfrm>
            <a:off x="5135879" y="7748016"/>
            <a:ext cx="274320" cy="110489"/>
          </a:xfrm>
          <a:custGeom>
            <a:avLst/>
            <a:gdLst/>
            <a:ahLst/>
            <a:cxnLst/>
            <a:rect l="l" t="t" r="r" b="b"/>
            <a:pathLst>
              <a:path w="274320" h="110490">
                <a:moveTo>
                  <a:pt x="0" y="110236"/>
                </a:moveTo>
                <a:lnTo>
                  <a:pt x="274320" y="110236"/>
                </a:lnTo>
                <a:lnTo>
                  <a:pt x="274320" y="0"/>
                </a:lnTo>
                <a:lnTo>
                  <a:pt x="0" y="0"/>
                </a:lnTo>
                <a:lnTo>
                  <a:pt x="0" y="110236"/>
                </a:lnTo>
                <a:close/>
              </a:path>
            </a:pathLst>
          </a:custGeom>
          <a:solidFill>
            <a:srgbClr val="BADBBA"/>
          </a:solidFill>
        </p:spPr>
        <p:txBody>
          <a:bodyPr wrap="square" lIns="0" tIns="0" rIns="0" bIns="0" rtlCol="0"/>
          <a:lstStyle/>
          <a:p>
            <a:endParaRPr/>
          </a:p>
        </p:txBody>
      </p:sp>
      <p:sp>
        <p:nvSpPr>
          <p:cNvPr id="17" name="object 17"/>
          <p:cNvSpPr/>
          <p:nvPr/>
        </p:nvSpPr>
        <p:spPr>
          <a:xfrm>
            <a:off x="3880103" y="7876031"/>
            <a:ext cx="576580" cy="132080"/>
          </a:xfrm>
          <a:custGeom>
            <a:avLst/>
            <a:gdLst/>
            <a:ahLst/>
            <a:cxnLst/>
            <a:rect l="l" t="t" r="r" b="b"/>
            <a:pathLst>
              <a:path w="576579" h="132079">
                <a:moveTo>
                  <a:pt x="0" y="131571"/>
                </a:moveTo>
                <a:lnTo>
                  <a:pt x="576072" y="131571"/>
                </a:lnTo>
                <a:lnTo>
                  <a:pt x="576072" y="0"/>
                </a:lnTo>
                <a:lnTo>
                  <a:pt x="0" y="0"/>
                </a:lnTo>
                <a:lnTo>
                  <a:pt x="0" y="131571"/>
                </a:lnTo>
                <a:close/>
              </a:path>
            </a:pathLst>
          </a:custGeom>
          <a:solidFill>
            <a:srgbClr val="BADBBA"/>
          </a:solidFill>
        </p:spPr>
        <p:txBody>
          <a:bodyPr wrap="square" lIns="0" tIns="0" rIns="0" bIns="0" rtlCol="0"/>
          <a:lstStyle/>
          <a:p>
            <a:endParaRPr/>
          </a:p>
        </p:txBody>
      </p:sp>
      <p:sp>
        <p:nvSpPr>
          <p:cNvPr id="18" name="object 18"/>
          <p:cNvSpPr/>
          <p:nvPr/>
        </p:nvSpPr>
        <p:spPr>
          <a:xfrm>
            <a:off x="3081527" y="5922264"/>
            <a:ext cx="393700" cy="113664"/>
          </a:xfrm>
          <a:custGeom>
            <a:avLst/>
            <a:gdLst/>
            <a:ahLst/>
            <a:cxnLst/>
            <a:rect l="l" t="t" r="r" b="b"/>
            <a:pathLst>
              <a:path w="393700" h="113664">
                <a:moveTo>
                  <a:pt x="0" y="113284"/>
                </a:moveTo>
                <a:lnTo>
                  <a:pt x="393191" y="113284"/>
                </a:lnTo>
                <a:lnTo>
                  <a:pt x="393191" y="0"/>
                </a:lnTo>
                <a:lnTo>
                  <a:pt x="0" y="0"/>
                </a:lnTo>
                <a:lnTo>
                  <a:pt x="0" y="113284"/>
                </a:lnTo>
                <a:close/>
              </a:path>
            </a:pathLst>
          </a:custGeom>
          <a:solidFill>
            <a:srgbClr val="BADBBA"/>
          </a:solidFill>
        </p:spPr>
        <p:txBody>
          <a:bodyPr wrap="square" lIns="0" tIns="0" rIns="0" bIns="0" rtlCol="0"/>
          <a:lstStyle/>
          <a:p>
            <a:endParaRPr/>
          </a:p>
        </p:txBody>
      </p:sp>
      <p:sp>
        <p:nvSpPr>
          <p:cNvPr id="19" name="object 19"/>
          <p:cNvSpPr/>
          <p:nvPr/>
        </p:nvSpPr>
        <p:spPr>
          <a:xfrm>
            <a:off x="4809744" y="8001000"/>
            <a:ext cx="173990" cy="110489"/>
          </a:xfrm>
          <a:custGeom>
            <a:avLst/>
            <a:gdLst/>
            <a:ahLst/>
            <a:cxnLst/>
            <a:rect l="l" t="t" r="r" b="b"/>
            <a:pathLst>
              <a:path w="173989" h="110490">
                <a:moveTo>
                  <a:pt x="0" y="110236"/>
                </a:moveTo>
                <a:lnTo>
                  <a:pt x="173736" y="110236"/>
                </a:lnTo>
                <a:lnTo>
                  <a:pt x="173736" y="0"/>
                </a:lnTo>
                <a:lnTo>
                  <a:pt x="0" y="0"/>
                </a:lnTo>
                <a:lnTo>
                  <a:pt x="0" y="110236"/>
                </a:lnTo>
                <a:close/>
              </a:path>
            </a:pathLst>
          </a:custGeom>
          <a:solidFill>
            <a:srgbClr val="BADBBA"/>
          </a:solidFill>
        </p:spPr>
        <p:txBody>
          <a:bodyPr wrap="square" lIns="0" tIns="0" rIns="0" bIns="0" rtlCol="0"/>
          <a:lstStyle/>
          <a:p>
            <a:endParaRPr/>
          </a:p>
        </p:txBody>
      </p:sp>
      <p:sp>
        <p:nvSpPr>
          <p:cNvPr id="20" name="object 20"/>
          <p:cNvSpPr/>
          <p:nvPr/>
        </p:nvSpPr>
        <p:spPr>
          <a:xfrm>
            <a:off x="3514344" y="6028944"/>
            <a:ext cx="161925" cy="12700"/>
          </a:xfrm>
          <a:custGeom>
            <a:avLst/>
            <a:gdLst/>
            <a:ahLst/>
            <a:cxnLst/>
            <a:rect l="l" t="t" r="r" b="b"/>
            <a:pathLst>
              <a:path w="161925" h="12700">
                <a:moveTo>
                  <a:pt x="0" y="12700"/>
                </a:moveTo>
                <a:lnTo>
                  <a:pt x="161544" y="12700"/>
                </a:lnTo>
                <a:lnTo>
                  <a:pt x="161544" y="0"/>
                </a:lnTo>
                <a:lnTo>
                  <a:pt x="0" y="0"/>
                </a:lnTo>
                <a:lnTo>
                  <a:pt x="0" y="12700"/>
                </a:lnTo>
                <a:close/>
              </a:path>
            </a:pathLst>
          </a:custGeom>
          <a:solidFill>
            <a:srgbClr val="007F00"/>
          </a:solidFill>
        </p:spPr>
        <p:txBody>
          <a:bodyPr wrap="square" lIns="0" tIns="0" rIns="0" bIns="0" rtlCol="0"/>
          <a:lstStyle/>
          <a:p>
            <a:endParaRPr/>
          </a:p>
        </p:txBody>
      </p:sp>
      <p:sp>
        <p:nvSpPr>
          <p:cNvPr id="21" name="object 21"/>
          <p:cNvSpPr/>
          <p:nvPr/>
        </p:nvSpPr>
        <p:spPr>
          <a:xfrm>
            <a:off x="2151888" y="6156959"/>
            <a:ext cx="533400" cy="12700"/>
          </a:xfrm>
          <a:custGeom>
            <a:avLst/>
            <a:gdLst/>
            <a:ahLst/>
            <a:cxnLst/>
            <a:rect l="l" t="t" r="r" b="b"/>
            <a:pathLst>
              <a:path w="533400" h="12700">
                <a:moveTo>
                  <a:pt x="0" y="12700"/>
                </a:moveTo>
                <a:lnTo>
                  <a:pt x="533400" y="12700"/>
                </a:lnTo>
                <a:lnTo>
                  <a:pt x="533400" y="0"/>
                </a:lnTo>
                <a:lnTo>
                  <a:pt x="0" y="0"/>
                </a:lnTo>
                <a:lnTo>
                  <a:pt x="0" y="12700"/>
                </a:lnTo>
                <a:close/>
              </a:path>
            </a:pathLst>
          </a:custGeom>
          <a:solidFill>
            <a:srgbClr val="007F00"/>
          </a:solidFill>
        </p:spPr>
        <p:txBody>
          <a:bodyPr wrap="square" lIns="0" tIns="0" rIns="0" bIns="0" rtlCol="0"/>
          <a:lstStyle/>
          <a:p>
            <a:endParaRPr/>
          </a:p>
        </p:txBody>
      </p:sp>
      <p:sp>
        <p:nvSpPr>
          <p:cNvPr id="22" name="object 22"/>
          <p:cNvSpPr/>
          <p:nvPr/>
        </p:nvSpPr>
        <p:spPr>
          <a:xfrm>
            <a:off x="2724911" y="6156959"/>
            <a:ext cx="441959" cy="12700"/>
          </a:xfrm>
          <a:custGeom>
            <a:avLst/>
            <a:gdLst/>
            <a:ahLst/>
            <a:cxnLst/>
            <a:rect l="l" t="t" r="r" b="b"/>
            <a:pathLst>
              <a:path w="441960" h="12700">
                <a:moveTo>
                  <a:pt x="0" y="12700"/>
                </a:moveTo>
                <a:lnTo>
                  <a:pt x="441960" y="12700"/>
                </a:lnTo>
                <a:lnTo>
                  <a:pt x="441960" y="0"/>
                </a:lnTo>
                <a:lnTo>
                  <a:pt x="0" y="0"/>
                </a:lnTo>
                <a:lnTo>
                  <a:pt x="0" y="12700"/>
                </a:lnTo>
                <a:close/>
              </a:path>
            </a:pathLst>
          </a:custGeom>
          <a:solidFill>
            <a:srgbClr val="007F00"/>
          </a:solidFill>
        </p:spPr>
        <p:txBody>
          <a:bodyPr wrap="square" lIns="0" tIns="0" rIns="0" bIns="0" rtlCol="0"/>
          <a:lstStyle/>
          <a:p>
            <a:endParaRPr/>
          </a:p>
        </p:txBody>
      </p:sp>
      <p:sp>
        <p:nvSpPr>
          <p:cNvPr id="23" name="object 23"/>
          <p:cNvSpPr/>
          <p:nvPr/>
        </p:nvSpPr>
        <p:spPr>
          <a:xfrm>
            <a:off x="3203448" y="6156959"/>
            <a:ext cx="381000" cy="12700"/>
          </a:xfrm>
          <a:custGeom>
            <a:avLst/>
            <a:gdLst/>
            <a:ahLst/>
            <a:cxnLst/>
            <a:rect l="l" t="t" r="r" b="b"/>
            <a:pathLst>
              <a:path w="381000" h="12700">
                <a:moveTo>
                  <a:pt x="0" y="12700"/>
                </a:moveTo>
                <a:lnTo>
                  <a:pt x="381000" y="12700"/>
                </a:lnTo>
                <a:lnTo>
                  <a:pt x="381000" y="0"/>
                </a:lnTo>
                <a:lnTo>
                  <a:pt x="0" y="0"/>
                </a:lnTo>
                <a:lnTo>
                  <a:pt x="0" y="12700"/>
                </a:lnTo>
                <a:close/>
              </a:path>
            </a:pathLst>
          </a:custGeom>
          <a:solidFill>
            <a:srgbClr val="007F00"/>
          </a:solidFill>
        </p:spPr>
        <p:txBody>
          <a:bodyPr wrap="square" lIns="0" tIns="0" rIns="0" bIns="0" rtlCol="0"/>
          <a:lstStyle/>
          <a:p>
            <a:endParaRPr/>
          </a:p>
        </p:txBody>
      </p:sp>
      <p:sp>
        <p:nvSpPr>
          <p:cNvPr id="24" name="object 24"/>
          <p:cNvSpPr/>
          <p:nvPr/>
        </p:nvSpPr>
        <p:spPr>
          <a:xfrm>
            <a:off x="5135879" y="7851647"/>
            <a:ext cx="274320" cy="12700"/>
          </a:xfrm>
          <a:custGeom>
            <a:avLst/>
            <a:gdLst/>
            <a:ahLst/>
            <a:cxnLst/>
            <a:rect l="l" t="t" r="r" b="b"/>
            <a:pathLst>
              <a:path w="274320" h="12700">
                <a:moveTo>
                  <a:pt x="0" y="12700"/>
                </a:moveTo>
                <a:lnTo>
                  <a:pt x="274320" y="12700"/>
                </a:lnTo>
                <a:lnTo>
                  <a:pt x="274320" y="0"/>
                </a:lnTo>
                <a:lnTo>
                  <a:pt x="0" y="0"/>
                </a:lnTo>
                <a:lnTo>
                  <a:pt x="0" y="12700"/>
                </a:lnTo>
                <a:close/>
              </a:path>
            </a:pathLst>
          </a:custGeom>
          <a:solidFill>
            <a:srgbClr val="007F00"/>
          </a:solidFill>
        </p:spPr>
        <p:txBody>
          <a:bodyPr wrap="square" lIns="0" tIns="0" rIns="0" bIns="0" rtlCol="0"/>
          <a:lstStyle/>
          <a:p>
            <a:endParaRPr/>
          </a:p>
        </p:txBody>
      </p:sp>
      <p:sp>
        <p:nvSpPr>
          <p:cNvPr id="25" name="object 25"/>
          <p:cNvSpPr/>
          <p:nvPr/>
        </p:nvSpPr>
        <p:spPr>
          <a:xfrm>
            <a:off x="3880103" y="8001000"/>
            <a:ext cx="576580" cy="12700"/>
          </a:xfrm>
          <a:custGeom>
            <a:avLst/>
            <a:gdLst/>
            <a:ahLst/>
            <a:cxnLst/>
            <a:rect l="l" t="t" r="r" b="b"/>
            <a:pathLst>
              <a:path w="576579" h="12700">
                <a:moveTo>
                  <a:pt x="0" y="12700"/>
                </a:moveTo>
                <a:lnTo>
                  <a:pt x="576072" y="12700"/>
                </a:lnTo>
                <a:lnTo>
                  <a:pt x="576072" y="0"/>
                </a:lnTo>
                <a:lnTo>
                  <a:pt x="0" y="0"/>
                </a:lnTo>
                <a:lnTo>
                  <a:pt x="0" y="12700"/>
                </a:lnTo>
                <a:close/>
              </a:path>
            </a:pathLst>
          </a:custGeom>
          <a:solidFill>
            <a:srgbClr val="007F00"/>
          </a:solidFill>
        </p:spPr>
        <p:txBody>
          <a:bodyPr wrap="square" lIns="0" tIns="0" rIns="0" bIns="0" rtlCol="0"/>
          <a:lstStyle/>
          <a:p>
            <a:endParaRPr/>
          </a:p>
        </p:txBody>
      </p:sp>
      <p:sp>
        <p:nvSpPr>
          <p:cNvPr id="26" name="object 26"/>
          <p:cNvSpPr/>
          <p:nvPr/>
        </p:nvSpPr>
        <p:spPr>
          <a:xfrm>
            <a:off x="3081527" y="6028944"/>
            <a:ext cx="393700" cy="12700"/>
          </a:xfrm>
          <a:custGeom>
            <a:avLst/>
            <a:gdLst/>
            <a:ahLst/>
            <a:cxnLst/>
            <a:rect l="l" t="t" r="r" b="b"/>
            <a:pathLst>
              <a:path w="393700" h="12700">
                <a:moveTo>
                  <a:pt x="0" y="12700"/>
                </a:moveTo>
                <a:lnTo>
                  <a:pt x="393191" y="12700"/>
                </a:lnTo>
                <a:lnTo>
                  <a:pt x="393191" y="0"/>
                </a:lnTo>
                <a:lnTo>
                  <a:pt x="0" y="0"/>
                </a:lnTo>
                <a:lnTo>
                  <a:pt x="0" y="12700"/>
                </a:lnTo>
                <a:close/>
              </a:path>
            </a:pathLst>
          </a:custGeom>
          <a:solidFill>
            <a:srgbClr val="007F00"/>
          </a:solidFill>
        </p:spPr>
        <p:txBody>
          <a:bodyPr wrap="square" lIns="0" tIns="0" rIns="0" bIns="0" rtlCol="0"/>
          <a:lstStyle/>
          <a:p>
            <a:endParaRPr/>
          </a:p>
        </p:txBody>
      </p:sp>
      <p:sp>
        <p:nvSpPr>
          <p:cNvPr id="27" name="object 27"/>
          <p:cNvSpPr/>
          <p:nvPr/>
        </p:nvSpPr>
        <p:spPr>
          <a:xfrm>
            <a:off x="4809744" y="8104631"/>
            <a:ext cx="173990" cy="12700"/>
          </a:xfrm>
          <a:custGeom>
            <a:avLst/>
            <a:gdLst/>
            <a:ahLst/>
            <a:cxnLst/>
            <a:rect l="l" t="t" r="r" b="b"/>
            <a:pathLst>
              <a:path w="173989" h="12700">
                <a:moveTo>
                  <a:pt x="0" y="12700"/>
                </a:moveTo>
                <a:lnTo>
                  <a:pt x="173736" y="12700"/>
                </a:lnTo>
                <a:lnTo>
                  <a:pt x="173736" y="0"/>
                </a:lnTo>
                <a:lnTo>
                  <a:pt x="0" y="0"/>
                </a:lnTo>
                <a:lnTo>
                  <a:pt x="0" y="12700"/>
                </a:lnTo>
                <a:close/>
              </a:path>
            </a:pathLst>
          </a:custGeom>
          <a:solidFill>
            <a:srgbClr val="007F00"/>
          </a:solidFill>
        </p:spPr>
        <p:txBody>
          <a:bodyPr wrap="square" lIns="0" tIns="0" rIns="0" bIns="0" rtlCol="0"/>
          <a:lstStyle/>
          <a:p>
            <a:endParaRPr/>
          </a:p>
        </p:txBody>
      </p:sp>
      <p:sp>
        <p:nvSpPr>
          <p:cNvPr id="28" name="object 28"/>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9" name="object 29"/>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7</a:t>
            </a:r>
            <a:endParaRPr sz="1200">
              <a:latin typeface="Arial"/>
              <a:cs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875" y="660412"/>
            <a:ext cx="5706643" cy="487615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338570" y="660349"/>
            <a:ext cx="716660" cy="1843709"/>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6209506" y="89386"/>
            <a:ext cx="775335" cy="412115"/>
          </a:xfrm>
          <a:prstGeom prst="rect">
            <a:avLst/>
          </a:prstGeom>
        </p:spPr>
        <p:txBody>
          <a:bodyPr vert="horz" wrap="square" lIns="0" tIns="15875" rIns="0" bIns="0" rtlCol="0">
            <a:spAutoFit/>
          </a:bodyPr>
          <a:lstStyle/>
          <a:p>
            <a:pPr algn="ctr">
              <a:lnSpc>
                <a:spcPct val="100000"/>
              </a:lnSpc>
              <a:spcBef>
                <a:spcPts val="125"/>
              </a:spcBef>
            </a:pPr>
            <a:r>
              <a:rPr sz="950" b="1" spc="10" dirty="0">
                <a:latin typeface="Times New Roman"/>
                <a:cs typeface="Times New Roman"/>
              </a:rPr>
              <a:t>17-MAR-2015</a:t>
            </a:r>
            <a:endParaRPr sz="950">
              <a:latin typeface="Times New Roman"/>
              <a:cs typeface="Times New Roman"/>
            </a:endParaRPr>
          </a:p>
          <a:p>
            <a:pPr marR="41910" algn="ctr">
              <a:lnSpc>
                <a:spcPct val="100000"/>
              </a:lnSpc>
              <a:spcBef>
                <a:spcPts val="735"/>
              </a:spcBef>
            </a:pPr>
            <a:r>
              <a:rPr sz="950" b="1" spc="10" dirty="0">
                <a:latin typeface="Times New Roman"/>
                <a:cs typeface="Times New Roman"/>
              </a:rPr>
              <a:t>da pag.</a:t>
            </a:r>
            <a:r>
              <a:rPr sz="950" b="1" spc="195" dirty="0">
                <a:latin typeface="Times New Roman"/>
                <a:cs typeface="Times New Roman"/>
              </a:rPr>
              <a:t> </a:t>
            </a:r>
            <a:r>
              <a:rPr sz="950" b="1" spc="10" dirty="0">
                <a:latin typeface="Times New Roman"/>
                <a:cs typeface="Times New Roman"/>
              </a:rPr>
              <a:t>11</a:t>
            </a:r>
            <a:endParaRPr sz="950">
              <a:latin typeface="Times New Roman"/>
              <a:cs typeface="Times New Roman"/>
            </a:endParaRPr>
          </a:p>
        </p:txBody>
      </p:sp>
      <p:sp>
        <p:nvSpPr>
          <p:cNvPr id="5" name="object 5"/>
          <p:cNvSpPr txBox="1"/>
          <p:nvPr/>
        </p:nvSpPr>
        <p:spPr>
          <a:xfrm>
            <a:off x="3187700" y="346561"/>
            <a:ext cx="1428750" cy="173990"/>
          </a:xfrm>
          <a:prstGeom prst="rect">
            <a:avLst/>
          </a:prstGeom>
        </p:spPr>
        <p:txBody>
          <a:bodyPr vert="horz" wrap="square" lIns="0" tIns="15875" rIns="0" bIns="0" rtlCol="0">
            <a:spAutoFit/>
          </a:bodyPr>
          <a:lstStyle/>
          <a:p>
            <a:pPr marL="12700">
              <a:lnSpc>
                <a:spcPct val="100000"/>
              </a:lnSpc>
              <a:spcBef>
                <a:spcPts val="125"/>
              </a:spcBef>
            </a:pPr>
            <a:r>
              <a:rPr sz="950" b="1" spc="10" dirty="0">
                <a:latin typeface="Times New Roman"/>
                <a:cs typeface="Times New Roman"/>
              </a:rPr>
              <a:t>Dir. Resp.: Antonio</a:t>
            </a:r>
            <a:r>
              <a:rPr sz="950" b="1" spc="-75" dirty="0">
                <a:latin typeface="Times New Roman"/>
                <a:cs typeface="Times New Roman"/>
              </a:rPr>
              <a:t> </a:t>
            </a:r>
            <a:r>
              <a:rPr sz="950" b="1" spc="10" dirty="0">
                <a:latin typeface="Times New Roman"/>
                <a:cs typeface="Times New Roman"/>
              </a:rPr>
              <a:t>Polito</a:t>
            </a:r>
            <a:endParaRPr sz="950">
              <a:latin typeface="Times New Roman"/>
              <a:cs typeface="Times New Roman"/>
            </a:endParaRPr>
          </a:p>
        </p:txBody>
      </p:sp>
      <p:sp>
        <p:nvSpPr>
          <p:cNvPr id="6" name="object 6"/>
          <p:cNvSpPr/>
          <p:nvPr/>
        </p:nvSpPr>
        <p:spPr>
          <a:xfrm>
            <a:off x="304800" y="534669"/>
            <a:ext cx="6821805" cy="0"/>
          </a:xfrm>
          <a:custGeom>
            <a:avLst/>
            <a:gdLst/>
            <a:ahLst/>
            <a:cxnLst/>
            <a:rect l="l" t="t" r="r" b="b"/>
            <a:pathLst>
              <a:path w="6821805">
                <a:moveTo>
                  <a:pt x="0" y="0"/>
                </a:moveTo>
                <a:lnTo>
                  <a:pt x="6821424" y="0"/>
                </a:lnTo>
              </a:path>
            </a:pathLst>
          </a:custGeom>
          <a:ln w="21336">
            <a:solidFill>
              <a:srgbClr val="00AA2B"/>
            </a:solidFill>
          </a:ln>
        </p:spPr>
        <p:txBody>
          <a:bodyPr wrap="square" lIns="0" tIns="0" rIns="0" bIns="0" rtlCol="0"/>
          <a:lstStyle/>
          <a:p>
            <a:endParaRPr/>
          </a:p>
        </p:txBody>
      </p:sp>
      <p:sp>
        <p:nvSpPr>
          <p:cNvPr id="7" name="object 7"/>
          <p:cNvSpPr txBox="1"/>
          <p:nvPr/>
        </p:nvSpPr>
        <p:spPr>
          <a:xfrm>
            <a:off x="292100" y="0"/>
            <a:ext cx="1109345" cy="459740"/>
          </a:xfrm>
          <a:prstGeom prst="rect">
            <a:avLst/>
          </a:prstGeom>
        </p:spPr>
        <p:txBody>
          <a:bodyPr vert="horz" wrap="square" lIns="0" tIns="21590" rIns="0" bIns="0" rtlCol="0">
            <a:spAutoFit/>
          </a:bodyPr>
          <a:lstStyle/>
          <a:p>
            <a:pPr marL="12700" marR="5080">
              <a:lnSpc>
                <a:spcPts val="1130"/>
              </a:lnSpc>
              <a:spcBef>
                <a:spcPts val="170"/>
              </a:spcBef>
              <a:tabLst>
                <a:tab pos="662305" algn="l"/>
              </a:tabLst>
            </a:pPr>
            <a:r>
              <a:rPr sz="950" b="1" spc="10" dirty="0">
                <a:latin typeface="Times New Roman"/>
                <a:cs typeface="Times New Roman"/>
              </a:rPr>
              <a:t>Tiratura: n.d.  Diffusione 12/2012:  Lettori	</a:t>
            </a:r>
            <a:r>
              <a:rPr sz="950" b="1" spc="5" dirty="0">
                <a:latin typeface="Times New Roman"/>
                <a:cs typeface="Times New Roman"/>
              </a:rPr>
              <a:t>II</a:t>
            </a:r>
            <a:r>
              <a:rPr sz="950" b="1" spc="-50" dirty="0">
                <a:latin typeface="Times New Roman"/>
                <a:cs typeface="Times New Roman"/>
              </a:rPr>
              <a:t> </a:t>
            </a:r>
            <a:r>
              <a:rPr sz="950" b="1" spc="10" dirty="0">
                <a:latin typeface="Times New Roman"/>
                <a:cs typeface="Times New Roman"/>
              </a:rPr>
              <a:t>2014:</a:t>
            </a:r>
            <a:endParaRPr sz="950">
              <a:latin typeface="Times New Roman"/>
              <a:cs typeface="Times New Roman"/>
            </a:endParaRPr>
          </a:p>
        </p:txBody>
      </p:sp>
      <p:sp>
        <p:nvSpPr>
          <p:cNvPr id="8" name="object 8"/>
          <p:cNvSpPr txBox="1"/>
          <p:nvPr/>
        </p:nvSpPr>
        <p:spPr>
          <a:xfrm>
            <a:off x="1482041" y="127486"/>
            <a:ext cx="427990" cy="316865"/>
          </a:xfrm>
          <a:prstGeom prst="rect">
            <a:avLst/>
          </a:prstGeom>
        </p:spPr>
        <p:txBody>
          <a:bodyPr vert="horz" wrap="square" lIns="0" tIns="15875" rIns="0" bIns="0" rtlCol="0">
            <a:spAutoFit/>
          </a:bodyPr>
          <a:lstStyle/>
          <a:p>
            <a:pPr marL="60960">
              <a:lnSpc>
                <a:spcPts val="1135"/>
              </a:lnSpc>
              <a:spcBef>
                <a:spcPts val="125"/>
              </a:spcBef>
            </a:pPr>
            <a:r>
              <a:rPr sz="950" b="1" spc="10" dirty="0">
                <a:latin typeface="Times New Roman"/>
                <a:cs typeface="Times New Roman"/>
              </a:rPr>
              <a:t>8.387</a:t>
            </a:r>
            <a:endParaRPr sz="950">
              <a:latin typeface="Times New Roman"/>
              <a:cs typeface="Times New Roman"/>
            </a:endParaRPr>
          </a:p>
          <a:p>
            <a:pPr marL="12700">
              <a:lnSpc>
                <a:spcPts val="1130"/>
              </a:lnSpc>
            </a:pPr>
            <a:r>
              <a:rPr sz="950" b="1" spc="10" dirty="0">
                <a:latin typeface="Times New Roman"/>
                <a:cs typeface="Times New Roman"/>
              </a:rPr>
              <a:t>107.000</a:t>
            </a:r>
            <a:endParaRPr sz="950">
              <a:latin typeface="Times New Roman"/>
              <a:cs typeface="Times New Roman"/>
            </a:endParaRPr>
          </a:p>
        </p:txBody>
      </p:sp>
      <p:sp>
        <p:nvSpPr>
          <p:cNvPr id="9" name="object 9"/>
          <p:cNvSpPr txBox="1"/>
          <p:nvPr/>
        </p:nvSpPr>
        <p:spPr>
          <a:xfrm>
            <a:off x="311150" y="427077"/>
            <a:ext cx="1388110" cy="105410"/>
          </a:xfrm>
          <a:prstGeom prst="rect">
            <a:avLst/>
          </a:prstGeom>
        </p:spPr>
        <p:txBody>
          <a:bodyPr vert="horz" wrap="square" lIns="0" tIns="15875" rIns="0" bIns="0" rtlCol="0">
            <a:spAutoFit/>
          </a:bodyPr>
          <a:lstStyle/>
          <a:p>
            <a:pPr marL="12700">
              <a:lnSpc>
                <a:spcPct val="100000"/>
              </a:lnSpc>
              <a:spcBef>
                <a:spcPts val="125"/>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35"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0" name="object 10"/>
          <p:cNvSpPr/>
          <p:nvPr/>
        </p:nvSpPr>
        <p:spPr>
          <a:xfrm>
            <a:off x="2730500" y="26669"/>
            <a:ext cx="2301240" cy="30480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330200" y="10135869"/>
            <a:ext cx="1069848" cy="457200"/>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3" name="object 13"/>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8</a:t>
            </a:r>
            <a:endParaRPr sz="12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95860"/>
          <a:ext cx="5079365" cy="9006840"/>
        </p:xfrm>
        <a:graphic>
          <a:graphicData uri="http://schemas.openxmlformats.org/drawingml/2006/table">
            <a:tbl>
              <a:tblPr firstRow="1" bandRow="1">
                <a:tableStyleId>{2D5ABB26-0587-4C30-8999-92F81FD0307C}</a:tableStyleId>
              </a:tblPr>
              <a:tblGrid>
                <a:gridCol w="2229485">
                  <a:extLst>
                    <a:ext uri="{9D8B030D-6E8A-4147-A177-3AD203B41FA5}">
                      <a16:colId xmlns:a16="http://schemas.microsoft.com/office/drawing/2014/main" val="20000"/>
                    </a:ext>
                  </a:extLst>
                </a:gridCol>
                <a:gridCol w="1002664">
                  <a:extLst>
                    <a:ext uri="{9D8B030D-6E8A-4147-A177-3AD203B41FA5}">
                      <a16:colId xmlns:a16="http://schemas.microsoft.com/office/drawing/2014/main" val="20001"/>
                    </a:ext>
                  </a:extLst>
                </a:gridCol>
                <a:gridCol w="1189354">
                  <a:extLst>
                    <a:ext uri="{9D8B030D-6E8A-4147-A177-3AD203B41FA5}">
                      <a16:colId xmlns:a16="http://schemas.microsoft.com/office/drawing/2014/main" val="20002"/>
                    </a:ext>
                  </a:extLst>
                </a:gridCol>
                <a:gridCol w="657860">
                  <a:extLst>
                    <a:ext uri="{9D8B030D-6E8A-4147-A177-3AD203B41FA5}">
                      <a16:colId xmlns:a16="http://schemas.microsoft.com/office/drawing/2014/main" val="20003"/>
                    </a:ext>
                  </a:extLst>
                </a:gridCol>
              </a:tblGrid>
              <a:tr h="202662">
                <a:tc>
                  <a:txBody>
                    <a:bodyPr/>
                    <a:lstStyle/>
                    <a:p>
                      <a:pPr marL="31750">
                        <a:lnSpc>
                          <a:spcPts val="1125"/>
                        </a:lnSpc>
                      </a:pPr>
                      <a:r>
                        <a:rPr sz="1000" spc="5" dirty="0">
                          <a:latin typeface="Arial"/>
                          <a:cs typeface="Arial"/>
                        </a:rPr>
                        <a:t>Periodicoitalianomagazine.it</a:t>
                      </a:r>
                      <a:endParaRPr sz="1000">
                        <a:latin typeface="Arial"/>
                        <a:cs typeface="Arial"/>
                      </a:endParaRPr>
                    </a:p>
                  </a:txBody>
                  <a:tcPr marL="0" marR="0" marT="0" marB="0"/>
                </a:tc>
                <a:tc>
                  <a:txBody>
                    <a:bodyPr/>
                    <a:lstStyle/>
                    <a:p>
                      <a:pPr marR="304800" algn="r">
                        <a:lnSpc>
                          <a:spcPts val="1125"/>
                        </a:lnSpc>
                      </a:pPr>
                      <a:r>
                        <a:rPr sz="1000" dirty="0">
                          <a:latin typeface="Arial"/>
                          <a:cs typeface="Arial"/>
                        </a:rPr>
                        <a:t>5</a:t>
                      </a:r>
                      <a:endParaRPr sz="1000">
                        <a:latin typeface="Arial"/>
                        <a:cs typeface="Arial"/>
                      </a:endParaRPr>
                    </a:p>
                  </a:txBody>
                  <a:tcPr marL="0" marR="0" marT="0" marB="0"/>
                </a:tc>
                <a:tc>
                  <a:txBody>
                    <a:bodyPr/>
                    <a:lstStyle/>
                    <a:p>
                      <a:pPr marL="276225">
                        <a:lnSpc>
                          <a:spcPts val="1125"/>
                        </a:lnSpc>
                      </a:pPr>
                      <a:r>
                        <a:rPr sz="1000" spc="5" dirty="0">
                          <a:latin typeface="Arial"/>
                          <a:cs typeface="Arial"/>
                        </a:rPr>
                        <a:t>marzo</a:t>
                      </a:r>
                      <a:endParaRPr sz="1000">
                        <a:latin typeface="Arial"/>
                        <a:cs typeface="Arial"/>
                      </a:endParaRPr>
                    </a:p>
                  </a:txBody>
                  <a:tcPr marL="0" marR="0" marT="0" marB="0"/>
                </a:tc>
                <a:tc>
                  <a:txBody>
                    <a:bodyPr/>
                    <a:lstStyle/>
                    <a:p>
                      <a:pPr marR="24130" algn="r">
                        <a:lnSpc>
                          <a:spcPts val="1125"/>
                        </a:lnSpc>
                      </a:pPr>
                      <a:r>
                        <a:rPr sz="1000" dirty="0">
                          <a:latin typeface="Arial"/>
                          <a:cs typeface="Arial"/>
                        </a:rPr>
                        <a:t>2</a:t>
                      </a:r>
                      <a:endParaRPr sz="1000">
                        <a:latin typeface="Arial"/>
                        <a:cs typeface="Arial"/>
                      </a:endParaRPr>
                    </a:p>
                  </a:txBody>
                  <a:tcPr marL="0" marR="0" marT="0" marB="0"/>
                </a:tc>
                <a:extLst>
                  <a:ext uri="{0D108BD9-81ED-4DB2-BD59-A6C34878D82A}">
                    <a16:rowId xmlns:a16="http://schemas.microsoft.com/office/drawing/2014/main" val="10000"/>
                  </a:ext>
                </a:extLst>
              </a:tr>
              <a:tr h="260603">
                <a:tc>
                  <a:txBody>
                    <a:bodyPr/>
                    <a:lstStyle/>
                    <a:p>
                      <a:pPr marL="31750">
                        <a:lnSpc>
                          <a:spcPct val="100000"/>
                        </a:lnSpc>
                        <a:spcBef>
                          <a:spcPts val="380"/>
                        </a:spcBef>
                      </a:pPr>
                      <a:r>
                        <a:rPr sz="1000" spc="5" dirty="0">
                          <a:latin typeface="Arial"/>
                          <a:cs typeface="Arial"/>
                        </a:rPr>
                        <a:t>Scuola24.ilsole24ore.com</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1"/>
                  </a:ext>
                </a:extLst>
              </a:tr>
              <a:tr h="260603">
                <a:tc>
                  <a:txBody>
                    <a:bodyPr/>
                    <a:lstStyle/>
                    <a:p>
                      <a:pPr marL="31750">
                        <a:lnSpc>
                          <a:spcPct val="100000"/>
                        </a:lnSpc>
                        <a:spcBef>
                          <a:spcPts val="380"/>
                        </a:spcBef>
                      </a:pPr>
                      <a:r>
                        <a:rPr sz="1000" spc="5" dirty="0">
                          <a:latin typeface="Arial"/>
                          <a:cs typeface="Arial"/>
                        </a:rPr>
                        <a:t>Siviaggia.it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2"/>
                  </a:ext>
                </a:extLst>
              </a:tr>
              <a:tr h="260603">
                <a:tc>
                  <a:txBody>
                    <a:bodyPr/>
                    <a:lstStyle/>
                    <a:p>
                      <a:pPr marL="31750">
                        <a:lnSpc>
                          <a:spcPct val="100000"/>
                        </a:lnSpc>
                        <a:spcBef>
                          <a:spcPts val="380"/>
                        </a:spcBef>
                      </a:pPr>
                      <a:r>
                        <a:rPr sz="1000" spc="5" dirty="0">
                          <a:latin typeface="Arial"/>
                          <a:cs typeface="Arial"/>
                        </a:rPr>
                        <a:t>Travelnostop.com</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3"/>
                  </a:ext>
                </a:extLst>
              </a:tr>
              <a:tr h="260603">
                <a:tc>
                  <a:txBody>
                    <a:bodyPr/>
                    <a:lstStyle/>
                    <a:p>
                      <a:pPr marL="31750">
                        <a:lnSpc>
                          <a:spcPct val="100000"/>
                        </a:lnSpc>
                        <a:spcBef>
                          <a:spcPts val="380"/>
                        </a:spcBef>
                      </a:pPr>
                      <a:r>
                        <a:rPr sz="1000" spc="5" dirty="0">
                          <a:latin typeface="Arial"/>
                          <a:cs typeface="Arial"/>
                        </a:rPr>
                        <a:t>Tuttoperlei.it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4"/>
                  </a:ext>
                </a:extLst>
              </a:tr>
              <a:tr h="260794">
                <a:tc>
                  <a:txBody>
                    <a:bodyPr/>
                    <a:lstStyle/>
                    <a:p>
                      <a:pPr marL="31750">
                        <a:lnSpc>
                          <a:spcPct val="100000"/>
                        </a:lnSpc>
                        <a:spcBef>
                          <a:spcPts val="380"/>
                        </a:spcBef>
                      </a:pPr>
                      <a:r>
                        <a:rPr sz="1000" spc="5" dirty="0">
                          <a:latin typeface="Arial"/>
                          <a:cs typeface="Arial"/>
                        </a:rPr>
                        <a:t>Vivoscuola.it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5"/>
                  </a:ext>
                </a:extLst>
              </a:tr>
              <a:tr h="260794">
                <a:tc>
                  <a:txBody>
                    <a:bodyPr/>
                    <a:lstStyle/>
                    <a:p>
                      <a:pPr marL="31750">
                        <a:lnSpc>
                          <a:spcPct val="100000"/>
                        </a:lnSpc>
                        <a:spcBef>
                          <a:spcPts val="380"/>
                        </a:spcBef>
                      </a:pPr>
                      <a:r>
                        <a:rPr sz="1000" spc="10" dirty="0">
                          <a:latin typeface="Arial"/>
                          <a:cs typeface="Arial"/>
                        </a:rPr>
                        <a:t>West-info.eu</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5</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6"/>
                  </a:ext>
                </a:extLst>
              </a:tr>
              <a:tr h="260603">
                <a:tc>
                  <a:txBody>
                    <a:bodyPr/>
                    <a:lstStyle/>
                    <a:p>
                      <a:pPr marL="31750">
                        <a:lnSpc>
                          <a:spcPct val="100000"/>
                        </a:lnSpc>
                        <a:spcBef>
                          <a:spcPts val="380"/>
                        </a:spcBef>
                      </a:pPr>
                      <a:r>
                        <a:rPr sz="1000" spc="5" dirty="0">
                          <a:latin typeface="Arial"/>
                          <a:cs typeface="Arial"/>
                        </a:rPr>
                        <a:t>Artemagazine.it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5" dirty="0">
                          <a:latin typeface="Arial"/>
                          <a:cs typeface="Arial"/>
                        </a:rPr>
                        <a:t>Bambinidiroma.com</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8"/>
                  </a:ext>
                </a:extLst>
              </a:tr>
              <a:tr h="260604">
                <a:tc>
                  <a:txBody>
                    <a:bodyPr/>
                    <a:lstStyle/>
                    <a:p>
                      <a:pPr marL="31750">
                        <a:lnSpc>
                          <a:spcPct val="100000"/>
                        </a:lnSpc>
                        <a:spcBef>
                          <a:spcPts val="380"/>
                        </a:spcBef>
                      </a:pPr>
                      <a:r>
                        <a:rPr sz="1000" spc="5" dirty="0">
                          <a:latin typeface="Arial"/>
                          <a:cs typeface="Arial"/>
                        </a:rPr>
                        <a:t>Quotidianoarte.it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5" dirty="0">
                          <a:latin typeface="Arial"/>
                          <a:cs typeface="Arial"/>
                        </a:rPr>
                        <a:t>Sportiamoci.it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0"/>
                  </a:ext>
                </a:extLst>
              </a:tr>
              <a:tr h="260603">
                <a:tc>
                  <a:txBody>
                    <a:bodyPr/>
                    <a:lstStyle/>
                    <a:p>
                      <a:pPr marL="31750">
                        <a:lnSpc>
                          <a:spcPct val="100000"/>
                        </a:lnSpc>
                        <a:spcBef>
                          <a:spcPts val="380"/>
                        </a:spcBef>
                      </a:pPr>
                      <a:r>
                        <a:rPr sz="1000" spc="5" dirty="0">
                          <a:latin typeface="Arial"/>
                          <a:cs typeface="Arial"/>
                        </a:rPr>
                        <a:t>Touringclub.it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1"/>
                  </a:ext>
                </a:extLst>
              </a:tr>
              <a:tr h="260603">
                <a:tc>
                  <a:txBody>
                    <a:bodyPr/>
                    <a:lstStyle/>
                    <a:p>
                      <a:pPr marL="31750">
                        <a:lnSpc>
                          <a:spcPct val="100000"/>
                        </a:lnSpc>
                        <a:spcBef>
                          <a:spcPts val="380"/>
                        </a:spcBef>
                      </a:pPr>
                      <a:r>
                        <a:rPr sz="1000" spc="5" dirty="0">
                          <a:latin typeface="Arial"/>
                          <a:cs typeface="Arial"/>
                        </a:rPr>
                        <a:t>Zebrart.it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6</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2"/>
                  </a:ext>
                </a:extLst>
              </a:tr>
              <a:tr h="260730">
                <a:tc>
                  <a:txBody>
                    <a:bodyPr/>
                    <a:lstStyle/>
                    <a:p>
                      <a:pPr marL="31750">
                        <a:lnSpc>
                          <a:spcPct val="100000"/>
                        </a:lnSpc>
                        <a:spcBef>
                          <a:spcPts val="380"/>
                        </a:spcBef>
                      </a:pPr>
                      <a:r>
                        <a:rPr sz="1000" spc="5" dirty="0">
                          <a:latin typeface="Arial"/>
                          <a:cs typeface="Arial"/>
                        </a:rPr>
                        <a:t>Babelmagazine.com</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7</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3"/>
                  </a:ext>
                </a:extLst>
              </a:tr>
              <a:tr h="260731">
                <a:tc>
                  <a:txBody>
                    <a:bodyPr/>
                    <a:lstStyle/>
                    <a:p>
                      <a:pPr marL="31750">
                        <a:lnSpc>
                          <a:spcPct val="100000"/>
                        </a:lnSpc>
                        <a:spcBef>
                          <a:spcPts val="380"/>
                        </a:spcBef>
                      </a:pPr>
                      <a:r>
                        <a:rPr sz="1000" spc="5" dirty="0">
                          <a:latin typeface="Arial"/>
                          <a:cs typeface="Arial"/>
                        </a:rPr>
                        <a:t>Cronacadiretta.it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4"/>
                  </a:ext>
                </a:extLst>
              </a:tr>
              <a:tr h="260603">
                <a:tc>
                  <a:txBody>
                    <a:bodyPr/>
                    <a:lstStyle/>
                    <a:p>
                      <a:pPr marL="31750">
                        <a:lnSpc>
                          <a:spcPct val="100000"/>
                        </a:lnSpc>
                        <a:spcBef>
                          <a:spcPts val="380"/>
                        </a:spcBef>
                      </a:pPr>
                      <a:r>
                        <a:rPr sz="1000" spc="5" dirty="0">
                          <a:latin typeface="Arial"/>
                          <a:cs typeface="Arial"/>
                        </a:rPr>
                        <a:t>Lemienotizie.com</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5"/>
                  </a:ext>
                </a:extLst>
              </a:tr>
              <a:tr h="260604">
                <a:tc>
                  <a:txBody>
                    <a:bodyPr/>
                    <a:lstStyle/>
                    <a:p>
                      <a:pPr marL="31750">
                        <a:lnSpc>
                          <a:spcPct val="100000"/>
                        </a:lnSpc>
                        <a:spcBef>
                          <a:spcPts val="380"/>
                        </a:spcBef>
                      </a:pPr>
                      <a:r>
                        <a:rPr sz="1000" spc="5" dirty="0">
                          <a:latin typeface="Arial"/>
                          <a:cs typeface="Arial"/>
                        </a:rPr>
                        <a:t>Tafter.it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8</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6"/>
                  </a:ext>
                </a:extLst>
              </a:tr>
              <a:tr h="260603">
                <a:tc>
                  <a:txBody>
                    <a:bodyPr/>
                    <a:lstStyle/>
                    <a:p>
                      <a:pPr marL="31750">
                        <a:lnSpc>
                          <a:spcPct val="100000"/>
                        </a:lnSpc>
                        <a:spcBef>
                          <a:spcPts val="380"/>
                        </a:spcBef>
                      </a:pPr>
                      <a:r>
                        <a:rPr sz="1000" spc="5" dirty="0">
                          <a:latin typeface="Arial"/>
                          <a:cs typeface="Arial"/>
                        </a:rPr>
                        <a:t>Artapartofculture.net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7"/>
                  </a:ext>
                </a:extLst>
              </a:tr>
              <a:tr h="260603">
                <a:tc>
                  <a:txBody>
                    <a:bodyPr/>
                    <a:lstStyle/>
                    <a:p>
                      <a:pPr marL="31750">
                        <a:lnSpc>
                          <a:spcPct val="100000"/>
                        </a:lnSpc>
                        <a:spcBef>
                          <a:spcPts val="380"/>
                        </a:spcBef>
                      </a:pPr>
                      <a:r>
                        <a:rPr sz="1000" spc="5" dirty="0">
                          <a:latin typeface="Arial"/>
                          <a:cs typeface="Arial"/>
                        </a:rPr>
                        <a:t>Arte.it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8"/>
                  </a:ext>
                </a:extLst>
              </a:tr>
              <a:tr h="260603">
                <a:tc>
                  <a:txBody>
                    <a:bodyPr/>
                    <a:lstStyle/>
                    <a:p>
                      <a:pPr marL="31750">
                        <a:lnSpc>
                          <a:spcPct val="100000"/>
                        </a:lnSpc>
                        <a:spcBef>
                          <a:spcPts val="380"/>
                        </a:spcBef>
                      </a:pPr>
                      <a:r>
                        <a:rPr sz="1000" spc="5" dirty="0">
                          <a:latin typeface="Arial"/>
                          <a:cs typeface="Arial"/>
                        </a:rPr>
                        <a:t>Bimboinviaggio.com</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9"/>
                  </a:ext>
                </a:extLst>
              </a:tr>
              <a:tr h="260604">
                <a:tc>
                  <a:txBody>
                    <a:bodyPr/>
                    <a:lstStyle/>
                    <a:p>
                      <a:pPr marL="31750">
                        <a:lnSpc>
                          <a:spcPct val="100000"/>
                        </a:lnSpc>
                        <a:spcBef>
                          <a:spcPts val="380"/>
                        </a:spcBef>
                      </a:pPr>
                      <a:r>
                        <a:rPr sz="1000" spc="5" dirty="0">
                          <a:latin typeface="Arial"/>
                          <a:cs typeface="Arial"/>
                        </a:rPr>
                        <a:t>Eurodesk.it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0"/>
                  </a:ext>
                </a:extLst>
              </a:tr>
              <a:tr h="260794">
                <a:tc>
                  <a:txBody>
                    <a:bodyPr/>
                    <a:lstStyle/>
                    <a:p>
                      <a:pPr marL="31750">
                        <a:lnSpc>
                          <a:spcPct val="100000"/>
                        </a:lnSpc>
                        <a:spcBef>
                          <a:spcPts val="380"/>
                        </a:spcBef>
                      </a:pPr>
                      <a:r>
                        <a:rPr sz="1000" spc="5" dirty="0">
                          <a:latin typeface="Arial"/>
                          <a:cs typeface="Arial"/>
                        </a:rPr>
                        <a:t>Familygo.eu</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1"/>
                  </a:ext>
                </a:extLst>
              </a:tr>
              <a:tr h="260794">
                <a:tc>
                  <a:txBody>
                    <a:bodyPr/>
                    <a:lstStyle/>
                    <a:p>
                      <a:pPr marL="31750">
                        <a:lnSpc>
                          <a:spcPct val="100000"/>
                        </a:lnSpc>
                        <a:spcBef>
                          <a:spcPts val="380"/>
                        </a:spcBef>
                      </a:pPr>
                      <a:r>
                        <a:rPr sz="1000" spc="5" dirty="0">
                          <a:latin typeface="Arial"/>
                          <a:cs typeface="Arial"/>
                        </a:rPr>
                        <a:t>Informagiovaniagropoli.it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2"/>
                  </a:ext>
                </a:extLst>
              </a:tr>
              <a:tr h="260603">
                <a:tc>
                  <a:txBody>
                    <a:bodyPr/>
                    <a:lstStyle/>
                    <a:p>
                      <a:pPr marL="31750">
                        <a:lnSpc>
                          <a:spcPct val="100000"/>
                        </a:lnSpc>
                        <a:spcBef>
                          <a:spcPts val="380"/>
                        </a:spcBef>
                      </a:pPr>
                      <a:r>
                        <a:rPr sz="1000" spc="5" dirty="0">
                          <a:latin typeface="Arial"/>
                          <a:cs typeface="Arial"/>
                        </a:rPr>
                        <a:t>Iodonna.it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23"/>
                  </a:ext>
                </a:extLst>
              </a:tr>
              <a:tr h="260603">
                <a:tc>
                  <a:txBody>
                    <a:bodyPr/>
                    <a:lstStyle/>
                    <a:p>
                      <a:pPr marL="31750">
                        <a:lnSpc>
                          <a:spcPct val="100000"/>
                        </a:lnSpc>
                        <a:spcBef>
                          <a:spcPts val="380"/>
                        </a:spcBef>
                      </a:pPr>
                      <a:r>
                        <a:rPr sz="1000" spc="5" dirty="0">
                          <a:latin typeface="Arial"/>
                          <a:cs typeface="Arial"/>
                        </a:rPr>
                        <a:t>Kidpass.it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4"/>
                  </a:ext>
                </a:extLst>
              </a:tr>
              <a:tr h="260604">
                <a:tc>
                  <a:txBody>
                    <a:bodyPr/>
                    <a:lstStyle/>
                    <a:p>
                      <a:pPr marL="31750">
                        <a:lnSpc>
                          <a:spcPct val="100000"/>
                        </a:lnSpc>
                        <a:spcBef>
                          <a:spcPts val="380"/>
                        </a:spcBef>
                      </a:pPr>
                      <a:r>
                        <a:rPr sz="1000" spc="5" dirty="0">
                          <a:latin typeface="Arial"/>
                          <a:cs typeface="Arial"/>
                        </a:rPr>
                        <a:t>Lastampa.it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5"/>
                  </a:ext>
                </a:extLst>
              </a:tr>
              <a:tr h="260603">
                <a:tc>
                  <a:txBody>
                    <a:bodyPr/>
                    <a:lstStyle/>
                    <a:p>
                      <a:pPr marL="31750">
                        <a:lnSpc>
                          <a:spcPct val="100000"/>
                        </a:lnSpc>
                        <a:spcBef>
                          <a:spcPts val="380"/>
                        </a:spcBef>
                      </a:pPr>
                      <a:r>
                        <a:rPr sz="1000" spc="5" dirty="0">
                          <a:latin typeface="Arial"/>
                          <a:cs typeface="Arial"/>
                        </a:rPr>
                        <a:t>Mymi.it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6"/>
                  </a:ext>
                </a:extLst>
              </a:tr>
              <a:tr h="260604">
                <a:tc>
                  <a:txBody>
                    <a:bodyPr/>
                    <a:lstStyle/>
                    <a:p>
                      <a:pPr marL="31750">
                        <a:lnSpc>
                          <a:spcPct val="100000"/>
                        </a:lnSpc>
                        <a:spcBef>
                          <a:spcPts val="380"/>
                        </a:spcBef>
                      </a:pPr>
                      <a:r>
                        <a:rPr sz="1000" spc="5" dirty="0">
                          <a:latin typeface="Arial"/>
                          <a:cs typeface="Arial"/>
                        </a:rPr>
                        <a:t>News.observo-onlus.org</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27"/>
                  </a:ext>
                </a:extLst>
              </a:tr>
              <a:tr h="260603">
                <a:tc>
                  <a:txBody>
                    <a:bodyPr/>
                    <a:lstStyle/>
                    <a:p>
                      <a:pPr marL="31750">
                        <a:lnSpc>
                          <a:spcPct val="100000"/>
                        </a:lnSpc>
                        <a:spcBef>
                          <a:spcPts val="380"/>
                        </a:spcBef>
                      </a:pPr>
                      <a:r>
                        <a:rPr sz="1000" spc="5" dirty="0">
                          <a:latin typeface="Arial"/>
                          <a:cs typeface="Arial"/>
                        </a:rPr>
                        <a:t>Obiettivoeuropa.it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8"/>
                  </a:ext>
                </a:extLst>
              </a:tr>
              <a:tr h="260730">
                <a:tc>
                  <a:txBody>
                    <a:bodyPr/>
                    <a:lstStyle/>
                    <a:p>
                      <a:pPr marL="31750">
                        <a:lnSpc>
                          <a:spcPct val="100000"/>
                        </a:lnSpc>
                        <a:spcBef>
                          <a:spcPts val="380"/>
                        </a:spcBef>
                      </a:pPr>
                      <a:r>
                        <a:rPr sz="1000" spc="5" dirty="0">
                          <a:latin typeface="Arial"/>
                          <a:cs typeface="Arial"/>
                        </a:rPr>
                        <a:t>Okarte.it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29"/>
                  </a:ext>
                </a:extLst>
              </a:tr>
              <a:tr h="260731">
                <a:tc>
                  <a:txBody>
                    <a:bodyPr/>
                    <a:lstStyle/>
                    <a:p>
                      <a:pPr marL="31750">
                        <a:lnSpc>
                          <a:spcPct val="100000"/>
                        </a:lnSpc>
                        <a:spcBef>
                          <a:spcPts val="380"/>
                        </a:spcBef>
                      </a:pPr>
                      <a:r>
                        <a:rPr sz="1000" spc="5" dirty="0">
                          <a:latin typeface="Arial"/>
                          <a:cs typeface="Arial"/>
                        </a:rPr>
                        <a:t>Portaledeigiovani.it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0"/>
                  </a:ext>
                </a:extLst>
              </a:tr>
              <a:tr h="260603">
                <a:tc>
                  <a:txBody>
                    <a:bodyPr/>
                    <a:lstStyle/>
                    <a:p>
                      <a:pPr marL="31750">
                        <a:lnSpc>
                          <a:spcPct val="100000"/>
                        </a:lnSpc>
                        <a:spcBef>
                          <a:spcPts val="380"/>
                        </a:spcBef>
                      </a:pPr>
                      <a:r>
                        <a:rPr sz="1000" spc="10" dirty="0">
                          <a:latin typeface="Arial"/>
                          <a:cs typeface="Arial"/>
                        </a:rPr>
                        <a:t>Quimamme.it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1"/>
                  </a:ext>
                </a:extLst>
              </a:tr>
              <a:tr h="260604">
                <a:tc>
                  <a:txBody>
                    <a:bodyPr/>
                    <a:lstStyle/>
                    <a:p>
                      <a:pPr marL="31750">
                        <a:lnSpc>
                          <a:spcPct val="100000"/>
                        </a:lnSpc>
                        <a:spcBef>
                          <a:spcPts val="380"/>
                        </a:spcBef>
                      </a:pPr>
                      <a:r>
                        <a:rPr sz="1000" spc="5" dirty="0">
                          <a:latin typeface="Arial"/>
                          <a:cs typeface="Arial"/>
                        </a:rPr>
                        <a:t>Radiosapienza.net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2"/>
                  </a:ext>
                </a:extLst>
              </a:tr>
              <a:tr h="260604">
                <a:tc>
                  <a:txBody>
                    <a:bodyPr/>
                    <a:lstStyle/>
                    <a:p>
                      <a:pPr marL="31750">
                        <a:lnSpc>
                          <a:spcPct val="100000"/>
                        </a:lnSpc>
                        <a:spcBef>
                          <a:spcPts val="380"/>
                        </a:spcBef>
                      </a:pPr>
                      <a:r>
                        <a:rPr sz="1000" spc="5" dirty="0">
                          <a:latin typeface="Arial"/>
                          <a:cs typeface="Arial"/>
                        </a:rPr>
                        <a:t>Terzapagina.blog.kataweb.it</a:t>
                      </a:r>
                      <a:endParaRPr sz="1000">
                        <a:latin typeface="Arial"/>
                        <a:cs typeface="Arial"/>
                      </a:endParaRPr>
                    </a:p>
                  </a:txBody>
                  <a:tcPr marL="0" marR="0" marT="48260" marB="0"/>
                </a:tc>
                <a:tc>
                  <a:txBody>
                    <a:bodyPr/>
                    <a:lstStyle/>
                    <a:p>
                      <a:pPr marR="304800" algn="r">
                        <a:lnSpc>
                          <a:spcPct val="100000"/>
                        </a:lnSpc>
                        <a:spcBef>
                          <a:spcPts val="380"/>
                        </a:spcBef>
                      </a:pPr>
                      <a:r>
                        <a:rPr sz="1000" dirty="0">
                          <a:latin typeface="Arial"/>
                          <a:cs typeface="Arial"/>
                        </a:rPr>
                        <a:t>9</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33"/>
                  </a:ext>
                </a:extLst>
              </a:tr>
              <a:tr h="202662">
                <a:tc>
                  <a:txBody>
                    <a:bodyPr/>
                    <a:lstStyle/>
                    <a:p>
                      <a:pPr marL="31750">
                        <a:lnSpc>
                          <a:spcPts val="1115"/>
                        </a:lnSpc>
                        <a:spcBef>
                          <a:spcPts val="380"/>
                        </a:spcBef>
                      </a:pPr>
                      <a:r>
                        <a:rPr sz="1000" spc="5" dirty="0">
                          <a:latin typeface="Arial"/>
                          <a:cs typeface="Arial"/>
                        </a:rPr>
                        <a:t>Aise.it</a:t>
                      </a:r>
                      <a:endParaRPr sz="1000">
                        <a:latin typeface="Arial"/>
                        <a:cs typeface="Arial"/>
                      </a:endParaRPr>
                    </a:p>
                  </a:txBody>
                  <a:tcPr marL="0" marR="0" marT="48260" marB="0"/>
                </a:tc>
                <a:tc>
                  <a:txBody>
                    <a:bodyPr/>
                    <a:lstStyle/>
                    <a:p>
                      <a:pPr marR="268605" algn="r">
                        <a:lnSpc>
                          <a:spcPts val="1115"/>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276225">
                        <a:lnSpc>
                          <a:spcPts val="1115"/>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ts val="1115"/>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4"/>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59839" y="660400"/>
            <a:ext cx="4059301" cy="60388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66316" y="1336294"/>
            <a:ext cx="4046474" cy="21361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27705" cy="131656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1237615" algn="l"/>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12/2012:</a:t>
            </a:r>
            <a:r>
              <a:rPr sz="950" b="1" dirty="0">
                <a:latin typeface="Times New Roman"/>
                <a:cs typeface="Times New Roman"/>
              </a:rPr>
              <a:t>	</a:t>
            </a:r>
            <a:r>
              <a:rPr sz="950" b="1" spc="10" dirty="0">
                <a:latin typeface="Times New Roman"/>
                <a:cs typeface="Times New Roman"/>
              </a:rPr>
              <a:t>9.173</a:t>
            </a:r>
            <a:r>
              <a:rPr sz="950" b="1" dirty="0">
                <a:latin typeface="Times New Roman"/>
                <a:cs typeface="Times New Roman"/>
              </a:rPr>
              <a:t>	</a:t>
            </a:r>
            <a:r>
              <a:rPr sz="1425" b="1" spc="15" baseline="17543" dirty="0">
                <a:latin typeface="Times New Roman"/>
                <a:cs typeface="Times New Roman"/>
              </a:rPr>
              <a:t>17-MAR-2015</a:t>
            </a:r>
            <a:endParaRPr sz="1425" baseline="17543">
              <a:latin typeface="Times New Roman"/>
              <a:cs typeface="Times New Roman"/>
            </a:endParaRPr>
          </a:p>
          <a:p>
            <a:pPr>
              <a:lnSpc>
                <a:spcPts val="885"/>
              </a:lnSpc>
              <a:spcBef>
                <a:spcPts val="585"/>
              </a:spcBef>
              <a:tabLst>
                <a:tab pos="649605" algn="l"/>
                <a:tab pos="1220470"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52.000	</a:t>
            </a:r>
            <a:r>
              <a:rPr sz="950" b="1" spc="10" dirty="0">
                <a:latin typeface="Times New Roman"/>
                <a:cs typeface="Times New Roman"/>
              </a:rPr>
              <a:t>Dir. Resp.:  Enrico Franco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13</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2755900" y="22859"/>
            <a:ext cx="2261616" cy="21335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2602992" y="3230879"/>
            <a:ext cx="643255" cy="110489"/>
          </a:xfrm>
          <a:custGeom>
            <a:avLst/>
            <a:gdLst/>
            <a:ahLst/>
            <a:cxnLst/>
            <a:rect l="l" t="t" r="r" b="b"/>
            <a:pathLst>
              <a:path w="643255" h="110489">
                <a:moveTo>
                  <a:pt x="0" y="110235"/>
                </a:moveTo>
                <a:lnTo>
                  <a:pt x="643128" y="110235"/>
                </a:lnTo>
                <a:lnTo>
                  <a:pt x="643128" y="0"/>
                </a:lnTo>
                <a:lnTo>
                  <a:pt x="0" y="0"/>
                </a:lnTo>
                <a:lnTo>
                  <a:pt x="0" y="110235"/>
                </a:lnTo>
                <a:close/>
              </a:path>
            </a:pathLst>
          </a:custGeom>
          <a:solidFill>
            <a:srgbClr val="BADBBA"/>
          </a:solidFill>
        </p:spPr>
        <p:txBody>
          <a:bodyPr wrap="square" lIns="0" tIns="0" rIns="0" bIns="0" rtlCol="0"/>
          <a:lstStyle/>
          <a:p>
            <a:endParaRPr/>
          </a:p>
        </p:txBody>
      </p:sp>
      <p:sp>
        <p:nvSpPr>
          <p:cNvPr id="11" name="object 11"/>
          <p:cNvSpPr/>
          <p:nvPr/>
        </p:nvSpPr>
        <p:spPr>
          <a:xfrm>
            <a:off x="3273552" y="3230879"/>
            <a:ext cx="424180" cy="110489"/>
          </a:xfrm>
          <a:custGeom>
            <a:avLst/>
            <a:gdLst/>
            <a:ahLst/>
            <a:cxnLst/>
            <a:rect l="l" t="t" r="r" b="b"/>
            <a:pathLst>
              <a:path w="424179" h="110489">
                <a:moveTo>
                  <a:pt x="0" y="110235"/>
                </a:moveTo>
                <a:lnTo>
                  <a:pt x="423672" y="110235"/>
                </a:lnTo>
                <a:lnTo>
                  <a:pt x="423672" y="0"/>
                </a:lnTo>
                <a:lnTo>
                  <a:pt x="0" y="0"/>
                </a:lnTo>
                <a:lnTo>
                  <a:pt x="0" y="110235"/>
                </a:lnTo>
                <a:close/>
              </a:path>
            </a:pathLst>
          </a:custGeom>
          <a:solidFill>
            <a:srgbClr val="BADBBA"/>
          </a:solidFill>
        </p:spPr>
        <p:txBody>
          <a:bodyPr wrap="square" lIns="0" tIns="0" rIns="0" bIns="0" rtlCol="0"/>
          <a:lstStyle/>
          <a:p>
            <a:endParaRPr/>
          </a:p>
        </p:txBody>
      </p:sp>
      <p:sp>
        <p:nvSpPr>
          <p:cNvPr id="12" name="object 12"/>
          <p:cNvSpPr/>
          <p:nvPr/>
        </p:nvSpPr>
        <p:spPr>
          <a:xfrm>
            <a:off x="1770888" y="3355847"/>
            <a:ext cx="365760" cy="107314"/>
          </a:xfrm>
          <a:custGeom>
            <a:avLst/>
            <a:gdLst/>
            <a:ahLst/>
            <a:cxnLst/>
            <a:rect l="l" t="t" r="r" b="b"/>
            <a:pathLst>
              <a:path w="365760" h="107314">
                <a:moveTo>
                  <a:pt x="0" y="107188"/>
                </a:moveTo>
                <a:lnTo>
                  <a:pt x="365760" y="107188"/>
                </a:lnTo>
                <a:lnTo>
                  <a:pt x="365760" y="0"/>
                </a:lnTo>
                <a:lnTo>
                  <a:pt x="0" y="0"/>
                </a:lnTo>
                <a:lnTo>
                  <a:pt x="0" y="107188"/>
                </a:lnTo>
                <a:close/>
              </a:path>
            </a:pathLst>
          </a:custGeom>
          <a:solidFill>
            <a:srgbClr val="BADBBA"/>
          </a:solidFill>
        </p:spPr>
        <p:txBody>
          <a:bodyPr wrap="square" lIns="0" tIns="0" rIns="0" bIns="0" rtlCol="0"/>
          <a:lstStyle/>
          <a:p>
            <a:endParaRPr/>
          </a:p>
        </p:txBody>
      </p:sp>
      <p:sp>
        <p:nvSpPr>
          <p:cNvPr id="13" name="object 13"/>
          <p:cNvSpPr/>
          <p:nvPr/>
        </p:nvSpPr>
        <p:spPr>
          <a:xfrm>
            <a:off x="2298192" y="819911"/>
            <a:ext cx="408940" cy="110489"/>
          </a:xfrm>
          <a:custGeom>
            <a:avLst/>
            <a:gdLst/>
            <a:ahLst/>
            <a:cxnLst/>
            <a:rect l="l" t="t" r="r" b="b"/>
            <a:pathLst>
              <a:path w="408939" h="110490">
                <a:moveTo>
                  <a:pt x="0" y="110235"/>
                </a:moveTo>
                <a:lnTo>
                  <a:pt x="408431" y="110235"/>
                </a:lnTo>
                <a:lnTo>
                  <a:pt x="408431" y="0"/>
                </a:lnTo>
                <a:lnTo>
                  <a:pt x="0" y="0"/>
                </a:lnTo>
                <a:lnTo>
                  <a:pt x="0" y="110235"/>
                </a:lnTo>
                <a:close/>
              </a:path>
            </a:pathLst>
          </a:custGeom>
          <a:solidFill>
            <a:srgbClr val="BADBBA"/>
          </a:solidFill>
        </p:spPr>
        <p:txBody>
          <a:bodyPr wrap="square" lIns="0" tIns="0" rIns="0" bIns="0" rtlCol="0"/>
          <a:lstStyle/>
          <a:p>
            <a:endParaRPr/>
          </a:p>
        </p:txBody>
      </p:sp>
      <p:sp>
        <p:nvSpPr>
          <p:cNvPr id="14" name="object 14"/>
          <p:cNvSpPr/>
          <p:nvPr/>
        </p:nvSpPr>
        <p:spPr>
          <a:xfrm>
            <a:off x="2170176" y="3227832"/>
            <a:ext cx="375285" cy="113664"/>
          </a:xfrm>
          <a:custGeom>
            <a:avLst/>
            <a:gdLst/>
            <a:ahLst/>
            <a:cxnLst/>
            <a:rect l="l" t="t" r="r" b="b"/>
            <a:pathLst>
              <a:path w="375285" h="113664">
                <a:moveTo>
                  <a:pt x="0" y="113283"/>
                </a:moveTo>
                <a:lnTo>
                  <a:pt x="374904" y="113283"/>
                </a:lnTo>
                <a:lnTo>
                  <a:pt x="374904" y="0"/>
                </a:lnTo>
                <a:lnTo>
                  <a:pt x="0" y="0"/>
                </a:lnTo>
                <a:lnTo>
                  <a:pt x="0" y="113283"/>
                </a:lnTo>
                <a:close/>
              </a:path>
            </a:pathLst>
          </a:custGeom>
          <a:solidFill>
            <a:srgbClr val="BADBBA"/>
          </a:solidFill>
        </p:spPr>
        <p:txBody>
          <a:bodyPr wrap="square" lIns="0" tIns="0" rIns="0" bIns="0" rtlCol="0"/>
          <a:lstStyle/>
          <a:p>
            <a:endParaRPr/>
          </a:p>
        </p:txBody>
      </p:sp>
      <p:sp>
        <p:nvSpPr>
          <p:cNvPr id="15" name="object 15"/>
          <p:cNvSpPr/>
          <p:nvPr/>
        </p:nvSpPr>
        <p:spPr>
          <a:xfrm>
            <a:off x="2602992" y="3334511"/>
            <a:ext cx="643255" cy="12700"/>
          </a:xfrm>
          <a:custGeom>
            <a:avLst/>
            <a:gdLst/>
            <a:ahLst/>
            <a:cxnLst/>
            <a:rect l="l" t="t" r="r" b="b"/>
            <a:pathLst>
              <a:path w="643255" h="12700">
                <a:moveTo>
                  <a:pt x="0" y="12700"/>
                </a:moveTo>
                <a:lnTo>
                  <a:pt x="643128" y="12700"/>
                </a:lnTo>
                <a:lnTo>
                  <a:pt x="643128" y="0"/>
                </a:lnTo>
                <a:lnTo>
                  <a:pt x="0" y="0"/>
                </a:lnTo>
                <a:lnTo>
                  <a:pt x="0" y="12700"/>
                </a:lnTo>
                <a:close/>
              </a:path>
            </a:pathLst>
          </a:custGeom>
          <a:solidFill>
            <a:srgbClr val="007F00"/>
          </a:solidFill>
        </p:spPr>
        <p:txBody>
          <a:bodyPr wrap="square" lIns="0" tIns="0" rIns="0" bIns="0" rtlCol="0"/>
          <a:lstStyle/>
          <a:p>
            <a:endParaRPr/>
          </a:p>
        </p:txBody>
      </p:sp>
      <p:sp>
        <p:nvSpPr>
          <p:cNvPr id="16" name="object 16"/>
          <p:cNvSpPr/>
          <p:nvPr/>
        </p:nvSpPr>
        <p:spPr>
          <a:xfrm>
            <a:off x="3273552" y="3334511"/>
            <a:ext cx="424180" cy="12700"/>
          </a:xfrm>
          <a:custGeom>
            <a:avLst/>
            <a:gdLst/>
            <a:ahLst/>
            <a:cxnLst/>
            <a:rect l="l" t="t" r="r" b="b"/>
            <a:pathLst>
              <a:path w="424179" h="12700">
                <a:moveTo>
                  <a:pt x="0" y="12700"/>
                </a:moveTo>
                <a:lnTo>
                  <a:pt x="423672" y="12700"/>
                </a:lnTo>
                <a:lnTo>
                  <a:pt x="423672"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1770888" y="3456432"/>
            <a:ext cx="365760" cy="12700"/>
          </a:xfrm>
          <a:custGeom>
            <a:avLst/>
            <a:gdLst/>
            <a:ahLst/>
            <a:cxnLst/>
            <a:rect l="l" t="t" r="r" b="b"/>
            <a:pathLst>
              <a:path w="365760" h="12700">
                <a:moveTo>
                  <a:pt x="0" y="12700"/>
                </a:moveTo>
                <a:lnTo>
                  <a:pt x="365760" y="12700"/>
                </a:lnTo>
                <a:lnTo>
                  <a:pt x="365760"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p:nvPr/>
        </p:nvSpPr>
        <p:spPr>
          <a:xfrm>
            <a:off x="2298192" y="923544"/>
            <a:ext cx="408940" cy="12700"/>
          </a:xfrm>
          <a:custGeom>
            <a:avLst/>
            <a:gdLst/>
            <a:ahLst/>
            <a:cxnLst/>
            <a:rect l="l" t="t" r="r" b="b"/>
            <a:pathLst>
              <a:path w="408939" h="12700">
                <a:moveTo>
                  <a:pt x="0" y="12700"/>
                </a:moveTo>
                <a:lnTo>
                  <a:pt x="408431" y="12700"/>
                </a:lnTo>
                <a:lnTo>
                  <a:pt x="408431" y="0"/>
                </a:lnTo>
                <a:lnTo>
                  <a:pt x="0" y="0"/>
                </a:lnTo>
                <a:lnTo>
                  <a:pt x="0" y="12700"/>
                </a:lnTo>
                <a:close/>
              </a:path>
            </a:pathLst>
          </a:custGeom>
          <a:solidFill>
            <a:srgbClr val="007F00"/>
          </a:solidFill>
        </p:spPr>
        <p:txBody>
          <a:bodyPr wrap="square" lIns="0" tIns="0" rIns="0" bIns="0" rtlCol="0"/>
          <a:lstStyle/>
          <a:p>
            <a:endParaRPr/>
          </a:p>
        </p:txBody>
      </p:sp>
      <p:sp>
        <p:nvSpPr>
          <p:cNvPr id="19" name="object 19"/>
          <p:cNvSpPr/>
          <p:nvPr/>
        </p:nvSpPr>
        <p:spPr>
          <a:xfrm>
            <a:off x="2170176" y="3334511"/>
            <a:ext cx="375285" cy="12700"/>
          </a:xfrm>
          <a:custGeom>
            <a:avLst/>
            <a:gdLst/>
            <a:ahLst/>
            <a:cxnLst/>
            <a:rect l="l" t="t" r="r" b="b"/>
            <a:pathLst>
              <a:path w="375285" h="12700">
                <a:moveTo>
                  <a:pt x="0" y="12700"/>
                </a:moveTo>
                <a:lnTo>
                  <a:pt x="374904" y="12700"/>
                </a:lnTo>
                <a:lnTo>
                  <a:pt x="374904" y="0"/>
                </a:lnTo>
                <a:lnTo>
                  <a:pt x="0" y="0"/>
                </a:lnTo>
                <a:lnTo>
                  <a:pt x="0" y="12700"/>
                </a:lnTo>
                <a:close/>
              </a:path>
            </a:pathLst>
          </a:custGeom>
          <a:solidFill>
            <a:srgbClr val="007F00"/>
          </a:solidFill>
        </p:spPr>
        <p:txBody>
          <a:bodyPr wrap="square" lIns="0" tIns="0" rIns="0" bIns="0" rtlCol="0"/>
          <a:lstStyle/>
          <a:p>
            <a:endParaRPr/>
          </a:p>
        </p:txBody>
      </p:sp>
      <p:sp>
        <p:nvSpPr>
          <p:cNvPr id="20" name="object 20"/>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1" name="object 21"/>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9</a:t>
            </a:r>
            <a:endParaRPr sz="1200">
              <a:latin typeface="Arial"/>
              <a:cs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6387" y="660400"/>
            <a:ext cx="6466332" cy="79286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9592" y="1531326"/>
            <a:ext cx="1530345" cy="479640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249932" y="1525269"/>
            <a:ext cx="1527048" cy="482777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963670" y="1525308"/>
            <a:ext cx="3091535" cy="220455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21780" y="8805214"/>
            <a:ext cx="927705" cy="13165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8" name="object 8"/>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01/2015:</a:t>
            </a:r>
            <a:r>
              <a:rPr sz="950" b="1" spc="240" dirty="0">
                <a:latin typeface="Times New Roman"/>
                <a:cs typeface="Times New Roman"/>
              </a:rPr>
              <a:t> </a:t>
            </a:r>
            <a:r>
              <a:rPr sz="950" b="1" spc="10" dirty="0">
                <a:latin typeface="Times New Roman"/>
                <a:cs typeface="Times New Roman"/>
              </a:rPr>
              <a:t>12.997</a:t>
            </a:r>
            <a:endParaRPr sz="950">
              <a:latin typeface="Times New Roman"/>
              <a:cs typeface="Times New Roman"/>
            </a:endParaRPr>
          </a:p>
          <a:p>
            <a:pPr>
              <a:lnSpc>
                <a:spcPts val="1125"/>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01/2015:</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10.394</a:t>
            </a:r>
            <a:r>
              <a:rPr sz="950" b="1" dirty="0">
                <a:latin typeface="Times New Roman"/>
                <a:cs typeface="Times New Roman"/>
              </a:rPr>
              <a:t>	</a:t>
            </a:r>
            <a:r>
              <a:rPr sz="1425" b="1" spc="15" baseline="17543" dirty="0">
                <a:latin typeface="Times New Roman"/>
                <a:cs typeface="Times New Roman"/>
              </a:rPr>
              <a:t>17-MAR-2015</a:t>
            </a:r>
            <a:endParaRPr sz="1425" baseline="17543">
              <a:latin typeface="Times New Roman"/>
              <a:cs typeface="Times New Roman"/>
            </a:endParaRPr>
          </a:p>
          <a:p>
            <a:pPr>
              <a:lnSpc>
                <a:spcPts val="1130"/>
              </a:lnSpc>
              <a:tabLst>
                <a:tab pos="618490" algn="l"/>
                <a:tab pos="2894965" algn="l"/>
                <a:tab pos="5981065" algn="l"/>
              </a:tabLst>
            </a:pPr>
            <a:r>
              <a:rPr sz="950" b="1" spc="10" dirty="0">
                <a:latin typeface="Times New Roman"/>
                <a:cs typeface="Times New Roman"/>
              </a:rPr>
              <a:t>Lettori	</a:t>
            </a:r>
            <a:r>
              <a:rPr sz="950" b="1" spc="5" dirty="0">
                <a:latin typeface="Times New Roman"/>
                <a:cs typeface="Times New Roman"/>
              </a:rPr>
              <a:t>III </a:t>
            </a:r>
            <a:r>
              <a:rPr sz="950" b="1" spc="10" dirty="0">
                <a:latin typeface="Times New Roman"/>
                <a:cs typeface="Times New Roman"/>
              </a:rPr>
              <a:t>2014:    145.000	</a:t>
            </a:r>
            <a:r>
              <a:rPr sz="1425" b="1" spc="15" baseline="-35087" dirty="0">
                <a:latin typeface="Times New Roman"/>
                <a:cs typeface="Times New Roman"/>
              </a:rPr>
              <a:t>Dir. Resp.: </a:t>
            </a:r>
            <a:r>
              <a:rPr sz="1425" b="1" spc="22" baseline="-35087" dirty="0">
                <a:latin typeface="Times New Roman"/>
                <a:cs typeface="Times New Roman"/>
              </a:rPr>
              <a:t> </a:t>
            </a:r>
            <a:r>
              <a:rPr sz="1425" b="1" spc="15" baseline="-35087" dirty="0">
                <a:latin typeface="Times New Roman"/>
                <a:cs typeface="Times New Roman"/>
              </a:rPr>
              <a:t>Paolo Cagnan	</a:t>
            </a:r>
            <a:r>
              <a:rPr sz="1425" b="1" spc="15" baseline="-26315" dirty="0">
                <a:latin typeface="Times New Roman"/>
                <a:cs typeface="Times New Roman"/>
              </a:rPr>
              <a:t>da pag.</a:t>
            </a:r>
            <a:r>
              <a:rPr sz="1425" b="1" spc="307" baseline="-26315" dirty="0">
                <a:latin typeface="Times New Roman"/>
                <a:cs typeface="Times New Roman"/>
              </a:rPr>
              <a:t> </a:t>
            </a:r>
            <a:r>
              <a:rPr sz="1425" b="1" spc="15" baseline="-26315" dirty="0">
                <a:latin typeface="Times New Roman"/>
                <a:cs typeface="Times New Roman"/>
              </a:rPr>
              <a:t>18</a:t>
            </a:r>
            <a:endParaRPr sz="1425" baseline="-26315">
              <a:latin typeface="Times New Roman"/>
              <a:cs typeface="Times New Roman"/>
            </a:endParaRPr>
          </a:p>
          <a:p>
            <a:pPr marL="19050">
              <a:lnSpc>
                <a:spcPct val="100000"/>
              </a:lnSpc>
              <a:spcBef>
                <a:spcPts val="90"/>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9" name="object 9"/>
          <p:cNvSpPr/>
          <p:nvPr/>
        </p:nvSpPr>
        <p:spPr>
          <a:xfrm>
            <a:off x="3160267" y="29336"/>
            <a:ext cx="1511808" cy="216407"/>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0200" y="10135869"/>
            <a:ext cx="1069848" cy="457200"/>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2" name="object 12"/>
          <p:cNvSpPr/>
          <p:nvPr/>
        </p:nvSpPr>
        <p:spPr>
          <a:xfrm>
            <a:off x="1261872" y="2206751"/>
            <a:ext cx="372110" cy="110489"/>
          </a:xfrm>
          <a:custGeom>
            <a:avLst/>
            <a:gdLst/>
            <a:ahLst/>
            <a:cxnLst/>
            <a:rect l="l" t="t" r="r" b="b"/>
            <a:pathLst>
              <a:path w="372110" h="110489">
                <a:moveTo>
                  <a:pt x="0" y="110235"/>
                </a:moveTo>
                <a:lnTo>
                  <a:pt x="371855" y="110235"/>
                </a:lnTo>
                <a:lnTo>
                  <a:pt x="371855" y="0"/>
                </a:lnTo>
                <a:lnTo>
                  <a:pt x="0" y="0"/>
                </a:lnTo>
                <a:lnTo>
                  <a:pt x="0" y="110235"/>
                </a:lnTo>
                <a:close/>
              </a:path>
            </a:pathLst>
          </a:custGeom>
          <a:solidFill>
            <a:srgbClr val="BADBBA"/>
          </a:solidFill>
        </p:spPr>
        <p:txBody>
          <a:bodyPr wrap="square" lIns="0" tIns="0" rIns="0" bIns="0" rtlCol="0"/>
          <a:lstStyle/>
          <a:p>
            <a:endParaRPr/>
          </a:p>
        </p:txBody>
      </p:sp>
      <p:sp>
        <p:nvSpPr>
          <p:cNvPr id="13" name="object 13"/>
          <p:cNvSpPr/>
          <p:nvPr/>
        </p:nvSpPr>
        <p:spPr>
          <a:xfrm>
            <a:off x="1261872" y="2310383"/>
            <a:ext cx="372110" cy="12700"/>
          </a:xfrm>
          <a:custGeom>
            <a:avLst/>
            <a:gdLst/>
            <a:ahLst/>
            <a:cxnLst/>
            <a:rect l="l" t="t" r="r" b="b"/>
            <a:pathLst>
              <a:path w="372110" h="12700">
                <a:moveTo>
                  <a:pt x="0" y="12700"/>
                </a:moveTo>
                <a:lnTo>
                  <a:pt x="371855" y="12700"/>
                </a:lnTo>
                <a:lnTo>
                  <a:pt x="371855" y="0"/>
                </a:lnTo>
                <a:lnTo>
                  <a:pt x="0" y="0"/>
                </a:lnTo>
                <a:lnTo>
                  <a:pt x="0" y="12700"/>
                </a:lnTo>
                <a:close/>
              </a:path>
            </a:pathLst>
          </a:custGeom>
          <a:solidFill>
            <a:srgbClr val="007F00"/>
          </a:solidFill>
        </p:spPr>
        <p:txBody>
          <a:bodyPr wrap="square" lIns="0" tIns="0" rIns="0" bIns="0" rtlCol="0"/>
          <a:lstStyle/>
          <a:p>
            <a:endParaRPr/>
          </a:p>
        </p:txBody>
      </p:sp>
      <p:sp>
        <p:nvSpPr>
          <p:cNvPr id="14" name="object 14"/>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5" name="object 15"/>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2</a:t>
            </a:r>
            <a:endParaRPr sz="1200">
              <a:latin typeface="Arial"/>
              <a:cs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875" y="660400"/>
            <a:ext cx="6531305" cy="38544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3875" y="1117892"/>
            <a:ext cx="6531305" cy="17674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32635" y="1375666"/>
            <a:ext cx="1529847" cy="21706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35679" y="3572242"/>
            <a:ext cx="1520455" cy="242700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256021" y="1381718"/>
            <a:ext cx="1523502" cy="481184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965447" y="1366608"/>
            <a:ext cx="3089770" cy="2059597"/>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121780" y="8805214"/>
            <a:ext cx="927705" cy="1316562"/>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10" name="object 10"/>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01/2015:</a:t>
            </a:r>
            <a:r>
              <a:rPr sz="950" b="1" spc="240" dirty="0">
                <a:latin typeface="Times New Roman"/>
                <a:cs typeface="Times New Roman"/>
              </a:rPr>
              <a:t> </a:t>
            </a:r>
            <a:r>
              <a:rPr sz="950" b="1" spc="10" dirty="0">
                <a:latin typeface="Times New Roman"/>
                <a:cs typeface="Times New Roman"/>
              </a:rPr>
              <a:t>21.735</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01/2015:</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16.183</a:t>
            </a:r>
            <a:r>
              <a:rPr sz="950" b="1" dirty="0">
                <a:latin typeface="Times New Roman"/>
                <a:cs typeface="Times New Roman"/>
              </a:rPr>
              <a:t>	</a:t>
            </a:r>
            <a:r>
              <a:rPr sz="1425" b="1" spc="15" baseline="17543" dirty="0">
                <a:latin typeface="Times New Roman"/>
                <a:cs typeface="Times New Roman"/>
              </a:rPr>
              <a:t>17-MAR-2015</a:t>
            </a:r>
            <a:endParaRPr sz="1425" baseline="17543">
              <a:latin typeface="Times New Roman"/>
              <a:cs typeface="Times New Roman"/>
            </a:endParaRPr>
          </a:p>
          <a:p>
            <a:pPr>
              <a:lnSpc>
                <a:spcPts val="885"/>
              </a:lnSpc>
              <a:spcBef>
                <a:spcPts val="585"/>
              </a:spcBef>
              <a:tabLst>
                <a:tab pos="618490"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III </a:t>
            </a:r>
            <a:r>
              <a:rPr sz="1425" b="1" spc="15" baseline="35087" dirty="0">
                <a:latin typeface="Times New Roman"/>
                <a:cs typeface="Times New Roman"/>
              </a:rPr>
              <a:t>2014:    300.000	</a:t>
            </a:r>
            <a:r>
              <a:rPr sz="950" b="1" spc="10" dirty="0">
                <a:latin typeface="Times New Roman"/>
                <a:cs typeface="Times New Roman"/>
              </a:rPr>
              <a:t>Dir. Resp.: </a:t>
            </a:r>
            <a:r>
              <a:rPr sz="950" b="1" spc="15" dirty="0">
                <a:latin typeface="Times New Roman"/>
                <a:cs typeface="Times New Roman"/>
              </a:rPr>
              <a:t> </a:t>
            </a:r>
            <a:r>
              <a:rPr sz="950" b="1" spc="10" dirty="0">
                <a:latin typeface="Times New Roman"/>
                <a:cs typeface="Times New Roman"/>
              </a:rPr>
              <a:t>Mauro</a:t>
            </a:r>
            <a:r>
              <a:rPr sz="950" b="1" spc="15" dirty="0">
                <a:latin typeface="Times New Roman"/>
                <a:cs typeface="Times New Roman"/>
              </a:rPr>
              <a:t> </a:t>
            </a:r>
            <a:r>
              <a:rPr sz="950" b="1" spc="10" dirty="0">
                <a:latin typeface="Times New Roman"/>
                <a:cs typeface="Times New Roman"/>
              </a:rPr>
              <a:t>Tedeschini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29</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1" name="object 11"/>
          <p:cNvSpPr/>
          <p:nvPr/>
        </p:nvSpPr>
        <p:spPr>
          <a:xfrm>
            <a:off x="3314700" y="28955"/>
            <a:ext cx="1179576" cy="207264"/>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330200" y="10135869"/>
            <a:ext cx="1069848" cy="457200"/>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4" name="object 14"/>
          <p:cNvSpPr/>
          <p:nvPr/>
        </p:nvSpPr>
        <p:spPr>
          <a:xfrm>
            <a:off x="527304" y="2459735"/>
            <a:ext cx="165100" cy="107314"/>
          </a:xfrm>
          <a:custGeom>
            <a:avLst/>
            <a:gdLst/>
            <a:ahLst/>
            <a:cxnLst/>
            <a:rect l="l" t="t" r="r" b="b"/>
            <a:pathLst>
              <a:path w="165100" h="107314">
                <a:moveTo>
                  <a:pt x="0" y="107188"/>
                </a:moveTo>
                <a:lnTo>
                  <a:pt x="164592" y="107188"/>
                </a:lnTo>
                <a:lnTo>
                  <a:pt x="164592" y="0"/>
                </a:lnTo>
                <a:lnTo>
                  <a:pt x="0" y="0"/>
                </a:lnTo>
                <a:lnTo>
                  <a:pt x="0" y="107188"/>
                </a:lnTo>
                <a:close/>
              </a:path>
            </a:pathLst>
          </a:custGeom>
          <a:solidFill>
            <a:srgbClr val="BADBBA"/>
          </a:solidFill>
        </p:spPr>
        <p:txBody>
          <a:bodyPr wrap="square" lIns="0" tIns="0" rIns="0" bIns="0" rtlCol="0"/>
          <a:lstStyle/>
          <a:p>
            <a:endParaRPr/>
          </a:p>
        </p:txBody>
      </p:sp>
      <p:sp>
        <p:nvSpPr>
          <p:cNvPr id="15" name="object 15"/>
          <p:cNvSpPr/>
          <p:nvPr/>
        </p:nvSpPr>
        <p:spPr>
          <a:xfrm>
            <a:off x="1432560" y="3925823"/>
            <a:ext cx="368935" cy="107314"/>
          </a:xfrm>
          <a:custGeom>
            <a:avLst/>
            <a:gdLst/>
            <a:ahLst/>
            <a:cxnLst/>
            <a:rect l="l" t="t" r="r" b="b"/>
            <a:pathLst>
              <a:path w="368935" h="107314">
                <a:moveTo>
                  <a:pt x="0" y="107188"/>
                </a:moveTo>
                <a:lnTo>
                  <a:pt x="368808" y="107188"/>
                </a:lnTo>
                <a:lnTo>
                  <a:pt x="368808" y="0"/>
                </a:lnTo>
                <a:lnTo>
                  <a:pt x="0" y="0"/>
                </a:lnTo>
                <a:lnTo>
                  <a:pt x="0" y="107188"/>
                </a:lnTo>
                <a:close/>
              </a:path>
            </a:pathLst>
          </a:custGeom>
          <a:solidFill>
            <a:srgbClr val="BADBBA"/>
          </a:solidFill>
        </p:spPr>
        <p:txBody>
          <a:bodyPr wrap="square" lIns="0" tIns="0" rIns="0" bIns="0" rtlCol="0"/>
          <a:lstStyle/>
          <a:p>
            <a:endParaRPr/>
          </a:p>
        </p:txBody>
      </p:sp>
      <p:sp>
        <p:nvSpPr>
          <p:cNvPr id="16" name="object 16"/>
          <p:cNvSpPr/>
          <p:nvPr/>
        </p:nvSpPr>
        <p:spPr>
          <a:xfrm>
            <a:off x="527304" y="2560320"/>
            <a:ext cx="165100" cy="12700"/>
          </a:xfrm>
          <a:custGeom>
            <a:avLst/>
            <a:gdLst/>
            <a:ahLst/>
            <a:cxnLst/>
            <a:rect l="l" t="t" r="r" b="b"/>
            <a:pathLst>
              <a:path w="165100" h="12700">
                <a:moveTo>
                  <a:pt x="0" y="12700"/>
                </a:moveTo>
                <a:lnTo>
                  <a:pt x="164592" y="12700"/>
                </a:lnTo>
                <a:lnTo>
                  <a:pt x="164592"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1432560" y="4026408"/>
            <a:ext cx="368935" cy="12700"/>
          </a:xfrm>
          <a:custGeom>
            <a:avLst/>
            <a:gdLst/>
            <a:ahLst/>
            <a:cxnLst/>
            <a:rect l="l" t="t" r="r" b="b"/>
            <a:pathLst>
              <a:path w="368935" h="12700">
                <a:moveTo>
                  <a:pt x="0" y="12700"/>
                </a:moveTo>
                <a:lnTo>
                  <a:pt x="368808" y="12700"/>
                </a:lnTo>
                <a:lnTo>
                  <a:pt x="368808"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9" name="object 19"/>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6</a:t>
            </a:r>
            <a:endParaRPr sz="1200">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27198" y="660438"/>
            <a:ext cx="3118477" cy="10910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224532" y="1828546"/>
            <a:ext cx="3130296" cy="599592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27705" cy="131656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635" rIns="0" bIns="0" rtlCol="0">
            <a:spAutoFit/>
          </a:bodyPr>
          <a:lstStyle/>
          <a:p>
            <a:pPr>
              <a:lnSpc>
                <a:spcPct val="100000"/>
              </a:lnSpc>
              <a:spcBef>
                <a:spcPts val="5"/>
              </a:spcBef>
            </a:pPr>
            <a:endParaRPr sz="1050">
              <a:latin typeface="Times New Roman"/>
              <a:cs typeface="Times New Roman"/>
            </a:endParaRPr>
          </a:p>
          <a:p>
            <a:pPr>
              <a:lnSpc>
                <a:spcPct val="34900"/>
              </a:lnSpc>
              <a:tabLst>
                <a:tab pos="1237615" algn="l"/>
                <a:tab pos="2466340" algn="l"/>
                <a:tab pos="5916930" algn="l"/>
              </a:tabLst>
            </a:pPr>
            <a:r>
              <a:rPr sz="1425" b="1" spc="15" baseline="40935" dirty="0">
                <a:latin typeface="Times New Roman"/>
                <a:cs typeface="Times New Roman"/>
              </a:rPr>
              <a:t>Tiratura:  </a:t>
            </a:r>
            <a:r>
              <a:rPr sz="1425" b="1" spc="22" baseline="40935" dirty="0">
                <a:latin typeface="Times New Roman"/>
                <a:cs typeface="Times New Roman"/>
              </a:rPr>
              <a:t> </a:t>
            </a:r>
            <a:r>
              <a:rPr sz="1425" b="1" spc="15" baseline="40935" dirty="0">
                <a:latin typeface="Times New Roman"/>
                <a:cs typeface="Times New Roman"/>
              </a:rPr>
              <a:t>n.d.</a:t>
            </a:r>
            <a:r>
              <a:rPr sz="1425" b="1" baseline="40935" dirty="0">
                <a:latin typeface="Times New Roman"/>
                <a:cs typeface="Times New Roman"/>
              </a:rPr>
              <a:t>		</a:t>
            </a:r>
            <a:r>
              <a:rPr sz="1550" b="1" spc="5" dirty="0">
                <a:latin typeface="Times New Roman"/>
                <a:cs typeface="Times New Roman"/>
              </a:rPr>
              <a:t>Il </a:t>
            </a:r>
            <a:r>
              <a:rPr sz="1550" b="1" spc="10" dirty="0">
                <a:latin typeface="Times New Roman"/>
                <a:cs typeface="Times New Roman"/>
              </a:rPr>
              <a:t>Giornale</a:t>
            </a:r>
            <a:r>
              <a:rPr sz="1550" b="1" spc="5" dirty="0">
                <a:latin typeface="Times New Roman"/>
                <a:cs typeface="Times New Roman"/>
              </a:rPr>
              <a:t> </a:t>
            </a:r>
            <a:r>
              <a:rPr sz="1550" b="1" spc="10" dirty="0">
                <a:latin typeface="Times New Roman"/>
                <a:cs typeface="Times New Roman"/>
              </a:rPr>
              <a:t>della</a:t>
            </a:r>
            <a:r>
              <a:rPr sz="1550" b="1" spc="5" dirty="0">
                <a:latin typeface="Times New Roman"/>
                <a:cs typeface="Times New Roman"/>
              </a:rPr>
              <a:t> </a:t>
            </a:r>
            <a:r>
              <a:rPr sz="1550" b="1" spc="10" dirty="0">
                <a:latin typeface="Times New Roman"/>
                <a:cs typeface="Times New Roman"/>
              </a:rPr>
              <a:t>Liguria</a:t>
            </a:r>
            <a:r>
              <a:rPr sz="1550" b="1" dirty="0">
                <a:latin typeface="Times New Roman"/>
                <a:cs typeface="Times New Roman"/>
              </a:rPr>
              <a:t>	</a:t>
            </a:r>
            <a:r>
              <a:rPr sz="1425" b="1" spc="15" baseline="-8771" dirty="0">
                <a:latin typeface="Times New Roman"/>
                <a:cs typeface="Times New Roman"/>
              </a:rPr>
              <a:t>17-MAR-2015  </a:t>
            </a:r>
            <a:r>
              <a:rPr sz="950" b="1" spc="10" dirty="0">
                <a:latin typeface="Times New Roman"/>
                <a:cs typeface="Times New Roman"/>
              </a:rPr>
              <a:t>Diffusione </a:t>
            </a:r>
            <a:r>
              <a:rPr sz="950" b="1" spc="250" dirty="0">
                <a:latin typeface="Times New Roman"/>
                <a:cs typeface="Times New Roman"/>
              </a:rPr>
              <a:t> </a:t>
            </a:r>
            <a:r>
              <a:rPr sz="950" b="1" spc="10" dirty="0">
                <a:latin typeface="Times New Roman"/>
                <a:cs typeface="Times New Roman"/>
              </a:rPr>
              <a:t>12/2012:	5.699</a:t>
            </a:r>
            <a:endParaRPr sz="950">
              <a:latin typeface="Times New Roman"/>
              <a:cs typeface="Times New Roman"/>
            </a:endParaRPr>
          </a:p>
          <a:p>
            <a:pPr>
              <a:lnSpc>
                <a:spcPts val="1125"/>
              </a:lnSpc>
              <a:tabLst>
                <a:tab pos="649605" algn="l"/>
                <a:tab pos="1251585" algn="l"/>
                <a:tab pos="5981065" algn="l"/>
              </a:tabLst>
            </a:pPr>
            <a:r>
              <a:rPr sz="950" b="1" spc="10" dirty="0">
                <a:latin typeface="Times New Roman"/>
                <a:cs typeface="Times New Roman"/>
              </a:rPr>
              <a:t>Lettori	</a:t>
            </a:r>
            <a:r>
              <a:rPr sz="950" b="1" spc="5" dirty="0">
                <a:latin typeface="Times New Roman"/>
                <a:cs typeface="Times New Roman"/>
              </a:rPr>
              <a:t>II </a:t>
            </a:r>
            <a:r>
              <a:rPr sz="950" b="1" spc="10" dirty="0">
                <a:latin typeface="Times New Roman"/>
                <a:cs typeface="Times New Roman"/>
              </a:rPr>
              <a:t>2014:	9.000	</a:t>
            </a:r>
            <a:r>
              <a:rPr sz="1425" b="1" spc="15" baseline="-26315" dirty="0">
                <a:latin typeface="Times New Roman"/>
                <a:cs typeface="Times New Roman"/>
              </a:rPr>
              <a:t>da pag.</a:t>
            </a:r>
            <a:r>
              <a:rPr sz="1425" b="1" spc="307" baseline="-26315" dirty="0">
                <a:latin typeface="Times New Roman"/>
                <a:cs typeface="Times New Roman"/>
              </a:rPr>
              <a:t> </a:t>
            </a:r>
            <a:r>
              <a:rPr sz="1425" b="1" spc="15" baseline="-26315" dirty="0">
                <a:latin typeface="Times New Roman"/>
                <a:cs typeface="Times New Roman"/>
              </a:rPr>
              <a:t>11</a:t>
            </a:r>
            <a:endParaRPr sz="1425" baseline="-26315">
              <a:latin typeface="Times New Roman"/>
              <a:cs typeface="Times New Roman"/>
            </a:endParaRPr>
          </a:p>
          <a:p>
            <a:pPr marL="19050">
              <a:lnSpc>
                <a:spcPct val="100000"/>
              </a:lnSpc>
              <a:spcBef>
                <a:spcPts val="95"/>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330200" y="10135869"/>
            <a:ext cx="1069848" cy="4572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9" name="object 9"/>
          <p:cNvSpPr/>
          <p:nvPr/>
        </p:nvSpPr>
        <p:spPr>
          <a:xfrm>
            <a:off x="2484120" y="2097023"/>
            <a:ext cx="634365" cy="104139"/>
          </a:xfrm>
          <a:custGeom>
            <a:avLst/>
            <a:gdLst/>
            <a:ahLst/>
            <a:cxnLst/>
            <a:rect l="l" t="t" r="r" b="b"/>
            <a:pathLst>
              <a:path w="634364" h="104139">
                <a:moveTo>
                  <a:pt x="0" y="104140"/>
                </a:moveTo>
                <a:lnTo>
                  <a:pt x="633983" y="104140"/>
                </a:lnTo>
                <a:lnTo>
                  <a:pt x="633983" y="0"/>
                </a:lnTo>
                <a:lnTo>
                  <a:pt x="0" y="0"/>
                </a:lnTo>
                <a:lnTo>
                  <a:pt x="0" y="104140"/>
                </a:lnTo>
                <a:close/>
              </a:path>
            </a:pathLst>
          </a:custGeom>
          <a:solidFill>
            <a:srgbClr val="BADBBA"/>
          </a:solidFill>
        </p:spPr>
        <p:txBody>
          <a:bodyPr wrap="square" lIns="0" tIns="0" rIns="0" bIns="0" rtlCol="0"/>
          <a:lstStyle/>
          <a:p>
            <a:endParaRPr/>
          </a:p>
        </p:txBody>
      </p:sp>
      <p:sp>
        <p:nvSpPr>
          <p:cNvPr id="10" name="object 10"/>
          <p:cNvSpPr/>
          <p:nvPr/>
        </p:nvSpPr>
        <p:spPr>
          <a:xfrm>
            <a:off x="3139439" y="2097023"/>
            <a:ext cx="436245" cy="104139"/>
          </a:xfrm>
          <a:custGeom>
            <a:avLst/>
            <a:gdLst/>
            <a:ahLst/>
            <a:cxnLst/>
            <a:rect l="l" t="t" r="r" b="b"/>
            <a:pathLst>
              <a:path w="436245" h="104139">
                <a:moveTo>
                  <a:pt x="0" y="104140"/>
                </a:moveTo>
                <a:lnTo>
                  <a:pt x="435863" y="104140"/>
                </a:lnTo>
                <a:lnTo>
                  <a:pt x="435863" y="0"/>
                </a:lnTo>
                <a:lnTo>
                  <a:pt x="0" y="0"/>
                </a:lnTo>
                <a:lnTo>
                  <a:pt x="0" y="104140"/>
                </a:lnTo>
                <a:close/>
              </a:path>
            </a:pathLst>
          </a:custGeom>
          <a:solidFill>
            <a:srgbClr val="BADBBA"/>
          </a:solidFill>
        </p:spPr>
        <p:txBody>
          <a:bodyPr wrap="square" lIns="0" tIns="0" rIns="0" bIns="0" rtlCol="0"/>
          <a:lstStyle/>
          <a:p>
            <a:endParaRPr/>
          </a:p>
        </p:txBody>
      </p:sp>
      <p:sp>
        <p:nvSpPr>
          <p:cNvPr id="11" name="object 11"/>
          <p:cNvSpPr/>
          <p:nvPr/>
        </p:nvSpPr>
        <p:spPr>
          <a:xfrm>
            <a:off x="3596640" y="2093976"/>
            <a:ext cx="375285" cy="107314"/>
          </a:xfrm>
          <a:custGeom>
            <a:avLst/>
            <a:gdLst/>
            <a:ahLst/>
            <a:cxnLst/>
            <a:rect l="l" t="t" r="r" b="b"/>
            <a:pathLst>
              <a:path w="375285" h="107314">
                <a:moveTo>
                  <a:pt x="0" y="107188"/>
                </a:moveTo>
                <a:lnTo>
                  <a:pt x="374903" y="107188"/>
                </a:lnTo>
                <a:lnTo>
                  <a:pt x="374903" y="0"/>
                </a:lnTo>
                <a:lnTo>
                  <a:pt x="0" y="0"/>
                </a:lnTo>
                <a:lnTo>
                  <a:pt x="0" y="107188"/>
                </a:lnTo>
                <a:close/>
              </a:path>
            </a:pathLst>
          </a:custGeom>
          <a:solidFill>
            <a:srgbClr val="BADBBA"/>
          </a:solidFill>
        </p:spPr>
        <p:txBody>
          <a:bodyPr wrap="square" lIns="0" tIns="0" rIns="0" bIns="0" rtlCol="0"/>
          <a:lstStyle/>
          <a:p>
            <a:endParaRPr/>
          </a:p>
        </p:txBody>
      </p:sp>
      <p:sp>
        <p:nvSpPr>
          <p:cNvPr id="12" name="object 12"/>
          <p:cNvSpPr/>
          <p:nvPr/>
        </p:nvSpPr>
        <p:spPr>
          <a:xfrm>
            <a:off x="2484120" y="2194560"/>
            <a:ext cx="634365" cy="12700"/>
          </a:xfrm>
          <a:custGeom>
            <a:avLst/>
            <a:gdLst/>
            <a:ahLst/>
            <a:cxnLst/>
            <a:rect l="l" t="t" r="r" b="b"/>
            <a:pathLst>
              <a:path w="634364" h="12700">
                <a:moveTo>
                  <a:pt x="0" y="12700"/>
                </a:moveTo>
                <a:lnTo>
                  <a:pt x="633983" y="12700"/>
                </a:lnTo>
                <a:lnTo>
                  <a:pt x="633983" y="0"/>
                </a:lnTo>
                <a:lnTo>
                  <a:pt x="0" y="0"/>
                </a:lnTo>
                <a:lnTo>
                  <a:pt x="0" y="12700"/>
                </a:lnTo>
                <a:close/>
              </a:path>
            </a:pathLst>
          </a:custGeom>
          <a:solidFill>
            <a:srgbClr val="007F00"/>
          </a:solidFill>
        </p:spPr>
        <p:txBody>
          <a:bodyPr wrap="square" lIns="0" tIns="0" rIns="0" bIns="0" rtlCol="0"/>
          <a:lstStyle/>
          <a:p>
            <a:endParaRPr/>
          </a:p>
        </p:txBody>
      </p:sp>
      <p:sp>
        <p:nvSpPr>
          <p:cNvPr id="13" name="object 13"/>
          <p:cNvSpPr/>
          <p:nvPr/>
        </p:nvSpPr>
        <p:spPr>
          <a:xfrm>
            <a:off x="3139439" y="2194560"/>
            <a:ext cx="436245" cy="12700"/>
          </a:xfrm>
          <a:custGeom>
            <a:avLst/>
            <a:gdLst/>
            <a:ahLst/>
            <a:cxnLst/>
            <a:rect l="l" t="t" r="r" b="b"/>
            <a:pathLst>
              <a:path w="436245" h="12700">
                <a:moveTo>
                  <a:pt x="0" y="12700"/>
                </a:moveTo>
                <a:lnTo>
                  <a:pt x="435863" y="12700"/>
                </a:lnTo>
                <a:lnTo>
                  <a:pt x="435863" y="0"/>
                </a:lnTo>
                <a:lnTo>
                  <a:pt x="0" y="0"/>
                </a:lnTo>
                <a:lnTo>
                  <a:pt x="0" y="12700"/>
                </a:lnTo>
                <a:close/>
              </a:path>
            </a:pathLst>
          </a:custGeom>
          <a:solidFill>
            <a:srgbClr val="007F00"/>
          </a:solidFill>
        </p:spPr>
        <p:txBody>
          <a:bodyPr wrap="square" lIns="0" tIns="0" rIns="0" bIns="0" rtlCol="0"/>
          <a:lstStyle/>
          <a:p>
            <a:endParaRPr/>
          </a:p>
        </p:txBody>
      </p:sp>
      <p:sp>
        <p:nvSpPr>
          <p:cNvPr id="14" name="object 14"/>
          <p:cNvSpPr/>
          <p:nvPr/>
        </p:nvSpPr>
        <p:spPr>
          <a:xfrm>
            <a:off x="3596640" y="2194560"/>
            <a:ext cx="375285" cy="12700"/>
          </a:xfrm>
          <a:custGeom>
            <a:avLst/>
            <a:gdLst/>
            <a:ahLst/>
            <a:cxnLst/>
            <a:rect l="l" t="t" r="r" b="b"/>
            <a:pathLst>
              <a:path w="375285" h="12700">
                <a:moveTo>
                  <a:pt x="0" y="12700"/>
                </a:moveTo>
                <a:lnTo>
                  <a:pt x="374903" y="12700"/>
                </a:lnTo>
                <a:lnTo>
                  <a:pt x="374903" y="0"/>
                </a:lnTo>
                <a:lnTo>
                  <a:pt x="0" y="0"/>
                </a:lnTo>
                <a:lnTo>
                  <a:pt x="0" y="12700"/>
                </a:lnTo>
                <a:close/>
              </a:path>
            </a:pathLst>
          </a:custGeom>
          <a:solidFill>
            <a:srgbClr val="007F00"/>
          </a:solidFill>
        </p:spPr>
        <p:txBody>
          <a:bodyPr wrap="square" lIns="0" tIns="0" rIns="0" bIns="0" rtlCol="0"/>
          <a:lstStyle/>
          <a:p>
            <a:endParaRPr/>
          </a:p>
        </p:txBody>
      </p:sp>
      <p:sp>
        <p:nvSpPr>
          <p:cNvPr id="15" name="object 15"/>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6" name="object 16"/>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a:t>
            </a:r>
            <a:endParaRPr sz="1200">
              <a:latin typeface="Arial"/>
              <a:cs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28517" y="660400"/>
            <a:ext cx="1322133" cy="64655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29452" y="1387094"/>
            <a:ext cx="1520455" cy="553872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878879" cy="131656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12/2012:</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14.417</a:t>
            </a:r>
            <a:r>
              <a:rPr sz="950" b="1" dirty="0">
                <a:latin typeface="Times New Roman"/>
                <a:cs typeface="Times New Roman"/>
              </a:rPr>
              <a:t>	</a:t>
            </a:r>
            <a:r>
              <a:rPr sz="1425" b="1" spc="15" baseline="17543" dirty="0">
                <a:latin typeface="Times New Roman"/>
                <a:cs typeface="Times New Roman"/>
              </a:rPr>
              <a:t>17-MAR-2015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144.000	</a:t>
            </a:r>
            <a:r>
              <a:rPr sz="950" b="1" spc="10" dirty="0">
                <a:latin typeface="Times New Roman"/>
                <a:cs typeface="Times New Roman"/>
              </a:rPr>
              <a:t>Dir. Resp.:  Giuseppe</a:t>
            </a:r>
            <a:r>
              <a:rPr sz="950" b="1" spc="20" dirty="0">
                <a:latin typeface="Times New Roman"/>
                <a:cs typeface="Times New Roman"/>
              </a:rPr>
              <a:t> </a:t>
            </a:r>
            <a:r>
              <a:rPr sz="950" b="1" spc="10" dirty="0">
                <a:latin typeface="Times New Roman"/>
                <a:cs typeface="Times New Roman"/>
              </a:rPr>
              <a:t>De Tomaso	</a:t>
            </a:r>
            <a:r>
              <a:rPr sz="1425" b="1" spc="15" baseline="8771" dirty="0">
                <a:latin typeface="Times New Roman"/>
                <a:cs typeface="Times New Roman"/>
              </a:rPr>
              <a:t>da pag.</a:t>
            </a:r>
            <a:r>
              <a:rPr sz="1425" b="1" spc="315" baseline="8771" dirty="0">
                <a:latin typeface="Times New Roman"/>
                <a:cs typeface="Times New Roman"/>
              </a:rPr>
              <a:t> </a:t>
            </a:r>
            <a:r>
              <a:rPr sz="1425" b="1" spc="15" baseline="8771" dirty="0">
                <a:latin typeface="Times New Roman"/>
                <a:cs typeface="Times New Roman"/>
              </a:rPr>
              <a:t>17</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3073400" y="22859"/>
            <a:ext cx="1670303" cy="21335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3886200" y="661416"/>
            <a:ext cx="546100" cy="186690"/>
          </a:xfrm>
          <a:custGeom>
            <a:avLst/>
            <a:gdLst/>
            <a:ahLst/>
            <a:cxnLst/>
            <a:rect l="l" t="t" r="r" b="b"/>
            <a:pathLst>
              <a:path w="546100" h="186690">
                <a:moveTo>
                  <a:pt x="0" y="186435"/>
                </a:moveTo>
                <a:lnTo>
                  <a:pt x="545591" y="186435"/>
                </a:lnTo>
                <a:lnTo>
                  <a:pt x="545591" y="0"/>
                </a:lnTo>
                <a:lnTo>
                  <a:pt x="0" y="0"/>
                </a:lnTo>
                <a:lnTo>
                  <a:pt x="0" y="186435"/>
                </a:lnTo>
                <a:close/>
              </a:path>
            </a:pathLst>
          </a:custGeom>
          <a:solidFill>
            <a:srgbClr val="BADBBA"/>
          </a:solidFill>
        </p:spPr>
        <p:txBody>
          <a:bodyPr wrap="square" lIns="0" tIns="0" rIns="0" bIns="0" rtlCol="0"/>
          <a:lstStyle/>
          <a:p>
            <a:endParaRPr/>
          </a:p>
        </p:txBody>
      </p:sp>
      <p:sp>
        <p:nvSpPr>
          <p:cNvPr id="11" name="object 11"/>
          <p:cNvSpPr/>
          <p:nvPr/>
        </p:nvSpPr>
        <p:spPr>
          <a:xfrm>
            <a:off x="3846576" y="1731264"/>
            <a:ext cx="381000" cy="104139"/>
          </a:xfrm>
          <a:custGeom>
            <a:avLst/>
            <a:gdLst/>
            <a:ahLst/>
            <a:cxnLst/>
            <a:rect l="l" t="t" r="r" b="b"/>
            <a:pathLst>
              <a:path w="381000" h="104139">
                <a:moveTo>
                  <a:pt x="0" y="104140"/>
                </a:moveTo>
                <a:lnTo>
                  <a:pt x="381000" y="104140"/>
                </a:lnTo>
                <a:lnTo>
                  <a:pt x="381000" y="0"/>
                </a:lnTo>
                <a:lnTo>
                  <a:pt x="0" y="0"/>
                </a:lnTo>
                <a:lnTo>
                  <a:pt x="0" y="104140"/>
                </a:lnTo>
                <a:close/>
              </a:path>
            </a:pathLst>
          </a:custGeom>
          <a:solidFill>
            <a:srgbClr val="BADBBA"/>
          </a:solidFill>
        </p:spPr>
        <p:txBody>
          <a:bodyPr wrap="square" lIns="0" tIns="0" rIns="0" bIns="0" rtlCol="0"/>
          <a:lstStyle/>
          <a:p>
            <a:endParaRPr/>
          </a:p>
        </p:txBody>
      </p:sp>
      <p:sp>
        <p:nvSpPr>
          <p:cNvPr id="12" name="object 12"/>
          <p:cNvSpPr/>
          <p:nvPr/>
        </p:nvSpPr>
        <p:spPr>
          <a:xfrm>
            <a:off x="3029711" y="3352800"/>
            <a:ext cx="381000" cy="104139"/>
          </a:xfrm>
          <a:custGeom>
            <a:avLst/>
            <a:gdLst/>
            <a:ahLst/>
            <a:cxnLst/>
            <a:rect l="l" t="t" r="r" b="b"/>
            <a:pathLst>
              <a:path w="381000" h="104139">
                <a:moveTo>
                  <a:pt x="0" y="104140"/>
                </a:moveTo>
                <a:lnTo>
                  <a:pt x="381000" y="104140"/>
                </a:lnTo>
                <a:lnTo>
                  <a:pt x="381000" y="0"/>
                </a:lnTo>
                <a:lnTo>
                  <a:pt x="0" y="0"/>
                </a:lnTo>
                <a:lnTo>
                  <a:pt x="0" y="104140"/>
                </a:lnTo>
                <a:close/>
              </a:path>
            </a:pathLst>
          </a:custGeom>
          <a:solidFill>
            <a:srgbClr val="BADBBA"/>
          </a:solidFill>
        </p:spPr>
        <p:txBody>
          <a:bodyPr wrap="square" lIns="0" tIns="0" rIns="0" bIns="0" rtlCol="0"/>
          <a:lstStyle/>
          <a:p>
            <a:endParaRPr/>
          </a:p>
        </p:txBody>
      </p:sp>
      <p:sp>
        <p:nvSpPr>
          <p:cNvPr id="13" name="object 13"/>
          <p:cNvSpPr/>
          <p:nvPr/>
        </p:nvSpPr>
        <p:spPr>
          <a:xfrm>
            <a:off x="3886200" y="841247"/>
            <a:ext cx="546100" cy="12700"/>
          </a:xfrm>
          <a:custGeom>
            <a:avLst/>
            <a:gdLst/>
            <a:ahLst/>
            <a:cxnLst/>
            <a:rect l="l" t="t" r="r" b="b"/>
            <a:pathLst>
              <a:path w="546100" h="12700">
                <a:moveTo>
                  <a:pt x="0" y="12700"/>
                </a:moveTo>
                <a:lnTo>
                  <a:pt x="545591" y="12700"/>
                </a:lnTo>
                <a:lnTo>
                  <a:pt x="545591" y="0"/>
                </a:lnTo>
                <a:lnTo>
                  <a:pt x="0" y="0"/>
                </a:lnTo>
                <a:lnTo>
                  <a:pt x="0" y="12700"/>
                </a:lnTo>
                <a:close/>
              </a:path>
            </a:pathLst>
          </a:custGeom>
          <a:solidFill>
            <a:srgbClr val="007F00"/>
          </a:solidFill>
        </p:spPr>
        <p:txBody>
          <a:bodyPr wrap="square" lIns="0" tIns="0" rIns="0" bIns="0" rtlCol="0"/>
          <a:lstStyle/>
          <a:p>
            <a:endParaRPr/>
          </a:p>
        </p:txBody>
      </p:sp>
      <p:sp>
        <p:nvSpPr>
          <p:cNvPr id="14" name="object 14"/>
          <p:cNvSpPr/>
          <p:nvPr/>
        </p:nvSpPr>
        <p:spPr>
          <a:xfrm>
            <a:off x="3846576" y="1828800"/>
            <a:ext cx="381000" cy="12700"/>
          </a:xfrm>
          <a:custGeom>
            <a:avLst/>
            <a:gdLst/>
            <a:ahLst/>
            <a:cxnLst/>
            <a:rect l="l" t="t" r="r" b="b"/>
            <a:pathLst>
              <a:path w="381000" h="12700">
                <a:moveTo>
                  <a:pt x="0" y="12700"/>
                </a:moveTo>
                <a:lnTo>
                  <a:pt x="381000" y="12700"/>
                </a:lnTo>
                <a:lnTo>
                  <a:pt x="381000" y="0"/>
                </a:lnTo>
                <a:lnTo>
                  <a:pt x="0" y="0"/>
                </a:lnTo>
                <a:lnTo>
                  <a:pt x="0" y="12700"/>
                </a:lnTo>
                <a:close/>
              </a:path>
            </a:pathLst>
          </a:custGeom>
          <a:solidFill>
            <a:srgbClr val="007F00"/>
          </a:solidFill>
        </p:spPr>
        <p:txBody>
          <a:bodyPr wrap="square" lIns="0" tIns="0" rIns="0" bIns="0" rtlCol="0"/>
          <a:lstStyle/>
          <a:p>
            <a:endParaRPr/>
          </a:p>
        </p:txBody>
      </p:sp>
      <p:sp>
        <p:nvSpPr>
          <p:cNvPr id="15" name="object 15"/>
          <p:cNvSpPr/>
          <p:nvPr/>
        </p:nvSpPr>
        <p:spPr>
          <a:xfrm>
            <a:off x="3029711" y="3450335"/>
            <a:ext cx="381000" cy="12700"/>
          </a:xfrm>
          <a:custGeom>
            <a:avLst/>
            <a:gdLst/>
            <a:ahLst/>
            <a:cxnLst/>
            <a:rect l="l" t="t" r="r" b="b"/>
            <a:pathLst>
              <a:path w="381000" h="12700">
                <a:moveTo>
                  <a:pt x="0" y="12700"/>
                </a:moveTo>
                <a:lnTo>
                  <a:pt x="381000" y="12700"/>
                </a:lnTo>
                <a:lnTo>
                  <a:pt x="381000" y="0"/>
                </a:lnTo>
                <a:lnTo>
                  <a:pt x="0" y="0"/>
                </a:lnTo>
                <a:lnTo>
                  <a:pt x="0" y="12700"/>
                </a:lnTo>
                <a:close/>
              </a:path>
            </a:pathLst>
          </a:custGeom>
          <a:solidFill>
            <a:srgbClr val="007F00"/>
          </a:solidFill>
        </p:spPr>
        <p:txBody>
          <a:bodyPr wrap="square" lIns="0" tIns="0" rIns="0" bIns="0" rtlCol="0"/>
          <a:lstStyle/>
          <a:p>
            <a:endParaRPr/>
          </a:p>
        </p:txBody>
      </p:sp>
      <p:sp>
        <p:nvSpPr>
          <p:cNvPr id="16" name="object 16"/>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7" name="object 17"/>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3</a:t>
            </a:r>
            <a:endParaRPr sz="1200">
              <a:latin typeface="Arial"/>
              <a:cs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125597" y="660400"/>
            <a:ext cx="1327886" cy="41186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71364" y="1150356"/>
            <a:ext cx="1438407" cy="191722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27705" cy="129218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p:nvPr/>
        </p:nvSpPr>
        <p:spPr>
          <a:xfrm>
            <a:off x="2809875" y="29844"/>
            <a:ext cx="2154936" cy="24384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666750" y="115569"/>
            <a:ext cx="6305550" cy="375285"/>
          </a:xfrm>
          <a:prstGeom prst="rect">
            <a:avLst/>
          </a:prstGeom>
        </p:spPr>
        <p:txBody>
          <a:bodyPr vert="horz" wrap="square" lIns="0" tIns="0" rIns="0" bIns="0" rtlCol="0">
            <a:spAutoFit/>
          </a:bodyPr>
          <a:lstStyle/>
          <a:p>
            <a:pPr algn="r">
              <a:lnSpc>
                <a:spcPts val="1060"/>
              </a:lnSpc>
            </a:pPr>
            <a:r>
              <a:rPr sz="950" b="1" spc="10" dirty="0">
                <a:latin typeface="Times New Roman"/>
                <a:cs typeface="Times New Roman"/>
              </a:rPr>
              <a:t>17-MAR-2015</a:t>
            </a:r>
            <a:endParaRPr sz="950">
              <a:latin typeface="Times New Roman"/>
              <a:cs typeface="Times New Roman"/>
            </a:endParaRPr>
          </a:p>
          <a:p>
            <a:pPr>
              <a:lnSpc>
                <a:spcPct val="100000"/>
              </a:lnSpc>
              <a:spcBef>
                <a:spcPts val="750"/>
              </a:spcBef>
              <a:tabLst>
                <a:tab pos="1151890" algn="l"/>
                <a:tab pos="2628265" algn="l"/>
                <a:tab pos="5619115" algn="l"/>
              </a:tabLst>
            </a:pPr>
            <a:r>
              <a:rPr sz="800" b="1" spc="10" dirty="0">
                <a:latin typeface="Times New Roman"/>
                <a:cs typeface="Times New Roman"/>
              </a:rPr>
              <a:t>Diffusione:</a:t>
            </a:r>
            <a:r>
              <a:rPr sz="800" b="1" spc="5" dirty="0">
                <a:latin typeface="Times New Roman"/>
                <a:cs typeface="Times New Roman"/>
              </a:rPr>
              <a:t> </a:t>
            </a:r>
            <a:r>
              <a:rPr sz="800" b="1" spc="10" dirty="0">
                <a:latin typeface="Times New Roman"/>
                <a:cs typeface="Times New Roman"/>
              </a:rPr>
              <a:t>n.d.	Lettori:</a:t>
            </a:r>
            <a:r>
              <a:rPr sz="800" b="1" spc="5" dirty="0">
                <a:latin typeface="Times New Roman"/>
                <a:cs typeface="Times New Roman"/>
              </a:rPr>
              <a:t> </a:t>
            </a:r>
            <a:r>
              <a:rPr sz="800" b="1" spc="10" dirty="0">
                <a:latin typeface="Times New Roman"/>
                <a:cs typeface="Times New Roman"/>
              </a:rPr>
              <a:t>n.d.	Direttore:  </a:t>
            </a:r>
            <a:r>
              <a:rPr sz="800" b="1" spc="15" dirty="0">
                <a:latin typeface="Times New Roman"/>
                <a:cs typeface="Times New Roman"/>
              </a:rPr>
              <a:t>Tommaso</a:t>
            </a:r>
            <a:r>
              <a:rPr sz="800" b="1" spc="10" dirty="0">
                <a:latin typeface="Times New Roman"/>
                <a:cs typeface="Times New Roman"/>
              </a:rPr>
              <a:t> Cerno	</a:t>
            </a:r>
            <a:r>
              <a:rPr sz="950" b="1" spc="10" dirty="0">
                <a:latin typeface="Times New Roman"/>
                <a:cs typeface="Times New Roman"/>
              </a:rPr>
              <a:t>da pag.</a:t>
            </a:r>
            <a:r>
              <a:rPr sz="950" b="1" spc="204" dirty="0">
                <a:latin typeface="Times New Roman"/>
                <a:cs typeface="Times New Roman"/>
              </a:rPr>
              <a:t> </a:t>
            </a:r>
            <a:r>
              <a:rPr sz="950" b="1" spc="10" dirty="0">
                <a:latin typeface="Times New Roman"/>
                <a:cs typeface="Times New Roman"/>
              </a:rPr>
              <a:t>34</a:t>
            </a:r>
            <a:endParaRPr sz="950">
              <a:latin typeface="Times New Roman"/>
              <a:cs typeface="Times New Roman"/>
            </a:endParaRPr>
          </a:p>
        </p:txBody>
      </p:sp>
      <p:sp>
        <p:nvSpPr>
          <p:cNvPr id="8" name="object 8"/>
          <p:cNvSpPr/>
          <p:nvPr/>
        </p:nvSpPr>
        <p:spPr>
          <a:xfrm>
            <a:off x="0" y="0"/>
            <a:ext cx="7594600" cy="10693400"/>
          </a:xfrm>
          <a:custGeom>
            <a:avLst/>
            <a:gdLst/>
            <a:ahLst/>
            <a:cxnLst/>
            <a:rect l="l" t="t" r="r" b="b"/>
            <a:pathLst>
              <a:path w="7594600" h="10693400">
                <a:moveTo>
                  <a:pt x="0" y="10693400"/>
                </a:moveTo>
                <a:lnTo>
                  <a:pt x="7594600" y="10693400"/>
                </a:lnTo>
                <a:lnTo>
                  <a:pt x="7594600" y="0"/>
                </a:lnTo>
                <a:lnTo>
                  <a:pt x="0" y="0"/>
                </a:lnTo>
                <a:lnTo>
                  <a:pt x="0" y="10693400"/>
                </a:lnTo>
                <a:close/>
              </a:path>
            </a:pathLst>
          </a:custGeom>
          <a:solidFill>
            <a:srgbClr val="FFFFFF"/>
          </a:solidFill>
        </p:spPr>
        <p:txBody>
          <a:bodyPr wrap="square" lIns="0" tIns="0" rIns="0" bIns="0" rtlCol="0"/>
          <a:lstStyle/>
          <a:p>
            <a:endParaRPr/>
          </a:p>
        </p:txBody>
      </p:sp>
      <p:sp>
        <p:nvSpPr>
          <p:cNvPr id="9" name="object 9"/>
          <p:cNvSpPr/>
          <p:nvPr/>
        </p:nvSpPr>
        <p:spPr>
          <a:xfrm>
            <a:off x="3858767" y="2840735"/>
            <a:ext cx="268605" cy="98425"/>
          </a:xfrm>
          <a:custGeom>
            <a:avLst/>
            <a:gdLst/>
            <a:ahLst/>
            <a:cxnLst/>
            <a:rect l="l" t="t" r="r" b="b"/>
            <a:pathLst>
              <a:path w="268604" h="98425">
                <a:moveTo>
                  <a:pt x="0" y="98044"/>
                </a:moveTo>
                <a:lnTo>
                  <a:pt x="268224" y="98044"/>
                </a:lnTo>
                <a:lnTo>
                  <a:pt x="268224" y="0"/>
                </a:lnTo>
                <a:lnTo>
                  <a:pt x="0" y="0"/>
                </a:lnTo>
                <a:lnTo>
                  <a:pt x="0" y="98044"/>
                </a:lnTo>
                <a:close/>
              </a:path>
            </a:pathLst>
          </a:custGeom>
          <a:solidFill>
            <a:srgbClr val="BADBBA"/>
          </a:solidFill>
        </p:spPr>
        <p:txBody>
          <a:bodyPr wrap="square" lIns="0" tIns="0" rIns="0" bIns="0" rtlCol="0"/>
          <a:lstStyle/>
          <a:p>
            <a:endParaRPr/>
          </a:p>
        </p:txBody>
      </p:sp>
      <p:sp>
        <p:nvSpPr>
          <p:cNvPr id="10" name="object 10"/>
          <p:cNvSpPr/>
          <p:nvPr/>
        </p:nvSpPr>
        <p:spPr>
          <a:xfrm>
            <a:off x="4194047" y="2831592"/>
            <a:ext cx="0" cy="104139"/>
          </a:xfrm>
          <a:custGeom>
            <a:avLst/>
            <a:gdLst/>
            <a:ahLst/>
            <a:cxnLst/>
            <a:rect l="l" t="t" r="r" b="b"/>
            <a:pathLst>
              <a:path h="104139">
                <a:moveTo>
                  <a:pt x="0" y="0"/>
                </a:moveTo>
                <a:lnTo>
                  <a:pt x="0" y="104140"/>
                </a:lnTo>
              </a:path>
            </a:pathLst>
          </a:custGeom>
          <a:ln w="79248">
            <a:solidFill>
              <a:srgbClr val="BADBBA"/>
            </a:solidFill>
          </a:ln>
        </p:spPr>
        <p:txBody>
          <a:bodyPr wrap="square" lIns="0" tIns="0" rIns="0" bIns="0" rtlCol="0"/>
          <a:lstStyle/>
          <a:p>
            <a:endParaRPr/>
          </a:p>
        </p:txBody>
      </p:sp>
      <p:sp>
        <p:nvSpPr>
          <p:cNvPr id="11" name="object 11"/>
          <p:cNvSpPr/>
          <p:nvPr/>
        </p:nvSpPr>
        <p:spPr>
          <a:xfrm>
            <a:off x="3075432" y="2953511"/>
            <a:ext cx="469900" cy="125730"/>
          </a:xfrm>
          <a:custGeom>
            <a:avLst/>
            <a:gdLst/>
            <a:ahLst/>
            <a:cxnLst/>
            <a:rect l="l" t="t" r="r" b="b"/>
            <a:pathLst>
              <a:path w="469900" h="125730">
                <a:moveTo>
                  <a:pt x="0" y="125475"/>
                </a:moveTo>
                <a:lnTo>
                  <a:pt x="469392" y="125475"/>
                </a:lnTo>
                <a:lnTo>
                  <a:pt x="469392" y="0"/>
                </a:lnTo>
                <a:lnTo>
                  <a:pt x="0" y="0"/>
                </a:lnTo>
                <a:lnTo>
                  <a:pt x="0" y="125475"/>
                </a:lnTo>
                <a:close/>
              </a:path>
            </a:pathLst>
          </a:custGeom>
          <a:solidFill>
            <a:srgbClr val="BADBBA"/>
          </a:solidFill>
        </p:spPr>
        <p:txBody>
          <a:bodyPr wrap="square" lIns="0" tIns="0" rIns="0" bIns="0" rtlCol="0"/>
          <a:lstStyle/>
          <a:p>
            <a:endParaRPr/>
          </a:p>
        </p:txBody>
      </p:sp>
      <p:sp>
        <p:nvSpPr>
          <p:cNvPr id="12" name="object 12"/>
          <p:cNvSpPr/>
          <p:nvPr/>
        </p:nvSpPr>
        <p:spPr>
          <a:xfrm>
            <a:off x="3569208" y="2953511"/>
            <a:ext cx="140335" cy="104139"/>
          </a:xfrm>
          <a:custGeom>
            <a:avLst/>
            <a:gdLst/>
            <a:ahLst/>
            <a:cxnLst/>
            <a:rect l="l" t="t" r="r" b="b"/>
            <a:pathLst>
              <a:path w="140335" h="104139">
                <a:moveTo>
                  <a:pt x="0" y="104140"/>
                </a:moveTo>
                <a:lnTo>
                  <a:pt x="140208" y="104140"/>
                </a:lnTo>
                <a:lnTo>
                  <a:pt x="140208" y="0"/>
                </a:lnTo>
                <a:lnTo>
                  <a:pt x="0" y="0"/>
                </a:lnTo>
                <a:lnTo>
                  <a:pt x="0" y="104140"/>
                </a:lnTo>
                <a:close/>
              </a:path>
            </a:pathLst>
          </a:custGeom>
          <a:solidFill>
            <a:srgbClr val="BADBBA"/>
          </a:solidFill>
        </p:spPr>
        <p:txBody>
          <a:bodyPr wrap="square" lIns="0" tIns="0" rIns="0" bIns="0" rtlCol="0"/>
          <a:lstStyle/>
          <a:p>
            <a:endParaRPr/>
          </a:p>
        </p:txBody>
      </p:sp>
      <p:sp>
        <p:nvSpPr>
          <p:cNvPr id="13" name="object 13"/>
          <p:cNvSpPr/>
          <p:nvPr/>
        </p:nvSpPr>
        <p:spPr>
          <a:xfrm>
            <a:off x="3745991" y="2953511"/>
            <a:ext cx="238125" cy="104139"/>
          </a:xfrm>
          <a:custGeom>
            <a:avLst/>
            <a:gdLst/>
            <a:ahLst/>
            <a:cxnLst/>
            <a:rect l="l" t="t" r="r" b="b"/>
            <a:pathLst>
              <a:path w="238125" h="104139">
                <a:moveTo>
                  <a:pt x="0" y="104140"/>
                </a:moveTo>
                <a:lnTo>
                  <a:pt x="237743" y="104140"/>
                </a:lnTo>
                <a:lnTo>
                  <a:pt x="237743" y="0"/>
                </a:lnTo>
                <a:lnTo>
                  <a:pt x="0" y="0"/>
                </a:lnTo>
                <a:lnTo>
                  <a:pt x="0" y="104140"/>
                </a:lnTo>
                <a:close/>
              </a:path>
            </a:pathLst>
          </a:custGeom>
          <a:solidFill>
            <a:srgbClr val="BADBBA"/>
          </a:solidFill>
        </p:spPr>
        <p:txBody>
          <a:bodyPr wrap="square" lIns="0" tIns="0" rIns="0" bIns="0" rtlCol="0"/>
          <a:lstStyle/>
          <a:p>
            <a:endParaRPr/>
          </a:p>
        </p:txBody>
      </p:sp>
      <p:sp>
        <p:nvSpPr>
          <p:cNvPr id="14" name="object 14"/>
          <p:cNvSpPr/>
          <p:nvPr/>
        </p:nvSpPr>
        <p:spPr>
          <a:xfrm>
            <a:off x="3858767" y="2932176"/>
            <a:ext cx="268605" cy="12700"/>
          </a:xfrm>
          <a:custGeom>
            <a:avLst/>
            <a:gdLst/>
            <a:ahLst/>
            <a:cxnLst/>
            <a:rect l="l" t="t" r="r" b="b"/>
            <a:pathLst>
              <a:path w="268604" h="12700">
                <a:moveTo>
                  <a:pt x="0" y="12700"/>
                </a:moveTo>
                <a:lnTo>
                  <a:pt x="268224" y="12700"/>
                </a:lnTo>
                <a:lnTo>
                  <a:pt x="268224" y="0"/>
                </a:lnTo>
                <a:lnTo>
                  <a:pt x="0" y="0"/>
                </a:lnTo>
                <a:lnTo>
                  <a:pt x="0" y="12700"/>
                </a:lnTo>
                <a:close/>
              </a:path>
            </a:pathLst>
          </a:custGeom>
          <a:solidFill>
            <a:srgbClr val="007F00"/>
          </a:solidFill>
        </p:spPr>
        <p:txBody>
          <a:bodyPr wrap="square" lIns="0" tIns="0" rIns="0" bIns="0" rtlCol="0"/>
          <a:lstStyle/>
          <a:p>
            <a:endParaRPr/>
          </a:p>
        </p:txBody>
      </p:sp>
      <p:sp>
        <p:nvSpPr>
          <p:cNvPr id="15" name="object 15"/>
          <p:cNvSpPr/>
          <p:nvPr/>
        </p:nvSpPr>
        <p:spPr>
          <a:xfrm>
            <a:off x="4154423" y="2929127"/>
            <a:ext cx="79375" cy="12700"/>
          </a:xfrm>
          <a:custGeom>
            <a:avLst/>
            <a:gdLst/>
            <a:ahLst/>
            <a:cxnLst/>
            <a:rect l="l" t="t" r="r" b="b"/>
            <a:pathLst>
              <a:path w="79375" h="12700">
                <a:moveTo>
                  <a:pt x="0" y="12700"/>
                </a:moveTo>
                <a:lnTo>
                  <a:pt x="79248" y="12700"/>
                </a:lnTo>
                <a:lnTo>
                  <a:pt x="79248" y="0"/>
                </a:lnTo>
                <a:lnTo>
                  <a:pt x="0" y="0"/>
                </a:lnTo>
                <a:lnTo>
                  <a:pt x="0" y="12700"/>
                </a:lnTo>
                <a:close/>
              </a:path>
            </a:pathLst>
          </a:custGeom>
          <a:solidFill>
            <a:srgbClr val="007F00"/>
          </a:solidFill>
        </p:spPr>
        <p:txBody>
          <a:bodyPr wrap="square" lIns="0" tIns="0" rIns="0" bIns="0" rtlCol="0"/>
          <a:lstStyle/>
          <a:p>
            <a:endParaRPr/>
          </a:p>
        </p:txBody>
      </p:sp>
      <p:sp>
        <p:nvSpPr>
          <p:cNvPr id="16" name="object 16"/>
          <p:cNvSpPr/>
          <p:nvPr/>
        </p:nvSpPr>
        <p:spPr>
          <a:xfrm>
            <a:off x="3075432" y="3072383"/>
            <a:ext cx="469900" cy="12700"/>
          </a:xfrm>
          <a:custGeom>
            <a:avLst/>
            <a:gdLst/>
            <a:ahLst/>
            <a:cxnLst/>
            <a:rect l="l" t="t" r="r" b="b"/>
            <a:pathLst>
              <a:path w="469900" h="12700">
                <a:moveTo>
                  <a:pt x="0" y="12700"/>
                </a:moveTo>
                <a:lnTo>
                  <a:pt x="469392" y="12700"/>
                </a:lnTo>
                <a:lnTo>
                  <a:pt x="469392"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3569208" y="3051048"/>
            <a:ext cx="140335" cy="12700"/>
          </a:xfrm>
          <a:custGeom>
            <a:avLst/>
            <a:gdLst/>
            <a:ahLst/>
            <a:cxnLst/>
            <a:rect l="l" t="t" r="r" b="b"/>
            <a:pathLst>
              <a:path w="140335" h="12700">
                <a:moveTo>
                  <a:pt x="0" y="12700"/>
                </a:moveTo>
                <a:lnTo>
                  <a:pt x="140208" y="12700"/>
                </a:lnTo>
                <a:lnTo>
                  <a:pt x="140208"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p:nvPr/>
        </p:nvSpPr>
        <p:spPr>
          <a:xfrm>
            <a:off x="3745991" y="3051048"/>
            <a:ext cx="238125" cy="12700"/>
          </a:xfrm>
          <a:custGeom>
            <a:avLst/>
            <a:gdLst/>
            <a:ahLst/>
            <a:cxnLst/>
            <a:rect l="l" t="t" r="r" b="b"/>
            <a:pathLst>
              <a:path w="238125" h="12700">
                <a:moveTo>
                  <a:pt x="0" y="12700"/>
                </a:moveTo>
                <a:lnTo>
                  <a:pt x="237743" y="12700"/>
                </a:lnTo>
                <a:lnTo>
                  <a:pt x="237743" y="0"/>
                </a:lnTo>
                <a:lnTo>
                  <a:pt x="0" y="0"/>
                </a:lnTo>
                <a:lnTo>
                  <a:pt x="0" y="12700"/>
                </a:lnTo>
                <a:close/>
              </a:path>
            </a:pathLst>
          </a:custGeom>
          <a:solidFill>
            <a:srgbClr val="007F00"/>
          </a:solidFill>
        </p:spPr>
        <p:txBody>
          <a:bodyPr wrap="square" lIns="0" tIns="0" rIns="0" bIns="0" rtlCol="0"/>
          <a:lstStyle/>
          <a:p>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1715770"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spc="-30"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10"/>
              </a:spcBef>
            </a:pPr>
            <a:endParaRPr sz="1500">
              <a:latin typeface="Times New Roman"/>
              <a:cs typeface="Times New Roman"/>
            </a:endParaRPr>
          </a:p>
          <a:p>
            <a:pPr marL="12700" marR="273050">
              <a:lnSpc>
                <a:spcPts val="1839"/>
              </a:lnSpc>
            </a:pPr>
            <a:r>
              <a:rPr sz="1600" b="1" spc="-5" dirty="0">
                <a:latin typeface="Arial"/>
                <a:cs typeface="Arial"/>
              </a:rPr>
              <a:t>MF </a:t>
            </a:r>
            <a:r>
              <a:rPr sz="1600" b="1" spc="-10" dirty="0">
                <a:latin typeface="Arial"/>
                <a:cs typeface="Arial"/>
              </a:rPr>
              <a:t>Dow</a:t>
            </a:r>
            <a:r>
              <a:rPr sz="1600" b="1" spc="-45" dirty="0">
                <a:latin typeface="Arial"/>
                <a:cs typeface="Arial"/>
              </a:rPr>
              <a:t> </a:t>
            </a:r>
            <a:r>
              <a:rPr sz="1600" b="1" spc="-5" dirty="0">
                <a:latin typeface="Arial"/>
                <a:cs typeface="Arial"/>
              </a:rPr>
              <a:t>Jones  17 marzo</a:t>
            </a:r>
            <a:r>
              <a:rPr sz="1600" b="1" spc="-65" dirty="0">
                <a:latin typeface="Arial"/>
                <a:cs typeface="Arial"/>
              </a:rPr>
              <a:t> </a:t>
            </a:r>
            <a:r>
              <a:rPr sz="1600" b="1" dirty="0">
                <a:latin typeface="Arial"/>
                <a:cs typeface="Arial"/>
              </a:rPr>
              <a:t>2015</a:t>
            </a:r>
            <a:endParaRPr sz="1600">
              <a:latin typeface="Arial"/>
              <a:cs typeface="Arial"/>
            </a:endParaRPr>
          </a:p>
          <a:p>
            <a:pPr marL="12700">
              <a:lnSpc>
                <a:spcPct val="100000"/>
              </a:lnSpc>
              <a:spcBef>
                <a:spcPts val="1505"/>
              </a:spcBef>
            </a:pPr>
            <a:r>
              <a:rPr sz="1400" b="1" spc="-5" dirty="0">
                <a:latin typeface="Arial"/>
                <a:cs typeface="Arial"/>
              </a:rPr>
              <a:t>Pagina </a:t>
            </a:r>
            <a:r>
              <a:rPr sz="1400" b="1" dirty="0">
                <a:latin typeface="Arial"/>
                <a:cs typeface="Arial"/>
              </a:rPr>
              <a:t>1 </a:t>
            </a:r>
            <a:r>
              <a:rPr sz="1400" b="1" spc="-5" dirty="0">
                <a:latin typeface="Arial"/>
                <a:cs typeface="Arial"/>
              </a:rPr>
              <a:t>di</a:t>
            </a:r>
            <a:r>
              <a:rPr sz="1400" b="1" spc="-10" dirty="0">
                <a:latin typeface="Arial"/>
                <a:cs typeface="Arial"/>
              </a:rPr>
              <a:t>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706627" y="2853283"/>
            <a:ext cx="5704205" cy="1202690"/>
          </a:xfrm>
          <a:prstGeom prst="rect">
            <a:avLst/>
          </a:prstGeom>
        </p:spPr>
        <p:txBody>
          <a:bodyPr vert="horz" wrap="square" lIns="0" tIns="40005" rIns="0" bIns="0" rtlCol="0">
            <a:spAutoFit/>
          </a:bodyPr>
          <a:lstStyle/>
          <a:p>
            <a:pPr marL="12700">
              <a:lnSpc>
                <a:spcPct val="100000"/>
              </a:lnSpc>
              <a:spcBef>
                <a:spcPts val="315"/>
              </a:spcBef>
            </a:pPr>
            <a:r>
              <a:rPr sz="1100" dirty="0">
                <a:latin typeface="Calibri"/>
                <a:cs typeface="Calibri"/>
              </a:rPr>
              <a:t>MILANO </a:t>
            </a:r>
            <a:r>
              <a:rPr sz="1100" spc="-5" dirty="0">
                <a:latin typeface="Calibri"/>
                <a:cs typeface="Calibri"/>
              </a:rPr>
              <a:t>(MF-DJ)--</a:t>
            </a:r>
            <a:r>
              <a:rPr sz="1100" u="sng" spc="-5" dirty="0">
                <a:solidFill>
                  <a:srgbClr val="1771B1"/>
                </a:solidFill>
                <a:uFill>
                  <a:solidFill>
                    <a:srgbClr val="1771B1"/>
                  </a:solidFill>
                </a:uFill>
                <a:latin typeface="Calibri"/>
                <a:cs typeface="Calibri"/>
                <a:hlinkClick r:id="rId3"/>
              </a:rPr>
              <a:t>B.P.E.Romagna</a:t>
            </a:r>
            <a:r>
              <a:rPr sz="1100" spc="-5" dirty="0">
                <a:solidFill>
                  <a:srgbClr val="1771B1"/>
                </a:solidFill>
                <a:latin typeface="Calibri"/>
                <a:cs typeface="Calibri"/>
              </a:rPr>
              <a:t> </a:t>
            </a:r>
            <a:r>
              <a:rPr sz="1100" spc="-5" dirty="0">
                <a:latin typeface="Calibri"/>
                <a:cs typeface="Calibri"/>
              </a:rPr>
              <a:t>ha aderito </a:t>
            </a:r>
            <a:r>
              <a:rPr sz="1100" dirty="0">
                <a:latin typeface="Calibri"/>
                <a:cs typeface="Calibri"/>
              </a:rPr>
              <a:t>al </a:t>
            </a:r>
            <a:r>
              <a:rPr sz="1100" spc="-5" dirty="0">
                <a:latin typeface="Calibri"/>
                <a:cs typeface="Calibri"/>
              </a:rPr>
              <a:t>Festival </a:t>
            </a:r>
            <a:r>
              <a:rPr sz="1100" dirty="0">
                <a:latin typeface="Calibri"/>
                <a:cs typeface="Calibri"/>
              </a:rPr>
              <a:t>della</a:t>
            </a:r>
            <a:r>
              <a:rPr sz="1100" spc="30" dirty="0">
                <a:latin typeface="Calibri"/>
                <a:cs typeface="Calibri"/>
              </a:rPr>
              <a:t> </a:t>
            </a:r>
            <a:r>
              <a:rPr sz="1100" spc="-5" dirty="0">
                <a:latin typeface="Calibri"/>
                <a:cs typeface="Calibri"/>
              </a:rPr>
              <a:t>Cultura</a:t>
            </a:r>
            <a:endParaRPr sz="1100">
              <a:latin typeface="Calibri"/>
              <a:cs typeface="Calibri"/>
            </a:endParaRPr>
          </a:p>
          <a:p>
            <a:pPr marL="12700" marR="5080">
              <a:lnSpc>
                <a:spcPts val="1550"/>
              </a:lnSpc>
              <a:spcBef>
                <a:spcPts val="75"/>
              </a:spcBef>
            </a:pPr>
            <a:r>
              <a:rPr sz="1100" spc="-5" dirty="0">
                <a:latin typeface="Calibri"/>
                <a:cs typeface="Calibri"/>
              </a:rPr>
              <a:t>Creativa 2015 dal tema 'L'alfabeto del Mondo. </a:t>
            </a:r>
            <a:r>
              <a:rPr sz="1100" dirty="0">
                <a:latin typeface="Calibri"/>
                <a:cs typeface="Calibri"/>
              </a:rPr>
              <a:t>Leggiamo i </a:t>
            </a:r>
            <a:r>
              <a:rPr sz="1100" spc="-5" dirty="0">
                <a:latin typeface="Calibri"/>
                <a:cs typeface="Calibri"/>
              </a:rPr>
              <a:t>segni intorno </a:t>
            </a:r>
            <a:r>
              <a:rPr sz="1100" dirty="0">
                <a:latin typeface="Calibri"/>
                <a:cs typeface="Calibri"/>
              </a:rPr>
              <a:t>a </a:t>
            </a:r>
            <a:r>
              <a:rPr sz="1100" spc="-5" dirty="0">
                <a:latin typeface="Calibri"/>
                <a:cs typeface="Calibri"/>
              </a:rPr>
              <a:t>noi </a:t>
            </a:r>
            <a:r>
              <a:rPr sz="1100" dirty="0">
                <a:latin typeface="Calibri"/>
                <a:cs typeface="Calibri"/>
              </a:rPr>
              <a:t>e </a:t>
            </a:r>
            <a:r>
              <a:rPr sz="1100" spc="-5" dirty="0">
                <a:latin typeface="Calibri"/>
                <a:cs typeface="Calibri"/>
              </a:rPr>
              <a:t>raccontiamo' indetto  dall'Abi. quanto si legge </a:t>
            </a:r>
            <a:r>
              <a:rPr sz="1100" dirty="0">
                <a:latin typeface="Calibri"/>
                <a:cs typeface="Calibri"/>
              </a:rPr>
              <a:t>in </a:t>
            </a:r>
            <a:r>
              <a:rPr sz="1100" spc="-5" dirty="0">
                <a:latin typeface="Calibri"/>
                <a:cs typeface="Calibri"/>
              </a:rPr>
              <a:t>una breve</a:t>
            </a:r>
            <a:r>
              <a:rPr sz="1100" spc="5" dirty="0">
                <a:latin typeface="Calibri"/>
                <a:cs typeface="Calibri"/>
              </a:rPr>
              <a:t> </a:t>
            </a:r>
            <a:r>
              <a:rPr sz="1100" dirty="0">
                <a:latin typeface="Calibri"/>
                <a:cs typeface="Calibri"/>
              </a:rPr>
              <a:t>nota.</a:t>
            </a:r>
            <a:endParaRPr sz="1100">
              <a:latin typeface="Calibri"/>
              <a:cs typeface="Calibri"/>
            </a:endParaRPr>
          </a:p>
          <a:p>
            <a:pPr marL="12700" marR="5203190">
              <a:lnSpc>
                <a:spcPts val="1540"/>
              </a:lnSpc>
              <a:spcBef>
                <a:spcPts val="5"/>
              </a:spcBef>
            </a:pPr>
            <a:r>
              <a:rPr sz="1100" dirty="0">
                <a:latin typeface="Calibri"/>
                <a:cs typeface="Calibri"/>
              </a:rPr>
              <a:t>c</a:t>
            </a:r>
            <a:r>
              <a:rPr sz="1100" spc="-5" dirty="0">
                <a:latin typeface="Calibri"/>
                <a:cs typeface="Calibri"/>
              </a:rPr>
              <a:t>o</a:t>
            </a:r>
            <a:r>
              <a:rPr sz="1100" dirty="0">
                <a:latin typeface="Calibri"/>
                <a:cs typeface="Calibri"/>
              </a:rPr>
              <a:t>m/</a:t>
            </a:r>
            <a:r>
              <a:rPr sz="1100" spc="-15" dirty="0">
                <a:latin typeface="Calibri"/>
                <a:cs typeface="Calibri"/>
              </a:rPr>
              <a:t>c</a:t>
            </a:r>
            <a:r>
              <a:rPr sz="1100" dirty="0">
                <a:latin typeface="Calibri"/>
                <a:cs typeface="Calibri"/>
              </a:rPr>
              <a:t>as  </a:t>
            </a:r>
            <a:r>
              <a:rPr sz="1100" spc="-5" dirty="0">
                <a:latin typeface="Calibri"/>
                <a:cs typeface="Calibri"/>
              </a:rPr>
              <a:t>(fine)</a:t>
            </a:r>
            <a:endParaRPr sz="1100">
              <a:latin typeface="Calibri"/>
              <a:cs typeface="Calibri"/>
            </a:endParaRPr>
          </a:p>
          <a:p>
            <a:pPr marL="12700">
              <a:lnSpc>
                <a:spcPct val="100000"/>
              </a:lnSpc>
              <a:spcBef>
                <a:spcPts val="150"/>
              </a:spcBef>
            </a:pPr>
            <a:r>
              <a:rPr sz="1100" dirty="0">
                <a:latin typeface="Calibri"/>
                <a:cs typeface="Calibri"/>
              </a:rPr>
              <a:t>MF-DJ</a:t>
            </a:r>
            <a:r>
              <a:rPr sz="1100" spc="-10" dirty="0">
                <a:latin typeface="Calibri"/>
                <a:cs typeface="Calibri"/>
              </a:rPr>
              <a:t> </a:t>
            </a:r>
            <a:r>
              <a:rPr sz="1100" spc="-5" dirty="0">
                <a:latin typeface="Calibri"/>
                <a:cs typeface="Calibri"/>
              </a:rPr>
              <a:t>NEWS</a:t>
            </a:r>
            <a:endParaRPr sz="1100">
              <a:latin typeface="Calibri"/>
              <a:cs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24377" y="660374"/>
            <a:ext cx="1549361" cy="99354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36312" y="1851660"/>
            <a:ext cx="1514607" cy="376478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27705" cy="131656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1237615" algn="l"/>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12/2012:</a:t>
            </a:r>
            <a:r>
              <a:rPr sz="950" b="1" dirty="0">
                <a:latin typeface="Times New Roman"/>
                <a:cs typeface="Times New Roman"/>
              </a:rPr>
              <a:t>	</a:t>
            </a:r>
            <a:r>
              <a:rPr sz="950" b="1" spc="10" dirty="0">
                <a:latin typeface="Times New Roman"/>
                <a:cs typeface="Times New Roman"/>
              </a:rPr>
              <a:t>6.156</a:t>
            </a:r>
            <a:r>
              <a:rPr sz="950" b="1" dirty="0">
                <a:latin typeface="Times New Roman"/>
                <a:cs typeface="Times New Roman"/>
              </a:rPr>
              <a:t>	</a:t>
            </a:r>
            <a:r>
              <a:rPr sz="1425" b="1" spc="15" baseline="17543" dirty="0">
                <a:latin typeface="Times New Roman"/>
                <a:cs typeface="Times New Roman"/>
              </a:rPr>
              <a:t>18-MAR-2015</a:t>
            </a:r>
            <a:endParaRPr sz="1425" baseline="17543">
              <a:latin typeface="Times New Roman"/>
              <a:cs typeface="Times New Roman"/>
            </a:endParaRPr>
          </a:p>
          <a:p>
            <a:pPr>
              <a:lnSpc>
                <a:spcPts val="885"/>
              </a:lnSpc>
              <a:spcBef>
                <a:spcPts val="585"/>
              </a:spcBef>
              <a:tabLst>
                <a:tab pos="649605" algn="l"/>
                <a:tab pos="1220470"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46.000	</a:t>
            </a:r>
            <a:r>
              <a:rPr sz="950" b="1" spc="10" dirty="0">
                <a:latin typeface="Times New Roman"/>
                <a:cs typeface="Times New Roman"/>
              </a:rPr>
              <a:t>Dir. Resp.:  Antonio</a:t>
            </a:r>
            <a:r>
              <a:rPr sz="950" b="1" spc="5" dirty="0">
                <a:latin typeface="Times New Roman"/>
                <a:cs typeface="Times New Roman"/>
              </a:rPr>
              <a:t> </a:t>
            </a:r>
            <a:r>
              <a:rPr sz="950" b="1" spc="10" dirty="0">
                <a:latin typeface="Times New Roman"/>
                <a:cs typeface="Times New Roman"/>
              </a:rPr>
              <a:t>Polito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12</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2730500" y="26669"/>
            <a:ext cx="2301240" cy="3048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4133088" y="826008"/>
            <a:ext cx="238125" cy="110489"/>
          </a:xfrm>
          <a:custGeom>
            <a:avLst/>
            <a:gdLst/>
            <a:ahLst/>
            <a:cxnLst/>
            <a:rect l="l" t="t" r="r" b="b"/>
            <a:pathLst>
              <a:path w="238125" h="110490">
                <a:moveTo>
                  <a:pt x="0" y="110235"/>
                </a:moveTo>
                <a:lnTo>
                  <a:pt x="237743" y="110235"/>
                </a:lnTo>
                <a:lnTo>
                  <a:pt x="237743" y="0"/>
                </a:lnTo>
                <a:lnTo>
                  <a:pt x="0" y="0"/>
                </a:lnTo>
                <a:lnTo>
                  <a:pt x="0" y="110235"/>
                </a:lnTo>
                <a:close/>
              </a:path>
            </a:pathLst>
          </a:custGeom>
          <a:solidFill>
            <a:srgbClr val="BADBBA"/>
          </a:solidFill>
        </p:spPr>
        <p:txBody>
          <a:bodyPr wrap="square" lIns="0" tIns="0" rIns="0" bIns="0" rtlCol="0"/>
          <a:lstStyle/>
          <a:p>
            <a:endParaRPr/>
          </a:p>
        </p:txBody>
      </p:sp>
      <p:sp>
        <p:nvSpPr>
          <p:cNvPr id="11" name="object 11"/>
          <p:cNvSpPr/>
          <p:nvPr/>
        </p:nvSpPr>
        <p:spPr>
          <a:xfrm>
            <a:off x="3828288" y="2731007"/>
            <a:ext cx="375285" cy="113664"/>
          </a:xfrm>
          <a:custGeom>
            <a:avLst/>
            <a:gdLst/>
            <a:ahLst/>
            <a:cxnLst/>
            <a:rect l="l" t="t" r="r" b="b"/>
            <a:pathLst>
              <a:path w="375285" h="113664">
                <a:moveTo>
                  <a:pt x="0" y="113283"/>
                </a:moveTo>
                <a:lnTo>
                  <a:pt x="374903" y="113283"/>
                </a:lnTo>
                <a:lnTo>
                  <a:pt x="374903" y="0"/>
                </a:lnTo>
                <a:lnTo>
                  <a:pt x="0" y="0"/>
                </a:lnTo>
                <a:lnTo>
                  <a:pt x="0" y="113283"/>
                </a:lnTo>
                <a:close/>
              </a:path>
            </a:pathLst>
          </a:custGeom>
          <a:solidFill>
            <a:srgbClr val="BADBBA"/>
          </a:solidFill>
        </p:spPr>
        <p:txBody>
          <a:bodyPr wrap="square" lIns="0" tIns="0" rIns="0" bIns="0" rtlCol="0"/>
          <a:lstStyle/>
          <a:p>
            <a:endParaRPr/>
          </a:p>
        </p:txBody>
      </p:sp>
      <p:sp>
        <p:nvSpPr>
          <p:cNvPr id="12" name="object 12"/>
          <p:cNvSpPr/>
          <p:nvPr/>
        </p:nvSpPr>
        <p:spPr>
          <a:xfrm>
            <a:off x="3621023" y="4504944"/>
            <a:ext cx="375285" cy="113664"/>
          </a:xfrm>
          <a:custGeom>
            <a:avLst/>
            <a:gdLst/>
            <a:ahLst/>
            <a:cxnLst/>
            <a:rect l="l" t="t" r="r" b="b"/>
            <a:pathLst>
              <a:path w="375285" h="113664">
                <a:moveTo>
                  <a:pt x="0" y="113284"/>
                </a:moveTo>
                <a:lnTo>
                  <a:pt x="374903" y="113284"/>
                </a:lnTo>
                <a:lnTo>
                  <a:pt x="374903" y="0"/>
                </a:lnTo>
                <a:lnTo>
                  <a:pt x="0" y="0"/>
                </a:lnTo>
                <a:lnTo>
                  <a:pt x="0" y="113284"/>
                </a:lnTo>
                <a:close/>
              </a:path>
            </a:pathLst>
          </a:custGeom>
          <a:solidFill>
            <a:srgbClr val="BADBBA"/>
          </a:solidFill>
        </p:spPr>
        <p:txBody>
          <a:bodyPr wrap="square" lIns="0" tIns="0" rIns="0" bIns="0" rtlCol="0"/>
          <a:lstStyle/>
          <a:p>
            <a:endParaRPr/>
          </a:p>
        </p:txBody>
      </p:sp>
      <p:sp>
        <p:nvSpPr>
          <p:cNvPr id="13" name="object 13"/>
          <p:cNvSpPr/>
          <p:nvPr/>
        </p:nvSpPr>
        <p:spPr>
          <a:xfrm>
            <a:off x="4133088" y="929639"/>
            <a:ext cx="238125" cy="12700"/>
          </a:xfrm>
          <a:custGeom>
            <a:avLst/>
            <a:gdLst/>
            <a:ahLst/>
            <a:cxnLst/>
            <a:rect l="l" t="t" r="r" b="b"/>
            <a:pathLst>
              <a:path w="238125" h="12700">
                <a:moveTo>
                  <a:pt x="0" y="12700"/>
                </a:moveTo>
                <a:lnTo>
                  <a:pt x="237743" y="12700"/>
                </a:lnTo>
                <a:lnTo>
                  <a:pt x="237743" y="0"/>
                </a:lnTo>
                <a:lnTo>
                  <a:pt x="0" y="0"/>
                </a:lnTo>
                <a:lnTo>
                  <a:pt x="0" y="12700"/>
                </a:lnTo>
                <a:close/>
              </a:path>
            </a:pathLst>
          </a:custGeom>
          <a:solidFill>
            <a:srgbClr val="007F00"/>
          </a:solidFill>
        </p:spPr>
        <p:txBody>
          <a:bodyPr wrap="square" lIns="0" tIns="0" rIns="0" bIns="0" rtlCol="0"/>
          <a:lstStyle/>
          <a:p>
            <a:endParaRPr/>
          </a:p>
        </p:txBody>
      </p:sp>
      <p:sp>
        <p:nvSpPr>
          <p:cNvPr id="14" name="object 14"/>
          <p:cNvSpPr/>
          <p:nvPr/>
        </p:nvSpPr>
        <p:spPr>
          <a:xfrm>
            <a:off x="3828288" y="2837688"/>
            <a:ext cx="375285" cy="12700"/>
          </a:xfrm>
          <a:custGeom>
            <a:avLst/>
            <a:gdLst/>
            <a:ahLst/>
            <a:cxnLst/>
            <a:rect l="l" t="t" r="r" b="b"/>
            <a:pathLst>
              <a:path w="375285" h="12700">
                <a:moveTo>
                  <a:pt x="0" y="12700"/>
                </a:moveTo>
                <a:lnTo>
                  <a:pt x="374903" y="12700"/>
                </a:lnTo>
                <a:lnTo>
                  <a:pt x="374903" y="0"/>
                </a:lnTo>
                <a:lnTo>
                  <a:pt x="0" y="0"/>
                </a:lnTo>
                <a:lnTo>
                  <a:pt x="0" y="12700"/>
                </a:lnTo>
                <a:close/>
              </a:path>
            </a:pathLst>
          </a:custGeom>
          <a:solidFill>
            <a:srgbClr val="007F00"/>
          </a:solidFill>
        </p:spPr>
        <p:txBody>
          <a:bodyPr wrap="square" lIns="0" tIns="0" rIns="0" bIns="0" rtlCol="0"/>
          <a:lstStyle/>
          <a:p>
            <a:endParaRPr/>
          </a:p>
        </p:txBody>
      </p:sp>
      <p:sp>
        <p:nvSpPr>
          <p:cNvPr id="15" name="object 15"/>
          <p:cNvSpPr/>
          <p:nvPr/>
        </p:nvSpPr>
        <p:spPr>
          <a:xfrm>
            <a:off x="3621023" y="4611623"/>
            <a:ext cx="375285" cy="12700"/>
          </a:xfrm>
          <a:custGeom>
            <a:avLst/>
            <a:gdLst/>
            <a:ahLst/>
            <a:cxnLst/>
            <a:rect l="l" t="t" r="r" b="b"/>
            <a:pathLst>
              <a:path w="375285" h="12700">
                <a:moveTo>
                  <a:pt x="0" y="12700"/>
                </a:moveTo>
                <a:lnTo>
                  <a:pt x="374903" y="12700"/>
                </a:lnTo>
                <a:lnTo>
                  <a:pt x="374903" y="0"/>
                </a:lnTo>
                <a:lnTo>
                  <a:pt x="0" y="0"/>
                </a:lnTo>
                <a:lnTo>
                  <a:pt x="0" y="12700"/>
                </a:lnTo>
                <a:close/>
              </a:path>
            </a:pathLst>
          </a:custGeom>
          <a:solidFill>
            <a:srgbClr val="007F00"/>
          </a:solidFill>
        </p:spPr>
        <p:txBody>
          <a:bodyPr wrap="square" lIns="0" tIns="0" rIns="0" bIns="0" rtlCol="0"/>
          <a:lstStyle/>
          <a:p>
            <a:endParaRPr/>
          </a:p>
        </p:txBody>
      </p:sp>
      <p:sp>
        <p:nvSpPr>
          <p:cNvPr id="16" name="object 16"/>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7" name="object 17"/>
          <p:cNvSpPr txBox="1"/>
          <p:nvPr/>
        </p:nvSpPr>
        <p:spPr>
          <a:xfrm>
            <a:off x="7120381" y="10401300"/>
            <a:ext cx="1949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12</a:t>
            </a:r>
            <a:endParaRPr sz="1200">
              <a:latin typeface="Arial"/>
              <a:cs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90951" y="660412"/>
            <a:ext cx="1997202" cy="4385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799583" y="1221970"/>
            <a:ext cx="1989842" cy="129378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27705" cy="129218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01/2015:</a:t>
            </a:r>
            <a:r>
              <a:rPr sz="950" b="1" spc="240" dirty="0">
                <a:latin typeface="Times New Roman"/>
                <a:cs typeface="Times New Roman"/>
              </a:rPr>
              <a:t> </a:t>
            </a:r>
            <a:r>
              <a:rPr sz="950" b="1" spc="10" dirty="0">
                <a:latin typeface="Times New Roman"/>
                <a:cs typeface="Times New Roman"/>
              </a:rPr>
              <a:t>11.299</a:t>
            </a:r>
            <a:endParaRPr sz="950">
              <a:latin typeface="Times New Roman"/>
              <a:cs typeface="Times New Roman"/>
            </a:endParaRPr>
          </a:p>
          <a:p>
            <a:pPr>
              <a:lnSpc>
                <a:spcPts val="1130"/>
              </a:lnSpc>
              <a:tabLst>
                <a:tab pos="1237615" algn="l"/>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01/2015:</a:t>
            </a:r>
            <a:r>
              <a:rPr sz="950" b="1" dirty="0">
                <a:latin typeface="Times New Roman"/>
                <a:cs typeface="Times New Roman"/>
              </a:rPr>
              <a:t>	</a:t>
            </a:r>
            <a:r>
              <a:rPr sz="950" b="1" spc="10" dirty="0">
                <a:latin typeface="Times New Roman"/>
                <a:cs typeface="Times New Roman"/>
              </a:rPr>
              <a:t>8.458</a:t>
            </a:r>
            <a:r>
              <a:rPr sz="950" b="1" dirty="0">
                <a:latin typeface="Times New Roman"/>
                <a:cs typeface="Times New Roman"/>
              </a:rPr>
              <a:t>	</a:t>
            </a:r>
            <a:r>
              <a:rPr sz="1425" b="1" spc="15" baseline="17543" dirty="0">
                <a:latin typeface="Times New Roman"/>
                <a:cs typeface="Times New Roman"/>
              </a:rPr>
              <a:t>18-MAR-2015</a:t>
            </a:r>
            <a:endParaRPr sz="1425" baseline="17543">
              <a:latin typeface="Times New Roman"/>
              <a:cs typeface="Times New Roman"/>
            </a:endParaRPr>
          </a:p>
          <a:p>
            <a:pPr>
              <a:lnSpc>
                <a:spcPts val="885"/>
              </a:lnSpc>
              <a:spcBef>
                <a:spcPts val="585"/>
              </a:spcBef>
              <a:tabLst>
                <a:tab pos="618490"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III </a:t>
            </a:r>
            <a:r>
              <a:rPr sz="1425" b="1" spc="15" baseline="35087" dirty="0">
                <a:latin typeface="Times New Roman"/>
                <a:cs typeface="Times New Roman"/>
              </a:rPr>
              <a:t>2014:    124.000	</a:t>
            </a:r>
            <a:r>
              <a:rPr sz="950" b="1" spc="10" dirty="0">
                <a:latin typeface="Times New Roman"/>
                <a:cs typeface="Times New Roman"/>
              </a:rPr>
              <a:t>Dir. Resp.:  Enrico Grazioli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17</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2971800" y="29336"/>
            <a:ext cx="1828800" cy="216407"/>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3383279" y="1816607"/>
            <a:ext cx="356870" cy="107314"/>
          </a:xfrm>
          <a:custGeom>
            <a:avLst/>
            <a:gdLst/>
            <a:ahLst/>
            <a:cxnLst/>
            <a:rect l="l" t="t" r="r" b="b"/>
            <a:pathLst>
              <a:path w="356870" h="107314">
                <a:moveTo>
                  <a:pt x="0" y="107188"/>
                </a:moveTo>
                <a:lnTo>
                  <a:pt x="356615" y="107188"/>
                </a:lnTo>
                <a:lnTo>
                  <a:pt x="356615" y="0"/>
                </a:lnTo>
                <a:lnTo>
                  <a:pt x="0" y="0"/>
                </a:lnTo>
                <a:lnTo>
                  <a:pt x="0" y="107188"/>
                </a:lnTo>
                <a:close/>
              </a:path>
            </a:pathLst>
          </a:custGeom>
          <a:solidFill>
            <a:srgbClr val="BADBBA"/>
          </a:solidFill>
        </p:spPr>
        <p:txBody>
          <a:bodyPr wrap="square" lIns="0" tIns="0" rIns="0" bIns="0" rtlCol="0"/>
          <a:lstStyle/>
          <a:p>
            <a:endParaRPr/>
          </a:p>
        </p:txBody>
      </p:sp>
      <p:sp>
        <p:nvSpPr>
          <p:cNvPr id="11" name="object 11"/>
          <p:cNvSpPr/>
          <p:nvPr/>
        </p:nvSpPr>
        <p:spPr>
          <a:xfrm>
            <a:off x="3383279" y="1917192"/>
            <a:ext cx="356870" cy="12700"/>
          </a:xfrm>
          <a:custGeom>
            <a:avLst/>
            <a:gdLst/>
            <a:ahLst/>
            <a:cxnLst/>
            <a:rect l="l" t="t" r="r" b="b"/>
            <a:pathLst>
              <a:path w="356870" h="12700">
                <a:moveTo>
                  <a:pt x="0" y="12700"/>
                </a:moveTo>
                <a:lnTo>
                  <a:pt x="356615" y="12700"/>
                </a:lnTo>
                <a:lnTo>
                  <a:pt x="356615" y="0"/>
                </a:lnTo>
                <a:lnTo>
                  <a:pt x="0" y="0"/>
                </a:lnTo>
                <a:lnTo>
                  <a:pt x="0" y="12700"/>
                </a:lnTo>
                <a:close/>
              </a:path>
            </a:pathLst>
          </a:custGeom>
          <a:solidFill>
            <a:srgbClr val="007F00"/>
          </a:solidFill>
        </p:spPr>
        <p:txBody>
          <a:bodyPr wrap="square" lIns="0" tIns="0" rIns="0" bIns="0" rtlCol="0"/>
          <a:lstStyle/>
          <a:p>
            <a:endParaRPr/>
          </a:p>
        </p:txBody>
      </p:sp>
      <p:sp>
        <p:nvSpPr>
          <p:cNvPr id="12" name="object 12"/>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3" name="object 13"/>
          <p:cNvSpPr txBox="1"/>
          <p:nvPr/>
        </p:nvSpPr>
        <p:spPr>
          <a:xfrm>
            <a:off x="7120381" y="10401300"/>
            <a:ext cx="1949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14</a:t>
            </a:r>
            <a:endParaRPr sz="1200">
              <a:latin typeface="Arial"/>
              <a:cs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72769" y="660400"/>
            <a:ext cx="5452440" cy="53682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74421" y="1331466"/>
            <a:ext cx="2642867" cy="137084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880103" y="1330702"/>
            <a:ext cx="2645663" cy="134646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805214"/>
            <a:ext cx="927705" cy="129218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7" name="object 7"/>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01/2015:</a:t>
            </a:r>
            <a:r>
              <a:rPr sz="950" b="1" spc="240" dirty="0">
                <a:latin typeface="Times New Roman"/>
                <a:cs typeface="Times New Roman"/>
              </a:rPr>
              <a:t> </a:t>
            </a:r>
            <a:r>
              <a:rPr sz="950" b="1" spc="10" dirty="0">
                <a:latin typeface="Times New Roman"/>
                <a:cs typeface="Times New Roman"/>
              </a:rPr>
              <a:t>35.414</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01/2015:</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23.921</a:t>
            </a:r>
            <a:r>
              <a:rPr sz="950" b="1" dirty="0">
                <a:latin typeface="Times New Roman"/>
                <a:cs typeface="Times New Roman"/>
              </a:rPr>
              <a:t>	</a:t>
            </a:r>
            <a:r>
              <a:rPr sz="1425" b="1" spc="15" baseline="17543" dirty="0">
                <a:latin typeface="Times New Roman"/>
                <a:cs typeface="Times New Roman"/>
              </a:rPr>
              <a:t>18-MAR-2015</a:t>
            </a:r>
            <a:endParaRPr sz="1425" baseline="17543">
              <a:latin typeface="Times New Roman"/>
              <a:cs typeface="Times New Roman"/>
            </a:endParaRPr>
          </a:p>
          <a:p>
            <a:pPr>
              <a:lnSpc>
                <a:spcPts val="885"/>
              </a:lnSpc>
              <a:spcBef>
                <a:spcPts val="585"/>
              </a:spcBef>
              <a:tabLst>
                <a:tab pos="618490"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III </a:t>
            </a:r>
            <a:r>
              <a:rPr sz="1425" b="1" spc="15" baseline="35087" dirty="0">
                <a:latin typeface="Times New Roman"/>
                <a:cs typeface="Times New Roman"/>
              </a:rPr>
              <a:t>2014:    410.000	</a:t>
            </a:r>
            <a:r>
              <a:rPr sz="950" b="1" spc="10" dirty="0">
                <a:latin typeface="Times New Roman"/>
                <a:cs typeface="Times New Roman"/>
              </a:rPr>
              <a:t>Dir. Resp.:  Mario</a:t>
            </a:r>
            <a:r>
              <a:rPr sz="950" b="1" spc="15" dirty="0">
                <a:latin typeface="Times New Roman"/>
                <a:cs typeface="Times New Roman"/>
              </a:rPr>
              <a:t> </a:t>
            </a:r>
            <a:r>
              <a:rPr sz="950" b="1" spc="10" dirty="0">
                <a:latin typeface="Times New Roman"/>
                <a:cs typeface="Times New Roman"/>
              </a:rPr>
              <a:t>Ciancio Sanfilippo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35</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8" name="object 8"/>
          <p:cNvSpPr/>
          <p:nvPr/>
        </p:nvSpPr>
        <p:spPr>
          <a:xfrm>
            <a:off x="3136900" y="22859"/>
            <a:ext cx="1533144" cy="21335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330200" y="10135869"/>
            <a:ext cx="1069848" cy="4572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1" name="object 11"/>
          <p:cNvSpPr/>
          <p:nvPr/>
        </p:nvSpPr>
        <p:spPr>
          <a:xfrm>
            <a:off x="2673095" y="2081783"/>
            <a:ext cx="805180" cy="104139"/>
          </a:xfrm>
          <a:custGeom>
            <a:avLst/>
            <a:gdLst/>
            <a:ahLst/>
            <a:cxnLst/>
            <a:rect l="l" t="t" r="r" b="b"/>
            <a:pathLst>
              <a:path w="805179" h="104139">
                <a:moveTo>
                  <a:pt x="0" y="104140"/>
                </a:moveTo>
                <a:lnTo>
                  <a:pt x="804671" y="104140"/>
                </a:lnTo>
                <a:lnTo>
                  <a:pt x="804671" y="0"/>
                </a:lnTo>
                <a:lnTo>
                  <a:pt x="0" y="0"/>
                </a:lnTo>
                <a:lnTo>
                  <a:pt x="0" y="104140"/>
                </a:lnTo>
                <a:close/>
              </a:path>
            </a:pathLst>
          </a:custGeom>
          <a:solidFill>
            <a:srgbClr val="BADBBA"/>
          </a:solidFill>
        </p:spPr>
        <p:txBody>
          <a:bodyPr wrap="square" lIns="0" tIns="0" rIns="0" bIns="0" rtlCol="0"/>
          <a:lstStyle/>
          <a:p>
            <a:endParaRPr/>
          </a:p>
        </p:txBody>
      </p:sp>
      <p:sp>
        <p:nvSpPr>
          <p:cNvPr id="12" name="object 12"/>
          <p:cNvSpPr/>
          <p:nvPr/>
        </p:nvSpPr>
        <p:spPr>
          <a:xfrm>
            <a:off x="1072896" y="2206751"/>
            <a:ext cx="405765" cy="104139"/>
          </a:xfrm>
          <a:custGeom>
            <a:avLst/>
            <a:gdLst/>
            <a:ahLst/>
            <a:cxnLst/>
            <a:rect l="l" t="t" r="r" b="b"/>
            <a:pathLst>
              <a:path w="405765" h="104139">
                <a:moveTo>
                  <a:pt x="0" y="104140"/>
                </a:moveTo>
                <a:lnTo>
                  <a:pt x="405384" y="104140"/>
                </a:lnTo>
                <a:lnTo>
                  <a:pt x="405384" y="0"/>
                </a:lnTo>
                <a:lnTo>
                  <a:pt x="0" y="0"/>
                </a:lnTo>
                <a:lnTo>
                  <a:pt x="0" y="104140"/>
                </a:lnTo>
                <a:close/>
              </a:path>
            </a:pathLst>
          </a:custGeom>
          <a:solidFill>
            <a:srgbClr val="BADBBA"/>
          </a:solidFill>
        </p:spPr>
        <p:txBody>
          <a:bodyPr wrap="square" lIns="0" tIns="0" rIns="0" bIns="0" rtlCol="0"/>
          <a:lstStyle/>
          <a:p>
            <a:endParaRPr/>
          </a:p>
        </p:txBody>
      </p:sp>
      <p:sp>
        <p:nvSpPr>
          <p:cNvPr id="13" name="object 13"/>
          <p:cNvSpPr/>
          <p:nvPr/>
        </p:nvSpPr>
        <p:spPr>
          <a:xfrm>
            <a:off x="1511808" y="2206751"/>
            <a:ext cx="350520" cy="104139"/>
          </a:xfrm>
          <a:custGeom>
            <a:avLst/>
            <a:gdLst/>
            <a:ahLst/>
            <a:cxnLst/>
            <a:rect l="l" t="t" r="r" b="b"/>
            <a:pathLst>
              <a:path w="350519" h="104139">
                <a:moveTo>
                  <a:pt x="0" y="104140"/>
                </a:moveTo>
                <a:lnTo>
                  <a:pt x="350520" y="104140"/>
                </a:lnTo>
                <a:lnTo>
                  <a:pt x="350520" y="0"/>
                </a:lnTo>
                <a:lnTo>
                  <a:pt x="0" y="0"/>
                </a:lnTo>
                <a:lnTo>
                  <a:pt x="0" y="104140"/>
                </a:lnTo>
                <a:close/>
              </a:path>
            </a:pathLst>
          </a:custGeom>
          <a:solidFill>
            <a:srgbClr val="BADBBA"/>
          </a:solidFill>
        </p:spPr>
        <p:txBody>
          <a:bodyPr wrap="square" lIns="0" tIns="0" rIns="0" bIns="0" rtlCol="0"/>
          <a:lstStyle/>
          <a:p>
            <a:endParaRPr/>
          </a:p>
        </p:txBody>
      </p:sp>
      <p:sp>
        <p:nvSpPr>
          <p:cNvPr id="14" name="object 14"/>
          <p:cNvSpPr/>
          <p:nvPr/>
        </p:nvSpPr>
        <p:spPr>
          <a:xfrm>
            <a:off x="2673095" y="2179320"/>
            <a:ext cx="805180" cy="12700"/>
          </a:xfrm>
          <a:custGeom>
            <a:avLst/>
            <a:gdLst/>
            <a:ahLst/>
            <a:cxnLst/>
            <a:rect l="l" t="t" r="r" b="b"/>
            <a:pathLst>
              <a:path w="805179" h="12700">
                <a:moveTo>
                  <a:pt x="0" y="12700"/>
                </a:moveTo>
                <a:lnTo>
                  <a:pt x="804671" y="12700"/>
                </a:lnTo>
                <a:lnTo>
                  <a:pt x="804671" y="0"/>
                </a:lnTo>
                <a:lnTo>
                  <a:pt x="0" y="0"/>
                </a:lnTo>
                <a:lnTo>
                  <a:pt x="0" y="12700"/>
                </a:lnTo>
                <a:close/>
              </a:path>
            </a:pathLst>
          </a:custGeom>
          <a:solidFill>
            <a:srgbClr val="007F00"/>
          </a:solidFill>
        </p:spPr>
        <p:txBody>
          <a:bodyPr wrap="square" lIns="0" tIns="0" rIns="0" bIns="0" rtlCol="0"/>
          <a:lstStyle/>
          <a:p>
            <a:endParaRPr/>
          </a:p>
        </p:txBody>
      </p:sp>
      <p:sp>
        <p:nvSpPr>
          <p:cNvPr id="15" name="object 15"/>
          <p:cNvSpPr/>
          <p:nvPr/>
        </p:nvSpPr>
        <p:spPr>
          <a:xfrm>
            <a:off x="1072896" y="2304288"/>
            <a:ext cx="405765" cy="12700"/>
          </a:xfrm>
          <a:custGeom>
            <a:avLst/>
            <a:gdLst/>
            <a:ahLst/>
            <a:cxnLst/>
            <a:rect l="l" t="t" r="r" b="b"/>
            <a:pathLst>
              <a:path w="405765" h="12700">
                <a:moveTo>
                  <a:pt x="0" y="12700"/>
                </a:moveTo>
                <a:lnTo>
                  <a:pt x="405384" y="12700"/>
                </a:lnTo>
                <a:lnTo>
                  <a:pt x="405384" y="0"/>
                </a:lnTo>
                <a:lnTo>
                  <a:pt x="0" y="0"/>
                </a:lnTo>
                <a:lnTo>
                  <a:pt x="0" y="12700"/>
                </a:lnTo>
                <a:close/>
              </a:path>
            </a:pathLst>
          </a:custGeom>
          <a:solidFill>
            <a:srgbClr val="007F00"/>
          </a:solidFill>
        </p:spPr>
        <p:txBody>
          <a:bodyPr wrap="square" lIns="0" tIns="0" rIns="0" bIns="0" rtlCol="0"/>
          <a:lstStyle/>
          <a:p>
            <a:endParaRPr/>
          </a:p>
        </p:txBody>
      </p:sp>
      <p:sp>
        <p:nvSpPr>
          <p:cNvPr id="16" name="object 16"/>
          <p:cNvSpPr/>
          <p:nvPr/>
        </p:nvSpPr>
        <p:spPr>
          <a:xfrm>
            <a:off x="1511808" y="2304288"/>
            <a:ext cx="350520" cy="12700"/>
          </a:xfrm>
          <a:custGeom>
            <a:avLst/>
            <a:gdLst/>
            <a:ahLst/>
            <a:cxnLst/>
            <a:rect l="l" t="t" r="r" b="b"/>
            <a:pathLst>
              <a:path w="350519" h="12700">
                <a:moveTo>
                  <a:pt x="0" y="12700"/>
                </a:moveTo>
                <a:lnTo>
                  <a:pt x="350520" y="12700"/>
                </a:lnTo>
                <a:lnTo>
                  <a:pt x="350520"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8" name="object 18"/>
          <p:cNvSpPr txBox="1"/>
          <p:nvPr/>
        </p:nvSpPr>
        <p:spPr>
          <a:xfrm>
            <a:off x="7120381" y="10401300"/>
            <a:ext cx="1949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15</a:t>
            </a:r>
            <a:endParaRPr sz="12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47954" y="795860"/>
          <a:ext cx="5079365" cy="9006840"/>
        </p:xfrm>
        <a:graphic>
          <a:graphicData uri="http://schemas.openxmlformats.org/drawingml/2006/table">
            <a:tbl>
              <a:tblPr firstRow="1" bandRow="1">
                <a:tableStyleId>{2D5ABB26-0587-4C30-8999-92F81FD0307C}</a:tableStyleId>
              </a:tblPr>
              <a:tblGrid>
                <a:gridCol w="2179320">
                  <a:extLst>
                    <a:ext uri="{9D8B030D-6E8A-4147-A177-3AD203B41FA5}">
                      <a16:colId xmlns:a16="http://schemas.microsoft.com/office/drawing/2014/main" val="20000"/>
                    </a:ext>
                  </a:extLst>
                </a:gridCol>
                <a:gridCol w="1052830">
                  <a:extLst>
                    <a:ext uri="{9D8B030D-6E8A-4147-A177-3AD203B41FA5}">
                      <a16:colId xmlns:a16="http://schemas.microsoft.com/office/drawing/2014/main" val="20001"/>
                    </a:ext>
                  </a:extLst>
                </a:gridCol>
                <a:gridCol w="1189354">
                  <a:extLst>
                    <a:ext uri="{9D8B030D-6E8A-4147-A177-3AD203B41FA5}">
                      <a16:colId xmlns:a16="http://schemas.microsoft.com/office/drawing/2014/main" val="20002"/>
                    </a:ext>
                  </a:extLst>
                </a:gridCol>
                <a:gridCol w="657860">
                  <a:extLst>
                    <a:ext uri="{9D8B030D-6E8A-4147-A177-3AD203B41FA5}">
                      <a16:colId xmlns:a16="http://schemas.microsoft.com/office/drawing/2014/main" val="20003"/>
                    </a:ext>
                  </a:extLst>
                </a:gridCol>
              </a:tblGrid>
              <a:tr h="202662">
                <a:tc>
                  <a:txBody>
                    <a:bodyPr/>
                    <a:lstStyle/>
                    <a:p>
                      <a:pPr marL="31750">
                        <a:lnSpc>
                          <a:spcPts val="1125"/>
                        </a:lnSpc>
                      </a:pPr>
                      <a:r>
                        <a:rPr sz="1000" spc="5" dirty="0">
                          <a:latin typeface="Arial"/>
                          <a:cs typeface="Arial"/>
                        </a:rPr>
                        <a:t>Arte.go.it</a:t>
                      </a:r>
                      <a:endParaRPr sz="1000">
                        <a:latin typeface="Arial"/>
                        <a:cs typeface="Arial"/>
                      </a:endParaRPr>
                    </a:p>
                  </a:txBody>
                  <a:tcPr marL="0" marR="0" marT="0" marB="0"/>
                </a:tc>
                <a:tc>
                  <a:txBody>
                    <a:bodyPr/>
                    <a:lstStyle/>
                    <a:p>
                      <a:pPr marR="268605" algn="r">
                        <a:lnSpc>
                          <a:spcPts val="1125"/>
                        </a:lnSpc>
                      </a:pPr>
                      <a:r>
                        <a:rPr sz="1000" spc="-5" dirty="0">
                          <a:latin typeface="Arial"/>
                          <a:cs typeface="Arial"/>
                        </a:rPr>
                        <a:t>10</a:t>
                      </a:r>
                      <a:endParaRPr sz="1000">
                        <a:latin typeface="Arial"/>
                        <a:cs typeface="Arial"/>
                      </a:endParaRPr>
                    </a:p>
                  </a:txBody>
                  <a:tcPr marL="0" marR="0" marT="0" marB="0"/>
                </a:tc>
                <a:tc>
                  <a:txBody>
                    <a:bodyPr/>
                    <a:lstStyle/>
                    <a:p>
                      <a:pPr marL="276225">
                        <a:lnSpc>
                          <a:spcPts val="1125"/>
                        </a:lnSpc>
                      </a:pPr>
                      <a:r>
                        <a:rPr sz="1000" spc="5" dirty="0">
                          <a:latin typeface="Arial"/>
                          <a:cs typeface="Arial"/>
                        </a:rPr>
                        <a:t>marzo</a:t>
                      </a:r>
                      <a:endParaRPr sz="1000">
                        <a:latin typeface="Arial"/>
                        <a:cs typeface="Arial"/>
                      </a:endParaRPr>
                    </a:p>
                  </a:txBody>
                  <a:tcPr marL="0" marR="0" marT="0" marB="0"/>
                </a:tc>
                <a:tc>
                  <a:txBody>
                    <a:bodyPr/>
                    <a:lstStyle/>
                    <a:p>
                      <a:pPr marR="24130" algn="r">
                        <a:lnSpc>
                          <a:spcPts val="1125"/>
                        </a:lnSpc>
                      </a:pPr>
                      <a:r>
                        <a:rPr sz="1000" dirty="0">
                          <a:latin typeface="Arial"/>
                          <a:cs typeface="Arial"/>
                        </a:rPr>
                        <a:t>2</a:t>
                      </a:r>
                      <a:endParaRPr sz="1000">
                        <a:latin typeface="Arial"/>
                        <a:cs typeface="Arial"/>
                      </a:endParaRPr>
                    </a:p>
                  </a:txBody>
                  <a:tcPr marL="0" marR="0" marT="0" marB="0"/>
                </a:tc>
                <a:extLst>
                  <a:ext uri="{0D108BD9-81ED-4DB2-BD59-A6C34878D82A}">
                    <a16:rowId xmlns:a16="http://schemas.microsoft.com/office/drawing/2014/main" val="10000"/>
                  </a:ext>
                </a:extLst>
              </a:tr>
              <a:tr h="260603">
                <a:tc>
                  <a:txBody>
                    <a:bodyPr/>
                    <a:lstStyle/>
                    <a:p>
                      <a:pPr marL="31750">
                        <a:lnSpc>
                          <a:spcPct val="100000"/>
                        </a:lnSpc>
                        <a:spcBef>
                          <a:spcPts val="380"/>
                        </a:spcBef>
                      </a:pPr>
                      <a:r>
                        <a:rPr sz="1000" spc="5" dirty="0">
                          <a:latin typeface="Arial"/>
                          <a:cs typeface="Arial"/>
                        </a:rPr>
                        <a:t>Clarusonline.it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1"/>
                  </a:ext>
                </a:extLst>
              </a:tr>
              <a:tr h="260603">
                <a:tc>
                  <a:txBody>
                    <a:bodyPr/>
                    <a:lstStyle/>
                    <a:p>
                      <a:pPr marL="31750">
                        <a:lnSpc>
                          <a:spcPct val="100000"/>
                        </a:lnSpc>
                        <a:spcBef>
                          <a:spcPts val="380"/>
                        </a:spcBef>
                      </a:pPr>
                      <a:r>
                        <a:rPr sz="1000" spc="5" dirty="0">
                          <a:latin typeface="Arial"/>
                          <a:cs typeface="Arial"/>
                        </a:rPr>
                        <a:t>Clubmilano.net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02"/>
                  </a:ext>
                </a:extLst>
              </a:tr>
              <a:tr h="260603">
                <a:tc>
                  <a:txBody>
                    <a:bodyPr/>
                    <a:lstStyle/>
                    <a:p>
                      <a:pPr marL="31750">
                        <a:lnSpc>
                          <a:spcPct val="100000"/>
                        </a:lnSpc>
                        <a:spcBef>
                          <a:spcPts val="380"/>
                        </a:spcBef>
                      </a:pPr>
                      <a:r>
                        <a:rPr sz="1000" spc="5" dirty="0">
                          <a:latin typeface="Arial"/>
                          <a:cs typeface="Arial"/>
                        </a:rPr>
                        <a:t>Comune.vicenza.it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3"/>
                  </a:ext>
                </a:extLst>
              </a:tr>
              <a:tr h="260603">
                <a:tc>
                  <a:txBody>
                    <a:bodyPr/>
                    <a:lstStyle/>
                    <a:p>
                      <a:pPr marL="31750">
                        <a:lnSpc>
                          <a:spcPct val="100000"/>
                        </a:lnSpc>
                        <a:spcBef>
                          <a:spcPts val="380"/>
                        </a:spcBef>
                      </a:pPr>
                      <a:r>
                        <a:rPr sz="1000" spc="5" dirty="0">
                          <a:latin typeface="Arial"/>
                          <a:cs typeface="Arial"/>
                        </a:rPr>
                        <a:t>Ecampania.it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4"/>
                  </a:ext>
                </a:extLst>
              </a:tr>
              <a:tr h="260794">
                <a:tc>
                  <a:txBody>
                    <a:bodyPr/>
                    <a:lstStyle/>
                    <a:p>
                      <a:pPr marL="31750">
                        <a:lnSpc>
                          <a:spcPct val="100000"/>
                        </a:lnSpc>
                        <a:spcBef>
                          <a:spcPts val="380"/>
                        </a:spcBef>
                      </a:pPr>
                      <a:r>
                        <a:rPr sz="1000" spc="5" dirty="0">
                          <a:latin typeface="Arial"/>
                          <a:cs typeface="Arial"/>
                        </a:rPr>
                        <a:t>Iosocialdesign.com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05"/>
                  </a:ext>
                </a:extLst>
              </a:tr>
              <a:tr h="260794">
                <a:tc>
                  <a:txBody>
                    <a:bodyPr/>
                    <a:lstStyle/>
                    <a:p>
                      <a:pPr marL="31750">
                        <a:lnSpc>
                          <a:spcPct val="100000"/>
                        </a:lnSpc>
                        <a:spcBef>
                          <a:spcPts val="380"/>
                        </a:spcBef>
                      </a:pPr>
                      <a:r>
                        <a:rPr sz="1000" spc="5" dirty="0">
                          <a:latin typeface="Arial"/>
                          <a:cs typeface="Arial"/>
                        </a:rPr>
                        <a:t>It.geosnews.com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6"/>
                  </a:ext>
                </a:extLst>
              </a:tr>
              <a:tr h="260603">
                <a:tc>
                  <a:txBody>
                    <a:bodyPr/>
                    <a:lstStyle/>
                    <a:p>
                      <a:pPr marL="31750">
                        <a:lnSpc>
                          <a:spcPct val="100000"/>
                        </a:lnSpc>
                        <a:spcBef>
                          <a:spcPts val="380"/>
                        </a:spcBef>
                      </a:pPr>
                      <a:r>
                        <a:rPr sz="1000" spc="5" dirty="0">
                          <a:latin typeface="Arial"/>
                          <a:cs typeface="Arial"/>
                        </a:rPr>
                        <a:t>Murmurofart.com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07"/>
                  </a:ext>
                </a:extLst>
              </a:tr>
              <a:tr h="260603">
                <a:tc>
                  <a:txBody>
                    <a:bodyPr/>
                    <a:lstStyle/>
                    <a:p>
                      <a:pPr marL="31750">
                        <a:lnSpc>
                          <a:spcPct val="100000"/>
                        </a:lnSpc>
                        <a:spcBef>
                          <a:spcPts val="380"/>
                        </a:spcBef>
                      </a:pPr>
                      <a:r>
                        <a:rPr sz="1000" spc="5" dirty="0">
                          <a:latin typeface="Arial"/>
                          <a:cs typeface="Arial"/>
                        </a:rPr>
                        <a:t>Oltrelecolonne.it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08"/>
                  </a:ext>
                </a:extLst>
              </a:tr>
              <a:tr h="260604">
                <a:tc>
                  <a:txBody>
                    <a:bodyPr/>
                    <a:lstStyle/>
                    <a:p>
                      <a:pPr marL="31750">
                        <a:lnSpc>
                          <a:spcPct val="100000"/>
                        </a:lnSpc>
                        <a:spcBef>
                          <a:spcPts val="380"/>
                        </a:spcBef>
                      </a:pPr>
                      <a:r>
                        <a:rPr sz="1000" spc="10" dirty="0">
                          <a:latin typeface="Arial"/>
                          <a:cs typeface="Arial"/>
                        </a:rPr>
                        <a:t>Tuttomamma.com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10</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09"/>
                  </a:ext>
                </a:extLst>
              </a:tr>
              <a:tr h="260603">
                <a:tc>
                  <a:txBody>
                    <a:bodyPr/>
                    <a:lstStyle/>
                    <a:p>
                      <a:pPr marL="31750">
                        <a:lnSpc>
                          <a:spcPct val="100000"/>
                        </a:lnSpc>
                        <a:spcBef>
                          <a:spcPts val="380"/>
                        </a:spcBef>
                      </a:pPr>
                      <a:r>
                        <a:rPr sz="1000" spc="10" dirty="0">
                          <a:latin typeface="Arial"/>
                          <a:cs typeface="Arial"/>
                        </a:rPr>
                        <a:t>Askanews.it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0"/>
                  </a:ext>
                </a:extLst>
              </a:tr>
              <a:tr h="260603">
                <a:tc>
                  <a:txBody>
                    <a:bodyPr/>
                    <a:lstStyle/>
                    <a:p>
                      <a:pPr marL="31750">
                        <a:lnSpc>
                          <a:spcPct val="100000"/>
                        </a:lnSpc>
                        <a:spcBef>
                          <a:spcPts val="380"/>
                        </a:spcBef>
                      </a:pPr>
                      <a:r>
                        <a:rPr sz="1000" spc="5" dirty="0">
                          <a:latin typeface="Arial"/>
                          <a:cs typeface="Arial"/>
                        </a:rPr>
                        <a:t>Bassanopiu.com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1"/>
                  </a:ext>
                </a:extLst>
              </a:tr>
              <a:tr h="260603">
                <a:tc>
                  <a:txBody>
                    <a:bodyPr/>
                    <a:lstStyle/>
                    <a:p>
                      <a:pPr marL="31750">
                        <a:lnSpc>
                          <a:spcPct val="100000"/>
                        </a:lnSpc>
                        <a:spcBef>
                          <a:spcPts val="380"/>
                        </a:spcBef>
                      </a:pPr>
                      <a:r>
                        <a:rPr sz="1000" spc="5" dirty="0">
                          <a:latin typeface="Arial"/>
                          <a:cs typeface="Arial"/>
                        </a:rPr>
                        <a:t>Cittamese.it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2"/>
                  </a:ext>
                </a:extLst>
              </a:tr>
              <a:tr h="260730">
                <a:tc>
                  <a:txBody>
                    <a:bodyPr/>
                    <a:lstStyle/>
                    <a:p>
                      <a:pPr marL="31750">
                        <a:lnSpc>
                          <a:spcPct val="100000"/>
                        </a:lnSpc>
                        <a:spcBef>
                          <a:spcPts val="380"/>
                        </a:spcBef>
                      </a:pPr>
                      <a:r>
                        <a:rPr sz="1000" spc="5" dirty="0">
                          <a:latin typeface="Arial"/>
                          <a:cs typeface="Arial"/>
                        </a:rPr>
                        <a:t>Contattonews.it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3"/>
                  </a:ext>
                </a:extLst>
              </a:tr>
              <a:tr h="260731">
                <a:tc>
                  <a:txBody>
                    <a:bodyPr/>
                    <a:lstStyle/>
                    <a:p>
                      <a:pPr marL="31750">
                        <a:lnSpc>
                          <a:spcPct val="100000"/>
                        </a:lnSpc>
                        <a:spcBef>
                          <a:spcPts val="380"/>
                        </a:spcBef>
                      </a:pPr>
                      <a:r>
                        <a:rPr sz="1000" dirty="0">
                          <a:latin typeface="Arial"/>
                          <a:cs typeface="Arial"/>
                        </a:rPr>
                        <a:t>Corriere.it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4"/>
                  </a:ext>
                </a:extLst>
              </a:tr>
              <a:tr h="260603">
                <a:tc>
                  <a:txBody>
                    <a:bodyPr/>
                    <a:lstStyle/>
                    <a:p>
                      <a:pPr marL="31750">
                        <a:lnSpc>
                          <a:spcPct val="100000"/>
                        </a:lnSpc>
                        <a:spcBef>
                          <a:spcPts val="380"/>
                        </a:spcBef>
                      </a:pPr>
                      <a:r>
                        <a:rPr sz="1000" spc="5" dirty="0">
                          <a:latin typeface="Arial"/>
                          <a:cs typeface="Arial"/>
                        </a:rPr>
                        <a:t>Culturait.altervista.org</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15"/>
                  </a:ext>
                </a:extLst>
              </a:tr>
              <a:tr h="260604">
                <a:tc>
                  <a:txBody>
                    <a:bodyPr/>
                    <a:lstStyle/>
                    <a:p>
                      <a:pPr marL="31750">
                        <a:lnSpc>
                          <a:spcPct val="100000"/>
                        </a:lnSpc>
                        <a:spcBef>
                          <a:spcPts val="380"/>
                        </a:spcBef>
                      </a:pPr>
                      <a:r>
                        <a:rPr sz="1000" spc="5" dirty="0">
                          <a:latin typeface="Arial"/>
                          <a:cs typeface="Arial"/>
                        </a:rPr>
                        <a:t>Foglidarte.blogspot.it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6"/>
                  </a:ext>
                </a:extLst>
              </a:tr>
              <a:tr h="260603">
                <a:tc>
                  <a:txBody>
                    <a:bodyPr/>
                    <a:lstStyle/>
                    <a:p>
                      <a:pPr marL="31750">
                        <a:lnSpc>
                          <a:spcPct val="100000"/>
                        </a:lnSpc>
                        <a:spcBef>
                          <a:spcPts val="380"/>
                        </a:spcBef>
                      </a:pPr>
                      <a:r>
                        <a:rPr sz="1000" spc="5" dirty="0">
                          <a:latin typeface="Arial"/>
                          <a:cs typeface="Arial"/>
                        </a:rPr>
                        <a:t>Ilgazzettinovesuviano.com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17"/>
                  </a:ext>
                </a:extLst>
              </a:tr>
              <a:tr h="260603">
                <a:tc>
                  <a:txBody>
                    <a:bodyPr/>
                    <a:lstStyle/>
                    <a:p>
                      <a:pPr marL="31750">
                        <a:lnSpc>
                          <a:spcPct val="100000"/>
                        </a:lnSpc>
                        <a:spcBef>
                          <a:spcPts val="380"/>
                        </a:spcBef>
                      </a:pPr>
                      <a:r>
                        <a:rPr sz="1000" spc="5" dirty="0">
                          <a:latin typeface="Arial"/>
                          <a:cs typeface="Arial"/>
                        </a:rPr>
                        <a:t>Innovazionecreativa.it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4</a:t>
                      </a:r>
                      <a:endParaRPr sz="1000">
                        <a:latin typeface="Arial"/>
                        <a:cs typeface="Arial"/>
                      </a:endParaRPr>
                    </a:p>
                  </a:txBody>
                  <a:tcPr marL="0" marR="0" marT="48260" marB="0"/>
                </a:tc>
                <a:extLst>
                  <a:ext uri="{0D108BD9-81ED-4DB2-BD59-A6C34878D82A}">
                    <a16:rowId xmlns:a16="http://schemas.microsoft.com/office/drawing/2014/main" val="10018"/>
                  </a:ext>
                </a:extLst>
              </a:tr>
              <a:tr h="260603">
                <a:tc>
                  <a:txBody>
                    <a:bodyPr/>
                    <a:lstStyle/>
                    <a:p>
                      <a:pPr marL="31750">
                        <a:lnSpc>
                          <a:spcPct val="100000"/>
                        </a:lnSpc>
                        <a:spcBef>
                          <a:spcPts val="380"/>
                        </a:spcBef>
                      </a:pPr>
                      <a:r>
                        <a:rPr sz="1000" spc="5" dirty="0">
                          <a:latin typeface="Arial"/>
                          <a:cs typeface="Arial"/>
                        </a:rPr>
                        <a:t>Kidsarttourism.com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19"/>
                  </a:ext>
                </a:extLst>
              </a:tr>
              <a:tr h="260604">
                <a:tc>
                  <a:txBody>
                    <a:bodyPr/>
                    <a:lstStyle/>
                    <a:p>
                      <a:pPr marL="31750">
                        <a:lnSpc>
                          <a:spcPct val="100000"/>
                        </a:lnSpc>
                        <a:spcBef>
                          <a:spcPts val="380"/>
                        </a:spcBef>
                      </a:pPr>
                      <a:r>
                        <a:rPr sz="1000" spc="5" dirty="0">
                          <a:latin typeface="Arial"/>
                          <a:cs typeface="Arial"/>
                        </a:rPr>
                        <a:t>Vicenzapiu.com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0"/>
                  </a:ext>
                </a:extLst>
              </a:tr>
              <a:tr h="260794">
                <a:tc>
                  <a:txBody>
                    <a:bodyPr/>
                    <a:lstStyle/>
                    <a:p>
                      <a:pPr marL="31750">
                        <a:lnSpc>
                          <a:spcPct val="100000"/>
                        </a:lnSpc>
                        <a:spcBef>
                          <a:spcPts val="380"/>
                        </a:spcBef>
                      </a:pPr>
                      <a:r>
                        <a:rPr sz="1000" spc="5" dirty="0">
                          <a:latin typeface="Arial"/>
                          <a:cs typeface="Arial"/>
                        </a:rPr>
                        <a:t>Vicenzareport.it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1"/>
                  </a:ext>
                </a:extLst>
              </a:tr>
              <a:tr h="260794">
                <a:tc>
                  <a:txBody>
                    <a:bodyPr/>
                    <a:lstStyle/>
                    <a:p>
                      <a:pPr marL="31750">
                        <a:lnSpc>
                          <a:spcPct val="100000"/>
                        </a:lnSpc>
                        <a:spcBef>
                          <a:spcPts val="380"/>
                        </a:spcBef>
                      </a:pPr>
                      <a:r>
                        <a:rPr sz="1000" spc="5" dirty="0">
                          <a:latin typeface="Arial"/>
                          <a:cs typeface="Arial"/>
                        </a:rPr>
                        <a:t>Video.ilsole24ore.com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11</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2"/>
                  </a:ext>
                </a:extLst>
              </a:tr>
              <a:tr h="260603">
                <a:tc>
                  <a:txBody>
                    <a:bodyPr/>
                    <a:lstStyle/>
                    <a:p>
                      <a:pPr marL="31750">
                        <a:lnSpc>
                          <a:spcPct val="100000"/>
                        </a:lnSpc>
                        <a:spcBef>
                          <a:spcPts val="380"/>
                        </a:spcBef>
                      </a:pPr>
                      <a:r>
                        <a:rPr sz="1000" spc="5" dirty="0">
                          <a:latin typeface="Arial"/>
                          <a:cs typeface="Arial"/>
                        </a:rPr>
                        <a:t>Artnoise.it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23"/>
                  </a:ext>
                </a:extLst>
              </a:tr>
              <a:tr h="260603">
                <a:tc>
                  <a:txBody>
                    <a:bodyPr/>
                    <a:lstStyle/>
                    <a:p>
                      <a:pPr marL="31750">
                        <a:lnSpc>
                          <a:spcPct val="100000"/>
                        </a:lnSpc>
                        <a:spcBef>
                          <a:spcPts val="380"/>
                        </a:spcBef>
                      </a:pPr>
                      <a:r>
                        <a:rPr sz="1000" spc="10" dirty="0">
                          <a:latin typeface="Arial"/>
                          <a:cs typeface="Arial"/>
                        </a:rPr>
                        <a:t>Askanews.it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4"/>
                  </a:ext>
                </a:extLst>
              </a:tr>
              <a:tr h="260604">
                <a:tc>
                  <a:txBody>
                    <a:bodyPr/>
                    <a:lstStyle/>
                    <a:p>
                      <a:pPr marL="31750">
                        <a:lnSpc>
                          <a:spcPct val="100000"/>
                        </a:lnSpc>
                        <a:spcBef>
                          <a:spcPts val="380"/>
                        </a:spcBef>
                      </a:pPr>
                      <a:r>
                        <a:rPr sz="1000" spc="5" dirty="0">
                          <a:latin typeface="Arial"/>
                          <a:cs typeface="Arial"/>
                        </a:rPr>
                        <a:t>Bed-and-breakfast.it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5"/>
                  </a:ext>
                </a:extLst>
              </a:tr>
              <a:tr h="260603">
                <a:tc>
                  <a:txBody>
                    <a:bodyPr/>
                    <a:lstStyle/>
                    <a:p>
                      <a:pPr marL="31750">
                        <a:lnSpc>
                          <a:spcPct val="100000"/>
                        </a:lnSpc>
                        <a:spcBef>
                          <a:spcPts val="380"/>
                        </a:spcBef>
                      </a:pPr>
                      <a:r>
                        <a:rPr sz="1000" spc="5" dirty="0">
                          <a:latin typeface="Arial"/>
                          <a:cs typeface="Arial"/>
                        </a:rPr>
                        <a:t>Cilentochannel.com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26"/>
                  </a:ext>
                </a:extLst>
              </a:tr>
              <a:tr h="260604">
                <a:tc>
                  <a:txBody>
                    <a:bodyPr/>
                    <a:lstStyle/>
                    <a:p>
                      <a:pPr marL="31750">
                        <a:lnSpc>
                          <a:spcPct val="100000"/>
                        </a:lnSpc>
                        <a:spcBef>
                          <a:spcPts val="380"/>
                        </a:spcBef>
                      </a:pPr>
                      <a:r>
                        <a:rPr sz="1000" spc="5" dirty="0">
                          <a:latin typeface="Arial"/>
                          <a:cs typeface="Arial"/>
                        </a:rPr>
                        <a:t>Cilentonotizie.it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27"/>
                  </a:ext>
                </a:extLst>
              </a:tr>
              <a:tr h="260603">
                <a:tc>
                  <a:txBody>
                    <a:bodyPr/>
                    <a:lstStyle/>
                    <a:p>
                      <a:pPr marL="31750">
                        <a:lnSpc>
                          <a:spcPct val="100000"/>
                        </a:lnSpc>
                        <a:spcBef>
                          <a:spcPts val="380"/>
                        </a:spcBef>
                      </a:pPr>
                      <a:r>
                        <a:rPr sz="1000" spc="5" dirty="0">
                          <a:latin typeface="Arial"/>
                          <a:cs typeface="Arial"/>
                        </a:rPr>
                        <a:t>Eventi.comune.sondrio.it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28"/>
                  </a:ext>
                </a:extLst>
              </a:tr>
              <a:tr h="260730">
                <a:tc>
                  <a:txBody>
                    <a:bodyPr/>
                    <a:lstStyle/>
                    <a:p>
                      <a:pPr marL="31750">
                        <a:lnSpc>
                          <a:spcPct val="100000"/>
                        </a:lnSpc>
                        <a:spcBef>
                          <a:spcPts val="380"/>
                        </a:spcBef>
                      </a:pPr>
                      <a:r>
                        <a:rPr sz="1000" dirty="0">
                          <a:latin typeface="Arial"/>
                          <a:cs typeface="Arial"/>
                        </a:rPr>
                        <a:t>Gazzettadinapoli.it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3</a:t>
                      </a:r>
                      <a:endParaRPr sz="1000">
                        <a:latin typeface="Arial"/>
                        <a:cs typeface="Arial"/>
                      </a:endParaRPr>
                    </a:p>
                  </a:txBody>
                  <a:tcPr marL="0" marR="0" marT="48260" marB="0"/>
                </a:tc>
                <a:extLst>
                  <a:ext uri="{0D108BD9-81ED-4DB2-BD59-A6C34878D82A}">
                    <a16:rowId xmlns:a16="http://schemas.microsoft.com/office/drawing/2014/main" val="10029"/>
                  </a:ext>
                </a:extLst>
              </a:tr>
              <a:tr h="260731">
                <a:tc>
                  <a:txBody>
                    <a:bodyPr/>
                    <a:lstStyle/>
                    <a:p>
                      <a:pPr marL="31750">
                        <a:lnSpc>
                          <a:spcPct val="100000"/>
                        </a:lnSpc>
                        <a:spcBef>
                          <a:spcPts val="380"/>
                        </a:spcBef>
                      </a:pPr>
                      <a:r>
                        <a:rPr sz="1000" spc="5" dirty="0">
                          <a:latin typeface="Arial"/>
                          <a:cs typeface="Arial"/>
                        </a:rPr>
                        <a:t>Lettera43.it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0"/>
                  </a:ext>
                </a:extLst>
              </a:tr>
              <a:tr h="260603">
                <a:tc>
                  <a:txBody>
                    <a:bodyPr/>
                    <a:lstStyle/>
                    <a:p>
                      <a:pPr marL="31750">
                        <a:lnSpc>
                          <a:spcPct val="100000"/>
                        </a:lnSpc>
                        <a:spcBef>
                          <a:spcPts val="380"/>
                        </a:spcBef>
                      </a:pPr>
                      <a:r>
                        <a:rPr sz="1000" spc="5" dirty="0">
                          <a:latin typeface="Arial"/>
                          <a:cs typeface="Arial"/>
                        </a:rPr>
                        <a:t>Stiletv.it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1"/>
                  </a:ext>
                </a:extLst>
              </a:tr>
              <a:tr h="260604">
                <a:tc>
                  <a:txBody>
                    <a:bodyPr/>
                    <a:lstStyle/>
                    <a:p>
                      <a:pPr marL="31750">
                        <a:lnSpc>
                          <a:spcPct val="100000"/>
                        </a:lnSpc>
                        <a:spcBef>
                          <a:spcPts val="380"/>
                        </a:spcBef>
                      </a:pPr>
                      <a:r>
                        <a:rPr sz="1000" spc="5" dirty="0">
                          <a:latin typeface="Arial"/>
                          <a:cs typeface="Arial"/>
                        </a:rPr>
                        <a:t>Vocedistrada.it</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12</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2</a:t>
                      </a:r>
                      <a:endParaRPr sz="1000">
                        <a:latin typeface="Arial"/>
                        <a:cs typeface="Arial"/>
                      </a:endParaRPr>
                    </a:p>
                  </a:txBody>
                  <a:tcPr marL="0" marR="0" marT="48260" marB="0"/>
                </a:tc>
                <a:extLst>
                  <a:ext uri="{0D108BD9-81ED-4DB2-BD59-A6C34878D82A}">
                    <a16:rowId xmlns:a16="http://schemas.microsoft.com/office/drawing/2014/main" val="10032"/>
                  </a:ext>
                </a:extLst>
              </a:tr>
              <a:tr h="260604">
                <a:tc>
                  <a:txBody>
                    <a:bodyPr/>
                    <a:lstStyle/>
                    <a:p>
                      <a:pPr marL="31750">
                        <a:lnSpc>
                          <a:spcPct val="100000"/>
                        </a:lnSpc>
                        <a:spcBef>
                          <a:spcPts val="380"/>
                        </a:spcBef>
                      </a:pPr>
                      <a:r>
                        <a:rPr sz="1000" spc="5" dirty="0">
                          <a:latin typeface="Arial"/>
                          <a:cs typeface="Arial"/>
                        </a:rPr>
                        <a:t>Cilentochannel.com</a:t>
                      </a:r>
                      <a:endParaRPr sz="1000">
                        <a:latin typeface="Arial"/>
                        <a:cs typeface="Arial"/>
                      </a:endParaRPr>
                    </a:p>
                  </a:txBody>
                  <a:tcPr marL="0" marR="0" marT="48260" marB="0"/>
                </a:tc>
                <a:tc>
                  <a:txBody>
                    <a:bodyPr/>
                    <a:lstStyle/>
                    <a:p>
                      <a:pPr marR="268605" algn="r">
                        <a:lnSpc>
                          <a:spcPct val="100000"/>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ct val="100000"/>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ct val="100000"/>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3"/>
                  </a:ext>
                </a:extLst>
              </a:tr>
              <a:tr h="202662">
                <a:tc>
                  <a:txBody>
                    <a:bodyPr/>
                    <a:lstStyle/>
                    <a:p>
                      <a:pPr marL="31750">
                        <a:lnSpc>
                          <a:spcPts val="1115"/>
                        </a:lnSpc>
                        <a:spcBef>
                          <a:spcPts val="380"/>
                        </a:spcBef>
                      </a:pPr>
                      <a:r>
                        <a:rPr sz="1000" dirty="0">
                          <a:latin typeface="Arial"/>
                          <a:cs typeface="Arial"/>
                        </a:rPr>
                        <a:t>Corriere.it</a:t>
                      </a:r>
                      <a:endParaRPr sz="1000">
                        <a:latin typeface="Arial"/>
                        <a:cs typeface="Arial"/>
                      </a:endParaRPr>
                    </a:p>
                  </a:txBody>
                  <a:tcPr marL="0" marR="0" marT="48260" marB="0"/>
                </a:tc>
                <a:tc>
                  <a:txBody>
                    <a:bodyPr/>
                    <a:lstStyle/>
                    <a:p>
                      <a:pPr marR="268605" algn="r">
                        <a:lnSpc>
                          <a:spcPts val="1115"/>
                        </a:lnSpc>
                        <a:spcBef>
                          <a:spcPts val="380"/>
                        </a:spcBef>
                      </a:pPr>
                      <a:r>
                        <a:rPr sz="1000" spc="-5" dirty="0">
                          <a:latin typeface="Arial"/>
                          <a:cs typeface="Arial"/>
                        </a:rPr>
                        <a:t>13</a:t>
                      </a:r>
                      <a:endParaRPr sz="1000">
                        <a:latin typeface="Arial"/>
                        <a:cs typeface="Arial"/>
                      </a:endParaRPr>
                    </a:p>
                  </a:txBody>
                  <a:tcPr marL="0" marR="0" marT="48260" marB="0"/>
                </a:tc>
                <a:tc>
                  <a:txBody>
                    <a:bodyPr/>
                    <a:lstStyle/>
                    <a:p>
                      <a:pPr marL="276225">
                        <a:lnSpc>
                          <a:spcPts val="1115"/>
                        </a:lnSpc>
                        <a:spcBef>
                          <a:spcPts val="380"/>
                        </a:spcBef>
                      </a:pPr>
                      <a:r>
                        <a:rPr sz="1000" spc="5" dirty="0">
                          <a:latin typeface="Arial"/>
                          <a:cs typeface="Arial"/>
                        </a:rPr>
                        <a:t>marzo</a:t>
                      </a:r>
                      <a:endParaRPr sz="1000">
                        <a:latin typeface="Arial"/>
                        <a:cs typeface="Arial"/>
                      </a:endParaRPr>
                    </a:p>
                  </a:txBody>
                  <a:tcPr marL="0" marR="0" marT="48260" marB="0"/>
                </a:tc>
                <a:tc>
                  <a:txBody>
                    <a:bodyPr/>
                    <a:lstStyle/>
                    <a:p>
                      <a:pPr marR="24130" algn="r">
                        <a:lnSpc>
                          <a:spcPts val="1115"/>
                        </a:lnSpc>
                        <a:spcBef>
                          <a:spcPts val="380"/>
                        </a:spcBef>
                      </a:pPr>
                      <a:r>
                        <a:rPr sz="1000" dirty="0">
                          <a:latin typeface="Arial"/>
                          <a:cs typeface="Arial"/>
                        </a:rPr>
                        <a:t>1</a:t>
                      </a:r>
                      <a:endParaRPr sz="1000">
                        <a:latin typeface="Arial"/>
                        <a:cs typeface="Arial"/>
                      </a:endParaRPr>
                    </a:p>
                  </a:txBody>
                  <a:tcPr marL="0" marR="0" marT="48260" marB="0"/>
                </a:tc>
                <a:extLst>
                  <a:ext uri="{0D108BD9-81ED-4DB2-BD59-A6C34878D82A}">
                    <a16:rowId xmlns:a16="http://schemas.microsoft.com/office/drawing/2014/main" val="10034"/>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52445" y="660400"/>
            <a:ext cx="1474088" cy="32651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54476" y="1058925"/>
            <a:ext cx="1470025" cy="139725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39912" cy="134703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12/2012:</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88.571</a:t>
            </a:r>
            <a:r>
              <a:rPr sz="950" b="1" dirty="0">
                <a:latin typeface="Times New Roman"/>
                <a:cs typeface="Times New Roman"/>
              </a:rPr>
              <a:t>	</a:t>
            </a:r>
            <a:r>
              <a:rPr sz="1425" b="1" spc="15" baseline="17543" dirty="0">
                <a:latin typeface="Times New Roman"/>
                <a:cs typeface="Times New Roman"/>
              </a:rPr>
              <a:t>18-MAR-2015</a:t>
            </a:r>
            <a:endParaRPr sz="1425" baseline="17543">
              <a:latin typeface="Times New Roman"/>
              <a:cs typeface="Times New Roman"/>
            </a:endParaRPr>
          </a:p>
          <a:p>
            <a:pPr>
              <a:lnSpc>
                <a:spcPts val="885"/>
              </a:lnSpc>
              <a:spcBef>
                <a:spcPts val="585"/>
              </a:spcBef>
              <a:tabLst>
                <a:tab pos="649605"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 </a:t>
            </a:r>
            <a:r>
              <a:rPr sz="1425" b="1" spc="15" baseline="35087" dirty="0">
                <a:latin typeface="Times New Roman"/>
                <a:cs typeface="Times New Roman"/>
              </a:rPr>
              <a:t>2014:    470.000	</a:t>
            </a:r>
            <a:r>
              <a:rPr sz="950" b="1" spc="10" dirty="0">
                <a:latin typeface="Times New Roman"/>
                <a:cs typeface="Times New Roman"/>
              </a:rPr>
              <a:t>Dir. Resp.:  Mario Calabresi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46</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3187700" y="26669"/>
            <a:ext cx="1423415" cy="3048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3264408" y="1694688"/>
            <a:ext cx="234950" cy="107314"/>
          </a:xfrm>
          <a:custGeom>
            <a:avLst/>
            <a:gdLst/>
            <a:ahLst/>
            <a:cxnLst/>
            <a:rect l="l" t="t" r="r" b="b"/>
            <a:pathLst>
              <a:path w="234950" h="107314">
                <a:moveTo>
                  <a:pt x="0" y="107188"/>
                </a:moveTo>
                <a:lnTo>
                  <a:pt x="234696" y="107188"/>
                </a:lnTo>
                <a:lnTo>
                  <a:pt x="234696" y="0"/>
                </a:lnTo>
                <a:lnTo>
                  <a:pt x="0" y="0"/>
                </a:lnTo>
                <a:lnTo>
                  <a:pt x="0" y="107188"/>
                </a:lnTo>
                <a:close/>
              </a:path>
            </a:pathLst>
          </a:custGeom>
          <a:solidFill>
            <a:srgbClr val="BADBBA"/>
          </a:solidFill>
        </p:spPr>
        <p:txBody>
          <a:bodyPr wrap="square" lIns="0" tIns="0" rIns="0" bIns="0" rtlCol="0"/>
          <a:lstStyle/>
          <a:p>
            <a:endParaRPr/>
          </a:p>
        </p:txBody>
      </p:sp>
      <p:sp>
        <p:nvSpPr>
          <p:cNvPr id="11" name="object 11"/>
          <p:cNvSpPr/>
          <p:nvPr/>
        </p:nvSpPr>
        <p:spPr>
          <a:xfrm>
            <a:off x="3264408" y="1795272"/>
            <a:ext cx="234950" cy="12700"/>
          </a:xfrm>
          <a:custGeom>
            <a:avLst/>
            <a:gdLst/>
            <a:ahLst/>
            <a:cxnLst/>
            <a:rect l="l" t="t" r="r" b="b"/>
            <a:pathLst>
              <a:path w="234950" h="12700">
                <a:moveTo>
                  <a:pt x="0" y="12700"/>
                </a:moveTo>
                <a:lnTo>
                  <a:pt x="234696" y="12700"/>
                </a:lnTo>
                <a:lnTo>
                  <a:pt x="234696" y="0"/>
                </a:lnTo>
                <a:lnTo>
                  <a:pt x="0" y="0"/>
                </a:lnTo>
                <a:lnTo>
                  <a:pt x="0" y="12700"/>
                </a:lnTo>
                <a:close/>
              </a:path>
            </a:pathLst>
          </a:custGeom>
          <a:solidFill>
            <a:srgbClr val="007F00"/>
          </a:solidFill>
        </p:spPr>
        <p:txBody>
          <a:bodyPr wrap="square" lIns="0" tIns="0" rIns="0" bIns="0" rtlCol="0"/>
          <a:lstStyle/>
          <a:p>
            <a:endParaRPr/>
          </a:p>
        </p:txBody>
      </p:sp>
      <p:sp>
        <p:nvSpPr>
          <p:cNvPr id="12" name="object 12"/>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3" name="object 13"/>
          <p:cNvSpPr txBox="1"/>
          <p:nvPr/>
        </p:nvSpPr>
        <p:spPr>
          <a:xfrm>
            <a:off x="7120381" y="10401300"/>
            <a:ext cx="1949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11</a:t>
            </a:r>
            <a:endParaRPr sz="1200">
              <a:latin typeface="Arial"/>
              <a:cs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76401" y="660425"/>
            <a:ext cx="6226136" cy="128826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38738" y="2020570"/>
            <a:ext cx="1448047" cy="535229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83375" y="2026647"/>
            <a:ext cx="1441209" cy="533581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899408" y="2020633"/>
            <a:ext cx="3065805" cy="208235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21780" y="8805214"/>
            <a:ext cx="903292" cy="13165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8" name="object 8"/>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01/2015:</a:t>
            </a:r>
            <a:r>
              <a:rPr sz="950" b="1" spc="240" dirty="0">
                <a:latin typeface="Times New Roman"/>
                <a:cs typeface="Times New Roman"/>
              </a:rPr>
              <a:t> </a:t>
            </a:r>
            <a:r>
              <a:rPr sz="950" b="1" spc="10" dirty="0">
                <a:latin typeface="Times New Roman"/>
                <a:cs typeface="Times New Roman"/>
              </a:rPr>
              <a:t>22.698</a:t>
            </a:r>
            <a:endParaRPr sz="950">
              <a:latin typeface="Times New Roman"/>
              <a:cs typeface="Times New Roman"/>
            </a:endParaRPr>
          </a:p>
          <a:p>
            <a:pPr>
              <a:lnSpc>
                <a:spcPts val="1125"/>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01/2015:</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11.418</a:t>
            </a:r>
            <a:r>
              <a:rPr sz="950" b="1" dirty="0">
                <a:latin typeface="Times New Roman"/>
                <a:cs typeface="Times New Roman"/>
              </a:rPr>
              <a:t>	</a:t>
            </a:r>
            <a:r>
              <a:rPr sz="1425" b="1" spc="15" baseline="17543" dirty="0">
                <a:latin typeface="Times New Roman"/>
                <a:cs typeface="Times New Roman"/>
              </a:rPr>
              <a:t>19-MAR-2015</a:t>
            </a:r>
            <a:endParaRPr sz="1425" baseline="17543">
              <a:latin typeface="Times New Roman"/>
              <a:cs typeface="Times New Roman"/>
            </a:endParaRPr>
          </a:p>
          <a:p>
            <a:pPr>
              <a:lnSpc>
                <a:spcPts val="1130"/>
              </a:lnSpc>
              <a:tabLst>
                <a:tab pos="618490" algn="l"/>
                <a:tab pos="2894965" algn="l"/>
                <a:tab pos="5981065" algn="l"/>
              </a:tabLst>
            </a:pPr>
            <a:r>
              <a:rPr sz="950" b="1" spc="10" dirty="0">
                <a:latin typeface="Times New Roman"/>
                <a:cs typeface="Times New Roman"/>
              </a:rPr>
              <a:t>Lettori	</a:t>
            </a:r>
            <a:r>
              <a:rPr sz="950" b="1" spc="5" dirty="0">
                <a:latin typeface="Times New Roman"/>
                <a:cs typeface="Times New Roman"/>
              </a:rPr>
              <a:t>III </a:t>
            </a:r>
            <a:r>
              <a:rPr sz="950" b="1" spc="10" dirty="0">
                <a:latin typeface="Times New Roman"/>
                <a:cs typeface="Times New Roman"/>
              </a:rPr>
              <a:t>2014:    359.000	</a:t>
            </a:r>
            <a:r>
              <a:rPr sz="1425" b="1" spc="15" baseline="-35087" dirty="0">
                <a:latin typeface="Times New Roman"/>
                <a:cs typeface="Times New Roman"/>
              </a:rPr>
              <a:t>Dir. Resp.: </a:t>
            </a:r>
            <a:r>
              <a:rPr sz="1425" b="1" spc="22" baseline="-35087" dirty="0">
                <a:latin typeface="Times New Roman"/>
                <a:cs typeface="Times New Roman"/>
              </a:rPr>
              <a:t> </a:t>
            </a:r>
            <a:r>
              <a:rPr sz="1425" b="1" spc="15" baseline="-35087" dirty="0">
                <a:latin typeface="Times New Roman"/>
                <a:cs typeface="Times New Roman"/>
              </a:rPr>
              <a:t>Anna</a:t>
            </a:r>
            <a:r>
              <a:rPr sz="1425" b="1" spc="22" baseline="-35087" dirty="0">
                <a:latin typeface="Times New Roman"/>
                <a:cs typeface="Times New Roman"/>
              </a:rPr>
              <a:t> </a:t>
            </a:r>
            <a:r>
              <a:rPr sz="1425" b="1" spc="15" baseline="-35087" dirty="0">
                <a:latin typeface="Times New Roman"/>
                <a:cs typeface="Times New Roman"/>
              </a:rPr>
              <a:t>Mossuto	</a:t>
            </a:r>
            <a:r>
              <a:rPr sz="1425" b="1" spc="15" baseline="-26315" dirty="0">
                <a:latin typeface="Times New Roman"/>
                <a:cs typeface="Times New Roman"/>
              </a:rPr>
              <a:t>da pag.</a:t>
            </a:r>
            <a:r>
              <a:rPr sz="1425" b="1" spc="307" baseline="-26315" dirty="0">
                <a:latin typeface="Times New Roman"/>
                <a:cs typeface="Times New Roman"/>
              </a:rPr>
              <a:t> </a:t>
            </a:r>
            <a:r>
              <a:rPr sz="1425" b="1" spc="15" baseline="-26315" dirty="0">
                <a:latin typeface="Times New Roman"/>
                <a:cs typeface="Times New Roman"/>
              </a:rPr>
              <a:t>35</a:t>
            </a:r>
            <a:endParaRPr sz="1425" baseline="-26315">
              <a:latin typeface="Times New Roman"/>
              <a:cs typeface="Times New Roman"/>
            </a:endParaRPr>
          </a:p>
          <a:p>
            <a:pPr marL="19050">
              <a:lnSpc>
                <a:spcPct val="100000"/>
              </a:lnSpc>
              <a:spcBef>
                <a:spcPts val="90"/>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9" name="object 9"/>
          <p:cNvSpPr/>
          <p:nvPr/>
        </p:nvSpPr>
        <p:spPr>
          <a:xfrm>
            <a:off x="3340100" y="26669"/>
            <a:ext cx="1139952" cy="304800"/>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0200" y="10135869"/>
            <a:ext cx="1069848" cy="457200"/>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2" name="object 12"/>
          <p:cNvSpPr/>
          <p:nvPr/>
        </p:nvSpPr>
        <p:spPr>
          <a:xfrm>
            <a:off x="530351" y="2987039"/>
            <a:ext cx="899160" cy="122555"/>
          </a:xfrm>
          <a:custGeom>
            <a:avLst/>
            <a:gdLst/>
            <a:ahLst/>
            <a:cxnLst/>
            <a:rect l="l" t="t" r="r" b="b"/>
            <a:pathLst>
              <a:path w="899160" h="122555">
                <a:moveTo>
                  <a:pt x="0" y="122427"/>
                </a:moveTo>
                <a:lnTo>
                  <a:pt x="899160" y="122427"/>
                </a:lnTo>
                <a:lnTo>
                  <a:pt x="899160" y="0"/>
                </a:lnTo>
                <a:lnTo>
                  <a:pt x="0" y="0"/>
                </a:lnTo>
                <a:lnTo>
                  <a:pt x="0" y="122427"/>
                </a:lnTo>
                <a:close/>
              </a:path>
            </a:pathLst>
          </a:custGeom>
          <a:solidFill>
            <a:srgbClr val="BADBBA"/>
          </a:solidFill>
        </p:spPr>
        <p:txBody>
          <a:bodyPr wrap="square" lIns="0" tIns="0" rIns="0" bIns="0" rtlCol="0"/>
          <a:lstStyle/>
          <a:p>
            <a:endParaRPr/>
          </a:p>
        </p:txBody>
      </p:sp>
      <p:sp>
        <p:nvSpPr>
          <p:cNvPr id="13" name="object 13"/>
          <p:cNvSpPr/>
          <p:nvPr/>
        </p:nvSpPr>
        <p:spPr>
          <a:xfrm>
            <a:off x="1511808" y="2990088"/>
            <a:ext cx="463550" cy="119380"/>
          </a:xfrm>
          <a:custGeom>
            <a:avLst/>
            <a:gdLst/>
            <a:ahLst/>
            <a:cxnLst/>
            <a:rect l="l" t="t" r="r" b="b"/>
            <a:pathLst>
              <a:path w="463550" h="119380">
                <a:moveTo>
                  <a:pt x="0" y="119379"/>
                </a:moveTo>
                <a:lnTo>
                  <a:pt x="463296" y="119379"/>
                </a:lnTo>
                <a:lnTo>
                  <a:pt x="463296" y="0"/>
                </a:lnTo>
                <a:lnTo>
                  <a:pt x="0" y="0"/>
                </a:lnTo>
                <a:lnTo>
                  <a:pt x="0" y="119379"/>
                </a:lnTo>
                <a:close/>
              </a:path>
            </a:pathLst>
          </a:custGeom>
          <a:solidFill>
            <a:srgbClr val="BADBBA"/>
          </a:solidFill>
        </p:spPr>
        <p:txBody>
          <a:bodyPr wrap="square" lIns="0" tIns="0" rIns="0" bIns="0" rtlCol="0"/>
          <a:lstStyle/>
          <a:p>
            <a:endParaRPr/>
          </a:p>
        </p:txBody>
      </p:sp>
      <p:sp>
        <p:nvSpPr>
          <p:cNvPr id="14" name="object 14"/>
          <p:cNvSpPr/>
          <p:nvPr/>
        </p:nvSpPr>
        <p:spPr>
          <a:xfrm>
            <a:off x="536448" y="3124200"/>
            <a:ext cx="399415" cy="119380"/>
          </a:xfrm>
          <a:custGeom>
            <a:avLst/>
            <a:gdLst/>
            <a:ahLst/>
            <a:cxnLst/>
            <a:rect l="l" t="t" r="r" b="b"/>
            <a:pathLst>
              <a:path w="399415" h="119380">
                <a:moveTo>
                  <a:pt x="0" y="119379"/>
                </a:moveTo>
                <a:lnTo>
                  <a:pt x="399288" y="119379"/>
                </a:lnTo>
                <a:lnTo>
                  <a:pt x="399288" y="0"/>
                </a:lnTo>
                <a:lnTo>
                  <a:pt x="0" y="0"/>
                </a:lnTo>
                <a:lnTo>
                  <a:pt x="0" y="119379"/>
                </a:lnTo>
                <a:close/>
              </a:path>
            </a:pathLst>
          </a:custGeom>
          <a:solidFill>
            <a:srgbClr val="BADBBA"/>
          </a:solidFill>
        </p:spPr>
        <p:txBody>
          <a:bodyPr wrap="square" lIns="0" tIns="0" rIns="0" bIns="0" rtlCol="0"/>
          <a:lstStyle/>
          <a:p>
            <a:endParaRPr/>
          </a:p>
        </p:txBody>
      </p:sp>
      <p:sp>
        <p:nvSpPr>
          <p:cNvPr id="15" name="object 15"/>
          <p:cNvSpPr/>
          <p:nvPr/>
        </p:nvSpPr>
        <p:spPr>
          <a:xfrm>
            <a:off x="530351" y="3102864"/>
            <a:ext cx="899160" cy="12700"/>
          </a:xfrm>
          <a:custGeom>
            <a:avLst/>
            <a:gdLst/>
            <a:ahLst/>
            <a:cxnLst/>
            <a:rect l="l" t="t" r="r" b="b"/>
            <a:pathLst>
              <a:path w="899160" h="12700">
                <a:moveTo>
                  <a:pt x="0" y="12700"/>
                </a:moveTo>
                <a:lnTo>
                  <a:pt x="899160" y="12700"/>
                </a:lnTo>
                <a:lnTo>
                  <a:pt x="899160" y="0"/>
                </a:lnTo>
                <a:lnTo>
                  <a:pt x="0" y="0"/>
                </a:lnTo>
                <a:lnTo>
                  <a:pt x="0" y="12700"/>
                </a:lnTo>
                <a:close/>
              </a:path>
            </a:pathLst>
          </a:custGeom>
          <a:solidFill>
            <a:srgbClr val="007F00"/>
          </a:solidFill>
        </p:spPr>
        <p:txBody>
          <a:bodyPr wrap="square" lIns="0" tIns="0" rIns="0" bIns="0" rtlCol="0"/>
          <a:lstStyle/>
          <a:p>
            <a:endParaRPr/>
          </a:p>
        </p:txBody>
      </p:sp>
      <p:sp>
        <p:nvSpPr>
          <p:cNvPr id="16" name="object 16"/>
          <p:cNvSpPr/>
          <p:nvPr/>
        </p:nvSpPr>
        <p:spPr>
          <a:xfrm>
            <a:off x="1511808" y="3102864"/>
            <a:ext cx="463550" cy="12700"/>
          </a:xfrm>
          <a:custGeom>
            <a:avLst/>
            <a:gdLst/>
            <a:ahLst/>
            <a:cxnLst/>
            <a:rect l="l" t="t" r="r" b="b"/>
            <a:pathLst>
              <a:path w="463550" h="12700">
                <a:moveTo>
                  <a:pt x="0" y="12700"/>
                </a:moveTo>
                <a:lnTo>
                  <a:pt x="463296" y="12700"/>
                </a:lnTo>
                <a:lnTo>
                  <a:pt x="463296"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536448" y="3236976"/>
            <a:ext cx="399415" cy="12700"/>
          </a:xfrm>
          <a:custGeom>
            <a:avLst/>
            <a:gdLst/>
            <a:ahLst/>
            <a:cxnLst/>
            <a:rect l="l" t="t" r="r" b="b"/>
            <a:pathLst>
              <a:path w="399415" h="12700">
                <a:moveTo>
                  <a:pt x="0" y="12700"/>
                </a:moveTo>
                <a:lnTo>
                  <a:pt x="399288" y="12700"/>
                </a:lnTo>
                <a:lnTo>
                  <a:pt x="399288"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9" name="object 19"/>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1</a:t>
            </a:r>
            <a:endParaRPr sz="1200">
              <a:latin typeface="Arial"/>
              <a:cs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36523" y="660400"/>
            <a:ext cx="4644059" cy="109194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39833" y="1921240"/>
            <a:ext cx="1484871" cy="201248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251715" y="1920748"/>
            <a:ext cx="1487920" cy="201167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863854" y="1921240"/>
            <a:ext cx="1487920" cy="201248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3438" y="907797"/>
            <a:ext cx="1489976" cy="302716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121780" y="8805214"/>
            <a:ext cx="927705" cy="126780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9" name="object 9"/>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01/2015:</a:t>
            </a:r>
            <a:r>
              <a:rPr sz="950" b="1" spc="240" dirty="0">
                <a:latin typeface="Times New Roman"/>
                <a:cs typeface="Times New Roman"/>
              </a:rPr>
              <a:t> </a:t>
            </a:r>
            <a:r>
              <a:rPr sz="950" b="1" spc="10" dirty="0">
                <a:latin typeface="Times New Roman"/>
                <a:cs typeface="Times New Roman"/>
              </a:rPr>
              <a:t>46.388</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01/2015:</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37.568</a:t>
            </a:r>
            <a:r>
              <a:rPr sz="950" b="1" dirty="0">
                <a:latin typeface="Times New Roman"/>
                <a:cs typeface="Times New Roman"/>
              </a:rPr>
              <a:t>	</a:t>
            </a:r>
            <a:r>
              <a:rPr sz="1425" b="1" spc="15" baseline="17543" dirty="0">
                <a:latin typeface="Times New Roman"/>
                <a:cs typeface="Times New Roman"/>
              </a:rPr>
              <a:t>19-MAR-2015</a:t>
            </a:r>
            <a:endParaRPr sz="1425" baseline="17543">
              <a:latin typeface="Times New Roman"/>
              <a:cs typeface="Times New Roman"/>
            </a:endParaRPr>
          </a:p>
          <a:p>
            <a:pPr>
              <a:lnSpc>
                <a:spcPts val="885"/>
              </a:lnSpc>
              <a:spcBef>
                <a:spcPts val="585"/>
              </a:spcBef>
              <a:tabLst>
                <a:tab pos="618490" algn="l"/>
                <a:tab pos="2894965" algn="l"/>
                <a:tab pos="5981065" algn="l"/>
              </a:tabLst>
            </a:pPr>
            <a:r>
              <a:rPr sz="1425" b="1" spc="15" baseline="35087" dirty="0">
                <a:latin typeface="Times New Roman"/>
                <a:cs typeface="Times New Roman"/>
              </a:rPr>
              <a:t>Lettori	</a:t>
            </a:r>
            <a:r>
              <a:rPr sz="1425" b="1" spc="7" baseline="35087" dirty="0">
                <a:latin typeface="Times New Roman"/>
                <a:cs typeface="Times New Roman"/>
              </a:rPr>
              <a:t>III </a:t>
            </a:r>
            <a:r>
              <a:rPr sz="1425" b="1" spc="15" baseline="35087" dirty="0">
                <a:latin typeface="Times New Roman"/>
                <a:cs typeface="Times New Roman"/>
              </a:rPr>
              <a:t>2014:    269.000	</a:t>
            </a:r>
            <a:r>
              <a:rPr sz="950" b="1" spc="10" dirty="0">
                <a:latin typeface="Times New Roman"/>
                <a:cs typeface="Times New Roman"/>
              </a:rPr>
              <a:t>Dir. Resp.: </a:t>
            </a:r>
            <a:r>
              <a:rPr sz="950" b="1" spc="15" dirty="0">
                <a:latin typeface="Times New Roman"/>
                <a:cs typeface="Times New Roman"/>
              </a:rPr>
              <a:t> </a:t>
            </a:r>
            <a:r>
              <a:rPr sz="950" b="1" spc="10" dirty="0">
                <a:latin typeface="Times New Roman"/>
                <a:cs typeface="Times New Roman"/>
              </a:rPr>
              <a:t>Maurizio Cattaneo	</a:t>
            </a:r>
            <a:r>
              <a:rPr sz="1425" b="1" spc="15" baseline="8771" dirty="0">
                <a:latin typeface="Times New Roman"/>
                <a:cs typeface="Times New Roman"/>
              </a:rPr>
              <a:t>da pag.</a:t>
            </a:r>
            <a:r>
              <a:rPr sz="1425" b="1" spc="307" baseline="8771" dirty="0">
                <a:latin typeface="Times New Roman"/>
                <a:cs typeface="Times New Roman"/>
              </a:rPr>
              <a:t> </a:t>
            </a:r>
            <a:r>
              <a:rPr sz="1425" b="1" spc="15" baseline="8771" dirty="0">
                <a:latin typeface="Times New Roman"/>
                <a:cs typeface="Times New Roman"/>
              </a:rPr>
              <a:t>41</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0" name="object 10"/>
          <p:cNvSpPr/>
          <p:nvPr/>
        </p:nvSpPr>
        <p:spPr>
          <a:xfrm>
            <a:off x="3454400" y="22859"/>
            <a:ext cx="932688" cy="213359"/>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330200" y="10135869"/>
            <a:ext cx="1069848" cy="457200"/>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3" name="object 13"/>
          <p:cNvSpPr/>
          <p:nvPr/>
        </p:nvSpPr>
        <p:spPr>
          <a:xfrm>
            <a:off x="1636776" y="2170176"/>
            <a:ext cx="481965" cy="107314"/>
          </a:xfrm>
          <a:custGeom>
            <a:avLst/>
            <a:gdLst/>
            <a:ahLst/>
            <a:cxnLst/>
            <a:rect l="l" t="t" r="r" b="b"/>
            <a:pathLst>
              <a:path w="481964" h="107314">
                <a:moveTo>
                  <a:pt x="0" y="107188"/>
                </a:moveTo>
                <a:lnTo>
                  <a:pt x="481584" y="107188"/>
                </a:lnTo>
                <a:lnTo>
                  <a:pt x="481584" y="0"/>
                </a:lnTo>
                <a:lnTo>
                  <a:pt x="0" y="0"/>
                </a:lnTo>
                <a:lnTo>
                  <a:pt x="0" y="107188"/>
                </a:lnTo>
                <a:close/>
              </a:path>
            </a:pathLst>
          </a:custGeom>
          <a:solidFill>
            <a:srgbClr val="BADBBA"/>
          </a:solidFill>
        </p:spPr>
        <p:txBody>
          <a:bodyPr wrap="square" lIns="0" tIns="0" rIns="0" bIns="0" rtlCol="0"/>
          <a:lstStyle/>
          <a:p>
            <a:endParaRPr/>
          </a:p>
        </p:txBody>
      </p:sp>
      <p:sp>
        <p:nvSpPr>
          <p:cNvPr id="14" name="object 14"/>
          <p:cNvSpPr/>
          <p:nvPr/>
        </p:nvSpPr>
        <p:spPr>
          <a:xfrm>
            <a:off x="633983" y="2295144"/>
            <a:ext cx="414655" cy="107314"/>
          </a:xfrm>
          <a:custGeom>
            <a:avLst/>
            <a:gdLst/>
            <a:ahLst/>
            <a:cxnLst/>
            <a:rect l="l" t="t" r="r" b="b"/>
            <a:pathLst>
              <a:path w="414655" h="107314">
                <a:moveTo>
                  <a:pt x="0" y="107188"/>
                </a:moveTo>
                <a:lnTo>
                  <a:pt x="414528" y="107188"/>
                </a:lnTo>
                <a:lnTo>
                  <a:pt x="414528" y="0"/>
                </a:lnTo>
                <a:lnTo>
                  <a:pt x="0" y="0"/>
                </a:lnTo>
                <a:lnTo>
                  <a:pt x="0" y="107188"/>
                </a:lnTo>
                <a:close/>
              </a:path>
            </a:pathLst>
          </a:custGeom>
          <a:solidFill>
            <a:srgbClr val="BADBBA"/>
          </a:solidFill>
        </p:spPr>
        <p:txBody>
          <a:bodyPr wrap="square" lIns="0" tIns="0" rIns="0" bIns="0" rtlCol="0"/>
          <a:lstStyle/>
          <a:p>
            <a:endParaRPr/>
          </a:p>
        </p:txBody>
      </p:sp>
      <p:sp>
        <p:nvSpPr>
          <p:cNvPr id="15" name="object 15"/>
          <p:cNvSpPr/>
          <p:nvPr/>
        </p:nvSpPr>
        <p:spPr>
          <a:xfrm>
            <a:off x="1075944" y="2295144"/>
            <a:ext cx="445134" cy="107314"/>
          </a:xfrm>
          <a:custGeom>
            <a:avLst/>
            <a:gdLst/>
            <a:ahLst/>
            <a:cxnLst/>
            <a:rect l="l" t="t" r="r" b="b"/>
            <a:pathLst>
              <a:path w="445134" h="107314">
                <a:moveTo>
                  <a:pt x="0" y="107188"/>
                </a:moveTo>
                <a:lnTo>
                  <a:pt x="445007" y="107188"/>
                </a:lnTo>
                <a:lnTo>
                  <a:pt x="445007" y="0"/>
                </a:lnTo>
                <a:lnTo>
                  <a:pt x="0" y="0"/>
                </a:lnTo>
                <a:lnTo>
                  <a:pt x="0" y="107188"/>
                </a:lnTo>
                <a:close/>
              </a:path>
            </a:pathLst>
          </a:custGeom>
          <a:solidFill>
            <a:srgbClr val="BADBBA"/>
          </a:solidFill>
        </p:spPr>
        <p:txBody>
          <a:bodyPr wrap="square" lIns="0" tIns="0" rIns="0" bIns="0" rtlCol="0"/>
          <a:lstStyle/>
          <a:p>
            <a:endParaRPr/>
          </a:p>
        </p:txBody>
      </p:sp>
      <p:sp>
        <p:nvSpPr>
          <p:cNvPr id="16" name="object 16"/>
          <p:cNvSpPr/>
          <p:nvPr/>
        </p:nvSpPr>
        <p:spPr>
          <a:xfrm>
            <a:off x="1548383" y="2295144"/>
            <a:ext cx="384175" cy="107314"/>
          </a:xfrm>
          <a:custGeom>
            <a:avLst/>
            <a:gdLst/>
            <a:ahLst/>
            <a:cxnLst/>
            <a:rect l="l" t="t" r="r" b="b"/>
            <a:pathLst>
              <a:path w="384175" h="107314">
                <a:moveTo>
                  <a:pt x="0" y="107188"/>
                </a:moveTo>
                <a:lnTo>
                  <a:pt x="384047" y="107188"/>
                </a:lnTo>
                <a:lnTo>
                  <a:pt x="384047" y="0"/>
                </a:lnTo>
                <a:lnTo>
                  <a:pt x="0" y="0"/>
                </a:lnTo>
                <a:lnTo>
                  <a:pt x="0" y="107188"/>
                </a:lnTo>
                <a:close/>
              </a:path>
            </a:pathLst>
          </a:custGeom>
          <a:solidFill>
            <a:srgbClr val="BADBBA"/>
          </a:solidFill>
        </p:spPr>
        <p:txBody>
          <a:bodyPr wrap="square" lIns="0" tIns="0" rIns="0" bIns="0" rtlCol="0"/>
          <a:lstStyle/>
          <a:p>
            <a:endParaRPr/>
          </a:p>
        </p:txBody>
      </p:sp>
      <p:sp>
        <p:nvSpPr>
          <p:cNvPr id="17" name="object 17"/>
          <p:cNvSpPr/>
          <p:nvPr/>
        </p:nvSpPr>
        <p:spPr>
          <a:xfrm>
            <a:off x="1636776" y="2270760"/>
            <a:ext cx="481965" cy="12700"/>
          </a:xfrm>
          <a:custGeom>
            <a:avLst/>
            <a:gdLst/>
            <a:ahLst/>
            <a:cxnLst/>
            <a:rect l="l" t="t" r="r" b="b"/>
            <a:pathLst>
              <a:path w="481964" h="12700">
                <a:moveTo>
                  <a:pt x="0" y="12700"/>
                </a:moveTo>
                <a:lnTo>
                  <a:pt x="481584" y="12700"/>
                </a:lnTo>
                <a:lnTo>
                  <a:pt x="481584"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p:nvPr/>
        </p:nvSpPr>
        <p:spPr>
          <a:xfrm>
            <a:off x="633983" y="2395727"/>
            <a:ext cx="414655" cy="12700"/>
          </a:xfrm>
          <a:custGeom>
            <a:avLst/>
            <a:gdLst/>
            <a:ahLst/>
            <a:cxnLst/>
            <a:rect l="l" t="t" r="r" b="b"/>
            <a:pathLst>
              <a:path w="414655" h="12700">
                <a:moveTo>
                  <a:pt x="0" y="12700"/>
                </a:moveTo>
                <a:lnTo>
                  <a:pt x="414528" y="12700"/>
                </a:lnTo>
                <a:lnTo>
                  <a:pt x="414528" y="0"/>
                </a:lnTo>
                <a:lnTo>
                  <a:pt x="0" y="0"/>
                </a:lnTo>
                <a:lnTo>
                  <a:pt x="0" y="12700"/>
                </a:lnTo>
                <a:close/>
              </a:path>
            </a:pathLst>
          </a:custGeom>
          <a:solidFill>
            <a:srgbClr val="007F00"/>
          </a:solidFill>
        </p:spPr>
        <p:txBody>
          <a:bodyPr wrap="square" lIns="0" tIns="0" rIns="0" bIns="0" rtlCol="0"/>
          <a:lstStyle/>
          <a:p>
            <a:endParaRPr/>
          </a:p>
        </p:txBody>
      </p:sp>
      <p:sp>
        <p:nvSpPr>
          <p:cNvPr id="19" name="object 19"/>
          <p:cNvSpPr/>
          <p:nvPr/>
        </p:nvSpPr>
        <p:spPr>
          <a:xfrm>
            <a:off x="1075944" y="2395727"/>
            <a:ext cx="445134" cy="12700"/>
          </a:xfrm>
          <a:custGeom>
            <a:avLst/>
            <a:gdLst/>
            <a:ahLst/>
            <a:cxnLst/>
            <a:rect l="l" t="t" r="r" b="b"/>
            <a:pathLst>
              <a:path w="445134" h="12700">
                <a:moveTo>
                  <a:pt x="0" y="12700"/>
                </a:moveTo>
                <a:lnTo>
                  <a:pt x="445007" y="12700"/>
                </a:lnTo>
                <a:lnTo>
                  <a:pt x="445007" y="0"/>
                </a:lnTo>
                <a:lnTo>
                  <a:pt x="0" y="0"/>
                </a:lnTo>
                <a:lnTo>
                  <a:pt x="0" y="12700"/>
                </a:lnTo>
                <a:close/>
              </a:path>
            </a:pathLst>
          </a:custGeom>
          <a:solidFill>
            <a:srgbClr val="007F00"/>
          </a:solidFill>
        </p:spPr>
        <p:txBody>
          <a:bodyPr wrap="square" lIns="0" tIns="0" rIns="0" bIns="0" rtlCol="0"/>
          <a:lstStyle/>
          <a:p>
            <a:endParaRPr/>
          </a:p>
        </p:txBody>
      </p:sp>
      <p:sp>
        <p:nvSpPr>
          <p:cNvPr id="20" name="object 20"/>
          <p:cNvSpPr/>
          <p:nvPr/>
        </p:nvSpPr>
        <p:spPr>
          <a:xfrm>
            <a:off x="1548383" y="2395727"/>
            <a:ext cx="384175" cy="12700"/>
          </a:xfrm>
          <a:custGeom>
            <a:avLst/>
            <a:gdLst/>
            <a:ahLst/>
            <a:cxnLst/>
            <a:rect l="l" t="t" r="r" b="b"/>
            <a:pathLst>
              <a:path w="384175" h="12700">
                <a:moveTo>
                  <a:pt x="0" y="12700"/>
                </a:moveTo>
                <a:lnTo>
                  <a:pt x="384047" y="12700"/>
                </a:lnTo>
                <a:lnTo>
                  <a:pt x="384047" y="0"/>
                </a:lnTo>
                <a:lnTo>
                  <a:pt x="0" y="0"/>
                </a:lnTo>
                <a:lnTo>
                  <a:pt x="0" y="12700"/>
                </a:lnTo>
                <a:close/>
              </a:path>
            </a:pathLst>
          </a:custGeom>
          <a:solidFill>
            <a:srgbClr val="007F00"/>
          </a:solidFill>
        </p:spPr>
        <p:txBody>
          <a:bodyPr wrap="square" lIns="0" tIns="0" rIns="0" bIns="0" rtlCol="0"/>
          <a:lstStyle/>
          <a:p>
            <a:endParaRPr/>
          </a:p>
        </p:txBody>
      </p:sp>
      <p:sp>
        <p:nvSpPr>
          <p:cNvPr id="21" name="object 21"/>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22" name="object 22"/>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2</a:t>
            </a:r>
            <a:endParaRPr sz="1200">
              <a:latin typeface="Arial"/>
              <a:cs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26463" y="10003535"/>
            <a:ext cx="4389120" cy="9753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5759" y="396239"/>
            <a:ext cx="2438399" cy="34137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913888" y="1572767"/>
            <a:ext cx="1584960" cy="185318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471159" y="8031479"/>
            <a:ext cx="1523999" cy="19050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04215" y="316991"/>
            <a:ext cx="4879975" cy="594360"/>
          </a:xfrm>
          <a:custGeom>
            <a:avLst/>
            <a:gdLst/>
            <a:ahLst/>
            <a:cxnLst/>
            <a:rect l="l" t="t" r="r" b="b"/>
            <a:pathLst>
              <a:path w="4879975" h="594360">
                <a:moveTo>
                  <a:pt x="0" y="594359"/>
                </a:moveTo>
                <a:lnTo>
                  <a:pt x="4879848" y="594359"/>
                </a:lnTo>
                <a:lnTo>
                  <a:pt x="4879848" y="0"/>
                </a:lnTo>
                <a:lnTo>
                  <a:pt x="0" y="0"/>
                </a:lnTo>
                <a:lnTo>
                  <a:pt x="0" y="594359"/>
                </a:lnTo>
                <a:close/>
              </a:path>
            </a:pathLst>
          </a:custGeom>
          <a:ln w="6350">
            <a:solidFill>
              <a:srgbClr val="000000"/>
            </a:solidFill>
          </a:ln>
        </p:spPr>
        <p:txBody>
          <a:bodyPr wrap="square" lIns="0" tIns="0" rIns="0" bIns="0" rtlCol="0"/>
          <a:lstStyle/>
          <a:p>
            <a:endParaRPr/>
          </a:p>
        </p:txBody>
      </p:sp>
      <p:sp>
        <p:nvSpPr>
          <p:cNvPr id="7" name="object 7"/>
          <p:cNvSpPr/>
          <p:nvPr/>
        </p:nvSpPr>
        <p:spPr>
          <a:xfrm>
            <a:off x="5111496" y="316991"/>
            <a:ext cx="1957070" cy="594360"/>
          </a:xfrm>
          <a:custGeom>
            <a:avLst/>
            <a:gdLst/>
            <a:ahLst/>
            <a:cxnLst/>
            <a:rect l="l" t="t" r="r" b="b"/>
            <a:pathLst>
              <a:path w="1957070" h="594360">
                <a:moveTo>
                  <a:pt x="0" y="594359"/>
                </a:moveTo>
                <a:lnTo>
                  <a:pt x="1956816" y="594359"/>
                </a:lnTo>
                <a:lnTo>
                  <a:pt x="1956816" y="0"/>
                </a:lnTo>
                <a:lnTo>
                  <a:pt x="0" y="0"/>
                </a:lnTo>
                <a:lnTo>
                  <a:pt x="0" y="594359"/>
                </a:lnTo>
                <a:close/>
              </a:path>
            </a:pathLst>
          </a:custGeom>
          <a:ln w="6350">
            <a:solidFill>
              <a:srgbClr val="000000"/>
            </a:solidFill>
          </a:ln>
        </p:spPr>
        <p:txBody>
          <a:bodyPr wrap="square" lIns="0" tIns="0" rIns="0" bIns="0" rtlCol="0"/>
          <a:lstStyle/>
          <a:p>
            <a:endParaRPr/>
          </a:p>
        </p:txBody>
      </p:sp>
      <p:sp>
        <p:nvSpPr>
          <p:cNvPr id="8" name="object 8"/>
          <p:cNvSpPr txBox="1"/>
          <p:nvPr/>
        </p:nvSpPr>
        <p:spPr>
          <a:xfrm>
            <a:off x="5184140" y="301965"/>
            <a:ext cx="302260" cy="516255"/>
          </a:xfrm>
          <a:prstGeom prst="rect">
            <a:avLst/>
          </a:prstGeom>
        </p:spPr>
        <p:txBody>
          <a:bodyPr vert="horz" wrap="square" lIns="0" tIns="9525" rIns="0" bIns="0" rtlCol="0">
            <a:spAutoFit/>
          </a:bodyPr>
          <a:lstStyle/>
          <a:p>
            <a:pPr marL="12700" marR="5080">
              <a:lnSpc>
                <a:spcPct val="154300"/>
              </a:lnSpc>
              <a:spcBef>
                <a:spcPts val="75"/>
              </a:spcBef>
            </a:pPr>
            <a:r>
              <a:rPr sz="700" spc="-5" dirty="0">
                <a:latin typeface="Arial"/>
                <a:cs typeface="Arial"/>
              </a:rPr>
              <a:t>Data  Pagina  Foglio</a:t>
            </a:r>
            <a:endParaRPr sz="700">
              <a:latin typeface="Arial"/>
              <a:cs typeface="Arial"/>
            </a:endParaRPr>
          </a:p>
        </p:txBody>
      </p:sp>
      <p:sp>
        <p:nvSpPr>
          <p:cNvPr id="9" name="object 9"/>
          <p:cNvSpPr txBox="1"/>
          <p:nvPr/>
        </p:nvSpPr>
        <p:spPr>
          <a:xfrm>
            <a:off x="5626100" y="308143"/>
            <a:ext cx="805180" cy="537845"/>
          </a:xfrm>
          <a:prstGeom prst="rect">
            <a:avLst/>
          </a:prstGeom>
        </p:spPr>
        <p:txBody>
          <a:bodyPr vert="horz" wrap="square" lIns="0" tIns="12700" rIns="0" bIns="0" rtlCol="0">
            <a:spAutoFit/>
          </a:bodyPr>
          <a:lstStyle/>
          <a:p>
            <a:pPr marL="12700">
              <a:lnSpc>
                <a:spcPts val="1355"/>
              </a:lnSpc>
              <a:spcBef>
                <a:spcPts val="100"/>
              </a:spcBef>
            </a:pPr>
            <a:r>
              <a:rPr sz="1200" spc="-5" dirty="0">
                <a:latin typeface="Arial"/>
                <a:cs typeface="Arial"/>
              </a:rPr>
              <a:t>20-03-2015</a:t>
            </a:r>
            <a:endParaRPr sz="1200">
              <a:latin typeface="Arial"/>
              <a:cs typeface="Arial"/>
            </a:endParaRPr>
          </a:p>
          <a:p>
            <a:pPr marL="12700">
              <a:lnSpc>
                <a:spcPts val="1295"/>
              </a:lnSpc>
            </a:pPr>
            <a:r>
              <a:rPr sz="1200" spc="-5" dirty="0">
                <a:latin typeface="Arial"/>
                <a:cs typeface="Arial"/>
              </a:rPr>
              <a:t>20</a:t>
            </a:r>
            <a:endParaRPr sz="1200">
              <a:latin typeface="Arial"/>
              <a:cs typeface="Arial"/>
            </a:endParaRPr>
          </a:p>
          <a:p>
            <a:pPr marL="12700">
              <a:lnSpc>
                <a:spcPts val="1380"/>
              </a:lnSpc>
            </a:pPr>
            <a:r>
              <a:rPr sz="1200" dirty="0">
                <a:latin typeface="Arial"/>
                <a:cs typeface="Arial"/>
              </a:rPr>
              <a:t>1</a:t>
            </a:r>
            <a:endParaRPr sz="1200">
              <a:latin typeface="Arial"/>
              <a:cs typeface="Arial"/>
            </a:endParaRPr>
          </a:p>
        </p:txBody>
      </p:sp>
      <p:sp>
        <p:nvSpPr>
          <p:cNvPr id="10" name="object 10"/>
          <p:cNvSpPr/>
          <p:nvPr/>
        </p:nvSpPr>
        <p:spPr>
          <a:xfrm>
            <a:off x="204215" y="938783"/>
            <a:ext cx="6864350" cy="9187180"/>
          </a:xfrm>
          <a:custGeom>
            <a:avLst/>
            <a:gdLst/>
            <a:ahLst/>
            <a:cxnLst/>
            <a:rect l="l" t="t" r="r" b="b"/>
            <a:pathLst>
              <a:path w="6864350" h="9187180">
                <a:moveTo>
                  <a:pt x="0" y="9186672"/>
                </a:moveTo>
                <a:lnTo>
                  <a:pt x="6864096" y="9186672"/>
                </a:lnTo>
                <a:lnTo>
                  <a:pt x="6864096" y="0"/>
                </a:lnTo>
                <a:lnTo>
                  <a:pt x="0" y="0"/>
                </a:lnTo>
                <a:lnTo>
                  <a:pt x="0" y="9186672"/>
                </a:lnTo>
                <a:close/>
              </a:path>
            </a:pathLst>
          </a:custGeom>
          <a:ln w="6350">
            <a:solidFill>
              <a:srgbClr val="000000"/>
            </a:solidFill>
          </a:ln>
        </p:spPr>
        <p:txBody>
          <a:bodyPr wrap="square" lIns="0" tIns="0" rIns="0" bIns="0" rtlCol="0"/>
          <a:lstStyle/>
          <a:p>
            <a:endParaRPr/>
          </a:p>
        </p:txBody>
      </p:sp>
      <p:sp>
        <p:nvSpPr>
          <p:cNvPr id="11" name="object 11"/>
          <p:cNvSpPr/>
          <p:nvPr/>
        </p:nvSpPr>
        <p:spPr>
          <a:xfrm>
            <a:off x="204215" y="9997439"/>
            <a:ext cx="6861175" cy="0"/>
          </a:xfrm>
          <a:custGeom>
            <a:avLst/>
            <a:gdLst/>
            <a:ahLst/>
            <a:cxnLst/>
            <a:rect l="l" t="t" r="r" b="b"/>
            <a:pathLst>
              <a:path w="6861175">
                <a:moveTo>
                  <a:pt x="0" y="0"/>
                </a:moveTo>
                <a:lnTo>
                  <a:pt x="6861048" y="0"/>
                </a:lnTo>
              </a:path>
            </a:pathLst>
          </a:custGeom>
          <a:ln w="6350">
            <a:solidFill>
              <a:srgbClr val="000000"/>
            </a:solidFill>
          </a:ln>
        </p:spPr>
        <p:txBody>
          <a:bodyPr wrap="square" lIns="0" tIns="0" rIns="0" bIns="0" rtlCol="0"/>
          <a:lstStyle/>
          <a:p>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95522" y="660400"/>
            <a:ext cx="987945" cy="9909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307583" y="1772154"/>
            <a:ext cx="962923" cy="707390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21780" y="8805214"/>
            <a:ext cx="927705" cy="129218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6" name="object 6"/>
          <p:cNvSpPr txBox="1"/>
          <p:nvPr/>
        </p:nvSpPr>
        <p:spPr>
          <a:xfrm>
            <a:off x="304800" y="10794"/>
            <a:ext cx="6667500" cy="510540"/>
          </a:xfrm>
          <a:prstGeom prst="rect">
            <a:avLst/>
          </a:prstGeom>
        </p:spPr>
        <p:txBody>
          <a:bodyPr vert="horz" wrap="square" lIns="0" tIns="0" rIns="0" bIns="0" rtlCol="0">
            <a:spAutoFit/>
          </a:bodyPr>
          <a:lstStyle/>
          <a:p>
            <a:pPr>
              <a:lnSpc>
                <a:spcPts val="1050"/>
              </a:lnSpc>
            </a:pPr>
            <a:r>
              <a:rPr sz="950" b="1" spc="10" dirty="0">
                <a:latin typeface="Times New Roman"/>
                <a:cs typeface="Times New Roman"/>
              </a:rPr>
              <a:t>Tiratura:</a:t>
            </a:r>
            <a:r>
              <a:rPr sz="950" b="1" spc="240" dirty="0">
                <a:latin typeface="Times New Roman"/>
                <a:cs typeface="Times New Roman"/>
              </a:rPr>
              <a:t> </a:t>
            </a:r>
            <a:r>
              <a:rPr sz="950" b="1" spc="10" dirty="0">
                <a:latin typeface="Times New Roman"/>
                <a:cs typeface="Times New Roman"/>
              </a:rPr>
              <a:t>n.d.</a:t>
            </a:r>
            <a:endParaRPr sz="950">
              <a:latin typeface="Times New Roman"/>
              <a:cs typeface="Times New Roman"/>
            </a:endParaRPr>
          </a:p>
          <a:p>
            <a:pPr>
              <a:lnSpc>
                <a:spcPts val="1125"/>
              </a:lnSpc>
              <a:tabLst>
                <a:tab pos="1237615" algn="l"/>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12/2012:</a:t>
            </a:r>
            <a:r>
              <a:rPr sz="950" b="1" dirty="0">
                <a:latin typeface="Times New Roman"/>
                <a:cs typeface="Times New Roman"/>
              </a:rPr>
              <a:t>	</a:t>
            </a:r>
            <a:r>
              <a:rPr sz="950" b="1" spc="10" dirty="0">
                <a:latin typeface="Times New Roman"/>
                <a:cs typeface="Times New Roman"/>
              </a:rPr>
              <a:t>5.395</a:t>
            </a:r>
            <a:r>
              <a:rPr sz="950" b="1" dirty="0">
                <a:latin typeface="Times New Roman"/>
                <a:cs typeface="Times New Roman"/>
              </a:rPr>
              <a:t>	</a:t>
            </a:r>
            <a:r>
              <a:rPr sz="1425" b="1" spc="15" baseline="17543" dirty="0">
                <a:latin typeface="Times New Roman"/>
                <a:cs typeface="Times New Roman"/>
              </a:rPr>
              <a:t>20-MAR-2015</a:t>
            </a:r>
            <a:endParaRPr sz="1425" baseline="17543">
              <a:latin typeface="Times New Roman"/>
              <a:cs typeface="Times New Roman"/>
            </a:endParaRPr>
          </a:p>
          <a:p>
            <a:pPr>
              <a:lnSpc>
                <a:spcPts val="1130"/>
              </a:lnSpc>
              <a:tabLst>
                <a:tab pos="649605" algn="l"/>
                <a:tab pos="1220470" algn="l"/>
                <a:tab pos="2894965" algn="l"/>
                <a:tab pos="5981065" algn="l"/>
              </a:tabLst>
            </a:pPr>
            <a:r>
              <a:rPr sz="950" b="1" spc="10" dirty="0">
                <a:latin typeface="Times New Roman"/>
                <a:cs typeface="Times New Roman"/>
              </a:rPr>
              <a:t>Lettori	</a:t>
            </a:r>
            <a:r>
              <a:rPr sz="950" b="1" spc="5" dirty="0">
                <a:latin typeface="Times New Roman"/>
                <a:cs typeface="Times New Roman"/>
              </a:rPr>
              <a:t>II </a:t>
            </a:r>
            <a:r>
              <a:rPr sz="950" b="1" spc="10" dirty="0">
                <a:latin typeface="Times New Roman"/>
                <a:cs typeface="Times New Roman"/>
              </a:rPr>
              <a:t>2014:	42.000	</a:t>
            </a:r>
            <a:r>
              <a:rPr sz="1425" b="1" spc="15" baseline="-35087" dirty="0">
                <a:latin typeface="Times New Roman"/>
                <a:cs typeface="Times New Roman"/>
              </a:rPr>
              <a:t>Dir. Resp.: </a:t>
            </a:r>
            <a:r>
              <a:rPr sz="1425" b="1" spc="22" baseline="-35087" dirty="0">
                <a:latin typeface="Times New Roman"/>
                <a:cs typeface="Times New Roman"/>
              </a:rPr>
              <a:t> </a:t>
            </a:r>
            <a:r>
              <a:rPr sz="1425" b="1" spc="15" baseline="-35087" dirty="0">
                <a:latin typeface="Times New Roman"/>
                <a:cs typeface="Times New Roman"/>
              </a:rPr>
              <a:t>Ezio Mauro	</a:t>
            </a:r>
            <a:r>
              <a:rPr sz="1425" b="1" spc="15" baseline="-26315" dirty="0">
                <a:latin typeface="Times New Roman"/>
                <a:cs typeface="Times New Roman"/>
              </a:rPr>
              <a:t>da pag.</a:t>
            </a:r>
            <a:r>
              <a:rPr sz="1425" b="1" spc="307" baseline="-26315" dirty="0">
                <a:latin typeface="Times New Roman"/>
                <a:cs typeface="Times New Roman"/>
              </a:rPr>
              <a:t> </a:t>
            </a:r>
            <a:r>
              <a:rPr sz="1425" b="1" spc="15" baseline="-26315" dirty="0">
                <a:latin typeface="Times New Roman"/>
                <a:cs typeface="Times New Roman"/>
              </a:rPr>
              <a:t>17</a:t>
            </a:r>
            <a:endParaRPr sz="1425" baseline="-26315">
              <a:latin typeface="Times New Roman"/>
              <a:cs typeface="Times New Roman"/>
            </a:endParaRPr>
          </a:p>
          <a:p>
            <a:pPr marL="19050">
              <a:lnSpc>
                <a:spcPct val="100000"/>
              </a:lnSpc>
              <a:spcBef>
                <a:spcPts val="90"/>
              </a:spcBef>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7" name="object 7"/>
          <p:cNvSpPr/>
          <p:nvPr/>
        </p:nvSpPr>
        <p:spPr>
          <a:xfrm>
            <a:off x="2921000" y="30480"/>
            <a:ext cx="1947672" cy="24384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30200" y="10135869"/>
            <a:ext cx="1069848" cy="45720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0" name="object 10"/>
          <p:cNvSpPr/>
          <p:nvPr/>
        </p:nvSpPr>
        <p:spPr>
          <a:xfrm>
            <a:off x="3828288" y="2727960"/>
            <a:ext cx="243840" cy="95250"/>
          </a:xfrm>
          <a:custGeom>
            <a:avLst/>
            <a:gdLst/>
            <a:ahLst/>
            <a:cxnLst/>
            <a:rect l="l" t="t" r="r" b="b"/>
            <a:pathLst>
              <a:path w="243839" h="95250">
                <a:moveTo>
                  <a:pt x="0" y="94996"/>
                </a:moveTo>
                <a:lnTo>
                  <a:pt x="243839" y="94996"/>
                </a:lnTo>
                <a:lnTo>
                  <a:pt x="243839" y="0"/>
                </a:lnTo>
                <a:lnTo>
                  <a:pt x="0" y="0"/>
                </a:lnTo>
                <a:lnTo>
                  <a:pt x="0" y="94996"/>
                </a:lnTo>
                <a:close/>
              </a:path>
            </a:pathLst>
          </a:custGeom>
          <a:solidFill>
            <a:srgbClr val="BADBBA"/>
          </a:solidFill>
        </p:spPr>
        <p:txBody>
          <a:bodyPr wrap="square" lIns="0" tIns="0" rIns="0" bIns="0" rtlCol="0"/>
          <a:lstStyle/>
          <a:p>
            <a:endParaRPr/>
          </a:p>
        </p:txBody>
      </p:sp>
      <p:sp>
        <p:nvSpPr>
          <p:cNvPr id="11" name="object 11"/>
          <p:cNvSpPr/>
          <p:nvPr/>
        </p:nvSpPr>
        <p:spPr>
          <a:xfrm>
            <a:off x="3828288" y="2816351"/>
            <a:ext cx="243840" cy="12700"/>
          </a:xfrm>
          <a:custGeom>
            <a:avLst/>
            <a:gdLst/>
            <a:ahLst/>
            <a:cxnLst/>
            <a:rect l="l" t="t" r="r" b="b"/>
            <a:pathLst>
              <a:path w="243839" h="12700">
                <a:moveTo>
                  <a:pt x="0" y="12700"/>
                </a:moveTo>
                <a:lnTo>
                  <a:pt x="243839" y="12700"/>
                </a:lnTo>
                <a:lnTo>
                  <a:pt x="243839" y="0"/>
                </a:lnTo>
                <a:lnTo>
                  <a:pt x="0" y="0"/>
                </a:lnTo>
                <a:lnTo>
                  <a:pt x="0" y="12700"/>
                </a:lnTo>
                <a:close/>
              </a:path>
            </a:pathLst>
          </a:custGeom>
          <a:solidFill>
            <a:srgbClr val="007F00"/>
          </a:solidFill>
        </p:spPr>
        <p:txBody>
          <a:bodyPr wrap="square" lIns="0" tIns="0" rIns="0" bIns="0" rtlCol="0"/>
          <a:lstStyle/>
          <a:p>
            <a:endParaRPr/>
          </a:p>
        </p:txBody>
      </p:sp>
      <p:sp>
        <p:nvSpPr>
          <p:cNvPr id="12" name="object 12"/>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3" name="object 13"/>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4</a:t>
            </a:r>
            <a:endParaRPr sz="1200">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17141" y="660438"/>
            <a:ext cx="3544824" cy="155164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82319" y="2284095"/>
            <a:ext cx="1732026" cy="55816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93495" y="2880865"/>
            <a:ext cx="1871472" cy="273787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859785" y="2298664"/>
            <a:ext cx="1865376" cy="334498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926081" y="2301233"/>
            <a:ext cx="1865874" cy="332613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815845" y="5792127"/>
            <a:ext cx="3947261" cy="175434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121780" y="8805214"/>
            <a:ext cx="927705" cy="1316562"/>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121780" y="8793860"/>
            <a:ext cx="952500" cy="1347470"/>
          </a:xfrm>
          <a:custGeom>
            <a:avLst/>
            <a:gdLst/>
            <a:ahLst/>
            <a:cxnLst/>
            <a:rect l="l" t="t" r="r" b="b"/>
            <a:pathLst>
              <a:path w="952500" h="1347470">
                <a:moveTo>
                  <a:pt x="0" y="1347088"/>
                </a:moveTo>
                <a:lnTo>
                  <a:pt x="952500" y="1347088"/>
                </a:lnTo>
                <a:lnTo>
                  <a:pt x="952500" y="0"/>
                </a:lnTo>
                <a:lnTo>
                  <a:pt x="0" y="0"/>
                </a:lnTo>
                <a:lnTo>
                  <a:pt x="0" y="1347088"/>
                </a:lnTo>
                <a:close/>
              </a:path>
            </a:pathLst>
          </a:custGeom>
          <a:ln w="3175">
            <a:solidFill>
              <a:srgbClr val="000000"/>
            </a:solidFill>
          </a:ln>
        </p:spPr>
        <p:txBody>
          <a:bodyPr wrap="square" lIns="0" tIns="0" rIns="0" bIns="0" rtlCol="0"/>
          <a:lstStyle/>
          <a:p>
            <a:endParaRPr/>
          </a:p>
        </p:txBody>
      </p:sp>
      <p:sp>
        <p:nvSpPr>
          <p:cNvPr id="10" name="object 10"/>
          <p:cNvSpPr txBox="1"/>
          <p:nvPr/>
        </p:nvSpPr>
        <p:spPr>
          <a:xfrm>
            <a:off x="304800" y="10794"/>
            <a:ext cx="6667500" cy="510540"/>
          </a:xfrm>
          <a:prstGeom prst="rect">
            <a:avLst/>
          </a:prstGeom>
        </p:spPr>
        <p:txBody>
          <a:bodyPr vert="horz" wrap="square" lIns="0" tIns="0" rIns="0" bIns="0" rtlCol="0">
            <a:spAutoFit/>
          </a:bodyPr>
          <a:lstStyle/>
          <a:p>
            <a:pPr>
              <a:lnSpc>
                <a:spcPts val="1050"/>
              </a:lnSpc>
              <a:tabLst>
                <a:tab pos="646430" algn="l"/>
              </a:tabLst>
            </a:pPr>
            <a:r>
              <a:rPr sz="950" b="1" spc="10" dirty="0">
                <a:latin typeface="Times New Roman"/>
                <a:cs typeface="Times New Roman"/>
              </a:rPr>
              <a:t>Tiratura	10/2014:</a:t>
            </a:r>
            <a:r>
              <a:rPr sz="950" b="1" spc="240" dirty="0">
                <a:latin typeface="Times New Roman"/>
                <a:cs typeface="Times New Roman"/>
              </a:rPr>
              <a:t> </a:t>
            </a:r>
            <a:r>
              <a:rPr sz="950" b="1" spc="10" dirty="0">
                <a:latin typeface="Times New Roman"/>
                <a:cs typeface="Times New Roman"/>
              </a:rPr>
              <a:t>18.000</a:t>
            </a:r>
            <a:endParaRPr sz="950">
              <a:latin typeface="Times New Roman"/>
              <a:cs typeface="Times New Roman"/>
            </a:endParaRPr>
          </a:p>
          <a:p>
            <a:pPr>
              <a:lnSpc>
                <a:spcPts val="1130"/>
              </a:lnSpc>
              <a:tabLst>
                <a:tab pos="5916930" algn="l"/>
              </a:tabLst>
            </a:pPr>
            <a:r>
              <a:rPr sz="950" b="1" spc="10" dirty="0">
                <a:latin typeface="Times New Roman"/>
                <a:cs typeface="Times New Roman"/>
              </a:rPr>
              <a:t>Diffusione  </a:t>
            </a:r>
            <a:r>
              <a:rPr sz="950" b="1" spc="15" dirty="0">
                <a:latin typeface="Times New Roman"/>
                <a:cs typeface="Times New Roman"/>
              </a:rPr>
              <a:t> </a:t>
            </a:r>
            <a:r>
              <a:rPr sz="950" b="1" spc="10" dirty="0">
                <a:latin typeface="Times New Roman"/>
                <a:cs typeface="Times New Roman"/>
              </a:rPr>
              <a:t>10/2014:</a:t>
            </a:r>
            <a:r>
              <a:rPr sz="950" b="1" dirty="0">
                <a:latin typeface="Times New Roman"/>
                <a:cs typeface="Times New Roman"/>
              </a:rPr>
              <a:t>   </a:t>
            </a:r>
            <a:r>
              <a:rPr sz="950" b="1" spc="25" dirty="0">
                <a:latin typeface="Times New Roman"/>
                <a:cs typeface="Times New Roman"/>
              </a:rPr>
              <a:t> </a:t>
            </a:r>
            <a:r>
              <a:rPr sz="950" b="1" spc="10" dirty="0">
                <a:latin typeface="Times New Roman"/>
                <a:cs typeface="Times New Roman"/>
              </a:rPr>
              <a:t>13.000</a:t>
            </a:r>
            <a:r>
              <a:rPr sz="950" b="1" dirty="0">
                <a:latin typeface="Times New Roman"/>
                <a:cs typeface="Times New Roman"/>
              </a:rPr>
              <a:t>	</a:t>
            </a:r>
            <a:r>
              <a:rPr sz="1425" b="1" spc="15" baseline="17543" dirty="0">
                <a:latin typeface="Times New Roman"/>
                <a:cs typeface="Times New Roman"/>
              </a:rPr>
              <a:t>20-MAR-2015</a:t>
            </a:r>
            <a:endParaRPr sz="1425" baseline="17543">
              <a:latin typeface="Times New Roman"/>
              <a:cs typeface="Times New Roman"/>
            </a:endParaRPr>
          </a:p>
          <a:p>
            <a:pPr>
              <a:lnSpc>
                <a:spcPts val="885"/>
              </a:lnSpc>
              <a:spcBef>
                <a:spcPts val="585"/>
              </a:spcBef>
              <a:tabLst>
                <a:tab pos="2894965" algn="l"/>
                <a:tab pos="5981065" algn="l"/>
              </a:tabLst>
            </a:pPr>
            <a:r>
              <a:rPr sz="1425" b="1" spc="15" baseline="35087" dirty="0">
                <a:latin typeface="Times New Roman"/>
                <a:cs typeface="Times New Roman"/>
              </a:rPr>
              <a:t>Lettori:  </a:t>
            </a:r>
            <a:r>
              <a:rPr sz="1425" b="1" spc="359" baseline="35087" dirty="0">
                <a:latin typeface="Times New Roman"/>
                <a:cs typeface="Times New Roman"/>
              </a:rPr>
              <a:t> </a:t>
            </a:r>
            <a:r>
              <a:rPr sz="1425" b="1" spc="15" baseline="35087" dirty="0">
                <a:latin typeface="Times New Roman"/>
                <a:cs typeface="Times New Roman"/>
              </a:rPr>
              <a:t>n.d.	</a:t>
            </a:r>
            <a:r>
              <a:rPr sz="950" b="1" spc="10" dirty="0">
                <a:latin typeface="Times New Roman"/>
                <a:cs typeface="Times New Roman"/>
              </a:rPr>
              <a:t>Dir. Resp.:  Alessandro Panigutti	</a:t>
            </a:r>
            <a:r>
              <a:rPr sz="1425" b="1" spc="15" baseline="8771" dirty="0">
                <a:latin typeface="Times New Roman"/>
                <a:cs typeface="Times New Roman"/>
              </a:rPr>
              <a:t>da pag.</a:t>
            </a:r>
            <a:r>
              <a:rPr sz="1425" b="1" spc="315" baseline="8771" dirty="0">
                <a:latin typeface="Times New Roman"/>
                <a:cs typeface="Times New Roman"/>
              </a:rPr>
              <a:t> </a:t>
            </a:r>
            <a:r>
              <a:rPr sz="1425" b="1" spc="15" baseline="8771" dirty="0">
                <a:latin typeface="Times New Roman"/>
                <a:cs typeface="Times New Roman"/>
              </a:rPr>
              <a:t>33</a:t>
            </a:r>
            <a:endParaRPr sz="1425" baseline="8771">
              <a:latin typeface="Times New Roman"/>
              <a:cs typeface="Times New Roman"/>
            </a:endParaRPr>
          </a:p>
          <a:p>
            <a:pPr marL="19050">
              <a:lnSpc>
                <a:spcPts val="345"/>
              </a:lnSpc>
            </a:pPr>
            <a:r>
              <a:rPr sz="500" spc="10" dirty="0">
                <a:latin typeface="Times New Roman"/>
                <a:cs typeface="Times New Roman"/>
              </a:rPr>
              <a:t>Dati </a:t>
            </a:r>
            <a:r>
              <a:rPr sz="500" spc="5" dirty="0">
                <a:latin typeface="Times New Roman"/>
                <a:cs typeface="Times New Roman"/>
              </a:rPr>
              <a:t>rilevati </a:t>
            </a:r>
            <a:r>
              <a:rPr sz="500" spc="10" dirty="0">
                <a:latin typeface="Times New Roman"/>
                <a:cs typeface="Times New Roman"/>
              </a:rPr>
              <a:t>dagli Enti </a:t>
            </a:r>
            <a:r>
              <a:rPr sz="500" spc="5" dirty="0">
                <a:latin typeface="Times New Roman"/>
                <a:cs typeface="Times New Roman"/>
              </a:rPr>
              <a:t>certificatori </a:t>
            </a:r>
            <a:r>
              <a:rPr sz="500" spc="10" dirty="0">
                <a:latin typeface="Times New Roman"/>
                <a:cs typeface="Times New Roman"/>
              </a:rPr>
              <a:t>o</a:t>
            </a:r>
            <a:r>
              <a:rPr sz="500" spc="-10" dirty="0">
                <a:latin typeface="Times New Roman"/>
                <a:cs typeface="Times New Roman"/>
              </a:rPr>
              <a:t> </a:t>
            </a:r>
            <a:r>
              <a:rPr sz="500" spc="5" dirty="0">
                <a:latin typeface="Times New Roman"/>
                <a:cs typeface="Times New Roman"/>
              </a:rPr>
              <a:t>autocertificati</a:t>
            </a:r>
            <a:endParaRPr sz="500">
              <a:latin typeface="Times New Roman"/>
              <a:cs typeface="Times New Roman"/>
            </a:endParaRPr>
          </a:p>
        </p:txBody>
      </p:sp>
      <p:sp>
        <p:nvSpPr>
          <p:cNvPr id="11" name="object 11"/>
          <p:cNvSpPr/>
          <p:nvPr/>
        </p:nvSpPr>
        <p:spPr>
          <a:xfrm>
            <a:off x="3073400" y="28194"/>
            <a:ext cx="1633727" cy="265175"/>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330200" y="10135869"/>
            <a:ext cx="1069848" cy="457200"/>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0" y="0"/>
            <a:ext cx="7556500" cy="10693400"/>
          </a:xfrm>
          <a:custGeom>
            <a:avLst/>
            <a:gdLst/>
            <a:ahLst/>
            <a:cxnLst/>
            <a:rect l="l" t="t" r="r" b="b"/>
            <a:pathLst>
              <a:path w="7556500" h="10693400">
                <a:moveTo>
                  <a:pt x="0" y="10693400"/>
                </a:moveTo>
                <a:lnTo>
                  <a:pt x="7556500" y="10693400"/>
                </a:lnTo>
                <a:lnTo>
                  <a:pt x="7556500" y="0"/>
                </a:lnTo>
                <a:lnTo>
                  <a:pt x="0" y="0"/>
                </a:lnTo>
                <a:lnTo>
                  <a:pt x="0" y="10693400"/>
                </a:lnTo>
                <a:close/>
              </a:path>
            </a:pathLst>
          </a:custGeom>
          <a:solidFill>
            <a:srgbClr val="FFFFFF"/>
          </a:solidFill>
        </p:spPr>
        <p:txBody>
          <a:bodyPr wrap="square" lIns="0" tIns="0" rIns="0" bIns="0" rtlCol="0"/>
          <a:lstStyle/>
          <a:p>
            <a:endParaRPr/>
          </a:p>
        </p:txBody>
      </p:sp>
      <p:sp>
        <p:nvSpPr>
          <p:cNvPr id="14" name="object 14"/>
          <p:cNvSpPr/>
          <p:nvPr/>
        </p:nvSpPr>
        <p:spPr>
          <a:xfrm>
            <a:off x="2426207" y="4684776"/>
            <a:ext cx="222885" cy="122555"/>
          </a:xfrm>
          <a:custGeom>
            <a:avLst/>
            <a:gdLst/>
            <a:ahLst/>
            <a:cxnLst/>
            <a:rect l="l" t="t" r="r" b="b"/>
            <a:pathLst>
              <a:path w="222885" h="122554">
                <a:moveTo>
                  <a:pt x="0" y="122427"/>
                </a:moveTo>
                <a:lnTo>
                  <a:pt x="222504" y="122427"/>
                </a:lnTo>
                <a:lnTo>
                  <a:pt x="222504" y="0"/>
                </a:lnTo>
                <a:lnTo>
                  <a:pt x="0" y="0"/>
                </a:lnTo>
                <a:lnTo>
                  <a:pt x="0" y="122427"/>
                </a:lnTo>
                <a:close/>
              </a:path>
            </a:pathLst>
          </a:custGeom>
          <a:solidFill>
            <a:srgbClr val="BADBBA"/>
          </a:solidFill>
        </p:spPr>
        <p:txBody>
          <a:bodyPr wrap="square" lIns="0" tIns="0" rIns="0" bIns="0" rtlCol="0"/>
          <a:lstStyle/>
          <a:p>
            <a:endParaRPr/>
          </a:p>
        </p:txBody>
      </p:sp>
      <p:sp>
        <p:nvSpPr>
          <p:cNvPr id="15" name="object 15"/>
          <p:cNvSpPr/>
          <p:nvPr/>
        </p:nvSpPr>
        <p:spPr>
          <a:xfrm>
            <a:off x="786383" y="4815840"/>
            <a:ext cx="295910" cy="122555"/>
          </a:xfrm>
          <a:custGeom>
            <a:avLst/>
            <a:gdLst/>
            <a:ahLst/>
            <a:cxnLst/>
            <a:rect l="l" t="t" r="r" b="b"/>
            <a:pathLst>
              <a:path w="295909" h="122554">
                <a:moveTo>
                  <a:pt x="0" y="122427"/>
                </a:moveTo>
                <a:lnTo>
                  <a:pt x="295656" y="122427"/>
                </a:lnTo>
                <a:lnTo>
                  <a:pt x="295656" y="0"/>
                </a:lnTo>
                <a:lnTo>
                  <a:pt x="0" y="0"/>
                </a:lnTo>
                <a:lnTo>
                  <a:pt x="0" y="122427"/>
                </a:lnTo>
                <a:close/>
              </a:path>
            </a:pathLst>
          </a:custGeom>
          <a:solidFill>
            <a:srgbClr val="BADBBA"/>
          </a:solidFill>
        </p:spPr>
        <p:txBody>
          <a:bodyPr wrap="square" lIns="0" tIns="0" rIns="0" bIns="0" rtlCol="0"/>
          <a:lstStyle/>
          <a:p>
            <a:endParaRPr/>
          </a:p>
        </p:txBody>
      </p:sp>
      <p:sp>
        <p:nvSpPr>
          <p:cNvPr id="16" name="object 16"/>
          <p:cNvSpPr/>
          <p:nvPr/>
        </p:nvSpPr>
        <p:spPr>
          <a:xfrm>
            <a:off x="2426207" y="4800600"/>
            <a:ext cx="222885" cy="12700"/>
          </a:xfrm>
          <a:custGeom>
            <a:avLst/>
            <a:gdLst/>
            <a:ahLst/>
            <a:cxnLst/>
            <a:rect l="l" t="t" r="r" b="b"/>
            <a:pathLst>
              <a:path w="222885" h="12700">
                <a:moveTo>
                  <a:pt x="0" y="12700"/>
                </a:moveTo>
                <a:lnTo>
                  <a:pt x="222504" y="12700"/>
                </a:lnTo>
                <a:lnTo>
                  <a:pt x="222504" y="0"/>
                </a:lnTo>
                <a:lnTo>
                  <a:pt x="0" y="0"/>
                </a:lnTo>
                <a:lnTo>
                  <a:pt x="0" y="12700"/>
                </a:lnTo>
                <a:close/>
              </a:path>
            </a:pathLst>
          </a:custGeom>
          <a:solidFill>
            <a:srgbClr val="007F00"/>
          </a:solidFill>
        </p:spPr>
        <p:txBody>
          <a:bodyPr wrap="square" lIns="0" tIns="0" rIns="0" bIns="0" rtlCol="0"/>
          <a:lstStyle/>
          <a:p>
            <a:endParaRPr/>
          </a:p>
        </p:txBody>
      </p:sp>
      <p:sp>
        <p:nvSpPr>
          <p:cNvPr id="17" name="object 17"/>
          <p:cNvSpPr/>
          <p:nvPr/>
        </p:nvSpPr>
        <p:spPr>
          <a:xfrm>
            <a:off x="786383" y="4931664"/>
            <a:ext cx="295910" cy="12700"/>
          </a:xfrm>
          <a:custGeom>
            <a:avLst/>
            <a:gdLst/>
            <a:ahLst/>
            <a:cxnLst/>
            <a:rect l="l" t="t" r="r" b="b"/>
            <a:pathLst>
              <a:path w="295909" h="12700">
                <a:moveTo>
                  <a:pt x="0" y="12700"/>
                </a:moveTo>
                <a:lnTo>
                  <a:pt x="295656" y="12700"/>
                </a:lnTo>
                <a:lnTo>
                  <a:pt x="295656" y="0"/>
                </a:lnTo>
                <a:lnTo>
                  <a:pt x="0" y="0"/>
                </a:lnTo>
                <a:lnTo>
                  <a:pt x="0" y="12700"/>
                </a:lnTo>
                <a:close/>
              </a:path>
            </a:pathLst>
          </a:custGeom>
          <a:solidFill>
            <a:srgbClr val="007F00"/>
          </a:solidFill>
        </p:spPr>
        <p:txBody>
          <a:bodyPr wrap="square" lIns="0" tIns="0" rIns="0" bIns="0" rtlCol="0"/>
          <a:lstStyle/>
          <a:p>
            <a:endParaRPr/>
          </a:p>
        </p:txBody>
      </p:sp>
      <p:sp>
        <p:nvSpPr>
          <p:cNvPr id="18" name="object 18"/>
          <p:cNvSpPr txBox="1"/>
          <p:nvPr/>
        </p:nvSpPr>
        <p:spPr>
          <a:xfrm>
            <a:off x="3642740" y="10401300"/>
            <a:ext cx="2711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ABI</a:t>
            </a:r>
            <a:endParaRPr sz="1200">
              <a:latin typeface="Arial"/>
              <a:cs typeface="Arial"/>
            </a:endParaRPr>
          </a:p>
        </p:txBody>
      </p:sp>
      <p:sp>
        <p:nvSpPr>
          <p:cNvPr id="19" name="object 19"/>
          <p:cNvSpPr txBox="1"/>
          <p:nvPr/>
        </p:nvSpPr>
        <p:spPr>
          <a:xfrm>
            <a:off x="7205091" y="10401300"/>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5</a:t>
            </a:r>
            <a:endParaRPr sz="1200">
              <a:latin typeface="Arial"/>
              <a:cs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26463" y="10003535"/>
            <a:ext cx="4389120" cy="9753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5759" y="422147"/>
            <a:ext cx="1706879" cy="40538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868167" y="1280159"/>
            <a:ext cx="1414272" cy="60350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871216" y="1984247"/>
            <a:ext cx="1527048" cy="225247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1159" y="8031479"/>
            <a:ext cx="1523999" cy="1905000"/>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027164" y="9885386"/>
            <a:ext cx="50165" cy="132080"/>
          </a:xfrm>
          <a:prstGeom prst="rect">
            <a:avLst/>
          </a:prstGeom>
        </p:spPr>
        <p:txBody>
          <a:bodyPr vert="horz" wrap="square" lIns="0" tIns="12700" rIns="0" bIns="0" rtlCol="0">
            <a:spAutoFit/>
          </a:bodyPr>
          <a:lstStyle/>
          <a:p>
            <a:pPr marL="12700">
              <a:lnSpc>
                <a:spcPct val="100000"/>
              </a:lnSpc>
              <a:spcBef>
                <a:spcPts val="100"/>
              </a:spcBef>
            </a:pPr>
            <a:r>
              <a:rPr sz="700" dirty="0">
                <a:latin typeface="Arial"/>
                <a:cs typeface="Arial"/>
              </a:rPr>
              <a:t>.</a:t>
            </a:r>
            <a:endParaRPr sz="700">
              <a:latin typeface="Arial"/>
              <a:cs typeface="Arial"/>
            </a:endParaRPr>
          </a:p>
        </p:txBody>
      </p:sp>
      <p:sp>
        <p:nvSpPr>
          <p:cNvPr id="8" name="object 8"/>
          <p:cNvSpPr/>
          <p:nvPr/>
        </p:nvSpPr>
        <p:spPr>
          <a:xfrm>
            <a:off x="204215" y="316991"/>
            <a:ext cx="4879975" cy="594360"/>
          </a:xfrm>
          <a:custGeom>
            <a:avLst/>
            <a:gdLst/>
            <a:ahLst/>
            <a:cxnLst/>
            <a:rect l="l" t="t" r="r" b="b"/>
            <a:pathLst>
              <a:path w="4879975" h="594360">
                <a:moveTo>
                  <a:pt x="0" y="594359"/>
                </a:moveTo>
                <a:lnTo>
                  <a:pt x="4879848" y="594359"/>
                </a:lnTo>
                <a:lnTo>
                  <a:pt x="4879848" y="0"/>
                </a:lnTo>
                <a:lnTo>
                  <a:pt x="0" y="0"/>
                </a:lnTo>
                <a:lnTo>
                  <a:pt x="0" y="594359"/>
                </a:lnTo>
                <a:close/>
              </a:path>
            </a:pathLst>
          </a:custGeom>
          <a:ln w="6350">
            <a:solidFill>
              <a:srgbClr val="000000"/>
            </a:solidFill>
          </a:ln>
        </p:spPr>
        <p:txBody>
          <a:bodyPr wrap="square" lIns="0" tIns="0" rIns="0" bIns="0" rtlCol="0"/>
          <a:lstStyle/>
          <a:p>
            <a:endParaRPr/>
          </a:p>
        </p:txBody>
      </p:sp>
      <p:sp>
        <p:nvSpPr>
          <p:cNvPr id="9" name="object 9"/>
          <p:cNvSpPr/>
          <p:nvPr/>
        </p:nvSpPr>
        <p:spPr>
          <a:xfrm>
            <a:off x="5111496" y="316991"/>
            <a:ext cx="1957070" cy="594360"/>
          </a:xfrm>
          <a:custGeom>
            <a:avLst/>
            <a:gdLst/>
            <a:ahLst/>
            <a:cxnLst/>
            <a:rect l="l" t="t" r="r" b="b"/>
            <a:pathLst>
              <a:path w="1957070" h="594360">
                <a:moveTo>
                  <a:pt x="0" y="594359"/>
                </a:moveTo>
                <a:lnTo>
                  <a:pt x="1956816" y="594359"/>
                </a:lnTo>
                <a:lnTo>
                  <a:pt x="1956816" y="0"/>
                </a:lnTo>
                <a:lnTo>
                  <a:pt x="0" y="0"/>
                </a:lnTo>
                <a:lnTo>
                  <a:pt x="0" y="594359"/>
                </a:lnTo>
                <a:close/>
              </a:path>
            </a:pathLst>
          </a:custGeom>
          <a:ln w="6350">
            <a:solidFill>
              <a:srgbClr val="000000"/>
            </a:solidFill>
          </a:ln>
        </p:spPr>
        <p:txBody>
          <a:bodyPr wrap="square" lIns="0" tIns="0" rIns="0" bIns="0" rtlCol="0"/>
          <a:lstStyle/>
          <a:p>
            <a:endParaRPr/>
          </a:p>
        </p:txBody>
      </p:sp>
      <p:sp>
        <p:nvSpPr>
          <p:cNvPr id="10" name="object 10"/>
          <p:cNvSpPr txBox="1"/>
          <p:nvPr/>
        </p:nvSpPr>
        <p:spPr>
          <a:xfrm>
            <a:off x="5184140" y="301965"/>
            <a:ext cx="302260" cy="516255"/>
          </a:xfrm>
          <a:prstGeom prst="rect">
            <a:avLst/>
          </a:prstGeom>
        </p:spPr>
        <p:txBody>
          <a:bodyPr vert="horz" wrap="square" lIns="0" tIns="9525" rIns="0" bIns="0" rtlCol="0">
            <a:spAutoFit/>
          </a:bodyPr>
          <a:lstStyle/>
          <a:p>
            <a:pPr marL="12700" marR="5080">
              <a:lnSpc>
                <a:spcPct val="154300"/>
              </a:lnSpc>
              <a:spcBef>
                <a:spcPts val="75"/>
              </a:spcBef>
            </a:pPr>
            <a:r>
              <a:rPr sz="700" spc="-5" dirty="0">
                <a:latin typeface="Arial"/>
                <a:cs typeface="Arial"/>
              </a:rPr>
              <a:t>Data  Pagina  Foglio</a:t>
            </a:r>
            <a:endParaRPr sz="700">
              <a:latin typeface="Arial"/>
              <a:cs typeface="Arial"/>
            </a:endParaRPr>
          </a:p>
        </p:txBody>
      </p:sp>
      <p:sp>
        <p:nvSpPr>
          <p:cNvPr id="11" name="object 11"/>
          <p:cNvSpPr txBox="1"/>
          <p:nvPr/>
        </p:nvSpPr>
        <p:spPr>
          <a:xfrm>
            <a:off x="5626100" y="308143"/>
            <a:ext cx="805180" cy="537845"/>
          </a:xfrm>
          <a:prstGeom prst="rect">
            <a:avLst/>
          </a:prstGeom>
        </p:spPr>
        <p:txBody>
          <a:bodyPr vert="horz" wrap="square" lIns="0" tIns="12700" rIns="0" bIns="0" rtlCol="0">
            <a:spAutoFit/>
          </a:bodyPr>
          <a:lstStyle/>
          <a:p>
            <a:pPr marL="12700">
              <a:lnSpc>
                <a:spcPts val="1355"/>
              </a:lnSpc>
              <a:spcBef>
                <a:spcPts val="100"/>
              </a:spcBef>
            </a:pPr>
            <a:r>
              <a:rPr sz="1200" spc="-5" dirty="0">
                <a:latin typeface="Arial"/>
                <a:cs typeface="Arial"/>
              </a:rPr>
              <a:t>20-03-2015</a:t>
            </a:r>
            <a:endParaRPr sz="1200">
              <a:latin typeface="Arial"/>
              <a:cs typeface="Arial"/>
            </a:endParaRPr>
          </a:p>
          <a:p>
            <a:pPr marL="12700">
              <a:lnSpc>
                <a:spcPts val="1295"/>
              </a:lnSpc>
            </a:pPr>
            <a:r>
              <a:rPr sz="1200" dirty="0">
                <a:latin typeface="Arial"/>
                <a:cs typeface="Arial"/>
              </a:rPr>
              <a:t>9</a:t>
            </a:r>
            <a:endParaRPr sz="1200">
              <a:latin typeface="Arial"/>
              <a:cs typeface="Arial"/>
            </a:endParaRPr>
          </a:p>
          <a:p>
            <a:pPr marL="12700">
              <a:lnSpc>
                <a:spcPts val="1380"/>
              </a:lnSpc>
            </a:pPr>
            <a:r>
              <a:rPr sz="1200" dirty="0">
                <a:latin typeface="Arial"/>
                <a:cs typeface="Arial"/>
              </a:rPr>
              <a:t>1</a:t>
            </a:r>
            <a:endParaRPr sz="1200">
              <a:latin typeface="Arial"/>
              <a:cs typeface="Arial"/>
            </a:endParaRPr>
          </a:p>
        </p:txBody>
      </p:sp>
      <p:sp>
        <p:nvSpPr>
          <p:cNvPr id="12" name="object 12"/>
          <p:cNvSpPr/>
          <p:nvPr/>
        </p:nvSpPr>
        <p:spPr>
          <a:xfrm>
            <a:off x="204215" y="938783"/>
            <a:ext cx="6864350" cy="9187180"/>
          </a:xfrm>
          <a:custGeom>
            <a:avLst/>
            <a:gdLst/>
            <a:ahLst/>
            <a:cxnLst/>
            <a:rect l="l" t="t" r="r" b="b"/>
            <a:pathLst>
              <a:path w="6864350" h="9187180">
                <a:moveTo>
                  <a:pt x="0" y="9186672"/>
                </a:moveTo>
                <a:lnTo>
                  <a:pt x="6864096" y="9186672"/>
                </a:lnTo>
                <a:lnTo>
                  <a:pt x="6864096" y="0"/>
                </a:lnTo>
                <a:lnTo>
                  <a:pt x="0" y="0"/>
                </a:lnTo>
                <a:lnTo>
                  <a:pt x="0" y="9186672"/>
                </a:lnTo>
                <a:close/>
              </a:path>
            </a:pathLst>
          </a:custGeom>
          <a:ln w="6350">
            <a:solidFill>
              <a:srgbClr val="000000"/>
            </a:solidFill>
          </a:ln>
        </p:spPr>
        <p:txBody>
          <a:bodyPr wrap="square" lIns="0" tIns="0" rIns="0" bIns="0" rtlCol="0"/>
          <a:lstStyle/>
          <a:p>
            <a:endParaRPr/>
          </a:p>
        </p:txBody>
      </p:sp>
      <p:sp>
        <p:nvSpPr>
          <p:cNvPr id="13" name="object 13"/>
          <p:cNvSpPr/>
          <p:nvPr/>
        </p:nvSpPr>
        <p:spPr>
          <a:xfrm>
            <a:off x="204215" y="9997439"/>
            <a:ext cx="6861175" cy="0"/>
          </a:xfrm>
          <a:custGeom>
            <a:avLst/>
            <a:gdLst/>
            <a:ahLst/>
            <a:cxnLst/>
            <a:rect l="l" t="t" r="r" b="b"/>
            <a:pathLst>
              <a:path w="6861175">
                <a:moveTo>
                  <a:pt x="0" y="0"/>
                </a:moveTo>
                <a:lnTo>
                  <a:pt x="6861048" y="0"/>
                </a:lnTo>
              </a:path>
            </a:pathLst>
          </a:custGeom>
          <a:ln w="6350">
            <a:solidFill>
              <a:srgbClr val="000000"/>
            </a:solidFill>
          </a:ln>
        </p:spPr>
        <p:txBody>
          <a:bodyPr wrap="square" lIns="0" tIns="0" rIns="0" bIns="0" rtlCol="0"/>
          <a:lstStyle/>
          <a:p>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26463" y="10003535"/>
            <a:ext cx="4389120" cy="9753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65759" y="416051"/>
            <a:ext cx="1853183" cy="41757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868167" y="1280159"/>
            <a:ext cx="1414272" cy="603503"/>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871216" y="1984247"/>
            <a:ext cx="1527048" cy="225247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1159" y="8031479"/>
            <a:ext cx="1523999" cy="1905000"/>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027164" y="9885386"/>
            <a:ext cx="50165" cy="132080"/>
          </a:xfrm>
          <a:prstGeom prst="rect">
            <a:avLst/>
          </a:prstGeom>
        </p:spPr>
        <p:txBody>
          <a:bodyPr vert="horz" wrap="square" lIns="0" tIns="12700" rIns="0" bIns="0" rtlCol="0">
            <a:spAutoFit/>
          </a:bodyPr>
          <a:lstStyle/>
          <a:p>
            <a:pPr marL="12700">
              <a:lnSpc>
                <a:spcPct val="100000"/>
              </a:lnSpc>
              <a:spcBef>
                <a:spcPts val="100"/>
              </a:spcBef>
            </a:pPr>
            <a:r>
              <a:rPr sz="700" dirty="0">
                <a:latin typeface="Arial"/>
                <a:cs typeface="Arial"/>
              </a:rPr>
              <a:t>.</a:t>
            </a:r>
            <a:endParaRPr sz="700">
              <a:latin typeface="Arial"/>
              <a:cs typeface="Arial"/>
            </a:endParaRPr>
          </a:p>
        </p:txBody>
      </p:sp>
      <p:sp>
        <p:nvSpPr>
          <p:cNvPr id="8" name="object 8"/>
          <p:cNvSpPr/>
          <p:nvPr/>
        </p:nvSpPr>
        <p:spPr>
          <a:xfrm>
            <a:off x="204215" y="316991"/>
            <a:ext cx="4879975" cy="594360"/>
          </a:xfrm>
          <a:custGeom>
            <a:avLst/>
            <a:gdLst/>
            <a:ahLst/>
            <a:cxnLst/>
            <a:rect l="l" t="t" r="r" b="b"/>
            <a:pathLst>
              <a:path w="4879975" h="594360">
                <a:moveTo>
                  <a:pt x="0" y="594359"/>
                </a:moveTo>
                <a:lnTo>
                  <a:pt x="4879848" y="594359"/>
                </a:lnTo>
                <a:lnTo>
                  <a:pt x="4879848" y="0"/>
                </a:lnTo>
                <a:lnTo>
                  <a:pt x="0" y="0"/>
                </a:lnTo>
                <a:lnTo>
                  <a:pt x="0" y="594359"/>
                </a:lnTo>
                <a:close/>
              </a:path>
            </a:pathLst>
          </a:custGeom>
          <a:ln w="6350">
            <a:solidFill>
              <a:srgbClr val="000000"/>
            </a:solidFill>
          </a:ln>
        </p:spPr>
        <p:txBody>
          <a:bodyPr wrap="square" lIns="0" tIns="0" rIns="0" bIns="0" rtlCol="0"/>
          <a:lstStyle/>
          <a:p>
            <a:endParaRPr/>
          </a:p>
        </p:txBody>
      </p:sp>
      <p:sp>
        <p:nvSpPr>
          <p:cNvPr id="9" name="object 9"/>
          <p:cNvSpPr/>
          <p:nvPr/>
        </p:nvSpPr>
        <p:spPr>
          <a:xfrm>
            <a:off x="5111496" y="316991"/>
            <a:ext cx="1957070" cy="594360"/>
          </a:xfrm>
          <a:custGeom>
            <a:avLst/>
            <a:gdLst/>
            <a:ahLst/>
            <a:cxnLst/>
            <a:rect l="l" t="t" r="r" b="b"/>
            <a:pathLst>
              <a:path w="1957070" h="594360">
                <a:moveTo>
                  <a:pt x="0" y="594359"/>
                </a:moveTo>
                <a:lnTo>
                  <a:pt x="1956816" y="594359"/>
                </a:lnTo>
                <a:lnTo>
                  <a:pt x="1956816" y="0"/>
                </a:lnTo>
                <a:lnTo>
                  <a:pt x="0" y="0"/>
                </a:lnTo>
                <a:lnTo>
                  <a:pt x="0" y="594359"/>
                </a:lnTo>
                <a:close/>
              </a:path>
            </a:pathLst>
          </a:custGeom>
          <a:ln w="6350">
            <a:solidFill>
              <a:srgbClr val="000000"/>
            </a:solidFill>
          </a:ln>
        </p:spPr>
        <p:txBody>
          <a:bodyPr wrap="square" lIns="0" tIns="0" rIns="0" bIns="0" rtlCol="0"/>
          <a:lstStyle/>
          <a:p>
            <a:endParaRPr/>
          </a:p>
        </p:txBody>
      </p:sp>
      <p:sp>
        <p:nvSpPr>
          <p:cNvPr id="10" name="object 10"/>
          <p:cNvSpPr txBox="1"/>
          <p:nvPr/>
        </p:nvSpPr>
        <p:spPr>
          <a:xfrm>
            <a:off x="5184140" y="301965"/>
            <a:ext cx="302260" cy="516255"/>
          </a:xfrm>
          <a:prstGeom prst="rect">
            <a:avLst/>
          </a:prstGeom>
        </p:spPr>
        <p:txBody>
          <a:bodyPr vert="horz" wrap="square" lIns="0" tIns="9525" rIns="0" bIns="0" rtlCol="0">
            <a:spAutoFit/>
          </a:bodyPr>
          <a:lstStyle/>
          <a:p>
            <a:pPr marL="12700" marR="5080">
              <a:lnSpc>
                <a:spcPct val="154300"/>
              </a:lnSpc>
              <a:spcBef>
                <a:spcPts val="75"/>
              </a:spcBef>
            </a:pPr>
            <a:r>
              <a:rPr sz="700" spc="-5" dirty="0">
                <a:latin typeface="Arial"/>
                <a:cs typeface="Arial"/>
              </a:rPr>
              <a:t>Data  Pagina  Foglio</a:t>
            </a:r>
            <a:endParaRPr sz="700">
              <a:latin typeface="Arial"/>
              <a:cs typeface="Arial"/>
            </a:endParaRPr>
          </a:p>
        </p:txBody>
      </p:sp>
      <p:sp>
        <p:nvSpPr>
          <p:cNvPr id="11" name="object 11"/>
          <p:cNvSpPr txBox="1"/>
          <p:nvPr/>
        </p:nvSpPr>
        <p:spPr>
          <a:xfrm>
            <a:off x="5626100" y="308143"/>
            <a:ext cx="805180" cy="537845"/>
          </a:xfrm>
          <a:prstGeom prst="rect">
            <a:avLst/>
          </a:prstGeom>
        </p:spPr>
        <p:txBody>
          <a:bodyPr vert="horz" wrap="square" lIns="0" tIns="12700" rIns="0" bIns="0" rtlCol="0">
            <a:spAutoFit/>
          </a:bodyPr>
          <a:lstStyle/>
          <a:p>
            <a:pPr marL="12700">
              <a:lnSpc>
                <a:spcPts val="1355"/>
              </a:lnSpc>
              <a:spcBef>
                <a:spcPts val="100"/>
              </a:spcBef>
            </a:pPr>
            <a:r>
              <a:rPr sz="1200" spc="-5" dirty="0">
                <a:latin typeface="Arial"/>
                <a:cs typeface="Arial"/>
              </a:rPr>
              <a:t>20-03-2015</a:t>
            </a:r>
            <a:endParaRPr sz="1200">
              <a:latin typeface="Arial"/>
              <a:cs typeface="Arial"/>
            </a:endParaRPr>
          </a:p>
          <a:p>
            <a:pPr marL="12700">
              <a:lnSpc>
                <a:spcPts val="1295"/>
              </a:lnSpc>
            </a:pPr>
            <a:r>
              <a:rPr sz="1200" dirty="0">
                <a:latin typeface="Arial"/>
                <a:cs typeface="Arial"/>
              </a:rPr>
              <a:t>9</a:t>
            </a:r>
            <a:endParaRPr sz="1200">
              <a:latin typeface="Arial"/>
              <a:cs typeface="Arial"/>
            </a:endParaRPr>
          </a:p>
          <a:p>
            <a:pPr marL="12700">
              <a:lnSpc>
                <a:spcPts val="1380"/>
              </a:lnSpc>
            </a:pPr>
            <a:r>
              <a:rPr sz="1200" dirty="0">
                <a:latin typeface="Arial"/>
                <a:cs typeface="Arial"/>
              </a:rPr>
              <a:t>1</a:t>
            </a:r>
            <a:endParaRPr sz="1200">
              <a:latin typeface="Arial"/>
              <a:cs typeface="Arial"/>
            </a:endParaRPr>
          </a:p>
        </p:txBody>
      </p:sp>
      <p:sp>
        <p:nvSpPr>
          <p:cNvPr id="12" name="object 12"/>
          <p:cNvSpPr/>
          <p:nvPr/>
        </p:nvSpPr>
        <p:spPr>
          <a:xfrm>
            <a:off x="204215" y="938783"/>
            <a:ext cx="6864350" cy="9187180"/>
          </a:xfrm>
          <a:custGeom>
            <a:avLst/>
            <a:gdLst/>
            <a:ahLst/>
            <a:cxnLst/>
            <a:rect l="l" t="t" r="r" b="b"/>
            <a:pathLst>
              <a:path w="6864350" h="9187180">
                <a:moveTo>
                  <a:pt x="0" y="9186672"/>
                </a:moveTo>
                <a:lnTo>
                  <a:pt x="6864096" y="9186672"/>
                </a:lnTo>
                <a:lnTo>
                  <a:pt x="6864096" y="0"/>
                </a:lnTo>
                <a:lnTo>
                  <a:pt x="0" y="0"/>
                </a:lnTo>
                <a:lnTo>
                  <a:pt x="0" y="9186672"/>
                </a:lnTo>
                <a:close/>
              </a:path>
            </a:pathLst>
          </a:custGeom>
          <a:ln w="6350">
            <a:solidFill>
              <a:srgbClr val="000000"/>
            </a:solidFill>
          </a:ln>
        </p:spPr>
        <p:txBody>
          <a:bodyPr wrap="square" lIns="0" tIns="0" rIns="0" bIns="0" rtlCol="0"/>
          <a:lstStyle/>
          <a:p>
            <a:endParaRPr/>
          </a:p>
        </p:txBody>
      </p:sp>
      <p:sp>
        <p:nvSpPr>
          <p:cNvPr id="13" name="object 13"/>
          <p:cNvSpPr/>
          <p:nvPr/>
        </p:nvSpPr>
        <p:spPr>
          <a:xfrm>
            <a:off x="204215" y="9997439"/>
            <a:ext cx="6861175" cy="0"/>
          </a:xfrm>
          <a:custGeom>
            <a:avLst/>
            <a:gdLst/>
            <a:ahLst/>
            <a:cxnLst/>
            <a:rect l="l" t="t" r="r" b="b"/>
            <a:pathLst>
              <a:path w="6861175">
                <a:moveTo>
                  <a:pt x="0" y="0"/>
                </a:moveTo>
                <a:lnTo>
                  <a:pt x="6861048" y="0"/>
                </a:lnTo>
              </a:path>
            </a:pathLst>
          </a:custGeom>
          <a:ln w="6350">
            <a:solidFill>
              <a:srgbClr val="000000"/>
            </a:solidFill>
          </a:ln>
        </p:spPr>
        <p:txBody>
          <a:bodyPr wrap="square" lIns="0" tIns="0" rIns="0" bIns="0" rtlCol="0"/>
          <a:lstStyle/>
          <a:p>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0817" y="4703190"/>
            <a:ext cx="2596515" cy="756920"/>
          </a:xfrm>
          <a:prstGeom prst="rect">
            <a:avLst/>
          </a:prstGeom>
        </p:spPr>
        <p:txBody>
          <a:bodyPr vert="horz" wrap="square" lIns="0" tIns="12700" rIns="0" bIns="0" rtlCol="0">
            <a:spAutoFit/>
          </a:bodyPr>
          <a:lstStyle/>
          <a:p>
            <a:pPr marL="12700">
              <a:lnSpc>
                <a:spcPct val="100000"/>
              </a:lnSpc>
              <a:spcBef>
                <a:spcPts val="100"/>
              </a:spcBef>
            </a:pPr>
            <a:r>
              <a:rPr spc="-5" dirty="0"/>
              <a:t>PERIODICI</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6627" y="426211"/>
            <a:ext cx="2000885" cy="136144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Calibri"/>
                <a:cs typeface="Calibri"/>
              </a:rPr>
              <a:t>RASSEGNA</a:t>
            </a:r>
            <a:r>
              <a:rPr sz="1600" b="1" dirty="0">
                <a:latin typeface="Calibri"/>
                <a:cs typeface="Calibri"/>
              </a:rPr>
              <a:t> </a:t>
            </a:r>
            <a:r>
              <a:rPr sz="1600" b="1" spc="-5" dirty="0">
                <a:latin typeface="Calibri"/>
                <a:cs typeface="Calibri"/>
              </a:rPr>
              <a:t>STAMPA</a:t>
            </a:r>
            <a:endParaRPr sz="1600">
              <a:latin typeface="Calibri"/>
              <a:cs typeface="Calibri"/>
            </a:endParaRPr>
          </a:p>
          <a:p>
            <a:pPr>
              <a:lnSpc>
                <a:spcPct val="100000"/>
              </a:lnSpc>
              <a:spcBef>
                <a:spcPts val="55"/>
              </a:spcBef>
            </a:pPr>
            <a:endParaRPr sz="1350">
              <a:latin typeface="Times New Roman"/>
              <a:cs typeface="Times New Roman"/>
            </a:endParaRPr>
          </a:p>
          <a:p>
            <a:pPr marL="12700">
              <a:lnSpc>
                <a:spcPts val="1880"/>
              </a:lnSpc>
            </a:pPr>
            <a:r>
              <a:rPr sz="1600" b="1" spc="-5" dirty="0">
                <a:latin typeface="Arial"/>
                <a:cs typeface="Arial"/>
              </a:rPr>
              <a:t>Liburni</a:t>
            </a:r>
            <a:endParaRPr sz="1600">
              <a:latin typeface="Arial"/>
              <a:cs typeface="Arial"/>
            </a:endParaRPr>
          </a:p>
          <a:p>
            <a:pPr marL="12700">
              <a:lnSpc>
                <a:spcPts val="1880"/>
              </a:lnSpc>
            </a:pPr>
            <a:r>
              <a:rPr sz="1600" b="1" spc="-5" dirty="0">
                <a:latin typeface="Arial"/>
                <a:cs typeface="Arial"/>
              </a:rPr>
              <a:t>febbraio-marzo</a:t>
            </a:r>
            <a:r>
              <a:rPr sz="1600" b="1" spc="-30" dirty="0">
                <a:latin typeface="Arial"/>
                <a:cs typeface="Arial"/>
              </a:rPr>
              <a:t> </a:t>
            </a:r>
            <a:r>
              <a:rPr sz="1600" b="1" spc="-5" dirty="0">
                <a:latin typeface="Arial"/>
                <a:cs typeface="Arial"/>
              </a:rPr>
              <a:t>2015</a:t>
            </a:r>
            <a:endParaRPr sz="1600">
              <a:latin typeface="Arial"/>
              <a:cs typeface="Arial"/>
            </a:endParaRPr>
          </a:p>
          <a:p>
            <a:pPr marL="12700">
              <a:lnSpc>
                <a:spcPct val="100000"/>
              </a:lnSpc>
              <a:spcBef>
                <a:spcPts val="1555"/>
              </a:spcBef>
            </a:pPr>
            <a:r>
              <a:rPr sz="1400" b="1" spc="-5" dirty="0">
                <a:latin typeface="Arial"/>
                <a:cs typeface="Arial"/>
              </a:rPr>
              <a:t>Pagina </a:t>
            </a:r>
            <a:r>
              <a:rPr sz="1400" b="1" dirty="0">
                <a:latin typeface="Arial"/>
                <a:cs typeface="Arial"/>
              </a:rPr>
              <a:t>1 </a:t>
            </a:r>
            <a:r>
              <a:rPr sz="1400" b="1" spc="-5" dirty="0">
                <a:latin typeface="Arial"/>
                <a:cs typeface="Arial"/>
              </a:rPr>
              <a:t>di </a:t>
            </a:r>
            <a:r>
              <a:rPr sz="1400" b="1" dirty="0">
                <a:latin typeface="Arial"/>
                <a:cs typeface="Arial"/>
              </a:rPr>
              <a:t>1</a:t>
            </a:r>
            <a:endParaRPr sz="1400">
              <a:latin typeface="Arial"/>
              <a:cs typeface="Arial"/>
            </a:endParaRPr>
          </a:p>
        </p:txBody>
      </p:sp>
      <p:sp>
        <p:nvSpPr>
          <p:cNvPr id="3" name="object 3"/>
          <p:cNvSpPr/>
          <p:nvPr/>
        </p:nvSpPr>
        <p:spPr>
          <a:xfrm>
            <a:off x="4398645" y="285495"/>
            <a:ext cx="2742004" cy="9429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942975" y="6629400"/>
            <a:ext cx="5924550" cy="265556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23355" y="2759541"/>
            <a:ext cx="6161182" cy="326802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98C12EFFC4C764688782237E4DFEAAC" ma:contentTypeVersion="1" ma:contentTypeDescription="Creare un nuovo documento." ma:contentTypeScope="" ma:versionID="73cd0fee8fd03f6d1fee2448a5f6c765">
  <xsd:schema xmlns:xsd="http://www.w3.org/2001/XMLSchema" xmlns:xs="http://www.w3.org/2001/XMLSchema" xmlns:p="http://schemas.microsoft.com/office/2006/metadata/properties" xmlns:ns1="http://schemas.microsoft.com/sharepoint/v3" xmlns:ns2="eb1d4942-c5fe-4fd8-bde0-fea678a60a57" targetNamespace="http://schemas.microsoft.com/office/2006/metadata/properties" ma:root="true" ma:fieldsID="f0e5e7047d2b930c39edeb680fc01870" ns1:_="" ns2:_="">
    <xsd:import namespace="http://schemas.microsoft.com/sharepoint/v3"/>
    <xsd:import namespace="eb1d4942-c5fe-4fd8-bde0-fea678a60a57"/>
    <xsd:element name="properties">
      <xsd:complexType>
        <xsd:sequence>
          <xsd:element name="documentManagement">
            <xsd:complexType>
              <xsd:all>
                <xsd:element ref="ns1:PublishingStartDate" minOccurs="0"/>
                <xsd:element ref="ns1:PublishingExpirationDate" minOccurs="0"/>
                <xsd:element ref="ns2:KeywordsAB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a inizio pianificazione" ma:description="" ma:hidden="true" ma:internalName="PublishingStartDate">
      <xsd:simpleType>
        <xsd:restriction base="dms:Unknown"/>
      </xsd:simpleType>
    </xsd:element>
    <xsd:element name="PublishingExpirationDate" ma:index="9" nillable="true" ma:displayName="Data fine pianificazion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1d4942-c5fe-4fd8-bde0-fea678a60a57" elementFormDefault="qualified">
    <xsd:import namespace="http://schemas.microsoft.com/office/2006/documentManagement/types"/>
    <xsd:import namespace="http://schemas.microsoft.com/office/infopath/2007/PartnerControls"/>
    <xsd:element name="KeywordsABI" ma:index="10" nillable="true" ma:displayName="KeywordsABI" ma:list="{ee24f8f6-e106-4d12-ae27-b6777c6069d5}" ma:internalName="KeywordsABI" ma:showField="Title" ma:web="eb1d4942-c5fe-4fd8-bde0-fea678a60a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KeywordsABI xmlns="eb1d4942-c5fe-4fd8-bde0-fea678a60a57"/>
  </documentManagement>
</p:properties>
</file>

<file path=customXml/itemProps1.xml><?xml version="1.0" encoding="utf-8"?>
<ds:datastoreItem xmlns:ds="http://schemas.openxmlformats.org/officeDocument/2006/customXml" ds:itemID="{478E6053-31CE-4802-92B3-E25C5679350A}"/>
</file>

<file path=customXml/itemProps2.xml><?xml version="1.0" encoding="utf-8"?>
<ds:datastoreItem xmlns:ds="http://schemas.openxmlformats.org/officeDocument/2006/customXml" ds:itemID="{F36BF00F-2738-4C39-8AD8-6504B5789E6E}"/>
</file>

<file path=customXml/itemProps3.xml><?xml version="1.0" encoding="utf-8"?>
<ds:datastoreItem xmlns:ds="http://schemas.openxmlformats.org/officeDocument/2006/customXml" ds:itemID="{1B6B29F7-D159-41F1-857E-D0537D1B0A76}"/>
</file>

<file path=docProps/app.xml><?xml version="1.0" encoding="utf-8"?>
<Properties xmlns="http://schemas.openxmlformats.org/officeDocument/2006/extended-properties" xmlns:vt="http://schemas.openxmlformats.org/officeDocument/2006/docPropsVTypes">
  <Template/>
  <TotalTime>0</TotalTime>
  <Words>134695</Words>
  <Application>Microsoft Office PowerPoint</Application>
  <PresentationFormat>Personalizzato</PresentationFormat>
  <Paragraphs>8153</Paragraphs>
  <Slides>640</Slides>
  <Notes>0</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640</vt:i4>
      </vt:variant>
    </vt:vector>
  </HeadingPairs>
  <TitlesOfParts>
    <vt:vector size="657" baseType="lpstr">
      <vt:lpstr>Arial</vt:lpstr>
      <vt:lpstr>Calibri</vt:lpstr>
      <vt:lpstr>Cambria</vt:lpstr>
      <vt:lpstr>Constantia</vt:lpstr>
      <vt:lpstr>Corbel</vt:lpstr>
      <vt:lpstr>Franklin Gothic Book</vt:lpstr>
      <vt:lpstr>Georgia</vt:lpstr>
      <vt:lpstr>Impact</vt:lpstr>
      <vt:lpstr>Lucida Sans Unicode</vt:lpstr>
      <vt:lpstr>Palatino Linotype</vt:lpstr>
      <vt:lpstr>Rockwell</vt:lpstr>
      <vt:lpstr>Symbol</vt:lpstr>
      <vt:lpstr>Tahoma</vt:lpstr>
      <vt:lpstr>Times New Roman</vt:lpstr>
      <vt:lpstr>Trebuchet MS</vt:lpstr>
      <vt:lpstr>Verdana</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RADIO E TELEVISIONI</vt:lpstr>
      <vt:lpstr>Presentazione standard di PowerPoint</vt:lpstr>
      <vt:lpstr>Presentazione standard di PowerPoint</vt:lpstr>
      <vt:lpstr>Presentazione standard di PowerPoint</vt:lpstr>
      <vt:lpstr>Presentazione standard di PowerPoint</vt:lpstr>
      <vt:lpstr>Presentazione standard di PowerPoint</vt:lpstr>
      <vt:lpstr>QUOTIDIANI  E AGENZIE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PERIODICI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ONLINE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Bravo Francesco Maria</dc:creator>
  <cp:lastModifiedBy>Bravo Francesco Maria</cp:lastModifiedBy>
  <cp:revision>1</cp:revision>
  <dcterms:created xsi:type="dcterms:W3CDTF">2020-01-14T11:24:30Z</dcterms:created>
  <dcterms:modified xsi:type="dcterms:W3CDTF">2020-01-14T11:25:16Z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2015-04-17T00:00:00Z</vt:filetime>
  </property>
  <property fmtid="{D5CDD505-2E9C-101B-9397-08002B2CF9AE}" pid="3" name="Creator">
    <vt:lpwstr>Adobe Acrobat Pro 11.0.10</vt:lpwstr>
  </property>
  <property fmtid="{D5CDD505-2E9C-101B-9397-08002B2CF9AE}" pid="4" name="LastSaved">
    <vt:filetime>2020-01-14T00:00:00Z</vt:filetime>
  </property>
  <property fmtid="{D5CDD505-2E9C-101B-9397-08002B2CF9AE}" pid="5" name="ContentTypeId">
    <vt:lpwstr>0x010100898C12EFFC4C764688782237E4DFEAAC</vt:lpwstr>
  </property>
</Properties>
</file>